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2.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59.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2"/>
  </p:sldMasterIdLst>
  <p:notesMasterIdLst>
    <p:notesMasterId r:id="rId46"/>
  </p:notesMasterIdLst>
  <p:handoutMasterIdLst>
    <p:handoutMasterId r:id="rId47"/>
  </p:handoutMasterIdLst>
  <p:sldIdLst>
    <p:sldId id="335" r:id="rId3"/>
    <p:sldId id="303" r:id="rId4"/>
    <p:sldId id="304"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19" r:id="rId20"/>
    <p:sldId id="320" r:id="rId21"/>
    <p:sldId id="321" r:id="rId22"/>
    <p:sldId id="322" r:id="rId23"/>
    <p:sldId id="323" r:id="rId24"/>
    <p:sldId id="324" r:id="rId25"/>
    <p:sldId id="325" r:id="rId26"/>
    <p:sldId id="326" r:id="rId27"/>
    <p:sldId id="327" r:id="rId28"/>
    <p:sldId id="328" r:id="rId29"/>
    <p:sldId id="329" r:id="rId30"/>
    <p:sldId id="330" r:id="rId31"/>
    <p:sldId id="331" r:id="rId32"/>
    <p:sldId id="332" r:id="rId33"/>
    <p:sldId id="333" r:id="rId34"/>
    <p:sldId id="334" r:id="rId35"/>
    <p:sldId id="295" r:id="rId36"/>
    <p:sldId id="296" r:id="rId37"/>
    <p:sldId id="297" r:id="rId38"/>
    <p:sldId id="298" r:id="rId39"/>
    <p:sldId id="336" r:id="rId40"/>
    <p:sldId id="300" r:id="rId41"/>
    <p:sldId id="338" r:id="rId42"/>
    <p:sldId id="337" r:id="rId43"/>
    <p:sldId id="301" r:id="rId44"/>
    <p:sldId id="339" r:id="rId45"/>
  </p:sldIdLst>
  <p:sldSz cx="9144000" cy="6858000" type="screen4x3"/>
  <p:notesSz cx="6858000" cy="9144000"/>
  <p:custDataLst>
    <p:tags r:id="rId48"/>
  </p:custDataLst>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432" userDrawn="1">
          <p15:clr>
            <a:srgbClr val="A4A3A4"/>
          </p15:clr>
        </p15:guide>
        <p15:guide id="2" pos="28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372" autoAdjust="0"/>
    <p:restoredTop sz="94679" autoAdjust="0"/>
  </p:normalViewPr>
  <p:slideViewPr>
    <p:cSldViewPr showGuides="1">
      <p:cViewPr varScale="1">
        <p:scale>
          <a:sx n="70" d="100"/>
          <a:sy n="70" d="100"/>
        </p:scale>
        <p:origin x="864" y="72"/>
      </p:cViewPr>
      <p:guideLst>
        <p:guide orient="horz" pos="2432"/>
        <p:guide pos="283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gs" Target="tags/tag1.xml"/><Relationship Id="rId8" Type="http://schemas.openxmlformats.org/officeDocument/2006/relationships/slide" Target="slides/slide6.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l-G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pPr>
              <a:defRPr/>
            </a:pPr>
            <a:fld id="{BD74FBCE-5254-469D-B221-094E2F9DBFE1}" type="slidenum">
              <a:rPr lang="el-GR" altLang="el-GR"/>
              <a:pPr>
                <a:defRPr/>
              </a:pPr>
              <a:t>‹#›</a:t>
            </a:fld>
            <a:endParaRPr lang="el-GR" altLang="el-GR"/>
          </a:p>
        </p:txBody>
      </p:sp>
    </p:spTree>
    <p:extLst>
      <p:ext uri="{BB962C8B-B14F-4D97-AF65-F5344CB8AC3E}">
        <p14:creationId xmlns:p14="http://schemas.microsoft.com/office/powerpoint/2010/main" val="1737385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l-GR"/>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επεξεργασία των στυλ κειμένου στο υπόδειγμα</a:t>
            </a:r>
          </a:p>
          <a:p>
            <a:pPr lvl="1"/>
            <a:r>
              <a:rPr lang="el-GR" noProof="0" smtClean="0"/>
              <a:t>Δεύτερο επίπεδο</a:t>
            </a:r>
          </a:p>
          <a:p>
            <a:pPr lvl="2"/>
            <a:r>
              <a:rPr lang="el-GR" noProof="0" smtClean="0"/>
              <a:t>Τρίτο επίπεδο</a:t>
            </a:r>
          </a:p>
          <a:p>
            <a:pPr lvl="3"/>
            <a:r>
              <a:rPr lang="el-GR" noProof="0" smtClean="0"/>
              <a:t>Τέταρτο επίπεδο</a:t>
            </a:r>
          </a:p>
          <a:p>
            <a:pPr lvl="4"/>
            <a:r>
              <a:rPr lang="el-GR" noProof="0" smtClean="0"/>
              <a:t>Πέμπτο επίπεδο</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pPr>
              <a:defRPr/>
            </a:pPr>
            <a:fld id="{A77E60DF-347A-4ECD-8CCA-AF35A6BA6C1C}" type="slidenum">
              <a:rPr lang="el-GR" altLang="el-GR"/>
              <a:pPr>
                <a:defRPr/>
              </a:pPr>
              <a:t>‹#›</a:t>
            </a:fld>
            <a:endParaRPr lang="el-GR" altLang="el-GR"/>
          </a:p>
        </p:txBody>
      </p:sp>
    </p:spTree>
    <p:extLst>
      <p:ext uri="{BB962C8B-B14F-4D97-AF65-F5344CB8AC3E}">
        <p14:creationId xmlns:p14="http://schemas.microsoft.com/office/powerpoint/2010/main" val="40846354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Θέση εικόνας διαφάνειας 1"/>
          <p:cNvSpPr>
            <a:spLocks noGrp="1" noRot="1" noChangeAspect="1" noTextEdit="1"/>
          </p:cNvSpPr>
          <p:nvPr>
            <p:ph type="sldImg"/>
          </p:nvPr>
        </p:nvSpPr>
        <p:spPr>
          <a:ln/>
        </p:spPr>
      </p:sp>
      <p:sp>
        <p:nvSpPr>
          <p:cNvPr id="16387" name="Θέση σημειώσεων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pPr marL="171450" indent="-171450">
              <a:buFontTx/>
              <a:buChar char="•"/>
            </a:pPr>
            <a:endParaRPr lang="el-GR" altLang="el-GR" smtClean="0">
              <a:solidFill>
                <a:srgbClr val="FF0000"/>
              </a:solidFill>
            </a:endParaRPr>
          </a:p>
        </p:txBody>
      </p:sp>
    </p:spTree>
    <p:extLst>
      <p:ext uri="{BB962C8B-B14F-4D97-AF65-F5344CB8AC3E}">
        <p14:creationId xmlns:p14="http://schemas.microsoft.com/office/powerpoint/2010/main" val="3663820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Tree>
    <p:extLst>
      <p:ext uri="{BB962C8B-B14F-4D97-AF65-F5344CB8AC3E}">
        <p14:creationId xmlns:p14="http://schemas.microsoft.com/office/powerpoint/2010/main" val="1586325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
        <p:nvSpPr>
          <p:cNvPr id="7270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F202287-FBA4-46C1-B7EB-4AA4FD48BA27}" type="slidenum">
              <a:rPr lang="el-GR" altLang="el-GR" smtClean="0">
                <a:latin typeface="Times New Roman" panose="02020603050405020304" pitchFamily="18" charset="0"/>
              </a:rPr>
              <a:pPr/>
              <a:t>43</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145520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39940"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8FA1311-365D-4A99-81EC-F7C5540D21A1}" type="slidenum">
              <a:rPr lang="el-GR" altLang="el-GR"/>
              <a:pPr eaLnBrk="1" hangingPunct="1"/>
              <a:t>30</a:t>
            </a:fld>
            <a:endParaRPr lang="el-GR" altLang="el-GR"/>
          </a:p>
        </p:txBody>
      </p:sp>
    </p:spTree>
    <p:extLst>
      <p:ext uri="{BB962C8B-B14F-4D97-AF65-F5344CB8AC3E}">
        <p14:creationId xmlns:p14="http://schemas.microsoft.com/office/powerpoint/2010/main" val="2996271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Θέση εικόνας διαφάνειας 1"/>
          <p:cNvSpPr>
            <a:spLocks noGrp="1" noRot="1" noChangeAspect="1" noTextEdit="1"/>
          </p:cNvSpPr>
          <p:nvPr>
            <p:ph type="sldImg"/>
          </p:nvPr>
        </p:nvSpPr>
        <p:spPr>
          <a:ln/>
        </p:spPr>
      </p:sp>
      <p:sp>
        <p:nvSpPr>
          <p:cNvPr id="60419" name="Θέση σημειώσεων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pPr marL="171450" indent="-171450">
              <a:buFontTx/>
              <a:buChar char="•"/>
            </a:pPr>
            <a:endParaRPr lang="el-GR" altLang="el-GR" smtClean="0"/>
          </a:p>
        </p:txBody>
      </p:sp>
      <p:sp>
        <p:nvSpPr>
          <p:cNvPr id="60420" name="Θέση αριθμού διαφάνειας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99DBD623-2513-4AD0-AF6F-160A32DA6252}" type="slidenum">
              <a:rPr lang="el-GR" altLang="el-GR" smtClean="0">
                <a:latin typeface="Times New Roman" panose="02020603050405020304" pitchFamily="18" charset="0"/>
              </a:rPr>
              <a:pPr/>
              <a:t>35</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83226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
        <p:nvSpPr>
          <p:cNvPr id="6246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5AF7DFA-D67B-4DBE-B360-9828693EFC06}" type="slidenum">
              <a:rPr lang="el-GR" altLang="el-GR" smtClean="0">
                <a:latin typeface="Times New Roman" panose="02020603050405020304" pitchFamily="18" charset="0"/>
              </a:rPr>
              <a:pPr/>
              <a:t>36</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4255735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
        <p:nvSpPr>
          <p:cNvPr id="645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55E6DD4-9525-42CF-9BAD-F6410158E92D}" type="slidenum">
              <a:rPr lang="el-GR" altLang="el-GR" smtClean="0">
                <a:latin typeface="Times New Roman" panose="02020603050405020304" pitchFamily="18" charset="0"/>
              </a:rPr>
              <a:pPr/>
              <a:t>37</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1897055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
        <p:nvSpPr>
          <p:cNvPr id="6656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77C587A-41FD-425A-8E3D-3FDC24C05D63}" type="slidenum">
              <a:rPr lang="el-GR" altLang="el-GR" smtClean="0">
                <a:latin typeface="Times New Roman" panose="02020603050405020304" pitchFamily="18" charset="0"/>
              </a:rPr>
              <a:pPr/>
              <a:t>38</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3019333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Tree>
    <p:extLst>
      <p:ext uri="{BB962C8B-B14F-4D97-AF65-F5344CB8AC3E}">
        <p14:creationId xmlns:p14="http://schemas.microsoft.com/office/powerpoint/2010/main" val="3176563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Tree>
    <p:extLst>
      <p:ext uri="{BB962C8B-B14F-4D97-AF65-F5344CB8AC3E}">
        <p14:creationId xmlns:p14="http://schemas.microsoft.com/office/powerpoint/2010/main" val="1027399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
        <p:nvSpPr>
          <p:cNvPr id="7270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F202287-FBA4-46C1-B7EB-4AA4FD48BA27}" type="slidenum">
              <a:rPr lang="el-GR" altLang="el-GR" smtClean="0">
                <a:latin typeface="Times New Roman" panose="02020603050405020304" pitchFamily="18" charset="0"/>
              </a:rPr>
              <a:pPr/>
              <a:t>41</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2419492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dirty="0"/>
          </a:p>
        </p:txBody>
      </p:sp>
    </p:spTree>
    <p:extLst>
      <p:ext uri="{BB962C8B-B14F-4D97-AF65-F5344CB8AC3E}">
        <p14:creationId xmlns:p14="http://schemas.microsoft.com/office/powerpoint/2010/main" val="338498502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Θέση αριθμού διαφάνειας 5"/>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B8D8D9AF-ABEB-4DB2-A9A7-7565346C194D}" type="slidenum">
              <a:rPr lang="el-GR" smtClean="0">
                <a:solidFill>
                  <a:srgbClr val="5075BC"/>
                </a:solidFill>
              </a:rPr>
              <a:pPr algn="ctr">
                <a:defRPr/>
              </a:pPr>
              <a:t>‹#›</a:t>
            </a:fld>
            <a:endParaRPr lang="el-GR" dirty="0">
              <a:solidFill>
                <a:srgbClr val="5075BC"/>
              </a:solidFill>
            </a:endParaRPr>
          </a:p>
        </p:txBody>
      </p:sp>
      <p:sp>
        <p:nvSpPr>
          <p:cNvPr id="5" name="2 - Θέση υποσέλιδου"/>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3: Το τρανζίστορ</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56446857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47873979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47891D65-4FD5-4C9E-8125-9533E90E911E}" type="slidenum">
              <a:rPr lang="el-GR" smtClean="0">
                <a:solidFill>
                  <a:srgbClr val="5075BC"/>
                </a:solidFill>
              </a:rPr>
              <a:pPr algn="ctr">
                <a:defRPr/>
              </a:pPr>
              <a:t>‹#›</a:t>
            </a:fld>
            <a:endParaRPr lang="el-GR" dirty="0">
              <a:solidFill>
                <a:srgbClr val="5075BC"/>
              </a:solidFill>
            </a:endParaRPr>
          </a:p>
        </p:txBody>
      </p:sp>
      <p:sp>
        <p:nvSpPr>
          <p:cNvPr id="5"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3: Το τρανζίστορ</a:t>
            </a:r>
          </a:p>
        </p:txBody>
      </p:sp>
      <p:pic>
        <p:nvPicPr>
          <p:cNvPr id="6" name="Picture 5"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Tree>
    <p:extLst>
      <p:ext uri="{BB962C8B-B14F-4D97-AF65-F5344CB8AC3E}">
        <p14:creationId xmlns:p14="http://schemas.microsoft.com/office/powerpoint/2010/main" val="2474460940"/>
      </p:ext>
    </p:extLst>
  </p:cSld>
  <p:clrMapOvr>
    <a:masterClrMapping/>
  </p:clrMapOvr>
  <p:transition/>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Tree>
    <p:extLst>
      <p:ext uri="{BB962C8B-B14F-4D97-AF65-F5344CB8AC3E}">
        <p14:creationId xmlns:p14="http://schemas.microsoft.com/office/powerpoint/2010/main" val="267096805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αριθμού διαφάνειας 5"/>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5D3FB25A-BBC0-4EA0-8774-A73A77F43FCC}" type="slidenum">
              <a:rPr lang="el-GR" smtClean="0">
                <a:solidFill>
                  <a:srgbClr val="5075BC"/>
                </a:solidFill>
              </a:rPr>
              <a:pPr algn="ctr">
                <a:defRPr/>
              </a:pPr>
              <a:t>‹#›</a:t>
            </a:fld>
            <a:endParaRPr lang="el-GR" dirty="0">
              <a:solidFill>
                <a:srgbClr val="5075BC"/>
              </a:solidFill>
            </a:endParaRPr>
          </a:p>
        </p:txBody>
      </p:sp>
      <p:sp>
        <p:nvSpPr>
          <p:cNvPr id="6" name="2 - Θέση υποσέλιδου"/>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3: Το τρανζίστορ</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9252512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7"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77B698D3-8E7C-4045-8180-E1488241FE80}" type="slidenum">
              <a:rPr lang="el-GR" smtClean="0">
                <a:solidFill>
                  <a:srgbClr val="5075BC"/>
                </a:solidFill>
              </a:rPr>
              <a:pPr algn="ctr">
                <a:defRPr/>
              </a:pPr>
              <a:t>‹#›</a:t>
            </a:fld>
            <a:endParaRPr lang="el-GR" dirty="0">
              <a:solidFill>
                <a:srgbClr val="5075BC"/>
              </a:solidFill>
            </a:endParaRPr>
          </a:p>
        </p:txBody>
      </p:sp>
      <p:sp>
        <p:nvSpPr>
          <p:cNvPr id="8"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3: Το τρανζίστορ</a:t>
            </a:r>
          </a:p>
        </p:txBody>
      </p:sp>
      <p:pic>
        <p:nvPicPr>
          <p:cNvPr id="9" name="Picture 8"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89757988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35F80DA4-E160-44DA-A325-2676CE6E8689}" type="slidenum">
              <a:rPr lang="el-GR" smtClean="0">
                <a:solidFill>
                  <a:srgbClr val="5075BC"/>
                </a:solidFill>
              </a:rPr>
              <a:pPr algn="ctr">
                <a:defRPr/>
              </a:pPr>
              <a:t>‹#›</a:t>
            </a:fld>
            <a:endParaRPr lang="el-GR" dirty="0">
              <a:solidFill>
                <a:srgbClr val="5075BC"/>
              </a:solidFill>
            </a:endParaRPr>
          </a:p>
        </p:txBody>
      </p:sp>
      <p:sp>
        <p:nvSpPr>
          <p:cNvPr id="4"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3: Το τρανζίστορ</a:t>
            </a:r>
          </a:p>
        </p:txBody>
      </p:sp>
      <p:pic>
        <p:nvPicPr>
          <p:cNvPr id="5" name="Picture 4"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Tree>
    <p:extLst>
      <p:ext uri="{BB962C8B-B14F-4D97-AF65-F5344CB8AC3E}">
        <p14:creationId xmlns:p14="http://schemas.microsoft.com/office/powerpoint/2010/main" val="158506128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384881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Περιεχόμενο με λεζάντα">
    <p:spTree>
      <p:nvGrpSpPr>
        <p:cNvPr id="1" name=""/>
        <p:cNvGrpSpPr/>
        <p:nvPr/>
      </p:nvGrpSpPr>
      <p:grpSpPr>
        <a:xfrm>
          <a:off x="0" y="0"/>
          <a:ext cx="0" cy="0"/>
          <a:chOff x="0" y="0"/>
          <a:chExt cx="0" cy="0"/>
        </a:xfrm>
      </p:grpSpPr>
      <p:sp>
        <p:nvSpPr>
          <p:cNvPr id="5"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18A2BF11-534B-4370-A747-A6DA54A50663}" type="slidenum">
              <a:rPr lang="el-GR" smtClean="0">
                <a:solidFill>
                  <a:srgbClr val="5075BC"/>
                </a:solidFill>
              </a:rPr>
              <a:pPr algn="ctr">
                <a:defRPr/>
              </a:pPr>
              <a:t>‹#›</a:t>
            </a:fld>
            <a:endParaRPr lang="el-GR" dirty="0">
              <a:solidFill>
                <a:srgbClr val="5075BC"/>
              </a:solidFill>
            </a:endParaRPr>
          </a:p>
        </p:txBody>
      </p:sp>
      <p:sp>
        <p:nvSpPr>
          <p:cNvPr id="7"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3: Το τρανζίστορ</a:t>
            </a:r>
          </a:p>
        </p:txBody>
      </p:sp>
      <p:pic>
        <p:nvPicPr>
          <p:cNvPr id="8" name="Picture 7"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smtClean="0"/>
              <a:t>Στυλ κύριου τίτλου</a:t>
            </a:r>
            <a:endParaRPr lang="el-GR" dirty="0"/>
          </a:p>
        </p:txBody>
      </p:sp>
    </p:spTree>
    <p:extLst>
      <p:ext uri="{BB962C8B-B14F-4D97-AF65-F5344CB8AC3E}">
        <p14:creationId xmlns:p14="http://schemas.microsoft.com/office/powerpoint/2010/main" val="391618503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Εικόνα με λεζάντα">
    <p:spTree>
      <p:nvGrpSpPr>
        <p:cNvPr id="1" name=""/>
        <p:cNvGrpSpPr/>
        <p:nvPr/>
      </p:nvGrpSpPr>
      <p:grpSpPr>
        <a:xfrm>
          <a:off x="0" y="0"/>
          <a:ext cx="0" cy="0"/>
          <a:chOff x="0" y="0"/>
          <a:chExt cx="0" cy="0"/>
        </a:xfrm>
      </p:grpSpPr>
      <p:sp>
        <p:nvSpPr>
          <p:cNvPr id="5"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3AD41766-3C87-4F03-95EB-E8E6D6464939}" type="slidenum">
              <a:rPr lang="el-GR" smtClean="0">
                <a:solidFill>
                  <a:srgbClr val="5075BC"/>
                </a:solidFill>
              </a:rPr>
              <a:pPr algn="ctr">
                <a:defRPr/>
              </a:pPr>
              <a:t>‹#›</a:t>
            </a:fld>
            <a:endParaRPr lang="el-GR" dirty="0">
              <a:solidFill>
                <a:srgbClr val="5075BC"/>
              </a:solidFill>
            </a:endParaRPr>
          </a:p>
        </p:txBody>
      </p:sp>
      <p:sp>
        <p:nvSpPr>
          <p:cNvPr id="6"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3: Το τρανζίστορ</a:t>
            </a:r>
          </a:p>
        </p:txBody>
      </p:sp>
      <p:pic>
        <p:nvPicPr>
          <p:cNvPr id="7" name="Picture 6"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εικόνας 2"/>
          <p:cNvSpPr>
            <a:spLocks noGrp="1"/>
          </p:cNvSpPr>
          <p:nvPr>
            <p:ph type="pic" idx="1"/>
          </p:nvPr>
        </p:nvSpPr>
        <p:spPr>
          <a:xfrm>
            <a:off x="1792288" y="1556792"/>
            <a:ext cx="5486400" cy="345638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εικόνα</a:t>
            </a:r>
            <a:endParaRPr lang="el-GR" noProof="0"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smtClean="0"/>
              <a:t>Στυλ κύριου τίτλου</a:t>
            </a:r>
            <a:endParaRPr lang="el-GR" dirty="0"/>
          </a:p>
        </p:txBody>
      </p:sp>
    </p:spTree>
    <p:extLst>
      <p:ext uri="{BB962C8B-B14F-4D97-AF65-F5344CB8AC3E}">
        <p14:creationId xmlns:p14="http://schemas.microsoft.com/office/powerpoint/2010/main" val="332100457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transition/>
  <p:timing>
    <p:tnLst>
      <p:par>
        <p:cTn id="1" dur="indefinite" restart="never" nodeType="tmRoot"/>
      </p:par>
    </p:tnLst>
  </p:timing>
  <p:hf hdr="0" ftr="0"/>
  <p:txStyles>
    <p:titleStyle>
      <a:lvl1pPr algn="ctr" rtl="0" eaLnBrk="0" fontAlgn="base" hangingPunct="0">
        <a:spcBef>
          <a:spcPct val="0"/>
        </a:spcBef>
        <a:spcAft>
          <a:spcPct val="0"/>
        </a:spcAft>
        <a:defRPr sz="4400" kern="1200">
          <a:solidFill>
            <a:schemeClr val="accent1"/>
          </a:solidFill>
          <a:latin typeface="+mj-lt"/>
          <a:ea typeface="+mj-ea"/>
          <a:cs typeface="+mj-cs"/>
        </a:defRPr>
      </a:lvl1pPr>
      <a:lvl2pPr algn="ctr" rtl="0" eaLnBrk="0" fontAlgn="base" hangingPunct="0">
        <a:spcBef>
          <a:spcPct val="0"/>
        </a:spcBef>
        <a:spcAft>
          <a:spcPct val="0"/>
        </a:spcAft>
        <a:defRPr sz="4400">
          <a:solidFill>
            <a:schemeClr val="accent1"/>
          </a:solidFill>
          <a:latin typeface="Calibri" panose="020F0502020204030204" pitchFamily="34" charset="0"/>
        </a:defRPr>
      </a:lvl2pPr>
      <a:lvl3pPr algn="ctr" rtl="0" eaLnBrk="0" fontAlgn="base" hangingPunct="0">
        <a:spcBef>
          <a:spcPct val="0"/>
        </a:spcBef>
        <a:spcAft>
          <a:spcPct val="0"/>
        </a:spcAft>
        <a:defRPr sz="4400">
          <a:solidFill>
            <a:schemeClr val="accent1"/>
          </a:solidFill>
          <a:latin typeface="Calibri" panose="020F0502020204030204" pitchFamily="34" charset="0"/>
        </a:defRPr>
      </a:lvl3pPr>
      <a:lvl4pPr algn="ctr" rtl="0" eaLnBrk="0" fontAlgn="base" hangingPunct="0">
        <a:spcBef>
          <a:spcPct val="0"/>
        </a:spcBef>
        <a:spcAft>
          <a:spcPct val="0"/>
        </a:spcAft>
        <a:defRPr sz="4400">
          <a:solidFill>
            <a:schemeClr val="accent1"/>
          </a:solidFill>
          <a:latin typeface="Calibri" panose="020F0502020204030204" pitchFamily="34" charset="0"/>
        </a:defRPr>
      </a:lvl4pPr>
      <a:lvl5pPr algn="ctr" rtl="0" eaLnBrk="0" fontAlgn="base" hangingPunct="0">
        <a:spcBef>
          <a:spcPct val="0"/>
        </a:spcBef>
        <a:spcAft>
          <a:spcPct val="0"/>
        </a:spcAft>
        <a:defRPr sz="4400">
          <a:solidFill>
            <a:schemeClr val="accent1"/>
          </a:solidFill>
          <a:latin typeface="Calibri" panose="020F0502020204030204" pitchFamily="34" charset="0"/>
        </a:defRPr>
      </a:lvl5pPr>
      <a:lvl6pPr marL="457200" algn="ctr" rtl="0" fontAlgn="base">
        <a:spcBef>
          <a:spcPct val="0"/>
        </a:spcBef>
        <a:spcAft>
          <a:spcPct val="0"/>
        </a:spcAft>
        <a:defRPr sz="4400">
          <a:solidFill>
            <a:schemeClr val="accent1"/>
          </a:solidFill>
          <a:latin typeface="Calibri" panose="020F0502020204030204" pitchFamily="34" charset="0"/>
        </a:defRPr>
      </a:lvl6pPr>
      <a:lvl7pPr marL="914400" algn="ctr" rtl="0" fontAlgn="base">
        <a:spcBef>
          <a:spcPct val="0"/>
        </a:spcBef>
        <a:spcAft>
          <a:spcPct val="0"/>
        </a:spcAft>
        <a:defRPr sz="4400">
          <a:solidFill>
            <a:schemeClr val="accent1"/>
          </a:solidFill>
          <a:latin typeface="Calibri" panose="020F0502020204030204" pitchFamily="34" charset="0"/>
        </a:defRPr>
      </a:lvl7pPr>
      <a:lvl8pPr marL="1371600" algn="ctr" rtl="0" fontAlgn="base">
        <a:spcBef>
          <a:spcPct val="0"/>
        </a:spcBef>
        <a:spcAft>
          <a:spcPct val="0"/>
        </a:spcAft>
        <a:defRPr sz="4400">
          <a:solidFill>
            <a:schemeClr val="accent1"/>
          </a:solidFill>
          <a:latin typeface="Calibri" panose="020F0502020204030204" pitchFamily="34" charset="0"/>
        </a:defRPr>
      </a:lvl8pPr>
      <a:lvl9pPr marL="1828800" algn="ctr" rtl="0" fontAlgn="base">
        <a:spcBef>
          <a:spcPct val="0"/>
        </a:spcBef>
        <a:spcAft>
          <a:spcPct val="0"/>
        </a:spcAft>
        <a:defRPr sz="4400">
          <a:solidFill>
            <a:schemeClr val="accent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1.xml.rels><?xml version="1.0" encoding="UTF-8" standalone="yes"?>
<Relationships xmlns="http://schemas.openxmlformats.org/package/2006/relationships"><Relationship Id="rId8" Type="http://schemas.openxmlformats.org/officeDocument/2006/relationships/tags" Target="../tags/tag32.xml"/><Relationship Id="rId3" Type="http://schemas.openxmlformats.org/officeDocument/2006/relationships/tags" Target="../tags/tag27.xml"/><Relationship Id="rId7" Type="http://schemas.openxmlformats.org/officeDocument/2006/relationships/tags" Target="../tags/tag31.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tags" Target="../tags/tag30.xml"/><Relationship Id="rId5" Type="http://schemas.openxmlformats.org/officeDocument/2006/relationships/tags" Target="../tags/tag29.xml"/><Relationship Id="rId10" Type="http://schemas.openxmlformats.org/officeDocument/2006/relationships/slideLayout" Target="../slideLayouts/slideLayout2.xml"/><Relationship Id="rId4" Type="http://schemas.openxmlformats.org/officeDocument/2006/relationships/tags" Target="../tags/tag28.xml"/><Relationship Id="rId9" Type="http://schemas.openxmlformats.org/officeDocument/2006/relationships/tags" Target="../tags/tag33.xml"/></Relationships>
</file>

<file path=ppt/slides/_rels/slide12.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Layout" Target="../slideLayouts/slideLayout2.xml"/><Relationship Id="rId4" Type="http://schemas.openxmlformats.org/officeDocument/2006/relationships/tags" Target="../tags/tag4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43.xml"/><Relationship Id="rId7" Type="http://schemas.openxmlformats.org/officeDocument/2006/relationships/tags" Target="../tags/tag47.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3.png"/><Relationship Id="rId5" Type="http://schemas.openxmlformats.org/officeDocument/2006/relationships/slideLayout" Target="../slideLayouts/slideLayout2.xml"/><Relationship Id="rId4" Type="http://schemas.openxmlformats.org/officeDocument/2006/relationships/tags" Target="../tags/tag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1.xml"/><Relationship Id="rId1" Type="http://schemas.openxmlformats.org/officeDocument/2006/relationships/tags" Target="../tags/tag5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image" Target="../media/image9.png"/><Relationship Id="rId4"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1.xml"/><Relationship Id="rId1" Type="http://schemas.openxmlformats.org/officeDocument/2006/relationships/tags" Target="../tags/tag57.xml"/><Relationship Id="rId4" Type="http://schemas.openxmlformats.org/officeDocument/2006/relationships/image" Target="../media/image11.jpe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8.xml"/><Relationship Id="rId4" Type="http://schemas.openxmlformats.org/officeDocument/2006/relationships/image" Target="../media/image12.jpe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opencourses.uoa.gr/courses/DI102/"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9.xml"/><Relationship Id="rId5" Type="http://schemas.openxmlformats.org/officeDocument/2006/relationships/image" Target="../media/image13.png"/><Relationship Id="rId4" Type="http://schemas.openxmlformats.org/officeDocument/2006/relationships/hyperlink" Target="%5b1%5d%20http:/creativecommons.org/licenses/by-nc-sa/4.0/"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8" Type="http://schemas.openxmlformats.org/officeDocument/2006/relationships/tags" Target="../tags/tag20.xml"/><Relationship Id="rId3" Type="http://schemas.openxmlformats.org/officeDocument/2006/relationships/tags" Target="../tags/tag15.xml"/><Relationship Id="rId7" Type="http://schemas.openxmlformats.org/officeDocument/2006/relationships/tags" Target="../tags/tag19.xml"/><Relationship Id="rId12"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11" Type="http://schemas.openxmlformats.org/officeDocument/2006/relationships/tags" Target="../tags/tag23.xml"/><Relationship Id="rId5" Type="http://schemas.openxmlformats.org/officeDocument/2006/relationships/tags" Target="../tags/tag17.xml"/><Relationship Id="rId10" Type="http://schemas.openxmlformats.org/officeDocument/2006/relationships/tags" Target="../tags/tag22.xml"/><Relationship Id="rId4" Type="http://schemas.openxmlformats.org/officeDocument/2006/relationships/tags" Target="../tags/tag16.xml"/><Relationship Id="rId9" Type="http://schemas.openxmlformats.org/officeDocument/2006/relationships/tags" Target="../tags/tag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6" descr="Λογότυπο Εθνικόν και Καποδιστριακόν Πανεπιστήμιον Αθηνών"/>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79388" y="404813"/>
            <a:ext cx="4148137"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Τίτλος 1"/>
          <p:cNvSpPr>
            <a:spLocks noGrp="1"/>
          </p:cNvSpPr>
          <p:nvPr>
            <p:ph type="ctrTitle"/>
          </p:nvPr>
        </p:nvSpPr>
        <p:spPr>
          <a:xfrm>
            <a:off x="685800" y="2006600"/>
            <a:ext cx="7772400" cy="1470025"/>
          </a:xfrm>
        </p:spPr>
        <p:txBody>
          <a:bodyPr/>
          <a:lstStyle/>
          <a:p>
            <a:pPr eaLnBrk="1" hangingPunct="1"/>
            <a:r>
              <a:rPr lang="el-GR" altLang="el-GR" dirty="0">
                <a:solidFill>
                  <a:srgbClr val="5075BC"/>
                </a:solidFill>
              </a:rPr>
              <a:t>Σχεδίαση CMOS Ψηφιακών Ολοκληρωμένων Κυκλωμάτων</a:t>
            </a:r>
          </a:p>
        </p:txBody>
      </p:sp>
      <p:sp>
        <p:nvSpPr>
          <p:cNvPr id="15364" name="Υπότιτλος 2"/>
          <p:cNvSpPr>
            <a:spLocks noGrp="1"/>
          </p:cNvSpPr>
          <p:nvPr>
            <p:ph type="subTitle" idx="1"/>
          </p:nvPr>
        </p:nvSpPr>
        <p:spPr>
          <a:xfrm>
            <a:off x="682625" y="3681028"/>
            <a:ext cx="7775575" cy="2997200"/>
          </a:xfrm>
        </p:spPr>
        <p:txBody>
          <a:bodyPr/>
          <a:lstStyle/>
          <a:p>
            <a:r>
              <a:rPr lang="el-GR" altLang="el-GR" sz="2800" dirty="0">
                <a:solidFill>
                  <a:srgbClr val="5075BC"/>
                </a:solidFill>
              </a:rPr>
              <a:t>Ενότητα 3</a:t>
            </a:r>
            <a:r>
              <a:rPr lang="el-GR" altLang="el-GR" sz="2800" dirty="0" smtClean="0">
                <a:solidFill>
                  <a:srgbClr val="5075BC"/>
                </a:solidFill>
              </a:rPr>
              <a:t>: </a:t>
            </a:r>
            <a:r>
              <a:rPr lang="el-GR" sz="2800" dirty="0"/>
              <a:t>Το τρανζίστορ</a:t>
            </a:r>
          </a:p>
          <a:p>
            <a:pPr eaLnBrk="1" hangingPunct="1"/>
            <a:endParaRPr lang="el-GR" altLang="el-GR" sz="2800" dirty="0" smtClean="0"/>
          </a:p>
          <a:p>
            <a:pPr eaLnBrk="1" hangingPunct="1"/>
            <a:r>
              <a:rPr lang="el-GR" altLang="el-GR" sz="2800" dirty="0" smtClean="0"/>
              <a:t>Αγγελική </a:t>
            </a:r>
            <a:r>
              <a:rPr lang="el-GR" altLang="el-GR" sz="2800" dirty="0" err="1" smtClean="0"/>
              <a:t>Αραπογιάννη</a:t>
            </a:r>
            <a:endParaRPr lang="en-US" altLang="el-GR" sz="2800" dirty="0" smtClean="0"/>
          </a:p>
          <a:p>
            <a:pPr eaLnBrk="1" hangingPunct="1"/>
            <a:r>
              <a:rPr lang="el-GR" altLang="el-GR" sz="2800" dirty="0"/>
              <a:t>Σχολή Θετικών </a:t>
            </a:r>
            <a:r>
              <a:rPr lang="el-GR" altLang="el-GR" sz="2800" dirty="0" smtClean="0"/>
              <a:t>Επιστημών</a:t>
            </a:r>
            <a:endParaRPr lang="en-US" altLang="el-GR" sz="2800" dirty="0" smtClean="0"/>
          </a:p>
          <a:p>
            <a:pPr eaLnBrk="1" hangingPunct="1"/>
            <a:r>
              <a:rPr lang="el-GR" altLang="el-GR" sz="2800" dirty="0" smtClean="0"/>
              <a:t>Τμήμα Πληροφορικής και Τηλεπικοινωνιών</a:t>
            </a:r>
          </a:p>
          <a:p>
            <a:pPr eaLnBrk="1" hangingPunct="1"/>
            <a:endParaRPr lang="el-GR" altLang="el-GR" sz="2800" dirty="0" smtClean="0"/>
          </a:p>
        </p:txBody>
      </p:sp>
    </p:spTree>
    <p:custDataLst>
      <p:tags r:id="rId1"/>
    </p:custDataLst>
    <p:extLst>
      <p:ext uri="{BB962C8B-B14F-4D97-AF65-F5344CB8AC3E}">
        <p14:creationId xmlns:p14="http://schemas.microsoft.com/office/powerpoint/2010/main" val="230074380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custDataLst>
              <p:tags r:id="rId1"/>
            </p:custDataLst>
          </p:nvPr>
        </p:nvSpPr>
        <p:spPr/>
        <p:txBody>
          <a:bodyPr/>
          <a:lstStyle/>
          <a:p>
            <a:pPr eaLnBrk="1" hangingPunct="1"/>
            <a:r>
              <a:rPr lang="en-US" altLang="el-GR" dirty="0" smtClean="0"/>
              <a:t>P-MOS</a:t>
            </a:r>
            <a:endParaRPr lang="el-GR" altLang="el-GR" dirty="0" smtClean="0"/>
          </a:p>
        </p:txBody>
      </p:sp>
      <p:sp>
        <p:nvSpPr>
          <p:cNvPr id="14339" name="Content Placeholder 2"/>
          <p:cNvSpPr>
            <a:spLocks noGrp="1"/>
          </p:cNvSpPr>
          <p:nvPr>
            <p:ph idx="1"/>
          </p:nvPr>
        </p:nvSpPr>
        <p:spPr>
          <a:xfrm>
            <a:off x="457200" y="1232756"/>
            <a:ext cx="8229600" cy="4525963"/>
          </a:xfrm>
        </p:spPr>
        <p:txBody>
          <a:bodyPr/>
          <a:lstStyle/>
          <a:p>
            <a:pPr eaLnBrk="1" hangingPunct="1">
              <a:buFont typeface="Arial" charset="0"/>
              <a:buChar char="•"/>
              <a:defRPr/>
            </a:pPr>
            <a:r>
              <a:rPr lang="el-GR" dirty="0" smtClean="0">
                <a:latin typeface="+mj-lt"/>
              </a:rPr>
              <a:t>Ακροδέκτες όπως και στο </a:t>
            </a:r>
            <a:r>
              <a:rPr lang="en-US" dirty="0" smtClean="0">
                <a:latin typeface="+mj-lt"/>
              </a:rPr>
              <a:t>n-MOS</a:t>
            </a:r>
          </a:p>
          <a:p>
            <a:pPr eaLnBrk="1" hangingPunct="1">
              <a:buFont typeface="Arial" charset="0"/>
              <a:buChar char="•"/>
              <a:defRPr/>
            </a:pPr>
            <a:r>
              <a:rPr lang="el-GR" dirty="0" smtClean="0">
                <a:latin typeface="+mj-lt"/>
              </a:rPr>
              <a:t>Η διαφορά είναι στην τάση ενεργοποίησης</a:t>
            </a:r>
          </a:p>
          <a:p>
            <a:pPr eaLnBrk="1" hangingPunct="1">
              <a:buFont typeface="Arial" charset="0"/>
              <a:buChar char="•"/>
              <a:defRPr/>
            </a:pPr>
            <a:r>
              <a:rPr lang="el-GR" dirty="0" smtClean="0">
                <a:latin typeface="+mj-lt"/>
              </a:rPr>
              <a:t>Το </a:t>
            </a:r>
            <a:r>
              <a:rPr lang="en-US" dirty="0" smtClean="0">
                <a:latin typeface="+mj-lt"/>
              </a:rPr>
              <a:t>n-MOS</a:t>
            </a:r>
            <a:r>
              <a:rPr lang="el-GR" dirty="0" smtClean="0">
                <a:latin typeface="+mj-lt"/>
              </a:rPr>
              <a:t> ενεργοποιείτε με υψηλή τάση στην πύλη</a:t>
            </a:r>
          </a:p>
          <a:p>
            <a:pPr eaLnBrk="1" hangingPunct="1">
              <a:buFont typeface="Arial" charset="0"/>
              <a:buChar char="•"/>
              <a:defRPr/>
            </a:pPr>
            <a:r>
              <a:rPr lang="el-GR" dirty="0" smtClean="0">
                <a:latin typeface="+mj-lt"/>
              </a:rPr>
              <a:t>Το</a:t>
            </a:r>
            <a:r>
              <a:rPr lang="en-US" dirty="0" smtClean="0">
                <a:latin typeface="+mj-lt"/>
              </a:rPr>
              <a:t> p-MOS</a:t>
            </a:r>
            <a:r>
              <a:rPr lang="el-GR" dirty="0" smtClean="0">
                <a:latin typeface="+mj-lt"/>
              </a:rPr>
              <a:t> ενεργοποιείτε με χαμηλή τάση στην πύλη</a:t>
            </a:r>
          </a:p>
          <a:p>
            <a:pPr eaLnBrk="1" hangingPunct="1">
              <a:buFont typeface="Arial" charset="0"/>
              <a:buChar char="•"/>
              <a:defRPr/>
            </a:pPr>
            <a:r>
              <a:rPr lang="el-GR" dirty="0" smtClean="0">
                <a:latin typeface="+mj-lt"/>
              </a:rPr>
              <a:t>Με λογικό </a:t>
            </a:r>
            <a:r>
              <a:rPr lang="en-US" dirty="0" smtClean="0">
                <a:latin typeface="+mj-lt"/>
              </a:rPr>
              <a:t>“1”</a:t>
            </a:r>
            <a:r>
              <a:rPr lang="el-GR" dirty="0" smtClean="0">
                <a:latin typeface="+mj-lt"/>
              </a:rPr>
              <a:t> την υψηλή τάση και λογικό </a:t>
            </a:r>
            <a:r>
              <a:rPr lang="en-US" dirty="0" smtClean="0">
                <a:latin typeface="+mj-lt"/>
              </a:rPr>
              <a:t>“0”</a:t>
            </a:r>
            <a:r>
              <a:rPr lang="el-GR" dirty="0" smtClean="0">
                <a:latin typeface="+mj-lt"/>
              </a:rPr>
              <a:t> την χαμηλή τάση το </a:t>
            </a:r>
            <a:r>
              <a:rPr lang="en-US" dirty="0" smtClean="0">
                <a:latin typeface="+mj-lt"/>
              </a:rPr>
              <a:t>n-MOS</a:t>
            </a:r>
            <a:r>
              <a:rPr lang="el-GR" dirty="0" smtClean="0">
                <a:latin typeface="+mj-lt"/>
              </a:rPr>
              <a:t> ενεργοποιείτε με λογικό </a:t>
            </a:r>
            <a:r>
              <a:rPr lang="en-US" dirty="0" smtClean="0">
                <a:latin typeface="+mj-lt"/>
              </a:rPr>
              <a:t>“1”</a:t>
            </a:r>
            <a:r>
              <a:rPr lang="el-GR" dirty="0" smtClean="0">
                <a:latin typeface="+mj-lt"/>
              </a:rPr>
              <a:t> και το </a:t>
            </a:r>
            <a:r>
              <a:rPr lang="en-US" dirty="0" smtClean="0">
                <a:latin typeface="+mj-lt"/>
              </a:rPr>
              <a:t>p-MOS</a:t>
            </a:r>
            <a:r>
              <a:rPr lang="el-GR" dirty="0" smtClean="0">
                <a:latin typeface="+mj-lt"/>
              </a:rPr>
              <a:t> με λογικό </a:t>
            </a:r>
            <a:r>
              <a:rPr lang="en-US" dirty="0" smtClean="0">
                <a:latin typeface="+mj-lt"/>
              </a:rPr>
              <a:t>“0”</a:t>
            </a:r>
            <a:endParaRPr lang="el-GR" dirty="0" smtClean="0">
              <a:latin typeface="+mj-lt"/>
            </a:endParaRPr>
          </a:p>
        </p:txBody>
      </p:sp>
    </p:spTree>
    <p:extLst>
      <p:ext uri="{BB962C8B-B14F-4D97-AF65-F5344CB8AC3E}">
        <p14:creationId xmlns:p14="http://schemas.microsoft.com/office/powerpoint/2010/main" val="376028046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custDataLst>
              <p:tags r:id="rId2"/>
            </p:custDataLst>
          </p:nvPr>
        </p:nvSpPr>
        <p:spPr/>
        <p:txBody>
          <a:bodyPr/>
          <a:lstStyle/>
          <a:p>
            <a:pPr eaLnBrk="1" hangingPunct="1"/>
            <a:r>
              <a:rPr lang="en-US" altLang="el-GR" dirty="0" smtClean="0"/>
              <a:t>P-MOS </a:t>
            </a:r>
            <a:r>
              <a:rPr lang="el-GR" altLang="el-GR" dirty="0" smtClean="0"/>
              <a:t>λειτουργία</a:t>
            </a:r>
          </a:p>
        </p:txBody>
      </p:sp>
      <p:grpSp>
        <p:nvGrpSpPr>
          <p:cNvPr id="15363" name="Group 2" descr="Συμβολισμοί της P-MOS λειτουργίας"/>
          <p:cNvGrpSpPr>
            <a:grpSpLocks noChangeAspect="1"/>
          </p:cNvGrpSpPr>
          <p:nvPr/>
        </p:nvGrpSpPr>
        <p:grpSpPr bwMode="auto">
          <a:xfrm>
            <a:off x="714375" y="2500313"/>
            <a:ext cx="8037513" cy="2214562"/>
            <a:chOff x="2028" y="4347"/>
            <a:chExt cx="7239" cy="1995"/>
          </a:xfrm>
        </p:grpSpPr>
        <p:grpSp>
          <p:nvGrpSpPr>
            <p:cNvPr id="15364" name="Group 3"/>
            <p:cNvGrpSpPr>
              <a:grpSpLocks/>
            </p:cNvGrpSpPr>
            <p:nvPr/>
          </p:nvGrpSpPr>
          <p:grpSpPr bwMode="auto">
            <a:xfrm>
              <a:off x="2028" y="4347"/>
              <a:ext cx="1653" cy="1995"/>
              <a:chOff x="2028" y="4347"/>
              <a:chExt cx="1653" cy="1995"/>
            </a:xfrm>
          </p:grpSpPr>
          <p:sp>
            <p:nvSpPr>
              <p:cNvPr id="15384" name="Text Box 4" descr="Συμβολισμοί της P-MOS λειτουργίας"/>
              <p:cNvSpPr txBox="1">
                <a:spLocks noChangeArrowheads="1"/>
              </p:cNvSpPr>
              <p:nvPr>
                <p:custDataLst>
                  <p:tags r:id="rId7"/>
                </p:custDataLst>
              </p:nvPr>
            </p:nvSpPr>
            <p:spPr bwMode="auto">
              <a:xfrm>
                <a:off x="2769" y="6000"/>
                <a:ext cx="912" cy="3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1100" dirty="0">
                    <a:latin typeface="Calibri" panose="020F0502020204030204" pitchFamily="34" charset="0"/>
                  </a:rPr>
                  <a:t>SOURCE</a:t>
                </a:r>
                <a:endParaRPr lang="el-GR" altLang="el-GR" dirty="0"/>
              </a:p>
            </p:txBody>
          </p:sp>
          <p:sp>
            <p:nvSpPr>
              <p:cNvPr id="15385" name="Text Box 5" descr="[DECORATIVE]"/>
              <p:cNvSpPr txBox="1">
                <a:spLocks noChangeArrowheads="1"/>
              </p:cNvSpPr>
              <p:nvPr>
                <p:custDataLst>
                  <p:tags r:id="rId8"/>
                </p:custDataLst>
              </p:nvPr>
            </p:nvSpPr>
            <p:spPr bwMode="auto">
              <a:xfrm>
                <a:off x="2028" y="5202"/>
                <a:ext cx="798" cy="3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1100" dirty="0">
                    <a:latin typeface="Calibri" panose="020F0502020204030204" pitchFamily="34" charset="0"/>
                  </a:rPr>
                  <a:t>GATE</a:t>
                </a:r>
                <a:endParaRPr lang="el-GR" altLang="el-GR" dirty="0"/>
              </a:p>
            </p:txBody>
          </p:sp>
          <p:sp>
            <p:nvSpPr>
              <p:cNvPr id="15386" name="Text Box 6" descr="[DECORATIVE]"/>
              <p:cNvSpPr txBox="1">
                <a:spLocks noChangeArrowheads="1"/>
              </p:cNvSpPr>
              <p:nvPr>
                <p:custDataLst>
                  <p:tags r:id="rId9"/>
                </p:custDataLst>
              </p:nvPr>
            </p:nvSpPr>
            <p:spPr bwMode="auto">
              <a:xfrm>
                <a:off x="2883" y="4347"/>
                <a:ext cx="798" cy="3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1100" dirty="0">
                    <a:latin typeface="Calibri" panose="020F0502020204030204" pitchFamily="34" charset="0"/>
                  </a:rPr>
                  <a:t>DRAIN</a:t>
                </a:r>
                <a:endParaRPr lang="el-GR" altLang="el-GR" dirty="0"/>
              </a:p>
            </p:txBody>
          </p:sp>
          <p:cxnSp>
            <p:nvCxnSpPr>
              <p:cNvPr id="15387" name="AutoShape 7" descr="[DECORATIVE]"/>
              <p:cNvCxnSpPr>
                <a:cxnSpLocks noChangeShapeType="1"/>
              </p:cNvCxnSpPr>
              <p:nvPr/>
            </p:nvCxnSpPr>
            <p:spPr bwMode="auto">
              <a:xfrm>
                <a:off x="3168" y="4974"/>
                <a:ext cx="0" cy="684"/>
              </a:xfrm>
              <a:prstGeom prst="straightConnector1">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15388" name="AutoShape 8" descr="[DECORATIVE]"/>
              <p:cNvCxnSpPr>
                <a:cxnSpLocks noChangeShapeType="1"/>
              </p:cNvCxnSpPr>
              <p:nvPr/>
            </p:nvCxnSpPr>
            <p:spPr bwMode="auto">
              <a:xfrm>
                <a:off x="3396" y="4974"/>
                <a:ext cx="0" cy="684"/>
              </a:xfrm>
              <a:prstGeom prst="straightConnector1">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15389" name="AutoShape 9" descr="[DECORATIVE]"/>
              <p:cNvCxnSpPr>
                <a:cxnSpLocks noChangeShapeType="1"/>
              </p:cNvCxnSpPr>
              <p:nvPr/>
            </p:nvCxnSpPr>
            <p:spPr bwMode="auto">
              <a:xfrm>
                <a:off x="3396" y="4974"/>
                <a:ext cx="228" cy="0"/>
              </a:xfrm>
              <a:prstGeom prst="straightConnector1">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15390" name="AutoShape 10" descr="[DECORATIVE]"/>
              <p:cNvCxnSpPr>
                <a:cxnSpLocks noChangeShapeType="1"/>
              </p:cNvCxnSpPr>
              <p:nvPr/>
            </p:nvCxnSpPr>
            <p:spPr bwMode="auto">
              <a:xfrm>
                <a:off x="3396" y="5658"/>
                <a:ext cx="228" cy="0"/>
              </a:xfrm>
              <a:prstGeom prst="straightConnector1">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15391" name="AutoShape 11" descr="[DECORATIVE]"/>
              <p:cNvCxnSpPr>
                <a:cxnSpLocks noChangeShapeType="1"/>
              </p:cNvCxnSpPr>
              <p:nvPr/>
            </p:nvCxnSpPr>
            <p:spPr bwMode="auto">
              <a:xfrm flipV="1">
                <a:off x="3624" y="4518"/>
                <a:ext cx="0" cy="456"/>
              </a:xfrm>
              <a:prstGeom prst="straightConnector1">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cxnSp>
          <p:cxnSp>
            <p:nvCxnSpPr>
              <p:cNvPr id="15392" name="AutoShape 12" descr="[DECORATIVE]"/>
              <p:cNvCxnSpPr>
                <a:cxnSpLocks noChangeShapeType="1"/>
              </p:cNvCxnSpPr>
              <p:nvPr/>
            </p:nvCxnSpPr>
            <p:spPr bwMode="auto">
              <a:xfrm>
                <a:off x="3624" y="5658"/>
                <a:ext cx="0" cy="456"/>
              </a:xfrm>
              <a:prstGeom prst="straightConnector1">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cxnSp>
          <p:cxnSp>
            <p:nvCxnSpPr>
              <p:cNvPr id="15393" name="AutoShape 13" descr="[DECORATIVE]"/>
              <p:cNvCxnSpPr>
                <a:cxnSpLocks noChangeShapeType="1"/>
              </p:cNvCxnSpPr>
              <p:nvPr/>
            </p:nvCxnSpPr>
            <p:spPr bwMode="auto">
              <a:xfrm flipH="1">
                <a:off x="2712" y="5316"/>
                <a:ext cx="228" cy="1"/>
              </a:xfrm>
              <a:prstGeom prst="straightConnector1">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cxnSp>
          <p:sp>
            <p:nvSpPr>
              <p:cNvPr id="15394" name="Oval 14" descr="[DECORATIVE]"/>
              <p:cNvSpPr>
                <a:spLocks noChangeArrowheads="1"/>
              </p:cNvSpPr>
              <p:nvPr/>
            </p:nvSpPr>
            <p:spPr bwMode="auto">
              <a:xfrm>
                <a:off x="2940" y="5199"/>
                <a:ext cx="228" cy="228"/>
              </a:xfrm>
              <a:prstGeom prst="ellipse">
                <a:avLst/>
              </a:prstGeom>
              <a:solidFill>
                <a:srgbClr val="FFFFFF"/>
              </a:solidFill>
              <a:ln w="1905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grpSp>
        <p:grpSp>
          <p:nvGrpSpPr>
            <p:cNvPr id="15365" name="Group 15"/>
            <p:cNvGrpSpPr>
              <a:grpSpLocks/>
            </p:cNvGrpSpPr>
            <p:nvPr/>
          </p:nvGrpSpPr>
          <p:grpSpPr bwMode="auto">
            <a:xfrm>
              <a:off x="4593" y="4347"/>
              <a:ext cx="1824" cy="1995"/>
              <a:chOff x="4593" y="4347"/>
              <a:chExt cx="1824" cy="1995"/>
            </a:xfrm>
          </p:grpSpPr>
          <p:sp>
            <p:nvSpPr>
              <p:cNvPr id="15375" name="Text Box 16" descr="[DECORATIVE]"/>
              <p:cNvSpPr txBox="1">
                <a:spLocks noChangeArrowheads="1"/>
              </p:cNvSpPr>
              <p:nvPr>
                <p:custDataLst>
                  <p:tags r:id="rId5"/>
                </p:custDataLst>
              </p:nvPr>
            </p:nvSpPr>
            <p:spPr bwMode="auto">
              <a:xfrm>
                <a:off x="5505" y="6000"/>
                <a:ext cx="912" cy="3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1100" dirty="0">
                    <a:latin typeface="Calibri" panose="020F0502020204030204" pitchFamily="34" charset="0"/>
                  </a:rPr>
                  <a:t>SOURCE</a:t>
                </a:r>
                <a:endParaRPr lang="el-GR" altLang="el-GR" dirty="0"/>
              </a:p>
            </p:txBody>
          </p:sp>
          <p:sp>
            <p:nvSpPr>
              <p:cNvPr id="15376" name="Text Box 17" descr="[DECORATIVE]"/>
              <p:cNvSpPr txBox="1">
                <a:spLocks noChangeArrowheads="1"/>
              </p:cNvSpPr>
              <p:nvPr/>
            </p:nvSpPr>
            <p:spPr bwMode="auto">
              <a:xfrm>
                <a:off x="4593" y="4917"/>
                <a:ext cx="1425" cy="85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Aft>
                    <a:spcPts val="1000"/>
                  </a:spcAft>
                </a:pPr>
                <a:endParaRPr lang="el-GR" altLang="el-GR" sz="1100">
                  <a:latin typeface="Calibri" panose="020F0502020204030204" pitchFamily="34" charset="0"/>
                </a:endParaRPr>
              </a:p>
              <a:p>
                <a:pPr algn="ctr" eaLnBrk="1" hangingPunct="1">
                  <a:spcAft>
                    <a:spcPts val="1000"/>
                  </a:spcAft>
                </a:pPr>
                <a:r>
                  <a:rPr lang="en-US" altLang="el-GR" sz="1100">
                    <a:latin typeface="Calibri" panose="020F0502020204030204" pitchFamily="34" charset="0"/>
                  </a:rPr>
                  <a:t>GATE</a:t>
                </a:r>
              </a:p>
              <a:p>
                <a:pPr algn="ctr" eaLnBrk="1" hangingPunct="1">
                  <a:spcAft>
                    <a:spcPts val="1000"/>
                  </a:spcAft>
                </a:pPr>
                <a:r>
                  <a:rPr lang="en-US" altLang="el-GR" sz="1100">
                    <a:latin typeface="Calibri" panose="020F0502020204030204" pitchFamily="34" charset="0"/>
                  </a:rPr>
                  <a:t>Low Voltage</a:t>
                </a:r>
              </a:p>
              <a:p>
                <a:pPr eaLnBrk="1" hangingPunct="1"/>
                <a:endParaRPr lang="el-GR" altLang="el-GR"/>
              </a:p>
            </p:txBody>
          </p:sp>
          <p:sp>
            <p:nvSpPr>
              <p:cNvPr id="15377" name="Text Box 18" descr="[DECORATIVE]"/>
              <p:cNvSpPr txBox="1">
                <a:spLocks noChangeArrowheads="1"/>
              </p:cNvSpPr>
              <p:nvPr>
                <p:custDataLst>
                  <p:tags r:id="rId6"/>
                </p:custDataLst>
              </p:nvPr>
            </p:nvSpPr>
            <p:spPr bwMode="auto">
              <a:xfrm>
                <a:off x="5619" y="4347"/>
                <a:ext cx="798" cy="3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1100" dirty="0">
                    <a:latin typeface="Calibri" panose="020F0502020204030204" pitchFamily="34" charset="0"/>
                  </a:rPr>
                  <a:t>DRAIN</a:t>
                </a:r>
                <a:endParaRPr lang="el-GR" altLang="el-GR" dirty="0"/>
              </a:p>
            </p:txBody>
          </p:sp>
          <p:cxnSp>
            <p:nvCxnSpPr>
              <p:cNvPr id="15378" name="AutoShape 19" descr="[DECORATIVE]"/>
              <p:cNvCxnSpPr>
                <a:cxnSpLocks noChangeShapeType="1"/>
              </p:cNvCxnSpPr>
              <p:nvPr/>
            </p:nvCxnSpPr>
            <p:spPr bwMode="auto">
              <a:xfrm>
                <a:off x="5904" y="4974"/>
                <a:ext cx="0" cy="684"/>
              </a:xfrm>
              <a:prstGeom prst="straightConnector1">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15379" name="AutoShape 20" descr="[DECORATIVE]"/>
              <p:cNvCxnSpPr>
                <a:cxnSpLocks noChangeShapeType="1"/>
              </p:cNvCxnSpPr>
              <p:nvPr/>
            </p:nvCxnSpPr>
            <p:spPr bwMode="auto">
              <a:xfrm>
                <a:off x="6360" y="4974"/>
                <a:ext cx="0" cy="684"/>
              </a:xfrm>
              <a:prstGeom prst="straightConnector1">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15380" name="AutoShape 21" descr="[DECORATIVE]"/>
              <p:cNvCxnSpPr>
                <a:cxnSpLocks noChangeShapeType="1"/>
              </p:cNvCxnSpPr>
              <p:nvPr/>
            </p:nvCxnSpPr>
            <p:spPr bwMode="auto">
              <a:xfrm flipV="1">
                <a:off x="6360" y="4518"/>
                <a:ext cx="0" cy="456"/>
              </a:xfrm>
              <a:prstGeom prst="straightConnector1">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cxnSp>
          <p:cxnSp>
            <p:nvCxnSpPr>
              <p:cNvPr id="15381" name="AutoShape 22" descr="[DECORATIVE]"/>
              <p:cNvCxnSpPr>
                <a:cxnSpLocks noChangeShapeType="1"/>
              </p:cNvCxnSpPr>
              <p:nvPr/>
            </p:nvCxnSpPr>
            <p:spPr bwMode="auto">
              <a:xfrm>
                <a:off x="6360" y="5658"/>
                <a:ext cx="0" cy="456"/>
              </a:xfrm>
              <a:prstGeom prst="straightConnector1">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cxnSp>
          <p:cxnSp>
            <p:nvCxnSpPr>
              <p:cNvPr id="15382" name="AutoShape 23" descr="[DECORATIVE]"/>
              <p:cNvCxnSpPr>
                <a:cxnSpLocks noChangeShapeType="1"/>
              </p:cNvCxnSpPr>
              <p:nvPr/>
            </p:nvCxnSpPr>
            <p:spPr bwMode="auto">
              <a:xfrm flipH="1">
                <a:off x="5448" y="5316"/>
                <a:ext cx="228" cy="0"/>
              </a:xfrm>
              <a:prstGeom prst="straightConnector1">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cxnSp>
          <p:sp>
            <p:nvSpPr>
              <p:cNvPr id="15383" name="Oval 24" descr="[DECORATIVE]"/>
              <p:cNvSpPr>
                <a:spLocks noChangeArrowheads="1"/>
              </p:cNvSpPr>
              <p:nvPr/>
            </p:nvSpPr>
            <p:spPr bwMode="auto">
              <a:xfrm>
                <a:off x="5676" y="5202"/>
                <a:ext cx="228" cy="228"/>
              </a:xfrm>
              <a:prstGeom prst="ellipse">
                <a:avLst/>
              </a:prstGeom>
              <a:solidFill>
                <a:srgbClr val="FFFFFF"/>
              </a:solidFill>
              <a:ln w="1905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grpSp>
        <p:grpSp>
          <p:nvGrpSpPr>
            <p:cNvPr id="15366" name="Group 25"/>
            <p:cNvGrpSpPr>
              <a:grpSpLocks/>
            </p:cNvGrpSpPr>
            <p:nvPr/>
          </p:nvGrpSpPr>
          <p:grpSpPr bwMode="auto">
            <a:xfrm>
              <a:off x="7329" y="4347"/>
              <a:ext cx="1938" cy="1995"/>
              <a:chOff x="7329" y="4347"/>
              <a:chExt cx="1938" cy="1995"/>
            </a:xfrm>
          </p:grpSpPr>
          <p:sp>
            <p:nvSpPr>
              <p:cNvPr id="15367" name="Text Box 26" descr="[DECORATIVE]"/>
              <p:cNvSpPr txBox="1">
                <a:spLocks noChangeArrowheads="1"/>
              </p:cNvSpPr>
              <p:nvPr/>
            </p:nvSpPr>
            <p:spPr bwMode="auto">
              <a:xfrm>
                <a:off x="7329" y="4917"/>
                <a:ext cx="1425" cy="85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Aft>
                    <a:spcPts val="1000"/>
                  </a:spcAft>
                </a:pPr>
                <a:endParaRPr lang="el-GR" altLang="el-GR" sz="1100">
                  <a:latin typeface="Calibri" panose="020F0502020204030204" pitchFamily="34" charset="0"/>
                </a:endParaRPr>
              </a:p>
              <a:p>
                <a:pPr algn="ctr" eaLnBrk="1" hangingPunct="1">
                  <a:spcAft>
                    <a:spcPts val="1000"/>
                  </a:spcAft>
                </a:pPr>
                <a:r>
                  <a:rPr lang="en-US" altLang="el-GR" sz="1100">
                    <a:latin typeface="Calibri" panose="020F0502020204030204" pitchFamily="34" charset="0"/>
                  </a:rPr>
                  <a:t>GATE</a:t>
                </a:r>
              </a:p>
              <a:p>
                <a:pPr algn="ctr" eaLnBrk="1" hangingPunct="1">
                  <a:spcAft>
                    <a:spcPts val="1000"/>
                  </a:spcAft>
                </a:pPr>
                <a:r>
                  <a:rPr lang="en-US" altLang="el-GR" sz="1100">
                    <a:latin typeface="Calibri" panose="020F0502020204030204" pitchFamily="34" charset="0"/>
                  </a:rPr>
                  <a:t>High Voltage</a:t>
                </a:r>
              </a:p>
              <a:p>
                <a:pPr eaLnBrk="1" hangingPunct="1"/>
                <a:endParaRPr lang="el-GR" altLang="el-GR"/>
              </a:p>
            </p:txBody>
          </p:sp>
          <p:sp>
            <p:nvSpPr>
              <p:cNvPr id="15368" name="Text Box 27" descr="[DECORATIVE]"/>
              <p:cNvSpPr txBox="1">
                <a:spLocks noChangeArrowheads="1"/>
              </p:cNvSpPr>
              <p:nvPr>
                <p:custDataLst>
                  <p:tags r:id="rId3"/>
                </p:custDataLst>
              </p:nvPr>
            </p:nvSpPr>
            <p:spPr bwMode="auto">
              <a:xfrm>
                <a:off x="8355" y="6000"/>
                <a:ext cx="912" cy="3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1100" dirty="0">
                    <a:latin typeface="Calibri" panose="020F0502020204030204" pitchFamily="34" charset="0"/>
                  </a:rPr>
                  <a:t>SOURCE</a:t>
                </a:r>
                <a:endParaRPr lang="el-GR" altLang="el-GR" dirty="0"/>
              </a:p>
            </p:txBody>
          </p:sp>
          <p:sp>
            <p:nvSpPr>
              <p:cNvPr id="15369" name="Text Box 28" descr="[DECORATIVE]"/>
              <p:cNvSpPr txBox="1">
                <a:spLocks noChangeArrowheads="1"/>
              </p:cNvSpPr>
              <p:nvPr>
                <p:custDataLst>
                  <p:tags r:id="rId4"/>
                </p:custDataLst>
              </p:nvPr>
            </p:nvSpPr>
            <p:spPr bwMode="auto">
              <a:xfrm>
                <a:off x="8469" y="4347"/>
                <a:ext cx="798" cy="3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1100" dirty="0">
                    <a:latin typeface="Calibri" panose="020F0502020204030204" pitchFamily="34" charset="0"/>
                  </a:rPr>
                  <a:t>DRAIN</a:t>
                </a:r>
                <a:endParaRPr lang="el-GR" altLang="el-GR" dirty="0"/>
              </a:p>
            </p:txBody>
          </p:sp>
          <p:cxnSp>
            <p:nvCxnSpPr>
              <p:cNvPr id="15370" name="AutoShape 29" descr="[DECORATIVE]"/>
              <p:cNvCxnSpPr>
                <a:cxnSpLocks noChangeShapeType="1"/>
              </p:cNvCxnSpPr>
              <p:nvPr/>
            </p:nvCxnSpPr>
            <p:spPr bwMode="auto">
              <a:xfrm>
                <a:off x="8754" y="4974"/>
                <a:ext cx="0" cy="684"/>
              </a:xfrm>
              <a:prstGeom prst="straightConnector1">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15371" name="AutoShape 30" descr="[DECORATIVE]"/>
              <p:cNvCxnSpPr>
                <a:cxnSpLocks noChangeShapeType="1"/>
              </p:cNvCxnSpPr>
              <p:nvPr/>
            </p:nvCxnSpPr>
            <p:spPr bwMode="auto">
              <a:xfrm flipV="1">
                <a:off x="9210" y="4515"/>
                <a:ext cx="0" cy="456"/>
              </a:xfrm>
              <a:prstGeom prst="straightConnector1">
                <a:avLst/>
              </a:prstGeom>
              <a:noFill/>
              <a:ln w="19050">
                <a:solidFill>
                  <a:srgbClr val="000000"/>
                </a:solidFill>
                <a:round/>
                <a:headEnd type="oval" w="med" len="med"/>
                <a:tailEnd type="oval" w="med" len="med"/>
              </a:ln>
              <a:extLst>
                <a:ext uri="{909E8E84-426E-40DD-AFC4-6F175D3DCCD1}">
                  <a14:hiddenFill xmlns:a14="http://schemas.microsoft.com/office/drawing/2010/main">
                    <a:noFill/>
                  </a14:hiddenFill>
                </a:ext>
              </a:extLst>
            </p:spPr>
          </p:cxnSp>
          <p:cxnSp>
            <p:nvCxnSpPr>
              <p:cNvPr id="15372" name="AutoShape 31" descr="[DECORATIVE]"/>
              <p:cNvCxnSpPr>
                <a:cxnSpLocks noChangeShapeType="1"/>
              </p:cNvCxnSpPr>
              <p:nvPr/>
            </p:nvCxnSpPr>
            <p:spPr bwMode="auto">
              <a:xfrm>
                <a:off x="9210" y="5661"/>
                <a:ext cx="0" cy="456"/>
              </a:xfrm>
              <a:prstGeom prst="straightConnector1">
                <a:avLst/>
              </a:prstGeom>
              <a:noFill/>
              <a:ln w="19050">
                <a:solidFill>
                  <a:srgbClr val="000000"/>
                </a:solidFill>
                <a:round/>
                <a:headEnd type="oval" w="med" len="med"/>
                <a:tailEnd type="oval" w="med" len="med"/>
              </a:ln>
              <a:extLst>
                <a:ext uri="{909E8E84-426E-40DD-AFC4-6F175D3DCCD1}">
                  <a14:hiddenFill xmlns:a14="http://schemas.microsoft.com/office/drawing/2010/main">
                    <a:noFill/>
                  </a14:hiddenFill>
                </a:ext>
              </a:extLst>
            </p:spPr>
          </p:cxnSp>
          <p:cxnSp>
            <p:nvCxnSpPr>
              <p:cNvPr id="15373" name="AutoShape 32" descr="[DECORATIVE]"/>
              <p:cNvCxnSpPr>
                <a:cxnSpLocks noChangeShapeType="1"/>
              </p:cNvCxnSpPr>
              <p:nvPr/>
            </p:nvCxnSpPr>
            <p:spPr bwMode="auto">
              <a:xfrm flipH="1">
                <a:off x="8184" y="5316"/>
                <a:ext cx="342" cy="0"/>
              </a:xfrm>
              <a:prstGeom prst="straightConnector1">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cxnSp>
          <p:sp>
            <p:nvSpPr>
              <p:cNvPr id="15374" name="Oval 33" descr="[DECORATIVE]"/>
              <p:cNvSpPr>
                <a:spLocks noChangeArrowheads="1"/>
              </p:cNvSpPr>
              <p:nvPr/>
            </p:nvSpPr>
            <p:spPr bwMode="auto">
              <a:xfrm>
                <a:off x="8526" y="5202"/>
                <a:ext cx="228" cy="228"/>
              </a:xfrm>
              <a:prstGeom prst="ellipse">
                <a:avLst/>
              </a:prstGeom>
              <a:solidFill>
                <a:srgbClr val="FFFFFF"/>
              </a:solidFill>
              <a:ln w="1905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grpSp>
      </p:grpSp>
    </p:spTree>
    <p:custDataLst>
      <p:tags r:id="rId1"/>
    </p:custDataLst>
    <p:extLst>
      <p:ext uri="{BB962C8B-B14F-4D97-AF65-F5344CB8AC3E}">
        <p14:creationId xmlns:p14="http://schemas.microsoft.com/office/powerpoint/2010/main" val="296936230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l-GR" altLang="el-GR" dirty="0" smtClean="0"/>
              <a:t>Κατασκευή</a:t>
            </a:r>
            <a:r>
              <a:rPr lang="en-US" altLang="el-GR" dirty="0" smtClean="0"/>
              <a:t> (</a:t>
            </a:r>
            <a:r>
              <a:rPr lang="el-GR" altLang="el-GR" dirty="0" smtClean="0"/>
              <a:t>1</a:t>
            </a:r>
            <a:r>
              <a:rPr lang="en-US" altLang="el-GR" dirty="0" smtClean="0"/>
              <a:t> </a:t>
            </a:r>
            <a:r>
              <a:rPr lang="el-GR" altLang="el-GR" dirty="0" smtClean="0"/>
              <a:t>από</a:t>
            </a:r>
            <a:r>
              <a:rPr lang="en-US" altLang="el-GR" dirty="0" smtClean="0"/>
              <a:t> </a:t>
            </a:r>
            <a:r>
              <a:rPr lang="el-GR" altLang="el-GR" dirty="0" smtClean="0"/>
              <a:t>2)</a:t>
            </a:r>
          </a:p>
        </p:txBody>
      </p:sp>
      <p:sp>
        <p:nvSpPr>
          <p:cNvPr id="16387" name="Content Placeholder 2"/>
          <p:cNvSpPr>
            <a:spLocks noGrp="1"/>
          </p:cNvSpPr>
          <p:nvPr>
            <p:ph idx="1"/>
          </p:nvPr>
        </p:nvSpPr>
        <p:spPr>
          <a:xfrm>
            <a:off x="457200" y="1812925"/>
            <a:ext cx="8229600" cy="1328738"/>
          </a:xfrm>
        </p:spPr>
        <p:txBody>
          <a:bodyPr/>
          <a:lstStyle/>
          <a:p>
            <a:pPr eaLnBrk="1" hangingPunct="1">
              <a:defRPr/>
            </a:pPr>
            <a:r>
              <a:rPr lang="el-GR" dirty="0" smtClean="0">
                <a:latin typeface="+mj-lt"/>
              </a:rPr>
              <a:t>Με χαμηλή τάση στο υπόστρωμα ανάστροφα πολωμένη δίοδος</a:t>
            </a:r>
          </a:p>
        </p:txBody>
      </p:sp>
      <p:grpSp>
        <p:nvGrpSpPr>
          <p:cNvPr id="16388" name="Group 2" descr="Σχλεδιο PMOS (N+ και P-sub)"/>
          <p:cNvGrpSpPr>
            <a:grpSpLocks/>
          </p:cNvGrpSpPr>
          <p:nvPr/>
        </p:nvGrpSpPr>
        <p:grpSpPr bwMode="auto">
          <a:xfrm>
            <a:off x="1500188" y="3071813"/>
            <a:ext cx="5972175" cy="2895600"/>
            <a:chOff x="3150" y="2370"/>
            <a:chExt cx="9405" cy="4560"/>
          </a:xfrm>
        </p:grpSpPr>
        <p:sp>
          <p:nvSpPr>
            <p:cNvPr id="16389" name="Rectangle 3" descr="Σχλεδιο PMOS (N+ και P-sub)"/>
            <p:cNvSpPr>
              <a:spLocks noChangeArrowheads="1"/>
            </p:cNvSpPr>
            <p:nvPr/>
          </p:nvSpPr>
          <p:spPr bwMode="auto">
            <a:xfrm>
              <a:off x="6000" y="4932"/>
              <a:ext cx="2850" cy="1140"/>
            </a:xfrm>
            <a:prstGeom prst="rect">
              <a:avLst/>
            </a:prstGeom>
            <a:solidFill>
              <a:srgbClr val="C4BC96"/>
            </a:solidFill>
            <a:ln>
              <a:noFill/>
            </a:ln>
            <a:extLst>
              <a:ext uri="{91240B29-F687-4F45-9708-019B960494DF}">
                <a14:hiddenLine xmlns:a14="http://schemas.microsoft.com/office/drawing/2010/main" w="3175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16390" name="Rectangle 4" descr="[DECORATIVE]"/>
            <p:cNvSpPr>
              <a:spLocks noChangeArrowheads="1"/>
            </p:cNvSpPr>
            <p:nvPr/>
          </p:nvSpPr>
          <p:spPr bwMode="auto">
            <a:xfrm>
              <a:off x="8850" y="3225"/>
              <a:ext cx="3705" cy="2850"/>
            </a:xfrm>
            <a:prstGeom prst="rect">
              <a:avLst/>
            </a:prstGeom>
            <a:solidFill>
              <a:srgbClr val="C4BC96"/>
            </a:solidFill>
            <a:ln>
              <a:noFill/>
            </a:ln>
            <a:extLst>
              <a:ext uri="{91240B29-F687-4F45-9708-019B960494DF}">
                <a14:hiddenLine xmlns:a14="http://schemas.microsoft.com/office/drawing/2010/main" w="3175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16391" name="Rectangle 5" descr="[DECORATIVE]"/>
            <p:cNvSpPr>
              <a:spLocks noChangeArrowheads="1"/>
            </p:cNvSpPr>
            <p:nvPr/>
          </p:nvSpPr>
          <p:spPr bwMode="auto">
            <a:xfrm>
              <a:off x="3150" y="3225"/>
              <a:ext cx="2850" cy="2850"/>
            </a:xfrm>
            <a:prstGeom prst="rect">
              <a:avLst/>
            </a:prstGeom>
            <a:solidFill>
              <a:srgbClr val="C4BC96"/>
            </a:solidFill>
            <a:ln>
              <a:noFill/>
            </a:ln>
            <a:extLst>
              <a:ext uri="{91240B29-F687-4F45-9708-019B960494DF}">
                <a14:hiddenLine xmlns:a14="http://schemas.microsoft.com/office/drawing/2010/main" w="3175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16392" name="AutoShape 6" descr="[DECORATIVE]"/>
            <p:cNvCxnSpPr>
              <a:cxnSpLocks noChangeShapeType="1"/>
            </p:cNvCxnSpPr>
            <p:nvPr/>
          </p:nvCxnSpPr>
          <p:spPr bwMode="auto">
            <a:xfrm>
              <a:off x="3150" y="3225"/>
              <a:ext cx="9405" cy="0"/>
            </a:xfrm>
            <a:prstGeom prst="straightConnector1">
              <a:avLst/>
            </a:prstGeom>
            <a:noFill/>
            <a:ln w="31750">
              <a:solidFill>
                <a:srgbClr val="000000"/>
              </a:solidFill>
              <a:round/>
              <a:headEnd/>
              <a:tailEnd/>
            </a:ln>
            <a:extLst>
              <a:ext uri="{909E8E84-426E-40DD-AFC4-6F175D3DCCD1}">
                <a14:hiddenFill xmlns:a14="http://schemas.microsoft.com/office/drawing/2010/main">
                  <a:noFill/>
                </a14:hiddenFill>
              </a:ext>
            </a:extLst>
          </p:spPr>
        </p:cxnSp>
        <p:cxnSp>
          <p:nvCxnSpPr>
            <p:cNvPr id="16393" name="AutoShape 7" descr="[DECORATIVE]"/>
            <p:cNvCxnSpPr>
              <a:cxnSpLocks noChangeShapeType="1"/>
            </p:cNvCxnSpPr>
            <p:nvPr/>
          </p:nvCxnSpPr>
          <p:spPr bwMode="auto">
            <a:xfrm>
              <a:off x="3150" y="3225"/>
              <a:ext cx="0" cy="2850"/>
            </a:xfrm>
            <a:prstGeom prst="straightConnector1">
              <a:avLst/>
            </a:prstGeom>
            <a:noFill/>
            <a:ln w="31750">
              <a:solidFill>
                <a:srgbClr val="000000"/>
              </a:solidFill>
              <a:round/>
              <a:headEnd/>
              <a:tailEnd/>
            </a:ln>
            <a:extLst>
              <a:ext uri="{909E8E84-426E-40DD-AFC4-6F175D3DCCD1}">
                <a14:hiddenFill xmlns:a14="http://schemas.microsoft.com/office/drawing/2010/main">
                  <a:noFill/>
                </a14:hiddenFill>
              </a:ext>
            </a:extLst>
          </p:spPr>
        </p:cxnSp>
        <p:cxnSp>
          <p:nvCxnSpPr>
            <p:cNvPr id="16394" name="AutoShape 8" descr="[DECORATIVE]"/>
            <p:cNvCxnSpPr>
              <a:cxnSpLocks noChangeShapeType="1"/>
            </p:cNvCxnSpPr>
            <p:nvPr/>
          </p:nvCxnSpPr>
          <p:spPr bwMode="auto">
            <a:xfrm>
              <a:off x="3150" y="6075"/>
              <a:ext cx="9405" cy="0"/>
            </a:xfrm>
            <a:prstGeom prst="straightConnector1">
              <a:avLst/>
            </a:prstGeom>
            <a:noFill/>
            <a:ln w="31750">
              <a:solidFill>
                <a:srgbClr val="000000"/>
              </a:solidFill>
              <a:round/>
              <a:headEnd/>
              <a:tailEnd/>
            </a:ln>
            <a:extLst>
              <a:ext uri="{909E8E84-426E-40DD-AFC4-6F175D3DCCD1}">
                <a14:hiddenFill xmlns:a14="http://schemas.microsoft.com/office/drawing/2010/main">
                  <a:noFill/>
                </a14:hiddenFill>
              </a:ext>
            </a:extLst>
          </p:spPr>
        </p:cxnSp>
        <p:cxnSp>
          <p:nvCxnSpPr>
            <p:cNvPr id="16395" name="AutoShape 9" descr="[DECORATIVE]"/>
            <p:cNvCxnSpPr>
              <a:cxnSpLocks noChangeShapeType="1"/>
            </p:cNvCxnSpPr>
            <p:nvPr/>
          </p:nvCxnSpPr>
          <p:spPr bwMode="auto">
            <a:xfrm>
              <a:off x="12555" y="3225"/>
              <a:ext cx="0" cy="2850"/>
            </a:xfrm>
            <a:prstGeom prst="straightConnector1">
              <a:avLst/>
            </a:prstGeom>
            <a:noFill/>
            <a:ln w="31750">
              <a:solidFill>
                <a:srgbClr val="000000"/>
              </a:solidFill>
              <a:round/>
              <a:headEnd/>
              <a:tailEnd/>
            </a:ln>
            <a:extLst>
              <a:ext uri="{909E8E84-426E-40DD-AFC4-6F175D3DCCD1}">
                <a14:hiddenFill xmlns:a14="http://schemas.microsoft.com/office/drawing/2010/main">
                  <a:noFill/>
                </a14:hiddenFill>
              </a:ext>
            </a:extLst>
          </p:spPr>
        </p:cxnSp>
        <p:sp>
          <p:nvSpPr>
            <p:cNvPr id="16396" name="Rectangle 10" descr="[DECORATIVE]"/>
            <p:cNvSpPr>
              <a:spLocks noChangeArrowheads="1"/>
            </p:cNvSpPr>
            <p:nvPr/>
          </p:nvSpPr>
          <p:spPr bwMode="auto">
            <a:xfrm>
              <a:off x="6000" y="3225"/>
              <a:ext cx="2850" cy="1710"/>
            </a:xfrm>
            <a:prstGeom prst="rect">
              <a:avLst/>
            </a:prstGeom>
            <a:solidFill>
              <a:srgbClr val="76923C"/>
            </a:solidFill>
            <a:ln w="31750">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16397" name="AutoShape 11" descr="[DECORATIVE]"/>
            <p:cNvCxnSpPr>
              <a:cxnSpLocks noChangeShapeType="1"/>
            </p:cNvCxnSpPr>
            <p:nvPr/>
          </p:nvCxnSpPr>
          <p:spPr bwMode="auto">
            <a:xfrm flipV="1">
              <a:off x="7428" y="2370"/>
              <a:ext cx="0" cy="855"/>
            </a:xfrm>
            <a:prstGeom prst="straightConnector1">
              <a:avLst/>
            </a:prstGeom>
            <a:noFill/>
            <a:ln w="31750">
              <a:solidFill>
                <a:srgbClr val="000000"/>
              </a:solidFill>
              <a:round/>
              <a:headEnd/>
              <a:tailEnd type="oval" w="lg" len="lg"/>
            </a:ln>
            <a:extLst>
              <a:ext uri="{909E8E84-426E-40DD-AFC4-6F175D3DCCD1}">
                <a14:hiddenFill xmlns:a14="http://schemas.microsoft.com/office/drawing/2010/main">
                  <a:noFill/>
                </a14:hiddenFill>
              </a:ext>
            </a:extLst>
          </p:spPr>
        </p:cxnSp>
        <p:cxnSp>
          <p:nvCxnSpPr>
            <p:cNvPr id="16398" name="AutoShape 12" descr="[DECORATIVE]"/>
            <p:cNvCxnSpPr>
              <a:cxnSpLocks noChangeShapeType="1"/>
            </p:cNvCxnSpPr>
            <p:nvPr/>
          </p:nvCxnSpPr>
          <p:spPr bwMode="auto">
            <a:xfrm>
              <a:off x="7428" y="6075"/>
              <a:ext cx="0" cy="855"/>
            </a:xfrm>
            <a:prstGeom prst="straightConnector1">
              <a:avLst/>
            </a:prstGeom>
            <a:noFill/>
            <a:ln w="31750">
              <a:solidFill>
                <a:srgbClr val="000000"/>
              </a:solidFill>
              <a:round/>
              <a:headEnd/>
              <a:tailEnd type="oval" w="lg" len="lg"/>
            </a:ln>
            <a:extLst>
              <a:ext uri="{909E8E84-426E-40DD-AFC4-6F175D3DCCD1}">
                <a14:hiddenFill xmlns:a14="http://schemas.microsoft.com/office/drawing/2010/main">
                  <a:noFill/>
                </a14:hiddenFill>
              </a:ext>
            </a:extLst>
          </p:spPr>
        </p:cxnSp>
        <p:sp>
          <p:nvSpPr>
            <p:cNvPr id="16399" name="Text Box 13" descr="[DECORATIVE]"/>
            <p:cNvSpPr txBox="1">
              <a:spLocks noChangeArrowheads="1"/>
            </p:cNvSpPr>
            <p:nvPr>
              <p:custDataLst>
                <p:tags r:id="rId2"/>
              </p:custDataLst>
            </p:nvPr>
          </p:nvSpPr>
          <p:spPr bwMode="auto">
            <a:xfrm>
              <a:off x="7026" y="3453"/>
              <a:ext cx="1596" cy="125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3600" dirty="0">
                  <a:latin typeface="Calibri" panose="020F0502020204030204" pitchFamily="34" charset="0"/>
                </a:rPr>
                <a:t>n</a:t>
              </a:r>
              <a:r>
                <a:rPr lang="en-US" altLang="el-GR" sz="3600" baseline="30000" dirty="0">
                  <a:latin typeface="Calibri" panose="020F0502020204030204" pitchFamily="34" charset="0"/>
                </a:rPr>
                <a:t>+</a:t>
              </a:r>
              <a:endParaRPr lang="el-GR" altLang="el-GR" dirty="0"/>
            </a:p>
          </p:txBody>
        </p:sp>
        <p:sp>
          <p:nvSpPr>
            <p:cNvPr id="16400" name="Text Box 14" descr="[DECORATIVE]"/>
            <p:cNvSpPr txBox="1">
              <a:spLocks noChangeArrowheads="1"/>
            </p:cNvSpPr>
            <p:nvPr>
              <p:custDataLst>
                <p:tags r:id="rId3"/>
              </p:custDataLst>
            </p:nvPr>
          </p:nvSpPr>
          <p:spPr bwMode="auto">
            <a:xfrm>
              <a:off x="9477" y="4650"/>
              <a:ext cx="2508" cy="125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3600" dirty="0">
                  <a:latin typeface="Calibri" panose="020F0502020204030204" pitchFamily="34" charset="0"/>
                </a:rPr>
                <a:t>p-sub</a:t>
              </a:r>
              <a:endParaRPr lang="el-GR" altLang="el-GR" dirty="0"/>
            </a:p>
          </p:txBody>
        </p:sp>
      </p:grpSp>
    </p:spTree>
    <p:custDataLst>
      <p:tags r:id="rId1"/>
    </p:custDataLst>
    <p:extLst>
      <p:ext uri="{BB962C8B-B14F-4D97-AF65-F5344CB8AC3E}">
        <p14:creationId xmlns:p14="http://schemas.microsoft.com/office/powerpoint/2010/main" val="40154189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Κατασκευή</a:t>
            </a:r>
            <a:r>
              <a:rPr lang="en-US" altLang="el-GR" dirty="0"/>
              <a:t> </a:t>
            </a:r>
            <a:r>
              <a:rPr lang="en-US" altLang="el-GR" dirty="0" smtClean="0"/>
              <a:t>(</a:t>
            </a:r>
            <a:r>
              <a:rPr lang="el-GR" altLang="el-GR" dirty="0" smtClean="0"/>
              <a:t>2</a:t>
            </a:r>
            <a:r>
              <a:rPr lang="en-US" altLang="el-GR" dirty="0" smtClean="0"/>
              <a:t> </a:t>
            </a:r>
            <a:r>
              <a:rPr lang="el-GR" altLang="el-GR" dirty="0" smtClean="0"/>
              <a:t>από</a:t>
            </a:r>
            <a:r>
              <a:rPr lang="en-US" altLang="el-GR" dirty="0" smtClean="0"/>
              <a:t> </a:t>
            </a:r>
            <a:r>
              <a:rPr lang="el-GR" altLang="el-GR" dirty="0" smtClean="0"/>
              <a:t>2</a:t>
            </a:r>
            <a:r>
              <a:rPr lang="el-GR" altLang="el-GR" dirty="0"/>
              <a:t>)</a:t>
            </a:r>
            <a:endParaRPr lang="el-GR" dirty="0"/>
          </a:p>
        </p:txBody>
      </p:sp>
      <p:sp>
        <p:nvSpPr>
          <p:cNvPr id="17410" name="Content Placeholder 2"/>
          <p:cNvSpPr>
            <a:spLocks noGrp="1"/>
          </p:cNvSpPr>
          <p:nvPr>
            <p:ph idx="1"/>
          </p:nvPr>
        </p:nvSpPr>
        <p:spPr/>
        <p:txBody>
          <a:bodyPr/>
          <a:lstStyle/>
          <a:p>
            <a:pPr eaLnBrk="1" hangingPunct="1">
              <a:defRPr/>
            </a:pPr>
            <a:r>
              <a:rPr lang="el-GR" dirty="0" smtClean="0">
                <a:latin typeface="+mj-lt"/>
              </a:rPr>
              <a:t>Εάν η χαμηλότερη τάση βρίσκεται στο υπόστρωμα και οι δύο δίοδοι πολωμένες ανάστροφα</a:t>
            </a:r>
          </a:p>
        </p:txBody>
      </p:sp>
      <p:grpSp>
        <p:nvGrpSpPr>
          <p:cNvPr id="17411" name="Group 2" descr="Σχεδιο PMOS"/>
          <p:cNvGrpSpPr>
            <a:grpSpLocks/>
          </p:cNvGrpSpPr>
          <p:nvPr/>
        </p:nvGrpSpPr>
        <p:grpSpPr bwMode="auto">
          <a:xfrm>
            <a:off x="1643063" y="3643313"/>
            <a:ext cx="5972175" cy="2895600"/>
            <a:chOff x="3435" y="2655"/>
            <a:chExt cx="9405" cy="4560"/>
          </a:xfrm>
        </p:grpSpPr>
        <p:sp>
          <p:nvSpPr>
            <p:cNvPr id="17412" name="Rectangle 3" descr="Σχεδιο PMOS"/>
            <p:cNvSpPr>
              <a:spLocks noChangeArrowheads="1"/>
            </p:cNvSpPr>
            <p:nvPr/>
          </p:nvSpPr>
          <p:spPr bwMode="auto">
            <a:xfrm>
              <a:off x="4860" y="5220"/>
              <a:ext cx="7980" cy="1140"/>
            </a:xfrm>
            <a:prstGeom prst="rect">
              <a:avLst/>
            </a:prstGeom>
            <a:solidFill>
              <a:srgbClr val="C4BC96"/>
            </a:solidFill>
            <a:ln>
              <a:noFill/>
            </a:ln>
            <a:extLst>
              <a:ext uri="{91240B29-F687-4F45-9708-019B960494DF}">
                <a14:hiddenLine xmlns:a14="http://schemas.microsoft.com/office/drawing/2010/main" w="3175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17413" name="Rectangle 4" descr="[DECORATIVE]"/>
            <p:cNvSpPr>
              <a:spLocks noChangeArrowheads="1"/>
            </p:cNvSpPr>
            <p:nvPr/>
          </p:nvSpPr>
          <p:spPr bwMode="auto">
            <a:xfrm>
              <a:off x="3435" y="3510"/>
              <a:ext cx="1470" cy="2850"/>
            </a:xfrm>
            <a:prstGeom prst="rect">
              <a:avLst/>
            </a:prstGeom>
            <a:solidFill>
              <a:srgbClr val="C4BC96"/>
            </a:solidFill>
            <a:ln>
              <a:noFill/>
            </a:ln>
            <a:extLst>
              <a:ext uri="{91240B29-F687-4F45-9708-019B960494DF}">
                <a14:hiddenLine xmlns:a14="http://schemas.microsoft.com/office/drawing/2010/main" w="3175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17414" name="Rectangle 5" descr="[DECORATIVE]"/>
            <p:cNvSpPr>
              <a:spLocks noChangeArrowheads="1"/>
            </p:cNvSpPr>
            <p:nvPr/>
          </p:nvSpPr>
          <p:spPr bwMode="auto">
            <a:xfrm>
              <a:off x="6570" y="3510"/>
              <a:ext cx="3135" cy="1710"/>
            </a:xfrm>
            <a:prstGeom prst="rect">
              <a:avLst/>
            </a:prstGeom>
            <a:solidFill>
              <a:srgbClr val="C4BC96"/>
            </a:solidFill>
            <a:ln>
              <a:noFill/>
            </a:ln>
            <a:extLst>
              <a:ext uri="{91240B29-F687-4F45-9708-019B960494DF}">
                <a14:hiddenLine xmlns:a14="http://schemas.microsoft.com/office/drawing/2010/main" w="3175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17415" name="Rectangle 6" descr="[DECORATIVE]"/>
            <p:cNvSpPr>
              <a:spLocks noChangeArrowheads="1"/>
            </p:cNvSpPr>
            <p:nvPr/>
          </p:nvSpPr>
          <p:spPr bwMode="auto">
            <a:xfrm>
              <a:off x="4860" y="3510"/>
              <a:ext cx="1710" cy="1710"/>
            </a:xfrm>
            <a:prstGeom prst="rect">
              <a:avLst/>
            </a:prstGeom>
            <a:solidFill>
              <a:srgbClr val="76923C"/>
            </a:solidFill>
            <a:ln w="31750">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17416" name="Rectangle 7" descr="[DECORATIVE]"/>
            <p:cNvSpPr>
              <a:spLocks noChangeArrowheads="1"/>
            </p:cNvSpPr>
            <p:nvPr/>
          </p:nvSpPr>
          <p:spPr bwMode="auto">
            <a:xfrm>
              <a:off x="11415" y="3510"/>
              <a:ext cx="1425" cy="1710"/>
            </a:xfrm>
            <a:prstGeom prst="rect">
              <a:avLst/>
            </a:prstGeom>
            <a:solidFill>
              <a:srgbClr val="C4BC96"/>
            </a:solidFill>
            <a:ln>
              <a:noFill/>
            </a:ln>
            <a:extLst>
              <a:ext uri="{91240B29-F687-4F45-9708-019B960494DF}">
                <a14:hiddenLine xmlns:a14="http://schemas.microsoft.com/office/drawing/2010/main" w="3175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17417" name="AutoShape 8" descr="[DECORATIVE]"/>
            <p:cNvCxnSpPr>
              <a:cxnSpLocks noChangeShapeType="1"/>
            </p:cNvCxnSpPr>
            <p:nvPr/>
          </p:nvCxnSpPr>
          <p:spPr bwMode="auto">
            <a:xfrm>
              <a:off x="3435" y="3510"/>
              <a:ext cx="9405" cy="0"/>
            </a:xfrm>
            <a:prstGeom prst="straightConnector1">
              <a:avLst/>
            </a:prstGeom>
            <a:noFill/>
            <a:ln w="31750">
              <a:solidFill>
                <a:srgbClr val="000000"/>
              </a:solidFill>
              <a:round/>
              <a:headEnd/>
              <a:tailEnd/>
            </a:ln>
            <a:extLst>
              <a:ext uri="{909E8E84-426E-40DD-AFC4-6F175D3DCCD1}">
                <a14:hiddenFill xmlns:a14="http://schemas.microsoft.com/office/drawing/2010/main">
                  <a:noFill/>
                </a14:hiddenFill>
              </a:ext>
            </a:extLst>
          </p:spPr>
        </p:cxnSp>
        <p:cxnSp>
          <p:nvCxnSpPr>
            <p:cNvPr id="17418" name="AutoShape 9" descr="[DECORATIVE]"/>
            <p:cNvCxnSpPr>
              <a:cxnSpLocks noChangeShapeType="1"/>
            </p:cNvCxnSpPr>
            <p:nvPr/>
          </p:nvCxnSpPr>
          <p:spPr bwMode="auto">
            <a:xfrm>
              <a:off x="3435" y="3510"/>
              <a:ext cx="0" cy="2850"/>
            </a:xfrm>
            <a:prstGeom prst="straightConnector1">
              <a:avLst/>
            </a:prstGeom>
            <a:noFill/>
            <a:ln w="31750">
              <a:solidFill>
                <a:srgbClr val="000000"/>
              </a:solidFill>
              <a:round/>
              <a:headEnd/>
              <a:tailEnd/>
            </a:ln>
            <a:extLst>
              <a:ext uri="{909E8E84-426E-40DD-AFC4-6F175D3DCCD1}">
                <a14:hiddenFill xmlns:a14="http://schemas.microsoft.com/office/drawing/2010/main">
                  <a:noFill/>
                </a14:hiddenFill>
              </a:ext>
            </a:extLst>
          </p:spPr>
        </p:cxnSp>
        <p:cxnSp>
          <p:nvCxnSpPr>
            <p:cNvPr id="17419" name="AutoShape 10" descr="[DECORATIVE]"/>
            <p:cNvCxnSpPr>
              <a:cxnSpLocks noChangeShapeType="1"/>
            </p:cNvCxnSpPr>
            <p:nvPr/>
          </p:nvCxnSpPr>
          <p:spPr bwMode="auto">
            <a:xfrm>
              <a:off x="3435" y="6360"/>
              <a:ext cx="9405" cy="0"/>
            </a:xfrm>
            <a:prstGeom prst="straightConnector1">
              <a:avLst/>
            </a:prstGeom>
            <a:noFill/>
            <a:ln w="31750">
              <a:solidFill>
                <a:srgbClr val="000000"/>
              </a:solidFill>
              <a:round/>
              <a:headEnd/>
              <a:tailEnd/>
            </a:ln>
            <a:extLst>
              <a:ext uri="{909E8E84-426E-40DD-AFC4-6F175D3DCCD1}">
                <a14:hiddenFill xmlns:a14="http://schemas.microsoft.com/office/drawing/2010/main">
                  <a:noFill/>
                </a14:hiddenFill>
              </a:ext>
            </a:extLst>
          </p:spPr>
        </p:cxnSp>
        <p:cxnSp>
          <p:nvCxnSpPr>
            <p:cNvPr id="17420" name="AutoShape 11" descr="[DECORATIVE]"/>
            <p:cNvCxnSpPr>
              <a:cxnSpLocks noChangeShapeType="1"/>
            </p:cNvCxnSpPr>
            <p:nvPr/>
          </p:nvCxnSpPr>
          <p:spPr bwMode="auto">
            <a:xfrm>
              <a:off x="12840" y="3510"/>
              <a:ext cx="0" cy="2850"/>
            </a:xfrm>
            <a:prstGeom prst="straightConnector1">
              <a:avLst/>
            </a:prstGeom>
            <a:noFill/>
            <a:ln w="31750">
              <a:solidFill>
                <a:srgbClr val="000000"/>
              </a:solidFill>
              <a:round/>
              <a:headEnd/>
              <a:tailEnd/>
            </a:ln>
            <a:extLst>
              <a:ext uri="{909E8E84-426E-40DD-AFC4-6F175D3DCCD1}">
                <a14:hiddenFill xmlns:a14="http://schemas.microsoft.com/office/drawing/2010/main">
                  <a:noFill/>
                </a14:hiddenFill>
              </a:ext>
            </a:extLst>
          </p:spPr>
        </p:cxnSp>
        <p:cxnSp>
          <p:nvCxnSpPr>
            <p:cNvPr id="17421" name="AutoShape 12" descr="[DECORATIVE]"/>
            <p:cNvCxnSpPr>
              <a:cxnSpLocks noChangeShapeType="1"/>
            </p:cNvCxnSpPr>
            <p:nvPr/>
          </p:nvCxnSpPr>
          <p:spPr bwMode="auto">
            <a:xfrm flipV="1">
              <a:off x="5715" y="2655"/>
              <a:ext cx="0" cy="855"/>
            </a:xfrm>
            <a:prstGeom prst="straightConnector1">
              <a:avLst/>
            </a:prstGeom>
            <a:noFill/>
            <a:ln w="31750">
              <a:solidFill>
                <a:srgbClr val="000000"/>
              </a:solidFill>
              <a:round/>
              <a:headEnd/>
              <a:tailEnd type="oval" w="lg" len="lg"/>
            </a:ln>
            <a:extLst>
              <a:ext uri="{909E8E84-426E-40DD-AFC4-6F175D3DCCD1}">
                <a14:hiddenFill xmlns:a14="http://schemas.microsoft.com/office/drawing/2010/main">
                  <a:noFill/>
                </a14:hiddenFill>
              </a:ext>
            </a:extLst>
          </p:spPr>
        </p:cxnSp>
        <p:cxnSp>
          <p:nvCxnSpPr>
            <p:cNvPr id="17422" name="AutoShape 13" descr="[DECORATIVE]"/>
            <p:cNvCxnSpPr>
              <a:cxnSpLocks noChangeShapeType="1"/>
            </p:cNvCxnSpPr>
            <p:nvPr/>
          </p:nvCxnSpPr>
          <p:spPr bwMode="auto">
            <a:xfrm>
              <a:off x="7995" y="6360"/>
              <a:ext cx="0" cy="855"/>
            </a:xfrm>
            <a:prstGeom prst="straightConnector1">
              <a:avLst/>
            </a:prstGeom>
            <a:noFill/>
            <a:ln w="31750">
              <a:solidFill>
                <a:srgbClr val="000000"/>
              </a:solidFill>
              <a:round/>
              <a:headEnd/>
              <a:tailEnd type="oval" w="lg" len="lg"/>
            </a:ln>
            <a:extLst>
              <a:ext uri="{909E8E84-426E-40DD-AFC4-6F175D3DCCD1}">
                <a14:hiddenFill xmlns:a14="http://schemas.microsoft.com/office/drawing/2010/main">
                  <a:noFill/>
                </a14:hiddenFill>
              </a:ext>
            </a:extLst>
          </p:spPr>
        </p:cxnSp>
        <p:sp>
          <p:nvSpPr>
            <p:cNvPr id="17423" name="Text Box 14" descr="[DECORATIVE]"/>
            <p:cNvSpPr txBox="1">
              <a:spLocks noChangeArrowheads="1"/>
            </p:cNvSpPr>
            <p:nvPr>
              <p:custDataLst>
                <p:tags r:id="rId2"/>
              </p:custDataLst>
            </p:nvPr>
          </p:nvSpPr>
          <p:spPr bwMode="auto">
            <a:xfrm>
              <a:off x="7083" y="4878"/>
              <a:ext cx="2508" cy="125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3600" dirty="0">
                  <a:latin typeface="Calibri" panose="020F0502020204030204" pitchFamily="34" charset="0"/>
                </a:rPr>
                <a:t>p-sub</a:t>
              </a:r>
              <a:endParaRPr lang="el-GR" altLang="el-GR" dirty="0"/>
            </a:p>
          </p:txBody>
        </p:sp>
        <p:sp>
          <p:nvSpPr>
            <p:cNvPr id="17424" name="Rectangle 15" descr="[DECORATIVE]"/>
            <p:cNvSpPr>
              <a:spLocks noChangeArrowheads="1"/>
            </p:cNvSpPr>
            <p:nvPr/>
          </p:nvSpPr>
          <p:spPr bwMode="auto">
            <a:xfrm>
              <a:off x="9705" y="3510"/>
              <a:ext cx="1710" cy="1710"/>
            </a:xfrm>
            <a:prstGeom prst="rect">
              <a:avLst/>
            </a:prstGeom>
            <a:solidFill>
              <a:srgbClr val="76923C"/>
            </a:solidFill>
            <a:ln w="31750">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17425" name="Text Box 16" descr="[DECORATIVE]"/>
            <p:cNvSpPr txBox="1">
              <a:spLocks noChangeArrowheads="1"/>
            </p:cNvSpPr>
            <p:nvPr>
              <p:custDataLst>
                <p:tags r:id="rId3"/>
              </p:custDataLst>
            </p:nvPr>
          </p:nvSpPr>
          <p:spPr bwMode="auto">
            <a:xfrm>
              <a:off x="10161" y="3681"/>
              <a:ext cx="1596" cy="125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3600" dirty="0">
                  <a:latin typeface="Calibri" panose="020F0502020204030204" pitchFamily="34" charset="0"/>
                </a:rPr>
                <a:t>n</a:t>
              </a:r>
              <a:r>
                <a:rPr lang="en-US" altLang="el-GR" sz="3600" baseline="30000" dirty="0">
                  <a:latin typeface="Calibri" panose="020F0502020204030204" pitchFamily="34" charset="0"/>
                </a:rPr>
                <a:t>+</a:t>
              </a:r>
              <a:endParaRPr lang="el-GR" altLang="el-GR" dirty="0"/>
            </a:p>
          </p:txBody>
        </p:sp>
        <p:sp>
          <p:nvSpPr>
            <p:cNvPr id="17426" name="Text Box 17" descr="[DECORATIVE]"/>
            <p:cNvSpPr txBox="1">
              <a:spLocks noChangeArrowheads="1"/>
            </p:cNvSpPr>
            <p:nvPr>
              <p:custDataLst>
                <p:tags r:id="rId4"/>
              </p:custDataLst>
            </p:nvPr>
          </p:nvSpPr>
          <p:spPr bwMode="auto">
            <a:xfrm>
              <a:off x="5259" y="3738"/>
              <a:ext cx="1596" cy="125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3600" dirty="0">
                  <a:latin typeface="Calibri" panose="020F0502020204030204" pitchFamily="34" charset="0"/>
                </a:rPr>
                <a:t>n</a:t>
              </a:r>
              <a:r>
                <a:rPr lang="en-US" altLang="el-GR" sz="3600" baseline="30000" dirty="0">
                  <a:latin typeface="Calibri" panose="020F0502020204030204" pitchFamily="34" charset="0"/>
                </a:rPr>
                <a:t>+</a:t>
              </a:r>
              <a:endParaRPr lang="el-GR" altLang="el-GR" dirty="0"/>
            </a:p>
          </p:txBody>
        </p:sp>
        <p:cxnSp>
          <p:nvCxnSpPr>
            <p:cNvPr id="17427" name="AutoShape 18" descr="[DECORATIVE]"/>
            <p:cNvCxnSpPr>
              <a:cxnSpLocks noChangeShapeType="1"/>
            </p:cNvCxnSpPr>
            <p:nvPr/>
          </p:nvCxnSpPr>
          <p:spPr bwMode="auto">
            <a:xfrm flipV="1">
              <a:off x="10560" y="2655"/>
              <a:ext cx="0" cy="855"/>
            </a:xfrm>
            <a:prstGeom prst="straightConnector1">
              <a:avLst/>
            </a:prstGeom>
            <a:noFill/>
            <a:ln w="31750">
              <a:solidFill>
                <a:srgbClr val="000000"/>
              </a:solidFill>
              <a:round/>
              <a:headEnd/>
              <a:tailEnd type="oval" w="lg" len="lg"/>
            </a:ln>
            <a:extLst>
              <a:ext uri="{909E8E84-426E-40DD-AFC4-6F175D3DCCD1}">
                <a14:hiddenFill xmlns:a14="http://schemas.microsoft.com/office/drawing/2010/main">
                  <a:noFill/>
                </a14:hiddenFill>
              </a:ext>
            </a:extLst>
          </p:spPr>
        </p:cxnSp>
      </p:grpSp>
    </p:spTree>
    <p:custDataLst>
      <p:tags r:id="rId1"/>
    </p:custDataLst>
    <p:extLst>
      <p:ext uri="{BB962C8B-B14F-4D97-AF65-F5344CB8AC3E}">
        <p14:creationId xmlns:p14="http://schemas.microsoft.com/office/powerpoint/2010/main" val="398848274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l-GR" altLang="el-GR" dirty="0" smtClean="0"/>
              <a:t>Το κανάλι (1</a:t>
            </a:r>
            <a:r>
              <a:rPr lang="en-US" altLang="el-GR" dirty="0" smtClean="0"/>
              <a:t> </a:t>
            </a:r>
            <a:r>
              <a:rPr lang="el-GR" altLang="el-GR" dirty="0" smtClean="0"/>
              <a:t>από</a:t>
            </a:r>
            <a:r>
              <a:rPr lang="en-US" altLang="el-GR" dirty="0" smtClean="0"/>
              <a:t> </a:t>
            </a:r>
            <a:r>
              <a:rPr lang="el-GR" altLang="el-GR" dirty="0" smtClean="0"/>
              <a:t>2)</a:t>
            </a:r>
          </a:p>
        </p:txBody>
      </p:sp>
      <p:sp>
        <p:nvSpPr>
          <p:cNvPr id="18435" name="Content Placeholder 2"/>
          <p:cNvSpPr>
            <a:spLocks noGrp="1"/>
          </p:cNvSpPr>
          <p:nvPr>
            <p:ph idx="1"/>
          </p:nvPr>
        </p:nvSpPr>
        <p:spPr/>
        <p:txBody>
          <a:bodyPr/>
          <a:lstStyle/>
          <a:p>
            <a:pPr eaLnBrk="1" hangingPunct="1">
              <a:defRPr/>
            </a:pPr>
            <a:r>
              <a:rPr lang="el-GR" dirty="0" smtClean="0">
                <a:latin typeface="+mj-lt"/>
              </a:rPr>
              <a:t>Για να επικοινωνούν οι περιοχές </a:t>
            </a:r>
            <a:r>
              <a:rPr lang="en-US" dirty="0" smtClean="0">
                <a:latin typeface="+mj-lt"/>
              </a:rPr>
              <a:t>n+ </a:t>
            </a:r>
            <a:r>
              <a:rPr lang="el-GR" dirty="0" smtClean="0">
                <a:latin typeface="+mj-lt"/>
              </a:rPr>
              <a:t>πρέπει να δημιουργηθεί κανάλι</a:t>
            </a:r>
          </a:p>
          <a:p>
            <a:pPr eaLnBrk="1" hangingPunct="1">
              <a:defRPr/>
            </a:pPr>
            <a:r>
              <a:rPr lang="el-GR" dirty="0" smtClean="0">
                <a:latin typeface="+mj-lt"/>
              </a:rPr>
              <a:t>Στις περιοχές </a:t>
            </a:r>
            <a:r>
              <a:rPr lang="en-US" dirty="0" smtClean="0">
                <a:latin typeface="+mj-lt"/>
              </a:rPr>
              <a:t>n+ </a:t>
            </a:r>
            <a:r>
              <a:rPr lang="el-GR" dirty="0" smtClean="0">
                <a:latin typeface="+mj-lt"/>
              </a:rPr>
              <a:t>οι φορείς είναι ηλεκτρόνια</a:t>
            </a:r>
          </a:p>
          <a:p>
            <a:pPr eaLnBrk="1" hangingPunct="1">
              <a:defRPr/>
            </a:pPr>
            <a:r>
              <a:rPr lang="el-GR" dirty="0" smtClean="0">
                <a:latin typeface="+mj-lt"/>
              </a:rPr>
              <a:t>Τα ηλεκτρόνια έχουν αρνητικό φορτίο και έλκονται από θετικές τάσεις</a:t>
            </a:r>
          </a:p>
          <a:p>
            <a:pPr eaLnBrk="1" hangingPunct="1">
              <a:defRPr/>
            </a:pPr>
            <a:r>
              <a:rPr lang="el-GR" dirty="0" smtClean="0">
                <a:latin typeface="+mj-lt"/>
              </a:rPr>
              <a:t>Η θετική τάση </a:t>
            </a:r>
            <a:r>
              <a:rPr lang="en-US" dirty="0" smtClean="0">
                <a:latin typeface="+mj-lt"/>
              </a:rPr>
              <a:t>(</a:t>
            </a:r>
            <a:r>
              <a:rPr lang="el-GR" dirty="0" smtClean="0">
                <a:latin typeface="+mj-lt"/>
              </a:rPr>
              <a:t>στα </a:t>
            </a:r>
            <a:r>
              <a:rPr lang="en-US" dirty="0" smtClean="0">
                <a:latin typeface="+mj-lt"/>
              </a:rPr>
              <a:t>n-MOS)</a:t>
            </a:r>
            <a:r>
              <a:rPr lang="el-GR" dirty="0" smtClean="0">
                <a:latin typeface="+mj-lt"/>
              </a:rPr>
              <a:t> τρανζίστορ που χρειάζεται για την δημιουργία καναλιού δίνεται από την πύλη</a:t>
            </a:r>
          </a:p>
        </p:txBody>
      </p:sp>
    </p:spTree>
    <p:extLst>
      <p:ext uri="{BB962C8B-B14F-4D97-AF65-F5344CB8AC3E}">
        <p14:creationId xmlns:p14="http://schemas.microsoft.com/office/powerpoint/2010/main" val="401061848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Το κανάλι </a:t>
            </a:r>
            <a:r>
              <a:rPr lang="el-GR" altLang="el-GR" dirty="0" smtClean="0"/>
              <a:t>(2</a:t>
            </a:r>
            <a:r>
              <a:rPr lang="en-US" altLang="el-GR" dirty="0" smtClean="0"/>
              <a:t> </a:t>
            </a:r>
            <a:r>
              <a:rPr lang="el-GR" altLang="el-GR" dirty="0" smtClean="0"/>
              <a:t>από</a:t>
            </a:r>
            <a:r>
              <a:rPr lang="en-US" altLang="el-GR" dirty="0" smtClean="0"/>
              <a:t> </a:t>
            </a:r>
            <a:r>
              <a:rPr lang="el-GR" altLang="el-GR" dirty="0" smtClean="0"/>
              <a:t>2</a:t>
            </a:r>
            <a:r>
              <a:rPr lang="el-GR" altLang="el-GR" dirty="0"/>
              <a:t>)</a:t>
            </a:r>
            <a:endParaRPr lang="el-GR" dirty="0"/>
          </a:p>
        </p:txBody>
      </p:sp>
      <p:sp>
        <p:nvSpPr>
          <p:cNvPr id="19458" name="Content Placeholder 2"/>
          <p:cNvSpPr>
            <a:spLocks noGrp="1"/>
          </p:cNvSpPr>
          <p:nvPr>
            <p:ph idx="1"/>
          </p:nvPr>
        </p:nvSpPr>
        <p:spPr/>
        <p:txBody>
          <a:bodyPr/>
          <a:lstStyle/>
          <a:p>
            <a:pPr eaLnBrk="1" hangingPunct="1">
              <a:buFont typeface="Arial" charset="0"/>
              <a:buChar char="•"/>
              <a:defRPr/>
            </a:pPr>
            <a:r>
              <a:rPr lang="el-GR" sz="2800" dirty="0" smtClean="0">
                <a:latin typeface="+mj-lt"/>
              </a:rPr>
              <a:t>Η πύλη απομονώνεται από το υπόλοιπο τρανζίστορ με μονωτή</a:t>
            </a:r>
          </a:p>
          <a:p>
            <a:pPr lvl="1" eaLnBrk="1" hangingPunct="1">
              <a:buFont typeface="Arial" charset="0"/>
              <a:buChar char="–"/>
              <a:defRPr/>
            </a:pPr>
            <a:r>
              <a:rPr lang="el-GR" sz="2400" dirty="0" smtClean="0">
                <a:latin typeface="+mj-lt"/>
              </a:rPr>
              <a:t>Αρχικά το υλικό της πύλης ήταν μέταλλο, για κατασκευαστικούς λόγους αργότερα επικράτησε το </a:t>
            </a:r>
            <a:r>
              <a:rPr lang="el-GR" sz="2400" dirty="0" err="1" smtClean="0">
                <a:latin typeface="+mj-lt"/>
              </a:rPr>
              <a:t>πολύκρυσταλλικό</a:t>
            </a:r>
            <a:r>
              <a:rPr lang="el-GR" sz="2400" dirty="0" smtClean="0">
                <a:latin typeface="+mj-lt"/>
              </a:rPr>
              <a:t> πυρίτιο</a:t>
            </a:r>
          </a:p>
          <a:p>
            <a:pPr lvl="1" eaLnBrk="1" hangingPunct="1">
              <a:buFont typeface="Arial" charset="0"/>
              <a:buChar char="–"/>
              <a:defRPr/>
            </a:pPr>
            <a:r>
              <a:rPr lang="el-GR" sz="2400" dirty="0" smtClean="0">
                <a:latin typeface="+mj-lt"/>
              </a:rPr>
              <a:t> Ο μονωτής ήταν αρχικά οξείδιο του πυριτίου, σήμερα συχνότερα χρησιμοποιούνται </a:t>
            </a:r>
            <a:r>
              <a:rPr lang="el-GR" sz="2400" dirty="0" err="1" smtClean="0">
                <a:latin typeface="+mj-lt"/>
              </a:rPr>
              <a:t>νιτρίδια</a:t>
            </a:r>
            <a:r>
              <a:rPr lang="el-GR" sz="2400" dirty="0" smtClean="0">
                <a:latin typeface="+mj-lt"/>
              </a:rPr>
              <a:t> του πυριτίου</a:t>
            </a:r>
          </a:p>
          <a:p>
            <a:pPr eaLnBrk="1" hangingPunct="1">
              <a:buFont typeface="Arial" charset="0"/>
              <a:buChar char="•"/>
              <a:defRPr/>
            </a:pPr>
            <a:r>
              <a:rPr lang="el-GR" sz="2800" dirty="0" smtClean="0">
                <a:latin typeface="+mj-lt"/>
              </a:rPr>
              <a:t>Δεν υπάρχει διαφορά μεταξύ πηγής και καταβόθρας</a:t>
            </a:r>
          </a:p>
          <a:p>
            <a:pPr lvl="1" eaLnBrk="1" hangingPunct="1">
              <a:buFont typeface="Arial" charset="0"/>
              <a:buChar char="–"/>
              <a:defRPr/>
            </a:pPr>
            <a:r>
              <a:rPr lang="el-GR" sz="2400" dirty="0" smtClean="0">
                <a:latin typeface="+mj-lt"/>
              </a:rPr>
              <a:t>Στο </a:t>
            </a:r>
            <a:r>
              <a:rPr lang="en-US" sz="2400" dirty="0" smtClean="0">
                <a:latin typeface="+mj-lt"/>
              </a:rPr>
              <a:t>n-MOS</a:t>
            </a:r>
            <a:r>
              <a:rPr lang="el-GR" sz="2400" dirty="0" smtClean="0">
                <a:latin typeface="+mj-lt"/>
              </a:rPr>
              <a:t> ο ακροδέκτης με την υψηλή τάση ονομάζεται καταβόθρα και εκείνος με την χαμηλή πηγή</a:t>
            </a:r>
          </a:p>
        </p:txBody>
      </p:sp>
    </p:spTree>
    <p:extLst>
      <p:ext uri="{BB962C8B-B14F-4D97-AF65-F5344CB8AC3E}">
        <p14:creationId xmlns:p14="http://schemas.microsoft.com/office/powerpoint/2010/main" val="102583039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l-GR" altLang="el-GR" smtClean="0"/>
              <a:t>Το </a:t>
            </a:r>
            <a:r>
              <a:rPr lang="en-US" altLang="el-GR" smtClean="0"/>
              <a:t>n-MOS </a:t>
            </a:r>
            <a:r>
              <a:rPr lang="el-GR" altLang="el-GR" smtClean="0"/>
              <a:t>Τρανζίστορ</a:t>
            </a:r>
          </a:p>
        </p:txBody>
      </p:sp>
      <p:grpSp>
        <p:nvGrpSpPr>
          <p:cNvPr id="20483" name="Group 2" descr="N-mos (Source Gate Drain  μονωτής)"/>
          <p:cNvGrpSpPr>
            <a:grpSpLocks/>
          </p:cNvGrpSpPr>
          <p:nvPr/>
        </p:nvGrpSpPr>
        <p:grpSpPr bwMode="auto">
          <a:xfrm>
            <a:off x="1214438" y="1571625"/>
            <a:ext cx="7419975" cy="4235450"/>
            <a:chOff x="3720" y="831"/>
            <a:chExt cx="11685" cy="6669"/>
          </a:xfrm>
        </p:grpSpPr>
        <p:sp>
          <p:nvSpPr>
            <p:cNvPr id="20484" name="Rectangle 3" descr="N-mos (Source Gate Drain  μονωτής)"/>
            <p:cNvSpPr>
              <a:spLocks noChangeArrowheads="1"/>
            </p:cNvSpPr>
            <p:nvPr/>
          </p:nvSpPr>
          <p:spPr bwMode="auto">
            <a:xfrm>
              <a:off x="6513" y="3510"/>
              <a:ext cx="3762" cy="285"/>
            </a:xfrm>
            <a:prstGeom prst="rect">
              <a:avLst/>
            </a:prstGeom>
            <a:solidFill>
              <a:srgbClr val="BFBFBF"/>
            </a:solidFill>
            <a:ln w="31750">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20485" name="Rectangle 4" descr="[DECORATIVE]"/>
            <p:cNvSpPr>
              <a:spLocks noChangeArrowheads="1"/>
            </p:cNvSpPr>
            <p:nvPr/>
          </p:nvSpPr>
          <p:spPr bwMode="auto">
            <a:xfrm>
              <a:off x="6855" y="2655"/>
              <a:ext cx="3135" cy="855"/>
            </a:xfrm>
            <a:prstGeom prst="rect">
              <a:avLst/>
            </a:prstGeom>
            <a:solidFill>
              <a:srgbClr val="FF0000"/>
            </a:solidFill>
            <a:ln w="31750">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20486" name="Rectangle 5" descr="[DECORATIVE]"/>
            <p:cNvSpPr>
              <a:spLocks noChangeArrowheads="1"/>
            </p:cNvSpPr>
            <p:nvPr/>
          </p:nvSpPr>
          <p:spPr bwMode="auto">
            <a:xfrm>
              <a:off x="5145" y="5505"/>
              <a:ext cx="7980" cy="1140"/>
            </a:xfrm>
            <a:prstGeom prst="rect">
              <a:avLst/>
            </a:prstGeom>
            <a:solidFill>
              <a:srgbClr val="C4BC96"/>
            </a:solidFill>
            <a:ln>
              <a:noFill/>
            </a:ln>
            <a:extLst>
              <a:ext uri="{91240B29-F687-4F45-9708-019B960494DF}">
                <a14:hiddenLine xmlns:a14="http://schemas.microsoft.com/office/drawing/2010/main" w="3175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20487" name="Rectangle 6" descr="[DECORATIVE]"/>
            <p:cNvSpPr>
              <a:spLocks noChangeArrowheads="1"/>
            </p:cNvSpPr>
            <p:nvPr/>
          </p:nvSpPr>
          <p:spPr bwMode="auto">
            <a:xfrm>
              <a:off x="3720" y="3795"/>
              <a:ext cx="1470" cy="2850"/>
            </a:xfrm>
            <a:prstGeom prst="rect">
              <a:avLst/>
            </a:prstGeom>
            <a:solidFill>
              <a:srgbClr val="C4BC96"/>
            </a:solidFill>
            <a:ln>
              <a:noFill/>
            </a:ln>
            <a:extLst>
              <a:ext uri="{91240B29-F687-4F45-9708-019B960494DF}">
                <a14:hiddenLine xmlns:a14="http://schemas.microsoft.com/office/drawing/2010/main" w="3175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20488" name="Rectangle 7" descr="[DECORATIVE]"/>
            <p:cNvSpPr>
              <a:spLocks noChangeArrowheads="1"/>
            </p:cNvSpPr>
            <p:nvPr/>
          </p:nvSpPr>
          <p:spPr bwMode="auto">
            <a:xfrm>
              <a:off x="6855" y="3795"/>
              <a:ext cx="3135" cy="1710"/>
            </a:xfrm>
            <a:prstGeom prst="rect">
              <a:avLst/>
            </a:prstGeom>
            <a:solidFill>
              <a:srgbClr val="C4BC96"/>
            </a:solidFill>
            <a:ln>
              <a:noFill/>
            </a:ln>
            <a:extLst>
              <a:ext uri="{91240B29-F687-4F45-9708-019B960494DF}">
                <a14:hiddenLine xmlns:a14="http://schemas.microsoft.com/office/drawing/2010/main" w="3175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20489" name="Rectangle 8" descr="[DECORATIVE]"/>
            <p:cNvSpPr>
              <a:spLocks noChangeArrowheads="1"/>
            </p:cNvSpPr>
            <p:nvPr/>
          </p:nvSpPr>
          <p:spPr bwMode="auto">
            <a:xfrm>
              <a:off x="5145" y="3795"/>
              <a:ext cx="1710" cy="1710"/>
            </a:xfrm>
            <a:prstGeom prst="rect">
              <a:avLst/>
            </a:prstGeom>
            <a:solidFill>
              <a:srgbClr val="76923C"/>
            </a:solidFill>
            <a:ln w="31750">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20490" name="Rectangle 9" descr="[DECORATIVE]"/>
            <p:cNvSpPr>
              <a:spLocks noChangeArrowheads="1"/>
            </p:cNvSpPr>
            <p:nvPr/>
          </p:nvSpPr>
          <p:spPr bwMode="auto">
            <a:xfrm>
              <a:off x="11700" y="3795"/>
              <a:ext cx="1425" cy="1710"/>
            </a:xfrm>
            <a:prstGeom prst="rect">
              <a:avLst/>
            </a:prstGeom>
            <a:solidFill>
              <a:srgbClr val="C4BC96"/>
            </a:solidFill>
            <a:ln>
              <a:noFill/>
            </a:ln>
            <a:extLst>
              <a:ext uri="{91240B29-F687-4F45-9708-019B960494DF}">
                <a14:hiddenLine xmlns:a14="http://schemas.microsoft.com/office/drawing/2010/main" w="3175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20491" name="AutoShape 10" descr="[DECORATIVE]"/>
            <p:cNvCxnSpPr>
              <a:cxnSpLocks noChangeShapeType="1"/>
            </p:cNvCxnSpPr>
            <p:nvPr/>
          </p:nvCxnSpPr>
          <p:spPr bwMode="auto">
            <a:xfrm>
              <a:off x="3720" y="3795"/>
              <a:ext cx="9405" cy="0"/>
            </a:xfrm>
            <a:prstGeom prst="straightConnector1">
              <a:avLst/>
            </a:prstGeom>
            <a:noFill/>
            <a:ln w="31750">
              <a:solidFill>
                <a:srgbClr val="000000"/>
              </a:solidFill>
              <a:round/>
              <a:headEnd/>
              <a:tailEnd/>
            </a:ln>
            <a:extLst>
              <a:ext uri="{909E8E84-426E-40DD-AFC4-6F175D3DCCD1}">
                <a14:hiddenFill xmlns:a14="http://schemas.microsoft.com/office/drawing/2010/main">
                  <a:noFill/>
                </a14:hiddenFill>
              </a:ext>
            </a:extLst>
          </p:spPr>
        </p:cxnSp>
        <p:cxnSp>
          <p:nvCxnSpPr>
            <p:cNvPr id="20492" name="AutoShape 11" descr="[DECORATIVE]"/>
            <p:cNvCxnSpPr>
              <a:cxnSpLocks noChangeShapeType="1"/>
            </p:cNvCxnSpPr>
            <p:nvPr/>
          </p:nvCxnSpPr>
          <p:spPr bwMode="auto">
            <a:xfrm>
              <a:off x="3720" y="3795"/>
              <a:ext cx="0" cy="2850"/>
            </a:xfrm>
            <a:prstGeom prst="straightConnector1">
              <a:avLst/>
            </a:prstGeom>
            <a:noFill/>
            <a:ln w="31750">
              <a:solidFill>
                <a:srgbClr val="000000"/>
              </a:solidFill>
              <a:round/>
              <a:headEnd/>
              <a:tailEnd/>
            </a:ln>
            <a:extLst>
              <a:ext uri="{909E8E84-426E-40DD-AFC4-6F175D3DCCD1}">
                <a14:hiddenFill xmlns:a14="http://schemas.microsoft.com/office/drawing/2010/main">
                  <a:noFill/>
                </a14:hiddenFill>
              </a:ext>
            </a:extLst>
          </p:spPr>
        </p:cxnSp>
        <p:cxnSp>
          <p:nvCxnSpPr>
            <p:cNvPr id="20493" name="AutoShape 12" descr="[DECORATIVE]"/>
            <p:cNvCxnSpPr>
              <a:cxnSpLocks noChangeShapeType="1"/>
            </p:cNvCxnSpPr>
            <p:nvPr/>
          </p:nvCxnSpPr>
          <p:spPr bwMode="auto">
            <a:xfrm>
              <a:off x="3720" y="6645"/>
              <a:ext cx="9405" cy="0"/>
            </a:xfrm>
            <a:prstGeom prst="straightConnector1">
              <a:avLst/>
            </a:prstGeom>
            <a:noFill/>
            <a:ln w="31750">
              <a:solidFill>
                <a:srgbClr val="000000"/>
              </a:solidFill>
              <a:round/>
              <a:headEnd/>
              <a:tailEnd/>
            </a:ln>
            <a:extLst>
              <a:ext uri="{909E8E84-426E-40DD-AFC4-6F175D3DCCD1}">
                <a14:hiddenFill xmlns:a14="http://schemas.microsoft.com/office/drawing/2010/main">
                  <a:noFill/>
                </a14:hiddenFill>
              </a:ext>
            </a:extLst>
          </p:spPr>
        </p:cxnSp>
        <p:cxnSp>
          <p:nvCxnSpPr>
            <p:cNvPr id="20494" name="AutoShape 13" descr="[DECORATIVE]"/>
            <p:cNvCxnSpPr>
              <a:cxnSpLocks noChangeShapeType="1"/>
            </p:cNvCxnSpPr>
            <p:nvPr/>
          </p:nvCxnSpPr>
          <p:spPr bwMode="auto">
            <a:xfrm>
              <a:off x="13125" y="3795"/>
              <a:ext cx="0" cy="2850"/>
            </a:xfrm>
            <a:prstGeom prst="straightConnector1">
              <a:avLst/>
            </a:prstGeom>
            <a:noFill/>
            <a:ln w="31750">
              <a:solidFill>
                <a:srgbClr val="000000"/>
              </a:solidFill>
              <a:round/>
              <a:headEnd/>
              <a:tailEnd/>
            </a:ln>
            <a:extLst>
              <a:ext uri="{909E8E84-426E-40DD-AFC4-6F175D3DCCD1}">
                <a14:hiddenFill xmlns:a14="http://schemas.microsoft.com/office/drawing/2010/main">
                  <a:noFill/>
                </a14:hiddenFill>
              </a:ext>
            </a:extLst>
          </p:spPr>
        </p:cxnSp>
        <p:cxnSp>
          <p:nvCxnSpPr>
            <p:cNvPr id="20495" name="AutoShape 14" descr="[DECORATIVE]"/>
            <p:cNvCxnSpPr>
              <a:cxnSpLocks noChangeShapeType="1"/>
            </p:cNvCxnSpPr>
            <p:nvPr/>
          </p:nvCxnSpPr>
          <p:spPr bwMode="auto">
            <a:xfrm flipV="1">
              <a:off x="6000" y="2940"/>
              <a:ext cx="0" cy="855"/>
            </a:xfrm>
            <a:prstGeom prst="straightConnector1">
              <a:avLst/>
            </a:prstGeom>
            <a:noFill/>
            <a:ln w="31750">
              <a:solidFill>
                <a:srgbClr val="000000"/>
              </a:solidFill>
              <a:round/>
              <a:headEnd/>
              <a:tailEnd type="oval" w="lg" len="lg"/>
            </a:ln>
            <a:extLst>
              <a:ext uri="{909E8E84-426E-40DD-AFC4-6F175D3DCCD1}">
                <a14:hiddenFill xmlns:a14="http://schemas.microsoft.com/office/drawing/2010/main">
                  <a:noFill/>
                </a14:hiddenFill>
              </a:ext>
            </a:extLst>
          </p:spPr>
        </p:cxnSp>
        <p:cxnSp>
          <p:nvCxnSpPr>
            <p:cNvPr id="20496" name="AutoShape 15" descr="[DECORATIVE]"/>
            <p:cNvCxnSpPr>
              <a:cxnSpLocks noChangeShapeType="1"/>
            </p:cNvCxnSpPr>
            <p:nvPr/>
          </p:nvCxnSpPr>
          <p:spPr bwMode="auto">
            <a:xfrm>
              <a:off x="8280" y="6645"/>
              <a:ext cx="0" cy="855"/>
            </a:xfrm>
            <a:prstGeom prst="straightConnector1">
              <a:avLst/>
            </a:prstGeom>
            <a:noFill/>
            <a:ln w="31750">
              <a:solidFill>
                <a:srgbClr val="000000"/>
              </a:solidFill>
              <a:round/>
              <a:headEnd/>
              <a:tailEnd type="oval" w="lg" len="lg"/>
            </a:ln>
            <a:extLst>
              <a:ext uri="{909E8E84-426E-40DD-AFC4-6F175D3DCCD1}">
                <a14:hiddenFill xmlns:a14="http://schemas.microsoft.com/office/drawing/2010/main">
                  <a:noFill/>
                </a14:hiddenFill>
              </a:ext>
            </a:extLst>
          </p:spPr>
        </p:cxnSp>
        <p:sp>
          <p:nvSpPr>
            <p:cNvPr id="20497" name="Text Box 16" descr="[DECORATIVE]"/>
            <p:cNvSpPr txBox="1">
              <a:spLocks noChangeArrowheads="1"/>
            </p:cNvSpPr>
            <p:nvPr>
              <p:custDataLst>
                <p:tags r:id="rId2"/>
              </p:custDataLst>
            </p:nvPr>
          </p:nvSpPr>
          <p:spPr bwMode="auto">
            <a:xfrm>
              <a:off x="7368" y="5163"/>
              <a:ext cx="2508" cy="125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3600" dirty="0">
                  <a:latin typeface="Calibri" panose="020F0502020204030204" pitchFamily="34" charset="0"/>
                </a:rPr>
                <a:t>p-sub</a:t>
              </a:r>
              <a:endParaRPr lang="el-GR" altLang="el-GR" dirty="0"/>
            </a:p>
          </p:txBody>
        </p:sp>
        <p:sp>
          <p:nvSpPr>
            <p:cNvPr id="20498" name="Rectangle 17" descr="[DECORATIVE]"/>
            <p:cNvSpPr>
              <a:spLocks noChangeArrowheads="1"/>
            </p:cNvSpPr>
            <p:nvPr/>
          </p:nvSpPr>
          <p:spPr bwMode="auto">
            <a:xfrm>
              <a:off x="9990" y="3795"/>
              <a:ext cx="1710" cy="1710"/>
            </a:xfrm>
            <a:prstGeom prst="rect">
              <a:avLst/>
            </a:prstGeom>
            <a:solidFill>
              <a:srgbClr val="76923C"/>
            </a:solidFill>
            <a:ln w="31750">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20499" name="Text Box 18" descr="[DECORATIVE]"/>
            <p:cNvSpPr txBox="1">
              <a:spLocks noChangeArrowheads="1"/>
            </p:cNvSpPr>
            <p:nvPr>
              <p:custDataLst>
                <p:tags r:id="rId3"/>
              </p:custDataLst>
            </p:nvPr>
          </p:nvSpPr>
          <p:spPr bwMode="auto">
            <a:xfrm>
              <a:off x="10446" y="3966"/>
              <a:ext cx="1596" cy="125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3600" dirty="0">
                  <a:latin typeface="Calibri" panose="020F0502020204030204" pitchFamily="34" charset="0"/>
                </a:rPr>
                <a:t>n</a:t>
              </a:r>
              <a:r>
                <a:rPr lang="en-US" altLang="el-GR" sz="3600" baseline="30000" dirty="0">
                  <a:latin typeface="Calibri" panose="020F0502020204030204" pitchFamily="34" charset="0"/>
                </a:rPr>
                <a:t>+</a:t>
              </a:r>
              <a:endParaRPr lang="el-GR" altLang="el-GR" dirty="0"/>
            </a:p>
          </p:txBody>
        </p:sp>
        <p:sp>
          <p:nvSpPr>
            <p:cNvPr id="20500" name="Text Box 19" descr="[DECORATIVE]"/>
            <p:cNvSpPr txBox="1">
              <a:spLocks noChangeArrowheads="1"/>
            </p:cNvSpPr>
            <p:nvPr>
              <p:custDataLst>
                <p:tags r:id="rId4"/>
              </p:custDataLst>
            </p:nvPr>
          </p:nvSpPr>
          <p:spPr bwMode="auto">
            <a:xfrm>
              <a:off x="5544" y="4023"/>
              <a:ext cx="1596" cy="125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3600" dirty="0">
                  <a:latin typeface="Calibri" panose="020F0502020204030204" pitchFamily="34" charset="0"/>
                </a:rPr>
                <a:t>n</a:t>
              </a:r>
              <a:r>
                <a:rPr lang="en-US" altLang="el-GR" sz="3600" baseline="30000" dirty="0">
                  <a:latin typeface="Calibri" panose="020F0502020204030204" pitchFamily="34" charset="0"/>
                </a:rPr>
                <a:t>+</a:t>
              </a:r>
              <a:endParaRPr lang="el-GR" altLang="el-GR" dirty="0"/>
            </a:p>
          </p:txBody>
        </p:sp>
        <p:cxnSp>
          <p:nvCxnSpPr>
            <p:cNvPr id="20501" name="AutoShape 20" descr="[DECORATIVE]"/>
            <p:cNvCxnSpPr>
              <a:cxnSpLocks noChangeShapeType="1"/>
            </p:cNvCxnSpPr>
            <p:nvPr/>
          </p:nvCxnSpPr>
          <p:spPr bwMode="auto">
            <a:xfrm flipV="1">
              <a:off x="10845" y="2940"/>
              <a:ext cx="0" cy="855"/>
            </a:xfrm>
            <a:prstGeom prst="straightConnector1">
              <a:avLst/>
            </a:prstGeom>
            <a:noFill/>
            <a:ln w="31750">
              <a:solidFill>
                <a:srgbClr val="000000"/>
              </a:solidFill>
              <a:round/>
              <a:headEnd/>
              <a:tailEnd type="oval" w="lg" len="lg"/>
            </a:ln>
            <a:extLst>
              <a:ext uri="{909E8E84-426E-40DD-AFC4-6F175D3DCCD1}">
                <a14:hiddenFill xmlns:a14="http://schemas.microsoft.com/office/drawing/2010/main">
                  <a:noFill/>
                </a14:hiddenFill>
              </a:ext>
            </a:extLst>
          </p:spPr>
        </p:cxnSp>
        <p:cxnSp>
          <p:nvCxnSpPr>
            <p:cNvPr id="20502" name="AutoShape 21" descr="[DECORATIVE]"/>
            <p:cNvCxnSpPr>
              <a:cxnSpLocks noChangeShapeType="1"/>
            </p:cNvCxnSpPr>
            <p:nvPr/>
          </p:nvCxnSpPr>
          <p:spPr bwMode="auto">
            <a:xfrm flipV="1">
              <a:off x="8280" y="1800"/>
              <a:ext cx="0" cy="855"/>
            </a:xfrm>
            <a:prstGeom prst="straightConnector1">
              <a:avLst/>
            </a:prstGeom>
            <a:noFill/>
            <a:ln w="31750">
              <a:solidFill>
                <a:srgbClr val="000000"/>
              </a:solidFill>
              <a:round/>
              <a:headEnd/>
              <a:tailEnd type="oval" w="lg" len="lg"/>
            </a:ln>
            <a:extLst>
              <a:ext uri="{909E8E84-426E-40DD-AFC4-6F175D3DCCD1}">
                <a14:hiddenFill xmlns:a14="http://schemas.microsoft.com/office/drawing/2010/main">
                  <a:noFill/>
                </a14:hiddenFill>
              </a:ext>
            </a:extLst>
          </p:spPr>
        </p:cxnSp>
        <p:cxnSp>
          <p:nvCxnSpPr>
            <p:cNvPr id="20503" name="AutoShape 22" descr="[DECORATIVE]"/>
            <p:cNvCxnSpPr>
              <a:cxnSpLocks noChangeShapeType="1"/>
            </p:cNvCxnSpPr>
            <p:nvPr/>
          </p:nvCxnSpPr>
          <p:spPr bwMode="auto">
            <a:xfrm flipH="1">
              <a:off x="10332" y="2826"/>
              <a:ext cx="2850" cy="741"/>
            </a:xfrm>
            <a:prstGeom prst="straightConnector1">
              <a:avLst/>
            </a:prstGeom>
            <a:noFill/>
            <a:ln w="25400">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20504" name="Text Box 23" descr="[DECORATIVE]"/>
            <p:cNvSpPr txBox="1">
              <a:spLocks noChangeArrowheads="1"/>
            </p:cNvSpPr>
            <p:nvPr>
              <p:custDataLst>
                <p:tags r:id="rId5"/>
              </p:custDataLst>
            </p:nvPr>
          </p:nvSpPr>
          <p:spPr bwMode="auto">
            <a:xfrm>
              <a:off x="4290" y="1800"/>
              <a:ext cx="2451" cy="125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3600" dirty="0">
                  <a:latin typeface="Calibri" panose="020F0502020204030204" pitchFamily="34" charset="0"/>
                </a:rPr>
                <a:t>Source</a:t>
              </a:r>
              <a:endParaRPr lang="el-GR" altLang="el-GR" dirty="0"/>
            </a:p>
          </p:txBody>
        </p:sp>
        <p:sp>
          <p:nvSpPr>
            <p:cNvPr id="20505" name="Text Box 24" descr="[DECORATIVE]"/>
            <p:cNvSpPr txBox="1">
              <a:spLocks noChangeArrowheads="1"/>
            </p:cNvSpPr>
            <p:nvPr>
              <p:custDataLst>
                <p:tags r:id="rId6"/>
              </p:custDataLst>
            </p:nvPr>
          </p:nvSpPr>
          <p:spPr bwMode="auto">
            <a:xfrm>
              <a:off x="10275" y="1857"/>
              <a:ext cx="1995" cy="125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3600" dirty="0">
                  <a:latin typeface="Calibri" panose="020F0502020204030204" pitchFamily="34" charset="0"/>
                </a:rPr>
                <a:t>Drain</a:t>
              </a:r>
              <a:endParaRPr lang="el-GR" altLang="el-GR" dirty="0"/>
            </a:p>
          </p:txBody>
        </p:sp>
        <p:sp>
          <p:nvSpPr>
            <p:cNvPr id="20506" name="Text Box 25" descr="[DECORATIVE]"/>
            <p:cNvSpPr txBox="1">
              <a:spLocks noChangeArrowheads="1"/>
            </p:cNvSpPr>
            <p:nvPr>
              <p:custDataLst>
                <p:tags r:id="rId7"/>
              </p:custDataLst>
            </p:nvPr>
          </p:nvSpPr>
          <p:spPr bwMode="auto">
            <a:xfrm>
              <a:off x="7311" y="831"/>
              <a:ext cx="2679" cy="125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3600" dirty="0">
                  <a:latin typeface="Calibri" panose="020F0502020204030204" pitchFamily="34" charset="0"/>
                </a:rPr>
                <a:t>Gate</a:t>
              </a:r>
              <a:endParaRPr lang="el-GR" altLang="el-GR" dirty="0"/>
            </a:p>
          </p:txBody>
        </p:sp>
        <p:sp>
          <p:nvSpPr>
            <p:cNvPr id="20507" name="Text Box 26" descr="[DECORATIVE]"/>
            <p:cNvSpPr txBox="1">
              <a:spLocks noChangeArrowheads="1"/>
            </p:cNvSpPr>
            <p:nvPr/>
          </p:nvSpPr>
          <p:spPr bwMode="auto">
            <a:xfrm>
              <a:off x="12441" y="1914"/>
              <a:ext cx="2964" cy="125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l-GR" altLang="el-GR" sz="3600">
                  <a:latin typeface="Calibri" panose="020F0502020204030204" pitchFamily="34" charset="0"/>
                </a:rPr>
                <a:t>μονωτής</a:t>
              </a:r>
              <a:endParaRPr lang="el-GR" altLang="el-GR"/>
            </a:p>
          </p:txBody>
        </p:sp>
      </p:grpSp>
    </p:spTree>
    <p:custDataLst>
      <p:tags r:id="rId1"/>
    </p:custDataLst>
    <p:extLst>
      <p:ext uri="{BB962C8B-B14F-4D97-AF65-F5344CB8AC3E}">
        <p14:creationId xmlns:p14="http://schemas.microsoft.com/office/powerpoint/2010/main" val="257898211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l-GR" altLang="el-GR" smtClean="0"/>
              <a:t>Θετική Τάση</a:t>
            </a:r>
          </a:p>
        </p:txBody>
      </p:sp>
      <p:sp>
        <p:nvSpPr>
          <p:cNvPr id="21507" name="Content Placeholder 2"/>
          <p:cNvSpPr>
            <a:spLocks noGrp="1"/>
          </p:cNvSpPr>
          <p:nvPr>
            <p:ph idx="1"/>
          </p:nvPr>
        </p:nvSpPr>
        <p:spPr/>
        <p:txBody>
          <a:bodyPr/>
          <a:lstStyle/>
          <a:p>
            <a:pPr eaLnBrk="1" hangingPunct="1">
              <a:defRPr/>
            </a:pPr>
            <a:r>
              <a:rPr lang="el-GR" dirty="0" smtClean="0">
                <a:latin typeface="+mj-lt"/>
              </a:rPr>
              <a:t>Τα ηλεκτρόνια θα προέλθουν από περιοχές με ελεύθερα ηλεκτρόνια (</a:t>
            </a:r>
            <a:r>
              <a:rPr lang="en-US" dirty="0" smtClean="0">
                <a:latin typeface="+mj-lt"/>
              </a:rPr>
              <a:t>Source, Drain)</a:t>
            </a:r>
          </a:p>
          <a:p>
            <a:pPr eaLnBrk="1" hangingPunct="1">
              <a:defRPr/>
            </a:pPr>
            <a:r>
              <a:rPr lang="en-US" dirty="0" smtClean="0">
                <a:latin typeface="+mj-lt"/>
              </a:rPr>
              <a:t>H </a:t>
            </a:r>
            <a:r>
              <a:rPr lang="el-GR" dirty="0" smtClean="0">
                <a:latin typeface="+mj-lt"/>
              </a:rPr>
              <a:t>Πύλη</a:t>
            </a:r>
            <a:r>
              <a:rPr lang="en-US" dirty="0" smtClean="0">
                <a:latin typeface="+mj-lt"/>
              </a:rPr>
              <a:t> </a:t>
            </a:r>
            <a:r>
              <a:rPr lang="el-GR" dirty="0" smtClean="0">
                <a:latin typeface="+mj-lt"/>
              </a:rPr>
              <a:t>θα πρέπει να έχει δυναμικό υψηλότερο τουλάχιστον από τη πηγή </a:t>
            </a:r>
          </a:p>
          <a:p>
            <a:pPr eaLnBrk="1" hangingPunct="1">
              <a:defRPr/>
            </a:pPr>
            <a:r>
              <a:rPr lang="el-GR" dirty="0" smtClean="0">
                <a:latin typeface="+mj-lt"/>
              </a:rPr>
              <a:t>Μικρή διαφορά δυναμικού δεν αρκεί για την δημιουργία καναλιού</a:t>
            </a:r>
          </a:p>
          <a:p>
            <a:pPr lvl="1" eaLnBrk="1" hangingPunct="1">
              <a:defRPr/>
            </a:pPr>
            <a:r>
              <a:rPr lang="el-GR" dirty="0" smtClean="0">
                <a:latin typeface="+mj-lt"/>
              </a:rPr>
              <a:t>Τα ηλεκτρόνια αρχικά εξουδετερώνονται με τις οπές που προϋπάρχουν στο υπόστρωμα</a:t>
            </a:r>
          </a:p>
        </p:txBody>
      </p:sp>
    </p:spTree>
    <p:extLst>
      <p:ext uri="{BB962C8B-B14F-4D97-AF65-F5344CB8AC3E}">
        <p14:creationId xmlns:p14="http://schemas.microsoft.com/office/powerpoint/2010/main" val="405651572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l-GR" dirty="0" smtClean="0"/>
              <a:t>Τάση κατωφλίου</a:t>
            </a:r>
            <a:br>
              <a:rPr lang="el-GR" dirty="0" smtClean="0"/>
            </a:br>
            <a:r>
              <a:rPr lang="el-GR" dirty="0" smtClean="0"/>
              <a:t>(</a:t>
            </a:r>
            <a:r>
              <a:rPr lang="en-US" dirty="0" smtClean="0"/>
              <a:t>Threshold Voltage)</a:t>
            </a:r>
            <a:endParaRPr lang="el-GR" dirty="0" smtClean="0"/>
          </a:p>
        </p:txBody>
      </p:sp>
      <p:sp>
        <p:nvSpPr>
          <p:cNvPr id="3" name="Content Placeholder 2"/>
          <p:cNvSpPr>
            <a:spLocks noGrp="1"/>
          </p:cNvSpPr>
          <p:nvPr>
            <p:ph idx="1"/>
          </p:nvPr>
        </p:nvSpPr>
        <p:spPr>
          <a:xfrm>
            <a:off x="457200" y="1785938"/>
            <a:ext cx="8229600" cy="4340225"/>
          </a:xfrm>
        </p:spPr>
        <p:txBody>
          <a:bodyPr rtlCol="0">
            <a:normAutofit fontScale="85000" lnSpcReduction="20000"/>
          </a:bodyPr>
          <a:lstStyle/>
          <a:p>
            <a:pPr marL="274320" indent="-274320" eaLnBrk="1" fontAlgn="auto" hangingPunct="1">
              <a:spcAft>
                <a:spcPts val="0"/>
              </a:spcAft>
              <a:buFont typeface="Arial" pitchFamily="34" charset="0"/>
              <a:buChar char="•"/>
              <a:defRPr/>
            </a:pPr>
            <a:r>
              <a:rPr lang="el-GR" dirty="0" smtClean="0">
                <a:latin typeface="+mj-lt"/>
              </a:rPr>
              <a:t>Η ελάχιστη τάση που απαιτείτε ώστε να εξουδετερωθούν οι οπές του υποστρώματος</a:t>
            </a:r>
          </a:p>
          <a:p>
            <a:pPr marL="640080" lvl="1" indent="-246888" eaLnBrk="1" fontAlgn="auto" hangingPunct="1">
              <a:spcAft>
                <a:spcPts val="0"/>
              </a:spcAft>
              <a:buFont typeface="Arial" pitchFamily="34" charset="0"/>
              <a:buChar char="–"/>
              <a:defRPr/>
            </a:pPr>
            <a:r>
              <a:rPr lang="el-GR" dirty="0" smtClean="0">
                <a:latin typeface="+mj-lt"/>
              </a:rPr>
              <a:t>Για τάσεις μεγαλύτερες από την τάση κατωφλίου υπάρχει κανάλι</a:t>
            </a:r>
          </a:p>
          <a:p>
            <a:pPr marL="640080" lvl="1" indent="-246888" eaLnBrk="1" fontAlgn="auto" hangingPunct="1">
              <a:spcAft>
                <a:spcPts val="0"/>
              </a:spcAft>
              <a:buFont typeface="Arial" pitchFamily="34" charset="0"/>
              <a:buChar char="–"/>
              <a:defRPr/>
            </a:pPr>
            <a:r>
              <a:rPr lang="el-GR" dirty="0" smtClean="0">
                <a:latin typeface="+mj-lt"/>
              </a:rPr>
              <a:t>Για τάσεις μικρότερες από την τάση κατωφλίου δεν υπάρχει κανάλι</a:t>
            </a:r>
          </a:p>
          <a:p>
            <a:pPr marL="274320" indent="-274320" eaLnBrk="1" fontAlgn="auto" hangingPunct="1">
              <a:spcAft>
                <a:spcPts val="0"/>
              </a:spcAft>
              <a:buFont typeface="Arial" pitchFamily="34" charset="0"/>
              <a:buChar char="•"/>
              <a:defRPr/>
            </a:pPr>
            <a:r>
              <a:rPr lang="el-GR" dirty="0" smtClean="0">
                <a:latin typeface="+mj-lt"/>
              </a:rPr>
              <a:t>Ορισμός</a:t>
            </a:r>
            <a:r>
              <a:rPr lang="en-US" dirty="0" smtClean="0">
                <a:latin typeface="+mj-lt"/>
              </a:rPr>
              <a:t>:</a:t>
            </a:r>
            <a:r>
              <a:rPr lang="el-GR" dirty="0" smtClean="0">
                <a:latin typeface="+mj-lt"/>
              </a:rPr>
              <a:t> Τάση Κατωφλίου </a:t>
            </a:r>
            <a:r>
              <a:rPr lang="en-US" dirty="0" err="1" smtClean="0">
                <a:latin typeface="+mj-lt"/>
              </a:rPr>
              <a:t>V</a:t>
            </a:r>
            <a:r>
              <a:rPr lang="en-US" baseline="-25000" dirty="0" err="1" smtClean="0">
                <a:latin typeface="+mj-lt"/>
              </a:rPr>
              <a:t>t</a:t>
            </a:r>
            <a:r>
              <a:rPr lang="en-US" dirty="0" smtClean="0">
                <a:latin typeface="+mj-lt"/>
              </a:rPr>
              <a:t> </a:t>
            </a:r>
            <a:r>
              <a:rPr lang="el-GR" dirty="0" smtClean="0">
                <a:latin typeface="+mj-lt"/>
              </a:rPr>
              <a:t>για ένα </a:t>
            </a:r>
            <a:r>
              <a:rPr lang="en-US" dirty="0" smtClean="0">
                <a:latin typeface="+mj-lt"/>
              </a:rPr>
              <a:t>n-MOS </a:t>
            </a:r>
            <a:r>
              <a:rPr lang="el-GR" dirty="0" smtClean="0">
                <a:latin typeface="+mj-lt"/>
              </a:rPr>
              <a:t>τρανζίστορ ονομάζεται η τάση που πρέπει να εφαρμοστεί ανάμεσα στη πύλη και την πηγή για να δημιουργηθεί κανάλι. Κάτω από την τάση κατωφλίου το ρεύμα πηγής καταβόθρας </a:t>
            </a:r>
            <a:r>
              <a:rPr lang="en-US" dirty="0" smtClean="0">
                <a:latin typeface="+mj-lt"/>
              </a:rPr>
              <a:t>I</a:t>
            </a:r>
            <a:r>
              <a:rPr lang="en-US" baseline="-25000" dirty="0" smtClean="0">
                <a:latin typeface="+mj-lt"/>
              </a:rPr>
              <a:t>ds</a:t>
            </a:r>
            <a:r>
              <a:rPr lang="en-US" dirty="0" smtClean="0">
                <a:latin typeface="+mj-lt"/>
              </a:rPr>
              <a:t> </a:t>
            </a:r>
            <a:r>
              <a:rPr lang="el-GR" dirty="0" smtClean="0">
                <a:latin typeface="+mj-lt"/>
              </a:rPr>
              <a:t>είναι</a:t>
            </a:r>
            <a:r>
              <a:rPr lang="en-US" dirty="0" smtClean="0">
                <a:latin typeface="+mj-lt"/>
              </a:rPr>
              <a:t> </a:t>
            </a:r>
            <a:r>
              <a:rPr lang="el-GR" dirty="0" smtClean="0">
                <a:latin typeface="+mj-lt"/>
              </a:rPr>
              <a:t>πρακτικά 0. </a:t>
            </a:r>
          </a:p>
        </p:txBody>
      </p:sp>
    </p:spTree>
    <p:extLst>
      <p:ext uri="{BB962C8B-B14F-4D97-AF65-F5344CB8AC3E}">
        <p14:creationId xmlns:p14="http://schemas.microsoft.com/office/powerpoint/2010/main" val="393764708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l-GR" dirty="0" smtClean="0"/>
              <a:t>Επίδραση Υποστρώματος</a:t>
            </a:r>
            <a:br>
              <a:rPr lang="el-GR" dirty="0" smtClean="0"/>
            </a:br>
            <a:r>
              <a:rPr lang="el-GR" dirty="0" smtClean="0"/>
              <a:t>(</a:t>
            </a:r>
            <a:r>
              <a:rPr lang="en-US" dirty="0" smtClean="0"/>
              <a:t>Body Effect)</a:t>
            </a:r>
            <a:endParaRPr lang="el-GR" dirty="0" smtClean="0"/>
          </a:p>
        </p:txBody>
      </p:sp>
      <p:sp>
        <p:nvSpPr>
          <p:cNvPr id="23555" name="Content Placeholder 2"/>
          <p:cNvSpPr>
            <a:spLocks noGrp="1"/>
          </p:cNvSpPr>
          <p:nvPr>
            <p:ph idx="1"/>
          </p:nvPr>
        </p:nvSpPr>
        <p:spPr/>
        <p:txBody>
          <a:bodyPr/>
          <a:lstStyle/>
          <a:p>
            <a:pPr eaLnBrk="1" hangingPunct="1">
              <a:defRPr/>
            </a:pPr>
            <a:r>
              <a:rPr lang="el-GR" dirty="0" smtClean="0">
                <a:latin typeface="+mj-lt"/>
              </a:rPr>
              <a:t>Αρνητικές τάσεις στο υπόστρωμα απωθούν τα ηλεκτρόνια και εμποδίζουν την</a:t>
            </a:r>
            <a:r>
              <a:rPr lang="en-US" dirty="0" smtClean="0">
                <a:latin typeface="+mj-lt"/>
              </a:rPr>
              <a:t> </a:t>
            </a:r>
            <a:r>
              <a:rPr lang="el-GR" dirty="0" smtClean="0">
                <a:latin typeface="+mj-lt"/>
              </a:rPr>
              <a:t>δημιουργία καναλιού</a:t>
            </a:r>
          </a:p>
          <a:p>
            <a:pPr eaLnBrk="1" hangingPunct="1">
              <a:defRPr/>
            </a:pPr>
            <a:r>
              <a:rPr lang="el-GR" dirty="0" smtClean="0">
                <a:latin typeface="+mj-lt"/>
              </a:rPr>
              <a:t>Θετικότερες τάσεις διευκολύνουν την δημιουργία καναλιού αλλά </a:t>
            </a:r>
          </a:p>
          <a:p>
            <a:pPr lvl="1" eaLnBrk="1" hangingPunct="1">
              <a:defRPr/>
            </a:pPr>
            <a:r>
              <a:rPr lang="el-GR" dirty="0" smtClean="0">
                <a:latin typeface="+mj-lt"/>
              </a:rPr>
              <a:t>Το υπόστρωμα δεν μπορεί να είναι θετικότερο από την πηγή, πρέπει λόγω ανάστροφης πόλωσης πηγή-υπόστρωμα να είναι απομονωμένα</a:t>
            </a:r>
          </a:p>
          <a:p>
            <a:pPr eaLnBrk="1" hangingPunct="1">
              <a:defRPr/>
            </a:pPr>
            <a:endParaRPr lang="el-GR" dirty="0" smtClean="0"/>
          </a:p>
        </p:txBody>
      </p:sp>
    </p:spTree>
    <p:extLst>
      <p:ext uri="{BB962C8B-B14F-4D97-AF65-F5344CB8AC3E}">
        <p14:creationId xmlns:p14="http://schemas.microsoft.com/office/powerpoint/2010/main" val="427867260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custDataLst>
              <p:tags r:id="rId2"/>
            </p:custDataLst>
          </p:nvPr>
        </p:nvSpPr>
        <p:spPr>
          <a:xfrm>
            <a:off x="660400" y="441325"/>
            <a:ext cx="7772400" cy="715963"/>
          </a:xfrm>
        </p:spPr>
        <p:txBody>
          <a:bodyPr>
            <a:normAutofit fontScale="90000"/>
          </a:bodyPr>
          <a:lstStyle/>
          <a:p>
            <a:pPr eaLnBrk="1" fontAlgn="auto" hangingPunct="1">
              <a:spcAft>
                <a:spcPts val="0"/>
              </a:spcAft>
              <a:defRPr/>
            </a:pPr>
            <a:r>
              <a:rPr lang="en-US" dirty="0" smtClean="0"/>
              <a:t>The MOS Transistor</a:t>
            </a:r>
          </a:p>
        </p:txBody>
      </p:sp>
      <p:pic>
        <p:nvPicPr>
          <p:cNvPr id="6147" name="Picture 3" descr="Σχεδιο MOS Transisto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3475" y="1495425"/>
            <a:ext cx="6858000" cy="426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6148" name="Text Box 4"/>
          <p:cNvSpPr txBox="1">
            <a:spLocks noChangeArrowheads="1"/>
          </p:cNvSpPr>
          <p:nvPr>
            <p:custDataLst>
              <p:tags r:id="rId3"/>
            </p:custDataLst>
          </p:nvPr>
        </p:nvSpPr>
        <p:spPr bwMode="auto">
          <a:xfrm>
            <a:off x="4708525" y="1700213"/>
            <a:ext cx="14811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l-GR" sz="2000" b="1" dirty="0">
                <a:solidFill>
                  <a:srgbClr val="E71909"/>
                </a:solidFill>
                <a:latin typeface="Book Antiqua" panose="02040602050305030304" pitchFamily="18" charset="0"/>
              </a:rPr>
              <a:t>Polysilicon</a:t>
            </a:r>
            <a:endParaRPr lang="en-US" altLang="el-GR" sz="4400" dirty="0">
              <a:solidFill>
                <a:srgbClr val="0000B6"/>
              </a:solidFill>
              <a:latin typeface="Book Antiqua" panose="02040602050305030304" pitchFamily="18" charset="0"/>
            </a:endParaRPr>
          </a:p>
        </p:txBody>
      </p:sp>
      <p:sp>
        <p:nvSpPr>
          <p:cNvPr id="6149" name="Text Box 5"/>
          <p:cNvSpPr txBox="1">
            <a:spLocks noChangeArrowheads="1"/>
          </p:cNvSpPr>
          <p:nvPr>
            <p:custDataLst>
              <p:tags r:id="rId4"/>
            </p:custDataLst>
          </p:nvPr>
        </p:nvSpPr>
        <p:spPr bwMode="auto">
          <a:xfrm>
            <a:off x="6634163" y="1989138"/>
            <a:ext cx="14668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l-GR" sz="2000" b="1" dirty="0">
                <a:solidFill>
                  <a:srgbClr val="7F8183"/>
                </a:solidFill>
                <a:latin typeface="Book Antiqua" panose="02040602050305030304" pitchFamily="18" charset="0"/>
              </a:rPr>
              <a:t>Aluminum</a:t>
            </a:r>
            <a:endParaRPr lang="en-US" altLang="el-GR" sz="4400" dirty="0">
              <a:solidFill>
                <a:srgbClr val="0000B6"/>
              </a:solidFill>
              <a:latin typeface="Book Antiqua" panose="02040602050305030304" pitchFamily="18" charset="0"/>
            </a:endParaRPr>
          </a:p>
        </p:txBody>
      </p:sp>
    </p:spTree>
    <p:custDataLst>
      <p:tags r:id="rId1"/>
    </p:custDataLst>
    <p:extLst>
      <p:ext uri="{BB962C8B-B14F-4D97-AF65-F5344CB8AC3E}">
        <p14:creationId xmlns:p14="http://schemas.microsoft.com/office/powerpoint/2010/main" val="58555883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l-GR" altLang="el-GR" smtClean="0"/>
              <a:t>Εξισώσεις </a:t>
            </a:r>
            <a:r>
              <a:rPr lang="en-US" altLang="el-GR" smtClean="0"/>
              <a:t>n-MOS</a:t>
            </a:r>
            <a:endParaRPr lang="el-GR" altLang="el-GR" smtClean="0"/>
          </a:p>
        </p:txBody>
      </p:sp>
      <p:sp>
        <p:nvSpPr>
          <p:cNvPr id="24579" name="Content Placeholder 2"/>
          <p:cNvSpPr>
            <a:spLocks noGrp="1"/>
          </p:cNvSpPr>
          <p:nvPr>
            <p:ph idx="1"/>
          </p:nvPr>
        </p:nvSpPr>
        <p:spPr/>
        <p:txBody>
          <a:bodyPr/>
          <a:lstStyle/>
          <a:p>
            <a:pPr eaLnBrk="1" hangingPunct="1"/>
            <a:r>
              <a:rPr lang="el-GR" altLang="el-GR" smtClean="0"/>
              <a:t>Περιοχή αποκοπής</a:t>
            </a:r>
          </a:p>
          <a:p>
            <a:pPr lvl="1" eaLnBrk="1" hangingPunct="1"/>
            <a:endParaRPr lang="el-GR" altLang="el-GR" smtClean="0"/>
          </a:p>
          <a:p>
            <a:pPr lvl="1" eaLnBrk="1" hangingPunct="1"/>
            <a:r>
              <a:rPr lang="en-US" altLang="el-GR" smtClean="0"/>
              <a:t>V</a:t>
            </a:r>
            <a:r>
              <a:rPr lang="en-US" altLang="el-GR" baseline="-25000" smtClean="0"/>
              <a:t>gs</a:t>
            </a:r>
            <a:r>
              <a:rPr lang="en-US" altLang="el-GR" smtClean="0"/>
              <a:t>≤V</a:t>
            </a:r>
            <a:r>
              <a:rPr lang="en-US" altLang="el-GR" baseline="-25000" smtClean="0"/>
              <a:t>t</a:t>
            </a:r>
            <a:endParaRPr lang="el-GR" altLang="el-GR" smtClean="0"/>
          </a:p>
          <a:p>
            <a:pPr lvl="1" eaLnBrk="1" hangingPunct="1"/>
            <a:endParaRPr lang="el-GR" altLang="el-GR" smtClean="0"/>
          </a:p>
          <a:p>
            <a:pPr lvl="1" eaLnBrk="1" hangingPunct="1"/>
            <a:r>
              <a:rPr lang="en-US" altLang="el-GR" smtClean="0"/>
              <a:t>I</a:t>
            </a:r>
            <a:r>
              <a:rPr lang="en-US" altLang="el-GR" baseline="-25000" smtClean="0"/>
              <a:t>ds</a:t>
            </a:r>
            <a:r>
              <a:rPr lang="en-US" altLang="el-GR" smtClean="0"/>
              <a:t>=0 </a:t>
            </a:r>
            <a:endParaRPr lang="el-GR" altLang="el-GR" smtClean="0"/>
          </a:p>
          <a:p>
            <a:pPr lvl="1" eaLnBrk="1" hangingPunct="1"/>
            <a:endParaRPr lang="el-GR" altLang="el-GR" smtClean="0"/>
          </a:p>
          <a:p>
            <a:pPr lvl="1" eaLnBrk="1" hangingPunct="1"/>
            <a:r>
              <a:rPr lang="el-GR" altLang="el-GR" smtClean="0"/>
              <a:t>Δεν υπάρχει κανάλι, δεν υπάρχει ρεύμα</a:t>
            </a:r>
          </a:p>
        </p:txBody>
      </p:sp>
    </p:spTree>
    <p:extLst>
      <p:ext uri="{BB962C8B-B14F-4D97-AF65-F5344CB8AC3E}">
        <p14:creationId xmlns:p14="http://schemas.microsoft.com/office/powerpoint/2010/main" val="197934698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rtlCol="0">
            <a:normAutofit fontScale="90000"/>
          </a:bodyPr>
          <a:lstStyle/>
          <a:p>
            <a:pPr eaLnBrk="1" fontAlgn="auto" hangingPunct="1">
              <a:spcAft>
                <a:spcPts val="0"/>
              </a:spcAft>
              <a:defRPr/>
            </a:pPr>
            <a:r>
              <a:rPr lang="el-GR" dirty="0" smtClean="0"/>
              <a:t>Περιοχή Τριόδου</a:t>
            </a:r>
            <a:br>
              <a:rPr lang="el-GR" dirty="0" smtClean="0"/>
            </a:br>
            <a:endParaRPr lang="el-GR" dirty="0" smtClean="0"/>
          </a:p>
        </p:txBody>
      </p:sp>
      <p:sp>
        <p:nvSpPr>
          <p:cNvPr id="25603" name="Content Placeholder 2"/>
          <p:cNvSpPr>
            <a:spLocks noGrp="1"/>
          </p:cNvSpPr>
          <p:nvPr>
            <p:ph idx="1"/>
            <p:custDataLst>
              <p:tags r:id="rId1"/>
            </p:custDataLst>
          </p:nvPr>
        </p:nvSpPr>
        <p:spPr>
          <a:xfrm>
            <a:off x="457200" y="1571625"/>
            <a:ext cx="8229600" cy="4554538"/>
          </a:xfrm>
        </p:spPr>
        <p:txBody>
          <a:bodyPr/>
          <a:lstStyle/>
          <a:p>
            <a:pPr eaLnBrk="1" hangingPunct="1">
              <a:defRPr/>
            </a:pPr>
            <a:r>
              <a:rPr lang="en-US" dirty="0" smtClean="0">
                <a:latin typeface="+mj-lt"/>
              </a:rPr>
              <a:t>0≤V</a:t>
            </a:r>
            <a:r>
              <a:rPr lang="en-US" baseline="-25000" dirty="0" smtClean="0">
                <a:latin typeface="+mj-lt"/>
              </a:rPr>
              <a:t>ds</a:t>
            </a:r>
            <a:r>
              <a:rPr lang="en-US" dirty="0" smtClean="0">
                <a:latin typeface="+mj-lt"/>
              </a:rPr>
              <a:t>≤ </a:t>
            </a:r>
            <a:r>
              <a:rPr lang="en-US" dirty="0" err="1" smtClean="0">
                <a:latin typeface="+mj-lt"/>
              </a:rPr>
              <a:t>V</a:t>
            </a:r>
            <a:r>
              <a:rPr lang="en-US" baseline="-25000" dirty="0" err="1" smtClean="0">
                <a:latin typeface="+mj-lt"/>
              </a:rPr>
              <a:t>gs-</a:t>
            </a:r>
            <a:r>
              <a:rPr lang="en-US" dirty="0" err="1" smtClean="0">
                <a:latin typeface="+mj-lt"/>
              </a:rPr>
              <a:t>V</a:t>
            </a:r>
            <a:r>
              <a:rPr lang="en-US" baseline="-25000" dirty="0" err="1" smtClean="0">
                <a:latin typeface="+mj-lt"/>
              </a:rPr>
              <a:t>t</a:t>
            </a:r>
            <a:r>
              <a:rPr lang="en-US" baseline="-25000" dirty="0" smtClean="0">
                <a:latin typeface="+mj-lt"/>
              </a:rPr>
              <a:t> </a:t>
            </a:r>
            <a:endParaRPr lang="el-GR" baseline="-25000" dirty="0" smtClean="0">
              <a:latin typeface="+mj-lt"/>
            </a:endParaRPr>
          </a:p>
          <a:p>
            <a:pPr eaLnBrk="1" hangingPunct="1">
              <a:buFont typeface="Arial" charset="0"/>
              <a:buNone/>
              <a:defRPr/>
            </a:pPr>
            <a:endParaRPr lang="el-GR" dirty="0" smtClean="0">
              <a:latin typeface="+mj-lt"/>
            </a:endParaRPr>
          </a:p>
          <a:p>
            <a:pPr eaLnBrk="1" hangingPunct="1">
              <a:defRPr/>
            </a:pPr>
            <a:r>
              <a:rPr lang="en-US" dirty="0" smtClean="0">
                <a:latin typeface="+mj-lt"/>
              </a:rPr>
              <a:t>I</a:t>
            </a:r>
            <a:r>
              <a:rPr lang="en-US" baseline="-25000" dirty="0" smtClean="0">
                <a:latin typeface="+mj-lt"/>
              </a:rPr>
              <a:t>ds</a:t>
            </a:r>
            <a:r>
              <a:rPr lang="en-US" dirty="0" smtClean="0">
                <a:latin typeface="+mj-lt"/>
              </a:rPr>
              <a:t>=</a:t>
            </a:r>
            <a:r>
              <a:rPr lang="el-GR" dirty="0" smtClean="0">
                <a:latin typeface="+mj-lt"/>
              </a:rPr>
              <a:t>β</a:t>
            </a:r>
            <a:r>
              <a:rPr lang="en-US" dirty="0" smtClean="0">
                <a:latin typeface="+mj-lt"/>
              </a:rPr>
              <a:t>[(</a:t>
            </a:r>
            <a:r>
              <a:rPr lang="en-US" dirty="0" err="1" smtClean="0">
                <a:latin typeface="+mj-lt"/>
              </a:rPr>
              <a:t>V</a:t>
            </a:r>
            <a:r>
              <a:rPr lang="en-US" baseline="-25000" dirty="0" err="1" smtClean="0">
                <a:latin typeface="+mj-lt"/>
              </a:rPr>
              <a:t>gs</a:t>
            </a:r>
            <a:r>
              <a:rPr lang="en-US" dirty="0" err="1" smtClean="0">
                <a:latin typeface="+mj-lt"/>
              </a:rPr>
              <a:t>-V</a:t>
            </a:r>
            <a:r>
              <a:rPr lang="en-US" baseline="-25000" dirty="0" err="1" smtClean="0">
                <a:latin typeface="+mj-lt"/>
              </a:rPr>
              <a:t>t</a:t>
            </a:r>
            <a:r>
              <a:rPr lang="en-US" dirty="0" smtClean="0">
                <a:latin typeface="+mj-lt"/>
              </a:rPr>
              <a:t>)</a:t>
            </a:r>
            <a:r>
              <a:rPr lang="en-US" dirty="0" err="1" smtClean="0">
                <a:latin typeface="+mj-lt"/>
              </a:rPr>
              <a:t>V</a:t>
            </a:r>
            <a:r>
              <a:rPr lang="en-US" baseline="-25000" dirty="0" err="1" smtClean="0">
                <a:latin typeface="+mj-lt"/>
              </a:rPr>
              <a:t>ds</a:t>
            </a:r>
            <a:r>
              <a:rPr lang="en-US" dirty="0" smtClean="0">
                <a:latin typeface="+mj-lt"/>
              </a:rPr>
              <a:t>-(V</a:t>
            </a:r>
            <a:r>
              <a:rPr lang="en-US" baseline="-25000" dirty="0" smtClean="0">
                <a:latin typeface="+mj-lt"/>
              </a:rPr>
              <a:t>ds</a:t>
            </a:r>
            <a:r>
              <a:rPr lang="en-US" baseline="30000" dirty="0" smtClean="0">
                <a:latin typeface="+mj-lt"/>
              </a:rPr>
              <a:t>2</a:t>
            </a:r>
            <a:r>
              <a:rPr lang="en-US" dirty="0" smtClean="0">
                <a:latin typeface="+mj-lt"/>
              </a:rPr>
              <a:t>/2)]</a:t>
            </a:r>
            <a:endParaRPr lang="el-GR" dirty="0" smtClean="0">
              <a:latin typeface="+mj-lt"/>
            </a:endParaRPr>
          </a:p>
          <a:p>
            <a:pPr eaLnBrk="1" hangingPunct="1">
              <a:buFont typeface="Arial" charset="0"/>
              <a:buNone/>
              <a:defRPr/>
            </a:pPr>
            <a:endParaRPr lang="el-GR" dirty="0" smtClean="0">
              <a:latin typeface="+mj-lt"/>
            </a:endParaRPr>
          </a:p>
          <a:p>
            <a:pPr eaLnBrk="1" hangingPunct="1">
              <a:defRPr/>
            </a:pPr>
            <a:r>
              <a:rPr lang="el-GR" dirty="0" smtClean="0">
                <a:latin typeface="+mj-lt"/>
              </a:rPr>
              <a:t>Υπάρχει κανάλι, εξαρτάται από τις τάσεις σε πύλη, πηγή και καταβόθρα.</a:t>
            </a:r>
          </a:p>
        </p:txBody>
      </p:sp>
    </p:spTree>
    <p:extLst>
      <p:ext uri="{BB962C8B-B14F-4D97-AF65-F5344CB8AC3E}">
        <p14:creationId xmlns:p14="http://schemas.microsoft.com/office/powerpoint/2010/main" val="349319275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l-GR" altLang="el-GR" smtClean="0"/>
              <a:t>Παράμετρος β</a:t>
            </a:r>
          </a:p>
        </p:txBody>
      </p:sp>
      <p:sp>
        <p:nvSpPr>
          <p:cNvPr id="26627" name="Content Placeholder 2"/>
          <p:cNvSpPr>
            <a:spLocks noGrp="1"/>
          </p:cNvSpPr>
          <p:nvPr>
            <p:ph idx="1"/>
          </p:nvPr>
        </p:nvSpPr>
        <p:spPr/>
        <p:txBody>
          <a:bodyPr/>
          <a:lstStyle/>
          <a:p>
            <a:pPr eaLnBrk="1" hangingPunct="1"/>
            <a:r>
              <a:rPr lang="el-GR" altLang="el-GR" smtClean="0"/>
              <a:t>β=(μ</a:t>
            </a:r>
            <a:r>
              <a:rPr lang="en-US" altLang="el-GR" baseline="-25000" smtClean="0"/>
              <a:t>e</a:t>
            </a:r>
            <a:r>
              <a:rPr lang="el-GR" altLang="el-GR" smtClean="0"/>
              <a:t>ε</a:t>
            </a:r>
            <a:r>
              <a:rPr lang="en-US" altLang="el-GR" baseline="-25000" smtClean="0"/>
              <a:t>ox</a:t>
            </a:r>
            <a:r>
              <a:rPr lang="en-US" altLang="el-GR" smtClean="0"/>
              <a:t>/t</a:t>
            </a:r>
            <a:r>
              <a:rPr lang="en-US" altLang="el-GR" baseline="-25000" smtClean="0"/>
              <a:t>ox</a:t>
            </a:r>
            <a:r>
              <a:rPr lang="en-US" altLang="el-GR" smtClean="0"/>
              <a:t>)∙(W/L)</a:t>
            </a:r>
            <a:endParaRPr lang="el-GR" altLang="el-GR" smtClean="0"/>
          </a:p>
          <a:p>
            <a:pPr eaLnBrk="1" hangingPunct="1"/>
            <a:r>
              <a:rPr lang="el-GR" altLang="el-GR" smtClean="0"/>
              <a:t>Κατασκευαστικοί παράγοντες</a:t>
            </a:r>
          </a:p>
          <a:p>
            <a:pPr lvl="1" eaLnBrk="1" hangingPunct="1"/>
            <a:r>
              <a:rPr lang="el-GR" altLang="el-GR" smtClean="0"/>
              <a:t>μ</a:t>
            </a:r>
            <a:r>
              <a:rPr lang="en-US" altLang="el-GR" baseline="-25000" smtClean="0"/>
              <a:t>e</a:t>
            </a:r>
            <a:r>
              <a:rPr lang="en-US" altLang="el-GR" smtClean="0"/>
              <a:t> </a:t>
            </a:r>
            <a:r>
              <a:rPr lang="el-GR" altLang="el-GR" smtClean="0"/>
              <a:t>ευκινησία ηλεκτρονίων</a:t>
            </a:r>
            <a:endParaRPr lang="en-US" altLang="el-GR" smtClean="0"/>
          </a:p>
          <a:p>
            <a:pPr lvl="1" eaLnBrk="1" hangingPunct="1"/>
            <a:r>
              <a:rPr lang="el-GR" altLang="el-GR" smtClean="0"/>
              <a:t>ε</a:t>
            </a:r>
            <a:r>
              <a:rPr lang="en-US" altLang="el-GR" baseline="-25000" smtClean="0"/>
              <a:t>ox</a:t>
            </a:r>
            <a:r>
              <a:rPr lang="el-GR" altLang="el-GR" baseline="-25000" smtClean="0"/>
              <a:t> </a:t>
            </a:r>
            <a:r>
              <a:rPr lang="el-GR" altLang="el-GR" smtClean="0"/>
              <a:t> η διηλεκτρική σταθερά του οξειδίου</a:t>
            </a:r>
          </a:p>
          <a:p>
            <a:pPr lvl="1" eaLnBrk="1" hangingPunct="1"/>
            <a:r>
              <a:rPr lang="en-US" altLang="el-GR" smtClean="0"/>
              <a:t>t</a:t>
            </a:r>
            <a:r>
              <a:rPr lang="en-US" altLang="el-GR" baseline="-25000" smtClean="0"/>
              <a:t>ox</a:t>
            </a:r>
            <a:r>
              <a:rPr lang="el-GR" altLang="el-GR" smtClean="0"/>
              <a:t> πάχος οξειδίου</a:t>
            </a:r>
          </a:p>
          <a:p>
            <a:pPr eaLnBrk="1" hangingPunct="1"/>
            <a:r>
              <a:rPr lang="el-GR" altLang="el-GR" smtClean="0"/>
              <a:t>Σχεδιαστικοί</a:t>
            </a:r>
            <a:r>
              <a:rPr lang="en-US" altLang="el-GR" smtClean="0"/>
              <a:t> </a:t>
            </a:r>
            <a:r>
              <a:rPr lang="el-GR" altLang="el-GR" smtClean="0"/>
              <a:t>παράγοντες</a:t>
            </a:r>
          </a:p>
          <a:p>
            <a:pPr lvl="1" eaLnBrk="1" hangingPunct="1"/>
            <a:r>
              <a:rPr lang="el-GR" altLang="el-GR" smtClean="0"/>
              <a:t>Πλάτος</a:t>
            </a:r>
            <a:r>
              <a:rPr lang="en-US" altLang="el-GR" smtClean="0"/>
              <a:t> W </a:t>
            </a:r>
            <a:r>
              <a:rPr lang="el-GR" altLang="el-GR" smtClean="0"/>
              <a:t>και μήκος </a:t>
            </a:r>
            <a:r>
              <a:rPr lang="en-US" altLang="el-GR" smtClean="0"/>
              <a:t>L</a:t>
            </a:r>
            <a:endParaRPr lang="el-GR" altLang="el-GR" smtClean="0"/>
          </a:p>
        </p:txBody>
      </p:sp>
    </p:spTree>
    <p:extLst>
      <p:ext uri="{BB962C8B-B14F-4D97-AF65-F5344CB8AC3E}">
        <p14:creationId xmlns:p14="http://schemas.microsoft.com/office/powerpoint/2010/main" val="338341704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l-GR" altLang="el-GR" dirty="0" smtClean="0"/>
              <a:t>Περιοχή κόρου (1</a:t>
            </a:r>
            <a:r>
              <a:rPr lang="en-US" altLang="el-GR" dirty="0" smtClean="0"/>
              <a:t> </a:t>
            </a:r>
            <a:r>
              <a:rPr lang="el-GR" altLang="el-GR" dirty="0" smtClean="0"/>
              <a:t>από</a:t>
            </a:r>
            <a:r>
              <a:rPr lang="en-US" altLang="el-GR" dirty="0" smtClean="0"/>
              <a:t> </a:t>
            </a:r>
            <a:r>
              <a:rPr lang="el-GR" altLang="el-GR" dirty="0" smtClean="0"/>
              <a:t>3)</a:t>
            </a:r>
          </a:p>
        </p:txBody>
      </p:sp>
      <p:sp>
        <p:nvSpPr>
          <p:cNvPr id="28675" name="Content Placeholder 2"/>
          <p:cNvSpPr>
            <a:spLocks noGrp="1"/>
          </p:cNvSpPr>
          <p:nvPr>
            <p:ph idx="1"/>
            <p:custDataLst>
              <p:tags r:id="rId1"/>
            </p:custDataLst>
          </p:nvPr>
        </p:nvSpPr>
        <p:spPr>
          <a:xfrm>
            <a:off x="468313" y="1916113"/>
            <a:ext cx="8229600" cy="4389437"/>
          </a:xfrm>
        </p:spPr>
        <p:txBody>
          <a:bodyPr/>
          <a:lstStyle/>
          <a:p>
            <a:pPr eaLnBrk="1" hangingPunct="1">
              <a:defRPr/>
            </a:pPr>
            <a:r>
              <a:rPr lang="en-US" dirty="0" smtClean="0">
                <a:latin typeface="+mj-lt"/>
              </a:rPr>
              <a:t>0≤ </a:t>
            </a:r>
            <a:r>
              <a:rPr lang="en-US" dirty="0" err="1" smtClean="0">
                <a:latin typeface="+mj-lt"/>
              </a:rPr>
              <a:t>V</a:t>
            </a:r>
            <a:r>
              <a:rPr lang="en-US" baseline="-25000" dirty="0" err="1" smtClean="0">
                <a:latin typeface="+mj-lt"/>
              </a:rPr>
              <a:t>gs</a:t>
            </a:r>
            <a:r>
              <a:rPr lang="en-US" dirty="0" err="1" smtClean="0">
                <a:latin typeface="+mj-lt"/>
              </a:rPr>
              <a:t>-V</a:t>
            </a:r>
            <a:r>
              <a:rPr lang="en-US" baseline="-25000" dirty="0" err="1" smtClean="0">
                <a:latin typeface="+mj-lt"/>
              </a:rPr>
              <a:t>t</a:t>
            </a:r>
            <a:r>
              <a:rPr lang="en-US" baseline="-25000" dirty="0" smtClean="0">
                <a:latin typeface="+mj-lt"/>
              </a:rPr>
              <a:t> </a:t>
            </a:r>
            <a:r>
              <a:rPr lang="en-US" dirty="0" smtClean="0">
                <a:latin typeface="+mj-lt"/>
              </a:rPr>
              <a:t>≤</a:t>
            </a:r>
            <a:r>
              <a:rPr lang="en-US" dirty="0" err="1" smtClean="0">
                <a:latin typeface="+mj-lt"/>
              </a:rPr>
              <a:t>V</a:t>
            </a:r>
            <a:r>
              <a:rPr lang="en-US" baseline="-25000" dirty="0" err="1" smtClean="0">
                <a:latin typeface="+mj-lt"/>
              </a:rPr>
              <a:t>ds</a:t>
            </a:r>
            <a:endParaRPr lang="el-GR" baseline="-25000" dirty="0" smtClean="0">
              <a:latin typeface="+mj-lt"/>
            </a:endParaRPr>
          </a:p>
          <a:p>
            <a:pPr eaLnBrk="1" hangingPunct="1">
              <a:buFont typeface="Arial" charset="0"/>
              <a:buNone/>
              <a:defRPr/>
            </a:pPr>
            <a:endParaRPr lang="el-GR" dirty="0" smtClean="0">
              <a:latin typeface="+mj-lt"/>
            </a:endParaRPr>
          </a:p>
          <a:p>
            <a:pPr eaLnBrk="1" hangingPunct="1">
              <a:defRPr/>
            </a:pPr>
            <a:r>
              <a:rPr lang="en-US" dirty="0" smtClean="0">
                <a:latin typeface="+mj-lt"/>
              </a:rPr>
              <a:t>I</a:t>
            </a:r>
            <a:r>
              <a:rPr lang="en-US" baseline="-25000" dirty="0" smtClean="0">
                <a:latin typeface="+mj-lt"/>
              </a:rPr>
              <a:t>ds</a:t>
            </a:r>
            <a:r>
              <a:rPr lang="en-US" dirty="0" smtClean="0">
                <a:latin typeface="+mj-lt"/>
              </a:rPr>
              <a:t>=</a:t>
            </a:r>
            <a:r>
              <a:rPr lang="el-GR" dirty="0" smtClean="0">
                <a:latin typeface="+mj-lt"/>
              </a:rPr>
              <a:t>β</a:t>
            </a:r>
            <a:r>
              <a:rPr lang="en-US" dirty="0" smtClean="0">
                <a:latin typeface="+mj-lt"/>
              </a:rPr>
              <a:t>[(</a:t>
            </a:r>
            <a:r>
              <a:rPr lang="en-US" dirty="0" err="1" smtClean="0">
                <a:latin typeface="+mj-lt"/>
              </a:rPr>
              <a:t>V</a:t>
            </a:r>
            <a:r>
              <a:rPr lang="en-US" baseline="-25000" dirty="0" err="1" smtClean="0">
                <a:latin typeface="+mj-lt"/>
              </a:rPr>
              <a:t>gs</a:t>
            </a:r>
            <a:r>
              <a:rPr lang="en-US" dirty="0" err="1" smtClean="0">
                <a:latin typeface="+mj-lt"/>
              </a:rPr>
              <a:t>-V</a:t>
            </a:r>
            <a:r>
              <a:rPr lang="en-US" baseline="-25000" dirty="0" err="1" smtClean="0">
                <a:latin typeface="+mj-lt"/>
              </a:rPr>
              <a:t>t</a:t>
            </a:r>
            <a:r>
              <a:rPr lang="en-US" dirty="0" smtClean="0">
                <a:latin typeface="+mj-lt"/>
              </a:rPr>
              <a:t>)</a:t>
            </a:r>
            <a:r>
              <a:rPr lang="en-US" baseline="30000" dirty="0" smtClean="0">
                <a:latin typeface="+mj-lt"/>
              </a:rPr>
              <a:t>2</a:t>
            </a:r>
            <a:r>
              <a:rPr lang="en-US" dirty="0" smtClean="0">
                <a:latin typeface="+mj-lt"/>
              </a:rPr>
              <a:t>/2)]</a:t>
            </a:r>
            <a:endParaRPr lang="el-GR" dirty="0" smtClean="0">
              <a:latin typeface="+mj-lt"/>
            </a:endParaRPr>
          </a:p>
          <a:p>
            <a:pPr eaLnBrk="1" hangingPunct="1">
              <a:defRPr/>
            </a:pPr>
            <a:endParaRPr lang="el-GR" dirty="0" smtClean="0">
              <a:latin typeface="+mj-lt"/>
            </a:endParaRPr>
          </a:p>
          <a:p>
            <a:pPr eaLnBrk="1" hangingPunct="1">
              <a:defRPr/>
            </a:pPr>
            <a:r>
              <a:rPr lang="el-GR" dirty="0" smtClean="0">
                <a:latin typeface="+mj-lt"/>
              </a:rPr>
              <a:t>Το κανάλι εξαρτάται μόνο από τις τάσεις στη πηγή και στην πύλη</a:t>
            </a:r>
          </a:p>
          <a:p>
            <a:pPr eaLnBrk="1" hangingPunct="1">
              <a:defRPr/>
            </a:pPr>
            <a:endParaRPr lang="el-GR" dirty="0" smtClean="0"/>
          </a:p>
        </p:txBody>
      </p:sp>
    </p:spTree>
    <p:extLst>
      <p:ext uri="{BB962C8B-B14F-4D97-AF65-F5344CB8AC3E}">
        <p14:creationId xmlns:p14="http://schemas.microsoft.com/office/powerpoint/2010/main" val="255208968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Περιοχή κόρου </a:t>
            </a:r>
            <a:r>
              <a:rPr lang="el-GR" altLang="el-GR" dirty="0" smtClean="0"/>
              <a:t>(2</a:t>
            </a:r>
            <a:r>
              <a:rPr lang="en-US" altLang="el-GR" dirty="0" smtClean="0"/>
              <a:t> </a:t>
            </a:r>
            <a:r>
              <a:rPr lang="el-GR" altLang="el-GR" dirty="0" smtClean="0"/>
              <a:t>από</a:t>
            </a:r>
            <a:r>
              <a:rPr lang="en-US" altLang="el-GR" dirty="0" smtClean="0"/>
              <a:t> </a:t>
            </a:r>
            <a:r>
              <a:rPr lang="el-GR" altLang="el-GR" dirty="0" smtClean="0"/>
              <a:t>3)</a:t>
            </a:r>
            <a:endParaRPr lang="el-GR" dirty="0"/>
          </a:p>
        </p:txBody>
      </p:sp>
      <p:sp>
        <p:nvSpPr>
          <p:cNvPr id="29698" name="Content Placeholder 2"/>
          <p:cNvSpPr>
            <a:spLocks noGrp="1"/>
          </p:cNvSpPr>
          <p:nvPr>
            <p:ph idx="1"/>
          </p:nvPr>
        </p:nvSpPr>
        <p:spPr/>
        <p:txBody>
          <a:bodyPr/>
          <a:lstStyle/>
          <a:p>
            <a:pPr eaLnBrk="1" hangingPunct="1">
              <a:defRPr/>
            </a:pPr>
            <a:r>
              <a:rPr lang="el-GR" dirty="0" smtClean="0">
                <a:latin typeface="+mj-lt"/>
              </a:rPr>
              <a:t>Μπορούμε να πάρουμε την έκφραση για την περιοχή κόρου εάν αντικαταστήσουμε με</a:t>
            </a:r>
            <a:r>
              <a:rPr lang="en-US" dirty="0" smtClean="0">
                <a:latin typeface="+mj-lt"/>
              </a:rPr>
              <a:t> </a:t>
            </a:r>
            <a:r>
              <a:rPr lang="en-US" dirty="0" err="1" smtClean="0">
                <a:latin typeface="+mj-lt"/>
              </a:rPr>
              <a:t>V</a:t>
            </a:r>
            <a:r>
              <a:rPr lang="en-US" baseline="-25000" dirty="0" err="1" smtClean="0">
                <a:latin typeface="+mj-lt"/>
              </a:rPr>
              <a:t>gs</a:t>
            </a:r>
            <a:r>
              <a:rPr lang="en-US" dirty="0" err="1" smtClean="0">
                <a:latin typeface="+mj-lt"/>
              </a:rPr>
              <a:t>-V</a:t>
            </a:r>
            <a:r>
              <a:rPr lang="en-US" baseline="-25000" dirty="0" err="1" smtClean="0">
                <a:latin typeface="+mj-lt"/>
              </a:rPr>
              <a:t>t</a:t>
            </a:r>
            <a:r>
              <a:rPr lang="el-GR" baseline="-25000" dirty="0" smtClean="0">
                <a:latin typeface="+mj-lt"/>
              </a:rPr>
              <a:t> </a:t>
            </a:r>
            <a:r>
              <a:rPr lang="el-GR" dirty="0" smtClean="0">
                <a:latin typeface="+mj-lt"/>
              </a:rPr>
              <a:t> την </a:t>
            </a:r>
            <a:r>
              <a:rPr lang="en-US" dirty="0" err="1" smtClean="0">
                <a:latin typeface="+mj-lt"/>
              </a:rPr>
              <a:t>V</a:t>
            </a:r>
            <a:r>
              <a:rPr lang="en-US" baseline="-25000" dirty="0" err="1" smtClean="0">
                <a:latin typeface="+mj-lt"/>
              </a:rPr>
              <a:t>ds</a:t>
            </a:r>
            <a:r>
              <a:rPr lang="el-GR" dirty="0" smtClean="0">
                <a:latin typeface="+mj-lt"/>
              </a:rPr>
              <a:t> στην έκφραση της γραμμικής περιοχή</a:t>
            </a:r>
          </a:p>
          <a:p>
            <a:pPr lvl="1" eaLnBrk="1" hangingPunct="1">
              <a:defRPr/>
            </a:pPr>
            <a:r>
              <a:rPr lang="el-GR" dirty="0" smtClean="0">
                <a:latin typeface="+mj-lt"/>
              </a:rPr>
              <a:t>Εξασφαλίζει συνέχεια εξισώσεων</a:t>
            </a:r>
          </a:p>
          <a:p>
            <a:pPr lvl="1" eaLnBrk="1" hangingPunct="1">
              <a:defRPr/>
            </a:pPr>
            <a:r>
              <a:rPr lang="el-GR" dirty="0" smtClean="0">
                <a:latin typeface="+mj-lt"/>
              </a:rPr>
              <a:t>Η νέα έκφραση δεν εξαρτάτε από </a:t>
            </a:r>
            <a:r>
              <a:rPr lang="en-US" dirty="0" err="1" smtClean="0">
                <a:latin typeface="+mj-lt"/>
              </a:rPr>
              <a:t>V</a:t>
            </a:r>
            <a:r>
              <a:rPr lang="en-US" baseline="-25000" dirty="0" err="1" smtClean="0">
                <a:latin typeface="+mj-lt"/>
              </a:rPr>
              <a:t>ds</a:t>
            </a:r>
            <a:endParaRPr lang="el-GR" dirty="0" smtClean="0">
              <a:latin typeface="+mj-lt"/>
            </a:endParaRPr>
          </a:p>
        </p:txBody>
      </p:sp>
    </p:spTree>
    <p:extLst>
      <p:ext uri="{BB962C8B-B14F-4D97-AF65-F5344CB8AC3E}">
        <p14:creationId xmlns:p14="http://schemas.microsoft.com/office/powerpoint/2010/main" val="82330739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Περιοχή κόρου </a:t>
            </a:r>
            <a:r>
              <a:rPr lang="el-GR" altLang="el-GR" dirty="0" smtClean="0"/>
              <a:t>(3</a:t>
            </a:r>
            <a:r>
              <a:rPr lang="en-US" altLang="el-GR" dirty="0" smtClean="0"/>
              <a:t> </a:t>
            </a:r>
            <a:r>
              <a:rPr lang="el-GR" altLang="el-GR" dirty="0" smtClean="0"/>
              <a:t>από</a:t>
            </a:r>
            <a:r>
              <a:rPr lang="en-US" altLang="el-GR" dirty="0" smtClean="0"/>
              <a:t> </a:t>
            </a:r>
            <a:r>
              <a:rPr lang="el-GR" altLang="el-GR" dirty="0" smtClean="0"/>
              <a:t>3</a:t>
            </a:r>
            <a:r>
              <a:rPr lang="el-GR" altLang="el-GR" dirty="0"/>
              <a:t>)</a:t>
            </a:r>
            <a:endParaRPr lang="el-GR" dirty="0"/>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defRPr/>
            </a:pPr>
            <a:r>
              <a:rPr lang="el-GR" dirty="0" smtClean="0">
                <a:latin typeface="+mj-lt"/>
              </a:rPr>
              <a:t>Στην πραγματικότητα στην περιοχή κόρου έχουμε αύξηση του ρεύματος με την αύξηση της τάσης στην εκροή.</a:t>
            </a:r>
          </a:p>
          <a:p>
            <a:pPr eaLnBrk="1" fontAlgn="auto" hangingPunct="1">
              <a:spcAft>
                <a:spcPts val="0"/>
              </a:spcAft>
              <a:defRPr/>
            </a:pPr>
            <a:r>
              <a:rPr lang="el-GR" dirty="0" smtClean="0">
                <a:latin typeface="+mj-lt"/>
              </a:rPr>
              <a:t>Η καλύτερη αυτή προσέγγιση δίνεται από την</a:t>
            </a:r>
          </a:p>
          <a:p>
            <a:pPr eaLnBrk="1" fontAlgn="auto" hangingPunct="1">
              <a:spcAft>
                <a:spcPts val="0"/>
              </a:spcAft>
              <a:defRPr/>
            </a:pPr>
            <a:endParaRPr lang="el-GR" dirty="0" smtClean="0">
              <a:latin typeface="+mj-lt"/>
            </a:endParaRPr>
          </a:p>
          <a:p>
            <a:pPr eaLnBrk="1" fontAlgn="auto" hangingPunct="1">
              <a:spcAft>
                <a:spcPts val="0"/>
              </a:spcAft>
              <a:defRPr/>
            </a:pPr>
            <a:r>
              <a:rPr lang="en-US" dirty="0" smtClean="0">
                <a:latin typeface="+mj-lt"/>
              </a:rPr>
              <a:t>I</a:t>
            </a:r>
            <a:r>
              <a:rPr lang="en-US" baseline="-25000" dirty="0" smtClean="0">
                <a:latin typeface="+mj-lt"/>
              </a:rPr>
              <a:t>ds</a:t>
            </a:r>
            <a:r>
              <a:rPr lang="en-US" dirty="0" smtClean="0">
                <a:latin typeface="+mj-lt"/>
              </a:rPr>
              <a:t>=</a:t>
            </a:r>
            <a:r>
              <a:rPr lang="el-GR" dirty="0" smtClean="0">
                <a:latin typeface="+mj-lt"/>
              </a:rPr>
              <a:t>β</a:t>
            </a:r>
            <a:r>
              <a:rPr lang="en-US" dirty="0" smtClean="0">
                <a:latin typeface="+mj-lt"/>
              </a:rPr>
              <a:t>[(</a:t>
            </a:r>
            <a:r>
              <a:rPr lang="en-US" dirty="0" err="1" smtClean="0">
                <a:latin typeface="+mj-lt"/>
              </a:rPr>
              <a:t>V</a:t>
            </a:r>
            <a:r>
              <a:rPr lang="en-US" baseline="-25000" dirty="0" err="1" smtClean="0">
                <a:latin typeface="+mj-lt"/>
              </a:rPr>
              <a:t>gs</a:t>
            </a:r>
            <a:r>
              <a:rPr lang="en-US" dirty="0" err="1" smtClean="0">
                <a:latin typeface="+mj-lt"/>
              </a:rPr>
              <a:t>-V</a:t>
            </a:r>
            <a:r>
              <a:rPr lang="en-US" baseline="-25000" dirty="0" err="1" smtClean="0">
                <a:latin typeface="+mj-lt"/>
              </a:rPr>
              <a:t>t</a:t>
            </a:r>
            <a:r>
              <a:rPr lang="en-US" dirty="0" smtClean="0">
                <a:latin typeface="+mj-lt"/>
              </a:rPr>
              <a:t>)</a:t>
            </a:r>
            <a:r>
              <a:rPr lang="en-US" baseline="30000" dirty="0" smtClean="0">
                <a:latin typeface="+mj-lt"/>
              </a:rPr>
              <a:t>2</a:t>
            </a:r>
            <a:r>
              <a:rPr lang="en-US" dirty="0" smtClean="0">
                <a:latin typeface="+mj-lt"/>
              </a:rPr>
              <a:t>/2)] ∙ (1+</a:t>
            </a:r>
            <a:r>
              <a:rPr lang="el-GR" dirty="0" smtClean="0">
                <a:latin typeface="+mj-lt"/>
              </a:rPr>
              <a:t>λ</a:t>
            </a:r>
            <a:r>
              <a:rPr lang="en-US" dirty="0" smtClean="0">
                <a:latin typeface="+mj-lt"/>
              </a:rPr>
              <a:t>∙ </a:t>
            </a:r>
            <a:r>
              <a:rPr lang="en-US" dirty="0" err="1" smtClean="0">
                <a:latin typeface="+mj-lt"/>
              </a:rPr>
              <a:t>V</a:t>
            </a:r>
            <a:r>
              <a:rPr lang="en-US" baseline="-25000" dirty="0" err="1" smtClean="0">
                <a:latin typeface="+mj-lt"/>
              </a:rPr>
              <a:t>ds</a:t>
            </a:r>
            <a:r>
              <a:rPr lang="en-US" dirty="0" smtClean="0">
                <a:latin typeface="+mj-lt"/>
              </a:rPr>
              <a:t>)</a:t>
            </a:r>
            <a:endParaRPr lang="el-GR" dirty="0" smtClean="0">
              <a:latin typeface="+mj-lt"/>
            </a:endParaRPr>
          </a:p>
          <a:p>
            <a:pPr eaLnBrk="1" fontAlgn="auto" hangingPunct="1">
              <a:spcAft>
                <a:spcPts val="0"/>
              </a:spcAft>
              <a:defRPr/>
            </a:pPr>
            <a:endParaRPr lang="el-GR" dirty="0" smtClean="0">
              <a:latin typeface="+mj-lt"/>
            </a:endParaRPr>
          </a:p>
          <a:p>
            <a:pPr eaLnBrk="1" fontAlgn="auto" hangingPunct="1">
              <a:spcAft>
                <a:spcPts val="0"/>
              </a:spcAft>
              <a:defRPr/>
            </a:pPr>
            <a:r>
              <a:rPr lang="el-GR" dirty="0" smtClean="0">
                <a:latin typeface="+mj-lt"/>
              </a:rPr>
              <a:t>Το φαινόμενο οφείλεται στο ότι υψηλότερες τιμές της </a:t>
            </a:r>
            <a:r>
              <a:rPr lang="en-US" dirty="0" err="1" smtClean="0">
                <a:latin typeface="+mj-lt"/>
              </a:rPr>
              <a:t>V</a:t>
            </a:r>
            <a:r>
              <a:rPr lang="en-US" baseline="-25000" dirty="0" err="1" smtClean="0">
                <a:latin typeface="+mj-lt"/>
              </a:rPr>
              <a:t>ds</a:t>
            </a:r>
            <a:r>
              <a:rPr lang="el-GR" dirty="0" smtClean="0">
                <a:latin typeface="+mj-lt"/>
              </a:rPr>
              <a:t> οδηγούν σε αύξηση της περιοχής απογύμνωσης της εκροής και </a:t>
            </a:r>
            <a:r>
              <a:rPr lang="en-US" dirty="0" smtClean="0">
                <a:latin typeface="+mj-lt"/>
              </a:rPr>
              <a:t>“</a:t>
            </a:r>
            <a:r>
              <a:rPr lang="el-GR" dirty="0" smtClean="0">
                <a:latin typeface="+mj-lt"/>
              </a:rPr>
              <a:t>μείωση</a:t>
            </a:r>
            <a:r>
              <a:rPr lang="en-US" dirty="0" smtClean="0">
                <a:latin typeface="+mj-lt"/>
              </a:rPr>
              <a:t>”</a:t>
            </a:r>
            <a:r>
              <a:rPr lang="el-GR" dirty="0" smtClean="0">
                <a:latin typeface="+mj-lt"/>
              </a:rPr>
              <a:t> του μήκους του καναλιού</a:t>
            </a:r>
          </a:p>
        </p:txBody>
      </p:sp>
    </p:spTree>
    <p:extLst>
      <p:ext uri="{BB962C8B-B14F-4D97-AF65-F5344CB8AC3E}">
        <p14:creationId xmlns:p14="http://schemas.microsoft.com/office/powerpoint/2010/main" val="277480595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dirty="0" smtClean="0"/>
              <a:t>Drain </a:t>
            </a:r>
            <a:r>
              <a:rPr lang="en-US" dirty="0" err="1"/>
              <a:t>Punchthrough</a:t>
            </a:r>
            <a:r>
              <a:rPr lang="en-US" dirty="0"/>
              <a:t> </a:t>
            </a:r>
            <a:r>
              <a:rPr lang="en-US" dirty="0" smtClean="0"/>
              <a:t>and </a:t>
            </a:r>
            <a:r>
              <a:rPr lang="en-US" dirty="0"/>
              <a:t>Subthreshold </a:t>
            </a:r>
            <a:r>
              <a:rPr lang="en-US" dirty="0" smtClean="0"/>
              <a:t>Region</a:t>
            </a:r>
            <a:endParaRPr lang="el-GR" dirty="0"/>
          </a:p>
        </p:txBody>
      </p:sp>
      <p:sp>
        <p:nvSpPr>
          <p:cNvPr id="31746" name="Content Placeholder 2"/>
          <p:cNvSpPr>
            <a:spLocks noGrp="1"/>
          </p:cNvSpPr>
          <p:nvPr>
            <p:ph idx="1"/>
            <p:custDataLst>
              <p:tags r:id="rId2"/>
            </p:custDataLst>
          </p:nvPr>
        </p:nvSpPr>
        <p:spPr>
          <a:xfrm>
            <a:off x="457200" y="1597818"/>
            <a:ext cx="8229600" cy="4525963"/>
          </a:xfrm>
        </p:spPr>
        <p:txBody>
          <a:bodyPr/>
          <a:lstStyle/>
          <a:p>
            <a:pPr eaLnBrk="1" hangingPunct="1">
              <a:defRPr/>
            </a:pPr>
            <a:r>
              <a:rPr lang="en-US" dirty="0" smtClean="0">
                <a:latin typeface="+mj-lt"/>
              </a:rPr>
              <a:t>Drain </a:t>
            </a:r>
            <a:r>
              <a:rPr lang="en-US" dirty="0" err="1" smtClean="0">
                <a:latin typeface="+mj-lt"/>
              </a:rPr>
              <a:t>Punchthrough</a:t>
            </a:r>
            <a:endParaRPr lang="en-US" dirty="0" smtClean="0"/>
          </a:p>
          <a:p>
            <a:pPr lvl="1" eaLnBrk="1" hangingPunct="1">
              <a:defRPr/>
            </a:pPr>
            <a:r>
              <a:rPr lang="el-GR" dirty="0" smtClean="0">
                <a:latin typeface="+mj-lt"/>
              </a:rPr>
              <a:t>Με υψηλή τάση στην καταβόθρα βραχυκύκλωμα με πηγή</a:t>
            </a:r>
          </a:p>
          <a:p>
            <a:pPr eaLnBrk="1" hangingPunct="1">
              <a:defRPr/>
            </a:pPr>
            <a:endParaRPr lang="el-GR" dirty="0" smtClean="0">
              <a:latin typeface="+mj-lt"/>
            </a:endParaRPr>
          </a:p>
          <a:p>
            <a:pPr eaLnBrk="1" hangingPunct="1">
              <a:defRPr/>
            </a:pPr>
            <a:r>
              <a:rPr lang="en-US" dirty="0" smtClean="0">
                <a:latin typeface="+mj-lt"/>
              </a:rPr>
              <a:t>Subthreshold Region</a:t>
            </a:r>
          </a:p>
          <a:p>
            <a:pPr lvl="1" eaLnBrk="1" hangingPunct="1">
              <a:defRPr/>
            </a:pPr>
            <a:r>
              <a:rPr lang="el-GR" dirty="0" smtClean="0">
                <a:latin typeface="+mj-lt"/>
              </a:rPr>
              <a:t>Υπάρχει μικρό ρεύμα, μπορεί να υπολογιστεί με χρήση κατάλληλων μοντέλων</a:t>
            </a:r>
          </a:p>
        </p:txBody>
      </p:sp>
    </p:spTree>
    <p:extLst>
      <p:ext uri="{BB962C8B-B14F-4D97-AF65-F5344CB8AC3E}">
        <p14:creationId xmlns:p14="http://schemas.microsoft.com/office/powerpoint/2010/main" val="323263040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l-GR" altLang="el-GR" smtClean="0"/>
              <a:t>Εξισώσεις </a:t>
            </a:r>
            <a:r>
              <a:rPr lang="en-US" altLang="el-GR" smtClean="0"/>
              <a:t>p-MOS</a:t>
            </a:r>
            <a:endParaRPr lang="el-GR" altLang="el-GR" smtClean="0"/>
          </a:p>
        </p:txBody>
      </p:sp>
      <p:sp>
        <p:nvSpPr>
          <p:cNvPr id="32771" name="Content Placeholder 2"/>
          <p:cNvSpPr>
            <a:spLocks noGrp="1"/>
          </p:cNvSpPr>
          <p:nvPr>
            <p:ph idx="1"/>
          </p:nvPr>
        </p:nvSpPr>
        <p:spPr/>
        <p:txBody>
          <a:bodyPr/>
          <a:lstStyle/>
          <a:p>
            <a:pPr eaLnBrk="1" hangingPunct="1">
              <a:defRPr/>
            </a:pPr>
            <a:r>
              <a:rPr lang="el-GR" dirty="0" smtClean="0">
                <a:latin typeface="+mj-lt"/>
              </a:rPr>
              <a:t>Περιοχή αποκοπής</a:t>
            </a:r>
          </a:p>
          <a:p>
            <a:pPr lvl="1" eaLnBrk="1" hangingPunct="1">
              <a:defRPr/>
            </a:pPr>
            <a:endParaRPr lang="el-GR" dirty="0" smtClean="0">
              <a:latin typeface="+mj-lt"/>
            </a:endParaRPr>
          </a:p>
          <a:p>
            <a:pPr lvl="1" eaLnBrk="1" hangingPunct="1">
              <a:defRPr/>
            </a:pPr>
            <a:r>
              <a:rPr lang="en-US" dirty="0" err="1" smtClean="0">
                <a:latin typeface="+mj-lt"/>
              </a:rPr>
              <a:t>V</a:t>
            </a:r>
            <a:r>
              <a:rPr lang="en-US" baseline="-25000" dirty="0" err="1" smtClean="0">
                <a:latin typeface="+mj-lt"/>
              </a:rPr>
              <a:t>gs</a:t>
            </a:r>
            <a:r>
              <a:rPr lang="en-US" dirty="0" err="1" smtClean="0">
                <a:latin typeface="+mj-lt"/>
              </a:rPr>
              <a:t>≥V</a:t>
            </a:r>
            <a:r>
              <a:rPr lang="en-US" baseline="-25000" dirty="0" err="1" smtClean="0">
                <a:latin typeface="+mj-lt"/>
              </a:rPr>
              <a:t>t</a:t>
            </a:r>
            <a:endParaRPr lang="el-GR" dirty="0" smtClean="0">
              <a:latin typeface="+mj-lt"/>
            </a:endParaRPr>
          </a:p>
          <a:p>
            <a:pPr lvl="1" eaLnBrk="1" hangingPunct="1">
              <a:defRPr/>
            </a:pPr>
            <a:endParaRPr lang="el-GR" dirty="0" smtClean="0">
              <a:latin typeface="+mj-lt"/>
            </a:endParaRPr>
          </a:p>
          <a:p>
            <a:pPr lvl="1" eaLnBrk="1" hangingPunct="1">
              <a:defRPr/>
            </a:pPr>
            <a:r>
              <a:rPr lang="en-US" dirty="0" smtClean="0">
                <a:latin typeface="+mj-lt"/>
              </a:rPr>
              <a:t>I</a:t>
            </a:r>
            <a:r>
              <a:rPr lang="en-US" baseline="-25000" dirty="0" smtClean="0">
                <a:latin typeface="+mj-lt"/>
              </a:rPr>
              <a:t>ds</a:t>
            </a:r>
            <a:r>
              <a:rPr lang="en-US" dirty="0" smtClean="0">
                <a:latin typeface="+mj-lt"/>
              </a:rPr>
              <a:t>=0 </a:t>
            </a:r>
            <a:endParaRPr lang="el-GR" dirty="0" smtClean="0">
              <a:latin typeface="+mj-lt"/>
            </a:endParaRPr>
          </a:p>
          <a:p>
            <a:pPr lvl="1" eaLnBrk="1" hangingPunct="1">
              <a:defRPr/>
            </a:pPr>
            <a:endParaRPr lang="el-GR" dirty="0" smtClean="0">
              <a:latin typeface="+mj-lt"/>
            </a:endParaRPr>
          </a:p>
          <a:p>
            <a:pPr lvl="1" eaLnBrk="1" hangingPunct="1">
              <a:defRPr/>
            </a:pPr>
            <a:r>
              <a:rPr lang="el-GR" dirty="0" smtClean="0">
                <a:latin typeface="+mj-lt"/>
              </a:rPr>
              <a:t>Δεν υπάρχει κανάλι, δεν υπάρχει ρεύμα</a:t>
            </a:r>
          </a:p>
        </p:txBody>
      </p:sp>
    </p:spTree>
    <p:extLst>
      <p:ext uri="{BB962C8B-B14F-4D97-AF65-F5344CB8AC3E}">
        <p14:creationId xmlns:p14="http://schemas.microsoft.com/office/powerpoint/2010/main" val="33415912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rtlCol="0">
            <a:normAutofit/>
          </a:bodyPr>
          <a:lstStyle/>
          <a:p>
            <a:pPr eaLnBrk="1" fontAlgn="auto" hangingPunct="1">
              <a:spcAft>
                <a:spcPts val="0"/>
              </a:spcAft>
              <a:defRPr/>
            </a:pPr>
            <a:r>
              <a:rPr lang="el-GR" dirty="0" smtClean="0"/>
              <a:t>Περιοχή Τριόδου</a:t>
            </a:r>
            <a:r>
              <a:rPr lang="en-US" dirty="0" smtClean="0"/>
              <a:t> p-MOS</a:t>
            </a:r>
            <a:endParaRPr lang="el-GR" dirty="0" smtClean="0"/>
          </a:p>
        </p:txBody>
      </p:sp>
      <p:sp>
        <p:nvSpPr>
          <p:cNvPr id="33795" name="Content Placeholder 2"/>
          <p:cNvSpPr>
            <a:spLocks noGrp="1"/>
          </p:cNvSpPr>
          <p:nvPr>
            <p:ph idx="1"/>
            <p:custDataLst>
              <p:tags r:id="rId1"/>
            </p:custDataLst>
          </p:nvPr>
        </p:nvSpPr>
        <p:spPr>
          <a:xfrm>
            <a:off x="457200" y="1571625"/>
            <a:ext cx="8229600" cy="4554538"/>
          </a:xfrm>
        </p:spPr>
        <p:txBody>
          <a:bodyPr/>
          <a:lstStyle/>
          <a:p>
            <a:pPr eaLnBrk="1" hangingPunct="1">
              <a:defRPr/>
            </a:pPr>
            <a:r>
              <a:rPr lang="en-US" dirty="0" smtClean="0">
                <a:latin typeface="+mj-lt"/>
              </a:rPr>
              <a:t>0≥V</a:t>
            </a:r>
            <a:r>
              <a:rPr lang="en-US" baseline="-25000" dirty="0" smtClean="0">
                <a:latin typeface="+mj-lt"/>
              </a:rPr>
              <a:t>ds</a:t>
            </a:r>
            <a:r>
              <a:rPr lang="en-US" dirty="0" smtClean="0">
                <a:latin typeface="+mj-lt"/>
              </a:rPr>
              <a:t>≥V</a:t>
            </a:r>
            <a:r>
              <a:rPr lang="en-US" baseline="-25000" dirty="0" smtClean="0">
                <a:latin typeface="+mj-lt"/>
              </a:rPr>
              <a:t>gs-</a:t>
            </a:r>
            <a:r>
              <a:rPr lang="en-US" dirty="0" smtClean="0">
                <a:latin typeface="+mj-lt"/>
              </a:rPr>
              <a:t>V</a:t>
            </a:r>
            <a:r>
              <a:rPr lang="en-US" baseline="-25000" dirty="0" smtClean="0">
                <a:latin typeface="+mj-lt"/>
              </a:rPr>
              <a:t>t </a:t>
            </a:r>
            <a:endParaRPr lang="el-GR" baseline="-25000" dirty="0" smtClean="0">
              <a:latin typeface="+mj-lt"/>
            </a:endParaRPr>
          </a:p>
          <a:p>
            <a:pPr eaLnBrk="1" hangingPunct="1">
              <a:buFont typeface="Arial" charset="0"/>
              <a:buNone/>
              <a:defRPr/>
            </a:pPr>
            <a:endParaRPr lang="el-GR" dirty="0" smtClean="0">
              <a:latin typeface="+mj-lt"/>
            </a:endParaRPr>
          </a:p>
          <a:p>
            <a:pPr eaLnBrk="1" hangingPunct="1">
              <a:defRPr/>
            </a:pPr>
            <a:r>
              <a:rPr lang="en-US" dirty="0" smtClean="0">
                <a:latin typeface="+mj-lt"/>
              </a:rPr>
              <a:t>I</a:t>
            </a:r>
            <a:r>
              <a:rPr lang="en-US" baseline="-25000" dirty="0" smtClean="0">
                <a:latin typeface="+mj-lt"/>
              </a:rPr>
              <a:t>ds</a:t>
            </a:r>
            <a:r>
              <a:rPr lang="en-US" dirty="0" smtClean="0">
                <a:latin typeface="+mj-lt"/>
              </a:rPr>
              <a:t>=</a:t>
            </a:r>
            <a:r>
              <a:rPr lang="el-GR" dirty="0" smtClean="0">
                <a:latin typeface="+mj-lt"/>
              </a:rPr>
              <a:t>β</a:t>
            </a:r>
            <a:r>
              <a:rPr lang="en-US" dirty="0" smtClean="0">
                <a:latin typeface="+mj-lt"/>
              </a:rPr>
              <a:t>[(</a:t>
            </a:r>
            <a:r>
              <a:rPr lang="en-US" dirty="0" err="1" smtClean="0">
                <a:latin typeface="+mj-lt"/>
              </a:rPr>
              <a:t>V</a:t>
            </a:r>
            <a:r>
              <a:rPr lang="en-US" baseline="-25000" dirty="0" err="1" smtClean="0">
                <a:latin typeface="+mj-lt"/>
              </a:rPr>
              <a:t>gs</a:t>
            </a:r>
            <a:r>
              <a:rPr lang="en-US" dirty="0" smtClean="0">
                <a:latin typeface="+mj-lt"/>
              </a:rPr>
              <a:t>-</a:t>
            </a:r>
            <a:r>
              <a:rPr lang="en-US" dirty="0" err="1" smtClean="0">
                <a:latin typeface="+mj-lt"/>
              </a:rPr>
              <a:t>V</a:t>
            </a:r>
            <a:r>
              <a:rPr lang="en-US" baseline="-25000" dirty="0" err="1" smtClean="0">
                <a:latin typeface="+mj-lt"/>
              </a:rPr>
              <a:t>t</a:t>
            </a:r>
            <a:r>
              <a:rPr lang="en-US" dirty="0" smtClean="0">
                <a:latin typeface="+mj-lt"/>
              </a:rPr>
              <a:t>)</a:t>
            </a:r>
            <a:r>
              <a:rPr lang="en-US" dirty="0" err="1" smtClean="0">
                <a:latin typeface="+mj-lt"/>
              </a:rPr>
              <a:t>V</a:t>
            </a:r>
            <a:r>
              <a:rPr lang="en-US" baseline="-25000" dirty="0" err="1" smtClean="0">
                <a:latin typeface="+mj-lt"/>
              </a:rPr>
              <a:t>ds</a:t>
            </a:r>
            <a:r>
              <a:rPr lang="en-US" dirty="0" smtClean="0">
                <a:latin typeface="+mj-lt"/>
              </a:rPr>
              <a:t>-(V</a:t>
            </a:r>
            <a:r>
              <a:rPr lang="en-US" baseline="-25000" dirty="0" smtClean="0">
                <a:latin typeface="+mj-lt"/>
              </a:rPr>
              <a:t>ds</a:t>
            </a:r>
            <a:r>
              <a:rPr lang="en-US" baseline="30000" dirty="0" smtClean="0">
                <a:latin typeface="+mj-lt"/>
              </a:rPr>
              <a:t>2</a:t>
            </a:r>
            <a:r>
              <a:rPr lang="en-US" dirty="0" smtClean="0">
                <a:latin typeface="+mj-lt"/>
              </a:rPr>
              <a:t>/2)]</a:t>
            </a:r>
            <a:endParaRPr lang="el-GR" dirty="0" smtClean="0">
              <a:latin typeface="+mj-lt"/>
            </a:endParaRPr>
          </a:p>
          <a:p>
            <a:pPr eaLnBrk="1" hangingPunct="1">
              <a:buFont typeface="Arial" charset="0"/>
              <a:buNone/>
              <a:defRPr/>
            </a:pPr>
            <a:endParaRPr lang="el-GR" dirty="0" smtClean="0">
              <a:latin typeface="+mj-lt"/>
            </a:endParaRPr>
          </a:p>
          <a:p>
            <a:pPr eaLnBrk="1" hangingPunct="1">
              <a:defRPr/>
            </a:pPr>
            <a:r>
              <a:rPr lang="el-GR" dirty="0" smtClean="0">
                <a:latin typeface="+mj-lt"/>
              </a:rPr>
              <a:t>Υπάρχει κανάλι, εξαρτάται από τις τάσεις σε πύλη, πηγή και εκροή</a:t>
            </a:r>
          </a:p>
          <a:p>
            <a:pPr eaLnBrk="1" hangingPunct="1">
              <a:defRPr/>
            </a:pPr>
            <a:endParaRPr lang="el-GR" dirty="0" smtClean="0"/>
          </a:p>
        </p:txBody>
      </p:sp>
    </p:spTree>
    <p:extLst>
      <p:ext uri="{BB962C8B-B14F-4D97-AF65-F5344CB8AC3E}">
        <p14:creationId xmlns:p14="http://schemas.microsoft.com/office/powerpoint/2010/main" val="102531455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l-GR" altLang="el-GR" dirty="0" smtClean="0"/>
              <a:t>Περιοχή κόρου</a:t>
            </a:r>
            <a:r>
              <a:rPr lang="en-US" altLang="el-GR" dirty="0" smtClean="0"/>
              <a:t> p-MOS</a:t>
            </a:r>
            <a:endParaRPr lang="el-GR" altLang="el-GR" dirty="0" smtClean="0"/>
          </a:p>
        </p:txBody>
      </p:sp>
      <p:sp>
        <p:nvSpPr>
          <p:cNvPr id="34819" name="Content Placeholder 2"/>
          <p:cNvSpPr>
            <a:spLocks noGrp="1"/>
          </p:cNvSpPr>
          <p:nvPr>
            <p:ph idx="1"/>
            <p:custDataLst>
              <p:tags r:id="rId1"/>
            </p:custDataLst>
          </p:nvPr>
        </p:nvSpPr>
        <p:spPr/>
        <p:txBody>
          <a:bodyPr/>
          <a:lstStyle/>
          <a:p>
            <a:pPr eaLnBrk="1" hangingPunct="1">
              <a:defRPr/>
            </a:pPr>
            <a:r>
              <a:rPr lang="en-US" dirty="0" smtClean="0">
                <a:latin typeface="+mj-lt"/>
              </a:rPr>
              <a:t>0≥ </a:t>
            </a:r>
            <a:r>
              <a:rPr lang="en-US" dirty="0" err="1" smtClean="0">
                <a:latin typeface="+mj-lt"/>
              </a:rPr>
              <a:t>V</a:t>
            </a:r>
            <a:r>
              <a:rPr lang="en-US" baseline="-25000" dirty="0" err="1" smtClean="0">
                <a:latin typeface="+mj-lt"/>
              </a:rPr>
              <a:t>gs-</a:t>
            </a:r>
            <a:r>
              <a:rPr lang="en-US" dirty="0" err="1" smtClean="0">
                <a:latin typeface="+mj-lt"/>
              </a:rPr>
              <a:t>V</a:t>
            </a:r>
            <a:r>
              <a:rPr lang="en-US" baseline="-25000" dirty="0" err="1" smtClean="0">
                <a:latin typeface="+mj-lt"/>
              </a:rPr>
              <a:t>t</a:t>
            </a:r>
            <a:r>
              <a:rPr lang="en-US" baseline="-25000" dirty="0" smtClean="0">
                <a:latin typeface="+mj-lt"/>
              </a:rPr>
              <a:t> </a:t>
            </a:r>
            <a:r>
              <a:rPr lang="en-US" dirty="0" smtClean="0">
                <a:latin typeface="+mj-lt"/>
              </a:rPr>
              <a:t>≥</a:t>
            </a:r>
            <a:r>
              <a:rPr lang="en-US" dirty="0" err="1" smtClean="0">
                <a:latin typeface="+mj-lt"/>
              </a:rPr>
              <a:t>V</a:t>
            </a:r>
            <a:r>
              <a:rPr lang="en-US" baseline="-25000" dirty="0" err="1" smtClean="0">
                <a:latin typeface="+mj-lt"/>
              </a:rPr>
              <a:t>ds</a:t>
            </a:r>
            <a:endParaRPr lang="el-GR" baseline="-25000" dirty="0" smtClean="0">
              <a:latin typeface="+mj-lt"/>
            </a:endParaRPr>
          </a:p>
          <a:p>
            <a:pPr eaLnBrk="1" hangingPunct="1">
              <a:buFont typeface="Arial" charset="0"/>
              <a:buNone/>
              <a:defRPr/>
            </a:pPr>
            <a:endParaRPr lang="el-GR" dirty="0" smtClean="0">
              <a:latin typeface="+mj-lt"/>
            </a:endParaRPr>
          </a:p>
          <a:p>
            <a:pPr eaLnBrk="1" hangingPunct="1">
              <a:defRPr/>
            </a:pPr>
            <a:r>
              <a:rPr lang="en-US" dirty="0" smtClean="0">
                <a:latin typeface="+mj-lt"/>
              </a:rPr>
              <a:t>I</a:t>
            </a:r>
            <a:r>
              <a:rPr lang="en-US" baseline="-25000" dirty="0" smtClean="0">
                <a:latin typeface="+mj-lt"/>
              </a:rPr>
              <a:t>ds</a:t>
            </a:r>
            <a:r>
              <a:rPr lang="en-US" dirty="0" smtClean="0">
                <a:latin typeface="+mj-lt"/>
              </a:rPr>
              <a:t>=</a:t>
            </a:r>
            <a:r>
              <a:rPr lang="el-GR" dirty="0" smtClean="0">
                <a:latin typeface="+mj-lt"/>
              </a:rPr>
              <a:t>β</a:t>
            </a:r>
            <a:r>
              <a:rPr lang="en-US" dirty="0" smtClean="0">
                <a:latin typeface="+mj-lt"/>
              </a:rPr>
              <a:t>[(</a:t>
            </a:r>
            <a:r>
              <a:rPr lang="en-US" dirty="0" err="1" smtClean="0">
                <a:latin typeface="+mj-lt"/>
              </a:rPr>
              <a:t>V</a:t>
            </a:r>
            <a:r>
              <a:rPr lang="en-US" baseline="-25000" dirty="0" err="1" smtClean="0">
                <a:latin typeface="+mj-lt"/>
              </a:rPr>
              <a:t>gs</a:t>
            </a:r>
            <a:r>
              <a:rPr lang="en-US" dirty="0" smtClean="0">
                <a:latin typeface="+mj-lt"/>
              </a:rPr>
              <a:t>-</a:t>
            </a:r>
            <a:r>
              <a:rPr lang="en-US" dirty="0" err="1" smtClean="0">
                <a:latin typeface="+mj-lt"/>
              </a:rPr>
              <a:t>V</a:t>
            </a:r>
            <a:r>
              <a:rPr lang="en-US" baseline="-25000" dirty="0" err="1" smtClean="0">
                <a:latin typeface="+mj-lt"/>
              </a:rPr>
              <a:t>t</a:t>
            </a:r>
            <a:r>
              <a:rPr lang="en-US" dirty="0" smtClean="0">
                <a:latin typeface="+mj-lt"/>
              </a:rPr>
              <a:t>)</a:t>
            </a:r>
            <a:r>
              <a:rPr lang="en-US" baseline="30000" dirty="0" smtClean="0">
                <a:latin typeface="+mj-lt"/>
              </a:rPr>
              <a:t>2</a:t>
            </a:r>
            <a:r>
              <a:rPr lang="en-US" dirty="0" smtClean="0">
                <a:latin typeface="+mj-lt"/>
              </a:rPr>
              <a:t>/2)]</a:t>
            </a:r>
            <a:endParaRPr lang="el-GR" dirty="0" smtClean="0">
              <a:latin typeface="+mj-lt"/>
            </a:endParaRPr>
          </a:p>
          <a:p>
            <a:pPr eaLnBrk="1" hangingPunct="1">
              <a:defRPr/>
            </a:pPr>
            <a:endParaRPr lang="el-GR" dirty="0" smtClean="0">
              <a:latin typeface="+mj-lt"/>
            </a:endParaRPr>
          </a:p>
          <a:p>
            <a:pPr eaLnBrk="1" hangingPunct="1">
              <a:defRPr/>
            </a:pPr>
            <a:r>
              <a:rPr lang="el-GR" dirty="0" smtClean="0">
                <a:latin typeface="+mj-lt"/>
              </a:rPr>
              <a:t>Το κανάλι εξαρτάται μόνο από τις τάσεις στην πηγή και στην πύλη</a:t>
            </a:r>
          </a:p>
          <a:p>
            <a:pPr eaLnBrk="1" hangingPunct="1">
              <a:defRPr/>
            </a:pPr>
            <a:endParaRPr lang="el-GR" dirty="0" smtClean="0"/>
          </a:p>
        </p:txBody>
      </p:sp>
    </p:spTree>
    <p:extLst>
      <p:ext uri="{BB962C8B-B14F-4D97-AF65-F5344CB8AC3E}">
        <p14:creationId xmlns:p14="http://schemas.microsoft.com/office/powerpoint/2010/main" val="379231467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custDataLst>
              <p:tags r:id="rId1"/>
            </p:custDataLst>
          </p:nvPr>
        </p:nvSpPr>
        <p:spPr/>
        <p:txBody>
          <a:bodyPr/>
          <a:lstStyle/>
          <a:p>
            <a:pPr eaLnBrk="1" hangingPunct="1"/>
            <a:r>
              <a:rPr lang="en-US" altLang="el-GR" dirty="0" smtClean="0"/>
              <a:t>N-MOS </a:t>
            </a:r>
            <a:r>
              <a:rPr lang="el-GR" altLang="el-GR" dirty="0" smtClean="0"/>
              <a:t>Τρανζίστορ</a:t>
            </a:r>
          </a:p>
        </p:txBody>
      </p:sp>
      <p:sp>
        <p:nvSpPr>
          <p:cNvPr id="7171" name="Content Placeholder 2"/>
          <p:cNvSpPr>
            <a:spLocks noGrp="1"/>
          </p:cNvSpPr>
          <p:nvPr>
            <p:ph idx="1"/>
          </p:nvPr>
        </p:nvSpPr>
        <p:spPr/>
        <p:txBody>
          <a:bodyPr/>
          <a:lstStyle/>
          <a:p>
            <a:pPr eaLnBrk="1" hangingPunct="1"/>
            <a:r>
              <a:rPr lang="el-GR" altLang="el-GR" smtClean="0"/>
              <a:t>Διάταξη τριών ακροδεκτών</a:t>
            </a:r>
          </a:p>
          <a:p>
            <a:pPr lvl="1" eaLnBrk="1" hangingPunct="1"/>
            <a:r>
              <a:rPr lang="el-GR" altLang="el-GR" smtClean="0"/>
              <a:t>Πηγή </a:t>
            </a:r>
            <a:r>
              <a:rPr lang="en-US" altLang="el-GR" smtClean="0"/>
              <a:t>(Source)</a:t>
            </a:r>
          </a:p>
          <a:p>
            <a:pPr lvl="1" eaLnBrk="1" hangingPunct="1"/>
            <a:r>
              <a:rPr lang="el-GR" altLang="el-GR" smtClean="0"/>
              <a:t>Καταβόθρα </a:t>
            </a:r>
            <a:r>
              <a:rPr lang="en-US" altLang="el-GR" smtClean="0"/>
              <a:t>(Drain)</a:t>
            </a:r>
          </a:p>
          <a:p>
            <a:pPr lvl="1" eaLnBrk="1" hangingPunct="1"/>
            <a:r>
              <a:rPr lang="el-GR" altLang="el-GR" smtClean="0"/>
              <a:t>Πύλη (</a:t>
            </a:r>
            <a:r>
              <a:rPr lang="en-US" altLang="el-GR" smtClean="0"/>
              <a:t>Gate)</a:t>
            </a:r>
            <a:endParaRPr lang="el-GR" altLang="el-GR" smtClean="0"/>
          </a:p>
          <a:p>
            <a:pPr eaLnBrk="1" hangingPunct="1"/>
            <a:r>
              <a:rPr lang="el-GR" altLang="el-GR" smtClean="0"/>
              <a:t>Κατασκευαστικά η Πηγή και η Καταβόθρα είναι όμοιες</a:t>
            </a:r>
            <a:endParaRPr lang="en-US" altLang="el-GR" smtClean="0"/>
          </a:p>
          <a:p>
            <a:pPr eaLnBrk="1" hangingPunct="1"/>
            <a:r>
              <a:rPr lang="el-GR" altLang="el-GR" smtClean="0"/>
              <a:t>Συνήθως υπάρχει και τέταρτος ακροδέκτης</a:t>
            </a:r>
          </a:p>
          <a:p>
            <a:pPr lvl="1" eaLnBrk="1" hangingPunct="1"/>
            <a:r>
              <a:rPr lang="el-GR" altLang="el-GR" smtClean="0"/>
              <a:t> Υπόστρωμα (</a:t>
            </a:r>
            <a:r>
              <a:rPr lang="en-US" altLang="el-GR" smtClean="0"/>
              <a:t>Substrate, Body)</a:t>
            </a:r>
            <a:endParaRPr lang="el-GR" altLang="el-GR" smtClean="0"/>
          </a:p>
        </p:txBody>
      </p:sp>
    </p:spTree>
    <p:extLst>
      <p:ext uri="{BB962C8B-B14F-4D97-AF65-F5344CB8AC3E}">
        <p14:creationId xmlns:p14="http://schemas.microsoft.com/office/powerpoint/2010/main" val="2124656331"/>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l-GR" altLang="el-GR" dirty="0" smtClean="0"/>
              <a:t>Παράμετρος β</a:t>
            </a:r>
            <a:r>
              <a:rPr lang="en-US" altLang="el-GR" dirty="0" smtClean="0"/>
              <a:t> p-MOS</a:t>
            </a:r>
            <a:endParaRPr lang="el-GR" altLang="el-GR" dirty="0" smtClean="0"/>
          </a:p>
        </p:txBody>
      </p:sp>
      <p:sp>
        <p:nvSpPr>
          <p:cNvPr id="35843" name="Content Placeholder 2"/>
          <p:cNvSpPr>
            <a:spLocks noGrp="1"/>
          </p:cNvSpPr>
          <p:nvPr>
            <p:ph idx="1"/>
          </p:nvPr>
        </p:nvSpPr>
        <p:spPr>
          <a:xfrm>
            <a:off x="457200" y="1268760"/>
            <a:ext cx="8229600" cy="4840287"/>
          </a:xfrm>
        </p:spPr>
        <p:txBody>
          <a:bodyPr/>
          <a:lstStyle/>
          <a:p>
            <a:pPr eaLnBrk="1" hangingPunct="1">
              <a:defRPr/>
            </a:pPr>
            <a:r>
              <a:rPr lang="el-GR" sz="2800" dirty="0" smtClean="0">
                <a:latin typeface="+mj-lt"/>
              </a:rPr>
              <a:t>β=(μ</a:t>
            </a:r>
            <a:r>
              <a:rPr lang="en-US" sz="2800" baseline="-25000" dirty="0" smtClean="0">
                <a:latin typeface="+mj-lt"/>
              </a:rPr>
              <a:t>p</a:t>
            </a:r>
            <a:r>
              <a:rPr lang="en-US" sz="2800" dirty="0" smtClean="0">
                <a:latin typeface="+mj-lt"/>
              </a:rPr>
              <a:t>/</a:t>
            </a:r>
            <a:r>
              <a:rPr lang="en-US" sz="2800" dirty="0" err="1" smtClean="0">
                <a:latin typeface="+mj-lt"/>
              </a:rPr>
              <a:t>t</a:t>
            </a:r>
            <a:r>
              <a:rPr lang="en-US" sz="2800" baseline="-25000" dirty="0" err="1" smtClean="0">
                <a:latin typeface="+mj-lt"/>
              </a:rPr>
              <a:t>ox</a:t>
            </a:r>
            <a:r>
              <a:rPr lang="en-US" sz="2800" dirty="0" smtClean="0">
                <a:latin typeface="+mj-lt"/>
              </a:rPr>
              <a:t>)∙(W/L)</a:t>
            </a:r>
            <a:endParaRPr lang="el-GR" sz="2800" dirty="0" smtClean="0">
              <a:latin typeface="+mj-lt"/>
            </a:endParaRPr>
          </a:p>
          <a:p>
            <a:pPr eaLnBrk="1" hangingPunct="1">
              <a:defRPr/>
            </a:pPr>
            <a:r>
              <a:rPr lang="el-GR" sz="2800" dirty="0" smtClean="0">
                <a:latin typeface="+mj-lt"/>
              </a:rPr>
              <a:t>Κατασκευαστικοί </a:t>
            </a:r>
            <a:r>
              <a:rPr lang="en-US" sz="2800" dirty="0" smtClean="0">
                <a:latin typeface="+mj-lt"/>
              </a:rPr>
              <a:t> </a:t>
            </a:r>
            <a:r>
              <a:rPr lang="el-GR" sz="2800" dirty="0" smtClean="0">
                <a:latin typeface="+mj-lt"/>
              </a:rPr>
              <a:t>παράγοντες</a:t>
            </a:r>
          </a:p>
          <a:p>
            <a:pPr lvl="1" eaLnBrk="1" hangingPunct="1">
              <a:defRPr/>
            </a:pPr>
            <a:r>
              <a:rPr lang="el-GR" sz="2400" dirty="0" smtClean="0">
                <a:latin typeface="+mj-lt"/>
              </a:rPr>
              <a:t>μ</a:t>
            </a:r>
            <a:r>
              <a:rPr lang="en-US" sz="2400" baseline="-25000" dirty="0" smtClean="0">
                <a:latin typeface="+mj-lt"/>
              </a:rPr>
              <a:t>p</a:t>
            </a:r>
            <a:r>
              <a:rPr lang="en-US" sz="2400" dirty="0" smtClean="0">
                <a:latin typeface="+mj-lt"/>
              </a:rPr>
              <a:t> </a:t>
            </a:r>
            <a:r>
              <a:rPr lang="el-GR" sz="2400" dirty="0" smtClean="0">
                <a:latin typeface="+mj-lt"/>
              </a:rPr>
              <a:t>ευκινησία οπών</a:t>
            </a:r>
          </a:p>
          <a:p>
            <a:pPr lvl="1" eaLnBrk="1" hangingPunct="1">
              <a:defRPr/>
            </a:pPr>
            <a:r>
              <a:rPr lang="el-GR" sz="2400" dirty="0" smtClean="0">
                <a:latin typeface="+mj-lt"/>
              </a:rPr>
              <a:t>ε</a:t>
            </a:r>
            <a:r>
              <a:rPr lang="en-US" sz="2400" baseline="-25000" dirty="0" smtClean="0">
                <a:latin typeface="+mj-lt"/>
              </a:rPr>
              <a:t>ox</a:t>
            </a:r>
            <a:r>
              <a:rPr lang="el-GR" sz="2400" dirty="0" smtClean="0">
                <a:latin typeface="+mj-lt"/>
              </a:rPr>
              <a:t>  η διηλεκτρική σταθερά του οξειδίου</a:t>
            </a:r>
          </a:p>
          <a:p>
            <a:pPr lvl="1" eaLnBrk="1" hangingPunct="1">
              <a:defRPr/>
            </a:pPr>
            <a:r>
              <a:rPr lang="en-US" sz="2400" dirty="0" err="1" smtClean="0">
                <a:latin typeface="+mj-lt"/>
              </a:rPr>
              <a:t>t</a:t>
            </a:r>
            <a:r>
              <a:rPr lang="en-US" sz="2400" baseline="-25000" dirty="0" err="1" smtClean="0">
                <a:latin typeface="+mj-lt"/>
              </a:rPr>
              <a:t>ox</a:t>
            </a:r>
            <a:r>
              <a:rPr lang="el-GR" sz="2400" dirty="0" smtClean="0">
                <a:latin typeface="+mj-lt"/>
              </a:rPr>
              <a:t> πάχος οξειδίου</a:t>
            </a:r>
          </a:p>
          <a:p>
            <a:pPr eaLnBrk="1" hangingPunct="1">
              <a:defRPr/>
            </a:pPr>
            <a:r>
              <a:rPr lang="el-GR" sz="2800" dirty="0" smtClean="0">
                <a:latin typeface="+mj-lt"/>
              </a:rPr>
              <a:t>Σχεδιαστικοί</a:t>
            </a:r>
            <a:r>
              <a:rPr lang="en-US" sz="2800" dirty="0" smtClean="0">
                <a:latin typeface="+mj-lt"/>
              </a:rPr>
              <a:t> </a:t>
            </a:r>
            <a:r>
              <a:rPr lang="el-GR" sz="2800" dirty="0" smtClean="0">
                <a:latin typeface="+mj-lt"/>
              </a:rPr>
              <a:t>παράγοντες, </a:t>
            </a:r>
            <a:r>
              <a:rPr lang="en-US" sz="2800" dirty="0" smtClean="0">
                <a:latin typeface="+mj-lt"/>
              </a:rPr>
              <a:t>W</a:t>
            </a:r>
            <a:r>
              <a:rPr lang="el-GR" sz="2800" dirty="0" smtClean="0">
                <a:latin typeface="+mj-lt"/>
              </a:rPr>
              <a:t>,</a:t>
            </a:r>
            <a:r>
              <a:rPr lang="en-US" sz="2800" dirty="0" smtClean="0">
                <a:latin typeface="+mj-lt"/>
              </a:rPr>
              <a:t>L</a:t>
            </a:r>
            <a:endParaRPr lang="el-GR" sz="2800" dirty="0" smtClean="0">
              <a:latin typeface="+mj-lt"/>
            </a:endParaRPr>
          </a:p>
          <a:p>
            <a:pPr eaLnBrk="1" hangingPunct="1">
              <a:defRPr/>
            </a:pPr>
            <a:r>
              <a:rPr lang="el-GR" sz="2800" dirty="0" smtClean="0">
                <a:latin typeface="+mj-lt"/>
              </a:rPr>
              <a:t>Ευκινησία οπών τυπικά μικρότερη από αυτή των ηλεκτρονίων</a:t>
            </a:r>
            <a:endParaRPr lang="en-US" sz="2800" dirty="0" smtClean="0">
              <a:latin typeface="+mj-lt"/>
            </a:endParaRPr>
          </a:p>
          <a:p>
            <a:pPr lvl="1" eaLnBrk="1" hangingPunct="1">
              <a:defRPr/>
            </a:pPr>
            <a:r>
              <a:rPr lang="el-GR" sz="2400" dirty="0" smtClean="0">
                <a:latin typeface="+mj-lt"/>
              </a:rPr>
              <a:t>Εξαρτάται από πυκνότητα φορέων και θερμ</a:t>
            </a:r>
            <a:r>
              <a:rPr lang="el-GR" sz="2400" dirty="0" smtClean="0"/>
              <a:t>οκρασία</a:t>
            </a:r>
          </a:p>
        </p:txBody>
      </p:sp>
    </p:spTree>
    <p:extLst>
      <p:ext uri="{BB962C8B-B14F-4D97-AF65-F5344CB8AC3E}">
        <p14:creationId xmlns:p14="http://schemas.microsoft.com/office/powerpoint/2010/main" val="2329416454"/>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l-GR" altLang="el-GR" dirty="0" smtClean="0"/>
              <a:t>Πάχος Μονωτή</a:t>
            </a:r>
            <a:r>
              <a:rPr lang="en-US" altLang="el-GR" dirty="0" smtClean="0"/>
              <a:t> (</a:t>
            </a:r>
            <a:r>
              <a:rPr lang="el-GR" altLang="el-GR" dirty="0" smtClean="0"/>
              <a:t>1</a:t>
            </a:r>
            <a:r>
              <a:rPr lang="en-US" altLang="el-GR" dirty="0" smtClean="0"/>
              <a:t> </a:t>
            </a:r>
            <a:r>
              <a:rPr lang="el-GR" altLang="el-GR" dirty="0" smtClean="0"/>
              <a:t>από</a:t>
            </a:r>
            <a:r>
              <a:rPr lang="en-US" altLang="el-GR" dirty="0" smtClean="0"/>
              <a:t> </a:t>
            </a:r>
            <a:r>
              <a:rPr lang="el-GR" altLang="el-GR" dirty="0" smtClean="0"/>
              <a:t>2)</a:t>
            </a:r>
          </a:p>
        </p:txBody>
      </p:sp>
      <p:sp>
        <p:nvSpPr>
          <p:cNvPr id="36867" name="Content Placeholder 2"/>
          <p:cNvSpPr>
            <a:spLocks noGrp="1"/>
          </p:cNvSpPr>
          <p:nvPr>
            <p:ph idx="1"/>
          </p:nvPr>
        </p:nvSpPr>
        <p:spPr/>
        <p:txBody>
          <a:bodyPr/>
          <a:lstStyle/>
          <a:p>
            <a:pPr eaLnBrk="1" hangingPunct="1">
              <a:defRPr/>
            </a:pPr>
            <a:r>
              <a:rPr lang="el-GR" dirty="0" smtClean="0">
                <a:latin typeface="+mj-lt"/>
              </a:rPr>
              <a:t>Για ταχύτερη λειτουργία (ευκολότερη δημιουργία καναλιού) μειώνουμε το πάχος του μονωτή</a:t>
            </a:r>
          </a:p>
          <a:p>
            <a:pPr eaLnBrk="1" hangingPunct="1">
              <a:defRPr/>
            </a:pPr>
            <a:r>
              <a:rPr lang="el-GR" dirty="0" smtClean="0">
                <a:latin typeface="+mj-lt"/>
              </a:rPr>
              <a:t>Με μειωμένο πάχος η αντοχή του τρανζίστορ σε υψηλό δυναμικό μειώνεται</a:t>
            </a:r>
          </a:p>
          <a:p>
            <a:pPr eaLnBrk="1" hangingPunct="1">
              <a:defRPr/>
            </a:pPr>
            <a:r>
              <a:rPr lang="el-GR" dirty="0" smtClean="0">
                <a:latin typeface="+mj-lt"/>
              </a:rPr>
              <a:t>Το εύρος των δυναμικών καθορίζεται από τον κατασκευαστή</a:t>
            </a:r>
          </a:p>
        </p:txBody>
      </p:sp>
    </p:spTree>
    <p:extLst>
      <p:ext uri="{BB962C8B-B14F-4D97-AF65-F5344CB8AC3E}">
        <p14:creationId xmlns:p14="http://schemas.microsoft.com/office/powerpoint/2010/main" val="191381515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Πάχος Μονωτή</a:t>
            </a:r>
            <a:r>
              <a:rPr lang="en-US" altLang="el-GR" dirty="0"/>
              <a:t> </a:t>
            </a:r>
            <a:r>
              <a:rPr lang="en-US" altLang="el-GR" dirty="0" smtClean="0"/>
              <a:t>(</a:t>
            </a:r>
            <a:r>
              <a:rPr lang="el-GR" altLang="el-GR" dirty="0" smtClean="0"/>
              <a:t>2</a:t>
            </a:r>
            <a:r>
              <a:rPr lang="en-US" altLang="el-GR" dirty="0" smtClean="0"/>
              <a:t> </a:t>
            </a:r>
            <a:r>
              <a:rPr lang="el-GR" altLang="el-GR" dirty="0" smtClean="0"/>
              <a:t>από</a:t>
            </a:r>
            <a:r>
              <a:rPr lang="en-US" altLang="el-GR" dirty="0" smtClean="0"/>
              <a:t> </a:t>
            </a:r>
            <a:r>
              <a:rPr lang="el-GR" altLang="el-GR" dirty="0" smtClean="0"/>
              <a:t>2</a:t>
            </a:r>
            <a:r>
              <a:rPr lang="el-GR" altLang="el-GR" dirty="0"/>
              <a:t>)</a:t>
            </a:r>
            <a:endParaRPr lang="el-GR" dirty="0"/>
          </a:p>
        </p:txBody>
      </p:sp>
      <p:sp>
        <p:nvSpPr>
          <p:cNvPr id="37890" name="Content Placeholder 2"/>
          <p:cNvSpPr>
            <a:spLocks noGrp="1"/>
          </p:cNvSpPr>
          <p:nvPr>
            <p:ph idx="1"/>
          </p:nvPr>
        </p:nvSpPr>
        <p:spPr/>
        <p:txBody>
          <a:bodyPr/>
          <a:lstStyle/>
          <a:p>
            <a:pPr eaLnBrk="1" hangingPunct="1">
              <a:defRPr/>
            </a:pPr>
            <a:r>
              <a:rPr lang="el-GR" sz="2800" dirty="0" smtClean="0">
                <a:latin typeface="+mj-lt"/>
              </a:rPr>
              <a:t>Στις μοντέρνες τεχνολογίες έχουμε τρανζίστορ με διαφορετικά πάχη οξειδίου</a:t>
            </a:r>
          </a:p>
          <a:p>
            <a:pPr lvl="1" eaLnBrk="1" hangingPunct="1">
              <a:defRPr/>
            </a:pPr>
            <a:r>
              <a:rPr lang="el-GR" sz="2400" dirty="0" smtClean="0">
                <a:latin typeface="+mj-lt"/>
              </a:rPr>
              <a:t>Λεπτά για χαμηλές τάσεις (στο εσωτερικό του κυκλώματος)</a:t>
            </a:r>
          </a:p>
          <a:p>
            <a:pPr lvl="1" eaLnBrk="1" hangingPunct="1">
              <a:defRPr/>
            </a:pPr>
            <a:r>
              <a:rPr lang="el-GR" sz="2400" dirty="0" smtClean="0">
                <a:latin typeface="+mj-lt"/>
              </a:rPr>
              <a:t>Παχιά για υψηλές τάσεις (στους ακροδέκτες)</a:t>
            </a:r>
          </a:p>
          <a:p>
            <a:pPr eaLnBrk="1" hangingPunct="1">
              <a:defRPr/>
            </a:pPr>
            <a:r>
              <a:rPr lang="el-GR" sz="2800" dirty="0" smtClean="0">
                <a:latin typeface="+mj-lt"/>
              </a:rPr>
              <a:t>Σε μοντέρνες τεχνολογίες το διοξείδιο του πυριτίου αντικαθίσταται από </a:t>
            </a:r>
            <a:r>
              <a:rPr lang="el-GR" sz="2800" dirty="0" err="1" smtClean="0">
                <a:latin typeface="+mj-lt"/>
              </a:rPr>
              <a:t>νιτρίδια</a:t>
            </a:r>
            <a:r>
              <a:rPr lang="el-GR" sz="2800" dirty="0" smtClean="0">
                <a:latin typeface="+mj-lt"/>
              </a:rPr>
              <a:t>.</a:t>
            </a:r>
          </a:p>
          <a:p>
            <a:pPr lvl="1" eaLnBrk="1" hangingPunct="1">
              <a:defRPr/>
            </a:pPr>
            <a:r>
              <a:rPr lang="el-GR" sz="2400" dirty="0" smtClean="0">
                <a:latin typeface="+mj-lt"/>
              </a:rPr>
              <a:t>Για χαμηλές τάσεις το πάχος του οξειδίου θα έπρεπε να είναι υπερβολικά λεπτό με αποτέλεσμα διαρροές λόγω ατελειών και κβαντομηχανικών φαινομένων</a:t>
            </a:r>
          </a:p>
        </p:txBody>
      </p:sp>
    </p:spTree>
    <p:extLst>
      <p:ext uri="{BB962C8B-B14F-4D97-AF65-F5344CB8AC3E}">
        <p14:creationId xmlns:p14="http://schemas.microsoft.com/office/powerpoint/2010/main" val="332416201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custDataLst>
              <p:tags r:id="rId2"/>
            </p:custDataLst>
          </p:nvPr>
        </p:nvSpPr>
        <p:spPr/>
        <p:txBody>
          <a:bodyPr/>
          <a:lstStyle/>
          <a:p>
            <a:pPr eaLnBrk="1" hangingPunct="1"/>
            <a:r>
              <a:rPr lang="en-US" altLang="el-GR" dirty="0" smtClean="0"/>
              <a:t>Future Perspectives</a:t>
            </a:r>
          </a:p>
        </p:txBody>
      </p:sp>
      <p:sp>
        <p:nvSpPr>
          <p:cNvPr id="2" name="Θέση εικόνας 1"/>
          <p:cNvSpPr>
            <a:spLocks noGrp="1"/>
          </p:cNvSpPr>
          <p:nvPr>
            <p:ph type="pic" idx="1"/>
          </p:nvPr>
        </p:nvSpPr>
        <p:spPr/>
      </p:sp>
      <p:sp>
        <p:nvSpPr>
          <p:cNvPr id="3" name="Θέση κειμένου 2"/>
          <p:cNvSpPr>
            <a:spLocks noGrp="1"/>
          </p:cNvSpPr>
          <p:nvPr>
            <p:ph type="body" sz="half" idx="2"/>
            <p:custDataLst>
              <p:tags r:id="rId3"/>
            </p:custDataLst>
          </p:nvPr>
        </p:nvSpPr>
        <p:spPr>
          <a:xfrm>
            <a:off x="2339752" y="5230050"/>
            <a:ext cx="5486400" cy="360040"/>
          </a:xfrm>
        </p:spPr>
        <p:txBody>
          <a:bodyPr>
            <a:noAutofit/>
          </a:bodyPr>
          <a:lstStyle/>
          <a:p>
            <a:r>
              <a:rPr lang="en-US" sz="2400" dirty="0"/>
              <a:t>25 nm FINFET MOS </a:t>
            </a:r>
            <a:r>
              <a:rPr lang="en-US" sz="2400" dirty="0" smtClean="0"/>
              <a:t>transistor</a:t>
            </a:r>
            <a:endParaRPr lang="en-US" sz="2400" dirty="0"/>
          </a:p>
        </p:txBody>
      </p:sp>
      <p:pic>
        <p:nvPicPr>
          <p:cNvPr id="37891" name="Picture 3" descr="25 nm FINFET MOS TRANSISTO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51620" y="1571625"/>
            <a:ext cx="710565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55461541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3"/>
          <p:cNvSpPr>
            <a:spLocks noGrp="1"/>
          </p:cNvSpPr>
          <p:nvPr>
            <p:ph type="ctrTitle"/>
          </p:nvPr>
        </p:nvSpPr>
        <p:spPr/>
        <p:txBody>
          <a:bodyPr/>
          <a:lstStyle/>
          <a:p>
            <a:pPr eaLnBrk="1" hangingPunct="1"/>
            <a:r>
              <a:rPr lang="el-GR" altLang="el-GR" smtClean="0"/>
              <a:t>Τέλος Ενότητας</a:t>
            </a:r>
          </a:p>
        </p:txBody>
      </p:sp>
      <p:sp>
        <p:nvSpPr>
          <p:cNvPr id="58371" name="Subtitle 4"/>
          <p:cNvSpPr>
            <a:spLocks noGrp="1"/>
          </p:cNvSpPr>
          <p:nvPr>
            <p:ph type="subTitle" idx="1"/>
          </p:nvPr>
        </p:nvSpPr>
        <p:spPr/>
        <p:txBody>
          <a:bodyPr/>
          <a:lstStyle/>
          <a:p>
            <a:pPr eaLnBrk="1" hangingPunct="1"/>
            <a:endParaRPr lang="el-GR" altLang="el-GR" smtClean="0"/>
          </a:p>
        </p:txBody>
      </p:sp>
      <p:pic>
        <p:nvPicPr>
          <p:cNvPr id="58372" name="7 - Εικόνα" descr="Άδειες χρήσης Creative Common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81213" y="5827713"/>
            <a:ext cx="158115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3" name="Picture 3" descr="Λογότυπο - 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62363" y="5732463"/>
            <a:ext cx="3240087"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eaLnBrk="1" hangingPunct="1"/>
            <a:r>
              <a:rPr lang="el-GR" altLang="el-GR" smtClean="0"/>
              <a:t>Χρηματοδότηση</a:t>
            </a:r>
          </a:p>
        </p:txBody>
      </p:sp>
      <p:sp>
        <p:nvSpPr>
          <p:cNvPr id="59395" name="Content Placeholder 2"/>
          <p:cNvSpPr>
            <a:spLocks noGrp="1"/>
          </p:cNvSpPr>
          <p:nvPr>
            <p:ph idx="1"/>
          </p:nvPr>
        </p:nvSpPr>
        <p:spPr>
          <a:xfrm>
            <a:off x="457200" y="1341438"/>
            <a:ext cx="8229600" cy="4525962"/>
          </a:xfrm>
        </p:spPr>
        <p:txBody>
          <a:bodyPr/>
          <a:lstStyle/>
          <a:p>
            <a:pPr eaLnBrk="1" hangingPunct="1"/>
            <a:r>
              <a:rPr lang="el-GR" altLang="el-GR" sz="2000" smtClean="0"/>
              <a:t>Το παρόν εκπαιδευτικό υλικό έχει αναπτυχθεί στ</a:t>
            </a:r>
            <a:r>
              <a:rPr lang="en-US" altLang="el-GR" sz="2000" smtClean="0"/>
              <a:t>o</a:t>
            </a:r>
            <a:r>
              <a:rPr lang="el-GR" altLang="el-GR" sz="2000" smtClean="0"/>
              <a:t> πλαίσι</a:t>
            </a:r>
            <a:r>
              <a:rPr lang="en-US" altLang="el-GR" sz="2000" smtClean="0"/>
              <a:t>o</a:t>
            </a:r>
            <a:r>
              <a:rPr lang="el-GR" altLang="el-GR" sz="2000" smtClean="0"/>
              <a:t> του εκπαιδευτικού έργου του διδάσκοντα.</a:t>
            </a:r>
            <a:endParaRPr lang="en-US" altLang="el-GR" sz="2000" smtClean="0"/>
          </a:p>
          <a:p>
            <a:pPr eaLnBrk="1" hangingPunct="1"/>
            <a:r>
              <a:rPr lang="el-GR" altLang="el-GR" sz="2000" smtClean="0"/>
              <a:t>Το έργο «</a:t>
            </a:r>
            <a:r>
              <a:rPr lang="el-GR" altLang="el-GR" sz="2000" b="1" smtClean="0"/>
              <a:t>Ανοικτά Ακαδημαϊκά Μαθήματα στο Πανεπιστήμιο Αθηνών</a:t>
            </a:r>
            <a:r>
              <a:rPr lang="el-GR" altLang="el-GR" sz="2000" smtClean="0"/>
              <a:t>» έχει χρηματοδοτήσει μόνο την αναδιαμόρφωση του εκπαιδευτικού υλικού. </a:t>
            </a:r>
            <a:endParaRPr lang="en-US" altLang="el-GR" sz="2000" smtClean="0"/>
          </a:p>
          <a:p>
            <a:pPr eaLnBrk="1" hangingPunct="1"/>
            <a:r>
              <a:rPr lang="el-GR" altLang="el-GR" sz="200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59396" name="Picture 6" descr="Λογότυπο Επιχειρησιακού Προγράμματος Εκπαίδευση και Δια βίου Μάθηση"/>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250" y="4652963"/>
            <a:ext cx="550227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pPr eaLnBrk="1" hangingPunct="1"/>
            <a:r>
              <a:rPr lang="el-GR" altLang="el-GR" sz="4400" smtClean="0"/>
              <a:t>Σημειώματα</a:t>
            </a:r>
          </a:p>
        </p:txBody>
      </p:sp>
      <p:sp>
        <p:nvSpPr>
          <p:cNvPr id="61443" name="Text Placeholder 4"/>
          <p:cNvSpPr>
            <a:spLocks noGrp="1"/>
          </p:cNvSpPr>
          <p:nvPr>
            <p:ph type="body" idx="1"/>
          </p:nvPr>
        </p:nvSpPr>
        <p:spPr/>
        <p:txBody>
          <a:bodyPr/>
          <a:lstStyle/>
          <a:p>
            <a:pPr eaLnBrk="1" hangingPunct="1"/>
            <a:endParaRPr lang="el-GR" altLang="el-GR"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3"/>
          <p:cNvSpPr>
            <a:spLocks noGrp="1"/>
          </p:cNvSpPr>
          <p:nvPr>
            <p:ph type="title"/>
          </p:nvPr>
        </p:nvSpPr>
        <p:spPr>
          <a:xfrm>
            <a:off x="0" y="274638"/>
            <a:ext cx="9144000" cy="1143000"/>
          </a:xfrm>
        </p:spPr>
        <p:txBody>
          <a:bodyPr/>
          <a:lstStyle/>
          <a:p>
            <a:pPr eaLnBrk="1" hangingPunct="1"/>
            <a:r>
              <a:rPr lang="el-GR" altLang="el-GR" smtClean="0"/>
              <a:t>Σημείωμα Ιστορικού Εκδόσεων</a:t>
            </a:r>
            <a:r>
              <a:rPr lang="en-US" altLang="el-GR" smtClean="0"/>
              <a:t> </a:t>
            </a:r>
            <a:r>
              <a:rPr lang="el-GR" altLang="el-GR" smtClean="0"/>
              <a:t>Έργου</a:t>
            </a:r>
          </a:p>
        </p:txBody>
      </p:sp>
      <p:sp>
        <p:nvSpPr>
          <p:cNvPr id="63491" name="Content Placeholder 4"/>
          <p:cNvSpPr>
            <a:spLocks noGrp="1"/>
          </p:cNvSpPr>
          <p:nvPr>
            <p:ph idx="1"/>
          </p:nvPr>
        </p:nvSpPr>
        <p:spPr>
          <a:xfrm>
            <a:off x="234950" y="1557338"/>
            <a:ext cx="8585200" cy="4525962"/>
          </a:xfrm>
        </p:spPr>
        <p:txBody>
          <a:bodyPr/>
          <a:lstStyle/>
          <a:p>
            <a:pPr marL="0" indent="0" eaLnBrk="1" hangingPunct="1">
              <a:buFont typeface="Arial" panose="020B0604020202020204" pitchFamily="34" charset="0"/>
              <a:buNone/>
            </a:pPr>
            <a:r>
              <a:rPr lang="el-GR" altLang="el-GR" sz="2000" dirty="0" smtClean="0"/>
              <a:t>Το παρόν έργο αποτελεί την έκδοση 1.0.  </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el-GR" altLang="el-GR" smtClean="0"/>
              <a:t>Σημείωμα Αναφοράς</a:t>
            </a:r>
          </a:p>
        </p:txBody>
      </p:sp>
      <p:sp>
        <p:nvSpPr>
          <p:cNvPr id="65539" name="Content Placeholder 2"/>
          <p:cNvSpPr>
            <a:spLocks noGrp="1"/>
          </p:cNvSpPr>
          <p:nvPr>
            <p:ph idx="1"/>
          </p:nvPr>
        </p:nvSpPr>
        <p:spPr/>
        <p:txBody>
          <a:bodyPr/>
          <a:lstStyle/>
          <a:p>
            <a:pPr marL="0" indent="0" eaLnBrk="1" hangingPunct="1">
              <a:buNone/>
            </a:pPr>
            <a:r>
              <a:rPr lang="el-GR" altLang="el-GR" sz="2000" dirty="0" err="1" smtClean="0"/>
              <a:t>Copyright</a:t>
            </a:r>
            <a:r>
              <a:rPr lang="el-GR" altLang="el-GR" sz="2000" dirty="0" smtClean="0"/>
              <a:t> </a:t>
            </a:r>
            <a:r>
              <a:rPr lang="el-GR" altLang="el-GR" sz="2000" dirty="0" err="1" smtClean="0"/>
              <a:t>Εθνικόν</a:t>
            </a:r>
            <a:r>
              <a:rPr lang="el-GR" altLang="el-GR" sz="2000" dirty="0" smtClean="0"/>
              <a:t> και </a:t>
            </a:r>
            <a:r>
              <a:rPr lang="el-GR" altLang="el-GR" sz="2000" dirty="0" err="1" smtClean="0"/>
              <a:t>Καποδιστριακόν</a:t>
            </a:r>
            <a:r>
              <a:rPr lang="el-GR" altLang="el-GR" sz="2000" dirty="0" smtClean="0"/>
              <a:t> </a:t>
            </a:r>
            <a:r>
              <a:rPr lang="el-GR" altLang="el-GR" sz="2000" dirty="0" err="1" smtClean="0"/>
              <a:t>Πανεπιστήμιον</a:t>
            </a:r>
            <a:r>
              <a:rPr lang="el-GR" altLang="el-GR" sz="2000" dirty="0" smtClean="0"/>
              <a:t> Αθηνών</a:t>
            </a:r>
            <a:r>
              <a:rPr lang="en-US" altLang="el-GR" sz="2000" dirty="0" smtClean="0"/>
              <a:t>,</a:t>
            </a:r>
            <a:r>
              <a:rPr lang="el-GR" altLang="el-GR" sz="2000" dirty="0" smtClean="0"/>
              <a:t> </a:t>
            </a:r>
            <a:r>
              <a:rPr lang="el-GR" altLang="el-GR" sz="2000" dirty="0" err="1" smtClean="0"/>
              <a:t>Αραπογιάννη</a:t>
            </a:r>
            <a:r>
              <a:rPr lang="el-GR" altLang="el-GR" sz="2000" dirty="0" smtClean="0"/>
              <a:t> Αγγελική 2015. </a:t>
            </a:r>
            <a:r>
              <a:rPr lang="el-GR" altLang="el-GR" sz="2000" dirty="0"/>
              <a:t>«Σχεδίαση CMOS Ψηφιακών Ολοκληρωμένων </a:t>
            </a:r>
            <a:r>
              <a:rPr lang="el-GR" altLang="el-GR" sz="2000" dirty="0" smtClean="0"/>
              <a:t>Κυκλωμάτων</a:t>
            </a:r>
            <a:r>
              <a:rPr lang="en-US" altLang="el-GR" sz="2000" dirty="0" smtClean="0"/>
              <a:t>. </a:t>
            </a:r>
            <a:r>
              <a:rPr lang="el-GR" altLang="el-GR" sz="2000" dirty="0" smtClean="0"/>
              <a:t>Το Τρανζίστορ.». Έκδοση: 1.0. Αθήνα 2015. Διαθέσιμο από τη δικτυακή διεύθυνση: </a:t>
            </a:r>
            <a:r>
              <a:rPr lang="en-US" altLang="el-GR" sz="2000" u="sng" dirty="0">
                <a:hlinkClick r:id="rId3"/>
              </a:rPr>
              <a:t>http://opencourses.uoa.gr/courses/DI102</a:t>
            </a:r>
            <a:r>
              <a:rPr lang="en-US" altLang="el-GR" sz="2000" u="sng" dirty="0" smtClean="0">
                <a:hlinkClick r:id="rId3"/>
              </a:rPr>
              <a:t>/</a:t>
            </a:r>
            <a:r>
              <a:rPr lang="el-GR" altLang="el-GR" sz="2000" dirty="0"/>
              <a:t>.</a:t>
            </a:r>
            <a:endParaRPr lang="el-GR" altLang="el-GR" sz="2000" dirty="0" smtClean="0"/>
          </a:p>
        </p:txBody>
      </p:sp>
    </p:spTree>
    <p:extLst>
      <p:ext uri="{BB962C8B-B14F-4D97-AF65-F5344CB8AC3E}">
        <p14:creationId xmlns:p14="http://schemas.microsoft.com/office/powerpoint/2010/main" val="2959280718"/>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457200" y="-161925"/>
            <a:ext cx="8229600" cy="1143000"/>
          </a:xfrm>
        </p:spPr>
        <p:txBody>
          <a:bodyPr/>
          <a:lstStyle/>
          <a:p>
            <a:pPr eaLnBrk="1" hangingPunct="1"/>
            <a:r>
              <a:rPr lang="el-GR" altLang="el-GR" smtClean="0"/>
              <a:t>Σημείωμα Αδειοδότησης</a:t>
            </a:r>
          </a:p>
        </p:txBody>
      </p:sp>
      <p:sp>
        <p:nvSpPr>
          <p:cNvPr id="67587" name="Content Placeholder 2"/>
          <p:cNvSpPr>
            <a:spLocks noGrp="1"/>
          </p:cNvSpPr>
          <p:nvPr>
            <p:ph idx="1"/>
          </p:nvPr>
        </p:nvSpPr>
        <p:spPr>
          <a:xfrm>
            <a:off x="107950" y="765175"/>
            <a:ext cx="8928100" cy="1439863"/>
          </a:xfrm>
        </p:spPr>
        <p:txBody>
          <a:bodyPr/>
          <a:lstStyle/>
          <a:p>
            <a:pPr marL="0" indent="0" eaLnBrk="1" hangingPunct="1">
              <a:buFont typeface="Arial" panose="020B0604020202020204" pitchFamily="34" charset="0"/>
              <a:buNone/>
            </a:pPr>
            <a:r>
              <a:rPr lang="el-GR" altLang="el-GR" sz="2000" smtClean="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eaLnBrk="1" hangingPunct="1">
              <a:buFont typeface="Arial" panose="020B0604020202020204" pitchFamily="34" charset="0"/>
              <a:buNone/>
            </a:pPr>
            <a:endParaRPr lang="el-GR" altLang="el-GR" sz="2000" smtClean="0"/>
          </a:p>
        </p:txBody>
      </p:sp>
      <p:pic>
        <p:nvPicPr>
          <p:cNvPr id="6758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p>
            <a:pPr eaLnBrk="1" hangingPunct="1">
              <a:defRPr/>
            </a:pPr>
            <a:r>
              <a:rPr lang="el-GR" dirty="0"/>
              <a:t>[1] http://creativecommons.org/licenses/by-nc-sa/4.0/ </a:t>
            </a:r>
            <a:endParaRPr lang="en-US"/>
          </a:p>
          <a:p>
            <a:pPr eaLnBrk="1" hangingPunct="1">
              <a:defRPr/>
            </a:pPr>
            <a:endParaRPr lang="el-GR" dirty="0"/>
          </a:p>
          <a:p>
            <a:pPr eaLnBrk="1" hangingPunct="1">
              <a:defRPr/>
            </a:pPr>
            <a:r>
              <a:rPr lang="el-GR" dirty="0"/>
              <a:t>Ως </a:t>
            </a:r>
            <a:r>
              <a:rPr lang="el-GR" b="1" dirty="0"/>
              <a:t>Μη Εμπορική</a:t>
            </a:r>
            <a:r>
              <a:rPr lang="el-GR" dirty="0"/>
              <a:t> ορίζεται η χρήση:</a:t>
            </a:r>
          </a:p>
          <a:p>
            <a:pPr marL="342900" indent="-342900" eaLnBrk="1" hangingPunct="1">
              <a:buFont typeface="Arial" panose="020B0604020202020204" pitchFamily="34" charset="0"/>
              <a:buChar char="•"/>
              <a:defRP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indent="-342900" eaLnBrk="1" hangingPunct="1">
              <a:buFont typeface="Arial" panose="020B0604020202020204" pitchFamily="34" charset="0"/>
              <a:buChar char="•"/>
              <a:defRP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indent="-342900" eaLnBrk="1" hangingPunct="1">
              <a:buFont typeface="Arial" panose="020B0604020202020204" pitchFamily="34" charset="0"/>
              <a:buChar char="•"/>
              <a:defRP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τόπο</a:t>
            </a:r>
            <a:endParaRPr lang="en-US" dirty="0"/>
          </a:p>
          <a:p>
            <a:pPr marL="342900" indent="-342900" eaLnBrk="1" hangingPunct="1">
              <a:buFont typeface="Arial" panose="020B0604020202020204" pitchFamily="34" charset="0"/>
              <a:buChar char="•"/>
              <a:defRPr/>
            </a:pPr>
            <a:endParaRPr lang="el-GR" dirty="0"/>
          </a:p>
          <a:p>
            <a:pPr eaLnBrk="1" hangingPunct="1">
              <a:defRPr/>
            </a:pPr>
            <a:r>
              <a:rPr lang="el-GR" dirty="0"/>
              <a:t>Ο 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p>
        </p:txBody>
      </p:sp>
    </p:spTree>
    <p:custDataLst>
      <p:tags r:id="rId1"/>
    </p:custData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dirty="0" smtClean="0"/>
              <a:t>N-Channel Enhancement-Type MOSFET</a:t>
            </a:r>
            <a:endParaRPr lang="el-GR" dirty="0"/>
          </a:p>
        </p:txBody>
      </p:sp>
      <p:pic>
        <p:nvPicPr>
          <p:cNvPr id="6" name="Picture 2" descr="Σχεδιο ενος MOSFET"/>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49350" y="2186781"/>
            <a:ext cx="6553200" cy="326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876068"/>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l-GR" altLang="el-GR" smtClean="0"/>
              <a:t>Διατήρηση Σημειωμάτων</a:t>
            </a:r>
          </a:p>
        </p:txBody>
      </p:sp>
      <p:sp>
        <p:nvSpPr>
          <p:cNvPr id="3" name="Content Placeholder 2"/>
          <p:cNvSpPr>
            <a:spLocks noGrp="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r>
              <a:rPr lang="el-GR" sz="2400" dirty="0" smtClean="0"/>
              <a:t>Οποιαδήποτε </a:t>
            </a:r>
            <a:r>
              <a:rPr lang="el-GR" sz="2400" dirty="0"/>
              <a:t>αναπαραγωγή ή διασκευή του υλικού θα πρέπει να συμπεριλαμβάνει:</a:t>
            </a:r>
          </a:p>
          <a:p>
            <a:pPr lvl="1" eaLnBrk="1" fontAlgn="auto" hangingPunct="1">
              <a:spcAft>
                <a:spcPts val="0"/>
              </a:spcAft>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Αναφοράς</a:t>
            </a:r>
            <a:endParaRPr lang="el-GR" sz="2000" dirty="0"/>
          </a:p>
          <a:p>
            <a:pPr lvl="1" eaLnBrk="1" fontAlgn="auto" hangingPunct="1">
              <a:spcAft>
                <a:spcPts val="0"/>
              </a:spcAft>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eaLnBrk="1" fontAlgn="auto" hangingPunct="1">
              <a:spcAft>
                <a:spcPts val="0"/>
              </a:spcAft>
              <a:buFont typeface="Wingdings" panose="05000000000000000000" pitchFamily="2" charset="2"/>
              <a:buChar char="§"/>
              <a:defRP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eaLnBrk="1" fontAlgn="auto" hangingPunct="1">
              <a:spcAft>
                <a:spcPts val="0"/>
              </a:spcAft>
              <a:buFont typeface="Wingdings" panose="05000000000000000000" pitchFamily="2" charset="2"/>
              <a:buChar char="§"/>
              <a:defRPr/>
            </a:pPr>
            <a:r>
              <a:rPr lang="el-GR" sz="2000" dirty="0"/>
              <a:t>τ</a:t>
            </a:r>
            <a:r>
              <a:rPr lang="el-GR" sz="2000" dirty="0" smtClean="0"/>
              <a:t>ο Σημείωμα Χρήσης Έργων Τρίτων </a:t>
            </a:r>
            <a:r>
              <a:rPr lang="el-GR" sz="2000" dirty="0"/>
              <a:t>(εφόσον υπάρχει)</a:t>
            </a:r>
          </a:p>
          <a:p>
            <a:pPr marL="0" indent="0" eaLnBrk="1" fontAlgn="auto" hangingPunct="1">
              <a:spcAft>
                <a:spcPts val="0"/>
              </a:spcAft>
              <a:buFont typeface="Arial" panose="020B0604020202020204" pitchFamily="34" charset="0"/>
              <a:buNone/>
              <a:defRPr/>
            </a:pPr>
            <a:r>
              <a:rPr lang="el-GR" sz="2400" dirty="0"/>
              <a:t>μαζί με τους συνοδευόμενους </a:t>
            </a:r>
            <a:r>
              <a:rPr lang="el-GR" sz="2400" dirty="0" err="1"/>
              <a:t>υπερσυνδέσμους</a:t>
            </a:r>
            <a:r>
              <a:rPr lang="el-GR" sz="2400" dirty="0"/>
              <a:t>.</a:t>
            </a:r>
          </a:p>
          <a:p>
            <a:pPr eaLnBrk="1" fontAlgn="auto" hangingPunct="1">
              <a:spcAft>
                <a:spcPts val="0"/>
              </a:spcAft>
              <a:defRPr/>
            </a:pPr>
            <a:endParaRPr lang="el-GR" sz="2000" dirty="0"/>
          </a:p>
        </p:txBody>
      </p:sp>
    </p:spTree>
    <p:extLst>
      <p:ext uri="{BB962C8B-B14F-4D97-AF65-F5344CB8AC3E}">
        <p14:creationId xmlns:p14="http://schemas.microsoft.com/office/powerpoint/2010/main" val="854480429"/>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0" y="-100013"/>
            <a:ext cx="9144000" cy="1143001"/>
          </a:xfrm>
        </p:spPr>
        <p:txBody>
          <a:bodyPr/>
          <a:lstStyle/>
          <a:p>
            <a:pPr eaLnBrk="1" hangingPunct="1"/>
            <a:r>
              <a:rPr lang="el-GR" altLang="el-GR" sz="4000" dirty="0" smtClean="0"/>
              <a:t>Σημείωμα Χρήσης Έργων Τρίτων</a:t>
            </a:r>
          </a:p>
        </p:txBody>
      </p:sp>
      <p:sp>
        <p:nvSpPr>
          <p:cNvPr id="3" name="Content Placeholder 2"/>
          <p:cNvSpPr>
            <a:spLocks noGrp="1"/>
          </p:cNvSpPr>
          <p:nvPr>
            <p:ph idx="1"/>
          </p:nvPr>
        </p:nvSpPr>
        <p:spPr>
          <a:xfrm>
            <a:off x="142875" y="1042988"/>
            <a:ext cx="8858250" cy="4525962"/>
          </a:xfrm>
        </p:spPr>
        <p:txBody>
          <a:bodyPr rtlCol="0">
            <a:noAutofit/>
          </a:bodyPr>
          <a:lstStyle/>
          <a:p>
            <a:pPr marL="0" indent="0" eaLnBrk="1" fontAlgn="auto" hangingPunct="1">
              <a:spcAft>
                <a:spcPts val="0"/>
              </a:spcAft>
              <a:buFont typeface="Arial" panose="020B0604020202020204" pitchFamily="34" charset="0"/>
              <a:buNone/>
              <a:defRPr/>
            </a:pPr>
            <a:r>
              <a:rPr lang="el-GR" sz="2000" dirty="0" smtClean="0"/>
              <a:t>Το </a:t>
            </a:r>
            <a:r>
              <a:rPr lang="el-GR" sz="2000" dirty="0"/>
              <a:t>Έργο αυτό κάνει χρήση των ακόλουθων έργων</a:t>
            </a:r>
            <a:r>
              <a:rPr lang="el-GR" sz="2000" dirty="0" smtClean="0"/>
              <a:t>:</a:t>
            </a:r>
          </a:p>
          <a:p>
            <a:pPr marL="0" indent="0" eaLnBrk="1" fontAlgn="auto" hangingPunct="1">
              <a:spcAft>
                <a:spcPts val="0"/>
              </a:spcAft>
              <a:buFont typeface="Arial" panose="020B0604020202020204" pitchFamily="34" charset="0"/>
              <a:buNone/>
              <a:defRPr/>
            </a:pPr>
            <a:r>
              <a:rPr lang="el-GR" sz="2000" dirty="0" smtClean="0"/>
              <a:t>Οι εικόνες και τα διαγράμματα που χρησιμοποιούνται είναι από το βιβλίο:</a:t>
            </a:r>
          </a:p>
          <a:p>
            <a:pPr marL="0" indent="0" eaLnBrk="1" fontAlgn="auto" hangingPunct="1">
              <a:spcAft>
                <a:spcPts val="0"/>
              </a:spcAft>
              <a:buNone/>
              <a:defRPr/>
            </a:pPr>
            <a:r>
              <a:rPr lang="en-US" sz="2000" dirty="0" err="1" smtClean="0"/>
              <a:t>Behzad</a:t>
            </a:r>
            <a:r>
              <a:rPr lang="en-US" sz="2000" dirty="0" smtClean="0"/>
              <a:t> </a:t>
            </a:r>
            <a:r>
              <a:rPr lang="en-US" sz="2000" dirty="0"/>
              <a:t>Razavi. 2000. </a:t>
            </a:r>
            <a:r>
              <a:rPr lang="en-US" sz="2000" i="1" dirty="0"/>
              <a:t>Design of Analog CMOS Integrated Circuits</a:t>
            </a:r>
            <a:r>
              <a:rPr lang="en-US" sz="2000" dirty="0"/>
              <a:t> (1 ed.). McGraw-Hill, Inc., New York, NY</a:t>
            </a:r>
            <a:r>
              <a:rPr lang="en-US" sz="2000"/>
              <a:t>, </a:t>
            </a:r>
            <a:r>
              <a:rPr lang="en-US" sz="2000" smtClean="0"/>
              <a:t>USA ©</a:t>
            </a:r>
            <a:r>
              <a:rPr lang="en-US" sz="2000" dirty="0"/>
              <a:t>2000</a:t>
            </a:r>
            <a:r>
              <a:rPr lang="el-GR" sz="2000" dirty="0"/>
              <a:t> </a:t>
            </a:r>
            <a:r>
              <a:rPr lang="en-US" sz="2000" dirty="0" smtClean="0"/>
              <a:t>. </a:t>
            </a:r>
            <a:endParaRPr lang="en-US" sz="2000" dirty="0"/>
          </a:p>
          <a:p>
            <a:pPr marL="0" indent="0" eaLnBrk="1" fontAlgn="auto" hangingPunct="1">
              <a:spcAft>
                <a:spcPts val="0"/>
              </a:spcAft>
              <a:buFont typeface="Arial" panose="020B0604020202020204" pitchFamily="34" charset="0"/>
              <a:buNone/>
              <a:defRPr/>
            </a:pPr>
            <a:endParaRPr lang="el-GR" sz="2000" dirty="0" smtClean="0"/>
          </a:p>
        </p:txBody>
      </p:sp>
    </p:spTree>
    <p:extLst>
      <p:ext uri="{BB962C8B-B14F-4D97-AF65-F5344CB8AC3E}">
        <p14:creationId xmlns:p14="http://schemas.microsoft.com/office/powerpoint/2010/main" val="1939429790"/>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l-GR" altLang="el-GR" smtClean="0"/>
              <a:t>Διατήρηση Σημειωμάτων</a:t>
            </a:r>
          </a:p>
        </p:txBody>
      </p:sp>
      <p:sp>
        <p:nvSpPr>
          <p:cNvPr id="3" name="Content Placeholder 2"/>
          <p:cNvSpPr>
            <a:spLocks noGrp="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r>
              <a:rPr lang="el-GR" sz="2400" dirty="0" smtClean="0"/>
              <a:t>Οποιαδήποτε </a:t>
            </a:r>
            <a:r>
              <a:rPr lang="el-GR" sz="2400" dirty="0"/>
              <a:t>αναπαραγωγή ή διασκευή του υλικού θα πρέπει να συμπεριλαμβάνει:</a:t>
            </a:r>
          </a:p>
          <a:p>
            <a:pPr lvl="1" eaLnBrk="1" fontAlgn="auto" hangingPunct="1">
              <a:spcAft>
                <a:spcPts val="0"/>
              </a:spcAft>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Αναφοράς</a:t>
            </a:r>
            <a:endParaRPr lang="el-GR" sz="2000" dirty="0"/>
          </a:p>
          <a:p>
            <a:pPr lvl="1" eaLnBrk="1" fontAlgn="auto" hangingPunct="1">
              <a:spcAft>
                <a:spcPts val="0"/>
              </a:spcAft>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eaLnBrk="1" fontAlgn="auto" hangingPunct="1">
              <a:spcAft>
                <a:spcPts val="0"/>
              </a:spcAft>
              <a:buFont typeface="Wingdings" panose="05000000000000000000" pitchFamily="2" charset="2"/>
              <a:buChar char="§"/>
              <a:defRP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eaLnBrk="1" fontAlgn="auto" hangingPunct="1">
              <a:spcAft>
                <a:spcPts val="0"/>
              </a:spcAft>
              <a:buFont typeface="Wingdings" panose="05000000000000000000" pitchFamily="2" charset="2"/>
              <a:buChar char="§"/>
              <a:defRPr/>
            </a:pPr>
            <a:r>
              <a:rPr lang="el-GR" sz="2000" dirty="0"/>
              <a:t>τ</a:t>
            </a:r>
            <a:r>
              <a:rPr lang="el-GR" sz="2000" dirty="0" smtClean="0"/>
              <a:t>ο Σημείωμα Χρήσης Έργων Τρίτων </a:t>
            </a:r>
            <a:r>
              <a:rPr lang="el-GR" sz="2000" dirty="0"/>
              <a:t>(εφόσον υπάρχει)</a:t>
            </a:r>
          </a:p>
          <a:p>
            <a:pPr marL="0" indent="0" eaLnBrk="1" fontAlgn="auto" hangingPunct="1">
              <a:spcAft>
                <a:spcPts val="0"/>
              </a:spcAft>
              <a:buFont typeface="Arial" panose="020B0604020202020204" pitchFamily="34" charset="0"/>
              <a:buNone/>
              <a:defRPr/>
            </a:pPr>
            <a:r>
              <a:rPr lang="el-GR" sz="2400" dirty="0"/>
              <a:t>μαζί με τους συνοδευόμενους </a:t>
            </a:r>
            <a:r>
              <a:rPr lang="el-GR" sz="2400" dirty="0" err="1"/>
              <a:t>υπερσυνδέσμους</a:t>
            </a:r>
            <a:r>
              <a:rPr lang="el-GR" sz="2400" dirty="0"/>
              <a:t>.</a:t>
            </a:r>
          </a:p>
          <a:p>
            <a:pPr eaLnBrk="1" fontAlgn="auto" hangingPunct="1">
              <a:spcAft>
                <a:spcPts val="0"/>
              </a:spcAft>
              <a:defRPr/>
            </a:pPr>
            <a:endParaRPr lang="el-GR" sz="2000"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0" y="-100013"/>
            <a:ext cx="9144000" cy="1143001"/>
          </a:xfrm>
        </p:spPr>
        <p:txBody>
          <a:bodyPr/>
          <a:lstStyle/>
          <a:p>
            <a:pPr eaLnBrk="1" hangingPunct="1"/>
            <a:r>
              <a:rPr lang="el-GR" altLang="el-GR" sz="4000" dirty="0" smtClean="0"/>
              <a:t>Σημείωμα Χρήσης Έργων Τρίτων</a:t>
            </a:r>
          </a:p>
        </p:txBody>
      </p:sp>
      <p:sp>
        <p:nvSpPr>
          <p:cNvPr id="3" name="Content Placeholder 2"/>
          <p:cNvSpPr>
            <a:spLocks noGrp="1"/>
          </p:cNvSpPr>
          <p:nvPr>
            <p:ph idx="1"/>
          </p:nvPr>
        </p:nvSpPr>
        <p:spPr>
          <a:xfrm>
            <a:off x="142875" y="1042988"/>
            <a:ext cx="8858250" cy="4525962"/>
          </a:xfrm>
        </p:spPr>
        <p:txBody>
          <a:bodyPr rtlCol="0">
            <a:noAutofit/>
          </a:bodyPr>
          <a:lstStyle/>
          <a:p>
            <a:pPr marL="0" indent="0" eaLnBrk="1" fontAlgn="auto" hangingPunct="1">
              <a:spcAft>
                <a:spcPts val="0"/>
              </a:spcAft>
              <a:buFont typeface="Arial" panose="020B0604020202020204" pitchFamily="34" charset="0"/>
              <a:buNone/>
              <a:defRPr/>
            </a:pPr>
            <a:r>
              <a:rPr lang="el-GR" sz="2000" dirty="0" smtClean="0"/>
              <a:t>Το </a:t>
            </a:r>
            <a:r>
              <a:rPr lang="el-GR" sz="2000" dirty="0"/>
              <a:t>Έργο αυτό κάνει χρήση των ακόλουθων έργων</a:t>
            </a:r>
            <a:r>
              <a:rPr lang="el-GR" sz="2000" dirty="0" smtClean="0"/>
              <a:t>:</a:t>
            </a:r>
          </a:p>
          <a:p>
            <a:pPr marL="0" indent="0" eaLnBrk="1" fontAlgn="auto" hangingPunct="1">
              <a:spcAft>
                <a:spcPts val="0"/>
              </a:spcAft>
              <a:buFont typeface="Arial" panose="020B0604020202020204" pitchFamily="34" charset="0"/>
              <a:buNone/>
              <a:defRPr/>
            </a:pPr>
            <a:r>
              <a:rPr lang="el-GR" sz="2000" dirty="0" smtClean="0"/>
              <a:t>Οι εικόνες και τα διαγράμματα που χρησιμοποιούνται είναι από το βιβλίο:</a:t>
            </a:r>
          </a:p>
          <a:p>
            <a:pPr marL="0" indent="0" eaLnBrk="1" fontAlgn="auto" hangingPunct="1">
              <a:spcAft>
                <a:spcPts val="0"/>
              </a:spcAft>
              <a:buNone/>
              <a:defRPr/>
            </a:pPr>
            <a:r>
              <a:rPr lang="en-US" sz="2000" dirty="0"/>
              <a:t>Sung-Mo Kang, Yusuf </a:t>
            </a:r>
            <a:r>
              <a:rPr lang="en-US" sz="2000" dirty="0" err="1" smtClean="0"/>
              <a:t>Leblebici</a:t>
            </a:r>
            <a:r>
              <a:rPr lang="en-US" sz="2000" dirty="0" smtClean="0"/>
              <a:t>. 1996. </a:t>
            </a:r>
            <a:r>
              <a:rPr lang="en-US" sz="2000" i="1" dirty="0"/>
              <a:t>CMOS Digital Integrated Circuits</a:t>
            </a:r>
            <a:r>
              <a:rPr lang="en-US" sz="2000" i="1" dirty="0" smtClean="0"/>
              <a:t> </a:t>
            </a:r>
            <a:r>
              <a:rPr lang="en-US" sz="2000" dirty="0" smtClean="0"/>
              <a:t>(1 ed.). McGraw-Hill, Inc., New York, NY, </a:t>
            </a:r>
            <a:r>
              <a:rPr lang="en-US" sz="2000"/>
              <a:t>USA © 1996</a:t>
            </a:r>
            <a:r>
              <a:rPr lang="en-US" sz="2000" smtClean="0"/>
              <a:t>. </a:t>
            </a:r>
            <a:endParaRPr lang="el-GR" sz="2000" dirty="0" smtClean="0"/>
          </a:p>
        </p:txBody>
      </p:sp>
    </p:spTree>
    <p:extLst>
      <p:ext uri="{BB962C8B-B14F-4D97-AF65-F5344CB8AC3E}">
        <p14:creationId xmlns:p14="http://schemas.microsoft.com/office/powerpoint/2010/main" val="6441037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dirty="0" smtClean="0"/>
              <a:t>Depletion region</a:t>
            </a:r>
            <a:endParaRPr lang="el-GR" dirty="0"/>
          </a:p>
        </p:txBody>
      </p:sp>
      <p:pic>
        <p:nvPicPr>
          <p:cNvPr id="5" name="Picture 2" descr="Σχηματική απεικόνιση της depletion region ενός MOSFET"/>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92200" y="2186781"/>
            <a:ext cx="6972300" cy="326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197361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custDataLst>
              <p:tags r:id="rId1"/>
            </p:custDataLst>
          </p:nvPr>
        </p:nvSpPr>
        <p:spPr/>
        <p:txBody>
          <a:bodyPr/>
          <a:lstStyle/>
          <a:p>
            <a:r>
              <a:rPr lang="en-US" dirty="0" smtClean="0"/>
              <a:t>Inversion Region</a:t>
            </a:r>
            <a:endParaRPr lang="el-GR" dirty="0"/>
          </a:p>
        </p:txBody>
      </p:sp>
      <p:pic>
        <p:nvPicPr>
          <p:cNvPr id="7" name="Picture 2" descr="Σχηματική απεικόνιση της Inversion region ενός MOSFET"/>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44637" y="2248694"/>
            <a:ext cx="6067425"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115700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dirty="0" err="1" smtClean="0"/>
              <a:t>nMOS</a:t>
            </a:r>
            <a:r>
              <a:rPr lang="en-US" dirty="0" smtClean="0"/>
              <a:t> Transistor in Linear Region</a:t>
            </a:r>
            <a:endParaRPr lang="el-GR" dirty="0"/>
          </a:p>
        </p:txBody>
      </p:sp>
      <p:pic>
        <p:nvPicPr>
          <p:cNvPr id="5" name="Picture 2" descr="Nmos transisto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83668" y="1487553"/>
            <a:ext cx="6136306" cy="4746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588511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dirty="0" err="1" smtClean="0"/>
              <a:t>nMOS</a:t>
            </a:r>
            <a:r>
              <a:rPr lang="en-US" dirty="0" smtClean="0"/>
              <a:t> Transistor in Saturation Region</a:t>
            </a:r>
            <a:endParaRPr lang="el-GR" dirty="0"/>
          </a:p>
        </p:txBody>
      </p:sp>
      <p:pic>
        <p:nvPicPr>
          <p:cNvPr id="5" name="Picture 2" descr="Nmos transito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76847" y="1557338"/>
            <a:ext cx="6603006"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248768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custDataLst>
              <p:tags r:id="rId2"/>
            </p:custDataLst>
          </p:nvPr>
        </p:nvSpPr>
        <p:spPr>
          <a:xfrm>
            <a:off x="457200" y="274638"/>
            <a:ext cx="8229600" cy="1797050"/>
          </a:xfrm>
        </p:spPr>
        <p:txBody>
          <a:bodyPr/>
          <a:lstStyle/>
          <a:p>
            <a:pPr eaLnBrk="1" hangingPunct="1"/>
            <a:r>
              <a:rPr lang="en-US" altLang="el-GR" dirty="0" smtClean="0"/>
              <a:t>N-MOS</a:t>
            </a:r>
            <a:br>
              <a:rPr lang="en-US" altLang="el-GR" dirty="0" smtClean="0"/>
            </a:br>
            <a:r>
              <a:rPr lang="en-US" altLang="el-GR" dirty="0" smtClean="0"/>
              <a:t>(</a:t>
            </a:r>
            <a:r>
              <a:rPr lang="el-GR" altLang="el-GR" dirty="0" smtClean="0"/>
              <a:t>Λειτουργία)</a:t>
            </a:r>
          </a:p>
        </p:txBody>
      </p:sp>
      <p:grpSp>
        <p:nvGrpSpPr>
          <p:cNvPr id="13315" name="Group 30" descr="Συμβολισμοί της NMOS λειτουργίας"/>
          <p:cNvGrpSpPr>
            <a:grpSpLocks noChangeAspect="1"/>
          </p:cNvGrpSpPr>
          <p:nvPr/>
        </p:nvGrpSpPr>
        <p:grpSpPr bwMode="auto">
          <a:xfrm>
            <a:off x="214313" y="2714625"/>
            <a:ext cx="7845425" cy="2214563"/>
            <a:chOff x="2427" y="1611"/>
            <a:chExt cx="7068" cy="1995"/>
          </a:xfrm>
        </p:grpSpPr>
        <p:grpSp>
          <p:nvGrpSpPr>
            <p:cNvPr id="13316" name="Group 31"/>
            <p:cNvGrpSpPr>
              <a:grpSpLocks/>
            </p:cNvGrpSpPr>
            <p:nvPr/>
          </p:nvGrpSpPr>
          <p:grpSpPr bwMode="auto">
            <a:xfrm>
              <a:off x="2427" y="1611"/>
              <a:ext cx="1482" cy="1995"/>
              <a:chOff x="3225" y="1611"/>
              <a:chExt cx="1482" cy="1995"/>
            </a:xfrm>
          </p:grpSpPr>
          <p:sp>
            <p:nvSpPr>
              <p:cNvPr id="13334" name="Text Box 32" descr="Συμβολισμοί της NMOS λειτουργίας"/>
              <p:cNvSpPr txBox="1">
                <a:spLocks noChangeArrowheads="1"/>
              </p:cNvSpPr>
              <p:nvPr>
                <p:custDataLst>
                  <p:tags r:id="rId9"/>
                </p:custDataLst>
              </p:nvPr>
            </p:nvSpPr>
            <p:spPr bwMode="auto">
              <a:xfrm>
                <a:off x="3795" y="3264"/>
                <a:ext cx="912" cy="3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1100" dirty="0">
                    <a:latin typeface="Calibri" panose="020F0502020204030204" pitchFamily="34" charset="0"/>
                  </a:rPr>
                  <a:t>SOURCE</a:t>
                </a:r>
                <a:endParaRPr lang="el-GR" altLang="el-GR" dirty="0"/>
              </a:p>
            </p:txBody>
          </p:sp>
          <p:sp>
            <p:nvSpPr>
              <p:cNvPr id="13335" name="Text Box 33" descr="[DECORATIVE]"/>
              <p:cNvSpPr txBox="1">
                <a:spLocks noChangeArrowheads="1"/>
              </p:cNvSpPr>
              <p:nvPr>
                <p:custDataLst>
                  <p:tags r:id="rId10"/>
                </p:custDataLst>
              </p:nvPr>
            </p:nvSpPr>
            <p:spPr bwMode="auto">
              <a:xfrm>
                <a:off x="3225" y="2466"/>
                <a:ext cx="798" cy="3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1100" dirty="0">
                    <a:latin typeface="Calibri" panose="020F0502020204030204" pitchFamily="34" charset="0"/>
                  </a:rPr>
                  <a:t>GATE</a:t>
                </a:r>
                <a:endParaRPr lang="el-GR" altLang="el-GR" dirty="0"/>
              </a:p>
            </p:txBody>
          </p:sp>
          <p:sp>
            <p:nvSpPr>
              <p:cNvPr id="13336" name="Text Box 34" descr="[DECORATIVE]"/>
              <p:cNvSpPr txBox="1">
                <a:spLocks noChangeArrowheads="1"/>
              </p:cNvSpPr>
              <p:nvPr>
                <p:custDataLst>
                  <p:tags r:id="rId11"/>
                </p:custDataLst>
              </p:nvPr>
            </p:nvSpPr>
            <p:spPr bwMode="auto">
              <a:xfrm>
                <a:off x="3909" y="1611"/>
                <a:ext cx="798" cy="3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1100" dirty="0">
                    <a:latin typeface="Calibri" panose="020F0502020204030204" pitchFamily="34" charset="0"/>
                  </a:rPr>
                  <a:t>DRAIN</a:t>
                </a:r>
                <a:endParaRPr lang="el-GR" altLang="el-GR" dirty="0"/>
              </a:p>
            </p:txBody>
          </p:sp>
          <p:cxnSp>
            <p:nvCxnSpPr>
              <p:cNvPr id="13337" name="AutoShape 35" descr="[DECORATIVE]"/>
              <p:cNvCxnSpPr>
                <a:cxnSpLocks noChangeShapeType="1"/>
              </p:cNvCxnSpPr>
              <p:nvPr/>
            </p:nvCxnSpPr>
            <p:spPr bwMode="auto">
              <a:xfrm>
                <a:off x="4194" y="2238"/>
                <a:ext cx="0" cy="684"/>
              </a:xfrm>
              <a:prstGeom prst="straightConnector1">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13338" name="AutoShape 36" descr="[DECORATIVE]"/>
              <p:cNvCxnSpPr>
                <a:cxnSpLocks noChangeShapeType="1"/>
              </p:cNvCxnSpPr>
              <p:nvPr/>
            </p:nvCxnSpPr>
            <p:spPr bwMode="auto">
              <a:xfrm>
                <a:off x="4422" y="2238"/>
                <a:ext cx="0" cy="684"/>
              </a:xfrm>
              <a:prstGeom prst="straightConnector1">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13339" name="AutoShape 37" descr="[DECORATIVE]"/>
              <p:cNvCxnSpPr>
                <a:cxnSpLocks noChangeShapeType="1"/>
              </p:cNvCxnSpPr>
              <p:nvPr/>
            </p:nvCxnSpPr>
            <p:spPr bwMode="auto">
              <a:xfrm>
                <a:off x="4422" y="2238"/>
                <a:ext cx="228" cy="0"/>
              </a:xfrm>
              <a:prstGeom prst="straightConnector1">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13340" name="AutoShape 38" descr="[DECORATIVE]"/>
              <p:cNvCxnSpPr>
                <a:cxnSpLocks noChangeShapeType="1"/>
              </p:cNvCxnSpPr>
              <p:nvPr/>
            </p:nvCxnSpPr>
            <p:spPr bwMode="auto">
              <a:xfrm>
                <a:off x="4422" y="2922"/>
                <a:ext cx="228" cy="0"/>
              </a:xfrm>
              <a:prstGeom prst="straightConnector1">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13341" name="AutoShape 39" descr="[DECORATIVE]"/>
              <p:cNvCxnSpPr>
                <a:cxnSpLocks noChangeShapeType="1"/>
              </p:cNvCxnSpPr>
              <p:nvPr/>
            </p:nvCxnSpPr>
            <p:spPr bwMode="auto">
              <a:xfrm flipV="1">
                <a:off x="4650" y="1782"/>
                <a:ext cx="0" cy="456"/>
              </a:xfrm>
              <a:prstGeom prst="straightConnector1">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cxnSp>
          <p:cxnSp>
            <p:nvCxnSpPr>
              <p:cNvPr id="13342" name="AutoShape 40" descr="[DECORATIVE]"/>
              <p:cNvCxnSpPr>
                <a:cxnSpLocks noChangeShapeType="1"/>
              </p:cNvCxnSpPr>
              <p:nvPr/>
            </p:nvCxnSpPr>
            <p:spPr bwMode="auto">
              <a:xfrm>
                <a:off x="4650" y="2922"/>
                <a:ext cx="0" cy="456"/>
              </a:xfrm>
              <a:prstGeom prst="straightConnector1">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cxnSp>
          <p:cxnSp>
            <p:nvCxnSpPr>
              <p:cNvPr id="13343" name="AutoShape 41" descr="[DECORATIVE]"/>
              <p:cNvCxnSpPr>
                <a:cxnSpLocks noChangeShapeType="1"/>
              </p:cNvCxnSpPr>
              <p:nvPr/>
            </p:nvCxnSpPr>
            <p:spPr bwMode="auto">
              <a:xfrm flipH="1">
                <a:off x="3852" y="2580"/>
                <a:ext cx="342" cy="0"/>
              </a:xfrm>
              <a:prstGeom prst="straightConnector1">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cxnSp>
        </p:grpSp>
        <p:grpSp>
          <p:nvGrpSpPr>
            <p:cNvPr id="13317" name="Group 42"/>
            <p:cNvGrpSpPr>
              <a:grpSpLocks/>
            </p:cNvGrpSpPr>
            <p:nvPr/>
          </p:nvGrpSpPr>
          <p:grpSpPr bwMode="auto">
            <a:xfrm>
              <a:off x="4821" y="1611"/>
              <a:ext cx="1824" cy="1995"/>
              <a:chOff x="4821" y="1782"/>
              <a:chExt cx="1824" cy="1995"/>
            </a:xfrm>
          </p:grpSpPr>
          <p:sp>
            <p:nvSpPr>
              <p:cNvPr id="13326" name="Text Box 43" descr="[DECORATIVE]"/>
              <p:cNvSpPr txBox="1">
                <a:spLocks noChangeArrowheads="1"/>
              </p:cNvSpPr>
              <p:nvPr>
                <p:custDataLst>
                  <p:tags r:id="rId6"/>
                </p:custDataLst>
              </p:nvPr>
            </p:nvSpPr>
            <p:spPr bwMode="auto">
              <a:xfrm>
                <a:off x="5733" y="3435"/>
                <a:ext cx="912" cy="3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1100" dirty="0">
                    <a:latin typeface="Calibri" panose="020F0502020204030204" pitchFamily="34" charset="0"/>
                  </a:rPr>
                  <a:t>SOURCE</a:t>
                </a:r>
                <a:endParaRPr lang="el-GR" altLang="el-GR" dirty="0"/>
              </a:p>
            </p:txBody>
          </p:sp>
          <p:sp>
            <p:nvSpPr>
              <p:cNvPr id="13327" name="Text Box 44" descr="[DECORATIVE]"/>
              <p:cNvSpPr txBox="1">
                <a:spLocks noChangeArrowheads="1"/>
              </p:cNvSpPr>
              <p:nvPr>
                <p:custDataLst>
                  <p:tags r:id="rId7"/>
                </p:custDataLst>
              </p:nvPr>
            </p:nvSpPr>
            <p:spPr bwMode="auto">
              <a:xfrm>
                <a:off x="4821" y="2352"/>
                <a:ext cx="1425" cy="85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Aft>
                    <a:spcPts val="1000"/>
                  </a:spcAft>
                </a:pPr>
                <a:endParaRPr lang="en-US" altLang="el-GR" sz="1100" dirty="0">
                  <a:latin typeface="Calibri" panose="020F0502020204030204" pitchFamily="34" charset="0"/>
                </a:endParaRPr>
              </a:p>
              <a:p>
                <a:pPr algn="ctr" eaLnBrk="1" hangingPunct="1">
                  <a:spcAft>
                    <a:spcPts val="1000"/>
                  </a:spcAft>
                </a:pPr>
                <a:r>
                  <a:rPr lang="en-US" altLang="el-GR" sz="1100" dirty="0">
                    <a:latin typeface="Calibri" panose="020F0502020204030204" pitchFamily="34" charset="0"/>
                  </a:rPr>
                  <a:t>GATE</a:t>
                </a:r>
              </a:p>
              <a:p>
                <a:pPr algn="ctr" eaLnBrk="1" hangingPunct="1">
                  <a:spcAft>
                    <a:spcPts val="1000"/>
                  </a:spcAft>
                </a:pPr>
                <a:r>
                  <a:rPr lang="en-US" altLang="el-GR" sz="1100" dirty="0">
                    <a:latin typeface="Calibri" panose="020F0502020204030204" pitchFamily="34" charset="0"/>
                  </a:rPr>
                  <a:t>High Voltage</a:t>
                </a:r>
              </a:p>
              <a:p>
                <a:pPr eaLnBrk="1" hangingPunct="1"/>
                <a:endParaRPr lang="el-GR" altLang="el-GR" dirty="0"/>
              </a:p>
            </p:txBody>
          </p:sp>
          <p:sp>
            <p:nvSpPr>
              <p:cNvPr id="13328" name="Text Box 45" descr="[DECORATIVE]"/>
              <p:cNvSpPr txBox="1">
                <a:spLocks noChangeArrowheads="1"/>
              </p:cNvSpPr>
              <p:nvPr>
                <p:custDataLst>
                  <p:tags r:id="rId8"/>
                </p:custDataLst>
              </p:nvPr>
            </p:nvSpPr>
            <p:spPr bwMode="auto">
              <a:xfrm>
                <a:off x="5847" y="1782"/>
                <a:ext cx="798" cy="3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1100" dirty="0">
                    <a:latin typeface="Calibri" panose="020F0502020204030204" pitchFamily="34" charset="0"/>
                  </a:rPr>
                  <a:t>DRAIN</a:t>
                </a:r>
                <a:endParaRPr lang="el-GR" altLang="el-GR" dirty="0"/>
              </a:p>
            </p:txBody>
          </p:sp>
          <p:cxnSp>
            <p:nvCxnSpPr>
              <p:cNvPr id="13329" name="AutoShape 46" descr="[DECORATIVE]"/>
              <p:cNvCxnSpPr>
                <a:cxnSpLocks noChangeShapeType="1"/>
              </p:cNvCxnSpPr>
              <p:nvPr/>
            </p:nvCxnSpPr>
            <p:spPr bwMode="auto">
              <a:xfrm>
                <a:off x="6132" y="2409"/>
                <a:ext cx="0" cy="684"/>
              </a:xfrm>
              <a:prstGeom prst="straightConnector1">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13330" name="AutoShape 47" descr="[DECORATIVE]"/>
              <p:cNvCxnSpPr>
                <a:cxnSpLocks noChangeShapeType="1"/>
              </p:cNvCxnSpPr>
              <p:nvPr/>
            </p:nvCxnSpPr>
            <p:spPr bwMode="auto">
              <a:xfrm>
                <a:off x="6588" y="2409"/>
                <a:ext cx="0" cy="684"/>
              </a:xfrm>
              <a:prstGeom prst="straightConnector1">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13331" name="AutoShape 48" descr="[DECORATIVE]"/>
              <p:cNvCxnSpPr>
                <a:cxnSpLocks noChangeShapeType="1"/>
              </p:cNvCxnSpPr>
              <p:nvPr/>
            </p:nvCxnSpPr>
            <p:spPr bwMode="auto">
              <a:xfrm flipV="1">
                <a:off x="6588" y="1953"/>
                <a:ext cx="0" cy="456"/>
              </a:xfrm>
              <a:prstGeom prst="straightConnector1">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cxnSp>
          <p:cxnSp>
            <p:nvCxnSpPr>
              <p:cNvPr id="13332" name="AutoShape 49" descr="[DECORATIVE]"/>
              <p:cNvCxnSpPr>
                <a:cxnSpLocks noChangeShapeType="1"/>
              </p:cNvCxnSpPr>
              <p:nvPr/>
            </p:nvCxnSpPr>
            <p:spPr bwMode="auto">
              <a:xfrm>
                <a:off x="6588" y="3093"/>
                <a:ext cx="0" cy="456"/>
              </a:xfrm>
              <a:prstGeom prst="straightConnector1">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cxnSp>
          <p:cxnSp>
            <p:nvCxnSpPr>
              <p:cNvPr id="13333" name="AutoShape 50" descr="[DECORATIVE]"/>
              <p:cNvCxnSpPr>
                <a:cxnSpLocks noChangeShapeType="1"/>
              </p:cNvCxnSpPr>
              <p:nvPr/>
            </p:nvCxnSpPr>
            <p:spPr bwMode="auto">
              <a:xfrm flipH="1">
                <a:off x="5790" y="2751"/>
                <a:ext cx="342" cy="0"/>
              </a:xfrm>
              <a:prstGeom prst="straightConnector1">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cxnSp>
        </p:grpSp>
        <p:grpSp>
          <p:nvGrpSpPr>
            <p:cNvPr id="13318" name="Group 51"/>
            <p:cNvGrpSpPr>
              <a:grpSpLocks/>
            </p:cNvGrpSpPr>
            <p:nvPr/>
          </p:nvGrpSpPr>
          <p:grpSpPr bwMode="auto">
            <a:xfrm>
              <a:off x="7557" y="1611"/>
              <a:ext cx="1938" cy="1995"/>
              <a:chOff x="7557" y="1782"/>
              <a:chExt cx="1938" cy="1995"/>
            </a:xfrm>
          </p:grpSpPr>
          <p:sp>
            <p:nvSpPr>
              <p:cNvPr id="13319" name="Text Box 52" descr="[DECORATIVE]"/>
              <p:cNvSpPr txBox="1">
                <a:spLocks noChangeArrowheads="1"/>
              </p:cNvSpPr>
              <p:nvPr>
                <p:custDataLst>
                  <p:tags r:id="rId3"/>
                </p:custDataLst>
              </p:nvPr>
            </p:nvSpPr>
            <p:spPr bwMode="auto">
              <a:xfrm>
                <a:off x="7557" y="2352"/>
                <a:ext cx="1425" cy="85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Aft>
                    <a:spcPts val="1000"/>
                  </a:spcAft>
                </a:pPr>
                <a:endParaRPr lang="en-US" altLang="el-GR" sz="1100" dirty="0">
                  <a:latin typeface="Calibri" panose="020F0502020204030204" pitchFamily="34" charset="0"/>
                </a:endParaRPr>
              </a:p>
              <a:p>
                <a:pPr algn="ctr" eaLnBrk="1" hangingPunct="1">
                  <a:spcAft>
                    <a:spcPts val="1000"/>
                  </a:spcAft>
                </a:pPr>
                <a:r>
                  <a:rPr lang="en-US" altLang="el-GR" sz="1100" dirty="0">
                    <a:latin typeface="Calibri" panose="020F0502020204030204" pitchFamily="34" charset="0"/>
                  </a:rPr>
                  <a:t>GATE</a:t>
                </a:r>
              </a:p>
              <a:p>
                <a:pPr algn="ctr" eaLnBrk="1" hangingPunct="1">
                  <a:spcAft>
                    <a:spcPts val="1000"/>
                  </a:spcAft>
                </a:pPr>
                <a:r>
                  <a:rPr lang="en-US" altLang="el-GR" sz="1100" dirty="0">
                    <a:latin typeface="Calibri" panose="020F0502020204030204" pitchFamily="34" charset="0"/>
                  </a:rPr>
                  <a:t>Low Voltage</a:t>
                </a:r>
              </a:p>
              <a:p>
                <a:pPr eaLnBrk="1" hangingPunct="1"/>
                <a:endParaRPr lang="el-GR" altLang="el-GR" dirty="0"/>
              </a:p>
            </p:txBody>
          </p:sp>
          <p:sp>
            <p:nvSpPr>
              <p:cNvPr id="13320" name="Text Box 53" descr="[DECORATIVE]"/>
              <p:cNvSpPr txBox="1">
                <a:spLocks noChangeArrowheads="1"/>
              </p:cNvSpPr>
              <p:nvPr>
                <p:custDataLst>
                  <p:tags r:id="rId4"/>
                </p:custDataLst>
              </p:nvPr>
            </p:nvSpPr>
            <p:spPr bwMode="auto">
              <a:xfrm>
                <a:off x="8583" y="3435"/>
                <a:ext cx="912" cy="3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1100" dirty="0">
                    <a:latin typeface="Calibri" panose="020F0502020204030204" pitchFamily="34" charset="0"/>
                  </a:rPr>
                  <a:t>SOURCE</a:t>
                </a:r>
                <a:endParaRPr lang="el-GR" altLang="el-GR" dirty="0"/>
              </a:p>
            </p:txBody>
          </p:sp>
          <p:sp>
            <p:nvSpPr>
              <p:cNvPr id="13321" name="Text Box 54" descr="[DECORATIVE]"/>
              <p:cNvSpPr txBox="1">
                <a:spLocks noChangeArrowheads="1"/>
              </p:cNvSpPr>
              <p:nvPr>
                <p:custDataLst>
                  <p:tags r:id="rId5"/>
                </p:custDataLst>
              </p:nvPr>
            </p:nvSpPr>
            <p:spPr bwMode="auto">
              <a:xfrm>
                <a:off x="8697" y="1782"/>
                <a:ext cx="798" cy="3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1100" dirty="0">
                    <a:latin typeface="Calibri" panose="020F0502020204030204" pitchFamily="34" charset="0"/>
                  </a:rPr>
                  <a:t>DRAIN</a:t>
                </a:r>
                <a:endParaRPr lang="el-GR" altLang="el-GR" dirty="0"/>
              </a:p>
            </p:txBody>
          </p:sp>
          <p:cxnSp>
            <p:nvCxnSpPr>
              <p:cNvPr id="13322" name="AutoShape 55" descr="[DECORATIVE]"/>
              <p:cNvCxnSpPr>
                <a:cxnSpLocks noChangeShapeType="1"/>
              </p:cNvCxnSpPr>
              <p:nvPr/>
            </p:nvCxnSpPr>
            <p:spPr bwMode="auto">
              <a:xfrm>
                <a:off x="8982" y="2409"/>
                <a:ext cx="0" cy="684"/>
              </a:xfrm>
              <a:prstGeom prst="straightConnector1">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13323" name="AutoShape 56" descr="[DECORATIVE]"/>
              <p:cNvCxnSpPr>
                <a:cxnSpLocks noChangeShapeType="1"/>
              </p:cNvCxnSpPr>
              <p:nvPr/>
            </p:nvCxnSpPr>
            <p:spPr bwMode="auto">
              <a:xfrm flipV="1">
                <a:off x="9438" y="1950"/>
                <a:ext cx="0" cy="456"/>
              </a:xfrm>
              <a:prstGeom prst="straightConnector1">
                <a:avLst/>
              </a:prstGeom>
              <a:noFill/>
              <a:ln w="19050">
                <a:solidFill>
                  <a:srgbClr val="000000"/>
                </a:solidFill>
                <a:round/>
                <a:headEnd type="oval" w="med" len="med"/>
                <a:tailEnd type="oval" w="med" len="med"/>
              </a:ln>
              <a:extLst>
                <a:ext uri="{909E8E84-426E-40DD-AFC4-6F175D3DCCD1}">
                  <a14:hiddenFill xmlns:a14="http://schemas.microsoft.com/office/drawing/2010/main">
                    <a:noFill/>
                  </a14:hiddenFill>
                </a:ext>
              </a:extLst>
            </p:spPr>
          </p:cxnSp>
          <p:cxnSp>
            <p:nvCxnSpPr>
              <p:cNvPr id="13324" name="AutoShape 57" descr="[DECORATIVE]"/>
              <p:cNvCxnSpPr>
                <a:cxnSpLocks noChangeShapeType="1"/>
              </p:cNvCxnSpPr>
              <p:nvPr/>
            </p:nvCxnSpPr>
            <p:spPr bwMode="auto">
              <a:xfrm>
                <a:off x="9438" y="3096"/>
                <a:ext cx="0" cy="456"/>
              </a:xfrm>
              <a:prstGeom prst="straightConnector1">
                <a:avLst/>
              </a:prstGeom>
              <a:noFill/>
              <a:ln w="19050">
                <a:solidFill>
                  <a:srgbClr val="000000"/>
                </a:solidFill>
                <a:round/>
                <a:headEnd type="oval" w="med" len="med"/>
                <a:tailEnd type="oval" w="med" len="med"/>
              </a:ln>
              <a:extLst>
                <a:ext uri="{909E8E84-426E-40DD-AFC4-6F175D3DCCD1}">
                  <a14:hiddenFill xmlns:a14="http://schemas.microsoft.com/office/drawing/2010/main">
                    <a:noFill/>
                  </a14:hiddenFill>
                </a:ext>
              </a:extLst>
            </p:spPr>
          </p:cxnSp>
          <p:cxnSp>
            <p:nvCxnSpPr>
              <p:cNvPr id="13325" name="AutoShape 58" descr="[DECORATIVE]"/>
              <p:cNvCxnSpPr>
                <a:cxnSpLocks noChangeShapeType="1"/>
              </p:cNvCxnSpPr>
              <p:nvPr/>
            </p:nvCxnSpPr>
            <p:spPr bwMode="auto">
              <a:xfrm flipH="1">
                <a:off x="8640" y="2751"/>
                <a:ext cx="342" cy="0"/>
              </a:xfrm>
              <a:prstGeom prst="straightConnector1">
                <a:avLst/>
              </a:prstGeom>
              <a:noFill/>
              <a:ln w="19050">
                <a:solidFill>
                  <a:srgbClr val="000000"/>
                </a:solidFill>
                <a:round/>
                <a:headEnd/>
                <a:tailEnd type="oval" w="med" len="med"/>
              </a:ln>
              <a:extLst>
                <a:ext uri="{909E8E84-426E-40DD-AFC4-6F175D3DCCD1}">
                  <a14:hiddenFill xmlns:a14="http://schemas.microsoft.com/office/drawing/2010/main">
                    <a:noFill/>
                  </a14:hiddenFill>
                </a:ext>
              </a:extLst>
            </p:spPr>
          </p:cxnSp>
        </p:grpSp>
      </p:grpSp>
    </p:spTree>
    <p:custDataLst>
      <p:tags r:id="rId1"/>
    </p:custDataLst>
    <p:extLst>
      <p:ext uri="{BB962C8B-B14F-4D97-AF65-F5344CB8AC3E}">
        <p14:creationId xmlns:p14="http://schemas.microsoft.com/office/powerpoint/2010/main" val="837320894"/>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24/8/2015 2:48:39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xml><?xml version="1.0" encoding="utf-8"?>
<p:tagLst xmlns:a="http://schemas.openxmlformats.org/drawingml/2006/main" xmlns:r="http://schemas.openxmlformats.org/officeDocument/2006/relationships" xmlns:p="http://schemas.openxmlformats.org/presentationml/2006/main">
  <p:tag name="ZHAW.ACCESSIBILITYADDIN.READINGORDER" val="13314,13315,"/>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15362,15363,15364,"/>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5.xml><?xml version="1.0" encoding="utf-8"?>
<p:tagLst xmlns:a="http://schemas.openxmlformats.org/drawingml/2006/main" xmlns:r="http://schemas.openxmlformats.org/officeDocument/2006/relationships" xmlns:p="http://schemas.openxmlformats.org/presentationml/2006/main">
  <p:tag name="ZHAW.ACCESSIBILITYADDIN.READINGORDER" val="15362,15363,"/>
</p:tagLst>
</file>

<file path=ppt/tags/tag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6147,6148,6149,"/>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4.xml><?xml version="1.0" encoding="utf-8"?>
<p:tagLst xmlns:a="http://schemas.openxmlformats.org/drawingml/2006/main" xmlns:r="http://schemas.openxmlformats.org/officeDocument/2006/relationships" xmlns:p="http://schemas.openxmlformats.org/presentationml/2006/main">
  <p:tag name="ZHAW.ACCESSIBILITYADDIN.READINGORDER" val="16386,16387,16388,"/>
</p:tagLst>
</file>

<file path=ppt/tags/tag3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7.xml><?xml version="1.0" encoding="utf-8"?>
<p:tagLst xmlns:a="http://schemas.openxmlformats.org/drawingml/2006/main" xmlns:r="http://schemas.openxmlformats.org/officeDocument/2006/relationships" xmlns:p="http://schemas.openxmlformats.org/presentationml/2006/main">
  <p:tag name="ZHAW.ACCESSIBILITYADDIN.READINGORDER" val="2,17410,17411,"/>
</p:tagLst>
</file>

<file path=ppt/tags/tag3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1.xml><?xml version="1.0" encoding="utf-8"?>
<p:tagLst xmlns:a="http://schemas.openxmlformats.org/drawingml/2006/main" xmlns:r="http://schemas.openxmlformats.org/officeDocument/2006/relationships" xmlns:p="http://schemas.openxmlformats.org/presentationml/2006/main">
  <p:tag name="ZHAW.ACCESSIBILITYADDIN.READINGORDER" val="20482,20483,"/>
</p:tagLst>
</file>

<file path=ppt/tags/tag4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4.xml><?xml version="1.0" encoding="utf-8"?>
<p:tagLst xmlns:a="http://schemas.openxmlformats.org/drawingml/2006/main" xmlns:r="http://schemas.openxmlformats.org/officeDocument/2006/relationships" xmlns:p="http://schemas.openxmlformats.org/presentationml/2006/main">
  <p:tag name="ZHAW.ACCESSIBILITYADDIN.READINGORDER" val="37890,2,3,37891,"/>
</p:tagLst>
</file>

<file path=ppt/tags/tag5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7.xml><?xml version="1.0" encoding="utf-8"?>
<p:tagLst xmlns:a="http://schemas.openxmlformats.org/drawingml/2006/main" xmlns:r="http://schemas.openxmlformats.org/officeDocument/2006/relationships" xmlns:p="http://schemas.openxmlformats.org/presentationml/2006/main">
  <p:tag name="ZHAW.ACCESSIBILITYADDIN.READINGORDER" val="58370,58371,58372,58373,"/>
</p:tagLst>
</file>

<file path=ppt/tags/tag58.xml><?xml version="1.0" encoding="utf-8"?>
<p:tagLst xmlns:a="http://schemas.openxmlformats.org/drawingml/2006/main" xmlns:r="http://schemas.openxmlformats.org/officeDocument/2006/relationships" xmlns:p="http://schemas.openxmlformats.org/presentationml/2006/main">
  <p:tag name="ZHAW.ACCESSIBILITYADDIN.READINGORDER" val="59394,59395,59396,"/>
</p:tagLst>
</file>

<file path=ppt/tags/tag59.xml><?xml version="1.0" encoding="utf-8"?>
<p:tagLst xmlns:a="http://schemas.openxmlformats.org/drawingml/2006/main" xmlns:r="http://schemas.openxmlformats.org/officeDocument/2006/relationships" xmlns:p="http://schemas.openxmlformats.org/presentationml/2006/main">
  <p:tag name="ZHAW.ACCESSIBILITYADDIN.READINGORDER" val="67586,67587,67588,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Θέμα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extLst>
    <a:ext uri="{05A4C25C-085E-4340-85A3-A5531E510DB2}">
      <thm15:themeFamily xmlns:thm15="http://schemas.microsoft.com/office/thememl/2012/main" name="Θέμα2" id="{8D0EB99E-6069-4AFB-8549-0539EF7F222C}" vid="{B4C8CC40-989B-4BCD-8B08-244F7A7A114B}"/>
    </a:ext>
  </a:ext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45B35356-0882-4EC5-A9A2-FFC68390D4CE}">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3928</TotalTime>
  <Words>1397</Words>
  <Application>Microsoft Office PowerPoint</Application>
  <PresentationFormat>Προβολή στην οθόνη (4:3)</PresentationFormat>
  <Paragraphs>233</Paragraphs>
  <Slides>43</Slides>
  <Notes>11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43</vt:i4>
      </vt:variant>
    </vt:vector>
  </HeadingPairs>
  <TitlesOfParts>
    <vt:vector size="50" baseType="lpstr">
      <vt:lpstr>Arial</vt:lpstr>
      <vt:lpstr>Book Antiqua</vt:lpstr>
      <vt:lpstr>Calibri</vt:lpstr>
      <vt:lpstr>Tahoma</vt:lpstr>
      <vt:lpstr>Times New Roman</vt:lpstr>
      <vt:lpstr>Wingdings</vt:lpstr>
      <vt:lpstr>Θέμα2</vt:lpstr>
      <vt:lpstr>Σχεδίαση CMOS Ψηφιακών Ολοκληρωμένων Κυκλωμάτων</vt:lpstr>
      <vt:lpstr>The MOS Transistor</vt:lpstr>
      <vt:lpstr>N-MOS Τρανζίστορ</vt:lpstr>
      <vt:lpstr>N-Channel Enhancement-Type MOSFET</vt:lpstr>
      <vt:lpstr>Depletion region</vt:lpstr>
      <vt:lpstr>Inversion Region</vt:lpstr>
      <vt:lpstr>nMOS Transistor in Linear Region</vt:lpstr>
      <vt:lpstr>nMOS Transistor in Saturation Region</vt:lpstr>
      <vt:lpstr>N-MOS (Λειτουργία)</vt:lpstr>
      <vt:lpstr>P-MOS</vt:lpstr>
      <vt:lpstr>P-MOS λειτουργία</vt:lpstr>
      <vt:lpstr>Κατασκευή (1 από 2)</vt:lpstr>
      <vt:lpstr>Κατασκευή (2 από 2)</vt:lpstr>
      <vt:lpstr>Το κανάλι (1 από 2)</vt:lpstr>
      <vt:lpstr>Το κανάλι (2 από 2)</vt:lpstr>
      <vt:lpstr>Το n-MOS Τρανζίστορ</vt:lpstr>
      <vt:lpstr>Θετική Τάση</vt:lpstr>
      <vt:lpstr>Τάση κατωφλίου (Threshold Voltage)</vt:lpstr>
      <vt:lpstr>Επίδραση Υποστρώματος (Body Effect)</vt:lpstr>
      <vt:lpstr>Εξισώσεις n-MOS</vt:lpstr>
      <vt:lpstr>Περιοχή Τριόδου </vt:lpstr>
      <vt:lpstr>Παράμετρος β</vt:lpstr>
      <vt:lpstr>Περιοχή κόρου (1 από 3)</vt:lpstr>
      <vt:lpstr>Περιοχή κόρου (2 από 3)</vt:lpstr>
      <vt:lpstr>Περιοχή κόρου (3 από 3)</vt:lpstr>
      <vt:lpstr>Drain Punchthrough and Subthreshold Region</vt:lpstr>
      <vt:lpstr>Εξισώσεις p-MOS</vt:lpstr>
      <vt:lpstr>Περιοχή Τριόδου p-MOS</vt:lpstr>
      <vt:lpstr>Περιοχή κόρου p-MOS</vt:lpstr>
      <vt:lpstr>Παράμετρος β p-MOS</vt:lpstr>
      <vt:lpstr>Πάχος Μονωτή (1 από 2)</vt:lpstr>
      <vt:lpstr>Πάχος Μονωτή (2 από 2)</vt:lpstr>
      <vt:lpstr>Future Perspectives</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lpstr>Διατήρηση Σημειωμάτων</vt:lpstr>
      <vt:lpstr>Σημείωμα Χρήσης Έργων Τρίτων</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Morgana</dc:creator>
  <cp:lastModifiedBy>Δεσποινίς Βατόμουρο .</cp:lastModifiedBy>
  <cp:revision>119</cp:revision>
  <cp:lastPrinted>1601-01-01T00:00:00Z</cp:lastPrinted>
  <dcterms:created xsi:type="dcterms:W3CDTF">1601-01-01T00:00:00Z</dcterms:created>
  <dcterms:modified xsi:type="dcterms:W3CDTF">2015-08-24T11:56:06Z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y fmtid="{D5CDD505-2E9C-101B-9397-08002B2CF9AE}" pid="3" name="LCID">
    <vt:i4>1032</vt:i4>
  </property>
</Properties>
</file>