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93"/>
  </p:notesMasterIdLst>
  <p:sldIdLst>
    <p:sldId id="256" r:id="rId2"/>
    <p:sldId id="261" r:id="rId3"/>
    <p:sldId id="262" r:id="rId4"/>
    <p:sldId id="477" r:id="rId5"/>
    <p:sldId id="485" r:id="rId6"/>
    <p:sldId id="484" r:id="rId7"/>
    <p:sldId id="483" r:id="rId8"/>
    <p:sldId id="486" r:id="rId9"/>
    <p:sldId id="487" r:id="rId10"/>
    <p:sldId id="488" r:id="rId11"/>
    <p:sldId id="489" r:id="rId12"/>
    <p:sldId id="490" r:id="rId13"/>
    <p:sldId id="491" r:id="rId14"/>
    <p:sldId id="492" r:id="rId15"/>
    <p:sldId id="494" r:id="rId16"/>
    <p:sldId id="495" r:id="rId17"/>
    <p:sldId id="493" r:id="rId18"/>
    <p:sldId id="496" r:id="rId19"/>
    <p:sldId id="416" r:id="rId20"/>
    <p:sldId id="476" r:id="rId21"/>
    <p:sldId id="497" r:id="rId22"/>
    <p:sldId id="478" r:id="rId23"/>
    <p:sldId id="508" r:id="rId24"/>
    <p:sldId id="482" r:id="rId25"/>
    <p:sldId id="479" r:id="rId26"/>
    <p:sldId id="505" r:id="rId27"/>
    <p:sldId id="506" r:id="rId28"/>
    <p:sldId id="507" r:id="rId29"/>
    <p:sldId id="480" r:id="rId30"/>
    <p:sldId id="498" r:id="rId31"/>
    <p:sldId id="504" r:id="rId32"/>
    <p:sldId id="481" r:id="rId33"/>
    <p:sldId id="499" r:id="rId34"/>
    <p:sldId id="500" r:id="rId35"/>
    <p:sldId id="501" r:id="rId36"/>
    <p:sldId id="510" r:id="rId37"/>
    <p:sldId id="512" r:id="rId38"/>
    <p:sldId id="517" r:id="rId39"/>
    <p:sldId id="511" r:id="rId40"/>
    <p:sldId id="557" r:id="rId41"/>
    <p:sldId id="558" r:id="rId42"/>
    <p:sldId id="513" r:id="rId43"/>
    <p:sldId id="514" r:id="rId44"/>
    <p:sldId id="515" r:id="rId45"/>
    <p:sldId id="516" r:id="rId46"/>
    <p:sldId id="518" r:id="rId47"/>
    <p:sldId id="519" r:id="rId48"/>
    <p:sldId id="520" r:id="rId49"/>
    <p:sldId id="523" r:id="rId50"/>
    <p:sldId id="521" r:id="rId51"/>
    <p:sldId id="522" r:id="rId52"/>
    <p:sldId id="524" r:id="rId53"/>
    <p:sldId id="526" r:id="rId54"/>
    <p:sldId id="525" r:id="rId55"/>
    <p:sldId id="528" r:id="rId56"/>
    <p:sldId id="527" r:id="rId57"/>
    <p:sldId id="529" r:id="rId58"/>
    <p:sldId id="530" r:id="rId59"/>
    <p:sldId id="532" r:id="rId60"/>
    <p:sldId id="531" r:id="rId61"/>
    <p:sldId id="533" r:id="rId62"/>
    <p:sldId id="559" r:id="rId63"/>
    <p:sldId id="534" r:id="rId64"/>
    <p:sldId id="535" r:id="rId65"/>
    <p:sldId id="540" r:id="rId66"/>
    <p:sldId id="539" r:id="rId67"/>
    <p:sldId id="541" r:id="rId68"/>
    <p:sldId id="538" r:id="rId69"/>
    <p:sldId id="537" r:id="rId70"/>
    <p:sldId id="546" r:id="rId71"/>
    <p:sldId id="542" r:id="rId72"/>
    <p:sldId id="545" r:id="rId73"/>
    <p:sldId id="544" r:id="rId74"/>
    <p:sldId id="547" r:id="rId75"/>
    <p:sldId id="548" r:id="rId76"/>
    <p:sldId id="543" r:id="rId77"/>
    <p:sldId id="549" r:id="rId78"/>
    <p:sldId id="550" r:id="rId79"/>
    <p:sldId id="551" r:id="rId80"/>
    <p:sldId id="552" r:id="rId81"/>
    <p:sldId id="553" r:id="rId82"/>
    <p:sldId id="556" r:id="rId83"/>
    <p:sldId id="554" r:id="rId84"/>
    <p:sldId id="280" r:id="rId85"/>
    <p:sldId id="560" r:id="rId86"/>
    <p:sldId id="561" r:id="rId87"/>
    <p:sldId id="562" r:id="rId88"/>
    <p:sldId id="563" r:id="rId89"/>
    <p:sldId id="564" r:id="rId90"/>
    <p:sldId id="565" r:id="rId91"/>
    <p:sldId id="566" r:id="rId92"/>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varScale="1">
        <p:scale>
          <a:sx n="73" d="100"/>
          <a:sy n="73" d="100"/>
        </p:scale>
        <p:origin x="83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67903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10670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136805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53026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382399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84</a:t>
            </a:fld>
            <a:endParaRPr lang="el-GR" altLang="el-GR"/>
          </a:p>
        </p:txBody>
      </p:sp>
    </p:spTree>
    <p:extLst>
      <p:ext uri="{BB962C8B-B14F-4D97-AF65-F5344CB8AC3E}">
        <p14:creationId xmlns:p14="http://schemas.microsoft.com/office/powerpoint/2010/main" val="94157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292404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310381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143965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84262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282935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n-US" sz="1000" dirty="0" smtClean="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6</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Κλασική πολιτική οικονομία: </a:t>
            </a:r>
            <a:endParaRPr lang="en-US" altLang="el-GR" sz="2800" dirty="0" smtClean="0"/>
          </a:p>
          <a:p>
            <a:pPr eaLnBrk="1" hangingPunct="1"/>
            <a:r>
              <a:rPr lang="en-US" altLang="el-GR" sz="2800" dirty="0" smtClean="0"/>
              <a:t>Malthus </a:t>
            </a:r>
            <a:r>
              <a:rPr lang="el-GR" altLang="el-GR" sz="2800" dirty="0" smtClean="0"/>
              <a:t>και </a:t>
            </a:r>
            <a:r>
              <a:rPr lang="en-US" altLang="el-GR" sz="2800" dirty="0" smtClean="0"/>
              <a:t>Ricardo </a:t>
            </a:r>
          </a:p>
          <a:p>
            <a:pPr eaLnBrk="1" hangingPunct="1"/>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a:t>
            </a:r>
            <a:r>
              <a:rPr lang="en-US" sz="3200" dirty="0" smtClean="0"/>
              <a:t>Condorcet</a:t>
            </a:r>
            <a:r>
              <a:rPr lang="el-GR" sz="3200" dirty="0" smtClean="0"/>
              <a:t> </a:t>
            </a:r>
            <a:r>
              <a:rPr lang="en-US" sz="3200" dirty="0" smtClean="0"/>
              <a:t>(17</a:t>
            </a:r>
            <a:r>
              <a:rPr lang="el-GR" sz="3200" dirty="0" smtClean="0"/>
              <a:t>43</a:t>
            </a:r>
            <a:r>
              <a:rPr lang="en-US" sz="3200" dirty="0" smtClean="0"/>
              <a:t>-1</a:t>
            </a:r>
            <a:r>
              <a:rPr lang="el-GR" sz="3200" dirty="0" smtClean="0"/>
              <a:t>794</a:t>
            </a:r>
            <a:r>
              <a:rPr lang="en-US" sz="3200" dirty="0" smtClean="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28800"/>
            <a:ext cx="54578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273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a:t>
            </a:r>
            <a:r>
              <a:rPr lang="en-US" sz="3200" dirty="0" smtClean="0"/>
              <a:t>Condorcet</a:t>
            </a:r>
            <a:r>
              <a:rPr lang="el-GR" sz="3200" dirty="0" smtClean="0"/>
              <a:t> </a:t>
            </a:r>
            <a:r>
              <a:rPr lang="en-US" sz="3200" dirty="0" smtClean="0"/>
              <a:t>(17</a:t>
            </a:r>
            <a:r>
              <a:rPr lang="el-GR" sz="3200" dirty="0" smtClean="0"/>
              <a:t>43</a:t>
            </a:r>
            <a:r>
              <a:rPr lang="en-US" sz="3200" dirty="0" smtClean="0"/>
              <a:t>-1</a:t>
            </a:r>
            <a:r>
              <a:rPr lang="el-GR" sz="3200" dirty="0" smtClean="0"/>
              <a:t>794</a:t>
            </a:r>
            <a:r>
              <a:rPr lang="en-US" sz="3200" dirty="0" smtClean="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2318421" cy="82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50" y="2348881"/>
            <a:ext cx="397750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340768"/>
            <a:ext cx="4220053" cy="2873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264139"/>
            <a:ext cx="4101436"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4005064"/>
            <a:ext cx="3825032" cy="22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701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a:t>
            </a:r>
            <a:r>
              <a:rPr lang="en-US" sz="3200" dirty="0" smtClean="0"/>
              <a:t>Condorcet</a:t>
            </a:r>
            <a:r>
              <a:rPr lang="el-GR" sz="3200" dirty="0" smtClean="0"/>
              <a:t> </a:t>
            </a:r>
            <a:r>
              <a:rPr lang="en-US" sz="3200" dirty="0" smtClean="0"/>
              <a:t>(17</a:t>
            </a:r>
            <a:r>
              <a:rPr lang="el-GR" sz="3200" dirty="0" smtClean="0"/>
              <a:t>43</a:t>
            </a:r>
            <a:r>
              <a:rPr lang="en-US" sz="3200" dirty="0" smtClean="0"/>
              <a:t>-1</a:t>
            </a:r>
            <a:r>
              <a:rPr lang="el-GR" sz="3200" dirty="0" smtClean="0"/>
              <a:t>794</a:t>
            </a:r>
            <a:r>
              <a:rPr lang="en-US" sz="3200" dirty="0" smtClean="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52292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4725144"/>
            <a:ext cx="6336704" cy="936104"/>
          </a:xfrm>
          <a:prstGeom prst="rect">
            <a:avLst/>
          </a:prstGeom>
        </p:spPr>
        <p:txBody>
          <a:bodyPr vert="horz" wrap="square" lIns="91440" tIns="45720" rIns="91440" bIns="45720" rtlCol="0" anchor="ctr">
            <a:normAutofit/>
          </a:bodyPr>
          <a:lstStyle/>
          <a:p>
            <a:r>
              <a:rPr lang="el-GR" dirty="0" smtClean="0"/>
              <a:t>Η δυνατότητα βελτίωσης της ανθρώπινης μοίρας δεν έχει όρια</a:t>
            </a:r>
            <a:endParaRPr lang="en-US" dirty="0" smtClean="0"/>
          </a:p>
        </p:txBody>
      </p:sp>
    </p:spTree>
    <p:extLst>
      <p:ext uri="{BB962C8B-B14F-4D97-AF65-F5344CB8AC3E}">
        <p14:creationId xmlns:p14="http://schemas.microsoft.com/office/powerpoint/2010/main" val="1695067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a:t>
            </a:r>
            <a:r>
              <a:rPr lang="en-US" sz="3200" dirty="0" smtClean="0"/>
              <a:t>(1756–1836)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556793"/>
            <a:ext cx="302574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03369" y="5085184"/>
            <a:ext cx="1901931" cy="553998"/>
          </a:xfrm>
          <a:prstGeom prst="rect">
            <a:avLst/>
          </a:prstGeom>
        </p:spPr>
        <p:txBody>
          <a:bodyPr wrap="none">
            <a:spAutoFit/>
          </a:bodyPr>
          <a:lstStyle/>
          <a:p>
            <a:pPr algn="ctr"/>
            <a:r>
              <a:rPr lang="en-US" dirty="0"/>
              <a:t>William Godwin </a:t>
            </a:r>
            <a:endParaRPr lang="el-GR" dirty="0" smtClean="0"/>
          </a:p>
          <a:p>
            <a:pPr algn="ctr"/>
            <a:r>
              <a:rPr lang="en-US" sz="1200" dirty="0" smtClean="0"/>
              <a:t>by </a:t>
            </a:r>
            <a:r>
              <a:rPr lang="en-US" sz="1200" dirty="0"/>
              <a:t>Henry William </a:t>
            </a:r>
            <a:r>
              <a:rPr lang="en-US" sz="1200" dirty="0" err="1"/>
              <a:t>Pickersgill</a:t>
            </a:r>
            <a:endParaRPr lang="en-US" sz="12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28" y="1484784"/>
            <a:ext cx="3126314" cy="439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7543" y="5731515"/>
            <a:ext cx="2952329" cy="505797"/>
          </a:xfrm>
          <a:prstGeom prst="rect">
            <a:avLst/>
          </a:prstGeom>
        </p:spPr>
        <p:txBody>
          <a:bodyPr vert="horz" wrap="square" lIns="91440" tIns="45720" rIns="91440" bIns="45720" rtlCol="0" anchor="ctr">
            <a:normAutofit fontScale="85000" lnSpcReduction="10000"/>
          </a:bodyPr>
          <a:lstStyle/>
          <a:p>
            <a:r>
              <a:rPr lang="el-GR" dirty="0" smtClean="0"/>
              <a:t>Από τους πρώτους θεωρητικούς του αναρχισμού</a:t>
            </a:r>
            <a:endParaRPr lang="en-US" dirty="0" smtClean="0"/>
          </a:p>
        </p:txBody>
      </p:sp>
    </p:spTree>
    <p:extLst>
      <p:ext uri="{BB962C8B-B14F-4D97-AF65-F5344CB8AC3E}">
        <p14:creationId xmlns:p14="http://schemas.microsoft.com/office/powerpoint/2010/main" val="1242510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a:t>
            </a:r>
            <a:r>
              <a:rPr lang="en-US" sz="3200" dirty="0" smtClean="0"/>
              <a:t>(1756–1836)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12776"/>
            <a:ext cx="3279930" cy="400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99592" y="5661247"/>
            <a:ext cx="3350404" cy="584775"/>
          </a:xfrm>
          <a:prstGeom prst="rect">
            <a:avLst/>
          </a:prstGeom>
        </p:spPr>
        <p:txBody>
          <a:bodyPr wrap="none">
            <a:spAutoFit/>
          </a:bodyPr>
          <a:lstStyle/>
          <a:p>
            <a:pPr algn="ctr"/>
            <a:r>
              <a:rPr lang="en-US" dirty="0"/>
              <a:t>Mary Wollstonecraft </a:t>
            </a:r>
            <a:r>
              <a:rPr lang="el-GR" dirty="0" smtClean="0"/>
              <a:t>(</a:t>
            </a:r>
            <a:r>
              <a:rPr lang="en-US" dirty="0" smtClean="0"/>
              <a:t>1759–1797)</a:t>
            </a:r>
            <a:endParaRPr lang="el-GR" dirty="0" smtClean="0"/>
          </a:p>
          <a:p>
            <a:pPr algn="ctr"/>
            <a:r>
              <a:rPr lang="en-US" sz="1400" dirty="0" smtClean="0"/>
              <a:t>John Opie</a:t>
            </a:r>
            <a:r>
              <a:rPr lang="el-GR" sz="1400" dirty="0" smtClean="0"/>
              <a:t>,</a:t>
            </a:r>
            <a:r>
              <a:rPr lang="en-US" sz="1400" dirty="0" smtClean="0"/>
              <a:t> </a:t>
            </a:r>
            <a:r>
              <a:rPr lang="en-US" sz="1400" dirty="0"/>
              <a:t>National Portrait </a:t>
            </a:r>
            <a:r>
              <a:rPr lang="en-US" sz="1400" dirty="0" smtClean="0"/>
              <a:t>Gallery</a:t>
            </a:r>
            <a:endParaRPr lang="en-US" sz="14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864" y="1412776"/>
            <a:ext cx="2372235" cy="432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76056" y="5734472"/>
            <a:ext cx="3096344" cy="511550"/>
          </a:xfrm>
          <a:prstGeom prst="rect">
            <a:avLst/>
          </a:prstGeom>
        </p:spPr>
        <p:txBody>
          <a:bodyPr vert="horz" wrap="square" lIns="91440" tIns="45720" rIns="91440" bIns="45720" rtlCol="0" anchor="ctr">
            <a:normAutofit fontScale="92500" lnSpcReduction="20000"/>
          </a:bodyPr>
          <a:lstStyle/>
          <a:p>
            <a:r>
              <a:rPr lang="el-GR" dirty="0" smtClean="0"/>
              <a:t>Από τις πρώτες «φεμινίστριες» σύντροφος του </a:t>
            </a:r>
            <a:r>
              <a:rPr lang="en-US" dirty="0" smtClean="0"/>
              <a:t>Godwin</a:t>
            </a:r>
          </a:p>
        </p:txBody>
      </p:sp>
    </p:spTree>
    <p:extLst>
      <p:ext uri="{BB962C8B-B14F-4D97-AF65-F5344CB8AC3E}">
        <p14:creationId xmlns:p14="http://schemas.microsoft.com/office/powerpoint/2010/main" val="3106080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a:t>
            </a:r>
            <a:r>
              <a:rPr lang="en-US" sz="3200" dirty="0" smtClean="0"/>
              <a:t>(1756–1836)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1253264" y="4617132"/>
            <a:ext cx="1596911" cy="984885"/>
          </a:xfrm>
          <a:prstGeom prst="rect">
            <a:avLst/>
          </a:prstGeom>
        </p:spPr>
        <p:txBody>
          <a:bodyPr wrap="none">
            <a:spAutoFit/>
          </a:bodyPr>
          <a:lstStyle/>
          <a:p>
            <a:pPr algn="ctr"/>
            <a:r>
              <a:rPr lang="en-US" dirty="0"/>
              <a:t>Mary </a:t>
            </a:r>
            <a:r>
              <a:rPr lang="en-US" dirty="0" smtClean="0"/>
              <a:t>Shelley </a:t>
            </a:r>
          </a:p>
          <a:p>
            <a:pPr algn="ctr"/>
            <a:r>
              <a:rPr lang="en-US" dirty="0" smtClean="0"/>
              <a:t>(</a:t>
            </a:r>
            <a:r>
              <a:rPr lang="en-US" dirty="0"/>
              <a:t>1797-1851) </a:t>
            </a:r>
            <a:endParaRPr lang="el-GR" dirty="0" smtClean="0"/>
          </a:p>
          <a:p>
            <a:pPr algn="ctr"/>
            <a:r>
              <a:rPr lang="en-US" sz="1100" dirty="0" smtClean="0"/>
              <a:t>by </a:t>
            </a:r>
            <a:r>
              <a:rPr lang="en-US" sz="1100" dirty="0"/>
              <a:t>Richard </a:t>
            </a:r>
            <a:r>
              <a:rPr lang="en-US" sz="1100" dirty="0" err="1" smtClean="0"/>
              <a:t>Rothwell</a:t>
            </a:r>
            <a:r>
              <a:rPr lang="el-GR" sz="1100" dirty="0" smtClean="0"/>
              <a:t>, </a:t>
            </a:r>
            <a:endParaRPr lang="en-US" sz="1100" dirty="0" smtClean="0"/>
          </a:p>
          <a:p>
            <a:pPr algn="ctr"/>
            <a:r>
              <a:rPr lang="en-US" sz="1100" dirty="0" smtClean="0"/>
              <a:t>oil </a:t>
            </a:r>
            <a:r>
              <a:rPr lang="en-US" sz="1100" dirty="0"/>
              <a:t>on canvas, </a:t>
            </a:r>
            <a:r>
              <a:rPr lang="en-US" sz="1100" dirty="0" smtClean="0"/>
              <a:t>1840</a:t>
            </a:r>
            <a:r>
              <a:rPr lang="el-GR" sz="1100" dirty="0" smtClean="0"/>
              <a:t>, </a:t>
            </a:r>
            <a:r>
              <a:rPr lang="en-US" sz="1100" dirty="0" smtClean="0"/>
              <a:t>NPG</a:t>
            </a:r>
            <a:endParaRPr lang="en-US" sz="11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20172"/>
            <a:ext cx="2360223" cy="288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90697"/>
            <a:ext cx="23812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56093" y="4934854"/>
            <a:ext cx="2160143" cy="969496"/>
          </a:xfrm>
          <a:prstGeom prst="rect">
            <a:avLst/>
          </a:prstGeom>
        </p:spPr>
        <p:txBody>
          <a:bodyPr wrap="none">
            <a:spAutoFit/>
          </a:bodyPr>
          <a:lstStyle/>
          <a:p>
            <a:pPr algn="ctr"/>
            <a:r>
              <a:rPr lang="en-US" dirty="0"/>
              <a:t>Percy Bysshe Shelley </a:t>
            </a:r>
            <a:endParaRPr lang="en-US" dirty="0" smtClean="0"/>
          </a:p>
          <a:p>
            <a:pPr algn="ctr"/>
            <a:r>
              <a:rPr lang="en-US" dirty="0" smtClean="0"/>
              <a:t>(</a:t>
            </a:r>
            <a:r>
              <a:rPr lang="en-US" dirty="0"/>
              <a:t>1792-1822</a:t>
            </a:r>
            <a:r>
              <a:rPr lang="en-US" dirty="0" smtClean="0"/>
              <a:t>)</a:t>
            </a:r>
          </a:p>
          <a:p>
            <a:pPr algn="ctr"/>
            <a:r>
              <a:rPr lang="en-US" sz="1050" dirty="0"/>
              <a:t>by Amelia Curran</a:t>
            </a:r>
          </a:p>
          <a:p>
            <a:pPr algn="ctr"/>
            <a:r>
              <a:rPr lang="en-US" sz="1050" dirty="0"/>
              <a:t>oil on canvas, </a:t>
            </a:r>
            <a:r>
              <a:rPr lang="en-US" sz="1050" dirty="0" smtClean="0"/>
              <a:t>1819, NPG</a:t>
            </a:r>
            <a:endParaRPr lang="en-US" sz="1050" dirty="0"/>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218" y="1490536"/>
            <a:ext cx="2691982" cy="331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27574" y="5640708"/>
            <a:ext cx="2492297" cy="527283"/>
          </a:xfrm>
          <a:prstGeom prst="rect">
            <a:avLst/>
          </a:prstGeom>
        </p:spPr>
        <p:txBody>
          <a:bodyPr vert="horz" wrap="square" lIns="91440" tIns="45720" rIns="91440" bIns="45720" rtlCol="0" anchor="ctr">
            <a:noAutofit/>
          </a:bodyPr>
          <a:lstStyle/>
          <a:p>
            <a:r>
              <a:rPr lang="el-GR" sz="1600" dirty="0" smtClean="0"/>
              <a:t>Κόρη της </a:t>
            </a:r>
            <a:r>
              <a:rPr lang="en-US" sz="1600" dirty="0" smtClean="0"/>
              <a:t>Wollstonecraft </a:t>
            </a:r>
            <a:r>
              <a:rPr lang="el-GR" sz="1600" dirty="0" smtClean="0"/>
              <a:t>και του </a:t>
            </a:r>
            <a:r>
              <a:rPr lang="en-US" sz="1600" dirty="0" smtClean="0"/>
              <a:t>Godwin</a:t>
            </a:r>
            <a:r>
              <a:rPr lang="el-GR" sz="1600" dirty="0" smtClean="0"/>
              <a:t>, συγγραφέας του </a:t>
            </a:r>
            <a:r>
              <a:rPr lang="en-US" sz="1600" dirty="0" smtClean="0"/>
              <a:t>Frankenstein </a:t>
            </a:r>
            <a:r>
              <a:rPr lang="el-GR" sz="1600" dirty="0" smtClean="0"/>
              <a:t> </a:t>
            </a:r>
            <a:endParaRPr lang="en-US" sz="1600" dirty="0" smtClean="0"/>
          </a:p>
        </p:txBody>
      </p:sp>
      <p:sp>
        <p:nvSpPr>
          <p:cNvPr id="7" name="TextBox 6"/>
          <p:cNvSpPr txBox="1"/>
          <p:nvPr/>
        </p:nvSpPr>
        <p:spPr>
          <a:xfrm>
            <a:off x="3851920" y="5877272"/>
            <a:ext cx="2664296" cy="504056"/>
          </a:xfrm>
          <a:prstGeom prst="rect">
            <a:avLst/>
          </a:prstGeom>
        </p:spPr>
        <p:txBody>
          <a:bodyPr vert="horz" wrap="square" lIns="91440" tIns="45720" rIns="91440" bIns="45720" rtlCol="0" anchor="ctr">
            <a:normAutofit fontScale="85000" lnSpcReduction="10000"/>
          </a:bodyPr>
          <a:lstStyle/>
          <a:p>
            <a:r>
              <a:rPr lang="el-GR" dirty="0" smtClean="0"/>
              <a:t>Από τους σημαντικότερους Άγγλους ρομαντικούς ποιητές</a:t>
            </a:r>
            <a:endParaRPr lang="en-US" dirty="0" smtClean="0"/>
          </a:p>
        </p:txBody>
      </p:sp>
    </p:spTree>
    <p:extLst>
      <p:ext uri="{BB962C8B-B14F-4D97-AF65-F5344CB8AC3E}">
        <p14:creationId xmlns:p14="http://schemas.microsoft.com/office/powerpoint/2010/main" val="851956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a:t>
            </a:r>
            <a:r>
              <a:rPr lang="en-US" sz="3200" dirty="0" smtClean="0"/>
              <a:t>(1756–1836)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2141"/>
            <a:ext cx="4097834" cy="3844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77" y="1628800"/>
            <a:ext cx="4489988" cy="91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005" y="2639722"/>
            <a:ext cx="4541118" cy="328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309" y="3010966"/>
            <a:ext cx="4057941" cy="34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275" y="3411939"/>
            <a:ext cx="43719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435" y="4078585"/>
            <a:ext cx="45434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477" y="4969557"/>
            <a:ext cx="44481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077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a:t>
            </a:r>
            <a:r>
              <a:rPr lang="en-US" sz="3200" dirty="0" smtClean="0"/>
              <a:t>(1756–1836)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9" y="1268760"/>
            <a:ext cx="42291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4" y="3088670"/>
            <a:ext cx="4390280" cy="255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97335"/>
            <a:ext cx="36480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924944"/>
            <a:ext cx="37719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5805264"/>
            <a:ext cx="7704856" cy="432048"/>
          </a:xfrm>
          <a:prstGeom prst="rect">
            <a:avLst/>
          </a:prstGeom>
        </p:spPr>
        <p:txBody>
          <a:bodyPr vert="horz" wrap="square" lIns="91440" tIns="45720" rIns="91440" bIns="45720" rtlCol="0" anchor="ctr">
            <a:noAutofit/>
          </a:bodyPr>
          <a:lstStyle/>
          <a:p>
            <a:r>
              <a:rPr lang="en-US" sz="1600" dirty="0" smtClean="0"/>
              <a:t>Perfectibility: </a:t>
            </a:r>
            <a:r>
              <a:rPr lang="el-GR" sz="1600" dirty="0" smtClean="0"/>
              <a:t>Η μοίρα των ανθρώπων μπορεί να γίνει καλύτερη αν αλλάξουν οι θεσμοί</a:t>
            </a:r>
            <a:endParaRPr lang="en-US" sz="1600" dirty="0" smtClean="0"/>
          </a:p>
        </p:txBody>
      </p:sp>
    </p:spTree>
    <p:extLst>
      <p:ext uri="{BB962C8B-B14F-4D97-AF65-F5344CB8AC3E}">
        <p14:creationId xmlns:p14="http://schemas.microsoft.com/office/powerpoint/2010/main" val="1167277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20888"/>
            <a:ext cx="8229600" cy="1143000"/>
          </a:xfrm>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Tree>
    <p:extLst>
      <p:ext uri="{BB962C8B-B14F-4D97-AF65-F5344CB8AC3E}">
        <p14:creationId xmlns:p14="http://schemas.microsoft.com/office/powerpoint/2010/main" val="3047758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253011" cy="440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1484784"/>
            <a:ext cx="2664296" cy="460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3682" y="5949281"/>
            <a:ext cx="3288881" cy="461665"/>
          </a:xfrm>
          <a:prstGeom prst="rect">
            <a:avLst/>
          </a:prstGeom>
        </p:spPr>
        <p:txBody>
          <a:bodyPr wrap="square">
            <a:spAutoFit/>
          </a:bodyPr>
          <a:lstStyle/>
          <a:p>
            <a:r>
              <a:rPr lang="en-US" sz="1200" dirty="0"/>
              <a:t>by and published for John </a:t>
            </a:r>
            <a:r>
              <a:rPr lang="en-US" sz="1200" dirty="0" err="1"/>
              <a:t>Linnell</a:t>
            </a:r>
            <a:r>
              <a:rPr lang="en-US" sz="1200" dirty="0"/>
              <a:t>, </a:t>
            </a:r>
            <a:r>
              <a:rPr lang="en-US" sz="1200" dirty="0" smtClean="0"/>
              <a:t>mezzotint</a:t>
            </a:r>
            <a:r>
              <a:rPr lang="en-US" sz="1200" dirty="0"/>
              <a:t>, </a:t>
            </a:r>
            <a:r>
              <a:rPr lang="en-US" sz="1200" dirty="0" smtClean="0"/>
              <a:t>1834, NPG</a:t>
            </a:r>
            <a:endParaRPr lang="en-US" sz="1200" dirty="0"/>
          </a:p>
        </p:txBody>
      </p:sp>
    </p:spTree>
    <p:extLst>
      <p:ext uri="{BB962C8B-B14F-4D97-AF65-F5344CB8AC3E}">
        <p14:creationId xmlns:p14="http://schemas.microsoft.com/office/powerpoint/2010/main" val="3400530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smtClean="0"/>
              <a:t>Να αναλύσει τα έργα των στοχαστών που οδηγούν από τον </a:t>
            </a:r>
            <a:r>
              <a:rPr lang="en-US" altLang="el-GR" sz="2600" dirty="0" smtClean="0"/>
              <a:t>Smith </a:t>
            </a:r>
            <a:r>
              <a:rPr lang="el-GR" altLang="el-GR" sz="2600" dirty="0" smtClean="0"/>
              <a:t>στους </a:t>
            </a:r>
            <a:r>
              <a:rPr lang="en-US" altLang="el-GR" sz="2600" dirty="0" smtClean="0"/>
              <a:t>Malthus </a:t>
            </a:r>
            <a:r>
              <a:rPr lang="el-GR" altLang="el-GR" sz="2600" dirty="0" smtClean="0"/>
              <a:t>και </a:t>
            </a:r>
            <a:r>
              <a:rPr lang="en-US" altLang="el-GR" sz="2600" dirty="0" smtClean="0"/>
              <a:t>Ricardo</a:t>
            </a:r>
            <a:endParaRPr lang="el-GR" altLang="el-GR" sz="2600" dirty="0" smtClean="0"/>
          </a:p>
          <a:p>
            <a:pPr marL="0" eaLnBrk="1" hangingPunct="1"/>
            <a:r>
              <a:rPr lang="el-GR" altLang="el-GR" sz="2600" dirty="0" smtClean="0"/>
              <a:t>Να εξηγήσει τις θεωρίες του </a:t>
            </a:r>
            <a:r>
              <a:rPr lang="en-US" altLang="el-GR" sz="2600" dirty="0"/>
              <a:t>Malthus </a:t>
            </a:r>
            <a:r>
              <a:rPr lang="el-GR" altLang="el-GR" sz="2600" dirty="0" smtClean="0"/>
              <a:t>ιδιαίτερα τη θεωρία του πληθυσμού, της αξίας και της υπερπροσφοράς</a:t>
            </a:r>
            <a:endParaRPr lang="en-US" altLang="el-GR" sz="2600" dirty="0" smtClean="0"/>
          </a:p>
          <a:p>
            <a:pPr marL="0" eaLnBrk="1" hangingPunct="1"/>
            <a:r>
              <a:rPr lang="el-GR" altLang="el-GR" sz="2600" dirty="0" smtClean="0"/>
              <a:t>Να αναλύσει τις θεωρίες του </a:t>
            </a:r>
            <a:r>
              <a:rPr lang="en-US" altLang="el-GR" sz="2600" dirty="0"/>
              <a:t>Ricardo </a:t>
            </a:r>
            <a:r>
              <a:rPr lang="el-GR" altLang="el-GR" sz="2600" dirty="0" smtClean="0"/>
              <a:t>και ιδιαίτερα</a:t>
            </a:r>
          </a:p>
          <a:p>
            <a:pPr marL="400050" lvl="1" eaLnBrk="1" hangingPunct="1"/>
            <a:r>
              <a:rPr lang="el-GR" altLang="el-GR" sz="2200" dirty="0" smtClean="0"/>
              <a:t>Την διαφορική </a:t>
            </a:r>
            <a:r>
              <a:rPr lang="el-GR" altLang="el-GR" sz="2200" dirty="0" err="1" smtClean="0"/>
              <a:t>γαιοπρόσοδο</a:t>
            </a:r>
            <a:endParaRPr lang="el-GR" altLang="el-GR" sz="2200" dirty="0" smtClean="0"/>
          </a:p>
          <a:p>
            <a:pPr marL="400050" lvl="1" eaLnBrk="1" hangingPunct="1"/>
            <a:r>
              <a:rPr lang="el-GR" altLang="el-GR" sz="2200" dirty="0" smtClean="0"/>
              <a:t>Την εργασιακή θεωρία της αξίας</a:t>
            </a:r>
          </a:p>
          <a:p>
            <a:pPr marL="400050" lvl="1" eaLnBrk="1" hangingPunct="1"/>
            <a:r>
              <a:rPr lang="el-GR" altLang="el-GR" sz="2200" dirty="0" smtClean="0"/>
              <a:t>Το συγκριτικό πλεονέκτημα</a:t>
            </a:r>
          </a:p>
          <a:p>
            <a:pPr marL="400050" lvl="1" eaLnBrk="1" hangingPunct="1"/>
            <a:r>
              <a:rPr lang="el-GR" altLang="el-GR" sz="2200" dirty="0" smtClean="0"/>
              <a:t>Τη Ρικαρδιανή ισοδυναμία</a:t>
            </a:r>
            <a:endParaRPr lang="el-GR" alt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4037856" cy="509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400" y="1700808"/>
            <a:ext cx="3936884" cy="3648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696065"/>
            <a:ext cx="975941" cy="159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220072" y="5349626"/>
            <a:ext cx="2160241" cy="1015663"/>
          </a:xfrm>
          <a:prstGeom prst="rect">
            <a:avLst/>
          </a:prstGeom>
        </p:spPr>
        <p:txBody>
          <a:bodyPr wrap="square">
            <a:spAutoFit/>
          </a:bodyPr>
          <a:lstStyle/>
          <a:p>
            <a:r>
              <a:rPr lang="en-US" sz="1200" i="1" dirty="0"/>
              <a:t>An essay on the principle of </a:t>
            </a:r>
            <a:r>
              <a:rPr lang="en-US" sz="1200" i="1" dirty="0" smtClean="0"/>
              <a:t>population</a:t>
            </a:r>
            <a:r>
              <a:rPr lang="en-US" sz="1200" dirty="0" smtClean="0"/>
              <a:t>: by T.R</a:t>
            </a:r>
            <a:r>
              <a:rPr lang="en-US" sz="1200" dirty="0"/>
              <a:t>. Malthus ; selected and introduced by Donald </a:t>
            </a:r>
            <a:r>
              <a:rPr lang="en-US" sz="1200" dirty="0" smtClean="0"/>
              <a:t>Winch, Cambridge UP, 1992</a:t>
            </a:r>
            <a:endParaRPr lang="en-US" sz="1200" dirty="0"/>
          </a:p>
        </p:txBody>
      </p:sp>
    </p:spTree>
    <p:extLst>
      <p:ext uri="{BB962C8B-B14F-4D97-AF65-F5344CB8AC3E}">
        <p14:creationId xmlns:p14="http://schemas.microsoft.com/office/powerpoint/2010/main" val="4204512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143000"/>
            <a:ext cx="68294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765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83536"/>
            <a:ext cx="69246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87624" y="5546950"/>
            <a:ext cx="6496315" cy="461665"/>
          </a:xfrm>
          <a:prstGeom prst="rect">
            <a:avLst/>
          </a:prstGeom>
        </p:spPr>
        <p:txBody>
          <a:bodyPr wrap="square">
            <a:spAutoFit/>
          </a:bodyPr>
          <a:lstStyle/>
          <a:p>
            <a:r>
              <a:rPr lang="en-US" sz="1200" dirty="0" smtClean="0">
                <a:latin typeface="Times New Roman" panose="02020603050405020304" pitchFamily="18" charset="0"/>
                <a:cs typeface="Times New Roman" panose="02020603050405020304" pitchFamily="18" charset="0"/>
              </a:rPr>
              <a:t>Geoffrey </a:t>
            </a:r>
            <a:r>
              <a:rPr lang="en-US" sz="1200" dirty="0">
                <a:latin typeface="Times New Roman" panose="02020603050405020304" pitchFamily="18" charset="0"/>
                <a:cs typeface="Times New Roman" panose="02020603050405020304" pitchFamily="18" charset="0"/>
              </a:rPr>
              <a:t>M. </a:t>
            </a:r>
            <a:r>
              <a:rPr lang="en-US" sz="1200" dirty="0" smtClean="0">
                <a:latin typeface="Times New Roman" panose="02020603050405020304" pitchFamily="18" charset="0"/>
                <a:cs typeface="Times New Roman" panose="02020603050405020304" pitchFamily="18" charset="0"/>
              </a:rPr>
              <a:t>Hodgson</a:t>
            </a:r>
            <a:r>
              <a:rPr lang="el-GR"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“MALTHUS</a:t>
            </a:r>
            <a:r>
              <a:rPr lang="en-US" sz="1200" dirty="0">
                <a:latin typeface="Times New Roman" panose="02020603050405020304" pitchFamily="18" charset="0"/>
                <a:cs typeface="Times New Roman" panose="02020603050405020304" pitchFamily="18" charset="0"/>
              </a:rPr>
              <a:t>, Thomas Robert (1766-1834</a:t>
            </a:r>
            <a:r>
              <a:rPr lang="en-US" sz="1200"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Biographical Dictionary of British </a:t>
            </a:r>
            <a:r>
              <a:rPr lang="en-US" sz="1200" i="1" dirty="0" smtClean="0">
                <a:latin typeface="Times New Roman" panose="02020603050405020304" pitchFamily="18" charset="0"/>
                <a:cs typeface="Times New Roman" panose="02020603050405020304" pitchFamily="18" charset="0"/>
              </a:rPr>
              <a:t>Economists</a:t>
            </a:r>
            <a:r>
              <a:rPr lang="en-US" sz="1200" dirty="0" smtClean="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edited by Donald Rutherford (Bristol: </a:t>
            </a:r>
            <a:r>
              <a:rPr lang="en-US" sz="1200" dirty="0" err="1">
                <a:latin typeface="Times New Roman" panose="02020603050405020304" pitchFamily="18" charset="0"/>
                <a:cs typeface="Times New Roman" panose="02020603050405020304" pitchFamily="18" charset="0"/>
              </a:rPr>
              <a:t>Thoemmes</a:t>
            </a:r>
            <a:r>
              <a:rPr lang="en-US" sz="1200" dirty="0">
                <a:latin typeface="Times New Roman" panose="02020603050405020304" pitchFamily="18" charset="0"/>
                <a:cs typeface="Times New Roman" panose="02020603050405020304" pitchFamily="18" charset="0"/>
              </a:rPr>
              <a:t> Continuum</a:t>
            </a:r>
            <a:r>
              <a:rPr lang="en-US" sz="1200" dirty="0" smtClean="0">
                <a:latin typeface="Times New Roman" panose="02020603050405020304" pitchFamily="18" charset="0"/>
                <a:cs typeface="Times New Roman" panose="02020603050405020304" pitchFamily="18" charset="0"/>
              </a:rPr>
              <a:t>), 2004.</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294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475656" y="2348880"/>
            <a:ext cx="6264696" cy="1080120"/>
          </a:xfrm>
          <a:prstGeom prst="rect">
            <a:avLst/>
          </a:prstGeom>
        </p:spPr>
        <p:txBody>
          <a:bodyPr vert="horz" wrap="square" lIns="91440" tIns="45720" rIns="91440" bIns="45720" rtlCol="0" anchor="ctr">
            <a:normAutofit/>
          </a:bodyPr>
          <a:lstStyle/>
          <a:p>
            <a:pPr algn="ctr"/>
            <a:r>
              <a:rPr lang="el-GR" sz="3200" dirty="0" smtClean="0"/>
              <a:t>Θεωρία πληθυσμού</a:t>
            </a:r>
            <a:endParaRPr lang="en-US" sz="3200" dirty="0" smtClean="0"/>
          </a:p>
        </p:txBody>
      </p:sp>
    </p:spTree>
    <p:extLst>
      <p:ext uri="{BB962C8B-B14F-4D97-AF65-F5344CB8AC3E}">
        <p14:creationId xmlns:p14="http://schemas.microsoft.com/office/powerpoint/2010/main" val="1675671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318708"/>
            <a:ext cx="2304256" cy="398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5445224"/>
            <a:ext cx="3600400" cy="864018"/>
          </a:xfrm>
          <a:prstGeom prst="rect">
            <a:avLst/>
          </a:prstGeom>
        </p:spPr>
        <p:txBody>
          <a:bodyPr vert="horz" wrap="square" lIns="91440" tIns="45720" rIns="91440" bIns="45720" rtlCol="0" anchor="ctr">
            <a:noAutofit/>
          </a:bodyPr>
          <a:lstStyle/>
          <a:p>
            <a:pPr algn="ctr"/>
            <a:r>
              <a:rPr lang="el-GR" i="1" dirty="0" smtClean="0"/>
              <a:t>Δοκίμιο επί της αρχής του πληθυσμού</a:t>
            </a:r>
          </a:p>
          <a:p>
            <a:pPr algn="ctr"/>
            <a:r>
              <a:rPr lang="en-US" dirty="0" smtClean="0"/>
              <a:t>1</a:t>
            </a:r>
            <a:r>
              <a:rPr lang="el-GR" baseline="30000" dirty="0" smtClean="0"/>
              <a:t>η</a:t>
            </a:r>
            <a:r>
              <a:rPr lang="el-GR" dirty="0" smtClean="0"/>
              <a:t> ανώνυμη έκδοση 1798</a:t>
            </a:r>
            <a:endParaRPr lang="en-US" dirty="0" smtClean="0"/>
          </a:p>
        </p:txBody>
      </p:sp>
      <p:sp>
        <p:nvSpPr>
          <p:cNvPr id="4" name="TextBox 3"/>
          <p:cNvSpPr txBox="1"/>
          <p:nvPr/>
        </p:nvSpPr>
        <p:spPr>
          <a:xfrm>
            <a:off x="4283968" y="5373216"/>
            <a:ext cx="3888432" cy="936026"/>
          </a:xfrm>
          <a:prstGeom prst="rect">
            <a:avLst/>
          </a:prstGeom>
        </p:spPr>
        <p:txBody>
          <a:bodyPr vert="horz" wrap="square" lIns="91440" tIns="45720" rIns="91440" bIns="45720" rtlCol="0" anchor="ctr">
            <a:normAutofit/>
          </a:bodyPr>
          <a:lstStyle/>
          <a:p>
            <a:r>
              <a:rPr lang="el-GR" dirty="0" smtClean="0"/>
              <a:t>2</a:t>
            </a:r>
            <a:r>
              <a:rPr lang="el-GR" baseline="30000" dirty="0" smtClean="0"/>
              <a:t>η</a:t>
            </a:r>
            <a:r>
              <a:rPr lang="el-GR" dirty="0" smtClean="0"/>
              <a:t> έκδοση επαυξημένη, 1803. Ακολούθησαν άλλες 4 (η 6</a:t>
            </a:r>
            <a:r>
              <a:rPr lang="el-GR" baseline="30000" dirty="0" smtClean="0"/>
              <a:t>η</a:t>
            </a:r>
            <a:r>
              <a:rPr lang="el-GR" dirty="0" smtClean="0"/>
              <a:t> το 1826) με μικρές αλλαγές</a:t>
            </a:r>
            <a:endParaRPr lang="en-US" dirty="0" smtClean="0"/>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22582"/>
            <a:ext cx="2591310" cy="4102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891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15086"/>
            <a:ext cx="3263652" cy="372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48" y="1940711"/>
            <a:ext cx="35814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48" y="1331111"/>
            <a:ext cx="34861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4" y="5301208"/>
            <a:ext cx="4320480" cy="864096"/>
          </a:xfrm>
          <a:prstGeom prst="rect">
            <a:avLst/>
          </a:prstGeom>
        </p:spPr>
        <p:txBody>
          <a:bodyPr vert="horz" wrap="square" lIns="91440" tIns="45720" rIns="91440" bIns="45720" rtlCol="0" anchor="ctr">
            <a:normAutofit fontScale="85000" lnSpcReduction="10000"/>
          </a:bodyPr>
          <a:lstStyle/>
          <a:p>
            <a:r>
              <a:rPr lang="el-GR" dirty="0" smtClean="0"/>
              <a:t>Οι μεταρρυθμιστές έχουν άδικο: Η ανθρώπινη μοίρα δε μπορεί να βελτιωθεί. Η παρούσα τάξη πραγμάτων είναι επιβαλλόμενη από τη φύση. </a:t>
            </a:r>
            <a:endParaRPr lang="en-US" dirty="0" smtClean="0"/>
          </a:p>
        </p:txBody>
      </p:sp>
    </p:spTree>
    <p:extLst>
      <p:ext uri="{BB962C8B-B14F-4D97-AF65-F5344CB8AC3E}">
        <p14:creationId xmlns:p14="http://schemas.microsoft.com/office/powerpoint/2010/main" val="1625846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95859"/>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77072"/>
            <a:ext cx="40862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532" y="1295859"/>
            <a:ext cx="38576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60032" y="4797152"/>
            <a:ext cx="4176464" cy="1440160"/>
          </a:xfrm>
          <a:prstGeom prst="rect">
            <a:avLst/>
          </a:prstGeom>
        </p:spPr>
        <p:txBody>
          <a:bodyPr vert="horz" wrap="square" lIns="91440" tIns="45720" rIns="91440" bIns="45720" rtlCol="0" anchor="ctr">
            <a:normAutofit/>
          </a:bodyPr>
          <a:lstStyle/>
          <a:p>
            <a:r>
              <a:rPr lang="el-GR" dirty="0" smtClean="0"/>
              <a:t>Η τροφή αυξάνεται κατά αριθμητική πρόοδο, ο πληθυσμός αν δεν περιοριστεί, κατά γεωμετρική. Άρα, δεν υπάρχει αρκετή τροφή για όλους.</a:t>
            </a:r>
            <a:endParaRPr lang="en-US" dirty="0" smtClean="0"/>
          </a:p>
        </p:txBody>
      </p:sp>
    </p:spTree>
    <p:extLst>
      <p:ext uri="{BB962C8B-B14F-4D97-AF65-F5344CB8AC3E}">
        <p14:creationId xmlns:p14="http://schemas.microsoft.com/office/powerpoint/2010/main" val="3013490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45307"/>
            <a:ext cx="47434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05" y="4617132"/>
            <a:ext cx="42957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07405" y="1200754"/>
            <a:ext cx="265648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08104" y="1700808"/>
            <a:ext cx="3024336" cy="3096344"/>
          </a:xfrm>
          <a:prstGeom prst="rect">
            <a:avLst/>
          </a:prstGeom>
        </p:spPr>
        <p:txBody>
          <a:bodyPr vert="horz" wrap="square" lIns="91440" tIns="45720" rIns="91440" bIns="45720" rtlCol="0" anchor="ctr">
            <a:normAutofit/>
          </a:bodyPr>
          <a:lstStyle/>
          <a:p>
            <a:r>
              <a:rPr lang="el-GR" dirty="0" smtClean="0"/>
              <a:t>Το φρικτό αυτό κείμενο για τη «γιορτή της φύσης» εμφανίστηκε στη 2</a:t>
            </a:r>
            <a:r>
              <a:rPr lang="el-GR" baseline="30000" dirty="0" smtClean="0"/>
              <a:t>η</a:t>
            </a:r>
            <a:r>
              <a:rPr lang="el-GR" dirty="0" smtClean="0"/>
              <a:t> έκδοση του </a:t>
            </a:r>
            <a:r>
              <a:rPr lang="el-GR" i="1" dirty="0" smtClean="0"/>
              <a:t>Δοκιμίου</a:t>
            </a:r>
            <a:r>
              <a:rPr lang="el-GR" dirty="0" smtClean="0"/>
              <a:t> το 1803 αλλά εξοβελίστηκε από τις επόμενες. </a:t>
            </a:r>
            <a:endParaRPr lang="en-US" dirty="0" smtClean="0"/>
          </a:p>
        </p:txBody>
      </p:sp>
    </p:spTree>
    <p:extLst>
      <p:ext uri="{BB962C8B-B14F-4D97-AF65-F5344CB8AC3E}">
        <p14:creationId xmlns:p14="http://schemas.microsoft.com/office/powerpoint/2010/main" val="3690982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907405" y="1200754"/>
            <a:ext cx="265648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994398"/>
            <a:ext cx="3888433" cy="224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135" y="1268760"/>
            <a:ext cx="3241689" cy="496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405" y="1226460"/>
            <a:ext cx="2149248" cy="26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9872" y="1344770"/>
            <a:ext cx="1872208" cy="2012222"/>
          </a:xfrm>
          <a:prstGeom prst="rect">
            <a:avLst/>
          </a:prstGeom>
        </p:spPr>
        <p:txBody>
          <a:bodyPr vert="horz" wrap="square" lIns="91440" tIns="45720" rIns="91440" bIns="45720" rtlCol="0" anchor="ctr">
            <a:normAutofit/>
          </a:bodyPr>
          <a:lstStyle/>
          <a:p>
            <a:r>
              <a:rPr lang="el-GR" dirty="0" smtClean="0"/>
              <a:t>Ο Δαρβίνος επηρεάζεται από τον </a:t>
            </a:r>
            <a:r>
              <a:rPr lang="en-US" dirty="0" smtClean="0"/>
              <a:t>Malthus </a:t>
            </a:r>
            <a:r>
              <a:rPr lang="el-GR" dirty="0" smtClean="0"/>
              <a:t>για την </a:t>
            </a:r>
            <a:r>
              <a:rPr lang="el-GR" i="1" dirty="0" smtClean="0"/>
              <a:t>Καταγωγή των Ειδών </a:t>
            </a:r>
            <a:endParaRPr lang="en-US" i="1" dirty="0" smtClean="0"/>
          </a:p>
        </p:txBody>
      </p:sp>
    </p:spTree>
    <p:extLst>
      <p:ext uri="{BB962C8B-B14F-4D97-AF65-F5344CB8AC3E}">
        <p14:creationId xmlns:p14="http://schemas.microsoft.com/office/powerpoint/2010/main" val="18307756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36290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785" y="1225119"/>
            <a:ext cx="443865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91" y="1628800"/>
            <a:ext cx="1167259" cy="23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574469"/>
            <a:ext cx="1224136" cy="23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88224" y="5661248"/>
            <a:ext cx="2123211"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03260" y="1126108"/>
            <a:ext cx="3361967" cy="198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1560" y="4293096"/>
            <a:ext cx="3557017" cy="1566174"/>
          </a:xfrm>
          <a:prstGeom prst="rect">
            <a:avLst/>
          </a:prstGeom>
        </p:spPr>
        <p:txBody>
          <a:bodyPr vert="horz" wrap="square" lIns="91440" tIns="45720" rIns="91440" bIns="45720" rtlCol="0" anchor="ctr">
            <a:normAutofit/>
          </a:bodyPr>
          <a:lstStyle/>
          <a:p>
            <a:r>
              <a:rPr lang="el-GR" dirty="0" err="1" smtClean="0"/>
              <a:t>Ό,τι</a:t>
            </a:r>
            <a:r>
              <a:rPr lang="el-GR" dirty="0" smtClean="0"/>
              <a:t> και να κάνουμε – και λεφτά να δώσουμε στους άτυχους φτωχούς – η φύση δεν επιτρέπει να φάνε όλοι. </a:t>
            </a:r>
            <a:endParaRPr lang="en-US" dirty="0" smtClean="0"/>
          </a:p>
        </p:txBody>
      </p:sp>
    </p:spTree>
    <p:extLst>
      <p:ext uri="{BB962C8B-B14F-4D97-AF65-F5344CB8AC3E}">
        <p14:creationId xmlns:p14="http://schemas.microsoft.com/office/powerpoint/2010/main" val="1682593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47500" lnSpcReduction="20000"/>
          </a:bodyPr>
          <a:lstStyle/>
          <a:p>
            <a:pPr marL="0" eaLnBrk="1" fontAlgn="auto" hangingPunct="1">
              <a:spcAft>
                <a:spcPts val="0"/>
              </a:spcAft>
              <a:buFont typeface="Arial" pitchFamily="34" charset="0"/>
              <a:buChar char="•"/>
              <a:defRPr/>
            </a:pPr>
            <a:r>
              <a:rPr lang="en-US" sz="6000" dirty="0" smtClean="0"/>
              <a:t>Jean Baptiste Say</a:t>
            </a:r>
            <a:r>
              <a:rPr lang="el-GR" sz="6000" dirty="0" smtClean="0"/>
              <a:t> * </a:t>
            </a:r>
            <a:r>
              <a:rPr lang="en-US" sz="6000" dirty="0" smtClean="0"/>
              <a:t>Condorcet</a:t>
            </a:r>
            <a:r>
              <a:rPr lang="el-GR" sz="6000" dirty="0" smtClean="0"/>
              <a:t> * </a:t>
            </a:r>
            <a:r>
              <a:rPr lang="en-US" sz="6000" dirty="0" smtClean="0"/>
              <a:t>William Godwin</a:t>
            </a:r>
            <a:endParaRPr lang="en-US" sz="6000" dirty="0"/>
          </a:p>
          <a:p>
            <a:pPr marL="0" eaLnBrk="1" fontAlgn="auto" hangingPunct="1">
              <a:spcAft>
                <a:spcPts val="0"/>
              </a:spcAft>
              <a:buFont typeface="Arial" pitchFamily="34" charset="0"/>
              <a:buChar char="•"/>
              <a:defRPr/>
            </a:pPr>
            <a:r>
              <a:rPr lang="en-US" sz="6200" dirty="0" smtClean="0"/>
              <a:t>Thomas </a:t>
            </a:r>
            <a:r>
              <a:rPr lang="en-US" sz="6200" dirty="0"/>
              <a:t>Robert </a:t>
            </a:r>
            <a:r>
              <a:rPr lang="en-US" sz="6200" dirty="0" smtClean="0"/>
              <a:t>Malthus </a:t>
            </a:r>
          </a:p>
          <a:p>
            <a:pPr marL="800100" lvl="2" eaLnBrk="1" fontAlgn="auto" hangingPunct="1">
              <a:spcAft>
                <a:spcPts val="0"/>
              </a:spcAft>
              <a:buFont typeface="Arial" pitchFamily="34" charset="0"/>
              <a:buChar char="•"/>
              <a:defRPr/>
            </a:pPr>
            <a:r>
              <a:rPr lang="en-US" sz="4800" i="1" dirty="0" smtClean="0"/>
              <a:t>Essay </a:t>
            </a:r>
            <a:r>
              <a:rPr lang="en-US" sz="4800" i="1" dirty="0"/>
              <a:t>on </a:t>
            </a:r>
            <a:r>
              <a:rPr lang="en-US" sz="4800" i="1" dirty="0" smtClean="0"/>
              <a:t>Population</a:t>
            </a:r>
            <a:endParaRPr lang="el-GR" sz="4800" i="1" dirty="0" smtClean="0"/>
          </a:p>
          <a:p>
            <a:pPr marL="800100" lvl="2" eaLnBrk="1" fontAlgn="auto" hangingPunct="1">
              <a:spcAft>
                <a:spcPts val="0"/>
              </a:spcAft>
              <a:buFont typeface="Arial" pitchFamily="34" charset="0"/>
              <a:buChar char="•"/>
              <a:defRPr/>
            </a:pPr>
            <a:r>
              <a:rPr lang="en-US" sz="4800" i="1" dirty="0" smtClean="0"/>
              <a:t>Principles</a:t>
            </a:r>
            <a:r>
              <a:rPr lang="en-US" sz="4800" dirty="0" smtClean="0"/>
              <a:t> </a:t>
            </a:r>
            <a:endParaRPr lang="en-US" sz="4800" dirty="0"/>
          </a:p>
          <a:p>
            <a:pPr marL="800100" lvl="2" eaLnBrk="1" fontAlgn="auto" hangingPunct="1">
              <a:spcAft>
                <a:spcPts val="0"/>
              </a:spcAft>
              <a:buFont typeface="Arial" pitchFamily="34" charset="0"/>
              <a:buChar char="•"/>
              <a:defRPr/>
            </a:pPr>
            <a:r>
              <a:rPr lang="el-GR" sz="4800" dirty="0"/>
              <a:t>Θεωρία </a:t>
            </a:r>
            <a:r>
              <a:rPr lang="el-GR" sz="4800" dirty="0" smtClean="0"/>
              <a:t>αξίας</a:t>
            </a:r>
            <a:r>
              <a:rPr lang="en-US" sz="4800" dirty="0" smtClean="0"/>
              <a:t> * </a:t>
            </a:r>
            <a:r>
              <a:rPr lang="el-GR" sz="4800" dirty="0" smtClean="0"/>
              <a:t>Υπερπροσφορά</a:t>
            </a:r>
            <a:r>
              <a:rPr lang="en-US" sz="4800" dirty="0" smtClean="0"/>
              <a:t> (Theory of gluts)</a:t>
            </a:r>
            <a:r>
              <a:rPr lang="el-GR" sz="4800" dirty="0" smtClean="0"/>
              <a:t> </a:t>
            </a:r>
            <a:endParaRPr lang="el-GR" sz="4800" dirty="0"/>
          </a:p>
          <a:p>
            <a:pPr marL="0" eaLnBrk="1" fontAlgn="auto" hangingPunct="1">
              <a:spcAft>
                <a:spcPts val="0"/>
              </a:spcAft>
              <a:buFont typeface="Arial" pitchFamily="34" charset="0"/>
              <a:buChar char="•"/>
              <a:defRPr/>
            </a:pPr>
            <a:r>
              <a:rPr lang="en-US" sz="6200" dirty="0" smtClean="0"/>
              <a:t>David Ricardo</a:t>
            </a:r>
          </a:p>
          <a:p>
            <a:pPr marL="800100" lvl="2" eaLnBrk="1" fontAlgn="auto" hangingPunct="1">
              <a:spcAft>
                <a:spcPts val="0"/>
              </a:spcAft>
              <a:buFont typeface="Arial" pitchFamily="34" charset="0"/>
              <a:buChar char="•"/>
              <a:defRPr/>
            </a:pPr>
            <a:r>
              <a:rPr lang="en-US" sz="4900" i="1" dirty="0" smtClean="0"/>
              <a:t>Essay on Profits </a:t>
            </a:r>
            <a:r>
              <a:rPr lang="el-GR" sz="4900" dirty="0" smtClean="0"/>
              <a:t>(Διαφορική πρόσοδος και νόμος της αξίας)</a:t>
            </a:r>
          </a:p>
          <a:p>
            <a:pPr marL="800100" lvl="2" eaLnBrk="1" fontAlgn="auto" hangingPunct="1">
              <a:spcAft>
                <a:spcPts val="0"/>
              </a:spcAft>
              <a:buFont typeface="Arial" pitchFamily="34" charset="0"/>
              <a:buChar char="•"/>
              <a:defRPr/>
            </a:pPr>
            <a:r>
              <a:rPr lang="en-US" sz="4900" i="1" dirty="0" smtClean="0"/>
              <a:t>Principles </a:t>
            </a:r>
          </a:p>
          <a:p>
            <a:pPr marL="1257300" lvl="3" eaLnBrk="1" fontAlgn="auto" hangingPunct="1">
              <a:spcAft>
                <a:spcPts val="0"/>
              </a:spcAft>
              <a:buFont typeface="Arial" pitchFamily="34" charset="0"/>
              <a:buChar char="•"/>
              <a:defRPr/>
            </a:pPr>
            <a:r>
              <a:rPr lang="el-GR" sz="4400" dirty="0" smtClean="0"/>
              <a:t>Εργασιακή θεωρία της αξίας</a:t>
            </a:r>
            <a:endParaRPr lang="en-US" sz="4400" dirty="0" smtClean="0"/>
          </a:p>
          <a:p>
            <a:pPr marL="1257300" lvl="3" eaLnBrk="1" fontAlgn="auto" hangingPunct="1">
              <a:spcAft>
                <a:spcPts val="0"/>
              </a:spcAft>
              <a:buFont typeface="Arial" pitchFamily="34" charset="0"/>
              <a:buChar char="•"/>
              <a:defRPr/>
            </a:pPr>
            <a:r>
              <a:rPr lang="el-GR" sz="4400" dirty="0" smtClean="0"/>
              <a:t>Συγκριτικό πλεονέκτημα</a:t>
            </a:r>
            <a:r>
              <a:rPr lang="en-US" sz="4400" dirty="0" smtClean="0"/>
              <a:t> * </a:t>
            </a:r>
            <a:r>
              <a:rPr lang="el-GR" sz="4400" dirty="0" smtClean="0"/>
              <a:t>Ρικαρδιανή ισοδυναμία</a:t>
            </a:r>
            <a:endParaRPr lang="en-US" dirty="0" smtClean="0"/>
          </a:p>
          <a:p>
            <a:pPr marL="171450" lvl="1" indent="0" eaLnBrk="1" fontAlgn="auto" hangingPunct="1">
              <a:spcAft>
                <a:spcPts val="0"/>
              </a:spcAft>
              <a:buNone/>
              <a:defRPr/>
            </a:pPr>
            <a:endParaRPr lang="el-GR" dirty="0"/>
          </a:p>
          <a:p>
            <a:pPr marL="171450" lvl="1"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5529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43" y="3501008"/>
            <a:ext cx="37052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7" y="5330611"/>
            <a:ext cx="4114867"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246" y="1327674"/>
            <a:ext cx="37338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868144" y="2854360"/>
            <a:ext cx="252389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43382">
            <a:off x="641423" y="5236169"/>
            <a:ext cx="1740475" cy="15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894135" y="3499307"/>
            <a:ext cx="252389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11248" y="1155944"/>
            <a:ext cx="252389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9747" y="3203822"/>
            <a:ext cx="3842032"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31840" y="3005059"/>
            <a:ext cx="146277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377" y="3303203"/>
            <a:ext cx="42291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32040" y="4797152"/>
            <a:ext cx="3558437" cy="1368152"/>
          </a:xfrm>
          <a:prstGeom prst="rect">
            <a:avLst/>
          </a:prstGeom>
        </p:spPr>
        <p:txBody>
          <a:bodyPr vert="horz" wrap="square" lIns="91440" tIns="45720" rIns="91440" bIns="45720" rtlCol="0" anchor="ctr">
            <a:normAutofit fontScale="92500" lnSpcReduction="20000"/>
          </a:bodyPr>
          <a:lstStyle/>
          <a:p>
            <a:r>
              <a:rPr lang="el-GR" dirty="0" smtClean="0"/>
              <a:t>Ο ηθικός αυτοπεριορισμός [γάμος, δηλ., σε μεγαλύτερη ηλικία], η διαστροφή [συμπεριλαμβανομένης και της αντισύλληψης] και η αθλιότητα περιορίζουν τελικά την αύξηση του πληθυσμού.</a:t>
            </a:r>
            <a:endParaRPr lang="en-US" dirty="0" smtClean="0"/>
          </a:p>
        </p:txBody>
      </p:sp>
    </p:spTree>
    <p:extLst>
      <p:ext uri="{BB962C8B-B14F-4D97-AF65-F5344CB8AC3E}">
        <p14:creationId xmlns:p14="http://schemas.microsoft.com/office/powerpoint/2010/main" val="3810713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69493"/>
            <a:ext cx="3459249" cy="51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212" y="1340768"/>
            <a:ext cx="3735303" cy="395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83968" y="5189228"/>
            <a:ext cx="37444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97547" y="5004706"/>
            <a:ext cx="1147936" cy="139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55975" y="5405252"/>
            <a:ext cx="4189507" cy="616036"/>
          </a:xfrm>
          <a:prstGeom prst="rect">
            <a:avLst/>
          </a:prstGeom>
        </p:spPr>
        <p:txBody>
          <a:bodyPr vert="horz" wrap="square" lIns="91440" tIns="45720" rIns="91440" bIns="45720" rtlCol="0" anchor="ctr">
            <a:normAutofit lnSpcReduction="10000"/>
          </a:bodyPr>
          <a:lstStyle/>
          <a:p>
            <a:r>
              <a:rPr lang="el-GR" dirty="0" smtClean="0"/>
              <a:t>Ή θα βάλετε μυαλό ή θα φροντίσουμε να σας πάρει ο Χάρος</a:t>
            </a:r>
            <a:endParaRPr lang="en-US" dirty="0" smtClean="0"/>
          </a:p>
        </p:txBody>
      </p:sp>
    </p:spTree>
    <p:extLst>
      <p:ext uri="{BB962C8B-B14F-4D97-AF65-F5344CB8AC3E}">
        <p14:creationId xmlns:p14="http://schemas.microsoft.com/office/powerpoint/2010/main" val="1101960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08" y="1412776"/>
            <a:ext cx="426720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83" y="2780928"/>
            <a:ext cx="451485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731" y="1412776"/>
            <a:ext cx="3316610" cy="139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745" y="2924944"/>
            <a:ext cx="3250205" cy="229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96136" y="4962695"/>
            <a:ext cx="2304256" cy="216024"/>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8799" y="5734452"/>
            <a:ext cx="3857969" cy="576064"/>
          </a:xfrm>
          <a:prstGeom prst="rect">
            <a:avLst/>
          </a:prstGeom>
        </p:spPr>
        <p:txBody>
          <a:bodyPr vert="horz" wrap="square" lIns="91440" tIns="45720" rIns="91440" bIns="45720" rtlCol="0" anchor="ctr">
            <a:normAutofit fontScale="92500" lnSpcReduction="10000"/>
          </a:bodyPr>
          <a:lstStyle/>
          <a:p>
            <a:r>
              <a:rPr lang="el-GR" dirty="0" smtClean="0"/>
              <a:t>Η διαστροφή, δηλ., η μη αναπαραγωγική συνουσία, είναι ηθικά απαράδεκτη</a:t>
            </a:r>
            <a:endParaRPr lang="en-US" dirty="0" smtClean="0"/>
          </a:p>
        </p:txBody>
      </p:sp>
      <p:sp>
        <p:nvSpPr>
          <p:cNvPr id="6" name="TextBox 5"/>
          <p:cNvSpPr txBox="1"/>
          <p:nvPr/>
        </p:nvSpPr>
        <p:spPr>
          <a:xfrm>
            <a:off x="4860033" y="5376322"/>
            <a:ext cx="3442308" cy="934194"/>
          </a:xfrm>
          <a:prstGeom prst="rect">
            <a:avLst/>
          </a:prstGeom>
        </p:spPr>
        <p:txBody>
          <a:bodyPr vert="horz" wrap="square" lIns="91440" tIns="45720" rIns="91440" bIns="45720" rtlCol="0" anchor="ctr">
            <a:normAutofit fontScale="92500" lnSpcReduction="20000"/>
          </a:bodyPr>
          <a:lstStyle/>
          <a:p>
            <a:r>
              <a:rPr lang="el-GR" dirty="0" smtClean="0"/>
              <a:t>Η πρόνοια για τους απόρους είναι αδι</a:t>
            </a:r>
            <a:r>
              <a:rPr lang="el-GR" dirty="0"/>
              <a:t>έ</a:t>
            </a:r>
            <a:r>
              <a:rPr lang="el-GR" dirty="0" smtClean="0"/>
              <a:t>ξοδη.  Αυξάνει τον αριθμό τους και στερεί την τροφή από αυτούς που την αξίζουν πραγματικά.</a:t>
            </a:r>
            <a:endParaRPr lang="en-US" dirty="0" smtClean="0"/>
          </a:p>
        </p:txBody>
      </p:sp>
    </p:spTree>
    <p:extLst>
      <p:ext uri="{BB962C8B-B14F-4D97-AF65-F5344CB8AC3E}">
        <p14:creationId xmlns:p14="http://schemas.microsoft.com/office/powerpoint/2010/main" val="1094865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38671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11560" y="1412776"/>
            <a:ext cx="1152128" cy="216024"/>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12776"/>
            <a:ext cx="356235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36096" y="4850026"/>
            <a:ext cx="2376264" cy="216024"/>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5536" y="5066050"/>
            <a:ext cx="3744416" cy="1243270"/>
          </a:xfrm>
          <a:prstGeom prst="rect">
            <a:avLst/>
          </a:prstGeom>
        </p:spPr>
        <p:txBody>
          <a:bodyPr vert="horz" wrap="square" lIns="91440" tIns="45720" rIns="91440" bIns="45720" rtlCol="0" anchor="ctr">
            <a:normAutofit fontScale="92500" lnSpcReduction="20000"/>
          </a:bodyPr>
          <a:lstStyle/>
          <a:p>
            <a:r>
              <a:rPr lang="el-GR" dirty="0" smtClean="0"/>
              <a:t>Σε όσους ο λαχνός της ζωής δεν κληρώθηκε δεν μπορούν να τραφούν όλοι. Όσοι τελικά τραφούν θα πρέπει να δουλέψουν σκληρά για να δείξουν ότι το αξίζουν.</a:t>
            </a:r>
            <a:endParaRPr lang="en-US" dirty="0" smtClean="0"/>
          </a:p>
        </p:txBody>
      </p:sp>
    </p:spTree>
    <p:extLst>
      <p:ext uri="{BB962C8B-B14F-4D97-AF65-F5344CB8AC3E}">
        <p14:creationId xmlns:p14="http://schemas.microsoft.com/office/powerpoint/2010/main" val="1316066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09" y="1628800"/>
            <a:ext cx="36385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35909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272" y="3351761"/>
            <a:ext cx="36576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8509" y="4149080"/>
            <a:ext cx="3475459" cy="1612506"/>
          </a:xfrm>
          <a:prstGeom prst="rect">
            <a:avLst/>
          </a:prstGeom>
        </p:spPr>
        <p:txBody>
          <a:bodyPr vert="horz" wrap="square" lIns="91440" tIns="45720" rIns="91440" bIns="45720" rtlCol="0" anchor="ctr">
            <a:normAutofit/>
          </a:bodyPr>
          <a:lstStyle/>
          <a:p>
            <a:r>
              <a:rPr lang="el-GR" dirty="0" smtClean="0"/>
              <a:t>Πρέπει να χρωστάτε χάρη στους κατέχοντες. Η ατομική ιδιοκτησία και το ατομικό συμφέρον ευθύνονται για τον πολιτισμό.   </a:t>
            </a:r>
            <a:endParaRPr lang="en-US" dirty="0" smtClean="0"/>
          </a:p>
        </p:txBody>
      </p:sp>
    </p:spTree>
    <p:extLst>
      <p:ext uri="{BB962C8B-B14F-4D97-AF65-F5344CB8AC3E}">
        <p14:creationId xmlns:p14="http://schemas.microsoft.com/office/powerpoint/2010/main" val="4199947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377190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8104" y="1412776"/>
            <a:ext cx="2520280" cy="4176464"/>
          </a:xfrm>
          <a:prstGeom prst="rect">
            <a:avLst/>
          </a:prstGeom>
        </p:spPr>
        <p:txBody>
          <a:bodyPr vert="horz" wrap="square" lIns="91440" tIns="45720" rIns="91440" bIns="45720" rtlCol="0" anchor="ctr">
            <a:normAutofit/>
          </a:bodyPr>
          <a:lstStyle/>
          <a:p>
            <a:r>
              <a:rPr lang="el-GR" dirty="0" smtClean="0"/>
              <a:t>Τελικά η ζωή είναι ευλογία, και πρέπει να χρωστάτε χάρη στο θεό που ζείτε ακόμα και με τόση δυστυχία. </a:t>
            </a:r>
          </a:p>
          <a:p>
            <a:r>
              <a:rPr lang="el-GR" dirty="0" smtClean="0"/>
              <a:t>Με δεδομένους τους περιορισμούς της φύσης οι άτυχοι αυτής της ζωής πρέπει να είναι ευχαριστημένοι.</a:t>
            </a:r>
            <a:endParaRPr lang="en-US" dirty="0" smtClean="0"/>
          </a:p>
        </p:txBody>
      </p:sp>
    </p:spTree>
    <p:extLst>
      <p:ext uri="{BB962C8B-B14F-4D97-AF65-F5344CB8AC3E}">
        <p14:creationId xmlns:p14="http://schemas.microsoft.com/office/powerpoint/2010/main" val="3049749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475656" y="2348880"/>
            <a:ext cx="6264696" cy="1080120"/>
          </a:xfrm>
          <a:prstGeom prst="rect">
            <a:avLst/>
          </a:prstGeom>
        </p:spPr>
        <p:txBody>
          <a:bodyPr vert="horz" wrap="square" lIns="91440" tIns="45720" rIns="91440" bIns="45720" rtlCol="0" anchor="ctr">
            <a:normAutofit/>
          </a:bodyPr>
          <a:lstStyle/>
          <a:p>
            <a:pPr algn="ctr"/>
            <a:r>
              <a:rPr lang="el-GR" sz="3200" dirty="0" smtClean="0"/>
              <a:t>Θεωρία αξίας</a:t>
            </a:r>
            <a:endParaRPr lang="en-US" sz="3200" dirty="0" smtClean="0"/>
          </a:p>
        </p:txBody>
      </p:sp>
    </p:spTree>
    <p:extLst>
      <p:ext uri="{BB962C8B-B14F-4D97-AF65-F5344CB8AC3E}">
        <p14:creationId xmlns:p14="http://schemas.microsoft.com/office/powerpoint/2010/main" val="21695257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76227"/>
            <a:ext cx="2067487" cy="389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523092"/>
            <a:ext cx="2321468" cy="399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5661248"/>
            <a:ext cx="4752528" cy="432048"/>
          </a:xfrm>
          <a:prstGeom prst="rect">
            <a:avLst/>
          </a:prstGeom>
        </p:spPr>
        <p:txBody>
          <a:bodyPr vert="horz" wrap="square" lIns="91440" tIns="45720" rIns="91440" bIns="45720" rtlCol="0" anchor="ctr">
            <a:normAutofit fontScale="85000" lnSpcReduction="10000"/>
          </a:bodyPr>
          <a:lstStyle/>
          <a:p>
            <a:pPr algn="ctr"/>
            <a:r>
              <a:rPr lang="el-GR" i="1" dirty="0" smtClean="0"/>
              <a:t>Αρχές Πολιτικής Οικονομίας </a:t>
            </a:r>
            <a:r>
              <a:rPr lang="el-GR" dirty="0" smtClean="0"/>
              <a:t>(1820). 2</a:t>
            </a:r>
            <a:r>
              <a:rPr lang="el-GR" baseline="30000" dirty="0" smtClean="0"/>
              <a:t>η</a:t>
            </a:r>
            <a:r>
              <a:rPr lang="el-GR" dirty="0" smtClean="0"/>
              <a:t> μετά θάνατον 1836</a:t>
            </a:r>
            <a:endParaRPr lang="en-US" dirty="0" smtClean="0"/>
          </a:p>
        </p:txBody>
      </p:sp>
    </p:spTree>
    <p:extLst>
      <p:ext uri="{BB962C8B-B14F-4D97-AF65-F5344CB8AC3E}">
        <p14:creationId xmlns:p14="http://schemas.microsoft.com/office/powerpoint/2010/main" val="19209657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6848252" cy="110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2956590"/>
            <a:ext cx="6768751" cy="154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4869160"/>
            <a:ext cx="6624736" cy="648072"/>
          </a:xfrm>
          <a:prstGeom prst="rect">
            <a:avLst/>
          </a:prstGeom>
        </p:spPr>
        <p:txBody>
          <a:bodyPr vert="horz" wrap="square" lIns="91440" tIns="45720" rIns="91440" bIns="45720" rtlCol="0" anchor="ctr">
            <a:normAutofit/>
          </a:bodyPr>
          <a:lstStyle/>
          <a:p>
            <a:r>
              <a:rPr lang="el-GR" dirty="0" smtClean="0"/>
              <a:t>Αποδέχεται θεωρία της αξίας αλλά αναγνωρίζει και τον ρόλο της προσφοράς και ζήτησης</a:t>
            </a:r>
            <a:endParaRPr lang="en-US" dirty="0" smtClean="0"/>
          </a:p>
        </p:txBody>
      </p:sp>
    </p:spTree>
    <p:extLst>
      <p:ext uri="{BB962C8B-B14F-4D97-AF65-F5344CB8AC3E}">
        <p14:creationId xmlns:p14="http://schemas.microsoft.com/office/powerpoint/2010/main" val="2690328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611560" y="2348880"/>
            <a:ext cx="7920880" cy="1584176"/>
          </a:xfrm>
          <a:prstGeom prst="rect">
            <a:avLst/>
          </a:prstGeom>
        </p:spPr>
        <p:txBody>
          <a:bodyPr vert="horz" wrap="square" lIns="91440" tIns="45720" rIns="91440" bIns="45720" rtlCol="0" anchor="ctr">
            <a:normAutofit/>
          </a:bodyPr>
          <a:lstStyle/>
          <a:p>
            <a:pPr algn="ctr"/>
            <a:r>
              <a:rPr lang="el-GR" sz="3200" dirty="0" smtClean="0"/>
              <a:t>Θεωρία γενικευμένης υπερπροσφοράς</a:t>
            </a:r>
          </a:p>
          <a:p>
            <a:pPr algn="ctr"/>
            <a:r>
              <a:rPr lang="el-GR" sz="3200" dirty="0" smtClean="0"/>
              <a:t>(</a:t>
            </a:r>
            <a:r>
              <a:rPr lang="en-US" sz="3200" dirty="0" smtClean="0"/>
              <a:t>Theory of Gluts)</a:t>
            </a:r>
          </a:p>
        </p:txBody>
      </p:sp>
    </p:spTree>
    <p:extLst>
      <p:ext uri="{BB962C8B-B14F-4D97-AF65-F5344CB8AC3E}">
        <p14:creationId xmlns:p14="http://schemas.microsoft.com/office/powerpoint/2010/main" val="3750940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Jean-Baptiste </a:t>
            </a:r>
            <a:r>
              <a:rPr lang="en-US" sz="3200" dirty="0" smtClean="0"/>
              <a:t>Say (1767-1832)</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529800"/>
            <a:ext cx="2554610" cy="333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29788" y="5589240"/>
            <a:ext cx="4249055" cy="738664"/>
          </a:xfrm>
          <a:prstGeom prst="rect">
            <a:avLst/>
          </a:prstGeom>
        </p:spPr>
        <p:txBody>
          <a:bodyPr wrap="square">
            <a:spAutoFit/>
          </a:bodyPr>
          <a:lstStyle/>
          <a:p>
            <a:pPr algn="ctr"/>
            <a:r>
              <a:rPr lang="fr-FR" sz="1400" dirty="0">
                <a:latin typeface="+mn-lt"/>
              </a:rPr>
              <a:t>Jean-Baptiste </a:t>
            </a:r>
            <a:r>
              <a:rPr lang="fr-FR" sz="1400" dirty="0" smtClean="0">
                <a:latin typeface="+mn-lt"/>
              </a:rPr>
              <a:t>Say </a:t>
            </a:r>
          </a:p>
          <a:p>
            <a:pPr algn="ctr"/>
            <a:r>
              <a:rPr lang="fr-FR" sz="1400" dirty="0" smtClean="0">
                <a:latin typeface="+mn-lt"/>
              </a:rPr>
              <a:t>Gravure </a:t>
            </a:r>
            <a:r>
              <a:rPr lang="fr-FR" sz="1400" dirty="0">
                <a:latin typeface="+mn-lt"/>
              </a:rPr>
              <a:t>de Godefroi Engelmann, d'après un dessin d'Achille Devéria (Bibliothèque nationale de </a:t>
            </a:r>
            <a:r>
              <a:rPr lang="fr-FR" sz="1400" dirty="0" smtClean="0">
                <a:latin typeface="+mn-lt"/>
              </a:rPr>
              <a:t>France)</a:t>
            </a:r>
            <a:endParaRPr lang="en-US" sz="1400" dirty="0">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29800"/>
            <a:ext cx="218916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486482"/>
            <a:ext cx="2580069" cy="430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455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611560" y="2348880"/>
            <a:ext cx="7920880" cy="1584176"/>
          </a:xfrm>
          <a:prstGeom prst="rect">
            <a:avLst/>
          </a:prstGeom>
        </p:spPr>
        <p:txBody>
          <a:bodyPr vert="horz" wrap="square" lIns="91440" tIns="45720" rIns="91440" bIns="45720" rtlCol="0" anchor="ctr">
            <a:normAutofit fontScale="92500" lnSpcReduction="10000"/>
          </a:bodyPr>
          <a:lstStyle/>
          <a:p>
            <a:pPr algn="ctr"/>
            <a:r>
              <a:rPr lang="el-GR" sz="2800" dirty="0" smtClean="0"/>
              <a:t>Οικονομικές κρίσεις στην Αγγλία μετά τους Ναπολεόντειους πολέμους.</a:t>
            </a:r>
            <a:endParaRPr lang="en-US" sz="2800" dirty="0" smtClean="0"/>
          </a:p>
          <a:p>
            <a:pPr algn="ctr"/>
            <a:endParaRPr lang="el-GR" sz="2800" dirty="0" smtClean="0"/>
          </a:p>
          <a:p>
            <a:pPr algn="ctr"/>
            <a:r>
              <a:rPr lang="el-GR" sz="2800" dirty="0" smtClean="0"/>
              <a:t>Εργατικές αναταραχές (Σφαγή του </a:t>
            </a:r>
            <a:r>
              <a:rPr lang="en-US" sz="2800" dirty="0" err="1" smtClean="0"/>
              <a:t>Peterloo</a:t>
            </a:r>
            <a:r>
              <a:rPr lang="en-US" sz="2800" dirty="0" smtClean="0"/>
              <a:t>, 1819)</a:t>
            </a:r>
          </a:p>
        </p:txBody>
      </p:sp>
    </p:spTree>
    <p:extLst>
      <p:ext uri="{BB962C8B-B14F-4D97-AF65-F5344CB8AC3E}">
        <p14:creationId xmlns:p14="http://schemas.microsoft.com/office/powerpoint/2010/main" val="4067049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849" y="1196752"/>
            <a:ext cx="57150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95736" y="5301208"/>
            <a:ext cx="4572000" cy="923330"/>
          </a:xfrm>
          <a:prstGeom prst="rect">
            <a:avLst/>
          </a:prstGeom>
        </p:spPr>
        <p:txBody>
          <a:bodyPr>
            <a:spAutoFit/>
          </a:bodyPr>
          <a:lstStyle/>
          <a:p>
            <a:pPr algn="ctr"/>
            <a:r>
              <a:rPr lang="en-US" b="1" dirty="0" err="1"/>
              <a:t>Peterloo</a:t>
            </a:r>
            <a:r>
              <a:rPr lang="en-US" b="1" dirty="0"/>
              <a:t> </a:t>
            </a:r>
            <a:r>
              <a:rPr lang="en-US" b="1" dirty="0" smtClean="0"/>
              <a:t>Massacre </a:t>
            </a:r>
          </a:p>
          <a:p>
            <a:pPr algn="ctr"/>
            <a:r>
              <a:rPr lang="en-US" dirty="0" smtClean="0"/>
              <a:t>Manchester </a:t>
            </a:r>
            <a:r>
              <a:rPr lang="en-US" dirty="0"/>
              <a:t>1819</a:t>
            </a:r>
          </a:p>
          <a:p>
            <a:pPr algn="ctr"/>
            <a:r>
              <a:rPr lang="en-US" dirty="0"/>
              <a:t>Richard </a:t>
            </a:r>
            <a:r>
              <a:rPr lang="en-US" dirty="0" err="1"/>
              <a:t>Carlile</a:t>
            </a:r>
            <a:r>
              <a:rPr lang="en-US" dirty="0"/>
              <a:t> (1790–1843) </a:t>
            </a:r>
          </a:p>
        </p:txBody>
      </p:sp>
    </p:spTree>
    <p:extLst>
      <p:ext uri="{BB962C8B-B14F-4D97-AF65-F5344CB8AC3E}">
        <p14:creationId xmlns:p14="http://schemas.microsoft.com/office/powerpoint/2010/main" val="2962786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47720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51" y="3784501"/>
            <a:ext cx="481965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68144" y="1484784"/>
            <a:ext cx="2304256" cy="1224136"/>
          </a:xfrm>
          <a:prstGeom prst="rect">
            <a:avLst/>
          </a:prstGeom>
        </p:spPr>
        <p:txBody>
          <a:bodyPr vert="horz" wrap="square" lIns="91440" tIns="45720" rIns="91440" bIns="45720" rtlCol="0" anchor="ctr">
            <a:normAutofit/>
          </a:bodyPr>
          <a:lstStyle/>
          <a:p>
            <a:r>
              <a:rPr lang="el-GR" dirty="0" smtClean="0"/>
              <a:t>Ο ρόλος της ενεργού ζήτησης</a:t>
            </a:r>
            <a:endParaRPr lang="en-US" dirty="0" smtClean="0"/>
          </a:p>
          <a:p>
            <a:endParaRPr lang="en-US" dirty="0"/>
          </a:p>
          <a:p>
            <a:r>
              <a:rPr lang="en-US" dirty="0" smtClean="0"/>
              <a:t>Effectual demand</a:t>
            </a:r>
          </a:p>
        </p:txBody>
      </p:sp>
    </p:spTree>
    <p:extLst>
      <p:ext uri="{BB962C8B-B14F-4D97-AF65-F5344CB8AC3E}">
        <p14:creationId xmlns:p14="http://schemas.microsoft.com/office/powerpoint/2010/main" val="80427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5868144" y="1484784"/>
            <a:ext cx="2304256" cy="1224136"/>
          </a:xfrm>
          <a:prstGeom prst="rect">
            <a:avLst/>
          </a:prstGeom>
        </p:spPr>
        <p:txBody>
          <a:bodyPr vert="horz" wrap="square" lIns="91440" tIns="45720" rIns="91440" bIns="45720" rtlCol="0" anchor="ctr">
            <a:normAutofit/>
          </a:bodyPr>
          <a:lstStyle/>
          <a:p>
            <a:r>
              <a:rPr lang="el-GR" dirty="0" smtClean="0"/>
              <a:t>Απόρριψη του νόμου του </a:t>
            </a:r>
            <a:r>
              <a:rPr lang="en-US" dirty="0" smtClean="0"/>
              <a:t>Say</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11" y="1304925"/>
            <a:ext cx="4981575"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346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5868144" y="1484784"/>
            <a:ext cx="2304256" cy="1224136"/>
          </a:xfrm>
          <a:prstGeom prst="rect">
            <a:avLst/>
          </a:prstGeom>
        </p:spPr>
        <p:txBody>
          <a:bodyPr vert="horz" wrap="square" lIns="91440" tIns="45720" rIns="91440" bIns="45720" rtlCol="0" anchor="ctr">
            <a:normAutofit/>
          </a:bodyPr>
          <a:lstStyle/>
          <a:p>
            <a:r>
              <a:rPr lang="el-GR" dirty="0" smtClean="0"/>
              <a:t>Οι παραγωγικοί εργάτες δε μπορούν να δημιουργήσουν επαρκή ενεργό ζήτηση</a:t>
            </a:r>
            <a:endParaRPr lang="en-US" dirty="0" smtClean="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75395"/>
            <a:ext cx="46958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74" y="2816932"/>
            <a:ext cx="6154911"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3789040"/>
            <a:ext cx="5770840" cy="936104"/>
          </a:xfrm>
          <a:prstGeom prst="rect">
            <a:avLst/>
          </a:prstGeom>
        </p:spPr>
        <p:txBody>
          <a:bodyPr vert="horz" wrap="square" lIns="91440" tIns="45720" rIns="91440" bIns="45720" rtlCol="0" anchor="ctr">
            <a:normAutofit fontScale="92500" lnSpcReduction="20000"/>
          </a:bodyPr>
          <a:lstStyle/>
          <a:p>
            <a:r>
              <a:rPr lang="el-GR" dirty="0" smtClean="0"/>
              <a:t>Οι μη παραγωγικές δαπάνες από τους αριστοκράτες είναι απαραίτητες για τη δημιουργία ενεργού ζήτησης.</a:t>
            </a:r>
          </a:p>
          <a:p>
            <a:endParaRPr lang="el-GR" dirty="0" smtClean="0"/>
          </a:p>
          <a:p>
            <a:r>
              <a:rPr lang="el-GR" dirty="0" smtClean="0"/>
              <a:t>Επιστολή </a:t>
            </a:r>
            <a:r>
              <a:rPr lang="en-US" dirty="0" smtClean="0"/>
              <a:t>Malthus </a:t>
            </a:r>
            <a:r>
              <a:rPr lang="el-GR" dirty="0" smtClean="0"/>
              <a:t>στον </a:t>
            </a:r>
            <a:r>
              <a:rPr lang="en-US" dirty="0" smtClean="0"/>
              <a:t>Ricardo</a:t>
            </a:r>
            <a:r>
              <a:rPr lang="el-GR" dirty="0" smtClean="0"/>
              <a:t> (1821)</a:t>
            </a:r>
            <a:endParaRPr lang="en-US" dirty="0" smtClean="0"/>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46" y="4725144"/>
            <a:ext cx="47720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46" y="5287119"/>
            <a:ext cx="48196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1528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5868144" y="1484784"/>
            <a:ext cx="2304256" cy="1584176"/>
          </a:xfrm>
          <a:prstGeom prst="rect">
            <a:avLst/>
          </a:prstGeom>
        </p:spPr>
        <p:txBody>
          <a:bodyPr vert="horz" wrap="square" lIns="91440" tIns="45720" rIns="91440" bIns="45720" rtlCol="0" anchor="ctr">
            <a:normAutofit fontScale="92500" lnSpcReduction="10000"/>
          </a:bodyPr>
          <a:lstStyle/>
          <a:p>
            <a:r>
              <a:rPr lang="el-GR" dirty="0" smtClean="0"/>
              <a:t>Δημιουργία ενεργού ζήτησης με δημόσια έργα και βελτίωση των περιουσιών των γαιοκτημόνων και απασχόληση υπηρετών</a:t>
            </a:r>
            <a:endParaRPr lang="en-US" dirty="0" smtClean="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74548"/>
            <a:ext cx="4953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254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40" y="2564904"/>
            <a:ext cx="8229600" cy="1143000"/>
          </a:xfrm>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Tree>
    <p:extLst>
      <p:ext uri="{BB962C8B-B14F-4D97-AF65-F5344CB8AC3E}">
        <p14:creationId xmlns:p14="http://schemas.microsoft.com/office/powerpoint/2010/main" val="4192759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24003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51985" y="4869160"/>
            <a:ext cx="2431883" cy="800219"/>
          </a:xfrm>
          <a:prstGeom prst="rect">
            <a:avLst/>
          </a:prstGeom>
        </p:spPr>
        <p:txBody>
          <a:bodyPr wrap="square">
            <a:spAutoFit/>
          </a:bodyPr>
          <a:lstStyle/>
          <a:p>
            <a:r>
              <a:rPr lang="en-US" dirty="0"/>
              <a:t>David Ricardo</a:t>
            </a:r>
          </a:p>
          <a:p>
            <a:r>
              <a:rPr lang="en-US" sz="1400" dirty="0"/>
              <a:t>by Thomas Phillips</a:t>
            </a:r>
          </a:p>
          <a:p>
            <a:r>
              <a:rPr lang="en-US" sz="1400" dirty="0"/>
              <a:t>oil on canvas, circa </a:t>
            </a:r>
            <a:r>
              <a:rPr lang="en-US" sz="1400" dirty="0" smtClean="0"/>
              <a:t>1821, NPG</a:t>
            </a:r>
            <a:endParaRPr lang="en-US" sz="1400" dirty="0"/>
          </a:p>
        </p:txBody>
      </p:sp>
      <p:sp>
        <p:nvSpPr>
          <p:cNvPr id="4" name="Rectangle 3"/>
          <p:cNvSpPr/>
          <p:nvPr/>
        </p:nvSpPr>
        <p:spPr>
          <a:xfrm>
            <a:off x="3635896" y="1628800"/>
            <a:ext cx="4536504" cy="3970318"/>
          </a:xfrm>
          <a:prstGeom prst="rect">
            <a:avLst/>
          </a:prstGeom>
        </p:spPr>
        <p:txBody>
          <a:bodyPr wrap="square">
            <a:spAutoFit/>
          </a:bodyPr>
          <a:lstStyle/>
          <a:p>
            <a:r>
              <a:rPr lang="el-GR" sz="1400" dirty="0"/>
              <a:t>Γεννήθηκε στο Λονδίνο το 1772, 3ο παιδί από 17 μιας σεφαραδίτικης οικογένειας με καταγωγή από την Πορτογαλία που μετοίκησαν στην Ολλανδία και είχαν μεταναστεύσει </a:t>
            </a:r>
            <a:r>
              <a:rPr lang="el-GR" sz="1400" dirty="0" smtClean="0"/>
              <a:t>πρόσφατα </a:t>
            </a:r>
            <a:r>
              <a:rPr lang="el-GR" sz="1400" dirty="0"/>
              <a:t>στην Αγγλία. Ο πατέρας  του ήταν χρηματιστής και ο </a:t>
            </a:r>
            <a:r>
              <a:rPr lang="el-GR" sz="1400" dirty="0" err="1"/>
              <a:t>David</a:t>
            </a:r>
            <a:r>
              <a:rPr lang="el-GR" sz="1400" dirty="0"/>
              <a:t> </a:t>
            </a:r>
            <a:r>
              <a:rPr lang="el-GR" sz="1400" dirty="0" err="1"/>
              <a:t>Ricardo</a:t>
            </a:r>
            <a:r>
              <a:rPr lang="el-GR" sz="1400" dirty="0"/>
              <a:t> εργάσθηκε στην επιχείρηση του πατέρα του από τα 14 χρόνια του.  Στα 21 παντρεύεται μια Χριστιανή και αποξενώνεται από την οικογένειά του.  Ξεκινά μια επιτυχημένη καριέρα ως χρηματιστής και μετά τη μάχη του Βατερλό χειραγωγεί την αγορά και αποκομίζει μια μεγάλη περιουσία. Αυτό του επιτρέπει στα 41 του να αποσυρθεί από την επιχειρηματική δράση και να αγοράσει το </a:t>
            </a:r>
            <a:r>
              <a:rPr lang="el-GR" sz="1400" dirty="0" err="1"/>
              <a:t>Gatcombe</a:t>
            </a:r>
            <a:r>
              <a:rPr lang="el-GR" sz="1400" dirty="0"/>
              <a:t> </a:t>
            </a:r>
            <a:r>
              <a:rPr lang="el-GR" sz="1400" dirty="0" err="1"/>
              <a:t>Park</a:t>
            </a:r>
            <a:r>
              <a:rPr lang="el-GR" sz="1400" dirty="0"/>
              <a:t>, στο </a:t>
            </a:r>
            <a:r>
              <a:rPr lang="el-GR" sz="1400" dirty="0" err="1"/>
              <a:t>Gloucestershire</a:t>
            </a:r>
            <a:r>
              <a:rPr lang="el-GR" sz="1400" dirty="0"/>
              <a:t>.  «Αγοράζει» μια βουλευτική έδρα στην ιρλανδική εκλογική περιφέρεια του </a:t>
            </a:r>
            <a:r>
              <a:rPr lang="el-GR" sz="1400" dirty="0" err="1"/>
              <a:t>Portarlington</a:t>
            </a:r>
            <a:r>
              <a:rPr lang="el-GR" sz="1400" dirty="0"/>
              <a:t> και συμμετέχει στις συζητήσεις του βρετανικού Κοινοβουλίου. Πεθαίνει νέος από μία μόλυνση του αυτιού.  Ήταν προσωπικός φίλος αλλά θεωρητικός αντίπαλος του </a:t>
            </a:r>
            <a:r>
              <a:rPr lang="el-GR" sz="1400" dirty="0" err="1"/>
              <a:t>Malthus</a:t>
            </a:r>
            <a:r>
              <a:rPr lang="el-GR" sz="1400" dirty="0"/>
              <a:t>.</a:t>
            </a:r>
            <a:endParaRPr lang="en-US" sz="1400" dirty="0"/>
          </a:p>
        </p:txBody>
      </p:sp>
    </p:spTree>
    <p:extLst>
      <p:ext uri="{BB962C8B-B14F-4D97-AF65-F5344CB8AC3E}">
        <p14:creationId xmlns:p14="http://schemas.microsoft.com/office/powerpoint/2010/main" val="21472710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6" name="Rectangle 5"/>
          <p:cNvSpPr/>
          <p:nvPr/>
        </p:nvSpPr>
        <p:spPr>
          <a:xfrm>
            <a:off x="267580" y="332656"/>
            <a:ext cx="8568952" cy="5720027"/>
          </a:xfrm>
          <a:prstGeom prst="rect">
            <a:avLst/>
          </a:prstGeom>
        </p:spPr>
        <p:txBody>
          <a:bodyPr wrap="square">
            <a:spAutoFit/>
          </a:bodyPr>
          <a:lstStyle/>
          <a:p>
            <a:pPr>
              <a:lnSpc>
                <a:spcPct val="115000"/>
              </a:lnSpc>
              <a:spcAft>
                <a:spcPts val="0"/>
              </a:spcAft>
            </a:pPr>
            <a:r>
              <a:rPr lang="en-US" sz="1400" b="1" dirty="0">
                <a:latin typeface="Times New Roman"/>
                <a:ea typeface="Calibri"/>
                <a:cs typeface="Times New Roman"/>
              </a:rPr>
              <a:t>Published Works of David Ricardo</a:t>
            </a:r>
            <a:endParaRPr lang="en-US" sz="1100" dirty="0">
              <a:latin typeface="Calibri"/>
              <a:ea typeface="Calibri"/>
              <a:cs typeface="Times New Roman"/>
            </a:endParaRPr>
          </a:p>
          <a:p>
            <a:pPr>
              <a:lnSpc>
                <a:spcPct val="115000"/>
              </a:lnSpc>
              <a:spcAft>
                <a:spcPts val="0"/>
              </a:spcAft>
            </a:pPr>
            <a:r>
              <a:rPr lang="en-US" sz="1200" dirty="0">
                <a:latin typeface="Times New Roman"/>
                <a:ea typeface="Calibri"/>
                <a:cs typeface="Times New Roman"/>
              </a:rPr>
              <a:t> </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The High Price of Bullion, A Proof of the Depreciation of Bank Notes</a:t>
            </a:r>
            <a:r>
              <a:rPr lang="en-US" sz="1200" dirty="0">
                <a:latin typeface="Times New Roman"/>
                <a:ea typeface="Calibri"/>
                <a:cs typeface="Times New Roman"/>
              </a:rPr>
              <a:t> (London, John Murray, 1810; corrected, 1810; enlarged, 1810; enlarged again, 1811).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Observations on some Passages in an Article in the Edinburgh Review, on the Depreciation of the Paper Currency; also Suggestions for securing to the Public a Currency as Invariable as Gold, with a very moderate Supply of that Metal, Being an Appendix to the Fourth edition of “High Price of Bullion, etc.”</a:t>
            </a:r>
            <a:r>
              <a:rPr lang="en-US" sz="1200" dirty="0">
                <a:latin typeface="Times New Roman"/>
                <a:ea typeface="Calibri"/>
                <a:cs typeface="Times New Roman"/>
              </a:rPr>
              <a:t> (London, John Murray, William Blackwood &amp; M.N. Mahon, 1811).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Reply to Mr. Bosanquet's Practical Observation on the Report of the Bullion Committee</a:t>
            </a:r>
            <a:r>
              <a:rPr lang="en-US" sz="1200" dirty="0">
                <a:latin typeface="Times New Roman"/>
                <a:ea typeface="Calibri"/>
                <a:cs typeface="Times New Roman"/>
              </a:rPr>
              <a:t> (London, John Murray, William Blackwood &amp; M.N. Mahon, 1811).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An Essay on the Influence of a low Price of Corn on the Profits of Stock; showing the inexpediency of Restrictions on Importation; with remarks on Mr. Malthus' two last Publications: “An Inquiry into the Nature and Progress of Rent;” and “The Grounds for an Opinion on the Policy of restricting the Importation of Foreign Corn”</a:t>
            </a:r>
            <a:r>
              <a:rPr lang="en-US" sz="1200" dirty="0">
                <a:latin typeface="Times New Roman"/>
                <a:ea typeface="Calibri"/>
                <a:cs typeface="Times New Roman"/>
              </a:rPr>
              <a:t> (London, John Murray, 1815).</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Proposals for an Economical and Secure Currency; with Observations on the profits of the Bank of England, as they regard the Public and the Proprietors of Bank Stock</a:t>
            </a:r>
            <a:r>
              <a:rPr lang="en-US" sz="1200" dirty="0">
                <a:latin typeface="Times New Roman"/>
                <a:ea typeface="Calibri"/>
                <a:cs typeface="Times New Roman"/>
              </a:rPr>
              <a:t> (London, John Murray, 1816).</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On the Principles of Political Economy and Taxation</a:t>
            </a:r>
            <a:r>
              <a:rPr lang="en-US" sz="1200" dirty="0">
                <a:latin typeface="Times New Roman"/>
                <a:ea typeface="Calibri"/>
                <a:cs typeface="Times New Roman"/>
              </a:rPr>
              <a:t> (London, John Murray, 1817, 2</a:t>
            </a:r>
            <a:r>
              <a:rPr lang="en-US" sz="1200" baseline="30000" dirty="0">
                <a:latin typeface="Times New Roman"/>
                <a:ea typeface="Calibri"/>
                <a:cs typeface="Times New Roman"/>
              </a:rPr>
              <a:t>nd</a:t>
            </a:r>
            <a:r>
              <a:rPr lang="en-US" sz="1200" dirty="0">
                <a:latin typeface="Times New Roman"/>
                <a:ea typeface="Calibri"/>
                <a:cs typeface="Times New Roman"/>
              </a:rPr>
              <a:t> edition 1819, 3</a:t>
            </a:r>
            <a:r>
              <a:rPr lang="en-US" sz="1200" baseline="30000" dirty="0">
                <a:latin typeface="Times New Roman"/>
                <a:ea typeface="Calibri"/>
                <a:cs typeface="Times New Roman"/>
              </a:rPr>
              <a:t>rd</a:t>
            </a:r>
            <a:r>
              <a:rPr lang="en-US" sz="1200" dirty="0">
                <a:latin typeface="Times New Roman"/>
                <a:ea typeface="Calibri"/>
                <a:cs typeface="Times New Roman"/>
              </a:rPr>
              <a:t> 1821).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dirty="0">
                <a:latin typeface="Times New Roman"/>
                <a:ea typeface="Calibri"/>
                <a:cs typeface="Times New Roman"/>
              </a:rPr>
              <a:t>“Funding System”, An article in the </a:t>
            </a:r>
            <a:r>
              <a:rPr lang="en-US" sz="1200" i="1" dirty="0">
                <a:latin typeface="Times New Roman"/>
                <a:ea typeface="Calibri"/>
                <a:cs typeface="Times New Roman"/>
              </a:rPr>
              <a:t>Supplement to the Fourth, Fifth and Sixth Editions of the </a:t>
            </a:r>
            <a:r>
              <a:rPr lang="en-GB" sz="1200" i="1" dirty="0">
                <a:latin typeface="Times New Roman"/>
                <a:ea typeface="Calibri"/>
                <a:cs typeface="Times New Roman"/>
              </a:rPr>
              <a:t>Encyclopaedia</a:t>
            </a:r>
            <a:r>
              <a:rPr lang="en-US" sz="1200" i="1" dirty="0">
                <a:latin typeface="Times New Roman"/>
                <a:ea typeface="Calibri"/>
                <a:cs typeface="Times New Roman"/>
              </a:rPr>
              <a:t> Britannica</a:t>
            </a:r>
            <a:r>
              <a:rPr lang="en-US" sz="1200" dirty="0">
                <a:latin typeface="Times New Roman"/>
                <a:ea typeface="Calibri"/>
                <a:cs typeface="Times New Roman"/>
              </a:rPr>
              <a:t>, 1820</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On Protection in Agriculture</a:t>
            </a:r>
            <a:r>
              <a:rPr lang="en-US" sz="1200" dirty="0">
                <a:latin typeface="Times New Roman"/>
                <a:ea typeface="Calibri"/>
                <a:cs typeface="Times New Roman"/>
              </a:rPr>
              <a:t> (London, John Murray, 1822).</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Mr. Ricardo's Speech on Mr. Western's Motion, for a Committee to consider the Effects produced by the Resumption of Cash payments, delivered on the 12th of June, 1822</a:t>
            </a:r>
            <a:r>
              <a:rPr lang="en-US" sz="1200" dirty="0">
                <a:latin typeface="Times New Roman"/>
                <a:ea typeface="Calibri"/>
                <a:cs typeface="Times New Roman"/>
              </a:rPr>
              <a:t>. (London, G. Harvey, 1822).</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Plan for the Establishment of a National Bank (London, John Murray, 1824); published as an appendix to A National Bank the Remedy for the Evils attendant upon our Present System of Paper Currency by Samuel Richardson</a:t>
            </a:r>
            <a:r>
              <a:rPr lang="en-US" sz="1200" dirty="0">
                <a:latin typeface="Times New Roman"/>
                <a:ea typeface="Calibri"/>
                <a:cs typeface="Times New Roman"/>
              </a:rPr>
              <a:t> (London, Pelham Richardson, 1838).</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The Works of David Ricardo, Esq., M.P. With a Notice of the Live and Writings of the Author, by J.R. McCulloch</a:t>
            </a:r>
            <a:r>
              <a:rPr lang="en-US" sz="1200" dirty="0">
                <a:latin typeface="Times New Roman"/>
                <a:ea typeface="Calibri"/>
                <a:cs typeface="Times New Roman"/>
              </a:rPr>
              <a:t>, (London, John Murray, 1826).</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The Works and Correspondence of David Ricardo</a:t>
            </a:r>
            <a:r>
              <a:rPr lang="en-US" sz="1200" dirty="0">
                <a:latin typeface="Times New Roman"/>
                <a:ea typeface="Calibri"/>
                <a:cs typeface="Times New Roman"/>
              </a:rPr>
              <a:t>, 11 volumes, edited by Piero Sraffa with the collaboration of M.H. Dobb, (Cambridge, Cambridge University Press for the Royal Economic Society, 1951-1973).</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13152149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340768"/>
            <a:ext cx="7200800" cy="4464496"/>
          </a:xfrm>
          <a:prstGeom prst="rect">
            <a:avLst/>
          </a:prstGeom>
        </p:spPr>
        <p:txBody>
          <a:bodyPr vert="horz" wrap="square" lIns="91440" tIns="45720" rIns="91440" bIns="45720" rtlCol="0" anchor="ctr">
            <a:normAutofit fontScale="92500" lnSpcReduction="10000"/>
          </a:bodyPr>
          <a:lstStyle/>
          <a:p>
            <a:r>
              <a:rPr lang="el-GR" dirty="0" smtClean="0"/>
              <a:t>Η κλασική πλέον έκδοση των έργων του </a:t>
            </a:r>
            <a:r>
              <a:rPr lang="en-US" dirty="0" smtClean="0"/>
              <a:t>Ricardo </a:t>
            </a:r>
            <a:r>
              <a:rPr lang="el-GR" dirty="0" smtClean="0"/>
              <a:t>είναι από τον </a:t>
            </a:r>
            <a:r>
              <a:rPr lang="en-US" dirty="0" smtClean="0"/>
              <a:t>Piero Sraffa </a:t>
            </a:r>
            <a:r>
              <a:rPr lang="el-GR" dirty="0" smtClean="0"/>
              <a:t>με την συνεργασία του </a:t>
            </a:r>
            <a:r>
              <a:rPr lang="en-US" dirty="0" smtClean="0"/>
              <a:t>Maurice H. Dobb, </a:t>
            </a:r>
            <a:r>
              <a:rPr lang="el-GR" dirty="0" smtClean="0"/>
              <a:t> </a:t>
            </a:r>
            <a:r>
              <a:rPr lang="en-US" i="1" dirty="0">
                <a:latin typeface="Times New Roman"/>
                <a:ea typeface="Calibri"/>
                <a:cs typeface="Times New Roman"/>
              </a:rPr>
              <a:t>The Works and Correspondence of David Ricardo</a:t>
            </a:r>
            <a:r>
              <a:rPr lang="en-US" dirty="0" smtClean="0"/>
              <a:t>, </a:t>
            </a:r>
            <a:r>
              <a:rPr lang="el-GR" dirty="0" smtClean="0"/>
              <a:t>από το </a:t>
            </a:r>
            <a:r>
              <a:rPr lang="en-US" dirty="0" smtClean="0"/>
              <a:t>Cambridge University Press</a:t>
            </a:r>
            <a:r>
              <a:rPr lang="el-GR" dirty="0" smtClean="0"/>
              <a:t> για την </a:t>
            </a:r>
            <a:r>
              <a:rPr lang="en-US" dirty="0" smtClean="0"/>
              <a:t>Royal Economic Society (1951-1973)</a:t>
            </a:r>
          </a:p>
          <a:p>
            <a:endParaRPr lang="en-US" dirty="0" smtClean="0"/>
          </a:p>
          <a:p>
            <a:pPr marL="457200">
              <a:lnSpc>
                <a:spcPct val="115000"/>
              </a:lnSpc>
              <a:spcAft>
                <a:spcPts val="0"/>
              </a:spcAft>
            </a:pPr>
            <a:r>
              <a:rPr lang="en-US" dirty="0" smtClean="0"/>
              <a:t> </a:t>
            </a:r>
            <a:r>
              <a:rPr lang="en-US" dirty="0">
                <a:latin typeface="Times New Roman"/>
                <a:ea typeface="Calibri"/>
                <a:cs typeface="Times New Roman"/>
              </a:rPr>
              <a:t>Vol.  1 </a:t>
            </a:r>
            <a:r>
              <a:rPr lang="en-US" i="1" dirty="0">
                <a:latin typeface="Times New Roman"/>
                <a:ea typeface="Calibri"/>
                <a:cs typeface="Times New Roman"/>
              </a:rPr>
              <a:t>Principles of Political Economy and Taxation</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2 </a:t>
            </a:r>
            <a:r>
              <a:rPr lang="en-US" i="1" dirty="0">
                <a:latin typeface="Times New Roman"/>
                <a:ea typeface="Calibri"/>
                <a:cs typeface="Times New Roman"/>
              </a:rPr>
              <a:t>Notes on Malthus</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3 </a:t>
            </a:r>
            <a:r>
              <a:rPr lang="en-US" i="1" dirty="0">
                <a:latin typeface="Times New Roman"/>
                <a:ea typeface="Calibri"/>
                <a:cs typeface="Times New Roman"/>
              </a:rPr>
              <a:t>Pamphlets and Papers 1809–1811</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4 </a:t>
            </a:r>
            <a:r>
              <a:rPr lang="en-US" i="1" dirty="0">
                <a:latin typeface="Times New Roman"/>
                <a:ea typeface="Calibri"/>
                <a:cs typeface="Times New Roman"/>
              </a:rPr>
              <a:t>Pamphlets and Papers 1815–1823</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5 </a:t>
            </a:r>
            <a:r>
              <a:rPr lang="en-US" i="1" dirty="0">
                <a:latin typeface="Times New Roman"/>
                <a:ea typeface="Calibri"/>
                <a:cs typeface="Times New Roman"/>
              </a:rPr>
              <a:t>Speeches and Evidence</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6 </a:t>
            </a:r>
            <a:r>
              <a:rPr lang="en-US" i="1" dirty="0">
                <a:latin typeface="Times New Roman"/>
                <a:ea typeface="Calibri"/>
                <a:cs typeface="Times New Roman"/>
              </a:rPr>
              <a:t>Letters 1810–1815</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7 </a:t>
            </a:r>
            <a:r>
              <a:rPr lang="en-US" i="1" dirty="0">
                <a:latin typeface="Times New Roman"/>
                <a:ea typeface="Calibri"/>
                <a:cs typeface="Times New Roman"/>
              </a:rPr>
              <a:t>Letters 1816–1818</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8 </a:t>
            </a:r>
            <a:r>
              <a:rPr lang="en-US" i="1" dirty="0">
                <a:latin typeface="Times New Roman"/>
                <a:ea typeface="Calibri"/>
                <a:cs typeface="Times New Roman"/>
              </a:rPr>
              <a:t>Letters 1819 – June 1821</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9 </a:t>
            </a:r>
            <a:r>
              <a:rPr lang="en-US" i="1" dirty="0">
                <a:latin typeface="Times New Roman"/>
                <a:ea typeface="Calibri"/>
                <a:cs typeface="Times New Roman"/>
              </a:rPr>
              <a:t>Letters 1821–1823</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10 </a:t>
            </a:r>
            <a:r>
              <a:rPr lang="en-US" i="1" dirty="0">
                <a:latin typeface="Times New Roman"/>
                <a:ea typeface="Calibri"/>
                <a:cs typeface="Times New Roman"/>
              </a:rPr>
              <a:t>Biographical Miscellany</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11 </a:t>
            </a:r>
            <a:r>
              <a:rPr lang="en-US" i="1" dirty="0">
                <a:latin typeface="Times New Roman"/>
                <a:ea typeface="Calibri"/>
                <a:cs typeface="Times New Roman"/>
              </a:rPr>
              <a:t>General Index</a:t>
            </a:r>
            <a:endParaRPr lang="en-US" sz="1600" dirty="0">
              <a:latin typeface="Calibri"/>
              <a:ea typeface="Calibri"/>
              <a:cs typeface="Times New Roman"/>
            </a:endParaRPr>
          </a:p>
          <a:p>
            <a:endParaRPr lang="en-US" dirty="0" smtClean="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276872"/>
            <a:ext cx="2483534" cy="174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00192" y="4221088"/>
            <a:ext cx="2376264" cy="396044"/>
          </a:xfrm>
          <a:prstGeom prst="rect">
            <a:avLst/>
          </a:prstGeom>
        </p:spPr>
        <p:txBody>
          <a:bodyPr vert="horz" wrap="square" lIns="91440" tIns="45720" rIns="91440" bIns="45720" rtlCol="0" anchor="ctr">
            <a:normAutofit fontScale="92500"/>
          </a:bodyPr>
          <a:lstStyle/>
          <a:p>
            <a:r>
              <a:rPr lang="en-US" dirty="0" smtClean="0"/>
              <a:t>Piero Sraffa (1898-1983)</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603897"/>
            <a:ext cx="1143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82738" y="4725144"/>
            <a:ext cx="2005686" cy="1080120"/>
          </a:xfrm>
          <a:prstGeom prst="rect">
            <a:avLst/>
          </a:prstGeom>
        </p:spPr>
        <p:txBody>
          <a:bodyPr vert="horz" wrap="square" lIns="91440" tIns="45720" rIns="91440" bIns="45720" rtlCol="0" anchor="ctr">
            <a:normAutofit/>
          </a:bodyPr>
          <a:lstStyle/>
          <a:p>
            <a:pPr algn="ctr"/>
            <a:r>
              <a:rPr lang="en-US" dirty="0" smtClean="0"/>
              <a:t>Maurice Dobb </a:t>
            </a:r>
          </a:p>
          <a:p>
            <a:pPr algn="ctr"/>
            <a:r>
              <a:rPr lang="en-US" dirty="0" smtClean="0"/>
              <a:t>(1900-1976)</a:t>
            </a:r>
          </a:p>
        </p:txBody>
      </p:sp>
    </p:spTree>
    <p:extLst>
      <p:ext uri="{BB962C8B-B14F-4D97-AF65-F5344CB8AC3E}">
        <p14:creationId xmlns:p14="http://schemas.microsoft.com/office/powerpoint/2010/main" val="3109777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Jean-Baptiste </a:t>
            </a:r>
            <a:r>
              <a:rPr lang="en-US" sz="3200" dirty="0" smtClean="0"/>
              <a:t>Say (1767-1832)</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097" y="1370293"/>
            <a:ext cx="2189374" cy="375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5438167"/>
            <a:ext cx="2045358" cy="504056"/>
          </a:xfrm>
          <a:prstGeom prst="rect">
            <a:avLst/>
          </a:prstGeom>
        </p:spPr>
        <p:txBody>
          <a:bodyPr vert="horz" wrap="square" lIns="91440" tIns="45720" rIns="91440" bIns="45720" rtlCol="0" anchor="ctr">
            <a:normAutofit/>
          </a:bodyPr>
          <a:lstStyle/>
          <a:p>
            <a:r>
              <a:rPr lang="en-US" dirty="0" smtClean="0"/>
              <a:t>1</a:t>
            </a:r>
            <a:r>
              <a:rPr lang="el-GR" baseline="30000" dirty="0" smtClean="0"/>
              <a:t>η</a:t>
            </a:r>
            <a:r>
              <a:rPr lang="el-GR" dirty="0" smtClean="0"/>
              <a:t> έκδοση 1815</a:t>
            </a:r>
            <a:endParaRPr lang="en-US" dirty="0" smtClean="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397231"/>
            <a:ext cx="2504732" cy="435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8140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2123728" y="1916832"/>
            <a:ext cx="4896544" cy="2160240"/>
          </a:xfrm>
          <a:prstGeom prst="rect">
            <a:avLst/>
          </a:prstGeom>
        </p:spPr>
        <p:txBody>
          <a:bodyPr vert="horz" wrap="square" lIns="91440" tIns="45720" rIns="91440" bIns="45720" rtlCol="0" anchor="ctr">
            <a:normAutofit/>
          </a:bodyPr>
          <a:lstStyle/>
          <a:p>
            <a:pPr algn="ctr"/>
            <a:r>
              <a:rPr lang="el-GR" sz="2800" dirty="0" smtClean="0"/>
              <a:t>Διαφορική γαιοπρόσοδος </a:t>
            </a:r>
            <a:endParaRPr lang="en-US" sz="2800" dirty="0" smtClean="0"/>
          </a:p>
          <a:p>
            <a:pPr algn="ctr"/>
            <a:r>
              <a:rPr lang="el-GR" sz="2800" dirty="0" smtClean="0"/>
              <a:t>(</a:t>
            </a:r>
            <a:r>
              <a:rPr lang="en-US" sz="2800" dirty="0" smtClean="0"/>
              <a:t>Differential rent)</a:t>
            </a:r>
          </a:p>
          <a:p>
            <a:pPr algn="ctr"/>
            <a:endParaRPr lang="en-US" sz="2800" dirty="0" smtClean="0"/>
          </a:p>
          <a:p>
            <a:pPr algn="ctr"/>
            <a:r>
              <a:rPr lang="en-US" sz="2800" i="1" dirty="0" smtClean="0"/>
              <a:t>Essay on Profits</a:t>
            </a:r>
            <a:r>
              <a:rPr lang="en-US" sz="2800" dirty="0" smtClean="0"/>
              <a:t>, 1815</a:t>
            </a:r>
          </a:p>
        </p:txBody>
      </p:sp>
    </p:spTree>
    <p:extLst>
      <p:ext uri="{BB962C8B-B14F-4D97-AF65-F5344CB8AC3E}">
        <p14:creationId xmlns:p14="http://schemas.microsoft.com/office/powerpoint/2010/main" val="3158849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052" y="1484784"/>
            <a:ext cx="2655169" cy="459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1988840"/>
            <a:ext cx="2592288" cy="1656184"/>
          </a:xfrm>
          <a:prstGeom prst="rect">
            <a:avLst/>
          </a:prstGeom>
        </p:spPr>
        <p:txBody>
          <a:bodyPr vert="horz" wrap="square" lIns="91440" tIns="45720" rIns="91440" bIns="45720" rtlCol="0" anchor="ctr">
            <a:normAutofit/>
          </a:bodyPr>
          <a:lstStyle/>
          <a:p>
            <a:r>
              <a:rPr lang="en-US" i="1" dirty="0" smtClean="0"/>
              <a:t>Essay on Profits</a:t>
            </a:r>
            <a:r>
              <a:rPr lang="en-US" dirty="0" smtClean="0"/>
              <a:t>,</a:t>
            </a:r>
            <a:r>
              <a:rPr lang="el-GR" dirty="0" smtClean="0"/>
              <a:t> 1815</a:t>
            </a:r>
            <a:endParaRPr lang="en-US" dirty="0" smtClean="0"/>
          </a:p>
          <a:p>
            <a:r>
              <a:rPr lang="el-GR" dirty="0" smtClean="0"/>
              <a:t>Διαφορική γαιοπρόσοδος και πρώτη απόπειρα για θεωρία της αξίας</a:t>
            </a:r>
            <a:endParaRPr lang="en-US" dirty="0" smtClean="0"/>
          </a:p>
        </p:txBody>
      </p:sp>
      <p:sp>
        <p:nvSpPr>
          <p:cNvPr id="4" name="TextBox 3"/>
          <p:cNvSpPr txBox="1"/>
          <p:nvPr/>
        </p:nvSpPr>
        <p:spPr>
          <a:xfrm>
            <a:off x="6444208" y="2420888"/>
            <a:ext cx="1872208" cy="1224136"/>
          </a:xfrm>
          <a:prstGeom prst="rect">
            <a:avLst/>
          </a:prstGeom>
        </p:spPr>
        <p:txBody>
          <a:bodyPr vert="horz" wrap="square" lIns="91440" tIns="45720" rIns="91440" bIns="45720" rtlCol="0" anchor="ctr">
            <a:normAutofit/>
          </a:bodyPr>
          <a:lstStyle/>
          <a:p>
            <a:r>
              <a:rPr lang="el-GR" dirty="0" smtClean="0"/>
              <a:t>Άλλες τρεις δημοσιεύσεις για το ίδιο θέμα την ίδια χρονιά</a:t>
            </a:r>
            <a:endParaRPr lang="en-US" dirty="0" smtClean="0"/>
          </a:p>
        </p:txBody>
      </p:sp>
    </p:spTree>
    <p:extLst>
      <p:ext uri="{BB962C8B-B14F-4D97-AF65-F5344CB8AC3E}">
        <p14:creationId xmlns:p14="http://schemas.microsoft.com/office/powerpoint/2010/main" val="38985420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33525"/>
            <a:ext cx="218122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565858"/>
            <a:ext cx="2160240" cy="376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090" y="1533525"/>
            <a:ext cx="1921801"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661248"/>
            <a:ext cx="1152128" cy="288032"/>
          </a:xfrm>
          <a:prstGeom prst="rect">
            <a:avLst/>
          </a:prstGeom>
        </p:spPr>
        <p:txBody>
          <a:bodyPr vert="horz" wrap="square" lIns="91440" tIns="45720" rIns="91440" bIns="45720" rtlCol="0" anchor="ctr">
            <a:normAutofit fontScale="85000" lnSpcReduction="20000"/>
          </a:bodyPr>
          <a:lstStyle/>
          <a:p>
            <a:pPr algn="ctr"/>
            <a:r>
              <a:rPr lang="en-US" dirty="0" smtClean="0"/>
              <a:t>Malthus</a:t>
            </a:r>
          </a:p>
        </p:txBody>
      </p:sp>
      <p:sp>
        <p:nvSpPr>
          <p:cNvPr id="4" name="TextBox 3"/>
          <p:cNvSpPr txBox="1"/>
          <p:nvPr/>
        </p:nvSpPr>
        <p:spPr>
          <a:xfrm>
            <a:off x="3707904" y="5589240"/>
            <a:ext cx="2160240" cy="288032"/>
          </a:xfrm>
          <a:prstGeom prst="rect">
            <a:avLst/>
          </a:prstGeom>
        </p:spPr>
        <p:txBody>
          <a:bodyPr vert="horz" wrap="square" lIns="91440" tIns="45720" rIns="91440" bIns="45720" rtlCol="0" anchor="ctr">
            <a:normAutofit fontScale="85000" lnSpcReduction="20000"/>
          </a:bodyPr>
          <a:lstStyle/>
          <a:p>
            <a:pPr algn="ctr"/>
            <a:r>
              <a:rPr lang="en-US" dirty="0" smtClean="0"/>
              <a:t>Robert Torrens</a:t>
            </a:r>
          </a:p>
        </p:txBody>
      </p:sp>
      <p:sp>
        <p:nvSpPr>
          <p:cNvPr id="6" name="TextBox 5"/>
          <p:cNvSpPr txBox="1"/>
          <p:nvPr/>
        </p:nvSpPr>
        <p:spPr>
          <a:xfrm>
            <a:off x="6516216" y="5517232"/>
            <a:ext cx="1656184" cy="288032"/>
          </a:xfrm>
          <a:prstGeom prst="rect">
            <a:avLst/>
          </a:prstGeom>
        </p:spPr>
        <p:txBody>
          <a:bodyPr vert="horz" wrap="square" lIns="91440" tIns="45720" rIns="91440" bIns="45720" rtlCol="0" anchor="ctr">
            <a:normAutofit fontScale="85000" lnSpcReduction="20000"/>
          </a:bodyPr>
          <a:lstStyle/>
          <a:p>
            <a:pPr algn="ctr"/>
            <a:r>
              <a:rPr lang="en-US" dirty="0" smtClean="0"/>
              <a:t>Edward West</a:t>
            </a:r>
          </a:p>
        </p:txBody>
      </p:sp>
    </p:spTree>
    <p:extLst>
      <p:ext uri="{BB962C8B-B14F-4D97-AF65-F5344CB8AC3E}">
        <p14:creationId xmlns:p14="http://schemas.microsoft.com/office/powerpoint/2010/main" val="5422392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340768"/>
            <a:ext cx="5111552" cy="3833664"/>
          </a:xfrm>
          <a:prstGeom prst="rect">
            <a:avLst/>
          </a:prstGeom>
        </p:spPr>
      </p:pic>
    </p:spTree>
    <p:extLst>
      <p:ext uri="{BB962C8B-B14F-4D97-AF65-F5344CB8AC3E}">
        <p14:creationId xmlns:p14="http://schemas.microsoft.com/office/powerpoint/2010/main" val="18980578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416" y="1412776"/>
            <a:ext cx="6455701" cy="4841776"/>
          </a:xfrm>
          <a:prstGeom prst="rect">
            <a:avLst/>
          </a:prstGeom>
        </p:spPr>
      </p:pic>
    </p:spTree>
    <p:extLst>
      <p:ext uri="{BB962C8B-B14F-4D97-AF65-F5344CB8AC3E}">
        <p14:creationId xmlns:p14="http://schemas.microsoft.com/office/powerpoint/2010/main" val="21338785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1259632" y="5589240"/>
            <a:ext cx="6624736" cy="646331"/>
          </a:xfrm>
          <a:prstGeom prst="rect">
            <a:avLst/>
          </a:prstGeom>
        </p:spPr>
        <p:txBody>
          <a:bodyPr wrap="square">
            <a:spAutoFit/>
          </a:bodyPr>
          <a:lstStyle/>
          <a:p>
            <a:r>
              <a:rPr lang="en-US" dirty="0" smtClean="0"/>
              <a:t>Luigi </a:t>
            </a:r>
            <a:r>
              <a:rPr lang="en-US" dirty="0" err="1" smtClean="0"/>
              <a:t>Pasinetti</a:t>
            </a:r>
            <a:r>
              <a:rPr lang="en-US" dirty="0"/>
              <a:t>, </a:t>
            </a:r>
            <a:r>
              <a:rPr lang="en-US" dirty="0" smtClean="0"/>
              <a:t>1960</a:t>
            </a:r>
            <a:r>
              <a:rPr lang="en-US" dirty="0"/>
              <a:t>. </a:t>
            </a:r>
            <a:r>
              <a:rPr lang="en-US" dirty="0" smtClean="0"/>
              <a:t>“A </a:t>
            </a:r>
            <a:r>
              <a:rPr lang="en-US" dirty="0"/>
              <a:t>mathematical formulation of the Ricardian </a:t>
            </a:r>
            <a:r>
              <a:rPr lang="en-US" dirty="0" smtClean="0"/>
              <a:t>system”, </a:t>
            </a:r>
            <a:r>
              <a:rPr lang="en-US" i="1" dirty="0" smtClean="0"/>
              <a:t>Review of </a:t>
            </a:r>
            <a:r>
              <a:rPr lang="en-US" i="1" dirty="0"/>
              <a:t>Economic </a:t>
            </a:r>
            <a:r>
              <a:rPr lang="en-US" i="1" dirty="0" smtClean="0"/>
              <a:t>Studies</a:t>
            </a:r>
            <a:r>
              <a:rPr lang="en-US" dirty="0" smtClean="0"/>
              <a:t>, </a:t>
            </a:r>
            <a:r>
              <a:rPr lang="en-US" dirty="0"/>
              <a:t>27: 78–98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340768"/>
            <a:ext cx="5588188" cy="4114004"/>
          </a:xfrm>
          <a:prstGeom prst="rect">
            <a:avLst/>
          </a:prstGeom>
        </p:spPr>
      </p:pic>
    </p:spTree>
    <p:extLst>
      <p:ext uri="{BB962C8B-B14F-4D97-AF65-F5344CB8AC3E}">
        <p14:creationId xmlns:p14="http://schemas.microsoft.com/office/powerpoint/2010/main" val="26949077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484784"/>
            <a:ext cx="3191339" cy="23935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196752"/>
            <a:ext cx="3743400" cy="28075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959570"/>
            <a:ext cx="2901867" cy="2176400"/>
          </a:xfrm>
          <a:prstGeom prst="rect">
            <a:avLst/>
          </a:prstGeom>
        </p:spPr>
      </p:pic>
      <p:sp>
        <p:nvSpPr>
          <p:cNvPr id="7" name="TextBox 6"/>
          <p:cNvSpPr txBox="1"/>
          <p:nvPr/>
        </p:nvSpPr>
        <p:spPr>
          <a:xfrm>
            <a:off x="5940152" y="4509120"/>
            <a:ext cx="2232248" cy="1440160"/>
          </a:xfrm>
          <a:prstGeom prst="rect">
            <a:avLst/>
          </a:prstGeom>
        </p:spPr>
        <p:txBody>
          <a:bodyPr vert="horz" wrap="square" lIns="91440" tIns="45720" rIns="91440" bIns="45720" rtlCol="0" anchor="ctr">
            <a:normAutofit fontScale="92500"/>
          </a:bodyPr>
          <a:lstStyle/>
          <a:p>
            <a:r>
              <a:rPr lang="el-GR" dirty="0" smtClean="0"/>
              <a:t>Όσο αυξάνει η καλλιεργούμενη γη μειώνεται το ποσοστό κέρδους. </a:t>
            </a:r>
            <a:r>
              <a:rPr lang="el-GR" dirty="0"/>
              <a:t> </a:t>
            </a:r>
            <a:r>
              <a:rPr lang="el-GR" dirty="0" smtClean="0"/>
              <a:t>Μετά το </a:t>
            </a:r>
            <a:r>
              <a:rPr lang="en-US" dirty="0" smtClean="0"/>
              <a:t>L* </a:t>
            </a:r>
            <a:r>
              <a:rPr lang="el-GR" dirty="0" smtClean="0"/>
              <a:t>δεν υφίσταται κέρδος</a:t>
            </a:r>
            <a:endParaRPr lang="en-US" dirty="0" smtClean="0"/>
          </a:p>
        </p:txBody>
      </p:sp>
    </p:spTree>
    <p:extLst>
      <p:ext uri="{BB962C8B-B14F-4D97-AF65-F5344CB8AC3E}">
        <p14:creationId xmlns:p14="http://schemas.microsoft.com/office/powerpoint/2010/main" val="19749022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1403648" y="1844824"/>
            <a:ext cx="6048672" cy="2160240"/>
          </a:xfrm>
          <a:prstGeom prst="rect">
            <a:avLst/>
          </a:prstGeom>
        </p:spPr>
        <p:txBody>
          <a:bodyPr vert="horz" wrap="square" lIns="91440" tIns="45720" rIns="91440" bIns="45720" rtlCol="0" anchor="ctr">
            <a:normAutofit lnSpcReduction="10000"/>
          </a:bodyPr>
          <a:lstStyle/>
          <a:p>
            <a:r>
              <a:rPr lang="el-GR" sz="2800" dirty="0" smtClean="0"/>
              <a:t>Αντίθεση στους Νόμους περί Σιτηρών </a:t>
            </a:r>
            <a:r>
              <a:rPr lang="en-US" sz="2800" dirty="0" smtClean="0"/>
              <a:t>[Corn Laws (1815-1846)] </a:t>
            </a:r>
            <a:r>
              <a:rPr lang="el-GR" sz="2800" dirty="0" smtClean="0"/>
              <a:t>που εμπόδιζαν την εισαγωγή σιτηρών από το εξωτερικό</a:t>
            </a:r>
            <a:r>
              <a:rPr lang="en-US" sz="2800" dirty="0" smtClean="0"/>
              <a:t>,</a:t>
            </a:r>
            <a:r>
              <a:rPr lang="el-GR" sz="2800" dirty="0" smtClean="0"/>
              <a:t> ενίσχυαν τους γαιοκτήμονες</a:t>
            </a:r>
            <a:r>
              <a:rPr lang="en-US" sz="2800" dirty="0" smtClean="0"/>
              <a:t> </a:t>
            </a:r>
            <a:r>
              <a:rPr lang="el-GR" sz="2800" dirty="0" smtClean="0"/>
              <a:t>και αύξαναν τους μισθούς</a:t>
            </a:r>
            <a:endParaRPr lang="en-US" sz="2800" dirty="0" smtClean="0"/>
          </a:p>
        </p:txBody>
      </p:sp>
    </p:spTree>
    <p:extLst>
      <p:ext uri="{BB962C8B-B14F-4D97-AF65-F5344CB8AC3E}">
        <p14:creationId xmlns:p14="http://schemas.microsoft.com/office/powerpoint/2010/main" val="35250290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69" y="404664"/>
            <a:ext cx="4451430" cy="528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24128" y="1052736"/>
            <a:ext cx="2520280" cy="1584176"/>
          </a:xfrm>
          <a:prstGeom prst="rect">
            <a:avLst/>
          </a:prstGeom>
        </p:spPr>
        <p:txBody>
          <a:bodyPr vert="horz" wrap="square" lIns="91440" tIns="45720" rIns="91440" bIns="45720" rtlCol="0" anchor="ctr">
            <a:normAutofit/>
          </a:bodyPr>
          <a:lstStyle/>
          <a:p>
            <a:r>
              <a:rPr lang="el-GR" dirty="0" smtClean="0"/>
              <a:t>Δηλ., οι σχετικές τιμές των αγαθών εκφράζουν την περιεχόμενη εργασία ανά μονάδα</a:t>
            </a:r>
            <a:endParaRPr lang="en-US" dirty="0" smtClean="0"/>
          </a:p>
        </p:txBody>
      </p:sp>
      <p:sp>
        <p:nvSpPr>
          <p:cNvPr id="6" name="TextBox 5"/>
          <p:cNvSpPr txBox="1"/>
          <p:nvPr/>
        </p:nvSpPr>
        <p:spPr>
          <a:xfrm>
            <a:off x="5724128" y="2852936"/>
            <a:ext cx="2664296" cy="1944216"/>
          </a:xfrm>
          <a:prstGeom prst="rect">
            <a:avLst/>
          </a:prstGeom>
        </p:spPr>
        <p:txBody>
          <a:bodyPr vert="horz" wrap="square" lIns="91440" tIns="45720" rIns="91440" bIns="45720" rtlCol="0" anchor="ctr">
            <a:normAutofit/>
          </a:bodyPr>
          <a:lstStyle/>
          <a:p>
            <a:r>
              <a:rPr lang="el-GR" dirty="0" smtClean="0"/>
              <a:t>Κριτική του </a:t>
            </a:r>
            <a:r>
              <a:rPr lang="en-US" dirty="0" smtClean="0"/>
              <a:t>Malthus: </a:t>
            </a:r>
            <a:r>
              <a:rPr lang="el-GR" dirty="0" smtClean="0"/>
              <a:t>Οι μισθοί των εργατών δεν είναι μόνο σιτάρι.</a:t>
            </a:r>
            <a:endParaRPr lang="en-US" dirty="0" smtClean="0"/>
          </a:p>
        </p:txBody>
      </p:sp>
    </p:spTree>
    <p:extLst>
      <p:ext uri="{BB962C8B-B14F-4D97-AF65-F5344CB8AC3E}">
        <p14:creationId xmlns:p14="http://schemas.microsoft.com/office/powerpoint/2010/main" val="34158129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15616" y="1772816"/>
            <a:ext cx="6984776" cy="1800200"/>
          </a:xfrm>
          <a:prstGeom prst="rect">
            <a:avLst/>
          </a:prstGeom>
        </p:spPr>
        <p:txBody>
          <a:bodyPr vert="horz" wrap="square" lIns="91440" tIns="45720" rIns="91440" bIns="45720" rtlCol="0" anchor="ctr">
            <a:normAutofit/>
          </a:bodyPr>
          <a:lstStyle/>
          <a:p>
            <a:r>
              <a:rPr lang="el-GR" dirty="0" smtClean="0"/>
              <a:t>Απόπειρα </a:t>
            </a:r>
            <a:r>
              <a:rPr lang="en-US" dirty="0" smtClean="0"/>
              <a:t>Ricardo </a:t>
            </a:r>
            <a:r>
              <a:rPr lang="el-GR" dirty="0" smtClean="0"/>
              <a:t>για μια εργασιακή θεωρία της αξία στις </a:t>
            </a:r>
            <a:r>
              <a:rPr lang="el-GR" i="1" dirty="0" smtClean="0"/>
              <a:t>Αρχές Πολιτικής Οικονομίας και Φορολογίας</a:t>
            </a:r>
            <a:r>
              <a:rPr lang="el-GR" dirty="0" smtClean="0"/>
              <a:t> (1817)</a:t>
            </a:r>
            <a:endParaRPr lang="en-US" dirty="0" smtClean="0"/>
          </a:p>
        </p:txBody>
      </p:sp>
    </p:spTree>
    <p:extLst>
      <p:ext uri="{BB962C8B-B14F-4D97-AF65-F5344CB8AC3E}">
        <p14:creationId xmlns:p14="http://schemas.microsoft.com/office/powerpoint/2010/main" val="1462626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Jean-Baptiste </a:t>
            </a:r>
            <a:r>
              <a:rPr lang="en-US" sz="3200" dirty="0" smtClean="0"/>
              <a:t>Say (1767-1832)</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4901527" y="2924944"/>
            <a:ext cx="3132348" cy="3024335"/>
          </a:xfrm>
          <a:prstGeom prst="rect">
            <a:avLst/>
          </a:prstGeom>
        </p:spPr>
        <p:txBody>
          <a:bodyPr vert="horz" wrap="square" lIns="91440" tIns="45720" rIns="91440" bIns="45720" rtlCol="0" anchor="ctr">
            <a:normAutofit/>
          </a:bodyPr>
          <a:lstStyle/>
          <a:p>
            <a:r>
              <a:rPr lang="el-GR" dirty="0" smtClean="0"/>
              <a:t>Η αρμονία των αγορών. </a:t>
            </a:r>
          </a:p>
          <a:p>
            <a:endParaRPr lang="el-GR" dirty="0"/>
          </a:p>
          <a:p>
            <a:r>
              <a:rPr lang="el-GR" dirty="0" smtClean="0"/>
              <a:t>Δεν υπάρχει περίπτωση γενικευμένης υπερπροσφοράς </a:t>
            </a:r>
          </a:p>
          <a:p>
            <a:endParaRPr lang="el-GR" dirty="0"/>
          </a:p>
          <a:p>
            <a:r>
              <a:rPr lang="el-GR" dirty="0" smtClean="0"/>
              <a:t>Νόμος του </a:t>
            </a:r>
            <a:r>
              <a:rPr lang="en-US" dirty="0" smtClean="0"/>
              <a:t>Say:</a:t>
            </a:r>
          </a:p>
          <a:p>
            <a:r>
              <a:rPr lang="el-GR" dirty="0" smtClean="0"/>
              <a:t>«Η προσφορά δημιουργεί τη ζήτησή της»</a:t>
            </a:r>
            <a:endParaRPr lang="en-US" dirty="0" smtClean="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18689"/>
            <a:ext cx="3785685" cy="113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18689"/>
            <a:ext cx="3503371" cy="150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21" y="2536947"/>
            <a:ext cx="3767795" cy="67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461003"/>
            <a:ext cx="4032448" cy="69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1640" y="4185083"/>
            <a:ext cx="2160240" cy="504056"/>
          </a:xfrm>
          <a:prstGeom prst="rect">
            <a:avLst/>
          </a:prstGeom>
        </p:spPr>
        <p:txBody>
          <a:bodyPr vert="horz" wrap="square" lIns="91440" tIns="45720" rIns="91440" bIns="45720" rtlCol="0" anchor="ctr">
            <a:normAutofit/>
          </a:bodyPr>
          <a:lstStyle/>
          <a:p>
            <a:r>
              <a:rPr lang="el-GR" dirty="0" smtClean="0"/>
              <a:t>6</a:t>
            </a:r>
            <a:r>
              <a:rPr lang="el-GR" baseline="30000" dirty="0" smtClean="0"/>
              <a:t>η</a:t>
            </a:r>
            <a:r>
              <a:rPr lang="el-GR" dirty="0" smtClean="0"/>
              <a:t> έκδοση 1841</a:t>
            </a:r>
            <a:endParaRPr lang="en-US" dirty="0" smtClean="0"/>
          </a:p>
        </p:txBody>
      </p:sp>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4797152"/>
            <a:ext cx="43148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5307525"/>
            <a:ext cx="23241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286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16217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5" y="1581150"/>
            <a:ext cx="20383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427633"/>
            <a:ext cx="22193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373216"/>
            <a:ext cx="936104" cy="288032"/>
          </a:xfrm>
          <a:prstGeom prst="rect">
            <a:avLst/>
          </a:prstGeom>
        </p:spPr>
        <p:txBody>
          <a:bodyPr vert="horz" wrap="square" lIns="91440" tIns="45720" rIns="91440" bIns="45720" rtlCol="0" anchor="ctr">
            <a:normAutofit fontScale="85000" lnSpcReduction="20000"/>
          </a:bodyPr>
          <a:lstStyle/>
          <a:p>
            <a:pPr algn="ctr"/>
            <a:r>
              <a:rPr lang="el-GR" dirty="0" smtClean="0"/>
              <a:t>1817</a:t>
            </a:r>
            <a:endParaRPr lang="en-US" dirty="0" smtClean="0"/>
          </a:p>
        </p:txBody>
      </p:sp>
      <p:sp>
        <p:nvSpPr>
          <p:cNvPr id="8" name="TextBox 7"/>
          <p:cNvSpPr txBox="1"/>
          <p:nvPr/>
        </p:nvSpPr>
        <p:spPr>
          <a:xfrm>
            <a:off x="6653770" y="5381600"/>
            <a:ext cx="936104" cy="288032"/>
          </a:xfrm>
          <a:prstGeom prst="rect">
            <a:avLst/>
          </a:prstGeom>
        </p:spPr>
        <p:txBody>
          <a:bodyPr vert="horz" wrap="square" lIns="91440" tIns="45720" rIns="91440" bIns="45720" rtlCol="0" anchor="ctr">
            <a:normAutofit fontScale="85000" lnSpcReduction="20000"/>
          </a:bodyPr>
          <a:lstStyle/>
          <a:p>
            <a:pPr algn="ctr"/>
            <a:r>
              <a:rPr lang="el-GR" dirty="0" smtClean="0"/>
              <a:t>1821</a:t>
            </a:r>
            <a:endParaRPr lang="en-US" dirty="0" smtClean="0"/>
          </a:p>
        </p:txBody>
      </p:sp>
      <p:sp>
        <p:nvSpPr>
          <p:cNvPr id="9" name="TextBox 8"/>
          <p:cNvSpPr txBox="1"/>
          <p:nvPr/>
        </p:nvSpPr>
        <p:spPr>
          <a:xfrm>
            <a:off x="4008869" y="5373216"/>
            <a:ext cx="936104" cy="288032"/>
          </a:xfrm>
          <a:prstGeom prst="rect">
            <a:avLst/>
          </a:prstGeom>
        </p:spPr>
        <p:txBody>
          <a:bodyPr vert="horz" wrap="square" lIns="91440" tIns="45720" rIns="91440" bIns="45720" rtlCol="0" anchor="ctr">
            <a:normAutofit fontScale="85000" lnSpcReduction="20000"/>
          </a:bodyPr>
          <a:lstStyle/>
          <a:p>
            <a:pPr algn="ctr"/>
            <a:r>
              <a:rPr lang="el-GR" dirty="0" smtClean="0"/>
              <a:t>1819</a:t>
            </a:r>
            <a:endParaRPr lang="en-US" dirty="0" smtClean="0"/>
          </a:p>
        </p:txBody>
      </p:sp>
    </p:spTree>
    <p:extLst>
      <p:ext uri="{BB962C8B-B14F-4D97-AF65-F5344CB8AC3E}">
        <p14:creationId xmlns:p14="http://schemas.microsoft.com/office/powerpoint/2010/main" val="37012321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3151808" cy="473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11960" y="1700808"/>
            <a:ext cx="3240360" cy="1656184"/>
          </a:xfrm>
          <a:prstGeom prst="rect">
            <a:avLst/>
          </a:prstGeom>
        </p:spPr>
        <p:txBody>
          <a:bodyPr vert="horz" wrap="square" lIns="91440" tIns="45720" rIns="91440" bIns="45720" rtlCol="0" anchor="ctr">
            <a:normAutofit/>
          </a:bodyPr>
          <a:lstStyle/>
          <a:p>
            <a:r>
              <a:rPr lang="el-GR" dirty="0" smtClean="0"/>
              <a:t>Έκδοση </a:t>
            </a:r>
            <a:r>
              <a:rPr lang="en-US" dirty="0" smtClean="0"/>
              <a:t>Sraffa </a:t>
            </a:r>
            <a:r>
              <a:rPr lang="el-GR" dirty="0" smtClean="0"/>
              <a:t>που συνδυάζει και τις τρεις εκδόσεις</a:t>
            </a:r>
            <a:endParaRPr lang="en-US" dirty="0" smtClean="0"/>
          </a:p>
        </p:txBody>
      </p:sp>
    </p:spTree>
    <p:extLst>
      <p:ext uri="{BB962C8B-B14F-4D97-AF65-F5344CB8AC3E}">
        <p14:creationId xmlns:p14="http://schemas.microsoft.com/office/powerpoint/2010/main" val="9316714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2123728" y="5805264"/>
            <a:ext cx="3384376" cy="468052"/>
          </a:xfrm>
          <a:prstGeom prst="rect">
            <a:avLst/>
          </a:prstGeom>
        </p:spPr>
        <p:txBody>
          <a:bodyPr vert="horz" wrap="square" lIns="91440" tIns="45720" rIns="91440" bIns="45720" rtlCol="0" anchor="ctr">
            <a:normAutofit/>
          </a:bodyPr>
          <a:lstStyle/>
          <a:p>
            <a:pPr algn="ctr"/>
            <a:r>
              <a:rPr lang="el-GR" sz="2000" b="1" dirty="0" smtClean="0"/>
              <a:t>Ελληνικές μεταφράσεις</a:t>
            </a:r>
            <a:endParaRPr lang="en-US" sz="2000" b="1" dirty="0" smtClean="0"/>
          </a:p>
        </p:txBody>
      </p:sp>
      <p:sp>
        <p:nvSpPr>
          <p:cNvPr id="4" name="Rectangle 3"/>
          <p:cNvSpPr/>
          <p:nvPr/>
        </p:nvSpPr>
        <p:spPr>
          <a:xfrm>
            <a:off x="323528" y="4204826"/>
            <a:ext cx="2592288" cy="1600438"/>
          </a:xfrm>
          <a:prstGeom prst="rect">
            <a:avLst/>
          </a:prstGeom>
        </p:spPr>
        <p:txBody>
          <a:bodyPr wrap="square">
            <a:spAutoFit/>
          </a:bodyPr>
          <a:lstStyle/>
          <a:p>
            <a:r>
              <a:rPr lang="el-GR" sz="1400" dirty="0" err="1"/>
              <a:t>David</a:t>
            </a:r>
            <a:r>
              <a:rPr lang="el-GR" sz="1400" dirty="0"/>
              <a:t> </a:t>
            </a:r>
            <a:r>
              <a:rPr lang="el-GR" sz="1400" dirty="0" err="1" smtClean="0"/>
              <a:t>Ricardo</a:t>
            </a:r>
            <a:r>
              <a:rPr lang="el-GR" sz="1400" dirty="0" smtClean="0"/>
              <a:t>, </a:t>
            </a:r>
            <a:r>
              <a:rPr lang="el-GR" sz="1400" i="1" dirty="0"/>
              <a:t>Αρχές πολιτικής οικονομίας και </a:t>
            </a:r>
            <a:r>
              <a:rPr lang="el-GR" sz="1400" i="1" dirty="0" smtClean="0"/>
              <a:t>φορολογίας</a:t>
            </a:r>
            <a:r>
              <a:rPr lang="el-GR" sz="1400" dirty="0" smtClean="0"/>
              <a:t>, επιμέλεια-μετάφραση </a:t>
            </a:r>
            <a:r>
              <a:rPr lang="el-GR" sz="1400" dirty="0"/>
              <a:t>Νικηφόρος </a:t>
            </a:r>
            <a:r>
              <a:rPr lang="el-GR" sz="1400" dirty="0" err="1" smtClean="0"/>
              <a:t>Σταματάκης</a:t>
            </a:r>
            <a:r>
              <a:rPr lang="el-GR" sz="1400" dirty="0" smtClean="0"/>
              <a:t>,  </a:t>
            </a:r>
            <a:r>
              <a:rPr lang="el-GR" sz="1400" dirty="0"/>
              <a:t>επιμέλεια σειράς Μιχάλης Ψαλιδόπουλος. </a:t>
            </a:r>
            <a:r>
              <a:rPr lang="el-GR" sz="1400" dirty="0" smtClean="0"/>
              <a:t>Αθήνα </a:t>
            </a:r>
            <a:r>
              <a:rPr lang="el-GR" sz="1400" dirty="0"/>
              <a:t>: Εκδόσεις Παπαζήση, </a:t>
            </a:r>
            <a:r>
              <a:rPr lang="el-GR" sz="1400" b="1" dirty="0"/>
              <a:t>2002</a:t>
            </a:r>
            <a:r>
              <a:rPr lang="el-GR" sz="1400" dirty="0"/>
              <a:t>.</a:t>
            </a:r>
            <a:endParaRPr lang="en-US" sz="1400"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60" y="1844824"/>
            <a:ext cx="15240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797408" y="4204826"/>
            <a:ext cx="2422664" cy="1446550"/>
          </a:xfrm>
          <a:prstGeom prst="rect">
            <a:avLst/>
          </a:prstGeom>
        </p:spPr>
        <p:txBody>
          <a:bodyPr wrap="square">
            <a:spAutoFit/>
          </a:bodyPr>
          <a:lstStyle/>
          <a:p>
            <a:r>
              <a:rPr lang="el-GR" dirty="0"/>
              <a:t> </a:t>
            </a:r>
            <a:r>
              <a:rPr lang="el-GR" sz="1400" dirty="0" err="1"/>
              <a:t>David</a:t>
            </a:r>
            <a:r>
              <a:rPr lang="el-GR" sz="1400" dirty="0"/>
              <a:t> </a:t>
            </a:r>
            <a:r>
              <a:rPr lang="el-GR" sz="1400" dirty="0" err="1" smtClean="0"/>
              <a:t>Ricardo</a:t>
            </a:r>
            <a:r>
              <a:rPr lang="el-GR" sz="1400" dirty="0" smtClean="0"/>
              <a:t>, </a:t>
            </a:r>
            <a:r>
              <a:rPr lang="el-GR" sz="1400" i="1" dirty="0" smtClean="0"/>
              <a:t>Οι </a:t>
            </a:r>
            <a:r>
              <a:rPr lang="el-GR" sz="1400" i="1" dirty="0"/>
              <a:t>αρχές της πολιτικής οικονομίας και της φορολογίας : Κεφάλαια I έως </a:t>
            </a:r>
            <a:r>
              <a:rPr lang="el-GR" sz="1400" i="1" dirty="0" smtClean="0"/>
              <a:t>VI,</a:t>
            </a:r>
            <a:r>
              <a:rPr lang="el-GR" sz="1400" dirty="0" smtClean="0"/>
              <a:t> </a:t>
            </a:r>
            <a:r>
              <a:rPr lang="el-GR" sz="1400" dirty="0"/>
              <a:t>μετάφραση Θέμις </a:t>
            </a:r>
            <a:r>
              <a:rPr lang="el-GR" sz="1400" dirty="0" err="1"/>
              <a:t>Μίνογλου</a:t>
            </a:r>
            <a:r>
              <a:rPr lang="el-GR" sz="1400" dirty="0"/>
              <a:t>. - Αθήνα : Κριτική, </a:t>
            </a:r>
            <a:r>
              <a:rPr lang="el-GR" sz="1400" b="1" dirty="0" smtClean="0"/>
              <a:t>2000</a:t>
            </a:r>
            <a:r>
              <a:rPr lang="el-GR" sz="1400" dirty="0" smtClean="0"/>
              <a:t>.</a:t>
            </a:r>
            <a:endParaRPr lang="en-US" sz="1400" dirty="0"/>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415" y="1844824"/>
            <a:ext cx="1472339"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580112" y="4281770"/>
            <a:ext cx="2952328" cy="1446550"/>
          </a:xfrm>
          <a:prstGeom prst="rect">
            <a:avLst/>
          </a:prstGeom>
        </p:spPr>
        <p:txBody>
          <a:bodyPr wrap="square">
            <a:spAutoFit/>
          </a:bodyPr>
          <a:lstStyle/>
          <a:p>
            <a:r>
              <a:rPr lang="el-GR" sz="1400" dirty="0" err="1"/>
              <a:t>David</a:t>
            </a:r>
            <a:r>
              <a:rPr lang="el-GR" sz="1400" dirty="0"/>
              <a:t> </a:t>
            </a:r>
            <a:r>
              <a:rPr lang="el-GR" sz="1400" dirty="0" err="1" smtClean="0"/>
              <a:t>Ricardo</a:t>
            </a:r>
            <a:r>
              <a:rPr lang="el-GR" sz="1400" dirty="0" smtClean="0"/>
              <a:t>, </a:t>
            </a:r>
            <a:r>
              <a:rPr lang="el-GR" sz="1400" i="1" dirty="0" err="1" smtClean="0"/>
              <a:t>Αρχαί</a:t>
            </a:r>
            <a:r>
              <a:rPr lang="el-GR" sz="1400" i="1" dirty="0" smtClean="0"/>
              <a:t> </a:t>
            </a:r>
            <a:r>
              <a:rPr lang="el-GR" sz="1400" i="1" dirty="0"/>
              <a:t>πολιτικής οικονομίας και </a:t>
            </a:r>
            <a:r>
              <a:rPr lang="el-GR" sz="1400" i="1" dirty="0" smtClean="0"/>
              <a:t>φορολογίας</a:t>
            </a:r>
            <a:r>
              <a:rPr lang="el-GR" sz="1400" dirty="0" smtClean="0"/>
              <a:t>,  μετάφραση </a:t>
            </a:r>
            <a:r>
              <a:rPr lang="el-GR" sz="1400" dirty="0" err="1"/>
              <a:t>Νικ</a:t>
            </a:r>
            <a:r>
              <a:rPr lang="el-GR" sz="1400" dirty="0"/>
              <a:t>. Π. </a:t>
            </a:r>
            <a:r>
              <a:rPr lang="el-GR" sz="1400" dirty="0" smtClean="0"/>
              <a:t>Κωνσταντινίδη, </a:t>
            </a:r>
            <a:r>
              <a:rPr lang="el-GR" sz="1400" dirty="0"/>
              <a:t>Εισαγωγή: Δ. </a:t>
            </a:r>
            <a:r>
              <a:rPr lang="el-GR" sz="1400" dirty="0" err="1" smtClean="0"/>
              <a:t>Καλιτσουνάκι</a:t>
            </a:r>
            <a:r>
              <a:rPr lang="el-GR" sz="1400" dirty="0" smtClean="0"/>
              <a:t>, Αθήνα </a:t>
            </a:r>
            <a:r>
              <a:rPr lang="el-GR" sz="1400" dirty="0"/>
              <a:t>: Εκδόσεις </a:t>
            </a:r>
            <a:r>
              <a:rPr lang="el-GR" sz="1400" dirty="0" err="1"/>
              <a:t>Γκοβόστη</a:t>
            </a:r>
            <a:r>
              <a:rPr lang="el-GR" sz="1400" dirty="0"/>
              <a:t>, </a:t>
            </a:r>
            <a:r>
              <a:rPr lang="el-GR" sz="1400" dirty="0" smtClean="0"/>
              <a:t>1995</a:t>
            </a:r>
            <a:r>
              <a:rPr lang="el-GR" sz="1400" dirty="0"/>
              <a:t> </a:t>
            </a:r>
            <a:r>
              <a:rPr lang="el-GR" sz="1400" dirty="0" smtClean="0"/>
              <a:t>(</a:t>
            </a:r>
            <a:r>
              <a:rPr lang="el-GR" sz="1400" b="1" dirty="0" smtClean="0"/>
              <a:t>1938</a:t>
            </a:r>
            <a:r>
              <a:rPr lang="el-GR" sz="1400" dirty="0" smtClean="0"/>
              <a:t>)</a:t>
            </a:r>
            <a:endParaRPr lang="el-GR" sz="1400" dirty="0"/>
          </a:p>
          <a:p>
            <a:endParaRPr lang="el-GR" dirty="0"/>
          </a:p>
        </p:txBody>
      </p:sp>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844824"/>
            <a:ext cx="15240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17826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3606731" cy="482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76056" y="1628800"/>
            <a:ext cx="2376264" cy="1440160"/>
          </a:xfrm>
          <a:prstGeom prst="rect">
            <a:avLst/>
          </a:prstGeom>
        </p:spPr>
        <p:txBody>
          <a:bodyPr vert="horz" wrap="square" lIns="91440" tIns="45720" rIns="91440" bIns="45720" rtlCol="0" anchor="ctr">
            <a:normAutofit/>
          </a:bodyPr>
          <a:lstStyle/>
          <a:p>
            <a:r>
              <a:rPr lang="el-GR" dirty="0" smtClean="0"/>
              <a:t>Η χρησιμότητα αποτελεί προϋπόθεση αλλά όχι μέτρο της αξίας</a:t>
            </a:r>
            <a:endParaRPr lang="en-US" dirty="0" smtClean="0"/>
          </a:p>
        </p:txBody>
      </p:sp>
    </p:spTree>
    <p:extLst>
      <p:ext uri="{BB962C8B-B14F-4D97-AF65-F5344CB8AC3E}">
        <p14:creationId xmlns:p14="http://schemas.microsoft.com/office/powerpoint/2010/main" val="41139699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45374"/>
            <a:ext cx="4450432" cy="489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60746" y="1916832"/>
            <a:ext cx="2839645" cy="2952328"/>
          </a:xfrm>
          <a:prstGeom prst="rect">
            <a:avLst/>
          </a:prstGeom>
        </p:spPr>
        <p:txBody>
          <a:bodyPr vert="horz" wrap="square" lIns="91440" tIns="45720" rIns="91440" bIns="45720" rtlCol="0" anchor="ctr">
            <a:normAutofit/>
          </a:bodyPr>
          <a:lstStyle/>
          <a:p>
            <a:r>
              <a:rPr lang="el-GR" dirty="0" smtClean="0"/>
              <a:t>Τα αγαθά που αναλύει δεν είναι τα σπάνια αγαθά, σπάνιοι πίνακες ή κρασιά, όπου ισχύει η προσφορά και ζήτηση, αλλά τα αγαθά εκείνα που μπορούν να αναπαραχθούν με εργασία και τα οποία πωλούνται σε ανταγωνιστικές αγορές</a:t>
            </a:r>
            <a:endParaRPr lang="en-US" dirty="0" smtClean="0"/>
          </a:p>
        </p:txBody>
      </p:sp>
    </p:spTree>
    <p:extLst>
      <p:ext uri="{BB962C8B-B14F-4D97-AF65-F5344CB8AC3E}">
        <p14:creationId xmlns:p14="http://schemas.microsoft.com/office/powerpoint/2010/main" val="6907188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448627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52120" y="2182418"/>
            <a:ext cx="2880320" cy="936104"/>
          </a:xfrm>
          <a:prstGeom prst="rect">
            <a:avLst/>
          </a:prstGeom>
        </p:spPr>
        <p:txBody>
          <a:bodyPr vert="horz" wrap="square" lIns="91440" tIns="45720" rIns="91440" bIns="45720" rtlCol="0" anchor="ctr">
            <a:normAutofit/>
          </a:bodyPr>
          <a:lstStyle/>
          <a:p>
            <a:r>
              <a:rPr lang="el-GR" dirty="0" smtClean="0"/>
              <a:t>Η εργασία αποτελεί το θεμέλιο της ανταλλακτικής αξίας</a:t>
            </a:r>
            <a:endParaRPr lang="en-US" dirty="0" smtClean="0"/>
          </a:p>
        </p:txBody>
      </p:sp>
    </p:spTree>
    <p:extLst>
      <p:ext uri="{BB962C8B-B14F-4D97-AF65-F5344CB8AC3E}">
        <p14:creationId xmlns:p14="http://schemas.microsoft.com/office/powerpoint/2010/main" val="13070158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435292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80112" y="1628800"/>
            <a:ext cx="2808312" cy="2304256"/>
          </a:xfrm>
          <a:prstGeom prst="rect">
            <a:avLst/>
          </a:prstGeom>
        </p:spPr>
        <p:txBody>
          <a:bodyPr vert="horz" wrap="square" lIns="91440" tIns="45720" rIns="91440" bIns="45720" rtlCol="0" anchor="ctr">
            <a:normAutofit/>
          </a:bodyPr>
          <a:lstStyle/>
          <a:p>
            <a:r>
              <a:rPr lang="el-GR" dirty="0" smtClean="0"/>
              <a:t>Εργασίες διαφορετικού τύπου έχουν διαφορετικές ποιότητες, αλλά αυτό δεν αποτελεί πρόβλημα για τη θεωρία</a:t>
            </a:r>
            <a:endParaRPr lang="en-US" dirty="0" smtClean="0"/>
          </a:p>
        </p:txBody>
      </p:sp>
    </p:spTree>
    <p:extLst>
      <p:ext uri="{BB962C8B-B14F-4D97-AF65-F5344CB8AC3E}">
        <p14:creationId xmlns:p14="http://schemas.microsoft.com/office/powerpoint/2010/main" val="3686056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3897115" cy="92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103" y="1412776"/>
            <a:ext cx="42957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295" y="2852936"/>
            <a:ext cx="4314825"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2564904"/>
            <a:ext cx="3456384" cy="1512168"/>
          </a:xfrm>
          <a:prstGeom prst="rect">
            <a:avLst/>
          </a:prstGeom>
        </p:spPr>
        <p:txBody>
          <a:bodyPr vert="horz" wrap="square" lIns="91440" tIns="45720" rIns="91440" bIns="45720" rtlCol="0" anchor="ctr">
            <a:normAutofit fontScale="92500" lnSpcReduction="10000"/>
          </a:bodyPr>
          <a:lstStyle/>
          <a:p>
            <a:r>
              <a:rPr lang="el-GR" dirty="0" smtClean="0"/>
              <a:t>Η εργασία που υπολογίζεται δεν είναι αυτή του τελευταίου σταδίου, αλλά και σε όλα τα προηγούμενα στάδια της παραγωγής και αυτή που υπεισέρχεται στην κατασκευή των εργαλείων, κτηρίων, πλοίων, κλπ.</a:t>
            </a:r>
            <a:endParaRPr lang="en-US" dirty="0" smtClean="0"/>
          </a:p>
        </p:txBody>
      </p:sp>
    </p:spTree>
    <p:extLst>
      <p:ext uri="{BB962C8B-B14F-4D97-AF65-F5344CB8AC3E}">
        <p14:creationId xmlns:p14="http://schemas.microsoft.com/office/powerpoint/2010/main" val="37299688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34152"/>
            <a:ext cx="46672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3212976"/>
            <a:ext cx="5904656" cy="1872208"/>
          </a:xfrm>
          <a:prstGeom prst="rect">
            <a:avLst/>
          </a:prstGeom>
        </p:spPr>
        <p:txBody>
          <a:bodyPr vert="horz" wrap="square" lIns="91440" tIns="45720" rIns="91440" bIns="45720" rtlCol="0" anchor="ctr">
            <a:normAutofit/>
          </a:bodyPr>
          <a:lstStyle/>
          <a:p>
            <a:r>
              <a:rPr lang="el-GR" dirty="0" smtClean="0"/>
              <a:t>Η χρονική διάρθρωση της παραγωγής τροποποιεί τη μέτρηση της σχετικής αξίας των αγαθών με την εμπεριεχόμενη εργασία επειδή το κέρδος υπολογίζεται σε κάθε στάδιο της παραγωγής</a:t>
            </a:r>
            <a:endParaRPr lang="en-US" dirty="0" smtClean="0"/>
          </a:p>
        </p:txBody>
      </p:sp>
    </p:spTree>
    <p:extLst>
      <p:ext uri="{BB962C8B-B14F-4D97-AF65-F5344CB8AC3E}">
        <p14:creationId xmlns:p14="http://schemas.microsoft.com/office/powerpoint/2010/main" val="556312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2" y="1597707"/>
            <a:ext cx="71913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6312" y="4941168"/>
            <a:ext cx="7268096" cy="864096"/>
          </a:xfrm>
          <a:prstGeom prst="rect">
            <a:avLst/>
          </a:prstGeom>
        </p:spPr>
        <p:txBody>
          <a:bodyPr vert="horz" wrap="square" lIns="91440" tIns="45720" rIns="91440" bIns="45720" rtlCol="0" anchor="ctr">
            <a:normAutofit lnSpcReduction="10000"/>
          </a:bodyPr>
          <a:lstStyle/>
          <a:p>
            <a:r>
              <a:rPr lang="el-GR" dirty="0" smtClean="0"/>
              <a:t>Ας πάρουμε δύο αγαθά τα οποία εμπεριέχουν και τα δύο 400 μονάδες εργασίας αλλά σε διαφορετικά στάδια της παραγωγής. Το αγαθό Υ έχει 300 μονάδες εργασίας στο τελικό στάδιο, ενώ το αγαθό Χ μόνο 100.</a:t>
            </a:r>
            <a:endParaRPr lang="en-US" dirty="0" smtClean="0"/>
          </a:p>
        </p:txBody>
      </p:sp>
    </p:spTree>
    <p:extLst>
      <p:ext uri="{BB962C8B-B14F-4D97-AF65-F5344CB8AC3E}">
        <p14:creationId xmlns:p14="http://schemas.microsoft.com/office/powerpoint/2010/main" val="1918133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a:t>
            </a:r>
            <a:r>
              <a:rPr lang="en-US" sz="3200" dirty="0" smtClean="0"/>
              <a:t>Condorcet</a:t>
            </a:r>
            <a:r>
              <a:rPr lang="el-GR" sz="3200" dirty="0" smtClean="0"/>
              <a:t> </a:t>
            </a:r>
            <a:r>
              <a:rPr lang="en-US" sz="3200" dirty="0" smtClean="0"/>
              <a:t>(17</a:t>
            </a:r>
            <a:r>
              <a:rPr lang="el-GR" sz="3200" dirty="0" smtClean="0"/>
              <a:t>43</a:t>
            </a:r>
            <a:r>
              <a:rPr lang="en-US" sz="3200" dirty="0" smtClean="0"/>
              <a:t>-1</a:t>
            </a:r>
            <a:r>
              <a:rPr lang="el-GR" sz="3200" dirty="0" smtClean="0"/>
              <a:t>794</a:t>
            </a:r>
            <a:r>
              <a:rPr lang="en-US" sz="3200" dirty="0" smtClean="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983" y="3789040"/>
            <a:ext cx="3645024" cy="140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12776"/>
            <a:ext cx="3209172" cy="172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245643"/>
            <a:ext cx="305276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436856"/>
            <a:ext cx="2743166" cy="391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4" y="5589240"/>
            <a:ext cx="3816424" cy="646331"/>
          </a:xfrm>
          <a:prstGeom prst="rect">
            <a:avLst/>
          </a:prstGeom>
        </p:spPr>
        <p:txBody>
          <a:bodyPr wrap="square">
            <a:spAutoFit/>
          </a:bodyPr>
          <a:lstStyle/>
          <a:p>
            <a:r>
              <a:rPr lang="fr-FR" dirty="0"/>
              <a:t>Marie Jean Antoine Nicolas de Caritat, </a:t>
            </a:r>
            <a:r>
              <a:rPr lang="fr-FR" dirty="0" smtClean="0"/>
              <a:t>Marquis </a:t>
            </a:r>
            <a:r>
              <a:rPr lang="fr-FR" dirty="0"/>
              <a:t>de Condorcet</a:t>
            </a:r>
            <a:endParaRPr lang="en-US" dirty="0"/>
          </a:p>
        </p:txBody>
      </p:sp>
      <p:sp>
        <p:nvSpPr>
          <p:cNvPr id="7" name="TextBox 6"/>
          <p:cNvSpPr txBox="1"/>
          <p:nvPr/>
        </p:nvSpPr>
        <p:spPr>
          <a:xfrm>
            <a:off x="4716016" y="5589240"/>
            <a:ext cx="3600400" cy="646331"/>
          </a:xfrm>
          <a:prstGeom prst="rect">
            <a:avLst/>
          </a:prstGeom>
        </p:spPr>
        <p:txBody>
          <a:bodyPr vert="horz" wrap="square" lIns="91440" tIns="45720" rIns="91440" bIns="45720" rtlCol="0" anchor="ctr">
            <a:normAutofit/>
          </a:bodyPr>
          <a:lstStyle/>
          <a:p>
            <a:r>
              <a:rPr lang="el-GR" dirty="0" smtClean="0"/>
              <a:t>Επιχειρεί να δημιουργήσει μια μαθηματική κοινωνική επιστήμη</a:t>
            </a:r>
            <a:endParaRPr lang="en-US" dirty="0" smtClean="0"/>
          </a:p>
        </p:txBody>
      </p:sp>
    </p:spTree>
    <p:extLst>
      <p:ext uri="{BB962C8B-B14F-4D97-AF65-F5344CB8AC3E}">
        <p14:creationId xmlns:p14="http://schemas.microsoft.com/office/powerpoint/2010/main" val="3836240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99592" y="1412776"/>
            <a:ext cx="6480720" cy="2232248"/>
          </a:xfrm>
          <a:prstGeom prst="rect">
            <a:avLst/>
          </a:prstGeom>
        </p:spPr>
        <p:txBody>
          <a:bodyPr vert="horz" wrap="square" lIns="91440" tIns="45720" rIns="91440" bIns="45720" rtlCol="0" anchor="ctr">
            <a:normAutofit/>
          </a:bodyPr>
          <a:lstStyle/>
          <a:p>
            <a:r>
              <a:rPr lang="el-GR" dirty="0" smtClean="0"/>
              <a:t>Το κόστος εργασίας </a:t>
            </a:r>
            <a:r>
              <a:rPr lang="en-US" dirty="0" smtClean="0">
                <a:latin typeface="Times New Roman" panose="02020603050405020304" pitchFamily="18" charset="0"/>
                <a:cs typeface="Times New Roman" panose="02020603050405020304" pitchFamily="18" charset="0"/>
              </a:rPr>
              <a:t>wL</a:t>
            </a:r>
            <a:r>
              <a:rPr lang="en-US" baseline="-25000" dirty="0" smtClean="0">
                <a:latin typeface="Times New Roman" panose="02020603050405020304" pitchFamily="18" charset="0"/>
                <a:cs typeface="Times New Roman" panose="02020603050405020304" pitchFamily="18" charset="0"/>
              </a:rPr>
              <a:t>t</a:t>
            </a:r>
            <a:r>
              <a:rPr lang="en-US" dirty="0" smtClean="0"/>
              <a:t> </a:t>
            </a:r>
            <a:r>
              <a:rPr lang="el-GR" dirty="0" smtClean="0"/>
              <a:t>που μπήκε στο στάδιο </a:t>
            </a:r>
            <a:r>
              <a:rPr lang="en-US" dirty="0" smtClean="0"/>
              <a:t>t, </a:t>
            </a:r>
            <a:r>
              <a:rPr lang="el-GR" dirty="0" smtClean="0"/>
              <a:t>πρέπει να έχει κέρδος </a:t>
            </a:r>
            <a:r>
              <a:rPr lang="en-US" dirty="0">
                <a:latin typeface="Times New Roman" panose="02020603050405020304" pitchFamily="18" charset="0"/>
                <a:cs typeface="Times New Roman" panose="02020603050405020304" pitchFamily="18" charset="0"/>
              </a:rPr>
              <a:t>wL</a:t>
            </a:r>
            <a:r>
              <a:rPr lang="en-US" baseline="-25000" dirty="0">
                <a:latin typeface="Times New Roman" panose="02020603050405020304" pitchFamily="18" charset="0"/>
                <a:cs typeface="Times New Roman" panose="02020603050405020304" pitchFamily="18" charset="0"/>
              </a:rPr>
              <a:t>t</a:t>
            </a:r>
            <a:r>
              <a:rPr lang="el-GR"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t</a:t>
            </a:r>
            <a:r>
              <a:rPr lang="el-GR" dirty="0" smtClean="0"/>
              <a:t>, δηλ., το κόστος των μηχανημάτων που εμπεριέχουν εργασία σε προηγούμενα στάδια πρέπει να είναι </a:t>
            </a:r>
            <a:endParaRPr lang="en-US" dirty="0" smtClean="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695" y="3068960"/>
            <a:ext cx="1577045" cy="76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25659" y="3915054"/>
            <a:ext cx="5561529" cy="468052"/>
          </a:xfrm>
          <a:prstGeom prst="rect">
            <a:avLst/>
          </a:prstGeom>
        </p:spPr>
        <p:txBody>
          <a:bodyPr vert="horz" wrap="square" lIns="91440" tIns="45720" rIns="91440" bIns="45720" rtlCol="0" anchor="ctr">
            <a:normAutofit/>
          </a:bodyPr>
          <a:lstStyle/>
          <a:p>
            <a:r>
              <a:rPr lang="el-GR" dirty="0" smtClean="0"/>
              <a:t>Άρα η τιμή ενός αγαθού θα πρέπει να είναι</a:t>
            </a:r>
            <a:endParaRPr lang="en-US" dirty="0" smtClean="0"/>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509120"/>
            <a:ext cx="4397590" cy="91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7826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15616" y="1700808"/>
            <a:ext cx="5616624" cy="936104"/>
          </a:xfrm>
          <a:prstGeom prst="rect">
            <a:avLst/>
          </a:prstGeom>
        </p:spPr>
        <p:txBody>
          <a:bodyPr vert="horz" wrap="square" lIns="91440" tIns="45720" rIns="91440" bIns="45720" rtlCol="0" anchor="ctr">
            <a:normAutofit/>
          </a:bodyPr>
          <a:lstStyle/>
          <a:p>
            <a:r>
              <a:rPr lang="el-GR" dirty="0" smtClean="0"/>
              <a:t>Άρα οι σχετικές τιμές δύο αγαθών δεν μπορούν να εκφράζουν τις σχετικές ποσότητες της εμπεριεχομένης εργασίας, δεδομένου ότι </a:t>
            </a:r>
            <a:endParaRPr lang="en-US" dirty="0" smtClean="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554" y="2998827"/>
            <a:ext cx="5390374" cy="172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5085184"/>
            <a:ext cx="5616624" cy="864096"/>
          </a:xfrm>
          <a:prstGeom prst="rect">
            <a:avLst/>
          </a:prstGeom>
        </p:spPr>
        <p:txBody>
          <a:bodyPr vert="horz" wrap="square" lIns="91440" tIns="45720" rIns="91440" bIns="45720" rtlCol="0" anchor="ctr">
            <a:normAutofit/>
          </a:bodyPr>
          <a:lstStyle/>
          <a:p>
            <a:r>
              <a:rPr lang="el-GR" dirty="0" smtClean="0"/>
              <a:t>Όπως θα απαιτούσε μια καθαρή θεωρία της εργασίας.</a:t>
            </a:r>
          </a:p>
          <a:p>
            <a:r>
              <a:rPr lang="el-GR" dirty="0" smtClean="0"/>
              <a:t>Για διαφορετικά </a:t>
            </a:r>
            <a:r>
              <a:rPr lang="en-US" i="1" dirty="0" smtClean="0">
                <a:latin typeface="Times New Roman" panose="02020603050405020304" pitchFamily="18" charset="0"/>
                <a:cs typeface="Times New Roman" panose="02020603050405020304" pitchFamily="18" charset="0"/>
              </a:rPr>
              <a:t>w </a:t>
            </a:r>
            <a:r>
              <a:rPr lang="el-GR" dirty="0" smtClean="0"/>
              <a:t>και </a:t>
            </a:r>
            <a:r>
              <a:rPr lang="en-US" i="1" dirty="0">
                <a:latin typeface="Times New Roman" panose="02020603050405020304" pitchFamily="18" charset="0"/>
                <a:cs typeface="Times New Roman" panose="02020603050405020304" pitchFamily="18" charset="0"/>
              </a:rPr>
              <a:t>r</a:t>
            </a:r>
            <a:r>
              <a:rPr lang="en-US" dirty="0" smtClean="0"/>
              <a:t> </a:t>
            </a:r>
            <a:r>
              <a:rPr lang="el-GR" dirty="0" smtClean="0"/>
              <a:t>οι σχετικές αξίες μεταβάλλονται</a:t>
            </a:r>
            <a:endParaRPr lang="en-US" dirty="0" smtClean="0"/>
          </a:p>
        </p:txBody>
      </p:sp>
    </p:spTree>
    <p:extLst>
      <p:ext uri="{BB962C8B-B14F-4D97-AF65-F5344CB8AC3E}">
        <p14:creationId xmlns:p14="http://schemas.microsoft.com/office/powerpoint/2010/main" val="1508694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043608" y="1268760"/>
            <a:ext cx="6120680" cy="864096"/>
          </a:xfrm>
          <a:prstGeom prst="rect">
            <a:avLst/>
          </a:prstGeom>
        </p:spPr>
        <p:txBody>
          <a:bodyPr vert="horz" wrap="square" lIns="91440" tIns="45720" rIns="91440" bIns="45720" rtlCol="0" anchor="ctr">
            <a:normAutofit lnSpcReduction="10000"/>
          </a:bodyPr>
          <a:lstStyle/>
          <a:p>
            <a:r>
              <a:rPr lang="el-GR" dirty="0" smtClean="0"/>
              <a:t>Αν χρησιμοποιήσουμε το αριθμητικό παράδειγμα των αγαθών Χ και Υ, τότε για μισθό ίσο με 1 ευρώ και ποσοστό κέρδους 50% το κόστος του κεφαλαίου θα είναι αντίστοιχα</a:t>
            </a:r>
            <a:endParaRPr lang="en-US" dirty="0" smtClean="0"/>
          </a:p>
        </p:txBody>
      </p:sp>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95021"/>
            <a:ext cx="4068954" cy="260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95021"/>
            <a:ext cx="4145454" cy="232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8427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87624" y="1412776"/>
            <a:ext cx="5832648" cy="864096"/>
          </a:xfrm>
          <a:prstGeom prst="rect">
            <a:avLst/>
          </a:prstGeom>
        </p:spPr>
        <p:txBody>
          <a:bodyPr vert="horz" wrap="square" lIns="91440" tIns="45720" rIns="91440" bIns="45720" rtlCol="0" anchor="ctr">
            <a:normAutofit/>
          </a:bodyPr>
          <a:lstStyle/>
          <a:p>
            <a:r>
              <a:rPr lang="el-GR" dirty="0" smtClean="0"/>
              <a:t>Οι ίδιοι υπολογισμοί για ποσοστό κέρδους 10% και μισθό 2 ευρώ μας δίνουν</a:t>
            </a:r>
            <a:endParaRPr lang="en-US" dirty="0" smtClean="0"/>
          </a:p>
        </p:txBody>
      </p:sp>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492896"/>
            <a:ext cx="416427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492896"/>
            <a:ext cx="435858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3191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0848"/>
            <a:ext cx="407017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81677"/>
            <a:ext cx="4079123" cy="216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7584" y="4869160"/>
            <a:ext cx="6336704" cy="1152128"/>
          </a:xfrm>
          <a:prstGeom prst="rect">
            <a:avLst/>
          </a:prstGeom>
        </p:spPr>
        <p:txBody>
          <a:bodyPr vert="horz" wrap="square" lIns="91440" tIns="45720" rIns="91440" bIns="45720" rtlCol="0" anchor="ctr">
            <a:normAutofit/>
          </a:bodyPr>
          <a:lstStyle/>
          <a:p>
            <a:r>
              <a:rPr lang="el-GR" dirty="0" smtClean="0"/>
              <a:t>Άρα οι σχετικές τιμές είναι 1.521/731 στην πρώτη περίπτωση και 1.062/914 στην δεύτερη, ενώ τα αγαθά εμπεριέχουν την ίδια ποσότητα εργασίας</a:t>
            </a:r>
            <a:endParaRPr lang="en-US" dirty="0" smtClean="0"/>
          </a:p>
        </p:txBody>
      </p:sp>
    </p:spTree>
    <p:extLst>
      <p:ext uri="{BB962C8B-B14F-4D97-AF65-F5344CB8AC3E}">
        <p14:creationId xmlns:p14="http://schemas.microsoft.com/office/powerpoint/2010/main" val="17183415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043608" y="1484784"/>
            <a:ext cx="6192688" cy="1656184"/>
          </a:xfrm>
          <a:prstGeom prst="rect">
            <a:avLst/>
          </a:prstGeom>
        </p:spPr>
        <p:txBody>
          <a:bodyPr vert="horz" wrap="square" lIns="91440" tIns="45720" rIns="91440" bIns="45720" rtlCol="0" anchor="ctr">
            <a:normAutofit lnSpcReduction="10000"/>
          </a:bodyPr>
          <a:lstStyle/>
          <a:p>
            <a:r>
              <a:rPr lang="en-US" sz="1600" dirty="0" smtClean="0"/>
              <a:t>O Ricardo </a:t>
            </a:r>
            <a:r>
              <a:rPr lang="el-GR" sz="1600" dirty="0" smtClean="0"/>
              <a:t>έψαξε να βρει ένα απόλυτο μέτρο της αξίας που θα ήταν αμετάβλητο στις μεταβολές της διανομής μεταξύ κέρδους και μισθών, ψάχνοντας ένα αγαθό που θα αντανακλούσε το μέσο όρο της χρονικής διάρθρωσης της παραγωγής σε όλη την οικονομία</a:t>
            </a:r>
          </a:p>
          <a:p>
            <a:endParaRPr lang="el-GR" sz="1600" dirty="0"/>
          </a:p>
          <a:p>
            <a:r>
              <a:rPr lang="el-GR" sz="1600" dirty="0" smtClean="0"/>
              <a:t>Την «λύση» την έδωσε το 1960 ο </a:t>
            </a:r>
            <a:r>
              <a:rPr lang="en-US" sz="1600" dirty="0" smtClean="0"/>
              <a:t>Piero Sraffa </a:t>
            </a:r>
            <a:r>
              <a:rPr lang="el-GR" sz="1600" dirty="0" smtClean="0"/>
              <a:t>εξοβελίζοντας όμως την εργασία από την «εργασιακή» θεωρία της αξίας </a:t>
            </a:r>
            <a:endParaRPr lang="en-US" sz="1600" dirty="0" smtClean="0"/>
          </a:p>
        </p:txBody>
      </p:sp>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3356992"/>
            <a:ext cx="248761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5508" y="5373216"/>
            <a:ext cx="2304256" cy="360040"/>
          </a:xfrm>
          <a:prstGeom prst="rect">
            <a:avLst/>
          </a:prstGeom>
        </p:spPr>
        <p:txBody>
          <a:bodyPr vert="horz" wrap="square" lIns="91440" tIns="45720" rIns="91440" bIns="45720" rtlCol="0" anchor="ctr">
            <a:normAutofit fontScale="85000" lnSpcReduction="10000"/>
          </a:bodyPr>
          <a:lstStyle/>
          <a:p>
            <a:r>
              <a:rPr lang="en-US" dirty="0" smtClean="0"/>
              <a:t>Piero Sraffa (1898-1983)</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410" y="3318495"/>
            <a:ext cx="1610310" cy="2597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383" y="3317548"/>
            <a:ext cx="1725056" cy="258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81521" y="6021288"/>
            <a:ext cx="792088" cy="283046"/>
          </a:xfrm>
          <a:prstGeom prst="rect">
            <a:avLst/>
          </a:prstGeom>
        </p:spPr>
        <p:txBody>
          <a:bodyPr vert="horz" wrap="square" lIns="91440" tIns="45720" rIns="91440" bIns="45720" rtlCol="0" anchor="ctr">
            <a:normAutofit fontScale="85000" lnSpcReduction="20000"/>
          </a:bodyPr>
          <a:lstStyle/>
          <a:p>
            <a:pPr algn="ctr"/>
            <a:r>
              <a:rPr lang="en-US" dirty="0" smtClean="0"/>
              <a:t>1960</a:t>
            </a:r>
          </a:p>
        </p:txBody>
      </p:sp>
      <p:sp>
        <p:nvSpPr>
          <p:cNvPr id="10" name="TextBox 9"/>
          <p:cNvSpPr txBox="1"/>
          <p:nvPr/>
        </p:nvSpPr>
        <p:spPr>
          <a:xfrm>
            <a:off x="6228184" y="6021288"/>
            <a:ext cx="792088" cy="283046"/>
          </a:xfrm>
          <a:prstGeom prst="rect">
            <a:avLst/>
          </a:prstGeom>
        </p:spPr>
        <p:txBody>
          <a:bodyPr vert="horz" wrap="square" lIns="91440" tIns="45720" rIns="91440" bIns="45720" rtlCol="0" anchor="ctr">
            <a:normAutofit fontScale="85000" lnSpcReduction="20000"/>
          </a:bodyPr>
          <a:lstStyle/>
          <a:p>
            <a:pPr algn="ctr"/>
            <a:r>
              <a:rPr lang="en-US" dirty="0" smtClean="0"/>
              <a:t>1985</a:t>
            </a:r>
          </a:p>
        </p:txBody>
      </p:sp>
    </p:spTree>
    <p:extLst>
      <p:ext uri="{BB962C8B-B14F-4D97-AF65-F5344CB8AC3E}">
        <p14:creationId xmlns:p14="http://schemas.microsoft.com/office/powerpoint/2010/main" val="2453198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511660" y="1844824"/>
            <a:ext cx="5580620" cy="2016224"/>
          </a:xfrm>
          <a:prstGeom prst="rect">
            <a:avLst/>
          </a:prstGeom>
        </p:spPr>
        <p:txBody>
          <a:bodyPr vert="horz" wrap="square" lIns="91440" tIns="45720" rIns="91440" bIns="45720" rtlCol="0" anchor="ctr">
            <a:noAutofit/>
          </a:bodyPr>
          <a:lstStyle/>
          <a:p>
            <a:pPr algn="ctr"/>
            <a:r>
              <a:rPr lang="en-US" sz="3200" dirty="0" smtClean="0"/>
              <a:t>Comparative advantage</a:t>
            </a:r>
          </a:p>
          <a:p>
            <a:pPr algn="ctr"/>
            <a:r>
              <a:rPr lang="el-GR" sz="3200" dirty="0" smtClean="0"/>
              <a:t>Συγκριτικό πλεονέκτημα</a:t>
            </a:r>
            <a:endParaRPr lang="en-US" sz="3200" dirty="0" smtClean="0"/>
          </a:p>
        </p:txBody>
      </p:sp>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022" y="3789040"/>
            <a:ext cx="266789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6749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473392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92896"/>
            <a:ext cx="46101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36096" y="1556792"/>
            <a:ext cx="2664296" cy="3060340"/>
          </a:xfrm>
          <a:prstGeom prst="rect">
            <a:avLst/>
          </a:prstGeom>
        </p:spPr>
        <p:txBody>
          <a:bodyPr vert="horz" wrap="square" lIns="91440" tIns="45720" rIns="91440" bIns="45720" rtlCol="0" anchor="ctr">
            <a:normAutofit/>
          </a:bodyPr>
          <a:lstStyle/>
          <a:p>
            <a:r>
              <a:rPr lang="el-GR" dirty="0" smtClean="0"/>
              <a:t>Οι αρετές του διεθνούς εμπορίου: Η Αγγλία θα παράγει βιομηχανικά προϊόντα και οι υπόλοιπες αγροτικά. </a:t>
            </a:r>
            <a:endParaRPr lang="en-US" dirty="0" smtClean="0"/>
          </a:p>
        </p:txBody>
      </p:sp>
    </p:spTree>
    <p:extLst>
      <p:ext uri="{BB962C8B-B14F-4D97-AF65-F5344CB8AC3E}">
        <p14:creationId xmlns:p14="http://schemas.microsoft.com/office/powerpoint/2010/main" val="16177398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72592"/>
            <a:ext cx="4651251" cy="42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92080" y="1556792"/>
            <a:ext cx="3096344" cy="2016224"/>
          </a:xfrm>
          <a:prstGeom prst="rect">
            <a:avLst/>
          </a:prstGeom>
        </p:spPr>
        <p:txBody>
          <a:bodyPr vert="horz" wrap="square" lIns="91440" tIns="45720" rIns="91440" bIns="45720" rtlCol="0" anchor="ctr">
            <a:normAutofit fontScale="92500"/>
          </a:bodyPr>
          <a:lstStyle/>
          <a:p>
            <a:r>
              <a:rPr lang="el-GR" dirty="0" smtClean="0"/>
              <a:t>Ακόμα και αν η Πορτογαλία είναι πιο παραγωγική από την Αγγλία στην παραγωγή και κρασιού και υφάσματος, πάλι τη συμφέρει να εξάγει κρασί και να εισάγει ύφασμα, αν έχει συγκριτικό πλεονέκτημα στο κρασί</a:t>
            </a: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2629690924"/>
              </p:ext>
            </p:extLst>
          </p:nvPr>
        </p:nvGraphicFramePr>
        <p:xfrm>
          <a:off x="5046912" y="3645023"/>
          <a:ext cx="3917577" cy="2292843"/>
        </p:xfrm>
        <a:graphic>
          <a:graphicData uri="http://schemas.openxmlformats.org/drawingml/2006/table">
            <a:tbl>
              <a:tblPr firstRow="1" bandRow="1">
                <a:tableStyleId>{5C22544A-7EE6-4342-B048-85BDC9FD1C3A}</a:tableStyleId>
              </a:tblPr>
              <a:tblGrid>
                <a:gridCol w="1305859"/>
                <a:gridCol w="1305859"/>
                <a:gridCol w="1305859"/>
              </a:tblGrid>
              <a:tr h="872903">
                <a:tc gridSpan="3">
                  <a:txBody>
                    <a:bodyPr/>
                    <a:lstStyle/>
                    <a:p>
                      <a:pPr algn="ctr"/>
                      <a:r>
                        <a:rPr lang="el-GR" dirty="0" smtClean="0"/>
                        <a:t>Ώρες εργασίας που απαιτούνται για να παραχθεί κρασί και ύφασμα από την Αγγλία και την Πορτογαλία</a:t>
                      </a:r>
                      <a:endParaRPr lang="en-US" dirty="0"/>
                    </a:p>
                  </a:txBody>
                  <a:tcPr anchor="ctr" anchorCtr="1"/>
                </a:tc>
                <a:tc hMerge="1">
                  <a:txBody>
                    <a:bodyPr/>
                    <a:lstStyle/>
                    <a:p>
                      <a:endParaRPr lang="en-US" dirty="0"/>
                    </a:p>
                  </a:txBody>
                  <a:tcPr/>
                </a:tc>
                <a:tc hMerge="1">
                  <a:txBody>
                    <a:bodyPr/>
                    <a:lstStyle/>
                    <a:p>
                      <a:endParaRPr lang="en-US" dirty="0"/>
                    </a:p>
                  </a:txBody>
                  <a:tcPr/>
                </a:tc>
              </a:tr>
              <a:tr h="626711">
                <a:tc>
                  <a:txBody>
                    <a:bodyPr/>
                    <a:lstStyle/>
                    <a:p>
                      <a:endParaRPr lang="en-US" dirty="0"/>
                    </a:p>
                  </a:txBody>
                  <a:tcPr/>
                </a:tc>
                <a:tc>
                  <a:txBody>
                    <a:bodyPr/>
                    <a:lstStyle/>
                    <a:p>
                      <a:pPr algn="ctr"/>
                      <a:r>
                        <a:rPr lang="el-GR" dirty="0" smtClean="0"/>
                        <a:t>Αγγλία</a:t>
                      </a:r>
                      <a:endParaRPr lang="en-US" dirty="0"/>
                    </a:p>
                  </a:txBody>
                  <a:tcPr/>
                </a:tc>
                <a:tc>
                  <a:txBody>
                    <a:bodyPr/>
                    <a:lstStyle/>
                    <a:p>
                      <a:pPr algn="ctr"/>
                      <a:r>
                        <a:rPr lang="el-GR" dirty="0" smtClean="0"/>
                        <a:t>Πορτογαλία</a:t>
                      </a:r>
                      <a:endParaRPr lang="en-US" dirty="0"/>
                    </a:p>
                  </a:txBody>
                  <a:tcPr/>
                </a:tc>
              </a:tr>
              <a:tr h="375866">
                <a:tc>
                  <a:txBody>
                    <a:bodyPr/>
                    <a:lstStyle/>
                    <a:p>
                      <a:r>
                        <a:rPr lang="el-GR" dirty="0" smtClean="0"/>
                        <a:t>Κρασί</a:t>
                      </a:r>
                      <a:endParaRPr lang="en-US" dirty="0"/>
                    </a:p>
                  </a:txBody>
                  <a:tcPr/>
                </a:tc>
                <a:tc>
                  <a:txBody>
                    <a:bodyPr/>
                    <a:lstStyle/>
                    <a:p>
                      <a:pPr algn="ctr"/>
                      <a:r>
                        <a:rPr lang="el-GR" dirty="0" smtClean="0"/>
                        <a:t>120</a:t>
                      </a:r>
                      <a:endParaRPr lang="en-US" dirty="0"/>
                    </a:p>
                  </a:txBody>
                  <a:tcPr/>
                </a:tc>
                <a:tc>
                  <a:txBody>
                    <a:bodyPr/>
                    <a:lstStyle/>
                    <a:p>
                      <a:pPr algn="ctr"/>
                      <a:r>
                        <a:rPr lang="el-GR" dirty="0" smtClean="0"/>
                        <a:t>80</a:t>
                      </a:r>
                      <a:endParaRPr lang="en-US" dirty="0"/>
                    </a:p>
                  </a:txBody>
                  <a:tcPr/>
                </a:tc>
              </a:tr>
              <a:tr h="375866">
                <a:tc>
                  <a:txBody>
                    <a:bodyPr/>
                    <a:lstStyle/>
                    <a:p>
                      <a:r>
                        <a:rPr lang="el-GR" dirty="0" smtClean="0"/>
                        <a:t>Ύφασμα</a:t>
                      </a:r>
                      <a:endParaRPr lang="en-US" dirty="0"/>
                    </a:p>
                  </a:txBody>
                  <a:tcPr/>
                </a:tc>
                <a:tc>
                  <a:txBody>
                    <a:bodyPr/>
                    <a:lstStyle/>
                    <a:p>
                      <a:pPr algn="ctr"/>
                      <a:r>
                        <a:rPr lang="el-GR" dirty="0" smtClean="0"/>
                        <a:t>100</a:t>
                      </a:r>
                      <a:endParaRPr lang="en-US" dirty="0"/>
                    </a:p>
                  </a:txBody>
                  <a:tcPr/>
                </a:tc>
                <a:tc>
                  <a:txBody>
                    <a:bodyPr/>
                    <a:lstStyle/>
                    <a:p>
                      <a:pPr algn="ctr"/>
                      <a:r>
                        <a:rPr lang="el-GR" dirty="0" smtClean="0"/>
                        <a:t>90</a:t>
                      </a:r>
                      <a:endParaRPr lang="en-US" dirty="0"/>
                    </a:p>
                  </a:txBody>
                  <a:tcPr/>
                </a:tc>
              </a:tr>
            </a:tbl>
          </a:graphicData>
        </a:graphic>
      </p:graphicFrame>
    </p:spTree>
    <p:extLst>
      <p:ext uri="{BB962C8B-B14F-4D97-AF65-F5344CB8AC3E}">
        <p14:creationId xmlns:p14="http://schemas.microsoft.com/office/powerpoint/2010/main" val="31645067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99592" y="1772816"/>
            <a:ext cx="6984776" cy="1872208"/>
          </a:xfrm>
          <a:prstGeom prst="rect">
            <a:avLst/>
          </a:prstGeom>
        </p:spPr>
        <p:txBody>
          <a:bodyPr vert="horz" wrap="square" lIns="91440" tIns="45720" rIns="91440" bIns="45720" rtlCol="0" anchor="ctr">
            <a:normAutofit/>
          </a:bodyPr>
          <a:lstStyle/>
          <a:p>
            <a:r>
              <a:rPr lang="el-GR" dirty="0" smtClean="0"/>
              <a:t>Η κριτική της θεωρίας του συγκριτικού πλεονεκτήματος ισχυρίζεται ότι μακροπρόθεσμα οι όροι εμπορίου είναι εις βάρος της γεωργίας, άρα μια εξειδίκευση στη γεωργία εμποδίζει την ανάπτυξη μιας χώρας. Αντίθετα οι χώρες θα πρέπει να προφυλάξουν τις νηπιακές τους βιομηχανίες μέχρι να ανδρωθούν.  </a:t>
            </a:r>
            <a:endParaRPr lang="en-US" dirty="0" smtClean="0"/>
          </a:p>
        </p:txBody>
      </p:sp>
    </p:spTree>
    <p:extLst>
      <p:ext uri="{BB962C8B-B14F-4D97-AF65-F5344CB8AC3E}">
        <p14:creationId xmlns:p14="http://schemas.microsoft.com/office/powerpoint/2010/main" val="1155662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a:t>
            </a:r>
            <a:r>
              <a:rPr lang="en-US" sz="3200" dirty="0" smtClean="0"/>
              <a:t>Condorcet</a:t>
            </a:r>
            <a:r>
              <a:rPr lang="el-GR" sz="3200" dirty="0" smtClean="0"/>
              <a:t> </a:t>
            </a:r>
            <a:r>
              <a:rPr lang="en-US" sz="3200" dirty="0" smtClean="0"/>
              <a:t>(17</a:t>
            </a:r>
            <a:r>
              <a:rPr lang="el-GR" sz="3200" dirty="0" smtClean="0"/>
              <a:t>43</a:t>
            </a:r>
            <a:r>
              <a:rPr lang="en-US" sz="3200" dirty="0" smtClean="0"/>
              <a:t>-1</a:t>
            </a:r>
            <a:r>
              <a:rPr lang="el-GR" sz="3200" dirty="0" smtClean="0"/>
              <a:t>794</a:t>
            </a:r>
            <a:r>
              <a:rPr lang="en-US" sz="3200" dirty="0" smtClean="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2894888"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340768"/>
            <a:ext cx="2368498" cy="360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445224"/>
            <a:ext cx="2822880" cy="360040"/>
          </a:xfrm>
          <a:prstGeom prst="rect">
            <a:avLst/>
          </a:prstGeom>
        </p:spPr>
        <p:txBody>
          <a:bodyPr vert="horz" wrap="square" lIns="91440" tIns="45720" rIns="91440" bIns="45720" rtlCol="0" anchor="ctr">
            <a:normAutofit lnSpcReduction="10000"/>
          </a:bodyPr>
          <a:lstStyle/>
          <a:p>
            <a:pPr algn="ctr"/>
            <a:r>
              <a:rPr lang="el-GR" dirty="0" smtClean="0"/>
              <a:t>Παράδοξο </a:t>
            </a:r>
            <a:r>
              <a:rPr lang="en-US" dirty="0" smtClean="0"/>
              <a:t>Condorcet</a:t>
            </a:r>
          </a:p>
        </p:txBody>
      </p:sp>
      <p:sp>
        <p:nvSpPr>
          <p:cNvPr id="14" name="TextBox 13"/>
          <p:cNvSpPr txBox="1"/>
          <p:nvPr/>
        </p:nvSpPr>
        <p:spPr>
          <a:xfrm>
            <a:off x="4056777" y="5440442"/>
            <a:ext cx="2822880" cy="360040"/>
          </a:xfrm>
          <a:prstGeom prst="rect">
            <a:avLst/>
          </a:prstGeom>
        </p:spPr>
        <p:txBody>
          <a:bodyPr vert="horz" wrap="square" lIns="91440" tIns="45720" rIns="91440" bIns="45720" rtlCol="0" anchor="ctr">
            <a:normAutofit lnSpcReduction="10000"/>
          </a:bodyPr>
          <a:lstStyle/>
          <a:p>
            <a:pPr algn="ctr"/>
            <a:r>
              <a:rPr lang="el-GR" dirty="0" smtClean="0"/>
              <a:t>Παράδοξο </a:t>
            </a:r>
            <a:r>
              <a:rPr lang="en-US" dirty="0" smtClean="0"/>
              <a:t>Arrow</a:t>
            </a:r>
          </a:p>
        </p:txBody>
      </p:sp>
    </p:spTree>
    <p:extLst>
      <p:ext uri="{BB962C8B-B14F-4D97-AF65-F5344CB8AC3E}">
        <p14:creationId xmlns:p14="http://schemas.microsoft.com/office/powerpoint/2010/main" val="4140151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2123728" y="1772816"/>
            <a:ext cx="4752528" cy="1008112"/>
          </a:xfrm>
          <a:prstGeom prst="rect">
            <a:avLst/>
          </a:prstGeom>
        </p:spPr>
        <p:txBody>
          <a:bodyPr vert="horz" wrap="square" lIns="91440" tIns="45720" rIns="91440" bIns="45720" rtlCol="0" anchor="ctr">
            <a:noAutofit/>
          </a:bodyPr>
          <a:lstStyle/>
          <a:p>
            <a:r>
              <a:rPr lang="el-GR" sz="3200" dirty="0" smtClean="0"/>
              <a:t>Θεωρία Δημόσιου Χρέους</a:t>
            </a:r>
            <a:endParaRPr lang="en-US" sz="3200" dirty="0" smtClean="0"/>
          </a:p>
        </p:txBody>
      </p:sp>
    </p:spTree>
    <p:extLst>
      <p:ext uri="{BB962C8B-B14F-4D97-AF65-F5344CB8AC3E}">
        <p14:creationId xmlns:p14="http://schemas.microsoft.com/office/powerpoint/2010/main" val="42385450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755576" y="1484784"/>
            <a:ext cx="7272808" cy="2664296"/>
          </a:xfrm>
          <a:prstGeom prst="rect">
            <a:avLst/>
          </a:prstGeom>
        </p:spPr>
        <p:txBody>
          <a:bodyPr vert="horz" wrap="square" lIns="91440" tIns="45720" rIns="91440" bIns="45720" rtlCol="0" anchor="ctr">
            <a:normAutofit/>
          </a:bodyPr>
          <a:lstStyle/>
          <a:p>
            <a:r>
              <a:rPr lang="el-GR" dirty="0" smtClean="0"/>
              <a:t>Ο </a:t>
            </a:r>
            <a:r>
              <a:rPr lang="en-US" dirty="0" smtClean="0"/>
              <a:t>Ricardo</a:t>
            </a:r>
            <a:r>
              <a:rPr lang="el-GR" dirty="0" smtClean="0"/>
              <a:t>, όπως και οι περισσότεροι κλασικοί οικονομολόγοι είναι αντίθετοι στο δημόσιο δανεισμό για τη χρηματοδότηση των δαπανών του κράτους. Παρατήρησε όμως ότι από καθαρά θεωρητική σκοπιά δεν υπάρχει διαφορά αν η δαπάνη χρηματοδοτείται μέσω φόρων, δανεισμού που θα αποπληρωθεί σε συγκεκριμένο διάστημα ή μέσω ομολόγων που δεν θα αποπληρώνουν ποτέ το κεφάλαιο αλλά θα δίνουν τοκομερίδιο εις το διηνεκές.  Αυτή η ανάλυση έγινε αργότερα γνωστή ως «Ρικαρδιανή ισοδυναμία» </a:t>
            </a:r>
            <a:r>
              <a:rPr lang="en-US" dirty="0" smtClean="0"/>
              <a:t>(Ricardian equivalence)</a:t>
            </a:r>
          </a:p>
        </p:txBody>
      </p:sp>
      <p:sp>
        <p:nvSpPr>
          <p:cNvPr id="6" name="Rectangle 5"/>
          <p:cNvSpPr/>
          <p:nvPr/>
        </p:nvSpPr>
        <p:spPr>
          <a:xfrm>
            <a:off x="796395" y="4293096"/>
            <a:ext cx="7255909" cy="2062103"/>
          </a:xfrm>
          <a:prstGeom prst="rect">
            <a:avLst/>
          </a:prstGeom>
        </p:spPr>
        <p:txBody>
          <a:bodyPr wrap="square">
            <a:spAutoFit/>
          </a:bodyPr>
          <a:lstStyle/>
          <a:p>
            <a:pPr marL="285750" indent="-285750">
              <a:buFont typeface="Arial" panose="020B0604020202020204" pitchFamily="34" charset="0"/>
              <a:buChar char="•"/>
            </a:pPr>
            <a:r>
              <a:rPr lang="en-GB" sz="1600" i="1" dirty="0">
                <a:latin typeface="Times New Roman"/>
                <a:ea typeface="Calibri"/>
              </a:rPr>
              <a:t>On the Principles of Political Economy and </a:t>
            </a:r>
            <a:r>
              <a:rPr lang="en-GB" sz="1600" i="1" dirty="0" smtClean="0">
                <a:latin typeface="Times New Roman"/>
                <a:ea typeface="Calibri"/>
              </a:rPr>
              <a:t>Taxation</a:t>
            </a:r>
          </a:p>
          <a:p>
            <a:pPr marL="285750" indent="-285750">
              <a:buFont typeface="Arial" panose="020B0604020202020204" pitchFamily="34" charset="0"/>
              <a:buChar char="•"/>
            </a:pPr>
            <a:r>
              <a:rPr lang="en-US" sz="1600" dirty="0" smtClean="0">
                <a:latin typeface="Times New Roman"/>
                <a:ea typeface="Calibri"/>
              </a:rPr>
              <a:t>[</a:t>
            </a:r>
            <a:r>
              <a:rPr lang="el-GR" sz="1600" dirty="0" smtClean="0">
                <a:latin typeface="Times New Roman"/>
                <a:ea typeface="Calibri"/>
              </a:rPr>
              <a:t>ως Ε.Ε.Ε.] </a:t>
            </a:r>
            <a:r>
              <a:rPr lang="en-US" sz="1600" dirty="0" smtClean="0">
                <a:latin typeface="Times New Roman"/>
                <a:ea typeface="Calibri"/>
              </a:rPr>
              <a:t>“</a:t>
            </a:r>
            <a:r>
              <a:rPr lang="en-GB" sz="1600" dirty="0">
                <a:latin typeface="Times New Roman"/>
                <a:ea typeface="Calibri"/>
              </a:rPr>
              <a:t>Funding System”, An </a:t>
            </a:r>
            <a:r>
              <a:rPr lang="en-GB" sz="1600" dirty="0" smtClean="0">
                <a:latin typeface="Times New Roman"/>
                <a:ea typeface="Calibri"/>
              </a:rPr>
              <a:t>article </a:t>
            </a:r>
            <a:r>
              <a:rPr lang="en-GB" sz="1600" dirty="0">
                <a:latin typeface="Times New Roman"/>
                <a:ea typeface="Calibri"/>
              </a:rPr>
              <a:t>in the Supplement to the Fourth, Fifth and Sixth Editions of the </a:t>
            </a:r>
            <a:r>
              <a:rPr lang="en-GB" sz="1600" i="1" dirty="0">
                <a:latin typeface="Times New Roman"/>
                <a:ea typeface="Calibri"/>
              </a:rPr>
              <a:t>Encyclopaedia Britannica</a:t>
            </a:r>
            <a:r>
              <a:rPr lang="en-GB" sz="1600" dirty="0">
                <a:latin typeface="Times New Roman"/>
                <a:ea typeface="Calibri"/>
              </a:rPr>
              <a:t>, </a:t>
            </a:r>
            <a:r>
              <a:rPr lang="en-GB" sz="1600" dirty="0" smtClean="0">
                <a:latin typeface="Times New Roman"/>
                <a:ea typeface="Calibri"/>
              </a:rPr>
              <a:t>1820</a:t>
            </a:r>
            <a:r>
              <a:rPr lang="en-US" sz="1600" dirty="0">
                <a:latin typeface="Times New Roman"/>
                <a:ea typeface="Calibri"/>
              </a:rPr>
              <a:t> </a:t>
            </a:r>
            <a:endParaRPr lang="en-US" sz="1600" dirty="0" smtClean="0">
              <a:latin typeface="Times New Roman"/>
              <a:ea typeface="Calibri"/>
            </a:endParaRPr>
          </a:p>
          <a:p>
            <a:pPr marL="285750" indent="-285750">
              <a:buFont typeface="Arial" panose="020B0604020202020204" pitchFamily="34" charset="0"/>
              <a:buChar char="•"/>
            </a:pPr>
            <a:r>
              <a:rPr lang="en-US" sz="1600" dirty="0" smtClean="0">
                <a:latin typeface="Times New Roman"/>
                <a:ea typeface="Calibri"/>
              </a:rPr>
              <a:t>James </a:t>
            </a:r>
            <a:r>
              <a:rPr lang="en-US" sz="1600" dirty="0">
                <a:latin typeface="Times New Roman"/>
                <a:ea typeface="Calibri"/>
              </a:rPr>
              <a:t>Buchanan, “</a:t>
            </a:r>
            <a:r>
              <a:rPr lang="en-US" sz="1600" dirty="0" err="1">
                <a:latin typeface="Times New Roman"/>
                <a:ea typeface="Calibri"/>
              </a:rPr>
              <a:t>Barro</a:t>
            </a:r>
            <a:r>
              <a:rPr lang="en-US" sz="1600" dirty="0">
                <a:latin typeface="Times New Roman"/>
                <a:ea typeface="Calibri"/>
              </a:rPr>
              <a:t> on the Ricardian Equivalence Theorem”, </a:t>
            </a:r>
            <a:r>
              <a:rPr lang="en-US" sz="1600" i="1" dirty="0">
                <a:latin typeface="Times New Roman"/>
                <a:ea typeface="Calibri"/>
              </a:rPr>
              <a:t>Journal of Political Economy</a:t>
            </a:r>
            <a:r>
              <a:rPr lang="en-US" sz="1600" dirty="0">
                <a:latin typeface="Times New Roman"/>
                <a:ea typeface="Calibri"/>
              </a:rPr>
              <a:t>, 1976, 84 (2</a:t>
            </a:r>
            <a:r>
              <a:rPr lang="en-US" sz="1600" dirty="0" smtClean="0">
                <a:latin typeface="Times New Roman"/>
                <a:ea typeface="Calibri"/>
              </a:rPr>
              <a:t>): </a:t>
            </a:r>
            <a:r>
              <a:rPr lang="en-US" sz="1600" dirty="0">
                <a:latin typeface="Times New Roman"/>
                <a:ea typeface="Calibri"/>
              </a:rPr>
              <a:t>337-342. </a:t>
            </a:r>
            <a:endParaRPr lang="en-US" sz="1600" dirty="0" smtClean="0">
              <a:latin typeface="Times New Roman"/>
              <a:ea typeface="Calibri"/>
            </a:endParaRPr>
          </a:p>
          <a:p>
            <a:pPr marL="285750" indent="-285750">
              <a:buFont typeface="Arial" panose="020B0604020202020204" pitchFamily="34" charset="0"/>
              <a:buChar char="•"/>
            </a:pPr>
            <a:r>
              <a:rPr lang="en-US" sz="1600" dirty="0" smtClean="0">
                <a:latin typeface="Times New Roman"/>
                <a:ea typeface="Calibri"/>
              </a:rPr>
              <a:t>Andrew </a:t>
            </a:r>
            <a:r>
              <a:rPr lang="en-US" sz="1600" dirty="0">
                <a:latin typeface="Times New Roman"/>
                <a:ea typeface="Calibri"/>
              </a:rPr>
              <a:t>B. Abel, “Ricardian equivalence theorem”, </a:t>
            </a:r>
            <a:r>
              <a:rPr lang="el-GR" sz="1600" dirty="0">
                <a:latin typeface="Times New Roman"/>
                <a:ea typeface="Calibri"/>
              </a:rPr>
              <a:t>στο </a:t>
            </a:r>
            <a:r>
              <a:rPr lang="en-US" sz="1600" dirty="0">
                <a:latin typeface="Times New Roman"/>
                <a:ea typeface="Calibri"/>
              </a:rPr>
              <a:t>J. </a:t>
            </a:r>
            <a:r>
              <a:rPr lang="en-US" sz="1600" dirty="0" err="1">
                <a:latin typeface="Times New Roman"/>
                <a:ea typeface="Calibri"/>
              </a:rPr>
              <a:t>Eatwell</a:t>
            </a:r>
            <a:r>
              <a:rPr lang="en-US" sz="1600" dirty="0">
                <a:latin typeface="Times New Roman"/>
                <a:ea typeface="Calibri"/>
              </a:rPr>
              <a:t>, M. </a:t>
            </a:r>
            <a:r>
              <a:rPr lang="en-US" sz="1600" dirty="0" err="1">
                <a:latin typeface="Times New Roman"/>
                <a:ea typeface="Calibri"/>
              </a:rPr>
              <a:t>Milgate</a:t>
            </a:r>
            <a:r>
              <a:rPr lang="en-US" sz="1600" dirty="0">
                <a:latin typeface="Times New Roman"/>
                <a:ea typeface="Calibri"/>
              </a:rPr>
              <a:t> &amp; P. Newman </a:t>
            </a:r>
            <a:r>
              <a:rPr lang="en-US" sz="1600" dirty="0" smtClean="0">
                <a:latin typeface="Times New Roman"/>
                <a:ea typeface="Calibri"/>
              </a:rPr>
              <a:t>(</a:t>
            </a:r>
            <a:r>
              <a:rPr lang="en-US" sz="1600" dirty="0" err="1" smtClean="0">
                <a:latin typeface="Times New Roman"/>
                <a:ea typeface="Calibri"/>
              </a:rPr>
              <a:t>eds</a:t>
            </a:r>
            <a:r>
              <a:rPr lang="en-US" sz="1600" dirty="0" smtClean="0">
                <a:latin typeface="Times New Roman"/>
                <a:ea typeface="Calibri"/>
              </a:rPr>
              <a:t>), </a:t>
            </a:r>
            <a:r>
              <a:rPr lang="en-US" sz="1600" i="1" dirty="0">
                <a:latin typeface="Times New Roman"/>
                <a:ea typeface="Calibri"/>
              </a:rPr>
              <a:t>The New Palgrave: A Dictionary of Economics</a:t>
            </a:r>
            <a:r>
              <a:rPr lang="en-US" sz="1600" dirty="0">
                <a:latin typeface="Times New Roman"/>
                <a:ea typeface="Calibri"/>
              </a:rPr>
              <a:t>, London, Macmillan, 1987, vol. </a:t>
            </a:r>
            <a:r>
              <a:rPr lang="en-US" sz="1600" dirty="0" smtClean="0">
                <a:latin typeface="Times New Roman"/>
                <a:ea typeface="Calibri"/>
              </a:rPr>
              <a:t>4: 174-179</a:t>
            </a:r>
            <a:r>
              <a:rPr lang="en-US" sz="1600" dirty="0">
                <a:latin typeface="Times New Roman"/>
                <a:ea typeface="Calibri"/>
              </a:rPr>
              <a:t>.</a:t>
            </a:r>
            <a:endParaRPr lang="en-US" sz="1600" dirty="0"/>
          </a:p>
        </p:txBody>
      </p:sp>
    </p:spTree>
    <p:extLst>
      <p:ext uri="{BB962C8B-B14F-4D97-AF65-F5344CB8AC3E}">
        <p14:creationId xmlns:p14="http://schemas.microsoft.com/office/powerpoint/2010/main" val="7291268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483819" cy="479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340768"/>
            <a:ext cx="3350369" cy="163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493182"/>
            <a:ext cx="204787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8264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2783414" cy="410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484784"/>
            <a:ext cx="5078413"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535" y="4509120"/>
            <a:ext cx="4883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5410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254152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6346070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33209107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a:t>
            </a:r>
            <a:r>
              <a:rPr lang="el-GR" sz="2000" dirty="0"/>
              <a:t>Κλασική πολιτική οικονομία: </a:t>
            </a:r>
            <a:r>
              <a:rPr lang="el-GR" sz="2000" dirty="0" err="1" smtClean="0"/>
              <a:t>Malthus</a:t>
            </a:r>
            <a:r>
              <a:rPr lang="el-GR" sz="2000" dirty="0" smtClean="0"/>
              <a:t> </a:t>
            </a:r>
            <a:r>
              <a:rPr lang="el-GR" sz="2000" dirty="0"/>
              <a:t>και </a:t>
            </a:r>
            <a:r>
              <a:rPr lang="el-GR" sz="2000" dirty="0" err="1" smtClean="0"/>
              <a:t>Ricardo</a:t>
            </a:r>
            <a:r>
              <a:rPr lang="el-GR" sz="2000" dirty="0" smtClean="0"/>
              <a:t>». </a:t>
            </a:r>
            <a:r>
              <a:rPr lang="el-GR" sz="2000" dirty="0" smtClean="0"/>
              <a:t>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22738151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1938435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a:t>
            </a:r>
            <a:r>
              <a:rPr lang="en-US" sz="3200" dirty="0" smtClean="0"/>
              <a:t>Condorcet</a:t>
            </a:r>
            <a:r>
              <a:rPr lang="el-GR" sz="3200" dirty="0" smtClean="0"/>
              <a:t> </a:t>
            </a:r>
            <a:r>
              <a:rPr lang="en-US" sz="3200" dirty="0" smtClean="0"/>
              <a:t>(17</a:t>
            </a:r>
            <a:r>
              <a:rPr lang="el-GR" sz="3200" dirty="0" smtClean="0"/>
              <a:t>43</a:t>
            </a:r>
            <a:r>
              <a:rPr lang="en-US" sz="3200" dirty="0" smtClean="0"/>
              <a:t>-1</a:t>
            </a:r>
            <a:r>
              <a:rPr lang="el-GR" sz="3200" dirty="0" smtClean="0"/>
              <a:t>794</a:t>
            </a:r>
            <a:r>
              <a:rPr lang="en-US" sz="3200" dirty="0" smtClean="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30861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28800"/>
            <a:ext cx="1524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026024" y="3933056"/>
            <a:ext cx="4104456" cy="1477328"/>
          </a:xfrm>
          <a:prstGeom prst="rect">
            <a:avLst/>
          </a:prstGeom>
        </p:spPr>
        <p:txBody>
          <a:bodyPr wrap="square">
            <a:spAutoFit/>
          </a:bodyPr>
          <a:lstStyle/>
          <a:p>
            <a:r>
              <a:rPr lang="el-GR" dirty="0" err="1" smtClean="0"/>
              <a:t>Κοντορσέ</a:t>
            </a:r>
            <a:r>
              <a:rPr lang="en-US" dirty="0" smtClean="0"/>
              <a:t>, </a:t>
            </a:r>
            <a:r>
              <a:rPr lang="el-GR" i="1" dirty="0" smtClean="0"/>
              <a:t>Σχεδίασμα </a:t>
            </a:r>
            <a:r>
              <a:rPr lang="el-GR" i="1" dirty="0"/>
              <a:t>για έναν ιστορικό πίνακα των προόδων του ανθρώπινου </a:t>
            </a:r>
            <a:r>
              <a:rPr lang="el-GR" i="1" dirty="0" smtClean="0"/>
              <a:t>πνεύματος</a:t>
            </a:r>
            <a:r>
              <a:rPr lang="en-US" dirty="0" smtClean="0"/>
              <a:t>, </a:t>
            </a:r>
            <a:r>
              <a:rPr lang="el-GR" dirty="0" smtClean="0"/>
              <a:t>μετάφραση</a:t>
            </a:r>
            <a:r>
              <a:rPr lang="el-GR" dirty="0"/>
              <a:t>: Νικολέτα </a:t>
            </a:r>
            <a:r>
              <a:rPr lang="el-GR" dirty="0" err="1" smtClean="0"/>
              <a:t>Χαρδαλιά</a:t>
            </a:r>
            <a:r>
              <a:rPr lang="en-US" dirty="0" smtClean="0"/>
              <a:t>, </a:t>
            </a:r>
            <a:r>
              <a:rPr lang="el-GR" dirty="0" smtClean="0"/>
              <a:t>επιμέλεια</a:t>
            </a:r>
            <a:r>
              <a:rPr lang="el-GR" dirty="0"/>
              <a:t>: Χρυσάνθη </a:t>
            </a:r>
            <a:r>
              <a:rPr lang="el-GR" dirty="0" err="1" smtClean="0"/>
              <a:t>Αυλάμη</a:t>
            </a:r>
            <a:endParaRPr lang="el-GR" dirty="0"/>
          </a:p>
          <a:p>
            <a:r>
              <a:rPr lang="el-GR" dirty="0"/>
              <a:t>Πόλις, 2006</a:t>
            </a:r>
            <a:endParaRPr lang="en-US" dirty="0"/>
          </a:p>
        </p:txBody>
      </p:sp>
    </p:spTree>
    <p:extLst>
      <p:ext uri="{BB962C8B-B14F-4D97-AF65-F5344CB8AC3E}">
        <p14:creationId xmlns:p14="http://schemas.microsoft.com/office/powerpoint/2010/main" val="18098017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0970722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3242916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2847</Words>
  <Application>Microsoft Office PowerPoint</Application>
  <PresentationFormat>On-screen Show (4:3)</PresentationFormat>
  <Paragraphs>326</Paragraphs>
  <Slides>91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91</vt:i4>
      </vt:variant>
    </vt:vector>
  </HeadingPairs>
  <TitlesOfParts>
    <vt:vector size="97" baseType="lpstr">
      <vt:lpstr>ＭＳ Ｐゴシック</vt:lpstr>
      <vt:lpstr>Arial</vt:lpstr>
      <vt:lpstr>Calibri</vt:lpstr>
      <vt:lpstr>Times New Roman</vt:lpstr>
      <vt:lpstr>Wingdings</vt:lpstr>
      <vt:lpstr>Θέμα του Office</vt:lpstr>
      <vt:lpstr>Ιστορία Οικονομικών Θεωριών</vt:lpstr>
      <vt:lpstr>Σκοποί  ενότητας</vt:lpstr>
      <vt:lpstr>Περιεχόμενα ενότητας</vt:lpstr>
      <vt:lpstr>Jean-Baptiste Say (1767-1832)</vt:lpstr>
      <vt:lpstr>Jean-Baptiste Say (1767-1832)</vt:lpstr>
      <vt:lpstr>Jean-Baptiste Say (1767-1832)</vt:lpstr>
      <vt:lpstr>Nicolas de Condorcet (1743-1794)</vt:lpstr>
      <vt:lpstr>Nicolas de Condorcet (1743-1794)</vt:lpstr>
      <vt:lpstr>Nicolas de Condorcet (1743-1794)</vt:lpstr>
      <vt:lpstr>Nicolas de Condorcet (1743-1794)</vt:lpstr>
      <vt:lpstr>Nicolas de Condorcet (1743-1794)</vt:lpstr>
      <vt:lpstr>Nicolas de Condorcet (1743-1794)</vt:lpstr>
      <vt:lpstr>William Godwin (1756–1836)</vt:lpstr>
      <vt:lpstr>William Godwin (1756–1836)</vt:lpstr>
      <vt:lpstr>William Godwin (1756–1836)</vt:lpstr>
      <vt:lpstr>William Godwin (1756–1836)</vt:lpstr>
      <vt:lpstr>William Godwin (1756–1836)</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David Ricardo (1772-1823)</vt:lpstr>
      <vt:lpstr>David Ricardo (1772-1823)</vt:lpstr>
      <vt:lpstr>PowerPoint Presentation</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PowerPoint Presentation</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2016-04-11T10:08:05Z</dcterms:modified>
</cp:coreProperties>
</file>