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8"/>
  </p:notesMasterIdLst>
  <p:sldIdLst>
    <p:sldId id="359" r:id="rId3"/>
    <p:sldId id="366" r:id="rId4"/>
    <p:sldId id="367" r:id="rId5"/>
    <p:sldId id="368" r:id="rId6"/>
    <p:sldId id="371" r:id="rId7"/>
    <p:sldId id="372" r:id="rId8"/>
    <p:sldId id="373" r:id="rId9"/>
    <p:sldId id="374" r:id="rId10"/>
    <p:sldId id="360" r:id="rId11"/>
    <p:sldId id="361" r:id="rId12"/>
    <p:sldId id="362" r:id="rId13"/>
    <p:sldId id="363" r:id="rId14"/>
    <p:sldId id="364" r:id="rId15"/>
    <p:sldId id="375" r:id="rId16"/>
    <p:sldId id="293" r:id="rId17"/>
  </p:sldIdLst>
  <p:sldSz cx="9144000" cy="6858000" type="screen4x3"/>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71"/>
            <p14:sldId id="372"/>
            <p14:sldId id="373"/>
            <p14:sldId id="374"/>
            <p14:sldId id="360"/>
            <p14:sldId id="361"/>
            <p14:sldId id="362"/>
            <p14:sldId id="363"/>
            <p14:sldId id="364"/>
            <p14:sldId id="375"/>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16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9" name="Picture 8"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hyperlink" Target="http://opencourses.uoa.gr/courses/ECD5/"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10.png"/><Relationship Id="rId4" Type="http://schemas.openxmlformats.org/officeDocument/2006/relationships/hyperlink" Target="%5b1%5d%20http:/creativecommons.org/licenses/by-nc-sa/4.0/"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hyperlink" Target="https://creativecommons.org/licenses/by-sa/3.0/deed.en" TargetMode="External"/><Relationship Id="rId5" Type="http://schemas.openxmlformats.org/officeDocument/2006/relationships/hyperlink" Target="https://commons.wikimedia.org/wiki/File:Frosted_flakes_with_milk.jpg" TargetMode="External"/><Relationship Id="rId4" Type="http://schemas.openxmlformats.org/officeDocument/2006/relationships/hyperlink" Target="http://www.biblionet.gr/book/66826/%CE%96%CE%BF%CF%85%CE%BC"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Zoom.ppt" TargetMode="Externa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4.5: </a:t>
            </a:r>
            <a:r>
              <a:rPr lang="el-GR" sz="2800" dirty="0" smtClean="0">
                <a:latin typeface="+mj-lt"/>
                <a:ea typeface="+mj-ea"/>
                <a:cs typeface="+mj-cs"/>
              </a:rPr>
              <a:t>Φωτογραφία και Εικονογραφημένο </a:t>
            </a:r>
            <a:r>
              <a:rPr lang="el-GR" sz="2800" dirty="0">
                <a:latin typeface="+mj-lt"/>
                <a:ea typeface="+mj-ea"/>
                <a:cs typeface="+mj-cs"/>
              </a:rPr>
              <a:t>Β</a:t>
            </a:r>
            <a:r>
              <a:rPr lang="el-GR" sz="2800" dirty="0" smtClean="0">
                <a:latin typeface="+mj-lt"/>
                <a:ea typeface="+mj-ea"/>
                <a:cs typeface="+mj-cs"/>
              </a:rPr>
              <a:t>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Βεατρίκη </a:t>
            </a:r>
            <a:r>
              <a:rPr lang="el-GR" sz="2000" dirty="0" err="1" smtClean="0"/>
              <a:t>Βεντουράκη</a:t>
            </a:r>
            <a:r>
              <a:rPr lang="el-GR" sz="200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Φωτογραφία </a:t>
            </a:r>
            <a:r>
              <a:rPr lang="el-GR" sz="2000" dirty="0"/>
              <a:t>και </a:t>
            </a:r>
            <a:r>
              <a:rPr lang="el-GR" sz="2000" dirty="0" smtClean="0"/>
              <a:t>Εικονογραφημένο Βιβλίο. Ζουμ».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4"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3442293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a:t>
            </a:r>
            <a:r>
              <a:rPr lang="el-GR" sz="2000" dirty="0"/>
              <a:t>1, 2: Εξώφυλλο και ενδεικτικές σελίδες του βιβλίου «</a:t>
            </a:r>
            <a:r>
              <a:rPr lang="el-GR" sz="2000" u="sng" dirty="0">
                <a:hlinkClick r:id="rId4"/>
              </a:rPr>
              <a:t>Ζουμ</a:t>
            </a:r>
            <a:r>
              <a:rPr lang="el-GR" sz="2000" b="1" dirty="0"/>
              <a:t>»</a:t>
            </a:r>
            <a:r>
              <a:rPr lang="el-GR" sz="2000" dirty="0"/>
              <a:t> / εικονογράφηση </a:t>
            </a:r>
            <a:r>
              <a:rPr lang="el-GR" sz="2000" dirty="0" err="1"/>
              <a:t>Ίστβαν</a:t>
            </a:r>
            <a:r>
              <a:rPr lang="el-GR" sz="2000" dirty="0"/>
              <a:t> </a:t>
            </a:r>
            <a:r>
              <a:rPr lang="el-GR" sz="2000" dirty="0" err="1"/>
              <a:t>Μπάνιαϊ</a:t>
            </a:r>
            <a:r>
              <a:rPr lang="el-GR" sz="2000" dirty="0"/>
              <a:t>. - 1η </a:t>
            </a:r>
            <a:r>
              <a:rPr lang="el-GR" sz="2000" dirty="0" err="1"/>
              <a:t>έκδ</a:t>
            </a:r>
            <a:r>
              <a:rPr lang="el-GR" sz="2000" dirty="0"/>
              <a:t>. - Αθήνα: Ωκεανίδα, 2000. </a:t>
            </a:r>
            <a:r>
              <a:rPr lang="en-GB" sz="2000" dirty="0" err="1"/>
              <a:t>Biblionet</a:t>
            </a:r>
            <a:r>
              <a:rPr lang="el-GR" sz="2000" dirty="0" smtClean="0"/>
              <a:t>.</a:t>
            </a:r>
          </a:p>
          <a:p>
            <a:pPr marL="0" indent="0">
              <a:buNone/>
            </a:pPr>
            <a:r>
              <a:rPr lang="el-GR" sz="2000" dirty="0" smtClean="0"/>
              <a:t>Εικόνα 3: </a:t>
            </a:r>
            <a:r>
              <a:rPr lang="en-US" sz="2000" dirty="0">
                <a:hlinkClick r:id="rId5"/>
              </a:rPr>
              <a:t>Frosted </a:t>
            </a:r>
            <a:r>
              <a:rPr lang="en-US" sz="2000" dirty="0" smtClean="0">
                <a:hlinkClick r:id="rId5"/>
              </a:rPr>
              <a:t>Flakes</a:t>
            </a:r>
            <a:r>
              <a:rPr lang="en-US" sz="2000" dirty="0"/>
              <a:t>, </a:t>
            </a:r>
            <a:r>
              <a:rPr lang="en-US" sz="2000" dirty="0" smtClean="0"/>
              <a:t>Copyright Larry </a:t>
            </a:r>
            <a:r>
              <a:rPr lang="en-US" sz="2000" dirty="0"/>
              <a:t>D. </a:t>
            </a:r>
            <a:r>
              <a:rPr lang="en-US" sz="2000" dirty="0" smtClean="0"/>
              <a:t>Moore, </a:t>
            </a:r>
            <a:r>
              <a:rPr lang="en-US" sz="2000" dirty="0"/>
              <a:t> </a:t>
            </a:r>
            <a:r>
              <a:rPr lang="en-US" sz="2000" dirty="0">
                <a:hlinkClick r:id="rId6"/>
              </a:rPr>
              <a:t>Creative Commons Attribution-Share Alike 3.0 </a:t>
            </a:r>
            <a:r>
              <a:rPr lang="en-US" sz="2000" dirty="0" err="1" smtClean="0">
                <a:hlinkClick r:id="rId6"/>
              </a:rPr>
              <a:t>Unported</a:t>
            </a:r>
            <a:r>
              <a:rPr lang="en-US" sz="2000" dirty="0" smtClean="0"/>
              <a:t>, Wikimedia Commons.</a:t>
            </a:r>
            <a:endParaRPr lang="en-US" sz="2000" dirty="0"/>
          </a:p>
          <a:p>
            <a:pPr marL="0" indent="0">
              <a:buNone/>
            </a:pPr>
            <a:endParaRPr lang="el-GR"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rm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Βεατρίκη </a:t>
            </a:r>
            <a:r>
              <a:rPr lang="el-GR" sz="2400" dirty="0" err="1" smtClean="0"/>
              <a:t>Βεντουράκη</a:t>
            </a:r>
            <a:r>
              <a:rPr lang="en-GB" sz="2400" dirty="0" smtClean="0"/>
              <a:t>.</a:t>
            </a:r>
            <a:endParaRPr lang="el-GR" sz="2400" dirty="0"/>
          </a:p>
          <a:p>
            <a:pPr marL="0" indent="0">
              <a:spcBef>
                <a:spcPts val="1200"/>
              </a:spcBef>
              <a:spcAft>
                <a:spcPts val="600"/>
              </a:spcAft>
              <a:buNone/>
            </a:pPr>
            <a:r>
              <a:rPr lang="el-GR" altLang="en-US" sz="2400" b="1" dirty="0" smtClean="0"/>
              <a:t>Βιβλίο</a:t>
            </a:r>
            <a:r>
              <a:rPr lang="el-GR" altLang="en-US" sz="2400" dirty="0"/>
              <a:t>: </a:t>
            </a:r>
            <a:r>
              <a:rPr lang="el-GR" altLang="en-US" sz="2400" b="1" dirty="0"/>
              <a:t>Ζουμ</a:t>
            </a:r>
            <a:r>
              <a:rPr lang="el-GR" altLang="en-US" sz="2400" dirty="0"/>
              <a:t> / εικονογράφηση </a:t>
            </a:r>
            <a:r>
              <a:rPr lang="el-GR" altLang="en-US" sz="2400" dirty="0" err="1"/>
              <a:t>Ίστβαν</a:t>
            </a:r>
            <a:r>
              <a:rPr lang="el-GR" altLang="en-US" sz="2400" dirty="0"/>
              <a:t> </a:t>
            </a:r>
            <a:r>
              <a:rPr lang="el-GR" altLang="en-US" sz="2400" dirty="0" err="1"/>
              <a:t>Μπάνιαϊ</a:t>
            </a:r>
            <a:r>
              <a:rPr lang="el-GR" altLang="en-US" sz="2400" dirty="0"/>
              <a:t>. - 1η </a:t>
            </a:r>
            <a:r>
              <a:rPr lang="el-GR" altLang="en-US" sz="2400" dirty="0" err="1"/>
              <a:t>έκδ</a:t>
            </a:r>
            <a:r>
              <a:rPr lang="el-GR" altLang="en-US" sz="2400" dirty="0"/>
              <a:t>. - </a:t>
            </a:r>
            <a:r>
              <a:rPr lang="el-GR" altLang="en-US" sz="2400" dirty="0" smtClean="0"/>
              <a:t>Αθήνα: </a:t>
            </a:r>
            <a:r>
              <a:rPr lang="el-GR" altLang="en-US" sz="2400" dirty="0"/>
              <a:t>Ωκεανίδα, 2000.</a:t>
            </a:r>
            <a:endParaRPr lang="en-GB" altLang="en-US" sz="2400" dirty="0" smtClean="0"/>
          </a:p>
        </p:txBody>
      </p:sp>
      <p:pic>
        <p:nvPicPr>
          <p:cNvPr id="6" name="Picture 3" descr="Εξώφυλλο του βιβλίου">
            <a:hlinkClick r:id="rId3" action="ppaction://hlinkpres?slideindex=1&amp;slidetitle="/>
          </p:cNvPr>
          <p:cNvPicPr>
            <a:picLocks noGrp="1" noChangeAspect="1" noChangeArrowheads="1"/>
          </p:cNvPicPr>
          <p:nvPr>
            <p:ph sz="half" idx="2"/>
          </p:nvPr>
        </p:nvPicPr>
        <p:blipFill>
          <a:blip r:embed="rId4" cstate="screen">
            <a:extLst>
              <a:ext uri="{28A0092B-C50C-407E-A947-70E740481C1C}">
                <a14:useLocalDpi xmlns:a14="http://schemas.microsoft.com/office/drawing/2010/main"/>
              </a:ext>
            </a:extLst>
          </a:blip>
          <a:srcRect/>
          <a:stretch>
            <a:fillRect/>
          </a:stretch>
        </p:blipFill>
        <p:spPr>
          <a:xfrm>
            <a:off x="4932040" y="1700808"/>
            <a:ext cx="3399276" cy="4111605"/>
          </a:xfrm>
          <a:prstGeom prst="rect">
            <a:avLst/>
          </a:prstGeom>
        </p:spPr>
      </p:pic>
      <p:sp>
        <p:nvSpPr>
          <p:cNvPr id="5" name="TextBox 4"/>
          <p:cNvSpPr txBox="1"/>
          <p:nvPr/>
        </p:nvSpPr>
        <p:spPr>
          <a:xfrm>
            <a:off x="4459867" y="544522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του βιβλίου</a:t>
            </a:r>
            <a:endParaRPr lang="en-GB" dirty="0"/>
          </a:p>
        </p:txBody>
      </p:sp>
      <p:sp>
        <p:nvSpPr>
          <p:cNvPr id="3" name="Θέση περιεχομένου 2"/>
          <p:cNvSpPr>
            <a:spLocks noGrp="1"/>
          </p:cNvSpPr>
          <p:nvPr>
            <p:ph sz="half" idx="1"/>
          </p:nvPr>
        </p:nvSpPr>
        <p:spPr/>
        <p:txBody>
          <a:bodyPr/>
          <a:lstStyle/>
          <a:p>
            <a:pPr marL="0" indent="0">
              <a:buNone/>
            </a:pPr>
            <a:r>
              <a:rPr lang="el-GR" dirty="0"/>
              <a:t>Διαβάσαμε το βιβλίο Ζουμ και σταθήκαμε στην πρώτη εικόνα ζητώντας από τα παιδιά να μαντέψουν τι είναι. </a:t>
            </a:r>
          </a:p>
          <a:p>
            <a:endParaRPr lang="en-GB" dirty="0"/>
          </a:p>
        </p:txBody>
      </p:sp>
      <p:pic>
        <p:nvPicPr>
          <p:cNvPr id="5" name="Picture 2" descr="Σελίδα του βιβλίου"/>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4911028" y="1600200"/>
            <a:ext cx="3512943" cy="4525963"/>
          </a:xfrm>
          <a:prstGeom prst="rect">
            <a:avLst/>
          </a:prstGeom>
        </p:spPr>
      </p:pic>
      <p:sp>
        <p:nvSpPr>
          <p:cNvPr id="6" name="TextBox 5"/>
          <p:cNvSpPr txBox="1"/>
          <p:nvPr/>
        </p:nvSpPr>
        <p:spPr>
          <a:xfrm>
            <a:off x="4427984" y="573325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1053682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Μετά την ανάγνωση (1/2)</a:t>
            </a:r>
            <a:endParaRPr lang="en-GB" dirty="0"/>
          </a:p>
        </p:txBody>
      </p:sp>
      <p:sp>
        <p:nvSpPr>
          <p:cNvPr id="3" name="Θέση περιεχομένου 2"/>
          <p:cNvSpPr>
            <a:spLocks noGrp="1"/>
          </p:cNvSpPr>
          <p:nvPr>
            <p:ph sz="half" idx="1"/>
          </p:nvPr>
        </p:nvSpPr>
        <p:spPr/>
        <p:txBody>
          <a:bodyPr/>
          <a:lstStyle/>
          <a:p>
            <a:pPr marL="0" indent="0">
              <a:buNone/>
            </a:pPr>
            <a:r>
              <a:rPr lang="el-GR" dirty="0"/>
              <a:t>Όταν  τελείωσε η ανάγνωση, δείξαμε μερικά πολύ κοντινά πλάνα ζητώντας από τα παιδιά να μαντεύσουν τι είναι. </a:t>
            </a:r>
            <a:endParaRPr lang="el-GR" dirty="0" smtClean="0"/>
          </a:p>
          <a:p>
            <a:pPr marL="0" indent="0">
              <a:buNone/>
            </a:pPr>
            <a:r>
              <a:rPr lang="el-GR" dirty="0" smtClean="0"/>
              <a:t>Π.χ</a:t>
            </a:r>
            <a:r>
              <a:rPr lang="el-GR" dirty="0"/>
              <a:t>. Ήταν νιφάδες </a:t>
            </a:r>
            <a:r>
              <a:rPr lang="el-GR" dirty="0" err="1" smtClean="0"/>
              <a:t>κορν</a:t>
            </a:r>
            <a:r>
              <a:rPr lang="el-GR" dirty="0" smtClean="0"/>
              <a:t>-</a:t>
            </a:r>
            <a:r>
              <a:rPr lang="el-GR" dirty="0" err="1" smtClean="0"/>
              <a:t>φλέιξ</a:t>
            </a:r>
            <a:r>
              <a:rPr lang="el-GR" dirty="0" smtClean="0"/>
              <a:t>. Τα </a:t>
            </a:r>
            <a:r>
              <a:rPr lang="el-GR" dirty="0"/>
              <a:t>παιδιά είπαν: δράκος, άμμος, δέρμα, </a:t>
            </a:r>
            <a:r>
              <a:rPr lang="el-GR" dirty="0" smtClean="0"/>
              <a:t>καβούκι.</a:t>
            </a:r>
            <a:endParaRPr lang="el-GR" dirty="0"/>
          </a:p>
          <a:p>
            <a:pPr marL="0" indent="0">
              <a:buNone/>
            </a:pPr>
            <a:endParaRPr lang="el-GR" dirty="0" smtClean="0"/>
          </a:p>
          <a:p>
            <a:endParaRPr lang="en-GB" dirty="0"/>
          </a:p>
        </p:txBody>
      </p:sp>
      <p:pic>
        <p:nvPicPr>
          <p:cNvPr id="3076" name="Picture 4" descr="ζουμαρισμένη εικόνα από νιφάδες κορν-φλέιξ."/>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4785039" y="1772816"/>
            <a:ext cx="3387361" cy="38164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7824180" y="5589240"/>
            <a:ext cx="472173" cy="360040"/>
          </a:xfrm>
          <a:prstGeom prst="rect">
            <a:avLst/>
          </a:prstGeom>
        </p:spPr>
        <p:txBody>
          <a:bodyPr vert="horz" wrap="square" lIns="91440" tIns="45720" rIns="91440" bIns="45720" rtlCol="0" anchor="ctr">
            <a:noAutofit/>
          </a:bodyPr>
          <a:lstStyle/>
          <a:p>
            <a:r>
              <a:rPr lang="el-GR" b="1" dirty="0" smtClean="0">
                <a:latin typeface="+mj-lt"/>
              </a:rPr>
              <a:t>[3]</a:t>
            </a:r>
          </a:p>
        </p:txBody>
      </p:sp>
    </p:spTree>
    <p:custDataLst>
      <p:tags r:id="rId1"/>
    </p:custDataLst>
    <p:extLst>
      <p:ext uri="{BB962C8B-B14F-4D97-AF65-F5344CB8AC3E}">
        <p14:creationId xmlns:p14="http://schemas.microsoft.com/office/powerpoint/2010/main" val="3166575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Μετά την </a:t>
            </a:r>
            <a:r>
              <a:rPr lang="el-GR" dirty="0" smtClean="0"/>
              <a:t>ανάγνωση (2/2)</a:t>
            </a:r>
            <a:endParaRPr lang="en-GB" dirty="0"/>
          </a:p>
        </p:txBody>
      </p:sp>
      <p:sp>
        <p:nvSpPr>
          <p:cNvPr id="3" name="Θέση περιεχομένου 2"/>
          <p:cNvSpPr>
            <a:spLocks noGrp="1"/>
          </p:cNvSpPr>
          <p:nvPr>
            <p:ph idx="1"/>
          </p:nvPr>
        </p:nvSpPr>
        <p:spPr/>
        <p:txBody>
          <a:bodyPr/>
          <a:lstStyle/>
          <a:p>
            <a:pPr marL="0" indent="0">
              <a:buNone/>
            </a:pPr>
            <a:r>
              <a:rPr lang="el-GR" dirty="0"/>
              <a:t>Αλλά και σε ασπρόμαυρες εκτυπώσεις, τα παιδιά προσπάθησαν να ζωγραφίσουν αυτό που ήταν στην </a:t>
            </a:r>
            <a:r>
              <a:rPr lang="el-GR" dirty="0" smtClean="0"/>
              <a:t>πραγματικότητα</a:t>
            </a:r>
            <a:r>
              <a:rPr lang="en-GB" dirty="0" smtClean="0"/>
              <a:t>!</a:t>
            </a:r>
            <a:endParaRPr lang="el-GR" dirty="0"/>
          </a:p>
          <a:p>
            <a:endParaRPr lang="en-GB" dirty="0"/>
          </a:p>
        </p:txBody>
      </p:sp>
    </p:spTree>
    <p:custDataLst>
      <p:tags r:id="rId1"/>
    </p:custDataLst>
    <p:extLst>
      <p:ext uri="{BB962C8B-B14F-4D97-AF65-F5344CB8AC3E}">
        <p14:creationId xmlns:p14="http://schemas.microsoft.com/office/powerpoint/2010/main" val="2231566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έργα των παιδιών (1/3)</a:t>
            </a:r>
            <a:endParaRPr lang="en-GB" dirty="0"/>
          </a:p>
        </p:txBody>
      </p:sp>
      <p:sp>
        <p:nvSpPr>
          <p:cNvPr id="4" name="Θέση περιεχομένου 3"/>
          <p:cNvSpPr>
            <a:spLocks noGrp="1"/>
          </p:cNvSpPr>
          <p:nvPr>
            <p:ph sz="half" idx="2"/>
          </p:nvPr>
        </p:nvSpPr>
        <p:spPr>
          <a:xfrm>
            <a:off x="4067944" y="1600200"/>
            <a:ext cx="4618856" cy="4525963"/>
          </a:xfrm>
        </p:spPr>
        <p:txBody>
          <a:bodyPr/>
          <a:lstStyle/>
          <a:p>
            <a:pPr marL="0" indent="0">
              <a:buNone/>
            </a:pPr>
            <a:r>
              <a:rPr lang="el-GR" dirty="0"/>
              <a:t>Η άκρη του στυλό , μια τούρτα</a:t>
            </a:r>
          </a:p>
          <a:p>
            <a:endParaRPr lang="en-GB" dirty="0"/>
          </a:p>
        </p:txBody>
      </p:sp>
      <p:pic>
        <p:nvPicPr>
          <p:cNvPr id="5" name="Picture 2" descr="Παιδική ζωγραφιά"/>
          <p:cNvPicPr>
            <a:picLocks noGrp="1" noChangeAspect="1" noChangeArrowheads="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467544" y="1628800"/>
            <a:ext cx="3312368" cy="4525963"/>
          </a:xfrm>
          <a:prstGeom prst="rect">
            <a:avLst/>
          </a:prstGeom>
          <a:noFill/>
          <a:ln w="9525" cap="flat">
            <a:noFill/>
            <a:round/>
            <a:headEnd/>
            <a:tailEnd/>
          </a:ln>
          <a:effectLst/>
        </p:spPr>
      </p:pic>
    </p:spTree>
    <p:custDataLst>
      <p:tags r:id="rId1"/>
    </p:custDataLst>
    <p:extLst>
      <p:ext uri="{BB962C8B-B14F-4D97-AF65-F5344CB8AC3E}">
        <p14:creationId xmlns:p14="http://schemas.microsoft.com/office/powerpoint/2010/main" val="841149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έργα των παιδιών </a:t>
            </a:r>
            <a:r>
              <a:rPr lang="el-GR" dirty="0" smtClean="0"/>
              <a:t>(2/3</a:t>
            </a:r>
            <a:r>
              <a:rPr lang="el-GR" dirty="0"/>
              <a:t>)</a:t>
            </a:r>
            <a:endParaRPr lang="en-GB" dirty="0"/>
          </a:p>
        </p:txBody>
      </p:sp>
      <p:sp>
        <p:nvSpPr>
          <p:cNvPr id="4" name="Θέση περιεχομένου 3"/>
          <p:cNvSpPr>
            <a:spLocks noGrp="1"/>
          </p:cNvSpPr>
          <p:nvPr>
            <p:ph sz="half" idx="2"/>
          </p:nvPr>
        </p:nvSpPr>
        <p:spPr>
          <a:xfrm>
            <a:off x="3851920" y="1600200"/>
            <a:ext cx="4834880" cy="4525963"/>
          </a:xfrm>
        </p:spPr>
        <p:txBody>
          <a:bodyPr/>
          <a:lstStyle/>
          <a:p>
            <a:pPr marL="0" indent="0">
              <a:buNone/>
            </a:pPr>
            <a:r>
              <a:rPr lang="el-GR" dirty="0"/>
              <a:t>Το μπαλάκι του </a:t>
            </a:r>
            <a:r>
              <a:rPr lang="el-GR" dirty="0" err="1"/>
              <a:t>πινκ</a:t>
            </a:r>
            <a:r>
              <a:rPr lang="el-GR" dirty="0"/>
              <a:t> </a:t>
            </a:r>
            <a:r>
              <a:rPr lang="el-GR" dirty="0" err="1"/>
              <a:t>πονκ</a:t>
            </a:r>
            <a:r>
              <a:rPr lang="el-GR" dirty="0"/>
              <a:t>, ένας </a:t>
            </a:r>
            <a:r>
              <a:rPr lang="el-GR" dirty="0" smtClean="0"/>
              <a:t>πύραυλος.</a:t>
            </a:r>
            <a:endParaRPr lang="el-GR" dirty="0"/>
          </a:p>
          <a:p>
            <a:endParaRPr lang="en-GB" dirty="0"/>
          </a:p>
        </p:txBody>
      </p:sp>
      <p:pic>
        <p:nvPicPr>
          <p:cNvPr id="5" name="Picture 2" descr="Παιδική ζωγραφιά"/>
          <p:cNvPicPr>
            <a:picLocks noGrp="1" noChangeAspect="1" noChangeArrowheads="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467544" y="1628800"/>
            <a:ext cx="3075570" cy="4525963"/>
          </a:xfrm>
          <a:prstGeom prst="rect">
            <a:avLst/>
          </a:prstGeom>
          <a:noFill/>
          <a:ln w="9525" cap="flat">
            <a:noFill/>
            <a:round/>
            <a:headEnd/>
            <a:tailEnd/>
          </a:ln>
          <a:effectLst/>
        </p:spPr>
      </p:pic>
    </p:spTree>
    <p:custDataLst>
      <p:tags r:id="rId1"/>
    </p:custDataLst>
    <p:extLst>
      <p:ext uri="{BB962C8B-B14F-4D97-AF65-F5344CB8AC3E}">
        <p14:creationId xmlns:p14="http://schemas.microsoft.com/office/powerpoint/2010/main" val="1613480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έργα των παιδιών </a:t>
            </a:r>
            <a:r>
              <a:rPr lang="el-GR" dirty="0" smtClean="0"/>
              <a:t>(3/3</a:t>
            </a:r>
            <a:r>
              <a:rPr lang="el-GR" dirty="0"/>
              <a:t>)</a:t>
            </a:r>
            <a:endParaRPr lang="en-GB" dirty="0"/>
          </a:p>
        </p:txBody>
      </p:sp>
      <p:sp>
        <p:nvSpPr>
          <p:cNvPr id="4" name="Θέση περιεχομένου 3"/>
          <p:cNvSpPr>
            <a:spLocks noGrp="1"/>
          </p:cNvSpPr>
          <p:nvPr>
            <p:ph sz="half" idx="2"/>
          </p:nvPr>
        </p:nvSpPr>
        <p:spPr>
          <a:xfrm>
            <a:off x="4067944" y="1600200"/>
            <a:ext cx="4618856" cy="4525963"/>
          </a:xfrm>
        </p:spPr>
        <p:txBody>
          <a:bodyPr/>
          <a:lstStyle/>
          <a:p>
            <a:pPr marL="0" indent="0">
              <a:buNone/>
            </a:pPr>
            <a:r>
              <a:rPr lang="el-GR" dirty="0"/>
              <a:t>Ο κόκκος ζάχαρη, ένας κλόουν</a:t>
            </a:r>
          </a:p>
          <a:p>
            <a:endParaRPr lang="en-GB" dirty="0"/>
          </a:p>
        </p:txBody>
      </p:sp>
      <p:pic>
        <p:nvPicPr>
          <p:cNvPr id="5" name="Picture 2" descr="Παιδική ζωγραφιά"/>
          <p:cNvPicPr>
            <a:picLocks noGrp="1" noChangeAspect="1" noChangeArrowheads="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467544" y="1628800"/>
            <a:ext cx="3436086" cy="4525963"/>
          </a:xfrm>
          <a:prstGeom prst="rect">
            <a:avLst/>
          </a:prstGeom>
          <a:noFill/>
          <a:ln w="9525" cap="flat">
            <a:noFill/>
            <a:round/>
            <a:headEnd/>
            <a:tailEnd/>
          </a:ln>
          <a:effectLst/>
        </p:spPr>
      </p:pic>
    </p:spTree>
    <p:custDataLst>
      <p:tags r:id="rId1"/>
    </p:custDataLst>
    <p:extLst>
      <p:ext uri="{BB962C8B-B14F-4D97-AF65-F5344CB8AC3E}">
        <p14:creationId xmlns:p14="http://schemas.microsoft.com/office/powerpoint/2010/main" val="2952023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 name="ZHAW.ACCESSIBILITYADDIN.CHECKTIMEDATE" val="10/29/2015 1:20:54 A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6,5,"/>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5,6,"/>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3076,5,"/>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FD43950-81FE-450C-B614-C52EE736052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2512</TotalTime>
  <Words>531</Words>
  <Application>Microsoft Office PowerPoint</Application>
  <PresentationFormat>On-screen Show (4:3)</PresentationFormat>
  <Paragraphs>63</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Θέμα του Office</vt:lpstr>
      <vt:lpstr>Το Εικονογραφημένο Βιβλίο στην Προσχολική Εκπαίδευση</vt:lpstr>
      <vt:lpstr>Διδακτική Πρακτική</vt:lpstr>
      <vt:lpstr>Ανάγνωση του βιβλίου</vt:lpstr>
      <vt:lpstr>Μετά την ανάγνωση (1/2)</vt:lpstr>
      <vt:lpstr>Μετά την ανάγνωση (2/2)</vt:lpstr>
      <vt:lpstr>Τα έργα των παιδιών (1/3)</vt:lpstr>
      <vt:lpstr>Τα έργα των παιδιών (2/3)</vt:lpstr>
      <vt:lpstr>Τα έργα των παιδιών (3/3)</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Ζουμ </dc:title>
  <dc:subject>Το Εικονογραφημένο Βιβλίο στην Προσχολική Εκπαίδευση</dc:subject>
  <dc:creator> Αγγελική Γιαννικοπούλου</dc:creator>
  <cp:lastModifiedBy>Smaragda Papadopoulou</cp:lastModifiedBy>
  <cp:revision>284</cp:revision>
  <dcterms:created xsi:type="dcterms:W3CDTF">2012-09-06T09:03:05Z</dcterms:created>
  <dcterms:modified xsi:type="dcterms:W3CDTF">2015-10-28T23:21:12Z</dcterms:modified>
  <cp:category> Φωτογραφία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