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1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57" r:id="rId17"/>
    <p:sldId id="290" r:id="rId18"/>
    <p:sldId id="295" r:id="rId19"/>
    <p:sldId id="299" r:id="rId20"/>
    <p:sldId id="292" r:id="rId21"/>
    <p:sldId id="291" r:id="rId22"/>
    <p:sldId id="294" r:id="rId23"/>
    <p:sldId id="293" r:id="rId24"/>
    <p:sldId id="335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57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35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2865" autoAdjust="0"/>
  </p:normalViewPr>
  <p:slideViewPr>
    <p:cSldViewPr>
      <p:cViewPr varScale="1">
        <p:scale>
          <a:sx n="65" d="100"/>
          <a:sy n="65" d="100"/>
        </p:scale>
        <p:origin x="90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10/12/2015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308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877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871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226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041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457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143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65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286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89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01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193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6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Φιλοσοφία της Ιστορίας και του Πολιτισμού</a:t>
            </a:r>
            <a:endParaRPr lang="en-US" sz="1000" kern="1200" baseline="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PPP10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x.images-amazon.com/images/I/51ELAzMn+kL._SX377_BO1,204,203,200_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sets.cambridge.org/97811080/40815/cover/9781108040815.jpg" TargetMode="External"/><Relationship Id="rId5" Type="http://schemas.openxmlformats.org/officeDocument/2006/relationships/hyperlink" Target="http://ecx.images-amazon.com/images/I/41Akl8Yy3oL._AA160_.jpg" TargetMode="External"/><Relationship Id="rId4" Type="http://schemas.openxmlformats.org/officeDocument/2006/relationships/hyperlink" Target="https://encrypted-tbn3.gstatic.com/images?q=tbn:ANd9GcRDv1zoKGzhHh-o_95H_0t3kItSAgrzhBN7LoHEUEIP0IWpCF1Sp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2/22/Hegel-and-Napoleon-in-Jena-1806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insuranceproblog.com/wp-content/uploads/2012/07/Unholy-Trinity-300x225.jpg" TargetMode="External"/><Relationship Id="rId5" Type="http://schemas.openxmlformats.org/officeDocument/2006/relationships/hyperlink" Target="http://intranet.tdmu.edu.ua/data/kafedra/internal/philosophy/classes_stud/en/pharm/prov_pharm/2/Philosophy/Lesson%203.files/image002.jpg" TargetMode="External"/><Relationship Id="rId4" Type="http://schemas.openxmlformats.org/officeDocument/2006/relationships/hyperlink" Target="http://www.willamette.edu/~sbasu/poli305/NotesonHegel_files/image034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t5T5MQY3bVU/TwXiNN2s9rI/AAAAAAAAEdo/SeyNZRWebAE/s1600/CURRENT7NAMES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ripidis.gr/datafiles/010200040320l.jpg" TargetMode="External"/><Relationship Id="rId5" Type="http://schemas.openxmlformats.org/officeDocument/2006/relationships/hyperlink" Target="http://www.malliaris.gr/timthumb.php?src=aHR0cDovL3d3dy5tYWxsaWFyaXMuZ3IvaW1hZ2VzL3Byb2QvMDA2LzAwNi43OTUzLmpwZw==&amp;h=233&amp;w=160&amp;zc=2" TargetMode="External"/><Relationship Id="rId4" Type="http://schemas.openxmlformats.org/officeDocument/2006/relationships/hyperlink" Target="http://1.bp.blogspot.com/-ZC__jq9xaLc/VKXDUAFp6II/AAAAAAAAA-s/7zKAkZ2T7rQ/s1600/Hegel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5eLZEqbE6MQ/TmumiKPc5AI/AAAAAAAAANE/DGi-gChQ9Ow/s250/%CE%95%CE%93%CE%95%CE%9B%CE%99%CE%91%CE%9D%CE%97+%CE%91%CE%A3%CE%9A%CE%97%CE%A3%CE%97+%CE%A4%CE%97%CE%A3+%CE%A6%CE%99%CE%9B%CE%9F%CE%A3%CE%9F%CE%A6%CE%99%CE%91%CE%A3.bm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afeiriou.gr/files/photos/small/18864778-9f4f-4a9c-a48a-992bc290545b.jpg" TargetMode="External"/><Relationship Id="rId4" Type="http://schemas.openxmlformats.org/officeDocument/2006/relationships/hyperlink" Target="https://cdn.ianos.gr/media/catalog/product/cache/1/image/650x650/17f82f742ffe127f42dca9de82fb58b1/d/d/dd767985-42c9-47b4-901c-044f3875216c_3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donipublications.gr/thumbnails/images/smart/images/products/2015/07/212x315x90-tzortzopoylos-HEGEL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ianos.gr/media/catalog/product/cache/1/image/650x650/17f82f742ffe127f42dca9de82fb58b1/2/2/227bb19d-d19e-4c40-9b6f-445ed75142c3_3.jpg" TargetMode="External"/><Relationship Id="rId5" Type="http://schemas.openxmlformats.org/officeDocument/2006/relationships/hyperlink" Target="https://cdn.ianos.gr/media/catalog/product/cache/1/image/650x650/17f82f742ffe127f42dca9de82fb58b1/3/4/341b1585-d5af-4077-8932-f6ac40db3de8_4.jpg" TargetMode="External"/><Relationship Id="rId4" Type="http://schemas.openxmlformats.org/officeDocument/2006/relationships/hyperlink" Target="https://cdn.ianos.gr/media/catalog/product/cache/1/image/650x650/17f82f742ffe127f42dca9de82fb58b1/6/1/611d9deb-2b71-4a01-93f1-a46080c3d7f1_4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ianos.gr/media/catalog/product/cache/1/image/650x650/17f82f742ffe127f42dca9de82fb58b1/4/0/40a328e5-d215-422e-a73b-896fca19375e_2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webstorage.gr/MEDIA/books/greek-books/covers/b166771.jpg" TargetMode="External"/><Relationship Id="rId5" Type="http://schemas.openxmlformats.org/officeDocument/2006/relationships/hyperlink" Target="http://webstorage.public.gr/ProductImages/0086750/9789600510157-200-0086750.jpg" TargetMode="External"/><Relationship Id="rId4" Type="http://schemas.openxmlformats.org/officeDocument/2006/relationships/hyperlink" Target="http://b.scdn.gr/images/books/000132/132903-big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.scdn.gr/images/books/000262/262204-big.jpg" TargetMode="External"/><Relationship Id="rId3" Type="http://schemas.openxmlformats.org/officeDocument/2006/relationships/hyperlink" Target="http://a.bpcdn.pstatic.gr/P/bpimg5/PZvD/h-episthmh-ths-logikhs.jpg" TargetMode="External"/><Relationship Id="rId7" Type="http://schemas.openxmlformats.org/officeDocument/2006/relationships/hyperlink" Target="http://www.e-shop.gr/images/BKS/BKS.0260900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.scdn.gr/images/books/002305/2305882-big.jpg" TargetMode="External"/><Relationship Id="rId5" Type="http://schemas.openxmlformats.org/officeDocument/2006/relationships/hyperlink" Target="https://a.scdn.gr/images/books/000362/362463-big.jpg" TargetMode="External"/><Relationship Id="rId4" Type="http://schemas.openxmlformats.org/officeDocument/2006/relationships/hyperlink" Target="http://www.alexandria-publ.gr/images/products/526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ivlioanihneftis.files.wordpress.com/2010/09/91e2c23e-7118-4e45-8dd2-e40f8fc54c71_150x150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-V5BJkqj8VNs/T_yDziLu4NI/AAAAAAAAAPU/UsMTnvrv3a0/s1600/fainomenologia.tiff" TargetMode="External"/><Relationship Id="rId5" Type="http://schemas.openxmlformats.org/officeDocument/2006/relationships/hyperlink" Target="http://img.bookworld.gr/userfiles/books/60830-basikes-kateuthunseis-tis-filosofias-tou-dikaiou-i-fusiko-dikaio-kai-politeiaki-epistimi.jpg" TargetMode="External"/><Relationship Id="rId4" Type="http://schemas.openxmlformats.org/officeDocument/2006/relationships/hyperlink" Target="http://www.metaixmio.gr/images/thumbs/0000829_195.g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JAjBjBNngJE/TmulsrPSxYI/AAAAAAAAAMs/NHmmtmXzGxM/s250/%CE%A7%CE%AD%CE%B3%CE%BA%CE%B5%CE%BB+1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rdamitsa.gr/images/Bakonikola%20Tragiko%20i%20tragwdia%20kai%20o%20filosophos.jpg" TargetMode="External"/><Relationship Id="rId5" Type="http://schemas.openxmlformats.org/officeDocument/2006/relationships/hyperlink" Target="http://24.media.tumblr.com/tumblr_l7ubqvqOyb1qzdxojo1_400.jpg" TargetMode="External"/><Relationship Id="rId4" Type="http://schemas.openxmlformats.org/officeDocument/2006/relationships/hyperlink" Target="http://4.bp.blogspot.com/-k9-ON-BFNnQ/U8k5EcMcwQI/AAAAAAAAA6U/HKmHQl3afXI/s1600/aristoteles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cx.images-amazon.com/images/I/516FZWX21NL._SX323_BO1,204,203,200_.jpg" TargetMode="External"/><Relationship Id="rId7" Type="http://schemas.openxmlformats.org/officeDocument/2006/relationships/hyperlink" Target="https://alphalinenet.files.wordpress.com/2011/07/f_p1099604w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omnimon.files.wordpress.com/2013/01/800px-lytras_nikiforos_antigone_polynices.jpg?w=300&amp;h=204" TargetMode="External"/><Relationship Id="rId5" Type="http://schemas.openxmlformats.org/officeDocument/2006/relationships/hyperlink" Target="http://d250ptlkmugbjz.cloudfront.net/images/covers/24/16/0750447331624_230.jpg" TargetMode="External"/><Relationship Id="rId4" Type="http://schemas.openxmlformats.org/officeDocument/2006/relationships/hyperlink" Target="https://upload.wikimedia.org/wikipedia/commons/0/08/Hegel_portrait_by_Schlesinger_183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Φιλοσοφία </a:t>
            </a:r>
            <a:r>
              <a:rPr lang="el-GR" dirty="0"/>
              <a:t>της Ιστορίας και του </a:t>
            </a:r>
            <a:r>
              <a:rPr lang="el-GR" dirty="0" smtClean="0"/>
              <a:t>Πολιτισμού</a:t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Εισαγωγή στις έννοιες Ιστορίας και Πολιτισμού</a:t>
            </a:r>
          </a:p>
          <a:p>
            <a:endParaRPr lang="en-US" sz="2800" dirty="0" smtClean="0"/>
          </a:p>
          <a:p>
            <a:r>
              <a:rPr lang="el-GR" sz="2800" dirty="0" smtClean="0"/>
              <a:t>Λάζου Άννα</a:t>
            </a:r>
          </a:p>
          <a:p>
            <a:r>
              <a:rPr lang="el-GR" sz="2800" dirty="0" smtClean="0">
                <a:sym typeface="Helvetica" pitchFamily="2" charset="0"/>
              </a:rPr>
              <a:t>Ε</a:t>
            </a:r>
            <a:r>
              <a:rPr lang="en-US" sz="2800" dirty="0" err="1" smtClean="0">
                <a:sym typeface="Helvetica" pitchFamily="2" charset="0"/>
              </a:rPr>
              <a:t>θνικὸ</a:t>
            </a:r>
            <a:r>
              <a:rPr lang="en-US" sz="2800" dirty="0" smtClean="0">
                <a:sym typeface="Helvetica" pitchFamily="2" charset="0"/>
              </a:rPr>
              <a:t> κα</a:t>
            </a:r>
            <a:r>
              <a:rPr lang="el-GR" sz="2800" dirty="0" smtClean="0">
                <a:sym typeface="Helvetica" pitchFamily="2" charset="0"/>
              </a:rPr>
              <a:t>ι</a:t>
            </a:r>
            <a:r>
              <a:rPr lang="en-US" sz="2800" dirty="0" smtClean="0">
                <a:sym typeface="Helvetica" pitchFamily="2" charset="0"/>
              </a:rPr>
              <a:t> Καπ</a:t>
            </a:r>
            <a:r>
              <a:rPr lang="en-US" sz="2800" dirty="0" err="1" smtClean="0">
                <a:sym typeface="Helvetica" pitchFamily="2" charset="0"/>
              </a:rPr>
              <a:t>οδιστρι</a:t>
            </a:r>
            <a:r>
              <a:rPr lang="en-US" sz="2800" dirty="0" smtClean="0">
                <a:sym typeface="Helvetica" pitchFamily="2" charset="0"/>
              </a:rPr>
              <a:t>ακὸ Πανεπιστήμιο Aθην</a:t>
            </a:r>
            <a:r>
              <a:rPr lang="el-GR" sz="2800" dirty="0" smtClean="0">
                <a:sym typeface="Helvetica" pitchFamily="2" charset="0"/>
              </a:rPr>
              <a:t>ώ</a:t>
            </a:r>
            <a:r>
              <a:rPr lang="en-US" sz="2800" dirty="0" smtClean="0">
                <a:sym typeface="Helvetica" pitchFamily="2" charset="0"/>
              </a:rPr>
              <a:t>ν</a:t>
            </a:r>
          </a:p>
          <a:p>
            <a:r>
              <a:rPr lang="el-GR" sz="2800" dirty="0"/>
              <a:t>Τμήμα Φιλοσοφίας Παιδαγωγικής και Ψυχολογίας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Εικόνα εξώφυλλου βιβλίο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Εικόνα εξώφυλλου βιβλίου. ΤΟ ΠΝΕΥΜΑ ΤΟΥ ΧΡΙΣΤΙΑΝΙΣΜΟΥ ΚΑΙ ΤΟ ΠΕΠΡΩΜΕΝΟ ΤΟ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18" y="181688"/>
            <a:ext cx="16240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Εικόνα εξώφυλλου βιβλίου. Η ΔΙΑΦΟΡΑ ΤΩΝ ΣΥΣΤΗΜΑΤΩΝ ΦΙΛΟΣΟΦΙΑΣ ΤΟΥ ΦΙΧΤΕ ΚΑΙ ΤΟΥ ΣΕΛΛΙΝΓ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8" y="462480"/>
            <a:ext cx="16002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Εικόνα εξώφυλλου βιβλίου. Η ΑΙΣΘΗΤΙΚΗ ΤΗΣ ΜΟΥΣΙΚΗ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938"/>
            <a:ext cx="18288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Εικόνα εξώφυλλου βιβλίου. Η ΕΠΙΣΤΗΜΗ ΤΗΣ ΛΟΓΙΚΗΣ (ΒΙΒΛΙΟΔΕΤΗΜΕΝΗ ΕΚΔΟΣΗ)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3" y="3064948"/>
            <a:ext cx="2057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4" descr="Εικόνα εξώφυλλου βιβλίου. Η ΦΑΙΝΟΜΕΝΟΛΟΓΙΑ ΤΟΥ ΠΝΕΥΜΑΤΟΣ ΤΟΥ ΓΚ.Β.Φ. ΧΕΓΚΕΛ - ΕΡΜΗΝΕΥ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24" y="3378458"/>
            <a:ext cx="1819405" cy="275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8" descr="Εικόνα εξώφυλλου βιβλίου. ΦΙΛΟΣΟΦΙΑ ΤΗΣ ΘΡΗΣΚΕΙΑ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955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2" descr="Εικόνα εξώφυλλου βιβλίου. ΦΙΛΟΣΟΦΙΑ ΤΟΥ ΔΙΚΑΙΟΥ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752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6" descr="Εικόνα εξώφυλλου βιβλίου. ΦΙΛΟΣΟΦΙΑ ΤΗΣ ΦΥΣΗ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6" y="3263042"/>
            <a:ext cx="1897566" cy="29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2890" y="2590639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19</a:t>
            </a:r>
            <a:endParaRPr lang="el-GR" altLang="el-GR" sz="9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92542" y="2816628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20</a:t>
            </a:r>
            <a:endParaRPr lang="el-GR" altLang="el-GR" sz="9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36987" y="3147626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21</a:t>
            </a:r>
            <a:endParaRPr lang="el-GR" altLang="el-GR" sz="9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672589" y="289560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22</a:t>
            </a:r>
            <a:endParaRPr lang="el-GR" altLang="el-GR" sz="9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653789" y="2749394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23</a:t>
            </a:r>
            <a:endParaRPr lang="el-GR" altLang="el-GR" sz="9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800100" y="6179485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24</a:t>
            </a:r>
            <a:endParaRPr lang="el-GR" altLang="el-GR" sz="9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817129" y="6179485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25</a:t>
            </a:r>
            <a:endParaRPr lang="el-GR" altLang="el-GR" sz="900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325378" y="6190319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26</a:t>
            </a:r>
            <a:endParaRPr lang="el-GR" altLang="el-GR" sz="9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653789" y="6190319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27</a:t>
            </a:r>
            <a:endParaRPr lang="el-GR" altLang="el-GR" sz="900" dirty="0"/>
          </a:p>
        </p:txBody>
      </p:sp>
    </p:spTree>
    <p:extLst>
      <p:ext uri="{BB962C8B-B14F-4D97-AF65-F5344CB8AC3E}">
        <p14:creationId xmlns:p14="http://schemas.microsoft.com/office/powerpoint/2010/main" val="40873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Εικόνα εξώφυλλου βιβλίου. Η ΦΙΛΟΣΟΦΙΑ ΤΟΥ ΠΝΕΥΜΑΤΟΣ (ΠΡΩΤΟΣ ΤΟΜΟΣ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1905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Εικόνα εξώφυλλου βιβλίου. Η ΕΠΙΣΤΗΜΗ ΤΗΣ ΛΟΓΙΚΗΣ // Η ΔΙΔΑΣΚΑΛΙΑ ΠΕΡΙ 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19129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Εικόνα εξώφυλλου βιβλίου. ΕΙΣΑΓΩΓΗ ΣΤΗΝ ΑΙΣΘΗΤΙΚ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16256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6" descr="Εικόνα εξώφυλλου βιβλίου. Ο ΛΟΓΟΣ ΣΤΗΝ ΙΣΤΟΡΙΑ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2725"/>
            <a:ext cx="1981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0" descr="Εικόνα εξώφυλλου βιβλίου. ΒΑΣΙΚΕΣ ΚΑΤΕΥΘΥΝΣΕΙΣ ΤΗΣ ΦΙΛΟΣΟΦΙΑΣ ΤΟΥ ΔΙΚΑΙΟΥ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2116680" cy="31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4" descr="Εικόνα εξώφυλλου βιβλίου. ΚΡΑΤΟΣ ΚΑΙ ΘΡΗΣΚΕΥΤΙΚΗ ΣΥΝΕΙΔΗΣΗ ( ΧΕΓΚΕΛ ΦΟΙΕΡΜΠΑΧ ΜΑΡΞ 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155097" cy="31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2" descr="Εικόνα εξώφυλλου βιβλίου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34" y="3312021"/>
            <a:ext cx="19812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5289" y="2856384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28</a:t>
            </a:r>
            <a:endParaRPr lang="el-GR" altLang="el-GR" sz="9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10779" y="2874876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29</a:t>
            </a:r>
            <a:endParaRPr lang="el-GR" altLang="el-GR" sz="9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113789" y="288359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</a:t>
            </a:r>
            <a:r>
              <a:rPr lang="el-GR" altLang="el-GR" sz="900" dirty="0"/>
              <a:t>3</a:t>
            </a:r>
            <a:r>
              <a:rPr lang="el-GR" altLang="el-GR" sz="900" dirty="0" smtClean="0"/>
              <a:t>0</a:t>
            </a:r>
            <a:endParaRPr lang="el-GR" altLang="el-GR" sz="9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342639" y="3066912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31</a:t>
            </a:r>
            <a:endParaRPr lang="el-GR" altLang="el-GR" sz="9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303468" y="6237312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3</a:t>
            </a:r>
            <a:r>
              <a:rPr lang="el-GR" altLang="el-GR" sz="900" dirty="0"/>
              <a:t>2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235537" y="623508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33</a:t>
            </a:r>
            <a:endParaRPr lang="el-GR" altLang="el-GR" sz="9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034023" y="6350496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34</a:t>
            </a:r>
            <a:endParaRPr lang="el-GR" altLang="el-GR" sz="900" dirty="0"/>
          </a:p>
        </p:txBody>
      </p:sp>
    </p:spTree>
    <p:extLst>
      <p:ext uri="{BB962C8B-B14F-4D97-AF65-F5344CB8AC3E}">
        <p14:creationId xmlns:p14="http://schemas.microsoft.com/office/powerpoint/2010/main" val="71930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Εικόνα 65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9624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Εικόνα 60" descr="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683568" y="5013176"/>
            <a:ext cx="2286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el-GR" altLang="el-GR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Αριστοτέλης</a:t>
            </a:r>
            <a:endParaRPr lang="el-GR" altLang="el-GR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en-US" altLang="el-GR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 </a:t>
            </a:r>
            <a:r>
              <a:rPr lang="el-GR" altLang="el-GR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384–322 π.Χ.</a:t>
            </a:r>
            <a:endParaRPr lang="el-GR" altLang="el-GR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791200" y="5122162"/>
            <a:ext cx="2286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el-GR" altLang="el-GR" b="1" dirty="0">
                <a:solidFill>
                  <a:srgbClr val="783F04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Γκέοργκ</a:t>
            </a:r>
            <a:r>
              <a:rPr lang="en-US" altLang="el-GR" b="1" dirty="0">
                <a:solidFill>
                  <a:srgbClr val="783F04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 </a:t>
            </a:r>
            <a:r>
              <a:rPr lang="el-GR" altLang="el-GR" b="1" dirty="0">
                <a:solidFill>
                  <a:srgbClr val="783F04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Χέγκελ </a:t>
            </a:r>
            <a:endParaRPr lang="el-GR" alt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el-GR" altLang="el-GR" b="1" dirty="0">
                <a:solidFill>
                  <a:srgbClr val="783F04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1770-1831</a:t>
            </a:r>
            <a:endParaRPr lang="el-GR" altLang="el-GR" sz="1100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6579" y="6039793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35</a:t>
            </a:r>
            <a:endParaRPr lang="el-GR" altLang="el-GR" sz="9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70067" y="522920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36</a:t>
            </a:r>
            <a:endParaRPr lang="el-GR" altLang="el-GR" sz="900" dirty="0"/>
          </a:p>
        </p:txBody>
      </p:sp>
    </p:spTree>
    <p:extLst>
      <p:ext uri="{BB962C8B-B14F-4D97-AF65-F5344CB8AC3E}">
        <p14:creationId xmlns:p14="http://schemas.microsoft.com/office/powerpoint/2010/main" val="185592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Εικόνα εξώφυλλου βιβλίου. ΤΟ ΤΡΑΓΙΚΟ ΚΑΙ Η ΤΡΑΓΩΔΙΑ ΚΑΙ Ο ΦΙΛΟΣΟΦΟΣ ΣΤΟΝ ΕΙΚΟΣΤΟ ΑΙΩ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2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Εικόνα εξώφυλλου βιβλίου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0"/>
            <a:ext cx="4506912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37892" y="6647245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37</a:t>
            </a:r>
            <a:endParaRPr lang="el-GR" altLang="el-GR" sz="9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449579" y="6670031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38</a:t>
            </a:r>
            <a:endParaRPr lang="el-GR" altLang="el-GR" sz="900" dirty="0"/>
          </a:p>
        </p:txBody>
      </p:sp>
    </p:spTree>
    <p:extLst>
      <p:ext uri="{BB962C8B-B14F-4D97-AF65-F5344CB8AC3E}">
        <p14:creationId xmlns:p14="http://schemas.microsoft.com/office/powerpoint/2010/main" val="413298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14" y="-22786"/>
            <a:ext cx="5486400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Εικόνα πίνακ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5431"/>
            <a:ext cx="557688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Εικόνα Αντιγόνη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668852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3</a:t>
            </a:r>
            <a:r>
              <a:rPr lang="el-GR" altLang="el-GR" sz="9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496130" y="3573016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40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449579" y="6566492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41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0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Εικόνα από παράσταση αρχαίου δράματ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5"/>
            <a:ext cx="9144000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72365" y="670092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42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1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73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4400" dirty="0" smtClean="0"/>
              <a:t>Hegel – </a:t>
            </a:r>
            <a:r>
              <a:rPr lang="el-GR" altLang="el-GR" sz="4400" dirty="0" smtClean="0"/>
              <a:t>Αρχαία Ελληνική Τραγωδία</a:t>
            </a:r>
            <a:r>
              <a:rPr lang="el-GR" altLang="el-GR" sz="5400" dirty="0">
                <a:latin typeface="Calibri" panose="020F0502020204030204" pitchFamily="34" charset="0"/>
              </a:rPr>
              <a:t/>
            </a:r>
            <a:br>
              <a:rPr lang="el-GR" altLang="el-GR" sz="5400" dirty="0">
                <a:latin typeface="Calibri" panose="020F0502020204030204" pitchFamily="34" charset="0"/>
              </a:rPr>
            </a:b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Εθνικόν και Καποδιστριακόν Πανεπιστήμιον </a:t>
            </a:r>
            <a:r>
              <a:rPr lang="el-GR" sz="2000" dirty="0" smtClean="0"/>
              <a:t>Αθηνών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/>
              <a:t>Λάζου </a:t>
            </a:r>
            <a:r>
              <a:rPr lang="el-GR" sz="2000" dirty="0" smtClean="0"/>
              <a:t>Άννα</a:t>
            </a:r>
            <a:r>
              <a:rPr lang="el-GR" sz="2000" dirty="0"/>
              <a:t>. </a:t>
            </a:r>
            <a:r>
              <a:rPr lang="el-GR" sz="2000"/>
              <a:t>Λάζου Άννα. «</a:t>
            </a:r>
            <a:r>
              <a:rPr lang="el-GR" sz="2000" dirty="0"/>
              <a:t>Φιλοσοφία της Ιστορίας και του Πολιτισμού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altLang="el-GR" sz="2000" dirty="0"/>
              <a:t>Hegel – </a:t>
            </a:r>
            <a:r>
              <a:rPr lang="el-GR" altLang="el-GR" sz="2000" dirty="0"/>
              <a:t>Αρχαία Ελληνική Τραγωδία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http://opencourses.uoa.gr/courses/PPP100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1: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Πηγή: </a:t>
            </a:r>
            <a:r>
              <a:rPr lang="en-US" sz="2000" u="sng" dirty="0">
                <a:hlinkClick r:id="rId3"/>
              </a:rPr>
              <a:t>http://ecx.images-amazon.com/images/I/51ELAzMn%2BkL._SX377_BO1,204,203,200_.jpg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2: </a:t>
            </a:r>
            <a:r>
              <a:rPr lang="en-US" sz="2000" dirty="0"/>
              <a:t>Copyrighted, </a:t>
            </a:r>
            <a:r>
              <a:rPr lang="el-GR" sz="2000" dirty="0" smtClean="0"/>
              <a:t>Πηγή</a:t>
            </a:r>
            <a:r>
              <a:rPr lang="el-GR" sz="2000" dirty="0"/>
              <a:t>: </a:t>
            </a:r>
            <a:r>
              <a:rPr lang="en-US" sz="2000" u="sng" dirty="0">
                <a:hlinkClick r:id="rId4"/>
              </a:rPr>
              <a:t>https://</a:t>
            </a:r>
            <a:r>
              <a:rPr lang="en-US" sz="2000" u="sng" dirty="0" smtClean="0">
                <a:hlinkClick r:id="rId4"/>
              </a:rPr>
              <a:t>encrypted-tbn3.gstatic.com/images?q=tbn:ANd9GcRDv1zoKGzhHh-o_95H_0t3kItSAgrzhBN7LoHEUEIP0IWpCF1SpA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3: </a:t>
            </a:r>
            <a:r>
              <a:rPr lang="en-US" sz="2000" dirty="0"/>
              <a:t>Copyrighted, </a:t>
            </a:r>
            <a:r>
              <a:rPr lang="el-GR" sz="2000" dirty="0" smtClean="0"/>
              <a:t>Πηγή</a:t>
            </a:r>
            <a:r>
              <a:rPr lang="el-GR" sz="2000" dirty="0"/>
              <a:t>: </a:t>
            </a:r>
            <a:r>
              <a:rPr lang="en-US" sz="2000" u="sng" dirty="0">
                <a:hlinkClick r:id="rId5"/>
              </a:rPr>
              <a:t>http://ecx.images-amazon.com/images/I/41Akl8Yy3oL._AA160_.jpg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4: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6"/>
              </a:rPr>
              <a:t>http://</a:t>
            </a:r>
            <a:r>
              <a:rPr lang="en-US" sz="2000" u="sng" dirty="0" smtClean="0">
                <a:hlinkClick r:id="rId6"/>
              </a:rPr>
              <a:t>assets.cambridge.org/97811080/40815/cover/9781108040815.jpg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</a:t>
            </a:r>
            <a:r>
              <a:rPr lang="el-GR" dirty="0" smtClean="0"/>
              <a:t>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5</a:t>
            </a:r>
            <a:r>
              <a:rPr lang="el-GR" sz="2000" dirty="0"/>
              <a:t>: </a:t>
            </a:r>
            <a:r>
              <a:rPr lang="en-US" sz="2000" dirty="0"/>
              <a:t>Copyrighted</a:t>
            </a:r>
            <a:r>
              <a:rPr lang="el-GR" sz="2000" dirty="0"/>
              <a:t>, Πηγή: </a:t>
            </a:r>
            <a:r>
              <a:rPr lang="en-US" sz="2000" u="sng" dirty="0">
                <a:hlinkClick r:id="rId3"/>
              </a:rPr>
              <a:t>https://upload.wikimedia.org/wikipedia/commons/2/22/Hegel-and-Napoleon-in-Jena-1806.jpg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6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4"/>
              </a:rPr>
              <a:t>http://www.willamette.edu/~</a:t>
            </a:r>
            <a:r>
              <a:rPr lang="en-US" sz="2000" u="sng" dirty="0" smtClean="0">
                <a:hlinkClick r:id="rId4"/>
              </a:rPr>
              <a:t>sbasu/poli305/NotesonHegel_files/image034.jpg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n-US" sz="2000" dirty="0"/>
              <a:t>7: 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5"/>
              </a:rPr>
              <a:t>http://intranet.tdmu.edu.ua/data/kafedra/internal/philosophy/classes_stud/en/pharm/prov_pharm/2/Philosophy/Lesson%203.files/image002.jpg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8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6"/>
              </a:rPr>
              <a:t>http://</a:t>
            </a:r>
            <a:r>
              <a:rPr lang="en-US" sz="2000" u="sng" dirty="0" smtClean="0">
                <a:hlinkClick r:id="rId6"/>
              </a:rPr>
              <a:t>theinsuranceproblog.com/wp-content/uploads/2012/07/Unholy-Trinity-300x225.jpg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/>
              <a:t>9</a:t>
            </a:r>
            <a:r>
              <a:rPr lang="en-US" sz="2000" dirty="0"/>
              <a:t>: 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3"/>
              </a:rPr>
              <a:t>http://4.bp.blogspot.com/-t5T5MQY3bVU/TwXiNN2s9rI/AAAAAAAAEdo/SeyNZRWebAE/s1600/CURRENT7NAMES.jpg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/>
              <a:t>10</a:t>
            </a:r>
            <a:r>
              <a:rPr lang="en-US" sz="2000" dirty="0"/>
              <a:t>: 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4"/>
              </a:rPr>
              <a:t>http://1.bp.blogspot.com/-ZC__jq9xaLc/VKXDUAFp6II/AAAAAAAAA-s/7zKAkZ2T7rQ/s1600/Hegel.jpg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11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5"/>
              </a:rPr>
              <a:t>http://www.malliaris.gr/timthumb.php?src=aHR0cDovL3d3dy5tYWxsaWFyaXMuZ3IvaW1hZ2VzL3Byb2QvMDA2LzAwNi43OTUzLmpwZw==&amp;h=233&amp;w=160&amp;zc=2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12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6"/>
              </a:rPr>
              <a:t>http://www.evripidis.gr/datafiles/010200040320l.jpg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4</a:t>
            </a:r>
            <a:r>
              <a:rPr lang="en-US" dirty="0" smtClean="0"/>
              <a:t>/</a:t>
            </a:r>
            <a:r>
              <a:rPr lang="el-GR" dirty="0" smtClean="0"/>
              <a:t>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/>
              <a:t>13</a:t>
            </a:r>
            <a:r>
              <a:rPr lang="en-US" sz="2000" dirty="0"/>
              <a:t>: 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3"/>
              </a:rPr>
              <a:t>http://2.bp.blogspot.com/-5eLZEqbE6MQ/TmumiKPc5AI/AAAAAAAAANE/DGi-gChQ9Ow/s250/%25CE%2595%25CE%2593%25CE%2595%25CE%259B%25CE%2599%25CE%2591%25CE%259D%25CE%2597%2B%25CE%2591%25CE%25A3%25CE%259A%25CE%2597%25CE%25A3%25CE%2597%2B%25CE%25A4%25CE%2597%25CE%25A3%2B%25CE%25A6%25CE%2599%25CE%259B%25CE%259F%25CE%25A3%25CE%259F%25CE%25A6%25CE%2599%25CE%2591%25CE%25A3.bmp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/>
              <a:t>14</a:t>
            </a:r>
            <a:r>
              <a:rPr lang="en-US" sz="2000" dirty="0"/>
              <a:t>: 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4"/>
              </a:rPr>
              <a:t>https://cdn.ianos.gr/media/catalog/product/cache/1/image/650x650/17f82f742ffe127f42dca9de82fb58b1/d/d/dd767985-42c9-47b4-901c-044f3875216c_3.jpg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15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5"/>
              </a:rPr>
              <a:t>http://www.zafeiriou.gr/files/photos/small/18864778-9f4f-4a9c-a48a-992bc290545b.jpg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5</a:t>
            </a:r>
            <a:r>
              <a:rPr lang="en-US" dirty="0" smtClean="0"/>
              <a:t>/</a:t>
            </a:r>
            <a:r>
              <a:rPr lang="el-GR" dirty="0" smtClean="0"/>
              <a:t>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 smtClean="0"/>
              <a:t>16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3"/>
              </a:rPr>
              <a:t>http://www.dodonipublications.gr/thumbnails/images/smart/images/products/2015/07/212x315x90-tzortzopoylos-HEGEL.jpg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17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4"/>
              </a:rPr>
              <a:t>https://cdn.ianos.gr/media/catalog/product/cache/1/image/650x650/17f82f742ffe127f42dca9de82fb58b1/6/1/611d9deb-2b71-4a01-93f1-a46080c3d7f1_4.jpg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18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5"/>
              </a:rPr>
              <a:t>https://cdn.ianos.gr/media/catalog/product/cache/1/image/650x650/17f82f742ffe127f42dca9de82fb58b1/3/4/341b1585-d5af-4077-8932-f6ac40db3de8_4.jpg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 smtClean="0"/>
              <a:t>19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6"/>
              </a:rPr>
              <a:t>https://</a:t>
            </a:r>
            <a:r>
              <a:rPr lang="en-US" sz="2000" u="sng" dirty="0" smtClean="0">
                <a:hlinkClick r:id="rId6"/>
              </a:rPr>
              <a:t>cdn.ianos.gr/media/catalog/product/cache/1</a:t>
            </a:r>
            <a:r>
              <a:rPr lang="el-GR" sz="2000" u="sng" dirty="0" smtClean="0">
                <a:hlinkClick r:id="rId6"/>
              </a:rPr>
              <a:t/>
            </a:r>
            <a:br>
              <a:rPr lang="el-GR" sz="2000" u="sng" dirty="0" smtClean="0">
                <a:hlinkClick r:id="rId6"/>
              </a:rPr>
            </a:br>
            <a:r>
              <a:rPr lang="en-US" sz="2000" u="sng" dirty="0" smtClean="0">
                <a:hlinkClick r:id="rId6"/>
              </a:rPr>
              <a:t>/image/650x650/17f82f742ffe127f42dca9de82fb58b1/2/2/227bb19d-d19e-4c40-9b6f-445ed75142c3_3.jpg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6</a:t>
            </a:r>
            <a:r>
              <a:rPr lang="en-US" dirty="0" smtClean="0"/>
              <a:t>/</a:t>
            </a:r>
            <a:r>
              <a:rPr lang="el-GR" dirty="0" smtClean="0"/>
              <a:t>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 smtClean="0"/>
              <a:t>20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3"/>
              </a:rPr>
              <a:t>https://cdn.ianos.gr/media/catalog/product/cache/1/image/650x650/17f82f742ffe127f42dca9de82fb58b1/4/0/40a328e5-d215-422e-a73b-896fca19375e_2.jpg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21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4"/>
              </a:rPr>
              <a:t>http://b.scdn.gr/images/books/000132/132903-big.jpg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22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5"/>
              </a:rPr>
              <a:t>http://webstorage.public.gr/ProductImages/0086750/9789600510157-200-0086750.jpg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 smtClean="0"/>
              <a:t>23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6"/>
              </a:rPr>
              <a:t>http://web.webstorage.gr/MEDIA/books/greek-books/covers/b166771.jpg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7</a:t>
            </a:r>
            <a:r>
              <a:rPr lang="en-US" dirty="0" smtClean="0"/>
              <a:t>/</a:t>
            </a:r>
            <a:r>
              <a:rPr lang="el-GR" dirty="0" smtClean="0"/>
              <a:t>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90730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 smtClean="0"/>
              <a:t>24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3"/>
              </a:rPr>
              <a:t>http://a.bpcdn.pstatic.gr/P/bpimg5/PZvD/h-episthmh-ths-logikhs.jpg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25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4"/>
              </a:rPr>
              <a:t>http://www.alexandria-publ.gr/images/products/526.jpg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26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5"/>
              </a:rPr>
              <a:t>https://a.scdn.gr/images/books/000362/362463-big.jpg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27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6"/>
              </a:rPr>
              <a:t>https://a.scdn.gr/images/books/002305/2305882-big.jpg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 smtClean="0"/>
              <a:t>28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7"/>
              </a:rPr>
              <a:t>http://</a:t>
            </a:r>
            <a:r>
              <a:rPr lang="en-US" sz="2000" u="sng" dirty="0" smtClean="0">
                <a:hlinkClick r:id="rId7"/>
              </a:rPr>
              <a:t>www.e-shop.gr/images/BKS/BKS.0260900.jpg</a:t>
            </a:r>
            <a:endParaRPr lang="el-GR" sz="2000" u="sng" dirty="0" smtClean="0"/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 smtClean="0"/>
              <a:t>29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8"/>
              </a:rPr>
              <a:t>http://c.scdn.gr/images/books/000262/262204-big.jpg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160838" cy="4160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4077072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b="1" dirty="0">
                <a:latin typeface="Calibri" panose="020F0502020204030204" pitchFamily="34" charset="0"/>
              </a:rPr>
              <a:t>Δράση «Ανοικτά Ακαδημαϊκά Μαθήματα στο Πανεπιστήμιο Αθηνών»</a:t>
            </a:r>
            <a:endParaRPr lang="en-US" altLang="el-GR" sz="24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400" b="1" dirty="0">
                <a:latin typeface="Calibri" panose="020F0502020204030204" pitchFamily="34" charset="0"/>
              </a:rPr>
              <a:t>ΦΣ 118 – ΣΕΜΙΝΑΡΙΟ ΦΙΛΟΣΟΦΙΑΣ ΙΣΤΟΡΙΑΣ ΚΑΙ ΠΟΛΙΤΙΣΜΟΥ</a:t>
            </a:r>
          </a:p>
          <a:p>
            <a:pPr algn="ctr" eaLnBrk="1" hangingPunct="1"/>
            <a:r>
              <a:rPr lang="el-GR" altLang="el-GR" sz="2400" b="1" dirty="0">
                <a:latin typeface="Calibri" panose="020F0502020204030204" pitchFamily="34" charset="0"/>
              </a:rPr>
              <a:t>2014 – 2015</a:t>
            </a:r>
          </a:p>
          <a:p>
            <a:pPr algn="ctr" eaLnBrk="1" hangingPunct="1"/>
            <a:endParaRPr lang="el-GR" altLang="el-GR" sz="24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2400" b="1" dirty="0">
                <a:latin typeface="Calibri" panose="020F0502020204030204" pitchFamily="34" charset="0"/>
              </a:rPr>
              <a:t>1. ΓΕΝΙΚΗ ΕΙΣΑΓΩΓΗ ΣΤΙΣ ΕΝΝΟΙΕΣ</a:t>
            </a:r>
          </a:p>
          <a:p>
            <a:pPr algn="ctr" eaLnBrk="1" hangingPunct="1"/>
            <a:r>
              <a:rPr lang="en-US" altLang="el-GR" sz="2400" dirty="0"/>
              <a:t>HEGEL - </a:t>
            </a:r>
            <a:r>
              <a:rPr lang="el-GR" altLang="el-GR" sz="2400" dirty="0"/>
              <a:t>ΑΡΧΑΙΑ ΕΛΛΗΝΙΚΗ ΤΡΑΓΩΔΙΑ</a:t>
            </a:r>
            <a:endParaRPr lang="el-GR" altLang="el-G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8</a:t>
            </a:r>
            <a:r>
              <a:rPr lang="en-US" dirty="0" smtClean="0"/>
              <a:t>/</a:t>
            </a:r>
            <a:r>
              <a:rPr lang="el-GR" dirty="0" smtClean="0"/>
              <a:t>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90730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 smtClean="0"/>
              <a:t>30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3"/>
              </a:rPr>
              <a:t>https://vivlioanihneftis.files.wordpress.com/2010/09/91e2c23e-7118-4e45-8dd2-e40f8fc54c71_150x150.jpg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31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4"/>
              </a:rPr>
              <a:t>http://www.metaixmio.gr/images/thumbs/0000829_195.gif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32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5"/>
              </a:rPr>
              <a:t>http://img.bookworld.gr/userfiles/books/60830-basikes-kateuthunseis-tis-filosofias-tou-dikaiou-i-fusiko-dikaio-kai-politeiaki-epistimi.jpg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33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 smtClean="0"/>
              <a:t>Πηγή</a:t>
            </a:r>
            <a:r>
              <a:rPr lang="en-US" sz="2000" u="sng" dirty="0">
                <a:hlinkClick r:id="rId6"/>
              </a:rPr>
              <a:t>http://3.bp.blogspot.com/-</a:t>
            </a:r>
            <a:r>
              <a:rPr lang="en-US" sz="2000" u="sng" dirty="0" smtClean="0">
                <a:hlinkClick r:id="rId6"/>
              </a:rPr>
              <a:t>V5BJkqj8VNs/T_yDziLu4NI/AAAAAAAAAPU/UsMTnvrv3a0/s1600/fainomenologia.tiff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9</a:t>
            </a:r>
            <a:r>
              <a:rPr lang="en-US" dirty="0" smtClean="0"/>
              <a:t>/</a:t>
            </a:r>
            <a:r>
              <a:rPr lang="el-GR" dirty="0" smtClean="0"/>
              <a:t>10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90730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 smtClean="0"/>
              <a:t>34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3"/>
              </a:rPr>
              <a:t>http://2.bp.blogspot.com/-JAjBjBNngJE/TmulsrPSxYI/AAAAAAAAAMs/NHmmtmXzGxM/s250/%25CE%25A7%25CE%25AD%25CE%25B3%25CE%25BA%25CE%25B5%25CE%25BB%2B1.jpg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35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n-US" sz="2000" u="sng" dirty="0">
                <a:hlinkClick r:id="rId4"/>
              </a:rPr>
              <a:t>http://4.bp.blogspot.com/-k9-ON-BFNnQ/U8k5EcMcwQI/AAAAAAAAA6U/HKmHQl3afXI/s1600/aristoteles.jpg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36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n-US" sz="2000" u="sng" dirty="0">
                <a:hlinkClick r:id="rId5"/>
              </a:rPr>
              <a:t>http://24.media.tumblr.com/tumblr_l7ubqvqOyb1qzdxojo1_400.jpg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37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 smtClean="0"/>
              <a:t>Πηγή</a:t>
            </a:r>
            <a:r>
              <a:rPr lang="el-GR" sz="2000" u="sng" dirty="0" smtClean="0"/>
              <a:t>: </a:t>
            </a:r>
            <a:r>
              <a:rPr lang="el-GR" sz="2000" u="sng" dirty="0">
                <a:hlinkClick r:id="rId6"/>
              </a:rPr>
              <a:t>http://</a:t>
            </a:r>
            <a:r>
              <a:rPr lang="el-GR" sz="2000" u="sng" dirty="0" smtClean="0">
                <a:hlinkClick r:id="rId6"/>
              </a:rPr>
              <a:t>www.kardamitsa.gr/images/Bakonikola%20Tragiko%20i%20tragwdia%20kai%20o%20filosophos.jpg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945" y="-171400"/>
            <a:ext cx="9396536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sz="4000" dirty="0" smtClean="0"/>
              <a:t>(</a:t>
            </a:r>
            <a:r>
              <a:rPr lang="el-GR" sz="4000" dirty="0" smtClean="0"/>
              <a:t>10</a:t>
            </a:r>
            <a:r>
              <a:rPr lang="en-US" sz="4000" dirty="0" smtClean="0"/>
              <a:t>/</a:t>
            </a:r>
            <a:r>
              <a:rPr lang="el-GR" sz="4000" dirty="0" smtClean="0"/>
              <a:t>10</a:t>
            </a:r>
            <a:r>
              <a:rPr lang="en-US" sz="4000" dirty="0" smtClean="0"/>
              <a:t>)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90730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 smtClean="0"/>
              <a:t>38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l-GR" sz="2000" u="sng" dirty="0">
                <a:hlinkClick r:id="rId3"/>
              </a:rPr>
              <a:t>http://ecx.images-amazon.com/images/I/516FZWX21NL._SX323_BO1,204,203,200_.jpg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39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Πηγή: </a:t>
            </a:r>
            <a:r>
              <a:rPr lang="el-GR" sz="2000" u="sng" dirty="0">
                <a:hlinkClick r:id="rId4"/>
              </a:rPr>
              <a:t>https://</a:t>
            </a:r>
            <a:r>
              <a:rPr lang="el-GR" sz="2000" u="sng" dirty="0" smtClean="0">
                <a:hlinkClick r:id="rId4"/>
              </a:rPr>
              <a:t>upload.wikimedia.org/wikipedia/</a:t>
            </a:r>
            <a:br>
              <a:rPr lang="el-GR" sz="2000" u="sng" dirty="0" smtClean="0">
                <a:hlinkClick r:id="rId4"/>
              </a:rPr>
            </a:br>
            <a:r>
              <a:rPr lang="el-GR" sz="2000" u="sng" dirty="0" err="1" smtClean="0">
                <a:hlinkClick r:id="rId4"/>
              </a:rPr>
              <a:t>commons</a:t>
            </a:r>
            <a:r>
              <a:rPr lang="el-GR" sz="2000" u="sng" dirty="0" smtClean="0">
                <a:hlinkClick r:id="rId4"/>
              </a:rPr>
              <a:t>/0/08/Hegel_portrait_by_Schlesinger_1831.jpg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40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/>
              <a:t>Πηγή</a:t>
            </a:r>
            <a:r>
              <a:rPr lang="el-GR" sz="2000" dirty="0" smtClean="0"/>
              <a:t>: </a:t>
            </a:r>
            <a:r>
              <a:rPr lang="el-GR" sz="2000" u="sng" dirty="0">
                <a:hlinkClick r:id="rId5"/>
              </a:rPr>
              <a:t>http://d250ptlkmugbjz.cloudfront.net/images/covers/24/16/0750447331624_230.jpg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</a:t>
            </a:r>
            <a:r>
              <a:rPr lang="el-GR" sz="2000" dirty="0" smtClean="0"/>
              <a:t>41</a:t>
            </a:r>
            <a:r>
              <a:rPr lang="en-US" sz="2000" dirty="0" smtClean="0"/>
              <a:t>: </a:t>
            </a:r>
            <a:r>
              <a:rPr lang="en-US" sz="2000" dirty="0"/>
              <a:t>Copyrighted, </a:t>
            </a:r>
            <a:r>
              <a:rPr lang="el-GR" sz="2000" dirty="0" smtClean="0"/>
              <a:t>Πηγή</a:t>
            </a:r>
            <a:r>
              <a:rPr lang="el-GR" sz="2000" u="sng" dirty="0" smtClean="0"/>
              <a:t>: </a:t>
            </a:r>
            <a:r>
              <a:rPr lang="el-GR" sz="2000" u="sng" dirty="0">
                <a:hlinkClick r:id="rId6"/>
              </a:rPr>
              <a:t>https://logomnimon.files.wordpress.com/2013/01/800px-lytras_nikiforos_antigone_polynices.jpg?w=300&amp;h=204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</a:t>
            </a:r>
            <a:r>
              <a:rPr lang="en-US" sz="2000" dirty="0"/>
              <a:t> </a:t>
            </a:r>
            <a:r>
              <a:rPr lang="el-GR" sz="2000" dirty="0"/>
              <a:t>41</a:t>
            </a:r>
            <a:r>
              <a:rPr lang="en-US" sz="2000" dirty="0"/>
              <a:t>: Copyrighted, </a:t>
            </a:r>
            <a:r>
              <a:rPr lang="el-GR" sz="2000" dirty="0"/>
              <a:t>Πηγή</a:t>
            </a:r>
            <a:r>
              <a:rPr lang="el-GR" sz="2000" u="sng" dirty="0" smtClean="0"/>
              <a:t>: </a:t>
            </a:r>
            <a:r>
              <a:rPr lang="el-GR" sz="2000" u="sng" dirty="0">
                <a:hlinkClick r:id="rId7"/>
              </a:rPr>
              <a:t>https://alphalinenet.files.wordpress.com/2011/07/f_p1099604w.jpg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7988" cy="724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0"/>
            <a:ext cx="4449762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50685" y="6729332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1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13699" y="6742584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2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4606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0"/>
            <a:ext cx="4440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7724" y="6627168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3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494649" y="6627168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4</a:t>
            </a:r>
            <a:endParaRPr lang="el-GR" altLang="el-GR" sz="900" dirty="0"/>
          </a:p>
        </p:txBody>
      </p:sp>
    </p:spTree>
    <p:extLst>
      <p:ext uri="{BB962C8B-B14F-4D97-AF65-F5344CB8AC3E}">
        <p14:creationId xmlns:p14="http://schemas.microsoft.com/office/powerpoint/2010/main" val="77351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5830888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0"/>
            <a:ext cx="325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00587" y="6611346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5</a:t>
            </a:r>
            <a:endParaRPr lang="el-GR" altLang="el-GR" sz="9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13699" y="6627168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6</a:t>
            </a:r>
            <a:endParaRPr lang="el-GR" altLang="el-GR" sz="900" dirty="0"/>
          </a:p>
        </p:txBody>
      </p:sp>
    </p:spTree>
    <p:extLst>
      <p:ext uri="{BB962C8B-B14F-4D97-AF65-F5344CB8AC3E}">
        <p14:creationId xmlns:p14="http://schemas.microsoft.com/office/powerpoint/2010/main" val="90555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Εικόνα σχήματο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3"/>
            <a:ext cx="9144000" cy="70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13699" y="6627168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7</a:t>
            </a:r>
            <a:endParaRPr lang="el-GR" altLang="el-GR" sz="900" dirty="0"/>
          </a:p>
        </p:txBody>
      </p:sp>
    </p:spTree>
    <p:extLst>
      <p:ext uri="{BB962C8B-B14F-4D97-AF65-F5344CB8AC3E}">
        <p14:creationId xmlns:p14="http://schemas.microsoft.com/office/powerpoint/2010/main" val="195817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657600"/>
            <a:ext cx="893762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44208" y="116632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>
                <a:solidFill>
                  <a:schemeClr val="bg1"/>
                </a:solidFill>
              </a:rPr>
              <a:t>Εικόνα 8</a:t>
            </a:r>
            <a:endParaRPr lang="el-GR" altLang="el-GR" sz="9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9268" y="3417657"/>
            <a:ext cx="6303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</a:t>
            </a:r>
            <a:r>
              <a:rPr lang="el-GR" altLang="el-GR" sz="9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7991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Εικόνα εξώφυλλου βιβλίο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35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Εικόνα εξώφυλλου βιβλίο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8573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Εικόνα εξώφυλλου βιβλίου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939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Εικόνα εξώφυλλου βιβλίου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0"/>
            <a:ext cx="15811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Εικόνα εξώφυλλου βιβλίου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816"/>
            <a:ext cx="1752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4" descr="Εικόνα εξώφυλλου βιβλίου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4" y="2724943"/>
            <a:ext cx="16097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6" descr="Εικόνα εξώφυλλου βιβλίου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962400"/>
            <a:ext cx="19478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8" descr="Εικόνα εξώφυλλου βιβλίου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79424"/>
            <a:ext cx="1905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0" descr="Εικόνα εξώφυλλου βιβλίου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212976"/>
            <a:ext cx="19812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10479" y="2557922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10</a:t>
            </a:r>
            <a:endParaRPr lang="el-GR" altLang="el-GR" sz="9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472189" y="274374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11</a:t>
            </a:r>
            <a:endParaRPr lang="el-GR" altLang="el-GR" sz="9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885314" y="281940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12</a:t>
            </a:r>
            <a:endParaRPr lang="el-GR" altLang="el-GR" sz="9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006214" y="238125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13</a:t>
            </a:r>
            <a:endParaRPr lang="el-GR" altLang="el-GR" sz="9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70559" y="5326222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14</a:t>
            </a:r>
            <a:endParaRPr lang="el-GR" altLang="el-GR" sz="9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464942" y="3029390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15</a:t>
            </a:r>
            <a:endParaRPr lang="el-GR" altLang="el-GR" sz="9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144471" y="5093445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16</a:t>
            </a:r>
            <a:endParaRPr lang="el-GR" altLang="el-GR" sz="900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955959" y="3731568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17</a:t>
            </a:r>
            <a:endParaRPr lang="el-GR" altLang="el-GR" sz="9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843646" y="5500341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900" dirty="0" smtClean="0"/>
              <a:t>Εικόνα 18</a:t>
            </a:r>
            <a:endParaRPr lang="el-GR" altLang="el-GR" sz="900" dirty="0"/>
          </a:p>
        </p:txBody>
      </p:sp>
    </p:spTree>
    <p:extLst>
      <p:ext uri="{BB962C8B-B14F-4D97-AF65-F5344CB8AC3E}">
        <p14:creationId xmlns:p14="http://schemas.microsoft.com/office/powerpoint/2010/main" val="42186687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1077</Words>
  <Application>Microsoft Office PowerPoint</Application>
  <PresentationFormat>On-screen Show (4:3)</PresentationFormat>
  <Paragraphs>225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Helvetica</vt:lpstr>
      <vt:lpstr>Palatino Linotype</vt:lpstr>
      <vt:lpstr>Times New Roman</vt:lpstr>
      <vt:lpstr>Wingdings</vt:lpstr>
      <vt:lpstr>Θέμα του Office</vt:lpstr>
      <vt:lpstr>Φιλοσοφία της Ιστορίας και του Πολιτισμού </vt:lpstr>
      <vt:lpstr>Hegel – Αρχαία Ελληνική Τραγωδία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(1/10)</vt:lpstr>
      <vt:lpstr>Σημείωμα Χρήσης Έργων Τρίτων (2/10)</vt:lpstr>
      <vt:lpstr>Σημείωμα Χρήσης Έργων Τρίτων (3/10)</vt:lpstr>
      <vt:lpstr>Σημείωμα Χρήσης Έργων Τρίτων (4/10)</vt:lpstr>
      <vt:lpstr>Σημείωμα Χρήσης Έργων Τρίτων (5/10)</vt:lpstr>
      <vt:lpstr>Σημείωμα Χρήσης Έργων Τρίτων (6/10)</vt:lpstr>
      <vt:lpstr>Σημείωμα Χρήσης Έργων Τρίτων (7/10)</vt:lpstr>
      <vt:lpstr>Σημείωμα Χρήσης Έργων Τρίτων (8/10)</vt:lpstr>
      <vt:lpstr>Σημείωμα Χρήσης Έργων Τρίτων (9/10)</vt:lpstr>
      <vt:lpstr>Σημείωμα Χρήσης Έργων Τρίτων (10/10)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ourna</cp:lastModifiedBy>
  <cp:revision>205</cp:revision>
  <dcterms:created xsi:type="dcterms:W3CDTF">2012-09-06T09:03:05Z</dcterms:created>
  <dcterms:modified xsi:type="dcterms:W3CDTF">2015-12-10T09:40:14Z</dcterms:modified>
</cp:coreProperties>
</file>