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66" r:id="rId3"/>
    <p:sldId id="265" r:id="rId4"/>
    <p:sldId id="274" r:id="rId5"/>
    <p:sldId id="296" r:id="rId6"/>
    <p:sldId id="297" r:id="rId7"/>
    <p:sldId id="339" r:id="rId8"/>
    <p:sldId id="298" r:id="rId9"/>
    <p:sldId id="299" r:id="rId10"/>
    <p:sldId id="300" r:id="rId11"/>
    <p:sldId id="301" r:id="rId12"/>
    <p:sldId id="340" r:id="rId13"/>
    <p:sldId id="302" r:id="rId14"/>
    <p:sldId id="303" r:id="rId15"/>
    <p:sldId id="304" r:id="rId16"/>
    <p:sldId id="305" r:id="rId17"/>
    <p:sldId id="306" r:id="rId18"/>
    <p:sldId id="307" r:id="rId19"/>
    <p:sldId id="308" r:id="rId20"/>
    <p:sldId id="309" r:id="rId21"/>
    <p:sldId id="310" r:id="rId22"/>
    <p:sldId id="311" r:id="rId23"/>
    <p:sldId id="312" r:id="rId24"/>
    <p:sldId id="341" r:id="rId25"/>
    <p:sldId id="313" r:id="rId26"/>
    <p:sldId id="314" r:id="rId27"/>
    <p:sldId id="315" r:id="rId28"/>
    <p:sldId id="316" r:id="rId29"/>
    <p:sldId id="342" r:id="rId30"/>
    <p:sldId id="317" r:id="rId31"/>
    <p:sldId id="318" r:id="rId32"/>
    <p:sldId id="319" r:id="rId33"/>
    <p:sldId id="320" r:id="rId34"/>
    <p:sldId id="343" r:id="rId35"/>
    <p:sldId id="321" r:id="rId36"/>
    <p:sldId id="322" r:id="rId37"/>
    <p:sldId id="344" r:id="rId38"/>
    <p:sldId id="323" r:id="rId39"/>
    <p:sldId id="324" r:id="rId40"/>
    <p:sldId id="325" r:id="rId41"/>
    <p:sldId id="326" r:id="rId42"/>
    <p:sldId id="327" r:id="rId43"/>
    <p:sldId id="328" r:id="rId44"/>
    <p:sldId id="329" r:id="rId45"/>
    <p:sldId id="330" r:id="rId46"/>
    <p:sldId id="345" r:id="rId47"/>
    <p:sldId id="331" r:id="rId48"/>
    <p:sldId id="332" r:id="rId49"/>
    <p:sldId id="346" r:id="rId50"/>
    <p:sldId id="333" r:id="rId51"/>
    <p:sldId id="334" r:id="rId52"/>
    <p:sldId id="335" r:id="rId53"/>
    <p:sldId id="336" r:id="rId54"/>
    <p:sldId id="337" r:id="rId55"/>
    <p:sldId id="338" r:id="rId56"/>
    <p:sldId id="280" r:id="rId57"/>
    <p:sldId id="290" r:id="rId58"/>
    <p:sldId id="295" r:id="rId59"/>
    <p:sldId id="292" r:id="rId60"/>
    <p:sldId id="291" r:id="rId61"/>
    <p:sldId id="294" r:id="rId6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339"/>
            <p14:sldId id="298"/>
            <p14:sldId id="299"/>
          </p14:sldIdLst>
        </p14:section>
        <p14:section name="Untitled Section" id="{0F1CB131-A6BD-43D0-B8D4-1F27CEF7A05E}">
          <p14:sldIdLst>
            <p14:sldId id="300"/>
            <p14:sldId id="301"/>
            <p14:sldId id="340"/>
            <p14:sldId id="302"/>
            <p14:sldId id="303"/>
            <p14:sldId id="304"/>
            <p14:sldId id="305"/>
            <p14:sldId id="306"/>
            <p14:sldId id="307"/>
            <p14:sldId id="308"/>
            <p14:sldId id="309"/>
            <p14:sldId id="310"/>
            <p14:sldId id="311"/>
            <p14:sldId id="312"/>
            <p14:sldId id="341"/>
            <p14:sldId id="313"/>
            <p14:sldId id="314"/>
            <p14:sldId id="315"/>
            <p14:sldId id="316"/>
            <p14:sldId id="342"/>
            <p14:sldId id="317"/>
            <p14:sldId id="318"/>
            <p14:sldId id="319"/>
            <p14:sldId id="320"/>
            <p14:sldId id="343"/>
            <p14:sldId id="321"/>
            <p14:sldId id="322"/>
            <p14:sldId id="344"/>
            <p14:sldId id="323"/>
            <p14:sldId id="324"/>
            <p14:sldId id="325"/>
            <p14:sldId id="326"/>
            <p14:sldId id="327"/>
            <p14:sldId id="328"/>
            <p14:sldId id="329"/>
            <p14:sldId id="330"/>
            <p14:sldId id="345"/>
            <p14:sldId id="331"/>
            <p14:sldId id="332"/>
            <p14:sldId id="346"/>
            <p14:sldId id="333"/>
            <p14:sldId id="334"/>
            <p14:sldId id="335"/>
            <p14:sldId id="336"/>
            <p14:sldId id="337"/>
            <p14:sldId id="338"/>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1269746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3586555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41133900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343072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10629755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1823947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1134426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30263523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28741128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11150202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8842186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13851244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1294193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101190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42381811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2627665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39379291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9084945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12086252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31919710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36</a:t>
            </a:fld>
            <a:endParaRPr lang="el-GR"/>
          </a:p>
        </p:txBody>
      </p:sp>
    </p:spTree>
    <p:extLst>
      <p:ext uri="{BB962C8B-B14F-4D97-AF65-F5344CB8AC3E}">
        <p14:creationId xmlns:p14="http://schemas.microsoft.com/office/powerpoint/2010/main" val="4295945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37</a:t>
            </a:fld>
            <a:endParaRPr lang="el-GR"/>
          </a:p>
        </p:txBody>
      </p:sp>
    </p:spTree>
    <p:extLst>
      <p:ext uri="{BB962C8B-B14F-4D97-AF65-F5344CB8AC3E}">
        <p14:creationId xmlns:p14="http://schemas.microsoft.com/office/powerpoint/2010/main" val="15180544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38</a:t>
            </a:fld>
            <a:endParaRPr lang="el-GR"/>
          </a:p>
        </p:txBody>
      </p:sp>
    </p:spTree>
    <p:extLst>
      <p:ext uri="{BB962C8B-B14F-4D97-AF65-F5344CB8AC3E}">
        <p14:creationId xmlns:p14="http://schemas.microsoft.com/office/powerpoint/2010/main" val="6733950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39</a:t>
            </a:fld>
            <a:endParaRPr lang="el-GR"/>
          </a:p>
        </p:txBody>
      </p:sp>
    </p:spTree>
    <p:extLst>
      <p:ext uri="{BB962C8B-B14F-4D97-AF65-F5344CB8AC3E}">
        <p14:creationId xmlns:p14="http://schemas.microsoft.com/office/powerpoint/2010/main" val="3732938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40</a:t>
            </a:fld>
            <a:endParaRPr lang="el-GR"/>
          </a:p>
        </p:txBody>
      </p:sp>
    </p:spTree>
    <p:extLst>
      <p:ext uri="{BB962C8B-B14F-4D97-AF65-F5344CB8AC3E}">
        <p14:creationId xmlns:p14="http://schemas.microsoft.com/office/powerpoint/2010/main" val="42866337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41</a:t>
            </a:fld>
            <a:endParaRPr lang="el-GR"/>
          </a:p>
        </p:txBody>
      </p:sp>
    </p:spTree>
    <p:extLst>
      <p:ext uri="{BB962C8B-B14F-4D97-AF65-F5344CB8AC3E}">
        <p14:creationId xmlns:p14="http://schemas.microsoft.com/office/powerpoint/2010/main" val="15106368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42</a:t>
            </a:fld>
            <a:endParaRPr lang="el-GR"/>
          </a:p>
        </p:txBody>
      </p:sp>
    </p:spTree>
    <p:extLst>
      <p:ext uri="{BB962C8B-B14F-4D97-AF65-F5344CB8AC3E}">
        <p14:creationId xmlns:p14="http://schemas.microsoft.com/office/powerpoint/2010/main" val="31753178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43</a:t>
            </a:fld>
            <a:endParaRPr lang="el-GR"/>
          </a:p>
        </p:txBody>
      </p:sp>
    </p:spTree>
    <p:extLst>
      <p:ext uri="{BB962C8B-B14F-4D97-AF65-F5344CB8AC3E}">
        <p14:creationId xmlns:p14="http://schemas.microsoft.com/office/powerpoint/2010/main" val="40831795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44</a:t>
            </a:fld>
            <a:endParaRPr lang="el-GR"/>
          </a:p>
        </p:txBody>
      </p:sp>
    </p:spTree>
    <p:extLst>
      <p:ext uri="{BB962C8B-B14F-4D97-AF65-F5344CB8AC3E}">
        <p14:creationId xmlns:p14="http://schemas.microsoft.com/office/powerpoint/2010/main" val="25853657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45</a:t>
            </a:fld>
            <a:endParaRPr lang="el-GR"/>
          </a:p>
        </p:txBody>
      </p:sp>
    </p:spTree>
    <p:extLst>
      <p:ext uri="{BB962C8B-B14F-4D97-AF65-F5344CB8AC3E}">
        <p14:creationId xmlns:p14="http://schemas.microsoft.com/office/powerpoint/2010/main" val="29068054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46</a:t>
            </a:fld>
            <a:endParaRPr lang="el-GR"/>
          </a:p>
        </p:txBody>
      </p:sp>
    </p:spTree>
    <p:extLst>
      <p:ext uri="{BB962C8B-B14F-4D97-AF65-F5344CB8AC3E}">
        <p14:creationId xmlns:p14="http://schemas.microsoft.com/office/powerpoint/2010/main" val="39266653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47</a:t>
            </a:fld>
            <a:endParaRPr lang="el-GR"/>
          </a:p>
        </p:txBody>
      </p:sp>
    </p:spTree>
    <p:extLst>
      <p:ext uri="{BB962C8B-B14F-4D97-AF65-F5344CB8AC3E}">
        <p14:creationId xmlns:p14="http://schemas.microsoft.com/office/powerpoint/2010/main" val="29669465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48</a:t>
            </a:fld>
            <a:endParaRPr lang="el-GR"/>
          </a:p>
        </p:txBody>
      </p:sp>
    </p:spTree>
    <p:extLst>
      <p:ext uri="{BB962C8B-B14F-4D97-AF65-F5344CB8AC3E}">
        <p14:creationId xmlns:p14="http://schemas.microsoft.com/office/powerpoint/2010/main" val="4978839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49</a:t>
            </a:fld>
            <a:endParaRPr lang="el-GR"/>
          </a:p>
        </p:txBody>
      </p:sp>
    </p:spTree>
    <p:extLst>
      <p:ext uri="{BB962C8B-B14F-4D97-AF65-F5344CB8AC3E}">
        <p14:creationId xmlns:p14="http://schemas.microsoft.com/office/powerpoint/2010/main" val="2964351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50</a:t>
            </a:fld>
            <a:endParaRPr lang="el-GR"/>
          </a:p>
        </p:txBody>
      </p:sp>
    </p:spTree>
    <p:extLst>
      <p:ext uri="{BB962C8B-B14F-4D97-AF65-F5344CB8AC3E}">
        <p14:creationId xmlns:p14="http://schemas.microsoft.com/office/powerpoint/2010/main" val="366119073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51</a:t>
            </a:fld>
            <a:endParaRPr lang="el-GR"/>
          </a:p>
        </p:txBody>
      </p:sp>
    </p:spTree>
    <p:extLst>
      <p:ext uri="{BB962C8B-B14F-4D97-AF65-F5344CB8AC3E}">
        <p14:creationId xmlns:p14="http://schemas.microsoft.com/office/powerpoint/2010/main" val="200825980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52</a:t>
            </a:fld>
            <a:endParaRPr lang="el-GR"/>
          </a:p>
        </p:txBody>
      </p:sp>
    </p:spTree>
    <p:extLst>
      <p:ext uri="{BB962C8B-B14F-4D97-AF65-F5344CB8AC3E}">
        <p14:creationId xmlns:p14="http://schemas.microsoft.com/office/powerpoint/2010/main" val="26876750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53</a:t>
            </a:fld>
            <a:endParaRPr lang="el-GR"/>
          </a:p>
        </p:txBody>
      </p:sp>
    </p:spTree>
    <p:extLst>
      <p:ext uri="{BB962C8B-B14F-4D97-AF65-F5344CB8AC3E}">
        <p14:creationId xmlns:p14="http://schemas.microsoft.com/office/powerpoint/2010/main" val="420103955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54</a:t>
            </a:fld>
            <a:endParaRPr lang="el-GR"/>
          </a:p>
        </p:txBody>
      </p:sp>
    </p:spTree>
    <p:extLst>
      <p:ext uri="{BB962C8B-B14F-4D97-AF65-F5344CB8AC3E}">
        <p14:creationId xmlns:p14="http://schemas.microsoft.com/office/powerpoint/2010/main" val="5320049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55</a:t>
            </a:fld>
            <a:endParaRPr lang="el-GR"/>
          </a:p>
        </p:txBody>
      </p:sp>
    </p:spTree>
    <p:extLst>
      <p:ext uri="{BB962C8B-B14F-4D97-AF65-F5344CB8AC3E}">
        <p14:creationId xmlns:p14="http://schemas.microsoft.com/office/powerpoint/2010/main" val="400472851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56</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59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60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61</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4274946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Συνδέοντας θεωρία - πρακτική</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fontScale="90000"/>
          </a:bodyPr>
          <a:lstStyle/>
          <a:p>
            <a:r>
              <a:rPr lang="el-GR" dirty="0"/>
              <a:t>Έρευνα στη Διδακτική των Μαθηματικών και Διδακτική Πράξη</a:t>
            </a: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l-GR" sz="2800" dirty="0" smtClean="0">
                <a:solidFill>
                  <a:srgbClr val="5075BC"/>
                </a:solidFill>
                <a:latin typeface="+mj-lt"/>
                <a:ea typeface="+mj-ea"/>
                <a:cs typeface="+mj-cs"/>
              </a:rPr>
              <a:t>1:</a:t>
            </a:r>
            <a:r>
              <a:rPr lang="en-US" sz="2800" dirty="0" smtClean="0">
                <a:solidFill>
                  <a:srgbClr val="5075BC"/>
                </a:solidFill>
                <a:latin typeface="+mj-lt"/>
                <a:ea typeface="+mj-ea"/>
                <a:cs typeface="+mj-cs"/>
              </a:rPr>
              <a:t> </a:t>
            </a:r>
            <a:r>
              <a:rPr lang="el-GR" altLang="el-GR" sz="2800" dirty="0"/>
              <a:t>Συνδέοντας θεωρία </a:t>
            </a:r>
            <a:r>
              <a:rPr lang="el-GR" altLang="el-GR" sz="2800" dirty="0" smtClean="0"/>
              <a:t>– πρακτική</a:t>
            </a:r>
            <a:endParaRPr lang="en-US" altLang="el-GR" sz="2800" dirty="0" smtClean="0"/>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3600" dirty="0"/>
              <a:t>Σκέψου ένα παράδειγμα από την προσωπική σου εμπειρία ως δασκάλου </a:t>
            </a:r>
            <a:r>
              <a:rPr lang="en-US" altLang="el-GR" sz="3600" dirty="0"/>
              <a:t>…</a:t>
            </a:r>
            <a:endParaRPr lang="el-GR" sz="3600" dirty="0"/>
          </a:p>
        </p:txBody>
      </p:sp>
      <p:sp>
        <p:nvSpPr>
          <p:cNvPr id="5" name="Θέση περιεχομένου 4"/>
          <p:cNvSpPr>
            <a:spLocks noGrp="1"/>
          </p:cNvSpPr>
          <p:nvPr>
            <p:ph idx="1"/>
          </p:nvPr>
        </p:nvSpPr>
        <p:spPr/>
        <p:txBody>
          <a:bodyPr>
            <a:noAutofit/>
          </a:bodyPr>
          <a:lstStyle/>
          <a:p>
            <a:r>
              <a:rPr lang="el-GR" altLang="el-GR" sz="2400" dirty="0"/>
              <a:t>Ποια μπορεί να είναι η συνεισφορά της έρευνας για να λύσεις το συγκεκριμένο πρόβλημα; </a:t>
            </a:r>
            <a:endParaRPr lang="en-US" altLang="el-GR" sz="2400" dirty="0"/>
          </a:p>
          <a:p>
            <a:r>
              <a:rPr lang="el-GR" altLang="el-GR" sz="2400" dirty="0"/>
              <a:t>Ποια μορφή έρευνας μπορεί να είναι σχετική σ’ αυτή την περίπτωση; </a:t>
            </a:r>
            <a:endParaRPr lang="en-US" altLang="el-GR" sz="2400" dirty="0"/>
          </a:p>
          <a:p>
            <a:r>
              <a:rPr lang="el-GR" altLang="el-GR" sz="2400" dirty="0"/>
              <a:t>Μπορείς να σκεφτείς κάποια παραδείγματα έρευνας που θα ήταν χρήσιμα;</a:t>
            </a:r>
            <a:endParaRPr lang="en-US"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Έρευνα στη Διδακτική των Μαθηματικών και η σχέση της με την </a:t>
            </a:r>
            <a:r>
              <a:rPr lang="el-GR" altLang="el-GR" sz="3600" dirty="0" smtClean="0"/>
              <a:t>πρακτική</a:t>
            </a:r>
            <a:r>
              <a:rPr lang="en-US" altLang="el-GR" sz="3600" dirty="0" smtClean="0"/>
              <a:t> (1/2)</a:t>
            </a:r>
            <a:endParaRPr lang="el-GR" sz="3600" dirty="0"/>
          </a:p>
        </p:txBody>
      </p:sp>
      <p:sp>
        <p:nvSpPr>
          <p:cNvPr id="3" name="Θέση περιεχομένου 2"/>
          <p:cNvSpPr>
            <a:spLocks noGrp="1"/>
          </p:cNvSpPr>
          <p:nvPr>
            <p:ph idx="1"/>
          </p:nvPr>
        </p:nvSpPr>
        <p:spPr/>
        <p:txBody>
          <a:bodyPr>
            <a:normAutofit fontScale="92500"/>
          </a:bodyPr>
          <a:lstStyle/>
          <a:p>
            <a:pPr>
              <a:lnSpc>
                <a:spcPct val="80000"/>
              </a:lnSpc>
            </a:pPr>
            <a:r>
              <a:rPr lang="el-GR" altLang="el-GR" sz="2800" dirty="0"/>
              <a:t>Η Διδακτική μαθηματικών ως ερευνητικό πεδίο ακόμα προσπαθεί να βρει την ταυτότητα της </a:t>
            </a:r>
            <a:r>
              <a:rPr lang="en-US" altLang="el-GR" sz="2800" dirty="0"/>
              <a:t>(</a:t>
            </a:r>
            <a:r>
              <a:rPr lang="en-US" altLang="el-GR" sz="2800" dirty="0" err="1"/>
              <a:t>Sierprinska</a:t>
            </a:r>
            <a:r>
              <a:rPr lang="en-US" altLang="el-GR" sz="2800" dirty="0"/>
              <a:t> &amp; </a:t>
            </a:r>
            <a:r>
              <a:rPr lang="en-US" altLang="el-GR" sz="2800" dirty="0" err="1"/>
              <a:t>Kilpatric</a:t>
            </a:r>
            <a:r>
              <a:rPr lang="en-US" altLang="el-GR" sz="2800" dirty="0"/>
              <a:t>, 1998)</a:t>
            </a:r>
          </a:p>
          <a:p>
            <a:pPr>
              <a:lnSpc>
                <a:spcPct val="80000"/>
              </a:lnSpc>
            </a:pPr>
            <a:r>
              <a:rPr lang="el-GR" altLang="el-GR" sz="2800" dirty="0"/>
              <a:t>Οι ερευνητές χρειάζεται να μελετούν περισσότερο τη γνώση, οπτικές, την εργασία, τα πραγματικά υλικά και περιορισμούς και τα ευρύτερα χαρακτηριστικά του περιβάλλοντος εργασίας </a:t>
            </a:r>
            <a:r>
              <a:rPr lang="en-US" altLang="el-GR" sz="2800" dirty="0"/>
              <a:t>(Bishop, 1998).</a:t>
            </a:r>
          </a:p>
          <a:p>
            <a:pPr>
              <a:lnSpc>
                <a:spcPct val="80000"/>
              </a:lnSpc>
            </a:pPr>
            <a:r>
              <a:rPr lang="el-GR" altLang="el-GR" sz="2800" dirty="0"/>
              <a:t>Υπάρχει κάποια επίδραση της έρευνας στην πρακτική</a:t>
            </a:r>
            <a:r>
              <a:rPr lang="en-US" altLang="el-GR" sz="2800" dirty="0"/>
              <a:t> (45 % </a:t>
            </a:r>
            <a:r>
              <a:rPr lang="el-GR" altLang="el-GR" sz="2800" dirty="0"/>
              <a:t>των ερευνητών πιστεύει ότι η επίδραση βρίσκεται στην πρακτική του εκπαιδευτικού και όχι σ’ αυτούς που αναπτύσσουν αναλυτικά προγράμματα και εκπαιδευτική πολιτική (</a:t>
            </a:r>
            <a:r>
              <a:rPr lang="en-US" altLang="el-GR" sz="2800" dirty="0"/>
              <a:t>ICME -10, 2004</a:t>
            </a:r>
            <a:r>
              <a:rPr lang="en-US" altLang="el-GR" sz="2800" dirty="0" smtClean="0"/>
              <a:t>)</a:t>
            </a:r>
            <a:endParaRPr lang="en-US" alt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Έρευνα στη Διδακτική των Μαθηματικών και η σχέση της με την </a:t>
            </a:r>
            <a:r>
              <a:rPr lang="el-GR" altLang="el-GR" sz="3600" dirty="0" smtClean="0"/>
              <a:t>πρακτική</a:t>
            </a:r>
            <a:r>
              <a:rPr lang="en-US" altLang="el-GR" sz="3600" dirty="0" smtClean="0"/>
              <a:t> (2/2)</a:t>
            </a:r>
            <a:endParaRPr lang="el-GR" sz="3600" dirty="0"/>
          </a:p>
        </p:txBody>
      </p:sp>
      <p:sp>
        <p:nvSpPr>
          <p:cNvPr id="3" name="Θέση περιεχομένου 2"/>
          <p:cNvSpPr>
            <a:spLocks noGrp="1"/>
          </p:cNvSpPr>
          <p:nvPr>
            <p:ph idx="1"/>
          </p:nvPr>
        </p:nvSpPr>
        <p:spPr/>
        <p:txBody>
          <a:bodyPr>
            <a:normAutofit/>
          </a:bodyPr>
          <a:lstStyle/>
          <a:p>
            <a:pPr>
              <a:lnSpc>
                <a:spcPct val="80000"/>
              </a:lnSpc>
            </a:pPr>
            <a:r>
              <a:rPr lang="el-GR" altLang="el-GR" sz="2800" dirty="0"/>
              <a:t>Η δύναμη της έρευνας είναι η δυνατότητα πολλαπλών ερμηνειών</a:t>
            </a:r>
            <a:r>
              <a:rPr lang="en-US" altLang="el-GR" sz="2800" dirty="0"/>
              <a:t> (ICME -10, 2004)</a:t>
            </a:r>
          </a:p>
          <a:p>
            <a:pPr>
              <a:lnSpc>
                <a:spcPct val="80000"/>
              </a:lnSpc>
            </a:pPr>
            <a:r>
              <a:rPr lang="el-GR" altLang="el-GR" sz="2800" dirty="0"/>
              <a:t>Η έρευνα παραβλέπει σημαντικές  όψεις των συνθηκών και της παράδοσης της εκπαιδευτικής πρακτικής σε μια χώρα (</a:t>
            </a:r>
            <a:r>
              <a:rPr lang="el-GR" altLang="el-GR" sz="2800" dirty="0" err="1"/>
              <a:t>π.χ</a:t>
            </a:r>
            <a:r>
              <a:rPr lang="el-GR" altLang="el-GR" sz="2800" dirty="0"/>
              <a:t> παραβλέπει εθνικές, πολιτιστικές και οικονομικές διαφοροποιήσεις (παράδειγμα από την έρευνα της </a:t>
            </a:r>
            <a:r>
              <a:rPr lang="en-US" altLang="el-GR" sz="2800" dirty="0" err="1"/>
              <a:t>Boaler</a:t>
            </a:r>
            <a:r>
              <a:rPr lang="en-US" altLang="el-GR" sz="2800" dirty="0"/>
              <a:t>)</a:t>
            </a:r>
          </a:p>
          <a:p>
            <a:pPr>
              <a:lnSpc>
                <a:spcPct val="80000"/>
              </a:lnSpc>
            </a:pPr>
            <a:r>
              <a:rPr lang="el-GR" altLang="el-GR" sz="2800" dirty="0"/>
              <a:t>Υπάρχει ενδιαφέρον να δημιουργηθεί μια πειστική και παραγωγική σχέση ανάμεσα στην έρευνα και στις διδακτικές δραστηριότητες.</a:t>
            </a:r>
            <a:endParaRPr lang="en-US" altLang="el-GR" sz="2800" dirty="0"/>
          </a:p>
        </p:txBody>
      </p:sp>
    </p:spTree>
    <p:extLst>
      <p:ext uri="{BB962C8B-B14F-4D97-AF65-F5344CB8AC3E}">
        <p14:creationId xmlns:p14="http://schemas.microsoft.com/office/powerpoint/2010/main" val="2406547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Παραδείγματα ερευνητικών «διαπιστώσεων» στη Διδακτική </a:t>
            </a:r>
            <a:r>
              <a:rPr lang="el-GR" altLang="el-GR" sz="3200" dirty="0" smtClean="0"/>
              <a:t>Μαθηματικών</a:t>
            </a:r>
            <a:r>
              <a:rPr lang="en-US" altLang="el-GR" sz="3200" dirty="0" smtClean="0"/>
              <a:t> (1/6)</a:t>
            </a:r>
            <a:endParaRPr lang="el-GR" sz="3200" dirty="0"/>
          </a:p>
        </p:txBody>
      </p:sp>
      <p:sp>
        <p:nvSpPr>
          <p:cNvPr id="5" name="Θέση περιεχομένου 4"/>
          <p:cNvSpPr>
            <a:spLocks noGrp="1"/>
          </p:cNvSpPr>
          <p:nvPr>
            <p:ph idx="1"/>
          </p:nvPr>
        </p:nvSpPr>
        <p:spPr/>
        <p:txBody>
          <a:bodyPr>
            <a:noAutofit/>
          </a:bodyPr>
          <a:lstStyle/>
          <a:p>
            <a:pPr>
              <a:lnSpc>
                <a:spcPct val="90000"/>
              </a:lnSpc>
            </a:pPr>
            <a:r>
              <a:rPr lang="el-GR" altLang="el-GR" sz="2400" dirty="0"/>
              <a:t>Η πολυπλοκότητα της μάθησης των μαθηματικών</a:t>
            </a:r>
          </a:p>
          <a:p>
            <a:pPr>
              <a:lnSpc>
                <a:spcPct val="90000"/>
              </a:lnSpc>
            </a:pPr>
            <a:r>
              <a:rPr lang="el-GR" altLang="el-GR" sz="2400" dirty="0"/>
              <a:t>( επιστημολογικά χαρακτηριστικά των μαθηματικών, πεποιθήσεις μαθητών, κοινωνικές – πολιτιστικές καταστάσεις-πλαίσια, εργαλεία αξιολόγησης, γλώσσα-σύμβολα)</a:t>
            </a:r>
          </a:p>
          <a:p>
            <a:pPr>
              <a:lnSpc>
                <a:spcPct val="90000"/>
              </a:lnSpc>
            </a:pPr>
            <a:r>
              <a:rPr lang="el-GR" altLang="el-GR" sz="2400" dirty="0"/>
              <a:t>Η συγκεκριμένη φύση, περιεχόμενο, εύρος μιας μαθηματικής έννοιας καθορίζεται από ένα σύνολο συγκεκριμένων αναφορών στις οποίες η έννοια έχει αντιμετωπισθεί από το μαθητή (ο ρόλος των διαφορετικών αναπαραστάσεων)</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Παραδείγματα ερευνητικών «διαπιστώσεων» στη Διδακτική Μαθηματικών</a:t>
            </a:r>
            <a:r>
              <a:rPr lang="en-US" altLang="el-GR" sz="3200" dirty="0"/>
              <a:t> </a:t>
            </a:r>
            <a:r>
              <a:rPr lang="en-US" altLang="el-GR" sz="3200" dirty="0" smtClean="0"/>
              <a:t>(2/6</a:t>
            </a:r>
            <a:r>
              <a:rPr lang="en-US" altLang="el-GR" sz="3200"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Εμπόδια που προκαλούνται από τη διαφορά διαδικασίας- αντικειμένου. Η σύνδεση τους είναι δύσκολη (</a:t>
            </a:r>
            <a:r>
              <a:rPr lang="el-GR" altLang="el-GR" sz="2800" dirty="0" err="1"/>
              <a:t>π.χ</a:t>
            </a:r>
            <a:r>
              <a:rPr lang="el-GR" altLang="el-GR" sz="2800" dirty="0"/>
              <a:t> η επίλυση μιας εξίσωσης)</a:t>
            </a:r>
          </a:p>
          <a:p>
            <a:r>
              <a:rPr lang="el-GR" altLang="el-GR" sz="2800" dirty="0"/>
              <a:t>Οι αντιλήψεις των μαθητών για την απόδειξη παραμένουν κύρια στο εμπειρικό ή διαισθητικό επίπεδο</a:t>
            </a:r>
          </a:p>
          <a:p>
            <a:r>
              <a:rPr lang="el-GR" altLang="el-GR" sz="2800" dirty="0"/>
              <a:t>Οι δυνατότητες και οι περιορισμοί της πληροφορικής στη μαθηματική εκπαίδευση</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Παραδείγματα ερευνητικών «διαπιστώσεων» στη Διδακτική Μαθηματικών</a:t>
            </a:r>
            <a:r>
              <a:rPr lang="en-US" altLang="el-GR" sz="3200" dirty="0"/>
              <a:t> </a:t>
            </a:r>
            <a:r>
              <a:rPr lang="en-US" altLang="el-GR" sz="3200" dirty="0" smtClean="0"/>
              <a:t>(3/6</a:t>
            </a:r>
            <a:r>
              <a:rPr lang="en-US" altLang="el-GR" sz="3200" dirty="0"/>
              <a:t>)</a:t>
            </a:r>
            <a:endParaRPr lang="el-GR" dirty="0"/>
          </a:p>
        </p:txBody>
      </p:sp>
      <p:sp>
        <p:nvSpPr>
          <p:cNvPr id="5" name="Θέση περιεχομένου 4"/>
          <p:cNvSpPr>
            <a:spLocks noGrp="1"/>
          </p:cNvSpPr>
          <p:nvPr>
            <p:ph idx="1"/>
          </p:nvPr>
        </p:nvSpPr>
        <p:spPr/>
        <p:txBody>
          <a:bodyPr>
            <a:noAutofit/>
          </a:bodyPr>
          <a:lstStyle/>
          <a:p>
            <a:r>
              <a:rPr lang="el-GR" altLang="el-GR" dirty="0"/>
              <a:t>Ποσοτικές πληροφορίες</a:t>
            </a:r>
          </a:p>
          <a:p>
            <a:pPr lvl="1"/>
            <a:r>
              <a:rPr lang="el-GR" altLang="el-GR" dirty="0"/>
              <a:t>Συγκριτικές έρευνες</a:t>
            </a:r>
          </a:p>
          <a:p>
            <a:pPr lvl="1"/>
            <a:r>
              <a:rPr lang="el-GR" altLang="el-GR" dirty="0"/>
              <a:t>Λάθη μαθητών αναφορικά με μια έννοια</a:t>
            </a:r>
          </a:p>
          <a:p>
            <a:pPr lvl="1"/>
            <a:r>
              <a:rPr lang="el-GR" altLang="el-GR" dirty="0"/>
              <a:t>Συνέπειες μιας παρέμβασης</a:t>
            </a:r>
          </a:p>
          <a:p>
            <a:pPr lvl="1"/>
            <a:r>
              <a:rPr lang="el-GR" altLang="el-GR" dirty="0"/>
              <a:t>Περνούν πιο άμεσα στην πράξη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Παραδείγματα ερευνητικών «διαπιστώσεων» στη Διδακτική Μαθηματικών</a:t>
            </a:r>
            <a:r>
              <a:rPr lang="en-US" altLang="el-GR" sz="3200" dirty="0"/>
              <a:t> </a:t>
            </a:r>
            <a:r>
              <a:rPr lang="en-US" altLang="el-GR" sz="3200" dirty="0" smtClean="0"/>
              <a:t>(4/6</a:t>
            </a:r>
            <a:r>
              <a:rPr lang="en-US" altLang="el-GR" sz="3200" dirty="0"/>
              <a:t>)</a:t>
            </a:r>
            <a:endParaRPr lang="el-GR" dirty="0"/>
          </a:p>
        </p:txBody>
      </p:sp>
      <p:sp>
        <p:nvSpPr>
          <p:cNvPr id="3" name="Θέση περιεχομένου 2"/>
          <p:cNvSpPr>
            <a:spLocks noGrp="1"/>
          </p:cNvSpPr>
          <p:nvPr>
            <p:ph idx="1"/>
          </p:nvPr>
        </p:nvSpPr>
        <p:spPr/>
        <p:txBody>
          <a:bodyPr>
            <a:normAutofit/>
          </a:bodyPr>
          <a:lstStyle/>
          <a:p>
            <a:r>
              <a:rPr lang="el-GR" altLang="el-GR" dirty="0"/>
              <a:t>Ποιοτικές πληροφορίες</a:t>
            </a:r>
          </a:p>
          <a:p>
            <a:pPr lvl="1"/>
            <a:r>
              <a:rPr lang="el-GR" altLang="el-GR" dirty="0"/>
              <a:t>Φαινόμενα στη σχολική τάξη</a:t>
            </a:r>
          </a:p>
          <a:p>
            <a:pPr lvl="1"/>
            <a:r>
              <a:rPr lang="el-GR" altLang="el-GR" dirty="0"/>
              <a:t>Ανάλυση της δουλειάς των μαθητών</a:t>
            </a:r>
          </a:p>
          <a:p>
            <a:pPr lvl="1"/>
            <a:r>
              <a:rPr lang="el-GR" altLang="el-GR" dirty="0"/>
              <a:t>Ανάλυση των συζητήσεων στην τάξη</a:t>
            </a:r>
          </a:p>
          <a:p>
            <a:pPr lvl="1"/>
            <a:r>
              <a:rPr lang="el-GR" altLang="el-GR" dirty="0"/>
              <a:t>Είναι λιγότερο γνωστά σε αυτούς που ασχολούνται άμεσα με τη διδακτική πράξη </a:t>
            </a:r>
          </a:p>
          <a:p>
            <a:endParaRPr lang="el-GR" alt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Παραδείγματα ερευνητικών «διαπιστώσεων» στη Διδακτική Μαθηματικών</a:t>
            </a:r>
            <a:r>
              <a:rPr lang="en-US" altLang="el-GR" sz="3200" dirty="0"/>
              <a:t> </a:t>
            </a:r>
            <a:r>
              <a:rPr lang="en-US" altLang="el-GR" sz="3200" dirty="0" smtClean="0"/>
              <a:t>(5/6</a:t>
            </a:r>
            <a:r>
              <a:rPr lang="en-US" altLang="el-GR" sz="3200" dirty="0"/>
              <a:t>)</a:t>
            </a:r>
            <a:endParaRPr lang="el-GR" sz="2800" dirty="0"/>
          </a:p>
        </p:txBody>
      </p:sp>
      <p:sp>
        <p:nvSpPr>
          <p:cNvPr id="3" name="Θέση περιεχομένου 2"/>
          <p:cNvSpPr>
            <a:spLocks noGrp="1"/>
          </p:cNvSpPr>
          <p:nvPr>
            <p:ph idx="1"/>
          </p:nvPr>
        </p:nvSpPr>
        <p:spPr/>
        <p:txBody>
          <a:bodyPr>
            <a:normAutofit lnSpcReduction="10000"/>
          </a:bodyPr>
          <a:lstStyle/>
          <a:p>
            <a:r>
              <a:rPr lang="el-GR" altLang="el-GR" dirty="0"/>
              <a:t>Θεωρητικές θεωρήσεις</a:t>
            </a:r>
          </a:p>
          <a:p>
            <a:pPr lvl="1"/>
            <a:r>
              <a:rPr lang="el-GR" altLang="el-GR" dirty="0"/>
              <a:t>Ο ρόλος του εκπαιδευτικού στην τάξη</a:t>
            </a:r>
          </a:p>
          <a:p>
            <a:pPr lvl="1"/>
            <a:r>
              <a:rPr lang="el-GR" altLang="el-GR" dirty="0"/>
              <a:t>Η σχέση ανάμεσα στους μαθητές, εκπαιδευτικό, μαθηματική γνώση</a:t>
            </a:r>
          </a:p>
          <a:p>
            <a:pPr lvl="1"/>
            <a:r>
              <a:rPr lang="el-GR" altLang="el-GR" dirty="0"/>
              <a:t>Η σχέση ανάμεσα στα σχολικά μαθηματικά και στα μαθηματικά που παράγονται από τους μαθηματικούς.</a:t>
            </a:r>
          </a:p>
          <a:p>
            <a:pPr lvl="1"/>
            <a:r>
              <a:rPr lang="el-GR" altLang="el-GR" dirty="0"/>
              <a:t>Θέματα που ενδιαφέρουν περισσότερο τους ερευνητές της Διδακτικής των Μαθηματικών</a:t>
            </a:r>
          </a:p>
          <a:p>
            <a:endParaRPr lang="el-GR" altLang="el-GR" dirty="0"/>
          </a:p>
        </p:txBody>
      </p:sp>
    </p:spTree>
    <p:extLst>
      <p:ext uri="{BB962C8B-B14F-4D97-AF65-F5344CB8AC3E}">
        <p14:creationId xmlns:p14="http://schemas.microsoft.com/office/powerpoint/2010/main" val="2814896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Παραδείγματα ερευνητικών «διαπιστώσεων» στη Διδακτική Μαθηματικών</a:t>
            </a:r>
            <a:r>
              <a:rPr lang="en-US" altLang="el-GR" sz="3200" dirty="0"/>
              <a:t> </a:t>
            </a:r>
            <a:r>
              <a:rPr lang="en-US" altLang="el-GR" sz="3200" dirty="0" smtClean="0"/>
              <a:t>(6/6</a:t>
            </a:r>
            <a:r>
              <a:rPr lang="en-US" altLang="el-GR" sz="3200" dirty="0"/>
              <a:t>)</a:t>
            </a:r>
            <a:endParaRPr lang="el-GR" dirty="0"/>
          </a:p>
        </p:txBody>
      </p:sp>
      <p:sp>
        <p:nvSpPr>
          <p:cNvPr id="3" name="Θέση περιεχομένου 2"/>
          <p:cNvSpPr>
            <a:spLocks noGrp="1"/>
          </p:cNvSpPr>
          <p:nvPr>
            <p:ph idx="1"/>
          </p:nvPr>
        </p:nvSpPr>
        <p:spPr/>
        <p:txBody>
          <a:bodyPr>
            <a:normAutofit/>
          </a:bodyPr>
          <a:lstStyle/>
          <a:p>
            <a:r>
              <a:rPr lang="el-GR" altLang="el-GR" dirty="0"/>
              <a:t>Αλλαγές χρειάζονται στο να γίνει φανερός στους εκπαιδευτικούς η σημασία ποιοτικών και θεωρητικών αποτελεσμάτων</a:t>
            </a:r>
          </a:p>
          <a:p>
            <a:r>
              <a:rPr lang="el-GR" altLang="el-GR" dirty="0"/>
              <a:t>Η εκπαίδευση εκπαιδευτικών ένα ανοικτό θέμα στην αναζήτηση συνδέσεων ανάμεσα στην έρευνα και την πράξη</a:t>
            </a:r>
          </a:p>
          <a:p>
            <a:r>
              <a:rPr lang="el-GR" altLang="el-GR" dirty="0"/>
              <a:t>Τι προτάσεις υπάρχουν;</a:t>
            </a:r>
          </a:p>
        </p:txBody>
      </p:sp>
    </p:spTree>
    <p:extLst>
      <p:ext uri="{BB962C8B-B14F-4D97-AF65-F5344CB8AC3E}">
        <p14:creationId xmlns:p14="http://schemas.microsoft.com/office/powerpoint/2010/main" val="3786758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Παραδείγματα </a:t>
            </a:r>
            <a:r>
              <a:rPr lang="el-GR" altLang="el-GR" dirty="0" smtClean="0"/>
              <a:t>ερευνών</a:t>
            </a:r>
            <a:r>
              <a:rPr lang="en-US" altLang="el-GR" dirty="0" smtClean="0"/>
              <a:t> (1/3)</a:t>
            </a:r>
            <a:endParaRPr lang="el-GR" dirty="0"/>
          </a:p>
        </p:txBody>
      </p:sp>
      <p:sp>
        <p:nvSpPr>
          <p:cNvPr id="3" name="Θέση περιεχομένου 2"/>
          <p:cNvSpPr>
            <a:spLocks noGrp="1"/>
          </p:cNvSpPr>
          <p:nvPr>
            <p:ph idx="1"/>
          </p:nvPr>
        </p:nvSpPr>
        <p:spPr/>
        <p:txBody>
          <a:bodyPr>
            <a:normAutofit fontScale="85000" lnSpcReduction="20000"/>
          </a:bodyPr>
          <a:lstStyle/>
          <a:p>
            <a:pPr>
              <a:lnSpc>
                <a:spcPct val="90000"/>
              </a:lnSpc>
            </a:pPr>
            <a:r>
              <a:rPr lang="el-GR" altLang="el-GR" dirty="0"/>
              <a:t>Ε. </a:t>
            </a:r>
            <a:r>
              <a:rPr lang="el-GR" altLang="el-GR" dirty="0" err="1"/>
              <a:t>Κολέζα</a:t>
            </a:r>
            <a:r>
              <a:rPr lang="el-GR" altLang="el-GR" dirty="0"/>
              <a:t> και Ε. </a:t>
            </a:r>
            <a:r>
              <a:rPr lang="el-GR" altLang="el-GR" dirty="0" err="1"/>
              <a:t>Καμπάνη</a:t>
            </a:r>
            <a:r>
              <a:rPr lang="el-GR" altLang="el-GR" dirty="0"/>
              <a:t> (2005). Μορφές και επίπεδα αιτιολόγησης κατά τη λύση γεωμετρικών προβλημάτων, Πρακτικά 1</a:t>
            </a:r>
            <a:r>
              <a:rPr lang="el-GR" altLang="el-GR" baseline="30000" dirty="0"/>
              <a:t>ου</a:t>
            </a:r>
            <a:r>
              <a:rPr lang="el-GR" altLang="el-GR" dirty="0"/>
              <a:t> συνεδρίου της ΕΝΕΔΙΜ, Ελληνικά Γράμματα, Αθήνα</a:t>
            </a:r>
          </a:p>
          <a:p>
            <a:pPr>
              <a:lnSpc>
                <a:spcPct val="90000"/>
              </a:lnSpc>
              <a:buFontTx/>
              <a:buNone/>
            </a:pPr>
            <a:r>
              <a:rPr lang="el-GR" altLang="el-GR" dirty="0"/>
              <a:t>Προβλήματα που δόθηκαν σε μαθητές Α΄ Λυκείου και αναλύθηκαν ποιοτικά</a:t>
            </a:r>
          </a:p>
          <a:p>
            <a:pPr>
              <a:lnSpc>
                <a:spcPct val="90000"/>
              </a:lnSpc>
              <a:buFontTx/>
              <a:buNone/>
            </a:pPr>
            <a:r>
              <a:rPr lang="el-GR" altLang="el-GR" dirty="0"/>
              <a:t>«Δίνεται κύκλος με κέντρο Ο και σημείο Σ (τρεις θέσεις: εξωτερικό του κύκλου – πάνω και κάτω από το Ο, εσωτερικό του κύκλου). Φτιάξε σε κάθε περίπτωση ένα ισοσκελές τρίγωνο ΣΑΒ, όπου τα Α και Β είναι σημεία του κύκλου. Φρόντισε τα τρίγωνα που φτιάχνεις να είναι διαφορετικά. Γράψε αναλυτικά τον τρόπο κατασκευής και δικαιολόγησε γιατί τα τρίγωνα είναι ισοσκελή»</a:t>
            </a:r>
          </a:p>
        </p:txBody>
      </p:sp>
    </p:spTree>
    <p:extLst>
      <p:ext uri="{BB962C8B-B14F-4D97-AF65-F5344CB8AC3E}">
        <p14:creationId xmlns:p14="http://schemas.microsoft.com/office/powerpoint/2010/main" val="2023386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normAutofit fontScale="90000"/>
          </a:bodyPr>
          <a:lstStyle/>
          <a:p>
            <a:r>
              <a:rPr lang="el-GR" dirty="0"/>
              <a:t>Έρευνα στη Διδακτική των Μαθηματικών και Διδακτική Πράξη</a:t>
            </a:r>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Παραδείγματα </a:t>
            </a:r>
            <a:r>
              <a:rPr lang="el-GR" altLang="el-GR" dirty="0" smtClean="0"/>
              <a:t>ερευνών</a:t>
            </a:r>
            <a:r>
              <a:rPr lang="en-US" altLang="el-GR" dirty="0" smtClean="0"/>
              <a:t> (2/3)</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dirty="0"/>
              <a:t>Πρόβλημα 2:</a:t>
            </a:r>
          </a:p>
          <a:p>
            <a:pPr>
              <a:lnSpc>
                <a:spcPct val="90000"/>
              </a:lnSpc>
              <a:buFontTx/>
              <a:buNone/>
            </a:pPr>
            <a:r>
              <a:rPr lang="el-GR" altLang="el-GR" dirty="0"/>
              <a:t>	«Ξεκινώντας από το ισοσκελές τραπέζιο (δύο μορφές) ΑΒΓΔΕ φτιάξε όσα ισοσκελή τρίγωνα μπορείς. Σε κάθε </a:t>
            </a:r>
            <a:r>
              <a:rPr lang="el-GR" altLang="el-GR" dirty="0" err="1"/>
              <a:t>πέρίπτωση</a:t>
            </a:r>
            <a:r>
              <a:rPr lang="el-GR" altLang="el-GR" dirty="0"/>
              <a:t>, γράψε το κατασκευαστικό σενάριο που ακολούθησες και εξήγησε γιατί το τρίγωνο που έφτιαξες είναι ισοσκελές. Ποια από τις κατασκευές που περιγράφεις στα σενάρια σου, θεωρείς καλύτερη και γιατί;»</a:t>
            </a:r>
          </a:p>
        </p:txBody>
      </p:sp>
    </p:spTree>
    <p:extLst>
      <p:ext uri="{BB962C8B-B14F-4D97-AF65-F5344CB8AC3E}">
        <p14:creationId xmlns:p14="http://schemas.microsoft.com/office/powerpoint/2010/main" val="9085609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Παραδείγματα </a:t>
            </a:r>
            <a:r>
              <a:rPr lang="el-GR" altLang="el-GR" dirty="0" smtClean="0"/>
              <a:t>ερευνών</a:t>
            </a:r>
            <a:r>
              <a:rPr lang="en-US" altLang="el-GR" dirty="0" smtClean="0"/>
              <a:t> (3/3)</a:t>
            </a:r>
            <a:endParaRPr lang="el-GR" dirty="0"/>
          </a:p>
        </p:txBody>
      </p:sp>
      <p:sp>
        <p:nvSpPr>
          <p:cNvPr id="3" name="Θέση περιεχομένου 2"/>
          <p:cNvSpPr>
            <a:spLocks noGrp="1"/>
          </p:cNvSpPr>
          <p:nvPr>
            <p:ph idx="1"/>
          </p:nvPr>
        </p:nvSpPr>
        <p:spPr/>
        <p:txBody>
          <a:bodyPr>
            <a:normAutofit/>
          </a:bodyPr>
          <a:lstStyle/>
          <a:p>
            <a:r>
              <a:rPr lang="el-GR" altLang="el-GR" dirty="0"/>
              <a:t>Αναλύστε τα χαρακτηριστικά αυτών των δύο προβλημάτων</a:t>
            </a:r>
          </a:p>
          <a:p>
            <a:r>
              <a:rPr lang="el-GR" altLang="el-GR" dirty="0"/>
              <a:t>Τι βλέπετε στη διατύπωση τους;</a:t>
            </a:r>
          </a:p>
          <a:p>
            <a:r>
              <a:rPr lang="el-GR" altLang="el-GR" dirty="0"/>
              <a:t>Γιατί δόθηκαν στους μαθητές;</a:t>
            </a:r>
          </a:p>
        </p:txBody>
      </p:sp>
    </p:spTree>
    <p:extLst>
      <p:ext uri="{BB962C8B-B14F-4D97-AF65-F5344CB8AC3E}">
        <p14:creationId xmlns:p14="http://schemas.microsoft.com/office/powerpoint/2010/main" val="2502751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a:t>Βασικά αποτελέσματα της </a:t>
            </a:r>
            <a:r>
              <a:rPr lang="el-GR" altLang="el-GR" dirty="0" smtClean="0"/>
              <a:t>έρευνας</a:t>
            </a:r>
            <a:r>
              <a:rPr lang="en-US" altLang="el-GR" dirty="0" smtClean="0"/>
              <a:t> (1/5)</a:t>
            </a:r>
            <a:endParaRPr lang="el-GR" dirty="0"/>
          </a:p>
        </p:txBody>
      </p:sp>
      <p:sp>
        <p:nvSpPr>
          <p:cNvPr id="3" name="Θέση περιεχομένου 2"/>
          <p:cNvSpPr>
            <a:spLocks noGrp="1"/>
          </p:cNvSpPr>
          <p:nvPr>
            <p:ph idx="1"/>
          </p:nvPr>
        </p:nvSpPr>
        <p:spPr/>
        <p:txBody>
          <a:bodyPr>
            <a:normAutofit lnSpcReduction="10000"/>
          </a:bodyPr>
          <a:lstStyle/>
          <a:p>
            <a:pPr>
              <a:lnSpc>
                <a:spcPct val="90000"/>
              </a:lnSpc>
            </a:pPr>
            <a:r>
              <a:rPr lang="el-GR" altLang="el-GR" sz="2800" dirty="0"/>
              <a:t>Αιτιολογήσεις που στηρίζονται στην οπτική προσέγγιση</a:t>
            </a:r>
          </a:p>
          <a:p>
            <a:pPr lvl="1">
              <a:lnSpc>
                <a:spcPct val="90000"/>
              </a:lnSpc>
            </a:pPr>
            <a:r>
              <a:rPr lang="el-GR" altLang="el-GR" sz="2400" dirty="0"/>
              <a:t>«φαίνεται στο σχήμα»</a:t>
            </a:r>
          </a:p>
          <a:p>
            <a:pPr lvl="1">
              <a:lnSpc>
                <a:spcPct val="90000"/>
              </a:lnSpc>
            </a:pPr>
            <a:r>
              <a:rPr lang="el-GR" altLang="el-GR" sz="2400" dirty="0"/>
              <a:t>«είναι ισοσκελές γιατί το κατασκεύασα να είναι»</a:t>
            </a:r>
          </a:p>
          <a:p>
            <a:pPr lvl="1">
              <a:lnSpc>
                <a:spcPct val="90000"/>
              </a:lnSpc>
            </a:pPr>
            <a:r>
              <a:rPr lang="el-GR" altLang="el-GR" sz="2400" dirty="0"/>
              <a:t>«αν τα μετρήσουμε θα δούμε ότι είναι πράγματι ίσα»</a:t>
            </a:r>
          </a:p>
          <a:p>
            <a:pPr lvl="1">
              <a:lnSpc>
                <a:spcPct val="90000"/>
              </a:lnSpc>
              <a:buFontTx/>
              <a:buNone/>
            </a:pPr>
            <a:r>
              <a:rPr lang="el-GR" altLang="el-GR" sz="2400" dirty="0"/>
              <a:t>«</a:t>
            </a:r>
            <a:r>
              <a:rPr lang="el-GR" altLang="el-GR" sz="2400" i="1" dirty="0"/>
              <a:t>Θα φτιάξω δύο τμήματα ίσα ΣΑ=ΣΒ. Είναι ισοσκελές γιατί το κατασκεύασα να είναι, πήρα ΣΑ=ΣΒ»</a:t>
            </a:r>
          </a:p>
          <a:p>
            <a:pPr lvl="1">
              <a:lnSpc>
                <a:spcPct val="90000"/>
              </a:lnSpc>
              <a:buFontTx/>
              <a:buNone/>
            </a:pPr>
            <a:r>
              <a:rPr lang="el-GR" altLang="el-GR" sz="2400" i="1" dirty="0"/>
              <a:t>«Θα πάρω τα Α και Β πάνω στον κύκλο έτσι, ώστε η ΣΟ να είναι κάθετη στην ΑΒ και μάλιστα να είναι η </a:t>
            </a:r>
            <a:r>
              <a:rPr lang="el-GR" altLang="el-GR" sz="2400" i="1" dirty="0" err="1"/>
              <a:t>μεσοκάθετος</a:t>
            </a:r>
            <a:r>
              <a:rPr lang="el-GR" altLang="el-GR" sz="2400" i="1" dirty="0"/>
              <a:t>. …Δεν ξέρω πώς…Θα είναι ισοσκελές γιατί αν μετρήσω ΣΑ = ΣΒ»</a:t>
            </a:r>
          </a:p>
        </p:txBody>
      </p:sp>
    </p:spTree>
    <p:extLst>
      <p:ext uri="{BB962C8B-B14F-4D97-AF65-F5344CB8AC3E}">
        <p14:creationId xmlns:p14="http://schemas.microsoft.com/office/powerpoint/2010/main" val="3356936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a:t>Βασικά αποτελέσματα της έρευνας</a:t>
            </a:r>
            <a:r>
              <a:rPr lang="en-US" altLang="el-GR" dirty="0"/>
              <a:t> </a:t>
            </a:r>
            <a:r>
              <a:rPr lang="en-US" altLang="el-GR" dirty="0" smtClean="0"/>
              <a:t>(2/5</a:t>
            </a:r>
            <a:r>
              <a:rPr lang="en-US" altLang="el-GR" dirty="0"/>
              <a:t>)</a:t>
            </a:r>
            <a:endParaRPr lang="el-GR" dirty="0"/>
          </a:p>
        </p:txBody>
      </p:sp>
      <p:sp>
        <p:nvSpPr>
          <p:cNvPr id="3" name="Θέση περιεχομένου 2"/>
          <p:cNvSpPr>
            <a:spLocks noGrp="1"/>
          </p:cNvSpPr>
          <p:nvPr>
            <p:ph idx="1"/>
          </p:nvPr>
        </p:nvSpPr>
        <p:spPr/>
        <p:txBody>
          <a:bodyPr>
            <a:normAutofit/>
          </a:bodyPr>
          <a:lstStyle/>
          <a:p>
            <a:pPr>
              <a:lnSpc>
                <a:spcPct val="80000"/>
              </a:lnSpc>
            </a:pPr>
            <a:r>
              <a:rPr lang="el-GR" altLang="el-GR" sz="2800" dirty="0"/>
              <a:t>Αιτιολογήσεις που κατατάσσονται στην </a:t>
            </a:r>
            <a:r>
              <a:rPr lang="el-GR" altLang="el-GR" sz="2800" dirty="0" err="1"/>
              <a:t>ευρετική</a:t>
            </a:r>
            <a:r>
              <a:rPr lang="el-GR" altLang="el-GR" sz="2800" dirty="0"/>
              <a:t> προσέγγιση</a:t>
            </a:r>
          </a:p>
          <a:p>
            <a:pPr lvl="1">
              <a:lnSpc>
                <a:spcPct val="80000"/>
              </a:lnSpc>
            </a:pPr>
            <a:r>
              <a:rPr lang="el-GR" altLang="el-GR" dirty="0"/>
              <a:t>Αρχίζουν να εντάσσουν το συλλογισμό τους σε επιχειρήματα θεωρητικής φύσης</a:t>
            </a:r>
          </a:p>
          <a:p>
            <a:pPr lvl="2">
              <a:lnSpc>
                <a:spcPct val="80000"/>
              </a:lnSpc>
            </a:pPr>
            <a:r>
              <a:rPr lang="el-GR" altLang="el-GR" sz="2800" dirty="0"/>
              <a:t>Ατελής ως προς την πληρότητα</a:t>
            </a:r>
          </a:p>
          <a:p>
            <a:pPr lvl="2">
              <a:lnSpc>
                <a:spcPct val="80000"/>
              </a:lnSpc>
            </a:pPr>
            <a:r>
              <a:rPr lang="el-GR" altLang="el-GR" sz="2800" dirty="0"/>
              <a:t>Ατελής ως προς την οργάνωση πληροφοριών</a:t>
            </a:r>
          </a:p>
          <a:p>
            <a:pPr lvl="2">
              <a:lnSpc>
                <a:spcPct val="80000"/>
              </a:lnSpc>
            </a:pPr>
            <a:r>
              <a:rPr lang="el-GR" altLang="el-GR" sz="2800" dirty="0"/>
              <a:t>Χρήση </a:t>
            </a:r>
            <a:r>
              <a:rPr lang="el-GR" altLang="el-GR" sz="2800" dirty="0" err="1" smtClean="0"/>
              <a:t>ψευδοπροτάσεων</a:t>
            </a:r>
            <a:endParaRPr lang="el-GR" altLang="el-GR" sz="2800" dirty="0"/>
          </a:p>
        </p:txBody>
      </p:sp>
    </p:spTree>
    <p:extLst>
      <p:ext uri="{BB962C8B-B14F-4D97-AF65-F5344CB8AC3E}">
        <p14:creationId xmlns:p14="http://schemas.microsoft.com/office/powerpoint/2010/main" val="24065495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a:t>Βασικά αποτελέσματα της έρευνας</a:t>
            </a:r>
            <a:r>
              <a:rPr lang="en-US" altLang="el-GR" dirty="0"/>
              <a:t> </a:t>
            </a:r>
            <a:r>
              <a:rPr lang="en-US" altLang="el-GR" dirty="0" smtClean="0"/>
              <a:t>(3/5</a:t>
            </a:r>
            <a:r>
              <a:rPr lang="en-US" altLang="el-GR" dirty="0"/>
              <a:t>)</a:t>
            </a:r>
            <a:endParaRPr lang="el-GR" dirty="0"/>
          </a:p>
        </p:txBody>
      </p:sp>
      <p:sp>
        <p:nvSpPr>
          <p:cNvPr id="3" name="Θέση περιεχομένου 2"/>
          <p:cNvSpPr>
            <a:spLocks noGrp="1"/>
          </p:cNvSpPr>
          <p:nvPr>
            <p:ph idx="1"/>
          </p:nvPr>
        </p:nvSpPr>
        <p:spPr/>
        <p:txBody>
          <a:bodyPr>
            <a:normAutofit/>
          </a:bodyPr>
          <a:lstStyle/>
          <a:p>
            <a:pPr lvl="0">
              <a:lnSpc>
                <a:spcPct val="80000"/>
              </a:lnSpc>
            </a:pPr>
            <a:r>
              <a:rPr lang="el-GR" altLang="el-GR" sz="2400" dirty="0">
                <a:solidFill>
                  <a:prstClr val="black"/>
                </a:solidFill>
              </a:rPr>
              <a:t>(Ο μαθητής φέρνει τις δύο διαγώνιες του ισοσκελούς τραπεζίου, Μ το σημείο τομής, ισχυρίζεται ότι το τρίγωνο ΜΔΓ είναι ισοσκελές)</a:t>
            </a:r>
          </a:p>
          <a:p>
            <a:pPr lvl="0">
              <a:lnSpc>
                <a:spcPct val="80000"/>
              </a:lnSpc>
              <a:buNone/>
            </a:pPr>
            <a:r>
              <a:rPr lang="el-GR" altLang="el-GR" sz="2400" dirty="0">
                <a:solidFill>
                  <a:prstClr val="black"/>
                </a:solidFill>
              </a:rPr>
              <a:t>	</a:t>
            </a:r>
            <a:r>
              <a:rPr lang="el-GR" altLang="el-GR" sz="2400" i="1" dirty="0">
                <a:solidFill>
                  <a:prstClr val="black"/>
                </a:solidFill>
              </a:rPr>
              <a:t>«Αφού το τραπέζιο είναι ισοσκελές, τότε οι διαγώνιοι είναι ίσες και διχοτομούνται…Όχι διχοτομούνται…Οι διαγώνιοι είναι ίσες ΑΓ = ΒΔ άρα και τα ΜΓ=ΜΔ.»</a:t>
            </a:r>
          </a:p>
          <a:p>
            <a:pPr lvl="0">
              <a:lnSpc>
                <a:spcPct val="80000"/>
              </a:lnSpc>
              <a:buNone/>
            </a:pPr>
            <a:r>
              <a:rPr lang="el-GR" altLang="el-GR" sz="2400" i="1" dirty="0">
                <a:solidFill>
                  <a:prstClr val="black"/>
                </a:solidFill>
              </a:rPr>
              <a:t>Μια μαθήτρια ασυνείδητα υποθέτει ότι το τρίγωνο είναι ισοσκελές και το χρησιμοποιεί ως υπόθεση</a:t>
            </a:r>
          </a:p>
        </p:txBody>
      </p:sp>
    </p:spTree>
    <p:extLst>
      <p:ext uri="{BB962C8B-B14F-4D97-AF65-F5344CB8AC3E}">
        <p14:creationId xmlns:p14="http://schemas.microsoft.com/office/powerpoint/2010/main" val="3287802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Βασικά αποτελέσματα της έρευνας</a:t>
            </a:r>
            <a:r>
              <a:rPr lang="en-US" altLang="el-GR" dirty="0"/>
              <a:t> </a:t>
            </a:r>
            <a:r>
              <a:rPr lang="en-US" altLang="el-GR" dirty="0" smtClean="0"/>
              <a:t>(4/5</a:t>
            </a:r>
            <a:r>
              <a:rPr lang="en-US" altLang="el-GR" dirty="0"/>
              <a:t>)</a:t>
            </a:r>
            <a:endParaRPr lang="el-GR" dirty="0"/>
          </a:p>
        </p:txBody>
      </p:sp>
      <p:sp>
        <p:nvSpPr>
          <p:cNvPr id="14" name="2 - Θέση περιεχομένου"/>
          <p:cNvSpPr>
            <a:spLocks noGrp="1"/>
          </p:cNvSpPr>
          <p:nvPr>
            <p:ph idx="1"/>
          </p:nvPr>
        </p:nvSpPr>
        <p:spPr>
          <a:xfrm>
            <a:off x="457200" y="1600200"/>
            <a:ext cx="8229600" cy="4525963"/>
          </a:xfrm>
        </p:spPr>
        <p:txBody>
          <a:bodyPr/>
          <a:lstStyle/>
          <a:p>
            <a:pPr>
              <a:lnSpc>
                <a:spcPct val="90000"/>
              </a:lnSpc>
            </a:pPr>
            <a:r>
              <a:rPr lang="el-GR" altLang="el-GR" sz="2400" dirty="0" smtClean="0"/>
              <a:t>Αιτιολογήσεις που κατατάσσονται στη θεωρητική προσέγγιση (γνώση της ορολογίας, των θεωρημάτων, η ικανότητα για παραγωγικούς συλλογισμούς)</a:t>
            </a:r>
          </a:p>
          <a:p>
            <a:pPr>
              <a:lnSpc>
                <a:spcPct val="90000"/>
              </a:lnSpc>
            </a:pPr>
            <a:r>
              <a:rPr lang="el-GR" altLang="el-GR" sz="2400" dirty="0" smtClean="0"/>
              <a:t>Προεκτείνει τις μη παράλληλες πλευρές στο ισοσκελές τραπέζιο</a:t>
            </a:r>
          </a:p>
          <a:p>
            <a:pPr>
              <a:lnSpc>
                <a:spcPct val="90000"/>
              </a:lnSpc>
              <a:buFontTx/>
              <a:buNone/>
            </a:pPr>
            <a:r>
              <a:rPr lang="el-GR" altLang="el-GR" sz="2400" i="1" dirty="0" smtClean="0"/>
              <a:t>«Οι γωνίες που </a:t>
            </a:r>
            <a:r>
              <a:rPr lang="el-GR" altLang="el-GR" sz="2400" i="1" dirty="0" err="1" smtClean="0"/>
              <a:t>πρόσκεινται</a:t>
            </a:r>
            <a:r>
              <a:rPr lang="el-GR" altLang="el-GR" sz="2400" i="1" dirty="0" smtClean="0"/>
              <a:t> σε κάθε βάση είναι ίσες, έτσι αν προεκτείνω τις μη παράλληλες πλευρές του θα φτιάξω όχι ένα αλλά δύο ισοσκελή τρίγωνα . Εδώ το ΚΑΒ και το ΚΓΔ είναι ισοσκελή τρίγωνα γιατί έχουν τις γωνίες στη βάση ίσες. Η Γ=Δ προφανώς από το τραπέζιο και η Α1= Β1 αφού η Α = Β από το τραπέζιο</a:t>
            </a:r>
            <a:r>
              <a:rPr lang="el-GR" altLang="el-GR" sz="2400" dirty="0" smtClean="0"/>
              <a:t>»</a:t>
            </a:r>
          </a:p>
          <a:p>
            <a:endParaRPr lang="el-GR" altLang="el-GR" sz="2400" dirty="0" smtClean="0"/>
          </a:p>
        </p:txBody>
      </p:sp>
    </p:spTree>
    <p:extLst>
      <p:ext uri="{BB962C8B-B14F-4D97-AF65-F5344CB8AC3E}">
        <p14:creationId xmlns:p14="http://schemas.microsoft.com/office/powerpoint/2010/main" val="20182043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Βασικά αποτελέσματα της έρευνας</a:t>
            </a:r>
            <a:r>
              <a:rPr lang="en-US" altLang="el-GR" dirty="0"/>
              <a:t> </a:t>
            </a:r>
            <a:r>
              <a:rPr lang="en-US" altLang="el-GR" dirty="0" smtClean="0"/>
              <a:t>(5/5</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dirty="0"/>
              <a:t>Πόσο χρήσιμα είναι τα παραπάνω αποτελέσματα στη διδασκαλία της Γεωμετρίας;</a:t>
            </a:r>
          </a:p>
        </p:txBody>
      </p:sp>
    </p:spTree>
    <p:extLst>
      <p:ext uri="{BB962C8B-B14F-4D97-AF65-F5344CB8AC3E}">
        <p14:creationId xmlns:p14="http://schemas.microsoft.com/office/powerpoint/2010/main" val="336916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Σχέσεις ανάμεσα σε ερευνητές και εκπαιδευτικούς</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sz="2400" dirty="0"/>
              <a:t>Παραδοσιακή συλλογή δεδομένων (πρόσβαση στην έρευνα)</a:t>
            </a:r>
            <a:endParaRPr lang="en-US" altLang="el-GR" sz="2400" dirty="0"/>
          </a:p>
          <a:p>
            <a:pPr>
              <a:lnSpc>
                <a:spcPct val="90000"/>
              </a:lnSpc>
            </a:pPr>
            <a:r>
              <a:rPr lang="el-GR" altLang="el-GR" sz="2400" dirty="0"/>
              <a:t>Κλινικής φύσης συνεργασίες (η πρακτική της διδασκαλίας αναλύεται)</a:t>
            </a:r>
            <a:endParaRPr lang="en-US" altLang="el-GR" sz="2400" dirty="0"/>
          </a:p>
          <a:p>
            <a:pPr>
              <a:lnSpc>
                <a:spcPct val="90000"/>
              </a:lnSpc>
            </a:pPr>
            <a:r>
              <a:rPr lang="el-GR" altLang="el-GR" sz="2400" dirty="0"/>
              <a:t>Συμφωνίες από κοινού μάθησης (η πρακτική της έρευνας γίνεται αντικείμενο ανάλυσης και ανάπτυξης)</a:t>
            </a:r>
            <a:endParaRPr lang="en-US" altLang="el-GR" sz="2400" dirty="0"/>
          </a:p>
          <a:p>
            <a:pPr>
              <a:lnSpc>
                <a:spcPct val="90000"/>
              </a:lnSpc>
              <a:buNone/>
            </a:pPr>
            <a:r>
              <a:rPr lang="el-GR" altLang="el-GR" sz="2400" dirty="0"/>
              <a:t>Η συνεργασία ερευνητή – εκπαιδευτικού παρουσιάζει κάποιες εντάσεις λόγω των διαφορετικών οπτικών και σκοπών</a:t>
            </a:r>
            <a:endParaRPr lang="en-US" altLang="el-GR" sz="2400" dirty="0"/>
          </a:p>
        </p:txBody>
      </p:sp>
    </p:spTree>
    <p:extLst>
      <p:ext uri="{BB962C8B-B14F-4D97-AF65-F5344CB8AC3E}">
        <p14:creationId xmlns:p14="http://schemas.microsoft.com/office/powerpoint/2010/main" val="36317643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Διαφοροποίηση ρόλων μέσα από το παράδειγμα της διδακτικής </a:t>
            </a:r>
            <a:r>
              <a:rPr lang="el-GR" altLang="el-GR" sz="3200" dirty="0" smtClean="0"/>
              <a:t>μηχανικής</a:t>
            </a:r>
            <a:r>
              <a:rPr lang="en-US" altLang="el-GR" sz="3200" dirty="0" smtClean="0"/>
              <a:t> (1/2)</a:t>
            </a:r>
            <a:endParaRPr lang="el-GR" sz="3200" dirty="0"/>
          </a:p>
        </p:txBody>
      </p:sp>
      <p:sp>
        <p:nvSpPr>
          <p:cNvPr id="3" name="Θέση περιεχομένου 2"/>
          <p:cNvSpPr>
            <a:spLocks noGrp="1"/>
          </p:cNvSpPr>
          <p:nvPr>
            <p:ph idx="1"/>
          </p:nvPr>
        </p:nvSpPr>
        <p:spPr/>
        <p:txBody>
          <a:bodyPr>
            <a:normAutofit/>
          </a:bodyPr>
          <a:lstStyle/>
          <a:p>
            <a:pPr>
              <a:lnSpc>
                <a:spcPct val="80000"/>
              </a:lnSpc>
            </a:pPr>
            <a:r>
              <a:rPr lang="el-GR" altLang="el-GR" dirty="0"/>
              <a:t>Στοχεύει να αναπτύξει ακριβείς σχεδιασμούς που μπορούν να αναπαραχθούν μέσα από κατάλληλα ελεγχόμενες συνθήκες της τάξης, μέσα από συστηματική ανάλυση των μεταβλητών και των στρατηγικών  που διαμορφώνονται στο πλαίσιο μιας διδακτικής </a:t>
            </a:r>
            <a:r>
              <a:rPr lang="el-GR" altLang="el-GR" dirty="0" smtClean="0"/>
              <a:t>θεωρίας</a:t>
            </a:r>
            <a:endParaRPr lang="el-GR" altLang="el-GR" dirty="0"/>
          </a:p>
        </p:txBody>
      </p:sp>
    </p:spTree>
    <p:extLst>
      <p:ext uri="{BB962C8B-B14F-4D97-AF65-F5344CB8AC3E}">
        <p14:creationId xmlns:p14="http://schemas.microsoft.com/office/powerpoint/2010/main" val="33727384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Διαφοροποίηση ρόλων μέσα από το παράδειγμα της διδακτικής μηχανικής</a:t>
            </a:r>
            <a:r>
              <a:rPr lang="en-US" altLang="el-GR" sz="3200" dirty="0"/>
              <a:t> </a:t>
            </a:r>
            <a:r>
              <a:rPr lang="en-US" altLang="el-GR" sz="3200" dirty="0" smtClean="0"/>
              <a:t>(2/2</a:t>
            </a:r>
            <a:r>
              <a:rPr lang="en-US" altLang="el-GR" sz="3200" dirty="0"/>
              <a:t>)</a:t>
            </a:r>
            <a:endParaRPr lang="el-GR" dirty="0"/>
          </a:p>
        </p:txBody>
      </p:sp>
      <p:sp>
        <p:nvSpPr>
          <p:cNvPr id="3" name="Θέση περιεχομένου 2"/>
          <p:cNvSpPr>
            <a:spLocks noGrp="1"/>
          </p:cNvSpPr>
          <p:nvPr>
            <p:ph idx="1"/>
          </p:nvPr>
        </p:nvSpPr>
        <p:spPr/>
        <p:txBody>
          <a:bodyPr>
            <a:normAutofit/>
          </a:bodyPr>
          <a:lstStyle/>
          <a:p>
            <a:pPr lvl="0">
              <a:lnSpc>
                <a:spcPct val="80000"/>
              </a:lnSpc>
            </a:pPr>
            <a:r>
              <a:rPr lang="el-GR" altLang="el-GR" sz="2700" dirty="0">
                <a:solidFill>
                  <a:prstClr val="black"/>
                </a:solidFill>
              </a:rPr>
              <a:t>Διαφοροποίηση ρόλων εκπαιδευτικών και ερευνητών</a:t>
            </a:r>
          </a:p>
          <a:p>
            <a:pPr lvl="0">
              <a:lnSpc>
                <a:spcPct val="80000"/>
              </a:lnSpc>
            </a:pPr>
            <a:r>
              <a:rPr lang="el-GR" altLang="el-GR" sz="2700" dirty="0">
                <a:solidFill>
                  <a:prstClr val="black"/>
                </a:solidFill>
              </a:rPr>
              <a:t>Ευθύνη του εκπαιδευτικού είναι να εφαρμόζει ακριβώς ορισμένα σχέδια</a:t>
            </a:r>
          </a:p>
          <a:p>
            <a:pPr lvl="0">
              <a:lnSpc>
                <a:spcPct val="80000"/>
              </a:lnSpc>
            </a:pPr>
            <a:r>
              <a:rPr lang="el-GR" altLang="el-GR" sz="2700" dirty="0">
                <a:solidFill>
                  <a:prstClr val="black"/>
                </a:solidFill>
              </a:rPr>
              <a:t>Συστηματική παρατήρηση της δραστηριότητας στην τάξης από παρατηρητές</a:t>
            </a:r>
          </a:p>
          <a:p>
            <a:pPr lvl="0">
              <a:lnSpc>
                <a:spcPct val="80000"/>
              </a:lnSpc>
            </a:pPr>
            <a:r>
              <a:rPr lang="el-GR" altLang="el-GR" sz="2700" dirty="0">
                <a:solidFill>
                  <a:prstClr val="black"/>
                </a:solidFill>
              </a:rPr>
              <a:t>Οι εκπαιδευτικοί επηρεάζουν τους σκοπούς και τις οπτικές των ερευνητών μέσα από τον τρόπο που δουλεύουν</a:t>
            </a:r>
          </a:p>
        </p:txBody>
      </p:sp>
    </p:spTree>
    <p:extLst>
      <p:ext uri="{BB962C8B-B14F-4D97-AF65-F5344CB8AC3E}">
        <p14:creationId xmlns:p14="http://schemas.microsoft.com/office/powerpoint/2010/main" val="3304281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3600" dirty="0"/>
              <a:t>Η σχέση ανάμεσα στην έρευνα και την πρακτική στη διδακτική των μαθηματικών</a:t>
            </a:r>
            <a:endParaRPr lang="el-GR" sz="3600" dirty="0"/>
          </a:p>
        </p:txBody>
      </p:sp>
      <p:sp>
        <p:nvSpPr>
          <p:cNvPr id="5" name="Θέση περιεχομένου 4"/>
          <p:cNvSpPr>
            <a:spLocks noGrp="1"/>
          </p:cNvSpPr>
          <p:nvPr>
            <p:ph idx="1"/>
          </p:nvPr>
        </p:nvSpPr>
        <p:spPr/>
        <p:txBody>
          <a:bodyPr>
            <a:noAutofit/>
          </a:bodyPr>
          <a:lstStyle/>
          <a:p>
            <a:pPr>
              <a:lnSpc>
                <a:spcPct val="90000"/>
              </a:lnSpc>
            </a:pPr>
            <a:r>
              <a:rPr lang="en-US" altLang="el-GR" sz="2400" dirty="0"/>
              <a:t>Wagner, J. (1997). The Unavoidable Intervention of Educational Research: A Framework for Reconsidering Researcher – Practitioner Cooperation, Educational Researcher, 26 (7), 13-22.</a:t>
            </a:r>
          </a:p>
          <a:p>
            <a:pPr>
              <a:lnSpc>
                <a:spcPct val="90000"/>
              </a:lnSpc>
            </a:pPr>
            <a:r>
              <a:rPr lang="en-US" altLang="el-GR" sz="2400" dirty="0" err="1"/>
              <a:t>Kieren</a:t>
            </a:r>
            <a:r>
              <a:rPr lang="en-US" altLang="el-GR" sz="2400" dirty="0"/>
              <a:t>, T.E. (1997). Theories for the Classroom: Connections between Research and Practice. For the Learning of Mathematics, 17(2), 31-33.</a:t>
            </a:r>
          </a:p>
          <a:p>
            <a:pPr>
              <a:lnSpc>
                <a:spcPct val="90000"/>
              </a:lnSpc>
            </a:pPr>
            <a:r>
              <a:rPr lang="en-US" altLang="el-GR" sz="2400" dirty="0"/>
              <a:t>Ruthven , K. (2002). Linking researching with teaching: Towards synergy of scholarly and craft knowledge. In L. English (Ed.) Handbook of International Research in Mathematics Education, NJ: LEA.</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Διάχυση ρόλων μέσα από την έρευνα για </a:t>
            </a:r>
            <a:r>
              <a:rPr lang="el-GR" altLang="el-GR" dirty="0" err="1"/>
              <a:t>μεταρρύθμηση</a:t>
            </a:r>
            <a:endParaRPr lang="el-GR" dirty="0"/>
          </a:p>
        </p:txBody>
      </p:sp>
      <p:sp>
        <p:nvSpPr>
          <p:cNvPr id="3" name="Θέση περιεχομένου 2"/>
          <p:cNvSpPr>
            <a:spLocks noGrp="1"/>
          </p:cNvSpPr>
          <p:nvPr>
            <p:ph idx="1"/>
          </p:nvPr>
        </p:nvSpPr>
        <p:spPr/>
        <p:txBody>
          <a:bodyPr>
            <a:normAutofit fontScale="92500" lnSpcReduction="10000"/>
          </a:bodyPr>
          <a:lstStyle/>
          <a:p>
            <a:pPr>
              <a:lnSpc>
                <a:spcPct val="80000"/>
              </a:lnSpc>
            </a:pPr>
            <a:r>
              <a:rPr lang="el-GR" altLang="el-GR" dirty="0"/>
              <a:t>Στοχεύει να αναπτύξει </a:t>
            </a:r>
            <a:r>
              <a:rPr lang="el-GR" altLang="el-GR" dirty="0" err="1"/>
              <a:t>πρωτοτυπικά</a:t>
            </a:r>
            <a:r>
              <a:rPr lang="el-GR" altLang="el-GR" dirty="0"/>
              <a:t> παραδείγματα διδασκαλίας με τη σκέψη ότι θα προσαρμοστούν σε διαφορετικές καταστάσεις και οδηγείται από ένα θεωρητικό εκλεκτισμό. </a:t>
            </a:r>
            <a:endParaRPr lang="en-US" altLang="el-GR" dirty="0"/>
          </a:p>
          <a:p>
            <a:pPr>
              <a:lnSpc>
                <a:spcPct val="80000"/>
              </a:lnSpc>
            </a:pPr>
            <a:r>
              <a:rPr lang="el-GR" altLang="el-GR" dirty="0"/>
              <a:t>Υπάρχει διάχυση ανάμεσα στο ρόλο εκπαιδευτικού – ερευνητή . Υπάρχει κίνδυνος; </a:t>
            </a:r>
            <a:endParaRPr lang="en-US" altLang="el-GR" dirty="0"/>
          </a:p>
          <a:p>
            <a:pPr>
              <a:lnSpc>
                <a:spcPct val="80000"/>
              </a:lnSpc>
            </a:pPr>
            <a:r>
              <a:rPr lang="el-GR" altLang="el-GR" dirty="0"/>
              <a:t>Οι εκπαιδευτικοί – ερευνητές είναι συμμετέχοντες παρατηρητές της δικής τους τάξης (</a:t>
            </a:r>
            <a:r>
              <a:rPr lang="el-GR" altLang="el-GR" dirty="0" err="1"/>
              <a:t>αναστοχαστική</a:t>
            </a:r>
            <a:r>
              <a:rPr lang="el-GR" altLang="el-GR" dirty="0"/>
              <a:t> έρευνα – έρευνα από «μέσα» από κοινού συμφωνία)</a:t>
            </a:r>
            <a:endParaRPr lang="en-US" altLang="el-GR" dirty="0"/>
          </a:p>
          <a:p>
            <a:pPr>
              <a:lnSpc>
                <a:spcPct val="80000"/>
              </a:lnSpc>
            </a:pPr>
            <a:r>
              <a:rPr lang="el-GR" altLang="el-GR" dirty="0"/>
              <a:t>Δεν υπάρχει σαφές θεωρητικό πλαίσιο λόγω της πολυπλοκότητας της κατάστασης</a:t>
            </a:r>
            <a:endParaRPr lang="en-US" altLang="el-GR" dirty="0"/>
          </a:p>
        </p:txBody>
      </p:sp>
    </p:spTree>
    <p:extLst>
      <p:ext uri="{BB962C8B-B14F-4D97-AF65-F5344CB8AC3E}">
        <p14:creationId xmlns:p14="http://schemas.microsoft.com/office/powerpoint/2010/main" val="33737868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Η δημιουργία γνώσης μέσα από τη διδασκαλία: Η σημασία της γνώσης από την εμπειρία</a:t>
            </a:r>
            <a:endParaRPr lang="el-GR" sz="3200" dirty="0"/>
          </a:p>
        </p:txBody>
      </p:sp>
      <p:sp>
        <p:nvSpPr>
          <p:cNvPr id="3" name="Θέση περιεχομένου 2"/>
          <p:cNvSpPr>
            <a:spLocks noGrp="1"/>
          </p:cNvSpPr>
          <p:nvPr>
            <p:ph idx="1"/>
          </p:nvPr>
        </p:nvSpPr>
        <p:spPr/>
        <p:txBody>
          <a:bodyPr>
            <a:normAutofit fontScale="85000" lnSpcReduction="10000"/>
          </a:bodyPr>
          <a:lstStyle/>
          <a:p>
            <a:pPr>
              <a:lnSpc>
                <a:spcPct val="90000"/>
              </a:lnSpc>
            </a:pPr>
            <a:r>
              <a:rPr lang="el-GR" altLang="el-GR" dirty="0"/>
              <a:t>Η εμπειρική γνώση (</a:t>
            </a:r>
            <a:r>
              <a:rPr lang="en-US" altLang="el-GR" dirty="0"/>
              <a:t>Craft knowledge</a:t>
            </a:r>
            <a:r>
              <a:rPr lang="el-GR" altLang="el-GR" dirty="0"/>
              <a:t>) αναφέρεται στην επαγγελματική γνώση των εκπαιδευτικών που τη χρησιμοποιούν στην καθημερινή τους διδασκαλία. Είναι γνώση που έχει ένα προσανατολισμό δράσης και γενικά δεν γίνεται σαφής από τους εκπαιδευτικούς, την οποία συνήθως δεν συνειδητοποιούν. </a:t>
            </a:r>
            <a:endParaRPr lang="en-US" altLang="el-GR" dirty="0"/>
          </a:p>
          <a:p>
            <a:pPr>
              <a:lnSpc>
                <a:spcPct val="90000"/>
              </a:lnSpc>
            </a:pPr>
            <a:r>
              <a:rPr lang="el-GR" altLang="el-GR" dirty="0"/>
              <a:t>Αναπτύσσεται μέσα από πειραματισμό και επίλυση προβλημάτων μέσα στη διαδικασία της διδασκαλίας και του </a:t>
            </a:r>
            <a:r>
              <a:rPr lang="el-GR" altLang="el-GR" dirty="0" err="1"/>
              <a:t>αναστοχασμού</a:t>
            </a:r>
            <a:r>
              <a:rPr lang="el-GR" altLang="el-GR" dirty="0"/>
              <a:t> πάνω σ’ αυτή</a:t>
            </a:r>
            <a:endParaRPr lang="en-US" altLang="el-GR" dirty="0"/>
          </a:p>
          <a:p>
            <a:pPr>
              <a:lnSpc>
                <a:spcPct val="90000"/>
              </a:lnSpc>
            </a:pPr>
            <a:r>
              <a:rPr lang="el-GR" altLang="el-GR" dirty="0"/>
              <a:t>Μπορεί να παίζει σημαντικό ρόλο στη διαδικασία μετασχηματισμού της γνώσης</a:t>
            </a:r>
          </a:p>
        </p:txBody>
      </p:sp>
    </p:spTree>
    <p:extLst>
      <p:ext uri="{BB962C8B-B14F-4D97-AF65-F5344CB8AC3E}">
        <p14:creationId xmlns:p14="http://schemas.microsoft.com/office/powerpoint/2010/main" val="29842405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εμφάνιση και η κωδικοποίηση της εμπειρικής γνώσης</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dirty="0"/>
              <a:t>Η μελέτη  έμπειρων εκπαιδευτικών (στη βάση ότι οι μαθητές τους έχουν πολύ καλή επίδοση)</a:t>
            </a:r>
            <a:endParaRPr lang="en-US" altLang="el-GR" dirty="0"/>
          </a:p>
          <a:p>
            <a:pPr lvl="2">
              <a:lnSpc>
                <a:spcPct val="90000"/>
              </a:lnSpc>
            </a:pPr>
            <a:r>
              <a:rPr lang="el-GR" altLang="el-GR" dirty="0"/>
              <a:t>Ένα πλούσιο σύνολο από διδασκαλίες (σχέδια μαθήματος)</a:t>
            </a:r>
            <a:endParaRPr lang="en-US" altLang="el-GR" dirty="0"/>
          </a:p>
          <a:p>
            <a:pPr lvl="2">
              <a:lnSpc>
                <a:spcPct val="90000"/>
              </a:lnSpc>
            </a:pPr>
            <a:r>
              <a:rPr lang="el-GR" altLang="el-GR" dirty="0"/>
              <a:t>Ο σχεδιασμός της διδασκαλίας τους δεν στηρίζεται μόνο στο συνδυασμό τμημάτων του μαθήματος αλλά στην παρουσίαση της στρατηγικής να εξηγήσουν ένα μαθηματικό θέμα. </a:t>
            </a:r>
          </a:p>
          <a:p>
            <a:pPr lvl="2">
              <a:lnSpc>
                <a:spcPct val="90000"/>
              </a:lnSpc>
            </a:pPr>
            <a:r>
              <a:rPr lang="el-GR" altLang="el-GR" dirty="0"/>
              <a:t>Κτίζουν μοντέλα που δεν χαρακτηρίζονται από έμφαση στη σκέψη των μαθητών</a:t>
            </a:r>
            <a:endParaRPr lang="en-US" altLang="el-GR" dirty="0"/>
          </a:p>
        </p:txBody>
      </p:sp>
    </p:spTree>
    <p:extLst>
      <p:ext uri="{BB962C8B-B14F-4D97-AF65-F5344CB8AC3E}">
        <p14:creationId xmlns:p14="http://schemas.microsoft.com/office/powerpoint/2010/main" val="3175065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Μετατρέποντας την ερευνητική γνώση στο πλαίσιο της τάξης: Το παράδειγμα του προγράμματος </a:t>
            </a:r>
            <a:r>
              <a:rPr lang="en-US" altLang="el-GR" sz="2800" dirty="0"/>
              <a:t>cognitively guided </a:t>
            </a:r>
            <a:r>
              <a:rPr lang="en-US" altLang="el-GR" sz="2800" dirty="0" smtClean="0"/>
              <a:t>instruction (1/2)</a:t>
            </a:r>
            <a:endParaRPr lang="el-GR" sz="2800" dirty="0"/>
          </a:p>
        </p:txBody>
      </p:sp>
      <p:sp>
        <p:nvSpPr>
          <p:cNvPr id="3" name="Θέση περιεχομένου 2"/>
          <p:cNvSpPr>
            <a:spLocks noGrp="1"/>
          </p:cNvSpPr>
          <p:nvPr>
            <p:ph idx="1"/>
          </p:nvPr>
        </p:nvSpPr>
        <p:spPr/>
        <p:txBody>
          <a:bodyPr>
            <a:normAutofit/>
          </a:bodyPr>
          <a:lstStyle/>
          <a:p>
            <a:pPr>
              <a:lnSpc>
                <a:spcPct val="80000"/>
              </a:lnSpc>
            </a:pPr>
            <a:r>
              <a:rPr lang="el-GR" altLang="el-GR" sz="2800" dirty="0"/>
              <a:t>Η έρευνα δίνει λεπτομερή γνώση πάνω στη σκέψη των μαθητών και στον τρόπο που λύνουν προβλήματα. Η γνώση αυτή αν γίνει γνωστή στους εκπαιδευτικούς επηρεάζει τη δική τους γνώση και ως συνέπεια τη διδασκαλία τους και τη μάθηση των μαθητών</a:t>
            </a:r>
            <a:endParaRPr lang="en-US" altLang="el-GR" sz="2800" dirty="0"/>
          </a:p>
          <a:p>
            <a:pPr lvl="2">
              <a:lnSpc>
                <a:spcPct val="80000"/>
              </a:lnSpc>
            </a:pPr>
            <a:endParaRPr lang="en-US" altLang="el-GR" sz="2000" dirty="0"/>
          </a:p>
        </p:txBody>
      </p:sp>
    </p:spTree>
    <p:extLst>
      <p:ext uri="{BB962C8B-B14F-4D97-AF65-F5344CB8AC3E}">
        <p14:creationId xmlns:p14="http://schemas.microsoft.com/office/powerpoint/2010/main" val="30572251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Μετατρέποντας την ερευνητική γνώση στο πλαίσιο της τάξης: Το παράδειγμα του προγράμματος </a:t>
            </a:r>
            <a:r>
              <a:rPr lang="en-US" altLang="el-GR" sz="2800" dirty="0"/>
              <a:t>cognitively guided </a:t>
            </a:r>
            <a:r>
              <a:rPr lang="en-US" altLang="el-GR" sz="2800" dirty="0" smtClean="0"/>
              <a:t>instruction (2/2)</a:t>
            </a:r>
            <a:endParaRPr lang="el-GR" sz="2800" dirty="0"/>
          </a:p>
        </p:txBody>
      </p:sp>
      <p:sp>
        <p:nvSpPr>
          <p:cNvPr id="3" name="Θέση περιεχομένου 2"/>
          <p:cNvSpPr>
            <a:spLocks noGrp="1"/>
          </p:cNvSpPr>
          <p:nvPr>
            <p:ph idx="1"/>
          </p:nvPr>
        </p:nvSpPr>
        <p:spPr/>
        <p:txBody>
          <a:bodyPr>
            <a:normAutofit/>
          </a:bodyPr>
          <a:lstStyle/>
          <a:p>
            <a:pPr>
              <a:lnSpc>
                <a:spcPct val="80000"/>
              </a:lnSpc>
            </a:pPr>
            <a:r>
              <a:rPr lang="el-GR" altLang="el-GR" sz="2800" dirty="0"/>
              <a:t>Το μοντέλο των ερευνητών ταξινομεί προβλήματα και στρατηγικές επίλυσης των μαθητών</a:t>
            </a:r>
          </a:p>
          <a:p>
            <a:pPr>
              <a:lnSpc>
                <a:spcPct val="80000"/>
              </a:lnSpc>
            </a:pPr>
            <a:r>
              <a:rPr lang="el-GR" altLang="el-GR" sz="2800" dirty="0"/>
              <a:t>Χρησιμοποιούνται βιντεοσκοπήσεις μαθητών που λύνουν τα προβλήματα</a:t>
            </a:r>
          </a:p>
          <a:p>
            <a:pPr>
              <a:lnSpc>
                <a:spcPct val="80000"/>
              </a:lnSpc>
            </a:pPr>
            <a:r>
              <a:rPr lang="el-GR" altLang="el-GR" sz="2800" dirty="0"/>
              <a:t>Οι εκπαιδευτικοί  ενθαρρύνονται να δοκιμάσουν το μοντέλο στην τάξη τους</a:t>
            </a:r>
          </a:p>
          <a:p>
            <a:pPr>
              <a:lnSpc>
                <a:spcPct val="80000"/>
              </a:lnSpc>
            </a:pPr>
            <a:r>
              <a:rPr lang="el-GR" altLang="el-GR" sz="2800" dirty="0"/>
              <a:t>Υπήρχε επίδραση στις πεποιθήσεις των εκπαιδευτικών αλλά όχι απαραίτητα στην πρακτική τους, ευκαιρίες  μάθησης των καθηγητών </a:t>
            </a:r>
          </a:p>
        </p:txBody>
      </p:sp>
    </p:spTree>
    <p:extLst>
      <p:ext uri="{BB962C8B-B14F-4D97-AF65-F5344CB8AC3E}">
        <p14:creationId xmlns:p14="http://schemas.microsoft.com/office/powerpoint/2010/main" val="32146743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Οικοδομώντας ένα διαλογικό κύκλο</a:t>
            </a:r>
            <a:r>
              <a:rPr lang="en-US" altLang="el-GR" sz="3200" dirty="0"/>
              <a:t> </a:t>
            </a:r>
            <a:r>
              <a:rPr lang="el-GR" altLang="el-GR" sz="3200" dirty="0"/>
              <a:t>ανάμεσα στην εμπειρική και ακαδημαϊκή γνώση</a:t>
            </a:r>
            <a:endParaRPr lang="el-GR" sz="3200" dirty="0"/>
          </a:p>
        </p:txBody>
      </p:sp>
      <p:sp>
        <p:nvSpPr>
          <p:cNvPr id="3" name="Θέση περιεχομένου 2"/>
          <p:cNvSpPr>
            <a:spLocks noGrp="1"/>
          </p:cNvSpPr>
          <p:nvPr>
            <p:ph idx="1"/>
          </p:nvPr>
        </p:nvSpPr>
        <p:spPr/>
        <p:txBody>
          <a:bodyPr>
            <a:normAutofit/>
          </a:bodyPr>
          <a:lstStyle/>
          <a:p>
            <a:r>
              <a:rPr lang="el-GR" altLang="el-GR" dirty="0"/>
              <a:t>Έρευνα</a:t>
            </a:r>
            <a:endParaRPr lang="en-US" altLang="el-GR" dirty="0"/>
          </a:p>
          <a:p>
            <a:r>
              <a:rPr lang="el-GR" altLang="el-GR" dirty="0"/>
              <a:t>Ακαδημαϊκή γνώση</a:t>
            </a:r>
            <a:endParaRPr lang="en-US" altLang="el-GR" dirty="0"/>
          </a:p>
          <a:p>
            <a:r>
              <a:rPr lang="el-GR" altLang="el-GR" dirty="0"/>
              <a:t>Διδασκαλία</a:t>
            </a:r>
            <a:endParaRPr lang="en-US" altLang="el-GR" dirty="0"/>
          </a:p>
          <a:p>
            <a:r>
              <a:rPr lang="el-GR" altLang="el-GR" dirty="0"/>
              <a:t>Εμπειρική γνώση</a:t>
            </a:r>
            <a:endParaRPr lang="en-US" altLang="el-GR" dirty="0"/>
          </a:p>
          <a:p>
            <a:r>
              <a:rPr lang="el-GR" altLang="el-GR" dirty="0"/>
              <a:t>Τι λέει ο διαλογικός αυτός κύκλος στην ανάπτυξη των εκπαιδευτικών και των ερευνητών; </a:t>
            </a:r>
            <a:r>
              <a:rPr lang="en-US" altLang="el-GR" dirty="0"/>
              <a:t> </a:t>
            </a:r>
            <a:endParaRPr lang="el-GR" altLang="el-GR" dirty="0"/>
          </a:p>
        </p:txBody>
      </p:sp>
    </p:spTree>
    <p:extLst>
      <p:ext uri="{BB962C8B-B14F-4D97-AF65-F5344CB8AC3E}">
        <p14:creationId xmlns:p14="http://schemas.microsoft.com/office/powerpoint/2010/main" val="214615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συνεργασία ανάμεσα στους </a:t>
            </a:r>
            <a:r>
              <a:rPr lang="el-GR" altLang="el-GR" dirty="0" err="1" smtClean="0"/>
              <a:t>εκπαιδευτκούς</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pPr>
              <a:lnSpc>
                <a:spcPct val="80000"/>
              </a:lnSpc>
              <a:buNone/>
            </a:pPr>
            <a:r>
              <a:rPr lang="en-US" altLang="el-GR" sz="2400" dirty="0" err="1"/>
              <a:t>Krainer</a:t>
            </a:r>
            <a:r>
              <a:rPr lang="en-US" altLang="el-GR" sz="2400" dirty="0"/>
              <a:t>, K. (2003). Teams, Communities &amp; Networks, JMTE 6, 93-105.</a:t>
            </a:r>
          </a:p>
          <a:p>
            <a:pPr>
              <a:lnSpc>
                <a:spcPct val="80000"/>
              </a:lnSpc>
            </a:pPr>
            <a:r>
              <a:rPr lang="el-GR" altLang="el-GR" sz="2400" dirty="0"/>
              <a:t>Συνεργασία (</a:t>
            </a:r>
            <a:r>
              <a:rPr lang="en-US" altLang="el-GR" sz="2400" dirty="0"/>
              <a:t>Co –operation – collaboration</a:t>
            </a:r>
            <a:r>
              <a:rPr lang="el-GR" altLang="el-GR" sz="2400" dirty="0"/>
              <a:t>) </a:t>
            </a:r>
            <a:r>
              <a:rPr lang="en-US" altLang="el-GR" sz="2400" dirty="0"/>
              <a:t> (</a:t>
            </a:r>
            <a:r>
              <a:rPr lang="el-GR" altLang="el-GR" sz="2400" dirty="0"/>
              <a:t>αποτελεσματική να βελτιώσει τη μάθηση των μαθητών</a:t>
            </a:r>
            <a:r>
              <a:rPr lang="el-GR" altLang="el-GR" sz="2400" dirty="0" smtClean="0"/>
              <a:t>)</a:t>
            </a:r>
            <a:endParaRPr lang="en-US" altLang="el-GR" sz="2400" dirty="0"/>
          </a:p>
        </p:txBody>
      </p:sp>
    </p:spTree>
    <p:extLst>
      <p:ext uri="{BB962C8B-B14F-4D97-AF65-F5344CB8AC3E}">
        <p14:creationId xmlns:p14="http://schemas.microsoft.com/office/powerpoint/2010/main" val="29540281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συνεργασία ανάμεσα στους </a:t>
            </a:r>
            <a:r>
              <a:rPr lang="el-GR" altLang="el-GR" dirty="0" err="1" smtClean="0"/>
              <a:t>εκπαιδευτκούς</a:t>
            </a:r>
            <a:r>
              <a:rPr lang="en-US" altLang="el-GR" dirty="0" smtClean="0"/>
              <a:t> (2/2)</a:t>
            </a:r>
            <a:endParaRPr lang="el-GR" dirty="0"/>
          </a:p>
        </p:txBody>
      </p:sp>
      <p:sp>
        <p:nvSpPr>
          <p:cNvPr id="3" name="Θέση περιεχομένου 2"/>
          <p:cNvSpPr>
            <a:spLocks noGrp="1"/>
          </p:cNvSpPr>
          <p:nvPr>
            <p:ph idx="1"/>
          </p:nvPr>
        </p:nvSpPr>
        <p:spPr/>
        <p:txBody>
          <a:bodyPr>
            <a:noAutofit/>
          </a:bodyPr>
          <a:lstStyle/>
          <a:p>
            <a:pPr>
              <a:lnSpc>
                <a:spcPct val="80000"/>
              </a:lnSpc>
            </a:pPr>
            <a:r>
              <a:rPr lang="el-GR" altLang="el-GR" sz="2400" dirty="0"/>
              <a:t>Ομάδες – κοινότητες – δίκτυα</a:t>
            </a:r>
            <a:endParaRPr lang="en-US" altLang="el-GR" sz="2400" dirty="0"/>
          </a:p>
          <a:p>
            <a:pPr lvl="2">
              <a:lnSpc>
                <a:spcPct val="80000"/>
              </a:lnSpc>
            </a:pPr>
            <a:r>
              <a:rPr lang="el-GR" altLang="el-GR" dirty="0"/>
              <a:t>Οι ομάδες συνήθως επιλέγονται από τη διοίκηση, έχουν προκαθορισμένους στόχους και σχετικά τυπικές σχέσεις</a:t>
            </a:r>
            <a:endParaRPr lang="en-US" altLang="el-GR" dirty="0"/>
          </a:p>
          <a:p>
            <a:pPr lvl="2">
              <a:lnSpc>
                <a:spcPct val="80000"/>
              </a:lnSpc>
            </a:pPr>
            <a:r>
              <a:rPr lang="el-GR" altLang="el-GR" dirty="0"/>
              <a:t>Οι κοινότητες θεωρούνται </a:t>
            </a:r>
            <a:r>
              <a:rPr lang="el-GR" altLang="el-GR" dirty="0" err="1"/>
              <a:t>αυτοεπιλεγμένες</a:t>
            </a:r>
            <a:r>
              <a:rPr lang="el-GR" altLang="el-GR" dirty="0"/>
              <a:t>, τα μέλη τους διαπραγματεύονται τους στόχους και τη δράση τους. Οι άνθρωποι συμμετέχουν γιατί έχουν κάποιο προσωπικό ενδιαφέρον για το θέμα</a:t>
            </a:r>
            <a:endParaRPr lang="en-US" altLang="el-GR" dirty="0"/>
          </a:p>
          <a:p>
            <a:pPr lvl="2">
              <a:lnSpc>
                <a:spcPct val="80000"/>
              </a:lnSpc>
            </a:pPr>
            <a:r>
              <a:rPr lang="el-GR" altLang="el-GR" dirty="0"/>
              <a:t>Τα δίκτυα είναι χαλαρά και άτυπα γιατί δεν υπάρχει κάποιο κοινό πλαίσιο που κρατάει τους ανθρώπους μαζί. Ο κύριος σκοπός τους είναι να περάσουν αλλαγές</a:t>
            </a:r>
            <a:endParaRPr lang="en-US" altLang="el-GR" dirty="0"/>
          </a:p>
          <a:p>
            <a:pPr lvl="2">
              <a:lnSpc>
                <a:spcPct val="80000"/>
              </a:lnSpc>
            </a:pPr>
            <a:r>
              <a:rPr lang="el-GR" altLang="el-GR" dirty="0"/>
              <a:t>Η μάθηση σε κοινότητες πρακτικής είναι μια κοινωνική πρακτική (από κοινού συμμετοχή, διαπραγμάτευση  και ανάπτυξη κοινών στόχων) </a:t>
            </a:r>
          </a:p>
        </p:txBody>
      </p:sp>
    </p:spTree>
    <p:extLst>
      <p:ext uri="{BB962C8B-B14F-4D97-AF65-F5344CB8AC3E}">
        <p14:creationId xmlns:p14="http://schemas.microsoft.com/office/powerpoint/2010/main" val="1777009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Ο ρόλος των ερευνητών να υποστηρίξουν συνεργασία των εκπαιδευτικών</a:t>
            </a:r>
            <a:endParaRPr lang="el-GR" sz="3600" dirty="0"/>
          </a:p>
        </p:txBody>
      </p:sp>
      <p:sp>
        <p:nvSpPr>
          <p:cNvPr id="3" name="Θέση περιεχομένου 2"/>
          <p:cNvSpPr>
            <a:spLocks noGrp="1"/>
          </p:cNvSpPr>
          <p:nvPr>
            <p:ph idx="1"/>
          </p:nvPr>
        </p:nvSpPr>
        <p:spPr/>
        <p:txBody>
          <a:bodyPr>
            <a:normAutofit fontScale="85000" lnSpcReduction="10000"/>
          </a:bodyPr>
          <a:lstStyle/>
          <a:p>
            <a:pPr>
              <a:lnSpc>
                <a:spcPct val="80000"/>
              </a:lnSpc>
            </a:pPr>
            <a:r>
              <a:rPr lang="el-GR" altLang="el-GR" dirty="0"/>
              <a:t>Οι ερευνητές ενδιαφέρονται για την ανάπτυξη (</a:t>
            </a:r>
            <a:r>
              <a:rPr lang="el-GR" altLang="el-GR" dirty="0" err="1"/>
              <a:t>π.χ</a:t>
            </a:r>
            <a:r>
              <a:rPr lang="el-GR" altLang="el-GR" dirty="0"/>
              <a:t> αναλυτικό πρόγραμμα, γνώση των εκπαιδευτικών, συνεργασία εκπαιδευτικών)</a:t>
            </a:r>
            <a:endParaRPr lang="en-US" altLang="el-GR" dirty="0"/>
          </a:p>
          <a:p>
            <a:pPr>
              <a:lnSpc>
                <a:spcPct val="80000"/>
              </a:lnSpc>
            </a:pPr>
            <a:r>
              <a:rPr lang="el-GR" altLang="el-GR" dirty="0"/>
              <a:t>Ενδιαφέρονται για να αναπτύξουν το διδακτικό τους μοντέλο και να το παρουσιάσουν στο ευρύτερο κοινό</a:t>
            </a:r>
            <a:endParaRPr lang="en-US" altLang="el-GR" dirty="0"/>
          </a:p>
          <a:p>
            <a:pPr>
              <a:lnSpc>
                <a:spcPct val="80000"/>
              </a:lnSpc>
            </a:pPr>
            <a:r>
              <a:rPr lang="el-GR" altLang="el-GR" dirty="0"/>
              <a:t>Ενδιαφέρονται να κατανοήσουν τη συγκεκριμένη πρακτική</a:t>
            </a:r>
            <a:endParaRPr lang="en-US" altLang="el-GR" dirty="0"/>
          </a:p>
          <a:p>
            <a:pPr>
              <a:lnSpc>
                <a:spcPct val="80000"/>
              </a:lnSpc>
            </a:pPr>
            <a:r>
              <a:rPr lang="el-GR" altLang="el-GR" dirty="0"/>
              <a:t>Είναι παράλληλα υποστηρικτές και ερευνητές (ενδιαφέρονται για το ειδικό και το γενικό)</a:t>
            </a:r>
            <a:endParaRPr lang="en-US" altLang="el-GR" dirty="0"/>
          </a:p>
          <a:p>
            <a:pPr>
              <a:lnSpc>
                <a:spcPct val="80000"/>
              </a:lnSpc>
            </a:pPr>
            <a:r>
              <a:rPr lang="el-GR" altLang="el-GR" dirty="0"/>
              <a:t>Παρεμβατική έρευνα (συμμετοχική, συνεργατική). Οι εκπαιδευτικοί διερευνούν τη δική τους πρακτική, οι ερευνητές αναλύουν τα ευρήματα των εκπαιδευτικών</a:t>
            </a:r>
          </a:p>
        </p:txBody>
      </p:sp>
    </p:spTree>
    <p:extLst>
      <p:ext uri="{BB962C8B-B14F-4D97-AF65-F5344CB8AC3E}">
        <p14:creationId xmlns:p14="http://schemas.microsoft.com/office/powerpoint/2010/main" val="19126593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Ένα παράδειγμα συνεργασίας</a:t>
            </a:r>
            <a:endParaRPr lang="el-GR" sz="4000" dirty="0"/>
          </a:p>
        </p:txBody>
      </p:sp>
      <p:sp>
        <p:nvSpPr>
          <p:cNvPr id="3" name="Θέση περιεχομένου 2"/>
          <p:cNvSpPr>
            <a:spLocks noGrp="1"/>
          </p:cNvSpPr>
          <p:nvPr>
            <p:ph idx="1"/>
          </p:nvPr>
        </p:nvSpPr>
        <p:spPr/>
        <p:txBody>
          <a:bodyPr>
            <a:normAutofit fontScale="92500" lnSpcReduction="20000"/>
          </a:bodyPr>
          <a:lstStyle/>
          <a:p>
            <a:pPr>
              <a:lnSpc>
                <a:spcPct val="80000"/>
              </a:lnSpc>
            </a:pPr>
            <a:r>
              <a:rPr lang="el-GR" altLang="el-GR" dirty="0"/>
              <a:t>Το πρόγραμμα αναφερόταν στη συνεργασία ανάμεσα σε τρία παιδαγωγικά τμήματα</a:t>
            </a:r>
            <a:endParaRPr lang="en-US" altLang="el-GR" dirty="0"/>
          </a:p>
          <a:p>
            <a:pPr>
              <a:lnSpc>
                <a:spcPct val="80000"/>
              </a:lnSpc>
            </a:pPr>
            <a:r>
              <a:rPr lang="el-GR" altLang="el-GR" dirty="0"/>
              <a:t>Η συνεργασία ήταν ανάμεσα σε διαφορετικές κοινότητες καθηγητές μαθηματικούς της δευτεροβάθμιας εκπαίδευσης, δασκάλους πρωτοβάθμιας εκπαίδευσης και ερευνητές της διδακτικής των μαθηματικών</a:t>
            </a:r>
            <a:endParaRPr lang="en-US" altLang="el-GR" dirty="0"/>
          </a:p>
          <a:p>
            <a:pPr>
              <a:lnSpc>
                <a:spcPct val="80000"/>
              </a:lnSpc>
            </a:pPr>
            <a:r>
              <a:rPr lang="el-GR" altLang="el-GR" dirty="0"/>
              <a:t>Στόχος ήταν η μετάβαση από το δημοτικό στο γυμνάσιο</a:t>
            </a:r>
            <a:endParaRPr lang="en-US" altLang="el-GR" dirty="0"/>
          </a:p>
          <a:p>
            <a:pPr>
              <a:lnSpc>
                <a:spcPct val="80000"/>
              </a:lnSpc>
            </a:pPr>
            <a:r>
              <a:rPr lang="el-GR" altLang="el-GR" dirty="0"/>
              <a:t>Οι εκ</a:t>
            </a:r>
            <a:r>
              <a:rPr lang="en-US" altLang="el-GR" dirty="0"/>
              <a:t>T</a:t>
            </a:r>
            <a:r>
              <a:rPr lang="el-GR" altLang="el-GR" dirty="0"/>
              <a:t>παιδευτικοί συμμετείχαν σε εθελοντική βάση</a:t>
            </a:r>
          </a:p>
          <a:p>
            <a:pPr>
              <a:lnSpc>
                <a:spcPct val="80000"/>
              </a:lnSpc>
            </a:pPr>
            <a:r>
              <a:rPr lang="el-GR" altLang="el-GR" dirty="0"/>
              <a:t>Το πρόγραμμα διήρκεσε 18 μήνες</a:t>
            </a:r>
            <a:endParaRPr lang="en-US" altLang="el-GR" dirty="0"/>
          </a:p>
        </p:txBody>
      </p:sp>
    </p:spTree>
    <p:extLst>
      <p:ext uri="{BB962C8B-B14F-4D97-AF65-F5344CB8AC3E}">
        <p14:creationId xmlns:p14="http://schemas.microsoft.com/office/powerpoint/2010/main" val="2114287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Ένα παράδειγμα από την τάξη</a:t>
            </a:r>
            <a:r>
              <a:rPr lang="en-US" altLang="el-GR" dirty="0"/>
              <a:t> (</a:t>
            </a:r>
            <a:r>
              <a:rPr lang="en-US" altLang="el-GR" dirty="0" err="1"/>
              <a:t>Kieren’s</a:t>
            </a:r>
            <a:r>
              <a:rPr lang="en-US" altLang="el-GR" dirty="0"/>
              <a:t> paper)</a:t>
            </a:r>
            <a:endParaRPr lang="el-GR" dirty="0"/>
          </a:p>
        </p:txBody>
      </p:sp>
      <p:sp>
        <p:nvSpPr>
          <p:cNvPr id="9"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ts val="12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ts val="12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Tx/>
              <a:buNone/>
            </a:pPr>
            <a:r>
              <a:rPr lang="el-GR" altLang="el-GR" sz="2400" smtClean="0"/>
              <a:t>Ένας εκπαιδευτικός χρησιμοποιεί ένα ορθογώνιο πλαίσιο 10</a:t>
            </a:r>
            <a:r>
              <a:rPr lang="en-US" altLang="el-GR" sz="2400" smtClean="0"/>
              <a:t>x</a:t>
            </a:r>
            <a:r>
              <a:rPr lang="el-GR" altLang="el-GR" sz="2400" smtClean="0"/>
              <a:t>10 για να κάνει τους μαθητές αντί να μετρούν 1-1 να αποκτήσουν στρατηγικές. Αποτελέσματα απ’ αυτή την εφαρμογή:</a:t>
            </a:r>
            <a:endParaRPr lang="en-US" altLang="el-GR" sz="2400" smtClean="0"/>
          </a:p>
          <a:p>
            <a:pPr>
              <a:lnSpc>
                <a:spcPct val="90000"/>
              </a:lnSpc>
              <a:buFontTx/>
              <a:buNone/>
            </a:pPr>
            <a:r>
              <a:rPr lang="el-GR" altLang="el-GR" sz="2400" smtClean="0"/>
              <a:t>Ο </a:t>
            </a:r>
            <a:r>
              <a:rPr lang="en-US" altLang="el-GR" sz="2400" smtClean="0"/>
              <a:t>Gregory </a:t>
            </a:r>
            <a:r>
              <a:rPr lang="el-GR" altLang="el-GR" sz="2400" smtClean="0"/>
              <a:t>χρησιμοποιεί το πλαίσιο ως ένα πλαίσιο αρίθμησης</a:t>
            </a:r>
            <a:endParaRPr lang="en-US" altLang="el-GR" sz="2400" smtClean="0"/>
          </a:p>
          <a:p>
            <a:pPr>
              <a:lnSpc>
                <a:spcPct val="90000"/>
              </a:lnSpc>
              <a:buFontTx/>
              <a:buNone/>
            </a:pPr>
            <a:r>
              <a:rPr lang="el-GR" altLang="el-GR" sz="2400" smtClean="0"/>
              <a:t>Η </a:t>
            </a:r>
            <a:r>
              <a:rPr lang="en-US" altLang="el-GR" sz="2400" smtClean="0"/>
              <a:t>Natalia </a:t>
            </a:r>
            <a:r>
              <a:rPr lang="el-GR" altLang="el-GR" sz="2400" smtClean="0"/>
              <a:t>μερικές φορές κάνει λάθη αρίθμησης</a:t>
            </a:r>
          </a:p>
          <a:p>
            <a:pPr>
              <a:lnSpc>
                <a:spcPct val="90000"/>
              </a:lnSpc>
              <a:buFontTx/>
              <a:buNone/>
            </a:pPr>
            <a:r>
              <a:rPr lang="el-GR" altLang="el-GR" sz="2400" smtClean="0"/>
              <a:t>Ο  </a:t>
            </a:r>
            <a:r>
              <a:rPr lang="en-US" altLang="el-GR" sz="2400" smtClean="0"/>
              <a:t>Alexandro </a:t>
            </a:r>
            <a:r>
              <a:rPr lang="el-GR" altLang="el-GR" sz="2400" smtClean="0"/>
              <a:t>δρά όπως αναμενόταν</a:t>
            </a:r>
            <a:endParaRPr lang="en-US" altLang="el-GR" sz="2400" smtClean="0"/>
          </a:p>
          <a:p>
            <a:pPr>
              <a:lnSpc>
                <a:spcPct val="90000"/>
              </a:lnSpc>
              <a:buFontTx/>
              <a:buNone/>
            </a:pPr>
            <a:r>
              <a:rPr lang="el-GR" altLang="el-GR" sz="2400" smtClean="0"/>
              <a:t>Η </a:t>
            </a:r>
            <a:r>
              <a:rPr lang="en-US" altLang="el-GR" sz="2400" smtClean="0"/>
              <a:t>Tanya </a:t>
            </a:r>
            <a:r>
              <a:rPr lang="el-GR" altLang="el-GR" sz="2400" smtClean="0"/>
              <a:t>δεν χρησιμοποιεί καθόλου το πλαίσιο</a:t>
            </a:r>
            <a:endParaRPr lang="en-US" altLang="el-GR" sz="2400" smtClean="0"/>
          </a:p>
          <a:p>
            <a:pPr>
              <a:lnSpc>
                <a:spcPct val="90000"/>
              </a:lnSpc>
              <a:buFontTx/>
              <a:buNone/>
            </a:pPr>
            <a:r>
              <a:rPr lang="el-GR" altLang="el-GR" sz="2400" smtClean="0"/>
              <a:t>Τι συμπεράσματα μπορεί να βγάλει ο καθηγητής από αυτή την εμπειρία;</a:t>
            </a:r>
            <a:endParaRPr lang="el-GR" altLang="el-GR" sz="24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additive="base">
                                        <p:cTn id="3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 calcmode="lin" valueType="num">
                                      <p:cBhvr additive="base">
                                        <p:cTn id="3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Οι δραστηριότητες του προγράμματος</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Δραστηριότητες έξω από το σχολείο</a:t>
            </a:r>
            <a:endParaRPr lang="en-US" altLang="el-GR" dirty="0"/>
          </a:p>
          <a:p>
            <a:pPr lvl="2"/>
            <a:r>
              <a:rPr lang="el-GR" altLang="el-GR" dirty="0"/>
              <a:t>Δεκατρείς συναντήσεις όλων των μονάδων</a:t>
            </a:r>
            <a:endParaRPr lang="en-US" altLang="el-GR" dirty="0"/>
          </a:p>
          <a:p>
            <a:pPr lvl="2"/>
            <a:r>
              <a:rPr lang="el-GR" altLang="el-GR" dirty="0"/>
              <a:t>Συναντήσεις μικρότερων ομάδων</a:t>
            </a:r>
          </a:p>
          <a:p>
            <a:pPr lvl="2"/>
            <a:r>
              <a:rPr lang="el-GR" altLang="el-GR" dirty="0"/>
              <a:t>Δύο γενικές συναντήσεις</a:t>
            </a:r>
            <a:endParaRPr lang="en-US" altLang="el-GR" dirty="0"/>
          </a:p>
          <a:p>
            <a:r>
              <a:rPr lang="el-GR" altLang="el-GR" dirty="0"/>
              <a:t>Δραστηριότητες στο σχολείο</a:t>
            </a:r>
            <a:endParaRPr lang="en-US" altLang="el-GR" dirty="0"/>
          </a:p>
          <a:p>
            <a:pPr lvl="2"/>
            <a:r>
              <a:rPr lang="el-GR" altLang="el-GR" dirty="0"/>
              <a:t>Παρακολουθήσεις μαθημάτων</a:t>
            </a:r>
            <a:endParaRPr lang="en-US" altLang="el-GR" dirty="0"/>
          </a:p>
          <a:p>
            <a:pPr lvl="2"/>
            <a:r>
              <a:rPr lang="el-GR" altLang="el-GR" dirty="0"/>
              <a:t>Διδασκαλίες που είχαν σχεδιαστεί στις συναντήσεις</a:t>
            </a:r>
            <a:endParaRPr lang="en-US" altLang="el-GR" dirty="0"/>
          </a:p>
          <a:p>
            <a:pPr lvl="2"/>
            <a:r>
              <a:rPr lang="el-GR" altLang="el-GR" dirty="0"/>
              <a:t>Χρήση ερωτηματολογίων που δόθηκαν από τους καθηγητές</a:t>
            </a:r>
            <a:endParaRPr lang="en-US" altLang="el-GR" dirty="0"/>
          </a:p>
        </p:txBody>
      </p:sp>
    </p:spTree>
    <p:extLst>
      <p:ext uri="{BB962C8B-B14F-4D97-AF65-F5344CB8AC3E}">
        <p14:creationId xmlns:p14="http://schemas.microsoft.com/office/powerpoint/2010/main" val="182362765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συνεργασία</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Η φάση της εξοικείωσης</a:t>
            </a:r>
            <a:endParaRPr lang="en-US" altLang="el-GR" dirty="0"/>
          </a:p>
          <a:p>
            <a:r>
              <a:rPr lang="el-GR" altLang="el-GR" dirty="0"/>
              <a:t>Η φάση της κοινής δράσης</a:t>
            </a:r>
            <a:endParaRPr lang="en-US" altLang="el-GR" dirty="0"/>
          </a:p>
          <a:p>
            <a:r>
              <a:rPr lang="el-GR" altLang="el-GR" dirty="0"/>
              <a:t>Η φάση του </a:t>
            </a:r>
            <a:r>
              <a:rPr lang="el-GR" altLang="el-GR" dirty="0" err="1"/>
              <a:t>αναστοχασμού</a:t>
            </a:r>
            <a:endParaRPr lang="en-US" altLang="el-GR" dirty="0"/>
          </a:p>
          <a:p>
            <a:endParaRPr lang="en-US" altLang="el-GR" dirty="0"/>
          </a:p>
          <a:p>
            <a:pPr>
              <a:buNone/>
            </a:pPr>
            <a:r>
              <a:rPr lang="en-US" altLang="el-GR" dirty="0"/>
              <a:t> </a:t>
            </a:r>
            <a:r>
              <a:rPr lang="el-GR" altLang="el-GR" dirty="0"/>
              <a:t>Υπάρχει εκτίμηση της γνώσης και εμπειρίας των εκπαιδευτικών</a:t>
            </a:r>
            <a:endParaRPr lang="en-US" altLang="el-GR" dirty="0"/>
          </a:p>
          <a:p>
            <a:pPr>
              <a:buNone/>
            </a:pPr>
            <a:r>
              <a:rPr lang="el-GR" altLang="el-GR" dirty="0"/>
              <a:t>Η συνεργασία ήταν μια συνεχής διαδικασία της οργάνωσης ενός κοινού πλαισίου δουλειάς. </a:t>
            </a:r>
          </a:p>
        </p:txBody>
      </p:sp>
    </p:spTree>
    <p:extLst>
      <p:ext uri="{BB962C8B-B14F-4D97-AF65-F5344CB8AC3E}">
        <p14:creationId xmlns:p14="http://schemas.microsoft.com/office/powerpoint/2010/main" val="4125499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φάση της εξοικείωσης: Ανταλλαγή εμπειριών</a:t>
            </a:r>
            <a:endParaRPr lang="el-GR" dirty="0"/>
          </a:p>
        </p:txBody>
      </p:sp>
      <p:sp>
        <p:nvSpPr>
          <p:cNvPr id="3" name="Θέση περιεχομένου 2"/>
          <p:cNvSpPr>
            <a:spLocks noGrp="1"/>
          </p:cNvSpPr>
          <p:nvPr>
            <p:ph idx="1"/>
          </p:nvPr>
        </p:nvSpPr>
        <p:spPr/>
        <p:txBody>
          <a:bodyPr>
            <a:normAutofit fontScale="92500" lnSpcReduction="20000"/>
          </a:bodyPr>
          <a:lstStyle/>
          <a:p>
            <a:pPr>
              <a:lnSpc>
                <a:spcPct val="80000"/>
              </a:lnSpc>
            </a:pPr>
            <a:r>
              <a:rPr lang="el-GR" altLang="el-GR" dirty="0"/>
              <a:t>Συζητήσεις πάνω σε προβλήματα που οι εκπαιδευτικοί αντιμετώπιζαν</a:t>
            </a:r>
          </a:p>
          <a:p>
            <a:pPr>
              <a:lnSpc>
                <a:spcPct val="80000"/>
              </a:lnSpc>
            </a:pPr>
            <a:r>
              <a:rPr lang="el-GR" altLang="el-GR" dirty="0"/>
              <a:t>Συζήτηση πάνω στα σχολικά βιβλία γύρω από ένα μαθηματικό θέμα (το εμβαδόν)</a:t>
            </a:r>
          </a:p>
          <a:p>
            <a:pPr>
              <a:lnSpc>
                <a:spcPct val="80000"/>
              </a:lnSpc>
            </a:pPr>
            <a:r>
              <a:rPr lang="el-GR" altLang="el-GR" dirty="0"/>
              <a:t>Παρακολουθήσεις μαθημάτων</a:t>
            </a:r>
          </a:p>
          <a:p>
            <a:pPr>
              <a:lnSpc>
                <a:spcPct val="80000"/>
              </a:lnSpc>
            </a:pPr>
            <a:r>
              <a:rPr lang="el-GR" altLang="el-GR" dirty="0"/>
              <a:t>Δραστηριότητες που προτάθηκαν από τους ερευνητές </a:t>
            </a:r>
          </a:p>
          <a:p>
            <a:pPr>
              <a:lnSpc>
                <a:spcPct val="80000"/>
              </a:lnSpc>
            </a:pPr>
            <a:r>
              <a:rPr lang="el-GR" altLang="el-GR" dirty="0"/>
              <a:t>Ανάδειξη εντάσεων, προβλημάτων συνεργασίας</a:t>
            </a:r>
          </a:p>
          <a:p>
            <a:pPr>
              <a:lnSpc>
                <a:spcPct val="80000"/>
              </a:lnSpc>
            </a:pPr>
            <a:r>
              <a:rPr lang="el-GR" altLang="el-GR" dirty="0"/>
              <a:t>Οι ερευνητές προσπάθησαν να στρέψουν τη συζήτηση σε εννοιολογικά θέματα και στη σκέψη των μαθητών</a:t>
            </a:r>
            <a:endParaRPr lang="en-US" altLang="el-GR" dirty="0"/>
          </a:p>
          <a:p>
            <a:pPr>
              <a:lnSpc>
                <a:spcPct val="80000"/>
              </a:lnSpc>
              <a:buNone/>
            </a:pPr>
            <a:r>
              <a:rPr lang="en-US" altLang="el-GR" dirty="0"/>
              <a:t>	</a:t>
            </a:r>
            <a:endParaRPr lang="en-US" altLang="el-GR" i="1" dirty="0"/>
          </a:p>
          <a:p>
            <a:pPr>
              <a:lnSpc>
                <a:spcPct val="80000"/>
              </a:lnSpc>
              <a:buNone/>
            </a:pPr>
            <a:endParaRPr lang="el-GR" altLang="el-GR" dirty="0"/>
          </a:p>
        </p:txBody>
      </p:sp>
    </p:spTree>
    <p:extLst>
      <p:ext uri="{BB962C8B-B14F-4D97-AF65-F5344CB8AC3E}">
        <p14:creationId xmlns:p14="http://schemas.microsoft.com/office/powerpoint/2010/main" val="21732237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φάση της κοινής δράσης</a:t>
            </a:r>
            <a:endParaRPr lang="el-GR" dirty="0"/>
          </a:p>
        </p:txBody>
      </p:sp>
      <p:sp>
        <p:nvSpPr>
          <p:cNvPr id="3" name="Θέση περιεχομένου 2"/>
          <p:cNvSpPr>
            <a:spLocks noGrp="1"/>
          </p:cNvSpPr>
          <p:nvPr>
            <p:ph idx="1"/>
          </p:nvPr>
        </p:nvSpPr>
        <p:spPr/>
        <p:txBody>
          <a:bodyPr>
            <a:normAutofit/>
          </a:bodyPr>
          <a:lstStyle/>
          <a:p>
            <a:r>
              <a:rPr lang="el-GR" altLang="el-GR" dirty="0"/>
              <a:t>Οι ερευνητές πρότειναν μια κοινή ερευνητική πρωτοβουλία: να αναπτύξουν, χρησιμοποιήσουν και αξιολογήσουν μια ανοικτή δραστηριότητα στη μέτρηση της επιφάνειας. </a:t>
            </a:r>
            <a:endParaRPr lang="en-US" altLang="el-GR" dirty="0"/>
          </a:p>
          <a:p>
            <a:r>
              <a:rPr lang="el-GR" altLang="el-GR" dirty="0"/>
              <a:t>Συνεχής διαπραγμάτευση στόχων και έργων</a:t>
            </a:r>
          </a:p>
          <a:p>
            <a:r>
              <a:rPr lang="el-GR" altLang="el-GR" dirty="0"/>
              <a:t>Οι εκπαιδευτικοί έψαχναν για βοήθεια από τους ερευνητές</a:t>
            </a:r>
            <a:endParaRPr lang="en-US" altLang="el-GR" dirty="0"/>
          </a:p>
        </p:txBody>
      </p:sp>
    </p:spTree>
    <p:extLst>
      <p:ext uri="{BB962C8B-B14F-4D97-AF65-F5344CB8AC3E}">
        <p14:creationId xmlns:p14="http://schemas.microsoft.com/office/powerpoint/2010/main" val="1612077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Οι ενέργειες των ερευνητών να ενθαρρύνουν τη συνεργασία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Οι ερευνητές έκαναν σαφείς τους στόχους τους</a:t>
            </a:r>
          </a:p>
          <a:p>
            <a:r>
              <a:rPr lang="el-GR" altLang="el-GR" dirty="0"/>
              <a:t>Δημιούργησαν ευκαιρίες για να διευρύνουν την εμπειρία των εκπαιδευτικών</a:t>
            </a:r>
            <a:endParaRPr lang="en-US" altLang="el-GR" dirty="0"/>
          </a:p>
          <a:p>
            <a:pPr lvl="2"/>
            <a:r>
              <a:rPr lang="el-GR" altLang="el-GR" dirty="0"/>
              <a:t>Προσωπική ενασχόληση με μια ανοικτή δραστηριότητα στη μέτρηση</a:t>
            </a:r>
            <a:endParaRPr lang="en-US" altLang="el-GR" dirty="0"/>
          </a:p>
          <a:p>
            <a:pPr lvl="2"/>
            <a:r>
              <a:rPr lang="el-GR" altLang="el-GR" dirty="0"/>
              <a:t>Παρακολούθηση μιας βιντεοσκοπημένης διδασκαλίας από μια τάξη όπου χρησιμοποιήθηκε μια παρόμοια δραστηριότητα. </a:t>
            </a:r>
          </a:p>
          <a:p>
            <a:pPr lvl="2"/>
            <a:r>
              <a:rPr lang="el-GR" altLang="el-GR" dirty="0"/>
              <a:t>Μελέτη ερευνητικού άρθρου που αφορούσε τις στρατηγικές των μαθητών πάνω στη μέτρηση της επιφάνειας</a:t>
            </a:r>
            <a:endParaRPr lang="en-US" altLang="el-GR" dirty="0"/>
          </a:p>
        </p:txBody>
      </p:sp>
    </p:spTree>
    <p:extLst>
      <p:ext uri="{BB962C8B-B14F-4D97-AF65-F5344CB8AC3E}">
        <p14:creationId xmlns:p14="http://schemas.microsoft.com/office/powerpoint/2010/main" val="38561748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Οι πρώτες προσπάθειες των </a:t>
            </a:r>
            <a:r>
              <a:rPr lang="el-GR" altLang="el-GR" dirty="0" smtClean="0"/>
              <a:t>εκπαιδευτικών</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sz="2800" dirty="0"/>
              <a:t>Κτίζοντας στις προτάσεις των εκπαιδευτικών (</a:t>
            </a:r>
            <a:r>
              <a:rPr lang="el-GR" altLang="el-GR" sz="2800" dirty="0" err="1"/>
              <a:t>π.χ</a:t>
            </a:r>
            <a:r>
              <a:rPr lang="el-GR" altLang="el-GR" sz="2800" dirty="0"/>
              <a:t> με ένα παράδειγμα λάθος εκτίμησης στην τηλεόραση)</a:t>
            </a:r>
            <a:endParaRPr lang="en-US" altLang="el-GR" sz="2800" dirty="0"/>
          </a:p>
          <a:p>
            <a:pPr>
              <a:lnSpc>
                <a:spcPct val="90000"/>
              </a:lnSpc>
            </a:pPr>
            <a:r>
              <a:rPr lang="el-GR" altLang="el-GR" sz="2800" dirty="0"/>
              <a:t>Ο σχεδιασμός και η εφαρμογή δραστηριοτήτων έδωσε ένα κοινό πεδίο εμπειριών και έδωσε την ευκαιρία για συζήτηση και </a:t>
            </a:r>
            <a:r>
              <a:rPr lang="el-GR" altLang="el-GR" sz="2800" dirty="0" err="1" smtClean="0"/>
              <a:t>αναστοχασμό</a:t>
            </a:r>
            <a:endParaRPr lang="el-GR" altLang="el-GR" sz="2800" dirty="0"/>
          </a:p>
        </p:txBody>
      </p:sp>
    </p:spTree>
    <p:extLst>
      <p:ext uri="{BB962C8B-B14F-4D97-AF65-F5344CB8AC3E}">
        <p14:creationId xmlns:p14="http://schemas.microsoft.com/office/powerpoint/2010/main" val="10519980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Οι πρώτες προσπάθειες των </a:t>
            </a:r>
            <a:r>
              <a:rPr lang="el-GR" altLang="el-GR" dirty="0" smtClean="0"/>
              <a:t>εκπαιδευτικών</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pPr lvl="0">
              <a:lnSpc>
                <a:spcPct val="90000"/>
              </a:lnSpc>
            </a:pPr>
            <a:r>
              <a:rPr lang="el-GR" altLang="el-GR" sz="2400" dirty="0">
                <a:solidFill>
                  <a:prstClr val="black"/>
                </a:solidFill>
              </a:rPr>
              <a:t>Η ανάδειξη κοινών στόχων</a:t>
            </a:r>
            <a:endParaRPr lang="en-US" altLang="el-GR" sz="2400" dirty="0">
              <a:solidFill>
                <a:prstClr val="black"/>
              </a:solidFill>
            </a:endParaRPr>
          </a:p>
          <a:p>
            <a:pPr lvl="2">
              <a:lnSpc>
                <a:spcPct val="90000"/>
              </a:lnSpc>
            </a:pPr>
            <a:r>
              <a:rPr lang="el-GR" altLang="el-GR" dirty="0">
                <a:solidFill>
                  <a:prstClr val="black"/>
                </a:solidFill>
              </a:rPr>
              <a:t>Η διερεύνηση από κοινού διαφορετικών όψεων της διδασκαλίας</a:t>
            </a:r>
            <a:endParaRPr lang="en-US" altLang="el-GR" dirty="0">
              <a:solidFill>
                <a:prstClr val="black"/>
              </a:solidFill>
            </a:endParaRPr>
          </a:p>
          <a:p>
            <a:pPr lvl="2">
              <a:lnSpc>
                <a:spcPct val="90000"/>
              </a:lnSpc>
            </a:pPr>
            <a:r>
              <a:rPr lang="el-GR" altLang="el-GR" dirty="0">
                <a:solidFill>
                  <a:prstClr val="black"/>
                </a:solidFill>
              </a:rPr>
              <a:t>Εκπαιδευτικοί και ερευνητές κατανοούν τα διαφορετικά πεδία ενδιαφέροντος και καταφέρνουν μια συνεργασία  που υποστηρίζει από κοινού μάθηση</a:t>
            </a:r>
          </a:p>
          <a:p>
            <a:pPr lvl="2">
              <a:lnSpc>
                <a:spcPct val="90000"/>
              </a:lnSpc>
            </a:pPr>
            <a:r>
              <a:rPr lang="el-GR" altLang="el-GR" dirty="0">
                <a:solidFill>
                  <a:prstClr val="black"/>
                </a:solidFill>
              </a:rPr>
              <a:t>Οι εκπαιδευτικοί άρχιζαν να εστιάζουν στη μάθηση των μαθητών</a:t>
            </a:r>
          </a:p>
          <a:p>
            <a:pPr lvl="2">
              <a:lnSpc>
                <a:spcPct val="90000"/>
              </a:lnSpc>
            </a:pPr>
            <a:r>
              <a:rPr lang="el-GR" altLang="el-GR" dirty="0">
                <a:solidFill>
                  <a:prstClr val="black"/>
                </a:solidFill>
              </a:rPr>
              <a:t>Οι ερευνητές άρχισαν να κατανοούν την συνεισφορά των εκπαιδευτικών </a:t>
            </a:r>
            <a:endParaRPr lang="en-US" altLang="el-GR" dirty="0">
              <a:solidFill>
                <a:prstClr val="black"/>
              </a:solidFill>
            </a:endParaRPr>
          </a:p>
        </p:txBody>
      </p:sp>
    </p:spTree>
    <p:extLst>
      <p:ext uri="{BB962C8B-B14F-4D97-AF65-F5344CB8AC3E}">
        <p14:creationId xmlns:p14="http://schemas.microsoft.com/office/powerpoint/2010/main" val="310470243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Παρεμβάσεις των ερευνητών </a:t>
            </a:r>
            <a:r>
              <a:rPr lang="en-US" altLang="el-GR" dirty="0"/>
              <a:t>(</a:t>
            </a:r>
            <a:r>
              <a:rPr lang="el-GR" altLang="el-GR" dirty="0"/>
              <a:t>παράδειγμα</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altLang="el-GR" i="1" dirty="0"/>
              <a:t>“ …</a:t>
            </a:r>
            <a:r>
              <a:rPr lang="el-GR" altLang="el-GR" i="1" dirty="0"/>
              <a:t>Η ιδέα είναι να συζητήσουμε την οπτική που έχει ο καθένας μας αναφορικά με το θέμα της μετάβασης. Σε σχέση με την ομάδα ο στόχος είναι να αναπτύξουμε τρόπους επικοινωνίας που θα μας επιτρέψει να μελετήσουμε από κοινού όψεις του προβλήματος. Αυτό σημαίνει ότι από τη μεριά μας ότι δεν θέλουμε να επιβάλουμε κάτι προαποφασισμένο αλλά να αναπτύξουμε κάτι μαζί, καθώς δεν έχουμε και εμείς μια ακριβή απάντηση»</a:t>
            </a:r>
            <a:endParaRPr lang="en-US" altLang="el-GR" i="1" dirty="0"/>
          </a:p>
        </p:txBody>
      </p:sp>
    </p:spTree>
    <p:extLst>
      <p:ext uri="{BB962C8B-B14F-4D97-AF65-F5344CB8AC3E}">
        <p14:creationId xmlns:p14="http://schemas.microsoft.com/office/powerpoint/2010/main" val="42357036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Μετασχηματίζοντας μια ιδέα ενός </a:t>
            </a:r>
            <a:r>
              <a:rPr lang="el-GR" altLang="el-GR" dirty="0" smtClean="0"/>
              <a:t>εκπαιδευτικού</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pPr>
              <a:lnSpc>
                <a:spcPct val="80000"/>
              </a:lnSpc>
            </a:pPr>
            <a:r>
              <a:rPr lang="el-GR" altLang="el-GR" i="1" dirty="0"/>
              <a:t>Εκπαιδευτικός</a:t>
            </a:r>
            <a:r>
              <a:rPr lang="en-GB" altLang="el-GR" i="1" dirty="0"/>
              <a:t>: …</a:t>
            </a:r>
            <a:r>
              <a:rPr lang="el-GR" altLang="el-GR" i="1" dirty="0"/>
              <a:t>Χρησιμοποιώ παραδείγματα με τους μαθητές μου στην τάξη. Συνηθίζω να τους ρωτάω … Εάν γεμίσω 18 τάξεις στο σχολείο θα έχω 3000 τόνους όπως αναφέρθηκε στο δελτίο ειδήσεων;</a:t>
            </a:r>
          </a:p>
          <a:p>
            <a:pPr>
              <a:lnSpc>
                <a:spcPct val="80000"/>
              </a:lnSpc>
            </a:pPr>
            <a:r>
              <a:rPr lang="el-GR" altLang="el-GR" i="1" dirty="0"/>
              <a:t>Ερευνητής: Αν και συμφωνώ με τη χρήση παραδειγμάτων, νομίζω ότι είναι καλύτερο για τους μαθητές να το αντιμετωπίσουν οι ίδιοι για να αντιληφθούν την μονάδα </a:t>
            </a:r>
            <a:r>
              <a:rPr lang="el-GR" altLang="el-GR" i="1" dirty="0" smtClean="0"/>
              <a:t>μέτρησης</a:t>
            </a:r>
            <a:endParaRPr lang="el-GR" altLang="el-GR" i="1" dirty="0"/>
          </a:p>
        </p:txBody>
      </p:sp>
    </p:spTree>
    <p:extLst>
      <p:ext uri="{BB962C8B-B14F-4D97-AF65-F5344CB8AC3E}">
        <p14:creationId xmlns:p14="http://schemas.microsoft.com/office/powerpoint/2010/main" val="13680087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Μετασχηματίζοντας μια ιδέα ενός </a:t>
            </a:r>
            <a:r>
              <a:rPr lang="el-GR" altLang="el-GR" dirty="0" smtClean="0"/>
              <a:t>εκπαιδευτικού</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pPr lvl="0">
              <a:lnSpc>
                <a:spcPct val="80000"/>
              </a:lnSpc>
            </a:pPr>
            <a:r>
              <a:rPr lang="el-GR" altLang="el-GR" sz="2700" i="1" dirty="0">
                <a:solidFill>
                  <a:prstClr val="black"/>
                </a:solidFill>
              </a:rPr>
              <a:t>Εκπαιδευτικός: Θα τους αφήσω να σκεφτούν αν μπορούν να φανταστούν πόσος μεγάλος είναι ο χώρος 500 τάξεων</a:t>
            </a:r>
          </a:p>
          <a:p>
            <a:pPr lvl="0">
              <a:lnSpc>
                <a:spcPct val="80000"/>
              </a:lnSpc>
            </a:pPr>
            <a:r>
              <a:rPr lang="el-GR" altLang="el-GR" sz="2700" i="1" dirty="0">
                <a:solidFill>
                  <a:prstClr val="black"/>
                </a:solidFill>
              </a:rPr>
              <a:t>Ερευνητής: Ναι αλλά ίσως θα προσέγγιζαν το θέμα υπολογιστικά χωρίς να συνειδητοποιούν τη μαθηματική έννοια. Τους δίνεις ένα παράδειγμα καθημερινό αλλά μέχρι πιο σημείο τους καθοδηγείς;  </a:t>
            </a:r>
            <a:endParaRPr lang="en-GB" altLang="el-GR" sz="2700" i="1" dirty="0">
              <a:solidFill>
                <a:prstClr val="black"/>
              </a:solidFill>
            </a:endParaRPr>
          </a:p>
        </p:txBody>
      </p:sp>
    </p:spTree>
    <p:extLst>
      <p:ext uri="{BB962C8B-B14F-4D97-AF65-F5344CB8AC3E}">
        <p14:creationId xmlns:p14="http://schemas.microsoft.com/office/powerpoint/2010/main" val="53942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Ποια είναι η χρησιμότητα της έρευνας γι’ αυτόν τον δάσκαλο;</a:t>
            </a:r>
            <a:endParaRPr lang="el-GR" dirty="0"/>
          </a:p>
        </p:txBody>
      </p:sp>
      <p:sp>
        <p:nvSpPr>
          <p:cNvPr id="5" name="Θέση περιεχομένου 4"/>
          <p:cNvSpPr>
            <a:spLocks noGrp="1"/>
          </p:cNvSpPr>
          <p:nvPr>
            <p:ph idx="1"/>
          </p:nvPr>
        </p:nvSpPr>
        <p:spPr/>
        <p:txBody>
          <a:bodyPr>
            <a:noAutofit/>
          </a:bodyPr>
          <a:lstStyle/>
          <a:p>
            <a:pPr>
              <a:buNone/>
            </a:pPr>
            <a:r>
              <a:rPr lang="el-GR" altLang="el-GR" sz="2400" u="sng" dirty="0"/>
              <a:t>Εμπειρική έρευνα</a:t>
            </a:r>
            <a:endParaRPr lang="en-US" altLang="el-GR" sz="2400" u="sng" dirty="0"/>
          </a:p>
          <a:p>
            <a:r>
              <a:rPr lang="en-US" altLang="el-GR" sz="2400" dirty="0"/>
              <a:t>	</a:t>
            </a:r>
            <a:r>
              <a:rPr lang="el-GR" altLang="el-GR" sz="2400" dirty="0"/>
              <a:t>Ομάδα ελέγχου - πειραματική</a:t>
            </a:r>
            <a:endParaRPr lang="en-US" altLang="el-GR" sz="2400" dirty="0"/>
          </a:p>
          <a:p>
            <a:r>
              <a:rPr lang="el-GR" altLang="el-GR" sz="2400" dirty="0"/>
              <a:t>Προσδιορίζουμε ομάδες παιδιών που επωφελούνται από την παρέμβαση</a:t>
            </a:r>
            <a:endParaRPr lang="en-US" altLang="el-GR" sz="2400" dirty="0"/>
          </a:p>
          <a:p>
            <a:pPr>
              <a:buNone/>
            </a:pPr>
            <a:endParaRPr lang="en-US" altLang="el-GR" sz="2400" dirty="0"/>
          </a:p>
          <a:p>
            <a:pPr>
              <a:buNone/>
            </a:pPr>
            <a:r>
              <a:rPr lang="el-GR" altLang="el-GR" sz="2400" i="1" dirty="0"/>
              <a:t>Αυτό το είδος της έρευνας δεν είναι χρήσιμο στον εκπαιδευτικό που αντιλαμβάνεται την τάξη του ως ένα πολύπλοκο σύστημα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φάση του </a:t>
            </a:r>
            <a:r>
              <a:rPr lang="el-GR" altLang="el-GR" dirty="0" err="1" smtClean="0"/>
              <a:t>αναστοχασμού</a:t>
            </a:r>
            <a:r>
              <a:rPr lang="en-US" altLang="el-GR" dirty="0" smtClean="0"/>
              <a:t> (1/2)</a:t>
            </a:r>
            <a:endParaRPr lang="el-GR" dirty="0"/>
          </a:p>
        </p:txBody>
      </p:sp>
      <p:sp>
        <p:nvSpPr>
          <p:cNvPr id="3" name="Θέση περιεχομένου 2"/>
          <p:cNvSpPr>
            <a:spLocks noGrp="1"/>
          </p:cNvSpPr>
          <p:nvPr>
            <p:ph idx="1"/>
          </p:nvPr>
        </p:nvSpPr>
        <p:spPr/>
        <p:txBody>
          <a:bodyPr>
            <a:normAutofit fontScale="92500" lnSpcReduction="20000"/>
          </a:bodyPr>
          <a:lstStyle/>
          <a:p>
            <a:pPr>
              <a:lnSpc>
                <a:spcPct val="80000"/>
              </a:lnSpc>
            </a:pPr>
            <a:r>
              <a:rPr lang="el-GR" altLang="el-GR" dirty="0"/>
              <a:t>Οι δύο κοινότητες εκπαιδευτικών άρχισαν να κατανοούν τις δυσκολίες που αντιμετωπίσουν και τις διαφορετικές συνθήκες δουλειάς</a:t>
            </a:r>
            <a:endParaRPr lang="en-US" altLang="el-GR" dirty="0"/>
          </a:p>
          <a:p>
            <a:pPr>
              <a:lnSpc>
                <a:spcPct val="80000"/>
              </a:lnSpc>
            </a:pPr>
            <a:r>
              <a:rPr lang="el-GR" altLang="el-GR" dirty="0"/>
              <a:t>Ανέπτυξαν μια κοινή κατανόηση για τις δυσκολίες των μαθητών και επηρεάστηκαν από τις διδακτικές πρακτικές του καθενός. </a:t>
            </a:r>
            <a:endParaRPr lang="en-US" altLang="el-GR" dirty="0"/>
          </a:p>
          <a:p>
            <a:pPr>
              <a:lnSpc>
                <a:spcPct val="80000"/>
              </a:lnSpc>
              <a:buNone/>
            </a:pPr>
            <a:r>
              <a:rPr lang="en-US" altLang="el-GR" i="1" dirty="0"/>
              <a:t>“</a:t>
            </a:r>
            <a:r>
              <a:rPr lang="el-GR" altLang="el-GR" i="1" dirty="0"/>
              <a:t>Κατάφερα να ξεκαθαρίσω κάποιες από τις μαθηματικές μου αντιλήψεις και να ανακαλύψω τρόπους να βελτιώσω τη διδασκαλία μου. Για παράδειγμα δίνω πιο πολύ έμφαση στη γλώσσα των μαθηματικών»</a:t>
            </a:r>
            <a:r>
              <a:rPr lang="en-US" altLang="el-GR" i="1" dirty="0"/>
              <a:t> </a:t>
            </a:r>
          </a:p>
          <a:p>
            <a:pPr>
              <a:lnSpc>
                <a:spcPct val="80000"/>
              </a:lnSpc>
            </a:pPr>
            <a:r>
              <a:rPr lang="el-GR" altLang="el-GR" dirty="0"/>
              <a:t>Η δουλειά σ’ αυτή τη φάση επέτρεψε δίκτυα επικοινωνίας με άλλους. </a:t>
            </a:r>
          </a:p>
        </p:txBody>
      </p:sp>
    </p:spTree>
    <p:extLst>
      <p:ext uri="{BB962C8B-B14F-4D97-AF65-F5344CB8AC3E}">
        <p14:creationId xmlns:p14="http://schemas.microsoft.com/office/powerpoint/2010/main" val="306160875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φάση του </a:t>
            </a:r>
            <a:r>
              <a:rPr lang="el-GR" altLang="el-GR" dirty="0" err="1" smtClean="0"/>
              <a:t>αναστοχασμού</a:t>
            </a:r>
            <a:r>
              <a:rPr lang="en-US" altLang="el-GR" dirty="0" smtClean="0"/>
              <a:t> (2/2)</a:t>
            </a:r>
            <a:endParaRPr lang="el-GR" dirty="0"/>
          </a:p>
        </p:txBody>
      </p:sp>
      <p:sp>
        <p:nvSpPr>
          <p:cNvPr id="3" name="Θέση περιεχομένου 2"/>
          <p:cNvSpPr>
            <a:spLocks noGrp="1"/>
          </p:cNvSpPr>
          <p:nvPr>
            <p:ph idx="1"/>
          </p:nvPr>
        </p:nvSpPr>
        <p:spPr/>
        <p:txBody>
          <a:bodyPr>
            <a:normAutofit lnSpcReduction="10000"/>
          </a:bodyPr>
          <a:lstStyle/>
          <a:p>
            <a:pPr>
              <a:lnSpc>
                <a:spcPct val="80000"/>
              </a:lnSpc>
            </a:pPr>
            <a:r>
              <a:rPr lang="el-GR" altLang="el-GR" sz="2800" dirty="0"/>
              <a:t>Η ομάδα </a:t>
            </a:r>
            <a:r>
              <a:rPr lang="el-GR" altLang="el-GR" sz="2800" dirty="0" smtClean="0"/>
              <a:t>έδρασε </a:t>
            </a:r>
            <a:r>
              <a:rPr lang="el-GR" altLang="el-GR" sz="2800" dirty="0"/>
              <a:t>ως μια κοινότητα πρακτικής</a:t>
            </a:r>
            <a:endParaRPr lang="en-US" altLang="el-GR" sz="2800" dirty="0"/>
          </a:p>
          <a:p>
            <a:pPr>
              <a:lnSpc>
                <a:spcPct val="80000"/>
              </a:lnSpc>
            </a:pPr>
            <a:r>
              <a:rPr lang="el-GR" altLang="el-GR" sz="2800" dirty="0"/>
              <a:t>Ανέπτυξαν κοινούς στόχους μέσα από την ανταλλαγή εμπειριών, την έρευνα δράση, τον </a:t>
            </a:r>
            <a:r>
              <a:rPr lang="el-GR" altLang="el-GR" sz="2800" dirty="0" err="1"/>
              <a:t>αναστοχασμό</a:t>
            </a:r>
            <a:r>
              <a:rPr lang="el-GR" altLang="el-GR" sz="2800" dirty="0"/>
              <a:t> και την επικοινωνία με άλλους για τα ερευνητικά αποτελέσματα. </a:t>
            </a:r>
            <a:endParaRPr lang="en-US" altLang="el-GR" sz="2800" dirty="0"/>
          </a:p>
          <a:p>
            <a:pPr>
              <a:lnSpc>
                <a:spcPct val="80000"/>
              </a:lnSpc>
            </a:pPr>
            <a:r>
              <a:rPr lang="el-GR" altLang="el-GR" sz="2800" dirty="0"/>
              <a:t>Καινούρια γνώση αποκτήθηκε</a:t>
            </a:r>
            <a:endParaRPr lang="en-US" altLang="el-GR" sz="2800" dirty="0"/>
          </a:p>
          <a:p>
            <a:pPr lvl="2">
              <a:lnSpc>
                <a:spcPct val="80000"/>
              </a:lnSpc>
            </a:pPr>
            <a:r>
              <a:rPr lang="el-GR" altLang="el-GR" sz="2000" dirty="0"/>
              <a:t>Οι εκπαιδευτικοί εξέφρασαν τις απόψεις τους, έμαθαν να ακούνε τους άλλους, να δουλεύουν μαζί, να γράφουν και να παρουσιάζουν τις σκέψεις τους. </a:t>
            </a:r>
            <a:endParaRPr lang="en-US" altLang="el-GR" sz="2000" dirty="0"/>
          </a:p>
          <a:p>
            <a:pPr lvl="2">
              <a:lnSpc>
                <a:spcPct val="80000"/>
              </a:lnSpc>
            </a:pPr>
            <a:r>
              <a:rPr lang="el-GR" altLang="el-GR" sz="2000" dirty="0"/>
              <a:t>Οι ερευνητές έμαθαν να αναπτύσσουν στρατηγικές που να υποστηρίζουν τη συνεργασία, βελτίωσαν την κατανόηση για τη θέση των εκπαιδευτικών και την υποστήριξη που χρειάζονταν και ανέπτυξαν καινούρια παραδείγματα που τους επέτρεπαν να συνδέουν τη θεωρία με την πράξη. </a:t>
            </a:r>
          </a:p>
        </p:txBody>
      </p:sp>
    </p:spTree>
    <p:extLst>
      <p:ext uri="{BB962C8B-B14F-4D97-AF65-F5344CB8AC3E}">
        <p14:creationId xmlns:p14="http://schemas.microsoft.com/office/powerpoint/2010/main" val="16560422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altLang="el-GR" dirty="0"/>
              <a:t>H </a:t>
            </a:r>
            <a:r>
              <a:rPr lang="el-GR" altLang="el-GR" dirty="0"/>
              <a:t>στροφή στον ερευνητή των </a:t>
            </a:r>
            <a:r>
              <a:rPr lang="el-GR" altLang="el-GR" dirty="0" smtClean="0"/>
              <a:t>μαθηματικών</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dirty="0"/>
              <a:t>Τα τελευταία χρόνια η έρευνα στρέφεται στον ερευνητή</a:t>
            </a:r>
          </a:p>
          <a:p>
            <a:r>
              <a:rPr lang="el-GR" altLang="el-GR" dirty="0"/>
              <a:t>Η εστίαση είναι αρχικά στις ενέργειες του με κύριο εργαλείο τον </a:t>
            </a:r>
            <a:r>
              <a:rPr lang="el-GR" altLang="el-GR" dirty="0" err="1"/>
              <a:t>αναστοχασμό</a:t>
            </a:r>
            <a:r>
              <a:rPr lang="el-GR" altLang="el-GR" dirty="0"/>
              <a:t> του σε ερευνητικό πεδίο</a:t>
            </a:r>
            <a:endParaRPr lang="en-US" altLang="el-GR" dirty="0"/>
          </a:p>
          <a:p>
            <a:r>
              <a:rPr lang="el-GR" altLang="el-GR" dirty="0"/>
              <a:t>Πιο πρόσφατες έρευνες εστιάζουν στη μάθηση του ερευνητή μέσα από τη συνεργασία του με τους εκπαιδευτικούς</a:t>
            </a:r>
          </a:p>
        </p:txBody>
      </p:sp>
    </p:spTree>
    <p:extLst>
      <p:ext uri="{BB962C8B-B14F-4D97-AF65-F5344CB8AC3E}">
        <p14:creationId xmlns:p14="http://schemas.microsoft.com/office/powerpoint/2010/main" val="208911142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altLang="el-GR" sz="4000" dirty="0"/>
              <a:t>H </a:t>
            </a:r>
            <a:r>
              <a:rPr lang="el-GR" altLang="el-GR" sz="4000" dirty="0"/>
              <a:t>στροφή στον ερευνητή των μαθηματικών</a:t>
            </a:r>
            <a:r>
              <a:rPr lang="en-US" altLang="el-GR" sz="4000" dirty="0"/>
              <a:t> </a:t>
            </a:r>
            <a:r>
              <a:rPr lang="en-US" altLang="el-GR" sz="4000" dirty="0" smtClean="0"/>
              <a:t>(2/2</a:t>
            </a:r>
            <a:r>
              <a:rPr lang="en-US" altLang="el-GR" sz="4000" dirty="0"/>
              <a:t>)</a:t>
            </a:r>
            <a:endParaRPr lang="el-GR" sz="4000" dirty="0"/>
          </a:p>
        </p:txBody>
      </p:sp>
      <p:sp>
        <p:nvSpPr>
          <p:cNvPr id="3" name="Θέση περιεχομένου 2"/>
          <p:cNvSpPr>
            <a:spLocks noGrp="1"/>
          </p:cNvSpPr>
          <p:nvPr>
            <p:ph idx="1"/>
          </p:nvPr>
        </p:nvSpPr>
        <p:spPr/>
        <p:txBody>
          <a:bodyPr>
            <a:normAutofit/>
          </a:bodyPr>
          <a:lstStyle/>
          <a:p>
            <a:r>
              <a:rPr lang="el-GR" altLang="el-GR" dirty="0"/>
              <a:t>Η δραστηριότητα του ερευνητή είναι σε αλληλεπίδραση με αυτή των εκπαιδευτικών και διαμορφώνεται μέσα από τη συνεργασία.</a:t>
            </a:r>
          </a:p>
          <a:p>
            <a:r>
              <a:rPr lang="el-GR" altLang="el-GR" dirty="0"/>
              <a:t>Τι λέει αυτό για τον εκπαιδευτικό;</a:t>
            </a:r>
            <a:endParaRPr lang="en-US" altLang="el-GR" dirty="0"/>
          </a:p>
        </p:txBody>
      </p:sp>
    </p:spTree>
    <p:extLst>
      <p:ext uri="{BB962C8B-B14F-4D97-AF65-F5344CB8AC3E}">
        <p14:creationId xmlns:p14="http://schemas.microsoft.com/office/powerpoint/2010/main" val="92738286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smtClean="0"/>
              <a:t>Εργασία</a:t>
            </a:r>
            <a:r>
              <a:rPr lang="en-US" altLang="el-GR" dirty="0" smtClean="0"/>
              <a:t> (1/2)</a:t>
            </a:r>
            <a:endParaRPr lang="el-GR" dirty="0"/>
          </a:p>
        </p:txBody>
      </p:sp>
      <p:sp>
        <p:nvSpPr>
          <p:cNvPr id="3" name="Θέση περιεχομένου 2"/>
          <p:cNvSpPr>
            <a:spLocks noGrp="1"/>
          </p:cNvSpPr>
          <p:nvPr>
            <p:ph idx="1"/>
          </p:nvPr>
        </p:nvSpPr>
        <p:spPr/>
        <p:txBody>
          <a:bodyPr>
            <a:normAutofit lnSpcReduction="10000"/>
          </a:bodyPr>
          <a:lstStyle/>
          <a:p>
            <a:pPr>
              <a:buFontTx/>
              <a:buNone/>
            </a:pPr>
            <a:r>
              <a:rPr lang="el-GR" altLang="el-GR" dirty="0"/>
              <a:t>Επιλέξτε ένα άρθρο από αυτά που σας δόθηκαν</a:t>
            </a:r>
          </a:p>
          <a:p>
            <a:r>
              <a:rPr lang="el-GR" altLang="el-GR" dirty="0"/>
              <a:t>Διαβάστε το. </a:t>
            </a:r>
          </a:p>
          <a:p>
            <a:r>
              <a:rPr lang="el-GR" altLang="el-GR" dirty="0"/>
              <a:t>Ποιο είναι το βασικό σημείο που επεξεργάζεται;</a:t>
            </a:r>
          </a:p>
          <a:p>
            <a:r>
              <a:rPr lang="el-GR" altLang="el-GR" dirty="0"/>
              <a:t>Ποια καινούρια γνώση σας δίνει σχετικά με τη διδασκαλία των μαθηματικών; </a:t>
            </a:r>
          </a:p>
          <a:p>
            <a:r>
              <a:rPr lang="el-GR" altLang="el-GR" dirty="0"/>
              <a:t>Δώστε ένα παράδειγμα πώς θα μπορούσατε να το αξιοποιούσατε στην πράξη.</a:t>
            </a:r>
          </a:p>
        </p:txBody>
      </p:sp>
    </p:spTree>
    <p:extLst>
      <p:ext uri="{BB962C8B-B14F-4D97-AF65-F5344CB8AC3E}">
        <p14:creationId xmlns:p14="http://schemas.microsoft.com/office/powerpoint/2010/main" val="402597158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smtClean="0"/>
              <a:t>Εργασία</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r>
              <a:rPr lang="el-GR" altLang="el-GR" sz="2400" dirty="0"/>
              <a:t>Ετοιμάστε μια </a:t>
            </a:r>
            <a:r>
              <a:rPr lang="en-US" altLang="el-GR" sz="2400" dirty="0"/>
              <a:t>power – point </a:t>
            </a:r>
            <a:r>
              <a:rPr lang="el-GR" altLang="el-GR" sz="2400" dirty="0"/>
              <a:t>παρουσίαση με 5 διαφάνειες</a:t>
            </a:r>
          </a:p>
          <a:p>
            <a:pPr lvl="1"/>
            <a:r>
              <a:rPr lang="el-GR" altLang="el-GR" sz="2400" dirty="0"/>
              <a:t>Βασικός στόχος του άρθρου</a:t>
            </a:r>
          </a:p>
          <a:p>
            <a:pPr lvl="1"/>
            <a:r>
              <a:rPr lang="el-GR" altLang="el-GR" sz="2400" dirty="0"/>
              <a:t>Βασικοί προβληματισμοί –αναφορά στην υπάρχουσα έρευνα (τι συμβαίνει γύρω από το θέμα)</a:t>
            </a:r>
          </a:p>
          <a:p>
            <a:pPr lvl="1"/>
            <a:r>
              <a:rPr lang="el-GR" altLang="el-GR" sz="2400" dirty="0"/>
              <a:t>Περιγραφή της έρευνας εστιάζοντας στα εργαλεία που χρησιμοποιήθηκαν (παραδείγματα, δραστηριότητες, ερωτήσεις)</a:t>
            </a:r>
          </a:p>
          <a:p>
            <a:pPr lvl="1"/>
            <a:r>
              <a:rPr lang="el-GR" altLang="el-GR" sz="2400" dirty="0"/>
              <a:t>Κύρια αποτελέσματα</a:t>
            </a:r>
          </a:p>
          <a:p>
            <a:pPr lvl="1"/>
            <a:r>
              <a:rPr lang="el-GR" altLang="el-GR" sz="2400" dirty="0"/>
              <a:t>Δικές σας σκέψεις –</a:t>
            </a:r>
            <a:r>
              <a:rPr lang="el-GR" altLang="el-GR" sz="2400" dirty="0" smtClean="0"/>
              <a:t>Παραδείγματα</a:t>
            </a:r>
            <a:endParaRPr lang="el-GR" altLang="el-GR" sz="2400" dirty="0"/>
          </a:p>
        </p:txBody>
      </p:sp>
    </p:spTree>
    <p:extLst>
      <p:ext uri="{BB962C8B-B14F-4D97-AF65-F5344CB8AC3E}">
        <p14:creationId xmlns:p14="http://schemas.microsoft.com/office/powerpoint/2010/main" val="14380949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err="1" smtClean="0"/>
              <a:t>Πόταρη</a:t>
            </a:r>
            <a:r>
              <a:rPr lang="el-GR" sz="2000" dirty="0" smtClean="0"/>
              <a:t> 2014. </a:t>
            </a:r>
            <a:r>
              <a:rPr lang="el-GR" altLang="el-GR" sz="2000" dirty="0" smtClean="0"/>
              <a:t>Δέσποινα </a:t>
            </a:r>
            <a:r>
              <a:rPr lang="el-GR" altLang="el-GR" sz="2000" dirty="0" err="1" smtClean="0"/>
              <a:t>Πόταρη</a:t>
            </a:r>
            <a:r>
              <a:rPr lang="el-GR" sz="2000" dirty="0" smtClean="0"/>
              <a:t>. «Έρευνα στη Διδακτική των Μαθηματικών και Διδακτική Πράξη</a:t>
            </a:r>
            <a:r>
              <a:rPr lang="en-US" sz="2000" dirty="0" smtClean="0"/>
              <a:t>.</a:t>
            </a:r>
            <a:r>
              <a:rPr lang="en-US" sz="2000" dirty="0"/>
              <a:t> </a:t>
            </a:r>
            <a:r>
              <a:rPr lang="el-GR" altLang="el-GR" sz="2000" dirty="0"/>
              <a:t>Συνδέοντας θεωρία - πρακτική</a:t>
            </a:r>
            <a:r>
              <a:rPr lang="el-GR" sz="2000" dirty="0" smtClean="0"/>
              <a:t>». Έκδοση: 1.0. Αθήνα 2014. Διαθέσιμο από τη δικτυακή διεύθυνση: http://opencourses.uoa.gr</a:t>
            </a:r>
            <a:r>
              <a:rPr lang="en-US" sz="2000" dirty="0" smtClean="0"/>
              <a:t>/courses/</a:t>
            </a:r>
            <a:r>
              <a:rPr lang="en-US" sz="2000" dirty="0"/>
              <a:t>MATH237</a:t>
            </a:r>
            <a:r>
              <a:rPr lang="en-US" sz="2000" dirty="0" smtClean="0"/>
              <a:t>/</a:t>
            </a:r>
            <a:r>
              <a:rPr lang="el-GR" sz="2000" dirty="0" smtClean="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Ποια έρευνα θα ήταν χρήσιμη για τον εκπαιδευτικό</a:t>
            </a:r>
            <a:r>
              <a:rPr lang="el-GR" altLang="el-GR" dirty="0" smtClean="0"/>
              <a:t>;</a:t>
            </a:r>
            <a:r>
              <a:rPr lang="en-US" altLang="el-GR" dirty="0" smtClean="0"/>
              <a:t> (1/3)</a:t>
            </a:r>
            <a:endParaRPr lang="el-GR" dirty="0"/>
          </a:p>
        </p:txBody>
      </p:sp>
      <p:sp>
        <p:nvSpPr>
          <p:cNvPr id="3" name="Θέση περιεχομένου 2"/>
          <p:cNvSpPr>
            <a:spLocks noGrp="1"/>
          </p:cNvSpPr>
          <p:nvPr>
            <p:ph idx="1"/>
          </p:nvPr>
        </p:nvSpPr>
        <p:spPr/>
        <p:txBody>
          <a:bodyPr>
            <a:normAutofit/>
          </a:bodyPr>
          <a:lstStyle/>
          <a:p>
            <a:pPr>
              <a:lnSpc>
                <a:spcPct val="80000"/>
              </a:lnSpc>
              <a:buNone/>
            </a:pPr>
            <a:r>
              <a:rPr lang="el-GR" altLang="el-GR" u="sng" dirty="0"/>
              <a:t>Η έρευνα που στηρίζεται στη μαθηματική σκέψη του μαθητή</a:t>
            </a:r>
            <a:endParaRPr lang="en-US" altLang="el-GR" dirty="0"/>
          </a:p>
          <a:p>
            <a:pPr>
              <a:lnSpc>
                <a:spcPct val="80000"/>
              </a:lnSpc>
            </a:pPr>
            <a:r>
              <a:rPr lang="el-GR" altLang="el-GR" dirty="0"/>
              <a:t>Η έρευνα του </a:t>
            </a:r>
            <a:r>
              <a:rPr lang="en-US" altLang="el-GR" dirty="0"/>
              <a:t>Cobb</a:t>
            </a:r>
            <a:r>
              <a:rPr lang="el-GR" altLang="el-GR" dirty="0"/>
              <a:t> προτείνει ότι η μαθηματική </a:t>
            </a:r>
            <a:r>
              <a:rPr lang="el-GR" altLang="el-GR" dirty="0" smtClean="0"/>
              <a:t>συ</a:t>
            </a:r>
            <a:r>
              <a:rPr lang="el-GR" altLang="el-GR" dirty="0"/>
              <a:t>μ</a:t>
            </a:r>
            <a:r>
              <a:rPr lang="el-GR" altLang="el-GR" dirty="0" smtClean="0"/>
              <a:t>περιφορά </a:t>
            </a:r>
            <a:r>
              <a:rPr lang="el-GR" altLang="el-GR" dirty="0"/>
              <a:t>των μαθητών εξαρτάται από τα νοητικά τους σχήματα</a:t>
            </a:r>
          </a:p>
          <a:p>
            <a:pPr>
              <a:lnSpc>
                <a:spcPct val="80000"/>
              </a:lnSpc>
            </a:pPr>
            <a:r>
              <a:rPr lang="el-GR" altLang="el-GR" dirty="0"/>
              <a:t>Εξηγεί τις διαφορετικές συμπεριφορές των παιδιών με το πλαίσιο του </a:t>
            </a:r>
            <a:r>
              <a:rPr lang="el-GR" altLang="el-GR" dirty="0" smtClean="0"/>
              <a:t>100</a:t>
            </a:r>
            <a:endParaRPr lang="el-GR" alt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Ποια έρευνα θα ήταν χρήσιμη για τον εκπαιδευτικό</a:t>
            </a:r>
            <a:r>
              <a:rPr lang="el-GR" altLang="el-GR" dirty="0" smtClean="0"/>
              <a:t>;</a:t>
            </a:r>
            <a:r>
              <a:rPr lang="en-US" altLang="el-GR" dirty="0" smtClean="0"/>
              <a:t> (2/3)</a:t>
            </a:r>
            <a:endParaRPr lang="el-GR" dirty="0"/>
          </a:p>
        </p:txBody>
      </p:sp>
      <p:sp>
        <p:nvSpPr>
          <p:cNvPr id="3" name="Θέση περιεχομένου 2"/>
          <p:cNvSpPr>
            <a:spLocks noGrp="1"/>
          </p:cNvSpPr>
          <p:nvPr>
            <p:ph idx="1"/>
          </p:nvPr>
        </p:nvSpPr>
        <p:spPr/>
        <p:txBody>
          <a:bodyPr>
            <a:normAutofit fontScale="92500" lnSpcReduction="10000"/>
          </a:bodyPr>
          <a:lstStyle/>
          <a:p>
            <a:pPr lvl="0">
              <a:lnSpc>
                <a:spcPct val="80000"/>
              </a:lnSpc>
              <a:buNone/>
            </a:pPr>
            <a:r>
              <a:rPr lang="el-GR" altLang="el-GR" dirty="0">
                <a:solidFill>
                  <a:prstClr val="black"/>
                </a:solidFill>
              </a:rPr>
              <a:t>Η έρευνα  αυτής της μορφής δεν θα πει στον εκπαιδευτικό πως πρέπει να συμπεριφέρονται οι μαθητές του αλλά θα του δώσει ιδέες που μπορεί να χρησιμοποιήσει ώστε να παρατηρεί και να ακούει διαφορετικά τις μαθηματικές ενέργειες και τη γλώσσα των μαθητών του και να κάνει ενός διαφορετικού τύπου συζήτηση μαζί τους.</a:t>
            </a:r>
          </a:p>
          <a:p>
            <a:pPr lvl="0">
              <a:lnSpc>
                <a:spcPct val="80000"/>
              </a:lnSpc>
              <a:buNone/>
            </a:pPr>
            <a:r>
              <a:rPr lang="el-GR" altLang="el-GR" dirty="0">
                <a:solidFill>
                  <a:prstClr val="black"/>
                </a:solidFill>
              </a:rPr>
              <a:t>Παράδειγμα από προγράμματα που δείχνουν τη χρησιμότητα  τέτοιων ερευνών στην πρακτική είναι το πρόγραμμα του </a:t>
            </a:r>
            <a:r>
              <a:rPr lang="en-US" altLang="el-GR" dirty="0">
                <a:solidFill>
                  <a:prstClr val="black"/>
                </a:solidFill>
              </a:rPr>
              <a:t>Cognitively – Guided Instruction, </a:t>
            </a:r>
            <a:endParaRPr lang="el-GR" altLang="el-GR" dirty="0">
              <a:solidFill>
                <a:prstClr val="black"/>
              </a:solidFill>
            </a:endParaRPr>
          </a:p>
        </p:txBody>
      </p:sp>
    </p:spTree>
    <p:extLst>
      <p:ext uri="{BB962C8B-B14F-4D97-AF65-F5344CB8AC3E}">
        <p14:creationId xmlns:p14="http://schemas.microsoft.com/office/powerpoint/2010/main" val="249768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Ποια έρευνα θα ήταν χρήσιμη για τον εκπαιδευτικό</a:t>
            </a:r>
            <a:r>
              <a:rPr lang="el-GR" altLang="el-GR" dirty="0" smtClean="0"/>
              <a:t>;</a:t>
            </a:r>
            <a:r>
              <a:rPr lang="en-US" altLang="el-GR" dirty="0" smtClean="0"/>
              <a:t> (3/3)</a:t>
            </a:r>
            <a:endParaRPr lang="el-GR" dirty="0"/>
          </a:p>
        </p:txBody>
      </p:sp>
      <p:sp>
        <p:nvSpPr>
          <p:cNvPr id="5" name="Θέση περιεχομένου 4"/>
          <p:cNvSpPr>
            <a:spLocks noGrp="1"/>
          </p:cNvSpPr>
          <p:nvPr>
            <p:ph idx="1"/>
          </p:nvPr>
        </p:nvSpPr>
        <p:spPr/>
        <p:txBody>
          <a:bodyPr>
            <a:noAutofit/>
          </a:bodyPr>
          <a:lstStyle/>
          <a:p>
            <a:r>
              <a:rPr lang="el-GR" altLang="el-GR" dirty="0" smtClean="0"/>
              <a:t>Έρευνα </a:t>
            </a:r>
            <a:r>
              <a:rPr lang="el-GR" altLang="el-GR" dirty="0"/>
              <a:t>που παίρνει υπόψη της την επίδραση του περιβάλλοντος και της αλληλεπίδρασης στη μαθηματική </a:t>
            </a:r>
            <a:r>
              <a:rPr lang="el-GR" altLang="el-GR" dirty="0" smtClean="0"/>
              <a:t>σκέψη</a:t>
            </a:r>
            <a:endParaRPr lang="en-US" altLang="el-GR" dirty="0" smtClean="0"/>
          </a:p>
          <a:p>
            <a:r>
              <a:rPr lang="el-GR" altLang="el-GR" dirty="0" smtClean="0"/>
              <a:t>Η </a:t>
            </a:r>
            <a:r>
              <a:rPr lang="el-GR" altLang="el-GR" dirty="0"/>
              <a:t>έρευνα αυτής της μορφής δείχνει άμεσα πώς οι ερευνητικές πρακτικές μπορούν να συνδεθούν με την πρακτική της διδασκαλίας και μάθησης και να δείξει εναλλακτικές προσεγγίσεις</a:t>
            </a:r>
            <a:r>
              <a:rPr lang="el-GR" altLang="el-GR" dirty="0" smtClean="0"/>
              <a:t>.</a:t>
            </a:r>
            <a:endParaRPr lang="en-US" altLang="el-GR" dirty="0" smtClean="0"/>
          </a:p>
          <a:p>
            <a:endParaRPr lang="el-GR" altLang="el-GR"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Εναλλακτικές «αποτελεσματικές» διδακτικές πρακτικές που προκύπτουν από την πρόσφατη έρευνα στη Διδακτική Μαθηματικών</a:t>
            </a:r>
            <a:endParaRPr lang="el-GR" sz="2800" dirty="0"/>
          </a:p>
        </p:txBody>
      </p:sp>
      <p:sp>
        <p:nvSpPr>
          <p:cNvPr id="3" name="Θέση περιεχομένου 2"/>
          <p:cNvSpPr>
            <a:spLocks noGrp="1"/>
          </p:cNvSpPr>
          <p:nvPr>
            <p:ph idx="1"/>
          </p:nvPr>
        </p:nvSpPr>
        <p:spPr/>
        <p:txBody>
          <a:bodyPr>
            <a:normAutofit fontScale="77500" lnSpcReduction="20000"/>
          </a:bodyPr>
          <a:lstStyle/>
          <a:p>
            <a:pPr>
              <a:lnSpc>
                <a:spcPct val="80000"/>
              </a:lnSpc>
            </a:pPr>
            <a:r>
              <a:rPr lang="el-GR" altLang="el-GR" dirty="0"/>
              <a:t>Να ακούς «σε» αντί να ακούς «για»</a:t>
            </a:r>
          </a:p>
          <a:p>
            <a:pPr>
              <a:lnSpc>
                <a:spcPct val="80000"/>
              </a:lnSpc>
            </a:pPr>
            <a:r>
              <a:rPr lang="el-GR" altLang="el-GR" dirty="0"/>
              <a:t>Να δρας με τους μαθητές όταν κάνουν μαθηματικά αντί απλά να τους δείχνεις πώς να κάνουν μαθηματικά </a:t>
            </a:r>
          </a:p>
          <a:p>
            <a:pPr>
              <a:lnSpc>
                <a:spcPct val="80000"/>
              </a:lnSpc>
            </a:pPr>
            <a:r>
              <a:rPr lang="el-GR" altLang="el-GR" dirty="0"/>
              <a:t>Να διαμορφώνεις αποτελεσματικά περιβάλλοντα επικοινωνίας μαθηματικής επιχειρηματολογίας ή μαθηματικής συζήτησης απ’ ότι απλά περιβάλλον που λες και αξιολογείς</a:t>
            </a:r>
            <a:endParaRPr lang="en-US" altLang="el-GR" dirty="0"/>
          </a:p>
          <a:p>
            <a:pPr>
              <a:lnSpc>
                <a:spcPct val="80000"/>
              </a:lnSpc>
            </a:pPr>
            <a:r>
              <a:rPr lang="el-GR" altLang="el-GR" dirty="0"/>
              <a:t>Να εστιάζεις στους μηχανισμούς της μαθηματικής σκέψης των μαθητών </a:t>
            </a:r>
            <a:r>
              <a:rPr lang="el-GR" altLang="el-GR" dirty="0" err="1"/>
              <a:t>απ</a:t>
            </a:r>
            <a:r>
              <a:rPr lang="el-GR" altLang="el-GR" dirty="0"/>
              <a:t>΄ ότι απλά στις απαντήσεις τους.</a:t>
            </a:r>
          </a:p>
          <a:p>
            <a:pPr>
              <a:lnSpc>
                <a:spcPct val="80000"/>
              </a:lnSpc>
            </a:pPr>
            <a:r>
              <a:rPr lang="el-GR" altLang="el-GR" dirty="0"/>
              <a:t>Να θεωρείς ότι οι μαθητές και οι καθηγητές επηρεάζονται από τις δράσεις ο καθένας του άλλου</a:t>
            </a:r>
          </a:p>
          <a:p>
            <a:pPr>
              <a:lnSpc>
                <a:spcPct val="80000"/>
              </a:lnSpc>
            </a:pPr>
            <a:r>
              <a:rPr lang="el-GR" altLang="el-GR" dirty="0"/>
              <a:t>Να βλέπεις τους εκπαιδευτικούς όχι ως «εκτελεστές» ενός προκαθορισμένου αναλυτικού προγράμματος αλλά ως «</a:t>
            </a:r>
            <a:r>
              <a:rPr lang="el-GR" altLang="el-GR" dirty="0" err="1"/>
              <a:t>συνδημιουργούς</a:t>
            </a:r>
            <a:r>
              <a:rPr lang="el-GR" altLang="el-GR" dirty="0"/>
              <a:t>»</a:t>
            </a:r>
            <a:endParaRPr lang="en-US" altLang="el-GR" dirty="0"/>
          </a:p>
          <a:p>
            <a:endParaRPr 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1709</TotalTime>
  <Words>3595</Words>
  <Application>Microsoft Office PowerPoint</Application>
  <PresentationFormat>Προβολή στην οθόνη (4:3)</PresentationFormat>
  <Paragraphs>400</Paragraphs>
  <Slides>61</Slides>
  <Notes>61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61</vt:i4>
      </vt:variant>
    </vt:vector>
  </HeadingPairs>
  <TitlesOfParts>
    <vt:vector size="66" baseType="lpstr">
      <vt:lpstr>ＭＳ Ｐゴシック</vt:lpstr>
      <vt:lpstr>Arial</vt:lpstr>
      <vt:lpstr>Calibri</vt:lpstr>
      <vt:lpstr>Wingdings</vt:lpstr>
      <vt:lpstr>Θέμα του Office</vt:lpstr>
      <vt:lpstr>Έρευνα στη Διδακτική των Μαθηματικών και Διδακτική Πράξη</vt:lpstr>
      <vt:lpstr>Έρευνα στη Διδακτική των Μαθηματικών και Διδακτική Πράξη</vt:lpstr>
      <vt:lpstr>Η σχέση ανάμεσα στην έρευνα και την πρακτική στη διδακτική των μαθηματικών</vt:lpstr>
      <vt:lpstr>Ένα παράδειγμα από την τάξη (Kieren’s paper)</vt:lpstr>
      <vt:lpstr>Ποια είναι η χρησιμότητα της έρευνας γι’ αυτόν τον δάσκαλο;</vt:lpstr>
      <vt:lpstr>Ποια έρευνα θα ήταν χρήσιμη για τον εκπαιδευτικό; (1/3)</vt:lpstr>
      <vt:lpstr>Ποια έρευνα θα ήταν χρήσιμη για τον εκπαιδευτικό; (2/3)</vt:lpstr>
      <vt:lpstr>Ποια έρευνα θα ήταν χρήσιμη για τον εκπαιδευτικό; (3/3)</vt:lpstr>
      <vt:lpstr>Εναλλακτικές «αποτελεσματικές» διδακτικές πρακτικές που προκύπτουν από την πρόσφατη έρευνα στη Διδακτική Μαθηματικών</vt:lpstr>
      <vt:lpstr>Σκέψου ένα παράδειγμα από την προσωπική σου εμπειρία ως δασκάλου …</vt:lpstr>
      <vt:lpstr>Έρευνα στη Διδακτική των Μαθηματικών και η σχέση της με την πρακτική (1/2)</vt:lpstr>
      <vt:lpstr>Έρευνα στη Διδακτική των Μαθηματικών και η σχέση της με την πρακτική (2/2)</vt:lpstr>
      <vt:lpstr>Παραδείγματα ερευνητικών «διαπιστώσεων» στη Διδακτική Μαθηματικών (1/6)</vt:lpstr>
      <vt:lpstr>Παραδείγματα ερευνητικών «διαπιστώσεων» στη Διδακτική Μαθηματικών (2/6)</vt:lpstr>
      <vt:lpstr>Παραδείγματα ερευνητικών «διαπιστώσεων» στη Διδακτική Μαθηματικών (3/6)</vt:lpstr>
      <vt:lpstr>Παραδείγματα ερευνητικών «διαπιστώσεων» στη Διδακτική Μαθηματικών (4/6)</vt:lpstr>
      <vt:lpstr>Παραδείγματα ερευνητικών «διαπιστώσεων» στη Διδακτική Μαθηματικών (5/6)</vt:lpstr>
      <vt:lpstr>Παραδείγματα ερευνητικών «διαπιστώσεων» στη Διδακτική Μαθηματικών (6/6)</vt:lpstr>
      <vt:lpstr>Παραδείγματα ερευνών (1/3)</vt:lpstr>
      <vt:lpstr>Παραδείγματα ερευνών (2/3)</vt:lpstr>
      <vt:lpstr>Παραδείγματα ερευνών (3/3)</vt:lpstr>
      <vt:lpstr>Βασικά αποτελέσματα της έρευνας (1/5)</vt:lpstr>
      <vt:lpstr>Βασικά αποτελέσματα της έρευνας (2/5)</vt:lpstr>
      <vt:lpstr>Βασικά αποτελέσματα της έρευνας (3/5)</vt:lpstr>
      <vt:lpstr>Βασικά αποτελέσματα της έρευνας (4/5)</vt:lpstr>
      <vt:lpstr>Βασικά αποτελέσματα της έρευνας (5/5)</vt:lpstr>
      <vt:lpstr>Σχέσεις ανάμεσα σε ερευνητές και εκπαιδευτικούς</vt:lpstr>
      <vt:lpstr>Διαφοροποίηση ρόλων μέσα από το παράδειγμα της διδακτικής μηχανικής (1/2)</vt:lpstr>
      <vt:lpstr>Διαφοροποίηση ρόλων μέσα από το παράδειγμα της διδακτικής μηχανικής (2/2)</vt:lpstr>
      <vt:lpstr>Διάχυση ρόλων μέσα από την έρευνα για μεταρρύθμηση</vt:lpstr>
      <vt:lpstr>Η δημιουργία γνώσης μέσα από τη διδασκαλία: Η σημασία της γνώσης από την εμπειρία</vt:lpstr>
      <vt:lpstr>Η εμφάνιση και η κωδικοποίηση της εμπειρικής γνώσης</vt:lpstr>
      <vt:lpstr>Μετατρέποντας την ερευνητική γνώση στο πλαίσιο της τάξης: Το παράδειγμα του προγράμματος cognitively guided instruction (1/2)</vt:lpstr>
      <vt:lpstr>Μετατρέποντας την ερευνητική γνώση στο πλαίσιο της τάξης: Το παράδειγμα του προγράμματος cognitively guided instruction (2/2)</vt:lpstr>
      <vt:lpstr>Οικοδομώντας ένα διαλογικό κύκλο ανάμεσα στην εμπειρική και ακαδημαϊκή γνώση</vt:lpstr>
      <vt:lpstr>Η συνεργασία ανάμεσα στους εκπαιδευτκούς (1/2)</vt:lpstr>
      <vt:lpstr>Η συνεργασία ανάμεσα στους εκπαιδευτκούς (2/2)</vt:lpstr>
      <vt:lpstr>Ο ρόλος των ερευνητών να υποστηρίξουν συνεργασία των εκπαιδευτικών</vt:lpstr>
      <vt:lpstr>Ένα παράδειγμα συνεργασίας</vt:lpstr>
      <vt:lpstr>Οι δραστηριότητες του προγράμματος</vt:lpstr>
      <vt:lpstr>Η συνεργασία</vt:lpstr>
      <vt:lpstr>Η φάση της εξοικείωσης: Ανταλλαγή εμπειριών</vt:lpstr>
      <vt:lpstr>Η φάση της κοινής δράσης</vt:lpstr>
      <vt:lpstr>Οι ενέργειες των ερευνητών να ενθαρρύνουν τη συνεργασία </vt:lpstr>
      <vt:lpstr>Οι πρώτες προσπάθειες των εκπαιδευτικών (1/2)</vt:lpstr>
      <vt:lpstr>Οι πρώτες προσπάθειες των εκπαιδευτικών (2/2)</vt:lpstr>
      <vt:lpstr>Παρεμβάσεις των ερευνητών (παράδειγμα)</vt:lpstr>
      <vt:lpstr>Μετασχηματίζοντας μια ιδέα ενός εκπαιδευτικού (1/2)</vt:lpstr>
      <vt:lpstr>Μετασχηματίζοντας μια ιδέα ενός εκπαιδευτικού (2/2)</vt:lpstr>
      <vt:lpstr>Η φάση του αναστοχασμού (1/2)</vt:lpstr>
      <vt:lpstr>Η φάση του αναστοχασμού (2/2)</vt:lpstr>
      <vt:lpstr>H στροφή στον ερευνητή των μαθηματικών (1/2)</vt:lpstr>
      <vt:lpstr>H στροφή στον ερευνητή των μαθηματικών (2/2)</vt:lpstr>
      <vt:lpstr>Εργασία (1/2)</vt:lpstr>
      <vt:lpstr>Εργασία (2/2)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210</cp:revision>
  <dcterms:created xsi:type="dcterms:W3CDTF">2012-09-06T09:03:05Z</dcterms:created>
  <dcterms:modified xsi:type="dcterms:W3CDTF">2015-11-22T21:16:46Z</dcterms:modified>
</cp:coreProperties>
</file>