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56" r:id="rId2"/>
    <p:sldId id="330" r:id="rId3"/>
    <p:sldId id="311" r:id="rId4"/>
    <p:sldId id="269" r:id="rId5"/>
    <p:sldId id="312" r:id="rId6"/>
    <p:sldId id="338" r:id="rId7"/>
    <p:sldId id="270" r:id="rId8"/>
    <p:sldId id="272" r:id="rId9"/>
    <p:sldId id="273" r:id="rId10"/>
    <p:sldId id="274" r:id="rId11"/>
    <p:sldId id="322" r:id="rId12"/>
    <p:sldId id="335" r:id="rId13"/>
    <p:sldId id="337" r:id="rId14"/>
    <p:sldId id="360" r:id="rId15"/>
    <p:sldId id="361" r:id="rId16"/>
    <p:sldId id="362" r:id="rId17"/>
    <p:sldId id="363" r:id="rId18"/>
    <p:sldId id="276" r:id="rId19"/>
    <p:sldId id="348" r:id="rId20"/>
    <p:sldId id="349" r:id="rId21"/>
    <p:sldId id="350" r:id="rId22"/>
    <p:sldId id="351" r:id="rId23"/>
    <p:sldId id="352" r:id="rId24"/>
    <p:sldId id="353" r:id="rId25"/>
    <p:sldId id="354" r:id="rId26"/>
    <p:sldId id="355" r:id="rId27"/>
    <p:sldId id="356" r:id="rId28"/>
    <p:sldId id="357" r:id="rId29"/>
    <p:sldId id="358" r:id="rId30"/>
    <p:sldId id="339" r:id="rId31"/>
    <p:sldId id="340" r:id="rId32"/>
    <p:sldId id="341" r:id="rId33"/>
    <p:sldId id="342" r:id="rId34"/>
    <p:sldId id="343" r:id="rId35"/>
    <p:sldId id="344" r:id="rId36"/>
    <p:sldId id="345" r:id="rId37"/>
    <p:sldId id="346" r:id="rId38"/>
    <p:sldId id="347" r:id="rId39"/>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5pPr>
    <a:lvl6pPr marL="2286000" algn="l" defTabSz="914400" rtl="0" eaLnBrk="1" latinLnBrk="0" hangingPunct="1">
      <a:defRPr kern="1200">
        <a:solidFill>
          <a:schemeClr val="tx1"/>
        </a:solidFill>
        <a:latin typeface="Gill Sans MT" panose="020B0502020104020203" pitchFamily="34" charset="0"/>
        <a:ea typeface="+mn-ea"/>
        <a:cs typeface="+mn-cs"/>
      </a:defRPr>
    </a:lvl6pPr>
    <a:lvl7pPr marL="2743200" algn="l" defTabSz="914400" rtl="0" eaLnBrk="1" latinLnBrk="0" hangingPunct="1">
      <a:defRPr kern="1200">
        <a:solidFill>
          <a:schemeClr val="tx1"/>
        </a:solidFill>
        <a:latin typeface="Gill Sans MT" panose="020B0502020104020203" pitchFamily="34" charset="0"/>
        <a:ea typeface="+mn-ea"/>
        <a:cs typeface="+mn-cs"/>
      </a:defRPr>
    </a:lvl7pPr>
    <a:lvl8pPr marL="3200400" algn="l" defTabSz="914400" rtl="0" eaLnBrk="1" latinLnBrk="0" hangingPunct="1">
      <a:defRPr kern="1200">
        <a:solidFill>
          <a:schemeClr val="tx1"/>
        </a:solidFill>
        <a:latin typeface="Gill Sans MT" panose="020B0502020104020203" pitchFamily="34" charset="0"/>
        <a:ea typeface="+mn-ea"/>
        <a:cs typeface="+mn-cs"/>
      </a:defRPr>
    </a:lvl8pPr>
    <a:lvl9pPr marL="3657600" algn="l" defTabSz="914400" rtl="0" eaLnBrk="1" latinLnBrk="0" hangingPunct="1">
      <a:defRPr kern="1200">
        <a:solidFill>
          <a:schemeClr val="tx1"/>
        </a:solidFill>
        <a:latin typeface="Gill Sans MT" panose="020B0502020104020203"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51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35" autoAdjust="0"/>
    <p:restoredTop sz="94016" autoAdjust="0"/>
  </p:normalViewPr>
  <p:slideViewPr>
    <p:cSldViewPr snapToGrid="0">
      <p:cViewPr varScale="1">
        <p:scale>
          <a:sx n="112" d="100"/>
          <a:sy n="112" d="100"/>
        </p:scale>
        <p:origin x="618" y="96"/>
      </p:cViewPr>
      <p:guideLst>
        <p:guide orient="horz" pos="2160"/>
        <p:guide pos="5167"/>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55FE5D-B059-4C14-8CC0-33993FFAD36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de-DE"/>
        </a:p>
      </dgm:t>
    </dgm:pt>
    <dgm:pt modelId="{4F1A6025-0649-4546-A082-69211486A08B}">
      <dgm:prSet custT="1"/>
      <dgm:spPr/>
      <dgm:t>
        <a:bodyPr/>
        <a:lstStyle/>
        <a:p>
          <a:pPr rtl="0"/>
          <a:r>
            <a:rPr lang="de-DE" sz="2400" dirty="0" smtClean="0"/>
            <a:t>Die Phraseodidaktik…</a:t>
          </a:r>
          <a:endParaRPr lang="de-DE" sz="2400" dirty="0"/>
        </a:p>
      </dgm:t>
    </dgm:pt>
    <dgm:pt modelId="{DC88F503-A92A-497F-9FFC-807CCE59ABE7}" type="parTrans" cxnId="{36046F4B-1715-4383-AFE6-FEEFA9367859}">
      <dgm:prSet/>
      <dgm:spPr/>
      <dgm:t>
        <a:bodyPr/>
        <a:lstStyle/>
        <a:p>
          <a:endParaRPr lang="de-DE"/>
        </a:p>
      </dgm:t>
    </dgm:pt>
    <dgm:pt modelId="{BD64470A-09CE-4065-8F57-1D81BC8C062B}" type="sibTrans" cxnId="{36046F4B-1715-4383-AFE6-FEEFA9367859}">
      <dgm:prSet/>
      <dgm:spPr/>
      <dgm:t>
        <a:bodyPr/>
        <a:lstStyle/>
        <a:p>
          <a:endParaRPr lang="de-DE"/>
        </a:p>
      </dgm:t>
    </dgm:pt>
    <dgm:pt modelId="{F8F67FE2-740A-4DD9-A18D-E64A1A225314}">
      <dgm:prSet custT="1"/>
      <dgm:spPr/>
      <dgm:t>
        <a:bodyPr/>
        <a:lstStyle/>
        <a:p>
          <a:pPr rtl="0"/>
          <a:r>
            <a:rPr lang="de-DE" sz="2000" dirty="0" smtClean="0">
              <a:solidFill>
                <a:schemeClr val="tx2"/>
              </a:solidFill>
            </a:rPr>
            <a:t>stützt sich auf die phraseologische Grundlagenforschung, die eine unentbehrliche theoretische Basis darstellt und relevante Materialien liefert (z. B. Lexika),</a:t>
          </a:r>
          <a:endParaRPr lang="de-DE" sz="2000" dirty="0">
            <a:solidFill>
              <a:schemeClr val="tx2"/>
            </a:solidFill>
          </a:endParaRPr>
        </a:p>
      </dgm:t>
    </dgm:pt>
    <dgm:pt modelId="{BE86C77F-7F9A-40B5-B576-4CC0B424BFEC}" type="parTrans" cxnId="{203E2B10-74EB-43C7-8C71-3849E32615EA}">
      <dgm:prSet/>
      <dgm:spPr/>
      <dgm:t>
        <a:bodyPr/>
        <a:lstStyle/>
        <a:p>
          <a:endParaRPr lang="de-DE"/>
        </a:p>
      </dgm:t>
    </dgm:pt>
    <dgm:pt modelId="{BD5F7589-AB17-489B-827B-F62F4ED3BEDC}" type="sibTrans" cxnId="{203E2B10-74EB-43C7-8C71-3849E32615EA}">
      <dgm:prSet/>
      <dgm:spPr/>
      <dgm:t>
        <a:bodyPr/>
        <a:lstStyle/>
        <a:p>
          <a:endParaRPr lang="de-DE"/>
        </a:p>
      </dgm:t>
    </dgm:pt>
    <dgm:pt modelId="{7EEAE109-2E2F-4A33-97E9-D4A68BEC2260}">
      <dgm:prSet custT="1"/>
      <dgm:spPr/>
      <dgm:t>
        <a:bodyPr/>
        <a:lstStyle/>
        <a:p>
          <a:pPr rtl="0"/>
          <a:r>
            <a:rPr lang="de-DE" sz="2000" dirty="0" smtClean="0">
              <a:solidFill>
                <a:schemeClr val="tx2"/>
              </a:solidFill>
            </a:rPr>
            <a:t>ist eine relativ junge Disziplin, die auf eine etwa 30jährige Tradition zurückblickt und eine bemerkenswerte Entwicklung genommen hat.</a:t>
          </a:r>
          <a:endParaRPr lang="de-DE" sz="2000" dirty="0">
            <a:solidFill>
              <a:schemeClr val="tx2"/>
            </a:solidFill>
          </a:endParaRPr>
        </a:p>
      </dgm:t>
    </dgm:pt>
    <dgm:pt modelId="{68D7F6BF-76F2-42F0-A8E1-7741705C98AA}" type="parTrans" cxnId="{13395BCB-D987-4E26-86AE-5020485F1D42}">
      <dgm:prSet/>
      <dgm:spPr/>
      <dgm:t>
        <a:bodyPr/>
        <a:lstStyle/>
        <a:p>
          <a:endParaRPr lang="de-DE"/>
        </a:p>
      </dgm:t>
    </dgm:pt>
    <dgm:pt modelId="{C2322823-D676-4D1F-B10A-7728EC3AC5CE}" type="sibTrans" cxnId="{13395BCB-D987-4E26-86AE-5020485F1D42}">
      <dgm:prSet/>
      <dgm:spPr/>
      <dgm:t>
        <a:bodyPr/>
        <a:lstStyle/>
        <a:p>
          <a:endParaRPr lang="de-DE"/>
        </a:p>
      </dgm:t>
    </dgm:pt>
    <dgm:pt modelId="{92FBB4B5-8296-447E-9923-3CC1245F09B0}">
      <dgm:prSet custT="1"/>
      <dgm:spPr/>
      <dgm:t>
        <a:bodyPr/>
        <a:lstStyle/>
        <a:p>
          <a:pPr rtl="0"/>
          <a:r>
            <a:rPr lang="de-DE" sz="2000" dirty="0" smtClean="0">
              <a:solidFill>
                <a:schemeClr val="tx2"/>
              </a:solidFill>
            </a:rPr>
            <a:t>bildet einen Forschungsbereich der Phraseologie, der sich systematisch mit der Bestimmung signifikanter phraseologischer Lexik für den </a:t>
          </a:r>
          <a:r>
            <a:rPr lang="de-DE" sz="2000" dirty="0" err="1" smtClean="0">
              <a:solidFill>
                <a:schemeClr val="tx2"/>
              </a:solidFill>
            </a:rPr>
            <a:t>DaF</a:t>
          </a:r>
          <a:r>
            <a:rPr lang="de-DE" sz="2000" dirty="0" smtClean="0">
              <a:solidFill>
                <a:schemeClr val="tx2"/>
              </a:solidFill>
            </a:rPr>
            <a:t>-Unterricht sowie mit didaktisch fundierten Möglichkeiten zu ihrem Erwerb befasst,</a:t>
          </a:r>
          <a:endParaRPr lang="de-DE" sz="2000" dirty="0">
            <a:solidFill>
              <a:schemeClr val="tx2"/>
            </a:solidFill>
          </a:endParaRPr>
        </a:p>
      </dgm:t>
    </dgm:pt>
    <dgm:pt modelId="{4B31EB99-5392-447E-8C4D-6ED3FEB3EED5}" type="parTrans" cxnId="{AD44328B-2B8C-43E5-A96A-1C743D1EBC74}">
      <dgm:prSet/>
      <dgm:spPr/>
    </dgm:pt>
    <dgm:pt modelId="{741A971F-BF21-454F-9503-DD552CC32451}" type="sibTrans" cxnId="{AD44328B-2B8C-43E5-A96A-1C743D1EBC74}">
      <dgm:prSet/>
      <dgm:spPr/>
    </dgm:pt>
    <dgm:pt modelId="{2AEABB8E-49C8-4E9D-87F7-581BDF0E5F8E}" type="pres">
      <dgm:prSet presAssocID="{A955FE5D-B059-4C14-8CC0-33993FFAD363}" presName="Name0" presStyleCnt="0">
        <dgm:presLayoutVars>
          <dgm:dir/>
          <dgm:animLvl val="lvl"/>
          <dgm:resizeHandles val="exact"/>
        </dgm:presLayoutVars>
      </dgm:prSet>
      <dgm:spPr/>
      <dgm:t>
        <a:bodyPr/>
        <a:lstStyle/>
        <a:p>
          <a:endParaRPr lang="de-DE"/>
        </a:p>
      </dgm:t>
    </dgm:pt>
    <dgm:pt modelId="{38FF04E7-25F4-4F8B-8F95-C7021AD1693D}" type="pres">
      <dgm:prSet presAssocID="{4F1A6025-0649-4546-A082-69211486A08B}" presName="linNode" presStyleCnt="0"/>
      <dgm:spPr/>
    </dgm:pt>
    <dgm:pt modelId="{C7DC1CD5-7A77-420B-8507-08C47A8D5051}" type="pres">
      <dgm:prSet presAssocID="{4F1A6025-0649-4546-A082-69211486A08B}" presName="parentText" presStyleLbl="node1" presStyleIdx="0" presStyleCnt="1" custScaleX="110768" custLinFactNeighborX="-25">
        <dgm:presLayoutVars>
          <dgm:chMax val="1"/>
          <dgm:bulletEnabled val="1"/>
        </dgm:presLayoutVars>
      </dgm:prSet>
      <dgm:spPr/>
      <dgm:t>
        <a:bodyPr/>
        <a:lstStyle/>
        <a:p>
          <a:endParaRPr lang="de-DE"/>
        </a:p>
      </dgm:t>
    </dgm:pt>
    <dgm:pt modelId="{7390BAC1-2340-4308-8A8A-9123DAABD878}" type="pres">
      <dgm:prSet presAssocID="{4F1A6025-0649-4546-A082-69211486A08B}" presName="descendantText" presStyleLbl="alignAccFollowNode1" presStyleIdx="0" presStyleCnt="1" custScaleX="143287">
        <dgm:presLayoutVars>
          <dgm:bulletEnabled val="1"/>
        </dgm:presLayoutVars>
      </dgm:prSet>
      <dgm:spPr/>
      <dgm:t>
        <a:bodyPr/>
        <a:lstStyle/>
        <a:p>
          <a:endParaRPr lang="de-DE"/>
        </a:p>
      </dgm:t>
    </dgm:pt>
  </dgm:ptLst>
  <dgm:cxnLst>
    <dgm:cxn modelId="{CF1253AF-DFCD-4B07-ACAC-990FB931E5F8}" type="presOf" srcId="{A955FE5D-B059-4C14-8CC0-33993FFAD363}" destId="{2AEABB8E-49C8-4E9D-87F7-581BDF0E5F8E}" srcOrd="0" destOrd="0" presId="urn:microsoft.com/office/officeart/2005/8/layout/vList5"/>
    <dgm:cxn modelId="{AD44328B-2B8C-43E5-A96A-1C743D1EBC74}" srcId="{4F1A6025-0649-4546-A082-69211486A08B}" destId="{92FBB4B5-8296-447E-9923-3CC1245F09B0}" srcOrd="1" destOrd="0" parTransId="{4B31EB99-5392-447E-8C4D-6ED3FEB3EED5}" sibTransId="{741A971F-BF21-454F-9503-DD552CC32451}"/>
    <dgm:cxn modelId="{36046F4B-1715-4383-AFE6-FEEFA9367859}" srcId="{A955FE5D-B059-4C14-8CC0-33993FFAD363}" destId="{4F1A6025-0649-4546-A082-69211486A08B}" srcOrd="0" destOrd="0" parTransId="{DC88F503-A92A-497F-9FFC-807CCE59ABE7}" sibTransId="{BD64470A-09CE-4065-8F57-1D81BC8C062B}"/>
    <dgm:cxn modelId="{5A0D7AEB-D8BA-45A9-A8BD-B19529231740}" type="presOf" srcId="{4F1A6025-0649-4546-A082-69211486A08B}" destId="{C7DC1CD5-7A77-420B-8507-08C47A8D5051}" srcOrd="0" destOrd="0" presId="urn:microsoft.com/office/officeart/2005/8/layout/vList5"/>
    <dgm:cxn modelId="{4F11D17E-4DA2-4C1F-9909-86D3326E1B7D}" type="presOf" srcId="{F8F67FE2-740A-4DD9-A18D-E64A1A225314}" destId="{7390BAC1-2340-4308-8A8A-9123DAABD878}" srcOrd="0" destOrd="0" presId="urn:microsoft.com/office/officeart/2005/8/layout/vList5"/>
    <dgm:cxn modelId="{13395BCB-D987-4E26-86AE-5020485F1D42}" srcId="{4F1A6025-0649-4546-A082-69211486A08B}" destId="{7EEAE109-2E2F-4A33-97E9-D4A68BEC2260}" srcOrd="2" destOrd="0" parTransId="{68D7F6BF-76F2-42F0-A8E1-7741705C98AA}" sibTransId="{C2322823-D676-4D1F-B10A-7728EC3AC5CE}"/>
    <dgm:cxn modelId="{203E2B10-74EB-43C7-8C71-3849E32615EA}" srcId="{4F1A6025-0649-4546-A082-69211486A08B}" destId="{F8F67FE2-740A-4DD9-A18D-E64A1A225314}" srcOrd="0" destOrd="0" parTransId="{BE86C77F-7F9A-40B5-B576-4CC0B424BFEC}" sibTransId="{BD5F7589-AB17-489B-827B-F62F4ED3BEDC}"/>
    <dgm:cxn modelId="{B6C2C2B9-B766-4258-9F01-F62BAB53BC28}" type="presOf" srcId="{92FBB4B5-8296-447E-9923-3CC1245F09B0}" destId="{7390BAC1-2340-4308-8A8A-9123DAABD878}" srcOrd="0" destOrd="1" presId="urn:microsoft.com/office/officeart/2005/8/layout/vList5"/>
    <dgm:cxn modelId="{E4DCFD69-FB93-492E-A6BE-FE5CDD3E52BA}" type="presOf" srcId="{7EEAE109-2E2F-4A33-97E9-D4A68BEC2260}" destId="{7390BAC1-2340-4308-8A8A-9123DAABD878}" srcOrd="0" destOrd="2" presId="urn:microsoft.com/office/officeart/2005/8/layout/vList5"/>
    <dgm:cxn modelId="{79402C40-B444-4E50-933A-8697BE2F799A}" type="presParOf" srcId="{2AEABB8E-49C8-4E9D-87F7-581BDF0E5F8E}" destId="{38FF04E7-25F4-4F8B-8F95-C7021AD1693D}" srcOrd="0" destOrd="0" presId="urn:microsoft.com/office/officeart/2005/8/layout/vList5"/>
    <dgm:cxn modelId="{AD73D968-3E10-404A-8DBC-B70DA692EC1C}" type="presParOf" srcId="{38FF04E7-25F4-4F8B-8F95-C7021AD1693D}" destId="{C7DC1CD5-7A77-420B-8507-08C47A8D5051}" srcOrd="0" destOrd="0" presId="urn:microsoft.com/office/officeart/2005/8/layout/vList5"/>
    <dgm:cxn modelId="{895EA3E6-47DE-4506-9F1C-FB3453AA63E8}" type="presParOf" srcId="{38FF04E7-25F4-4F8B-8F95-C7021AD1693D}" destId="{7390BAC1-2340-4308-8A8A-9123DAABD87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7C0645-5FF7-407F-B714-BF16B31609F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de-DE"/>
        </a:p>
      </dgm:t>
    </dgm:pt>
    <dgm:pt modelId="{39EAD20F-6721-426C-97B9-896E37D0CB11}">
      <dgm:prSet custT="1"/>
      <dgm:spPr/>
      <dgm:t>
        <a:bodyPr/>
        <a:lstStyle/>
        <a:p>
          <a:pPr rtl="0"/>
          <a:r>
            <a:rPr lang="de-DE" sz="2400" dirty="0" smtClean="0"/>
            <a:t>Phraseologismen…</a:t>
          </a:r>
          <a:endParaRPr lang="de-DE" sz="2400" dirty="0"/>
        </a:p>
      </dgm:t>
    </dgm:pt>
    <dgm:pt modelId="{93A5C4BD-22D5-482B-85A1-241E60F43D82}" type="parTrans" cxnId="{1D692932-00DB-4682-873B-0B8766C396A3}">
      <dgm:prSet/>
      <dgm:spPr/>
      <dgm:t>
        <a:bodyPr/>
        <a:lstStyle/>
        <a:p>
          <a:endParaRPr lang="de-DE"/>
        </a:p>
      </dgm:t>
    </dgm:pt>
    <dgm:pt modelId="{1BC7741B-F0B6-4FE8-8F0C-779EF772A2F9}" type="sibTrans" cxnId="{1D692932-00DB-4682-873B-0B8766C396A3}">
      <dgm:prSet/>
      <dgm:spPr/>
      <dgm:t>
        <a:bodyPr/>
        <a:lstStyle/>
        <a:p>
          <a:endParaRPr lang="de-DE"/>
        </a:p>
      </dgm:t>
    </dgm:pt>
    <dgm:pt modelId="{C6EA8464-43FB-405D-85CC-38797B1C54F3}">
      <dgm:prSet custT="1"/>
      <dgm:spPr/>
      <dgm:t>
        <a:bodyPr/>
        <a:lstStyle/>
        <a:p>
          <a:pPr rtl="0"/>
          <a:r>
            <a:rPr lang="de-DE" sz="1800" dirty="0" smtClean="0">
              <a:solidFill>
                <a:schemeClr val="tx2"/>
              </a:solidFill>
            </a:rPr>
            <a:t>wurden lange als sprachliche Randerscheinung mit umgangssprachlichem Charakter behandelt,</a:t>
          </a:r>
          <a:endParaRPr lang="de-DE" sz="1800" dirty="0">
            <a:solidFill>
              <a:schemeClr val="tx2"/>
            </a:solidFill>
          </a:endParaRPr>
        </a:p>
      </dgm:t>
    </dgm:pt>
    <dgm:pt modelId="{A57B2B87-D024-4C73-8F07-E6D00774A83D}" type="parTrans" cxnId="{8408C22A-2899-4CB9-BB61-82C1583DEE69}">
      <dgm:prSet/>
      <dgm:spPr/>
      <dgm:t>
        <a:bodyPr/>
        <a:lstStyle/>
        <a:p>
          <a:endParaRPr lang="de-DE"/>
        </a:p>
      </dgm:t>
    </dgm:pt>
    <dgm:pt modelId="{6AC56E93-4E84-43E9-ACE3-5D81D7473FD8}" type="sibTrans" cxnId="{8408C22A-2899-4CB9-BB61-82C1583DEE69}">
      <dgm:prSet/>
      <dgm:spPr/>
      <dgm:t>
        <a:bodyPr/>
        <a:lstStyle/>
        <a:p>
          <a:endParaRPr lang="de-DE"/>
        </a:p>
      </dgm:t>
    </dgm:pt>
    <dgm:pt modelId="{3E3918EB-E81A-48D4-A0C2-7F61379B5C66}">
      <dgm:prSet custT="1"/>
      <dgm:spPr/>
      <dgm:t>
        <a:bodyPr/>
        <a:lstStyle/>
        <a:p>
          <a:pPr rtl="0"/>
          <a:r>
            <a:rPr lang="de-DE" sz="1800" dirty="0" smtClean="0">
              <a:solidFill>
                <a:schemeClr val="tx2"/>
              </a:solidFill>
            </a:rPr>
            <a:t>sind fester und wesentlicher Bestandteil </a:t>
          </a:r>
          <a:r>
            <a:rPr lang="en-US" sz="1800" dirty="0" smtClean="0">
              <a:solidFill>
                <a:schemeClr val="tx2"/>
              </a:solidFill>
            </a:rPr>
            <a:t>der </a:t>
          </a:r>
          <a:r>
            <a:rPr lang="de-DE" sz="1800" dirty="0" smtClean="0">
              <a:solidFill>
                <a:schemeClr val="tx2"/>
              </a:solidFill>
            </a:rPr>
            <a:t>gesprochenen und geschriebenen Kommunikation und nehmen einen beträchtlichen Teil im Sprachgebrauch ein,</a:t>
          </a:r>
          <a:endParaRPr lang="de-DE" sz="1800" dirty="0">
            <a:solidFill>
              <a:schemeClr val="tx2"/>
            </a:solidFill>
          </a:endParaRPr>
        </a:p>
      </dgm:t>
    </dgm:pt>
    <dgm:pt modelId="{308AFD38-EE8F-4ED3-A350-E09DA4128951}" type="parTrans" cxnId="{D0F8A03D-E850-4B43-80F7-D62D4BF3FE85}">
      <dgm:prSet/>
      <dgm:spPr/>
      <dgm:t>
        <a:bodyPr/>
        <a:lstStyle/>
        <a:p>
          <a:endParaRPr lang="de-DE"/>
        </a:p>
      </dgm:t>
    </dgm:pt>
    <dgm:pt modelId="{23F2FBF0-D1AC-4BB4-AB08-E950193ACAFD}" type="sibTrans" cxnId="{D0F8A03D-E850-4B43-80F7-D62D4BF3FE85}">
      <dgm:prSet/>
      <dgm:spPr/>
      <dgm:t>
        <a:bodyPr/>
        <a:lstStyle/>
        <a:p>
          <a:endParaRPr lang="de-DE"/>
        </a:p>
      </dgm:t>
    </dgm:pt>
    <dgm:pt modelId="{D1CE7CCD-0820-47BB-B780-44E788D67877}">
      <dgm:prSet custT="1"/>
      <dgm:spPr/>
      <dgm:t>
        <a:bodyPr/>
        <a:lstStyle/>
        <a:p>
          <a:pPr rtl="0"/>
          <a:r>
            <a:rPr lang="de-DE" sz="1800" dirty="0" smtClean="0">
              <a:solidFill>
                <a:schemeClr val="tx2"/>
              </a:solidFill>
            </a:rPr>
            <a:t>bilden einen unverzichtbaren Teil der lexikalischen, soziokulturellen und pragmatischen Kompetenz nach dem </a:t>
          </a:r>
          <a:r>
            <a:rPr lang="de-DE" sz="1800" dirty="0" err="1" smtClean="0">
              <a:solidFill>
                <a:schemeClr val="tx2"/>
              </a:solidFill>
            </a:rPr>
            <a:t>GERfS</a:t>
          </a:r>
          <a:r>
            <a:rPr lang="de-DE" sz="1800" dirty="0" smtClean="0">
              <a:solidFill>
                <a:schemeClr val="tx2"/>
              </a:solidFill>
            </a:rPr>
            <a:t> (Europarat 2001),</a:t>
          </a:r>
          <a:endParaRPr lang="de-DE" sz="1800" dirty="0">
            <a:solidFill>
              <a:schemeClr val="tx2"/>
            </a:solidFill>
          </a:endParaRPr>
        </a:p>
      </dgm:t>
    </dgm:pt>
    <dgm:pt modelId="{5CD2F661-D098-4F5B-9949-E34FC4824588}" type="parTrans" cxnId="{BE9EAE5C-D964-4FEF-9D59-3911AD56A39E}">
      <dgm:prSet/>
      <dgm:spPr/>
      <dgm:t>
        <a:bodyPr/>
        <a:lstStyle/>
        <a:p>
          <a:endParaRPr lang="de-DE"/>
        </a:p>
      </dgm:t>
    </dgm:pt>
    <dgm:pt modelId="{3BFBE21B-B15D-4209-9110-B8FB6DC48402}" type="sibTrans" cxnId="{BE9EAE5C-D964-4FEF-9D59-3911AD56A39E}">
      <dgm:prSet/>
      <dgm:spPr/>
      <dgm:t>
        <a:bodyPr/>
        <a:lstStyle/>
        <a:p>
          <a:endParaRPr lang="de-DE"/>
        </a:p>
      </dgm:t>
    </dgm:pt>
    <dgm:pt modelId="{10C6193E-9CF3-4822-B3F1-790097F94B3F}">
      <dgm:prSet custT="1"/>
      <dgm:spPr/>
      <dgm:t>
        <a:bodyPr/>
        <a:lstStyle/>
        <a:p>
          <a:pPr rtl="0"/>
          <a:r>
            <a:rPr lang="de-DE" sz="1800" dirty="0" smtClean="0">
              <a:solidFill>
                <a:schemeClr val="tx2"/>
              </a:solidFill>
            </a:rPr>
            <a:t>gelten als „harte Nuss“ der Wortschatzarbeit (</a:t>
          </a:r>
          <a:r>
            <a:rPr lang="de-DE" sz="1800" dirty="0" err="1" smtClean="0">
              <a:solidFill>
                <a:schemeClr val="tx2"/>
              </a:solidFill>
            </a:rPr>
            <a:t>Lüger</a:t>
          </a:r>
          <a:r>
            <a:rPr lang="de-DE" sz="1800" dirty="0" smtClean="0">
              <a:solidFill>
                <a:schemeClr val="tx2"/>
              </a:solidFill>
            </a:rPr>
            <a:t> 1997: 76) und ihr Erlernen bedarf einer besonderen didaktischen Fokussierung.</a:t>
          </a:r>
          <a:endParaRPr lang="de-DE" sz="1800" dirty="0">
            <a:solidFill>
              <a:schemeClr val="tx2"/>
            </a:solidFill>
          </a:endParaRPr>
        </a:p>
      </dgm:t>
    </dgm:pt>
    <dgm:pt modelId="{2CF552ED-0B77-4EEB-A3A0-088111F84442}" type="parTrans" cxnId="{123EEA01-AE86-4629-A2CF-6306BCE1DEE7}">
      <dgm:prSet/>
      <dgm:spPr/>
      <dgm:t>
        <a:bodyPr/>
        <a:lstStyle/>
        <a:p>
          <a:endParaRPr lang="de-DE"/>
        </a:p>
      </dgm:t>
    </dgm:pt>
    <dgm:pt modelId="{181704BD-6B8F-4988-8972-3FA70660C73F}" type="sibTrans" cxnId="{123EEA01-AE86-4629-A2CF-6306BCE1DEE7}">
      <dgm:prSet/>
      <dgm:spPr/>
      <dgm:t>
        <a:bodyPr/>
        <a:lstStyle/>
        <a:p>
          <a:endParaRPr lang="de-DE"/>
        </a:p>
      </dgm:t>
    </dgm:pt>
    <dgm:pt modelId="{2A53AA61-BE0D-43D2-82DA-71BD37520E1C}">
      <dgm:prSet custT="1"/>
      <dgm:spPr/>
      <dgm:t>
        <a:bodyPr/>
        <a:lstStyle/>
        <a:p>
          <a:pPr rtl="0"/>
          <a:r>
            <a:rPr lang="de-DE" sz="1800" dirty="0" smtClean="0">
              <a:solidFill>
                <a:schemeClr val="tx2"/>
              </a:solidFill>
            </a:rPr>
            <a:t>stellen den Normalfall der Kommunikation dar: Sie konstituieren unterschiedliche Sprachhandlungen in verschiedenen Kontexten und Situationen sowie auf verschiedenen Stilebenen,</a:t>
          </a:r>
          <a:endParaRPr lang="de-DE" sz="1800" dirty="0">
            <a:solidFill>
              <a:schemeClr val="tx2"/>
            </a:solidFill>
          </a:endParaRPr>
        </a:p>
      </dgm:t>
    </dgm:pt>
    <dgm:pt modelId="{657BD97E-DADA-4EB2-BD34-4258C512F5AD}" type="parTrans" cxnId="{A207818E-C788-4A16-A7AE-8EA46719FF62}">
      <dgm:prSet/>
      <dgm:spPr/>
      <dgm:t>
        <a:bodyPr/>
        <a:lstStyle/>
        <a:p>
          <a:endParaRPr lang="de-DE"/>
        </a:p>
      </dgm:t>
    </dgm:pt>
    <dgm:pt modelId="{395FE8BE-CF2A-408C-AAB7-00F49AFFDA8F}" type="sibTrans" cxnId="{A207818E-C788-4A16-A7AE-8EA46719FF62}">
      <dgm:prSet/>
      <dgm:spPr/>
      <dgm:t>
        <a:bodyPr/>
        <a:lstStyle/>
        <a:p>
          <a:endParaRPr lang="de-DE"/>
        </a:p>
      </dgm:t>
    </dgm:pt>
    <dgm:pt modelId="{F00B851C-BD2F-410E-9558-09B352930504}" type="pres">
      <dgm:prSet presAssocID="{2B7C0645-5FF7-407F-B714-BF16B31609FD}" presName="Name0" presStyleCnt="0">
        <dgm:presLayoutVars>
          <dgm:dir/>
          <dgm:animLvl val="lvl"/>
          <dgm:resizeHandles val="exact"/>
        </dgm:presLayoutVars>
      </dgm:prSet>
      <dgm:spPr/>
      <dgm:t>
        <a:bodyPr/>
        <a:lstStyle/>
        <a:p>
          <a:endParaRPr lang="de-DE"/>
        </a:p>
      </dgm:t>
    </dgm:pt>
    <dgm:pt modelId="{96B7BC49-8942-4789-B7A1-15D067A8AC86}" type="pres">
      <dgm:prSet presAssocID="{39EAD20F-6721-426C-97B9-896E37D0CB11}" presName="linNode" presStyleCnt="0"/>
      <dgm:spPr/>
    </dgm:pt>
    <dgm:pt modelId="{E33CC85C-ECAE-464D-A84C-B705DD4D234A}" type="pres">
      <dgm:prSet presAssocID="{39EAD20F-6721-426C-97B9-896E37D0CB11}" presName="parentText" presStyleLbl="node1" presStyleIdx="0" presStyleCnt="1" custScaleY="100098">
        <dgm:presLayoutVars>
          <dgm:chMax val="1"/>
          <dgm:bulletEnabled val="1"/>
        </dgm:presLayoutVars>
      </dgm:prSet>
      <dgm:spPr/>
      <dgm:t>
        <a:bodyPr/>
        <a:lstStyle/>
        <a:p>
          <a:endParaRPr lang="de-DE"/>
        </a:p>
      </dgm:t>
    </dgm:pt>
    <dgm:pt modelId="{58A3F8AE-AACA-4D85-B7EB-6492043C21C5}" type="pres">
      <dgm:prSet presAssocID="{39EAD20F-6721-426C-97B9-896E37D0CB11}" presName="descendantText" presStyleLbl="alignAccFollowNode1" presStyleIdx="0" presStyleCnt="1" custScaleX="149367" custScaleY="104515">
        <dgm:presLayoutVars>
          <dgm:bulletEnabled val="1"/>
        </dgm:presLayoutVars>
      </dgm:prSet>
      <dgm:spPr/>
      <dgm:t>
        <a:bodyPr/>
        <a:lstStyle/>
        <a:p>
          <a:endParaRPr lang="de-DE"/>
        </a:p>
      </dgm:t>
    </dgm:pt>
  </dgm:ptLst>
  <dgm:cxnLst>
    <dgm:cxn modelId="{8408C22A-2899-4CB9-BB61-82C1583DEE69}" srcId="{39EAD20F-6721-426C-97B9-896E37D0CB11}" destId="{C6EA8464-43FB-405D-85CC-38797B1C54F3}" srcOrd="0" destOrd="0" parTransId="{A57B2B87-D024-4C73-8F07-E6D00774A83D}" sibTransId="{6AC56E93-4E84-43E9-ACE3-5D81D7473FD8}"/>
    <dgm:cxn modelId="{05A2E750-A95A-42A0-AEC4-CC98845995E2}" type="presOf" srcId="{C6EA8464-43FB-405D-85CC-38797B1C54F3}" destId="{58A3F8AE-AACA-4D85-B7EB-6492043C21C5}" srcOrd="0" destOrd="0" presId="urn:microsoft.com/office/officeart/2005/8/layout/vList5"/>
    <dgm:cxn modelId="{D0F8A03D-E850-4B43-80F7-D62D4BF3FE85}" srcId="{39EAD20F-6721-426C-97B9-896E37D0CB11}" destId="{3E3918EB-E81A-48D4-A0C2-7F61379B5C66}" srcOrd="2" destOrd="0" parTransId="{308AFD38-EE8F-4ED3-A350-E09DA4128951}" sibTransId="{23F2FBF0-D1AC-4BB4-AB08-E950193ACAFD}"/>
    <dgm:cxn modelId="{37CB9DAD-DA76-4ED9-B7D1-7B9FE6D0DE31}" type="presOf" srcId="{2A53AA61-BE0D-43D2-82DA-71BD37520E1C}" destId="{58A3F8AE-AACA-4D85-B7EB-6492043C21C5}" srcOrd="0" destOrd="1" presId="urn:microsoft.com/office/officeart/2005/8/layout/vList5"/>
    <dgm:cxn modelId="{BE9EAE5C-D964-4FEF-9D59-3911AD56A39E}" srcId="{39EAD20F-6721-426C-97B9-896E37D0CB11}" destId="{D1CE7CCD-0820-47BB-B780-44E788D67877}" srcOrd="3" destOrd="0" parTransId="{5CD2F661-D098-4F5B-9949-E34FC4824588}" sibTransId="{3BFBE21B-B15D-4209-9110-B8FB6DC48402}"/>
    <dgm:cxn modelId="{A03F59BF-E850-470F-A50E-D3D152F4F126}" type="presOf" srcId="{39EAD20F-6721-426C-97B9-896E37D0CB11}" destId="{E33CC85C-ECAE-464D-A84C-B705DD4D234A}" srcOrd="0" destOrd="0" presId="urn:microsoft.com/office/officeart/2005/8/layout/vList5"/>
    <dgm:cxn modelId="{5760BE44-3C4E-4905-A0EF-8F74DB04B841}" type="presOf" srcId="{2B7C0645-5FF7-407F-B714-BF16B31609FD}" destId="{F00B851C-BD2F-410E-9558-09B352930504}" srcOrd="0" destOrd="0" presId="urn:microsoft.com/office/officeart/2005/8/layout/vList5"/>
    <dgm:cxn modelId="{123EEA01-AE86-4629-A2CF-6306BCE1DEE7}" srcId="{39EAD20F-6721-426C-97B9-896E37D0CB11}" destId="{10C6193E-9CF3-4822-B3F1-790097F94B3F}" srcOrd="4" destOrd="0" parTransId="{2CF552ED-0B77-4EEB-A3A0-088111F84442}" sibTransId="{181704BD-6B8F-4988-8972-3FA70660C73F}"/>
    <dgm:cxn modelId="{1D692932-00DB-4682-873B-0B8766C396A3}" srcId="{2B7C0645-5FF7-407F-B714-BF16B31609FD}" destId="{39EAD20F-6721-426C-97B9-896E37D0CB11}" srcOrd="0" destOrd="0" parTransId="{93A5C4BD-22D5-482B-85A1-241E60F43D82}" sibTransId="{1BC7741B-F0B6-4FE8-8F0C-779EF772A2F9}"/>
    <dgm:cxn modelId="{E7F3CC42-D7A3-4C74-B8A2-BE6EFF90B715}" type="presOf" srcId="{10C6193E-9CF3-4822-B3F1-790097F94B3F}" destId="{58A3F8AE-AACA-4D85-B7EB-6492043C21C5}" srcOrd="0" destOrd="4" presId="urn:microsoft.com/office/officeart/2005/8/layout/vList5"/>
    <dgm:cxn modelId="{089F9D9E-2F6F-4D20-BA96-9B054258AA76}" type="presOf" srcId="{3E3918EB-E81A-48D4-A0C2-7F61379B5C66}" destId="{58A3F8AE-AACA-4D85-B7EB-6492043C21C5}" srcOrd="0" destOrd="2" presId="urn:microsoft.com/office/officeart/2005/8/layout/vList5"/>
    <dgm:cxn modelId="{A207818E-C788-4A16-A7AE-8EA46719FF62}" srcId="{39EAD20F-6721-426C-97B9-896E37D0CB11}" destId="{2A53AA61-BE0D-43D2-82DA-71BD37520E1C}" srcOrd="1" destOrd="0" parTransId="{657BD97E-DADA-4EB2-BD34-4258C512F5AD}" sibTransId="{395FE8BE-CF2A-408C-AAB7-00F49AFFDA8F}"/>
    <dgm:cxn modelId="{48C28F50-7442-4C35-91A6-C515BAC95A47}" type="presOf" srcId="{D1CE7CCD-0820-47BB-B780-44E788D67877}" destId="{58A3F8AE-AACA-4D85-B7EB-6492043C21C5}" srcOrd="0" destOrd="3" presId="urn:microsoft.com/office/officeart/2005/8/layout/vList5"/>
    <dgm:cxn modelId="{AD0893B5-78A8-417A-B76F-A19530814C9F}" type="presParOf" srcId="{F00B851C-BD2F-410E-9558-09B352930504}" destId="{96B7BC49-8942-4789-B7A1-15D067A8AC86}" srcOrd="0" destOrd="0" presId="urn:microsoft.com/office/officeart/2005/8/layout/vList5"/>
    <dgm:cxn modelId="{636AF015-5334-4504-A20D-EF21B5AEB0C2}" type="presParOf" srcId="{96B7BC49-8942-4789-B7A1-15D067A8AC86}" destId="{E33CC85C-ECAE-464D-A84C-B705DD4D234A}" srcOrd="0" destOrd="0" presId="urn:microsoft.com/office/officeart/2005/8/layout/vList5"/>
    <dgm:cxn modelId="{586AE83B-5069-4AAF-A37D-2EF7E66CD04E}" type="presParOf" srcId="{96B7BC49-8942-4789-B7A1-15D067A8AC86}" destId="{58A3F8AE-AACA-4D85-B7EB-6492043C21C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3652BF-120F-44EE-B7A1-FFAAF53C6840}"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de-DE"/>
        </a:p>
      </dgm:t>
    </dgm:pt>
    <dgm:pt modelId="{AB50E237-0CE4-4209-8100-77E3A0978C90}">
      <dgm:prSet/>
      <dgm:spPr/>
      <dgm:t>
        <a:bodyPr/>
        <a:lstStyle/>
        <a:p>
          <a:pPr rtl="0"/>
          <a:r>
            <a:rPr lang="de-DE" dirty="0" smtClean="0">
              <a:solidFill>
                <a:schemeClr val="accent2"/>
              </a:solidFill>
            </a:rPr>
            <a:t>Was</a:t>
          </a:r>
          <a:r>
            <a:rPr lang="de-DE" dirty="0" smtClean="0"/>
            <a:t> soll gelernt werden?</a:t>
          </a:r>
          <a:endParaRPr lang="de-DE" dirty="0"/>
        </a:p>
      </dgm:t>
    </dgm:pt>
    <dgm:pt modelId="{49855545-D822-4AA3-8580-B15AACFA1CB2}" type="parTrans" cxnId="{5DE1DF90-DA8B-4F72-8E37-6603558EB18B}">
      <dgm:prSet/>
      <dgm:spPr/>
      <dgm:t>
        <a:bodyPr/>
        <a:lstStyle/>
        <a:p>
          <a:endParaRPr lang="de-DE"/>
        </a:p>
      </dgm:t>
    </dgm:pt>
    <dgm:pt modelId="{CFEC1A51-2A2B-4401-820D-BBB3932ABD77}" type="sibTrans" cxnId="{5DE1DF90-DA8B-4F72-8E37-6603558EB18B}">
      <dgm:prSet/>
      <dgm:spPr/>
      <dgm:t>
        <a:bodyPr/>
        <a:lstStyle/>
        <a:p>
          <a:endParaRPr lang="de-DE"/>
        </a:p>
      </dgm:t>
    </dgm:pt>
    <dgm:pt modelId="{BAFF6BAE-0977-4EB1-A860-4C85CA93CE3D}">
      <dgm:prSet/>
      <dgm:spPr/>
      <dgm:t>
        <a:bodyPr/>
        <a:lstStyle/>
        <a:p>
          <a:pPr rtl="0"/>
          <a:r>
            <a:rPr lang="de-DE" dirty="0" smtClean="0">
              <a:solidFill>
                <a:schemeClr val="accent2"/>
              </a:solidFill>
            </a:rPr>
            <a:t>Wie</a:t>
          </a:r>
          <a:r>
            <a:rPr lang="de-DE" dirty="0" smtClean="0"/>
            <a:t> soll es gelernt werden?</a:t>
          </a:r>
          <a:endParaRPr lang="de-DE" dirty="0"/>
        </a:p>
      </dgm:t>
    </dgm:pt>
    <dgm:pt modelId="{E6CC6D2A-E4DC-48DC-8E99-5A196BD60132}" type="parTrans" cxnId="{C81D79E4-EBCA-4E32-8162-0549D83AC776}">
      <dgm:prSet/>
      <dgm:spPr/>
      <dgm:t>
        <a:bodyPr/>
        <a:lstStyle/>
        <a:p>
          <a:endParaRPr lang="de-DE"/>
        </a:p>
      </dgm:t>
    </dgm:pt>
    <dgm:pt modelId="{97452A52-226C-4BD0-A29D-59E700DD36FA}" type="sibTrans" cxnId="{C81D79E4-EBCA-4E32-8162-0549D83AC776}">
      <dgm:prSet/>
      <dgm:spPr/>
      <dgm:t>
        <a:bodyPr/>
        <a:lstStyle/>
        <a:p>
          <a:endParaRPr lang="de-DE"/>
        </a:p>
      </dgm:t>
    </dgm:pt>
    <dgm:pt modelId="{6BA7F4F5-EDF9-4FD5-B8E4-842469594A80}">
      <dgm:prSet/>
      <dgm:spPr/>
      <dgm:t>
        <a:bodyPr/>
        <a:lstStyle/>
        <a:p>
          <a:pPr rtl="0"/>
          <a:r>
            <a:rPr lang="de-DE" dirty="0" smtClean="0">
              <a:solidFill>
                <a:schemeClr val="accent2"/>
              </a:solidFill>
            </a:rPr>
            <a:t>Wann </a:t>
          </a:r>
          <a:r>
            <a:rPr lang="de-DE" dirty="0" smtClean="0"/>
            <a:t>soll es gelernt werden?</a:t>
          </a:r>
          <a:endParaRPr lang="de-DE" dirty="0"/>
        </a:p>
      </dgm:t>
    </dgm:pt>
    <dgm:pt modelId="{4480F66A-CE90-4E47-8E79-8420EE1C9795}" type="parTrans" cxnId="{DE662209-FD5E-4471-8000-95511B02AEBD}">
      <dgm:prSet/>
      <dgm:spPr/>
      <dgm:t>
        <a:bodyPr/>
        <a:lstStyle/>
        <a:p>
          <a:endParaRPr lang="de-DE"/>
        </a:p>
      </dgm:t>
    </dgm:pt>
    <dgm:pt modelId="{F7F8D952-A838-4135-8200-66563217AEEF}" type="sibTrans" cxnId="{DE662209-FD5E-4471-8000-95511B02AEBD}">
      <dgm:prSet/>
      <dgm:spPr/>
      <dgm:t>
        <a:bodyPr/>
        <a:lstStyle/>
        <a:p>
          <a:endParaRPr lang="de-DE"/>
        </a:p>
      </dgm:t>
    </dgm:pt>
    <dgm:pt modelId="{EFC2932D-7478-4933-9CEA-F2B1F025AD7C}" type="pres">
      <dgm:prSet presAssocID="{133652BF-120F-44EE-B7A1-FFAAF53C6840}" presName="linearFlow" presStyleCnt="0">
        <dgm:presLayoutVars>
          <dgm:dir/>
          <dgm:resizeHandles val="exact"/>
        </dgm:presLayoutVars>
      </dgm:prSet>
      <dgm:spPr/>
      <dgm:t>
        <a:bodyPr/>
        <a:lstStyle/>
        <a:p>
          <a:endParaRPr lang="de-DE"/>
        </a:p>
      </dgm:t>
    </dgm:pt>
    <dgm:pt modelId="{F041BBD4-7519-4FE5-8F9F-FC655C10CE04}" type="pres">
      <dgm:prSet presAssocID="{AB50E237-0CE4-4209-8100-77E3A0978C90}" presName="composite" presStyleCnt="0"/>
      <dgm:spPr/>
    </dgm:pt>
    <dgm:pt modelId="{AD8253EE-F6E1-4DF7-A48B-BC14D418CE35}" type="pres">
      <dgm:prSet presAssocID="{AB50E237-0CE4-4209-8100-77E3A0978C90}" presName="imgShp" presStyleLbl="fgImgPlace1" presStyleIdx="0" presStyleCnt="3"/>
      <dgm:spPr/>
    </dgm:pt>
    <dgm:pt modelId="{E0C83E94-A5D9-4779-8E80-DA15F5A987C9}" type="pres">
      <dgm:prSet presAssocID="{AB50E237-0CE4-4209-8100-77E3A0978C90}" presName="txShp" presStyleLbl="node1" presStyleIdx="0" presStyleCnt="3">
        <dgm:presLayoutVars>
          <dgm:bulletEnabled val="1"/>
        </dgm:presLayoutVars>
      </dgm:prSet>
      <dgm:spPr/>
      <dgm:t>
        <a:bodyPr/>
        <a:lstStyle/>
        <a:p>
          <a:endParaRPr lang="de-DE"/>
        </a:p>
      </dgm:t>
    </dgm:pt>
    <dgm:pt modelId="{1D49CC90-40B3-4AA1-B273-FA03D64D8CEF}" type="pres">
      <dgm:prSet presAssocID="{CFEC1A51-2A2B-4401-820D-BBB3932ABD77}" presName="spacing" presStyleCnt="0"/>
      <dgm:spPr/>
    </dgm:pt>
    <dgm:pt modelId="{A52D228F-0A27-4CD9-9443-50A6C65B6A67}" type="pres">
      <dgm:prSet presAssocID="{BAFF6BAE-0977-4EB1-A860-4C85CA93CE3D}" presName="composite" presStyleCnt="0"/>
      <dgm:spPr/>
    </dgm:pt>
    <dgm:pt modelId="{C985BC0D-5DCC-4E15-BAC2-AD387517B398}" type="pres">
      <dgm:prSet presAssocID="{BAFF6BAE-0977-4EB1-A860-4C85CA93CE3D}" presName="imgShp" presStyleLbl="fgImgPlace1" presStyleIdx="1" presStyleCnt="3"/>
      <dgm:spPr/>
    </dgm:pt>
    <dgm:pt modelId="{86C2CCC4-B15D-4CE5-A2C8-AC0ED7E098AA}" type="pres">
      <dgm:prSet presAssocID="{BAFF6BAE-0977-4EB1-A860-4C85CA93CE3D}" presName="txShp" presStyleLbl="node1" presStyleIdx="1" presStyleCnt="3">
        <dgm:presLayoutVars>
          <dgm:bulletEnabled val="1"/>
        </dgm:presLayoutVars>
      </dgm:prSet>
      <dgm:spPr/>
      <dgm:t>
        <a:bodyPr/>
        <a:lstStyle/>
        <a:p>
          <a:endParaRPr lang="de-DE"/>
        </a:p>
      </dgm:t>
    </dgm:pt>
    <dgm:pt modelId="{B084D5C1-6FEB-4F0F-BFAF-8C76E75C838F}" type="pres">
      <dgm:prSet presAssocID="{97452A52-226C-4BD0-A29D-59E700DD36FA}" presName="spacing" presStyleCnt="0"/>
      <dgm:spPr/>
    </dgm:pt>
    <dgm:pt modelId="{A16A7627-2516-434A-B0AE-AE50BD3D0422}" type="pres">
      <dgm:prSet presAssocID="{6BA7F4F5-EDF9-4FD5-B8E4-842469594A80}" presName="composite" presStyleCnt="0"/>
      <dgm:spPr/>
    </dgm:pt>
    <dgm:pt modelId="{6FCF05EA-EED8-43D4-8243-FF90445A8350}" type="pres">
      <dgm:prSet presAssocID="{6BA7F4F5-EDF9-4FD5-B8E4-842469594A80}" presName="imgShp" presStyleLbl="fgImgPlace1" presStyleIdx="2" presStyleCnt="3"/>
      <dgm:spPr/>
    </dgm:pt>
    <dgm:pt modelId="{9EC9B117-09FC-4CD8-8DB6-57DBE5D6A0F4}" type="pres">
      <dgm:prSet presAssocID="{6BA7F4F5-EDF9-4FD5-B8E4-842469594A80}" presName="txShp" presStyleLbl="node1" presStyleIdx="2" presStyleCnt="3">
        <dgm:presLayoutVars>
          <dgm:bulletEnabled val="1"/>
        </dgm:presLayoutVars>
      </dgm:prSet>
      <dgm:spPr/>
      <dgm:t>
        <a:bodyPr/>
        <a:lstStyle/>
        <a:p>
          <a:endParaRPr lang="de-DE"/>
        </a:p>
      </dgm:t>
    </dgm:pt>
  </dgm:ptLst>
  <dgm:cxnLst>
    <dgm:cxn modelId="{C81D79E4-EBCA-4E32-8162-0549D83AC776}" srcId="{133652BF-120F-44EE-B7A1-FFAAF53C6840}" destId="{BAFF6BAE-0977-4EB1-A860-4C85CA93CE3D}" srcOrd="1" destOrd="0" parTransId="{E6CC6D2A-E4DC-48DC-8E99-5A196BD60132}" sibTransId="{97452A52-226C-4BD0-A29D-59E700DD36FA}"/>
    <dgm:cxn modelId="{8A993D51-CA76-4A12-965F-947CD42B6161}" type="presOf" srcId="{BAFF6BAE-0977-4EB1-A860-4C85CA93CE3D}" destId="{86C2CCC4-B15D-4CE5-A2C8-AC0ED7E098AA}" srcOrd="0" destOrd="0" presId="urn:microsoft.com/office/officeart/2005/8/layout/vList3"/>
    <dgm:cxn modelId="{5DE1DF90-DA8B-4F72-8E37-6603558EB18B}" srcId="{133652BF-120F-44EE-B7A1-FFAAF53C6840}" destId="{AB50E237-0CE4-4209-8100-77E3A0978C90}" srcOrd="0" destOrd="0" parTransId="{49855545-D822-4AA3-8580-B15AACFA1CB2}" sibTransId="{CFEC1A51-2A2B-4401-820D-BBB3932ABD77}"/>
    <dgm:cxn modelId="{8DA7222E-6662-48FD-A140-8891AAA856D1}" type="presOf" srcId="{AB50E237-0CE4-4209-8100-77E3A0978C90}" destId="{E0C83E94-A5D9-4779-8E80-DA15F5A987C9}" srcOrd="0" destOrd="0" presId="urn:microsoft.com/office/officeart/2005/8/layout/vList3"/>
    <dgm:cxn modelId="{DE662209-FD5E-4471-8000-95511B02AEBD}" srcId="{133652BF-120F-44EE-B7A1-FFAAF53C6840}" destId="{6BA7F4F5-EDF9-4FD5-B8E4-842469594A80}" srcOrd="2" destOrd="0" parTransId="{4480F66A-CE90-4E47-8E79-8420EE1C9795}" sibTransId="{F7F8D952-A838-4135-8200-66563217AEEF}"/>
    <dgm:cxn modelId="{18CC8772-57E6-4F28-AD3B-0B3799526461}" type="presOf" srcId="{6BA7F4F5-EDF9-4FD5-B8E4-842469594A80}" destId="{9EC9B117-09FC-4CD8-8DB6-57DBE5D6A0F4}" srcOrd="0" destOrd="0" presId="urn:microsoft.com/office/officeart/2005/8/layout/vList3"/>
    <dgm:cxn modelId="{56AB5884-3018-419E-81E0-F94CD9C86FA7}" type="presOf" srcId="{133652BF-120F-44EE-B7A1-FFAAF53C6840}" destId="{EFC2932D-7478-4933-9CEA-F2B1F025AD7C}" srcOrd="0" destOrd="0" presId="urn:microsoft.com/office/officeart/2005/8/layout/vList3"/>
    <dgm:cxn modelId="{C3E23117-CD73-484E-A66C-839691324EDE}" type="presParOf" srcId="{EFC2932D-7478-4933-9CEA-F2B1F025AD7C}" destId="{F041BBD4-7519-4FE5-8F9F-FC655C10CE04}" srcOrd="0" destOrd="0" presId="urn:microsoft.com/office/officeart/2005/8/layout/vList3"/>
    <dgm:cxn modelId="{33EE3E98-F5E1-424C-95AE-D9F317828429}" type="presParOf" srcId="{F041BBD4-7519-4FE5-8F9F-FC655C10CE04}" destId="{AD8253EE-F6E1-4DF7-A48B-BC14D418CE35}" srcOrd="0" destOrd="0" presId="urn:microsoft.com/office/officeart/2005/8/layout/vList3"/>
    <dgm:cxn modelId="{5C7B7D75-1AC5-4E87-B0AC-716DB10B9F68}" type="presParOf" srcId="{F041BBD4-7519-4FE5-8F9F-FC655C10CE04}" destId="{E0C83E94-A5D9-4779-8E80-DA15F5A987C9}" srcOrd="1" destOrd="0" presId="urn:microsoft.com/office/officeart/2005/8/layout/vList3"/>
    <dgm:cxn modelId="{7C77EEBA-BE2B-43EE-B7A1-7B49C101BEEC}" type="presParOf" srcId="{EFC2932D-7478-4933-9CEA-F2B1F025AD7C}" destId="{1D49CC90-40B3-4AA1-B273-FA03D64D8CEF}" srcOrd="1" destOrd="0" presId="urn:microsoft.com/office/officeart/2005/8/layout/vList3"/>
    <dgm:cxn modelId="{0A0D9A19-E90B-48B2-886E-A9A187DAD65E}" type="presParOf" srcId="{EFC2932D-7478-4933-9CEA-F2B1F025AD7C}" destId="{A52D228F-0A27-4CD9-9443-50A6C65B6A67}" srcOrd="2" destOrd="0" presId="urn:microsoft.com/office/officeart/2005/8/layout/vList3"/>
    <dgm:cxn modelId="{5940F060-C485-4131-BB4F-878295A67CC2}" type="presParOf" srcId="{A52D228F-0A27-4CD9-9443-50A6C65B6A67}" destId="{C985BC0D-5DCC-4E15-BAC2-AD387517B398}" srcOrd="0" destOrd="0" presId="urn:microsoft.com/office/officeart/2005/8/layout/vList3"/>
    <dgm:cxn modelId="{6D5F2819-B41D-4E6F-B9EF-1E352A96935B}" type="presParOf" srcId="{A52D228F-0A27-4CD9-9443-50A6C65B6A67}" destId="{86C2CCC4-B15D-4CE5-A2C8-AC0ED7E098AA}" srcOrd="1" destOrd="0" presId="urn:microsoft.com/office/officeart/2005/8/layout/vList3"/>
    <dgm:cxn modelId="{42D534F9-3185-42DB-8677-D0B3B34CE6C0}" type="presParOf" srcId="{EFC2932D-7478-4933-9CEA-F2B1F025AD7C}" destId="{B084D5C1-6FEB-4F0F-BFAF-8C76E75C838F}" srcOrd="3" destOrd="0" presId="urn:microsoft.com/office/officeart/2005/8/layout/vList3"/>
    <dgm:cxn modelId="{9D83AE28-434F-49F6-BED1-17A08ABCD68D}" type="presParOf" srcId="{EFC2932D-7478-4933-9CEA-F2B1F025AD7C}" destId="{A16A7627-2516-434A-B0AE-AE50BD3D0422}" srcOrd="4" destOrd="0" presId="urn:microsoft.com/office/officeart/2005/8/layout/vList3"/>
    <dgm:cxn modelId="{F56F55F6-4F32-44D9-A5F2-3D66C231F0D6}" type="presParOf" srcId="{A16A7627-2516-434A-B0AE-AE50BD3D0422}" destId="{6FCF05EA-EED8-43D4-8243-FF90445A8350}" srcOrd="0" destOrd="0" presId="urn:microsoft.com/office/officeart/2005/8/layout/vList3"/>
    <dgm:cxn modelId="{6D706988-7265-4C89-A474-3B29D12C670F}" type="presParOf" srcId="{A16A7627-2516-434A-B0AE-AE50BD3D0422}" destId="{9EC9B117-09FC-4CD8-8DB6-57DBE5D6A0F4}"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57708F-A8FC-4A3C-BFCC-6979C686754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de-DE"/>
        </a:p>
      </dgm:t>
    </dgm:pt>
    <dgm:pt modelId="{5435F885-D919-41F6-9FC6-745216534AE4}">
      <dgm:prSet custT="1"/>
      <dgm:spPr/>
      <dgm:t>
        <a:bodyPr/>
        <a:lstStyle/>
        <a:p>
          <a:pPr rtl="0"/>
          <a:r>
            <a:rPr lang="de-DE" sz="2400" dirty="0" smtClean="0"/>
            <a:t>Auswahlkriterien zur Bestimmung eines phraseologischen Grundwortschatzes</a:t>
          </a:r>
          <a:endParaRPr lang="de-DE" sz="2400" dirty="0"/>
        </a:p>
      </dgm:t>
    </dgm:pt>
    <dgm:pt modelId="{8B4AF937-571C-414A-B2C4-CB30DA83EB38}" type="parTrans" cxnId="{46A99A50-4B6B-44F9-AC82-2861C4E1D438}">
      <dgm:prSet/>
      <dgm:spPr/>
      <dgm:t>
        <a:bodyPr/>
        <a:lstStyle/>
        <a:p>
          <a:endParaRPr lang="de-DE"/>
        </a:p>
      </dgm:t>
    </dgm:pt>
    <dgm:pt modelId="{D2519B7E-9AC7-478B-9C21-E1D770AE2EB9}" type="sibTrans" cxnId="{46A99A50-4B6B-44F9-AC82-2861C4E1D438}">
      <dgm:prSet/>
      <dgm:spPr/>
      <dgm:t>
        <a:bodyPr/>
        <a:lstStyle/>
        <a:p>
          <a:endParaRPr lang="de-DE"/>
        </a:p>
      </dgm:t>
    </dgm:pt>
    <dgm:pt modelId="{2003EE05-27CF-4490-91CC-2095D8D0EDE4}">
      <dgm:prSet custT="1"/>
      <dgm:spPr/>
      <dgm:t>
        <a:bodyPr/>
        <a:lstStyle/>
        <a:p>
          <a:pPr rtl="0"/>
          <a:r>
            <a:rPr lang="de-DE" sz="2400" dirty="0" err="1" smtClean="0">
              <a:solidFill>
                <a:schemeClr val="accent2">
                  <a:lumMod val="75000"/>
                </a:schemeClr>
              </a:solidFill>
            </a:rPr>
            <a:t>Vorkommensfrequenz</a:t>
          </a:r>
          <a:r>
            <a:rPr lang="de-DE" sz="2400" dirty="0" smtClean="0">
              <a:solidFill>
                <a:schemeClr val="accent2">
                  <a:lumMod val="75000"/>
                </a:schemeClr>
              </a:solidFill>
            </a:rPr>
            <a:t> </a:t>
          </a:r>
          <a:r>
            <a:rPr lang="de-DE" sz="2400" dirty="0" smtClean="0"/>
            <a:t>(quantitatives Kriterium)</a:t>
          </a:r>
          <a:endParaRPr lang="de-DE" sz="2400" dirty="0"/>
        </a:p>
      </dgm:t>
    </dgm:pt>
    <dgm:pt modelId="{A17CEA5B-6ADB-47F0-AB50-FF688CA58B8C}" type="parTrans" cxnId="{155376F7-8554-4223-A058-73D801CDBC8D}">
      <dgm:prSet/>
      <dgm:spPr/>
      <dgm:t>
        <a:bodyPr/>
        <a:lstStyle/>
        <a:p>
          <a:endParaRPr lang="de-DE"/>
        </a:p>
      </dgm:t>
    </dgm:pt>
    <dgm:pt modelId="{A1983AF8-604A-42CF-96AB-49BC2BDA5636}" type="sibTrans" cxnId="{155376F7-8554-4223-A058-73D801CDBC8D}">
      <dgm:prSet/>
      <dgm:spPr/>
      <dgm:t>
        <a:bodyPr/>
        <a:lstStyle/>
        <a:p>
          <a:endParaRPr lang="de-DE"/>
        </a:p>
      </dgm:t>
    </dgm:pt>
    <dgm:pt modelId="{6A44BDDF-0A96-41AE-B939-295792D0CEF8}">
      <dgm:prSet custT="1"/>
      <dgm:spPr/>
      <dgm:t>
        <a:bodyPr/>
        <a:lstStyle/>
        <a:p>
          <a:pPr rtl="0"/>
          <a:r>
            <a:rPr lang="de-DE" sz="2400" dirty="0" smtClean="0">
              <a:solidFill>
                <a:schemeClr val="accent2">
                  <a:lumMod val="75000"/>
                </a:schemeClr>
              </a:solidFill>
            </a:rPr>
            <a:t>Geläufigkeit</a:t>
          </a:r>
          <a:r>
            <a:rPr lang="de-DE" sz="2400" dirty="0" smtClean="0"/>
            <a:t> </a:t>
          </a:r>
          <a:br>
            <a:rPr lang="de-DE" sz="2400" dirty="0" smtClean="0"/>
          </a:br>
          <a:r>
            <a:rPr lang="de-DE" sz="2400" dirty="0" smtClean="0"/>
            <a:t>(qualitatives Kriterium)</a:t>
          </a:r>
          <a:endParaRPr lang="de-DE" sz="2400" dirty="0"/>
        </a:p>
      </dgm:t>
    </dgm:pt>
    <dgm:pt modelId="{8DC45236-F4BC-4EF0-906B-BE283DD02484}" type="parTrans" cxnId="{8007CA7E-7B08-48F9-89D8-131C2C4DD9FE}">
      <dgm:prSet/>
      <dgm:spPr/>
      <dgm:t>
        <a:bodyPr/>
        <a:lstStyle/>
        <a:p>
          <a:endParaRPr lang="de-DE"/>
        </a:p>
      </dgm:t>
    </dgm:pt>
    <dgm:pt modelId="{08C2A790-4287-4661-8022-5F180CBE5C84}" type="sibTrans" cxnId="{8007CA7E-7B08-48F9-89D8-131C2C4DD9FE}">
      <dgm:prSet/>
      <dgm:spPr/>
      <dgm:t>
        <a:bodyPr/>
        <a:lstStyle/>
        <a:p>
          <a:endParaRPr lang="de-DE"/>
        </a:p>
      </dgm:t>
    </dgm:pt>
    <dgm:pt modelId="{8B1BC7A6-96E1-4C4B-B0E1-AB9FF7A87BCB}" type="pres">
      <dgm:prSet presAssocID="{E657708F-A8FC-4A3C-BFCC-6979C6867543}" presName="hierChild1" presStyleCnt="0">
        <dgm:presLayoutVars>
          <dgm:orgChart val="1"/>
          <dgm:chPref val="1"/>
          <dgm:dir/>
          <dgm:animOne val="branch"/>
          <dgm:animLvl val="lvl"/>
          <dgm:resizeHandles/>
        </dgm:presLayoutVars>
      </dgm:prSet>
      <dgm:spPr/>
      <dgm:t>
        <a:bodyPr/>
        <a:lstStyle/>
        <a:p>
          <a:endParaRPr lang="de-DE"/>
        </a:p>
      </dgm:t>
    </dgm:pt>
    <dgm:pt modelId="{D4FD0C43-587D-4C00-8A78-B70F0D0DBD83}" type="pres">
      <dgm:prSet presAssocID="{5435F885-D919-41F6-9FC6-745216534AE4}" presName="hierRoot1" presStyleCnt="0">
        <dgm:presLayoutVars>
          <dgm:hierBranch val="init"/>
        </dgm:presLayoutVars>
      </dgm:prSet>
      <dgm:spPr/>
    </dgm:pt>
    <dgm:pt modelId="{2CDDC067-8B8B-4FC3-BE9E-57EA2C0A8C1D}" type="pres">
      <dgm:prSet presAssocID="{5435F885-D919-41F6-9FC6-745216534AE4}" presName="rootComposite1" presStyleCnt="0"/>
      <dgm:spPr/>
    </dgm:pt>
    <dgm:pt modelId="{19B7D74A-22A3-4B06-95A2-66CE3ABB49BA}" type="pres">
      <dgm:prSet presAssocID="{5435F885-D919-41F6-9FC6-745216534AE4}" presName="rootText1" presStyleLbl="node0" presStyleIdx="0" presStyleCnt="1">
        <dgm:presLayoutVars>
          <dgm:chPref val="3"/>
        </dgm:presLayoutVars>
      </dgm:prSet>
      <dgm:spPr/>
      <dgm:t>
        <a:bodyPr/>
        <a:lstStyle/>
        <a:p>
          <a:endParaRPr lang="de-DE"/>
        </a:p>
      </dgm:t>
    </dgm:pt>
    <dgm:pt modelId="{9EF5D7A6-B45F-4F73-BAB9-574E25A18CF1}" type="pres">
      <dgm:prSet presAssocID="{5435F885-D919-41F6-9FC6-745216534AE4}" presName="rootConnector1" presStyleLbl="node1" presStyleIdx="0" presStyleCnt="0"/>
      <dgm:spPr/>
      <dgm:t>
        <a:bodyPr/>
        <a:lstStyle/>
        <a:p>
          <a:endParaRPr lang="de-DE"/>
        </a:p>
      </dgm:t>
    </dgm:pt>
    <dgm:pt modelId="{247E455F-E9C9-4E42-BE08-9867486B977D}" type="pres">
      <dgm:prSet presAssocID="{5435F885-D919-41F6-9FC6-745216534AE4}" presName="hierChild2" presStyleCnt="0"/>
      <dgm:spPr/>
    </dgm:pt>
    <dgm:pt modelId="{C3E40B56-180F-4481-9D19-DE929164F614}" type="pres">
      <dgm:prSet presAssocID="{A17CEA5B-6ADB-47F0-AB50-FF688CA58B8C}" presName="Name37" presStyleLbl="parChTrans1D2" presStyleIdx="0" presStyleCnt="2"/>
      <dgm:spPr/>
      <dgm:t>
        <a:bodyPr/>
        <a:lstStyle/>
        <a:p>
          <a:endParaRPr lang="de-DE"/>
        </a:p>
      </dgm:t>
    </dgm:pt>
    <dgm:pt modelId="{89E46E85-4C58-44B7-8CDE-ECDEB44BEC7E}" type="pres">
      <dgm:prSet presAssocID="{2003EE05-27CF-4490-91CC-2095D8D0EDE4}" presName="hierRoot2" presStyleCnt="0">
        <dgm:presLayoutVars>
          <dgm:hierBranch val="init"/>
        </dgm:presLayoutVars>
      </dgm:prSet>
      <dgm:spPr/>
    </dgm:pt>
    <dgm:pt modelId="{7E01B4E4-065F-4B58-9EC9-55AF47519F4C}" type="pres">
      <dgm:prSet presAssocID="{2003EE05-27CF-4490-91CC-2095D8D0EDE4}" presName="rootComposite" presStyleCnt="0"/>
      <dgm:spPr/>
    </dgm:pt>
    <dgm:pt modelId="{7D8E18CF-9D9B-4B37-B1C3-ACD78AC13E33}" type="pres">
      <dgm:prSet presAssocID="{2003EE05-27CF-4490-91CC-2095D8D0EDE4}" presName="rootText" presStyleLbl="node2" presStyleIdx="0" presStyleCnt="2" custScaleX="104573">
        <dgm:presLayoutVars>
          <dgm:chPref val="3"/>
        </dgm:presLayoutVars>
      </dgm:prSet>
      <dgm:spPr/>
      <dgm:t>
        <a:bodyPr/>
        <a:lstStyle/>
        <a:p>
          <a:endParaRPr lang="de-DE"/>
        </a:p>
      </dgm:t>
    </dgm:pt>
    <dgm:pt modelId="{C5533BE0-1D58-4834-B7DB-E4F29A92E2C9}" type="pres">
      <dgm:prSet presAssocID="{2003EE05-27CF-4490-91CC-2095D8D0EDE4}" presName="rootConnector" presStyleLbl="node2" presStyleIdx="0" presStyleCnt="2"/>
      <dgm:spPr/>
      <dgm:t>
        <a:bodyPr/>
        <a:lstStyle/>
        <a:p>
          <a:endParaRPr lang="de-DE"/>
        </a:p>
      </dgm:t>
    </dgm:pt>
    <dgm:pt modelId="{4AEDDF21-26D7-4983-9ADA-1C02D4B6A6CC}" type="pres">
      <dgm:prSet presAssocID="{2003EE05-27CF-4490-91CC-2095D8D0EDE4}" presName="hierChild4" presStyleCnt="0"/>
      <dgm:spPr/>
    </dgm:pt>
    <dgm:pt modelId="{FD5BA875-531F-473B-A4DF-C95856F2DE35}" type="pres">
      <dgm:prSet presAssocID="{2003EE05-27CF-4490-91CC-2095D8D0EDE4}" presName="hierChild5" presStyleCnt="0"/>
      <dgm:spPr/>
    </dgm:pt>
    <dgm:pt modelId="{ECA6714B-E3E6-46EA-8E3B-93D3014D48BB}" type="pres">
      <dgm:prSet presAssocID="{8DC45236-F4BC-4EF0-906B-BE283DD02484}" presName="Name37" presStyleLbl="parChTrans1D2" presStyleIdx="1" presStyleCnt="2"/>
      <dgm:spPr/>
      <dgm:t>
        <a:bodyPr/>
        <a:lstStyle/>
        <a:p>
          <a:endParaRPr lang="de-DE"/>
        </a:p>
      </dgm:t>
    </dgm:pt>
    <dgm:pt modelId="{E0CB9960-1739-4BD9-B7AF-F22A9A61300C}" type="pres">
      <dgm:prSet presAssocID="{6A44BDDF-0A96-41AE-B939-295792D0CEF8}" presName="hierRoot2" presStyleCnt="0">
        <dgm:presLayoutVars>
          <dgm:hierBranch val="init"/>
        </dgm:presLayoutVars>
      </dgm:prSet>
      <dgm:spPr/>
    </dgm:pt>
    <dgm:pt modelId="{340D2CC8-56D3-4556-AA9E-3E43A97F75DA}" type="pres">
      <dgm:prSet presAssocID="{6A44BDDF-0A96-41AE-B939-295792D0CEF8}" presName="rootComposite" presStyleCnt="0"/>
      <dgm:spPr/>
    </dgm:pt>
    <dgm:pt modelId="{DCA0D0EA-4469-42DA-8A03-715E3CB3897B}" type="pres">
      <dgm:prSet presAssocID="{6A44BDDF-0A96-41AE-B939-295792D0CEF8}" presName="rootText" presStyleLbl="node2" presStyleIdx="1" presStyleCnt="2" custScaleX="103515">
        <dgm:presLayoutVars>
          <dgm:chPref val="3"/>
        </dgm:presLayoutVars>
      </dgm:prSet>
      <dgm:spPr/>
      <dgm:t>
        <a:bodyPr/>
        <a:lstStyle/>
        <a:p>
          <a:endParaRPr lang="de-DE"/>
        </a:p>
      </dgm:t>
    </dgm:pt>
    <dgm:pt modelId="{7DFD400E-D685-4352-A2CC-9CFFA570593C}" type="pres">
      <dgm:prSet presAssocID="{6A44BDDF-0A96-41AE-B939-295792D0CEF8}" presName="rootConnector" presStyleLbl="node2" presStyleIdx="1" presStyleCnt="2"/>
      <dgm:spPr/>
      <dgm:t>
        <a:bodyPr/>
        <a:lstStyle/>
        <a:p>
          <a:endParaRPr lang="de-DE"/>
        </a:p>
      </dgm:t>
    </dgm:pt>
    <dgm:pt modelId="{E5E9B7D3-55A3-443A-A199-D9C05EA195EE}" type="pres">
      <dgm:prSet presAssocID="{6A44BDDF-0A96-41AE-B939-295792D0CEF8}" presName="hierChild4" presStyleCnt="0"/>
      <dgm:spPr/>
    </dgm:pt>
    <dgm:pt modelId="{6A0A42E2-DB87-4534-87F2-E005FEFCACF3}" type="pres">
      <dgm:prSet presAssocID="{6A44BDDF-0A96-41AE-B939-295792D0CEF8}" presName="hierChild5" presStyleCnt="0"/>
      <dgm:spPr/>
    </dgm:pt>
    <dgm:pt modelId="{C546A677-7C6B-4126-90B6-24C69AE2332B}" type="pres">
      <dgm:prSet presAssocID="{5435F885-D919-41F6-9FC6-745216534AE4}" presName="hierChild3" presStyleCnt="0"/>
      <dgm:spPr/>
    </dgm:pt>
  </dgm:ptLst>
  <dgm:cxnLst>
    <dgm:cxn modelId="{7916C183-A558-4A1F-B745-5BDD8FB78153}" type="presOf" srcId="{2003EE05-27CF-4490-91CC-2095D8D0EDE4}" destId="{C5533BE0-1D58-4834-B7DB-E4F29A92E2C9}" srcOrd="1" destOrd="0" presId="urn:microsoft.com/office/officeart/2005/8/layout/orgChart1"/>
    <dgm:cxn modelId="{8007CA7E-7B08-48F9-89D8-131C2C4DD9FE}" srcId="{5435F885-D919-41F6-9FC6-745216534AE4}" destId="{6A44BDDF-0A96-41AE-B939-295792D0CEF8}" srcOrd="1" destOrd="0" parTransId="{8DC45236-F4BC-4EF0-906B-BE283DD02484}" sibTransId="{08C2A790-4287-4661-8022-5F180CBE5C84}"/>
    <dgm:cxn modelId="{2058C0B8-29FE-4CB4-BF1C-429A3FA08990}" type="presOf" srcId="{2003EE05-27CF-4490-91CC-2095D8D0EDE4}" destId="{7D8E18CF-9D9B-4B37-B1C3-ACD78AC13E33}" srcOrd="0" destOrd="0" presId="urn:microsoft.com/office/officeart/2005/8/layout/orgChart1"/>
    <dgm:cxn modelId="{3A032773-3B83-4D6B-905E-5DF3772162BC}" type="presOf" srcId="{5435F885-D919-41F6-9FC6-745216534AE4}" destId="{19B7D74A-22A3-4B06-95A2-66CE3ABB49BA}" srcOrd="0" destOrd="0" presId="urn:microsoft.com/office/officeart/2005/8/layout/orgChart1"/>
    <dgm:cxn modelId="{22E4171A-64A8-4FD9-B24A-C97B9830706F}" type="presOf" srcId="{A17CEA5B-6ADB-47F0-AB50-FF688CA58B8C}" destId="{C3E40B56-180F-4481-9D19-DE929164F614}" srcOrd="0" destOrd="0" presId="urn:microsoft.com/office/officeart/2005/8/layout/orgChart1"/>
    <dgm:cxn modelId="{50CB7308-BF90-49CC-A708-DBCE050170AC}" type="presOf" srcId="{5435F885-D919-41F6-9FC6-745216534AE4}" destId="{9EF5D7A6-B45F-4F73-BAB9-574E25A18CF1}" srcOrd="1" destOrd="0" presId="urn:microsoft.com/office/officeart/2005/8/layout/orgChart1"/>
    <dgm:cxn modelId="{99A429E4-5090-45C4-8A30-DCACEFD82C55}" type="presOf" srcId="{8DC45236-F4BC-4EF0-906B-BE283DD02484}" destId="{ECA6714B-E3E6-46EA-8E3B-93D3014D48BB}" srcOrd="0" destOrd="0" presId="urn:microsoft.com/office/officeart/2005/8/layout/orgChart1"/>
    <dgm:cxn modelId="{9FE376C5-1055-4606-B594-04B93362060E}" type="presOf" srcId="{6A44BDDF-0A96-41AE-B939-295792D0CEF8}" destId="{7DFD400E-D685-4352-A2CC-9CFFA570593C}" srcOrd="1" destOrd="0" presId="urn:microsoft.com/office/officeart/2005/8/layout/orgChart1"/>
    <dgm:cxn modelId="{155376F7-8554-4223-A058-73D801CDBC8D}" srcId="{5435F885-D919-41F6-9FC6-745216534AE4}" destId="{2003EE05-27CF-4490-91CC-2095D8D0EDE4}" srcOrd="0" destOrd="0" parTransId="{A17CEA5B-6ADB-47F0-AB50-FF688CA58B8C}" sibTransId="{A1983AF8-604A-42CF-96AB-49BC2BDA5636}"/>
    <dgm:cxn modelId="{F45F0B83-ED98-4E19-A20C-1AEF6EF50BF1}" type="presOf" srcId="{6A44BDDF-0A96-41AE-B939-295792D0CEF8}" destId="{DCA0D0EA-4469-42DA-8A03-715E3CB3897B}" srcOrd="0" destOrd="0" presId="urn:microsoft.com/office/officeart/2005/8/layout/orgChart1"/>
    <dgm:cxn modelId="{46A99A50-4B6B-44F9-AC82-2861C4E1D438}" srcId="{E657708F-A8FC-4A3C-BFCC-6979C6867543}" destId="{5435F885-D919-41F6-9FC6-745216534AE4}" srcOrd="0" destOrd="0" parTransId="{8B4AF937-571C-414A-B2C4-CB30DA83EB38}" sibTransId="{D2519B7E-9AC7-478B-9C21-E1D770AE2EB9}"/>
    <dgm:cxn modelId="{1D76AF06-B72E-44A4-AA6F-D52A8DEE8EF0}" type="presOf" srcId="{E657708F-A8FC-4A3C-BFCC-6979C6867543}" destId="{8B1BC7A6-96E1-4C4B-B0E1-AB9FF7A87BCB}" srcOrd="0" destOrd="0" presId="urn:microsoft.com/office/officeart/2005/8/layout/orgChart1"/>
    <dgm:cxn modelId="{F4C66989-7E67-4E5A-973B-2B9C0CE1327B}" type="presParOf" srcId="{8B1BC7A6-96E1-4C4B-B0E1-AB9FF7A87BCB}" destId="{D4FD0C43-587D-4C00-8A78-B70F0D0DBD83}" srcOrd="0" destOrd="0" presId="urn:microsoft.com/office/officeart/2005/8/layout/orgChart1"/>
    <dgm:cxn modelId="{9695C5CB-9646-4409-B33E-053A80EEE2D5}" type="presParOf" srcId="{D4FD0C43-587D-4C00-8A78-B70F0D0DBD83}" destId="{2CDDC067-8B8B-4FC3-BE9E-57EA2C0A8C1D}" srcOrd="0" destOrd="0" presId="urn:microsoft.com/office/officeart/2005/8/layout/orgChart1"/>
    <dgm:cxn modelId="{F95BC45C-85B5-4739-84F2-3D328EC49603}" type="presParOf" srcId="{2CDDC067-8B8B-4FC3-BE9E-57EA2C0A8C1D}" destId="{19B7D74A-22A3-4B06-95A2-66CE3ABB49BA}" srcOrd="0" destOrd="0" presId="urn:microsoft.com/office/officeart/2005/8/layout/orgChart1"/>
    <dgm:cxn modelId="{49B47622-899C-41E2-A2AE-076ED7A56C96}" type="presParOf" srcId="{2CDDC067-8B8B-4FC3-BE9E-57EA2C0A8C1D}" destId="{9EF5D7A6-B45F-4F73-BAB9-574E25A18CF1}" srcOrd="1" destOrd="0" presId="urn:microsoft.com/office/officeart/2005/8/layout/orgChart1"/>
    <dgm:cxn modelId="{4A3E6E7D-551B-4358-BF63-5214A3B15E91}" type="presParOf" srcId="{D4FD0C43-587D-4C00-8A78-B70F0D0DBD83}" destId="{247E455F-E9C9-4E42-BE08-9867486B977D}" srcOrd="1" destOrd="0" presId="urn:microsoft.com/office/officeart/2005/8/layout/orgChart1"/>
    <dgm:cxn modelId="{3E3DA071-EFF2-43BC-81A3-9DD923CB44B7}" type="presParOf" srcId="{247E455F-E9C9-4E42-BE08-9867486B977D}" destId="{C3E40B56-180F-4481-9D19-DE929164F614}" srcOrd="0" destOrd="0" presId="urn:microsoft.com/office/officeart/2005/8/layout/orgChart1"/>
    <dgm:cxn modelId="{A8E79270-CD35-4A16-A21D-4209C12FEBB9}" type="presParOf" srcId="{247E455F-E9C9-4E42-BE08-9867486B977D}" destId="{89E46E85-4C58-44B7-8CDE-ECDEB44BEC7E}" srcOrd="1" destOrd="0" presId="urn:microsoft.com/office/officeart/2005/8/layout/orgChart1"/>
    <dgm:cxn modelId="{6998FAE9-B559-4F4E-AE06-5D3B7FE1CEA6}" type="presParOf" srcId="{89E46E85-4C58-44B7-8CDE-ECDEB44BEC7E}" destId="{7E01B4E4-065F-4B58-9EC9-55AF47519F4C}" srcOrd="0" destOrd="0" presId="urn:microsoft.com/office/officeart/2005/8/layout/orgChart1"/>
    <dgm:cxn modelId="{4C37AC80-D06C-4B91-AB7C-29961C160759}" type="presParOf" srcId="{7E01B4E4-065F-4B58-9EC9-55AF47519F4C}" destId="{7D8E18CF-9D9B-4B37-B1C3-ACD78AC13E33}" srcOrd="0" destOrd="0" presId="urn:microsoft.com/office/officeart/2005/8/layout/orgChart1"/>
    <dgm:cxn modelId="{F4BC2E40-B903-4248-B6CA-568151A1AF19}" type="presParOf" srcId="{7E01B4E4-065F-4B58-9EC9-55AF47519F4C}" destId="{C5533BE0-1D58-4834-B7DB-E4F29A92E2C9}" srcOrd="1" destOrd="0" presId="urn:microsoft.com/office/officeart/2005/8/layout/orgChart1"/>
    <dgm:cxn modelId="{043A18CF-E62D-4E62-9026-E1D9BB5902C7}" type="presParOf" srcId="{89E46E85-4C58-44B7-8CDE-ECDEB44BEC7E}" destId="{4AEDDF21-26D7-4983-9ADA-1C02D4B6A6CC}" srcOrd="1" destOrd="0" presId="urn:microsoft.com/office/officeart/2005/8/layout/orgChart1"/>
    <dgm:cxn modelId="{B5BF5B74-AF34-4A08-92A3-CD94B439D9D1}" type="presParOf" srcId="{89E46E85-4C58-44B7-8CDE-ECDEB44BEC7E}" destId="{FD5BA875-531F-473B-A4DF-C95856F2DE35}" srcOrd="2" destOrd="0" presId="urn:microsoft.com/office/officeart/2005/8/layout/orgChart1"/>
    <dgm:cxn modelId="{EB03C3B8-EB49-4605-9B0D-47CB2FA30A88}" type="presParOf" srcId="{247E455F-E9C9-4E42-BE08-9867486B977D}" destId="{ECA6714B-E3E6-46EA-8E3B-93D3014D48BB}" srcOrd="2" destOrd="0" presId="urn:microsoft.com/office/officeart/2005/8/layout/orgChart1"/>
    <dgm:cxn modelId="{39D66C80-2A47-456E-BC1B-CBE9F7B8AEB5}" type="presParOf" srcId="{247E455F-E9C9-4E42-BE08-9867486B977D}" destId="{E0CB9960-1739-4BD9-B7AF-F22A9A61300C}" srcOrd="3" destOrd="0" presId="urn:microsoft.com/office/officeart/2005/8/layout/orgChart1"/>
    <dgm:cxn modelId="{D9FCD9F3-079E-4F82-ADB6-C6E20E5114EB}" type="presParOf" srcId="{E0CB9960-1739-4BD9-B7AF-F22A9A61300C}" destId="{340D2CC8-56D3-4556-AA9E-3E43A97F75DA}" srcOrd="0" destOrd="0" presId="urn:microsoft.com/office/officeart/2005/8/layout/orgChart1"/>
    <dgm:cxn modelId="{7CAB1656-5075-4668-AA5C-F7182F1E0813}" type="presParOf" srcId="{340D2CC8-56D3-4556-AA9E-3E43A97F75DA}" destId="{DCA0D0EA-4469-42DA-8A03-715E3CB3897B}" srcOrd="0" destOrd="0" presId="urn:microsoft.com/office/officeart/2005/8/layout/orgChart1"/>
    <dgm:cxn modelId="{CB353639-57F1-47F8-B01A-F0637745FBE8}" type="presParOf" srcId="{340D2CC8-56D3-4556-AA9E-3E43A97F75DA}" destId="{7DFD400E-D685-4352-A2CC-9CFFA570593C}" srcOrd="1" destOrd="0" presId="urn:microsoft.com/office/officeart/2005/8/layout/orgChart1"/>
    <dgm:cxn modelId="{7D0FC1F5-722A-4986-8A21-0F85235E08E0}" type="presParOf" srcId="{E0CB9960-1739-4BD9-B7AF-F22A9A61300C}" destId="{E5E9B7D3-55A3-443A-A199-D9C05EA195EE}" srcOrd="1" destOrd="0" presId="urn:microsoft.com/office/officeart/2005/8/layout/orgChart1"/>
    <dgm:cxn modelId="{46DFE49E-5580-42BA-8026-9F02BEA5EA1F}" type="presParOf" srcId="{E0CB9960-1739-4BD9-B7AF-F22A9A61300C}" destId="{6A0A42E2-DB87-4534-87F2-E005FEFCACF3}" srcOrd="2" destOrd="0" presId="urn:microsoft.com/office/officeart/2005/8/layout/orgChart1"/>
    <dgm:cxn modelId="{3EF12477-3BED-4CF4-8603-2AC9879F8767}" type="presParOf" srcId="{D4FD0C43-587D-4C00-8A78-B70F0D0DBD83}" destId="{C546A677-7C6B-4126-90B6-24C69AE2332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BDAAD69-3107-41AD-903E-8707508F179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de-DE"/>
        </a:p>
      </dgm:t>
    </dgm:pt>
    <dgm:pt modelId="{8C07D46D-EEAD-445E-B17D-0EFD96ADEBD5}">
      <dgm:prSet custT="1"/>
      <dgm:spPr/>
      <dgm:t>
        <a:bodyPr/>
        <a:lstStyle/>
        <a:p>
          <a:pPr rtl="0"/>
          <a:r>
            <a:rPr lang="de-DE" sz="2000" dirty="0" smtClean="0"/>
            <a:t>Weitere Auswahlkriterien</a:t>
          </a:r>
          <a:endParaRPr lang="de-DE" sz="2000" dirty="0"/>
        </a:p>
      </dgm:t>
    </dgm:pt>
    <dgm:pt modelId="{2690BB30-B9E0-435D-9595-989F164FD0FA}" type="parTrans" cxnId="{72F9637C-38E6-464A-82E1-06D722292E44}">
      <dgm:prSet/>
      <dgm:spPr/>
      <dgm:t>
        <a:bodyPr/>
        <a:lstStyle/>
        <a:p>
          <a:endParaRPr lang="de-DE"/>
        </a:p>
      </dgm:t>
    </dgm:pt>
    <dgm:pt modelId="{F0834F5E-5C8C-4A5A-8A78-4A1333E97551}" type="sibTrans" cxnId="{72F9637C-38E6-464A-82E1-06D722292E44}">
      <dgm:prSet/>
      <dgm:spPr/>
      <dgm:t>
        <a:bodyPr/>
        <a:lstStyle/>
        <a:p>
          <a:endParaRPr lang="de-DE"/>
        </a:p>
      </dgm:t>
    </dgm:pt>
    <dgm:pt modelId="{265C5453-90C3-4464-9725-9135855F1C2D}">
      <dgm:prSet custT="1"/>
      <dgm:spPr/>
      <dgm:t>
        <a:bodyPr/>
        <a:lstStyle/>
        <a:p>
          <a:pPr rtl="0"/>
          <a:r>
            <a:rPr lang="de-DE" sz="2000" dirty="0" smtClean="0"/>
            <a:t>Muttersprache und Lernstufe der Lernenden</a:t>
          </a:r>
          <a:endParaRPr lang="de-DE" sz="2000" dirty="0"/>
        </a:p>
      </dgm:t>
    </dgm:pt>
    <dgm:pt modelId="{AD60A9C1-485E-43DE-ACAE-AC1A5E8428DB}" type="parTrans" cxnId="{07686A67-AD1C-41A1-8664-27AF98F3A2E2}">
      <dgm:prSet/>
      <dgm:spPr/>
      <dgm:t>
        <a:bodyPr/>
        <a:lstStyle/>
        <a:p>
          <a:endParaRPr lang="de-DE"/>
        </a:p>
      </dgm:t>
    </dgm:pt>
    <dgm:pt modelId="{1ACCA8B7-0C1C-48F6-A36A-B9DB845789CE}" type="sibTrans" cxnId="{07686A67-AD1C-41A1-8664-27AF98F3A2E2}">
      <dgm:prSet/>
      <dgm:spPr/>
      <dgm:t>
        <a:bodyPr/>
        <a:lstStyle/>
        <a:p>
          <a:endParaRPr lang="de-DE"/>
        </a:p>
      </dgm:t>
    </dgm:pt>
    <dgm:pt modelId="{FAB8B744-5EDF-4077-961D-500416E06822}">
      <dgm:prSet custT="1"/>
      <dgm:spPr/>
      <dgm:t>
        <a:bodyPr/>
        <a:lstStyle/>
        <a:p>
          <a:pPr rtl="0"/>
          <a:r>
            <a:rPr lang="de-DE" sz="2000" dirty="0" smtClean="0"/>
            <a:t>Adressatenbezug</a:t>
          </a:r>
          <a:endParaRPr lang="de-DE" sz="2000" dirty="0"/>
        </a:p>
      </dgm:t>
    </dgm:pt>
    <dgm:pt modelId="{77CA08F9-255C-4960-8452-3530801591E9}" type="parTrans" cxnId="{FC9C882B-52BD-4A48-9C1D-EAA855888D31}">
      <dgm:prSet/>
      <dgm:spPr/>
      <dgm:t>
        <a:bodyPr/>
        <a:lstStyle/>
        <a:p>
          <a:endParaRPr lang="de-DE"/>
        </a:p>
      </dgm:t>
    </dgm:pt>
    <dgm:pt modelId="{4D861EF5-7B38-409D-BAD2-2BBF10AE36F8}" type="sibTrans" cxnId="{FC9C882B-52BD-4A48-9C1D-EAA855888D31}">
      <dgm:prSet/>
      <dgm:spPr/>
      <dgm:t>
        <a:bodyPr/>
        <a:lstStyle/>
        <a:p>
          <a:endParaRPr lang="de-DE"/>
        </a:p>
      </dgm:t>
    </dgm:pt>
    <dgm:pt modelId="{5FC9EB68-9B7A-4CED-93F0-A833E28C6E51}">
      <dgm:prSet custT="1"/>
      <dgm:spPr/>
      <dgm:t>
        <a:bodyPr/>
        <a:lstStyle/>
        <a:p>
          <a:pPr rtl="0"/>
          <a:r>
            <a:rPr lang="de-DE" sz="2000" dirty="0" smtClean="0"/>
            <a:t>Gebundenheit an bestimmte Sprachhandlungen</a:t>
          </a:r>
          <a:endParaRPr lang="de-DE" sz="2000" dirty="0"/>
        </a:p>
      </dgm:t>
    </dgm:pt>
    <dgm:pt modelId="{B906C61F-8289-449D-B964-837F3D896C9A}" type="parTrans" cxnId="{6873CA3D-E04E-4260-A061-209C48D1E0D3}">
      <dgm:prSet/>
      <dgm:spPr/>
      <dgm:t>
        <a:bodyPr/>
        <a:lstStyle/>
        <a:p>
          <a:endParaRPr lang="de-DE"/>
        </a:p>
      </dgm:t>
    </dgm:pt>
    <dgm:pt modelId="{AFF57464-F50F-4BBB-8779-9295FC2737F1}" type="sibTrans" cxnId="{6873CA3D-E04E-4260-A061-209C48D1E0D3}">
      <dgm:prSet/>
      <dgm:spPr/>
      <dgm:t>
        <a:bodyPr/>
        <a:lstStyle/>
        <a:p>
          <a:endParaRPr lang="de-DE"/>
        </a:p>
      </dgm:t>
    </dgm:pt>
    <dgm:pt modelId="{79C81D4E-EB6C-410F-9F30-B31544C3D050}">
      <dgm:prSet custT="1"/>
      <dgm:spPr/>
      <dgm:t>
        <a:bodyPr/>
        <a:lstStyle/>
        <a:p>
          <a:pPr rtl="0"/>
          <a:r>
            <a:rPr lang="de-DE" sz="2000" dirty="0" smtClean="0"/>
            <a:t>Textsorten</a:t>
          </a:r>
          <a:r>
            <a:rPr lang="el-GR" sz="2000" dirty="0" smtClean="0"/>
            <a:t>-</a:t>
          </a:r>
          <a:r>
            <a:rPr lang="de-DE" sz="2000" dirty="0" err="1" smtClean="0"/>
            <a:t>abhängigkeit</a:t>
          </a:r>
          <a:endParaRPr lang="de-DE" sz="2000" dirty="0"/>
        </a:p>
      </dgm:t>
    </dgm:pt>
    <dgm:pt modelId="{0C472D35-8DBA-4917-9D59-8D6FFE5754D4}" type="parTrans" cxnId="{541F0DAF-B81B-4C9B-8515-2C08E0E4EF95}">
      <dgm:prSet/>
      <dgm:spPr/>
      <dgm:t>
        <a:bodyPr/>
        <a:lstStyle/>
        <a:p>
          <a:endParaRPr lang="de-DE"/>
        </a:p>
      </dgm:t>
    </dgm:pt>
    <dgm:pt modelId="{C9662866-D244-4AAD-A6E9-80BA8C3BBA61}" type="sibTrans" cxnId="{541F0DAF-B81B-4C9B-8515-2C08E0E4EF95}">
      <dgm:prSet/>
      <dgm:spPr/>
      <dgm:t>
        <a:bodyPr/>
        <a:lstStyle/>
        <a:p>
          <a:endParaRPr lang="de-DE"/>
        </a:p>
      </dgm:t>
    </dgm:pt>
    <dgm:pt modelId="{0CD9150E-0D42-47FA-B415-104F82141E1C}">
      <dgm:prSet custT="1"/>
      <dgm:spPr/>
      <dgm:t>
        <a:bodyPr/>
        <a:lstStyle/>
        <a:p>
          <a:pPr rtl="0"/>
          <a:r>
            <a:rPr lang="de-DE" sz="2000" dirty="0" smtClean="0"/>
            <a:t>rezeptive bzw. produktive Beherrschung</a:t>
          </a:r>
          <a:endParaRPr lang="de-DE" sz="2000" dirty="0"/>
        </a:p>
      </dgm:t>
    </dgm:pt>
    <dgm:pt modelId="{3F3E0C1D-0345-4119-A928-D5317221E125}" type="parTrans" cxnId="{7AE42F5F-5112-4160-8B63-E66D54932312}">
      <dgm:prSet/>
      <dgm:spPr/>
      <dgm:t>
        <a:bodyPr/>
        <a:lstStyle/>
        <a:p>
          <a:endParaRPr lang="de-DE"/>
        </a:p>
      </dgm:t>
    </dgm:pt>
    <dgm:pt modelId="{AE33301A-3E4C-4C4B-A6C6-5D25C7109D06}" type="sibTrans" cxnId="{7AE42F5F-5112-4160-8B63-E66D54932312}">
      <dgm:prSet/>
      <dgm:spPr/>
      <dgm:t>
        <a:bodyPr/>
        <a:lstStyle/>
        <a:p>
          <a:endParaRPr lang="de-DE"/>
        </a:p>
      </dgm:t>
    </dgm:pt>
    <dgm:pt modelId="{81ADD4BC-0D0D-4434-8E1D-D28C48FA27FB}" type="pres">
      <dgm:prSet presAssocID="{CBDAAD69-3107-41AD-903E-8707508F1797}" presName="hierChild1" presStyleCnt="0">
        <dgm:presLayoutVars>
          <dgm:orgChart val="1"/>
          <dgm:chPref val="1"/>
          <dgm:dir/>
          <dgm:animOne val="branch"/>
          <dgm:animLvl val="lvl"/>
          <dgm:resizeHandles/>
        </dgm:presLayoutVars>
      </dgm:prSet>
      <dgm:spPr/>
      <dgm:t>
        <a:bodyPr/>
        <a:lstStyle/>
        <a:p>
          <a:endParaRPr lang="de-DE"/>
        </a:p>
      </dgm:t>
    </dgm:pt>
    <dgm:pt modelId="{25DA3D4A-B2FA-4697-9109-20652995628C}" type="pres">
      <dgm:prSet presAssocID="{8C07D46D-EEAD-445E-B17D-0EFD96ADEBD5}" presName="hierRoot1" presStyleCnt="0">
        <dgm:presLayoutVars>
          <dgm:hierBranch val="init"/>
        </dgm:presLayoutVars>
      </dgm:prSet>
      <dgm:spPr/>
    </dgm:pt>
    <dgm:pt modelId="{19B52757-BD46-4249-987D-579BC6710A1C}" type="pres">
      <dgm:prSet presAssocID="{8C07D46D-EEAD-445E-B17D-0EFD96ADEBD5}" presName="rootComposite1" presStyleCnt="0"/>
      <dgm:spPr/>
    </dgm:pt>
    <dgm:pt modelId="{177A4AFC-06D1-4089-94CA-79F7FE9F6026}" type="pres">
      <dgm:prSet presAssocID="{8C07D46D-EEAD-445E-B17D-0EFD96ADEBD5}" presName="rootText1" presStyleLbl="node0" presStyleIdx="0" presStyleCnt="1">
        <dgm:presLayoutVars>
          <dgm:chPref val="3"/>
        </dgm:presLayoutVars>
      </dgm:prSet>
      <dgm:spPr/>
      <dgm:t>
        <a:bodyPr/>
        <a:lstStyle/>
        <a:p>
          <a:endParaRPr lang="de-DE"/>
        </a:p>
      </dgm:t>
    </dgm:pt>
    <dgm:pt modelId="{66692E06-DD8B-4EA3-91A4-5B097839A731}" type="pres">
      <dgm:prSet presAssocID="{8C07D46D-EEAD-445E-B17D-0EFD96ADEBD5}" presName="rootConnector1" presStyleLbl="node1" presStyleIdx="0" presStyleCnt="0"/>
      <dgm:spPr/>
      <dgm:t>
        <a:bodyPr/>
        <a:lstStyle/>
        <a:p>
          <a:endParaRPr lang="de-DE"/>
        </a:p>
      </dgm:t>
    </dgm:pt>
    <dgm:pt modelId="{6DE0D15A-05BD-4FFC-B1AF-9C9412B89427}" type="pres">
      <dgm:prSet presAssocID="{8C07D46D-EEAD-445E-B17D-0EFD96ADEBD5}" presName="hierChild2" presStyleCnt="0"/>
      <dgm:spPr/>
    </dgm:pt>
    <dgm:pt modelId="{2768861B-662D-4647-93F4-8CA5F757886B}" type="pres">
      <dgm:prSet presAssocID="{AD60A9C1-485E-43DE-ACAE-AC1A5E8428DB}" presName="Name37" presStyleLbl="parChTrans1D2" presStyleIdx="0" presStyleCnt="5"/>
      <dgm:spPr/>
      <dgm:t>
        <a:bodyPr/>
        <a:lstStyle/>
        <a:p>
          <a:endParaRPr lang="de-DE"/>
        </a:p>
      </dgm:t>
    </dgm:pt>
    <dgm:pt modelId="{086F88DE-9134-47A8-B6A4-64C81D8B56DA}" type="pres">
      <dgm:prSet presAssocID="{265C5453-90C3-4464-9725-9135855F1C2D}" presName="hierRoot2" presStyleCnt="0">
        <dgm:presLayoutVars>
          <dgm:hierBranch val="init"/>
        </dgm:presLayoutVars>
      </dgm:prSet>
      <dgm:spPr/>
    </dgm:pt>
    <dgm:pt modelId="{92C569D5-E1CA-4A01-B5C0-27CC495FA364}" type="pres">
      <dgm:prSet presAssocID="{265C5453-90C3-4464-9725-9135855F1C2D}" presName="rootComposite" presStyleCnt="0"/>
      <dgm:spPr/>
    </dgm:pt>
    <dgm:pt modelId="{BEC6F358-5B82-42DF-AE66-93524076EFB1}" type="pres">
      <dgm:prSet presAssocID="{265C5453-90C3-4464-9725-9135855F1C2D}" presName="rootText" presStyleLbl="node2" presStyleIdx="0" presStyleCnt="5">
        <dgm:presLayoutVars>
          <dgm:chPref val="3"/>
        </dgm:presLayoutVars>
      </dgm:prSet>
      <dgm:spPr/>
      <dgm:t>
        <a:bodyPr/>
        <a:lstStyle/>
        <a:p>
          <a:endParaRPr lang="de-DE"/>
        </a:p>
      </dgm:t>
    </dgm:pt>
    <dgm:pt modelId="{1ABD2939-ED8F-4B46-A8C4-ACF85C27FE6B}" type="pres">
      <dgm:prSet presAssocID="{265C5453-90C3-4464-9725-9135855F1C2D}" presName="rootConnector" presStyleLbl="node2" presStyleIdx="0" presStyleCnt="5"/>
      <dgm:spPr/>
      <dgm:t>
        <a:bodyPr/>
        <a:lstStyle/>
        <a:p>
          <a:endParaRPr lang="de-DE"/>
        </a:p>
      </dgm:t>
    </dgm:pt>
    <dgm:pt modelId="{EC38A31D-8820-41BA-A501-080855322D3A}" type="pres">
      <dgm:prSet presAssocID="{265C5453-90C3-4464-9725-9135855F1C2D}" presName="hierChild4" presStyleCnt="0"/>
      <dgm:spPr/>
    </dgm:pt>
    <dgm:pt modelId="{86A6057B-4EA6-4D01-B6BD-B036C2DD1CD6}" type="pres">
      <dgm:prSet presAssocID="{265C5453-90C3-4464-9725-9135855F1C2D}" presName="hierChild5" presStyleCnt="0"/>
      <dgm:spPr/>
    </dgm:pt>
    <dgm:pt modelId="{7943D17A-FA6E-46F2-AA08-59697B0C40AF}" type="pres">
      <dgm:prSet presAssocID="{77CA08F9-255C-4960-8452-3530801591E9}" presName="Name37" presStyleLbl="parChTrans1D2" presStyleIdx="1" presStyleCnt="5"/>
      <dgm:spPr/>
      <dgm:t>
        <a:bodyPr/>
        <a:lstStyle/>
        <a:p>
          <a:endParaRPr lang="de-DE"/>
        </a:p>
      </dgm:t>
    </dgm:pt>
    <dgm:pt modelId="{B63D3F95-A3E6-402A-BF17-A93282C65DC3}" type="pres">
      <dgm:prSet presAssocID="{FAB8B744-5EDF-4077-961D-500416E06822}" presName="hierRoot2" presStyleCnt="0">
        <dgm:presLayoutVars>
          <dgm:hierBranch val="init"/>
        </dgm:presLayoutVars>
      </dgm:prSet>
      <dgm:spPr/>
    </dgm:pt>
    <dgm:pt modelId="{7ED6B7CA-117B-4FB4-8E5E-9A5683BE9FB4}" type="pres">
      <dgm:prSet presAssocID="{FAB8B744-5EDF-4077-961D-500416E06822}" presName="rootComposite" presStyleCnt="0"/>
      <dgm:spPr/>
    </dgm:pt>
    <dgm:pt modelId="{23A6EB4E-77ED-4D7D-BA7E-6CCF46B39225}" type="pres">
      <dgm:prSet presAssocID="{FAB8B744-5EDF-4077-961D-500416E06822}" presName="rootText" presStyleLbl="node2" presStyleIdx="1" presStyleCnt="5">
        <dgm:presLayoutVars>
          <dgm:chPref val="3"/>
        </dgm:presLayoutVars>
      </dgm:prSet>
      <dgm:spPr/>
      <dgm:t>
        <a:bodyPr/>
        <a:lstStyle/>
        <a:p>
          <a:endParaRPr lang="de-DE"/>
        </a:p>
      </dgm:t>
    </dgm:pt>
    <dgm:pt modelId="{B6C2E436-1C9F-4FAD-89D1-6B145238F0F0}" type="pres">
      <dgm:prSet presAssocID="{FAB8B744-5EDF-4077-961D-500416E06822}" presName="rootConnector" presStyleLbl="node2" presStyleIdx="1" presStyleCnt="5"/>
      <dgm:spPr/>
      <dgm:t>
        <a:bodyPr/>
        <a:lstStyle/>
        <a:p>
          <a:endParaRPr lang="de-DE"/>
        </a:p>
      </dgm:t>
    </dgm:pt>
    <dgm:pt modelId="{DFB7DD52-4F5C-46F7-A2C5-9001061C7DCA}" type="pres">
      <dgm:prSet presAssocID="{FAB8B744-5EDF-4077-961D-500416E06822}" presName="hierChild4" presStyleCnt="0"/>
      <dgm:spPr/>
    </dgm:pt>
    <dgm:pt modelId="{5585D9E3-D59A-41C6-834A-0FDE1DED6168}" type="pres">
      <dgm:prSet presAssocID="{FAB8B744-5EDF-4077-961D-500416E06822}" presName="hierChild5" presStyleCnt="0"/>
      <dgm:spPr/>
    </dgm:pt>
    <dgm:pt modelId="{494092D2-23FD-4686-9B61-44DA60AB5004}" type="pres">
      <dgm:prSet presAssocID="{B906C61F-8289-449D-B964-837F3D896C9A}" presName="Name37" presStyleLbl="parChTrans1D2" presStyleIdx="2" presStyleCnt="5"/>
      <dgm:spPr/>
      <dgm:t>
        <a:bodyPr/>
        <a:lstStyle/>
        <a:p>
          <a:endParaRPr lang="de-DE"/>
        </a:p>
      </dgm:t>
    </dgm:pt>
    <dgm:pt modelId="{B3874CC2-8C8B-4CF2-BACE-3B63747D9970}" type="pres">
      <dgm:prSet presAssocID="{5FC9EB68-9B7A-4CED-93F0-A833E28C6E51}" presName="hierRoot2" presStyleCnt="0">
        <dgm:presLayoutVars>
          <dgm:hierBranch val="init"/>
        </dgm:presLayoutVars>
      </dgm:prSet>
      <dgm:spPr/>
    </dgm:pt>
    <dgm:pt modelId="{49A0ED79-F5A3-4F80-968E-FDAC65169353}" type="pres">
      <dgm:prSet presAssocID="{5FC9EB68-9B7A-4CED-93F0-A833E28C6E51}" presName="rootComposite" presStyleCnt="0"/>
      <dgm:spPr/>
    </dgm:pt>
    <dgm:pt modelId="{19D870AF-9041-42A1-8878-8832FFD1AF88}" type="pres">
      <dgm:prSet presAssocID="{5FC9EB68-9B7A-4CED-93F0-A833E28C6E51}" presName="rootText" presStyleLbl="node2" presStyleIdx="2" presStyleCnt="5">
        <dgm:presLayoutVars>
          <dgm:chPref val="3"/>
        </dgm:presLayoutVars>
      </dgm:prSet>
      <dgm:spPr/>
      <dgm:t>
        <a:bodyPr/>
        <a:lstStyle/>
        <a:p>
          <a:endParaRPr lang="de-DE"/>
        </a:p>
      </dgm:t>
    </dgm:pt>
    <dgm:pt modelId="{617C2FE0-539F-4ED6-9D93-CDE31A27A42A}" type="pres">
      <dgm:prSet presAssocID="{5FC9EB68-9B7A-4CED-93F0-A833E28C6E51}" presName="rootConnector" presStyleLbl="node2" presStyleIdx="2" presStyleCnt="5"/>
      <dgm:spPr/>
      <dgm:t>
        <a:bodyPr/>
        <a:lstStyle/>
        <a:p>
          <a:endParaRPr lang="de-DE"/>
        </a:p>
      </dgm:t>
    </dgm:pt>
    <dgm:pt modelId="{E6022E42-7346-446C-A866-D43F5A797B67}" type="pres">
      <dgm:prSet presAssocID="{5FC9EB68-9B7A-4CED-93F0-A833E28C6E51}" presName="hierChild4" presStyleCnt="0"/>
      <dgm:spPr/>
    </dgm:pt>
    <dgm:pt modelId="{2CBABF4C-6FFD-462E-83B4-0F889C058514}" type="pres">
      <dgm:prSet presAssocID="{5FC9EB68-9B7A-4CED-93F0-A833E28C6E51}" presName="hierChild5" presStyleCnt="0"/>
      <dgm:spPr/>
    </dgm:pt>
    <dgm:pt modelId="{5A58AF91-C285-4C97-ABEE-DAC0F1E31141}" type="pres">
      <dgm:prSet presAssocID="{0C472D35-8DBA-4917-9D59-8D6FFE5754D4}" presName="Name37" presStyleLbl="parChTrans1D2" presStyleIdx="3" presStyleCnt="5"/>
      <dgm:spPr/>
      <dgm:t>
        <a:bodyPr/>
        <a:lstStyle/>
        <a:p>
          <a:endParaRPr lang="de-DE"/>
        </a:p>
      </dgm:t>
    </dgm:pt>
    <dgm:pt modelId="{D16926F5-22C7-4C2D-97CF-AFD79C95609A}" type="pres">
      <dgm:prSet presAssocID="{79C81D4E-EB6C-410F-9F30-B31544C3D050}" presName="hierRoot2" presStyleCnt="0">
        <dgm:presLayoutVars>
          <dgm:hierBranch val="init"/>
        </dgm:presLayoutVars>
      </dgm:prSet>
      <dgm:spPr/>
    </dgm:pt>
    <dgm:pt modelId="{AECA60B6-1F3E-4CAB-BFA1-06E8F46FA624}" type="pres">
      <dgm:prSet presAssocID="{79C81D4E-EB6C-410F-9F30-B31544C3D050}" presName="rootComposite" presStyleCnt="0"/>
      <dgm:spPr/>
    </dgm:pt>
    <dgm:pt modelId="{2B0A904F-1A19-4472-A24F-81A5D3D35A11}" type="pres">
      <dgm:prSet presAssocID="{79C81D4E-EB6C-410F-9F30-B31544C3D050}" presName="rootText" presStyleLbl="node2" presStyleIdx="3" presStyleCnt="5">
        <dgm:presLayoutVars>
          <dgm:chPref val="3"/>
        </dgm:presLayoutVars>
      </dgm:prSet>
      <dgm:spPr/>
      <dgm:t>
        <a:bodyPr/>
        <a:lstStyle/>
        <a:p>
          <a:endParaRPr lang="de-DE"/>
        </a:p>
      </dgm:t>
    </dgm:pt>
    <dgm:pt modelId="{946C5098-3843-4E9F-BA14-76B0E4697F41}" type="pres">
      <dgm:prSet presAssocID="{79C81D4E-EB6C-410F-9F30-B31544C3D050}" presName="rootConnector" presStyleLbl="node2" presStyleIdx="3" presStyleCnt="5"/>
      <dgm:spPr/>
      <dgm:t>
        <a:bodyPr/>
        <a:lstStyle/>
        <a:p>
          <a:endParaRPr lang="de-DE"/>
        </a:p>
      </dgm:t>
    </dgm:pt>
    <dgm:pt modelId="{0C31036E-9C5E-421A-ACAA-BF028EB9A163}" type="pres">
      <dgm:prSet presAssocID="{79C81D4E-EB6C-410F-9F30-B31544C3D050}" presName="hierChild4" presStyleCnt="0"/>
      <dgm:spPr/>
    </dgm:pt>
    <dgm:pt modelId="{5E36AE8E-FE7E-4364-B00D-4C675254E8BD}" type="pres">
      <dgm:prSet presAssocID="{79C81D4E-EB6C-410F-9F30-B31544C3D050}" presName="hierChild5" presStyleCnt="0"/>
      <dgm:spPr/>
    </dgm:pt>
    <dgm:pt modelId="{754B7A72-9683-4AF7-8D59-1A5A2048013F}" type="pres">
      <dgm:prSet presAssocID="{3F3E0C1D-0345-4119-A928-D5317221E125}" presName="Name37" presStyleLbl="parChTrans1D2" presStyleIdx="4" presStyleCnt="5"/>
      <dgm:spPr/>
      <dgm:t>
        <a:bodyPr/>
        <a:lstStyle/>
        <a:p>
          <a:endParaRPr lang="de-DE"/>
        </a:p>
      </dgm:t>
    </dgm:pt>
    <dgm:pt modelId="{D8370145-DC6C-4851-A327-B093C76C655A}" type="pres">
      <dgm:prSet presAssocID="{0CD9150E-0D42-47FA-B415-104F82141E1C}" presName="hierRoot2" presStyleCnt="0">
        <dgm:presLayoutVars>
          <dgm:hierBranch val="init"/>
        </dgm:presLayoutVars>
      </dgm:prSet>
      <dgm:spPr/>
    </dgm:pt>
    <dgm:pt modelId="{7BC35A85-3877-4345-94F2-F4A1D68DB716}" type="pres">
      <dgm:prSet presAssocID="{0CD9150E-0D42-47FA-B415-104F82141E1C}" presName="rootComposite" presStyleCnt="0"/>
      <dgm:spPr/>
    </dgm:pt>
    <dgm:pt modelId="{FA8FCB0A-2A4F-45DD-974A-EFDBA794C147}" type="pres">
      <dgm:prSet presAssocID="{0CD9150E-0D42-47FA-B415-104F82141E1C}" presName="rootText" presStyleLbl="node2" presStyleIdx="4" presStyleCnt="5">
        <dgm:presLayoutVars>
          <dgm:chPref val="3"/>
        </dgm:presLayoutVars>
      </dgm:prSet>
      <dgm:spPr/>
      <dgm:t>
        <a:bodyPr/>
        <a:lstStyle/>
        <a:p>
          <a:endParaRPr lang="de-DE"/>
        </a:p>
      </dgm:t>
    </dgm:pt>
    <dgm:pt modelId="{77AC4DF6-8F8B-4A1A-A179-EB909BCA677A}" type="pres">
      <dgm:prSet presAssocID="{0CD9150E-0D42-47FA-B415-104F82141E1C}" presName="rootConnector" presStyleLbl="node2" presStyleIdx="4" presStyleCnt="5"/>
      <dgm:spPr/>
      <dgm:t>
        <a:bodyPr/>
        <a:lstStyle/>
        <a:p>
          <a:endParaRPr lang="de-DE"/>
        </a:p>
      </dgm:t>
    </dgm:pt>
    <dgm:pt modelId="{4CF1610C-B3C5-4947-8233-70A4791C9CCF}" type="pres">
      <dgm:prSet presAssocID="{0CD9150E-0D42-47FA-B415-104F82141E1C}" presName="hierChild4" presStyleCnt="0"/>
      <dgm:spPr/>
    </dgm:pt>
    <dgm:pt modelId="{282C22CB-8858-47C7-A939-4124452C6960}" type="pres">
      <dgm:prSet presAssocID="{0CD9150E-0D42-47FA-B415-104F82141E1C}" presName="hierChild5" presStyleCnt="0"/>
      <dgm:spPr/>
    </dgm:pt>
    <dgm:pt modelId="{79D208C9-8547-427D-A870-21A43B937229}" type="pres">
      <dgm:prSet presAssocID="{8C07D46D-EEAD-445E-B17D-0EFD96ADEBD5}" presName="hierChild3" presStyleCnt="0"/>
      <dgm:spPr/>
    </dgm:pt>
  </dgm:ptLst>
  <dgm:cxnLst>
    <dgm:cxn modelId="{6873CA3D-E04E-4260-A061-209C48D1E0D3}" srcId="{8C07D46D-EEAD-445E-B17D-0EFD96ADEBD5}" destId="{5FC9EB68-9B7A-4CED-93F0-A833E28C6E51}" srcOrd="2" destOrd="0" parTransId="{B906C61F-8289-449D-B964-837F3D896C9A}" sibTransId="{AFF57464-F50F-4BBB-8779-9295FC2737F1}"/>
    <dgm:cxn modelId="{DC7348CC-74A9-442D-B50D-C06871B23AAE}" type="presOf" srcId="{0CD9150E-0D42-47FA-B415-104F82141E1C}" destId="{77AC4DF6-8F8B-4A1A-A179-EB909BCA677A}" srcOrd="1" destOrd="0" presId="urn:microsoft.com/office/officeart/2005/8/layout/orgChart1"/>
    <dgm:cxn modelId="{A7A150F0-D3E4-4397-AA19-1A1C0F03FEEE}" type="presOf" srcId="{FAB8B744-5EDF-4077-961D-500416E06822}" destId="{23A6EB4E-77ED-4D7D-BA7E-6CCF46B39225}" srcOrd="0" destOrd="0" presId="urn:microsoft.com/office/officeart/2005/8/layout/orgChart1"/>
    <dgm:cxn modelId="{7AE42F5F-5112-4160-8B63-E66D54932312}" srcId="{8C07D46D-EEAD-445E-B17D-0EFD96ADEBD5}" destId="{0CD9150E-0D42-47FA-B415-104F82141E1C}" srcOrd="4" destOrd="0" parTransId="{3F3E0C1D-0345-4119-A928-D5317221E125}" sibTransId="{AE33301A-3E4C-4C4B-A6C6-5D25C7109D06}"/>
    <dgm:cxn modelId="{98BD6ACF-9346-4E7D-8159-B6A5093CA433}" type="presOf" srcId="{5FC9EB68-9B7A-4CED-93F0-A833E28C6E51}" destId="{19D870AF-9041-42A1-8878-8832FFD1AF88}" srcOrd="0" destOrd="0" presId="urn:microsoft.com/office/officeart/2005/8/layout/orgChart1"/>
    <dgm:cxn modelId="{541F0DAF-B81B-4C9B-8515-2C08E0E4EF95}" srcId="{8C07D46D-EEAD-445E-B17D-0EFD96ADEBD5}" destId="{79C81D4E-EB6C-410F-9F30-B31544C3D050}" srcOrd="3" destOrd="0" parTransId="{0C472D35-8DBA-4917-9D59-8D6FFE5754D4}" sibTransId="{C9662866-D244-4AAD-A6E9-80BA8C3BBA61}"/>
    <dgm:cxn modelId="{4B3FE109-8B0F-4196-9BC3-C01D77B863FD}" type="presOf" srcId="{8C07D46D-EEAD-445E-B17D-0EFD96ADEBD5}" destId="{177A4AFC-06D1-4089-94CA-79F7FE9F6026}" srcOrd="0" destOrd="0" presId="urn:microsoft.com/office/officeart/2005/8/layout/orgChart1"/>
    <dgm:cxn modelId="{72F9637C-38E6-464A-82E1-06D722292E44}" srcId="{CBDAAD69-3107-41AD-903E-8707508F1797}" destId="{8C07D46D-EEAD-445E-B17D-0EFD96ADEBD5}" srcOrd="0" destOrd="0" parTransId="{2690BB30-B9E0-435D-9595-989F164FD0FA}" sibTransId="{F0834F5E-5C8C-4A5A-8A78-4A1333E97551}"/>
    <dgm:cxn modelId="{B3974F40-50C6-4057-AB0B-3F4268A9A950}" type="presOf" srcId="{CBDAAD69-3107-41AD-903E-8707508F1797}" destId="{81ADD4BC-0D0D-4434-8E1D-D28C48FA27FB}" srcOrd="0" destOrd="0" presId="urn:microsoft.com/office/officeart/2005/8/layout/orgChart1"/>
    <dgm:cxn modelId="{34F7D7E6-B5DE-4E9C-BD75-B34E01FC84DB}" type="presOf" srcId="{5FC9EB68-9B7A-4CED-93F0-A833E28C6E51}" destId="{617C2FE0-539F-4ED6-9D93-CDE31A27A42A}" srcOrd="1" destOrd="0" presId="urn:microsoft.com/office/officeart/2005/8/layout/orgChart1"/>
    <dgm:cxn modelId="{FC9C882B-52BD-4A48-9C1D-EAA855888D31}" srcId="{8C07D46D-EEAD-445E-B17D-0EFD96ADEBD5}" destId="{FAB8B744-5EDF-4077-961D-500416E06822}" srcOrd="1" destOrd="0" parTransId="{77CA08F9-255C-4960-8452-3530801591E9}" sibTransId="{4D861EF5-7B38-409D-BAD2-2BBF10AE36F8}"/>
    <dgm:cxn modelId="{6C89CD60-3766-4A1F-9878-2AF54B3A41C2}" type="presOf" srcId="{AD60A9C1-485E-43DE-ACAE-AC1A5E8428DB}" destId="{2768861B-662D-4647-93F4-8CA5F757886B}" srcOrd="0" destOrd="0" presId="urn:microsoft.com/office/officeart/2005/8/layout/orgChart1"/>
    <dgm:cxn modelId="{B0A9AD3F-C85F-47EA-826A-35BAF55D0226}" type="presOf" srcId="{3F3E0C1D-0345-4119-A928-D5317221E125}" destId="{754B7A72-9683-4AF7-8D59-1A5A2048013F}" srcOrd="0" destOrd="0" presId="urn:microsoft.com/office/officeart/2005/8/layout/orgChart1"/>
    <dgm:cxn modelId="{C3431086-A355-4811-B061-C62D39730FF3}" type="presOf" srcId="{0CD9150E-0D42-47FA-B415-104F82141E1C}" destId="{FA8FCB0A-2A4F-45DD-974A-EFDBA794C147}" srcOrd="0" destOrd="0" presId="urn:microsoft.com/office/officeart/2005/8/layout/orgChart1"/>
    <dgm:cxn modelId="{EC4DF3F8-7FFB-430C-98D3-5CC7A77B0067}" type="presOf" srcId="{77CA08F9-255C-4960-8452-3530801591E9}" destId="{7943D17A-FA6E-46F2-AA08-59697B0C40AF}" srcOrd="0" destOrd="0" presId="urn:microsoft.com/office/officeart/2005/8/layout/orgChart1"/>
    <dgm:cxn modelId="{BA8AC411-08E6-4BB4-9430-A7EB5D41F28A}" type="presOf" srcId="{B906C61F-8289-449D-B964-837F3D896C9A}" destId="{494092D2-23FD-4686-9B61-44DA60AB5004}" srcOrd="0" destOrd="0" presId="urn:microsoft.com/office/officeart/2005/8/layout/orgChart1"/>
    <dgm:cxn modelId="{8B1A0096-641F-403B-BDFD-89E5A7C09DE8}" type="presOf" srcId="{FAB8B744-5EDF-4077-961D-500416E06822}" destId="{B6C2E436-1C9F-4FAD-89D1-6B145238F0F0}" srcOrd="1" destOrd="0" presId="urn:microsoft.com/office/officeart/2005/8/layout/orgChart1"/>
    <dgm:cxn modelId="{07686A67-AD1C-41A1-8664-27AF98F3A2E2}" srcId="{8C07D46D-EEAD-445E-B17D-0EFD96ADEBD5}" destId="{265C5453-90C3-4464-9725-9135855F1C2D}" srcOrd="0" destOrd="0" parTransId="{AD60A9C1-485E-43DE-ACAE-AC1A5E8428DB}" sibTransId="{1ACCA8B7-0C1C-48F6-A36A-B9DB845789CE}"/>
    <dgm:cxn modelId="{906432C2-FD7A-46E3-8D2C-2D86730431C6}" type="presOf" srcId="{79C81D4E-EB6C-410F-9F30-B31544C3D050}" destId="{946C5098-3843-4E9F-BA14-76B0E4697F41}" srcOrd="1" destOrd="0" presId="urn:microsoft.com/office/officeart/2005/8/layout/orgChart1"/>
    <dgm:cxn modelId="{AA3C3255-B607-4D88-B45D-E03ABE5F4E6D}" type="presOf" srcId="{79C81D4E-EB6C-410F-9F30-B31544C3D050}" destId="{2B0A904F-1A19-4472-A24F-81A5D3D35A11}" srcOrd="0" destOrd="0" presId="urn:microsoft.com/office/officeart/2005/8/layout/orgChart1"/>
    <dgm:cxn modelId="{A6FF955C-4270-4900-B7C1-63E8EEAF4047}" type="presOf" srcId="{265C5453-90C3-4464-9725-9135855F1C2D}" destId="{BEC6F358-5B82-42DF-AE66-93524076EFB1}" srcOrd="0" destOrd="0" presId="urn:microsoft.com/office/officeart/2005/8/layout/orgChart1"/>
    <dgm:cxn modelId="{890BDC5D-198F-4EF7-9E9D-83CE801B5527}" type="presOf" srcId="{0C472D35-8DBA-4917-9D59-8D6FFE5754D4}" destId="{5A58AF91-C285-4C97-ABEE-DAC0F1E31141}" srcOrd="0" destOrd="0" presId="urn:microsoft.com/office/officeart/2005/8/layout/orgChart1"/>
    <dgm:cxn modelId="{EC007705-13E5-4E41-BCA4-87846C27A909}" type="presOf" srcId="{8C07D46D-EEAD-445E-B17D-0EFD96ADEBD5}" destId="{66692E06-DD8B-4EA3-91A4-5B097839A731}" srcOrd="1" destOrd="0" presId="urn:microsoft.com/office/officeart/2005/8/layout/orgChart1"/>
    <dgm:cxn modelId="{4306E8B1-0BFC-4C25-ADBA-05B99282F291}" type="presOf" srcId="{265C5453-90C3-4464-9725-9135855F1C2D}" destId="{1ABD2939-ED8F-4B46-A8C4-ACF85C27FE6B}" srcOrd="1" destOrd="0" presId="urn:microsoft.com/office/officeart/2005/8/layout/orgChart1"/>
    <dgm:cxn modelId="{4DAB54EA-626F-403B-B4E7-02C4EADD722E}" type="presParOf" srcId="{81ADD4BC-0D0D-4434-8E1D-D28C48FA27FB}" destId="{25DA3D4A-B2FA-4697-9109-20652995628C}" srcOrd="0" destOrd="0" presId="urn:microsoft.com/office/officeart/2005/8/layout/orgChart1"/>
    <dgm:cxn modelId="{1FCD96B6-C06B-4856-AD05-F7FF9B23F2C3}" type="presParOf" srcId="{25DA3D4A-B2FA-4697-9109-20652995628C}" destId="{19B52757-BD46-4249-987D-579BC6710A1C}" srcOrd="0" destOrd="0" presId="urn:microsoft.com/office/officeart/2005/8/layout/orgChart1"/>
    <dgm:cxn modelId="{4D8EE04F-D48D-422D-9557-4C76709C1441}" type="presParOf" srcId="{19B52757-BD46-4249-987D-579BC6710A1C}" destId="{177A4AFC-06D1-4089-94CA-79F7FE9F6026}" srcOrd="0" destOrd="0" presId="urn:microsoft.com/office/officeart/2005/8/layout/orgChart1"/>
    <dgm:cxn modelId="{9D49FD17-0A75-48AD-8AB9-60A8994E93C9}" type="presParOf" srcId="{19B52757-BD46-4249-987D-579BC6710A1C}" destId="{66692E06-DD8B-4EA3-91A4-5B097839A731}" srcOrd="1" destOrd="0" presId="urn:microsoft.com/office/officeart/2005/8/layout/orgChart1"/>
    <dgm:cxn modelId="{5B651303-D789-407D-9FB7-87C2CAC98A6D}" type="presParOf" srcId="{25DA3D4A-B2FA-4697-9109-20652995628C}" destId="{6DE0D15A-05BD-4FFC-B1AF-9C9412B89427}" srcOrd="1" destOrd="0" presId="urn:microsoft.com/office/officeart/2005/8/layout/orgChart1"/>
    <dgm:cxn modelId="{1CCF15D8-65C7-4961-B39B-1D124981BDAE}" type="presParOf" srcId="{6DE0D15A-05BD-4FFC-B1AF-9C9412B89427}" destId="{2768861B-662D-4647-93F4-8CA5F757886B}" srcOrd="0" destOrd="0" presId="urn:microsoft.com/office/officeart/2005/8/layout/orgChart1"/>
    <dgm:cxn modelId="{CBB9D421-68B1-49C9-8866-11044FC59EAE}" type="presParOf" srcId="{6DE0D15A-05BD-4FFC-B1AF-9C9412B89427}" destId="{086F88DE-9134-47A8-B6A4-64C81D8B56DA}" srcOrd="1" destOrd="0" presId="urn:microsoft.com/office/officeart/2005/8/layout/orgChart1"/>
    <dgm:cxn modelId="{F232A2B3-EF11-46C6-A818-BE92D3CAB383}" type="presParOf" srcId="{086F88DE-9134-47A8-B6A4-64C81D8B56DA}" destId="{92C569D5-E1CA-4A01-B5C0-27CC495FA364}" srcOrd="0" destOrd="0" presId="urn:microsoft.com/office/officeart/2005/8/layout/orgChart1"/>
    <dgm:cxn modelId="{65B40B12-A424-485C-909A-DFBB365FC136}" type="presParOf" srcId="{92C569D5-E1CA-4A01-B5C0-27CC495FA364}" destId="{BEC6F358-5B82-42DF-AE66-93524076EFB1}" srcOrd="0" destOrd="0" presId="urn:microsoft.com/office/officeart/2005/8/layout/orgChart1"/>
    <dgm:cxn modelId="{C415848D-5284-41A7-B7FA-5D4A2846B69E}" type="presParOf" srcId="{92C569D5-E1CA-4A01-B5C0-27CC495FA364}" destId="{1ABD2939-ED8F-4B46-A8C4-ACF85C27FE6B}" srcOrd="1" destOrd="0" presId="urn:microsoft.com/office/officeart/2005/8/layout/orgChart1"/>
    <dgm:cxn modelId="{5CE34881-60A5-4D1D-8BC0-5A00CFA67384}" type="presParOf" srcId="{086F88DE-9134-47A8-B6A4-64C81D8B56DA}" destId="{EC38A31D-8820-41BA-A501-080855322D3A}" srcOrd="1" destOrd="0" presId="urn:microsoft.com/office/officeart/2005/8/layout/orgChart1"/>
    <dgm:cxn modelId="{A599174B-5168-4B31-A640-63F59E55A804}" type="presParOf" srcId="{086F88DE-9134-47A8-B6A4-64C81D8B56DA}" destId="{86A6057B-4EA6-4D01-B6BD-B036C2DD1CD6}" srcOrd="2" destOrd="0" presId="urn:microsoft.com/office/officeart/2005/8/layout/orgChart1"/>
    <dgm:cxn modelId="{29C47DCE-8771-45C7-B965-8F8098F9845F}" type="presParOf" srcId="{6DE0D15A-05BD-4FFC-B1AF-9C9412B89427}" destId="{7943D17A-FA6E-46F2-AA08-59697B0C40AF}" srcOrd="2" destOrd="0" presId="urn:microsoft.com/office/officeart/2005/8/layout/orgChart1"/>
    <dgm:cxn modelId="{FAE7E674-E7A4-4919-951B-0D4FF675A556}" type="presParOf" srcId="{6DE0D15A-05BD-4FFC-B1AF-9C9412B89427}" destId="{B63D3F95-A3E6-402A-BF17-A93282C65DC3}" srcOrd="3" destOrd="0" presId="urn:microsoft.com/office/officeart/2005/8/layout/orgChart1"/>
    <dgm:cxn modelId="{45FDF536-22C6-4206-9A18-9274E022B020}" type="presParOf" srcId="{B63D3F95-A3E6-402A-BF17-A93282C65DC3}" destId="{7ED6B7CA-117B-4FB4-8E5E-9A5683BE9FB4}" srcOrd="0" destOrd="0" presId="urn:microsoft.com/office/officeart/2005/8/layout/orgChart1"/>
    <dgm:cxn modelId="{6CEC6B47-12AB-425D-85D7-D5963BE164C4}" type="presParOf" srcId="{7ED6B7CA-117B-4FB4-8E5E-9A5683BE9FB4}" destId="{23A6EB4E-77ED-4D7D-BA7E-6CCF46B39225}" srcOrd="0" destOrd="0" presId="urn:microsoft.com/office/officeart/2005/8/layout/orgChart1"/>
    <dgm:cxn modelId="{E079F0E0-748D-4B21-9633-12157DB6C7C8}" type="presParOf" srcId="{7ED6B7CA-117B-4FB4-8E5E-9A5683BE9FB4}" destId="{B6C2E436-1C9F-4FAD-89D1-6B145238F0F0}" srcOrd="1" destOrd="0" presId="urn:microsoft.com/office/officeart/2005/8/layout/orgChart1"/>
    <dgm:cxn modelId="{08A4D8D0-E7B4-4712-AE41-67411C1F931E}" type="presParOf" srcId="{B63D3F95-A3E6-402A-BF17-A93282C65DC3}" destId="{DFB7DD52-4F5C-46F7-A2C5-9001061C7DCA}" srcOrd="1" destOrd="0" presId="urn:microsoft.com/office/officeart/2005/8/layout/orgChart1"/>
    <dgm:cxn modelId="{665F9B5A-0981-410C-B0B9-26AB28ADD7FB}" type="presParOf" srcId="{B63D3F95-A3E6-402A-BF17-A93282C65DC3}" destId="{5585D9E3-D59A-41C6-834A-0FDE1DED6168}" srcOrd="2" destOrd="0" presId="urn:microsoft.com/office/officeart/2005/8/layout/orgChart1"/>
    <dgm:cxn modelId="{D6DBC6D9-1840-4B3E-8DCC-63CBCEB837E6}" type="presParOf" srcId="{6DE0D15A-05BD-4FFC-B1AF-9C9412B89427}" destId="{494092D2-23FD-4686-9B61-44DA60AB5004}" srcOrd="4" destOrd="0" presId="urn:microsoft.com/office/officeart/2005/8/layout/orgChart1"/>
    <dgm:cxn modelId="{ABE9A0AB-4148-4FA5-A856-5538AC5BF0BE}" type="presParOf" srcId="{6DE0D15A-05BD-4FFC-B1AF-9C9412B89427}" destId="{B3874CC2-8C8B-4CF2-BACE-3B63747D9970}" srcOrd="5" destOrd="0" presId="urn:microsoft.com/office/officeart/2005/8/layout/orgChart1"/>
    <dgm:cxn modelId="{FC969A2C-7F17-4C3C-85DE-EE18DF448E67}" type="presParOf" srcId="{B3874CC2-8C8B-4CF2-BACE-3B63747D9970}" destId="{49A0ED79-F5A3-4F80-968E-FDAC65169353}" srcOrd="0" destOrd="0" presId="urn:microsoft.com/office/officeart/2005/8/layout/orgChart1"/>
    <dgm:cxn modelId="{6287E652-E598-45C7-8024-A8B542F85BE0}" type="presParOf" srcId="{49A0ED79-F5A3-4F80-968E-FDAC65169353}" destId="{19D870AF-9041-42A1-8878-8832FFD1AF88}" srcOrd="0" destOrd="0" presId="urn:microsoft.com/office/officeart/2005/8/layout/orgChart1"/>
    <dgm:cxn modelId="{19168DDB-7EEA-463E-8D02-CBB307A0D327}" type="presParOf" srcId="{49A0ED79-F5A3-4F80-968E-FDAC65169353}" destId="{617C2FE0-539F-4ED6-9D93-CDE31A27A42A}" srcOrd="1" destOrd="0" presId="urn:microsoft.com/office/officeart/2005/8/layout/orgChart1"/>
    <dgm:cxn modelId="{9A18C35E-6B50-4853-A84E-F7C9648B4E93}" type="presParOf" srcId="{B3874CC2-8C8B-4CF2-BACE-3B63747D9970}" destId="{E6022E42-7346-446C-A866-D43F5A797B67}" srcOrd="1" destOrd="0" presId="urn:microsoft.com/office/officeart/2005/8/layout/orgChart1"/>
    <dgm:cxn modelId="{DD8CEA00-242D-489A-80AF-4899F654619B}" type="presParOf" srcId="{B3874CC2-8C8B-4CF2-BACE-3B63747D9970}" destId="{2CBABF4C-6FFD-462E-83B4-0F889C058514}" srcOrd="2" destOrd="0" presId="urn:microsoft.com/office/officeart/2005/8/layout/orgChart1"/>
    <dgm:cxn modelId="{4A062C33-EE7A-4CFC-B882-9FC887D8F3F2}" type="presParOf" srcId="{6DE0D15A-05BD-4FFC-B1AF-9C9412B89427}" destId="{5A58AF91-C285-4C97-ABEE-DAC0F1E31141}" srcOrd="6" destOrd="0" presId="urn:microsoft.com/office/officeart/2005/8/layout/orgChart1"/>
    <dgm:cxn modelId="{F9F799BC-D018-4551-8426-CDE5DE32341E}" type="presParOf" srcId="{6DE0D15A-05BD-4FFC-B1AF-9C9412B89427}" destId="{D16926F5-22C7-4C2D-97CF-AFD79C95609A}" srcOrd="7" destOrd="0" presId="urn:microsoft.com/office/officeart/2005/8/layout/orgChart1"/>
    <dgm:cxn modelId="{71F3A5A8-CF22-4398-84FD-CF2AE726057B}" type="presParOf" srcId="{D16926F5-22C7-4C2D-97CF-AFD79C95609A}" destId="{AECA60B6-1F3E-4CAB-BFA1-06E8F46FA624}" srcOrd="0" destOrd="0" presId="urn:microsoft.com/office/officeart/2005/8/layout/orgChart1"/>
    <dgm:cxn modelId="{45C3FB93-F6D7-4523-AE1F-00974131F51E}" type="presParOf" srcId="{AECA60B6-1F3E-4CAB-BFA1-06E8F46FA624}" destId="{2B0A904F-1A19-4472-A24F-81A5D3D35A11}" srcOrd="0" destOrd="0" presId="urn:microsoft.com/office/officeart/2005/8/layout/orgChart1"/>
    <dgm:cxn modelId="{4DEA0CF3-DA83-410C-A069-E2E6BACAB20A}" type="presParOf" srcId="{AECA60B6-1F3E-4CAB-BFA1-06E8F46FA624}" destId="{946C5098-3843-4E9F-BA14-76B0E4697F41}" srcOrd="1" destOrd="0" presId="urn:microsoft.com/office/officeart/2005/8/layout/orgChart1"/>
    <dgm:cxn modelId="{8A8C01AC-793F-4E97-A894-97A80E471CE3}" type="presParOf" srcId="{D16926F5-22C7-4C2D-97CF-AFD79C95609A}" destId="{0C31036E-9C5E-421A-ACAA-BF028EB9A163}" srcOrd="1" destOrd="0" presId="urn:microsoft.com/office/officeart/2005/8/layout/orgChart1"/>
    <dgm:cxn modelId="{3EA6D6F9-D734-4606-BAAE-7165D8964EB7}" type="presParOf" srcId="{D16926F5-22C7-4C2D-97CF-AFD79C95609A}" destId="{5E36AE8E-FE7E-4364-B00D-4C675254E8BD}" srcOrd="2" destOrd="0" presId="urn:microsoft.com/office/officeart/2005/8/layout/orgChart1"/>
    <dgm:cxn modelId="{038AA1E1-B268-4DE5-B906-F2C71CBBF853}" type="presParOf" srcId="{6DE0D15A-05BD-4FFC-B1AF-9C9412B89427}" destId="{754B7A72-9683-4AF7-8D59-1A5A2048013F}" srcOrd="8" destOrd="0" presId="urn:microsoft.com/office/officeart/2005/8/layout/orgChart1"/>
    <dgm:cxn modelId="{89BD5DA5-BEDD-461C-A398-AE54B04425F6}" type="presParOf" srcId="{6DE0D15A-05BD-4FFC-B1AF-9C9412B89427}" destId="{D8370145-DC6C-4851-A327-B093C76C655A}" srcOrd="9" destOrd="0" presId="urn:microsoft.com/office/officeart/2005/8/layout/orgChart1"/>
    <dgm:cxn modelId="{F0FC43B2-D591-4963-8561-3F4DDAEDD707}" type="presParOf" srcId="{D8370145-DC6C-4851-A327-B093C76C655A}" destId="{7BC35A85-3877-4345-94F2-F4A1D68DB716}" srcOrd="0" destOrd="0" presId="urn:microsoft.com/office/officeart/2005/8/layout/orgChart1"/>
    <dgm:cxn modelId="{84D359EC-DDF6-433B-9A07-5B6A23E8A2D7}" type="presParOf" srcId="{7BC35A85-3877-4345-94F2-F4A1D68DB716}" destId="{FA8FCB0A-2A4F-45DD-974A-EFDBA794C147}" srcOrd="0" destOrd="0" presId="urn:microsoft.com/office/officeart/2005/8/layout/orgChart1"/>
    <dgm:cxn modelId="{3689344A-E49F-4F2C-8F1C-AF783CB8B431}" type="presParOf" srcId="{7BC35A85-3877-4345-94F2-F4A1D68DB716}" destId="{77AC4DF6-8F8B-4A1A-A179-EB909BCA677A}" srcOrd="1" destOrd="0" presId="urn:microsoft.com/office/officeart/2005/8/layout/orgChart1"/>
    <dgm:cxn modelId="{4B9EC127-8EA8-4D81-8FC7-E9E1B4344A53}" type="presParOf" srcId="{D8370145-DC6C-4851-A327-B093C76C655A}" destId="{4CF1610C-B3C5-4947-8233-70A4791C9CCF}" srcOrd="1" destOrd="0" presId="urn:microsoft.com/office/officeart/2005/8/layout/orgChart1"/>
    <dgm:cxn modelId="{9BDAAF40-7CC2-460E-8368-CCA9B38C32F1}" type="presParOf" srcId="{D8370145-DC6C-4851-A327-B093C76C655A}" destId="{282C22CB-8858-47C7-A939-4124452C6960}" srcOrd="2" destOrd="0" presId="urn:microsoft.com/office/officeart/2005/8/layout/orgChart1"/>
    <dgm:cxn modelId="{5476005B-44A3-42F4-B4C4-9919BA9DA2C9}" type="presParOf" srcId="{25DA3D4A-B2FA-4697-9109-20652995628C}" destId="{79D208C9-8547-427D-A870-21A43B93722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59B924D-1DEA-44F7-873F-D48D9B0C5FD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de-DE"/>
        </a:p>
      </dgm:t>
    </dgm:pt>
    <dgm:pt modelId="{8D3296BF-DD32-4B70-9409-5DD245D6FE13}">
      <dgm:prSet custT="1"/>
      <dgm:spPr/>
      <dgm:t>
        <a:bodyPr/>
        <a:lstStyle/>
        <a:p>
          <a:pPr rtl="0"/>
          <a:r>
            <a:rPr lang="de-DE" sz="1500" dirty="0" smtClean="0"/>
            <a:t>(</a:t>
          </a:r>
          <a:r>
            <a:rPr lang="de-DE" sz="1200" dirty="0" smtClean="0"/>
            <a:t>Kühn 1992, 2007; </a:t>
          </a:r>
          <a:r>
            <a:rPr lang="de-DE" sz="1200" dirty="0" err="1" smtClean="0"/>
            <a:t>Lüger</a:t>
          </a:r>
          <a:r>
            <a:rPr lang="de-DE" sz="1200" dirty="0" smtClean="0"/>
            <a:t> 1997</a:t>
          </a:r>
          <a:r>
            <a:rPr lang="de-DE" sz="1500" dirty="0" smtClean="0"/>
            <a:t>)</a:t>
          </a:r>
          <a:endParaRPr lang="de-DE" sz="1500" dirty="0"/>
        </a:p>
      </dgm:t>
    </dgm:pt>
    <dgm:pt modelId="{5E535C53-CB6E-40B0-8BF5-1A5A5F8E9B01}" type="parTrans" cxnId="{75C1AFCC-82B0-4CE4-973E-B09DA1134491}">
      <dgm:prSet/>
      <dgm:spPr/>
      <dgm:t>
        <a:bodyPr/>
        <a:lstStyle/>
        <a:p>
          <a:endParaRPr lang="de-DE"/>
        </a:p>
      </dgm:t>
    </dgm:pt>
    <dgm:pt modelId="{07CE2A41-7669-4B67-8104-855590FFC2B4}" type="sibTrans" cxnId="{75C1AFCC-82B0-4CE4-973E-B09DA1134491}">
      <dgm:prSet/>
      <dgm:spPr/>
      <dgm:t>
        <a:bodyPr/>
        <a:lstStyle/>
        <a:p>
          <a:endParaRPr lang="de-DE"/>
        </a:p>
      </dgm:t>
    </dgm:pt>
    <dgm:pt modelId="{ADEC97AA-6CE2-42FB-B469-3A7920A9CD2B}">
      <dgm:prSet/>
      <dgm:spPr/>
      <dgm:t>
        <a:bodyPr/>
        <a:lstStyle/>
        <a:p>
          <a:pPr rtl="0"/>
          <a:r>
            <a:rPr lang="de-DE" dirty="0" smtClean="0"/>
            <a:t>Modell </a:t>
          </a:r>
          <a:br>
            <a:rPr lang="de-DE" dirty="0" smtClean="0"/>
          </a:br>
          <a:r>
            <a:rPr lang="de-DE" dirty="0" smtClean="0"/>
            <a:t>zur Förderung der phraseologischen Kompetenz</a:t>
          </a:r>
          <a:endParaRPr lang="de-DE" dirty="0"/>
        </a:p>
      </dgm:t>
    </dgm:pt>
    <dgm:pt modelId="{95C57C4E-D5D2-4C73-AB55-855596CC49CC}" type="parTrans" cxnId="{B4D717A1-BE0E-44FD-82F6-E97CC4FE7DC0}">
      <dgm:prSet/>
      <dgm:spPr/>
      <dgm:t>
        <a:bodyPr/>
        <a:lstStyle/>
        <a:p>
          <a:endParaRPr lang="de-DE"/>
        </a:p>
      </dgm:t>
    </dgm:pt>
    <dgm:pt modelId="{A987D2AB-172B-404D-9B6C-719628DCE4B5}" type="sibTrans" cxnId="{B4D717A1-BE0E-44FD-82F6-E97CC4FE7DC0}">
      <dgm:prSet/>
      <dgm:spPr/>
      <dgm:t>
        <a:bodyPr/>
        <a:lstStyle/>
        <a:p>
          <a:endParaRPr lang="de-DE"/>
        </a:p>
      </dgm:t>
    </dgm:pt>
    <dgm:pt modelId="{6FAF43D2-1CF8-4402-9CA3-7EF0A5CF20BC}">
      <dgm:prSet/>
      <dgm:spPr/>
      <dgm:t>
        <a:bodyPr/>
        <a:lstStyle/>
        <a:p>
          <a:pPr rtl="0"/>
          <a:r>
            <a:rPr lang="de-DE" dirty="0" smtClean="0"/>
            <a:t>Erkennen</a:t>
          </a:r>
          <a:endParaRPr lang="de-DE" dirty="0"/>
        </a:p>
      </dgm:t>
    </dgm:pt>
    <dgm:pt modelId="{55982580-701B-4A5C-A39F-7E55EB7CAFB0}" type="parTrans" cxnId="{8921A7DF-65BB-46E2-BD83-91559D056229}">
      <dgm:prSet/>
      <dgm:spPr/>
      <dgm:t>
        <a:bodyPr/>
        <a:lstStyle/>
        <a:p>
          <a:endParaRPr lang="de-DE"/>
        </a:p>
      </dgm:t>
    </dgm:pt>
    <dgm:pt modelId="{81FDE712-32B3-45E8-B880-14059E23EE4B}" type="sibTrans" cxnId="{8921A7DF-65BB-46E2-BD83-91559D056229}">
      <dgm:prSet/>
      <dgm:spPr/>
      <dgm:t>
        <a:bodyPr/>
        <a:lstStyle/>
        <a:p>
          <a:endParaRPr lang="de-DE"/>
        </a:p>
      </dgm:t>
    </dgm:pt>
    <dgm:pt modelId="{42DD6976-A3AA-4D25-95AE-8DDA75A10C89}">
      <dgm:prSet/>
      <dgm:spPr/>
      <dgm:t>
        <a:bodyPr/>
        <a:lstStyle/>
        <a:p>
          <a:pPr rtl="0"/>
          <a:r>
            <a:rPr lang="de-DE" dirty="0" smtClean="0"/>
            <a:t>Entschlüsseln</a:t>
          </a:r>
          <a:endParaRPr lang="de-DE" dirty="0"/>
        </a:p>
      </dgm:t>
    </dgm:pt>
    <dgm:pt modelId="{02EDD706-B3DE-40D1-B2C4-845D5EEE50B9}" type="parTrans" cxnId="{B0BA61F0-CF6B-401B-9CFE-57818D069164}">
      <dgm:prSet/>
      <dgm:spPr/>
      <dgm:t>
        <a:bodyPr/>
        <a:lstStyle/>
        <a:p>
          <a:endParaRPr lang="de-DE"/>
        </a:p>
      </dgm:t>
    </dgm:pt>
    <dgm:pt modelId="{FF6E3017-DDA8-4749-9BAE-EB5255071EBE}" type="sibTrans" cxnId="{B0BA61F0-CF6B-401B-9CFE-57818D069164}">
      <dgm:prSet/>
      <dgm:spPr/>
      <dgm:t>
        <a:bodyPr/>
        <a:lstStyle/>
        <a:p>
          <a:endParaRPr lang="de-DE"/>
        </a:p>
      </dgm:t>
    </dgm:pt>
    <dgm:pt modelId="{BE698E86-C93F-4A76-9C32-6037EC6237CA}">
      <dgm:prSet/>
      <dgm:spPr/>
      <dgm:t>
        <a:bodyPr/>
        <a:lstStyle/>
        <a:p>
          <a:pPr rtl="0"/>
          <a:r>
            <a:rPr lang="de-DE" dirty="0" smtClean="0"/>
            <a:t>Festigen</a:t>
          </a:r>
          <a:endParaRPr lang="de-DE" dirty="0"/>
        </a:p>
      </dgm:t>
    </dgm:pt>
    <dgm:pt modelId="{B9585B5E-18E3-44D7-BE22-1A6E3C7182DA}" type="parTrans" cxnId="{3F038E69-B5EC-4532-8293-E1BAB1760263}">
      <dgm:prSet/>
      <dgm:spPr/>
      <dgm:t>
        <a:bodyPr/>
        <a:lstStyle/>
        <a:p>
          <a:endParaRPr lang="de-DE"/>
        </a:p>
      </dgm:t>
    </dgm:pt>
    <dgm:pt modelId="{8AD59C5F-7D63-4B11-81EF-E87C2C6F52ED}" type="sibTrans" cxnId="{3F038E69-B5EC-4532-8293-E1BAB1760263}">
      <dgm:prSet/>
      <dgm:spPr/>
      <dgm:t>
        <a:bodyPr/>
        <a:lstStyle/>
        <a:p>
          <a:endParaRPr lang="de-DE"/>
        </a:p>
      </dgm:t>
    </dgm:pt>
    <dgm:pt modelId="{05415EF4-CC1D-4C3E-BEA9-91A2AD75388C}">
      <dgm:prSet/>
      <dgm:spPr/>
      <dgm:t>
        <a:bodyPr/>
        <a:lstStyle/>
        <a:p>
          <a:pPr rtl="0"/>
          <a:r>
            <a:rPr lang="de-DE" dirty="0" smtClean="0"/>
            <a:t>Verwenden</a:t>
          </a:r>
          <a:endParaRPr lang="de-DE" dirty="0"/>
        </a:p>
      </dgm:t>
    </dgm:pt>
    <dgm:pt modelId="{9005FB95-87BE-4F6C-860D-60E2EC114564}" type="parTrans" cxnId="{C71BE3F2-91CE-4C17-828A-D9DF22526CD3}">
      <dgm:prSet/>
      <dgm:spPr/>
      <dgm:t>
        <a:bodyPr/>
        <a:lstStyle/>
        <a:p>
          <a:endParaRPr lang="de-DE"/>
        </a:p>
      </dgm:t>
    </dgm:pt>
    <dgm:pt modelId="{06B697A4-493B-4131-AA18-63F369889E07}" type="sibTrans" cxnId="{C71BE3F2-91CE-4C17-828A-D9DF22526CD3}">
      <dgm:prSet/>
      <dgm:spPr/>
      <dgm:t>
        <a:bodyPr/>
        <a:lstStyle/>
        <a:p>
          <a:endParaRPr lang="de-DE"/>
        </a:p>
      </dgm:t>
    </dgm:pt>
    <dgm:pt modelId="{7799EFD7-A361-4FB3-966D-D280A187EB50}" type="pres">
      <dgm:prSet presAssocID="{359B924D-1DEA-44F7-873F-D48D9B0C5FDF}" presName="hierChild1" presStyleCnt="0">
        <dgm:presLayoutVars>
          <dgm:orgChart val="1"/>
          <dgm:chPref val="1"/>
          <dgm:dir/>
          <dgm:animOne val="branch"/>
          <dgm:animLvl val="lvl"/>
          <dgm:resizeHandles/>
        </dgm:presLayoutVars>
      </dgm:prSet>
      <dgm:spPr/>
      <dgm:t>
        <a:bodyPr/>
        <a:lstStyle/>
        <a:p>
          <a:endParaRPr lang="de-DE"/>
        </a:p>
      </dgm:t>
    </dgm:pt>
    <dgm:pt modelId="{73DCF7B3-4BB6-41DA-A80D-86386C9C770A}" type="pres">
      <dgm:prSet presAssocID="{8D3296BF-DD32-4B70-9409-5DD245D6FE13}" presName="hierRoot1" presStyleCnt="0">
        <dgm:presLayoutVars>
          <dgm:hierBranch val="init"/>
        </dgm:presLayoutVars>
      </dgm:prSet>
      <dgm:spPr/>
    </dgm:pt>
    <dgm:pt modelId="{34DD48B6-56C9-45B9-A9F7-4F449676622E}" type="pres">
      <dgm:prSet presAssocID="{8D3296BF-DD32-4B70-9409-5DD245D6FE13}" presName="rootComposite1" presStyleCnt="0"/>
      <dgm:spPr/>
    </dgm:pt>
    <dgm:pt modelId="{177CAC3A-598C-41D7-969D-67E14B2898DB}" type="pres">
      <dgm:prSet presAssocID="{8D3296BF-DD32-4B70-9409-5DD245D6FE13}" presName="rootText1" presStyleLbl="node0" presStyleIdx="0" presStyleCnt="2" custScaleX="60705" custScaleY="44588" custLinFactX="100000" custLinFactNeighborX="193521" custLinFactNeighborY="-26936">
        <dgm:presLayoutVars>
          <dgm:chPref val="3"/>
        </dgm:presLayoutVars>
      </dgm:prSet>
      <dgm:spPr/>
      <dgm:t>
        <a:bodyPr/>
        <a:lstStyle/>
        <a:p>
          <a:endParaRPr lang="de-DE"/>
        </a:p>
      </dgm:t>
    </dgm:pt>
    <dgm:pt modelId="{88F11507-3AD3-426E-BF5B-92392C20CEA2}" type="pres">
      <dgm:prSet presAssocID="{8D3296BF-DD32-4B70-9409-5DD245D6FE13}" presName="rootConnector1" presStyleLbl="node1" presStyleIdx="0" presStyleCnt="0"/>
      <dgm:spPr/>
      <dgm:t>
        <a:bodyPr/>
        <a:lstStyle/>
        <a:p>
          <a:endParaRPr lang="de-DE"/>
        </a:p>
      </dgm:t>
    </dgm:pt>
    <dgm:pt modelId="{D3201753-761D-4E76-B9C8-C90A3D1BF7E6}" type="pres">
      <dgm:prSet presAssocID="{8D3296BF-DD32-4B70-9409-5DD245D6FE13}" presName="hierChild2" presStyleCnt="0"/>
      <dgm:spPr/>
    </dgm:pt>
    <dgm:pt modelId="{CDFC7B68-4521-437A-85CF-954F7FD03BFB}" type="pres">
      <dgm:prSet presAssocID="{8D3296BF-DD32-4B70-9409-5DD245D6FE13}" presName="hierChild3" presStyleCnt="0"/>
      <dgm:spPr/>
    </dgm:pt>
    <dgm:pt modelId="{5CC6FE16-4945-4DA7-92E5-5EEBCCD5F2E8}" type="pres">
      <dgm:prSet presAssocID="{ADEC97AA-6CE2-42FB-B469-3A7920A9CD2B}" presName="hierRoot1" presStyleCnt="0">
        <dgm:presLayoutVars>
          <dgm:hierBranch val="init"/>
        </dgm:presLayoutVars>
      </dgm:prSet>
      <dgm:spPr/>
    </dgm:pt>
    <dgm:pt modelId="{A1C4D73A-C66D-4468-AF9F-98A816AE13C4}" type="pres">
      <dgm:prSet presAssocID="{ADEC97AA-6CE2-42FB-B469-3A7920A9CD2B}" presName="rootComposite1" presStyleCnt="0"/>
      <dgm:spPr/>
    </dgm:pt>
    <dgm:pt modelId="{76FC5852-3367-4D87-87C9-E8AC5C9169EB}" type="pres">
      <dgm:prSet presAssocID="{ADEC97AA-6CE2-42FB-B469-3A7920A9CD2B}" presName="rootText1" presStyleLbl="node0" presStyleIdx="1" presStyleCnt="2">
        <dgm:presLayoutVars>
          <dgm:chPref val="3"/>
        </dgm:presLayoutVars>
      </dgm:prSet>
      <dgm:spPr/>
      <dgm:t>
        <a:bodyPr/>
        <a:lstStyle/>
        <a:p>
          <a:endParaRPr lang="de-DE"/>
        </a:p>
      </dgm:t>
    </dgm:pt>
    <dgm:pt modelId="{3D267172-8894-4750-8CAB-33B76D99290F}" type="pres">
      <dgm:prSet presAssocID="{ADEC97AA-6CE2-42FB-B469-3A7920A9CD2B}" presName="rootConnector1" presStyleLbl="node1" presStyleIdx="0" presStyleCnt="0"/>
      <dgm:spPr/>
      <dgm:t>
        <a:bodyPr/>
        <a:lstStyle/>
        <a:p>
          <a:endParaRPr lang="de-DE"/>
        </a:p>
      </dgm:t>
    </dgm:pt>
    <dgm:pt modelId="{DAC8FE23-872E-4DAA-9D69-5274EC749D6E}" type="pres">
      <dgm:prSet presAssocID="{ADEC97AA-6CE2-42FB-B469-3A7920A9CD2B}" presName="hierChild2" presStyleCnt="0"/>
      <dgm:spPr/>
    </dgm:pt>
    <dgm:pt modelId="{DC4E77AA-672C-4BFB-BD10-87E98C0FDF46}" type="pres">
      <dgm:prSet presAssocID="{55982580-701B-4A5C-A39F-7E55EB7CAFB0}" presName="Name37" presStyleLbl="parChTrans1D2" presStyleIdx="0" presStyleCnt="4"/>
      <dgm:spPr/>
      <dgm:t>
        <a:bodyPr/>
        <a:lstStyle/>
        <a:p>
          <a:endParaRPr lang="de-DE"/>
        </a:p>
      </dgm:t>
    </dgm:pt>
    <dgm:pt modelId="{599829C8-07FB-4730-9EB8-886FD79C92F3}" type="pres">
      <dgm:prSet presAssocID="{6FAF43D2-1CF8-4402-9CA3-7EF0A5CF20BC}" presName="hierRoot2" presStyleCnt="0">
        <dgm:presLayoutVars>
          <dgm:hierBranch val="init"/>
        </dgm:presLayoutVars>
      </dgm:prSet>
      <dgm:spPr/>
    </dgm:pt>
    <dgm:pt modelId="{003C193E-67CA-4220-92A5-9AA76A1B6DD3}" type="pres">
      <dgm:prSet presAssocID="{6FAF43D2-1CF8-4402-9CA3-7EF0A5CF20BC}" presName="rootComposite" presStyleCnt="0"/>
      <dgm:spPr/>
    </dgm:pt>
    <dgm:pt modelId="{0EEFA58C-DEE4-4669-AEFD-259230D54310}" type="pres">
      <dgm:prSet presAssocID="{6FAF43D2-1CF8-4402-9CA3-7EF0A5CF20BC}" presName="rootText" presStyleLbl="node2" presStyleIdx="0" presStyleCnt="4">
        <dgm:presLayoutVars>
          <dgm:chPref val="3"/>
        </dgm:presLayoutVars>
      </dgm:prSet>
      <dgm:spPr/>
      <dgm:t>
        <a:bodyPr/>
        <a:lstStyle/>
        <a:p>
          <a:endParaRPr lang="de-DE"/>
        </a:p>
      </dgm:t>
    </dgm:pt>
    <dgm:pt modelId="{B6E8E0A2-3074-4439-BE43-24E910F259EE}" type="pres">
      <dgm:prSet presAssocID="{6FAF43D2-1CF8-4402-9CA3-7EF0A5CF20BC}" presName="rootConnector" presStyleLbl="node2" presStyleIdx="0" presStyleCnt="4"/>
      <dgm:spPr/>
      <dgm:t>
        <a:bodyPr/>
        <a:lstStyle/>
        <a:p>
          <a:endParaRPr lang="de-DE"/>
        </a:p>
      </dgm:t>
    </dgm:pt>
    <dgm:pt modelId="{72BEA74C-C784-4242-B1BD-EC9F0415D1A2}" type="pres">
      <dgm:prSet presAssocID="{6FAF43D2-1CF8-4402-9CA3-7EF0A5CF20BC}" presName="hierChild4" presStyleCnt="0"/>
      <dgm:spPr/>
    </dgm:pt>
    <dgm:pt modelId="{348F1D94-CA68-40F1-A939-01F01D525AE9}" type="pres">
      <dgm:prSet presAssocID="{6FAF43D2-1CF8-4402-9CA3-7EF0A5CF20BC}" presName="hierChild5" presStyleCnt="0"/>
      <dgm:spPr/>
    </dgm:pt>
    <dgm:pt modelId="{62DCC175-8983-41F6-A3EB-A76B01280FBF}" type="pres">
      <dgm:prSet presAssocID="{02EDD706-B3DE-40D1-B2C4-845D5EEE50B9}" presName="Name37" presStyleLbl="parChTrans1D2" presStyleIdx="1" presStyleCnt="4"/>
      <dgm:spPr/>
      <dgm:t>
        <a:bodyPr/>
        <a:lstStyle/>
        <a:p>
          <a:endParaRPr lang="de-DE"/>
        </a:p>
      </dgm:t>
    </dgm:pt>
    <dgm:pt modelId="{575F7433-0510-45C9-9870-1291FFFE45C8}" type="pres">
      <dgm:prSet presAssocID="{42DD6976-A3AA-4D25-95AE-8DDA75A10C89}" presName="hierRoot2" presStyleCnt="0">
        <dgm:presLayoutVars>
          <dgm:hierBranch val="init"/>
        </dgm:presLayoutVars>
      </dgm:prSet>
      <dgm:spPr/>
    </dgm:pt>
    <dgm:pt modelId="{EE6D4C58-50D2-4FB3-8CCF-F8414AA4D3E0}" type="pres">
      <dgm:prSet presAssocID="{42DD6976-A3AA-4D25-95AE-8DDA75A10C89}" presName="rootComposite" presStyleCnt="0"/>
      <dgm:spPr/>
    </dgm:pt>
    <dgm:pt modelId="{3974D789-696B-42ED-A3A9-93E0FAC5EE32}" type="pres">
      <dgm:prSet presAssocID="{42DD6976-A3AA-4D25-95AE-8DDA75A10C89}" presName="rootText" presStyleLbl="node2" presStyleIdx="1" presStyleCnt="4">
        <dgm:presLayoutVars>
          <dgm:chPref val="3"/>
        </dgm:presLayoutVars>
      </dgm:prSet>
      <dgm:spPr/>
      <dgm:t>
        <a:bodyPr/>
        <a:lstStyle/>
        <a:p>
          <a:endParaRPr lang="de-DE"/>
        </a:p>
      </dgm:t>
    </dgm:pt>
    <dgm:pt modelId="{91BA0CAC-7E57-4FC8-AE35-08CA4688B96B}" type="pres">
      <dgm:prSet presAssocID="{42DD6976-A3AA-4D25-95AE-8DDA75A10C89}" presName="rootConnector" presStyleLbl="node2" presStyleIdx="1" presStyleCnt="4"/>
      <dgm:spPr/>
      <dgm:t>
        <a:bodyPr/>
        <a:lstStyle/>
        <a:p>
          <a:endParaRPr lang="de-DE"/>
        </a:p>
      </dgm:t>
    </dgm:pt>
    <dgm:pt modelId="{8E30DC85-29AF-42E8-81E0-F0B878C7B01F}" type="pres">
      <dgm:prSet presAssocID="{42DD6976-A3AA-4D25-95AE-8DDA75A10C89}" presName="hierChild4" presStyleCnt="0"/>
      <dgm:spPr/>
    </dgm:pt>
    <dgm:pt modelId="{CE71B3C9-6226-4735-A18B-0CD4EF226DCD}" type="pres">
      <dgm:prSet presAssocID="{42DD6976-A3AA-4D25-95AE-8DDA75A10C89}" presName="hierChild5" presStyleCnt="0"/>
      <dgm:spPr/>
    </dgm:pt>
    <dgm:pt modelId="{536946A0-FC08-448D-97B9-6C05B725AE9C}" type="pres">
      <dgm:prSet presAssocID="{B9585B5E-18E3-44D7-BE22-1A6E3C7182DA}" presName="Name37" presStyleLbl="parChTrans1D2" presStyleIdx="2" presStyleCnt="4"/>
      <dgm:spPr/>
      <dgm:t>
        <a:bodyPr/>
        <a:lstStyle/>
        <a:p>
          <a:endParaRPr lang="de-DE"/>
        </a:p>
      </dgm:t>
    </dgm:pt>
    <dgm:pt modelId="{C2568078-DE91-4B28-A0B4-727C1A992E33}" type="pres">
      <dgm:prSet presAssocID="{BE698E86-C93F-4A76-9C32-6037EC6237CA}" presName="hierRoot2" presStyleCnt="0">
        <dgm:presLayoutVars>
          <dgm:hierBranch val="init"/>
        </dgm:presLayoutVars>
      </dgm:prSet>
      <dgm:spPr/>
    </dgm:pt>
    <dgm:pt modelId="{43B4BA10-E6F1-4A23-AF1C-3E530FE42A6D}" type="pres">
      <dgm:prSet presAssocID="{BE698E86-C93F-4A76-9C32-6037EC6237CA}" presName="rootComposite" presStyleCnt="0"/>
      <dgm:spPr/>
    </dgm:pt>
    <dgm:pt modelId="{BA0D40C9-E07B-4768-A4AC-A75FEB1CF67C}" type="pres">
      <dgm:prSet presAssocID="{BE698E86-C93F-4A76-9C32-6037EC6237CA}" presName="rootText" presStyleLbl="node2" presStyleIdx="2" presStyleCnt="4">
        <dgm:presLayoutVars>
          <dgm:chPref val="3"/>
        </dgm:presLayoutVars>
      </dgm:prSet>
      <dgm:spPr/>
      <dgm:t>
        <a:bodyPr/>
        <a:lstStyle/>
        <a:p>
          <a:endParaRPr lang="de-DE"/>
        </a:p>
      </dgm:t>
    </dgm:pt>
    <dgm:pt modelId="{59CB3FDE-82C5-49EF-8D16-7F599B91DB8F}" type="pres">
      <dgm:prSet presAssocID="{BE698E86-C93F-4A76-9C32-6037EC6237CA}" presName="rootConnector" presStyleLbl="node2" presStyleIdx="2" presStyleCnt="4"/>
      <dgm:spPr/>
      <dgm:t>
        <a:bodyPr/>
        <a:lstStyle/>
        <a:p>
          <a:endParaRPr lang="de-DE"/>
        </a:p>
      </dgm:t>
    </dgm:pt>
    <dgm:pt modelId="{1ED2441D-40B2-4F2F-B488-3B4D90A30916}" type="pres">
      <dgm:prSet presAssocID="{BE698E86-C93F-4A76-9C32-6037EC6237CA}" presName="hierChild4" presStyleCnt="0"/>
      <dgm:spPr/>
    </dgm:pt>
    <dgm:pt modelId="{98531745-DB07-44A1-B093-13250E98486F}" type="pres">
      <dgm:prSet presAssocID="{BE698E86-C93F-4A76-9C32-6037EC6237CA}" presName="hierChild5" presStyleCnt="0"/>
      <dgm:spPr/>
    </dgm:pt>
    <dgm:pt modelId="{7A8FB2E5-2857-4B0D-A154-FA825781F699}" type="pres">
      <dgm:prSet presAssocID="{9005FB95-87BE-4F6C-860D-60E2EC114564}" presName="Name37" presStyleLbl="parChTrans1D2" presStyleIdx="3" presStyleCnt="4"/>
      <dgm:spPr/>
      <dgm:t>
        <a:bodyPr/>
        <a:lstStyle/>
        <a:p>
          <a:endParaRPr lang="de-DE"/>
        </a:p>
      </dgm:t>
    </dgm:pt>
    <dgm:pt modelId="{7B63743B-2084-4C77-92C9-C85F11AF877F}" type="pres">
      <dgm:prSet presAssocID="{05415EF4-CC1D-4C3E-BEA9-91A2AD75388C}" presName="hierRoot2" presStyleCnt="0">
        <dgm:presLayoutVars>
          <dgm:hierBranch val="init"/>
        </dgm:presLayoutVars>
      </dgm:prSet>
      <dgm:spPr/>
    </dgm:pt>
    <dgm:pt modelId="{4BDB6305-EC5D-4A23-A223-1EF30176317C}" type="pres">
      <dgm:prSet presAssocID="{05415EF4-CC1D-4C3E-BEA9-91A2AD75388C}" presName="rootComposite" presStyleCnt="0"/>
      <dgm:spPr/>
    </dgm:pt>
    <dgm:pt modelId="{3A179439-AEF1-460E-B47D-67EBF5439C33}" type="pres">
      <dgm:prSet presAssocID="{05415EF4-CC1D-4C3E-BEA9-91A2AD75388C}" presName="rootText" presStyleLbl="node2" presStyleIdx="3" presStyleCnt="4">
        <dgm:presLayoutVars>
          <dgm:chPref val="3"/>
        </dgm:presLayoutVars>
      </dgm:prSet>
      <dgm:spPr/>
      <dgm:t>
        <a:bodyPr/>
        <a:lstStyle/>
        <a:p>
          <a:endParaRPr lang="de-DE"/>
        </a:p>
      </dgm:t>
    </dgm:pt>
    <dgm:pt modelId="{50FF36D6-EB63-4182-88E3-AB9C21582155}" type="pres">
      <dgm:prSet presAssocID="{05415EF4-CC1D-4C3E-BEA9-91A2AD75388C}" presName="rootConnector" presStyleLbl="node2" presStyleIdx="3" presStyleCnt="4"/>
      <dgm:spPr/>
      <dgm:t>
        <a:bodyPr/>
        <a:lstStyle/>
        <a:p>
          <a:endParaRPr lang="de-DE"/>
        </a:p>
      </dgm:t>
    </dgm:pt>
    <dgm:pt modelId="{B42FFE27-6A58-465B-A63E-4580FE9E6460}" type="pres">
      <dgm:prSet presAssocID="{05415EF4-CC1D-4C3E-BEA9-91A2AD75388C}" presName="hierChild4" presStyleCnt="0"/>
      <dgm:spPr/>
    </dgm:pt>
    <dgm:pt modelId="{5E128F6C-B65A-420D-B6CC-7705DB26E772}" type="pres">
      <dgm:prSet presAssocID="{05415EF4-CC1D-4C3E-BEA9-91A2AD75388C}" presName="hierChild5" presStyleCnt="0"/>
      <dgm:spPr/>
    </dgm:pt>
    <dgm:pt modelId="{F12FC8EF-AECA-490B-92B9-1F02B7C08234}" type="pres">
      <dgm:prSet presAssocID="{ADEC97AA-6CE2-42FB-B469-3A7920A9CD2B}" presName="hierChild3" presStyleCnt="0"/>
      <dgm:spPr/>
    </dgm:pt>
  </dgm:ptLst>
  <dgm:cxnLst>
    <dgm:cxn modelId="{8921A7DF-65BB-46E2-BD83-91559D056229}" srcId="{ADEC97AA-6CE2-42FB-B469-3A7920A9CD2B}" destId="{6FAF43D2-1CF8-4402-9CA3-7EF0A5CF20BC}" srcOrd="0" destOrd="0" parTransId="{55982580-701B-4A5C-A39F-7E55EB7CAFB0}" sibTransId="{81FDE712-32B3-45E8-B880-14059E23EE4B}"/>
    <dgm:cxn modelId="{0A57F531-8828-4F52-93DA-CC137E8948CE}" type="presOf" srcId="{6FAF43D2-1CF8-4402-9CA3-7EF0A5CF20BC}" destId="{0EEFA58C-DEE4-4669-AEFD-259230D54310}" srcOrd="0" destOrd="0" presId="urn:microsoft.com/office/officeart/2005/8/layout/orgChart1"/>
    <dgm:cxn modelId="{B4D717A1-BE0E-44FD-82F6-E97CC4FE7DC0}" srcId="{359B924D-1DEA-44F7-873F-D48D9B0C5FDF}" destId="{ADEC97AA-6CE2-42FB-B469-3A7920A9CD2B}" srcOrd="1" destOrd="0" parTransId="{95C57C4E-D5D2-4C73-AB55-855596CC49CC}" sibTransId="{A987D2AB-172B-404D-9B6C-719628DCE4B5}"/>
    <dgm:cxn modelId="{A49E1394-47FA-4AAA-A566-F4D2981D6FCF}" type="presOf" srcId="{BE698E86-C93F-4A76-9C32-6037EC6237CA}" destId="{59CB3FDE-82C5-49EF-8D16-7F599B91DB8F}" srcOrd="1" destOrd="0" presId="urn:microsoft.com/office/officeart/2005/8/layout/orgChart1"/>
    <dgm:cxn modelId="{0518A0A5-69CC-4BEF-98CA-2C4FAD8D97EE}" type="presOf" srcId="{8D3296BF-DD32-4B70-9409-5DD245D6FE13}" destId="{88F11507-3AD3-426E-BF5B-92392C20CEA2}" srcOrd="1" destOrd="0" presId="urn:microsoft.com/office/officeart/2005/8/layout/orgChart1"/>
    <dgm:cxn modelId="{3F038E69-B5EC-4532-8293-E1BAB1760263}" srcId="{ADEC97AA-6CE2-42FB-B469-3A7920A9CD2B}" destId="{BE698E86-C93F-4A76-9C32-6037EC6237CA}" srcOrd="2" destOrd="0" parTransId="{B9585B5E-18E3-44D7-BE22-1A6E3C7182DA}" sibTransId="{8AD59C5F-7D63-4B11-81EF-E87C2C6F52ED}"/>
    <dgm:cxn modelId="{B0BA61F0-CF6B-401B-9CFE-57818D069164}" srcId="{ADEC97AA-6CE2-42FB-B469-3A7920A9CD2B}" destId="{42DD6976-A3AA-4D25-95AE-8DDA75A10C89}" srcOrd="1" destOrd="0" parTransId="{02EDD706-B3DE-40D1-B2C4-845D5EEE50B9}" sibTransId="{FF6E3017-DDA8-4749-9BAE-EB5255071EBE}"/>
    <dgm:cxn modelId="{C01385B5-D38F-4CF3-9387-BF8932F8E24B}" type="presOf" srcId="{8D3296BF-DD32-4B70-9409-5DD245D6FE13}" destId="{177CAC3A-598C-41D7-969D-67E14B2898DB}" srcOrd="0" destOrd="0" presId="urn:microsoft.com/office/officeart/2005/8/layout/orgChart1"/>
    <dgm:cxn modelId="{03253507-757B-4D91-8D85-4A0CDD577C9E}" type="presOf" srcId="{42DD6976-A3AA-4D25-95AE-8DDA75A10C89}" destId="{3974D789-696B-42ED-A3A9-93E0FAC5EE32}" srcOrd="0" destOrd="0" presId="urn:microsoft.com/office/officeart/2005/8/layout/orgChart1"/>
    <dgm:cxn modelId="{73C0B3F6-1505-49C0-B1C8-C34D7658FDDD}" type="presOf" srcId="{BE698E86-C93F-4A76-9C32-6037EC6237CA}" destId="{BA0D40C9-E07B-4768-A4AC-A75FEB1CF67C}" srcOrd="0" destOrd="0" presId="urn:microsoft.com/office/officeart/2005/8/layout/orgChart1"/>
    <dgm:cxn modelId="{BB94E3F6-40C9-43D5-8F78-EBC562A9EB09}" type="presOf" srcId="{9005FB95-87BE-4F6C-860D-60E2EC114564}" destId="{7A8FB2E5-2857-4B0D-A154-FA825781F699}" srcOrd="0" destOrd="0" presId="urn:microsoft.com/office/officeart/2005/8/layout/orgChart1"/>
    <dgm:cxn modelId="{0AB84CC9-4309-4A38-B6CA-6836985297E2}" type="presOf" srcId="{05415EF4-CC1D-4C3E-BEA9-91A2AD75388C}" destId="{50FF36D6-EB63-4182-88E3-AB9C21582155}" srcOrd="1" destOrd="0" presId="urn:microsoft.com/office/officeart/2005/8/layout/orgChart1"/>
    <dgm:cxn modelId="{D6265D8C-179A-46D2-B9AA-E6F4482657BE}" type="presOf" srcId="{B9585B5E-18E3-44D7-BE22-1A6E3C7182DA}" destId="{536946A0-FC08-448D-97B9-6C05B725AE9C}" srcOrd="0" destOrd="0" presId="urn:microsoft.com/office/officeart/2005/8/layout/orgChart1"/>
    <dgm:cxn modelId="{D60F2172-F434-4D7C-B567-2F36812E686E}" type="presOf" srcId="{6FAF43D2-1CF8-4402-9CA3-7EF0A5CF20BC}" destId="{B6E8E0A2-3074-4439-BE43-24E910F259EE}" srcOrd="1" destOrd="0" presId="urn:microsoft.com/office/officeart/2005/8/layout/orgChart1"/>
    <dgm:cxn modelId="{C71BE3F2-91CE-4C17-828A-D9DF22526CD3}" srcId="{ADEC97AA-6CE2-42FB-B469-3A7920A9CD2B}" destId="{05415EF4-CC1D-4C3E-BEA9-91A2AD75388C}" srcOrd="3" destOrd="0" parTransId="{9005FB95-87BE-4F6C-860D-60E2EC114564}" sibTransId="{06B697A4-493B-4131-AA18-63F369889E07}"/>
    <dgm:cxn modelId="{B83B2F4C-E2AD-4CDE-9338-D1252E107C37}" type="presOf" srcId="{359B924D-1DEA-44F7-873F-D48D9B0C5FDF}" destId="{7799EFD7-A361-4FB3-966D-D280A187EB50}" srcOrd="0" destOrd="0" presId="urn:microsoft.com/office/officeart/2005/8/layout/orgChart1"/>
    <dgm:cxn modelId="{75C1AFCC-82B0-4CE4-973E-B09DA1134491}" srcId="{359B924D-1DEA-44F7-873F-D48D9B0C5FDF}" destId="{8D3296BF-DD32-4B70-9409-5DD245D6FE13}" srcOrd="0" destOrd="0" parTransId="{5E535C53-CB6E-40B0-8BF5-1A5A5F8E9B01}" sibTransId="{07CE2A41-7669-4B67-8104-855590FFC2B4}"/>
    <dgm:cxn modelId="{E1CB35AA-916C-4E96-A464-E34D919D86F1}" type="presOf" srcId="{55982580-701B-4A5C-A39F-7E55EB7CAFB0}" destId="{DC4E77AA-672C-4BFB-BD10-87E98C0FDF46}" srcOrd="0" destOrd="0" presId="urn:microsoft.com/office/officeart/2005/8/layout/orgChart1"/>
    <dgm:cxn modelId="{33A9D3B6-52AA-4537-A44B-2210D2E8F03D}" type="presOf" srcId="{05415EF4-CC1D-4C3E-BEA9-91A2AD75388C}" destId="{3A179439-AEF1-460E-B47D-67EBF5439C33}" srcOrd="0" destOrd="0" presId="urn:microsoft.com/office/officeart/2005/8/layout/orgChart1"/>
    <dgm:cxn modelId="{AB17B21C-9791-4B9B-82E5-3EF619A423A0}" type="presOf" srcId="{42DD6976-A3AA-4D25-95AE-8DDA75A10C89}" destId="{91BA0CAC-7E57-4FC8-AE35-08CA4688B96B}" srcOrd="1" destOrd="0" presId="urn:microsoft.com/office/officeart/2005/8/layout/orgChart1"/>
    <dgm:cxn modelId="{3AD7F6CA-60F4-4F23-8F73-A84E158A590E}" type="presOf" srcId="{ADEC97AA-6CE2-42FB-B469-3A7920A9CD2B}" destId="{76FC5852-3367-4D87-87C9-E8AC5C9169EB}" srcOrd="0" destOrd="0" presId="urn:microsoft.com/office/officeart/2005/8/layout/orgChart1"/>
    <dgm:cxn modelId="{E988020E-9428-4EEE-95BD-41F48E3CFAB1}" type="presOf" srcId="{ADEC97AA-6CE2-42FB-B469-3A7920A9CD2B}" destId="{3D267172-8894-4750-8CAB-33B76D99290F}" srcOrd="1" destOrd="0" presId="urn:microsoft.com/office/officeart/2005/8/layout/orgChart1"/>
    <dgm:cxn modelId="{805D170E-B80E-4360-A694-6A48CEA2D576}" type="presOf" srcId="{02EDD706-B3DE-40D1-B2C4-845D5EEE50B9}" destId="{62DCC175-8983-41F6-A3EB-A76B01280FBF}" srcOrd="0" destOrd="0" presId="urn:microsoft.com/office/officeart/2005/8/layout/orgChart1"/>
    <dgm:cxn modelId="{E9201819-801F-4FF3-8081-F41B61B35B66}" type="presParOf" srcId="{7799EFD7-A361-4FB3-966D-D280A187EB50}" destId="{73DCF7B3-4BB6-41DA-A80D-86386C9C770A}" srcOrd="0" destOrd="0" presId="urn:microsoft.com/office/officeart/2005/8/layout/orgChart1"/>
    <dgm:cxn modelId="{E5EA0D11-D66A-4AFA-91D8-0BB885DA519D}" type="presParOf" srcId="{73DCF7B3-4BB6-41DA-A80D-86386C9C770A}" destId="{34DD48B6-56C9-45B9-A9F7-4F449676622E}" srcOrd="0" destOrd="0" presId="urn:microsoft.com/office/officeart/2005/8/layout/orgChart1"/>
    <dgm:cxn modelId="{7D87E9D0-CA45-4A4D-924D-D42F96860C4E}" type="presParOf" srcId="{34DD48B6-56C9-45B9-A9F7-4F449676622E}" destId="{177CAC3A-598C-41D7-969D-67E14B2898DB}" srcOrd="0" destOrd="0" presId="urn:microsoft.com/office/officeart/2005/8/layout/orgChart1"/>
    <dgm:cxn modelId="{3DA31C23-1846-4F97-829A-2EB8A031E737}" type="presParOf" srcId="{34DD48B6-56C9-45B9-A9F7-4F449676622E}" destId="{88F11507-3AD3-426E-BF5B-92392C20CEA2}" srcOrd="1" destOrd="0" presId="urn:microsoft.com/office/officeart/2005/8/layout/orgChart1"/>
    <dgm:cxn modelId="{A095F0F4-F1E1-4FD8-82F4-8EAC47E6378B}" type="presParOf" srcId="{73DCF7B3-4BB6-41DA-A80D-86386C9C770A}" destId="{D3201753-761D-4E76-B9C8-C90A3D1BF7E6}" srcOrd="1" destOrd="0" presId="urn:microsoft.com/office/officeart/2005/8/layout/orgChart1"/>
    <dgm:cxn modelId="{EEC4DA04-3E40-47A7-BB01-CB79A2FFED14}" type="presParOf" srcId="{73DCF7B3-4BB6-41DA-A80D-86386C9C770A}" destId="{CDFC7B68-4521-437A-85CF-954F7FD03BFB}" srcOrd="2" destOrd="0" presId="urn:microsoft.com/office/officeart/2005/8/layout/orgChart1"/>
    <dgm:cxn modelId="{7E1F1557-DC71-416B-A1D1-93B038375AD2}" type="presParOf" srcId="{7799EFD7-A361-4FB3-966D-D280A187EB50}" destId="{5CC6FE16-4945-4DA7-92E5-5EEBCCD5F2E8}" srcOrd="1" destOrd="0" presId="urn:microsoft.com/office/officeart/2005/8/layout/orgChart1"/>
    <dgm:cxn modelId="{958B2E4A-C7BA-4211-972D-FBDF27BF95D1}" type="presParOf" srcId="{5CC6FE16-4945-4DA7-92E5-5EEBCCD5F2E8}" destId="{A1C4D73A-C66D-4468-AF9F-98A816AE13C4}" srcOrd="0" destOrd="0" presId="urn:microsoft.com/office/officeart/2005/8/layout/orgChart1"/>
    <dgm:cxn modelId="{23784715-93A9-4087-8C5E-80DB217E59A8}" type="presParOf" srcId="{A1C4D73A-C66D-4468-AF9F-98A816AE13C4}" destId="{76FC5852-3367-4D87-87C9-E8AC5C9169EB}" srcOrd="0" destOrd="0" presId="urn:microsoft.com/office/officeart/2005/8/layout/orgChart1"/>
    <dgm:cxn modelId="{5B01D1D4-E342-47C4-8941-33686363C0E4}" type="presParOf" srcId="{A1C4D73A-C66D-4468-AF9F-98A816AE13C4}" destId="{3D267172-8894-4750-8CAB-33B76D99290F}" srcOrd="1" destOrd="0" presId="urn:microsoft.com/office/officeart/2005/8/layout/orgChart1"/>
    <dgm:cxn modelId="{14964AAE-E1ED-411F-9529-DD07C473CEC3}" type="presParOf" srcId="{5CC6FE16-4945-4DA7-92E5-5EEBCCD5F2E8}" destId="{DAC8FE23-872E-4DAA-9D69-5274EC749D6E}" srcOrd="1" destOrd="0" presId="urn:microsoft.com/office/officeart/2005/8/layout/orgChart1"/>
    <dgm:cxn modelId="{B7DFBC7F-D039-4F01-8294-1B4D0D40C225}" type="presParOf" srcId="{DAC8FE23-872E-4DAA-9D69-5274EC749D6E}" destId="{DC4E77AA-672C-4BFB-BD10-87E98C0FDF46}" srcOrd="0" destOrd="0" presId="urn:microsoft.com/office/officeart/2005/8/layout/orgChart1"/>
    <dgm:cxn modelId="{2B5A0B14-321C-4055-B7C0-3D2821603E50}" type="presParOf" srcId="{DAC8FE23-872E-4DAA-9D69-5274EC749D6E}" destId="{599829C8-07FB-4730-9EB8-886FD79C92F3}" srcOrd="1" destOrd="0" presId="urn:microsoft.com/office/officeart/2005/8/layout/orgChart1"/>
    <dgm:cxn modelId="{FEA99F84-338E-497C-AE56-9A0D4337ECDD}" type="presParOf" srcId="{599829C8-07FB-4730-9EB8-886FD79C92F3}" destId="{003C193E-67CA-4220-92A5-9AA76A1B6DD3}" srcOrd="0" destOrd="0" presId="urn:microsoft.com/office/officeart/2005/8/layout/orgChart1"/>
    <dgm:cxn modelId="{351D84B5-3AA8-4EA3-A399-3BC15F9878D6}" type="presParOf" srcId="{003C193E-67CA-4220-92A5-9AA76A1B6DD3}" destId="{0EEFA58C-DEE4-4669-AEFD-259230D54310}" srcOrd="0" destOrd="0" presId="urn:microsoft.com/office/officeart/2005/8/layout/orgChart1"/>
    <dgm:cxn modelId="{23EA697A-D2BA-409F-90B1-C9B216893A05}" type="presParOf" srcId="{003C193E-67CA-4220-92A5-9AA76A1B6DD3}" destId="{B6E8E0A2-3074-4439-BE43-24E910F259EE}" srcOrd="1" destOrd="0" presId="urn:microsoft.com/office/officeart/2005/8/layout/orgChart1"/>
    <dgm:cxn modelId="{00A2E7DB-9AA4-462F-BF3E-A98657597AE9}" type="presParOf" srcId="{599829C8-07FB-4730-9EB8-886FD79C92F3}" destId="{72BEA74C-C784-4242-B1BD-EC9F0415D1A2}" srcOrd="1" destOrd="0" presId="urn:microsoft.com/office/officeart/2005/8/layout/orgChart1"/>
    <dgm:cxn modelId="{292D2970-220A-4A20-BF10-513B5B85E533}" type="presParOf" srcId="{599829C8-07FB-4730-9EB8-886FD79C92F3}" destId="{348F1D94-CA68-40F1-A939-01F01D525AE9}" srcOrd="2" destOrd="0" presId="urn:microsoft.com/office/officeart/2005/8/layout/orgChart1"/>
    <dgm:cxn modelId="{C8F7187A-E6B3-4F17-AC76-ABC355A33EEA}" type="presParOf" srcId="{DAC8FE23-872E-4DAA-9D69-5274EC749D6E}" destId="{62DCC175-8983-41F6-A3EB-A76B01280FBF}" srcOrd="2" destOrd="0" presId="urn:microsoft.com/office/officeart/2005/8/layout/orgChart1"/>
    <dgm:cxn modelId="{40749A85-46A6-435B-936F-947AFAB65F4D}" type="presParOf" srcId="{DAC8FE23-872E-4DAA-9D69-5274EC749D6E}" destId="{575F7433-0510-45C9-9870-1291FFFE45C8}" srcOrd="3" destOrd="0" presId="urn:microsoft.com/office/officeart/2005/8/layout/orgChart1"/>
    <dgm:cxn modelId="{8F8E96BE-E356-4A53-B8EC-683EE93DAB35}" type="presParOf" srcId="{575F7433-0510-45C9-9870-1291FFFE45C8}" destId="{EE6D4C58-50D2-4FB3-8CCF-F8414AA4D3E0}" srcOrd="0" destOrd="0" presId="urn:microsoft.com/office/officeart/2005/8/layout/orgChart1"/>
    <dgm:cxn modelId="{C2B5B68C-615F-4DBA-B276-CF424A8399E4}" type="presParOf" srcId="{EE6D4C58-50D2-4FB3-8CCF-F8414AA4D3E0}" destId="{3974D789-696B-42ED-A3A9-93E0FAC5EE32}" srcOrd="0" destOrd="0" presId="urn:microsoft.com/office/officeart/2005/8/layout/orgChart1"/>
    <dgm:cxn modelId="{D1E3CF09-B347-468C-A67B-C29F36D4BDA9}" type="presParOf" srcId="{EE6D4C58-50D2-4FB3-8CCF-F8414AA4D3E0}" destId="{91BA0CAC-7E57-4FC8-AE35-08CA4688B96B}" srcOrd="1" destOrd="0" presId="urn:microsoft.com/office/officeart/2005/8/layout/orgChart1"/>
    <dgm:cxn modelId="{9EE0E9B3-8667-41CB-AB87-2C9F5A9A6DE6}" type="presParOf" srcId="{575F7433-0510-45C9-9870-1291FFFE45C8}" destId="{8E30DC85-29AF-42E8-81E0-F0B878C7B01F}" srcOrd="1" destOrd="0" presId="urn:microsoft.com/office/officeart/2005/8/layout/orgChart1"/>
    <dgm:cxn modelId="{6180F8DE-E4DA-4330-B3ED-65E063F47687}" type="presParOf" srcId="{575F7433-0510-45C9-9870-1291FFFE45C8}" destId="{CE71B3C9-6226-4735-A18B-0CD4EF226DCD}" srcOrd="2" destOrd="0" presId="urn:microsoft.com/office/officeart/2005/8/layout/orgChart1"/>
    <dgm:cxn modelId="{082CE63B-93F0-4B25-8421-5F5878A7EFDF}" type="presParOf" srcId="{DAC8FE23-872E-4DAA-9D69-5274EC749D6E}" destId="{536946A0-FC08-448D-97B9-6C05B725AE9C}" srcOrd="4" destOrd="0" presId="urn:microsoft.com/office/officeart/2005/8/layout/orgChart1"/>
    <dgm:cxn modelId="{33506266-80E3-4BE4-A7F3-4280C98F8528}" type="presParOf" srcId="{DAC8FE23-872E-4DAA-9D69-5274EC749D6E}" destId="{C2568078-DE91-4B28-A0B4-727C1A992E33}" srcOrd="5" destOrd="0" presId="urn:microsoft.com/office/officeart/2005/8/layout/orgChart1"/>
    <dgm:cxn modelId="{14E21F85-3C0F-4893-8E2D-AC77E19283B6}" type="presParOf" srcId="{C2568078-DE91-4B28-A0B4-727C1A992E33}" destId="{43B4BA10-E6F1-4A23-AF1C-3E530FE42A6D}" srcOrd="0" destOrd="0" presId="urn:microsoft.com/office/officeart/2005/8/layout/orgChart1"/>
    <dgm:cxn modelId="{A0E44841-CD89-4DDD-A9A6-87E5D76711D5}" type="presParOf" srcId="{43B4BA10-E6F1-4A23-AF1C-3E530FE42A6D}" destId="{BA0D40C9-E07B-4768-A4AC-A75FEB1CF67C}" srcOrd="0" destOrd="0" presId="urn:microsoft.com/office/officeart/2005/8/layout/orgChart1"/>
    <dgm:cxn modelId="{0F39DE1B-914F-4FD6-B98E-CE2016D39D81}" type="presParOf" srcId="{43B4BA10-E6F1-4A23-AF1C-3E530FE42A6D}" destId="{59CB3FDE-82C5-49EF-8D16-7F599B91DB8F}" srcOrd="1" destOrd="0" presId="urn:microsoft.com/office/officeart/2005/8/layout/orgChart1"/>
    <dgm:cxn modelId="{2C1DAC03-CFA1-4F80-B7DA-222A522354E2}" type="presParOf" srcId="{C2568078-DE91-4B28-A0B4-727C1A992E33}" destId="{1ED2441D-40B2-4F2F-B488-3B4D90A30916}" srcOrd="1" destOrd="0" presId="urn:microsoft.com/office/officeart/2005/8/layout/orgChart1"/>
    <dgm:cxn modelId="{4D1B5866-23BC-47BE-A1A9-9BD14E9782B0}" type="presParOf" srcId="{C2568078-DE91-4B28-A0B4-727C1A992E33}" destId="{98531745-DB07-44A1-B093-13250E98486F}" srcOrd="2" destOrd="0" presId="urn:microsoft.com/office/officeart/2005/8/layout/orgChart1"/>
    <dgm:cxn modelId="{253C9A30-BA88-47C2-858E-0B9145BA6A4D}" type="presParOf" srcId="{DAC8FE23-872E-4DAA-9D69-5274EC749D6E}" destId="{7A8FB2E5-2857-4B0D-A154-FA825781F699}" srcOrd="6" destOrd="0" presId="urn:microsoft.com/office/officeart/2005/8/layout/orgChart1"/>
    <dgm:cxn modelId="{6C297435-0C80-4ACF-83DE-43FBAD918CDC}" type="presParOf" srcId="{DAC8FE23-872E-4DAA-9D69-5274EC749D6E}" destId="{7B63743B-2084-4C77-92C9-C85F11AF877F}" srcOrd="7" destOrd="0" presId="urn:microsoft.com/office/officeart/2005/8/layout/orgChart1"/>
    <dgm:cxn modelId="{F8D533FD-1B3D-4E9C-BD88-64CEA8C3136B}" type="presParOf" srcId="{7B63743B-2084-4C77-92C9-C85F11AF877F}" destId="{4BDB6305-EC5D-4A23-A223-1EF30176317C}" srcOrd="0" destOrd="0" presId="urn:microsoft.com/office/officeart/2005/8/layout/orgChart1"/>
    <dgm:cxn modelId="{CF93DECB-9D5D-4770-AF77-3CD303355C14}" type="presParOf" srcId="{4BDB6305-EC5D-4A23-A223-1EF30176317C}" destId="{3A179439-AEF1-460E-B47D-67EBF5439C33}" srcOrd="0" destOrd="0" presId="urn:microsoft.com/office/officeart/2005/8/layout/orgChart1"/>
    <dgm:cxn modelId="{5731CBF9-574E-424C-89BC-0A60AE103630}" type="presParOf" srcId="{4BDB6305-EC5D-4A23-A223-1EF30176317C}" destId="{50FF36D6-EB63-4182-88E3-AB9C21582155}" srcOrd="1" destOrd="0" presId="urn:microsoft.com/office/officeart/2005/8/layout/orgChart1"/>
    <dgm:cxn modelId="{40B747A6-BE48-467F-A2B9-858437BA15F8}" type="presParOf" srcId="{7B63743B-2084-4C77-92C9-C85F11AF877F}" destId="{B42FFE27-6A58-465B-A63E-4580FE9E6460}" srcOrd="1" destOrd="0" presId="urn:microsoft.com/office/officeart/2005/8/layout/orgChart1"/>
    <dgm:cxn modelId="{81CFBA10-DEEF-4465-B9C1-331A5724FD58}" type="presParOf" srcId="{7B63743B-2084-4C77-92C9-C85F11AF877F}" destId="{5E128F6C-B65A-420D-B6CC-7705DB26E772}" srcOrd="2" destOrd="0" presId="urn:microsoft.com/office/officeart/2005/8/layout/orgChart1"/>
    <dgm:cxn modelId="{546175BC-41D4-4E26-B96D-1091DA8E3768}" type="presParOf" srcId="{5CC6FE16-4945-4DA7-92E5-5EEBCCD5F2E8}" destId="{F12FC8EF-AECA-490B-92B9-1F02B7C0823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4EF3ECF-04FB-490C-A57B-133DF7C03A81}"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de-DE"/>
        </a:p>
      </dgm:t>
    </dgm:pt>
    <dgm:pt modelId="{F2C068AE-4A99-4D3A-B39F-126B1DBB9000}">
      <dgm:prSet/>
      <dgm:spPr/>
      <dgm:t>
        <a:bodyPr/>
        <a:lstStyle/>
        <a:p>
          <a:pPr rtl="0"/>
          <a:r>
            <a:rPr lang="de-DE" dirty="0" smtClean="0"/>
            <a:t>Einsatz muttersprachlichen Wissens</a:t>
          </a:r>
          <a:endParaRPr lang="de-DE" dirty="0"/>
        </a:p>
      </dgm:t>
    </dgm:pt>
    <dgm:pt modelId="{BF0E1D8A-1D49-442C-87BD-CF7F04BB5B1E}" type="parTrans" cxnId="{999F2083-4879-4282-BA50-C15B4CE37480}">
      <dgm:prSet/>
      <dgm:spPr/>
      <dgm:t>
        <a:bodyPr/>
        <a:lstStyle/>
        <a:p>
          <a:endParaRPr lang="de-DE"/>
        </a:p>
      </dgm:t>
    </dgm:pt>
    <dgm:pt modelId="{AABF2019-14FD-4723-8C02-79907D46479E}" type="sibTrans" cxnId="{999F2083-4879-4282-BA50-C15B4CE37480}">
      <dgm:prSet/>
      <dgm:spPr/>
      <dgm:t>
        <a:bodyPr/>
        <a:lstStyle/>
        <a:p>
          <a:endParaRPr lang="de-DE"/>
        </a:p>
      </dgm:t>
    </dgm:pt>
    <dgm:pt modelId="{672E5372-4CBE-4700-8E1B-EB981E9326F8}">
      <dgm:prSet/>
      <dgm:spPr/>
      <dgm:t>
        <a:bodyPr/>
        <a:lstStyle/>
        <a:p>
          <a:pPr rtl="0"/>
          <a:r>
            <a:rPr lang="de-DE" dirty="0" smtClean="0"/>
            <a:t>Vergegenwärtigen des sprachlichen Bildes</a:t>
          </a:r>
          <a:endParaRPr lang="de-DE" dirty="0"/>
        </a:p>
      </dgm:t>
    </dgm:pt>
    <dgm:pt modelId="{963A8B9D-296E-44B7-B467-692B6F22BFA8}" type="parTrans" cxnId="{81520233-59A5-486E-A430-1D08A91E4A03}">
      <dgm:prSet/>
      <dgm:spPr/>
      <dgm:t>
        <a:bodyPr/>
        <a:lstStyle/>
        <a:p>
          <a:endParaRPr lang="de-DE"/>
        </a:p>
      </dgm:t>
    </dgm:pt>
    <dgm:pt modelId="{E1E0E1A0-F754-44D1-90BD-471C83E154E8}" type="sibTrans" cxnId="{81520233-59A5-486E-A430-1D08A91E4A03}">
      <dgm:prSet/>
      <dgm:spPr/>
      <dgm:t>
        <a:bodyPr/>
        <a:lstStyle/>
        <a:p>
          <a:endParaRPr lang="de-DE"/>
        </a:p>
      </dgm:t>
    </dgm:pt>
    <dgm:pt modelId="{B2FE8E26-EA3B-479F-9F15-C0C666ECCBA7}">
      <dgm:prSet/>
      <dgm:spPr/>
      <dgm:t>
        <a:bodyPr/>
        <a:lstStyle/>
        <a:p>
          <a:pPr rtl="0"/>
          <a:r>
            <a:rPr lang="de-DE" dirty="0" smtClean="0"/>
            <a:t>Erschließen aus dem Kontext</a:t>
          </a:r>
          <a:endParaRPr lang="en-US" dirty="0" smtClean="0"/>
        </a:p>
      </dgm:t>
    </dgm:pt>
    <dgm:pt modelId="{6BDF503C-ECF7-4F46-8044-860749B6D1A0}" type="parTrans" cxnId="{F3FCEE98-A6EA-4917-9F7A-CFBFC9A8CAEA}">
      <dgm:prSet/>
      <dgm:spPr/>
      <dgm:t>
        <a:bodyPr/>
        <a:lstStyle/>
        <a:p>
          <a:endParaRPr lang="de-DE"/>
        </a:p>
      </dgm:t>
    </dgm:pt>
    <dgm:pt modelId="{4C6ECAD0-64BE-4432-BB77-042FC3C909BA}" type="sibTrans" cxnId="{F3FCEE98-A6EA-4917-9F7A-CFBFC9A8CAEA}">
      <dgm:prSet/>
      <dgm:spPr/>
      <dgm:t>
        <a:bodyPr/>
        <a:lstStyle/>
        <a:p>
          <a:endParaRPr lang="de-DE"/>
        </a:p>
      </dgm:t>
    </dgm:pt>
    <dgm:pt modelId="{A7A80CEA-7152-4A1F-8617-28CE7DEEF4D5}">
      <dgm:prSet/>
      <dgm:spPr/>
      <dgm:t>
        <a:bodyPr/>
        <a:lstStyle/>
        <a:p>
          <a:pPr rtl="0"/>
          <a:r>
            <a:rPr lang="de-DE" smtClean="0"/>
            <a:t>Heranziehen lexikographischer Hilfsmittel</a:t>
          </a:r>
          <a:endParaRPr lang="de-DE"/>
        </a:p>
      </dgm:t>
    </dgm:pt>
    <dgm:pt modelId="{78A39E5A-3921-403C-A6F1-B7DABBF973C7}" type="parTrans" cxnId="{4C334090-6660-4929-9A93-EAF328CED35D}">
      <dgm:prSet/>
      <dgm:spPr/>
      <dgm:t>
        <a:bodyPr/>
        <a:lstStyle/>
        <a:p>
          <a:endParaRPr lang="de-DE"/>
        </a:p>
      </dgm:t>
    </dgm:pt>
    <dgm:pt modelId="{3C401398-0DB3-4BD6-BF5B-4BEBE6C99BAC}" type="sibTrans" cxnId="{4C334090-6660-4929-9A93-EAF328CED35D}">
      <dgm:prSet/>
      <dgm:spPr/>
      <dgm:t>
        <a:bodyPr/>
        <a:lstStyle/>
        <a:p>
          <a:endParaRPr lang="de-DE"/>
        </a:p>
      </dgm:t>
    </dgm:pt>
    <dgm:pt modelId="{82230DFC-C54F-4EB8-AA11-C3499C42706E}" type="pres">
      <dgm:prSet presAssocID="{F4EF3ECF-04FB-490C-A57B-133DF7C03A81}" presName="Name0" presStyleCnt="0">
        <dgm:presLayoutVars>
          <dgm:dir/>
          <dgm:resizeHandles val="exact"/>
        </dgm:presLayoutVars>
      </dgm:prSet>
      <dgm:spPr/>
      <dgm:t>
        <a:bodyPr/>
        <a:lstStyle/>
        <a:p>
          <a:endParaRPr lang="de-DE"/>
        </a:p>
      </dgm:t>
    </dgm:pt>
    <dgm:pt modelId="{DC9A343A-E462-48D3-9467-E977FB13F388}" type="pres">
      <dgm:prSet presAssocID="{F2C068AE-4A99-4D3A-B39F-126B1DBB9000}" presName="node" presStyleLbl="node1" presStyleIdx="0" presStyleCnt="4">
        <dgm:presLayoutVars>
          <dgm:bulletEnabled val="1"/>
        </dgm:presLayoutVars>
      </dgm:prSet>
      <dgm:spPr/>
      <dgm:t>
        <a:bodyPr/>
        <a:lstStyle/>
        <a:p>
          <a:endParaRPr lang="de-DE"/>
        </a:p>
      </dgm:t>
    </dgm:pt>
    <dgm:pt modelId="{26722053-2BEF-486B-B4C0-EA66DCF894F3}" type="pres">
      <dgm:prSet presAssocID="{AABF2019-14FD-4723-8C02-79907D46479E}" presName="sibTrans" presStyleLbl="sibTrans2D1" presStyleIdx="0" presStyleCnt="3"/>
      <dgm:spPr/>
      <dgm:t>
        <a:bodyPr/>
        <a:lstStyle/>
        <a:p>
          <a:endParaRPr lang="de-DE"/>
        </a:p>
      </dgm:t>
    </dgm:pt>
    <dgm:pt modelId="{B7982929-8831-446D-AEA4-C9109A9F6F58}" type="pres">
      <dgm:prSet presAssocID="{AABF2019-14FD-4723-8C02-79907D46479E}" presName="connectorText" presStyleLbl="sibTrans2D1" presStyleIdx="0" presStyleCnt="3"/>
      <dgm:spPr/>
      <dgm:t>
        <a:bodyPr/>
        <a:lstStyle/>
        <a:p>
          <a:endParaRPr lang="de-DE"/>
        </a:p>
      </dgm:t>
    </dgm:pt>
    <dgm:pt modelId="{DCD8B2C1-74B3-4857-AADD-44BC904B72B8}" type="pres">
      <dgm:prSet presAssocID="{672E5372-4CBE-4700-8E1B-EB981E9326F8}" presName="node" presStyleLbl="node1" presStyleIdx="1" presStyleCnt="4">
        <dgm:presLayoutVars>
          <dgm:bulletEnabled val="1"/>
        </dgm:presLayoutVars>
      </dgm:prSet>
      <dgm:spPr/>
      <dgm:t>
        <a:bodyPr/>
        <a:lstStyle/>
        <a:p>
          <a:endParaRPr lang="de-DE"/>
        </a:p>
      </dgm:t>
    </dgm:pt>
    <dgm:pt modelId="{15EC60FE-DB0A-40BD-BA5B-138EA132229E}" type="pres">
      <dgm:prSet presAssocID="{E1E0E1A0-F754-44D1-90BD-471C83E154E8}" presName="sibTrans" presStyleLbl="sibTrans2D1" presStyleIdx="1" presStyleCnt="3"/>
      <dgm:spPr/>
      <dgm:t>
        <a:bodyPr/>
        <a:lstStyle/>
        <a:p>
          <a:endParaRPr lang="de-DE"/>
        </a:p>
      </dgm:t>
    </dgm:pt>
    <dgm:pt modelId="{6F2F1727-EC94-42B3-A9FB-0B99851DBCF9}" type="pres">
      <dgm:prSet presAssocID="{E1E0E1A0-F754-44D1-90BD-471C83E154E8}" presName="connectorText" presStyleLbl="sibTrans2D1" presStyleIdx="1" presStyleCnt="3"/>
      <dgm:spPr/>
      <dgm:t>
        <a:bodyPr/>
        <a:lstStyle/>
        <a:p>
          <a:endParaRPr lang="de-DE"/>
        </a:p>
      </dgm:t>
    </dgm:pt>
    <dgm:pt modelId="{7C1283E8-27C4-4F4E-9FB3-655834BCE1E9}" type="pres">
      <dgm:prSet presAssocID="{B2FE8E26-EA3B-479F-9F15-C0C666ECCBA7}" presName="node" presStyleLbl="node1" presStyleIdx="2" presStyleCnt="4">
        <dgm:presLayoutVars>
          <dgm:bulletEnabled val="1"/>
        </dgm:presLayoutVars>
      </dgm:prSet>
      <dgm:spPr/>
      <dgm:t>
        <a:bodyPr/>
        <a:lstStyle/>
        <a:p>
          <a:endParaRPr lang="de-DE"/>
        </a:p>
      </dgm:t>
    </dgm:pt>
    <dgm:pt modelId="{ED2B1947-4EE6-4117-9819-13AE1FC60F49}" type="pres">
      <dgm:prSet presAssocID="{4C6ECAD0-64BE-4432-BB77-042FC3C909BA}" presName="sibTrans" presStyleLbl="sibTrans2D1" presStyleIdx="2" presStyleCnt="3"/>
      <dgm:spPr/>
      <dgm:t>
        <a:bodyPr/>
        <a:lstStyle/>
        <a:p>
          <a:endParaRPr lang="de-DE"/>
        </a:p>
      </dgm:t>
    </dgm:pt>
    <dgm:pt modelId="{5373B32A-1043-4F72-82D0-CDE557DF8A57}" type="pres">
      <dgm:prSet presAssocID="{4C6ECAD0-64BE-4432-BB77-042FC3C909BA}" presName="connectorText" presStyleLbl="sibTrans2D1" presStyleIdx="2" presStyleCnt="3"/>
      <dgm:spPr/>
      <dgm:t>
        <a:bodyPr/>
        <a:lstStyle/>
        <a:p>
          <a:endParaRPr lang="de-DE"/>
        </a:p>
      </dgm:t>
    </dgm:pt>
    <dgm:pt modelId="{B3E369C4-7250-45D8-A78E-CF97BB29E500}" type="pres">
      <dgm:prSet presAssocID="{A7A80CEA-7152-4A1F-8617-28CE7DEEF4D5}" presName="node" presStyleLbl="node1" presStyleIdx="3" presStyleCnt="4">
        <dgm:presLayoutVars>
          <dgm:bulletEnabled val="1"/>
        </dgm:presLayoutVars>
      </dgm:prSet>
      <dgm:spPr/>
      <dgm:t>
        <a:bodyPr/>
        <a:lstStyle/>
        <a:p>
          <a:endParaRPr lang="de-DE"/>
        </a:p>
      </dgm:t>
    </dgm:pt>
  </dgm:ptLst>
  <dgm:cxnLst>
    <dgm:cxn modelId="{D905D5AC-9253-4C09-984F-1BE980A2CFC6}" type="presOf" srcId="{A7A80CEA-7152-4A1F-8617-28CE7DEEF4D5}" destId="{B3E369C4-7250-45D8-A78E-CF97BB29E500}" srcOrd="0" destOrd="0" presId="urn:microsoft.com/office/officeart/2005/8/layout/process1"/>
    <dgm:cxn modelId="{01F1799D-4DD9-49E9-8E67-BDD379DAD5FB}" type="presOf" srcId="{E1E0E1A0-F754-44D1-90BD-471C83E154E8}" destId="{6F2F1727-EC94-42B3-A9FB-0B99851DBCF9}" srcOrd="1" destOrd="0" presId="urn:microsoft.com/office/officeart/2005/8/layout/process1"/>
    <dgm:cxn modelId="{3304809A-802B-473C-B4BA-13D36E257485}" type="presOf" srcId="{E1E0E1A0-F754-44D1-90BD-471C83E154E8}" destId="{15EC60FE-DB0A-40BD-BA5B-138EA132229E}" srcOrd="0" destOrd="0" presId="urn:microsoft.com/office/officeart/2005/8/layout/process1"/>
    <dgm:cxn modelId="{5BD87A03-C4A1-45E1-BC48-91B0DC746544}" type="presOf" srcId="{AABF2019-14FD-4723-8C02-79907D46479E}" destId="{B7982929-8831-446D-AEA4-C9109A9F6F58}" srcOrd="1" destOrd="0" presId="urn:microsoft.com/office/officeart/2005/8/layout/process1"/>
    <dgm:cxn modelId="{99351732-BE05-4C15-B157-2AA8199594C6}" type="presOf" srcId="{4C6ECAD0-64BE-4432-BB77-042FC3C909BA}" destId="{5373B32A-1043-4F72-82D0-CDE557DF8A57}" srcOrd="1" destOrd="0" presId="urn:microsoft.com/office/officeart/2005/8/layout/process1"/>
    <dgm:cxn modelId="{F3FCEE98-A6EA-4917-9F7A-CFBFC9A8CAEA}" srcId="{F4EF3ECF-04FB-490C-A57B-133DF7C03A81}" destId="{B2FE8E26-EA3B-479F-9F15-C0C666ECCBA7}" srcOrd="2" destOrd="0" parTransId="{6BDF503C-ECF7-4F46-8044-860749B6D1A0}" sibTransId="{4C6ECAD0-64BE-4432-BB77-042FC3C909BA}"/>
    <dgm:cxn modelId="{81520233-59A5-486E-A430-1D08A91E4A03}" srcId="{F4EF3ECF-04FB-490C-A57B-133DF7C03A81}" destId="{672E5372-4CBE-4700-8E1B-EB981E9326F8}" srcOrd="1" destOrd="0" parTransId="{963A8B9D-296E-44B7-B467-692B6F22BFA8}" sibTransId="{E1E0E1A0-F754-44D1-90BD-471C83E154E8}"/>
    <dgm:cxn modelId="{C21386BE-B9B1-4800-A4D8-3B43A05FF0D2}" type="presOf" srcId="{F2C068AE-4A99-4D3A-B39F-126B1DBB9000}" destId="{DC9A343A-E462-48D3-9467-E977FB13F388}" srcOrd="0" destOrd="0" presId="urn:microsoft.com/office/officeart/2005/8/layout/process1"/>
    <dgm:cxn modelId="{8413E9ED-F6E0-4841-9962-675AE255D83C}" type="presOf" srcId="{672E5372-4CBE-4700-8E1B-EB981E9326F8}" destId="{DCD8B2C1-74B3-4857-AADD-44BC904B72B8}" srcOrd="0" destOrd="0" presId="urn:microsoft.com/office/officeart/2005/8/layout/process1"/>
    <dgm:cxn modelId="{999F2083-4879-4282-BA50-C15B4CE37480}" srcId="{F4EF3ECF-04FB-490C-A57B-133DF7C03A81}" destId="{F2C068AE-4A99-4D3A-B39F-126B1DBB9000}" srcOrd="0" destOrd="0" parTransId="{BF0E1D8A-1D49-442C-87BD-CF7F04BB5B1E}" sibTransId="{AABF2019-14FD-4723-8C02-79907D46479E}"/>
    <dgm:cxn modelId="{17F1722D-BFEA-4E0F-BD08-4FEED1502C75}" type="presOf" srcId="{B2FE8E26-EA3B-479F-9F15-C0C666ECCBA7}" destId="{7C1283E8-27C4-4F4E-9FB3-655834BCE1E9}" srcOrd="0" destOrd="0" presId="urn:microsoft.com/office/officeart/2005/8/layout/process1"/>
    <dgm:cxn modelId="{AEC5A8F8-AD09-4B90-AF30-837936A5D35D}" type="presOf" srcId="{AABF2019-14FD-4723-8C02-79907D46479E}" destId="{26722053-2BEF-486B-B4C0-EA66DCF894F3}" srcOrd="0" destOrd="0" presId="urn:microsoft.com/office/officeart/2005/8/layout/process1"/>
    <dgm:cxn modelId="{E7E50650-90EE-46D5-8057-F742AAE275B8}" type="presOf" srcId="{F4EF3ECF-04FB-490C-A57B-133DF7C03A81}" destId="{82230DFC-C54F-4EB8-AA11-C3499C42706E}" srcOrd="0" destOrd="0" presId="urn:microsoft.com/office/officeart/2005/8/layout/process1"/>
    <dgm:cxn modelId="{4C334090-6660-4929-9A93-EAF328CED35D}" srcId="{F4EF3ECF-04FB-490C-A57B-133DF7C03A81}" destId="{A7A80CEA-7152-4A1F-8617-28CE7DEEF4D5}" srcOrd="3" destOrd="0" parTransId="{78A39E5A-3921-403C-A6F1-B7DABBF973C7}" sibTransId="{3C401398-0DB3-4BD6-BF5B-4BEBE6C99BAC}"/>
    <dgm:cxn modelId="{EF77EAB7-85BE-4542-BD64-5057F2A8A875}" type="presOf" srcId="{4C6ECAD0-64BE-4432-BB77-042FC3C909BA}" destId="{ED2B1947-4EE6-4117-9819-13AE1FC60F49}" srcOrd="0" destOrd="0" presId="urn:microsoft.com/office/officeart/2005/8/layout/process1"/>
    <dgm:cxn modelId="{FD2E66D7-8059-4C09-A209-367D609F0839}" type="presParOf" srcId="{82230DFC-C54F-4EB8-AA11-C3499C42706E}" destId="{DC9A343A-E462-48D3-9467-E977FB13F388}" srcOrd="0" destOrd="0" presId="urn:microsoft.com/office/officeart/2005/8/layout/process1"/>
    <dgm:cxn modelId="{C6C22400-FBA4-45BB-B45A-3ADC2C4E3F8C}" type="presParOf" srcId="{82230DFC-C54F-4EB8-AA11-C3499C42706E}" destId="{26722053-2BEF-486B-B4C0-EA66DCF894F3}" srcOrd="1" destOrd="0" presId="urn:microsoft.com/office/officeart/2005/8/layout/process1"/>
    <dgm:cxn modelId="{ADCDC039-6975-47CD-A265-19A3CC72939B}" type="presParOf" srcId="{26722053-2BEF-486B-B4C0-EA66DCF894F3}" destId="{B7982929-8831-446D-AEA4-C9109A9F6F58}" srcOrd="0" destOrd="0" presId="urn:microsoft.com/office/officeart/2005/8/layout/process1"/>
    <dgm:cxn modelId="{6F7D70C2-C34B-49EC-9DAF-62560D83D985}" type="presParOf" srcId="{82230DFC-C54F-4EB8-AA11-C3499C42706E}" destId="{DCD8B2C1-74B3-4857-AADD-44BC904B72B8}" srcOrd="2" destOrd="0" presId="urn:microsoft.com/office/officeart/2005/8/layout/process1"/>
    <dgm:cxn modelId="{C49E614A-4F6B-4E76-A4D9-637F0FAD1F1F}" type="presParOf" srcId="{82230DFC-C54F-4EB8-AA11-C3499C42706E}" destId="{15EC60FE-DB0A-40BD-BA5B-138EA132229E}" srcOrd="3" destOrd="0" presId="urn:microsoft.com/office/officeart/2005/8/layout/process1"/>
    <dgm:cxn modelId="{382F44FF-ABA1-444D-A029-7AE701E4F146}" type="presParOf" srcId="{15EC60FE-DB0A-40BD-BA5B-138EA132229E}" destId="{6F2F1727-EC94-42B3-A9FB-0B99851DBCF9}" srcOrd="0" destOrd="0" presId="urn:microsoft.com/office/officeart/2005/8/layout/process1"/>
    <dgm:cxn modelId="{F5EF66C0-9B1A-4C60-ADC5-1FC6E622D391}" type="presParOf" srcId="{82230DFC-C54F-4EB8-AA11-C3499C42706E}" destId="{7C1283E8-27C4-4F4E-9FB3-655834BCE1E9}" srcOrd="4" destOrd="0" presId="urn:microsoft.com/office/officeart/2005/8/layout/process1"/>
    <dgm:cxn modelId="{1AFE2012-8528-4721-89B9-2A0BA7F0758F}" type="presParOf" srcId="{82230DFC-C54F-4EB8-AA11-C3499C42706E}" destId="{ED2B1947-4EE6-4117-9819-13AE1FC60F49}" srcOrd="5" destOrd="0" presId="urn:microsoft.com/office/officeart/2005/8/layout/process1"/>
    <dgm:cxn modelId="{49A14068-8AE1-4FB4-901B-2F2DD129766E}" type="presParOf" srcId="{ED2B1947-4EE6-4117-9819-13AE1FC60F49}" destId="{5373B32A-1043-4F72-82D0-CDE557DF8A57}" srcOrd="0" destOrd="0" presId="urn:microsoft.com/office/officeart/2005/8/layout/process1"/>
    <dgm:cxn modelId="{C6F2D883-323D-42FF-8146-5B919D033F50}" type="presParOf" srcId="{82230DFC-C54F-4EB8-AA11-C3499C42706E}" destId="{B3E369C4-7250-45D8-A78E-CF97BB29E500}"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90BAC1-2340-4308-8A8A-9123DAABD878}">
      <dsp:nvSpPr>
        <dsp:cNvPr id="0" name=""/>
        <dsp:cNvSpPr/>
      </dsp:nvSpPr>
      <dsp:spPr>
        <a:xfrm rot="5400000">
          <a:off x="5990994" y="-2150406"/>
          <a:ext cx="2939716" cy="7979050"/>
        </a:xfrm>
        <a:prstGeom prst="round2Same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de-DE" sz="2000" kern="1200" dirty="0" smtClean="0">
              <a:solidFill>
                <a:schemeClr val="tx2"/>
              </a:solidFill>
            </a:rPr>
            <a:t>stützt sich auf die phraseologische Grundlagenforschung, die eine unentbehrliche theoretische Basis darstellt und relevante Materialien liefert (z. B. Lexika),</a:t>
          </a:r>
          <a:endParaRPr lang="de-DE" sz="2000" kern="1200" dirty="0">
            <a:solidFill>
              <a:schemeClr val="tx2"/>
            </a:solidFill>
          </a:endParaRPr>
        </a:p>
        <a:p>
          <a:pPr marL="228600" lvl="1" indent="-228600" algn="l" defTabSz="889000" rtl="0">
            <a:lnSpc>
              <a:spcPct val="90000"/>
            </a:lnSpc>
            <a:spcBef>
              <a:spcPct val="0"/>
            </a:spcBef>
            <a:spcAft>
              <a:spcPct val="15000"/>
            </a:spcAft>
            <a:buChar char="••"/>
          </a:pPr>
          <a:r>
            <a:rPr lang="de-DE" sz="2000" kern="1200" dirty="0" smtClean="0">
              <a:solidFill>
                <a:schemeClr val="tx2"/>
              </a:solidFill>
            </a:rPr>
            <a:t>bildet einen Forschungsbereich der Phraseologie, der sich systematisch mit der Bestimmung signifikanter phraseologischer Lexik für den </a:t>
          </a:r>
          <a:r>
            <a:rPr lang="de-DE" sz="2000" kern="1200" dirty="0" err="1" smtClean="0">
              <a:solidFill>
                <a:schemeClr val="tx2"/>
              </a:solidFill>
            </a:rPr>
            <a:t>DaF</a:t>
          </a:r>
          <a:r>
            <a:rPr lang="de-DE" sz="2000" kern="1200" dirty="0" smtClean="0">
              <a:solidFill>
                <a:schemeClr val="tx2"/>
              </a:solidFill>
            </a:rPr>
            <a:t>-Unterricht sowie mit didaktisch fundierten Möglichkeiten zu ihrem Erwerb befasst,</a:t>
          </a:r>
          <a:endParaRPr lang="de-DE" sz="2000" kern="1200" dirty="0">
            <a:solidFill>
              <a:schemeClr val="tx2"/>
            </a:solidFill>
          </a:endParaRPr>
        </a:p>
        <a:p>
          <a:pPr marL="228600" lvl="1" indent="-228600" algn="l" defTabSz="889000" rtl="0">
            <a:lnSpc>
              <a:spcPct val="90000"/>
            </a:lnSpc>
            <a:spcBef>
              <a:spcPct val="0"/>
            </a:spcBef>
            <a:spcAft>
              <a:spcPct val="15000"/>
            </a:spcAft>
            <a:buChar char="••"/>
          </a:pPr>
          <a:r>
            <a:rPr lang="de-DE" sz="2000" kern="1200" dirty="0" smtClean="0">
              <a:solidFill>
                <a:schemeClr val="tx2"/>
              </a:solidFill>
            </a:rPr>
            <a:t>ist eine relativ junge Disziplin, die auf eine etwa 30jährige Tradition zurückblickt und eine bemerkenswerte Entwicklung genommen hat.</a:t>
          </a:r>
          <a:endParaRPr lang="de-DE" sz="2000" kern="1200" dirty="0">
            <a:solidFill>
              <a:schemeClr val="tx2"/>
            </a:solidFill>
          </a:endParaRPr>
        </a:p>
      </dsp:txBody>
      <dsp:txXfrm rot="-5400000">
        <a:off x="3471328" y="512765"/>
        <a:ext cx="7835545" cy="2652706"/>
      </dsp:txXfrm>
    </dsp:sp>
    <dsp:sp modelId="{C7DC1CD5-7A77-420B-8507-08C47A8D5051}">
      <dsp:nvSpPr>
        <dsp:cNvPr id="0" name=""/>
        <dsp:cNvSpPr/>
      </dsp:nvSpPr>
      <dsp:spPr>
        <a:xfrm>
          <a:off x="320" y="1796"/>
          <a:ext cx="3469614" cy="3674645"/>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de-DE" sz="2400" kern="1200" dirty="0" smtClean="0"/>
            <a:t>Die Phraseodidaktik…</a:t>
          </a:r>
          <a:endParaRPr lang="de-DE" sz="2400" kern="1200" dirty="0"/>
        </a:p>
      </dsp:txBody>
      <dsp:txXfrm>
        <a:off x="169693" y="171169"/>
        <a:ext cx="3130868" cy="33358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A3F8AE-AACA-4D85-B7EB-6492043C21C5}">
      <dsp:nvSpPr>
        <dsp:cNvPr id="0" name=""/>
        <dsp:cNvSpPr/>
      </dsp:nvSpPr>
      <dsp:spPr>
        <a:xfrm rot="5400000">
          <a:off x="5450268" y="-2120353"/>
          <a:ext cx="3146277" cy="8011020"/>
        </a:xfrm>
        <a:prstGeom prst="round2Same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de-DE" sz="1800" kern="1200" dirty="0" smtClean="0">
              <a:solidFill>
                <a:schemeClr val="tx2"/>
              </a:solidFill>
            </a:rPr>
            <a:t>wurden lange als sprachliche Randerscheinung mit umgangssprachlichem Charakter behandelt,</a:t>
          </a:r>
          <a:endParaRPr lang="de-DE" sz="1800" kern="1200" dirty="0">
            <a:solidFill>
              <a:schemeClr val="tx2"/>
            </a:solidFill>
          </a:endParaRPr>
        </a:p>
        <a:p>
          <a:pPr marL="171450" lvl="1" indent="-171450" algn="l" defTabSz="800100" rtl="0">
            <a:lnSpc>
              <a:spcPct val="90000"/>
            </a:lnSpc>
            <a:spcBef>
              <a:spcPct val="0"/>
            </a:spcBef>
            <a:spcAft>
              <a:spcPct val="15000"/>
            </a:spcAft>
            <a:buChar char="••"/>
          </a:pPr>
          <a:r>
            <a:rPr lang="de-DE" sz="1800" kern="1200" dirty="0" smtClean="0">
              <a:solidFill>
                <a:schemeClr val="tx2"/>
              </a:solidFill>
            </a:rPr>
            <a:t>stellen den Normalfall der Kommunikation dar: Sie konstituieren unterschiedliche Sprachhandlungen in verschiedenen Kontexten und Situationen sowie auf verschiedenen Stilebenen,</a:t>
          </a:r>
          <a:endParaRPr lang="de-DE" sz="1800" kern="1200" dirty="0">
            <a:solidFill>
              <a:schemeClr val="tx2"/>
            </a:solidFill>
          </a:endParaRPr>
        </a:p>
        <a:p>
          <a:pPr marL="171450" lvl="1" indent="-171450" algn="l" defTabSz="800100" rtl="0">
            <a:lnSpc>
              <a:spcPct val="90000"/>
            </a:lnSpc>
            <a:spcBef>
              <a:spcPct val="0"/>
            </a:spcBef>
            <a:spcAft>
              <a:spcPct val="15000"/>
            </a:spcAft>
            <a:buChar char="••"/>
          </a:pPr>
          <a:r>
            <a:rPr lang="de-DE" sz="1800" kern="1200" dirty="0" smtClean="0">
              <a:solidFill>
                <a:schemeClr val="tx2"/>
              </a:solidFill>
            </a:rPr>
            <a:t>sind fester und wesentlicher Bestandteil </a:t>
          </a:r>
          <a:r>
            <a:rPr lang="en-US" sz="1800" kern="1200" dirty="0" smtClean="0">
              <a:solidFill>
                <a:schemeClr val="tx2"/>
              </a:solidFill>
            </a:rPr>
            <a:t>der </a:t>
          </a:r>
          <a:r>
            <a:rPr lang="de-DE" sz="1800" kern="1200" dirty="0" smtClean="0">
              <a:solidFill>
                <a:schemeClr val="tx2"/>
              </a:solidFill>
            </a:rPr>
            <a:t>gesprochenen und geschriebenen Kommunikation und nehmen einen beträchtlichen Teil im Sprachgebrauch ein,</a:t>
          </a:r>
          <a:endParaRPr lang="de-DE" sz="1800" kern="1200" dirty="0">
            <a:solidFill>
              <a:schemeClr val="tx2"/>
            </a:solidFill>
          </a:endParaRPr>
        </a:p>
        <a:p>
          <a:pPr marL="171450" lvl="1" indent="-171450" algn="l" defTabSz="800100" rtl="0">
            <a:lnSpc>
              <a:spcPct val="90000"/>
            </a:lnSpc>
            <a:spcBef>
              <a:spcPct val="0"/>
            </a:spcBef>
            <a:spcAft>
              <a:spcPct val="15000"/>
            </a:spcAft>
            <a:buChar char="••"/>
          </a:pPr>
          <a:r>
            <a:rPr lang="de-DE" sz="1800" kern="1200" dirty="0" smtClean="0">
              <a:solidFill>
                <a:schemeClr val="tx2"/>
              </a:solidFill>
            </a:rPr>
            <a:t>bilden einen unverzichtbaren Teil der lexikalischen, soziokulturellen und pragmatischen Kompetenz nach dem </a:t>
          </a:r>
          <a:r>
            <a:rPr lang="de-DE" sz="1800" kern="1200" dirty="0" err="1" smtClean="0">
              <a:solidFill>
                <a:schemeClr val="tx2"/>
              </a:solidFill>
            </a:rPr>
            <a:t>GERfS</a:t>
          </a:r>
          <a:r>
            <a:rPr lang="de-DE" sz="1800" kern="1200" dirty="0" smtClean="0">
              <a:solidFill>
                <a:schemeClr val="tx2"/>
              </a:solidFill>
            </a:rPr>
            <a:t> (Europarat 2001),</a:t>
          </a:r>
          <a:endParaRPr lang="de-DE" sz="1800" kern="1200" dirty="0">
            <a:solidFill>
              <a:schemeClr val="tx2"/>
            </a:solidFill>
          </a:endParaRPr>
        </a:p>
        <a:p>
          <a:pPr marL="171450" lvl="1" indent="-171450" algn="l" defTabSz="800100" rtl="0">
            <a:lnSpc>
              <a:spcPct val="90000"/>
            </a:lnSpc>
            <a:spcBef>
              <a:spcPct val="0"/>
            </a:spcBef>
            <a:spcAft>
              <a:spcPct val="15000"/>
            </a:spcAft>
            <a:buChar char="••"/>
          </a:pPr>
          <a:r>
            <a:rPr lang="de-DE" sz="1800" kern="1200" dirty="0" smtClean="0">
              <a:solidFill>
                <a:schemeClr val="tx2"/>
              </a:solidFill>
            </a:rPr>
            <a:t>gelten als „harte Nuss“ der Wortschatzarbeit (</a:t>
          </a:r>
          <a:r>
            <a:rPr lang="de-DE" sz="1800" kern="1200" dirty="0" err="1" smtClean="0">
              <a:solidFill>
                <a:schemeClr val="tx2"/>
              </a:solidFill>
            </a:rPr>
            <a:t>Lüger</a:t>
          </a:r>
          <a:r>
            <a:rPr lang="de-DE" sz="1800" kern="1200" dirty="0" smtClean="0">
              <a:solidFill>
                <a:schemeClr val="tx2"/>
              </a:solidFill>
            </a:rPr>
            <a:t> 1997: 76) und ihr Erlernen bedarf einer besonderen didaktischen Fokussierung.</a:t>
          </a:r>
          <a:endParaRPr lang="de-DE" sz="1800" kern="1200" dirty="0">
            <a:solidFill>
              <a:schemeClr val="tx2"/>
            </a:solidFill>
          </a:endParaRPr>
        </a:p>
      </dsp:txBody>
      <dsp:txXfrm rot="-5400000">
        <a:off x="3017897" y="465607"/>
        <a:ext cx="7857431" cy="2839099"/>
      </dsp:txXfrm>
    </dsp:sp>
    <dsp:sp modelId="{E33CC85C-ECAE-464D-A84C-B705DD4D234A}">
      <dsp:nvSpPr>
        <dsp:cNvPr id="0" name=""/>
        <dsp:cNvSpPr/>
      </dsp:nvSpPr>
      <dsp:spPr>
        <a:xfrm>
          <a:off x="1033" y="1838"/>
          <a:ext cx="3016863" cy="3766636"/>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de-DE" sz="2400" kern="1200" dirty="0" smtClean="0"/>
            <a:t>Phraseologismen…</a:t>
          </a:r>
          <a:endParaRPr lang="de-DE" sz="2400" kern="1200" dirty="0"/>
        </a:p>
      </dsp:txBody>
      <dsp:txXfrm>
        <a:off x="148304" y="149109"/>
        <a:ext cx="2722321" cy="34720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C83E94-A5D9-4779-8E80-DA15F5A987C9}">
      <dsp:nvSpPr>
        <dsp:cNvPr id="0" name=""/>
        <dsp:cNvSpPr/>
      </dsp:nvSpPr>
      <dsp:spPr>
        <a:xfrm rot="10800000">
          <a:off x="2110132" y="449"/>
          <a:ext cx="7334693" cy="1050687"/>
        </a:xfrm>
        <a:prstGeom prst="homePlat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3324" tIns="156210" rIns="291592" bIns="156210" numCol="1" spcCol="1270" anchor="ctr" anchorCtr="0">
          <a:noAutofit/>
        </a:bodyPr>
        <a:lstStyle/>
        <a:p>
          <a:pPr lvl="0" algn="ctr" defTabSz="1822450" rtl="0">
            <a:lnSpc>
              <a:spcPct val="90000"/>
            </a:lnSpc>
            <a:spcBef>
              <a:spcPct val="0"/>
            </a:spcBef>
            <a:spcAft>
              <a:spcPct val="35000"/>
            </a:spcAft>
          </a:pPr>
          <a:r>
            <a:rPr lang="de-DE" sz="4100" kern="1200" dirty="0" smtClean="0">
              <a:solidFill>
                <a:schemeClr val="accent2"/>
              </a:solidFill>
            </a:rPr>
            <a:t>Was</a:t>
          </a:r>
          <a:r>
            <a:rPr lang="de-DE" sz="4100" kern="1200" dirty="0" smtClean="0"/>
            <a:t> soll gelernt werden?</a:t>
          </a:r>
          <a:endParaRPr lang="de-DE" sz="4100" kern="1200" dirty="0"/>
        </a:p>
      </dsp:txBody>
      <dsp:txXfrm rot="10800000">
        <a:off x="2372804" y="449"/>
        <a:ext cx="7072021" cy="1050687"/>
      </dsp:txXfrm>
    </dsp:sp>
    <dsp:sp modelId="{AD8253EE-F6E1-4DF7-A48B-BC14D418CE35}">
      <dsp:nvSpPr>
        <dsp:cNvPr id="0" name=""/>
        <dsp:cNvSpPr/>
      </dsp:nvSpPr>
      <dsp:spPr>
        <a:xfrm>
          <a:off x="1584788" y="449"/>
          <a:ext cx="1050687" cy="1050687"/>
        </a:xfrm>
        <a:prstGeom prst="ellipse">
          <a:avLst/>
        </a:prstGeom>
        <a:solidFill>
          <a:schemeClr val="accent1">
            <a:tint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C2CCC4-B15D-4CE5-A2C8-AC0ED7E098AA}">
      <dsp:nvSpPr>
        <dsp:cNvPr id="0" name=""/>
        <dsp:cNvSpPr/>
      </dsp:nvSpPr>
      <dsp:spPr>
        <a:xfrm rot="10800000">
          <a:off x="2110132" y="1313807"/>
          <a:ext cx="7334693" cy="1050687"/>
        </a:xfrm>
        <a:prstGeom prst="homePlat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3324" tIns="156210" rIns="291592" bIns="156210" numCol="1" spcCol="1270" anchor="ctr" anchorCtr="0">
          <a:noAutofit/>
        </a:bodyPr>
        <a:lstStyle/>
        <a:p>
          <a:pPr lvl="0" algn="ctr" defTabSz="1822450" rtl="0">
            <a:lnSpc>
              <a:spcPct val="90000"/>
            </a:lnSpc>
            <a:spcBef>
              <a:spcPct val="0"/>
            </a:spcBef>
            <a:spcAft>
              <a:spcPct val="35000"/>
            </a:spcAft>
          </a:pPr>
          <a:r>
            <a:rPr lang="de-DE" sz="4100" kern="1200" dirty="0" smtClean="0">
              <a:solidFill>
                <a:schemeClr val="accent2"/>
              </a:solidFill>
            </a:rPr>
            <a:t>Wie</a:t>
          </a:r>
          <a:r>
            <a:rPr lang="de-DE" sz="4100" kern="1200" dirty="0" smtClean="0"/>
            <a:t> soll es gelernt werden?</a:t>
          </a:r>
          <a:endParaRPr lang="de-DE" sz="4100" kern="1200" dirty="0"/>
        </a:p>
      </dsp:txBody>
      <dsp:txXfrm rot="10800000">
        <a:off x="2372804" y="1313807"/>
        <a:ext cx="7072021" cy="1050687"/>
      </dsp:txXfrm>
    </dsp:sp>
    <dsp:sp modelId="{C985BC0D-5DCC-4E15-BAC2-AD387517B398}">
      <dsp:nvSpPr>
        <dsp:cNvPr id="0" name=""/>
        <dsp:cNvSpPr/>
      </dsp:nvSpPr>
      <dsp:spPr>
        <a:xfrm>
          <a:off x="1584788" y="1313807"/>
          <a:ext cx="1050687" cy="1050687"/>
        </a:xfrm>
        <a:prstGeom prst="ellipse">
          <a:avLst/>
        </a:prstGeom>
        <a:solidFill>
          <a:schemeClr val="accent1">
            <a:tint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C9B117-09FC-4CD8-8DB6-57DBE5D6A0F4}">
      <dsp:nvSpPr>
        <dsp:cNvPr id="0" name=""/>
        <dsp:cNvSpPr/>
      </dsp:nvSpPr>
      <dsp:spPr>
        <a:xfrm rot="10800000">
          <a:off x="2110132" y="2627166"/>
          <a:ext cx="7334693" cy="1050687"/>
        </a:xfrm>
        <a:prstGeom prst="homePlat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3324" tIns="156210" rIns="291592" bIns="156210" numCol="1" spcCol="1270" anchor="ctr" anchorCtr="0">
          <a:noAutofit/>
        </a:bodyPr>
        <a:lstStyle/>
        <a:p>
          <a:pPr lvl="0" algn="ctr" defTabSz="1822450" rtl="0">
            <a:lnSpc>
              <a:spcPct val="90000"/>
            </a:lnSpc>
            <a:spcBef>
              <a:spcPct val="0"/>
            </a:spcBef>
            <a:spcAft>
              <a:spcPct val="35000"/>
            </a:spcAft>
          </a:pPr>
          <a:r>
            <a:rPr lang="de-DE" sz="4100" kern="1200" dirty="0" smtClean="0">
              <a:solidFill>
                <a:schemeClr val="accent2"/>
              </a:solidFill>
            </a:rPr>
            <a:t>Wann </a:t>
          </a:r>
          <a:r>
            <a:rPr lang="de-DE" sz="4100" kern="1200" dirty="0" smtClean="0"/>
            <a:t>soll es gelernt werden?</a:t>
          </a:r>
          <a:endParaRPr lang="de-DE" sz="4100" kern="1200" dirty="0"/>
        </a:p>
      </dsp:txBody>
      <dsp:txXfrm rot="10800000">
        <a:off x="2372804" y="2627166"/>
        <a:ext cx="7072021" cy="1050687"/>
      </dsp:txXfrm>
    </dsp:sp>
    <dsp:sp modelId="{6FCF05EA-EED8-43D4-8243-FF90445A8350}">
      <dsp:nvSpPr>
        <dsp:cNvPr id="0" name=""/>
        <dsp:cNvSpPr/>
      </dsp:nvSpPr>
      <dsp:spPr>
        <a:xfrm>
          <a:off x="1584788" y="2627166"/>
          <a:ext cx="1050687" cy="1050687"/>
        </a:xfrm>
        <a:prstGeom prst="ellipse">
          <a:avLst/>
        </a:prstGeom>
        <a:solidFill>
          <a:schemeClr val="accent1">
            <a:tint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A6714B-E3E6-46EA-8E3B-93D3014D48BB}">
      <dsp:nvSpPr>
        <dsp:cNvPr id="0" name=""/>
        <dsp:cNvSpPr/>
      </dsp:nvSpPr>
      <dsp:spPr>
        <a:xfrm>
          <a:off x="5514974" y="1519964"/>
          <a:ext cx="1908436" cy="638308"/>
        </a:xfrm>
        <a:custGeom>
          <a:avLst/>
          <a:gdLst/>
          <a:ahLst/>
          <a:cxnLst/>
          <a:rect l="0" t="0" r="0" b="0"/>
          <a:pathLst>
            <a:path>
              <a:moveTo>
                <a:pt x="0" y="0"/>
              </a:moveTo>
              <a:lnTo>
                <a:pt x="0" y="319154"/>
              </a:lnTo>
              <a:lnTo>
                <a:pt x="1908436" y="319154"/>
              </a:lnTo>
              <a:lnTo>
                <a:pt x="1908436" y="638308"/>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E40B56-180F-4481-9D19-DE929164F614}">
      <dsp:nvSpPr>
        <dsp:cNvPr id="0" name=""/>
        <dsp:cNvSpPr/>
      </dsp:nvSpPr>
      <dsp:spPr>
        <a:xfrm>
          <a:off x="3622618" y="1519964"/>
          <a:ext cx="1892356" cy="638308"/>
        </a:xfrm>
        <a:custGeom>
          <a:avLst/>
          <a:gdLst/>
          <a:ahLst/>
          <a:cxnLst/>
          <a:rect l="0" t="0" r="0" b="0"/>
          <a:pathLst>
            <a:path>
              <a:moveTo>
                <a:pt x="1892356" y="0"/>
              </a:moveTo>
              <a:lnTo>
                <a:pt x="1892356" y="319154"/>
              </a:lnTo>
              <a:lnTo>
                <a:pt x="0" y="319154"/>
              </a:lnTo>
              <a:lnTo>
                <a:pt x="0" y="638308"/>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B7D74A-22A3-4B06-95A2-66CE3ABB49BA}">
      <dsp:nvSpPr>
        <dsp:cNvPr id="0" name=""/>
        <dsp:cNvSpPr/>
      </dsp:nvSpPr>
      <dsp:spPr>
        <a:xfrm>
          <a:off x="3995192" y="182"/>
          <a:ext cx="3039564" cy="1519782"/>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de-DE" sz="2400" kern="1200" dirty="0" smtClean="0"/>
            <a:t>Auswahlkriterien zur Bestimmung eines phraseologischen Grundwortschatzes</a:t>
          </a:r>
          <a:endParaRPr lang="de-DE" sz="2400" kern="1200" dirty="0"/>
        </a:p>
      </dsp:txBody>
      <dsp:txXfrm>
        <a:off x="3995192" y="182"/>
        <a:ext cx="3039564" cy="1519782"/>
      </dsp:txXfrm>
    </dsp:sp>
    <dsp:sp modelId="{7D8E18CF-9D9B-4B37-B1C3-ACD78AC13E33}">
      <dsp:nvSpPr>
        <dsp:cNvPr id="0" name=""/>
        <dsp:cNvSpPr/>
      </dsp:nvSpPr>
      <dsp:spPr>
        <a:xfrm>
          <a:off x="2033336" y="2158273"/>
          <a:ext cx="3178563" cy="1519782"/>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de-DE" sz="2400" kern="1200" dirty="0" err="1" smtClean="0">
              <a:solidFill>
                <a:schemeClr val="accent2">
                  <a:lumMod val="75000"/>
                </a:schemeClr>
              </a:solidFill>
            </a:rPr>
            <a:t>Vorkommensfrequenz</a:t>
          </a:r>
          <a:r>
            <a:rPr lang="de-DE" sz="2400" kern="1200" dirty="0" smtClean="0">
              <a:solidFill>
                <a:schemeClr val="accent2">
                  <a:lumMod val="75000"/>
                </a:schemeClr>
              </a:solidFill>
            </a:rPr>
            <a:t> </a:t>
          </a:r>
          <a:r>
            <a:rPr lang="de-DE" sz="2400" kern="1200" dirty="0" smtClean="0"/>
            <a:t>(quantitatives Kriterium)</a:t>
          </a:r>
          <a:endParaRPr lang="de-DE" sz="2400" kern="1200" dirty="0"/>
        </a:p>
      </dsp:txBody>
      <dsp:txXfrm>
        <a:off x="2033336" y="2158273"/>
        <a:ext cx="3178563" cy="1519782"/>
      </dsp:txXfrm>
    </dsp:sp>
    <dsp:sp modelId="{DCA0D0EA-4469-42DA-8A03-715E3CB3897B}">
      <dsp:nvSpPr>
        <dsp:cNvPr id="0" name=""/>
        <dsp:cNvSpPr/>
      </dsp:nvSpPr>
      <dsp:spPr>
        <a:xfrm>
          <a:off x="5850208" y="2158273"/>
          <a:ext cx="3146405" cy="1519782"/>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de-DE" sz="2400" kern="1200" dirty="0" smtClean="0">
              <a:solidFill>
                <a:schemeClr val="accent2">
                  <a:lumMod val="75000"/>
                </a:schemeClr>
              </a:solidFill>
            </a:rPr>
            <a:t>Geläufigkeit</a:t>
          </a:r>
          <a:r>
            <a:rPr lang="de-DE" sz="2400" kern="1200" dirty="0" smtClean="0"/>
            <a:t> </a:t>
          </a:r>
          <a:br>
            <a:rPr lang="de-DE" sz="2400" kern="1200" dirty="0" smtClean="0"/>
          </a:br>
          <a:r>
            <a:rPr lang="de-DE" sz="2400" kern="1200" dirty="0" smtClean="0"/>
            <a:t>(qualitatives Kriterium)</a:t>
          </a:r>
          <a:endParaRPr lang="de-DE" sz="2400" kern="1200" dirty="0"/>
        </a:p>
      </dsp:txBody>
      <dsp:txXfrm>
        <a:off x="5850208" y="2158273"/>
        <a:ext cx="3146405" cy="15197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4B7A72-9683-4AF7-8D59-1A5A2048013F}">
      <dsp:nvSpPr>
        <dsp:cNvPr id="0" name=""/>
        <dsp:cNvSpPr/>
      </dsp:nvSpPr>
      <dsp:spPr>
        <a:xfrm>
          <a:off x="5514975" y="1640840"/>
          <a:ext cx="4569848" cy="396557"/>
        </a:xfrm>
        <a:custGeom>
          <a:avLst/>
          <a:gdLst/>
          <a:ahLst/>
          <a:cxnLst/>
          <a:rect l="0" t="0" r="0" b="0"/>
          <a:pathLst>
            <a:path>
              <a:moveTo>
                <a:pt x="0" y="0"/>
              </a:moveTo>
              <a:lnTo>
                <a:pt x="0" y="198278"/>
              </a:lnTo>
              <a:lnTo>
                <a:pt x="4569848" y="198278"/>
              </a:lnTo>
              <a:lnTo>
                <a:pt x="4569848" y="396557"/>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58AF91-C285-4C97-ABEE-DAC0F1E31141}">
      <dsp:nvSpPr>
        <dsp:cNvPr id="0" name=""/>
        <dsp:cNvSpPr/>
      </dsp:nvSpPr>
      <dsp:spPr>
        <a:xfrm>
          <a:off x="5514975" y="1640840"/>
          <a:ext cx="2284924" cy="396557"/>
        </a:xfrm>
        <a:custGeom>
          <a:avLst/>
          <a:gdLst/>
          <a:ahLst/>
          <a:cxnLst/>
          <a:rect l="0" t="0" r="0" b="0"/>
          <a:pathLst>
            <a:path>
              <a:moveTo>
                <a:pt x="0" y="0"/>
              </a:moveTo>
              <a:lnTo>
                <a:pt x="0" y="198278"/>
              </a:lnTo>
              <a:lnTo>
                <a:pt x="2284924" y="198278"/>
              </a:lnTo>
              <a:lnTo>
                <a:pt x="2284924" y="396557"/>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4092D2-23FD-4686-9B61-44DA60AB5004}">
      <dsp:nvSpPr>
        <dsp:cNvPr id="0" name=""/>
        <dsp:cNvSpPr/>
      </dsp:nvSpPr>
      <dsp:spPr>
        <a:xfrm>
          <a:off x="5469254" y="1640840"/>
          <a:ext cx="91440" cy="396557"/>
        </a:xfrm>
        <a:custGeom>
          <a:avLst/>
          <a:gdLst/>
          <a:ahLst/>
          <a:cxnLst/>
          <a:rect l="0" t="0" r="0" b="0"/>
          <a:pathLst>
            <a:path>
              <a:moveTo>
                <a:pt x="45720" y="0"/>
              </a:moveTo>
              <a:lnTo>
                <a:pt x="45720" y="396557"/>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43D17A-FA6E-46F2-AA08-59697B0C40AF}">
      <dsp:nvSpPr>
        <dsp:cNvPr id="0" name=""/>
        <dsp:cNvSpPr/>
      </dsp:nvSpPr>
      <dsp:spPr>
        <a:xfrm>
          <a:off x="3230050" y="1640840"/>
          <a:ext cx="2284924" cy="396557"/>
        </a:xfrm>
        <a:custGeom>
          <a:avLst/>
          <a:gdLst/>
          <a:ahLst/>
          <a:cxnLst/>
          <a:rect l="0" t="0" r="0" b="0"/>
          <a:pathLst>
            <a:path>
              <a:moveTo>
                <a:pt x="2284924" y="0"/>
              </a:moveTo>
              <a:lnTo>
                <a:pt x="2284924" y="198278"/>
              </a:lnTo>
              <a:lnTo>
                <a:pt x="0" y="198278"/>
              </a:lnTo>
              <a:lnTo>
                <a:pt x="0" y="396557"/>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68861B-662D-4647-93F4-8CA5F757886B}">
      <dsp:nvSpPr>
        <dsp:cNvPr id="0" name=""/>
        <dsp:cNvSpPr/>
      </dsp:nvSpPr>
      <dsp:spPr>
        <a:xfrm>
          <a:off x="945126" y="1640840"/>
          <a:ext cx="4569848" cy="396557"/>
        </a:xfrm>
        <a:custGeom>
          <a:avLst/>
          <a:gdLst/>
          <a:ahLst/>
          <a:cxnLst/>
          <a:rect l="0" t="0" r="0" b="0"/>
          <a:pathLst>
            <a:path>
              <a:moveTo>
                <a:pt x="4569848" y="0"/>
              </a:moveTo>
              <a:lnTo>
                <a:pt x="4569848" y="198278"/>
              </a:lnTo>
              <a:lnTo>
                <a:pt x="0" y="198278"/>
              </a:lnTo>
              <a:lnTo>
                <a:pt x="0" y="396557"/>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7A4AFC-06D1-4089-94CA-79F7FE9F6026}">
      <dsp:nvSpPr>
        <dsp:cNvPr id="0" name=""/>
        <dsp:cNvSpPr/>
      </dsp:nvSpPr>
      <dsp:spPr>
        <a:xfrm>
          <a:off x="4570791" y="696656"/>
          <a:ext cx="1888367" cy="944183"/>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de-DE" sz="2000" kern="1200" dirty="0" smtClean="0"/>
            <a:t>Weitere Auswahlkriterien</a:t>
          </a:r>
          <a:endParaRPr lang="de-DE" sz="2000" kern="1200" dirty="0"/>
        </a:p>
      </dsp:txBody>
      <dsp:txXfrm>
        <a:off x="4570791" y="696656"/>
        <a:ext cx="1888367" cy="944183"/>
      </dsp:txXfrm>
    </dsp:sp>
    <dsp:sp modelId="{BEC6F358-5B82-42DF-AE66-93524076EFB1}">
      <dsp:nvSpPr>
        <dsp:cNvPr id="0" name=""/>
        <dsp:cNvSpPr/>
      </dsp:nvSpPr>
      <dsp:spPr>
        <a:xfrm>
          <a:off x="942" y="2037397"/>
          <a:ext cx="1888367" cy="944183"/>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de-DE" sz="2000" kern="1200" dirty="0" smtClean="0"/>
            <a:t>Muttersprache und Lernstufe der Lernenden</a:t>
          </a:r>
          <a:endParaRPr lang="de-DE" sz="2000" kern="1200" dirty="0"/>
        </a:p>
      </dsp:txBody>
      <dsp:txXfrm>
        <a:off x="942" y="2037397"/>
        <a:ext cx="1888367" cy="944183"/>
      </dsp:txXfrm>
    </dsp:sp>
    <dsp:sp modelId="{23A6EB4E-77ED-4D7D-BA7E-6CCF46B39225}">
      <dsp:nvSpPr>
        <dsp:cNvPr id="0" name=""/>
        <dsp:cNvSpPr/>
      </dsp:nvSpPr>
      <dsp:spPr>
        <a:xfrm>
          <a:off x="2285866" y="2037397"/>
          <a:ext cx="1888367" cy="944183"/>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de-DE" sz="2000" kern="1200" dirty="0" smtClean="0"/>
            <a:t>Adressatenbezug</a:t>
          </a:r>
          <a:endParaRPr lang="de-DE" sz="2000" kern="1200" dirty="0"/>
        </a:p>
      </dsp:txBody>
      <dsp:txXfrm>
        <a:off x="2285866" y="2037397"/>
        <a:ext cx="1888367" cy="944183"/>
      </dsp:txXfrm>
    </dsp:sp>
    <dsp:sp modelId="{19D870AF-9041-42A1-8878-8832FFD1AF88}">
      <dsp:nvSpPr>
        <dsp:cNvPr id="0" name=""/>
        <dsp:cNvSpPr/>
      </dsp:nvSpPr>
      <dsp:spPr>
        <a:xfrm>
          <a:off x="4570791" y="2037397"/>
          <a:ext cx="1888367" cy="944183"/>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de-DE" sz="2000" kern="1200" dirty="0" smtClean="0"/>
            <a:t>Gebundenheit an bestimmte Sprachhandlungen</a:t>
          </a:r>
          <a:endParaRPr lang="de-DE" sz="2000" kern="1200" dirty="0"/>
        </a:p>
      </dsp:txBody>
      <dsp:txXfrm>
        <a:off x="4570791" y="2037397"/>
        <a:ext cx="1888367" cy="944183"/>
      </dsp:txXfrm>
    </dsp:sp>
    <dsp:sp modelId="{2B0A904F-1A19-4472-A24F-81A5D3D35A11}">
      <dsp:nvSpPr>
        <dsp:cNvPr id="0" name=""/>
        <dsp:cNvSpPr/>
      </dsp:nvSpPr>
      <dsp:spPr>
        <a:xfrm>
          <a:off x="6855715" y="2037397"/>
          <a:ext cx="1888367" cy="944183"/>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de-DE" sz="2000" kern="1200" dirty="0" smtClean="0"/>
            <a:t>Textsorten</a:t>
          </a:r>
          <a:r>
            <a:rPr lang="el-GR" sz="2000" kern="1200" dirty="0" smtClean="0"/>
            <a:t>-</a:t>
          </a:r>
          <a:r>
            <a:rPr lang="de-DE" sz="2000" kern="1200" dirty="0" err="1" smtClean="0"/>
            <a:t>abhängigkeit</a:t>
          </a:r>
          <a:endParaRPr lang="de-DE" sz="2000" kern="1200" dirty="0"/>
        </a:p>
      </dsp:txBody>
      <dsp:txXfrm>
        <a:off x="6855715" y="2037397"/>
        <a:ext cx="1888367" cy="944183"/>
      </dsp:txXfrm>
    </dsp:sp>
    <dsp:sp modelId="{FA8FCB0A-2A4F-45DD-974A-EFDBA794C147}">
      <dsp:nvSpPr>
        <dsp:cNvPr id="0" name=""/>
        <dsp:cNvSpPr/>
      </dsp:nvSpPr>
      <dsp:spPr>
        <a:xfrm>
          <a:off x="9140640" y="2037397"/>
          <a:ext cx="1888367" cy="944183"/>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de-DE" sz="2000" kern="1200" dirty="0" smtClean="0"/>
            <a:t>rezeptive bzw. produktive Beherrschung</a:t>
          </a:r>
          <a:endParaRPr lang="de-DE" sz="2000" kern="1200" dirty="0"/>
        </a:p>
      </dsp:txBody>
      <dsp:txXfrm>
        <a:off x="9140640" y="2037397"/>
        <a:ext cx="1888367" cy="94418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FB2E5-2857-4B0D-A154-FA825781F699}">
      <dsp:nvSpPr>
        <dsp:cNvPr id="0" name=""/>
        <dsp:cNvSpPr/>
      </dsp:nvSpPr>
      <dsp:spPr>
        <a:xfrm>
          <a:off x="5514975" y="1589238"/>
          <a:ext cx="4319362" cy="499760"/>
        </a:xfrm>
        <a:custGeom>
          <a:avLst/>
          <a:gdLst/>
          <a:ahLst/>
          <a:cxnLst/>
          <a:rect l="0" t="0" r="0" b="0"/>
          <a:pathLst>
            <a:path>
              <a:moveTo>
                <a:pt x="0" y="0"/>
              </a:moveTo>
              <a:lnTo>
                <a:pt x="0" y="249880"/>
              </a:lnTo>
              <a:lnTo>
                <a:pt x="4319362" y="249880"/>
              </a:lnTo>
              <a:lnTo>
                <a:pt x="4319362" y="499760"/>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6946A0-FC08-448D-97B9-6C05B725AE9C}">
      <dsp:nvSpPr>
        <dsp:cNvPr id="0" name=""/>
        <dsp:cNvSpPr/>
      </dsp:nvSpPr>
      <dsp:spPr>
        <a:xfrm>
          <a:off x="5514975" y="1589238"/>
          <a:ext cx="1439787" cy="499760"/>
        </a:xfrm>
        <a:custGeom>
          <a:avLst/>
          <a:gdLst/>
          <a:ahLst/>
          <a:cxnLst/>
          <a:rect l="0" t="0" r="0" b="0"/>
          <a:pathLst>
            <a:path>
              <a:moveTo>
                <a:pt x="0" y="0"/>
              </a:moveTo>
              <a:lnTo>
                <a:pt x="0" y="249880"/>
              </a:lnTo>
              <a:lnTo>
                <a:pt x="1439787" y="249880"/>
              </a:lnTo>
              <a:lnTo>
                <a:pt x="1439787" y="499760"/>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DCC175-8983-41F6-A3EB-A76B01280FBF}">
      <dsp:nvSpPr>
        <dsp:cNvPr id="0" name=""/>
        <dsp:cNvSpPr/>
      </dsp:nvSpPr>
      <dsp:spPr>
        <a:xfrm>
          <a:off x="4075187" y="1589238"/>
          <a:ext cx="1439787" cy="499760"/>
        </a:xfrm>
        <a:custGeom>
          <a:avLst/>
          <a:gdLst/>
          <a:ahLst/>
          <a:cxnLst/>
          <a:rect l="0" t="0" r="0" b="0"/>
          <a:pathLst>
            <a:path>
              <a:moveTo>
                <a:pt x="1439787" y="0"/>
              </a:moveTo>
              <a:lnTo>
                <a:pt x="1439787" y="249880"/>
              </a:lnTo>
              <a:lnTo>
                <a:pt x="0" y="249880"/>
              </a:lnTo>
              <a:lnTo>
                <a:pt x="0" y="499760"/>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4E77AA-672C-4BFB-BD10-87E98C0FDF46}">
      <dsp:nvSpPr>
        <dsp:cNvPr id="0" name=""/>
        <dsp:cNvSpPr/>
      </dsp:nvSpPr>
      <dsp:spPr>
        <a:xfrm>
          <a:off x="1195612" y="1589238"/>
          <a:ext cx="4319362" cy="499760"/>
        </a:xfrm>
        <a:custGeom>
          <a:avLst/>
          <a:gdLst/>
          <a:ahLst/>
          <a:cxnLst/>
          <a:rect l="0" t="0" r="0" b="0"/>
          <a:pathLst>
            <a:path>
              <a:moveTo>
                <a:pt x="4319362" y="0"/>
              </a:moveTo>
              <a:lnTo>
                <a:pt x="4319362" y="249880"/>
              </a:lnTo>
              <a:lnTo>
                <a:pt x="0" y="249880"/>
              </a:lnTo>
              <a:lnTo>
                <a:pt x="0" y="499760"/>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7CAC3A-598C-41D7-969D-67E14B2898DB}">
      <dsp:nvSpPr>
        <dsp:cNvPr id="0" name=""/>
        <dsp:cNvSpPr/>
      </dsp:nvSpPr>
      <dsp:spPr>
        <a:xfrm>
          <a:off x="9365894" y="78818"/>
          <a:ext cx="1444666" cy="530555"/>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de-DE" sz="1500" kern="1200" dirty="0" smtClean="0"/>
            <a:t>(</a:t>
          </a:r>
          <a:r>
            <a:rPr lang="de-DE" sz="1200" kern="1200" dirty="0" smtClean="0"/>
            <a:t>Kühn 1992, 2007; </a:t>
          </a:r>
          <a:r>
            <a:rPr lang="de-DE" sz="1200" kern="1200" dirty="0" err="1" smtClean="0"/>
            <a:t>Lüger</a:t>
          </a:r>
          <a:r>
            <a:rPr lang="de-DE" sz="1200" kern="1200" dirty="0" smtClean="0"/>
            <a:t> 1997</a:t>
          </a:r>
          <a:r>
            <a:rPr lang="de-DE" sz="1500" kern="1200" dirty="0" smtClean="0"/>
            <a:t>)</a:t>
          </a:r>
          <a:endParaRPr lang="de-DE" sz="1500" kern="1200" dirty="0"/>
        </a:p>
      </dsp:txBody>
      <dsp:txXfrm>
        <a:off x="9365894" y="78818"/>
        <a:ext cx="1444666" cy="530555"/>
      </dsp:txXfrm>
    </dsp:sp>
    <dsp:sp modelId="{76FC5852-3367-4D87-87C9-E8AC5C9169EB}">
      <dsp:nvSpPr>
        <dsp:cNvPr id="0" name=""/>
        <dsp:cNvSpPr/>
      </dsp:nvSpPr>
      <dsp:spPr>
        <a:xfrm>
          <a:off x="4325067" y="399331"/>
          <a:ext cx="2379814" cy="1189907"/>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0">
            <a:lnSpc>
              <a:spcPct val="90000"/>
            </a:lnSpc>
            <a:spcBef>
              <a:spcPct val="0"/>
            </a:spcBef>
            <a:spcAft>
              <a:spcPct val="35000"/>
            </a:spcAft>
          </a:pPr>
          <a:r>
            <a:rPr lang="de-DE" sz="2100" kern="1200" dirty="0" smtClean="0"/>
            <a:t>Modell </a:t>
          </a:r>
          <a:br>
            <a:rPr lang="de-DE" sz="2100" kern="1200" dirty="0" smtClean="0"/>
          </a:br>
          <a:r>
            <a:rPr lang="de-DE" sz="2100" kern="1200" dirty="0" smtClean="0"/>
            <a:t>zur Förderung der phraseologischen Kompetenz</a:t>
          </a:r>
          <a:endParaRPr lang="de-DE" sz="2100" kern="1200" dirty="0"/>
        </a:p>
      </dsp:txBody>
      <dsp:txXfrm>
        <a:off x="4325067" y="399331"/>
        <a:ext cx="2379814" cy="1189907"/>
      </dsp:txXfrm>
    </dsp:sp>
    <dsp:sp modelId="{0EEFA58C-DEE4-4669-AEFD-259230D54310}">
      <dsp:nvSpPr>
        <dsp:cNvPr id="0" name=""/>
        <dsp:cNvSpPr/>
      </dsp:nvSpPr>
      <dsp:spPr>
        <a:xfrm>
          <a:off x="5705" y="2088999"/>
          <a:ext cx="2379814" cy="1189907"/>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0">
            <a:lnSpc>
              <a:spcPct val="90000"/>
            </a:lnSpc>
            <a:spcBef>
              <a:spcPct val="0"/>
            </a:spcBef>
            <a:spcAft>
              <a:spcPct val="35000"/>
            </a:spcAft>
          </a:pPr>
          <a:r>
            <a:rPr lang="de-DE" sz="2100" kern="1200" dirty="0" smtClean="0"/>
            <a:t>Erkennen</a:t>
          </a:r>
          <a:endParaRPr lang="de-DE" sz="2100" kern="1200" dirty="0"/>
        </a:p>
      </dsp:txBody>
      <dsp:txXfrm>
        <a:off x="5705" y="2088999"/>
        <a:ext cx="2379814" cy="1189907"/>
      </dsp:txXfrm>
    </dsp:sp>
    <dsp:sp modelId="{3974D789-696B-42ED-A3A9-93E0FAC5EE32}">
      <dsp:nvSpPr>
        <dsp:cNvPr id="0" name=""/>
        <dsp:cNvSpPr/>
      </dsp:nvSpPr>
      <dsp:spPr>
        <a:xfrm>
          <a:off x="2885280" y="2088999"/>
          <a:ext cx="2379814" cy="1189907"/>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0">
            <a:lnSpc>
              <a:spcPct val="90000"/>
            </a:lnSpc>
            <a:spcBef>
              <a:spcPct val="0"/>
            </a:spcBef>
            <a:spcAft>
              <a:spcPct val="35000"/>
            </a:spcAft>
          </a:pPr>
          <a:r>
            <a:rPr lang="de-DE" sz="2100" kern="1200" dirty="0" smtClean="0"/>
            <a:t>Entschlüsseln</a:t>
          </a:r>
          <a:endParaRPr lang="de-DE" sz="2100" kern="1200" dirty="0"/>
        </a:p>
      </dsp:txBody>
      <dsp:txXfrm>
        <a:off x="2885280" y="2088999"/>
        <a:ext cx="2379814" cy="1189907"/>
      </dsp:txXfrm>
    </dsp:sp>
    <dsp:sp modelId="{BA0D40C9-E07B-4768-A4AC-A75FEB1CF67C}">
      <dsp:nvSpPr>
        <dsp:cNvPr id="0" name=""/>
        <dsp:cNvSpPr/>
      </dsp:nvSpPr>
      <dsp:spPr>
        <a:xfrm>
          <a:off x="5764855" y="2088999"/>
          <a:ext cx="2379814" cy="1189907"/>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0">
            <a:lnSpc>
              <a:spcPct val="90000"/>
            </a:lnSpc>
            <a:spcBef>
              <a:spcPct val="0"/>
            </a:spcBef>
            <a:spcAft>
              <a:spcPct val="35000"/>
            </a:spcAft>
          </a:pPr>
          <a:r>
            <a:rPr lang="de-DE" sz="2100" kern="1200" dirty="0" smtClean="0"/>
            <a:t>Festigen</a:t>
          </a:r>
          <a:endParaRPr lang="de-DE" sz="2100" kern="1200" dirty="0"/>
        </a:p>
      </dsp:txBody>
      <dsp:txXfrm>
        <a:off x="5764855" y="2088999"/>
        <a:ext cx="2379814" cy="1189907"/>
      </dsp:txXfrm>
    </dsp:sp>
    <dsp:sp modelId="{3A179439-AEF1-460E-B47D-67EBF5439C33}">
      <dsp:nvSpPr>
        <dsp:cNvPr id="0" name=""/>
        <dsp:cNvSpPr/>
      </dsp:nvSpPr>
      <dsp:spPr>
        <a:xfrm>
          <a:off x="8644430" y="2088999"/>
          <a:ext cx="2379814" cy="1189907"/>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0">
            <a:lnSpc>
              <a:spcPct val="90000"/>
            </a:lnSpc>
            <a:spcBef>
              <a:spcPct val="0"/>
            </a:spcBef>
            <a:spcAft>
              <a:spcPct val="35000"/>
            </a:spcAft>
          </a:pPr>
          <a:r>
            <a:rPr lang="de-DE" sz="2100" kern="1200" dirty="0" smtClean="0"/>
            <a:t>Verwenden</a:t>
          </a:r>
          <a:endParaRPr lang="de-DE" sz="2100" kern="1200" dirty="0"/>
        </a:p>
      </dsp:txBody>
      <dsp:txXfrm>
        <a:off x="8644430" y="2088999"/>
        <a:ext cx="2379814" cy="118990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9A343A-E462-48D3-9467-E977FB13F388}">
      <dsp:nvSpPr>
        <dsp:cNvPr id="0" name=""/>
        <dsp:cNvSpPr/>
      </dsp:nvSpPr>
      <dsp:spPr>
        <a:xfrm>
          <a:off x="4847" y="1203335"/>
          <a:ext cx="2119279" cy="1271567"/>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de-DE" sz="1900" kern="1200" dirty="0" smtClean="0"/>
            <a:t>Einsatz muttersprachlichen Wissens</a:t>
          </a:r>
          <a:endParaRPr lang="de-DE" sz="1900" kern="1200" dirty="0"/>
        </a:p>
      </dsp:txBody>
      <dsp:txXfrm>
        <a:off x="42090" y="1240578"/>
        <a:ext cx="2044793" cy="1197081"/>
      </dsp:txXfrm>
    </dsp:sp>
    <dsp:sp modelId="{26722053-2BEF-486B-B4C0-EA66DCF894F3}">
      <dsp:nvSpPr>
        <dsp:cNvPr id="0" name=""/>
        <dsp:cNvSpPr/>
      </dsp:nvSpPr>
      <dsp:spPr>
        <a:xfrm>
          <a:off x="2336055" y="1576328"/>
          <a:ext cx="449287" cy="5255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de-DE" sz="1600" kern="1200"/>
        </a:p>
      </dsp:txBody>
      <dsp:txXfrm>
        <a:off x="2336055" y="1681444"/>
        <a:ext cx="314501" cy="315349"/>
      </dsp:txXfrm>
    </dsp:sp>
    <dsp:sp modelId="{DCD8B2C1-74B3-4857-AADD-44BC904B72B8}">
      <dsp:nvSpPr>
        <dsp:cNvPr id="0" name=""/>
        <dsp:cNvSpPr/>
      </dsp:nvSpPr>
      <dsp:spPr>
        <a:xfrm>
          <a:off x="2971839" y="1203335"/>
          <a:ext cx="2119279" cy="1271567"/>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de-DE" sz="1900" kern="1200" dirty="0" smtClean="0"/>
            <a:t>Vergegenwärtigen des sprachlichen Bildes</a:t>
          </a:r>
          <a:endParaRPr lang="de-DE" sz="1900" kern="1200" dirty="0"/>
        </a:p>
      </dsp:txBody>
      <dsp:txXfrm>
        <a:off x="3009082" y="1240578"/>
        <a:ext cx="2044793" cy="1197081"/>
      </dsp:txXfrm>
    </dsp:sp>
    <dsp:sp modelId="{15EC60FE-DB0A-40BD-BA5B-138EA132229E}">
      <dsp:nvSpPr>
        <dsp:cNvPr id="0" name=""/>
        <dsp:cNvSpPr/>
      </dsp:nvSpPr>
      <dsp:spPr>
        <a:xfrm>
          <a:off x="5303047" y="1576328"/>
          <a:ext cx="449287" cy="5255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de-DE" sz="1600" kern="1200"/>
        </a:p>
      </dsp:txBody>
      <dsp:txXfrm>
        <a:off x="5303047" y="1681444"/>
        <a:ext cx="314501" cy="315349"/>
      </dsp:txXfrm>
    </dsp:sp>
    <dsp:sp modelId="{7C1283E8-27C4-4F4E-9FB3-655834BCE1E9}">
      <dsp:nvSpPr>
        <dsp:cNvPr id="0" name=""/>
        <dsp:cNvSpPr/>
      </dsp:nvSpPr>
      <dsp:spPr>
        <a:xfrm>
          <a:off x="5938830" y="1203335"/>
          <a:ext cx="2119279" cy="1271567"/>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de-DE" sz="1900" kern="1200" dirty="0" smtClean="0"/>
            <a:t>Erschließen aus dem Kontext</a:t>
          </a:r>
          <a:endParaRPr lang="en-US" sz="1900" kern="1200" dirty="0" smtClean="0"/>
        </a:p>
      </dsp:txBody>
      <dsp:txXfrm>
        <a:off x="5976073" y="1240578"/>
        <a:ext cx="2044793" cy="1197081"/>
      </dsp:txXfrm>
    </dsp:sp>
    <dsp:sp modelId="{ED2B1947-4EE6-4117-9819-13AE1FC60F49}">
      <dsp:nvSpPr>
        <dsp:cNvPr id="0" name=""/>
        <dsp:cNvSpPr/>
      </dsp:nvSpPr>
      <dsp:spPr>
        <a:xfrm>
          <a:off x="8270038" y="1576328"/>
          <a:ext cx="449287" cy="5255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de-DE" sz="1600" kern="1200"/>
        </a:p>
      </dsp:txBody>
      <dsp:txXfrm>
        <a:off x="8270038" y="1681444"/>
        <a:ext cx="314501" cy="315349"/>
      </dsp:txXfrm>
    </dsp:sp>
    <dsp:sp modelId="{B3E369C4-7250-45D8-A78E-CF97BB29E500}">
      <dsp:nvSpPr>
        <dsp:cNvPr id="0" name=""/>
        <dsp:cNvSpPr/>
      </dsp:nvSpPr>
      <dsp:spPr>
        <a:xfrm>
          <a:off x="8905822" y="1203335"/>
          <a:ext cx="2119279" cy="1271567"/>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de-DE" sz="1900" kern="1200" smtClean="0"/>
            <a:t>Heranziehen lexikographischer Hilfsmittel</a:t>
          </a:r>
          <a:endParaRPr lang="de-DE" sz="1900" kern="1200"/>
        </a:p>
      </dsp:txBody>
      <dsp:txXfrm>
        <a:off x="8943065" y="1240578"/>
        <a:ext cx="2044793" cy="119708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FE9B895-739C-4C83-A814-D8661F8894C2}" type="datetimeFigureOut">
              <a:rPr lang="de-DE"/>
              <a:pPr>
                <a:defRPr/>
              </a:pPr>
              <a:t>16.11.2020</a:t>
            </a:fld>
            <a:endParaRPr lang="de-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de-DE"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3A22F56E-6D44-45C9-A90C-FAA9649B594E}" type="slidenum">
              <a:rPr lang="de-DE"/>
              <a:pPr>
                <a:defRPr/>
              </a:pPr>
              <a:t>‹#›</a:t>
            </a:fld>
            <a:endParaRPr lang="de-DE"/>
          </a:p>
        </p:txBody>
      </p:sp>
    </p:spTree>
    <p:extLst>
      <p:ext uri="{BB962C8B-B14F-4D97-AF65-F5344CB8AC3E}">
        <p14:creationId xmlns:p14="http://schemas.microsoft.com/office/powerpoint/2010/main" val="31794493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dirty="0"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32CAF060-EA31-4A99-B433-8DEC82F1E894}" type="slidenum">
              <a:rPr lang="de-DE" smtClean="0">
                <a:latin typeface="Calibri" panose="020F0502020204030204" pitchFamily="34" charset="0"/>
              </a:rPr>
              <a:pPr fontAlgn="base">
                <a:spcBef>
                  <a:spcPct val="0"/>
                </a:spcBef>
                <a:spcAft>
                  <a:spcPct val="0"/>
                </a:spcAft>
              </a:pPr>
              <a:t>1</a:t>
            </a:fld>
            <a:endParaRPr lang="de-DE" smtClean="0">
              <a:latin typeface="Calibri" panose="020F0502020204030204" pitchFamily="34" charset="0"/>
            </a:endParaRPr>
          </a:p>
        </p:txBody>
      </p:sp>
    </p:spTree>
    <p:extLst>
      <p:ext uri="{BB962C8B-B14F-4D97-AF65-F5344CB8AC3E}">
        <p14:creationId xmlns:p14="http://schemas.microsoft.com/office/powerpoint/2010/main" val="1030139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de-DE"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3A22F56E-6D44-45C9-A90C-FAA9649B594E}" type="slidenum">
              <a:rPr lang="de-DE" smtClean="0"/>
              <a:pPr>
                <a:defRPr/>
              </a:pPr>
              <a:t>18</a:t>
            </a:fld>
            <a:endParaRPr lang="de-DE"/>
          </a:p>
        </p:txBody>
      </p:sp>
    </p:spTree>
    <p:extLst>
      <p:ext uri="{BB962C8B-B14F-4D97-AF65-F5344CB8AC3E}">
        <p14:creationId xmlns:p14="http://schemas.microsoft.com/office/powerpoint/2010/main" val="1152121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de-DE"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3A22F56E-6D44-45C9-A90C-FAA9649B594E}" type="slidenum">
              <a:rPr lang="de-DE" smtClean="0"/>
              <a:pPr>
                <a:defRPr/>
              </a:pPr>
              <a:t>21</a:t>
            </a:fld>
            <a:endParaRPr lang="de-DE"/>
          </a:p>
        </p:txBody>
      </p:sp>
    </p:spTree>
    <p:extLst>
      <p:ext uri="{BB962C8B-B14F-4D97-AF65-F5344CB8AC3E}">
        <p14:creationId xmlns:p14="http://schemas.microsoft.com/office/powerpoint/2010/main" val="2155931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3A22F56E-6D44-45C9-A90C-FAA9649B594E}" type="slidenum">
              <a:rPr lang="de-DE" smtClean="0"/>
              <a:pPr>
                <a:defRPr/>
              </a:pPr>
              <a:t>25</a:t>
            </a:fld>
            <a:endParaRPr lang="de-DE"/>
          </a:p>
        </p:txBody>
      </p:sp>
    </p:spTree>
    <p:extLst>
      <p:ext uri="{BB962C8B-B14F-4D97-AF65-F5344CB8AC3E}">
        <p14:creationId xmlns:p14="http://schemas.microsoft.com/office/powerpoint/2010/main" val="177817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3A22F56E-6D44-45C9-A90C-FAA9649B594E}" type="slidenum">
              <a:rPr lang="de-DE" smtClean="0"/>
              <a:pPr>
                <a:defRPr/>
              </a:pPr>
              <a:t>28</a:t>
            </a:fld>
            <a:endParaRPr lang="de-DE"/>
          </a:p>
        </p:txBody>
      </p:sp>
    </p:spTree>
    <p:extLst>
      <p:ext uri="{BB962C8B-B14F-4D97-AF65-F5344CB8AC3E}">
        <p14:creationId xmlns:p14="http://schemas.microsoft.com/office/powerpoint/2010/main" val="3307610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31</a:t>
            </a:fld>
            <a:endParaRPr lang="el-GR"/>
          </a:p>
        </p:txBody>
      </p:sp>
    </p:spTree>
    <p:extLst>
      <p:ext uri="{BB962C8B-B14F-4D97-AF65-F5344CB8AC3E}">
        <p14:creationId xmlns:p14="http://schemas.microsoft.com/office/powerpoint/2010/main" val="2345568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32</a:t>
            </a:fld>
            <a:endParaRPr lang="el-GR"/>
          </a:p>
        </p:txBody>
      </p:sp>
    </p:spTree>
    <p:extLst>
      <p:ext uri="{BB962C8B-B14F-4D97-AF65-F5344CB8AC3E}">
        <p14:creationId xmlns:p14="http://schemas.microsoft.com/office/powerpoint/2010/main" val="1401975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31272347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1603443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35</a:t>
            </a:fld>
            <a:endParaRPr lang="el-GR"/>
          </a:p>
        </p:txBody>
      </p:sp>
    </p:spTree>
    <p:extLst>
      <p:ext uri="{BB962C8B-B14F-4D97-AF65-F5344CB8AC3E}">
        <p14:creationId xmlns:p14="http://schemas.microsoft.com/office/powerpoint/2010/main" val="40205069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36</a:t>
            </a:fld>
            <a:endParaRPr lang="el-GR"/>
          </a:p>
        </p:txBody>
      </p:sp>
    </p:spTree>
    <p:extLst>
      <p:ext uri="{BB962C8B-B14F-4D97-AF65-F5344CB8AC3E}">
        <p14:creationId xmlns:p14="http://schemas.microsoft.com/office/powerpoint/2010/main" val="3087958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de-DE"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3A22F56E-6D44-45C9-A90C-FAA9649B594E}" type="slidenum">
              <a:rPr lang="de-DE" smtClean="0"/>
              <a:pPr>
                <a:defRPr/>
              </a:pPr>
              <a:t>3</a:t>
            </a:fld>
            <a:endParaRPr lang="de-DE"/>
          </a:p>
        </p:txBody>
      </p:sp>
    </p:spTree>
    <p:extLst>
      <p:ext uri="{BB962C8B-B14F-4D97-AF65-F5344CB8AC3E}">
        <p14:creationId xmlns:p14="http://schemas.microsoft.com/office/powerpoint/2010/main" val="8964035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349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altLang="el-GR" smtClean="0"/>
          </a:p>
        </p:txBody>
      </p:sp>
      <p:sp>
        <p:nvSpPr>
          <p:cNvPr id="6349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45995E4E-4805-4545-9FBA-F08BF22C739A}" type="slidenum">
              <a:rPr lang="el-GR" altLang="el-GR" sz="1200"/>
              <a:pPr/>
              <a:t>37</a:t>
            </a:fld>
            <a:endParaRPr lang="el-GR" altLang="el-GR" sz="1200"/>
          </a:p>
        </p:txBody>
      </p:sp>
    </p:spTree>
    <p:extLst>
      <p:ext uri="{BB962C8B-B14F-4D97-AF65-F5344CB8AC3E}">
        <p14:creationId xmlns:p14="http://schemas.microsoft.com/office/powerpoint/2010/main" val="30554788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38</a:t>
            </a:fld>
            <a:endParaRPr lang="el-GR">
              <a:solidFill>
                <a:prstClr val="black"/>
              </a:solidFill>
            </a:endParaRPr>
          </a:p>
        </p:txBody>
      </p:sp>
    </p:spTree>
    <p:extLst>
      <p:ext uri="{BB962C8B-B14F-4D97-AF65-F5344CB8AC3E}">
        <p14:creationId xmlns:p14="http://schemas.microsoft.com/office/powerpoint/2010/main" val="3361454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b="1" i="0" u="none" kern="1200" dirty="0" smtClean="0">
                <a:solidFill>
                  <a:schemeClr val="tx1"/>
                </a:solidFill>
                <a:effectLst/>
                <a:latin typeface="+mn-lt"/>
                <a:ea typeface="+mn-ea"/>
                <a:cs typeface="+mn-cs"/>
              </a:rPr>
              <a:t>Zu Beginn:</a:t>
            </a:r>
          </a:p>
          <a:p>
            <a:r>
              <a:rPr lang="de-DE" sz="1200" kern="1200" dirty="0" smtClean="0">
                <a:solidFill>
                  <a:schemeClr val="tx1"/>
                </a:solidFill>
                <a:effectLst/>
                <a:latin typeface="+mn-lt"/>
                <a:ea typeface="+mn-ea"/>
                <a:cs typeface="+mn-cs"/>
              </a:rPr>
              <a:t> </a:t>
            </a:r>
          </a:p>
          <a:p>
            <a:endParaRPr lang="de-DE"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3A22F56E-6D44-45C9-A90C-FAA9649B594E}" type="slidenum">
              <a:rPr lang="de-DE" smtClean="0"/>
              <a:pPr>
                <a:defRPr/>
              </a:pPr>
              <a:t>5</a:t>
            </a:fld>
            <a:endParaRPr lang="de-DE"/>
          </a:p>
        </p:txBody>
      </p:sp>
    </p:spTree>
    <p:extLst>
      <p:ext uri="{BB962C8B-B14F-4D97-AF65-F5344CB8AC3E}">
        <p14:creationId xmlns:p14="http://schemas.microsoft.com/office/powerpoint/2010/main" val="3983136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b="1" i="0" u="none" kern="1200" dirty="0" smtClean="0">
                <a:solidFill>
                  <a:schemeClr val="tx1"/>
                </a:solidFill>
                <a:effectLst/>
                <a:latin typeface="+mn-lt"/>
                <a:ea typeface="+mn-ea"/>
                <a:cs typeface="+mn-cs"/>
              </a:rPr>
              <a:t>Zu Beginn:</a:t>
            </a:r>
          </a:p>
          <a:p>
            <a:r>
              <a:rPr lang="de-DE" sz="1200" kern="1200" dirty="0" smtClean="0">
                <a:solidFill>
                  <a:schemeClr val="tx1"/>
                </a:solidFill>
                <a:effectLst/>
                <a:latin typeface="+mn-lt"/>
                <a:ea typeface="+mn-ea"/>
                <a:cs typeface="+mn-cs"/>
              </a:rPr>
              <a:t> </a:t>
            </a:r>
          </a:p>
          <a:p>
            <a:endParaRPr lang="de-DE"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3A22F56E-6D44-45C9-A90C-FAA9649B594E}" type="slidenum">
              <a:rPr lang="de-DE" smtClean="0"/>
              <a:pPr>
                <a:defRPr/>
              </a:pPr>
              <a:t>6</a:t>
            </a:fld>
            <a:endParaRPr lang="de-DE"/>
          </a:p>
        </p:txBody>
      </p:sp>
    </p:spTree>
    <p:extLst>
      <p:ext uri="{BB962C8B-B14F-4D97-AF65-F5344CB8AC3E}">
        <p14:creationId xmlns:p14="http://schemas.microsoft.com/office/powerpoint/2010/main" val="287825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3A22F56E-6D44-45C9-A90C-FAA9649B594E}" type="slidenum">
              <a:rPr lang="de-DE" smtClean="0"/>
              <a:pPr>
                <a:defRPr/>
              </a:pPr>
              <a:t>7</a:t>
            </a:fld>
            <a:endParaRPr lang="de-DE"/>
          </a:p>
        </p:txBody>
      </p:sp>
    </p:spTree>
    <p:extLst>
      <p:ext uri="{BB962C8B-B14F-4D97-AF65-F5344CB8AC3E}">
        <p14:creationId xmlns:p14="http://schemas.microsoft.com/office/powerpoint/2010/main" val="3513751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kern="1200" dirty="0" smtClean="0">
                <a:solidFill>
                  <a:schemeClr val="tx1"/>
                </a:solidFill>
                <a:effectLst/>
                <a:latin typeface="+mn-lt"/>
                <a:ea typeface="+mn-ea"/>
                <a:cs typeface="+mn-cs"/>
              </a:rPr>
              <a:t>Es besteht </a:t>
            </a:r>
            <a:r>
              <a:rPr lang="de-DE" sz="1200" u="sng" kern="1200" dirty="0" smtClean="0">
                <a:solidFill>
                  <a:schemeClr val="tx1"/>
                </a:solidFill>
                <a:effectLst/>
                <a:latin typeface="+mn-lt"/>
                <a:ea typeface="+mn-ea"/>
                <a:cs typeface="+mn-cs"/>
              </a:rPr>
              <a:t>allgemeiner Konsens </a:t>
            </a:r>
            <a:r>
              <a:rPr lang="de-DE" sz="1200" kern="1200" dirty="0" smtClean="0">
                <a:solidFill>
                  <a:schemeClr val="tx1"/>
                </a:solidFill>
                <a:effectLst/>
                <a:latin typeface="+mn-lt"/>
                <a:ea typeface="+mn-ea"/>
                <a:cs typeface="+mn-cs"/>
              </a:rPr>
              <a:t>darüber, dass die </a:t>
            </a:r>
            <a:r>
              <a:rPr lang="de-DE" sz="1200" u="sng" kern="1200" dirty="0" err="1" smtClean="0">
                <a:solidFill>
                  <a:schemeClr val="tx1"/>
                </a:solidFill>
                <a:effectLst/>
                <a:latin typeface="+mn-lt"/>
                <a:ea typeface="+mn-ea"/>
                <a:cs typeface="+mn-cs"/>
              </a:rPr>
              <a:t>Vorkommensfrequenz</a:t>
            </a:r>
            <a:r>
              <a:rPr lang="de-DE" sz="1200" u="sng" kern="1200" dirty="0" smtClean="0">
                <a:solidFill>
                  <a:schemeClr val="tx1"/>
                </a:solidFill>
                <a:effectLst/>
                <a:latin typeface="+mn-lt"/>
                <a:ea typeface="+mn-ea"/>
                <a:cs typeface="+mn-cs"/>
              </a:rPr>
              <a:t> </a:t>
            </a:r>
            <a:r>
              <a:rPr lang="de-DE" sz="1200" kern="1200" dirty="0" smtClean="0">
                <a:solidFill>
                  <a:schemeClr val="tx1"/>
                </a:solidFill>
                <a:effectLst/>
                <a:latin typeface="+mn-lt"/>
                <a:ea typeface="+mn-ea"/>
                <a:cs typeface="+mn-cs"/>
              </a:rPr>
              <a:t>ein </a:t>
            </a:r>
            <a:r>
              <a:rPr lang="de-DE" sz="1200" u="sng" kern="1200" dirty="0" smtClean="0">
                <a:solidFill>
                  <a:schemeClr val="tx1"/>
                </a:solidFill>
                <a:effectLst/>
                <a:latin typeface="+mn-lt"/>
                <a:ea typeface="+mn-ea"/>
                <a:cs typeface="+mn-cs"/>
              </a:rPr>
              <a:t>unzureichendes quantitatives Kriterium </a:t>
            </a:r>
            <a:r>
              <a:rPr lang="de-DE" sz="1200" kern="1200" dirty="0" smtClean="0">
                <a:solidFill>
                  <a:schemeClr val="tx1"/>
                </a:solidFill>
                <a:effectLst/>
                <a:latin typeface="+mn-lt"/>
                <a:ea typeface="+mn-ea"/>
                <a:cs typeface="+mn-cs"/>
              </a:rPr>
              <a:t>darstellt. Denn auch die </a:t>
            </a:r>
            <a:r>
              <a:rPr lang="de-DE" sz="1200" u="sng" kern="1200" dirty="0" smtClean="0">
                <a:solidFill>
                  <a:schemeClr val="tx1"/>
                </a:solidFill>
                <a:effectLst/>
                <a:latin typeface="+mn-lt"/>
                <a:ea typeface="+mn-ea"/>
                <a:cs typeface="+mn-cs"/>
              </a:rPr>
              <a:t>Geläufigkeit </a:t>
            </a:r>
            <a:r>
              <a:rPr lang="de-DE" sz="1200" kern="1200" dirty="0" smtClean="0">
                <a:solidFill>
                  <a:schemeClr val="tx1"/>
                </a:solidFill>
                <a:effectLst/>
                <a:latin typeface="+mn-lt"/>
                <a:ea typeface="+mn-ea"/>
                <a:cs typeface="+mn-cs"/>
              </a:rPr>
              <a:t>bildet ein unverzichtbares </a:t>
            </a:r>
            <a:r>
              <a:rPr lang="de-DE" sz="1200" u="sng" kern="1200" dirty="0" smtClean="0">
                <a:solidFill>
                  <a:schemeClr val="tx1"/>
                </a:solidFill>
                <a:effectLst/>
                <a:latin typeface="+mn-lt"/>
                <a:ea typeface="+mn-ea"/>
                <a:cs typeface="+mn-cs"/>
              </a:rPr>
              <a:t>(</a:t>
            </a:r>
            <a:r>
              <a:rPr lang="de-DE" sz="1200" u="sng" kern="1200" dirty="0" err="1" smtClean="0">
                <a:solidFill>
                  <a:schemeClr val="tx1"/>
                </a:solidFill>
                <a:effectLst/>
                <a:latin typeface="+mn-lt"/>
                <a:ea typeface="+mn-ea"/>
                <a:cs typeface="+mn-cs"/>
              </a:rPr>
              <a:t>inter</a:t>
            </a:r>
            <a:r>
              <a:rPr lang="de-DE" sz="1200" u="sng" kern="1200" dirty="0" smtClean="0">
                <a:solidFill>
                  <a:schemeClr val="tx1"/>
                </a:solidFill>
                <a:effectLst/>
                <a:latin typeface="+mn-lt"/>
                <a:ea typeface="+mn-ea"/>
                <a:cs typeface="+mn-cs"/>
              </a:rPr>
              <a:t>)subjektives qualitatives Selektionskriterium</a:t>
            </a:r>
            <a:r>
              <a:rPr lang="de-DE" sz="120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pPr>
              <a:defRPr/>
            </a:pPr>
            <a:fld id="{3A22F56E-6D44-45C9-A90C-FAA9649B594E}" type="slidenum">
              <a:rPr lang="de-DE" smtClean="0"/>
              <a:pPr>
                <a:defRPr/>
              </a:pPr>
              <a:t>9</a:t>
            </a:fld>
            <a:endParaRPr lang="de-DE"/>
          </a:p>
        </p:txBody>
      </p:sp>
    </p:spTree>
    <p:extLst>
      <p:ext uri="{BB962C8B-B14F-4D97-AF65-F5344CB8AC3E}">
        <p14:creationId xmlns:p14="http://schemas.microsoft.com/office/powerpoint/2010/main" val="35765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3A22F56E-6D44-45C9-A90C-FAA9649B594E}" type="slidenum">
              <a:rPr lang="de-DE" smtClean="0"/>
              <a:pPr>
                <a:defRPr/>
              </a:pPr>
              <a:t>10</a:t>
            </a:fld>
            <a:endParaRPr lang="de-DE"/>
          </a:p>
        </p:txBody>
      </p:sp>
    </p:spTree>
    <p:extLst>
      <p:ext uri="{BB962C8B-B14F-4D97-AF65-F5344CB8AC3E}">
        <p14:creationId xmlns:p14="http://schemas.microsoft.com/office/powerpoint/2010/main" val="676956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de-DE"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3A22F56E-6D44-45C9-A90C-FAA9649B594E}" type="slidenum">
              <a:rPr lang="de-DE" smtClean="0"/>
              <a:pPr>
                <a:defRPr/>
              </a:pPr>
              <a:t>16</a:t>
            </a:fld>
            <a:endParaRPr lang="de-DE"/>
          </a:p>
        </p:txBody>
      </p:sp>
    </p:spTree>
    <p:extLst>
      <p:ext uri="{BB962C8B-B14F-4D97-AF65-F5344CB8AC3E}">
        <p14:creationId xmlns:p14="http://schemas.microsoft.com/office/powerpoint/2010/main" val="4091198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de-DE"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3A22F56E-6D44-45C9-A90C-FAA9649B594E}" type="slidenum">
              <a:rPr lang="de-DE" smtClean="0"/>
              <a:pPr>
                <a:defRPr/>
              </a:pPr>
              <a:t>17</a:t>
            </a:fld>
            <a:endParaRPr lang="de-DE"/>
          </a:p>
        </p:txBody>
      </p:sp>
    </p:spTree>
    <p:extLst>
      <p:ext uri="{BB962C8B-B14F-4D97-AF65-F5344CB8AC3E}">
        <p14:creationId xmlns:p14="http://schemas.microsoft.com/office/powerpoint/2010/main" val="3375547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446088" y="3086101"/>
            <a:ext cx="11263312" cy="164786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227984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a:spLocks noChangeAspect="1"/>
          </p:cNvSpPr>
          <p:nvPr/>
        </p:nvSpPr>
        <p:spPr>
          <a:xfrm>
            <a:off x="439738" y="614363"/>
            <a:ext cx="11309350" cy="11890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79FBC6E2-EF04-4FA1-B91B-B939DE2068BE}" type="datetime1">
              <a:rPr lang="en-US" smtClean="0"/>
              <a:t>11/16/2020</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de-DE" smtClean="0"/>
              <a:t>Marios Chrissou</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2B40038-1FB1-4646-BDB9-23D53DFAE17E}" type="slidenum">
              <a:rPr lang="en-US"/>
              <a:pPr>
                <a:defRPr/>
              </a:pPr>
              <a:t>‹#›</a:t>
            </a:fld>
            <a:endParaRPr lang="en-US"/>
          </a:p>
        </p:txBody>
      </p:sp>
    </p:spTree>
    <p:extLst>
      <p:ext uri="{BB962C8B-B14F-4D97-AF65-F5344CB8AC3E}">
        <p14:creationId xmlns:p14="http://schemas.microsoft.com/office/powerpoint/2010/main" val="1289162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a:spLocks noChangeAspect="1"/>
          </p:cNvSpPr>
          <p:nvPr/>
        </p:nvSpPr>
        <p:spPr>
          <a:xfrm>
            <a:off x="8839200" y="600075"/>
            <a:ext cx="2906713" cy="5816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a:xfrm>
            <a:off x="8993188" y="5956300"/>
            <a:ext cx="1328737" cy="365125"/>
          </a:xfrm>
        </p:spPr>
        <p:txBody>
          <a:bodyPr/>
          <a:lstStyle>
            <a:lvl1pPr>
              <a:defRPr>
                <a:solidFill>
                  <a:schemeClr val="accent1">
                    <a:lumMod val="75000"/>
                    <a:lumOff val="25000"/>
                  </a:schemeClr>
                </a:solidFill>
              </a:defRPr>
            </a:lvl1pPr>
          </a:lstStyle>
          <a:p>
            <a:pPr>
              <a:defRPr/>
            </a:pPr>
            <a:fld id="{ACDDC428-8BF4-49F3-B37F-3916EF3927AD}" type="datetime1">
              <a:rPr lang="en-US" smtClean="0"/>
              <a:t>11/16/2020</a:t>
            </a:fld>
            <a:endParaRPr lang="en-US" dirty="0"/>
          </a:p>
        </p:txBody>
      </p:sp>
      <p:sp>
        <p:nvSpPr>
          <p:cNvPr id="6" name="Footer Placeholder 4"/>
          <p:cNvSpPr>
            <a:spLocks noGrp="1"/>
          </p:cNvSpPr>
          <p:nvPr>
            <p:ph type="ftr" sz="quarter" idx="11"/>
          </p:nvPr>
        </p:nvSpPr>
        <p:spPr>
          <a:xfrm>
            <a:off x="774700" y="5951538"/>
            <a:ext cx="7896225" cy="365125"/>
          </a:xfrm>
        </p:spPr>
        <p:txBody>
          <a:bodyPr/>
          <a:lstStyle>
            <a:lvl1pPr>
              <a:defRPr/>
            </a:lvl1pPr>
          </a:lstStyle>
          <a:p>
            <a:pPr>
              <a:defRPr/>
            </a:pPr>
            <a:r>
              <a:rPr lang="de-DE" smtClean="0"/>
              <a:t>Marios Chrissou</a:t>
            </a:r>
            <a:endParaRPr lang="en-US" dirty="0"/>
          </a:p>
        </p:txBody>
      </p:sp>
      <p:sp>
        <p:nvSpPr>
          <p:cNvPr id="7" name="Slide Number Placeholder 5"/>
          <p:cNvSpPr>
            <a:spLocks noGrp="1"/>
          </p:cNvSpPr>
          <p:nvPr>
            <p:ph type="sldNum" sz="quarter" idx="12"/>
          </p:nvPr>
        </p:nvSpPr>
        <p:spPr>
          <a:xfrm>
            <a:off x="10447338" y="5956300"/>
            <a:ext cx="1163637" cy="365125"/>
          </a:xfrm>
        </p:spPr>
        <p:txBody>
          <a:bodyPr/>
          <a:lstStyle>
            <a:lvl1pPr>
              <a:defRPr>
                <a:solidFill>
                  <a:schemeClr val="accent1">
                    <a:lumMod val="75000"/>
                    <a:lumOff val="25000"/>
                  </a:schemeClr>
                </a:solidFill>
              </a:defRPr>
            </a:lvl1pPr>
          </a:lstStyle>
          <a:p>
            <a:pPr>
              <a:defRPr/>
            </a:pPr>
            <a:fld id="{9F014ACD-4474-4E28-8D92-B3EB6CB4B638}" type="slidenum">
              <a:rPr lang="en-US"/>
              <a:pPr>
                <a:defRPr/>
              </a:pPr>
              <a:t>‹#›</a:t>
            </a:fld>
            <a:endParaRPr lang="en-US"/>
          </a:p>
        </p:txBody>
      </p:sp>
    </p:spTree>
    <p:extLst>
      <p:ext uri="{BB962C8B-B14F-4D97-AF65-F5344CB8AC3E}">
        <p14:creationId xmlns:p14="http://schemas.microsoft.com/office/powerpoint/2010/main" val="3926763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a:spLocks noChangeAspect="1"/>
          </p:cNvSpPr>
          <p:nvPr/>
        </p:nvSpPr>
        <p:spPr>
          <a:xfrm>
            <a:off x="439738" y="614363"/>
            <a:ext cx="11309350" cy="118903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50B15FA2-AA24-4599-9334-9D14128F1EC3}" type="datetime1">
              <a:rPr lang="en-US" smtClean="0"/>
              <a:t>11/16/2020</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de-DE" smtClean="0"/>
              <a:t>Marios Chrissou</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F807928-62C7-457C-AC07-3CDDC5F8E6BC}" type="slidenum">
              <a:rPr lang="en-US"/>
              <a:pPr>
                <a:defRPr/>
              </a:pPr>
              <a:t>‹#›</a:t>
            </a:fld>
            <a:endParaRPr lang="en-US"/>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
        <p:nvSpPr>
          <p:cNvPr id="9" name="TextBox 8"/>
          <p:cNvSpPr txBox="1"/>
          <p:nvPr userDrawn="1"/>
        </p:nvSpPr>
        <p:spPr>
          <a:xfrm>
            <a:off x="571973" y="6515039"/>
            <a:ext cx="10130715" cy="246221"/>
          </a:xfrm>
          <a:prstGeom prst="rect">
            <a:avLst/>
          </a:prstGeom>
          <a:noFill/>
        </p:spPr>
        <p:txBody>
          <a:bodyPr wrap="square" rtlCol="0">
            <a:spAutoFit/>
          </a:bodyPr>
          <a:lstStyle/>
          <a:p>
            <a:r>
              <a:rPr lang="en-US" sz="1000" dirty="0" smtClean="0"/>
              <a:t>PHRASEOLOGIE. PHRASEODIDAKTIK</a:t>
            </a:r>
            <a:r>
              <a:rPr lang="en-US" sz="1000" baseline="0" dirty="0" smtClean="0"/>
              <a:t> I, MARIOS CHRISSOU</a:t>
            </a:r>
            <a:endParaRPr lang="en-US" sz="1000" dirty="0"/>
          </a:p>
        </p:txBody>
      </p:sp>
    </p:spTree>
    <p:extLst>
      <p:ext uri="{BB962C8B-B14F-4D97-AF65-F5344CB8AC3E}">
        <p14:creationId xmlns:p14="http://schemas.microsoft.com/office/powerpoint/2010/main" val="2691892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a:spLocks noChangeAspect="1"/>
          </p:cNvSpPr>
          <p:nvPr/>
        </p:nvSpPr>
        <p:spPr>
          <a:xfrm>
            <a:off x="447675" y="5141913"/>
            <a:ext cx="11290300" cy="125888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solidFill>
                  <a:schemeClr val="accent1">
                    <a:lumMod val="75000"/>
                    <a:lumOff val="25000"/>
                  </a:schemeClr>
                </a:solidFill>
              </a:defRPr>
            </a:lvl1pPr>
          </a:lstStyle>
          <a:p>
            <a:pPr>
              <a:defRPr/>
            </a:pPr>
            <a:fld id="{FF289E0E-FD53-4C03-908B-00BC7DD99BEC}" type="datetime1">
              <a:rPr lang="en-US" smtClean="0"/>
              <a:t>11/16/2020</a:t>
            </a:fld>
            <a:endParaRPr lang="en-US" dirty="0"/>
          </a:p>
        </p:txBody>
      </p:sp>
      <p:sp>
        <p:nvSpPr>
          <p:cNvPr id="6" name="Footer Placeholder 4"/>
          <p:cNvSpPr>
            <a:spLocks noGrp="1"/>
          </p:cNvSpPr>
          <p:nvPr>
            <p:ph type="ftr" sz="quarter" idx="11"/>
          </p:nvPr>
        </p:nvSpPr>
        <p:spPr/>
        <p:txBody>
          <a:bodyPr/>
          <a:lstStyle>
            <a:lvl1pPr>
              <a:defRPr>
                <a:solidFill>
                  <a:schemeClr val="accent1">
                    <a:lumMod val="75000"/>
                    <a:lumOff val="25000"/>
                  </a:schemeClr>
                </a:solidFill>
              </a:defRPr>
            </a:lvl1pPr>
          </a:lstStyle>
          <a:p>
            <a:pPr>
              <a:defRPr/>
            </a:pPr>
            <a:r>
              <a:rPr lang="de-DE" smtClean="0"/>
              <a:t>Marios Chrissou</a:t>
            </a:r>
            <a:endParaRPr lang="en-US" dirty="0"/>
          </a:p>
        </p:txBody>
      </p:sp>
      <p:sp>
        <p:nvSpPr>
          <p:cNvPr id="7"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pPr>
              <a:defRPr/>
            </a:pPr>
            <a:fld id="{076340F2-D36B-41E6-AFE8-8EAF5323DAF4}" type="slidenum">
              <a:rPr lang="en-US"/>
              <a:pPr>
                <a:defRPr/>
              </a:pPr>
              <a:t>‹#›</a:t>
            </a:fld>
            <a:endParaRPr lang="en-US"/>
          </a:p>
        </p:txBody>
      </p:sp>
    </p:spTree>
    <p:extLst>
      <p:ext uri="{BB962C8B-B14F-4D97-AF65-F5344CB8AC3E}">
        <p14:creationId xmlns:p14="http://schemas.microsoft.com/office/powerpoint/2010/main" val="3174790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a:spLocks noChangeAspect="1"/>
          </p:cNvSpPr>
          <p:nvPr/>
        </p:nvSpPr>
        <p:spPr>
          <a:xfrm>
            <a:off x="446088" y="606425"/>
            <a:ext cx="112998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0"/>
          </p:nvPr>
        </p:nvSpPr>
        <p:spPr/>
        <p:txBody>
          <a:bodyPr/>
          <a:lstStyle>
            <a:lvl1pPr>
              <a:defRPr/>
            </a:lvl1pPr>
          </a:lstStyle>
          <a:p>
            <a:pPr>
              <a:defRPr/>
            </a:pPr>
            <a:fld id="{F2255536-3FD7-4784-AE07-247FEA9A1639}" type="datetime1">
              <a:rPr lang="en-US" smtClean="0"/>
              <a:t>11/16/2020</a:t>
            </a:fld>
            <a:endParaRPr lang="en-US" dirty="0"/>
          </a:p>
        </p:txBody>
      </p:sp>
      <p:sp>
        <p:nvSpPr>
          <p:cNvPr id="7" name="Footer Placeholder 5"/>
          <p:cNvSpPr>
            <a:spLocks noGrp="1"/>
          </p:cNvSpPr>
          <p:nvPr>
            <p:ph type="ftr" sz="quarter" idx="11"/>
          </p:nvPr>
        </p:nvSpPr>
        <p:spPr/>
        <p:txBody>
          <a:bodyPr/>
          <a:lstStyle>
            <a:lvl1pPr>
              <a:defRPr/>
            </a:lvl1pPr>
          </a:lstStyle>
          <a:p>
            <a:pPr>
              <a:defRPr/>
            </a:pPr>
            <a:r>
              <a:rPr lang="de-DE" smtClean="0"/>
              <a:t>Marios Chrissou</a:t>
            </a: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67C582C5-AB6A-4527-9985-25F079A91459}" type="slidenum">
              <a:rPr lang="en-US"/>
              <a:pPr>
                <a:defRPr/>
              </a:pPr>
              <a:t>‹#›</a:t>
            </a:fld>
            <a:endParaRPr lang="en-US"/>
          </a:p>
        </p:txBody>
      </p:sp>
    </p:spTree>
    <p:extLst>
      <p:ext uri="{BB962C8B-B14F-4D97-AF65-F5344CB8AC3E}">
        <p14:creationId xmlns:p14="http://schemas.microsoft.com/office/powerpoint/2010/main" val="30130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a:spLocks noChangeAspect="1"/>
          </p:cNvSpPr>
          <p:nvPr/>
        </p:nvSpPr>
        <p:spPr>
          <a:xfrm>
            <a:off x="446088" y="606425"/>
            <a:ext cx="112998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73295BFA-0E51-4283-9734-2FD480703338}" type="datetime1">
              <a:rPr lang="en-US" smtClean="0"/>
              <a:t>11/16/2020</a:t>
            </a:fld>
            <a:endParaRPr lang="en-US" dirty="0"/>
          </a:p>
        </p:txBody>
      </p:sp>
      <p:sp>
        <p:nvSpPr>
          <p:cNvPr id="9" name="Footer Placeholder 7"/>
          <p:cNvSpPr>
            <a:spLocks noGrp="1"/>
          </p:cNvSpPr>
          <p:nvPr>
            <p:ph type="ftr" sz="quarter" idx="11"/>
          </p:nvPr>
        </p:nvSpPr>
        <p:spPr/>
        <p:txBody>
          <a:bodyPr/>
          <a:lstStyle>
            <a:lvl1pPr>
              <a:defRPr/>
            </a:lvl1pPr>
          </a:lstStyle>
          <a:p>
            <a:pPr>
              <a:defRPr/>
            </a:pPr>
            <a:r>
              <a:rPr lang="de-DE" smtClean="0"/>
              <a:t>Marios Chrissou</a:t>
            </a:r>
            <a:endParaRPr lang="en-US" dirty="0"/>
          </a:p>
        </p:txBody>
      </p:sp>
      <p:sp>
        <p:nvSpPr>
          <p:cNvPr id="10" name="Slide Number Placeholder 8"/>
          <p:cNvSpPr>
            <a:spLocks noGrp="1"/>
          </p:cNvSpPr>
          <p:nvPr>
            <p:ph type="sldNum" sz="quarter" idx="12"/>
          </p:nvPr>
        </p:nvSpPr>
        <p:spPr/>
        <p:txBody>
          <a:bodyPr/>
          <a:lstStyle>
            <a:lvl1pPr>
              <a:defRPr/>
            </a:lvl1pPr>
          </a:lstStyle>
          <a:p>
            <a:pPr>
              <a:defRPr/>
            </a:pPr>
            <a:fld id="{5D933FD2-A40B-453E-B4AA-37FDD4AA3C98}" type="slidenum">
              <a:rPr lang="en-US"/>
              <a:pPr>
                <a:defRPr/>
              </a:pPr>
              <a:t>‹#›</a:t>
            </a:fld>
            <a:endParaRPr lang="en-US"/>
          </a:p>
        </p:txBody>
      </p:sp>
    </p:spTree>
    <p:extLst>
      <p:ext uri="{BB962C8B-B14F-4D97-AF65-F5344CB8AC3E}">
        <p14:creationId xmlns:p14="http://schemas.microsoft.com/office/powerpoint/2010/main" val="3346097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a:spLocks noChangeAspect="1"/>
          </p:cNvSpPr>
          <p:nvPr/>
        </p:nvSpPr>
        <p:spPr>
          <a:xfrm>
            <a:off x="441325" y="606425"/>
            <a:ext cx="112998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fld id="{3E6A23D9-9844-4AEA-B873-DE2BE55FB4DC}" type="datetime1">
              <a:rPr lang="en-US" smtClean="0"/>
              <a:t>11/16/2020</a:t>
            </a:fld>
            <a:endParaRPr lang="en-US" dirty="0"/>
          </a:p>
        </p:txBody>
      </p:sp>
      <p:sp>
        <p:nvSpPr>
          <p:cNvPr id="5" name="Footer Placeholder 3"/>
          <p:cNvSpPr>
            <a:spLocks noGrp="1"/>
          </p:cNvSpPr>
          <p:nvPr>
            <p:ph type="ftr" sz="quarter" idx="11"/>
          </p:nvPr>
        </p:nvSpPr>
        <p:spPr/>
        <p:txBody>
          <a:bodyPr/>
          <a:lstStyle>
            <a:lvl1pPr>
              <a:defRPr/>
            </a:lvl1pPr>
          </a:lstStyle>
          <a:p>
            <a:pPr>
              <a:defRPr/>
            </a:pPr>
            <a:r>
              <a:rPr lang="de-DE" smtClean="0"/>
              <a:t>Marios Chrissou</a:t>
            </a:r>
            <a:endParaRPr lang="en-US" dirty="0"/>
          </a:p>
        </p:txBody>
      </p:sp>
      <p:sp>
        <p:nvSpPr>
          <p:cNvPr id="6" name="Slide Number Placeholder 4"/>
          <p:cNvSpPr>
            <a:spLocks noGrp="1"/>
          </p:cNvSpPr>
          <p:nvPr>
            <p:ph type="sldNum" sz="quarter" idx="12"/>
          </p:nvPr>
        </p:nvSpPr>
        <p:spPr/>
        <p:txBody>
          <a:bodyPr/>
          <a:lstStyle>
            <a:lvl1pPr>
              <a:defRPr/>
            </a:lvl1pPr>
          </a:lstStyle>
          <a:p>
            <a:pPr>
              <a:defRPr/>
            </a:pPr>
            <a:fld id="{81EA1F8F-289C-40AE-9C5D-50C0538F93BE}" type="slidenum">
              <a:rPr lang="en-US"/>
              <a:pPr>
                <a:defRPr/>
              </a:pPr>
              <a:t>‹#›</a:t>
            </a:fld>
            <a:endParaRPr lang="en-US"/>
          </a:p>
        </p:txBody>
      </p:sp>
    </p:spTree>
    <p:extLst>
      <p:ext uri="{BB962C8B-B14F-4D97-AF65-F5344CB8AC3E}">
        <p14:creationId xmlns:p14="http://schemas.microsoft.com/office/powerpoint/2010/main" val="51707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BD8090E-331C-419C-9092-FDE1996D95EB}" type="datetime1">
              <a:rPr lang="en-US" smtClean="0"/>
              <a:t>11/16/2020</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de-DE" smtClean="0"/>
              <a:t>Marios Chrissou</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7E13B758-72FD-4964-9D59-3ACB17F1C29B}" type="slidenum">
              <a:rPr lang="en-US"/>
              <a:pPr>
                <a:defRPr/>
              </a:pPr>
              <a:t>‹#›</a:t>
            </a:fld>
            <a:endParaRPr lang="en-US"/>
          </a:p>
        </p:txBody>
      </p:sp>
    </p:spTree>
    <p:extLst>
      <p:ext uri="{BB962C8B-B14F-4D97-AF65-F5344CB8AC3E}">
        <p14:creationId xmlns:p14="http://schemas.microsoft.com/office/powerpoint/2010/main" val="1003052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a:spLocks noChangeAspect="1"/>
          </p:cNvSpPr>
          <p:nvPr/>
        </p:nvSpPr>
        <p:spPr>
          <a:xfrm>
            <a:off x="447675" y="5141913"/>
            <a:ext cx="11298238" cy="127476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solidFill>
                  <a:schemeClr val="accent1">
                    <a:lumMod val="75000"/>
                    <a:lumOff val="25000"/>
                  </a:schemeClr>
                </a:solidFill>
              </a:defRPr>
            </a:lvl1pPr>
          </a:lstStyle>
          <a:p>
            <a:pPr>
              <a:defRPr/>
            </a:pPr>
            <a:fld id="{3FDC5637-A1A8-4D68-B870-ABA78148CB49}" type="datetime1">
              <a:rPr lang="en-US" smtClean="0"/>
              <a:t>11/16/2020</a:t>
            </a:fld>
            <a:endParaRPr lang="en-US" dirty="0"/>
          </a:p>
        </p:txBody>
      </p:sp>
      <p:sp>
        <p:nvSpPr>
          <p:cNvPr id="7" name="Footer Placeholder 5"/>
          <p:cNvSpPr>
            <a:spLocks noGrp="1"/>
          </p:cNvSpPr>
          <p:nvPr>
            <p:ph type="ftr" sz="quarter" idx="11"/>
          </p:nvPr>
        </p:nvSpPr>
        <p:spPr/>
        <p:txBody>
          <a:bodyPr/>
          <a:lstStyle>
            <a:lvl1pPr>
              <a:defRPr>
                <a:solidFill>
                  <a:schemeClr val="accent1">
                    <a:lumMod val="75000"/>
                    <a:lumOff val="25000"/>
                  </a:schemeClr>
                </a:solidFill>
              </a:defRPr>
            </a:lvl1pPr>
          </a:lstStyle>
          <a:p>
            <a:pPr>
              <a:defRPr/>
            </a:pPr>
            <a:r>
              <a:rPr lang="de-DE" smtClean="0"/>
              <a:t>Marios Chrissou</a:t>
            </a:r>
            <a:endParaRPr lang="en-US" dirty="0"/>
          </a:p>
        </p:txBody>
      </p:sp>
      <p:sp>
        <p:nvSpPr>
          <p:cNvPr id="8"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pPr>
              <a:defRPr/>
            </a:pPr>
            <a:fld id="{60E80570-9CB8-485F-AC76-5F573A05FC3B}" type="slidenum">
              <a:rPr lang="en-US"/>
              <a:pPr>
                <a:defRPr/>
              </a:pPr>
              <a:t>‹#›</a:t>
            </a:fld>
            <a:endParaRPr lang="en-US"/>
          </a:p>
        </p:txBody>
      </p:sp>
    </p:spTree>
    <p:extLst>
      <p:ext uri="{BB962C8B-B14F-4D97-AF65-F5344CB8AC3E}">
        <p14:creationId xmlns:p14="http://schemas.microsoft.com/office/powerpoint/2010/main" val="1945255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21D426C-DD83-4169-87D0-497CE6936DEA}" type="datetime1">
              <a:rPr lang="en-US" smtClean="0"/>
              <a:t>11/16/2020</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de-DE" smtClean="0"/>
              <a:t>Marios Chrissou</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F3CE33F-E9D5-4CB7-B1FE-372A8A8790AB}" type="slidenum">
              <a:rPr lang="en-US"/>
              <a:pPr>
                <a:defRPr/>
              </a:pPr>
              <a:t>‹#›</a:t>
            </a:fld>
            <a:endParaRPr lang="en-US"/>
          </a:p>
        </p:txBody>
      </p:sp>
    </p:spTree>
    <p:extLst>
      <p:ext uri="{BB962C8B-B14F-4D97-AF65-F5344CB8AC3E}">
        <p14:creationId xmlns:p14="http://schemas.microsoft.com/office/powerpoint/2010/main" val="3148098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025" y="704850"/>
            <a:ext cx="11029950" cy="1189038"/>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581025" y="2335213"/>
            <a:ext cx="11029950" cy="352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7605713" y="5956300"/>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accent2"/>
                </a:solidFill>
                <a:latin typeface="+mn-lt"/>
              </a:defRPr>
            </a:lvl1pPr>
          </a:lstStyle>
          <a:p>
            <a:pPr>
              <a:defRPr/>
            </a:pPr>
            <a:fld id="{0923FF21-74D9-40D8-93AD-0967CAE19936}" type="datetime1">
              <a:rPr lang="en-US" smtClean="0"/>
              <a:t>11/16/2020</a:t>
            </a:fld>
            <a:endParaRPr lang="en-US" dirty="0"/>
          </a:p>
        </p:txBody>
      </p:sp>
      <p:sp>
        <p:nvSpPr>
          <p:cNvPr id="5" name="Footer Placeholder 4"/>
          <p:cNvSpPr>
            <a:spLocks noGrp="1"/>
          </p:cNvSpPr>
          <p:nvPr>
            <p:ph type="ftr" sz="quarter" idx="3"/>
          </p:nvPr>
        </p:nvSpPr>
        <p:spPr>
          <a:xfrm>
            <a:off x="581025" y="5951538"/>
            <a:ext cx="6916738" cy="365125"/>
          </a:xfrm>
          <a:prstGeom prst="rect">
            <a:avLst/>
          </a:prstGeom>
        </p:spPr>
        <p:txBody>
          <a:bodyPr vert="horz" lIns="91440" tIns="45720" rIns="91440" bIns="45720" rtlCol="0" anchor="ctr"/>
          <a:lstStyle>
            <a:lvl1pPr algn="l" eaLnBrk="1" fontAlgn="auto" hangingPunct="1">
              <a:spcBef>
                <a:spcPts val="0"/>
              </a:spcBef>
              <a:spcAft>
                <a:spcPts val="0"/>
              </a:spcAft>
              <a:defRPr sz="900" cap="all">
                <a:solidFill>
                  <a:schemeClr val="accent2"/>
                </a:solidFill>
                <a:latin typeface="+mn-lt"/>
              </a:defRPr>
            </a:lvl1pPr>
          </a:lstStyle>
          <a:p>
            <a:pPr>
              <a:defRPr/>
            </a:pPr>
            <a:r>
              <a:rPr lang="de-DE" smtClean="0"/>
              <a:t>Marios Chrissou</a:t>
            </a:r>
            <a:endParaRPr lang="en-US" dirty="0"/>
          </a:p>
        </p:txBody>
      </p:sp>
      <p:sp>
        <p:nvSpPr>
          <p:cNvPr id="6" name="Slide Number Placeholder 5"/>
          <p:cNvSpPr>
            <a:spLocks noGrp="1"/>
          </p:cNvSpPr>
          <p:nvPr>
            <p:ph type="sldNum" sz="quarter" idx="4"/>
          </p:nvPr>
        </p:nvSpPr>
        <p:spPr>
          <a:xfrm>
            <a:off x="10558463" y="5956300"/>
            <a:ext cx="1052512"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accent2"/>
                </a:solidFill>
                <a:latin typeface="+mn-lt"/>
              </a:defRPr>
            </a:lvl1pPr>
          </a:lstStyle>
          <a:p>
            <a:pPr>
              <a:defRPr/>
            </a:pPr>
            <a:fld id="{B2D20E5D-5F40-4C56-952E-80C71F359EF0}" type="slidenum">
              <a:rPr lang="en-US"/>
              <a:pPr>
                <a:defRPr/>
              </a:pPr>
              <a:t>‹#›</a:t>
            </a:fld>
            <a:endParaRPr lang="en-US"/>
          </a:p>
        </p:txBody>
      </p:sp>
      <p:sp>
        <p:nvSpPr>
          <p:cNvPr id="9" name="Rectangle 8"/>
          <p:cNvSpPr/>
          <p:nvPr/>
        </p:nvSpPr>
        <p:spPr>
          <a:xfrm>
            <a:off x="446088" y="457200"/>
            <a:ext cx="3703637" cy="952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275" y="454025"/>
            <a:ext cx="3703638" cy="9842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00" y="457200"/>
            <a:ext cx="3703638" cy="920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89" r:id="rId7"/>
    <p:sldLayoutId id="2147483797" r:id="rId8"/>
    <p:sldLayoutId id="2147483790" r:id="rId9"/>
    <p:sldLayoutId id="2147483798" r:id="rId10"/>
    <p:sldLayoutId id="2147483799" r:id="rId11"/>
  </p:sldLayoutIdLst>
  <p:hf sldNum="0" hdr="0" ftr="0" dt="0"/>
  <p:txStyles>
    <p:titleStyle>
      <a:lvl1pPr algn="l" defTabSz="457200" rtl="0" eaLnBrk="0" fontAlgn="base" hangingPunct="0">
        <a:spcBef>
          <a:spcPct val="0"/>
        </a:spcBef>
        <a:spcAft>
          <a:spcPct val="0"/>
        </a:spcAft>
        <a:defRPr sz="2800" kern="1200" cap="all">
          <a:solidFill>
            <a:schemeClr val="bg1"/>
          </a:solidFill>
          <a:latin typeface="+mj-lt"/>
          <a:ea typeface="+mj-ea"/>
          <a:cs typeface="+mj-cs"/>
        </a:defRPr>
      </a:lvl1pPr>
      <a:lvl2pPr algn="l" defTabSz="457200" rtl="0" eaLnBrk="0" fontAlgn="base" hangingPunct="0">
        <a:spcBef>
          <a:spcPct val="0"/>
        </a:spcBef>
        <a:spcAft>
          <a:spcPct val="0"/>
        </a:spcAft>
        <a:defRPr sz="2800">
          <a:solidFill>
            <a:schemeClr val="bg1"/>
          </a:solidFill>
          <a:latin typeface="Gill Sans MT" panose="020B0502020104020203" pitchFamily="34" charset="0"/>
        </a:defRPr>
      </a:lvl2pPr>
      <a:lvl3pPr algn="l" defTabSz="457200" rtl="0" eaLnBrk="0" fontAlgn="base" hangingPunct="0">
        <a:spcBef>
          <a:spcPct val="0"/>
        </a:spcBef>
        <a:spcAft>
          <a:spcPct val="0"/>
        </a:spcAft>
        <a:defRPr sz="2800">
          <a:solidFill>
            <a:schemeClr val="bg1"/>
          </a:solidFill>
          <a:latin typeface="Gill Sans MT" panose="020B0502020104020203" pitchFamily="34" charset="0"/>
        </a:defRPr>
      </a:lvl3pPr>
      <a:lvl4pPr algn="l" defTabSz="457200" rtl="0" eaLnBrk="0" fontAlgn="base" hangingPunct="0">
        <a:spcBef>
          <a:spcPct val="0"/>
        </a:spcBef>
        <a:spcAft>
          <a:spcPct val="0"/>
        </a:spcAft>
        <a:defRPr sz="2800">
          <a:solidFill>
            <a:schemeClr val="bg1"/>
          </a:solidFill>
          <a:latin typeface="Gill Sans MT" panose="020B0502020104020203" pitchFamily="34" charset="0"/>
        </a:defRPr>
      </a:lvl4pPr>
      <a:lvl5pPr algn="l" defTabSz="457200" rtl="0" eaLnBrk="0" fontAlgn="base" hangingPunct="0">
        <a:spcBef>
          <a:spcPct val="0"/>
        </a:spcBef>
        <a:spcAft>
          <a:spcPct val="0"/>
        </a:spcAft>
        <a:defRPr sz="2800">
          <a:solidFill>
            <a:schemeClr val="bg1"/>
          </a:solidFill>
          <a:latin typeface="Gill Sans MT" panose="020B0502020104020203"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4800" indent="-304800" algn="l" defTabSz="457200" rtl="0" eaLnBrk="0" fontAlgn="base" hangingPunct="0">
        <a:spcBef>
          <a:spcPct val="20000"/>
        </a:spcBef>
        <a:spcAft>
          <a:spcPts val="600"/>
        </a:spcAft>
        <a:buClr>
          <a:schemeClr val="accent2"/>
        </a:buClr>
        <a:buSzPct val="92000"/>
        <a:buFont typeface="Wingdings 2"/>
        <a:buChar char=""/>
        <a:defRPr kern="1200">
          <a:solidFill>
            <a:schemeClr val="tx2"/>
          </a:solidFill>
          <a:latin typeface="+mn-lt"/>
          <a:ea typeface="+mn-ea"/>
          <a:cs typeface="+mn-cs"/>
        </a:defRPr>
      </a:lvl1pPr>
      <a:lvl2pPr marL="628650" indent="-304800" algn="l" defTabSz="457200" rtl="0" eaLnBrk="0" fontAlgn="base" hangingPunct="0">
        <a:spcBef>
          <a:spcPct val="20000"/>
        </a:spcBef>
        <a:spcAft>
          <a:spcPts val="600"/>
        </a:spcAft>
        <a:buClr>
          <a:schemeClr val="accent2"/>
        </a:buClr>
        <a:buSzPct val="92000"/>
        <a:buFont typeface="Wingdings 2"/>
        <a:buChar char=""/>
        <a:defRPr sz="1600" kern="1200">
          <a:solidFill>
            <a:schemeClr val="tx2"/>
          </a:solidFill>
          <a:latin typeface="+mn-lt"/>
          <a:ea typeface="+mn-ea"/>
          <a:cs typeface="+mn-cs"/>
        </a:defRPr>
      </a:lvl2pPr>
      <a:lvl3pPr marL="898525" indent="-269875" algn="l" defTabSz="457200" rtl="0" eaLnBrk="0" fontAlgn="base" hangingPunct="0">
        <a:spcBef>
          <a:spcPct val="20000"/>
        </a:spcBef>
        <a:spcAft>
          <a:spcPts val="600"/>
        </a:spcAft>
        <a:buClr>
          <a:schemeClr val="accent2"/>
        </a:buClr>
        <a:buSzPct val="92000"/>
        <a:buFont typeface="Wingdings 2"/>
        <a:buChar char=""/>
        <a:defRPr sz="1400" kern="1200">
          <a:solidFill>
            <a:schemeClr val="tx2"/>
          </a:solidFill>
          <a:latin typeface="+mn-lt"/>
          <a:ea typeface="+mn-ea"/>
          <a:cs typeface="+mn-cs"/>
        </a:defRPr>
      </a:lvl3pPr>
      <a:lvl4pPr marL="1241425" indent="-233363" algn="l" defTabSz="457200" rtl="0" eaLnBrk="0" fontAlgn="base" hangingPunct="0">
        <a:spcBef>
          <a:spcPct val="20000"/>
        </a:spcBef>
        <a:spcAft>
          <a:spcPts val="600"/>
        </a:spcAft>
        <a:buClr>
          <a:schemeClr val="accent2"/>
        </a:buClr>
        <a:buSzPct val="92000"/>
        <a:buFont typeface="Wingdings 2"/>
        <a:buChar char=""/>
        <a:defRPr sz="1200" kern="1200">
          <a:solidFill>
            <a:schemeClr val="tx2"/>
          </a:solidFill>
          <a:latin typeface="+mn-lt"/>
          <a:ea typeface="+mn-ea"/>
          <a:cs typeface="+mn-cs"/>
        </a:defRPr>
      </a:lvl4pPr>
      <a:lvl5pPr marL="1601788" indent="-233363" algn="l" defTabSz="457200" rtl="0" eaLnBrk="0" fontAlgn="base" hangingPunct="0">
        <a:spcBef>
          <a:spcPct val="20000"/>
        </a:spcBef>
        <a:spcAft>
          <a:spcPts val="600"/>
        </a:spcAft>
        <a:buClr>
          <a:schemeClr val="accent2"/>
        </a:buClr>
        <a:buSzPct val="92000"/>
        <a:buFont typeface="Wingdings 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eclass.uoa.gr/courses/GS116/"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opencourses.uoa.gr/courses/GS3/"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1025" y="1020763"/>
            <a:ext cx="10993438" cy="1474787"/>
          </a:xfrm>
        </p:spPr>
        <p:txBody>
          <a:bodyPr>
            <a:normAutofit/>
          </a:bodyPr>
          <a:lstStyle/>
          <a:p>
            <a:pPr eaLnBrk="1" fontAlgn="auto" hangingPunct="1">
              <a:spcAft>
                <a:spcPts val="0"/>
              </a:spcAft>
              <a:defRPr/>
            </a:pPr>
            <a:r>
              <a:rPr lang="de-DE" sz="4400" dirty="0" err="1" smtClean="0"/>
              <a:t>phraseologie</a:t>
            </a:r>
            <a:endParaRPr lang="de-DE" sz="4400" dirty="0"/>
          </a:p>
        </p:txBody>
      </p:sp>
      <p:sp>
        <p:nvSpPr>
          <p:cNvPr id="3" name="Subtitle 2"/>
          <p:cNvSpPr>
            <a:spLocks noGrp="1"/>
          </p:cNvSpPr>
          <p:nvPr>
            <p:ph type="subTitle" idx="1"/>
          </p:nvPr>
        </p:nvSpPr>
        <p:spPr>
          <a:xfrm>
            <a:off x="581025" y="2495550"/>
            <a:ext cx="10993438" cy="590550"/>
          </a:xfrm>
        </p:spPr>
        <p:txBody>
          <a:bodyPr rtlCol="0">
            <a:normAutofit/>
          </a:bodyPr>
          <a:lstStyle/>
          <a:p>
            <a:pPr eaLnBrk="1" fontAlgn="auto" hangingPunct="1">
              <a:defRPr/>
            </a:pPr>
            <a:r>
              <a:rPr lang="de-DE" sz="2000" dirty="0" err="1" smtClean="0"/>
              <a:t>phraseodidaktik</a:t>
            </a:r>
            <a:r>
              <a:rPr lang="de-DE" sz="2000" dirty="0" smtClean="0"/>
              <a:t> 1</a:t>
            </a:r>
            <a:endParaRPr lang="de-DE" sz="2000" dirty="0"/>
          </a:p>
        </p:txBody>
      </p:sp>
      <p:sp>
        <p:nvSpPr>
          <p:cNvPr id="5" name="Rectangle 4"/>
          <p:cNvSpPr/>
          <p:nvPr/>
        </p:nvSpPr>
        <p:spPr>
          <a:xfrm>
            <a:off x="573717" y="3332781"/>
            <a:ext cx="6920912" cy="1190069"/>
          </a:xfrm>
          <a:prstGeom prst="rect">
            <a:avLst/>
          </a:prstGeom>
        </p:spPr>
        <p:txBody>
          <a:bodyPr wrap="square">
            <a:spAutoFit/>
          </a:bodyPr>
          <a:lstStyle/>
          <a:p>
            <a:pPr>
              <a:lnSpc>
                <a:spcPct val="120000"/>
              </a:lnSpc>
            </a:pPr>
            <a:r>
              <a:rPr lang="en-US" sz="2000" dirty="0" smtClean="0">
                <a:solidFill>
                  <a:schemeClr val="bg1"/>
                </a:solidFill>
              </a:rPr>
              <a:t>MARIOS CHRISSOU</a:t>
            </a:r>
          </a:p>
          <a:p>
            <a:pPr>
              <a:lnSpc>
                <a:spcPct val="120000"/>
              </a:lnSpc>
            </a:pPr>
            <a:r>
              <a:rPr lang="de-DE" sz="2000" dirty="0" smtClean="0">
                <a:solidFill>
                  <a:schemeClr val="bg1"/>
                </a:solidFill>
              </a:rPr>
              <a:t>PHILOSOPHISCHE FAKULTÄT</a:t>
            </a:r>
          </a:p>
          <a:p>
            <a:pPr>
              <a:lnSpc>
                <a:spcPct val="120000"/>
              </a:lnSpc>
            </a:pPr>
            <a:r>
              <a:rPr lang="de-DE" sz="2000" dirty="0" smtClean="0">
                <a:solidFill>
                  <a:schemeClr val="bg1"/>
                </a:solidFill>
              </a:rPr>
              <a:t>FACHBEREICH FÜR DEUTSCHE SPRACHE UND LITERATUR</a:t>
            </a:r>
            <a:endParaRPr lang="de-DE" sz="2000" dirty="0">
              <a:solidFill>
                <a:schemeClr val="bg1"/>
              </a:solidFill>
            </a:endParaRPr>
          </a:p>
        </p:txBody>
      </p:sp>
      <p:pic>
        <p:nvPicPr>
          <p:cNvPr id="6" name="Picture 5"/>
          <p:cNvPicPr>
            <a:picLocks noChangeAspect="1"/>
          </p:cNvPicPr>
          <p:nvPr/>
        </p:nvPicPr>
        <p:blipFill>
          <a:blip r:embed="rId3"/>
          <a:stretch>
            <a:fillRect/>
          </a:stretch>
        </p:blipFill>
        <p:spPr>
          <a:xfrm>
            <a:off x="8044140" y="5747842"/>
            <a:ext cx="3619500" cy="914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701675"/>
            <a:ext cx="11029950" cy="1014413"/>
          </a:xfrm>
        </p:spPr>
        <p:txBody>
          <a:bodyPr/>
          <a:lstStyle/>
          <a:p>
            <a:pPr eaLnBrk="1" fontAlgn="auto" hangingPunct="1">
              <a:spcAft>
                <a:spcPts val="0"/>
              </a:spcAft>
              <a:defRPr/>
            </a:pPr>
            <a:r>
              <a:rPr lang="de-DE" dirty="0" smtClean="0"/>
              <a:t>Was soll gelernt werden?</a:t>
            </a:r>
            <a:br>
              <a:rPr lang="de-DE" dirty="0" smtClean="0"/>
            </a:br>
            <a:r>
              <a:rPr lang="de-DE" dirty="0" smtClean="0">
                <a:solidFill>
                  <a:schemeClr val="accent2">
                    <a:lumMod val="75000"/>
                  </a:schemeClr>
                </a:solidFill>
              </a:rPr>
              <a:t>Das phraseologische Optimum (Minimum)</a:t>
            </a:r>
            <a:endParaRPr lang="de-DE" dirty="0">
              <a:solidFill>
                <a:schemeClr val="accent2">
                  <a:lumMod val="75000"/>
                </a:schemeClr>
              </a:solidFill>
            </a:endParaRPr>
          </a:p>
        </p:txBody>
      </p:sp>
      <p:sp>
        <p:nvSpPr>
          <p:cNvPr id="3" name="Content Placeholder 2"/>
          <p:cNvSpPr>
            <a:spLocks noGrp="1"/>
          </p:cNvSpPr>
          <p:nvPr>
            <p:ph idx="1"/>
          </p:nvPr>
        </p:nvSpPr>
        <p:spPr>
          <a:xfrm>
            <a:off x="581025" y="2328894"/>
            <a:ext cx="11240188" cy="3678238"/>
          </a:xfrm>
        </p:spPr>
        <p:txBody>
          <a:bodyPr rtlCol="0">
            <a:noAutofit/>
          </a:bodyPr>
          <a:lstStyle/>
          <a:p>
            <a:pPr marL="0" indent="0" eaLnBrk="1" fontAlgn="auto" hangingPunct="1">
              <a:buFont typeface="Wingdings 2"/>
              <a:buNone/>
              <a:defRPr/>
            </a:pPr>
            <a:r>
              <a:rPr lang="de-DE" sz="2000" dirty="0" smtClean="0"/>
              <a:t>Ein phraseologischer Grundwortschatz wird seit nun mehr als 30 Jahren gefordert. Vorschlag eines Grundwortschatzes von </a:t>
            </a:r>
            <a:r>
              <a:rPr lang="de-DE" sz="2000" dirty="0" err="1" smtClean="0"/>
              <a:t>Hallsteinsdóttir</a:t>
            </a:r>
            <a:r>
              <a:rPr lang="de-DE" sz="2000" dirty="0" smtClean="0"/>
              <a:t>/</a:t>
            </a:r>
            <a:r>
              <a:rPr lang="de-DE" sz="2000" dirty="0" err="1" smtClean="0"/>
              <a:t>Šajánková</a:t>
            </a:r>
            <a:r>
              <a:rPr lang="de-DE" sz="2000" dirty="0" smtClean="0"/>
              <a:t>/</a:t>
            </a:r>
            <a:r>
              <a:rPr lang="de-DE" sz="2000" dirty="0" err="1" smtClean="0"/>
              <a:t>Quasthoff</a:t>
            </a:r>
            <a:r>
              <a:rPr lang="de-DE" sz="2000" dirty="0" smtClean="0"/>
              <a:t> (2006) anhand einer empirischen Untersuchung: </a:t>
            </a:r>
          </a:p>
          <a:p>
            <a:pPr marL="306000" indent="-306000" eaLnBrk="1" fontAlgn="auto" hangingPunct="1">
              <a:buFont typeface="Wingdings 2" panose="05020102010507070707" pitchFamily="18" charset="2"/>
              <a:buChar char=""/>
              <a:defRPr/>
            </a:pPr>
            <a:r>
              <a:rPr lang="de-DE" sz="2000" dirty="0" smtClean="0"/>
              <a:t>Bestimmung der Frequenz anhand von Korpusdaten (Leipziger Korpus: </a:t>
            </a:r>
            <a:r>
              <a:rPr lang="de-DE" sz="2000" dirty="0"/>
              <a:t>www.wortschatz.uni-leipzig.de</a:t>
            </a:r>
            <a:r>
              <a:rPr lang="de-DE" sz="2000" dirty="0" smtClean="0"/>
              <a:t>),</a:t>
            </a:r>
            <a:endParaRPr lang="de-DE" sz="2000" dirty="0"/>
          </a:p>
          <a:p>
            <a:pPr marL="306000" indent="-306000" eaLnBrk="1" fontAlgn="auto" hangingPunct="1">
              <a:buFont typeface="Wingdings 2" panose="05020102010507070707" pitchFamily="18" charset="2"/>
              <a:buChar char=""/>
              <a:defRPr/>
            </a:pPr>
            <a:r>
              <a:rPr lang="de-DE" sz="2000" dirty="0" smtClean="0"/>
              <a:t>Bestimmung der Geläufigkeit anhand von Sprecherurteilen (101 Probanden wurden zu Bekanntheit und aktiver Verwendung von Phraseologismen </a:t>
            </a:r>
            <a:r>
              <a:rPr lang="de-DE" sz="2000" dirty="0"/>
              <a:t>befragt, die in gängigen Lexika kodifiziert sind</a:t>
            </a:r>
            <a:r>
              <a:rPr lang="de-DE" sz="2000" dirty="0" smtClean="0"/>
              <a:t>).</a:t>
            </a:r>
            <a:endParaRPr lang="de-DE" sz="2000" dirty="0"/>
          </a:p>
          <a:p>
            <a:pPr marL="0" indent="0" eaLnBrk="1" fontAlgn="auto" hangingPunct="1">
              <a:buFont typeface="Wingdings 2"/>
              <a:buNone/>
              <a:defRPr/>
            </a:pPr>
            <a:r>
              <a:rPr lang="de-DE" sz="2000" b="1" dirty="0" smtClean="0"/>
              <a:t>Ergebnis der Untersuchung</a:t>
            </a:r>
          </a:p>
          <a:p>
            <a:pPr marL="306000" indent="-306000" eaLnBrk="1" fontAlgn="auto" hangingPunct="1">
              <a:buFont typeface="Wingdings 2" panose="05020102010507070707" pitchFamily="18" charset="2"/>
              <a:buChar char=""/>
              <a:defRPr/>
            </a:pPr>
            <a:r>
              <a:rPr lang="de-DE" sz="2000" dirty="0" smtClean="0"/>
              <a:t>eine nuancierte Liste von 1112 deutschen Phraseologismen – hierarchisiert anhand der Korrelation von Frequenz und Geläufigkeit,</a:t>
            </a:r>
          </a:p>
          <a:p>
            <a:pPr marL="306000" indent="-306000" eaLnBrk="1" fontAlgn="auto" hangingPunct="1">
              <a:buFont typeface="Wingdings 2" panose="05020102010507070707" pitchFamily="18" charset="2"/>
              <a:buChar char=""/>
              <a:defRPr/>
            </a:pPr>
            <a:r>
              <a:rPr lang="de-DE" sz="2000" dirty="0" smtClean="0"/>
              <a:t>Kernbereich: 624 phraseologische Einheiten (142 Einträge mit einer besonders hohen Frequenz und Geläufigkeit).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701675"/>
            <a:ext cx="11029950" cy="1014413"/>
          </a:xfrm>
        </p:spPr>
        <p:txBody>
          <a:bodyPr/>
          <a:lstStyle/>
          <a:p>
            <a:pPr eaLnBrk="1" fontAlgn="auto" hangingPunct="1">
              <a:spcAft>
                <a:spcPts val="0"/>
              </a:spcAft>
              <a:defRPr/>
            </a:pPr>
            <a:r>
              <a:rPr lang="de-DE" dirty="0" smtClean="0"/>
              <a:t>Was soll gelernt werden?</a:t>
            </a:r>
            <a:br>
              <a:rPr lang="de-DE" dirty="0" smtClean="0"/>
            </a:br>
            <a:r>
              <a:rPr lang="de-DE" dirty="0" smtClean="0">
                <a:solidFill>
                  <a:schemeClr val="accent2">
                    <a:lumMod val="75000"/>
                  </a:schemeClr>
                </a:solidFill>
              </a:rPr>
              <a:t>Das phraseologische Optimum (Minimum): Beispiele</a:t>
            </a:r>
            <a:endParaRPr lang="de-DE" dirty="0">
              <a:solidFill>
                <a:schemeClr val="accent2">
                  <a:lumMod val="75000"/>
                </a:scheme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10464011"/>
              </p:ext>
            </p:extLst>
          </p:nvPr>
        </p:nvGraphicFramePr>
        <p:xfrm>
          <a:off x="2373313" y="1966913"/>
          <a:ext cx="7054850" cy="3889372"/>
        </p:xfrm>
        <a:graphic>
          <a:graphicData uri="http://schemas.openxmlformats.org/drawingml/2006/table">
            <a:tbl>
              <a:tblPr firstRow="1" firstCol="1" bandRow="1">
                <a:tableStyleId>{5C22544A-7EE6-4342-B048-85BDC9FD1C3A}</a:tableStyleId>
              </a:tblPr>
              <a:tblGrid>
                <a:gridCol w="4761291">
                  <a:extLst>
                    <a:ext uri="{9D8B030D-6E8A-4147-A177-3AD203B41FA5}">
                      <a16:colId xmlns:a16="http://schemas.microsoft.com/office/drawing/2014/main" val="20000"/>
                    </a:ext>
                  </a:extLst>
                </a:gridCol>
                <a:gridCol w="1201497">
                  <a:extLst>
                    <a:ext uri="{9D8B030D-6E8A-4147-A177-3AD203B41FA5}">
                      <a16:colId xmlns:a16="http://schemas.microsoft.com/office/drawing/2014/main" val="20001"/>
                    </a:ext>
                  </a:extLst>
                </a:gridCol>
                <a:gridCol w="1092062">
                  <a:extLst>
                    <a:ext uri="{9D8B030D-6E8A-4147-A177-3AD203B41FA5}">
                      <a16:colId xmlns:a16="http://schemas.microsoft.com/office/drawing/2014/main" val="20002"/>
                    </a:ext>
                  </a:extLst>
                </a:gridCol>
              </a:tblGrid>
              <a:tr h="470075">
                <a:tc>
                  <a:txBody>
                    <a:bodyPr/>
                    <a:lstStyle/>
                    <a:p>
                      <a:pPr algn="ctr">
                        <a:lnSpc>
                          <a:spcPct val="115000"/>
                        </a:lnSpc>
                        <a:spcAft>
                          <a:spcPts val="0"/>
                        </a:spcAft>
                      </a:pPr>
                      <a:endParaRPr lang="de-DE" sz="1000" dirty="0" smtClean="0">
                        <a:solidFill>
                          <a:schemeClr val="accent2">
                            <a:lumMod val="75000"/>
                          </a:schemeClr>
                        </a:solidFill>
                        <a:effectLst/>
                      </a:endParaRPr>
                    </a:p>
                    <a:p>
                      <a:pPr algn="l">
                        <a:lnSpc>
                          <a:spcPct val="115000"/>
                        </a:lnSpc>
                        <a:spcAft>
                          <a:spcPts val="0"/>
                        </a:spcAft>
                      </a:pPr>
                      <a:r>
                        <a:rPr lang="de-DE" sz="1400" dirty="0" smtClean="0">
                          <a:solidFill>
                            <a:schemeClr val="accent2">
                              <a:lumMod val="75000"/>
                            </a:schemeClr>
                          </a:solidFill>
                          <a:effectLst/>
                        </a:rPr>
                        <a:t>	Phraseologismus</a:t>
                      </a:r>
                      <a:endParaRPr lang="de-DE" sz="14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algn="ctr">
                        <a:lnSpc>
                          <a:spcPct val="100000"/>
                        </a:lnSpc>
                        <a:spcAft>
                          <a:spcPts val="0"/>
                        </a:spcAft>
                      </a:pPr>
                      <a:r>
                        <a:rPr lang="de-DE" sz="1400" dirty="0" smtClean="0">
                          <a:solidFill>
                            <a:schemeClr val="accent2">
                              <a:lumMod val="75000"/>
                            </a:schemeClr>
                          </a:solidFill>
                          <a:effectLst/>
                        </a:rPr>
                        <a:t>bekannt </a:t>
                      </a:r>
                      <a:r>
                        <a:rPr lang="de-DE" sz="1400" dirty="0">
                          <a:solidFill>
                            <a:schemeClr val="accent2">
                              <a:lumMod val="75000"/>
                            </a:schemeClr>
                          </a:solidFill>
                          <a:effectLst/>
                        </a:rPr>
                        <a:t>– verwendet</a:t>
                      </a:r>
                      <a:endParaRPr lang="de-DE" sz="14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algn="ctr">
                        <a:lnSpc>
                          <a:spcPct val="115000"/>
                        </a:lnSpc>
                        <a:spcAft>
                          <a:spcPts val="0"/>
                        </a:spcAft>
                      </a:pPr>
                      <a:endParaRPr lang="de-DE" sz="1000" dirty="0" smtClean="0">
                        <a:solidFill>
                          <a:schemeClr val="accent2">
                            <a:lumMod val="75000"/>
                          </a:schemeClr>
                        </a:solidFill>
                        <a:effectLst/>
                      </a:endParaRPr>
                    </a:p>
                    <a:p>
                      <a:pPr algn="ctr">
                        <a:lnSpc>
                          <a:spcPct val="115000"/>
                        </a:lnSpc>
                        <a:spcAft>
                          <a:spcPts val="0"/>
                        </a:spcAft>
                      </a:pPr>
                      <a:r>
                        <a:rPr lang="de-DE" sz="1400" dirty="0" smtClean="0">
                          <a:solidFill>
                            <a:schemeClr val="accent2">
                              <a:lumMod val="75000"/>
                            </a:schemeClr>
                          </a:solidFill>
                          <a:effectLst/>
                        </a:rPr>
                        <a:t>Frequenz</a:t>
                      </a:r>
                      <a:endParaRPr lang="de-DE" sz="14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extLst>
                  <a:ext uri="{0D108BD9-81ED-4DB2-BD59-A6C34878D82A}">
                    <a16:rowId xmlns:a16="http://schemas.microsoft.com/office/drawing/2014/main" val="10000"/>
                  </a:ext>
                </a:extLst>
              </a:tr>
              <a:tr h="227990">
                <a:tc>
                  <a:txBody>
                    <a:bodyPr/>
                    <a:lstStyle/>
                    <a:p>
                      <a:pPr marL="0" lvl="0" indent="0">
                        <a:lnSpc>
                          <a:spcPct val="115000"/>
                        </a:lnSpc>
                        <a:spcAft>
                          <a:spcPts val="0"/>
                        </a:spcAft>
                        <a:buFont typeface="+mj-lt"/>
                        <a:buNone/>
                      </a:pPr>
                      <a:r>
                        <a:rPr lang="de-DE" sz="1200" b="0" dirty="0" smtClean="0">
                          <a:effectLst/>
                        </a:rPr>
                        <a:t>	ums </a:t>
                      </a:r>
                      <a:r>
                        <a:rPr lang="de-DE" sz="1200" b="0" dirty="0">
                          <a:effectLst/>
                        </a:rPr>
                        <a:t>Leben kommen</a:t>
                      </a:r>
                      <a:endParaRPr lang="de-DE"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algn="ctr">
                        <a:lnSpc>
                          <a:spcPct val="115000"/>
                        </a:lnSpc>
                        <a:spcAft>
                          <a:spcPts val="0"/>
                        </a:spcAft>
                      </a:pPr>
                      <a:r>
                        <a:rPr lang="de-DE" sz="1200" dirty="0">
                          <a:solidFill>
                            <a:schemeClr val="tx2"/>
                          </a:solidFill>
                          <a:effectLst/>
                        </a:rPr>
                        <a:t>90</a:t>
                      </a:r>
                      <a:endParaRPr lang="de-DE"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algn="ctr">
                        <a:lnSpc>
                          <a:spcPct val="115000"/>
                        </a:lnSpc>
                        <a:spcAft>
                          <a:spcPts val="0"/>
                        </a:spcAft>
                      </a:pPr>
                      <a:r>
                        <a:rPr lang="de-DE" sz="1200" dirty="0">
                          <a:solidFill>
                            <a:schemeClr val="tx2"/>
                          </a:solidFill>
                          <a:effectLst/>
                        </a:rPr>
                        <a:t>10971</a:t>
                      </a:r>
                      <a:endParaRPr lang="de-DE"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extLst>
                  <a:ext uri="{0D108BD9-81ED-4DB2-BD59-A6C34878D82A}">
                    <a16:rowId xmlns:a16="http://schemas.microsoft.com/office/drawing/2014/main" val="10001"/>
                  </a:ext>
                </a:extLst>
              </a:tr>
              <a:tr h="227990">
                <a:tc>
                  <a:txBody>
                    <a:bodyPr/>
                    <a:lstStyle/>
                    <a:p>
                      <a:pPr marL="0" lvl="0" indent="0">
                        <a:lnSpc>
                          <a:spcPct val="115000"/>
                        </a:lnSpc>
                        <a:spcAft>
                          <a:spcPts val="0"/>
                        </a:spcAft>
                        <a:buFont typeface="+mj-lt"/>
                        <a:buNone/>
                      </a:pPr>
                      <a:r>
                        <a:rPr lang="de-DE" sz="1200" b="0" dirty="0" smtClean="0">
                          <a:effectLst/>
                        </a:rPr>
                        <a:t>	auf </a:t>
                      </a:r>
                      <a:r>
                        <a:rPr lang="de-DE" sz="1200" b="0" dirty="0">
                          <a:effectLst/>
                        </a:rPr>
                        <a:t>der Straße </a:t>
                      </a:r>
                      <a:r>
                        <a:rPr lang="de-DE" sz="1200" b="0" dirty="0" smtClean="0">
                          <a:effectLst/>
                        </a:rPr>
                        <a:t>sitzen / stehen / liegen</a:t>
                      </a:r>
                      <a:endParaRPr lang="de-DE"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algn="ctr">
                        <a:lnSpc>
                          <a:spcPct val="115000"/>
                        </a:lnSpc>
                        <a:spcAft>
                          <a:spcPts val="0"/>
                        </a:spcAft>
                      </a:pPr>
                      <a:r>
                        <a:rPr lang="de-DE" sz="1200" dirty="0">
                          <a:solidFill>
                            <a:schemeClr val="tx2"/>
                          </a:solidFill>
                          <a:effectLst/>
                        </a:rPr>
                        <a:t>81</a:t>
                      </a:r>
                      <a:endParaRPr lang="de-DE"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algn="ctr">
                        <a:lnSpc>
                          <a:spcPct val="115000"/>
                        </a:lnSpc>
                        <a:spcAft>
                          <a:spcPts val="0"/>
                        </a:spcAft>
                      </a:pPr>
                      <a:r>
                        <a:rPr lang="de-DE" sz="1200">
                          <a:solidFill>
                            <a:schemeClr val="tx2"/>
                          </a:solidFill>
                          <a:effectLst/>
                        </a:rPr>
                        <a:t>10185</a:t>
                      </a:r>
                      <a:endParaRPr lang="de-DE" sz="12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extLst>
                  <a:ext uri="{0D108BD9-81ED-4DB2-BD59-A6C34878D82A}">
                    <a16:rowId xmlns:a16="http://schemas.microsoft.com/office/drawing/2014/main" val="10002"/>
                  </a:ext>
                </a:extLst>
              </a:tr>
              <a:tr h="227437">
                <a:tc>
                  <a:txBody>
                    <a:bodyPr/>
                    <a:lstStyle/>
                    <a:p>
                      <a:pPr marL="0" lvl="0" indent="0">
                        <a:lnSpc>
                          <a:spcPct val="115000"/>
                        </a:lnSpc>
                        <a:spcAft>
                          <a:spcPts val="0"/>
                        </a:spcAft>
                        <a:buFont typeface="+mj-lt"/>
                        <a:buNone/>
                      </a:pPr>
                      <a:r>
                        <a:rPr lang="de-DE" sz="1200" b="0" dirty="0" smtClean="0">
                          <a:effectLst/>
                        </a:rPr>
                        <a:t>	</a:t>
                      </a:r>
                      <a:r>
                        <a:rPr lang="de-DE" sz="1200" b="0" dirty="0" err="1" smtClean="0">
                          <a:effectLst/>
                        </a:rPr>
                        <a:t>jn</a:t>
                      </a:r>
                      <a:r>
                        <a:rPr lang="de-DE" sz="1200" b="0" dirty="0" smtClean="0">
                          <a:effectLst/>
                        </a:rPr>
                        <a:t> </a:t>
                      </a:r>
                      <a:r>
                        <a:rPr lang="de-DE" sz="1200" b="0" dirty="0">
                          <a:effectLst/>
                        </a:rPr>
                        <a:t>unter Druck setzen </a:t>
                      </a:r>
                      <a:endParaRPr lang="de-DE"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algn="ctr">
                        <a:lnSpc>
                          <a:spcPct val="115000"/>
                        </a:lnSpc>
                        <a:spcAft>
                          <a:spcPts val="0"/>
                        </a:spcAft>
                      </a:pPr>
                      <a:r>
                        <a:rPr lang="de-DE" sz="1200" dirty="0">
                          <a:solidFill>
                            <a:schemeClr val="tx2"/>
                          </a:solidFill>
                          <a:effectLst/>
                        </a:rPr>
                        <a:t>79</a:t>
                      </a:r>
                      <a:endParaRPr lang="de-DE"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algn="ctr">
                        <a:lnSpc>
                          <a:spcPct val="115000"/>
                        </a:lnSpc>
                        <a:spcAft>
                          <a:spcPts val="0"/>
                        </a:spcAft>
                      </a:pPr>
                      <a:r>
                        <a:rPr lang="de-DE" sz="1200">
                          <a:solidFill>
                            <a:schemeClr val="tx2"/>
                          </a:solidFill>
                          <a:effectLst/>
                        </a:rPr>
                        <a:t>9741</a:t>
                      </a:r>
                      <a:endParaRPr lang="de-DE" sz="12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extLst>
                  <a:ext uri="{0D108BD9-81ED-4DB2-BD59-A6C34878D82A}">
                    <a16:rowId xmlns:a16="http://schemas.microsoft.com/office/drawing/2014/main" val="10003"/>
                  </a:ext>
                </a:extLst>
              </a:tr>
              <a:tr h="227990">
                <a:tc>
                  <a:txBody>
                    <a:bodyPr/>
                    <a:lstStyle/>
                    <a:p>
                      <a:pPr marL="0" lvl="0" indent="0">
                        <a:lnSpc>
                          <a:spcPct val="115000"/>
                        </a:lnSpc>
                        <a:spcAft>
                          <a:spcPts val="0"/>
                        </a:spcAft>
                        <a:buFont typeface="+mj-lt"/>
                        <a:buNone/>
                      </a:pPr>
                      <a:r>
                        <a:rPr lang="de-DE" sz="1200" b="0" dirty="0" smtClean="0">
                          <a:effectLst/>
                        </a:rPr>
                        <a:t>	</a:t>
                      </a:r>
                      <a:r>
                        <a:rPr lang="de-DE" sz="1200" b="0" dirty="0" err="1" smtClean="0">
                          <a:effectLst/>
                        </a:rPr>
                        <a:t>jn</a:t>
                      </a:r>
                      <a:r>
                        <a:rPr lang="de-DE" sz="1200" b="0" dirty="0" smtClean="0">
                          <a:effectLst/>
                        </a:rPr>
                        <a:t> </a:t>
                      </a:r>
                      <a:r>
                        <a:rPr lang="de-DE" sz="1200" b="0" dirty="0">
                          <a:effectLst/>
                        </a:rPr>
                        <a:t>auf die Straße </a:t>
                      </a:r>
                      <a:r>
                        <a:rPr lang="de-DE" sz="1200" b="0" dirty="0" smtClean="0">
                          <a:effectLst/>
                        </a:rPr>
                        <a:t>setzen / werfen</a:t>
                      </a:r>
                      <a:endParaRPr lang="de-DE"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algn="ctr">
                        <a:lnSpc>
                          <a:spcPct val="115000"/>
                        </a:lnSpc>
                        <a:spcAft>
                          <a:spcPts val="0"/>
                        </a:spcAft>
                      </a:pPr>
                      <a:r>
                        <a:rPr lang="de-DE" sz="1200" dirty="0">
                          <a:solidFill>
                            <a:schemeClr val="tx2"/>
                          </a:solidFill>
                          <a:effectLst/>
                        </a:rPr>
                        <a:t>80</a:t>
                      </a:r>
                      <a:endParaRPr lang="de-DE"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algn="ctr">
                        <a:lnSpc>
                          <a:spcPct val="115000"/>
                        </a:lnSpc>
                        <a:spcAft>
                          <a:spcPts val="0"/>
                        </a:spcAft>
                      </a:pPr>
                      <a:r>
                        <a:rPr lang="de-DE" sz="1200">
                          <a:solidFill>
                            <a:schemeClr val="tx2"/>
                          </a:solidFill>
                          <a:effectLst/>
                        </a:rPr>
                        <a:t>5933</a:t>
                      </a:r>
                      <a:endParaRPr lang="de-DE" sz="12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extLst>
                  <a:ext uri="{0D108BD9-81ED-4DB2-BD59-A6C34878D82A}">
                    <a16:rowId xmlns:a16="http://schemas.microsoft.com/office/drawing/2014/main" val="10004"/>
                  </a:ext>
                </a:extLst>
              </a:tr>
              <a:tr h="227990">
                <a:tc>
                  <a:txBody>
                    <a:bodyPr/>
                    <a:lstStyle/>
                    <a:p>
                      <a:pPr marL="0" lvl="0" indent="0">
                        <a:lnSpc>
                          <a:spcPct val="115000"/>
                        </a:lnSpc>
                        <a:spcAft>
                          <a:spcPts val="0"/>
                        </a:spcAft>
                        <a:buFont typeface="+mj-lt"/>
                        <a:buNone/>
                      </a:pPr>
                      <a:r>
                        <a:rPr lang="de-DE" sz="1200" b="0" dirty="0" smtClean="0">
                          <a:effectLst/>
                        </a:rPr>
                        <a:t>	</a:t>
                      </a:r>
                      <a:r>
                        <a:rPr lang="de-DE" sz="1200" b="0" dirty="0" err="1" smtClean="0">
                          <a:effectLst/>
                        </a:rPr>
                        <a:t>etw</a:t>
                      </a:r>
                      <a:r>
                        <a:rPr lang="de-DE" sz="1200" b="0" dirty="0" smtClean="0">
                          <a:effectLst/>
                        </a:rPr>
                        <a:t>. </a:t>
                      </a:r>
                      <a:r>
                        <a:rPr lang="de-DE" sz="1200" b="0" baseline="0" dirty="0" smtClean="0">
                          <a:effectLst/>
                        </a:rPr>
                        <a:t> </a:t>
                      </a:r>
                      <a:r>
                        <a:rPr lang="de-DE" sz="1200" b="0" dirty="0" smtClean="0">
                          <a:effectLst/>
                        </a:rPr>
                        <a:t>in </a:t>
                      </a:r>
                      <a:r>
                        <a:rPr lang="de-DE" sz="1200" b="0" dirty="0">
                          <a:effectLst/>
                        </a:rPr>
                        <a:t>Kauf nehmen</a:t>
                      </a:r>
                      <a:endParaRPr lang="de-DE"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algn="ctr">
                        <a:lnSpc>
                          <a:spcPct val="115000"/>
                        </a:lnSpc>
                        <a:spcAft>
                          <a:spcPts val="0"/>
                        </a:spcAft>
                      </a:pPr>
                      <a:r>
                        <a:rPr lang="de-DE" sz="1200" dirty="0">
                          <a:solidFill>
                            <a:schemeClr val="tx2"/>
                          </a:solidFill>
                          <a:effectLst/>
                        </a:rPr>
                        <a:t>91</a:t>
                      </a:r>
                      <a:endParaRPr lang="de-DE"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algn="ctr">
                        <a:lnSpc>
                          <a:spcPct val="115000"/>
                        </a:lnSpc>
                        <a:spcAft>
                          <a:spcPts val="0"/>
                        </a:spcAft>
                      </a:pPr>
                      <a:r>
                        <a:rPr lang="de-DE" sz="1200">
                          <a:solidFill>
                            <a:schemeClr val="tx2"/>
                          </a:solidFill>
                          <a:effectLst/>
                        </a:rPr>
                        <a:t>5319</a:t>
                      </a:r>
                      <a:endParaRPr lang="de-DE" sz="12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extLst>
                  <a:ext uri="{0D108BD9-81ED-4DB2-BD59-A6C34878D82A}">
                    <a16:rowId xmlns:a16="http://schemas.microsoft.com/office/drawing/2014/main" val="10005"/>
                  </a:ext>
                </a:extLst>
              </a:tr>
              <a:tr h="227990">
                <a:tc>
                  <a:txBody>
                    <a:bodyPr/>
                    <a:lstStyle/>
                    <a:p>
                      <a:pPr marL="0" lvl="0" indent="0">
                        <a:lnSpc>
                          <a:spcPct val="115000"/>
                        </a:lnSpc>
                        <a:spcAft>
                          <a:spcPts val="0"/>
                        </a:spcAft>
                        <a:buFont typeface="+mj-lt"/>
                        <a:buNone/>
                      </a:pPr>
                      <a:r>
                        <a:rPr lang="de-DE" sz="1200" b="0" dirty="0" smtClean="0">
                          <a:effectLst/>
                        </a:rPr>
                        <a:t>	eine / keine </a:t>
                      </a:r>
                      <a:r>
                        <a:rPr lang="de-DE" sz="1200" b="0" dirty="0">
                          <a:effectLst/>
                        </a:rPr>
                        <a:t>(</a:t>
                      </a:r>
                      <a:r>
                        <a:rPr lang="de-DE" sz="1200" b="0" dirty="0" smtClean="0">
                          <a:effectLst/>
                        </a:rPr>
                        <a:t>große / kleine</a:t>
                      </a:r>
                      <a:r>
                        <a:rPr lang="de-DE" sz="1200" b="0" dirty="0">
                          <a:effectLst/>
                        </a:rPr>
                        <a:t>) Rolle spielen</a:t>
                      </a:r>
                      <a:endParaRPr lang="de-DE"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algn="ctr">
                        <a:lnSpc>
                          <a:spcPct val="115000"/>
                        </a:lnSpc>
                        <a:spcAft>
                          <a:spcPts val="0"/>
                        </a:spcAft>
                      </a:pPr>
                      <a:r>
                        <a:rPr lang="de-DE" sz="1200">
                          <a:solidFill>
                            <a:schemeClr val="tx2"/>
                          </a:solidFill>
                          <a:effectLst/>
                        </a:rPr>
                        <a:t>95</a:t>
                      </a:r>
                      <a:endParaRPr lang="de-DE" sz="12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algn="ctr">
                        <a:lnSpc>
                          <a:spcPct val="115000"/>
                        </a:lnSpc>
                        <a:spcAft>
                          <a:spcPts val="0"/>
                        </a:spcAft>
                      </a:pPr>
                      <a:r>
                        <a:rPr lang="de-DE" sz="1200" dirty="0">
                          <a:solidFill>
                            <a:schemeClr val="tx2"/>
                          </a:solidFill>
                          <a:effectLst/>
                        </a:rPr>
                        <a:t>5224</a:t>
                      </a:r>
                      <a:endParaRPr lang="de-DE"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extLst>
                  <a:ext uri="{0D108BD9-81ED-4DB2-BD59-A6C34878D82A}">
                    <a16:rowId xmlns:a16="http://schemas.microsoft.com/office/drawing/2014/main" val="10006"/>
                  </a:ext>
                </a:extLst>
              </a:tr>
              <a:tr h="227990">
                <a:tc>
                  <a:txBody>
                    <a:bodyPr/>
                    <a:lstStyle/>
                    <a:p>
                      <a:pPr marL="0" lvl="0" indent="0">
                        <a:lnSpc>
                          <a:spcPct val="115000"/>
                        </a:lnSpc>
                        <a:spcAft>
                          <a:spcPts val="0"/>
                        </a:spcAft>
                        <a:buFont typeface="+mj-lt"/>
                        <a:buNone/>
                      </a:pPr>
                      <a:r>
                        <a:rPr lang="de-DE" sz="1200" b="0" dirty="0" smtClean="0">
                          <a:effectLst/>
                        </a:rPr>
                        <a:t>	in </a:t>
                      </a:r>
                      <a:r>
                        <a:rPr lang="de-DE" sz="1200" b="0" dirty="0">
                          <a:effectLst/>
                        </a:rPr>
                        <a:t>der Luft liegen</a:t>
                      </a:r>
                      <a:endParaRPr lang="de-DE"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algn="ctr">
                        <a:lnSpc>
                          <a:spcPct val="115000"/>
                        </a:lnSpc>
                        <a:spcAft>
                          <a:spcPts val="0"/>
                        </a:spcAft>
                      </a:pPr>
                      <a:r>
                        <a:rPr lang="de-DE" sz="1200">
                          <a:solidFill>
                            <a:schemeClr val="tx2"/>
                          </a:solidFill>
                          <a:effectLst/>
                        </a:rPr>
                        <a:t>88</a:t>
                      </a:r>
                      <a:endParaRPr lang="de-DE" sz="12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algn="ctr">
                        <a:lnSpc>
                          <a:spcPct val="115000"/>
                        </a:lnSpc>
                        <a:spcAft>
                          <a:spcPts val="0"/>
                        </a:spcAft>
                      </a:pPr>
                      <a:r>
                        <a:rPr lang="de-DE" sz="1200" dirty="0">
                          <a:solidFill>
                            <a:schemeClr val="tx2"/>
                          </a:solidFill>
                          <a:effectLst/>
                        </a:rPr>
                        <a:t>4690</a:t>
                      </a:r>
                      <a:endParaRPr lang="de-DE"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extLst>
                  <a:ext uri="{0D108BD9-81ED-4DB2-BD59-A6C34878D82A}">
                    <a16:rowId xmlns:a16="http://schemas.microsoft.com/office/drawing/2014/main" val="10007"/>
                  </a:ext>
                </a:extLst>
              </a:tr>
              <a:tr h="227990">
                <a:tc>
                  <a:txBody>
                    <a:bodyPr/>
                    <a:lstStyle/>
                    <a:p>
                      <a:pPr marL="0" lvl="0" indent="0">
                        <a:lnSpc>
                          <a:spcPct val="115000"/>
                        </a:lnSpc>
                        <a:spcAft>
                          <a:spcPts val="0"/>
                        </a:spcAft>
                        <a:buFont typeface="+mj-lt"/>
                        <a:buNone/>
                      </a:pPr>
                      <a:r>
                        <a:rPr lang="de-DE" sz="1200" b="0" dirty="0" smtClean="0">
                          <a:effectLst/>
                        </a:rPr>
                        <a:t>	in </a:t>
                      </a:r>
                      <a:r>
                        <a:rPr lang="de-DE" sz="1200" b="0" dirty="0">
                          <a:effectLst/>
                        </a:rPr>
                        <a:t>der Luft </a:t>
                      </a:r>
                      <a:r>
                        <a:rPr lang="de-DE" sz="1200" b="0" dirty="0" smtClean="0">
                          <a:effectLst/>
                        </a:rPr>
                        <a:t>schweben/hängen</a:t>
                      </a:r>
                      <a:endParaRPr lang="de-DE"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algn="ctr">
                        <a:lnSpc>
                          <a:spcPct val="115000"/>
                        </a:lnSpc>
                        <a:spcAft>
                          <a:spcPts val="0"/>
                        </a:spcAft>
                      </a:pPr>
                      <a:r>
                        <a:rPr lang="de-DE" sz="1200">
                          <a:solidFill>
                            <a:schemeClr val="tx2"/>
                          </a:solidFill>
                          <a:effectLst/>
                        </a:rPr>
                        <a:t>76</a:t>
                      </a:r>
                      <a:endParaRPr lang="de-DE" sz="12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algn="ctr">
                        <a:lnSpc>
                          <a:spcPct val="115000"/>
                        </a:lnSpc>
                        <a:spcAft>
                          <a:spcPts val="0"/>
                        </a:spcAft>
                      </a:pPr>
                      <a:r>
                        <a:rPr lang="de-DE" sz="1200" dirty="0">
                          <a:solidFill>
                            <a:schemeClr val="tx2"/>
                          </a:solidFill>
                          <a:effectLst/>
                        </a:rPr>
                        <a:t>4690</a:t>
                      </a:r>
                      <a:endParaRPr lang="de-DE"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extLst>
                  <a:ext uri="{0D108BD9-81ED-4DB2-BD59-A6C34878D82A}">
                    <a16:rowId xmlns:a16="http://schemas.microsoft.com/office/drawing/2014/main" val="10008"/>
                  </a:ext>
                </a:extLst>
              </a:tr>
              <a:tr h="227990">
                <a:tc>
                  <a:txBody>
                    <a:bodyPr/>
                    <a:lstStyle/>
                    <a:p>
                      <a:pPr marL="0" lvl="0" indent="0">
                        <a:lnSpc>
                          <a:spcPct val="115000"/>
                        </a:lnSpc>
                        <a:spcAft>
                          <a:spcPts val="0"/>
                        </a:spcAft>
                        <a:buFont typeface="+mj-lt"/>
                        <a:buNone/>
                      </a:pPr>
                      <a:r>
                        <a:rPr lang="de-DE" sz="1200" b="0" dirty="0" smtClean="0">
                          <a:effectLst/>
                        </a:rPr>
                        <a:t>	</a:t>
                      </a:r>
                      <a:r>
                        <a:rPr lang="de-DE" sz="1200" b="0" dirty="0" err="1" smtClean="0">
                          <a:effectLst/>
                        </a:rPr>
                        <a:t>jn</a:t>
                      </a:r>
                      <a:r>
                        <a:rPr lang="de-DE" sz="1200" b="0" dirty="0" smtClean="0">
                          <a:effectLst/>
                        </a:rPr>
                        <a:t> / </a:t>
                      </a:r>
                      <a:r>
                        <a:rPr lang="de-DE" sz="1200" b="0" dirty="0" err="1" smtClean="0">
                          <a:effectLst/>
                        </a:rPr>
                        <a:t>etw</a:t>
                      </a:r>
                      <a:r>
                        <a:rPr lang="de-DE" sz="1200" b="0" dirty="0">
                          <a:effectLst/>
                        </a:rPr>
                        <a:t>. (nicht) aus den </a:t>
                      </a:r>
                      <a:r>
                        <a:rPr lang="de-DE" sz="1200" b="0" dirty="0" smtClean="0">
                          <a:effectLst/>
                        </a:rPr>
                        <a:t>Augen / aus </a:t>
                      </a:r>
                      <a:r>
                        <a:rPr lang="de-DE" sz="1200" b="0" dirty="0">
                          <a:effectLst/>
                        </a:rPr>
                        <a:t>dem Auge verlieren</a:t>
                      </a:r>
                      <a:endParaRPr lang="de-DE"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algn="ctr">
                        <a:lnSpc>
                          <a:spcPct val="115000"/>
                        </a:lnSpc>
                        <a:spcAft>
                          <a:spcPts val="0"/>
                        </a:spcAft>
                      </a:pPr>
                      <a:r>
                        <a:rPr lang="de-DE" sz="1200">
                          <a:solidFill>
                            <a:schemeClr val="tx2"/>
                          </a:solidFill>
                          <a:effectLst/>
                        </a:rPr>
                        <a:t>96</a:t>
                      </a:r>
                      <a:endParaRPr lang="de-DE" sz="12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algn="ctr">
                        <a:lnSpc>
                          <a:spcPct val="115000"/>
                        </a:lnSpc>
                        <a:spcAft>
                          <a:spcPts val="0"/>
                        </a:spcAft>
                      </a:pPr>
                      <a:r>
                        <a:rPr lang="de-DE" sz="1200" dirty="0">
                          <a:solidFill>
                            <a:schemeClr val="tx2"/>
                          </a:solidFill>
                          <a:effectLst/>
                        </a:rPr>
                        <a:t>4595</a:t>
                      </a:r>
                      <a:endParaRPr lang="de-DE"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extLst>
                  <a:ext uri="{0D108BD9-81ED-4DB2-BD59-A6C34878D82A}">
                    <a16:rowId xmlns:a16="http://schemas.microsoft.com/office/drawing/2014/main" val="10009"/>
                  </a:ext>
                </a:extLst>
              </a:tr>
              <a:tr h="227990">
                <a:tc>
                  <a:txBody>
                    <a:bodyPr/>
                    <a:lstStyle/>
                    <a:p>
                      <a:pPr marL="0" lvl="0" indent="0">
                        <a:lnSpc>
                          <a:spcPct val="115000"/>
                        </a:lnSpc>
                        <a:spcAft>
                          <a:spcPts val="0"/>
                        </a:spcAft>
                        <a:buFont typeface="+mj-lt"/>
                        <a:buNone/>
                      </a:pPr>
                      <a:r>
                        <a:rPr lang="de-DE" sz="1200" b="0" dirty="0" smtClean="0">
                          <a:effectLst/>
                        </a:rPr>
                        <a:t>	nach </a:t>
                      </a:r>
                      <a:r>
                        <a:rPr lang="de-DE" sz="1200" b="0" dirty="0">
                          <a:effectLst/>
                        </a:rPr>
                        <a:t>vielem/langem/einigem/ewigem Hin und Her</a:t>
                      </a:r>
                      <a:endParaRPr lang="de-DE"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algn="ctr">
                        <a:lnSpc>
                          <a:spcPct val="115000"/>
                        </a:lnSpc>
                        <a:spcAft>
                          <a:spcPts val="0"/>
                        </a:spcAft>
                      </a:pPr>
                      <a:r>
                        <a:rPr lang="de-DE" sz="1200" dirty="0">
                          <a:solidFill>
                            <a:schemeClr val="tx2"/>
                          </a:solidFill>
                          <a:effectLst/>
                        </a:rPr>
                        <a:t>94</a:t>
                      </a:r>
                      <a:endParaRPr lang="de-DE"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algn="ctr">
                        <a:lnSpc>
                          <a:spcPct val="115000"/>
                        </a:lnSpc>
                        <a:spcAft>
                          <a:spcPts val="0"/>
                        </a:spcAft>
                      </a:pPr>
                      <a:r>
                        <a:rPr lang="de-DE" sz="1200" dirty="0">
                          <a:solidFill>
                            <a:schemeClr val="tx2"/>
                          </a:solidFill>
                          <a:effectLst/>
                        </a:rPr>
                        <a:t>4583</a:t>
                      </a:r>
                      <a:endParaRPr lang="de-DE"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extLst>
                  <a:ext uri="{0D108BD9-81ED-4DB2-BD59-A6C34878D82A}">
                    <a16:rowId xmlns:a16="http://schemas.microsoft.com/office/drawing/2014/main" val="10010"/>
                  </a:ext>
                </a:extLst>
              </a:tr>
              <a:tr h="227990">
                <a:tc>
                  <a:txBody>
                    <a:bodyPr/>
                    <a:lstStyle/>
                    <a:p>
                      <a:pPr marL="0" lvl="0" indent="0">
                        <a:lnSpc>
                          <a:spcPct val="115000"/>
                        </a:lnSpc>
                        <a:spcAft>
                          <a:spcPts val="0"/>
                        </a:spcAft>
                        <a:buFont typeface="+mj-lt"/>
                        <a:buNone/>
                      </a:pPr>
                      <a:r>
                        <a:rPr lang="de-DE" sz="1200" b="0" dirty="0" smtClean="0">
                          <a:effectLst/>
                        </a:rPr>
                        <a:t>	(gleich / schnell / leicht</a:t>
                      </a:r>
                      <a:r>
                        <a:rPr lang="de-DE" sz="1200" b="0" dirty="0">
                          <a:effectLst/>
                        </a:rPr>
                        <a:t>) in die Luft gehen</a:t>
                      </a:r>
                      <a:endParaRPr lang="de-DE"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algn="ctr">
                        <a:lnSpc>
                          <a:spcPct val="115000"/>
                        </a:lnSpc>
                        <a:spcAft>
                          <a:spcPts val="0"/>
                        </a:spcAft>
                      </a:pPr>
                      <a:r>
                        <a:rPr lang="de-DE" sz="1200">
                          <a:solidFill>
                            <a:schemeClr val="tx2"/>
                          </a:solidFill>
                          <a:effectLst/>
                        </a:rPr>
                        <a:t>83</a:t>
                      </a:r>
                      <a:endParaRPr lang="de-DE" sz="12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algn="ctr">
                        <a:lnSpc>
                          <a:spcPct val="115000"/>
                        </a:lnSpc>
                        <a:spcAft>
                          <a:spcPts val="0"/>
                        </a:spcAft>
                      </a:pPr>
                      <a:r>
                        <a:rPr lang="de-DE" sz="1200" dirty="0">
                          <a:solidFill>
                            <a:schemeClr val="tx2"/>
                          </a:solidFill>
                          <a:effectLst/>
                        </a:rPr>
                        <a:t>4460</a:t>
                      </a:r>
                      <a:endParaRPr lang="de-DE"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extLst>
                  <a:ext uri="{0D108BD9-81ED-4DB2-BD59-A6C34878D82A}">
                    <a16:rowId xmlns:a16="http://schemas.microsoft.com/office/drawing/2014/main" val="10011"/>
                  </a:ext>
                </a:extLst>
              </a:tr>
              <a:tr h="227990">
                <a:tc>
                  <a:txBody>
                    <a:bodyPr/>
                    <a:lstStyle/>
                    <a:p>
                      <a:pPr marL="0" lvl="0" indent="0">
                        <a:lnSpc>
                          <a:spcPct val="115000"/>
                        </a:lnSpc>
                        <a:spcAft>
                          <a:spcPts val="0"/>
                        </a:spcAft>
                        <a:buFont typeface="+mj-lt"/>
                        <a:buNone/>
                      </a:pPr>
                      <a:r>
                        <a:rPr lang="de-DE" sz="1200" b="0" dirty="0" smtClean="0">
                          <a:effectLst/>
                        </a:rPr>
                        <a:t>	</a:t>
                      </a:r>
                      <a:r>
                        <a:rPr lang="de-DE" sz="1200" b="0" dirty="0" err="1" smtClean="0">
                          <a:effectLst/>
                        </a:rPr>
                        <a:t>jn</a:t>
                      </a:r>
                      <a:r>
                        <a:rPr lang="de-DE" sz="1200" b="0" dirty="0" smtClean="0">
                          <a:effectLst/>
                        </a:rPr>
                        <a:t> / </a:t>
                      </a:r>
                      <a:r>
                        <a:rPr lang="de-DE" sz="1200" b="0" dirty="0" err="1" smtClean="0">
                          <a:effectLst/>
                        </a:rPr>
                        <a:t>etw</a:t>
                      </a:r>
                      <a:r>
                        <a:rPr lang="de-DE" sz="1200" b="0" dirty="0">
                          <a:effectLst/>
                        </a:rPr>
                        <a:t>. im Auge </a:t>
                      </a:r>
                      <a:r>
                        <a:rPr lang="de-DE" sz="1200" b="0" dirty="0" smtClean="0">
                          <a:effectLst/>
                        </a:rPr>
                        <a:t>behalten / </a:t>
                      </a:r>
                      <a:r>
                        <a:rPr lang="de-DE" sz="1200" b="0" dirty="0">
                          <a:effectLst/>
                        </a:rPr>
                        <a:t>haben</a:t>
                      </a:r>
                      <a:endParaRPr lang="de-DE"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algn="ctr">
                        <a:lnSpc>
                          <a:spcPct val="115000"/>
                        </a:lnSpc>
                        <a:spcAft>
                          <a:spcPts val="0"/>
                        </a:spcAft>
                      </a:pPr>
                      <a:r>
                        <a:rPr lang="de-DE" sz="1200">
                          <a:solidFill>
                            <a:schemeClr val="tx2"/>
                          </a:solidFill>
                          <a:effectLst/>
                        </a:rPr>
                        <a:t>98</a:t>
                      </a:r>
                      <a:endParaRPr lang="de-DE" sz="12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algn="ctr">
                        <a:lnSpc>
                          <a:spcPct val="115000"/>
                        </a:lnSpc>
                        <a:spcAft>
                          <a:spcPts val="0"/>
                        </a:spcAft>
                      </a:pPr>
                      <a:r>
                        <a:rPr lang="de-DE" sz="1200" dirty="0">
                          <a:solidFill>
                            <a:schemeClr val="tx2"/>
                          </a:solidFill>
                          <a:effectLst/>
                        </a:rPr>
                        <a:t>4062</a:t>
                      </a:r>
                      <a:endParaRPr lang="de-DE"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extLst>
                  <a:ext uri="{0D108BD9-81ED-4DB2-BD59-A6C34878D82A}">
                    <a16:rowId xmlns:a16="http://schemas.microsoft.com/office/drawing/2014/main" val="10012"/>
                  </a:ext>
                </a:extLst>
              </a:tr>
              <a:tr h="227990">
                <a:tc>
                  <a:txBody>
                    <a:bodyPr/>
                    <a:lstStyle/>
                    <a:p>
                      <a:pPr marL="0" lvl="0" indent="0">
                        <a:lnSpc>
                          <a:spcPct val="115000"/>
                        </a:lnSpc>
                        <a:spcAft>
                          <a:spcPts val="0"/>
                        </a:spcAft>
                        <a:buFont typeface="+mj-lt"/>
                        <a:buNone/>
                      </a:pPr>
                      <a:r>
                        <a:rPr lang="de-DE" sz="1200" b="0" dirty="0" smtClean="0">
                          <a:effectLst/>
                        </a:rPr>
                        <a:t>	</a:t>
                      </a:r>
                      <a:r>
                        <a:rPr lang="de-DE" sz="1200" b="0" dirty="0" err="1" smtClean="0">
                          <a:effectLst/>
                        </a:rPr>
                        <a:t>etw</a:t>
                      </a:r>
                      <a:r>
                        <a:rPr lang="de-DE" sz="1200" b="0" dirty="0">
                          <a:effectLst/>
                        </a:rPr>
                        <a:t>. über die Bühne bringen</a:t>
                      </a:r>
                      <a:endParaRPr lang="de-DE"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algn="ctr">
                        <a:lnSpc>
                          <a:spcPct val="115000"/>
                        </a:lnSpc>
                        <a:spcAft>
                          <a:spcPts val="0"/>
                        </a:spcAft>
                      </a:pPr>
                      <a:r>
                        <a:rPr lang="de-DE" sz="1200">
                          <a:solidFill>
                            <a:schemeClr val="tx2"/>
                          </a:solidFill>
                          <a:effectLst/>
                        </a:rPr>
                        <a:t>81</a:t>
                      </a:r>
                      <a:endParaRPr lang="de-DE" sz="12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algn="ctr">
                        <a:lnSpc>
                          <a:spcPct val="115000"/>
                        </a:lnSpc>
                        <a:spcAft>
                          <a:spcPts val="0"/>
                        </a:spcAft>
                      </a:pPr>
                      <a:r>
                        <a:rPr lang="de-DE" sz="1200" dirty="0">
                          <a:solidFill>
                            <a:schemeClr val="tx2"/>
                          </a:solidFill>
                          <a:effectLst/>
                        </a:rPr>
                        <a:t>3933</a:t>
                      </a:r>
                      <a:endParaRPr lang="de-DE"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extLst>
                  <a:ext uri="{0D108BD9-81ED-4DB2-BD59-A6C34878D82A}">
                    <a16:rowId xmlns:a16="http://schemas.microsoft.com/office/drawing/2014/main" val="10013"/>
                  </a:ext>
                </a:extLst>
              </a:tr>
              <a:tr h="227990">
                <a:tc>
                  <a:txBody>
                    <a:bodyPr/>
                    <a:lstStyle/>
                    <a:p>
                      <a:pPr marL="0" lvl="0" indent="0">
                        <a:lnSpc>
                          <a:spcPct val="115000"/>
                        </a:lnSpc>
                        <a:spcAft>
                          <a:spcPts val="0"/>
                        </a:spcAft>
                        <a:buFont typeface="+mj-lt"/>
                        <a:buNone/>
                      </a:pPr>
                      <a:r>
                        <a:rPr lang="de-DE" sz="1200" b="0" dirty="0" smtClean="0">
                          <a:effectLst/>
                        </a:rPr>
                        <a:t>	</a:t>
                      </a:r>
                      <a:r>
                        <a:rPr lang="de-DE" sz="1200" b="0" dirty="0" err="1" smtClean="0">
                          <a:effectLst/>
                        </a:rPr>
                        <a:t>etw</a:t>
                      </a:r>
                      <a:r>
                        <a:rPr lang="de-DE" sz="1200" b="0" dirty="0">
                          <a:effectLst/>
                        </a:rPr>
                        <a:t>. in den Griff </a:t>
                      </a:r>
                      <a:r>
                        <a:rPr lang="de-DE" sz="1200" b="0" dirty="0" smtClean="0">
                          <a:effectLst/>
                        </a:rPr>
                        <a:t>bekommen / kriegen</a:t>
                      </a:r>
                      <a:endParaRPr lang="de-DE"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algn="ctr">
                        <a:lnSpc>
                          <a:spcPct val="115000"/>
                        </a:lnSpc>
                        <a:spcAft>
                          <a:spcPts val="0"/>
                        </a:spcAft>
                      </a:pPr>
                      <a:r>
                        <a:rPr lang="de-DE" sz="1200" dirty="0">
                          <a:solidFill>
                            <a:schemeClr val="tx2"/>
                          </a:solidFill>
                          <a:effectLst/>
                        </a:rPr>
                        <a:t>91</a:t>
                      </a:r>
                      <a:endParaRPr lang="de-DE"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algn="ctr">
                        <a:lnSpc>
                          <a:spcPct val="115000"/>
                        </a:lnSpc>
                        <a:spcAft>
                          <a:spcPts val="0"/>
                        </a:spcAft>
                      </a:pPr>
                      <a:r>
                        <a:rPr lang="de-DE" sz="1200" dirty="0">
                          <a:solidFill>
                            <a:schemeClr val="tx2"/>
                          </a:solidFill>
                          <a:effectLst/>
                        </a:rPr>
                        <a:t>3399</a:t>
                      </a:r>
                      <a:endParaRPr lang="de-DE"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extLst>
                  <a:ext uri="{0D108BD9-81ED-4DB2-BD59-A6C34878D82A}">
                    <a16:rowId xmlns:a16="http://schemas.microsoft.com/office/drawing/2014/main" val="10014"/>
                  </a:ext>
                </a:extLst>
              </a:tr>
              <a:tr h="227990">
                <a:tc>
                  <a:txBody>
                    <a:bodyPr/>
                    <a:lstStyle/>
                    <a:p>
                      <a:pPr marL="0" lvl="0" indent="0">
                        <a:lnSpc>
                          <a:spcPct val="115000"/>
                        </a:lnSpc>
                        <a:spcAft>
                          <a:spcPts val="0"/>
                        </a:spcAft>
                        <a:buFont typeface="+mj-lt"/>
                        <a:buNone/>
                      </a:pPr>
                      <a:r>
                        <a:rPr lang="de-DE" sz="1200" b="0" dirty="0" smtClean="0">
                          <a:effectLst/>
                        </a:rPr>
                        <a:t>	grünes </a:t>
                      </a:r>
                      <a:r>
                        <a:rPr lang="de-DE" sz="1200" b="0" dirty="0">
                          <a:effectLst/>
                        </a:rPr>
                        <a:t>Licht geben/erhalten</a:t>
                      </a:r>
                      <a:endParaRPr lang="de-DE"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algn="ctr">
                        <a:lnSpc>
                          <a:spcPct val="115000"/>
                        </a:lnSpc>
                        <a:spcAft>
                          <a:spcPts val="0"/>
                        </a:spcAft>
                      </a:pPr>
                      <a:r>
                        <a:rPr lang="de-DE" sz="1200" dirty="0">
                          <a:solidFill>
                            <a:schemeClr val="tx2"/>
                          </a:solidFill>
                          <a:effectLst/>
                        </a:rPr>
                        <a:t>79</a:t>
                      </a:r>
                      <a:endParaRPr lang="de-DE"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algn="ctr">
                        <a:lnSpc>
                          <a:spcPct val="115000"/>
                        </a:lnSpc>
                        <a:spcAft>
                          <a:spcPts val="0"/>
                        </a:spcAft>
                      </a:pPr>
                      <a:r>
                        <a:rPr lang="de-DE" sz="1200" dirty="0">
                          <a:solidFill>
                            <a:schemeClr val="tx2"/>
                          </a:solidFill>
                          <a:effectLst/>
                        </a:rPr>
                        <a:t>3330</a:t>
                      </a:r>
                      <a:endParaRPr lang="de-DE"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extLst>
                  <a:ext uri="{0D108BD9-81ED-4DB2-BD59-A6C34878D82A}">
                    <a16:rowId xmlns:a16="http://schemas.microsoft.com/office/drawing/2014/main" val="10015"/>
                  </a:ext>
                </a:extLst>
              </a:tr>
            </a:tbl>
          </a:graphicData>
        </a:graphic>
      </p:graphicFrame>
      <p:sp>
        <p:nvSpPr>
          <p:cNvPr id="44106" name="Rectangle 1"/>
          <p:cNvSpPr>
            <a:spLocks noChangeArrowheads="1"/>
          </p:cNvSpPr>
          <p:nvPr/>
        </p:nvSpPr>
        <p:spPr bwMode="auto">
          <a:xfrm>
            <a:off x="3189288" y="2093913"/>
            <a:ext cx="184150" cy="647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r>
              <a:rPr lang="de-DE"/>
              <a:t/>
            </a:r>
            <a:br>
              <a:rPr lang="de-DE"/>
            </a:br>
            <a:endParaRPr lang="de-DE"/>
          </a:p>
        </p:txBody>
      </p:sp>
      <p:sp>
        <p:nvSpPr>
          <p:cNvPr id="44107" name="TextBox 8"/>
          <p:cNvSpPr txBox="1">
            <a:spLocks noChangeArrowheads="1"/>
          </p:cNvSpPr>
          <p:nvPr/>
        </p:nvSpPr>
        <p:spPr bwMode="auto">
          <a:xfrm>
            <a:off x="2372684" y="5933190"/>
            <a:ext cx="7049133"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ctr"/>
            <a:r>
              <a:rPr lang="de-DE" sz="1400" dirty="0" err="1">
                <a:solidFill>
                  <a:schemeClr val="accent1"/>
                </a:solidFill>
              </a:rPr>
              <a:t>Hallsteinsdóttir</a:t>
            </a:r>
            <a:r>
              <a:rPr lang="de-DE" sz="1400" dirty="0">
                <a:solidFill>
                  <a:schemeClr val="accent1"/>
                </a:solidFill>
              </a:rPr>
              <a:t>/</a:t>
            </a:r>
            <a:r>
              <a:rPr lang="de-DE" sz="1400" dirty="0" err="1">
                <a:solidFill>
                  <a:schemeClr val="accent1"/>
                </a:solidFill>
              </a:rPr>
              <a:t>Šajánková</a:t>
            </a:r>
            <a:r>
              <a:rPr lang="de-DE" sz="1400" dirty="0">
                <a:solidFill>
                  <a:schemeClr val="accent1"/>
                </a:solidFill>
              </a:rPr>
              <a:t>/ </a:t>
            </a:r>
            <a:r>
              <a:rPr lang="de-DE" sz="1400" dirty="0" err="1">
                <a:solidFill>
                  <a:schemeClr val="accent1"/>
                </a:solidFill>
              </a:rPr>
              <a:t>Quasthoff</a:t>
            </a:r>
            <a:r>
              <a:rPr lang="de-DE" sz="1400" dirty="0">
                <a:solidFill>
                  <a:schemeClr val="accent1"/>
                </a:solidFill>
              </a:rPr>
              <a:t> (2006)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701675"/>
            <a:ext cx="11029950" cy="1014413"/>
          </a:xfrm>
        </p:spPr>
        <p:txBody>
          <a:bodyPr>
            <a:normAutofit fontScale="90000"/>
          </a:bodyPr>
          <a:lstStyle/>
          <a:p>
            <a:pPr eaLnBrk="1" fontAlgn="auto" hangingPunct="1">
              <a:spcAft>
                <a:spcPts val="0"/>
              </a:spcAft>
              <a:defRPr/>
            </a:pPr>
            <a:r>
              <a:rPr lang="de-DE" dirty="0" smtClean="0"/>
              <a:t/>
            </a:r>
            <a:br>
              <a:rPr lang="de-DE" dirty="0" smtClean="0"/>
            </a:br>
            <a:r>
              <a:rPr lang="de-DE" sz="3100" dirty="0"/>
              <a:t>Was soll gelernt werden? </a:t>
            </a:r>
            <a:r>
              <a:rPr lang="de-DE" sz="3100" dirty="0" smtClean="0"/>
              <a:t/>
            </a:r>
            <a:br>
              <a:rPr lang="de-DE" sz="3100" dirty="0" smtClean="0"/>
            </a:br>
            <a:r>
              <a:rPr lang="de-DE" sz="3100" dirty="0" smtClean="0">
                <a:solidFill>
                  <a:schemeClr val="accent2">
                    <a:lumMod val="75000"/>
                  </a:schemeClr>
                </a:solidFill>
              </a:rPr>
              <a:t>Das phraseologische </a:t>
            </a:r>
            <a:r>
              <a:rPr lang="de-DE" sz="3100" dirty="0" err="1" smtClean="0">
                <a:solidFill>
                  <a:schemeClr val="accent2">
                    <a:lumMod val="75000"/>
                  </a:schemeClr>
                </a:solidFill>
              </a:rPr>
              <a:t>optimum</a:t>
            </a:r>
            <a:r>
              <a:rPr lang="de-DE" sz="3100" dirty="0" smtClean="0">
                <a:solidFill>
                  <a:schemeClr val="accent2">
                    <a:lumMod val="75000"/>
                  </a:schemeClr>
                </a:solidFill>
              </a:rPr>
              <a:t> (</a:t>
            </a:r>
            <a:r>
              <a:rPr lang="de-DE" sz="3100" dirty="0" err="1" smtClean="0">
                <a:solidFill>
                  <a:schemeClr val="accent2">
                    <a:lumMod val="75000"/>
                  </a:schemeClr>
                </a:solidFill>
              </a:rPr>
              <a:t>minimum</a:t>
            </a:r>
            <a:r>
              <a:rPr lang="de-DE" sz="3100" dirty="0" smtClean="0">
                <a:solidFill>
                  <a:schemeClr val="accent2">
                    <a:lumMod val="75000"/>
                  </a:schemeClr>
                </a:solidFill>
              </a:rPr>
              <a:t>)</a:t>
            </a:r>
            <a:endParaRPr lang="de-DE" sz="3100" dirty="0">
              <a:solidFill>
                <a:schemeClr val="accent2">
                  <a:lumMod val="75000"/>
                </a:schemeClr>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74701240"/>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9700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de-DE" dirty="0"/>
              <a:t>Was soll gelernt werden?</a:t>
            </a:r>
            <a:br>
              <a:rPr lang="de-DE" dirty="0"/>
            </a:br>
            <a:r>
              <a:rPr lang="de-DE" dirty="0">
                <a:solidFill>
                  <a:schemeClr val="accent2">
                    <a:lumMod val="75000"/>
                  </a:schemeClr>
                </a:solidFill>
              </a:rPr>
              <a:t>Das phraseologische Optimum (Minimum)</a:t>
            </a:r>
            <a:endParaRPr lang="de-DE" dirty="0"/>
          </a:p>
        </p:txBody>
      </p:sp>
      <p:sp>
        <p:nvSpPr>
          <p:cNvPr id="3" name="Θέση περιεχομένου 2"/>
          <p:cNvSpPr>
            <a:spLocks noGrp="1"/>
          </p:cNvSpPr>
          <p:nvPr>
            <p:ph idx="1"/>
          </p:nvPr>
        </p:nvSpPr>
        <p:spPr/>
        <p:txBody>
          <a:bodyPr/>
          <a:lstStyle/>
          <a:p>
            <a:pPr marL="0" indent="0">
              <a:buNone/>
            </a:pPr>
            <a:r>
              <a:rPr lang="de-DE" sz="2000" dirty="0" smtClean="0"/>
              <a:t>Forschungsdesiderate:  </a:t>
            </a:r>
          </a:p>
          <a:p>
            <a:r>
              <a:rPr lang="de-DE" sz="2000" dirty="0" smtClean="0"/>
              <a:t>Untersuchung des Einflusses </a:t>
            </a:r>
            <a:r>
              <a:rPr lang="de-DE" sz="2000" dirty="0"/>
              <a:t>der </a:t>
            </a:r>
            <a:r>
              <a:rPr lang="de-DE" sz="2000" dirty="0" smtClean="0"/>
              <a:t>Muttersprache auf das Erlernen des </a:t>
            </a:r>
            <a:r>
              <a:rPr lang="de-DE" sz="2000" dirty="0"/>
              <a:t>phraseologischen Grundwortschatzes </a:t>
            </a:r>
            <a:r>
              <a:rPr lang="de-DE" sz="2000" dirty="0" smtClean="0"/>
              <a:t>unter </a:t>
            </a:r>
            <a:r>
              <a:rPr lang="de-DE" sz="2000" dirty="0"/>
              <a:t>interlingual-vergleichendem </a:t>
            </a:r>
            <a:r>
              <a:rPr lang="de-DE" sz="2000" dirty="0" smtClean="0"/>
              <a:t>Aspekt und insbesondere Beschreibung des Optimums aus kontrastiver Perspektive für </a:t>
            </a:r>
            <a:r>
              <a:rPr lang="de-DE" sz="2000" dirty="0" err="1"/>
              <a:t>DaF</a:t>
            </a:r>
            <a:r>
              <a:rPr lang="de-DE" sz="2000" dirty="0"/>
              <a:t>-Lernende </a:t>
            </a:r>
            <a:r>
              <a:rPr lang="de-DE" sz="2000" dirty="0" smtClean="0"/>
              <a:t>mit Griechisch als Muttersprache,</a:t>
            </a:r>
          </a:p>
          <a:p>
            <a:r>
              <a:rPr lang="de-DE" sz="2000" dirty="0" smtClean="0"/>
              <a:t>Niveauzuordnung der Phraseologismen aus dem Kernbereich nach ihrem Schwierigkeitsgrad.</a:t>
            </a:r>
            <a:endParaRPr lang="de-DE" sz="2000" dirty="0"/>
          </a:p>
        </p:txBody>
      </p:sp>
    </p:spTree>
    <p:extLst>
      <p:ext uri="{BB962C8B-B14F-4D97-AF65-F5344CB8AC3E}">
        <p14:creationId xmlns:p14="http://schemas.microsoft.com/office/powerpoint/2010/main" val="14858665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701675"/>
            <a:ext cx="11029950" cy="1014413"/>
          </a:xfrm>
        </p:spPr>
        <p:txBody>
          <a:bodyPr>
            <a:normAutofit fontScale="90000"/>
          </a:bodyPr>
          <a:lstStyle/>
          <a:p>
            <a:pPr eaLnBrk="1" fontAlgn="auto" hangingPunct="1">
              <a:spcAft>
                <a:spcPts val="0"/>
              </a:spcAft>
              <a:defRPr/>
            </a:pPr>
            <a:r>
              <a:rPr lang="de-DE" dirty="0" smtClean="0"/>
              <a:t/>
            </a:r>
            <a:br>
              <a:rPr lang="de-DE" dirty="0" smtClean="0"/>
            </a:br>
            <a:r>
              <a:rPr lang="de-DE" sz="2700" dirty="0" smtClean="0">
                <a:solidFill>
                  <a:schemeClr val="accent2"/>
                </a:solidFill>
              </a:rPr>
              <a:t>Wie</a:t>
            </a:r>
            <a:r>
              <a:rPr lang="de-DE" sz="2700" dirty="0" smtClean="0"/>
              <a:t> </a:t>
            </a:r>
            <a:r>
              <a:rPr lang="de-DE" sz="2700" dirty="0"/>
              <a:t>soll gelernt werden</a:t>
            </a:r>
            <a:r>
              <a:rPr lang="de-DE" sz="2700" dirty="0" smtClean="0"/>
              <a:t>? </a:t>
            </a:r>
            <a:br>
              <a:rPr lang="de-DE" sz="2700" dirty="0" smtClean="0"/>
            </a:br>
            <a:r>
              <a:rPr lang="de-DE" sz="2700" dirty="0" smtClean="0"/>
              <a:t>Text- und </a:t>
            </a:r>
            <a:r>
              <a:rPr lang="de-DE" sz="2700" dirty="0" err="1" smtClean="0"/>
              <a:t>handlungsorientierung</a:t>
            </a:r>
            <a:r>
              <a:rPr lang="de-DE" sz="2700" dirty="0" smtClean="0"/>
              <a:t> als methodische </a:t>
            </a:r>
            <a:r>
              <a:rPr lang="de-DE" sz="2700" dirty="0" err="1" smtClean="0"/>
              <a:t>grundpfeiler</a:t>
            </a:r>
            <a:r>
              <a:rPr lang="de-DE" sz="2700" dirty="0" smtClean="0"/>
              <a:t> i</a:t>
            </a:r>
            <a:endParaRPr lang="de-DE" sz="2700" dirty="0"/>
          </a:p>
        </p:txBody>
      </p:sp>
      <p:sp>
        <p:nvSpPr>
          <p:cNvPr id="3" name="Content Placeholder 2"/>
          <p:cNvSpPr>
            <a:spLocks noGrp="1"/>
          </p:cNvSpPr>
          <p:nvPr>
            <p:ph idx="1"/>
          </p:nvPr>
        </p:nvSpPr>
        <p:spPr>
          <a:xfrm>
            <a:off x="581025" y="2358427"/>
            <a:ext cx="11029950" cy="3678238"/>
          </a:xfrm>
        </p:spPr>
        <p:txBody>
          <a:bodyPr rtlCol="0">
            <a:noAutofit/>
          </a:bodyPr>
          <a:lstStyle/>
          <a:p>
            <a:pPr marL="0" indent="0" eaLnBrk="1" fontAlgn="auto" hangingPunct="1">
              <a:buFont typeface="Wingdings 2"/>
              <a:buNone/>
              <a:defRPr/>
            </a:pPr>
            <a:r>
              <a:rPr lang="de-DE" sz="2000" dirty="0" smtClean="0">
                <a:solidFill>
                  <a:schemeClr val="accent2">
                    <a:lumMod val="75000"/>
                  </a:schemeClr>
                </a:solidFill>
              </a:rPr>
              <a:t>Textorientierung</a:t>
            </a:r>
          </a:p>
          <a:p>
            <a:pPr marL="306000" indent="-306000" eaLnBrk="1" fontAlgn="auto" hangingPunct="1">
              <a:buFont typeface="Wingdings 2" panose="05020102010507070707" pitchFamily="18" charset="2"/>
              <a:buChar char=""/>
              <a:defRPr/>
            </a:pPr>
            <a:r>
              <a:rPr lang="de-DE" sz="2000" dirty="0"/>
              <a:t>D</a:t>
            </a:r>
            <a:r>
              <a:rPr lang="de-DE" sz="2000" dirty="0" smtClean="0"/>
              <a:t>idaktisch </a:t>
            </a:r>
            <a:r>
              <a:rPr lang="de-DE" sz="2000" dirty="0" smtClean="0"/>
              <a:t>sinnvoll	</a:t>
            </a:r>
            <a:r>
              <a:rPr lang="de-DE" sz="2000" dirty="0"/>
              <a:t>	</a:t>
            </a:r>
            <a:r>
              <a:rPr lang="de-DE" sz="2000" dirty="0" smtClean="0"/>
              <a:t> Erarbeitung </a:t>
            </a:r>
            <a:r>
              <a:rPr lang="de-DE" sz="2000" dirty="0" smtClean="0"/>
              <a:t>von Phraseologismen im Text anstatt des bloßen Memorierens isolierter fester </a:t>
            </a:r>
            <a:r>
              <a:rPr lang="de-DE" sz="2000" dirty="0"/>
              <a:t>Wortverbindungen </a:t>
            </a:r>
            <a:r>
              <a:rPr lang="de-DE" sz="2000" dirty="0" smtClean="0"/>
              <a:t>als kontextfreie Lexikoneinträge.</a:t>
            </a:r>
          </a:p>
          <a:p>
            <a:pPr marL="0" indent="0" eaLnBrk="1" fontAlgn="auto" hangingPunct="1">
              <a:buFont typeface="Wingdings 2"/>
              <a:buNone/>
              <a:defRPr/>
            </a:pPr>
            <a:r>
              <a:rPr lang="de-DE" sz="2000" b="1" dirty="0" smtClean="0"/>
              <a:t>Gründe</a:t>
            </a:r>
          </a:p>
          <a:p>
            <a:pPr marL="306000" indent="-306000" eaLnBrk="1" fontAlgn="auto" hangingPunct="1">
              <a:buFont typeface="Wingdings 2" panose="05020102010507070707" pitchFamily="18" charset="2"/>
              <a:buChar char=""/>
              <a:defRPr/>
            </a:pPr>
            <a:r>
              <a:rPr lang="en-US" sz="2000" dirty="0" smtClean="0"/>
              <a:t>D</a:t>
            </a:r>
            <a:r>
              <a:rPr lang="de-DE" sz="2000" dirty="0" smtClean="0"/>
              <a:t>er </a:t>
            </a:r>
            <a:r>
              <a:rPr lang="de-DE" sz="2000" dirty="0"/>
              <a:t>Kontext </a:t>
            </a:r>
            <a:r>
              <a:rPr lang="de-DE" sz="2000" dirty="0" smtClean="0"/>
              <a:t>gibt Aufschluss </a:t>
            </a:r>
            <a:r>
              <a:rPr lang="de-DE" sz="2000" dirty="0"/>
              <a:t>über </a:t>
            </a:r>
            <a:r>
              <a:rPr lang="de-DE" sz="2000" dirty="0" smtClean="0"/>
              <a:t>die Semantik und die </a:t>
            </a:r>
            <a:r>
              <a:rPr lang="de-DE" sz="2000" dirty="0"/>
              <a:t>pragmatischen Verwendungsbedingungen von </a:t>
            </a:r>
            <a:r>
              <a:rPr lang="de-DE" sz="2000" dirty="0" smtClean="0"/>
              <a:t>Phraseologismen (</a:t>
            </a:r>
            <a:r>
              <a:rPr lang="de-DE" sz="2000" dirty="0"/>
              <a:t>wer gebraucht </a:t>
            </a:r>
            <a:r>
              <a:rPr lang="de-DE" sz="2000" dirty="0" smtClean="0"/>
              <a:t>sie, </a:t>
            </a:r>
            <a:r>
              <a:rPr lang="de-DE" sz="2000" dirty="0"/>
              <a:t>in Kommunikation mit wem, bei welcher Gelegenheit, mit welchen Absichten</a:t>
            </a:r>
            <a:r>
              <a:rPr lang="de-DE" sz="2000" dirty="0" smtClean="0"/>
              <a:t>).</a:t>
            </a:r>
            <a:endParaRPr lang="de-DE" sz="2000" dirty="0"/>
          </a:p>
          <a:p>
            <a:pPr marL="306000" indent="-306000" eaLnBrk="1" fontAlgn="auto" hangingPunct="1">
              <a:buFont typeface="Wingdings 2" panose="05020102010507070707" pitchFamily="18" charset="2"/>
              <a:buChar char=""/>
              <a:defRPr/>
            </a:pPr>
            <a:r>
              <a:rPr lang="de-DE" sz="2000" dirty="0"/>
              <a:t>D</a:t>
            </a:r>
            <a:r>
              <a:rPr lang="de-DE" sz="2000" dirty="0" smtClean="0"/>
              <a:t>as bloße Memorieren von Struktur und Semantik von Phraseologismen bildet </a:t>
            </a:r>
            <a:r>
              <a:rPr lang="de-DE" sz="2000" dirty="0"/>
              <a:t>keine Garantie, sie „in ihrer kommunikativen Verwendung zu verstehen, geschweige denn, sie adäquat zu gebrauchen“ </a:t>
            </a:r>
            <a:r>
              <a:rPr lang="de-DE" sz="2000" dirty="0" smtClean="0"/>
              <a:t>(</a:t>
            </a:r>
            <a:r>
              <a:rPr lang="de-DE" sz="2000" dirty="0"/>
              <a:t>Kühn </a:t>
            </a:r>
            <a:r>
              <a:rPr lang="de-DE" sz="2000" dirty="0" smtClean="0"/>
              <a:t>1996: 11). Vielmehr sind </a:t>
            </a:r>
            <a:r>
              <a:rPr lang="de-DE" sz="2000" dirty="0"/>
              <a:t>komplexe mentale Einträge notwendig, die die komplexen Gebrauchsbedingungen der Phraseologismen </a:t>
            </a:r>
            <a:r>
              <a:rPr lang="de-DE" sz="2000" dirty="0" smtClean="0"/>
              <a:t>einbeziehen.</a:t>
            </a:r>
            <a:endParaRPr lang="de-DE" sz="2000" dirty="0"/>
          </a:p>
        </p:txBody>
      </p:sp>
      <p:sp>
        <p:nvSpPr>
          <p:cNvPr id="5" name="Right Arrow 4"/>
          <p:cNvSpPr/>
          <p:nvPr/>
        </p:nvSpPr>
        <p:spPr>
          <a:xfrm>
            <a:off x="2945910" y="2764255"/>
            <a:ext cx="458765" cy="1755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extLst>
      <p:ext uri="{BB962C8B-B14F-4D97-AF65-F5344CB8AC3E}">
        <p14:creationId xmlns:p14="http://schemas.microsoft.com/office/powerpoint/2010/main" val="3765034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701675"/>
            <a:ext cx="11029950" cy="1014413"/>
          </a:xfrm>
        </p:spPr>
        <p:txBody>
          <a:bodyPr>
            <a:normAutofit fontScale="90000"/>
          </a:bodyPr>
          <a:lstStyle/>
          <a:p>
            <a:pPr eaLnBrk="1" fontAlgn="auto" hangingPunct="1">
              <a:spcAft>
                <a:spcPts val="0"/>
              </a:spcAft>
              <a:defRPr/>
            </a:pPr>
            <a:r>
              <a:rPr lang="de-DE" dirty="0" smtClean="0"/>
              <a:t/>
            </a:r>
            <a:br>
              <a:rPr lang="de-DE" dirty="0" smtClean="0"/>
            </a:br>
            <a:r>
              <a:rPr lang="de-DE" sz="2700" dirty="0" smtClean="0">
                <a:solidFill>
                  <a:schemeClr val="accent2"/>
                </a:solidFill>
              </a:rPr>
              <a:t>Wie</a:t>
            </a:r>
            <a:r>
              <a:rPr lang="de-DE" sz="2700" dirty="0" smtClean="0"/>
              <a:t> </a:t>
            </a:r>
            <a:r>
              <a:rPr lang="de-DE" sz="2700" dirty="0"/>
              <a:t>soll gelernt werden</a:t>
            </a:r>
            <a:r>
              <a:rPr lang="de-DE" sz="2700" dirty="0" smtClean="0"/>
              <a:t>? </a:t>
            </a:r>
            <a:br>
              <a:rPr lang="de-DE" sz="2700" dirty="0" smtClean="0"/>
            </a:br>
            <a:r>
              <a:rPr lang="de-DE" sz="2700" dirty="0"/>
              <a:t>Text- und </a:t>
            </a:r>
            <a:r>
              <a:rPr lang="de-DE" sz="2700" dirty="0" err="1"/>
              <a:t>handlungsorientierung</a:t>
            </a:r>
            <a:r>
              <a:rPr lang="de-DE" sz="2700" dirty="0"/>
              <a:t> als methodische </a:t>
            </a:r>
            <a:r>
              <a:rPr lang="de-DE" sz="2700" dirty="0" err="1"/>
              <a:t>grundpfeiler</a:t>
            </a:r>
            <a:r>
              <a:rPr lang="de-DE" sz="2700" dirty="0"/>
              <a:t> 2</a:t>
            </a:r>
            <a:endParaRPr lang="de-DE" sz="2700" dirty="0">
              <a:solidFill>
                <a:schemeClr val="accent2">
                  <a:lumMod val="75000"/>
                </a:schemeClr>
              </a:solidFill>
            </a:endParaRPr>
          </a:p>
        </p:txBody>
      </p:sp>
      <p:sp>
        <p:nvSpPr>
          <p:cNvPr id="3" name="Content Placeholder 2"/>
          <p:cNvSpPr>
            <a:spLocks noGrp="1"/>
          </p:cNvSpPr>
          <p:nvPr>
            <p:ph idx="1"/>
          </p:nvPr>
        </p:nvSpPr>
        <p:spPr>
          <a:xfrm>
            <a:off x="581025" y="2181225"/>
            <a:ext cx="11029950" cy="3678238"/>
          </a:xfrm>
        </p:spPr>
        <p:txBody>
          <a:bodyPr rtlCol="0">
            <a:normAutofit/>
          </a:bodyPr>
          <a:lstStyle/>
          <a:p>
            <a:pPr marL="0" indent="0" eaLnBrk="1" fontAlgn="auto" hangingPunct="1">
              <a:buNone/>
              <a:defRPr/>
            </a:pPr>
            <a:r>
              <a:rPr lang="de-DE" sz="2000" dirty="0">
                <a:solidFill>
                  <a:schemeClr val="accent2">
                    <a:lumMod val="75000"/>
                  </a:schemeClr>
                </a:solidFill>
              </a:rPr>
              <a:t>Textorientierung</a:t>
            </a:r>
            <a:endParaRPr lang="de-DE" sz="2000" b="1" dirty="0" smtClean="0"/>
          </a:p>
          <a:p>
            <a:pPr marL="0" indent="0" eaLnBrk="1" fontAlgn="auto" hangingPunct="1">
              <a:buNone/>
              <a:defRPr/>
            </a:pPr>
            <a:r>
              <a:rPr lang="de-DE" sz="2000" b="1" dirty="0" smtClean="0"/>
              <a:t>Didaktische Konsequenzen</a:t>
            </a:r>
          </a:p>
          <a:p>
            <a:pPr eaLnBrk="1" fontAlgn="auto" hangingPunct="1">
              <a:defRPr/>
            </a:pPr>
            <a:r>
              <a:rPr lang="de-DE" sz="2000" dirty="0" smtClean="0"/>
              <a:t>Behandlung </a:t>
            </a:r>
            <a:r>
              <a:rPr lang="de-DE" sz="2000" dirty="0"/>
              <a:t>von Phraseologismen </a:t>
            </a:r>
            <a:r>
              <a:rPr lang="de-DE" sz="2000" dirty="0" smtClean="0"/>
              <a:t>als </a:t>
            </a:r>
            <a:r>
              <a:rPr lang="de-DE" sz="2000" dirty="0"/>
              <a:t>integrierter Bestandteil der </a:t>
            </a:r>
            <a:r>
              <a:rPr lang="de-DE" sz="2000" dirty="0" smtClean="0"/>
              <a:t>Textarbeit (</a:t>
            </a:r>
            <a:r>
              <a:rPr lang="de-DE" sz="2000" dirty="0"/>
              <a:t>nicht allein in einer </a:t>
            </a:r>
            <a:r>
              <a:rPr lang="de-DE" sz="2000" dirty="0" smtClean="0"/>
              <a:t>abgeschlossenen umfangreichen Sequenz) </a:t>
            </a:r>
          </a:p>
          <a:p>
            <a:pPr eaLnBrk="1" fontAlgn="auto" hangingPunct="1">
              <a:defRPr/>
            </a:pPr>
            <a:r>
              <a:rPr lang="de-DE" sz="2000" dirty="0" smtClean="0"/>
              <a:t>unterrichtlicher </a:t>
            </a:r>
            <a:r>
              <a:rPr lang="de-DE" sz="2000" dirty="0"/>
              <a:t>Fokus auf </a:t>
            </a:r>
            <a:r>
              <a:rPr lang="de-DE" sz="2000" dirty="0" smtClean="0"/>
              <a:t>ihre pragmatischen Verwendungsbedingungen im Text, d. h. auf ihre </a:t>
            </a:r>
            <a:endParaRPr lang="de-DE" sz="2000" dirty="0"/>
          </a:p>
          <a:p>
            <a:pPr marL="629850" lvl="1" indent="-306000" eaLnBrk="1" fontAlgn="auto" hangingPunct="1">
              <a:buFont typeface="Wingdings 2" panose="05020102010507070707" pitchFamily="18" charset="2"/>
              <a:buChar char=""/>
              <a:defRPr/>
            </a:pPr>
            <a:r>
              <a:rPr lang="de-DE" sz="2000" i="1" dirty="0"/>
              <a:t>a</a:t>
            </a:r>
            <a:r>
              <a:rPr lang="de-DE" sz="2000" i="1" dirty="0" smtClean="0"/>
              <a:t>dressatenbezogene</a:t>
            </a:r>
            <a:r>
              <a:rPr lang="de-DE" sz="2000" dirty="0" smtClean="0"/>
              <a:t>,</a:t>
            </a:r>
            <a:endParaRPr lang="de-DE" sz="2000" dirty="0"/>
          </a:p>
          <a:p>
            <a:pPr marL="629850" lvl="1" indent="-306000" eaLnBrk="1" fontAlgn="auto" hangingPunct="1">
              <a:buFont typeface="Wingdings 2" panose="05020102010507070707" pitchFamily="18" charset="2"/>
              <a:buChar char=""/>
              <a:defRPr/>
            </a:pPr>
            <a:r>
              <a:rPr lang="de-DE" sz="2000" i="1" dirty="0"/>
              <a:t>t</a:t>
            </a:r>
            <a:r>
              <a:rPr lang="de-DE" sz="2000" i="1" dirty="0" smtClean="0"/>
              <a:t>extsortenspezifische</a:t>
            </a:r>
            <a:r>
              <a:rPr lang="de-DE" sz="2000" dirty="0" smtClean="0"/>
              <a:t> und </a:t>
            </a:r>
            <a:endParaRPr lang="de-DE" sz="2000" dirty="0"/>
          </a:p>
          <a:p>
            <a:pPr marL="629850" lvl="1" indent="-306000" eaLnBrk="1" fontAlgn="auto" hangingPunct="1">
              <a:buFont typeface="Wingdings 2" panose="05020102010507070707" pitchFamily="18" charset="2"/>
              <a:buChar char=""/>
              <a:defRPr/>
            </a:pPr>
            <a:r>
              <a:rPr lang="de-DE" sz="2000" i="1" dirty="0"/>
              <a:t>situationstypische</a:t>
            </a:r>
            <a:r>
              <a:rPr lang="de-DE" sz="2000" dirty="0"/>
              <a:t> </a:t>
            </a:r>
            <a:r>
              <a:rPr lang="de-DE" sz="2000" dirty="0" smtClean="0"/>
              <a:t>Dimension</a:t>
            </a:r>
            <a:endParaRPr lang="de-DE" sz="2000" dirty="0"/>
          </a:p>
        </p:txBody>
      </p:sp>
    </p:spTree>
    <p:extLst>
      <p:ext uri="{BB962C8B-B14F-4D97-AF65-F5344CB8AC3E}">
        <p14:creationId xmlns:p14="http://schemas.microsoft.com/office/powerpoint/2010/main" val="2812518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701675"/>
            <a:ext cx="11029950" cy="1014413"/>
          </a:xfrm>
        </p:spPr>
        <p:txBody>
          <a:bodyPr>
            <a:normAutofit/>
          </a:bodyPr>
          <a:lstStyle/>
          <a:p>
            <a:pPr eaLnBrk="1" fontAlgn="auto" hangingPunct="1">
              <a:spcAft>
                <a:spcPts val="0"/>
              </a:spcAft>
              <a:defRPr/>
            </a:pPr>
            <a:r>
              <a:rPr lang="de-DE" sz="2400" dirty="0">
                <a:solidFill>
                  <a:schemeClr val="accent2"/>
                </a:solidFill>
              </a:rPr>
              <a:t>Wie</a:t>
            </a:r>
            <a:r>
              <a:rPr lang="de-DE" sz="2400" dirty="0"/>
              <a:t> soll gelernt werden? </a:t>
            </a:r>
            <a:br>
              <a:rPr lang="de-DE" sz="2400" dirty="0"/>
            </a:br>
            <a:r>
              <a:rPr lang="de-DE" sz="2400" dirty="0"/>
              <a:t>Text- und </a:t>
            </a:r>
            <a:r>
              <a:rPr lang="de-DE" sz="2400" dirty="0" err="1"/>
              <a:t>handlungsorientierung</a:t>
            </a:r>
            <a:r>
              <a:rPr lang="de-DE" sz="2400" dirty="0"/>
              <a:t> als methodische </a:t>
            </a:r>
            <a:r>
              <a:rPr lang="de-DE" sz="2400" dirty="0" smtClean="0"/>
              <a:t>Grundpfeiler, 3</a:t>
            </a:r>
            <a:endParaRPr lang="de-DE" sz="2400" dirty="0"/>
          </a:p>
        </p:txBody>
      </p:sp>
      <p:sp>
        <p:nvSpPr>
          <p:cNvPr id="3" name="Content Placeholder 2"/>
          <p:cNvSpPr>
            <a:spLocks noGrp="1"/>
          </p:cNvSpPr>
          <p:nvPr>
            <p:ph idx="1"/>
          </p:nvPr>
        </p:nvSpPr>
        <p:spPr>
          <a:xfrm>
            <a:off x="581025" y="2181225"/>
            <a:ext cx="11029950" cy="3678238"/>
          </a:xfrm>
        </p:spPr>
        <p:txBody>
          <a:bodyPr rtlCol="0">
            <a:noAutofit/>
          </a:bodyPr>
          <a:lstStyle/>
          <a:p>
            <a:pPr marL="0" indent="0" eaLnBrk="1" fontAlgn="auto" hangingPunct="1">
              <a:buFont typeface="Wingdings 2"/>
              <a:buNone/>
              <a:defRPr/>
            </a:pPr>
            <a:r>
              <a:rPr lang="de-DE" sz="2000" dirty="0" smtClean="0">
                <a:solidFill>
                  <a:schemeClr val="accent2">
                    <a:lumMod val="75000"/>
                  </a:schemeClr>
                </a:solidFill>
              </a:rPr>
              <a:t>Handlungsorientierung</a:t>
            </a:r>
          </a:p>
          <a:p>
            <a:pPr marL="306000" indent="-306000" eaLnBrk="1" fontAlgn="auto" hangingPunct="1">
              <a:buFont typeface="Wingdings 2" panose="05020102010507070707" pitchFamily="18" charset="2"/>
              <a:buChar char=""/>
              <a:defRPr/>
            </a:pPr>
            <a:r>
              <a:rPr lang="de-DE" sz="2000" dirty="0"/>
              <a:t>didaktisch sinnvoll		</a:t>
            </a:r>
            <a:r>
              <a:rPr lang="de-DE" sz="2000" dirty="0" smtClean="0"/>
              <a:t>handlungsorientierte, aktiv-forschende, induktive Erarbeitung phraseologischer Einheiten durch den bewussten Einsatz von Verstehensstrategien.</a:t>
            </a:r>
            <a:endParaRPr lang="de-DE" sz="2000" dirty="0"/>
          </a:p>
          <a:p>
            <a:pPr marL="0" indent="0" eaLnBrk="1" fontAlgn="auto" hangingPunct="1">
              <a:spcBef>
                <a:spcPts val="0"/>
              </a:spcBef>
              <a:spcAft>
                <a:spcPts val="0"/>
              </a:spcAft>
              <a:buFont typeface="Wingdings 2"/>
              <a:buNone/>
              <a:defRPr/>
            </a:pPr>
            <a:endParaRPr lang="de-DE" sz="2000" dirty="0"/>
          </a:p>
          <a:p>
            <a:pPr marL="0" indent="0" eaLnBrk="1" fontAlgn="auto" hangingPunct="1">
              <a:buFont typeface="Wingdings 2"/>
              <a:buNone/>
              <a:defRPr/>
            </a:pPr>
            <a:r>
              <a:rPr lang="de-DE" sz="2000" b="1" dirty="0" smtClean="0"/>
              <a:t>Gründe</a:t>
            </a:r>
            <a:endParaRPr lang="de-DE" sz="2000" b="1" dirty="0"/>
          </a:p>
          <a:p>
            <a:pPr marL="306000" indent="-306000" eaLnBrk="1" fontAlgn="auto" hangingPunct="1">
              <a:buFont typeface="Wingdings 2" panose="05020102010507070707" pitchFamily="18" charset="2"/>
              <a:buChar char=""/>
              <a:defRPr/>
            </a:pPr>
            <a:r>
              <a:rPr lang="de-DE" sz="2000" dirty="0"/>
              <a:t>P</a:t>
            </a:r>
            <a:r>
              <a:rPr lang="de-DE" sz="2000" dirty="0" smtClean="0"/>
              <a:t>ositive Lerneffekte durch </a:t>
            </a:r>
            <a:r>
              <a:rPr lang="de-DE" sz="2000" dirty="0"/>
              <a:t>das </a:t>
            </a:r>
            <a:r>
              <a:rPr lang="de-DE" sz="2000" dirty="0" smtClean="0"/>
              <a:t>explorative / hypothesengeleitete Verstehen:</a:t>
            </a:r>
          </a:p>
          <a:p>
            <a:pPr marL="629850" lvl="1" indent="-306000" eaLnBrk="1" fontAlgn="auto" hangingPunct="1">
              <a:buFont typeface="Wingdings 2" panose="05020102010507070707" pitchFamily="18" charset="2"/>
              <a:buChar char=""/>
              <a:defRPr/>
            </a:pPr>
            <a:r>
              <a:rPr lang="de-DE" sz="2000" dirty="0" smtClean="0"/>
              <a:t>Einbeziehung </a:t>
            </a:r>
            <a:r>
              <a:rPr lang="de-DE" sz="2000" dirty="0"/>
              <a:t>des Vorwissens der </a:t>
            </a:r>
            <a:r>
              <a:rPr lang="de-DE" sz="2000" dirty="0" smtClean="0"/>
              <a:t>Lernenden,</a:t>
            </a:r>
          </a:p>
          <a:p>
            <a:pPr marL="629850" lvl="1" indent="-306000" eaLnBrk="1" fontAlgn="auto" hangingPunct="1">
              <a:buFont typeface="Wingdings 2" panose="05020102010507070707" pitchFamily="18" charset="2"/>
              <a:buChar char=""/>
              <a:defRPr/>
            </a:pPr>
            <a:r>
              <a:rPr lang="de-DE" sz="2000" dirty="0" smtClean="0"/>
              <a:t>Förderung der Sprachbewusstheit.</a:t>
            </a:r>
            <a:endParaRPr lang="de-DE" sz="2000" dirty="0"/>
          </a:p>
          <a:p>
            <a:pPr marL="306000" indent="-306000" eaLnBrk="1" fontAlgn="auto" hangingPunct="1">
              <a:buFont typeface="Wingdings 2" panose="05020102010507070707" pitchFamily="18" charset="2"/>
              <a:buChar char=""/>
              <a:defRPr/>
            </a:pPr>
            <a:r>
              <a:rPr lang="de-DE" sz="2000" dirty="0" smtClean="0"/>
              <a:t>Bessere </a:t>
            </a:r>
            <a:r>
              <a:rPr lang="de-DE" sz="2000" dirty="0"/>
              <a:t>Einprägsamkeit </a:t>
            </a:r>
            <a:r>
              <a:rPr lang="de-DE" sz="2000" dirty="0" smtClean="0"/>
              <a:t>und stabile Wissenskonstruktion durch die aktive Erarbeitung </a:t>
            </a:r>
            <a:r>
              <a:rPr lang="de-DE" sz="2000" dirty="0"/>
              <a:t>von Regelhaftigkeit </a:t>
            </a:r>
            <a:r>
              <a:rPr lang="de-DE" sz="2000" dirty="0" smtClean="0"/>
              <a:t>im Unterschied zu einer deduktiv-abstrakten Kognitivierung.</a:t>
            </a:r>
          </a:p>
        </p:txBody>
      </p:sp>
      <p:sp>
        <p:nvSpPr>
          <p:cNvPr id="5" name="Right Arrow 4"/>
          <p:cNvSpPr/>
          <p:nvPr/>
        </p:nvSpPr>
        <p:spPr>
          <a:xfrm>
            <a:off x="2914167" y="2615711"/>
            <a:ext cx="396698" cy="1231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extLst>
      <p:ext uri="{BB962C8B-B14F-4D97-AF65-F5344CB8AC3E}">
        <p14:creationId xmlns:p14="http://schemas.microsoft.com/office/powerpoint/2010/main" val="722975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701675"/>
            <a:ext cx="11029950" cy="1014413"/>
          </a:xfrm>
        </p:spPr>
        <p:txBody>
          <a:bodyPr>
            <a:normAutofit/>
          </a:bodyPr>
          <a:lstStyle/>
          <a:p>
            <a:pPr eaLnBrk="1" fontAlgn="auto" hangingPunct="1">
              <a:spcAft>
                <a:spcPts val="0"/>
              </a:spcAft>
              <a:defRPr/>
            </a:pPr>
            <a:r>
              <a:rPr lang="de-DE" sz="2400" dirty="0">
                <a:solidFill>
                  <a:schemeClr val="accent2"/>
                </a:solidFill>
              </a:rPr>
              <a:t>Wie</a:t>
            </a:r>
            <a:r>
              <a:rPr lang="de-DE" sz="2400" dirty="0"/>
              <a:t> soll gelernt werden? </a:t>
            </a:r>
            <a:br>
              <a:rPr lang="de-DE" sz="2400" dirty="0"/>
            </a:br>
            <a:r>
              <a:rPr lang="de-DE" sz="2400" dirty="0"/>
              <a:t>Text- und </a:t>
            </a:r>
            <a:r>
              <a:rPr lang="de-DE" sz="2400" dirty="0" err="1"/>
              <a:t>handlungsorientierung</a:t>
            </a:r>
            <a:r>
              <a:rPr lang="de-DE" sz="2400" dirty="0"/>
              <a:t> als methodische </a:t>
            </a:r>
            <a:r>
              <a:rPr lang="de-DE" sz="2400" dirty="0" smtClean="0"/>
              <a:t>Grundpfeiler, 4</a:t>
            </a:r>
            <a:endParaRPr lang="de-DE" sz="2400" dirty="0"/>
          </a:p>
        </p:txBody>
      </p:sp>
      <p:sp>
        <p:nvSpPr>
          <p:cNvPr id="3" name="Content Placeholder 2"/>
          <p:cNvSpPr>
            <a:spLocks noGrp="1"/>
          </p:cNvSpPr>
          <p:nvPr>
            <p:ph idx="1"/>
          </p:nvPr>
        </p:nvSpPr>
        <p:spPr>
          <a:xfrm>
            <a:off x="581025" y="2181225"/>
            <a:ext cx="11029950" cy="3678238"/>
          </a:xfrm>
        </p:spPr>
        <p:txBody>
          <a:bodyPr rtlCol="0">
            <a:noAutofit/>
          </a:bodyPr>
          <a:lstStyle/>
          <a:p>
            <a:pPr marL="0" indent="0" eaLnBrk="1" fontAlgn="auto" hangingPunct="1">
              <a:buFont typeface="Wingdings 2"/>
              <a:buNone/>
              <a:defRPr/>
            </a:pPr>
            <a:r>
              <a:rPr lang="de-DE" sz="2000" b="1" dirty="0" smtClean="0"/>
              <a:t>Didaktische Konsequenzen</a:t>
            </a:r>
            <a:r>
              <a:rPr lang="de-DE" sz="2000" dirty="0" smtClean="0"/>
              <a:t>		   </a:t>
            </a:r>
          </a:p>
          <a:p>
            <a:pPr eaLnBrk="1" fontAlgn="auto" hangingPunct="1">
              <a:defRPr/>
            </a:pPr>
            <a:r>
              <a:rPr lang="de-DE" sz="2000" dirty="0" smtClean="0"/>
              <a:t>Aktive, strategiegesteuerte Erarbeitung von Phraseologismen in offenen Lernformen im Rahmen des aufgabenorientierten Lernens (</a:t>
            </a:r>
            <a:r>
              <a:rPr lang="de-DE" sz="2000" i="1" dirty="0" smtClean="0"/>
              <a:t>Aufgabenorientierung </a:t>
            </a:r>
            <a:r>
              <a:rPr lang="de-DE" sz="2000" dirty="0" smtClean="0"/>
              <a:t>nach Müller-Hartmann u. a. 2005),</a:t>
            </a:r>
          </a:p>
          <a:p>
            <a:pPr eaLnBrk="1" fontAlgn="auto" hangingPunct="1">
              <a:defRPr/>
            </a:pPr>
            <a:r>
              <a:rPr lang="de-DE" sz="2000" dirty="0" smtClean="0"/>
              <a:t>Autonomisierung der Lernenden:  Arbeit an Phraseologismen als Daueraufgabe.</a:t>
            </a:r>
            <a:endParaRPr lang="de-DE" sz="2000" dirty="0"/>
          </a:p>
        </p:txBody>
      </p:sp>
    </p:spTree>
    <p:extLst>
      <p:ext uri="{BB962C8B-B14F-4D97-AF65-F5344CB8AC3E}">
        <p14:creationId xmlns:p14="http://schemas.microsoft.com/office/powerpoint/2010/main" val="677915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701675"/>
            <a:ext cx="11029950" cy="1014413"/>
          </a:xfrm>
        </p:spPr>
        <p:txBody>
          <a:bodyPr>
            <a:normAutofit fontScale="90000"/>
          </a:bodyPr>
          <a:lstStyle/>
          <a:p>
            <a:pPr eaLnBrk="1" fontAlgn="auto" hangingPunct="1">
              <a:spcAft>
                <a:spcPts val="0"/>
              </a:spcAft>
              <a:defRPr/>
            </a:pPr>
            <a:r>
              <a:rPr lang="de-DE" dirty="0" smtClean="0"/>
              <a:t/>
            </a:r>
            <a:br>
              <a:rPr lang="de-DE" dirty="0" smtClean="0"/>
            </a:br>
            <a:r>
              <a:rPr lang="de-DE" sz="3100" dirty="0">
                <a:solidFill>
                  <a:schemeClr val="accent2"/>
                </a:solidFill>
              </a:rPr>
              <a:t>Wie</a:t>
            </a:r>
            <a:r>
              <a:rPr lang="de-DE" sz="3100" dirty="0"/>
              <a:t> soll gelernt werden? </a:t>
            </a:r>
            <a:r>
              <a:rPr lang="de-DE" sz="3100" dirty="0" smtClean="0"/>
              <a:t/>
            </a:r>
            <a:br>
              <a:rPr lang="de-DE" sz="3100" dirty="0" smtClean="0"/>
            </a:br>
            <a:r>
              <a:rPr lang="de-DE" sz="3100" dirty="0" smtClean="0"/>
              <a:t>der phraseodidaktische vierschritt</a:t>
            </a:r>
            <a:endParaRPr lang="de-DE" sz="31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79416084"/>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701675"/>
            <a:ext cx="11029950" cy="1014413"/>
          </a:xfrm>
        </p:spPr>
        <p:txBody>
          <a:bodyPr/>
          <a:lstStyle/>
          <a:p>
            <a:pPr eaLnBrk="1" fontAlgn="auto" hangingPunct="1">
              <a:spcAft>
                <a:spcPts val="0"/>
              </a:spcAft>
              <a:defRPr/>
            </a:pPr>
            <a:r>
              <a:rPr lang="de-DE" dirty="0" smtClean="0"/>
              <a:t>Wie soll gelernt werden?</a:t>
            </a:r>
            <a:br>
              <a:rPr lang="de-DE" dirty="0" smtClean="0"/>
            </a:br>
            <a:r>
              <a:rPr lang="de-DE" dirty="0" smtClean="0"/>
              <a:t>der phraseodidaktische vierschritt: </a:t>
            </a:r>
            <a:r>
              <a:rPr lang="de-DE" dirty="0" smtClean="0">
                <a:solidFill>
                  <a:schemeClr val="accent2">
                    <a:lumMod val="75000"/>
                  </a:schemeClr>
                </a:solidFill>
              </a:rPr>
              <a:t>I. erkennen</a:t>
            </a:r>
            <a:endParaRPr lang="de-DE" dirty="0">
              <a:solidFill>
                <a:schemeClr val="accent2">
                  <a:lumMod val="75000"/>
                </a:schemeClr>
              </a:solidFill>
            </a:endParaRPr>
          </a:p>
        </p:txBody>
      </p:sp>
      <p:sp>
        <p:nvSpPr>
          <p:cNvPr id="3" name="Content Placeholder 2"/>
          <p:cNvSpPr>
            <a:spLocks noGrp="1"/>
          </p:cNvSpPr>
          <p:nvPr>
            <p:ph idx="1"/>
          </p:nvPr>
        </p:nvSpPr>
        <p:spPr>
          <a:xfrm>
            <a:off x="581025" y="2181225"/>
            <a:ext cx="11174200" cy="3678238"/>
          </a:xfrm>
        </p:spPr>
        <p:txBody>
          <a:bodyPr rtlCol="0">
            <a:normAutofit fontScale="92500" lnSpcReduction="20000"/>
          </a:bodyPr>
          <a:lstStyle/>
          <a:p>
            <a:pPr marL="0" indent="0" eaLnBrk="1" fontAlgn="auto" hangingPunct="1">
              <a:buFont typeface="Wingdings 2"/>
              <a:buNone/>
              <a:defRPr/>
            </a:pPr>
            <a:r>
              <a:rPr lang="de-DE" sz="2000" b="1" dirty="0" smtClean="0"/>
              <a:t>Ziel</a:t>
            </a:r>
          </a:p>
          <a:p>
            <a:pPr marL="306000" indent="-306000" eaLnBrk="1" fontAlgn="auto" hangingPunct="1">
              <a:buFont typeface="Wingdings 2" panose="05020102010507070707" pitchFamily="18" charset="2"/>
              <a:buChar char=""/>
              <a:defRPr/>
            </a:pPr>
            <a:r>
              <a:rPr lang="de-DE" sz="2000" dirty="0"/>
              <a:t>Identifizieren </a:t>
            </a:r>
            <a:r>
              <a:rPr lang="de-DE" sz="2000" dirty="0" smtClean="0"/>
              <a:t>phraseologischer Einheiten im Text</a:t>
            </a:r>
          </a:p>
          <a:p>
            <a:pPr marL="306000" indent="-306000" eaLnBrk="1" fontAlgn="auto" hangingPunct="1">
              <a:buFont typeface="Wingdings 2" panose="05020102010507070707" pitchFamily="18" charset="2"/>
              <a:buChar char=""/>
              <a:defRPr/>
            </a:pPr>
            <a:endParaRPr lang="de-DE" sz="2000" dirty="0" smtClean="0"/>
          </a:p>
          <a:p>
            <a:pPr marL="0" indent="0" eaLnBrk="1" fontAlgn="auto" hangingPunct="1">
              <a:buNone/>
              <a:defRPr/>
            </a:pPr>
            <a:r>
              <a:rPr lang="de-DE" sz="2000" b="1" dirty="0"/>
              <a:t>Didaktische Intervention</a:t>
            </a:r>
          </a:p>
          <a:p>
            <a:pPr marL="306000" indent="-306000" eaLnBrk="1" fontAlgn="auto" hangingPunct="1">
              <a:buFont typeface="Wingdings 2" panose="05020102010507070707" pitchFamily="18" charset="2"/>
              <a:buChar char=""/>
              <a:defRPr/>
            </a:pPr>
            <a:r>
              <a:rPr lang="de-DE" sz="2000" dirty="0" smtClean="0"/>
              <a:t>Sensibilisierung für die Formenvielfalt von </a:t>
            </a:r>
            <a:r>
              <a:rPr lang="de-DE" sz="2000" dirty="0"/>
              <a:t>Phraseologismen </a:t>
            </a:r>
            <a:r>
              <a:rPr lang="de-DE" sz="2000" dirty="0" smtClean="0"/>
              <a:t>unter Rückgriff auf bekannte Beispiele aus der Muttersprache bzw. der ersten Fremdsprache (Ziel vor dem Hintergrund der Mehrsprachigkeitsdidaktik: Nutzung des positiven Transfers sowie Bewusstmachung interkultureller Konvergenzen bzw. Divergenzen)</a:t>
            </a:r>
          </a:p>
          <a:p>
            <a:pPr marL="306000" indent="-306000" eaLnBrk="1" fontAlgn="auto" hangingPunct="1">
              <a:buFont typeface="Wingdings 2" panose="05020102010507070707" pitchFamily="18" charset="2"/>
              <a:buChar char=""/>
              <a:defRPr/>
            </a:pPr>
            <a:r>
              <a:rPr lang="de-DE" sz="2000" dirty="0" smtClean="0"/>
              <a:t>Bewusstmachung typischer phraseologischer Merkmale – phraseologische Indizien als „Stolpersteine“ (Kühn 1992)</a:t>
            </a:r>
          </a:p>
          <a:p>
            <a:pPr marL="306000" indent="-306000" eaLnBrk="1" fontAlgn="auto" hangingPunct="1">
              <a:buFont typeface="Wingdings 2" panose="05020102010507070707" pitchFamily="18" charset="2"/>
              <a:buChar char=""/>
              <a:defRPr/>
            </a:pPr>
            <a:r>
              <a:rPr lang="de-DE" sz="2000" dirty="0" smtClean="0"/>
              <a:t>Voraussetzung: die </a:t>
            </a:r>
            <a:r>
              <a:rPr lang="de-DE" sz="2000" dirty="0"/>
              <a:t>Fähigkeit der </a:t>
            </a:r>
            <a:r>
              <a:rPr lang="de-DE" sz="2000" dirty="0" smtClean="0"/>
              <a:t>Lernenden, </a:t>
            </a:r>
            <a:r>
              <a:rPr lang="de-DE" sz="2000" dirty="0"/>
              <a:t>„Texte parallel auf inhaltlicher Ebene und auf Ausdrucksebene zu </a:t>
            </a:r>
            <a:r>
              <a:rPr lang="de-DE" sz="2000" dirty="0" smtClean="0"/>
              <a:t>rezipieren“ (Ludewig 2005: 182)</a:t>
            </a:r>
            <a:endParaRPr lang="de-DE" sz="2000" dirty="0"/>
          </a:p>
          <a:p>
            <a:pPr marL="306000" indent="-306000" eaLnBrk="1" fontAlgn="auto" hangingPunct="1">
              <a:buFont typeface="Wingdings 2" panose="05020102010507070707" pitchFamily="18" charset="2"/>
              <a:buChar char=""/>
              <a:defRPr/>
            </a:pPr>
            <a:endParaRPr lang="de-DE" dirty="0"/>
          </a:p>
        </p:txBody>
      </p:sp>
    </p:spTree>
    <p:extLst>
      <p:ext uri="{BB962C8B-B14F-4D97-AF65-F5344CB8AC3E}">
        <p14:creationId xmlns:p14="http://schemas.microsoft.com/office/powerpoint/2010/main" val="1189816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701675"/>
            <a:ext cx="11029950" cy="1014413"/>
          </a:xfrm>
        </p:spPr>
        <p:txBody>
          <a:bodyPr/>
          <a:lstStyle/>
          <a:p>
            <a:pPr eaLnBrk="1" fontAlgn="auto" hangingPunct="1">
              <a:spcAft>
                <a:spcPts val="0"/>
              </a:spcAft>
              <a:defRPr/>
            </a:pPr>
            <a:r>
              <a:rPr lang="de-DE" dirty="0" smtClean="0"/>
              <a:t>Phraseodidaktik:  Gegenstand</a:t>
            </a:r>
            <a:endParaRPr lang="de-DE"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5699463"/>
              </p:ext>
            </p:extLst>
          </p:nvPr>
        </p:nvGraphicFramePr>
        <p:xfrm>
          <a:off x="581024" y="2181225"/>
          <a:ext cx="11452091"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57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701675"/>
            <a:ext cx="11029950" cy="1014413"/>
          </a:xfrm>
        </p:spPr>
        <p:txBody>
          <a:bodyPr/>
          <a:lstStyle/>
          <a:p>
            <a:pPr eaLnBrk="1" fontAlgn="auto" hangingPunct="1">
              <a:spcAft>
                <a:spcPts val="0"/>
              </a:spcAft>
              <a:defRPr/>
            </a:pPr>
            <a:r>
              <a:rPr lang="de-DE" dirty="0" smtClean="0"/>
              <a:t>Wie soll gelernt werden?</a:t>
            </a:r>
            <a:br>
              <a:rPr lang="de-DE" dirty="0" smtClean="0"/>
            </a:br>
            <a:r>
              <a:rPr lang="de-DE" dirty="0" smtClean="0"/>
              <a:t>der phraseodidaktische vierschritt: </a:t>
            </a:r>
            <a:r>
              <a:rPr lang="de-DE" dirty="0" smtClean="0">
                <a:solidFill>
                  <a:schemeClr val="accent2">
                    <a:lumMod val="75000"/>
                  </a:schemeClr>
                </a:solidFill>
              </a:rPr>
              <a:t>II. Entschlüsseln</a:t>
            </a:r>
            <a:r>
              <a:rPr lang="el-GR" dirty="0" smtClean="0">
                <a:solidFill>
                  <a:schemeClr val="accent2">
                    <a:lumMod val="75000"/>
                  </a:schemeClr>
                </a:solidFill>
              </a:rPr>
              <a:t>, </a:t>
            </a:r>
            <a:r>
              <a:rPr lang="en-US" dirty="0" smtClean="0">
                <a:solidFill>
                  <a:schemeClr val="accent2">
                    <a:lumMod val="75000"/>
                  </a:schemeClr>
                </a:solidFill>
              </a:rPr>
              <a:t>1</a:t>
            </a:r>
            <a:endParaRPr lang="de-DE" dirty="0">
              <a:solidFill>
                <a:schemeClr val="accent2">
                  <a:lumMod val="75000"/>
                </a:schemeClr>
              </a:solidFill>
            </a:endParaRPr>
          </a:p>
        </p:txBody>
      </p:sp>
      <p:sp>
        <p:nvSpPr>
          <p:cNvPr id="3" name="Content Placeholder 2"/>
          <p:cNvSpPr>
            <a:spLocks noGrp="1"/>
          </p:cNvSpPr>
          <p:nvPr>
            <p:ph idx="1"/>
          </p:nvPr>
        </p:nvSpPr>
        <p:spPr>
          <a:xfrm>
            <a:off x="581025" y="2181225"/>
            <a:ext cx="11029950" cy="3678238"/>
          </a:xfrm>
        </p:spPr>
        <p:txBody>
          <a:bodyPr rtlCol="0">
            <a:normAutofit/>
          </a:bodyPr>
          <a:lstStyle/>
          <a:p>
            <a:pPr marL="0" indent="0" eaLnBrk="1" fontAlgn="auto" hangingPunct="1">
              <a:buFont typeface="Wingdings 2"/>
              <a:buNone/>
              <a:defRPr/>
            </a:pPr>
            <a:r>
              <a:rPr lang="de-DE" sz="2000" b="1" dirty="0" smtClean="0"/>
              <a:t>Ziel</a:t>
            </a:r>
          </a:p>
          <a:p>
            <a:pPr marL="306000" indent="-306000" eaLnBrk="1" fontAlgn="auto" hangingPunct="1">
              <a:buFont typeface="Wingdings 2" panose="05020102010507070707" pitchFamily="18" charset="2"/>
              <a:buChar char=""/>
              <a:defRPr/>
            </a:pPr>
            <a:r>
              <a:rPr lang="de-DE" sz="2000" dirty="0" smtClean="0"/>
              <a:t>Erschließen der Bedeutung von Phraseologismen</a:t>
            </a:r>
          </a:p>
          <a:p>
            <a:pPr marL="0" indent="0" eaLnBrk="1" fontAlgn="auto" hangingPunct="1">
              <a:buNone/>
              <a:defRPr/>
            </a:pPr>
            <a:endParaRPr lang="de-DE" sz="2000" dirty="0" smtClean="0"/>
          </a:p>
          <a:p>
            <a:pPr marL="0" indent="0" eaLnBrk="1" fontAlgn="auto" hangingPunct="1">
              <a:buNone/>
              <a:defRPr/>
            </a:pPr>
            <a:r>
              <a:rPr lang="de-DE" sz="2000" b="1" dirty="0" smtClean="0"/>
              <a:t>Didaktische Intervention </a:t>
            </a:r>
            <a:endParaRPr lang="de-DE" sz="2000" dirty="0"/>
          </a:p>
          <a:p>
            <a:pPr eaLnBrk="1" fontAlgn="auto" hangingPunct="1">
              <a:defRPr/>
            </a:pPr>
            <a:r>
              <a:rPr lang="de-DE" sz="2000" dirty="0" smtClean="0"/>
              <a:t>Diese Phase umfasst den sukzessiven Einsatz der folgenden vier</a:t>
            </a:r>
            <a:r>
              <a:rPr lang="de-DE" sz="2000" dirty="0" smtClean="0">
                <a:solidFill>
                  <a:schemeClr val="accent2">
                    <a:lumMod val="75000"/>
                  </a:schemeClr>
                </a:solidFill>
              </a:rPr>
              <a:t> </a:t>
            </a:r>
            <a:r>
              <a:rPr lang="de-DE" sz="2000" dirty="0" smtClean="0"/>
              <a:t>Verstehensstrategien:</a:t>
            </a:r>
          </a:p>
        </p:txBody>
      </p:sp>
    </p:spTree>
    <p:extLst>
      <p:ext uri="{BB962C8B-B14F-4D97-AF65-F5344CB8AC3E}">
        <p14:creationId xmlns:p14="http://schemas.microsoft.com/office/powerpoint/2010/main" val="1303833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701675"/>
            <a:ext cx="11029950" cy="1014413"/>
          </a:xfrm>
        </p:spPr>
        <p:txBody>
          <a:bodyPr/>
          <a:lstStyle/>
          <a:p>
            <a:pPr eaLnBrk="1" fontAlgn="auto" hangingPunct="1">
              <a:spcAft>
                <a:spcPts val="0"/>
              </a:spcAft>
              <a:defRPr/>
            </a:pPr>
            <a:r>
              <a:rPr lang="de-DE" dirty="0" smtClean="0"/>
              <a:t>Wie soll gelernt werden?</a:t>
            </a:r>
            <a:br>
              <a:rPr lang="de-DE" dirty="0" smtClean="0"/>
            </a:br>
            <a:r>
              <a:rPr lang="de-DE" dirty="0" smtClean="0"/>
              <a:t>der phraseodidaktische vierschritt: </a:t>
            </a:r>
            <a:r>
              <a:rPr lang="de-DE" dirty="0">
                <a:solidFill>
                  <a:schemeClr val="accent2">
                    <a:lumMod val="75000"/>
                  </a:schemeClr>
                </a:solidFill>
              </a:rPr>
              <a:t>II. </a:t>
            </a:r>
            <a:r>
              <a:rPr lang="de-DE" dirty="0" smtClean="0">
                <a:solidFill>
                  <a:schemeClr val="accent2">
                    <a:lumMod val="75000"/>
                  </a:schemeClr>
                </a:solidFill>
              </a:rPr>
              <a:t>entschlüsseln, 2</a:t>
            </a:r>
            <a:endParaRPr lang="de-DE" dirty="0">
              <a:solidFill>
                <a:schemeClr val="accent2">
                  <a:lumMod val="75000"/>
                </a:schemeClr>
              </a:solidFill>
            </a:endParaRPr>
          </a:p>
        </p:txBody>
      </p:sp>
      <p:graphicFrame>
        <p:nvGraphicFramePr>
          <p:cNvPr id="5" name="Content Placeholder 4"/>
          <p:cNvGraphicFramePr>
            <a:graphicFrameLocks noGrp="1"/>
          </p:cNvGraphicFramePr>
          <p:nvPr>
            <p:ph idx="1"/>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44139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de-DE" dirty="0"/>
              <a:t>Wie soll gelernt werden?</a:t>
            </a:r>
            <a:br>
              <a:rPr lang="de-DE" dirty="0"/>
            </a:br>
            <a:r>
              <a:rPr lang="de-DE" dirty="0"/>
              <a:t>der phraseodidaktische vierschritt: </a:t>
            </a:r>
            <a:r>
              <a:rPr lang="de-DE" dirty="0">
                <a:solidFill>
                  <a:schemeClr val="accent2">
                    <a:lumMod val="75000"/>
                  </a:schemeClr>
                </a:solidFill>
              </a:rPr>
              <a:t>II. </a:t>
            </a:r>
            <a:r>
              <a:rPr lang="de-DE" dirty="0" smtClean="0">
                <a:solidFill>
                  <a:schemeClr val="accent2">
                    <a:lumMod val="75000"/>
                  </a:schemeClr>
                </a:solidFill>
              </a:rPr>
              <a:t>entschlüsseln, 3</a:t>
            </a:r>
            <a:endParaRPr lang="de-DE" dirty="0"/>
          </a:p>
        </p:txBody>
      </p:sp>
      <p:sp>
        <p:nvSpPr>
          <p:cNvPr id="3" name="Θέση περιεχομένου 2"/>
          <p:cNvSpPr>
            <a:spLocks noGrp="1"/>
          </p:cNvSpPr>
          <p:nvPr>
            <p:ph idx="1"/>
          </p:nvPr>
        </p:nvSpPr>
        <p:spPr/>
        <p:txBody>
          <a:bodyPr/>
          <a:lstStyle/>
          <a:p>
            <a:pPr marL="0" lvl="0" indent="0" algn="ctr" defTabSz="914400">
              <a:spcBef>
                <a:spcPct val="30000"/>
              </a:spcBef>
              <a:spcAft>
                <a:spcPct val="0"/>
              </a:spcAft>
              <a:buClrTx/>
              <a:buSzTx/>
              <a:buNone/>
            </a:pPr>
            <a:r>
              <a:rPr lang="en-US" sz="2000" b="1" dirty="0" smtClean="0">
                <a:solidFill>
                  <a:schemeClr val="accent1"/>
                </a:solidFill>
                <a:latin typeface="Calibri" panose="020F0502020204030204"/>
              </a:rPr>
              <a:t>Verstehensstrategien</a:t>
            </a:r>
          </a:p>
          <a:p>
            <a:pPr marL="0" lvl="0" indent="0" defTabSz="914400">
              <a:spcBef>
                <a:spcPct val="30000"/>
              </a:spcBef>
              <a:spcAft>
                <a:spcPct val="0"/>
              </a:spcAft>
              <a:buClrTx/>
              <a:buSzTx/>
              <a:buNone/>
            </a:pPr>
            <a:r>
              <a:rPr lang="de-DE" sz="2000" b="1" dirty="0" smtClean="0">
                <a:solidFill>
                  <a:schemeClr val="accent1"/>
                </a:solidFill>
                <a:latin typeface="Calibri" panose="020F0502020204030204"/>
              </a:rPr>
              <a:t>1. Einsatz </a:t>
            </a:r>
            <a:r>
              <a:rPr lang="de-DE" sz="2000" b="1" dirty="0">
                <a:solidFill>
                  <a:schemeClr val="accent1"/>
                </a:solidFill>
                <a:latin typeface="Calibri" panose="020F0502020204030204"/>
              </a:rPr>
              <a:t>muttersprachlichen Wissens</a:t>
            </a:r>
          </a:p>
          <a:p>
            <a:pPr marL="0" lvl="0" indent="0" defTabSz="914400">
              <a:spcBef>
                <a:spcPct val="30000"/>
              </a:spcBef>
              <a:spcAft>
                <a:spcPct val="0"/>
              </a:spcAft>
              <a:buClrTx/>
              <a:buSzTx/>
              <a:buNone/>
              <a:tabLst>
                <a:tab pos="177800" algn="l"/>
              </a:tabLst>
            </a:pPr>
            <a:r>
              <a:rPr lang="de-DE" sz="2000" dirty="0" smtClean="0">
                <a:solidFill>
                  <a:schemeClr val="accent1"/>
                </a:solidFill>
                <a:latin typeface="Calibri" panose="020F0502020204030204"/>
              </a:rPr>
              <a:t>Nutzung </a:t>
            </a:r>
            <a:r>
              <a:rPr lang="de-DE" sz="2000" dirty="0">
                <a:solidFill>
                  <a:schemeClr val="accent1"/>
                </a:solidFill>
                <a:latin typeface="Calibri" panose="020F0502020204030204"/>
              </a:rPr>
              <a:t>der vorhandenen phraseologischen Kompetenz durch den positiven Transfer aus der Muttersprache</a:t>
            </a:r>
            <a:r>
              <a:rPr lang="de-DE" sz="2000" i="1" dirty="0">
                <a:solidFill>
                  <a:schemeClr val="accent1"/>
                </a:solidFill>
                <a:latin typeface="Calibri" panose="020F0502020204030204"/>
              </a:rPr>
              <a:t>.</a:t>
            </a:r>
            <a:r>
              <a:rPr lang="de-DE" sz="2000" dirty="0">
                <a:solidFill>
                  <a:schemeClr val="accent1"/>
                </a:solidFill>
                <a:latin typeface="Calibri" panose="020F0502020204030204"/>
              </a:rPr>
              <a:t> Besonders auf Anfängerniveau sind </a:t>
            </a:r>
            <a:r>
              <a:rPr lang="de-DE" sz="2000" dirty="0" smtClean="0">
                <a:solidFill>
                  <a:schemeClr val="accent1"/>
                </a:solidFill>
                <a:latin typeface="Calibri" panose="020F0502020204030204"/>
              </a:rPr>
              <a:t>sprachkontrastive </a:t>
            </a:r>
            <a:r>
              <a:rPr lang="de-DE" sz="2000" dirty="0">
                <a:solidFill>
                  <a:schemeClr val="accent1"/>
                </a:solidFill>
                <a:latin typeface="Calibri" panose="020F0502020204030204"/>
              </a:rPr>
              <a:t>Aspekte verstärkt zu berücksichtigen, indem interlingual konvergente Phraseologismen (mitunter auch phraseologische </a:t>
            </a:r>
            <a:r>
              <a:rPr lang="de-DE" sz="2000" dirty="0" smtClean="0">
                <a:solidFill>
                  <a:schemeClr val="accent1"/>
                </a:solidFill>
                <a:latin typeface="Calibri" panose="020F0502020204030204"/>
              </a:rPr>
              <a:t>Internationalismen</a:t>
            </a:r>
            <a:r>
              <a:rPr lang="de-DE" sz="2000" dirty="0">
                <a:solidFill>
                  <a:schemeClr val="accent1"/>
                </a:solidFill>
                <a:latin typeface="Calibri" panose="020F0502020204030204"/>
              </a:rPr>
              <a:t>) gezielt in den Unterricht einbezogen werden. </a:t>
            </a:r>
            <a:endParaRPr lang="de-DE" sz="2000" dirty="0" smtClean="0">
              <a:solidFill>
                <a:schemeClr val="accent1"/>
              </a:solidFill>
              <a:latin typeface="Calibri" panose="020F0502020204030204"/>
            </a:endParaRPr>
          </a:p>
          <a:p>
            <a:pPr marL="0" lvl="0" indent="0" defTabSz="914400">
              <a:spcBef>
                <a:spcPct val="30000"/>
              </a:spcBef>
              <a:spcAft>
                <a:spcPct val="0"/>
              </a:spcAft>
              <a:buClrTx/>
              <a:buSzTx/>
              <a:buNone/>
              <a:tabLst>
                <a:tab pos="177800" algn="l"/>
              </a:tabLst>
            </a:pPr>
            <a:endParaRPr lang="de-DE" sz="2000" dirty="0">
              <a:solidFill>
                <a:schemeClr val="accent1"/>
              </a:solidFill>
              <a:latin typeface="Calibri" panose="020F0502020204030204"/>
            </a:endParaRPr>
          </a:p>
          <a:p>
            <a:pPr marL="0" lvl="0" indent="0" defTabSz="914400">
              <a:spcBef>
                <a:spcPct val="30000"/>
              </a:spcBef>
              <a:spcAft>
                <a:spcPct val="0"/>
              </a:spcAft>
              <a:buClrTx/>
              <a:buSzTx/>
              <a:buNone/>
            </a:pPr>
            <a:r>
              <a:rPr lang="de-DE" sz="2000" b="1" dirty="0" smtClean="0">
                <a:solidFill>
                  <a:schemeClr val="accent1"/>
                </a:solidFill>
                <a:latin typeface="Calibri" panose="020F0502020204030204"/>
              </a:rPr>
              <a:t>2. </a:t>
            </a:r>
            <a:r>
              <a:rPr lang="de-DE" sz="2000" b="1" dirty="0">
                <a:solidFill>
                  <a:schemeClr val="accent1"/>
                </a:solidFill>
                <a:latin typeface="Calibri" panose="020F0502020204030204"/>
              </a:rPr>
              <a:t>Vergegenwärtigen des sprachlichen Bildes</a:t>
            </a:r>
          </a:p>
          <a:p>
            <a:pPr marL="0" lvl="0" indent="0" defTabSz="914400">
              <a:spcBef>
                <a:spcPct val="30000"/>
              </a:spcBef>
              <a:spcAft>
                <a:spcPct val="0"/>
              </a:spcAft>
              <a:buClrTx/>
              <a:buSzTx/>
              <a:buNone/>
              <a:tabLst>
                <a:tab pos="177800" algn="l"/>
              </a:tabLst>
            </a:pPr>
            <a:r>
              <a:rPr lang="de-DE" sz="2000" dirty="0">
                <a:solidFill>
                  <a:schemeClr val="accent1"/>
                </a:solidFill>
                <a:latin typeface="Calibri" panose="020F0502020204030204"/>
              </a:rPr>
              <a:t>Analyse der wörtlichen Bedeutung der phraseologischen Komponenten, z. B. durch Visualisierung der metaphorischen Bedeutung</a:t>
            </a:r>
            <a:r>
              <a:rPr lang="de-DE" sz="2000" dirty="0" smtClean="0">
                <a:solidFill>
                  <a:schemeClr val="accent1"/>
                </a:solidFill>
                <a:latin typeface="Calibri" panose="020F0502020204030204"/>
              </a:rPr>
              <a:t>.</a:t>
            </a:r>
            <a:endParaRPr lang="de-DE" sz="2000" dirty="0">
              <a:solidFill>
                <a:schemeClr val="accent1"/>
              </a:solidFill>
              <a:latin typeface="Calibri" panose="020F0502020204030204"/>
            </a:endParaRPr>
          </a:p>
        </p:txBody>
      </p:sp>
    </p:spTree>
    <p:extLst>
      <p:ext uri="{BB962C8B-B14F-4D97-AF65-F5344CB8AC3E}">
        <p14:creationId xmlns:p14="http://schemas.microsoft.com/office/powerpoint/2010/main" val="35653168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de-DE" dirty="0"/>
              <a:t>Wie soll gelernt werden?</a:t>
            </a:r>
            <a:br>
              <a:rPr lang="de-DE" dirty="0"/>
            </a:br>
            <a:r>
              <a:rPr lang="de-DE" dirty="0"/>
              <a:t>der phraseodidaktische vierschritt: </a:t>
            </a:r>
            <a:r>
              <a:rPr lang="de-DE" dirty="0">
                <a:solidFill>
                  <a:schemeClr val="accent2">
                    <a:lumMod val="75000"/>
                  </a:schemeClr>
                </a:solidFill>
              </a:rPr>
              <a:t>II. </a:t>
            </a:r>
            <a:r>
              <a:rPr lang="de-DE" dirty="0" smtClean="0">
                <a:solidFill>
                  <a:schemeClr val="accent2">
                    <a:lumMod val="75000"/>
                  </a:schemeClr>
                </a:solidFill>
              </a:rPr>
              <a:t>entschlüsseln, 4</a:t>
            </a:r>
            <a:endParaRPr lang="de-DE" dirty="0"/>
          </a:p>
        </p:txBody>
      </p:sp>
      <p:sp>
        <p:nvSpPr>
          <p:cNvPr id="3" name="Θέση περιεχομένου 2"/>
          <p:cNvSpPr>
            <a:spLocks noGrp="1"/>
          </p:cNvSpPr>
          <p:nvPr>
            <p:ph idx="1"/>
          </p:nvPr>
        </p:nvSpPr>
        <p:spPr/>
        <p:txBody>
          <a:bodyPr/>
          <a:lstStyle/>
          <a:p>
            <a:pPr marL="0" lvl="0" indent="0" defTabSz="914400">
              <a:spcBef>
                <a:spcPct val="30000"/>
              </a:spcBef>
              <a:spcAft>
                <a:spcPct val="0"/>
              </a:spcAft>
              <a:buClrTx/>
              <a:buSzTx/>
              <a:buNone/>
            </a:pPr>
            <a:r>
              <a:rPr lang="de-DE" sz="2000" b="1" dirty="0" smtClean="0">
                <a:solidFill>
                  <a:schemeClr val="accent1"/>
                </a:solidFill>
                <a:latin typeface="Calibri" panose="020F0502020204030204"/>
              </a:rPr>
              <a:t>3. </a:t>
            </a:r>
            <a:r>
              <a:rPr lang="de-DE" sz="2000" b="1" dirty="0">
                <a:solidFill>
                  <a:schemeClr val="accent1"/>
                </a:solidFill>
                <a:latin typeface="Calibri" panose="020F0502020204030204"/>
              </a:rPr>
              <a:t>Erschließen aus dem Kontext</a:t>
            </a:r>
          </a:p>
          <a:p>
            <a:pPr marL="0" lvl="0" indent="0" defTabSz="914400">
              <a:spcBef>
                <a:spcPct val="30000"/>
              </a:spcBef>
              <a:spcAft>
                <a:spcPct val="0"/>
              </a:spcAft>
              <a:buClrTx/>
              <a:buSzTx/>
              <a:buNone/>
              <a:tabLst>
                <a:tab pos="177800" algn="l"/>
              </a:tabLst>
            </a:pPr>
            <a:r>
              <a:rPr lang="de-DE" sz="2000" dirty="0">
                <a:solidFill>
                  <a:schemeClr val="accent1"/>
                </a:solidFill>
                <a:latin typeface="Calibri" panose="020F0502020204030204"/>
              </a:rPr>
              <a:t>Ist auf diese Weise kein Dekodieren möglich, wird die hypothesengeleitete Bedeutungserschließung aus dem sprachlichen bzw. nicht sprachlichen Kontext durch den Einsatz von Welt- und Kontextwissen durchgeführt. Dabei wird von der Wahrscheinlichkeit des Vorkommens bestimmter Inhalte in einem bestimmten Kontext ausgegangen.</a:t>
            </a:r>
          </a:p>
          <a:p>
            <a:pPr marL="0" lvl="0" indent="0" defTabSz="914400">
              <a:spcBef>
                <a:spcPct val="30000"/>
              </a:spcBef>
              <a:spcAft>
                <a:spcPct val="0"/>
              </a:spcAft>
              <a:buClrTx/>
              <a:buSzTx/>
              <a:buNone/>
              <a:tabLst>
                <a:tab pos="177800" algn="l"/>
              </a:tabLst>
            </a:pPr>
            <a:endParaRPr lang="de-DE" sz="2000" dirty="0">
              <a:solidFill>
                <a:schemeClr val="accent1"/>
              </a:solidFill>
              <a:latin typeface="Calibri" panose="020F0502020204030204"/>
            </a:endParaRPr>
          </a:p>
          <a:p>
            <a:pPr marL="0" lvl="0" indent="0" defTabSz="914400">
              <a:spcBef>
                <a:spcPct val="30000"/>
              </a:spcBef>
              <a:spcAft>
                <a:spcPct val="0"/>
              </a:spcAft>
              <a:buClrTx/>
              <a:buSzTx/>
              <a:buNone/>
            </a:pPr>
            <a:r>
              <a:rPr lang="de-DE" sz="2000" b="1" dirty="0" smtClean="0">
                <a:solidFill>
                  <a:schemeClr val="accent1"/>
                </a:solidFill>
                <a:latin typeface="Calibri" panose="020F0502020204030204"/>
              </a:rPr>
              <a:t>4</a:t>
            </a:r>
            <a:r>
              <a:rPr lang="de-DE" sz="2000" b="1" dirty="0">
                <a:solidFill>
                  <a:schemeClr val="accent1"/>
                </a:solidFill>
                <a:latin typeface="Calibri" panose="020F0502020204030204"/>
              </a:rPr>
              <a:t>. Heranziehen lexikographischer Hilfsmittel</a:t>
            </a:r>
          </a:p>
          <a:p>
            <a:pPr marL="0" lvl="0" indent="0" defTabSz="914400">
              <a:spcBef>
                <a:spcPct val="30000"/>
              </a:spcBef>
              <a:spcAft>
                <a:spcPct val="0"/>
              </a:spcAft>
              <a:buClrTx/>
              <a:buSzTx/>
              <a:buNone/>
              <a:tabLst>
                <a:tab pos="177800" algn="l"/>
              </a:tabLst>
            </a:pPr>
            <a:r>
              <a:rPr lang="de-DE" sz="2000" dirty="0" smtClean="0">
                <a:solidFill>
                  <a:schemeClr val="accent1"/>
                </a:solidFill>
                <a:latin typeface="Calibri" panose="020F0502020204030204"/>
              </a:rPr>
              <a:t>Führt </a:t>
            </a:r>
            <a:r>
              <a:rPr lang="de-DE" sz="2000" dirty="0">
                <a:solidFill>
                  <a:schemeClr val="accent1"/>
                </a:solidFill>
                <a:latin typeface="Calibri" panose="020F0502020204030204"/>
              </a:rPr>
              <a:t>auch dieser Arbeitsschritt nicht zur erfolgreichen Bedeutungserschließung empfiehlt sich der Einsatz lexikographischer Hilfsmittel. Hierfür ist </a:t>
            </a:r>
            <a:r>
              <a:rPr lang="de-DE" sz="2000" dirty="0" smtClean="0">
                <a:solidFill>
                  <a:schemeClr val="accent1"/>
                </a:solidFill>
                <a:latin typeface="Calibri" panose="020F0502020204030204"/>
              </a:rPr>
              <a:t>es </a:t>
            </a:r>
            <a:r>
              <a:rPr lang="de-DE" sz="2000" dirty="0">
                <a:solidFill>
                  <a:schemeClr val="accent1"/>
                </a:solidFill>
                <a:latin typeface="Calibri" panose="020F0502020204030204"/>
              </a:rPr>
              <a:t>wichtig, die Arbeit mit Spezialwörterbüchern intensiv zu trainieren. </a:t>
            </a:r>
            <a:r>
              <a:rPr lang="de-DE" sz="2000" dirty="0" smtClean="0">
                <a:solidFill>
                  <a:schemeClr val="accent1"/>
                </a:solidFill>
                <a:latin typeface="Calibri" panose="020F0502020204030204"/>
              </a:rPr>
              <a:t>Insbesondere </a:t>
            </a:r>
            <a:r>
              <a:rPr lang="de-DE" sz="2000" dirty="0">
                <a:solidFill>
                  <a:schemeClr val="accent1"/>
                </a:solidFill>
                <a:latin typeface="Calibri" panose="020F0502020204030204"/>
              </a:rPr>
              <a:t>sollten den Lernenden der Nutzen und die Grenzen  dieser </a:t>
            </a:r>
            <a:r>
              <a:rPr lang="de-DE" sz="2000" dirty="0" smtClean="0">
                <a:solidFill>
                  <a:schemeClr val="accent1"/>
                </a:solidFill>
                <a:latin typeface="Calibri" panose="020F0502020204030204"/>
              </a:rPr>
              <a:t>als Lernwerkzeuge </a:t>
            </a:r>
            <a:r>
              <a:rPr lang="de-DE" sz="2000" dirty="0">
                <a:solidFill>
                  <a:schemeClr val="accent1"/>
                </a:solidFill>
                <a:latin typeface="Calibri" panose="020F0502020204030204"/>
              </a:rPr>
              <a:t>bewusst gemacht werden</a:t>
            </a:r>
            <a:r>
              <a:rPr lang="de-DE" sz="2000" dirty="0" smtClean="0">
                <a:solidFill>
                  <a:schemeClr val="accent1"/>
                </a:solidFill>
                <a:latin typeface="Calibri" panose="020F0502020204030204"/>
              </a:rPr>
              <a:t>.</a:t>
            </a:r>
            <a:endParaRPr lang="de-DE" sz="2000" dirty="0">
              <a:solidFill>
                <a:schemeClr val="accent1"/>
              </a:solidFill>
              <a:latin typeface="Calibri" panose="020F0502020204030204"/>
            </a:endParaRPr>
          </a:p>
        </p:txBody>
      </p:sp>
    </p:spTree>
    <p:extLst>
      <p:ext uri="{BB962C8B-B14F-4D97-AF65-F5344CB8AC3E}">
        <p14:creationId xmlns:p14="http://schemas.microsoft.com/office/powerpoint/2010/main" val="21616061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701675"/>
            <a:ext cx="11029950" cy="1014413"/>
          </a:xfrm>
        </p:spPr>
        <p:txBody>
          <a:bodyPr/>
          <a:lstStyle/>
          <a:p>
            <a:pPr eaLnBrk="1" fontAlgn="auto" hangingPunct="1">
              <a:spcAft>
                <a:spcPts val="0"/>
              </a:spcAft>
              <a:defRPr/>
            </a:pPr>
            <a:r>
              <a:rPr lang="de-DE" dirty="0" smtClean="0"/>
              <a:t>Wie soll gelernt werden?</a:t>
            </a:r>
            <a:br>
              <a:rPr lang="de-DE" dirty="0" smtClean="0"/>
            </a:br>
            <a:r>
              <a:rPr lang="de-DE" dirty="0" smtClean="0"/>
              <a:t>der phraseodidaktische vierschritt: </a:t>
            </a:r>
            <a:r>
              <a:rPr lang="de-DE" dirty="0" smtClean="0">
                <a:solidFill>
                  <a:schemeClr val="accent2">
                    <a:lumMod val="75000"/>
                  </a:schemeClr>
                </a:solidFill>
              </a:rPr>
              <a:t>III. festigen, 1</a:t>
            </a:r>
            <a:endParaRPr lang="de-DE" dirty="0">
              <a:solidFill>
                <a:schemeClr val="accent2">
                  <a:lumMod val="75000"/>
                </a:schemeClr>
              </a:solidFill>
            </a:endParaRPr>
          </a:p>
        </p:txBody>
      </p:sp>
      <p:sp>
        <p:nvSpPr>
          <p:cNvPr id="3" name="Content Placeholder 2"/>
          <p:cNvSpPr>
            <a:spLocks noGrp="1"/>
          </p:cNvSpPr>
          <p:nvPr>
            <p:ph idx="1"/>
          </p:nvPr>
        </p:nvSpPr>
        <p:spPr>
          <a:xfrm>
            <a:off x="581025" y="2181225"/>
            <a:ext cx="11029950" cy="3678238"/>
          </a:xfrm>
        </p:spPr>
        <p:txBody>
          <a:bodyPr rtlCol="0">
            <a:noAutofit/>
          </a:bodyPr>
          <a:lstStyle/>
          <a:p>
            <a:pPr marL="0" indent="0" eaLnBrk="1" fontAlgn="auto" hangingPunct="1">
              <a:buFont typeface="Wingdings 2"/>
              <a:buNone/>
              <a:defRPr/>
            </a:pPr>
            <a:r>
              <a:rPr lang="de-DE" sz="2000" b="1" dirty="0" smtClean="0"/>
              <a:t>Ziel</a:t>
            </a:r>
          </a:p>
          <a:p>
            <a:pPr marL="306000" indent="-306000" eaLnBrk="1" fontAlgn="auto" hangingPunct="1">
              <a:buFont typeface="Wingdings 2" panose="05020102010507070707" pitchFamily="18" charset="2"/>
              <a:buChar char=""/>
              <a:defRPr/>
            </a:pPr>
            <a:r>
              <a:rPr lang="de-DE" sz="2000" dirty="0" smtClean="0"/>
              <a:t>Präzise Kenntnis und Automatisierung der Teilaspekte von Phraseologismen</a:t>
            </a:r>
          </a:p>
          <a:p>
            <a:endParaRPr lang="de-DE" sz="2000" dirty="0" smtClean="0"/>
          </a:p>
          <a:p>
            <a:pPr marL="0" indent="0">
              <a:buNone/>
            </a:pPr>
            <a:r>
              <a:rPr lang="de-DE" sz="2000" b="1" dirty="0"/>
              <a:t>Didaktische Intervention </a:t>
            </a:r>
            <a:endParaRPr lang="de-DE" sz="2000" b="1" dirty="0" smtClean="0"/>
          </a:p>
          <a:p>
            <a:pPr marL="0" indent="0">
              <a:buNone/>
            </a:pPr>
            <a:r>
              <a:rPr lang="de-DE" sz="2000" dirty="0" smtClean="0"/>
              <a:t>Intensives Einüben </a:t>
            </a:r>
            <a:r>
              <a:rPr lang="de-DE" sz="2000" dirty="0"/>
              <a:t>der </a:t>
            </a:r>
            <a:r>
              <a:rPr lang="de-DE" sz="2000" i="1" dirty="0"/>
              <a:t>semantischen</a:t>
            </a:r>
            <a:r>
              <a:rPr lang="de-DE" sz="2000" dirty="0"/>
              <a:t>, </a:t>
            </a:r>
            <a:r>
              <a:rPr lang="de-DE" sz="2000" i="1" dirty="0"/>
              <a:t>formalen </a:t>
            </a:r>
            <a:r>
              <a:rPr lang="de-DE" sz="2000" dirty="0"/>
              <a:t>und</a:t>
            </a:r>
            <a:r>
              <a:rPr lang="de-DE" sz="2000" i="1" dirty="0"/>
              <a:t> pragmatischen </a:t>
            </a:r>
            <a:r>
              <a:rPr lang="de-DE" sz="2000" dirty="0"/>
              <a:t>Eigenschaften von </a:t>
            </a:r>
            <a:r>
              <a:rPr lang="de-DE" sz="2000" dirty="0" smtClean="0"/>
              <a:t>Phraseologismen </a:t>
            </a:r>
            <a:r>
              <a:rPr lang="de-DE" sz="2000" dirty="0"/>
              <a:t>durch die üblichen Übungsformate (Multiple-Choice-, Vervollständigungs-, Zuordnungs- oder </a:t>
            </a:r>
            <a:r>
              <a:rPr lang="de-DE" sz="2000" dirty="0" err="1" smtClean="0"/>
              <a:t>Paraphraseübungen</a:t>
            </a:r>
            <a:r>
              <a:rPr lang="de-DE" sz="2000" dirty="0" smtClean="0"/>
              <a:t>). Diese Übungstypen behalten eine Legitimation </a:t>
            </a:r>
            <a:r>
              <a:rPr lang="de-DE" sz="2000" dirty="0"/>
              <a:t>im </a:t>
            </a:r>
            <a:r>
              <a:rPr lang="de-DE" sz="2000" dirty="0" smtClean="0"/>
              <a:t>Übungsgeschehen</a:t>
            </a:r>
            <a:r>
              <a:rPr lang="el-GR" sz="2000" dirty="0" smtClean="0"/>
              <a:t> (</a:t>
            </a:r>
            <a:r>
              <a:rPr lang="en-US" sz="2000" dirty="0" smtClean="0"/>
              <a:t>t</a:t>
            </a:r>
            <a:r>
              <a:rPr lang="de-DE" sz="2000" dirty="0" smtClean="0"/>
              <a:t>rotz </a:t>
            </a:r>
            <a:r>
              <a:rPr lang="de-DE" sz="2000" dirty="0"/>
              <a:t>der zentralen Stellung der </a:t>
            </a:r>
            <a:r>
              <a:rPr lang="de-DE" sz="2000" dirty="0" smtClean="0"/>
              <a:t>Textorientierung), denn sie sind nicht isoliert, sondern folgen der Einführung der zu erlernenden phraseologischen Einheiten im Kontext. Das </a:t>
            </a:r>
            <a:r>
              <a:rPr lang="de-DE" sz="2000" dirty="0"/>
              <a:t>Verbannen von Übungen zu Teilaspekten </a:t>
            </a:r>
            <a:r>
              <a:rPr lang="de-DE" sz="2000"/>
              <a:t>der </a:t>
            </a:r>
            <a:r>
              <a:rPr lang="de-DE" sz="2000" smtClean="0"/>
              <a:t>Phraseologismen </a:t>
            </a:r>
            <a:r>
              <a:rPr lang="de-DE" sz="2000" dirty="0"/>
              <a:t>aus dem Unterricht „hieße in der Tat – phraseologisch gesprochen </a:t>
            </a:r>
            <a:r>
              <a:rPr lang="de-DE" sz="2000" dirty="0" smtClean="0"/>
              <a:t>– </a:t>
            </a:r>
            <a:r>
              <a:rPr lang="el-GR" sz="2000" dirty="0" smtClean="0"/>
              <a:t>‘</a:t>
            </a:r>
            <a:r>
              <a:rPr lang="de-DE" sz="2000" dirty="0" smtClean="0"/>
              <a:t>das </a:t>
            </a:r>
            <a:r>
              <a:rPr lang="de-DE" sz="2000" dirty="0"/>
              <a:t>Kind mit dem Bade </a:t>
            </a:r>
            <a:r>
              <a:rPr lang="de-DE" sz="2000" dirty="0" smtClean="0"/>
              <a:t>auszuschütten</a:t>
            </a:r>
            <a:r>
              <a:rPr lang="el-GR" sz="2000" dirty="0" smtClean="0"/>
              <a:t>’</a:t>
            </a:r>
            <a:r>
              <a:rPr lang="de-DE" sz="2000" dirty="0" smtClean="0"/>
              <a:t>“ </a:t>
            </a:r>
            <a:r>
              <a:rPr lang="de-DE" sz="2000" dirty="0"/>
              <a:t>(</a:t>
            </a:r>
            <a:r>
              <a:rPr lang="de-DE" sz="2000" dirty="0" err="1"/>
              <a:t>Lüger</a:t>
            </a:r>
            <a:r>
              <a:rPr lang="de-DE" sz="2000" dirty="0"/>
              <a:t> </a:t>
            </a:r>
            <a:r>
              <a:rPr lang="de-DE" sz="2000" dirty="0" smtClean="0"/>
              <a:t>1997: 91).</a:t>
            </a:r>
            <a:endParaRPr lang="de-DE" sz="2000" dirty="0" smtClean="0">
              <a:solidFill>
                <a:schemeClr val="accent2">
                  <a:lumMod val="75000"/>
                </a:schemeClr>
              </a:solidFill>
            </a:endParaRPr>
          </a:p>
        </p:txBody>
      </p:sp>
    </p:spTree>
    <p:extLst>
      <p:ext uri="{BB962C8B-B14F-4D97-AF65-F5344CB8AC3E}">
        <p14:creationId xmlns:p14="http://schemas.microsoft.com/office/powerpoint/2010/main" val="68850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701675"/>
            <a:ext cx="11029950" cy="1014413"/>
          </a:xfrm>
        </p:spPr>
        <p:txBody>
          <a:bodyPr/>
          <a:lstStyle/>
          <a:p>
            <a:pPr eaLnBrk="1" fontAlgn="auto" hangingPunct="1">
              <a:spcAft>
                <a:spcPts val="0"/>
              </a:spcAft>
              <a:defRPr/>
            </a:pPr>
            <a:r>
              <a:rPr lang="de-DE" dirty="0" smtClean="0"/>
              <a:t>Wie soll gelernt werden?</a:t>
            </a:r>
            <a:br>
              <a:rPr lang="de-DE" dirty="0" smtClean="0"/>
            </a:br>
            <a:r>
              <a:rPr lang="de-DE" dirty="0" smtClean="0"/>
              <a:t>der phraseodidaktische vierschritt: </a:t>
            </a:r>
            <a:r>
              <a:rPr lang="de-DE" dirty="0" smtClean="0">
                <a:solidFill>
                  <a:schemeClr val="accent2">
                    <a:lumMod val="75000"/>
                  </a:schemeClr>
                </a:solidFill>
              </a:rPr>
              <a:t>III. festigen, 2</a:t>
            </a:r>
            <a:endParaRPr lang="de-DE" dirty="0">
              <a:solidFill>
                <a:schemeClr val="accent2">
                  <a:lumMod val="75000"/>
                </a:schemeClr>
              </a:solidFill>
            </a:endParaRPr>
          </a:p>
        </p:txBody>
      </p:sp>
      <p:sp>
        <p:nvSpPr>
          <p:cNvPr id="3" name="Content Placeholder 2"/>
          <p:cNvSpPr>
            <a:spLocks noGrp="1"/>
          </p:cNvSpPr>
          <p:nvPr>
            <p:ph idx="1"/>
          </p:nvPr>
        </p:nvSpPr>
        <p:spPr>
          <a:xfrm>
            <a:off x="581024" y="2181225"/>
            <a:ext cx="11277896" cy="3678238"/>
          </a:xfrm>
        </p:spPr>
        <p:txBody>
          <a:bodyPr rtlCol="0">
            <a:noAutofit/>
          </a:bodyPr>
          <a:lstStyle/>
          <a:p>
            <a:pPr marL="0" indent="0" eaLnBrk="1" fontAlgn="auto" hangingPunct="1">
              <a:buNone/>
              <a:tabLst>
                <a:tab pos="1614488" algn="l"/>
              </a:tabLst>
              <a:defRPr/>
            </a:pPr>
            <a:r>
              <a:rPr lang="de-DE" sz="2000" dirty="0" smtClean="0"/>
              <a:t>Beispiele didaktischer Intervention:</a:t>
            </a:r>
          </a:p>
          <a:p>
            <a:pPr eaLnBrk="1" fontAlgn="auto" hangingPunct="1">
              <a:tabLst>
                <a:tab pos="1614488" algn="l"/>
              </a:tabLst>
              <a:defRPr/>
            </a:pPr>
            <a:r>
              <a:rPr lang="de-DE" sz="2000" dirty="0" smtClean="0"/>
              <a:t>Transformationsübungen zum Austausch </a:t>
            </a:r>
            <a:r>
              <a:rPr lang="de-DE" sz="2000" dirty="0"/>
              <a:t>freier Wortverbindungen </a:t>
            </a:r>
            <a:r>
              <a:rPr lang="de-DE" sz="2000" dirty="0" smtClean="0"/>
              <a:t>gegen phraseologische Ausdrücke in Mini-Kontexten:</a:t>
            </a:r>
          </a:p>
          <a:p>
            <a:pPr lvl="1" eaLnBrk="1" fontAlgn="auto" hangingPunct="1">
              <a:tabLst>
                <a:tab pos="2597150" algn="l"/>
              </a:tabLst>
              <a:defRPr/>
            </a:pPr>
            <a:r>
              <a:rPr lang="de-DE" sz="2000" i="1" dirty="0" smtClean="0"/>
              <a:t>Vorgegebener </a:t>
            </a:r>
            <a:r>
              <a:rPr lang="de-DE" sz="2000" i="1" dirty="0"/>
              <a:t>Mini-Kontext:  </a:t>
            </a:r>
            <a:r>
              <a:rPr lang="de-DE" sz="2000" i="1" dirty="0">
                <a:solidFill>
                  <a:schemeClr val="accent2">
                    <a:lumMod val="75000"/>
                  </a:schemeClr>
                </a:solidFill>
              </a:rPr>
              <a:t>Sandra hat mich sehr enttäuscht. Was ich ihr erzählt habe, war nur für sie allein bestimmt, aber jetzt wissen </a:t>
            </a:r>
            <a:r>
              <a:rPr lang="de-DE" sz="2000" i="1" dirty="0" smtClean="0">
                <a:solidFill>
                  <a:schemeClr val="accent2">
                    <a:lumMod val="75000"/>
                  </a:schemeClr>
                </a:solidFill>
              </a:rPr>
              <a:t>alle </a:t>
            </a:r>
            <a:r>
              <a:rPr lang="de-DE" sz="2000" i="1" dirty="0">
                <a:solidFill>
                  <a:schemeClr val="accent2">
                    <a:lumMod val="75000"/>
                  </a:schemeClr>
                </a:solidFill>
              </a:rPr>
              <a:t>Bescheid. Sie hat das </a:t>
            </a:r>
            <a:r>
              <a:rPr lang="de-DE" sz="2000" i="1" u="sng" dirty="0">
                <a:solidFill>
                  <a:schemeClr val="accent2">
                    <a:lumMod val="75000"/>
                  </a:schemeClr>
                </a:solidFill>
              </a:rPr>
              <a:t>überall bekannt gemacht. </a:t>
            </a:r>
            <a:r>
              <a:rPr lang="de-DE" sz="2000" i="1" dirty="0">
                <a:solidFill>
                  <a:schemeClr val="accent2">
                    <a:lumMod val="75000"/>
                  </a:schemeClr>
                </a:solidFill>
              </a:rPr>
              <a:t>   </a:t>
            </a:r>
          </a:p>
          <a:p>
            <a:pPr marL="609600" lvl="1" indent="-285750" eaLnBrk="1" fontAlgn="auto" hangingPunct="1">
              <a:defRPr/>
            </a:pPr>
            <a:r>
              <a:rPr lang="de-DE" sz="2000" dirty="0"/>
              <a:t>Phraseologismus:  </a:t>
            </a:r>
            <a:r>
              <a:rPr lang="de-DE" sz="2000" i="1" u="sng" dirty="0" smtClean="0">
                <a:solidFill>
                  <a:schemeClr val="accent2">
                    <a:lumMod val="75000"/>
                  </a:schemeClr>
                </a:solidFill>
              </a:rPr>
              <a:t>etwas </a:t>
            </a:r>
            <a:r>
              <a:rPr lang="de-DE" sz="2000" i="1" u="sng" dirty="0">
                <a:solidFill>
                  <a:schemeClr val="accent2">
                    <a:lumMod val="75000"/>
                  </a:schemeClr>
                </a:solidFill>
              </a:rPr>
              <a:t>an die große Glocke hängen</a:t>
            </a:r>
            <a:endParaRPr lang="de-DE" sz="2000" dirty="0">
              <a:solidFill>
                <a:schemeClr val="accent2">
                  <a:lumMod val="75000"/>
                </a:schemeClr>
              </a:solidFill>
            </a:endParaRPr>
          </a:p>
          <a:p>
            <a:pPr eaLnBrk="1" fontAlgn="auto" hangingPunct="1">
              <a:defRPr/>
            </a:pPr>
            <a:endParaRPr lang="de-DE" sz="2000" dirty="0" smtClean="0"/>
          </a:p>
          <a:p>
            <a:pPr eaLnBrk="1" fontAlgn="auto" hangingPunct="1">
              <a:defRPr/>
            </a:pPr>
            <a:r>
              <a:rPr lang="de-DE" sz="2000" dirty="0" smtClean="0"/>
              <a:t>Hypothesenbildung über die vermutliche Situation, in der ein Phraseologismus geäußert wurde, </a:t>
            </a:r>
            <a:r>
              <a:rPr lang="de-DE" sz="2000" dirty="0"/>
              <a:t>anhand von </a:t>
            </a:r>
            <a:r>
              <a:rPr lang="de-DE" sz="2000" dirty="0" smtClean="0"/>
              <a:t>vorgegebenen Mini-Kontexten z. B. </a:t>
            </a:r>
          </a:p>
          <a:p>
            <a:pPr marL="609600" lvl="1" indent="-285750" eaLnBrk="1" fontAlgn="auto" hangingPunct="1">
              <a:defRPr/>
            </a:pPr>
            <a:r>
              <a:rPr lang="de-DE" sz="2000" i="1" dirty="0" smtClean="0"/>
              <a:t>Vorgegebener Minikontext</a:t>
            </a:r>
            <a:r>
              <a:rPr lang="de-DE" sz="2000" dirty="0" smtClean="0"/>
              <a:t>: </a:t>
            </a:r>
            <a:r>
              <a:rPr lang="de-DE" sz="2000" i="1" dirty="0" smtClean="0">
                <a:solidFill>
                  <a:schemeClr val="accent2">
                    <a:lumMod val="75000"/>
                  </a:schemeClr>
                </a:solidFill>
              </a:rPr>
              <a:t>Der Gast sprang </a:t>
            </a:r>
            <a:r>
              <a:rPr lang="de-DE" sz="2000" i="1" u="sng" dirty="0" smtClean="0">
                <a:solidFill>
                  <a:schemeClr val="accent2">
                    <a:lumMod val="75000"/>
                  </a:schemeClr>
                </a:solidFill>
              </a:rPr>
              <a:t>wie von der Tarantel gestochen</a:t>
            </a:r>
            <a:r>
              <a:rPr lang="de-DE" sz="2000" i="1" dirty="0" smtClean="0">
                <a:solidFill>
                  <a:schemeClr val="accent2">
                    <a:lumMod val="75000"/>
                  </a:schemeClr>
                </a:solidFill>
              </a:rPr>
              <a:t> auf und lief weg.</a:t>
            </a:r>
            <a:r>
              <a:rPr lang="de-DE" sz="2000" dirty="0" smtClean="0">
                <a:solidFill>
                  <a:schemeClr val="accent2">
                    <a:lumMod val="75000"/>
                  </a:schemeClr>
                </a:solidFill>
              </a:rPr>
              <a:t> </a:t>
            </a:r>
            <a:endParaRPr lang="de-DE" sz="2000" dirty="0" smtClean="0"/>
          </a:p>
          <a:p>
            <a:pPr marL="609600" lvl="1" indent="-285750" eaLnBrk="1" fontAlgn="auto" hangingPunct="1">
              <a:defRPr/>
            </a:pPr>
            <a:r>
              <a:rPr lang="de-DE" sz="2000" i="1" dirty="0" smtClean="0"/>
              <a:t>Hypothese</a:t>
            </a:r>
            <a:r>
              <a:rPr lang="de-DE" sz="2000" dirty="0" smtClean="0"/>
              <a:t>:   </a:t>
            </a:r>
            <a:r>
              <a:rPr lang="de-DE" sz="2000" i="1" dirty="0" smtClean="0">
                <a:solidFill>
                  <a:schemeClr val="accent2">
                    <a:lumMod val="75000"/>
                  </a:schemeClr>
                </a:solidFill>
              </a:rPr>
              <a:t>Vielleicht erinnerte er sich daran, dass er zu Hause das Badewasser nicht abgedreht hatte</a:t>
            </a:r>
            <a:r>
              <a:rPr lang="de-DE" sz="2000" dirty="0" smtClean="0">
                <a:solidFill>
                  <a:schemeClr val="accent2">
                    <a:lumMod val="75000"/>
                  </a:schemeClr>
                </a:solidFill>
              </a:rPr>
              <a:t>.</a:t>
            </a:r>
          </a:p>
        </p:txBody>
      </p:sp>
    </p:spTree>
    <p:extLst>
      <p:ext uri="{BB962C8B-B14F-4D97-AF65-F5344CB8AC3E}">
        <p14:creationId xmlns:p14="http://schemas.microsoft.com/office/powerpoint/2010/main" val="3049652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701675"/>
            <a:ext cx="11029950" cy="1014413"/>
          </a:xfrm>
        </p:spPr>
        <p:txBody>
          <a:bodyPr/>
          <a:lstStyle/>
          <a:p>
            <a:pPr eaLnBrk="1" fontAlgn="auto" hangingPunct="1">
              <a:spcAft>
                <a:spcPts val="0"/>
              </a:spcAft>
              <a:defRPr/>
            </a:pPr>
            <a:r>
              <a:rPr lang="de-DE" dirty="0" smtClean="0"/>
              <a:t>Wie soll gelernt werden?</a:t>
            </a:r>
            <a:br>
              <a:rPr lang="de-DE" dirty="0" smtClean="0"/>
            </a:br>
            <a:r>
              <a:rPr lang="de-DE" dirty="0" smtClean="0"/>
              <a:t>der phraseodidaktische vierschritt: </a:t>
            </a:r>
            <a:r>
              <a:rPr lang="de-DE" dirty="0" smtClean="0">
                <a:solidFill>
                  <a:schemeClr val="accent2">
                    <a:lumMod val="75000"/>
                  </a:schemeClr>
                </a:solidFill>
              </a:rPr>
              <a:t>III. festigen, 3</a:t>
            </a:r>
            <a:endParaRPr lang="de-DE" dirty="0">
              <a:solidFill>
                <a:schemeClr val="accent2">
                  <a:lumMod val="75000"/>
                </a:schemeClr>
              </a:solidFill>
            </a:endParaRPr>
          </a:p>
        </p:txBody>
      </p:sp>
      <p:sp>
        <p:nvSpPr>
          <p:cNvPr id="3" name="Content Placeholder 2"/>
          <p:cNvSpPr>
            <a:spLocks noGrp="1"/>
          </p:cNvSpPr>
          <p:nvPr>
            <p:ph idx="1"/>
          </p:nvPr>
        </p:nvSpPr>
        <p:spPr>
          <a:xfrm>
            <a:off x="581025" y="2181225"/>
            <a:ext cx="11029950" cy="3678238"/>
          </a:xfrm>
        </p:spPr>
        <p:txBody>
          <a:bodyPr rtlCol="0">
            <a:normAutofit/>
          </a:bodyPr>
          <a:lstStyle/>
          <a:p>
            <a:pPr marL="0" indent="0" eaLnBrk="1" fontAlgn="auto" hangingPunct="1">
              <a:buFont typeface="Wingdings 2"/>
              <a:buNone/>
              <a:defRPr/>
            </a:pPr>
            <a:endParaRPr lang="de-DE" dirty="0" smtClean="0"/>
          </a:p>
          <a:p>
            <a:pPr marL="0" indent="0" eaLnBrk="1" fontAlgn="auto" hangingPunct="1">
              <a:buNone/>
              <a:defRPr/>
            </a:pPr>
            <a:r>
              <a:rPr lang="de-DE" sz="2000" b="1" dirty="0"/>
              <a:t>Didaktische </a:t>
            </a:r>
            <a:r>
              <a:rPr lang="de-DE" sz="2000" b="1" dirty="0" smtClean="0"/>
              <a:t>Intervention</a:t>
            </a:r>
            <a:endParaRPr lang="de-DE" sz="2000" dirty="0"/>
          </a:p>
          <a:p>
            <a:pPr eaLnBrk="1" fontAlgn="auto" hangingPunct="1">
              <a:defRPr/>
            </a:pPr>
            <a:r>
              <a:rPr lang="de-DE" sz="2000" dirty="0"/>
              <a:t>Einsatz eines Lernprotokolls in Form eines Arbeitsblatts zur Einordnung von Phraseologismen nach bestimmten Einordnungskriterien</a:t>
            </a:r>
          </a:p>
          <a:p>
            <a:pPr marL="593725" lvl="2" indent="0" eaLnBrk="1" fontAlgn="auto" hangingPunct="1">
              <a:buFont typeface="Wingdings 2"/>
              <a:buNone/>
              <a:defRPr/>
            </a:pPr>
            <a:endParaRPr lang="de-DE" dirty="0" smtClean="0">
              <a:solidFill>
                <a:schemeClr val="accent2">
                  <a:lumMod val="75000"/>
                </a:schemeClr>
              </a:solidFill>
            </a:endParaRPr>
          </a:p>
          <a:p>
            <a:pPr marL="629850" lvl="1" indent="-306000" eaLnBrk="1" fontAlgn="auto" hangingPunct="1">
              <a:buFont typeface="Wingdings 2" panose="05020102010507070707" pitchFamily="18" charset="2"/>
              <a:buChar char=""/>
              <a:defRPr/>
            </a:pPr>
            <a:endParaRPr lang="de-DE" dirty="0"/>
          </a:p>
        </p:txBody>
      </p:sp>
    </p:spTree>
    <p:extLst>
      <p:ext uri="{BB962C8B-B14F-4D97-AF65-F5344CB8AC3E}">
        <p14:creationId xmlns:p14="http://schemas.microsoft.com/office/powerpoint/2010/main" val="2312742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701675"/>
            <a:ext cx="11029950" cy="1014413"/>
          </a:xfrm>
        </p:spPr>
        <p:txBody>
          <a:bodyPr/>
          <a:lstStyle/>
          <a:p>
            <a:pPr eaLnBrk="1" fontAlgn="auto" hangingPunct="1">
              <a:spcAft>
                <a:spcPts val="0"/>
              </a:spcAft>
              <a:defRPr/>
            </a:pPr>
            <a:r>
              <a:rPr lang="de-DE" dirty="0" smtClean="0"/>
              <a:t>Wie soll gelernt werden?</a:t>
            </a:r>
            <a:br>
              <a:rPr lang="de-DE" dirty="0" smtClean="0"/>
            </a:br>
            <a:r>
              <a:rPr lang="de-DE" dirty="0" smtClean="0"/>
              <a:t>der phraseodidaktische vierschritt: </a:t>
            </a:r>
            <a:r>
              <a:rPr lang="de-DE" dirty="0">
                <a:solidFill>
                  <a:schemeClr val="accent2">
                    <a:lumMod val="75000"/>
                  </a:schemeClr>
                </a:solidFill>
              </a:rPr>
              <a:t>III. </a:t>
            </a:r>
            <a:r>
              <a:rPr lang="de-DE" dirty="0" smtClean="0">
                <a:solidFill>
                  <a:schemeClr val="accent2">
                    <a:lumMod val="75000"/>
                  </a:schemeClr>
                </a:solidFill>
              </a:rPr>
              <a:t>festigen, 4</a:t>
            </a:r>
            <a:endParaRPr lang="de-DE" dirty="0">
              <a:solidFill>
                <a:schemeClr val="accent2">
                  <a:lumMod val="75000"/>
                </a:schemeClr>
              </a:solidFill>
            </a:endParaRPr>
          </a:p>
        </p:txBody>
      </p:sp>
      <p:graphicFrame>
        <p:nvGraphicFramePr>
          <p:cNvPr id="3" name="Content Placeholder 2"/>
          <p:cNvGraphicFramePr>
            <a:graphicFrameLocks noGrp="1"/>
          </p:cNvGraphicFramePr>
          <p:nvPr>
            <p:ph idx="1"/>
            <p:extLst/>
          </p:nvPr>
        </p:nvGraphicFramePr>
        <p:xfrm>
          <a:off x="3703638" y="2149475"/>
          <a:ext cx="5334000" cy="3513364"/>
        </p:xfrm>
        <a:graphic>
          <a:graphicData uri="http://schemas.openxmlformats.org/drawingml/2006/table">
            <a:tbl>
              <a:tblPr firstRow="1" firstCol="1" bandRow="1">
                <a:tableStyleId>{5C22544A-7EE6-4342-B048-85BDC9FD1C3A}</a:tableStyleId>
              </a:tblPr>
              <a:tblGrid>
                <a:gridCol w="1884259">
                  <a:extLst>
                    <a:ext uri="{9D8B030D-6E8A-4147-A177-3AD203B41FA5}">
                      <a16:colId xmlns:a16="http://schemas.microsoft.com/office/drawing/2014/main" val="20000"/>
                    </a:ext>
                  </a:extLst>
                </a:gridCol>
                <a:gridCol w="3449741">
                  <a:extLst>
                    <a:ext uri="{9D8B030D-6E8A-4147-A177-3AD203B41FA5}">
                      <a16:colId xmlns:a16="http://schemas.microsoft.com/office/drawing/2014/main" val="20001"/>
                    </a:ext>
                  </a:extLst>
                </a:gridCol>
              </a:tblGrid>
              <a:tr h="237722">
                <a:tc gridSpan="2">
                  <a:txBody>
                    <a:bodyPr/>
                    <a:lstStyle/>
                    <a:p>
                      <a:pPr>
                        <a:lnSpc>
                          <a:spcPct val="130000"/>
                        </a:lnSpc>
                        <a:spcAft>
                          <a:spcPts val="600"/>
                        </a:spcAft>
                      </a:pPr>
                      <a:r>
                        <a:rPr lang="de-DE" sz="1200" b="0" dirty="0">
                          <a:effectLst/>
                        </a:rPr>
                        <a:t>1. Phraseologismus im (</a:t>
                      </a:r>
                      <a:r>
                        <a:rPr lang="de-DE" sz="1200" b="0" dirty="0" err="1">
                          <a:effectLst/>
                        </a:rPr>
                        <a:t>Kon</a:t>
                      </a:r>
                      <a:r>
                        <a:rPr lang="de-DE" sz="1200" b="0" dirty="0">
                          <a:effectLst/>
                        </a:rPr>
                        <a:t>)Text</a:t>
                      </a:r>
                      <a:endParaRPr lang="de-DE" sz="9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196" marR="57196" marT="0" marB="0"/>
                </a:tc>
                <a:tc hMerge="1">
                  <a:txBody>
                    <a:bodyPr/>
                    <a:lstStyle/>
                    <a:p>
                      <a:endParaRPr lang="de-DE"/>
                    </a:p>
                  </a:txBody>
                  <a:tcPr/>
                </a:tc>
                <a:extLst>
                  <a:ext uri="{0D108BD9-81ED-4DB2-BD59-A6C34878D82A}">
                    <a16:rowId xmlns:a16="http://schemas.microsoft.com/office/drawing/2014/main" val="10000"/>
                  </a:ext>
                </a:extLst>
              </a:tr>
              <a:tr h="258485">
                <a:tc gridSpan="2">
                  <a:txBody>
                    <a:bodyPr/>
                    <a:lstStyle/>
                    <a:p>
                      <a:endParaRPr lang="de-DE" sz="900" b="0" dirty="0">
                        <a:effectLst/>
                        <a:latin typeface="Calibri" panose="020F0502020204030204" pitchFamily="34" charset="0"/>
                        <a:ea typeface="Times New Roman" panose="02020603050405020304" pitchFamily="18" charset="0"/>
                      </a:endParaRPr>
                    </a:p>
                  </a:txBody>
                  <a:tcPr marL="57196" marR="57196" marT="0" marB="0"/>
                </a:tc>
                <a:tc hMerge="1">
                  <a:txBody>
                    <a:bodyPr/>
                    <a:lstStyle/>
                    <a:p>
                      <a:endParaRPr lang="de-DE"/>
                    </a:p>
                  </a:txBody>
                  <a:tcPr/>
                </a:tc>
                <a:extLst>
                  <a:ext uri="{0D108BD9-81ED-4DB2-BD59-A6C34878D82A}">
                    <a16:rowId xmlns:a16="http://schemas.microsoft.com/office/drawing/2014/main" val="10001"/>
                  </a:ext>
                </a:extLst>
              </a:tr>
              <a:tr h="237722">
                <a:tc gridSpan="2">
                  <a:txBody>
                    <a:bodyPr/>
                    <a:lstStyle/>
                    <a:p>
                      <a:pPr>
                        <a:lnSpc>
                          <a:spcPct val="130000"/>
                        </a:lnSpc>
                        <a:spcAft>
                          <a:spcPts val="600"/>
                        </a:spcAft>
                      </a:pPr>
                      <a:r>
                        <a:rPr lang="de-DE" sz="1200" b="0" dirty="0">
                          <a:effectLst/>
                        </a:rPr>
                        <a:t>2. Schlüsselbegriff</a:t>
                      </a:r>
                      <a:endParaRPr lang="de-DE" sz="9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196" marR="57196" marT="0" marB="0"/>
                </a:tc>
                <a:tc hMerge="1">
                  <a:txBody>
                    <a:bodyPr/>
                    <a:lstStyle/>
                    <a:p>
                      <a:endParaRPr lang="de-DE"/>
                    </a:p>
                  </a:txBody>
                  <a:tcPr/>
                </a:tc>
                <a:extLst>
                  <a:ext uri="{0D108BD9-81ED-4DB2-BD59-A6C34878D82A}">
                    <a16:rowId xmlns:a16="http://schemas.microsoft.com/office/drawing/2014/main" val="10002"/>
                  </a:ext>
                </a:extLst>
              </a:tr>
              <a:tr h="214923">
                <a:tc gridSpan="2">
                  <a:txBody>
                    <a:bodyPr/>
                    <a:lstStyle/>
                    <a:p>
                      <a:endParaRPr lang="de-DE" sz="900" b="0" dirty="0">
                        <a:effectLst/>
                        <a:latin typeface="Calibri" panose="020F0502020204030204" pitchFamily="34" charset="0"/>
                        <a:ea typeface="Times New Roman" panose="02020603050405020304" pitchFamily="18" charset="0"/>
                      </a:endParaRPr>
                    </a:p>
                  </a:txBody>
                  <a:tcPr marL="57196" marR="57196" marT="0" marB="0"/>
                </a:tc>
                <a:tc hMerge="1">
                  <a:txBody>
                    <a:bodyPr/>
                    <a:lstStyle/>
                    <a:p>
                      <a:endParaRPr lang="de-DE"/>
                    </a:p>
                  </a:txBody>
                  <a:tcPr/>
                </a:tc>
                <a:extLst>
                  <a:ext uri="{0D108BD9-81ED-4DB2-BD59-A6C34878D82A}">
                    <a16:rowId xmlns:a16="http://schemas.microsoft.com/office/drawing/2014/main" val="10003"/>
                  </a:ext>
                </a:extLst>
              </a:tr>
              <a:tr h="237722">
                <a:tc gridSpan="2">
                  <a:txBody>
                    <a:bodyPr/>
                    <a:lstStyle/>
                    <a:p>
                      <a:pPr>
                        <a:lnSpc>
                          <a:spcPct val="130000"/>
                        </a:lnSpc>
                        <a:spcAft>
                          <a:spcPts val="600"/>
                        </a:spcAft>
                      </a:pPr>
                      <a:r>
                        <a:rPr lang="de-DE" sz="1200" b="0" dirty="0">
                          <a:effectLst/>
                        </a:rPr>
                        <a:t>3. Definition des Phraseologismus auf Deutsch</a:t>
                      </a:r>
                      <a:endParaRPr lang="de-DE" sz="9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196" marR="57196" marT="0" marB="0"/>
                </a:tc>
                <a:tc hMerge="1">
                  <a:txBody>
                    <a:bodyPr/>
                    <a:lstStyle/>
                    <a:p>
                      <a:endParaRPr lang="de-DE"/>
                    </a:p>
                  </a:txBody>
                  <a:tcPr/>
                </a:tc>
                <a:extLst>
                  <a:ext uri="{0D108BD9-81ED-4DB2-BD59-A6C34878D82A}">
                    <a16:rowId xmlns:a16="http://schemas.microsoft.com/office/drawing/2014/main" val="10004"/>
                  </a:ext>
                </a:extLst>
              </a:tr>
              <a:tr h="206049">
                <a:tc gridSpan="2">
                  <a:txBody>
                    <a:bodyPr/>
                    <a:lstStyle/>
                    <a:p>
                      <a:endParaRPr lang="de-DE" sz="900" b="0" dirty="0">
                        <a:effectLst/>
                        <a:latin typeface="Calibri" panose="020F0502020204030204" pitchFamily="34" charset="0"/>
                        <a:ea typeface="Times New Roman" panose="02020603050405020304" pitchFamily="18" charset="0"/>
                      </a:endParaRPr>
                    </a:p>
                  </a:txBody>
                  <a:tcPr marL="57196" marR="57196" marT="0" marB="0"/>
                </a:tc>
                <a:tc hMerge="1">
                  <a:txBody>
                    <a:bodyPr/>
                    <a:lstStyle/>
                    <a:p>
                      <a:endParaRPr lang="de-DE"/>
                    </a:p>
                  </a:txBody>
                  <a:tcPr/>
                </a:tc>
                <a:extLst>
                  <a:ext uri="{0D108BD9-81ED-4DB2-BD59-A6C34878D82A}">
                    <a16:rowId xmlns:a16="http://schemas.microsoft.com/office/drawing/2014/main" val="10005"/>
                  </a:ext>
                </a:extLst>
              </a:tr>
              <a:tr h="237722">
                <a:tc gridSpan="2">
                  <a:txBody>
                    <a:bodyPr/>
                    <a:lstStyle/>
                    <a:p>
                      <a:pPr>
                        <a:lnSpc>
                          <a:spcPct val="130000"/>
                        </a:lnSpc>
                        <a:spcAft>
                          <a:spcPts val="600"/>
                        </a:spcAft>
                      </a:pPr>
                      <a:r>
                        <a:rPr lang="de-DE" sz="1200" b="0" dirty="0" smtClean="0">
                          <a:effectLst/>
                        </a:rPr>
                        <a:t>4. </a:t>
                      </a:r>
                      <a:r>
                        <a:rPr lang="de-DE" sz="1200" b="0" dirty="0">
                          <a:effectLst/>
                        </a:rPr>
                        <a:t>Paraphrase bzw. Äquivalent im Griechischen</a:t>
                      </a:r>
                      <a:endParaRPr lang="de-DE" sz="9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196" marR="57196" marT="0" marB="0"/>
                </a:tc>
                <a:tc hMerge="1">
                  <a:txBody>
                    <a:bodyPr/>
                    <a:lstStyle/>
                    <a:p>
                      <a:endParaRPr lang="de-DE"/>
                    </a:p>
                  </a:txBody>
                  <a:tcPr/>
                </a:tc>
                <a:extLst>
                  <a:ext uri="{0D108BD9-81ED-4DB2-BD59-A6C34878D82A}">
                    <a16:rowId xmlns:a16="http://schemas.microsoft.com/office/drawing/2014/main" val="10006"/>
                  </a:ext>
                </a:extLst>
              </a:tr>
              <a:tr h="232670">
                <a:tc gridSpan="2">
                  <a:txBody>
                    <a:bodyPr/>
                    <a:lstStyle/>
                    <a:p>
                      <a:endParaRPr lang="de-DE" sz="900" b="0" dirty="0">
                        <a:effectLst/>
                        <a:latin typeface="Calibri" panose="020F0502020204030204" pitchFamily="34" charset="0"/>
                        <a:ea typeface="Times New Roman" panose="02020603050405020304" pitchFamily="18" charset="0"/>
                      </a:endParaRPr>
                    </a:p>
                  </a:txBody>
                  <a:tcPr marL="57196" marR="57196" marT="0" marB="0"/>
                </a:tc>
                <a:tc hMerge="1">
                  <a:txBody>
                    <a:bodyPr/>
                    <a:lstStyle/>
                    <a:p>
                      <a:endParaRPr lang="de-DE"/>
                    </a:p>
                  </a:txBody>
                  <a:tcPr/>
                </a:tc>
                <a:extLst>
                  <a:ext uri="{0D108BD9-81ED-4DB2-BD59-A6C34878D82A}">
                    <a16:rowId xmlns:a16="http://schemas.microsoft.com/office/drawing/2014/main" val="10007"/>
                  </a:ext>
                </a:extLst>
              </a:tr>
              <a:tr h="237722">
                <a:tc gridSpan="2">
                  <a:txBody>
                    <a:bodyPr/>
                    <a:lstStyle/>
                    <a:p>
                      <a:pPr>
                        <a:lnSpc>
                          <a:spcPct val="130000"/>
                        </a:lnSpc>
                        <a:spcAft>
                          <a:spcPts val="600"/>
                        </a:spcAft>
                      </a:pPr>
                      <a:r>
                        <a:rPr lang="de-DE" sz="1200" b="0" dirty="0" smtClean="0">
                          <a:effectLst/>
                        </a:rPr>
                        <a:t>5. </a:t>
                      </a:r>
                      <a:r>
                        <a:rPr lang="de-DE" sz="1200" b="0" dirty="0">
                          <a:effectLst/>
                        </a:rPr>
                        <a:t>Grammatikalische </a:t>
                      </a:r>
                      <a:r>
                        <a:rPr lang="de-DE" sz="1200" b="0" dirty="0" smtClean="0">
                          <a:effectLst/>
                        </a:rPr>
                        <a:t>und </a:t>
                      </a:r>
                      <a:r>
                        <a:rPr lang="de-DE" sz="1200" b="0" dirty="0" err="1" smtClean="0">
                          <a:effectLst/>
                        </a:rPr>
                        <a:t>klassematische</a:t>
                      </a:r>
                      <a:r>
                        <a:rPr lang="de-DE" sz="1200" b="0" dirty="0" smtClean="0">
                          <a:effectLst/>
                        </a:rPr>
                        <a:t> Restriktionen </a:t>
                      </a:r>
                      <a:r>
                        <a:rPr lang="de-DE" sz="1200" b="0" dirty="0">
                          <a:effectLst/>
                        </a:rPr>
                        <a:t>(Personen, Tempora usw.)</a:t>
                      </a:r>
                      <a:endParaRPr lang="de-DE" sz="9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196" marR="57196" marT="0" marB="0"/>
                </a:tc>
                <a:tc hMerge="1">
                  <a:txBody>
                    <a:bodyPr/>
                    <a:lstStyle/>
                    <a:p>
                      <a:endParaRPr lang="de-DE"/>
                    </a:p>
                  </a:txBody>
                  <a:tcPr/>
                </a:tc>
                <a:extLst>
                  <a:ext uri="{0D108BD9-81ED-4DB2-BD59-A6C34878D82A}">
                    <a16:rowId xmlns:a16="http://schemas.microsoft.com/office/drawing/2014/main" val="10008"/>
                  </a:ext>
                </a:extLst>
              </a:tr>
              <a:tr h="223797">
                <a:tc gridSpan="2">
                  <a:txBody>
                    <a:bodyPr/>
                    <a:lstStyle/>
                    <a:p>
                      <a:endParaRPr lang="de-DE" sz="900" b="0" dirty="0" smtClean="0">
                        <a:effectLst/>
                        <a:latin typeface="Calibri" panose="020F0502020204030204" pitchFamily="34" charset="0"/>
                        <a:ea typeface="Times New Roman" panose="02020603050405020304" pitchFamily="18" charset="0"/>
                      </a:endParaRPr>
                    </a:p>
                  </a:txBody>
                  <a:tcPr marL="57196" marR="57196" marT="0" marB="0"/>
                </a:tc>
                <a:tc hMerge="1">
                  <a:txBody>
                    <a:bodyPr/>
                    <a:lstStyle/>
                    <a:p>
                      <a:endParaRPr lang="de-DE"/>
                    </a:p>
                  </a:txBody>
                  <a:tcPr/>
                </a:tc>
                <a:extLst>
                  <a:ext uri="{0D108BD9-81ED-4DB2-BD59-A6C34878D82A}">
                    <a16:rowId xmlns:a16="http://schemas.microsoft.com/office/drawing/2014/main" val="10009"/>
                  </a:ext>
                </a:extLst>
              </a:tr>
              <a:tr h="237722">
                <a:tc gridSpan="2">
                  <a:txBody>
                    <a:bodyPr/>
                    <a:lstStyle/>
                    <a:p>
                      <a:pPr>
                        <a:lnSpc>
                          <a:spcPct val="130000"/>
                        </a:lnSpc>
                        <a:spcAft>
                          <a:spcPts val="600"/>
                        </a:spcAft>
                      </a:pPr>
                      <a:r>
                        <a:rPr lang="de-DE" sz="1200" b="0" dirty="0" smtClean="0">
                          <a:effectLst/>
                        </a:rPr>
                        <a:t>6. </a:t>
                      </a:r>
                      <a:r>
                        <a:rPr lang="de-DE" sz="1200" b="0" dirty="0">
                          <a:effectLst/>
                        </a:rPr>
                        <a:t>Gebrauchsbedingungen</a:t>
                      </a:r>
                      <a:endParaRPr lang="de-DE" sz="9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196" marR="57196" marT="0" marB="0"/>
                </a:tc>
                <a:tc hMerge="1">
                  <a:txBody>
                    <a:bodyPr/>
                    <a:lstStyle/>
                    <a:p>
                      <a:endParaRPr lang="de-DE"/>
                    </a:p>
                  </a:txBody>
                  <a:tcPr/>
                </a:tc>
                <a:extLst>
                  <a:ext uri="{0D108BD9-81ED-4DB2-BD59-A6C34878D82A}">
                    <a16:rowId xmlns:a16="http://schemas.microsoft.com/office/drawing/2014/main" val="10010"/>
                  </a:ext>
                </a:extLst>
              </a:tr>
              <a:tr h="237722">
                <a:tc>
                  <a:txBody>
                    <a:bodyPr/>
                    <a:lstStyle/>
                    <a:p>
                      <a:pPr marL="171450" indent="-171450">
                        <a:lnSpc>
                          <a:spcPct val="130000"/>
                        </a:lnSpc>
                        <a:spcAft>
                          <a:spcPts val="600"/>
                        </a:spcAft>
                        <a:buFont typeface="Arial" panose="020B0604020202020204" pitchFamily="34" charset="0"/>
                        <a:buChar char="•"/>
                      </a:pPr>
                      <a:r>
                        <a:rPr lang="de-DE" sz="1200" b="0" dirty="0">
                          <a:effectLst/>
                        </a:rPr>
                        <a:t>Wer?</a:t>
                      </a:r>
                      <a:endParaRPr lang="de-DE" sz="9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196" marR="57196" marT="0" marB="0"/>
                </a:tc>
                <a:tc>
                  <a:txBody>
                    <a:bodyPr/>
                    <a:lstStyle/>
                    <a:p>
                      <a:endParaRPr lang="de-DE" sz="900">
                        <a:effectLst/>
                        <a:latin typeface="Calibri" panose="020F0502020204030204" pitchFamily="34" charset="0"/>
                        <a:ea typeface="Times New Roman" panose="02020603050405020304" pitchFamily="18" charset="0"/>
                      </a:endParaRPr>
                    </a:p>
                  </a:txBody>
                  <a:tcPr marL="57196" marR="57196" marT="0" marB="0"/>
                </a:tc>
                <a:extLst>
                  <a:ext uri="{0D108BD9-81ED-4DB2-BD59-A6C34878D82A}">
                    <a16:rowId xmlns:a16="http://schemas.microsoft.com/office/drawing/2014/main" val="10011"/>
                  </a:ext>
                </a:extLst>
              </a:tr>
              <a:tr h="237722">
                <a:tc>
                  <a:txBody>
                    <a:bodyPr/>
                    <a:lstStyle/>
                    <a:p>
                      <a:pPr marL="171450" indent="-171450">
                        <a:lnSpc>
                          <a:spcPct val="130000"/>
                        </a:lnSpc>
                        <a:spcAft>
                          <a:spcPts val="600"/>
                        </a:spcAft>
                        <a:buFont typeface="Arial" panose="020B0604020202020204" pitchFamily="34" charset="0"/>
                        <a:buChar char="•"/>
                      </a:pPr>
                      <a:r>
                        <a:rPr lang="de-DE" sz="1200" b="0" dirty="0">
                          <a:effectLst/>
                        </a:rPr>
                        <a:t>Zu wem?</a:t>
                      </a:r>
                      <a:endParaRPr lang="de-DE" sz="9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196" marR="57196" marT="0" marB="0"/>
                </a:tc>
                <a:tc>
                  <a:txBody>
                    <a:bodyPr/>
                    <a:lstStyle/>
                    <a:p>
                      <a:endParaRPr lang="de-DE" sz="900">
                        <a:effectLst/>
                        <a:latin typeface="Calibri" panose="020F0502020204030204" pitchFamily="34" charset="0"/>
                        <a:ea typeface="Times New Roman" panose="02020603050405020304" pitchFamily="18" charset="0"/>
                      </a:endParaRPr>
                    </a:p>
                  </a:txBody>
                  <a:tcPr marL="57196" marR="57196" marT="0" marB="0"/>
                </a:tc>
                <a:extLst>
                  <a:ext uri="{0D108BD9-81ED-4DB2-BD59-A6C34878D82A}">
                    <a16:rowId xmlns:a16="http://schemas.microsoft.com/office/drawing/2014/main" val="10012"/>
                  </a:ext>
                </a:extLst>
              </a:tr>
              <a:tr h="237722">
                <a:tc>
                  <a:txBody>
                    <a:bodyPr/>
                    <a:lstStyle/>
                    <a:p>
                      <a:pPr marL="171450" indent="-171450">
                        <a:lnSpc>
                          <a:spcPct val="130000"/>
                        </a:lnSpc>
                        <a:spcAft>
                          <a:spcPts val="600"/>
                        </a:spcAft>
                        <a:buFont typeface="Arial" panose="020B0604020202020204" pitchFamily="34" charset="0"/>
                        <a:buChar char="•"/>
                      </a:pPr>
                      <a:r>
                        <a:rPr lang="de-DE" sz="1200" b="0" dirty="0">
                          <a:effectLst/>
                        </a:rPr>
                        <a:t>Wann? </a:t>
                      </a:r>
                      <a:r>
                        <a:rPr lang="de-DE" sz="1200" b="0" dirty="0" smtClean="0">
                          <a:effectLst/>
                        </a:rPr>
                        <a:t> Wo</a:t>
                      </a:r>
                      <a:r>
                        <a:rPr lang="de-DE" sz="1200" b="0" dirty="0">
                          <a:effectLst/>
                        </a:rPr>
                        <a:t>?</a:t>
                      </a:r>
                      <a:endParaRPr lang="de-DE" sz="9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196" marR="57196" marT="0" marB="0"/>
                </a:tc>
                <a:tc>
                  <a:txBody>
                    <a:bodyPr/>
                    <a:lstStyle/>
                    <a:p>
                      <a:endParaRPr lang="de-DE" sz="900" dirty="0">
                        <a:effectLst/>
                        <a:latin typeface="Calibri" panose="020F0502020204030204" pitchFamily="34" charset="0"/>
                        <a:ea typeface="Times New Roman" panose="02020603050405020304" pitchFamily="18" charset="0"/>
                      </a:endParaRPr>
                    </a:p>
                  </a:txBody>
                  <a:tcPr marL="57196" marR="57196" marT="0" marB="0"/>
                </a:tc>
                <a:extLst>
                  <a:ext uri="{0D108BD9-81ED-4DB2-BD59-A6C34878D82A}">
                    <a16:rowId xmlns:a16="http://schemas.microsoft.com/office/drawing/2014/main" val="10013"/>
                  </a:ext>
                </a:extLst>
              </a:tr>
              <a:tr h="237722">
                <a:tc>
                  <a:txBody>
                    <a:bodyPr/>
                    <a:lstStyle/>
                    <a:p>
                      <a:pPr marL="171450" indent="-171450">
                        <a:lnSpc>
                          <a:spcPct val="130000"/>
                        </a:lnSpc>
                        <a:spcAft>
                          <a:spcPts val="600"/>
                        </a:spcAft>
                        <a:buFont typeface="Arial" panose="020B0604020202020204" pitchFamily="34" charset="0"/>
                        <a:buChar char="•"/>
                      </a:pPr>
                      <a:r>
                        <a:rPr lang="de-DE" sz="1200" b="0" dirty="0">
                          <a:effectLst/>
                        </a:rPr>
                        <a:t>Mit welcher Absicht?</a:t>
                      </a:r>
                      <a:endParaRPr lang="de-DE" sz="9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196" marR="57196" marT="0" marB="0"/>
                </a:tc>
                <a:tc>
                  <a:txBody>
                    <a:bodyPr/>
                    <a:lstStyle/>
                    <a:p>
                      <a:endParaRPr lang="de-DE" sz="900" dirty="0">
                        <a:effectLst/>
                        <a:latin typeface="Calibri" panose="020F0502020204030204" pitchFamily="34" charset="0"/>
                        <a:ea typeface="Times New Roman" panose="02020603050405020304" pitchFamily="18" charset="0"/>
                      </a:endParaRPr>
                    </a:p>
                  </a:txBody>
                  <a:tcPr marL="57196" marR="57196" marT="0" marB="0"/>
                </a:tc>
                <a:extLst>
                  <a:ext uri="{0D108BD9-81ED-4DB2-BD59-A6C34878D82A}">
                    <a16:rowId xmlns:a16="http://schemas.microsoft.com/office/drawing/2014/main" val="10014"/>
                  </a:ext>
                </a:extLst>
              </a:tr>
            </a:tbl>
          </a:graphicData>
        </a:graphic>
      </p:graphicFrame>
      <p:sp>
        <p:nvSpPr>
          <p:cNvPr id="54315" name="Rectangle 1"/>
          <p:cNvSpPr>
            <a:spLocks noChangeArrowheads="1"/>
          </p:cNvSpPr>
          <p:nvPr/>
        </p:nvSpPr>
        <p:spPr bwMode="auto">
          <a:xfrm>
            <a:off x="3814763" y="1779588"/>
            <a:ext cx="4968875" cy="585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r>
              <a:rPr lang="de-DE" sz="1400" b="1" dirty="0" smtClean="0">
                <a:solidFill>
                  <a:schemeClr val="accent1"/>
                </a:solidFill>
                <a:latin typeface="Calibri" panose="020F0502020204030204" pitchFamily="34" charset="0"/>
                <a:cs typeface="Times New Roman" panose="02020603050405020304" pitchFamily="18" charset="0"/>
              </a:rPr>
              <a:t>Arbeitsblatt „Meine </a:t>
            </a:r>
            <a:r>
              <a:rPr lang="de-DE" sz="1400" b="1" dirty="0">
                <a:solidFill>
                  <a:schemeClr val="accent1"/>
                </a:solidFill>
                <a:latin typeface="Calibri" panose="020F0502020204030204" pitchFamily="34" charset="0"/>
                <a:cs typeface="Times New Roman" panose="02020603050405020304" pitchFamily="18" charset="0"/>
              </a:rPr>
              <a:t>persönliche </a:t>
            </a:r>
            <a:r>
              <a:rPr lang="de-DE" sz="1400" b="1" dirty="0" err="1">
                <a:solidFill>
                  <a:schemeClr val="accent1"/>
                </a:solidFill>
                <a:latin typeface="Calibri" panose="020F0502020204030204" pitchFamily="34" charset="0"/>
                <a:cs typeface="Times New Roman" panose="02020603050405020304" pitchFamily="18" charset="0"/>
              </a:rPr>
              <a:t>Phraseologismensammlung</a:t>
            </a:r>
            <a:r>
              <a:rPr lang="de-DE" sz="1400" b="1" dirty="0">
                <a:solidFill>
                  <a:schemeClr val="accent1"/>
                </a:solidFill>
                <a:latin typeface="Calibri" panose="020F0502020204030204" pitchFamily="34" charset="0"/>
                <a:cs typeface="Times New Roman" panose="02020603050405020304" pitchFamily="18" charset="0"/>
              </a:rPr>
              <a:t>“ </a:t>
            </a:r>
            <a:r>
              <a:rPr lang="de-DE" dirty="0"/>
              <a:t/>
            </a:r>
            <a:br>
              <a:rPr lang="de-DE" dirty="0"/>
            </a:br>
            <a:endParaRPr lang="de-DE" dirty="0"/>
          </a:p>
        </p:txBody>
      </p:sp>
      <p:sp>
        <p:nvSpPr>
          <p:cNvPr id="7" name="Rectangle 3"/>
          <p:cNvSpPr>
            <a:spLocks noChangeArrowheads="1"/>
          </p:cNvSpPr>
          <p:nvPr/>
        </p:nvSpPr>
        <p:spPr bwMode="auto">
          <a:xfrm>
            <a:off x="9298848" y="5432832"/>
            <a:ext cx="1988045"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just">
              <a:defRPr/>
            </a:pPr>
            <a:r>
              <a:rPr lang="de-DE" sz="1200" dirty="0">
                <a:solidFill>
                  <a:schemeClr val="accent1"/>
                </a:solidFill>
                <a:latin typeface="+mj-lt"/>
                <a:ea typeface="Times New Roman" panose="02020603050405020304" pitchFamily="18" charset="0"/>
                <a:cs typeface="Times New Roman" panose="02020603050405020304" pitchFamily="18" charset="0"/>
              </a:rPr>
              <a:t>Nach </a:t>
            </a:r>
            <a:r>
              <a:rPr lang="de-DE" sz="1200" dirty="0" err="1" smtClean="0">
                <a:solidFill>
                  <a:schemeClr val="accent1"/>
                </a:solidFill>
                <a:latin typeface="+mj-lt"/>
                <a:ea typeface="Times New Roman" panose="02020603050405020304" pitchFamily="18" charset="0"/>
                <a:cs typeface="Times New Roman" panose="02020603050405020304" pitchFamily="18" charset="0"/>
              </a:rPr>
              <a:t>Hessky</a:t>
            </a:r>
            <a:r>
              <a:rPr lang="de-DE" sz="1200" dirty="0" smtClean="0">
                <a:solidFill>
                  <a:schemeClr val="accent1"/>
                </a:solidFill>
                <a:latin typeface="+mj-lt"/>
                <a:ea typeface="Times New Roman" panose="02020603050405020304" pitchFamily="18" charset="0"/>
                <a:cs typeface="Times New Roman" panose="02020603050405020304" pitchFamily="18" charset="0"/>
              </a:rPr>
              <a:t>/</a:t>
            </a:r>
            <a:r>
              <a:rPr lang="de-DE" sz="1200" dirty="0" err="1" smtClean="0">
                <a:solidFill>
                  <a:schemeClr val="accent1"/>
                </a:solidFill>
                <a:latin typeface="+mj-lt"/>
                <a:ea typeface="Times New Roman" panose="02020603050405020304" pitchFamily="18" charset="0"/>
                <a:cs typeface="Times New Roman" panose="02020603050405020304" pitchFamily="18" charset="0"/>
              </a:rPr>
              <a:t>Ettinger</a:t>
            </a:r>
            <a:r>
              <a:rPr lang="de-DE" sz="1200" dirty="0" smtClean="0">
                <a:solidFill>
                  <a:schemeClr val="accent1"/>
                </a:solidFill>
                <a:latin typeface="+mj-lt"/>
                <a:ea typeface="Times New Roman" panose="02020603050405020304" pitchFamily="18" charset="0"/>
                <a:cs typeface="Times New Roman" panose="02020603050405020304" pitchFamily="18" charset="0"/>
              </a:rPr>
              <a:t> </a:t>
            </a:r>
            <a:r>
              <a:rPr lang="de-DE" sz="1200" dirty="0">
                <a:solidFill>
                  <a:schemeClr val="accent1"/>
                </a:solidFill>
                <a:latin typeface="+mj-lt"/>
                <a:ea typeface="Times New Roman" panose="02020603050405020304" pitchFamily="18" charset="0"/>
                <a:cs typeface="Times New Roman" panose="02020603050405020304" pitchFamily="18" charset="0"/>
              </a:rPr>
              <a:t>(</a:t>
            </a:r>
            <a:r>
              <a:rPr lang="de-DE" sz="1200" dirty="0" smtClean="0">
                <a:solidFill>
                  <a:schemeClr val="accent1"/>
                </a:solidFill>
                <a:latin typeface="+mj-lt"/>
                <a:ea typeface="Times New Roman" panose="02020603050405020304" pitchFamily="18" charset="0"/>
                <a:cs typeface="Times New Roman" panose="02020603050405020304" pitchFamily="18" charset="0"/>
              </a:rPr>
              <a:t>1997)</a:t>
            </a:r>
            <a:endParaRPr lang="de-DE" sz="1200" dirty="0">
              <a:solidFill>
                <a:schemeClr val="accent1"/>
              </a:solidFill>
              <a:latin typeface="+mj-lt"/>
            </a:endParaRPr>
          </a:p>
        </p:txBody>
      </p:sp>
    </p:spTree>
    <p:extLst>
      <p:ext uri="{BB962C8B-B14F-4D97-AF65-F5344CB8AC3E}">
        <p14:creationId xmlns:p14="http://schemas.microsoft.com/office/powerpoint/2010/main" val="1335868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701675"/>
            <a:ext cx="11029950" cy="1014413"/>
          </a:xfrm>
        </p:spPr>
        <p:txBody>
          <a:bodyPr/>
          <a:lstStyle/>
          <a:p>
            <a:pPr eaLnBrk="1" fontAlgn="auto" hangingPunct="1">
              <a:spcAft>
                <a:spcPts val="0"/>
              </a:spcAft>
              <a:defRPr/>
            </a:pPr>
            <a:r>
              <a:rPr lang="de-DE" dirty="0" smtClean="0"/>
              <a:t>Wie soll gelernt werden?</a:t>
            </a:r>
            <a:br>
              <a:rPr lang="de-DE" dirty="0" smtClean="0"/>
            </a:br>
            <a:r>
              <a:rPr lang="de-DE" dirty="0" smtClean="0"/>
              <a:t>der phraseodidaktische vierschritt: </a:t>
            </a:r>
            <a:r>
              <a:rPr lang="de-DE" dirty="0" smtClean="0">
                <a:solidFill>
                  <a:schemeClr val="accent2">
                    <a:lumMod val="75000"/>
                  </a:schemeClr>
                </a:solidFill>
              </a:rPr>
              <a:t>IV.  Verwenden, 1</a:t>
            </a:r>
            <a:endParaRPr lang="de-DE" dirty="0">
              <a:solidFill>
                <a:schemeClr val="accent2">
                  <a:lumMod val="75000"/>
                </a:schemeClr>
              </a:solidFill>
            </a:endParaRPr>
          </a:p>
        </p:txBody>
      </p:sp>
      <p:sp>
        <p:nvSpPr>
          <p:cNvPr id="3" name="Content Placeholder 2"/>
          <p:cNvSpPr>
            <a:spLocks noGrp="1"/>
          </p:cNvSpPr>
          <p:nvPr>
            <p:ph idx="1"/>
          </p:nvPr>
        </p:nvSpPr>
        <p:spPr>
          <a:xfrm>
            <a:off x="581025" y="2181225"/>
            <a:ext cx="11029950" cy="3678238"/>
          </a:xfrm>
        </p:spPr>
        <p:txBody>
          <a:bodyPr rtlCol="0">
            <a:noAutofit/>
          </a:bodyPr>
          <a:lstStyle/>
          <a:p>
            <a:pPr marL="0" indent="0" eaLnBrk="1" fontAlgn="auto" hangingPunct="1">
              <a:buNone/>
              <a:defRPr/>
            </a:pPr>
            <a:r>
              <a:rPr lang="de-DE" sz="2000" dirty="0"/>
              <a:t>Zur aktiven (und spontanen) Verwendung ist </a:t>
            </a:r>
            <a:r>
              <a:rPr lang="de-DE" sz="2000" dirty="0" smtClean="0"/>
              <a:t>das Sprachgefühl, </a:t>
            </a:r>
            <a:r>
              <a:rPr lang="de-DE" sz="2000" dirty="0"/>
              <a:t>d. h.  die Vertrautheit mit den pragmatischen </a:t>
            </a:r>
            <a:r>
              <a:rPr lang="de-DE" sz="2000" dirty="0" smtClean="0"/>
              <a:t>Verwendungsbedingungen, </a:t>
            </a:r>
            <a:r>
              <a:rPr lang="de-DE" sz="2000" dirty="0"/>
              <a:t>unerlässlich. Dazu gehören die konkrete Sprechsituation, die Stimmungslage und </a:t>
            </a:r>
            <a:r>
              <a:rPr lang="de-DE" sz="2000" dirty="0" smtClean="0"/>
              <a:t>die </a:t>
            </a:r>
            <a:r>
              <a:rPr lang="de-DE" sz="2000" dirty="0"/>
              <a:t>soziale Stellung der Gesprächspartner. Harmonieren diese Faktoren nicht miteinander, kann die nicht angemessene Verwendung eines Phraseologismus perlokutiv befremdlich wirken, indem er einen nicht intendierten komischen oder gar beleidigenden Effekt mit sich bringt. </a:t>
            </a:r>
            <a:r>
              <a:rPr lang="de-DE" sz="2000" dirty="0" smtClean="0"/>
              <a:t>Grundsätzlich </a:t>
            </a:r>
            <a:r>
              <a:rPr lang="de-DE" sz="2000" dirty="0"/>
              <a:t>sollten deshalb rezeptive Arbeitsformen Vorrang haben</a:t>
            </a:r>
            <a:r>
              <a:rPr lang="de-DE" sz="2000" dirty="0" smtClean="0"/>
              <a:t>.</a:t>
            </a:r>
          </a:p>
          <a:p>
            <a:pPr marL="0" indent="0" eaLnBrk="1" fontAlgn="auto" hangingPunct="1">
              <a:buNone/>
              <a:defRPr/>
            </a:pPr>
            <a:endParaRPr lang="de-DE" sz="2000" dirty="0"/>
          </a:p>
          <a:p>
            <a:pPr marL="0" indent="0" eaLnBrk="1" fontAlgn="auto" hangingPunct="1">
              <a:buFont typeface="Wingdings 2"/>
              <a:buNone/>
              <a:defRPr/>
            </a:pPr>
            <a:r>
              <a:rPr lang="de-DE" sz="2000" b="1" dirty="0" smtClean="0"/>
              <a:t>Ziel</a:t>
            </a:r>
          </a:p>
          <a:p>
            <a:pPr marL="306000" indent="-306000" eaLnBrk="1" fontAlgn="auto" hangingPunct="1">
              <a:buFont typeface="Wingdings 2" panose="05020102010507070707" pitchFamily="18" charset="2"/>
              <a:buChar char=""/>
              <a:defRPr/>
            </a:pPr>
            <a:r>
              <a:rPr lang="de-DE" sz="2000" dirty="0"/>
              <a:t>adressaten-, textsorten- und </a:t>
            </a:r>
            <a:r>
              <a:rPr lang="de-DE" sz="2000" dirty="0" smtClean="0"/>
              <a:t>situationsangemessener </a:t>
            </a:r>
            <a:r>
              <a:rPr lang="de-DE" sz="2000" dirty="0"/>
              <a:t>Gebrauch von </a:t>
            </a:r>
            <a:r>
              <a:rPr lang="de-DE" sz="2000" dirty="0" smtClean="0"/>
              <a:t>Phraseologismen, </a:t>
            </a:r>
            <a:r>
              <a:rPr lang="de-DE" sz="2000" dirty="0"/>
              <a:t>die bereits im Kontext eingeführt und in ihrem Gebrauch nachvollzogen </a:t>
            </a:r>
            <a:r>
              <a:rPr lang="de-DE" sz="2000" dirty="0" smtClean="0"/>
              <a:t>wurden,</a:t>
            </a:r>
          </a:p>
          <a:p>
            <a:pPr marL="306000" indent="-306000" eaLnBrk="1" fontAlgn="auto" hangingPunct="1">
              <a:buFont typeface="Wingdings 2" panose="05020102010507070707" pitchFamily="18" charset="2"/>
              <a:buChar char=""/>
              <a:defRPr/>
            </a:pPr>
            <a:r>
              <a:rPr lang="de-DE" sz="2000" dirty="0" smtClean="0"/>
              <a:t>produktiver </a:t>
            </a:r>
            <a:r>
              <a:rPr lang="de-DE" sz="2000" dirty="0"/>
              <a:t>Gebrauch von etwa 300-500 </a:t>
            </a:r>
            <a:r>
              <a:rPr lang="de-DE" sz="2000" dirty="0" smtClean="0"/>
              <a:t>Phraseologismen (</a:t>
            </a:r>
            <a:r>
              <a:rPr lang="de-DE" sz="2000" dirty="0" err="1" smtClean="0"/>
              <a:t>Ettinger</a:t>
            </a:r>
            <a:r>
              <a:rPr lang="de-DE" sz="2000" dirty="0" smtClean="0"/>
              <a:t> 2007: 901).</a:t>
            </a:r>
            <a:endParaRPr lang="de-DE" sz="2000" dirty="0"/>
          </a:p>
        </p:txBody>
      </p:sp>
    </p:spTree>
    <p:extLst>
      <p:ext uri="{BB962C8B-B14F-4D97-AF65-F5344CB8AC3E}">
        <p14:creationId xmlns:p14="http://schemas.microsoft.com/office/powerpoint/2010/main" val="3619083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de-DE" dirty="0"/>
              <a:t>Wie soll gelernt werden?</a:t>
            </a:r>
            <a:br>
              <a:rPr lang="de-DE" dirty="0"/>
            </a:br>
            <a:r>
              <a:rPr lang="de-DE" dirty="0"/>
              <a:t>der phraseodidaktische vierschritt: </a:t>
            </a:r>
            <a:r>
              <a:rPr lang="de-DE" dirty="0">
                <a:solidFill>
                  <a:schemeClr val="accent2">
                    <a:lumMod val="75000"/>
                  </a:schemeClr>
                </a:solidFill>
              </a:rPr>
              <a:t>IV.  </a:t>
            </a:r>
            <a:r>
              <a:rPr lang="de-DE" dirty="0" smtClean="0">
                <a:solidFill>
                  <a:schemeClr val="accent2">
                    <a:lumMod val="75000"/>
                  </a:schemeClr>
                </a:solidFill>
              </a:rPr>
              <a:t>Verwenden, 2</a:t>
            </a:r>
            <a:endParaRPr lang="de-DE" dirty="0"/>
          </a:p>
        </p:txBody>
      </p:sp>
      <p:sp>
        <p:nvSpPr>
          <p:cNvPr id="3" name="Θέση περιεχομένου 2"/>
          <p:cNvSpPr>
            <a:spLocks noGrp="1"/>
          </p:cNvSpPr>
          <p:nvPr>
            <p:ph idx="1"/>
          </p:nvPr>
        </p:nvSpPr>
        <p:spPr/>
        <p:txBody>
          <a:bodyPr/>
          <a:lstStyle/>
          <a:p>
            <a:pPr marL="0" indent="0" eaLnBrk="1" fontAlgn="auto" hangingPunct="1">
              <a:buNone/>
              <a:defRPr/>
            </a:pPr>
            <a:r>
              <a:rPr lang="de-DE" b="1" dirty="0"/>
              <a:t>Didaktische Intervention</a:t>
            </a:r>
          </a:p>
          <a:p>
            <a:pPr marL="306000" indent="-306000" eaLnBrk="1" fontAlgn="auto" hangingPunct="1">
              <a:buFont typeface="Wingdings 2" panose="05020102010507070707" pitchFamily="18" charset="2"/>
              <a:buChar char=""/>
              <a:defRPr/>
            </a:pPr>
            <a:r>
              <a:rPr lang="de-DE" dirty="0"/>
              <a:t>(Re)</a:t>
            </a:r>
            <a:r>
              <a:rPr lang="de-DE" dirty="0" err="1"/>
              <a:t>kontextualisieren</a:t>
            </a:r>
            <a:r>
              <a:rPr lang="de-DE" dirty="0"/>
              <a:t> von Phraseologismen durch Transfer in andere </a:t>
            </a:r>
            <a:r>
              <a:rPr lang="de-DE" dirty="0" smtClean="0"/>
              <a:t>Kommunikationssituationen,</a:t>
            </a:r>
            <a:endParaRPr lang="de-DE" dirty="0"/>
          </a:p>
          <a:p>
            <a:pPr marL="306000" indent="-306000" eaLnBrk="1" fontAlgn="auto" hangingPunct="1">
              <a:buFont typeface="Wingdings 2" panose="05020102010507070707" pitchFamily="18" charset="2"/>
              <a:buChar char=""/>
              <a:defRPr/>
            </a:pPr>
            <a:r>
              <a:rPr lang="de-DE" dirty="0"/>
              <a:t>Einbettung in vertraute Kontexte und </a:t>
            </a:r>
            <a:r>
              <a:rPr lang="de-DE" dirty="0" smtClean="0"/>
              <a:t>Verwendungssituationen.</a:t>
            </a:r>
            <a:endParaRPr lang="de-DE" dirty="0"/>
          </a:p>
          <a:p>
            <a:pPr marL="0" lvl="0" indent="0" eaLnBrk="1" fontAlgn="auto" hangingPunct="1">
              <a:buClr>
                <a:srgbClr val="ED8428"/>
              </a:buClr>
              <a:buNone/>
              <a:defRPr/>
            </a:pPr>
            <a:endParaRPr lang="de-DE" dirty="0" smtClean="0">
              <a:solidFill>
                <a:srgbClr val="3D3D3D"/>
              </a:solidFill>
            </a:endParaRPr>
          </a:p>
          <a:p>
            <a:pPr marL="0" lvl="0" indent="0" eaLnBrk="1" fontAlgn="auto" hangingPunct="1">
              <a:buClr>
                <a:srgbClr val="ED8428"/>
              </a:buClr>
              <a:buNone/>
              <a:defRPr/>
            </a:pPr>
            <a:endParaRPr lang="de-DE" dirty="0">
              <a:solidFill>
                <a:srgbClr val="3D3D3D"/>
              </a:solidFill>
            </a:endParaRPr>
          </a:p>
          <a:p>
            <a:pPr eaLnBrk="1" fontAlgn="auto" hangingPunct="1">
              <a:buClr>
                <a:srgbClr val="ED8428"/>
              </a:buClr>
              <a:defRPr/>
            </a:pPr>
            <a:r>
              <a:rPr lang="de-DE" dirty="0" smtClean="0">
                <a:solidFill>
                  <a:srgbClr val="3D3D3D"/>
                </a:solidFill>
              </a:rPr>
              <a:t>Der phraseodidaktische Vierschritt stellt einen arbeits- </a:t>
            </a:r>
            <a:r>
              <a:rPr lang="de-DE" dirty="0">
                <a:solidFill>
                  <a:srgbClr val="3D3D3D"/>
                </a:solidFill>
              </a:rPr>
              <a:t>und </a:t>
            </a:r>
            <a:r>
              <a:rPr lang="de-DE" dirty="0" smtClean="0">
                <a:solidFill>
                  <a:srgbClr val="3D3D3D"/>
                </a:solidFill>
              </a:rPr>
              <a:t>zeitintensiven </a:t>
            </a:r>
            <a:r>
              <a:rPr lang="de-DE" dirty="0">
                <a:solidFill>
                  <a:srgbClr val="3D3D3D"/>
                </a:solidFill>
              </a:rPr>
              <a:t>aber in didaktischer Hinsicht </a:t>
            </a:r>
            <a:r>
              <a:rPr lang="de-DE" dirty="0" smtClean="0">
                <a:solidFill>
                  <a:srgbClr val="3D3D3D"/>
                </a:solidFill>
              </a:rPr>
              <a:t>erstrebenswerten Lernprozess dar.</a:t>
            </a:r>
            <a:endParaRPr lang="de-DE" dirty="0">
              <a:solidFill>
                <a:srgbClr val="3D3D3D"/>
              </a:solidFill>
            </a:endParaRPr>
          </a:p>
        </p:txBody>
      </p:sp>
    </p:spTree>
    <p:extLst>
      <p:ext uri="{BB962C8B-B14F-4D97-AF65-F5344CB8AC3E}">
        <p14:creationId xmlns:p14="http://schemas.microsoft.com/office/powerpoint/2010/main" val="21017433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701675"/>
            <a:ext cx="11029950" cy="1014413"/>
          </a:xfrm>
        </p:spPr>
        <p:txBody>
          <a:bodyPr/>
          <a:lstStyle/>
          <a:p>
            <a:pPr eaLnBrk="1" fontAlgn="auto" hangingPunct="1">
              <a:spcAft>
                <a:spcPts val="0"/>
              </a:spcAft>
              <a:defRPr/>
            </a:pPr>
            <a:r>
              <a:rPr lang="de-DE" dirty="0" smtClean="0"/>
              <a:t>Phraseodidaktik:  Prämissen</a:t>
            </a:r>
            <a:endParaRPr lang="de-DE"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4151882833"/>
              </p:ext>
            </p:extLst>
          </p:nvPr>
        </p:nvGraphicFramePr>
        <p:xfrm>
          <a:off x="581025" y="2045037"/>
          <a:ext cx="11029950" cy="3770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err="1" smtClean="0"/>
              <a:t>ende</a:t>
            </a:r>
            <a:endParaRPr lang="el-GR" dirty="0"/>
          </a:p>
        </p:txBody>
      </p:sp>
      <p:sp>
        <p:nvSpPr>
          <p:cNvPr id="2" name="Rectangle 1"/>
          <p:cNvSpPr/>
          <p:nvPr/>
        </p:nvSpPr>
        <p:spPr>
          <a:xfrm>
            <a:off x="462266" y="5597195"/>
            <a:ext cx="3497622" cy="246221"/>
          </a:xfrm>
          <a:prstGeom prst="rect">
            <a:avLst/>
          </a:prstGeom>
        </p:spPr>
        <p:txBody>
          <a:bodyPr wrap="none">
            <a:spAutoFit/>
          </a:bodyPr>
          <a:lstStyle/>
          <a:p>
            <a:r>
              <a:rPr lang="en-US" sz="1000" dirty="0">
                <a:solidFill>
                  <a:srgbClr val="FFFFFF"/>
                </a:solidFill>
              </a:rPr>
              <a:t>PHRASEOLOGIE. PHRASEODIDAKTIK I, MARIOS CHRISSOU</a:t>
            </a:r>
          </a:p>
        </p:txBody>
      </p:sp>
    </p:spTree>
    <p:extLst>
      <p:ext uri="{BB962C8B-B14F-4D97-AF65-F5344CB8AC3E}">
        <p14:creationId xmlns:p14="http://schemas.microsoft.com/office/powerpoint/2010/main" val="7143244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ormAutofit/>
          </a:bodyPr>
          <a:lstStyle/>
          <a:p>
            <a:r>
              <a:rPr lang="de-DE" sz="3600" spc="600" dirty="0" err="1" smtClean="0">
                <a:latin typeface="Calibri"/>
                <a:cs typeface="Calibri"/>
              </a:rPr>
              <a:t>χρημ</a:t>
            </a:r>
            <a:r>
              <a:rPr lang="de-DE" sz="3600" spc="600" dirty="0" smtClean="0">
                <a:latin typeface="Calibri"/>
                <a:cs typeface="Calibri"/>
              </a:rPr>
              <a:t>ατοδοτηση</a:t>
            </a:r>
            <a:endParaRPr lang="de-DE" sz="3600" spc="600" dirty="0">
              <a:latin typeface="Calibri"/>
              <a:cs typeface="Calibri"/>
            </a:endParaRPr>
          </a:p>
        </p:txBody>
      </p:sp>
      <p:sp>
        <p:nvSpPr>
          <p:cNvPr id="3" name="Content Placeholder 2"/>
          <p:cNvSpPr>
            <a:spLocks noGrp="1"/>
          </p:cNvSpPr>
          <p:nvPr>
            <p:ph idx="1"/>
          </p:nvPr>
        </p:nvSpPr>
        <p:spPr>
          <a:xfrm>
            <a:off x="543092" y="2171699"/>
            <a:ext cx="11029615" cy="2900537"/>
          </a:xfrm>
        </p:spPr>
        <p:txBody>
          <a:bodyPr anchor="t">
            <a:normAutofit/>
          </a:bodyPr>
          <a:lstStyle/>
          <a:p>
            <a:r>
              <a:rPr lang="el-GR" sz="2000" dirty="0">
                <a:latin typeface="Calibri" panose="020F0502020204030204" pitchFamily="34" charset="0"/>
              </a:rPr>
              <a:t>Το παρόν εκπαιδευτικό υλικό έχει αναπτυχθεί </a:t>
            </a:r>
            <a:r>
              <a:rPr lang="el-GR" sz="2000" dirty="0" smtClean="0">
                <a:latin typeface="Calibri" panose="020F0502020204030204" pitchFamily="34" charset="0"/>
              </a:rPr>
              <a:t>στο πλαίσιο </a:t>
            </a:r>
            <a:r>
              <a:rPr lang="el-GR" sz="2000" dirty="0">
                <a:latin typeface="Calibri" panose="020F0502020204030204" pitchFamily="34" charset="0"/>
              </a:rPr>
              <a:t>του εκπαιδευτικού έργου του διδάσκοντα.</a:t>
            </a:r>
            <a:endParaRPr lang="en-US" sz="2000" dirty="0">
              <a:latin typeface="Calibri" panose="020F0502020204030204" pitchFamily="34" charset="0"/>
            </a:endParaRPr>
          </a:p>
          <a:p>
            <a:r>
              <a:rPr lang="el-GR" sz="2000" dirty="0">
                <a:latin typeface="Calibri" panose="020F0502020204030204" pitchFamily="34" charset="0"/>
              </a:rPr>
              <a:t>Το έργο «</a:t>
            </a:r>
            <a:r>
              <a:rPr lang="el-GR" sz="2000" b="1" dirty="0">
                <a:latin typeface="Calibri" panose="020F0502020204030204" pitchFamily="34" charset="0"/>
              </a:rPr>
              <a:t>Ανοικτά Ακαδημαϊκά Μαθήματα στο Πανεπιστήμιο Αθηνών</a:t>
            </a:r>
            <a:r>
              <a:rPr lang="el-GR" sz="2000" dirty="0">
                <a:latin typeface="Calibri" panose="020F0502020204030204" pitchFamily="34" charset="0"/>
              </a:rPr>
              <a:t>» έχει χρηματοδοτήσει μόνο την αναδιαμόρφωση του εκπαιδευτικού υλικού. </a:t>
            </a:r>
            <a:endParaRPr lang="en-US" sz="2000" dirty="0">
              <a:latin typeface="Calibri" panose="020F0502020204030204" pitchFamily="34" charset="0"/>
            </a:endParaRPr>
          </a:p>
          <a:p>
            <a:r>
              <a:rPr lang="el-GR" sz="2000" dirty="0">
                <a:latin typeface="Calibri" panose="020F0502020204030204" pitchFamily="34" charset="0"/>
              </a:rPr>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3672" y="4830936"/>
            <a:ext cx="5501640" cy="1386840"/>
          </a:xfrm>
          <a:prstGeom prst="rect">
            <a:avLst/>
          </a:prstGeom>
        </p:spPr>
      </p:pic>
      <p:sp>
        <p:nvSpPr>
          <p:cNvPr id="5" name="Title 1"/>
          <p:cNvSpPr txBox="1">
            <a:spLocks/>
          </p:cNvSpPr>
          <p:nvPr/>
        </p:nvSpPr>
        <p:spPr>
          <a:xfrm>
            <a:off x="581192" y="702156"/>
            <a:ext cx="11029616" cy="10138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32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de-DE" dirty="0"/>
          </a:p>
        </p:txBody>
      </p:sp>
    </p:spTree>
    <p:extLst>
      <p:ext uri="{BB962C8B-B14F-4D97-AF65-F5344CB8AC3E}">
        <p14:creationId xmlns:p14="http://schemas.microsoft.com/office/powerpoint/2010/main" val="36120795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latin typeface="Calibri" panose="020F0502020204030204" pitchFamily="34" charset="0"/>
              </a:rPr>
              <a:t>ΣΗΜΕΙΩΜΑΤΑ</a:t>
            </a:r>
            <a:endParaRPr lang="el-GR" sz="4400" dirty="0">
              <a:latin typeface="Calibri" panose="020F0502020204030204" pitchFamily="34" charset="0"/>
            </a:endParaRPr>
          </a:p>
        </p:txBody>
      </p:sp>
      <p:sp>
        <p:nvSpPr>
          <p:cNvPr id="2" name="Rectangle 1"/>
          <p:cNvSpPr/>
          <p:nvPr/>
        </p:nvSpPr>
        <p:spPr>
          <a:xfrm>
            <a:off x="452420" y="5626729"/>
            <a:ext cx="3497622" cy="246221"/>
          </a:xfrm>
          <a:prstGeom prst="rect">
            <a:avLst/>
          </a:prstGeom>
        </p:spPr>
        <p:txBody>
          <a:bodyPr wrap="none">
            <a:spAutoFit/>
          </a:bodyPr>
          <a:lstStyle/>
          <a:p>
            <a:r>
              <a:rPr lang="en-US" sz="1000" dirty="0">
                <a:solidFill>
                  <a:srgbClr val="FFFFFF"/>
                </a:solidFill>
              </a:rPr>
              <a:t>PHRASEOLOGIE. PHRASEODIDAKTIK I, MARIOS CHRISSOU</a:t>
            </a:r>
          </a:p>
        </p:txBody>
      </p:sp>
    </p:spTree>
    <p:extLst>
      <p:ext uri="{BB962C8B-B14F-4D97-AF65-F5344CB8AC3E}">
        <p14:creationId xmlns:p14="http://schemas.microsoft.com/office/powerpoint/2010/main" val="36531739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l-GR" sz="3600" cap="none" dirty="0">
                <a:latin typeface="Calibri"/>
                <a:cs typeface="Calibri"/>
              </a:rPr>
              <a:t>Σ</a:t>
            </a:r>
            <a:r>
              <a:rPr lang="el-GR" sz="3600" cap="none" dirty="0" smtClean="0">
                <a:latin typeface="Calibri"/>
                <a:cs typeface="Calibri"/>
              </a:rPr>
              <a:t>ημείωμα </a:t>
            </a:r>
            <a:r>
              <a:rPr lang="el-GR" sz="3600" cap="none" dirty="0">
                <a:latin typeface="Calibri"/>
                <a:cs typeface="Calibri"/>
              </a:rPr>
              <a:t>ι</a:t>
            </a:r>
            <a:r>
              <a:rPr lang="el-GR" sz="3600" cap="none" dirty="0" smtClean="0">
                <a:latin typeface="Calibri"/>
                <a:cs typeface="Calibri"/>
              </a:rPr>
              <a:t>στορικού εκδόσεων</a:t>
            </a:r>
            <a:r>
              <a:rPr lang="en-US" sz="3600" cap="none" dirty="0" smtClean="0">
                <a:latin typeface="Calibri"/>
                <a:cs typeface="Calibri"/>
              </a:rPr>
              <a:t> </a:t>
            </a:r>
            <a:r>
              <a:rPr lang="el-GR" sz="3600" cap="none" dirty="0" smtClean="0">
                <a:latin typeface="Calibri"/>
                <a:cs typeface="Calibri"/>
              </a:rPr>
              <a:t>έργου</a:t>
            </a:r>
            <a:endParaRPr lang="el-GR" sz="3600" cap="none" dirty="0">
              <a:latin typeface="Calibri"/>
              <a:cs typeface="Calibri"/>
            </a:endParaRPr>
          </a:p>
        </p:txBody>
      </p:sp>
      <p:sp>
        <p:nvSpPr>
          <p:cNvPr id="5" name="Content Placeholder 4"/>
          <p:cNvSpPr>
            <a:spLocks noGrp="1"/>
          </p:cNvSpPr>
          <p:nvPr>
            <p:ph idx="1"/>
          </p:nvPr>
        </p:nvSpPr>
        <p:spPr>
          <a:xfrm>
            <a:off x="581192" y="2180497"/>
            <a:ext cx="11029615" cy="2505804"/>
          </a:xfrm>
        </p:spPr>
        <p:txBody>
          <a:bodyPr anchor="t">
            <a:normAutofit/>
          </a:bodyPr>
          <a:lstStyle/>
          <a:p>
            <a:pPr marL="0" indent="0">
              <a:buNone/>
            </a:pPr>
            <a:r>
              <a:rPr lang="el-GR" sz="2000" dirty="0">
                <a:latin typeface="Calibri" panose="020F0502020204030204" pitchFamily="34" charset="0"/>
              </a:rPr>
              <a:t>Το παρόν έργο αποτελεί την έκδοση 1.0.   </a:t>
            </a:r>
          </a:p>
          <a:p>
            <a:pPr marL="0" indent="0">
              <a:buNone/>
            </a:pPr>
            <a:r>
              <a:rPr lang="el-GR" sz="2000" dirty="0">
                <a:latin typeface="Calibri" panose="020F0502020204030204" pitchFamily="34" charset="0"/>
              </a:rPr>
              <a:t>Έχουν προηγηθεί οι κάτωθι εκδόσεις:</a:t>
            </a:r>
          </a:p>
          <a:p>
            <a:pPr lvl="0"/>
            <a:r>
              <a:rPr lang="el-GR" sz="2000" dirty="0">
                <a:latin typeface="Calibri" panose="020F0502020204030204" pitchFamily="34" charset="0"/>
              </a:rPr>
              <a:t>Έκδοση διαθέσιμη εδώ. </a:t>
            </a:r>
            <a:r>
              <a:rPr lang="en-US" sz="2000" dirty="0">
                <a:latin typeface="Calibri" panose="020F0502020204030204" pitchFamily="34" charset="0"/>
                <a:ea typeface="Century Gothic"/>
                <a:cs typeface="Century Gothic"/>
                <a:hlinkClick r:id="rId3"/>
              </a:rPr>
              <a:t>http://eclass.uoa.gr/courses/GS116</a:t>
            </a:r>
            <a:r>
              <a:rPr lang="en-US" sz="2000" dirty="0" smtClean="0">
                <a:latin typeface="Calibri" panose="020F0502020204030204" pitchFamily="34" charset="0"/>
                <a:ea typeface="Century Gothic"/>
                <a:cs typeface="Century Gothic"/>
                <a:hlinkClick r:id="rId3"/>
              </a:rPr>
              <a:t>/</a:t>
            </a:r>
            <a:r>
              <a:rPr lang="el-GR" sz="2000" dirty="0" smtClean="0">
                <a:latin typeface="Calibri" panose="020F0502020204030204" pitchFamily="34" charset="0"/>
                <a:ea typeface="Century Gothic"/>
                <a:cs typeface="Century Gothic"/>
              </a:rPr>
              <a:t> </a:t>
            </a:r>
            <a:endParaRPr lang="el-GR" sz="2000" dirty="0">
              <a:solidFill>
                <a:srgbClr val="92D050"/>
              </a:solidFill>
              <a:latin typeface="Calibri" panose="020F0502020204030204" pitchFamily="34" charset="0"/>
            </a:endParaRPr>
          </a:p>
          <a:p>
            <a:pPr marL="0" indent="0">
              <a:buNone/>
            </a:pPr>
            <a:endParaRPr lang="el-GR" sz="2000" dirty="0">
              <a:latin typeface="Calibri" panose="020F0502020204030204" pitchFamily="34" charset="0"/>
            </a:endParaRPr>
          </a:p>
        </p:txBody>
      </p:sp>
    </p:spTree>
    <p:extLst>
      <p:ext uri="{BB962C8B-B14F-4D97-AF65-F5344CB8AC3E}">
        <p14:creationId xmlns:p14="http://schemas.microsoft.com/office/powerpoint/2010/main" val="36976982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cap="none" dirty="0">
                <a:latin typeface="Calibri" panose="020F0502020204030204" pitchFamily="34" charset="0"/>
              </a:rPr>
              <a:t>Σ</a:t>
            </a:r>
            <a:r>
              <a:rPr lang="el-GR" sz="3600" cap="none" dirty="0" smtClean="0">
                <a:latin typeface="Calibri" panose="020F0502020204030204" pitchFamily="34" charset="0"/>
              </a:rPr>
              <a:t>ημείωμα αναφοράς</a:t>
            </a:r>
            <a:endParaRPr lang="el-GR" sz="3600" cap="none" dirty="0">
              <a:latin typeface="Calibri" panose="020F0502020204030204" pitchFamily="34" charset="0"/>
            </a:endParaRPr>
          </a:p>
        </p:txBody>
      </p:sp>
      <p:sp>
        <p:nvSpPr>
          <p:cNvPr id="3" name="Content Placeholder 2"/>
          <p:cNvSpPr>
            <a:spLocks noGrp="1"/>
          </p:cNvSpPr>
          <p:nvPr>
            <p:ph idx="1"/>
          </p:nvPr>
        </p:nvSpPr>
        <p:spPr>
          <a:xfrm>
            <a:off x="581192" y="2180497"/>
            <a:ext cx="11029615" cy="2467704"/>
          </a:xfrm>
        </p:spPr>
        <p:txBody>
          <a:bodyPr anchor="t">
            <a:normAutofit/>
          </a:bodyPr>
          <a:lstStyle/>
          <a:p>
            <a:pPr marL="0" indent="0">
              <a:buNone/>
            </a:pPr>
            <a:r>
              <a:rPr lang="el-GR" sz="2000" dirty="0">
                <a:latin typeface="Calibri" panose="020F0502020204030204" pitchFamily="34" charset="0"/>
              </a:rPr>
              <a:t>Copyright </a:t>
            </a:r>
            <a:r>
              <a:rPr lang="el-GR" sz="2000" dirty="0" err="1">
                <a:latin typeface="Calibri" panose="020F0502020204030204" pitchFamily="34" charset="0"/>
              </a:rPr>
              <a:t>Εθνικόν</a:t>
            </a:r>
            <a:r>
              <a:rPr lang="el-GR" sz="2000" dirty="0">
                <a:latin typeface="Calibri" panose="020F0502020204030204" pitchFamily="34" charset="0"/>
              </a:rPr>
              <a:t> και </a:t>
            </a:r>
            <a:r>
              <a:rPr lang="el-GR" sz="2000" dirty="0" err="1">
                <a:latin typeface="Calibri" panose="020F0502020204030204" pitchFamily="34" charset="0"/>
              </a:rPr>
              <a:t>Καποδιστριακόν</a:t>
            </a:r>
            <a:r>
              <a:rPr lang="el-GR" sz="2000" dirty="0">
                <a:latin typeface="Calibri" panose="020F0502020204030204" pitchFamily="34" charset="0"/>
              </a:rPr>
              <a:t> </a:t>
            </a:r>
            <a:r>
              <a:rPr lang="el-GR" sz="2000" dirty="0" err="1">
                <a:latin typeface="Calibri" panose="020F0502020204030204" pitchFamily="34" charset="0"/>
              </a:rPr>
              <a:t>Πανεπιστήμιον</a:t>
            </a:r>
            <a:r>
              <a:rPr lang="el-GR" sz="2000" dirty="0">
                <a:latin typeface="Calibri" panose="020F0502020204030204" pitchFamily="34" charset="0"/>
              </a:rPr>
              <a:t> Αθηνών</a:t>
            </a:r>
            <a:r>
              <a:rPr lang="en-US" sz="2000" dirty="0">
                <a:latin typeface="Calibri" panose="020F0502020204030204" pitchFamily="34" charset="0"/>
              </a:rPr>
              <a:t>, </a:t>
            </a:r>
            <a:r>
              <a:rPr lang="el-GR" sz="2000" dirty="0" smtClean="0">
                <a:latin typeface="Calibri" panose="020F0502020204030204" pitchFamily="34" charset="0"/>
              </a:rPr>
              <a:t>Μάριος </a:t>
            </a:r>
            <a:r>
              <a:rPr lang="el-GR" sz="2000" dirty="0" err="1" smtClean="0">
                <a:latin typeface="Calibri" panose="020F0502020204030204" pitchFamily="34" charset="0"/>
              </a:rPr>
              <a:t>Χρύσου</a:t>
            </a:r>
            <a:r>
              <a:rPr lang="el-GR" sz="2000" dirty="0" smtClean="0">
                <a:latin typeface="Calibri" panose="020F0502020204030204" pitchFamily="34" charset="0"/>
              </a:rPr>
              <a:t>. «Φρασεολογία. </a:t>
            </a:r>
            <a:r>
              <a:rPr lang="en-GB" sz="2000" dirty="0" err="1" smtClean="0">
                <a:latin typeface="Calibri" panose="020F0502020204030204" pitchFamily="34" charset="0"/>
              </a:rPr>
              <a:t>Phraseologie</a:t>
            </a:r>
            <a:r>
              <a:rPr lang="el-GR" sz="2000" dirty="0" smtClean="0">
                <a:latin typeface="Calibri" panose="020F0502020204030204" pitchFamily="34" charset="0"/>
              </a:rPr>
              <a:t>: </a:t>
            </a:r>
            <a:r>
              <a:rPr lang="de-DE" sz="2000" dirty="0" smtClean="0">
                <a:latin typeface="Calibri" panose="020F0502020204030204" pitchFamily="34" charset="0"/>
              </a:rPr>
              <a:t>Phraseologismen </a:t>
            </a:r>
            <a:r>
              <a:rPr lang="de-DE" sz="2000" dirty="0">
                <a:latin typeface="Calibri" panose="020F0502020204030204" pitchFamily="34" charset="0"/>
              </a:rPr>
              <a:t>in Lexikon und </a:t>
            </a:r>
            <a:r>
              <a:rPr lang="de-DE" sz="2000" dirty="0" smtClean="0">
                <a:latin typeface="Calibri" panose="020F0502020204030204" pitchFamily="34" charset="0"/>
              </a:rPr>
              <a:t>Text</a:t>
            </a:r>
            <a:r>
              <a:rPr lang="el-GR" sz="2000" dirty="0" smtClean="0">
                <a:latin typeface="Calibri" panose="020F0502020204030204" pitchFamily="34" charset="0"/>
              </a:rPr>
              <a:t>». </a:t>
            </a:r>
            <a:r>
              <a:rPr lang="el-GR" sz="2000" dirty="0">
                <a:latin typeface="Calibri" panose="020F0502020204030204" pitchFamily="34" charset="0"/>
              </a:rPr>
              <a:t>Έκδοση: 1.0. Αθήνα </a:t>
            </a:r>
            <a:r>
              <a:rPr lang="el-GR" sz="2000" dirty="0" smtClean="0">
                <a:latin typeface="Calibri" panose="020F0502020204030204" pitchFamily="34" charset="0"/>
              </a:rPr>
              <a:t>2015. </a:t>
            </a:r>
            <a:r>
              <a:rPr lang="el-GR" sz="2000" dirty="0">
                <a:latin typeface="Calibri" panose="020F0502020204030204" pitchFamily="34" charset="0"/>
              </a:rPr>
              <a:t>Διαθέσιμο από τη δικτυακή διεύθυνση:  </a:t>
            </a:r>
            <a:r>
              <a:rPr lang="en-US" sz="2000" dirty="0">
                <a:latin typeface="Calibri" panose="020F0502020204030204" pitchFamily="34" charset="0"/>
                <a:ea typeface="Century Gothic"/>
                <a:cs typeface="Century Gothic"/>
                <a:hlinkClick r:id="rId3"/>
              </a:rPr>
              <a:t>http://opencourses.uoa.gr/courses/GS3</a:t>
            </a:r>
            <a:r>
              <a:rPr lang="en-US" sz="2000" dirty="0" smtClean="0">
                <a:latin typeface="Calibri" panose="020F0502020204030204" pitchFamily="34" charset="0"/>
                <a:ea typeface="Century Gothic"/>
                <a:cs typeface="Century Gothic"/>
                <a:hlinkClick r:id="rId3"/>
              </a:rPr>
              <a:t>/</a:t>
            </a:r>
            <a:r>
              <a:rPr lang="el-GR" sz="2000" dirty="0" smtClean="0">
                <a:latin typeface="Calibri" panose="020F0502020204030204" pitchFamily="34" charset="0"/>
                <a:ea typeface="Century Gothic"/>
                <a:cs typeface="Century Gothic"/>
              </a:rPr>
              <a:t> </a:t>
            </a:r>
            <a:endParaRPr lang="el-GR" sz="2000" dirty="0">
              <a:latin typeface="Calibri" panose="020F0502020204030204" pitchFamily="34" charset="0"/>
            </a:endParaRPr>
          </a:p>
          <a:p>
            <a:pPr marL="0" indent="0">
              <a:buNone/>
            </a:pPr>
            <a:endParaRPr lang="el-GR" sz="2000" dirty="0">
              <a:latin typeface="Calibri" panose="020F0502020204030204" pitchFamily="34" charset="0"/>
            </a:endParaRPr>
          </a:p>
        </p:txBody>
      </p:sp>
    </p:spTree>
    <p:extLst>
      <p:ext uri="{BB962C8B-B14F-4D97-AF65-F5344CB8AC3E}">
        <p14:creationId xmlns:p14="http://schemas.microsoft.com/office/powerpoint/2010/main" val="42564847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cap="none" dirty="0" smtClean="0">
                <a:latin typeface="Calibri" panose="020F0502020204030204" pitchFamily="34" charset="0"/>
              </a:rPr>
              <a:t>Σημείωμα αδειοδότησης</a:t>
            </a:r>
            <a:endParaRPr lang="el-GR" sz="3600" cap="none" dirty="0">
              <a:latin typeface="Calibri" panose="020F0502020204030204" pitchFamily="34" charset="0"/>
            </a:endParaRPr>
          </a:p>
        </p:txBody>
      </p:sp>
      <p:sp>
        <p:nvSpPr>
          <p:cNvPr id="3" name="Content Placeholder 2"/>
          <p:cNvSpPr>
            <a:spLocks noGrp="1"/>
          </p:cNvSpPr>
          <p:nvPr>
            <p:ph idx="1"/>
          </p:nvPr>
        </p:nvSpPr>
        <p:spPr>
          <a:xfrm>
            <a:off x="444500" y="1970270"/>
            <a:ext cx="11328400" cy="1426499"/>
          </a:xfrm>
        </p:spPr>
        <p:txBody>
          <a:bodyPr>
            <a:noAutofit/>
          </a:bodyPr>
          <a:lstStyle/>
          <a:p>
            <a:pPr marL="0" indent="0">
              <a:buNone/>
            </a:pPr>
            <a:r>
              <a:rPr lang="el-GR" sz="2000" dirty="0">
                <a:latin typeface="Calibri" panose="020F0502020204030204" pitchFamily="34" charset="0"/>
              </a:rPr>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latin typeface="Calibri" panose="020F0502020204030204" pitchFamily="34" charset="0"/>
              </a:rPr>
              <a:t>κ.λ.π</a:t>
            </a:r>
            <a:r>
              <a:rPr lang="el-GR" sz="2000" dirty="0">
                <a:latin typeface="Calibri" panose="020F0502020204030204" pitchFamily="34" charset="0"/>
              </a:rPr>
              <a:t>.,  τα οποία εμπεριέχονται σε αυτό και τα οποία αναφέρονται μαζί με τους όρους χρήσης τους στο «Σημείωμα Χρήσης Έργων Τρίτων».          </a:t>
            </a:r>
            <a:r>
              <a:rPr lang="el-GR" sz="2000" dirty="0" smtClean="0">
                <a:latin typeface="Calibri" panose="020F0502020204030204" pitchFamily="34" charset="0"/>
              </a:rPr>
              <a:t>         </a:t>
            </a:r>
            <a:endParaRPr lang="el-GR" sz="2000" dirty="0">
              <a:latin typeface="Calibri" panose="020F0502020204030204" pitchFamily="34" charset="0"/>
            </a:endParaRPr>
          </a:p>
          <a:p>
            <a:pPr marL="0" indent="0">
              <a:buNone/>
            </a:pPr>
            <a:endParaRPr lang="el-GR" sz="2000" dirty="0">
              <a:latin typeface="Calibri" panose="020F0502020204030204" pitchFamily="34" charset="0"/>
            </a:endParaRP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33569" y="3215184"/>
            <a:ext cx="1648660" cy="57606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581192" y="3477816"/>
            <a:ext cx="11204408" cy="3329384"/>
          </a:xfrm>
          <a:prstGeom prst="rect">
            <a:avLst/>
          </a:prstGeom>
        </p:spPr>
        <p:txBody>
          <a:bodyPr vert="horz" wrap="square" lIns="91440" tIns="45720" rIns="91440" bIns="45720" rtlCol="0" anchor="ctr">
            <a:normAutofit/>
          </a:bodyPr>
          <a:lstStyle/>
          <a:p>
            <a:r>
              <a:rPr lang="el-GR" dirty="0">
                <a:latin typeface="Calibri" panose="020F0502020204030204" pitchFamily="34" charset="0"/>
              </a:rPr>
              <a:t>[1] http://creativecommons.org/licenses/by-nc-sa/4.0/ </a:t>
            </a:r>
            <a:endParaRPr lang="en-US" dirty="0">
              <a:latin typeface="Calibri" panose="020F0502020204030204" pitchFamily="34" charset="0"/>
            </a:endParaRPr>
          </a:p>
          <a:p>
            <a:pPr>
              <a:spcBef>
                <a:spcPts val="600"/>
              </a:spcBef>
            </a:pPr>
            <a:r>
              <a:rPr lang="el-GR" dirty="0" smtClean="0">
                <a:latin typeface="Calibri" panose="020F0502020204030204" pitchFamily="34" charset="0"/>
              </a:rPr>
              <a:t>Ως </a:t>
            </a:r>
            <a:r>
              <a:rPr lang="el-GR" b="1" dirty="0">
                <a:latin typeface="Calibri" panose="020F0502020204030204" pitchFamily="34" charset="0"/>
              </a:rPr>
              <a:t>Μη Εμπορική</a:t>
            </a:r>
            <a:r>
              <a:rPr lang="el-GR" dirty="0">
                <a:latin typeface="Calibri" panose="020F0502020204030204" pitchFamily="34" charset="0"/>
              </a:rPr>
              <a:t> ορίζεται η χρήση:</a:t>
            </a:r>
          </a:p>
          <a:p>
            <a:pPr marL="342900" indent="-342900">
              <a:lnSpc>
                <a:spcPct val="90000"/>
              </a:lnSpc>
              <a:buFont typeface="Arial" panose="020B0604020202020204" pitchFamily="34" charset="0"/>
              <a:buChar char="•"/>
            </a:pPr>
            <a:r>
              <a:rPr lang="el-GR" dirty="0">
                <a:latin typeface="Calibri" panose="020F0502020204030204" pitchFamily="34" charset="0"/>
              </a:rPr>
              <a:t>που δεν περιλαμβάνει άμεσο ή έμμεσο οικονομικό όφελος από την χρήση του έργου, για το διανομέα του έργου και </a:t>
            </a:r>
            <a:r>
              <a:rPr lang="el-GR" dirty="0" err="1">
                <a:latin typeface="Calibri" panose="020F0502020204030204" pitchFamily="34" charset="0"/>
              </a:rPr>
              <a:t>αδειοδόχο</a:t>
            </a:r>
            <a:endParaRPr lang="el-GR" dirty="0">
              <a:latin typeface="Calibri" panose="020F0502020204030204" pitchFamily="34" charset="0"/>
            </a:endParaRPr>
          </a:p>
          <a:p>
            <a:pPr marL="342900" indent="-342900">
              <a:lnSpc>
                <a:spcPct val="90000"/>
              </a:lnSpc>
              <a:buFont typeface="Arial" panose="020B0604020202020204" pitchFamily="34" charset="0"/>
              <a:buChar char="•"/>
            </a:pPr>
            <a:r>
              <a:rPr lang="el-GR" dirty="0">
                <a:latin typeface="Calibri" panose="020F0502020204030204" pitchFamily="34" charset="0"/>
              </a:rPr>
              <a:t>που</a:t>
            </a:r>
            <a:r>
              <a:rPr lang="en-GB" dirty="0">
                <a:latin typeface="Calibri" panose="020F0502020204030204" pitchFamily="34" charset="0"/>
              </a:rPr>
              <a:t> </a:t>
            </a:r>
            <a:r>
              <a:rPr lang="el-GR" dirty="0">
                <a:latin typeface="Calibri" panose="020F0502020204030204" pitchFamily="34" charset="0"/>
              </a:rPr>
              <a:t>δεν περιλαμβάνει οικονομική συναλλαγή ως προϋπόθεση για τη χρήση ή πρόσβαση στο έργο</a:t>
            </a:r>
          </a:p>
          <a:p>
            <a:pPr marL="342900" indent="-342900">
              <a:lnSpc>
                <a:spcPct val="90000"/>
              </a:lnSpc>
              <a:buFont typeface="Arial" panose="020B0604020202020204" pitchFamily="34" charset="0"/>
              <a:buChar char="•"/>
            </a:pPr>
            <a:r>
              <a:rPr lang="el-GR" dirty="0">
                <a:latin typeface="Calibri" panose="020F0502020204030204" pitchFamily="34" charset="0"/>
              </a:rPr>
              <a:t>που</a:t>
            </a:r>
            <a:r>
              <a:rPr lang="en-GB" dirty="0">
                <a:latin typeface="Calibri" panose="020F0502020204030204" pitchFamily="34" charset="0"/>
              </a:rPr>
              <a:t> </a:t>
            </a:r>
            <a:r>
              <a:rPr lang="el-GR" dirty="0">
                <a:latin typeface="Calibri" panose="020F0502020204030204" pitchFamily="34" charset="0"/>
              </a:rPr>
              <a:t>δεν προσπορίζει στο διανομέα του έργου και</a:t>
            </a:r>
            <a:r>
              <a:rPr lang="en-GB" dirty="0">
                <a:latin typeface="Calibri" panose="020F0502020204030204" pitchFamily="34" charset="0"/>
              </a:rPr>
              <a:t> </a:t>
            </a:r>
            <a:r>
              <a:rPr lang="el-GR" dirty="0" err="1">
                <a:latin typeface="Calibri" panose="020F0502020204030204" pitchFamily="34" charset="0"/>
              </a:rPr>
              <a:t>αδειοδόχο</a:t>
            </a:r>
            <a:r>
              <a:rPr lang="en-GB" dirty="0">
                <a:latin typeface="Calibri" panose="020F0502020204030204" pitchFamily="34" charset="0"/>
              </a:rPr>
              <a:t> </a:t>
            </a:r>
            <a:r>
              <a:rPr lang="el-GR" dirty="0">
                <a:latin typeface="Calibri" panose="020F0502020204030204" pitchFamily="34" charset="0"/>
              </a:rPr>
              <a:t>έμμεσο οικονομικό όφελος (π.χ. διαφημίσεις) από την προβολή του έργου σε διαδικτυακό τόπο</a:t>
            </a:r>
            <a:endParaRPr lang="en-US" dirty="0">
              <a:latin typeface="Calibri" panose="020F0502020204030204" pitchFamily="34" charset="0"/>
            </a:endParaRPr>
          </a:p>
          <a:p>
            <a:pPr>
              <a:spcBef>
                <a:spcPts val="600"/>
              </a:spcBef>
            </a:pPr>
            <a:r>
              <a:rPr lang="el-GR" dirty="0" smtClean="0">
                <a:latin typeface="Calibri" panose="020F0502020204030204" pitchFamily="34" charset="0"/>
              </a:rPr>
              <a:t>Ο </a:t>
            </a:r>
            <a:r>
              <a:rPr lang="el-GR" dirty="0">
                <a:latin typeface="Calibri" panose="020F0502020204030204" pitchFamily="34" charset="0"/>
              </a:rPr>
              <a:t>δικαιούχος μπορεί να παρέχει στον </a:t>
            </a:r>
            <a:r>
              <a:rPr lang="el-GR" dirty="0" err="1">
                <a:latin typeface="Calibri" panose="020F0502020204030204" pitchFamily="34" charset="0"/>
              </a:rPr>
              <a:t>αδειοδόχο</a:t>
            </a:r>
            <a:r>
              <a:rPr lang="el-GR" dirty="0">
                <a:latin typeface="Calibri" panose="020F0502020204030204" pitchFamily="34" charset="0"/>
              </a:rPr>
              <a:t> ξεχωριστή άδεια να χρησιμοποιεί το έργο για εμπορική χρήση, εφόσον αυτό του ζητηθεί.</a:t>
            </a:r>
          </a:p>
        </p:txBody>
      </p:sp>
    </p:spTree>
    <p:extLst>
      <p:ext uri="{BB962C8B-B14F-4D97-AF65-F5344CB8AC3E}">
        <p14:creationId xmlns:p14="http://schemas.microsoft.com/office/powerpoint/2010/main" val="35149260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cap="none" dirty="0" smtClean="0">
                <a:latin typeface="Calibri" panose="020F0502020204030204" pitchFamily="34" charset="0"/>
              </a:rPr>
              <a:t>Διατήρηση σημειωμάτων</a:t>
            </a:r>
            <a:endParaRPr lang="el-GR" sz="3600" cap="none" dirty="0">
              <a:latin typeface="Calibri" panose="020F0502020204030204" pitchFamily="34" charset="0"/>
            </a:endParaRPr>
          </a:p>
        </p:txBody>
      </p:sp>
      <p:sp>
        <p:nvSpPr>
          <p:cNvPr id="3" name="Content Placeholder 2"/>
          <p:cNvSpPr>
            <a:spLocks noGrp="1"/>
          </p:cNvSpPr>
          <p:nvPr>
            <p:ph idx="1"/>
          </p:nvPr>
        </p:nvSpPr>
        <p:spPr/>
        <p:txBody>
          <a:bodyPr anchor="t">
            <a:normAutofit/>
          </a:bodyPr>
          <a:lstStyle/>
          <a:p>
            <a:pPr marL="0" indent="0">
              <a:buNone/>
            </a:pPr>
            <a:r>
              <a:rPr lang="el-GR" dirty="0">
                <a:latin typeface="Calibri" panose="020F0502020204030204" pitchFamily="34" charset="0"/>
              </a:rPr>
              <a:t>Οποιαδήποτε αναπαραγωγή ή διασκευή του υλικού θα πρέπει να συμπεριλαμβάνει:</a:t>
            </a:r>
          </a:p>
          <a:p>
            <a:pPr lvl="1">
              <a:buFont typeface="Wingdings" panose="05000000000000000000" pitchFamily="2" charset="2"/>
              <a:buChar char="§"/>
            </a:pPr>
            <a:r>
              <a:rPr lang="el-GR" dirty="0" err="1">
                <a:latin typeface="Calibri" panose="020F0502020204030204" pitchFamily="34" charset="0"/>
              </a:rPr>
              <a:t>τ</a:t>
            </a:r>
            <a:r>
              <a:rPr lang="en-US" dirty="0">
                <a:latin typeface="Calibri" panose="020F0502020204030204" pitchFamily="34" charset="0"/>
              </a:rPr>
              <a:t>ο </a:t>
            </a:r>
            <a:r>
              <a:rPr lang="en-US" dirty="0" err="1">
                <a:latin typeface="Calibri" panose="020F0502020204030204" pitchFamily="34" charset="0"/>
              </a:rPr>
              <a:t>Σημείωμ</a:t>
            </a:r>
            <a:r>
              <a:rPr lang="en-US" dirty="0">
                <a:latin typeface="Calibri" panose="020F0502020204030204" pitchFamily="34" charset="0"/>
              </a:rPr>
              <a:t>α Αναφοράς</a:t>
            </a:r>
            <a:endParaRPr lang="el-GR" dirty="0">
              <a:latin typeface="Calibri" panose="020F0502020204030204" pitchFamily="34" charset="0"/>
            </a:endParaRPr>
          </a:p>
          <a:p>
            <a:pPr lvl="1">
              <a:buFont typeface="Wingdings" panose="05000000000000000000" pitchFamily="2" charset="2"/>
              <a:buChar char="§"/>
            </a:pPr>
            <a:r>
              <a:rPr lang="el-GR" dirty="0" err="1">
                <a:latin typeface="Calibri" panose="020F0502020204030204" pitchFamily="34" charset="0"/>
              </a:rPr>
              <a:t>τ</a:t>
            </a:r>
            <a:r>
              <a:rPr lang="en-US" dirty="0">
                <a:latin typeface="Calibri" panose="020F0502020204030204" pitchFamily="34" charset="0"/>
              </a:rPr>
              <a:t>ο </a:t>
            </a:r>
            <a:r>
              <a:rPr lang="en-US" dirty="0" err="1">
                <a:latin typeface="Calibri" panose="020F0502020204030204" pitchFamily="34" charset="0"/>
              </a:rPr>
              <a:t>Σημείωμ</a:t>
            </a:r>
            <a:r>
              <a:rPr lang="en-US" dirty="0">
                <a:latin typeface="Calibri" panose="020F0502020204030204" pitchFamily="34" charset="0"/>
              </a:rPr>
              <a:t>α Αδειοδότησης</a:t>
            </a:r>
            <a:endParaRPr lang="el-GR" dirty="0">
              <a:latin typeface="Calibri" panose="020F0502020204030204" pitchFamily="34" charset="0"/>
            </a:endParaRPr>
          </a:p>
          <a:p>
            <a:pPr lvl="1">
              <a:buFont typeface="Wingdings" panose="05000000000000000000" pitchFamily="2" charset="2"/>
              <a:buChar char="§"/>
            </a:pPr>
            <a:r>
              <a:rPr lang="el-GR" dirty="0" err="1">
                <a:latin typeface="Calibri" panose="020F0502020204030204" pitchFamily="34" charset="0"/>
              </a:rPr>
              <a:t>τ</a:t>
            </a:r>
            <a:r>
              <a:rPr lang="en-US" dirty="0">
                <a:latin typeface="Calibri" panose="020F0502020204030204" pitchFamily="34" charset="0"/>
              </a:rPr>
              <a:t>η </a:t>
            </a:r>
            <a:r>
              <a:rPr lang="en-US" dirty="0" err="1">
                <a:latin typeface="Calibri" panose="020F0502020204030204" pitchFamily="34" charset="0"/>
              </a:rPr>
              <a:t>δήλωση</a:t>
            </a:r>
            <a:r>
              <a:rPr lang="en-US" dirty="0">
                <a:latin typeface="Calibri" panose="020F0502020204030204" pitchFamily="34" charset="0"/>
              </a:rPr>
              <a:t> </a:t>
            </a:r>
            <a:r>
              <a:rPr lang="el-GR" dirty="0" err="1">
                <a:latin typeface="Calibri" panose="020F0502020204030204" pitchFamily="34" charset="0"/>
              </a:rPr>
              <a:t>Δ</a:t>
            </a:r>
            <a:r>
              <a:rPr lang="en-US" dirty="0">
                <a:latin typeface="Calibri" panose="020F0502020204030204" pitchFamily="34" charset="0"/>
              </a:rPr>
              <a:t>ια</a:t>
            </a:r>
            <a:r>
              <a:rPr lang="en-US" dirty="0" err="1">
                <a:latin typeface="Calibri" panose="020F0502020204030204" pitchFamily="34" charset="0"/>
              </a:rPr>
              <a:t>τήρησης</a:t>
            </a:r>
            <a:r>
              <a:rPr lang="en-US" dirty="0">
                <a:latin typeface="Calibri" panose="020F0502020204030204" pitchFamily="34" charset="0"/>
              </a:rPr>
              <a:t> Σημειωμάτων</a:t>
            </a:r>
            <a:endParaRPr lang="el-GR" dirty="0">
              <a:latin typeface="Calibri" panose="020F0502020204030204" pitchFamily="34" charset="0"/>
            </a:endParaRPr>
          </a:p>
          <a:p>
            <a:pPr lvl="1">
              <a:buFont typeface="Wingdings" panose="05000000000000000000" pitchFamily="2" charset="2"/>
              <a:buChar char="§"/>
            </a:pPr>
            <a:r>
              <a:rPr lang="el-GR" dirty="0">
                <a:latin typeface="Calibri" panose="020F0502020204030204" pitchFamily="34" charset="0"/>
              </a:rPr>
              <a:t>το Σημείωμα Χρήσης Έργων Τρίτων (εφόσον υπάρχει)</a:t>
            </a:r>
          </a:p>
          <a:p>
            <a:pPr marL="0" indent="0">
              <a:buNone/>
            </a:pPr>
            <a:r>
              <a:rPr lang="el-GR" dirty="0">
                <a:latin typeface="Calibri" panose="020F0502020204030204" pitchFamily="34" charset="0"/>
              </a:rPr>
              <a:t>μαζί με τους συνοδευόμενους </a:t>
            </a:r>
            <a:r>
              <a:rPr lang="el-GR" dirty="0" err="1">
                <a:latin typeface="Calibri" panose="020F0502020204030204" pitchFamily="34" charset="0"/>
              </a:rPr>
              <a:t>υπερσυνδέσμους</a:t>
            </a:r>
            <a:r>
              <a:rPr lang="el-GR" dirty="0">
                <a:latin typeface="Calibri" panose="020F0502020204030204" pitchFamily="34" charset="0"/>
              </a:rPr>
              <a:t>.</a:t>
            </a:r>
          </a:p>
          <a:p>
            <a:endParaRPr lang="el-GR" sz="2000" dirty="0">
              <a:latin typeface="Calibri" panose="020F0502020204030204" pitchFamily="34" charset="0"/>
            </a:endParaRPr>
          </a:p>
        </p:txBody>
      </p:sp>
    </p:spTree>
    <p:extLst>
      <p:ext uri="{BB962C8B-B14F-4D97-AF65-F5344CB8AC3E}">
        <p14:creationId xmlns:p14="http://schemas.microsoft.com/office/powerpoint/2010/main" val="23044820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normAutofit/>
          </a:bodyPr>
          <a:lstStyle/>
          <a:p>
            <a:pPr eaLnBrk="1" hangingPunct="1"/>
            <a:r>
              <a:rPr lang="el-GR" sz="3600" cap="none" dirty="0" smtClean="0">
                <a:latin typeface="Calibri" panose="020F0502020204030204" pitchFamily="34" charset="0"/>
              </a:rPr>
              <a:t>Σημείωμα χρήσης έργων τρίτων</a:t>
            </a:r>
            <a:r>
              <a:rPr lang="en-US" sz="3600" cap="none" dirty="0" smtClean="0">
                <a:latin typeface="Calibri" panose="020F0502020204030204" pitchFamily="34" charset="0"/>
              </a:rPr>
              <a:t> </a:t>
            </a:r>
            <a:r>
              <a:rPr lang="en-US" sz="3600" dirty="0" smtClean="0">
                <a:latin typeface="Calibri" panose="020F0502020204030204" pitchFamily="34" charset="0"/>
              </a:rPr>
              <a:t>(1/2)</a:t>
            </a:r>
            <a:r>
              <a:rPr lang="el-GR" sz="3600" dirty="0" smtClean="0">
                <a:latin typeface="Calibri" panose="020F0502020204030204" pitchFamily="34" charset="0"/>
              </a:rPr>
              <a:t> </a:t>
            </a:r>
            <a:endParaRPr lang="el-GR" altLang="el-GR" sz="3600" dirty="0" smtClean="0">
              <a:latin typeface="Calibri" panose="020F0502020204030204" pitchFamily="34" charset="0"/>
            </a:endParaRPr>
          </a:p>
        </p:txBody>
      </p:sp>
      <p:sp>
        <p:nvSpPr>
          <p:cNvPr id="62466" name="Content Placeholder 2"/>
          <p:cNvSpPr>
            <a:spLocks noGrp="1"/>
          </p:cNvSpPr>
          <p:nvPr>
            <p:ph idx="1"/>
          </p:nvPr>
        </p:nvSpPr>
        <p:spPr/>
        <p:txBody>
          <a:bodyPr anchor="t"/>
          <a:lstStyle/>
          <a:p>
            <a:pPr marL="0" indent="0">
              <a:buNone/>
            </a:pPr>
            <a:r>
              <a:rPr lang="el-GR" sz="2000" dirty="0">
                <a:latin typeface="Calibri" panose="020F0502020204030204" pitchFamily="34" charset="0"/>
              </a:rPr>
              <a:t>Το Έργο αυτό κάνει χρήση των ακόλουθων έργων:</a:t>
            </a:r>
          </a:p>
          <a:p>
            <a:pPr marL="0" indent="0">
              <a:buNone/>
            </a:pPr>
            <a:r>
              <a:rPr lang="el-GR" sz="2000" b="1" dirty="0">
                <a:latin typeface="Calibri" panose="020F0502020204030204" pitchFamily="34" charset="0"/>
              </a:rPr>
              <a:t>Εικόνες/Σχήματα/Διαγράμματα</a:t>
            </a:r>
            <a:r>
              <a:rPr lang="en-US" sz="2000" b="1" dirty="0">
                <a:latin typeface="Calibri" panose="020F0502020204030204" pitchFamily="34" charset="0"/>
              </a:rPr>
              <a:t>/</a:t>
            </a:r>
            <a:r>
              <a:rPr lang="el-GR" sz="2000" b="1" dirty="0">
                <a:latin typeface="Calibri" panose="020F0502020204030204" pitchFamily="34" charset="0"/>
              </a:rPr>
              <a:t>Φωτογραφίες</a:t>
            </a:r>
          </a:p>
        </p:txBody>
      </p:sp>
    </p:spTree>
    <p:extLst>
      <p:ext uri="{BB962C8B-B14F-4D97-AF65-F5344CB8AC3E}">
        <p14:creationId xmlns:p14="http://schemas.microsoft.com/office/powerpoint/2010/main" val="20624050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cap="none" dirty="0">
                <a:latin typeface="Calibri" panose="020F0502020204030204" pitchFamily="34" charset="0"/>
              </a:rPr>
              <a:t>Σημείωμα χρήσης έργων τρίτων</a:t>
            </a:r>
            <a:r>
              <a:rPr lang="en-US" sz="3600" cap="none" dirty="0">
                <a:latin typeface="Calibri" panose="020F0502020204030204" pitchFamily="34" charset="0"/>
              </a:rPr>
              <a:t> </a:t>
            </a:r>
            <a:r>
              <a:rPr lang="en-US" sz="3600" dirty="0" smtClean="0">
                <a:latin typeface="Calibri" panose="020F0502020204030204" pitchFamily="34" charset="0"/>
              </a:rPr>
              <a:t>(2/2)</a:t>
            </a:r>
            <a:r>
              <a:rPr lang="el-GR" sz="3600" dirty="0" smtClean="0">
                <a:latin typeface="Calibri" panose="020F0502020204030204" pitchFamily="34" charset="0"/>
              </a:rPr>
              <a:t> </a:t>
            </a:r>
            <a:endParaRPr lang="el-GR" sz="3600" dirty="0">
              <a:latin typeface="Calibri" panose="020F0502020204030204" pitchFamily="34" charset="0"/>
            </a:endParaRPr>
          </a:p>
        </p:txBody>
      </p:sp>
      <p:sp>
        <p:nvSpPr>
          <p:cNvPr id="3" name="Content Placeholder 2"/>
          <p:cNvSpPr>
            <a:spLocks noGrp="1"/>
          </p:cNvSpPr>
          <p:nvPr>
            <p:ph idx="1"/>
          </p:nvPr>
        </p:nvSpPr>
        <p:spPr/>
        <p:txBody>
          <a:bodyPr anchor="t">
            <a:normAutofit/>
          </a:bodyPr>
          <a:lstStyle/>
          <a:p>
            <a:pPr marL="0" indent="0">
              <a:buNone/>
            </a:pPr>
            <a:r>
              <a:rPr lang="el-GR" sz="2000" dirty="0">
                <a:latin typeface="Calibri" panose="020F0502020204030204" pitchFamily="34" charset="0"/>
              </a:rPr>
              <a:t>Το Έργο αυτό κάνει χρήση των ακόλουθων έργων:</a:t>
            </a:r>
          </a:p>
          <a:p>
            <a:pPr marL="0" indent="0">
              <a:buNone/>
            </a:pPr>
            <a:r>
              <a:rPr lang="el-GR" sz="2000" b="1" dirty="0">
                <a:latin typeface="Calibri" panose="020F0502020204030204" pitchFamily="34" charset="0"/>
              </a:rPr>
              <a:t>Πίνακες</a:t>
            </a:r>
          </a:p>
        </p:txBody>
      </p:sp>
    </p:spTree>
    <p:extLst>
      <p:ext uri="{BB962C8B-B14F-4D97-AF65-F5344CB8AC3E}">
        <p14:creationId xmlns:p14="http://schemas.microsoft.com/office/powerpoint/2010/main" val="15161935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701675"/>
            <a:ext cx="11029950" cy="1014413"/>
          </a:xfrm>
        </p:spPr>
        <p:txBody>
          <a:bodyPr/>
          <a:lstStyle/>
          <a:p>
            <a:pPr eaLnBrk="1" fontAlgn="auto" hangingPunct="1">
              <a:spcAft>
                <a:spcPts val="0"/>
              </a:spcAft>
              <a:defRPr/>
            </a:pPr>
            <a:r>
              <a:rPr lang="de-DE" dirty="0"/>
              <a:t>Phraseologismen als lerngegenstand</a:t>
            </a:r>
          </a:p>
        </p:txBody>
      </p:sp>
      <p:sp>
        <p:nvSpPr>
          <p:cNvPr id="37891" name="Content Placeholder 2"/>
          <p:cNvSpPr>
            <a:spLocks noGrp="1"/>
          </p:cNvSpPr>
          <p:nvPr>
            <p:ph idx="1"/>
          </p:nvPr>
        </p:nvSpPr>
        <p:spPr>
          <a:xfrm>
            <a:off x="581025" y="2181225"/>
            <a:ext cx="11029950" cy="3678238"/>
          </a:xfrm>
        </p:spPr>
        <p:txBody>
          <a:bodyPr/>
          <a:lstStyle/>
          <a:p>
            <a:pPr marL="0" indent="0" eaLnBrk="1" fontAlgn="auto" hangingPunct="1">
              <a:buNone/>
              <a:defRPr/>
            </a:pPr>
            <a:r>
              <a:rPr lang="de-DE" sz="2000" dirty="0" smtClean="0"/>
              <a:t>Konsequenz </a:t>
            </a:r>
            <a:r>
              <a:rPr lang="de-DE" sz="2000" dirty="0"/>
              <a:t>für den </a:t>
            </a:r>
            <a:r>
              <a:rPr lang="de-DE" sz="2000" dirty="0" smtClean="0"/>
              <a:t>Fremdsprachenunterricht:</a:t>
            </a:r>
            <a:endParaRPr lang="de-DE" sz="2000" dirty="0"/>
          </a:p>
          <a:p>
            <a:pPr eaLnBrk="1" fontAlgn="auto" hangingPunct="1">
              <a:defRPr/>
            </a:pPr>
            <a:r>
              <a:rPr lang="de-DE" sz="2000" dirty="0"/>
              <a:t>G</a:t>
            </a:r>
            <a:r>
              <a:rPr lang="de-DE" sz="2000" dirty="0" smtClean="0"/>
              <a:t>ezielte </a:t>
            </a:r>
            <a:r>
              <a:rPr lang="de-DE" sz="2000" dirty="0"/>
              <a:t>und systematische Förderung der phraseologischen Kompetenz im Unterricht auf allen Lernstufen und im </a:t>
            </a:r>
            <a:r>
              <a:rPr lang="de-DE" sz="2000" dirty="0" smtClean="0"/>
              <a:t>Selbststudium.</a:t>
            </a:r>
            <a:endParaRPr lang="de-DE" sz="2000" dirty="0"/>
          </a:p>
          <a:p>
            <a:pPr eaLnBrk="1" hangingPunct="1"/>
            <a:endParaRPr lang="de-DE" sz="2000" dirty="0" smtClean="0"/>
          </a:p>
          <a:p>
            <a:pPr eaLnBrk="1" hangingPunct="1"/>
            <a:r>
              <a:rPr lang="de-DE" sz="2000" dirty="0" smtClean="0"/>
              <a:t>Die Umsetzung der methodisch-didaktischen Prinzipien der Phraseodidaktik in den aktuellen Lernmaterialien bleibt noch ein kaum umgesetztes Desiderat.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701675"/>
            <a:ext cx="11029950" cy="1014413"/>
          </a:xfrm>
        </p:spPr>
        <p:txBody>
          <a:bodyPr/>
          <a:lstStyle/>
          <a:p>
            <a:pPr eaLnBrk="1" fontAlgn="auto" hangingPunct="1">
              <a:spcAft>
                <a:spcPts val="0"/>
              </a:spcAft>
              <a:defRPr/>
            </a:pPr>
            <a:r>
              <a:rPr lang="de-DE" dirty="0" smtClean="0"/>
              <a:t>Phraseologismen als lerngegenstand, 1</a:t>
            </a:r>
            <a:endParaRPr lang="de-DE" dirty="0"/>
          </a:p>
        </p:txBody>
      </p:sp>
      <p:sp>
        <p:nvSpPr>
          <p:cNvPr id="3" name="Content Placeholder 2"/>
          <p:cNvSpPr>
            <a:spLocks noGrp="1"/>
          </p:cNvSpPr>
          <p:nvPr>
            <p:ph idx="1"/>
          </p:nvPr>
        </p:nvSpPr>
        <p:spPr>
          <a:xfrm>
            <a:off x="581025" y="2181225"/>
            <a:ext cx="11029950" cy="3678238"/>
          </a:xfrm>
        </p:spPr>
        <p:txBody>
          <a:bodyPr rtlCol="0">
            <a:normAutofit/>
          </a:bodyPr>
          <a:lstStyle/>
          <a:p>
            <a:pPr marL="0" indent="0" eaLnBrk="1" fontAlgn="auto" hangingPunct="1">
              <a:buNone/>
              <a:defRPr/>
            </a:pPr>
            <a:r>
              <a:rPr lang="de-DE" sz="2000" dirty="0"/>
              <a:t>Lernmaterialien sind verbesserungsbedürftig oder unzureichend. In der einschlägigen Literatur wird häufig die unzureichende didaktische Aufbereitung von Phraseologismen in Lehrwerken bemängelt. </a:t>
            </a:r>
            <a:endParaRPr lang="de-DE" sz="2000" dirty="0" smtClean="0"/>
          </a:p>
          <a:p>
            <a:pPr eaLnBrk="1" fontAlgn="auto" hangingPunct="1">
              <a:defRPr/>
            </a:pPr>
            <a:r>
              <a:rPr lang="de-DE" sz="2000" dirty="0" err="1" smtClean="0"/>
              <a:t>Lüger</a:t>
            </a:r>
            <a:r>
              <a:rPr lang="de-DE" sz="2000" dirty="0" smtClean="0"/>
              <a:t> (1997</a:t>
            </a:r>
            <a:r>
              <a:rPr lang="de-DE" sz="2000" dirty="0"/>
              <a:t>: </a:t>
            </a:r>
            <a:r>
              <a:rPr lang="de-DE" sz="2000" dirty="0" smtClean="0"/>
              <a:t>2) </a:t>
            </a:r>
            <a:r>
              <a:rPr lang="de-DE" sz="2000" dirty="0"/>
              <a:t>bemängelt die Tatsache, dass Lehrwerke „gleichsam an der Phraseodidaktik vorbei geschrieben“ sind. </a:t>
            </a:r>
            <a:endParaRPr lang="de-DE" sz="2000" dirty="0" smtClean="0"/>
          </a:p>
          <a:p>
            <a:pPr eaLnBrk="1" fontAlgn="auto" hangingPunct="1">
              <a:defRPr/>
            </a:pPr>
            <a:r>
              <a:rPr lang="de-DE" sz="2000" dirty="0" err="1" smtClean="0"/>
              <a:t>Ďurčo</a:t>
            </a:r>
            <a:r>
              <a:rPr lang="de-DE" sz="2000" dirty="0" smtClean="0"/>
              <a:t> </a:t>
            </a:r>
            <a:r>
              <a:rPr lang="de-DE" sz="2000" dirty="0"/>
              <a:t>(2007: 169) führt die Defizite der Lernmaterialien darauf zurück, dass „die Anforderungen der Phraseodidaktik bei ihrer Erstellung eher wenig beachtet werden</a:t>
            </a:r>
            <a:r>
              <a:rPr lang="de-DE" sz="2000" dirty="0" smtClean="0"/>
              <a:t>“.</a:t>
            </a:r>
            <a:endParaRPr lang="de-DE"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701675"/>
            <a:ext cx="11029950" cy="1014413"/>
          </a:xfrm>
        </p:spPr>
        <p:txBody>
          <a:bodyPr/>
          <a:lstStyle/>
          <a:p>
            <a:pPr eaLnBrk="1" fontAlgn="auto" hangingPunct="1">
              <a:spcAft>
                <a:spcPts val="0"/>
              </a:spcAft>
              <a:defRPr/>
            </a:pPr>
            <a:r>
              <a:rPr lang="de-DE" dirty="0" smtClean="0"/>
              <a:t>Phraseologismen als lerngegenstand, 2</a:t>
            </a:r>
            <a:endParaRPr lang="de-DE" dirty="0"/>
          </a:p>
        </p:txBody>
      </p:sp>
      <p:sp>
        <p:nvSpPr>
          <p:cNvPr id="3" name="Content Placeholder 2"/>
          <p:cNvSpPr>
            <a:spLocks noGrp="1"/>
          </p:cNvSpPr>
          <p:nvPr>
            <p:ph idx="1"/>
          </p:nvPr>
        </p:nvSpPr>
        <p:spPr>
          <a:xfrm>
            <a:off x="581025" y="2181225"/>
            <a:ext cx="11029950" cy="3678238"/>
          </a:xfrm>
        </p:spPr>
        <p:txBody>
          <a:bodyPr rtlCol="0">
            <a:normAutofit/>
          </a:bodyPr>
          <a:lstStyle/>
          <a:p>
            <a:pPr marL="0" indent="0" eaLnBrk="1" fontAlgn="auto" hangingPunct="1">
              <a:buNone/>
              <a:defRPr/>
            </a:pPr>
            <a:r>
              <a:rPr lang="de-DE" sz="2000" dirty="0" smtClean="0"/>
              <a:t>Die </a:t>
            </a:r>
            <a:r>
              <a:rPr lang="de-DE" sz="2000" dirty="0" smtClean="0">
                <a:solidFill>
                  <a:schemeClr val="accent2">
                    <a:lumMod val="75000"/>
                  </a:schemeClr>
                </a:solidFill>
              </a:rPr>
              <a:t>Defizite </a:t>
            </a:r>
            <a:r>
              <a:rPr lang="de-DE" sz="2000" dirty="0" smtClean="0"/>
              <a:t>der Lernmaterialien hängen damit zusammen, dass …</a:t>
            </a:r>
          </a:p>
          <a:p>
            <a:pPr marL="342900" indent="-342900" eaLnBrk="1" fontAlgn="auto" hangingPunct="1">
              <a:buFont typeface="+mj-lt"/>
              <a:buAutoNum type="arabicPeriod"/>
              <a:defRPr/>
            </a:pPr>
            <a:r>
              <a:rPr lang="de-DE" sz="2000" dirty="0" smtClean="0"/>
              <a:t>sie zu wenig an den Ergebnissen der phraseodidaktischen Forschung orientiert sind, so dass sie eher zufällig wie ein „ornamentaler stilistischer Zusatz“ (Kühn 1992: 172) bzw. wie  Rosinen behandelt werden, die gleichmäßig verteilt werden, „um den </a:t>
            </a:r>
            <a:r>
              <a:rPr lang="el-GR" sz="2000" dirty="0" smtClean="0"/>
              <a:t>‘</a:t>
            </a:r>
            <a:r>
              <a:rPr lang="de-DE" sz="2000" dirty="0" smtClean="0"/>
              <a:t>Kuchen Fremdsprache</a:t>
            </a:r>
            <a:r>
              <a:rPr lang="el-GR" sz="2000" dirty="0" smtClean="0"/>
              <a:t>’</a:t>
            </a:r>
            <a:r>
              <a:rPr lang="de-DE" sz="2000" dirty="0" smtClean="0"/>
              <a:t> den Lernenden dadurch schmackhafter zu machen“ (</a:t>
            </a:r>
            <a:r>
              <a:rPr lang="de-DE" sz="2000" dirty="0" err="1" smtClean="0"/>
              <a:t>Hessky</a:t>
            </a:r>
            <a:r>
              <a:rPr lang="de-DE" sz="2000" dirty="0" smtClean="0"/>
              <a:t> 1992: 161),</a:t>
            </a:r>
          </a:p>
          <a:p>
            <a:pPr marL="342900" indent="-342900" eaLnBrk="1" fontAlgn="auto" hangingPunct="1">
              <a:buFont typeface="+mj-lt"/>
              <a:buAutoNum type="arabicPeriod"/>
              <a:defRPr/>
            </a:pPr>
            <a:r>
              <a:rPr lang="de-DE" sz="2000" dirty="0" smtClean="0"/>
              <a:t>sie keine konsequente Differenzierung zwischen dem rezeptiven bzw. dem produktiven Bereich vornehmen,</a:t>
            </a:r>
          </a:p>
          <a:p>
            <a:pPr marL="342900" indent="-342900" eaLnBrk="1" fontAlgn="auto" hangingPunct="1">
              <a:buFont typeface="+mj-lt"/>
              <a:buAutoNum type="arabicPeriod"/>
              <a:defRPr/>
            </a:pPr>
            <a:r>
              <a:rPr lang="de-DE" sz="2000" dirty="0"/>
              <a:t>die Auswahl von Phraseologismen keinen wissenschaftlichen Kriterien genügt und nicht ihrem kommunikativen Stellenwert entspricht, wobei das Augenmerk zumeist bildhaften Phraseologismen gilt</a:t>
            </a:r>
            <a:r>
              <a:rPr lang="de-DE" sz="2000" dirty="0" smtClean="0"/>
              <a:t>,</a:t>
            </a:r>
            <a:endParaRPr lang="de-DE" sz="2000" dirty="0"/>
          </a:p>
        </p:txBody>
      </p:sp>
    </p:spTree>
    <p:extLst>
      <p:ext uri="{BB962C8B-B14F-4D97-AF65-F5344CB8AC3E}">
        <p14:creationId xmlns:p14="http://schemas.microsoft.com/office/powerpoint/2010/main" val="3361838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701675"/>
            <a:ext cx="11029950" cy="1014413"/>
          </a:xfrm>
        </p:spPr>
        <p:txBody>
          <a:bodyPr/>
          <a:lstStyle/>
          <a:p>
            <a:pPr eaLnBrk="1" fontAlgn="auto" hangingPunct="1">
              <a:spcAft>
                <a:spcPts val="0"/>
              </a:spcAft>
              <a:defRPr/>
            </a:pPr>
            <a:r>
              <a:rPr lang="de-DE" dirty="0"/>
              <a:t>Phraseologismen als </a:t>
            </a:r>
            <a:r>
              <a:rPr lang="de-DE" dirty="0" smtClean="0"/>
              <a:t>lerngegenstand, 3</a:t>
            </a:r>
            <a:endParaRPr lang="de-DE" dirty="0"/>
          </a:p>
        </p:txBody>
      </p:sp>
      <p:sp>
        <p:nvSpPr>
          <p:cNvPr id="39939" name="Content Placeholder 2"/>
          <p:cNvSpPr>
            <a:spLocks noGrp="1"/>
          </p:cNvSpPr>
          <p:nvPr>
            <p:ph idx="1"/>
          </p:nvPr>
        </p:nvSpPr>
        <p:spPr>
          <a:xfrm>
            <a:off x="581025" y="2181225"/>
            <a:ext cx="11029950" cy="3678238"/>
          </a:xfrm>
        </p:spPr>
        <p:txBody>
          <a:bodyPr/>
          <a:lstStyle/>
          <a:p>
            <a:pPr marL="342900" indent="-342900" eaLnBrk="1" fontAlgn="auto" hangingPunct="1">
              <a:buFont typeface="+mj-lt"/>
              <a:buAutoNum type="arabicPeriod" startAt="4"/>
              <a:defRPr/>
            </a:pPr>
            <a:r>
              <a:rPr lang="de-DE" sz="2000" dirty="0" smtClean="0"/>
              <a:t>das Übungsangebot zum phraseologischen Wortschatz quantitativ gering ist und qualitativ bedenklich. Sie enthalten isolierte Drillübungen, mit denen Struktur und Bedeutung phraseologischer Einheiten trainiert wird,</a:t>
            </a:r>
          </a:p>
          <a:p>
            <a:pPr marL="342900" indent="-342900" eaLnBrk="1" fontAlgn="auto" hangingPunct="1">
              <a:buFont typeface="+mj-lt"/>
              <a:buAutoNum type="arabicPeriod" startAt="4"/>
              <a:defRPr/>
            </a:pPr>
            <a:r>
              <a:rPr lang="de-DE" sz="2000" dirty="0" smtClean="0"/>
              <a:t>sie häufig eine gekünstelte Anhäufung von Phraseologismen in einem einzigen Text aufweisen,</a:t>
            </a:r>
          </a:p>
          <a:p>
            <a:pPr marL="342900" indent="-342900" eaLnBrk="1" fontAlgn="auto" hangingPunct="1">
              <a:buFont typeface="+mj-lt"/>
              <a:buAutoNum type="arabicPeriod" startAt="4"/>
              <a:defRPr/>
            </a:pPr>
            <a:r>
              <a:rPr lang="de-DE" sz="2000" dirty="0" smtClean="0"/>
              <a:t>sie keine </a:t>
            </a:r>
            <a:r>
              <a:rPr lang="de-DE" sz="2000" dirty="0"/>
              <a:t>didaktisch fundierte Progression von Phraseologismen vorsehen. Sie berücksichtigen dabei nicht, dass nicht alle phraseologischen Klassen denselben Schwierigkeitsgrad aufweisen: So ist etwa auf niedrigem Sprachbeherrschungsniveau Phraseologismen der Vorzug zu geben, die eine Volläquivalenz zu muttersprachlichen Einheiten aufweisen (Internationalismen) und geringfügige Lernschwierigkeiten bereiten. Geringe Schwierigkeiten dürfte ebenfalls das Erlernen von Kollokationen, komparativen Phraseologismen und Routineformeln bereiten</a:t>
            </a:r>
            <a:r>
              <a:rPr lang="de-DE" sz="2000" dirty="0" smtClean="0"/>
              <a:t>.</a:t>
            </a:r>
            <a:endParaRPr lang="de-DE"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701675"/>
            <a:ext cx="11029950" cy="1014413"/>
          </a:xfrm>
        </p:spPr>
        <p:txBody>
          <a:bodyPr/>
          <a:lstStyle/>
          <a:p>
            <a:pPr eaLnBrk="1" fontAlgn="auto" hangingPunct="1">
              <a:spcAft>
                <a:spcPts val="0"/>
              </a:spcAft>
              <a:defRPr/>
            </a:pPr>
            <a:r>
              <a:rPr lang="de-DE" dirty="0" smtClean="0"/>
              <a:t>Phraseodidaktik:  Zentrale </a:t>
            </a:r>
            <a:r>
              <a:rPr lang="de-DE" dirty="0" err="1" smtClean="0"/>
              <a:t>ForschungsFragen</a:t>
            </a:r>
            <a:endParaRPr lang="de-DE" dirty="0"/>
          </a:p>
        </p:txBody>
      </p:sp>
      <p:graphicFrame>
        <p:nvGraphicFramePr>
          <p:cNvPr id="6" name="Θέση περιεχομένου 5"/>
          <p:cNvGraphicFramePr>
            <a:graphicFrameLocks noGrp="1"/>
          </p:cNvGraphicFramePr>
          <p:nvPr>
            <p:ph idx="1"/>
            <p:extLst>
              <p:ext uri="{D42A27DB-BD31-4B8C-83A1-F6EECF244321}">
                <p14:modId xmlns:p14="http://schemas.microsoft.com/office/powerpoint/2010/main" val="1814110768"/>
              </p:ext>
            </p:extLst>
          </p:nvPr>
        </p:nvGraphicFramePr>
        <p:xfrm>
          <a:off x="581192" y="2180496"/>
          <a:ext cx="11029615" cy="3678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701675"/>
            <a:ext cx="11029950" cy="1014413"/>
          </a:xfrm>
        </p:spPr>
        <p:txBody>
          <a:bodyPr>
            <a:normAutofit fontScale="90000"/>
          </a:bodyPr>
          <a:lstStyle/>
          <a:p>
            <a:pPr eaLnBrk="1" fontAlgn="auto" hangingPunct="1">
              <a:spcAft>
                <a:spcPts val="0"/>
              </a:spcAft>
              <a:defRPr/>
            </a:pPr>
            <a:r>
              <a:rPr lang="de-DE" dirty="0" smtClean="0"/>
              <a:t/>
            </a:r>
            <a:br>
              <a:rPr lang="de-DE" dirty="0" smtClean="0"/>
            </a:br>
            <a:r>
              <a:rPr lang="de-DE" sz="3100" dirty="0">
                <a:solidFill>
                  <a:schemeClr val="accent2">
                    <a:lumMod val="75000"/>
                  </a:schemeClr>
                </a:solidFill>
              </a:rPr>
              <a:t>Was</a:t>
            </a:r>
            <a:r>
              <a:rPr lang="de-DE" sz="3100" dirty="0"/>
              <a:t> soll gelernt werden? </a:t>
            </a:r>
            <a:r>
              <a:rPr lang="de-DE" sz="3100" dirty="0" smtClean="0"/>
              <a:t/>
            </a:r>
            <a:br>
              <a:rPr lang="de-DE" sz="3100" dirty="0" smtClean="0"/>
            </a:br>
            <a:r>
              <a:rPr lang="de-DE" sz="3100" dirty="0" smtClean="0"/>
              <a:t>Das phraseologische </a:t>
            </a:r>
            <a:r>
              <a:rPr lang="de-DE" sz="3100" dirty="0" err="1" smtClean="0"/>
              <a:t>optimum</a:t>
            </a:r>
            <a:r>
              <a:rPr lang="de-DE" sz="3100" dirty="0" smtClean="0"/>
              <a:t> (</a:t>
            </a:r>
            <a:r>
              <a:rPr lang="de-DE" sz="3100" dirty="0" err="1" smtClean="0"/>
              <a:t>minimum</a:t>
            </a:r>
            <a:r>
              <a:rPr lang="de-DE" sz="3100" dirty="0" smtClean="0"/>
              <a:t>)</a:t>
            </a:r>
            <a:endParaRPr lang="de-DE" sz="31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16454841"/>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65359"/>
      </a:accent1>
      <a:accent2>
        <a:srgbClr val="ED8428"/>
      </a:accent2>
      <a:accent3>
        <a:srgbClr val="E6C46D"/>
      </a:accent3>
      <a:accent4>
        <a:srgbClr val="969FA7"/>
      </a:accent4>
      <a:accent5>
        <a:srgbClr val="A9C37C"/>
      </a:accent5>
      <a:accent6>
        <a:srgbClr val="5A8071"/>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5D8C9649-FBE1-4B5B-8258-8A170F9843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2020</Words>
  <Application>Microsoft Office PowerPoint</Application>
  <PresentationFormat>Ευρεία οθόνη</PresentationFormat>
  <Paragraphs>286</Paragraphs>
  <Slides>38</Slides>
  <Notes>21</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38</vt:i4>
      </vt:variant>
    </vt:vector>
  </HeadingPairs>
  <TitlesOfParts>
    <vt:vector size="48" baseType="lpstr">
      <vt:lpstr>MS PGothic</vt:lpstr>
      <vt:lpstr>Arial</vt:lpstr>
      <vt:lpstr>Calibri</vt:lpstr>
      <vt:lpstr>Century Gothic</vt:lpstr>
      <vt:lpstr>Corbel</vt:lpstr>
      <vt:lpstr>Gill Sans MT</vt:lpstr>
      <vt:lpstr>Times New Roman</vt:lpstr>
      <vt:lpstr>Wingdings</vt:lpstr>
      <vt:lpstr>Wingdings 2</vt:lpstr>
      <vt:lpstr>Dividend</vt:lpstr>
      <vt:lpstr>phraseologie</vt:lpstr>
      <vt:lpstr>Phraseodidaktik:  Gegenstand</vt:lpstr>
      <vt:lpstr>Phraseodidaktik:  Prämissen</vt:lpstr>
      <vt:lpstr>Phraseologismen als lerngegenstand</vt:lpstr>
      <vt:lpstr>Phraseologismen als lerngegenstand, 1</vt:lpstr>
      <vt:lpstr>Phraseologismen als lerngegenstand, 2</vt:lpstr>
      <vt:lpstr>Phraseologismen als lerngegenstand, 3</vt:lpstr>
      <vt:lpstr>Phraseodidaktik:  Zentrale ForschungsFragen</vt:lpstr>
      <vt:lpstr> Was soll gelernt werden?  Das phraseologische optimum (minimum)</vt:lpstr>
      <vt:lpstr>Was soll gelernt werden? Das phraseologische Optimum (Minimum)</vt:lpstr>
      <vt:lpstr>Was soll gelernt werden? Das phraseologische Optimum (Minimum): Beispiele</vt:lpstr>
      <vt:lpstr> Was soll gelernt werden?  Das phraseologische optimum (minimum)</vt:lpstr>
      <vt:lpstr>Was soll gelernt werden? Das phraseologische Optimum (Minimum)</vt:lpstr>
      <vt:lpstr> Wie soll gelernt werden?  Text- und handlungsorientierung als methodische grundpfeiler i</vt:lpstr>
      <vt:lpstr> Wie soll gelernt werden?  Text- und handlungsorientierung als methodische grundpfeiler 2</vt:lpstr>
      <vt:lpstr>Wie soll gelernt werden?  Text- und handlungsorientierung als methodische Grundpfeiler, 3</vt:lpstr>
      <vt:lpstr>Wie soll gelernt werden?  Text- und handlungsorientierung als methodische Grundpfeiler, 4</vt:lpstr>
      <vt:lpstr> Wie soll gelernt werden?  der phraseodidaktische vierschritt</vt:lpstr>
      <vt:lpstr>Wie soll gelernt werden? der phraseodidaktische vierschritt: I. erkennen</vt:lpstr>
      <vt:lpstr>Wie soll gelernt werden? der phraseodidaktische vierschritt: II. Entschlüsseln, 1</vt:lpstr>
      <vt:lpstr>Wie soll gelernt werden? der phraseodidaktische vierschritt: II. entschlüsseln, 2</vt:lpstr>
      <vt:lpstr>Wie soll gelernt werden? der phraseodidaktische vierschritt: II. entschlüsseln, 3</vt:lpstr>
      <vt:lpstr>Wie soll gelernt werden? der phraseodidaktische vierschritt: II. entschlüsseln, 4</vt:lpstr>
      <vt:lpstr>Wie soll gelernt werden? der phraseodidaktische vierschritt: III. festigen, 1</vt:lpstr>
      <vt:lpstr>Wie soll gelernt werden? der phraseodidaktische vierschritt: III. festigen, 2</vt:lpstr>
      <vt:lpstr>Wie soll gelernt werden? der phraseodidaktische vierschritt: III. festigen, 3</vt:lpstr>
      <vt:lpstr>Wie soll gelernt werden? der phraseodidaktische vierschritt: III. festigen, 4</vt:lpstr>
      <vt:lpstr>Wie soll gelernt werden? der phraseodidaktische vierschritt: IV.  Verwenden, 1</vt:lpstr>
      <vt:lpstr>Wie soll gelernt werden? der phraseodidaktische vierschritt: IV.  Verwenden, 2</vt:lpstr>
      <vt:lpstr>ende</vt:lpstr>
      <vt:lpstr>χρηματοδοτηση</vt:lpstr>
      <vt:lpstr>ΣΗΜΕΙΩΜΑΤΑ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(1/2) </vt:lpstr>
      <vt:lpstr>Σημείωμα χρήσης έργων τρίτων (2/2)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„Ohne FleiSS kein preis“</dc:title>
  <dc:creator>User</dc:creator>
  <cp:lastModifiedBy>Marios Chrissou</cp:lastModifiedBy>
  <cp:revision>388</cp:revision>
  <dcterms:created xsi:type="dcterms:W3CDTF">2013-07-20T09:13:49Z</dcterms:created>
  <dcterms:modified xsi:type="dcterms:W3CDTF">2020-11-16T14:36:29Z</dcterms:modified>
</cp:coreProperties>
</file>