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4" r:id="rId2"/>
    <p:sldId id="327" r:id="rId3"/>
    <p:sldId id="328" r:id="rId4"/>
    <p:sldId id="354" r:id="rId5"/>
    <p:sldId id="329" r:id="rId6"/>
    <p:sldId id="330" r:id="rId7"/>
    <p:sldId id="291"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20" r:id="rId35"/>
    <p:sldId id="321" r:id="rId36"/>
    <p:sldId id="322" r:id="rId37"/>
    <p:sldId id="323" r:id="rId38"/>
    <p:sldId id="324" r:id="rId39"/>
    <p:sldId id="325" r:id="rId40"/>
    <p:sldId id="326"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67" d="100"/>
          <a:sy n="67" d="100"/>
        </p:scale>
        <p:origin x="60" y="4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50682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57471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6" name="Slide Number Placeholder 5"/>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18281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56315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50078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67763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30073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31420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Αναλυτικά προγράμματα και Ειδική Εκπαίδευση</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Αναλυτικά προγράμματα και Ειδική Εκπαίδευση</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Αναλυτικά προγράμματα και Ειδική Εκπαίδευση</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vert="horz" lIns="91440" tIns="45720" rIns="91440" bIns="45720" rtlCol="0" anchor="t">
            <a:normAutofit/>
          </a:bodyPr>
          <a:lstStyle>
            <a:lvl1pPr>
              <a:defRPr lang="el-GR" sz="4000" b="0" cap="none" baseline="0" dirty="0"/>
            </a:lvl1pPr>
          </a:lstStyle>
          <a:p>
            <a:pPr lvl="0" algn="l"/>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Αναλυτικά προγράμματα και Ειδική Εκπαίδευση</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Αναλυτικά προγράμματα και Ειδική Εκπαίδευση</a:t>
            </a:r>
            <a:endParaRPr lang="en-US" sz="1000" dirty="0">
              <a:solidFill>
                <a:srgbClr val="5075BC"/>
              </a:solidFill>
              <a:ea typeface="ＭＳ Ｐゴシック" pitchFamily="34" charset="-128"/>
              <a:cs typeface="+mn-cs"/>
            </a:endParaRPr>
          </a:p>
        </p:txBody>
      </p:sp>
      <p:pic>
        <p:nvPicPr>
          <p:cNvPr id="11" name="Picture 10"/>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Αναλυτικά προγράμματα και Ειδική Εκπαίδευση</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Αναλυτικά προγράμματα και Ειδική Εκπαίδευση</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Αναλυτικά προγράμματα και Ειδική Εκπαίδευση</a:t>
            </a:r>
            <a:endParaRPr lang="en-US" sz="1000" dirty="0">
              <a:solidFill>
                <a:srgbClr val="5075BC"/>
              </a:solidFill>
              <a:ea typeface="ＭＳ Ｐゴシック" pitchFamily="34" charset="-128"/>
              <a:cs typeface="+mn-cs"/>
            </a:endParaRPr>
          </a:p>
        </p:txBody>
      </p:sp>
      <p:pic>
        <p:nvPicPr>
          <p:cNvPr id="10" name="Picture 9"/>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6"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Αναλυτικά προγράμματα και Ειδική Εκπαίδευση</a:t>
            </a:r>
            <a:endParaRPr lang="en-US" sz="1000" dirty="0">
              <a:solidFill>
                <a:srgbClr val="5075BC"/>
              </a:solidFill>
              <a:ea typeface="ＭＳ Ｐゴシック" pitchFamily="34" charset="-128"/>
              <a:cs typeface="+mn-cs"/>
            </a:endParaRPr>
          </a:p>
        </p:txBody>
      </p:sp>
      <p:pic>
        <p:nvPicPr>
          <p:cNvPr id="10" name="Picture 9"/>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lang="el-GR" sz="4400" b="0" kern="1200">
          <a:solidFill>
            <a:srgbClr val="5075B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l-GR" sz="32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l-GR" sz="28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l-GR" sz="2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l-GR" sz="20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l-G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i-schools.gr/special_education/kinitikes_anap/kinitikes-anapiries-part00.pdf" TargetMode="External"/><Relationship Id="rId2" Type="http://schemas.openxmlformats.org/officeDocument/2006/relationships/hyperlink" Target="http://www.pi-schools.gr/special_education/kofosi-b/kofosi-b-part-00.pdf" TargetMode="External"/><Relationship Id="rId1" Type="http://schemas.openxmlformats.org/officeDocument/2006/relationships/slideLayout" Target="../slideLayouts/slideLayout2.xml"/><Relationship Id="rId5" Type="http://schemas.openxmlformats.org/officeDocument/2006/relationships/hyperlink" Target="http://www.pi-schools.gr/special_education/aps-depps-eeeek.pdf" TargetMode="External"/><Relationship Id="rId4" Type="http://schemas.openxmlformats.org/officeDocument/2006/relationships/hyperlink" Target="http://www.pi-schools.gr/special_education/tiflokofosi/tiflokofosi-part1.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esea.gr/.../P.D.30196_Analytiko_Programma_EidikhsAgwghs.doc" TargetMode="External"/><Relationship Id="rId2" Type="http://schemas.openxmlformats.org/officeDocument/2006/relationships/hyperlink" Target="http://www.pischools.gr/content/index.php?lesson_id=300&amp;ep=367" TargetMode="External"/><Relationship Id="rId1" Type="http://schemas.openxmlformats.org/officeDocument/2006/relationships/slideLayout" Target="../slideLayouts/slideLayout2.xml"/><Relationship Id="rId4" Type="http://schemas.openxmlformats.org/officeDocument/2006/relationships/hyperlink" Target="http://www.pischools.gr/special_education_new/index_gr.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1644081"/>
            <a:ext cx="7772400" cy="848815"/>
          </a:xfrm>
        </p:spPr>
        <p:txBody>
          <a:bodyPr vert="horz" lIns="91440" tIns="45720" rIns="91440" bIns="45720" rtlCol="0" anchor="ctr">
            <a:normAutofit/>
          </a:bodyPr>
          <a:lstStyle/>
          <a:p>
            <a:r>
              <a:rPr lang="el-GR" b="0" dirty="0">
                <a:solidFill>
                  <a:srgbClr val="5075BC"/>
                </a:solidFill>
              </a:rPr>
              <a:t>Εισαγωγή στην Ειδική Αγωγή</a:t>
            </a:r>
            <a:endParaRPr lang="el-GR" b="0" dirty="0">
              <a:solidFill>
                <a:srgbClr val="5075BC"/>
              </a:solidFill>
            </a:endParaRPr>
          </a:p>
        </p:txBody>
      </p:sp>
      <p:sp>
        <p:nvSpPr>
          <p:cNvPr id="3" name="Υπότιτλος 2"/>
          <p:cNvSpPr>
            <a:spLocks noGrp="1"/>
          </p:cNvSpPr>
          <p:nvPr>
            <p:ph type="subTitle" idx="1"/>
          </p:nvPr>
        </p:nvSpPr>
        <p:spPr>
          <a:xfrm>
            <a:off x="683568" y="3138514"/>
            <a:ext cx="7776864" cy="3098798"/>
          </a:xfrm>
        </p:spPr>
        <p:txBody>
          <a:bodyPr>
            <a:noAutofit/>
          </a:bodyPr>
          <a:lstStyle/>
          <a:p>
            <a:r>
              <a:rPr lang="el-GR" sz="2800" dirty="0">
                <a:solidFill>
                  <a:srgbClr val="5075BC"/>
                </a:solidFill>
                <a:latin typeface="+mj-lt"/>
                <a:ea typeface="+mj-ea"/>
                <a:cs typeface="+mj-cs"/>
              </a:rPr>
              <a:t>Ενότητα </a:t>
            </a:r>
            <a:r>
              <a:rPr lang="el-GR" sz="2800" dirty="0">
                <a:solidFill>
                  <a:srgbClr val="5075BC"/>
                </a:solidFill>
                <a:latin typeface="+mj-lt"/>
                <a:ea typeface="+mj-ea"/>
                <a:cs typeface="+mj-cs"/>
              </a:rPr>
              <a:t>5:</a:t>
            </a:r>
            <a:r>
              <a:rPr lang="en-US" sz="2800" dirty="0">
                <a:solidFill>
                  <a:srgbClr val="5075BC"/>
                </a:solidFill>
                <a:latin typeface="+mj-lt"/>
                <a:ea typeface="+mj-ea"/>
                <a:cs typeface="+mj-cs"/>
              </a:rPr>
              <a:t> </a:t>
            </a:r>
            <a:r>
              <a:rPr lang="el-GR" sz="2800" dirty="0" smtClean="0"/>
              <a:t>Αναλυτικά προγράμματα και Ειδική </a:t>
            </a:r>
            <a:r>
              <a:rPr lang="el-GR" sz="2800" dirty="0" smtClean="0"/>
              <a:t>Εκπαίδευση</a:t>
            </a:r>
          </a:p>
          <a:p>
            <a:endParaRPr lang="el-GR" sz="2800" dirty="0"/>
          </a:p>
          <a:p>
            <a:r>
              <a:rPr lang="el-GR" sz="2800" dirty="0"/>
              <a:t>Ευδοξία </a:t>
            </a:r>
            <a:r>
              <a:rPr lang="el-GR" sz="2800" dirty="0" err="1"/>
              <a:t>Ντεροπούλου-Ντέρου</a:t>
            </a:r>
            <a:endParaRPr lang="el-GR" sz="2800" dirty="0"/>
          </a:p>
          <a:p>
            <a:r>
              <a:rPr lang="el-GR" sz="2800" dirty="0"/>
              <a:t>Σχολή Επιστημών της Αγωγής</a:t>
            </a:r>
            <a:endParaRPr lang="en-US" sz="2800" dirty="0"/>
          </a:p>
          <a:p>
            <a:r>
              <a:rPr lang="el-GR" sz="2800" dirty="0"/>
              <a:t>Τμήμα Εκπαίδευσης και Αγωγής στην Προσχολική Ηλικία</a:t>
            </a:r>
          </a:p>
          <a:p>
            <a:endParaRPr lang="el-GR" sz="2800" dirty="0" smtClean="0"/>
          </a:p>
        </p:txBody>
      </p:sp>
      <p:pic>
        <p:nvPicPr>
          <p:cNvPr id="5" name="Picture 4"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Tree>
    <p:extLst>
      <p:ext uri="{BB962C8B-B14F-4D97-AF65-F5344CB8AC3E}">
        <p14:creationId xmlns:p14="http://schemas.microsoft.com/office/powerpoint/2010/main" val="195476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Πλαίσιο Αναλυτικού Προγράμματος Ειδικής Αγωγής (Π.Α.Π.Ε.Α</a:t>
            </a:r>
            <a:r>
              <a:rPr lang="el-GR" dirty="0"/>
              <a:t>.) (4)</a:t>
            </a:r>
            <a:endParaRPr lang="en-US" dirty="0"/>
          </a:p>
        </p:txBody>
      </p:sp>
      <p:sp>
        <p:nvSpPr>
          <p:cNvPr id="3" name="Content Placeholder 2"/>
          <p:cNvSpPr>
            <a:spLocks noGrp="1"/>
          </p:cNvSpPr>
          <p:nvPr>
            <p:ph idx="1"/>
          </p:nvPr>
        </p:nvSpPr>
        <p:spPr>
          <a:xfrm>
            <a:off x="457200" y="1783357"/>
            <a:ext cx="8229600" cy="4525963"/>
          </a:xfrm>
        </p:spPr>
        <p:txBody>
          <a:bodyPr>
            <a:normAutofit fontScale="85000" lnSpcReduction="20000"/>
          </a:bodyPr>
          <a:lstStyle/>
          <a:p>
            <a:pPr>
              <a:lnSpc>
                <a:spcPct val="80000"/>
              </a:lnSpc>
              <a:buNone/>
              <a:defRPr/>
            </a:pPr>
            <a:r>
              <a:rPr lang="el-GR" sz="2600" b="1" i="1" dirty="0"/>
              <a:t>β) Βασικές σχολικές δεξιότητες</a:t>
            </a:r>
            <a:endParaRPr lang="el-GR" sz="2600" i="1" dirty="0"/>
          </a:p>
          <a:p>
            <a:pPr>
              <a:lnSpc>
                <a:spcPct val="80000"/>
              </a:lnSpc>
              <a:buFont typeface="Wingdings" panose="05000000000000000000" pitchFamily="2" charset="2"/>
              <a:buChar char="§"/>
              <a:defRPr/>
            </a:pPr>
            <a:r>
              <a:rPr lang="el-GR" sz="2800" dirty="0"/>
              <a:t>Να κατακτήσουν τους μηχανισμούς ανάγνωσης και γραφής. </a:t>
            </a:r>
          </a:p>
          <a:p>
            <a:pPr>
              <a:lnSpc>
                <a:spcPct val="80000"/>
              </a:lnSpc>
              <a:buFont typeface="Wingdings" panose="05000000000000000000" pitchFamily="2" charset="2"/>
              <a:buChar char="§"/>
              <a:defRPr/>
            </a:pPr>
            <a:r>
              <a:rPr lang="el-GR" sz="2800" dirty="0"/>
              <a:t>Να κατανοήσουν τις βασικές μαθηματικές έννοιες και πράξεις. </a:t>
            </a:r>
          </a:p>
          <a:p>
            <a:pPr>
              <a:lnSpc>
                <a:spcPct val="80000"/>
              </a:lnSpc>
              <a:buFont typeface="Wingdings" panose="05000000000000000000" pitchFamily="2" charset="2"/>
              <a:buChar char="§"/>
              <a:defRPr/>
            </a:pPr>
            <a:r>
              <a:rPr lang="el-GR" sz="2800" dirty="0"/>
              <a:t>Να χρησιμοποιούν τις σχολικές δεξιότητες για τη σχολική και την κοινωνική τους ένταξη. </a:t>
            </a:r>
            <a:endParaRPr lang="el-GR" sz="2800" b="1" dirty="0"/>
          </a:p>
          <a:p>
            <a:pPr marL="0" indent="0">
              <a:lnSpc>
                <a:spcPct val="80000"/>
              </a:lnSpc>
              <a:buNone/>
              <a:defRPr/>
            </a:pPr>
            <a:endParaRPr lang="el-GR" sz="2400" b="1" dirty="0"/>
          </a:p>
          <a:p>
            <a:pPr>
              <a:lnSpc>
                <a:spcPct val="80000"/>
              </a:lnSpc>
              <a:buNone/>
              <a:defRPr/>
            </a:pPr>
            <a:r>
              <a:rPr lang="el-GR" sz="2600" b="1" i="1" dirty="0"/>
              <a:t>γ) Κοινωνική προσαρμογή</a:t>
            </a:r>
            <a:endParaRPr lang="el-GR" sz="2600" i="1" dirty="0"/>
          </a:p>
          <a:p>
            <a:pPr>
              <a:lnSpc>
                <a:spcPct val="80000"/>
              </a:lnSpc>
              <a:buFont typeface="Wingdings" panose="05000000000000000000" pitchFamily="2" charset="2"/>
              <a:buChar char="§"/>
              <a:defRPr/>
            </a:pPr>
            <a:r>
              <a:rPr lang="el-GR" sz="2800" dirty="0"/>
              <a:t>Να γνωρίσουν το φυσικό, κοινωνικό και πολιτιστικό περιβάλλον. </a:t>
            </a:r>
          </a:p>
          <a:p>
            <a:pPr>
              <a:lnSpc>
                <a:spcPct val="80000"/>
              </a:lnSpc>
              <a:buFont typeface="Wingdings" panose="05000000000000000000" pitchFamily="2" charset="2"/>
              <a:buChar char="§"/>
              <a:defRPr/>
            </a:pPr>
            <a:r>
              <a:rPr lang="el-GR" sz="2800" dirty="0"/>
              <a:t>Να αποδεχτούν το περιβάλλον τους και να γίνουν αποδεκτά από αυτό. </a:t>
            </a:r>
          </a:p>
          <a:p>
            <a:pPr>
              <a:lnSpc>
                <a:spcPct val="80000"/>
              </a:lnSpc>
              <a:buFont typeface="Wingdings" panose="05000000000000000000" pitchFamily="2" charset="2"/>
              <a:buChar char="§"/>
              <a:defRPr/>
            </a:pPr>
            <a:r>
              <a:rPr lang="el-GR" sz="2800" dirty="0"/>
              <a:t>Να φτάσουν στο ανώτερο δυνατό επίπεδο αυτονομίας. </a:t>
            </a:r>
          </a:p>
          <a:p>
            <a:pPr marL="0" indent="0">
              <a:buNone/>
            </a:pPr>
            <a:endParaRPr lang="en-US" dirty="0"/>
          </a:p>
        </p:txBody>
      </p:sp>
    </p:spTree>
    <p:extLst>
      <p:ext uri="{BB962C8B-B14F-4D97-AF65-F5344CB8AC3E}">
        <p14:creationId xmlns:p14="http://schemas.microsoft.com/office/powerpoint/2010/main" val="85444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Πλαίσιο Αναλυτικού Προγράμματος Ειδικής Αγωγής (Π.Α.Π.Ε.Α</a:t>
            </a:r>
            <a:r>
              <a:rPr lang="el-GR" dirty="0"/>
              <a:t>.) (5)</a:t>
            </a:r>
            <a:endParaRPr lang="en-US" dirty="0"/>
          </a:p>
        </p:txBody>
      </p:sp>
      <p:sp>
        <p:nvSpPr>
          <p:cNvPr id="3" name="Content Placeholder 2"/>
          <p:cNvSpPr>
            <a:spLocks noGrp="1"/>
          </p:cNvSpPr>
          <p:nvPr>
            <p:ph idx="1"/>
          </p:nvPr>
        </p:nvSpPr>
        <p:spPr>
          <a:xfrm>
            <a:off x="457200" y="1783357"/>
            <a:ext cx="8229600" cy="4525963"/>
          </a:xfrm>
        </p:spPr>
        <p:txBody>
          <a:bodyPr>
            <a:normAutofit fontScale="92500"/>
          </a:bodyPr>
          <a:lstStyle/>
          <a:p>
            <a:pPr>
              <a:lnSpc>
                <a:spcPct val="80000"/>
              </a:lnSpc>
              <a:buNone/>
              <a:defRPr/>
            </a:pPr>
            <a:r>
              <a:rPr lang="el-GR" sz="2400" b="1" i="1" dirty="0"/>
              <a:t>δ) Δημιουργικές δραστηριότητες</a:t>
            </a:r>
            <a:endParaRPr lang="el-GR" sz="2400" i="1" dirty="0"/>
          </a:p>
          <a:p>
            <a:pPr>
              <a:lnSpc>
                <a:spcPct val="80000"/>
              </a:lnSpc>
              <a:defRPr/>
            </a:pPr>
            <a:r>
              <a:rPr lang="el-GR" sz="2400" dirty="0"/>
              <a:t>Να βιώσουν τη χαρά της δημιουργίας και της αισθητικής απόλαυσης. </a:t>
            </a:r>
          </a:p>
          <a:p>
            <a:pPr>
              <a:lnSpc>
                <a:spcPct val="80000"/>
              </a:lnSpc>
              <a:defRPr/>
            </a:pPr>
            <a:r>
              <a:rPr lang="el-GR" sz="2400" dirty="0"/>
              <a:t>Να εμπεδώσουν τις σχολικές δεξιότητες. </a:t>
            </a:r>
          </a:p>
          <a:p>
            <a:pPr>
              <a:lnSpc>
                <a:spcPct val="80000"/>
              </a:lnSpc>
              <a:defRPr/>
            </a:pPr>
            <a:r>
              <a:rPr lang="el-GR" sz="2400" dirty="0"/>
              <a:t>Να αξιοποιούν σωστά τον ελεύθερο χρόνο</a:t>
            </a:r>
            <a:r>
              <a:rPr lang="el-GR" sz="2400" i="1" dirty="0"/>
              <a:t>.</a:t>
            </a:r>
          </a:p>
          <a:p>
            <a:pPr marL="0" indent="0">
              <a:lnSpc>
                <a:spcPct val="80000"/>
              </a:lnSpc>
              <a:buNone/>
              <a:defRPr/>
            </a:pPr>
            <a:endParaRPr lang="el-GR" sz="2400" b="1" i="1" dirty="0"/>
          </a:p>
          <a:p>
            <a:pPr>
              <a:lnSpc>
                <a:spcPct val="80000"/>
              </a:lnSpc>
              <a:buNone/>
              <a:defRPr/>
            </a:pPr>
            <a:r>
              <a:rPr lang="el-GR" sz="2400" b="1" i="1" dirty="0"/>
              <a:t>ε) </a:t>
            </a:r>
            <a:r>
              <a:rPr lang="el-GR" sz="2400" b="1" i="1" dirty="0" err="1"/>
              <a:t>Προεπαγγελματική</a:t>
            </a:r>
            <a:r>
              <a:rPr lang="el-GR" sz="2400" b="1" i="1" dirty="0"/>
              <a:t> ετοιμότητα</a:t>
            </a:r>
            <a:endParaRPr lang="el-GR" sz="2400" i="1" dirty="0"/>
          </a:p>
          <a:p>
            <a:pPr>
              <a:lnSpc>
                <a:spcPct val="80000"/>
              </a:lnSpc>
              <a:defRPr/>
            </a:pPr>
            <a:r>
              <a:rPr lang="el-GR" sz="2400" dirty="0"/>
              <a:t>Να οργανώσουν την προσωπικότητά τους. </a:t>
            </a:r>
          </a:p>
          <a:p>
            <a:pPr>
              <a:lnSpc>
                <a:spcPct val="80000"/>
              </a:lnSpc>
              <a:defRPr/>
            </a:pPr>
            <a:r>
              <a:rPr lang="el-GR" sz="2400" dirty="0"/>
              <a:t>Να συνειδητοποιήσουν τις δυνατότητες και τις αδυναμίες τους. </a:t>
            </a:r>
          </a:p>
          <a:p>
            <a:pPr>
              <a:lnSpc>
                <a:spcPct val="80000"/>
              </a:lnSpc>
              <a:defRPr/>
            </a:pPr>
            <a:r>
              <a:rPr lang="el-GR" sz="2400" dirty="0"/>
              <a:t>Να αναπτύξουν </a:t>
            </a:r>
            <a:r>
              <a:rPr lang="el-GR" sz="2400" dirty="0" err="1"/>
              <a:t>προεπαγγελματικές</a:t>
            </a:r>
            <a:r>
              <a:rPr lang="el-GR" sz="2400" dirty="0"/>
              <a:t> δεξιότητες. </a:t>
            </a:r>
          </a:p>
          <a:p>
            <a:pPr>
              <a:lnSpc>
                <a:spcPct val="80000"/>
              </a:lnSpc>
              <a:defRPr/>
            </a:pPr>
            <a:r>
              <a:rPr lang="el-GR" sz="2400" dirty="0"/>
              <a:t>Να προσανατολιστούν επαγγελματικά.</a:t>
            </a:r>
            <a:endParaRPr lang="el-GR" sz="2400" b="1" dirty="0"/>
          </a:p>
          <a:p>
            <a:pPr marL="0" indent="0">
              <a:buNone/>
            </a:pPr>
            <a:endParaRPr lang="en-US" dirty="0"/>
          </a:p>
        </p:txBody>
      </p:sp>
    </p:spTree>
    <p:extLst>
      <p:ext uri="{BB962C8B-B14F-4D97-AF65-F5344CB8AC3E}">
        <p14:creationId xmlns:p14="http://schemas.microsoft.com/office/powerpoint/2010/main" val="1991502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vert="horz" lIns="91440" tIns="45720" rIns="91440" bIns="45720" rtlCol="0" anchor="ctr">
            <a:normAutofit fontScale="90000"/>
          </a:bodyPr>
          <a:lstStyle/>
          <a:p>
            <a:r>
              <a:rPr lang="el-GR" dirty="0"/>
              <a:t>Αναλυτικά Προγράμματα Σπουδών Ειδικής Αγωγής του Παιδαγωγικού Ινστιτούτου (2004) </a:t>
            </a:r>
            <a:r>
              <a:rPr lang="el-GR" dirty="0"/>
              <a:t>(1)</a:t>
            </a:r>
            <a:endParaRPr lang="en-US" dirty="0"/>
          </a:p>
        </p:txBody>
      </p:sp>
      <p:sp>
        <p:nvSpPr>
          <p:cNvPr id="3" name="Content Placeholder 2"/>
          <p:cNvSpPr>
            <a:spLocks noGrp="1"/>
          </p:cNvSpPr>
          <p:nvPr>
            <p:ph idx="1"/>
          </p:nvPr>
        </p:nvSpPr>
        <p:spPr>
          <a:xfrm>
            <a:off x="457200" y="2187084"/>
            <a:ext cx="8229600" cy="4050228"/>
          </a:xfrm>
        </p:spPr>
        <p:txBody>
          <a:bodyPr>
            <a:normAutofit fontScale="85000" lnSpcReduction="20000"/>
          </a:bodyPr>
          <a:lstStyle/>
          <a:p>
            <a:pPr>
              <a:defRPr/>
            </a:pPr>
            <a:r>
              <a:rPr lang="el-GR" b="1" u="sng" dirty="0">
                <a:solidFill>
                  <a:srgbClr val="FFC000"/>
                </a:solidFill>
              </a:rPr>
              <a:t>Α.Π.Σ. για μαθητές με Προβλήματα Ακοής για την Πρωτοβάθμια Εκπαίδευση </a:t>
            </a:r>
            <a:endParaRPr lang="en-US" b="1" u="sng" dirty="0">
              <a:solidFill>
                <a:srgbClr val="FFC000"/>
              </a:solidFill>
            </a:endParaRPr>
          </a:p>
          <a:p>
            <a:pPr>
              <a:defRPr/>
            </a:pPr>
            <a:r>
              <a:rPr lang="el-GR" b="1" u="sng" dirty="0">
                <a:solidFill>
                  <a:srgbClr val="FFC000"/>
                </a:solidFill>
                <a:hlinkClick r:id="rId2"/>
              </a:rPr>
              <a:t>Α.Π.Σ. για μαθητές με Προβλήματα Ακοής για την Δευτεροβάθμια </a:t>
            </a:r>
            <a:r>
              <a:rPr lang="el-GR" b="1" dirty="0">
                <a:solidFill>
                  <a:srgbClr val="FFC000"/>
                </a:solidFill>
                <a:hlinkClick r:id="rId2"/>
              </a:rPr>
              <a:t>Εκπαίδευση</a:t>
            </a:r>
            <a:r>
              <a:rPr lang="en-US" b="1" dirty="0">
                <a:solidFill>
                  <a:srgbClr val="FFC000"/>
                </a:solidFill>
              </a:rPr>
              <a:t> </a:t>
            </a:r>
          </a:p>
          <a:p>
            <a:pPr>
              <a:defRPr/>
            </a:pPr>
            <a:r>
              <a:rPr lang="el-GR" b="1" u="sng" dirty="0">
                <a:solidFill>
                  <a:srgbClr val="FFC000"/>
                </a:solidFill>
              </a:rPr>
              <a:t>Α.Π.Σ. Ελληνικής Νοηματικής Γλώσσας </a:t>
            </a:r>
            <a:endParaRPr lang="en-US" b="1" u="sng" dirty="0">
              <a:solidFill>
                <a:srgbClr val="FFC000"/>
              </a:solidFill>
            </a:endParaRPr>
          </a:p>
          <a:p>
            <a:pPr>
              <a:defRPr/>
            </a:pPr>
            <a:r>
              <a:rPr lang="el-GR" b="1" dirty="0">
                <a:solidFill>
                  <a:srgbClr val="FFC000"/>
                </a:solidFill>
                <a:hlinkClick r:id="rId3"/>
              </a:rPr>
              <a:t>Α.Π.Σ. για μαθητές με Κινητικές Αναπηρίες</a:t>
            </a:r>
            <a:r>
              <a:rPr lang="en-US" b="1" dirty="0">
                <a:solidFill>
                  <a:srgbClr val="FFC000"/>
                </a:solidFill>
              </a:rPr>
              <a:t> </a:t>
            </a:r>
          </a:p>
          <a:p>
            <a:pPr>
              <a:defRPr/>
            </a:pPr>
            <a:r>
              <a:rPr lang="en-US" b="1" dirty="0">
                <a:solidFill>
                  <a:srgbClr val="FFC000"/>
                </a:solidFill>
                <a:hlinkClick r:id="rId4"/>
              </a:rPr>
              <a:t>Α.Π.Σ. </a:t>
            </a:r>
            <a:r>
              <a:rPr lang="en-US" b="1" dirty="0" err="1">
                <a:solidFill>
                  <a:srgbClr val="FFC000"/>
                </a:solidFill>
                <a:hlinkClick r:id="rId4"/>
              </a:rPr>
              <a:t>Τυφλοκώφωσης</a:t>
            </a:r>
            <a:r>
              <a:rPr lang="en-US" b="1" dirty="0">
                <a:solidFill>
                  <a:srgbClr val="FFC000"/>
                </a:solidFill>
              </a:rPr>
              <a:t> </a:t>
            </a:r>
          </a:p>
          <a:p>
            <a:pPr>
              <a:defRPr/>
            </a:pPr>
            <a:r>
              <a:rPr lang="el-GR" b="1" dirty="0">
                <a:solidFill>
                  <a:srgbClr val="FFC000"/>
                </a:solidFill>
                <a:hlinkClick r:id="rId5"/>
              </a:rPr>
              <a:t>Α.Π.Σ. Εργαστηρίων Ειδικής Επαγγελματικής Εκπαίδευσης και Κατάρτισης</a:t>
            </a:r>
            <a:r>
              <a:rPr lang="en-US" b="1" dirty="0">
                <a:solidFill>
                  <a:srgbClr val="FFC000"/>
                </a:solidFill>
              </a:rPr>
              <a:t>   </a:t>
            </a:r>
          </a:p>
        </p:txBody>
      </p:sp>
    </p:spTree>
    <p:extLst>
      <p:ext uri="{BB962C8B-B14F-4D97-AF65-F5344CB8AC3E}">
        <p14:creationId xmlns:p14="http://schemas.microsoft.com/office/powerpoint/2010/main" val="105773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vert="horz" lIns="91440" tIns="45720" rIns="91440" bIns="45720" rtlCol="0" anchor="ctr">
            <a:normAutofit/>
          </a:bodyPr>
          <a:lstStyle/>
          <a:p>
            <a:r>
              <a:rPr lang="el-GR" altLang="en-US" dirty="0"/>
              <a:t>Παιδαγωγική έκθεση </a:t>
            </a:r>
            <a:r>
              <a:rPr lang="el-GR" altLang="en-US" dirty="0"/>
              <a:t>(1)</a:t>
            </a:r>
            <a:endParaRPr lang="en-US" dirty="0"/>
          </a:p>
        </p:txBody>
      </p:sp>
      <p:sp>
        <p:nvSpPr>
          <p:cNvPr id="3" name="Content Placeholder 2"/>
          <p:cNvSpPr>
            <a:spLocks noGrp="1"/>
          </p:cNvSpPr>
          <p:nvPr>
            <p:ph idx="1"/>
          </p:nvPr>
        </p:nvSpPr>
        <p:spPr>
          <a:xfrm>
            <a:off x="467544" y="1307901"/>
            <a:ext cx="8229600" cy="4929411"/>
          </a:xfrm>
        </p:spPr>
        <p:txBody>
          <a:bodyPr>
            <a:normAutofit fontScale="70000" lnSpcReduction="20000"/>
          </a:bodyPr>
          <a:lstStyle/>
          <a:p>
            <a:pPr>
              <a:lnSpc>
                <a:spcPct val="90000"/>
              </a:lnSpc>
              <a:buFont typeface="Wingdings" panose="05000000000000000000" pitchFamily="2" charset="2"/>
              <a:buChar char="§"/>
              <a:defRPr/>
            </a:pPr>
            <a:r>
              <a:rPr lang="el-GR" dirty="0"/>
              <a:t>Ονοματεπώνυμο του παιδιού:</a:t>
            </a:r>
          </a:p>
          <a:p>
            <a:pPr>
              <a:lnSpc>
                <a:spcPct val="90000"/>
              </a:lnSpc>
              <a:buFont typeface="Wingdings" panose="05000000000000000000" pitchFamily="2" charset="2"/>
              <a:buChar char="§"/>
              <a:defRPr/>
            </a:pPr>
            <a:r>
              <a:rPr lang="el-GR" dirty="0"/>
              <a:t>Ημερομηνία σύνταξης της παιδαγωγικής έκθεσης:</a:t>
            </a:r>
          </a:p>
          <a:p>
            <a:pPr>
              <a:lnSpc>
                <a:spcPct val="90000"/>
              </a:lnSpc>
              <a:buFont typeface="Wingdings" panose="05000000000000000000" pitchFamily="2" charset="2"/>
              <a:buChar char="§"/>
              <a:defRPr/>
            </a:pPr>
            <a:r>
              <a:rPr lang="el-GR" dirty="0"/>
              <a:t>Ημερομηνία γέννησης του παιδιού:</a:t>
            </a:r>
          </a:p>
          <a:p>
            <a:pPr>
              <a:lnSpc>
                <a:spcPct val="90000"/>
              </a:lnSpc>
              <a:buFont typeface="Wingdings" panose="05000000000000000000" pitchFamily="2" charset="2"/>
              <a:buChar char="§"/>
              <a:defRPr/>
            </a:pPr>
            <a:r>
              <a:rPr lang="el-GR" dirty="0"/>
              <a:t>Ιατρική διάγνωση της αναπηρίας: (Εάν υπάρχει)</a:t>
            </a:r>
          </a:p>
          <a:p>
            <a:pPr>
              <a:lnSpc>
                <a:spcPct val="90000"/>
              </a:lnSpc>
              <a:buFont typeface="Wingdings" panose="05000000000000000000" pitchFamily="2" charset="2"/>
              <a:buChar char="§"/>
              <a:defRPr/>
            </a:pPr>
            <a:r>
              <a:rPr lang="el-GR" dirty="0"/>
              <a:t>Επίπεδο αυτοεξυπηρέτησης του παιδιού:</a:t>
            </a:r>
          </a:p>
          <a:p>
            <a:pPr>
              <a:lnSpc>
                <a:spcPct val="90000"/>
              </a:lnSpc>
              <a:buFont typeface="Wingdings" panose="05000000000000000000" pitchFamily="2" charset="2"/>
              <a:buChar char="§"/>
              <a:defRPr/>
            </a:pPr>
            <a:r>
              <a:rPr lang="el-GR" dirty="0"/>
              <a:t>Κινητική εξέλιξη του παιδιού</a:t>
            </a:r>
            <a:r>
              <a:rPr lang="en-US" dirty="0"/>
              <a:t>:</a:t>
            </a:r>
            <a:endParaRPr lang="el-GR" dirty="0"/>
          </a:p>
          <a:p>
            <a:pPr>
              <a:lnSpc>
                <a:spcPct val="90000"/>
              </a:lnSpc>
              <a:buFont typeface="Wingdings" panose="05000000000000000000" pitchFamily="2" charset="2"/>
              <a:buChar char="§"/>
              <a:defRPr/>
            </a:pPr>
            <a:r>
              <a:rPr lang="el-GR" dirty="0"/>
              <a:t>Γνωστική εξέλιξη του παιδιού:</a:t>
            </a:r>
          </a:p>
          <a:p>
            <a:pPr>
              <a:lnSpc>
                <a:spcPct val="90000"/>
              </a:lnSpc>
              <a:buFont typeface="Wingdings" panose="05000000000000000000" pitchFamily="2" charset="2"/>
              <a:buChar char="§"/>
              <a:defRPr/>
            </a:pPr>
            <a:r>
              <a:rPr lang="el-GR" dirty="0"/>
              <a:t>Γλωσσική εξέλιξη του παιδιού:</a:t>
            </a:r>
          </a:p>
          <a:p>
            <a:pPr>
              <a:lnSpc>
                <a:spcPct val="90000"/>
              </a:lnSpc>
              <a:buFont typeface="Wingdings" panose="05000000000000000000" pitchFamily="2" charset="2"/>
              <a:buChar char="§"/>
              <a:defRPr/>
            </a:pPr>
            <a:r>
              <a:rPr lang="el-GR" dirty="0"/>
              <a:t>Επίπεδο εξέλιξης του παιχνιδιού:</a:t>
            </a:r>
          </a:p>
          <a:p>
            <a:pPr>
              <a:lnSpc>
                <a:spcPct val="90000"/>
              </a:lnSpc>
              <a:buFont typeface="Wingdings" panose="05000000000000000000" pitchFamily="2" charset="2"/>
              <a:buChar char="§"/>
              <a:defRPr/>
            </a:pPr>
            <a:r>
              <a:rPr lang="el-GR" dirty="0"/>
              <a:t>Αισθητική εξέλιξη του παιδιού:</a:t>
            </a:r>
          </a:p>
          <a:p>
            <a:pPr>
              <a:lnSpc>
                <a:spcPct val="90000"/>
              </a:lnSpc>
              <a:buFont typeface="Wingdings" panose="05000000000000000000" pitchFamily="2" charset="2"/>
              <a:buChar char="§"/>
              <a:defRPr/>
            </a:pPr>
            <a:r>
              <a:rPr lang="el-GR" dirty="0"/>
              <a:t>Συναισθηματική και κοινωνική συμπεριφορά του παιδιού:</a:t>
            </a:r>
          </a:p>
          <a:p>
            <a:pPr>
              <a:lnSpc>
                <a:spcPct val="90000"/>
              </a:lnSpc>
              <a:buFont typeface="Wingdings" panose="05000000000000000000" pitchFamily="2" charset="2"/>
              <a:buChar char="§"/>
              <a:defRPr/>
            </a:pPr>
            <a:r>
              <a:rPr lang="el-GR" dirty="0"/>
              <a:t>Ενδιαφέροντα και προτιμήσεις του παιδιού:</a:t>
            </a:r>
          </a:p>
        </p:txBody>
      </p:sp>
    </p:spTree>
    <p:extLst>
      <p:ext uri="{BB962C8B-B14F-4D97-AF65-F5344CB8AC3E}">
        <p14:creationId xmlns:p14="http://schemas.microsoft.com/office/powerpoint/2010/main" val="1008328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vert="horz" lIns="91440" tIns="45720" rIns="91440" bIns="45720" rtlCol="0" anchor="ctr">
            <a:normAutofit/>
          </a:bodyPr>
          <a:lstStyle/>
          <a:p>
            <a:r>
              <a:rPr lang="el-GR" altLang="en-US" dirty="0"/>
              <a:t>Παιδαγωγική έκθεση </a:t>
            </a:r>
            <a:r>
              <a:rPr lang="el-GR" altLang="en-US" dirty="0"/>
              <a:t>(2)</a:t>
            </a:r>
            <a:endParaRPr lang="en-US" dirty="0"/>
          </a:p>
        </p:txBody>
      </p:sp>
      <p:sp>
        <p:nvSpPr>
          <p:cNvPr id="3" name="Content Placeholder 2"/>
          <p:cNvSpPr>
            <a:spLocks noGrp="1"/>
          </p:cNvSpPr>
          <p:nvPr>
            <p:ph idx="1"/>
          </p:nvPr>
        </p:nvSpPr>
        <p:spPr>
          <a:xfrm>
            <a:off x="457200" y="1307901"/>
            <a:ext cx="8229600" cy="4929411"/>
          </a:xfrm>
        </p:spPr>
        <p:txBody>
          <a:bodyPr>
            <a:normAutofit/>
          </a:bodyPr>
          <a:lstStyle/>
          <a:p>
            <a:pPr>
              <a:lnSpc>
                <a:spcPct val="90000"/>
              </a:lnSpc>
              <a:defRPr/>
            </a:pPr>
            <a:r>
              <a:rPr lang="el-GR" dirty="0"/>
              <a:t>Τελική γενική περιληπτική εικόνα του παιδιού: </a:t>
            </a:r>
          </a:p>
          <a:p>
            <a:pPr>
              <a:lnSpc>
                <a:spcPct val="90000"/>
              </a:lnSpc>
              <a:defRPr/>
            </a:pPr>
            <a:r>
              <a:rPr lang="el-GR" dirty="0"/>
              <a:t>Βραχύχρονοι στόχοι της παιδαγωγικής παρέμβασης:</a:t>
            </a:r>
          </a:p>
          <a:p>
            <a:pPr>
              <a:lnSpc>
                <a:spcPct val="90000"/>
              </a:lnSpc>
              <a:defRPr/>
            </a:pPr>
            <a:r>
              <a:rPr lang="el-GR" dirty="0"/>
              <a:t>Μακρόχρονοι στόχοι της παιδαγωγικής παρέμβασης:</a:t>
            </a:r>
          </a:p>
          <a:p>
            <a:pPr>
              <a:lnSpc>
                <a:spcPct val="90000"/>
              </a:lnSpc>
              <a:defRPr/>
            </a:pPr>
            <a:r>
              <a:rPr lang="el-GR" dirty="0"/>
              <a:t>Ονοματεπώνυμο του/ της εκπαιδευτικού:</a:t>
            </a:r>
          </a:p>
          <a:p>
            <a:pPr>
              <a:lnSpc>
                <a:spcPct val="90000"/>
              </a:lnSpc>
              <a:defRPr/>
            </a:pPr>
            <a:r>
              <a:rPr lang="el-GR" dirty="0"/>
              <a:t>Ταυτότητα του νηπιαγωγείου, σχολείου,  ιδρύματος:</a:t>
            </a:r>
          </a:p>
        </p:txBody>
      </p:sp>
    </p:spTree>
    <p:extLst>
      <p:ext uri="{BB962C8B-B14F-4D97-AF65-F5344CB8AC3E}">
        <p14:creationId xmlns:p14="http://schemas.microsoft.com/office/powerpoint/2010/main" val="197745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Μελέτη της κινητικής εξέλιξης και των δεξιοτήτων αυτοεξυπηρέτησης </a:t>
            </a:r>
            <a:endParaRPr lang="en-US" dirty="0"/>
          </a:p>
        </p:txBody>
      </p:sp>
      <p:sp>
        <p:nvSpPr>
          <p:cNvPr id="3" name="Content Placeholder 2"/>
          <p:cNvSpPr>
            <a:spLocks noGrp="1"/>
          </p:cNvSpPr>
          <p:nvPr>
            <p:ph idx="1"/>
          </p:nvPr>
        </p:nvSpPr>
        <p:spPr>
          <a:xfrm>
            <a:off x="457200" y="1711349"/>
            <a:ext cx="8229600" cy="4525963"/>
          </a:xfrm>
        </p:spPr>
        <p:txBody>
          <a:bodyPr>
            <a:normAutofit fontScale="92500" lnSpcReduction="10000"/>
          </a:bodyPr>
          <a:lstStyle/>
          <a:p>
            <a:pPr>
              <a:lnSpc>
                <a:spcPct val="80000"/>
              </a:lnSpc>
              <a:buFontTx/>
              <a:buNone/>
              <a:defRPr/>
            </a:pPr>
            <a:r>
              <a:rPr lang="el-GR" dirty="0"/>
              <a:t>Σημεία διερεύνησης:</a:t>
            </a:r>
          </a:p>
          <a:p>
            <a:pPr>
              <a:lnSpc>
                <a:spcPct val="80000"/>
              </a:lnSpc>
              <a:buFont typeface="Wingdings" panose="05000000000000000000" pitchFamily="2" charset="2"/>
              <a:buChar char="§"/>
              <a:defRPr/>
            </a:pPr>
            <a:r>
              <a:rPr lang="el-GR" dirty="0"/>
              <a:t>Δυνατότητες αυτοεξυπηρέτησης (έλεγχος σφικτήρων, προσωπική υγιεινή, ένδυση, σίτιση, χρήση εργαλείων σίτισης, φροντίδα προσωπικών αντικειμένων και παιχνιδιών). Σημαντικό στοιχείο είναι ο βαθμός αυτονομίας του παιδιού στις παραπάνω δεξιότητες. </a:t>
            </a:r>
          </a:p>
          <a:p>
            <a:pPr>
              <a:lnSpc>
                <a:spcPct val="80000"/>
              </a:lnSpc>
              <a:buFont typeface="Wingdings" panose="05000000000000000000" pitchFamily="2" charset="2"/>
              <a:buChar char="§"/>
              <a:defRPr/>
            </a:pPr>
            <a:r>
              <a:rPr lang="el-GR" dirty="0"/>
              <a:t>Δυνατότητες γενικής κινητικότητας (βάδισμα, τρέξιμο, επίκυψη, ισορροπία, ευλυγισία, αίσθηση ρυθμού, </a:t>
            </a:r>
            <a:r>
              <a:rPr lang="el-GR" dirty="0" err="1"/>
              <a:t>μουσικο</a:t>
            </a:r>
            <a:r>
              <a:rPr lang="el-GR" dirty="0"/>
              <a:t>-κινητικές δεξιότητες, </a:t>
            </a:r>
            <a:r>
              <a:rPr lang="el-GR" dirty="0" err="1"/>
              <a:t>αρθρωτική</a:t>
            </a:r>
            <a:r>
              <a:rPr lang="el-GR" dirty="0"/>
              <a:t> κινητικότητα, λεπτή κινητικότητα, φυσική κατάσταση). </a:t>
            </a:r>
          </a:p>
          <a:p>
            <a:pPr marL="0" indent="0">
              <a:buNone/>
            </a:pPr>
            <a:endParaRPr lang="en-US" dirty="0"/>
          </a:p>
        </p:txBody>
      </p:sp>
    </p:spTree>
    <p:extLst>
      <p:ext uri="{BB962C8B-B14F-4D97-AF65-F5344CB8AC3E}">
        <p14:creationId xmlns:p14="http://schemas.microsoft.com/office/powerpoint/2010/main" val="410685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vert="horz" lIns="91440" tIns="45720" rIns="91440" bIns="45720" rtlCol="0" anchor="ctr">
            <a:normAutofit/>
          </a:bodyPr>
          <a:lstStyle/>
          <a:p>
            <a:r>
              <a:rPr lang="el-GR" dirty="0"/>
              <a:t>Μελέτη γνωστικής </a:t>
            </a:r>
            <a:r>
              <a:rPr lang="el-GR" dirty="0"/>
              <a:t>εξέλιξης (1) </a:t>
            </a:r>
            <a:endParaRPr lang="en-US" dirty="0"/>
          </a:p>
        </p:txBody>
      </p:sp>
      <p:sp>
        <p:nvSpPr>
          <p:cNvPr id="3" name="Content Placeholder 2"/>
          <p:cNvSpPr>
            <a:spLocks noGrp="1"/>
          </p:cNvSpPr>
          <p:nvPr>
            <p:ph idx="1"/>
          </p:nvPr>
        </p:nvSpPr>
        <p:spPr>
          <a:xfrm>
            <a:off x="457200" y="1379909"/>
            <a:ext cx="8229600" cy="4857403"/>
          </a:xfrm>
        </p:spPr>
        <p:txBody>
          <a:bodyPr>
            <a:normAutofit fontScale="92500" lnSpcReduction="10000"/>
          </a:bodyPr>
          <a:lstStyle/>
          <a:p>
            <a:pPr>
              <a:lnSpc>
                <a:spcPct val="80000"/>
              </a:lnSpc>
              <a:buFont typeface="Wingdings" panose="05000000000000000000" pitchFamily="2" charset="2"/>
              <a:buChar char="§"/>
              <a:defRPr/>
            </a:pPr>
            <a:r>
              <a:rPr lang="el-GR" dirty="0"/>
              <a:t>Η μελέτη της γνωστικής εξέλιξης θα πρέπει να εμπεριέχει ένα σύνολο δραστηριοτήτων που θα αφορούν διαφορετικά επίπεδα εξέλιξης των γνωστικών λειτουργιών (πρόσληψη, αντίληψη, σκέψη, προσοχή, βραχύχρονη-μακρόχρονη μνήμη).</a:t>
            </a:r>
          </a:p>
          <a:p>
            <a:pPr>
              <a:lnSpc>
                <a:spcPct val="80000"/>
              </a:lnSpc>
              <a:buFont typeface="Wingdings" panose="05000000000000000000" pitchFamily="2" charset="2"/>
              <a:buChar char="§"/>
              <a:defRPr/>
            </a:pPr>
            <a:r>
              <a:rPr lang="el-GR" dirty="0"/>
              <a:t>Η μελέτη εμπεριέχει ασκήσεις διαφορετικού βαθμού δυσκολίας για την παραστατικότερη ανάλυση των γνωστικών λειτουργιών. Οι ασκήσεις διαφορετικού βαθμού δυσκολίας σχετίζονται με το μέγεθος και την ποσότητα του εκπαιδευτικού υλικού και το επίπεδο παρέμβασης του παιδαγωγού.</a:t>
            </a:r>
          </a:p>
        </p:txBody>
      </p:sp>
    </p:spTree>
    <p:extLst>
      <p:ext uri="{BB962C8B-B14F-4D97-AF65-F5344CB8AC3E}">
        <p14:creationId xmlns:p14="http://schemas.microsoft.com/office/powerpoint/2010/main" val="25124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vert="horz" lIns="91440" tIns="45720" rIns="91440" bIns="45720" rtlCol="0" anchor="ctr">
            <a:normAutofit/>
          </a:bodyPr>
          <a:lstStyle/>
          <a:p>
            <a:r>
              <a:rPr lang="el-GR" dirty="0"/>
              <a:t>Μελέτη γνωστικής </a:t>
            </a:r>
            <a:r>
              <a:rPr lang="el-GR" dirty="0"/>
              <a:t>εξέλιξης (2) </a:t>
            </a:r>
            <a:endParaRPr lang="en-US" dirty="0"/>
          </a:p>
        </p:txBody>
      </p:sp>
      <p:sp>
        <p:nvSpPr>
          <p:cNvPr id="3" name="Content Placeholder 2"/>
          <p:cNvSpPr>
            <a:spLocks noGrp="1"/>
          </p:cNvSpPr>
          <p:nvPr>
            <p:ph idx="1"/>
          </p:nvPr>
        </p:nvSpPr>
        <p:spPr>
          <a:xfrm>
            <a:off x="457200" y="1379909"/>
            <a:ext cx="8229600" cy="4857403"/>
          </a:xfrm>
        </p:spPr>
        <p:txBody>
          <a:bodyPr>
            <a:normAutofit fontScale="70000" lnSpcReduction="20000"/>
          </a:bodyPr>
          <a:lstStyle/>
          <a:p>
            <a:pPr>
              <a:lnSpc>
                <a:spcPct val="90000"/>
              </a:lnSpc>
              <a:buFontTx/>
              <a:buNone/>
              <a:defRPr/>
            </a:pPr>
            <a:r>
              <a:rPr lang="el-GR" dirty="0"/>
              <a:t>Η διανοητική πράξη μελετάται σε  τρεις φάσεις: </a:t>
            </a:r>
          </a:p>
          <a:p>
            <a:pPr>
              <a:lnSpc>
                <a:spcPct val="90000"/>
              </a:lnSpc>
              <a:defRPr/>
            </a:pPr>
            <a:r>
              <a:rPr lang="el-GR" b="1" i="1" dirty="0"/>
              <a:t>Στη φάση της πρόκτησης πληροφοριών</a:t>
            </a:r>
            <a:endParaRPr lang="el-GR" dirty="0"/>
          </a:p>
          <a:p>
            <a:pPr>
              <a:lnSpc>
                <a:spcPct val="90000"/>
              </a:lnSpc>
              <a:buFontTx/>
              <a:buNone/>
              <a:defRPr/>
            </a:pPr>
            <a:r>
              <a:rPr lang="el-GR" dirty="0"/>
              <a:t>Εξερευνητική συμπεριφορά, </a:t>
            </a:r>
            <a:r>
              <a:rPr lang="el-GR" dirty="0" err="1"/>
              <a:t>χωρο</a:t>
            </a:r>
            <a:r>
              <a:rPr lang="el-GR" dirty="0"/>
              <a:t>-χρονικός προσανατολισμός, </a:t>
            </a:r>
          </a:p>
          <a:p>
            <a:pPr>
              <a:lnSpc>
                <a:spcPct val="90000"/>
              </a:lnSpc>
              <a:buFontTx/>
              <a:buNone/>
              <a:defRPr/>
            </a:pPr>
            <a:r>
              <a:rPr lang="el-GR" dirty="0"/>
              <a:t>κατανόηση σχήματος, μεγέθους, ποσότητας, δυνατότητα</a:t>
            </a:r>
          </a:p>
          <a:p>
            <a:pPr>
              <a:lnSpc>
                <a:spcPct val="90000"/>
              </a:lnSpc>
              <a:buFontTx/>
              <a:buNone/>
              <a:defRPr/>
            </a:pPr>
            <a:r>
              <a:rPr lang="el-GR" dirty="0"/>
              <a:t>πρόσληψης 2-3 πληροφοριών.</a:t>
            </a:r>
          </a:p>
          <a:p>
            <a:pPr>
              <a:lnSpc>
                <a:spcPct val="90000"/>
              </a:lnSpc>
              <a:defRPr/>
            </a:pPr>
            <a:r>
              <a:rPr lang="el-GR" b="1" i="1" dirty="0"/>
              <a:t>Στη φάση της επεξεργασίας</a:t>
            </a:r>
            <a:endParaRPr lang="el-GR" dirty="0"/>
          </a:p>
          <a:p>
            <a:pPr>
              <a:buFontTx/>
              <a:buNone/>
              <a:defRPr/>
            </a:pPr>
            <a:r>
              <a:rPr lang="el-GR" dirty="0"/>
              <a:t>Οροθέτηση προβλήματος /ερεθίσματος, σύλληψη της</a:t>
            </a:r>
          </a:p>
          <a:p>
            <a:pPr>
              <a:buFontTx/>
              <a:buNone/>
              <a:defRPr/>
            </a:pPr>
            <a:r>
              <a:rPr lang="el-GR" dirty="0"/>
              <a:t>πραγματικότητας, συγκριτική και οργανωτική συμπεριφορά,</a:t>
            </a:r>
          </a:p>
          <a:p>
            <a:pPr>
              <a:buFontTx/>
              <a:buNone/>
              <a:defRPr/>
            </a:pPr>
            <a:r>
              <a:rPr lang="el-GR" dirty="0"/>
              <a:t>ανάπτυξη υποθετικών στρατηγικών.</a:t>
            </a:r>
          </a:p>
          <a:p>
            <a:pPr>
              <a:defRPr/>
            </a:pPr>
            <a:r>
              <a:rPr lang="el-GR" b="1" i="1" dirty="0"/>
              <a:t>Στη φάση της αντίδρασης / ανταπόκρισης</a:t>
            </a:r>
            <a:endParaRPr lang="el-GR" dirty="0"/>
          </a:p>
          <a:p>
            <a:pPr marL="0" indent="0">
              <a:buFontTx/>
              <a:buNone/>
              <a:defRPr/>
            </a:pPr>
            <a:r>
              <a:rPr lang="el-GR" dirty="0"/>
              <a:t>Ποιότητα απαντήσεων, γλωσσικά εργαλεία για την έκφραση και την επεξεργασία εννοιών.</a:t>
            </a:r>
          </a:p>
        </p:txBody>
      </p:sp>
    </p:spTree>
    <p:extLst>
      <p:ext uri="{BB962C8B-B14F-4D97-AF65-F5344CB8AC3E}">
        <p14:creationId xmlns:p14="http://schemas.microsoft.com/office/powerpoint/2010/main" val="101081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vert="horz" lIns="91440" tIns="45720" rIns="91440" bIns="45720" rtlCol="0" anchor="ctr">
            <a:normAutofit/>
          </a:bodyPr>
          <a:lstStyle/>
          <a:p>
            <a:r>
              <a:rPr lang="el-GR" dirty="0"/>
              <a:t>Μελέτη γνωστικής </a:t>
            </a:r>
            <a:r>
              <a:rPr lang="el-GR" dirty="0"/>
              <a:t>εξέλιξης (3) </a:t>
            </a:r>
            <a:endParaRPr lang="en-US" dirty="0"/>
          </a:p>
        </p:txBody>
      </p:sp>
      <p:sp>
        <p:nvSpPr>
          <p:cNvPr id="3" name="Content Placeholder 2"/>
          <p:cNvSpPr>
            <a:spLocks noGrp="1"/>
          </p:cNvSpPr>
          <p:nvPr>
            <p:ph idx="1"/>
          </p:nvPr>
        </p:nvSpPr>
        <p:spPr>
          <a:xfrm>
            <a:off x="457200" y="1379909"/>
            <a:ext cx="8229600" cy="4857403"/>
          </a:xfrm>
        </p:spPr>
        <p:txBody>
          <a:bodyPr>
            <a:normAutofit/>
          </a:bodyPr>
          <a:lstStyle/>
          <a:p>
            <a:pPr marL="0" indent="0">
              <a:buFontTx/>
              <a:buNone/>
              <a:defRPr/>
            </a:pPr>
            <a:r>
              <a:rPr lang="el-GR" dirty="0"/>
              <a:t>Στο επίπεδο του εκφερόμενου λόγου μελετούμε </a:t>
            </a:r>
            <a:r>
              <a:rPr lang="el-GR" dirty="0" smtClean="0"/>
              <a:t>τη: </a:t>
            </a:r>
            <a:endParaRPr lang="el-GR" dirty="0"/>
          </a:p>
          <a:p>
            <a:pPr>
              <a:buFont typeface="Wingdings" panose="05000000000000000000" pitchFamily="2" charset="2"/>
              <a:buChar char="§"/>
              <a:defRPr/>
            </a:pPr>
            <a:r>
              <a:rPr lang="el-GR" dirty="0"/>
              <a:t>φώνηση (άρθρωση, προσωδιακά στοιχεία, </a:t>
            </a:r>
            <a:r>
              <a:rPr lang="el-GR" dirty="0" err="1"/>
              <a:t>φωνηματική</a:t>
            </a:r>
            <a:r>
              <a:rPr lang="el-GR" dirty="0"/>
              <a:t> ακοή),</a:t>
            </a:r>
          </a:p>
          <a:p>
            <a:pPr>
              <a:buFont typeface="Wingdings" panose="05000000000000000000" pitchFamily="2" charset="2"/>
              <a:buChar char="§"/>
              <a:defRPr/>
            </a:pPr>
            <a:r>
              <a:rPr lang="el-GR" dirty="0"/>
              <a:t>δομή και σημασιολογία (λεξιλόγιο, γραμματική και συντακτική δομή),</a:t>
            </a:r>
          </a:p>
          <a:p>
            <a:pPr>
              <a:buFont typeface="Wingdings" panose="05000000000000000000" pitchFamily="2" charset="2"/>
              <a:buChar char="§"/>
              <a:defRPr/>
            </a:pPr>
            <a:r>
              <a:rPr lang="el-GR" dirty="0"/>
              <a:t>επικοινωνιακή λειτουργία.</a:t>
            </a:r>
          </a:p>
        </p:txBody>
      </p:sp>
    </p:spTree>
    <p:extLst>
      <p:ext uri="{BB962C8B-B14F-4D97-AF65-F5344CB8AC3E}">
        <p14:creationId xmlns:p14="http://schemas.microsoft.com/office/powerpoint/2010/main" val="1209136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vert="horz" lIns="91440" tIns="45720" rIns="91440" bIns="45720" rtlCol="0" anchor="ctr">
            <a:normAutofit/>
          </a:bodyPr>
          <a:lstStyle/>
          <a:p>
            <a:r>
              <a:rPr lang="el-GR" dirty="0"/>
              <a:t>Μελέτη γνωστικής </a:t>
            </a:r>
            <a:r>
              <a:rPr lang="el-GR" dirty="0"/>
              <a:t>εξέλιξης (4) </a:t>
            </a:r>
            <a:endParaRPr lang="en-US" dirty="0"/>
          </a:p>
        </p:txBody>
      </p:sp>
      <p:sp>
        <p:nvSpPr>
          <p:cNvPr id="3" name="Content Placeholder 2"/>
          <p:cNvSpPr>
            <a:spLocks noGrp="1"/>
          </p:cNvSpPr>
          <p:nvPr>
            <p:ph idx="1"/>
          </p:nvPr>
        </p:nvSpPr>
        <p:spPr>
          <a:xfrm>
            <a:off x="457200" y="1268760"/>
            <a:ext cx="8229600" cy="4857403"/>
          </a:xfrm>
        </p:spPr>
        <p:txBody>
          <a:bodyPr>
            <a:normAutofit/>
          </a:bodyPr>
          <a:lstStyle/>
          <a:p>
            <a:pPr marL="0" indent="0">
              <a:buFontTx/>
              <a:buNone/>
              <a:defRPr/>
            </a:pPr>
            <a:r>
              <a:rPr lang="el-GR" dirty="0"/>
              <a:t>Στο επίπεδο του εσωτερικού λόγου μελετούμε</a:t>
            </a:r>
            <a:r>
              <a:rPr lang="el-GR" dirty="0" smtClean="0"/>
              <a:t>:</a:t>
            </a:r>
          </a:p>
          <a:p>
            <a:pPr marL="0" indent="0">
              <a:buFontTx/>
              <a:buNone/>
              <a:defRPr/>
            </a:pPr>
            <a:endParaRPr lang="el-GR" dirty="0"/>
          </a:p>
        </p:txBody>
      </p:sp>
      <p:grpSp>
        <p:nvGrpSpPr>
          <p:cNvPr id="5" name="Diagram 10"/>
          <p:cNvGrpSpPr>
            <a:grpSpLocks/>
          </p:cNvGrpSpPr>
          <p:nvPr/>
        </p:nvGrpSpPr>
        <p:grpSpPr bwMode="auto">
          <a:xfrm>
            <a:off x="1403350" y="1989138"/>
            <a:ext cx="5905500" cy="4310062"/>
            <a:chOff x="1293" y="1183"/>
            <a:chExt cx="2716" cy="2352"/>
          </a:xfrm>
        </p:grpSpPr>
        <p:sp>
          <p:nvSpPr>
            <p:cNvPr id="6" name="_s1028"/>
            <p:cNvSpPr>
              <a:spLocks noChangeArrowheads="1"/>
            </p:cNvSpPr>
            <p:nvPr/>
          </p:nvSpPr>
          <p:spPr bwMode="auto">
            <a:xfrm flipV="1">
              <a:off x="2314" y="1183"/>
              <a:ext cx="680" cy="5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11 w 21600"/>
                <a:gd name="T13" fmla="*/ 7200 h 21600"/>
                <a:gd name="T14" fmla="*/ 14389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chemeClr val="bg2"/>
            </a:solidFill>
            <a:ln w="4670" algn="in">
              <a:solidFill>
                <a:schemeClr val="tx1"/>
              </a:solidFill>
              <a:miter lim="800000"/>
              <a:headEnd/>
              <a:tailEnd/>
            </a:ln>
          </p:spPr>
          <p:txBody>
            <a:bodyPr rot="10800000" wrap="none" anchor="ctr"/>
            <a:lstStyle>
              <a:lvl1pPr marL="342900" indent="-342900">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buSzPct val="70000"/>
                <a:buFont typeface="Wingdings" panose="05000000000000000000" pitchFamily="2" charset="2"/>
                <a:buChar char="n"/>
              </a:pPr>
              <a:r>
                <a:rPr lang="el-GR" altLang="en-US" sz="2400" b="1" dirty="0">
                  <a:cs typeface="Arial" panose="020B0604020202020204" pitchFamily="34" charset="0"/>
                </a:rPr>
                <a:t>Εκφορά</a:t>
              </a:r>
              <a:r>
                <a:rPr lang="el-GR" altLang="en-US" sz="2400" dirty="0">
                  <a:cs typeface="Arial" panose="020B0604020202020204" pitchFamily="34" charset="0"/>
                </a:rPr>
                <a:t>  </a:t>
              </a:r>
            </a:p>
          </p:txBody>
        </p:sp>
        <p:sp>
          <p:nvSpPr>
            <p:cNvPr id="7" name="_s1029"/>
            <p:cNvSpPr>
              <a:spLocks noChangeArrowheads="1"/>
            </p:cNvSpPr>
            <p:nvPr/>
          </p:nvSpPr>
          <p:spPr bwMode="auto">
            <a:xfrm flipV="1">
              <a:off x="1975" y="1771"/>
              <a:ext cx="1358" cy="5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482 h 21600"/>
                <a:gd name="T14" fmla="*/ 17099 w 21600"/>
                <a:gd name="T15" fmla="*/ 1711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w="4670" algn="in">
              <a:solidFill>
                <a:schemeClr val="tx1"/>
              </a:solidFill>
              <a:miter lim="800000"/>
              <a:headEnd/>
              <a:tailEnd/>
            </a:ln>
          </p:spPr>
          <p:txBody>
            <a:bodyPr rot="10800000" wrap="none" anchor="ctr"/>
            <a:lstStyle>
              <a:lvl1pPr marL="342900" indent="-342900">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buSzPct val="70000"/>
                <a:buFont typeface="Wingdings" panose="05000000000000000000" pitchFamily="2" charset="2"/>
                <a:buChar char="n"/>
              </a:pPr>
              <a:r>
                <a:rPr lang="el-GR" altLang="en-US" sz="2400" b="1">
                  <a:cs typeface="Arial" panose="020B0604020202020204" pitchFamily="34" charset="0"/>
                </a:rPr>
                <a:t>Επιλογή λεκτικών μέσων </a:t>
              </a:r>
            </a:p>
          </p:txBody>
        </p:sp>
        <p:sp>
          <p:nvSpPr>
            <p:cNvPr id="8" name="_s1030"/>
            <p:cNvSpPr>
              <a:spLocks noChangeArrowheads="1"/>
            </p:cNvSpPr>
            <p:nvPr/>
          </p:nvSpPr>
          <p:spPr bwMode="auto">
            <a:xfrm flipV="1">
              <a:off x="1636" y="2359"/>
              <a:ext cx="2036" cy="586"/>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chemeClr val="bg2"/>
            </a:solidFill>
            <a:ln w="4670" algn="in">
              <a:solidFill>
                <a:schemeClr val="tx1"/>
              </a:solidFill>
              <a:miter lim="800000"/>
              <a:headEnd/>
              <a:tailEnd/>
            </a:ln>
          </p:spPr>
          <p:txBody>
            <a:bodyPr rot="10800000" wrap="none" anchor="ctr"/>
            <a:lstStyle>
              <a:lvl1pPr marL="342900" indent="-342900"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eaLnBrk="1" hangingPunct="1">
                <a:spcBef>
                  <a:spcPct val="20000"/>
                </a:spcBef>
                <a:buClr>
                  <a:schemeClr val="hlink"/>
                </a:buClr>
                <a:buSzPct val="70000"/>
                <a:buFont typeface="Wingdings" pitchFamily="2" charset="2"/>
                <a:buChar char="n"/>
                <a:defRPr/>
              </a:pPr>
              <a:r>
                <a:rPr lang="el-GR" altLang="en-US" sz="2400" b="1" dirty="0" smtClean="0">
                  <a:latin typeface="Tahoma" pitchFamily="34" charset="0"/>
                </a:rPr>
                <a:t>Ιδέα</a:t>
              </a:r>
              <a:r>
                <a:rPr lang="el-GR" altLang="en-US" sz="2400" b="1" dirty="0" smtClean="0">
                  <a:effectLst>
                    <a:outerShdw blurRad="38100" dist="38100" dir="2700000" algn="tl">
                      <a:srgbClr val="FFFFFF"/>
                    </a:outerShdw>
                  </a:effectLst>
                  <a:latin typeface="Tahoma" pitchFamily="34" charset="0"/>
                </a:rPr>
                <a:t> </a:t>
              </a:r>
            </a:p>
          </p:txBody>
        </p:sp>
        <p:sp>
          <p:nvSpPr>
            <p:cNvPr id="9" name="_s1031"/>
            <p:cNvSpPr>
              <a:spLocks noChangeArrowheads="1"/>
            </p:cNvSpPr>
            <p:nvPr/>
          </p:nvSpPr>
          <p:spPr bwMode="auto">
            <a:xfrm flipV="1">
              <a:off x="1293" y="2947"/>
              <a:ext cx="2716" cy="588"/>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49 w 21600"/>
                <a:gd name="T13" fmla="*/ 3159 h 21600"/>
                <a:gd name="T14" fmla="*/ 18451 w 21600"/>
                <a:gd name="T15" fmla="*/ 18441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chemeClr val="bg2"/>
            </a:solidFill>
            <a:ln w="4670" algn="in">
              <a:solidFill>
                <a:schemeClr val="tx1"/>
              </a:solidFill>
              <a:miter lim="800000"/>
              <a:headEnd/>
              <a:tailEnd/>
            </a:ln>
          </p:spPr>
          <p:txBody>
            <a:bodyPr rot="10800000" wrap="none" anchor="ctr"/>
            <a:lstStyle>
              <a:lvl1pPr marL="342900" indent="-342900">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buSzPct val="70000"/>
                <a:buFont typeface="Wingdings" panose="05000000000000000000" pitchFamily="2" charset="2"/>
                <a:buChar char="n"/>
              </a:pPr>
              <a:r>
                <a:rPr lang="el-GR" altLang="en-US" sz="2400" b="1">
                  <a:cs typeface="Arial" panose="020B0604020202020204" pitchFamily="34" charset="0"/>
                </a:rPr>
                <a:t>Κίνητρο επικοινωνίας </a:t>
              </a:r>
            </a:p>
          </p:txBody>
        </p:sp>
      </p:grpSp>
    </p:spTree>
    <p:extLst>
      <p:ext uri="{BB962C8B-B14F-4D97-AF65-F5344CB8AC3E}">
        <p14:creationId xmlns:p14="http://schemas.microsoft.com/office/powerpoint/2010/main" val="39476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vert="horz" lIns="91440" tIns="45720" rIns="91440" bIns="45720" rtlCol="0" anchor="ctr">
            <a:normAutofit fontScale="90000"/>
          </a:bodyPr>
          <a:lstStyle/>
          <a:p>
            <a:r>
              <a:rPr lang="el-GR" altLang="en-US" dirty="0"/>
              <a:t>Ορισμός του αναλυτικού προγράμματος </a:t>
            </a:r>
            <a:endParaRPr lang="en-US" dirty="0"/>
          </a:p>
        </p:txBody>
      </p:sp>
      <p:sp>
        <p:nvSpPr>
          <p:cNvPr id="3" name="Content Placeholder 2"/>
          <p:cNvSpPr>
            <a:spLocks noGrp="1"/>
          </p:cNvSpPr>
          <p:nvPr>
            <p:ph idx="1"/>
          </p:nvPr>
        </p:nvSpPr>
        <p:spPr>
          <a:xfrm>
            <a:off x="457200" y="1451917"/>
            <a:ext cx="8229600" cy="4785395"/>
          </a:xfrm>
        </p:spPr>
        <p:txBody>
          <a:bodyPr>
            <a:normAutofit fontScale="70000" lnSpcReduction="20000"/>
          </a:bodyPr>
          <a:lstStyle/>
          <a:p>
            <a:pPr>
              <a:buFontTx/>
              <a:buNone/>
              <a:defRPr/>
            </a:pPr>
            <a:r>
              <a:rPr lang="el-GR" dirty="0"/>
              <a:t>Το αναλυτικό πρόγραμμα είναι ένα θεσμικό εργαλείο που</a:t>
            </a:r>
          </a:p>
          <a:p>
            <a:pPr>
              <a:buFontTx/>
              <a:buNone/>
              <a:defRPr/>
            </a:pPr>
            <a:r>
              <a:rPr lang="el-GR" dirty="0"/>
              <a:t>αντικατοπτρίζει:</a:t>
            </a:r>
          </a:p>
          <a:p>
            <a:pPr>
              <a:buFont typeface="Wingdings" panose="05000000000000000000" pitchFamily="2" charset="2"/>
              <a:buChar char="§"/>
              <a:defRPr/>
            </a:pPr>
            <a:r>
              <a:rPr lang="el-GR" dirty="0"/>
              <a:t>την πολυσύνθετη μορφή ενός πολιτικού και κοινωνικού συστήματος, </a:t>
            </a:r>
          </a:p>
          <a:p>
            <a:pPr>
              <a:buFont typeface="Wingdings" panose="05000000000000000000" pitchFamily="2" charset="2"/>
              <a:buChar char="§"/>
              <a:defRPr/>
            </a:pPr>
            <a:r>
              <a:rPr lang="el-GR" dirty="0"/>
              <a:t>την παιδαγωγική και διοικητική πλευρά του εκπαιδευτικού συστήματος (πλαίσιο, περιεχόμενο μαθημάτων, δομές υποστήριξης), </a:t>
            </a:r>
          </a:p>
          <a:p>
            <a:pPr>
              <a:buFont typeface="Wingdings" panose="05000000000000000000" pitchFamily="2" charset="2"/>
              <a:buChar char="§"/>
              <a:defRPr/>
            </a:pPr>
            <a:r>
              <a:rPr lang="el-GR" dirty="0"/>
              <a:t>την αλληλεπιδραστική, δυναμική ανάπτυξη της εκπαιδευτικής διαδικασίας (περιεχόμενο γνωστικών αντικειμένων, στρατηγικές μάθησης, αξιολόγηση, μαθησιακά αποτελέσματα) και </a:t>
            </a:r>
          </a:p>
          <a:p>
            <a:pPr>
              <a:buFont typeface="Wingdings" panose="05000000000000000000" pitchFamily="2" charset="2"/>
              <a:buChar char="§"/>
              <a:defRPr/>
            </a:pPr>
            <a:r>
              <a:rPr lang="el-GR" dirty="0"/>
              <a:t>τη διοικητική ανάπτυξη (σχεδιασμός, διοίκηση, αξιολόγηση) (</a:t>
            </a:r>
            <a:r>
              <a:rPr lang="en-US" dirty="0" err="1"/>
              <a:t>Opertti</a:t>
            </a:r>
            <a:r>
              <a:rPr lang="en-US" dirty="0"/>
              <a:t> &amp; et al.2009)</a:t>
            </a:r>
            <a:r>
              <a:rPr lang="el-GR" dirty="0"/>
              <a:t>. </a:t>
            </a:r>
            <a:endParaRPr lang="en-US" dirty="0"/>
          </a:p>
          <a:p>
            <a:endParaRPr lang="en-US" dirty="0"/>
          </a:p>
        </p:txBody>
      </p:sp>
    </p:spTree>
    <p:extLst>
      <p:ext uri="{BB962C8B-B14F-4D97-AF65-F5344CB8AC3E}">
        <p14:creationId xmlns:p14="http://schemas.microsoft.com/office/powerpoint/2010/main" val="36104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altLang="en-US" dirty="0"/>
              <a:t>Μελέτη εξέλιξης του </a:t>
            </a:r>
            <a:r>
              <a:rPr lang="el-GR" altLang="en-US" dirty="0"/>
              <a:t>παιχνιδιού (1) </a:t>
            </a:r>
            <a:endParaRPr lang="en-US" dirty="0"/>
          </a:p>
        </p:txBody>
      </p:sp>
      <p:sp>
        <p:nvSpPr>
          <p:cNvPr id="3" name="Content Placeholder 2"/>
          <p:cNvSpPr>
            <a:spLocks noGrp="1"/>
          </p:cNvSpPr>
          <p:nvPr>
            <p:ph idx="1"/>
          </p:nvPr>
        </p:nvSpPr>
        <p:spPr/>
        <p:txBody>
          <a:bodyPr>
            <a:normAutofit lnSpcReduction="10000"/>
          </a:bodyPr>
          <a:lstStyle/>
          <a:p>
            <a:pPr>
              <a:lnSpc>
                <a:spcPct val="90000"/>
              </a:lnSpc>
              <a:buFont typeface="Wingdings" panose="05000000000000000000" pitchFamily="2" charset="2"/>
              <a:buChar char="§"/>
              <a:defRPr/>
            </a:pPr>
            <a:r>
              <a:rPr lang="el-GR" dirty="0"/>
              <a:t>Καταγράφουμε τις ενέργειες του παιδιού με τα παιχνίδια. Οι ενέργειες θα πρέπει να ανταποκρίνονται στο χαρακτήρα και τη λειτουργία του αντικειμένου και να προσανατολίζονται σε ένα τελικό αποτέλεσμα. </a:t>
            </a:r>
          </a:p>
          <a:p>
            <a:pPr>
              <a:lnSpc>
                <a:spcPct val="90000"/>
              </a:lnSpc>
              <a:buFont typeface="Wingdings" panose="05000000000000000000" pitchFamily="2" charset="2"/>
              <a:buChar char="§"/>
              <a:defRPr/>
            </a:pPr>
            <a:r>
              <a:rPr lang="el-GR" dirty="0"/>
              <a:t>Καταγράφουμε στερεότυπες και επαναλαμβανόμενες κινήσεις. </a:t>
            </a:r>
          </a:p>
          <a:p>
            <a:pPr>
              <a:lnSpc>
                <a:spcPct val="90000"/>
              </a:lnSpc>
              <a:buFont typeface="Wingdings" panose="05000000000000000000" pitchFamily="2" charset="2"/>
              <a:buChar char="§"/>
              <a:defRPr/>
            </a:pPr>
            <a:r>
              <a:rPr lang="el-GR" dirty="0"/>
              <a:t>Καταγράφουμε  την κατανόηση ρόλων στο δραματοποιημένο παιχνίδι.</a:t>
            </a:r>
          </a:p>
          <a:p>
            <a:endParaRPr lang="en-US" dirty="0"/>
          </a:p>
        </p:txBody>
      </p:sp>
    </p:spTree>
    <p:extLst>
      <p:ext uri="{BB962C8B-B14F-4D97-AF65-F5344CB8AC3E}">
        <p14:creationId xmlns:p14="http://schemas.microsoft.com/office/powerpoint/2010/main" val="469640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altLang="en-US" dirty="0"/>
              <a:t>Μελέτη εξέλιξης του </a:t>
            </a:r>
            <a:r>
              <a:rPr lang="el-GR" altLang="en-US" dirty="0"/>
              <a:t>παιχνιδιού (2) </a:t>
            </a:r>
            <a:endParaRPr lang="en-US" dirty="0"/>
          </a:p>
        </p:txBody>
      </p:sp>
      <p:sp>
        <p:nvSpPr>
          <p:cNvPr id="3" name="Content Placeholder 2"/>
          <p:cNvSpPr>
            <a:spLocks noGrp="1"/>
          </p:cNvSpPr>
          <p:nvPr>
            <p:ph idx="1"/>
          </p:nvPr>
        </p:nvSpPr>
        <p:spPr/>
        <p:txBody>
          <a:bodyPr>
            <a:normAutofit fontScale="92500" lnSpcReduction="20000"/>
          </a:bodyPr>
          <a:lstStyle/>
          <a:p>
            <a:pPr marL="0" indent="0">
              <a:lnSpc>
                <a:spcPct val="110000"/>
              </a:lnSpc>
              <a:spcBef>
                <a:spcPts val="0"/>
              </a:spcBef>
              <a:buFontTx/>
              <a:buNone/>
              <a:defRPr/>
            </a:pPr>
            <a:r>
              <a:rPr lang="el-GR" dirty="0"/>
              <a:t>Ως προς τον χαρακτήρα του </a:t>
            </a:r>
            <a:r>
              <a:rPr lang="el-GR" dirty="0" smtClean="0"/>
              <a:t>παιχνιδιού παρατηρούμε </a:t>
            </a:r>
            <a:r>
              <a:rPr lang="el-GR" dirty="0"/>
              <a:t>τα παρακάτω: </a:t>
            </a:r>
            <a:endParaRPr lang="el-GR" dirty="0" smtClean="0"/>
          </a:p>
          <a:p>
            <a:pPr>
              <a:lnSpc>
                <a:spcPct val="110000"/>
              </a:lnSpc>
              <a:spcBef>
                <a:spcPts val="0"/>
              </a:spcBef>
              <a:buFont typeface="Wingdings" panose="05000000000000000000" pitchFamily="2" charset="2"/>
              <a:buChar char="§"/>
              <a:defRPr/>
            </a:pPr>
            <a:r>
              <a:rPr lang="el-GR" dirty="0" smtClean="0"/>
              <a:t>Το </a:t>
            </a:r>
            <a:r>
              <a:rPr lang="el-GR" dirty="0"/>
              <a:t>ενδιαφέρον για τα παιχνίδια (συναισθηματική, λεκτική αντίδραση</a:t>
            </a:r>
            <a:r>
              <a:rPr lang="el-GR" dirty="0" smtClean="0"/>
              <a:t>).</a:t>
            </a:r>
          </a:p>
          <a:p>
            <a:pPr>
              <a:lnSpc>
                <a:spcPct val="110000"/>
              </a:lnSpc>
              <a:spcBef>
                <a:spcPts val="0"/>
              </a:spcBef>
              <a:buFont typeface="Wingdings" panose="05000000000000000000" pitchFamily="2" charset="2"/>
              <a:buChar char="§"/>
              <a:defRPr/>
            </a:pPr>
            <a:r>
              <a:rPr lang="el-GR" dirty="0" smtClean="0"/>
              <a:t>Την </a:t>
            </a:r>
            <a:r>
              <a:rPr lang="el-GR" dirty="0"/>
              <a:t>επιλογή των παιχνιδιών (επιλέγει παιχνίδια μιας θεματικής ενότητας με σκοπό να οργανώσει ένα παιχνίδι ή η επιλογή γίνεται τυχαία με στόχο τη συγκέντρωση μιας ποσότητας παιχνιδιών; Το παιδί αδιαφορεί ως προς τη σημασία ή τη λειτουργία τους;).</a:t>
            </a:r>
          </a:p>
          <a:p>
            <a:endParaRPr lang="en-US" dirty="0"/>
          </a:p>
        </p:txBody>
      </p:sp>
    </p:spTree>
    <p:extLst>
      <p:ext uri="{BB962C8B-B14F-4D97-AF65-F5344CB8AC3E}">
        <p14:creationId xmlns:p14="http://schemas.microsoft.com/office/powerpoint/2010/main" val="182289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altLang="en-US" dirty="0"/>
              <a:t>Μελέτη εξέλιξης του </a:t>
            </a:r>
            <a:r>
              <a:rPr lang="el-GR" altLang="en-US" dirty="0"/>
              <a:t>παιχνιδιού (3) </a:t>
            </a:r>
            <a:endParaRPr lang="en-US" dirty="0"/>
          </a:p>
        </p:txBody>
      </p:sp>
      <p:sp>
        <p:nvSpPr>
          <p:cNvPr id="3" name="Content Placeholder 2"/>
          <p:cNvSpPr>
            <a:spLocks noGrp="1"/>
          </p:cNvSpPr>
          <p:nvPr>
            <p:ph idx="1"/>
          </p:nvPr>
        </p:nvSpPr>
        <p:spPr/>
        <p:txBody>
          <a:bodyPr>
            <a:normAutofit fontScale="92500"/>
          </a:bodyPr>
          <a:lstStyle/>
          <a:p>
            <a:pPr>
              <a:lnSpc>
                <a:spcPct val="90000"/>
              </a:lnSpc>
              <a:buFont typeface="Wingdings" panose="05000000000000000000" pitchFamily="2" charset="2"/>
              <a:buChar char="§"/>
              <a:defRPr/>
            </a:pPr>
            <a:r>
              <a:rPr lang="el-GR" dirty="0"/>
              <a:t>Τη δυνατότητα οργάνωσης και αυτονομίας του παιχνιδιού (απλή ενασχόληση με τα αντικείμενα, παράλληλες ενέργειες σε σχέση με το παιχνίδι, στοιχεία δραματοποίησης).</a:t>
            </a:r>
          </a:p>
          <a:p>
            <a:pPr>
              <a:lnSpc>
                <a:spcPct val="90000"/>
              </a:lnSpc>
              <a:buFont typeface="Wingdings" panose="05000000000000000000" pitchFamily="2" charset="2"/>
              <a:buChar char="§"/>
              <a:defRPr/>
            </a:pPr>
            <a:r>
              <a:rPr lang="el-GR" dirty="0"/>
              <a:t>Τον χαρακτήρα του παιχνιδιού (στερεότυπος, επαναλαμβανόμενος, δημιουργικός).</a:t>
            </a:r>
          </a:p>
          <a:p>
            <a:pPr>
              <a:lnSpc>
                <a:spcPct val="90000"/>
              </a:lnSpc>
              <a:buFont typeface="Wingdings" panose="05000000000000000000" pitchFamily="2" charset="2"/>
              <a:buChar char="§"/>
              <a:defRPr/>
            </a:pPr>
            <a:r>
              <a:rPr lang="el-GR" dirty="0"/>
              <a:t>Τη συμπεριφορά του παιδιού κατά τη διάρκεια του παιχνιδιού (συναισθηματικές αντιδράσεις, δυνατότητα μετάβασης σε άλλα παιχνίδια, αντίδραση στη συμμετοχή ενός ενήλικα). </a:t>
            </a:r>
          </a:p>
          <a:p>
            <a:endParaRPr lang="en-US" dirty="0"/>
          </a:p>
        </p:txBody>
      </p:sp>
    </p:spTree>
    <p:extLst>
      <p:ext uri="{BB962C8B-B14F-4D97-AF65-F5344CB8AC3E}">
        <p14:creationId xmlns:p14="http://schemas.microsoft.com/office/powerpoint/2010/main" val="1064729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vert="horz" lIns="91440" tIns="45720" rIns="91440" bIns="45720" rtlCol="0" anchor="ctr">
            <a:normAutofit/>
          </a:bodyPr>
          <a:lstStyle/>
          <a:p>
            <a:r>
              <a:rPr lang="el-GR" altLang="en-US" dirty="0"/>
              <a:t>Μελέτη εξέλιξης του </a:t>
            </a:r>
            <a:r>
              <a:rPr lang="el-GR" altLang="en-US" dirty="0"/>
              <a:t>παιχνιδιού (4) </a:t>
            </a:r>
            <a:endParaRPr lang="en-US" dirty="0"/>
          </a:p>
        </p:txBody>
      </p:sp>
      <p:sp>
        <p:nvSpPr>
          <p:cNvPr id="3" name="Content Placeholder 2"/>
          <p:cNvSpPr>
            <a:spLocks noGrp="1"/>
          </p:cNvSpPr>
          <p:nvPr>
            <p:ph idx="1"/>
          </p:nvPr>
        </p:nvSpPr>
        <p:spPr>
          <a:xfrm>
            <a:off x="179512" y="1268760"/>
            <a:ext cx="8784976" cy="5087590"/>
          </a:xfrm>
        </p:spPr>
        <p:txBody>
          <a:bodyPr>
            <a:normAutofit fontScale="47500" lnSpcReduction="20000"/>
          </a:bodyPr>
          <a:lstStyle/>
          <a:p>
            <a:pPr marL="0" indent="0">
              <a:lnSpc>
                <a:spcPct val="120000"/>
              </a:lnSpc>
              <a:spcBef>
                <a:spcPts val="0"/>
              </a:spcBef>
              <a:buFontTx/>
              <a:buNone/>
            </a:pPr>
            <a:r>
              <a:rPr lang="el-GR" altLang="en-US" sz="4200" dirty="0"/>
              <a:t>Για τη συλλογή πληροφοριών που αφορά το παιχνίδι θέτουμε στους γονείς </a:t>
            </a:r>
          </a:p>
          <a:p>
            <a:pPr marL="0" indent="0">
              <a:lnSpc>
                <a:spcPct val="120000"/>
              </a:lnSpc>
              <a:spcBef>
                <a:spcPts val="0"/>
              </a:spcBef>
              <a:buFontTx/>
              <a:buNone/>
            </a:pPr>
            <a:r>
              <a:rPr lang="el-GR" altLang="en-US" sz="4200" dirty="0"/>
              <a:t>τις παρακάτω ερωτήσεις: </a:t>
            </a:r>
          </a:p>
          <a:p>
            <a:pPr>
              <a:lnSpc>
                <a:spcPct val="120000"/>
              </a:lnSpc>
              <a:spcBef>
                <a:spcPts val="0"/>
              </a:spcBef>
            </a:pPr>
            <a:r>
              <a:rPr lang="el-GR" altLang="en-US" sz="4200" dirty="0"/>
              <a:t>Ποιες είναι οι προτιμήσεις του παιδιού τους; </a:t>
            </a:r>
            <a:endParaRPr lang="el-GR" altLang="en-US" sz="4200" dirty="0" smtClean="0"/>
          </a:p>
          <a:p>
            <a:pPr>
              <a:lnSpc>
                <a:spcPct val="120000"/>
              </a:lnSpc>
              <a:spcBef>
                <a:spcPts val="0"/>
              </a:spcBef>
            </a:pPr>
            <a:r>
              <a:rPr lang="el-GR" altLang="en-US" sz="4200" dirty="0" smtClean="0"/>
              <a:t>Ποιο </a:t>
            </a:r>
            <a:r>
              <a:rPr lang="el-GR" altLang="en-US" sz="4200" dirty="0"/>
              <a:t>είναι το αγαπημένο του παιχνίδι; </a:t>
            </a:r>
            <a:endParaRPr lang="el-GR" altLang="en-US" sz="4200" dirty="0" smtClean="0"/>
          </a:p>
          <a:p>
            <a:pPr>
              <a:lnSpc>
                <a:spcPct val="120000"/>
              </a:lnSpc>
              <a:spcBef>
                <a:spcPts val="0"/>
              </a:spcBef>
            </a:pPr>
            <a:r>
              <a:rPr lang="el-GR" altLang="en-US" sz="4200" dirty="0" smtClean="0"/>
              <a:t>Χρησιμοποιεί </a:t>
            </a:r>
            <a:r>
              <a:rPr lang="el-GR" altLang="en-US" sz="4200" dirty="0"/>
              <a:t>τα παιχνίδια σύμφωνα με τη λειτουργία </a:t>
            </a:r>
            <a:r>
              <a:rPr lang="el-GR" altLang="en-US" sz="4200" dirty="0" smtClean="0"/>
              <a:t>τους;</a:t>
            </a:r>
          </a:p>
          <a:p>
            <a:pPr>
              <a:lnSpc>
                <a:spcPct val="120000"/>
              </a:lnSpc>
              <a:spcBef>
                <a:spcPts val="0"/>
              </a:spcBef>
            </a:pPr>
            <a:r>
              <a:rPr lang="el-GR" altLang="en-US" sz="4200" dirty="0" smtClean="0"/>
              <a:t>Ποια </a:t>
            </a:r>
            <a:r>
              <a:rPr lang="el-GR" altLang="en-US" sz="4200" dirty="0"/>
              <a:t>είναι η διάρκεια του παιχνιδιού;</a:t>
            </a:r>
          </a:p>
          <a:p>
            <a:pPr>
              <a:lnSpc>
                <a:spcPct val="120000"/>
              </a:lnSpc>
              <a:spcBef>
                <a:spcPts val="0"/>
              </a:spcBef>
            </a:pPr>
            <a:r>
              <a:rPr lang="el-GR" altLang="en-US" sz="4200" dirty="0"/>
              <a:t>Ζητά τη βοήθεια των ενηλίκων για την οργάνωση και την ολοκλήρωση του παιχνιδιού; </a:t>
            </a:r>
          </a:p>
          <a:p>
            <a:pPr>
              <a:lnSpc>
                <a:spcPct val="120000"/>
              </a:lnSpc>
              <a:spcBef>
                <a:spcPts val="0"/>
              </a:spcBef>
            </a:pPr>
            <a:r>
              <a:rPr lang="el-GR" altLang="en-US" sz="4200" dirty="0"/>
              <a:t>Χρησιμοποιεί τον λόγο στο παιχνίδι; Ο λόγος του είναι οργανωτικός, συνοδευτικός, ελεγκτικός, αποτελέσματος; </a:t>
            </a:r>
          </a:p>
          <a:p>
            <a:pPr>
              <a:lnSpc>
                <a:spcPct val="120000"/>
              </a:lnSpc>
              <a:spcBef>
                <a:spcPts val="0"/>
              </a:spcBef>
            </a:pPr>
            <a:r>
              <a:rPr lang="el-GR" altLang="en-US" sz="4200" dirty="0"/>
              <a:t>Συμμετέχει σε ομαδικά παιχνίδια; Ποιος είναι ο βαθμός συμμετοχής του; </a:t>
            </a:r>
          </a:p>
          <a:p>
            <a:pPr>
              <a:lnSpc>
                <a:spcPct val="120000"/>
              </a:lnSpc>
              <a:spcBef>
                <a:spcPts val="0"/>
              </a:spcBef>
            </a:pPr>
            <a:r>
              <a:rPr lang="el-GR" altLang="en-US" sz="4200" dirty="0"/>
              <a:t>Πόσο συχνά παίζει;</a:t>
            </a:r>
          </a:p>
          <a:p>
            <a:pPr>
              <a:lnSpc>
                <a:spcPct val="120000"/>
              </a:lnSpc>
              <a:spcBef>
                <a:spcPts val="0"/>
              </a:spcBef>
            </a:pPr>
            <a:r>
              <a:rPr lang="el-GR" altLang="en-US" sz="4200" dirty="0"/>
              <a:t>Το παιχνίδι είναι μια δραστηριότητα που το ευχαριστεί; </a:t>
            </a:r>
          </a:p>
          <a:p>
            <a:pPr marL="0" indent="0">
              <a:lnSpc>
                <a:spcPct val="120000"/>
              </a:lnSpc>
              <a:spcBef>
                <a:spcPts val="0"/>
              </a:spcBef>
              <a:buFontTx/>
              <a:buNone/>
            </a:pPr>
            <a:endParaRPr lang="el-GR" altLang="en-US" sz="4200" dirty="0"/>
          </a:p>
          <a:p>
            <a:pPr marL="0" indent="0">
              <a:lnSpc>
                <a:spcPct val="120000"/>
              </a:lnSpc>
              <a:spcBef>
                <a:spcPts val="0"/>
              </a:spcBef>
              <a:buFontTx/>
              <a:buNone/>
            </a:pPr>
            <a:r>
              <a:rPr lang="el-GR" altLang="en-US" sz="4200" dirty="0"/>
              <a:t>Η παραπάνω διαδικασία συλλογής πληροφοριών είναι σημαντική και </a:t>
            </a:r>
            <a:r>
              <a:rPr lang="el-GR" altLang="en-US" sz="4200" dirty="0" smtClean="0"/>
              <a:t>για </a:t>
            </a:r>
            <a:r>
              <a:rPr lang="el-GR" altLang="en-US" sz="4200" dirty="0"/>
              <a:t>τη μελέτη της γνωστικής, γλωσσικής και κοινωνικής ανάπτυξης </a:t>
            </a:r>
            <a:r>
              <a:rPr lang="el-GR" altLang="en-US" sz="4200" dirty="0" smtClean="0"/>
              <a:t>του παιδιού</a:t>
            </a:r>
            <a:r>
              <a:rPr lang="el-GR" altLang="en-US" sz="4200" dirty="0"/>
              <a:t>.</a:t>
            </a:r>
          </a:p>
          <a:p>
            <a:endParaRPr lang="en-US" dirty="0"/>
          </a:p>
        </p:txBody>
      </p:sp>
    </p:spTree>
    <p:extLst>
      <p:ext uri="{BB962C8B-B14F-4D97-AF65-F5344CB8AC3E}">
        <p14:creationId xmlns:p14="http://schemas.microsoft.com/office/powerpoint/2010/main" val="120434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vert="horz" lIns="91440" tIns="45720" rIns="91440" bIns="45720" rtlCol="0" anchor="ctr">
            <a:normAutofit/>
          </a:bodyPr>
          <a:lstStyle/>
          <a:p>
            <a:r>
              <a:rPr lang="el-GR" altLang="en-US" dirty="0"/>
              <a:t>Μελέτη της αισθητικής εξέλιξης</a:t>
            </a:r>
            <a:endParaRPr lang="en-US" dirty="0"/>
          </a:p>
        </p:txBody>
      </p:sp>
      <p:sp>
        <p:nvSpPr>
          <p:cNvPr id="3" name="Content Placeholder 2"/>
          <p:cNvSpPr>
            <a:spLocks noGrp="1"/>
          </p:cNvSpPr>
          <p:nvPr>
            <p:ph idx="1"/>
          </p:nvPr>
        </p:nvSpPr>
        <p:spPr/>
        <p:txBody>
          <a:bodyPr/>
          <a:lstStyle/>
          <a:p>
            <a:pPr>
              <a:buFontTx/>
              <a:buNone/>
              <a:defRPr/>
            </a:pPr>
            <a:r>
              <a:rPr lang="el-GR" dirty="0"/>
              <a:t>Μελετούμε τις δυνατότητες του παιδιού στη(ν):</a:t>
            </a:r>
          </a:p>
          <a:p>
            <a:pPr>
              <a:defRPr/>
            </a:pPr>
            <a:r>
              <a:rPr lang="el-GR" dirty="0"/>
              <a:t>ζωγραφική,</a:t>
            </a:r>
          </a:p>
          <a:p>
            <a:pPr>
              <a:defRPr/>
            </a:pPr>
            <a:r>
              <a:rPr lang="el-GR" dirty="0"/>
              <a:t>γλυπτική, </a:t>
            </a:r>
          </a:p>
          <a:p>
            <a:pPr>
              <a:defRPr/>
            </a:pPr>
            <a:r>
              <a:rPr lang="el-GR" dirty="0"/>
              <a:t>κατασκευή και στο</a:t>
            </a:r>
          </a:p>
          <a:p>
            <a:pPr>
              <a:defRPr/>
            </a:pPr>
            <a:r>
              <a:rPr lang="el-GR" dirty="0" err="1"/>
              <a:t>κολάζ</a:t>
            </a:r>
            <a:r>
              <a:rPr lang="el-GR" dirty="0"/>
              <a:t>.</a:t>
            </a:r>
          </a:p>
          <a:p>
            <a:pPr marL="0" indent="0">
              <a:buNone/>
            </a:pPr>
            <a:endParaRPr lang="en-US" dirty="0"/>
          </a:p>
        </p:txBody>
      </p:sp>
    </p:spTree>
    <p:extLst>
      <p:ext uri="{BB962C8B-B14F-4D97-AF65-F5344CB8AC3E}">
        <p14:creationId xmlns:p14="http://schemas.microsoft.com/office/powerpoint/2010/main" val="194144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altLang="en-US" dirty="0"/>
              <a:t>Μελέτη της συναισθηματικής και κοινωνικής ανάπτυξης </a:t>
            </a:r>
            <a:endParaRPr lang="en-US" dirty="0"/>
          </a:p>
        </p:txBody>
      </p:sp>
      <p:sp>
        <p:nvSpPr>
          <p:cNvPr id="3" name="Content Placeholder 2"/>
          <p:cNvSpPr>
            <a:spLocks noGrp="1"/>
          </p:cNvSpPr>
          <p:nvPr>
            <p:ph idx="1"/>
          </p:nvPr>
        </p:nvSpPr>
        <p:spPr>
          <a:xfrm>
            <a:off x="457200" y="1711349"/>
            <a:ext cx="8229600" cy="4525963"/>
          </a:xfrm>
        </p:spPr>
        <p:txBody>
          <a:bodyPr/>
          <a:lstStyle/>
          <a:p>
            <a:pPr>
              <a:lnSpc>
                <a:spcPct val="90000"/>
              </a:lnSpc>
              <a:buFont typeface="Wingdings" panose="05000000000000000000" pitchFamily="2" charset="2"/>
              <a:buChar char="§"/>
              <a:defRPr/>
            </a:pPr>
            <a:r>
              <a:rPr lang="el-GR" dirty="0"/>
              <a:t>Παρατηρούμε τις σχέσεις του παιδιού  με συμμαθητές και ενήλικες κατά τη διάρκεια οργανωμένων και ελεύθερων δραστηριοτήτων. </a:t>
            </a:r>
          </a:p>
          <a:p>
            <a:pPr>
              <a:lnSpc>
                <a:spcPct val="90000"/>
              </a:lnSpc>
              <a:buFont typeface="Wingdings" panose="05000000000000000000" pitchFamily="2" charset="2"/>
              <a:buChar char="§"/>
              <a:defRPr/>
            </a:pPr>
            <a:r>
              <a:rPr lang="el-GR" dirty="0"/>
              <a:t>Καταγράφουμε τη συμπεριφορά του στο σπίτι (πηγή πληροφόρησης είναι οι γονείς).</a:t>
            </a:r>
          </a:p>
        </p:txBody>
      </p:sp>
    </p:spTree>
    <p:extLst>
      <p:ext uri="{BB962C8B-B14F-4D97-AF65-F5344CB8AC3E}">
        <p14:creationId xmlns:p14="http://schemas.microsoft.com/office/powerpoint/2010/main" val="55111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altLang="en-US" dirty="0"/>
              <a:t>Μελέτη ενδιαφερόντων και προτιμήσεων </a:t>
            </a:r>
            <a:endParaRPr lang="en-US" dirty="0"/>
          </a:p>
        </p:txBody>
      </p:sp>
      <p:sp>
        <p:nvSpPr>
          <p:cNvPr id="3" name="Content Placeholder 2"/>
          <p:cNvSpPr>
            <a:spLocks noGrp="1"/>
          </p:cNvSpPr>
          <p:nvPr>
            <p:ph idx="1"/>
          </p:nvPr>
        </p:nvSpPr>
        <p:spPr>
          <a:xfrm>
            <a:off x="457200" y="1711349"/>
            <a:ext cx="8229600" cy="4525963"/>
          </a:xfrm>
        </p:spPr>
        <p:txBody>
          <a:bodyPr>
            <a:noAutofit/>
          </a:bodyPr>
          <a:lstStyle/>
          <a:p>
            <a:pPr marL="0" indent="0">
              <a:spcBef>
                <a:spcPts val="0"/>
              </a:spcBef>
              <a:buFontTx/>
              <a:buNone/>
              <a:defRPr/>
            </a:pPr>
            <a:r>
              <a:rPr lang="el-GR" sz="2400" dirty="0"/>
              <a:t>Για τη μελέτη των ενδιαφερόντων και των προτιμήσεων </a:t>
            </a:r>
            <a:r>
              <a:rPr lang="el-GR" sz="2400" dirty="0" smtClean="0"/>
              <a:t>πηγή πληροφόρησης </a:t>
            </a:r>
            <a:r>
              <a:rPr lang="el-GR" sz="2400" dirty="0"/>
              <a:t>είναι η οικογένεια. </a:t>
            </a:r>
          </a:p>
          <a:p>
            <a:pPr>
              <a:spcBef>
                <a:spcPts val="0"/>
              </a:spcBef>
              <a:buFontTx/>
              <a:buNone/>
              <a:defRPr/>
            </a:pPr>
            <a:r>
              <a:rPr lang="el-GR" sz="2400" dirty="0"/>
              <a:t>Ειδικότερα θέτουμε τα παρακάτω ερωτήματα: </a:t>
            </a:r>
          </a:p>
          <a:p>
            <a:pPr>
              <a:spcBef>
                <a:spcPts val="0"/>
              </a:spcBef>
              <a:buFont typeface="Wingdings" panose="05000000000000000000" pitchFamily="2" charset="2"/>
              <a:buChar char="§"/>
              <a:defRPr/>
            </a:pPr>
            <a:r>
              <a:rPr lang="el-GR" sz="2400" dirty="0"/>
              <a:t>Ποια είναι τα αγαπημένα του παιχνίδια, βιβλία, αντικείμενα;</a:t>
            </a:r>
          </a:p>
          <a:p>
            <a:pPr>
              <a:spcBef>
                <a:spcPts val="0"/>
              </a:spcBef>
              <a:buFont typeface="Wingdings" panose="05000000000000000000" pitchFamily="2" charset="2"/>
              <a:buChar char="§"/>
              <a:defRPr/>
            </a:pPr>
            <a:r>
              <a:rPr lang="el-GR" sz="2400" dirty="0"/>
              <a:t>Ποιες δραστηριότητες κεντρίζουν περισσότερο το ενδιαφέρον του (τηλεόραση, θέατρο, κινηματογράφος, ραδιόφωνο, ζωγραφική, μουσική, τραγούδι, περίπατοι, παιχνίδι, κ.λπ..);</a:t>
            </a:r>
          </a:p>
          <a:p>
            <a:pPr>
              <a:spcBef>
                <a:spcPts val="0"/>
              </a:spcBef>
              <a:buFont typeface="Wingdings" panose="05000000000000000000" pitchFamily="2" charset="2"/>
              <a:buChar char="§"/>
              <a:defRPr/>
            </a:pPr>
            <a:r>
              <a:rPr lang="el-GR" sz="2400" dirty="0"/>
              <a:t>Υπάρχουν κάποια αντικείμενα, ενέργειες ή καταστάσεις τα οποία του προκαλούν αρνητικά συναισθήματα;</a:t>
            </a:r>
          </a:p>
          <a:p>
            <a:pPr>
              <a:spcBef>
                <a:spcPts val="0"/>
              </a:spcBef>
              <a:buFont typeface="Wingdings" panose="05000000000000000000" pitchFamily="2" charset="2"/>
              <a:buChar char="§"/>
              <a:defRPr/>
            </a:pPr>
            <a:r>
              <a:rPr lang="el-GR" sz="2400" dirty="0"/>
              <a:t>Ποια είναι η ενασχόληση των γονέων με την ανάπτυξη των ενδιαφερόντων του παιδιού τους; </a:t>
            </a:r>
          </a:p>
          <a:p>
            <a:endParaRPr lang="en-US" sz="2400" dirty="0"/>
          </a:p>
        </p:txBody>
      </p:sp>
    </p:spTree>
    <p:extLst>
      <p:ext uri="{BB962C8B-B14F-4D97-AF65-F5344CB8AC3E}">
        <p14:creationId xmlns:p14="http://schemas.microsoft.com/office/powerpoint/2010/main" val="1425633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altLang="en-US" dirty="0"/>
              <a:t>Τελική γενική περιληπτική εικόνα του παιδιού</a:t>
            </a:r>
            <a:endParaRPr lang="en-US" dirty="0"/>
          </a:p>
        </p:txBody>
      </p:sp>
      <p:sp>
        <p:nvSpPr>
          <p:cNvPr id="3" name="Content Placeholder 2"/>
          <p:cNvSpPr>
            <a:spLocks noGrp="1"/>
          </p:cNvSpPr>
          <p:nvPr>
            <p:ph idx="1"/>
          </p:nvPr>
        </p:nvSpPr>
        <p:spPr>
          <a:xfrm>
            <a:off x="179512" y="1711349"/>
            <a:ext cx="8712968" cy="4525963"/>
          </a:xfrm>
        </p:spPr>
        <p:txBody>
          <a:bodyPr/>
          <a:lstStyle/>
          <a:p>
            <a:pPr marL="0" indent="0">
              <a:spcBef>
                <a:spcPts val="0"/>
              </a:spcBef>
              <a:buNone/>
              <a:defRPr/>
            </a:pPr>
            <a:r>
              <a:rPr lang="el-GR" dirty="0"/>
              <a:t>Έπειτα από τη συλλογή και την καταγραφή όλων </a:t>
            </a:r>
          </a:p>
          <a:p>
            <a:pPr marL="0" indent="0">
              <a:spcBef>
                <a:spcPts val="0"/>
              </a:spcBef>
              <a:buNone/>
              <a:defRPr/>
            </a:pPr>
            <a:r>
              <a:rPr lang="el-GR" dirty="0"/>
              <a:t>των προαναφερόμενων στοιχείων </a:t>
            </a:r>
            <a:r>
              <a:rPr lang="el-GR" dirty="0" smtClean="0"/>
              <a:t>καταγράφουμε περιληπτικά </a:t>
            </a:r>
            <a:r>
              <a:rPr lang="el-GR" dirty="0"/>
              <a:t>τη συνολική εικόνα ανάπτυξης </a:t>
            </a:r>
            <a:r>
              <a:rPr lang="el-GR" dirty="0" smtClean="0"/>
              <a:t>του παιδιού</a:t>
            </a:r>
            <a:r>
              <a:rPr lang="el-GR" dirty="0"/>
              <a:t>. </a:t>
            </a:r>
          </a:p>
        </p:txBody>
      </p:sp>
    </p:spTree>
    <p:extLst>
      <p:ext uri="{BB962C8B-B14F-4D97-AF65-F5344CB8AC3E}">
        <p14:creationId xmlns:p14="http://schemas.microsoft.com/office/powerpoint/2010/main" val="2567655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altLang="en-US" dirty="0"/>
              <a:t>Βραχύχρονοι στόχοι της παιδαγωγικής παρέμβασης</a:t>
            </a:r>
            <a:endParaRPr lang="en-US" dirty="0"/>
          </a:p>
        </p:txBody>
      </p:sp>
      <p:sp>
        <p:nvSpPr>
          <p:cNvPr id="3" name="Content Placeholder 2"/>
          <p:cNvSpPr>
            <a:spLocks noGrp="1"/>
          </p:cNvSpPr>
          <p:nvPr>
            <p:ph idx="1"/>
          </p:nvPr>
        </p:nvSpPr>
        <p:spPr>
          <a:xfrm>
            <a:off x="457200" y="1711349"/>
            <a:ext cx="8229600" cy="4525963"/>
          </a:xfrm>
        </p:spPr>
        <p:txBody>
          <a:bodyPr/>
          <a:lstStyle/>
          <a:p>
            <a:pPr>
              <a:defRPr/>
            </a:pPr>
            <a:r>
              <a:rPr lang="el-GR" dirty="0"/>
              <a:t>Θέτουμε τους βραχύχρονους στόχους της εκπαιδευτικής παρέμβασης με βάση τη ζώνη της εγγύτερης ανάπτυξης του παιδιού (εβδομαδιαίος –μηνιαίος προγραμματισμός). </a:t>
            </a:r>
          </a:p>
        </p:txBody>
      </p:sp>
    </p:spTree>
    <p:extLst>
      <p:ext uri="{BB962C8B-B14F-4D97-AF65-F5344CB8AC3E}">
        <p14:creationId xmlns:p14="http://schemas.microsoft.com/office/powerpoint/2010/main" val="4060990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Μακρόχρονοι στόχοι της παιδαγωγικής </a:t>
            </a:r>
            <a:r>
              <a:rPr lang="el-GR" dirty="0"/>
              <a:t>παρέμβασης</a:t>
            </a:r>
            <a:endParaRPr lang="en-US" dirty="0"/>
          </a:p>
        </p:txBody>
      </p:sp>
      <p:sp>
        <p:nvSpPr>
          <p:cNvPr id="3" name="Content Placeholder 2"/>
          <p:cNvSpPr>
            <a:spLocks noGrp="1"/>
          </p:cNvSpPr>
          <p:nvPr>
            <p:ph idx="1"/>
          </p:nvPr>
        </p:nvSpPr>
        <p:spPr>
          <a:xfrm>
            <a:off x="457200" y="1711349"/>
            <a:ext cx="8229600" cy="4525963"/>
          </a:xfrm>
        </p:spPr>
        <p:txBody>
          <a:bodyPr/>
          <a:lstStyle/>
          <a:p>
            <a:pPr>
              <a:defRPr/>
            </a:pPr>
            <a:r>
              <a:rPr lang="el-GR" dirty="0"/>
              <a:t>Θέτουμε τους μακρόχρονους στόχους της εκπαιδευτικής παρέμβασης (εξαμηνιαίος- ετήσιος προγραμματισμός).</a:t>
            </a:r>
          </a:p>
        </p:txBody>
      </p:sp>
    </p:spTree>
    <p:extLst>
      <p:ext uri="{BB962C8B-B14F-4D97-AF65-F5344CB8AC3E}">
        <p14:creationId xmlns:p14="http://schemas.microsoft.com/office/powerpoint/2010/main" val="283215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vert="horz" lIns="91440" tIns="45720" rIns="91440" bIns="45720" rtlCol="0" anchor="ctr">
            <a:normAutofit fontScale="90000"/>
          </a:bodyPr>
          <a:lstStyle/>
          <a:p>
            <a:r>
              <a:rPr lang="el-GR" dirty="0"/>
              <a:t>Η πολιτική διάσταση των αναλυτικών </a:t>
            </a:r>
            <a:r>
              <a:rPr lang="el-GR" dirty="0"/>
              <a:t>προγραμμάτων (1)</a:t>
            </a:r>
            <a:endParaRPr lang="en-US" dirty="0"/>
          </a:p>
        </p:txBody>
      </p:sp>
      <p:sp>
        <p:nvSpPr>
          <p:cNvPr id="3" name="Content Placeholder 2"/>
          <p:cNvSpPr>
            <a:spLocks noGrp="1"/>
          </p:cNvSpPr>
          <p:nvPr>
            <p:ph idx="1"/>
          </p:nvPr>
        </p:nvSpPr>
        <p:spPr>
          <a:xfrm>
            <a:off x="457200" y="1484784"/>
            <a:ext cx="8229600" cy="4641379"/>
          </a:xfrm>
        </p:spPr>
        <p:txBody>
          <a:bodyPr>
            <a:normAutofit fontScale="55000" lnSpcReduction="20000"/>
          </a:bodyPr>
          <a:lstStyle/>
          <a:p>
            <a:pPr marL="0" indent="0">
              <a:lnSpc>
                <a:spcPct val="120000"/>
              </a:lnSpc>
              <a:buFontTx/>
              <a:buNone/>
              <a:defRPr/>
            </a:pPr>
            <a:r>
              <a:rPr lang="el-GR" sz="4000" dirty="0"/>
              <a:t>Ο διάλογος για τα αναλυτικά προγράμματα δεν είναι ιδεολογικά και πολιτικά ουδέτερος, είναι βαθιά πολιτικός. Τα αναλυτικά προγράμματα -ως διάλογος (</a:t>
            </a:r>
            <a:r>
              <a:rPr lang="en-US" sz="4000" dirty="0"/>
              <a:t>discourse)</a:t>
            </a:r>
            <a:r>
              <a:rPr lang="el-GR" sz="4000" dirty="0"/>
              <a:t> και ως  ένα οργανωμένο σχήμα κοινωνικών σχέσεων- εκφράζουν σχέσεις εξουσίας</a:t>
            </a:r>
            <a:r>
              <a:rPr lang="en-US" sz="4000" dirty="0"/>
              <a:t>.</a:t>
            </a:r>
            <a:r>
              <a:rPr lang="el-GR" sz="4000" dirty="0"/>
              <a:t> </a:t>
            </a:r>
            <a:endParaRPr lang="en-US" sz="4000" dirty="0"/>
          </a:p>
          <a:p>
            <a:pPr marL="0" indent="0">
              <a:lnSpc>
                <a:spcPct val="120000"/>
              </a:lnSpc>
              <a:buFontTx/>
              <a:buNone/>
              <a:defRPr/>
            </a:pPr>
            <a:r>
              <a:rPr lang="el-GR" sz="4000" dirty="0"/>
              <a:t>Δύο είναι οι βασικές προθέσεις της εκπαιδευτικής πολιτικής ως προς τη σύνταξη και την εφαρμογή των αναλυτικών προγραμμάτων:</a:t>
            </a:r>
            <a:endParaRPr lang="en-US" sz="4000" dirty="0"/>
          </a:p>
          <a:p>
            <a:pPr>
              <a:lnSpc>
                <a:spcPct val="120000"/>
              </a:lnSpc>
              <a:buFontTx/>
              <a:buNone/>
              <a:defRPr/>
            </a:pPr>
            <a:r>
              <a:rPr lang="el-GR" sz="4000" dirty="0"/>
              <a:t>α) σύνδεση του περιεχομένου με την αγορά </a:t>
            </a:r>
            <a:r>
              <a:rPr lang="el-GR" sz="4000" dirty="0" smtClean="0"/>
              <a:t>εργασίας (προωθούν </a:t>
            </a:r>
            <a:r>
              <a:rPr lang="el-GR" sz="4000" dirty="0"/>
              <a:t>δεξιότητες απαραίτητες για την παραγωγή </a:t>
            </a:r>
            <a:r>
              <a:rPr lang="el-GR" sz="4000" dirty="0" smtClean="0"/>
              <a:t>τοπικού κεφαλαίου</a:t>
            </a:r>
            <a:r>
              <a:rPr lang="en-US" sz="4000" dirty="0"/>
              <a:t>)</a:t>
            </a:r>
            <a:r>
              <a:rPr lang="el-GR" sz="4000" dirty="0"/>
              <a:t> και </a:t>
            </a:r>
          </a:p>
          <a:p>
            <a:pPr>
              <a:lnSpc>
                <a:spcPct val="120000"/>
              </a:lnSpc>
              <a:buFontTx/>
              <a:buNone/>
              <a:defRPr/>
            </a:pPr>
            <a:r>
              <a:rPr lang="el-GR" sz="4000" dirty="0"/>
              <a:t>β) σύνδεση με τις πολιτισμικές επιταγές  του δυτικού </a:t>
            </a:r>
            <a:r>
              <a:rPr lang="el-GR" sz="4000" dirty="0" smtClean="0"/>
              <a:t> πολιτισμού </a:t>
            </a:r>
            <a:r>
              <a:rPr lang="el-GR" sz="4000" dirty="0"/>
              <a:t>(στην περίπτωση αυτή δεν αποτελούν όχημα </a:t>
            </a:r>
            <a:r>
              <a:rPr lang="el-GR" sz="4000" dirty="0" smtClean="0"/>
              <a:t>για τις </a:t>
            </a:r>
            <a:r>
              <a:rPr lang="el-GR" sz="4000" dirty="0"/>
              <a:t>οικονομικές μεταρρυθμίσεις, αλλά μέσο διάχυσης </a:t>
            </a:r>
            <a:r>
              <a:rPr lang="el-GR" sz="4000" dirty="0" smtClean="0"/>
              <a:t>του δυτικού </a:t>
            </a:r>
            <a:r>
              <a:rPr lang="el-GR" sz="4000" dirty="0"/>
              <a:t>πολιτισμού</a:t>
            </a:r>
            <a:r>
              <a:rPr lang="en-US" sz="4000" dirty="0"/>
              <a:t>, </a:t>
            </a:r>
            <a:r>
              <a:rPr lang="el-GR" sz="4000" dirty="0"/>
              <a:t>ο «άλλος» εκλαμβάνεται ως έλλειμμα). </a:t>
            </a:r>
            <a:endParaRPr lang="en-US" sz="4000" dirty="0"/>
          </a:p>
          <a:p>
            <a:endParaRPr lang="en-US" dirty="0"/>
          </a:p>
        </p:txBody>
      </p:sp>
    </p:spTree>
    <p:extLst>
      <p:ext uri="{BB962C8B-B14F-4D97-AF65-F5344CB8AC3E}">
        <p14:creationId xmlns:p14="http://schemas.microsoft.com/office/powerpoint/2010/main" val="4212322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vert="horz" lIns="91440" tIns="45720" rIns="91440" bIns="45720" rtlCol="0" anchor="ctr">
            <a:normAutofit fontScale="90000"/>
          </a:bodyPr>
          <a:lstStyle/>
          <a:p>
            <a:r>
              <a:rPr lang="el-GR" altLang="en-US" dirty="0"/>
              <a:t>Εξατομικευμένο </a:t>
            </a:r>
            <a:r>
              <a:rPr lang="en-US" altLang="en-US" dirty="0"/>
              <a:t> </a:t>
            </a:r>
            <a:r>
              <a:rPr lang="el-GR" altLang="en-US" dirty="0"/>
              <a:t>Εκπαιδευτικό </a:t>
            </a:r>
            <a:r>
              <a:rPr lang="en-US" altLang="en-US" dirty="0"/>
              <a:t> </a:t>
            </a:r>
            <a:r>
              <a:rPr lang="el-GR" altLang="en-US" dirty="0"/>
              <a:t>Πλάνο</a:t>
            </a:r>
            <a:endParaRPr lang="en-US" altLang="en-US" dirty="0"/>
          </a:p>
        </p:txBody>
      </p:sp>
      <p:graphicFrame>
        <p:nvGraphicFramePr>
          <p:cNvPr id="5" name="Group 70"/>
          <p:cNvGraphicFramePr>
            <a:graphicFrameLocks noGrp="1"/>
          </p:cNvGraphicFramePr>
          <p:nvPr>
            <p:extLst>
              <p:ext uri="{D42A27DB-BD31-4B8C-83A1-F6EECF244321}">
                <p14:modId xmlns:p14="http://schemas.microsoft.com/office/powerpoint/2010/main" val="2085208449"/>
              </p:ext>
            </p:extLst>
          </p:nvPr>
        </p:nvGraphicFramePr>
        <p:xfrm>
          <a:off x="323528" y="1484784"/>
          <a:ext cx="8603883" cy="985875"/>
        </p:xfrm>
        <a:graphic>
          <a:graphicData uri="http://schemas.openxmlformats.org/drawingml/2006/table">
            <a:tbl>
              <a:tblPr>
                <a:tableStyleId>{125E5076-3810-47DD-B79F-674D7AD40C01}</a:tableStyleId>
              </a:tblPr>
              <a:tblGrid>
                <a:gridCol w="8603883"/>
              </a:tblGrid>
              <a:tr h="985875">
                <a:tc>
                  <a:txBody>
                    <a:bodyPr/>
                    <a:lstStyle/>
                    <a:p>
                      <a:pPr marL="0" marR="0" lvl="0" indent="0" algn="just" defTabSz="914400" rtl="0" eaLnBrk="1" fontAlgn="base" latinLnBrk="0" hangingPunct="1">
                        <a:lnSpc>
                          <a:spcPct val="100000"/>
                        </a:lnSpc>
                        <a:spcBef>
                          <a:spcPct val="0"/>
                        </a:spcBef>
                        <a:spcAft>
                          <a:spcPct val="0"/>
                        </a:spcAft>
                        <a:buClr>
                          <a:srgbClr val="993300"/>
                        </a:buClr>
                        <a:buSzTx/>
                        <a:buFont typeface="Wingdings" pitchFamily="2" charset="2"/>
                        <a:buChar char=""/>
                        <a:tabLst>
                          <a:tab pos="228600" algn="l"/>
                        </a:tabLst>
                      </a:pPr>
                      <a:r>
                        <a:rPr kumimoji="0" lang="el-GR" sz="1800" u="none" strike="noStrike" cap="none" normalizeH="0" baseline="0" dirty="0" smtClean="0">
                          <a:ln>
                            <a:noFill/>
                          </a:ln>
                          <a:effectLst/>
                        </a:rPr>
                        <a:t> </a:t>
                      </a:r>
                      <a:r>
                        <a:rPr kumimoji="0" lang="en-US" sz="1800" b="1" u="none" strike="noStrike" cap="none" normalizeH="0" baseline="0" dirty="0" err="1" smtClean="0">
                          <a:ln>
                            <a:noFill/>
                          </a:ln>
                          <a:effectLst/>
                        </a:rPr>
                        <a:t>Στοιχεί</a:t>
                      </a:r>
                      <a:r>
                        <a:rPr kumimoji="0" lang="en-US" sz="1800" b="1" u="none" strike="noStrike" cap="none" normalizeH="0" baseline="0" dirty="0" smtClean="0">
                          <a:ln>
                            <a:noFill/>
                          </a:ln>
                          <a:effectLst/>
                        </a:rPr>
                        <a:t>α </a:t>
                      </a:r>
                      <a:r>
                        <a:rPr kumimoji="0" lang="en-US" sz="1800" b="1" u="none" strike="noStrike" cap="none" normalizeH="0" baseline="0" dirty="0" smtClean="0">
                          <a:ln>
                            <a:noFill/>
                          </a:ln>
                          <a:effectLst/>
                        </a:rPr>
                        <a:t>ταυτότητ</a:t>
                      </a:r>
                      <a:r>
                        <a:rPr kumimoji="0" lang="el-GR" sz="1800" b="1" u="none" strike="noStrike" cap="none" normalizeH="0" baseline="0" dirty="0" smtClean="0">
                          <a:ln>
                            <a:noFill/>
                          </a:ln>
                          <a:effectLst/>
                        </a:rPr>
                        <a:t>ας </a:t>
                      </a:r>
                      <a:r>
                        <a:rPr kumimoji="0" lang="en-US" sz="1800" b="1" u="none" strike="noStrike" cap="none" normalizeH="0" baseline="0" dirty="0" smtClean="0">
                          <a:ln>
                            <a:noFill/>
                          </a:ln>
                          <a:effectLst/>
                        </a:rPr>
                        <a:t>πα</a:t>
                      </a:r>
                      <a:r>
                        <a:rPr kumimoji="0" lang="en-US" sz="1800" b="1" u="none" strike="noStrike" cap="none" normalizeH="0" baseline="0" dirty="0" err="1" smtClean="0">
                          <a:ln>
                            <a:noFill/>
                          </a:ln>
                          <a:effectLst/>
                        </a:rPr>
                        <a:t>ιδιού</a:t>
                      </a:r>
                      <a:r>
                        <a:rPr kumimoji="0" lang="el-GR" sz="1800" b="1" u="none" strike="noStrike" cap="none" normalizeH="0" baseline="0" dirty="0" smtClean="0">
                          <a:ln>
                            <a:noFill/>
                          </a:ln>
                          <a:effectLst/>
                        </a:rPr>
                        <a:t>:</a:t>
                      </a:r>
                      <a:endParaRPr kumimoji="0" lang="en-US" sz="1800" b="1"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
                          <a:srgbClr val="993300"/>
                        </a:buClr>
                        <a:buSzTx/>
                        <a:buFont typeface="Wingdings" pitchFamily="2" charset="2"/>
                        <a:buChar char=""/>
                        <a:tabLst>
                          <a:tab pos="228600" algn="l"/>
                        </a:tabLst>
                      </a:pPr>
                      <a:r>
                        <a:rPr kumimoji="0" lang="el-GR" sz="1800" u="none" strike="noStrike" cap="none" normalizeH="0" baseline="0" dirty="0" smtClean="0">
                          <a:ln>
                            <a:noFill/>
                          </a:ln>
                          <a:effectLst/>
                        </a:rPr>
                        <a:t> </a:t>
                      </a:r>
                      <a:r>
                        <a:rPr kumimoji="0" lang="en-US" sz="1800" b="1" u="none" strike="noStrike" cap="none" normalizeH="0" baseline="0" dirty="0" err="1" smtClean="0">
                          <a:ln>
                            <a:noFill/>
                          </a:ln>
                          <a:effectLst/>
                        </a:rPr>
                        <a:t>Στοιχεί</a:t>
                      </a:r>
                      <a:r>
                        <a:rPr kumimoji="0" lang="en-US" sz="1800" b="1" u="none" strike="noStrike" cap="none" normalizeH="0" baseline="0" dirty="0" smtClean="0">
                          <a:ln>
                            <a:noFill/>
                          </a:ln>
                          <a:effectLst/>
                        </a:rPr>
                        <a:t>α </a:t>
                      </a:r>
                      <a:r>
                        <a:rPr kumimoji="0" lang="en-US" sz="1800" b="1" u="none" strike="noStrike" cap="none" normalizeH="0" baseline="0" dirty="0" smtClean="0">
                          <a:ln>
                            <a:noFill/>
                          </a:ln>
                          <a:effectLst/>
                        </a:rPr>
                        <a:t>συντ</a:t>
                      </a:r>
                      <a:r>
                        <a:rPr kumimoji="0" lang="el-GR" sz="1800" b="1" u="none" strike="noStrike" cap="none" normalizeH="0" baseline="0" dirty="0" smtClean="0">
                          <a:ln>
                            <a:noFill/>
                          </a:ln>
                          <a:effectLst/>
                        </a:rPr>
                        <a:t>α</a:t>
                      </a:r>
                      <a:r>
                        <a:rPr kumimoji="0" lang="en-US" sz="1800" b="1" u="none" strike="noStrike" cap="none" normalizeH="0" baseline="0" dirty="0" err="1" smtClean="0">
                          <a:ln>
                            <a:noFill/>
                          </a:ln>
                          <a:effectLst/>
                        </a:rPr>
                        <a:t>κτ</a:t>
                      </a:r>
                      <a:r>
                        <a:rPr kumimoji="0" lang="el-GR" sz="1800" b="1" u="none" strike="noStrike" cap="none" normalizeH="0" baseline="0" dirty="0" err="1" smtClean="0">
                          <a:ln>
                            <a:noFill/>
                          </a:ln>
                          <a:effectLst/>
                        </a:rPr>
                        <a:t>ών</a:t>
                      </a:r>
                      <a:r>
                        <a:rPr kumimoji="0" lang="el-GR" sz="1800" b="1" u="none" strike="noStrike" cap="none" normalizeH="0" baseline="0" dirty="0" smtClean="0">
                          <a:ln>
                            <a:noFill/>
                          </a:ln>
                          <a:effectLst/>
                        </a:rPr>
                        <a:t>:</a:t>
                      </a:r>
                    </a:p>
                    <a:p>
                      <a:pPr marL="0" marR="0" lvl="0" indent="0" algn="just" defTabSz="914400" rtl="0" eaLnBrk="0" fontAlgn="base" latinLnBrk="0" hangingPunct="0">
                        <a:lnSpc>
                          <a:spcPct val="100000"/>
                        </a:lnSpc>
                        <a:spcBef>
                          <a:spcPct val="0"/>
                        </a:spcBef>
                        <a:spcAft>
                          <a:spcPct val="0"/>
                        </a:spcAft>
                        <a:buClr>
                          <a:srgbClr val="993300"/>
                        </a:buClr>
                        <a:buSzTx/>
                        <a:buFont typeface="Wingdings" pitchFamily="2" charset="2"/>
                        <a:buChar char=""/>
                        <a:tabLst>
                          <a:tab pos="228600" algn="l"/>
                        </a:tabLst>
                      </a:pPr>
                      <a:r>
                        <a:rPr kumimoji="0" lang="el-GR" sz="1800" u="none" strike="noStrike" cap="none" normalizeH="0" baseline="0" dirty="0" smtClean="0">
                          <a:ln>
                            <a:noFill/>
                          </a:ln>
                          <a:effectLst/>
                        </a:rPr>
                        <a:t> </a:t>
                      </a:r>
                      <a:r>
                        <a:rPr kumimoji="0" lang="en-US" sz="1800" b="1" u="none" strike="noStrike" cap="none" normalizeH="0" baseline="0" dirty="0" err="1" smtClean="0">
                          <a:ln>
                            <a:noFill/>
                          </a:ln>
                          <a:effectLst/>
                        </a:rPr>
                        <a:t>Ημερομηνί</a:t>
                      </a:r>
                      <a:r>
                        <a:rPr kumimoji="0" lang="en-US" sz="1800" b="1" u="none" strike="noStrike" cap="none" normalizeH="0" baseline="0" dirty="0" smtClean="0">
                          <a:ln>
                            <a:noFill/>
                          </a:ln>
                          <a:effectLst/>
                        </a:rPr>
                        <a:t>α </a:t>
                      </a:r>
                      <a:r>
                        <a:rPr kumimoji="0" lang="en-US" sz="1800" b="1" u="none" strike="noStrike" cap="none" normalizeH="0" baseline="0" dirty="0" smtClean="0">
                          <a:ln>
                            <a:noFill/>
                          </a:ln>
                          <a:effectLst/>
                        </a:rPr>
                        <a:t>σύνταξης</a:t>
                      </a:r>
                      <a:r>
                        <a:rPr kumimoji="0" lang="el-GR" sz="1800" b="1" u="none" strike="noStrike" cap="none" normalizeH="0" baseline="0" dirty="0" smtClean="0">
                          <a:ln>
                            <a:noFill/>
                          </a:ln>
                          <a:effectLst/>
                        </a:rPr>
                        <a:t>:</a:t>
                      </a:r>
                      <a:endParaRPr kumimoji="0" lang="en-US" sz="1800" b="1" i="0" u="none" strike="noStrike" cap="none" normalizeH="0" baseline="0" dirty="0" smtClean="0">
                        <a:ln>
                          <a:noFill/>
                        </a:ln>
                        <a:solidFill>
                          <a:schemeClr val="tx1"/>
                        </a:solidFill>
                        <a:effectLst/>
                        <a:latin typeface="Tahoma" pitchFamily="34" charset="0"/>
                        <a:cs typeface="Tahoma" pitchFamily="34" charset="0"/>
                      </a:endParaRPr>
                    </a:p>
                  </a:txBody>
                  <a:tcPr marL="91443" marR="91443" horzOverflow="overflow"/>
                </a:tc>
              </a:tr>
            </a:tbl>
          </a:graphicData>
        </a:graphic>
      </p:graphicFrame>
      <p:graphicFrame>
        <p:nvGraphicFramePr>
          <p:cNvPr id="6" name="Group 69"/>
          <p:cNvGraphicFramePr>
            <a:graphicFrameLocks noGrp="1"/>
          </p:cNvGraphicFramePr>
          <p:nvPr>
            <p:extLst>
              <p:ext uri="{D42A27DB-BD31-4B8C-83A1-F6EECF244321}">
                <p14:modId xmlns:p14="http://schemas.microsoft.com/office/powerpoint/2010/main" val="3190792196"/>
              </p:ext>
            </p:extLst>
          </p:nvPr>
        </p:nvGraphicFramePr>
        <p:xfrm>
          <a:off x="251520" y="2852936"/>
          <a:ext cx="8784976" cy="3215401"/>
        </p:xfrm>
        <a:graphic>
          <a:graphicData uri="http://schemas.openxmlformats.org/drawingml/2006/table">
            <a:tbl>
              <a:tblPr>
                <a:tableStyleId>{69CF1AB2-1976-4502-BF36-3FF5EA218861}</a:tableStyleId>
              </a:tblPr>
              <a:tblGrid>
                <a:gridCol w="2592288"/>
                <a:gridCol w="2952328"/>
                <a:gridCol w="3240360"/>
              </a:tblGrid>
              <a:tr h="792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Σύντομη</a:t>
                      </a:r>
                      <a:r>
                        <a:rPr kumimoji="0" lang="en-US" sz="1800" u="none" strike="noStrike" cap="none" normalizeH="0" baseline="0" dirty="0" smtClean="0">
                          <a:ln>
                            <a:noFill/>
                          </a:ln>
                          <a:effectLst/>
                        </a:rPr>
                        <a:t> π</a:t>
                      </a:r>
                      <a:r>
                        <a:rPr kumimoji="0" lang="en-US" sz="1800" u="none" strike="noStrike" cap="none" normalizeH="0" baseline="0" dirty="0" err="1" smtClean="0">
                          <a:ln>
                            <a:noFill/>
                          </a:ln>
                          <a:effectLst/>
                        </a:rPr>
                        <a:t>εριγρ</a:t>
                      </a:r>
                      <a:r>
                        <a:rPr kumimoji="0" lang="en-US" sz="1800" u="none" strike="noStrike" cap="none" normalizeH="0" baseline="0" dirty="0" smtClean="0">
                          <a:ln>
                            <a:noFill/>
                          </a:ln>
                          <a:effectLst/>
                        </a:rPr>
                        <a:t>αφή</a:t>
                      </a:r>
                      <a:r>
                        <a:rPr kumimoji="0" lang="el-GR" sz="1800" u="none" strike="noStrike" cap="none" normalizeH="0" baseline="0" dirty="0" smtClean="0">
                          <a:ln>
                            <a:noFill/>
                          </a:ln>
                          <a:effectLst/>
                        </a:rPr>
                        <a:t> της διαγνωστικής εικόνας </a:t>
                      </a:r>
                      <a:endParaRPr kumimoji="0" lang="en-US" sz="18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Μορφές</a:t>
                      </a:r>
                      <a:r>
                        <a:rPr kumimoji="0" lang="en-US" sz="1800" u="none" strike="noStrike" cap="none" normalizeH="0" baseline="0" dirty="0" smtClean="0">
                          <a:ln>
                            <a:noFill/>
                          </a:ln>
                          <a:effectLst/>
                        </a:rPr>
                        <a:t> </a:t>
                      </a:r>
                      <a:r>
                        <a:rPr kumimoji="0" lang="el-GR" sz="1800" u="none" strike="noStrike" cap="none" normalizeH="0" baseline="0" dirty="0" smtClean="0">
                          <a:ln>
                            <a:noFill/>
                          </a:ln>
                          <a:effectLst/>
                        </a:rPr>
                        <a:t> </a:t>
                      </a:r>
                      <a:r>
                        <a:rPr kumimoji="0" lang="en-US" sz="1800" u="none" strike="noStrike" cap="none" normalizeH="0" baseline="0" dirty="0" err="1" smtClean="0">
                          <a:ln>
                            <a:noFill/>
                          </a:ln>
                          <a:effectLst/>
                        </a:rPr>
                        <a:t>εκ</a:t>
                      </a:r>
                      <a:r>
                        <a:rPr kumimoji="0" lang="en-US" sz="1800" u="none" strike="noStrike" cap="none" normalizeH="0" baseline="0" dirty="0" smtClean="0">
                          <a:ln>
                            <a:noFill/>
                          </a:ln>
                          <a:effectLst/>
                        </a:rPr>
                        <a:t>παιδευτικής παρέμβασης</a:t>
                      </a:r>
                      <a:endParaRPr kumimoji="0" lang="en-US" sz="18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u="none" strike="noStrike" cap="none" normalizeH="0" baseline="0" dirty="0" smtClean="0">
                          <a:ln>
                            <a:noFill/>
                          </a:ln>
                          <a:effectLst/>
                        </a:rPr>
                        <a:t>Περιγραφή  της ανάπτυξης </a:t>
                      </a:r>
                      <a:r>
                        <a:rPr kumimoji="0" lang="en-US" sz="1800" u="none" strike="noStrike" cap="none" normalizeH="0" baseline="0" dirty="0" err="1" smtClean="0">
                          <a:ln>
                            <a:noFill/>
                          </a:ln>
                          <a:effectLst/>
                        </a:rPr>
                        <a:t>του</a:t>
                      </a:r>
                      <a:r>
                        <a:rPr kumimoji="0" lang="en-US" sz="1800" u="none" strike="noStrike" cap="none" normalizeH="0" baseline="0" dirty="0" smtClean="0">
                          <a:ln>
                            <a:noFill/>
                          </a:ln>
                          <a:effectLst/>
                        </a:rPr>
                        <a:t> πα</a:t>
                      </a:r>
                      <a:r>
                        <a:rPr kumimoji="0" lang="en-US" sz="1800" u="none" strike="noStrike" cap="none" normalizeH="0" baseline="0" dirty="0" err="1" smtClean="0">
                          <a:ln>
                            <a:noFill/>
                          </a:ln>
                          <a:effectLst/>
                        </a:rPr>
                        <a:t>ιδιού</a:t>
                      </a:r>
                      <a:endParaRPr kumimoji="0" lang="en-US" sz="18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r>
              <a:tr h="2423305">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Αν</a:t>
                      </a:r>
                      <a:r>
                        <a:rPr kumimoji="0" lang="en-US" sz="1800" u="none" strike="noStrike" cap="none" normalizeH="0" baseline="0" dirty="0" smtClean="0">
                          <a:ln>
                            <a:noFill/>
                          </a:ln>
                          <a:effectLst/>
                        </a:rPr>
                        <a:t>αφέρονται τα</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err="1" smtClean="0">
                          <a:ln>
                            <a:noFill/>
                          </a:ln>
                          <a:effectLst/>
                        </a:rPr>
                        <a:t>στοιχεί</a:t>
                      </a:r>
                      <a:r>
                        <a:rPr kumimoji="0" lang="en-US" sz="1800" u="none" strike="noStrike" cap="none" normalizeH="0" baseline="0" dirty="0" smtClean="0">
                          <a:ln>
                            <a:noFill/>
                          </a:ln>
                          <a:effectLst/>
                        </a:rPr>
                        <a:t>α διάγνωσης </a:t>
                      </a:r>
                      <a:r>
                        <a:rPr kumimoji="0" lang="el-GR" sz="1800" u="none" strike="noStrike" cap="none" normalizeH="0" baseline="0" dirty="0" smtClean="0">
                          <a:ln>
                            <a:noFill/>
                          </a:ln>
                          <a:effectLst/>
                        </a:rPr>
                        <a:t>.</a:t>
                      </a:r>
                      <a:endParaRPr kumimoji="0" lang="en-US" sz="18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err="1" smtClean="0">
                          <a:ln>
                            <a:noFill/>
                          </a:ln>
                          <a:effectLst/>
                        </a:rPr>
                        <a:t>Αν</a:t>
                      </a:r>
                      <a:r>
                        <a:rPr kumimoji="0" lang="en-US" sz="1800" u="none" strike="noStrike" cap="none" normalizeH="0" baseline="0" dirty="0" smtClean="0">
                          <a:ln>
                            <a:noFill/>
                          </a:ln>
                          <a:effectLst/>
                        </a:rPr>
                        <a:t>αφέρεται ο τύπος του σχολείου καθώς και τα θεραπευτικά προγράμματα  που παρακολουθεί</a:t>
                      </a:r>
                      <a:r>
                        <a:rPr kumimoji="0" lang="el-GR" sz="1800" u="none" strike="noStrike" cap="none" normalizeH="0" baseline="0" dirty="0" smtClean="0">
                          <a:ln>
                            <a:noFill/>
                          </a:ln>
                          <a:effectLst/>
                        </a:rPr>
                        <a:t> το παιδί.</a:t>
                      </a:r>
                      <a:endParaRPr kumimoji="0" lang="en-US" sz="18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285750" marR="0" lvl="0" indent="-2857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err="1" smtClean="0">
                          <a:ln>
                            <a:noFill/>
                          </a:ln>
                          <a:effectLst/>
                        </a:rPr>
                        <a:t>Σύντομη</a:t>
                      </a:r>
                      <a:r>
                        <a:rPr kumimoji="0" lang="en-US" sz="1800" u="none" strike="noStrike" cap="none" normalizeH="0" baseline="0" dirty="0" smtClean="0">
                          <a:ln>
                            <a:noFill/>
                          </a:ln>
                          <a:effectLst/>
                        </a:rPr>
                        <a:t> π</a:t>
                      </a:r>
                      <a:r>
                        <a:rPr kumimoji="0" lang="en-US" sz="1800" u="none" strike="noStrike" cap="none" normalizeH="0" baseline="0" dirty="0" err="1" smtClean="0">
                          <a:ln>
                            <a:noFill/>
                          </a:ln>
                          <a:effectLst/>
                        </a:rPr>
                        <a:t>εριγρ</a:t>
                      </a:r>
                      <a:r>
                        <a:rPr kumimoji="0" lang="en-US" sz="1800" u="none" strike="noStrike" cap="none" normalizeH="0" baseline="0" dirty="0" smtClean="0">
                          <a:ln>
                            <a:noFill/>
                          </a:ln>
                          <a:effectLst/>
                        </a:rPr>
                        <a:t>αφή του παιδιού </a:t>
                      </a:r>
                      <a:r>
                        <a:rPr kumimoji="0" lang="el-GR" sz="1800" u="none" strike="noStrike" cap="none" normalizeH="0" baseline="0" dirty="0" smtClean="0">
                          <a:ln>
                            <a:noFill/>
                          </a:ln>
                          <a:effectLst/>
                        </a:rPr>
                        <a:t> ανά τομέα ανάπτυξης (γνωστικός, γλωσσικός, κινητικός, κοινωνικός  τομέας κ.λπ.). </a:t>
                      </a:r>
                      <a:endParaRPr kumimoji="0" lang="en-US" sz="18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r>
            </a:tbl>
          </a:graphicData>
        </a:graphic>
      </p:graphicFrame>
    </p:spTree>
    <p:extLst>
      <p:ext uri="{BB962C8B-B14F-4D97-AF65-F5344CB8AC3E}">
        <p14:creationId xmlns:p14="http://schemas.microsoft.com/office/powerpoint/2010/main" val="132888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5375"/>
          </a:xfrm>
        </p:spPr>
        <p:txBody>
          <a:bodyPr vert="horz" lIns="91440" tIns="45720" rIns="91440" bIns="45720" rtlCol="0" anchor="ctr">
            <a:normAutofit fontScale="90000"/>
          </a:bodyPr>
          <a:lstStyle/>
          <a:p>
            <a:r>
              <a:rPr lang="en-US" altLang="en-US" dirty="0" err="1"/>
              <a:t>Δυν</a:t>
            </a:r>
            <a:r>
              <a:rPr lang="en-US" altLang="en-US" dirty="0"/>
              <a:t>ατότητες του παιδιού κατά την παρούσα χρονική περίοδο</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2602992"/>
              </p:ext>
            </p:extLst>
          </p:nvPr>
        </p:nvGraphicFramePr>
        <p:xfrm>
          <a:off x="107504" y="1754480"/>
          <a:ext cx="8928990" cy="3474720"/>
        </p:xfrm>
        <a:graphic>
          <a:graphicData uri="http://schemas.openxmlformats.org/drawingml/2006/table">
            <a:tbl>
              <a:tblPr firstRow="1" bandRow="1">
                <a:tableStyleId>{5C22544A-7EE6-4342-B048-85BDC9FD1C3A}</a:tableStyleId>
              </a:tblPr>
              <a:tblGrid>
                <a:gridCol w="1728192"/>
                <a:gridCol w="1872207"/>
                <a:gridCol w="1872208"/>
                <a:gridCol w="1670585"/>
                <a:gridCol w="1785798"/>
              </a:tblGrid>
              <a:tr h="126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Tahoma" pitchFamily="34" charset="0"/>
                          <a:cs typeface="Tahoma" pitchFamily="34" charset="0"/>
                        </a:rPr>
                        <a:t>Γλωσσικές και επικοινωνιακές δυνατότητες </a:t>
                      </a:r>
                      <a:endParaRPr kumimoji="0" lang="en-US" sz="1600" b="0" i="0" u="none" strike="noStrike" cap="none" normalizeH="0" baseline="0" dirty="0" smtClean="0">
                        <a:ln>
                          <a:noFill/>
                        </a:ln>
                        <a:solidFill>
                          <a:schemeClr val="bg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Tahoma" pitchFamily="34" charset="0"/>
                          <a:cs typeface="Tahoma" pitchFamily="34" charset="0"/>
                        </a:rPr>
                        <a:t>Γνωστικές</a:t>
                      </a:r>
                      <a:r>
                        <a:rPr kumimoji="0" lang="en-US" sz="1600" b="1" i="0" u="none" strike="noStrike" cap="none" normalizeH="0" baseline="0" dirty="0" smtClean="0">
                          <a:ln>
                            <a:noFill/>
                          </a:ln>
                          <a:solidFill>
                            <a:schemeClr val="bg1"/>
                          </a:solidFill>
                          <a:effectLst/>
                          <a:latin typeface="Tahoma" pitchFamily="34" charset="0"/>
                          <a:cs typeface="Tahoma" pitchFamily="34" charset="0"/>
                        </a:rPr>
                        <a:t> </a:t>
                      </a:r>
                      <a:r>
                        <a:rPr kumimoji="0" lang="el-GR" sz="1600" b="1" i="0" u="none" strike="noStrike" cap="none" normalizeH="0" baseline="0" dirty="0" smtClean="0">
                          <a:ln>
                            <a:noFill/>
                          </a:ln>
                          <a:solidFill>
                            <a:schemeClr val="bg1"/>
                          </a:solidFill>
                          <a:effectLst/>
                          <a:latin typeface="Tahoma" pitchFamily="34" charset="0"/>
                          <a:cs typeface="Tahoma" pitchFamily="34" charset="0"/>
                        </a:rPr>
                        <a:t>δυνατότητες </a:t>
                      </a:r>
                      <a:endParaRPr kumimoji="0" lang="en-US" sz="1600" b="0" i="0" u="none" strike="noStrike" cap="none" normalizeH="0" baseline="0" dirty="0" smtClean="0">
                        <a:ln>
                          <a:noFill/>
                        </a:ln>
                        <a:solidFill>
                          <a:schemeClr val="bg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Tahoma" pitchFamily="34" charset="0"/>
                          <a:cs typeface="Tahoma" pitchFamily="34" charset="0"/>
                        </a:rPr>
                        <a:t>Κινητικ</a:t>
                      </a:r>
                      <a:r>
                        <a:rPr kumimoji="0" lang="el-GR" sz="1600" b="1" i="0" u="none" strike="noStrike" cap="none" normalizeH="0" baseline="0" dirty="0" err="1" smtClean="0">
                          <a:ln>
                            <a:noFill/>
                          </a:ln>
                          <a:solidFill>
                            <a:schemeClr val="bg1"/>
                          </a:solidFill>
                          <a:effectLst/>
                          <a:latin typeface="Tahoma" pitchFamily="34" charset="0"/>
                          <a:cs typeface="Tahoma" pitchFamily="34" charset="0"/>
                        </a:rPr>
                        <a:t>ές</a:t>
                      </a:r>
                      <a:r>
                        <a:rPr kumimoji="0" lang="el-GR" sz="1600" b="1" i="0" u="none" strike="noStrike" cap="none" normalizeH="0" baseline="0" dirty="0" smtClean="0">
                          <a:ln>
                            <a:noFill/>
                          </a:ln>
                          <a:solidFill>
                            <a:schemeClr val="bg1"/>
                          </a:solidFill>
                          <a:effectLst/>
                          <a:latin typeface="Tahoma" pitchFamily="34" charset="0"/>
                          <a:cs typeface="Tahoma" pitchFamily="34" charset="0"/>
                        </a:rPr>
                        <a:t> δυνατότητες </a:t>
                      </a:r>
                      <a:endParaRPr kumimoji="0" lang="en-US" sz="1600" b="0" i="0" u="none" strike="noStrike" cap="none" normalizeH="0" baseline="0" dirty="0" smtClean="0">
                        <a:ln>
                          <a:noFill/>
                        </a:ln>
                        <a:solidFill>
                          <a:schemeClr val="bg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Tahoma" pitchFamily="34" charset="0"/>
                          <a:cs typeface="Tahoma" pitchFamily="34" charset="0"/>
                        </a:rPr>
                        <a:t>Κοινωνικ</a:t>
                      </a:r>
                      <a:r>
                        <a:rPr kumimoji="0" lang="el-GR" sz="1600" b="1" i="0" u="none" strike="noStrike" cap="none" normalizeH="0" baseline="0" dirty="0" err="1" smtClean="0">
                          <a:ln>
                            <a:noFill/>
                          </a:ln>
                          <a:solidFill>
                            <a:schemeClr val="bg1"/>
                          </a:solidFill>
                          <a:effectLst/>
                          <a:latin typeface="Tahoma" pitchFamily="34" charset="0"/>
                          <a:cs typeface="Tahoma" pitchFamily="34" charset="0"/>
                        </a:rPr>
                        <a:t>ές</a:t>
                      </a:r>
                      <a:r>
                        <a:rPr kumimoji="0" lang="el-GR" sz="1600" b="1" i="0" u="none" strike="noStrike" cap="none" normalizeH="0" baseline="0" dirty="0" smtClean="0">
                          <a:ln>
                            <a:noFill/>
                          </a:ln>
                          <a:solidFill>
                            <a:schemeClr val="bg1"/>
                          </a:solidFill>
                          <a:effectLst/>
                          <a:latin typeface="Tahoma" pitchFamily="34" charset="0"/>
                          <a:cs typeface="Tahoma" pitchFamily="34" charset="0"/>
                        </a:rPr>
                        <a:t> δυνατότητες </a:t>
                      </a:r>
                      <a:endParaRPr kumimoji="0" lang="en-US" sz="1600" b="0" i="0" u="none" strike="noStrike" cap="none" normalizeH="0" baseline="0" dirty="0" smtClean="0">
                        <a:ln>
                          <a:noFill/>
                        </a:ln>
                        <a:solidFill>
                          <a:schemeClr val="bg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Tahoma" pitchFamily="34" charset="0"/>
                          <a:cs typeface="Tahoma" pitchFamily="34" charset="0"/>
                        </a:rPr>
                        <a:t>Δυνατό-</a:t>
                      </a:r>
                      <a:r>
                        <a:rPr kumimoji="0" lang="el-GR" sz="1600" b="1" i="0" u="none" strike="noStrike" cap="none" normalizeH="0" baseline="0" dirty="0" err="1" smtClean="0">
                          <a:ln>
                            <a:noFill/>
                          </a:ln>
                          <a:solidFill>
                            <a:schemeClr val="bg1"/>
                          </a:solidFill>
                          <a:effectLst/>
                          <a:latin typeface="Tahoma" pitchFamily="34" charset="0"/>
                          <a:cs typeface="Tahoma" pitchFamily="34" charset="0"/>
                        </a:rPr>
                        <a:t>τητες</a:t>
                      </a:r>
                      <a:r>
                        <a:rPr kumimoji="0" lang="el-GR" sz="1600" b="1" i="0" u="none" strike="noStrike" cap="none" normalizeH="0" baseline="0" dirty="0" smtClean="0">
                          <a:ln>
                            <a:noFill/>
                          </a:ln>
                          <a:solidFill>
                            <a:schemeClr val="bg1"/>
                          </a:solidFill>
                          <a:effectLst/>
                          <a:latin typeface="Tahoma" pitchFamily="34" charset="0"/>
                          <a:cs typeface="Tahoma" pitchFamily="34" charset="0"/>
                        </a:rPr>
                        <a:t> παιχνιδιού  </a:t>
                      </a:r>
                      <a:endParaRPr kumimoji="0" lang="en-US" sz="1600" b="0" i="0" u="none" strike="noStrike" cap="none" normalizeH="0" baseline="0" dirty="0" smtClean="0">
                        <a:ln>
                          <a:noFill/>
                        </a:ln>
                        <a:solidFill>
                          <a:schemeClr val="bg1"/>
                        </a:solidFill>
                        <a:effectLst/>
                        <a:latin typeface="Tahoma" pitchFamily="34" charset="0"/>
                        <a:cs typeface="Tahoma"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err="1" smtClean="0">
                          <a:ln>
                            <a:noFill/>
                          </a:ln>
                          <a:solidFill>
                            <a:schemeClr val="tx1"/>
                          </a:solidFill>
                          <a:effectLst/>
                          <a:latin typeface="Tahoma" pitchFamily="34" charset="0"/>
                          <a:cs typeface="Tahoma" pitchFamily="34" charset="0"/>
                        </a:rPr>
                        <a:t>Αν</a:t>
                      </a:r>
                      <a:r>
                        <a:rPr kumimoji="0" lang="en-US" sz="1400" b="0" i="0" u="none" strike="noStrike" cap="none" normalizeH="0" baseline="0" dirty="0" smtClean="0">
                          <a:ln>
                            <a:noFill/>
                          </a:ln>
                          <a:solidFill>
                            <a:schemeClr val="tx1"/>
                          </a:solidFill>
                          <a:effectLst/>
                          <a:latin typeface="Tahoma" pitchFamily="34" charset="0"/>
                          <a:cs typeface="Tahoma" pitchFamily="34" charset="0"/>
                        </a:rPr>
                        <a:t>αγνωρίζει τις φωνές των οικείων προσώπων.</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l-G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400" b="0" i="0" u="none" strike="noStrike" cap="none" normalizeH="0" baseline="0" dirty="0" err="1" smtClean="0">
                          <a:ln>
                            <a:noFill/>
                          </a:ln>
                          <a:solidFill>
                            <a:schemeClr val="tx1"/>
                          </a:solidFill>
                          <a:effectLst/>
                          <a:latin typeface="Tahoma" pitchFamily="34" charset="0"/>
                          <a:cs typeface="Tahoma" pitchFamily="34" charset="0"/>
                        </a:rPr>
                        <a:t>Αν</a:t>
                      </a:r>
                      <a:r>
                        <a:rPr kumimoji="0" lang="en-US" sz="1400" b="0" i="0" u="none" strike="noStrike" cap="none" normalizeH="0" baseline="0" dirty="0" smtClean="0">
                          <a:ln>
                            <a:noFill/>
                          </a:ln>
                          <a:solidFill>
                            <a:schemeClr val="tx1"/>
                          </a:solidFill>
                          <a:effectLst/>
                          <a:latin typeface="Tahoma" pitchFamily="34" charset="0"/>
                          <a:cs typeface="Tahoma" pitchFamily="34" charset="0"/>
                        </a:rPr>
                        <a:t>αγνωρίζει την ονομασία αντικειμένων καθημερινής χρήσης.</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l-G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400" b="0" i="0" u="none" strike="noStrike" cap="none" normalizeH="0" baseline="0" dirty="0" err="1" smtClean="0">
                          <a:ln>
                            <a:noFill/>
                          </a:ln>
                          <a:solidFill>
                            <a:schemeClr val="tx1"/>
                          </a:solidFill>
                          <a:effectLst/>
                          <a:latin typeface="Tahoma" pitchFamily="34" charset="0"/>
                          <a:cs typeface="Tahoma" pitchFamily="34" charset="0"/>
                        </a:rPr>
                        <a:t>Χρησιμο</a:t>
                      </a:r>
                      <a:r>
                        <a:rPr kumimoji="0" lang="en-US" sz="1400" b="0" i="0" u="none" strike="noStrike" cap="none" normalizeH="0" baseline="0" dirty="0" smtClean="0">
                          <a:ln>
                            <a:noFill/>
                          </a:ln>
                          <a:solidFill>
                            <a:schemeClr val="tx1"/>
                          </a:solidFill>
                          <a:effectLst/>
                          <a:latin typeface="Tahoma" pitchFamily="34" charset="0"/>
                          <a:cs typeface="Tahoma" pitchFamily="34" charset="0"/>
                        </a:rPr>
                        <a:t>ποιεί απλές προτάσεις Υ+Ρ+Α.</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err="1" smtClean="0">
                          <a:ln>
                            <a:noFill/>
                          </a:ln>
                          <a:solidFill>
                            <a:schemeClr val="tx1"/>
                          </a:solidFill>
                          <a:effectLst/>
                          <a:latin typeface="Tahoma" pitchFamily="34" charset="0"/>
                          <a:cs typeface="Tahoma" pitchFamily="34" charset="0"/>
                        </a:rPr>
                        <a:t>Ολοκληρώνει</a:t>
                      </a:r>
                      <a:r>
                        <a:rPr kumimoji="0" lang="en-US" sz="1400" b="0" i="0" u="none" strike="noStrike" cap="none" normalizeH="0" baseline="0" dirty="0" smtClean="0">
                          <a:ln>
                            <a:noFill/>
                          </a:ln>
                          <a:solidFill>
                            <a:schemeClr val="tx1"/>
                          </a:solidFill>
                          <a:effectLst/>
                          <a:latin typeface="Tahoma" pitchFamily="34" charset="0"/>
                          <a:cs typeface="Tahoma" pitchFamily="34" charset="0"/>
                        </a:rPr>
                        <a:t> π</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άζλ</a:t>
                      </a:r>
                      <a:r>
                        <a:rPr kumimoji="0" lang="el-GR" sz="1400" b="0" i="0" u="none" strike="noStrike" cap="none" normalizeH="0" baseline="0" dirty="0" smtClean="0">
                          <a:ln>
                            <a:noFill/>
                          </a:ln>
                          <a:solidFill>
                            <a:schemeClr val="tx1"/>
                          </a:solidFill>
                          <a:effectLst/>
                          <a:latin typeface="Tahoma" pitchFamily="34" charset="0"/>
                          <a:cs typeface="Tahoma" pitchFamily="34" charset="0"/>
                        </a:rPr>
                        <a:t> 3</a:t>
                      </a:r>
                      <a:r>
                        <a:rPr kumimoji="0" lang="en-US" sz="1400" b="0" i="0" u="none" strike="noStrike" cap="none" normalizeH="0" baseline="0" dirty="0" smtClean="0">
                          <a:ln>
                            <a:noFill/>
                          </a:ln>
                          <a:solidFill>
                            <a:schemeClr val="tx1"/>
                          </a:solidFill>
                          <a:effectLst/>
                          <a:latin typeface="Tahoma" pitchFamily="34"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τεμ</a:t>
                      </a:r>
                      <a:r>
                        <a:rPr kumimoji="0" lang="en-US" sz="1400" b="0" i="0" u="none" strike="noStrike" cap="none" normalizeH="0" baseline="0" dirty="0" smtClean="0">
                          <a:ln>
                            <a:noFill/>
                          </a:ln>
                          <a:solidFill>
                            <a:schemeClr val="tx1"/>
                          </a:solidFill>
                          <a:effectLst/>
                          <a:latin typeface="Tahoma" pitchFamily="34" charset="0"/>
                          <a:cs typeface="Tahoma" pitchFamily="34" charset="0"/>
                        </a:rPr>
                        <a:t>αχίων με δοκιμές.</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l-G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l-GR" sz="1400" b="0" i="0" u="none" strike="noStrike" cap="none" normalizeH="0" baseline="0" dirty="0" smtClean="0">
                          <a:ln>
                            <a:noFill/>
                          </a:ln>
                          <a:solidFill>
                            <a:schemeClr val="tx1"/>
                          </a:solidFill>
                          <a:effectLst/>
                          <a:latin typeface="Tahoma" pitchFamily="34" charset="0"/>
                          <a:cs typeface="Tahoma" pitchFamily="34" charset="0"/>
                        </a:rPr>
                        <a:t>Νοητικά </a:t>
                      </a:r>
                      <a:r>
                        <a:rPr kumimoji="0" lang="en-US" sz="1400" b="0" i="0" u="none" strike="noStrike" cap="none" normalizeH="0" baseline="0" dirty="0" smtClean="0">
                          <a:ln>
                            <a:noFill/>
                          </a:ln>
                          <a:solidFill>
                            <a:schemeClr val="tx1"/>
                          </a:solidFill>
                          <a:effectLst/>
                          <a:latin typeface="Tahoma" pitchFamily="34" charset="0"/>
                          <a:cs typeface="Tahoma" pitchFamily="34" charset="0"/>
                        </a:rPr>
                        <a:t>α</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ντιλ</a:t>
                      </a:r>
                      <a:r>
                        <a:rPr kumimoji="0" lang="en-US" sz="1400" b="0" i="0" u="none" strike="noStrike" cap="none" normalizeH="0" baseline="0" dirty="0" smtClean="0">
                          <a:ln>
                            <a:noFill/>
                          </a:ln>
                          <a:solidFill>
                            <a:schemeClr val="tx1"/>
                          </a:solidFill>
                          <a:effectLst/>
                          <a:latin typeface="Tahoma" pitchFamily="34" charset="0"/>
                          <a:cs typeface="Tahoma" pitchFamily="34" charset="0"/>
                        </a:rPr>
                        <a:t>αμβάνετα</a:t>
                      </a:r>
                      <a:r>
                        <a:rPr kumimoji="0" lang="el-GR" sz="1400" b="0" i="0" u="none" strike="noStrike" cap="none" normalizeH="0" baseline="0" dirty="0" smtClean="0">
                          <a:ln>
                            <a:noFill/>
                          </a:ln>
                          <a:solidFill>
                            <a:schemeClr val="tx1"/>
                          </a:solidFill>
                          <a:effectLst/>
                          <a:latin typeface="Tahoma" pitchFamily="34" charset="0"/>
                          <a:cs typeface="Tahoma" pitchFamily="34" charset="0"/>
                        </a:rPr>
                        <a:t>ι </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τις</a:t>
                      </a:r>
                      <a:r>
                        <a:rPr kumimoji="0" lang="en-US" sz="1400" b="0" i="0" u="none" strike="noStrike" cap="none" normalizeH="0" baseline="0" dirty="0" smtClean="0">
                          <a:ln>
                            <a:noFill/>
                          </a:ln>
                          <a:solidFill>
                            <a:schemeClr val="tx1"/>
                          </a:solidFill>
                          <a:effectLst/>
                          <a:latin typeface="Tahoma" pitchFamily="34"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δι</a:t>
                      </a:r>
                      <a:r>
                        <a:rPr kumimoji="0" lang="en-US" sz="1400" b="0" i="0" u="none" strike="noStrike" cap="none" normalizeH="0" baseline="0" dirty="0" smtClean="0">
                          <a:ln>
                            <a:noFill/>
                          </a:ln>
                          <a:solidFill>
                            <a:schemeClr val="tx1"/>
                          </a:solidFill>
                          <a:effectLst/>
                          <a:latin typeface="Tahoma" pitchFamily="34" charset="0"/>
                          <a:cs typeface="Tahoma" pitchFamily="34" charset="0"/>
                        </a:rPr>
                        <a:t>αφορές δύο αντικειμένων.</a:t>
                      </a:r>
                      <a:endParaRPr kumimoji="0" lang="el-G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l-G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400" b="0" i="0" u="none" strike="noStrike" cap="none" normalizeH="0" baseline="0" dirty="0" err="1" smtClean="0">
                          <a:ln>
                            <a:noFill/>
                          </a:ln>
                          <a:solidFill>
                            <a:schemeClr val="tx1"/>
                          </a:solidFill>
                          <a:effectLst/>
                          <a:latin typeface="Tahoma" pitchFamily="34" charset="0"/>
                          <a:cs typeface="Tahoma" pitchFamily="34" charset="0"/>
                        </a:rPr>
                        <a:t>Έχει</a:t>
                      </a:r>
                      <a:r>
                        <a:rPr kumimoji="0" lang="en-US" sz="1400" b="0" i="0" u="none" strike="noStrike" cap="none" normalizeH="0" baseline="0" dirty="0" smtClean="0">
                          <a:ln>
                            <a:noFill/>
                          </a:ln>
                          <a:solidFill>
                            <a:schemeClr val="tx1"/>
                          </a:solidFill>
                          <a:effectLst/>
                          <a:latin typeface="Tahoma" pitchFamily="34"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τη</a:t>
                      </a:r>
                      <a:r>
                        <a:rPr kumimoji="0" lang="en-US" sz="1400" b="0" i="0" u="none" strike="noStrike" cap="none" normalizeH="0" baseline="0" dirty="0" smtClean="0">
                          <a:ln>
                            <a:noFill/>
                          </a:ln>
                          <a:solidFill>
                            <a:schemeClr val="tx1"/>
                          </a:solidFill>
                          <a:effectLst/>
                          <a:latin typeface="Tahoma" pitchFamily="34"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δυν</a:t>
                      </a:r>
                      <a:r>
                        <a:rPr kumimoji="0" lang="en-US" sz="1400" b="0" i="0" u="none" strike="noStrike" cap="none" normalizeH="0" baseline="0" dirty="0" smtClean="0">
                          <a:ln>
                            <a:noFill/>
                          </a:ln>
                          <a:solidFill>
                            <a:schemeClr val="tx1"/>
                          </a:solidFill>
                          <a:effectLst/>
                          <a:latin typeface="Tahoma" pitchFamily="34" charset="0"/>
                          <a:cs typeface="Tahoma" pitchFamily="34" charset="0"/>
                        </a:rPr>
                        <a:t>ατότητα απομνημόνευσης δύο αντικειμένων.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err="1" smtClean="0">
                          <a:ln>
                            <a:noFill/>
                          </a:ln>
                          <a:solidFill>
                            <a:schemeClr val="tx1"/>
                          </a:solidFill>
                          <a:effectLst/>
                          <a:latin typeface="Tahoma" pitchFamily="34" charset="0"/>
                          <a:cs typeface="Tahoma" pitchFamily="34" charset="0"/>
                        </a:rPr>
                        <a:t>Προσ</a:t>
                      </a:r>
                      <a:r>
                        <a:rPr kumimoji="0" lang="en-US" sz="1400" b="0" i="0" u="none" strike="noStrike" cap="none" normalizeH="0" baseline="0" dirty="0" smtClean="0">
                          <a:ln>
                            <a:noFill/>
                          </a:ln>
                          <a:solidFill>
                            <a:schemeClr val="tx1"/>
                          </a:solidFill>
                          <a:effectLst/>
                          <a:latin typeface="Tahoma" pitchFamily="34" charset="0"/>
                          <a:cs typeface="Tahoma" pitchFamily="34" charset="0"/>
                        </a:rPr>
                        <a:t>ανατολί</a:t>
                      </a:r>
                      <a:r>
                        <a:rPr kumimoji="0" lang="el-GR" sz="1400" b="0" i="0" u="none" strike="noStrike" cap="none" normalizeH="0" baseline="0" dirty="0" smtClean="0">
                          <a:ln>
                            <a:noFill/>
                          </a:ln>
                          <a:solidFill>
                            <a:schemeClr val="tx1"/>
                          </a:solidFill>
                          <a:effectLst/>
                          <a:latin typeface="Tahoma" pitchFamily="34" charset="0"/>
                          <a:cs typeface="Tahoma" pitchFamily="34" charset="0"/>
                        </a:rPr>
                        <a:t>ζ</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ετ</a:t>
                      </a:r>
                      <a:r>
                        <a:rPr kumimoji="0" lang="en-US" sz="1400" b="0" i="0" u="none" strike="noStrike" cap="none" normalizeH="0" baseline="0" dirty="0" smtClean="0">
                          <a:ln>
                            <a:noFill/>
                          </a:ln>
                          <a:solidFill>
                            <a:schemeClr val="tx1"/>
                          </a:solidFill>
                          <a:effectLst/>
                          <a:latin typeface="Tahoma" pitchFamily="34" charset="0"/>
                          <a:cs typeface="Tahoma" pitchFamily="34" charset="0"/>
                        </a:rPr>
                        <a:t>αι στο σώμα με την επίδειξη των μερών του.</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l-G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l-GR" sz="1400" b="0" i="0" u="none" strike="noStrike" cap="none" normalizeH="0" baseline="0" dirty="0" smtClean="0">
                          <a:ln>
                            <a:noFill/>
                          </a:ln>
                          <a:solidFill>
                            <a:schemeClr val="tx1"/>
                          </a:solidFill>
                          <a:effectLst/>
                          <a:latin typeface="Tahoma" pitchFamily="34" charset="0"/>
                          <a:cs typeface="Tahoma" pitchFamily="34" charset="0"/>
                        </a:rPr>
                        <a:t>Κρατά </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στ</a:t>
                      </a:r>
                      <a:r>
                        <a:rPr kumimoji="0" lang="en-US" sz="1400" b="0" i="0" u="none" strike="noStrike" cap="none" normalizeH="0" baseline="0" dirty="0" smtClean="0">
                          <a:ln>
                            <a:noFill/>
                          </a:ln>
                          <a:solidFill>
                            <a:schemeClr val="tx1"/>
                          </a:solidFill>
                          <a:effectLst/>
                          <a:latin typeface="Tahoma" pitchFamily="34" charset="0"/>
                          <a:cs typeface="Tahoma" pitchFamily="34" charset="0"/>
                        </a:rPr>
                        <a:t>αθερά τα αντικείμενα και με τα δύο χέρια.</a:t>
                      </a: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l-GR" sz="1400" b="0" i="0" u="none" strike="noStrike" cap="none" normalizeH="0" baseline="0" dirty="0" err="1" smtClean="0">
                          <a:ln>
                            <a:noFill/>
                          </a:ln>
                          <a:solidFill>
                            <a:schemeClr val="tx1"/>
                          </a:solidFill>
                          <a:effectLst/>
                          <a:latin typeface="Tahoma" pitchFamily="34" charset="0"/>
                          <a:cs typeface="Tahoma" pitchFamily="34" charset="0"/>
                        </a:rPr>
                        <a:t>Αλληλεπιδρά</a:t>
                      </a:r>
                      <a:r>
                        <a:rPr kumimoji="0" lang="el-GR" sz="1400" b="0" i="0" u="none" strike="noStrike" cap="none" normalizeH="0" baseline="0" dirty="0" smtClean="0">
                          <a:ln>
                            <a:noFill/>
                          </a:ln>
                          <a:solidFill>
                            <a:schemeClr val="tx1"/>
                          </a:solidFill>
                          <a:effectLst/>
                          <a:latin typeface="Tahoma" pitchFamily="34" charset="0"/>
                          <a:cs typeface="Tahoma" pitchFamily="34" charset="0"/>
                        </a:rPr>
                        <a:t> με ενήλικες και συμμαθητές.</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l-G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l-GR" sz="1400" b="0" i="0" u="none" strike="noStrike" cap="none" normalizeH="0" baseline="0" dirty="0" smtClean="0">
                          <a:ln>
                            <a:noFill/>
                          </a:ln>
                          <a:solidFill>
                            <a:schemeClr val="tx1"/>
                          </a:solidFill>
                          <a:effectLst/>
                          <a:latin typeface="Tahoma" pitchFamily="34" charset="0"/>
                          <a:cs typeface="Tahoma" pitchFamily="34" charset="0"/>
                        </a:rPr>
                        <a:t>Δημιουργεί φιλίες. </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err="1" smtClean="0">
                          <a:ln>
                            <a:noFill/>
                          </a:ln>
                          <a:solidFill>
                            <a:schemeClr val="tx1"/>
                          </a:solidFill>
                          <a:effectLst/>
                          <a:latin typeface="Tahoma" pitchFamily="34" charset="0"/>
                          <a:cs typeface="Tahoma" pitchFamily="34" charset="0"/>
                        </a:rPr>
                        <a:t>Γνωρίζει</a:t>
                      </a:r>
                      <a:r>
                        <a:rPr kumimoji="0" lang="en-US" sz="1400" b="0" i="0" u="none" strike="noStrike" cap="none" normalizeH="0" baseline="0" dirty="0" smtClean="0">
                          <a:ln>
                            <a:noFill/>
                          </a:ln>
                          <a:solidFill>
                            <a:schemeClr val="tx1"/>
                          </a:solidFill>
                          <a:effectLst/>
                          <a:latin typeface="Tahoma" pitchFamily="34"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τη</a:t>
                      </a:r>
                      <a:r>
                        <a:rPr kumimoji="0" lang="en-US" sz="1400" b="0" i="0" u="none" strike="noStrike" cap="none" normalizeH="0" baseline="0" dirty="0" smtClean="0">
                          <a:ln>
                            <a:noFill/>
                          </a:ln>
                          <a:solidFill>
                            <a:schemeClr val="tx1"/>
                          </a:solidFill>
                          <a:effectLst/>
                          <a:latin typeface="Tahoma" pitchFamily="34"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λει</a:t>
                      </a:r>
                      <a:r>
                        <a:rPr kumimoji="0" lang="el-GR" sz="1400" b="0" i="0" u="none" strike="noStrike" cap="none" normalizeH="0" baseline="0" dirty="0" smtClean="0">
                          <a:ln>
                            <a:noFill/>
                          </a:ln>
                          <a:solidFill>
                            <a:schemeClr val="tx1"/>
                          </a:solidFill>
                          <a:effectLst/>
                          <a:latin typeface="Tahoma" pitchFamily="34" charset="0"/>
                          <a:cs typeface="Tahoma" pitchFamily="34" charset="0"/>
                        </a:rPr>
                        <a:t>-</a:t>
                      </a:r>
                      <a:r>
                        <a:rPr kumimoji="0" lang="en-US" sz="1400" b="0" i="0" u="none" strike="noStrike" cap="none" normalizeH="0" baseline="0" dirty="0" err="1" smtClean="0">
                          <a:ln>
                            <a:noFill/>
                          </a:ln>
                          <a:solidFill>
                            <a:schemeClr val="tx1"/>
                          </a:solidFill>
                          <a:effectLst/>
                          <a:latin typeface="Tahoma" pitchFamily="34" charset="0"/>
                          <a:cs typeface="Tahoma" pitchFamily="34" charset="0"/>
                        </a:rPr>
                        <a:t>τουργί</a:t>
                      </a:r>
                      <a:r>
                        <a:rPr kumimoji="0" lang="en-US" sz="1400" b="0" i="0" u="none" strike="noStrike" cap="none" normalizeH="0" baseline="0" dirty="0" smtClean="0">
                          <a:ln>
                            <a:noFill/>
                          </a:ln>
                          <a:solidFill>
                            <a:schemeClr val="tx1"/>
                          </a:solidFill>
                          <a:effectLst/>
                          <a:latin typeface="Tahoma" pitchFamily="34" charset="0"/>
                          <a:cs typeface="Tahoma" pitchFamily="34" charset="0"/>
                        </a:rPr>
                        <a:t>α των παιχνιδιών</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l-GR" sz="14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400" b="0" i="0" u="none" strike="noStrike" cap="none" normalizeH="0" baseline="0" dirty="0" err="1" smtClean="0">
                          <a:ln>
                            <a:noFill/>
                          </a:ln>
                          <a:solidFill>
                            <a:schemeClr val="tx1"/>
                          </a:solidFill>
                          <a:effectLst/>
                          <a:latin typeface="Tahoma" pitchFamily="34" charset="0"/>
                          <a:cs typeface="Tahoma" pitchFamily="34" charset="0"/>
                        </a:rPr>
                        <a:t>Αντιλ</a:t>
                      </a:r>
                      <a:r>
                        <a:rPr kumimoji="0" lang="en-US" sz="1400" b="0" i="0" u="none" strike="noStrike" cap="none" normalizeH="0" baseline="0" dirty="0" smtClean="0">
                          <a:ln>
                            <a:noFill/>
                          </a:ln>
                          <a:solidFill>
                            <a:schemeClr val="tx1"/>
                          </a:solidFill>
                          <a:effectLst/>
                          <a:latin typeface="Tahoma" pitchFamily="34" charset="0"/>
                          <a:cs typeface="Tahoma" pitchFamily="34" charset="0"/>
                        </a:rPr>
                        <a:t>αμβάνεται το συμβολικό παιχνίδι. </a:t>
                      </a:r>
                    </a:p>
                  </a:txBody>
                  <a:tcPr horzOverflow="overflow"/>
                </a:tc>
              </a:tr>
            </a:tbl>
          </a:graphicData>
        </a:graphic>
      </p:graphicFrame>
    </p:spTree>
    <p:extLst>
      <p:ext uri="{BB962C8B-B14F-4D97-AF65-F5344CB8AC3E}">
        <p14:creationId xmlns:p14="http://schemas.microsoft.com/office/powerpoint/2010/main" val="2067852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vert="horz" lIns="91440" tIns="45720" rIns="91440" bIns="45720" rtlCol="0" anchor="ctr">
            <a:normAutofit fontScale="90000"/>
          </a:bodyPr>
          <a:lstStyle/>
          <a:p>
            <a:r>
              <a:rPr lang="en-US" altLang="en-US" dirty="0" err="1"/>
              <a:t>Προτερ</a:t>
            </a:r>
            <a:r>
              <a:rPr lang="en-US" altLang="en-US" dirty="0"/>
              <a:t>αιότητες εκπαιδευτικών στόχων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8790508"/>
              </p:ext>
            </p:extLst>
          </p:nvPr>
        </p:nvGraphicFramePr>
        <p:xfrm>
          <a:off x="107504" y="1772816"/>
          <a:ext cx="8749481" cy="3312368"/>
        </p:xfrm>
        <a:graphic>
          <a:graphicData uri="http://schemas.openxmlformats.org/drawingml/2006/table">
            <a:tbl>
              <a:tblPr firstRow="1" bandRow="1">
                <a:tableStyleId>{5C22544A-7EE6-4342-B048-85BDC9FD1C3A}</a:tableStyleId>
              </a:tblPr>
              <a:tblGrid>
                <a:gridCol w="1620689"/>
                <a:gridCol w="1403647"/>
                <a:gridCol w="1529145"/>
                <a:gridCol w="2359287"/>
                <a:gridCol w="1836713"/>
              </a:tblGrid>
              <a:tr h="13012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Γλωσσικός τομέας</a:t>
                      </a:r>
                      <a:endParaRPr kumimoji="0" lang="en-US" sz="20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err="1" smtClean="0">
                          <a:ln>
                            <a:noFill/>
                          </a:ln>
                          <a:effectLst/>
                        </a:rPr>
                        <a:t>Γνωστικ</a:t>
                      </a:r>
                      <a:r>
                        <a:rPr kumimoji="0" lang="el-GR" sz="2000" u="none" strike="noStrike" cap="none" normalizeH="0" baseline="0" dirty="0" err="1" smtClean="0">
                          <a:ln>
                            <a:noFill/>
                          </a:ln>
                          <a:effectLst/>
                        </a:rPr>
                        <a:t>ός</a:t>
                      </a:r>
                      <a:r>
                        <a:rPr kumimoji="0" lang="el-GR" sz="2000" u="none" strike="noStrike" cap="none" normalizeH="0" baseline="0" dirty="0" smtClean="0">
                          <a:ln>
                            <a:noFill/>
                          </a:ln>
                          <a:effectLst/>
                        </a:rPr>
                        <a:t> τομέας </a:t>
                      </a:r>
                      <a:endParaRPr kumimoji="0" lang="en-US" sz="20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err="1" smtClean="0">
                          <a:ln>
                            <a:noFill/>
                          </a:ln>
                          <a:effectLst/>
                        </a:rPr>
                        <a:t>Κινητικ</a:t>
                      </a:r>
                      <a:r>
                        <a:rPr kumimoji="0" lang="el-GR" sz="2000" u="none" strike="noStrike" cap="none" normalizeH="0" baseline="0" dirty="0" err="1" smtClean="0">
                          <a:ln>
                            <a:noFill/>
                          </a:ln>
                          <a:effectLst/>
                        </a:rPr>
                        <a:t>ός</a:t>
                      </a:r>
                      <a:r>
                        <a:rPr kumimoji="0" lang="el-GR" sz="2000" u="none" strike="noStrike" cap="none" normalizeH="0" baseline="0" dirty="0" smtClean="0">
                          <a:ln>
                            <a:noFill/>
                          </a:ln>
                          <a:effectLst/>
                        </a:rPr>
                        <a:t> τομέας  </a:t>
                      </a:r>
                      <a:endParaRPr kumimoji="0" lang="en-US" sz="20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err="1" smtClean="0">
                          <a:ln>
                            <a:noFill/>
                          </a:ln>
                          <a:effectLst/>
                        </a:rPr>
                        <a:t>Κοινωνικ</a:t>
                      </a:r>
                      <a:r>
                        <a:rPr kumimoji="0" lang="el-GR" sz="2000" u="none" strike="noStrike" cap="none" normalizeH="0" baseline="0" dirty="0" err="1" smtClean="0">
                          <a:ln>
                            <a:noFill/>
                          </a:ln>
                          <a:effectLst/>
                        </a:rPr>
                        <a:t>ός</a:t>
                      </a:r>
                      <a:r>
                        <a:rPr kumimoji="0" lang="el-GR" sz="2000" u="none" strike="noStrike" cap="none" normalizeH="0" baseline="0" dirty="0" smtClean="0">
                          <a:ln>
                            <a:noFill/>
                          </a:ln>
                          <a:effectLst/>
                        </a:rPr>
                        <a:t> –συναισθηματικός τομέας </a:t>
                      </a:r>
                      <a:endParaRPr kumimoji="0" lang="en-US" sz="20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effectLst/>
                        </a:rPr>
                        <a:t>Τομέας παιχνιδιού </a:t>
                      </a:r>
                      <a:endParaRPr kumimoji="0" lang="en-US" sz="20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r>
              <a:tr h="201108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err="1" smtClean="0">
                          <a:ln>
                            <a:noFill/>
                          </a:ln>
                          <a:effectLst/>
                        </a:rPr>
                        <a:t>Εμ</a:t>
                      </a:r>
                      <a:r>
                        <a:rPr kumimoji="0" lang="en-US" sz="1600" u="none" strike="noStrike" cap="none" normalizeH="0" baseline="0" dirty="0" smtClean="0">
                          <a:ln>
                            <a:noFill/>
                          </a:ln>
                          <a:effectLst/>
                        </a:rPr>
                        <a:t>πλουτισμός λεξιλογίου.   </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l-GR"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l-GR" sz="1600" u="none" strike="noStrike" cap="none" normalizeH="0" baseline="0" dirty="0" smtClean="0">
                          <a:ln>
                            <a:noFill/>
                          </a:ln>
                          <a:effectLst/>
                        </a:rPr>
                        <a:t>Κατανόηση </a:t>
                      </a:r>
                      <a:r>
                        <a:rPr kumimoji="0" lang="en-US" sz="1600" u="none" strike="noStrike" cap="none" normalizeH="0" baseline="0" dirty="0" smtClean="0">
                          <a:ln>
                            <a:noFill/>
                          </a:ln>
                          <a:effectLst/>
                        </a:rPr>
                        <a:t>απ</a:t>
                      </a:r>
                      <a:r>
                        <a:rPr kumimoji="0" lang="en-US" sz="1600" u="none" strike="noStrike" cap="none" normalizeH="0" baseline="0" dirty="0" err="1" smtClean="0">
                          <a:ln>
                            <a:noFill/>
                          </a:ln>
                          <a:effectLst/>
                        </a:rPr>
                        <a:t>λών</a:t>
                      </a:r>
                      <a:r>
                        <a:rPr kumimoji="0" lang="en-US" sz="1600" u="none" strike="noStrike" cap="none" normalizeH="0" baseline="0" dirty="0" smtClean="0">
                          <a:ln>
                            <a:noFill/>
                          </a:ln>
                          <a:effectLst/>
                        </a:rPr>
                        <a:t> </a:t>
                      </a:r>
                      <a:r>
                        <a:rPr kumimoji="0" lang="el-GR" sz="1600" u="none" strike="noStrike" cap="none" normalizeH="0" baseline="0" dirty="0" smtClean="0">
                          <a:ln>
                            <a:noFill/>
                          </a:ln>
                          <a:effectLst/>
                        </a:rPr>
                        <a:t>κύριων π</a:t>
                      </a:r>
                      <a:r>
                        <a:rPr kumimoji="0" lang="en-US" sz="1600" u="none" strike="noStrike" cap="none" normalizeH="0" baseline="0" dirty="0" err="1" smtClean="0">
                          <a:ln>
                            <a:noFill/>
                          </a:ln>
                          <a:effectLst/>
                        </a:rPr>
                        <a:t>ροτάσεων</a:t>
                      </a:r>
                      <a:r>
                        <a:rPr kumimoji="0" lang="en-US" sz="1600" u="none" strike="noStrike" cap="none" normalizeH="0" baseline="0" dirty="0" smtClean="0">
                          <a:ln>
                            <a:noFill/>
                          </a:ln>
                          <a:effectLst/>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l-GR" sz="1600" u="none" strike="noStrike" cap="none" normalizeH="0" baseline="0" dirty="0" smtClean="0">
                          <a:ln>
                            <a:noFill/>
                          </a:ln>
                          <a:effectLst/>
                        </a:rPr>
                        <a:t>Ανάπτυξη </a:t>
                      </a:r>
                      <a:r>
                        <a:rPr kumimoji="0" lang="en-US" sz="1600" u="none" strike="noStrike" cap="none" normalizeH="0" baseline="0" dirty="0" err="1" smtClean="0">
                          <a:ln>
                            <a:noFill/>
                          </a:ln>
                          <a:effectLst/>
                        </a:rPr>
                        <a:t>της</a:t>
                      </a:r>
                      <a:r>
                        <a:rPr kumimoji="0" lang="en-US" sz="1600" u="none" strike="noStrike" cap="none" normalizeH="0" baseline="0" dirty="0" smtClean="0">
                          <a:ln>
                            <a:noFill/>
                          </a:ln>
                          <a:effectLst/>
                        </a:rPr>
                        <a:t> οπ</a:t>
                      </a:r>
                      <a:r>
                        <a:rPr kumimoji="0" lang="en-US" sz="1600" u="none" strike="noStrike" cap="none" normalizeH="0" baseline="0" dirty="0" err="1" smtClean="0">
                          <a:ln>
                            <a:noFill/>
                          </a:ln>
                          <a:effectLst/>
                        </a:rPr>
                        <a:t>τικο</a:t>
                      </a:r>
                      <a:r>
                        <a:rPr kumimoji="0" lang="el-GR" sz="1600" u="none" strike="noStrike" cap="none" normalizeH="0" baseline="0" dirty="0" smtClean="0">
                          <a:ln>
                            <a:noFill/>
                          </a:ln>
                          <a:effectLst/>
                        </a:rPr>
                        <a:t>-</a:t>
                      </a:r>
                      <a:r>
                        <a:rPr kumimoji="0" lang="en-US" sz="1600" u="none" strike="noStrike" cap="none" normalizeH="0" baseline="0" dirty="0" smtClean="0">
                          <a:ln>
                            <a:noFill/>
                          </a:ln>
                          <a:effectLst/>
                        </a:rPr>
                        <a:t>παρα</a:t>
                      </a:r>
                      <a:r>
                        <a:rPr kumimoji="0" lang="en-US" sz="1600" u="none" strike="noStrike" cap="none" normalizeH="0" baseline="0" dirty="0" err="1" smtClean="0">
                          <a:ln>
                            <a:noFill/>
                          </a:ln>
                          <a:effectLst/>
                        </a:rPr>
                        <a:t>στ</a:t>
                      </a:r>
                      <a:r>
                        <a:rPr kumimoji="0" lang="en-US" sz="1600" u="none" strike="noStrike" cap="none" normalizeH="0" baseline="0" dirty="0" smtClean="0">
                          <a:ln>
                            <a:noFill/>
                          </a:ln>
                          <a:effectLst/>
                        </a:rPr>
                        <a:t>ατικής σκέψης.</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 </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l-GR" sz="1600" u="none" strike="noStrike" cap="none" normalizeH="0" baseline="0" dirty="0" smtClean="0">
                          <a:ln>
                            <a:noFill/>
                          </a:ln>
                          <a:effectLst/>
                        </a:rPr>
                        <a:t>Ανάπτυξη της </a:t>
                      </a:r>
                      <a:r>
                        <a:rPr kumimoji="0" lang="en-US" sz="1600" u="none" strike="noStrike" cap="none" normalizeH="0" baseline="0" dirty="0" err="1" smtClean="0">
                          <a:ln>
                            <a:noFill/>
                          </a:ln>
                          <a:effectLst/>
                        </a:rPr>
                        <a:t>λε</a:t>
                      </a:r>
                      <a:r>
                        <a:rPr kumimoji="0" lang="en-US" sz="1600" u="none" strike="noStrike" cap="none" normalizeH="0" baseline="0" dirty="0" smtClean="0">
                          <a:ln>
                            <a:noFill/>
                          </a:ln>
                          <a:effectLst/>
                        </a:rPr>
                        <a:t>πτής κινητικότητας.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l-GR" sz="1600" u="none" strike="noStrike" cap="none" normalizeH="0" baseline="0" dirty="0" smtClean="0">
                          <a:ln>
                            <a:noFill/>
                          </a:ln>
                          <a:effectLst/>
                        </a:rPr>
                        <a:t>Ανάπτυξη </a:t>
                      </a:r>
                      <a:r>
                        <a:rPr kumimoji="0" lang="en-US" sz="1600" u="none" strike="noStrike" cap="none" normalizeH="0" baseline="0" dirty="0" smtClean="0">
                          <a:ln>
                            <a:noFill/>
                          </a:ln>
                          <a:effectLst/>
                        </a:rPr>
                        <a:t>επ</a:t>
                      </a:r>
                      <a:r>
                        <a:rPr kumimoji="0" lang="en-US" sz="1600" u="none" strike="noStrike" cap="none" normalizeH="0" baseline="0" dirty="0" err="1" smtClean="0">
                          <a:ln>
                            <a:noFill/>
                          </a:ln>
                          <a:effectLst/>
                        </a:rPr>
                        <a:t>ικοινωνι</a:t>
                      </a:r>
                      <a:r>
                        <a:rPr kumimoji="0" lang="en-US" sz="1600" u="none" strike="noStrike" cap="none" normalizeH="0" baseline="0" dirty="0" smtClean="0">
                          <a:ln>
                            <a:noFill/>
                          </a:ln>
                          <a:effectLst/>
                        </a:rPr>
                        <a:t>ακών δεξιοτήτων σε μη οικεία περιβάλλοντα</a:t>
                      </a:r>
                      <a:r>
                        <a:rPr kumimoji="0" lang="el-GR"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smtClean="0">
                          <a:ln>
                            <a:noFill/>
                          </a:ln>
                          <a:effectLst/>
                        </a:rPr>
                        <a:t>Κατα</a:t>
                      </a:r>
                      <a:r>
                        <a:rPr kumimoji="0" lang="en-US" sz="1600" u="none" strike="noStrike" cap="none" normalizeH="0" baseline="0" dirty="0" err="1" smtClean="0">
                          <a:ln>
                            <a:noFill/>
                          </a:ln>
                          <a:effectLst/>
                        </a:rPr>
                        <a:t>νόηση</a:t>
                      </a:r>
                      <a:r>
                        <a:rPr kumimoji="0" lang="en-US" sz="1600" u="none" strike="noStrike" cap="none" normalizeH="0" baseline="0" dirty="0" smtClean="0">
                          <a:ln>
                            <a:noFill/>
                          </a:ln>
                          <a:effectLst/>
                        </a:rPr>
                        <a:t> </a:t>
                      </a:r>
                      <a:r>
                        <a:rPr kumimoji="0" lang="en-US" sz="1600" u="none" strike="noStrike" cap="none" normalizeH="0" baseline="0" dirty="0" err="1" smtClean="0">
                          <a:ln>
                            <a:noFill/>
                          </a:ln>
                          <a:effectLst/>
                        </a:rPr>
                        <a:t>της</a:t>
                      </a:r>
                      <a:r>
                        <a:rPr kumimoji="0" lang="en-US" sz="1600" u="none" strike="noStrike" cap="none" normalizeH="0" baseline="0" dirty="0" smtClean="0">
                          <a:ln>
                            <a:noFill/>
                          </a:ln>
                          <a:effectLst/>
                        </a:rPr>
                        <a:t> </a:t>
                      </a:r>
                      <a:r>
                        <a:rPr kumimoji="0" lang="en-US" sz="1600" u="none" strike="noStrike" cap="none" normalizeH="0" baseline="0" dirty="0" err="1" smtClean="0">
                          <a:ln>
                            <a:noFill/>
                          </a:ln>
                          <a:effectLst/>
                        </a:rPr>
                        <a:t>χρήσης</a:t>
                      </a:r>
                      <a:r>
                        <a:rPr kumimoji="0" lang="en-US" sz="1600" u="none" strike="noStrike" cap="none" normalizeH="0" baseline="0" dirty="0" smtClean="0">
                          <a:ln>
                            <a:noFill/>
                          </a:ln>
                          <a:effectLst/>
                        </a:rPr>
                        <a:t> και </a:t>
                      </a:r>
                      <a:r>
                        <a:rPr kumimoji="0" lang="en-US" sz="1600" u="none" strike="noStrike" cap="none" normalizeH="0" baseline="0" dirty="0" err="1" smtClean="0">
                          <a:ln>
                            <a:noFill/>
                          </a:ln>
                          <a:effectLst/>
                        </a:rPr>
                        <a:t>λειτουργί</a:t>
                      </a:r>
                      <a:r>
                        <a:rPr kumimoji="0" lang="en-US" sz="1600" u="none" strike="noStrike" cap="none" normalizeH="0" baseline="0" dirty="0" smtClean="0">
                          <a:ln>
                            <a:noFill/>
                          </a:ln>
                          <a:effectLst/>
                        </a:rPr>
                        <a:t>ας των παιχνιδιών.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bl>
          </a:graphicData>
        </a:graphic>
      </p:graphicFrame>
    </p:spTree>
    <p:extLst>
      <p:ext uri="{BB962C8B-B14F-4D97-AF65-F5344CB8AC3E}">
        <p14:creationId xmlns:p14="http://schemas.microsoft.com/office/powerpoint/2010/main" val="1562099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vert="horz" lIns="91440" tIns="45720" rIns="91440" bIns="45720" rtlCol="0" anchor="ctr">
            <a:noAutofit/>
          </a:bodyPr>
          <a:lstStyle/>
          <a:p>
            <a:r>
              <a:rPr lang="el-GR" altLang="en-US" sz="3600" dirty="0"/>
              <a:t>Πρωτόκολλο παρατήρησης </a:t>
            </a:r>
            <a:br>
              <a:rPr lang="el-GR" altLang="en-US" sz="3600" dirty="0"/>
            </a:br>
            <a:r>
              <a:rPr lang="el-GR" altLang="en-US" sz="3600" dirty="0"/>
              <a:t> </a:t>
            </a:r>
            <a:r>
              <a:rPr lang="en-US" altLang="en-US" sz="3600" dirty="0" err="1"/>
              <a:t>Τομέ</a:t>
            </a:r>
            <a:r>
              <a:rPr lang="en-US" altLang="en-US" sz="3600" dirty="0"/>
              <a:t>ας: </a:t>
            </a:r>
            <a:r>
              <a:rPr lang="el-GR" altLang="en-US" sz="3600" dirty="0"/>
              <a:t>γ</a:t>
            </a:r>
            <a:r>
              <a:rPr lang="en-US" altLang="en-US" sz="3600" dirty="0" err="1"/>
              <a:t>λώσσ</a:t>
            </a:r>
            <a:r>
              <a:rPr lang="en-US" altLang="en-US" sz="3600" dirty="0"/>
              <a:t>α και επικοινωνία</a:t>
            </a:r>
            <a:br>
              <a:rPr lang="en-US" altLang="en-US" sz="3600" dirty="0"/>
            </a:br>
            <a:r>
              <a:rPr lang="en-US" altLang="en-US" sz="3600" dirty="0"/>
              <a:t>Στόχος: </a:t>
            </a:r>
            <a:r>
              <a:rPr lang="el-GR" altLang="en-US" sz="3600" dirty="0"/>
              <a:t>ανάπτυξη</a:t>
            </a:r>
            <a:r>
              <a:rPr lang="en-US" altLang="en-US" sz="3600" dirty="0"/>
              <a:t> </a:t>
            </a:r>
            <a:r>
              <a:rPr lang="en-US" altLang="en-US" sz="3600" dirty="0" err="1"/>
              <a:t>λεξιλογίου</a:t>
            </a:r>
            <a:endParaRPr lang="en-US" alt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3958835"/>
              </p:ext>
            </p:extLst>
          </p:nvPr>
        </p:nvGraphicFramePr>
        <p:xfrm>
          <a:off x="107500" y="1875616"/>
          <a:ext cx="8856991" cy="4937760"/>
        </p:xfrm>
        <a:graphic>
          <a:graphicData uri="http://schemas.openxmlformats.org/drawingml/2006/table">
            <a:tbl>
              <a:tblPr firstRow="1" bandRow="1">
                <a:tableStyleId>{5C22544A-7EE6-4342-B048-85BDC9FD1C3A}</a:tableStyleId>
              </a:tblPr>
              <a:tblGrid>
                <a:gridCol w="1224140"/>
                <a:gridCol w="1800200"/>
                <a:gridCol w="1512168"/>
                <a:gridCol w="864096"/>
                <a:gridCol w="432048"/>
                <a:gridCol w="504056"/>
                <a:gridCol w="432048"/>
                <a:gridCol w="288032"/>
                <a:gridCol w="360040"/>
                <a:gridCol w="360040"/>
                <a:gridCol w="360040"/>
                <a:gridCol w="360040"/>
                <a:gridCol w="360043"/>
              </a:tblGrid>
              <a:tr h="370840">
                <a:tc>
                  <a:txBody>
                    <a:bodyPr/>
                    <a:lstStyle/>
                    <a:p>
                      <a:r>
                        <a:rPr lang="el-GR" dirty="0" smtClean="0"/>
                        <a:t>Στόχος</a:t>
                      </a:r>
                      <a:endParaRPr lang="en-US" dirty="0"/>
                    </a:p>
                  </a:txBody>
                  <a:tcPr/>
                </a:tc>
                <a:tc>
                  <a:txBody>
                    <a:bodyPr/>
                    <a:lstStyle/>
                    <a:p>
                      <a:r>
                        <a:rPr lang="el-GR" dirty="0" smtClean="0"/>
                        <a:t>Σύντομη περιγραφή του περιεχομένου της δραστηριότητας</a:t>
                      </a:r>
                      <a:endParaRPr lang="en-US" dirty="0"/>
                    </a:p>
                  </a:txBody>
                  <a:tcPr/>
                </a:tc>
                <a:tc>
                  <a:txBody>
                    <a:bodyPr/>
                    <a:lstStyle/>
                    <a:p>
                      <a:r>
                        <a:rPr lang="el-GR" dirty="0" smtClean="0"/>
                        <a:t>Εκπαιδευτικό</a:t>
                      </a:r>
                    </a:p>
                    <a:p>
                      <a:r>
                        <a:rPr lang="el-GR" dirty="0" smtClean="0"/>
                        <a:t>υλικό</a:t>
                      </a:r>
                      <a:endParaRPr lang="en-US" dirty="0"/>
                    </a:p>
                  </a:txBody>
                  <a:tcPr/>
                </a:tc>
                <a:tc>
                  <a:txBody>
                    <a:bodyPr/>
                    <a:lstStyle/>
                    <a:p>
                      <a:r>
                        <a:rPr lang="el-GR" dirty="0" smtClean="0"/>
                        <a:t>Ημερομηνία</a:t>
                      </a:r>
                      <a:endParaRPr lang="en-US" dirty="0"/>
                    </a:p>
                  </a:txBody>
                  <a:tcPr/>
                </a:tc>
                <a:tc>
                  <a:txBody>
                    <a:bodyPr/>
                    <a:lstStyle/>
                    <a:p>
                      <a:r>
                        <a:rPr lang="el-GR" dirty="0" smtClean="0"/>
                        <a:t>Ο</a:t>
                      </a:r>
                      <a:endParaRPr lang="en-US" dirty="0"/>
                    </a:p>
                  </a:txBody>
                  <a:tcPr/>
                </a:tc>
                <a:tc>
                  <a:txBody>
                    <a:bodyPr/>
                    <a:lstStyle/>
                    <a:p>
                      <a:r>
                        <a:rPr lang="el-GR" dirty="0" smtClean="0"/>
                        <a:t>Ν</a:t>
                      </a:r>
                      <a:endParaRPr lang="en-US" dirty="0"/>
                    </a:p>
                  </a:txBody>
                  <a:tcPr/>
                </a:tc>
                <a:tc>
                  <a:txBody>
                    <a:bodyPr/>
                    <a:lstStyle/>
                    <a:p>
                      <a:r>
                        <a:rPr lang="el-GR" dirty="0" smtClean="0"/>
                        <a:t>Δ</a:t>
                      </a:r>
                      <a:endParaRPr lang="en-US" dirty="0"/>
                    </a:p>
                  </a:txBody>
                  <a:tcPr/>
                </a:tc>
                <a:tc>
                  <a:txBody>
                    <a:bodyPr/>
                    <a:lstStyle/>
                    <a:p>
                      <a:r>
                        <a:rPr lang="el-GR" dirty="0" smtClean="0"/>
                        <a:t>Ι</a:t>
                      </a:r>
                      <a:endParaRPr lang="en-US" dirty="0"/>
                    </a:p>
                  </a:txBody>
                  <a:tcPr/>
                </a:tc>
                <a:tc>
                  <a:txBody>
                    <a:bodyPr/>
                    <a:lstStyle/>
                    <a:p>
                      <a:r>
                        <a:rPr lang="el-GR" dirty="0" smtClean="0"/>
                        <a:t>Φ</a:t>
                      </a:r>
                      <a:endParaRPr lang="en-US" dirty="0"/>
                    </a:p>
                  </a:txBody>
                  <a:tcPr/>
                </a:tc>
                <a:tc>
                  <a:txBody>
                    <a:bodyPr/>
                    <a:lstStyle/>
                    <a:p>
                      <a:r>
                        <a:rPr lang="el-GR" dirty="0" smtClean="0"/>
                        <a:t>Μ</a:t>
                      </a:r>
                      <a:endParaRPr lang="en-US" dirty="0"/>
                    </a:p>
                  </a:txBody>
                  <a:tcPr/>
                </a:tc>
                <a:tc>
                  <a:txBody>
                    <a:bodyPr/>
                    <a:lstStyle/>
                    <a:p>
                      <a:r>
                        <a:rPr lang="el-GR" dirty="0" smtClean="0"/>
                        <a:t>Α</a:t>
                      </a:r>
                      <a:endParaRPr lang="en-US" dirty="0"/>
                    </a:p>
                  </a:txBody>
                  <a:tcPr/>
                </a:tc>
                <a:tc>
                  <a:txBody>
                    <a:bodyPr/>
                    <a:lstStyle/>
                    <a:p>
                      <a:r>
                        <a:rPr lang="el-GR" dirty="0" smtClean="0"/>
                        <a:t>Μ</a:t>
                      </a:r>
                      <a:endParaRPr lang="en-US" dirty="0"/>
                    </a:p>
                  </a:txBody>
                  <a:tcPr/>
                </a:tc>
                <a:tc>
                  <a:txBody>
                    <a:bodyPr/>
                    <a:lstStyle/>
                    <a:p>
                      <a:r>
                        <a:rPr lang="el-GR" dirty="0" smtClean="0"/>
                        <a:t>Ι</a:t>
                      </a:r>
                      <a:endParaRPr lang="en-US" dirty="0"/>
                    </a:p>
                  </a:txBody>
                  <a:tcPr/>
                </a:tc>
              </a:tr>
              <a:tr h="370840">
                <a:tc>
                  <a:txBody>
                    <a:bodyPr/>
                    <a:lstStyle/>
                    <a:p>
                      <a:r>
                        <a:rPr lang="el-GR" dirty="0" smtClean="0"/>
                        <a:t>Να κατανοεί και να εκφέρει τις ονομασίες δύο παιχνιδιών</a:t>
                      </a:r>
                      <a:endParaRPr lang="en-US" dirty="0"/>
                    </a:p>
                  </a:txBody>
                  <a:tcPr/>
                </a:tc>
                <a:tc>
                  <a:txBody>
                    <a:bodyPr/>
                    <a:lstStyle/>
                    <a:p>
                      <a:r>
                        <a:rPr lang="el-GR" dirty="0" smtClean="0"/>
                        <a:t>Προσκαλώ το παιδί</a:t>
                      </a:r>
                      <a:r>
                        <a:rPr lang="el-GR" baseline="0" dirty="0" smtClean="0"/>
                        <a:t> να παίξει μαζί μου</a:t>
                      </a:r>
                      <a:endParaRPr lang="en-US" dirty="0"/>
                    </a:p>
                  </a:txBody>
                  <a:tcPr/>
                </a:tc>
                <a:tc>
                  <a:txBody>
                    <a:bodyPr/>
                    <a:lstStyle/>
                    <a:p>
                      <a:r>
                        <a:rPr lang="el-GR" dirty="0" smtClean="0"/>
                        <a:t>Χρήση δύο</a:t>
                      </a:r>
                      <a:r>
                        <a:rPr lang="el-GR" baseline="0" dirty="0" smtClean="0"/>
                        <a:t> παιχνιδιών και εικόνων</a:t>
                      </a:r>
                      <a:endParaRPr lang="en-US" dirty="0"/>
                    </a:p>
                  </a:txBody>
                  <a:tcPr/>
                </a:tc>
                <a:tc>
                  <a:txBody>
                    <a:bodyPr/>
                    <a:lstStyle/>
                    <a:p>
                      <a:r>
                        <a:rPr lang="el-GR" dirty="0" smtClean="0"/>
                        <a:t>01/10</a:t>
                      </a:r>
                      <a:endParaRPr lang="en-US" dirty="0"/>
                    </a:p>
                  </a:txBody>
                  <a:tcPr/>
                </a:tc>
                <a:tc>
                  <a:txBody>
                    <a:bodyPr/>
                    <a:lstStyle/>
                    <a:p>
                      <a:r>
                        <a:rPr lang="el-GR" dirty="0" smtClean="0"/>
                        <a:t>4</a:t>
                      </a:r>
                      <a:endParaRPr lang="en-US" dirty="0"/>
                    </a:p>
                  </a:txBody>
                  <a:tcPr/>
                </a:tc>
                <a:tc>
                  <a:txBody>
                    <a:bodyPr/>
                    <a:lstStyle/>
                    <a:p>
                      <a:r>
                        <a:rPr lang="el-GR" dirty="0" smtClean="0"/>
                        <a:t>2</a:t>
                      </a:r>
                      <a:endParaRPr lang="en-US" dirty="0"/>
                    </a:p>
                  </a:txBody>
                  <a:tcPr/>
                </a:tc>
                <a:tc>
                  <a:txBody>
                    <a:bodyPr/>
                    <a:lstStyle/>
                    <a:p>
                      <a:r>
                        <a:rPr lang="el-GR" dirty="0" smtClean="0"/>
                        <a:t>1</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741680">
                <a:tc gridSpan="3">
                  <a:txBody>
                    <a:bodyPr/>
                    <a:lstStyle/>
                    <a:p>
                      <a:r>
                        <a:rPr lang="el-GR" dirty="0" smtClean="0"/>
                        <a:t>Σχόλια-</a:t>
                      </a:r>
                      <a:r>
                        <a:rPr lang="el-GR" baseline="0" dirty="0" smtClean="0"/>
                        <a:t>παρατηρήσεις:</a:t>
                      </a:r>
                      <a:endParaRPr lang="en-US" dirty="0"/>
                    </a:p>
                  </a:txBody>
                  <a:tcPr/>
                </a:tc>
                <a:tc hMerge="1">
                  <a:txBody>
                    <a:bodyPr/>
                    <a:lstStyle/>
                    <a:p>
                      <a:endParaRPr lang="en-US" dirty="0"/>
                    </a:p>
                  </a:txBody>
                  <a:tcPr/>
                </a:tc>
                <a:tc hMerge="1">
                  <a:txBody>
                    <a:bodyPr/>
                    <a:lstStyle/>
                    <a:p>
                      <a:endParaRPr lang="en-US"/>
                    </a:p>
                  </a:txBody>
                  <a:tcPr/>
                </a:tc>
                <a:tc gridSpan="10">
                  <a:txBody>
                    <a:bodyPr/>
                    <a:lstStyle/>
                    <a:p>
                      <a:pPr marL="342900" indent="-342900">
                        <a:buAutoNum type="arabicPeriod"/>
                      </a:pPr>
                      <a:r>
                        <a:rPr lang="el-GR" dirty="0" smtClean="0"/>
                        <a:t>Ο στόχος είναι </a:t>
                      </a:r>
                      <a:r>
                        <a:rPr lang="el-GR" dirty="0" err="1" smtClean="0"/>
                        <a:t>ηδη</a:t>
                      </a:r>
                      <a:r>
                        <a:rPr lang="el-GR" baseline="0" dirty="0" smtClean="0"/>
                        <a:t> κατακτημένος</a:t>
                      </a:r>
                    </a:p>
                    <a:p>
                      <a:pPr marL="342900" indent="-342900">
                        <a:buAutoNum type="arabicPeriod"/>
                      </a:pPr>
                      <a:r>
                        <a:rPr lang="el-GR" baseline="0" dirty="0" smtClean="0"/>
                        <a:t>Κατάκτηση του στόχου</a:t>
                      </a:r>
                    </a:p>
                    <a:p>
                      <a:pPr marL="342900" indent="-342900">
                        <a:buAutoNum type="arabicPeriod"/>
                      </a:pPr>
                      <a:r>
                        <a:rPr lang="el-GR" baseline="0" dirty="0" smtClean="0"/>
                        <a:t>Σε εξέλιξη</a:t>
                      </a:r>
                    </a:p>
                    <a:p>
                      <a:pPr marL="342900" indent="-342900">
                        <a:buAutoNum type="arabicPeriod"/>
                      </a:pPr>
                      <a:r>
                        <a:rPr lang="el-GR" baseline="0" dirty="0" smtClean="0"/>
                        <a:t>Δεν έχει επιτευχθεί ο στόχος</a:t>
                      </a:r>
                    </a:p>
                    <a:p>
                      <a:pPr marL="342900" indent="-342900">
                        <a:buAutoNum type="arabicPeriod"/>
                      </a:pPr>
                      <a:r>
                        <a:rPr lang="el-GR" baseline="0" dirty="0" smtClean="0"/>
                        <a:t>Δεν αντιλαμβάνεται το στόχο</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47776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val="1004679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smtClean="0"/>
              <a:t>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048950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265251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806490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Ευδοξία Ντεροπούλου-Ντέρου. </a:t>
            </a:r>
            <a:r>
              <a:rPr lang="el-GR" sz="2000" dirty="0"/>
              <a:t>Ευδοξία </a:t>
            </a:r>
            <a:r>
              <a:rPr lang="el-GR" sz="2000" dirty="0" err="1"/>
              <a:t>Ντεροπούλου-Ντέρου</a:t>
            </a:r>
            <a:r>
              <a:rPr lang="el-GR" sz="2000" dirty="0"/>
              <a:t>. «</a:t>
            </a:r>
            <a:r>
              <a:rPr lang="el-GR" sz="2000" dirty="0" smtClean="0"/>
              <a:t>Εισαγωγή στην Ειδική Αγωγή. Ενότητα 5 Αναλυτικά προγράμματα και Ειδική Εκπαίδευση».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a:t>http://opencourses.uoa.gr/courses/ECD1/</a:t>
            </a:r>
            <a:r>
              <a:rPr lang="el-GR" sz="2000" dirty="0" smtClean="0"/>
              <a:t>.</a:t>
            </a:r>
            <a:endParaRPr lang="el-GR" sz="2000" dirty="0"/>
          </a:p>
          <a:p>
            <a:endParaRPr lang="el-GR" sz="2000" dirty="0"/>
          </a:p>
        </p:txBody>
      </p:sp>
    </p:spTree>
    <p:extLst>
      <p:ext uri="{BB962C8B-B14F-4D97-AF65-F5344CB8AC3E}">
        <p14:creationId xmlns:p14="http://schemas.microsoft.com/office/powerpoint/2010/main" val="2359398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983658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vert="horz" lIns="91440" tIns="45720" rIns="91440" bIns="45720" rtlCol="0" anchor="ctr">
            <a:normAutofit fontScale="90000"/>
          </a:bodyPr>
          <a:lstStyle/>
          <a:p>
            <a:r>
              <a:rPr lang="el-GR" dirty="0"/>
              <a:t>Η πολιτική διάσταση των αναλυτικών </a:t>
            </a:r>
            <a:r>
              <a:rPr lang="el-GR" dirty="0"/>
              <a:t>προγραμμάτων (2)</a:t>
            </a:r>
            <a:endParaRPr lang="en-US" dirty="0"/>
          </a:p>
        </p:txBody>
      </p:sp>
      <p:sp>
        <p:nvSpPr>
          <p:cNvPr id="3" name="Content Placeholder 2"/>
          <p:cNvSpPr>
            <a:spLocks noGrp="1"/>
          </p:cNvSpPr>
          <p:nvPr>
            <p:ph idx="1"/>
          </p:nvPr>
        </p:nvSpPr>
        <p:spPr>
          <a:xfrm>
            <a:off x="457200" y="1772816"/>
            <a:ext cx="8229600" cy="4353347"/>
          </a:xfrm>
        </p:spPr>
        <p:txBody>
          <a:bodyPr>
            <a:normAutofit/>
          </a:bodyPr>
          <a:lstStyle/>
          <a:p>
            <a:pPr marL="0" indent="0">
              <a:buFontTx/>
              <a:buNone/>
              <a:defRPr/>
            </a:pPr>
            <a:r>
              <a:rPr lang="el-GR" sz="2400" dirty="0"/>
              <a:t>Τα αναλυτικά προγράμματα δεν προσφέρουν απλώς μαθήματα και δεξιότητες, αλλά προβάλουν και ευνοούν συγκεκριμένες ιστορίες και εμπειρίες. Είναι μια μορφή κυριαρχίας που μπορεί να αποκλείσει και να σιωπήσει φωνές ομάδων μικρότερης δυναμικής (</a:t>
            </a:r>
            <a:r>
              <a:rPr lang="en-US" sz="2400" dirty="0" err="1"/>
              <a:t>Aronowitz</a:t>
            </a:r>
            <a:r>
              <a:rPr lang="en-US" sz="2400" dirty="0"/>
              <a:t> </a:t>
            </a:r>
            <a:r>
              <a:rPr lang="el-GR" sz="2400" dirty="0"/>
              <a:t>&amp;</a:t>
            </a:r>
            <a:r>
              <a:rPr lang="en-US" sz="2400" dirty="0"/>
              <a:t> Giroux</a:t>
            </a:r>
            <a:r>
              <a:rPr lang="el-GR" sz="2400" dirty="0"/>
              <a:t>, 1991).  </a:t>
            </a:r>
            <a:endParaRPr lang="en-US" sz="2400" dirty="0"/>
          </a:p>
          <a:p>
            <a:endParaRPr lang="en-US" dirty="0"/>
          </a:p>
        </p:txBody>
      </p:sp>
    </p:spTree>
    <p:extLst>
      <p:ext uri="{BB962C8B-B14F-4D97-AF65-F5344CB8AC3E}">
        <p14:creationId xmlns:p14="http://schemas.microsoft.com/office/powerpoint/2010/main" val="1674469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89555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vert="horz" lIns="91440" tIns="45720" rIns="91440" bIns="45720" rtlCol="0" anchor="ctr">
            <a:normAutofit/>
          </a:bodyPr>
          <a:lstStyle/>
          <a:p>
            <a:r>
              <a:rPr lang="el-GR" dirty="0"/>
              <a:t>Αναλυτικό </a:t>
            </a:r>
            <a:r>
              <a:rPr lang="el-GR" dirty="0"/>
              <a:t>πρόγραμμα</a:t>
            </a:r>
            <a:endParaRPr lang="en-US" dirty="0"/>
          </a:p>
        </p:txBody>
      </p:sp>
      <p:sp>
        <p:nvSpPr>
          <p:cNvPr id="3" name="Content Placeholder 2"/>
          <p:cNvSpPr>
            <a:spLocks noGrp="1"/>
          </p:cNvSpPr>
          <p:nvPr>
            <p:ph idx="1"/>
          </p:nvPr>
        </p:nvSpPr>
        <p:spPr>
          <a:xfrm>
            <a:off x="457200" y="1772816"/>
            <a:ext cx="8229600" cy="4353347"/>
          </a:xfrm>
        </p:spPr>
        <p:txBody>
          <a:bodyPr>
            <a:normAutofit fontScale="85000" lnSpcReduction="10000"/>
          </a:bodyPr>
          <a:lstStyle/>
          <a:p>
            <a:pPr>
              <a:buFont typeface="Wingdings" panose="05000000000000000000" pitchFamily="2" charset="2"/>
              <a:buChar char="§"/>
              <a:defRPr/>
            </a:pPr>
            <a:r>
              <a:rPr lang="el-GR" dirty="0"/>
              <a:t>Το περιεχόμενο των αναλυτικών προγραμμάτων, τα θέματα που αναφέρονται στις εξετάσεις, την αξιολόγηση και τη βαθμολογία των μαθητών των Σχολικών Μονάδων Ειδικής Αγωγής, καθώς και των μαθητών που έχουν χαρακτηρισθεί ως άτομα με ειδικές εκπαιδευτικές ανάγκες και φοιτούν σε συνήθεις σχολικές τάξεις</a:t>
            </a:r>
            <a:r>
              <a:rPr lang="el-GR" b="1" dirty="0">
                <a:solidFill>
                  <a:srgbClr val="FF3300"/>
                </a:solidFill>
              </a:rPr>
              <a:t/>
            </a:r>
            <a:br>
              <a:rPr lang="el-GR" b="1" dirty="0">
                <a:solidFill>
                  <a:srgbClr val="FF3300"/>
                </a:solidFill>
              </a:rPr>
            </a:br>
            <a:r>
              <a:rPr lang="el-GR" dirty="0"/>
              <a:t>καθορίζονται με αποφάσεις του Υπουργού Παιδείας και εκδίδονται ύστερα από εισήγηση του Τμήματος Ειδικής Αγωγής του Ινστιτούτου Εκπαιδευτικής Πολιτικής (Παιδαγωγικό Ινστιτούτο). </a:t>
            </a:r>
            <a:endParaRPr lang="el-GR" b="1" dirty="0"/>
          </a:p>
          <a:p>
            <a:endParaRPr lang="en-US" dirty="0"/>
          </a:p>
        </p:txBody>
      </p:sp>
    </p:spTree>
    <p:extLst>
      <p:ext uri="{BB962C8B-B14F-4D97-AF65-F5344CB8AC3E}">
        <p14:creationId xmlns:p14="http://schemas.microsoft.com/office/powerpoint/2010/main" val="1325068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vert="horz" lIns="91440" tIns="45720" rIns="91440" bIns="45720" rtlCol="0" anchor="ctr">
            <a:normAutofit/>
          </a:bodyPr>
          <a:lstStyle/>
          <a:p>
            <a:r>
              <a:rPr lang="el-GR" altLang="en-US" dirty="0"/>
              <a:t>Αναλυτικά προγράμματα</a:t>
            </a:r>
            <a:endParaRPr lang="en-US" dirty="0"/>
          </a:p>
        </p:txBody>
      </p:sp>
      <p:sp>
        <p:nvSpPr>
          <p:cNvPr id="3" name="Content Placeholder 2"/>
          <p:cNvSpPr>
            <a:spLocks noGrp="1"/>
          </p:cNvSpPr>
          <p:nvPr>
            <p:ph idx="1"/>
          </p:nvPr>
        </p:nvSpPr>
        <p:spPr>
          <a:xfrm>
            <a:off x="457200" y="1628800"/>
            <a:ext cx="8229600" cy="4497363"/>
          </a:xfrm>
        </p:spPr>
        <p:txBody>
          <a:bodyPr>
            <a:normAutofit fontScale="70000" lnSpcReduction="20000"/>
          </a:bodyPr>
          <a:lstStyle/>
          <a:p>
            <a:pPr>
              <a:buFont typeface="Wingdings" pitchFamily="2" charset="2"/>
              <a:buChar char="Ø"/>
              <a:defRPr/>
            </a:pPr>
            <a:r>
              <a:rPr lang="el-GR" dirty="0"/>
              <a:t>Διαθεματικό Ενιαίο Πλαίσιο Προγραμμάτων Σπουδών (Δ.Ε.Π.Π.Σ.) &amp; Αναλυτικό Πρόγραμμα Σπουδών (Α.Π.Σ.)</a:t>
            </a:r>
          </a:p>
          <a:p>
            <a:pPr marL="0" indent="0">
              <a:buFontTx/>
              <a:buNone/>
              <a:defRPr/>
            </a:pPr>
            <a:r>
              <a:rPr lang="en-US" dirty="0">
                <a:hlinkClick r:id="rId2"/>
              </a:rPr>
              <a:t>http://www.pischools.gr/content/index.php?lesson_id=300&amp;ep=367</a:t>
            </a:r>
            <a:r>
              <a:rPr lang="el-GR" dirty="0"/>
              <a:t>  </a:t>
            </a:r>
            <a:r>
              <a:rPr lang="en-US" dirty="0"/>
              <a:t>(</a:t>
            </a:r>
            <a:r>
              <a:rPr lang="el-GR" dirty="0"/>
              <a:t>ΦΕΚ 303Β/13-03-2003</a:t>
            </a:r>
            <a:r>
              <a:rPr lang="en-US" dirty="0"/>
              <a:t> &amp; </a:t>
            </a:r>
            <a:r>
              <a:rPr lang="el-GR" dirty="0"/>
              <a:t>ΦΕΚ 304Β/13-03-2003</a:t>
            </a:r>
            <a:r>
              <a:rPr lang="en-US" dirty="0"/>
              <a:t>)</a:t>
            </a:r>
            <a:endParaRPr lang="el-GR" dirty="0"/>
          </a:p>
          <a:p>
            <a:pPr>
              <a:buFont typeface="Wingdings" pitchFamily="2" charset="2"/>
              <a:buChar char="Ø"/>
              <a:defRPr/>
            </a:pPr>
            <a:r>
              <a:rPr lang="el-GR" dirty="0"/>
              <a:t>Πλαίσιο Αναλυτικού Προγράμματος Ειδικής Αγωγής (Π.Α.Π.Ε.Α.) (ΦΕΚ 208 Τ.Α' 29-8-1996) </a:t>
            </a:r>
            <a:endParaRPr lang="en-US" dirty="0"/>
          </a:p>
          <a:p>
            <a:pPr marL="0" indent="0">
              <a:buFontTx/>
              <a:buNone/>
              <a:defRPr/>
            </a:pPr>
            <a:r>
              <a:rPr lang="en-US" dirty="0">
                <a:hlinkClick r:id="rId3"/>
              </a:rPr>
              <a:t>www.pesea.gr/.../P.D.30196_Analytiko_Programma_EidikhsAgwghs.doc</a:t>
            </a:r>
            <a:r>
              <a:rPr lang="en-US" dirty="0"/>
              <a:t> </a:t>
            </a:r>
            <a:r>
              <a:rPr lang="el-GR" dirty="0"/>
              <a:t> </a:t>
            </a:r>
            <a:r>
              <a:rPr lang="en-US" dirty="0"/>
              <a:t> </a:t>
            </a:r>
            <a:endParaRPr lang="el-GR" dirty="0"/>
          </a:p>
          <a:p>
            <a:pPr>
              <a:buFont typeface="Wingdings" pitchFamily="2" charset="2"/>
              <a:buChar char="Ø"/>
              <a:defRPr/>
            </a:pPr>
            <a:r>
              <a:rPr lang="el-GR" dirty="0"/>
              <a:t>Αναλυτικά  Προγράμματα Ειδικής Αγωγής του Παιδαγωγικού Ινστιτούτου (2004) </a:t>
            </a:r>
            <a:endParaRPr lang="en-US" dirty="0"/>
          </a:p>
          <a:p>
            <a:pPr marL="0" indent="0">
              <a:buFontTx/>
              <a:buNone/>
              <a:defRPr/>
            </a:pPr>
            <a:r>
              <a:rPr lang="en-US" dirty="0">
                <a:hlinkClick r:id="rId4"/>
              </a:rPr>
              <a:t>http://www.pischools.gr/special_education_new/index_gr.htm</a:t>
            </a:r>
            <a:r>
              <a:rPr lang="en-US" dirty="0"/>
              <a:t> </a:t>
            </a:r>
          </a:p>
          <a:p>
            <a:endParaRPr lang="en-US" dirty="0"/>
          </a:p>
        </p:txBody>
      </p:sp>
    </p:spTree>
    <p:extLst>
      <p:ext uri="{BB962C8B-B14F-4D97-AF65-F5344CB8AC3E}">
        <p14:creationId xmlns:p14="http://schemas.microsoft.com/office/powerpoint/2010/main" val="4053934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Πλαίσιο Αναλυτικού Προγράμματος Ειδικής Αγωγής (Π.Α.Π.Ε.Α</a:t>
            </a:r>
            <a:r>
              <a:rPr lang="el-GR" dirty="0"/>
              <a:t>.) (1)</a:t>
            </a:r>
            <a:endParaRPr lang="en-US" dirty="0"/>
          </a:p>
        </p:txBody>
      </p:sp>
      <p:sp>
        <p:nvSpPr>
          <p:cNvPr id="3" name="Content Placeholder 2"/>
          <p:cNvSpPr>
            <a:spLocks noGrp="1"/>
          </p:cNvSpPr>
          <p:nvPr>
            <p:ph idx="1"/>
          </p:nvPr>
        </p:nvSpPr>
        <p:spPr>
          <a:xfrm>
            <a:off x="457200" y="1711349"/>
            <a:ext cx="8229600" cy="4525963"/>
          </a:xfrm>
        </p:spPr>
        <p:txBody>
          <a:bodyPr/>
          <a:lstStyle/>
          <a:p>
            <a:pPr>
              <a:buFont typeface="Wingdings" panose="05000000000000000000" pitchFamily="2" charset="2"/>
              <a:buChar char="§"/>
              <a:defRPr/>
            </a:pPr>
            <a:r>
              <a:rPr lang="el-GR" dirty="0"/>
              <a:t>Το 1996 με το προεδρικό διάταγμα 301/1996 (ΦΕΚ 208 Τ.Α' 29-8-1996) καθορίζεται Πλαίσιο Αναλυτικού Προγράμματος Ειδικής αγωγής (Π.Α.Π.Ε.Α.)  </a:t>
            </a:r>
            <a:r>
              <a:rPr lang="el-GR" dirty="0" smtClean="0"/>
              <a:t>λαμβάνοντας </a:t>
            </a:r>
            <a:r>
              <a:rPr lang="el-GR" dirty="0"/>
              <a:t>υπόψη τον Ν. 1566/85 (άρθρο 33, παράγραφος </a:t>
            </a:r>
            <a:r>
              <a:rPr lang="el-GR" dirty="0" smtClean="0"/>
              <a:t>3) για </a:t>
            </a:r>
            <a:r>
              <a:rPr lang="el-GR" dirty="0"/>
              <a:t>την εφαρμογή ειδικών αναλυτικών </a:t>
            </a:r>
            <a:r>
              <a:rPr lang="el-GR" dirty="0" smtClean="0"/>
              <a:t>προγραμμάτων </a:t>
            </a:r>
            <a:r>
              <a:rPr lang="el-GR" dirty="0"/>
              <a:t>στην Ειδική Αγωγή.</a:t>
            </a:r>
          </a:p>
          <a:p>
            <a:pPr marL="0" indent="0">
              <a:buNone/>
            </a:pPr>
            <a:endParaRPr lang="en-US" dirty="0"/>
          </a:p>
        </p:txBody>
      </p:sp>
    </p:spTree>
    <p:extLst>
      <p:ext uri="{BB962C8B-B14F-4D97-AF65-F5344CB8AC3E}">
        <p14:creationId xmlns:p14="http://schemas.microsoft.com/office/powerpoint/2010/main" val="388501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Πλαίσιο Αναλυτικού Προγράμματος Ειδικής Αγωγής (Π.Α.Π.Ε.Α</a:t>
            </a:r>
            <a:r>
              <a:rPr lang="el-GR" dirty="0"/>
              <a:t>.) (2)</a:t>
            </a:r>
            <a:endParaRPr lang="en-US" dirty="0"/>
          </a:p>
        </p:txBody>
      </p:sp>
      <p:sp>
        <p:nvSpPr>
          <p:cNvPr id="3" name="Content Placeholder 2"/>
          <p:cNvSpPr>
            <a:spLocks noGrp="1"/>
          </p:cNvSpPr>
          <p:nvPr>
            <p:ph idx="1"/>
          </p:nvPr>
        </p:nvSpPr>
        <p:spPr>
          <a:xfrm>
            <a:off x="457200" y="1783357"/>
            <a:ext cx="8229600" cy="4525963"/>
          </a:xfrm>
        </p:spPr>
        <p:txBody>
          <a:bodyPr>
            <a:normAutofit fontScale="92500" lnSpcReduction="20000"/>
          </a:bodyPr>
          <a:lstStyle/>
          <a:p>
            <a:pPr>
              <a:lnSpc>
                <a:spcPct val="80000"/>
              </a:lnSpc>
              <a:buNone/>
              <a:defRPr/>
            </a:pPr>
            <a:r>
              <a:rPr lang="el-GR" b="1" dirty="0"/>
              <a:t>Σύμφωνα με το άρθρο 1 του προεδρικού</a:t>
            </a:r>
          </a:p>
          <a:p>
            <a:pPr>
              <a:lnSpc>
                <a:spcPct val="80000"/>
              </a:lnSpc>
              <a:buNone/>
              <a:defRPr/>
            </a:pPr>
            <a:r>
              <a:rPr lang="el-GR" b="1" dirty="0"/>
              <a:t>διατάγματος:   </a:t>
            </a:r>
            <a:r>
              <a:rPr lang="el-GR" dirty="0"/>
              <a:t/>
            </a:r>
            <a:br>
              <a:rPr lang="el-GR" dirty="0"/>
            </a:br>
            <a:endParaRPr lang="el-GR" i="1" dirty="0"/>
          </a:p>
          <a:p>
            <a:pPr marL="0" indent="0">
              <a:lnSpc>
                <a:spcPct val="80000"/>
              </a:lnSpc>
              <a:buNone/>
              <a:defRPr/>
            </a:pPr>
            <a:r>
              <a:rPr lang="el-GR" i="1" dirty="0"/>
              <a:t>«Σκοπός του Πλαισίου Αναλυτικού Προγράμματος Ειδικής Αγωγής (Π.Α.Π.Ε.Α.) είναι η υποστήριξη των Ατόμων με Ειδικές Εκπαιδευτικές Ανάγκες, ώστε να προαχθούν σωματικά, νοητικά, συναισθηματικά, κοινωνικά, ηθικά και αισθητικά στο βαθμό που οι δυνατότητες τους επιτρέπουν και τελικά να ενταχθούν στο σχολικό και στο κοινωνικό περιβάλλον, μέσα σε κλίμα ισοτιμίας, ελευθερίας, ασφάλειας και σεβασμού της προσωπικότητάς τους».</a:t>
            </a:r>
            <a:r>
              <a:rPr lang="el-GR" dirty="0"/>
              <a:t> </a:t>
            </a:r>
          </a:p>
          <a:p>
            <a:pPr marL="0" indent="0">
              <a:buNone/>
            </a:pPr>
            <a:endParaRPr lang="en-US" dirty="0"/>
          </a:p>
        </p:txBody>
      </p:sp>
    </p:spTree>
    <p:extLst>
      <p:ext uri="{BB962C8B-B14F-4D97-AF65-F5344CB8AC3E}">
        <p14:creationId xmlns:p14="http://schemas.microsoft.com/office/powerpoint/2010/main" val="564917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Πλαίσιο Αναλυτικού Προγράμματος Ειδικής Αγωγής (Π.Α.Π.Ε.Α</a:t>
            </a:r>
            <a:r>
              <a:rPr lang="el-GR" dirty="0"/>
              <a:t>.) (3)</a:t>
            </a:r>
            <a:endParaRPr lang="en-US" dirty="0"/>
          </a:p>
        </p:txBody>
      </p:sp>
      <p:sp>
        <p:nvSpPr>
          <p:cNvPr id="3" name="Content Placeholder 2"/>
          <p:cNvSpPr>
            <a:spLocks noGrp="1"/>
          </p:cNvSpPr>
          <p:nvPr>
            <p:ph idx="1"/>
          </p:nvPr>
        </p:nvSpPr>
        <p:spPr>
          <a:xfrm>
            <a:off x="457200" y="1783357"/>
            <a:ext cx="8229600" cy="4525963"/>
          </a:xfrm>
        </p:spPr>
        <p:txBody>
          <a:bodyPr>
            <a:normAutofit fontScale="85000" lnSpcReduction="10000"/>
          </a:bodyPr>
          <a:lstStyle/>
          <a:p>
            <a:pPr>
              <a:lnSpc>
                <a:spcPct val="80000"/>
              </a:lnSpc>
              <a:buNone/>
              <a:defRPr/>
            </a:pPr>
            <a:r>
              <a:rPr lang="el-GR" sz="2800" b="1" dirty="0"/>
              <a:t>Ειδικότεροι σκοποί του Π.ΑΠ.Ε.Α .κατά περιοχές είναι οι εξής:</a:t>
            </a:r>
            <a:r>
              <a:rPr lang="el-GR" sz="2800" b="1" i="1" u="sng" dirty="0"/>
              <a:t> </a:t>
            </a:r>
            <a:br>
              <a:rPr lang="el-GR" sz="2800" b="1" i="1" u="sng" dirty="0"/>
            </a:br>
            <a:endParaRPr lang="el-GR" sz="2800" b="1" i="1" u="sng" dirty="0"/>
          </a:p>
          <a:p>
            <a:pPr>
              <a:lnSpc>
                <a:spcPct val="80000"/>
              </a:lnSpc>
              <a:buNone/>
              <a:defRPr/>
            </a:pPr>
            <a:r>
              <a:rPr lang="el-GR" sz="2800" b="1" i="1" dirty="0"/>
              <a:t>α) Σχολική ετοιμότητα</a:t>
            </a:r>
            <a:endParaRPr lang="el-GR" sz="2800" dirty="0"/>
          </a:p>
          <a:p>
            <a:pPr>
              <a:lnSpc>
                <a:spcPct val="80000"/>
              </a:lnSpc>
              <a:buNone/>
              <a:defRPr/>
            </a:pPr>
            <a:r>
              <a:rPr lang="el-GR" dirty="0"/>
              <a:t>Τα παιδιά θα πρέπει: </a:t>
            </a:r>
          </a:p>
          <a:p>
            <a:pPr>
              <a:lnSpc>
                <a:spcPct val="80000"/>
              </a:lnSpc>
              <a:buFont typeface="Wingdings" panose="05000000000000000000" pitchFamily="2" charset="2"/>
              <a:buChar char="§"/>
              <a:defRPr/>
            </a:pPr>
            <a:r>
              <a:rPr lang="el-GR" dirty="0"/>
              <a:t>Να αναπτύξουν την ικανότητα επικοινωνίας με τον προφορικό λόγο ή με άλλες εναλλακτικές μορφές επικοινωνίας. </a:t>
            </a:r>
          </a:p>
          <a:p>
            <a:pPr>
              <a:lnSpc>
                <a:spcPct val="80000"/>
              </a:lnSpc>
              <a:buFont typeface="Wingdings" panose="05000000000000000000" pitchFamily="2" charset="2"/>
              <a:buChar char="§"/>
              <a:defRPr/>
            </a:pPr>
            <a:r>
              <a:rPr lang="el-GR" dirty="0"/>
              <a:t>Να αναπτύξουν ψυχοκινητικές δεξιότητες. </a:t>
            </a:r>
          </a:p>
          <a:p>
            <a:pPr>
              <a:lnSpc>
                <a:spcPct val="80000"/>
              </a:lnSpc>
              <a:buFont typeface="Wingdings" panose="05000000000000000000" pitchFamily="2" charset="2"/>
              <a:buChar char="§"/>
              <a:defRPr/>
            </a:pPr>
            <a:r>
              <a:rPr lang="el-GR" dirty="0"/>
              <a:t>Να καλλιεργήσουν τις νοητικές τους δυνατότητες. </a:t>
            </a:r>
          </a:p>
          <a:p>
            <a:pPr>
              <a:lnSpc>
                <a:spcPct val="80000"/>
              </a:lnSpc>
              <a:buFont typeface="Wingdings" panose="05000000000000000000" pitchFamily="2" charset="2"/>
              <a:buChar char="§"/>
              <a:defRPr/>
            </a:pPr>
            <a:r>
              <a:rPr lang="el-GR" dirty="0"/>
              <a:t>Να οργανώσουν το συναισθηματικό τους κόσμο. </a:t>
            </a:r>
          </a:p>
          <a:p>
            <a:pPr>
              <a:lnSpc>
                <a:spcPct val="80000"/>
              </a:lnSpc>
              <a:buFont typeface="Wingdings" panose="05000000000000000000" pitchFamily="2" charset="2"/>
              <a:buChar char="§"/>
              <a:defRPr/>
            </a:pPr>
            <a:r>
              <a:rPr lang="el-GR" dirty="0"/>
              <a:t>Να αποκτήσουν ετοιμότητα για την ομαλή εισαγωγή τους στις βασικές σχολικές δεξιότητες. </a:t>
            </a:r>
          </a:p>
          <a:p>
            <a:pPr marL="0" indent="0">
              <a:buNone/>
            </a:pPr>
            <a:endParaRPr lang="en-US" dirty="0"/>
          </a:p>
        </p:txBody>
      </p:sp>
    </p:spTree>
    <p:extLst>
      <p:ext uri="{BB962C8B-B14F-4D97-AF65-F5344CB8AC3E}">
        <p14:creationId xmlns:p14="http://schemas.microsoft.com/office/powerpoint/2010/main" val="641274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2200</Words>
  <Application>Microsoft Office PowerPoint</Application>
  <PresentationFormat>On-screen Show (4:3)</PresentationFormat>
  <Paragraphs>283</Paragraphs>
  <Slides>40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Calibri</vt:lpstr>
      <vt:lpstr>Tahoma</vt:lpstr>
      <vt:lpstr>Times New Roman</vt:lpstr>
      <vt:lpstr>Wingdings</vt:lpstr>
      <vt:lpstr>Θέμα του Office</vt:lpstr>
      <vt:lpstr>Εισαγωγή στην Ειδική Αγωγή</vt:lpstr>
      <vt:lpstr>Ορισμός του αναλυτικού προγράμματος </vt:lpstr>
      <vt:lpstr>Η πολιτική διάσταση των αναλυτικών προγραμμάτων (1)</vt:lpstr>
      <vt:lpstr>Η πολιτική διάσταση των αναλυτικών προγραμμάτων (2)</vt:lpstr>
      <vt:lpstr>Αναλυτικό πρόγραμμα</vt:lpstr>
      <vt:lpstr>Αναλυτικά προγράμματα</vt:lpstr>
      <vt:lpstr>Πλαίσιο Αναλυτικού Προγράμματος Ειδικής Αγωγής (Π.Α.Π.Ε.Α.) (1)</vt:lpstr>
      <vt:lpstr>Πλαίσιο Αναλυτικού Προγράμματος Ειδικής Αγωγής (Π.Α.Π.Ε.Α.) (2)</vt:lpstr>
      <vt:lpstr>Πλαίσιο Αναλυτικού Προγράμματος Ειδικής Αγωγής (Π.Α.Π.Ε.Α.) (3)</vt:lpstr>
      <vt:lpstr>Πλαίσιο Αναλυτικού Προγράμματος Ειδικής Αγωγής (Π.Α.Π.Ε.Α.) (4)</vt:lpstr>
      <vt:lpstr>Πλαίσιο Αναλυτικού Προγράμματος Ειδικής Αγωγής (Π.Α.Π.Ε.Α.) (5)</vt:lpstr>
      <vt:lpstr>Αναλυτικά Προγράμματα Σπουδών Ειδικής Αγωγής του Παιδαγωγικού Ινστιτούτου (2004) (1)</vt:lpstr>
      <vt:lpstr>Παιδαγωγική έκθεση (1)</vt:lpstr>
      <vt:lpstr>Παιδαγωγική έκθεση (2)</vt:lpstr>
      <vt:lpstr>Μελέτη της κινητικής εξέλιξης και των δεξιοτήτων αυτοεξυπηρέτησης </vt:lpstr>
      <vt:lpstr>Μελέτη γνωστικής εξέλιξης (1) </vt:lpstr>
      <vt:lpstr>Μελέτη γνωστικής εξέλιξης (2) </vt:lpstr>
      <vt:lpstr>Μελέτη γνωστικής εξέλιξης (3) </vt:lpstr>
      <vt:lpstr>Μελέτη γνωστικής εξέλιξης (4) </vt:lpstr>
      <vt:lpstr>Μελέτη εξέλιξης του παιχνιδιού (1) </vt:lpstr>
      <vt:lpstr>Μελέτη εξέλιξης του παιχνιδιού (2) </vt:lpstr>
      <vt:lpstr>Μελέτη εξέλιξης του παιχνιδιού (3) </vt:lpstr>
      <vt:lpstr>Μελέτη εξέλιξης του παιχνιδιού (4) </vt:lpstr>
      <vt:lpstr>Μελέτη της αισθητικής εξέλιξης</vt:lpstr>
      <vt:lpstr>Μελέτη της συναισθηματικής και κοινωνικής ανάπτυξης </vt:lpstr>
      <vt:lpstr>Μελέτη ενδιαφερόντων και προτιμήσεων </vt:lpstr>
      <vt:lpstr>Τελική γενική περιληπτική εικόνα του παιδιού</vt:lpstr>
      <vt:lpstr>Βραχύχρονοι στόχοι της παιδαγωγικής παρέμβασης</vt:lpstr>
      <vt:lpstr>Μακρόχρονοι στόχοι της παιδαγωγικής παρέμβασης</vt:lpstr>
      <vt:lpstr>Εξατομικευμένο  Εκπαιδευτικό  Πλάνο</vt:lpstr>
      <vt:lpstr>Δυνατότητες του παιδιού κατά την παρούσα χρονική περίοδο</vt:lpstr>
      <vt:lpstr>Προτεραιότητες εκπαιδευτικών στόχων </vt:lpstr>
      <vt:lpstr>Πρωτόκολλο παρατήρησης   Τομέας: γλώσσα και επικοινωνία Στόχος: ανάπτυξη λεξιλογίου</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154</cp:revision>
  <dcterms:created xsi:type="dcterms:W3CDTF">2012-09-06T09:03:05Z</dcterms:created>
  <dcterms:modified xsi:type="dcterms:W3CDTF">2015-10-23T13:10:37Z</dcterms:modified>
</cp:coreProperties>
</file>