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1" r:id="rId3"/>
    <p:sldId id="336" r:id="rId4"/>
    <p:sldId id="337" r:id="rId5"/>
    <p:sldId id="338" r:id="rId6"/>
    <p:sldId id="339" r:id="rId7"/>
    <p:sldId id="340" r:id="rId8"/>
    <p:sldId id="341" r:id="rId9"/>
    <p:sldId id="342" r:id="rId10"/>
    <p:sldId id="343" r:id="rId11"/>
    <p:sldId id="344" r:id="rId12"/>
    <p:sldId id="345" r:id="rId13"/>
    <p:sldId id="346" r:id="rId14"/>
    <p:sldId id="347" r:id="rId15"/>
    <p:sldId id="350" r:id="rId16"/>
    <p:sldId id="351" r:id="rId17"/>
    <p:sldId id="352" r:id="rId18"/>
    <p:sldId id="280" r:id="rId19"/>
    <p:sldId id="290" r:id="rId20"/>
    <p:sldId id="295" r:id="rId21"/>
    <p:sldId id="299" r:id="rId22"/>
    <p:sldId id="292" r:id="rId23"/>
    <p:sldId id="291" r:id="rId24"/>
    <p:sldId id="294" r:id="rId25"/>
    <p:sldId id="293" r:id="rId26"/>
    <p:sldId id="335" r:id="rId27"/>
    <p:sldId id="348" r:id="rId28"/>
    <p:sldId id="349"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36"/>
            <p14:sldId id="337"/>
            <p14:sldId id="338"/>
            <p14:sldId id="339"/>
            <p14:sldId id="340"/>
            <p14:sldId id="341"/>
            <p14:sldId id="342"/>
            <p14:sldId id="343"/>
            <p14:sldId id="344"/>
            <p14:sldId id="345"/>
            <p14:sldId id="346"/>
            <p14:sldId id="347"/>
            <p14:sldId id="350"/>
            <p14:sldId id="351"/>
            <p14:sldId id="352"/>
            <p14:sldId id="280"/>
            <p14:sldId id="290"/>
            <p14:sldId id="295"/>
            <p14:sldId id="299"/>
            <p14:sldId id="292"/>
            <p14:sldId id="291"/>
            <p14:sldId id="294"/>
          </p14:sldIdLst>
        </p14:section>
        <p14:section name="Untitled Section" id="{0F1CB131-A6BD-43D0-B8D4-1F27CEF7A05E}">
          <p14:sldIdLst>
            <p14:sldId id="293"/>
            <p14:sldId id="335"/>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2865" autoAdjust="0"/>
  </p:normalViewPr>
  <p:slideViewPr>
    <p:cSldViewPr>
      <p:cViewPr varScale="1">
        <p:scale>
          <a:sx n="65" d="100"/>
          <a:sy n="65" d="100"/>
        </p:scale>
        <p:origin x="90"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10/12/2015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39830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99193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30606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04816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baseline="0" dirty="0" smtClean="0">
                <a:solidFill>
                  <a:srgbClr val="5075BC"/>
                </a:solidFill>
                <a:latin typeface="+mn-lt"/>
                <a:ea typeface="+mn-ea"/>
                <a:cs typeface="+mn-cs"/>
              </a:rPr>
              <a:t>Φιλοσοφία της Ιστορίας και του Πολιτισμού</a:t>
            </a:r>
            <a:endParaRPr lang="en-US" sz="1000" kern="1200" baseline="0" dirty="0">
              <a:solidFill>
                <a:srgbClr val="5075BC"/>
              </a:solidFill>
              <a:latin typeface="+mn-lt"/>
              <a:ea typeface="+mn-ea"/>
              <a:cs typeface="+mn-cs"/>
            </a:endParaRPr>
          </a:p>
        </p:txBody>
      </p:sp>
      <p:pic>
        <p:nvPicPr>
          <p:cNvPr id="6" name="Picture 5"/>
          <p:cNvPicPr>
            <a:picLocks noChangeAspect="1"/>
          </p:cNvPicPr>
          <p:nvPr userDrawn="1"/>
        </p:nvPicPr>
        <p:blipFill>
          <a:blip r:embed="rId13"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pencourses.uoa.gr/courses/PPP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ep.uoi.gr/old/kostas_papaioannou/eng/index.html" TargetMode="External"/><Relationship Id="rId7" Type="http://schemas.openxmlformats.org/officeDocument/2006/relationships/hyperlink" Target="http://img.gizmag.com/btb.jpg?ch=Width&amp;fit=crop&amp;h=394&amp;q=60&amp;w=700&amp;s=2ef8d1e50716d1a335e1542797d961c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mpg.de/179966/header_image.jpg" TargetMode="External"/><Relationship Id="rId5" Type="http://schemas.openxmlformats.org/officeDocument/2006/relationships/hyperlink" Target="https://www.mpg.de/323453/profile_image.jpg" TargetMode="External"/><Relationship Id="rId4" Type="http://schemas.openxmlformats.org/officeDocument/2006/relationships/hyperlink" Target="http://enalekdoseis.net/wp-content/uploads/2014/07/papaiwannou_iskios-197x289.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3.bp.blogspot.com/-ubIeXnZwsZU/U5hvM5dG8yI/AAAAAAAAS08/wRbgYQMmAi0/s1600/EXPO_TVDC_365j2006-11-26.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3.bp.blogspot.com/-Jjfg5_TvOYU/UUy0oAPZFBI/AAAAAAAAYKE/c9Je4FuaN1c/s320/Delfikes-entoles-h-klhronomia-twn-Ellhnwn.jpg" TargetMode="External"/><Relationship Id="rId5" Type="http://schemas.openxmlformats.org/officeDocument/2006/relationships/hyperlink" Target="http://www.koolnews.gr/wp-content/uploads/2013/05/pithia.jpg" TargetMode="External"/><Relationship Id="rId4" Type="http://schemas.openxmlformats.org/officeDocument/2006/relationships/hyperlink" Target="http://www.opanda.gr/wp-content/uploads/2014/09/2_2.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ialogoi.plato-academy.gr/uploads/1496e9a3-1a24-44e6-a8a6-2b73a8180289.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pload.wikimedia.org/wikipedia/commons/thumb/a/a4/Nick_Humphrey.jpg/220px-Nick_Humphrey.jpg" TargetMode="External"/><Relationship Id="rId5" Type="http://schemas.openxmlformats.org/officeDocument/2006/relationships/hyperlink" Target="https://s3-sa-east-1.amazonaws.com/assets.abc.com.py/2015/07/25/el-enorme-ludwig-wittgenstein-conocerlo-escribio-russell-fue-una-de-las-aventuras-intelectuales-mas-emocionantes-de-mi-vida-_339_573_1260195.jpg" TargetMode="External"/><Relationship Id="rId4" Type="http://schemas.openxmlformats.org/officeDocument/2006/relationships/hyperlink" Target="http://filosofia.uol.com.br/filosofia/ideologia-sabedoria/16/imagens/i214868.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itizenphilosopher.com/images/SRD/searle.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1.bp.blogspot.com/-8-SXWeDhl7k/TzQj3FsSnyI/AAAAAAAAAAk/09Uy31icONA/s320/ioanna.jpg" TargetMode="External"/><Relationship Id="rId5" Type="http://schemas.openxmlformats.org/officeDocument/2006/relationships/hyperlink" Target="http://4.bp.blogspot.com/-jKy1g_QmHAk/Tk1pXd7JZLI/AAAAAAAAAUE/Rqkz44Ta-Do/s320/%CE%B7%CF%81%CE%B1%CE%BA%CE%BB%CE%B5%CE%B9%CF%84%CE%BF%CF%82.jpg" TargetMode="External"/><Relationship Id="rId4" Type="http://schemas.openxmlformats.org/officeDocument/2006/relationships/hyperlink" Target="http://www.superkahraman.com/wp-content/uploads/naz-375x195.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http://www.ardin.gr/?q=sites/default/files/imagecache/200/publisment/papaiwannou_iskios.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www.mpg.de/151339/mole_zellbiologie_geneti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ncbi.nlm.nih.gov/pmc/articles/PMC2913577/"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ebooks.cambridge.org/chapter.jsf?bid=CBO9780511897085&amp;cid=CBO9780511897085A012" TargetMode="External"/><Relationship Id="rId4" Type="http://schemas.openxmlformats.org/officeDocument/2006/relationships/hyperlink" Target="http://www.medicinenet.com/script/main/art.asp?articlekey=252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fontScale="90000"/>
          </a:bodyPr>
          <a:lstStyle/>
          <a:p>
            <a:r>
              <a:rPr lang="el-GR" dirty="0" smtClean="0"/>
              <a:t>Φιλοσοφία </a:t>
            </a:r>
            <a:r>
              <a:rPr lang="el-GR" dirty="0"/>
              <a:t>της Ιστορίας και του </a:t>
            </a:r>
            <a:r>
              <a:rPr lang="el-GR" dirty="0" smtClean="0"/>
              <a:t>Πολιτισμού</a:t>
            </a:r>
            <a:br>
              <a:rPr lang="el-GR" dirty="0" smtClean="0"/>
            </a:b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a:t>Φιλοσοφική Ανθρωπολογία, Ηθική, Αισθητική</a:t>
            </a:r>
          </a:p>
          <a:p>
            <a:endParaRPr lang="en-US" sz="2800" dirty="0" smtClean="0"/>
          </a:p>
          <a:p>
            <a:r>
              <a:rPr lang="el-GR" sz="2800" dirty="0" smtClean="0"/>
              <a:t>Λάζου Άννα</a:t>
            </a:r>
          </a:p>
          <a:p>
            <a:r>
              <a:rPr lang="el-GR" sz="2800" dirty="0" smtClean="0">
                <a:sym typeface="Helvetica" pitchFamily="2" charset="0"/>
              </a:rPr>
              <a:t>Ε</a:t>
            </a:r>
            <a:r>
              <a:rPr lang="en-US" sz="2800" dirty="0" err="1" smtClean="0">
                <a:sym typeface="Helvetica" pitchFamily="2" charset="0"/>
              </a:rPr>
              <a:t>θνικὸ</a:t>
            </a:r>
            <a:r>
              <a:rPr lang="en-US" sz="2800" dirty="0" smtClean="0">
                <a:sym typeface="Helvetica" pitchFamily="2" charset="0"/>
              </a:rPr>
              <a:t> κα</a:t>
            </a:r>
            <a:r>
              <a:rPr lang="el-GR" sz="2800" dirty="0" smtClean="0">
                <a:sym typeface="Helvetica" pitchFamily="2" charset="0"/>
              </a:rPr>
              <a:t>ι</a:t>
            </a:r>
            <a:r>
              <a:rPr lang="en-US" sz="2800" dirty="0" smtClean="0">
                <a:sym typeface="Helvetica" pitchFamily="2" charset="0"/>
              </a:rPr>
              <a:t> Καπ</a:t>
            </a:r>
            <a:r>
              <a:rPr lang="en-US" sz="2800" dirty="0" err="1" smtClean="0">
                <a:sym typeface="Helvetica" pitchFamily="2" charset="0"/>
              </a:rPr>
              <a:t>οδιστρι</a:t>
            </a:r>
            <a:r>
              <a:rPr lang="en-US" sz="2800" dirty="0" smtClean="0">
                <a:sym typeface="Helvetica" pitchFamily="2" charset="0"/>
              </a:rPr>
              <a:t>ακὸ Πανεπιστήμιο Aθην</a:t>
            </a:r>
            <a:r>
              <a:rPr lang="el-GR" sz="2800" dirty="0" smtClean="0">
                <a:sym typeface="Helvetica" pitchFamily="2" charset="0"/>
              </a:rPr>
              <a:t>ώ</a:t>
            </a:r>
            <a:r>
              <a:rPr lang="en-US" sz="2800" dirty="0" smtClean="0">
                <a:sym typeface="Helvetica" pitchFamily="2" charset="0"/>
              </a:rPr>
              <a:t>ν</a:t>
            </a:r>
          </a:p>
          <a:p>
            <a:r>
              <a:rPr lang="el-GR" sz="2800" dirty="0"/>
              <a:t>Τμήμα Φιλοσοφίας Παιδαγωγικής και Ψυχολογίας</a:t>
            </a:r>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0"/>
            <a:ext cx="10328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304800" y="0"/>
            <a:ext cx="1036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3200">
                <a:solidFill>
                  <a:schemeClr val="bg1"/>
                </a:solidFill>
                <a:latin typeface="Calibri" panose="020F0502020204030204" pitchFamily="34" charset="0"/>
              </a:rPr>
              <a:t>Although it seems this gene may have been a key player in driving  neocortex expansion, there must be other factors contributing to our unique mental abilities as well.</a:t>
            </a:r>
            <a:endParaRPr lang="el-GR" altLang="el-GR" sz="3200">
              <a:solidFill>
                <a:schemeClr val="bg1"/>
              </a:solidFill>
              <a:latin typeface="Calibri" panose="020F0502020204030204" pitchFamily="34" charset="0"/>
            </a:endParaRPr>
          </a:p>
        </p:txBody>
      </p:sp>
      <p:sp>
        <p:nvSpPr>
          <p:cNvPr id="4" name="Rectangle 2"/>
          <p:cNvSpPr>
            <a:spLocks noChangeArrowheads="1"/>
          </p:cNvSpPr>
          <p:nvPr/>
        </p:nvSpPr>
        <p:spPr bwMode="auto">
          <a:xfrm>
            <a:off x="9434325" y="6525344"/>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5</a:t>
            </a:r>
            <a:endParaRPr lang="el-GR" altLang="el-GR" sz="900" dirty="0">
              <a:solidFill>
                <a:schemeClr val="bg1"/>
              </a:solidFill>
            </a:endParaRPr>
          </a:p>
        </p:txBody>
      </p:sp>
    </p:spTree>
    <p:extLst>
      <p:ext uri="{BB962C8B-B14F-4D97-AF65-F5344CB8AC3E}">
        <p14:creationId xmlns:p14="http://schemas.microsoft.com/office/powerpoint/2010/main" val="2405559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981075"/>
            <a:ext cx="33131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58197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26" y="2924944"/>
            <a:ext cx="4716462"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4 - TextBox"/>
          <p:cNvSpPr txBox="1">
            <a:spLocks noChangeArrowheads="1"/>
          </p:cNvSpPr>
          <p:nvPr/>
        </p:nvSpPr>
        <p:spPr bwMode="auto">
          <a:xfrm>
            <a:off x="1908175" y="0"/>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a:t>ΜΑΝΤΕΙΟ ΤΩΝ ΔΕΛΦΩΝ</a:t>
            </a:r>
            <a:endParaRPr lang="en-US" altLang="el-GR" sz="2800" b="1"/>
          </a:p>
        </p:txBody>
      </p:sp>
      <p:sp>
        <p:nvSpPr>
          <p:cNvPr id="6" name="Rectangle 2"/>
          <p:cNvSpPr>
            <a:spLocks noChangeArrowheads="1"/>
          </p:cNvSpPr>
          <p:nvPr/>
        </p:nvSpPr>
        <p:spPr bwMode="auto">
          <a:xfrm>
            <a:off x="24060" y="4160193"/>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6</a:t>
            </a:r>
          </a:p>
        </p:txBody>
      </p:sp>
      <p:sp>
        <p:nvSpPr>
          <p:cNvPr id="7" name="Rectangle 2"/>
          <p:cNvSpPr>
            <a:spLocks noChangeArrowheads="1"/>
          </p:cNvSpPr>
          <p:nvPr/>
        </p:nvSpPr>
        <p:spPr bwMode="auto">
          <a:xfrm>
            <a:off x="8499783" y="2406006"/>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7</a:t>
            </a:r>
          </a:p>
        </p:txBody>
      </p:sp>
      <p:sp>
        <p:nvSpPr>
          <p:cNvPr id="8" name="Rectangle 2"/>
          <p:cNvSpPr>
            <a:spLocks noChangeArrowheads="1"/>
          </p:cNvSpPr>
          <p:nvPr/>
        </p:nvSpPr>
        <p:spPr bwMode="auto">
          <a:xfrm>
            <a:off x="8476732" y="6210424"/>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8</a:t>
            </a:r>
            <a:endParaRPr lang="el-GR" altLang="el-GR" sz="900" dirty="0">
              <a:solidFill>
                <a:schemeClr val="bg1"/>
              </a:solidFill>
            </a:endParaRPr>
          </a:p>
        </p:txBody>
      </p:sp>
    </p:spTree>
    <p:extLst>
      <p:ext uri="{BB962C8B-B14F-4D97-AF65-F5344CB8AC3E}">
        <p14:creationId xmlns:p14="http://schemas.microsoft.com/office/powerpoint/2010/main" val="388264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3257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27 - Ορθογώνιο"/>
          <p:cNvSpPr>
            <a:spLocks noChangeArrowheads="1"/>
          </p:cNvSpPr>
          <p:nvPr/>
        </p:nvSpPr>
        <p:spPr bwMode="auto">
          <a:xfrm>
            <a:off x="1908175" y="6207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Η Πλατωνική Ακαδημία (Πομπηία, α΄ αι. μ.Χ.).</a:t>
            </a:r>
            <a:endParaRPr lang="en-US" altLang="el-GR"/>
          </a:p>
        </p:txBody>
      </p:sp>
      <p:pic>
        <p:nvPicPr>
          <p:cNvPr id="22532" name="Picture 26" descr="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334" y="2011858"/>
            <a:ext cx="58197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626033" y="4606281"/>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9</a:t>
            </a:r>
            <a:endParaRPr lang="el-GR" altLang="el-GR" sz="900" dirty="0">
              <a:solidFill>
                <a:schemeClr val="bg1"/>
              </a:solidFill>
            </a:endParaRPr>
          </a:p>
        </p:txBody>
      </p:sp>
      <p:sp>
        <p:nvSpPr>
          <p:cNvPr id="6" name="Rectangle 2"/>
          <p:cNvSpPr>
            <a:spLocks noChangeArrowheads="1"/>
          </p:cNvSpPr>
          <p:nvPr/>
        </p:nvSpPr>
        <p:spPr bwMode="auto">
          <a:xfrm>
            <a:off x="8381688" y="6128072"/>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10</a:t>
            </a:r>
            <a:endParaRPr lang="el-GR" altLang="el-GR" sz="900" dirty="0">
              <a:solidFill>
                <a:schemeClr val="bg1"/>
              </a:solidFill>
            </a:endParaRPr>
          </a:p>
        </p:txBody>
      </p:sp>
    </p:spTree>
    <p:extLst>
      <p:ext uri="{BB962C8B-B14F-4D97-AF65-F5344CB8AC3E}">
        <p14:creationId xmlns:p14="http://schemas.microsoft.com/office/powerpoint/2010/main" val="4107482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169" y="10903"/>
            <a:ext cx="3596757" cy="215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Εικόνα Wittge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63" y="3250381"/>
            <a:ext cx="2030759" cy="24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Εικόνα Nick Humph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274" y="2731501"/>
            <a:ext cx="2284720" cy="32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Εικόνα Sear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026" y="288535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5 - TextBox"/>
          <p:cNvSpPr txBox="1">
            <a:spLocks noChangeArrowheads="1"/>
          </p:cNvSpPr>
          <p:nvPr/>
        </p:nvSpPr>
        <p:spPr bwMode="auto">
          <a:xfrm>
            <a:off x="6255854" y="5955811"/>
            <a:ext cx="2623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solidFill>
                  <a:schemeClr val="bg1"/>
                </a:solidFill>
              </a:rPr>
              <a:t>John Searle 1932 -</a:t>
            </a:r>
          </a:p>
        </p:txBody>
      </p:sp>
      <p:sp>
        <p:nvSpPr>
          <p:cNvPr id="23559" name="6 - Ορθογώνιο"/>
          <p:cNvSpPr>
            <a:spLocks noChangeArrowheads="1"/>
          </p:cNvSpPr>
          <p:nvPr/>
        </p:nvSpPr>
        <p:spPr bwMode="auto">
          <a:xfrm>
            <a:off x="-60006" y="5730309"/>
            <a:ext cx="354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Ludwig Wittgenstein </a:t>
            </a:r>
            <a:r>
              <a:rPr lang="el-GR" altLang="el-GR" dirty="0"/>
              <a:t>1889 - 1951</a:t>
            </a:r>
            <a:endParaRPr lang="en-US" altLang="el-GR" dirty="0"/>
          </a:p>
        </p:txBody>
      </p:sp>
      <p:sp>
        <p:nvSpPr>
          <p:cNvPr id="23560" name="7 - Ορθογώνιο"/>
          <p:cNvSpPr>
            <a:spLocks noChangeArrowheads="1"/>
          </p:cNvSpPr>
          <p:nvPr/>
        </p:nvSpPr>
        <p:spPr bwMode="auto">
          <a:xfrm>
            <a:off x="0" y="0"/>
            <a:ext cx="60848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I would offer Descartes's </a:t>
            </a:r>
            <a:r>
              <a:rPr lang="en-US" altLang="el-GR" i="1" dirty="0"/>
              <a:t>First Meditation</a:t>
            </a:r>
            <a:r>
              <a:rPr lang="en-US" altLang="el-GR" dirty="0"/>
              <a:t> to all students of literary art. His use of the first-person narrative brings into play notions of time and space, creating drama.</a:t>
            </a:r>
          </a:p>
          <a:p>
            <a:pPr eaLnBrk="1" hangingPunct="1"/>
            <a:r>
              <a:rPr lang="en-US" altLang="el-GR" dirty="0"/>
              <a:t>His use of the first person introduces that other most vital, always radical idea: the primacy of the individual perception. A </a:t>
            </a:r>
            <a:r>
              <a:rPr lang="en-US" altLang="el-GR" dirty="0" err="1"/>
              <a:t>sceptical</a:t>
            </a:r>
            <a:r>
              <a:rPr lang="en-US" altLang="el-GR" dirty="0"/>
              <a:t> voice, the child questioning the adult, the artist challenging convention, the individual challenging authority; casting doubt on infallibility and the imposition of authoritarian control. Descartes the hero. Five hundred years later, his work is still feared and hated by those who seek to impose tyranny.</a:t>
            </a:r>
          </a:p>
        </p:txBody>
      </p:sp>
      <p:sp>
        <p:nvSpPr>
          <p:cNvPr id="23561" name="8 - Ορθογώνιο"/>
          <p:cNvSpPr>
            <a:spLocks noChangeArrowheads="1"/>
          </p:cNvSpPr>
          <p:nvPr/>
        </p:nvSpPr>
        <p:spPr bwMode="auto">
          <a:xfrm>
            <a:off x="3213950" y="6018189"/>
            <a:ext cx="291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Nicholas Humphrey 1943 -</a:t>
            </a:r>
          </a:p>
        </p:txBody>
      </p:sp>
      <p:sp>
        <p:nvSpPr>
          <p:cNvPr id="23562" name="Rectangle 5"/>
          <p:cNvSpPr>
            <a:spLocks noChangeArrowheads="1"/>
          </p:cNvSpPr>
          <p:nvPr/>
        </p:nvSpPr>
        <p:spPr bwMode="auto">
          <a:xfrm>
            <a:off x="5037440" y="2396775"/>
            <a:ext cx="4286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r>
              <a:rPr lang="en-US" altLang="el-GR" dirty="0"/>
              <a:t>René Descartes, 1596 - 1650 </a:t>
            </a:r>
          </a:p>
          <a:p>
            <a:pPr lvl="2"/>
            <a:endParaRPr lang="en-US" altLang="el-GR" dirty="0"/>
          </a:p>
        </p:txBody>
      </p:sp>
      <p:sp>
        <p:nvSpPr>
          <p:cNvPr id="11" name="Rectangle 2"/>
          <p:cNvSpPr>
            <a:spLocks noChangeArrowheads="1"/>
          </p:cNvSpPr>
          <p:nvPr/>
        </p:nvSpPr>
        <p:spPr bwMode="auto">
          <a:xfrm>
            <a:off x="5971349" y="2117726"/>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11</a:t>
            </a:r>
            <a:endParaRPr lang="el-GR" altLang="el-GR" sz="900" dirty="0">
              <a:solidFill>
                <a:schemeClr val="bg1"/>
              </a:solidFill>
            </a:endParaRPr>
          </a:p>
        </p:txBody>
      </p:sp>
      <p:sp>
        <p:nvSpPr>
          <p:cNvPr id="12" name="Rectangle 2"/>
          <p:cNvSpPr>
            <a:spLocks noChangeArrowheads="1"/>
          </p:cNvSpPr>
          <p:nvPr/>
        </p:nvSpPr>
        <p:spPr bwMode="auto">
          <a:xfrm>
            <a:off x="334098" y="5488364"/>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12</a:t>
            </a:r>
            <a:endParaRPr lang="el-GR" altLang="el-GR" sz="900" dirty="0">
              <a:solidFill>
                <a:schemeClr val="bg1"/>
              </a:solidFill>
            </a:endParaRPr>
          </a:p>
        </p:txBody>
      </p:sp>
      <p:sp>
        <p:nvSpPr>
          <p:cNvPr id="13" name="Rectangle 2"/>
          <p:cNvSpPr>
            <a:spLocks noChangeArrowheads="1"/>
          </p:cNvSpPr>
          <p:nvPr/>
        </p:nvSpPr>
        <p:spPr bwMode="auto">
          <a:xfrm>
            <a:off x="3986213" y="6304112"/>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13</a:t>
            </a:r>
            <a:endParaRPr lang="el-GR" altLang="el-GR" sz="900" dirty="0">
              <a:solidFill>
                <a:schemeClr val="bg1"/>
              </a:solidFill>
            </a:endParaRPr>
          </a:p>
        </p:txBody>
      </p:sp>
      <p:sp>
        <p:nvSpPr>
          <p:cNvPr id="14" name="Rectangle 2"/>
          <p:cNvSpPr>
            <a:spLocks noChangeArrowheads="1"/>
          </p:cNvSpPr>
          <p:nvPr/>
        </p:nvSpPr>
        <p:spPr bwMode="auto">
          <a:xfrm>
            <a:off x="4374246" y="5724979"/>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13</a:t>
            </a:r>
            <a:endParaRPr lang="el-GR" altLang="el-GR" sz="900" dirty="0">
              <a:solidFill>
                <a:schemeClr val="bg1"/>
              </a:solidFill>
            </a:endParaRPr>
          </a:p>
        </p:txBody>
      </p:sp>
      <p:sp>
        <p:nvSpPr>
          <p:cNvPr id="15" name="Rectangle 2"/>
          <p:cNvSpPr>
            <a:spLocks noChangeArrowheads="1"/>
          </p:cNvSpPr>
          <p:nvPr/>
        </p:nvSpPr>
        <p:spPr bwMode="auto">
          <a:xfrm>
            <a:off x="8436074" y="6087717"/>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14</a:t>
            </a:r>
            <a:endParaRPr lang="el-GR" altLang="el-GR" sz="900" dirty="0">
              <a:solidFill>
                <a:schemeClr val="bg1"/>
              </a:solidFill>
            </a:endParaRPr>
          </a:p>
        </p:txBody>
      </p:sp>
      <p:sp>
        <p:nvSpPr>
          <p:cNvPr id="16" name="Rectangle 2"/>
          <p:cNvSpPr>
            <a:spLocks noChangeArrowheads="1"/>
          </p:cNvSpPr>
          <p:nvPr/>
        </p:nvSpPr>
        <p:spPr bwMode="auto">
          <a:xfrm>
            <a:off x="6538494" y="1872785"/>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11</a:t>
            </a:r>
            <a:endParaRPr lang="el-GR" altLang="el-GR" sz="900" dirty="0">
              <a:solidFill>
                <a:schemeClr val="bg1"/>
              </a:solidFill>
            </a:endParaRPr>
          </a:p>
        </p:txBody>
      </p:sp>
    </p:spTree>
    <p:extLst>
      <p:ext uri="{BB962C8B-B14F-4D97-AF65-F5344CB8AC3E}">
        <p14:creationId xmlns:p14="http://schemas.microsoft.com/office/powerpoint/2010/main" val="155348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Ορθογώνιο"/>
          <p:cNvSpPr>
            <a:spLocks noChangeArrowheads="1"/>
          </p:cNvSpPr>
          <p:nvPr/>
        </p:nvSpPr>
        <p:spPr bwMode="auto">
          <a:xfrm>
            <a:off x="0" y="0"/>
            <a:ext cx="35639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Τι τάχα να είναι πιο μάταιο από τις κούφιες λέξεις;</a:t>
            </a:r>
            <a:br>
              <a:rPr lang="el-GR" altLang="el-GR"/>
            </a:br>
            <a:r>
              <a:rPr lang="el-GR" altLang="el-GR"/>
              <a:t>όλα κινούνται αιώνια</a:t>
            </a:r>
            <a:br>
              <a:rPr lang="el-GR" altLang="el-GR"/>
            </a:br>
            <a:r>
              <a:rPr lang="el-GR" altLang="el-GR"/>
              <a:t>και δε βολεί να γαληνέψουν</a:t>
            </a:r>
            <a:br>
              <a:rPr lang="el-GR" altLang="el-GR"/>
            </a:br>
            <a:r>
              <a:rPr lang="el-GR" altLang="el-GR"/>
              <a:t>το σήμερα αλλάζει σε αύριο</a:t>
            </a:r>
            <a:br>
              <a:rPr lang="el-GR" altLang="el-GR"/>
            </a:br>
            <a:r>
              <a:rPr lang="el-GR" altLang="el-GR"/>
              <a:t>και τ' αύριο του χθες θα γίνει καταπιώνας</a:t>
            </a:r>
            <a:br>
              <a:rPr lang="el-GR" altLang="el-GR"/>
            </a:br>
            <a:r>
              <a:rPr lang="el-GR" altLang="el-GR"/>
              <a:t>κι όλα κινούν σαν ποταμός</a:t>
            </a:r>
            <a:br>
              <a:rPr lang="el-GR" altLang="el-GR"/>
            </a:br>
            <a:r>
              <a:rPr lang="el-GR" altLang="el-GR"/>
              <a:t>όπου δεν έχει τέλος</a:t>
            </a:r>
            <a:br>
              <a:rPr lang="el-GR" altLang="el-GR"/>
            </a:br>
            <a:r>
              <a:rPr lang="el-GR" altLang="el-GR"/>
              <a:t>Κι εμείς,</a:t>
            </a:r>
            <a:br>
              <a:rPr lang="el-GR" altLang="el-GR"/>
            </a:br>
            <a:r>
              <a:rPr lang="el-GR" altLang="el-GR"/>
              <a:t>ηρώοι του σήμερα ορθωνόμαστε</a:t>
            </a:r>
            <a:br>
              <a:rPr lang="el-GR" altLang="el-GR"/>
            </a:br>
            <a:r>
              <a:rPr lang="el-GR" altLang="el-GR"/>
              <a:t>και βάζουμε θεμέλιο τραγουδώντας</a:t>
            </a:r>
            <a:br>
              <a:rPr lang="el-GR" altLang="el-GR"/>
            </a:br>
            <a:r>
              <a:rPr lang="el-GR" altLang="el-GR"/>
              <a:t>στο σάλαγο του ποταμού</a:t>
            </a:r>
            <a:br>
              <a:rPr lang="el-GR" altLang="el-GR"/>
            </a:br>
            <a:r>
              <a:rPr lang="el-GR" altLang="el-GR"/>
              <a:t>καθώς κυλά τραγουδιστά, κελαρυστά,</a:t>
            </a:r>
            <a:br>
              <a:rPr lang="el-GR" altLang="el-GR"/>
            </a:br>
            <a:r>
              <a:rPr lang="el-GR" altLang="el-GR"/>
              <a:t>αλλάζοντας το σύμπαν..</a:t>
            </a:r>
            <a:endParaRPr lang="en-US" altLang="el-GR"/>
          </a:p>
          <a:p>
            <a:pPr eaLnBrk="1" hangingPunct="1"/>
            <a:endParaRPr lang="el-GR" altLang="el-GR"/>
          </a:p>
          <a:p>
            <a:pPr eaLnBrk="1" hangingPunct="1"/>
            <a:r>
              <a:rPr lang="el-GR" altLang="el-GR"/>
              <a:t>Ναζίμ Χικμέτ</a:t>
            </a:r>
          </a:p>
        </p:txBody>
      </p:sp>
      <p:sp>
        <p:nvSpPr>
          <p:cNvPr id="24579" name="AutoShape 2" descr="Αποτέλεσμα εικόνας για nazim hikmet poem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24580" name="Picture 4"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Εικόνα Ηράκλειτο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05075"/>
            <a:ext cx="2665413"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6463089" y="44922"/>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15</a:t>
            </a:r>
            <a:endParaRPr lang="el-GR" altLang="el-GR" sz="900" dirty="0">
              <a:solidFill>
                <a:schemeClr val="bg1"/>
              </a:solidFill>
            </a:endParaRPr>
          </a:p>
        </p:txBody>
      </p:sp>
      <p:sp>
        <p:nvSpPr>
          <p:cNvPr id="7" name="Rectangle 2"/>
          <p:cNvSpPr>
            <a:spLocks noChangeArrowheads="1"/>
          </p:cNvSpPr>
          <p:nvPr/>
        </p:nvSpPr>
        <p:spPr bwMode="auto">
          <a:xfrm>
            <a:off x="7191064" y="6428953"/>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16</a:t>
            </a:r>
            <a:endParaRPr lang="el-GR" altLang="el-GR" sz="900" dirty="0">
              <a:solidFill>
                <a:schemeClr val="bg1"/>
              </a:solidFill>
            </a:endParaRPr>
          </a:p>
        </p:txBody>
      </p:sp>
    </p:spTree>
    <p:extLst>
      <p:ext uri="{BB962C8B-B14F-4D97-AF65-F5344CB8AC3E}">
        <p14:creationId xmlns:p14="http://schemas.microsoft.com/office/powerpoint/2010/main" val="48468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6246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160838" cy="4160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a:spLocks noChangeArrowheads="1"/>
          </p:cNvSpPr>
          <p:nvPr/>
        </p:nvSpPr>
        <p:spPr bwMode="auto">
          <a:xfrm>
            <a:off x="0" y="4549775"/>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Δράση «Ανοικτά Ακαδημαϊκά Μαθήματα στο Πανεπιστήμιο Αθηνών»</a:t>
            </a:r>
            <a:endParaRPr lang="en-US" altLang="el-GR" sz="2400" b="1">
              <a:latin typeface="Calibri" panose="020F0502020204030204" pitchFamily="34" charset="0"/>
            </a:endParaRPr>
          </a:p>
          <a:p>
            <a:pPr algn="ctr" eaLnBrk="1" hangingPunct="1"/>
            <a:r>
              <a:rPr lang="el-GR" altLang="el-GR" sz="2400" b="1">
                <a:latin typeface="Calibri" panose="020F0502020204030204" pitchFamily="34" charset="0"/>
              </a:rPr>
              <a:t>ΦΣ 118 – ΣΕΜΙΝΑΡΙΟ ΦΙΛΟΣΟΦΙΑΣ ΙΣΤΟΡΙΑΣ ΚΑΙ ΠΟΛΙΤΙΣΜΟΥ</a:t>
            </a:r>
          </a:p>
          <a:p>
            <a:pPr algn="ctr" eaLnBrk="1" hangingPunct="1"/>
            <a:r>
              <a:rPr lang="el-GR" altLang="el-GR" sz="2400" b="1">
                <a:latin typeface="Calibri" panose="020F0502020204030204" pitchFamily="34" charset="0"/>
              </a:rPr>
              <a:t>2014 – 2015</a:t>
            </a:r>
          </a:p>
          <a:p>
            <a:pPr algn="ctr" eaLnBrk="1" hangingPunct="1"/>
            <a:r>
              <a:rPr lang="el-GR" altLang="el-GR" sz="2400" b="1">
                <a:latin typeface="Calibri" panose="020F0502020204030204" pitchFamily="34" charset="0"/>
              </a:rPr>
              <a:t>2. ΦΙΛΟΣΟΦΙΚΗ ΑΝΘΡΩΠΟΛΟΓΙΑ</a:t>
            </a:r>
          </a:p>
          <a:p>
            <a:pPr algn="ctr" eaLnBrk="1" hangingPunct="1"/>
            <a:r>
              <a:rPr lang="el-GR" altLang="el-GR" sz="2400"/>
              <a:t>ΒΙΟΤΕΧΝΟΛΟΓΙΑ, ΑΙΣΘΗΤΙΚΗ, ΚΙΝΗΣΙΟΛΟΓΙΑ </a:t>
            </a:r>
          </a:p>
        </p:txBody>
      </p:sp>
    </p:spTree>
    <p:extLst>
      <p:ext uri="{BB962C8B-B14F-4D97-AF65-F5344CB8AC3E}">
        <p14:creationId xmlns:p14="http://schemas.microsoft.com/office/powerpoint/2010/main" val="4038018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58738"/>
            <a:ext cx="91440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l-GR" altLang="el-GR" sz="2000" dirty="0">
                <a:cs typeface="Times New Roman" panose="02020603050405020304" pitchFamily="18" charset="0"/>
              </a:rPr>
              <a:t>                               </a:t>
            </a:r>
          </a:p>
          <a:p>
            <a:pPr algn="just"/>
            <a:r>
              <a:rPr lang="el-GR" altLang="el-GR" sz="2000" dirty="0">
                <a:cs typeface="Times New Roman" panose="02020603050405020304" pitchFamily="18" charset="0"/>
              </a:rPr>
              <a:t>                                </a:t>
            </a:r>
          </a:p>
          <a:p>
            <a:pPr algn="just"/>
            <a:r>
              <a:rPr lang="el-GR" altLang="el-GR" sz="2000" dirty="0">
                <a:cs typeface="Times New Roman" panose="02020603050405020304" pitchFamily="18" charset="0"/>
              </a:rPr>
              <a:t>                                    </a:t>
            </a:r>
          </a:p>
          <a:p>
            <a:pPr algn="just"/>
            <a:r>
              <a:rPr lang="el-GR" altLang="el-GR" sz="2000" dirty="0">
                <a:cs typeface="Times New Roman" panose="02020603050405020304" pitchFamily="18" charset="0"/>
              </a:rPr>
              <a:t>                               </a:t>
            </a:r>
          </a:p>
          <a:p>
            <a:pPr algn="just"/>
            <a:r>
              <a:rPr lang="el-GR" altLang="el-GR" sz="2000" dirty="0">
                <a:cs typeface="Times New Roman" panose="02020603050405020304" pitchFamily="18" charset="0"/>
              </a:rPr>
              <a:t>                               </a:t>
            </a:r>
          </a:p>
          <a:p>
            <a:pPr algn="just"/>
            <a:r>
              <a:rPr lang="el-GR" altLang="el-GR" sz="2000" dirty="0">
                <a:cs typeface="Times New Roman" panose="02020603050405020304" pitchFamily="18" charset="0"/>
              </a:rPr>
              <a:t>                                     </a:t>
            </a:r>
            <a:r>
              <a:rPr lang="el-GR" altLang="el-GR" sz="2400" dirty="0">
                <a:cs typeface="Times New Roman" panose="02020603050405020304" pitchFamily="18" charset="0"/>
              </a:rPr>
              <a:t>Ιωάννα Μάστορα </a:t>
            </a:r>
          </a:p>
          <a:p>
            <a:pPr eaLnBrk="1" hangingPunct="1"/>
            <a:r>
              <a:rPr lang="el-GR" altLang="el-GR" sz="2400" dirty="0">
                <a:cs typeface="Times New Roman" panose="02020603050405020304" pitchFamily="18" charset="0"/>
              </a:rPr>
              <a:t>                              </a:t>
            </a:r>
            <a:endParaRPr lang="el-GR" altLang="el-GR" sz="2400" dirty="0"/>
          </a:p>
          <a:p>
            <a:pPr eaLnBrk="1" hangingPunct="1"/>
            <a:endParaRPr lang="el-GR" altLang="el-GR" sz="2400" dirty="0"/>
          </a:p>
          <a:p>
            <a:pPr algn="r" eaLnBrk="1" hangingPunct="1"/>
            <a:r>
              <a:rPr lang="el-GR" altLang="el-GR" sz="2400" dirty="0"/>
              <a:t>Διδάκτωρ Φιλοσοφίας του Εθνικού και Καποδιστριακού Πανεπιστημίου Αθηνών, Συγγραφεύς, Ερευνήτρια, Διπλωματούχος </a:t>
            </a:r>
            <a:r>
              <a:rPr lang="el-GR" altLang="el-GR" sz="2400" dirty="0" err="1"/>
              <a:t>Master</a:t>
            </a:r>
            <a:r>
              <a:rPr lang="el-GR" altLang="el-GR" sz="2400" dirty="0"/>
              <a:t> (</a:t>
            </a:r>
            <a:r>
              <a:rPr lang="el-GR" altLang="el-GR" sz="2400" dirty="0" err="1"/>
              <a:t>M.Ed</a:t>
            </a:r>
            <a:r>
              <a:rPr lang="el-GR" altLang="el-GR" sz="2400" dirty="0"/>
              <a:t>) </a:t>
            </a:r>
            <a:r>
              <a:rPr lang="el-GR" altLang="el-GR" sz="2400" dirty="0" err="1"/>
              <a:t>Manchester</a:t>
            </a:r>
            <a:r>
              <a:rPr lang="el-GR" altLang="el-GR" sz="2400" dirty="0"/>
              <a:t> </a:t>
            </a:r>
            <a:r>
              <a:rPr lang="el-GR" altLang="el-GR" sz="2400" dirty="0" err="1"/>
              <a:t>Victorian</a:t>
            </a:r>
            <a:r>
              <a:rPr lang="el-GR" altLang="el-GR" sz="2400" dirty="0"/>
              <a:t> </a:t>
            </a:r>
            <a:r>
              <a:rPr lang="el-GR" altLang="el-GR" sz="2400" dirty="0" err="1"/>
              <a:t>University</a:t>
            </a:r>
            <a:r>
              <a:rPr lang="el-GR" altLang="el-GR" sz="2400" dirty="0"/>
              <a:t> </a:t>
            </a:r>
          </a:p>
          <a:p>
            <a:pPr eaLnBrk="1" hangingPunct="1"/>
            <a:r>
              <a:rPr lang="el-GR" altLang="el-GR" sz="2400" dirty="0"/>
              <a:t>με 14 </a:t>
            </a:r>
            <a:r>
              <a:rPr lang="el-GR" altLang="el-GR" sz="2400" dirty="0" err="1"/>
              <a:t>ετή</a:t>
            </a:r>
            <a:r>
              <a:rPr lang="el-GR" altLang="el-GR" sz="2400" dirty="0"/>
              <a:t> εμπειρία διδασκαλίας στην Πανεπιστημιακή Εκπαίδευση.</a:t>
            </a:r>
          </a:p>
          <a:p>
            <a:pPr algn="just"/>
            <a:r>
              <a:rPr lang="el-GR" altLang="el-GR" sz="2000" dirty="0">
                <a:cs typeface="Times New Roman" panose="02020603050405020304" pitchFamily="18" charset="0"/>
              </a:rPr>
              <a:t> Ασχολείται ερευνητικά κυρίως με τις Πολιτισμικές διαστάσεις των Αγώνων και την Αισθητική Κινησιολογία. Σημαντικές στιγμές της επαγγελματικής της σταδιοδρομίας είναι η συνεργασία της με την Οργανωτική Επιτροπή των Ολυμπιακών Αγώνων Αθήνα 2004 ως Επιστημονική Σύμβουλος και με το Υφυπουργείο Αθλητισμού ως Τακτικό Μέλος της Κεντρικής Επιτροπής Αθλητικών Τάξεων. Διετέλεσε επί σειρά ετών Γενική Γραμματέας &amp; Διευθύνουσα Σύμβουλος στο Διεθνές Ίδρυμα</a:t>
            </a:r>
            <a:r>
              <a:rPr lang="el-GR" altLang="el-GR" sz="2400" dirty="0">
                <a:cs typeface="Times New Roman" panose="02020603050405020304" pitchFamily="18" charset="0"/>
              </a:rPr>
              <a:t> Ολυμπιακής και Αθλητικής Παιδείας. </a:t>
            </a:r>
            <a:endParaRPr lang="el-GR" altLang="el-GR" sz="3600" dirty="0"/>
          </a:p>
        </p:txBody>
      </p:sp>
      <p:sp>
        <p:nvSpPr>
          <p:cNvPr id="63491" name="AutoShape 3" descr="Εμφάνιση DANCE 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63492" name="AutoShape 5" descr="Εμφάνιση DANCE 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63493" name="Picture 6" descr="Φωτογραφία Ιωάννας Μάστο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1210579" y="44922"/>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17</a:t>
            </a:r>
            <a:endParaRPr lang="el-GR" altLang="el-GR" sz="900" dirty="0">
              <a:solidFill>
                <a:schemeClr val="bg1"/>
              </a:solidFill>
            </a:endParaRPr>
          </a:p>
        </p:txBody>
      </p:sp>
    </p:spTree>
    <p:extLst>
      <p:ext uri="{BB962C8B-B14F-4D97-AF65-F5344CB8AC3E}">
        <p14:creationId xmlns:p14="http://schemas.microsoft.com/office/powerpoint/2010/main" val="62908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517525"/>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l-GR" altLang="el-GR" sz="2400">
                <a:cs typeface="Times New Roman" panose="02020603050405020304" pitchFamily="18" charset="0"/>
              </a:rPr>
              <a:t>Έχει επιμεληθεί και συγγράψει δεκαεννέα εκπαιδευτικά  βιβλία. Ενδεικτικά, τον “Οδηγό Ολυμπιακής και Αθλητικής Παιδείας για Εκπαιδευτικούς”, ο οποίος διδάχθηκε σε Ελληνικά σχολεία με την έγκριση του Υπουργείου Εθνικής Παιδείας και Θρησκευμάτων, το Διεθνές πρόγραμμα «Γίνε Πρωταθλητής στη Ζωή!» που διδάχθηκε πειραματικά σε σχολεία και των 5 ηπείρων με την έγκριση της Διεθνούς Ολυμπιακής Επιτροπής και της UNESCO. Έχει επιβλέψει εθνικά και διακρατικά σχέδια πολιτισμού καθώς και ντοκυμανταίρ για την Εκπαιδευτική τηλεόραση. Είναι Μέλος Διοικητικού συμβουλίου της Εθνικής Ολυμπιακής Ακαδημίας της Ελλάδας, Μέλος Διεθνούς Συμβουλίου χορού της UNESCO, Πολιτιστική Εκπρόσωπος Ολυμπιακής Ιδέας του Ομίλου για την UNESCO TLEE. Για το επιστημονικό και συγγραφικό της έργο έχει λάβει εθνικές και διεθνείς αναγνωρίσεις.</a:t>
            </a:r>
            <a:endParaRPr lang="el-GR" altLang="el-GR" sz="3600"/>
          </a:p>
        </p:txBody>
      </p:sp>
    </p:spTree>
    <p:extLst>
      <p:ext uri="{BB962C8B-B14F-4D97-AF65-F5344CB8AC3E}">
        <p14:creationId xmlns:p14="http://schemas.microsoft.com/office/powerpoint/2010/main" val="206151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fontScale="90000"/>
          </a:bodyPr>
          <a:lstStyle/>
          <a:p>
            <a:r>
              <a:rPr lang="el-GR" sz="4400" dirty="0"/>
              <a:t>Φιλοσοφική Ανθρωπολογία, Ηθική, Αισθητική</a:t>
            </a:r>
          </a:p>
        </p:txBody>
      </p:sp>
    </p:spTree>
    <p:extLst>
      <p:ext uri="{BB962C8B-B14F-4D97-AF65-F5344CB8AC3E}">
        <p14:creationId xmlns:p14="http://schemas.microsoft.com/office/powerpoint/2010/main" val="294630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Εθνικόν και Καποδιστριακόν Πανεπιστήμιον </a:t>
            </a:r>
            <a:r>
              <a:rPr lang="el-GR" sz="2000" dirty="0" smtClean="0"/>
              <a:t>Αθηνών</a:t>
            </a:r>
            <a:r>
              <a:rPr lang="en-US" sz="2000" dirty="0" smtClean="0"/>
              <a:t>,</a:t>
            </a:r>
            <a:r>
              <a:rPr lang="el-GR" sz="2000" dirty="0" smtClean="0"/>
              <a:t> </a:t>
            </a:r>
            <a:r>
              <a:rPr lang="el-GR" sz="2000" dirty="0"/>
              <a:t>Λάζου </a:t>
            </a:r>
            <a:r>
              <a:rPr lang="el-GR" sz="2000" dirty="0" smtClean="0"/>
              <a:t>Άννα</a:t>
            </a:r>
            <a:r>
              <a:rPr lang="el-GR" sz="2000" dirty="0"/>
              <a:t>. </a:t>
            </a:r>
            <a:r>
              <a:rPr lang="el-GR" sz="2000"/>
              <a:t>Λάζου Άννα. «</a:t>
            </a:r>
            <a:r>
              <a:rPr lang="el-GR" sz="2000" dirty="0"/>
              <a:t>Φιλοσοφία της Ιστορίας και του Πολιτισμού</a:t>
            </a:r>
            <a:r>
              <a:rPr lang="en-US" sz="2000" dirty="0" smtClean="0"/>
              <a:t>.</a:t>
            </a:r>
            <a:r>
              <a:rPr lang="el-GR" sz="2000" dirty="0" smtClean="0">
                <a:solidFill>
                  <a:srgbClr val="FF0000"/>
                </a:solidFill>
              </a:rPr>
              <a:t> </a:t>
            </a:r>
            <a:r>
              <a:rPr lang="el-GR" sz="2000" dirty="0"/>
              <a:t>Φιλοσοφική Ανθρωπολογία, Ηθική, </a:t>
            </a:r>
            <a:r>
              <a:rPr lang="el-GR" sz="2000" dirty="0" smtClean="0"/>
              <a:t>Αισθητική». </a:t>
            </a:r>
            <a:r>
              <a:rPr lang="el-GR" sz="2000" dirty="0"/>
              <a:t>Έκδοση: </a:t>
            </a:r>
            <a:r>
              <a:rPr lang="el-GR" sz="2000" dirty="0" smtClean="0"/>
              <a:t>1.0</a:t>
            </a:r>
            <a:r>
              <a:rPr lang="el-GR" sz="2000" dirty="0"/>
              <a:t>. Αθήνα </a:t>
            </a:r>
            <a:r>
              <a:rPr lang="el-GR" sz="2000" dirty="0" smtClean="0"/>
              <a:t>201</a:t>
            </a:r>
            <a:r>
              <a:rPr lang="en-US" sz="2000" dirty="0" smtClean="0"/>
              <a:t>5</a:t>
            </a:r>
            <a:r>
              <a:rPr lang="el-GR" sz="2000" dirty="0" smtClean="0"/>
              <a:t>. </a:t>
            </a:r>
            <a:r>
              <a:rPr lang="el-GR" sz="2000" dirty="0"/>
              <a:t>Διαθέσιμο από τη δικτυακή </a:t>
            </a:r>
            <a:r>
              <a:rPr lang="el-GR" sz="2000" dirty="0" smtClean="0"/>
              <a:t>διεύθυνση: </a:t>
            </a:r>
            <a:r>
              <a:rPr lang="en-US" sz="2000" dirty="0">
                <a:solidFill>
                  <a:srgbClr val="FF0000"/>
                </a:solidFill>
                <a:hlinkClick r:id="rId3"/>
              </a:rPr>
              <a:t>http://opencourses.uoa.gr/courses/PPP100</a:t>
            </a:r>
            <a:r>
              <a:rPr lang="en-US" sz="2000" dirty="0" smtClean="0">
                <a:solidFill>
                  <a:srgbClr val="FF0000"/>
                </a:solidFill>
                <a:hlinkClick r:id="rId3"/>
              </a:rPr>
              <a:t>/</a:t>
            </a:r>
            <a:r>
              <a:rPr lang="el-GR" sz="2000" dirty="0" smtClean="0">
                <a:solidFill>
                  <a:srgbClr val="FF0000"/>
                </a:solidFill>
              </a:rPr>
              <a:t> </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smtClean="0"/>
              <a:t>4</a:t>
            </a:r>
            <a:r>
              <a:rPr lang="en-US" dirty="0" smtClean="0"/>
              <a:t>)</a:t>
            </a:r>
            <a:endParaRPr lang="el-GR" dirty="0"/>
          </a:p>
        </p:txBody>
      </p:sp>
      <p:sp>
        <p:nvSpPr>
          <p:cNvPr id="3" name="Content Placeholder 2"/>
          <p:cNvSpPr>
            <a:spLocks noGrp="1"/>
          </p:cNvSpPr>
          <p:nvPr>
            <p:ph idx="1"/>
          </p:nvPr>
        </p:nvSpPr>
        <p:spPr>
          <a:xfrm>
            <a:off x="179512" y="1556792"/>
            <a:ext cx="921702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a:t>
            </a:r>
            <a:r>
              <a:rPr lang="en-US" sz="2000" dirty="0" smtClean="0"/>
              <a:t> </a:t>
            </a:r>
            <a:r>
              <a:rPr lang="el-GR" sz="2000" dirty="0" smtClean="0"/>
              <a:t>1: </a:t>
            </a:r>
            <a:r>
              <a:rPr lang="en-US" sz="2000" dirty="0" smtClean="0"/>
              <a:t>Copyrighted, </a:t>
            </a:r>
            <a:r>
              <a:rPr lang="el-GR" sz="2000" dirty="0" smtClean="0"/>
              <a:t>Πηγή: </a:t>
            </a:r>
            <a:r>
              <a:rPr lang="el-GR" sz="2000" u="sng" dirty="0" smtClean="0">
                <a:hlinkClick r:id="rId3"/>
              </a:rPr>
              <a:t>http</a:t>
            </a:r>
            <a:r>
              <a:rPr lang="el-GR" sz="2000" u="sng" dirty="0">
                <a:hlinkClick r:id="rId3"/>
              </a:rPr>
              <a:t>://pep.uoi.gr/old/kostas_papaioannou/eng/index.html</a:t>
            </a:r>
            <a:endParaRPr lang="el-GR" sz="2000" dirty="0"/>
          </a:p>
          <a:p>
            <a:pPr marL="0" indent="0">
              <a:buNone/>
            </a:pPr>
            <a:r>
              <a:rPr lang="el-GR" sz="2000" dirty="0" smtClean="0"/>
              <a:t>Εικόνα</a:t>
            </a:r>
            <a:r>
              <a:rPr lang="en-US" sz="2000" dirty="0" smtClean="0"/>
              <a:t> </a:t>
            </a:r>
            <a:r>
              <a:rPr lang="el-GR" sz="2000" dirty="0" smtClean="0"/>
              <a:t>2: </a:t>
            </a:r>
            <a:r>
              <a:rPr lang="en-US" sz="2000" dirty="0"/>
              <a:t>Copyrighted, </a:t>
            </a:r>
            <a:r>
              <a:rPr lang="el-GR" sz="2000" dirty="0" smtClean="0"/>
              <a:t>Πηγή</a:t>
            </a:r>
            <a:r>
              <a:rPr lang="el-GR" sz="2000" dirty="0"/>
              <a:t>: </a:t>
            </a:r>
            <a:r>
              <a:rPr lang="el-GR" sz="2000" u="sng" dirty="0">
                <a:hlinkClick r:id="rId4"/>
              </a:rPr>
              <a:t>http://</a:t>
            </a:r>
            <a:r>
              <a:rPr lang="el-GR" sz="2000" u="sng" dirty="0" smtClean="0">
                <a:hlinkClick r:id="rId4"/>
              </a:rPr>
              <a:t>enalekdoseis.net/wp-content/uploads/2014/07/papaiwannou_iskios-197x289.jpg</a:t>
            </a:r>
            <a:endParaRPr lang="el-GR" sz="2000" dirty="0" smtClean="0"/>
          </a:p>
          <a:p>
            <a:pPr marL="0" indent="0">
              <a:buNone/>
            </a:pPr>
            <a:r>
              <a:rPr lang="el-GR" sz="2000" dirty="0" smtClean="0"/>
              <a:t>Εικόνα 3: </a:t>
            </a:r>
            <a:r>
              <a:rPr lang="en-US" sz="2000" dirty="0"/>
              <a:t>Copyrighted, </a:t>
            </a:r>
            <a:r>
              <a:rPr lang="el-GR" sz="2000" dirty="0" smtClean="0"/>
              <a:t>Πηγή</a:t>
            </a:r>
            <a:r>
              <a:rPr lang="el-GR" sz="2000" dirty="0"/>
              <a:t>: </a:t>
            </a:r>
            <a:r>
              <a:rPr lang="el-GR" sz="2000" u="sng" dirty="0">
                <a:hlinkClick r:id="rId5"/>
              </a:rPr>
              <a:t>https://www.mpg.de/323453/profile_image.jpg</a:t>
            </a:r>
            <a:endParaRPr lang="el-GR" sz="2000" dirty="0"/>
          </a:p>
          <a:p>
            <a:pPr marL="0" indent="0">
              <a:buNone/>
            </a:pPr>
            <a:r>
              <a:rPr lang="el-GR" sz="2000" dirty="0" smtClean="0"/>
              <a:t>Εικόνα </a:t>
            </a:r>
            <a:r>
              <a:rPr lang="en-US" sz="2000" dirty="0" smtClean="0"/>
              <a:t>4: </a:t>
            </a:r>
            <a:r>
              <a:rPr lang="en-US" sz="2000" dirty="0"/>
              <a:t>Copyrighted, </a:t>
            </a:r>
            <a:r>
              <a:rPr lang="el-GR" sz="2000" dirty="0"/>
              <a:t>Πηγή: </a:t>
            </a:r>
            <a:r>
              <a:rPr lang="el-GR" sz="2000" u="sng" dirty="0">
                <a:hlinkClick r:id="rId6"/>
              </a:rPr>
              <a:t>http://</a:t>
            </a:r>
            <a:r>
              <a:rPr lang="el-GR" sz="2000" u="sng" dirty="0" smtClean="0">
                <a:hlinkClick r:id="rId6"/>
              </a:rPr>
              <a:t>www.mpg.de/179966/header_image.jpg</a:t>
            </a:r>
            <a:endParaRPr lang="el-GR" sz="2000" u="sng" dirty="0" smtClean="0"/>
          </a:p>
          <a:p>
            <a:pPr marL="0" indent="0">
              <a:buNone/>
            </a:pPr>
            <a:r>
              <a:rPr lang="el-GR" sz="2000" dirty="0" smtClean="0"/>
              <a:t>Εικόνα </a:t>
            </a:r>
            <a:r>
              <a:rPr lang="en-US" sz="2000" dirty="0" smtClean="0"/>
              <a:t>5</a:t>
            </a:r>
            <a:r>
              <a:rPr lang="el-GR" sz="2000" dirty="0" smtClean="0"/>
              <a:t>: </a:t>
            </a:r>
            <a:r>
              <a:rPr lang="en-US" sz="2000" dirty="0" smtClean="0"/>
              <a:t>Copyrighted</a:t>
            </a:r>
            <a:r>
              <a:rPr lang="el-GR" sz="2000" dirty="0" smtClean="0"/>
              <a:t>, Πηγή: </a:t>
            </a:r>
            <a:r>
              <a:rPr lang="el-GR" sz="2000" u="sng" dirty="0">
                <a:hlinkClick r:id="rId7"/>
              </a:rPr>
              <a:t>http://</a:t>
            </a:r>
            <a:r>
              <a:rPr lang="el-GR" sz="2000" u="sng" dirty="0" smtClean="0">
                <a:hlinkClick r:id="rId7"/>
              </a:rPr>
              <a:t>img.gizmag.com/btb.jpg?ch=Width&amp;fit=crop&amp;h=394&amp;q=60&amp;w=700&amp;s=2ef8d1e50716d1a335e1542797d961c3</a:t>
            </a:r>
            <a:endParaRPr lang="el-GR" sz="2000" dirty="0" smtClean="0"/>
          </a:p>
          <a:p>
            <a:pPr marL="0" indent="0">
              <a:buNone/>
            </a:pPr>
            <a:endParaRPr lang="el-GR" sz="2000" dirty="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a:t>
            </a:r>
            <a:r>
              <a:rPr lang="el-GR" dirty="0" smtClean="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a:t>
            </a:r>
            <a:r>
              <a:rPr lang="el-GR" sz="2000" dirty="0" smtClean="0"/>
              <a:t>6</a:t>
            </a:r>
            <a:r>
              <a:rPr lang="en-US" sz="2000" dirty="0" smtClean="0"/>
              <a:t>: </a:t>
            </a:r>
            <a:r>
              <a:rPr lang="en-US" sz="2000" dirty="0"/>
              <a:t>Copyrighted, </a:t>
            </a:r>
            <a:r>
              <a:rPr lang="el-GR" sz="2000" dirty="0"/>
              <a:t>Πηγή</a:t>
            </a:r>
            <a:r>
              <a:rPr lang="el-GR" sz="2000" dirty="0" smtClean="0"/>
              <a:t>: </a:t>
            </a:r>
            <a:r>
              <a:rPr lang="el-GR" sz="2000" u="sng" dirty="0">
                <a:hlinkClick r:id="rId3"/>
              </a:rPr>
              <a:t>http://3.bp.blogspot.com/-</a:t>
            </a:r>
            <a:r>
              <a:rPr lang="el-GR" sz="2000" u="sng" dirty="0" smtClean="0">
                <a:hlinkClick r:id="rId3"/>
              </a:rPr>
              <a:t>ubIeXnZwsZU/U5hvM5dG8yI/AAAAAAAAS08/wRbgYQMmAi0/s1600/EXPO_TVDC_365j2006-11-26.jpg</a:t>
            </a:r>
            <a:endParaRPr lang="el-GR" sz="2000" dirty="0" smtClean="0"/>
          </a:p>
          <a:p>
            <a:pPr marL="0" indent="0">
              <a:buNone/>
            </a:pPr>
            <a:r>
              <a:rPr lang="el-GR" sz="2000" dirty="0" smtClean="0"/>
              <a:t>Εικόνα</a:t>
            </a:r>
            <a:r>
              <a:rPr lang="en-US" sz="2000" dirty="0" smtClean="0"/>
              <a:t> </a:t>
            </a:r>
            <a:r>
              <a:rPr lang="en-US" sz="2000" dirty="0"/>
              <a:t>7: Copyrighted, </a:t>
            </a:r>
            <a:r>
              <a:rPr lang="el-GR" sz="2000" dirty="0"/>
              <a:t>Πηγή: </a:t>
            </a:r>
            <a:r>
              <a:rPr lang="el-GR" sz="2000" u="sng" dirty="0">
                <a:hlinkClick r:id="rId4"/>
              </a:rPr>
              <a:t>http://www.opanda.gr/wp-content/uploads/2014/09/2_2.jpg</a:t>
            </a:r>
            <a:r>
              <a:rPr lang="el-GR" sz="2000" dirty="0"/>
              <a:t> </a:t>
            </a:r>
            <a:endParaRPr lang="el-GR" sz="2000" dirty="0" smtClean="0"/>
          </a:p>
          <a:p>
            <a:pPr marL="0" indent="0">
              <a:buNone/>
            </a:pPr>
            <a:r>
              <a:rPr lang="el-GR" sz="2000" dirty="0"/>
              <a:t>Εικόνα</a:t>
            </a:r>
            <a:r>
              <a:rPr lang="en-US" sz="2000" dirty="0"/>
              <a:t> </a:t>
            </a:r>
            <a:r>
              <a:rPr lang="el-GR" sz="2000" dirty="0" smtClean="0"/>
              <a:t>8</a:t>
            </a:r>
            <a:r>
              <a:rPr lang="en-US" sz="2000" dirty="0" smtClean="0"/>
              <a:t>: </a:t>
            </a:r>
            <a:r>
              <a:rPr lang="en-US" sz="2000" dirty="0"/>
              <a:t>Copyrighted, </a:t>
            </a:r>
            <a:r>
              <a:rPr lang="el-GR" sz="2000" dirty="0"/>
              <a:t>Πηγή</a:t>
            </a:r>
            <a:r>
              <a:rPr lang="el-GR" sz="2000" dirty="0" smtClean="0"/>
              <a:t>:</a:t>
            </a:r>
            <a:r>
              <a:rPr lang="el-GR" sz="2000" dirty="0"/>
              <a:t> </a:t>
            </a:r>
            <a:r>
              <a:rPr lang="en-US" sz="2000" u="sng" dirty="0">
                <a:hlinkClick r:id="rId5"/>
              </a:rPr>
              <a:t>http://www.koolnews.gr/wp-content/uploads/2013/05/pithia.jpg</a:t>
            </a:r>
            <a:endParaRPr lang="el-GR" sz="2000" dirty="0" smtClean="0"/>
          </a:p>
          <a:p>
            <a:pPr marL="0" indent="0">
              <a:buNone/>
            </a:pPr>
            <a:r>
              <a:rPr lang="el-GR" sz="2000" dirty="0" smtClean="0"/>
              <a:t>Εικόνα</a:t>
            </a:r>
            <a:r>
              <a:rPr lang="en-US" sz="2000" dirty="0" smtClean="0"/>
              <a:t> </a:t>
            </a:r>
            <a:r>
              <a:rPr lang="el-GR" sz="2000" dirty="0" smtClean="0"/>
              <a:t>9</a:t>
            </a:r>
            <a:r>
              <a:rPr lang="en-US" sz="2000" dirty="0" smtClean="0"/>
              <a:t>: </a:t>
            </a:r>
            <a:r>
              <a:rPr lang="en-US" sz="2000" dirty="0"/>
              <a:t>Copyrighted, </a:t>
            </a:r>
            <a:r>
              <a:rPr lang="el-GR" sz="2000" dirty="0"/>
              <a:t>Πηγή: </a:t>
            </a:r>
            <a:r>
              <a:rPr lang="en-US" sz="2000" u="sng" dirty="0">
                <a:hlinkClick r:id="rId6"/>
              </a:rPr>
              <a:t>http://3.bp.blogspot.com/-Jjfg5_TvOYU/UUy0oAPZFBI/AAAAAAAAYKE/c9Je4FuaN1c/s320/Delfikes-entoles-h-klhronomia-twn-Ellhnwn.jpg</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4215671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smtClean="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dirty="0"/>
          </a:p>
          <a:p>
            <a:pPr marL="0" indent="0">
              <a:buNone/>
            </a:pPr>
            <a:r>
              <a:rPr lang="el-GR" sz="2000" dirty="0"/>
              <a:t>Εικόνα</a:t>
            </a:r>
            <a:r>
              <a:rPr lang="en-US" sz="2000" dirty="0"/>
              <a:t> </a:t>
            </a:r>
            <a:r>
              <a:rPr lang="el-GR" sz="2000" dirty="0"/>
              <a:t>10</a:t>
            </a:r>
            <a:r>
              <a:rPr lang="en-US" sz="2000" dirty="0"/>
              <a:t>: Copyrighted, </a:t>
            </a:r>
            <a:r>
              <a:rPr lang="el-GR" sz="2000" dirty="0"/>
              <a:t>Πηγή: </a:t>
            </a:r>
            <a:r>
              <a:rPr lang="en-US" sz="2000" u="sng" dirty="0">
                <a:hlinkClick r:id="rId3"/>
              </a:rPr>
              <a:t>http://</a:t>
            </a:r>
            <a:r>
              <a:rPr lang="en-US" sz="2000" u="sng" dirty="0" smtClean="0">
                <a:hlinkClick r:id="rId3"/>
              </a:rPr>
              <a:t>dialogoi.plato-academy.gr/uploads/1496e9a3-1a24-44e6-a8a6-2b73a8180289.JPG</a:t>
            </a:r>
            <a:endParaRPr lang="el-GR" sz="2000" dirty="0"/>
          </a:p>
          <a:p>
            <a:pPr marL="0" indent="0">
              <a:buNone/>
            </a:pPr>
            <a:r>
              <a:rPr lang="el-GR" sz="2000" dirty="0"/>
              <a:t>Εικόνα</a:t>
            </a:r>
            <a:r>
              <a:rPr lang="en-US" sz="2000" dirty="0"/>
              <a:t> </a:t>
            </a:r>
            <a:r>
              <a:rPr lang="el-GR" sz="2000" dirty="0" smtClean="0"/>
              <a:t>11</a:t>
            </a:r>
            <a:r>
              <a:rPr lang="en-US" sz="2000" dirty="0" smtClean="0"/>
              <a:t>: </a:t>
            </a:r>
            <a:r>
              <a:rPr lang="en-US" sz="2000" dirty="0"/>
              <a:t>Copyrighted, </a:t>
            </a:r>
            <a:r>
              <a:rPr lang="el-GR" sz="2000" dirty="0"/>
              <a:t>Πηγή: </a:t>
            </a:r>
            <a:r>
              <a:rPr lang="en-US" sz="2000" u="sng" dirty="0">
                <a:hlinkClick r:id="rId4"/>
              </a:rPr>
              <a:t>http://</a:t>
            </a:r>
            <a:r>
              <a:rPr lang="en-US" sz="2000" u="sng" dirty="0" smtClean="0">
                <a:hlinkClick r:id="rId4"/>
              </a:rPr>
              <a:t>filosofia.uol.com.br/filosofia/ideologia-sabedoria/16/imagens/i214868.jpg</a:t>
            </a:r>
            <a:endParaRPr lang="el-GR" sz="2000" dirty="0"/>
          </a:p>
          <a:p>
            <a:pPr marL="0" indent="0">
              <a:buNone/>
            </a:pPr>
            <a:r>
              <a:rPr lang="el-GR" sz="2000" dirty="0"/>
              <a:t>Εικόνα</a:t>
            </a:r>
            <a:r>
              <a:rPr lang="en-US" sz="2000" dirty="0"/>
              <a:t> </a:t>
            </a:r>
            <a:r>
              <a:rPr lang="el-GR" sz="2000" dirty="0" smtClean="0"/>
              <a:t>12</a:t>
            </a:r>
            <a:r>
              <a:rPr lang="en-US" sz="2000" dirty="0" smtClean="0"/>
              <a:t>: </a:t>
            </a:r>
            <a:r>
              <a:rPr lang="en-US" sz="2000" dirty="0"/>
              <a:t>Copyrighted, </a:t>
            </a:r>
            <a:r>
              <a:rPr lang="el-GR" sz="2000" dirty="0"/>
              <a:t>Πηγή: </a:t>
            </a:r>
            <a:r>
              <a:rPr lang="en-US" sz="2000" dirty="0">
                <a:hlinkClick r:id="rId5"/>
              </a:rPr>
              <a:t>https://s3-sa-east-1.amazonaws.com/assets.abc.com.py/2015/07/25/el-enorme-ludwig-wittgenstein-conocerlo-escribio-russell-fue-una-de-las-aventuras-intelectuales-mas-emocionantes-de-mi-vida-_</a:t>
            </a:r>
            <a:r>
              <a:rPr lang="en-US" sz="2000" dirty="0" smtClean="0">
                <a:hlinkClick r:id="rId5"/>
              </a:rPr>
              <a:t>339_573_1260195.jpg</a:t>
            </a:r>
            <a:r>
              <a:rPr lang="el-GR" sz="2000" dirty="0"/>
              <a:t> </a:t>
            </a:r>
          </a:p>
          <a:p>
            <a:pPr marL="0" indent="0">
              <a:buNone/>
            </a:pPr>
            <a:r>
              <a:rPr lang="el-GR" sz="2000" dirty="0" smtClean="0"/>
              <a:t>Εικόνα</a:t>
            </a:r>
            <a:r>
              <a:rPr lang="en-US" sz="2000" dirty="0" smtClean="0"/>
              <a:t> </a:t>
            </a:r>
            <a:r>
              <a:rPr lang="el-GR" sz="2000" dirty="0" smtClean="0"/>
              <a:t>13</a:t>
            </a:r>
            <a:r>
              <a:rPr lang="en-US" sz="2000" dirty="0" smtClean="0"/>
              <a:t>: </a:t>
            </a:r>
            <a:r>
              <a:rPr lang="en-US" sz="2000" dirty="0"/>
              <a:t>Copyrighted, </a:t>
            </a:r>
            <a:r>
              <a:rPr lang="el-GR" sz="2000" dirty="0"/>
              <a:t>Πηγή: </a:t>
            </a:r>
            <a:r>
              <a:rPr lang="en-US" sz="2000" u="sng" dirty="0">
                <a:hlinkClick r:id="rId6"/>
              </a:rPr>
              <a:t>https://upload.wikimedia.org/wikipedia/commons/thumb/a/a4/Nick_Humphrey.jpg/220px-Nick_Humphrey.jpg</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3538705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4</a:t>
            </a:r>
            <a:r>
              <a:rPr lang="en-US" dirty="0" smtClean="0"/>
              <a:t>/</a:t>
            </a:r>
            <a:r>
              <a:rPr lang="el-GR" smtClean="0"/>
              <a:t>4</a:t>
            </a:r>
            <a:r>
              <a:rPr lang="en-US"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dirty="0"/>
          </a:p>
          <a:p>
            <a:pPr marL="0" indent="0">
              <a:buNone/>
            </a:pPr>
            <a:r>
              <a:rPr lang="el-GR" sz="2000" dirty="0"/>
              <a:t>Εικόνα</a:t>
            </a:r>
            <a:r>
              <a:rPr lang="en-US" sz="2000" dirty="0"/>
              <a:t> </a:t>
            </a:r>
            <a:r>
              <a:rPr lang="el-GR" sz="2000" dirty="0" smtClean="0"/>
              <a:t>14</a:t>
            </a:r>
            <a:r>
              <a:rPr lang="en-US" sz="2000" dirty="0" smtClean="0"/>
              <a:t>: </a:t>
            </a:r>
            <a:r>
              <a:rPr lang="en-US" sz="2000" dirty="0"/>
              <a:t>Copyrighted, </a:t>
            </a:r>
            <a:r>
              <a:rPr lang="el-GR" sz="2000" dirty="0"/>
              <a:t>Πηγή: </a:t>
            </a:r>
            <a:r>
              <a:rPr lang="en-US" sz="2000" u="sng" dirty="0">
                <a:hlinkClick r:id="rId3"/>
              </a:rPr>
              <a:t>http://www.citizenphilosopher.com/images/SRD/searle.jpg</a:t>
            </a:r>
            <a:endParaRPr lang="el-GR" sz="2000" dirty="0"/>
          </a:p>
          <a:p>
            <a:pPr marL="0" indent="0">
              <a:buNone/>
            </a:pPr>
            <a:r>
              <a:rPr lang="el-GR" sz="2000" dirty="0" smtClean="0"/>
              <a:t>Εικόνα</a:t>
            </a:r>
            <a:r>
              <a:rPr lang="en-US" sz="2000" dirty="0" smtClean="0"/>
              <a:t> </a:t>
            </a:r>
            <a:r>
              <a:rPr lang="el-GR" sz="2000" dirty="0" smtClean="0"/>
              <a:t>15</a:t>
            </a:r>
            <a:r>
              <a:rPr lang="en-US" sz="2000" dirty="0" smtClean="0"/>
              <a:t>: </a:t>
            </a:r>
            <a:r>
              <a:rPr lang="en-US" sz="2000" dirty="0"/>
              <a:t>Copyrighted, </a:t>
            </a:r>
            <a:r>
              <a:rPr lang="el-GR" sz="2000" dirty="0"/>
              <a:t>Πηγή: </a:t>
            </a:r>
            <a:r>
              <a:rPr lang="en-US" sz="2000" u="sng" dirty="0">
                <a:hlinkClick r:id="rId4"/>
              </a:rPr>
              <a:t>http://www.superkahraman.com/wp-content/uploads/naz-375x195.jpg</a:t>
            </a:r>
            <a:endParaRPr lang="el-GR" sz="2000" dirty="0"/>
          </a:p>
          <a:p>
            <a:pPr marL="0" indent="0">
              <a:buNone/>
            </a:pPr>
            <a:r>
              <a:rPr lang="el-GR" sz="2000" dirty="0" smtClean="0"/>
              <a:t>Εικόνα</a:t>
            </a:r>
            <a:r>
              <a:rPr lang="en-US" sz="2000" dirty="0" smtClean="0"/>
              <a:t> </a:t>
            </a:r>
            <a:r>
              <a:rPr lang="el-GR" sz="2000" dirty="0" smtClean="0"/>
              <a:t>16</a:t>
            </a:r>
            <a:r>
              <a:rPr lang="en-US" sz="2000" dirty="0" smtClean="0"/>
              <a:t>: </a:t>
            </a:r>
            <a:r>
              <a:rPr lang="en-US" sz="2000" dirty="0"/>
              <a:t>Copyrighted, </a:t>
            </a:r>
            <a:r>
              <a:rPr lang="el-GR" sz="2000" dirty="0"/>
              <a:t>Πηγή: </a:t>
            </a:r>
            <a:r>
              <a:rPr lang="en-US" sz="2000" u="sng" dirty="0">
                <a:hlinkClick r:id="rId5"/>
              </a:rPr>
              <a:t>http://4.bp.blogspot.com/-jKy1g_QmHAk/Tk1pXd7JZLI/AAAAAAAAAUE/Rqkz44Ta-Do/s320/%25CE%25B7%25CF%2581%25CE%25B1%25CE%25BA%25CE%25BB%25CE%25B5%25CE%25B9%25CF%2584%25CE%25BF%25CF%2582.jpg</a:t>
            </a:r>
            <a:endParaRPr lang="el-GR" sz="2000" dirty="0"/>
          </a:p>
          <a:p>
            <a:pPr marL="0" indent="0">
              <a:buNone/>
            </a:pPr>
            <a:r>
              <a:rPr lang="el-GR" sz="2000" dirty="0"/>
              <a:t>Εικόνα</a:t>
            </a:r>
            <a:r>
              <a:rPr lang="en-US" sz="2000" dirty="0"/>
              <a:t> </a:t>
            </a:r>
            <a:r>
              <a:rPr lang="el-GR" sz="2000" dirty="0" smtClean="0"/>
              <a:t>17</a:t>
            </a:r>
            <a:r>
              <a:rPr lang="en-US" sz="2000" dirty="0" smtClean="0"/>
              <a:t>: </a:t>
            </a:r>
            <a:r>
              <a:rPr lang="en-US" sz="2000" dirty="0"/>
              <a:t>Copyrighted, </a:t>
            </a:r>
            <a:r>
              <a:rPr lang="el-GR" sz="2000" smtClean="0"/>
              <a:t>Πηγή: </a:t>
            </a:r>
            <a:r>
              <a:rPr lang="el-GR" sz="2000" u="sng">
                <a:hlinkClick r:id="rId6"/>
              </a:rPr>
              <a:t>http://1.bp.blogspot.com/-8-SXWeDhl7k/TzQj3FsSnyI/AAAAAAAAAAk/09Uy31icONA/s320/ioanna.jpg</a:t>
            </a:r>
            <a:endParaRPr lang="el-GR" sz="200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424005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133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160838" cy="4160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0" y="4375150"/>
            <a:ext cx="9144000" cy="1939925"/>
          </a:xfrm>
          <a:prstGeom prst="rect">
            <a:avLst/>
          </a:prstGeom>
          <a:noFill/>
          <a:ln w="9525">
            <a:noFill/>
            <a:miter lim="800000"/>
            <a:headEnd/>
            <a:tailEnd/>
          </a:ln>
        </p:spPr>
        <p:txBody>
          <a:bodyPr anchor="ctr">
            <a:spAutoFit/>
          </a:bodyPr>
          <a:lstStyle/>
          <a:p>
            <a:pPr algn="ctr">
              <a:defRPr/>
            </a:pPr>
            <a:r>
              <a:rPr lang="el-GR" sz="2400" b="1" dirty="0">
                <a:latin typeface="Calibri" pitchFamily="34" charset="0"/>
              </a:rPr>
              <a:t>Δράση «Ανοικτά Ακαδημαϊκά Μαθήματα στο Πανεπιστήμιο Αθηνών»</a:t>
            </a:r>
            <a:endParaRPr lang="en-US" sz="2400" b="1" dirty="0">
              <a:latin typeface="Calibri" pitchFamily="34" charset="0"/>
            </a:endParaRPr>
          </a:p>
          <a:p>
            <a:pPr algn="ctr">
              <a:defRPr/>
            </a:pPr>
            <a:r>
              <a:rPr lang="el-GR" sz="2400" b="1" dirty="0">
                <a:latin typeface="Calibri" pitchFamily="34" charset="0"/>
              </a:rPr>
              <a:t>ΦΣ 118 – ΣΕΜΙΝΑΡΙΟ ΦΙΛΟΣΟΦΙΑΣ ΙΣΤΟΡΙΑΣ ΚΑΙ ΠΟΛΙΤΙΣΜΟΥ</a:t>
            </a:r>
          </a:p>
          <a:p>
            <a:pPr algn="ctr">
              <a:defRPr/>
            </a:pPr>
            <a:r>
              <a:rPr lang="el-GR" sz="2400" b="1" dirty="0">
                <a:latin typeface="Calibri" pitchFamily="34" charset="0"/>
              </a:rPr>
              <a:t>2014 – 2015</a:t>
            </a:r>
          </a:p>
          <a:p>
            <a:pPr algn="ctr">
              <a:defRPr/>
            </a:pPr>
            <a:endParaRPr lang="el-GR" sz="2400" b="1" dirty="0">
              <a:latin typeface="Calibri" pitchFamily="34" charset="0"/>
            </a:endParaRPr>
          </a:p>
          <a:p>
            <a:pPr marL="457200" indent="-457200" algn="ctr">
              <a:buFontTx/>
              <a:buAutoNum type="arabicPeriod"/>
              <a:defRPr/>
            </a:pPr>
            <a:r>
              <a:rPr lang="el-GR" sz="2400" b="1" dirty="0">
                <a:latin typeface="Calibri" pitchFamily="34" charset="0"/>
              </a:rPr>
              <a:t>ΦΙΛΟΣΟΦΙΚΗ ΑΝΘΡΩΠΟΛΟΓΙΑ, ΗΘΙΚΗ, ΑΙΣΘΗΤΙΚΗ, ΠΟΛΙΤΙΣΜΟΣ</a:t>
            </a:r>
          </a:p>
        </p:txBody>
      </p:sp>
    </p:spTree>
    <p:extLst>
      <p:ext uri="{BB962C8B-B14F-4D97-AF65-F5344CB8AC3E}">
        <p14:creationId xmlns:p14="http://schemas.microsoft.com/office/powerpoint/2010/main" val="262514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3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Εικόνα εξώφυλλου βιβλίου &quot;ο άνθρωπος και ο ίσκιος του&quot; του Κώστα Παπαϊωάννου."/>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0060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4161568" y="6627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a:t>
            </a:r>
            <a:endParaRPr lang="el-GR" altLang="el-GR" sz="900" dirty="0">
              <a:solidFill>
                <a:schemeClr val="bg1"/>
              </a:solidFill>
            </a:endParaRPr>
          </a:p>
        </p:txBody>
      </p:sp>
      <p:sp>
        <p:nvSpPr>
          <p:cNvPr id="5" name="Rectangle 2"/>
          <p:cNvSpPr>
            <a:spLocks noChangeArrowheads="1"/>
          </p:cNvSpPr>
          <p:nvPr/>
        </p:nvSpPr>
        <p:spPr bwMode="auto">
          <a:xfrm>
            <a:off x="9033704" y="6627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2</a:t>
            </a:r>
            <a:endParaRPr lang="el-GR" altLang="el-GR" sz="900" dirty="0">
              <a:solidFill>
                <a:schemeClr val="bg1"/>
              </a:solidFill>
            </a:endParaRPr>
          </a:p>
        </p:txBody>
      </p:sp>
    </p:spTree>
    <p:extLst>
      <p:ext uri="{BB962C8B-B14F-4D97-AF65-F5344CB8AC3E}">
        <p14:creationId xmlns:p14="http://schemas.microsoft.com/office/powerpoint/2010/main" val="161583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4160838" cy="4160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0" y="4464050"/>
            <a:ext cx="9131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Δράση «Ανοικτά Ακαδημαϊκά Μαθήματα στο Πανεπιστήμιο Αθηνών»</a:t>
            </a:r>
            <a:endParaRPr lang="en-US" altLang="el-GR" sz="2400" b="1">
              <a:latin typeface="Calibri" panose="020F0502020204030204" pitchFamily="34" charset="0"/>
            </a:endParaRPr>
          </a:p>
          <a:p>
            <a:pPr algn="ctr" eaLnBrk="1" hangingPunct="1"/>
            <a:r>
              <a:rPr lang="el-GR" altLang="el-GR" sz="2400" b="1">
                <a:latin typeface="Calibri" panose="020F0502020204030204" pitchFamily="34" charset="0"/>
              </a:rPr>
              <a:t>ΦΣ 118 – ΣΕΜΙΝΑΡΙΟ ΦΙΛΟΣΟΦΙΑΣ ΙΣΤΟΡΙΑΣ ΚΑΙ ΠΟΛΙΤΙΣΜΟΥ</a:t>
            </a:r>
          </a:p>
          <a:p>
            <a:pPr algn="ctr" eaLnBrk="1" hangingPunct="1"/>
            <a:r>
              <a:rPr lang="el-GR" altLang="el-GR" sz="2400" b="1">
                <a:latin typeface="Calibri" panose="020F0502020204030204" pitchFamily="34" charset="0"/>
              </a:rPr>
              <a:t>2014 – 2015</a:t>
            </a:r>
          </a:p>
          <a:p>
            <a:pPr algn="ctr" eaLnBrk="1" hangingPunct="1"/>
            <a:endParaRPr lang="el-GR" altLang="el-GR" sz="2400" b="1">
              <a:latin typeface="Calibri" panose="020F0502020204030204" pitchFamily="34" charset="0"/>
            </a:endParaRPr>
          </a:p>
          <a:p>
            <a:pPr algn="ctr" eaLnBrk="1" hangingPunct="1"/>
            <a:r>
              <a:rPr lang="el-GR" altLang="el-GR" sz="2400" b="1">
                <a:latin typeface="Calibri" panose="020F0502020204030204" pitchFamily="34" charset="0"/>
              </a:rPr>
              <a:t>2. ΦΙΛΟΣΟΦΙΚΗ ΑΝΘΡΩΠΟΛΟΓΙΑ :  ΝΟΥΣ ΚΑΙ ΤΕΧΝΗ</a:t>
            </a:r>
            <a:endParaRPr lang="el-GR" altLang="el-GR" sz="3200">
              <a:latin typeface="Calibri" panose="020F0502020204030204" pitchFamily="34" charset="0"/>
            </a:endParaRPr>
          </a:p>
        </p:txBody>
      </p:sp>
    </p:spTree>
    <p:extLst>
      <p:ext uri="{BB962C8B-B14F-4D97-AF65-F5344CB8AC3E}">
        <p14:creationId xmlns:p14="http://schemas.microsoft.com/office/powerpoint/2010/main" val="413000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848894"/>
            <a:ext cx="762158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352800" y="2464594"/>
            <a:ext cx="5791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2800" b="1" dirty="0">
                <a:latin typeface="Calibri" panose="020F0502020204030204" pitchFamily="34" charset="0"/>
              </a:rPr>
              <a:t>Following the traces of evolution: Max Planck Researchers find a key to the reproduction of brain stem cells</a:t>
            </a:r>
          </a:p>
        </p:txBody>
      </p:sp>
      <p:pic>
        <p:nvPicPr>
          <p:cNvPr id="16388" name="Picture 3" descr="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924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2971800" y="608013"/>
            <a:ext cx="617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a:t>Prof. Dr. Wieland B. Huttner </a:t>
            </a:r>
          </a:p>
          <a:p>
            <a:r>
              <a:rPr lang="el-GR" altLang="el-GR" sz="2800">
                <a:hlinkClick r:id="rId4"/>
              </a:rPr>
              <a:t>Max Planck Institute of Molecular Cell Biology and Genetics, Dresden</a:t>
            </a:r>
            <a:endParaRPr lang="el-GR" altLang="el-GR" sz="2800"/>
          </a:p>
        </p:txBody>
      </p:sp>
      <p:sp>
        <p:nvSpPr>
          <p:cNvPr id="6" name="Rectangle 2"/>
          <p:cNvSpPr>
            <a:spLocks noChangeArrowheads="1"/>
          </p:cNvSpPr>
          <p:nvPr/>
        </p:nvSpPr>
        <p:spPr bwMode="auto">
          <a:xfrm>
            <a:off x="2247712" y="3198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3</a:t>
            </a:r>
          </a:p>
        </p:txBody>
      </p:sp>
      <p:sp>
        <p:nvSpPr>
          <p:cNvPr id="7" name="Rectangle 2"/>
          <p:cNvSpPr>
            <a:spLocks noChangeArrowheads="1"/>
          </p:cNvSpPr>
          <p:nvPr/>
        </p:nvSpPr>
        <p:spPr bwMode="auto">
          <a:xfrm>
            <a:off x="7962886" y="614786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4</a:t>
            </a:r>
          </a:p>
        </p:txBody>
      </p:sp>
    </p:spTree>
    <p:extLst>
      <p:ext uri="{BB962C8B-B14F-4D97-AF65-F5344CB8AC3E}">
        <p14:creationId xmlns:p14="http://schemas.microsoft.com/office/powerpoint/2010/main" val="93287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0"/>
            <a:ext cx="10328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304800" y="59039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2800" b="1">
                <a:solidFill>
                  <a:schemeClr val="bg1"/>
                </a:solidFill>
                <a:latin typeface="Calibri" panose="020F0502020204030204" pitchFamily="34" charset="0"/>
              </a:rPr>
              <a:t>Scientists Identify Brain Expanding Gene In Humans</a:t>
            </a:r>
          </a:p>
          <a:p>
            <a:pPr eaLnBrk="1" hangingPunct="1"/>
            <a:r>
              <a:rPr lang="en-US" altLang="el-GR" sz="2800">
                <a:solidFill>
                  <a:schemeClr val="bg1"/>
                </a:solidFill>
                <a:latin typeface="Calibri" panose="020F0502020204030204" pitchFamily="34" charset="0"/>
              </a:rPr>
              <a:t>February 27, 2015 | by Justine Alford</a:t>
            </a:r>
          </a:p>
        </p:txBody>
      </p:sp>
      <p:sp>
        <p:nvSpPr>
          <p:cNvPr id="4" name="Rectangle 2"/>
          <p:cNvSpPr>
            <a:spLocks noChangeArrowheads="1"/>
          </p:cNvSpPr>
          <p:nvPr/>
        </p:nvSpPr>
        <p:spPr bwMode="auto">
          <a:xfrm>
            <a:off x="9434325" y="6525344"/>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5</a:t>
            </a:r>
            <a:endParaRPr lang="el-GR" altLang="el-GR" sz="900" dirty="0">
              <a:solidFill>
                <a:schemeClr val="bg1"/>
              </a:solidFill>
            </a:endParaRPr>
          </a:p>
        </p:txBody>
      </p:sp>
    </p:spTree>
    <p:extLst>
      <p:ext uri="{BB962C8B-B14F-4D97-AF65-F5344CB8AC3E}">
        <p14:creationId xmlns:p14="http://schemas.microsoft.com/office/powerpoint/2010/main" val="208155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0"/>
            <a:ext cx="10328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228600" y="0"/>
            <a:ext cx="1028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3200">
                <a:solidFill>
                  <a:schemeClr val="bg1"/>
                </a:solidFill>
                <a:latin typeface="Calibri" panose="020F0502020204030204" pitchFamily="34" charset="0"/>
              </a:rPr>
              <a:t>To find out what could be the driving force behind this boost in neocortex size, scientists from the Max Planck Institute began to investigate which genes are switched on, or expressed, during the development of the cortex.</a:t>
            </a:r>
            <a:endParaRPr lang="el-GR" altLang="el-GR" sz="3200">
              <a:solidFill>
                <a:schemeClr val="bg1"/>
              </a:solidFill>
              <a:latin typeface="Calibri" panose="020F0502020204030204" pitchFamily="34" charset="0"/>
            </a:endParaRPr>
          </a:p>
        </p:txBody>
      </p:sp>
      <p:sp>
        <p:nvSpPr>
          <p:cNvPr id="4" name="Rectangle 2"/>
          <p:cNvSpPr>
            <a:spLocks noChangeArrowheads="1"/>
          </p:cNvSpPr>
          <p:nvPr/>
        </p:nvSpPr>
        <p:spPr bwMode="auto">
          <a:xfrm>
            <a:off x="9434325" y="6525344"/>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5</a:t>
            </a:r>
            <a:endParaRPr lang="el-GR" altLang="el-GR" sz="900" dirty="0">
              <a:solidFill>
                <a:schemeClr val="bg1"/>
              </a:solidFill>
            </a:endParaRPr>
          </a:p>
        </p:txBody>
      </p:sp>
    </p:spTree>
    <p:extLst>
      <p:ext uri="{BB962C8B-B14F-4D97-AF65-F5344CB8AC3E}">
        <p14:creationId xmlns:p14="http://schemas.microsoft.com/office/powerpoint/2010/main" val="235801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0"/>
            <a:ext cx="10328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228600" y="0"/>
            <a:ext cx="10287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3200" dirty="0">
                <a:solidFill>
                  <a:schemeClr val="bg1"/>
                </a:solidFill>
                <a:latin typeface="Calibri" panose="020F0502020204030204" pitchFamily="34" charset="0"/>
              </a:rPr>
              <a:t>The region of the brain scientists homed in on for their study was the </a:t>
            </a:r>
            <a:r>
              <a:rPr lang="en-US" altLang="el-GR" sz="3200" dirty="0">
                <a:solidFill>
                  <a:schemeClr val="bg1"/>
                </a:solidFill>
                <a:latin typeface="Calibri" panose="020F0502020204030204" pitchFamily="34" charset="0"/>
                <a:hlinkClick r:id="rId3"/>
              </a:rPr>
              <a:t>neocortex</a:t>
            </a:r>
            <a:r>
              <a:rPr lang="en-US" altLang="el-GR" sz="3200" dirty="0">
                <a:solidFill>
                  <a:schemeClr val="bg1"/>
                </a:solidFill>
                <a:latin typeface="Calibri" panose="020F0502020204030204" pitchFamily="34" charset="0"/>
              </a:rPr>
              <a:t>, which—as the name suggests—is the newest addition to our brain. </a:t>
            </a:r>
          </a:p>
          <a:p>
            <a:pPr eaLnBrk="1" hangingPunct="1"/>
            <a:endParaRPr lang="en-US" altLang="el-GR" sz="3200" dirty="0">
              <a:solidFill>
                <a:schemeClr val="bg1"/>
              </a:solidFill>
              <a:latin typeface="Calibri" panose="020F0502020204030204" pitchFamily="34" charset="0"/>
            </a:endParaRPr>
          </a:p>
          <a:p>
            <a:pPr eaLnBrk="1" hangingPunct="1"/>
            <a:endParaRPr lang="en-US" altLang="el-GR" sz="3200" dirty="0">
              <a:solidFill>
                <a:schemeClr val="bg1"/>
              </a:solidFill>
              <a:latin typeface="Calibri" panose="020F0502020204030204" pitchFamily="34" charset="0"/>
            </a:endParaRPr>
          </a:p>
          <a:p>
            <a:pPr eaLnBrk="1" hangingPunct="1"/>
            <a:endParaRPr lang="en-US" altLang="el-GR" sz="3200" dirty="0">
              <a:solidFill>
                <a:schemeClr val="bg1"/>
              </a:solidFill>
              <a:latin typeface="Calibri" panose="020F0502020204030204" pitchFamily="34" charset="0"/>
            </a:endParaRPr>
          </a:p>
          <a:p>
            <a:pPr eaLnBrk="1" hangingPunct="1"/>
            <a:endParaRPr lang="en-US" altLang="el-GR" sz="3200" dirty="0">
              <a:solidFill>
                <a:schemeClr val="bg1"/>
              </a:solidFill>
              <a:latin typeface="Calibri" panose="020F0502020204030204" pitchFamily="34" charset="0"/>
            </a:endParaRPr>
          </a:p>
          <a:p>
            <a:pPr eaLnBrk="1" hangingPunct="1"/>
            <a:r>
              <a:rPr lang="en-US" altLang="el-GR" sz="3200" dirty="0">
                <a:solidFill>
                  <a:schemeClr val="bg1"/>
                </a:solidFill>
                <a:latin typeface="Calibri" panose="020F0502020204030204" pitchFamily="34" charset="0"/>
              </a:rPr>
              <a:t>In humans, this portion of the cerebral cortex is crammed with around </a:t>
            </a:r>
            <a:r>
              <a:rPr lang="en-US" altLang="el-GR" sz="3200" dirty="0">
                <a:solidFill>
                  <a:schemeClr val="bg1"/>
                </a:solidFill>
                <a:latin typeface="Calibri" panose="020F0502020204030204" pitchFamily="34" charset="0"/>
                <a:hlinkClick r:id="rId4"/>
              </a:rPr>
              <a:t>100 billion cells</a:t>
            </a:r>
            <a:r>
              <a:rPr lang="en-US" altLang="el-GR" sz="3200" dirty="0">
                <a:solidFill>
                  <a:schemeClr val="bg1"/>
                </a:solidFill>
                <a:latin typeface="Calibri" panose="020F0502020204030204" pitchFamily="34" charset="0"/>
              </a:rPr>
              <a:t> and is the center of higher cognitive function. Since its emergence in a mammalian ancestor some </a:t>
            </a:r>
            <a:r>
              <a:rPr lang="en-US" altLang="el-GR" sz="3200" dirty="0">
                <a:solidFill>
                  <a:schemeClr val="bg1"/>
                </a:solidFill>
                <a:latin typeface="Calibri" panose="020F0502020204030204" pitchFamily="34" charset="0"/>
                <a:hlinkClick r:id="rId5"/>
              </a:rPr>
              <a:t>250 million years ago</a:t>
            </a:r>
            <a:r>
              <a:rPr lang="en-US" altLang="el-GR" sz="3200" dirty="0">
                <a:solidFill>
                  <a:schemeClr val="bg1"/>
                </a:solidFill>
                <a:latin typeface="Calibri" panose="020F0502020204030204" pitchFamily="34" charset="0"/>
              </a:rPr>
              <a:t>, it has mushroomed and </a:t>
            </a:r>
            <a:r>
              <a:rPr lang="en-US" altLang="el-GR" sz="3200" dirty="0">
                <a:solidFill>
                  <a:schemeClr val="bg1"/>
                </a:solidFill>
                <a:latin typeface="Calibri" panose="020F0502020204030204" pitchFamily="34" charset="0"/>
                <a:hlinkClick r:id="rId3"/>
              </a:rPr>
              <a:t>elaborated</a:t>
            </a:r>
            <a:r>
              <a:rPr lang="en-US" altLang="el-GR" sz="3200" dirty="0">
                <a:solidFill>
                  <a:schemeClr val="bg1"/>
                </a:solidFill>
                <a:latin typeface="Calibri" panose="020F0502020204030204" pitchFamily="34" charset="0"/>
              </a:rPr>
              <a:t> in primates, but to a significantly greater extent in humans. For rodents, however, its growth has been relatively static in comparison.</a:t>
            </a:r>
          </a:p>
        </p:txBody>
      </p:sp>
      <p:sp>
        <p:nvSpPr>
          <p:cNvPr id="4" name="Rectangle 2"/>
          <p:cNvSpPr>
            <a:spLocks noChangeArrowheads="1"/>
          </p:cNvSpPr>
          <p:nvPr/>
        </p:nvSpPr>
        <p:spPr bwMode="auto">
          <a:xfrm>
            <a:off x="9434325" y="6525344"/>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5</a:t>
            </a:r>
            <a:endParaRPr lang="el-GR" altLang="el-GR" sz="900" dirty="0">
              <a:solidFill>
                <a:schemeClr val="bg1"/>
              </a:solidFill>
            </a:endParaRPr>
          </a:p>
        </p:txBody>
      </p:sp>
    </p:spTree>
    <p:extLst>
      <p:ext uri="{BB962C8B-B14F-4D97-AF65-F5344CB8AC3E}">
        <p14:creationId xmlns:p14="http://schemas.microsoft.com/office/powerpoint/2010/main" val="301013120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2441</TotalTime>
  <Words>981</Words>
  <Application>Microsoft Office PowerPoint</Application>
  <PresentationFormat>On-screen Show (4:3)</PresentationFormat>
  <Paragraphs>166</Paragraphs>
  <Slides>28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Helvetica</vt:lpstr>
      <vt:lpstr>Times New Roman</vt:lpstr>
      <vt:lpstr>Wingdings</vt:lpstr>
      <vt:lpstr>Θέμα του Office</vt:lpstr>
      <vt:lpstr>Φιλοσοφία της Ιστορίας και του Πολιτισμού </vt:lpstr>
      <vt:lpstr>Φιλοσοφική Ανθρωπολογία, Ηθική, Αισθητική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ourna</cp:lastModifiedBy>
  <cp:revision>203</cp:revision>
  <dcterms:created xsi:type="dcterms:W3CDTF">2012-09-06T09:03:05Z</dcterms:created>
  <dcterms:modified xsi:type="dcterms:W3CDTF">2015-12-10T09:42:26Z</dcterms:modified>
</cp:coreProperties>
</file>