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9"/>
  </p:notesMasterIdLst>
  <p:sldIdLst>
    <p:sldId id="327" r:id="rId3"/>
    <p:sldId id="308" r:id="rId4"/>
    <p:sldId id="316" r:id="rId5"/>
    <p:sldId id="317" r:id="rId6"/>
    <p:sldId id="318" r:id="rId7"/>
    <p:sldId id="319" r:id="rId8"/>
    <p:sldId id="320" r:id="rId9"/>
    <p:sldId id="321" r:id="rId10"/>
    <p:sldId id="322" r:id="rId11"/>
    <p:sldId id="290" r:id="rId12"/>
    <p:sldId id="295" r:id="rId13"/>
    <p:sldId id="323" r:id="rId14"/>
    <p:sldId id="324" r:id="rId15"/>
    <p:sldId id="325" r:id="rId16"/>
    <p:sldId id="326" r:id="rId17"/>
    <p:sldId id="293" r:id="rId18"/>
  </p:sldIdLst>
  <p:sldSz cx="9144000" cy="6858000" type="screen4x3"/>
  <p:notesSz cx="6858000" cy="9144000"/>
  <p:custDataLst>
    <p:tags r:id="rId2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3.png"/><Relationship Id="rId4" Type="http://schemas.openxmlformats.org/officeDocument/2006/relationships/hyperlink" Target="%5b1%5d%20http:/creativecommons.org/licenses/by-nc-sa/4.0/"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biblionet.gr/book/30685/%CE%9F%CE%B4%CF%85%CF%83%CF%83%CE%AD%CE%B1%CF%8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pixabay.com/en/persimmons-fruit-healthy-fresh-202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1625459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991972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altLang="el-GR" sz="2000" dirty="0"/>
              <a:t>Σωτηρία </a:t>
            </a:r>
            <a:r>
              <a:rPr lang="el-GR" altLang="el-GR" sz="2000" dirty="0" err="1" smtClean="0"/>
              <a:t>Παπαποστόλη</a:t>
            </a:r>
            <a:r>
              <a:rPr lang="el-GR" altLang="el-GR" sz="2000" smtClean="0"/>
              <a:t>, </a:t>
            </a:r>
            <a:r>
              <a:rPr lang="el-GR" sz="200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a:t>
            </a:r>
            <a:r>
              <a:rPr lang="el-GR" sz="2000" dirty="0"/>
              <a:t>Μυθολογία. </a:t>
            </a:r>
            <a:r>
              <a:rPr lang="el-GR" sz="2000" dirty="0" smtClean="0"/>
              <a:t>Λωτοφάγοι</a:t>
            </a:r>
            <a:r>
              <a:rPr lang="el-GR" sz="2000" dirty="0"/>
              <a:t>». 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4174965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620673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12118575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 2, 3: Εξώφυλλο και ενδεικτικές σελίδες του βιβλίου «</a:t>
            </a:r>
            <a:r>
              <a:rPr lang="el-GR" sz="2000" dirty="0" smtClean="0">
                <a:hlinkClick r:id="rId3"/>
              </a:rPr>
              <a:t>Οδυσσέας</a:t>
            </a:r>
            <a:r>
              <a:rPr lang="el-GR" sz="2000" dirty="0">
                <a:hlinkClick r:id="rId3"/>
              </a:rPr>
              <a:t>: Ο γυρισμός στην </a:t>
            </a:r>
            <a:r>
              <a:rPr lang="el-GR" sz="2000" dirty="0" smtClean="0">
                <a:hlinkClick r:id="rId3"/>
              </a:rPr>
              <a:t>Ιθάκη</a:t>
            </a:r>
            <a:r>
              <a:rPr lang="el-GR" sz="2000" dirty="0" smtClean="0"/>
              <a:t>» / </a:t>
            </a:r>
            <a:r>
              <a:rPr lang="el-GR" sz="2000" dirty="0"/>
              <a:t>διασκευή Άννα </a:t>
            </a:r>
            <a:r>
              <a:rPr lang="el-GR" sz="2000" dirty="0" err="1"/>
              <a:t>Χατζημανώλη</a:t>
            </a:r>
            <a:r>
              <a:rPr lang="el-GR" sz="2000" dirty="0"/>
              <a:t> · εικονογράφηση Μιχάλης </a:t>
            </a:r>
            <a:r>
              <a:rPr lang="el-GR" sz="2000" dirty="0" err="1"/>
              <a:t>Καζάζης</a:t>
            </a:r>
            <a:r>
              <a:rPr lang="el-GR" sz="2000" dirty="0"/>
              <a:t>. - 2η </a:t>
            </a:r>
            <a:r>
              <a:rPr lang="el-GR" sz="2000" dirty="0" err="1"/>
              <a:t>έκδ</a:t>
            </a:r>
            <a:r>
              <a:rPr lang="el-GR" sz="2000" dirty="0"/>
              <a:t>. - Θεσσαλονίκη: Κίρκη, 2003.</a:t>
            </a:r>
            <a:r>
              <a:rPr lang="el-GR" sz="2000" dirty="0" smtClean="0"/>
              <a:t> </a:t>
            </a:r>
            <a:r>
              <a:rPr lang="en-GB" sz="2000" dirty="0" err="1" smtClean="0"/>
              <a:t>Biblionet</a:t>
            </a:r>
            <a:r>
              <a:rPr lang="en-GB" sz="2000" dirty="0" smtClean="0"/>
              <a:t>.</a:t>
            </a:r>
            <a:endParaRPr lang="el-GR" sz="2000" dirty="0" smtClean="0"/>
          </a:p>
          <a:p>
            <a:pPr marL="0" indent="0">
              <a:buNone/>
            </a:pPr>
            <a:r>
              <a:rPr lang="el-GR" sz="2000" dirty="0" smtClean="0"/>
              <a:t>Εικόνα 4: </a:t>
            </a:r>
            <a:r>
              <a:rPr lang="el-GR" sz="2000" dirty="0" smtClean="0">
                <a:hlinkClick r:id="rId4"/>
              </a:rPr>
              <a:t>Λωτοί</a:t>
            </a:r>
            <a:r>
              <a:rPr lang="el-GR" sz="2000" dirty="0" smtClean="0"/>
              <a:t>, </a:t>
            </a:r>
            <a:r>
              <a:rPr lang="el-GR" sz="2000" dirty="0"/>
              <a:t>CC0 </a:t>
            </a:r>
            <a:r>
              <a:rPr lang="el-GR" sz="2000" dirty="0" err="1"/>
              <a:t>Public</a:t>
            </a:r>
            <a:r>
              <a:rPr lang="el-GR" sz="2000" dirty="0"/>
              <a:t> </a:t>
            </a:r>
            <a:r>
              <a:rPr lang="el-GR" sz="2000" dirty="0" err="1"/>
              <a:t>Domain</a:t>
            </a:r>
            <a:r>
              <a:rPr lang="el-GR" sz="2000" dirty="0"/>
              <a:t>, </a:t>
            </a:r>
            <a:r>
              <a:rPr lang="en-GB" sz="2000" dirty="0" err="1"/>
              <a:t>Pixabay</a:t>
            </a:r>
            <a:r>
              <a:rPr lang="el-GR" sz="2000" dirty="0"/>
              <a:t>.</a:t>
            </a:r>
            <a:endParaRPr lang="en-GB" sz="2000" dirty="0"/>
          </a:p>
          <a:p>
            <a:pPr marL="0" indent="0">
              <a:buNone/>
            </a:pP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a:xfrm>
            <a:off x="457200" y="1600200"/>
            <a:ext cx="4330824" cy="4525963"/>
          </a:xfrm>
        </p:spPr>
        <p:txBody>
          <a:bodyPr>
            <a:noAutofit/>
          </a:bodyPr>
          <a:lstStyle/>
          <a:p>
            <a:pPr marL="0" indent="0">
              <a:buNone/>
            </a:pPr>
            <a:r>
              <a:rPr lang="el-GR" sz="2400" b="1" dirty="0"/>
              <a:t>Διδακτική Πρακτική</a:t>
            </a:r>
            <a:r>
              <a:rPr lang="en-GB" sz="2400" dirty="0" smtClean="0"/>
              <a:t>:</a:t>
            </a:r>
            <a:r>
              <a:rPr lang="el-GR" sz="2400" dirty="0" smtClean="0"/>
              <a:t> </a:t>
            </a:r>
          </a:p>
          <a:p>
            <a:pPr marL="0" indent="0">
              <a:spcBef>
                <a:spcPts val="0"/>
              </a:spcBef>
              <a:buNone/>
            </a:pPr>
            <a:r>
              <a:rPr lang="el-GR" altLang="el-GR" sz="2400" dirty="0"/>
              <a:t>Σωτηρία </a:t>
            </a:r>
            <a:r>
              <a:rPr lang="el-GR" altLang="el-GR" sz="2400" dirty="0" err="1" smtClean="0"/>
              <a:t>Παπαποστόλη</a:t>
            </a:r>
            <a:r>
              <a:rPr lang="el-GR" altLang="el-GR" sz="2400" dirty="0" smtClean="0"/>
              <a:t>.</a:t>
            </a:r>
            <a:endParaRPr lang="el-GR" sz="2400" dirty="0" smtClean="0"/>
          </a:p>
          <a:p>
            <a:pPr marL="0" indent="0">
              <a:spcBef>
                <a:spcPts val="1200"/>
              </a:spcBef>
              <a:buNone/>
            </a:pPr>
            <a:r>
              <a:rPr lang="el-GR" sz="2400" b="1" dirty="0" smtClean="0"/>
              <a:t>Μυθολογικό θέμα</a:t>
            </a:r>
            <a:r>
              <a:rPr lang="el-GR" sz="2400" dirty="0" smtClean="0"/>
              <a:t>: </a:t>
            </a:r>
          </a:p>
          <a:p>
            <a:pPr marL="0" indent="0">
              <a:spcBef>
                <a:spcPts val="0"/>
              </a:spcBef>
              <a:buNone/>
            </a:pPr>
            <a:r>
              <a:rPr lang="el-GR" altLang="en-US" sz="2400" dirty="0" smtClean="0"/>
              <a:t>Οι λωτοφάγοι.</a:t>
            </a:r>
          </a:p>
          <a:p>
            <a:pPr marL="0" indent="0">
              <a:spcBef>
                <a:spcPts val="1000"/>
              </a:spcBef>
              <a:buNone/>
            </a:pPr>
            <a:r>
              <a:rPr lang="el-GR" altLang="en-US" sz="2400" b="1" dirty="0" smtClean="0"/>
              <a:t>Βιβλίο</a:t>
            </a:r>
            <a:r>
              <a:rPr lang="el-GR" altLang="en-US" sz="2400" dirty="0" smtClean="0"/>
              <a:t>: </a:t>
            </a:r>
            <a:r>
              <a:rPr lang="el-GR" sz="2400" b="1" dirty="0" smtClean="0"/>
              <a:t>Οδυσσέας</a:t>
            </a:r>
            <a:r>
              <a:rPr lang="el-GR" sz="2400" dirty="0" smtClean="0"/>
              <a:t>: </a:t>
            </a:r>
            <a:r>
              <a:rPr lang="el-GR" sz="2400" b="1" dirty="0"/>
              <a:t>Ο γυρισμός στην Ιθάκη </a:t>
            </a:r>
            <a:r>
              <a:rPr lang="el-GR" sz="2400" dirty="0"/>
              <a:t>/ διασκευή Άννα </a:t>
            </a:r>
            <a:r>
              <a:rPr lang="el-GR" sz="2400" dirty="0" err="1"/>
              <a:t>Χατζημανώλη</a:t>
            </a:r>
            <a:r>
              <a:rPr lang="el-GR" sz="2400" dirty="0"/>
              <a:t> · εικονογράφηση Μιχάλης </a:t>
            </a:r>
            <a:r>
              <a:rPr lang="el-GR" sz="2400" dirty="0" err="1"/>
              <a:t>Καζάζης</a:t>
            </a:r>
            <a:r>
              <a:rPr lang="el-GR" sz="2400" dirty="0"/>
              <a:t>. - 2η </a:t>
            </a:r>
            <a:r>
              <a:rPr lang="el-GR" sz="2400" dirty="0" err="1"/>
              <a:t>έκδ</a:t>
            </a:r>
            <a:r>
              <a:rPr lang="el-GR" sz="2400" dirty="0"/>
              <a:t>. - </a:t>
            </a:r>
            <a:r>
              <a:rPr lang="el-GR" sz="2400" dirty="0" smtClean="0"/>
              <a:t>Θεσσαλονίκη: </a:t>
            </a:r>
            <a:r>
              <a:rPr lang="el-GR" sz="2400" dirty="0"/>
              <a:t>Κίρκη, 2003. </a:t>
            </a:r>
            <a:endParaRPr lang="en-GB" sz="2400" dirty="0"/>
          </a:p>
        </p:txBody>
      </p:sp>
      <p:pic>
        <p:nvPicPr>
          <p:cNvPr id="8" name="Content Placeholder 6" descr="Εξώφυλλο του βιβλίου: Οδυσσέας: Ο γυρισμός στην Ιθάκη "/>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5021911" y="1600200"/>
            <a:ext cx="3291177" cy="4525963"/>
          </a:xfrm>
        </p:spPr>
      </p:pic>
      <p:sp>
        <p:nvSpPr>
          <p:cNvPr id="5" name="TextBox 4"/>
          <p:cNvSpPr txBox="1"/>
          <p:nvPr/>
        </p:nvSpPr>
        <p:spPr>
          <a:xfrm>
            <a:off x="8350531" y="5768528"/>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ιστορίας</a:t>
            </a:r>
            <a:endParaRPr lang="el-GR" dirty="0"/>
          </a:p>
        </p:txBody>
      </p:sp>
      <p:pic>
        <p:nvPicPr>
          <p:cNvPr id="5" name="Picture 7" descr="Σελίδες βιβλίου"/>
          <p:cNvPicPr>
            <a:picLocks noGrp="1" noChangeAspect="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1278935" y="1600199"/>
            <a:ext cx="32930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Content Placeholder 6" descr="Σελίδες βιβλίου"/>
          <p:cNvPicPr>
            <a:picLocks noGrp="1" noChangeAspect="1"/>
          </p:cNvPicPr>
          <p:nvPr>
            <p:ph sz="half" idx="2"/>
          </p:nvPr>
        </p:nvPicPr>
        <p:blipFill>
          <a:blip r:embed="rId4" cstate="screen">
            <a:extLst>
              <a:ext uri="{28A0092B-C50C-407E-A947-70E740481C1C}">
                <a14:useLocalDpi xmlns:a14="http://schemas.microsoft.com/office/drawing/2010/main"/>
              </a:ext>
            </a:extLst>
          </a:blip>
          <a:srcRect/>
          <a:stretch>
            <a:fillRect/>
          </a:stretch>
        </p:blipFill>
        <p:spPr>
          <a:xfrm>
            <a:off x="4716016" y="1600199"/>
            <a:ext cx="3290641" cy="4525963"/>
          </a:xfrm>
        </p:spPr>
      </p:pic>
      <p:sp>
        <p:nvSpPr>
          <p:cNvPr id="7" name="TextBox 6"/>
          <p:cNvSpPr txBox="1"/>
          <p:nvPr/>
        </p:nvSpPr>
        <p:spPr>
          <a:xfrm>
            <a:off x="827584" y="5805264"/>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
        <p:nvSpPr>
          <p:cNvPr id="8" name="TextBox 7"/>
          <p:cNvSpPr txBox="1"/>
          <p:nvPr/>
        </p:nvSpPr>
        <p:spPr>
          <a:xfrm>
            <a:off x="8028384" y="5777644"/>
            <a:ext cx="472173" cy="360040"/>
          </a:xfrm>
          <a:prstGeom prst="rect">
            <a:avLst/>
          </a:prstGeom>
        </p:spPr>
        <p:txBody>
          <a:bodyPr vert="horz" wrap="square" lIns="91440" tIns="45720" rIns="91440" bIns="45720" rtlCol="0" anchor="ctr">
            <a:noAutofit/>
          </a:bodyPr>
          <a:lstStyle/>
          <a:p>
            <a:r>
              <a:rPr lang="el-GR" b="1" dirty="0" smtClean="0">
                <a:latin typeface="+mj-lt"/>
              </a:rPr>
              <a:t>[3]</a:t>
            </a:r>
          </a:p>
        </p:txBody>
      </p:sp>
    </p:spTree>
    <p:custDataLst>
      <p:tags r:id="rId1"/>
    </p:custDataLst>
    <p:extLst>
      <p:ext uri="{BB962C8B-B14F-4D97-AF65-F5344CB8AC3E}">
        <p14:creationId xmlns:p14="http://schemas.microsoft.com/office/powerpoint/2010/main" val="141143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Παρατήρηση λωτών</a:t>
            </a:r>
            <a:endParaRPr lang="el-GR" dirty="0"/>
          </a:p>
        </p:txBody>
      </p:sp>
      <p:sp>
        <p:nvSpPr>
          <p:cNvPr id="3" name="Θέση περιεχομένου 2"/>
          <p:cNvSpPr>
            <a:spLocks noGrp="1"/>
          </p:cNvSpPr>
          <p:nvPr>
            <p:ph sz="half" idx="1"/>
          </p:nvPr>
        </p:nvSpPr>
        <p:spPr/>
        <p:txBody>
          <a:bodyPr/>
          <a:lstStyle/>
          <a:p>
            <a:pPr marL="0" indent="0">
              <a:buNone/>
            </a:pPr>
            <a:r>
              <a:rPr lang="el-GR" altLang="el-GR" dirty="0" smtClean="0"/>
              <a:t>Αφού ολοκληρώθηκε η ανάγνωση της ιστορίας, είδαμε λίγο τους λωτούς και σχολιάσαμε το φρούτο.</a:t>
            </a:r>
          </a:p>
          <a:p>
            <a:endParaRPr lang="el-GR" dirty="0"/>
          </a:p>
        </p:txBody>
      </p:sp>
      <p:pic>
        <p:nvPicPr>
          <p:cNvPr id="9" name="Picture 4" descr="Λωτοί"/>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4673864" y="1834356"/>
            <a:ext cx="3987272" cy="405765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139952" y="5517232"/>
            <a:ext cx="472173" cy="360040"/>
          </a:xfrm>
          <a:prstGeom prst="rect">
            <a:avLst/>
          </a:prstGeom>
        </p:spPr>
        <p:txBody>
          <a:bodyPr vert="horz" wrap="square" lIns="91440" tIns="45720" rIns="91440" bIns="45720" rtlCol="0" anchor="ctr">
            <a:noAutofit/>
          </a:bodyPr>
          <a:lstStyle/>
          <a:p>
            <a:r>
              <a:rPr lang="el-GR" b="1" dirty="0" smtClean="0">
                <a:latin typeface="+mj-lt"/>
              </a:rPr>
              <a:t>[4]</a:t>
            </a:r>
          </a:p>
        </p:txBody>
      </p:sp>
    </p:spTree>
    <p:custDataLst>
      <p:tags r:id="rId1"/>
    </p:custDataLst>
    <p:extLst>
      <p:ext uri="{BB962C8B-B14F-4D97-AF65-F5344CB8AC3E}">
        <p14:creationId xmlns:p14="http://schemas.microsoft.com/office/powerpoint/2010/main" val="2471363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smtClean="0"/>
              <a:t>Παιχνίδι μνήμης (1/5)</a:t>
            </a:r>
            <a:endParaRPr lang="el-GR" dirty="0"/>
          </a:p>
        </p:txBody>
      </p:sp>
      <p:sp>
        <p:nvSpPr>
          <p:cNvPr id="3" name="Θέση περιεχομένου 2"/>
          <p:cNvSpPr>
            <a:spLocks noGrp="1"/>
          </p:cNvSpPr>
          <p:nvPr>
            <p:ph sz="half" idx="1"/>
          </p:nvPr>
        </p:nvSpPr>
        <p:spPr>
          <a:xfrm>
            <a:off x="457200" y="1600200"/>
            <a:ext cx="3538736" cy="4525963"/>
          </a:xfrm>
        </p:spPr>
        <p:txBody>
          <a:bodyPr/>
          <a:lstStyle/>
          <a:p>
            <a:pPr marL="0" indent="0">
              <a:buNone/>
            </a:pPr>
            <a:r>
              <a:rPr lang="el-GR" altLang="el-GR" dirty="0"/>
              <a:t>Τα παιδιά θα έπαιζαν ένα παιχνίδι μνήμης προκειμένου να φύγουν από το νησί των Λωτοφάγων για την επόμενη ιστορία. Ήταν ένας συνδυασμός </a:t>
            </a:r>
            <a:r>
              <a:rPr lang="el-GR" altLang="el-GR" dirty="0" err="1"/>
              <a:t>μέμο</a:t>
            </a:r>
            <a:r>
              <a:rPr lang="el-GR" altLang="el-GR" dirty="0"/>
              <a:t> με επιτραπέζιο. </a:t>
            </a:r>
          </a:p>
          <a:p>
            <a:endParaRPr lang="el-GR" dirty="0"/>
          </a:p>
        </p:txBody>
      </p:sp>
      <p:pic>
        <p:nvPicPr>
          <p:cNvPr id="6" name="Picture 8" descr="Η νηπιαγωγός κρατάει τις κάρτες."/>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355976" y="1803100"/>
            <a:ext cx="4330824" cy="3982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662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Παιχνίδι μνήμης </a:t>
            </a:r>
            <a:r>
              <a:rPr lang="el-GR" altLang="el-GR" dirty="0" smtClean="0"/>
              <a:t>(2/5</a:t>
            </a:r>
            <a:r>
              <a:rPr lang="el-GR" altLang="el-GR" dirty="0"/>
              <a:t>)</a:t>
            </a:r>
            <a:endParaRPr lang="el-GR" dirty="0"/>
          </a:p>
        </p:txBody>
      </p:sp>
      <p:sp>
        <p:nvSpPr>
          <p:cNvPr id="3" name="Θέση περιεχομένου 2"/>
          <p:cNvSpPr>
            <a:spLocks noGrp="1"/>
          </p:cNvSpPr>
          <p:nvPr>
            <p:ph sz="half" idx="1"/>
          </p:nvPr>
        </p:nvSpPr>
        <p:spPr/>
        <p:txBody>
          <a:bodyPr/>
          <a:lstStyle/>
          <a:p>
            <a:pPr marL="0" indent="0">
              <a:buNone/>
            </a:pPr>
            <a:r>
              <a:rPr lang="el-GR" altLang="el-GR" dirty="0" smtClean="0"/>
              <a:t>Υπήρχαν </a:t>
            </a:r>
            <a:r>
              <a:rPr lang="el-GR" altLang="el-GR" dirty="0"/>
              <a:t>κάρτες, ανά δύο όμοιες με θέματα παρμένα από την ιστορία του Οδυσσέα. </a:t>
            </a:r>
          </a:p>
          <a:p>
            <a:endParaRPr lang="el-GR" dirty="0"/>
          </a:p>
        </p:txBody>
      </p:sp>
      <p:pic>
        <p:nvPicPr>
          <p:cNvPr id="7" name="Picture Placeholder 4" descr="Κάρτες του παιχνιδιού."/>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5004048" y="1814925"/>
            <a:ext cx="3199644" cy="4266192"/>
          </a:xfrm>
        </p:spPr>
      </p:pic>
    </p:spTree>
    <p:extLst>
      <p:ext uri="{BB962C8B-B14F-4D97-AF65-F5344CB8AC3E}">
        <p14:creationId xmlns:p14="http://schemas.microsoft.com/office/powerpoint/2010/main" val="1250233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Παιχνίδι μνήμης </a:t>
            </a:r>
            <a:r>
              <a:rPr lang="el-GR" altLang="el-GR" dirty="0" smtClean="0"/>
              <a:t>(3/5</a:t>
            </a:r>
            <a:r>
              <a:rPr lang="el-GR" altLang="el-GR" dirty="0"/>
              <a:t>)</a:t>
            </a:r>
            <a:endParaRPr lang="el-GR" dirty="0"/>
          </a:p>
        </p:txBody>
      </p:sp>
      <p:sp>
        <p:nvSpPr>
          <p:cNvPr id="3" name="Θέση περιεχομένου 2"/>
          <p:cNvSpPr>
            <a:spLocks noGrp="1"/>
          </p:cNvSpPr>
          <p:nvPr>
            <p:ph sz="half" idx="1"/>
          </p:nvPr>
        </p:nvSpPr>
        <p:spPr/>
        <p:txBody>
          <a:bodyPr/>
          <a:lstStyle/>
          <a:p>
            <a:pPr marL="0" indent="0">
              <a:buNone/>
            </a:pPr>
            <a:r>
              <a:rPr lang="el-GR" altLang="el-GR" dirty="0"/>
              <a:t>Το επιτραπέζιο είχε τέσσερις </a:t>
            </a:r>
            <a:r>
              <a:rPr lang="el-GR" altLang="el-GR" dirty="0" smtClean="0"/>
              <a:t>θέσεις, αφετηρία το </a:t>
            </a:r>
            <a:r>
              <a:rPr lang="el-GR" altLang="el-GR" dirty="0"/>
              <a:t>νησί, τέρμα το καράβι. </a:t>
            </a:r>
          </a:p>
          <a:p>
            <a:endParaRPr lang="el-GR" dirty="0"/>
          </a:p>
        </p:txBody>
      </p:sp>
      <p:pic>
        <p:nvPicPr>
          <p:cNvPr id="5" name="Picture 5" descr="Το επιτραπέζιο "/>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5132053" y="1600200"/>
            <a:ext cx="3070894"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5365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Παιχνίδι μνήμης </a:t>
            </a:r>
            <a:r>
              <a:rPr lang="el-GR" altLang="el-GR" dirty="0" smtClean="0"/>
              <a:t>(4/5</a:t>
            </a:r>
            <a:r>
              <a:rPr lang="el-GR" altLang="el-GR" dirty="0"/>
              <a:t>)</a:t>
            </a:r>
            <a:endParaRPr lang="el-GR" dirty="0"/>
          </a:p>
        </p:txBody>
      </p:sp>
      <p:sp>
        <p:nvSpPr>
          <p:cNvPr id="3" name="Θέση περιεχομένου 2"/>
          <p:cNvSpPr>
            <a:spLocks noGrp="1"/>
          </p:cNvSpPr>
          <p:nvPr>
            <p:ph sz="half" idx="1"/>
          </p:nvPr>
        </p:nvSpPr>
        <p:spPr>
          <a:xfrm>
            <a:off x="457200" y="1600200"/>
            <a:ext cx="4042792" cy="4525963"/>
          </a:xfrm>
        </p:spPr>
        <p:txBody>
          <a:bodyPr>
            <a:normAutofit/>
          </a:bodyPr>
          <a:lstStyle/>
          <a:p>
            <a:pPr marL="0" indent="0">
              <a:buNone/>
            </a:pPr>
            <a:r>
              <a:rPr lang="el-GR" altLang="el-GR" dirty="0"/>
              <a:t>Τα παιδιά ήταν χωρισμένα σε ομάδες. Κάθε παιδί αναποδογύριζε δυο κάρτες. Αν ήταν ίδιες προχωρούσε το πιόνι μια θέση. Αν ήταν διαφορετικές, το πιόνι γύριζε μια θέση πίσω. Μέχρι να φτάσει στο νησί. </a:t>
            </a:r>
          </a:p>
          <a:p>
            <a:endParaRPr lang="el-GR" dirty="0"/>
          </a:p>
        </p:txBody>
      </p:sp>
      <p:pic>
        <p:nvPicPr>
          <p:cNvPr id="7" name="Picture 2" descr="Τα παιδιά ήταν χωρισμένα σε ομάδες παίζουν το παιχνίδι μνήμης."/>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4932040" y="1772816"/>
            <a:ext cx="3754760" cy="3027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4000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Τα παιδιά ήταν χωρισμένα σε ομάδες παίζουν το παιχνίδι μνήμης."/>
          <p:cNvPicPr>
            <a:picLocks noGrp="1" noChangeAspect="1"/>
          </p:cNvPicPr>
          <p:nvPr>
            <p:ph type="pic" idx="1"/>
          </p:nvPr>
        </p:nvPicPr>
        <p:blipFill>
          <a:blip r:embed="rId2" cstate="screen">
            <a:extLst>
              <a:ext uri="{28A0092B-C50C-407E-A947-70E740481C1C}">
                <a14:useLocalDpi xmlns:a14="http://schemas.microsoft.com/office/drawing/2010/main"/>
              </a:ext>
            </a:extLst>
          </a:blip>
          <a:srcRect/>
          <a:stretch>
            <a:fillRect/>
          </a:stretch>
        </p:blipFill>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Θέση περιεχομένου 3"/>
          <p:cNvSpPr>
            <a:spLocks noGrp="1"/>
          </p:cNvSpPr>
          <p:nvPr>
            <p:ph type="body" sz="half" idx="2"/>
          </p:nvPr>
        </p:nvSpPr>
        <p:spPr>
          <a:xfrm>
            <a:off x="2246548" y="5157192"/>
            <a:ext cx="4650904" cy="1015008"/>
          </a:xfrm>
        </p:spPr>
        <p:txBody>
          <a:bodyPr/>
          <a:lstStyle/>
          <a:p>
            <a:pPr marL="0" indent="0" algn="ctr">
              <a:buNone/>
            </a:pPr>
            <a:r>
              <a:rPr lang="el-GR" altLang="el-GR" sz="2400" dirty="0"/>
              <a:t>Τελικά οι Λωτοφάγοι θυμήθηκαν</a:t>
            </a:r>
            <a:r>
              <a:rPr lang="el-GR" altLang="el-GR" sz="2400" dirty="0" smtClean="0"/>
              <a:t>…!</a:t>
            </a:r>
            <a:endParaRPr lang="el-GR" altLang="el-GR" sz="2400" dirty="0"/>
          </a:p>
          <a:p>
            <a:endParaRPr lang="el-GR" dirty="0"/>
          </a:p>
        </p:txBody>
      </p:sp>
      <p:sp>
        <p:nvSpPr>
          <p:cNvPr id="2" name="Τίτλος 1"/>
          <p:cNvSpPr>
            <a:spLocks noGrp="1"/>
          </p:cNvSpPr>
          <p:nvPr>
            <p:ph type="title"/>
          </p:nvPr>
        </p:nvSpPr>
        <p:spPr/>
        <p:txBody>
          <a:bodyPr/>
          <a:lstStyle/>
          <a:p>
            <a:r>
              <a:rPr lang="el-GR" altLang="el-GR" dirty="0"/>
              <a:t>Παιχνίδι μνήμης </a:t>
            </a:r>
            <a:r>
              <a:rPr lang="el-GR" altLang="el-GR" dirty="0" smtClean="0"/>
              <a:t>(5/5</a:t>
            </a:r>
            <a:r>
              <a:rPr lang="el-GR" altLang="el-GR" dirty="0"/>
              <a:t>)</a:t>
            </a:r>
            <a:endParaRPr lang="el-GR" dirty="0"/>
          </a:p>
        </p:txBody>
      </p:sp>
    </p:spTree>
    <p:extLst>
      <p:ext uri="{BB962C8B-B14F-4D97-AF65-F5344CB8AC3E}">
        <p14:creationId xmlns:p14="http://schemas.microsoft.com/office/powerpoint/2010/main" val="32431420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ZHAW.ACCESSIBILITYADDIN.CHECKTIMEDATE" val="10/29/2015 12:48:57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8,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5,6,7,8,"/>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9,5,"/>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193EAF4-AF8A-446F-ADE1-48B3B053F73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2104</TotalTime>
  <Words>570</Words>
  <Application>Microsoft Office PowerPoint</Application>
  <PresentationFormat>On-screen Show (4:3)</PresentationFormat>
  <Paragraphs>66</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Θέμα του Office</vt:lpstr>
      <vt:lpstr>Το Εικονογραφημένο Βιβλίο στην Προσχολική Εκπαίδευση</vt:lpstr>
      <vt:lpstr>Διδακτική Πρακτική</vt:lpstr>
      <vt:lpstr>Ανάγνωση ιστορίας</vt:lpstr>
      <vt:lpstr>Παρατήρηση λωτών</vt:lpstr>
      <vt:lpstr>Παιχνίδι μνήμης (1/5)</vt:lpstr>
      <vt:lpstr>Παιχνίδι μνήμης (2/5)</vt:lpstr>
      <vt:lpstr>Παιχνίδι μνήμης (3/5)</vt:lpstr>
      <vt:lpstr>Παιχνίδι μνήμης (4/5)</vt:lpstr>
      <vt:lpstr>Παιχνίδι μνήμης (5/5)</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Μυθολογία - Λωτοφάγοι</dc:title>
  <dc:subject>Το Εικονογραφημένο Βιβλίο στην Προσχολική Εκπαίδευση</dc:subject>
  <dc:creator> Αγγελική Γιαννικοπούλου</dc:creator>
  <cp:lastModifiedBy>Smaragda Papadopoulou</cp:lastModifiedBy>
  <cp:revision>227</cp:revision>
  <dcterms:created xsi:type="dcterms:W3CDTF">2012-09-06T09:03:05Z</dcterms:created>
  <dcterms:modified xsi:type="dcterms:W3CDTF">2015-10-28T22:49:09Z</dcterms:modified>
  <cp:category>Λογοτεχνικά είδη</cp:category>
</cp:coreProperties>
</file>