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99"/>
  </p:notesMasterIdLst>
  <p:sldIdLst>
    <p:sldId id="256" r:id="rId3"/>
    <p:sldId id="384" r:id="rId4"/>
    <p:sldId id="386" r:id="rId5"/>
    <p:sldId id="390" r:id="rId6"/>
    <p:sldId id="389" r:id="rId7"/>
    <p:sldId id="469" r:id="rId8"/>
    <p:sldId id="385" r:id="rId9"/>
    <p:sldId id="391" r:id="rId10"/>
    <p:sldId id="393" r:id="rId11"/>
    <p:sldId id="394" r:id="rId12"/>
    <p:sldId id="395" r:id="rId13"/>
    <p:sldId id="396" r:id="rId14"/>
    <p:sldId id="397" r:id="rId15"/>
    <p:sldId id="398" r:id="rId16"/>
    <p:sldId id="399" r:id="rId17"/>
    <p:sldId id="392" r:id="rId18"/>
    <p:sldId id="388" r:id="rId19"/>
    <p:sldId id="387" r:id="rId20"/>
    <p:sldId id="400" r:id="rId21"/>
    <p:sldId id="401" r:id="rId22"/>
    <p:sldId id="403" r:id="rId23"/>
    <p:sldId id="404" r:id="rId24"/>
    <p:sldId id="405" r:id="rId25"/>
    <p:sldId id="406" r:id="rId26"/>
    <p:sldId id="407" r:id="rId27"/>
    <p:sldId id="408" r:id="rId28"/>
    <p:sldId id="410" r:id="rId29"/>
    <p:sldId id="411" r:id="rId30"/>
    <p:sldId id="413" r:id="rId31"/>
    <p:sldId id="414" r:id="rId32"/>
    <p:sldId id="412" r:id="rId33"/>
    <p:sldId id="409"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33" r:id="rId53"/>
    <p:sldId id="434" r:id="rId54"/>
    <p:sldId id="436" r:id="rId55"/>
    <p:sldId id="438" r:id="rId56"/>
    <p:sldId id="476" r:id="rId57"/>
    <p:sldId id="471" r:id="rId58"/>
    <p:sldId id="441" r:id="rId59"/>
    <p:sldId id="442" r:id="rId60"/>
    <p:sldId id="473" r:id="rId61"/>
    <p:sldId id="444" r:id="rId62"/>
    <p:sldId id="445" r:id="rId63"/>
    <p:sldId id="474" r:id="rId64"/>
    <p:sldId id="447" r:id="rId65"/>
    <p:sldId id="448" r:id="rId66"/>
    <p:sldId id="475" r:id="rId67"/>
    <p:sldId id="450" r:id="rId68"/>
    <p:sldId id="451" r:id="rId69"/>
    <p:sldId id="452" r:id="rId70"/>
    <p:sldId id="454" r:id="rId71"/>
    <p:sldId id="479" r:id="rId72"/>
    <p:sldId id="456" r:id="rId73"/>
    <p:sldId id="458" r:id="rId74"/>
    <p:sldId id="459" r:id="rId75"/>
    <p:sldId id="460" r:id="rId76"/>
    <p:sldId id="461" r:id="rId77"/>
    <p:sldId id="462" r:id="rId78"/>
    <p:sldId id="457" r:id="rId79"/>
    <p:sldId id="463" r:id="rId80"/>
    <p:sldId id="464" r:id="rId81"/>
    <p:sldId id="466" r:id="rId82"/>
    <p:sldId id="467" r:id="rId83"/>
    <p:sldId id="472" r:id="rId84"/>
    <p:sldId id="465" r:id="rId85"/>
    <p:sldId id="477" r:id="rId86"/>
    <p:sldId id="478" r:id="rId87"/>
    <p:sldId id="377" r:id="rId88"/>
    <p:sldId id="378" r:id="rId89"/>
    <p:sldId id="379" r:id="rId90"/>
    <p:sldId id="380" r:id="rId91"/>
    <p:sldId id="381" r:id="rId92"/>
    <p:sldId id="382" r:id="rId93"/>
    <p:sldId id="383" r:id="rId94"/>
    <p:sldId id="480" r:id="rId95"/>
    <p:sldId id="481" r:id="rId96"/>
    <p:sldId id="482" r:id="rId97"/>
    <p:sldId id="483" r:id="rId98"/>
  </p:sldIdLst>
  <p:sldSz cx="9144000" cy="6858000" type="screen4x3"/>
  <p:notesSz cx="6858000" cy="9144000"/>
  <p:custDataLst>
    <p:tags r:id="rId10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84"/>
            <p14:sldId id="386"/>
            <p14:sldId id="390"/>
            <p14:sldId id="389"/>
            <p14:sldId id="469"/>
            <p14:sldId id="385"/>
            <p14:sldId id="391"/>
            <p14:sldId id="393"/>
            <p14:sldId id="394"/>
            <p14:sldId id="395"/>
            <p14:sldId id="396"/>
            <p14:sldId id="397"/>
            <p14:sldId id="398"/>
            <p14:sldId id="399"/>
            <p14:sldId id="392"/>
            <p14:sldId id="388"/>
            <p14:sldId id="387"/>
            <p14:sldId id="400"/>
            <p14:sldId id="401"/>
            <p14:sldId id="403"/>
            <p14:sldId id="404"/>
            <p14:sldId id="405"/>
            <p14:sldId id="406"/>
            <p14:sldId id="407"/>
            <p14:sldId id="408"/>
            <p14:sldId id="410"/>
            <p14:sldId id="411"/>
            <p14:sldId id="413"/>
            <p14:sldId id="414"/>
            <p14:sldId id="412"/>
            <p14:sldId id="409"/>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6"/>
            <p14:sldId id="438"/>
            <p14:sldId id="476"/>
            <p14:sldId id="471"/>
            <p14:sldId id="441"/>
            <p14:sldId id="442"/>
            <p14:sldId id="473"/>
            <p14:sldId id="444"/>
            <p14:sldId id="445"/>
            <p14:sldId id="474"/>
            <p14:sldId id="447"/>
            <p14:sldId id="448"/>
            <p14:sldId id="475"/>
            <p14:sldId id="450"/>
            <p14:sldId id="451"/>
            <p14:sldId id="452"/>
            <p14:sldId id="454"/>
            <p14:sldId id="479"/>
            <p14:sldId id="456"/>
            <p14:sldId id="458"/>
            <p14:sldId id="459"/>
            <p14:sldId id="460"/>
            <p14:sldId id="461"/>
            <p14:sldId id="462"/>
            <p14:sldId id="457"/>
            <p14:sldId id="463"/>
            <p14:sldId id="464"/>
            <p14:sldId id="466"/>
            <p14:sldId id="467"/>
            <p14:sldId id="472"/>
            <p14:sldId id="465"/>
            <p14:sldId id="477"/>
            <p14:sldId id="478"/>
            <p14:sldId id="377"/>
            <p14:sldId id="378"/>
            <p14:sldId id="379"/>
            <p14:sldId id="380"/>
            <p14:sldId id="381"/>
            <p14:sldId id="382"/>
            <p14:sldId id="383"/>
            <p14:sldId id="480"/>
            <p14:sldId id="481"/>
            <p14:sldId id="482"/>
            <p14:sldId id="48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AF2"/>
    <a:srgbClr val="EFF2F7"/>
    <a:srgbClr val="E8ECF4"/>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98" autoAdjust="0"/>
    <p:restoredTop sz="94533" autoAdjust="0"/>
  </p:normalViewPr>
  <p:slideViewPr>
    <p:cSldViewPr>
      <p:cViewPr varScale="1">
        <p:scale>
          <a:sx n="102" d="100"/>
          <a:sy n="102" d="100"/>
        </p:scale>
        <p:origin x="-102" y="-192"/>
      </p:cViewPr>
      <p:guideLst>
        <p:guide orient="horz" pos="2160"/>
        <p:guide pos="2880"/>
      </p:guideLst>
    </p:cSldViewPr>
  </p:slideViewPr>
  <p:outlineViewPr>
    <p:cViewPr>
      <p:scale>
        <a:sx n="33" d="100"/>
        <a:sy n="33" d="100"/>
      </p:scale>
      <p:origin x="0" y="-77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gs" Target="tags/tag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E48BE-6B71-4D0F-9227-A2637CC1BF5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l-GR"/>
        </a:p>
      </dgm:t>
    </dgm:pt>
    <dgm:pt modelId="{AEDDE529-5F50-461E-A82D-503CD0553B73}">
      <dgm:prSet phldrT="[Κείμενο]" custT="1"/>
      <dgm:spPr/>
      <dgm:t>
        <a:bodyPr/>
        <a:lstStyle/>
        <a:p>
          <a:r>
            <a:rPr lang="en-US" sz="2000" b="1" dirty="0" smtClean="0"/>
            <a:t>Flowers</a:t>
          </a:r>
          <a:endParaRPr lang="el-GR" sz="2000" b="1" dirty="0"/>
        </a:p>
      </dgm:t>
    </dgm:pt>
    <dgm:pt modelId="{72C8DF3A-A6E6-41F9-8DC9-C0AC1DA071AD}" type="parTrans" cxnId="{205B2CD1-3399-499B-B548-DC0E80B4EA38}">
      <dgm:prSet/>
      <dgm:spPr/>
      <dgm:t>
        <a:bodyPr/>
        <a:lstStyle/>
        <a:p>
          <a:endParaRPr lang="el-GR" sz="2000" b="1"/>
        </a:p>
      </dgm:t>
    </dgm:pt>
    <dgm:pt modelId="{EBA28364-213C-4D02-AE82-EB4B82A9648C}" type="sibTrans" cxnId="{205B2CD1-3399-499B-B548-DC0E80B4EA38}">
      <dgm:prSet/>
      <dgm:spPr/>
      <dgm:t>
        <a:bodyPr/>
        <a:lstStyle/>
        <a:p>
          <a:endParaRPr lang="el-GR" sz="2000" b="1"/>
        </a:p>
      </dgm:t>
    </dgm:pt>
    <dgm:pt modelId="{3F7AC418-4709-495D-ABFF-2FB1001A5B0F}">
      <dgm:prSet phldrT="[Κείμενο]" custT="1"/>
      <dgm:spPr/>
      <dgm:t>
        <a:bodyPr/>
        <a:lstStyle/>
        <a:p>
          <a:r>
            <a:rPr lang="en-US" sz="2000" b="1" dirty="0" smtClean="0"/>
            <a:t>Roses</a:t>
          </a:r>
          <a:endParaRPr lang="el-GR" sz="2000" b="1" dirty="0"/>
        </a:p>
      </dgm:t>
    </dgm:pt>
    <dgm:pt modelId="{430A4558-5423-464F-B68A-F8649611853D}" type="parTrans" cxnId="{1217E91E-9825-455C-8A40-3CEEEF18031B}">
      <dgm:prSet/>
      <dgm:spPr/>
      <dgm:t>
        <a:bodyPr/>
        <a:lstStyle/>
        <a:p>
          <a:endParaRPr lang="el-GR" sz="2000" b="1"/>
        </a:p>
      </dgm:t>
    </dgm:pt>
    <dgm:pt modelId="{7F62B30C-ECAF-4C7C-BA77-2DE4AE0E04B1}" type="sibTrans" cxnId="{1217E91E-9825-455C-8A40-3CEEEF18031B}">
      <dgm:prSet/>
      <dgm:spPr/>
      <dgm:t>
        <a:bodyPr/>
        <a:lstStyle/>
        <a:p>
          <a:endParaRPr lang="el-GR" sz="2000" b="1"/>
        </a:p>
      </dgm:t>
    </dgm:pt>
    <dgm:pt modelId="{51DA5541-1D92-4539-80EE-52F584512544}">
      <dgm:prSet phldrT="[Κείμενο]" custT="1"/>
      <dgm:spPr/>
      <dgm:t>
        <a:bodyPr/>
        <a:lstStyle/>
        <a:p>
          <a:r>
            <a:rPr lang="en-US" sz="2000" b="1" dirty="0" smtClean="0"/>
            <a:t>Tulips</a:t>
          </a:r>
          <a:endParaRPr lang="el-GR" sz="2000" b="1" dirty="0"/>
        </a:p>
      </dgm:t>
    </dgm:pt>
    <dgm:pt modelId="{15BD6C4E-E865-42DC-9255-0AE48F261587}" type="sibTrans" cxnId="{8D865203-4453-472A-B7E2-7B4D018C66DD}">
      <dgm:prSet/>
      <dgm:spPr/>
      <dgm:t>
        <a:bodyPr/>
        <a:lstStyle/>
        <a:p>
          <a:endParaRPr lang="el-GR" sz="2000" b="1"/>
        </a:p>
      </dgm:t>
    </dgm:pt>
    <dgm:pt modelId="{D03F5DB0-6CFF-4222-B3BC-658B1D63F6DA}" type="parTrans" cxnId="{8D865203-4453-472A-B7E2-7B4D018C66DD}">
      <dgm:prSet/>
      <dgm:spPr/>
      <dgm:t>
        <a:bodyPr/>
        <a:lstStyle/>
        <a:p>
          <a:endParaRPr lang="el-GR" sz="2000" b="1"/>
        </a:p>
      </dgm:t>
    </dgm:pt>
    <dgm:pt modelId="{BA4A547D-7B86-45A9-B18F-27D80AA59BA0}">
      <dgm:prSet custT="1"/>
      <dgm:spPr/>
      <dgm:t>
        <a:bodyPr/>
        <a:lstStyle/>
        <a:p>
          <a:r>
            <a:rPr lang="en-US" sz="2000" b="1" dirty="0" smtClean="0"/>
            <a:t>Daisies </a:t>
          </a:r>
          <a:endParaRPr lang="el-GR" sz="2000" b="1" dirty="0"/>
        </a:p>
      </dgm:t>
    </dgm:pt>
    <dgm:pt modelId="{F689D932-E17D-4494-B496-F808F0868136}" type="parTrans" cxnId="{D90B2A66-0CBA-47C4-BA72-F71CC08571BF}">
      <dgm:prSet/>
      <dgm:spPr/>
      <dgm:t>
        <a:bodyPr/>
        <a:lstStyle/>
        <a:p>
          <a:endParaRPr lang="el-GR" sz="2000" b="1"/>
        </a:p>
      </dgm:t>
    </dgm:pt>
    <dgm:pt modelId="{1995F1C2-2A89-41A1-A306-162B34FAB278}" type="sibTrans" cxnId="{D90B2A66-0CBA-47C4-BA72-F71CC08571BF}">
      <dgm:prSet/>
      <dgm:spPr/>
      <dgm:t>
        <a:bodyPr/>
        <a:lstStyle/>
        <a:p>
          <a:endParaRPr lang="el-GR" sz="2000" b="1"/>
        </a:p>
      </dgm:t>
    </dgm:pt>
    <dgm:pt modelId="{FE075C8F-6A8A-44FE-A3DA-AEEB8B990734}" type="pres">
      <dgm:prSet presAssocID="{BB8E48BE-6B71-4D0F-9227-A2637CC1BF57}" presName="hierChild1" presStyleCnt="0">
        <dgm:presLayoutVars>
          <dgm:orgChart val="1"/>
          <dgm:chPref val="1"/>
          <dgm:dir/>
          <dgm:animOne val="branch"/>
          <dgm:animLvl val="lvl"/>
          <dgm:resizeHandles/>
        </dgm:presLayoutVars>
      </dgm:prSet>
      <dgm:spPr/>
      <dgm:t>
        <a:bodyPr/>
        <a:lstStyle/>
        <a:p>
          <a:endParaRPr lang="en-GB"/>
        </a:p>
      </dgm:t>
    </dgm:pt>
    <dgm:pt modelId="{34776A6D-E7EA-42AE-834C-A8E661B41BD3}" type="pres">
      <dgm:prSet presAssocID="{AEDDE529-5F50-461E-A82D-503CD0553B73}" presName="hierRoot1" presStyleCnt="0">
        <dgm:presLayoutVars>
          <dgm:hierBranch val="init"/>
        </dgm:presLayoutVars>
      </dgm:prSet>
      <dgm:spPr/>
    </dgm:pt>
    <dgm:pt modelId="{81FB3175-BF75-405B-8A68-260717F1918B}" type="pres">
      <dgm:prSet presAssocID="{AEDDE529-5F50-461E-A82D-503CD0553B73}" presName="rootComposite1" presStyleCnt="0"/>
      <dgm:spPr/>
    </dgm:pt>
    <dgm:pt modelId="{9E326BAC-BDEA-496A-B8FC-AAF3E4BF12A2}" type="pres">
      <dgm:prSet presAssocID="{AEDDE529-5F50-461E-A82D-503CD0553B73}" presName="rootText1" presStyleLbl="node0" presStyleIdx="0" presStyleCnt="1">
        <dgm:presLayoutVars>
          <dgm:chPref val="3"/>
        </dgm:presLayoutVars>
      </dgm:prSet>
      <dgm:spPr/>
      <dgm:t>
        <a:bodyPr/>
        <a:lstStyle/>
        <a:p>
          <a:endParaRPr lang="en-GB"/>
        </a:p>
      </dgm:t>
    </dgm:pt>
    <dgm:pt modelId="{E5832F84-63A8-4E98-BDB5-D0946F85FC87}" type="pres">
      <dgm:prSet presAssocID="{AEDDE529-5F50-461E-A82D-503CD0553B73}" presName="rootConnector1" presStyleLbl="node1" presStyleIdx="0" presStyleCnt="0"/>
      <dgm:spPr/>
      <dgm:t>
        <a:bodyPr/>
        <a:lstStyle/>
        <a:p>
          <a:endParaRPr lang="en-GB"/>
        </a:p>
      </dgm:t>
    </dgm:pt>
    <dgm:pt modelId="{5F193FFB-D6D5-4B91-A414-F2C83B0D1BD4}" type="pres">
      <dgm:prSet presAssocID="{AEDDE529-5F50-461E-A82D-503CD0553B73}" presName="hierChild2" presStyleCnt="0"/>
      <dgm:spPr/>
    </dgm:pt>
    <dgm:pt modelId="{CF950030-B73C-4B01-9B26-EF37A9C5A29A}" type="pres">
      <dgm:prSet presAssocID="{430A4558-5423-464F-B68A-F8649611853D}" presName="Name37" presStyleLbl="parChTrans1D2" presStyleIdx="0" presStyleCnt="3"/>
      <dgm:spPr/>
      <dgm:t>
        <a:bodyPr/>
        <a:lstStyle/>
        <a:p>
          <a:endParaRPr lang="en-GB"/>
        </a:p>
      </dgm:t>
    </dgm:pt>
    <dgm:pt modelId="{63F76D5C-8D1B-4B50-A380-89DF6001AE72}" type="pres">
      <dgm:prSet presAssocID="{3F7AC418-4709-495D-ABFF-2FB1001A5B0F}" presName="hierRoot2" presStyleCnt="0">
        <dgm:presLayoutVars>
          <dgm:hierBranch val="init"/>
        </dgm:presLayoutVars>
      </dgm:prSet>
      <dgm:spPr/>
    </dgm:pt>
    <dgm:pt modelId="{C666D7B4-E1B3-4DC3-9DFF-7C544BD34D8C}" type="pres">
      <dgm:prSet presAssocID="{3F7AC418-4709-495D-ABFF-2FB1001A5B0F}" presName="rootComposite" presStyleCnt="0"/>
      <dgm:spPr/>
    </dgm:pt>
    <dgm:pt modelId="{23185C59-ACB9-4CA6-9C65-B0B2BAAB88D5}" type="pres">
      <dgm:prSet presAssocID="{3F7AC418-4709-495D-ABFF-2FB1001A5B0F}" presName="rootText" presStyleLbl="node2" presStyleIdx="0" presStyleCnt="3">
        <dgm:presLayoutVars>
          <dgm:chPref val="3"/>
        </dgm:presLayoutVars>
      </dgm:prSet>
      <dgm:spPr/>
      <dgm:t>
        <a:bodyPr/>
        <a:lstStyle/>
        <a:p>
          <a:endParaRPr lang="en-GB"/>
        </a:p>
      </dgm:t>
    </dgm:pt>
    <dgm:pt modelId="{5DAD0A64-54A3-4C86-99A4-D91F15918C83}" type="pres">
      <dgm:prSet presAssocID="{3F7AC418-4709-495D-ABFF-2FB1001A5B0F}" presName="rootConnector" presStyleLbl="node2" presStyleIdx="0" presStyleCnt="3"/>
      <dgm:spPr/>
      <dgm:t>
        <a:bodyPr/>
        <a:lstStyle/>
        <a:p>
          <a:endParaRPr lang="en-GB"/>
        </a:p>
      </dgm:t>
    </dgm:pt>
    <dgm:pt modelId="{5DCEDFF0-D9D5-481C-BB6F-AF329F1EC906}" type="pres">
      <dgm:prSet presAssocID="{3F7AC418-4709-495D-ABFF-2FB1001A5B0F}" presName="hierChild4" presStyleCnt="0"/>
      <dgm:spPr/>
    </dgm:pt>
    <dgm:pt modelId="{A4F80B62-7C69-463A-9CE5-37A904A64124}" type="pres">
      <dgm:prSet presAssocID="{3F7AC418-4709-495D-ABFF-2FB1001A5B0F}" presName="hierChild5" presStyleCnt="0"/>
      <dgm:spPr/>
    </dgm:pt>
    <dgm:pt modelId="{813681FB-CE2B-4964-8027-5FA600FAA4D6}" type="pres">
      <dgm:prSet presAssocID="{F689D932-E17D-4494-B496-F808F0868136}" presName="Name37" presStyleLbl="parChTrans1D2" presStyleIdx="1" presStyleCnt="3"/>
      <dgm:spPr/>
      <dgm:t>
        <a:bodyPr/>
        <a:lstStyle/>
        <a:p>
          <a:endParaRPr lang="en-GB"/>
        </a:p>
      </dgm:t>
    </dgm:pt>
    <dgm:pt modelId="{D342224D-2DB5-45E0-95E0-A9C5550BB4C2}" type="pres">
      <dgm:prSet presAssocID="{BA4A547D-7B86-45A9-B18F-27D80AA59BA0}" presName="hierRoot2" presStyleCnt="0">
        <dgm:presLayoutVars>
          <dgm:hierBranch val="init"/>
        </dgm:presLayoutVars>
      </dgm:prSet>
      <dgm:spPr/>
    </dgm:pt>
    <dgm:pt modelId="{37535513-A16A-4241-AB00-332719026485}" type="pres">
      <dgm:prSet presAssocID="{BA4A547D-7B86-45A9-B18F-27D80AA59BA0}" presName="rootComposite" presStyleCnt="0"/>
      <dgm:spPr/>
    </dgm:pt>
    <dgm:pt modelId="{F538405E-DB82-424E-9BC5-3087CF128D87}" type="pres">
      <dgm:prSet presAssocID="{BA4A547D-7B86-45A9-B18F-27D80AA59BA0}" presName="rootText" presStyleLbl="node2" presStyleIdx="1" presStyleCnt="3">
        <dgm:presLayoutVars>
          <dgm:chPref val="3"/>
        </dgm:presLayoutVars>
      </dgm:prSet>
      <dgm:spPr/>
      <dgm:t>
        <a:bodyPr/>
        <a:lstStyle/>
        <a:p>
          <a:endParaRPr lang="en-GB"/>
        </a:p>
      </dgm:t>
    </dgm:pt>
    <dgm:pt modelId="{2E185C08-F290-4B94-983C-8E4F363F3989}" type="pres">
      <dgm:prSet presAssocID="{BA4A547D-7B86-45A9-B18F-27D80AA59BA0}" presName="rootConnector" presStyleLbl="node2" presStyleIdx="1" presStyleCnt="3"/>
      <dgm:spPr/>
      <dgm:t>
        <a:bodyPr/>
        <a:lstStyle/>
        <a:p>
          <a:endParaRPr lang="en-GB"/>
        </a:p>
      </dgm:t>
    </dgm:pt>
    <dgm:pt modelId="{3EA93C8D-01CA-44FA-B9CC-57CDF391958B}" type="pres">
      <dgm:prSet presAssocID="{BA4A547D-7B86-45A9-B18F-27D80AA59BA0}" presName="hierChild4" presStyleCnt="0"/>
      <dgm:spPr/>
    </dgm:pt>
    <dgm:pt modelId="{BD30E24C-188B-400A-B2CF-D74222ACF810}" type="pres">
      <dgm:prSet presAssocID="{BA4A547D-7B86-45A9-B18F-27D80AA59BA0}" presName="hierChild5" presStyleCnt="0"/>
      <dgm:spPr/>
    </dgm:pt>
    <dgm:pt modelId="{64ECF5EF-92E9-47B4-A3D6-2811177D503F}" type="pres">
      <dgm:prSet presAssocID="{D03F5DB0-6CFF-4222-B3BC-658B1D63F6DA}" presName="Name37" presStyleLbl="parChTrans1D2" presStyleIdx="2" presStyleCnt="3"/>
      <dgm:spPr/>
      <dgm:t>
        <a:bodyPr/>
        <a:lstStyle/>
        <a:p>
          <a:endParaRPr lang="en-GB"/>
        </a:p>
      </dgm:t>
    </dgm:pt>
    <dgm:pt modelId="{ABF1CD1C-361F-43FA-863A-13BB77115F71}" type="pres">
      <dgm:prSet presAssocID="{51DA5541-1D92-4539-80EE-52F584512544}" presName="hierRoot2" presStyleCnt="0">
        <dgm:presLayoutVars>
          <dgm:hierBranch val="init"/>
        </dgm:presLayoutVars>
      </dgm:prSet>
      <dgm:spPr/>
    </dgm:pt>
    <dgm:pt modelId="{6733C140-625B-41A8-A52F-49086B27C944}" type="pres">
      <dgm:prSet presAssocID="{51DA5541-1D92-4539-80EE-52F584512544}" presName="rootComposite" presStyleCnt="0"/>
      <dgm:spPr/>
    </dgm:pt>
    <dgm:pt modelId="{28654F4A-3ECC-4349-BBCC-9940DCA68F10}" type="pres">
      <dgm:prSet presAssocID="{51DA5541-1D92-4539-80EE-52F584512544}" presName="rootText" presStyleLbl="node2" presStyleIdx="2" presStyleCnt="3">
        <dgm:presLayoutVars>
          <dgm:chPref val="3"/>
        </dgm:presLayoutVars>
      </dgm:prSet>
      <dgm:spPr/>
      <dgm:t>
        <a:bodyPr/>
        <a:lstStyle/>
        <a:p>
          <a:endParaRPr lang="en-GB"/>
        </a:p>
      </dgm:t>
    </dgm:pt>
    <dgm:pt modelId="{ED955724-7D69-45E5-8C7D-DA4731C2344D}" type="pres">
      <dgm:prSet presAssocID="{51DA5541-1D92-4539-80EE-52F584512544}" presName="rootConnector" presStyleLbl="node2" presStyleIdx="2" presStyleCnt="3"/>
      <dgm:spPr/>
      <dgm:t>
        <a:bodyPr/>
        <a:lstStyle/>
        <a:p>
          <a:endParaRPr lang="en-GB"/>
        </a:p>
      </dgm:t>
    </dgm:pt>
    <dgm:pt modelId="{6948A67D-F8E8-4591-92E9-94A290C67309}" type="pres">
      <dgm:prSet presAssocID="{51DA5541-1D92-4539-80EE-52F584512544}" presName="hierChild4" presStyleCnt="0"/>
      <dgm:spPr/>
    </dgm:pt>
    <dgm:pt modelId="{A7096D98-B413-43AC-B33C-E0364CBB8E33}" type="pres">
      <dgm:prSet presAssocID="{51DA5541-1D92-4539-80EE-52F584512544}" presName="hierChild5" presStyleCnt="0"/>
      <dgm:spPr/>
    </dgm:pt>
    <dgm:pt modelId="{06717CB0-C003-474B-A2BE-6B7D0565A4F7}" type="pres">
      <dgm:prSet presAssocID="{AEDDE529-5F50-461E-A82D-503CD0553B73}" presName="hierChild3" presStyleCnt="0"/>
      <dgm:spPr/>
    </dgm:pt>
  </dgm:ptLst>
  <dgm:cxnLst>
    <dgm:cxn modelId="{1217E91E-9825-455C-8A40-3CEEEF18031B}" srcId="{AEDDE529-5F50-461E-A82D-503CD0553B73}" destId="{3F7AC418-4709-495D-ABFF-2FB1001A5B0F}" srcOrd="0" destOrd="0" parTransId="{430A4558-5423-464F-B68A-F8649611853D}" sibTransId="{7F62B30C-ECAF-4C7C-BA77-2DE4AE0E04B1}"/>
    <dgm:cxn modelId="{B2391F7B-2D52-4B1D-9FFA-15C01FD05D18}" type="presOf" srcId="{3F7AC418-4709-495D-ABFF-2FB1001A5B0F}" destId="{23185C59-ACB9-4CA6-9C65-B0B2BAAB88D5}" srcOrd="0" destOrd="0" presId="urn:microsoft.com/office/officeart/2005/8/layout/orgChart1"/>
    <dgm:cxn modelId="{B219E5A0-9F1E-44A9-BCE6-D149FB51B967}" type="presOf" srcId="{430A4558-5423-464F-B68A-F8649611853D}" destId="{CF950030-B73C-4B01-9B26-EF37A9C5A29A}" srcOrd="0" destOrd="0" presId="urn:microsoft.com/office/officeart/2005/8/layout/orgChart1"/>
    <dgm:cxn modelId="{07F87ECF-0EC3-467E-A9FD-927C1EE38903}" type="presOf" srcId="{AEDDE529-5F50-461E-A82D-503CD0553B73}" destId="{E5832F84-63A8-4E98-BDB5-D0946F85FC87}" srcOrd="1" destOrd="0" presId="urn:microsoft.com/office/officeart/2005/8/layout/orgChart1"/>
    <dgm:cxn modelId="{07732907-91C4-40FF-9E27-538CC0F25A65}" type="presOf" srcId="{AEDDE529-5F50-461E-A82D-503CD0553B73}" destId="{9E326BAC-BDEA-496A-B8FC-AAF3E4BF12A2}" srcOrd="0" destOrd="0" presId="urn:microsoft.com/office/officeart/2005/8/layout/orgChart1"/>
    <dgm:cxn modelId="{58BD2EC6-8B3D-45B5-863E-269DB66B6DD1}" type="presOf" srcId="{51DA5541-1D92-4539-80EE-52F584512544}" destId="{28654F4A-3ECC-4349-BBCC-9940DCA68F10}" srcOrd="0" destOrd="0" presId="urn:microsoft.com/office/officeart/2005/8/layout/orgChart1"/>
    <dgm:cxn modelId="{8D865203-4453-472A-B7E2-7B4D018C66DD}" srcId="{AEDDE529-5F50-461E-A82D-503CD0553B73}" destId="{51DA5541-1D92-4539-80EE-52F584512544}" srcOrd="2" destOrd="0" parTransId="{D03F5DB0-6CFF-4222-B3BC-658B1D63F6DA}" sibTransId="{15BD6C4E-E865-42DC-9255-0AE48F261587}"/>
    <dgm:cxn modelId="{205B2CD1-3399-499B-B548-DC0E80B4EA38}" srcId="{BB8E48BE-6B71-4D0F-9227-A2637CC1BF57}" destId="{AEDDE529-5F50-461E-A82D-503CD0553B73}" srcOrd="0" destOrd="0" parTransId="{72C8DF3A-A6E6-41F9-8DC9-C0AC1DA071AD}" sibTransId="{EBA28364-213C-4D02-AE82-EB4B82A9648C}"/>
    <dgm:cxn modelId="{D90B2A66-0CBA-47C4-BA72-F71CC08571BF}" srcId="{AEDDE529-5F50-461E-A82D-503CD0553B73}" destId="{BA4A547D-7B86-45A9-B18F-27D80AA59BA0}" srcOrd="1" destOrd="0" parTransId="{F689D932-E17D-4494-B496-F808F0868136}" sibTransId="{1995F1C2-2A89-41A1-A306-162B34FAB278}"/>
    <dgm:cxn modelId="{CDABFC5F-AE61-4131-92BE-365424623A0C}" type="presOf" srcId="{BA4A547D-7B86-45A9-B18F-27D80AA59BA0}" destId="{F538405E-DB82-424E-9BC5-3087CF128D87}" srcOrd="0" destOrd="0" presId="urn:microsoft.com/office/officeart/2005/8/layout/orgChart1"/>
    <dgm:cxn modelId="{005E6142-1021-4E89-AA45-ADF851FC413D}" type="presOf" srcId="{BA4A547D-7B86-45A9-B18F-27D80AA59BA0}" destId="{2E185C08-F290-4B94-983C-8E4F363F3989}" srcOrd="1" destOrd="0" presId="urn:microsoft.com/office/officeart/2005/8/layout/orgChart1"/>
    <dgm:cxn modelId="{7BF96AB2-61E8-44F9-A095-94D8FEC93A00}" type="presOf" srcId="{3F7AC418-4709-495D-ABFF-2FB1001A5B0F}" destId="{5DAD0A64-54A3-4C86-99A4-D91F15918C83}" srcOrd="1" destOrd="0" presId="urn:microsoft.com/office/officeart/2005/8/layout/orgChart1"/>
    <dgm:cxn modelId="{AF1DBA86-2F30-4AE8-916E-42DF73BDD18E}" type="presOf" srcId="{51DA5541-1D92-4539-80EE-52F584512544}" destId="{ED955724-7D69-45E5-8C7D-DA4731C2344D}" srcOrd="1" destOrd="0" presId="urn:microsoft.com/office/officeart/2005/8/layout/orgChart1"/>
    <dgm:cxn modelId="{A1161C66-E968-4E95-B0C0-16D062B4DC23}" type="presOf" srcId="{F689D932-E17D-4494-B496-F808F0868136}" destId="{813681FB-CE2B-4964-8027-5FA600FAA4D6}" srcOrd="0" destOrd="0" presId="urn:microsoft.com/office/officeart/2005/8/layout/orgChart1"/>
    <dgm:cxn modelId="{1116CDD0-7F53-4FAE-9993-D541AA9BAA62}" type="presOf" srcId="{D03F5DB0-6CFF-4222-B3BC-658B1D63F6DA}" destId="{64ECF5EF-92E9-47B4-A3D6-2811177D503F}" srcOrd="0" destOrd="0" presId="urn:microsoft.com/office/officeart/2005/8/layout/orgChart1"/>
    <dgm:cxn modelId="{0D99D4F9-21E2-4591-A7BE-C72FED8D4BD9}" type="presOf" srcId="{BB8E48BE-6B71-4D0F-9227-A2637CC1BF57}" destId="{FE075C8F-6A8A-44FE-A3DA-AEEB8B990734}" srcOrd="0" destOrd="0" presId="urn:microsoft.com/office/officeart/2005/8/layout/orgChart1"/>
    <dgm:cxn modelId="{9022BA59-9D00-48D6-A6BF-E07F23315D03}" type="presParOf" srcId="{FE075C8F-6A8A-44FE-A3DA-AEEB8B990734}" destId="{34776A6D-E7EA-42AE-834C-A8E661B41BD3}" srcOrd="0" destOrd="0" presId="urn:microsoft.com/office/officeart/2005/8/layout/orgChart1"/>
    <dgm:cxn modelId="{6B23D4DD-58A7-4970-AE1F-44053902281B}" type="presParOf" srcId="{34776A6D-E7EA-42AE-834C-A8E661B41BD3}" destId="{81FB3175-BF75-405B-8A68-260717F1918B}" srcOrd="0" destOrd="0" presId="urn:microsoft.com/office/officeart/2005/8/layout/orgChart1"/>
    <dgm:cxn modelId="{2F359CBA-E76E-4EFE-8E38-75C37B55BD91}" type="presParOf" srcId="{81FB3175-BF75-405B-8A68-260717F1918B}" destId="{9E326BAC-BDEA-496A-B8FC-AAF3E4BF12A2}" srcOrd="0" destOrd="0" presId="urn:microsoft.com/office/officeart/2005/8/layout/orgChart1"/>
    <dgm:cxn modelId="{5795BED3-D902-4941-9671-5F4EE3CD5FA6}" type="presParOf" srcId="{81FB3175-BF75-405B-8A68-260717F1918B}" destId="{E5832F84-63A8-4E98-BDB5-D0946F85FC87}" srcOrd="1" destOrd="0" presId="urn:microsoft.com/office/officeart/2005/8/layout/orgChart1"/>
    <dgm:cxn modelId="{C502D234-32E4-4C52-8F42-5F0F2884D801}" type="presParOf" srcId="{34776A6D-E7EA-42AE-834C-A8E661B41BD3}" destId="{5F193FFB-D6D5-4B91-A414-F2C83B0D1BD4}" srcOrd="1" destOrd="0" presId="urn:microsoft.com/office/officeart/2005/8/layout/orgChart1"/>
    <dgm:cxn modelId="{98407FCC-D179-4CD4-9C28-64A986777C38}" type="presParOf" srcId="{5F193FFB-D6D5-4B91-A414-F2C83B0D1BD4}" destId="{CF950030-B73C-4B01-9B26-EF37A9C5A29A}" srcOrd="0" destOrd="0" presId="urn:microsoft.com/office/officeart/2005/8/layout/orgChart1"/>
    <dgm:cxn modelId="{7CF35F6D-817F-472B-AAA9-5F24C0A65319}" type="presParOf" srcId="{5F193FFB-D6D5-4B91-A414-F2C83B0D1BD4}" destId="{63F76D5C-8D1B-4B50-A380-89DF6001AE72}" srcOrd="1" destOrd="0" presId="urn:microsoft.com/office/officeart/2005/8/layout/orgChart1"/>
    <dgm:cxn modelId="{39723FAD-A567-4836-8D5E-3FFE61C28621}" type="presParOf" srcId="{63F76D5C-8D1B-4B50-A380-89DF6001AE72}" destId="{C666D7B4-E1B3-4DC3-9DFF-7C544BD34D8C}" srcOrd="0" destOrd="0" presId="urn:microsoft.com/office/officeart/2005/8/layout/orgChart1"/>
    <dgm:cxn modelId="{43DAA5C5-0FA2-4F74-818E-B25C3857528C}" type="presParOf" srcId="{C666D7B4-E1B3-4DC3-9DFF-7C544BD34D8C}" destId="{23185C59-ACB9-4CA6-9C65-B0B2BAAB88D5}" srcOrd="0" destOrd="0" presId="urn:microsoft.com/office/officeart/2005/8/layout/orgChart1"/>
    <dgm:cxn modelId="{AFF71508-ABD3-4370-87B0-9B5AA9209B9C}" type="presParOf" srcId="{C666D7B4-E1B3-4DC3-9DFF-7C544BD34D8C}" destId="{5DAD0A64-54A3-4C86-99A4-D91F15918C83}" srcOrd="1" destOrd="0" presId="urn:microsoft.com/office/officeart/2005/8/layout/orgChart1"/>
    <dgm:cxn modelId="{F358CD62-632D-4A83-B103-06725C915B15}" type="presParOf" srcId="{63F76D5C-8D1B-4B50-A380-89DF6001AE72}" destId="{5DCEDFF0-D9D5-481C-BB6F-AF329F1EC906}" srcOrd="1" destOrd="0" presId="urn:microsoft.com/office/officeart/2005/8/layout/orgChart1"/>
    <dgm:cxn modelId="{B41DFD07-1B90-4008-A511-B10BB51358E8}" type="presParOf" srcId="{63F76D5C-8D1B-4B50-A380-89DF6001AE72}" destId="{A4F80B62-7C69-463A-9CE5-37A904A64124}" srcOrd="2" destOrd="0" presId="urn:microsoft.com/office/officeart/2005/8/layout/orgChart1"/>
    <dgm:cxn modelId="{CDFF5225-1FAA-4865-905C-8D1573C87E21}" type="presParOf" srcId="{5F193FFB-D6D5-4B91-A414-F2C83B0D1BD4}" destId="{813681FB-CE2B-4964-8027-5FA600FAA4D6}" srcOrd="2" destOrd="0" presId="urn:microsoft.com/office/officeart/2005/8/layout/orgChart1"/>
    <dgm:cxn modelId="{F4257F95-B3F1-4B4E-B6D7-25AEC2EC8188}" type="presParOf" srcId="{5F193FFB-D6D5-4B91-A414-F2C83B0D1BD4}" destId="{D342224D-2DB5-45E0-95E0-A9C5550BB4C2}" srcOrd="3" destOrd="0" presId="urn:microsoft.com/office/officeart/2005/8/layout/orgChart1"/>
    <dgm:cxn modelId="{795D5A98-0A1C-442E-80FE-A181BBDCC60A}" type="presParOf" srcId="{D342224D-2DB5-45E0-95E0-A9C5550BB4C2}" destId="{37535513-A16A-4241-AB00-332719026485}" srcOrd="0" destOrd="0" presId="urn:microsoft.com/office/officeart/2005/8/layout/orgChart1"/>
    <dgm:cxn modelId="{60694995-110B-478A-BBB7-632D2A29FE97}" type="presParOf" srcId="{37535513-A16A-4241-AB00-332719026485}" destId="{F538405E-DB82-424E-9BC5-3087CF128D87}" srcOrd="0" destOrd="0" presId="urn:microsoft.com/office/officeart/2005/8/layout/orgChart1"/>
    <dgm:cxn modelId="{2EA18015-6F97-4192-AFB9-A75B858EDFB9}" type="presParOf" srcId="{37535513-A16A-4241-AB00-332719026485}" destId="{2E185C08-F290-4B94-983C-8E4F363F3989}" srcOrd="1" destOrd="0" presId="urn:microsoft.com/office/officeart/2005/8/layout/orgChart1"/>
    <dgm:cxn modelId="{3B879749-6237-42A1-A564-E2B4AFB484ED}" type="presParOf" srcId="{D342224D-2DB5-45E0-95E0-A9C5550BB4C2}" destId="{3EA93C8D-01CA-44FA-B9CC-57CDF391958B}" srcOrd="1" destOrd="0" presId="urn:microsoft.com/office/officeart/2005/8/layout/orgChart1"/>
    <dgm:cxn modelId="{6199BAE1-1554-48D3-985C-A9FAC209F9F2}" type="presParOf" srcId="{D342224D-2DB5-45E0-95E0-A9C5550BB4C2}" destId="{BD30E24C-188B-400A-B2CF-D74222ACF810}" srcOrd="2" destOrd="0" presId="urn:microsoft.com/office/officeart/2005/8/layout/orgChart1"/>
    <dgm:cxn modelId="{F28276BD-A9B0-463E-9852-62361B5AE6C8}" type="presParOf" srcId="{5F193FFB-D6D5-4B91-A414-F2C83B0D1BD4}" destId="{64ECF5EF-92E9-47B4-A3D6-2811177D503F}" srcOrd="4" destOrd="0" presId="urn:microsoft.com/office/officeart/2005/8/layout/orgChart1"/>
    <dgm:cxn modelId="{AE51AD60-0EF6-4F5F-B8BA-741F35E935B8}" type="presParOf" srcId="{5F193FFB-D6D5-4B91-A414-F2C83B0D1BD4}" destId="{ABF1CD1C-361F-43FA-863A-13BB77115F71}" srcOrd="5" destOrd="0" presId="urn:microsoft.com/office/officeart/2005/8/layout/orgChart1"/>
    <dgm:cxn modelId="{D29BD9B6-9973-4170-A4B8-6C6960E1A27B}" type="presParOf" srcId="{ABF1CD1C-361F-43FA-863A-13BB77115F71}" destId="{6733C140-625B-41A8-A52F-49086B27C944}" srcOrd="0" destOrd="0" presId="urn:microsoft.com/office/officeart/2005/8/layout/orgChart1"/>
    <dgm:cxn modelId="{A218C438-006A-4A15-8474-BCBA10A02362}" type="presParOf" srcId="{6733C140-625B-41A8-A52F-49086B27C944}" destId="{28654F4A-3ECC-4349-BBCC-9940DCA68F10}" srcOrd="0" destOrd="0" presId="urn:microsoft.com/office/officeart/2005/8/layout/orgChart1"/>
    <dgm:cxn modelId="{B3613E49-7C36-4997-A545-F23A7C25D587}" type="presParOf" srcId="{6733C140-625B-41A8-A52F-49086B27C944}" destId="{ED955724-7D69-45E5-8C7D-DA4731C2344D}" srcOrd="1" destOrd="0" presId="urn:microsoft.com/office/officeart/2005/8/layout/orgChart1"/>
    <dgm:cxn modelId="{F79400F7-6410-42B4-B516-30DAC489C656}" type="presParOf" srcId="{ABF1CD1C-361F-43FA-863A-13BB77115F71}" destId="{6948A67D-F8E8-4591-92E9-94A290C67309}" srcOrd="1" destOrd="0" presId="urn:microsoft.com/office/officeart/2005/8/layout/orgChart1"/>
    <dgm:cxn modelId="{029EDAE0-6CE2-4FAE-95CA-9ECDC2150481}" type="presParOf" srcId="{ABF1CD1C-361F-43FA-863A-13BB77115F71}" destId="{A7096D98-B413-43AC-B33C-E0364CBB8E33}" srcOrd="2" destOrd="0" presId="urn:microsoft.com/office/officeart/2005/8/layout/orgChart1"/>
    <dgm:cxn modelId="{BDC22843-F2A1-481E-A75D-FF4E6187C0B3}" type="presParOf" srcId="{34776A6D-E7EA-42AE-834C-A8E661B41BD3}" destId="{06717CB0-C003-474B-A2BE-6B7D0565A4F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FFEE8-A1D0-4439-9197-65C44E335116}"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6183CC43-A180-421A-AB77-62464973FD62}">
      <dgm:prSet phldrT="[Text]" custT="1"/>
      <dgm:spPr/>
      <dgm:t>
        <a:bodyPr/>
        <a:lstStyle/>
        <a:p>
          <a:r>
            <a:rPr lang="en-US" sz="2000" dirty="0" smtClean="0"/>
            <a:t>Form</a:t>
          </a:r>
          <a:endParaRPr lang="en-GB" sz="2000" dirty="0"/>
        </a:p>
      </dgm:t>
    </dgm:pt>
    <dgm:pt modelId="{5383ABD0-7F0F-4047-8DCD-7F0D7BF0E0BB}" type="parTrans" cxnId="{5F085E07-BF18-4997-8BAD-9E3DF99C781C}">
      <dgm:prSet/>
      <dgm:spPr/>
      <dgm:t>
        <a:bodyPr/>
        <a:lstStyle/>
        <a:p>
          <a:endParaRPr lang="en-GB" sz="2000"/>
        </a:p>
      </dgm:t>
    </dgm:pt>
    <dgm:pt modelId="{654372EC-A63E-4E47-BD73-3905FE8AC0C5}" type="sibTrans" cxnId="{5F085E07-BF18-4997-8BAD-9E3DF99C781C}">
      <dgm:prSet/>
      <dgm:spPr/>
      <dgm:t>
        <a:bodyPr/>
        <a:lstStyle/>
        <a:p>
          <a:endParaRPr lang="en-GB" sz="2000"/>
        </a:p>
      </dgm:t>
    </dgm:pt>
    <dgm:pt modelId="{EB90DD28-384B-4624-B237-224200D3D40D}">
      <dgm:prSet custT="1"/>
      <dgm:spPr/>
      <dgm:t>
        <a:bodyPr/>
        <a:lstStyle/>
        <a:p>
          <a:r>
            <a:rPr lang="en-US" sz="2000" smtClean="0"/>
            <a:t>Meaning</a:t>
          </a:r>
          <a:endParaRPr lang="en-US" sz="2000" dirty="0"/>
        </a:p>
      </dgm:t>
    </dgm:pt>
    <dgm:pt modelId="{206D4348-1E77-4442-B8CA-47407E3BDD08}" type="parTrans" cxnId="{126A30A5-6B4E-4F2B-AA96-6327669A570B}">
      <dgm:prSet/>
      <dgm:spPr/>
      <dgm:t>
        <a:bodyPr/>
        <a:lstStyle/>
        <a:p>
          <a:endParaRPr lang="en-GB" sz="2000"/>
        </a:p>
      </dgm:t>
    </dgm:pt>
    <dgm:pt modelId="{4A614E31-312D-495E-A874-A75D40244069}" type="sibTrans" cxnId="{126A30A5-6B4E-4F2B-AA96-6327669A570B}">
      <dgm:prSet/>
      <dgm:spPr/>
      <dgm:t>
        <a:bodyPr/>
        <a:lstStyle/>
        <a:p>
          <a:endParaRPr lang="en-GB" sz="2000"/>
        </a:p>
      </dgm:t>
    </dgm:pt>
    <dgm:pt modelId="{C56F37C1-E713-4DD5-8F0D-A4E108786665}">
      <dgm:prSet custT="1"/>
      <dgm:spPr/>
      <dgm:t>
        <a:bodyPr/>
        <a:lstStyle/>
        <a:p>
          <a:r>
            <a:rPr lang="en-US" sz="2000" dirty="0" smtClean="0"/>
            <a:t>Function</a:t>
          </a:r>
          <a:endParaRPr lang="en-US" sz="2000" dirty="0"/>
        </a:p>
      </dgm:t>
    </dgm:pt>
    <dgm:pt modelId="{DDEF270A-46A7-4940-8FCD-379886ECF486}" type="parTrans" cxnId="{00B31166-0C5F-4004-A6D0-B13922379424}">
      <dgm:prSet/>
      <dgm:spPr/>
      <dgm:t>
        <a:bodyPr/>
        <a:lstStyle/>
        <a:p>
          <a:endParaRPr lang="en-GB" sz="2000"/>
        </a:p>
      </dgm:t>
    </dgm:pt>
    <dgm:pt modelId="{E95528FE-7E3F-407D-AB14-83C0E49A983E}" type="sibTrans" cxnId="{00B31166-0C5F-4004-A6D0-B13922379424}">
      <dgm:prSet/>
      <dgm:spPr/>
      <dgm:t>
        <a:bodyPr/>
        <a:lstStyle/>
        <a:p>
          <a:endParaRPr lang="en-GB" sz="2000"/>
        </a:p>
      </dgm:t>
    </dgm:pt>
    <dgm:pt modelId="{235222A4-A95F-4D60-9E64-3690B197F11B}">
      <dgm:prSet phldrT="[Text]" custT="1"/>
      <dgm:spPr/>
      <dgm:t>
        <a:bodyPr/>
        <a:lstStyle/>
        <a:p>
          <a:r>
            <a:rPr lang="en-US" sz="2000" dirty="0" smtClean="0"/>
            <a:t>Knowledge of vocabulary</a:t>
          </a:r>
          <a:endParaRPr lang="en-GB" sz="2000" dirty="0"/>
        </a:p>
      </dgm:t>
    </dgm:pt>
    <dgm:pt modelId="{A2A5AA64-FD4E-408B-B978-7A36973BDA11}" type="sibTrans" cxnId="{471F3A0D-9A97-491D-A5D7-0BFF0654202B}">
      <dgm:prSet/>
      <dgm:spPr/>
      <dgm:t>
        <a:bodyPr/>
        <a:lstStyle/>
        <a:p>
          <a:endParaRPr lang="en-GB" sz="2000"/>
        </a:p>
      </dgm:t>
    </dgm:pt>
    <dgm:pt modelId="{D463A4B3-8DEB-404B-B5C4-F5A66579C665}" type="parTrans" cxnId="{471F3A0D-9A97-491D-A5D7-0BFF0654202B}">
      <dgm:prSet/>
      <dgm:spPr/>
      <dgm:t>
        <a:bodyPr/>
        <a:lstStyle/>
        <a:p>
          <a:endParaRPr lang="en-GB" sz="2000"/>
        </a:p>
      </dgm:t>
    </dgm:pt>
    <dgm:pt modelId="{A515142C-569E-4D51-9ED7-E22E6E95C837}" type="pres">
      <dgm:prSet presAssocID="{DE2FFEE8-A1D0-4439-9197-65C44E335116}" presName="Name0" presStyleCnt="0">
        <dgm:presLayoutVars>
          <dgm:chMax val="4"/>
          <dgm:resizeHandles val="exact"/>
        </dgm:presLayoutVars>
      </dgm:prSet>
      <dgm:spPr/>
      <dgm:t>
        <a:bodyPr/>
        <a:lstStyle/>
        <a:p>
          <a:endParaRPr lang="en-US"/>
        </a:p>
      </dgm:t>
    </dgm:pt>
    <dgm:pt modelId="{BB741575-83CD-45BE-B869-336A10305C95}" type="pres">
      <dgm:prSet presAssocID="{DE2FFEE8-A1D0-4439-9197-65C44E335116}" presName="ellipse" presStyleLbl="trBgShp" presStyleIdx="0" presStyleCnt="1"/>
      <dgm:spPr/>
    </dgm:pt>
    <dgm:pt modelId="{E4E37A25-B28A-48AA-A5EB-DF21456F0FF7}" type="pres">
      <dgm:prSet presAssocID="{DE2FFEE8-A1D0-4439-9197-65C44E335116}" presName="arrow1" presStyleLbl="fgShp" presStyleIdx="0" presStyleCnt="1"/>
      <dgm:spPr/>
    </dgm:pt>
    <dgm:pt modelId="{BCC81ED3-E78D-42FE-845F-88CAC9767FD6}" type="pres">
      <dgm:prSet presAssocID="{DE2FFEE8-A1D0-4439-9197-65C44E335116}" presName="rectangle" presStyleLbl="revTx" presStyleIdx="0" presStyleCnt="1">
        <dgm:presLayoutVars>
          <dgm:bulletEnabled val="1"/>
        </dgm:presLayoutVars>
      </dgm:prSet>
      <dgm:spPr/>
      <dgm:t>
        <a:bodyPr/>
        <a:lstStyle/>
        <a:p>
          <a:endParaRPr lang="en-GB"/>
        </a:p>
      </dgm:t>
    </dgm:pt>
    <dgm:pt modelId="{69694F87-14B3-4899-99D0-CD6C70D7D508}" type="pres">
      <dgm:prSet presAssocID="{EB90DD28-384B-4624-B237-224200D3D40D}" presName="item1" presStyleLbl="node1" presStyleIdx="0" presStyleCnt="3">
        <dgm:presLayoutVars>
          <dgm:bulletEnabled val="1"/>
        </dgm:presLayoutVars>
      </dgm:prSet>
      <dgm:spPr/>
      <dgm:t>
        <a:bodyPr/>
        <a:lstStyle/>
        <a:p>
          <a:endParaRPr lang="en-US"/>
        </a:p>
      </dgm:t>
    </dgm:pt>
    <dgm:pt modelId="{C2CC9363-C327-421B-BFF3-2465B39FE90F}" type="pres">
      <dgm:prSet presAssocID="{C56F37C1-E713-4DD5-8F0D-A4E108786665}" presName="item2" presStyleLbl="node1" presStyleIdx="1" presStyleCnt="3">
        <dgm:presLayoutVars>
          <dgm:bulletEnabled val="1"/>
        </dgm:presLayoutVars>
      </dgm:prSet>
      <dgm:spPr/>
      <dgm:t>
        <a:bodyPr/>
        <a:lstStyle/>
        <a:p>
          <a:endParaRPr lang="en-US"/>
        </a:p>
      </dgm:t>
    </dgm:pt>
    <dgm:pt modelId="{D391483E-CE29-4FF6-9183-268016E019B7}" type="pres">
      <dgm:prSet presAssocID="{235222A4-A95F-4D60-9E64-3690B197F11B}" presName="item3" presStyleLbl="node1" presStyleIdx="2" presStyleCnt="3">
        <dgm:presLayoutVars>
          <dgm:bulletEnabled val="1"/>
        </dgm:presLayoutVars>
      </dgm:prSet>
      <dgm:spPr/>
      <dgm:t>
        <a:bodyPr/>
        <a:lstStyle/>
        <a:p>
          <a:endParaRPr lang="en-US"/>
        </a:p>
      </dgm:t>
    </dgm:pt>
    <dgm:pt modelId="{F06DE83D-AE6A-4EF6-981F-EB8E6862054D}" type="pres">
      <dgm:prSet presAssocID="{DE2FFEE8-A1D0-4439-9197-65C44E335116}" presName="funnel" presStyleLbl="trAlignAcc1" presStyleIdx="0" presStyleCnt="1"/>
      <dgm:spPr/>
    </dgm:pt>
  </dgm:ptLst>
  <dgm:cxnLst>
    <dgm:cxn modelId="{5A006496-1FEE-4FC9-A6C2-E04F08E65A46}" type="presOf" srcId="{EB90DD28-384B-4624-B237-224200D3D40D}" destId="{C2CC9363-C327-421B-BFF3-2465B39FE90F}" srcOrd="0" destOrd="0" presId="urn:microsoft.com/office/officeart/2005/8/layout/funnel1"/>
    <dgm:cxn modelId="{16E2FA5B-454A-45DF-92F8-623D60349D6B}" type="presOf" srcId="{C56F37C1-E713-4DD5-8F0D-A4E108786665}" destId="{69694F87-14B3-4899-99D0-CD6C70D7D508}" srcOrd="0" destOrd="0" presId="urn:microsoft.com/office/officeart/2005/8/layout/funnel1"/>
    <dgm:cxn modelId="{471F3A0D-9A97-491D-A5D7-0BFF0654202B}" srcId="{DE2FFEE8-A1D0-4439-9197-65C44E335116}" destId="{235222A4-A95F-4D60-9E64-3690B197F11B}" srcOrd="3" destOrd="0" parTransId="{D463A4B3-8DEB-404B-B5C4-F5A66579C665}" sibTransId="{A2A5AA64-FD4E-408B-B978-7A36973BDA11}"/>
    <dgm:cxn modelId="{126A30A5-6B4E-4F2B-AA96-6327669A570B}" srcId="{DE2FFEE8-A1D0-4439-9197-65C44E335116}" destId="{EB90DD28-384B-4624-B237-224200D3D40D}" srcOrd="1" destOrd="0" parTransId="{206D4348-1E77-4442-B8CA-47407E3BDD08}" sibTransId="{4A614E31-312D-495E-A874-A75D40244069}"/>
    <dgm:cxn modelId="{4677BBE1-705B-4E94-9529-B6635EB38B17}" type="presOf" srcId="{DE2FFEE8-A1D0-4439-9197-65C44E335116}" destId="{A515142C-569E-4D51-9ED7-E22E6E95C837}" srcOrd="0" destOrd="0" presId="urn:microsoft.com/office/officeart/2005/8/layout/funnel1"/>
    <dgm:cxn modelId="{5F085E07-BF18-4997-8BAD-9E3DF99C781C}" srcId="{DE2FFEE8-A1D0-4439-9197-65C44E335116}" destId="{6183CC43-A180-421A-AB77-62464973FD62}" srcOrd="0" destOrd="0" parTransId="{5383ABD0-7F0F-4047-8DCD-7F0D7BF0E0BB}" sibTransId="{654372EC-A63E-4E47-BD73-3905FE8AC0C5}"/>
    <dgm:cxn modelId="{F5C8C132-2BA2-4915-9DF2-8ADEE652850E}" type="presOf" srcId="{235222A4-A95F-4D60-9E64-3690B197F11B}" destId="{BCC81ED3-E78D-42FE-845F-88CAC9767FD6}" srcOrd="0" destOrd="0" presId="urn:microsoft.com/office/officeart/2005/8/layout/funnel1"/>
    <dgm:cxn modelId="{00B31166-0C5F-4004-A6D0-B13922379424}" srcId="{DE2FFEE8-A1D0-4439-9197-65C44E335116}" destId="{C56F37C1-E713-4DD5-8F0D-A4E108786665}" srcOrd="2" destOrd="0" parTransId="{DDEF270A-46A7-4940-8FCD-379886ECF486}" sibTransId="{E95528FE-7E3F-407D-AB14-83C0E49A983E}"/>
    <dgm:cxn modelId="{F202FEEC-8B87-4892-B5E0-30463CEE7247}" type="presOf" srcId="{6183CC43-A180-421A-AB77-62464973FD62}" destId="{D391483E-CE29-4FF6-9183-268016E019B7}" srcOrd="0" destOrd="0" presId="urn:microsoft.com/office/officeart/2005/8/layout/funnel1"/>
    <dgm:cxn modelId="{C43FCC79-A5A6-4C37-BE37-803308C6E0C0}" type="presParOf" srcId="{A515142C-569E-4D51-9ED7-E22E6E95C837}" destId="{BB741575-83CD-45BE-B869-336A10305C95}" srcOrd="0" destOrd="0" presId="urn:microsoft.com/office/officeart/2005/8/layout/funnel1"/>
    <dgm:cxn modelId="{85CDC2FE-0340-46FE-8E18-F49EDF37C842}" type="presParOf" srcId="{A515142C-569E-4D51-9ED7-E22E6E95C837}" destId="{E4E37A25-B28A-48AA-A5EB-DF21456F0FF7}" srcOrd="1" destOrd="0" presId="urn:microsoft.com/office/officeart/2005/8/layout/funnel1"/>
    <dgm:cxn modelId="{1E46D2DF-F5CD-4A8C-8A01-F1FE8B2D65D3}" type="presParOf" srcId="{A515142C-569E-4D51-9ED7-E22E6E95C837}" destId="{BCC81ED3-E78D-42FE-845F-88CAC9767FD6}" srcOrd="2" destOrd="0" presId="urn:microsoft.com/office/officeart/2005/8/layout/funnel1"/>
    <dgm:cxn modelId="{09F6FA50-55A7-418E-9DF8-D782A973A368}" type="presParOf" srcId="{A515142C-569E-4D51-9ED7-E22E6E95C837}" destId="{69694F87-14B3-4899-99D0-CD6C70D7D508}" srcOrd="3" destOrd="0" presId="urn:microsoft.com/office/officeart/2005/8/layout/funnel1"/>
    <dgm:cxn modelId="{BC03CB77-4118-4EC0-AD93-B58F9945CE9D}" type="presParOf" srcId="{A515142C-569E-4D51-9ED7-E22E6E95C837}" destId="{C2CC9363-C327-421B-BFF3-2465B39FE90F}" srcOrd="4" destOrd="0" presId="urn:microsoft.com/office/officeart/2005/8/layout/funnel1"/>
    <dgm:cxn modelId="{359772F3-76F5-43B1-AA1C-5D7D1E5D9BCD}" type="presParOf" srcId="{A515142C-569E-4D51-9ED7-E22E6E95C837}" destId="{D391483E-CE29-4FF6-9183-268016E019B7}" srcOrd="5" destOrd="0" presId="urn:microsoft.com/office/officeart/2005/8/layout/funnel1"/>
    <dgm:cxn modelId="{18BE8668-99C2-488B-84B0-10ABA4355254}" type="presParOf" srcId="{A515142C-569E-4D51-9ED7-E22E6E95C837}" destId="{F06DE83D-AE6A-4EF6-981F-EB8E6862054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5767E-2037-499E-9917-824DE28FFABF}"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GB"/>
        </a:p>
      </dgm:t>
    </dgm:pt>
    <dgm:pt modelId="{AEDE358A-DB83-4173-AA0A-0B5B0FE2A714}">
      <dgm:prSet phldrT="[Text]" custT="1"/>
      <dgm:spPr/>
      <dgm:t>
        <a:bodyPr/>
        <a:lstStyle/>
        <a:p>
          <a:r>
            <a:rPr lang="en-US" altLang="zh-TW" sz="2000" b="1" dirty="0" smtClean="0">
              <a:latin typeface="+mn-lt"/>
              <a:ea typeface="+mj-ea"/>
              <a:cs typeface="+mj-cs"/>
            </a:rPr>
            <a:t>Presenting new words</a:t>
          </a:r>
          <a:r>
            <a:rPr lang="en-US" altLang="zh-TW" sz="2000" dirty="0" smtClean="0">
              <a:latin typeface="+mn-lt"/>
              <a:ea typeface="+mj-ea"/>
              <a:cs typeface="+mj-cs"/>
            </a:rPr>
            <a:t> </a:t>
          </a:r>
          <a:endParaRPr lang="en-GB" sz="2000" dirty="0">
            <a:latin typeface="+mn-lt"/>
          </a:endParaRPr>
        </a:p>
      </dgm:t>
    </dgm:pt>
    <dgm:pt modelId="{53F15319-5A95-4CCF-9FC1-7EC75231C346}" type="parTrans" cxnId="{CB5E7E19-8EB8-4AB3-8D54-425098728E66}">
      <dgm:prSet/>
      <dgm:spPr/>
      <dgm:t>
        <a:bodyPr/>
        <a:lstStyle/>
        <a:p>
          <a:endParaRPr lang="en-GB" sz="2000">
            <a:latin typeface="+mn-lt"/>
          </a:endParaRPr>
        </a:p>
      </dgm:t>
    </dgm:pt>
    <dgm:pt modelId="{A860EF8D-2374-425C-86E8-5DAEF0D2B2D6}" type="sibTrans" cxnId="{CB5E7E19-8EB8-4AB3-8D54-425098728E66}">
      <dgm:prSet/>
      <dgm:spPr/>
      <dgm:t>
        <a:bodyPr/>
        <a:lstStyle/>
        <a:p>
          <a:endParaRPr lang="en-GB" sz="2000">
            <a:latin typeface="+mn-lt"/>
          </a:endParaRPr>
        </a:p>
      </dgm:t>
    </dgm:pt>
    <dgm:pt modelId="{AF4558A4-BE3F-4471-9B98-BA20776BD92F}">
      <dgm:prSet phldrT="[Text]" custT="1"/>
      <dgm:spPr/>
      <dgm:t>
        <a:bodyPr/>
        <a:lstStyle/>
        <a:p>
          <a:r>
            <a:rPr lang="en-US" sz="2000" dirty="0" smtClean="0">
              <a:latin typeface="+mn-lt"/>
            </a:rPr>
            <a:t>Using visual images</a:t>
          </a:r>
          <a:endParaRPr lang="en-GB" sz="2000" dirty="0">
            <a:latin typeface="+mn-lt"/>
          </a:endParaRPr>
        </a:p>
      </dgm:t>
    </dgm:pt>
    <dgm:pt modelId="{4A5861A9-71CD-4398-997E-D2EABE71AD01}" type="parTrans" cxnId="{616F056A-EB9E-46F9-9F43-24AD55852760}">
      <dgm:prSet/>
      <dgm:spPr/>
      <dgm:t>
        <a:bodyPr/>
        <a:lstStyle/>
        <a:p>
          <a:endParaRPr lang="en-GB" sz="2000">
            <a:latin typeface="+mn-lt"/>
          </a:endParaRPr>
        </a:p>
      </dgm:t>
    </dgm:pt>
    <dgm:pt modelId="{9B15D094-DC10-4171-8242-10F4270EC845}" type="sibTrans" cxnId="{616F056A-EB9E-46F9-9F43-24AD55852760}">
      <dgm:prSet/>
      <dgm:spPr/>
      <dgm:t>
        <a:bodyPr/>
        <a:lstStyle/>
        <a:p>
          <a:endParaRPr lang="en-GB" sz="2000">
            <a:latin typeface="+mn-lt"/>
          </a:endParaRPr>
        </a:p>
      </dgm:t>
    </dgm:pt>
    <dgm:pt modelId="{E99D7543-5CB6-42E4-AD30-026BEC2DE25C}">
      <dgm:prSet phldrT="[Text]" custT="1"/>
      <dgm:spPr/>
      <dgm:t>
        <a:bodyPr/>
        <a:lstStyle/>
        <a:p>
          <a:r>
            <a:rPr lang="en-US" sz="2000" dirty="0" smtClean="0">
              <a:latin typeface="+mn-lt"/>
            </a:rPr>
            <a:t>Using gestures </a:t>
          </a:r>
          <a:br>
            <a:rPr lang="en-US" sz="2000" dirty="0" smtClean="0">
              <a:latin typeface="+mn-lt"/>
            </a:rPr>
          </a:br>
          <a:r>
            <a:rPr lang="en-US" sz="2000" dirty="0" smtClean="0">
              <a:latin typeface="+mn-lt"/>
            </a:rPr>
            <a:t>and actions</a:t>
          </a:r>
          <a:endParaRPr lang="en-GB" sz="2000" dirty="0">
            <a:latin typeface="+mn-lt"/>
          </a:endParaRPr>
        </a:p>
      </dgm:t>
    </dgm:pt>
    <dgm:pt modelId="{4B378EA6-68A8-4603-B584-427A6EF133B3}" type="parTrans" cxnId="{0AF2973C-C056-4BF0-988E-1BD8A5068ED8}">
      <dgm:prSet/>
      <dgm:spPr/>
      <dgm:t>
        <a:bodyPr/>
        <a:lstStyle/>
        <a:p>
          <a:endParaRPr lang="en-GB" sz="2000">
            <a:latin typeface="+mn-lt"/>
          </a:endParaRPr>
        </a:p>
      </dgm:t>
    </dgm:pt>
    <dgm:pt modelId="{58FC2247-0567-432A-A082-335B9126B39C}" type="sibTrans" cxnId="{0AF2973C-C056-4BF0-988E-1BD8A5068ED8}">
      <dgm:prSet/>
      <dgm:spPr/>
      <dgm:t>
        <a:bodyPr/>
        <a:lstStyle/>
        <a:p>
          <a:endParaRPr lang="en-GB" sz="2000">
            <a:latin typeface="+mn-lt"/>
          </a:endParaRPr>
        </a:p>
      </dgm:t>
    </dgm:pt>
    <dgm:pt modelId="{4F6B8121-6919-4D00-9A6F-556A64E5DE88}">
      <dgm:prSet phldrT="[Text]" custT="1"/>
      <dgm:spPr/>
      <dgm:t>
        <a:bodyPr/>
        <a:lstStyle/>
        <a:p>
          <a:r>
            <a:rPr lang="en-US" sz="2000" dirty="0" smtClean="0">
              <a:latin typeface="+mn-lt"/>
            </a:rPr>
            <a:t>Other techniques</a:t>
          </a:r>
          <a:endParaRPr lang="en-GB" sz="2000" dirty="0">
            <a:latin typeface="+mn-lt"/>
          </a:endParaRPr>
        </a:p>
      </dgm:t>
    </dgm:pt>
    <dgm:pt modelId="{BF023EED-F72F-4318-99E0-503D5F9AE0CE}" type="parTrans" cxnId="{BFA4B9CA-2641-4E59-BC8B-7B3A98FEADC4}">
      <dgm:prSet/>
      <dgm:spPr/>
      <dgm:t>
        <a:bodyPr/>
        <a:lstStyle/>
        <a:p>
          <a:endParaRPr lang="en-GB" sz="2000">
            <a:latin typeface="+mn-lt"/>
          </a:endParaRPr>
        </a:p>
      </dgm:t>
    </dgm:pt>
    <dgm:pt modelId="{962B0CF9-C446-4394-9C08-616439BCAFD4}" type="sibTrans" cxnId="{BFA4B9CA-2641-4E59-BC8B-7B3A98FEADC4}">
      <dgm:prSet/>
      <dgm:spPr/>
      <dgm:t>
        <a:bodyPr/>
        <a:lstStyle/>
        <a:p>
          <a:endParaRPr lang="en-GB" sz="2000">
            <a:latin typeface="+mn-lt"/>
          </a:endParaRPr>
        </a:p>
      </dgm:t>
    </dgm:pt>
    <dgm:pt modelId="{2AE28CB0-2738-4739-B44F-5626659BB45D}">
      <dgm:prSet phldrT="[Text]" custT="1"/>
      <dgm:spPr/>
      <dgm:t>
        <a:bodyPr/>
        <a:lstStyle/>
        <a:p>
          <a:r>
            <a:rPr lang="en-US" sz="2000" dirty="0" smtClean="0">
              <a:latin typeface="+mn-lt"/>
            </a:rPr>
            <a:t>Words in context</a:t>
          </a:r>
          <a:endParaRPr lang="en-GB" sz="2000" dirty="0">
            <a:latin typeface="+mn-lt"/>
          </a:endParaRPr>
        </a:p>
      </dgm:t>
    </dgm:pt>
    <dgm:pt modelId="{66AAEC19-B13F-4FA4-B641-AC5720CB39D4}" type="parTrans" cxnId="{50879D57-5758-4C33-A278-9F86A352368F}">
      <dgm:prSet/>
      <dgm:spPr/>
      <dgm:t>
        <a:bodyPr/>
        <a:lstStyle/>
        <a:p>
          <a:endParaRPr lang="en-GB" sz="2000">
            <a:latin typeface="+mn-lt"/>
          </a:endParaRPr>
        </a:p>
      </dgm:t>
    </dgm:pt>
    <dgm:pt modelId="{4593357B-BE77-4C89-A81F-805DABFF30C1}" type="sibTrans" cxnId="{50879D57-5758-4C33-A278-9F86A352368F}">
      <dgm:prSet/>
      <dgm:spPr/>
      <dgm:t>
        <a:bodyPr/>
        <a:lstStyle/>
        <a:p>
          <a:endParaRPr lang="en-GB" sz="2000">
            <a:latin typeface="+mn-lt"/>
          </a:endParaRPr>
        </a:p>
      </dgm:t>
    </dgm:pt>
    <dgm:pt modelId="{C140E093-A163-4099-A80E-D40B0E0218F5}">
      <dgm:prSet phldrT="[Text]" custT="1"/>
      <dgm:spPr/>
      <dgm:t>
        <a:bodyPr/>
        <a:lstStyle/>
        <a:p>
          <a:r>
            <a:rPr lang="en-US" sz="2000" smtClean="0">
              <a:latin typeface="+mn-lt"/>
            </a:rPr>
            <a:t>Showing lexicial relations</a:t>
          </a:r>
          <a:endParaRPr lang="en-GB" sz="2000" dirty="0">
            <a:latin typeface="+mn-lt"/>
          </a:endParaRPr>
        </a:p>
      </dgm:t>
    </dgm:pt>
    <dgm:pt modelId="{19024204-8996-43F1-A0C7-E4ECC1462524}" type="parTrans" cxnId="{2CCEAFD7-C015-489D-9EEB-F1D410A6BE5F}">
      <dgm:prSet/>
      <dgm:spPr/>
      <dgm:t>
        <a:bodyPr/>
        <a:lstStyle/>
        <a:p>
          <a:endParaRPr lang="en-GB" sz="2000">
            <a:latin typeface="+mn-lt"/>
          </a:endParaRPr>
        </a:p>
      </dgm:t>
    </dgm:pt>
    <dgm:pt modelId="{7DE8BF61-A567-4C32-824C-E333BA51E7F1}" type="sibTrans" cxnId="{2CCEAFD7-C015-489D-9EEB-F1D410A6BE5F}">
      <dgm:prSet/>
      <dgm:spPr/>
      <dgm:t>
        <a:bodyPr/>
        <a:lstStyle/>
        <a:p>
          <a:endParaRPr lang="en-GB" sz="2000">
            <a:latin typeface="+mn-lt"/>
          </a:endParaRPr>
        </a:p>
      </dgm:t>
    </dgm:pt>
    <dgm:pt modelId="{465AFEE5-8F6E-46ED-95A0-3ED26FCE5524}">
      <dgm:prSet phldrT="[Text]" custT="1"/>
      <dgm:spPr/>
      <dgm:t>
        <a:bodyPr/>
        <a:lstStyle/>
        <a:p>
          <a:r>
            <a:rPr lang="en-US" sz="2000" smtClean="0">
              <a:latin typeface="+mn-lt"/>
            </a:rPr>
            <a:t>Guessing/ Predicting</a:t>
          </a:r>
          <a:endParaRPr lang="en-GB" sz="2000" dirty="0">
            <a:latin typeface="+mn-lt"/>
          </a:endParaRPr>
        </a:p>
      </dgm:t>
    </dgm:pt>
    <dgm:pt modelId="{39A86099-E66E-457D-BB1E-4E5CEE2B0167}" type="parTrans" cxnId="{47AD23D4-B6C4-4BD8-A5B6-2DD3E057A8D5}">
      <dgm:prSet/>
      <dgm:spPr/>
      <dgm:t>
        <a:bodyPr/>
        <a:lstStyle/>
        <a:p>
          <a:endParaRPr lang="en-GB" sz="2000">
            <a:latin typeface="+mn-lt"/>
          </a:endParaRPr>
        </a:p>
      </dgm:t>
    </dgm:pt>
    <dgm:pt modelId="{6B178800-4121-4DA5-A6D1-5106107A5DCB}" type="sibTrans" cxnId="{47AD23D4-B6C4-4BD8-A5B6-2DD3E057A8D5}">
      <dgm:prSet/>
      <dgm:spPr/>
      <dgm:t>
        <a:bodyPr/>
        <a:lstStyle/>
        <a:p>
          <a:endParaRPr lang="en-GB" sz="2000">
            <a:latin typeface="+mn-lt"/>
          </a:endParaRPr>
        </a:p>
      </dgm:t>
    </dgm:pt>
    <dgm:pt modelId="{A73064A8-C5A5-4A3A-AC17-6D8A5B71B0F7}" type="pres">
      <dgm:prSet presAssocID="{05B5767E-2037-499E-9917-824DE28FFABF}" presName="Name0" presStyleCnt="0">
        <dgm:presLayoutVars>
          <dgm:chMax val="1"/>
          <dgm:chPref val="1"/>
          <dgm:dir/>
          <dgm:animOne val="branch"/>
          <dgm:animLvl val="lvl"/>
        </dgm:presLayoutVars>
      </dgm:prSet>
      <dgm:spPr/>
      <dgm:t>
        <a:bodyPr/>
        <a:lstStyle/>
        <a:p>
          <a:endParaRPr lang="en-US"/>
        </a:p>
      </dgm:t>
    </dgm:pt>
    <dgm:pt modelId="{B6379EB6-F5DC-42E3-A859-EA5F56490B42}" type="pres">
      <dgm:prSet presAssocID="{AEDE358A-DB83-4173-AA0A-0B5B0FE2A714}" presName="singleCycle" presStyleCnt="0"/>
      <dgm:spPr/>
    </dgm:pt>
    <dgm:pt modelId="{A687BA0A-C981-4E37-9566-F0014D2C73C4}" type="pres">
      <dgm:prSet presAssocID="{AEDE358A-DB83-4173-AA0A-0B5B0FE2A714}" presName="singleCenter" presStyleLbl="node1" presStyleIdx="0" presStyleCnt="7">
        <dgm:presLayoutVars>
          <dgm:chMax val="7"/>
          <dgm:chPref val="7"/>
        </dgm:presLayoutVars>
      </dgm:prSet>
      <dgm:spPr/>
      <dgm:t>
        <a:bodyPr/>
        <a:lstStyle/>
        <a:p>
          <a:endParaRPr lang="en-US"/>
        </a:p>
      </dgm:t>
    </dgm:pt>
    <dgm:pt modelId="{23EF9065-5616-4A01-B54D-AA31AC9D5666}" type="pres">
      <dgm:prSet presAssocID="{4A5861A9-71CD-4398-997E-D2EABE71AD01}" presName="Name56" presStyleLbl="parChTrans1D2" presStyleIdx="0" presStyleCnt="6"/>
      <dgm:spPr/>
      <dgm:t>
        <a:bodyPr/>
        <a:lstStyle/>
        <a:p>
          <a:endParaRPr lang="en-US"/>
        </a:p>
      </dgm:t>
    </dgm:pt>
    <dgm:pt modelId="{CF1C081C-B5E3-4C7A-A0E2-8B5FFE860961}" type="pres">
      <dgm:prSet presAssocID="{AF4558A4-BE3F-4471-9B98-BA20776BD92F}" presName="text0" presStyleLbl="node1" presStyleIdx="1" presStyleCnt="7" custScaleX="195462">
        <dgm:presLayoutVars>
          <dgm:bulletEnabled val="1"/>
        </dgm:presLayoutVars>
      </dgm:prSet>
      <dgm:spPr/>
      <dgm:t>
        <a:bodyPr/>
        <a:lstStyle/>
        <a:p>
          <a:endParaRPr lang="en-US"/>
        </a:p>
      </dgm:t>
    </dgm:pt>
    <dgm:pt modelId="{8057DB0A-D719-48D1-8FF8-CF014B988C00}" type="pres">
      <dgm:prSet presAssocID="{4B378EA6-68A8-4603-B584-427A6EF133B3}" presName="Name56" presStyleLbl="parChTrans1D2" presStyleIdx="1" presStyleCnt="6"/>
      <dgm:spPr/>
      <dgm:t>
        <a:bodyPr/>
        <a:lstStyle/>
        <a:p>
          <a:endParaRPr lang="en-US"/>
        </a:p>
      </dgm:t>
    </dgm:pt>
    <dgm:pt modelId="{94DB2C91-B039-4185-8BDE-62FEAA5BB165}" type="pres">
      <dgm:prSet presAssocID="{E99D7543-5CB6-42E4-AD30-026BEC2DE25C}" presName="text0" presStyleLbl="node1" presStyleIdx="2" presStyleCnt="7" custScaleX="195462" custRadScaleRad="163660" custRadScaleInc="42822">
        <dgm:presLayoutVars>
          <dgm:bulletEnabled val="1"/>
        </dgm:presLayoutVars>
      </dgm:prSet>
      <dgm:spPr/>
      <dgm:t>
        <a:bodyPr/>
        <a:lstStyle/>
        <a:p>
          <a:endParaRPr lang="en-US"/>
        </a:p>
      </dgm:t>
    </dgm:pt>
    <dgm:pt modelId="{5E481825-207D-42E0-AFE3-4E59F9C1ED5F}" type="pres">
      <dgm:prSet presAssocID="{19024204-8996-43F1-A0C7-E4ECC1462524}" presName="Name56" presStyleLbl="parChTrans1D2" presStyleIdx="2" presStyleCnt="6"/>
      <dgm:spPr/>
      <dgm:t>
        <a:bodyPr/>
        <a:lstStyle/>
        <a:p>
          <a:endParaRPr lang="en-US"/>
        </a:p>
      </dgm:t>
    </dgm:pt>
    <dgm:pt modelId="{570DFD02-AFEB-4C86-BC6A-19405008F770}" type="pres">
      <dgm:prSet presAssocID="{C140E093-A163-4099-A80E-D40B0E0218F5}" presName="text0" presStyleLbl="node1" presStyleIdx="3" presStyleCnt="7" custScaleX="195462" custRadScaleRad="181005" custRadScaleInc="788">
        <dgm:presLayoutVars>
          <dgm:bulletEnabled val="1"/>
        </dgm:presLayoutVars>
      </dgm:prSet>
      <dgm:spPr/>
      <dgm:t>
        <a:bodyPr/>
        <a:lstStyle/>
        <a:p>
          <a:endParaRPr lang="en-GB"/>
        </a:p>
      </dgm:t>
    </dgm:pt>
    <dgm:pt modelId="{C1E0A141-D151-41D4-8070-B51B7A001F09}" type="pres">
      <dgm:prSet presAssocID="{66AAEC19-B13F-4FA4-B641-AC5720CB39D4}" presName="Name56" presStyleLbl="parChTrans1D2" presStyleIdx="3" presStyleCnt="6"/>
      <dgm:spPr/>
      <dgm:t>
        <a:bodyPr/>
        <a:lstStyle/>
        <a:p>
          <a:endParaRPr lang="en-US"/>
        </a:p>
      </dgm:t>
    </dgm:pt>
    <dgm:pt modelId="{E368736A-72E5-4A66-992F-9645E16F0F7A}" type="pres">
      <dgm:prSet presAssocID="{2AE28CB0-2738-4739-B44F-5626659BB45D}" presName="text0" presStyleLbl="node1" presStyleIdx="4" presStyleCnt="7" custScaleX="195462">
        <dgm:presLayoutVars>
          <dgm:bulletEnabled val="1"/>
        </dgm:presLayoutVars>
      </dgm:prSet>
      <dgm:spPr/>
      <dgm:t>
        <a:bodyPr/>
        <a:lstStyle/>
        <a:p>
          <a:endParaRPr lang="en-GB"/>
        </a:p>
      </dgm:t>
    </dgm:pt>
    <dgm:pt modelId="{723ADF34-CBB3-4BD7-8164-901780A47430}" type="pres">
      <dgm:prSet presAssocID="{39A86099-E66E-457D-BB1E-4E5CEE2B0167}" presName="Name56" presStyleLbl="parChTrans1D2" presStyleIdx="4" presStyleCnt="6"/>
      <dgm:spPr/>
      <dgm:t>
        <a:bodyPr/>
        <a:lstStyle/>
        <a:p>
          <a:endParaRPr lang="en-US"/>
        </a:p>
      </dgm:t>
    </dgm:pt>
    <dgm:pt modelId="{62DEB085-2E88-40B3-BA5A-D1EBE9DB19D3}" type="pres">
      <dgm:prSet presAssocID="{465AFEE5-8F6E-46ED-95A0-3ED26FCE5524}" presName="text0" presStyleLbl="node1" presStyleIdx="5" presStyleCnt="7" custScaleX="195462" custRadScaleRad="179227" custRadScaleInc="-1894">
        <dgm:presLayoutVars>
          <dgm:bulletEnabled val="1"/>
        </dgm:presLayoutVars>
      </dgm:prSet>
      <dgm:spPr/>
      <dgm:t>
        <a:bodyPr/>
        <a:lstStyle/>
        <a:p>
          <a:endParaRPr lang="en-GB"/>
        </a:p>
      </dgm:t>
    </dgm:pt>
    <dgm:pt modelId="{059A6A35-FE88-4367-88E3-7E1EA2EE91E5}" type="pres">
      <dgm:prSet presAssocID="{BF023EED-F72F-4318-99E0-503D5F9AE0CE}" presName="Name56" presStyleLbl="parChTrans1D2" presStyleIdx="5" presStyleCnt="6"/>
      <dgm:spPr/>
      <dgm:t>
        <a:bodyPr/>
        <a:lstStyle/>
        <a:p>
          <a:endParaRPr lang="en-US"/>
        </a:p>
      </dgm:t>
    </dgm:pt>
    <dgm:pt modelId="{2F6BF592-8D6F-4ED0-AF7E-C227682B92A5}" type="pres">
      <dgm:prSet presAssocID="{4F6B8121-6919-4D00-9A6F-556A64E5DE88}" presName="text0" presStyleLbl="node1" presStyleIdx="6" presStyleCnt="7" custScaleX="195462" custRadScaleRad="165498" custRadScaleInc="-43476">
        <dgm:presLayoutVars>
          <dgm:bulletEnabled val="1"/>
        </dgm:presLayoutVars>
      </dgm:prSet>
      <dgm:spPr/>
      <dgm:t>
        <a:bodyPr/>
        <a:lstStyle/>
        <a:p>
          <a:endParaRPr lang="en-US"/>
        </a:p>
      </dgm:t>
    </dgm:pt>
  </dgm:ptLst>
  <dgm:cxnLst>
    <dgm:cxn modelId="{0AF2973C-C056-4BF0-988E-1BD8A5068ED8}" srcId="{AEDE358A-DB83-4173-AA0A-0B5B0FE2A714}" destId="{E99D7543-5CB6-42E4-AD30-026BEC2DE25C}" srcOrd="1" destOrd="0" parTransId="{4B378EA6-68A8-4603-B584-427A6EF133B3}" sibTransId="{58FC2247-0567-432A-A082-335B9126B39C}"/>
    <dgm:cxn modelId="{2EA3C1EA-AA04-449B-8BA4-9BCF4FD2C255}" type="presOf" srcId="{05B5767E-2037-499E-9917-824DE28FFABF}" destId="{A73064A8-C5A5-4A3A-AC17-6D8A5B71B0F7}" srcOrd="0" destOrd="0" presId="urn:microsoft.com/office/officeart/2008/layout/RadialCluster"/>
    <dgm:cxn modelId="{25387A3D-CEED-4356-A4D7-FB043E1C436C}" type="presOf" srcId="{19024204-8996-43F1-A0C7-E4ECC1462524}" destId="{5E481825-207D-42E0-AFE3-4E59F9C1ED5F}" srcOrd="0" destOrd="0" presId="urn:microsoft.com/office/officeart/2008/layout/RadialCluster"/>
    <dgm:cxn modelId="{7086680D-C3A2-4739-BF41-867DEAE77747}" type="presOf" srcId="{AEDE358A-DB83-4173-AA0A-0B5B0FE2A714}" destId="{A687BA0A-C981-4E37-9566-F0014D2C73C4}" srcOrd="0" destOrd="0" presId="urn:microsoft.com/office/officeart/2008/layout/RadialCluster"/>
    <dgm:cxn modelId="{47AD23D4-B6C4-4BD8-A5B6-2DD3E057A8D5}" srcId="{AEDE358A-DB83-4173-AA0A-0B5B0FE2A714}" destId="{465AFEE5-8F6E-46ED-95A0-3ED26FCE5524}" srcOrd="4" destOrd="0" parTransId="{39A86099-E66E-457D-BB1E-4E5CEE2B0167}" sibTransId="{6B178800-4121-4DA5-A6D1-5106107A5DCB}"/>
    <dgm:cxn modelId="{B510BF38-06BE-468A-822F-779B6673C772}" type="presOf" srcId="{AF4558A4-BE3F-4471-9B98-BA20776BD92F}" destId="{CF1C081C-B5E3-4C7A-A0E2-8B5FFE860961}" srcOrd="0" destOrd="0" presId="urn:microsoft.com/office/officeart/2008/layout/RadialCluster"/>
    <dgm:cxn modelId="{D3FB12AD-D074-4BD8-BC8A-3B46C14B087A}" type="presOf" srcId="{2AE28CB0-2738-4739-B44F-5626659BB45D}" destId="{E368736A-72E5-4A66-992F-9645E16F0F7A}" srcOrd="0" destOrd="0" presId="urn:microsoft.com/office/officeart/2008/layout/RadialCluster"/>
    <dgm:cxn modelId="{A9565520-C0AE-44C1-A21C-3F7217B30DD7}" type="presOf" srcId="{E99D7543-5CB6-42E4-AD30-026BEC2DE25C}" destId="{94DB2C91-B039-4185-8BDE-62FEAA5BB165}" srcOrd="0" destOrd="0" presId="urn:microsoft.com/office/officeart/2008/layout/RadialCluster"/>
    <dgm:cxn modelId="{8B386DDB-DCE6-4DEE-B447-4DCCFD7623A1}" type="presOf" srcId="{4B378EA6-68A8-4603-B584-427A6EF133B3}" destId="{8057DB0A-D719-48D1-8FF8-CF014B988C00}" srcOrd="0" destOrd="0" presId="urn:microsoft.com/office/officeart/2008/layout/RadialCluster"/>
    <dgm:cxn modelId="{50879D57-5758-4C33-A278-9F86A352368F}" srcId="{AEDE358A-DB83-4173-AA0A-0B5B0FE2A714}" destId="{2AE28CB0-2738-4739-B44F-5626659BB45D}" srcOrd="3" destOrd="0" parTransId="{66AAEC19-B13F-4FA4-B641-AC5720CB39D4}" sibTransId="{4593357B-BE77-4C89-A81F-805DABFF30C1}"/>
    <dgm:cxn modelId="{5DA89683-FCD1-404F-AF36-62FB1C11E3C4}" type="presOf" srcId="{4F6B8121-6919-4D00-9A6F-556A64E5DE88}" destId="{2F6BF592-8D6F-4ED0-AF7E-C227682B92A5}" srcOrd="0" destOrd="0" presId="urn:microsoft.com/office/officeart/2008/layout/RadialCluster"/>
    <dgm:cxn modelId="{EA72408F-00E0-4ADF-A204-3C23F51BECA1}" type="presOf" srcId="{4A5861A9-71CD-4398-997E-D2EABE71AD01}" destId="{23EF9065-5616-4A01-B54D-AA31AC9D5666}" srcOrd="0" destOrd="0" presId="urn:microsoft.com/office/officeart/2008/layout/RadialCluster"/>
    <dgm:cxn modelId="{4F464BDD-D412-4347-9200-E9A6C63AE768}" type="presOf" srcId="{66AAEC19-B13F-4FA4-B641-AC5720CB39D4}" destId="{C1E0A141-D151-41D4-8070-B51B7A001F09}" srcOrd="0" destOrd="0" presId="urn:microsoft.com/office/officeart/2008/layout/RadialCluster"/>
    <dgm:cxn modelId="{616F056A-EB9E-46F9-9F43-24AD55852760}" srcId="{AEDE358A-DB83-4173-AA0A-0B5B0FE2A714}" destId="{AF4558A4-BE3F-4471-9B98-BA20776BD92F}" srcOrd="0" destOrd="0" parTransId="{4A5861A9-71CD-4398-997E-D2EABE71AD01}" sibTransId="{9B15D094-DC10-4171-8242-10F4270EC845}"/>
    <dgm:cxn modelId="{C1BE00A3-8615-4902-BFD1-60C8489475F9}" type="presOf" srcId="{39A86099-E66E-457D-BB1E-4E5CEE2B0167}" destId="{723ADF34-CBB3-4BD7-8164-901780A47430}" srcOrd="0" destOrd="0" presId="urn:microsoft.com/office/officeart/2008/layout/RadialCluster"/>
    <dgm:cxn modelId="{CB5E7E19-8EB8-4AB3-8D54-425098728E66}" srcId="{05B5767E-2037-499E-9917-824DE28FFABF}" destId="{AEDE358A-DB83-4173-AA0A-0B5B0FE2A714}" srcOrd="0" destOrd="0" parTransId="{53F15319-5A95-4CCF-9FC1-7EC75231C346}" sibTransId="{A860EF8D-2374-425C-86E8-5DAEF0D2B2D6}"/>
    <dgm:cxn modelId="{52B49D6D-D3B5-4903-A6EE-6782025FB4EB}" type="presOf" srcId="{C140E093-A163-4099-A80E-D40B0E0218F5}" destId="{570DFD02-AFEB-4C86-BC6A-19405008F770}" srcOrd="0" destOrd="0" presId="urn:microsoft.com/office/officeart/2008/layout/RadialCluster"/>
    <dgm:cxn modelId="{BFA4B9CA-2641-4E59-BC8B-7B3A98FEADC4}" srcId="{AEDE358A-DB83-4173-AA0A-0B5B0FE2A714}" destId="{4F6B8121-6919-4D00-9A6F-556A64E5DE88}" srcOrd="5" destOrd="0" parTransId="{BF023EED-F72F-4318-99E0-503D5F9AE0CE}" sibTransId="{962B0CF9-C446-4394-9C08-616439BCAFD4}"/>
    <dgm:cxn modelId="{62861213-D723-48B3-A030-E202E288EE47}" type="presOf" srcId="{BF023EED-F72F-4318-99E0-503D5F9AE0CE}" destId="{059A6A35-FE88-4367-88E3-7E1EA2EE91E5}" srcOrd="0" destOrd="0" presId="urn:microsoft.com/office/officeart/2008/layout/RadialCluster"/>
    <dgm:cxn modelId="{2CCEAFD7-C015-489D-9EEB-F1D410A6BE5F}" srcId="{AEDE358A-DB83-4173-AA0A-0B5B0FE2A714}" destId="{C140E093-A163-4099-A80E-D40B0E0218F5}" srcOrd="2" destOrd="0" parTransId="{19024204-8996-43F1-A0C7-E4ECC1462524}" sibTransId="{7DE8BF61-A567-4C32-824C-E333BA51E7F1}"/>
    <dgm:cxn modelId="{C6C479DC-4A84-44AB-A234-45DD500E200D}" type="presOf" srcId="{465AFEE5-8F6E-46ED-95A0-3ED26FCE5524}" destId="{62DEB085-2E88-40B3-BA5A-D1EBE9DB19D3}" srcOrd="0" destOrd="0" presId="urn:microsoft.com/office/officeart/2008/layout/RadialCluster"/>
    <dgm:cxn modelId="{8B80416B-0C5B-412F-AB30-65F8C6D0AB68}" type="presParOf" srcId="{A73064A8-C5A5-4A3A-AC17-6D8A5B71B0F7}" destId="{B6379EB6-F5DC-42E3-A859-EA5F56490B42}" srcOrd="0" destOrd="0" presId="urn:microsoft.com/office/officeart/2008/layout/RadialCluster"/>
    <dgm:cxn modelId="{2BB2D411-AE37-47E5-BE45-61B3C3C7D91C}" type="presParOf" srcId="{B6379EB6-F5DC-42E3-A859-EA5F56490B42}" destId="{A687BA0A-C981-4E37-9566-F0014D2C73C4}" srcOrd="0" destOrd="0" presId="urn:microsoft.com/office/officeart/2008/layout/RadialCluster"/>
    <dgm:cxn modelId="{648B720E-02C5-4560-BA4B-DE7641C2FD69}" type="presParOf" srcId="{B6379EB6-F5DC-42E3-A859-EA5F56490B42}" destId="{23EF9065-5616-4A01-B54D-AA31AC9D5666}" srcOrd="1" destOrd="0" presId="urn:microsoft.com/office/officeart/2008/layout/RadialCluster"/>
    <dgm:cxn modelId="{7674BF9D-455C-4894-88DB-F0E8EE5A3526}" type="presParOf" srcId="{B6379EB6-F5DC-42E3-A859-EA5F56490B42}" destId="{CF1C081C-B5E3-4C7A-A0E2-8B5FFE860961}" srcOrd="2" destOrd="0" presId="urn:microsoft.com/office/officeart/2008/layout/RadialCluster"/>
    <dgm:cxn modelId="{87CBB733-9717-468B-B239-11F2A253F834}" type="presParOf" srcId="{B6379EB6-F5DC-42E3-A859-EA5F56490B42}" destId="{8057DB0A-D719-48D1-8FF8-CF014B988C00}" srcOrd="3" destOrd="0" presId="urn:microsoft.com/office/officeart/2008/layout/RadialCluster"/>
    <dgm:cxn modelId="{DBE7CFEA-53C9-444C-BD4F-6A8B32F60911}" type="presParOf" srcId="{B6379EB6-F5DC-42E3-A859-EA5F56490B42}" destId="{94DB2C91-B039-4185-8BDE-62FEAA5BB165}" srcOrd="4" destOrd="0" presId="urn:microsoft.com/office/officeart/2008/layout/RadialCluster"/>
    <dgm:cxn modelId="{0A5E72CD-73C1-42E8-BC7A-47C30E5F0E9B}" type="presParOf" srcId="{B6379EB6-F5DC-42E3-A859-EA5F56490B42}" destId="{5E481825-207D-42E0-AFE3-4E59F9C1ED5F}" srcOrd="5" destOrd="0" presId="urn:microsoft.com/office/officeart/2008/layout/RadialCluster"/>
    <dgm:cxn modelId="{CCDD1B10-82D8-49A0-9F97-8E341F7F2A6D}" type="presParOf" srcId="{B6379EB6-F5DC-42E3-A859-EA5F56490B42}" destId="{570DFD02-AFEB-4C86-BC6A-19405008F770}" srcOrd="6" destOrd="0" presId="urn:microsoft.com/office/officeart/2008/layout/RadialCluster"/>
    <dgm:cxn modelId="{0F1FED8E-F788-462A-912D-1CBC565BAC85}" type="presParOf" srcId="{B6379EB6-F5DC-42E3-A859-EA5F56490B42}" destId="{C1E0A141-D151-41D4-8070-B51B7A001F09}" srcOrd="7" destOrd="0" presId="urn:microsoft.com/office/officeart/2008/layout/RadialCluster"/>
    <dgm:cxn modelId="{5671FE6A-2E74-4B41-8D66-74E5A14047D2}" type="presParOf" srcId="{B6379EB6-F5DC-42E3-A859-EA5F56490B42}" destId="{E368736A-72E5-4A66-992F-9645E16F0F7A}" srcOrd="8" destOrd="0" presId="urn:microsoft.com/office/officeart/2008/layout/RadialCluster"/>
    <dgm:cxn modelId="{34B6042D-5710-4F03-ACE7-672E8D8E15EB}" type="presParOf" srcId="{B6379EB6-F5DC-42E3-A859-EA5F56490B42}" destId="{723ADF34-CBB3-4BD7-8164-901780A47430}" srcOrd="9" destOrd="0" presId="urn:microsoft.com/office/officeart/2008/layout/RadialCluster"/>
    <dgm:cxn modelId="{F6303495-2517-4760-91BC-164E68DCBB29}" type="presParOf" srcId="{B6379EB6-F5DC-42E3-A859-EA5F56490B42}" destId="{62DEB085-2E88-40B3-BA5A-D1EBE9DB19D3}" srcOrd="10" destOrd="0" presId="urn:microsoft.com/office/officeart/2008/layout/RadialCluster"/>
    <dgm:cxn modelId="{BE17CAA6-039C-4575-9363-438347102D38}" type="presParOf" srcId="{B6379EB6-F5DC-42E3-A859-EA5F56490B42}" destId="{059A6A35-FE88-4367-88E3-7E1EA2EE91E5}" srcOrd="11" destOrd="0" presId="urn:microsoft.com/office/officeart/2008/layout/RadialCluster"/>
    <dgm:cxn modelId="{83495618-E503-4958-A0F5-DE19B8BA212A}" type="presParOf" srcId="{B6379EB6-F5DC-42E3-A859-EA5F56490B42}" destId="{2F6BF592-8D6F-4ED0-AF7E-C227682B92A5}"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761060-08FC-463C-9C75-A9303E85FC6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1F100295-B759-4AFD-9BBD-5F940D49D735}">
      <dgm:prSet phldrT="[Text]" custT="1"/>
      <dgm:spPr/>
      <dgm:t>
        <a:bodyPr/>
        <a:lstStyle/>
        <a:p>
          <a:r>
            <a:rPr lang="en-US" sz="2400" b="0" dirty="0" err="1" smtClean="0"/>
            <a:t>realia</a:t>
          </a:r>
          <a:endParaRPr lang="en-GB" sz="2400" b="0" dirty="0"/>
        </a:p>
      </dgm:t>
    </dgm:pt>
    <dgm:pt modelId="{0E088AA2-E703-4E5E-BC66-8E1186E7FC8C}" type="parTrans" cxnId="{0C611EAC-4911-4C93-997B-4E83CDFDF60A}">
      <dgm:prSet/>
      <dgm:spPr/>
      <dgm:t>
        <a:bodyPr/>
        <a:lstStyle/>
        <a:p>
          <a:endParaRPr lang="en-GB" sz="2400" b="0"/>
        </a:p>
      </dgm:t>
    </dgm:pt>
    <dgm:pt modelId="{1F227F4A-2F97-44EE-BF53-ABFF1F4F74F8}" type="sibTrans" cxnId="{0C611EAC-4911-4C93-997B-4E83CDFDF60A}">
      <dgm:prSet/>
      <dgm:spPr/>
      <dgm:t>
        <a:bodyPr/>
        <a:lstStyle/>
        <a:p>
          <a:endParaRPr lang="en-GB" sz="2400" b="0"/>
        </a:p>
      </dgm:t>
    </dgm:pt>
    <dgm:pt modelId="{861BFB9D-50BE-48E2-B572-CD32E9906B3B}">
      <dgm:prSet custT="1"/>
      <dgm:spPr/>
      <dgm:t>
        <a:bodyPr/>
        <a:lstStyle/>
        <a:p>
          <a:r>
            <a:rPr lang="en-US" sz="2400" b="0" smtClean="0"/>
            <a:t>pictures</a:t>
          </a:r>
          <a:endParaRPr lang="en-US" sz="2400" b="0" dirty="0"/>
        </a:p>
      </dgm:t>
    </dgm:pt>
    <dgm:pt modelId="{D762EF58-C517-47DE-9F55-78A9002429CA}" type="parTrans" cxnId="{9C2B3AAA-330B-4D39-9DB3-236A12B0B3B6}">
      <dgm:prSet/>
      <dgm:spPr/>
      <dgm:t>
        <a:bodyPr/>
        <a:lstStyle/>
        <a:p>
          <a:endParaRPr lang="en-GB" sz="2400" b="0"/>
        </a:p>
      </dgm:t>
    </dgm:pt>
    <dgm:pt modelId="{7D4F9D08-C4E0-4FFC-8F9B-E36A4392F04C}" type="sibTrans" cxnId="{9C2B3AAA-330B-4D39-9DB3-236A12B0B3B6}">
      <dgm:prSet/>
      <dgm:spPr/>
      <dgm:t>
        <a:bodyPr/>
        <a:lstStyle/>
        <a:p>
          <a:endParaRPr lang="en-GB" sz="2400" b="0"/>
        </a:p>
      </dgm:t>
    </dgm:pt>
    <dgm:pt modelId="{2A8FCA5B-6226-4261-AEDB-239093411EE9}">
      <dgm:prSet custT="1"/>
      <dgm:spPr/>
      <dgm:t>
        <a:bodyPr/>
        <a:lstStyle/>
        <a:p>
          <a:r>
            <a:rPr lang="en-US" sz="2400" b="0" smtClean="0"/>
            <a:t>masking</a:t>
          </a:r>
          <a:endParaRPr lang="en-US" sz="2400" b="0" dirty="0"/>
        </a:p>
      </dgm:t>
    </dgm:pt>
    <dgm:pt modelId="{2BFC0D48-C828-4E04-812C-AED436FE2B64}" type="parTrans" cxnId="{5C6DB4BF-B12F-43A4-92D5-E0A358E609D3}">
      <dgm:prSet/>
      <dgm:spPr/>
      <dgm:t>
        <a:bodyPr/>
        <a:lstStyle/>
        <a:p>
          <a:endParaRPr lang="en-GB" sz="2400" b="0"/>
        </a:p>
      </dgm:t>
    </dgm:pt>
    <dgm:pt modelId="{3ED2A446-8E6A-462D-8A5F-C37E50991FD7}" type="sibTrans" cxnId="{5C6DB4BF-B12F-43A4-92D5-E0A358E609D3}">
      <dgm:prSet/>
      <dgm:spPr/>
      <dgm:t>
        <a:bodyPr/>
        <a:lstStyle/>
        <a:p>
          <a:endParaRPr lang="en-GB" sz="2400" b="0"/>
        </a:p>
      </dgm:t>
    </dgm:pt>
    <dgm:pt modelId="{3B141318-B28E-4FEC-846F-48A8801B0462}">
      <dgm:prSet custT="1"/>
      <dgm:spPr/>
      <dgm:t>
        <a:bodyPr/>
        <a:lstStyle/>
        <a:p>
          <a:r>
            <a:rPr lang="en-US" sz="2400" b="0" smtClean="0"/>
            <a:t>drawing</a:t>
          </a:r>
          <a:endParaRPr lang="en-US" sz="2400" b="0" dirty="0"/>
        </a:p>
      </dgm:t>
    </dgm:pt>
    <dgm:pt modelId="{7001B6C8-7FBE-40CB-95D2-85279B7E9908}" type="parTrans" cxnId="{EB9B0FEF-EF47-48D5-99FB-831569105C95}">
      <dgm:prSet/>
      <dgm:spPr/>
      <dgm:t>
        <a:bodyPr/>
        <a:lstStyle/>
        <a:p>
          <a:endParaRPr lang="en-GB" sz="2400" b="0"/>
        </a:p>
      </dgm:t>
    </dgm:pt>
    <dgm:pt modelId="{582DDCDD-66EA-484F-834A-54FB47542643}" type="sibTrans" cxnId="{EB9B0FEF-EF47-48D5-99FB-831569105C95}">
      <dgm:prSet/>
      <dgm:spPr/>
      <dgm:t>
        <a:bodyPr/>
        <a:lstStyle/>
        <a:p>
          <a:endParaRPr lang="en-GB" sz="2400" b="0"/>
        </a:p>
      </dgm:t>
    </dgm:pt>
    <dgm:pt modelId="{72291986-F62D-4FD0-9237-C439B74FDA6A}" type="pres">
      <dgm:prSet presAssocID="{2F761060-08FC-463C-9C75-A9303E85FC6B}" presName="matrix" presStyleCnt="0">
        <dgm:presLayoutVars>
          <dgm:chMax val="1"/>
          <dgm:dir/>
          <dgm:resizeHandles val="exact"/>
        </dgm:presLayoutVars>
      </dgm:prSet>
      <dgm:spPr/>
      <dgm:t>
        <a:bodyPr/>
        <a:lstStyle/>
        <a:p>
          <a:endParaRPr lang="en-US"/>
        </a:p>
      </dgm:t>
    </dgm:pt>
    <dgm:pt modelId="{F8F77F88-8690-41D2-AF3D-2880E7B3835F}" type="pres">
      <dgm:prSet presAssocID="{2F761060-08FC-463C-9C75-A9303E85FC6B}" presName="diamond" presStyleLbl="bgShp" presStyleIdx="0" presStyleCnt="1"/>
      <dgm:spPr/>
    </dgm:pt>
    <dgm:pt modelId="{62C6DB00-4ABC-4E1D-AA90-5E920C5E8E71}" type="pres">
      <dgm:prSet presAssocID="{2F761060-08FC-463C-9C75-A9303E85FC6B}" presName="quad1" presStyleLbl="node1" presStyleIdx="0" presStyleCnt="4">
        <dgm:presLayoutVars>
          <dgm:chMax val="0"/>
          <dgm:chPref val="0"/>
          <dgm:bulletEnabled val="1"/>
        </dgm:presLayoutVars>
      </dgm:prSet>
      <dgm:spPr/>
      <dgm:t>
        <a:bodyPr/>
        <a:lstStyle/>
        <a:p>
          <a:endParaRPr lang="en-US"/>
        </a:p>
      </dgm:t>
    </dgm:pt>
    <dgm:pt modelId="{C4E527CD-04EA-43C6-8DB1-B9FC97B2F945}" type="pres">
      <dgm:prSet presAssocID="{2F761060-08FC-463C-9C75-A9303E85FC6B}" presName="quad2" presStyleLbl="node1" presStyleIdx="1" presStyleCnt="4">
        <dgm:presLayoutVars>
          <dgm:chMax val="0"/>
          <dgm:chPref val="0"/>
          <dgm:bulletEnabled val="1"/>
        </dgm:presLayoutVars>
      </dgm:prSet>
      <dgm:spPr/>
      <dgm:t>
        <a:bodyPr/>
        <a:lstStyle/>
        <a:p>
          <a:endParaRPr lang="en-US"/>
        </a:p>
      </dgm:t>
    </dgm:pt>
    <dgm:pt modelId="{C06D6891-3F02-484C-A9FC-D434F009BF57}" type="pres">
      <dgm:prSet presAssocID="{2F761060-08FC-463C-9C75-A9303E85FC6B}" presName="quad3" presStyleLbl="node1" presStyleIdx="2" presStyleCnt="4">
        <dgm:presLayoutVars>
          <dgm:chMax val="0"/>
          <dgm:chPref val="0"/>
          <dgm:bulletEnabled val="1"/>
        </dgm:presLayoutVars>
      </dgm:prSet>
      <dgm:spPr/>
      <dgm:t>
        <a:bodyPr/>
        <a:lstStyle/>
        <a:p>
          <a:endParaRPr lang="en-US"/>
        </a:p>
      </dgm:t>
    </dgm:pt>
    <dgm:pt modelId="{B7B2F537-EAB2-48BA-B56F-96E3FB1F06AD}" type="pres">
      <dgm:prSet presAssocID="{2F761060-08FC-463C-9C75-A9303E85FC6B}" presName="quad4" presStyleLbl="node1" presStyleIdx="3" presStyleCnt="4">
        <dgm:presLayoutVars>
          <dgm:chMax val="0"/>
          <dgm:chPref val="0"/>
          <dgm:bulletEnabled val="1"/>
        </dgm:presLayoutVars>
      </dgm:prSet>
      <dgm:spPr/>
      <dgm:t>
        <a:bodyPr/>
        <a:lstStyle/>
        <a:p>
          <a:endParaRPr lang="en-US"/>
        </a:p>
      </dgm:t>
    </dgm:pt>
  </dgm:ptLst>
  <dgm:cxnLst>
    <dgm:cxn modelId="{9BE00911-5A44-40A2-AC4A-6A06295F5EAB}" type="presOf" srcId="{1F100295-B759-4AFD-9BBD-5F940D49D735}" destId="{62C6DB00-4ABC-4E1D-AA90-5E920C5E8E71}" srcOrd="0" destOrd="0" presId="urn:microsoft.com/office/officeart/2005/8/layout/matrix3"/>
    <dgm:cxn modelId="{47A164DB-9AC6-4FFD-B961-F18FA58F40C7}" type="presOf" srcId="{3B141318-B28E-4FEC-846F-48A8801B0462}" destId="{B7B2F537-EAB2-48BA-B56F-96E3FB1F06AD}" srcOrd="0" destOrd="0" presId="urn:microsoft.com/office/officeart/2005/8/layout/matrix3"/>
    <dgm:cxn modelId="{F045F26F-5E77-4B9F-8507-ADCEDED81F7A}" type="presOf" srcId="{2A8FCA5B-6226-4261-AEDB-239093411EE9}" destId="{C06D6891-3F02-484C-A9FC-D434F009BF57}" srcOrd="0" destOrd="0" presId="urn:microsoft.com/office/officeart/2005/8/layout/matrix3"/>
    <dgm:cxn modelId="{34D79B35-553C-464C-A276-E21818EB95A0}" type="presOf" srcId="{861BFB9D-50BE-48E2-B572-CD32E9906B3B}" destId="{C4E527CD-04EA-43C6-8DB1-B9FC97B2F945}" srcOrd="0" destOrd="0" presId="urn:microsoft.com/office/officeart/2005/8/layout/matrix3"/>
    <dgm:cxn modelId="{EB9B0FEF-EF47-48D5-99FB-831569105C95}" srcId="{2F761060-08FC-463C-9C75-A9303E85FC6B}" destId="{3B141318-B28E-4FEC-846F-48A8801B0462}" srcOrd="3" destOrd="0" parTransId="{7001B6C8-7FBE-40CB-95D2-85279B7E9908}" sibTransId="{582DDCDD-66EA-484F-834A-54FB47542643}"/>
    <dgm:cxn modelId="{9C2B3AAA-330B-4D39-9DB3-236A12B0B3B6}" srcId="{2F761060-08FC-463C-9C75-A9303E85FC6B}" destId="{861BFB9D-50BE-48E2-B572-CD32E9906B3B}" srcOrd="1" destOrd="0" parTransId="{D762EF58-C517-47DE-9F55-78A9002429CA}" sibTransId="{7D4F9D08-C4E0-4FFC-8F9B-E36A4392F04C}"/>
    <dgm:cxn modelId="{0C611EAC-4911-4C93-997B-4E83CDFDF60A}" srcId="{2F761060-08FC-463C-9C75-A9303E85FC6B}" destId="{1F100295-B759-4AFD-9BBD-5F940D49D735}" srcOrd="0" destOrd="0" parTransId="{0E088AA2-E703-4E5E-BC66-8E1186E7FC8C}" sibTransId="{1F227F4A-2F97-44EE-BF53-ABFF1F4F74F8}"/>
    <dgm:cxn modelId="{5C6DB4BF-B12F-43A4-92D5-E0A358E609D3}" srcId="{2F761060-08FC-463C-9C75-A9303E85FC6B}" destId="{2A8FCA5B-6226-4261-AEDB-239093411EE9}" srcOrd="2" destOrd="0" parTransId="{2BFC0D48-C828-4E04-812C-AED436FE2B64}" sibTransId="{3ED2A446-8E6A-462D-8A5F-C37E50991FD7}"/>
    <dgm:cxn modelId="{0EF985F9-607E-46FA-8A31-BD04C20C3134}" type="presOf" srcId="{2F761060-08FC-463C-9C75-A9303E85FC6B}" destId="{72291986-F62D-4FD0-9237-C439B74FDA6A}" srcOrd="0" destOrd="0" presId="urn:microsoft.com/office/officeart/2005/8/layout/matrix3"/>
    <dgm:cxn modelId="{60DB8364-563B-4536-92D8-1582E098F249}" type="presParOf" srcId="{72291986-F62D-4FD0-9237-C439B74FDA6A}" destId="{F8F77F88-8690-41D2-AF3D-2880E7B3835F}" srcOrd="0" destOrd="0" presId="urn:microsoft.com/office/officeart/2005/8/layout/matrix3"/>
    <dgm:cxn modelId="{7A6F01BE-6DA1-4DAF-8F57-A9BDF4626207}" type="presParOf" srcId="{72291986-F62D-4FD0-9237-C439B74FDA6A}" destId="{62C6DB00-4ABC-4E1D-AA90-5E920C5E8E71}" srcOrd="1" destOrd="0" presId="urn:microsoft.com/office/officeart/2005/8/layout/matrix3"/>
    <dgm:cxn modelId="{238F3744-A96D-4A92-B3AE-E4585E5DDE4E}" type="presParOf" srcId="{72291986-F62D-4FD0-9237-C439B74FDA6A}" destId="{C4E527CD-04EA-43C6-8DB1-B9FC97B2F945}" srcOrd="2" destOrd="0" presId="urn:microsoft.com/office/officeart/2005/8/layout/matrix3"/>
    <dgm:cxn modelId="{18BC2AC4-CA7B-4A96-BE58-FEDC94F9184A}" type="presParOf" srcId="{72291986-F62D-4FD0-9237-C439B74FDA6A}" destId="{C06D6891-3F02-484C-A9FC-D434F009BF57}" srcOrd="3" destOrd="0" presId="urn:microsoft.com/office/officeart/2005/8/layout/matrix3"/>
    <dgm:cxn modelId="{662C707F-3881-41AD-9FE7-EE581F1E2EC6}" type="presParOf" srcId="{72291986-F62D-4FD0-9237-C439B74FDA6A}" destId="{B7B2F537-EAB2-48BA-B56F-96E3FB1F06A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F93A14-F578-48DA-9F99-60FA586820F0}"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33E65E8D-23D0-421A-9196-7051EA8D3FB6}">
      <dgm:prSet phldrT="[Text]"/>
      <dgm:spPr/>
      <dgm:t>
        <a:bodyPr/>
        <a:lstStyle/>
        <a:p>
          <a:r>
            <a:rPr lang="en-US" b="1" dirty="0" smtClean="0">
              <a:latin typeface="Calibri" pitchFamily="34" charset="0"/>
            </a:rPr>
            <a:t>Coyotes</a:t>
          </a:r>
          <a:endParaRPr lang="en-GB" dirty="0"/>
        </a:p>
      </dgm:t>
    </dgm:pt>
    <dgm:pt modelId="{D84A4971-0FF4-43BF-8491-63220C82BFE9}" type="parTrans" cxnId="{26B779C5-CA3A-44B3-BA48-6E446A56E47A}">
      <dgm:prSet/>
      <dgm:spPr/>
      <dgm:t>
        <a:bodyPr/>
        <a:lstStyle/>
        <a:p>
          <a:endParaRPr lang="en-GB"/>
        </a:p>
      </dgm:t>
    </dgm:pt>
    <dgm:pt modelId="{FF9D97C5-A8F8-4A71-8FAB-F2FDFE4C5EF4}" type="sibTrans" cxnId="{26B779C5-CA3A-44B3-BA48-6E446A56E47A}">
      <dgm:prSet/>
      <dgm:spPr/>
      <dgm:t>
        <a:bodyPr/>
        <a:lstStyle/>
        <a:p>
          <a:endParaRPr lang="en-GB"/>
        </a:p>
      </dgm:t>
    </dgm:pt>
    <dgm:pt modelId="{5952A257-3B77-4DC3-9E69-EBBA1E4FBA32}">
      <dgm:prSet phldrT="[Text]"/>
      <dgm:spPr/>
      <dgm:t>
        <a:bodyPr/>
        <a:lstStyle/>
        <a:p>
          <a:r>
            <a:rPr lang="en-US" b="1" dirty="0" smtClean="0">
              <a:latin typeface="Calibri" pitchFamily="34" charset="0"/>
            </a:rPr>
            <a:t>Food</a:t>
          </a:r>
          <a:endParaRPr lang="en-GB" dirty="0"/>
        </a:p>
      </dgm:t>
    </dgm:pt>
    <dgm:pt modelId="{DA76C1BB-C0C3-43C8-A8BB-77A3324D5CE2}" type="parTrans" cxnId="{BB26AD0B-10FD-4E8D-8398-9D5AB2420787}">
      <dgm:prSet/>
      <dgm:spPr>
        <a:ln>
          <a:solidFill>
            <a:schemeClr val="accent1"/>
          </a:solidFill>
          <a:headEnd type="triangle" w="med" len="med"/>
          <a:tailEnd type="none" w="med" len="med"/>
        </a:ln>
      </dgm:spPr>
      <dgm:t>
        <a:bodyPr/>
        <a:lstStyle/>
        <a:p>
          <a:endParaRPr lang="en-GB"/>
        </a:p>
      </dgm:t>
    </dgm:pt>
    <dgm:pt modelId="{12F10E05-F33A-431A-8599-5BE52DE141E2}" type="sibTrans" cxnId="{BB26AD0B-10FD-4E8D-8398-9D5AB2420787}">
      <dgm:prSet/>
      <dgm:spPr/>
      <dgm:t>
        <a:bodyPr/>
        <a:lstStyle/>
        <a:p>
          <a:endParaRPr lang="en-GB"/>
        </a:p>
      </dgm:t>
    </dgm:pt>
    <dgm:pt modelId="{DA003D47-6840-4DE4-A7EC-6E9134F10630}">
      <dgm:prSet phldrT="[Text]"/>
      <dgm:spPr/>
      <dgm:t>
        <a:bodyPr/>
        <a:lstStyle/>
        <a:p>
          <a:r>
            <a:rPr lang="en-US" b="1" dirty="0" smtClean="0">
              <a:latin typeface="Calibri" pitchFamily="34" charset="0"/>
            </a:rPr>
            <a:t>Habitats</a:t>
          </a:r>
          <a:endParaRPr lang="en-GB" dirty="0"/>
        </a:p>
      </dgm:t>
    </dgm:pt>
    <dgm:pt modelId="{01105AF6-9FBE-449C-9890-03794E5C370E}" type="parTrans" cxnId="{1A34A87E-2A59-40C7-BE7E-6E7BFB2B2AA7}">
      <dgm:prSet/>
      <dgm:spPr>
        <a:ln>
          <a:solidFill>
            <a:schemeClr val="accent1"/>
          </a:solidFill>
          <a:headEnd type="triangle" w="med" len="med"/>
          <a:tailEnd type="none" w="med" len="med"/>
        </a:ln>
      </dgm:spPr>
      <dgm:t>
        <a:bodyPr/>
        <a:lstStyle/>
        <a:p>
          <a:endParaRPr lang="en-GB"/>
        </a:p>
      </dgm:t>
    </dgm:pt>
    <dgm:pt modelId="{9D768727-E6E4-4A8A-9668-B88BE857CAF6}" type="sibTrans" cxnId="{1A34A87E-2A59-40C7-BE7E-6E7BFB2B2AA7}">
      <dgm:prSet/>
      <dgm:spPr/>
      <dgm:t>
        <a:bodyPr/>
        <a:lstStyle/>
        <a:p>
          <a:endParaRPr lang="en-GB"/>
        </a:p>
      </dgm:t>
    </dgm:pt>
    <dgm:pt modelId="{3F60316B-4644-4E2C-BF73-0A536B8FE4F3}">
      <dgm:prSet phldrT="[Text]"/>
      <dgm:spPr/>
      <dgm:t>
        <a:bodyPr/>
        <a:lstStyle/>
        <a:p>
          <a:r>
            <a:rPr lang="en-US" b="1" dirty="0" smtClean="0">
              <a:latin typeface="Calibri" pitchFamily="34" charset="0"/>
            </a:rPr>
            <a:t>Ways to Help Humans</a:t>
          </a:r>
          <a:endParaRPr lang="en-GB" dirty="0"/>
        </a:p>
      </dgm:t>
    </dgm:pt>
    <dgm:pt modelId="{A5211798-A7A3-4C62-8037-946D29E39C1D}" type="parTrans" cxnId="{FAB3D185-9DF6-4116-8128-3F3C2A7261BF}">
      <dgm:prSet/>
      <dgm:spPr>
        <a:ln>
          <a:solidFill>
            <a:schemeClr val="accent1"/>
          </a:solidFill>
          <a:headEnd type="triangle" w="med" len="med"/>
          <a:tailEnd type="none" w="med" len="med"/>
        </a:ln>
      </dgm:spPr>
      <dgm:t>
        <a:bodyPr/>
        <a:lstStyle/>
        <a:p>
          <a:endParaRPr lang="en-GB"/>
        </a:p>
      </dgm:t>
    </dgm:pt>
    <dgm:pt modelId="{C3F6C896-13FB-403F-A458-6202E0B7EFFF}" type="sibTrans" cxnId="{FAB3D185-9DF6-4116-8128-3F3C2A7261BF}">
      <dgm:prSet/>
      <dgm:spPr/>
      <dgm:t>
        <a:bodyPr/>
        <a:lstStyle/>
        <a:p>
          <a:endParaRPr lang="en-GB"/>
        </a:p>
      </dgm:t>
    </dgm:pt>
    <dgm:pt modelId="{26CB1E4A-DD23-44CB-8E2D-A0A57F0C3BF0}">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latin typeface="Calibri" pitchFamily="34" charset="0"/>
            </a:rPr>
            <a:t>Famous Coyotes</a:t>
          </a:r>
          <a:endParaRPr lang="en-GB" dirty="0" smtClean="0"/>
        </a:p>
      </dgm:t>
    </dgm:pt>
    <dgm:pt modelId="{4DDE0220-1325-45DF-8F44-5BA22136CF54}" type="parTrans" cxnId="{36976BF2-3F2E-484C-BF82-6A46F9C05896}">
      <dgm:prSet/>
      <dgm:spPr>
        <a:ln>
          <a:solidFill>
            <a:schemeClr val="accent1"/>
          </a:solidFill>
          <a:headEnd type="triangle" w="med" len="med"/>
          <a:tailEnd type="none" w="med" len="med"/>
        </a:ln>
      </dgm:spPr>
      <dgm:t>
        <a:bodyPr/>
        <a:lstStyle/>
        <a:p>
          <a:endParaRPr lang="en-GB"/>
        </a:p>
      </dgm:t>
    </dgm:pt>
    <dgm:pt modelId="{88BE3896-0857-4450-BB86-E7A6E9DB107D}" type="sibTrans" cxnId="{36976BF2-3F2E-484C-BF82-6A46F9C05896}">
      <dgm:prSet/>
      <dgm:spPr/>
      <dgm:t>
        <a:bodyPr/>
        <a:lstStyle/>
        <a:p>
          <a:endParaRPr lang="en-GB"/>
        </a:p>
      </dgm:t>
    </dgm:pt>
    <dgm:pt modelId="{7117DE92-7019-4DAF-935D-2BEB92F55FEF}">
      <dgm:prSet phldrT="[Text]"/>
      <dgm:spPr/>
      <dgm:t>
        <a:bodyPr/>
        <a:lstStyle/>
        <a:p>
          <a:r>
            <a:rPr lang="en-US" b="1" dirty="0" smtClean="0">
              <a:latin typeface="Calibri" pitchFamily="34" charset="0"/>
            </a:rPr>
            <a:t>Natural Enemies</a:t>
          </a:r>
          <a:endParaRPr lang="en-GB" dirty="0"/>
        </a:p>
      </dgm:t>
    </dgm:pt>
    <dgm:pt modelId="{21096EBE-D731-497A-AD91-D2F71EB9787D}" type="parTrans" cxnId="{9D410014-450C-4BC2-9896-FE02E6EF2C8B}">
      <dgm:prSet/>
      <dgm:spPr>
        <a:ln>
          <a:solidFill>
            <a:schemeClr val="accent1"/>
          </a:solidFill>
          <a:headEnd type="triangle" w="med" len="med"/>
          <a:tailEnd type="none" w="med" len="med"/>
        </a:ln>
      </dgm:spPr>
      <dgm:t>
        <a:bodyPr/>
        <a:lstStyle/>
        <a:p>
          <a:endParaRPr lang="en-GB"/>
        </a:p>
      </dgm:t>
    </dgm:pt>
    <dgm:pt modelId="{11E5AF9B-C301-485C-87B2-1BC757A28DA5}" type="sibTrans" cxnId="{9D410014-450C-4BC2-9896-FE02E6EF2C8B}">
      <dgm:prSet/>
      <dgm:spPr/>
      <dgm:t>
        <a:bodyPr/>
        <a:lstStyle/>
        <a:p>
          <a:endParaRPr lang="en-GB"/>
        </a:p>
      </dgm:t>
    </dgm:pt>
    <dgm:pt modelId="{D1CB6FDD-EE0A-47CC-90A5-B8FE7503D63E}">
      <dgm:prSet phldrT="[Text]"/>
      <dgm:spPr/>
      <dgm:t>
        <a:bodyPr/>
        <a:lstStyle/>
        <a:p>
          <a:r>
            <a:rPr lang="en-US" b="1" dirty="0" smtClean="0">
              <a:latin typeface="Calibri" pitchFamily="34" charset="0"/>
            </a:rPr>
            <a:t>Relatives</a:t>
          </a:r>
          <a:endParaRPr lang="en-GB" dirty="0"/>
        </a:p>
      </dgm:t>
    </dgm:pt>
    <dgm:pt modelId="{B6E16F7B-280F-4C7A-859E-976961F664AB}" type="parTrans" cxnId="{5F1E4397-DF81-46BC-AF61-8C3771823804}">
      <dgm:prSet/>
      <dgm:spPr>
        <a:ln>
          <a:solidFill>
            <a:schemeClr val="accent1"/>
          </a:solidFill>
          <a:headEnd type="triangle" w="med" len="med"/>
          <a:tailEnd type="none" w="med" len="med"/>
        </a:ln>
      </dgm:spPr>
      <dgm:t>
        <a:bodyPr/>
        <a:lstStyle/>
        <a:p>
          <a:endParaRPr lang="en-GB"/>
        </a:p>
      </dgm:t>
    </dgm:pt>
    <dgm:pt modelId="{351B106D-C60E-4EE6-ACDF-574AC395E2C8}" type="sibTrans" cxnId="{5F1E4397-DF81-46BC-AF61-8C3771823804}">
      <dgm:prSet/>
      <dgm:spPr/>
      <dgm:t>
        <a:bodyPr/>
        <a:lstStyle/>
        <a:p>
          <a:endParaRPr lang="en-GB"/>
        </a:p>
      </dgm:t>
    </dgm:pt>
    <dgm:pt modelId="{F09F9AD2-ADF0-49F1-8B23-4A63E1679AB0}" type="pres">
      <dgm:prSet presAssocID="{08F93A14-F578-48DA-9F99-60FA586820F0}" presName="cycle" presStyleCnt="0">
        <dgm:presLayoutVars>
          <dgm:chMax val="1"/>
          <dgm:dir/>
          <dgm:animLvl val="ctr"/>
          <dgm:resizeHandles val="exact"/>
        </dgm:presLayoutVars>
      </dgm:prSet>
      <dgm:spPr/>
      <dgm:t>
        <a:bodyPr/>
        <a:lstStyle/>
        <a:p>
          <a:endParaRPr lang="en-US"/>
        </a:p>
      </dgm:t>
    </dgm:pt>
    <dgm:pt modelId="{1159AD78-B96F-43A7-8713-217415A754BC}" type="pres">
      <dgm:prSet presAssocID="{33E65E8D-23D0-421A-9196-7051EA8D3FB6}" presName="centerShape" presStyleLbl="node0" presStyleIdx="0" presStyleCnt="1"/>
      <dgm:spPr/>
      <dgm:t>
        <a:bodyPr/>
        <a:lstStyle/>
        <a:p>
          <a:endParaRPr lang="en-GB"/>
        </a:p>
      </dgm:t>
    </dgm:pt>
    <dgm:pt modelId="{FDFE8762-865C-4682-A1DE-2AE9C681F84C}" type="pres">
      <dgm:prSet presAssocID="{DA76C1BB-C0C3-43C8-A8BB-77A3324D5CE2}" presName="Name9" presStyleLbl="parChTrans1D2" presStyleIdx="0" presStyleCnt="6"/>
      <dgm:spPr/>
      <dgm:t>
        <a:bodyPr/>
        <a:lstStyle/>
        <a:p>
          <a:endParaRPr lang="en-US"/>
        </a:p>
      </dgm:t>
    </dgm:pt>
    <dgm:pt modelId="{D504C371-A14D-4D05-BFA6-02DBA0963220}" type="pres">
      <dgm:prSet presAssocID="{DA76C1BB-C0C3-43C8-A8BB-77A3324D5CE2}" presName="connTx" presStyleLbl="parChTrans1D2" presStyleIdx="0" presStyleCnt="6"/>
      <dgm:spPr/>
      <dgm:t>
        <a:bodyPr/>
        <a:lstStyle/>
        <a:p>
          <a:endParaRPr lang="en-US"/>
        </a:p>
      </dgm:t>
    </dgm:pt>
    <dgm:pt modelId="{8FAACE26-11D4-48EF-A071-0098185EF5F2}" type="pres">
      <dgm:prSet presAssocID="{5952A257-3B77-4DC3-9E69-EBBA1E4FBA32}" presName="node" presStyleLbl="node1" presStyleIdx="0" presStyleCnt="6">
        <dgm:presLayoutVars>
          <dgm:bulletEnabled val="1"/>
        </dgm:presLayoutVars>
      </dgm:prSet>
      <dgm:spPr/>
      <dgm:t>
        <a:bodyPr/>
        <a:lstStyle/>
        <a:p>
          <a:endParaRPr lang="en-GB"/>
        </a:p>
      </dgm:t>
    </dgm:pt>
    <dgm:pt modelId="{16E673DA-B4D4-41B1-85ED-263335DE94A1}" type="pres">
      <dgm:prSet presAssocID="{01105AF6-9FBE-449C-9890-03794E5C370E}" presName="Name9" presStyleLbl="parChTrans1D2" presStyleIdx="1" presStyleCnt="6"/>
      <dgm:spPr/>
      <dgm:t>
        <a:bodyPr/>
        <a:lstStyle/>
        <a:p>
          <a:endParaRPr lang="en-US"/>
        </a:p>
      </dgm:t>
    </dgm:pt>
    <dgm:pt modelId="{E7CBF829-53B7-4529-A03C-DE38C8F5ED70}" type="pres">
      <dgm:prSet presAssocID="{01105AF6-9FBE-449C-9890-03794E5C370E}" presName="connTx" presStyleLbl="parChTrans1D2" presStyleIdx="1" presStyleCnt="6"/>
      <dgm:spPr/>
      <dgm:t>
        <a:bodyPr/>
        <a:lstStyle/>
        <a:p>
          <a:endParaRPr lang="en-US"/>
        </a:p>
      </dgm:t>
    </dgm:pt>
    <dgm:pt modelId="{0DA13A78-8C0B-4BB4-BB8C-5E2FBA203776}" type="pres">
      <dgm:prSet presAssocID="{DA003D47-6840-4DE4-A7EC-6E9134F10630}" presName="node" presStyleLbl="node1" presStyleIdx="1" presStyleCnt="6">
        <dgm:presLayoutVars>
          <dgm:bulletEnabled val="1"/>
        </dgm:presLayoutVars>
      </dgm:prSet>
      <dgm:spPr/>
      <dgm:t>
        <a:bodyPr/>
        <a:lstStyle/>
        <a:p>
          <a:endParaRPr lang="en-GB"/>
        </a:p>
      </dgm:t>
    </dgm:pt>
    <dgm:pt modelId="{F8EABEB9-647B-4E56-8EB2-9020FF172416}" type="pres">
      <dgm:prSet presAssocID="{B6E16F7B-280F-4C7A-859E-976961F664AB}" presName="Name9" presStyleLbl="parChTrans1D2" presStyleIdx="2" presStyleCnt="6"/>
      <dgm:spPr/>
      <dgm:t>
        <a:bodyPr/>
        <a:lstStyle/>
        <a:p>
          <a:endParaRPr lang="en-US"/>
        </a:p>
      </dgm:t>
    </dgm:pt>
    <dgm:pt modelId="{8C1CA5AC-74AD-49C9-AAB1-1FB31E0BC248}" type="pres">
      <dgm:prSet presAssocID="{B6E16F7B-280F-4C7A-859E-976961F664AB}" presName="connTx" presStyleLbl="parChTrans1D2" presStyleIdx="2" presStyleCnt="6"/>
      <dgm:spPr/>
      <dgm:t>
        <a:bodyPr/>
        <a:lstStyle/>
        <a:p>
          <a:endParaRPr lang="en-US"/>
        </a:p>
      </dgm:t>
    </dgm:pt>
    <dgm:pt modelId="{FD41F659-1952-4C64-A393-026AB02F9486}" type="pres">
      <dgm:prSet presAssocID="{D1CB6FDD-EE0A-47CC-90A5-B8FE7503D63E}" presName="node" presStyleLbl="node1" presStyleIdx="2" presStyleCnt="6">
        <dgm:presLayoutVars>
          <dgm:bulletEnabled val="1"/>
        </dgm:presLayoutVars>
      </dgm:prSet>
      <dgm:spPr/>
      <dgm:t>
        <a:bodyPr/>
        <a:lstStyle/>
        <a:p>
          <a:endParaRPr lang="en-GB"/>
        </a:p>
      </dgm:t>
    </dgm:pt>
    <dgm:pt modelId="{519CC119-24B9-4637-9DBA-B0C1A9102148}" type="pres">
      <dgm:prSet presAssocID="{A5211798-A7A3-4C62-8037-946D29E39C1D}" presName="Name9" presStyleLbl="parChTrans1D2" presStyleIdx="3" presStyleCnt="6"/>
      <dgm:spPr/>
      <dgm:t>
        <a:bodyPr/>
        <a:lstStyle/>
        <a:p>
          <a:endParaRPr lang="en-US"/>
        </a:p>
      </dgm:t>
    </dgm:pt>
    <dgm:pt modelId="{874C2645-479B-4E71-86F4-9F1C51F20061}" type="pres">
      <dgm:prSet presAssocID="{A5211798-A7A3-4C62-8037-946D29E39C1D}" presName="connTx" presStyleLbl="parChTrans1D2" presStyleIdx="3" presStyleCnt="6"/>
      <dgm:spPr/>
      <dgm:t>
        <a:bodyPr/>
        <a:lstStyle/>
        <a:p>
          <a:endParaRPr lang="en-US"/>
        </a:p>
      </dgm:t>
    </dgm:pt>
    <dgm:pt modelId="{FD562093-CA3C-4CDF-A2AA-D337B27EF45D}" type="pres">
      <dgm:prSet presAssocID="{3F60316B-4644-4E2C-BF73-0A536B8FE4F3}" presName="node" presStyleLbl="node1" presStyleIdx="3" presStyleCnt="6">
        <dgm:presLayoutVars>
          <dgm:bulletEnabled val="1"/>
        </dgm:presLayoutVars>
      </dgm:prSet>
      <dgm:spPr/>
      <dgm:t>
        <a:bodyPr/>
        <a:lstStyle/>
        <a:p>
          <a:endParaRPr lang="en-GB"/>
        </a:p>
      </dgm:t>
    </dgm:pt>
    <dgm:pt modelId="{F199BD01-AF3D-4C74-8449-058D81E4E50B}" type="pres">
      <dgm:prSet presAssocID="{21096EBE-D731-497A-AD91-D2F71EB9787D}" presName="Name9" presStyleLbl="parChTrans1D2" presStyleIdx="4" presStyleCnt="6"/>
      <dgm:spPr/>
      <dgm:t>
        <a:bodyPr/>
        <a:lstStyle/>
        <a:p>
          <a:endParaRPr lang="en-US"/>
        </a:p>
      </dgm:t>
    </dgm:pt>
    <dgm:pt modelId="{622C5728-5B3A-49D1-882C-DF3B49333E10}" type="pres">
      <dgm:prSet presAssocID="{21096EBE-D731-497A-AD91-D2F71EB9787D}" presName="connTx" presStyleLbl="parChTrans1D2" presStyleIdx="4" presStyleCnt="6"/>
      <dgm:spPr/>
      <dgm:t>
        <a:bodyPr/>
        <a:lstStyle/>
        <a:p>
          <a:endParaRPr lang="en-US"/>
        </a:p>
      </dgm:t>
    </dgm:pt>
    <dgm:pt modelId="{E1A4F2B2-8710-4892-8ADB-BFF2D1027C81}" type="pres">
      <dgm:prSet presAssocID="{7117DE92-7019-4DAF-935D-2BEB92F55FEF}" presName="node" presStyleLbl="node1" presStyleIdx="4" presStyleCnt="6">
        <dgm:presLayoutVars>
          <dgm:bulletEnabled val="1"/>
        </dgm:presLayoutVars>
      </dgm:prSet>
      <dgm:spPr/>
      <dgm:t>
        <a:bodyPr/>
        <a:lstStyle/>
        <a:p>
          <a:endParaRPr lang="en-GB"/>
        </a:p>
      </dgm:t>
    </dgm:pt>
    <dgm:pt modelId="{A44F2C99-6E5C-428A-844B-9870F9F935E4}" type="pres">
      <dgm:prSet presAssocID="{4DDE0220-1325-45DF-8F44-5BA22136CF54}" presName="Name9" presStyleLbl="parChTrans1D2" presStyleIdx="5" presStyleCnt="6"/>
      <dgm:spPr/>
      <dgm:t>
        <a:bodyPr/>
        <a:lstStyle/>
        <a:p>
          <a:endParaRPr lang="en-US"/>
        </a:p>
      </dgm:t>
    </dgm:pt>
    <dgm:pt modelId="{E71C49F2-63E6-442B-94B5-BCC48C28048F}" type="pres">
      <dgm:prSet presAssocID="{4DDE0220-1325-45DF-8F44-5BA22136CF54}" presName="connTx" presStyleLbl="parChTrans1D2" presStyleIdx="5" presStyleCnt="6"/>
      <dgm:spPr/>
      <dgm:t>
        <a:bodyPr/>
        <a:lstStyle/>
        <a:p>
          <a:endParaRPr lang="en-US"/>
        </a:p>
      </dgm:t>
    </dgm:pt>
    <dgm:pt modelId="{A2B0280E-879D-4091-8C39-6C7C5D5BEDD0}" type="pres">
      <dgm:prSet presAssocID="{26CB1E4A-DD23-44CB-8E2D-A0A57F0C3BF0}" presName="node" presStyleLbl="node1" presStyleIdx="5" presStyleCnt="6">
        <dgm:presLayoutVars>
          <dgm:bulletEnabled val="1"/>
        </dgm:presLayoutVars>
      </dgm:prSet>
      <dgm:spPr/>
      <dgm:t>
        <a:bodyPr/>
        <a:lstStyle/>
        <a:p>
          <a:endParaRPr lang="en-GB"/>
        </a:p>
      </dgm:t>
    </dgm:pt>
  </dgm:ptLst>
  <dgm:cxnLst>
    <dgm:cxn modelId="{1A34A87E-2A59-40C7-BE7E-6E7BFB2B2AA7}" srcId="{33E65E8D-23D0-421A-9196-7051EA8D3FB6}" destId="{DA003D47-6840-4DE4-A7EC-6E9134F10630}" srcOrd="1" destOrd="0" parTransId="{01105AF6-9FBE-449C-9890-03794E5C370E}" sibTransId="{9D768727-E6E4-4A8A-9668-B88BE857CAF6}"/>
    <dgm:cxn modelId="{26B779C5-CA3A-44B3-BA48-6E446A56E47A}" srcId="{08F93A14-F578-48DA-9F99-60FA586820F0}" destId="{33E65E8D-23D0-421A-9196-7051EA8D3FB6}" srcOrd="0" destOrd="0" parTransId="{D84A4971-0FF4-43BF-8491-63220C82BFE9}" sibTransId="{FF9D97C5-A8F8-4A71-8FAB-F2FDFE4C5EF4}"/>
    <dgm:cxn modelId="{04B609F2-2CB3-42EC-9365-9235D9DAC354}" type="presOf" srcId="{01105AF6-9FBE-449C-9890-03794E5C370E}" destId="{16E673DA-B4D4-41B1-85ED-263335DE94A1}" srcOrd="0" destOrd="0" presId="urn:microsoft.com/office/officeart/2005/8/layout/radial1"/>
    <dgm:cxn modelId="{FA55521E-EF82-4F56-9366-23A0F08EC9A5}" type="presOf" srcId="{B6E16F7B-280F-4C7A-859E-976961F664AB}" destId="{F8EABEB9-647B-4E56-8EB2-9020FF172416}" srcOrd="0" destOrd="0" presId="urn:microsoft.com/office/officeart/2005/8/layout/radial1"/>
    <dgm:cxn modelId="{36976BF2-3F2E-484C-BF82-6A46F9C05896}" srcId="{33E65E8D-23D0-421A-9196-7051EA8D3FB6}" destId="{26CB1E4A-DD23-44CB-8E2D-A0A57F0C3BF0}" srcOrd="5" destOrd="0" parTransId="{4DDE0220-1325-45DF-8F44-5BA22136CF54}" sibTransId="{88BE3896-0857-4450-BB86-E7A6E9DB107D}"/>
    <dgm:cxn modelId="{4D7272C8-8A71-49A9-99FB-0F08C6C5E1AE}" type="presOf" srcId="{DA76C1BB-C0C3-43C8-A8BB-77A3324D5CE2}" destId="{D504C371-A14D-4D05-BFA6-02DBA0963220}" srcOrd="1" destOrd="0" presId="urn:microsoft.com/office/officeart/2005/8/layout/radial1"/>
    <dgm:cxn modelId="{BB26AD0B-10FD-4E8D-8398-9D5AB2420787}" srcId="{33E65E8D-23D0-421A-9196-7051EA8D3FB6}" destId="{5952A257-3B77-4DC3-9E69-EBBA1E4FBA32}" srcOrd="0" destOrd="0" parTransId="{DA76C1BB-C0C3-43C8-A8BB-77A3324D5CE2}" sibTransId="{12F10E05-F33A-431A-8599-5BE52DE141E2}"/>
    <dgm:cxn modelId="{5F1E4397-DF81-46BC-AF61-8C3771823804}" srcId="{33E65E8D-23D0-421A-9196-7051EA8D3FB6}" destId="{D1CB6FDD-EE0A-47CC-90A5-B8FE7503D63E}" srcOrd="2" destOrd="0" parTransId="{B6E16F7B-280F-4C7A-859E-976961F664AB}" sibTransId="{351B106D-C60E-4EE6-ACDF-574AC395E2C8}"/>
    <dgm:cxn modelId="{712833B4-7AAA-48BE-8B9D-F3CE5EF8927F}" type="presOf" srcId="{D1CB6FDD-EE0A-47CC-90A5-B8FE7503D63E}" destId="{FD41F659-1952-4C64-A393-026AB02F9486}" srcOrd="0" destOrd="0" presId="urn:microsoft.com/office/officeart/2005/8/layout/radial1"/>
    <dgm:cxn modelId="{9F1AA77B-8782-4445-AFCF-4A584D7FC7E3}" type="presOf" srcId="{21096EBE-D731-497A-AD91-D2F71EB9787D}" destId="{F199BD01-AF3D-4C74-8449-058D81E4E50B}" srcOrd="0" destOrd="0" presId="urn:microsoft.com/office/officeart/2005/8/layout/radial1"/>
    <dgm:cxn modelId="{8F894B34-F1D4-4600-9358-888F8B728536}" type="presOf" srcId="{21096EBE-D731-497A-AD91-D2F71EB9787D}" destId="{622C5728-5B3A-49D1-882C-DF3B49333E10}" srcOrd="1" destOrd="0" presId="urn:microsoft.com/office/officeart/2005/8/layout/radial1"/>
    <dgm:cxn modelId="{CD0A6450-8D89-436B-A1D3-059CD377400F}" type="presOf" srcId="{DA003D47-6840-4DE4-A7EC-6E9134F10630}" destId="{0DA13A78-8C0B-4BB4-BB8C-5E2FBA203776}" srcOrd="0" destOrd="0" presId="urn:microsoft.com/office/officeart/2005/8/layout/radial1"/>
    <dgm:cxn modelId="{43638195-AF27-4EAA-A2CC-C29057473105}" type="presOf" srcId="{A5211798-A7A3-4C62-8037-946D29E39C1D}" destId="{519CC119-24B9-4637-9DBA-B0C1A9102148}" srcOrd="0" destOrd="0" presId="urn:microsoft.com/office/officeart/2005/8/layout/radial1"/>
    <dgm:cxn modelId="{9D410014-450C-4BC2-9896-FE02E6EF2C8B}" srcId="{33E65E8D-23D0-421A-9196-7051EA8D3FB6}" destId="{7117DE92-7019-4DAF-935D-2BEB92F55FEF}" srcOrd="4" destOrd="0" parTransId="{21096EBE-D731-497A-AD91-D2F71EB9787D}" sibTransId="{11E5AF9B-C301-485C-87B2-1BC757A28DA5}"/>
    <dgm:cxn modelId="{063E08B4-776C-41AA-A3C9-4B9DEFE59AA5}" type="presOf" srcId="{08F93A14-F578-48DA-9F99-60FA586820F0}" destId="{F09F9AD2-ADF0-49F1-8B23-4A63E1679AB0}" srcOrd="0" destOrd="0" presId="urn:microsoft.com/office/officeart/2005/8/layout/radial1"/>
    <dgm:cxn modelId="{7977B846-A045-4959-A441-EF6B8E045618}" type="presOf" srcId="{33E65E8D-23D0-421A-9196-7051EA8D3FB6}" destId="{1159AD78-B96F-43A7-8713-217415A754BC}" srcOrd="0" destOrd="0" presId="urn:microsoft.com/office/officeart/2005/8/layout/radial1"/>
    <dgm:cxn modelId="{FAB3D185-9DF6-4116-8128-3F3C2A7261BF}" srcId="{33E65E8D-23D0-421A-9196-7051EA8D3FB6}" destId="{3F60316B-4644-4E2C-BF73-0A536B8FE4F3}" srcOrd="3" destOrd="0" parTransId="{A5211798-A7A3-4C62-8037-946D29E39C1D}" sibTransId="{C3F6C896-13FB-403F-A458-6202E0B7EFFF}"/>
    <dgm:cxn modelId="{B6D1D12E-AC72-4E75-B74B-2EA9E70628B5}" type="presOf" srcId="{26CB1E4A-DD23-44CB-8E2D-A0A57F0C3BF0}" destId="{A2B0280E-879D-4091-8C39-6C7C5D5BEDD0}" srcOrd="0" destOrd="0" presId="urn:microsoft.com/office/officeart/2005/8/layout/radial1"/>
    <dgm:cxn modelId="{617BB78C-321A-4CC7-B832-5D0EEDE77062}" type="presOf" srcId="{A5211798-A7A3-4C62-8037-946D29E39C1D}" destId="{874C2645-479B-4E71-86F4-9F1C51F20061}" srcOrd="1" destOrd="0" presId="urn:microsoft.com/office/officeart/2005/8/layout/radial1"/>
    <dgm:cxn modelId="{6CAFB219-BC98-4315-A2C7-27300AD949CC}" type="presOf" srcId="{3F60316B-4644-4E2C-BF73-0A536B8FE4F3}" destId="{FD562093-CA3C-4CDF-A2AA-D337B27EF45D}" srcOrd="0" destOrd="0" presId="urn:microsoft.com/office/officeart/2005/8/layout/radial1"/>
    <dgm:cxn modelId="{C3CAB1D5-9D05-4F75-B9A2-48B3774B08F0}" type="presOf" srcId="{4DDE0220-1325-45DF-8F44-5BA22136CF54}" destId="{A44F2C99-6E5C-428A-844B-9870F9F935E4}" srcOrd="0" destOrd="0" presId="urn:microsoft.com/office/officeart/2005/8/layout/radial1"/>
    <dgm:cxn modelId="{6B25E1CD-7209-493B-99D1-E88F2FF2CBBF}" type="presOf" srcId="{4DDE0220-1325-45DF-8F44-5BA22136CF54}" destId="{E71C49F2-63E6-442B-94B5-BCC48C28048F}" srcOrd="1" destOrd="0" presId="urn:microsoft.com/office/officeart/2005/8/layout/radial1"/>
    <dgm:cxn modelId="{C172D94A-AEB3-4ADD-80D9-D57BF08830FD}" type="presOf" srcId="{5952A257-3B77-4DC3-9E69-EBBA1E4FBA32}" destId="{8FAACE26-11D4-48EF-A071-0098185EF5F2}" srcOrd="0" destOrd="0" presId="urn:microsoft.com/office/officeart/2005/8/layout/radial1"/>
    <dgm:cxn modelId="{0168C2A9-6EDD-491D-8F4A-025081E97D77}" type="presOf" srcId="{DA76C1BB-C0C3-43C8-A8BB-77A3324D5CE2}" destId="{FDFE8762-865C-4682-A1DE-2AE9C681F84C}" srcOrd="0" destOrd="0" presId="urn:microsoft.com/office/officeart/2005/8/layout/radial1"/>
    <dgm:cxn modelId="{54BB47AC-50F7-4B5A-85A0-2DD269D601E6}" type="presOf" srcId="{B6E16F7B-280F-4C7A-859E-976961F664AB}" destId="{8C1CA5AC-74AD-49C9-AAB1-1FB31E0BC248}" srcOrd="1" destOrd="0" presId="urn:microsoft.com/office/officeart/2005/8/layout/radial1"/>
    <dgm:cxn modelId="{050B69B4-0B07-4B94-B26A-14A254709E3F}" type="presOf" srcId="{01105AF6-9FBE-449C-9890-03794E5C370E}" destId="{E7CBF829-53B7-4529-A03C-DE38C8F5ED70}" srcOrd="1" destOrd="0" presId="urn:microsoft.com/office/officeart/2005/8/layout/radial1"/>
    <dgm:cxn modelId="{5A6C3A20-AF86-4AF5-9BCB-4A90668652FD}" type="presOf" srcId="{7117DE92-7019-4DAF-935D-2BEB92F55FEF}" destId="{E1A4F2B2-8710-4892-8ADB-BFF2D1027C81}" srcOrd="0" destOrd="0" presId="urn:microsoft.com/office/officeart/2005/8/layout/radial1"/>
    <dgm:cxn modelId="{0759EDDE-1EAD-4843-9794-0C21F7D1CA41}" type="presParOf" srcId="{F09F9AD2-ADF0-49F1-8B23-4A63E1679AB0}" destId="{1159AD78-B96F-43A7-8713-217415A754BC}" srcOrd="0" destOrd="0" presId="urn:microsoft.com/office/officeart/2005/8/layout/radial1"/>
    <dgm:cxn modelId="{51A03D0B-DC72-4E6A-8805-FC45BA3B7AD9}" type="presParOf" srcId="{F09F9AD2-ADF0-49F1-8B23-4A63E1679AB0}" destId="{FDFE8762-865C-4682-A1DE-2AE9C681F84C}" srcOrd="1" destOrd="0" presId="urn:microsoft.com/office/officeart/2005/8/layout/radial1"/>
    <dgm:cxn modelId="{F2430F27-C130-48D6-B5BE-F95F284C54BB}" type="presParOf" srcId="{FDFE8762-865C-4682-A1DE-2AE9C681F84C}" destId="{D504C371-A14D-4D05-BFA6-02DBA0963220}" srcOrd="0" destOrd="0" presId="urn:microsoft.com/office/officeart/2005/8/layout/radial1"/>
    <dgm:cxn modelId="{979B391C-821E-42B9-B4D7-DBB46BF4F223}" type="presParOf" srcId="{F09F9AD2-ADF0-49F1-8B23-4A63E1679AB0}" destId="{8FAACE26-11D4-48EF-A071-0098185EF5F2}" srcOrd="2" destOrd="0" presId="urn:microsoft.com/office/officeart/2005/8/layout/radial1"/>
    <dgm:cxn modelId="{4E2EE885-1BD1-4C17-9E94-26EA4696A0CF}" type="presParOf" srcId="{F09F9AD2-ADF0-49F1-8B23-4A63E1679AB0}" destId="{16E673DA-B4D4-41B1-85ED-263335DE94A1}" srcOrd="3" destOrd="0" presId="urn:microsoft.com/office/officeart/2005/8/layout/radial1"/>
    <dgm:cxn modelId="{4D11D6E8-512F-4AAB-8D2D-EBF390484A88}" type="presParOf" srcId="{16E673DA-B4D4-41B1-85ED-263335DE94A1}" destId="{E7CBF829-53B7-4529-A03C-DE38C8F5ED70}" srcOrd="0" destOrd="0" presId="urn:microsoft.com/office/officeart/2005/8/layout/radial1"/>
    <dgm:cxn modelId="{D3CFD71A-967F-4E8C-9CAB-025CCAEB0D22}" type="presParOf" srcId="{F09F9AD2-ADF0-49F1-8B23-4A63E1679AB0}" destId="{0DA13A78-8C0B-4BB4-BB8C-5E2FBA203776}" srcOrd="4" destOrd="0" presId="urn:microsoft.com/office/officeart/2005/8/layout/radial1"/>
    <dgm:cxn modelId="{62DE4893-38FB-44D7-A76D-A2E0B40304CC}" type="presParOf" srcId="{F09F9AD2-ADF0-49F1-8B23-4A63E1679AB0}" destId="{F8EABEB9-647B-4E56-8EB2-9020FF172416}" srcOrd="5" destOrd="0" presId="urn:microsoft.com/office/officeart/2005/8/layout/radial1"/>
    <dgm:cxn modelId="{A5BB16AB-A992-497F-8FAD-789DDA4D33B1}" type="presParOf" srcId="{F8EABEB9-647B-4E56-8EB2-9020FF172416}" destId="{8C1CA5AC-74AD-49C9-AAB1-1FB31E0BC248}" srcOrd="0" destOrd="0" presId="urn:microsoft.com/office/officeart/2005/8/layout/radial1"/>
    <dgm:cxn modelId="{67C5CF47-FFC1-42D7-8B43-934E74D84193}" type="presParOf" srcId="{F09F9AD2-ADF0-49F1-8B23-4A63E1679AB0}" destId="{FD41F659-1952-4C64-A393-026AB02F9486}" srcOrd="6" destOrd="0" presId="urn:microsoft.com/office/officeart/2005/8/layout/radial1"/>
    <dgm:cxn modelId="{F336CCB8-89C3-42E1-B7D7-41E2ADDAB19B}" type="presParOf" srcId="{F09F9AD2-ADF0-49F1-8B23-4A63E1679AB0}" destId="{519CC119-24B9-4637-9DBA-B0C1A9102148}" srcOrd="7" destOrd="0" presId="urn:microsoft.com/office/officeart/2005/8/layout/radial1"/>
    <dgm:cxn modelId="{74846295-8314-4FE5-BC0D-6468A95DE5A4}" type="presParOf" srcId="{519CC119-24B9-4637-9DBA-B0C1A9102148}" destId="{874C2645-479B-4E71-86F4-9F1C51F20061}" srcOrd="0" destOrd="0" presId="urn:microsoft.com/office/officeart/2005/8/layout/radial1"/>
    <dgm:cxn modelId="{A9218A19-8E71-44D0-8B77-243F829AD64D}" type="presParOf" srcId="{F09F9AD2-ADF0-49F1-8B23-4A63E1679AB0}" destId="{FD562093-CA3C-4CDF-A2AA-D337B27EF45D}" srcOrd="8" destOrd="0" presId="urn:microsoft.com/office/officeart/2005/8/layout/radial1"/>
    <dgm:cxn modelId="{010714B1-2B6E-4D50-B6FA-212C12BAD009}" type="presParOf" srcId="{F09F9AD2-ADF0-49F1-8B23-4A63E1679AB0}" destId="{F199BD01-AF3D-4C74-8449-058D81E4E50B}" srcOrd="9" destOrd="0" presId="urn:microsoft.com/office/officeart/2005/8/layout/radial1"/>
    <dgm:cxn modelId="{BE49D8A8-E9D1-421D-A321-4069213995E1}" type="presParOf" srcId="{F199BD01-AF3D-4C74-8449-058D81E4E50B}" destId="{622C5728-5B3A-49D1-882C-DF3B49333E10}" srcOrd="0" destOrd="0" presId="urn:microsoft.com/office/officeart/2005/8/layout/radial1"/>
    <dgm:cxn modelId="{882CEDDB-2FEA-4107-9B0F-C28711BF523B}" type="presParOf" srcId="{F09F9AD2-ADF0-49F1-8B23-4A63E1679AB0}" destId="{E1A4F2B2-8710-4892-8ADB-BFF2D1027C81}" srcOrd="10" destOrd="0" presId="urn:microsoft.com/office/officeart/2005/8/layout/radial1"/>
    <dgm:cxn modelId="{4ED511D6-7764-4CD0-9D60-29B631E388CA}" type="presParOf" srcId="{F09F9AD2-ADF0-49F1-8B23-4A63E1679AB0}" destId="{A44F2C99-6E5C-428A-844B-9870F9F935E4}" srcOrd="11" destOrd="0" presId="urn:microsoft.com/office/officeart/2005/8/layout/radial1"/>
    <dgm:cxn modelId="{DEF44319-B199-4C98-BCF5-1B5A23F8DE02}" type="presParOf" srcId="{A44F2C99-6E5C-428A-844B-9870F9F935E4}" destId="{E71C49F2-63E6-442B-94B5-BCC48C28048F}" srcOrd="0" destOrd="0" presId="urn:microsoft.com/office/officeart/2005/8/layout/radial1"/>
    <dgm:cxn modelId="{A45D0220-153E-4A92-8F47-41FEC3026900}" type="presParOf" srcId="{F09F9AD2-ADF0-49F1-8B23-4A63E1679AB0}" destId="{A2B0280E-879D-4091-8C39-6C7C5D5BEDD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EBE3EA-94D6-4278-803D-6494732979AB}"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78D20059-9FE4-4762-8950-BDEE60317CFC}">
      <dgm:prSet phldrT="[Text]" custT="1"/>
      <dgm:spPr/>
      <dgm:t>
        <a:bodyPr/>
        <a:lstStyle/>
        <a:p>
          <a:pPr marL="233363" indent="0" algn="l"/>
          <a:r>
            <a:rPr lang="en-US" altLang="zh-TW" sz="2800" dirty="0" smtClean="0">
              <a:latin typeface="+mn-lt"/>
            </a:rPr>
            <a:t>Helping students remember new words</a:t>
          </a:r>
          <a:endParaRPr lang="en-GB" sz="2800" dirty="0"/>
        </a:p>
      </dgm:t>
    </dgm:pt>
    <dgm:pt modelId="{28EF3692-2CAE-45E4-8615-6217104856D8}" type="parTrans" cxnId="{65CDD46A-0AED-4DC1-9929-76C3AD851C35}">
      <dgm:prSet/>
      <dgm:spPr/>
      <dgm:t>
        <a:bodyPr/>
        <a:lstStyle/>
        <a:p>
          <a:endParaRPr lang="en-GB" sz="1600"/>
        </a:p>
      </dgm:t>
    </dgm:pt>
    <dgm:pt modelId="{BAD841E5-C183-4C96-98F5-1C6D4D8F9F03}" type="sibTrans" cxnId="{65CDD46A-0AED-4DC1-9929-76C3AD851C35}">
      <dgm:prSet/>
      <dgm:spPr/>
      <dgm:t>
        <a:bodyPr/>
        <a:lstStyle/>
        <a:p>
          <a:endParaRPr lang="en-GB" sz="1600"/>
        </a:p>
      </dgm:t>
    </dgm:pt>
    <dgm:pt modelId="{2E9C40D2-7F82-4611-AC98-18A3F25E775E}">
      <dgm:prSet phldrT="[Text]" custT="1"/>
      <dgm:spPr/>
      <dgm:t>
        <a:bodyPr/>
        <a:lstStyle/>
        <a:p>
          <a:pPr marL="233363" indent="0" algn="l"/>
          <a:r>
            <a:rPr lang="en-US" sz="2800" dirty="0" smtClean="0"/>
            <a:t>Using memorizing games and activities</a:t>
          </a:r>
          <a:endParaRPr lang="en-GB" sz="2800" dirty="0"/>
        </a:p>
      </dgm:t>
    </dgm:pt>
    <dgm:pt modelId="{12FB6A68-F4DA-445A-A51A-984F02B7187A}" type="parTrans" cxnId="{32D4D8BE-F68B-4A78-928C-97898D38296E}">
      <dgm:prSet/>
      <dgm:spPr/>
      <dgm:t>
        <a:bodyPr/>
        <a:lstStyle/>
        <a:p>
          <a:endParaRPr lang="en-GB" sz="1600"/>
        </a:p>
      </dgm:t>
    </dgm:pt>
    <dgm:pt modelId="{910CEA0F-AF86-4772-9326-1A7535C28CBF}" type="sibTrans" cxnId="{32D4D8BE-F68B-4A78-928C-97898D38296E}">
      <dgm:prSet/>
      <dgm:spPr/>
      <dgm:t>
        <a:bodyPr/>
        <a:lstStyle/>
        <a:p>
          <a:endParaRPr lang="en-GB" sz="1600"/>
        </a:p>
      </dgm:t>
    </dgm:pt>
    <dgm:pt modelId="{7C30A6EE-BC42-4B31-B30F-CC3FC02132CE}">
      <dgm:prSet phldrT="[Text]" custT="1"/>
      <dgm:spPr/>
      <dgm:t>
        <a:bodyPr/>
        <a:lstStyle/>
        <a:p>
          <a:pPr marL="233363" indent="0" algn="l"/>
          <a:r>
            <a:rPr lang="en-US" sz="2800" dirty="0" smtClean="0"/>
            <a:t>Learning with friends</a:t>
          </a:r>
          <a:endParaRPr lang="en-GB" sz="2800" dirty="0"/>
        </a:p>
      </dgm:t>
    </dgm:pt>
    <dgm:pt modelId="{27C9D5AC-A504-40D5-B0D4-5A72DF18B1B6}" type="parTrans" cxnId="{9A3B6DC2-9F00-4492-8795-E7EDC8C4FD72}">
      <dgm:prSet/>
      <dgm:spPr/>
      <dgm:t>
        <a:bodyPr/>
        <a:lstStyle/>
        <a:p>
          <a:endParaRPr lang="en-GB" sz="1600"/>
        </a:p>
      </dgm:t>
    </dgm:pt>
    <dgm:pt modelId="{DE056207-1D4F-41F6-B3E8-C871D942160E}" type="sibTrans" cxnId="{9A3B6DC2-9F00-4492-8795-E7EDC8C4FD72}">
      <dgm:prSet/>
      <dgm:spPr/>
      <dgm:t>
        <a:bodyPr/>
        <a:lstStyle/>
        <a:p>
          <a:endParaRPr lang="en-GB" sz="1600"/>
        </a:p>
      </dgm:t>
    </dgm:pt>
    <dgm:pt modelId="{49F232A7-83C2-45CA-8C72-6817CF736269}">
      <dgm:prSet phldrT="[Text]" custT="1"/>
      <dgm:spPr/>
      <dgm:t>
        <a:bodyPr/>
        <a:lstStyle/>
        <a:p>
          <a:pPr marL="233363" indent="0" algn="l"/>
          <a:r>
            <a:rPr lang="en-US" sz="2800" dirty="0" smtClean="0"/>
            <a:t>Using review games                </a:t>
          </a:r>
          <a:endParaRPr lang="en-GB" sz="2800" dirty="0"/>
        </a:p>
      </dgm:t>
    </dgm:pt>
    <dgm:pt modelId="{255F52FE-DF13-44D5-953C-A352A515F92D}" type="parTrans" cxnId="{853015C4-7082-4907-827F-723F6F70ED4F}">
      <dgm:prSet/>
      <dgm:spPr/>
      <dgm:t>
        <a:bodyPr/>
        <a:lstStyle/>
        <a:p>
          <a:endParaRPr lang="en-GB" sz="1600"/>
        </a:p>
      </dgm:t>
    </dgm:pt>
    <dgm:pt modelId="{BCDAB700-2D68-4AC1-82DF-174AE13E442F}" type="sibTrans" cxnId="{853015C4-7082-4907-827F-723F6F70ED4F}">
      <dgm:prSet/>
      <dgm:spPr/>
      <dgm:t>
        <a:bodyPr/>
        <a:lstStyle/>
        <a:p>
          <a:endParaRPr lang="en-GB" sz="1600"/>
        </a:p>
      </dgm:t>
    </dgm:pt>
    <dgm:pt modelId="{D3213051-71C6-4423-8BA4-35F0C200E70C}" type="pres">
      <dgm:prSet presAssocID="{4CEBE3EA-94D6-4278-803D-6494732979AB}" presName="hierChild1" presStyleCnt="0">
        <dgm:presLayoutVars>
          <dgm:orgChart val="1"/>
          <dgm:chPref val="1"/>
          <dgm:dir/>
          <dgm:animOne val="branch"/>
          <dgm:animLvl val="lvl"/>
          <dgm:resizeHandles/>
        </dgm:presLayoutVars>
      </dgm:prSet>
      <dgm:spPr/>
      <dgm:t>
        <a:bodyPr/>
        <a:lstStyle/>
        <a:p>
          <a:endParaRPr lang="en-US"/>
        </a:p>
      </dgm:t>
    </dgm:pt>
    <dgm:pt modelId="{40488A05-1C39-41E3-B676-D3025B8B279A}" type="pres">
      <dgm:prSet presAssocID="{78D20059-9FE4-4762-8950-BDEE60317CFC}" presName="hierRoot1" presStyleCnt="0">
        <dgm:presLayoutVars>
          <dgm:hierBranch val="init"/>
        </dgm:presLayoutVars>
      </dgm:prSet>
      <dgm:spPr/>
    </dgm:pt>
    <dgm:pt modelId="{BB0D8959-4D6B-477D-8EDC-C0D56EFB474C}" type="pres">
      <dgm:prSet presAssocID="{78D20059-9FE4-4762-8950-BDEE60317CFC}" presName="rootComposite1" presStyleCnt="0"/>
      <dgm:spPr/>
    </dgm:pt>
    <dgm:pt modelId="{D0828CBB-35A9-4929-B20B-879CA97A9274}" type="pres">
      <dgm:prSet presAssocID="{78D20059-9FE4-4762-8950-BDEE60317CFC}" presName="rootText1" presStyleLbl="node0" presStyleIdx="0" presStyleCnt="1">
        <dgm:presLayoutVars>
          <dgm:chPref val="3"/>
        </dgm:presLayoutVars>
      </dgm:prSet>
      <dgm:spPr/>
      <dgm:t>
        <a:bodyPr/>
        <a:lstStyle/>
        <a:p>
          <a:endParaRPr lang="en-GB"/>
        </a:p>
      </dgm:t>
    </dgm:pt>
    <dgm:pt modelId="{6CF857C3-8948-4EAB-B326-51A8EC76CF34}" type="pres">
      <dgm:prSet presAssocID="{78D20059-9FE4-4762-8950-BDEE60317CFC}" presName="rootConnector1" presStyleLbl="node1" presStyleIdx="0" presStyleCnt="0"/>
      <dgm:spPr/>
      <dgm:t>
        <a:bodyPr/>
        <a:lstStyle/>
        <a:p>
          <a:endParaRPr lang="en-US"/>
        </a:p>
      </dgm:t>
    </dgm:pt>
    <dgm:pt modelId="{36F55022-6A3A-4135-88CE-E9A5ACFA7248}" type="pres">
      <dgm:prSet presAssocID="{78D20059-9FE4-4762-8950-BDEE60317CFC}" presName="hierChild2" presStyleCnt="0"/>
      <dgm:spPr/>
    </dgm:pt>
    <dgm:pt modelId="{5B9C1B60-CB6E-44CE-87E4-3B35A2CC0CA2}" type="pres">
      <dgm:prSet presAssocID="{12FB6A68-F4DA-445A-A51A-984F02B7187A}" presName="Name64" presStyleLbl="parChTrans1D2" presStyleIdx="0" presStyleCnt="3"/>
      <dgm:spPr/>
      <dgm:t>
        <a:bodyPr/>
        <a:lstStyle/>
        <a:p>
          <a:endParaRPr lang="en-US"/>
        </a:p>
      </dgm:t>
    </dgm:pt>
    <dgm:pt modelId="{D02A6DAB-59AD-4CE3-952B-00BC108DF013}" type="pres">
      <dgm:prSet presAssocID="{2E9C40D2-7F82-4611-AC98-18A3F25E775E}" presName="hierRoot2" presStyleCnt="0">
        <dgm:presLayoutVars>
          <dgm:hierBranch val="init"/>
        </dgm:presLayoutVars>
      </dgm:prSet>
      <dgm:spPr/>
    </dgm:pt>
    <dgm:pt modelId="{077F79CF-5C47-4850-8810-C7E0B3200F73}" type="pres">
      <dgm:prSet presAssocID="{2E9C40D2-7F82-4611-AC98-18A3F25E775E}" presName="rootComposite" presStyleCnt="0"/>
      <dgm:spPr/>
    </dgm:pt>
    <dgm:pt modelId="{D95D9F90-1EA6-4A8D-82D5-C45F2557E119}" type="pres">
      <dgm:prSet presAssocID="{2E9C40D2-7F82-4611-AC98-18A3F25E775E}" presName="rootText" presStyleLbl="node2" presStyleIdx="0" presStyleCnt="3">
        <dgm:presLayoutVars>
          <dgm:chPref val="3"/>
        </dgm:presLayoutVars>
      </dgm:prSet>
      <dgm:spPr/>
      <dgm:t>
        <a:bodyPr/>
        <a:lstStyle/>
        <a:p>
          <a:endParaRPr lang="en-GB"/>
        </a:p>
      </dgm:t>
    </dgm:pt>
    <dgm:pt modelId="{F0BEDB45-C9E6-4D24-BAD1-4B34C1BBA562}" type="pres">
      <dgm:prSet presAssocID="{2E9C40D2-7F82-4611-AC98-18A3F25E775E}" presName="rootConnector" presStyleLbl="node2" presStyleIdx="0" presStyleCnt="3"/>
      <dgm:spPr/>
      <dgm:t>
        <a:bodyPr/>
        <a:lstStyle/>
        <a:p>
          <a:endParaRPr lang="en-US"/>
        </a:p>
      </dgm:t>
    </dgm:pt>
    <dgm:pt modelId="{46AAEF0D-EBA5-4C87-BA31-C38B506C1992}" type="pres">
      <dgm:prSet presAssocID="{2E9C40D2-7F82-4611-AC98-18A3F25E775E}" presName="hierChild4" presStyleCnt="0"/>
      <dgm:spPr/>
    </dgm:pt>
    <dgm:pt modelId="{40632891-C01D-4E6B-8316-61A8AEECFB70}" type="pres">
      <dgm:prSet presAssocID="{2E9C40D2-7F82-4611-AC98-18A3F25E775E}" presName="hierChild5" presStyleCnt="0"/>
      <dgm:spPr/>
    </dgm:pt>
    <dgm:pt modelId="{68F83A28-BDF3-47C3-9B8C-255F7439F39C}" type="pres">
      <dgm:prSet presAssocID="{27C9D5AC-A504-40D5-B0D4-5A72DF18B1B6}" presName="Name64" presStyleLbl="parChTrans1D2" presStyleIdx="1" presStyleCnt="3"/>
      <dgm:spPr/>
      <dgm:t>
        <a:bodyPr/>
        <a:lstStyle/>
        <a:p>
          <a:endParaRPr lang="en-US"/>
        </a:p>
      </dgm:t>
    </dgm:pt>
    <dgm:pt modelId="{6422EC7B-5A9B-4B67-88A1-82DEB6604F0F}" type="pres">
      <dgm:prSet presAssocID="{7C30A6EE-BC42-4B31-B30F-CC3FC02132CE}" presName="hierRoot2" presStyleCnt="0">
        <dgm:presLayoutVars>
          <dgm:hierBranch val="init"/>
        </dgm:presLayoutVars>
      </dgm:prSet>
      <dgm:spPr/>
    </dgm:pt>
    <dgm:pt modelId="{82CA5323-3BB9-4461-A689-9F598BAD34F4}" type="pres">
      <dgm:prSet presAssocID="{7C30A6EE-BC42-4B31-B30F-CC3FC02132CE}" presName="rootComposite" presStyleCnt="0"/>
      <dgm:spPr/>
    </dgm:pt>
    <dgm:pt modelId="{AC3E1CCA-3E04-4D3B-8229-F8400A9CD587}" type="pres">
      <dgm:prSet presAssocID="{7C30A6EE-BC42-4B31-B30F-CC3FC02132CE}" presName="rootText" presStyleLbl="node2" presStyleIdx="1" presStyleCnt="3">
        <dgm:presLayoutVars>
          <dgm:chPref val="3"/>
        </dgm:presLayoutVars>
      </dgm:prSet>
      <dgm:spPr/>
      <dgm:t>
        <a:bodyPr/>
        <a:lstStyle/>
        <a:p>
          <a:endParaRPr lang="en-GB"/>
        </a:p>
      </dgm:t>
    </dgm:pt>
    <dgm:pt modelId="{3693C850-AB8B-45D3-92AA-71BD01BD7E5A}" type="pres">
      <dgm:prSet presAssocID="{7C30A6EE-BC42-4B31-B30F-CC3FC02132CE}" presName="rootConnector" presStyleLbl="node2" presStyleIdx="1" presStyleCnt="3"/>
      <dgm:spPr/>
      <dgm:t>
        <a:bodyPr/>
        <a:lstStyle/>
        <a:p>
          <a:endParaRPr lang="en-US"/>
        </a:p>
      </dgm:t>
    </dgm:pt>
    <dgm:pt modelId="{0DAC21F5-1378-459C-BF59-D007DEAE170F}" type="pres">
      <dgm:prSet presAssocID="{7C30A6EE-BC42-4B31-B30F-CC3FC02132CE}" presName="hierChild4" presStyleCnt="0"/>
      <dgm:spPr/>
    </dgm:pt>
    <dgm:pt modelId="{28428B6F-47EC-4F55-8C35-7D2D96A74960}" type="pres">
      <dgm:prSet presAssocID="{7C30A6EE-BC42-4B31-B30F-CC3FC02132CE}" presName="hierChild5" presStyleCnt="0"/>
      <dgm:spPr/>
    </dgm:pt>
    <dgm:pt modelId="{C48F9DCB-89FB-41F4-8ECF-1610E409C91A}" type="pres">
      <dgm:prSet presAssocID="{255F52FE-DF13-44D5-953C-A352A515F92D}" presName="Name64" presStyleLbl="parChTrans1D2" presStyleIdx="2" presStyleCnt="3"/>
      <dgm:spPr/>
      <dgm:t>
        <a:bodyPr/>
        <a:lstStyle/>
        <a:p>
          <a:endParaRPr lang="en-US"/>
        </a:p>
      </dgm:t>
    </dgm:pt>
    <dgm:pt modelId="{86D85A75-8BB5-4161-918B-E18E6EC076B5}" type="pres">
      <dgm:prSet presAssocID="{49F232A7-83C2-45CA-8C72-6817CF736269}" presName="hierRoot2" presStyleCnt="0">
        <dgm:presLayoutVars>
          <dgm:hierBranch val="init"/>
        </dgm:presLayoutVars>
      </dgm:prSet>
      <dgm:spPr/>
    </dgm:pt>
    <dgm:pt modelId="{4FB09526-7F2C-4B1E-9D53-A1646A127329}" type="pres">
      <dgm:prSet presAssocID="{49F232A7-83C2-45CA-8C72-6817CF736269}" presName="rootComposite" presStyleCnt="0"/>
      <dgm:spPr/>
    </dgm:pt>
    <dgm:pt modelId="{FED22420-B9EA-4F9F-B5C8-96AFAB1AE05B}" type="pres">
      <dgm:prSet presAssocID="{49F232A7-83C2-45CA-8C72-6817CF736269}" presName="rootText" presStyleLbl="node2" presStyleIdx="2" presStyleCnt="3">
        <dgm:presLayoutVars>
          <dgm:chPref val="3"/>
        </dgm:presLayoutVars>
      </dgm:prSet>
      <dgm:spPr/>
      <dgm:t>
        <a:bodyPr/>
        <a:lstStyle/>
        <a:p>
          <a:endParaRPr lang="en-GB"/>
        </a:p>
      </dgm:t>
    </dgm:pt>
    <dgm:pt modelId="{7DF320DA-AA62-4B1B-A31F-73E8F6499355}" type="pres">
      <dgm:prSet presAssocID="{49F232A7-83C2-45CA-8C72-6817CF736269}" presName="rootConnector" presStyleLbl="node2" presStyleIdx="2" presStyleCnt="3"/>
      <dgm:spPr/>
      <dgm:t>
        <a:bodyPr/>
        <a:lstStyle/>
        <a:p>
          <a:endParaRPr lang="en-US"/>
        </a:p>
      </dgm:t>
    </dgm:pt>
    <dgm:pt modelId="{D9FD4715-F61B-420D-B375-FC535661259B}" type="pres">
      <dgm:prSet presAssocID="{49F232A7-83C2-45CA-8C72-6817CF736269}" presName="hierChild4" presStyleCnt="0"/>
      <dgm:spPr/>
    </dgm:pt>
    <dgm:pt modelId="{501FA1A4-F020-458B-BEF4-5BAA5B470090}" type="pres">
      <dgm:prSet presAssocID="{49F232A7-83C2-45CA-8C72-6817CF736269}" presName="hierChild5" presStyleCnt="0"/>
      <dgm:spPr/>
    </dgm:pt>
    <dgm:pt modelId="{890DFB8B-A79C-440B-A8E3-C944A2583C8E}" type="pres">
      <dgm:prSet presAssocID="{78D20059-9FE4-4762-8950-BDEE60317CFC}" presName="hierChild3" presStyleCnt="0"/>
      <dgm:spPr/>
    </dgm:pt>
  </dgm:ptLst>
  <dgm:cxnLst>
    <dgm:cxn modelId="{9A3B6DC2-9F00-4492-8795-E7EDC8C4FD72}" srcId="{78D20059-9FE4-4762-8950-BDEE60317CFC}" destId="{7C30A6EE-BC42-4B31-B30F-CC3FC02132CE}" srcOrd="1" destOrd="0" parTransId="{27C9D5AC-A504-40D5-B0D4-5A72DF18B1B6}" sibTransId="{DE056207-1D4F-41F6-B3E8-C871D942160E}"/>
    <dgm:cxn modelId="{D4F6EFC1-8510-4CA6-BE8F-E4A8ED22851B}" type="presOf" srcId="{255F52FE-DF13-44D5-953C-A352A515F92D}" destId="{C48F9DCB-89FB-41F4-8ECF-1610E409C91A}" srcOrd="0" destOrd="0" presId="urn:microsoft.com/office/officeart/2009/3/layout/HorizontalOrganizationChart"/>
    <dgm:cxn modelId="{65CDD46A-0AED-4DC1-9929-76C3AD851C35}" srcId="{4CEBE3EA-94D6-4278-803D-6494732979AB}" destId="{78D20059-9FE4-4762-8950-BDEE60317CFC}" srcOrd="0" destOrd="0" parTransId="{28EF3692-2CAE-45E4-8615-6217104856D8}" sibTransId="{BAD841E5-C183-4C96-98F5-1C6D4D8F9F03}"/>
    <dgm:cxn modelId="{19045091-04C0-4863-999D-DAF1E205993C}" type="presOf" srcId="{2E9C40D2-7F82-4611-AC98-18A3F25E775E}" destId="{D95D9F90-1EA6-4A8D-82D5-C45F2557E119}" srcOrd="0" destOrd="0" presId="urn:microsoft.com/office/officeart/2009/3/layout/HorizontalOrganizationChart"/>
    <dgm:cxn modelId="{93AAEC89-2553-4974-8023-F3D853F90590}" type="presOf" srcId="{2E9C40D2-7F82-4611-AC98-18A3F25E775E}" destId="{F0BEDB45-C9E6-4D24-BAD1-4B34C1BBA562}" srcOrd="1" destOrd="0" presId="urn:microsoft.com/office/officeart/2009/3/layout/HorizontalOrganizationChart"/>
    <dgm:cxn modelId="{853015C4-7082-4907-827F-723F6F70ED4F}" srcId="{78D20059-9FE4-4762-8950-BDEE60317CFC}" destId="{49F232A7-83C2-45CA-8C72-6817CF736269}" srcOrd="2" destOrd="0" parTransId="{255F52FE-DF13-44D5-953C-A352A515F92D}" sibTransId="{BCDAB700-2D68-4AC1-82DF-174AE13E442F}"/>
    <dgm:cxn modelId="{242DEFE2-620B-4B59-A468-628B25949F72}" type="presOf" srcId="{7C30A6EE-BC42-4B31-B30F-CC3FC02132CE}" destId="{3693C850-AB8B-45D3-92AA-71BD01BD7E5A}" srcOrd="1" destOrd="0" presId="urn:microsoft.com/office/officeart/2009/3/layout/HorizontalOrganizationChart"/>
    <dgm:cxn modelId="{D189104A-3EBC-4DFB-97E5-38F2F6DFF3CF}" type="presOf" srcId="{49F232A7-83C2-45CA-8C72-6817CF736269}" destId="{7DF320DA-AA62-4B1B-A31F-73E8F6499355}" srcOrd="1" destOrd="0" presId="urn:microsoft.com/office/officeart/2009/3/layout/HorizontalOrganizationChart"/>
    <dgm:cxn modelId="{5590CDB9-F13C-468E-AB9F-C1CEDB5EB96D}" type="presOf" srcId="{12FB6A68-F4DA-445A-A51A-984F02B7187A}" destId="{5B9C1B60-CB6E-44CE-87E4-3B35A2CC0CA2}" srcOrd="0" destOrd="0" presId="urn:microsoft.com/office/officeart/2009/3/layout/HorizontalOrganizationChart"/>
    <dgm:cxn modelId="{32D4D8BE-F68B-4A78-928C-97898D38296E}" srcId="{78D20059-9FE4-4762-8950-BDEE60317CFC}" destId="{2E9C40D2-7F82-4611-AC98-18A3F25E775E}" srcOrd="0" destOrd="0" parTransId="{12FB6A68-F4DA-445A-A51A-984F02B7187A}" sibTransId="{910CEA0F-AF86-4772-9326-1A7535C28CBF}"/>
    <dgm:cxn modelId="{3350974B-E853-4147-BD7C-A3D09E2A9EFB}" type="presOf" srcId="{27C9D5AC-A504-40D5-B0D4-5A72DF18B1B6}" destId="{68F83A28-BDF3-47C3-9B8C-255F7439F39C}" srcOrd="0" destOrd="0" presId="urn:microsoft.com/office/officeart/2009/3/layout/HorizontalOrganizationChart"/>
    <dgm:cxn modelId="{2E8E9E5C-7DFD-47FF-825D-9A9E81B45010}" type="presOf" srcId="{78D20059-9FE4-4762-8950-BDEE60317CFC}" destId="{D0828CBB-35A9-4929-B20B-879CA97A9274}" srcOrd="0" destOrd="0" presId="urn:microsoft.com/office/officeart/2009/3/layout/HorizontalOrganizationChart"/>
    <dgm:cxn modelId="{9577C833-2D18-4529-B52D-7AFE0DA292C0}" type="presOf" srcId="{78D20059-9FE4-4762-8950-BDEE60317CFC}" destId="{6CF857C3-8948-4EAB-B326-51A8EC76CF34}" srcOrd="1" destOrd="0" presId="urn:microsoft.com/office/officeart/2009/3/layout/HorizontalOrganizationChart"/>
    <dgm:cxn modelId="{620DE0F5-051B-4FFC-B30C-EE374FDCE8BA}" type="presOf" srcId="{7C30A6EE-BC42-4B31-B30F-CC3FC02132CE}" destId="{AC3E1CCA-3E04-4D3B-8229-F8400A9CD587}" srcOrd="0" destOrd="0" presId="urn:microsoft.com/office/officeart/2009/3/layout/HorizontalOrganizationChart"/>
    <dgm:cxn modelId="{200BF2BA-6719-45D0-8836-EB1B72CFE73C}" type="presOf" srcId="{4CEBE3EA-94D6-4278-803D-6494732979AB}" destId="{D3213051-71C6-4423-8BA4-35F0C200E70C}" srcOrd="0" destOrd="0" presId="urn:microsoft.com/office/officeart/2009/3/layout/HorizontalOrganizationChart"/>
    <dgm:cxn modelId="{B841CC13-A308-49CB-B55A-714319506487}" type="presOf" srcId="{49F232A7-83C2-45CA-8C72-6817CF736269}" destId="{FED22420-B9EA-4F9F-B5C8-96AFAB1AE05B}" srcOrd="0" destOrd="0" presId="urn:microsoft.com/office/officeart/2009/3/layout/HorizontalOrganizationChart"/>
    <dgm:cxn modelId="{A61F35F4-9327-46E9-9F53-66B136E1DC22}" type="presParOf" srcId="{D3213051-71C6-4423-8BA4-35F0C200E70C}" destId="{40488A05-1C39-41E3-B676-D3025B8B279A}" srcOrd="0" destOrd="0" presId="urn:microsoft.com/office/officeart/2009/3/layout/HorizontalOrganizationChart"/>
    <dgm:cxn modelId="{4456A60F-E03B-44E3-BEE3-F03E57EB6AFC}" type="presParOf" srcId="{40488A05-1C39-41E3-B676-D3025B8B279A}" destId="{BB0D8959-4D6B-477D-8EDC-C0D56EFB474C}" srcOrd="0" destOrd="0" presId="urn:microsoft.com/office/officeart/2009/3/layout/HorizontalOrganizationChart"/>
    <dgm:cxn modelId="{9F67CCB9-8DD4-4E02-8FDB-889B628D2D7B}" type="presParOf" srcId="{BB0D8959-4D6B-477D-8EDC-C0D56EFB474C}" destId="{D0828CBB-35A9-4929-B20B-879CA97A9274}" srcOrd="0" destOrd="0" presId="urn:microsoft.com/office/officeart/2009/3/layout/HorizontalOrganizationChart"/>
    <dgm:cxn modelId="{A33EDBE5-C3E2-4DDE-8294-CF8F2071CA09}" type="presParOf" srcId="{BB0D8959-4D6B-477D-8EDC-C0D56EFB474C}" destId="{6CF857C3-8948-4EAB-B326-51A8EC76CF34}" srcOrd="1" destOrd="0" presId="urn:microsoft.com/office/officeart/2009/3/layout/HorizontalOrganizationChart"/>
    <dgm:cxn modelId="{9F89739F-AA19-4D02-B1CC-9A4614678E9A}" type="presParOf" srcId="{40488A05-1C39-41E3-B676-D3025B8B279A}" destId="{36F55022-6A3A-4135-88CE-E9A5ACFA7248}" srcOrd="1" destOrd="0" presId="urn:microsoft.com/office/officeart/2009/3/layout/HorizontalOrganizationChart"/>
    <dgm:cxn modelId="{48AE922F-2BF7-4071-A557-DCFDE7405AD0}" type="presParOf" srcId="{36F55022-6A3A-4135-88CE-E9A5ACFA7248}" destId="{5B9C1B60-CB6E-44CE-87E4-3B35A2CC0CA2}" srcOrd="0" destOrd="0" presId="urn:microsoft.com/office/officeart/2009/3/layout/HorizontalOrganizationChart"/>
    <dgm:cxn modelId="{4AC60C72-D88D-48EC-9815-57890C959C27}" type="presParOf" srcId="{36F55022-6A3A-4135-88CE-E9A5ACFA7248}" destId="{D02A6DAB-59AD-4CE3-952B-00BC108DF013}" srcOrd="1" destOrd="0" presId="urn:microsoft.com/office/officeart/2009/3/layout/HorizontalOrganizationChart"/>
    <dgm:cxn modelId="{B6ADA7BA-8670-4110-85DA-94D918794AEF}" type="presParOf" srcId="{D02A6DAB-59AD-4CE3-952B-00BC108DF013}" destId="{077F79CF-5C47-4850-8810-C7E0B3200F73}" srcOrd="0" destOrd="0" presId="urn:microsoft.com/office/officeart/2009/3/layout/HorizontalOrganizationChart"/>
    <dgm:cxn modelId="{CBAEC4F2-6151-43D2-AD8F-567440AF1EB9}" type="presParOf" srcId="{077F79CF-5C47-4850-8810-C7E0B3200F73}" destId="{D95D9F90-1EA6-4A8D-82D5-C45F2557E119}" srcOrd="0" destOrd="0" presId="urn:microsoft.com/office/officeart/2009/3/layout/HorizontalOrganizationChart"/>
    <dgm:cxn modelId="{CC9358D0-A90A-4E17-80D9-71DAB7E3C003}" type="presParOf" srcId="{077F79CF-5C47-4850-8810-C7E0B3200F73}" destId="{F0BEDB45-C9E6-4D24-BAD1-4B34C1BBA562}" srcOrd="1" destOrd="0" presId="urn:microsoft.com/office/officeart/2009/3/layout/HorizontalOrganizationChart"/>
    <dgm:cxn modelId="{C078F067-4D65-4B28-A5B1-1EC8F721AD5A}" type="presParOf" srcId="{D02A6DAB-59AD-4CE3-952B-00BC108DF013}" destId="{46AAEF0D-EBA5-4C87-BA31-C38B506C1992}" srcOrd="1" destOrd="0" presId="urn:microsoft.com/office/officeart/2009/3/layout/HorizontalOrganizationChart"/>
    <dgm:cxn modelId="{E5F8E472-B96B-46B3-B2D8-8DF1E60A35FF}" type="presParOf" srcId="{D02A6DAB-59AD-4CE3-952B-00BC108DF013}" destId="{40632891-C01D-4E6B-8316-61A8AEECFB70}" srcOrd="2" destOrd="0" presId="urn:microsoft.com/office/officeart/2009/3/layout/HorizontalOrganizationChart"/>
    <dgm:cxn modelId="{03B88CA9-7C05-444C-9C04-65E2ADCDEC0B}" type="presParOf" srcId="{36F55022-6A3A-4135-88CE-E9A5ACFA7248}" destId="{68F83A28-BDF3-47C3-9B8C-255F7439F39C}" srcOrd="2" destOrd="0" presId="urn:microsoft.com/office/officeart/2009/3/layout/HorizontalOrganizationChart"/>
    <dgm:cxn modelId="{3124AFFE-F3F3-4C23-B0F6-B5DDD278BA86}" type="presParOf" srcId="{36F55022-6A3A-4135-88CE-E9A5ACFA7248}" destId="{6422EC7B-5A9B-4B67-88A1-82DEB6604F0F}" srcOrd="3" destOrd="0" presId="urn:microsoft.com/office/officeart/2009/3/layout/HorizontalOrganizationChart"/>
    <dgm:cxn modelId="{E72BE214-D0D8-47FA-9FB4-0ED8E2BC9C5A}" type="presParOf" srcId="{6422EC7B-5A9B-4B67-88A1-82DEB6604F0F}" destId="{82CA5323-3BB9-4461-A689-9F598BAD34F4}" srcOrd="0" destOrd="0" presId="urn:microsoft.com/office/officeart/2009/3/layout/HorizontalOrganizationChart"/>
    <dgm:cxn modelId="{1D4AB2C6-192C-404C-8B87-44FB1315D17A}" type="presParOf" srcId="{82CA5323-3BB9-4461-A689-9F598BAD34F4}" destId="{AC3E1CCA-3E04-4D3B-8229-F8400A9CD587}" srcOrd="0" destOrd="0" presId="urn:microsoft.com/office/officeart/2009/3/layout/HorizontalOrganizationChart"/>
    <dgm:cxn modelId="{764CB4A5-8AE4-46E0-8428-A0352FCDDA2A}" type="presParOf" srcId="{82CA5323-3BB9-4461-A689-9F598BAD34F4}" destId="{3693C850-AB8B-45D3-92AA-71BD01BD7E5A}" srcOrd="1" destOrd="0" presId="urn:microsoft.com/office/officeart/2009/3/layout/HorizontalOrganizationChart"/>
    <dgm:cxn modelId="{3686DFD0-60CD-4B37-838F-7B85D19AD7BD}" type="presParOf" srcId="{6422EC7B-5A9B-4B67-88A1-82DEB6604F0F}" destId="{0DAC21F5-1378-459C-BF59-D007DEAE170F}" srcOrd="1" destOrd="0" presId="urn:microsoft.com/office/officeart/2009/3/layout/HorizontalOrganizationChart"/>
    <dgm:cxn modelId="{3301CB9B-3AD3-4AD4-B5BF-C93CDD6806EB}" type="presParOf" srcId="{6422EC7B-5A9B-4B67-88A1-82DEB6604F0F}" destId="{28428B6F-47EC-4F55-8C35-7D2D96A74960}" srcOrd="2" destOrd="0" presId="urn:microsoft.com/office/officeart/2009/3/layout/HorizontalOrganizationChart"/>
    <dgm:cxn modelId="{1A778FC0-F438-4383-B66D-29A5DF48E8BA}" type="presParOf" srcId="{36F55022-6A3A-4135-88CE-E9A5ACFA7248}" destId="{C48F9DCB-89FB-41F4-8ECF-1610E409C91A}" srcOrd="4" destOrd="0" presId="urn:microsoft.com/office/officeart/2009/3/layout/HorizontalOrganizationChart"/>
    <dgm:cxn modelId="{1352E944-BF4E-4790-A0C4-87149AE7B704}" type="presParOf" srcId="{36F55022-6A3A-4135-88CE-E9A5ACFA7248}" destId="{86D85A75-8BB5-4161-918B-E18E6EC076B5}" srcOrd="5" destOrd="0" presId="urn:microsoft.com/office/officeart/2009/3/layout/HorizontalOrganizationChart"/>
    <dgm:cxn modelId="{D50D3135-C7D8-4AF0-8857-98DE54F9206D}" type="presParOf" srcId="{86D85A75-8BB5-4161-918B-E18E6EC076B5}" destId="{4FB09526-7F2C-4B1E-9D53-A1646A127329}" srcOrd="0" destOrd="0" presId="urn:microsoft.com/office/officeart/2009/3/layout/HorizontalOrganizationChart"/>
    <dgm:cxn modelId="{51A551B7-C495-45EB-BE0B-038DD2826C66}" type="presParOf" srcId="{4FB09526-7F2C-4B1E-9D53-A1646A127329}" destId="{FED22420-B9EA-4F9F-B5C8-96AFAB1AE05B}" srcOrd="0" destOrd="0" presId="urn:microsoft.com/office/officeart/2009/3/layout/HorizontalOrganizationChart"/>
    <dgm:cxn modelId="{397889DE-13E8-4253-95C1-E25025FDDC9C}" type="presParOf" srcId="{4FB09526-7F2C-4B1E-9D53-A1646A127329}" destId="{7DF320DA-AA62-4B1B-A31F-73E8F6499355}" srcOrd="1" destOrd="0" presId="urn:microsoft.com/office/officeart/2009/3/layout/HorizontalOrganizationChart"/>
    <dgm:cxn modelId="{2986565F-5881-448D-BD22-EFD0CF8DA743}" type="presParOf" srcId="{86D85A75-8BB5-4161-918B-E18E6EC076B5}" destId="{D9FD4715-F61B-420D-B375-FC535661259B}" srcOrd="1" destOrd="0" presId="urn:microsoft.com/office/officeart/2009/3/layout/HorizontalOrganizationChart"/>
    <dgm:cxn modelId="{1EB67D62-CF9F-467F-9FDF-871E703E0018}" type="presParOf" srcId="{86D85A75-8BB5-4161-918B-E18E6EC076B5}" destId="{501FA1A4-F020-458B-BEF4-5BAA5B470090}" srcOrd="2" destOrd="0" presId="urn:microsoft.com/office/officeart/2009/3/layout/HorizontalOrganizationChart"/>
    <dgm:cxn modelId="{89C010B3-1960-4AC9-96AF-83C8ED605764}" type="presParOf" srcId="{40488A05-1C39-41E3-B676-D3025B8B279A}" destId="{890DFB8B-A79C-440B-A8E3-C944A2583C8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EBE3EA-94D6-4278-803D-6494732979AB}"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GB"/>
        </a:p>
      </dgm:t>
    </dgm:pt>
    <dgm:pt modelId="{78D20059-9FE4-4762-8950-BDEE60317CFC}">
      <dgm:prSet phldrT="[Text]" custT="1"/>
      <dgm:spPr/>
      <dgm:t>
        <a:bodyPr/>
        <a:lstStyle/>
        <a:p>
          <a:pPr marL="233363" indent="0" algn="l"/>
          <a:r>
            <a:rPr lang="en-US" altLang="zh-TW" sz="2800" dirty="0" smtClean="0">
              <a:latin typeface="+mn-lt"/>
              <a:ea typeface="+mj-ea"/>
              <a:cs typeface="+mj-cs"/>
            </a:rPr>
            <a:t>Making sure students </a:t>
          </a:r>
          <a:br>
            <a:rPr lang="en-US" altLang="zh-TW" sz="2800" dirty="0" smtClean="0">
              <a:latin typeface="+mn-lt"/>
              <a:ea typeface="+mj-ea"/>
              <a:cs typeface="+mj-cs"/>
            </a:rPr>
          </a:br>
          <a:r>
            <a:rPr lang="en-US" altLang="zh-TW" sz="2800" dirty="0" smtClean="0">
              <a:latin typeface="+mn-lt"/>
              <a:ea typeface="+mj-ea"/>
              <a:cs typeface="+mj-cs"/>
            </a:rPr>
            <a:t>make the new words their own </a:t>
          </a:r>
          <a:endParaRPr lang="en-GB" sz="2800" dirty="0"/>
        </a:p>
      </dgm:t>
    </dgm:pt>
    <dgm:pt modelId="{28EF3692-2CAE-45E4-8615-6217104856D8}" type="parTrans" cxnId="{65CDD46A-0AED-4DC1-9929-76C3AD851C35}">
      <dgm:prSet/>
      <dgm:spPr/>
      <dgm:t>
        <a:bodyPr/>
        <a:lstStyle/>
        <a:p>
          <a:endParaRPr lang="en-GB" sz="1600"/>
        </a:p>
      </dgm:t>
    </dgm:pt>
    <dgm:pt modelId="{BAD841E5-C183-4C96-98F5-1C6D4D8F9F03}" type="sibTrans" cxnId="{65CDD46A-0AED-4DC1-9929-76C3AD851C35}">
      <dgm:prSet/>
      <dgm:spPr/>
      <dgm:t>
        <a:bodyPr/>
        <a:lstStyle/>
        <a:p>
          <a:endParaRPr lang="en-GB" sz="1600"/>
        </a:p>
      </dgm:t>
    </dgm:pt>
    <dgm:pt modelId="{2E9C40D2-7F82-4611-AC98-18A3F25E775E}">
      <dgm:prSet phldrT="[Text]" custT="1"/>
      <dgm:spPr/>
      <dgm:t>
        <a:bodyPr/>
        <a:lstStyle/>
        <a:p>
          <a:pPr marL="233363" indent="0" algn="l"/>
          <a:r>
            <a:rPr lang="en-US" sz="2800" smtClean="0"/>
            <a:t>Vocabulary record system</a:t>
          </a:r>
          <a:endParaRPr lang="en-GB" sz="2800" dirty="0"/>
        </a:p>
      </dgm:t>
    </dgm:pt>
    <dgm:pt modelId="{12FB6A68-F4DA-445A-A51A-984F02B7187A}" type="parTrans" cxnId="{32D4D8BE-F68B-4A78-928C-97898D38296E}">
      <dgm:prSet/>
      <dgm:spPr/>
      <dgm:t>
        <a:bodyPr/>
        <a:lstStyle/>
        <a:p>
          <a:endParaRPr lang="en-GB" sz="1600"/>
        </a:p>
      </dgm:t>
    </dgm:pt>
    <dgm:pt modelId="{910CEA0F-AF86-4772-9326-1A7535C28CBF}" type="sibTrans" cxnId="{32D4D8BE-F68B-4A78-928C-97898D38296E}">
      <dgm:prSet/>
      <dgm:spPr/>
      <dgm:t>
        <a:bodyPr/>
        <a:lstStyle/>
        <a:p>
          <a:endParaRPr lang="en-GB" sz="1600"/>
        </a:p>
      </dgm:t>
    </dgm:pt>
    <dgm:pt modelId="{7C30A6EE-BC42-4B31-B30F-CC3FC02132CE}">
      <dgm:prSet phldrT="[Text]" custT="1"/>
      <dgm:spPr/>
      <dgm:t>
        <a:bodyPr/>
        <a:lstStyle/>
        <a:p>
          <a:pPr marL="233363" indent="0" algn="l"/>
          <a:r>
            <a:rPr lang="en-US" sz="2800" smtClean="0"/>
            <a:t>Personalizing the new words</a:t>
          </a:r>
          <a:endParaRPr lang="en-GB" sz="2800" dirty="0"/>
        </a:p>
      </dgm:t>
    </dgm:pt>
    <dgm:pt modelId="{27C9D5AC-A504-40D5-B0D4-5A72DF18B1B6}" type="parTrans" cxnId="{9A3B6DC2-9F00-4492-8795-E7EDC8C4FD72}">
      <dgm:prSet/>
      <dgm:spPr/>
      <dgm:t>
        <a:bodyPr/>
        <a:lstStyle/>
        <a:p>
          <a:endParaRPr lang="en-GB" sz="1600"/>
        </a:p>
      </dgm:t>
    </dgm:pt>
    <dgm:pt modelId="{DE056207-1D4F-41F6-B3E8-C871D942160E}" type="sibTrans" cxnId="{9A3B6DC2-9F00-4492-8795-E7EDC8C4FD72}">
      <dgm:prSet/>
      <dgm:spPr/>
      <dgm:t>
        <a:bodyPr/>
        <a:lstStyle/>
        <a:p>
          <a:endParaRPr lang="en-GB" sz="1600"/>
        </a:p>
      </dgm:t>
    </dgm:pt>
    <dgm:pt modelId="{D3213051-71C6-4423-8BA4-35F0C200E70C}" type="pres">
      <dgm:prSet presAssocID="{4CEBE3EA-94D6-4278-803D-6494732979AB}" presName="hierChild1" presStyleCnt="0">
        <dgm:presLayoutVars>
          <dgm:orgChart val="1"/>
          <dgm:chPref val="1"/>
          <dgm:dir/>
          <dgm:animOne val="branch"/>
          <dgm:animLvl val="lvl"/>
          <dgm:resizeHandles/>
        </dgm:presLayoutVars>
      </dgm:prSet>
      <dgm:spPr/>
      <dgm:t>
        <a:bodyPr/>
        <a:lstStyle/>
        <a:p>
          <a:endParaRPr lang="en-US"/>
        </a:p>
      </dgm:t>
    </dgm:pt>
    <dgm:pt modelId="{40488A05-1C39-41E3-B676-D3025B8B279A}" type="pres">
      <dgm:prSet presAssocID="{78D20059-9FE4-4762-8950-BDEE60317CFC}" presName="hierRoot1" presStyleCnt="0">
        <dgm:presLayoutVars>
          <dgm:hierBranch val="init"/>
        </dgm:presLayoutVars>
      </dgm:prSet>
      <dgm:spPr/>
    </dgm:pt>
    <dgm:pt modelId="{BB0D8959-4D6B-477D-8EDC-C0D56EFB474C}" type="pres">
      <dgm:prSet presAssocID="{78D20059-9FE4-4762-8950-BDEE60317CFC}" presName="rootComposite1" presStyleCnt="0"/>
      <dgm:spPr/>
    </dgm:pt>
    <dgm:pt modelId="{D0828CBB-35A9-4929-B20B-879CA97A9274}" type="pres">
      <dgm:prSet presAssocID="{78D20059-9FE4-4762-8950-BDEE60317CFC}" presName="rootText1" presStyleLbl="node0" presStyleIdx="0" presStyleCnt="1" custScaleY="123819">
        <dgm:presLayoutVars>
          <dgm:chPref val="3"/>
        </dgm:presLayoutVars>
      </dgm:prSet>
      <dgm:spPr/>
      <dgm:t>
        <a:bodyPr/>
        <a:lstStyle/>
        <a:p>
          <a:endParaRPr lang="en-GB"/>
        </a:p>
      </dgm:t>
    </dgm:pt>
    <dgm:pt modelId="{6CF857C3-8948-4EAB-B326-51A8EC76CF34}" type="pres">
      <dgm:prSet presAssocID="{78D20059-9FE4-4762-8950-BDEE60317CFC}" presName="rootConnector1" presStyleLbl="node1" presStyleIdx="0" presStyleCnt="0"/>
      <dgm:spPr/>
      <dgm:t>
        <a:bodyPr/>
        <a:lstStyle/>
        <a:p>
          <a:endParaRPr lang="en-US"/>
        </a:p>
      </dgm:t>
    </dgm:pt>
    <dgm:pt modelId="{36F55022-6A3A-4135-88CE-E9A5ACFA7248}" type="pres">
      <dgm:prSet presAssocID="{78D20059-9FE4-4762-8950-BDEE60317CFC}" presName="hierChild2" presStyleCnt="0"/>
      <dgm:spPr/>
    </dgm:pt>
    <dgm:pt modelId="{5B9C1B60-CB6E-44CE-87E4-3B35A2CC0CA2}" type="pres">
      <dgm:prSet presAssocID="{12FB6A68-F4DA-445A-A51A-984F02B7187A}" presName="Name64" presStyleLbl="parChTrans1D2" presStyleIdx="0" presStyleCnt="2"/>
      <dgm:spPr/>
      <dgm:t>
        <a:bodyPr/>
        <a:lstStyle/>
        <a:p>
          <a:endParaRPr lang="en-US"/>
        </a:p>
      </dgm:t>
    </dgm:pt>
    <dgm:pt modelId="{D02A6DAB-59AD-4CE3-952B-00BC108DF013}" type="pres">
      <dgm:prSet presAssocID="{2E9C40D2-7F82-4611-AC98-18A3F25E775E}" presName="hierRoot2" presStyleCnt="0">
        <dgm:presLayoutVars>
          <dgm:hierBranch val="init"/>
        </dgm:presLayoutVars>
      </dgm:prSet>
      <dgm:spPr/>
    </dgm:pt>
    <dgm:pt modelId="{077F79CF-5C47-4850-8810-C7E0B3200F73}" type="pres">
      <dgm:prSet presAssocID="{2E9C40D2-7F82-4611-AC98-18A3F25E775E}" presName="rootComposite" presStyleCnt="0"/>
      <dgm:spPr/>
    </dgm:pt>
    <dgm:pt modelId="{D95D9F90-1EA6-4A8D-82D5-C45F2557E119}" type="pres">
      <dgm:prSet presAssocID="{2E9C40D2-7F82-4611-AC98-18A3F25E775E}" presName="rootText" presStyleLbl="node2" presStyleIdx="0" presStyleCnt="2">
        <dgm:presLayoutVars>
          <dgm:chPref val="3"/>
        </dgm:presLayoutVars>
      </dgm:prSet>
      <dgm:spPr/>
      <dgm:t>
        <a:bodyPr/>
        <a:lstStyle/>
        <a:p>
          <a:endParaRPr lang="en-GB"/>
        </a:p>
      </dgm:t>
    </dgm:pt>
    <dgm:pt modelId="{F0BEDB45-C9E6-4D24-BAD1-4B34C1BBA562}" type="pres">
      <dgm:prSet presAssocID="{2E9C40D2-7F82-4611-AC98-18A3F25E775E}" presName="rootConnector" presStyleLbl="node2" presStyleIdx="0" presStyleCnt="2"/>
      <dgm:spPr/>
      <dgm:t>
        <a:bodyPr/>
        <a:lstStyle/>
        <a:p>
          <a:endParaRPr lang="en-US"/>
        </a:p>
      </dgm:t>
    </dgm:pt>
    <dgm:pt modelId="{46AAEF0D-EBA5-4C87-BA31-C38B506C1992}" type="pres">
      <dgm:prSet presAssocID="{2E9C40D2-7F82-4611-AC98-18A3F25E775E}" presName="hierChild4" presStyleCnt="0"/>
      <dgm:spPr/>
    </dgm:pt>
    <dgm:pt modelId="{40632891-C01D-4E6B-8316-61A8AEECFB70}" type="pres">
      <dgm:prSet presAssocID="{2E9C40D2-7F82-4611-AC98-18A3F25E775E}" presName="hierChild5" presStyleCnt="0"/>
      <dgm:spPr/>
    </dgm:pt>
    <dgm:pt modelId="{68F83A28-BDF3-47C3-9B8C-255F7439F39C}" type="pres">
      <dgm:prSet presAssocID="{27C9D5AC-A504-40D5-B0D4-5A72DF18B1B6}" presName="Name64" presStyleLbl="parChTrans1D2" presStyleIdx="1" presStyleCnt="2"/>
      <dgm:spPr/>
      <dgm:t>
        <a:bodyPr/>
        <a:lstStyle/>
        <a:p>
          <a:endParaRPr lang="en-US"/>
        </a:p>
      </dgm:t>
    </dgm:pt>
    <dgm:pt modelId="{6422EC7B-5A9B-4B67-88A1-82DEB6604F0F}" type="pres">
      <dgm:prSet presAssocID="{7C30A6EE-BC42-4B31-B30F-CC3FC02132CE}" presName="hierRoot2" presStyleCnt="0">
        <dgm:presLayoutVars>
          <dgm:hierBranch val="init"/>
        </dgm:presLayoutVars>
      </dgm:prSet>
      <dgm:spPr/>
    </dgm:pt>
    <dgm:pt modelId="{82CA5323-3BB9-4461-A689-9F598BAD34F4}" type="pres">
      <dgm:prSet presAssocID="{7C30A6EE-BC42-4B31-B30F-CC3FC02132CE}" presName="rootComposite" presStyleCnt="0"/>
      <dgm:spPr/>
    </dgm:pt>
    <dgm:pt modelId="{AC3E1CCA-3E04-4D3B-8229-F8400A9CD587}" type="pres">
      <dgm:prSet presAssocID="{7C30A6EE-BC42-4B31-B30F-CC3FC02132CE}" presName="rootText" presStyleLbl="node2" presStyleIdx="1" presStyleCnt="2">
        <dgm:presLayoutVars>
          <dgm:chPref val="3"/>
        </dgm:presLayoutVars>
      </dgm:prSet>
      <dgm:spPr/>
      <dgm:t>
        <a:bodyPr/>
        <a:lstStyle/>
        <a:p>
          <a:endParaRPr lang="en-GB"/>
        </a:p>
      </dgm:t>
    </dgm:pt>
    <dgm:pt modelId="{3693C850-AB8B-45D3-92AA-71BD01BD7E5A}" type="pres">
      <dgm:prSet presAssocID="{7C30A6EE-BC42-4B31-B30F-CC3FC02132CE}" presName="rootConnector" presStyleLbl="node2" presStyleIdx="1" presStyleCnt="2"/>
      <dgm:spPr/>
      <dgm:t>
        <a:bodyPr/>
        <a:lstStyle/>
        <a:p>
          <a:endParaRPr lang="en-US"/>
        </a:p>
      </dgm:t>
    </dgm:pt>
    <dgm:pt modelId="{0DAC21F5-1378-459C-BF59-D007DEAE170F}" type="pres">
      <dgm:prSet presAssocID="{7C30A6EE-BC42-4B31-B30F-CC3FC02132CE}" presName="hierChild4" presStyleCnt="0"/>
      <dgm:spPr/>
    </dgm:pt>
    <dgm:pt modelId="{28428B6F-47EC-4F55-8C35-7D2D96A74960}" type="pres">
      <dgm:prSet presAssocID="{7C30A6EE-BC42-4B31-B30F-CC3FC02132CE}" presName="hierChild5" presStyleCnt="0"/>
      <dgm:spPr/>
    </dgm:pt>
    <dgm:pt modelId="{890DFB8B-A79C-440B-A8E3-C944A2583C8E}" type="pres">
      <dgm:prSet presAssocID="{78D20059-9FE4-4762-8950-BDEE60317CFC}" presName="hierChild3" presStyleCnt="0"/>
      <dgm:spPr/>
    </dgm:pt>
  </dgm:ptLst>
  <dgm:cxnLst>
    <dgm:cxn modelId="{6E7EDBD9-A476-48D0-9EBE-28645F453D49}" type="presOf" srcId="{78D20059-9FE4-4762-8950-BDEE60317CFC}" destId="{D0828CBB-35A9-4929-B20B-879CA97A9274}" srcOrd="0" destOrd="0" presId="urn:microsoft.com/office/officeart/2009/3/layout/HorizontalOrganizationChart"/>
    <dgm:cxn modelId="{59EA75BD-445B-4959-8191-30245050EDE6}" type="presOf" srcId="{27C9D5AC-A504-40D5-B0D4-5A72DF18B1B6}" destId="{68F83A28-BDF3-47C3-9B8C-255F7439F39C}" srcOrd="0" destOrd="0" presId="urn:microsoft.com/office/officeart/2009/3/layout/HorizontalOrganizationChart"/>
    <dgm:cxn modelId="{162892BB-B10C-4BAB-8922-3DB3270C6CA0}" type="presOf" srcId="{2E9C40D2-7F82-4611-AC98-18A3F25E775E}" destId="{D95D9F90-1EA6-4A8D-82D5-C45F2557E119}" srcOrd="0" destOrd="0" presId="urn:microsoft.com/office/officeart/2009/3/layout/HorizontalOrganizationChart"/>
    <dgm:cxn modelId="{E7F0F83C-CAAD-40A8-85B8-C29CE66BA53D}" type="presOf" srcId="{7C30A6EE-BC42-4B31-B30F-CC3FC02132CE}" destId="{AC3E1CCA-3E04-4D3B-8229-F8400A9CD587}" srcOrd="0" destOrd="0" presId="urn:microsoft.com/office/officeart/2009/3/layout/HorizontalOrganizationChart"/>
    <dgm:cxn modelId="{9A3B6DC2-9F00-4492-8795-E7EDC8C4FD72}" srcId="{78D20059-9FE4-4762-8950-BDEE60317CFC}" destId="{7C30A6EE-BC42-4B31-B30F-CC3FC02132CE}" srcOrd="1" destOrd="0" parTransId="{27C9D5AC-A504-40D5-B0D4-5A72DF18B1B6}" sibTransId="{DE056207-1D4F-41F6-B3E8-C871D942160E}"/>
    <dgm:cxn modelId="{A9148F1F-6255-415D-A1AB-F6E42CFEC150}" type="presOf" srcId="{2E9C40D2-7F82-4611-AC98-18A3F25E775E}" destId="{F0BEDB45-C9E6-4D24-BAD1-4B34C1BBA562}" srcOrd="1" destOrd="0" presId="urn:microsoft.com/office/officeart/2009/3/layout/HorizontalOrganizationChart"/>
    <dgm:cxn modelId="{20976A3C-BE2E-4D85-844A-CE89B41B2008}" type="presOf" srcId="{12FB6A68-F4DA-445A-A51A-984F02B7187A}" destId="{5B9C1B60-CB6E-44CE-87E4-3B35A2CC0CA2}" srcOrd="0" destOrd="0" presId="urn:microsoft.com/office/officeart/2009/3/layout/HorizontalOrganizationChart"/>
    <dgm:cxn modelId="{F458FC16-D5A9-4CEF-BFB4-FED745F0389D}" type="presOf" srcId="{7C30A6EE-BC42-4B31-B30F-CC3FC02132CE}" destId="{3693C850-AB8B-45D3-92AA-71BD01BD7E5A}" srcOrd="1" destOrd="0" presId="urn:microsoft.com/office/officeart/2009/3/layout/HorizontalOrganizationChart"/>
    <dgm:cxn modelId="{EB26B0D5-05D1-4713-A17C-B0B8EA77D4B4}" type="presOf" srcId="{4CEBE3EA-94D6-4278-803D-6494732979AB}" destId="{D3213051-71C6-4423-8BA4-35F0C200E70C}" srcOrd="0" destOrd="0" presId="urn:microsoft.com/office/officeart/2009/3/layout/HorizontalOrganizationChart"/>
    <dgm:cxn modelId="{4E844158-965A-4ED7-997E-C9BCDF3E81CC}" type="presOf" srcId="{78D20059-9FE4-4762-8950-BDEE60317CFC}" destId="{6CF857C3-8948-4EAB-B326-51A8EC76CF34}" srcOrd="1" destOrd="0" presId="urn:microsoft.com/office/officeart/2009/3/layout/HorizontalOrganizationChart"/>
    <dgm:cxn modelId="{32D4D8BE-F68B-4A78-928C-97898D38296E}" srcId="{78D20059-9FE4-4762-8950-BDEE60317CFC}" destId="{2E9C40D2-7F82-4611-AC98-18A3F25E775E}" srcOrd="0" destOrd="0" parTransId="{12FB6A68-F4DA-445A-A51A-984F02B7187A}" sibTransId="{910CEA0F-AF86-4772-9326-1A7535C28CBF}"/>
    <dgm:cxn modelId="{65CDD46A-0AED-4DC1-9929-76C3AD851C35}" srcId="{4CEBE3EA-94D6-4278-803D-6494732979AB}" destId="{78D20059-9FE4-4762-8950-BDEE60317CFC}" srcOrd="0" destOrd="0" parTransId="{28EF3692-2CAE-45E4-8615-6217104856D8}" sibTransId="{BAD841E5-C183-4C96-98F5-1C6D4D8F9F03}"/>
    <dgm:cxn modelId="{F21FED07-6D2B-428F-87D3-3BC882A555E4}" type="presParOf" srcId="{D3213051-71C6-4423-8BA4-35F0C200E70C}" destId="{40488A05-1C39-41E3-B676-D3025B8B279A}" srcOrd="0" destOrd="0" presId="urn:microsoft.com/office/officeart/2009/3/layout/HorizontalOrganizationChart"/>
    <dgm:cxn modelId="{2AD9FC7E-07CD-43A0-9581-0EA6F70D1C3C}" type="presParOf" srcId="{40488A05-1C39-41E3-B676-D3025B8B279A}" destId="{BB0D8959-4D6B-477D-8EDC-C0D56EFB474C}" srcOrd="0" destOrd="0" presId="urn:microsoft.com/office/officeart/2009/3/layout/HorizontalOrganizationChart"/>
    <dgm:cxn modelId="{CA7684D1-846A-422A-8E08-803AD7D285E8}" type="presParOf" srcId="{BB0D8959-4D6B-477D-8EDC-C0D56EFB474C}" destId="{D0828CBB-35A9-4929-B20B-879CA97A9274}" srcOrd="0" destOrd="0" presId="urn:microsoft.com/office/officeart/2009/3/layout/HorizontalOrganizationChart"/>
    <dgm:cxn modelId="{5950EFB9-4D0D-4C5D-A2A5-4BF8EF7B595C}" type="presParOf" srcId="{BB0D8959-4D6B-477D-8EDC-C0D56EFB474C}" destId="{6CF857C3-8948-4EAB-B326-51A8EC76CF34}" srcOrd="1" destOrd="0" presId="urn:microsoft.com/office/officeart/2009/3/layout/HorizontalOrganizationChart"/>
    <dgm:cxn modelId="{7A5D949F-1791-4BE9-9E3D-BC09185925AC}" type="presParOf" srcId="{40488A05-1C39-41E3-B676-D3025B8B279A}" destId="{36F55022-6A3A-4135-88CE-E9A5ACFA7248}" srcOrd="1" destOrd="0" presId="urn:microsoft.com/office/officeart/2009/3/layout/HorizontalOrganizationChart"/>
    <dgm:cxn modelId="{5A229DAF-B4DC-4E31-BEF9-4E0F2FD2D235}" type="presParOf" srcId="{36F55022-6A3A-4135-88CE-E9A5ACFA7248}" destId="{5B9C1B60-CB6E-44CE-87E4-3B35A2CC0CA2}" srcOrd="0" destOrd="0" presId="urn:microsoft.com/office/officeart/2009/3/layout/HorizontalOrganizationChart"/>
    <dgm:cxn modelId="{C115F832-7B2A-4CBB-B463-B5722A554789}" type="presParOf" srcId="{36F55022-6A3A-4135-88CE-E9A5ACFA7248}" destId="{D02A6DAB-59AD-4CE3-952B-00BC108DF013}" srcOrd="1" destOrd="0" presId="urn:microsoft.com/office/officeart/2009/3/layout/HorizontalOrganizationChart"/>
    <dgm:cxn modelId="{9992A6E0-3602-4E2E-BA84-80286ACB9173}" type="presParOf" srcId="{D02A6DAB-59AD-4CE3-952B-00BC108DF013}" destId="{077F79CF-5C47-4850-8810-C7E0B3200F73}" srcOrd="0" destOrd="0" presId="urn:microsoft.com/office/officeart/2009/3/layout/HorizontalOrganizationChart"/>
    <dgm:cxn modelId="{D81C6495-3681-4EEC-A23D-1AC6DAB9880A}" type="presParOf" srcId="{077F79CF-5C47-4850-8810-C7E0B3200F73}" destId="{D95D9F90-1EA6-4A8D-82D5-C45F2557E119}" srcOrd="0" destOrd="0" presId="urn:microsoft.com/office/officeart/2009/3/layout/HorizontalOrganizationChart"/>
    <dgm:cxn modelId="{983EAA61-F6D1-4F0C-9F92-0B0E8CEAF51A}" type="presParOf" srcId="{077F79CF-5C47-4850-8810-C7E0B3200F73}" destId="{F0BEDB45-C9E6-4D24-BAD1-4B34C1BBA562}" srcOrd="1" destOrd="0" presId="urn:microsoft.com/office/officeart/2009/3/layout/HorizontalOrganizationChart"/>
    <dgm:cxn modelId="{5A8135DE-E878-493A-9E1C-50F6BF384647}" type="presParOf" srcId="{D02A6DAB-59AD-4CE3-952B-00BC108DF013}" destId="{46AAEF0D-EBA5-4C87-BA31-C38B506C1992}" srcOrd="1" destOrd="0" presId="urn:microsoft.com/office/officeart/2009/3/layout/HorizontalOrganizationChart"/>
    <dgm:cxn modelId="{FEB93B71-F6C4-4C4D-9016-90946AB4A42F}" type="presParOf" srcId="{D02A6DAB-59AD-4CE3-952B-00BC108DF013}" destId="{40632891-C01D-4E6B-8316-61A8AEECFB70}" srcOrd="2" destOrd="0" presId="urn:microsoft.com/office/officeart/2009/3/layout/HorizontalOrganizationChart"/>
    <dgm:cxn modelId="{5529E496-3DA4-443A-B59C-EE0B9C115158}" type="presParOf" srcId="{36F55022-6A3A-4135-88CE-E9A5ACFA7248}" destId="{68F83A28-BDF3-47C3-9B8C-255F7439F39C}" srcOrd="2" destOrd="0" presId="urn:microsoft.com/office/officeart/2009/3/layout/HorizontalOrganizationChart"/>
    <dgm:cxn modelId="{4F4BA510-19C0-4397-AD2D-2560BE839E98}" type="presParOf" srcId="{36F55022-6A3A-4135-88CE-E9A5ACFA7248}" destId="{6422EC7B-5A9B-4B67-88A1-82DEB6604F0F}" srcOrd="3" destOrd="0" presId="urn:microsoft.com/office/officeart/2009/3/layout/HorizontalOrganizationChart"/>
    <dgm:cxn modelId="{4DF8D09D-C5E6-4533-A7B0-E052570C6F62}" type="presParOf" srcId="{6422EC7B-5A9B-4B67-88A1-82DEB6604F0F}" destId="{82CA5323-3BB9-4461-A689-9F598BAD34F4}" srcOrd="0" destOrd="0" presId="urn:microsoft.com/office/officeart/2009/3/layout/HorizontalOrganizationChart"/>
    <dgm:cxn modelId="{AA145BD8-121D-4B03-A983-824D61B4E836}" type="presParOf" srcId="{82CA5323-3BB9-4461-A689-9F598BAD34F4}" destId="{AC3E1CCA-3E04-4D3B-8229-F8400A9CD587}" srcOrd="0" destOrd="0" presId="urn:microsoft.com/office/officeart/2009/3/layout/HorizontalOrganizationChart"/>
    <dgm:cxn modelId="{2EA589C7-4415-4099-A51D-1612D805043D}" type="presParOf" srcId="{82CA5323-3BB9-4461-A689-9F598BAD34F4}" destId="{3693C850-AB8B-45D3-92AA-71BD01BD7E5A}" srcOrd="1" destOrd="0" presId="urn:microsoft.com/office/officeart/2009/3/layout/HorizontalOrganizationChart"/>
    <dgm:cxn modelId="{3D9AE872-95B9-4D13-87E4-B0D056D14DCD}" type="presParOf" srcId="{6422EC7B-5A9B-4B67-88A1-82DEB6604F0F}" destId="{0DAC21F5-1378-459C-BF59-D007DEAE170F}" srcOrd="1" destOrd="0" presId="urn:microsoft.com/office/officeart/2009/3/layout/HorizontalOrganizationChart"/>
    <dgm:cxn modelId="{3AAF2C3F-CEFA-4D63-89F9-E4C863DB148E}" type="presParOf" srcId="{6422EC7B-5A9B-4B67-88A1-82DEB6604F0F}" destId="{28428B6F-47EC-4F55-8C35-7D2D96A74960}" srcOrd="2" destOrd="0" presId="urn:microsoft.com/office/officeart/2009/3/layout/HorizontalOrganizationChart"/>
    <dgm:cxn modelId="{1098E391-A76E-4D0C-A37C-7594F2E6BAD0}" type="presParOf" srcId="{40488A05-1C39-41E3-B676-D3025B8B279A}" destId="{890DFB8B-A79C-440B-A8E3-C944A2583C8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CF5EF-92E9-47B4-A3D6-2811177D503F}">
      <dsp:nvSpPr>
        <dsp:cNvPr id="0" name=""/>
        <dsp:cNvSpPr/>
      </dsp:nvSpPr>
      <dsp:spPr>
        <a:xfrm>
          <a:off x="1877380" y="1051165"/>
          <a:ext cx="1328260" cy="230524"/>
        </a:xfrm>
        <a:custGeom>
          <a:avLst/>
          <a:gdLst/>
          <a:ahLst/>
          <a:cxnLst/>
          <a:rect l="0" t="0" r="0" b="0"/>
          <a:pathLst>
            <a:path>
              <a:moveTo>
                <a:pt x="0" y="0"/>
              </a:moveTo>
              <a:lnTo>
                <a:pt x="0" y="115262"/>
              </a:lnTo>
              <a:lnTo>
                <a:pt x="1328260" y="115262"/>
              </a:lnTo>
              <a:lnTo>
                <a:pt x="1328260" y="230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681FB-CE2B-4964-8027-5FA600FAA4D6}">
      <dsp:nvSpPr>
        <dsp:cNvPr id="0" name=""/>
        <dsp:cNvSpPr/>
      </dsp:nvSpPr>
      <dsp:spPr>
        <a:xfrm>
          <a:off x="1831659" y="1051165"/>
          <a:ext cx="91440" cy="230524"/>
        </a:xfrm>
        <a:custGeom>
          <a:avLst/>
          <a:gdLst/>
          <a:ahLst/>
          <a:cxnLst/>
          <a:rect l="0" t="0" r="0" b="0"/>
          <a:pathLst>
            <a:path>
              <a:moveTo>
                <a:pt x="45720" y="0"/>
              </a:moveTo>
              <a:lnTo>
                <a:pt x="45720" y="230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950030-B73C-4B01-9B26-EF37A9C5A29A}">
      <dsp:nvSpPr>
        <dsp:cNvPr id="0" name=""/>
        <dsp:cNvSpPr/>
      </dsp:nvSpPr>
      <dsp:spPr>
        <a:xfrm>
          <a:off x="549119" y="1051165"/>
          <a:ext cx="1328260" cy="230524"/>
        </a:xfrm>
        <a:custGeom>
          <a:avLst/>
          <a:gdLst/>
          <a:ahLst/>
          <a:cxnLst/>
          <a:rect l="0" t="0" r="0" b="0"/>
          <a:pathLst>
            <a:path>
              <a:moveTo>
                <a:pt x="1328260" y="0"/>
              </a:moveTo>
              <a:lnTo>
                <a:pt x="1328260" y="115262"/>
              </a:lnTo>
              <a:lnTo>
                <a:pt x="0" y="115262"/>
              </a:lnTo>
              <a:lnTo>
                <a:pt x="0" y="230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26BAC-BDEA-496A-B8FC-AAF3E4BF12A2}">
      <dsp:nvSpPr>
        <dsp:cNvPr id="0" name=""/>
        <dsp:cNvSpPr/>
      </dsp:nvSpPr>
      <dsp:spPr>
        <a:xfrm>
          <a:off x="1328512" y="502297"/>
          <a:ext cx="1097735" cy="5488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Flowers</a:t>
          </a:r>
          <a:endParaRPr lang="el-GR" sz="2000" b="1" kern="1200" dirty="0"/>
        </a:p>
      </dsp:txBody>
      <dsp:txXfrm>
        <a:off x="1328512" y="502297"/>
        <a:ext cx="1097735" cy="548867"/>
      </dsp:txXfrm>
    </dsp:sp>
    <dsp:sp modelId="{23185C59-ACB9-4CA6-9C65-B0B2BAAB88D5}">
      <dsp:nvSpPr>
        <dsp:cNvPr id="0" name=""/>
        <dsp:cNvSpPr/>
      </dsp:nvSpPr>
      <dsp:spPr>
        <a:xfrm>
          <a:off x="252" y="1281690"/>
          <a:ext cx="1097735" cy="5488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Roses</a:t>
          </a:r>
          <a:endParaRPr lang="el-GR" sz="2000" b="1" kern="1200" dirty="0"/>
        </a:p>
      </dsp:txBody>
      <dsp:txXfrm>
        <a:off x="252" y="1281690"/>
        <a:ext cx="1097735" cy="548867"/>
      </dsp:txXfrm>
    </dsp:sp>
    <dsp:sp modelId="{F538405E-DB82-424E-9BC5-3087CF128D87}">
      <dsp:nvSpPr>
        <dsp:cNvPr id="0" name=""/>
        <dsp:cNvSpPr/>
      </dsp:nvSpPr>
      <dsp:spPr>
        <a:xfrm>
          <a:off x="1328512" y="1281690"/>
          <a:ext cx="1097735" cy="5488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Daisies </a:t>
          </a:r>
          <a:endParaRPr lang="el-GR" sz="2000" b="1" kern="1200" dirty="0"/>
        </a:p>
      </dsp:txBody>
      <dsp:txXfrm>
        <a:off x="1328512" y="1281690"/>
        <a:ext cx="1097735" cy="548867"/>
      </dsp:txXfrm>
    </dsp:sp>
    <dsp:sp modelId="{28654F4A-3ECC-4349-BBCC-9940DCA68F10}">
      <dsp:nvSpPr>
        <dsp:cNvPr id="0" name=""/>
        <dsp:cNvSpPr/>
      </dsp:nvSpPr>
      <dsp:spPr>
        <a:xfrm>
          <a:off x="2656772" y="1281690"/>
          <a:ext cx="1097735" cy="5488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Tulips</a:t>
          </a:r>
          <a:endParaRPr lang="el-GR" sz="2000" b="1" kern="1200" dirty="0"/>
        </a:p>
      </dsp:txBody>
      <dsp:txXfrm>
        <a:off x="2656772" y="1281690"/>
        <a:ext cx="1097735" cy="548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1575-83CD-45BE-B869-336A10305C95}">
      <dsp:nvSpPr>
        <dsp:cNvPr id="0" name=""/>
        <dsp:cNvSpPr/>
      </dsp:nvSpPr>
      <dsp:spPr>
        <a:xfrm>
          <a:off x="1188312" y="198922"/>
          <a:ext cx="3947838" cy="137103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37A25-B28A-48AA-A5EB-DF21456F0FF7}">
      <dsp:nvSpPr>
        <dsp:cNvPr id="0" name=""/>
        <dsp:cNvSpPr/>
      </dsp:nvSpPr>
      <dsp:spPr>
        <a:xfrm>
          <a:off x="2785809" y="3556115"/>
          <a:ext cx="765085" cy="489654"/>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C81ED3-E78D-42FE-845F-88CAC9767FD6}">
      <dsp:nvSpPr>
        <dsp:cNvPr id="0" name=""/>
        <dsp:cNvSpPr/>
      </dsp:nvSpPr>
      <dsp:spPr>
        <a:xfrm>
          <a:off x="1332147" y="3947838"/>
          <a:ext cx="3672408" cy="91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Knowledge of vocabulary</a:t>
          </a:r>
          <a:endParaRPr lang="en-GB" sz="2000" kern="1200" dirty="0"/>
        </a:p>
      </dsp:txBody>
      <dsp:txXfrm>
        <a:off x="1332147" y="3947838"/>
        <a:ext cx="3672408" cy="918102"/>
      </dsp:txXfrm>
    </dsp:sp>
    <dsp:sp modelId="{69694F87-14B3-4899-99D0-CD6C70D7D508}">
      <dsp:nvSpPr>
        <dsp:cNvPr id="0" name=""/>
        <dsp:cNvSpPr/>
      </dsp:nvSpPr>
      <dsp:spPr>
        <a:xfrm>
          <a:off x="2623611" y="1675842"/>
          <a:ext cx="1377153" cy="13771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Function</a:t>
          </a:r>
          <a:endParaRPr lang="en-US" sz="2000" kern="1200" dirty="0"/>
        </a:p>
      </dsp:txBody>
      <dsp:txXfrm>
        <a:off x="2825290" y="1877521"/>
        <a:ext cx="973795" cy="973795"/>
      </dsp:txXfrm>
    </dsp:sp>
    <dsp:sp modelId="{C2CC9363-C327-421B-BFF3-2465B39FE90F}">
      <dsp:nvSpPr>
        <dsp:cNvPr id="0" name=""/>
        <dsp:cNvSpPr/>
      </dsp:nvSpPr>
      <dsp:spPr>
        <a:xfrm>
          <a:off x="1638181" y="642671"/>
          <a:ext cx="1377153" cy="13771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t>Meaning</a:t>
          </a:r>
          <a:endParaRPr lang="en-US" sz="2000" kern="1200" dirty="0"/>
        </a:p>
      </dsp:txBody>
      <dsp:txXfrm>
        <a:off x="1839860" y="844350"/>
        <a:ext cx="973795" cy="973795"/>
      </dsp:txXfrm>
    </dsp:sp>
    <dsp:sp modelId="{D391483E-CE29-4FF6-9183-268016E019B7}">
      <dsp:nvSpPr>
        <dsp:cNvPr id="0" name=""/>
        <dsp:cNvSpPr/>
      </dsp:nvSpPr>
      <dsp:spPr>
        <a:xfrm>
          <a:off x="3045938" y="309706"/>
          <a:ext cx="1377153" cy="13771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Form</a:t>
          </a:r>
          <a:endParaRPr lang="en-GB" sz="2000" kern="1200" dirty="0"/>
        </a:p>
      </dsp:txBody>
      <dsp:txXfrm>
        <a:off x="3247617" y="511385"/>
        <a:ext cx="973795" cy="973795"/>
      </dsp:txXfrm>
    </dsp:sp>
    <dsp:sp modelId="{F06DE83D-AE6A-4EF6-981F-EB8E6862054D}">
      <dsp:nvSpPr>
        <dsp:cNvPr id="0" name=""/>
        <dsp:cNvSpPr/>
      </dsp:nvSpPr>
      <dsp:spPr>
        <a:xfrm>
          <a:off x="1026113" y="30603"/>
          <a:ext cx="4284476" cy="342758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7BA0A-C981-4E37-9566-F0014D2C73C4}">
      <dsp:nvSpPr>
        <dsp:cNvPr id="0" name=""/>
        <dsp:cNvSpPr/>
      </dsp:nvSpPr>
      <dsp:spPr>
        <a:xfrm>
          <a:off x="3435905" y="1584086"/>
          <a:ext cx="1357788" cy="13577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mn-lt"/>
              <a:ea typeface="+mj-ea"/>
              <a:cs typeface="+mj-cs"/>
            </a:rPr>
            <a:t>Presenting new words</a:t>
          </a:r>
          <a:r>
            <a:rPr lang="en-US" altLang="zh-TW" sz="2000" kern="1200" dirty="0" smtClean="0">
              <a:latin typeface="+mn-lt"/>
              <a:ea typeface="+mj-ea"/>
              <a:cs typeface="+mj-cs"/>
            </a:rPr>
            <a:t> </a:t>
          </a:r>
          <a:endParaRPr lang="en-GB" sz="2000" kern="1200" dirty="0">
            <a:latin typeface="+mn-lt"/>
          </a:endParaRPr>
        </a:p>
      </dsp:txBody>
      <dsp:txXfrm>
        <a:off x="3502187" y="1650368"/>
        <a:ext cx="1225224" cy="1225224"/>
      </dsp:txXfrm>
    </dsp:sp>
    <dsp:sp modelId="{23EF9065-5616-4A01-B54D-AA31AC9D5666}">
      <dsp:nvSpPr>
        <dsp:cNvPr id="0" name=""/>
        <dsp:cNvSpPr/>
      </dsp:nvSpPr>
      <dsp:spPr>
        <a:xfrm rot="16200000">
          <a:off x="3777810" y="1247097"/>
          <a:ext cx="673979" cy="0"/>
        </a:xfrm>
        <a:custGeom>
          <a:avLst/>
          <a:gdLst/>
          <a:ahLst/>
          <a:cxnLst/>
          <a:rect l="0" t="0" r="0" b="0"/>
          <a:pathLst>
            <a:path>
              <a:moveTo>
                <a:pt x="0" y="0"/>
              </a:moveTo>
              <a:lnTo>
                <a:pt x="67397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1C081C-B5E3-4C7A-A0E2-8B5FFE860961}">
      <dsp:nvSpPr>
        <dsp:cNvPr id="0" name=""/>
        <dsp:cNvSpPr/>
      </dsp:nvSpPr>
      <dsp:spPr>
        <a:xfrm>
          <a:off x="3225723" y="388"/>
          <a:ext cx="1778153" cy="90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Using visual images</a:t>
          </a:r>
          <a:endParaRPr lang="en-GB" sz="2000" kern="1200" dirty="0">
            <a:latin typeface="+mn-lt"/>
          </a:endParaRPr>
        </a:p>
      </dsp:txBody>
      <dsp:txXfrm>
        <a:off x="3270132" y="44797"/>
        <a:ext cx="1689335" cy="820900"/>
      </dsp:txXfrm>
    </dsp:sp>
    <dsp:sp modelId="{8057DB0A-D719-48D1-8FF8-CF014B988C00}">
      <dsp:nvSpPr>
        <dsp:cNvPr id="0" name=""/>
        <dsp:cNvSpPr/>
      </dsp:nvSpPr>
      <dsp:spPr>
        <a:xfrm rot="20570796">
          <a:off x="4764390" y="1859136"/>
          <a:ext cx="1317572" cy="0"/>
        </a:xfrm>
        <a:custGeom>
          <a:avLst/>
          <a:gdLst/>
          <a:ahLst/>
          <a:cxnLst/>
          <a:rect l="0" t="0" r="0" b="0"/>
          <a:pathLst>
            <a:path>
              <a:moveTo>
                <a:pt x="0" y="0"/>
              </a:moveTo>
              <a:lnTo>
                <a:pt x="13175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B2C91-B039-4185-8BDE-62FEAA5BB165}">
      <dsp:nvSpPr>
        <dsp:cNvPr id="0" name=""/>
        <dsp:cNvSpPr/>
      </dsp:nvSpPr>
      <dsp:spPr>
        <a:xfrm>
          <a:off x="6052658" y="935557"/>
          <a:ext cx="1778153" cy="90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Using gestures </a:t>
          </a:r>
          <a:br>
            <a:rPr lang="en-US" sz="2000" kern="1200" dirty="0" smtClean="0">
              <a:latin typeface="+mn-lt"/>
            </a:rPr>
          </a:br>
          <a:r>
            <a:rPr lang="en-US" sz="2000" kern="1200" dirty="0" smtClean="0">
              <a:latin typeface="+mn-lt"/>
            </a:rPr>
            <a:t>and actions</a:t>
          </a:r>
          <a:endParaRPr lang="en-GB" sz="2000" kern="1200" dirty="0">
            <a:latin typeface="+mn-lt"/>
          </a:endParaRPr>
        </a:p>
      </dsp:txBody>
      <dsp:txXfrm>
        <a:off x="6097067" y="979966"/>
        <a:ext cx="1689335" cy="820900"/>
      </dsp:txXfrm>
    </dsp:sp>
    <dsp:sp modelId="{5E481825-207D-42E0-AFE3-4E59F9C1ED5F}">
      <dsp:nvSpPr>
        <dsp:cNvPr id="0" name=""/>
        <dsp:cNvSpPr/>
      </dsp:nvSpPr>
      <dsp:spPr>
        <a:xfrm rot="1814184">
          <a:off x="4686013" y="3057263"/>
          <a:ext cx="1583017" cy="0"/>
        </a:xfrm>
        <a:custGeom>
          <a:avLst/>
          <a:gdLst/>
          <a:ahLst/>
          <a:cxnLst/>
          <a:rect l="0" t="0" r="0" b="0"/>
          <a:pathLst>
            <a:path>
              <a:moveTo>
                <a:pt x="0" y="0"/>
              </a:moveTo>
              <a:lnTo>
                <a:pt x="158301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0DFD02-AFEB-4C86-BC6A-19405008F770}">
      <dsp:nvSpPr>
        <dsp:cNvPr id="0" name=""/>
        <dsp:cNvSpPr/>
      </dsp:nvSpPr>
      <dsp:spPr>
        <a:xfrm>
          <a:off x="6052659" y="3455843"/>
          <a:ext cx="1778153" cy="90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smtClean="0">
              <a:latin typeface="+mn-lt"/>
            </a:rPr>
            <a:t>Showing lexicial relations</a:t>
          </a:r>
          <a:endParaRPr lang="en-GB" sz="2000" kern="1200" dirty="0">
            <a:latin typeface="+mn-lt"/>
          </a:endParaRPr>
        </a:p>
      </dsp:txBody>
      <dsp:txXfrm>
        <a:off x="6097068" y="3500252"/>
        <a:ext cx="1689335" cy="820900"/>
      </dsp:txXfrm>
    </dsp:sp>
    <dsp:sp modelId="{C1E0A141-D151-41D4-8070-B51B7A001F09}">
      <dsp:nvSpPr>
        <dsp:cNvPr id="0" name=""/>
        <dsp:cNvSpPr/>
      </dsp:nvSpPr>
      <dsp:spPr>
        <a:xfrm rot="5400000">
          <a:off x="3777810" y="3278864"/>
          <a:ext cx="673979" cy="0"/>
        </a:xfrm>
        <a:custGeom>
          <a:avLst/>
          <a:gdLst/>
          <a:ahLst/>
          <a:cxnLst/>
          <a:rect l="0" t="0" r="0" b="0"/>
          <a:pathLst>
            <a:path>
              <a:moveTo>
                <a:pt x="0" y="0"/>
              </a:moveTo>
              <a:lnTo>
                <a:pt x="67397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8736A-72E5-4A66-992F-9645E16F0F7A}">
      <dsp:nvSpPr>
        <dsp:cNvPr id="0" name=""/>
        <dsp:cNvSpPr/>
      </dsp:nvSpPr>
      <dsp:spPr>
        <a:xfrm>
          <a:off x="3225723" y="3615854"/>
          <a:ext cx="1778153" cy="90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Words in context</a:t>
          </a:r>
          <a:endParaRPr lang="en-GB" sz="2000" kern="1200" dirty="0">
            <a:latin typeface="+mn-lt"/>
          </a:endParaRPr>
        </a:p>
      </dsp:txBody>
      <dsp:txXfrm>
        <a:off x="3270132" y="3660263"/>
        <a:ext cx="1689335" cy="820900"/>
      </dsp:txXfrm>
    </dsp:sp>
    <dsp:sp modelId="{723ADF34-CBB3-4BD7-8164-901780A47430}">
      <dsp:nvSpPr>
        <dsp:cNvPr id="0" name=""/>
        <dsp:cNvSpPr/>
      </dsp:nvSpPr>
      <dsp:spPr>
        <a:xfrm rot="8965908">
          <a:off x="1987030" y="3059904"/>
          <a:ext cx="1557072" cy="0"/>
        </a:xfrm>
        <a:custGeom>
          <a:avLst/>
          <a:gdLst/>
          <a:ahLst/>
          <a:cxnLst/>
          <a:rect l="0" t="0" r="0" b="0"/>
          <a:pathLst>
            <a:path>
              <a:moveTo>
                <a:pt x="0" y="0"/>
              </a:moveTo>
              <a:lnTo>
                <a:pt x="15570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EB085-2E88-40B3-BA5A-D1EBE9DB19D3}">
      <dsp:nvSpPr>
        <dsp:cNvPr id="0" name=""/>
        <dsp:cNvSpPr/>
      </dsp:nvSpPr>
      <dsp:spPr>
        <a:xfrm>
          <a:off x="436051" y="3455840"/>
          <a:ext cx="1778153" cy="90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smtClean="0">
              <a:latin typeface="+mn-lt"/>
            </a:rPr>
            <a:t>Guessing/ Predicting</a:t>
          </a:r>
          <a:endParaRPr lang="en-GB" sz="2000" kern="1200" dirty="0">
            <a:latin typeface="+mn-lt"/>
          </a:endParaRPr>
        </a:p>
      </dsp:txBody>
      <dsp:txXfrm>
        <a:off x="480460" y="3500249"/>
        <a:ext cx="1689335" cy="820900"/>
      </dsp:txXfrm>
    </dsp:sp>
    <dsp:sp modelId="{059A6A35-FE88-4367-88E3-7E1EA2EE91E5}">
      <dsp:nvSpPr>
        <dsp:cNvPr id="0" name=""/>
        <dsp:cNvSpPr/>
      </dsp:nvSpPr>
      <dsp:spPr>
        <a:xfrm rot="11817432">
          <a:off x="2112786" y="1858740"/>
          <a:ext cx="1352521" cy="0"/>
        </a:xfrm>
        <a:custGeom>
          <a:avLst/>
          <a:gdLst/>
          <a:ahLst/>
          <a:cxnLst/>
          <a:rect l="0" t="0" r="0" b="0"/>
          <a:pathLst>
            <a:path>
              <a:moveTo>
                <a:pt x="0" y="0"/>
              </a:moveTo>
              <a:lnTo>
                <a:pt x="135252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6BF592-8D6F-4ED0-AF7E-C227682B92A5}">
      <dsp:nvSpPr>
        <dsp:cNvPr id="0" name=""/>
        <dsp:cNvSpPr/>
      </dsp:nvSpPr>
      <dsp:spPr>
        <a:xfrm>
          <a:off x="364034" y="935552"/>
          <a:ext cx="1778153" cy="9097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Other techniques</a:t>
          </a:r>
          <a:endParaRPr lang="en-GB" sz="2000" kern="1200" dirty="0">
            <a:latin typeface="+mn-lt"/>
          </a:endParaRPr>
        </a:p>
      </dsp:txBody>
      <dsp:txXfrm>
        <a:off x="408443" y="979961"/>
        <a:ext cx="1689335" cy="820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77F88-8690-41D2-AF3D-2880E7B3835F}">
      <dsp:nvSpPr>
        <dsp:cNvPr id="0" name=""/>
        <dsp:cNvSpPr/>
      </dsp:nvSpPr>
      <dsp:spPr>
        <a:xfrm>
          <a:off x="2052228" y="0"/>
          <a:ext cx="3816424" cy="381642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6DB00-4ABC-4E1D-AA90-5E920C5E8E71}">
      <dsp:nvSpPr>
        <dsp:cNvPr id="0" name=""/>
        <dsp:cNvSpPr/>
      </dsp:nvSpPr>
      <dsp:spPr>
        <a:xfrm>
          <a:off x="2414788" y="362560"/>
          <a:ext cx="1488405" cy="1488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err="1" smtClean="0"/>
            <a:t>realia</a:t>
          </a:r>
          <a:endParaRPr lang="en-GB" sz="2400" b="0" kern="1200" dirty="0"/>
        </a:p>
      </dsp:txBody>
      <dsp:txXfrm>
        <a:off x="2487446" y="435218"/>
        <a:ext cx="1343089" cy="1343089"/>
      </dsp:txXfrm>
    </dsp:sp>
    <dsp:sp modelId="{C4E527CD-04EA-43C6-8DB1-B9FC97B2F945}">
      <dsp:nvSpPr>
        <dsp:cNvPr id="0" name=""/>
        <dsp:cNvSpPr/>
      </dsp:nvSpPr>
      <dsp:spPr>
        <a:xfrm>
          <a:off x="4017686" y="362560"/>
          <a:ext cx="1488405" cy="1488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smtClean="0"/>
            <a:t>pictures</a:t>
          </a:r>
          <a:endParaRPr lang="en-US" sz="2400" b="0" kern="1200" dirty="0"/>
        </a:p>
      </dsp:txBody>
      <dsp:txXfrm>
        <a:off x="4090344" y="435218"/>
        <a:ext cx="1343089" cy="1343089"/>
      </dsp:txXfrm>
    </dsp:sp>
    <dsp:sp modelId="{C06D6891-3F02-484C-A9FC-D434F009BF57}">
      <dsp:nvSpPr>
        <dsp:cNvPr id="0" name=""/>
        <dsp:cNvSpPr/>
      </dsp:nvSpPr>
      <dsp:spPr>
        <a:xfrm>
          <a:off x="2414788" y="1965458"/>
          <a:ext cx="1488405" cy="1488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smtClean="0"/>
            <a:t>masking</a:t>
          </a:r>
          <a:endParaRPr lang="en-US" sz="2400" b="0" kern="1200" dirty="0"/>
        </a:p>
      </dsp:txBody>
      <dsp:txXfrm>
        <a:off x="2487446" y="2038116"/>
        <a:ext cx="1343089" cy="1343089"/>
      </dsp:txXfrm>
    </dsp:sp>
    <dsp:sp modelId="{B7B2F537-EAB2-48BA-B56F-96E3FB1F06AD}">
      <dsp:nvSpPr>
        <dsp:cNvPr id="0" name=""/>
        <dsp:cNvSpPr/>
      </dsp:nvSpPr>
      <dsp:spPr>
        <a:xfrm>
          <a:off x="4017686" y="1965458"/>
          <a:ext cx="1488405" cy="14884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smtClean="0"/>
            <a:t>drawing</a:t>
          </a:r>
          <a:endParaRPr lang="en-US" sz="2400" b="0" kern="1200" dirty="0"/>
        </a:p>
      </dsp:txBody>
      <dsp:txXfrm>
        <a:off x="4090344" y="2038116"/>
        <a:ext cx="1343089" cy="1343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9AD78-B96F-43A7-8713-217415A754BC}">
      <dsp:nvSpPr>
        <dsp:cNvPr id="0" name=""/>
        <dsp:cNvSpPr/>
      </dsp:nvSpPr>
      <dsp:spPr>
        <a:xfrm>
          <a:off x="3486931" y="1635112"/>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itchFamily="34" charset="0"/>
            </a:rPr>
            <a:t>Coyotes</a:t>
          </a:r>
          <a:endParaRPr lang="en-GB" sz="2000" kern="1200" dirty="0"/>
        </a:p>
      </dsp:txBody>
      <dsp:txXfrm>
        <a:off x="3670829" y="1819010"/>
        <a:ext cx="887941" cy="887941"/>
      </dsp:txXfrm>
    </dsp:sp>
    <dsp:sp modelId="{FDFE8762-865C-4682-A1DE-2AE9C681F84C}">
      <dsp:nvSpPr>
        <dsp:cNvPr id="0" name=""/>
        <dsp:cNvSpPr/>
      </dsp:nvSpPr>
      <dsp:spPr>
        <a:xfrm rot="16200000">
          <a:off x="3926349" y="1432929"/>
          <a:ext cx="376900" cy="27465"/>
        </a:xfrm>
        <a:custGeom>
          <a:avLst/>
          <a:gdLst/>
          <a:ahLst/>
          <a:cxnLst/>
          <a:rect l="0" t="0" r="0" b="0"/>
          <a:pathLst>
            <a:path>
              <a:moveTo>
                <a:pt x="0" y="13732"/>
              </a:moveTo>
              <a:lnTo>
                <a:pt x="376900" y="13732"/>
              </a:lnTo>
            </a:path>
          </a:pathLst>
        </a:custGeom>
        <a:noFill/>
        <a:ln w="25400" cap="flat" cmpd="sng" algn="ctr">
          <a:solidFill>
            <a:schemeClr val="accent1"/>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05377" y="1437239"/>
        <a:ext cx="18845" cy="18845"/>
      </dsp:txXfrm>
    </dsp:sp>
    <dsp:sp modelId="{8FAACE26-11D4-48EF-A071-0098185EF5F2}">
      <dsp:nvSpPr>
        <dsp:cNvPr id="0" name=""/>
        <dsp:cNvSpPr/>
      </dsp:nvSpPr>
      <dsp:spPr>
        <a:xfrm>
          <a:off x="3486931" y="2474"/>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Food</a:t>
          </a:r>
          <a:endParaRPr lang="en-GB" sz="1800" kern="1200" dirty="0"/>
        </a:p>
      </dsp:txBody>
      <dsp:txXfrm>
        <a:off x="3670829" y="186372"/>
        <a:ext cx="887941" cy="887941"/>
      </dsp:txXfrm>
    </dsp:sp>
    <dsp:sp modelId="{16E673DA-B4D4-41B1-85ED-263335DE94A1}">
      <dsp:nvSpPr>
        <dsp:cNvPr id="0" name=""/>
        <dsp:cNvSpPr/>
      </dsp:nvSpPr>
      <dsp:spPr>
        <a:xfrm rot="19800000">
          <a:off x="4633302" y="1841088"/>
          <a:ext cx="376900" cy="27465"/>
        </a:xfrm>
        <a:custGeom>
          <a:avLst/>
          <a:gdLst/>
          <a:ahLst/>
          <a:cxnLst/>
          <a:rect l="0" t="0" r="0" b="0"/>
          <a:pathLst>
            <a:path>
              <a:moveTo>
                <a:pt x="0" y="13732"/>
              </a:moveTo>
              <a:lnTo>
                <a:pt x="376900" y="13732"/>
              </a:lnTo>
            </a:path>
          </a:pathLst>
        </a:custGeom>
        <a:noFill/>
        <a:ln w="25400" cap="flat" cmpd="sng" algn="ctr">
          <a:solidFill>
            <a:schemeClr val="accent1"/>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12330" y="1845399"/>
        <a:ext cx="18845" cy="18845"/>
      </dsp:txXfrm>
    </dsp:sp>
    <dsp:sp modelId="{0DA13A78-8C0B-4BB4-BB8C-5E2FBA203776}">
      <dsp:nvSpPr>
        <dsp:cNvPr id="0" name=""/>
        <dsp:cNvSpPr/>
      </dsp:nvSpPr>
      <dsp:spPr>
        <a:xfrm>
          <a:off x="4900837" y="818793"/>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Habitats</a:t>
          </a:r>
          <a:endParaRPr lang="en-GB" sz="1800" kern="1200" dirty="0"/>
        </a:p>
      </dsp:txBody>
      <dsp:txXfrm>
        <a:off x="5084735" y="1002691"/>
        <a:ext cx="887941" cy="887941"/>
      </dsp:txXfrm>
    </dsp:sp>
    <dsp:sp modelId="{F8EABEB9-647B-4E56-8EB2-9020FF172416}">
      <dsp:nvSpPr>
        <dsp:cNvPr id="0" name=""/>
        <dsp:cNvSpPr/>
      </dsp:nvSpPr>
      <dsp:spPr>
        <a:xfrm rot="1800000">
          <a:off x="4633302" y="2657407"/>
          <a:ext cx="376900" cy="27465"/>
        </a:xfrm>
        <a:custGeom>
          <a:avLst/>
          <a:gdLst/>
          <a:ahLst/>
          <a:cxnLst/>
          <a:rect l="0" t="0" r="0" b="0"/>
          <a:pathLst>
            <a:path>
              <a:moveTo>
                <a:pt x="0" y="13732"/>
              </a:moveTo>
              <a:lnTo>
                <a:pt x="376900" y="13732"/>
              </a:lnTo>
            </a:path>
          </a:pathLst>
        </a:custGeom>
        <a:noFill/>
        <a:ln w="25400" cap="flat" cmpd="sng" algn="ctr">
          <a:solidFill>
            <a:schemeClr val="accent1"/>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12330" y="2661717"/>
        <a:ext cx="18845" cy="18845"/>
      </dsp:txXfrm>
    </dsp:sp>
    <dsp:sp modelId="{FD41F659-1952-4C64-A393-026AB02F9486}">
      <dsp:nvSpPr>
        <dsp:cNvPr id="0" name=""/>
        <dsp:cNvSpPr/>
      </dsp:nvSpPr>
      <dsp:spPr>
        <a:xfrm>
          <a:off x="4900837" y="2451431"/>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Relatives</a:t>
          </a:r>
          <a:endParaRPr lang="en-GB" sz="1800" kern="1200" dirty="0"/>
        </a:p>
      </dsp:txBody>
      <dsp:txXfrm>
        <a:off x="5084735" y="2635329"/>
        <a:ext cx="887941" cy="887941"/>
      </dsp:txXfrm>
    </dsp:sp>
    <dsp:sp modelId="{519CC119-24B9-4637-9DBA-B0C1A9102148}">
      <dsp:nvSpPr>
        <dsp:cNvPr id="0" name=""/>
        <dsp:cNvSpPr/>
      </dsp:nvSpPr>
      <dsp:spPr>
        <a:xfrm rot="5400000">
          <a:off x="3926349" y="3065566"/>
          <a:ext cx="376900" cy="27465"/>
        </a:xfrm>
        <a:custGeom>
          <a:avLst/>
          <a:gdLst/>
          <a:ahLst/>
          <a:cxnLst/>
          <a:rect l="0" t="0" r="0" b="0"/>
          <a:pathLst>
            <a:path>
              <a:moveTo>
                <a:pt x="0" y="13732"/>
              </a:moveTo>
              <a:lnTo>
                <a:pt x="376900" y="13732"/>
              </a:lnTo>
            </a:path>
          </a:pathLst>
        </a:custGeom>
        <a:noFill/>
        <a:ln w="25400" cap="flat" cmpd="sng" algn="ctr">
          <a:solidFill>
            <a:schemeClr val="accent1"/>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105377" y="3069877"/>
        <a:ext cx="18845" cy="18845"/>
      </dsp:txXfrm>
    </dsp:sp>
    <dsp:sp modelId="{FD562093-CA3C-4CDF-A2AA-D337B27EF45D}">
      <dsp:nvSpPr>
        <dsp:cNvPr id="0" name=""/>
        <dsp:cNvSpPr/>
      </dsp:nvSpPr>
      <dsp:spPr>
        <a:xfrm>
          <a:off x="3486931" y="3267750"/>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Ways to Help Humans</a:t>
          </a:r>
          <a:endParaRPr lang="en-GB" sz="1800" kern="1200" dirty="0"/>
        </a:p>
      </dsp:txBody>
      <dsp:txXfrm>
        <a:off x="3670829" y="3451648"/>
        <a:ext cx="887941" cy="887941"/>
      </dsp:txXfrm>
    </dsp:sp>
    <dsp:sp modelId="{F199BD01-AF3D-4C74-8449-058D81E4E50B}">
      <dsp:nvSpPr>
        <dsp:cNvPr id="0" name=""/>
        <dsp:cNvSpPr/>
      </dsp:nvSpPr>
      <dsp:spPr>
        <a:xfrm rot="9000000">
          <a:off x="3219396" y="2657407"/>
          <a:ext cx="376900" cy="27465"/>
        </a:xfrm>
        <a:custGeom>
          <a:avLst/>
          <a:gdLst/>
          <a:ahLst/>
          <a:cxnLst/>
          <a:rect l="0" t="0" r="0" b="0"/>
          <a:pathLst>
            <a:path>
              <a:moveTo>
                <a:pt x="0" y="13732"/>
              </a:moveTo>
              <a:lnTo>
                <a:pt x="376900" y="13732"/>
              </a:lnTo>
            </a:path>
          </a:pathLst>
        </a:custGeom>
        <a:noFill/>
        <a:ln w="25400" cap="flat" cmpd="sng" algn="ctr">
          <a:solidFill>
            <a:schemeClr val="accent1"/>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398424" y="2661717"/>
        <a:ext cx="18845" cy="18845"/>
      </dsp:txXfrm>
    </dsp:sp>
    <dsp:sp modelId="{E1A4F2B2-8710-4892-8ADB-BFF2D1027C81}">
      <dsp:nvSpPr>
        <dsp:cNvPr id="0" name=""/>
        <dsp:cNvSpPr/>
      </dsp:nvSpPr>
      <dsp:spPr>
        <a:xfrm>
          <a:off x="2073025" y="2451431"/>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Natural Enemies</a:t>
          </a:r>
          <a:endParaRPr lang="en-GB" sz="1800" kern="1200" dirty="0"/>
        </a:p>
      </dsp:txBody>
      <dsp:txXfrm>
        <a:off x="2256923" y="2635329"/>
        <a:ext cx="887941" cy="887941"/>
      </dsp:txXfrm>
    </dsp:sp>
    <dsp:sp modelId="{A44F2C99-6E5C-428A-844B-9870F9F935E4}">
      <dsp:nvSpPr>
        <dsp:cNvPr id="0" name=""/>
        <dsp:cNvSpPr/>
      </dsp:nvSpPr>
      <dsp:spPr>
        <a:xfrm rot="12600000">
          <a:off x="3219396" y="1841088"/>
          <a:ext cx="376900" cy="27465"/>
        </a:xfrm>
        <a:custGeom>
          <a:avLst/>
          <a:gdLst/>
          <a:ahLst/>
          <a:cxnLst/>
          <a:rect l="0" t="0" r="0" b="0"/>
          <a:pathLst>
            <a:path>
              <a:moveTo>
                <a:pt x="0" y="13732"/>
              </a:moveTo>
              <a:lnTo>
                <a:pt x="376900" y="13732"/>
              </a:lnTo>
            </a:path>
          </a:pathLst>
        </a:custGeom>
        <a:noFill/>
        <a:ln w="25400" cap="flat" cmpd="sng" algn="ctr">
          <a:solidFill>
            <a:schemeClr val="accent1"/>
          </a:solidFill>
          <a:prstDash val="solid"/>
          <a:headEnd type="triangle" w="med" len="med"/>
          <a:tailEnd type="none" w="med" len="me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398424" y="1845399"/>
        <a:ext cx="18845" cy="18845"/>
      </dsp:txXfrm>
    </dsp:sp>
    <dsp:sp modelId="{A2B0280E-879D-4091-8C39-6C7C5D5BEDD0}">
      <dsp:nvSpPr>
        <dsp:cNvPr id="0" name=""/>
        <dsp:cNvSpPr/>
      </dsp:nvSpPr>
      <dsp:spPr>
        <a:xfrm>
          <a:off x="2073025" y="818793"/>
          <a:ext cx="1255737" cy="12557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latin typeface="Calibri" pitchFamily="34" charset="0"/>
            </a:rPr>
            <a:t>Famous Coyotes</a:t>
          </a:r>
          <a:endParaRPr lang="en-GB" sz="1800" kern="1200" dirty="0" smtClean="0"/>
        </a:p>
      </dsp:txBody>
      <dsp:txXfrm>
        <a:off x="2256923" y="1002691"/>
        <a:ext cx="887941" cy="8879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F9DCB-89FB-41F4-8ECF-1610E409C91A}">
      <dsp:nvSpPr>
        <dsp:cNvPr id="0" name=""/>
        <dsp:cNvSpPr/>
      </dsp:nvSpPr>
      <dsp:spPr>
        <a:xfrm>
          <a:off x="3537099" y="2262981"/>
          <a:ext cx="706659" cy="1519318"/>
        </a:xfrm>
        <a:custGeom>
          <a:avLst/>
          <a:gdLst/>
          <a:ahLst/>
          <a:cxnLst/>
          <a:rect l="0" t="0" r="0" b="0"/>
          <a:pathLst>
            <a:path>
              <a:moveTo>
                <a:pt x="0" y="0"/>
              </a:moveTo>
              <a:lnTo>
                <a:pt x="353329" y="0"/>
              </a:lnTo>
              <a:lnTo>
                <a:pt x="353329" y="1519318"/>
              </a:lnTo>
              <a:lnTo>
                <a:pt x="706659" y="15193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F83A28-BDF3-47C3-9B8C-255F7439F39C}">
      <dsp:nvSpPr>
        <dsp:cNvPr id="0" name=""/>
        <dsp:cNvSpPr/>
      </dsp:nvSpPr>
      <dsp:spPr>
        <a:xfrm>
          <a:off x="3537099" y="2217260"/>
          <a:ext cx="706659" cy="91440"/>
        </a:xfrm>
        <a:custGeom>
          <a:avLst/>
          <a:gdLst/>
          <a:ahLst/>
          <a:cxnLst/>
          <a:rect l="0" t="0" r="0" b="0"/>
          <a:pathLst>
            <a:path>
              <a:moveTo>
                <a:pt x="0" y="45720"/>
              </a:moveTo>
              <a:lnTo>
                <a:pt x="706659"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C1B60-CB6E-44CE-87E4-3B35A2CC0CA2}">
      <dsp:nvSpPr>
        <dsp:cNvPr id="0" name=""/>
        <dsp:cNvSpPr/>
      </dsp:nvSpPr>
      <dsp:spPr>
        <a:xfrm>
          <a:off x="3537099" y="743662"/>
          <a:ext cx="706659" cy="1519318"/>
        </a:xfrm>
        <a:custGeom>
          <a:avLst/>
          <a:gdLst/>
          <a:ahLst/>
          <a:cxnLst/>
          <a:rect l="0" t="0" r="0" b="0"/>
          <a:pathLst>
            <a:path>
              <a:moveTo>
                <a:pt x="0" y="1519318"/>
              </a:moveTo>
              <a:lnTo>
                <a:pt x="353329" y="1519318"/>
              </a:lnTo>
              <a:lnTo>
                <a:pt x="353329" y="0"/>
              </a:lnTo>
              <a:lnTo>
                <a:pt x="70665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828CBB-35A9-4929-B20B-879CA97A9274}">
      <dsp:nvSpPr>
        <dsp:cNvPr id="0" name=""/>
        <dsp:cNvSpPr/>
      </dsp:nvSpPr>
      <dsp:spPr>
        <a:xfrm>
          <a:off x="3799" y="1724152"/>
          <a:ext cx="3533299" cy="1077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altLang="zh-TW" sz="2800" kern="1200" dirty="0" smtClean="0">
              <a:latin typeface="+mn-lt"/>
            </a:rPr>
            <a:t>Helping students remember new words</a:t>
          </a:r>
          <a:endParaRPr lang="en-GB" sz="2800" kern="1200" dirty="0"/>
        </a:p>
      </dsp:txBody>
      <dsp:txXfrm>
        <a:off x="3799" y="1724152"/>
        <a:ext cx="3533299" cy="1077656"/>
      </dsp:txXfrm>
    </dsp:sp>
    <dsp:sp modelId="{D95D9F90-1EA6-4A8D-82D5-C45F2557E119}">
      <dsp:nvSpPr>
        <dsp:cNvPr id="0" name=""/>
        <dsp:cNvSpPr/>
      </dsp:nvSpPr>
      <dsp:spPr>
        <a:xfrm>
          <a:off x="4243758" y="204833"/>
          <a:ext cx="3533299" cy="1077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sz="2800" kern="1200" dirty="0" smtClean="0"/>
            <a:t>Using memorizing games and activities</a:t>
          </a:r>
          <a:endParaRPr lang="en-GB" sz="2800" kern="1200" dirty="0"/>
        </a:p>
      </dsp:txBody>
      <dsp:txXfrm>
        <a:off x="4243758" y="204833"/>
        <a:ext cx="3533299" cy="1077656"/>
      </dsp:txXfrm>
    </dsp:sp>
    <dsp:sp modelId="{AC3E1CCA-3E04-4D3B-8229-F8400A9CD587}">
      <dsp:nvSpPr>
        <dsp:cNvPr id="0" name=""/>
        <dsp:cNvSpPr/>
      </dsp:nvSpPr>
      <dsp:spPr>
        <a:xfrm>
          <a:off x="4243758" y="1724152"/>
          <a:ext cx="3533299" cy="1077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sz="2800" kern="1200" dirty="0" smtClean="0"/>
            <a:t>Learning with friends</a:t>
          </a:r>
          <a:endParaRPr lang="en-GB" sz="2800" kern="1200" dirty="0"/>
        </a:p>
      </dsp:txBody>
      <dsp:txXfrm>
        <a:off x="4243758" y="1724152"/>
        <a:ext cx="3533299" cy="1077656"/>
      </dsp:txXfrm>
    </dsp:sp>
    <dsp:sp modelId="{FED22420-B9EA-4F9F-B5C8-96AFAB1AE05B}">
      <dsp:nvSpPr>
        <dsp:cNvPr id="0" name=""/>
        <dsp:cNvSpPr/>
      </dsp:nvSpPr>
      <dsp:spPr>
        <a:xfrm>
          <a:off x="4243758" y="3243471"/>
          <a:ext cx="3533299" cy="1077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sz="2800" kern="1200" dirty="0" smtClean="0"/>
            <a:t>Using review games                </a:t>
          </a:r>
          <a:endParaRPr lang="en-GB" sz="2800" kern="1200" dirty="0"/>
        </a:p>
      </dsp:txBody>
      <dsp:txXfrm>
        <a:off x="4243758" y="3243471"/>
        <a:ext cx="3533299" cy="10776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83A28-BDF3-47C3-9B8C-255F7439F39C}">
      <dsp:nvSpPr>
        <dsp:cNvPr id="0" name=""/>
        <dsp:cNvSpPr/>
      </dsp:nvSpPr>
      <dsp:spPr>
        <a:xfrm>
          <a:off x="3601659" y="2262980"/>
          <a:ext cx="719558" cy="773525"/>
        </a:xfrm>
        <a:custGeom>
          <a:avLst/>
          <a:gdLst/>
          <a:ahLst/>
          <a:cxnLst/>
          <a:rect l="0" t="0" r="0" b="0"/>
          <a:pathLst>
            <a:path>
              <a:moveTo>
                <a:pt x="0" y="0"/>
              </a:moveTo>
              <a:lnTo>
                <a:pt x="359779" y="0"/>
              </a:lnTo>
              <a:lnTo>
                <a:pt x="359779" y="773525"/>
              </a:lnTo>
              <a:lnTo>
                <a:pt x="719558" y="773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9C1B60-CB6E-44CE-87E4-3B35A2CC0CA2}">
      <dsp:nvSpPr>
        <dsp:cNvPr id="0" name=""/>
        <dsp:cNvSpPr/>
      </dsp:nvSpPr>
      <dsp:spPr>
        <a:xfrm>
          <a:off x="3601659" y="1489455"/>
          <a:ext cx="719558" cy="773525"/>
        </a:xfrm>
        <a:custGeom>
          <a:avLst/>
          <a:gdLst/>
          <a:ahLst/>
          <a:cxnLst/>
          <a:rect l="0" t="0" r="0" b="0"/>
          <a:pathLst>
            <a:path>
              <a:moveTo>
                <a:pt x="0" y="773525"/>
              </a:moveTo>
              <a:lnTo>
                <a:pt x="359779" y="773525"/>
              </a:lnTo>
              <a:lnTo>
                <a:pt x="359779" y="0"/>
              </a:lnTo>
              <a:lnTo>
                <a:pt x="71955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828CBB-35A9-4929-B20B-879CA97A9274}">
      <dsp:nvSpPr>
        <dsp:cNvPr id="0" name=""/>
        <dsp:cNvSpPr/>
      </dsp:nvSpPr>
      <dsp:spPr>
        <a:xfrm>
          <a:off x="3868" y="1583631"/>
          <a:ext cx="3597790" cy="13586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altLang="zh-TW" sz="2800" kern="1200" dirty="0" smtClean="0">
              <a:latin typeface="+mn-lt"/>
              <a:ea typeface="+mj-ea"/>
              <a:cs typeface="+mj-cs"/>
            </a:rPr>
            <a:t>Making sure students </a:t>
          </a:r>
          <a:br>
            <a:rPr lang="en-US" altLang="zh-TW" sz="2800" kern="1200" dirty="0" smtClean="0">
              <a:latin typeface="+mn-lt"/>
              <a:ea typeface="+mj-ea"/>
              <a:cs typeface="+mj-cs"/>
            </a:rPr>
          </a:br>
          <a:r>
            <a:rPr lang="en-US" altLang="zh-TW" sz="2800" kern="1200" dirty="0" smtClean="0">
              <a:latin typeface="+mn-lt"/>
              <a:ea typeface="+mj-ea"/>
              <a:cs typeface="+mj-cs"/>
            </a:rPr>
            <a:t>make the new words their own </a:t>
          </a:r>
          <a:endParaRPr lang="en-GB" sz="2800" kern="1200" dirty="0"/>
        </a:p>
      </dsp:txBody>
      <dsp:txXfrm>
        <a:off x="3868" y="1583631"/>
        <a:ext cx="3597790" cy="1358698"/>
      </dsp:txXfrm>
    </dsp:sp>
    <dsp:sp modelId="{D95D9F90-1EA6-4A8D-82D5-C45F2557E119}">
      <dsp:nvSpPr>
        <dsp:cNvPr id="0" name=""/>
        <dsp:cNvSpPr/>
      </dsp:nvSpPr>
      <dsp:spPr>
        <a:xfrm>
          <a:off x="4321217" y="940792"/>
          <a:ext cx="3597790" cy="10973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sz="2800" kern="1200" smtClean="0"/>
            <a:t>Vocabulary record system</a:t>
          </a:r>
          <a:endParaRPr lang="en-GB" sz="2800" kern="1200" dirty="0"/>
        </a:p>
      </dsp:txBody>
      <dsp:txXfrm>
        <a:off x="4321217" y="940792"/>
        <a:ext cx="3597790" cy="1097326"/>
      </dsp:txXfrm>
    </dsp:sp>
    <dsp:sp modelId="{AC3E1CCA-3E04-4D3B-8229-F8400A9CD587}">
      <dsp:nvSpPr>
        <dsp:cNvPr id="0" name=""/>
        <dsp:cNvSpPr/>
      </dsp:nvSpPr>
      <dsp:spPr>
        <a:xfrm>
          <a:off x="4321217" y="2487842"/>
          <a:ext cx="3597790" cy="10973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233363" lvl="0" indent="0" algn="l" defTabSz="1244600">
            <a:lnSpc>
              <a:spcPct val="90000"/>
            </a:lnSpc>
            <a:spcBef>
              <a:spcPct val="0"/>
            </a:spcBef>
            <a:spcAft>
              <a:spcPct val="35000"/>
            </a:spcAft>
          </a:pPr>
          <a:r>
            <a:rPr lang="en-US" sz="2800" kern="1200" smtClean="0"/>
            <a:t>Personalizing the new words</a:t>
          </a:r>
          <a:endParaRPr lang="en-GB" sz="2800" kern="1200" dirty="0"/>
        </a:p>
      </dsp:txBody>
      <dsp:txXfrm>
        <a:off x="4321217" y="2487842"/>
        <a:ext cx="3597790" cy="10973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92</a:t>
            </a:fld>
            <a:endParaRPr lang="el-GR" altLang="el-GR"/>
          </a:p>
        </p:txBody>
      </p:sp>
    </p:spTree>
    <p:extLst>
      <p:ext uri="{BB962C8B-B14F-4D97-AF65-F5344CB8AC3E}">
        <p14:creationId xmlns:p14="http://schemas.microsoft.com/office/powerpoint/2010/main" val="1554139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93</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94</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95</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96</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371265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408792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86</a:t>
            </a:fld>
            <a:endParaRPr lang="el-GR"/>
          </a:p>
        </p:txBody>
      </p:sp>
    </p:spTree>
    <p:extLst>
      <p:ext uri="{BB962C8B-B14F-4D97-AF65-F5344CB8AC3E}">
        <p14:creationId xmlns:p14="http://schemas.microsoft.com/office/powerpoint/2010/main" val="98729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87</a:t>
            </a:fld>
            <a:endParaRPr lang="el-GR" altLang="el-GR"/>
          </a:p>
        </p:txBody>
      </p:sp>
    </p:spTree>
    <p:extLst>
      <p:ext uri="{BB962C8B-B14F-4D97-AF65-F5344CB8AC3E}">
        <p14:creationId xmlns:p14="http://schemas.microsoft.com/office/powerpoint/2010/main" val="242795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ACAD091-9DBA-4BE5-AB79-D760A34AD4DB}" type="slidenum">
              <a:rPr lang="el-GR" altLang="el-GR"/>
              <a:pPr/>
              <a:t>88</a:t>
            </a:fld>
            <a:endParaRPr lang="el-GR" altLang="el-GR"/>
          </a:p>
        </p:txBody>
      </p:sp>
    </p:spTree>
    <p:extLst>
      <p:ext uri="{BB962C8B-B14F-4D97-AF65-F5344CB8AC3E}">
        <p14:creationId xmlns:p14="http://schemas.microsoft.com/office/powerpoint/2010/main" val="304833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5F7DD5-A06D-4136-B55E-331F5EE45D04}" type="slidenum">
              <a:rPr lang="el-GR" altLang="el-GR"/>
              <a:pPr/>
              <a:t>89</a:t>
            </a:fld>
            <a:endParaRPr lang="el-GR" altLang="el-GR"/>
          </a:p>
        </p:txBody>
      </p:sp>
    </p:spTree>
    <p:extLst>
      <p:ext uri="{BB962C8B-B14F-4D97-AF65-F5344CB8AC3E}">
        <p14:creationId xmlns:p14="http://schemas.microsoft.com/office/powerpoint/2010/main" val="325706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8A8FD23-0CEB-4571-8465-84D11C6D71F9}" type="slidenum">
              <a:rPr lang="el-GR" altLang="el-GR"/>
              <a:pPr/>
              <a:t>90</a:t>
            </a:fld>
            <a:endParaRPr lang="el-GR" altLang="el-GR"/>
          </a:p>
        </p:txBody>
      </p:sp>
    </p:spTree>
    <p:extLst>
      <p:ext uri="{BB962C8B-B14F-4D97-AF65-F5344CB8AC3E}">
        <p14:creationId xmlns:p14="http://schemas.microsoft.com/office/powerpoint/2010/main" val="130998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91</a:t>
            </a:fld>
            <a:endParaRPr lang="el-GR" altLang="el-GR"/>
          </a:p>
        </p:txBody>
      </p:sp>
    </p:spTree>
    <p:extLst>
      <p:ext uri="{BB962C8B-B14F-4D97-AF65-F5344CB8AC3E}">
        <p14:creationId xmlns:p14="http://schemas.microsoft.com/office/powerpoint/2010/main" val="744061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The magic of words: Dealing with vocabulary in the ELT classroom</a:t>
            </a:r>
          </a:p>
        </p:txBody>
      </p:sp>
      <p:pic>
        <p:nvPicPr>
          <p:cNvPr id="6" name="Picture 5"/>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The magic of words: Dealing with vocabulary in the ELT classroom</a:t>
            </a:r>
          </a:p>
        </p:txBody>
      </p:sp>
      <p:pic>
        <p:nvPicPr>
          <p:cNvPr id="6" name="Picture 5"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The magic of words: Dealing with vocabulary in the ELT classroom</a:t>
            </a:r>
          </a:p>
        </p:txBody>
      </p:sp>
      <p:pic>
        <p:nvPicPr>
          <p:cNvPr id="7" name="Picture 6"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The magic of words: Dealing with vocabulary in the ELT classroom</a:t>
            </a:r>
          </a:p>
        </p:txBody>
      </p:sp>
      <p:pic>
        <p:nvPicPr>
          <p:cNvPr id="9" name="Picture 8"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The magic of words: Dealing with vocabulary in the ELT classroom</a:t>
            </a:r>
          </a:p>
        </p:txBody>
      </p:sp>
      <p:pic>
        <p:nvPicPr>
          <p:cNvPr id="5" name="Picture 4"/>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The magic of words: Dealing with vocabulary in the ELT classroom</a:t>
            </a:r>
          </a:p>
        </p:txBody>
      </p:sp>
      <p:pic>
        <p:nvPicPr>
          <p:cNvPr id="8" name="Picture 7"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The magic of words: Dealing with vocabulary in the ELT classroom</a:t>
            </a:r>
          </a:p>
        </p:txBody>
      </p:sp>
      <p:pic>
        <p:nvPicPr>
          <p:cNvPr id="7" name="Picture 6"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4.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77.xml.rels><?xml version="1.0" encoding="UTF-8" standalone="yes"?>
<Relationships xmlns="http://schemas.openxmlformats.org/package/2006/relationships"><Relationship Id="rId3" Type="http://schemas.openxmlformats.org/officeDocument/2006/relationships/hyperlink" Target="http://www.manythings.org/vocabulary" TargetMode="External"/><Relationship Id="rId2" Type="http://schemas.openxmlformats.org/officeDocument/2006/relationships/hyperlink" Target="http://people.bu.edu/jpettigr/Artilces_and_Presentations/Vocabulary.htm" TargetMode="External"/><Relationship Id="rId1" Type="http://schemas.openxmlformats.org/officeDocument/2006/relationships/slideLayout" Target="../slideLayouts/slideLayout2.xml"/><Relationship Id="rId6" Type="http://schemas.openxmlformats.org/officeDocument/2006/relationships/hyperlink" Target="match.htm" TargetMode="External"/><Relationship Id="rId5" Type="http://schemas.openxmlformats.org/officeDocument/2006/relationships/hyperlink" Target="https://hotpot.uvic.ca/" TargetMode="External"/><Relationship Id="rId4" Type="http://schemas.openxmlformats.org/officeDocument/2006/relationships/hyperlink" Target="http://www.britishcouncil.org/kids.htm"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9.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hyperlink" Target="http://opencourses.uoa.gr/courses/ENL4/" TargetMode="Externa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20.png"/><Relationship Id="rId4" Type="http://schemas.openxmlformats.org/officeDocument/2006/relationships/hyperlink" Target="%5b1%5d%20http:/creativecommons.org/licenses/by-nc-sa/4.0/" TargetMode="Externa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93.xml.rels><?xml version="1.0" encoding="UTF-8" standalone="yes"?>
<Relationships xmlns="http://schemas.openxmlformats.org/package/2006/relationships"><Relationship Id="rId8" Type="http://schemas.openxmlformats.org/officeDocument/2006/relationships/hyperlink" Target="http://minddynamicsinstitute.com/how-memory-works/" TargetMode="External"/><Relationship Id="rId3" Type="http://schemas.openxmlformats.org/officeDocument/2006/relationships/notesSlide" Target="../notesSlides/notesSlide11.xml"/><Relationship Id="rId7" Type="http://schemas.openxmlformats.org/officeDocument/2006/relationships/hyperlink" Target="https://creativecommons.org/licenses/by/2.0/" TargetMode="Externa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hyperlink" Target="https://www.flickr.com/photos/smemon/5456589718" TargetMode="External"/><Relationship Id="rId11" Type="http://schemas.openxmlformats.org/officeDocument/2006/relationships/hyperlink" Target="https://pixabay.com/en/dictionary-words-grammar-abc-390055/" TargetMode="External"/><Relationship Id="rId5" Type="http://schemas.openxmlformats.org/officeDocument/2006/relationships/hyperlink" Target="https://pixabay.com/en/woman-girl-female-lady-person-220269/" TargetMode="External"/><Relationship Id="rId10" Type="http://schemas.openxmlformats.org/officeDocument/2006/relationships/hyperlink" Target="https://pixabay.com/en/speech-bubble-communication-speak-833379/" TargetMode="External"/><Relationship Id="rId4" Type="http://schemas.openxmlformats.org/officeDocument/2006/relationships/hyperlink" Target="https://pixabay.com/en/model-beauty-woman-silhouette-slim-95473/" TargetMode="External"/><Relationship Id="rId9" Type="http://schemas.openxmlformats.org/officeDocument/2006/relationships/hyperlink" Target="https://pixabay.com/en/men-silhouette-tie-businessmen-102441/" TargetMode="Externa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s://learnenglish.britishcouncil.org/en/word-games/bedroom-vocabulary-true-or-false" TargetMode="Externa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hyperlink" Target="http://photodentro.edu.gr/lor/r/8521/3390" TargetMode="External"/><Relationship Id="rId5" Type="http://schemas.openxmlformats.org/officeDocument/2006/relationships/hyperlink" Target="http://photodentro.edu.gr/lor/r/8521/6050" TargetMode="External"/><Relationship Id="rId4" Type="http://schemas.openxmlformats.org/officeDocument/2006/relationships/hyperlink" Target="http://photodentro.edu.gr/aggregator/search/all/field_cl_discipline/2546" TargetMode="Externa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hyperlink" Target="http://rcel.enl.uoa.gr/kpgeschool/images/pdf_files/B_Students_Book_English.pdf" TargetMode="Externa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hyperlink" Target="http://rcel.enl.uoa.gr/kpgeschool/images/pdf_files/A_Students_Book_English.pdf" TargetMode="External"/><Relationship Id="rId4" Type="http://schemas.openxmlformats.org/officeDocument/2006/relationships/hyperlink" Target="http://rcel.enl.uoa.gr/kpgeschool/images/pdf_files/C1_Students_Book_Englis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28537"/>
            <a:ext cx="3939153" cy="1112231"/>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n-GB" sz="4000" dirty="0" smtClean="0">
                <a:solidFill>
                  <a:srgbClr val="5075BC"/>
                </a:solidFill>
              </a:rPr>
              <a:t> </a:t>
            </a:r>
            <a:r>
              <a:rPr lang="en-GB" sz="4000" dirty="0"/>
              <a:t>ELT Methods and Practices</a:t>
            </a:r>
            <a:endParaRPr lang="en-GB" sz="4000" dirty="0">
              <a:solidFill>
                <a:srgbClr val="5075BC"/>
              </a:solidFill>
            </a:endParaRPr>
          </a:p>
        </p:txBody>
      </p:sp>
      <p:sp>
        <p:nvSpPr>
          <p:cNvPr id="3" name="Υπότιτλος 2"/>
          <p:cNvSpPr>
            <a:spLocks noGrp="1"/>
          </p:cNvSpPr>
          <p:nvPr>
            <p:ph type="subTitle" idx="1"/>
          </p:nvPr>
        </p:nvSpPr>
        <p:spPr>
          <a:xfrm>
            <a:off x="683568" y="3284984"/>
            <a:ext cx="7632848" cy="2780481"/>
          </a:xfrm>
        </p:spPr>
        <p:txBody>
          <a:bodyPr>
            <a:noAutofit/>
          </a:bodyPr>
          <a:lstStyle/>
          <a:p>
            <a:r>
              <a:rPr lang="en-GB" sz="2800" dirty="0" smtClean="0">
                <a:solidFill>
                  <a:srgbClr val="5075BC"/>
                </a:solidFill>
                <a:latin typeface="+mj-lt"/>
                <a:ea typeface="+mj-ea"/>
                <a:cs typeface="+mj-cs"/>
              </a:rPr>
              <a:t>Unit 4.</a:t>
            </a:r>
            <a:br>
              <a:rPr lang="en-GB" sz="2800" dirty="0" smtClean="0">
                <a:solidFill>
                  <a:srgbClr val="5075BC"/>
                </a:solidFill>
                <a:latin typeface="+mj-lt"/>
                <a:ea typeface="+mj-ea"/>
                <a:cs typeface="+mj-cs"/>
              </a:rPr>
            </a:br>
            <a:r>
              <a:rPr lang="en-GB" sz="2800" dirty="0" smtClean="0">
                <a:latin typeface="+mj-lt"/>
                <a:ea typeface="+mj-ea"/>
                <a:cs typeface="+mj-cs"/>
              </a:rPr>
              <a:t>The </a:t>
            </a:r>
            <a:r>
              <a:rPr lang="en-GB" sz="2800" dirty="0">
                <a:latin typeface="+mj-lt"/>
                <a:ea typeface="+mj-ea"/>
                <a:cs typeface="+mj-cs"/>
              </a:rPr>
              <a:t>magic of words: </a:t>
            </a:r>
            <a:r>
              <a:rPr lang="en-GB" sz="2800" dirty="0" smtClean="0">
                <a:latin typeface="+mj-lt"/>
                <a:ea typeface="+mj-ea"/>
                <a:cs typeface="+mj-cs"/>
              </a:rPr>
              <a:t/>
            </a:r>
            <a:br>
              <a:rPr lang="en-GB" sz="2800" dirty="0" smtClean="0">
                <a:latin typeface="+mj-lt"/>
                <a:ea typeface="+mj-ea"/>
                <a:cs typeface="+mj-cs"/>
              </a:rPr>
            </a:br>
            <a:r>
              <a:rPr lang="en-GB" sz="2800" dirty="0" smtClean="0">
                <a:latin typeface="+mj-lt"/>
                <a:ea typeface="+mj-ea"/>
                <a:cs typeface="+mj-cs"/>
              </a:rPr>
              <a:t>Dealing </a:t>
            </a:r>
            <a:r>
              <a:rPr lang="en-GB" sz="2800" dirty="0">
                <a:latin typeface="+mj-lt"/>
                <a:ea typeface="+mj-ea"/>
                <a:cs typeface="+mj-cs"/>
              </a:rPr>
              <a:t>with vocabulary in the ELT classroom</a:t>
            </a:r>
            <a:endParaRPr lang="en-GB" sz="2000" dirty="0" smtClean="0"/>
          </a:p>
          <a:p>
            <a:endParaRPr lang="en-GB" sz="1800" dirty="0" smtClean="0"/>
          </a:p>
          <a:p>
            <a:r>
              <a:rPr lang="en-GB" sz="2800" dirty="0" smtClean="0"/>
              <a:t>Bessie </a:t>
            </a:r>
            <a:r>
              <a:rPr lang="en-GB" sz="2800" dirty="0" err="1" smtClean="0"/>
              <a:t>Dendrinos</a:t>
            </a:r>
            <a:endParaRPr lang="en-GB" sz="2800" dirty="0" smtClean="0"/>
          </a:p>
          <a:p>
            <a:r>
              <a:rPr lang="en-GB" sz="2800" dirty="0" smtClean="0"/>
              <a:t>School of Philosophy</a:t>
            </a:r>
          </a:p>
          <a:p>
            <a:r>
              <a:rPr lang="en-GB" sz="2800" dirty="0" smtClean="0"/>
              <a:t>Faculty of English Language and Literature</a:t>
            </a:r>
            <a:endParaRPr lang="en-GB" sz="2800" dirty="0"/>
          </a:p>
        </p:txBody>
      </p:sp>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it mean to know a lexical item? (4/5)</a:t>
            </a:r>
            <a:endParaRPr lang="en-GB" dirty="0"/>
          </a:p>
        </p:txBody>
      </p:sp>
      <p:sp>
        <p:nvSpPr>
          <p:cNvPr id="3" name="Content Placeholder 2"/>
          <p:cNvSpPr>
            <a:spLocks noGrp="1"/>
          </p:cNvSpPr>
          <p:nvPr>
            <p:ph idx="1"/>
          </p:nvPr>
        </p:nvSpPr>
        <p:spPr/>
        <p:txBody>
          <a:bodyPr>
            <a:noAutofit/>
          </a:bodyPr>
          <a:lstStyle/>
          <a:p>
            <a:pPr marL="0" indent="0">
              <a:spcBef>
                <a:spcPts val="400"/>
              </a:spcBef>
              <a:buNone/>
            </a:pPr>
            <a:r>
              <a:rPr lang="en-GB" sz="2800" smtClean="0"/>
              <a:t>E.g.:  </a:t>
            </a:r>
          </a:p>
          <a:p>
            <a:pPr>
              <a:spcBef>
                <a:spcPts val="400"/>
              </a:spcBef>
            </a:pPr>
            <a:r>
              <a:rPr lang="en-GB" sz="2800" smtClean="0"/>
              <a:t>She’s wearing a </a:t>
            </a:r>
            <a:r>
              <a:rPr lang="en-GB" sz="2800" b="1" smtClean="0"/>
              <a:t>red</a:t>
            </a:r>
            <a:r>
              <a:rPr lang="en-GB" sz="2800" smtClean="0"/>
              <a:t> skirt. (Literal/Referential meaning → the naming of the particular color.) </a:t>
            </a:r>
          </a:p>
          <a:p>
            <a:pPr marL="0" indent="0">
              <a:spcBef>
                <a:spcPts val="400"/>
              </a:spcBef>
              <a:buNone/>
            </a:pPr>
            <a:r>
              <a:rPr lang="en-GB" sz="2800" smtClean="0"/>
              <a:t>Vs</a:t>
            </a:r>
          </a:p>
          <a:p>
            <a:pPr>
              <a:spcBef>
                <a:spcPts val="400"/>
              </a:spcBef>
            </a:pPr>
            <a:r>
              <a:rPr lang="en-GB" sz="2800" smtClean="0"/>
              <a:t>She’s </a:t>
            </a:r>
            <a:r>
              <a:rPr lang="en-GB" sz="2800" b="1" smtClean="0"/>
              <a:t>red</a:t>
            </a:r>
            <a:r>
              <a:rPr lang="en-GB" sz="2800" smtClean="0"/>
              <a:t> from sitting in the sun.  (Meaning: Her skin has turned a particular shade of pink-red indicating sunburn.)</a:t>
            </a:r>
          </a:p>
          <a:p>
            <a:pPr marL="0" indent="0">
              <a:spcBef>
                <a:spcPts val="400"/>
              </a:spcBef>
              <a:buNone/>
            </a:pPr>
            <a:r>
              <a:rPr lang="en-GB" sz="2800" smtClean="0"/>
              <a:t>Vs</a:t>
            </a:r>
          </a:p>
          <a:p>
            <a:pPr>
              <a:spcBef>
                <a:spcPts val="400"/>
              </a:spcBef>
            </a:pPr>
            <a:r>
              <a:rPr lang="en-GB" sz="2800" smtClean="0"/>
              <a:t>He was a well-known </a:t>
            </a:r>
            <a:r>
              <a:rPr lang="en-GB" sz="2800" b="1" smtClean="0"/>
              <a:t>red</a:t>
            </a:r>
            <a:r>
              <a:rPr lang="en-GB" sz="2800" smtClean="0"/>
              <a:t>. (Red indicates the person’s political beliefs and affiliation.)</a:t>
            </a:r>
            <a:endParaRPr lang="en-GB" sz="2800" dirty="0"/>
          </a:p>
        </p:txBody>
      </p:sp>
    </p:spTree>
    <p:extLst>
      <p:ext uri="{BB962C8B-B14F-4D97-AF65-F5344CB8AC3E}">
        <p14:creationId xmlns:p14="http://schemas.microsoft.com/office/powerpoint/2010/main" val="3221401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it mean to know a lexical item? (5/5)</a:t>
            </a:r>
            <a:endParaRPr lang="en-GB"/>
          </a:p>
        </p:txBody>
      </p:sp>
      <p:sp>
        <p:nvSpPr>
          <p:cNvPr id="3" name="Content Placeholder 2"/>
          <p:cNvSpPr>
            <a:spLocks noGrp="1"/>
          </p:cNvSpPr>
          <p:nvPr>
            <p:ph idx="1"/>
          </p:nvPr>
        </p:nvSpPr>
        <p:spPr/>
        <p:txBody>
          <a:bodyPr>
            <a:noAutofit/>
          </a:bodyPr>
          <a:lstStyle/>
          <a:p>
            <a:pPr marL="0" indent="0">
              <a:spcBef>
                <a:spcPts val="600"/>
              </a:spcBef>
              <a:buNone/>
            </a:pPr>
            <a:r>
              <a:rPr lang="en-GB" sz="2800" b="1" dirty="0" smtClean="0"/>
              <a:t>Use/Function: </a:t>
            </a:r>
            <a:r>
              <a:rPr lang="en-GB" sz="2800" dirty="0" smtClean="0"/>
              <a:t>When or why is a particular lexical item, used in a specific text (oral or written)?</a:t>
            </a:r>
          </a:p>
          <a:p>
            <a:pPr marL="457200" indent="-457200">
              <a:spcBef>
                <a:spcPts val="600"/>
              </a:spcBef>
            </a:pPr>
            <a:r>
              <a:rPr lang="en-GB" sz="2800" dirty="0" smtClean="0"/>
              <a:t>The lexical items, functional expressions etc., we choose to use are determined by the situation we are in and/or what we want to communicate to our listener(s).  (Use and meaning are interconnected.)</a:t>
            </a:r>
            <a:br>
              <a:rPr lang="en-GB" sz="2800" dirty="0" smtClean="0"/>
            </a:br>
            <a:r>
              <a:rPr lang="en-GB" sz="2800" dirty="0" smtClean="0"/>
              <a:t>e.g.: ‘</a:t>
            </a:r>
            <a:r>
              <a:rPr lang="en-GB" sz="2800" b="1" dirty="0" smtClean="0"/>
              <a:t>Thank you in advance for your prompt reply’ would be really unnatural and inappropriate in a context of an ‘informal mail to a friend’. </a:t>
            </a:r>
            <a:endParaRPr lang="en-GB" sz="2800" b="1" dirty="0"/>
          </a:p>
        </p:txBody>
      </p:sp>
    </p:spTree>
    <p:extLst>
      <p:ext uri="{BB962C8B-B14F-4D97-AF65-F5344CB8AC3E}">
        <p14:creationId xmlns:p14="http://schemas.microsoft.com/office/powerpoint/2010/main" val="303908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Denotation Vs Connotation (1/2)</a:t>
            </a:r>
            <a:endParaRPr lang="en-GB" dirty="0"/>
          </a:p>
        </p:txBody>
      </p:sp>
      <p:sp>
        <p:nvSpPr>
          <p:cNvPr id="3" name="Content Placeholder 2"/>
          <p:cNvSpPr>
            <a:spLocks noGrp="1"/>
          </p:cNvSpPr>
          <p:nvPr>
            <p:ph idx="1"/>
          </p:nvPr>
        </p:nvSpPr>
        <p:spPr/>
        <p:txBody>
          <a:bodyPr>
            <a:noAutofit/>
          </a:bodyPr>
          <a:lstStyle/>
          <a:p>
            <a:r>
              <a:rPr lang="en-GB" sz="2400" b="1" dirty="0" smtClean="0"/>
              <a:t>Denotation</a:t>
            </a:r>
            <a:r>
              <a:rPr lang="en-GB" sz="2400" dirty="0" smtClean="0"/>
              <a:t>: what the word actually refers to, its primary meaning or reference.</a:t>
            </a:r>
          </a:p>
          <a:p>
            <a:r>
              <a:rPr lang="en-GB" sz="2400" b="1" dirty="0" smtClean="0"/>
              <a:t>Connotation</a:t>
            </a:r>
            <a:r>
              <a:rPr lang="en-GB" sz="2400" dirty="0" smtClean="0"/>
              <a:t>: The feelings and undertones conveyed by certain words (they could be positive or negative). The connotative meaning of a word is based on implication, or shared emotional association with a word.  Greasy” has a denotation meaning slippery but also has a connotation when referring to a “greasy” person.</a:t>
            </a:r>
          </a:p>
          <a:p>
            <a:r>
              <a:rPr lang="en-GB" sz="2400" b="1" dirty="0" smtClean="0"/>
              <a:t>Associations</a:t>
            </a:r>
            <a:r>
              <a:rPr lang="en-GB" sz="2400" dirty="0" smtClean="0"/>
              <a:t>: Similar to connotations, but unlike them they do not relate to the system of the language but to the individual or the culture.</a:t>
            </a:r>
            <a:endParaRPr lang="en-GB" sz="2400" dirty="0"/>
          </a:p>
        </p:txBody>
      </p:sp>
    </p:spTree>
    <p:extLst>
      <p:ext uri="{BB962C8B-B14F-4D97-AF65-F5344CB8AC3E}">
        <p14:creationId xmlns:p14="http://schemas.microsoft.com/office/powerpoint/2010/main" val="3743627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Denotation Vs Connotation (2/2)</a:t>
            </a:r>
            <a:endParaRPr lang="en-GB"/>
          </a:p>
        </p:txBody>
      </p:sp>
      <p:sp>
        <p:nvSpPr>
          <p:cNvPr id="3" name="Content Placeholder 2"/>
          <p:cNvSpPr>
            <a:spLocks noGrp="1"/>
          </p:cNvSpPr>
          <p:nvPr>
            <p:ph idx="1"/>
          </p:nvPr>
        </p:nvSpPr>
        <p:spPr/>
        <p:txBody>
          <a:bodyPr>
            <a:normAutofit/>
          </a:bodyPr>
          <a:lstStyle/>
          <a:p>
            <a:r>
              <a:rPr lang="en-GB" smtClean="0"/>
              <a:t>The denotation of the word snake is “any of numerous scaly, legless, and sometimes venomous reptiles”.</a:t>
            </a:r>
          </a:p>
          <a:p>
            <a:r>
              <a:rPr lang="en-GB" smtClean="0"/>
              <a:t>The connotations for the word snake could include evil or danger.</a:t>
            </a:r>
            <a:endParaRPr lang="en-GB"/>
          </a:p>
        </p:txBody>
      </p:sp>
    </p:spTree>
    <p:extLst>
      <p:ext uri="{BB962C8B-B14F-4D97-AF65-F5344CB8AC3E}">
        <p14:creationId xmlns:p14="http://schemas.microsoft.com/office/powerpoint/2010/main" val="1383222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Connotation</a:t>
            </a:r>
            <a:endParaRPr lang="en-GB"/>
          </a:p>
        </p:txBody>
      </p:sp>
      <p:sp>
        <p:nvSpPr>
          <p:cNvPr id="4" name="Content Placeholder 3"/>
          <p:cNvSpPr>
            <a:spLocks noGrp="1"/>
          </p:cNvSpPr>
          <p:nvPr>
            <p:ph sz="half" idx="1"/>
          </p:nvPr>
        </p:nvSpPr>
        <p:spPr/>
        <p:txBody>
          <a:bodyPr>
            <a:normAutofit/>
          </a:bodyPr>
          <a:lstStyle/>
          <a:p>
            <a:pPr marL="0" indent="0">
              <a:buNone/>
            </a:pPr>
            <a:r>
              <a:rPr lang="en-GB" b="1" smtClean="0"/>
              <a:t>Positive:</a:t>
            </a:r>
          </a:p>
          <a:p>
            <a:r>
              <a:rPr lang="en-GB" smtClean="0"/>
              <a:t>We bought inexpensive souvenirs at the amusement park.</a:t>
            </a:r>
          </a:p>
          <a:p>
            <a:r>
              <a:rPr lang="en-GB" smtClean="0"/>
              <a:t>I ate a moist sandwich.</a:t>
            </a:r>
          </a:p>
          <a:p>
            <a:r>
              <a:rPr lang="en-GB" smtClean="0"/>
              <a:t>I am a bargain shopper.</a:t>
            </a:r>
          </a:p>
          <a:p>
            <a:pPr marL="0" indent="0">
              <a:buNone/>
            </a:pPr>
            <a:endParaRPr lang="en-GB" b="1"/>
          </a:p>
        </p:txBody>
      </p:sp>
      <p:sp>
        <p:nvSpPr>
          <p:cNvPr id="5" name="Content Placeholder 4"/>
          <p:cNvSpPr>
            <a:spLocks noGrp="1"/>
          </p:cNvSpPr>
          <p:nvPr>
            <p:ph sz="half" idx="2"/>
          </p:nvPr>
        </p:nvSpPr>
        <p:spPr/>
        <p:txBody>
          <a:bodyPr>
            <a:normAutofit/>
          </a:bodyPr>
          <a:lstStyle/>
          <a:p>
            <a:pPr marL="0" indent="0">
              <a:buNone/>
            </a:pPr>
            <a:r>
              <a:rPr lang="en-GB" b="1" smtClean="0"/>
              <a:t>Negative:</a:t>
            </a:r>
          </a:p>
          <a:p>
            <a:r>
              <a:rPr lang="en-GB" smtClean="0"/>
              <a:t>We bought cheap souvenirs at the amusement park.</a:t>
            </a:r>
          </a:p>
          <a:p>
            <a:r>
              <a:rPr lang="en-GB" smtClean="0"/>
              <a:t>I ate a soggy sandwich.</a:t>
            </a:r>
          </a:p>
          <a:p>
            <a:r>
              <a:rPr lang="en-GB" smtClean="0"/>
              <a:t>I am a cheapskate.</a:t>
            </a:r>
            <a:endParaRPr lang="en-GB"/>
          </a:p>
        </p:txBody>
      </p:sp>
    </p:spTree>
    <p:extLst>
      <p:ext uri="{BB962C8B-B14F-4D97-AF65-F5344CB8AC3E}">
        <p14:creationId xmlns:p14="http://schemas.microsoft.com/office/powerpoint/2010/main" val="30045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mtClean="0"/>
              <a:t>Example</a:t>
            </a:r>
            <a:endParaRPr lang="en-GB"/>
          </a:p>
        </p:txBody>
      </p:sp>
      <p:sp>
        <p:nvSpPr>
          <p:cNvPr id="6" name="Content Placeholder 5"/>
          <p:cNvSpPr>
            <a:spLocks noGrp="1"/>
          </p:cNvSpPr>
          <p:nvPr>
            <p:ph idx="1"/>
          </p:nvPr>
        </p:nvSpPr>
        <p:spPr/>
        <p:txBody>
          <a:bodyPr>
            <a:noAutofit/>
          </a:bodyPr>
          <a:lstStyle/>
          <a:p>
            <a:pPr marL="0" indent="0">
              <a:spcBef>
                <a:spcPts val="600"/>
              </a:spcBef>
              <a:buNone/>
            </a:pPr>
            <a:r>
              <a:rPr lang="en-GB" sz="2600" b="1" smtClean="0"/>
              <a:t>Words</a:t>
            </a:r>
            <a:r>
              <a:rPr lang="en-GB" sz="2600" smtClean="0"/>
              <a:t>: fat, obese, plump, large, stout</a:t>
            </a:r>
            <a:endParaRPr lang="en-GB" sz="2600" b="1" smtClean="0"/>
          </a:p>
          <a:p>
            <a:pPr marL="0" indent="0">
              <a:spcBef>
                <a:spcPts val="600"/>
              </a:spcBef>
              <a:buNone/>
            </a:pPr>
            <a:r>
              <a:rPr lang="en-GB" sz="2600" b="1" smtClean="0"/>
              <a:t>Denotation</a:t>
            </a:r>
            <a:r>
              <a:rPr lang="en-GB" sz="2600" smtClean="0"/>
              <a:t>: being overweight or too heavy for your size.</a:t>
            </a:r>
          </a:p>
          <a:p>
            <a:pPr marL="0" indent="0">
              <a:spcBef>
                <a:spcPts val="600"/>
              </a:spcBef>
              <a:buNone/>
            </a:pPr>
            <a:r>
              <a:rPr lang="en-GB" sz="2600" b="1" smtClean="0"/>
              <a:t>Connotation</a:t>
            </a:r>
            <a:r>
              <a:rPr lang="en-GB" sz="2600" smtClean="0"/>
              <a:t>: 	</a:t>
            </a:r>
          </a:p>
          <a:p>
            <a:pPr>
              <a:spcBef>
                <a:spcPts val="600"/>
              </a:spcBef>
            </a:pPr>
            <a:r>
              <a:rPr lang="en-GB" sz="2600" smtClean="0"/>
              <a:t>fat: a greasy, flesh way, lack of self control.</a:t>
            </a:r>
          </a:p>
          <a:p>
            <a:pPr>
              <a:spcBef>
                <a:spcPts val="600"/>
              </a:spcBef>
            </a:pPr>
            <a:r>
              <a:rPr lang="en-GB" sz="2600" smtClean="0"/>
              <a:t>obese: clinical word, grossly overweight.</a:t>
            </a:r>
          </a:p>
          <a:p>
            <a:pPr>
              <a:spcBef>
                <a:spcPts val="600"/>
              </a:spcBef>
            </a:pPr>
            <a:r>
              <a:rPr lang="en-GB" sz="2600" smtClean="0"/>
              <a:t>plump: pleasantly overweight, a bit round and cute.</a:t>
            </a:r>
          </a:p>
          <a:p>
            <a:pPr>
              <a:spcBef>
                <a:spcPts val="600"/>
              </a:spcBef>
            </a:pPr>
            <a:r>
              <a:rPr lang="en-GB" sz="2600" smtClean="0"/>
              <a:t>large: heavy, but also have a bigger frame than average; more flattering word than others.</a:t>
            </a:r>
          </a:p>
          <a:p>
            <a:pPr>
              <a:spcBef>
                <a:spcPts val="600"/>
              </a:spcBef>
            </a:pPr>
            <a:r>
              <a:rPr lang="en-GB" sz="2600" smtClean="0"/>
              <a:t>stout: bulky and strong, like a football lineman.</a:t>
            </a:r>
            <a:endParaRPr lang="en-GB" sz="2600"/>
          </a:p>
        </p:txBody>
      </p:sp>
    </p:spTree>
    <p:extLst>
      <p:ext uri="{BB962C8B-B14F-4D97-AF65-F5344CB8AC3E}">
        <p14:creationId xmlns:p14="http://schemas.microsoft.com/office/powerpoint/2010/main" val="1071868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Connotation</a:t>
            </a:r>
            <a:endParaRPr lang="en-GB"/>
          </a:p>
        </p:txBody>
      </p:sp>
      <p:sp>
        <p:nvSpPr>
          <p:cNvPr id="8" name="Text Placeholder 7"/>
          <p:cNvSpPr>
            <a:spLocks noGrp="1"/>
          </p:cNvSpPr>
          <p:nvPr>
            <p:ph type="body" idx="1"/>
          </p:nvPr>
        </p:nvSpPr>
        <p:spPr/>
        <p:txBody>
          <a:bodyPr/>
          <a:lstStyle/>
          <a:p>
            <a:r>
              <a:rPr lang="en-GB" smtClean="0"/>
              <a:t>Thin</a:t>
            </a:r>
            <a:endParaRPr lang="en-GB"/>
          </a:p>
        </p:txBody>
      </p:sp>
      <p:pic>
        <p:nvPicPr>
          <p:cNvPr id="3" name="Content Placeholder 2" descr="Thin, anorexic female silhouette"/>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ackgroundRemoval t="1250" b="98750" l="9699" r="91304"/>
                    </a14:imgEffect>
                  </a14:imgLayer>
                </a14:imgProps>
              </a:ext>
              <a:ext uri="{28A0092B-C50C-407E-A947-70E740481C1C}">
                <a14:useLocalDpi xmlns:a14="http://schemas.microsoft.com/office/drawing/2010/main" val="0"/>
              </a:ext>
            </a:extLst>
          </a:blip>
          <a:stretch>
            <a:fillRect/>
          </a:stretch>
        </p:blipFill>
        <p:spPr>
          <a:xfrm>
            <a:off x="611560" y="2276872"/>
            <a:ext cx="2281269" cy="3662238"/>
          </a:xfrm>
        </p:spPr>
      </p:pic>
      <p:sp>
        <p:nvSpPr>
          <p:cNvPr id="14" name="TextBox 13"/>
          <p:cNvSpPr txBox="1"/>
          <p:nvPr/>
        </p:nvSpPr>
        <p:spPr>
          <a:xfrm>
            <a:off x="3347864" y="5589240"/>
            <a:ext cx="472173" cy="360040"/>
          </a:xfrm>
          <a:prstGeom prst="rect">
            <a:avLst/>
          </a:prstGeom>
        </p:spPr>
        <p:txBody>
          <a:bodyPr vert="horz" wrap="square" lIns="91440" tIns="45720" rIns="91440" bIns="45720" rtlCol="0" anchor="ctr">
            <a:noAutofit/>
          </a:bodyPr>
          <a:lstStyle/>
          <a:p>
            <a:r>
              <a:rPr lang="en-GB" b="1" dirty="0" smtClean="0">
                <a:latin typeface="+mj-lt"/>
              </a:rPr>
              <a:t>[1]</a:t>
            </a:r>
          </a:p>
        </p:txBody>
      </p:sp>
      <p:pic>
        <p:nvPicPr>
          <p:cNvPr id="1028" name="Picture 4" descr="Slim female silhouette"/>
          <p:cNvPicPr>
            <a:picLocks noGrp="1" noChangeAspect="1" noChangeArrowheads="1"/>
          </p:cNvPicPr>
          <p:nvPr>
            <p:ph sz="quarter" idx="4"/>
          </p:nvPr>
        </p:nvPicPr>
        <p:blipFill rotWithShape="1">
          <a:blip r:embed="rId5" cstate="print">
            <a:extLst>
              <a:ext uri="{28A0092B-C50C-407E-A947-70E740481C1C}">
                <a14:useLocalDpi xmlns:a14="http://schemas.microsoft.com/office/drawing/2010/main" val="0"/>
              </a:ext>
            </a:extLst>
          </a:blip>
          <a:srcRect t="6280"/>
          <a:stretch/>
        </p:blipFill>
        <p:spPr bwMode="auto">
          <a:xfrm>
            <a:off x="4788024" y="2205318"/>
            <a:ext cx="2917786" cy="363472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sz="quarter" idx="3"/>
          </p:nvPr>
        </p:nvSpPr>
        <p:spPr/>
        <p:txBody>
          <a:bodyPr/>
          <a:lstStyle/>
          <a:p>
            <a:r>
              <a:rPr lang="en-GB" dirty="0" smtClean="0"/>
              <a:t>Slim</a:t>
            </a:r>
            <a:endParaRPr lang="en-GB" dirty="0"/>
          </a:p>
        </p:txBody>
      </p:sp>
      <p:sp>
        <p:nvSpPr>
          <p:cNvPr id="15" name="TextBox 14"/>
          <p:cNvSpPr txBox="1"/>
          <p:nvPr/>
        </p:nvSpPr>
        <p:spPr>
          <a:xfrm>
            <a:off x="7380312" y="5584504"/>
            <a:ext cx="472173" cy="360040"/>
          </a:xfrm>
          <a:prstGeom prst="rect">
            <a:avLst/>
          </a:prstGeom>
        </p:spPr>
        <p:txBody>
          <a:bodyPr vert="horz" wrap="square" lIns="91440" tIns="45720" rIns="91440" bIns="45720" rtlCol="0" anchor="ctr">
            <a:noAutofit/>
          </a:bodyPr>
          <a:lstStyle/>
          <a:p>
            <a:r>
              <a:rPr lang="en-GB" b="1" dirty="0" smtClean="0">
                <a:latin typeface="+mj-lt"/>
              </a:rPr>
              <a:t>[2]</a:t>
            </a:r>
          </a:p>
        </p:txBody>
      </p:sp>
    </p:spTree>
    <p:custDataLst>
      <p:tags r:id="rId1"/>
    </p:custDataLst>
    <p:extLst>
      <p:ext uri="{BB962C8B-B14F-4D97-AF65-F5344CB8AC3E}">
        <p14:creationId xmlns:p14="http://schemas.microsoft.com/office/powerpoint/2010/main" val="322880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GB" dirty="0"/>
              <a:t>Sense </a:t>
            </a:r>
            <a:r>
              <a:rPr lang="en-GB" dirty="0" smtClean="0"/>
              <a:t>relations: Synonymy </a:t>
            </a:r>
            <a:endParaRPr lang="en-GB" dirty="0"/>
          </a:p>
        </p:txBody>
      </p:sp>
      <p:sp>
        <p:nvSpPr>
          <p:cNvPr id="2" name="Content Placeholder 1"/>
          <p:cNvSpPr>
            <a:spLocks noGrp="1"/>
          </p:cNvSpPr>
          <p:nvPr>
            <p:ph idx="1"/>
          </p:nvPr>
        </p:nvSpPr>
        <p:spPr/>
        <p:txBody>
          <a:bodyPr>
            <a:noAutofit/>
          </a:bodyPr>
          <a:lstStyle/>
          <a:p>
            <a:pPr marL="0" indent="0">
              <a:buNone/>
            </a:pPr>
            <a:r>
              <a:rPr lang="en-GB" sz="3000" b="1" smtClean="0"/>
              <a:t>Synonymy (partial conceptual synonymy): </a:t>
            </a:r>
            <a:r>
              <a:rPr lang="en-GB" sz="3000" smtClean="0"/>
              <a:t>is essentially a bilateral or symmetrical sense relation in which more than one linguistic form can be said to have the same conceptual or propositional meaning. This does not mean, however, that the words should be interchangeable in all contexts. There are no totally substitutable synonyms. </a:t>
            </a:r>
            <a:r>
              <a:rPr lang="en-GB" sz="3000" b="1" smtClean="0"/>
              <a:t>E.g.: kid vs child / skinny vs thin / house vs home.</a:t>
            </a:r>
            <a:endParaRPr lang="en-GB" sz="3000" b="1"/>
          </a:p>
        </p:txBody>
      </p:sp>
    </p:spTree>
    <p:extLst>
      <p:ext uri="{BB962C8B-B14F-4D97-AF65-F5344CB8AC3E}">
        <p14:creationId xmlns:p14="http://schemas.microsoft.com/office/powerpoint/2010/main" val="175087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Sense </a:t>
            </a:r>
            <a:r>
              <a:rPr lang="en-GB" dirty="0" smtClean="0"/>
              <a:t>relations: </a:t>
            </a:r>
            <a:r>
              <a:rPr lang="en-GB" dirty="0" err="1" smtClean="0"/>
              <a:t>Antonymy</a:t>
            </a:r>
            <a:r>
              <a:rPr lang="en-GB" dirty="0" smtClean="0"/>
              <a:t> (1/2)</a:t>
            </a:r>
            <a:endParaRPr lang="en-GB" dirty="0"/>
          </a:p>
        </p:txBody>
      </p:sp>
      <p:sp>
        <p:nvSpPr>
          <p:cNvPr id="3" name="Content Placeholder 2"/>
          <p:cNvSpPr>
            <a:spLocks noGrp="1"/>
          </p:cNvSpPr>
          <p:nvPr>
            <p:ph idx="1"/>
          </p:nvPr>
        </p:nvSpPr>
        <p:spPr/>
        <p:txBody>
          <a:bodyPr>
            <a:noAutofit/>
          </a:bodyPr>
          <a:lstStyle/>
          <a:p>
            <a:pPr marL="0" indent="0">
              <a:buNone/>
            </a:pPr>
            <a:r>
              <a:rPr lang="en-GB" sz="2800" smtClean="0"/>
              <a:t>Is a notion of semantic opposition or unrelatedness.</a:t>
            </a:r>
          </a:p>
          <a:p>
            <a:r>
              <a:rPr lang="en-GB" sz="2800" b="1" smtClean="0"/>
              <a:t>complementarity</a:t>
            </a:r>
            <a:r>
              <a:rPr lang="en-GB" sz="2800" smtClean="0"/>
              <a:t>: where the presence of one sense component excludes another. </a:t>
            </a:r>
            <a:r>
              <a:rPr lang="en-GB" sz="2800" b="1" smtClean="0"/>
              <a:t>e.g.: alive vs dead / single vs. married / male vs. female.</a:t>
            </a:r>
          </a:p>
          <a:p>
            <a:r>
              <a:rPr lang="en-GB" sz="2800" b="1" smtClean="0"/>
              <a:t>converseness</a:t>
            </a:r>
            <a:r>
              <a:rPr lang="en-GB" sz="2800" smtClean="0"/>
              <a:t>: these are contrastive lexical relations  where there is a measure of logical reciprocity. </a:t>
            </a:r>
            <a:r>
              <a:rPr lang="en-GB" sz="2800" b="1" smtClean="0"/>
              <a:t>e.g.: husband vs. wife / buy vs. sell, above vs. below.</a:t>
            </a:r>
            <a:endParaRPr lang="en-GB" sz="2800" b="1" dirty="0"/>
          </a:p>
        </p:txBody>
      </p:sp>
    </p:spTree>
    <p:extLst>
      <p:ext uri="{BB962C8B-B14F-4D97-AF65-F5344CB8AC3E}">
        <p14:creationId xmlns:p14="http://schemas.microsoft.com/office/powerpoint/2010/main" val="3573393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Sense </a:t>
            </a:r>
            <a:r>
              <a:rPr lang="en-GB" dirty="0" smtClean="0"/>
              <a:t>relations: </a:t>
            </a:r>
            <a:r>
              <a:rPr lang="en-GB" dirty="0" err="1" smtClean="0"/>
              <a:t>Antonymy</a:t>
            </a:r>
            <a:r>
              <a:rPr lang="en-GB" dirty="0" smtClean="0"/>
              <a:t> (2/2)</a:t>
            </a:r>
            <a:endParaRPr lang="en-GB" dirty="0"/>
          </a:p>
        </p:txBody>
      </p:sp>
      <p:sp>
        <p:nvSpPr>
          <p:cNvPr id="3" name="Content Placeholder 2"/>
          <p:cNvSpPr>
            <a:spLocks noGrp="1"/>
          </p:cNvSpPr>
          <p:nvPr>
            <p:ph idx="1"/>
          </p:nvPr>
        </p:nvSpPr>
        <p:spPr/>
        <p:txBody>
          <a:bodyPr>
            <a:normAutofit/>
          </a:bodyPr>
          <a:lstStyle/>
          <a:p>
            <a:r>
              <a:rPr lang="en-GB" b="1" dirty="0" smtClean="0"/>
              <a:t>incompatibility</a:t>
            </a:r>
            <a:r>
              <a:rPr lang="en-GB" dirty="0" smtClean="0"/>
              <a:t>: this refers to relational contrasts between items in a semantic field. It occurs in sets like seasons, days of the week, generic types etc. </a:t>
            </a:r>
            <a:r>
              <a:rPr lang="en-GB" b="1" dirty="0" smtClean="0"/>
              <a:t>e.g. :“The house is red”</a:t>
            </a:r>
            <a:r>
              <a:rPr lang="en-GB" dirty="0" smtClean="0"/>
              <a:t> &gt; this automatically excludes any other colour.</a:t>
            </a:r>
          </a:p>
          <a:p>
            <a:r>
              <a:rPr lang="en-GB" b="1" dirty="0" smtClean="0"/>
              <a:t>gradable opposites</a:t>
            </a:r>
            <a:r>
              <a:rPr lang="en-GB" dirty="0" smtClean="0"/>
              <a:t>: degrees of opposition are identified. </a:t>
            </a:r>
            <a:r>
              <a:rPr lang="en-GB" b="1" dirty="0" smtClean="0"/>
              <a:t>e.g. : hot-cold / big-small / good – bad.</a:t>
            </a:r>
            <a:endParaRPr lang="en-GB" b="1" dirty="0"/>
          </a:p>
        </p:txBody>
      </p:sp>
    </p:spTree>
    <p:extLst>
      <p:ext uri="{BB962C8B-B14F-4D97-AF65-F5344CB8AC3E}">
        <p14:creationId xmlns:p14="http://schemas.microsoft.com/office/powerpoint/2010/main" val="310686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What is </a:t>
            </a:r>
            <a:r>
              <a:rPr lang="en-GB" dirty="0" smtClean="0"/>
              <a:t>vocabulary</a:t>
            </a:r>
            <a:r>
              <a:rPr lang="en-GB" dirty="0"/>
              <a:t>?</a:t>
            </a:r>
          </a:p>
        </p:txBody>
      </p:sp>
      <p:sp>
        <p:nvSpPr>
          <p:cNvPr id="3" name="Θέση περιεχομένου 2"/>
          <p:cNvSpPr>
            <a:spLocks noGrp="1"/>
          </p:cNvSpPr>
          <p:nvPr>
            <p:ph idx="1"/>
          </p:nvPr>
        </p:nvSpPr>
        <p:spPr/>
        <p:txBody>
          <a:bodyPr>
            <a:noAutofit/>
          </a:bodyPr>
          <a:lstStyle/>
          <a:p>
            <a:r>
              <a:rPr lang="en-GB" sz="3000" dirty="0" smtClean="0"/>
              <a:t>Our everyday concept of vocabulary is dominated by the dictionary; we tend to think of it as an inventory of individual words with their associated meanings.</a:t>
            </a:r>
          </a:p>
          <a:p>
            <a:r>
              <a:rPr lang="en-GB" sz="3000" dirty="0" smtClean="0"/>
              <a:t>But, does vocabulary consist of single words, or should we be thinking in terms of larger chunks of speech?</a:t>
            </a:r>
          </a:p>
          <a:p>
            <a:r>
              <a:rPr lang="en-GB" sz="3000" dirty="0" smtClean="0"/>
              <a:t>Finally, what does “knowing” vocabulary actually mean?</a:t>
            </a:r>
            <a:endParaRPr lang="en-GB" sz="3000" dirty="0"/>
          </a:p>
        </p:txBody>
      </p:sp>
    </p:spTree>
    <p:extLst>
      <p:ext uri="{BB962C8B-B14F-4D97-AF65-F5344CB8AC3E}">
        <p14:creationId xmlns:p14="http://schemas.microsoft.com/office/powerpoint/2010/main" val="5575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Sense </a:t>
            </a:r>
            <a:r>
              <a:rPr lang="en-GB" dirty="0" smtClean="0"/>
              <a:t>relations: </a:t>
            </a:r>
            <a:r>
              <a:rPr lang="en-US" dirty="0" smtClean="0"/>
              <a:t>Hyponymy</a:t>
            </a:r>
            <a:endParaRPr lang="en-US" dirty="0"/>
          </a:p>
        </p:txBody>
      </p:sp>
      <p:sp>
        <p:nvSpPr>
          <p:cNvPr id="3" name="Content Placeholder 2"/>
          <p:cNvSpPr>
            <a:spLocks noGrp="1"/>
          </p:cNvSpPr>
          <p:nvPr>
            <p:ph sz="half" idx="1"/>
          </p:nvPr>
        </p:nvSpPr>
        <p:spPr/>
        <p:txBody>
          <a:bodyPr/>
          <a:lstStyle/>
          <a:p>
            <a:pPr marL="0" indent="0">
              <a:buNone/>
            </a:pPr>
            <a:r>
              <a:rPr lang="en-GB" smtClean="0"/>
              <a:t>Refers to super- and sub-ordinate relations. Hyponymy is a hierarchical relationship existing between specific and general lexical items ; the meaning of the specific item is included in the meaning of the more general one. </a:t>
            </a:r>
            <a:endParaRPr lang="en-GB"/>
          </a:p>
        </p:txBody>
      </p:sp>
      <p:sp>
        <p:nvSpPr>
          <p:cNvPr id="4" name="Content Placeholder 3"/>
          <p:cNvSpPr>
            <a:spLocks noGrp="1"/>
          </p:cNvSpPr>
          <p:nvPr>
            <p:ph sz="half" idx="2"/>
          </p:nvPr>
        </p:nvSpPr>
        <p:spPr>
          <a:xfrm>
            <a:off x="4648200" y="1600201"/>
            <a:ext cx="4038600" cy="1252736"/>
          </a:xfrm>
        </p:spPr>
        <p:txBody>
          <a:bodyPr>
            <a:normAutofit/>
          </a:bodyPr>
          <a:lstStyle/>
          <a:p>
            <a:pPr marL="0" indent="0">
              <a:buNone/>
            </a:pPr>
            <a:r>
              <a:rPr lang="en-GB" sz="2400" smtClean="0"/>
              <a:t>e.g.: flowers &gt; superordinate &amp; roses, daisies and tulips &gt; co-hyponyms.</a:t>
            </a:r>
          </a:p>
          <a:p>
            <a:endParaRPr lang="en-GB" sz="2400"/>
          </a:p>
        </p:txBody>
      </p:sp>
      <p:graphicFrame>
        <p:nvGraphicFramePr>
          <p:cNvPr id="5" name="2 - Διάγραμμα" descr="Hyponymy example."/>
          <p:cNvGraphicFramePr>
            <a:graphicFrameLocks/>
          </p:cNvGraphicFramePr>
          <p:nvPr>
            <p:extLst>
              <p:ext uri="{D42A27DB-BD31-4B8C-83A1-F6EECF244321}">
                <p14:modId xmlns:p14="http://schemas.microsoft.com/office/powerpoint/2010/main" val="3086219125"/>
              </p:ext>
            </p:extLst>
          </p:nvPr>
        </p:nvGraphicFramePr>
        <p:xfrm>
          <a:off x="4849688" y="3140968"/>
          <a:ext cx="3754760" cy="2332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3418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does ‘top’ mean?</a:t>
            </a:r>
            <a:endParaRPr lang="en-GB"/>
          </a:p>
        </p:txBody>
      </p:sp>
      <p:sp>
        <p:nvSpPr>
          <p:cNvPr id="5" name="Content Placeholder 4"/>
          <p:cNvSpPr>
            <a:spLocks noGrp="1"/>
          </p:cNvSpPr>
          <p:nvPr>
            <p:ph idx="1"/>
          </p:nvPr>
        </p:nvSpPr>
        <p:spPr/>
        <p:txBody>
          <a:bodyPr>
            <a:normAutofit/>
          </a:bodyPr>
          <a:lstStyle/>
          <a:p>
            <a:r>
              <a:rPr lang="en-GB" smtClean="0"/>
              <a:t>Synonyms: highest, best.</a:t>
            </a:r>
          </a:p>
          <a:p>
            <a:r>
              <a:rPr lang="en-GB" smtClean="0"/>
              <a:t>Antonyms: bottom, lowest, worst.</a:t>
            </a:r>
          </a:p>
          <a:p>
            <a:r>
              <a:rPr lang="en-GB" smtClean="0"/>
              <a:t>Different meanings: ‘She’s wearing a blue top.’ ‘Put the top on the bottle.’</a:t>
            </a:r>
          </a:p>
          <a:p>
            <a:r>
              <a:rPr lang="en-GB" smtClean="0"/>
              <a:t>Spelling (actual or phonetic).</a:t>
            </a:r>
          </a:p>
          <a:p>
            <a:r>
              <a:rPr lang="en-GB" smtClean="0"/>
              <a:t> Collocations: e.g., ‘top-brass’  ‘top-heavy’.</a:t>
            </a:r>
          </a:p>
          <a:p>
            <a:r>
              <a:rPr lang="en-GB" smtClean="0"/>
              <a:t>Part of Speech: e.g., noun, verb, adjective.</a:t>
            </a:r>
            <a:endParaRPr lang="en-GB"/>
          </a:p>
        </p:txBody>
      </p:sp>
    </p:spTree>
    <p:extLst>
      <p:ext uri="{BB962C8B-B14F-4D97-AF65-F5344CB8AC3E}">
        <p14:creationId xmlns:p14="http://schemas.microsoft.com/office/powerpoint/2010/main" val="411559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So…</a:t>
            </a:r>
            <a:endParaRPr lang="en-GB" dirty="0"/>
          </a:p>
        </p:txBody>
      </p:sp>
      <p:sp>
        <p:nvSpPr>
          <p:cNvPr id="8" name="Content Placeholder 7"/>
          <p:cNvSpPr>
            <a:spLocks noGrp="1"/>
          </p:cNvSpPr>
          <p:nvPr>
            <p:ph sz="half" idx="1"/>
          </p:nvPr>
        </p:nvSpPr>
        <p:spPr>
          <a:xfrm>
            <a:off x="457200" y="1600200"/>
            <a:ext cx="3538736" cy="4525963"/>
          </a:xfrm>
        </p:spPr>
        <p:txBody>
          <a:bodyPr/>
          <a:lstStyle/>
          <a:p>
            <a:pPr marL="0" indent="0">
              <a:buNone/>
            </a:pPr>
            <a:r>
              <a:rPr lang="en-GB" smtClean="0"/>
              <a:t>Knowing a vocabulary item means knowing its:</a:t>
            </a:r>
          </a:p>
          <a:p>
            <a:r>
              <a:rPr lang="en-GB" smtClean="0"/>
              <a:t>Form,</a:t>
            </a:r>
          </a:p>
          <a:p>
            <a:r>
              <a:rPr lang="en-GB" smtClean="0"/>
              <a:t>Meaning and</a:t>
            </a:r>
          </a:p>
          <a:p>
            <a:r>
              <a:rPr lang="en-GB" smtClean="0"/>
              <a:t>Function.</a:t>
            </a:r>
          </a:p>
          <a:p>
            <a:pPr marL="0" indent="0">
              <a:buNone/>
            </a:pPr>
            <a:endParaRPr lang="en-GB"/>
          </a:p>
        </p:txBody>
      </p:sp>
      <p:graphicFrame>
        <p:nvGraphicFramePr>
          <p:cNvPr id="3" name="Content Placeholder 2" descr="Knowledge of vocabulary."/>
          <p:cNvGraphicFramePr>
            <a:graphicFrameLocks noGrp="1"/>
          </p:cNvGraphicFramePr>
          <p:nvPr>
            <p:ph sz="half" idx="2"/>
            <p:extLst>
              <p:ext uri="{D42A27DB-BD31-4B8C-83A1-F6EECF244321}">
                <p14:modId xmlns:p14="http://schemas.microsoft.com/office/powerpoint/2010/main" val="1983383166"/>
              </p:ext>
            </p:extLst>
          </p:nvPr>
        </p:nvGraphicFramePr>
        <p:xfrm>
          <a:off x="3491880" y="1484784"/>
          <a:ext cx="633670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153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knowing a word actually mean? (1/2)</a:t>
            </a:r>
            <a:endParaRPr lang="en-GB"/>
          </a:p>
        </p:txBody>
      </p:sp>
      <p:sp>
        <p:nvSpPr>
          <p:cNvPr id="5" name="Content Placeholder 4"/>
          <p:cNvSpPr>
            <a:spLocks noGrp="1"/>
          </p:cNvSpPr>
          <p:nvPr>
            <p:ph idx="1"/>
          </p:nvPr>
        </p:nvSpPr>
        <p:spPr/>
        <p:txBody>
          <a:bodyPr>
            <a:normAutofit/>
          </a:bodyPr>
          <a:lstStyle/>
          <a:p>
            <a:pPr marL="0" indent="0">
              <a:spcBef>
                <a:spcPts val="600"/>
              </a:spcBef>
              <a:buNone/>
            </a:pPr>
            <a:r>
              <a:rPr lang="en-GB" dirty="0" smtClean="0"/>
              <a:t>It means that we </a:t>
            </a:r>
            <a:r>
              <a:rPr lang="en-GB" b="1" dirty="0" smtClean="0"/>
              <a:t>can</a:t>
            </a:r>
            <a:r>
              <a:rPr lang="en-GB" dirty="0" smtClean="0"/>
              <a:t>:</a:t>
            </a:r>
          </a:p>
          <a:p>
            <a:pPr>
              <a:spcBef>
                <a:spcPts val="600"/>
              </a:spcBef>
            </a:pPr>
            <a:r>
              <a:rPr lang="en-GB" dirty="0" smtClean="0"/>
              <a:t>Recognise it in its spoken or written form.</a:t>
            </a:r>
          </a:p>
          <a:p>
            <a:pPr>
              <a:spcBef>
                <a:spcPts val="600"/>
              </a:spcBef>
            </a:pPr>
            <a:r>
              <a:rPr lang="en-GB" dirty="0" smtClean="0"/>
              <a:t>Recall it at will.</a:t>
            </a:r>
          </a:p>
          <a:p>
            <a:pPr>
              <a:spcBef>
                <a:spcPts val="600"/>
              </a:spcBef>
            </a:pPr>
            <a:r>
              <a:rPr lang="en-GB" dirty="0" smtClean="0"/>
              <a:t>Relate it to an appropriate object or concept.</a:t>
            </a:r>
          </a:p>
          <a:p>
            <a:pPr>
              <a:spcBef>
                <a:spcPts val="600"/>
              </a:spcBef>
            </a:pPr>
            <a:r>
              <a:rPr lang="en-GB" dirty="0" smtClean="0"/>
              <a:t>Use it in the appropriate grammatical form.</a:t>
            </a:r>
          </a:p>
          <a:p>
            <a:pPr>
              <a:spcBef>
                <a:spcPts val="600"/>
              </a:spcBef>
            </a:pPr>
            <a:r>
              <a:rPr lang="en-GB" dirty="0"/>
              <a:t>Pronounce it in a recognisable way when speaking.</a:t>
            </a:r>
          </a:p>
          <a:p>
            <a:pPr>
              <a:spcBef>
                <a:spcPts val="600"/>
              </a:spcBef>
            </a:pPr>
            <a:r>
              <a:rPr lang="en-GB" dirty="0"/>
              <a:t>Spell it correctly when writing.</a:t>
            </a:r>
          </a:p>
          <a:p>
            <a:pPr marL="0" indent="0">
              <a:spcBef>
                <a:spcPts val="600"/>
              </a:spcBef>
              <a:buNone/>
            </a:pPr>
            <a:endParaRPr lang="en-GB" dirty="0"/>
          </a:p>
        </p:txBody>
      </p:sp>
    </p:spTree>
    <p:extLst>
      <p:ext uri="{BB962C8B-B14F-4D97-AF65-F5344CB8AC3E}">
        <p14:creationId xmlns:p14="http://schemas.microsoft.com/office/powerpoint/2010/main" val="409693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knowing a word actually mean? (2/2)</a:t>
            </a:r>
            <a:endParaRPr lang="en-GB"/>
          </a:p>
        </p:txBody>
      </p:sp>
      <p:sp>
        <p:nvSpPr>
          <p:cNvPr id="5" name="Content Placeholder 4"/>
          <p:cNvSpPr>
            <a:spLocks noGrp="1"/>
          </p:cNvSpPr>
          <p:nvPr>
            <p:ph idx="1"/>
          </p:nvPr>
        </p:nvSpPr>
        <p:spPr/>
        <p:txBody>
          <a:bodyPr>
            <a:normAutofit/>
          </a:bodyPr>
          <a:lstStyle/>
          <a:p>
            <a:pPr>
              <a:spcBef>
                <a:spcPts val="600"/>
              </a:spcBef>
            </a:pPr>
            <a:r>
              <a:rPr lang="en-GB" dirty="0" smtClean="0"/>
              <a:t>Use it in a </a:t>
            </a:r>
            <a:r>
              <a:rPr lang="en-GB" dirty="0" err="1" smtClean="0"/>
              <a:t>collocationally</a:t>
            </a:r>
            <a:r>
              <a:rPr lang="en-GB" dirty="0" smtClean="0"/>
              <a:t> appropriate way (with the words it correctly goes with).</a:t>
            </a:r>
          </a:p>
          <a:p>
            <a:pPr>
              <a:spcBef>
                <a:spcPts val="600"/>
              </a:spcBef>
            </a:pPr>
            <a:r>
              <a:rPr lang="en-GB" dirty="0" smtClean="0"/>
              <a:t>Use it at the appropriate level of formality.</a:t>
            </a:r>
          </a:p>
          <a:p>
            <a:pPr>
              <a:spcBef>
                <a:spcPts val="600"/>
              </a:spcBef>
            </a:pPr>
            <a:r>
              <a:rPr lang="en-GB" dirty="0" smtClean="0"/>
              <a:t>Be aware of its connotations and associations.</a:t>
            </a:r>
            <a:endParaRPr lang="en-GB" dirty="0"/>
          </a:p>
        </p:txBody>
      </p:sp>
    </p:spTree>
    <p:extLst>
      <p:ext uri="{BB962C8B-B14F-4D97-AF65-F5344CB8AC3E}">
        <p14:creationId xmlns:p14="http://schemas.microsoft.com/office/powerpoint/2010/main" val="2644335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it mean to know a word?</a:t>
            </a:r>
            <a:endParaRPr lang="en-GB"/>
          </a:p>
        </p:txBody>
      </p:sp>
      <p:sp>
        <p:nvSpPr>
          <p:cNvPr id="3" name="Content Placeholder 2"/>
          <p:cNvSpPr>
            <a:spLocks noGrp="1"/>
          </p:cNvSpPr>
          <p:nvPr>
            <p:ph idx="1"/>
          </p:nvPr>
        </p:nvSpPr>
        <p:spPr/>
        <p:txBody>
          <a:bodyPr>
            <a:noAutofit/>
          </a:bodyPr>
          <a:lstStyle/>
          <a:p>
            <a:pPr marL="0" indent="0">
              <a:spcBef>
                <a:spcPts val="600"/>
              </a:spcBef>
              <a:buNone/>
            </a:pPr>
            <a:r>
              <a:rPr lang="en-GB" sz="2800" smtClean="0"/>
              <a:t>A word is acquired when the learner can identify its meaning in and out of context and can use it appropriately and naturally in oral/written communication.</a:t>
            </a:r>
          </a:p>
          <a:p>
            <a:pPr>
              <a:spcBef>
                <a:spcPts val="600"/>
              </a:spcBef>
            </a:pPr>
            <a:r>
              <a:rPr lang="en-GB" sz="2800" b="1" smtClean="0"/>
              <a:t>Receptive knowledge: </a:t>
            </a:r>
            <a:r>
              <a:rPr lang="en-GB" sz="2800" smtClean="0"/>
              <a:t>language items which can be recognised and comprehended in listening/reading material.</a:t>
            </a:r>
          </a:p>
          <a:p>
            <a:pPr>
              <a:spcBef>
                <a:spcPts val="600"/>
              </a:spcBef>
            </a:pPr>
            <a:r>
              <a:rPr lang="en-GB" sz="2800" b="1" smtClean="0"/>
              <a:t>Productive knowledge: </a:t>
            </a:r>
            <a:r>
              <a:rPr lang="en-GB" sz="2800" smtClean="0"/>
              <a:t>language items which the learner can recognise, comprehend, recall and use appropriately in speech and writing.</a:t>
            </a:r>
            <a:endParaRPr lang="en-GB" sz="2800"/>
          </a:p>
        </p:txBody>
      </p:sp>
    </p:spTree>
    <p:extLst>
      <p:ext uri="{BB962C8B-B14F-4D97-AF65-F5344CB8AC3E}">
        <p14:creationId xmlns:p14="http://schemas.microsoft.com/office/powerpoint/2010/main" val="4153928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Organising principles of lexis (1/5)</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b="1" smtClean="0"/>
              <a:t>Word structure</a:t>
            </a:r>
            <a:r>
              <a:rPr lang="en-GB" smtClean="0"/>
              <a:t>: i.e. Morphology.</a:t>
            </a:r>
          </a:p>
          <a:p>
            <a:pPr marL="0" indent="0">
              <a:buNone/>
            </a:pPr>
            <a:r>
              <a:rPr lang="en-GB" smtClean="0"/>
              <a:t>Classifying words on the basis of meaning.</a:t>
            </a:r>
          </a:p>
          <a:p>
            <a:pPr marL="457200" indent="-457200">
              <a:buFont typeface="+mj-lt"/>
              <a:buAutoNum type="arabicPeriod" startAt="2"/>
            </a:pPr>
            <a:r>
              <a:rPr lang="en-GB" b="1" smtClean="0"/>
              <a:t>Homonymy</a:t>
            </a:r>
            <a:r>
              <a:rPr lang="en-GB" smtClean="0"/>
              <a:t>: A single word form with several different meanings which are not related, e.g. bank, file, bat.</a:t>
            </a:r>
          </a:p>
          <a:p>
            <a:pPr marL="457200" indent="-457200">
              <a:buFont typeface="+mj-lt"/>
              <a:buAutoNum type="arabicPeriod" startAt="2"/>
            </a:pPr>
            <a:r>
              <a:rPr lang="en-GB" b="1" smtClean="0"/>
              <a:t>Polysemy</a:t>
            </a:r>
            <a:r>
              <a:rPr lang="en-GB" smtClean="0"/>
              <a:t>: A single word form with several different but clearly related meanings, e.g. head, foot.</a:t>
            </a:r>
            <a:endParaRPr lang="en-GB"/>
          </a:p>
        </p:txBody>
      </p:sp>
    </p:spTree>
    <p:extLst>
      <p:ext uri="{BB962C8B-B14F-4D97-AF65-F5344CB8AC3E}">
        <p14:creationId xmlns:p14="http://schemas.microsoft.com/office/powerpoint/2010/main" val="2710733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Organising</a:t>
            </a:r>
            <a:r>
              <a:rPr lang="en-US" dirty="0" smtClean="0"/>
              <a:t> </a:t>
            </a:r>
            <a:r>
              <a:rPr lang="en-US" dirty="0"/>
              <a:t>principles of </a:t>
            </a:r>
            <a:r>
              <a:rPr lang="en-US" dirty="0" smtClean="0"/>
              <a:t>lexis (2/5)</a:t>
            </a:r>
            <a:endParaRPr lang="en-US" dirty="0"/>
          </a:p>
        </p:txBody>
      </p:sp>
      <p:sp>
        <p:nvSpPr>
          <p:cNvPr id="3" name="Content Placeholder 2"/>
          <p:cNvSpPr>
            <a:spLocks noGrp="1"/>
          </p:cNvSpPr>
          <p:nvPr>
            <p:ph idx="1"/>
          </p:nvPr>
        </p:nvSpPr>
        <p:spPr/>
        <p:txBody>
          <a:bodyPr>
            <a:noAutofit/>
          </a:bodyPr>
          <a:lstStyle/>
          <a:p>
            <a:pPr marL="457200" indent="-403225">
              <a:spcBef>
                <a:spcPts val="600"/>
              </a:spcBef>
              <a:buFont typeface="+mj-lt"/>
              <a:buAutoNum type="arabicPeriod" startAt="4"/>
            </a:pPr>
            <a:r>
              <a:rPr lang="en-GB" sz="2800" b="1" dirty="0" smtClean="0"/>
              <a:t>Metaphor</a:t>
            </a:r>
            <a:r>
              <a:rPr lang="en-GB" sz="2800" dirty="0" smtClean="0"/>
              <a:t>: Enables us to talk of one thing in terms of another. More specifically:</a:t>
            </a:r>
          </a:p>
          <a:p>
            <a:pPr marL="914400" lvl="1" indent="-341313">
              <a:spcBef>
                <a:spcPts val="600"/>
              </a:spcBef>
              <a:buFont typeface="Arial" pitchFamily="34" charset="0"/>
              <a:buChar char="•"/>
            </a:pPr>
            <a:r>
              <a:rPr lang="en-GB" sz="2600" dirty="0" smtClean="0"/>
              <a:t>it enables us to conceptualise and talk about entities with vague boundaries or  which are abstract.</a:t>
            </a:r>
          </a:p>
          <a:p>
            <a:pPr marL="914400" lvl="1" indent="-341313">
              <a:spcBef>
                <a:spcPts val="600"/>
              </a:spcBef>
              <a:buFont typeface="Arial" pitchFamily="34" charset="0"/>
              <a:buChar char="•"/>
            </a:pPr>
            <a:r>
              <a:rPr lang="en-GB" sz="2600" dirty="0" smtClean="0"/>
              <a:t>it enables us to demonstrate relations which are not immediately obvious.</a:t>
            </a:r>
          </a:p>
          <a:p>
            <a:pPr marL="914400" lvl="1" indent="-341313">
              <a:spcBef>
                <a:spcPts val="600"/>
              </a:spcBef>
              <a:buFont typeface="Arial" pitchFamily="34" charset="0"/>
              <a:buChar char="•"/>
            </a:pPr>
            <a:r>
              <a:rPr lang="en-GB" sz="2600" dirty="0" smtClean="0"/>
              <a:t>it is useful in expanding existing concepts and creating new ones, e.g. give me a hand, they bombarded me with objections, they attacked my position.</a:t>
            </a:r>
            <a:endParaRPr lang="en-GB" sz="2600" dirty="0"/>
          </a:p>
        </p:txBody>
      </p:sp>
    </p:spTree>
    <p:extLst>
      <p:ext uri="{BB962C8B-B14F-4D97-AF65-F5344CB8AC3E}">
        <p14:creationId xmlns:p14="http://schemas.microsoft.com/office/powerpoint/2010/main" val="2268369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Organising</a:t>
            </a:r>
            <a:r>
              <a:rPr lang="en-US" dirty="0" smtClean="0"/>
              <a:t> </a:t>
            </a:r>
            <a:r>
              <a:rPr lang="en-US" dirty="0"/>
              <a:t>principles of </a:t>
            </a:r>
            <a:r>
              <a:rPr lang="en-US" dirty="0" smtClean="0"/>
              <a:t>lexis (3/5)</a:t>
            </a:r>
            <a:endParaRPr lang="en-US" dirty="0"/>
          </a:p>
        </p:txBody>
      </p:sp>
      <p:sp>
        <p:nvSpPr>
          <p:cNvPr id="3" name="Content Placeholder 2"/>
          <p:cNvSpPr>
            <a:spLocks noGrp="1"/>
          </p:cNvSpPr>
          <p:nvPr>
            <p:ph idx="1"/>
          </p:nvPr>
        </p:nvSpPr>
        <p:spPr/>
        <p:txBody>
          <a:bodyPr/>
          <a:lstStyle/>
          <a:p>
            <a:pPr marL="457200" indent="-457200">
              <a:buFont typeface="+mj-lt"/>
              <a:buAutoNum type="arabicPeriod" startAt="5"/>
            </a:pPr>
            <a:r>
              <a:rPr lang="en-GB" b="1" smtClean="0"/>
              <a:t>Register/Style:</a:t>
            </a:r>
          </a:p>
          <a:p>
            <a:pPr marL="914400" lvl="1" indent="-341313">
              <a:spcBef>
                <a:spcPts val="600"/>
              </a:spcBef>
              <a:buFont typeface="Arial" pitchFamily="34" charset="0"/>
              <a:buChar char="•"/>
            </a:pPr>
            <a:r>
              <a:rPr lang="en-GB" smtClean="0"/>
              <a:t>Style refers to level of formality as well as humorous, ironic etc. style.</a:t>
            </a:r>
          </a:p>
          <a:p>
            <a:pPr marL="914400" lvl="1" indent="-341313">
              <a:spcBef>
                <a:spcPts val="600"/>
              </a:spcBef>
              <a:buFont typeface="Arial" pitchFamily="34" charset="0"/>
              <a:buChar char="•"/>
            </a:pPr>
            <a:r>
              <a:rPr lang="en-GB" smtClean="0"/>
              <a:t>Register: Varieties of language defined by their topic and context of use (i.e. language of the law, of medicine, academic language), e.g. children, kids, minor, fag, cigarettes.</a:t>
            </a:r>
            <a:endParaRPr lang="en-GB" dirty="0"/>
          </a:p>
        </p:txBody>
      </p:sp>
    </p:spTree>
    <p:extLst>
      <p:ext uri="{BB962C8B-B14F-4D97-AF65-F5344CB8AC3E}">
        <p14:creationId xmlns:p14="http://schemas.microsoft.com/office/powerpoint/2010/main" val="2547311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Organising</a:t>
            </a:r>
            <a:r>
              <a:rPr lang="en-US" dirty="0" smtClean="0"/>
              <a:t> </a:t>
            </a:r>
            <a:r>
              <a:rPr lang="en-US" dirty="0"/>
              <a:t>principles of </a:t>
            </a:r>
            <a:r>
              <a:rPr lang="en-US" dirty="0" smtClean="0"/>
              <a:t>lexis (4/5)</a:t>
            </a:r>
            <a:endParaRPr lang="en-US" dirty="0"/>
          </a:p>
        </p:txBody>
      </p:sp>
      <p:sp>
        <p:nvSpPr>
          <p:cNvPr id="3" name="Content Placeholder 2"/>
          <p:cNvSpPr>
            <a:spLocks noGrp="1"/>
          </p:cNvSpPr>
          <p:nvPr>
            <p:ph idx="1"/>
          </p:nvPr>
        </p:nvSpPr>
        <p:spPr/>
        <p:txBody>
          <a:bodyPr>
            <a:noAutofit/>
          </a:bodyPr>
          <a:lstStyle/>
          <a:p>
            <a:pPr marL="0" indent="0">
              <a:spcBef>
                <a:spcPts val="600"/>
              </a:spcBef>
              <a:buNone/>
            </a:pPr>
            <a:r>
              <a:rPr lang="en-GB" sz="2800" smtClean="0"/>
              <a:t>Classifying words on the basis of sense relations:</a:t>
            </a:r>
          </a:p>
          <a:p>
            <a:pPr marL="457200" indent="-457200">
              <a:spcBef>
                <a:spcPts val="600"/>
              </a:spcBef>
              <a:buFont typeface="+mj-lt"/>
              <a:buAutoNum type="arabicPeriod" startAt="7"/>
            </a:pPr>
            <a:r>
              <a:rPr lang="en-GB" sz="2800" b="1" smtClean="0"/>
              <a:t>Synonymy</a:t>
            </a:r>
            <a:r>
              <a:rPr lang="en-GB" sz="2800" smtClean="0"/>
              <a:t>: Two or more words that have similar meaning, e.g. begin/start, below/beneath/under.</a:t>
            </a:r>
          </a:p>
          <a:p>
            <a:pPr marL="457200" indent="-457200">
              <a:spcBef>
                <a:spcPts val="600"/>
              </a:spcBef>
              <a:buFont typeface="+mj-lt"/>
              <a:buAutoNum type="arabicPeriod" startAt="8"/>
            </a:pPr>
            <a:r>
              <a:rPr lang="en-GB" sz="2800" b="1" smtClean="0"/>
              <a:t>Antonymy</a:t>
            </a:r>
            <a:r>
              <a:rPr lang="en-GB" sz="2800" smtClean="0"/>
              <a:t>: Refers to items which are opposite in meaning:</a:t>
            </a:r>
          </a:p>
          <a:p>
            <a:pPr lvl="1">
              <a:spcBef>
                <a:spcPts val="600"/>
              </a:spcBef>
            </a:pPr>
            <a:r>
              <a:rPr lang="en-GB" sz="2600" smtClean="0"/>
              <a:t>ungradable antonyms: forms which truly represent oppositeness of meaning and cannot be graded, e.g. dead, alive.</a:t>
            </a:r>
          </a:p>
          <a:p>
            <a:pPr lvl="1">
              <a:spcBef>
                <a:spcPts val="600"/>
              </a:spcBef>
            </a:pPr>
            <a:r>
              <a:rPr lang="en-GB" sz="2600" smtClean="0"/>
              <a:t>gradable antonyms: forms which have many degrees in between, e.g. hot, cold.</a:t>
            </a:r>
            <a:endParaRPr lang="en-GB" sz="2600" dirty="0"/>
          </a:p>
        </p:txBody>
      </p:sp>
    </p:spTree>
    <p:extLst>
      <p:ext uri="{BB962C8B-B14F-4D97-AF65-F5344CB8AC3E}">
        <p14:creationId xmlns:p14="http://schemas.microsoft.com/office/powerpoint/2010/main" val="203546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What are words</a:t>
            </a:r>
            <a:r>
              <a:rPr lang="en-GB" dirty="0" smtClean="0"/>
              <a:t>? (1/2)</a:t>
            </a:r>
            <a:endParaRPr lang="en-GB" dirty="0"/>
          </a:p>
        </p:txBody>
      </p:sp>
      <p:sp>
        <p:nvSpPr>
          <p:cNvPr id="5" name="Θέση περιεχομένου 4"/>
          <p:cNvSpPr>
            <a:spLocks noGrp="1"/>
          </p:cNvSpPr>
          <p:nvPr>
            <p:ph sz="half" idx="1"/>
          </p:nvPr>
        </p:nvSpPr>
        <p:spPr>
          <a:xfrm>
            <a:off x="457200" y="1600200"/>
            <a:ext cx="4186808" cy="4525963"/>
          </a:xfrm>
        </p:spPr>
        <p:txBody>
          <a:bodyPr>
            <a:noAutofit/>
          </a:bodyPr>
          <a:lstStyle/>
          <a:p>
            <a:pPr marL="0" indent="0">
              <a:buNone/>
            </a:pPr>
            <a:r>
              <a:rPr lang="en-GB" b="1" dirty="0" smtClean="0"/>
              <a:t>Function words </a:t>
            </a:r>
            <a:r>
              <a:rPr lang="en-US" dirty="0" smtClean="0"/>
              <a:t>have </a:t>
            </a:r>
            <a:r>
              <a:rPr lang="en-US" dirty="0"/>
              <a:t>little meaning on their own and are chiefly  used to indicate a grammatical relationship</a:t>
            </a:r>
          </a:p>
          <a:p>
            <a:pPr marL="0" indent="0">
              <a:spcBef>
                <a:spcPts val="1200"/>
              </a:spcBef>
              <a:buNone/>
            </a:pPr>
            <a:r>
              <a:rPr lang="en-US" dirty="0"/>
              <a:t>The class of function words is closed. Languages do not easily add new words to this set</a:t>
            </a:r>
            <a:r>
              <a:rPr lang="en-US" dirty="0" smtClean="0"/>
              <a:t>. English </a:t>
            </a:r>
            <a:r>
              <a:rPr lang="en-US" dirty="0"/>
              <a:t>has ~300 closed class words.</a:t>
            </a:r>
          </a:p>
          <a:p>
            <a:pPr marL="0" indent="0">
              <a:buNone/>
            </a:pPr>
            <a:endParaRPr lang="en-GB" dirty="0"/>
          </a:p>
        </p:txBody>
      </p:sp>
      <p:sp>
        <p:nvSpPr>
          <p:cNvPr id="6" name="Θέση περιεχομένου 5"/>
          <p:cNvSpPr>
            <a:spLocks noGrp="1"/>
          </p:cNvSpPr>
          <p:nvPr>
            <p:ph sz="half" idx="2"/>
          </p:nvPr>
        </p:nvSpPr>
        <p:spPr>
          <a:xfrm>
            <a:off x="5076056" y="1600200"/>
            <a:ext cx="3610744" cy="4525963"/>
          </a:xfrm>
        </p:spPr>
        <p:txBody>
          <a:bodyPr>
            <a:normAutofit/>
          </a:bodyPr>
          <a:lstStyle/>
          <a:p>
            <a:pPr marL="0" indent="0">
              <a:buNone/>
            </a:pPr>
            <a:r>
              <a:rPr lang="en-GB" b="1" dirty="0"/>
              <a:t>Content words </a:t>
            </a:r>
            <a:r>
              <a:rPr lang="en-US" dirty="0"/>
              <a:t>are words that carry the content or the meaning of a sentence</a:t>
            </a:r>
          </a:p>
          <a:p>
            <a:pPr marL="0" indent="0">
              <a:buNone/>
            </a:pPr>
            <a:r>
              <a:rPr lang="en-US" dirty="0"/>
              <a:t>The class of content words </a:t>
            </a:r>
            <a:r>
              <a:rPr lang="en-GB" dirty="0" smtClean="0"/>
              <a:t>is</a:t>
            </a:r>
            <a:r>
              <a:rPr lang="en-US" dirty="0" smtClean="0"/>
              <a:t> </a:t>
            </a:r>
            <a:r>
              <a:rPr lang="en-US" dirty="0"/>
              <a:t>open.</a:t>
            </a:r>
          </a:p>
        </p:txBody>
      </p:sp>
    </p:spTree>
    <p:extLst>
      <p:ext uri="{BB962C8B-B14F-4D97-AF65-F5344CB8AC3E}">
        <p14:creationId xmlns:p14="http://schemas.microsoft.com/office/powerpoint/2010/main" val="1320062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Organising</a:t>
            </a:r>
            <a:r>
              <a:rPr lang="en-US" dirty="0" smtClean="0"/>
              <a:t> </a:t>
            </a:r>
            <a:r>
              <a:rPr lang="en-US" dirty="0"/>
              <a:t>principles of </a:t>
            </a:r>
            <a:r>
              <a:rPr lang="en-US" dirty="0" smtClean="0"/>
              <a:t>lexis (5/5)</a:t>
            </a:r>
            <a:endParaRPr lang="en-US" dirty="0"/>
          </a:p>
        </p:txBody>
      </p:sp>
      <p:sp>
        <p:nvSpPr>
          <p:cNvPr id="3" name="Content Placeholder 2"/>
          <p:cNvSpPr>
            <a:spLocks noGrp="1"/>
          </p:cNvSpPr>
          <p:nvPr>
            <p:ph idx="1"/>
          </p:nvPr>
        </p:nvSpPr>
        <p:spPr/>
        <p:txBody>
          <a:bodyPr>
            <a:normAutofit/>
          </a:bodyPr>
          <a:lstStyle/>
          <a:p>
            <a:pPr marL="341313" indent="-341313">
              <a:buFont typeface="+mj-lt"/>
              <a:buAutoNum type="arabicPeriod" startAt="9"/>
            </a:pPr>
            <a:r>
              <a:rPr lang="en-GB" sz="2800" b="1" smtClean="0"/>
              <a:t>Hyponymy</a:t>
            </a:r>
            <a:r>
              <a:rPr lang="en-GB" sz="2800" smtClean="0"/>
              <a:t>: Expresses the relationship of inclusion. Organises words into taxonomies. e.g.:</a:t>
            </a:r>
          </a:p>
          <a:p>
            <a:pPr lvl="1"/>
            <a:r>
              <a:rPr lang="en-GB" smtClean="0"/>
              <a:t>fruit,</a:t>
            </a:r>
          </a:p>
          <a:p>
            <a:pPr lvl="1"/>
            <a:r>
              <a:rPr lang="en-GB" smtClean="0"/>
              <a:t>orange, apple, banana,</a:t>
            </a:r>
          </a:p>
          <a:p>
            <a:pPr lvl="1"/>
            <a:r>
              <a:rPr lang="en-GB" smtClean="0"/>
              <a:t>Cox’s Golden Delicious etc.	</a:t>
            </a:r>
          </a:p>
          <a:p>
            <a:pPr marL="514350" indent="-514350">
              <a:buFont typeface="+mj-lt"/>
              <a:buAutoNum type="arabicPeriod" startAt="10"/>
            </a:pPr>
            <a:r>
              <a:rPr lang="en-GB" sz="2800" b="1" smtClean="0"/>
              <a:t>Collocation</a:t>
            </a:r>
            <a:r>
              <a:rPr lang="en-GB" sz="2800" smtClean="0"/>
              <a:t>: When two items co-occur or are used together frequently they are said to collocate.</a:t>
            </a:r>
            <a:endParaRPr lang="en-GB" sz="2800"/>
          </a:p>
        </p:txBody>
      </p:sp>
    </p:spTree>
    <p:extLst>
      <p:ext uri="{BB962C8B-B14F-4D97-AF65-F5344CB8AC3E}">
        <p14:creationId xmlns:p14="http://schemas.microsoft.com/office/powerpoint/2010/main" val="4277557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mtClean="0"/>
              <a:t>Structural approaches to ELT </a:t>
            </a:r>
            <a:endParaRPr lang="en-GB" dirty="0"/>
          </a:p>
        </p:txBody>
      </p:sp>
      <p:sp>
        <p:nvSpPr>
          <p:cNvPr id="3" name="Content Placeholder 2"/>
          <p:cNvSpPr>
            <a:spLocks noGrp="1"/>
          </p:cNvSpPr>
          <p:nvPr>
            <p:ph idx="1"/>
          </p:nvPr>
        </p:nvSpPr>
        <p:spPr/>
        <p:txBody>
          <a:bodyPr/>
          <a:lstStyle/>
          <a:p>
            <a:r>
              <a:rPr lang="en-GB" smtClean="0"/>
              <a:t>Vocabulary was thought to be the easiest component of language to acquire and no formal, explicit attention to vocabulary was given.</a:t>
            </a:r>
            <a:endParaRPr lang="en-GB" dirty="0"/>
          </a:p>
        </p:txBody>
      </p:sp>
    </p:spTree>
    <p:extLst>
      <p:ext uri="{BB962C8B-B14F-4D97-AF65-F5344CB8AC3E}">
        <p14:creationId xmlns:p14="http://schemas.microsoft.com/office/powerpoint/2010/main" val="1679162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Communicative approaches to ELT (1/2)</a:t>
            </a:r>
            <a:endParaRPr lang="en-GB" dirty="0"/>
          </a:p>
        </p:txBody>
      </p:sp>
      <p:sp>
        <p:nvSpPr>
          <p:cNvPr id="3" name="Content Placeholder 2"/>
          <p:cNvSpPr>
            <a:spLocks noGrp="1"/>
          </p:cNvSpPr>
          <p:nvPr>
            <p:ph idx="1"/>
          </p:nvPr>
        </p:nvSpPr>
        <p:spPr/>
        <p:txBody>
          <a:bodyPr>
            <a:normAutofit/>
          </a:bodyPr>
          <a:lstStyle/>
          <a:p>
            <a:r>
              <a:rPr lang="en-GB" smtClean="0"/>
              <a:t>Vocabulary is viewed as central to the language acquisition process.</a:t>
            </a:r>
          </a:p>
          <a:p>
            <a:r>
              <a:rPr lang="en-GB" smtClean="0"/>
              <a:t>Solid vocabulary base necessary at every stage of the language learning process.</a:t>
            </a:r>
          </a:p>
          <a:p>
            <a:r>
              <a:rPr lang="en-GB" smtClean="0"/>
              <a:t>Communication can not happen in any meaningful way without vocabulary.</a:t>
            </a:r>
            <a:endParaRPr lang="en-GB" dirty="0"/>
          </a:p>
        </p:txBody>
      </p:sp>
    </p:spTree>
    <p:extLst>
      <p:ext uri="{BB962C8B-B14F-4D97-AF65-F5344CB8AC3E}">
        <p14:creationId xmlns:p14="http://schemas.microsoft.com/office/powerpoint/2010/main" val="2253064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Communicative approaches to ELT (2/2)</a:t>
            </a:r>
            <a:endParaRPr lang="en-GB" dirty="0"/>
          </a:p>
        </p:txBody>
      </p:sp>
      <p:sp>
        <p:nvSpPr>
          <p:cNvPr id="3" name="Content Placeholder 2"/>
          <p:cNvSpPr>
            <a:spLocks noGrp="1"/>
          </p:cNvSpPr>
          <p:nvPr>
            <p:ph idx="1"/>
          </p:nvPr>
        </p:nvSpPr>
        <p:spPr/>
        <p:txBody>
          <a:bodyPr>
            <a:noAutofit/>
          </a:bodyPr>
          <a:lstStyle/>
          <a:p>
            <a:r>
              <a:rPr lang="en-GB" dirty="0" smtClean="0"/>
              <a:t>In the early stages of language learning, learners are better served by vocabulary – one can bypass grammar when going for meaning.</a:t>
            </a:r>
          </a:p>
          <a:p>
            <a:r>
              <a:rPr lang="en-GB" dirty="0" smtClean="0"/>
              <a:t>“No matter how well the student learns grammar, no matter how successfully the sounds of L2 are mastered, without words to express a wider range of meanings, communication in an L2 just cannot happen in any meaningful way” (McCarthy, 1990).</a:t>
            </a:r>
            <a:endParaRPr lang="en-GB" dirty="0"/>
          </a:p>
        </p:txBody>
      </p:sp>
    </p:spTree>
    <p:extLst>
      <p:ext uri="{BB962C8B-B14F-4D97-AF65-F5344CB8AC3E}">
        <p14:creationId xmlns:p14="http://schemas.microsoft.com/office/powerpoint/2010/main" val="1223998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Principles of Developing Vocabulary (1/2)</a:t>
            </a:r>
            <a:endParaRPr lang="en-GB"/>
          </a:p>
        </p:txBody>
      </p:sp>
      <p:sp>
        <p:nvSpPr>
          <p:cNvPr id="3" name="Content Placeholder 2"/>
          <p:cNvSpPr>
            <a:spLocks noGrp="1"/>
          </p:cNvSpPr>
          <p:nvPr>
            <p:ph idx="1"/>
          </p:nvPr>
        </p:nvSpPr>
        <p:spPr/>
        <p:txBody>
          <a:bodyPr>
            <a:noAutofit/>
          </a:bodyPr>
          <a:lstStyle/>
          <a:p>
            <a:pPr>
              <a:spcBef>
                <a:spcPts val="600"/>
              </a:spcBef>
            </a:pPr>
            <a:r>
              <a:rPr lang="en-GB" sz="2800" dirty="0" smtClean="0"/>
              <a:t>Active and positive student participation (Carr &amp; </a:t>
            </a:r>
            <a:r>
              <a:rPr lang="en-GB" sz="2800" dirty="0" err="1" smtClean="0"/>
              <a:t>Wixson</a:t>
            </a:r>
            <a:r>
              <a:rPr lang="en-GB" sz="2800" dirty="0" smtClean="0"/>
              <a:t>, 1986).</a:t>
            </a:r>
          </a:p>
          <a:p>
            <a:pPr>
              <a:spcBef>
                <a:spcPts val="600"/>
              </a:spcBef>
            </a:pPr>
            <a:r>
              <a:rPr lang="en-GB" sz="2800" dirty="0" smtClean="0"/>
              <a:t>Personal engagement with a new word (Dole, Sloan &amp; </a:t>
            </a:r>
            <a:r>
              <a:rPr lang="en-GB" sz="2800" dirty="0" err="1" smtClean="0"/>
              <a:t>Trathen</a:t>
            </a:r>
            <a:r>
              <a:rPr lang="en-GB" sz="2800" dirty="0" smtClean="0"/>
              <a:t>, 1995).</a:t>
            </a:r>
          </a:p>
          <a:p>
            <a:pPr>
              <a:spcBef>
                <a:spcPts val="600"/>
              </a:spcBef>
            </a:pPr>
            <a:r>
              <a:rPr lang="en-GB" sz="2800" dirty="0" smtClean="0"/>
              <a:t>Opportunities for students to discuss new words</a:t>
            </a:r>
          </a:p>
          <a:p>
            <a:pPr>
              <a:spcBef>
                <a:spcPts val="600"/>
              </a:spcBef>
            </a:pPr>
            <a:r>
              <a:rPr lang="en-GB" sz="2800" dirty="0" smtClean="0"/>
              <a:t>Teaching vocabulary before reading (National Reading Panel, 2000).</a:t>
            </a:r>
          </a:p>
          <a:p>
            <a:pPr>
              <a:spcBef>
                <a:spcPts val="600"/>
              </a:spcBef>
            </a:pPr>
            <a:r>
              <a:rPr lang="en-GB" sz="2800" dirty="0" smtClean="0"/>
              <a:t>Learning in rich contexts, incidental learning, and the use of computer technology (National Reading Panel, 2000).</a:t>
            </a:r>
            <a:endParaRPr lang="en-GB" sz="2800" dirty="0"/>
          </a:p>
        </p:txBody>
      </p:sp>
    </p:spTree>
    <p:extLst>
      <p:ext uri="{BB962C8B-B14F-4D97-AF65-F5344CB8AC3E}">
        <p14:creationId xmlns:p14="http://schemas.microsoft.com/office/powerpoint/2010/main" val="3968381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Principles of Developing Vocabulary (2/2)</a:t>
            </a:r>
            <a:endParaRPr lang="en-GB"/>
          </a:p>
        </p:txBody>
      </p:sp>
      <p:sp>
        <p:nvSpPr>
          <p:cNvPr id="3" name="Content Placeholder 2"/>
          <p:cNvSpPr>
            <a:spLocks noGrp="1"/>
          </p:cNvSpPr>
          <p:nvPr>
            <p:ph idx="1"/>
          </p:nvPr>
        </p:nvSpPr>
        <p:spPr/>
        <p:txBody>
          <a:bodyPr/>
          <a:lstStyle/>
          <a:p>
            <a:r>
              <a:rPr lang="en-GB" smtClean="0"/>
              <a:t>Relating vocabulary to background knowledge.</a:t>
            </a:r>
          </a:p>
          <a:p>
            <a:r>
              <a:rPr lang="en-GB" smtClean="0"/>
              <a:t>Building relationships.</a:t>
            </a:r>
          </a:p>
          <a:p>
            <a:r>
              <a:rPr lang="en-GB" smtClean="0"/>
              <a:t>Developing depth of meaning.</a:t>
            </a:r>
          </a:p>
          <a:p>
            <a:r>
              <a:rPr lang="en-GB" smtClean="0"/>
              <a:t>Presenting several exposures.</a:t>
            </a:r>
          </a:p>
          <a:p>
            <a:r>
              <a:rPr lang="en-GB" smtClean="0"/>
              <a:t>Creating an interest in words.</a:t>
            </a:r>
          </a:p>
          <a:p>
            <a:r>
              <a:rPr lang="en-GB" smtClean="0"/>
              <a:t>Teaching students how to learn new words.</a:t>
            </a:r>
            <a:endParaRPr lang="en-GB"/>
          </a:p>
        </p:txBody>
      </p:sp>
    </p:spTree>
    <p:extLst>
      <p:ext uri="{BB962C8B-B14F-4D97-AF65-F5344CB8AC3E}">
        <p14:creationId xmlns:p14="http://schemas.microsoft.com/office/powerpoint/2010/main" val="1932297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The importance of vocabulary knowledge (1/2)</a:t>
            </a:r>
            <a:endParaRPr lang="en-GB"/>
          </a:p>
        </p:txBody>
      </p:sp>
      <p:sp>
        <p:nvSpPr>
          <p:cNvPr id="3" name="Content Placeholder 2"/>
          <p:cNvSpPr>
            <a:spLocks noGrp="1"/>
          </p:cNvSpPr>
          <p:nvPr>
            <p:ph idx="1"/>
          </p:nvPr>
        </p:nvSpPr>
        <p:spPr/>
        <p:txBody>
          <a:bodyPr>
            <a:noAutofit/>
          </a:bodyPr>
          <a:lstStyle/>
          <a:p>
            <a:pPr>
              <a:spcBef>
                <a:spcPts val="600"/>
              </a:spcBef>
            </a:pPr>
            <a:r>
              <a:rPr lang="en-GB" sz="2800" dirty="0" smtClean="0"/>
              <a:t>Vocabulary knowledge is strongly related to overall reading comprehension.</a:t>
            </a:r>
          </a:p>
          <a:p>
            <a:pPr>
              <a:spcBef>
                <a:spcPts val="600"/>
              </a:spcBef>
            </a:pPr>
            <a:r>
              <a:rPr lang="en-GB" sz="2800" dirty="0" smtClean="0"/>
              <a:t>If a word is decoded and pronounced but the meaning is not recognized, comprehension will be impaired.</a:t>
            </a:r>
          </a:p>
          <a:p>
            <a:pPr>
              <a:spcBef>
                <a:spcPts val="600"/>
              </a:spcBef>
            </a:pPr>
            <a:r>
              <a:rPr lang="en-GB" sz="2800" dirty="0" smtClean="0"/>
              <a:t>If a word is not recognized automatically and efficiently (fluently), comprehension, may also be affected.</a:t>
            </a:r>
          </a:p>
          <a:p>
            <a:pPr>
              <a:spcBef>
                <a:spcPts val="600"/>
              </a:spcBef>
            </a:pPr>
            <a:r>
              <a:rPr lang="en-GB" sz="2800" dirty="0" smtClean="0"/>
              <a:t>Learning is incremental as all parts of a word can’t be learned simultaneously (Schmitt, 2000).</a:t>
            </a:r>
            <a:endParaRPr lang="en-GB" sz="2800" dirty="0"/>
          </a:p>
        </p:txBody>
      </p:sp>
    </p:spTree>
    <p:extLst>
      <p:ext uri="{BB962C8B-B14F-4D97-AF65-F5344CB8AC3E}">
        <p14:creationId xmlns:p14="http://schemas.microsoft.com/office/powerpoint/2010/main" val="1753768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The importance of vocabulary knowledge (2/2)</a:t>
            </a:r>
            <a:endParaRPr lang="en-GB"/>
          </a:p>
        </p:txBody>
      </p:sp>
      <p:sp>
        <p:nvSpPr>
          <p:cNvPr id="3" name="Content Placeholder 2"/>
          <p:cNvSpPr>
            <a:spLocks noGrp="1"/>
          </p:cNvSpPr>
          <p:nvPr>
            <p:ph idx="1"/>
          </p:nvPr>
        </p:nvSpPr>
        <p:spPr/>
        <p:txBody>
          <a:bodyPr>
            <a:normAutofit/>
          </a:bodyPr>
          <a:lstStyle/>
          <a:p>
            <a:r>
              <a:rPr lang="en-GB" sz="2800" dirty="0" smtClean="0"/>
              <a:t>Receptive knowledge happens before productive (Nation, 2001).</a:t>
            </a:r>
          </a:p>
          <a:p>
            <a:r>
              <a:rPr lang="en-GB" sz="2800" dirty="0" smtClean="0"/>
              <a:t>It is easier to forget a word than remember it. Of 10 new words, it is normal to forget most of them within a few days.</a:t>
            </a:r>
          </a:p>
          <a:p>
            <a:r>
              <a:rPr lang="en-GB" sz="2800" dirty="0" smtClean="0"/>
              <a:t>Teaching a word does not mean it will be learned. It takes 5-16 encounters to learn an average word.</a:t>
            </a:r>
            <a:endParaRPr lang="en-GB" sz="2800" dirty="0"/>
          </a:p>
        </p:txBody>
      </p:sp>
    </p:spTree>
    <p:extLst>
      <p:ext uri="{BB962C8B-B14F-4D97-AF65-F5344CB8AC3E}">
        <p14:creationId xmlns:p14="http://schemas.microsoft.com/office/powerpoint/2010/main" val="1883588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Learning</a:t>
            </a:r>
            <a:endParaRPr lang="en-GB" dirty="0"/>
          </a:p>
        </p:txBody>
      </p:sp>
      <p:pic>
        <p:nvPicPr>
          <p:cNvPr id="6153" name="Picture 9" descr="https://farm6.staticflickr.com/5138/5456589718_7109c5a9b7_o_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186" y="1557338"/>
            <a:ext cx="7710327" cy="452596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100392" y="5877272"/>
            <a:ext cx="472173" cy="360040"/>
          </a:xfrm>
          <a:prstGeom prst="rect">
            <a:avLst/>
          </a:prstGeom>
        </p:spPr>
        <p:txBody>
          <a:bodyPr vert="horz" wrap="square" lIns="91440" tIns="45720" rIns="91440" bIns="45720" rtlCol="0" anchor="ctr">
            <a:noAutofit/>
          </a:bodyPr>
          <a:lstStyle/>
          <a:p>
            <a:r>
              <a:rPr lang="en-GB" b="1" dirty="0" smtClean="0">
                <a:latin typeface="+mj-lt"/>
              </a:rPr>
              <a:t>[3]</a:t>
            </a:r>
          </a:p>
        </p:txBody>
      </p:sp>
    </p:spTree>
    <p:custDataLst>
      <p:tags r:id="rId1"/>
    </p:custDataLst>
    <p:extLst>
      <p:ext uri="{BB962C8B-B14F-4D97-AF65-F5344CB8AC3E}">
        <p14:creationId xmlns:p14="http://schemas.microsoft.com/office/powerpoint/2010/main" val="2293290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When do students store vocabulary into memory?</a:t>
            </a:r>
            <a:endParaRPr lang="en-GB"/>
          </a:p>
        </p:txBody>
      </p:sp>
      <p:sp>
        <p:nvSpPr>
          <p:cNvPr id="3" name="Content Placeholder 2"/>
          <p:cNvSpPr>
            <a:spLocks noGrp="1"/>
          </p:cNvSpPr>
          <p:nvPr>
            <p:ph idx="1"/>
          </p:nvPr>
        </p:nvSpPr>
        <p:spPr/>
        <p:txBody>
          <a:bodyPr/>
          <a:lstStyle/>
          <a:p>
            <a:pPr marL="0" indent="0">
              <a:buNone/>
            </a:pPr>
            <a:r>
              <a:rPr lang="en-GB" smtClean="0"/>
              <a:t>Students store vocabulary into memory when they can:</a:t>
            </a:r>
            <a:endParaRPr lang="en-GB" b="1" smtClean="0"/>
          </a:p>
          <a:p>
            <a:r>
              <a:rPr lang="en-GB" b="1" smtClean="0"/>
              <a:t>Link</a:t>
            </a:r>
            <a:r>
              <a:rPr lang="en-GB" smtClean="0"/>
              <a:t> words with what they know.</a:t>
            </a:r>
          </a:p>
          <a:p>
            <a:r>
              <a:rPr lang="en-GB" b="1" smtClean="0"/>
              <a:t>Say</a:t>
            </a:r>
            <a:r>
              <a:rPr lang="en-GB" smtClean="0"/>
              <a:t> what they think key words mean.</a:t>
            </a:r>
          </a:p>
          <a:p>
            <a:r>
              <a:rPr lang="en-GB" b="1" smtClean="0"/>
              <a:t>Create</a:t>
            </a:r>
            <a:r>
              <a:rPr lang="en-GB" smtClean="0"/>
              <a:t> their own definitions.</a:t>
            </a:r>
          </a:p>
          <a:p>
            <a:r>
              <a:rPr lang="en-GB" b="1" smtClean="0"/>
              <a:t>Visualise</a:t>
            </a:r>
            <a:r>
              <a:rPr lang="en-GB" smtClean="0"/>
              <a:t> pictures of the words.</a:t>
            </a:r>
          </a:p>
          <a:p>
            <a:r>
              <a:rPr lang="en-GB" b="1" smtClean="0"/>
              <a:t>Act</a:t>
            </a:r>
            <a:r>
              <a:rPr lang="en-GB" smtClean="0"/>
              <a:t> out words.</a:t>
            </a:r>
            <a:endParaRPr lang="en-GB"/>
          </a:p>
        </p:txBody>
      </p:sp>
    </p:spTree>
    <p:extLst>
      <p:ext uri="{BB962C8B-B14F-4D97-AF65-F5344CB8AC3E}">
        <p14:creationId xmlns:p14="http://schemas.microsoft.com/office/powerpoint/2010/main" val="378723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What are words</a:t>
            </a:r>
            <a:r>
              <a:rPr lang="en-GB" dirty="0" smtClean="0"/>
              <a:t>? (2/2)</a:t>
            </a:r>
            <a:endParaRPr lang="en-GB" dirty="0"/>
          </a:p>
        </p:txBody>
      </p:sp>
      <p:sp>
        <p:nvSpPr>
          <p:cNvPr id="2" name="Text Placeholder 1"/>
          <p:cNvSpPr>
            <a:spLocks noGrp="1"/>
          </p:cNvSpPr>
          <p:nvPr>
            <p:ph type="body" idx="1"/>
          </p:nvPr>
        </p:nvSpPr>
        <p:spPr/>
        <p:txBody>
          <a:bodyPr/>
          <a:lstStyle/>
          <a:p>
            <a:r>
              <a:rPr lang="en-GB" dirty="0"/>
              <a:t>Function </a:t>
            </a:r>
            <a:r>
              <a:rPr lang="en-GB" dirty="0" smtClean="0"/>
              <a:t>words</a:t>
            </a:r>
            <a:endParaRPr lang="en-GB" dirty="0"/>
          </a:p>
        </p:txBody>
      </p:sp>
      <p:sp>
        <p:nvSpPr>
          <p:cNvPr id="5" name="Θέση περιεχομένου 4"/>
          <p:cNvSpPr>
            <a:spLocks noGrp="1"/>
          </p:cNvSpPr>
          <p:nvPr>
            <p:ph sz="half" idx="2"/>
          </p:nvPr>
        </p:nvSpPr>
        <p:spPr/>
        <p:txBody>
          <a:bodyPr>
            <a:noAutofit/>
          </a:bodyPr>
          <a:lstStyle/>
          <a:p>
            <a:pPr>
              <a:spcBef>
                <a:spcPts val="600"/>
              </a:spcBef>
            </a:pPr>
            <a:r>
              <a:rPr lang="en-GB" sz="2000" dirty="0" smtClean="0"/>
              <a:t>Prepositions: of, at, in, without, between.</a:t>
            </a:r>
          </a:p>
          <a:p>
            <a:pPr>
              <a:spcBef>
                <a:spcPts val="600"/>
              </a:spcBef>
            </a:pPr>
            <a:r>
              <a:rPr lang="en-GB" sz="2000" dirty="0" smtClean="0"/>
              <a:t>Pronouns: he, they, anybody, it, one</a:t>
            </a:r>
          </a:p>
          <a:p>
            <a:pPr>
              <a:spcBef>
                <a:spcPts val="600"/>
              </a:spcBef>
            </a:pPr>
            <a:r>
              <a:rPr lang="en-GB" sz="2000" dirty="0" smtClean="0"/>
              <a:t>Determiners: the, a, that, my, more, much, either, neither.</a:t>
            </a:r>
          </a:p>
          <a:p>
            <a:pPr>
              <a:spcBef>
                <a:spcPts val="600"/>
              </a:spcBef>
            </a:pPr>
            <a:r>
              <a:rPr lang="en-GB" sz="2000" dirty="0" smtClean="0"/>
              <a:t>Conjunctions: and, that, when, while, although, or.</a:t>
            </a:r>
          </a:p>
          <a:p>
            <a:pPr>
              <a:spcBef>
                <a:spcPts val="600"/>
              </a:spcBef>
            </a:pPr>
            <a:r>
              <a:rPr lang="en-GB" sz="2000" dirty="0" smtClean="0"/>
              <a:t>Auxiliary: verbs be (is, am, are), have, got, do.</a:t>
            </a:r>
          </a:p>
          <a:p>
            <a:pPr marL="0" indent="0">
              <a:buNone/>
            </a:pPr>
            <a:endParaRPr lang="en-GB" sz="1600" dirty="0"/>
          </a:p>
        </p:txBody>
      </p:sp>
      <p:sp>
        <p:nvSpPr>
          <p:cNvPr id="3" name="Text Placeholder 2"/>
          <p:cNvSpPr>
            <a:spLocks noGrp="1"/>
          </p:cNvSpPr>
          <p:nvPr>
            <p:ph type="body" sz="quarter" idx="3"/>
          </p:nvPr>
        </p:nvSpPr>
        <p:spPr/>
        <p:txBody>
          <a:bodyPr/>
          <a:lstStyle/>
          <a:p>
            <a:r>
              <a:rPr lang="en-GB" dirty="0"/>
              <a:t>Content </a:t>
            </a:r>
            <a:r>
              <a:rPr lang="en-GB" dirty="0" smtClean="0"/>
              <a:t>words</a:t>
            </a:r>
            <a:endParaRPr lang="en-GB" dirty="0"/>
          </a:p>
        </p:txBody>
      </p:sp>
      <p:sp>
        <p:nvSpPr>
          <p:cNvPr id="6" name="Θέση περιεχομένου 5"/>
          <p:cNvSpPr>
            <a:spLocks noGrp="1"/>
          </p:cNvSpPr>
          <p:nvPr>
            <p:ph sz="quarter" idx="4"/>
          </p:nvPr>
        </p:nvSpPr>
        <p:spPr/>
        <p:txBody>
          <a:bodyPr>
            <a:normAutofit/>
          </a:bodyPr>
          <a:lstStyle/>
          <a:p>
            <a:pPr>
              <a:spcBef>
                <a:spcPts val="600"/>
              </a:spcBef>
            </a:pPr>
            <a:r>
              <a:rPr lang="en-GB" sz="2000" smtClean="0"/>
              <a:t>Nouns: John, room, answer.</a:t>
            </a:r>
          </a:p>
          <a:p>
            <a:pPr>
              <a:spcBef>
                <a:spcPts val="600"/>
              </a:spcBef>
            </a:pPr>
            <a:r>
              <a:rPr lang="en-GB" sz="2000" smtClean="0"/>
              <a:t>Adjectives: happy, new, large, grey.</a:t>
            </a:r>
          </a:p>
          <a:p>
            <a:pPr>
              <a:spcBef>
                <a:spcPts val="600"/>
              </a:spcBef>
            </a:pPr>
            <a:r>
              <a:rPr lang="en-GB" sz="2000" smtClean="0"/>
              <a:t>Main verbs: search, grow, hold, have.</a:t>
            </a:r>
          </a:p>
          <a:p>
            <a:pPr>
              <a:spcBef>
                <a:spcPts val="600"/>
              </a:spcBef>
            </a:pPr>
            <a:r>
              <a:rPr lang="en-GB" sz="2000" smtClean="0"/>
              <a:t>Adverbs: really, completely, very, also, enough.</a:t>
            </a:r>
            <a:endParaRPr lang="en-GB" sz="2000" dirty="0"/>
          </a:p>
        </p:txBody>
      </p:sp>
    </p:spTree>
    <p:extLst>
      <p:ext uri="{BB962C8B-B14F-4D97-AF65-F5344CB8AC3E}">
        <p14:creationId xmlns:p14="http://schemas.microsoft.com/office/powerpoint/2010/main" val="3290190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CODE (1/3)</a:t>
            </a:r>
            <a:endParaRPr lang="en-GB" dirty="0"/>
          </a:p>
        </p:txBody>
      </p:sp>
      <p:sp>
        <p:nvSpPr>
          <p:cNvPr id="3" name="Content Placeholder 2"/>
          <p:cNvSpPr>
            <a:spLocks noGrp="1"/>
          </p:cNvSpPr>
          <p:nvPr>
            <p:ph idx="1"/>
          </p:nvPr>
        </p:nvSpPr>
        <p:spPr/>
        <p:txBody>
          <a:bodyPr/>
          <a:lstStyle/>
          <a:p>
            <a:r>
              <a:rPr lang="en-GB" smtClean="0"/>
              <a:t>Students remember vocabulary when the word is strongly connected to what they already know and have experienced. </a:t>
            </a:r>
            <a:endParaRPr lang="en-GB"/>
          </a:p>
        </p:txBody>
      </p:sp>
    </p:spTree>
    <p:extLst>
      <p:ext uri="{BB962C8B-B14F-4D97-AF65-F5344CB8AC3E}">
        <p14:creationId xmlns:p14="http://schemas.microsoft.com/office/powerpoint/2010/main" val="7422803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CODE (2/3)</a:t>
            </a:r>
            <a:endParaRPr lang="en-GB" dirty="0"/>
          </a:p>
        </p:txBody>
      </p:sp>
      <p:sp>
        <p:nvSpPr>
          <p:cNvPr id="3" name="Content Placeholder 2"/>
          <p:cNvSpPr>
            <a:spLocks noGrp="1"/>
          </p:cNvSpPr>
          <p:nvPr>
            <p:ph idx="1"/>
          </p:nvPr>
        </p:nvSpPr>
        <p:spPr/>
        <p:txBody>
          <a:bodyPr>
            <a:noAutofit/>
          </a:bodyPr>
          <a:lstStyle/>
          <a:p>
            <a:pPr>
              <a:spcBef>
                <a:spcPts val="600"/>
              </a:spcBef>
            </a:pPr>
            <a:r>
              <a:rPr lang="en-GB" sz="2600" b="1" smtClean="0"/>
              <a:t>Students remember more information when it is clearly organized: </a:t>
            </a:r>
            <a:r>
              <a:rPr lang="en-GB" sz="2600" smtClean="0"/>
              <a:t>When vocabulary is organized, specific words are easier to identify,  recall quickly, and be remembered over longer periods of time. Students who have no system of organizing new vocabulary find it difficult to manage and remember the many individual and unconnected bits of information. When words are categorized by common threads and linked to the over-arching structure of a unit, students see how the terms fit together to form a bigger picture. </a:t>
            </a:r>
            <a:endParaRPr lang="en-GB" sz="2600"/>
          </a:p>
        </p:txBody>
      </p:sp>
    </p:spTree>
    <p:extLst>
      <p:ext uri="{BB962C8B-B14F-4D97-AF65-F5344CB8AC3E}">
        <p14:creationId xmlns:p14="http://schemas.microsoft.com/office/powerpoint/2010/main" val="3030954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CODE (3/3)</a:t>
            </a:r>
            <a:endParaRPr lang="en-GB"/>
          </a:p>
        </p:txBody>
      </p:sp>
      <p:sp>
        <p:nvSpPr>
          <p:cNvPr id="3" name="Content Placeholder 2"/>
          <p:cNvSpPr>
            <a:spLocks noGrp="1"/>
          </p:cNvSpPr>
          <p:nvPr>
            <p:ph idx="1"/>
          </p:nvPr>
        </p:nvSpPr>
        <p:spPr/>
        <p:txBody>
          <a:bodyPr>
            <a:normAutofit/>
          </a:bodyPr>
          <a:lstStyle/>
          <a:p>
            <a:r>
              <a:rPr lang="en-GB" dirty="0" smtClean="0"/>
              <a:t>Students remember vocabulary when it is </a:t>
            </a:r>
            <a:r>
              <a:rPr lang="en-GB" b="1" dirty="0"/>
              <a:t>d</a:t>
            </a:r>
            <a:r>
              <a:rPr lang="en-GB" b="1" dirty="0" smtClean="0"/>
              <a:t>eeply</a:t>
            </a:r>
            <a:r>
              <a:rPr lang="en-GB" dirty="0" smtClean="0"/>
              <a:t> processed through visual, auditory, physical, or emotional experiences</a:t>
            </a:r>
          </a:p>
          <a:p>
            <a:r>
              <a:rPr lang="en-GB" dirty="0" smtClean="0"/>
              <a:t>Students remember vocabulary when they are given the opportunity to </a:t>
            </a:r>
            <a:r>
              <a:rPr lang="en-GB" b="1" dirty="0"/>
              <a:t>e</a:t>
            </a:r>
            <a:r>
              <a:rPr lang="en-GB" b="1" dirty="0" smtClean="0"/>
              <a:t>xplore</a:t>
            </a:r>
            <a:r>
              <a:rPr lang="en-GB" dirty="0" smtClean="0"/>
              <a:t> or think about it in a variety of ways.</a:t>
            </a:r>
            <a:endParaRPr lang="en-GB" dirty="0"/>
          </a:p>
        </p:txBody>
      </p:sp>
    </p:spTree>
    <p:extLst>
      <p:ext uri="{BB962C8B-B14F-4D97-AF65-F5344CB8AC3E}">
        <p14:creationId xmlns:p14="http://schemas.microsoft.com/office/powerpoint/2010/main" val="2901452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Storing words in short term and long term memory</a:t>
            </a:r>
            <a:endParaRPr lang="en-GB" dirty="0"/>
          </a:p>
        </p:txBody>
      </p:sp>
      <p:sp>
        <p:nvSpPr>
          <p:cNvPr id="10" name="TextBox 9"/>
          <p:cNvSpPr txBox="1"/>
          <p:nvPr/>
        </p:nvSpPr>
        <p:spPr>
          <a:xfrm>
            <a:off x="7236296" y="5517232"/>
            <a:ext cx="472173" cy="360040"/>
          </a:xfrm>
          <a:prstGeom prst="rect">
            <a:avLst/>
          </a:prstGeom>
        </p:spPr>
        <p:txBody>
          <a:bodyPr vert="horz" wrap="square" lIns="91440" tIns="45720" rIns="91440" bIns="45720" rtlCol="0" anchor="ctr">
            <a:noAutofit/>
          </a:bodyPr>
          <a:lstStyle/>
          <a:p>
            <a:r>
              <a:rPr lang="en-GB" b="1" dirty="0" smtClean="0">
                <a:latin typeface="+mj-lt"/>
              </a:rPr>
              <a:t>[4]</a:t>
            </a:r>
          </a:p>
        </p:txBody>
      </p:sp>
      <p:pic>
        <p:nvPicPr>
          <p:cNvPr id="2055" name="Picture 7" descr="How Memory Work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7704" y="1811087"/>
            <a:ext cx="5400600" cy="40504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71780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Vocabulary practice (1/2)</a:t>
            </a:r>
            <a:endParaRPr lang="en-GB" dirty="0"/>
          </a:p>
        </p:txBody>
      </p:sp>
      <p:sp>
        <p:nvSpPr>
          <p:cNvPr id="7" name="Content Placeholder 6"/>
          <p:cNvSpPr>
            <a:spLocks noGrp="1"/>
          </p:cNvSpPr>
          <p:nvPr>
            <p:ph idx="1"/>
          </p:nvPr>
        </p:nvSpPr>
        <p:spPr/>
        <p:txBody>
          <a:bodyPr>
            <a:noAutofit/>
          </a:bodyPr>
          <a:lstStyle/>
          <a:p>
            <a:pPr marL="0" indent="0">
              <a:spcBef>
                <a:spcPts val="600"/>
              </a:spcBef>
              <a:buNone/>
            </a:pPr>
            <a:r>
              <a:rPr lang="en-GB" sz="3000" b="1" dirty="0" smtClean="0"/>
              <a:t>Unreliable Practices:</a:t>
            </a:r>
          </a:p>
          <a:p>
            <a:pPr>
              <a:spcBef>
                <a:spcPts val="600"/>
              </a:spcBef>
            </a:pPr>
            <a:r>
              <a:rPr lang="en-GB" sz="3000" dirty="0" smtClean="0"/>
              <a:t>Asking students, “Does anyone know what  _____ means?”.</a:t>
            </a:r>
          </a:p>
          <a:p>
            <a:pPr>
              <a:spcBef>
                <a:spcPts val="600"/>
              </a:spcBef>
            </a:pPr>
            <a:r>
              <a:rPr lang="en-GB" sz="3000" dirty="0" smtClean="0"/>
              <a:t>Numerous independent activities without guidance or immediate feedback.</a:t>
            </a:r>
          </a:p>
          <a:p>
            <a:pPr>
              <a:spcBef>
                <a:spcPts val="600"/>
              </a:spcBef>
            </a:pPr>
            <a:r>
              <a:rPr lang="en-GB" sz="3000" dirty="0" smtClean="0"/>
              <a:t>Directing students to “look it up” then use it in a sentence.</a:t>
            </a:r>
          </a:p>
          <a:p>
            <a:pPr>
              <a:spcBef>
                <a:spcPts val="600"/>
              </a:spcBef>
            </a:pPr>
            <a:r>
              <a:rPr lang="en-GB" sz="3000" dirty="0" smtClean="0"/>
              <a:t>Relying on context-based guessing as a primary strategy.</a:t>
            </a:r>
            <a:endParaRPr lang="en-GB" sz="3000" dirty="0"/>
          </a:p>
        </p:txBody>
      </p:sp>
    </p:spTree>
    <p:extLst>
      <p:ext uri="{BB962C8B-B14F-4D97-AF65-F5344CB8AC3E}">
        <p14:creationId xmlns:p14="http://schemas.microsoft.com/office/powerpoint/2010/main" val="1762197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Vocabulary practice (2/2)</a:t>
            </a:r>
            <a:endParaRPr lang="en-GB" dirty="0"/>
          </a:p>
        </p:txBody>
      </p:sp>
      <p:sp>
        <p:nvSpPr>
          <p:cNvPr id="7" name="Content Placeholder 6"/>
          <p:cNvSpPr>
            <a:spLocks noGrp="1"/>
          </p:cNvSpPr>
          <p:nvPr>
            <p:ph idx="1"/>
          </p:nvPr>
        </p:nvSpPr>
        <p:spPr/>
        <p:txBody>
          <a:bodyPr>
            <a:noAutofit/>
          </a:bodyPr>
          <a:lstStyle/>
          <a:p>
            <a:pPr marL="0" indent="0">
              <a:spcBef>
                <a:spcPts val="600"/>
              </a:spcBef>
              <a:buNone/>
            </a:pPr>
            <a:r>
              <a:rPr lang="en-GB" b="1" dirty="0" smtClean="0"/>
              <a:t>Research based practices:</a:t>
            </a:r>
          </a:p>
          <a:p>
            <a:pPr>
              <a:spcBef>
                <a:spcPts val="600"/>
              </a:spcBef>
            </a:pPr>
            <a:r>
              <a:rPr lang="en-GB" dirty="0" smtClean="0"/>
              <a:t>Teacher directed, explicit instruction.</a:t>
            </a:r>
          </a:p>
          <a:p>
            <a:pPr>
              <a:spcBef>
                <a:spcPts val="600"/>
              </a:spcBef>
            </a:pPr>
            <a:r>
              <a:rPr lang="en-GB" dirty="0" smtClean="0"/>
              <a:t>Provide opportunities to practice using words.</a:t>
            </a:r>
          </a:p>
          <a:p>
            <a:pPr>
              <a:spcBef>
                <a:spcPts val="600"/>
              </a:spcBef>
            </a:pPr>
            <a:r>
              <a:rPr lang="en-GB" dirty="0" smtClean="0"/>
              <a:t>Teach word meanings explicitly and systematically.</a:t>
            </a:r>
          </a:p>
          <a:p>
            <a:pPr>
              <a:spcBef>
                <a:spcPts val="600"/>
              </a:spcBef>
            </a:pPr>
            <a:r>
              <a:rPr lang="en-GB" dirty="0" smtClean="0"/>
              <a:t>Teach independent word learning strategies (i.e., contextual strategies &amp; morphemic analysis).</a:t>
            </a:r>
            <a:endParaRPr lang="en-GB" dirty="0"/>
          </a:p>
        </p:txBody>
      </p:sp>
    </p:spTree>
    <p:extLst>
      <p:ext uri="{BB962C8B-B14F-4D97-AF65-F5344CB8AC3E}">
        <p14:creationId xmlns:p14="http://schemas.microsoft.com/office/powerpoint/2010/main" val="2314868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Three approaches to vocabulary instruction (1/3)</a:t>
            </a:r>
            <a:endParaRPr lang="en-GB" dirty="0"/>
          </a:p>
        </p:txBody>
      </p:sp>
      <p:sp>
        <p:nvSpPr>
          <p:cNvPr id="3" name="Content Placeholder 2"/>
          <p:cNvSpPr>
            <a:spLocks noGrp="1"/>
          </p:cNvSpPr>
          <p:nvPr>
            <p:ph idx="1"/>
          </p:nvPr>
        </p:nvSpPr>
        <p:spPr/>
        <p:txBody>
          <a:bodyPr>
            <a:noAutofit/>
          </a:bodyPr>
          <a:lstStyle/>
          <a:p>
            <a:pPr marL="0" indent="0">
              <a:buNone/>
            </a:pPr>
            <a:r>
              <a:rPr lang="en-GB" b="1" dirty="0" smtClean="0"/>
              <a:t>Incidental learning</a:t>
            </a:r>
            <a:r>
              <a:rPr lang="en-GB" dirty="0" smtClean="0"/>
              <a:t>: teacher provides learners with opportunities for extensive reading and listening.</a:t>
            </a:r>
          </a:p>
          <a:p>
            <a:r>
              <a:rPr lang="en-GB" sz="3000" dirty="0" smtClean="0"/>
              <a:t>Indirect instruction happens when teachers purposely expose students to a wide variety of literary sources by creating a literate-rich learning environment, and occurs naturally when students read, write, talk, and listen to each other on a daily basis.</a:t>
            </a:r>
            <a:endParaRPr lang="en-GB" sz="3000" dirty="0"/>
          </a:p>
        </p:txBody>
      </p:sp>
    </p:spTree>
    <p:extLst>
      <p:ext uri="{BB962C8B-B14F-4D97-AF65-F5344CB8AC3E}">
        <p14:creationId xmlns:p14="http://schemas.microsoft.com/office/powerpoint/2010/main" val="3680909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Three approaches to vocabulary instruction (2/3)</a:t>
            </a:r>
            <a:endParaRPr lang="en-GB" dirty="0"/>
          </a:p>
        </p:txBody>
      </p:sp>
      <p:sp>
        <p:nvSpPr>
          <p:cNvPr id="3" name="Content Placeholder 2"/>
          <p:cNvSpPr>
            <a:spLocks noGrp="1"/>
          </p:cNvSpPr>
          <p:nvPr>
            <p:ph idx="1"/>
          </p:nvPr>
        </p:nvSpPr>
        <p:spPr/>
        <p:txBody>
          <a:bodyPr>
            <a:noAutofit/>
          </a:bodyPr>
          <a:lstStyle/>
          <a:p>
            <a:pPr marL="0" indent="0">
              <a:buNone/>
            </a:pPr>
            <a:r>
              <a:rPr lang="en-GB" b="1" dirty="0" smtClean="0"/>
              <a:t>Explicit instruction</a:t>
            </a:r>
            <a:r>
              <a:rPr lang="en-GB" dirty="0" smtClean="0"/>
              <a:t>: diagnosing words learners need to learn, presenting meaning of words, practising the use of new words, developing fluency with known words. </a:t>
            </a:r>
          </a:p>
          <a:p>
            <a:r>
              <a:rPr lang="en-GB" sz="3000" dirty="0" smtClean="0"/>
              <a:t>Direct instruction includes those times when a teacher systematically demonstrates how to determine the meanings of words or when the teacher leads the students to specific tools for discovering meaning. </a:t>
            </a:r>
            <a:endParaRPr lang="en-GB" sz="3000" dirty="0"/>
          </a:p>
        </p:txBody>
      </p:sp>
    </p:spTree>
    <p:extLst>
      <p:ext uri="{BB962C8B-B14F-4D97-AF65-F5344CB8AC3E}">
        <p14:creationId xmlns:p14="http://schemas.microsoft.com/office/powerpoint/2010/main" val="3694370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Three approaches to vocabulary instruction (3/3)</a:t>
            </a: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t>Independent strategy instruction</a:t>
            </a:r>
            <a:r>
              <a:rPr lang="en-GB" dirty="0" smtClean="0"/>
              <a:t>: training students in strategies for vocabulary acquisition (guessing meaning from context, training learners to use dictionaries).</a:t>
            </a:r>
            <a:endParaRPr lang="en-GB" dirty="0"/>
          </a:p>
        </p:txBody>
      </p:sp>
    </p:spTree>
    <p:extLst>
      <p:ext uri="{BB962C8B-B14F-4D97-AF65-F5344CB8AC3E}">
        <p14:creationId xmlns:p14="http://schemas.microsoft.com/office/powerpoint/2010/main" val="455292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Teach students to learn words independently</a:t>
            </a:r>
            <a:endParaRPr lang="en-GB" dirty="0"/>
          </a:p>
        </p:txBody>
      </p:sp>
      <p:sp>
        <p:nvSpPr>
          <p:cNvPr id="3" name="Content Placeholder 2"/>
          <p:cNvSpPr>
            <a:spLocks noGrp="1"/>
          </p:cNvSpPr>
          <p:nvPr>
            <p:ph idx="1"/>
          </p:nvPr>
        </p:nvSpPr>
        <p:spPr/>
        <p:txBody>
          <a:bodyPr/>
          <a:lstStyle/>
          <a:p>
            <a:r>
              <a:rPr lang="en-GB" smtClean="0"/>
              <a:t>Teach strategies for learning unknown words.</a:t>
            </a:r>
          </a:p>
          <a:p>
            <a:r>
              <a:rPr lang="en-GB" smtClean="0"/>
              <a:t>Teach students to use the dictionary and thesaurus.</a:t>
            </a:r>
          </a:p>
          <a:p>
            <a:r>
              <a:rPr lang="en-GB" smtClean="0"/>
              <a:t>Have students express themselves in writing and speech throughout the day.</a:t>
            </a:r>
            <a:endParaRPr lang="en-GB"/>
          </a:p>
        </p:txBody>
      </p:sp>
    </p:spTree>
    <p:extLst>
      <p:ext uri="{BB962C8B-B14F-4D97-AF65-F5344CB8AC3E}">
        <p14:creationId xmlns:p14="http://schemas.microsoft.com/office/powerpoint/2010/main" val="52643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More than just words…lexical items </a:t>
            </a:r>
            <a:br>
              <a:rPr lang="en-GB" dirty="0" smtClean="0"/>
            </a:br>
            <a:r>
              <a:rPr lang="en-GB" dirty="0" smtClean="0"/>
              <a:t>(multi-word items) (1/2)</a:t>
            </a:r>
            <a:endParaRPr lang="en-GB" dirty="0"/>
          </a:p>
        </p:txBody>
      </p:sp>
      <p:sp>
        <p:nvSpPr>
          <p:cNvPr id="3" name="Content Placeholder 2"/>
          <p:cNvSpPr>
            <a:spLocks noGrp="1"/>
          </p:cNvSpPr>
          <p:nvPr>
            <p:ph idx="1"/>
          </p:nvPr>
        </p:nvSpPr>
        <p:spPr/>
        <p:txBody>
          <a:bodyPr>
            <a:noAutofit/>
          </a:bodyPr>
          <a:lstStyle/>
          <a:p>
            <a:r>
              <a:rPr lang="en-GB" sz="3000" b="1" smtClean="0"/>
              <a:t>Phrasal verbs: </a:t>
            </a:r>
            <a:r>
              <a:rPr lang="en-GB" sz="3000" smtClean="0"/>
              <a:t>they are generally recognised as lexical units consisting of more than one single form (e.g. come across, put up with etc.)</a:t>
            </a:r>
          </a:p>
          <a:p>
            <a:r>
              <a:rPr lang="en-GB" sz="3000" b="1" smtClean="0"/>
              <a:t>Idioms: </a:t>
            </a:r>
            <a:r>
              <a:rPr lang="en-GB" sz="3000" smtClean="0"/>
              <a:t>notorious for causing trouble to second language learners because the whole unit has a meaning that cannot be deduced from the meaning of its individual components (e.g. kick the bucket, let the cat out of the bag etc.) </a:t>
            </a:r>
            <a:endParaRPr lang="en-GB" sz="3000"/>
          </a:p>
        </p:txBody>
      </p:sp>
    </p:spTree>
    <p:extLst>
      <p:ext uri="{BB962C8B-B14F-4D97-AF65-F5344CB8AC3E}">
        <p14:creationId xmlns:p14="http://schemas.microsoft.com/office/powerpoint/2010/main" val="2068522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how to learn words</a:t>
            </a:r>
            <a:endParaRPr lang="en-GB" dirty="0"/>
          </a:p>
        </p:txBody>
      </p:sp>
      <p:sp>
        <p:nvSpPr>
          <p:cNvPr id="4" name="Content Placeholder 3"/>
          <p:cNvSpPr>
            <a:spLocks noGrp="1"/>
          </p:cNvSpPr>
          <p:nvPr>
            <p:ph sz="half" idx="1"/>
          </p:nvPr>
        </p:nvSpPr>
        <p:spPr/>
        <p:txBody>
          <a:bodyPr/>
          <a:lstStyle/>
          <a:p>
            <a:pPr marL="0" indent="0">
              <a:buNone/>
            </a:pPr>
            <a:r>
              <a:rPr lang="en-GB" dirty="0" smtClean="0"/>
              <a:t>Morphemic Analysis:</a:t>
            </a:r>
          </a:p>
          <a:p>
            <a:r>
              <a:rPr lang="en-GB" dirty="0" smtClean="0"/>
              <a:t>Prefixes,</a:t>
            </a:r>
          </a:p>
          <a:p>
            <a:r>
              <a:rPr lang="en-GB" dirty="0" smtClean="0"/>
              <a:t>Suffixes,</a:t>
            </a:r>
          </a:p>
          <a:p>
            <a:r>
              <a:rPr lang="en-GB" dirty="0" smtClean="0"/>
              <a:t>Root Words.</a:t>
            </a:r>
          </a:p>
          <a:p>
            <a:endParaRPr lang="en-GB" dirty="0"/>
          </a:p>
        </p:txBody>
      </p:sp>
      <p:graphicFrame>
        <p:nvGraphicFramePr>
          <p:cNvPr id="7" name="Content Placeholder 4"/>
          <p:cNvGraphicFramePr>
            <a:graphicFrameLocks noGrp="1"/>
          </p:cNvGraphicFramePr>
          <p:nvPr>
            <p:ph sz="half" idx="2"/>
            <p:custDataLst>
              <p:tags r:id="rId1"/>
            </p:custDataLst>
            <p:extLst>
              <p:ext uri="{D42A27DB-BD31-4B8C-83A1-F6EECF244321}">
                <p14:modId xmlns:p14="http://schemas.microsoft.com/office/powerpoint/2010/main" val="2775849161"/>
              </p:ext>
            </p:extLst>
          </p:nvPr>
        </p:nvGraphicFramePr>
        <p:xfrm>
          <a:off x="4648200" y="1600200"/>
          <a:ext cx="4038600" cy="2377440"/>
        </p:xfrm>
        <a:graphic>
          <a:graphicData uri="http://schemas.openxmlformats.org/drawingml/2006/table">
            <a:tbl>
              <a:tblPr firstRow="1" bandRow="1">
                <a:tableStyleId>{69012ECD-51FC-41F1-AA8D-1B2483CD663E}</a:tableStyleId>
              </a:tblPr>
              <a:tblGrid>
                <a:gridCol w="1346200">
                  <a:extLst>
                    <a:ext uri="{9D8B030D-6E8A-4147-A177-3AD203B41FA5}">
                      <a16:colId xmlns="" xmlns:a16="http://schemas.microsoft.com/office/drawing/2014/main" val="20000"/>
                    </a:ext>
                  </a:extLst>
                </a:gridCol>
                <a:gridCol w="1346200">
                  <a:extLst>
                    <a:ext uri="{9D8B030D-6E8A-4147-A177-3AD203B41FA5}">
                      <a16:colId xmlns="" xmlns:a16="http://schemas.microsoft.com/office/drawing/2014/main" val="20001"/>
                    </a:ext>
                  </a:extLst>
                </a:gridCol>
                <a:gridCol w="1346200">
                  <a:extLst>
                    <a:ext uri="{9D8B030D-6E8A-4147-A177-3AD203B41FA5}">
                      <a16:colId xmlns="" xmlns:a16="http://schemas.microsoft.com/office/drawing/2014/main" val="20002"/>
                    </a:ext>
                  </a:extLst>
                </a:gridCol>
              </a:tblGrid>
              <a:tr h="370840">
                <a:tc>
                  <a:txBody>
                    <a:bodyPr/>
                    <a:lstStyle/>
                    <a:p>
                      <a:r>
                        <a:rPr lang="en-GB" sz="2000" dirty="0" smtClean="0"/>
                        <a:t>Prefix</a:t>
                      </a:r>
                      <a:endParaRPr lang="en-GB" sz="2000" dirty="0"/>
                    </a:p>
                  </a:txBody>
                  <a:tcPr>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Root word</a:t>
                      </a:r>
                      <a:endParaRPr lang="en-GB" sz="2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Suffix</a:t>
                      </a:r>
                      <a:endParaRPr lang="en-GB" sz="2000" dirty="0"/>
                    </a:p>
                  </a:txBody>
                  <a:tcPr>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GB" sz="2000" dirty="0" smtClean="0"/>
                        <a:t>un-</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err="1" smtClean="0"/>
                        <a:t>confort</a:t>
                      </a:r>
                      <a:r>
                        <a:rPr lang="en-GB" sz="2000" dirty="0" smtClean="0"/>
                        <a:t>-</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-able</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en-GB" sz="2000" dirty="0" smtClean="0"/>
                        <a:t>in/</a:t>
                      </a:r>
                      <a:r>
                        <a:rPr lang="en-GB" sz="2000" dirty="0" err="1" smtClean="0"/>
                        <a:t>ir</a:t>
                      </a:r>
                      <a:r>
                        <a:rPr lang="en-GB" sz="2000" dirty="0" smtClean="0"/>
                        <a:t>-</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regular</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a:t>
                      </a:r>
                      <a:r>
                        <a:rPr lang="en-GB" sz="2000" dirty="0" err="1" smtClean="0"/>
                        <a:t>ly</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lang="en-GB" sz="2000" dirty="0" smtClean="0"/>
                        <a:t>dis-</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organise</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a:t>
                      </a:r>
                      <a:r>
                        <a:rPr lang="en-GB" sz="2000" dirty="0" err="1" smtClean="0"/>
                        <a:t>ed</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3"/>
                  </a:ext>
                </a:extLst>
              </a:tr>
              <a:tr h="370840">
                <a:tc>
                  <a:txBody>
                    <a:bodyPr/>
                    <a:lstStyle/>
                    <a:p>
                      <a:r>
                        <a:rPr lang="en-GB" sz="2000" dirty="0" smtClean="0"/>
                        <a:t>un-</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confident</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a:t>
                      </a:r>
                      <a:r>
                        <a:rPr lang="en-GB" sz="2000" dirty="0" err="1" smtClean="0"/>
                        <a:t>ly</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4"/>
                  </a:ext>
                </a:extLst>
              </a:tr>
              <a:tr h="370840">
                <a:tc>
                  <a:txBody>
                    <a:bodyPr/>
                    <a:lstStyle/>
                    <a:p>
                      <a:r>
                        <a:rPr lang="en-GB" sz="2000" dirty="0" smtClean="0"/>
                        <a:t>dis-</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respect</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en-GB" sz="2000" dirty="0" smtClean="0"/>
                        <a:t>-fully</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14723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Affixes</a:t>
            </a:r>
            <a:endParaRPr lang="en-GB" dirty="0"/>
          </a:p>
        </p:txBody>
      </p:sp>
      <p:sp>
        <p:nvSpPr>
          <p:cNvPr id="5" name="Content Placeholder 4"/>
          <p:cNvSpPr>
            <a:spLocks noGrp="1"/>
          </p:cNvSpPr>
          <p:nvPr>
            <p:ph idx="1"/>
          </p:nvPr>
        </p:nvSpPr>
        <p:spPr/>
        <p:txBody>
          <a:bodyPr>
            <a:noAutofit/>
          </a:bodyPr>
          <a:lstStyle/>
          <a:p>
            <a:r>
              <a:rPr lang="en-GB" sz="2800" smtClean="0"/>
              <a:t>Prefixes augment the meaning of words.</a:t>
            </a:r>
          </a:p>
          <a:p>
            <a:r>
              <a:rPr lang="en-GB" sz="2800" smtClean="0"/>
              <a:t>Suffixes change the part of speech of words to which they are attached.</a:t>
            </a:r>
          </a:p>
          <a:p>
            <a:r>
              <a:rPr lang="en-GB" sz="2800" smtClean="0"/>
              <a:t>Prefix “un” accounts for 26% of total number of prefixed words.</a:t>
            </a:r>
          </a:p>
          <a:p>
            <a:r>
              <a:rPr lang="en-GB" sz="2800" smtClean="0"/>
              <a:t>More than half (51%) of the prefixed words have “un”, “re” and “in”(not).</a:t>
            </a:r>
          </a:p>
          <a:p>
            <a:r>
              <a:rPr lang="en-GB" sz="2800" smtClean="0"/>
              <a:t>Four prefixes (un, re, in and dis) account for 58% of prefixed words!</a:t>
            </a:r>
            <a:endParaRPr lang="en-GB" sz="2800"/>
          </a:p>
        </p:txBody>
      </p:sp>
    </p:spTree>
    <p:extLst>
      <p:ext uri="{BB962C8B-B14F-4D97-AF65-F5344CB8AC3E}">
        <p14:creationId xmlns:p14="http://schemas.microsoft.com/office/powerpoint/2010/main" val="4136091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how to learn words</a:t>
            </a:r>
            <a:endParaRPr lang="en-GB" dirty="0"/>
          </a:p>
        </p:txBody>
      </p:sp>
      <p:sp>
        <p:nvSpPr>
          <p:cNvPr id="3" name="Content Placeholder 2"/>
          <p:cNvSpPr>
            <a:spLocks noGrp="1"/>
          </p:cNvSpPr>
          <p:nvPr>
            <p:ph sz="half" idx="1"/>
          </p:nvPr>
        </p:nvSpPr>
        <p:spPr/>
        <p:txBody>
          <a:bodyPr>
            <a:noAutofit/>
          </a:bodyPr>
          <a:lstStyle/>
          <a:p>
            <a:pPr>
              <a:spcBef>
                <a:spcPts val="600"/>
              </a:spcBef>
            </a:pPr>
            <a:r>
              <a:rPr lang="en-GB" dirty="0" smtClean="0"/>
              <a:t>Contextual Analysis:</a:t>
            </a:r>
          </a:p>
          <a:p>
            <a:pPr lvl="1">
              <a:spcBef>
                <a:spcPts val="600"/>
              </a:spcBef>
            </a:pPr>
            <a:r>
              <a:rPr lang="en-GB" dirty="0" smtClean="0"/>
              <a:t>Explicit Explanation or Definition.</a:t>
            </a:r>
          </a:p>
          <a:p>
            <a:pPr lvl="1">
              <a:spcBef>
                <a:spcPts val="600"/>
              </a:spcBef>
            </a:pPr>
            <a:r>
              <a:rPr lang="en-GB" dirty="0" smtClean="0"/>
              <a:t>Appositives.</a:t>
            </a:r>
          </a:p>
          <a:p>
            <a:pPr lvl="1">
              <a:spcBef>
                <a:spcPts val="600"/>
              </a:spcBef>
            </a:pPr>
            <a:r>
              <a:rPr lang="en-GB" dirty="0" smtClean="0"/>
              <a:t>Synonyms.</a:t>
            </a:r>
          </a:p>
          <a:p>
            <a:pPr lvl="1">
              <a:spcBef>
                <a:spcPts val="600"/>
              </a:spcBef>
            </a:pPr>
            <a:r>
              <a:rPr lang="en-GB" dirty="0" smtClean="0"/>
              <a:t>Function Indicators.</a:t>
            </a:r>
          </a:p>
          <a:p>
            <a:pPr lvl="1">
              <a:spcBef>
                <a:spcPts val="600"/>
              </a:spcBef>
            </a:pPr>
            <a:r>
              <a:rPr lang="en-GB" dirty="0" smtClean="0"/>
              <a:t>Examples.</a:t>
            </a:r>
          </a:p>
          <a:p>
            <a:pPr lvl="1">
              <a:spcBef>
                <a:spcPts val="600"/>
              </a:spcBef>
            </a:pPr>
            <a:r>
              <a:rPr lang="en-GB" dirty="0" smtClean="0"/>
              <a:t>Comparison-contrast.</a:t>
            </a:r>
          </a:p>
          <a:p>
            <a:pPr lvl="1">
              <a:spcBef>
                <a:spcPts val="600"/>
              </a:spcBef>
            </a:pPr>
            <a:r>
              <a:rPr lang="en-GB" dirty="0" smtClean="0"/>
              <a:t>Classification.</a:t>
            </a:r>
          </a:p>
          <a:p>
            <a:pPr lvl="1">
              <a:spcBef>
                <a:spcPts val="600"/>
              </a:spcBef>
            </a:pPr>
            <a:r>
              <a:rPr lang="en-GB" dirty="0" smtClean="0"/>
              <a:t>Experience.</a:t>
            </a:r>
            <a:endParaRPr lang="en-GB" dirty="0"/>
          </a:p>
        </p:txBody>
      </p:sp>
      <p:sp>
        <p:nvSpPr>
          <p:cNvPr id="4" name="Content Placeholder 3"/>
          <p:cNvSpPr>
            <a:spLocks noGrp="1"/>
          </p:cNvSpPr>
          <p:nvPr>
            <p:ph sz="half" idx="2"/>
          </p:nvPr>
        </p:nvSpPr>
        <p:spPr/>
        <p:txBody>
          <a:bodyPr/>
          <a:lstStyle/>
          <a:p>
            <a:pPr>
              <a:spcBef>
                <a:spcPts val="600"/>
              </a:spcBef>
            </a:pPr>
            <a:r>
              <a:rPr lang="en-GB" dirty="0" smtClean="0"/>
              <a:t>Dictionary Usage:</a:t>
            </a:r>
          </a:p>
          <a:p>
            <a:pPr lvl="1">
              <a:spcBef>
                <a:spcPts val="600"/>
              </a:spcBef>
            </a:pPr>
            <a:r>
              <a:rPr lang="en-GB" dirty="0" smtClean="0"/>
              <a:t>Using glossaries.</a:t>
            </a:r>
          </a:p>
          <a:p>
            <a:pPr lvl="1">
              <a:spcBef>
                <a:spcPts val="600"/>
              </a:spcBef>
            </a:pPr>
            <a:r>
              <a:rPr lang="en-GB" dirty="0" smtClean="0"/>
              <a:t>Using dictionaries.</a:t>
            </a:r>
          </a:p>
          <a:p>
            <a:pPr lvl="1">
              <a:spcBef>
                <a:spcPts val="600"/>
              </a:spcBef>
            </a:pPr>
            <a:r>
              <a:rPr lang="en-GB" dirty="0" smtClean="0"/>
              <a:t>English learner dictionaries.</a:t>
            </a:r>
          </a:p>
          <a:p>
            <a:endParaRPr lang="en-GB" dirty="0"/>
          </a:p>
        </p:txBody>
      </p:sp>
    </p:spTree>
    <p:extLst>
      <p:ext uri="{BB962C8B-B14F-4D97-AF65-F5344CB8AC3E}">
        <p14:creationId xmlns:p14="http://schemas.microsoft.com/office/powerpoint/2010/main" val="4255205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concept questions (1/2)</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sz="2800" dirty="0" smtClean="0"/>
              <a:t>When you are constructing concept questions, the target structure must not appear in the concept questions. For example, the concept question for ‘I’ve lived here for three years’ is not ‘have you lived here for three years?’ or ‘How long have you lived here?’. You can’t check that a student understands a structure with a question that includes that structure.</a:t>
            </a:r>
          </a:p>
          <a:p>
            <a:pPr marL="0" indent="0">
              <a:spcBef>
                <a:spcPts val="600"/>
              </a:spcBef>
              <a:buNone/>
            </a:pPr>
            <a:r>
              <a:rPr lang="en-GB" sz="2800" dirty="0" smtClean="0"/>
              <a:t>So the concept questions are:</a:t>
            </a:r>
          </a:p>
          <a:p>
            <a:pPr>
              <a:spcBef>
                <a:spcPts val="600"/>
              </a:spcBef>
            </a:pPr>
            <a:r>
              <a:rPr lang="en-GB" sz="2800" dirty="0" smtClean="0"/>
              <a:t>When did you start living here? (Three years ago.)</a:t>
            </a:r>
          </a:p>
          <a:p>
            <a:pPr>
              <a:spcBef>
                <a:spcPts val="600"/>
              </a:spcBef>
            </a:pPr>
            <a:r>
              <a:rPr lang="en-GB" sz="2800" dirty="0" smtClean="0"/>
              <a:t>Do you still live here? (Yes.)</a:t>
            </a:r>
            <a:endParaRPr lang="en-GB" sz="2800" dirty="0"/>
          </a:p>
        </p:txBody>
      </p:sp>
    </p:spTree>
    <p:extLst>
      <p:ext uri="{BB962C8B-B14F-4D97-AF65-F5344CB8AC3E}">
        <p14:creationId xmlns:p14="http://schemas.microsoft.com/office/powerpoint/2010/main" val="2138857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concept questions (2/2)</a:t>
            </a:r>
            <a:endParaRPr lang="en-GB" dirty="0"/>
          </a:p>
        </p:txBody>
      </p:sp>
      <p:sp>
        <p:nvSpPr>
          <p:cNvPr id="3" name="Content Placeholder 2"/>
          <p:cNvSpPr>
            <a:spLocks noGrp="1"/>
          </p:cNvSpPr>
          <p:nvPr>
            <p:ph idx="1"/>
          </p:nvPr>
        </p:nvSpPr>
        <p:spPr/>
        <p:txBody>
          <a:bodyPr>
            <a:noAutofit/>
          </a:bodyPr>
          <a:lstStyle/>
          <a:p>
            <a:pPr>
              <a:spcBef>
                <a:spcPts val="600"/>
              </a:spcBef>
            </a:pPr>
            <a:r>
              <a:rPr lang="en-GB" sz="2800" smtClean="0"/>
              <a:t>Let’s think about being reluctant.  I will say some things and if you think you would be reluctant to do it, say “reluctant.”  If not, say “no!” </a:t>
            </a:r>
          </a:p>
          <a:p>
            <a:pPr lvl="1">
              <a:spcBef>
                <a:spcPts val="600"/>
              </a:spcBef>
            </a:pPr>
            <a:r>
              <a:rPr lang="en-GB" smtClean="0"/>
              <a:t>Holding a tarantula spider. </a:t>
            </a:r>
          </a:p>
          <a:p>
            <a:pPr lvl="1">
              <a:spcBef>
                <a:spcPts val="600"/>
              </a:spcBef>
            </a:pPr>
            <a:r>
              <a:rPr lang="en-GB" smtClean="0"/>
              <a:t>Petting a kitten. </a:t>
            </a:r>
          </a:p>
          <a:p>
            <a:pPr lvl="1">
              <a:spcBef>
                <a:spcPts val="600"/>
              </a:spcBef>
            </a:pPr>
            <a:r>
              <a:rPr lang="en-GB" smtClean="0"/>
              <a:t>Jumping out of a tall tree. </a:t>
            </a:r>
          </a:p>
          <a:p>
            <a:pPr>
              <a:spcBef>
                <a:spcPts val="600"/>
              </a:spcBef>
            </a:pPr>
            <a:r>
              <a:rPr lang="en-GB" sz="2800" smtClean="0"/>
              <a:t>If I told you that it was time for gym class but you were reluctant to go, what would you look like? Act like you are feeling reluctant to go to gym. </a:t>
            </a:r>
            <a:endParaRPr lang="en-GB" sz="2800"/>
          </a:p>
        </p:txBody>
      </p:sp>
    </p:spTree>
    <p:extLst>
      <p:ext uri="{BB962C8B-B14F-4D97-AF65-F5344CB8AC3E}">
        <p14:creationId xmlns:p14="http://schemas.microsoft.com/office/powerpoint/2010/main" val="4150752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 Presenting new words</a:t>
            </a:r>
            <a:endParaRPr lang="en-GB" dirty="0"/>
          </a:p>
        </p:txBody>
      </p:sp>
      <p:graphicFrame>
        <p:nvGraphicFramePr>
          <p:cNvPr id="4" name="Content Placeholder 3" descr="How to present new words."/>
          <p:cNvGraphicFramePr>
            <a:graphicFrameLocks noGrp="1"/>
          </p:cNvGraphicFramePr>
          <p:nvPr>
            <p:ph idx="1"/>
            <p:extLst>
              <p:ext uri="{D42A27DB-BD31-4B8C-83A1-F6EECF244321}">
                <p14:modId xmlns:p14="http://schemas.microsoft.com/office/powerpoint/2010/main" val="1830992433"/>
              </p:ext>
            </p:extLst>
          </p:nvPr>
        </p:nvGraphicFramePr>
        <p:xfrm>
          <a:off x="395536" y="1556792"/>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142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visual images </a:t>
            </a:r>
            <a:endParaRPr lang="en-GB" dirty="0"/>
          </a:p>
        </p:txBody>
      </p:sp>
      <p:graphicFrame>
        <p:nvGraphicFramePr>
          <p:cNvPr id="4" name="Content Placeholder 3" descr="Types of visuals."/>
          <p:cNvGraphicFramePr>
            <a:graphicFrameLocks noGrp="1"/>
          </p:cNvGraphicFramePr>
          <p:nvPr>
            <p:ph idx="1"/>
            <p:extLst>
              <p:ext uri="{D42A27DB-BD31-4B8C-83A1-F6EECF244321}">
                <p14:modId xmlns:p14="http://schemas.microsoft.com/office/powerpoint/2010/main" val="3116358441"/>
              </p:ext>
            </p:extLst>
          </p:nvPr>
        </p:nvGraphicFramePr>
        <p:xfrm>
          <a:off x="539552" y="1844824"/>
          <a:ext cx="792088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0699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gestures and actions </a:t>
            </a:r>
            <a:endParaRPr lang="en-GB" dirty="0"/>
          </a:p>
        </p:txBody>
      </p:sp>
      <p:sp>
        <p:nvSpPr>
          <p:cNvPr id="3" name="Content Placeholder 2"/>
          <p:cNvSpPr>
            <a:spLocks noGrp="1"/>
          </p:cNvSpPr>
          <p:nvPr>
            <p:ph sz="half" idx="1"/>
          </p:nvPr>
        </p:nvSpPr>
        <p:spPr/>
        <p:txBody>
          <a:bodyPr/>
          <a:lstStyle/>
          <a:p>
            <a:r>
              <a:rPr lang="en-GB" dirty="0" smtClean="0"/>
              <a:t>Mime.</a:t>
            </a:r>
          </a:p>
          <a:p>
            <a:r>
              <a:rPr lang="en-GB" dirty="0" smtClean="0"/>
              <a:t>Gesture.</a:t>
            </a:r>
          </a:p>
          <a:p>
            <a:r>
              <a:rPr lang="en-GB" dirty="0" smtClean="0"/>
              <a:t>Facial expression.</a:t>
            </a:r>
          </a:p>
          <a:p>
            <a:r>
              <a:rPr lang="en-GB" dirty="0" smtClean="0"/>
              <a:t>Action.</a:t>
            </a:r>
          </a:p>
          <a:p>
            <a:endParaRPr lang="en-GB" dirty="0"/>
          </a:p>
        </p:txBody>
      </p:sp>
      <p:pic>
        <p:nvPicPr>
          <p:cNvPr id="3074" name="Picture 2" descr="Body langua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628800"/>
            <a:ext cx="4038600" cy="28554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44408" y="4365104"/>
            <a:ext cx="472173" cy="360040"/>
          </a:xfrm>
          <a:prstGeom prst="rect">
            <a:avLst/>
          </a:prstGeom>
        </p:spPr>
        <p:txBody>
          <a:bodyPr vert="horz" wrap="square" lIns="91440" tIns="45720" rIns="91440" bIns="45720" rtlCol="0" anchor="ctr">
            <a:noAutofit/>
          </a:bodyPr>
          <a:lstStyle/>
          <a:p>
            <a:r>
              <a:rPr lang="en-GB" b="1" dirty="0" smtClean="0">
                <a:latin typeface="+mj-lt"/>
              </a:rPr>
              <a:t>[5]</a:t>
            </a:r>
          </a:p>
        </p:txBody>
      </p:sp>
    </p:spTree>
    <p:custDataLst>
      <p:tags r:id="rId1"/>
    </p:custDataLst>
    <p:extLst>
      <p:ext uri="{BB962C8B-B14F-4D97-AF65-F5344CB8AC3E}">
        <p14:creationId xmlns:p14="http://schemas.microsoft.com/office/powerpoint/2010/main" val="2603958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Showing lexical relations </a:t>
            </a:r>
            <a:endParaRPr lang="en-GB" dirty="0"/>
          </a:p>
        </p:txBody>
      </p:sp>
      <p:sp>
        <p:nvSpPr>
          <p:cNvPr id="3" name="Content Placeholder 2"/>
          <p:cNvSpPr>
            <a:spLocks noGrp="1"/>
          </p:cNvSpPr>
          <p:nvPr>
            <p:ph sz="half" idx="1"/>
          </p:nvPr>
        </p:nvSpPr>
        <p:spPr/>
        <p:txBody>
          <a:bodyPr/>
          <a:lstStyle/>
          <a:p>
            <a:r>
              <a:rPr lang="en-GB" dirty="0" smtClean="0"/>
              <a:t>Synonyms</a:t>
            </a:r>
          </a:p>
          <a:p>
            <a:r>
              <a:rPr lang="en-GB" dirty="0" smtClean="0"/>
              <a:t>Antonyms</a:t>
            </a:r>
          </a:p>
          <a:p>
            <a:r>
              <a:rPr lang="en-GB" dirty="0" smtClean="0"/>
              <a:t>Collocation</a:t>
            </a:r>
          </a:p>
          <a:p>
            <a:endParaRPr lang="en-GB" dirty="0"/>
          </a:p>
        </p:txBody>
      </p:sp>
      <p:pic>
        <p:nvPicPr>
          <p:cNvPr id="7" name="Content Placeholder 6" descr="Example of lexical relation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99260" y="1484784"/>
            <a:ext cx="4783348" cy="3888432"/>
          </a:xfrm>
        </p:spPr>
      </p:pic>
    </p:spTree>
    <p:extLst>
      <p:ext uri="{BB962C8B-B14F-4D97-AF65-F5344CB8AC3E}">
        <p14:creationId xmlns:p14="http://schemas.microsoft.com/office/powerpoint/2010/main" val="708504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concept maps</a:t>
            </a:r>
            <a:endParaRPr lang="en-GB" dirty="0"/>
          </a:p>
        </p:txBody>
      </p:sp>
      <p:graphicFrame>
        <p:nvGraphicFramePr>
          <p:cNvPr id="6" name="Content Placeholder 5" descr="Example of a concept map."/>
          <p:cNvGraphicFramePr>
            <a:graphicFrameLocks noGrp="1"/>
          </p:cNvGraphicFramePr>
          <p:nvPr>
            <p:ph idx="1"/>
            <p:extLst>
              <p:ext uri="{D42A27DB-BD31-4B8C-83A1-F6EECF244321}">
                <p14:modId xmlns:p14="http://schemas.microsoft.com/office/powerpoint/2010/main" val="2970965209"/>
              </p:ext>
            </p:extLst>
          </p:nvPr>
        </p:nvGraphicFramePr>
        <p:xfrm>
          <a:off x="463550" y="1557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00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More than just words…lexical items </a:t>
            </a:r>
            <a:br>
              <a:rPr lang="en-GB" dirty="0" smtClean="0"/>
            </a:br>
            <a:r>
              <a:rPr lang="en-GB" dirty="0" smtClean="0"/>
              <a:t>(multi-word items) (2/2)</a:t>
            </a:r>
            <a:endParaRPr lang="en-GB" dirty="0"/>
          </a:p>
        </p:txBody>
      </p:sp>
      <p:sp>
        <p:nvSpPr>
          <p:cNvPr id="3" name="Content Placeholder 2"/>
          <p:cNvSpPr>
            <a:spLocks noGrp="1"/>
          </p:cNvSpPr>
          <p:nvPr>
            <p:ph idx="1"/>
          </p:nvPr>
        </p:nvSpPr>
        <p:spPr/>
        <p:txBody>
          <a:bodyPr>
            <a:noAutofit/>
          </a:bodyPr>
          <a:lstStyle/>
          <a:p>
            <a:r>
              <a:rPr lang="en-GB" b="1" smtClean="0"/>
              <a:t>Collocations: </a:t>
            </a:r>
            <a:r>
              <a:rPr lang="en-GB" smtClean="0"/>
              <a:t>words commonly appearing together in combinations of two or more words that seem to form relatively fixed expressions. </a:t>
            </a:r>
            <a:endParaRPr lang="en-GB"/>
          </a:p>
        </p:txBody>
      </p:sp>
    </p:spTree>
    <p:extLst>
      <p:ext uri="{BB962C8B-B14F-4D97-AF65-F5344CB8AC3E}">
        <p14:creationId xmlns:p14="http://schemas.microsoft.com/office/powerpoint/2010/main" val="14112569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Words in context</a:t>
            </a:r>
            <a:endParaRPr lang="en-GB" dirty="0"/>
          </a:p>
        </p:txBody>
      </p:sp>
      <p:sp>
        <p:nvSpPr>
          <p:cNvPr id="3" name="Content Placeholder 2"/>
          <p:cNvSpPr>
            <a:spLocks noGrp="1"/>
          </p:cNvSpPr>
          <p:nvPr>
            <p:ph sz="half" idx="1"/>
          </p:nvPr>
        </p:nvSpPr>
        <p:spPr/>
        <p:txBody>
          <a:bodyPr/>
          <a:lstStyle/>
          <a:p>
            <a:r>
              <a:rPr lang="en-GB" dirty="0" smtClean="0"/>
              <a:t>Dialogues.</a:t>
            </a:r>
          </a:p>
          <a:p>
            <a:r>
              <a:rPr lang="en-GB" dirty="0" smtClean="0"/>
              <a:t>Role play.</a:t>
            </a:r>
          </a:p>
          <a:p>
            <a:r>
              <a:rPr lang="en-GB" dirty="0" smtClean="0"/>
              <a:t>Drama.</a:t>
            </a:r>
          </a:p>
          <a:p>
            <a:r>
              <a:rPr lang="en-GB" dirty="0" smtClean="0"/>
              <a:t>Stories.</a:t>
            </a:r>
          </a:p>
          <a:p>
            <a:r>
              <a:rPr lang="en-GB" dirty="0" smtClean="0"/>
              <a:t>Songs.</a:t>
            </a:r>
          </a:p>
          <a:p>
            <a:r>
              <a:rPr lang="en-GB" dirty="0" smtClean="0"/>
              <a:t>Rhymes &amp; poems.</a:t>
            </a:r>
          </a:p>
          <a:p>
            <a:r>
              <a:rPr lang="en-GB" dirty="0" smtClean="0"/>
              <a:t>Videos.</a:t>
            </a:r>
            <a:endParaRPr lang="en-GB" dirty="0"/>
          </a:p>
        </p:txBody>
      </p:sp>
      <p:pic>
        <p:nvPicPr>
          <p:cNvPr id="4098" name="Picture 2" descr="Speech bubble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772816"/>
            <a:ext cx="4038600" cy="35653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00392" y="5877272"/>
            <a:ext cx="472173" cy="360040"/>
          </a:xfrm>
          <a:prstGeom prst="rect">
            <a:avLst/>
          </a:prstGeom>
        </p:spPr>
        <p:txBody>
          <a:bodyPr vert="horz" wrap="square" lIns="91440" tIns="45720" rIns="91440" bIns="45720" rtlCol="0" anchor="ctr">
            <a:noAutofit/>
          </a:bodyPr>
          <a:lstStyle/>
          <a:p>
            <a:r>
              <a:rPr lang="en-GB" b="1" dirty="0" smtClean="0">
                <a:latin typeface="+mj-lt"/>
              </a:rPr>
              <a:t>[6]</a:t>
            </a:r>
          </a:p>
        </p:txBody>
      </p:sp>
    </p:spTree>
    <p:custDataLst>
      <p:tags r:id="rId1"/>
    </p:custDataLst>
    <p:extLst>
      <p:ext uri="{BB962C8B-B14F-4D97-AF65-F5344CB8AC3E}">
        <p14:creationId xmlns:p14="http://schemas.microsoft.com/office/powerpoint/2010/main" val="7055845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techniques</a:t>
            </a:r>
            <a:endParaRPr lang="en-GB" dirty="0"/>
          </a:p>
        </p:txBody>
      </p:sp>
      <p:sp>
        <p:nvSpPr>
          <p:cNvPr id="3" name="Content Placeholder 2"/>
          <p:cNvSpPr>
            <a:spLocks noGrp="1"/>
          </p:cNvSpPr>
          <p:nvPr>
            <p:ph sz="half" idx="1"/>
          </p:nvPr>
        </p:nvSpPr>
        <p:spPr/>
        <p:txBody>
          <a:bodyPr/>
          <a:lstStyle/>
          <a:p>
            <a:r>
              <a:rPr lang="en-GB" dirty="0" smtClean="0"/>
              <a:t>Using a dictionary.</a:t>
            </a:r>
          </a:p>
          <a:p>
            <a:r>
              <a:rPr lang="en-GB" dirty="0" smtClean="0"/>
              <a:t>Explaining.</a:t>
            </a:r>
          </a:p>
          <a:p>
            <a:r>
              <a:rPr lang="en-GB" dirty="0" smtClean="0"/>
              <a:t>Describing.</a:t>
            </a:r>
          </a:p>
          <a:p>
            <a:r>
              <a:rPr lang="en-GB" dirty="0" smtClean="0"/>
              <a:t>Defining the context.</a:t>
            </a:r>
          </a:p>
          <a:p>
            <a:r>
              <a:rPr lang="en-GB" dirty="0" smtClean="0"/>
              <a:t>Translating.</a:t>
            </a:r>
            <a:endParaRPr lang="en-GB" dirty="0"/>
          </a:p>
        </p:txBody>
      </p:sp>
      <p:pic>
        <p:nvPicPr>
          <p:cNvPr id="5122" name="Picture 2" descr="Dictionary pa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772816"/>
            <a:ext cx="4038600" cy="26913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44408" y="4581128"/>
            <a:ext cx="472173" cy="360040"/>
          </a:xfrm>
          <a:prstGeom prst="rect">
            <a:avLst/>
          </a:prstGeom>
        </p:spPr>
        <p:txBody>
          <a:bodyPr vert="horz" wrap="square" lIns="91440" tIns="45720" rIns="91440" bIns="45720" rtlCol="0" anchor="ctr">
            <a:noAutofit/>
          </a:bodyPr>
          <a:lstStyle/>
          <a:p>
            <a:r>
              <a:rPr lang="en-GB" b="1" dirty="0" smtClean="0">
                <a:latin typeface="+mj-lt"/>
              </a:rPr>
              <a:t>[7]</a:t>
            </a:r>
          </a:p>
        </p:txBody>
      </p:sp>
    </p:spTree>
    <p:custDataLst>
      <p:tags r:id="rId1"/>
    </p:custDataLst>
    <p:extLst>
      <p:ext uri="{BB962C8B-B14F-4D97-AF65-F5344CB8AC3E}">
        <p14:creationId xmlns:p14="http://schemas.microsoft.com/office/powerpoint/2010/main" val="37269612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Step 2: Helping students remember new words </a:t>
            </a:r>
            <a:endParaRPr lang="en-GB" dirty="0"/>
          </a:p>
        </p:txBody>
      </p:sp>
      <p:graphicFrame>
        <p:nvGraphicFramePr>
          <p:cNvPr id="4" name="Content Placeholder 3" descr="Help students remember new words."/>
          <p:cNvGraphicFramePr>
            <a:graphicFrameLocks noGrp="1"/>
          </p:cNvGraphicFramePr>
          <p:nvPr>
            <p:ph idx="1"/>
            <p:extLst>
              <p:ext uri="{D42A27DB-BD31-4B8C-83A1-F6EECF244321}">
                <p14:modId xmlns:p14="http://schemas.microsoft.com/office/powerpoint/2010/main" val="2272183017"/>
              </p:ext>
            </p:extLst>
          </p:nvPr>
        </p:nvGraphicFramePr>
        <p:xfrm>
          <a:off x="681571" y="1557338"/>
          <a:ext cx="7780858"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823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Using memorizing </a:t>
            </a:r>
            <a:br>
              <a:rPr lang="en-GB" dirty="0" smtClean="0"/>
            </a:br>
            <a:r>
              <a:rPr lang="en-GB" dirty="0" smtClean="0"/>
              <a:t>games and activities </a:t>
            </a:r>
            <a:endParaRPr lang="en-GB" dirty="0"/>
          </a:p>
        </p:txBody>
      </p:sp>
      <p:sp>
        <p:nvSpPr>
          <p:cNvPr id="3" name="Content Placeholder 2"/>
          <p:cNvSpPr>
            <a:spLocks noGrp="1"/>
          </p:cNvSpPr>
          <p:nvPr>
            <p:ph sz="half" idx="1"/>
          </p:nvPr>
        </p:nvSpPr>
        <p:spPr>
          <a:xfrm>
            <a:off x="457200" y="1600200"/>
            <a:ext cx="3394720" cy="4525963"/>
          </a:xfrm>
        </p:spPr>
        <p:txBody>
          <a:bodyPr>
            <a:normAutofit/>
          </a:bodyPr>
          <a:lstStyle/>
          <a:p>
            <a:r>
              <a:rPr lang="en-GB" dirty="0" smtClean="0"/>
              <a:t>Picture dictation.</a:t>
            </a:r>
          </a:p>
          <a:p>
            <a:r>
              <a:rPr lang="en-GB" dirty="0" smtClean="0"/>
              <a:t>Matching words.</a:t>
            </a:r>
          </a:p>
          <a:p>
            <a:r>
              <a:rPr lang="en-GB" dirty="0" smtClean="0"/>
              <a:t>Labelling words.</a:t>
            </a:r>
          </a:p>
          <a:p>
            <a:r>
              <a:rPr lang="en-GB" dirty="0" smtClean="0"/>
              <a:t>Searching words.</a:t>
            </a:r>
          </a:p>
          <a:p>
            <a:r>
              <a:rPr lang="en-GB" dirty="0" smtClean="0"/>
              <a:t>Sequencing words.</a:t>
            </a:r>
          </a:p>
          <a:p>
            <a:r>
              <a:rPr lang="en-GB" dirty="0" smtClean="0"/>
              <a:t>Guessing words.</a:t>
            </a:r>
          </a:p>
          <a:p>
            <a:r>
              <a:rPr lang="en-GB" dirty="0" smtClean="0"/>
              <a:t>Eliminating words.</a:t>
            </a:r>
          </a:p>
          <a:p>
            <a:r>
              <a:rPr lang="en-GB" dirty="0" smtClean="0"/>
              <a:t>Classifying words.</a:t>
            </a:r>
            <a:endParaRPr lang="en-GB" dirty="0"/>
          </a:p>
        </p:txBody>
      </p:sp>
      <p:pic>
        <p:nvPicPr>
          <p:cNvPr id="6" name="Θέση περιεχομένου 18" descr="10 types of Edugames for Gymnasium."/>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05711" y="1772816"/>
            <a:ext cx="4548905" cy="3672408"/>
          </a:xfrm>
        </p:spPr>
      </p:pic>
      <p:sp>
        <p:nvSpPr>
          <p:cNvPr id="4" name="TextBox 3"/>
          <p:cNvSpPr txBox="1"/>
          <p:nvPr/>
        </p:nvSpPr>
        <p:spPr>
          <a:xfrm>
            <a:off x="8100392" y="5877272"/>
            <a:ext cx="472173" cy="360040"/>
          </a:xfrm>
          <a:prstGeom prst="rect">
            <a:avLst/>
          </a:prstGeom>
        </p:spPr>
        <p:txBody>
          <a:bodyPr vert="horz" wrap="square" lIns="91440" tIns="45720" rIns="91440" bIns="45720" rtlCol="0" anchor="ctr">
            <a:noAutofit/>
          </a:bodyPr>
          <a:lstStyle/>
          <a:p>
            <a:r>
              <a:rPr lang="en-GB" b="1" dirty="0" smtClean="0">
                <a:latin typeface="+mj-lt"/>
              </a:rPr>
              <a:t>[8]</a:t>
            </a:r>
          </a:p>
        </p:txBody>
      </p:sp>
    </p:spTree>
    <p:custDataLst>
      <p:tags r:id="rId1"/>
    </p:custDataLst>
    <p:extLst>
      <p:ext uri="{BB962C8B-B14F-4D97-AF65-F5344CB8AC3E}">
        <p14:creationId xmlns:p14="http://schemas.microsoft.com/office/powerpoint/2010/main" val="15538450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Games</a:t>
            </a:r>
            <a:endParaRPr lang="en-GB" dirty="0"/>
          </a:p>
        </p:txBody>
      </p:sp>
      <p:sp>
        <p:nvSpPr>
          <p:cNvPr id="3" name="Content Placeholder 2"/>
          <p:cNvSpPr>
            <a:spLocks noGrp="1"/>
          </p:cNvSpPr>
          <p:nvPr>
            <p:ph sz="half" idx="1"/>
          </p:nvPr>
        </p:nvSpPr>
        <p:spPr>
          <a:xfrm>
            <a:off x="457200" y="1600200"/>
            <a:ext cx="3106688" cy="4525963"/>
          </a:xfrm>
        </p:spPr>
        <p:txBody>
          <a:bodyPr/>
          <a:lstStyle/>
          <a:p>
            <a:r>
              <a:rPr lang="en-GB" dirty="0" smtClean="0"/>
              <a:t>Picture labelling. </a:t>
            </a:r>
          </a:p>
          <a:p>
            <a:r>
              <a:rPr lang="en-GB" dirty="0" smtClean="0"/>
              <a:t>Crosswords. </a:t>
            </a:r>
          </a:p>
          <a:p>
            <a:r>
              <a:rPr lang="en-GB" dirty="0" smtClean="0"/>
              <a:t>Bingo.</a:t>
            </a:r>
          </a:p>
          <a:p>
            <a:r>
              <a:rPr lang="en-GB" dirty="0" smtClean="0"/>
              <a:t>Dominoes. </a:t>
            </a:r>
          </a:p>
          <a:p>
            <a:r>
              <a:rPr lang="en-GB" dirty="0" smtClean="0"/>
              <a:t>Puzzles.</a:t>
            </a:r>
            <a:endParaRPr lang="en-GB" dirty="0"/>
          </a:p>
        </p:txBody>
      </p:sp>
      <p:sp>
        <p:nvSpPr>
          <p:cNvPr id="4" name="TextBox 3"/>
          <p:cNvSpPr txBox="1"/>
          <p:nvPr/>
        </p:nvSpPr>
        <p:spPr>
          <a:xfrm>
            <a:off x="8314710" y="4581128"/>
            <a:ext cx="472173" cy="360040"/>
          </a:xfrm>
          <a:prstGeom prst="rect">
            <a:avLst/>
          </a:prstGeom>
        </p:spPr>
        <p:txBody>
          <a:bodyPr vert="horz" wrap="square" lIns="91440" tIns="45720" rIns="91440" bIns="45720" rtlCol="0" anchor="ctr">
            <a:noAutofit/>
          </a:bodyPr>
          <a:lstStyle/>
          <a:p>
            <a:r>
              <a:rPr lang="en-GB" b="1" dirty="0" smtClean="0">
                <a:latin typeface="+mj-lt"/>
              </a:rPr>
              <a:t>[9]</a:t>
            </a:r>
          </a:p>
        </p:txBody>
      </p:sp>
      <p:pic>
        <p:nvPicPr>
          <p:cNvPr id="19" name="Picture 12" descr="[DECORATIV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851920" y="1628800"/>
            <a:ext cx="495738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32403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Step 3: Making sure students make the new words their own </a:t>
            </a:r>
            <a:endParaRPr lang="en-GB" dirty="0"/>
          </a:p>
        </p:txBody>
      </p:sp>
      <p:graphicFrame>
        <p:nvGraphicFramePr>
          <p:cNvPr id="4" name="Content Placeholder 3" descr="How to make sure students  make the new words their own."/>
          <p:cNvGraphicFramePr>
            <a:graphicFrameLocks noGrp="1"/>
          </p:cNvGraphicFramePr>
          <p:nvPr>
            <p:ph idx="1"/>
            <p:extLst>
              <p:ext uri="{D42A27DB-BD31-4B8C-83A1-F6EECF244321}">
                <p14:modId xmlns:p14="http://schemas.microsoft.com/office/powerpoint/2010/main" val="2376855478"/>
              </p:ext>
            </p:extLst>
          </p:nvPr>
        </p:nvGraphicFramePr>
        <p:xfrm>
          <a:off x="681570" y="1557338"/>
          <a:ext cx="7922877"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4632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Vocabulary record system</a:t>
            </a:r>
            <a:endParaRPr lang="en-GB" dirty="0"/>
          </a:p>
        </p:txBody>
      </p:sp>
      <p:sp>
        <p:nvSpPr>
          <p:cNvPr id="3" name="Content Placeholder 2"/>
          <p:cNvSpPr>
            <a:spLocks noGrp="1"/>
          </p:cNvSpPr>
          <p:nvPr>
            <p:ph idx="1"/>
          </p:nvPr>
        </p:nvSpPr>
        <p:spPr/>
        <p:txBody>
          <a:bodyPr/>
          <a:lstStyle/>
          <a:p>
            <a:r>
              <a:rPr lang="en-GB" dirty="0" smtClean="0"/>
              <a:t>Personal dictionary (word notebooks): </a:t>
            </a:r>
          </a:p>
          <a:p>
            <a:pPr lvl="1"/>
            <a:r>
              <a:rPr lang="en-GB" dirty="0" smtClean="0"/>
              <a:t>marking word stress,</a:t>
            </a:r>
          </a:p>
          <a:p>
            <a:pPr lvl="1"/>
            <a:r>
              <a:rPr lang="en-GB" dirty="0" smtClean="0"/>
              <a:t>adding pictures,</a:t>
            </a:r>
          </a:p>
          <a:p>
            <a:pPr lvl="1"/>
            <a:r>
              <a:rPr lang="en-GB" dirty="0" smtClean="0"/>
              <a:t>putting an L1 translation,</a:t>
            </a:r>
          </a:p>
          <a:p>
            <a:pPr lvl="1"/>
            <a:r>
              <a:rPr lang="en-GB" dirty="0" smtClean="0"/>
              <a:t>putting the word into context,</a:t>
            </a:r>
          </a:p>
          <a:p>
            <a:pPr lvl="1"/>
            <a:r>
              <a:rPr lang="en-GB" dirty="0" smtClean="0"/>
              <a:t>adding a synonym,</a:t>
            </a:r>
          </a:p>
          <a:p>
            <a:pPr lvl="1"/>
            <a:r>
              <a:rPr lang="en-GB" dirty="0" smtClean="0"/>
              <a:t>mapping a word family.</a:t>
            </a:r>
            <a:endParaRPr lang="en-GB" dirty="0"/>
          </a:p>
        </p:txBody>
      </p:sp>
    </p:spTree>
    <p:extLst>
      <p:ext uri="{BB962C8B-B14F-4D97-AF65-F5344CB8AC3E}">
        <p14:creationId xmlns:p14="http://schemas.microsoft.com/office/powerpoint/2010/main" val="3904901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Personalize the new words</a:t>
            </a:r>
            <a:endParaRPr lang="en-GB" dirty="0"/>
          </a:p>
        </p:txBody>
      </p:sp>
      <p:sp>
        <p:nvSpPr>
          <p:cNvPr id="3" name="Content Placeholder 2"/>
          <p:cNvSpPr>
            <a:spLocks noGrp="1"/>
          </p:cNvSpPr>
          <p:nvPr>
            <p:ph idx="1"/>
          </p:nvPr>
        </p:nvSpPr>
        <p:spPr/>
        <p:txBody>
          <a:bodyPr/>
          <a:lstStyle/>
          <a:p>
            <a:r>
              <a:rPr lang="en-GB" dirty="0" smtClean="0"/>
              <a:t>Keeping a learning log (blogs).</a:t>
            </a:r>
          </a:p>
          <a:p>
            <a:r>
              <a:rPr lang="en-GB" dirty="0" smtClean="0"/>
              <a:t>Keeping a diary (blogs).</a:t>
            </a:r>
          </a:p>
          <a:p>
            <a:r>
              <a:rPr lang="en-GB" dirty="0" smtClean="0"/>
              <a:t>Creative writing by using newly-learned words or phrases.</a:t>
            </a:r>
          </a:p>
          <a:p>
            <a:r>
              <a:rPr lang="en-GB" dirty="0" smtClean="0"/>
              <a:t>Looking for recently learned words in storybooks, the Internet, the newspapers, etc., and noticing how they are used.</a:t>
            </a:r>
            <a:endParaRPr lang="en-GB" dirty="0"/>
          </a:p>
        </p:txBody>
      </p:sp>
    </p:spTree>
    <p:extLst>
      <p:ext uri="{BB962C8B-B14F-4D97-AF65-F5344CB8AC3E}">
        <p14:creationId xmlns:p14="http://schemas.microsoft.com/office/powerpoint/2010/main" val="1258936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(1/9)</a:t>
            </a:r>
            <a:endParaRPr lang="en-GB" dirty="0"/>
          </a:p>
        </p:txBody>
      </p:sp>
      <p:sp>
        <p:nvSpPr>
          <p:cNvPr id="3" name="Content Placeholder 2"/>
          <p:cNvSpPr>
            <a:spLocks noGrp="1"/>
          </p:cNvSpPr>
          <p:nvPr>
            <p:ph type="body" sz="half" idx="2"/>
          </p:nvPr>
        </p:nvSpPr>
        <p:spPr>
          <a:xfrm>
            <a:off x="1619672" y="5157192"/>
            <a:ext cx="5486400" cy="1015008"/>
          </a:xfrm>
        </p:spPr>
        <p:txBody>
          <a:bodyPr/>
          <a:lstStyle/>
          <a:p>
            <a:r>
              <a:rPr lang="en-GB" b="1" dirty="0"/>
              <a:t>Multiple Choice </a:t>
            </a:r>
            <a:r>
              <a:rPr lang="en-GB" b="1" dirty="0" smtClean="0"/>
              <a:t>Activities.</a:t>
            </a:r>
            <a:endParaRPr lang="en-GB" b="1" dirty="0"/>
          </a:p>
          <a:p>
            <a:endParaRPr lang="en-GB" dirty="0"/>
          </a:p>
        </p:txBody>
      </p:sp>
      <p:pic>
        <p:nvPicPr>
          <p:cNvPr id="12" name="Picture 6" descr="Multiple Choice Activities."/>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00" r="831"/>
          <a:stretch/>
        </p:blipFill>
        <p:spPr bwMode="auto">
          <a:xfrm>
            <a:off x="1559859" y="1556792"/>
            <a:ext cx="5907741"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596336" y="4581128"/>
            <a:ext cx="576064" cy="360040"/>
          </a:xfrm>
          <a:prstGeom prst="rect">
            <a:avLst/>
          </a:prstGeom>
        </p:spPr>
        <p:txBody>
          <a:bodyPr vert="horz" wrap="square" lIns="91440" tIns="45720" rIns="91440" bIns="45720" rtlCol="0" anchor="ctr">
            <a:noAutofit/>
          </a:bodyPr>
          <a:lstStyle/>
          <a:p>
            <a:r>
              <a:rPr lang="en-GB" b="1" dirty="0" smtClean="0">
                <a:latin typeface="+mj-lt"/>
              </a:rPr>
              <a:t>[10]</a:t>
            </a:r>
          </a:p>
        </p:txBody>
      </p:sp>
    </p:spTree>
    <p:custDataLst>
      <p:tags r:id="rId1"/>
    </p:custDataLst>
    <p:extLst>
      <p:ext uri="{BB962C8B-B14F-4D97-AF65-F5344CB8AC3E}">
        <p14:creationId xmlns:p14="http://schemas.microsoft.com/office/powerpoint/2010/main" val="1125078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(2/9)</a:t>
            </a:r>
            <a:endParaRPr lang="en-GB" dirty="0"/>
          </a:p>
        </p:txBody>
      </p:sp>
      <p:sp>
        <p:nvSpPr>
          <p:cNvPr id="8" name="Content Placeholder 7"/>
          <p:cNvSpPr>
            <a:spLocks noGrp="1"/>
          </p:cNvSpPr>
          <p:nvPr>
            <p:ph type="body" sz="half" idx="2"/>
          </p:nvPr>
        </p:nvSpPr>
        <p:spPr/>
        <p:txBody>
          <a:bodyPr>
            <a:normAutofit/>
          </a:bodyPr>
          <a:lstStyle/>
          <a:p>
            <a:r>
              <a:rPr lang="en-GB" sz="2400" b="1" dirty="0" smtClean="0"/>
              <a:t>True- False Activities.</a:t>
            </a:r>
            <a:endParaRPr lang="en-GB" sz="2400" b="1" dirty="0"/>
          </a:p>
        </p:txBody>
      </p:sp>
      <p:pic>
        <p:nvPicPr>
          <p:cNvPr id="13" name="Picture 7" descr="True- False Activ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42635" y="1557338"/>
            <a:ext cx="497657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203848" y="5805264"/>
            <a:ext cx="616189" cy="360040"/>
          </a:xfrm>
          <a:prstGeom prst="rect">
            <a:avLst/>
          </a:prstGeom>
        </p:spPr>
        <p:txBody>
          <a:bodyPr vert="horz" wrap="square" lIns="91440" tIns="45720" rIns="91440" bIns="45720" rtlCol="0" anchor="ctr">
            <a:noAutofit/>
          </a:bodyPr>
          <a:lstStyle/>
          <a:p>
            <a:r>
              <a:rPr lang="en-GB" b="1" dirty="0" smtClean="0">
                <a:latin typeface="+mj-lt"/>
              </a:rPr>
              <a:t>[11]</a:t>
            </a:r>
          </a:p>
        </p:txBody>
      </p:sp>
    </p:spTree>
    <p:custDataLst>
      <p:tags r:id="rId1"/>
    </p:custDataLst>
    <p:extLst>
      <p:ext uri="{BB962C8B-B14F-4D97-AF65-F5344CB8AC3E}">
        <p14:creationId xmlns:p14="http://schemas.microsoft.com/office/powerpoint/2010/main" val="337212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it mean to know a lexical item? (1/5)</a:t>
            </a:r>
            <a:endParaRPr lang="en-GB"/>
          </a:p>
        </p:txBody>
      </p:sp>
      <p:sp>
        <p:nvSpPr>
          <p:cNvPr id="3" name="Content Placeholder 2"/>
          <p:cNvSpPr>
            <a:spLocks noGrp="1"/>
          </p:cNvSpPr>
          <p:nvPr>
            <p:ph idx="1"/>
          </p:nvPr>
        </p:nvSpPr>
        <p:spPr/>
        <p:txBody>
          <a:bodyPr>
            <a:noAutofit/>
          </a:bodyPr>
          <a:lstStyle/>
          <a:p>
            <a:r>
              <a:rPr lang="en-GB" sz="2800" b="1" smtClean="0"/>
              <a:t>Form</a:t>
            </a:r>
            <a:r>
              <a:rPr lang="en-GB" sz="2800" smtClean="0"/>
              <a:t>: It refers to the mechanics of language, the visible and audible parts of vocabulary→ the spelling, phonemes, syllable stress, words in a phrase, prefixes or suffixes, choice of noun or verb, etc. </a:t>
            </a:r>
          </a:p>
          <a:p>
            <a:r>
              <a:rPr lang="en-GB" sz="2800" smtClean="0"/>
              <a:t>Prefixes, suffixes, and roots are important; Students should be able to breakdown the components of a word to guess its meaning. They should also be able to use inflectional suffixes to understand whether a word is an adjective, a noun etc.</a:t>
            </a:r>
            <a:endParaRPr lang="en-GB" sz="2800"/>
          </a:p>
        </p:txBody>
      </p:sp>
    </p:spTree>
    <p:extLst>
      <p:ext uri="{BB962C8B-B14F-4D97-AF65-F5344CB8AC3E}">
        <p14:creationId xmlns:p14="http://schemas.microsoft.com/office/powerpoint/2010/main" val="20337411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Some ideas for Vocabulary Activities (3/9)</a:t>
            </a:r>
          </a:p>
        </p:txBody>
      </p:sp>
      <p:sp>
        <p:nvSpPr>
          <p:cNvPr id="3" name="Content Placeholder 2"/>
          <p:cNvSpPr>
            <a:spLocks noGrp="1"/>
          </p:cNvSpPr>
          <p:nvPr>
            <p:ph sz="half" idx="1"/>
          </p:nvPr>
        </p:nvSpPr>
        <p:spPr/>
        <p:txBody>
          <a:bodyPr>
            <a:noAutofit/>
          </a:bodyPr>
          <a:lstStyle/>
          <a:p>
            <a:pPr marL="0" indent="0">
              <a:buNone/>
            </a:pPr>
            <a:r>
              <a:rPr lang="en-GB" sz="2400" b="1" dirty="0"/>
              <a:t>Cross the odd one out.</a:t>
            </a:r>
          </a:p>
          <a:p>
            <a:pPr marL="0" indent="0">
              <a:spcBef>
                <a:spcPts val="0"/>
              </a:spcBef>
              <a:buNone/>
            </a:pPr>
            <a:r>
              <a:rPr lang="en-US" sz="2400" dirty="0"/>
              <a:t>1. Which word is different?</a:t>
            </a:r>
          </a:p>
          <a:p>
            <a:pPr marL="403225" indent="-115888">
              <a:spcBef>
                <a:spcPts val="0"/>
              </a:spcBef>
              <a:buFont typeface="+mj-lt"/>
              <a:buAutoNum type="alphaLcPeriod"/>
            </a:pPr>
            <a:r>
              <a:rPr lang="en-US" sz="2400" dirty="0"/>
              <a:t> flat</a:t>
            </a:r>
          </a:p>
          <a:p>
            <a:pPr marL="403225" indent="-115888">
              <a:spcBef>
                <a:spcPts val="0"/>
              </a:spcBef>
              <a:buFont typeface="+mj-lt"/>
              <a:buAutoNum type="alphaLcPeriod"/>
            </a:pPr>
            <a:r>
              <a:rPr lang="en-US" sz="2400" dirty="0"/>
              <a:t> house</a:t>
            </a:r>
          </a:p>
          <a:p>
            <a:pPr marL="403225" indent="-115888">
              <a:spcBef>
                <a:spcPts val="0"/>
              </a:spcBef>
              <a:buFont typeface="+mj-lt"/>
              <a:buAutoNum type="alphaLcPeriod"/>
            </a:pPr>
            <a:r>
              <a:rPr lang="en-US" sz="2400" dirty="0"/>
              <a:t> apartment</a:t>
            </a:r>
          </a:p>
          <a:p>
            <a:pPr marL="403225" indent="-115888">
              <a:spcBef>
                <a:spcPts val="0"/>
              </a:spcBef>
              <a:buFont typeface="+mj-lt"/>
              <a:buAutoNum type="alphaLcPeriod"/>
            </a:pPr>
            <a:r>
              <a:rPr lang="en-US" sz="2400" dirty="0"/>
              <a:t> beach</a:t>
            </a:r>
          </a:p>
          <a:p>
            <a:pPr marL="0" indent="0">
              <a:spcBef>
                <a:spcPts val="1200"/>
              </a:spcBef>
              <a:buNone/>
            </a:pPr>
            <a:r>
              <a:rPr lang="en-US" sz="2400" dirty="0"/>
              <a:t>2. Which word is different?</a:t>
            </a:r>
          </a:p>
          <a:p>
            <a:pPr marL="403225" indent="-115888">
              <a:spcBef>
                <a:spcPts val="0"/>
              </a:spcBef>
              <a:buFont typeface="+mj-lt"/>
              <a:buAutoNum type="alphaLcPeriod"/>
            </a:pPr>
            <a:r>
              <a:rPr lang="en-US" sz="2400" dirty="0"/>
              <a:t>desk</a:t>
            </a:r>
          </a:p>
          <a:p>
            <a:pPr marL="403225" indent="-115888">
              <a:spcBef>
                <a:spcPts val="0"/>
              </a:spcBef>
              <a:buFont typeface="+mj-lt"/>
              <a:buAutoNum type="alphaLcPeriod"/>
            </a:pPr>
            <a:r>
              <a:rPr lang="en-US" sz="2400" dirty="0"/>
              <a:t>briefcase</a:t>
            </a:r>
          </a:p>
          <a:p>
            <a:pPr marL="403225" indent="-115888">
              <a:spcBef>
                <a:spcPts val="0"/>
              </a:spcBef>
              <a:buFont typeface="+mj-lt"/>
              <a:buAutoNum type="alphaLcPeriod"/>
            </a:pPr>
            <a:r>
              <a:rPr lang="en-US" sz="2400" dirty="0"/>
              <a:t>chair</a:t>
            </a:r>
          </a:p>
          <a:p>
            <a:pPr marL="403225" indent="-115888">
              <a:spcBef>
                <a:spcPts val="0"/>
              </a:spcBef>
              <a:buFont typeface="+mj-lt"/>
              <a:buAutoNum type="alphaLcPeriod"/>
            </a:pPr>
            <a:r>
              <a:rPr lang="en-US" sz="2400" dirty="0"/>
              <a:t>table</a:t>
            </a:r>
          </a:p>
          <a:p>
            <a:endParaRPr lang="en-GB" sz="2400" dirty="0"/>
          </a:p>
        </p:txBody>
      </p:sp>
      <p:sp>
        <p:nvSpPr>
          <p:cNvPr id="4" name="Content Placeholder 3"/>
          <p:cNvSpPr>
            <a:spLocks noGrp="1"/>
          </p:cNvSpPr>
          <p:nvPr>
            <p:ph sz="half" idx="2"/>
          </p:nvPr>
        </p:nvSpPr>
        <p:spPr/>
        <p:txBody>
          <a:bodyPr>
            <a:normAutofit fontScale="92500"/>
          </a:bodyPr>
          <a:lstStyle/>
          <a:p>
            <a:pPr marL="0" indent="0">
              <a:buNone/>
            </a:pPr>
            <a:r>
              <a:rPr lang="en-GB" dirty="0" smtClean="0"/>
              <a:t>3. Which word is different?</a:t>
            </a:r>
          </a:p>
          <a:p>
            <a:pPr marL="457200" indent="-115888">
              <a:spcBef>
                <a:spcPts val="0"/>
              </a:spcBef>
              <a:buFont typeface="+mj-lt"/>
              <a:buAutoNum type="alphaLcPeriod"/>
            </a:pPr>
            <a:r>
              <a:rPr lang="en-GB" dirty="0" smtClean="0"/>
              <a:t> </a:t>
            </a:r>
            <a:r>
              <a:rPr lang="en-GB" sz="2600" dirty="0" smtClean="0"/>
              <a:t>banana</a:t>
            </a:r>
          </a:p>
          <a:p>
            <a:pPr marL="457200" indent="-115888">
              <a:spcBef>
                <a:spcPts val="0"/>
              </a:spcBef>
              <a:buFont typeface="+mj-lt"/>
              <a:buAutoNum type="alphaLcPeriod"/>
            </a:pPr>
            <a:r>
              <a:rPr lang="en-GB" sz="2600" dirty="0" smtClean="0"/>
              <a:t> apricot</a:t>
            </a:r>
          </a:p>
          <a:p>
            <a:pPr marL="457200" indent="-115888">
              <a:spcBef>
                <a:spcPts val="0"/>
              </a:spcBef>
              <a:buFont typeface="+mj-lt"/>
              <a:buAutoNum type="alphaLcPeriod"/>
            </a:pPr>
            <a:r>
              <a:rPr lang="en-GB" sz="2600" dirty="0" smtClean="0"/>
              <a:t> cherry</a:t>
            </a:r>
          </a:p>
          <a:p>
            <a:pPr marL="457200" indent="-115888">
              <a:spcBef>
                <a:spcPts val="0"/>
              </a:spcBef>
              <a:buFont typeface="+mj-lt"/>
              <a:buAutoNum type="alphaLcPeriod"/>
            </a:pPr>
            <a:r>
              <a:rPr lang="en-GB" sz="2600" dirty="0" smtClean="0"/>
              <a:t> sherry</a:t>
            </a:r>
          </a:p>
          <a:p>
            <a:pPr marL="0" indent="0">
              <a:buNone/>
            </a:pPr>
            <a:r>
              <a:rPr lang="en-GB" dirty="0" smtClean="0"/>
              <a:t>4. Which word is different?</a:t>
            </a:r>
          </a:p>
          <a:p>
            <a:pPr marL="457200" indent="-115888">
              <a:spcBef>
                <a:spcPts val="0"/>
              </a:spcBef>
              <a:buFont typeface="+mj-lt"/>
              <a:buAutoNum type="alphaLcPeriod"/>
            </a:pPr>
            <a:r>
              <a:rPr lang="en-GB" dirty="0" smtClean="0"/>
              <a:t> </a:t>
            </a:r>
            <a:r>
              <a:rPr lang="en-GB" sz="2600" dirty="0" smtClean="0"/>
              <a:t>walk</a:t>
            </a:r>
          </a:p>
          <a:p>
            <a:pPr marL="457200" indent="-115888">
              <a:spcBef>
                <a:spcPts val="0"/>
              </a:spcBef>
              <a:buFont typeface="+mj-lt"/>
              <a:buAutoNum type="alphaLcPeriod"/>
            </a:pPr>
            <a:r>
              <a:rPr lang="en-GB" sz="2600" dirty="0" smtClean="0"/>
              <a:t> run</a:t>
            </a:r>
          </a:p>
          <a:p>
            <a:pPr marL="457200" indent="-115888">
              <a:spcBef>
                <a:spcPts val="0"/>
              </a:spcBef>
              <a:buFont typeface="+mj-lt"/>
              <a:buAutoNum type="alphaLcPeriod"/>
            </a:pPr>
            <a:r>
              <a:rPr lang="en-GB" sz="2600" dirty="0" smtClean="0"/>
              <a:t> sneeze</a:t>
            </a:r>
          </a:p>
          <a:p>
            <a:pPr marL="457200" indent="-115888">
              <a:spcBef>
                <a:spcPts val="0"/>
              </a:spcBef>
              <a:buFont typeface="+mj-lt"/>
              <a:buAutoNum type="alphaLcPeriod"/>
            </a:pPr>
            <a:r>
              <a:rPr lang="en-GB" sz="2600" dirty="0" smtClean="0"/>
              <a:t> sprint</a:t>
            </a:r>
            <a:endParaRPr lang="en-GB" sz="2600" dirty="0"/>
          </a:p>
        </p:txBody>
      </p:sp>
    </p:spTree>
    <p:extLst>
      <p:ext uri="{BB962C8B-B14F-4D97-AF65-F5344CB8AC3E}">
        <p14:creationId xmlns:p14="http://schemas.microsoft.com/office/powerpoint/2010/main" val="1546166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Πίνακας"/>
          <p:cNvGraphicFramePr>
            <a:graphicFrameLocks noGrp="1"/>
          </p:cNvGraphicFramePr>
          <p:nvPr>
            <p:ph idx="1"/>
            <p:custDataLst>
              <p:tags r:id="rId1"/>
            </p:custDataLst>
            <p:extLst>
              <p:ext uri="{D42A27DB-BD31-4B8C-83A1-F6EECF244321}">
                <p14:modId xmlns:p14="http://schemas.microsoft.com/office/powerpoint/2010/main" val="1124501443"/>
              </p:ext>
            </p:extLst>
          </p:nvPr>
        </p:nvGraphicFramePr>
        <p:xfrm>
          <a:off x="2267744" y="1679020"/>
          <a:ext cx="6419056" cy="4416552"/>
        </p:xfrm>
        <a:graphic>
          <a:graphicData uri="http://schemas.openxmlformats.org/drawingml/2006/table">
            <a:tbl>
              <a:tblPr firstRow="1">
                <a:tableStyleId>{B301B821-A1FF-4177-AEE7-76D212191A09}</a:tableStyleId>
              </a:tblPr>
              <a:tblGrid>
                <a:gridCol w="1780230">
                  <a:extLst>
                    <a:ext uri="{9D8B030D-6E8A-4147-A177-3AD203B41FA5}">
                      <a16:colId xmlns="" xmlns:a16="http://schemas.microsoft.com/office/drawing/2014/main" val="20000"/>
                    </a:ext>
                  </a:extLst>
                </a:gridCol>
                <a:gridCol w="4638826">
                  <a:extLst>
                    <a:ext uri="{9D8B030D-6E8A-4147-A177-3AD203B41FA5}">
                      <a16:colId xmlns="" xmlns:a16="http://schemas.microsoft.com/office/drawing/2014/main" val="20001"/>
                    </a:ext>
                  </a:extLst>
                </a:gridCol>
              </a:tblGrid>
              <a:tr h="277031">
                <a:tc>
                  <a:txBody>
                    <a:bodyPr/>
                    <a:lstStyle/>
                    <a:p>
                      <a:pPr algn="l">
                        <a:lnSpc>
                          <a:spcPct val="115000"/>
                        </a:lnSpc>
                        <a:spcAft>
                          <a:spcPts val="0"/>
                        </a:spcAft>
                      </a:pPr>
                      <a:r>
                        <a:rPr lang="en-GB" sz="1800" b="1" dirty="0" smtClean="0"/>
                        <a:t>Words</a:t>
                      </a:r>
                      <a:endParaRPr lang="en-GB" sz="1800" b="1" dirty="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lnSpc>
                          <a:spcPct val="115000"/>
                        </a:lnSpc>
                        <a:spcAft>
                          <a:spcPts val="0"/>
                        </a:spcAft>
                      </a:pPr>
                      <a:r>
                        <a:rPr lang="en-GB" sz="1800" b="1" dirty="0" smtClean="0"/>
                        <a:t>Definitions</a:t>
                      </a:r>
                    </a:p>
                  </a:txBody>
                  <a:tcPr marL="57733" marR="57733" marT="0" marB="0">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0"/>
                  </a:ext>
                </a:extLst>
              </a:tr>
              <a:tr h="277031">
                <a:tc>
                  <a:txBody>
                    <a:bodyPr/>
                    <a:lstStyle/>
                    <a:p>
                      <a:pPr>
                        <a:lnSpc>
                          <a:spcPct val="115000"/>
                        </a:lnSpc>
                        <a:spcAft>
                          <a:spcPts val="0"/>
                        </a:spcAft>
                      </a:pPr>
                      <a:r>
                        <a:rPr lang="en-GB" sz="1800" noProof="0" smtClean="0"/>
                        <a:t>1. benefits</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a:pPr>
                      <a:r>
                        <a:rPr lang="en-GB" sz="1800" noProof="0" smtClean="0"/>
                        <a:t>(noun) inability or unwillingness to</a:t>
                      </a:r>
                      <a:r>
                        <a:rPr lang="en-GB" sz="1800" baseline="0" noProof="0" smtClean="0"/>
                        <a:t> </a:t>
                      </a:r>
                      <a:r>
                        <a:rPr lang="en-GB" sz="1800" noProof="0" smtClean="0"/>
                        <a:t>change</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1"/>
                  </a:ext>
                </a:extLst>
              </a:tr>
              <a:tr h="571336">
                <a:tc>
                  <a:txBody>
                    <a:bodyPr/>
                    <a:lstStyle/>
                    <a:p>
                      <a:pPr>
                        <a:lnSpc>
                          <a:spcPct val="115000"/>
                        </a:lnSpc>
                        <a:spcAft>
                          <a:spcPts val="0"/>
                        </a:spcAft>
                      </a:pPr>
                      <a:r>
                        <a:rPr lang="en-GB" sz="1800" noProof="0" smtClean="0"/>
                        <a:t>2. consequences  </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startAt="2"/>
                      </a:pPr>
                      <a:r>
                        <a:rPr lang="en-GB" sz="1800" noProof="0" smtClean="0"/>
                        <a:t>(noun) disadvantages; losses or penalties incurred in </a:t>
                      </a:r>
                      <a:r>
                        <a:rPr lang="en-GB" sz="1800" baseline="0" noProof="0" smtClean="0"/>
                        <a:t> </a:t>
                      </a:r>
                      <a:r>
                        <a:rPr lang="en-GB" sz="1800" noProof="0" smtClean="0"/>
                        <a:t>gaining something</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2"/>
                  </a:ext>
                </a:extLst>
              </a:tr>
              <a:tr h="571336">
                <a:tc>
                  <a:txBody>
                    <a:bodyPr/>
                    <a:lstStyle/>
                    <a:p>
                      <a:pPr>
                        <a:lnSpc>
                          <a:spcPct val="115000"/>
                        </a:lnSpc>
                        <a:spcAft>
                          <a:spcPts val="0"/>
                        </a:spcAft>
                      </a:pPr>
                      <a:r>
                        <a:rPr lang="en-GB" sz="1800" noProof="0" smtClean="0"/>
                        <a:t>3. costs </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startAt="3"/>
                      </a:pPr>
                      <a:r>
                        <a:rPr lang="en-GB" sz="1800" noProof="0" smtClean="0"/>
                        <a:t>(noun) advantages; things that promote well-being</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3"/>
                  </a:ext>
                </a:extLst>
              </a:tr>
              <a:tr h="571336">
                <a:tc>
                  <a:txBody>
                    <a:bodyPr/>
                    <a:lstStyle/>
                    <a:p>
                      <a:pPr>
                        <a:lnSpc>
                          <a:spcPct val="115000"/>
                        </a:lnSpc>
                        <a:spcAft>
                          <a:spcPts val="0"/>
                        </a:spcAft>
                      </a:pPr>
                      <a:r>
                        <a:rPr lang="en-GB" sz="1800" noProof="0" dirty="0" smtClean="0"/>
                        <a:t>4. inflexibility </a:t>
                      </a:r>
                      <a:endParaRPr lang="en-GB" sz="1800" b="1" noProof="0" dirty="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startAt="4"/>
                      </a:pPr>
                      <a:r>
                        <a:rPr lang="en-GB" sz="1800" noProof="0" smtClean="0"/>
                        <a:t>(noun) things that happen as a result of an action</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4"/>
                  </a:ext>
                </a:extLst>
              </a:tr>
              <a:tr h="571336">
                <a:tc>
                  <a:txBody>
                    <a:bodyPr/>
                    <a:lstStyle/>
                    <a:p>
                      <a:pPr>
                        <a:lnSpc>
                          <a:spcPct val="115000"/>
                        </a:lnSpc>
                        <a:spcAft>
                          <a:spcPts val="0"/>
                        </a:spcAft>
                      </a:pPr>
                      <a:r>
                        <a:rPr lang="en-GB" sz="1800" noProof="0" smtClean="0"/>
                        <a:t>5. security </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startAt="5"/>
                      </a:pPr>
                      <a:r>
                        <a:rPr lang="en-GB" sz="1800" noProof="0" smtClean="0"/>
                        <a:t>(verb) to acquire or come into (usually sth</a:t>
                      </a:r>
                      <a:r>
                        <a:rPr lang="en-GB" sz="1800" baseline="0" noProof="0" smtClean="0"/>
                        <a:t> </a:t>
                      </a:r>
                      <a:r>
                        <a:rPr lang="en-GB" sz="1800" noProof="0" smtClean="0"/>
                        <a:t>undesirable)</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5"/>
                  </a:ext>
                </a:extLst>
              </a:tr>
              <a:tr h="571336">
                <a:tc>
                  <a:txBody>
                    <a:bodyPr/>
                    <a:lstStyle/>
                    <a:p>
                      <a:pPr>
                        <a:lnSpc>
                          <a:spcPct val="115000"/>
                        </a:lnSpc>
                        <a:spcAft>
                          <a:spcPts val="0"/>
                        </a:spcAft>
                      </a:pPr>
                      <a:r>
                        <a:rPr lang="en-GB" sz="1800" noProof="0" smtClean="0"/>
                        <a:t>6. incur </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startAt="6"/>
                      </a:pPr>
                      <a:r>
                        <a:rPr lang="en-GB" sz="1800" noProof="0" smtClean="0"/>
                        <a:t>(noun) the condition of being protected from harm</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6"/>
                  </a:ext>
                </a:extLst>
              </a:tr>
              <a:tr h="571336">
                <a:tc>
                  <a:txBody>
                    <a:bodyPr/>
                    <a:lstStyle/>
                    <a:p>
                      <a:pPr>
                        <a:lnSpc>
                          <a:spcPct val="115000"/>
                        </a:lnSpc>
                        <a:spcAft>
                          <a:spcPts val="0"/>
                        </a:spcAft>
                      </a:pPr>
                      <a:r>
                        <a:rPr lang="en-GB" sz="1800" noProof="0" smtClean="0"/>
                        <a:t>7. freedom </a:t>
                      </a:r>
                      <a:endParaRPr lang="en-GB" sz="1800" b="1" noProof="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indent="-457200" algn="l">
                        <a:lnSpc>
                          <a:spcPct val="115000"/>
                        </a:lnSpc>
                        <a:spcAft>
                          <a:spcPts val="0"/>
                        </a:spcAft>
                        <a:buFont typeface="+mj-lt"/>
                        <a:buAutoNum type="alphaLcPeriod" startAt="7"/>
                      </a:pPr>
                      <a:r>
                        <a:rPr lang="en-GB" sz="1800" noProof="0" dirty="0" smtClean="0"/>
                        <a:t>(noun) the right to use or enjoy</a:t>
                      </a:r>
                      <a:r>
                        <a:rPr lang="en-GB" sz="1800" baseline="0" noProof="0" dirty="0" smtClean="0"/>
                        <a:t> </a:t>
                      </a:r>
                      <a:r>
                        <a:rPr lang="en-GB" sz="1800" noProof="0" dirty="0" smtClean="0"/>
                        <a:t>something without restriction</a:t>
                      </a:r>
                      <a:endParaRPr lang="en-GB" sz="1800" b="1" noProof="0" dirty="0">
                        <a:solidFill>
                          <a:schemeClr val="bg1"/>
                        </a:solidFill>
                        <a:latin typeface="Calibri"/>
                        <a:ea typeface="Times New Roman"/>
                        <a:cs typeface="Times New Roman"/>
                      </a:endParaRPr>
                    </a:p>
                  </a:txBody>
                  <a:tcPr marL="57733" marR="577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3" name="Text Placeholder 2"/>
          <p:cNvSpPr>
            <a:spLocks noGrp="1"/>
          </p:cNvSpPr>
          <p:nvPr>
            <p:ph type="body" sz="half" idx="2"/>
          </p:nvPr>
        </p:nvSpPr>
        <p:spPr>
          <a:xfrm>
            <a:off x="457201" y="1556792"/>
            <a:ext cx="1666527" cy="4608512"/>
          </a:xfrm>
        </p:spPr>
        <p:txBody>
          <a:bodyPr/>
          <a:lstStyle/>
          <a:p>
            <a:pPr>
              <a:spcBef>
                <a:spcPts val="600"/>
              </a:spcBef>
            </a:pPr>
            <a:r>
              <a:rPr lang="en-GB" sz="2400" b="1" dirty="0" smtClean="0"/>
              <a:t>Matching definitions.</a:t>
            </a:r>
          </a:p>
          <a:p>
            <a:pPr>
              <a:spcBef>
                <a:spcPts val="600"/>
              </a:spcBef>
            </a:pPr>
            <a:endParaRPr lang="en-GB" dirty="0"/>
          </a:p>
        </p:txBody>
      </p:sp>
      <p:sp>
        <p:nvSpPr>
          <p:cNvPr id="2" name="Title 1"/>
          <p:cNvSpPr>
            <a:spLocks noGrp="1"/>
          </p:cNvSpPr>
          <p:nvPr>
            <p:ph type="title"/>
          </p:nvPr>
        </p:nvSpPr>
        <p:spPr/>
        <p:txBody>
          <a:bodyPr>
            <a:normAutofit fontScale="90000"/>
          </a:bodyPr>
          <a:lstStyle/>
          <a:p>
            <a:r>
              <a:rPr lang="en-GB" dirty="0" smtClean="0"/>
              <a:t>Some ideas for Vocabulary Activities (4/9)</a:t>
            </a:r>
            <a:endParaRPr lang="en-GB" dirty="0"/>
          </a:p>
        </p:txBody>
      </p:sp>
    </p:spTree>
    <p:extLst>
      <p:ext uri="{BB962C8B-B14F-4D97-AF65-F5344CB8AC3E}">
        <p14:creationId xmlns:p14="http://schemas.microsoft.com/office/powerpoint/2010/main" val="79202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(5/9)</a:t>
            </a:r>
            <a:endParaRPr lang="en-GB" dirty="0"/>
          </a:p>
        </p:txBody>
      </p:sp>
      <p:sp>
        <p:nvSpPr>
          <p:cNvPr id="8" name="Content Placeholder 7"/>
          <p:cNvSpPr>
            <a:spLocks noGrp="1"/>
          </p:cNvSpPr>
          <p:nvPr>
            <p:ph idx="1"/>
          </p:nvPr>
        </p:nvSpPr>
        <p:spPr/>
        <p:txBody>
          <a:bodyPr>
            <a:noAutofit/>
          </a:bodyPr>
          <a:lstStyle/>
          <a:p>
            <a:pPr marL="0" indent="0">
              <a:spcBef>
                <a:spcPts val="400"/>
              </a:spcBef>
              <a:buNone/>
            </a:pPr>
            <a:r>
              <a:rPr lang="en-GB" sz="2600" dirty="0" smtClean="0"/>
              <a:t>Taking one more step, we move from ‘pure’ vocabulary exercises, to tasks that enhance learners’ language awareness:</a:t>
            </a:r>
          </a:p>
          <a:p>
            <a:pPr>
              <a:spcBef>
                <a:spcPts val="400"/>
              </a:spcBef>
            </a:pPr>
            <a:r>
              <a:rPr lang="en-GB" sz="2600" dirty="0" smtClean="0"/>
              <a:t>A kind of conscious perception.</a:t>
            </a:r>
          </a:p>
          <a:p>
            <a:pPr>
              <a:spcBef>
                <a:spcPts val="400"/>
              </a:spcBef>
            </a:pPr>
            <a:r>
              <a:rPr lang="en-GB" sz="2600" dirty="0" smtClean="0"/>
              <a:t>Sensitivity to language. </a:t>
            </a:r>
          </a:p>
          <a:p>
            <a:pPr>
              <a:spcBef>
                <a:spcPts val="400"/>
              </a:spcBef>
            </a:pPr>
            <a:r>
              <a:rPr lang="en-GB" sz="2600" dirty="0" smtClean="0"/>
              <a:t>Essentially a thinking process.</a:t>
            </a:r>
          </a:p>
          <a:p>
            <a:pPr>
              <a:spcBef>
                <a:spcPts val="400"/>
              </a:spcBef>
            </a:pPr>
            <a:r>
              <a:rPr lang="en-GB" sz="2600" dirty="0" smtClean="0"/>
              <a:t>Explicit &amp; implicit knowledge about language.</a:t>
            </a:r>
          </a:p>
          <a:p>
            <a:pPr>
              <a:spcBef>
                <a:spcPts val="400"/>
              </a:spcBef>
            </a:pPr>
            <a:r>
              <a:rPr lang="en-GB" sz="2600" dirty="0" smtClean="0"/>
              <a:t>Being aware of the nuances as well as the meaning of language items.</a:t>
            </a:r>
          </a:p>
          <a:p>
            <a:pPr>
              <a:spcBef>
                <a:spcPts val="400"/>
              </a:spcBef>
            </a:pPr>
            <a:r>
              <a:rPr lang="en-GB" sz="2600" dirty="0" smtClean="0"/>
              <a:t>Emphasis on context.</a:t>
            </a:r>
          </a:p>
          <a:p>
            <a:pPr>
              <a:spcBef>
                <a:spcPts val="400"/>
              </a:spcBef>
            </a:pPr>
            <a:r>
              <a:rPr lang="en-GB" sz="2600" dirty="0" smtClean="0"/>
              <a:t>Holistic.</a:t>
            </a:r>
            <a:endParaRPr lang="en-GB" sz="2600" dirty="0"/>
          </a:p>
        </p:txBody>
      </p:sp>
    </p:spTree>
    <p:extLst>
      <p:ext uri="{BB962C8B-B14F-4D97-AF65-F5344CB8AC3E}">
        <p14:creationId xmlns:p14="http://schemas.microsoft.com/office/powerpoint/2010/main" val="2366089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(6/9)</a:t>
            </a:r>
            <a:endParaRPr lang="en-GB" dirty="0"/>
          </a:p>
        </p:txBody>
      </p:sp>
      <p:sp>
        <p:nvSpPr>
          <p:cNvPr id="3" name="Text Placeholder 2"/>
          <p:cNvSpPr>
            <a:spLocks noGrp="1"/>
          </p:cNvSpPr>
          <p:nvPr>
            <p:ph type="body" sz="half" idx="2"/>
          </p:nvPr>
        </p:nvSpPr>
        <p:spPr>
          <a:xfrm>
            <a:off x="457201" y="1556792"/>
            <a:ext cx="2386608" cy="4608512"/>
          </a:xfrm>
        </p:spPr>
        <p:txBody>
          <a:bodyPr>
            <a:normAutofit/>
          </a:bodyPr>
          <a:lstStyle/>
          <a:p>
            <a:r>
              <a:rPr lang="en-GB" sz="2400" b="1" dirty="0" smtClean="0"/>
              <a:t>Multiple Matching (word pool - no gap).</a:t>
            </a:r>
          </a:p>
          <a:p>
            <a:endParaRPr lang="en-GB" sz="2400" b="1" dirty="0"/>
          </a:p>
        </p:txBody>
      </p:sp>
      <p:pic>
        <p:nvPicPr>
          <p:cNvPr id="9" name="Picture 2" descr="Multiple Matching Activity."/>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597"/>
          <a:stretch/>
        </p:blipFill>
        <p:spPr bwMode="auto">
          <a:xfrm>
            <a:off x="3203848" y="1700808"/>
            <a:ext cx="5540599" cy="367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771800" y="4941168"/>
            <a:ext cx="648072" cy="360040"/>
          </a:xfrm>
          <a:prstGeom prst="rect">
            <a:avLst/>
          </a:prstGeom>
        </p:spPr>
        <p:txBody>
          <a:bodyPr vert="horz" wrap="square" lIns="91440" tIns="45720" rIns="91440" bIns="45720" rtlCol="0" anchor="ctr">
            <a:noAutofit/>
          </a:bodyPr>
          <a:lstStyle/>
          <a:p>
            <a:r>
              <a:rPr lang="en-GB" b="1" dirty="0" smtClean="0">
                <a:latin typeface="+mj-lt"/>
              </a:rPr>
              <a:t>[12]</a:t>
            </a:r>
          </a:p>
        </p:txBody>
      </p:sp>
    </p:spTree>
    <p:custDataLst>
      <p:tags r:id="rId1"/>
    </p:custDataLst>
    <p:extLst>
      <p:ext uri="{BB962C8B-B14F-4D97-AF65-F5344CB8AC3E}">
        <p14:creationId xmlns:p14="http://schemas.microsoft.com/office/powerpoint/2010/main" val="24945102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(7/9)</a:t>
            </a:r>
            <a:endParaRPr lang="en-GB" dirty="0"/>
          </a:p>
        </p:txBody>
      </p:sp>
      <p:sp>
        <p:nvSpPr>
          <p:cNvPr id="3" name="Text Placeholder 2"/>
          <p:cNvSpPr>
            <a:spLocks noGrp="1"/>
          </p:cNvSpPr>
          <p:nvPr>
            <p:ph type="body" sz="half" idx="2"/>
          </p:nvPr>
        </p:nvSpPr>
        <p:spPr>
          <a:xfrm>
            <a:off x="827584" y="5157192"/>
            <a:ext cx="5486400" cy="1015008"/>
          </a:xfrm>
        </p:spPr>
        <p:txBody>
          <a:bodyPr/>
          <a:lstStyle/>
          <a:p>
            <a:r>
              <a:rPr lang="en-GB" sz="2400" b="1" dirty="0" smtClean="0"/>
              <a:t>Multiple Matching (word pool - with gap).</a:t>
            </a:r>
          </a:p>
          <a:p>
            <a:endParaRPr lang="en-GB" dirty="0"/>
          </a:p>
        </p:txBody>
      </p:sp>
      <p:pic>
        <p:nvPicPr>
          <p:cNvPr id="9" name="Picture 2" descr="Multiple Matching Activity"/>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96" r="-262"/>
          <a:stretch/>
        </p:blipFill>
        <p:spPr bwMode="auto">
          <a:xfrm>
            <a:off x="600635" y="1556792"/>
            <a:ext cx="789790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8388424" y="4509120"/>
            <a:ext cx="576064" cy="360040"/>
          </a:xfrm>
          <a:prstGeom prst="rect">
            <a:avLst/>
          </a:prstGeom>
        </p:spPr>
        <p:txBody>
          <a:bodyPr vert="horz" wrap="square" lIns="91440" tIns="45720" rIns="91440" bIns="45720" rtlCol="0" anchor="ctr">
            <a:noAutofit/>
          </a:bodyPr>
          <a:lstStyle/>
          <a:p>
            <a:r>
              <a:rPr lang="en-GB" b="1" dirty="0" smtClean="0">
                <a:latin typeface="+mj-lt"/>
              </a:rPr>
              <a:t>[13]</a:t>
            </a:r>
          </a:p>
        </p:txBody>
      </p:sp>
    </p:spTree>
    <p:custDataLst>
      <p:tags r:id="rId1"/>
    </p:custDataLst>
    <p:extLst>
      <p:ext uri="{BB962C8B-B14F-4D97-AF65-F5344CB8AC3E}">
        <p14:creationId xmlns:p14="http://schemas.microsoft.com/office/powerpoint/2010/main" val="19552529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(8/9)</a:t>
            </a:r>
            <a:endParaRPr lang="en-GB" dirty="0"/>
          </a:p>
        </p:txBody>
      </p:sp>
      <p:sp>
        <p:nvSpPr>
          <p:cNvPr id="8" name="Content Placeholder 7"/>
          <p:cNvSpPr>
            <a:spLocks noGrp="1"/>
          </p:cNvSpPr>
          <p:nvPr>
            <p:ph sz="half" idx="1"/>
          </p:nvPr>
        </p:nvSpPr>
        <p:spPr>
          <a:xfrm>
            <a:off x="457200" y="1600200"/>
            <a:ext cx="3106688" cy="4525963"/>
          </a:xfrm>
        </p:spPr>
        <p:txBody>
          <a:bodyPr>
            <a:normAutofit/>
          </a:bodyPr>
          <a:lstStyle/>
          <a:p>
            <a:pPr marL="0" indent="0">
              <a:buNone/>
            </a:pPr>
            <a:r>
              <a:rPr lang="en-GB" b="1" dirty="0" smtClean="0"/>
              <a:t>Using Reading as an impetus for Language Awareness tasks – identifying meaning within context.</a:t>
            </a:r>
            <a:endParaRPr lang="en-GB" b="1" dirty="0"/>
          </a:p>
        </p:txBody>
      </p:sp>
      <p:pic>
        <p:nvPicPr>
          <p:cNvPr id="5" name="Content Placeholder 4" descr="Language Awareness tasks"/>
          <p:cNvPicPr>
            <a:picLocks noGrp="1" noChangeAspect="1"/>
          </p:cNvPicPr>
          <p:nvPr>
            <p:ph sz="half" idx="2"/>
          </p:nvPr>
        </p:nvPicPr>
        <p:blipFill>
          <a:blip r:embed="rId3"/>
          <a:stretch>
            <a:fillRect/>
          </a:stretch>
        </p:blipFill>
        <p:spPr>
          <a:xfrm>
            <a:off x="3567290" y="1772816"/>
            <a:ext cx="5115318" cy="2592288"/>
          </a:xfrm>
          <a:prstGeom prst="rect">
            <a:avLst/>
          </a:prstGeom>
        </p:spPr>
      </p:pic>
      <p:sp>
        <p:nvSpPr>
          <p:cNvPr id="6" name="TextBox 5"/>
          <p:cNvSpPr txBox="1"/>
          <p:nvPr/>
        </p:nvSpPr>
        <p:spPr>
          <a:xfrm>
            <a:off x="8100392" y="4581128"/>
            <a:ext cx="616189" cy="360040"/>
          </a:xfrm>
          <a:prstGeom prst="rect">
            <a:avLst/>
          </a:prstGeom>
        </p:spPr>
        <p:txBody>
          <a:bodyPr vert="horz" wrap="square" lIns="91440" tIns="45720" rIns="91440" bIns="45720" rtlCol="0" anchor="ctr">
            <a:noAutofit/>
          </a:bodyPr>
          <a:lstStyle/>
          <a:p>
            <a:r>
              <a:rPr lang="en-GB" b="1" dirty="0" smtClean="0">
                <a:latin typeface="+mj-lt"/>
              </a:rPr>
              <a:t>[14]</a:t>
            </a:r>
          </a:p>
        </p:txBody>
      </p:sp>
    </p:spTree>
    <p:custDataLst>
      <p:tags r:id="rId1"/>
    </p:custDataLst>
    <p:extLst>
      <p:ext uri="{BB962C8B-B14F-4D97-AF65-F5344CB8AC3E}">
        <p14:creationId xmlns:p14="http://schemas.microsoft.com/office/powerpoint/2010/main" val="26695063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ideas for Vocabulary Activities (9/9)</a:t>
            </a:r>
            <a:endParaRPr lang="en-GB" dirty="0"/>
          </a:p>
        </p:txBody>
      </p:sp>
      <p:sp>
        <p:nvSpPr>
          <p:cNvPr id="3" name="Text Placeholder 2"/>
          <p:cNvSpPr>
            <a:spLocks noGrp="1"/>
          </p:cNvSpPr>
          <p:nvPr>
            <p:ph type="body" sz="half" idx="2"/>
          </p:nvPr>
        </p:nvSpPr>
        <p:spPr>
          <a:xfrm>
            <a:off x="1547664" y="5085184"/>
            <a:ext cx="6120680" cy="1015008"/>
          </a:xfrm>
        </p:spPr>
        <p:txBody>
          <a:bodyPr/>
          <a:lstStyle/>
          <a:p>
            <a:r>
              <a:rPr lang="en-GB" sz="2400" b="1" dirty="0" smtClean="0"/>
              <a:t>Short-answer/Fill-in (morphology-derivation).</a:t>
            </a:r>
          </a:p>
          <a:p>
            <a:endParaRPr lang="en-GB" dirty="0"/>
          </a:p>
        </p:txBody>
      </p:sp>
      <p:pic>
        <p:nvPicPr>
          <p:cNvPr id="9" name="Picture 2" descr="Short-answer/Fill-in Activity."/>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0" r="-299"/>
          <a:stretch/>
        </p:blipFill>
        <p:spPr bwMode="auto">
          <a:xfrm>
            <a:off x="1461248" y="1556792"/>
            <a:ext cx="6221505"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596336" y="4509120"/>
            <a:ext cx="576064" cy="360040"/>
          </a:xfrm>
          <a:prstGeom prst="rect">
            <a:avLst/>
          </a:prstGeom>
        </p:spPr>
        <p:txBody>
          <a:bodyPr vert="horz" wrap="square" lIns="91440" tIns="45720" rIns="91440" bIns="45720" rtlCol="0" anchor="ctr">
            <a:noAutofit/>
          </a:bodyPr>
          <a:lstStyle/>
          <a:p>
            <a:r>
              <a:rPr lang="en-GB" b="1" dirty="0" smtClean="0">
                <a:latin typeface="+mj-lt"/>
              </a:rPr>
              <a:t>[15]</a:t>
            </a:r>
          </a:p>
        </p:txBody>
      </p:sp>
    </p:spTree>
    <p:custDataLst>
      <p:tags r:id="rId1"/>
    </p:custDataLst>
    <p:extLst>
      <p:ext uri="{BB962C8B-B14F-4D97-AF65-F5344CB8AC3E}">
        <p14:creationId xmlns:p14="http://schemas.microsoft.com/office/powerpoint/2010/main" val="24976802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Resources</a:t>
            </a:r>
            <a:endParaRPr lang="en-GB" dirty="0"/>
          </a:p>
        </p:txBody>
      </p:sp>
      <p:sp>
        <p:nvSpPr>
          <p:cNvPr id="5" name="Content Placeholder 4"/>
          <p:cNvSpPr>
            <a:spLocks noGrp="1"/>
          </p:cNvSpPr>
          <p:nvPr>
            <p:ph idx="1"/>
          </p:nvPr>
        </p:nvSpPr>
        <p:spPr/>
        <p:txBody>
          <a:bodyPr/>
          <a:lstStyle/>
          <a:p>
            <a:r>
              <a:rPr lang="en-GB" dirty="0" smtClean="0">
                <a:hlinkClick r:id="rId2"/>
              </a:rPr>
              <a:t>Teaching Vocabulary:</a:t>
            </a:r>
            <a:br>
              <a:rPr lang="en-GB" dirty="0" smtClean="0">
                <a:hlinkClick r:id="rId2"/>
              </a:rPr>
            </a:br>
            <a:r>
              <a:rPr lang="en-GB" dirty="0" smtClean="0">
                <a:hlinkClick r:id="rId2"/>
              </a:rPr>
              <a:t>Two Dozen Tips and Techniques</a:t>
            </a:r>
            <a:endParaRPr lang="en-GB" dirty="0" smtClean="0">
              <a:hlinkClick r:id="rId3"/>
            </a:endParaRPr>
          </a:p>
          <a:p>
            <a:r>
              <a:rPr lang="en-GB" dirty="0" smtClean="0">
                <a:hlinkClick r:id="rId3"/>
              </a:rPr>
              <a:t>English Vocabulary Word Lists</a:t>
            </a:r>
            <a:br>
              <a:rPr lang="en-GB" dirty="0" smtClean="0">
                <a:hlinkClick r:id="rId3"/>
              </a:rPr>
            </a:br>
            <a:r>
              <a:rPr lang="en-GB" dirty="0" smtClean="0">
                <a:hlinkClick r:id="rId3"/>
              </a:rPr>
              <a:t>with Games, Puzzles and Quizzes</a:t>
            </a:r>
            <a:endParaRPr lang="en-GB" dirty="0" smtClean="0">
              <a:hlinkClick r:id="rId4"/>
            </a:endParaRPr>
          </a:p>
          <a:p>
            <a:r>
              <a:rPr lang="en-GB" dirty="0" err="1" smtClean="0">
                <a:hlinkClick r:id="rId4"/>
              </a:rPr>
              <a:t>LearnEnglishKids</a:t>
            </a:r>
            <a:endParaRPr lang="en-GB" dirty="0" smtClean="0"/>
          </a:p>
          <a:p>
            <a:r>
              <a:rPr lang="en-GB" dirty="0" smtClean="0"/>
              <a:t>An authoring tool: </a:t>
            </a:r>
            <a:r>
              <a:rPr lang="en-GB" dirty="0" smtClean="0">
                <a:hlinkClick r:id="rId5"/>
              </a:rPr>
              <a:t>Hot Potatoes</a:t>
            </a:r>
            <a:endParaRPr lang="en-GB" dirty="0">
              <a:hlinkClick r:id="rId6" action="ppaction://hlinkfile"/>
            </a:endParaRPr>
          </a:p>
        </p:txBody>
      </p:sp>
    </p:spTree>
    <p:extLst>
      <p:ext uri="{BB962C8B-B14F-4D97-AF65-F5344CB8AC3E}">
        <p14:creationId xmlns:p14="http://schemas.microsoft.com/office/powerpoint/2010/main" val="21858908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Selecting Vocabulary for Instruction (1/3)</a:t>
            </a:r>
            <a:endParaRPr lang="en-GB" dirty="0"/>
          </a:p>
        </p:txBody>
      </p:sp>
      <p:sp>
        <p:nvSpPr>
          <p:cNvPr id="3" name="Content Placeholder 2"/>
          <p:cNvSpPr>
            <a:spLocks noGrp="1"/>
          </p:cNvSpPr>
          <p:nvPr>
            <p:ph idx="1"/>
          </p:nvPr>
        </p:nvSpPr>
        <p:spPr/>
        <p:txBody>
          <a:bodyPr>
            <a:noAutofit/>
          </a:bodyPr>
          <a:lstStyle/>
          <a:p>
            <a:r>
              <a:rPr lang="en-GB" dirty="0" smtClean="0"/>
              <a:t>Which words are most important to understanding the text?</a:t>
            </a:r>
          </a:p>
          <a:p>
            <a:r>
              <a:rPr lang="en-GB" dirty="0" smtClean="0"/>
              <a:t>How much prior knowledge will students have about this word or its related concept?</a:t>
            </a:r>
          </a:p>
          <a:p>
            <a:r>
              <a:rPr lang="en-GB" dirty="0" smtClean="0"/>
              <a:t>Is the word encountered frequently?</a:t>
            </a:r>
          </a:p>
          <a:p>
            <a:r>
              <a:rPr lang="en-GB" dirty="0" smtClean="0"/>
              <a:t>Does the word have multiple meanings?</a:t>
            </a:r>
          </a:p>
          <a:p>
            <a:r>
              <a:rPr lang="en-GB" dirty="0" smtClean="0"/>
              <a:t>Is the concept significant and does it therefore require pre teaching?</a:t>
            </a:r>
            <a:endParaRPr lang="en-GB" dirty="0"/>
          </a:p>
        </p:txBody>
      </p:sp>
    </p:spTree>
    <p:extLst>
      <p:ext uri="{BB962C8B-B14F-4D97-AF65-F5344CB8AC3E}">
        <p14:creationId xmlns:p14="http://schemas.microsoft.com/office/powerpoint/2010/main" val="41029050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Selecting Vocabulary for Instruction (2/3)</a:t>
            </a:r>
            <a:endParaRPr lang="en-GB" dirty="0"/>
          </a:p>
        </p:txBody>
      </p:sp>
      <p:sp>
        <p:nvSpPr>
          <p:cNvPr id="3" name="Content Placeholder 2"/>
          <p:cNvSpPr>
            <a:spLocks noGrp="1"/>
          </p:cNvSpPr>
          <p:nvPr>
            <p:ph idx="1"/>
          </p:nvPr>
        </p:nvSpPr>
        <p:spPr/>
        <p:txBody>
          <a:bodyPr>
            <a:normAutofit/>
          </a:bodyPr>
          <a:lstStyle/>
          <a:p>
            <a:r>
              <a:rPr lang="en-GB" dirty="0" smtClean="0"/>
              <a:t>Which words can be figured out from the context?</a:t>
            </a:r>
          </a:p>
          <a:p>
            <a:r>
              <a:rPr lang="en-GB" dirty="0" smtClean="0"/>
              <a:t>Are there words that could be grouped together to enhance understanding a concept?</a:t>
            </a:r>
          </a:p>
          <a:p>
            <a:r>
              <a:rPr lang="en-GB" dirty="0" smtClean="0"/>
              <a:t>What strategies could I employ to help students integrate the concept (and related words) into their lives?</a:t>
            </a:r>
            <a:endParaRPr lang="en-GB" dirty="0"/>
          </a:p>
        </p:txBody>
      </p:sp>
    </p:spTree>
    <p:extLst>
      <p:ext uri="{BB962C8B-B14F-4D97-AF65-F5344CB8AC3E}">
        <p14:creationId xmlns:p14="http://schemas.microsoft.com/office/powerpoint/2010/main" val="189008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it mean to know a lexical item? (2/5)</a:t>
            </a:r>
            <a:endParaRPr lang="en-GB" dirty="0"/>
          </a:p>
        </p:txBody>
      </p:sp>
      <p:sp>
        <p:nvSpPr>
          <p:cNvPr id="3" name="Content Placeholder 2"/>
          <p:cNvSpPr>
            <a:spLocks noGrp="1"/>
          </p:cNvSpPr>
          <p:nvPr>
            <p:ph idx="1"/>
          </p:nvPr>
        </p:nvSpPr>
        <p:spPr/>
        <p:txBody>
          <a:bodyPr>
            <a:normAutofit/>
          </a:bodyPr>
          <a:lstStyle/>
          <a:p>
            <a:r>
              <a:rPr lang="en-GB" smtClean="0"/>
              <a:t>E.g.: ‘submarine’ (‘</a:t>
            </a:r>
            <a:r>
              <a:rPr lang="en-GB" b="1" smtClean="0"/>
              <a:t>sub</a:t>
            </a:r>
            <a:r>
              <a:rPr lang="en-GB" smtClean="0"/>
              <a:t>’ → under; underwater) or that the suffix </a:t>
            </a:r>
          </a:p>
          <a:p>
            <a:r>
              <a:rPr lang="en-GB" smtClean="0"/>
              <a:t>-</a:t>
            </a:r>
            <a:r>
              <a:rPr lang="en-GB" b="1" smtClean="0"/>
              <a:t>ly</a:t>
            </a:r>
            <a:r>
              <a:rPr lang="en-GB" smtClean="0"/>
              <a:t> is typically (though not always) an adverb suffix.</a:t>
            </a:r>
            <a:endParaRPr lang="en-GB" dirty="0"/>
          </a:p>
        </p:txBody>
      </p:sp>
    </p:spTree>
    <p:extLst>
      <p:ext uri="{BB962C8B-B14F-4D97-AF65-F5344CB8AC3E}">
        <p14:creationId xmlns:p14="http://schemas.microsoft.com/office/powerpoint/2010/main" val="28808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Selecting Vocabulary for Instruction (3/3)</a:t>
            </a:r>
            <a:endParaRPr lang="en-GB" dirty="0"/>
          </a:p>
        </p:txBody>
      </p:sp>
      <p:sp>
        <p:nvSpPr>
          <p:cNvPr id="3" name="Content Placeholder 2"/>
          <p:cNvSpPr>
            <a:spLocks noGrp="1"/>
          </p:cNvSpPr>
          <p:nvPr>
            <p:ph idx="1"/>
          </p:nvPr>
        </p:nvSpPr>
        <p:spPr/>
        <p:txBody>
          <a:bodyPr>
            <a:normAutofit/>
          </a:bodyPr>
          <a:lstStyle/>
          <a:p>
            <a:r>
              <a:rPr lang="en-GB" dirty="0" smtClean="0"/>
              <a:t>How can I make repeated exposures to the word/concept productive and enjoyable?</a:t>
            </a:r>
          </a:p>
          <a:p>
            <a:r>
              <a:rPr lang="en-GB" dirty="0" smtClean="0"/>
              <a:t>How can I help students use the word/concept in meaningful ways in multiple contexts?</a:t>
            </a:r>
            <a:endParaRPr lang="en-GB" dirty="0"/>
          </a:p>
        </p:txBody>
      </p:sp>
    </p:spTree>
    <p:extLst>
      <p:ext uri="{BB962C8B-B14F-4D97-AF65-F5344CB8AC3E}">
        <p14:creationId xmlns:p14="http://schemas.microsoft.com/office/powerpoint/2010/main" val="13902454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Summing up: Practical implications of vocabulary acquisition research (1/3)</a:t>
            </a:r>
            <a:endParaRPr lang="en-GB" dirty="0"/>
          </a:p>
        </p:txBody>
      </p:sp>
      <p:sp>
        <p:nvSpPr>
          <p:cNvPr id="3" name="Content Placeholder 2"/>
          <p:cNvSpPr>
            <a:spLocks noGrp="1"/>
          </p:cNvSpPr>
          <p:nvPr>
            <p:ph idx="1"/>
          </p:nvPr>
        </p:nvSpPr>
        <p:spPr/>
        <p:txBody>
          <a:bodyPr>
            <a:noAutofit/>
          </a:bodyPr>
          <a:lstStyle/>
          <a:p>
            <a:pPr>
              <a:spcBef>
                <a:spcPts val="600"/>
              </a:spcBef>
            </a:pPr>
            <a:r>
              <a:rPr lang="en-GB" dirty="0" smtClean="0"/>
              <a:t>Incidental vocabulary learning should be accompanied by explicit vocabulary instruction.</a:t>
            </a:r>
          </a:p>
          <a:p>
            <a:pPr>
              <a:spcBef>
                <a:spcPts val="600"/>
              </a:spcBef>
            </a:pPr>
            <a:r>
              <a:rPr lang="en-GB" dirty="0" smtClean="0"/>
              <a:t>Provide students with meaningful tasks which require them to analyse and process language more deeply.</a:t>
            </a:r>
          </a:p>
          <a:p>
            <a:pPr>
              <a:spcBef>
                <a:spcPts val="600"/>
              </a:spcBef>
            </a:pPr>
            <a:r>
              <a:rPr lang="en-GB" dirty="0" smtClean="0"/>
              <a:t>Encourage repetition and memorisation of words for students to commit words to short term memory.</a:t>
            </a:r>
          </a:p>
        </p:txBody>
      </p:sp>
    </p:spTree>
    <p:extLst>
      <p:ext uri="{BB962C8B-B14F-4D97-AF65-F5344CB8AC3E}">
        <p14:creationId xmlns:p14="http://schemas.microsoft.com/office/powerpoint/2010/main" val="4195075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Summing up: Practical implications of vocabulary acquisition research (2/3)</a:t>
            </a:r>
            <a:endParaRPr lang="en-GB" dirty="0"/>
          </a:p>
        </p:txBody>
      </p:sp>
      <p:sp>
        <p:nvSpPr>
          <p:cNvPr id="3" name="Content Placeholder 2"/>
          <p:cNvSpPr>
            <a:spLocks noGrp="1"/>
          </p:cNvSpPr>
          <p:nvPr>
            <p:ph idx="1"/>
          </p:nvPr>
        </p:nvSpPr>
        <p:spPr/>
        <p:txBody>
          <a:bodyPr>
            <a:noAutofit/>
          </a:bodyPr>
          <a:lstStyle/>
          <a:p>
            <a:pPr>
              <a:spcBef>
                <a:spcPts val="600"/>
              </a:spcBef>
            </a:pPr>
            <a:r>
              <a:rPr lang="en-GB" sz="3000" dirty="0" smtClean="0"/>
              <a:t>Provide a number of encounters with a word through different activities and contexts.</a:t>
            </a:r>
          </a:p>
          <a:p>
            <a:pPr>
              <a:spcBef>
                <a:spcPts val="600"/>
              </a:spcBef>
            </a:pPr>
            <a:r>
              <a:rPr lang="en-GB" sz="3000" dirty="0" smtClean="0"/>
              <a:t>Integrate new words with old.</a:t>
            </a:r>
          </a:p>
          <a:p>
            <a:r>
              <a:rPr lang="en-GB" sz="3000" dirty="0" smtClean="0"/>
              <a:t>Both formal and semantic aspects of words need to be given attention to in the teaching/learning process.</a:t>
            </a:r>
          </a:p>
          <a:p>
            <a:r>
              <a:rPr lang="en-GB" sz="3000" dirty="0" smtClean="0"/>
              <a:t>Facilitate imaging of words. Visual images can facilitate memory and can fix new items into our memory.</a:t>
            </a:r>
            <a:endParaRPr lang="en-GB" sz="3000" dirty="0"/>
          </a:p>
        </p:txBody>
      </p:sp>
    </p:spTree>
    <p:extLst>
      <p:ext uri="{BB962C8B-B14F-4D97-AF65-F5344CB8AC3E}">
        <p14:creationId xmlns:p14="http://schemas.microsoft.com/office/powerpoint/2010/main" val="28331254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Summing up: Practical implications of vocabulary acquisition research </a:t>
            </a:r>
            <a:r>
              <a:rPr lang="en-GB" smtClean="0"/>
              <a:t>(3/3)</a:t>
            </a:r>
            <a:endParaRPr lang="en-GB" dirty="0"/>
          </a:p>
        </p:txBody>
      </p:sp>
      <p:sp>
        <p:nvSpPr>
          <p:cNvPr id="3" name="Content Placeholder 2"/>
          <p:cNvSpPr>
            <a:spLocks noGrp="1"/>
          </p:cNvSpPr>
          <p:nvPr>
            <p:ph idx="1"/>
          </p:nvPr>
        </p:nvSpPr>
        <p:spPr/>
        <p:txBody>
          <a:bodyPr>
            <a:normAutofit/>
          </a:bodyPr>
          <a:lstStyle/>
          <a:p>
            <a:r>
              <a:rPr lang="en-GB" dirty="0" smtClean="0"/>
              <a:t>Try to present vocabulary in an organised manner.</a:t>
            </a:r>
          </a:p>
          <a:p>
            <a:r>
              <a:rPr lang="en-GB" dirty="0" smtClean="0"/>
              <a:t>Use of a variety of techniques and tasks.</a:t>
            </a:r>
          </a:p>
          <a:p>
            <a:r>
              <a:rPr lang="en-GB" dirty="0" smtClean="0"/>
              <a:t>Train students in the art of exploiting contextual information in deducing the meaning of unknown words.</a:t>
            </a:r>
          </a:p>
          <a:p>
            <a:r>
              <a:rPr lang="en-GB" dirty="0" smtClean="0"/>
              <a:t>Encourage independent learning.</a:t>
            </a:r>
            <a:endParaRPr lang="en-GB" dirty="0"/>
          </a:p>
        </p:txBody>
      </p:sp>
    </p:spTree>
    <p:extLst>
      <p:ext uri="{BB962C8B-B14F-4D97-AF65-F5344CB8AC3E}">
        <p14:creationId xmlns:p14="http://schemas.microsoft.com/office/powerpoint/2010/main" val="23218223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(1/2)</a:t>
            </a:r>
            <a:endParaRPr lang="en-GB" dirty="0"/>
          </a:p>
        </p:txBody>
      </p:sp>
      <p:sp>
        <p:nvSpPr>
          <p:cNvPr id="3" name="Content Placeholder 2"/>
          <p:cNvSpPr>
            <a:spLocks noGrp="1"/>
          </p:cNvSpPr>
          <p:nvPr>
            <p:ph idx="1"/>
          </p:nvPr>
        </p:nvSpPr>
        <p:spPr/>
        <p:txBody>
          <a:bodyPr>
            <a:noAutofit/>
          </a:bodyPr>
          <a:lstStyle/>
          <a:p>
            <a:pPr marL="576263" indent="-576263">
              <a:buNone/>
            </a:pPr>
            <a:r>
              <a:rPr lang="en-GB" sz="2400" dirty="0"/>
              <a:t>Carr, E., &amp; </a:t>
            </a:r>
            <a:r>
              <a:rPr lang="en-GB" sz="2400" dirty="0" err="1"/>
              <a:t>Wixson</a:t>
            </a:r>
            <a:r>
              <a:rPr lang="en-GB" sz="2400" dirty="0"/>
              <a:t>, K. K. (1986). Guidelines for evaluating vocabulary instruction. </a:t>
            </a:r>
            <a:r>
              <a:rPr lang="en-GB" sz="2400" i="1" dirty="0"/>
              <a:t>Journal of Reading</a:t>
            </a:r>
            <a:r>
              <a:rPr lang="en-GB" sz="2400" dirty="0"/>
              <a:t>, 588-595.</a:t>
            </a:r>
          </a:p>
          <a:p>
            <a:pPr marL="576263" indent="-576263">
              <a:buNone/>
            </a:pPr>
            <a:r>
              <a:rPr lang="en-GB" sz="2400" dirty="0"/>
              <a:t>Dole, J. A., Sloan, C., &amp; </a:t>
            </a:r>
            <a:r>
              <a:rPr lang="en-GB" sz="2400" dirty="0" err="1"/>
              <a:t>Trathen</a:t>
            </a:r>
            <a:r>
              <a:rPr lang="en-GB" sz="2400" dirty="0"/>
              <a:t>, W. (1995). Teaching vocabulary within the context of literature. </a:t>
            </a:r>
            <a:r>
              <a:rPr lang="en-GB" sz="2400" i="1" dirty="0"/>
              <a:t>Journal of Reading</a:t>
            </a:r>
            <a:r>
              <a:rPr lang="en-GB" sz="2400" dirty="0"/>
              <a:t>, 452-460.</a:t>
            </a:r>
          </a:p>
          <a:p>
            <a:pPr marL="576263" indent="-576263">
              <a:buNone/>
            </a:pPr>
            <a:r>
              <a:rPr lang="en-GB" sz="2400" dirty="0"/>
              <a:t>McCarthy, M. (1990) </a:t>
            </a:r>
            <a:r>
              <a:rPr lang="en-GB" sz="2400" i="1" dirty="0"/>
              <a:t>Vocabulary</a:t>
            </a:r>
            <a:r>
              <a:rPr lang="en-GB" sz="2400" dirty="0"/>
              <a:t>. Oxford University Press</a:t>
            </a:r>
            <a:r>
              <a:rPr lang="en-GB" sz="2400" dirty="0" smtClean="0"/>
              <a:t>. </a:t>
            </a:r>
          </a:p>
          <a:p>
            <a:pPr marL="576263" indent="-576263">
              <a:buNone/>
            </a:pPr>
            <a:r>
              <a:rPr lang="en-GB" sz="2400" dirty="0" smtClean="0"/>
              <a:t>Nation</a:t>
            </a:r>
            <a:r>
              <a:rPr lang="en-GB" sz="2400" dirty="0"/>
              <a:t>, I. S. (2001). </a:t>
            </a:r>
            <a:r>
              <a:rPr lang="en-GB" sz="2400" i="1" dirty="0"/>
              <a:t>Learning vocabulary in another language</a:t>
            </a:r>
            <a:r>
              <a:rPr lang="en-GB" sz="2400" dirty="0"/>
              <a:t>. Ernst </a:t>
            </a:r>
            <a:r>
              <a:rPr lang="en-GB" sz="2400" dirty="0" err="1"/>
              <a:t>Klett</a:t>
            </a:r>
            <a:r>
              <a:rPr lang="en-GB" sz="2400" dirty="0"/>
              <a:t> </a:t>
            </a:r>
            <a:r>
              <a:rPr lang="en-GB" sz="2400" dirty="0" err="1"/>
              <a:t>Sprachen</a:t>
            </a:r>
            <a:r>
              <a:rPr lang="en-GB" sz="2400" dirty="0" smtClean="0"/>
              <a:t>.</a:t>
            </a:r>
            <a:endParaRPr lang="en-GB" sz="2400" dirty="0"/>
          </a:p>
        </p:txBody>
      </p:sp>
    </p:spTree>
    <p:extLst>
      <p:ext uri="{BB962C8B-B14F-4D97-AF65-F5344CB8AC3E}">
        <p14:creationId xmlns:p14="http://schemas.microsoft.com/office/powerpoint/2010/main" val="13982682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(2/2)</a:t>
            </a:r>
            <a:endParaRPr lang="en-GB" dirty="0"/>
          </a:p>
        </p:txBody>
      </p:sp>
      <p:sp>
        <p:nvSpPr>
          <p:cNvPr id="3" name="Content Placeholder 2"/>
          <p:cNvSpPr>
            <a:spLocks noGrp="1"/>
          </p:cNvSpPr>
          <p:nvPr>
            <p:ph idx="1"/>
          </p:nvPr>
        </p:nvSpPr>
        <p:spPr/>
        <p:txBody>
          <a:bodyPr>
            <a:noAutofit/>
          </a:bodyPr>
          <a:lstStyle/>
          <a:p>
            <a:pPr marL="576263" indent="-576263">
              <a:buNone/>
            </a:pPr>
            <a:r>
              <a:rPr lang="en-GB" sz="2400" dirty="0" smtClean="0"/>
              <a:t>National </a:t>
            </a:r>
            <a:r>
              <a:rPr lang="en-GB" sz="2400" dirty="0"/>
              <a:t>Reading Panel (US), National Institute of Child Health, &amp; Human Development (US). (2000). </a:t>
            </a:r>
            <a:r>
              <a:rPr lang="en-GB" sz="2400" i="1" dirty="0"/>
              <a:t>Report of the national reading panel: Teaching children to read: An evidence-based assessment of the scientific research literature on reading and its implications for reading instruction: Reports of the subgroups</a:t>
            </a:r>
            <a:r>
              <a:rPr lang="en-GB" sz="2400" dirty="0"/>
              <a:t>. National Institute of Child Health and Human Development, National Institutes of Health.</a:t>
            </a:r>
          </a:p>
          <a:p>
            <a:pPr marL="576263" indent="-576263">
              <a:buNone/>
            </a:pPr>
            <a:r>
              <a:rPr lang="en-GB" sz="2400" dirty="0"/>
              <a:t>Schmitt, N. (2000). </a:t>
            </a:r>
            <a:r>
              <a:rPr lang="en-GB" sz="2400" i="1" dirty="0"/>
              <a:t>Vocabulary in language teaching</a:t>
            </a:r>
            <a:r>
              <a:rPr lang="en-GB" sz="2400" dirty="0"/>
              <a:t>. Ernst </a:t>
            </a:r>
            <a:r>
              <a:rPr lang="en-GB" sz="2400" dirty="0" err="1"/>
              <a:t>Klett</a:t>
            </a:r>
            <a:r>
              <a:rPr lang="en-GB" sz="2400" dirty="0"/>
              <a:t> </a:t>
            </a:r>
            <a:r>
              <a:rPr lang="en-GB" sz="2400" dirty="0" err="1"/>
              <a:t>Sprachen</a:t>
            </a:r>
            <a:r>
              <a:rPr lang="en-GB" sz="2400" dirty="0"/>
              <a:t>.</a:t>
            </a:r>
          </a:p>
          <a:p>
            <a:pPr marL="0" indent="0">
              <a:buNone/>
            </a:pPr>
            <a:endParaRPr lang="en-GB" sz="2400" dirty="0"/>
          </a:p>
        </p:txBody>
      </p:sp>
    </p:spTree>
    <p:extLst>
      <p:ext uri="{BB962C8B-B14F-4D97-AF65-F5344CB8AC3E}">
        <p14:creationId xmlns:p14="http://schemas.microsoft.com/office/powerpoint/2010/main" val="27660955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n-GB" dirty="0" smtClean="0"/>
              <a:t>End of Unit</a:t>
            </a:r>
            <a:endParaRPr lang="en-GB" dirty="0"/>
          </a:p>
        </p:txBody>
      </p:sp>
      <p:sp>
        <p:nvSpPr>
          <p:cNvPr id="8" name="Υπότιτλος 7"/>
          <p:cNvSpPr>
            <a:spLocks noGrp="1"/>
          </p:cNvSpPr>
          <p:nvPr>
            <p:ph type="subTitle" idx="1"/>
          </p:nvPr>
        </p:nvSpPr>
        <p:spPr/>
        <p:txBody>
          <a:bodyPr/>
          <a:lstStyle/>
          <a:p>
            <a:endParaRPr lang="en-GB" dirty="0"/>
          </a:p>
        </p:txBody>
      </p:sp>
    </p:spTree>
    <p:custDataLst>
      <p:tags r:id="rId1"/>
    </p:custDataLst>
    <p:extLst>
      <p:ext uri="{BB962C8B-B14F-4D97-AF65-F5344CB8AC3E}">
        <p14:creationId xmlns:p14="http://schemas.microsoft.com/office/powerpoint/2010/main" val="12062919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a:p>
            <a:endParaRPr lang="en-GB" altLang="el-GR" sz="2000" dirty="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437112"/>
            <a:ext cx="5400675" cy="1285875"/>
          </a:xfrm>
          <a:prstGeom prst="rect">
            <a:avLst/>
          </a:prstGeom>
          <a:noFill/>
          <a:ln>
            <a:noFill/>
          </a:ln>
        </p:spPr>
      </p:pic>
    </p:spTree>
    <p:custDataLst>
      <p:tags r:id="rId1"/>
    </p:custDataLst>
    <p:extLst>
      <p:ext uri="{BB962C8B-B14F-4D97-AF65-F5344CB8AC3E}">
        <p14:creationId xmlns:p14="http://schemas.microsoft.com/office/powerpoint/2010/main" val="32088460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GB" altLang="el-GR" sz="4400" dirty="0" smtClean="0"/>
              <a:t>Notes</a:t>
            </a:r>
          </a:p>
        </p:txBody>
      </p:sp>
      <p:sp>
        <p:nvSpPr>
          <p:cNvPr id="33795" name="Text Placeholder 4"/>
          <p:cNvSpPr>
            <a:spLocks noGrp="1"/>
          </p:cNvSpPr>
          <p:nvPr>
            <p:ph type="body" idx="1"/>
          </p:nvPr>
        </p:nvSpPr>
        <p:spPr/>
        <p:txBody>
          <a:bodyPr/>
          <a:lstStyle/>
          <a:p>
            <a:endParaRPr lang="el-GR" altLang="el-GR" smtClean="0"/>
          </a:p>
        </p:txBody>
      </p:sp>
    </p:spTree>
    <p:custDataLst>
      <p:tags r:id="rId1"/>
    </p:custDataLst>
    <p:extLst>
      <p:ext uri="{BB962C8B-B14F-4D97-AF65-F5344CB8AC3E}">
        <p14:creationId xmlns:p14="http://schemas.microsoft.com/office/powerpoint/2010/main" val="26002567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0" y="274638"/>
            <a:ext cx="9144000" cy="1143000"/>
          </a:xfrm>
        </p:spPr>
        <p:txBody>
          <a:bodyPr/>
          <a:lstStyle/>
          <a:p>
            <a:r>
              <a:rPr lang="en-GB" altLang="el-GR" dirty="0" smtClean="0">
                <a:solidFill>
                  <a:schemeClr val="accent1"/>
                </a:solidFill>
              </a:rPr>
              <a:t>Note on History of Published Version </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pPr>
            <a:r>
              <a:rPr lang="en-GB" altLang="el-GR" sz="2000" dirty="0" smtClean="0"/>
              <a:t>The present work is the edition</a:t>
            </a:r>
            <a:r>
              <a:rPr lang="en-GB" altLang="el-GR" dirty="0" smtClean="0"/>
              <a:t> </a:t>
            </a:r>
            <a:r>
              <a:rPr lang="en-GB" altLang="el-GR" sz="2000" dirty="0" smtClean="0"/>
              <a:t>1.0.  </a:t>
            </a:r>
          </a:p>
        </p:txBody>
      </p:sp>
    </p:spTree>
    <p:custDataLst>
      <p:tags r:id="rId1"/>
    </p:custDataLst>
    <p:extLst>
      <p:ext uri="{BB962C8B-B14F-4D97-AF65-F5344CB8AC3E}">
        <p14:creationId xmlns:p14="http://schemas.microsoft.com/office/powerpoint/2010/main" val="593180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What does it mean to know a lexical item? (3/5)</a:t>
            </a:r>
            <a:endParaRPr lang="en-GB" dirty="0"/>
          </a:p>
        </p:txBody>
      </p:sp>
      <p:sp>
        <p:nvSpPr>
          <p:cNvPr id="3" name="Content Placeholder 2"/>
          <p:cNvSpPr>
            <a:spLocks noGrp="1"/>
          </p:cNvSpPr>
          <p:nvPr>
            <p:ph idx="1"/>
          </p:nvPr>
        </p:nvSpPr>
        <p:spPr/>
        <p:txBody>
          <a:bodyPr>
            <a:normAutofit/>
          </a:bodyPr>
          <a:lstStyle/>
          <a:p>
            <a:pPr marL="0" indent="0">
              <a:buNone/>
            </a:pPr>
            <a:r>
              <a:rPr lang="en-GB" b="1" smtClean="0"/>
              <a:t>Meaning</a:t>
            </a:r>
            <a:r>
              <a:rPr lang="en-GB" smtClean="0"/>
              <a:t>: What meaning does the vocabulary item have in a (specific) context?</a:t>
            </a:r>
          </a:p>
          <a:p>
            <a:r>
              <a:rPr lang="en-GB" smtClean="0"/>
              <a:t>There are two aspects of meaning:  the literal/referential meaning of the lexical items and the meaning they acquire  in the context they are being used in.</a:t>
            </a:r>
            <a:endParaRPr lang="en-GB" dirty="0"/>
          </a:p>
        </p:txBody>
      </p:sp>
    </p:spTree>
    <p:extLst>
      <p:ext uri="{BB962C8B-B14F-4D97-AF65-F5344CB8AC3E}">
        <p14:creationId xmlns:p14="http://schemas.microsoft.com/office/powerpoint/2010/main" val="7867311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l-GR" dirty="0" smtClean="0">
                <a:solidFill>
                  <a:schemeClr val="accent1"/>
                </a:solidFill>
              </a:rPr>
              <a:t>Reference Note </a:t>
            </a:r>
          </a:p>
        </p:txBody>
      </p:sp>
      <p:sp>
        <p:nvSpPr>
          <p:cNvPr id="3" name="Content Placeholder 2" descr="The is the link to the open online course."/>
          <p:cNvSpPr>
            <a:spLocks noGrp="1"/>
          </p:cNvSpPr>
          <p:nvPr>
            <p:ph idx="1"/>
          </p:nvPr>
        </p:nvSpPr>
        <p:spPr>
          <a:xfrm>
            <a:off x="463550" y="1557338"/>
            <a:ext cx="8229600" cy="4525962"/>
          </a:xfrm>
        </p:spPr>
        <p:txBody>
          <a:bodyPr>
            <a:normAutofit/>
          </a:bodyPr>
          <a:lstStyle/>
          <a:p>
            <a:pPr marL="0" indent="0">
              <a:buNone/>
            </a:pPr>
            <a:r>
              <a:rPr lang="en-GB" altLang="el-GR" sz="2000" dirty="0"/>
              <a:t>Copyright National and </a:t>
            </a:r>
            <a:r>
              <a:rPr lang="en-GB" altLang="el-GR" sz="2000" dirty="0" err="1"/>
              <a:t>Kapodistrian</a:t>
            </a:r>
            <a:r>
              <a:rPr lang="en-GB" altLang="el-GR" sz="2000" dirty="0"/>
              <a:t> University of Athens, </a:t>
            </a:r>
            <a:r>
              <a:rPr lang="en-GB" altLang="el-GR" sz="2000" dirty="0" smtClean="0"/>
              <a:t>Bessie </a:t>
            </a:r>
            <a:r>
              <a:rPr lang="en-GB" altLang="el-GR" sz="2000" dirty="0" err="1" smtClean="0"/>
              <a:t>Dendrinos</a:t>
            </a:r>
            <a:r>
              <a:rPr lang="en-GB" altLang="el-GR" sz="2000" dirty="0" smtClean="0"/>
              <a:t>. Bessie </a:t>
            </a:r>
            <a:r>
              <a:rPr lang="en-GB" altLang="el-GR" sz="2000" dirty="0" err="1" smtClean="0"/>
              <a:t>Dendrinos</a:t>
            </a:r>
            <a:r>
              <a:rPr lang="en-GB" altLang="el-GR" sz="2000" dirty="0" smtClean="0"/>
              <a:t>. </a:t>
            </a:r>
            <a:r>
              <a:rPr lang="en-US" altLang="el-GR" sz="2000" dirty="0" smtClean="0"/>
              <a:t>“</a:t>
            </a:r>
            <a:r>
              <a:rPr lang="en-GB" altLang="el-GR" sz="2000" dirty="0" smtClean="0"/>
              <a:t>ELT </a:t>
            </a:r>
            <a:r>
              <a:rPr lang="en-GB" altLang="el-GR" sz="2000" dirty="0"/>
              <a:t>Methods and Practices</a:t>
            </a:r>
            <a:r>
              <a:rPr lang="en-GB" altLang="el-GR" sz="2000" dirty="0" smtClean="0"/>
              <a:t>.</a:t>
            </a:r>
            <a:r>
              <a:rPr lang="en-US" altLang="el-GR" sz="2000" dirty="0"/>
              <a:t> The magic of words: Dealing with vocabulary in the ELT classroom</a:t>
            </a:r>
            <a:r>
              <a:rPr lang="en-GB" altLang="el-GR" sz="2000" dirty="0" smtClean="0"/>
              <a:t>”. </a:t>
            </a:r>
            <a:r>
              <a:rPr lang="en-GB" altLang="el-GR" sz="2000" dirty="0"/>
              <a:t>Edition: 1.0. Athens </a:t>
            </a:r>
            <a:r>
              <a:rPr lang="en-GB" altLang="el-GR" sz="2000" dirty="0" smtClean="0"/>
              <a:t>2015. </a:t>
            </a:r>
            <a:r>
              <a:rPr lang="en-US" altLang="el-GR" sz="2000" dirty="0"/>
              <a:t>Available at: </a:t>
            </a:r>
            <a:r>
              <a:rPr lang="en-US" altLang="el-GR" sz="2000" dirty="0">
                <a:hlinkClick r:id="rId4" tooltip="ELT Methods and Practices Open Online Course"/>
              </a:rPr>
              <a:t>http://opencourses.uoa.gr/courses/ENL4</a:t>
            </a:r>
            <a:r>
              <a:rPr lang="en-US" altLang="el-GR" sz="2000" dirty="0"/>
              <a:t>.</a:t>
            </a:r>
            <a:endParaRPr lang="en-GB" altLang="el-GR" sz="2000" dirty="0" smtClean="0"/>
          </a:p>
          <a:p>
            <a:pPr marL="0" indent="0">
              <a:buNone/>
            </a:pPr>
            <a:endParaRPr lang="en-GB" altLang="el-GR" sz="2000" dirty="0" smtClean="0"/>
          </a:p>
        </p:txBody>
      </p:sp>
    </p:spTree>
    <p:custDataLst>
      <p:tags r:id="rId1"/>
    </p:custDataLst>
    <p:extLst>
      <p:ext uri="{BB962C8B-B14F-4D97-AF65-F5344CB8AC3E}">
        <p14:creationId xmlns:p14="http://schemas.microsoft.com/office/powerpoint/2010/main" val="24027483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42433946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sz="2000" dirty="0" smtClean="0"/>
              <a:t> </a:t>
            </a:r>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Use of Third Parties Work Note (if available), </a:t>
            </a:r>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10728145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(1/4)</a:t>
            </a:r>
          </a:p>
        </p:txBody>
      </p:sp>
      <p:sp>
        <p:nvSpPr>
          <p:cNvPr id="79875" name="Content Placeholder 2"/>
          <p:cNvSpPr>
            <a:spLocks noGrp="1"/>
          </p:cNvSpPr>
          <p:nvPr>
            <p:ph idx="1"/>
          </p:nvPr>
        </p:nvSpPr>
        <p:spPr/>
        <p:txBody>
          <a:bodyPr>
            <a:noAutofit/>
          </a:bodyPr>
          <a:lstStyle/>
          <a:p>
            <a:pPr marL="0" indent="0">
              <a:buNone/>
            </a:pPr>
            <a:r>
              <a:rPr lang="en-GB" altLang="en-US" sz="2000" dirty="0" smtClean="0"/>
              <a:t>This work makes use of the following works:</a:t>
            </a:r>
          </a:p>
          <a:p>
            <a:pPr marL="0" indent="0">
              <a:buNone/>
            </a:pPr>
            <a:r>
              <a:rPr lang="en-GB" sz="2000" dirty="0" smtClean="0"/>
              <a:t>Image 1:</a:t>
            </a:r>
            <a:r>
              <a:rPr lang="en-GB" sz="2000" u="sng" dirty="0" smtClean="0">
                <a:hlinkClick r:id="rId4"/>
              </a:rPr>
              <a:t>Thin</a:t>
            </a:r>
            <a:r>
              <a:rPr lang="en-GB" sz="2000" dirty="0" smtClean="0"/>
              <a:t>, CC0 Public Domain, </a:t>
            </a:r>
            <a:r>
              <a:rPr lang="en-GB" sz="2000" dirty="0" err="1" smtClean="0"/>
              <a:t>Pixabay</a:t>
            </a:r>
            <a:r>
              <a:rPr lang="en-GB" sz="2000" dirty="0" smtClean="0"/>
              <a:t>.</a:t>
            </a:r>
          </a:p>
          <a:p>
            <a:pPr marL="0" indent="0">
              <a:buNone/>
            </a:pPr>
            <a:r>
              <a:rPr lang="en-GB" sz="2000" dirty="0" smtClean="0"/>
              <a:t>Image 2: </a:t>
            </a:r>
            <a:r>
              <a:rPr lang="en-GB" sz="2000" u="sng" dirty="0" smtClean="0">
                <a:hlinkClick r:id="rId5"/>
              </a:rPr>
              <a:t>Slim</a:t>
            </a:r>
            <a:r>
              <a:rPr lang="en-GB" sz="2000" dirty="0" smtClean="0"/>
              <a:t>, CC0 Public Domain, </a:t>
            </a:r>
            <a:r>
              <a:rPr lang="en-GB" sz="2000" dirty="0" err="1" smtClean="0"/>
              <a:t>Pixabay</a:t>
            </a:r>
            <a:r>
              <a:rPr lang="en-GB" sz="2000" dirty="0" smtClean="0"/>
              <a:t>.</a:t>
            </a:r>
          </a:p>
          <a:p>
            <a:pPr marL="0" indent="0">
              <a:buNone/>
            </a:pPr>
            <a:r>
              <a:rPr lang="en-GB" sz="2000" dirty="0" smtClean="0"/>
              <a:t>Image 3: </a:t>
            </a:r>
            <a:r>
              <a:rPr lang="en-GB" sz="2000" u="sng" dirty="0" smtClean="0">
                <a:hlinkClick r:id="rId6"/>
              </a:rPr>
              <a:t>Cone of Learning</a:t>
            </a:r>
            <a:r>
              <a:rPr lang="en-GB" sz="2000" dirty="0" smtClean="0"/>
              <a:t>, Copyright Sean </a:t>
            </a:r>
            <a:r>
              <a:rPr lang="en-GB" sz="2000" dirty="0" err="1" smtClean="0"/>
              <a:t>MacEntee</a:t>
            </a:r>
            <a:r>
              <a:rPr lang="en-GB" sz="2000" dirty="0" smtClean="0"/>
              <a:t>, </a:t>
            </a:r>
            <a:r>
              <a:rPr lang="en-GB" sz="2000" u="sng" dirty="0" smtClean="0">
                <a:hlinkClick r:id="rId7"/>
              </a:rPr>
              <a:t>Attribution 2.0 Generic</a:t>
            </a:r>
            <a:r>
              <a:rPr lang="en-GB" sz="2000" dirty="0" smtClean="0"/>
              <a:t>, Flickr.</a:t>
            </a:r>
          </a:p>
          <a:p>
            <a:pPr marL="0" indent="0">
              <a:buNone/>
            </a:pPr>
            <a:r>
              <a:rPr lang="en-GB" sz="2000" dirty="0" smtClean="0"/>
              <a:t>Image 4: </a:t>
            </a:r>
            <a:r>
              <a:rPr lang="en-US" sz="2000" dirty="0">
                <a:hlinkClick r:id="rId8"/>
              </a:rPr>
              <a:t>How Memory </a:t>
            </a:r>
            <a:r>
              <a:rPr lang="en-US" sz="2000" dirty="0" smtClean="0">
                <a:hlinkClick r:id="rId8"/>
              </a:rPr>
              <a:t>Works </a:t>
            </a:r>
            <a:r>
              <a:rPr lang="en-US" sz="2000" dirty="0" err="1" smtClean="0">
                <a:hlinkClick r:id="rId8"/>
              </a:rPr>
              <a:t>Infographic</a:t>
            </a:r>
            <a:r>
              <a:rPr lang="en-US" sz="2000" dirty="0" smtClean="0"/>
              <a:t>, Copyright Mind </a:t>
            </a:r>
            <a:r>
              <a:rPr lang="en-US" sz="2000" dirty="0"/>
              <a:t>Dynamics </a:t>
            </a:r>
            <a:r>
              <a:rPr lang="en-US" sz="2000" dirty="0" smtClean="0"/>
              <a:t>Institute. All right reserved. </a:t>
            </a:r>
            <a:r>
              <a:rPr lang="en-US" sz="2000" dirty="0"/>
              <a:t>Mind Dynamics </a:t>
            </a:r>
            <a:r>
              <a:rPr lang="en-US" sz="2000" dirty="0" smtClean="0"/>
              <a:t>Institute Blog.</a:t>
            </a:r>
          </a:p>
          <a:p>
            <a:pPr marL="0" indent="0">
              <a:buNone/>
            </a:pPr>
            <a:r>
              <a:rPr lang="en-GB" sz="2000" dirty="0" smtClean="0"/>
              <a:t>Image 5: </a:t>
            </a:r>
            <a:r>
              <a:rPr lang="en-GB" sz="2000" u="sng" dirty="0" smtClean="0">
                <a:hlinkClick r:id="rId9"/>
              </a:rPr>
              <a:t>Body language</a:t>
            </a:r>
            <a:r>
              <a:rPr lang="en-GB" sz="2000" dirty="0" smtClean="0"/>
              <a:t>, CC0 Public Domain, </a:t>
            </a:r>
            <a:r>
              <a:rPr lang="en-GB" sz="2000" dirty="0" err="1" smtClean="0"/>
              <a:t>Pixabay</a:t>
            </a:r>
            <a:r>
              <a:rPr lang="en-GB" sz="2000" dirty="0" smtClean="0"/>
              <a:t>.</a:t>
            </a:r>
          </a:p>
          <a:p>
            <a:pPr marL="0" indent="0">
              <a:buNone/>
            </a:pPr>
            <a:r>
              <a:rPr lang="en-GB" sz="2000" dirty="0" smtClean="0"/>
              <a:t>Image 6: </a:t>
            </a:r>
            <a:r>
              <a:rPr lang="en-GB" sz="2000" u="sng" dirty="0" smtClean="0">
                <a:hlinkClick r:id="rId10"/>
              </a:rPr>
              <a:t>Speech bubbles</a:t>
            </a:r>
            <a:r>
              <a:rPr lang="en-GB" sz="2000" dirty="0" smtClean="0"/>
              <a:t>, CC0 Public Domain, </a:t>
            </a:r>
            <a:r>
              <a:rPr lang="en-GB" sz="2000" dirty="0" err="1" smtClean="0"/>
              <a:t>Pixabay</a:t>
            </a:r>
            <a:r>
              <a:rPr lang="en-GB" sz="2000" dirty="0" smtClean="0"/>
              <a:t>.</a:t>
            </a:r>
          </a:p>
          <a:p>
            <a:pPr marL="0" indent="0">
              <a:buNone/>
            </a:pPr>
            <a:r>
              <a:rPr lang="en-GB" sz="2000" dirty="0" smtClean="0"/>
              <a:t>Image 7: </a:t>
            </a:r>
            <a:r>
              <a:rPr lang="en-GB" sz="2000" u="sng" dirty="0" smtClean="0">
                <a:hlinkClick r:id="rId11"/>
              </a:rPr>
              <a:t>Dictionary</a:t>
            </a:r>
            <a:r>
              <a:rPr lang="en-GB" sz="2000" dirty="0" smtClean="0"/>
              <a:t>, CC0 Public Domain, </a:t>
            </a:r>
            <a:r>
              <a:rPr lang="en-GB" sz="2000" dirty="0" err="1" smtClean="0"/>
              <a:t>Pixabay</a:t>
            </a:r>
            <a:r>
              <a:rPr lang="en-GB" sz="2000" dirty="0" smtClean="0"/>
              <a:t>.</a:t>
            </a:r>
            <a:endParaRPr lang="en-GB" sz="2000" dirty="0"/>
          </a:p>
        </p:txBody>
      </p:sp>
    </p:spTree>
    <p:custDataLst>
      <p:tags r:id="rId1"/>
    </p:custDataLst>
    <p:extLst>
      <p:ext uri="{BB962C8B-B14F-4D97-AF65-F5344CB8AC3E}">
        <p14:creationId xmlns:p14="http://schemas.microsoft.com/office/powerpoint/2010/main" val="154241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(2/4)</a:t>
            </a:r>
          </a:p>
        </p:txBody>
      </p:sp>
      <p:sp>
        <p:nvSpPr>
          <p:cNvPr id="79875" name="Content Placeholder 2"/>
          <p:cNvSpPr>
            <a:spLocks noGrp="1"/>
          </p:cNvSpPr>
          <p:nvPr>
            <p:ph idx="1"/>
          </p:nvPr>
        </p:nvSpPr>
        <p:spPr/>
        <p:txBody>
          <a:bodyPr>
            <a:noAutofit/>
          </a:bodyPr>
          <a:lstStyle/>
          <a:p>
            <a:pPr marL="0" indent="0">
              <a:buNone/>
            </a:pPr>
            <a:r>
              <a:rPr lang="en-GB" sz="2000" dirty="0"/>
              <a:t>Image 8: </a:t>
            </a:r>
            <a:r>
              <a:rPr lang="en-GB" sz="2000" u="sng" dirty="0" err="1">
                <a:hlinkClick r:id="rId4"/>
              </a:rPr>
              <a:t>Edugames</a:t>
            </a:r>
            <a:r>
              <a:rPr lang="en-GB" sz="2000" u="sng" dirty="0">
                <a:hlinkClick r:id="rId4"/>
              </a:rPr>
              <a:t> </a:t>
            </a:r>
            <a:r>
              <a:rPr lang="en-GB" sz="2000" dirty="0"/>
              <a:t> for Gymnasium, Copyright Computer Technology Institute, Creative Commons Attribution-</a:t>
            </a:r>
            <a:r>
              <a:rPr lang="en-GB" sz="2000" dirty="0" err="1"/>
              <a:t>NonCommercial</a:t>
            </a:r>
            <a:r>
              <a:rPr lang="en-GB" sz="2000" dirty="0"/>
              <a:t>-</a:t>
            </a:r>
            <a:r>
              <a:rPr lang="en-GB" sz="2000" dirty="0" err="1"/>
              <a:t>ShareAlike</a:t>
            </a:r>
            <a:r>
              <a:rPr lang="en-GB" sz="2000" dirty="0"/>
              <a:t> Greece 3.0, </a:t>
            </a:r>
            <a:r>
              <a:rPr lang="en-GB" sz="2000" dirty="0" err="1"/>
              <a:t>Photodentro</a:t>
            </a:r>
            <a:r>
              <a:rPr lang="en-GB" sz="2000" dirty="0"/>
              <a:t>.</a:t>
            </a:r>
          </a:p>
          <a:p>
            <a:pPr marL="0" indent="0">
              <a:buNone/>
            </a:pPr>
            <a:r>
              <a:rPr lang="en-GB" sz="2000" dirty="0"/>
              <a:t>Image 9: </a:t>
            </a:r>
            <a:r>
              <a:rPr lang="en-GB" sz="2000" dirty="0">
                <a:hlinkClick r:id="rId5"/>
              </a:rPr>
              <a:t>Crossword - Animals' world</a:t>
            </a:r>
            <a:r>
              <a:rPr lang="en-GB" sz="2000" dirty="0"/>
              <a:t>, Copyright Computer Technology Institute, Creative Commons Attribution-</a:t>
            </a:r>
            <a:r>
              <a:rPr lang="en-GB" sz="2000" dirty="0" err="1"/>
              <a:t>NonCommercial</a:t>
            </a:r>
            <a:r>
              <a:rPr lang="en-GB" sz="2000" dirty="0"/>
              <a:t>-</a:t>
            </a:r>
            <a:r>
              <a:rPr lang="en-GB" sz="2000" dirty="0" err="1"/>
              <a:t>ShareAlike</a:t>
            </a:r>
            <a:r>
              <a:rPr lang="en-GB" sz="2000" dirty="0"/>
              <a:t> Greece 3.0, </a:t>
            </a:r>
            <a:r>
              <a:rPr lang="en-GB" sz="2000" dirty="0" err="1"/>
              <a:t>Photodentro</a:t>
            </a:r>
            <a:r>
              <a:rPr lang="en-GB" sz="2000" dirty="0"/>
              <a:t>.</a:t>
            </a:r>
          </a:p>
          <a:p>
            <a:pPr marL="0" indent="0">
              <a:buNone/>
            </a:pPr>
            <a:r>
              <a:rPr lang="en-GB" sz="2000" dirty="0" smtClean="0"/>
              <a:t>Image </a:t>
            </a:r>
            <a:r>
              <a:rPr lang="en-GB" sz="2000" dirty="0"/>
              <a:t>10: </a:t>
            </a:r>
            <a:r>
              <a:rPr lang="en-GB" sz="2000" u="sng" dirty="0">
                <a:hlinkClick r:id="rId6"/>
              </a:rPr>
              <a:t>Multiple Choice – Shops</a:t>
            </a:r>
            <a:r>
              <a:rPr lang="en-GB" sz="2000" dirty="0"/>
              <a:t>, Copyright Computer Technology Institute, Creative Commons Attribution-</a:t>
            </a:r>
            <a:r>
              <a:rPr lang="en-GB" sz="2000" dirty="0" err="1"/>
              <a:t>NonCommercial</a:t>
            </a:r>
            <a:r>
              <a:rPr lang="en-GB" sz="2000" dirty="0"/>
              <a:t>-</a:t>
            </a:r>
            <a:r>
              <a:rPr lang="en-GB" sz="2000" dirty="0" err="1"/>
              <a:t>ShareAlike</a:t>
            </a:r>
            <a:r>
              <a:rPr lang="en-GB" sz="2000" dirty="0"/>
              <a:t> Greece 3.0, </a:t>
            </a:r>
            <a:r>
              <a:rPr lang="en-GB" sz="2000" dirty="0" err="1"/>
              <a:t>Photodentro</a:t>
            </a:r>
            <a:r>
              <a:rPr lang="en-GB" sz="2000" dirty="0" smtClean="0"/>
              <a:t>.</a:t>
            </a:r>
          </a:p>
          <a:p>
            <a:pPr marL="0" indent="0">
              <a:buNone/>
            </a:pPr>
            <a:r>
              <a:rPr lang="en-GB" sz="2000" dirty="0"/>
              <a:t>Image 11: </a:t>
            </a:r>
            <a:r>
              <a:rPr lang="en-GB" sz="2000" u="sng" dirty="0">
                <a:hlinkClick r:id="rId7"/>
              </a:rPr>
              <a:t>Bedroom Vocabulary – true or false</a:t>
            </a:r>
            <a:r>
              <a:rPr lang="en-GB" sz="2000" dirty="0"/>
              <a:t>, Copyright British Council. All right reserved. </a:t>
            </a:r>
            <a:r>
              <a:rPr lang="en-GB" sz="2000" dirty="0" err="1"/>
              <a:t>LearnEnglish</a:t>
            </a:r>
            <a:r>
              <a:rPr lang="en-GB" sz="2000" dirty="0"/>
              <a:t> Website</a:t>
            </a:r>
            <a:r>
              <a:rPr lang="en-GB" sz="2000" dirty="0" smtClean="0"/>
              <a:t>.</a:t>
            </a:r>
            <a:endParaRPr lang="en-GB" sz="2000" dirty="0"/>
          </a:p>
        </p:txBody>
      </p:sp>
    </p:spTree>
    <p:custDataLst>
      <p:tags r:id="rId1"/>
    </p:custDataLst>
    <p:extLst>
      <p:ext uri="{BB962C8B-B14F-4D97-AF65-F5344CB8AC3E}">
        <p14:creationId xmlns:p14="http://schemas.microsoft.com/office/powerpoint/2010/main" val="382831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(3/4)</a:t>
            </a:r>
          </a:p>
        </p:txBody>
      </p:sp>
      <p:sp>
        <p:nvSpPr>
          <p:cNvPr id="79875" name="Content Placeholder 2"/>
          <p:cNvSpPr>
            <a:spLocks noGrp="1"/>
          </p:cNvSpPr>
          <p:nvPr>
            <p:ph idx="1"/>
          </p:nvPr>
        </p:nvSpPr>
        <p:spPr/>
        <p:txBody>
          <a:bodyPr>
            <a:noAutofit/>
          </a:bodyPr>
          <a:lstStyle/>
          <a:p>
            <a:pPr marL="0" indent="0">
              <a:buNone/>
            </a:pPr>
            <a:r>
              <a:rPr lang="en-GB" sz="2000" dirty="0" smtClean="0"/>
              <a:t>Image </a:t>
            </a:r>
            <a:r>
              <a:rPr lang="en-GB" sz="2000" dirty="0"/>
              <a:t>12: </a:t>
            </a:r>
            <a:r>
              <a:rPr lang="en-GB" sz="2000" u="sng" dirty="0">
                <a:hlinkClick r:id="rId4"/>
              </a:rPr>
              <a:t>Multiple matching activity</a:t>
            </a:r>
            <a:r>
              <a:rPr lang="en-GB" sz="2000" dirty="0"/>
              <a:t>, Exam Preparation in School - The A Level (B1&amp;B2) Exam in English Student’s Book (p. 10), Copyright </a:t>
            </a:r>
            <a:r>
              <a:rPr lang="en-GB" sz="2000" dirty="0" err="1"/>
              <a:t>RCeL</a:t>
            </a:r>
            <a:r>
              <a:rPr lang="en-GB" sz="2000" dirty="0"/>
              <a:t>, This publication book was co-funded by the European Social Fund and the Greek National State – (NSRF), under the project of the National and </a:t>
            </a:r>
            <a:r>
              <a:rPr lang="en-GB" sz="2000" dirty="0" err="1"/>
              <a:t>Kapodistrian</a:t>
            </a:r>
            <a:r>
              <a:rPr lang="en-GB" sz="2000" dirty="0"/>
              <a:t> University of Athens entitled “Differentiated and Graded National Foreign Language Exams”, MIS Code 299908. KPG e-School.</a:t>
            </a:r>
          </a:p>
          <a:p>
            <a:pPr marL="0" indent="0">
              <a:buNone/>
            </a:pPr>
            <a:r>
              <a:rPr lang="en-GB" sz="2000" dirty="0"/>
              <a:t>Image 13: </a:t>
            </a:r>
            <a:r>
              <a:rPr lang="en-GB" sz="2000" u="sng" dirty="0">
                <a:hlinkClick r:id="rId4"/>
              </a:rPr>
              <a:t>Multiple matching activity</a:t>
            </a:r>
            <a:r>
              <a:rPr lang="en-GB" sz="2000" dirty="0"/>
              <a:t>, Exam Preparation in School - The A Level (B1&amp;B2) Exam in English Student’s Book (p. 47), Copyright </a:t>
            </a:r>
            <a:r>
              <a:rPr lang="en-GB" sz="2000" dirty="0" err="1"/>
              <a:t>RCeL</a:t>
            </a:r>
            <a:r>
              <a:rPr lang="en-GB" sz="2000" dirty="0"/>
              <a:t>, This publication book was co-funded by the European Social Fund and the Greek National State – (NSRF), under the project of the National and </a:t>
            </a:r>
            <a:r>
              <a:rPr lang="en-GB" sz="2000" dirty="0" err="1"/>
              <a:t>Kapodistrian</a:t>
            </a:r>
            <a:r>
              <a:rPr lang="en-GB" sz="2000" dirty="0"/>
              <a:t> University of Athens entitled “Differentiated and Graded National Foreign Language Exams”, MIS Code 299908. KPG e-School</a:t>
            </a:r>
            <a:r>
              <a:rPr lang="en-GB" sz="2000" dirty="0" smtClean="0"/>
              <a:t>.</a:t>
            </a:r>
            <a:endParaRPr lang="en-GB" sz="2000" dirty="0"/>
          </a:p>
        </p:txBody>
      </p:sp>
    </p:spTree>
    <p:custDataLst>
      <p:tags r:id="rId1"/>
    </p:custDataLst>
    <p:extLst>
      <p:ext uri="{BB962C8B-B14F-4D97-AF65-F5344CB8AC3E}">
        <p14:creationId xmlns:p14="http://schemas.microsoft.com/office/powerpoint/2010/main" val="135618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(4/4)</a:t>
            </a:r>
          </a:p>
        </p:txBody>
      </p:sp>
      <p:sp>
        <p:nvSpPr>
          <p:cNvPr id="79875" name="Content Placeholder 2"/>
          <p:cNvSpPr>
            <a:spLocks noGrp="1"/>
          </p:cNvSpPr>
          <p:nvPr>
            <p:ph idx="1"/>
          </p:nvPr>
        </p:nvSpPr>
        <p:spPr/>
        <p:txBody>
          <a:bodyPr>
            <a:noAutofit/>
          </a:bodyPr>
          <a:lstStyle/>
          <a:p>
            <a:pPr marL="0" indent="0">
              <a:buNone/>
            </a:pPr>
            <a:r>
              <a:rPr lang="en-GB" sz="2000" dirty="0"/>
              <a:t>Image 14: </a:t>
            </a:r>
            <a:r>
              <a:rPr lang="en-GB" sz="2000" u="sng" dirty="0">
                <a:hlinkClick r:id="rId4"/>
              </a:rPr>
              <a:t>Language Awareness Activity</a:t>
            </a:r>
            <a:r>
              <a:rPr lang="en-GB" sz="2000" dirty="0"/>
              <a:t> from Exam Preparation in School - The C1 Level Exam in English Student’s Book (p. 108), Copyright </a:t>
            </a:r>
            <a:r>
              <a:rPr lang="en-GB" sz="2000" dirty="0" err="1"/>
              <a:t>RCeL</a:t>
            </a:r>
            <a:r>
              <a:rPr lang="en-GB" sz="2000" dirty="0"/>
              <a:t>, This publication book was co-funded by the European Social Fund and the Greek National State – (NSRF), under the project of the National and </a:t>
            </a:r>
            <a:r>
              <a:rPr lang="en-GB" sz="2000" dirty="0" err="1"/>
              <a:t>Kapodistrian</a:t>
            </a:r>
            <a:r>
              <a:rPr lang="en-GB" sz="2000" dirty="0"/>
              <a:t> University of Athens entitled “Differentiated and Graded National Foreign Language Exams”, MIS Code 299908. KPG e-School.</a:t>
            </a:r>
          </a:p>
          <a:p>
            <a:pPr marL="0" indent="0">
              <a:buNone/>
            </a:pPr>
            <a:r>
              <a:rPr lang="en-GB" sz="2000" dirty="0"/>
              <a:t>Image 15: </a:t>
            </a:r>
            <a:r>
              <a:rPr lang="en-GB" sz="2000" u="sng" dirty="0">
                <a:hlinkClick r:id="rId5"/>
              </a:rPr>
              <a:t>Fill-in Activity</a:t>
            </a:r>
            <a:r>
              <a:rPr lang="en-GB" sz="2000" dirty="0"/>
              <a:t> from Exam Preparation in School - The A Level (A1&amp;A2) Exam in English Student’s Book (p. 16), Copyright </a:t>
            </a:r>
            <a:r>
              <a:rPr lang="en-GB" sz="2000" dirty="0" err="1"/>
              <a:t>RCeL</a:t>
            </a:r>
            <a:r>
              <a:rPr lang="en-GB" sz="2000" dirty="0"/>
              <a:t>, This publication book was co-funded by the European Social Fund and the Greek National State – (NSRF), under the project of the National and </a:t>
            </a:r>
            <a:r>
              <a:rPr lang="en-GB" sz="2000" dirty="0" err="1"/>
              <a:t>Kapodistrian</a:t>
            </a:r>
            <a:r>
              <a:rPr lang="en-GB" sz="2000" dirty="0"/>
              <a:t> University of Athens entitled “Differentiated and Graded National Foreign Language Exams”, MIS Code 299908. KPG e-School.</a:t>
            </a:r>
          </a:p>
        </p:txBody>
      </p:sp>
    </p:spTree>
    <p:custDataLst>
      <p:tags r:id="rId1"/>
    </p:custDataLst>
    <p:extLst>
      <p:ext uri="{BB962C8B-B14F-4D97-AF65-F5344CB8AC3E}">
        <p14:creationId xmlns:p14="http://schemas.microsoft.com/office/powerpoint/2010/main" val="3784776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 name="ZHAW.ACCESSIBILITYADDIN.DEFAULTLANGUAGE" val="msoLanguageIDEnglishUK"/>
  <p:tag name="ZHAW.ACCESSIBILITYADDIN.CHECKTIMEDATE" val="11/26/2015 2:33:33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5,2,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4,8,3,14,1028,10,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4,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6153,18,"/>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10,205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3,3074,7,"/>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3,4098,6,"/>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3,5122,6,"/>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6,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3,4,19,"/>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3,12,13,"/>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8,13,1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3,9,10,"/>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3,9,10,"/>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8,5,6,"/>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3,9,10,"/>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FF64E7B-854F-4E88-8F53-AB51E839F09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571</TotalTime>
  <Words>4793</Words>
  <Application>Microsoft Office PowerPoint</Application>
  <PresentationFormat>On-screen Show (4:3)</PresentationFormat>
  <Paragraphs>536</Paragraphs>
  <Slides>96</Slides>
  <Notes>14</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Θέμα του Office</vt:lpstr>
      <vt:lpstr> ELT Methods and Practices</vt:lpstr>
      <vt:lpstr>What is vocabulary?</vt:lpstr>
      <vt:lpstr>What are words? (1/2)</vt:lpstr>
      <vt:lpstr>What are words? (2/2)</vt:lpstr>
      <vt:lpstr>More than just words…lexical items  (multi-word items) (1/2)</vt:lpstr>
      <vt:lpstr>More than just words…lexical items  (multi-word items) (2/2)</vt:lpstr>
      <vt:lpstr>What does it mean to know a lexical item? (1/5)</vt:lpstr>
      <vt:lpstr>What does it mean to know a lexical item? (2/5)</vt:lpstr>
      <vt:lpstr>What does it mean to know a lexical item? (3/5)</vt:lpstr>
      <vt:lpstr>What does it mean to know a lexical item? (4/5)</vt:lpstr>
      <vt:lpstr>What does it mean to know a lexical item? (5/5)</vt:lpstr>
      <vt:lpstr>Denotation Vs Connotation (1/2)</vt:lpstr>
      <vt:lpstr>Denotation Vs Connotation (2/2)</vt:lpstr>
      <vt:lpstr>Connotation</vt:lpstr>
      <vt:lpstr>Example</vt:lpstr>
      <vt:lpstr>Connotation</vt:lpstr>
      <vt:lpstr>Sense relations: Synonymy </vt:lpstr>
      <vt:lpstr>Sense relations: Antonymy (1/2)</vt:lpstr>
      <vt:lpstr>Sense relations: Antonymy (2/2)</vt:lpstr>
      <vt:lpstr>Sense relations: Hyponymy</vt:lpstr>
      <vt:lpstr>What does ‘top’ mean?</vt:lpstr>
      <vt:lpstr>So…</vt:lpstr>
      <vt:lpstr>What does knowing a word actually mean? (1/2)</vt:lpstr>
      <vt:lpstr>What does knowing a word actually mean? (2/2)</vt:lpstr>
      <vt:lpstr>What does it mean to know a word?</vt:lpstr>
      <vt:lpstr>Organising principles of lexis (1/5)</vt:lpstr>
      <vt:lpstr>Organising principles of lexis (2/5)</vt:lpstr>
      <vt:lpstr>Organising principles of lexis (3/5)</vt:lpstr>
      <vt:lpstr>Organising principles of lexis (4/5)</vt:lpstr>
      <vt:lpstr>Organising principles of lexis (5/5)</vt:lpstr>
      <vt:lpstr>Structural approaches to ELT </vt:lpstr>
      <vt:lpstr>Communicative approaches to ELT (1/2)</vt:lpstr>
      <vt:lpstr>Communicative approaches to ELT (2/2)</vt:lpstr>
      <vt:lpstr>Principles of Developing Vocabulary (1/2)</vt:lpstr>
      <vt:lpstr>Principles of Developing Vocabulary (2/2)</vt:lpstr>
      <vt:lpstr>The importance of vocabulary knowledge (1/2)</vt:lpstr>
      <vt:lpstr>The importance of vocabulary knowledge (2/2)</vt:lpstr>
      <vt:lpstr>Learning</vt:lpstr>
      <vt:lpstr>When do students store vocabulary into memory?</vt:lpstr>
      <vt:lpstr>CODE (1/3)</vt:lpstr>
      <vt:lpstr>CODE (2/3)</vt:lpstr>
      <vt:lpstr>CODE (3/3)</vt:lpstr>
      <vt:lpstr>Storing words in short term and long term memory</vt:lpstr>
      <vt:lpstr>Vocabulary practice (1/2)</vt:lpstr>
      <vt:lpstr>Vocabulary practice (2/2)</vt:lpstr>
      <vt:lpstr>Three approaches to vocabulary instruction (1/3)</vt:lpstr>
      <vt:lpstr>Three approaches to vocabulary instruction (2/3)</vt:lpstr>
      <vt:lpstr>Three approaches to vocabulary instruction (3/3)</vt:lpstr>
      <vt:lpstr>Teach students to learn words independently</vt:lpstr>
      <vt:lpstr>Learning how to learn words</vt:lpstr>
      <vt:lpstr>Affixes</vt:lpstr>
      <vt:lpstr>Learning how to learn words</vt:lpstr>
      <vt:lpstr>Using concept questions (1/2)</vt:lpstr>
      <vt:lpstr>Using concept questions (2/2)</vt:lpstr>
      <vt:lpstr>Step 1: Presenting new words</vt:lpstr>
      <vt:lpstr>Using visual images </vt:lpstr>
      <vt:lpstr>Using gestures and actions </vt:lpstr>
      <vt:lpstr>Showing lexical relations </vt:lpstr>
      <vt:lpstr>Using concept maps</vt:lpstr>
      <vt:lpstr>Words in context</vt:lpstr>
      <vt:lpstr>Other techniques</vt:lpstr>
      <vt:lpstr>Step 2: Helping students remember new words </vt:lpstr>
      <vt:lpstr>Using memorizing  games and activities </vt:lpstr>
      <vt:lpstr>Review Games</vt:lpstr>
      <vt:lpstr>Step 3: Making sure students make the new words their own </vt:lpstr>
      <vt:lpstr>Vocabulary record system</vt:lpstr>
      <vt:lpstr>Personalize the new words</vt:lpstr>
      <vt:lpstr>Some ideas for Vocabulary Activities (1/9)</vt:lpstr>
      <vt:lpstr>Some ideas for Vocabulary Activities (2/9)</vt:lpstr>
      <vt:lpstr>Some ideas for Vocabulary Activities (3/9)</vt:lpstr>
      <vt:lpstr>Some ideas for Vocabulary Activities (4/9)</vt:lpstr>
      <vt:lpstr>Some ideas for Vocabulary Activities (5/9)</vt:lpstr>
      <vt:lpstr>Some ideas for Vocabulary Activities (6/9)</vt:lpstr>
      <vt:lpstr>Some ideas for Vocabulary Activities (7/9)</vt:lpstr>
      <vt:lpstr>Some ideas for Vocabulary Activities (8/9)</vt:lpstr>
      <vt:lpstr>Some ideas for Vocabulary Activities (9/9)</vt:lpstr>
      <vt:lpstr>Online Resources</vt:lpstr>
      <vt:lpstr>Selecting Vocabulary for Instruction (1/3)</vt:lpstr>
      <vt:lpstr>Selecting Vocabulary for Instruction (2/3)</vt:lpstr>
      <vt:lpstr>Selecting Vocabulary for Instruction (3/3)</vt:lpstr>
      <vt:lpstr>Summing up: Practical implications of vocabulary acquisition research (1/3)</vt:lpstr>
      <vt:lpstr>Summing up: Practical implications of vocabulary acquisition research (2/3)</vt:lpstr>
      <vt:lpstr>Summing up: Practical implications of vocabulary acquisition research (3/3)</vt:lpstr>
      <vt:lpstr>References (1/2)</vt:lpstr>
      <vt:lpstr>References (2/2)</vt:lpstr>
      <vt:lpstr>End of Unit</vt:lpstr>
      <vt:lpstr>Financing</vt:lpstr>
      <vt:lpstr>Notes</vt:lpstr>
      <vt:lpstr>Note on History of Published Version </vt:lpstr>
      <vt:lpstr>Reference Note </vt:lpstr>
      <vt:lpstr>Licensing Note </vt:lpstr>
      <vt:lpstr>Preservation Notices</vt:lpstr>
      <vt:lpstr>Note of use of third parties work (1/4)</vt:lpstr>
      <vt:lpstr>Note of use of third parties work (2/4)</vt:lpstr>
      <vt:lpstr>Note of use of third parties work (3/4)</vt:lpstr>
      <vt:lpstr>Note of use of third parties work (4/4)</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ELT Methods and Practices</dc:title>
  <dc:creator>Bessie Dendrinos</dc:creator>
  <cp:lastModifiedBy>Smaragda Papadopoulou</cp:lastModifiedBy>
  <cp:revision>70</cp:revision>
  <dcterms:created xsi:type="dcterms:W3CDTF">2015-08-10T14:47:42Z</dcterms:created>
  <dcterms:modified xsi:type="dcterms:W3CDTF">2015-11-26T00:36:13Z</dcterms:modified>
</cp:coreProperties>
</file>