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2" r:id="rId3"/>
    <p:sldId id="265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10" r:id="rId13"/>
    <p:sldId id="311" r:id="rId14"/>
    <p:sldId id="308" r:id="rId15"/>
    <p:sldId id="309" r:id="rId16"/>
    <p:sldId id="312" r:id="rId17"/>
    <p:sldId id="313" r:id="rId18"/>
    <p:sldId id="314" r:id="rId19"/>
    <p:sldId id="315" r:id="rId20"/>
    <p:sldId id="316" r:id="rId21"/>
    <p:sldId id="321" r:id="rId22"/>
    <p:sldId id="280" r:id="rId23"/>
    <p:sldId id="290" r:id="rId24"/>
    <p:sldId id="295" r:id="rId25"/>
    <p:sldId id="299" r:id="rId26"/>
    <p:sldId id="292" r:id="rId27"/>
    <p:sldId id="291" r:id="rId28"/>
    <p:sldId id="294" r:id="rId2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2"/>
            <p14:sldId id="265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10"/>
            <p14:sldId id="311"/>
            <p14:sldId id="308"/>
            <p14:sldId id="309"/>
            <p14:sldId id="312"/>
            <p14:sldId id="313"/>
            <p14:sldId id="314"/>
            <p14:sldId id="315"/>
            <p14:sldId id="316"/>
            <p14:sldId id="321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84" d="100"/>
          <a:sy n="84" d="100"/>
        </p:scale>
        <p:origin x="9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17/4/2015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37989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el-GR" sz="1000" dirty="0" smtClean="0">
                <a:solidFill>
                  <a:srgbClr val="5075BC"/>
                </a:solidFill>
              </a:rPr>
              <a:t>Γένεση και Πρώτη Εξέλιξη της Χριστιανικής Λατρείας: Επιδράσεις της Εβραϊκής λατρείας επί της Χριστιανικής και διαφοροποίηση των δύο μορφών λατρείας</a:t>
            </a:r>
            <a:endParaRPr lang="en-US" sz="1000" dirty="0" smtClean="0">
              <a:solidFill>
                <a:srgbClr val="5075B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Λειτουργική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2636912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2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Γένεση και Πρώτη Εξέλιξη της Χριστιανικής Λατρείας: Επιδράσεις της Εβραϊκής </a:t>
            </a:r>
            <a:r>
              <a:rPr lang="el-GR" sz="2800" dirty="0" smtClean="0"/>
              <a:t>λατρείας </a:t>
            </a:r>
            <a:r>
              <a:rPr lang="el-GR" sz="2800" dirty="0"/>
              <a:t>επί της Χριστιανικής και δ</a:t>
            </a:r>
            <a:r>
              <a:rPr lang="el-GR" sz="2800" dirty="0" smtClean="0"/>
              <a:t>ιαφοροποίηση </a:t>
            </a:r>
            <a:r>
              <a:rPr lang="el-GR" sz="2800" dirty="0"/>
              <a:t>των δ</a:t>
            </a:r>
            <a:r>
              <a:rPr lang="el-GR" sz="2800" dirty="0" smtClean="0"/>
              <a:t>ύο </a:t>
            </a:r>
            <a:r>
              <a:rPr lang="el-GR" sz="2800" dirty="0"/>
              <a:t>μ</a:t>
            </a:r>
            <a:r>
              <a:rPr lang="el-GR" sz="2800" dirty="0" smtClean="0"/>
              <a:t>ορφών λατρείας</a:t>
            </a:r>
            <a:endParaRPr lang="en-US" sz="2800" dirty="0"/>
          </a:p>
          <a:p>
            <a:endParaRPr lang="el-GR" sz="2800" dirty="0" smtClean="0"/>
          </a:p>
          <a:p>
            <a:r>
              <a:rPr lang="el-GR" sz="2800" dirty="0" smtClean="0"/>
              <a:t>Γεώργιος </a:t>
            </a:r>
            <a:r>
              <a:rPr lang="el-GR" sz="2800" dirty="0" smtClean="0"/>
              <a:t>Φίλιας</a:t>
            </a:r>
          </a:p>
          <a:p>
            <a:r>
              <a:rPr lang="el-GR" sz="2800" dirty="0" smtClean="0"/>
              <a:t>Θεολογική Σχολή</a:t>
            </a:r>
          </a:p>
          <a:p>
            <a:r>
              <a:rPr lang="el-GR" sz="2800" dirty="0" smtClean="0"/>
              <a:t>Τμήμα Κοινωνικής Θεολογίας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Ε) </a:t>
            </a:r>
            <a:r>
              <a:rPr lang="el-GR" sz="3200" dirty="0"/>
              <a:t>Επιδράσεις της Εβραϊκής Λατρείας επί της </a:t>
            </a:r>
            <a:r>
              <a:rPr lang="el-GR" sz="3200" dirty="0" smtClean="0"/>
              <a:t>Χριστιανικής (Ο </a:t>
            </a:r>
            <a:r>
              <a:rPr lang="el-GR" sz="3200" dirty="0"/>
              <a:t>Ναός και η </a:t>
            </a:r>
            <a:r>
              <a:rPr lang="el-GR" sz="3200" dirty="0" smtClean="0"/>
              <a:t>Συναγωγή) (3 </a:t>
            </a:r>
            <a:r>
              <a:rPr lang="el-GR" sz="3200" dirty="0"/>
              <a:t>από 3)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/>
              <a:t>Συχνή υπήρξε η παρουσία του Κυρίου στις Συναγωγές (Μτ. 4, 23· Μκ. 1, 21· Λκ. 4, 15· Ιω. 6, 59)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Λκ</a:t>
            </a:r>
            <a:r>
              <a:rPr lang="el-GR" sz="2400" dirty="0"/>
              <a:t>. 4, 16-21: λεπτομερής μαρτυρία περί της ακολουθίας στη Συναγωγή της Ναζαρέτ κατά το Σάββατο [βιβλικό ανάγνωσμα (το Ησ. 61, 1-2) και κήρυγμα επί του αναγνώσματος].</a:t>
            </a:r>
            <a:endParaRPr lang="en-US" sz="2400" dirty="0"/>
          </a:p>
          <a:p>
            <a:r>
              <a:rPr lang="el-GR" sz="2400" dirty="0"/>
              <a:t>Ο Α</a:t>
            </a:r>
            <a:r>
              <a:rPr lang="el-GR" sz="2400" dirty="0" smtClean="0"/>
              <a:t>πόστολος </a:t>
            </a:r>
            <a:r>
              <a:rPr lang="el-GR" sz="2400" dirty="0"/>
              <a:t>Παύλος μεταβαίνει στις κατά τόπους Συναγωγές για προσευχή (Δαμασκός, Αθήνα, Κόρινθος, Έφεσος, Σαλαμίνα Κύπρου, Ικόνιο).</a:t>
            </a:r>
            <a:endParaRPr lang="en-US" sz="2400" dirty="0"/>
          </a:p>
          <a:p>
            <a:r>
              <a:rPr lang="el-GR" sz="2400" dirty="0"/>
              <a:t>Ιακ. 2, 2 («Αδελφοί μου... εάν εισέλθη εις την συναγωγήν υμών ανήρ χρυσοδάκτυλος»): υπήρχαν «χριστιανικές συναγωγές»;/ Ο όρος δεν δηλώνει οίκημα, αλλά το γεγονός της λειτουργικής συνάξεως των Χριστιανών.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766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ΣΤ) </a:t>
            </a:r>
            <a:r>
              <a:rPr lang="el-GR" sz="3200" dirty="0"/>
              <a:t>Επιδράσεις της Εβραϊκής Λατρείας επί της </a:t>
            </a:r>
            <a:r>
              <a:rPr lang="el-GR" sz="3200" dirty="0" smtClean="0"/>
              <a:t>Χριστιανικής (Από το Εβραϊκό Σάββατο στη Χριστιανική Κυριακή) (1 </a:t>
            </a:r>
            <a:r>
              <a:rPr lang="el-GR" sz="3200" dirty="0"/>
              <a:t>από </a:t>
            </a:r>
            <a:r>
              <a:rPr lang="el-GR" sz="3200" dirty="0" smtClean="0"/>
              <a:t>2)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/>
              <a:t>Σάββατο: η κατ</a:t>
            </a:r>
            <a:r>
              <a:rPr lang="el-GR" sz="2400" dirty="0" smtClean="0"/>
              <a:t>᾽ εξοχήν </a:t>
            </a:r>
            <a:r>
              <a:rPr lang="el-GR" sz="2400" dirty="0"/>
              <a:t>εορταστική ημέρα της εβραϊκής λατρείας/ η μετά την έκτη ημέρα της δημιουργίας: ο Θεός «κατέπαυσε» από το δημιουργικό Του έργο (Γεν. 2, 2 και 3· Εξ. 20, 11).</a:t>
            </a:r>
            <a:endParaRPr lang="en-US" sz="2400" dirty="0"/>
          </a:p>
          <a:p>
            <a:r>
              <a:rPr lang="el-GR" sz="2400" dirty="0"/>
              <a:t>Μτ. 12, 1-15: η κριτική του Κυρίου περί </a:t>
            </a:r>
            <a:r>
              <a:rPr lang="el-GR" sz="2400" dirty="0" smtClean="0"/>
              <a:t>της απολυτοποιήσεως </a:t>
            </a:r>
            <a:r>
              <a:rPr lang="el-GR" sz="2400" dirty="0"/>
              <a:t>του Σαββάτου. </a:t>
            </a:r>
            <a:endParaRPr lang="en-US" sz="2400" dirty="0"/>
          </a:p>
          <a:p>
            <a:r>
              <a:rPr lang="el-GR" sz="2400" dirty="0"/>
              <a:t>Μτ. 2, 27-28: «Το Σάββατον δια τον άνθρωπον εγένετο, ουχ ο άνθρωπος δια το Σάββατον· ώστε κύριός εστιν ο Υιός του ανθρώπου και του Σαββάτου».</a:t>
            </a:r>
            <a:endParaRPr lang="en-US" sz="2400" dirty="0"/>
          </a:p>
          <a:p>
            <a:r>
              <a:rPr lang="el-GR" sz="2400" dirty="0"/>
              <a:t>Κριτική και από τον Α</a:t>
            </a:r>
            <a:r>
              <a:rPr lang="el-GR" sz="2400" dirty="0" smtClean="0"/>
              <a:t>πόστολο </a:t>
            </a:r>
            <a:r>
              <a:rPr lang="el-GR" sz="2400" dirty="0"/>
              <a:t>Παύλο: το Σάββατο είναι «σκιά των μελλόντων» (Κολ. 2, 16-17).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766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ΣΤ) </a:t>
            </a:r>
            <a:r>
              <a:rPr lang="el-GR" sz="3200" dirty="0"/>
              <a:t>Επιδράσεις της Εβραϊκής Λατρείας επί της </a:t>
            </a:r>
            <a:r>
              <a:rPr lang="el-GR" sz="3200" dirty="0" smtClean="0"/>
              <a:t>Χριστιανικής(</a:t>
            </a:r>
            <a:r>
              <a:rPr lang="el-GR" sz="3200" dirty="0"/>
              <a:t>Από το Εβραϊκό Σάββατο στη Χριστιανική </a:t>
            </a:r>
            <a:r>
              <a:rPr lang="el-GR" sz="3200" dirty="0" smtClean="0"/>
              <a:t>Κυριακή) (2 </a:t>
            </a:r>
            <a:r>
              <a:rPr lang="el-GR" sz="3200" dirty="0"/>
              <a:t>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Ισχυρή η κριτική των Εβραίων κατά των Χριστιανών για την μή τήρηση του Σαββάτου [βλ. Ιουστίνου, Φιλοσόφου και Μάρτυρος (</a:t>
            </a:r>
            <a:r>
              <a:rPr lang="el-GR" sz="2400" dirty="0" smtClean="0"/>
              <a:t>2</a:t>
            </a:r>
            <a:r>
              <a:rPr lang="el-GR" sz="2400" baseline="30000" dirty="0" smtClean="0"/>
              <a:t>ος</a:t>
            </a:r>
            <a:r>
              <a:rPr lang="el-GR" sz="2400" dirty="0" smtClean="0"/>
              <a:t> </a:t>
            </a:r>
            <a:r>
              <a:rPr lang="el-GR" sz="2400" dirty="0"/>
              <a:t>αι. μ.Χ.), </a:t>
            </a:r>
            <a:r>
              <a:rPr lang="el-GR" sz="2400" i="1" dirty="0"/>
              <a:t>Διάλογος προς Τρύφωνα</a:t>
            </a:r>
            <a:r>
              <a:rPr lang="el-GR" sz="2400" dirty="0"/>
              <a:t>, 10, 3, ΒΕΠΕΣ 3 , 1955, σ. 217 (22-25)].</a:t>
            </a:r>
            <a:endParaRPr lang="en-US" sz="2400" dirty="0"/>
          </a:p>
          <a:p>
            <a:r>
              <a:rPr lang="el-GR" sz="2400" dirty="0"/>
              <a:t>Κυριακή, «η μία των σαββάτων»: ημέρα Αναστάσεως του Κυρίου και εμφανίσεώς Του στους Μαθητές.</a:t>
            </a:r>
            <a:endParaRPr lang="en-US" sz="2400" dirty="0"/>
          </a:p>
          <a:p>
            <a:r>
              <a:rPr lang="el-GR" sz="2400" dirty="0" smtClean="0"/>
              <a:t>Α’ Κορ</a:t>
            </a:r>
            <a:r>
              <a:rPr lang="el-GR" sz="2400" dirty="0"/>
              <a:t>. 16, 2: η πραγματοποίηση της «λογείας» κατά τη «μία των Σαββάτων» σηματοδοτεί την υποκατάσταση του Σαββάτου από την Κυριακή ως ημέρα Λατρείας του Θεού/ Ο «σαββατισμός» αντικαθίσταται από την «ημέρα του Κυρίου».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799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/>
              <a:t>Ζ</a:t>
            </a:r>
            <a:r>
              <a:rPr lang="el-GR" sz="3200" dirty="0" smtClean="0"/>
              <a:t>) </a:t>
            </a:r>
            <a:r>
              <a:rPr lang="el-GR" sz="3200" dirty="0"/>
              <a:t>Επιδράσεις της Εβραϊκής Λατρείας επί της </a:t>
            </a:r>
            <a:r>
              <a:rPr lang="el-GR" sz="3200" dirty="0" smtClean="0"/>
              <a:t>Χριστιανικής (Το Πάσχα και η Πεντηκοστή)</a:t>
            </a:r>
            <a:r>
              <a:rPr lang="el-GR" sz="3200" dirty="0"/>
              <a:t> </a:t>
            </a:r>
            <a:r>
              <a:rPr lang="el-GR" sz="3200" dirty="0" smtClean="0"/>
              <a:t>(1 </a:t>
            </a:r>
            <a:r>
              <a:rPr lang="el-GR" sz="3200" dirty="0"/>
              <a:t>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400" dirty="0"/>
              <a:t>Πάσχα και Πεντηκοστή: οι δύο σημαντικότερες εβραϊκές εορτές.</a:t>
            </a:r>
            <a:endParaRPr lang="en-US" sz="2400" dirty="0"/>
          </a:p>
          <a:p>
            <a:r>
              <a:rPr lang="el-GR" sz="2400" dirty="0"/>
              <a:t>Η χριστιανική Εκκλησία υιοθετεί τους εορτολογικούς όρους, αλλά επαναπροσδιορίζει το εορτολογικό τους περιεχόμενο.</a:t>
            </a:r>
            <a:endParaRPr lang="en-US" sz="2400" dirty="0"/>
          </a:p>
          <a:p>
            <a:r>
              <a:rPr lang="el-GR" sz="2400" dirty="0"/>
              <a:t>Το Πάσχα στην εβραϊκή λατρεία της εποχής του Χριστού: μαρτυρίες από τα βιβλία του </a:t>
            </a:r>
            <a:r>
              <a:rPr lang="el-GR" sz="2400" dirty="0" smtClean="0"/>
              <a:t>Έσδρα </a:t>
            </a:r>
            <a:r>
              <a:rPr lang="el-GR" sz="2400" dirty="0"/>
              <a:t>και του </a:t>
            </a:r>
            <a:r>
              <a:rPr lang="el-GR" sz="2400" dirty="0" smtClean="0"/>
              <a:t>Β’ Χρονικών </a:t>
            </a:r>
            <a:r>
              <a:rPr lang="el-GR" sz="2400" dirty="0"/>
              <a:t>(</a:t>
            </a:r>
            <a:r>
              <a:rPr lang="el-GR" sz="2400" dirty="0" smtClean="0"/>
              <a:t>Β’ Παραλειπομένων</a:t>
            </a:r>
            <a:r>
              <a:rPr lang="el-GR" sz="2400" dirty="0"/>
              <a:t>: περιγράφονται οι πασχάλιοι εορτασμοί επί βασιλείας Εζεκία και Ιωσία)/ οι πασχάλιοι εορτασμοί άρχιζαν την 14η του μηνός Νισάν και διαρκούσαν οκτώ ημέρες [ενιαίος εορτασμός δύο εορτών: του Πάσχα (Πεσάχ) και των Αζύμων (Χάγκ </a:t>
            </a:r>
            <a:r>
              <a:rPr lang="el-GR" sz="2400" dirty="0" smtClean="0"/>
              <a:t>χα-</a:t>
            </a:r>
            <a:r>
              <a:rPr lang="el-GR" sz="2400" dirty="0"/>
              <a:t>μαζότ)]</a:t>
            </a:r>
            <a:r>
              <a:rPr lang="el-GR" sz="2400" dirty="0" smtClean="0"/>
              <a:t>.</a:t>
            </a:r>
          </a:p>
          <a:p>
            <a:r>
              <a:rPr lang="el-GR" sz="2400" dirty="0"/>
              <a:t>Οι μαρτυρίες περί του εβραϊκού Πάσχα στην </a:t>
            </a:r>
            <a:r>
              <a:rPr lang="el-GR" sz="2400" dirty="0" smtClean="0"/>
              <a:t>Καινή Διαθήκη: </a:t>
            </a:r>
            <a:r>
              <a:rPr lang="el-GR" sz="2400" dirty="0"/>
              <a:t>το κέντρο βάρους τίθεται στο «καινούργιο Πάσχα» των Χριστιανών/ </a:t>
            </a:r>
            <a:r>
              <a:rPr lang="el-GR" sz="2400" dirty="0" smtClean="0"/>
              <a:t>Α’ Κορ</a:t>
            </a:r>
            <a:r>
              <a:rPr lang="el-GR" sz="2400" dirty="0"/>
              <a:t>. 5, 7-8/ Ιουστίνος, ο Φιλόσοφος και Μάρτυρας: ερμηνεύει τα τελετουργικά στοιχεία του εβραϊκού πασχάλιου εορτασμού με άξονα το Χριστό</a:t>
            </a:r>
            <a:r>
              <a:rPr lang="el-G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799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/>
              <a:t>Ζ) Επιδράσεις της Εβραϊκής Λατρείας επί της </a:t>
            </a:r>
            <a:r>
              <a:rPr lang="el-GR" sz="3200" dirty="0" smtClean="0"/>
              <a:t>Χριστιανικής (Το </a:t>
            </a:r>
            <a:r>
              <a:rPr lang="el-GR" sz="3200" dirty="0"/>
              <a:t>Πάσχα και η </a:t>
            </a:r>
            <a:r>
              <a:rPr lang="el-GR" sz="3200" dirty="0" smtClean="0"/>
              <a:t>Πεντηκοστή)</a:t>
            </a:r>
            <a:r>
              <a:rPr lang="el-GR" sz="3200" dirty="0"/>
              <a:t> </a:t>
            </a:r>
            <a:r>
              <a:rPr lang="el-GR" sz="3200" dirty="0" smtClean="0"/>
              <a:t>(2 </a:t>
            </a:r>
            <a:r>
              <a:rPr lang="el-GR" sz="3200" dirty="0"/>
              <a:t>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2400" dirty="0"/>
              <a:t>Μελίτων Σάρδεων (</a:t>
            </a:r>
            <a:r>
              <a:rPr lang="el-GR" sz="2400" dirty="0" smtClean="0"/>
              <a:t>160 - 179 </a:t>
            </a:r>
            <a:r>
              <a:rPr lang="el-GR" sz="2400" dirty="0"/>
              <a:t>μ.Χ.): με το έργο του Περί Πάσχα αναλύει τη σχέση του χριστιανικού με το εβραϊκό Πάσχα.</a:t>
            </a:r>
            <a:endParaRPr lang="en-US" sz="2400" dirty="0"/>
          </a:p>
          <a:p>
            <a:r>
              <a:rPr lang="el-GR" sz="2400" dirty="0"/>
              <a:t>Εβραϊκή Πεντηκοστή: Εξ. 23, 16 (εορτή του «θερισμού των πρωτογεννημάτων»)/ πενήντα ημέρες μετά από το Πάσχα/ Η παράδοση των Εσσαίων και των Ιωβηλαίων τονίζει την έννοια της εορτής της Πεντηκοστής ως αναμνήσεως της παραδόσεως του νόμου στο Σινά.</a:t>
            </a:r>
            <a:endParaRPr lang="en-US" sz="2400" dirty="0"/>
          </a:p>
          <a:p>
            <a:r>
              <a:rPr lang="el-GR" sz="2400" dirty="0"/>
              <a:t>Τελετουργικό της εβραϊκής Πεντηκοστής: προσκυνηματική </a:t>
            </a:r>
            <a:r>
              <a:rPr lang="el-GR" sz="2400" dirty="0" smtClean="0"/>
              <a:t>εορτή/</a:t>
            </a:r>
            <a:r>
              <a:rPr lang="el-GR" sz="2400" dirty="0"/>
              <a:t>προβλεπόταν λειτουργική προετοιμασία στις Συναγωγές κατά το Σάββατο που προηγείτο (βιβλικά αναγνώσματα και Ψαλμοί).</a:t>
            </a:r>
            <a:endParaRPr lang="en-US" sz="2400" dirty="0"/>
          </a:p>
          <a:p>
            <a:r>
              <a:rPr lang="el-GR" sz="2400" dirty="0"/>
              <a:t>Η σχέση της Θεοφάνειας στο Σινά (εβραϊκή Πεντηκοστή/ παράδοση του Νόμου) με την Επιφοίτηση του Αγίου Πνεύματος (χριστιανική Πεντηκοστή/ γενέθλιος ημέρα του «νέας Διαθήκης»).</a:t>
            </a:r>
            <a:endParaRPr lang="en-US" sz="2400" dirty="0"/>
          </a:p>
          <a:p>
            <a:r>
              <a:rPr lang="el-GR" sz="2400" dirty="0"/>
              <a:t>Η</a:t>
            </a:r>
            <a:r>
              <a:rPr lang="el-GR" sz="2400" dirty="0" smtClean="0"/>
              <a:t> </a:t>
            </a:r>
            <a:r>
              <a:rPr lang="el-GR" sz="2400" dirty="0"/>
              <a:t>σχέση των δύο εορτών που φέρουν το ίδιο όνομα: η χριστιανική Πεντηκοστή είναι η «νέα διαθήκη με μεσίτη τον Ιησού Χριστό» (Εβρ. 12, 24).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766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/>
              <a:t>Η</a:t>
            </a:r>
            <a:r>
              <a:rPr lang="el-GR" sz="3200" dirty="0" smtClean="0"/>
              <a:t>) </a:t>
            </a:r>
            <a:r>
              <a:rPr lang="el-GR" sz="3200" dirty="0"/>
              <a:t>Επιδράσεις της Εβραϊκής Λατρείας επί της </a:t>
            </a:r>
            <a:r>
              <a:rPr lang="el-GR" sz="3200" dirty="0" smtClean="0"/>
              <a:t>Χριστιανικής</a:t>
            </a:r>
            <a:br>
              <a:rPr lang="el-GR" sz="3200" dirty="0" smtClean="0"/>
            </a:br>
            <a:r>
              <a:rPr lang="el-GR" sz="3200" dirty="0" smtClean="0"/>
              <a:t>(Η Λειτουργική Χρησιμοποίηση του Ψαλτηρίου)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sz="2400" dirty="0"/>
              <a:t>Ψαλμοί: το σημαντικότερο τμήμα της εβραϊκής  λατρείας (εντάσσονταν κυρίως στις καθημερινές ακολουθίες του ναού).</a:t>
            </a:r>
            <a:endParaRPr lang="en-US" sz="2400" dirty="0"/>
          </a:p>
          <a:p>
            <a:r>
              <a:rPr lang="el-GR" sz="2400" dirty="0"/>
              <a:t>Η βάση για την ένταξη των Ψαλμών στη Λατρεία της Εκκλησίας: η χρησιμοποίηση ψαλμικών στίχων από τον Κύριο και τους Μαθητές/ ψαλμικοί στίχοι περιλαμβάνονται στη δοξολογική απάντηση της Θεοτόκου προς την Ελισάβετ, στον ύμνο του Ζαχαρίου και στην αναφώνηση του Συμεών/ ψαλμικούς στίχους χρησιμοποιεί ο απ. Παύλος, ο αδελφόθεος Ιάκωβος και ο απ. Πέτρος (στα αντίστοιχα καινοδιαθηκικά κείμενα).</a:t>
            </a:r>
            <a:endParaRPr lang="en-US" sz="2400" dirty="0"/>
          </a:p>
          <a:p>
            <a:r>
              <a:rPr lang="el-GR" sz="2400" dirty="0"/>
              <a:t>Οι Ψαλμοί υπήρξαν οι πρώτοι (οι αρχαιότεροι) ύμνοι της χριστιανικής Λατρείας/ Εφ. 5, 19: «λαλούντες εαυτοίς ψαλμοίς και ύμνοις και ωδαίς πνευματικαίς, άδοντες και ψάλλοντες τη καρδία τω Κυρίω».</a:t>
            </a:r>
            <a:endParaRPr lang="en-US" sz="2400" dirty="0"/>
          </a:p>
          <a:p>
            <a:r>
              <a:rPr lang="el-GR" sz="2400" dirty="0"/>
              <a:t>Η «χριστολογικοποίηση των Ψαλμών»: η ερμηνεία των Ψαλμών από τη χριστιανική Εκκλησία με βάση το πρόσωπο του Χριστού.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766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Θ) </a:t>
            </a:r>
            <a:r>
              <a:rPr lang="el-GR" sz="3200" dirty="0"/>
              <a:t>Επιδράσεις της Εβραϊκής Λατρείας επί της </a:t>
            </a:r>
            <a:r>
              <a:rPr lang="el-GR" sz="3200" dirty="0" smtClean="0"/>
              <a:t>Χριστιανικής</a:t>
            </a:r>
            <a:br>
              <a:rPr lang="el-GR" sz="3200" dirty="0" smtClean="0"/>
            </a:br>
            <a:r>
              <a:rPr lang="el-GR" sz="3200" dirty="0" smtClean="0"/>
              <a:t>(</a:t>
            </a:r>
            <a:r>
              <a:rPr lang="el-GR" sz="3200" dirty="0"/>
              <a:t>Η Λειτουργική Χρησιμοποίηση του </a:t>
            </a:r>
            <a:r>
              <a:rPr lang="el-GR" sz="3200" dirty="0" smtClean="0"/>
              <a:t>Θυμιάματος)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Το θυμίαμα αποτελούσε σημαντικό στοιχείο της εβραϊκής λατρείας/ Το τελετουργικό ήταν αυστηρά καθορισμένο.</a:t>
            </a:r>
            <a:endParaRPr lang="en-US" sz="2400" dirty="0"/>
          </a:p>
          <a:p>
            <a:r>
              <a:rPr lang="el-GR" sz="2400" dirty="0"/>
              <a:t>Η χρησιμοποίηση του θυμιάματος στη χριστιανική Λατρεία μαρτυρείται στα τέλη του </a:t>
            </a:r>
            <a:r>
              <a:rPr lang="el-GR" sz="2400" dirty="0" smtClean="0"/>
              <a:t>4</a:t>
            </a:r>
            <a:r>
              <a:rPr lang="el-GR" sz="2400" baseline="30000" dirty="0" smtClean="0"/>
              <a:t>ου</a:t>
            </a:r>
            <a:r>
              <a:rPr lang="el-GR" sz="2400" dirty="0" smtClean="0"/>
              <a:t> </a:t>
            </a:r>
            <a:r>
              <a:rPr lang="el-GR" sz="2400" dirty="0"/>
              <a:t>μ.Χ. αι. (Αποστολικές Διαταγές)/ Η αιτία της ελλείψεως μαρτυριών περί θυμιάματος κατά τους τρεις πρώτους αιώνες: η ανάγκη αποστασιοποιήσεως της χριστιανικής Λατρείας από την εθνική χρήση θυμιάματος.</a:t>
            </a:r>
            <a:endParaRPr lang="en-US" sz="2400" dirty="0"/>
          </a:p>
          <a:p>
            <a:r>
              <a:rPr lang="el-GR" sz="2400" dirty="0"/>
              <a:t>Η συμβολική έννοια του θυμιάματος: απεικονίζει την πορεία της προσευχής προς τον Θεό.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444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 smtClean="0"/>
              <a:t>Ι) </a:t>
            </a:r>
            <a:r>
              <a:rPr lang="el-GR" sz="3600" dirty="0"/>
              <a:t>Επιδράσεις της Εβραϊκής Λατρείας επί της Χριστιανικής </a:t>
            </a:r>
            <a:r>
              <a:rPr lang="el-GR" sz="3600" dirty="0" smtClean="0"/>
              <a:t>(Τα Εγκαίνια των Ναών)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400" dirty="0"/>
              <a:t>Στην εβραϊκή λατρεία προβλεπόταν ειδική τελετή καθαγιασμού του θυσιαστηρίου του ναού/ ο αρχαιότερος καθαγιασμός: από τον Ιακώβ, ο οποίος καθαγιάζει το πέτρινο θυσιαστήριο επιχέοντας έλαιο (Γεν. 28, 18).</a:t>
            </a:r>
            <a:endParaRPr lang="en-US" sz="2400" dirty="0"/>
          </a:p>
          <a:p>
            <a:r>
              <a:rPr lang="el-GR" sz="2400" dirty="0"/>
              <a:t>Αυτή ήταν η διαδικασία εγκαινίων (καθαγιασμού) του ναού από τον Σολομώντα και τον Ιούδα Μακκαβαίο.</a:t>
            </a:r>
            <a:endParaRPr lang="en-US" sz="2400" dirty="0"/>
          </a:p>
          <a:p>
            <a:r>
              <a:rPr lang="el-GR" sz="2400" dirty="0"/>
              <a:t>Η χριστιανική Λατρεία παρέλαβε τη συγκεκριμένη τελετουργική διαδικασία των εγκαινίων/ Ευσέβειος Καισαρείας: η αρχαιότερη μαρτυρία εγκαινίων ναών.</a:t>
            </a:r>
            <a:endParaRPr lang="en-US" sz="2400" dirty="0"/>
          </a:p>
          <a:p>
            <a:r>
              <a:rPr lang="el-GR" sz="2400" dirty="0"/>
              <a:t>Η «θυσία» που προβλεπόταν κατά τα εγκαίνια θυσιαστηρίων στην εβραϊκή λατρεία υποκαταστάθηκε από την επιτέλεση της </a:t>
            </a:r>
            <a:r>
              <a:rPr lang="el-GR" sz="2400" dirty="0" smtClean="0"/>
              <a:t>Θείας</a:t>
            </a:r>
            <a:r>
              <a:rPr lang="el-GR" sz="2400" dirty="0"/>
              <a:t> </a:t>
            </a:r>
            <a:r>
              <a:rPr lang="el-GR" sz="2400" dirty="0" smtClean="0"/>
              <a:t>Ευχαριστίας </a:t>
            </a:r>
            <a:r>
              <a:rPr lang="el-GR" sz="2400" dirty="0"/>
              <a:t>κατά τα εγκαίνια του χριστιανικού θυσιαστηρίου.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444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 smtClean="0"/>
              <a:t>ΙΑ) </a:t>
            </a:r>
            <a:r>
              <a:rPr lang="el-GR" sz="3600" dirty="0"/>
              <a:t>Επιδράσεις της Εβραϊκής Λατρείας επί της Χριστιανικής </a:t>
            </a:r>
            <a:r>
              <a:rPr lang="el-GR" sz="3600" dirty="0" smtClean="0"/>
              <a:t>(Τα Βιβλικά Αναγνώσματα)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Η ανάγνωση της Βίβλου: βασικό στοιχείο των ακολουθιών της Συναγωγής/ γινόταν με λαμπρό τρόπο (λιτανευτική μεταφορά του βιβλίου και απόδοση τιμής προς το βιβλίο).</a:t>
            </a:r>
            <a:endParaRPr lang="en-US" sz="2400" dirty="0"/>
          </a:p>
          <a:p>
            <a:r>
              <a:rPr lang="el-GR" sz="2400" dirty="0"/>
              <a:t>Η ανάγνωση τμήματος της προφητείας του Ησαία από τον Κύριο στη Συναγωγή της Ναζαρέτ υπήρξε το προοίμιο για τη χρήση των βιβλικών αναγνωσμάτων στην πρωτοχριστιανική Λατρεία.</a:t>
            </a:r>
            <a:endParaRPr lang="en-US" sz="2400" dirty="0"/>
          </a:p>
          <a:p>
            <a:r>
              <a:rPr lang="el-GR" sz="2400" dirty="0"/>
              <a:t>Μετάφραση των </a:t>
            </a:r>
            <a:r>
              <a:rPr lang="el-GR" sz="2400" dirty="0" smtClean="0"/>
              <a:t>Ο’: </a:t>
            </a:r>
            <a:r>
              <a:rPr lang="el-GR" sz="2400" dirty="0"/>
              <a:t>σημαντική συμβολή στη χρησιμοποίηση των βιβλικών αναγνωσμάτων στη Λατρεία.</a:t>
            </a:r>
            <a:r>
              <a:rPr lang="en-US" sz="2400" dirty="0"/>
              <a:t>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8444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ΙΒ</a:t>
            </a:r>
            <a:r>
              <a:rPr lang="el-GR" sz="3200" dirty="0"/>
              <a:t>) Επιδράσεις της Εβραϊκής Λατρείας επί της </a:t>
            </a:r>
            <a:r>
              <a:rPr lang="el-GR" sz="3200" dirty="0" smtClean="0"/>
              <a:t>Χριστιανικής (Ο Τρόπος Απαγγελίας των Λειτουργικών Προσευχών)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ΟΙ Εβραίοι προσεύχονταν κατά τρόπο έκφωνο και εμμελή (μοναδική εξαίρεση: μία προσευχή του θυμιάματος).</a:t>
            </a:r>
          </a:p>
          <a:p>
            <a:r>
              <a:rPr lang="el-GR" sz="2400" dirty="0"/>
              <a:t>Εμφανής η επίδραση επί του τρόπου αναγνώσεως των ευχών στη χριστιανική Λατρεία: ο Κύριος «ευχαριστεί» κατά το Μυστικό Δείπνο (προφανώς η «ευχαριστία» αυτή είναι εις επήκοον των παρισταμένων).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092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Περιεχόμενα ενότητας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Γένεση και πρώτη εξέλιξη της χριστιανικής </a:t>
            </a:r>
            <a:r>
              <a:rPr lang="el-GR" dirty="0" smtClean="0"/>
              <a:t>λατρείας</a:t>
            </a:r>
            <a:r>
              <a:rPr lang="el-GR" dirty="0"/>
              <a:t>: σχέσεις εβραϊκής και χριστιανικής λ</a:t>
            </a:r>
            <a:r>
              <a:rPr lang="el-GR" dirty="0" smtClean="0"/>
              <a:t>ατρείας, Επιδράσεις </a:t>
            </a:r>
            <a:r>
              <a:rPr lang="el-GR" dirty="0"/>
              <a:t>και </a:t>
            </a:r>
            <a:r>
              <a:rPr lang="el-GR" dirty="0" smtClean="0"/>
              <a:t>διαφοροποίηση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829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ΙΓ) </a:t>
            </a:r>
            <a:r>
              <a:rPr lang="el-GR" sz="3200" dirty="0"/>
              <a:t>Επιδράσεις της Εβραϊκής Λατρείας επί της </a:t>
            </a:r>
            <a:r>
              <a:rPr lang="el-GR" sz="3200" dirty="0" smtClean="0"/>
              <a:t>Χριστιανικής</a:t>
            </a:r>
            <a:br>
              <a:rPr lang="el-GR" sz="3200" dirty="0" smtClean="0"/>
            </a:br>
            <a:r>
              <a:rPr lang="el-GR" sz="3200" dirty="0" smtClean="0"/>
              <a:t>(Οι Ώρες της Προσευχής και Λοιπά Στοιχεία)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464156" y="1711349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l-GR" sz="2400" dirty="0"/>
              <a:t>Δύο εβραϊκές παραδόσεις περί προσευχής κατά την εποχή του Κυρίου: η πρώτη προέβλεπε καθημερινώς  δύο προσευχές (Δευτερονόμιο) και η δεύτερη τρεις (βιβλίο του Δανιήλ)/ Η παράδοση περί δύο προσευχών σχετιζόταν με την παράδοση περί δύο καθημερινών θυσιών (πρωί και δειλινό).</a:t>
            </a:r>
            <a:endParaRPr lang="en-US" sz="2400" dirty="0"/>
          </a:p>
          <a:p>
            <a:r>
              <a:rPr lang="el-GR" sz="2400" dirty="0"/>
              <a:t>Ο Κύριος και οι Απόστολοι σέβονται τις ώρες της προσευχής στην εβραϊκή λειτουργική παράδοση.</a:t>
            </a:r>
            <a:endParaRPr lang="en-US" sz="2400" dirty="0"/>
          </a:p>
          <a:p>
            <a:r>
              <a:rPr lang="el-GR" sz="2400" dirty="0"/>
              <a:t>Η χριστιανική Λατρεία υιοθέτησε την παράδοση περί τριών καθημερινών προσευχών (μαρτυρία της </a:t>
            </a:r>
            <a:r>
              <a:rPr lang="el-GR" sz="2400" i="1" dirty="0"/>
              <a:t>Διδαχής των Δώδεκα Αποστόλων</a:t>
            </a:r>
            <a:r>
              <a:rPr lang="el-GR" sz="2400" dirty="0"/>
              <a:t>, αρχές </a:t>
            </a:r>
            <a:r>
              <a:rPr lang="el-GR" sz="2400" dirty="0" smtClean="0"/>
              <a:t>2</a:t>
            </a:r>
            <a:r>
              <a:rPr lang="el-GR" sz="2400" baseline="30000" dirty="0" smtClean="0"/>
              <a:t>ου</a:t>
            </a:r>
            <a:r>
              <a:rPr lang="el-GR" sz="2400" dirty="0" smtClean="0"/>
              <a:t> </a:t>
            </a:r>
            <a:r>
              <a:rPr lang="el-GR" sz="2400" dirty="0"/>
              <a:t>μ.Χ. αι.).</a:t>
            </a:r>
            <a:endParaRPr lang="en-US" sz="2400" dirty="0"/>
          </a:p>
          <a:p>
            <a:r>
              <a:rPr lang="el-GR" sz="2400" dirty="0"/>
              <a:t>Λοιπά στοιχεία επιδράσεων της εβραϊκής επί της χριστιανικής Λατρείας: Αμήν/ Αλληλούια/ έναρξη λειτουργικής ημέρας από το απόγευμα της προηγούμενης.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092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ΙΔ) Η Διαφοροποίηση της Χριστιανικής από την Εβραϊκή Λατρεία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Ιω. 4, 24: «Πνεύμα ο Θεός και τους προσκυνούντας αυτόν εν πνεύματι και αληθεία δει προσκυνείν».</a:t>
            </a:r>
            <a:endParaRPr lang="en-US" sz="2400" dirty="0"/>
          </a:p>
          <a:p>
            <a:r>
              <a:rPr lang="el-GR" sz="2400" dirty="0"/>
              <a:t>Η ερμηνεία της «Λατρείας εν πνεύματι και αληθεία»: αντίθεση με την τυπολατρία του εβραϊσμού/ αποκάλυψη της διδασκαλίας περί αληθινού Θεού/ εισαγωγή στο πνευματικό πλαίσιο της χριστιανικής Λατρείας/ οι σωτηριώδεις ανθρωπολογικές προεκτάσεις.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602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Γένεση και Πρώτη Εξέλιξη της Χριστιανικής Λατρείας: Επιδράσεις της Εβραϊκής Λατρείας επί της Χριστιανικής και Διαφοροποίηση των Δύο Μορφών Λατρείας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1</a:t>
            </a:r>
            <a:r>
              <a:rPr lang="el-GR" sz="2000" dirty="0" smtClean="0"/>
              <a:t>.0.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</a:rPr>
              <a:t>Copyright Εθνικόν και Καποδιστριακόν Πανεπιστήμιον Αθηνών 2015. Γεώργιος Φίλιας. «Λειτουργική. </a:t>
            </a:r>
            <a:r>
              <a:rPr lang="el-GR" sz="2000" dirty="0">
                <a:solidFill>
                  <a:srgbClr val="000000"/>
                </a:solidFill>
              </a:rPr>
              <a:t>Γένεση και Πρώτη Εξέλιξη της Χριστιανικής Λατρείας: Επιδράσεις της Εβραϊκής </a:t>
            </a:r>
            <a:r>
              <a:rPr lang="el-GR" sz="2000" dirty="0" smtClean="0">
                <a:solidFill>
                  <a:srgbClr val="000000"/>
                </a:solidFill>
              </a:rPr>
              <a:t>λατρείας </a:t>
            </a:r>
            <a:r>
              <a:rPr lang="el-GR" sz="2000" dirty="0">
                <a:solidFill>
                  <a:srgbClr val="000000"/>
                </a:solidFill>
              </a:rPr>
              <a:t>επί της Χριστιανικής και </a:t>
            </a:r>
            <a:r>
              <a:rPr lang="el-GR" sz="2000" dirty="0" smtClean="0">
                <a:solidFill>
                  <a:srgbClr val="000000"/>
                </a:solidFill>
              </a:rPr>
              <a:t>διαφοροποίηση </a:t>
            </a:r>
            <a:r>
              <a:rPr lang="el-GR" sz="2000" dirty="0">
                <a:solidFill>
                  <a:srgbClr val="000000"/>
                </a:solidFill>
              </a:rPr>
              <a:t>των </a:t>
            </a:r>
            <a:r>
              <a:rPr lang="el-GR" sz="2000" dirty="0" smtClean="0">
                <a:solidFill>
                  <a:srgbClr val="000000"/>
                </a:solidFill>
              </a:rPr>
              <a:t>δύο </a:t>
            </a:r>
            <a:r>
              <a:rPr lang="el-GR" sz="2000" dirty="0">
                <a:solidFill>
                  <a:srgbClr val="000000"/>
                </a:solidFill>
              </a:rPr>
              <a:t>μ</a:t>
            </a:r>
            <a:r>
              <a:rPr lang="el-GR" sz="2000" dirty="0" smtClean="0">
                <a:solidFill>
                  <a:srgbClr val="000000"/>
                </a:solidFill>
              </a:rPr>
              <a:t>ορφών </a:t>
            </a:r>
            <a:r>
              <a:rPr lang="el-GR" sz="2000" dirty="0">
                <a:solidFill>
                  <a:srgbClr val="000000"/>
                </a:solidFill>
              </a:rPr>
              <a:t>λ</a:t>
            </a:r>
            <a:r>
              <a:rPr lang="el-GR" sz="2000" dirty="0" smtClean="0">
                <a:solidFill>
                  <a:srgbClr val="000000"/>
                </a:solidFill>
              </a:rPr>
              <a:t>ατρείας». </a:t>
            </a:r>
            <a:r>
              <a:rPr lang="el-GR" sz="2000" dirty="0">
                <a:solidFill>
                  <a:srgbClr val="000000"/>
                </a:solidFill>
              </a:rPr>
              <a:t>Έκδοση</a:t>
            </a:r>
            <a:r>
              <a:rPr lang="el-GR" sz="2000" dirty="0" smtClean="0">
                <a:solidFill>
                  <a:srgbClr val="000000"/>
                </a:solidFill>
              </a:rPr>
              <a:t>:1.0</a:t>
            </a:r>
            <a:r>
              <a:rPr lang="el-GR" sz="2000" dirty="0">
                <a:solidFill>
                  <a:srgbClr val="000000"/>
                </a:solidFill>
              </a:rPr>
              <a:t>. Αθήνα </a:t>
            </a:r>
            <a:r>
              <a:rPr lang="el-GR" sz="2000" dirty="0" smtClean="0">
                <a:solidFill>
                  <a:srgbClr val="000000"/>
                </a:solidFill>
              </a:rPr>
              <a:t>2015</a:t>
            </a:r>
            <a:r>
              <a:rPr lang="el-GR" sz="2000" dirty="0" smtClean="0"/>
              <a:t>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/>
              <a:t>http://</a:t>
            </a:r>
            <a:r>
              <a:rPr lang="en-US" sz="2000" dirty="0" smtClean="0"/>
              <a:t>opencourses.uoa.gr/courses/SOCTHEOL101/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dirty="0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Α) Εισαγωγή στη σχέση Εβραϊκής και Χριστιανικής Λατρείας (1 από 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/>
              <a:t>Η αναγκαιότητα μελέτης της εβραϊκής λατρείας ως περιβάλλοντος γενέσεως της χριστιανικής (η χριστιανική Λατρεία δεν δημιουργήθηκε «εκ του μηδενός», αλλά εντός ενός συγκεκριμένου θρησκευτικού περιβάλλοντος).</a:t>
            </a:r>
            <a:endParaRPr lang="en-US" sz="2400" dirty="0"/>
          </a:p>
          <a:p>
            <a:r>
              <a:rPr lang="el-GR" sz="2400" dirty="0"/>
              <a:t>Η ιστορικολειτουργική επιστήμη δεν ερευνά πρωτογενώς την εβραϊκή λατρεία, αλλά χρησιμοποιεί τα πορίσματα των κλάδων της εβραϊκής θεσμολογίας, βιβλικής αρχαιολογίας και ερμηνείας της Παλαιάς Διαθήκης.</a:t>
            </a:r>
            <a:endParaRPr lang="en-US" sz="2400" dirty="0"/>
          </a:p>
          <a:p>
            <a:r>
              <a:rPr lang="el-GR" sz="2400" dirty="0"/>
              <a:t>Το βασικό ερώτημα που καλείται να διερευνήσει η ιστορικολειτουργική μελέτη της εβραϊκής λατρείας: εάν η χριστιανική Λατρεία αποτελεί απλή μετεξέλιξη της εβραϊκής, ή εάν διαφοροποιείται ριζικά από αυτήν</a:t>
            </a:r>
            <a:r>
              <a:rPr lang="el-G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Α) Εισαγωγή </a:t>
            </a:r>
            <a:r>
              <a:rPr lang="el-GR" dirty="0"/>
              <a:t>στη σχέση Εβραϊκής και Χριστιανικής Λατρείας </a:t>
            </a:r>
            <a:r>
              <a:rPr lang="el-GR" dirty="0" smtClean="0"/>
              <a:t>(2 </a:t>
            </a:r>
            <a:r>
              <a:rPr lang="el-GR" dirty="0"/>
              <a:t>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Οι τρεις βασικοί παράμετροι της εβραϊκής λατρείας, οι οποίοι ενδιαφέρουν την ιστορικολειτουργική επιστήμη: οι εβραϊκές λειτουργικές παραδόσεις/ η λατρεία του ναού των Ιεροσολύμων/ οι προσευχές της Συναγωγής.</a:t>
            </a:r>
            <a:endParaRPr lang="en-US" sz="2400" dirty="0"/>
          </a:p>
          <a:p>
            <a:r>
              <a:rPr lang="el-GR" sz="2400" dirty="0"/>
              <a:t>Η θεολογική βάση (και προϋπόθεση) της μελέτης της εβραϊκής λατρείας: ο σεβασμός και η συμμετοχή στην εβραϊκή λατρεία του Κυρίου και των Αποστόλων.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960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Β</a:t>
            </a:r>
            <a:r>
              <a:rPr lang="el-GR" sz="3200" dirty="0"/>
              <a:t>) Βασικοί Όροι της Εβραϊκής Λατρείας που ενδιαφέρουν την Ιστορικολειτουργική </a:t>
            </a:r>
            <a:r>
              <a:rPr lang="el-GR" sz="3200" dirty="0" smtClean="0"/>
              <a:t>Επιστήμη</a:t>
            </a:r>
            <a:br>
              <a:rPr lang="el-GR" sz="3200" dirty="0" smtClean="0"/>
            </a:br>
            <a:r>
              <a:rPr lang="el-GR" sz="3200" dirty="0" smtClean="0"/>
              <a:t>(</a:t>
            </a:r>
            <a:r>
              <a:rPr lang="el-GR" sz="3200" dirty="0"/>
              <a:t>Τα </a:t>
            </a:r>
            <a:r>
              <a:rPr lang="el-GR" sz="3200" dirty="0" smtClean="0"/>
              <a:t>Λειτουργικά Βιβλία)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«</a:t>
            </a:r>
            <a:r>
              <a:rPr lang="el-GR" sz="2400" b="1" dirty="0"/>
              <a:t>Μίσνα</a:t>
            </a:r>
            <a:r>
              <a:rPr lang="el-GR" sz="2400" dirty="0"/>
              <a:t>»: Συμπίλημα κανόνων (</a:t>
            </a:r>
            <a:r>
              <a:rPr lang="el-GR" sz="2400" dirty="0" smtClean="0"/>
              <a:t>2</a:t>
            </a:r>
            <a:r>
              <a:rPr lang="el-GR" sz="2400" baseline="30000" dirty="0" smtClean="0"/>
              <a:t>ος</a:t>
            </a:r>
            <a:r>
              <a:rPr lang="el-GR" sz="2400" dirty="0" smtClean="0"/>
              <a:t> </a:t>
            </a:r>
            <a:r>
              <a:rPr lang="el-GR" sz="2400" dirty="0"/>
              <a:t>αι. π.Χ.) περί του τυπικού των θυσιών, των εορτών και των ευλογιών.</a:t>
            </a:r>
            <a:endParaRPr lang="en-US" sz="2400" dirty="0"/>
          </a:p>
          <a:p>
            <a:r>
              <a:rPr lang="el-GR" sz="2400" dirty="0"/>
              <a:t>«</a:t>
            </a:r>
            <a:r>
              <a:rPr lang="el-GR" sz="2400" b="1" dirty="0"/>
              <a:t>Ταμούδ</a:t>
            </a:r>
            <a:r>
              <a:rPr lang="el-GR" sz="2400" dirty="0"/>
              <a:t>»: Ερμηνείες επί της «Μίσνα»/ Δύο τα κέντρα ερμηνείας: Ιερουσαλήμ («ιεροσολυμιτικό Ταλμούδ», </a:t>
            </a:r>
            <a:r>
              <a:rPr lang="el-GR" sz="2400" dirty="0" smtClean="0"/>
              <a:t>5</a:t>
            </a:r>
            <a:r>
              <a:rPr lang="el-GR" sz="2400" baseline="30000" dirty="0" smtClean="0"/>
              <a:t>ος </a:t>
            </a:r>
            <a:r>
              <a:rPr lang="el-GR" sz="2400" dirty="0" smtClean="0"/>
              <a:t>- 4</a:t>
            </a:r>
            <a:r>
              <a:rPr lang="el-GR" sz="2400" baseline="30000" dirty="0" smtClean="0"/>
              <a:t>ος</a:t>
            </a:r>
            <a:r>
              <a:rPr lang="el-GR" sz="2400" dirty="0"/>
              <a:t> </a:t>
            </a:r>
            <a:r>
              <a:rPr lang="el-GR" sz="2400" dirty="0" smtClean="0"/>
              <a:t>αι</a:t>
            </a:r>
            <a:r>
              <a:rPr lang="el-GR" sz="2400" dirty="0"/>
              <a:t>. π. Χ.) και Βαβυλώνα («βαβυλωνιακό Ταλμούδ», </a:t>
            </a:r>
            <a:r>
              <a:rPr lang="el-GR" sz="2400" dirty="0" smtClean="0"/>
              <a:t>5</a:t>
            </a:r>
            <a:r>
              <a:rPr lang="el-GR" sz="2400" baseline="30000" dirty="0" smtClean="0"/>
              <a:t>ος</a:t>
            </a:r>
            <a:r>
              <a:rPr lang="el-GR" sz="2400" dirty="0" smtClean="0"/>
              <a:t> </a:t>
            </a:r>
            <a:r>
              <a:rPr lang="el-GR" sz="2400" dirty="0"/>
              <a:t>αι. π.Χ.).</a:t>
            </a:r>
            <a:endParaRPr lang="en-US" sz="2400" dirty="0"/>
          </a:p>
          <a:p>
            <a:r>
              <a:rPr lang="el-GR" sz="2400" dirty="0"/>
              <a:t>«</a:t>
            </a:r>
            <a:r>
              <a:rPr lang="el-GR" sz="2400" b="1" dirty="0"/>
              <a:t>Σιντούρ</a:t>
            </a:r>
            <a:r>
              <a:rPr lang="el-GR" sz="2400" dirty="0"/>
              <a:t>» ή «</a:t>
            </a:r>
            <a:r>
              <a:rPr lang="el-GR" sz="2400" b="1" dirty="0"/>
              <a:t>Σεντέρ</a:t>
            </a:r>
            <a:r>
              <a:rPr lang="el-GR" sz="2400" dirty="0"/>
              <a:t>»: βιβλίο ευχών (</a:t>
            </a:r>
            <a:r>
              <a:rPr lang="el-GR" sz="2400" dirty="0" smtClean="0"/>
              <a:t>10</a:t>
            </a:r>
            <a:r>
              <a:rPr lang="el-GR" sz="2400" baseline="30000" dirty="0" smtClean="0"/>
              <a:t>ος</a:t>
            </a:r>
            <a:r>
              <a:rPr lang="el-GR" sz="2400" dirty="0" smtClean="0"/>
              <a:t> αι</a:t>
            </a:r>
            <a:r>
              <a:rPr lang="el-GR" sz="2400" dirty="0"/>
              <a:t>. μ.Χ., αλλά με υλικό αρχαιότατο).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074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Γ) </a:t>
            </a:r>
            <a:r>
              <a:rPr lang="el-GR" sz="3200" dirty="0"/>
              <a:t>Βασικοί Όροι της Εβραϊκής Λατρείας που ενδιαφέρουν την Ιστορικολειτουργική Επιστήμη</a:t>
            </a:r>
            <a:br>
              <a:rPr lang="el-GR" sz="3200" dirty="0"/>
            </a:br>
            <a:r>
              <a:rPr lang="el-GR" sz="3200" dirty="0" smtClean="0"/>
              <a:t>(Οι Προσευχές)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/>
              <a:t>«</a:t>
            </a:r>
            <a:r>
              <a:rPr lang="el-GR" sz="2400" b="1" dirty="0"/>
              <a:t>Τεφιλά</a:t>
            </a:r>
            <a:r>
              <a:rPr lang="el-GR" sz="2400" dirty="0"/>
              <a:t>»: προσευχή στις ακολουθίες της Συναγωγής που αποτελείται από δεκαοκτώ «ευλογίες» (</a:t>
            </a:r>
            <a:r>
              <a:rPr lang="el-GR" sz="2400" dirty="0" smtClean="0"/>
              <a:t>2</a:t>
            </a:r>
            <a:r>
              <a:rPr lang="el-GR" sz="2400" baseline="30000" dirty="0" smtClean="0"/>
              <a:t>ος</a:t>
            </a:r>
            <a:r>
              <a:rPr lang="el-GR" sz="2400" dirty="0" smtClean="0"/>
              <a:t> </a:t>
            </a:r>
            <a:r>
              <a:rPr lang="el-GR" sz="2400" dirty="0"/>
              <a:t>αι. π.Χ./ σε λειτουργική χρήση κατά την εποχή της Καινής Διαθήκης).</a:t>
            </a:r>
            <a:endParaRPr lang="en-US" sz="2400" dirty="0"/>
          </a:p>
          <a:p>
            <a:r>
              <a:rPr lang="el-GR" sz="2400" dirty="0"/>
              <a:t>«</a:t>
            </a:r>
            <a:r>
              <a:rPr lang="el-GR" sz="2400" b="1" dirty="0"/>
              <a:t>Μπιρκά χα-μαζόν</a:t>
            </a:r>
            <a:r>
              <a:rPr lang="el-GR" sz="2400" dirty="0"/>
              <a:t>»: μία από τις σπουδαιότερες προσευχές κατά το δείπνο σε ημέρες εορτών (ενδιαφέρον για τη μελέτη του Μυστικού Δείπνου).</a:t>
            </a:r>
            <a:endParaRPr lang="en-US" sz="2400" dirty="0"/>
          </a:p>
          <a:p>
            <a:r>
              <a:rPr lang="el-GR" sz="2400" dirty="0"/>
              <a:t>«</a:t>
            </a:r>
            <a:r>
              <a:rPr lang="el-GR" sz="2400" b="1" dirty="0"/>
              <a:t>Μπερακά</a:t>
            </a:r>
            <a:r>
              <a:rPr lang="el-GR" sz="2400" dirty="0"/>
              <a:t>»: «ευλογία» ή «ευχαριστία»/ η βασικότερη μορφή προσευχής της εβραϊκής λατρείας.</a:t>
            </a:r>
            <a:endParaRPr lang="en-US" sz="2400" dirty="0"/>
          </a:p>
          <a:p>
            <a:r>
              <a:rPr lang="el-GR" sz="2400" dirty="0"/>
              <a:t>«</a:t>
            </a:r>
            <a:r>
              <a:rPr lang="el-GR" sz="2400" b="1" dirty="0"/>
              <a:t>Σεμά Γισραέλ</a:t>
            </a:r>
            <a:r>
              <a:rPr lang="el-GR" sz="2400" dirty="0"/>
              <a:t>»: η ομολογία πίστεως των Εβραίων/ αποτελείται από τρεις «ευλογίες», συνοδευόμενες από βιβλικούς στίχους.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299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Δ) </a:t>
            </a:r>
            <a:r>
              <a:rPr lang="el-GR" sz="3200" dirty="0"/>
              <a:t>Βασικοί Όροι της Εβραϊκής Λατρείας που ενδιαφέρουν την Ιστορικολειτουργική </a:t>
            </a:r>
            <a:r>
              <a:rPr lang="el-GR" sz="3200" dirty="0" smtClean="0"/>
              <a:t>Επιστήμη (Ακολουθίες της Συναγωγής)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«</a:t>
            </a:r>
            <a:r>
              <a:rPr lang="el-GR" sz="2400" b="1" dirty="0"/>
              <a:t>Σα᾽ρίτ</a:t>
            </a:r>
            <a:r>
              <a:rPr lang="el-GR" sz="2400" dirty="0"/>
              <a:t>»: πρωϊνή ακολουθία («σα᾽ρίτ  λε Σαμπά»: η πρωϊνή ακολουθία του Σαββάτου).</a:t>
            </a:r>
            <a:endParaRPr lang="en-US" sz="2400" dirty="0"/>
          </a:p>
          <a:p>
            <a:r>
              <a:rPr lang="el-GR" sz="2400" dirty="0"/>
              <a:t>«</a:t>
            </a:r>
            <a:r>
              <a:rPr lang="el-GR" sz="2400" b="1" dirty="0"/>
              <a:t>Μινχά</a:t>
            </a:r>
            <a:r>
              <a:rPr lang="el-GR" sz="2400" dirty="0"/>
              <a:t>»: απογευματινή ακολουθία.</a:t>
            </a:r>
            <a:endParaRPr lang="en-US" sz="2400" dirty="0"/>
          </a:p>
          <a:p>
            <a:r>
              <a:rPr lang="el-GR" sz="2400" dirty="0"/>
              <a:t>«</a:t>
            </a:r>
            <a:r>
              <a:rPr lang="el-GR" sz="2400" b="1" dirty="0"/>
              <a:t>Μα᾽αρίβ</a:t>
            </a:r>
            <a:r>
              <a:rPr lang="el-GR" sz="2400" dirty="0"/>
              <a:t>»: βραδυνή ακολουθία.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299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 smtClean="0"/>
              <a:t>Ε) Επιδράσεις </a:t>
            </a:r>
            <a:r>
              <a:rPr lang="el-GR" sz="3600" dirty="0"/>
              <a:t>της Εβραϊκής Λατρείας επί της Χριστιανικής </a:t>
            </a:r>
            <a:r>
              <a:rPr lang="el-GR" sz="3600" dirty="0" smtClean="0"/>
              <a:t>(Ο Ναός και η Συναγωγή) (1 από 3)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400" dirty="0"/>
              <a:t>Ο ναός των Ιεροσολύμων: τόπος διδασκαλίας και προσευχής του Κυρίου.</a:t>
            </a:r>
            <a:endParaRPr lang="en-US" sz="2400" dirty="0"/>
          </a:p>
          <a:p>
            <a:r>
              <a:rPr lang="el-GR" sz="2400" dirty="0"/>
              <a:t>Τα μέλη της πρώτης Εκκλησίας ήσαν «καθ</a:t>
            </a:r>
            <a:r>
              <a:rPr lang="el-GR" sz="2400" dirty="0" smtClean="0"/>
              <a:t>᾽ ημέραν </a:t>
            </a:r>
            <a:r>
              <a:rPr lang="el-GR" sz="2400" dirty="0"/>
              <a:t>προσκαρτερούντες ομοθυμαδόν εν των ιερώ» (Πρ. 2, 46)/ Ο ναός των Ιεροσολύμων μαρτυρείται ως ένα από τα κέντρα ζωής της πρώτης Εκκλησίας.</a:t>
            </a:r>
            <a:endParaRPr lang="en-US" sz="2400" dirty="0"/>
          </a:p>
          <a:p>
            <a:r>
              <a:rPr lang="el-GR" sz="2400" dirty="0"/>
              <a:t>Λκ. 24, 53: οι Μαθητές «ήσαν δια παντός εν τω ιερώ αινούντες και ευλογούντες τον Θεό»/ «αίνος» και «ευλογία»: τα πρώτα στοιχεία της χριστιανικής Λατρείας.</a:t>
            </a:r>
            <a:endParaRPr lang="en-US" sz="2400" dirty="0"/>
          </a:p>
          <a:p>
            <a:r>
              <a:rPr lang="el-GR" sz="2400" dirty="0"/>
              <a:t>Πρ. 3, 1: ο Πέτρος και ο Ιωάννης «ανέβαινον εις το ιερόν επί την ώραν της προσευχής την ενάτην».</a:t>
            </a:r>
            <a:endParaRPr lang="en-US" sz="2400" dirty="0"/>
          </a:p>
          <a:p>
            <a:r>
              <a:rPr lang="el-GR" sz="2400" dirty="0"/>
              <a:t>Πρ. 7, 48: η κριτική των Χριστιανών/ Διάκονος Στέφανος: «Ο Ύψιστος ουκ εν χειροποιήτοις ναοίς κατοικεί»</a:t>
            </a:r>
            <a:r>
              <a:rPr lang="el-G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299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Ε) </a:t>
            </a:r>
            <a:r>
              <a:rPr lang="el-GR" sz="3200" dirty="0"/>
              <a:t>Επιδράσεις της Εβραϊκής Λατρείας επί της </a:t>
            </a:r>
            <a:r>
              <a:rPr lang="el-GR" sz="3200" dirty="0" smtClean="0"/>
              <a:t>Χριστιανικής (Ο </a:t>
            </a:r>
            <a:r>
              <a:rPr lang="el-GR" sz="3200" dirty="0"/>
              <a:t>Ναός και η </a:t>
            </a:r>
            <a:r>
              <a:rPr lang="el-GR" sz="3200" dirty="0" smtClean="0"/>
              <a:t>Συναγωγή) (2 </a:t>
            </a:r>
            <a:r>
              <a:rPr lang="el-GR" sz="3200" dirty="0"/>
              <a:t>από 3)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sz="2400" dirty="0"/>
              <a:t>Πρ. 2, 46: η χριστιανική Λατρεία στο ναό και η Λατρεία εκτός ναού: «ομοθυμαδόν εν των ιερώ»- «κλώντες τε άρτον κατ᾽οίκον»/ Από τη λατρεία του ναού των Ιεροσολύμων, οι Χριστιανοί διατηρούν μόνο την προσευχή, αλλά όχι τις θυσίες (προβλέπονταν δύο φορές την ημέρα: πρωί και δειλινό), εφόσον η «κλάσις του άρτου» αποτελεί τη «θυσία» της χριστιανικής Λατρείας/ Εβρ.13, 10: «Έχομεν θυσιαστήριον εξ ου φαγείν ουκ έχουσιν εξουσίαν οι τη σκηνή λατρεύοντες».</a:t>
            </a:r>
            <a:endParaRPr lang="en-US" sz="2400" dirty="0"/>
          </a:p>
          <a:p>
            <a:r>
              <a:rPr lang="el-GR" sz="2400" dirty="0"/>
              <a:t>Μτ. 9, 13 και 12, 7: «έλαιον θέλω και ου θυσίαν»/ η προσφορά της καρδιάς είναι ανώτερη θυσία από την προσφορά θυσίας στο ναό.</a:t>
            </a:r>
            <a:endParaRPr lang="en-US" sz="2400" dirty="0"/>
          </a:p>
          <a:p>
            <a:r>
              <a:rPr lang="el-GR" sz="2400" dirty="0"/>
              <a:t>70 μ.Χ.: τερματισμός της λατρείας στο ναό των Ιεροσολύμων/ Οι Συναγωγές καθίστανται ο τόπος λατρείας.</a:t>
            </a:r>
            <a:endParaRPr lang="en-US" sz="2400" dirty="0"/>
          </a:p>
          <a:p>
            <a:r>
              <a:rPr lang="el-GR" sz="2400" dirty="0"/>
              <a:t>Το λειτουργικό τυπικό στη Συναγωγή κατά τους χρόνους της </a:t>
            </a:r>
            <a:r>
              <a:rPr lang="el-GR" sz="2400" dirty="0" smtClean="0"/>
              <a:t>Καινής Διαθήκης: </a:t>
            </a:r>
            <a:r>
              <a:rPr lang="el-GR" sz="2400" dirty="0"/>
              <a:t>τρεις ημερήσιες ακολουθίες (πρωϊνή, απογευματινή, βραδυνή)</a:t>
            </a:r>
            <a:r>
              <a:rPr lang="el-G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299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1685</TotalTime>
  <Words>2615</Words>
  <Application>Microsoft Office PowerPoint</Application>
  <PresentationFormat>On-screen Show (4:3)</PresentationFormat>
  <Paragraphs>169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ＭＳ Ｐゴシック</vt:lpstr>
      <vt:lpstr>Arial</vt:lpstr>
      <vt:lpstr>Calibri</vt:lpstr>
      <vt:lpstr>Wingdings</vt:lpstr>
      <vt:lpstr>Θέμα του Office</vt:lpstr>
      <vt:lpstr>Λειτουργική</vt:lpstr>
      <vt:lpstr>Περιεχόμενα ενότητας</vt:lpstr>
      <vt:lpstr>Α) Εισαγωγή στη σχέση Εβραϊκής και Χριστιανικής Λατρείας (1 από 2)</vt:lpstr>
      <vt:lpstr>Α) Εισαγωγή στη σχέση Εβραϊκής και Χριστιανικής Λατρείας (2 από 2)</vt:lpstr>
      <vt:lpstr>Β) Βασικοί Όροι της Εβραϊκής Λατρείας που ενδιαφέρουν την Ιστορικολειτουργική Επιστήμη (Τα Λειτουργικά Βιβλία)</vt:lpstr>
      <vt:lpstr>Γ) Βασικοί Όροι της Εβραϊκής Λατρείας που ενδιαφέρουν την Ιστορικολειτουργική Επιστήμη (Οι Προσευχές)</vt:lpstr>
      <vt:lpstr>Δ) Βασικοί Όροι της Εβραϊκής Λατρείας που ενδιαφέρουν την Ιστορικολειτουργική Επιστήμη (Ακολουθίες της Συναγωγής)</vt:lpstr>
      <vt:lpstr>Ε) Επιδράσεις της Εβραϊκής Λατρείας επί της Χριστιανικής (Ο Ναός και η Συναγωγή) (1 από 3)</vt:lpstr>
      <vt:lpstr>Ε) Επιδράσεις της Εβραϊκής Λατρείας επί της Χριστιανικής (Ο Ναός και η Συναγωγή) (2 από 3)</vt:lpstr>
      <vt:lpstr>Ε) Επιδράσεις της Εβραϊκής Λατρείας επί της Χριστιανικής (Ο Ναός και η Συναγωγή) (3 από 3)</vt:lpstr>
      <vt:lpstr>ΣΤ) Επιδράσεις της Εβραϊκής Λατρείας επί της Χριστιανικής (Από το Εβραϊκό Σάββατο στη Χριστιανική Κυριακή) (1 από 2)</vt:lpstr>
      <vt:lpstr>ΣΤ) Επιδράσεις της Εβραϊκής Λατρείας επί της Χριστιανικής(Από το Εβραϊκό Σάββατο στη Χριστιανική Κυριακή) (2 από 2)</vt:lpstr>
      <vt:lpstr>Ζ) Επιδράσεις της Εβραϊκής Λατρείας επί της Χριστιανικής (Το Πάσχα και η Πεντηκοστή) (1 από 2)</vt:lpstr>
      <vt:lpstr>Ζ) Επιδράσεις της Εβραϊκής Λατρείας επί της Χριστιανικής (Το Πάσχα και η Πεντηκοστή) (2 από 2)</vt:lpstr>
      <vt:lpstr>Η) Επιδράσεις της Εβραϊκής Λατρείας επί της Χριστιανικής (Η Λειτουργική Χρησιμοποίηση του Ψαλτηρίου)</vt:lpstr>
      <vt:lpstr>Θ) Επιδράσεις της Εβραϊκής Λατρείας επί της Χριστιανικής (Η Λειτουργική Χρησιμοποίηση του Θυμιάματος)</vt:lpstr>
      <vt:lpstr>Ι) Επιδράσεις της Εβραϊκής Λατρείας επί της Χριστιανικής (Τα Εγκαίνια των Ναών)</vt:lpstr>
      <vt:lpstr>ΙΑ) Επιδράσεις της Εβραϊκής Λατρείας επί της Χριστιανικής (Τα Βιβλικά Αναγνώσματα)</vt:lpstr>
      <vt:lpstr>ΙΒ) Επιδράσεις της Εβραϊκής Λατρείας επί της Χριστιανικής (Ο Τρόπος Απαγγελίας των Λειτουργικών Προσευχών)</vt:lpstr>
      <vt:lpstr>ΙΓ) Επιδράσεις της Εβραϊκής Λατρείας επί της Χριστιανικής (Οι Ώρες της Προσευχής και Λοιπά Στοιχεία)</vt:lpstr>
      <vt:lpstr>ΙΔ) Η Διαφοροποίηση της Χριστιανικής από την Εβραϊκή Λατρεία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Uoa</cp:lastModifiedBy>
  <cp:revision>201</cp:revision>
  <dcterms:created xsi:type="dcterms:W3CDTF">2012-09-06T09:03:05Z</dcterms:created>
  <dcterms:modified xsi:type="dcterms:W3CDTF">2015-04-17T14:17:51Z</dcterms:modified>
</cp:coreProperties>
</file>