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0" r:id="rId3"/>
    <p:sldId id="266" r:id="rId4"/>
    <p:sldId id="267" r:id="rId5"/>
    <p:sldId id="268" r:id="rId6"/>
    <p:sldId id="269" r:id="rId7"/>
    <p:sldId id="257" r:id="rId8"/>
    <p:sldId id="260" r:id="rId9"/>
    <p:sldId id="264" r:id="rId10"/>
    <p:sldId id="261" r:id="rId11"/>
    <p:sldId id="262" r:id="rId12"/>
    <p:sldId id="265" r:id="rId13"/>
    <p:sldId id="263" r:id="rId14"/>
    <p:sldId id="258" r:id="rId15"/>
  </p:sldIdLst>
  <p:sldSz cx="9144000" cy="6858000" type="screen4x3"/>
  <p:notesSz cx="7099300" cy="102346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16/12/2014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ransverse_mode" TargetMode="External"/><Relationship Id="rId2" Type="http://schemas.openxmlformats.org/officeDocument/2006/relationships/hyperlink" Target="http://laser.physics.sunysb.edu/~alex/tmodes/webreport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692696"/>
          </a:xfrm>
        </p:spPr>
        <p:txBody>
          <a:bodyPr>
            <a:noAutofit/>
          </a:bodyPr>
          <a:lstStyle/>
          <a:p>
            <a:r>
              <a:rPr lang="el-GR" sz="1800" b="1" dirty="0" smtClean="0">
                <a:solidFill>
                  <a:srgbClr val="FF0000"/>
                </a:solidFill>
              </a:rPr>
              <a:t>Διαμήκεις και Εγκάρσιοι Τρόποι</a:t>
            </a:r>
            <a:r>
              <a:rPr lang="el-GR" sz="1800" dirty="0" smtClean="0">
                <a:solidFill>
                  <a:srgbClr val="FF0000"/>
                </a:solidFill>
              </a:rPr>
              <a:t> (</a:t>
            </a:r>
            <a:r>
              <a:rPr lang="en-US" sz="1800" dirty="0" smtClean="0">
                <a:solidFill>
                  <a:srgbClr val="FF0000"/>
                </a:solidFill>
              </a:rPr>
              <a:t>Longitudinal and Transverse modes</a:t>
            </a:r>
            <a:r>
              <a:rPr lang="el-GR" sz="1800" dirty="0" smtClean="0">
                <a:solidFill>
                  <a:srgbClr val="FF0000"/>
                </a:solidFill>
              </a:rPr>
              <a:t>):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br>
              <a:rPr lang="en-US" sz="1800" dirty="0" smtClean="0">
                <a:solidFill>
                  <a:srgbClr val="FF0000"/>
                </a:solidFill>
              </a:rPr>
            </a:b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b="1" dirty="0" smtClean="0">
                <a:solidFill>
                  <a:srgbClr val="FF0000"/>
                </a:solidFill>
              </a:rPr>
              <a:t>στάσιμα κύματα σε κοιλότητα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standing waves in a cavity) </a:t>
            </a:r>
            <a:endParaRPr lang="el-GR" sz="18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9766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600" b="1" dirty="0" smtClean="0"/>
              <a:t>Διαμήκεις τρόποι</a:t>
            </a:r>
            <a:r>
              <a:rPr lang="en-US" sz="1600" b="1" dirty="0" smtClean="0"/>
              <a:t>:</a:t>
            </a:r>
            <a:r>
              <a:rPr lang="en-US" sz="1600" dirty="0" smtClean="0"/>
              <a:t> </a:t>
            </a:r>
            <a:r>
              <a:rPr lang="el-GR" sz="1600" dirty="0" smtClean="0"/>
              <a:t>τους είδαμε ήδη</a:t>
            </a:r>
            <a:r>
              <a:rPr lang="en-US" sz="1600" dirty="0" smtClean="0"/>
              <a:t> </a:t>
            </a:r>
            <a:r>
              <a:rPr lang="el-GR" sz="1600" dirty="0" smtClean="0"/>
              <a:t>λύνοντας βασικά ένα μονοδιάστατο (1Δ) πρόβλημα, βάζοντας κάτοπτρα στις θέσεις </a:t>
            </a:r>
            <a:r>
              <a:rPr lang="en-US" sz="1600" i="1" dirty="0" smtClean="0"/>
              <a:t>z</a:t>
            </a:r>
            <a:r>
              <a:rPr lang="en-US" sz="1600" dirty="0" smtClean="0"/>
              <a:t> = 0 </a:t>
            </a:r>
            <a:r>
              <a:rPr lang="el-GR" sz="1600" dirty="0" smtClean="0"/>
              <a:t>και </a:t>
            </a:r>
            <a:r>
              <a:rPr lang="en-US" sz="1600" i="1" dirty="0" smtClean="0"/>
              <a:t>z</a:t>
            </a:r>
            <a:r>
              <a:rPr lang="en-US" sz="1600" dirty="0" smtClean="0"/>
              <a:t> = </a:t>
            </a:r>
            <a:r>
              <a:rPr lang="en-US" sz="1600" i="1" dirty="0" smtClean="0"/>
              <a:t>L</a:t>
            </a:r>
            <a:r>
              <a:rPr lang="en-US" sz="1600" dirty="0" smtClean="0"/>
              <a:t> </a:t>
            </a:r>
            <a:r>
              <a:rPr lang="el-GR" sz="1600" dirty="0" smtClean="0"/>
              <a:t>και θεωρώντας ότι </a:t>
            </a:r>
            <a:r>
              <a:rPr lang="el-GR" sz="1600" dirty="0" err="1" smtClean="0"/>
              <a:t>εφαπτομενική</a:t>
            </a:r>
            <a:r>
              <a:rPr lang="el-GR" sz="1600" dirty="0" smtClean="0"/>
              <a:t> συνιστώσα του </a:t>
            </a:r>
            <a:r>
              <a:rPr lang="el-GR" sz="1600" b="1" i="1" dirty="0" smtClean="0"/>
              <a:t>Ε</a:t>
            </a:r>
            <a:r>
              <a:rPr lang="el-GR" sz="1600" dirty="0" smtClean="0"/>
              <a:t> μηδενίζεται στα κάτοπτρα (όπως και η κάθετη συνιστώσα του </a:t>
            </a:r>
            <a:r>
              <a:rPr lang="el-GR" sz="1600" b="1" i="1" dirty="0" smtClean="0"/>
              <a:t>Β</a:t>
            </a:r>
            <a:r>
              <a:rPr lang="el-GR" sz="1600" dirty="0" smtClean="0"/>
              <a:t>).</a:t>
            </a:r>
            <a:r>
              <a:rPr lang="en-US" sz="1600" dirty="0" smtClean="0"/>
              <a:t> </a:t>
            </a:r>
            <a:r>
              <a:rPr lang="el-GR" sz="1600" dirty="0" smtClean="0"/>
              <a:t>Βρήκαμε ότι: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l-GR" sz="16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l-GR" sz="16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i="1" dirty="0" smtClean="0"/>
              <a:t>L</a:t>
            </a:r>
            <a:r>
              <a:rPr lang="en-US" sz="1600" dirty="0" smtClean="0"/>
              <a:t> = </a:t>
            </a:r>
            <a:r>
              <a:rPr lang="el-GR" sz="1600" dirty="0" smtClean="0"/>
              <a:t>μήκος (</a:t>
            </a:r>
            <a:r>
              <a:rPr lang="en-US" sz="1600" dirty="0" smtClean="0"/>
              <a:t>length</a:t>
            </a:r>
            <a:r>
              <a:rPr lang="el-GR" sz="1600" dirty="0" smtClean="0"/>
              <a:t>), η απόσταση μεταξύ των κατόπτρων. Η τελευταία σχέση δίνει την συχνοτική απόσταση μεταξύ διαδοχικών διαμηκών τρόπων και ο δείκτης </a:t>
            </a:r>
            <a:r>
              <a:rPr lang="en-US" sz="1600" i="1" dirty="0" smtClean="0"/>
              <a:t>m</a:t>
            </a:r>
            <a:r>
              <a:rPr lang="en-US" sz="1600" dirty="0" smtClean="0"/>
              <a:t> </a:t>
            </a:r>
            <a:r>
              <a:rPr lang="el-GR" sz="1600" dirty="0" smtClean="0"/>
              <a:t>βρίσκεται εντός παρενθέσεως</a:t>
            </a:r>
            <a:r>
              <a:rPr lang="en-US" sz="1600" dirty="0" smtClean="0"/>
              <a:t>,</a:t>
            </a:r>
            <a:r>
              <a:rPr lang="el-GR" sz="1600" dirty="0" smtClean="0"/>
              <a:t> να μας θυμίζει απλώς ότι έχουμε το δείκτη </a:t>
            </a:r>
            <a:r>
              <a:rPr lang="en-US" sz="1600" i="1" dirty="0" smtClean="0"/>
              <a:t>m</a:t>
            </a:r>
            <a:r>
              <a:rPr lang="en-US" sz="1600" dirty="0" smtClean="0"/>
              <a:t> </a:t>
            </a:r>
            <a:r>
              <a:rPr lang="el-GR" sz="1600" dirty="0" smtClean="0"/>
              <a:t>για τα κατά μήκος </a:t>
            </a:r>
            <a:r>
              <a:rPr lang="en-US" sz="1600" dirty="0" smtClean="0"/>
              <a:t>(</a:t>
            </a:r>
            <a:r>
              <a:rPr lang="en-US" sz="1600" i="1" dirty="0" smtClean="0"/>
              <a:t>L</a:t>
            </a:r>
            <a:r>
              <a:rPr lang="el-GR" sz="1600" dirty="0" smtClean="0"/>
              <a:t>). </a:t>
            </a:r>
            <a:r>
              <a:rPr lang="en-US" sz="1600" i="1" dirty="0" smtClean="0"/>
              <a:t>m</a:t>
            </a:r>
            <a:r>
              <a:rPr lang="el-GR" sz="1600" dirty="0" smtClean="0"/>
              <a:t>΄</a:t>
            </a:r>
            <a:r>
              <a:rPr lang="en-US" sz="1600" dirty="0" smtClean="0"/>
              <a:t> = </a:t>
            </a:r>
            <a:r>
              <a:rPr lang="en-US" sz="1600" i="1" dirty="0" smtClean="0"/>
              <a:t>m</a:t>
            </a:r>
            <a:r>
              <a:rPr lang="el-GR" sz="1600" dirty="0" smtClean="0"/>
              <a:t> </a:t>
            </a:r>
            <a:r>
              <a:rPr lang="el-GR" sz="1600" dirty="0" smtClean="0">
                <a:sym typeface="Symbol"/>
              </a:rPr>
              <a:t> 1 = αριθμός </a:t>
            </a:r>
            <a:r>
              <a:rPr lang="el-GR" sz="1600" dirty="0" smtClean="0">
                <a:sym typeface="Symbol"/>
              </a:rPr>
              <a:t>κόμβων</a:t>
            </a:r>
            <a:r>
              <a:rPr lang="en-US" sz="1600" dirty="0" smtClean="0"/>
              <a:t> </a:t>
            </a:r>
            <a:r>
              <a:rPr lang="en-US" sz="1600" dirty="0" smtClean="0"/>
              <a:t>(node</a:t>
            </a:r>
            <a:r>
              <a:rPr lang="el-GR" sz="1600" dirty="0" smtClean="0"/>
              <a:t> = κόμβος, δεσμός</a:t>
            </a:r>
            <a:r>
              <a:rPr lang="en-US" sz="1600" dirty="0" smtClean="0"/>
              <a:t>) </a:t>
            </a:r>
            <a:r>
              <a:rPr lang="el-GR" sz="1600" dirty="0" smtClean="0"/>
              <a:t>στον άξονα </a:t>
            </a:r>
            <a:r>
              <a:rPr lang="en-US" sz="1600" dirty="0" smtClean="0"/>
              <a:t>z</a:t>
            </a:r>
            <a:r>
              <a:rPr lang="el-GR" sz="1600" dirty="0" smtClean="0"/>
              <a:t>, δηλαδή ο αριθμός </a:t>
            </a:r>
            <a:r>
              <a:rPr lang="en-US" sz="1600" i="1" dirty="0" smtClean="0"/>
              <a:t>m</a:t>
            </a:r>
            <a:r>
              <a:rPr lang="el-GR" sz="1600" i="1" dirty="0" smtClean="0"/>
              <a:t> </a:t>
            </a:r>
            <a:r>
              <a:rPr lang="el-GR" sz="1600" dirty="0" smtClean="0"/>
              <a:t>αντιστοιχεί στο 1Δ κατά μήκος (</a:t>
            </a:r>
            <a:r>
              <a:rPr lang="en-US" sz="1600" i="1" dirty="0" smtClean="0"/>
              <a:t>L</a:t>
            </a:r>
            <a:r>
              <a:rPr lang="el-GR" sz="1600" dirty="0" smtClean="0"/>
              <a:t>) πρόβλημα.</a:t>
            </a:r>
            <a:r>
              <a:rPr lang="en-US" sz="1600" dirty="0" smtClean="0"/>
              <a:t>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l-GR" sz="16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600" b="1" dirty="0" smtClean="0"/>
              <a:t>Ορθογώνιο παραλληλεπίπεδο: </a:t>
            </a:r>
            <a:r>
              <a:rPr lang="el-GR" sz="1600" dirty="0" smtClean="0"/>
              <a:t>Συνήθως  </a:t>
            </a:r>
            <a:r>
              <a:rPr lang="en-US" sz="1600" i="1" dirty="0" smtClean="0"/>
              <a:t>L</a:t>
            </a:r>
            <a:r>
              <a:rPr lang="el-GR" sz="1600" dirty="0" smtClean="0"/>
              <a:t> </a:t>
            </a:r>
            <a:r>
              <a:rPr lang="en-US" sz="1600" dirty="0" smtClean="0"/>
              <a:t>&gt;&gt; </a:t>
            </a:r>
            <a:r>
              <a:rPr lang="en-US" sz="1600" i="1" dirty="0" smtClean="0"/>
              <a:t>h</a:t>
            </a:r>
            <a:r>
              <a:rPr lang="en-US" sz="1600" dirty="0" smtClean="0"/>
              <a:t>,</a:t>
            </a:r>
            <a:r>
              <a:rPr lang="el-GR" sz="1600" dirty="0" smtClean="0"/>
              <a:t> </a:t>
            </a:r>
            <a:r>
              <a:rPr lang="en-US" sz="1600" i="1" dirty="0" smtClean="0"/>
              <a:t>w</a:t>
            </a:r>
            <a:r>
              <a:rPr lang="el-GR" sz="1600" dirty="0" smtClean="0"/>
              <a:t>, όπου </a:t>
            </a:r>
            <a:r>
              <a:rPr lang="en-US" sz="1600" i="1" dirty="0" smtClean="0"/>
              <a:t>h</a:t>
            </a:r>
            <a:r>
              <a:rPr lang="en-US" sz="1600" dirty="0" smtClean="0"/>
              <a:t> = </a:t>
            </a:r>
            <a:r>
              <a:rPr lang="el-GR" sz="1600" dirty="0" smtClean="0"/>
              <a:t>ύψος (</a:t>
            </a:r>
            <a:r>
              <a:rPr lang="en-US" sz="1600" dirty="0" smtClean="0"/>
              <a:t>height</a:t>
            </a:r>
            <a:r>
              <a:rPr lang="el-GR" sz="1600" dirty="0" smtClean="0"/>
              <a:t>)</a:t>
            </a:r>
            <a:r>
              <a:rPr lang="en-US" sz="1600" dirty="0" smtClean="0"/>
              <a:t> </a:t>
            </a:r>
            <a:r>
              <a:rPr lang="el-GR" sz="1600" dirty="0" smtClean="0"/>
              <a:t>και </a:t>
            </a:r>
            <a:r>
              <a:rPr lang="en-US" sz="1600" i="1" dirty="0" smtClean="0"/>
              <a:t>w</a:t>
            </a:r>
            <a:r>
              <a:rPr lang="en-US" sz="1600" dirty="0" smtClean="0"/>
              <a:t> = </a:t>
            </a:r>
            <a:r>
              <a:rPr lang="el-GR" sz="1600" dirty="0" smtClean="0"/>
              <a:t>πλάτος (</a:t>
            </a:r>
            <a:r>
              <a:rPr lang="en-US" sz="1600" dirty="0" smtClean="0"/>
              <a:t>width</a:t>
            </a:r>
            <a:r>
              <a:rPr lang="el-GR" sz="1600" dirty="0" smtClean="0"/>
              <a:t>).  Θα μπορούσαμε να λύσουμε και τα 1Δ προβλήματα: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600" dirty="0" smtClean="0"/>
              <a:t>καθ’ ύψος (</a:t>
            </a:r>
            <a:r>
              <a:rPr lang="en-US" sz="1600" i="1" dirty="0" smtClean="0"/>
              <a:t>h</a:t>
            </a:r>
            <a:r>
              <a:rPr lang="el-GR" sz="1600" dirty="0" smtClean="0"/>
              <a:t>)</a:t>
            </a:r>
            <a:r>
              <a:rPr lang="en-US" sz="1600" dirty="0" smtClean="0"/>
              <a:t> </a:t>
            </a:r>
            <a:r>
              <a:rPr lang="el-GR" sz="1600" dirty="0" smtClean="0"/>
              <a:t>  </a:t>
            </a:r>
            <a:r>
              <a:rPr lang="en-US" sz="1600" dirty="0" smtClean="0"/>
              <a:t>   </a:t>
            </a:r>
            <a:r>
              <a:rPr lang="el-GR" sz="1600" dirty="0" smtClean="0"/>
              <a:t>με</a:t>
            </a:r>
            <a:r>
              <a:rPr lang="en-US" sz="1600" dirty="0" smtClean="0"/>
              <a:t> p</a:t>
            </a:r>
            <a:r>
              <a:rPr lang="el-GR" sz="1600" dirty="0" smtClean="0"/>
              <a:t> </a:t>
            </a:r>
            <a:r>
              <a:rPr lang="en-US" sz="1600" dirty="0" smtClean="0"/>
              <a:t>=</a:t>
            </a:r>
            <a:r>
              <a:rPr lang="el-GR" sz="1600" dirty="0" smtClean="0"/>
              <a:t> </a:t>
            </a:r>
            <a:r>
              <a:rPr lang="en-US" sz="1600" dirty="0" smtClean="0"/>
              <a:t>1,2,3,</a:t>
            </a:r>
            <a:r>
              <a:rPr lang="el-GR" sz="1600" dirty="0" smtClean="0"/>
              <a:t> . .</a:t>
            </a:r>
            <a:r>
              <a:rPr lang="en-US" sz="1600" dirty="0" smtClean="0"/>
              <a:t> . </a:t>
            </a:r>
            <a:r>
              <a:rPr lang="el-GR" sz="1600" dirty="0" smtClean="0"/>
              <a:t>  και </a:t>
            </a:r>
            <a:r>
              <a:rPr lang="en-US" sz="1600" dirty="0" smtClean="0"/>
              <a:t>p</a:t>
            </a:r>
            <a:r>
              <a:rPr lang="el-GR" sz="1600" dirty="0" smtClean="0"/>
              <a:t>΄</a:t>
            </a:r>
            <a:r>
              <a:rPr lang="en-US" sz="1600" dirty="0" smtClean="0"/>
              <a:t> = p</a:t>
            </a:r>
            <a:r>
              <a:rPr lang="el-GR" sz="1600" dirty="0" smtClean="0"/>
              <a:t> </a:t>
            </a:r>
            <a:r>
              <a:rPr lang="el-GR" sz="1600" dirty="0" smtClean="0">
                <a:sym typeface="Symbol"/>
              </a:rPr>
              <a:t> 1 = αριθμός </a:t>
            </a:r>
            <a:r>
              <a:rPr lang="el-GR" sz="1600" dirty="0" smtClean="0">
                <a:sym typeface="Symbol"/>
              </a:rPr>
              <a:t>κόμβων</a:t>
            </a:r>
            <a:r>
              <a:rPr lang="en-US" sz="1600" dirty="0" smtClean="0"/>
              <a:t> </a:t>
            </a:r>
            <a:r>
              <a:rPr lang="en-US" sz="1600" dirty="0" smtClean="0"/>
              <a:t>(nodes) </a:t>
            </a:r>
            <a:r>
              <a:rPr lang="el-GR" sz="1600" dirty="0" smtClean="0"/>
              <a:t>στον άξονα </a:t>
            </a:r>
            <a:r>
              <a:rPr lang="en-US" sz="1600" dirty="0" smtClean="0"/>
              <a:t>x</a:t>
            </a:r>
            <a:r>
              <a:rPr lang="el-GR" sz="1600" dirty="0" smtClean="0"/>
              <a:t>, ή  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600" dirty="0" smtClean="0"/>
              <a:t>κατά πλάτος (</a:t>
            </a:r>
            <a:r>
              <a:rPr lang="en-US" sz="1600" i="1" dirty="0" smtClean="0"/>
              <a:t>w</a:t>
            </a:r>
            <a:r>
              <a:rPr lang="el-GR" sz="1600" dirty="0" smtClean="0"/>
              <a:t>) με </a:t>
            </a:r>
            <a:r>
              <a:rPr lang="en-US" sz="1600" dirty="0" smtClean="0"/>
              <a:t>q</a:t>
            </a:r>
            <a:r>
              <a:rPr lang="el-GR" sz="1600" dirty="0" smtClean="0"/>
              <a:t> </a:t>
            </a:r>
            <a:r>
              <a:rPr lang="en-US" sz="1600" dirty="0" smtClean="0"/>
              <a:t>=</a:t>
            </a:r>
            <a:r>
              <a:rPr lang="el-GR" sz="1600" dirty="0" smtClean="0"/>
              <a:t> </a:t>
            </a:r>
            <a:r>
              <a:rPr lang="en-US" sz="1600" dirty="0" smtClean="0"/>
              <a:t>1,2,3,</a:t>
            </a:r>
            <a:r>
              <a:rPr lang="el-GR" sz="1600" dirty="0" smtClean="0"/>
              <a:t> . .</a:t>
            </a:r>
            <a:r>
              <a:rPr lang="en-US" sz="1600" dirty="0" smtClean="0"/>
              <a:t> .   </a:t>
            </a:r>
            <a:r>
              <a:rPr lang="el-GR" sz="1600" dirty="0" smtClean="0"/>
              <a:t>και </a:t>
            </a:r>
            <a:r>
              <a:rPr lang="en-US" sz="1600" dirty="0" smtClean="0"/>
              <a:t>q</a:t>
            </a:r>
            <a:r>
              <a:rPr lang="el-GR" sz="1600" dirty="0" smtClean="0"/>
              <a:t>΄</a:t>
            </a:r>
            <a:r>
              <a:rPr lang="en-US" sz="1600" dirty="0" smtClean="0"/>
              <a:t> = q</a:t>
            </a:r>
            <a:r>
              <a:rPr lang="el-GR" sz="1600" dirty="0" smtClean="0"/>
              <a:t> </a:t>
            </a:r>
            <a:r>
              <a:rPr lang="el-GR" sz="1600" dirty="0" smtClean="0">
                <a:sym typeface="Symbol"/>
              </a:rPr>
              <a:t> 1</a:t>
            </a:r>
            <a:r>
              <a:rPr lang="el-GR" sz="1600" dirty="0" smtClean="0"/>
              <a:t> = αριθμός </a:t>
            </a:r>
            <a:r>
              <a:rPr lang="el-GR" sz="1600" dirty="0" smtClean="0"/>
              <a:t>κόμβων </a:t>
            </a:r>
            <a:r>
              <a:rPr lang="el-GR" sz="1600" dirty="0" smtClean="0"/>
              <a:t>(</a:t>
            </a:r>
            <a:r>
              <a:rPr lang="en-US" sz="1600" dirty="0" smtClean="0"/>
              <a:t>nodes) </a:t>
            </a:r>
            <a:r>
              <a:rPr lang="el-GR" sz="1600" dirty="0" smtClean="0"/>
              <a:t>στον άξονα </a:t>
            </a:r>
            <a:r>
              <a:rPr lang="en-US" sz="1600" dirty="0" smtClean="0"/>
              <a:t>y</a:t>
            </a:r>
            <a:r>
              <a:rPr lang="el-GR" sz="16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l-GR" sz="1600" b="1" dirty="0" smtClean="0"/>
              <a:t>Εγκάρσιοι τρόποι:</a:t>
            </a:r>
            <a:r>
              <a:rPr lang="el-GR" sz="1600" dirty="0" smtClean="0"/>
              <a:t> προκύπτουν κατά  τη λύση του </a:t>
            </a:r>
            <a:r>
              <a:rPr lang="el-GR" sz="1600" dirty="0" err="1" smtClean="0"/>
              <a:t>τριδιαστάτου</a:t>
            </a:r>
            <a:r>
              <a:rPr lang="el-GR" sz="1600" dirty="0" smtClean="0"/>
              <a:t> προβλήματος και εξαρτώνται από τη γεωμετρία της κοιλότητας π.χ. κοιλότητα σχήματος ορθογωνίου παραλληλεπιπέδου ή κυλίνδρου. </a:t>
            </a:r>
          </a:p>
          <a:p>
            <a:pPr>
              <a:buNone/>
            </a:pPr>
            <a:endParaRPr lang="el-GR" sz="1800" dirty="0" smtClean="0"/>
          </a:p>
          <a:p>
            <a:pPr>
              <a:buNone/>
            </a:pPr>
            <a:r>
              <a:rPr lang="el-GR" sz="1800" b="1" dirty="0" smtClean="0"/>
              <a:t>                                                                               </a:t>
            </a:r>
            <a:r>
              <a:rPr lang="el-GR" sz="1600" b="1" dirty="0" smtClean="0">
                <a:solidFill>
                  <a:schemeClr val="accent6">
                    <a:lumMod val="50000"/>
                  </a:schemeClr>
                </a:solidFill>
              </a:rPr>
              <a:t>Άλλη επιλογή: Κύλινδρος:</a:t>
            </a:r>
            <a:endParaRPr lang="el-GR" sz="1600" dirty="0"/>
          </a:p>
        </p:txBody>
      </p:sp>
      <p:pic>
        <p:nvPicPr>
          <p:cNvPr id="4" name="3 - Εικόνα" descr="cylind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5589240"/>
            <a:ext cx="1985455" cy="1008000"/>
          </a:xfrm>
          <a:prstGeom prst="rect">
            <a:avLst/>
          </a:prstGeom>
        </p:spPr>
      </p:pic>
      <p:pic>
        <p:nvPicPr>
          <p:cNvPr id="6" name="5 - Εικόνα" descr="rectangular parallelepipe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5334000"/>
            <a:ext cx="2160000" cy="1440000"/>
          </a:xfrm>
          <a:prstGeom prst="rect">
            <a:avLst/>
          </a:prstGeom>
        </p:spPr>
      </p:pic>
      <p:graphicFrame>
        <p:nvGraphicFramePr>
          <p:cNvPr id="7" name="6 - Αντικείμενο"/>
          <p:cNvGraphicFramePr>
            <a:graphicFrameLocks noChangeAspect="1"/>
          </p:cNvGraphicFramePr>
          <p:nvPr/>
        </p:nvGraphicFramePr>
        <p:xfrm>
          <a:off x="251520" y="1556792"/>
          <a:ext cx="6400800" cy="520700"/>
        </p:xfrm>
        <a:graphic>
          <a:graphicData uri="http://schemas.openxmlformats.org/presentationml/2006/ole">
            <p:oleObj spid="_x0000_s1026" name="Equation" r:id="rId5" imgW="6400800" imgH="520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Κυλινδρική κοιλότητα</a:t>
            </a:r>
            <a:endParaRPr lang="el-GR" sz="2400" dirty="0"/>
          </a:p>
        </p:txBody>
      </p:sp>
      <p:pic>
        <p:nvPicPr>
          <p:cNvPr id="4" name="Content Placeholder 3" descr="Laguerre-gaussi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196752"/>
            <a:ext cx="6720000" cy="5040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580112" cy="432048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Ορθογώνια Παραλληλεπίπεδη Κοιλότητα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04664"/>
            <a:ext cx="3938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Ένταση σε καρτεσιανές συντεταγμένες</a:t>
            </a:r>
            <a:r>
              <a:rPr lang="en-US" dirty="0" smtClean="0"/>
              <a:t>:</a:t>
            </a:r>
            <a:endParaRPr lang="el-GR" dirty="0"/>
          </a:p>
        </p:txBody>
      </p:sp>
      <p:pic>
        <p:nvPicPr>
          <p:cNvPr id="12" name="Picture 11" descr="Hermite-gaussi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44000" y="0"/>
            <a:ext cx="3600000" cy="2700000"/>
          </a:xfrm>
          <a:prstGeom prst="rect">
            <a:avLst/>
          </a:prstGeom>
        </p:spPr>
      </p:pic>
      <p:pic>
        <p:nvPicPr>
          <p:cNvPr id="19458" name="Picture 2" descr="I_{mn}(x, y, z) = I_0 \left[ H_m \left( \frac{ \sqrt{2} x}{w} \right) \exp \left( \frac{-x^2}{w^2} \right) \right]^2 \left[ H_n \left( \frac{ \sqrt{2} y}{w} \right) \exp \left( \frac{-y^2}{w^2} \right) \right]^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96" y="764704"/>
            <a:ext cx="5364000" cy="504000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683568" y="908720"/>
            <a:ext cx="14401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0" y="1484784"/>
            <a:ext cx="37910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Όπου </a:t>
            </a:r>
            <a:r>
              <a:rPr lang="en-US" dirty="0" smtClean="0"/>
              <a:t>w </a:t>
            </a:r>
            <a:r>
              <a:rPr lang="el-GR" dirty="0" smtClean="0"/>
              <a:t>είναι το </a:t>
            </a:r>
            <a:r>
              <a:rPr lang="en-US" dirty="0" smtClean="0"/>
              <a:t>spot size (FWHM?) </a:t>
            </a:r>
          </a:p>
          <a:p>
            <a:r>
              <a:rPr lang="el-GR" dirty="0" smtClean="0"/>
              <a:t>του θεμελιώδους τρόπου</a:t>
            </a:r>
            <a:r>
              <a:rPr lang="en-US" dirty="0" smtClean="0"/>
              <a:t>TEM</a:t>
            </a:r>
            <a:r>
              <a:rPr lang="el-GR" baseline="-25000" dirty="0" smtClean="0"/>
              <a:t>00</a:t>
            </a:r>
            <a:r>
              <a:rPr lang="en-US" baseline="30000" dirty="0" smtClean="0"/>
              <a:t> </a:t>
            </a:r>
            <a:r>
              <a:rPr lang="el-GR" dirty="0" smtClean="0"/>
              <a:t>και </a:t>
            </a:r>
          </a:p>
          <a:p>
            <a:r>
              <a:rPr lang="el-GR" dirty="0" smtClean="0"/>
              <a:t>εμφανίζονται τα πολυώνυμα </a:t>
            </a:r>
            <a:r>
              <a:rPr lang="en-US" dirty="0" err="1" smtClean="0"/>
              <a:t>Hermite</a:t>
            </a:r>
            <a:r>
              <a:rPr lang="el-GR" dirty="0" smtClean="0"/>
              <a:t>:</a:t>
            </a:r>
            <a:endParaRPr lang="el-GR" dirty="0"/>
          </a:p>
        </p:txBody>
      </p:sp>
      <p:pic>
        <p:nvPicPr>
          <p:cNvPr id="19460" name="Picture 4" descr="(2)\ \ H_n(x)=(-1)^n e^{x^2}\frac{d^n}{dx^n}e^{-x^2}=e^{x^2/2}\bigg (x-\frac{d}{dx} \bigg )^n e^{-x^2/2}\,\!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2348880"/>
            <a:ext cx="5497116" cy="504000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0" y="2420888"/>
            <a:ext cx="3235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0" y="3356992"/>
            <a:ext cx="80318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</a:t>
            </a:r>
            <a:r>
              <a:rPr lang="en-US" dirty="0" smtClean="0"/>
              <a:t> </a:t>
            </a:r>
            <a:r>
              <a:rPr lang="el-GR" dirty="0" smtClean="0"/>
              <a:t>τρόπος </a:t>
            </a:r>
            <a:r>
              <a:rPr lang="en-US" dirty="0" smtClean="0"/>
              <a:t>TEM</a:t>
            </a:r>
            <a:r>
              <a:rPr lang="en-US" baseline="-25000" dirty="0" smtClean="0"/>
              <a:t>00</a:t>
            </a:r>
            <a:r>
              <a:rPr lang="en-US" dirty="0" smtClean="0"/>
              <a:t> </a:t>
            </a:r>
            <a:r>
              <a:rPr lang="el-GR" dirty="0" smtClean="0"/>
              <a:t>είναι ο ίδιος με τον </a:t>
            </a:r>
            <a:r>
              <a:rPr lang="en-US" dirty="0" smtClean="0"/>
              <a:t>TEM</a:t>
            </a:r>
            <a:r>
              <a:rPr lang="en-US" baseline="-25000" dirty="0" smtClean="0"/>
              <a:t>00 </a:t>
            </a:r>
            <a:r>
              <a:rPr lang="el-GR" baseline="-25000" dirty="0" smtClean="0"/>
              <a:t> </a:t>
            </a:r>
            <a:r>
              <a:rPr lang="el-GR" dirty="0" smtClean="0"/>
              <a:t>της κυλινδρικής κοιλότητας.</a:t>
            </a:r>
          </a:p>
          <a:p>
            <a:endParaRPr lang="el-GR" dirty="0" smtClean="0"/>
          </a:p>
          <a:p>
            <a:r>
              <a:rPr lang="en-US" dirty="0" smtClean="0"/>
              <a:t>As before, higher-order modes have a larger spatial extent than the 00 mode.</a:t>
            </a:r>
          </a:p>
          <a:p>
            <a:endParaRPr lang="el-GR" dirty="0" smtClean="0"/>
          </a:p>
          <a:p>
            <a:r>
              <a:rPr lang="en-US" dirty="0" smtClean="0"/>
              <a:t>The overall intensity profile of a laser's output may be made up </a:t>
            </a:r>
            <a:endParaRPr lang="el-GR" dirty="0" smtClean="0"/>
          </a:p>
          <a:p>
            <a:r>
              <a:rPr lang="en-US" dirty="0" smtClean="0"/>
              <a:t>from the superposition of any of the allowed</a:t>
            </a:r>
            <a:r>
              <a:rPr lang="el-GR" dirty="0" smtClean="0"/>
              <a:t> </a:t>
            </a:r>
            <a:r>
              <a:rPr lang="en-US" dirty="0" smtClean="0"/>
              <a:t>transverse modes of the laser's cavity, </a:t>
            </a:r>
          </a:p>
          <a:p>
            <a:r>
              <a:rPr lang="en-US" dirty="0" smtClean="0"/>
              <a:t>though often it is desirable to operate only on the fundamental mode.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first eleven physicists' </a:t>
            </a:r>
            <a:r>
              <a:rPr lang="en-US" sz="2400" dirty="0" err="1" smtClean="0"/>
              <a:t>Hermite</a:t>
            </a:r>
            <a:r>
              <a:rPr lang="en-US" sz="2400" dirty="0" smtClean="0"/>
              <a:t> polynomials</a:t>
            </a:r>
            <a:endParaRPr lang="el-GR" sz="2400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525" y="2501106"/>
            <a:ext cx="60769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Ορθογώνια Παραλληλεπίπεδη Κοιλότητα</a:t>
            </a:r>
            <a:endParaRPr lang="el-GR" sz="2400" dirty="0"/>
          </a:p>
        </p:txBody>
      </p:sp>
      <p:pic>
        <p:nvPicPr>
          <p:cNvPr id="7" name="Content Placeholder 6" descr="Hermite-gaussi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980728"/>
            <a:ext cx="6720000" cy="50400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772400" cy="864096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Refs and images from</a:t>
            </a:r>
            <a:endParaRPr lang="el-G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116027"/>
            <a:ext cx="8532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hlinkClick r:id="rId2"/>
              </a:rPr>
              <a:t>http://www.optique-ingenieur.org/en/courses/OPI_ang_M01_C03/co/Contenu_02.html</a:t>
            </a:r>
          </a:p>
          <a:p>
            <a:endParaRPr lang="en-US" sz="2000" dirty="0" smtClean="0">
              <a:hlinkClick r:id="rId2"/>
            </a:endParaRPr>
          </a:p>
          <a:p>
            <a:r>
              <a:rPr lang="en-US" sz="2000" dirty="0" smtClean="0">
                <a:hlinkClick r:id="rId2"/>
              </a:rPr>
              <a:t>http://laser.physics.sunysb.edu/~alex/tmodes/webreport.html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smtClean="0">
                <a:hlinkClick r:id="rId3"/>
              </a:rPr>
              <a:t>http</a:t>
            </a:r>
            <a:r>
              <a:rPr lang="en-US" sz="2000" dirty="0" smtClean="0">
                <a:hlinkClick r:id="rId3"/>
              </a:rPr>
              <a:t>://en.wikipedia.org/wiki/Transverse_mode</a:t>
            </a:r>
            <a:endParaRPr lang="en-US" sz="2000" dirty="0" smtClean="0"/>
          </a:p>
          <a:p>
            <a:endParaRPr lang="el-G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8262660" cy="476672"/>
          </a:xfrm>
        </p:spPr>
        <p:txBody>
          <a:bodyPr>
            <a:noAutofit/>
          </a:bodyPr>
          <a:lstStyle/>
          <a:p>
            <a:r>
              <a:rPr lang="el-GR" sz="1800" b="1" dirty="0" smtClean="0">
                <a:solidFill>
                  <a:srgbClr val="FF0000"/>
                </a:solidFill>
              </a:rPr>
              <a:t>Ηλεκτρομαγνητικοί τρόποι σε ορθογώνια παραλληλεπίπεδη κοιλότητα. </a:t>
            </a:r>
            <a:br>
              <a:rPr lang="el-GR" sz="1800" b="1" dirty="0" smtClean="0">
                <a:solidFill>
                  <a:srgbClr val="FF0000"/>
                </a:solidFill>
              </a:rPr>
            </a:br>
            <a:r>
              <a:rPr lang="en-US" sz="1800" b="1" dirty="0" smtClean="0">
                <a:solidFill>
                  <a:srgbClr val="FF0000"/>
                </a:solidFill>
              </a:rPr>
              <a:t>The electromagnetic modes of a rectangular parallelepiped cavity</a:t>
            </a:r>
            <a:r>
              <a:rPr lang="el-GR" sz="1800" b="1" dirty="0" smtClean="0">
                <a:solidFill>
                  <a:srgbClr val="FF0000"/>
                </a:solidFill>
              </a:rPr>
              <a:t>.</a:t>
            </a:r>
            <a:endParaRPr lang="el-GR" sz="1800" b="1" dirty="0">
              <a:solidFill>
                <a:srgbClr val="FF000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0" y="49467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υποθέσουμε ότι εξετάζουμε μία άδεια ορθογώνια παραλληλεπίπεδη κοιλότητα</a:t>
            </a:r>
            <a:r>
              <a:rPr lang="en-US" dirty="0" smtClean="0"/>
              <a:t> </a:t>
            </a:r>
            <a:r>
              <a:rPr lang="el-GR" dirty="0" smtClean="0"/>
              <a:t>με τελείως  αγώγιμα τοιχώματα και ακμές ύψους</a:t>
            </a:r>
            <a:r>
              <a:rPr lang="en-US" dirty="0" smtClean="0"/>
              <a:t> </a:t>
            </a:r>
            <a:r>
              <a:rPr lang="en-US" i="1" dirty="0" smtClean="0"/>
              <a:t>h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height</a:t>
            </a:r>
            <a:r>
              <a:rPr lang="el-GR" dirty="0" smtClean="0"/>
              <a:t>),</a:t>
            </a:r>
            <a:r>
              <a:rPr lang="en-US" dirty="0" smtClean="0"/>
              <a:t> </a:t>
            </a:r>
            <a:r>
              <a:rPr lang="el-GR" dirty="0" smtClean="0"/>
              <a:t>πλάτους </a:t>
            </a:r>
            <a:r>
              <a:rPr lang="en-US" i="1" dirty="0" smtClean="0"/>
              <a:t>w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width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και μήκους </a:t>
            </a:r>
            <a:r>
              <a:rPr lang="en-US" i="1" dirty="0" smtClean="0"/>
              <a:t>L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length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κατά μήκους των αξόνων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l-GR" i="1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i="1" dirty="0" smtClean="0"/>
              <a:t>z</a:t>
            </a:r>
            <a:r>
              <a:rPr lang="el-GR" dirty="0" smtClean="0"/>
              <a:t>, αντιστοίχως</a:t>
            </a:r>
            <a:r>
              <a:rPr lang="en-US" dirty="0" smtClean="0"/>
              <a:t>.</a:t>
            </a:r>
            <a:r>
              <a:rPr lang="el-GR" dirty="0" smtClean="0"/>
              <a:t> Επιπλέον ας υποθέσουμε ότι η κοιλότητα βρίσκεται στο πρώτο </a:t>
            </a:r>
            <a:r>
              <a:rPr lang="el-GR" dirty="0" err="1" smtClean="0"/>
              <a:t>ογδοημόριο</a:t>
            </a:r>
            <a:r>
              <a:rPr lang="el-GR" dirty="0" smtClean="0"/>
              <a:t> του καρτεσιανού συστήματος συντεταγμένων </a:t>
            </a:r>
            <a:r>
              <a:rPr lang="en-US" dirty="0" err="1" smtClean="0"/>
              <a:t>O</a:t>
            </a:r>
            <a:r>
              <a:rPr lang="en-US" i="1" dirty="0" err="1" smtClean="0"/>
              <a:t>xyz</a:t>
            </a:r>
            <a:r>
              <a:rPr lang="en-US" dirty="0" smtClean="0"/>
              <a:t> </a:t>
            </a:r>
            <a:r>
              <a:rPr lang="el-GR" dirty="0" smtClean="0"/>
              <a:t>με μία κορυφή την αρχή του </a:t>
            </a:r>
            <a:r>
              <a:rPr lang="en-US" dirty="0" smtClean="0"/>
              <a:t>O</a:t>
            </a:r>
            <a:r>
              <a:rPr lang="el-GR" dirty="0" smtClean="0"/>
              <a:t>. </a:t>
            </a:r>
          </a:p>
          <a:p>
            <a:endParaRPr lang="el-GR" dirty="0" smtClean="0"/>
          </a:p>
          <a:p>
            <a:r>
              <a:rPr lang="el-GR" dirty="0" smtClean="0"/>
              <a:t>Από τις εξισώσεις </a:t>
            </a:r>
            <a:r>
              <a:rPr lang="en-US" dirty="0" smtClean="0"/>
              <a:t>Maxwell</a:t>
            </a:r>
            <a:r>
              <a:rPr lang="el-GR" dirty="0" smtClean="0"/>
              <a:t>, όπως είναι γνωστό</a:t>
            </a:r>
            <a:r>
              <a:rPr lang="en-US" dirty="0" smtClean="0"/>
              <a:t>,</a:t>
            </a:r>
            <a:r>
              <a:rPr lang="el-GR" dirty="0" smtClean="0"/>
              <a:t> προκύπτει η κυματική εξίσωση για το ηλεκτρικό πεδίο </a:t>
            </a:r>
            <a:r>
              <a:rPr lang="en-US" b="1" i="1" dirty="0" smtClean="0"/>
              <a:t>E</a:t>
            </a:r>
            <a:r>
              <a:rPr lang="en-US" dirty="0" smtClean="0"/>
              <a:t> : </a:t>
            </a:r>
          </a:p>
          <a:p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Παρόμοια εξίσωση προκύπτει και για τη μαγνητική επαγωγή  </a:t>
            </a:r>
            <a:r>
              <a:rPr lang="en-US" b="1" i="1" dirty="0" smtClean="0"/>
              <a:t>B</a:t>
            </a:r>
            <a:r>
              <a:rPr lang="el-GR" dirty="0" smtClean="0"/>
              <a:t>.  Στα τελείως αγώγιμα τοιχώματα θα πρέπει οι </a:t>
            </a:r>
            <a:r>
              <a:rPr lang="el-GR" dirty="0" err="1" smtClean="0"/>
              <a:t>εφαπτομενικές</a:t>
            </a:r>
            <a:r>
              <a:rPr lang="el-GR" dirty="0" smtClean="0"/>
              <a:t> συνιστώσες του ηλεκτρικού πεδίου </a:t>
            </a:r>
            <a:r>
              <a:rPr lang="en-US" b="1" i="1" dirty="0" smtClean="0"/>
              <a:t>E</a:t>
            </a:r>
            <a:r>
              <a:rPr lang="en-US" dirty="0" smtClean="0"/>
              <a:t> </a:t>
            </a:r>
            <a:r>
              <a:rPr lang="el-GR" dirty="0" smtClean="0"/>
              <a:t>και οι κάθετες συνιστώσες</a:t>
            </a:r>
            <a:r>
              <a:rPr lang="en-US" i="1" dirty="0" smtClean="0"/>
              <a:t> </a:t>
            </a:r>
            <a:r>
              <a:rPr lang="el-GR" i="1" dirty="0" smtClean="0"/>
              <a:t>της μαγνητικής επαγωγής</a:t>
            </a:r>
            <a:r>
              <a:rPr lang="en-US" b="1" i="1" dirty="0" smtClean="0"/>
              <a:t> B</a:t>
            </a:r>
            <a:r>
              <a:rPr lang="en-US" dirty="0" smtClean="0"/>
              <a:t> </a:t>
            </a:r>
            <a:r>
              <a:rPr lang="el-GR" dirty="0" smtClean="0"/>
              <a:t>να μηδενίζονται. Τα επίπεδα κύματα (</a:t>
            </a:r>
            <a:r>
              <a:rPr lang="en-US" dirty="0" smtClean="0"/>
              <a:t>free space plane wave solutions) </a:t>
            </a:r>
            <a:r>
              <a:rPr lang="el-GR" dirty="0" smtClean="0"/>
              <a:t>δεν ικανοποιούν αυτές τις συνοριακές συνθήκες. Μπορούμε όμως να αναζητήσουμε λύσεις της μορφής: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 όπου </a:t>
            </a:r>
            <a:r>
              <a:rPr lang="en-US" dirty="0" err="1" smtClean="0"/>
              <a:t>Er</a:t>
            </a:r>
            <a:r>
              <a:rPr lang="en-US" dirty="0" smtClean="0"/>
              <a:t>(r) </a:t>
            </a:r>
            <a:r>
              <a:rPr lang="el-GR" dirty="0" smtClean="0"/>
              <a:t>είναι μια διανυσματική συνάρτηση θέσεως, ανεξάρτητη του χρόνου. Δηλαδή χωρίσαμε τη χρονική μεταβλητή </a:t>
            </a:r>
            <a:r>
              <a:rPr lang="el-GR" dirty="0" smtClean="0"/>
              <a:t>από τις </a:t>
            </a:r>
            <a:r>
              <a:rPr lang="el-GR" dirty="0" smtClean="0"/>
              <a:t>χωρικές. Οπότε ικανοποιεί την  </a:t>
            </a:r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Η λύση προκύπτει με τη μέθοδο του χωρισμού και των χωρικών των μεταβλητών </a:t>
            </a:r>
            <a:endParaRPr lang="el-GR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3825" y="2736850"/>
          <a:ext cx="1193800" cy="508000"/>
        </p:xfrm>
        <a:graphic>
          <a:graphicData uri="http://schemas.openxmlformats.org/presentationml/2006/ole">
            <p:oleObj spid="_x0000_s14338" name="Equation" r:id="rId3" imgW="1193760" imgH="50796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63888" y="4869160"/>
          <a:ext cx="1574800" cy="228600"/>
        </p:xfrm>
        <a:graphic>
          <a:graphicData uri="http://schemas.openxmlformats.org/presentationml/2006/ole">
            <p:oleObj spid="_x0000_s14339" name="Equation" r:id="rId4" imgW="1574640" imgH="228600" progId="Equation.DSMT4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7020272" y="5517232"/>
          <a:ext cx="1460500" cy="508000"/>
        </p:xfrm>
        <a:graphic>
          <a:graphicData uri="http://schemas.openxmlformats.org/presentationml/2006/ole">
            <p:oleObj spid="_x0000_s14340" name="Equation" r:id="rId5" imgW="1460160" imgH="507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Longitudinal and transverse modes</a:t>
            </a:r>
            <a:endParaRPr lang="el-G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48680"/>
            <a:ext cx="896448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case of a rectangular </a:t>
            </a:r>
            <a:r>
              <a:rPr lang="en-US" dirty="0" err="1" smtClean="0"/>
              <a:t>parallelepipedic</a:t>
            </a:r>
            <a:r>
              <a:rPr lang="en-US" dirty="0" smtClean="0"/>
              <a:t> cavity (the sides of the box have height h (x-axis), width w (y-axis), and length L (z-axis), the resonant frequencies are given by : </a:t>
            </a:r>
          </a:p>
          <a:p>
            <a:endParaRPr lang="en-US" dirty="0" smtClean="0"/>
          </a:p>
          <a:p>
            <a:r>
              <a:rPr lang="el-GR" dirty="0" smtClean="0"/>
              <a:t>ν</a:t>
            </a:r>
            <a:r>
              <a:rPr lang="en-US" baseline="-25000" dirty="0" err="1" smtClean="0"/>
              <a:t>pqm</a:t>
            </a:r>
            <a:r>
              <a:rPr lang="en-US" dirty="0" smtClean="0"/>
              <a:t> = (c/2) [(p/h)</a:t>
            </a:r>
            <a:r>
              <a:rPr lang="en-US" baseline="30000" dirty="0" smtClean="0"/>
              <a:t>2</a:t>
            </a:r>
            <a:r>
              <a:rPr lang="en-US" dirty="0" smtClean="0"/>
              <a:t>  +  (q/w)</a:t>
            </a:r>
            <a:r>
              <a:rPr lang="en-US" baseline="30000" dirty="0" smtClean="0"/>
              <a:t>2</a:t>
            </a:r>
            <a:r>
              <a:rPr lang="en-US" dirty="0" smtClean="0"/>
              <a:t>  +(m/L)</a:t>
            </a:r>
            <a:r>
              <a:rPr lang="en-US" baseline="30000" dirty="0" smtClean="0"/>
              <a:t>2</a:t>
            </a:r>
            <a:r>
              <a:rPr lang="en-US" dirty="0" smtClean="0"/>
              <a:t> ] </a:t>
            </a:r>
            <a:r>
              <a:rPr lang="en-US" baseline="30000" dirty="0" smtClean="0"/>
              <a:t>(1/2)</a:t>
            </a:r>
          </a:p>
          <a:p>
            <a:endParaRPr lang="en-US" baseline="30000" dirty="0" smtClean="0"/>
          </a:p>
          <a:p>
            <a:r>
              <a:rPr lang="en-US" dirty="0" smtClean="0"/>
              <a:t>where c is the speed of light in vacuum and p, q, m are integers. </a:t>
            </a:r>
          </a:p>
          <a:p>
            <a:r>
              <a:rPr lang="en-US" dirty="0" smtClean="0"/>
              <a:t>When L &gt;&gt; h, w and if we take h=w = a to simplify the formula , we obtain : </a:t>
            </a:r>
          </a:p>
          <a:p>
            <a:endParaRPr lang="en-US" dirty="0" smtClean="0"/>
          </a:p>
          <a:p>
            <a:r>
              <a:rPr lang="el-GR" dirty="0" smtClean="0"/>
              <a:t>ν</a:t>
            </a:r>
            <a:r>
              <a:rPr lang="en-US" baseline="-25000" dirty="0" err="1" smtClean="0"/>
              <a:t>pqm</a:t>
            </a:r>
            <a:r>
              <a:rPr lang="en-US" dirty="0" smtClean="0"/>
              <a:t> = (c/2)(m/L) [1 + (p</a:t>
            </a:r>
            <a:r>
              <a:rPr lang="en-US" baseline="30000" dirty="0" smtClean="0"/>
              <a:t>2</a:t>
            </a:r>
            <a:r>
              <a:rPr lang="en-US" dirty="0" smtClean="0"/>
              <a:t>+q</a:t>
            </a:r>
            <a:r>
              <a:rPr lang="en-US" baseline="30000" dirty="0" smtClean="0"/>
              <a:t>2</a:t>
            </a:r>
            <a:r>
              <a:rPr lang="en-US" dirty="0" smtClean="0"/>
              <a:t>)/a</a:t>
            </a:r>
            <a:r>
              <a:rPr lang="en-US" baseline="30000" dirty="0" smtClean="0"/>
              <a:t>2</a:t>
            </a:r>
            <a:r>
              <a:rPr lang="en-US" dirty="0" smtClean="0"/>
              <a:t>  (L</a:t>
            </a:r>
            <a:r>
              <a:rPr lang="en-US" baseline="30000" dirty="0" smtClean="0"/>
              <a:t>2</a:t>
            </a:r>
            <a:r>
              <a:rPr lang="en-US" dirty="0" smtClean="0"/>
              <a:t>/m</a:t>
            </a:r>
            <a:r>
              <a:rPr lang="en-US" baseline="30000" dirty="0" smtClean="0"/>
              <a:t>2</a:t>
            </a:r>
            <a:r>
              <a:rPr lang="en-US" dirty="0" smtClean="0"/>
              <a:t>)] </a:t>
            </a:r>
            <a:r>
              <a:rPr lang="en-US" baseline="30000" dirty="0" smtClean="0"/>
              <a:t>(1/2)</a:t>
            </a:r>
          </a:p>
          <a:p>
            <a:endParaRPr lang="en-US" dirty="0" smtClean="0"/>
          </a:p>
          <a:p>
            <a:r>
              <a:rPr lang="en-US" dirty="0" smtClean="0"/>
              <a:t>or after a Taylor expansion </a:t>
            </a:r>
          </a:p>
          <a:p>
            <a:endParaRPr lang="en-US" dirty="0" smtClean="0"/>
          </a:p>
          <a:p>
            <a:r>
              <a:rPr lang="el-GR" dirty="0" smtClean="0"/>
              <a:t>ν</a:t>
            </a:r>
            <a:r>
              <a:rPr lang="en-US" baseline="-25000" dirty="0" err="1" smtClean="0"/>
              <a:t>pqm</a:t>
            </a:r>
            <a:r>
              <a:rPr lang="en-US" dirty="0" smtClean="0"/>
              <a:t> = (c/2)(m/L) + (p</a:t>
            </a:r>
            <a:r>
              <a:rPr lang="en-US" baseline="30000" dirty="0" smtClean="0"/>
              <a:t>2</a:t>
            </a:r>
            <a:r>
              <a:rPr lang="en-US" dirty="0" smtClean="0"/>
              <a:t>+q</a:t>
            </a:r>
            <a:r>
              <a:rPr lang="en-US" baseline="30000" dirty="0" smtClean="0"/>
              <a:t>2</a:t>
            </a:r>
            <a:r>
              <a:rPr lang="en-US" dirty="0" smtClean="0"/>
              <a:t>)/a</a:t>
            </a:r>
            <a:r>
              <a:rPr lang="en-US" baseline="30000" dirty="0" smtClean="0"/>
              <a:t>2</a:t>
            </a:r>
            <a:r>
              <a:rPr lang="en-US" dirty="0" smtClean="0"/>
              <a:t>  (</a:t>
            </a:r>
            <a:r>
              <a:rPr lang="en-US" dirty="0" err="1" smtClean="0"/>
              <a:t>cL</a:t>
            </a:r>
            <a:r>
              <a:rPr lang="en-US" dirty="0" smtClean="0"/>
              <a:t>/4m)</a:t>
            </a:r>
          </a:p>
          <a:p>
            <a:endParaRPr lang="en-US" dirty="0" smtClean="0"/>
          </a:p>
          <a:p>
            <a:r>
              <a:rPr lang="en-US" dirty="0" smtClean="0"/>
              <a:t>The frequencies of the longitudinal modes </a:t>
            </a:r>
          </a:p>
          <a:p>
            <a:r>
              <a:rPr lang="en-US" dirty="0" smtClean="0"/>
              <a:t>(TEM</a:t>
            </a:r>
            <a:r>
              <a:rPr lang="en-US" baseline="-25000" dirty="0" smtClean="0"/>
              <a:t>00q</a:t>
            </a:r>
            <a:r>
              <a:rPr lang="en-US" dirty="0" smtClean="0"/>
              <a:t>) are (see figure 2): </a:t>
            </a:r>
          </a:p>
          <a:p>
            <a:r>
              <a:rPr lang="en-US" dirty="0" smtClean="0"/>
              <a:t>(this type of mode are also sometimes </a:t>
            </a:r>
          </a:p>
          <a:p>
            <a:r>
              <a:rPr lang="en-US" dirty="0" smtClean="0"/>
              <a:t>called “spectral modes”)  </a:t>
            </a:r>
            <a:r>
              <a:rPr lang="el-GR" dirty="0" smtClean="0"/>
              <a:t>    ν</a:t>
            </a:r>
            <a:r>
              <a:rPr lang="en-US" baseline="-25000" dirty="0" smtClean="0"/>
              <a:t>m</a:t>
            </a:r>
            <a:r>
              <a:rPr lang="en-US" dirty="0" smtClean="0"/>
              <a:t> = (c/2)(m/L).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5" name="Picture 4" descr="pq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4149080"/>
            <a:ext cx="4725000" cy="25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/>
              <a:t>Longitudinal and transverse modes</a:t>
            </a:r>
            <a:br>
              <a:rPr lang="en-US" sz="2400" b="1" dirty="0" smtClean="0"/>
            </a:br>
            <a:endParaRPr lang="el-GR" sz="2400" dirty="0"/>
          </a:p>
        </p:txBody>
      </p:sp>
      <p:pic>
        <p:nvPicPr>
          <p:cNvPr id="6" name="Picture 5" descr="pqm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764704"/>
            <a:ext cx="8167500" cy="4356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43608" y="5589240"/>
            <a:ext cx="6673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spectral interval between two longitudinal modes is </a:t>
            </a:r>
            <a:r>
              <a:rPr lang="el-GR" dirty="0" err="1" smtClean="0"/>
              <a:t>Δν</a:t>
            </a:r>
            <a:r>
              <a:rPr lang="en-US" baseline="-25000" dirty="0" smtClean="0"/>
              <a:t>m</a:t>
            </a:r>
            <a:r>
              <a:rPr lang="en-US" dirty="0" smtClean="0"/>
              <a:t> = c/(2L)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6207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Longitudinal and transverse modes</a:t>
            </a:r>
            <a:endParaRPr lang="el-G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64704"/>
            <a:ext cx="917597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laser with a single well-defined frequency (corresponding to a given value of m) </a:t>
            </a:r>
          </a:p>
          <a:p>
            <a:r>
              <a:rPr lang="en-US" dirty="0" smtClean="0"/>
              <a:t>is a “single-longitudinal- mode laser” : </a:t>
            </a:r>
          </a:p>
          <a:p>
            <a:r>
              <a:rPr lang="en-US" dirty="0" smtClean="0"/>
              <a:t>only one longitudinal mode could oscillate, and </a:t>
            </a:r>
          </a:p>
          <a:p>
            <a:r>
              <a:rPr lang="en-US" dirty="0" smtClean="0"/>
              <a:t>the laser consequently exhibits a high spectral purity (and then an important coherence length).</a:t>
            </a:r>
          </a:p>
          <a:p>
            <a:endParaRPr lang="en-US" dirty="0" smtClean="0"/>
          </a:p>
          <a:p>
            <a:r>
              <a:rPr lang="en-US" dirty="0" smtClean="0"/>
              <a:t>In a “single-transverse-mode laser”, only the TEM00q modes oscillate. </a:t>
            </a:r>
          </a:p>
          <a:p>
            <a:r>
              <a:rPr lang="en-US" dirty="0" smtClean="0"/>
              <a:t>The spectral interval between two transverse modes (q and  m fixed) is : </a:t>
            </a:r>
          </a:p>
          <a:p>
            <a:endParaRPr lang="en-US" dirty="0" smtClean="0"/>
          </a:p>
          <a:p>
            <a:r>
              <a:rPr lang="el-GR" dirty="0" err="1" smtClean="0"/>
              <a:t>Δν</a:t>
            </a:r>
            <a:r>
              <a:rPr lang="en-US" baseline="-25000" dirty="0" smtClean="0"/>
              <a:t>p</a:t>
            </a:r>
            <a:r>
              <a:rPr lang="en-US" dirty="0" smtClean="0"/>
              <a:t> = (2p+1)  [</a:t>
            </a:r>
            <a:r>
              <a:rPr lang="en-US" dirty="0" err="1" smtClean="0"/>
              <a:t>cL</a:t>
            </a:r>
            <a:r>
              <a:rPr lang="en-US" dirty="0" smtClean="0"/>
              <a:t> / (4ma</a:t>
            </a:r>
            <a:r>
              <a:rPr lang="en-US" baseline="30000" dirty="0" smtClean="0"/>
              <a:t>2</a:t>
            </a:r>
            <a:r>
              <a:rPr lang="en-US" dirty="0" smtClean="0"/>
              <a:t>)]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Spectral repartition of the longitudinal modes for a given laser. </a:t>
            </a:r>
            <a:endParaRPr lang="el-GR" sz="2400" dirty="0"/>
          </a:p>
        </p:txBody>
      </p:sp>
      <p:pic>
        <p:nvPicPr>
          <p:cNvPr id="4" name="Content Placeholder 3" descr="Spectral repartition of the longitudinal modes for a given lase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332656"/>
            <a:ext cx="8100000" cy="4320000"/>
          </a:xfrm>
        </p:spPr>
      </p:pic>
      <p:sp>
        <p:nvSpPr>
          <p:cNvPr id="5" name="TextBox 4"/>
          <p:cNvSpPr txBox="1"/>
          <p:nvPr/>
        </p:nvSpPr>
        <p:spPr>
          <a:xfrm>
            <a:off x="1" y="4437112"/>
            <a:ext cx="88924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What is the spectral width of a (slightly) multimode laser ? And what about a single-mode one ? </a:t>
            </a:r>
          </a:p>
          <a:p>
            <a:r>
              <a:rPr lang="en-US" sz="1400" dirty="0" smtClean="0"/>
              <a:t>Let L be the length of a given optical cavity. The gap between two consecutive modes is c/(2L), </a:t>
            </a:r>
          </a:p>
          <a:p>
            <a:r>
              <a:rPr lang="en-US" sz="1400" dirty="0" smtClean="0"/>
              <a:t>that is 1 GHz if L=15 cm. If we assume that 5 modes are allowed to oscillate (see figure 3), we obtain </a:t>
            </a:r>
          </a:p>
          <a:p>
            <a:r>
              <a:rPr lang="en-US" sz="1400" dirty="0" smtClean="0"/>
              <a:t>a spectral width of 5 GHz (or 17 pm in terms of wavelength). </a:t>
            </a:r>
          </a:p>
          <a:p>
            <a:r>
              <a:rPr lang="en-US" sz="1400" dirty="0" smtClean="0"/>
              <a:t>This is gap is too small to be detected by classical spectrometers, and the laser appears to be monochromatic </a:t>
            </a:r>
          </a:p>
          <a:p>
            <a:r>
              <a:rPr lang="en-US" sz="1400" dirty="0" smtClean="0"/>
              <a:t>(even it is not strictly single-mode). For some applications (metrology...), very narrow laser spectra are needed : </a:t>
            </a:r>
          </a:p>
          <a:p>
            <a:r>
              <a:rPr lang="en-US" sz="1400" dirty="0" smtClean="0"/>
              <a:t>it is then possible to force the single-mode </a:t>
            </a:r>
            <a:r>
              <a:rPr lang="en-US" sz="1400" dirty="0" err="1" smtClean="0"/>
              <a:t>behaviour</a:t>
            </a:r>
            <a:r>
              <a:rPr lang="en-US" sz="1400" dirty="0" smtClean="0"/>
              <a:t> (for example by lowering the losses for only one of the modes). </a:t>
            </a:r>
          </a:p>
          <a:p>
            <a:r>
              <a:rPr lang="en-US" sz="1400" dirty="0" smtClean="0"/>
              <a:t>The spectral bandwidth is then the natural width of a single laser line, </a:t>
            </a:r>
          </a:p>
          <a:p>
            <a:r>
              <a:rPr lang="en-US" sz="1400" dirty="0" smtClean="0"/>
              <a:t>which depends of the nature of the laser medium (gas, solid...) : </a:t>
            </a:r>
          </a:p>
          <a:p>
            <a:r>
              <a:rPr lang="en-US" sz="1400" dirty="0" smtClean="0"/>
              <a:t>the order of magnitude could vary from a few Hz to several </a:t>
            </a:r>
            <a:r>
              <a:rPr lang="en-US" sz="1400" dirty="0" err="1" smtClean="0"/>
              <a:t>MHz.</a:t>
            </a:r>
            <a:r>
              <a:rPr lang="en-US" sz="1400" dirty="0" smtClean="0"/>
              <a:t> </a:t>
            </a:r>
            <a:endParaRPr lang="el-G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0"/>
            <a:ext cx="7772400" cy="64807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Transverse Modes </a:t>
            </a:r>
            <a:r>
              <a:rPr lang="el-GR" sz="2400" dirty="0" smtClean="0">
                <a:solidFill>
                  <a:srgbClr val="FF0000"/>
                </a:solidFill>
              </a:rPr>
              <a:t>   </a:t>
            </a:r>
            <a:r>
              <a:rPr lang="el-GR" sz="2400" b="1" dirty="0" smtClean="0">
                <a:solidFill>
                  <a:srgbClr val="FF0000"/>
                </a:solidFill>
              </a:rPr>
              <a:t>Εγκάρσιοι Τρόποι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548680"/>
            <a:ext cx="853244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Κάποιοι τύποι τρόπων:</a:t>
            </a:r>
            <a:endParaRPr lang="en-US" sz="2000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TE (</a:t>
            </a:r>
            <a:r>
              <a:rPr lang="el-GR" sz="2000" b="1" dirty="0" smtClean="0"/>
              <a:t>Εγκάρσιοι Ηλεκτρικοί, </a:t>
            </a:r>
            <a:r>
              <a:rPr lang="en-US" sz="2000" b="1" dirty="0" smtClean="0"/>
              <a:t>Transverse Electric):</a:t>
            </a:r>
            <a:r>
              <a:rPr lang="en-US" sz="2000" dirty="0" smtClean="0"/>
              <a:t> </a:t>
            </a:r>
            <a:r>
              <a:rPr lang="el-GR" sz="2000" dirty="0" smtClean="0"/>
              <a:t> </a:t>
            </a:r>
          </a:p>
          <a:p>
            <a:r>
              <a:rPr lang="el-GR" sz="2000" dirty="0" smtClean="0"/>
              <a:t>χωρίς ηλεκτρικό πεδίο στη διεύθυνση διαδόσεως.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/>
              <a:t>TM (</a:t>
            </a:r>
            <a:r>
              <a:rPr lang="el-GR" sz="2000" b="1" dirty="0" smtClean="0"/>
              <a:t>Εγκάρσιοι Μαγνητικοί, </a:t>
            </a:r>
            <a:r>
              <a:rPr lang="en-US" sz="2000" b="1" dirty="0" smtClean="0"/>
              <a:t>Transverse Magnetic):</a:t>
            </a:r>
            <a:r>
              <a:rPr lang="en-US" sz="2000" dirty="0" smtClean="0"/>
              <a:t> </a:t>
            </a:r>
            <a:r>
              <a:rPr lang="el-GR" sz="2000" dirty="0" smtClean="0"/>
              <a:t>χωρίς μαγνητικό πεδίο στη διεύθυνση διαδόσεως.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/>
              <a:t>TEM (</a:t>
            </a:r>
            <a:r>
              <a:rPr lang="el-GR" sz="2000" b="1" dirty="0" smtClean="0"/>
              <a:t>Εγκάρσιοι </a:t>
            </a:r>
            <a:r>
              <a:rPr lang="el-GR" sz="2000" b="1" dirty="0" err="1" smtClean="0"/>
              <a:t>ΗλεκτροΜαγνητικοί</a:t>
            </a:r>
            <a:r>
              <a:rPr lang="el-GR" sz="2000" b="1" dirty="0" smtClean="0"/>
              <a:t> </a:t>
            </a:r>
            <a:r>
              <a:rPr lang="en-US" sz="2000" b="1" dirty="0" smtClean="0"/>
              <a:t>Transverse </a:t>
            </a:r>
            <a:r>
              <a:rPr lang="en-US" sz="2000" b="1" dirty="0" err="1" smtClean="0"/>
              <a:t>ElectroMagnetic</a:t>
            </a:r>
            <a:r>
              <a:rPr lang="en-US" sz="2000" b="1" dirty="0" smtClean="0"/>
              <a:t>):</a:t>
            </a:r>
            <a:r>
              <a:rPr lang="en-US" sz="2000" dirty="0" smtClean="0"/>
              <a:t> </a:t>
            </a:r>
            <a:r>
              <a:rPr lang="el-GR" sz="2000" dirty="0" smtClean="0"/>
              <a:t>χωρίς ηλεκτρικό και μαγνητικό πεδίο στη διεύθυνση διαδόσεως</a:t>
            </a:r>
            <a:r>
              <a:rPr lang="en-US" sz="2000" dirty="0" smtClean="0"/>
              <a:t>.</a:t>
            </a:r>
            <a:endParaRPr lang="el-GR" sz="2000" dirty="0" smtClean="0"/>
          </a:p>
          <a:p>
            <a:endParaRPr lang="en-US" sz="2000" dirty="0" smtClean="0"/>
          </a:p>
          <a:p>
            <a:r>
              <a:rPr lang="el-GR" sz="2000" b="1" dirty="0" smtClean="0"/>
              <a:t>Κοιλότητα σχήματος ορθογωνίου παραλληλεπιπέδου </a:t>
            </a:r>
            <a:r>
              <a:rPr lang="el-GR" sz="2000" dirty="0" smtClean="0"/>
              <a:t>(</a:t>
            </a:r>
            <a:r>
              <a:rPr lang="en-US" sz="2000" dirty="0" smtClean="0"/>
              <a:t>rectangular parallelepiped cavity):</a:t>
            </a:r>
            <a:r>
              <a:rPr lang="en-US" sz="2000" b="1" dirty="0" smtClean="0"/>
              <a:t> </a:t>
            </a:r>
            <a:r>
              <a:rPr lang="el-GR" sz="2000" dirty="0" smtClean="0"/>
              <a:t>δύο δείκτες για τους τρόπους π.χ.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baseline="-25000" dirty="0" err="1" smtClean="0"/>
              <a:t>p</a:t>
            </a:r>
            <a:r>
              <a:rPr lang="el-GR" sz="2000" baseline="-25000" dirty="0" smtClean="0"/>
              <a:t>΄</a:t>
            </a:r>
            <a:r>
              <a:rPr lang="en-US" sz="2000" baseline="-25000" dirty="0" smtClean="0"/>
              <a:t>q</a:t>
            </a:r>
            <a:r>
              <a:rPr lang="el-GR" sz="2000" baseline="-25000" dirty="0" smtClean="0"/>
              <a:t>΄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p</a:t>
            </a:r>
            <a:r>
              <a:rPr lang="el-GR" sz="2000" dirty="0" smtClean="0"/>
              <a:t>΄</a:t>
            </a:r>
            <a:r>
              <a:rPr lang="en-US" sz="2000" dirty="0" smtClean="0"/>
              <a:t>    </a:t>
            </a:r>
            <a:r>
              <a:rPr lang="el-GR" sz="2000" dirty="0" smtClean="0"/>
              <a:t>αριθμός </a:t>
            </a:r>
            <a:r>
              <a:rPr lang="el-GR" sz="2000" dirty="0" smtClean="0"/>
              <a:t>κόμβων </a:t>
            </a:r>
            <a:r>
              <a:rPr lang="el-GR" sz="2000" dirty="0" smtClean="0"/>
              <a:t>(</a:t>
            </a:r>
            <a:r>
              <a:rPr lang="en-US" sz="2000" dirty="0" smtClean="0"/>
              <a:t>nodes</a:t>
            </a:r>
            <a:r>
              <a:rPr lang="el-GR" sz="2000" dirty="0" smtClean="0"/>
              <a:t>)</a:t>
            </a:r>
            <a:r>
              <a:rPr lang="en-US" sz="2000" dirty="0" smtClean="0"/>
              <a:t> </a:t>
            </a:r>
            <a:r>
              <a:rPr lang="el-GR" sz="2000" dirty="0" smtClean="0"/>
              <a:t>κατά μήκος του άξονα </a:t>
            </a:r>
            <a:r>
              <a:rPr lang="en-US" sz="2000" dirty="0" smtClean="0"/>
              <a:t>x</a:t>
            </a:r>
          </a:p>
          <a:p>
            <a:r>
              <a:rPr lang="en-US" sz="2000" dirty="0" smtClean="0"/>
              <a:t>q</a:t>
            </a:r>
            <a:r>
              <a:rPr lang="el-GR" sz="2000" dirty="0" smtClean="0"/>
              <a:t>΄</a:t>
            </a:r>
            <a:r>
              <a:rPr lang="en-US" sz="2000" dirty="0" smtClean="0"/>
              <a:t> </a:t>
            </a:r>
            <a:r>
              <a:rPr lang="el-GR" sz="2000" dirty="0" smtClean="0"/>
              <a:t>   αριθμός </a:t>
            </a:r>
            <a:r>
              <a:rPr lang="el-GR" sz="2000" dirty="0" smtClean="0"/>
              <a:t>κόμβων </a:t>
            </a:r>
            <a:r>
              <a:rPr lang="el-GR" sz="2000" dirty="0" smtClean="0"/>
              <a:t>(</a:t>
            </a:r>
            <a:r>
              <a:rPr lang="en-US" sz="2000" dirty="0" smtClean="0"/>
              <a:t>nodes</a:t>
            </a:r>
            <a:r>
              <a:rPr lang="el-GR" sz="2000" dirty="0" smtClean="0"/>
              <a:t>)</a:t>
            </a:r>
            <a:r>
              <a:rPr lang="en-US" sz="2000" dirty="0" smtClean="0"/>
              <a:t> </a:t>
            </a:r>
            <a:r>
              <a:rPr lang="el-GR" sz="2000" dirty="0" smtClean="0"/>
              <a:t>κατά μήκος του άξονα </a:t>
            </a:r>
            <a:r>
              <a:rPr lang="en-US" sz="2000" dirty="0" smtClean="0"/>
              <a:t>y </a:t>
            </a:r>
          </a:p>
          <a:p>
            <a:endParaRPr lang="en-US" sz="2000" dirty="0" smtClean="0"/>
          </a:p>
          <a:p>
            <a:r>
              <a:rPr lang="el-GR" sz="2000" b="1" dirty="0" smtClean="0"/>
              <a:t>Κοιλότητα σχήματος ορθογωνίου παραλληλεπιπέδου </a:t>
            </a:r>
            <a:r>
              <a:rPr lang="el-GR" sz="2000" dirty="0" smtClean="0"/>
              <a:t>(</a:t>
            </a:r>
            <a:r>
              <a:rPr lang="en-US" sz="2000" dirty="0" smtClean="0"/>
              <a:t>cylindrical cavity): </a:t>
            </a:r>
            <a:endParaRPr lang="el-GR" sz="2000" dirty="0" smtClean="0"/>
          </a:p>
          <a:p>
            <a:r>
              <a:rPr lang="el-GR" sz="2000" dirty="0" smtClean="0"/>
              <a:t>δύο δείκτες για τους τρόπους π.χ.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baseline="-25000" dirty="0" err="1" smtClean="0"/>
              <a:t>p</a:t>
            </a:r>
            <a:r>
              <a:rPr lang="el-GR" sz="2000" baseline="-25000" dirty="0" smtClean="0"/>
              <a:t>΄</a:t>
            </a:r>
            <a:r>
              <a:rPr lang="en-US" sz="2000" baseline="-25000" dirty="0" smtClean="0"/>
              <a:t>q</a:t>
            </a:r>
            <a:r>
              <a:rPr lang="el-GR" sz="2000" baseline="-25000" dirty="0" smtClean="0"/>
              <a:t>΄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p</a:t>
            </a:r>
            <a:r>
              <a:rPr lang="el-GR" sz="2000" dirty="0" smtClean="0"/>
              <a:t>΄    αριθμός </a:t>
            </a:r>
            <a:r>
              <a:rPr lang="el-GR" sz="2000" dirty="0" smtClean="0"/>
              <a:t>κόμβων </a:t>
            </a:r>
            <a:r>
              <a:rPr lang="el-GR" sz="2000" dirty="0" smtClean="0"/>
              <a:t>(</a:t>
            </a:r>
            <a:r>
              <a:rPr lang="en-US" sz="2000" dirty="0" smtClean="0"/>
              <a:t>nodes</a:t>
            </a:r>
            <a:r>
              <a:rPr lang="el-GR" sz="2000" dirty="0" smtClean="0"/>
              <a:t>) ακτινικά</a:t>
            </a:r>
            <a:endParaRPr lang="en-US" sz="2000" dirty="0" smtClean="0"/>
          </a:p>
          <a:p>
            <a:r>
              <a:rPr lang="en-US" sz="2000" dirty="0" smtClean="0"/>
              <a:t>q</a:t>
            </a:r>
            <a:r>
              <a:rPr lang="el-GR" sz="2000" i="1" dirty="0" smtClean="0"/>
              <a:t>΄</a:t>
            </a:r>
            <a:r>
              <a:rPr lang="en-US" sz="2000" dirty="0" smtClean="0"/>
              <a:t>    </a:t>
            </a:r>
            <a:r>
              <a:rPr lang="el-GR" sz="2000" dirty="0" smtClean="0"/>
              <a:t>αριθμός κόμβων </a:t>
            </a:r>
            <a:r>
              <a:rPr lang="en-US" sz="2000" dirty="0" smtClean="0"/>
              <a:t>(nodes) </a:t>
            </a:r>
            <a:r>
              <a:rPr lang="el-GR" sz="2000" dirty="0" smtClean="0"/>
              <a:t>κατά μήκος ημίσειας περιφερείας δηλ. γωνιακά.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50704" cy="432048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Κυλινδρική κοιλότητα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01008"/>
            <a:ext cx="9144000" cy="33569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 smtClean="0"/>
              <a:t>TEM</a:t>
            </a:r>
            <a:r>
              <a:rPr lang="en-US" sz="2000" i="1" baseline="-25000" dirty="0" err="1" smtClean="0"/>
              <a:t>pl</a:t>
            </a:r>
            <a:r>
              <a:rPr lang="en-US" sz="2000" dirty="0" smtClean="0"/>
              <a:t> </a:t>
            </a:r>
            <a:r>
              <a:rPr lang="el-GR" sz="2000" dirty="0" smtClean="0"/>
              <a:t> όπου </a:t>
            </a:r>
            <a:r>
              <a:rPr lang="en-US" sz="2000" i="1" dirty="0" smtClean="0"/>
              <a:t>p</a:t>
            </a:r>
            <a:r>
              <a:rPr lang="el-GR" sz="2000" i="1" dirty="0" smtClean="0"/>
              <a:t>,</a:t>
            </a:r>
            <a:r>
              <a:rPr lang="en-US" sz="2000" dirty="0" smtClean="0"/>
              <a:t> </a:t>
            </a:r>
            <a:r>
              <a:rPr lang="en-US" sz="2000" i="1" dirty="0" smtClean="0"/>
              <a:t>l</a:t>
            </a:r>
            <a:r>
              <a:rPr lang="en-US" sz="2000" dirty="0" smtClean="0"/>
              <a:t>  </a:t>
            </a:r>
            <a:r>
              <a:rPr lang="el-GR" sz="2000" dirty="0" smtClean="0"/>
              <a:t>δείκτες </a:t>
            </a:r>
            <a:r>
              <a:rPr lang="el-GR" sz="2000" dirty="0" smtClean="0"/>
              <a:t>κόμβων </a:t>
            </a:r>
            <a:r>
              <a:rPr lang="el-GR" sz="2000" dirty="0" smtClean="0"/>
              <a:t>(</a:t>
            </a:r>
            <a:r>
              <a:rPr lang="en-US" sz="2000" dirty="0" smtClean="0"/>
              <a:t>nodes) </a:t>
            </a:r>
            <a:r>
              <a:rPr lang="el-GR" sz="2000" dirty="0" smtClean="0"/>
              <a:t>ακτινικά και κατά μήκος ημίσειας περιφερείας δηλαδή γωνιακά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The overall size of the mode is determined by the Gaussian beam radius </a:t>
            </a:r>
            <a:r>
              <a:rPr lang="en-US" sz="2000" i="1" dirty="0" smtClean="0"/>
              <a:t>w</a:t>
            </a:r>
            <a:r>
              <a:rPr lang="en-US" sz="2000" dirty="0" smtClean="0"/>
              <a:t>, and this may increase or decrease with the propagation of the beam, however the modes preserve their general shape during propagation.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Higher order modes are relatively larger compared to the TEM</a:t>
            </a:r>
            <a:r>
              <a:rPr lang="en-US" sz="2000" baseline="-25000" dirty="0" smtClean="0"/>
              <a:t>00</a:t>
            </a:r>
            <a:r>
              <a:rPr lang="en-US" sz="2000" dirty="0" smtClean="0"/>
              <a:t> mode, and thus the fundamental Gaussian mode of a laser may be selected by placing an appropriately sized aperture in the laser cavity.</a:t>
            </a:r>
            <a:endParaRPr lang="el-GR" sz="2000" dirty="0"/>
          </a:p>
        </p:txBody>
      </p:sp>
      <p:pic>
        <p:nvPicPr>
          <p:cNvPr id="5" name="Picture 4" descr="Laguerre-gaussi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-27384"/>
            <a:ext cx="3600000" cy="2700000"/>
          </a:xfrm>
          <a:prstGeom prst="rect">
            <a:avLst/>
          </a:prstGeom>
        </p:spPr>
      </p:pic>
      <p:pic>
        <p:nvPicPr>
          <p:cNvPr id="1026" name="Picture 2" descr="I_{pl} (\rho,\varphi) = I_0 \rho^l \left[L_p^l (\rho)\right]^2 \cos^2 (l\varphi) e^{-\rho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351" y="692696"/>
            <a:ext cx="4892713" cy="540000"/>
          </a:xfrm>
          <a:prstGeom prst="rect">
            <a:avLst/>
          </a:prstGeom>
          <a:noFill/>
        </p:spPr>
      </p:pic>
      <p:pic>
        <p:nvPicPr>
          <p:cNvPr id="1030" name="Picture 6" descr="&#10;&#10;L_n(x)=\frac{e^x}{n!}\frac{d^n}{dx^n}\left(e^{-x} x^n\right).&#10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780928"/>
            <a:ext cx="2792189" cy="540000"/>
          </a:xfrm>
          <a:prstGeom prst="rect">
            <a:avLst/>
          </a:prstGeom>
          <a:noFill/>
        </p:spPr>
      </p:pic>
      <p:pic>
        <p:nvPicPr>
          <p:cNvPr id="1032" name="Picture 8" descr="L_n^{(\alpha)}(x)=&#10;&#10;{x^{-\alpha} e^x \over n!}{d^n \over dx^n} \left(e^{-x} x^{n+\alpha}\right).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2204864"/>
            <a:ext cx="3621943" cy="5400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44016" y="1281534"/>
            <a:ext cx="5148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ρ = 2</a:t>
            </a:r>
            <a:r>
              <a:rPr lang="en-US" i="1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/</a:t>
            </a:r>
            <a:r>
              <a:rPr lang="en-US" i="1" dirty="0" smtClean="0"/>
              <a:t>w</a:t>
            </a:r>
            <a:r>
              <a:rPr lang="en-US" baseline="30000" dirty="0" smtClean="0"/>
              <a:t>2</a:t>
            </a:r>
            <a:r>
              <a:rPr lang="en-US" dirty="0" smtClean="0"/>
              <a:t>, w </a:t>
            </a:r>
            <a:r>
              <a:rPr lang="el-GR" dirty="0" smtClean="0"/>
              <a:t>είναι το </a:t>
            </a:r>
            <a:r>
              <a:rPr lang="en-US" dirty="0" smtClean="0"/>
              <a:t>spot size (FWHM?) </a:t>
            </a:r>
            <a:r>
              <a:rPr lang="el-GR" dirty="0" smtClean="0"/>
              <a:t>του θεμελιώδους τρόπου</a:t>
            </a:r>
            <a:r>
              <a:rPr lang="en-US" dirty="0" smtClean="0"/>
              <a:t>TEM</a:t>
            </a:r>
            <a:r>
              <a:rPr lang="el-GR" baseline="-25000" dirty="0" smtClean="0"/>
              <a:t>00</a:t>
            </a:r>
            <a:r>
              <a:rPr lang="en-US" baseline="30000" dirty="0" smtClean="0"/>
              <a:t> 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n-US" dirty="0" smtClean="0"/>
              <a:t>E</a:t>
            </a:r>
            <a:r>
              <a:rPr lang="el-GR" dirty="0" err="1" smtClean="0"/>
              <a:t>μφανίζονται</a:t>
            </a:r>
            <a:r>
              <a:rPr lang="el-GR" dirty="0" smtClean="0"/>
              <a:t> τα </a:t>
            </a:r>
            <a:r>
              <a:rPr lang="en-US" dirty="0" smtClean="0"/>
              <a:t>associated </a:t>
            </a:r>
            <a:r>
              <a:rPr lang="en-US" dirty="0" err="1" smtClean="0"/>
              <a:t>Laguerre</a:t>
            </a:r>
            <a:r>
              <a:rPr lang="en-US" dirty="0" smtClean="0"/>
              <a:t> polynomials:</a:t>
            </a:r>
            <a:endParaRPr lang="el-GR" dirty="0"/>
          </a:p>
        </p:txBody>
      </p:sp>
      <p:pic>
        <p:nvPicPr>
          <p:cNvPr id="1036" name="Picture 12" descr="L^{(0)}_n(x)=L_n(x)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2888976"/>
            <a:ext cx="1788480" cy="324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79512" y="404664"/>
            <a:ext cx="381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Ένταση σε κυλινδρικές συντεταγμένες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14" name="Rectangle 13"/>
          <p:cNvSpPr/>
          <p:nvPr/>
        </p:nvSpPr>
        <p:spPr>
          <a:xfrm>
            <a:off x="251520" y="2780928"/>
            <a:ext cx="3096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Τα οποία σχετίζονται </a:t>
            </a:r>
            <a:endParaRPr lang="en-US" dirty="0" smtClean="0"/>
          </a:p>
          <a:p>
            <a:r>
              <a:rPr lang="el-GR" dirty="0" smtClean="0"/>
              <a:t>με τα </a:t>
            </a:r>
            <a:r>
              <a:rPr lang="en-US" dirty="0" err="1" smtClean="0"/>
              <a:t>Laguerre</a:t>
            </a:r>
            <a:r>
              <a:rPr lang="en-US" dirty="0" smtClean="0"/>
              <a:t> polynomials: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first few </a:t>
            </a:r>
            <a:r>
              <a:rPr lang="en-US" sz="2400" dirty="0" err="1" smtClean="0"/>
              <a:t>Laguerre</a:t>
            </a:r>
            <a:r>
              <a:rPr lang="en-US" sz="2400" dirty="0" smtClean="0"/>
              <a:t> polynomials</a:t>
            </a:r>
            <a:endParaRPr lang="el-GR" sz="24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337" y="2358231"/>
            <a:ext cx="755332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1343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Θέμα του Office</vt:lpstr>
      <vt:lpstr>Equation</vt:lpstr>
      <vt:lpstr>Διαμήκεις και Εγκάρσιοι Τρόποι (Longitudinal and Transverse modes):  (στάσιμα κύματα σε κοιλότητα standing waves in a cavity) </vt:lpstr>
      <vt:lpstr>Ηλεκτρομαγνητικοί τρόποι σε ορθογώνια παραλληλεπίπεδη κοιλότητα.  The electromagnetic modes of a rectangular parallelepiped cavity.</vt:lpstr>
      <vt:lpstr>Longitudinal and transverse modes</vt:lpstr>
      <vt:lpstr>Longitudinal and transverse modes </vt:lpstr>
      <vt:lpstr>Longitudinal and transverse modes</vt:lpstr>
      <vt:lpstr>Spectral repartition of the longitudinal modes for a given laser. </vt:lpstr>
      <vt:lpstr>Transverse Modes    Εγκάρσιοι Τρόποι</vt:lpstr>
      <vt:lpstr>Κυλινδρική κοιλότητα</vt:lpstr>
      <vt:lpstr>the first few Laguerre polynomials</vt:lpstr>
      <vt:lpstr>Κυλινδρική κοιλότητα</vt:lpstr>
      <vt:lpstr>Ορθογώνια Παραλληλεπίπεδη Κοιλότητα</vt:lpstr>
      <vt:lpstr>the first eleven physicists' Hermite polynomials</vt:lpstr>
      <vt:lpstr>Ορθογώνια Παραλληλεπίπεδη Κοιλότητα</vt:lpstr>
      <vt:lpstr>Refs and images from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Helium – Neon Laser</dc:title>
  <dc:creator>costas</dc:creator>
  <cp:lastModifiedBy>costas</cp:lastModifiedBy>
  <cp:revision>65</cp:revision>
  <dcterms:created xsi:type="dcterms:W3CDTF">2013-05-30T00:28:02Z</dcterms:created>
  <dcterms:modified xsi:type="dcterms:W3CDTF">2014-12-16T07:28:33Z</dcterms:modified>
</cp:coreProperties>
</file>