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sldIdLst>
    <p:sldId id="337" r:id="rId3"/>
    <p:sldId id="309" r:id="rId4"/>
    <p:sldId id="311" r:id="rId5"/>
    <p:sldId id="310" r:id="rId6"/>
    <p:sldId id="312" r:id="rId7"/>
    <p:sldId id="314" r:id="rId8"/>
    <p:sldId id="313" r:id="rId9"/>
    <p:sldId id="315" r:id="rId10"/>
    <p:sldId id="316"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290" r:id="rId24"/>
    <p:sldId id="295" r:id="rId25"/>
    <p:sldId id="338" r:id="rId26"/>
    <p:sldId id="339" r:id="rId27"/>
    <p:sldId id="340" r:id="rId28"/>
    <p:sldId id="341" r:id="rId29"/>
    <p:sldId id="293"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7"/>
            <p14:sldId id="309"/>
            <p14:sldId id="311"/>
            <p14:sldId id="310"/>
            <p14:sldId id="312"/>
            <p14:sldId id="314"/>
            <p14:sldId id="313"/>
            <p14:sldId id="315"/>
            <p14:sldId id="316"/>
            <p14:sldId id="325"/>
            <p14:sldId id="326"/>
            <p14:sldId id="327"/>
            <p14:sldId id="328"/>
            <p14:sldId id="329"/>
            <p14:sldId id="330"/>
            <p14:sldId id="331"/>
            <p14:sldId id="332"/>
            <p14:sldId id="333"/>
            <p14:sldId id="334"/>
            <p14:sldId id="335"/>
            <p14:sldId id="336"/>
            <p14:sldId id="290"/>
            <p14:sldId id="295"/>
            <p14:sldId id="338"/>
            <p14:sldId id="339"/>
            <p14:sldId id="340"/>
            <p14:sldId id="341"/>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1.png"/><Relationship Id="rId4" Type="http://schemas.openxmlformats.org/officeDocument/2006/relationships/hyperlink" Target="%5b1%5d%20http:/creativecommons.org/licenses/by-nc-sa/4.0/"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Sidney_Hall_-_Urania's_Mirror_-_Ursa_Major.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4193605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Προβολή εικόνων και βίντεο </a:t>
            </a:r>
            <a:r>
              <a:rPr lang="el-GR" dirty="0" smtClean="0"/>
              <a:t>(2/2)</a:t>
            </a:r>
            <a:endParaRPr lang="en-US" dirty="0"/>
          </a:p>
        </p:txBody>
      </p:sp>
      <p:sp>
        <p:nvSpPr>
          <p:cNvPr id="3" name="Θέση περιεχομένου 2"/>
          <p:cNvSpPr>
            <a:spLocks noGrp="1"/>
          </p:cNvSpPr>
          <p:nvPr>
            <p:ph sz="half" idx="1"/>
          </p:nvPr>
        </p:nvSpPr>
        <p:spPr/>
        <p:txBody>
          <a:bodyPr/>
          <a:lstStyle/>
          <a:p>
            <a:pPr marL="0" indent="0">
              <a:buNone/>
            </a:pPr>
            <a:r>
              <a:rPr lang="el-GR" dirty="0" smtClean="0"/>
              <a:t>Τα παιδιά βρίσκουν τη Μεγάλη Άρκτο.</a:t>
            </a:r>
          </a:p>
          <a:p>
            <a:endParaRPr lang="el-GR" dirty="0"/>
          </a:p>
          <a:p>
            <a:pPr marL="0" indent="0">
              <a:buNone/>
            </a:pPr>
            <a:endParaRPr lang="en-US" dirty="0"/>
          </a:p>
        </p:txBody>
      </p:sp>
      <p:pic>
        <p:nvPicPr>
          <p:cNvPr id="5" name="Picture 2" descr="Αγοράκι εντοπίζει τη Μεγάλη Άρκτ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4008" y="1772816"/>
            <a:ext cx="4037076" cy="2843784"/>
          </a:xfrm>
        </p:spPr>
      </p:pic>
    </p:spTree>
    <p:custDataLst>
      <p:tags r:id="rId1"/>
    </p:custDataLst>
    <p:extLst>
      <p:ext uri="{BB962C8B-B14F-4D97-AF65-F5344CB8AC3E}">
        <p14:creationId xmlns:p14="http://schemas.microsoft.com/office/powerpoint/2010/main" val="172921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Ακρόαση τραγουδιού</a:t>
            </a:r>
            <a:endParaRPr lang="en-US" dirty="0"/>
          </a:p>
        </p:txBody>
      </p:sp>
      <p:sp>
        <p:nvSpPr>
          <p:cNvPr id="3" name="Θέση περιεχομένου 2"/>
          <p:cNvSpPr>
            <a:spLocks noGrp="1"/>
          </p:cNvSpPr>
          <p:nvPr>
            <p:ph sz="half" idx="1"/>
          </p:nvPr>
        </p:nvSpPr>
        <p:spPr>
          <a:xfrm>
            <a:off x="457200" y="1600200"/>
            <a:ext cx="3178696" cy="4525963"/>
          </a:xfrm>
        </p:spPr>
        <p:txBody>
          <a:bodyPr/>
          <a:lstStyle/>
          <a:p>
            <a:pPr marL="0" indent="0">
              <a:buNone/>
            </a:pPr>
            <a:r>
              <a:rPr lang="el-GR" dirty="0" smtClean="0"/>
              <a:t>Στη συνέχεια ακούσαμε τραγούδι </a:t>
            </a:r>
            <a:r>
              <a:rPr lang="el-GR" dirty="0"/>
              <a:t>για μια </a:t>
            </a:r>
            <a:r>
              <a:rPr lang="el-GR" dirty="0" smtClean="0"/>
              <a:t>μικρή </a:t>
            </a:r>
            <a:r>
              <a:rPr lang="el-GR" dirty="0" err="1"/>
              <a:t>μικρή</a:t>
            </a:r>
            <a:r>
              <a:rPr lang="el-GR" dirty="0"/>
              <a:t> αρκούδα άστρο </a:t>
            </a:r>
            <a:r>
              <a:rPr lang="el-GR" dirty="0" smtClean="0"/>
              <a:t>πολικό!</a:t>
            </a:r>
            <a:endParaRPr lang="el-GR" dirty="0"/>
          </a:p>
          <a:p>
            <a:endParaRPr lang="en-US" dirty="0"/>
          </a:p>
        </p:txBody>
      </p:sp>
      <p:pic>
        <p:nvPicPr>
          <p:cNvPr id="2052" name="Picture 4" descr="Μεγάλη άρκτο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3822940" y="1628800"/>
            <a:ext cx="4612021"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56376" y="494116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26091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dirty="0" smtClean="0"/>
              <a:t>Το </a:t>
            </a:r>
            <a:r>
              <a:rPr lang="el-GR" dirty="0"/>
              <a:t>τραγούδι της μικρής Αρκούδας</a:t>
            </a:r>
          </a:p>
        </p:txBody>
      </p:sp>
      <p:sp>
        <p:nvSpPr>
          <p:cNvPr id="3" name="Θέση περιεχομένου 2"/>
          <p:cNvSpPr>
            <a:spLocks noGrp="1"/>
          </p:cNvSpPr>
          <p:nvPr>
            <p:ph sz="half" idx="1"/>
          </p:nvPr>
        </p:nvSpPr>
        <p:spPr/>
        <p:txBody>
          <a:bodyPr>
            <a:noAutofit/>
          </a:bodyPr>
          <a:lstStyle/>
          <a:p>
            <a:pPr marL="0" indent="0">
              <a:spcBef>
                <a:spcPts val="0"/>
              </a:spcBef>
              <a:buNone/>
            </a:pPr>
            <a:r>
              <a:rPr lang="el-GR" sz="2400" dirty="0"/>
              <a:t>Μια μικρή </a:t>
            </a:r>
            <a:r>
              <a:rPr lang="el-GR" sz="2400" dirty="0" err="1"/>
              <a:t>μικρή</a:t>
            </a:r>
            <a:r>
              <a:rPr lang="el-GR" sz="2400" dirty="0"/>
              <a:t> </a:t>
            </a:r>
            <a:r>
              <a:rPr lang="el-GR" sz="2400" dirty="0" smtClean="0"/>
              <a:t>αρκούδα, άστρο </a:t>
            </a:r>
            <a:r>
              <a:rPr lang="el-GR" sz="2400" dirty="0"/>
              <a:t>πολικό,</a:t>
            </a:r>
          </a:p>
          <a:p>
            <a:pPr marL="0" indent="0">
              <a:spcBef>
                <a:spcPts val="0"/>
              </a:spcBef>
              <a:buNone/>
            </a:pPr>
            <a:r>
              <a:rPr lang="el-GR" sz="2400" dirty="0"/>
              <a:t>είχε σπίτι σ’ ένα </a:t>
            </a:r>
            <a:r>
              <a:rPr lang="el-GR" sz="2400" dirty="0" smtClean="0"/>
              <a:t>δάσος, </a:t>
            </a:r>
          </a:p>
          <a:p>
            <a:pPr marL="0" indent="0">
              <a:spcBef>
                <a:spcPts val="0"/>
              </a:spcBef>
              <a:buNone/>
            </a:pPr>
            <a:r>
              <a:rPr lang="el-GR" sz="2400" dirty="0" smtClean="0"/>
              <a:t>δάσος </a:t>
            </a:r>
            <a:r>
              <a:rPr lang="el-GR" sz="2400" dirty="0"/>
              <a:t>ουρανό.</a:t>
            </a:r>
          </a:p>
          <a:p>
            <a:pPr marL="0" indent="0">
              <a:spcBef>
                <a:spcPts val="0"/>
              </a:spcBef>
              <a:buNone/>
            </a:pPr>
            <a:r>
              <a:rPr lang="el-GR" sz="2400" dirty="0"/>
              <a:t>Το βορρά δείχνουν στον </a:t>
            </a:r>
            <a:r>
              <a:rPr lang="el-GR" sz="2400" dirty="0" smtClean="0"/>
              <a:t>κόσμο τ</a:t>
            </a:r>
            <a:r>
              <a:rPr lang="el-GR" sz="2400" dirty="0"/>
              <a:t>’ αρκουδάκια της</a:t>
            </a:r>
          </a:p>
          <a:p>
            <a:pPr marL="0" indent="0">
              <a:spcBef>
                <a:spcPts val="0"/>
              </a:spcBef>
              <a:buNone/>
            </a:pPr>
            <a:r>
              <a:rPr lang="el-GR" sz="2400" dirty="0"/>
              <a:t>και το δρόμο της </a:t>
            </a:r>
            <a:r>
              <a:rPr lang="el-GR" sz="2400" dirty="0" smtClean="0"/>
              <a:t>καρδιάς τα </a:t>
            </a:r>
            <a:r>
              <a:rPr lang="el-GR" sz="2400" dirty="0"/>
              <a:t>τραγουδάκια της</a:t>
            </a:r>
            <a:r>
              <a:rPr lang="el-GR" sz="2400" dirty="0" smtClean="0"/>
              <a:t>.</a:t>
            </a:r>
          </a:p>
          <a:p>
            <a:pPr marL="0" indent="0">
              <a:spcBef>
                <a:spcPts val="1200"/>
              </a:spcBef>
              <a:buNone/>
            </a:pPr>
            <a:r>
              <a:rPr lang="el-GR" sz="2400" dirty="0"/>
              <a:t>Τραγουδάει νύχτα μέρα</a:t>
            </a:r>
          </a:p>
          <a:p>
            <a:pPr marL="0" indent="0">
              <a:spcBef>
                <a:spcPts val="0"/>
              </a:spcBef>
              <a:buNone/>
            </a:pPr>
            <a:r>
              <a:rPr lang="el-GR" sz="2400" dirty="0"/>
              <a:t>κρεμασμένη στον αέρα</a:t>
            </a:r>
          </a:p>
          <a:p>
            <a:pPr marL="0" indent="0">
              <a:spcBef>
                <a:spcPts val="0"/>
              </a:spcBef>
              <a:buNone/>
            </a:pPr>
            <a:r>
              <a:rPr lang="el-GR" sz="2400" dirty="0" smtClean="0"/>
              <a:t>Χαιρετώντας,</a:t>
            </a:r>
            <a:endParaRPr lang="el-GR" sz="2400" dirty="0"/>
          </a:p>
          <a:p>
            <a:pPr marL="0" indent="0">
              <a:spcBef>
                <a:spcPts val="0"/>
              </a:spcBef>
              <a:buNone/>
            </a:pPr>
            <a:endParaRPr lang="el-GR" sz="2400" dirty="0" smtClean="0"/>
          </a:p>
          <a:p>
            <a:pPr marL="0" indent="0">
              <a:spcBef>
                <a:spcPts val="0"/>
              </a:spcBef>
              <a:buNone/>
            </a:pPr>
            <a:endParaRPr lang="en-US" sz="2400" dirty="0"/>
          </a:p>
        </p:txBody>
      </p:sp>
      <p:sp>
        <p:nvSpPr>
          <p:cNvPr id="9" name="Θέση περιεχομένου 8"/>
          <p:cNvSpPr>
            <a:spLocks noGrp="1"/>
          </p:cNvSpPr>
          <p:nvPr>
            <p:ph sz="half" idx="2"/>
          </p:nvPr>
        </p:nvSpPr>
        <p:spPr/>
        <p:txBody>
          <a:bodyPr>
            <a:noAutofit/>
          </a:bodyPr>
          <a:lstStyle/>
          <a:p>
            <a:pPr marL="0" indent="0">
              <a:spcBef>
                <a:spcPts val="0"/>
              </a:spcBef>
              <a:buNone/>
            </a:pPr>
            <a:r>
              <a:rPr lang="el-GR" sz="2400" dirty="0" smtClean="0"/>
              <a:t>μην </a:t>
            </a:r>
            <a:r>
              <a:rPr lang="el-GR" sz="2400" dirty="0"/>
              <a:t>ξεχάσουνε οι φίλοι</a:t>
            </a:r>
          </a:p>
          <a:p>
            <a:pPr marL="0" indent="0">
              <a:spcBef>
                <a:spcPts val="0"/>
              </a:spcBef>
              <a:buNone/>
            </a:pPr>
            <a:r>
              <a:rPr lang="el-GR" sz="2400" dirty="0"/>
              <a:t>το χαμόγελο στα χείλη</a:t>
            </a:r>
          </a:p>
          <a:p>
            <a:pPr marL="0" indent="0">
              <a:spcBef>
                <a:spcPts val="0"/>
              </a:spcBef>
              <a:buNone/>
            </a:pPr>
            <a:r>
              <a:rPr lang="el-GR" sz="2400" dirty="0"/>
              <a:t>της </a:t>
            </a:r>
            <a:r>
              <a:rPr lang="el-GR" sz="2400" dirty="0" err="1" smtClean="0"/>
              <a:t>Τζοκόντας</a:t>
            </a:r>
            <a:r>
              <a:rPr lang="el-GR" sz="2400" dirty="0" smtClean="0"/>
              <a:t>.</a:t>
            </a:r>
          </a:p>
          <a:p>
            <a:pPr marL="0" indent="0">
              <a:spcBef>
                <a:spcPts val="1200"/>
              </a:spcBef>
              <a:buNone/>
            </a:pPr>
            <a:r>
              <a:rPr lang="el-GR" sz="2400" dirty="0" smtClean="0"/>
              <a:t>Μια </a:t>
            </a:r>
            <a:r>
              <a:rPr lang="el-GR" sz="2400" dirty="0"/>
              <a:t>μικρή </a:t>
            </a:r>
            <a:r>
              <a:rPr lang="el-GR" sz="2400" dirty="0" err="1"/>
              <a:t>μικρή</a:t>
            </a:r>
            <a:r>
              <a:rPr lang="el-GR" sz="2400" dirty="0"/>
              <a:t> αρκούδα, </a:t>
            </a:r>
            <a:endParaRPr lang="el-GR" sz="2400" dirty="0" smtClean="0"/>
          </a:p>
          <a:p>
            <a:pPr marL="0" indent="0">
              <a:spcBef>
                <a:spcPts val="0"/>
              </a:spcBef>
              <a:buNone/>
            </a:pPr>
            <a:r>
              <a:rPr lang="el-GR" sz="2400" dirty="0" smtClean="0"/>
              <a:t>‘</a:t>
            </a:r>
            <a:r>
              <a:rPr lang="el-GR" sz="2400" dirty="0"/>
              <a:t>κει στον ουρανό,</a:t>
            </a:r>
          </a:p>
          <a:p>
            <a:pPr marL="0" indent="0">
              <a:spcBef>
                <a:spcPts val="0"/>
              </a:spcBef>
              <a:buNone/>
            </a:pPr>
            <a:r>
              <a:rPr lang="el-GR" sz="2400" dirty="0"/>
              <a:t>μελωδίες από μέλι </a:t>
            </a:r>
            <a:endParaRPr lang="el-GR" sz="2400" dirty="0" smtClean="0"/>
          </a:p>
          <a:p>
            <a:pPr marL="0" indent="0">
              <a:spcBef>
                <a:spcPts val="0"/>
              </a:spcBef>
              <a:buNone/>
            </a:pPr>
            <a:r>
              <a:rPr lang="el-GR" sz="2400" dirty="0" smtClean="0"/>
              <a:t>θέλει </a:t>
            </a:r>
            <a:r>
              <a:rPr lang="el-GR" sz="2400" dirty="0"/>
              <a:t>να της πω</a:t>
            </a:r>
          </a:p>
          <a:p>
            <a:pPr marL="0" indent="0">
              <a:spcBef>
                <a:spcPts val="0"/>
              </a:spcBef>
              <a:buNone/>
            </a:pPr>
            <a:r>
              <a:rPr lang="el-GR" sz="2400" dirty="0"/>
              <a:t>και το βράδυ, όταν λάμπουνε τ’ αστέρια της,</a:t>
            </a:r>
          </a:p>
          <a:p>
            <a:pPr marL="0" indent="0">
              <a:spcBef>
                <a:spcPts val="0"/>
              </a:spcBef>
              <a:buNone/>
            </a:pPr>
            <a:r>
              <a:rPr lang="el-GR" sz="2400" dirty="0"/>
              <a:t>σαν παιδί μετράει </a:t>
            </a:r>
            <a:r>
              <a:rPr lang="el-GR" sz="2400" dirty="0" smtClean="0"/>
              <a:t>τ’ </a:t>
            </a:r>
            <a:r>
              <a:rPr lang="el-GR" sz="2400" dirty="0"/>
              <a:t>άστρα </a:t>
            </a:r>
            <a:endParaRPr lang="el-GR" sz="2400" dirty="0" smtClean="0"/>
          </a:p>
          <a:p>
            <a:pPr marL="0" indent="0">
              <a:spcBef>
                <a:spcPts val="0"/>
              </a:spcBef>
              <a:buNone/>
            </a:pPr>
            <a:r>
              <a:rPr lang="el-GR" sz="2400" dirty="0" smtClean="0"/>
              <a:t>με </a:t>
            </a:r>
            <a:r>
              <a:rPr lang="el-GR" sz="2400" dirty="0"/>
              <a:t>τα χέρια της.</a:t>
            </a:r>
          </a:p>
          <a:p>
            <a:pPr>
              <a:spcBef>
                <a:spcPts val="0"/>
              </a:spcBef>
            </a:pPr>
            <a:endParaRPr lang="en-US" sz="2400" dirty="0"/>
          </a:p>
        </p:txBody>
      </p:sp>
    </p:spTree>
    <p:custDataLst>
      <p:tags r:id="rId1"/>
    </p:custDataLst>
    <p:extLst>
      <p:ext uri="{BB962C8B-B14F-4D97-AF65-F5344CB8AC3E}">
        <p14:creationId xmlns:p14="http://schemas.microsoft.com/office/powerpoint/2010/main" val="136749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Δραστηριότητα (1/2)</a:t>
            </a:r>
            <a:endParaRPr lang="en-US" dirty="0"/>
          </a:p>
        </p:txBody>
      </p:sp>
      <p:sp>
        <p:nvSpPr>
          <p:cNvPr id="3" name="Θέση περιεχομένου 2"/>
          <p:cNvSpPr>
            <a:spLocks noGrp="1"/>
          </p:cNvSpPr>
          <p:nvPr>
            <p:ph sz="half" idx="1"/>
          </p:nvPr>
        </p:nvSpPr>
        <p:spPr>
          <a:xfrm>
            <a:off x="539552" y="1628800"/>
            <a:ext cx="3898776" cy="4525963"/>
          </a:xfrm>
        </p:spPr>
        <p:txBody>
          <a:bodyPr>
            <a:noAutofit/>
          </a:bodyPr>
          <a:lstStyle/>
          <a:p>
            <a:pPr marL="0" indent="0">
              <a:buNone/>
            </a:pPr>
            <a:r>
              <a:rPr lang="el-GR" dirty="0"/>
              <a:t>Φτιάχνουμε τον δικό μας </a:t>
            </a:r>
            <a:r>
              <a:rPr lang="el-GR" dirty="0" smtClean="0"/>
              <a:t>αστερισμό!</a:t>
            </a:r>
            <a:r>
              <a:rPr lang="en-US" dirty="0" smtClean="0"/>
              <a:t> </a:t>
            </a:r>
            <a:r>
              <a:rPr lang="el-GR" dirty="0" smtClean="0"/>
              <a:t>Ορίζουμε </a:t>
            </a:r>
            <a:r>
              <a:rPr lang="el-GR" dirty="0"/>
              <a:t>7 τυχαία σημεία (τελίτσες) σε μαύρο χαρτί  και τα ενώνουμε</a:t>
            </a:r>
            <a:r>
              <a:rPr lang="el-GR" dirty="0" smtClean="0"/>
              <a:t>. Έτσι </a:t>
            </a:r>
            <a:r>
              <a:rPr lang="el-GR" dirty="0"/>
              <a:t>βγαίνει ένας  φανταστικός αστερισμός (όπως στις εικόνες ο αστερισμός του χαρταετού και του παγωτού). </a:t>
            </a:r>
            <a:endParaRPr lang="el-GR" dirty="0" smtClean="0"/>
          </a:p>
          <a:p>
            <a:endParaRPr lang="en-US" dirty="0"/>
          </a:p>
        </p:txBody>
      </p:sp>
      <p:pic>
        <p:nvPicPr>
          <p:cNvPr id="5" name="Picture 2" descr="Η νηπιαγωγός δείχνει το σχήμα ενός αστερισμού."/>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932040" y="1772816"/>
            <a:ext cx="3737992" cy="286522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1437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Δραστηριότητα (2/2)</a:t>
            </a:r>
            <a:endParaRPr lang="en-US" dirty="0"/>
          </a:p>
        </p:txBody>
      </p:sp>
      <p:sp>
        <p:nvSpPr>
          <p:cNvPr id="3" name="Θέση περιεχομένου 2"/>
          <p:cNvSpPr>
            <a:spLocks noGrp="1"/>
          </p:cNvSpPr>
          <p:nvPr>
            <p:ph sz="half" idx="1"/>
          </p:nvPr>
        </p:nvSpPr>
        <p:spPr>
          <a:xfrm>
            <a:off x="457200" y="1600200"/>
            <a:ext cx="4546848" cy="4525963"/>
          </a:xfrm>
        </p:spPr>
        <p:txBody>
          <a:bodyPr>
            <a:noAutofit/>
          </a:bodyPr>
          <a:lstStyle/>
          <a:p>
            <a:pPr marL="0" indent="0">
              <a:buNone/>
            </a:pPr>
            <a:r>
              <a:rPr lang="el-GR" dirty="0" smtClean="0"/>
              <a:t>Στην </a:t>
            </a:r>
            <a:r>
              <a:rPr lang="el-GR" dirty="0"/>
              <a:t>συνέχεια κολλάμε πάνω στα σημεία μας </a:t>
            </a:r>
            <a:r>
              <a:rPr lang="el-GR" dirty="0" err="1"/>
              <a:t>ζαχαρίτσες</a:t>
            </a:r>
            <a:r>
              <a:rPr lang="el-GR" dirty="0"/>
              <a:t> και είμαστε έτοιμοι να παίξουμε το παιχνίδι μας και οι αστερισμοί μας να πάρουν υπόσταση!</a:t>
            </a:r>
          </a:p>
          <a:p>
            <a:pPr marL="0" indent="0">
              <a:buNone/>
            </a:pPr>
            <a:endParaRPr lang="el-GR" dirty="0" smtClean="0"/>
          </a:p>
          <a:p>
            <a:endParaRPr lang="en-US" dirty="0"/>
          </a:p>
        </p:txBody>
      </p:sp>
      <p:pic>
        <p:nvPicPr>
          <p:cNvPr id="5" name="Picture 5" descr="Βάζο με ζαχαρίτσες."/>
          <p:cNvPicPr>
            <a:picLocks noGrp="1" noChangeAspect="1" noChangeArrowheads="1"/>
          </p:cNvPicPr>
          <p:nvPr>
            <p:ph sz="half" idx="2"/>
          </p:nvPr>
        </p:nvPicPr>
        <p:blipFill>
          <a:blip r:embed="rId3"/>
          <a:srcRect/>
          <a:stretch>
            <a:fillRect/>
          </a:stretch>
        </p:blipFill>
        <p:spPr bwMode="auto">
          <a:xfrm>
            <a:off x="5580112" y="1628801"/>
            <a:ext cx="2232248" cy="320279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27155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Μια τάξη γεμάτη αστερισμούς</a:t>
            </a:r>
            <a:r>
              <a:rPr lang="el-GR" dirty="0" smtClean="0"/>
              <a:t>! (1/3)</a:t>
            </a:r>
            <a:endParaRPr lang="en-US" dirty="0"/>
          </a:p>
        </p:txBody>
      </p:sp>
      <p:pic>
        <p:nvPicPr>
          <p:cNvPr id="2050" name="Picture 2" descr="Τα παιδιά φτιάχνουν τους αστερισμούς τους."/>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71600" y="1556792"/>
            <a:ext cx="710125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91518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Μια τάξη γεμάτη αστερισμούς! </a:t>
            </a:r>
            <a:r>
              <a:rPr lang="el-GR" dirty="0" smtClean="0"/>
              <a:t>(2/3</a:t>
            </a:r>
            <a:r>
              <a:rPr lang="el-GR" dirty="0"/>
              <a:t>)</a:t>
            </a:r>
            <a:endParaRPr lang="en-US" dirty="0"/>
          </a:p>
        </p:txBody>
      </p:sp>
      <p:pic>
        <p:nvPicPr>
          <p:cNvPr id="3074" name="Picture 2" descr="Τα παιδιά φτιάχνουν τους αστερισμούς τους."/>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11660" y="1628800"/>
            <a:ext cx="6120680" cy="415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1737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Μια τάξη γεμάτη αστερισμούς! </a:t>
            </a:r>
            <a:r>
              <a:rPr lang="el-GR" dirty="0" smtClean="0"/>
              <a:t>(3/3</a:t>
            </a:r>
            <a:r>
              <a:rPr lang="el-GR" dirty="0"/>
              <a:t>)</a:t>
            </a:r>
            <a:endParaRPr lang="en-US" dirty="0"/>
          </a:p>
        </p:txBody>
      </p:sp>
      <p:pic>
        <p:nvPicPr>
          <p:cNvPr id="4098" name="Picture 2" descr="Τα παιδιά φτιάχνουν τους αστερισμούς τους."/>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295636" y="1556792"/>
            <a:ext cx="6552728" cy="4437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4290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a:t>
            </a:r>
            <a:endParaRPr lang="en-US" dirty="0"/>
          </a:p>
        </p:txBody>
      </p:sp>
      <p:pic>
        <p:nvPicPr>
          <p:cNvPr id="4" name="Θέση περιεχομένου 3" descr="Οι αστερισμοί των παιδιών."/>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61042" y="1557338"/>
            <a:ext cx="6034615" cy="4525962"/>
          </a:xfrm>
        </p:spPr>
      </p:pic>
    </p:spTree>
    <p:custDataLst>
      <p:tags r:id="rId1"/>
    </p:custDataLst>
    <p:extLst>
      <p:ext uri="{BB962C8B-B14F-4D97-AF65-F5344CB8AC3E}">
        <p14:creationId xmlns:p14="http://schemas.microsoft.com/office/powerpoint/2010/main" val="137172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Παιχνίδι με αστερισμούς (1/3)</a:t>
            </a:r>
            <a:endParaRPr lang="en-US" dirty="0"/>
          </a:p>
        </p:txBody>
      </p:sp>
      <p:sp>
        <p:nvSpPr>
          <p:cNvPr id="5" name="Θέση περιεχομένου 4"/>
          <p:cNvSpPr>
            <a:spLocks noGrp="1"/>
          </p:cNvSpPr>
          <p:nvPr>
            <p:ph sz="half" idx="1"/>
          </p:nvPr>
        </p:nvSpPr>
        <p:spPr/>
        <p:txBody>
          <a:bodyPr/>
          <a:lstStyle/>
          <a:p>
            <a:pPr marL="0" indent="0">
              <a:buNone/>
            </a:pPr>
            <a:r>
              <a:rPr lang="el-GR" dirty="0"/>
              <a:t>Αφού ολοκληρώσαμε τους </a:t>
            </a:r>
            <a:r>
              <a:rPr lang="el-GR" dirty="0" smtClean="0"/>
              <a:t>αστερισμούς, δανειστήκαμε </a:t>
            </a:r>
            <a:r>
              <a:rPr lang="el-GR" dirty="0"/>
              <a:t>για λίγο </a:t>
            </a:r>
            <a:r>
              <a:rPr lang="el-GR" dirty="0" smtClean="0"/>
              <a:t>τη </a:t>
            </a:r>
            <a:r>
              <a:rPr lang="el-GR" dirty="0"/>
              <a:t>γωνιά του κουκλοθέατρου και το παιχνίδι αρχίζει!</a:t>
            </a:r>
            <a:br>
              <a:rPr lang="el-GR" dirty="0"/>
            </a:br>
            <a:endParaRPr lang="en-US" dirty="0"/>
          </a:p>
        </p:txBody>
      </p:sp>
      <p:pic>
        <p:nvPicPr>
          <p:cNvPr id="7" name="Θέση περιεχομένου 5" descr="Η γωνιά του κουκλοθέατρου."/>
          <p:cNvPicPr>
            <a:picLocks noGrp="1" noChangeAspect="1"/>
          </p:cNvPicPr>
          <p:nvPr>
            <p:ph sz="half" idx="2"/>
          </p:nvPr>
        </p:nvPicPr>
        <p:blipFill>
          <a:blip r:embed="rId3"/>
          <a:srcRect/>
          <a:stretch>
            <a:fillRect/>
          </a:stretch>
        </p:blipFill>
        <p:spPr>
          <a:xfrm>
            <a:off x="4932040" y="1700808"/>
            <a:ext cx="3312368" cy="4269740"/>
          </a:xfrm>
        </p:spPr>
      </p:pic>
    </p:spTree>
    <p:custDataLst>
      <p:tags r:id="rId1"/>
    </p:custDataLst>
    <p:extLst>
      <p:ext uri="{BB962C8B-B14F-4D97-AF65-F5344CB8AC3E}">
        <p14:creationId xmlns:p14="http://schemas.microsoft.com/office/powerpoint/2010/main" val="346172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9" name="Ορθογώνιο 8"/>
          <p:cNvSpPr/>
          <p:nvPr/>
        </p:nvSpPr>
        <p:spPr>
          <a:xfrm>
            <a:off x="395536" y="1656000"/>
            <a:ext cx="2880320" cy="830997"/>
          </a:xfrm>
          <a:prstGeom prst="rect">
            <a:avLst/>
          </a:prstGeom>
        </p:spPr>
        <p:txBody>
          <a:bodyPr wrap="square">
            <a:spAutoFit/>
          </a:bodyPr>
          <a:lstStyle/>
          <a:p>
            <a:r>
              <a:rPr lang="el-GR" sz="2400" b="1" dirty="0"/>
              <a:t>Διδακτική Πρακτική</a:t>
            </a:r>
            <a:r>
              <a:rPr lang="en-GB" sz="2400" dirty="0" smtClean="0"/>
              <a:t>:</a:t>
            </a:r>
            <a:r>
              <a:rPr lang="el-GR" sz="2400" dirty="0" smtClean="0"/>
              <a:t> </a:t>
            </a:r>
            <a:endParaRPr lang="el-GR" sz="2400" dirty="0"/>
          </a:p>
          <a:p>
            <a:r>
              <a:rPr lang="el-GR" sz="2400" dirty="0" smtClean="0"/>
              <a:t>Ελένη Καλαφάτη.</a:t>
            </a:r>
            <a:endParaRPr lang="el-GR" sz="2400" dirty="0"/>
          </a:p>
        </p:txBody>
      </p:sp>
      <p:sp>
        <p:nvSpPr>
          <p:cNvPr id="13" name="Ορθογώνιο 12"/>
          <p:cNvSpPr/>
          <p:nvPr/>
        </p:nvSpPr>
        <p:spPr>
          <a:xfrm>
            <a:off x="3563888" y="1656000"/>
            <a:ext cx="2664296" cy="830997"/>
          </a:xfrm>
          <a:prstGeom prst="rect">
            <a:avLst/>
          </a:prstGeom>
        </p:spPr>
        <p:txBody>
          <a:bodyPr wrap="square">
            <a:spAutoFit/>
          </a:bodyPr>
          <a:lstStyle/>
          <a:p>
            <a:pPr>
              <a:spcBef>
                <a:spcPts val="1000"/>
              </a:spcBef>
            </a:pPr>
            <a:r>
              <a:rPr lang="el-GR" sz="2400" b="1" dirty="0"/>
              <a:t>Μυθολογικό θέμα</a:t>
            </a:r>
            <a:r>
              <a:rPr lang="el-GR" sz="2400" dirty="0"/>
              <a:t>: </a:t>
            </a:r>
          </a:p>
          <a:p>
            <a:r>
              <a:rPr lang="el-GR" altLang="en-US" sz="2400" dirty="0" smtClean="0"/>
              <a:t>Η Μεγάλη Άρκτος.</a:t>
            </a:r>
            <a:endParaRPr lang="el-GR" altLang="en-US" sz="2400" dirty="0"/>
          </a:p>
        </p:txBody>
      </p:sp>
      <p:sp>
        <p:nvSpPr>
          <p:cNvPr id="7" name="Θέση περιεχομένου 6"/>
          <p:cNvSpPr>
            <a:spLocks noGrp="1"/>
          </p:cNvSpPr>
          <p:nvPr>
            <p:ph idx="1"/>
          </p:nvPr>
        </p:nvSpPr>
        <p:spPr>
          <a:xfrm>
            <a:off x="395536" y="2564904"/>
            <a:ext cx="8208912" cy="3528392"/>
          </a:xfrm>
        </p:spPr>
        <p:txBody>
          <a:bodyPr>
            <a:noAutofit/>
          </a:bodyPr>
          <a:lstStyle/>
          <a:p>
            <a:pPr marL="0" indent="0">
              <a:spcBef>
                <a:spcPts val="1000"/>
              </a:spcBef>
              <a:buNone/>
            </a:pPr>
            <a:r>
              <a:rPr lang="el-GR" altLang="en-US" sz="2400" b="1" dirty="0" smtClean="0"/>
              <a:t>Βιβλία</a:t>
            </a:r>
            <a:r>
              <a:rPr lang="el-GR" altLang="en-US" sz="2400" dirty="0" smtClean="0"/>
              <a:t>: </a:t>
            </a:r>
          </a:p>
          <a:p>
            <a:pPr marL="0" indent="0">
              <a:spcBef>
                <a:spcPts val="1000"/>
              </a:spcBef>
              <a:buNone/>
            </a:pPr>
            <a:r>
              <a:rPr lang="el-GR" sz="2400" b="1" dirty="0" smtClean="0"/>
              <a:t>Το </a:t>
            </a:r>
            <a:r>
              <a:rPr lang="el-GR" sz="2400" b="1" dirty="0"/>
              <a:t>αρκουδάκι βλέπει τ' </a:t>
            </a:r>
            <a:r>
              <a:rPr lang="el-GR" sz="2400" b="1" dirty="0" smtClean="0"/>
              <a:t>άστρα: </a:t>
            </a:r>
            <a:r>
              <a:rPr lang="el-GR" sz="2400" b="1" dirty="0"/>
              <a:t>Με αστεράκια που λαμπυρίζουν </a:t>
            </a:r>
            <a:r>
              <a:rPr lang="el-GR" sz="2400" dirty="0"/>
              <a:t>/ εικονογράφηση </a:t>
            </a:r>
            <a:r>
              <a:rPr lang="el-GR" sz="2400" dirty="0" err="1"/>
              <a:t>Adam</a:t>
            </a:r>
            <a:r>
              <a:rPr lang="el-GR" sz="2400" dirty="0"/>
              <a:t> </a:t>
            </a:r>
            <a:r>
              <a:rPr lang="el-GR" sz="2400" dirty="0" err="1"/>
              <a:t>Relf</a:t>
            </a:r>
            <a:r>
              <a:rPr lang="el-GR" sz="2400" dirty="0"/>
              <a:t> · μετάφραση Άννα </a:t>
            </a:r>
            <a:r>
              <a:rPr lang="el-GR" sz="2400" dirty="0" err="1"/>
              <a:t>Μελανοφθαλμίδου</a:t>
            </a:r>
            <a:r>
              <a:rPr lang="el-GR" sz="2400" dirty="0"/>
              <a:t>. - 1η </a:t>
            </a:r>
            <a:r>
              <a:rPr lang="el-GR" sz="2400" dirty="0" err="1"/>
              <a:t>έκδ</a:t>
            </a:r>
            <a:r>
              <a:rPr lang="el-GR" sz="2400" dirty="0"/>
              <a:t>. - Αθήνα : Τραυλός, 2006</a:t>
            </a:r>
            <a:r>
              <a:rPr lang="el-GR" sz="2400" dirty="0" smtClean="0"/>
              <a:t>.</a:t>
            </a:r>
          </a:p>
          <a:p>
            <a:pPr marL="0" indent="0">
              <a:spcBef>
                <a:spcPts val="1000"/>
              </a:spcBef>
              <a:buNone/>
            </a:pPr>
            <a:r>
              <a:rPr lang="en-US" sz="2400" dirty="0" err="1"/>
              <a:t>Ovidius</a:t>
            </a:r>
            <a:r>
              <a:rPr lang="en-US" sz="2400" dirty="0"/>
              <a:t>, </a:t>
            </a:r>
            <a:r>
              <a:rPr lang="en-US" sz="2400" dirty="0" err="1"/>
              <a:t>Poplius</a:t>
            </a:r>
            <a:r>
              <a:rPr lang="en-US" sz="2400" dirty="0"/>
              <a:t> </a:t>
            </a:r>
            <a:r>
              <a:rPr lang="en-US" sz="2400" dirty="0" err="1"/>
              <a:t>Nasonis</a:t>
            </a:r>
            <a:r>
              <a:rPr lang="en-US" sz="2400" dirty="0"/>
              <a:t>. </a:t>
            </a:r>
            <a:r>
              <a:rPr lang="el-GR" sz="2400" b="1" dirty="0"/>
              <a:t>Οι </a:t>
            </a:r>
            <a:r>
              <a:rPr lang="el-GR" sz="2400" b="1" dirty="0" smtClean="0"/>
              <a:t>Μεταμορφώσεις: </a:t>
            </a:r>
            <a:r>
              <a:rPr lang="el-GR" sz="2400" b="1" dirty="0"/>
              <a:t>Ιστορίες ανθρώπων και θεών: Ελεύθερη διασκευή από τις "Μεταμορφώσεις" του Οβίδιου</a:t>
            </a:r>
            <a:r>
              <a:rPr lang="el-GR" sz="2400" dirty="0"/>
              <a:t> / Οβίδιος · διασκευή </a:t>
            </a:r>
            <a:r>
              <a:rPr lang="en-US" sz="2400" dirty="0"/>
              <a:t>Laura Russo, Irene </a:t>
            </a:r>
            <a:r>
              <a:rPr lang="en-US" sz="2400" dirty="0" err="1"/>
              <a:t>Scarpati</a:t>
            </a:r>
            <a:r>
              <a:rPr lang="en-US" sz="2400" dirty="0"/>
              <a:t> · </a:t>
            </a:r>
            <a:r>
              <a:rPr lang="el-GR" sz="2400" dirty="0"/>
              <a:t>μετάφραση </a:t>
            </a:r>
            <a:r>
              <a:rPr lang="en-US" sz="2400" dirty="0"/>
              <a:t>Guido </a:t>
            </a:r>
            <a:r>
              <a:rPr lang="en-US" sz="2400" dirty="0" err="1"/>
              <a:t>Cioffi</a:t>
            </a:r>
            <a:r>
              <a:rPr lang="en-US" sz="2400" dirty="0"/>
              <a:t> · </a:t>
            </a:r>
            <a:r>
              <a:rPr lang="el-GR" sz="2400" dirty="0"/>
              <a:t>εικονογράφηση </a:t>
            </a:r>
            <a:r>
              <a:rPr lang="en-US" sz="2400" dirty="0"/>
              <a:t>Elisa </a:t>
            </a:r>
            <a:r>
              <a:rPr lang="en-US" sz="2400" dirty="0" err="1"/>
              <a:t>Mantoni</a:t>
            </a:r>
            <a:r>
              <a:rPr lang="en-US" sz="2400" dirty="0"/>
              <a:t>. - 1</a:t>
            </a:r>
            <a:r>
              <a:rPr lang="el-GR" sz="2400" dirty="0"/>
              <a:t>η </a:t>
            </a:r>
            <a:r>
              <a:rPr lang="el-GR" sz="2400" dirty="0" err="1"/>
              <a:t>έκδ</a:t>
            </a:r>
            <a:r>
              <a:rPr lang="el-GR" sz="2400" dirty="0"/>
              <a:t>. - Αθήνα : </a:t>
            </a:r>
            <a:r>
              <a:rPr lang="en-US" sz="2400" dirty="0" err="1"/>
              <a:t>IntroBooks</a:t>
            </a:r>
            <a:r>
              <a:rPr lang="en-US" sz="2400" dirty="0"/>
              <a:t>, 2008.</a:t>
            </a:r>
            <a:endParaRPr lang="en-GB" sz="2400" dirty="0"/>
          </a:p>
        </p:txBody>
      </p:sp>
    </p:spTree>
    <p:custDataLst>
      <p:tags r:id="rId1"/>
    </p:custDataLst>
    <p:extLst>
      <p:ext uri="{BB962C8B-B14F-4D97-AF65-F5344CB8AC3E}">
        <p14:creationId xmlns:p14="http://schemas.microsoft.com/office/powerpoint/2010/main" val="1169365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Παιχνίδι με αστερισμούς </a:t>
            </a:r>
            <a:r>
              <a:rPr lang="el-GR" dirty="0" smtClean="0"/>
              <a:t>(2/3</a:t>
            </a:r>
            <a:r>
              <a:rPr lang="el-GR" dirty="0"/>
              <a:t>)</a:t>
            </a:r>
            <a:endParaRPr lang="en-US" dirty="0"/>
          </a:p>
        </p:txBody>
      </p:sp>
      <p:sp>
        <p:nvSpPr>
          <p:cNvPr id="4" name="Θέση περιεχομένου 3"/>
          <p:cNvSpPr>
            <a:spLocks noGrp="1"/>
          </p:cNvSpPr>
          <p:nvPr>
            <p:ph sz="half" idx="2"/>
          </p:nvPr>
        </p:nvSpPr>
        <p:spPr/>
        <p:txBody>
          <a:bodyPr>
            <a:noAutofit/>
          </a:bodyPr>
          <a:lstStyle/>
          <a:p>
            <a:pPr marL="0" indent="0">
              <a:buNone/>
            </a:pPr>
            <a:r>
              <a:rPr lang="el-GR" sz="2600" dirty="0" smtClean="0"/>
              <a:t>Ντύνουμε </a:t>
            </a:r>
            <a:r>
              <a:rPr lang="el-GR" sz="2600" dirty="0"/>
              <a:t>το κουκλοθέατρο της τάξης με ένα μαύρο πανί δημιουργώντας έτσι ένα παραβάν αφού  πρώτα έχουμε στηρίξει στο πάνω μέρος του μια λάμπα </a:t>
            </a:r>
            <a:r>
              <a:rPr lang="el-GR" sz="2600" dirty="0" err="1"/>
              <a:t>black</a:t>
            </a:r>
            <a:r>
              <a:rPr lang="el-GR" sz="2600" dirty="0"/>
              <a:t> </a:t>
            </a:r>
            <a:r>
              <a:rPr lang="el-GR" sz="2600" dirty="0" err="1"/>
              <a:t>light</a:t>
            </a:r>
            <a:r>
              <a:rPr lang="el-GR" sz="2600" dirty="0"/>
              <a:t>. </a:t>
            </a:r>
            <a:r>
              <a:rPr lang="el-GR" sz="2600" dirty="0" err="1"/>
              <a:t>Kάθε</a:t>
            </a:r>
            <a:r>
              <a:rPr lang="el-GR" sz="2600" dirty="0"/>
              <a:t> παιδί πάει πίσω από το παραβάν και δείχνει τον αστερισμό του σε όλη την τάξη. </a:t>
            </a:r>
          </a:p>
          <a:p>
            <a:endParaRPr lang="en-US" sz="2600" dirty="0"/>
          </a:p>
        </p:txBody>
      </p:sp>
      <p:pic>
        <p:nvPicPr>
          <p:cNvPr id="5" name="Θέση περιεχομένου 4" descr="Το παραβάν."/>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780288" y="1602327"/>
            <a:ext cx="3392424" cy="45217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73180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lstStyle/>
          <a:p>
            <a:r>
              <a:rPr lang="el-GR" dirty="0"/>
              <a:t>Παιχνίδι με αστερισμούς </a:t>
            </a:r>
            <a:r>
              <a:rPr lang="el-GR" dirty="0" smtClean="0"/>
              <a:t>(3/3</a:t>
            </a:r>
            <a:r>
              <a:rPr lang="el-GR" dirty="0"/>
              <a:t>)</a:t>
            </a:r>
            <a:endParaRPr lang="en-US" dirty="0"/>
          </a:p>
        </p:txBody>
      </p:sp>
      <p:sp>
        <p:nvSpPr>
          <p:cNvPr id="9" name="Θέση κειμένου 8"/>
          <p:cNvSpPr>
            <a:spLocks noGrp="1"/>
          </p:cNvSpPr>
          <p:nvPr>
            <p:ph type="body" idx="1"/>
          </p:nvPr>
        </p:nvSpPr>
        <p:spPr/>
        <p:txBody>
          <a:bodyPr/>
          <a:lstStyle/>
          <a:p>
            <a:r>
              <a:rPr lang="el-GR" dirty="0" smtClean="0"/>
              <a:t>Ο αστερισμός «τσάντα»!</a:t>
            </a:r>
            <a:endParaRPr lang="en-US" dirty="0"/>
          </a:p>
        </p:txBody>
      </p:sp>
      <p:sp>
        <p:nvSpPr>
          <p:cNvPr id="11" name="Θέση κειμένου 10"/>
          <p:cNvSpPr>
            <a:spLocks noGrp="1"/>
          </p:cNvSpPr>
          <p:nvPr>
            <p:ph type="body" sz="quarter" idx="3"/>
          </p:nvPr>
        </p:nvSpPr>
        <p:spPr/>
        <p:txBody>
          <a:bodyPr/>
          <a:lstStyle/>
          <a:p>
            <a:r>
              <a:rPr lang="el-GR" dirty="0" smtClean="0"/>
              <a:t>Ο αστερισμός «μπάλα»!</a:t>
            </a:r>
            <a:endParaRPr lang="en-US" dirty="0"/>
          </a:p>
        </p:txBody>
      </p:sp>
      <p:pic>
        <p:nvPicPr>
          <p:cNvPr id="13" name="Θέση περιεχομένου 4" descr="Αστερισμός πάνω στο παραβάν!"/>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611560" y="2420888"/>
            <a:ext cx="2730573" cy="3671937"/>
          </a:xfrm>
        </p:spPr>
      </p:pic>
      <p:pic>
        <p:nvPicPr>
          <p:cNvPr id="14" name="Θέση περιεχομένου 7" descr="Αστερισμός πάνω στο παραβάν!"/>
          <p:cNvPicPr>
            <a:picLocks noGrp="1" noChangeAspect="1"/>
          </p:cNvPicPr>
          <p:nvPr>
            <p:ph sz="quarter" idx="4"/>
          </p:nvPr>
        </p:nvPicPr>
        <p:blipFill>
          <a:blip r:embed="rId4" cstate="screen">
            <a:extLst>
              <a:ext uri="{28A0092B-C50C-407E-A947-70E740481C1C}">
                <a14:useLocalDpi xmlns:a14="http://schemas.microsoft.com/office/drawing/2010/main"/>
              </a:ext>
            </a:extLst>
          </a:blip>
          <a:srcRect/>
          <a:stretch>
            <a:fillRect/>
          </a:stretch>
        </p:blipFill>
        <p:spPr>
          <a:xfrm>
            <a:off x="4788024" y="2348880"/>
            <a:ext cx="2818482" cy="3743944"/>
          </a:xfrm>
        </p:spPr>
      </p:pic>
    </p:spTree>
    <p:custDataLst>
      <p:tags r:id="rId1"/>
    </p:custDataLst>
    <p:extLst>
      <p:ext uri="{BB962C8B-B14F-4D97-AF65-F5344CB8AC3E}">
        <p14:creationId xmlns:p14="http://schemas.microsoft.com/office/powerpoint/2010/main" val="974592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309680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Ελένη </a:t>
            </a:r>
            <a:r>
              <a:rPr lang="el-GR" sz="2000" smtClean="0"/>
              <a:t>Καλαφάτη,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a:t>
            </a:r>
            <a:r>
              <a:rPr lang="el-GR" altLang="en-US" sz="2000" dirty="0"/>
              <a:t>Μεγάλη </a:t>
            </a:r>
            <a:r>
              <a:rPr lang="el-GR" altLang="en-US" sz="2000" dirty="0" smtClean="0"/>
              <a:t>Άρκτος.</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2191458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487819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032832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smtClean="0"/>
              <a:t>Εικόνα 1: </a:t>
            </a:r>
            <a:r>
              <a:rPr lang="el-GR" sz="2000" dirty="0" smtClean="0">
                <a:hlinkClick r:id="rId3"/>
              </a:rPr>
              <a:t>Μεγάλη άρκτος</a:t>
            </a:r>
            <a:r>
              <a:rPr lang="el-GR" sz="2000" dirty="0" smtClean="0"/>
              <a:t>, </a:t>
            </a:r>
            <a:r>
              <a:rPr lang="en-GB" sz="2000" dirty="0" smtClean="0"/>
              <a:t>Public Domain, Wikimedia Commons.</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Λίγα λόγια για το βιβλίο</a:t>
            </a:r>
            <a:endParaRPr lang="en-US" dirty="0"/>
          </a:p>
        </p:txBody>
      </p:sp>
      <p:sp>
        <p:nvSpPr>
          <p:cNvPr id="5" name="Θέση περιεχομένου 4"/>
          <p:cNvSpPr>
            <a:spLocks noGrp="1"/>
          </p:cNvSpPr>
          <p:nvPr>
            <p:ph sz="half" idx="1"/>
          </p:nvPr>
        </p:nvSpPr>
        <p:spPr/>
        <p:txBody>
          <a:bodyPr>
            <a:noAutofit/>
          </a:bodyPr>
          <a:lstStyle/>
          <a:p>
            <a:pPr marL="0" indent="0">
              <a:buNone/>
            </a:pPr>
            <a:r>
              <a:rPr lang="el-GR" sz="2600" dirty="0"/>
              <a:t>Ένα </a:t>
            </a:r>
            <a:r>
              <a:rPr lang="el-GR" sz="2600" dirty="0" smtClean="0"/>
              <a:t>πρωινό, ο </a:t>
            </a:r>
            <a:r>
              <a:rPr lang="el-GR" sz="2600" dirty="0" err="1"/>
              <a:t>Αφρατούλης</a:t>
            </a:r>
            <a:r>
              <a:rPr lang="el-GR" sz="2600" dirty="0"/>
              <a:t>, το μικρό αρκουδάκι, ξύπνησε πολύ ενθουσιασμένος .</a:t>
            </a:r>
          </a:p>
          <a:p>
            <a:pPr marL="0" indent="0">
              <a:buNone/>
            </a:pPr>
            <a:r>
              <a:rPr lang="el-GR" sz="2600" dirty="0"/>
              <a:t>«Η </a:t>
            </a:r>
            <a:r>
              <a:rPr lang="el-GR" sz="2600" dirty="0" err="1"/>
              <a:t>αρκουδοσκιά</a:t>
            </a:r>
            <a:r>
              <a:rPr lang="el-GR" sz="2600" dirty="0"/>
              <a:t> μου είναι η μεγαλύτερη αρκούδα του κόσμου», είπε στον μπαμπά του γεμάτος περηφάνια</a:t>
            </a:r>
            <a:r>
              <a:rPr lang="el-GR" sz="2600" dirty="0" smtClean="0"/>
              <a:t>.</a:t>
            </a:r>
            <a:endParaRPr lang="el-GR" sz="2600" dirty="0"/>
          </a:p>
        </p:txBody>
      </p:sp>
      <p:sp>
        <p:nvSpPr>
          <p:cNvPr id="6" name="Θέση περιεχομένου 5"/>
          <p:cNvSpPr>
            <a:spLocks noGrp="1"/>
          </p:cNvSpPr>
          <p:nvPr>
            <p:ph sz="half" idx="2"/>
          </p:nvPr>
        </p:nvSpPr>
        <p:spPr/>
        <p:txBody>
          <a:bodyPr>
            <a:noAutofit/>
          </a:bodyPr>
          <a:lstStyle/>
          <a:p>
            <a:pPr marL="0" indent="0">
              <a:buNone/>
            </a:pPr>
            <a:r>
              <a:rPr lang="el-GR" sz="2600" dirty="0" smtClean="0"/>
              <a:t>«Όχι, μικρούλη μου! Υπάρχει μια αρκούδα τόσο μεγάλη που δεν μπορείς να την φανταστείς».</a:t>
            </a:r>
          </a:p>
          <a:p>
            <a:pPr marL="0" indent="0">
              <a:buNone/>
            </a:pPr>
            <a:r>
              <a:rPr lang="el-GR" sz="2600" dirty="0" smtClean="0"/>
              <a:t>Ο </a:t>
            </a:r>
            <a:r>
              <a:rPr lang="el-GR" sz="2600" dirty="0" err="1" smtClean="0"/>
              <a:t>Αφρατούλης</a:t>
            </a:r>
            <a:r>
              <a:rPr lang="el-GR" sz="2600" dirty="0" smtClean="0"/>
              <a:t> ρωτούσε και ξαναρωτούσε, έψαχνε παντού, μέχρι να την βρει .</a:t>
            </a:r>
          </a:p>
          <a:p>
            <a:pPr marL="0" indent="0">
              <a:buNone/>
            </a:pPr>
            <a:r>
              <a:rPr lang="el-GR" sz="2600" dirty="0" smtClean="0"/>
              <a:t>Ποτέ δεν θα μπορούσε να φανταστεί ότι η Μεγάλη Αρκούδα βρισκόταν… </a:t>
            </a:r>
          </a:p>
          <a:p>
            <a:endParaRPr lang="en-US" sz="2600" dirty="0"/>
          </a:p>
        </p:txBody>
      </p:sp>
    </p:spTree>
    <p:custDataLst>
      <p:tags r:id="rId1"/>
    </p:custDataLst>
    <p:extLst>
      <p:ext uri="{BB962C8B-B14F-4D97-AF65-F5344CB8AC3E}">
        <p14:creationId xmlns:p14="http://schemas.microsoft.com/office/powerpoint/2010/main" val="3781652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a:t>
            </a:r>
            <a:r>
              <a:rPr lang="el-GR" dirty="0" smtClean="0"/>
              <a:t>για τη δραστηριότητα (1/2)</a:t>
            </a:r>
            <a:endParaRPr lang="en-US" dirty="0"/>
          </a:p>
        </p:txBody>
      </p:sp>
      <p:sp>
        <p:nvSpPr>
          <p:cNvPr id="3" name="Θέση περιεχομένου 2"/>
          <p:cNvSpPr>
            <a:spLocks noGrp="1"/>
          </p:cNvSpPr>
          <p:nvPr>
            <p:ph idx="1"/>
          </p:nvPr>
        </p:nvSpPr>
        <p:spPr/>
        <p:txBody>
          <a:bodyPr>
            <a:noAutofit/>
          </a:bodyPr>
          <a:lstStyle/>
          <a:p>
            <a:pPr marL="0" indent="0">
              <a:buNone/>
            </a:pPr>
            <a:r>
              <a:rPr lang="el-GR" sz="3000" dirty="0"/>
              <a:t>Επέλεξα  το συγκεκριμένο παραμύθι γιατί μέσα  από τους αρκουδίσιους </a:t>
            </a:r>
            <a:r>
              <a:rPr lang="el-GR" sz="3000" dirty="0" err="1"/>
              <a:t>ήρωές</a:t>
            </a:r>
            <a:r>
              <a:rPr lang="el-GR" sz="3000" dirty="0"/>
              <a:t> </a:t>
            </a:r>
            <a:r>
              <a:rPr lang="el-GR" sz="3000" dirty="0" smtClean="0"/>
              <a:t>του πραγματεύεται </a:t>
            </a:r>
            <a:r>
              <a:rPr lang="el-GR" sz="3000" dirty="0"/>
              <a:t>με τρόπο διασκεδαστικό και κατανοητό το ερώτημα της μεγαλύτερης </a:t>
            </a:r>
            <a:r>
              <a:rPr lang="el-GR" sz="3000" dirty="0" smtClean="0"/>
              <a:t>αρκούδας (</a:t>
            </a:r>
            <a:r>
              <a:rPr lang="el-GR" sz="3000" dirty="0"/>
              <a:t>πού να βρίσκεται</a:t>
            </a:r>
            <a:r>
              <a:rPr lang="el-GR" sz="3000" dirty="0" smtClean="0"/>
              <a:t>;), καταλήγοντας </a:t>
            </a:r>
            <a:r>
              <a:rPr lang="el-GR" sz="3000" dirty="0"/>
              <a:t>με ευρηματικό τρόπο στον ουρανό και  την Μεγάλη Άρκτο.  </a:t>
            </a:r>
            <a:r>
              <a:rPr lang="el-GR" sz="3000" dirty="0" smtClean="0"/>
              <a:t>Έτσι </a:t>
            </a:r>
            <a:r>
              <a:rPr lang="el-GR" sz="3000" dirty="0"/>
              <a:t>ο μύθος που θα προσεγγίσουμε είναι </a:t>
            </a:r>
            <a:r>
              <a:rPr lang="el-GR" sz="3000" dirty="0" smtClean="0"/>
              <a:t>«Η Μεγάλη Άρκτος»!</a:t>
            </a:r>
            <a:endParaRPr lang="el-GR" sz="3000" dirty="0"/>
          </a:p>
          <a:p>
            <a:pPr marL="0" indent="0">
              <a:buNone/>
            </a:pPr>
            <a:r>
              <a:rPr lang="el-GR" sz="3000" dirty="0"/>
              <a:t>Με τη βοήθεια  του βιβλίου </a:t>
            </a:r>
            <a:r>
              <a:rPr lang="el-GR" sz="3000" dirty="0" smtClean="0"/>
              <a:t>«Οι μεταμορφώσεις», </a:t>
            </a:r>
            <a:r>
              <a:rPr lang="el-GR" sz="3000" dirty="0"/>
              <a:t>διαβάσαμε το μύθο της Μεγάλης </a:t>
            </a:r>
            <a:r>
              <a:rPr lang="el-GR" sz="3000" dirty="0" smtClean="0"/>
              <a:t>Άρκτου.</a:t>
            </a:r>
            <a:endParaRPr lang="el-GR" sz="3000" dirty="0"/>
          </a:p>
          <a:p>
            <a:endParaRPr lang="en-US" sz="3000" dirty="0"/>
          </a:p>
        </p:txBody>
      </p:sp>
    </p:spTree>
    <p:custDataLst>
      <p:tags r:id="rId1"/>
    </p:custDataLst>
    <p:extLst>
      <p:ext uri="{BB962C8B-B14F-4D97-AF65-F5344CB8AC3E}">
        <p14:creationId xmlns:p14="http://schemas.microsoft.com/office/powerpoint/2010/main" val="192618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Λίγα λόγια για τη </a:t>
            </a:r>
            <a:r>
              <a:rPr lang="el-GR" dirty="0" smtClean="0"/>
              <a:t>δραστηριότητα (2/2)</a:t>
            </a:r>
            <a:endParaRPr lang="en-US" dirty="0"/>
          </a:p>
        </p:txBody>
      </p:sp>
      <p:sp>
        <p:nvSpPr>
          <p:cNvPr id="3" name="Θέση περιεχομένου 2"/>
          <p:cNvSpPr>
            <a:spLocks noGrp="1"/>
          </p:cNvSpPr>
          <p:nvPr>
            <p:ph idx="1"/>
          </p:nvPr>
        </p:nvSpPr>
        <p:spPr/>
        <p:txBody>
          <a:bodyPr>
            <a:noAutofit/>
          </a:bodyPr>
          <a:lstStyle/>
          <a:p>
            <a:pPr marL="0" indent="0">
              <a:buNone/>
            </a:pPr>
            <a:r>
              <a:rPr lang="el-GR" dirty="0"/>
              <a:t>Στόχος μου είναι τα παιδιά να έρθουν σε επαφή με </a:t>
            </a:r>
            <a:r>
              <a:rPr lang="el-GR" dirty="0" smtClean="0"/>
              <a:t>τη </a:t>
            </a:r>
            <a:r>
              <a:rPr lang="el-GR" dirty="0"/>
              <a:t>μυθολογία και συγκεκριμένα με το μύθο της Μεγάλης Άρκτου </a:t>
            </a:r>
            <a:r>
              <a:rPr lang="el-GR" dirty="0" smtClean="0"/>
              <a:t>και </a:t>
            </a:r>
            <a:r>
              <a:rPr lang="el-GR" dirty="0"/>
              <a:t>να προσπαθήσουν να βρουν στοιχεία του σήμερα </a:t>
            </a:r>
            <a:r>
              <a:rPr lang="el-GR" dirty="0" smtClean="0"/>
              <a:t>που </a:t>
            </a:r>
            <a:r>
              <a:rPr lang="el-GR" dirty="0"/>
              <a:t>αντανακλούν το χθες…</a:t>
            </a:r>
          </a:p>
          <a:p>
            <a:pPr marL="0" indent="0">
              <a:buNone/>
            </a:pPr>
            <a:r>
              <a:rPr lang="el-GR" dirty="0" smtClean="0"/>
              <a:t>Να </a:t>
            </a:r>
            <a:r>
              <a:rPr lang="el-GR" dirty="0"/>
              <a:t>συνδέσουν το παρόν με το  </a:t>
            </a:r>
            <a:r>
              <a:rPr lang="el-GR" dirty="0" smtClean="0"/>
              <a:t>παρελθόν </a:t>
            </a:r>
            <a:r>
              <a:rPr lang="el-GR" dirty="0"/>
              <a:t>και να συνειδητοποιήσουν πως όλα μα όλα τα πράγματα έχουν την δική τους μακρινή ιστορία, η πρόκληση έγκειται στην αναζήτησή της !</a:t>
            </a:r>
          </a:p>
          <a:p>
            <a:endParaRPr lang="en-US" dirty="0"/>
          </a:p>
        </p:txBody>
      </p:sp>
    </p:spTree>
    <p:custDataLst>
      <p:tags r:id="rId1"/>
    </p:custDataLst>
    <p:extLst>
      <p:ext uri="{BB962C8B-B14F-4D97-AF65-F5344CB8AC3E}">
        <p14:creationId xmlns:p14="http://schemas.microsoft.com/office/powerpoint/2010/main" val="261640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 (1/3)</a:t>
            </a:r>
            <a:endParaRPr lang="en-US" dirty="0"/>
          </a:p>
        </p:txBody>
      </p:sp>
      <p:pic>
        <p:nvPicPr>
          <p:cNvPr id="1026" name="Picture 2" descr="Η νηπιαγωγός δείχνει το εξώφυλλο."/>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bwMode="auto">
          <a:xfrm>
            <a:off x="585115" y="1767938"/>
            <a:ext cx="3816423" cy="322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Η νηπιαγωγός διαβάζει το βιβλίο."/>
          <p:cNvPicPr>
            <a:picLocks noGrp="1" noChangeAspect="1" noChangeArrowheads="1"/>
          </p:cNvPicPr>
          <p:nvPr>
            <p:ph sz="half" idx="2"/>
          </p:nvPr>
        </p:nvPicPr>
        <p:blipFill rotWithShape="1">
          <a:blip r:embed="rId4">
            <a:extLst>
              <a:ext uri="{28A0092B-C50C-407E-A947-70E740481C1C}">
                <a14:useLocalDpi xmlns:a14="http://schemas.microsoft.com/office/drawing/2010/main"/>
              </a:ext>
            </a:extLst>
          </a:blip>
          <a:stretch/>
        </p:blipFill>
        <p:spPr bwMode="auto">
          <a:xfrm>
            <a:off x="4572000" y="1772816"/>
            <a:ext cx="3706062" cy="324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8258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του </a:t>
            </a:r>
            <a:r>
              <a:rPr lang="el-GR" dirty="0" smtClean="0"/>
              <a:t>βιβλίου (2/3)</a:t>
            </a:r>
            <a:endParaRPr lang="en-US" dirty="0"/>
          </a:p>
        </p:txBody>
      </p:sp>
      <p:sp>
        <p:nvSpPr>
          <p:cNvPr id="4" name="Θέση περιεχομένου 3"/>
          <p:cNvSpPr>
            <a:spLocks noGrp="1"/>
          </p:cNvSpPr>
          <p:nvPr>
            <p:ph sz="half" idx="1"/>
          </p:nvPr>
        </p:nvSpPr>
        <p:spPr/>
        <p:txBody>
          <a:bodyPr>
            <a:noAutofit/>
          </a:bodyPr>
          <a:lstStyle/>
          <a:p>
            <a:r>
              <a:rPr lang="el-GR" dirty="0" smtClean="0"/>
              <a:t>Παιδιά, ο μπαμπάς Αρκούδος λέει πως η μεγαλύτερη αρκούδα του κόσμου μένει πάνω από τα κεφάλια μας! </a:t>
            </a:r>
            <a:r>
              <a:rPr lang="el-GR" dirty="0" err="1" smtClean="0"/>
              <a:t>Χμμ</a:t>
            </a:r>
            <a:r>
              <a:rPr lang="el-GR" dirty="0" smtClean="0"/>
              <a:t>… βλέπετε τίποτα;</a:t>
            </a:r>
          </a:p>
          <a:p>
            <a:pPr lvl="1"/>
            <a:r>
              <a:rPr lang="el-GR" sz="2600" dirty="0" err="1" smtClean="0"/>
              <a:t>Αχαχα</a:t>
            </a:r>
            <a:r>
              <a:rPr lang="el-GR" sz="2600" dirty="0" smtClean="0"/>
              <a:t>, μόνο το ταβάνι είναι κυρία</a:t>
            </a:r>
          </a:p>
          <a:p>
            <a:pPr lvl="1"/>
            <a:r>
              <a:rPr lang="el-GR" sz="2600" dirty="0" smtClean="0"/>
              <a:t>Ούτε εγώ βλέπω κάτι…</a:t>
            </a:r>
          </a:p>
        </p:txBody>
      </p:sp>
      <p:sp>
        <p:nvSpPr>
          <p:cNvPr id="5" name="Θέση περιεχομένου 4"/>
          <p:cNvSpPr>
            <a:spLocks noGrp="1"/>
          </p:cNvSpPr>
          <p:nvPr>
            <p:ph sz="half" idx="2"/>
          </p:nvPr>
        </p:nvSpPr>
        <p:spPr/>
        <p:txBody>
          <a:bodyPr>
            <a:normAutofit/>
          </a:bodyPr>
          <a:lstStyle/>
          <a:p>
            <a:r>
              <a:rPr lang="el-GR" dirty="0"/>
              <a:t>Α! Ο μπαμπάς τώρα λέει στον </a:t>
            </a:r>
            <a:r>
              <a:rPr lang="el-GR" dirty="0" err="1"/>
              <a:t>Αφρατούλη</a:t>
            </a:r>
            <a:r>
              <a:rPr lang="el-GR" dirty="0"/>
              <a:t> πως μόνο τη νύχτα μπορεί κανείς να τη δει</a:t>
            </a:r>
            <a:endParaRPr lang="en-US" dirty="0"/>
          </a:p>
          <a:p>
            <a:endParaRPr lang="en-US" dirty="0"/>
          </a:p>
        </p:txBody>
      </p:sp>
      <p:pic>
        <p:nvPicPr>
          <p:cNvPr id="7" name="Picture 2" descr="Η νηπιαγωγός διαβάζει το βιβλίο."/>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5004048" y="3573016"/>
            <a:ext cx="3462536" cy="2596902"/>
          </a:xfrm>
          <a:prstGeom prst="rect">
            <a:avLst/>
          </a:prstGeom>
        </p:spPr>
      </p:pic>
    </p:spTree>
    <p:custDataLst>
      <p:tags r:id="rId1"/>
    </p:custDataLst>
    <p:extLst>
      <p:ext uri="{BB962C8B-B14F-4D97-AF65-F5344CB8AC3E}">
        <p14:creationId xmlns:p14="http://schemas.microsoft.com/office/powerpoint/2010/main" val="2611382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του </a:t>
            </a:r>
            <a:r>
              <a:rPr lang="el-GR" dirty="0" smtClean="0"/>
              <a:t>βιβλίου (3/3)</a:t>
            </a:r>
            <a:endParaRPr lang="en-US" dirty="0"/>
          </a:p>
        </p:txBody>
      </p:sp>
      <p:sp>
        <p:nvSpPr>
          <p:cNvPr id="4" name="Θέση περιεχομένου 3"/>
          <p:cNvSpPr>
            <a:spLocks noGrp="1"/>
          </p:cNvSpPr>
          <p:nvPr>
            <p:ph sz="half" idx="1"/>
          </p:nvPr>
        </p:nvSpPr>
        <p:spPr/>
        <p:txBody>
          <a:bodyPr>
            <a:noAutofit/>
          </a:bodyPr>
          <a:lstStyle/>
          <a:p>
            <a:r>
              <a:rPr lang="el-GR" dirty="0" smtClean="0"/>
              <a:t>Σας έχω ένα γρίφο:</a:t>
            </a:r>
            <a:r>
              <a:rPr lang="el-GR" dirty="0"/>
              <a:t> </a:t>
            </a:r>
            <a:r>
              <a:rPr lang="el-GR" dirty="0" smtClean="0"/>
              <a:t>Είναι πάνω από τα κεφάλια μας, αλλά φαίνεται μόνο την νύχτα. Τι είναι;</a:t>
            </a:r>
          </a:p>
          <a:p>
            <a:pPr lvl="1"/>
            <a:r>
              <a:rPr lang="el-GR" sz="2600" dirty="0" smtClean="0"/>
              <a:t>Τα αστέρια!</a:t>
            </a:r>
          </a:p>
          <a:p>
            <a:pPr lvl="1"/>
            <a:r>
              <a:rPr lang="el-GR" sz="2600" dirty="0" smtClean="0"/>
              <a:t>Οι αστερισμοί κυρία!</a:t>
            </a:r>
          </a:p>
        </p:txBody>
      </p:sp>
      <p:pic>
        <p:nvPicPr>
          <p:cNvPr id="6" name="Picture 3" descr="Η νηπιαγωγός διαβάζει τ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4008" y="1844824"/>
            <a:ext cx="4037076" cy="3026664"/>
          </a:xfrm>
        </p:spPr>
      </p:pic>
    </p:spTree>
    <p:custDataLst>
      <p:tags r:id="rId1"/>
    </p:custDataLst>
    <p:extLst>
      <p:ext uri="{BB962C8B-B14F-4D97-AF65-F5344CB8AC3E}">
        <p14:creationId xmlns:p14="http://schemas.microsoft.com/office/powerpoint/2010/main" val="235698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Προβολή εικόνων και βίντεο (1/2) </a:t>
            </a:r>
            <a:endParaRPr lang="en-US" dirty="0"/>
          </a:p>
        </p:txBody>
      </p:sp>
      <p:sp>
        <p:nvSpPr>
          <p:cNvPr id="3" name="Θέση περιεχομένου 2"/>
          <p:cNvSpPr>
            <a:spLocks noGrp="1"/>
          </p:cNvSpPr>
          <p:nvPr>
            <p:ph sz="half" idx="1"/>
          </p:nvPr>
        </p:nvSpPr>
        <p:spPr/>
        <p:txBody>
          <a:bodyPr/>
          <a:lstStyle/>
          <a:p>
            <a:pPr marL="0" indent="0">
              <a:buNone/>
            </a:pPr>
            <a:r>
              <a:rPr lang="el-GR" dirty="0"/>
              <a:t>Στον </a:t>
            </a:r>
            <a:r>
              <a:rPr lang="el-GR" dirty="0" err="1"/>
              <a:t>προτζέκτορα</a:t>
            </a:r>
            <a:r>
              <a:rPr lang="el-GR" dirty="0"/>
              <a:t> έγινε  προβολή </a:t>
            </a:r>
            <a:r>
              <a:rPr lang="el-GR" dirty="0" smtClean="0"/>
              <a:t>εικόνων</a:t>
            </a:r>
            <a:r>
              <a:rPr lang="el-GR" dirty="0"/>
              <a:t/>
            </a:r>
            <a:br>
              <a:rPr lang="el-GR" dirty="0"/>
            </a:br>
            <a:r>
              <a:rPr lang="el-GR" dirty="0"/>
              <a:t>και βίντεο με θέμα  την Μεγάλη Άρκτο.</a:t>
            </a:r>
            <a:endParaRPr lang="en-US" dirty="0"/>
          </a:p>
        </p:txBody>
      </p:sp>
      <p:pic>
        <p:nvPicPr>
          <p:cNvPr id="7" name="Picture 5" descr="Η νηπιαγωγός δείχνει εικόνε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16016" y="1772816"/>
            <a:ext cx="3959360" cy="28757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66376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49:14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2,5,"/>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9,13,7,"/>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7,"/>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494B07E-50D8-422F-94A8-D6D65E09C01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2179</TotalTime>
  <Words>1084</Words>
  <Application>Microsoft Office PowerPoint</Application>
  <PresentationFormat>On-screen Show (4:3)</PresentationFormat>
  <Paragraphs>113</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Λίγα λόγια για τη δραστηριότητα (1/2)</vt:lpstr>
      <vt:lpstr>Λίγα λόγια για τη δραστηριότητα (2/2)</vt:lpstr>
      <vt:lpstr>Ανάγνωση του βιβλίου (1/3)</vt:lpstr>
      <vt:lpstr>Ανάγνωση του βιβλίου (2/3)</vt:lpstr>
      <vt:lpstr>Ανάγνωση του βιβλίου (3/3)</vt:lpstr>
      <vt:lpstr>Προβολή εικόνων και βίντεο (1/2) </vt:lpstr>
      <vt:lpstr>Προβολή εικόνων και βίντεο (2/2)</vt:lpstr>
      <vt:lpstr>Ακρόαση τραγουδιού</vt:lpstr>
      <vt:lpstr>Το τραγούδι της μικρής Αρκούδας</vt:lpstr>
      <vt:lpstr>Η Δραστηριότητα (1/2)</vt:lpstr>
      <vt:lpstr>Η Δραστηριότητα (2/2)</vt:lpstr>
      <vt:lpstr>Μια τάξη γεμάτη αστερισμούς! (1/3)</vt:lpstr>
      <vt:lpstr>Μια τάξη γεμάτη αστερισμούς! (2/3)</vt:lpstr>
      <vt:lpstr>Μια τάξη γεμάτη αστερισμούς! (3/3)</vt:lpstr>
      <vt:lpstr>Τα έργα των παιδιών</vt:lpstr>
      <vt:lpstr>Παιχνίδι με αστερισμούς (1/3)</vt:lpstr>
      <vt:lpstr>Παιχνίδι με αστερισμούς (2/3)</vt:lpstr>
      <vt:lpstr>Παιχνίδι με αστερισμούς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Μεγάλη Άρκτος.</dc:title>
  <dc:subject>Το Εικονογραφημένο Βιβλίο στην Προσχολική Εκπαίδευση</dc:subject>
  <dc:creator> Αγγελική Γιαννικοπούλου</dc:creator>
  <cp:lastModifiedBy>Smaragda Papadopoulou</cp:lastModifiedBy>
  <cp:revision>235</cp:revision>
  <dcterms:created xsi:type="dcterms:W3CDTF">2012-09-06T09:03:05Z</dcterms:created>
  <dcterms:modified xsi:type="dcterms:W3CDTF">2015-10-28T22:49:31Z</dcterms:modified>
  <cp:category>Λογοτεχνικά είδη</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