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1" r:id="rId2"/>
    <p:sldId id="264" r:id="rId3"/>
    <p:sldId id="261" r:id="rId4"/>
    <p:sldId id="262" r:id="rId5"/>
    <p:sldId id="266" r:id="rId6"/>
    <p:sldId id="302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280" r:id="rId26"/>
    <p:sldId id="290" r:id="rId27"/>
    <p:sldId id="295" r:id="rId28"/>
    <p:sldId id="299" r:id="rId29"/>
    <p:sldId id="292" r:id="rId30"/>
    <p:sldId id="291" r:id="rId31"/>
    <p:sldId id="294" r:id="rId32"/>
    <p:sldId id="293" r:id="rId33"/>
    <p:sldId id="327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264"/>
            <p14:sldId id="261"/>
            <p14:sldId id="262"/>
            <p14:sldId id="266"/>
            <p14:sldId id="302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86" autoAdjust="0"/>
    <p:restoredTop sz="99309" autoAdjust="0"/>
  </p:normalViewPr>
  <p:slideViewPr>
    <p:cSldViewPr>
      <p:cViewPr varScale="1">
        <p:scale>
          <a:sx n="116" d="100"/>
          <a:sy n="116" d="100"/>
        </p:scale>
        <p:origin x="42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25/10/2015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4704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3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 Ο ρόλος του εκπαιδευτικού: σχεδιασμός υποδειγμάτων μαθημάτων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3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 Ο ρόλος του εκπαιδευτικού: σχεδιασμός υποδειγμάτων μαθημάτων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3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 Ο ρόλος του εκπαιδευτικού: σχεδιασμός υποδειγμάτων μαθημάτων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1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3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 Ο ρόλος του εκπαιδευτικού: σχεδιασμός υποδειγμάτων μαθημάτων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12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3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3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 Ο ρόλος του εκπαιδευτικού: σχεδιασμός υποδειγμάτων μαθημάτων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3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 Ο ρόλος του εκπαιδευτικού: σχεδιασμός υποδειγμάτων μαθημάτων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3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 Ο ρόλος του εκπαιδευτικού: σχεδιασμός υποδειγμάτων μαθημάτων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12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3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3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 Ο ρόλος του εκπαιδευτικού: σχεδιασμός υποδειγμάτων μαθημάτων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ECD103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cmany.org/assets/2013/07/3036mths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brazy.org/obraz-wassily-kandinsky-improwizacja-28-kandinsky_1352.html" TargetMode="External"/><Relationship Id="rId5" Type="http://schemas.openxmlformats.org/officeDocument/2006/relationships/hyperlink" Target="http://art-vangogh.com/arles_87.html" TargetMode="External"/><Relationship Id="rId4" Type="http://schemas.openxmlformats.org/officeDocument/2006/relationships/hyperlink" Target="http://www.moma.org/meetme/modules/module_one#module_1_2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tualart.com/Artwork/Double-Isometric-Self-Portrait--Serape-/0F925E1342D0FB2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tic.edu/aic/collections/artwork/15156?search_no=2&amp;index=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2232248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Διδακτική </a:t>
            </a:r>
            <a:r>
              <a:rPr lang="el-GR" dirty="0"/>
              <a:t>των </a:t>
            </a:r>
            <a:r>
              <a:rPr lang="el-GR" dirty="0" smtClean="0"/>
              <a:t>εικαστικών τεχνών</a:t>
            </a:r>
            <a:br>
              <a:rPr lang="el-GR" dirty="0" smtClean="0"/>
            </a:br>
            <a:r>
              <a:rPr lang="el-GR" sz="3600" dirty="0" smtClean="0"/>
              <a:t>Ενότητα </a:t>
            </a:r>
            <a:r>
              <a:rPr lang="en-US" sz="3600" dirty="0" smtClean="0"/>
              <a:t>3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3861048"/>
            <a:ext cx="8712968" cy="2448272"/>
          </a:xfrm>
        </p:spPr>
        <p:txBody>
          <a:bodyPr>
            <a:normAutofit/>
          </a:bodyPr>
          <a:lstStyle/>
          <a:p>
            <a:r>
              <a:rPr lang="el-GR" dirty="0" smtClean="0"/>
              <a:t>Ουρανία </a:t>
            </a:r>
            <a:r>
              <a:rPr lang="el-GR" dirty="0" err="1" smtClean="0"/>
              <a:t>Κούβου</a:t>
            </a:r>
            <a:endParaRPr lang="el-GR" dirty="0" smtClean="0"/>
          </a:p>
          <a:p>
            <a:r>
              <a:rPr lang="el-GR" dirty="0" smtClean="0">
                <a:sym typeface="Helvetica" pitchFamily="2" charset="0"/>
              </a:rPr>
              <a:t>Ε</a:t>
            </a:r>
            <a:r>
              <a:rPr lang="en-US" dirty="0" err="1" smtClean="0">
                <a:sym typeface="Helvetica" pitchFamily="2" charset="0"/>
              </a:rPr>
              <a:t>θνικὸ</a:t>
            </a:r>
            <a:r>
              <a:rPr lang="en-US" dirty="0" smtClean="0">
                <a:sym typeface="Helvetica" pitchFamily="2" charset="0"/>
              </a:rPr>
              <a:t> κα</a:t>
            </a:r>
            <a:r>
              <a:rPr lang="en-US" dirty="0" err="1" smtClean="0">
                <a:sym typeface="Helvetica" pitchFamily="2" charset="0"/>
              </a:rPr>
              <a:t>i</a:t>
            </a:r>
            <a:r>
              <a:rPr lang="en-US" dirty="0" smtClean="0">
                <a:sym typeface="Helvetica" pitchFamily="2" charset="0"/>
              </a:rPr>
              <a:t> </a:t>
            </a:r>
            <a:r>
              <a:rPr lang="en-US" dirty="0">
                <a:sym typeface="Helvetica" pitchFamily="2" charset="0"/>
              </a:rPr>
              <a:t>Καπ</a:t>
            </a:r>
            <a:r>
              <a:rPr lang="en-US" dirty="0" err="1">
                <a:sym typeface="Helvetica" pitchFamily="2" charset="0"/>
              </a:rPr>
              <a:t>οδιστρι</a:t>
            </a:r>
            <a:r>
              <a:rPr lang="en-US" dirty="0">
                <a:sym typeface="Helvetica" pitchFamily="2" charset="0"/>
              </a:rPr>
              <a:t>ακὸ Πανεπιστήμιο </a:t>
            </a:r>
            <a:r>
              <a:rPr lang="el-GR" dirty="0" smtClean="0">
                <a:sym typeface="Helvetica" pitchFamily="2" charset="0"/>
              </a:rPr>
              <a:t>Α</a:t>
            </a:r>
            <a:r>
              <a:rPr lang="en-US" dirty="0" err="1" smtClean="0">
                <a:sym typeface="Helvetica" pitchFamily="2" charset="0"/>
              </a:rPr>
              <a:t>θην</a:t>
            </a:r>
            <a:r>
              <a:rPr lang="el-GR" dirty="0" smtClean="0">
                <a:sym typeface="Helvetica" pitchFamily="2" charset="0"/>
              </a:rPr>
              <a:t>ώ</a:t>
            </a:r>
            <a:r>
              <a:rPr lang="en-US" dirty="0" smtClean="0">
                <a:sym typeface="Helvetica" pitchFamily="2" charset="0"/>
              </a:rPr>
              <a:t>ν</a:t>
            </a:r>
            <a:endParaRPr lang="en-US" dirty="0">
              <a:sym typeface="Helvetica" pitchFamily="2" charset="0"/>
            </a:endParaRPr>
          </a:p>
          <a:p>
            <a:r>
              <a:rPr lang="el-GR" dirty="0" smtClean="0">
                <a:sym typeface="Helvetica" pitchFamily="2" charset="0"/>
              </a:rPr>
              <a:t>Τ</a:t>
            </a:r>
            <a:r>
              <a:rPr lang="en-US" dirty="0" smtClean="0">
                <a:sym typeface="Helvetica" pitchFamily="2" charset="0"/>
              </a:rPr>
              <a:t>μ</a:t>
            </a:r>
            <a:r>
              <a:rPr lang="el-GR" dirty="0">
                <a:sym typeface="Helvetica" pitchFamily="2" charset="0"/>
              </a:rPr>
              <a:t>ή</a:t>
            </a:r>
            <a:r>
              <a:rPr lang="en-US" dirty="0" smtClean="0">
                <a:sym typeface="Helvetica" pitchFamily="2" charset="0"/>
              </a:rPr>
              <a:t>μα </a:t>
            </a:r>
            <a:r>
              <a:rPr lang="el-GR" dirty="0"/>
              <a:t>Εκπαίδευσης και Αγωγής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στην </a:t>
            </a:r>
            <a:r>
              <a:rPr lang="el-GR" dirty="0"/>
              <a:t>Προσχολική Ηλικία</a:t>
            </a:r>
          </a:p>
        </p:txBody>
      </p:sp>
      <p:pic>
        <p:nvPicPr>
          <p:cNvPr id="4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91" y="154500"/>
            <a:ext cx="6526439" cy="6154146"/>
          </a:xfrm>
        </p:spPr>
      </p:pic>
    </p:spTree>
    <p:extLst>
      <p:ext uri="{BB962C8B-B14F-4D97-AF65-F5344CB8AC3E}">
        <p14:creationId xmlns:p14="http://schemas.microsoft.com/office/powerpoint/2010/main" val="6392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8244408" cy="5108540"/>
          </a:xfrm>
        </p:spPr>
      </p:pic>
    </p:spTree>
    <p:extLst>
      <p:ext uri="{BB962C8B-B14F-4D97-AF65-F5344CB8AC3E}">
        <p14:creationId xmlns:p14="http://schemas.microsoft.com/office/powerpoint/2010/main" val="36690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02" y="335934"/>
            <a:ext cx="6726116" cy="5901378"/>
          </a:xfrm>
        </p:spPr>
      </p:pic>
    </p:spTree>
    <p:extLst>
      <p:ext uri="{BB962C8B-B14F-4D97-AF65-F5344CB8AC3E}">
        <p14:creationId xmlns:p14="http://schemas.microsoft.com/office/powerpoint/2010/main" val="25357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0"/>
            <a:ext cx="5412087" cy="6279488"/>
          </a:xfrm>
        </p:spPr>
      </p:pic>
    </p:spTree>
    <p:extLst>
      <p:ext uri="{BB962C8B-B14F-4D97-AF65-F5344CB8AC3E}">
        <p14:creationId xmlns:p14="http://schemas.microsoft.com/office/powerpoint/2010/main" val="18522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8136086" cy="5075807"/>
          </a:xfrm>
        </p:spPr>
      </p:pic>
    </p:spTree>
    <p:extLst>
      <p:ext uri="{BB962C8B-B14F-4D97-AF65-F5344CB8AC3E}">
        <p14:creationId xmlns:p14="http://schemas.microsoft.com/office/powerpoint/2010/main" val="180712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325"/>
            <a:ext cx="9144000" cy="4410199"/>
          </a:xfrm>
        </p:spPr>
      </p:pic>
    </p:spTree>
    <p:extLst>
      <p:ext uri="{BB962C8B-B14F-4D97-AF65-F5344CB8AC3E}">
        <p14:creationId xmlns:p14="http://schemas.microsoft.com/office/powerpoint/2010/main" val="154933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38539"/>
            <a:ext cx="7020272" cy="5031359"/>
          </a:xfrm>
        </p:spPr>
      </p:pic>
    </p:spTree>
    <p:extLst>
      <p:ext uri="{BB962C8B-B14F-4D97-AF65-F5344CB8AC3E}">
        <p14:creationId xmlns:p14="http://schemas.microsoft.com/office/powerpoint/2010/main" val="16992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7488014" cy="5114006"/>
          </a:xfrm>
        </p:spPr>
      </p:pic>
    </p:spTree>
    <p:extLst>
      <p:ext uri="{BB962C8B-B14F-4D97-AF65-F5344CB8AC3E}">
        <p14:creationId xmlns:p14="http://schemas.microsoft.com/office/powerpoint/2010/main" val="40601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81335"/>
            <a:ext cx="7140770" cy="4955977"/>
          </a:xfrm>
        </p:spPr>
      </p:pic>
    </p:spTree>
    <p:extLst>
      <p:ext uri="{BB962C8B-B14F-4D97-AF65-F5344CB8AC3E}">
        <p14:creationId xmlns:p14="http://schemas.microsoft.com/office/powerpoint/2010/main" val="260732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206440" cy="5103045"/>
          </a:xfrm>
        </p:spPr>
      </p:pic>
    </p:spTree>
    <p:extLst>
      <p:ext uri="{BB962C8B-B14F-4D97-AF65-F5344CB8AC3E}">
        <p14:creationId xmlns:p14="http://schemas.microsoft.com/office/powerpoint/2010/main" val="24347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722313" y="2906714"/>
            <a:ext cx="7772400" cy="2862262"/>
          </a:xfrm>
        </p:spPr>
        <p:txBody>
          <a:bodyPr>
            <a:normAutofit/>
          </a:bodyPr>
          <a:lstStyle/>
          <a:p>
            <a:r>
              <a:rPr lang="el-GR" sz="4400" dirty="0"/>
              <a:t>Ενότητα </a:t>
            </a:r>
            <a:r>
              <a:rPr lang="en-US" sz="4400" dirty="0" smtClean="0"/>
              <a:t>3</a:t>
            </a:r>
            <a:r>
              <a:rPr lang="el-GR" sz="4400" dirty="0" smtClean="0"/>
              <a:t>. </a:t>
            </a:r>
            <a:br>
              <a:rPr lang="el-GR" sz="4400" dirty="0" smtClean="0"/>
            </a:br>
            <a:r>
              <a:rPr lang="el-GR" sz="4400" dirty="0"/>
              <a:t>Ο ρόλος του εκπαιδευτικού: σχεδιασμός υποδειγμάτων μαθημάτων</a:t>
            </a:r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ίνακας ζωγραφική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14229"/>
            <a:ext cx="7416006" cy="4923083"/>
          </a:xfrm>
        </p:spPr>
      </p:pic>
    </p:spTree>
    <p:extLst>
      <p:ext uri="{BB962C8B-B14F-4D97-AF65-F5344CB8AC3E}">
        <p14:creationId xmlns:p14="http://schemas.microsoft.com/office/powerpoint/2010/main" val="41710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ίνακας ζωγραφική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4953466" cy="6241755"/>
          </a:xfrm>
        </p:spPr>
      </p:pic>
    </p:spTree>
    <p:extLst>
      <p:ext uri="{BB962C8B-B14F-4D97-AF65-F5344CB8AC3E}">
        <p14:creationId xmlns:p14="http://schemas.microsoft.com/office/powerpoint/2010/main" val="3866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ίνακας ζωγραφική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06929"/>
            <a:ext cx="7220053" cy="5080777"/>
          </a:xfrm>
        </p:spPr>
      </p:pic>
    </p:spTree>
    <p:extLst>
      <p:ext uri="{BB962C8B-B14F-4D97-AF65-F5344CB8AC3E}">
        <p14:creationId xmlns:p14="http://schemas.microsoft.com/office/powerpoint/2010/main" val="10297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ίνακας ζωγραφική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6717252" cy="5052569"/>
          </a:xfrm>
        </p:spPr>
      </p:pic>
    </p:spTree>
    <p:extLst>
      <p:ext uri="{BB962C8B-B14F-4D97-AF65-F5344CB8AC3E}">
        <p14:creationId xmlns:p14="http://schemas.microsoft.com/office/powerpoint/2010/main" val="28155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19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ίνακας ζωγραφικής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6241326" cy="5137924"/>
          </a:xfrm>
        </p:spPr>
      </p:pic>
    </p:spTree>
    <p:extLst>
      <p:ext uri="{BB962C8B-B14F-4D97-AF65-F5344CB8AC3E}">
        <p14:creationId xmlns:p14="http://schemas.microsoft.com/office/powerpoint/2010/main" val="16679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 Ενότητας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Μέρος 1ο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  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Ουρανία </a:t>
            </a:r>
            <a:r>
              <a:rPr lang="el-GR" sz="2000" dirty="0" err="1" smtClean="0"/>
              <a:t>Κούβου</a:t>
            </a:r>
            <a:r>
              <a:rPr lang="el-GR" sz="2000" dirty="0" smtClean="0"/>
              <a:t>. </a:t>
            </a:r>
            <a:r>
              <a:rPr lang="el-GR" sz="2000" dirty="0"/>
              <a:t>«Διδακτική των εικαστικών </a:t>
            </a:r>
            <a:r>
              <a:rPr lang="el-GR" sz="2000" dirty="0" smtClean="0"/>
              <a:t>τεχνών - </a:t>
            </a:r>
            <a:r>
              <a:rPr lang="el-GR" sz="2000" dirty="0"/>
              <a:t>Ενότητα </a:t>
            </a:r>
            <a:r>
              <a:rPr lang="en-US" sz="2000" dirty="0"/>
              <a:t>3</a:t>
            </a:r>
            <a:r>
              <a:rPr lang="el-GR" sz="2000" dirty="0"/>
              <a:t>. </a:t>
            </a:r>
            <a:r>
              <a:rPr lang="el-GR" sz="2000" dirty="0" smtClean="0"/>
              <a:t>Ο </a:t>
            </a:r>
            <a:r>
              <a:rPr lang="el-GR" sz="2000" dirty="0"/>
              <a:t>ρόλος του εκπαιδευτικού: σχεδιασμός υποδειγμάτων μαθημάτων».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/>
              </a:rPr>
              <a:t>http://opencourses.uoa.gr/courses/ECD103/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Στην τελευταία ενότητα οι φοιτητές αναμένεται να είναι σε θέση να προτείνουν και να οργανώσουν μία θεματική ενότητα εικαστικών δραστηριοτήτων η οποία στοχεύει να υποβοηθήσει τους μαθητές να καλλιεργήσουν τις υπάρχουσες ικανότητες αναπαράστασης εφαρμόζοντας ένα συγκεκριμένο εκπαιδευτικό μοντέλο.      </a:t>
            </a:r>
          </a:p>
          <a:p>
            <a:pPr mar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n-US" dirty="0" smtClean="0"/>
              <a:t>1/</a:t>
            </a:r>
            <a:r>
              <a:rPr lang="el-GR" dirty="0" smtClean="0"/>
              <a:t>2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Εικόνες/Φωτογραφίες</a:t>
            </a:r>
          </a:p>
          <a:p>
            <a:pPr marL="0" indent="0">
              <a:buNone/>
            </a:pPr>
            <a:r>
              <a:rPr lang="el-GR" sz="2000" b="1" dirty="0" smtClean="0"/>
              <a:t>Εικόνες </a:t>
            </a:r>
            <a:r>
              <a:rPr lang="el-GR" sz="2000" b="1" dirty="0" smtClean="0"/>
              <a:t>1-2: </a:t>
            </a:r>
            <a:r>
              <a:rPr lang="en-US" sz="2000" b="1" dirty="0" smtClean="0"/>
              <a:t>Copyrighted</a:t>
            </a:r>
            <a:endParaRPr lang="el-GR" sz="2000" b="1" dirty="0" smtClean="0"/>
          </a:p>
          <a:p>
            <a:pPr marL="0" indent="0">
              <a:buNone/>
            </a:pPr>
            <a:r>
              <a:rPr lang="el-GR" sz="2000" b="1" dirty="0"/>
              <a:t>Εικόνα </a:t>
            </a:r>
            <a:r>
              <a:rPr lang="el-GR" sz="2000" b="1" dirty="0" smtClean="0"/>
              <a:t>3:  </a:t>
            </a:r>
            <a:r>
              <a:rPr lang="en-US" sz="2000" b="1" dirty="0" smtClean="0">
                <a:hlinkClick r:id="rId3"/>
              </a:rPr>
              <a:t>http</a:t>
            </a:r>
            <a:r>
              <a:rPr lang="en-US" sz="2000" b="1" dirty="0">
                <a:hlinkClick r:id="rId3"/>
              </a:rPr>
              <a:t>://</a:t>
            </a:r>
            <a:r>
              <a:rPr lang="en-US" sz="2000" b="1" dirty="0" smtClean="0">
                <a:hlinkClick r:id="rId3"/>
              </a:rPr>
              <a:t>blog.cmany.org/assets/2013/07/3036mths.jpg</a:t>
            </a:r>
            <a:r>
              <a:rPr lang="el-GR" sz="2000" b="1" dirty="0" smtClean="0"/>
              <a:t> </a:t>
            </a:r>
          </a:p>
          <a:p>
            <a:pPr marL="0" indent="0">
              <a:buNone/>
            </a:pPr>
            <a:r>
              <a:rPr lang="el-GR" sz="2000" b="1" dirty="0"/>
              <a:t>Εικόνες </a:t>
            </a:r>
            <a:r>
              <a:rPr lang="el-GR" sz="2000" b="1" dirty="0" smtClean="0"/>
              <a:t>4-14: </a:t>
            </a:r>
            <a:r>
              <a:rPr lang="en-US" sz="2000" b="1" dirty="0" smtClean="0"/>
              <a:t>Copyrighted</a:t>
            </a:r>
            <a:endParaRPr lang="en-US" sz="2000" b="1" dirty="0" smtClean="0"/>
          </a:p>
          <a:p>
            <a:pPr marL="0" indent="0">
              <a:buNone/>
            </a:pPr>
            <a:r>
              <a:rPr lang="el-GR" sz="2000" b="1" dirty="0" smtClean="0"/>
              <a:t>Εικόνα </a:t>
            </a:r>
            <a:r>
              <a:rPr lang="en-US" sz="2000" b="1" dirty="0" smtClean="0"/>
              <a:t>15</a:t>
            </a:r>
            <a:r>
              <a:rPr lang="el-GR" sz="2000" b="1" dirty="0" smtClean="0"/>
              <a:t>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Πηγή: </a:t>
            </a:r>
            <a:r>
              <a:rPr lang="en-US" sz="2000" b="1" dirty="0">
                <a:hlinkClick r:id="rId4"/>
              </a:rPr>
              <a:t>http://</a:t>
            </a:r>
            <a:r>
              <a:rPr lang="en-US" sz="2000" b="1" dirty="0" smtClean="0">
                <a:hlinkClick r:id="rId4"/>
              </a:rPr>
              <a:t>www.moma.org/meetme/modules/module_one#module_1_2</a:t>
            </a:r>
            <a:r>
              <a:rPr lang="el-GR" sz="2000" b="1" dirty="0" smtClean="0"/>
              <a:t> </a:t>
            </a:r>
            <a:endParaRPr lang="en-US" sz="2000" b="1" dirty="0" smtClean="0"/>
          </a:p>
          <a:p>
            <a:pPr marL="0" indent="0">
              <a:buNone/>
            </a:pPr>
            <a:r>
              <a:rPr lang="el-GR" sz="2000" b="1" dirty="0" smtClean="0"/>
              <a:t>Εικόνα </a:t>
            </a:r>
            <a:r>
              <a:rPr lang="en-US" sz="2000" b="1" dirty="0" smtClean="0"/>
              <a:t>16</a:t>
            </a:r>
            <a:r>
              <a:rPr lang="el-GR" sz="2000" b="1" dirty="0" smtClean="0"/>
              <a:t>: </a:t>
            </a:r>
            <a:r>
              <a:rPr lang="en-US" sz="2000" b="1" dirty="0"/>
              <a:t>Copyrighted</a:t>
            </a:r>
            <a:r>
              <a:rPr lang="el-GR" sz="2000" b="1" dirty="0"/>
              <a:t>, Πηγή: </a:t>
            </a:r>
            <a:r>
              <a:rPr lang="en-US" sz="2000" b="1" dirty="0">
                <a:hlinkClick r:id="rId5"/>
              </a:rPr>
              <a:t>http://</a:t>
            </a:r>
            <a:r>
              <a:rPr lang="en-US" sz="2000" b="1" dirty="0" smtClean="0">
                <a:hlinkClick r:id="rId5"/>
              </a:rPr>
              <a:t>art-vangogh.com/arles_87.html</a:t>
            </a:r>
            <a:r>
              <a:rPr lang="el-GR" sz="2000" b="1" dirty="0" smtClean="0"/>
              <a:t> </a:t>
            </a:r>
            <a:endParaRPr lang="en-US" sz="2000" b="1" dirty="0" smtClean="0"/>
          </a:p>
          <a:p>
            <a:pPr marL="0" indent="0">
              <a:buNone/>
            </a:pPr>
            <a:r>
              <a:rPr lang="el-GR" sz="2000" b="1" dirty="0" smtClean="0"/>
              <a:t>Εικόνα </a:t>
            </a:r>
            <a:r>
              <a:rPr lang="el-GR" sz="2000" b="1" dirty="0" smtClean="0"/>
              <a:t>1</a:t>
            </a:r>
            <a:r>
              <a:rPr lang="en-US" sz="2000" b="1" dirty="0" smtClean="0"/>
              <a:t>7</a:t>
            </a:r>
            <a:r>
              <a:rPr lang="el-GR" sz="2000" b="1" dirty="0" smtClean="0"/>
              <a:t>: </a:t>
            </a:r>
            <a:r>
              <a:rPr lang="en-US" sz="2000" b="1" dirty="0"/>
              <a:t>Copyrighted</a:t>
            </a:r>
            <a:r>
              <a:rPr lang="el-GR" sz="2000" b="1" dirty="0"/>
              <a:t>, Πηγή: </a:t>
            </a:r>
            <a:r>
              <a:rPr lang="en-US" sz="2000" b="1" dirty="0">
                <a:hlinkClick r:id="rId6"/>
              </a:rPr>
              <a:t>http://</a:t>
            </a:r>
            <a:r>
              <a:rPr lang="en-US" sz="2000" b="1" dirty="0" smtClean="0">
                <a:hlinkClick r:id="rId6"/>
              </a:rPr>
              <a:t>obrazy.org/obraz-wassily-kandinsky-improwizacja-28-kandinsky_1352.html</a:t>
            </a:r>
            <a:r>
              <a:rPr lang="el-GR" sz="2000" b="1" dirty="0" smtClean="0"/>
              <a:t> </a:t>
            </a:r>
            <a:endParaRPr lang="en-US" sz="2000" b="1" dirty="0" smtClean="0"/>
          </a:p>
          <a:p>
            <a:pPr marL="0" indent="0">
              <a:buNone/>
            </a:pPr>
            <a:endParaRPr 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2</a:t>
            </a:r>
            <a:r>
              <a:rPr lang="en-US" dirty="0" smtClean="0"/>
              <a:t>/</a:t>
            </a:r>
            <a:r>
              <a:rPr lang="el-GR" dirty="0" smtClean="0"/>
              <a:t>2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/>
              <a:t>Εικόνες/Φωτογραφίες</a:t>
            </a:r>
          </a:p>
          <a:p>
            <a:pPr marL="0" indent="0">
              <a:buNone/>
            </a:pPr>
            <a:r>
              <a:rPr lang="el-GR" sz="2000" b="1" dirty="0"/>
              <a:t>Εικόνα 1</a:t>
            </a:r>
            <a:r>
              <a:rPr lang="en-US" sz="2000" b="1" dirty="0"/>
              <a:t>8</a:t>
            </a:r>
            <a:r>
              <a:rPr lang="el-GR" sz="2000" b="1" dirty="0"/>
              <a:t>: </a:t>
            </a:r>
            <a:r>
              <a:rPr lang="en-US" sz="2000" b="1" dirty="0"/>
              <a:t>Copyrighted</a:t>
            </a:r>
            <a:r>
              <a:rPr lang="el-GR" sz="2000" b="1" dirty="0"/>
              <a:t>, Πηγή: </a:t>
            </a:r>
            <a:r>
              <a:rPr lang="en-US" sz="2000" b="1" dirty="0">
                <a:hlinkClick r:id="rId3"/>
              </a:rPr>
              <a:t>http://www.mutualart.com/Artwork/Double-Isometric-Self-Portrait--Serape-/0F925E1342D0FB20</a:t>
            </a:r>
            <a:r>
              <a:rPr lang="el-GR" sz="2000" b="1" dirty="0"/>
              <a:t> </a:t>
            </a:r>
            <a:endParaRPr lang="el-GR" sz="2000" b="1" dirty="0" smtClean="0"/>
          </a:p>
          <a:p>
            <a:pPr marL="0" indent="0">
              <a:buNone/>
            </a:pPr>
            <a:r>
              <a:rPr lang="el-GR" sz="2000" b="1" dirty="0" smtClean="0"/>
              <a:t>Εικόνα </a:t>
            </a:r>
            <a:r>
              <a:rPr lang="el-GR" sz="2000" b="1" dirty="0"/>
              <a:t>1</a:t>
            </a:r>
            <a:r>
              <a:rPr lang="en-US" sz="2000" b="1" dirty="0"/>
              <a:t>9</a:t>
            </a:r>
            <a:r>
              <a:rPr lang="el-GR" sz="2000" b="1" dirty="0"/>
              <a:t>: </a:t>
            </a:r>
            <a:r>
              <a:rPr lang="en-US" sz="2000" b="1" dirty="0"/>
              <a:t>Copyrighted</a:t>
            </a:r>
            <a:r>
              <a:rPr lang="el-GR" sz="2000" b="1" dirty="0"/>
              <a:t>, Πηγή: </a:t>
            </a:r>
            <a:r>
              <a:rPr lang="en-US" sz="2000" b="1" dirty="0">
                <a:hlinkClick r:id="rId4"/>
              </a:rPr>
              <a:t>http://www.artic.edu/aic/collections/artwork/15156?search_no=2&amp;index=1</a:t>
            </a:r>
            <a:r>
              <a:rPr lang="el-GR" sz="2000" b="1" dirty="0"/>
              <a:t> 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35642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Σχεδιασμός και οργάνωση πιλοτικών μαθημάτων εικαστικών δραστηριοτήτων βασισμένων στις αναπαραστατικές ικανότητες των παιδιών και στην ενημερωμένη επιλογή διδακτικού μοντέλου. </a:t>
            </a:r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Εκπαιδευτικό Υλικό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Μέρος 1ο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46" y="620689"/>
            <a:ext cx="6583784" cy="5721992"/>
          </a:xfrm>
        </p:spPr>
      </p:pic>
    </p:spTree>
    <p:extLst>
      <p:ext uri="{BB962C8B-B14F-4D97-AF65-F5344CB8AC3E}">
        <p14:creationId xmlns:p14="http://schemas.microsoft.com/office/powerpoint/2010/main" val="22634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72633"/>
            <a:ext cx="6126380" cy="6385763"/>
          </a:xfrm>
        </p:spPr>
      </p:pic>
    </p:spTree>
    <p:extLst>
      <p:ext uri="{BB962C8B-B14F-4D97-AF65-F5344CB8AC3E}">
        <p14:creationId xmlns:p14="http://schemas.microsoft.com/office/powerpoint/2010/main" val="22230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/>
          <a:stretch/>
        </p:blipFill>
        <p:spPr>
          <a:xfrm>
            <a:off x="899592" y="619905"/>
            <a:ext cx="8244408" cy="5617407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80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596336" cy="5176107"/>
          </a:xfrm>
        </p:spPr>
      </p:pic>
    </p:spTree>
    <p:extLst>
      <p:ext uri="{BB962C8B-B14F-4D97-AF65-F5344CB8AC3E}">
        <p14:creationId xmlns:p14="http://schemas.microsoft.com/office/powerpoint/2010/main" val="18891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536</Words>
  <Application>Microsoft Office PowerPoint</Application>
  <PresentationFormat>Προβολή στην οθόνη (4:3)</PresentationFormat>
  <Paragraphs>88</Paragraphs>
  <Slides>33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8" baseType="lpstr">
      <vt:lpstr>Arial</vt:lpstr>
      <vt:lpstr>Calibri</vt:lpstr>
      <vt:lpstr>Helvetica</vt:lpstr>
      <vt:lpstr>Wingdings</vt:lpstr>
      <vt:lpstr>Θέμα του Office</vt:lpstr>
      <vt:lpstr>Διδακτική των εικαστικών τεχνών Ενότητα 3</vt:lpstr>
      <vt:lpstr>Ενότητα 3.  Ο ρόλος του εκπαιδευτικού: σχεδιασμός υποδειγμάτων μαθημάτων</vt:lpstr>
      <vt:lpstr>Σκοποί  ενότητας</vt:lpstr>
      <vt:lpstr>Περιγραφή ενότητας</vt:lpstr>
      <vt:lpstr>Εκπαιδευτικό Υλικό</vt:lpstr>
      <vt:lpstr>Εικόνα 1</vt:lpstr>
      <vt:lpstr>Εικόνα 2</vt:lpstr>
      <vt:lpstr>Εικόνα 3</vt:lpstr>
      <vt:lpstr>Εικόνα 4</vt:lpstr>
      <vt:lpstr>Εικόνα 5</vt:lpstr>
      <vt:lpstr>Εικόνα 6</vt:lpstr>
      <vt:lpstr>Εικόνα 7</vt:lpstr>
      <vt:lpstr>Εικόνα 8</vt:lpstr>
      <vt:lpstr>Εικόνα 9</vt:lpstr>
      <vt:lpstr>Εικόνα 10</vt:lpstr>
      <vt:lpstr>Εικόνα 11</vt:lpstr>
      <vt:lpstr>Εικόνα 12</vt:lpstr>
      <vt:lpstr>Εικόνα 13</vt:lpstr>
      <vt:lpstr>Εικόνα 14</vt:lpstr>
      <vt:lpstr>Εικόνα 15</vt:lpstr>
      <vt:lpstr>Εικόνα 16</vt:lpstr>
      <vt:lpstr>Εικόνα 17</vt:lpstr>
      <vt:lpstr>Εικόνα 18</vt:lpstr>
      <vt:lpstr>Εικόνα 19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Risispa</cp:lastModifiedBy>
  <cp:revision>211</cp:revision>
  <dcterms:created xsi:type="dcterms:W3CDTF">2012-09-06T09:03:05Z</dcterms:created>
  <dcterms:modified xsi:type="dcterms:W3CDTF">2015-10-25T19:49:55Z</dcterms:modified>
</cp:coreProperties>
</file>