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257" r:id="rId4"/>
    <p:sldId id="258" r:id="rId5"/>
    <p:sldId id="319"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76" r:id="rId42"/>
    <p:sldId id="277" r:id="rId43"/>
    <p:sldId id="320" r:id="rId44"/>
    <p:sldId id="322" r:id="rId45"/>
    <p:sldId id="278" r:id="rId46"/>
    <p:sldId id="279" r:id="rId47"/>
    <p:sldId id="280" r:id="rId48"/>
    <p:sldId id="321"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D53D-241F-4F8B-BA40-CECF7257A479}"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E6389-BA5E-4989-B564-1D3C4148D351}" type="slidenum">
              <a:rPr lang="el-GR" smtClean="0"/>
              <a:t>‹#›</a:t>
            </a:fld>
            <a:endParaRPr lang="el-GR"/>
          </a:p>
        </p:txBody>
      </p:sp>
    </p:spTree>
    <p:extLst>
      <p:ext uri="{BB962C8B-B14F-4D97-AF65-F5344CB8AC3E}">
        <p14:creationId xmlns:p14="http://schemas.microsoft.com/office/powerpoint/2010/main" val="13711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157519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67356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57557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31823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5609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298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12074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62491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97894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77753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88938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3200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2968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845861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75898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811082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8126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170298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05486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92134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84421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7136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744054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629927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585605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522228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588461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186501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6580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76423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55736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867183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83102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183504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898771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3838871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499319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4759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111936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313850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27121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7632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0903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88398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05821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620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2168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A4D0C07-8ACF-4B76-BA42-7C3BD253F572}"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181060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4D0C07-8ACF-4B76-BA42-7C3BD253F572}"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83460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4D0C07-8ACF-4B76-BA42-7C3BD253F572}"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349284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193175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ea typeface="+mn-ea"/>
              </a:rPr>
              <a:t>Εισαγωγή</a:t>
            </a:r>
            <a:r>
              <a:rPr lang="el-GR" sz="1000" baseline="0" dirty="0" smtClean="0">
                <a:solidFill>
                  <a:srgbClr val="5075BC"/>
                </a:solidFill>
                <a:ea typeface="+mn-ea"/>
              </a:rPr>
              <a:t> στις βασικές  έννοιες Διδακτικής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9518503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87157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6177812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0967369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582437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8063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887545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4D0C07-8ACF-4B76-BA42-7C3BD253F572}"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2682419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1603770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2194142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244912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A4D0C07-8ACF-4B76-BA42-7C3BD253F572}"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114674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A4D0C07-8ACF-4B76-BA42-7C3BD253F572}"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87629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A4D0C07-8ACF-4B76-BA42-7C3BD253F572}" type="datetimeFigureOut">
              <a:rPr lang="el-GR" smtClean="0"/>
              <a:t>14/1/2015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387234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A4D0C07-8ACF-4B76-BA42-7C3BD253F572}" type="datetimeFigureOut">
              <a:rPr lang="el-GR" smtClean="0"/>
              <a:t>14/1/2015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61333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A4D0C07-8ACF-4B76-BA42-7C3BD253F572}" type="datetimeFigureOut">
              <a:rPr lang="el-GR" smtClean="0"/>
              <a:t>14/1/2015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74859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A4D0C07-8ACF-4B76-BA42-7C3BD253F572}"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18852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A4D0C07-8ACF-4B76-BA42-7C3BD253F572}"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7640848-1338-4D27-8E47-98F23E65272A}" type="slidenum">
              <a:rPr lang="el-GR" smtClean="0"/>
              <a:t>‹#›</a:t>
            </a:fld>
            <a:endParaRPr lang="el-GR"/>
          </a:p>
        </p:txBody>
      </p:sp>
    </p:spTree>
    <p:extLst>
      <p:ext uri="{BB962C8B-B14F-4D97-AF65-F5344CB8AC3E}">
        <p14:creationId xmlns:p14="http://schemas.microsoft.com/office/powerpoint/2010/main" val="218975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D0C07-8ACF-4B76-BA42-7C3BD253F572}" type="datetimeFigureOut">
              <a:rPr lang="el-GR" smtClean="0"/>
              <a:t>14/1/2015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0848-1338-4D27-8E47-98F23E65272A}" type="slidenum">
              <a:rPr lang="el-GR" smtClean="0"/>
              <a:t>‹#›</a:t>
            </a:fld>
            <a:endParaRPr lang="el-GR"/>
          </a:p>
        </p:txBody>
      </p:sp>
    </p:spTree>
    <p:extLst>
      <p:ext uri="{BB962C8B-B14F-4D97-AF65-F5344CB8AC3E}">
        <p14:creationId xmlns:p14="http://schemas.microsoft.com/office/powerpoint/2010/main" val="150008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9900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a:solidFill>
                  <a:srgbClr val="5075BC"/>
                </a:solidFill>
              </a:rPr>
              <a:t>Παιδαγωγικά</a:t>
            </a: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A</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t>Διασάφηση βασικών παιδαγωγικών εννοιών</a:t>
            </a:r>
            <a:endParaRPr lang="en-US" sz="2800" dirty="0"/>
          </a:p>
          <a:p>
            <a:endParaRPr lang="en-US" sz="2800" dirty="0"/>
          </a:p>
          <a:p>
            <a:r>
              <a:rPr lang="el-GR" sz="2800" dirty="0"/>
              <a:t>Ζαχαρούλα Σμυρναίου</a:t>
            </a:r>
          </a:p>
          <a:p>
            <a:r>
              <a:rPr lang="el-GR" sz="2800" dirty="0"/>
              <a:t>Σχολή Φιλοσοφίας</a:t>
            </a:r>
          </a:p>
          <a:p>
            <a:r>
              <a:rPr lang="el-GR" sz="2800" dirty="0"/>
              <a:t>Τμήμα Παιδαγωγικής και Ψυχολογίας</a:t>
            </a:r>
          </a:p>
        </p:txBody>
      </p:sp>
    </p:spTree>
    <p:extLst>
      <p:ext uri="{BB962C8B-B14F-4D97-AF65-F5344CB8AC3E}">
        <p14:creationId xmlns:p14="http://schemas.microsoft.com/office/powerpoint/2010/main" val="3596227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«Ορισμός» της </a:t>
            </a:r>
            <a:r>
              <a:rPr lang="el-GR" dirty="0" smtClean="0"/>
              <a:t>Διδακτικής (</a:t>
            </a:r>
            <a:r>
              <a:rPr lang="en-US" dirty="0"/>
              <a:t>Vergnaud)</a:t>
            </a:r>
            <a:endParaRPr lang="el-GR" dirty="0"/>
          </a:p>
        </p:txBody>
      </p:sp>
      <p:sp>
        <p:nvSpPr>
          <p:cNvPr id="5" name="Θέση περιεχομένου 4"/>
          <p:cNvSpPr>
            <a:spLocks noGrp="1"/>
          </p:cNvSpPr>
          <p:nvPr>
            <p:ph idx="1"/>
          </p:nvPr>
        </p:nvSpPr>
        <p:spPr/>
        <p:txBody>
          <a:bodyPr>
            <a:noAutofit/>
          </a:bodyPr>
          <a:lstStyle/>
          <a:p>
            <a:r>
              <a:rPr lang="el-GR" altLang="el-GR" sz="3600" dirty="0"/>
              <a:t>Η μελέτη των διαδικασιών διδασκαλίας και μάθησης σχετικά με ένα συγκεκριμένο χώρο γνώσης</a:t>
            </a:r>
          </a:p>
          <a:p>
            <a:pPr algn="just">
              <a:lnSpc>
                <a:spcPct val="80000"/>
              </a:lnSpc>
            </a:pPr>
            <a:r>
              <a:rPr lang="el-GR" altLang="el-GR" sz="3600" dirty="0"/>
              <a:t>για παράδειγμα, </a:t>
            </a:r>
            <a:endParaRPr lang="el-GR" altLang="el-GR" sz="3600" dirty="0" smtClean="0"/>
          </a:p>
          <a:p>
            <a:pPr lvl="1" algn="just">
              <a:lnSpc>
                <a:spcPct val="80000"/>
              </a:lnSpc>
            </a:pPr>
            <a:r>
              <a:rPr lang="el-GR" altLang="el-GR" sz="3200" dirty="0" smtClean="0"/>
              <a:t>ένα </a:t>
            </a:r>
            <a:r>
              <a:rPr lang="el-GR" altLang="el-GR" sz="3200" dirty="0"/>
              <a:t>μάθημα (π.χ. Πληροφορική) </a:t>
            </a:r>
          </a:p>
          <a:p>
            <a:pPr lvl="1" algn="just">
              <a:lnSpc>
                <a:spcPct val="80000"/>
              </a:lnSpc>
            </a:pPr>
            <a:r>
              <a:rPr lang="el-GR" altLang="el-GR" sz="3200" dirty="0"/>
              <a:t>ή ένα επάγγελμα (π.χ. γραμματέας) </a:t>
            </a:r>
          </a:p>
          <a:p>
            <a:pPr marL="0" indent="0" algn="just">
              <a:lnSpc>
                <a:spcPct val="80000"/>
              </a:lnSpc>
              <a:buNone/>
            </a:pPr>
            <a:endParaRPr lang="el-GR" altLang="el-GR" sz="3600" dirty="0"/>
          </a:p>
        </p:txBody>
      </p:sp>
    </p:spTree>
    <p:extLst>
      <p:ext uri="{BB962C8B-B14F-4D97-AF65-F5344CB8AC3E}">
        <p14:creationId xmlns:p14="http://schemas.microsoft.com/office/powerpoint/2010/main" val="427937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Το διδακτικό τρίγωνο</a:t>
            </a:r>
          </a:p>
        </p:txBody>
      </p:sp>
      <p:sp>
        <p:nvSpPr>
          <p:cNvPr id="5" name="Θέση περιεχομένου 4"/>
          <p:cNvSpPr>
            <a:spLocks noGrp="1"/>
          </p:cNvSpPr>
          <p:nvPr>
            <p:ph idx="1"/>
          </p:nvPr>
        </p:nvSpPr>
        <p:spPr/>
        <p:txBody>
          <a:bodyPr>
            <a:noAutofit/>
          </a:bodyPr>
          <a:lstStyle/>
          <a:p>
            <a:pPr>
              <a:lnSpc>
                <a:spcPct val="80000"/>
              </a:lnSpc>
              <a:spcAft>
                <a:spcPts val="300"/>
              </a:spcAft>
            </a:pPr>
            <a:r>
              <a:rPr lang="el-GR" altLang="el-GR" dirty="0"/>
              <a:t>Η Διδακτική συχνά αναπαρίσταται από ένα τρίγωνο (Houssaye, 1994), το οποίο συμβολίζει το σύστημα που συνδέει τις γνώσεις, το μαθητή και τον </a:t>
            </a:r>
            <a:r>
              <a:rPr lang="el-GR" altLang="el-GR" dirty="0" smtClean="0"/>
              <a:t>εκπαιδευτικό. </a:t>
            </a:r>
            <a:endParaRPr lang="en-US" altLang="el-GR" dirty="0"/>
          </a:p>
          <a:p>
            <a:pPr marL="0" indent="0" algn="just">
              <a:lnSpc>
                <a:spcPct val="80000"/>
              </a:lnSpc>
              <a:buNone/>
            </a:pPr>
            <a:endParaRPr lang="el-GR" altLang="el-GR" dirty="0"/>
          </a:p>
        </p:txBody>
      </p:sp>
      <p:pic>
        <p:nvPicPr>
          <p:cNvPr id="2" name="Εικόνα 1" descr="Πρόκειται για ένα ισόπλευρο τρίγωνο που στην κορυφή του είναι οι Γνώσεις, κάτω αριστερά οι Μαθητές και κάτω δεξιά ο Εκπαιδευτικός. Στο κέντρο του τριγώνου βρίσκεται η Διδακτική που αλληλεπιδρά με τις τρεις κορυφές." title="Διδακτικό τρίγωνο"/>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012" y="2834723"/>
            <a:ext cx="5312093" cy="3085818"/>
          </a:xfrm>
          <a:prstGeom prst="rect">
            <a:avLst/>
          </a:prstGeom>
          <a:ln w="19050">
            <a:solidFill>
              <a:schemeClr val="tx1"/>
            </a:solidFill>
          </a:ln>
        </p:spPr>
      </p:pic>
      <p:sp>
        <p:nvSpPr>
          <p:cNvPr id="3" name="TextBox 2"/>
          <p:cNvSpPr txBox="1"/>
          <p:nvPr/>
        </p:nvSpPr>
        <p:spPr>
          <a:xfrm>
            <a:off x="3668537" y="5985149"/>
            <a:ext cx="4873475" cy="357429"/>
          </a:xfrm>
          <a:prstGeom prst="rect">
            <a:avLst/>
          </a:prstGeom>
        </p:spPr>
        <p:txBody>
          <a:bodyPr vert="horz" wrap="square" lIns="91440" tIns="45720" rIns="91440" bIns="45720" rtlCol="0" anchor="ctr">
            <a:noAutofit/>
          </a:bodyPr>
          <a:lstStyle/>
          <a:p>
            <a:pPr algn="ctr"/>
            <a:r>
              <a:rPr lang="el-GR" sz="2000" dirty="0" smtClean="0"/>
              <a:t>Σχήμα 1. Διδακτικό τρίγωνο (</a:t>
            </a:r>
            <a:r>
              <a:rPr lang="en-US" sz="2000" dirty="0"/>
              <a:t>Houssaye, 1994</a:t>
            </a:r>
            <a:r>
              <a:rPr lang="en-US" sz="2000" dirty="0" smtClean="0"/>
              <a:t>)</a:t>
            </a:r>
            <a:endParaRPr lang="el-GR" sz="2000" dirty="0" smtClean="0"/>
          </a:p>
        </p:txBody>
      </p:sp>
    </p:spTree>
    <p:extLst>
      <p:ext uri="{BB962C8B-B14F-4D97-AF65-F5344CB8AC3E}">
        <p14:creationId xmlns:p14="http://schemas.microsoft.com/office/powerpoint/2010/main" val="2022683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τομέας της ανάπτυξης των περιεχομένων</a:t>
            </a:r>
          </a:p>
        </p:txBody>
      </p:sp>
      <p:sp>
        <p:nvSpPr>
          <p:cNvPr id="5" name="Θέση περιεχομένου 4"/>
          <p:cNvSpPr>
            <a:spLocks noGrp="1"/>
          </p:cNvSpPr>
          <p:nvPr>
            <p:ph idx="1"/>
          </p:nvPr>
        </p:nvSpPr>
        <p:spPr/>
        <p:txBody>
          <a:bodyPr>
            <a:noAutofit/>
          </a:bodyPr>
          <a:lstStyle/>
          <a:p>
            <a:pPr algn="just">
              <a:lnSpc>
                <a:spcPct val="80000"/>
              </a:lnSpc>
            </a:pPr>
            <a:r>
              <a:rPr lang="el-GR" altLang="el-GR" sz="2800" dirty="0"/>
              <a:t>Βασικό πεδίο μελέτης της Διδακτικής συνιστά καταρχήν ο τομέας της ανάπτυξης των περιεχομένων (δηλαδή η διδακτέα ύλη και το εκπαιδευτικό υλικό). Ο τομέας αυτός μελετάται κάτω από ποικίλα πρίσματα</a:t>
            </a:r>
            <a:r>
              <a:rPr lang="en-US" altLang="el-GR" sz="2800" dirty="0"/>
              <a:t>:</a:t>
            </a:r>
            <a:r>
              <a:rPr lang="el-GR" altLang="el-GR" sz="2800" dirty="0"/>
              <a:t> </a:t>
            </a:r>
            <a:endParaRPr lang="el-GR" altLang="el-GR" sz="2800" dirty="0" smtClean="0"/>
          </a:p>
          <a:p>
            <a:pPr algn="just">
              <a:lnSpc>
                <a:spcPct val="80000"/>
              </a:lnSpc>
            </a:pPr>
            <a:r>
              <a:rPr lang="el-GR" altLang="el-GR" sz="2400" dirty="0"/>
              <a:t>του διδακτικού μετασχηματισμού, </a:t>
            </a:r>
          </a:p>
          <a:p>
            <a:pPr algn="just">
              <a:lnSpc>
                <a:spcPct val="80000"/>
              </a:lnSpc>
            </a:pPr>
            <a:r>
              <a:rPr lang="el-GR" altLang="el-GR" sz="2400" dirty="0"/>
              <a:t>των κοινωνικών πρακτικών αναφοράς, </a:t>
            </a:r>
          </a:p>
          <a:p>
            <a:pPr algn="just">
              <a:lnSpc>
                <a:spcPct val="80000"/>
              </a:lnSpc>
            </a:pPr>
            <a:r>
              <a:rPr lang="el-GR" altLang="el-GR" sz="2400" dirty="0"/>
              <a:t>των διαδικασιών συγκρότησης σχετικών με το </a:t>
            </a:r>
            <a:r>
              <a:rPr lang="el-GR" altLang="el-GR" sz="2400" i="1" dirty="0"/>
              <a:t>Πλαίσιο Προγράμματος Σπουδών,</a:t>
            </a:r>
            <a:endParaRPr lang="el-GR" altLang="el-GR" sz="2400" dirty="0"/>
          </a:p>
          <a:p>
            <a:pPr algn="just">
              <a:lnSpc>
                <a:spcPct val="80000"/>
              </a:lnSpc>
            </a:pPr>
            <a:r>
              <a:rPr lang="el-GR" altLang="el-GR" sz="2400" dirty="0"/>
              <a:t>το </a:t>
            </a:r>
            <a:r>
              <a:rPr lang="el-GR" altLang="el-GR" sz="2400" i="1" dirty="0"/>
              <a:t>Αναλυτικό Πρόγραμμα</a:t>
            </a:r>
            <a:r>
              <a:rPr lang="el-GR" altLang="el-GR" sz="2400" dirty="0"/>
              <a:t>, όπως επίσης και </a:t>
            </a:r>
          </a:p>
          <a:p>
            <a:pPr algn="just">
              <a:lnSpc>
                <a:spcPct val="80000"/>
              </a:lnSpc>
            </a:pPr>
            <a:r>
              <a:rPr lang="el-GR" altLang="el-GR" sz="2400" dirty="0"/>
              <a:t>με το παραγόμενο </a:t>
            </a:r>
            <a:r>
              <a:rPr lang="el-GR" altLang="el-GR" sz="2400" i="1" dirty="0"/>
              <a:t>διδακτικό υλικό</a:t>
            </a:r>
            <a:r>
              <a:rPr lang="el-GR" altLang="el-GR" sz="2400" dirty="0"/>
              <a:t> — δηλαδή, τα σχολικά βιβλία και εγχειρίδια, το βιβλίο καθηγητή, καθώς και το</a:t>
            </a:r>
            <a:r>
              <a:rPr lang="el-GR" altLang="el-GR" sz="2400" i="1" dirty="0"/>
              <a:t> εκπαιδευτικό υλικό και λογισμικό</a:t>
            </a:r>
            <a:r>
              <a:rPr lang="el-GR" altLang="el-GR" sz="2400" dirty="0"/>
              <a:t>.</a:t>
            </a:r>
          </a:p>
          <a:p>
            <a:pPr algn="just">
              <a:lnSpc>
                <a:spcPct val="80000"/>
              </a:lnSpc>
            </a:pPr>
            <a:endParaRPr lang="el-GR" altLang="el-GR" sz="2800" dirty="0" smtClean="0"/>
          </a:p>
          <a:p>
            <a:pPr algn="just">
              <a:lnSpc>
                <a:spcPct val="80000"/>
              </a:lnSpc>
            </a:pPr>
            <a:endParaRPr lang="el-GR" altLang="el-GR" sz="2400" dirty="0"/>
          </a:p>
          <a:p>
            <a:pPr marL="0" indent="0" algn="just">
              <a:lnSpc>
                <a:spcPct val="80000"/>
              </a:lnSpc>
              <a:buNone/>
            </a:pPr>
            <a:endParaRPr lang="el-GR" altLang="el-GR" sz="2400" dirty="0"/>
          </a:p>
        </p:txBody>
      </p:sp>
    </p:spTree>
    <p:extLst>
      <p:ext uri="{BB962C8B-B14F-4D97-AF65-F5344CB8AC3E}">
        <p14:creationId xmlns:p14="http://schemas.microsoft.com/office/powerpoint/2010/main" val="2184135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Ο τομέας των στρατηγικών της οικοδόμησης των γνώσεων</a:t>
            </a:r>
          </a:p>
        </p:txBody>
      </p:sp>
      <p:sp>
        <p:nvSpPr>
          <p:cNvPr id="5" name="Θέση περιεχομένου 4"/>
          <p:cNvSpPr>
            <a:spLocks noGrp="1"/>
          </p:cNvSpPr>
          <p:nvPr>
            <p:ph idx="1"/>
          </p:nvPr>
        </p:nvSpPr>
        <p:spPr/>
        <p:txBody>
          <a:bodyPr>
            <a:noAutofit/>
          </a:bodyPr>
          <a:lstStyle/>
          <a:p>
            <a:pPr algn="just"/>
            <a:r>
              <a:rPr lang="el-GR" altLang="el-GR" dirty="0"/>
              <a:t>Βασικό άξονα μελέτης αποτελεί ο τομέας των </a:t>
            </a:r>
            <a:r>
              <a:rPr lang="el-GR" altLang="el-GR" b="1" dirty="0"/>
              <a:t>στρατηγικών της οικοδόμησης των γνώσεων και της κατανόησης των διαδικασιών της μάθησης</a:t>
            </a:r>
            <a:r>
              <a:rPr lang="el-GR" altLang="el-GR" dirty="0"/>
              <a:t>, ο οποίος κατά κανόνα αφορά το πλαίσιο σχολικών συνθηκών. </a:t>
            </a:r>
          </a:p>
          <a:p>
            <a:pPr algn="just"/>
            <a:r>
              <a:rPr lang="el-GR" altLang="el-GR" dirty="0" smtClean="0"/>
              <a:t>Απαιτούν </a:t>
            </a:r>
            <a:r>
              <a:rPr lang="el-GR" altLang="el-GR" dirty="0"/>
              <a:t>τη μελέτη των αναπαραστάσεων, των διδακτικών εμποδίων, της εννοιολογικής αλλαγής, και των διαδικασιών επίλυσης προβλημάτων.</a:t>
            </a:r>
          </a:p>
          <a:p>
            <a:pPr marL="0" indent="0" algn="just">
              <a:lnSpc>
                <a:spcPct val="80000"/>
              </a:lnSpc>
              <a:buNone/>
            </a:pPr>
            <a:endParaRPr lang="el-GR" altLang="el-GR" sz="3600" dirty="0" smtClean="0"/>
          </a:p>
          <a:p>
            <a:pPr algn="just">
              <a:lnSpc>
                <a:spcPct val="80000"/>
              </a:lnSpc>
            </a:pPr>
            <a:endParaRPr lang="el-GR" altLang="el-GR" dirty="0"/>
          </a:p>
          <a:p>
            <a:pPr marL="0" indent="0" algn="just">
              <a:lnSpc>
                <a:spcPct val="80000"/>
              </a:lnSpc>
              <a:buNone/>
            </a:pPr>
            <a:endParaRPr lang="el-GR" altLang="el-GR" dirty="0"/>
          </a:p>
        </p:txBody>
      </p:sp>
    </p:spTree>
    <p:extLst>
      <p:ext uri="{BB962C8B-B14F-4D97-AF65-F5344CB8AC3E}">
        <p14:creationId xmlns:p14="http://schemas.microsoft.com/office/powerpoint/2010/main" val="177248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Ο τομέας της οικοδόμησης διδακτικών καταστάσεων</a:t>
            </a:r>
          </a:p>
        </p:txBody>
      </p:sp>
      <p:sp>
        <p:nvSpPr>
          <p:cNvPr id="5" name="Θέση περιεχομένου 4"/>
          <p:cNvSpPr>
            <a:spLocks noGrp="1"/>
          </p:cNvSpPr>
          <p:nvPr>
            <p:ph idx="1"/>
          </p:nvPr>
        </p:nvSpPr>
        <p:spPr/>
        <p:txBody>
          <a:bodyPr>
            <a:noAutofit/>
          </a:bodyPr>
          <a:lstStyle/>
          <a:p>
            <a:pPr algn="just"/>
            <a:r>
              <a:rPr lang="el-GR" altLang="el-GR" dirty="0"/>
              <a:t>Σημαντικός τομέας είναι αυτός της οικοδόμησης διδακτικών καταστάσεων, που αφορά στο διδακτικό συμβόλαιο και στην </a:t>
            </a:r>
            <a:r>
              <a:rPr lang="el-GR" altLang="el-GR" dirty="0" smtClean="0"/>
              <a:t>κατάσταση–πρόβλημα</a:t>
            </a:r>
            <a:r>
              <a:rPr lang="el-GR" altLang="el-GR" dirty="0"/>
              <a:t>, στην επιμόρφωση των εκπαιδευτικών, αλλά και στη συγκρότηση διδακτικού υλικού.</a:t>
            </a:r>
          </a:p>
          <a:p>
            <a:pPr marL="0" indent="0" algn="just">
              <a:lnSpc>
                <a:spcPct val="80000"/>
              </a:lnSpc>
              <a:buNone/>
            </a:pPr>
            <a:endParaRPr lang="el-GR" altLang="el-GR" sz="3600" dirty="0" smtClean="0"/>
          </a:p>
          <a:p>
            <a:pPr algn="just">
              <a:lnSpc>
                <a:spcPct val="80000"/>
              </a:lnSpc>
            </a:pPr>
            <a:endParaRPr lang="el-GR" altLang="el-GR" dirty="0"/>
          </a:p>
          <a:p>
            <a:pPr marL="0" indent="0" algn="just">
              <a:lnSpc>
                <a:spcPct val="80000"/>
              </a:lnSpc>
              <a:buNone/>
            </a:pPr>
            <a:endParaRPr lang="el-GR" altLang="el-GR" dirty="0"/>
          </a:p>
        </p:txBody>
      </p:sp>
    </p:spTree>
    <p:extLst>
      <p:ext uri="{BB962C8B-B14F-4D97-AF65-F5344CB8AC3E}">
        <p14:creationId xmlns:p14="http://schemas.microsoft.com/office/powerpoint/2010/main" val="356829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Ο τομέας των διδακτικών αλληλεπιδράσεων</a:t>
            </a:r>
          </a:p>
        </p:txBody>
      </p:sp>
      <p:sp>
        <p:nvSpPr>
          <p:cNvPr id="5" name="Θέση περιεχομένου 4"/>
          <p:cNvSpPr>
            <a:spLocks noGrp="1"/>
          </p:cNvSpPr>
          <p:nvPr>
            <p:ph idx="1"/>
          </p:nvPr>
        </p:nvSpPr>
        <p:spPr/>
        <p:txBody>
          <a:bodyPr>
            <a:noAutofit/>
          </a:bodyPr>
          <a:lstStyle/>
          <a:p>
            <a:pPr algn="just"/>
            <a:r>
              <a:rPr lang="el-GR" altLang="el-GR" sz="2800" dirty="0"/>
              <a:t>… όπως η διδακτική βοήθεια, η γνωστική και η κοινωνικογνωστική σύγκρουση, καθώς και ο τομέας των χρησιμοποιούμενων μέσων (όπως γλώσσα και τεχνολογικά μέσα ή εργαλεία) που διαμεσολαβούν αυτές τις αλληλεπιδράσεις είναι άλλος ένας σημαντικός άξονας μελέτης της Διδακτικής. Κάτω από το πρίσμα αυτό, η ύπαρξη ενός τεχνολογικού μέσου όπως ο υπολογιστής φαίνεται να δρα καταλυτικά.</a:t>
            </a:r>
          </a:p>
          <a:p>
            <a:pPr algn="just"/>
            <a:r>
              <a:rPr lang="el-GR" altLang="el-GR" sz="2800" dirty="0"/>
              <a:t>Σημαντικό ρόλο στη διδακτική πράξη διαδραματίζει η αλληλεπίδραση του μαθητή με το τεχνικό μέσο και οι παρεμβάσεις που παρέχει ο </a:t>
            </a:r>
            <a:r>
              <a:rPr lang="el-GR" altLang="el-GR" sz="2800" dirty="0" smtClean="0"/>
              <a:t>εκπαιδευτικός</a:t>
            </a:r>
          </a:p>
          <a:p>
            <a:pPr algn="just">
              <a:lnSpc>
                <a:spcPct val="80000"/>
              </a:lnSpc>
            </a:pPr>
            <a:endParaRPr lang="el-GR" altLang="el-GR" sz="2800" dirty="0"/>
          </a:p>
          <a:p>
            <a:pPr marL="0" indent="0" algn="just">
              <a:lnSpc>
                <a:spcPct val="80000"/>
              </a:lnSpc>
              <a:buNone/>
            </a:pPr>
            <a:endParaRPr lang="el-GR" altLang="el-GR" sz="2800" dirty="0"/>
          </a:p>
        </p:txBody>
      </p:sp>
    </p:spTree>
    <p:extLst>
      <p:ext uri="{BB962C8B-B14F-4D97-AF65-F5344CB8AC3E}">
        <p14:creationId xmlns:p14="http://schemas.microsoft.com/office/powerpoint/2010/main" val="1120992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Δύο άλλοι σημαντικοί άξονες μελέτης</a:t>
            </a:r>
            <a:endParaRPr lang="el-GR" dirty="0"/>
          </a:p>
        </p:txBody>
      </p:sp>
      <p:sp>
        <p:nvSpPr>
          <p:cNvPr id="5" name="Θέση περιεχομένου 4"/>
          <p:cNvSpPr>
            <a:spLocks noGrp="1"/>
          </p:cNvSpPr>
          <p:nvPr>
            <p:ph idx="1"/>
          </p:nvPr>
        </p:nvSpPr>
        <p:spPr/>
        <p:txBody>
          <a:bodyPr>
            <a:noAutofit/>
          </a:bodyPr>
          <a:lstStyle/>
          <a:p>
            <a:pPr algn="just"/>
            <a:r>
              <a:rPr lang="el-GR" altLang="el-GR" dirty="0"/>
              <a:t>… αποτελούν αφενός τα σύγχρονα προγράμματα σπουδών και </a:t>
            </a:r>
          </a:p>
          <a:p>
            <a:pPr algn="just"/>
            <a:r>
              <a:rPr lang="el-GR" altLang="el-GR" dirty="0"/>
              <a:t>αφετέρου οι στάσεις και αντιλήψεις των εκπαιδευτικών</a:t>
            </a:r>
            <a:r>
              <a:rPr lang="el-GR" altLang="el-GR" dirty="0" smtClean="0"/>
              <a:t>.</a:t>
            </a:r>
            <a:endParaRPr lang="el-GR" altLang="el-GR" dirty="0"/>
          </a:p>
          <a:p>
            <a:pPr marL="0" indent="0" algn="just">
              <a:lnSpc>
                <a:spcPct val="80000"/>
              </a:lnSpc>
              <a:buNone/>
            </a:pPr>
            <a:endParaRPr lang="el-GR" altLang="el-GR" sz="3600" dirty="0" smtClean="0"/>
          </a:p>
          <a:p>
            <a:pPr algn="just">
              <a:lnSpc>
                <a:spcPct val="80000"/>
              </a:lnSpc>
            </a:pPr>
            <a:endParaRPr lang="el-GR" altLang="el-GR" dirty="0"/>
          </a:p>
          <a:p>
            <a:pPr marL="0" indent="0" algn="just">
              <a:lnSpc>
                <a:spcPct val="80000"/>
              </a:lnSpc>
              <a:buNone/>
            </a:pPr>
            <a:endParaRPr lang="el-GR" altLang="el-GR" dirty="0"/>
          </a:p>
        </p:txBody>
      </p:sp>
    </p:spTree>
    <p:extLst>
      <p:ext uri="{BB962C8B-B14F-4D97-AF65-F5344CB8AC3E}">
        <p14:creationId xmlns:p14="http://schemas.microsoft.com/office/powerpoint/2010/main" val="354162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Τρία ψυχολογικά ρεύματα </a:t>
            </a:r>
            <a:endParaRPr lang="el-GR" dirty="0"/>
          </a:p>
        </p:txBody>
      </p:sp>
      <p:sp>
        <p:nvSpPr>
          <p:cNvPr id="5" name="Θέση περιεχομένου 4"/>
          <p:cNvSpPr>
            <a:spLocks noGrp="1"/>
          </p:cNvSpPr>
          <p:nvPr>
            <p:ph idx="1"/>
          </p:nvPr>
        </p:nvSpPr>
        <p:spPr/>
        <p:txBody>
          <a:bodyPr>
            <a:noAutofit/>
          </a:bodyPr>
          <a:lstStyle/>
          <a:p>
            <a:pPr marL="0" indent="0" algn="just">
              <a:buNone/>
            </a:pPr>
            <a:r>
              <a:rPr lang="el-GR" altLang="el-GR" sz="2800" dirty="0"/>
              <a:t>Η ανάπτυξη ενός θεωρητικού πλαισίου πρέπει να </a:t>
            </a:r>
            <a:r>
              <a:rPr lang="el-GR" altLang="el-GR" sz="2800" dirty="0" smtClean="0"/>
              <a:t>ανατρέξει </a:t>
            </a:r>
            <a:r>
              <a:rPr lang="el-GR" altLang="el-GR" sz="2800" dirty="0"/>
              <a:t>άμεσα στο ψυχολογικό υπόβαθρο (Κουτσούκος </a:t>
            </a:r>
            <a:r>
              <a:rPr lang="en-US" altLang="el-GR" sz="2800" dirty="0"/>
              <a:t>A</a:t>
            </a:r>
            <a:r>
              <a:rPr lang="el-GR" altLang="el-GR" sz="2800" dirty="0"/>
              <a:t>. &amp; Σμυρναίου Ζ. (2006):</a:t>
            </a:r>
          </a:p>
          <a:p>
            <a:pPr>
              <a:lnSpc>
                <a:spcPct val="80000"/>
              </a:lnSpc>
            </a:pPr>
            <a:r>
              <a:rPr lang="el-GR" altLang="el-GR" sz="2400" dirty="0"/>
              <a:t>ο </a:t>
            </a:r>
            <a:r>
              <a:rPr lang="el-GR" altLang="el-GR" sz="2400" i="1" dirty="0"/>
              <a:t>συμπεριφορισμός</a:t>
            </a:r>
            <a:r>
              <a:rPr lang="el-GR" altLang="el-GR" sz="2400" dirty="0"/>
              <a:t> (behaviorism), που θεωρεί ότι η γνώση μεταδίδεται,</a:t>
            </a:r>
          </a:p>
          <a:p>
            <a:pPr>
              <a:lnSpc>
                <a:spcPct val="80000"/>
              </a:lnSpc>
            </a:pPr>
            <a:r>
              <a:rPr lang="el-GR" altLang="el-GR" sz="2400" dirty="0"/>
              <a:t>ο </a:t>
            </a:r>
            <a:r>
              <a:rPr lang="el-GR" altLang="el-GR" sz="2400" i="1" dirty="0"/>
              <a:t>εποικοδομισμός</a:t>
            </a:r>
            <a:r>
              <a:rPr lang="el-GR" altLang="el-GR" sz="2400" dirty="0"/>
              <a:t> (constructivism), που θεωρεί ότι η γνώση είναι προϊόν προσωπικής οικοδόμησης μέσω της αλληλεπίδρασης με το περιβάλλον</a:t>
            </a:r>
          </a:p>
          <a:p>
            <a:pPr>
              <a:lnSpc>
                <a:spcPct val="80000"/>
              </a:lnSpc>
            </a:pPr>
            <a:r>
              <a:rPr lang="el-GR" altLang="el-GR" sz="2400" dirty="0"/>
              <a:t>και οι </a:t>
            </a:r>
            <a:r>
              <a:rPr lang="el-GR" altLang="el-GR" sz="2400" i="1" dirty="0"/>
              <a:t>κοινωνικοπολιτισμικές</a:t>
            </a:r>
            <a:r>
              <a:rPr lang="el-GR" altLang="el-GR" sz="2400" dirty="0"/>
              <a:t> (sociocultural) ή </a:t>
            </a:r>
            <a:r>
              <a:rPr lang="el-GR" altLang="el-GR" sz="2400" i="1" dirty="0"/>
              <a:t>ιστορικοπολιτισμικές</a:t>
            </a:r>
            <a:r>
              <a:rPr lang="el-GR" altLang="el-GR" sz="2400" dirty="0"/>
              <a:t> (historicocultural) </a:t>
            </a:r>
            <a:r>
              <a:rPr lang="el-GR" altLang="el-GR" sz="2400" i="1" dirty="0"/>
              <a:t>προσεγγίσεις</a:t>
            </a:r>
            <a:r>
              <a:rPr lang="el-GR" altLang="el-GR" sz="2400" dirty="0"/>
              <a:t>, που αντιλαμβάνονται τη γνώση και τη μάθηση ως παράγωγα της κοινωνικής αλληλεπίδρασης και του πολιτισμού.</a:t>
            </a:r>
          </a:p>
          <a:p>
            <a:pPr algn="just"/>
            <a:endParaRPr lang="el-GR" altLang="el-GR" sz="2800" dirty="0" smtClean="0"/>
          </a:p>
          <a:p>
            <a:pPr algn="just">
              <a:lnSpc>
                <a:spcPct val="80000"/>
              </a:lnSpc>
            </a:pPr>
            <a:endParaRPr lang="el-GR" altLang="el-GR" sz="2400" dirty="0"/>
          </a:p>
          <a:p>
            <a:pPr marL="0" indent="0" algn="just">
              <a:lnSpc>
                <a:spcPct val="80000"/>
              </a:lnSpc>
              <a:buNone/>
            </a:pPr>
            <a:endParaRPr lang="el-GR" altLang="el-GR" sz="2400" dirty="0"/>
          </a:p>
        </p:txBody>
      </p:sp>
    </p:spTree>
    <p:extLst>
      <p:ext uri="{BB962C8B-B14F-4D97-AF65-F5344CB8AC3E}">
        <p14:creationId xmlns:p14="http://schemas.microsoft.com/office/powerpoint/2010/main" val="1757878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Η έννοια του διδακτικού συμβολαίου </a:t>
            </a:r>
          </a:p>
        </p:txBody>
      </p:sp>
      <p:sp>
        <p:nvSpPr>
          <p:cNvPr id="5" name="Θέση περιεχομένου 4"/>
          <p:cNvSpPr>
            <a:spLocks noGrp="1"/>
          </p:cNvSpPr>
          <p:nvPr>
            <p:ph idx="1"/>
          </p:nvPr>
        </p:nvSpPr>
        <p:spPr/>
        <p:txBody>
          <a:bodyPr>
            <a:noAutofit/>
          </a:bodyPr>
          <a:lstStyle/>
          <a:p>
            <a:pPr marL="0" indent="0">
              <a:buNone/>
            </a:pPr>
            <a:r>
              <a:rPr lang="el-GR" altLang="el-GR" sz="2800" dirty="0"/>
              <a:t>O όρος του διδακτικού συμβολαίου διατυπώθηκε αρχικά από τον G. Brousseau (Brousseau, 1980) στα πλαίσια της Διδακτικής των </a:t>
            </a:r>
            <a:r>
              <a:rPr lang="el-GR" altLang="el-GR" sz="2800" dirty="0" smtClean="0"/>
              <a:t>Μαθηματικών.</a:t>
            </a:r>
          </a:p>
          <a:p>
            <a:pPr marL="0" indent="0">
              <a:buNone/>
            </a:pPr>
            <a:r>
              <a:rPr lang="el-GR" altLang="el-GR" sz="2800" dirty="0"/>
              <a:t>Προσπαθεί να περιγράψει τις αλληλεπιδράσεις, συνειδητές ή ασυνείδητες, που λαμβάνουν χώρα ανάμεσα σε ένα εκπαιδευτικό και τους μαθητές του, κυρίως όσον αφορά στην οικοδόμηση των γνώσεων. </a:t>
            </a:r>
            <a:r>
              <a:rPr lang="en-US" altLang="el-GR" sz="2800" dirty="0" smtClean="0"/>
              <a:t>O</a:t>
            </a:r>
            <a:r>
              <a:rPr lang="el-GR" altLang="el-GR" sz="2800" dirty="0" smtClean="0"/>
              <a:t> </a:t>
            </a:r>
            <a:r>
              <a:rPr lang="el-GR" altLang="el-GR" sz="2800" dirty="0"/>
              <a:t>εκπαιδευτικός είναι εκεί για να διδάξει, ο μαθητής είναι εκεί για να μάθει. Αν και οι όροι του συμβολαίου είναι κατά κανόνα υπονοούμενοι, αυτό δεν σημαίνει ότι δεν είναι γνωστοί. Σημαντικό ρόλο σε αυτό το θέμα διαδραματίζει ασφαλώς και το ζήτημα της αξιολόγησης.</a:t>
            </a:r>
          </a:p>
          <a:p>
            <a:pPr marL="0" indent="0">
              <a:buNone/>
            </a:pPr>
            <a:endParaRPr lang="el-GR" altLang="el-GR" sz="2800" dirty="0" smtClean="0"/>
          </a:p>
          <a:p>
            <a:pPr marL="0" indent="0">
              <a:buNone/>
            </a:pPr>
            <a:endParaRPr lang="el-GR" altLang="el-GR" sz="2800" dirty="0" smtClean="0"/>
          </a:p>
          <a:p>
            <a:pPr>
              <a:lnSpc>
                <a:spcPct val="80000"/>
              </a:lnSpc>
            </a:pPr>
            <a:endParaRPr lang="el-GR" altLang="el-GR" sz="2800" dirty="0"/>
          </a:p>
          <a:p>
            <a:pPr marL="0" indent="0">
              <a:lnSpc>
                <a:spcPct val="80000"/>
              </a:lnSpc>
              <a:buNone/>
            </a:pPr>
            <a:endParaRPr lang="el-GR" altLang="el-GR" sz="2800" dirty="0"/>
          </a:p>
        </p:txBody>
      </p:sp>
    </p:spTree>
    <p:extLst>
      <p:ext uri="{BB962C8B-B14F-4D97-AF65-F5344CB8AC3E}">
        <p14:creationId xmlns:p14="http://schemas.microsoft.com/office/powerpoint/2010/main" val="1139589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a:t>Τα χαρακτηριστικά του διδακτικού </a:t>
            </a:r>
            <a:r>
              <a:rPr lang="el-GR" sz="4000" dirty="0" smtClean="0"/>
              <a:t>συμβολαίου</a:t>
            </a:r>
            <a:r>
              <a:rPr lang="en-US" sz="4000" dirty="0" smtClean="0"/>
              <a:t> (1)</a:t>
            </a:r>
            <a:r>
              <a:rPr lang="el-GR" sz="4000" dirty="0" smtClean="0"/>
              <a:t> </a:t>
            </a:r>
            <a:endParaRPr lang="el-GR" sz="4000" dirty="0"/>
          </a:p>
        </p:txBody>
      </p:sp>
      <p:sp>
        <p:nvSpPr>
          <p:cNvPr id="5" name="Θέση περιεχομένου 4"/>
          <p:cNvSpPr>
            <a:spLocks noGrp="1"/>
          </p:cNvSpPr>
          <p:nvPr>
            <p:ph idx="1"/>
          </p:nvPr>
        </p:nvSpPr>
        <p:spPr/>
        <p:txBody>
          <a:bodyPr>
            <a:noAutofit/>
          </a:bodyPr>
          <a:lstStyle/>
          <a:p>
            <a:r>
              <a:rPr lang="el-GR" altLang="el-GR" dirty="0"/>
              <a:t>Είναι ένα σύστημα αμοιβαίων υποχρεώσεων, σε μεγάλο βαθμό υπονοούμενων, το οποίο καθορίζει αυτό που κάθε συμβαλλόμενος (μαθητής ‑ εκπαιδευτικός) πρέπει να διαχειριστεί, και για το οποίο θα είναι υπεύθυνος έναντι του άλλου.</a:t>
            </a:r>
          </a:p>
          <a:p>
            <a:r>
              <a:rPr lang="el-GR" altLang="el-GR" dirty="0"/>
              <a:t>Προϋπάρχει της διδακτικής κατάστασης και την καθορίζει. Ο εκπαιδευτικός δεσμεύεται από αυτό, στον ίδιο βαθμό με το μαθητή</a:t>
            </a:r>
            <a:r>
              <a:rPr lang="el-GR" altLang="el-GR" dirty="0" smtClean="0"/>
              <a:t>.</a:t>
            </a:r>
          </a:p>
          <a:p>
            <a:pPr marL="0" indent="0">
              <a:lnSpc>
                <a:spcPct val="80000"/>
              </a:lnSpc>
              <a:buNone/>
            </a:pPr>
            <a:endParaRPr lang="el-GR" altLang="el-GR" dirty="0"/>
          </a:p>
          <a:p>
            <a:pPr marL="0" indent="0">
              <a:lnSpc>
                <a:spcPct val="80000"/>
              </a:lnSpc>
              <a:buNone/>
            </a:pPr>
            <a:endParaRPr lang="el-GR" altLang="el-GR" dirty="0"/>
          </a:p>
        </p:txBody>
      </p:sp>
    </p:spTree>
    <p:extLst>
      <p:ext uri="{BB962C8B-B14F-4D97-AF65-F5344CB8AC3E}">
        <p14:creationId xmlns:p14="http://schemas.microsoft.com/office/powerpoint/2010/main" val="2338653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ctr">
              <a:buNone/>
            </a:pPr>
            <a:r>
              <a:rPr lang="el-GR" dirty="0"/>
              <a:t>Εννοιολογική προσέγγιση των βασικών εννοιών της Παιδαγωγικής, όπως: Αγωγή, Εκπαίδευση, Μόρφωση, μάθηση, διδασκαλία, μόρφωση και κατάρτιση.</a:t>
            </a:r>
          </a:p>
        </p:txBody>
      </p:sp>
    </p:spTree>
    <p:extLst>
      <p:ext uri="{BB962C8B-B14F-4D97-AF65-F5344CB8AC3E}">
        <p14:creationId xmlns:p14="http://schemas.microsoft.com/office/powerpoint/2010/main" val="2925808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a:t>Τα χαρακτηριστικά του διδακτικού </a:t>
            </a:r>
            <a:r>
              <a:rPr lang="el-GR" sz="4000" dirty="0" smtClean="0"/>
              <a:t>συμβολαίου</a:t>
            </a:r>
            <a:r>
              <a:rPr lang="en-US" sz="4000" dirty="0" smtClean="0"/>
              <a:t> (2)</a:t>
            </a:r>
            <a:r>
              <a:rPr lang="el-GR" sz="4000" dirty="0" smtClean="0"/>
              <a:t> </a:t>
            </a:r>
            <a:endParaRPr lang="el-GR" sz="4000" dirty="0"/>
          </a:p>
        </p:txBody>
      </p:sp>
      <p:sp>
        <p:nvSpPr>
          <p:cNvPr id="5" name="Θέση περιεχομένου 4"/>
          <p:cNvSpPr>
            <a:spLocks noGrp="1"/>
          </p:cNvSpPr>
          <p:nvPr>
            <p:ph idx="1"/>
          </p:nvPr>
        </p:nvSpPr>
        <p:spPr/>
        <p:txBody>
          <a:bodyPr>
            <a:noAutofit/>
          </a:bodyPr>
          <a:lstStyle/>
          <a:p>
            <a:r>
              <a:rPr lang="el-GR" altLang="el-GR" dirty="0" smtClean="0"/>
              <a:t>Ορίζει </a:t>
            </a:r>
            <a:r>
              <a:rPr lang="el-GR" altLang="el-GR" dirty="0"/>
              <a:t>το «επάγγελμα» του μαθητή όπως και το επάγγελμα του εκπαιδευτικού, και κανένας από τους δύο δεν μπορεί να αντικαταστήσει τον άλλο χωρίς να καταρρεύσει το πλαίσιο της μάθησης.</a:t>
            </a:r>
          </a:p>
          <a:p>
            <a:r>
              <a:rPr lang="el-GR" altLang="el-GR" dirty="0"/>
              <a:t>Δεν εκδηλώνεται παρά τη στιγμή των ρήξεών του. Υπάρχει όμως και εξελίσσεται σε όλη τη διάρκεια της μαθησιακής δραστηριότητας</a:t>
            </a:r>
            <a:r>
              <a:rPr lang="el-GR" altLang="el-GR" dirty="0" smtClean="0"/>
              <a:t>.</a:t>
            </a:r>
          </a:p>
          <a:p>
            <a:pPr marL="0" indent="0">
              <a:buNone/>
            </a:pPr>
            <a:endParaRPr lang="el-GR" altLang="el-GR" dirty="0" smtClean="0"/>
          </a:p>
          <a:p>
            <a:pPr>
              <a:lnSpc>
                <a:spcPct val="80000"/>
              </a:lnSpc>
            </a:pPr>
            <a:endParaRPr lang="el-GR" altLang="el-GR" dirty="0"/>
          </a:p>
          <a:p>
            <a:pPr marL="0" indent="0">
              <a:lnSpc>
                <a:spcPct val="80000"/>
              </a:lnSpc>
              <a:buNone/>
            </a:pPr>
            <a:endParaRPr lang="el-GR" altLang="el-GR" dirty="0"/>
          </a:p>
        </p:txBody>
      </p:sp>
    </p:spTree>
    <p:extLst>
      <p:ext uri="{BB962C8B-B14F-4D97-AF65-F5344CB8AC3E}">
        <p14:creationId xmlns:p14="http://schemas.microsoft.com/office/powerpoint/2010/main" val="470638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Παράδειγμα διδακτικού </a:t>
            </a:r>
            <a:r>
              <a:rPr lang="el-GR" dirty="0" smtClean="0"/>
              <a:t>συμβολαίου</a:t>
            </a:r>
            <a:r>
              <a:rPr lang="en-US" dirty="0" smtClean="0"/>
              <a:t> (1)</a:t>
            </a:r>
            <a:r>
              <a:rPr lang="el-GR" dirty="0" smtClean="0"/>
              <a:t> </a:t>
            </a:r>
            <a:endParaRPr lang="el-GR" dirty="0"/>
          </a:p>
        </p:txBody>
      </p:sp>
      <p:sp>
        <p:nvSpPr>
          <p:cNvPr id="5" name="Θέση περιεχομένου 4"/>
          <p:cNvSpPr>
            <a:spLocks noGrp="1"/>
          </p:cNvSpPr>
          <p:nvPr>
            <p:ph idx="1"/>
          </p:nvPr>
        </p:nvSpPr>
        <p:spPr/>
        <p:txBody>
          <a:bodyPr>
            <a:noAutofit/>
          </a:bodyPr>
          <a:lstStyle/>
          <a:p>
            <a:r>
              <a:rPr lang="el-GR" altLang="el-GR" dirty="0"/>
              <a:t>Κατά τη διδασκαλία της χρήσης ενός προγράμματος επεξεργασίας κειμένου, ο γενικός σκοπός του μαθήματος μοιάζει ξεκάθαρος: το ζητούμενο από τους μαθητές είναι να παράγουν ένα κείμενο χωρίς λάθη και με συγκεκριμένη μορφοποίηση. </a:t>
            </a:r>
          </a:p>
          <a:p>
            <a:r>
              <a:rPr lang="el-GR" altLang="el-GR" dirty="0"/>
              <a:t>Συνήθως, η αξιολόγηση του μαθητή γίνεται πάνω στο τελικό «προϊόν» της εργασίας του με τον υπολογιστή. </a:t>
            </a:r>
            <a:endParaRPr lang="el-GR" altLang="el-GR" dirty="0" smtClean="0"/>
          </a:p>
          <a:p>
            <a:pPr marL="0" indent="0">
              <a:lnSpc>
                <a:spcPct val="80000"/>
              </a:lnSpc>
              <a:buNone/>
            </a:pPr>
            <a:endParaRPr lang="el-GR" altLang="el-GR" dirty="0"/>
          </a:p>
          <a:p>
            <a:pPr marL="0" indent="0">
              <a:lnSpc>
                <a:spcPct val="80000"/>
              </a:lnSpc>
              <a:buNone/>
            </a:pPr>
            <a:endParaRPr lang="el-GR" altLang="el-GR" dirty="0"/>
          </a:p>
        </p:txBody>
      </p:sp>
    </p:spTree>
    <p:extLst>
      <p:ext uri="{BB962C8B-B14F-4D97-AF65-F5344CB8AC3E}">
        <p14:creationId xmlns:p14="http://schemas.microsoft.com/office/powerpoint/2010/main" val="4037134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Παράδειγμα διδακτικού </a:t>
            </a:r>
            <a:r>
              <a:rPr lang="el-GR" dirty="0" smtClean="0"/>
              <a:t>συμβολαίου</a:t>
            </a:r>
            <a:r>
              <a:rPr lang="en-US" dirty="0" smtClean="0"/>
              <a:t> (2)</a:t>
            </a:r>
            <a:r>
              <a:rPr lang="el-GR" dirty="0" smtClean="0"/>
              <a:t> </a:t>
            </a:r>
            <a:endParaRPr lang="el-GR" dirty="0"/>
          </a:p>
        </p:txBody>
      </p:sp>
      <p:sp>
        <p:nvSpPr>
          <p:cNvPr id="5" name="Θέση περιεχομένου 4"/>
          <p:cNvSpPr>
            <a:spLocks noGrp="1"/>
          </p:cNvSpPr>
          <p:nvPr>
            <p:ph idx="1"/>
          </p:nvPr>
        </p:nvSpPr>
        <p:spPr/>
        <p:txBody>
          <a:bodyPr>
            <a:noAutofit/>
          </a:bodyPr>
          <a:lstStyle/>
          <a:p>
            <a:r>
              <a:rPr lang="el-GR" altLang="el-GR" dirty="0" smtClean="0"/>
              <a:t>Το </a:t>
            </a:r>
            <a:r>
              <a:rPr lang="el-GR" altLang="el-GR" dirty="0"/>
              <a:t>διδακτικό συμβόλαιο προσδιορίζεται από τη μάθηση της παραγωγής ενός «προϊόντος» (δηλαδή ενός αρχείου κειμένου) με βέλτιστο τρόπο (που είναι ένας άρρητος κανόνας του συμβολαίου) και με τη χρήση των μέσων που έχει ο μαθητής στη διάθεσή του (λογισμικό και υλικό) (Lévy, 1993). </a:t>
            </a:r>
          </a:p>
          <a:p>
            <a:r>
              <a:rPr lang="el-GR" altLang="el-GR" dirty="0"/>
              <a:t>Υπάρχουν όμως πολλές δυνατότητες μη βέλτιστης παραγωγής του τελικού «προϊόντος». </a:t>
            </a:r>
            <a:endParaRPr lang="el-GR" altLang="el-GR" dirty="0" smtClean="0"/>
          </a:p>
          <a:p>
            <a:pPr>
              <a:lnSpc>
                <a:spcPct val="80000"/>
              </a:lnSpc>
            </a:pPr>
            <a:endParaRPr lang="el-GR" altLang="el-GR" dirty="0"/>
          </a:p>
          <a:p>
            <a:pPr marL="0" indent="0">
              <a:lnSpc>
                <a:spcPct val="80000"/>
              </a:lnSpc>
              <a:buNone/>
            </a:pPr>
            <a:endParaRPr lang="el-GR" altLang="el-GR" dirty="0"/>
          </a:p>
        </p:txBody>
      </p:sp>
    </p:spTree>
    <p:extLst>
      <p:ext uri="{BB962C8B-B14F-4D97-AF65-F5344CB8AC3E}">
        <p14:creationId xmlns:p14="http://schemas.microsoft.com/office/powerpoint/2010/main" val="352016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a:t>Η αλληλεπίδραση υποκειμένου ‑ τεχνικού </a:t>
            </a:r>
            <a:r>
              <a:rPr lang="el-GR" sz="4000" dirty="0" smtClean="0"/>
              <a:t>μέσου</a:t>
            </a:r>
            <a:endParaRPr lang="el-GR" sz="4000" dirty="0"/>
          </a:p>
        </p:txBody>
      </p:sp>
      <p:sp>
        <p:nvSpPr>
          <p:cNvPr id="5" name="Θέση περιεχομένου 4"/>
          <p:cNvSpPr>
            <a:spLocks noGrp="1"/>
          </p:cNvSpPr>
          <p:nvPr>
            <p:ph idx="1"/>
          </p:nvPr>
        </p:nvSpPr>
        <p:spPr/>
        <p:txBody>
          <a:bodyPr>
            <a:noAutofit/>
          </a:bodyPr>
          <a:lstStyle/>
          <a:p>
            <a:r>
              <a:rPr lang="el-GR" altLang="el-GR" dirty="0"/>
              <a:t>Στο διδακτικό τρίγωνο (γνώσεις ‑ μαθητές ‑ εκπαιδευτικός), η θέση του υπολογιστή όταν αποτελεί αντικείμενο μάθησης ή διαμεσολάβησης γνώσεων είναι κεντρική, αφού η πλειονότητα των διδακτικών δραστηριοτήτων επικεντρώνονται στη χρήση του υπολογιστή ενώ οι περισσότερες μαθησιακές δραστηριότητες δεν μπορούν να λάβουν χώρα χωρίς υπολογιστή</a:t>
            </a:r>
            <a:r>
              <a:rPr lang="el-GR" altLang="el-GR" dirty="0" smtClean="0"/>
              <a:t>.</a:t>
            </a:r>
            <a:endParaRPr lang="el-GR" altLang="el-GR" dirty="0"/>
          </a:p>
          <a:p>
            <a:pPr marL="0" indent="0">
              <a:lnSpc>
                <a:spcPct val="80000"/>
              </a:lnSpc>
              <a:buNone/>
            </a:pPr>
            <a:endParaRPr lang="el-GR" altLang="el-GR" dirty="0"/>
          </a:p>
        </p:txBody>
      </p:sp>
    </p:spTree>
    <p:extLst>
      <p:ext uri="{BB962C8B-B14F-4D97-AF65-F5344CB8AC3E}">
        <p14:creationId xmlns:p14="http://schemas.microsoft.com/office/powerpoint/2010/main" val="202620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Συμπεριφορισμός </a:t>
            </a:r>
            <a:r>
              <a:rPr lang="el-GR" dirty="0" smtClean="0"/>
              <a:t>- </a:t>
            </a:r>
            <a:r>
              <a:rPr lang="en-US" dirty="0" smtClean="0"/>
              <a:t>Behaviorism (1)</a:t>
            </a:r>
            <a:endParaRPr lang="el-GR" dirty="0"/>
          </a:p>
        </p:txBody>
      </p:sp>
      <p:sp>
        <p:nvSpPr>
          <p:cNvPr id="5" name="Θέση περιεχομένου 4"/>
          <p:cNvSpPr>
            <a:spLocks noGrp="1"/>
          </p:cNvSpPr>
          <p:nvPr>
            <p:ph idx="1"/>
          </p:nvPr>
        </p:nvSpPr>
        <p:spPr/>
        <p:txBody>
          <a:bodyPr>
            <a:noAutofit/>
          </a:bodyPr>
          <a:lstStyle/>
          <a:p>
            <a:r>
              <a:rPr lang="el-GR" altLang="el-GR" dirty="0"/>
              <a:t>Δίνει έμφαση στην αναμετάδοση της Πληροφορίας και στην τροποποίηση της συμπεριφοράς (θεωρία των συνειρμών - </a:t>
            </a:r>
            <a:r>
              <a:rPr lang="el-GR" altLang="el-GR" dirty="0" err="1"/>
              <a:t>connectionist</a:t>
            </a:r>
            <a:r>
              <a:rPr lang="el-GR" altLang="el-GR" dirty="0"/>
              <a:t> </a:t>
            </a:r>
            <a:r>
              <a:rPr lang="el-GR" altLang="el-GR" dirty="0" err="1"/>
              <a:t>view</a:t>
            </a:r>
            <a:r>
              <a:rPr lang="el-GR" altLang="el-GR" dirty="0"/>
              <a:t> of </a:t>
            </a:r>
            <a:r>
              <a:rPr lang="el-GR" altLang="el-GR" dirty="0" err="1"/>
              <a:t>learning</a:t>
            </a:r>
            <a:r>
              <a:rPr lang="el-GR" altLang="el-GR" dirty="0"/>
              <a:t>). Η μάθηση συνίσταται στην τροποποίηση της συμπεριφοράς. </a:t>
            </a:r>
          </a:p>
          <a:p>
            <a:r>
              <a:rPr lang="el-GR" altLang="el-GR" dirty="0"/>
              <a:t>Π</a:t>
            </a:r>
            <a:r>
              <a:rPr lang="el-GR" altLang="el-GR" smtClean="0"/>
              <a:t>ρόδρομος</a:t>
            </a:r>
            <a:r>
              <a:rPr lang="el-GR" altLang="el-GR" dirty="0"/>
              <a:t>: I. Pavlov </a:t>
            </a:r>
            <a:endParaRPr lang="en-US" altLang="el-GR" dirty="0" smtClean="0"/>
          </a:p>
          <a:p>
            <a:r>
              <a:rPr lang="el-GR" altLang="el-GR" dirty="0" smtClean="0"/>
              <a:t>Βασικοί </a:t>
            </a:r>
            <a:r>
              <a:rPr lang="el-GR" altLang="el-GR" dirty="0"/>
              <a:t>εκπρόσωποι: J.B. </a:t>
            </a:r>
            <a:r>
              <a:rPr lang="el-GR" altLang="el-GR" dirty="0" err="1"/>
              <a:t>Watson</a:t>
            </a:r>
            <a:r>
              <a:rPr lang="el-GR" altLang="el-GR" dirty="0"/>
              <a:t>, E.L. </a:t>
            </a:r>
            <a:r>
              <a:rPr lang="el-GR" altLang="el-GR" dirty="0" err="1"/>
              <a:t>Thorndike</a:t>
            </a:r>
            <a:r>
              <a:rPr lang="el-GR" altLang="el-GR" dirty="0"/>
              <a:t>, B. </a:t>
            </a:r>
            <a:r>
              <a:rPr lang="el-GR" altLang="el-GR" dirty="0" err="1" smtClean="0"/>
              <a:t>Skinner</a:t>
            </a:r>
            <a:endParaRPr lang="el-GR" altLang="el-GR" dirty="0" smtClean="0"/>
          </a:p>
        </p:txBody>
      </p:sp>
    </p:spTree>
    <p:extLst>
      <p:ext uri="{BB962C8B-B14F-4D97-AF65-F5344CB8AC3E}">
        <p14:creationId xmlns:p14="http://schemas.microsoft.com/office/powerpoint/2010/main" val="264497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Συμπεριφορισμός </a:t>
            </a:r>
            <a:r>
              <a:rPr lang="el-GR" dirty="0" smtClean="0"/>
              <a:t>- </a:t>
            </a:r>
            <a:r>
              <a:rPr lang="en-US" dirty="0" smtClean="0"/>
              <a:t>Behaviorism (2)</a:t>
            </a:r>
            <a:endParaRPr lang="el-GR" dirty="0"/>
          </a:p>
        </p:txBody>
      </p:sp>
      <p:sp>
        <p:nvSpPr>
          <p:cNvPr id="5" name="Θέση περιεχομένου 4"/>
          <p:cNvSpPr>
            <a:spLocks noGrp="1"/>
          </p:cNvSpPr>
          <p:nvPr>
            <p:ph idx="1"/>
          </p:nvPr>
        </p:nvSpPr>
        <p:spPr/>
        <p:txBody>
          <a:bodyPr>
            <a:noAutofit/>
          </a:bodyPr>
          <a:lstStyle/>
          <a:p>
            <a:r>
              <a:rPr lang="el-GR" altLang="el-GR" dirty="0"/>
              <a:t>Περιγραφή της συμπεριφοράς και όχι εξήγησή της </a:t>
            </a:r>
          </a:p>
          <a:p>
            <a:r>
              <a:rPr lang="el-GR" altLang="el-GR" dirty="0"/>
              <a:t>Δεν υπάρχει δυνατότητα πρόσβασης στις νοητικές καταστάσεις των υποκειμένων (τα πιστεύω τους, οι προσδοκίες τους, οι προθέσεις τους όπως και τα κίνητρά τους δεν είναι </a:t>
            </a:r>
            <a:r>
              <a:rPr lang="el-GR" altLang="el-GR" dirty="0" err="1"/>
              <a:t>προσβάσιμα</a:t>
            </a:r>
            <a:r>
              <a:rPr lang="el-GR" altLang="el-GR" dirty="0"/>
              <a:t>)</a:t>
            </a:r>
          </a:p>
        </p:txBody>
      </p:sp>
    </p:spTree>
    <p:extLst>
      <p:ext uri="{BB962C8B-B14F-4D97-AF65-F5344CB8AC3E}">
        <p14:creationId xmlns:p14="http://schemas.microsoft.com/office/powerpoint/2010/main" val="2796936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Εμπειριστές (1</a:t>
            </a:r>
            <a:r>
              <a:rPr lang="el-GR" dirty="0" smtClean="0"/>
              <a:t>)</a:t>
            </a:r>
            <a:endParaRPr lang="el-GR" dirty="0"/>
          </a:p>
        </p:txBody>
      </p:sp>
      <p:sp>
        <p:nvSpPr>
          <p:cNvPr id="5" name="Θέση περιεχομένου 4"/>
          <p:cNvSpPr>
            <a:spLocks noGrp="1"/>
          </p:cNvSpPr>
          <p:nvPr>
            <p:ph idx="1"/>
          </p:nvPr>
        </p:nvSpPr>
        <p:spPr/>
        <p:txBody>
          <a:bodyPr>
            <a:noAutofit/>
          </a:bodyPr>
          <a:lstStyle/>
          <a:p>
            <a:r>
              <a:rPr lang="el-GR" altLang="el-GR" sz="3000" dirty="0"/>
              <a:t>Κατά τους εμπειριστές, η γνώση αποτελείται από ιδέες που πρέπει να μπουν κατά κάποιο τρόπο στο μυαλό του ανθρώπου, </a:t>
            </a:r>
          </a:p>
          <a:p>
            <a:r>
              <a:rPr lang="el-GR" altLang="el-GR" sz="3000" dirty="0"/>
              <a:t>Αυτό μπορεί να γίνει ευκολότερα αν περάσουν μέσα από τις αισθήσεις. Υποστηρίζουν ότι το μυαλό του μαθητή είναι άγραφο χαρτί (tabula </a:t>
            </a:r>
            <a:r>
              <a:rPr lang="el-GR" altLang="el-GR" sz="3000" dirty="0" err="1"/>
              <a:t>raza</a:t>
            </a:r>
            <a:r>
              <a:rPr lang="el-GR" altLang="el-GR" sz="3000" dirty="0"/>
              <a:t>) πάνω στο οποίο ο δάσκαλος μπορεί να εγγράψει τη γνώση. </a:t>
            </a:r>
          </a:p>
          <a:p>
            <a:r>
              <a:rPr lang="el-GR" altLang="el-GR" sz="3000" dirty="0"/>
              <a:t>Η μάθηση λοιπόν είναι μια παθητική διαδικασία, </a:t>
            </a:r>
            <a:r>
              <a:rPr lang="el-GR" altLang="el-GR" sz="3000" dirty="0" err="1"/>
              <a:t>ληπτική</a:t>
            </a:r>
            <a:r>
              <a:rPr lang="el-GR" altLang="el-GR" sz="3000" dirty="0"/>
              <a:t> και αναπαραγωγική. Η γνώση μεταδίδεται από το δάσκαλο και το εγχειρίδιο στο μαθητή. </a:t>
            </a:r>
          </a:p>
        </p:txBody>
      </p:sp>
    </p:spTree>
    <p:extLst>
      <p:ext uri="{BB962C8B-B14F-4D97-AF65-F5344CB8AC3E}">
        <p14:creationId xmlns:p14="http://schemas.microsoft.com/office/powerpoint/2010/main" val="3987924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Εμπειριστές </a:t>
            </a:r>
            <a:r>
              <a:rPr lang="el-GR" dirty="0" smtClean="0"/>
              <a:t>(</a:t>
            </a:r>
            <a:r>
              <a:rPr lang="en-US" dirty="0" smtClean="0"/>
              <a:t>2</a:t>
            </a:r>
            <a:r>
              <a:rPr lang="el-GR" dirty="0" smtClean="0"/>
              <a:t>)</a:t>
            </a:r>
            <a:endParaRPr lang="el-GR" dirty="0"/>
          </a:p>
        </p:txBody>
      </p:sp>
      <p:sp>
        <p:nvSpPr>
          <p:cNvPr id="5" name="Θέση περιεχομένου 4"/>
          <p:cNvSpPr>
            <a:spLocks noGrp="1"/>
          </p:cNvSpPr>
          <p:nvPr>
            <p:ph idx="1"/>
          </p:nvPr>
        </p:nvSpPr>
        <p:spPr/>
        <p:txBody>
          <a:bodyPr>
            <a:noAutofit/>
          </a:bodyPr>
          <a:lstStyle/>
          <a:p>
            <a:r>
              <a:rPr lang="el-GR" altLang="el-GR" sz="3100" dirty="0"/>
              <a:t>Είναι στατική και αντικειμενική. Η έμφαση δίνεται στην ποσότητα και το εύρος της γνώσης. Η αποτελεσματικότητα της μάθησης ελέγχεται με τεστ προόδου που δίνουν έμφαση στην κατοχή του περιεχομένου. </a:t>
            </a:r>
          </a:p>
          <a:p>
            <a:r>
              <a:rPr lang="el-GR" altLang="el-GR" sz="3100" dirty="0"/>
              <a:t>Το διδακτικό μοντέλο που στηρίζεται στη θεωρία του </a:t>
            </a:r>
            <a:r>
              <a:rPr lang="el-GR" altLang="el-GR" sz="3100" dirty="0" err="1"/>
              <a:t>μπιχεβιορισμού</a:t>
            </a:r>
            <a:r>
              <a:rPr lang="el-GR" altLang="el-GR" sz="3100" dirty="0"/>
              <a:t> είναι δασκαλοκεντρικό. Ο δάσκαλος θεωρείται αυθεντία και οι μαθητές οφείλουν να αναπαράγουν τη γνώση όπως αυτή υπάρχει στα σχολικά εγχειρίδια και μεταδίδεται από αυτόν στην τάξη.</a:t>
            </a:r>
          </a:p>
        </p:txBody>
      </p:sp>
    </p:spTree>
    <p:extLst>
      <p:ext uri="{BB962C8B-B14F-4D97-AF65-F5344CB8AC3E}">
        <p14:creationId xmlns:p14="http://schemas.microsoft.com/office/powerpoint/2010/main" val="28710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Μάθηση (σχολή της συμπεριφοράς)</a:t>
            </a:r>
          </a:p>
        </p:txBody>
      </p:sp>
      <p:sp>
        <p:nvSpPr>
          <p:cNvPr id="5" name="Θέση περιεχομένου 4"/>
          <p:cNvSpPr>
            <a:spLocks noGrp="1"/>
          </p:cNvSpPr>
          <p:nvPr>
            <p:ph idx="1"/>
          </p:nvPr>
        </p:nvSpPr>
        <p:spPr/>
        <p:txBody>
          <a:bodyPr>
            <a:noAutofit/>
          </a:bodyPr>
          <a:lstStyle/>
          <a:p>
            <a:r>
              <a:rPr lang="el-GR" altLang="el-GR" dirty="0"/>
              <a:t>Μοντέλο S-R Stimuli - Response </a:t>
            </a:r>
          </a:p>
          <a:p>
            <a:r>
              <a:rPr lang="el-GR" altLang="el-GR" dirty="0"/>
              <a:t>ανάλυση των χαρακτηριστικών εισόδου - εξόδου όχι ενδιαφέρον για την εσωτερική λειτουργία</a:t>
            </a:r>
          </a:p>
          <a:p>
            <a:r>
              <a:rPr lang="el-GR" altLang="el-GR" dirty="0"/>
              <a:t>η μάθηση είναι ζήτημα δημιουργίας συνδέσεων μεταξύ των ερεθισμάτων και των αντιδράσεων για να αντιληφθούμε την πολυπλοκότητα των συμπεριφορών πρέπει να τις </a:t>
            </a:r>
            <a:r>
              <a:rPr lang="el-GR" altLang="el-GR" dirty="0" err="1"/>
              <a:t>κατατμήσουμε</a:t>
            </a:r>
            <a:r>
              <a:rPr lang="el-GR" altLang="el-GR" dirty="0"/>
              <a:t> σε στοιχειώδεις </a:t>
            </a:r>
            <a:r>
              <a:rPr lang="el-GR" altLang="el-GR" dirty="0" smtClean="0"/>
              <a:t>μονάδες</a:t>
            </a:r>
            <a:endParaRPr lang="el-GR" altLang="el-GR" dirty="0"/>
          </a:p>
        </p:txBody>
      </p:sp>
    </p:spTree>
    <p:extLst>
      <p:ext uri="{BB962C8B-B14F-4D97-AF65-F5344CB8AC3E}">
        <p14:creationId xmlns:p14="http://schemas.microsoft.com/office/powerpoint/2010/main" val="292216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Κύρια θέση της σχολής της συμπεριφοράς</a:t>
            </a:r>
          </a:p>
        </p:txBody>
      </p:sp>
      <p:sp>
        <p:nvSpPr>
          <p:cNvPr id="5" name="Θέση περιεχομένου 4"/>
          <p:cNvSpPr>
            <a:spLocks noGrp="1"/>
          </p:cNvSpPr>
          <p:nvPr>
            <p:ph idx="1"/>
          </p:nvPr>
        </p:nvSpPr>
        <p:spPr/>
        <p:txBody>
          <a:bodyPr>
            <a:noAutofit/>
          </a:bodyPr>
          <a:lstStyle/>
          <a:p>
            <a:r>
              <a:rPr lang="el-GR" altLang="el-GR" b="1" dirty="0" smtClean="0"/>
              <a:t>Ενίσχυση </a:t>
            </a:r>
            <a:r>
              <a:rPr lang="el-GR" altLang="el-GR" b="1" dirty="0"/>
              <a:t>της ενεργούς </a:t>
            </a:r>
            <a:r>
              <a:rPr lang="el-GR" altLang="el-GR" b="1" dirty="0" smtClean="0"/>
              <a:t>συμπεριφοράς</a:t>
            </a:r>
            <a:r>
              <a:rPr lang="en-US" altLang="el-GR" b="1" dirty="0" smtClean="0"/>
              <a:t> </a:t>
            </a:r>
            <a:r>
              <a:rPr lang="el-GR" altLang="el-GR" dirty="0" smtClean="0"/>
              <a:t>: </a:t>
            </a:r>
            <a:r>
              <a:rPr lang="el-GR" altLang="el-GR" dirty="0"/>
              <a:t>μεγαλύτερες πιθανότητες επανάληψης (θετικοί και αρνητικοί ενισχυτές)</a:t>
            </a:r>
          </a:p>
        </p:txBody>
      </p:sp>
    </p:spTree>
    <p:extLst>
      <p:ext uri="{BB962C8B-B14F-4D97-AF65-F5344CB8AC3E}">
        <p14:creationId xmlns:p14="http://schemas.microsoft.com/office/powerpoint/2010/main" val="182958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Εισαγωγή στις βασικές έννοιες </a:t>
            </a:r>
            <a:r>
              <a:rPr lang="el-GR" dirty="0" smtClean="0"/>
              <a:t>Διδακτικής</a:t>
            </a:r>
          </a:p>
          <a:p>
            <a:r>
              <a:rPr lang="el-GR" dirty="0"/>
              <a:t>Εισαγωγή </a:t>
            </a:r>
            <a:r>
              <a:rPr lang="el-GR"/>
              <a:t>στις </a:t>
            </a:r>
            <a:r>
              <a:rPr lang="el-GR" smtClean="0"/>
              <a:t>βασικές </a:t>
            </a:r>
            <a:r>
              <a:rPr lang="el-GR" dirty="0"/>
              <a:t>Παιδαγωγικές </a:t>
            </a:r>
            <a:r>
              <a:rPr lang="el-GR" dirty="0" smtClean="0"/>
              <a:t>έννοιες</a:t>
            </a:r>
          </a:p>
          <a:p>
            <a:r>
              <a:rPr lang="el-GR" dirty="0"/>
              <a:t>Παιδαγωγικά Φιλοσοφικά ρεύματα</a:t>
            </a:r>
          </a:p>
        </p:txBody>
      </p:sp>
    </p:spTree>
    <p:extLst>
      <p:ext uri="{BB962C8B-B14F-4D97-AF65-F5344CB8AC3E}">
        <p14:creationId xmlns:p14="http://schemas.microsoft.com/office/powerpoint/2010/main" val="2203277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Οι γνωστικές (</a:t>
            </a:r>
            <a:r>
              <a:rPr lang="en-US" dirty="0"/>
              <a:t>cognitive) </a:t>
            </a:r>
            <a:r>
              <a:rPr lang="el-GR" dirty="0"/>
              <a:t>θεωρίες </a:t>
            </a:r>
          </a:p>
        </p:txBody>
      </p:sp>
      <p:sp>
        <p:nvSpPr>
          <p:cNvPr id="5" name="Θέση περιεχομένου 4"/>
          <p:cNvSpPr>
            <a:spLocks noGrp="1"/>
          </p:cNvSpPr>
          <p:nvPr>
            <p:ph idx="1"/>
          </p:nvPr>
        </p:nvSpPr>
        <p:spPr/>
        <p:txBody>
          <a:bodyPr>
            <a:noAutofit/>
          </a:bodyPr>
          <a:lstStyle/>
          <a:p>
            <a:r>
              <a:rPr lang="el-GR" altLang="el-GR" dirty="0"/>
              <a:t>Οι γνωστικές θεωρίες εστιάζουν το ενδιαφέρον τους στο εσωτερικό του γνωστικού συστήματος, στη δομή του και τη λειτουργία του η μάθηση συνίσταται στην τροποποίηση των γνώσεων</a:t>
            </a:r>
          </a:p>
        </p:txBody>
      </p:sp>
    </p:spTree>
    <p:extLst>
      <p:ext uri="{BB962C8B-B14F-4D97-AF65-F5344CB8AC3E}">
        <p14:creationId xmlns:p14="http://schemas.microsoft.com/office/powerpoint/2010/main" val="2004336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a:t>Οικοδομισμός ή  </a:t>
            </a:r>
            <a:r>
              <a:rPr lang="el-GR" sz="4000" dirty="0" err="1" smtClean="0"/>
              <a:t>Δομητισμός</a:t>
            </a:r>
            <a:r>
              <a:rPr lang="el-GR" sz="4000" dirty="0"/>
              <a:t/>
            </a:r>
            <a:br>
              <a:rPr lang="el-GR" sz="4000" dirty="0"/>
            </a:br>
            <a:r>
              <a:rPr lang="en-US" sz="4000" dirty="0" smtClean="0"/>
              <a:t>Constructivism </a:t>
            </a:r>
            <a:endParaRPr lang="el-GR" sz="4000" dirty="0"/>
          </a:p>
        </p:txBody>
      </p:sp>
      <p:sp>
        <p:nvSpPr>
          <p:cNvPr id="5" name="Θέση περιεχομένου 4"/>
          <p:cNvSpPr>
            <a:spLocks noGrp="1"/>
          </p:cNvSpPr>
          <p:nvPr>
            <p:ph idx="1"/>
          </p:nvPr>
        </p:nvSpPr>
        <p:spPr/>
        <p:txBody>
          <a:bodyPr>
            <a:noAutofit/>
          </a:bodyPr>
          <a:lstStyle/>
          <a:p>
            <a:r>
              <a:rPr lang="el-GR" altLang="el-GR" dirty="0"/>
              <a:t>Αναγνωρίζει ότι τα παιδιά, πριν ακόμα πάνε στο σχολείο, διαθέτουν γνώσεις και το σχολείο πρέπει να βοηθήσει να οικοδομηθούν νέες γνώσεις πάνω σε αυτές που ήδη κατέχουν. Εστιάζουν το ενδιαφέρον τους στο εσωτερικό του γνωστικού μας συστήματος, στη δομή και τη λειτουργία του : η μάθηση συνίσταται στην τροποποίηση των γνώσεων.</a:t>
            </a:r>
          </a:p>
        </p:txBody>
      </p:sp>
    </p:spTree>
    <p:extLst>
      <p:ext uri="{BB962C8B-B14F-4D97-AF65-F5344CB8AC3E}">
        <p14:creationId xmlns:p14="http://schemas.microsoft.com/office/powerpoint/2010/main" val="3211954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Βασικές αρχές θεωρίας του Piaget</a:t>
            </a:r>
          </a:p>
        </p:txBody>
      </p:sp>
      <p:sp>
        <p:nvSpPr>
          <p:cNvPr id="5" name="Θέση περιεχομένου 4"/>
          <p:cNvSpPr>
            <a:spLocks noGrp="1"/>
          </p:cNvSpPr>
          <p:nvPr>
            <p:ph idx="1"/>
          </p:nvPr>
        </p:nvSpPr>
        <p:spPr/>
        <p:txBody>
          <a:bodyPr>
            <a:noAutofit/>
          </a:bodyPr>
          <a:lstStyle/>
          <a:p>
            <a:r>
              <a:rPr lang="el-GR" altLang="el-GR" b="1" dirty="0"/>
              <a:t>προσαρμογή</a:t>
            </a:r>
            <a:r>
              <a:rPr lang="el-GR" altLang="el-GR" dirty="0"/>
              <a:t> (βιολογική αρχή): συνισταμένη της αφομοίωσης - συμμόρφωσης </a:t>
            </a:r>
            <a:endParaRPr lang="en-US" altLang="el-GR" dirty="0" smtClean="0"/>
          </a:p>
          <a:p>
            <a:r>
              <a:rPr lang="el-GR" altLang="el-GR" b="1" dirty="0" smtClean="0"/>
              <a:t>αφομοίωση</a:t>
            </a:r>
            <a:r>
              <a:rPr lang="el-GR" altLang="el-GR" dirty="0"/>
              <a:t>: η ενέργεια του οργανισμού για να εντάξει μια κατάσταση σε σχήματα δραστηριοτήτων που ήδη διαθέτει </a:t>
            </a:r>
            <a:endParaRPr lang="en-US" altLang="el-GR" dirty="0" smtClean="0"/>
          </a:p>
          <a:p>
            <a:r>
              <a:rPr lang="el-GR" altLang="el-GR" b="1" dirty="0" smtClean="0"/>
              <a:t>συμμόρφωση</a:t>
            </a:r>
            <a:r>
              <a:rPr lang="el-GR" altLang="el-GR" dirty="0"/>
              <a:t>: οι ενέργειες που πραγματοποιεί ο οργανισμός ανάλογα με τις απαιτήσεις του περιβάλλοντος για την επίτευξη ενός σκοπού </a:t>
            </a:r>
          </a:p>
        </p:txBody>
      </p:sp>
    </p:spTree>
    <p:extLst>
      <p:ext uri="{BB962C8B-B14F-4D97-AF65-F5344CB8AC3E}">
        <p14:creationId xmlns:p14="http://schemas.microsoft.com/office/powerpoint/2010/main" val="2170075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dirty="0"/>
              <a:t>Ko</a:t>
            </a:r>
            <a:r>
              <a:rPr lang="el-GR" dirty="0"/>
              <a:t>ινωνικοπολιτισμικές </a:t>
            </a:r>
            <a:r>
              <a:rPr lang="el-GR" dirty="0" smtClean="0"/>
              <a:t>θεωρίες</a:t>
            </a:r>
            <a:r>
              <a:rPr lang="en-US" dirty="0" smtClean="0"/>
              <a:t> (1)</a:t>
            </a:r>
            <a:endParaRPr lang="el-GR" dirty="0"/>
          </a:p>
        </p:txBody>
      </p:sp>
      <p:sp>
        <p:nvSpPr>
          <p:cNvPr id="5" name="Θέση περιεχομένου 4"/>
          <p:cNvSpPr>
            <a:spLocks noGrp="1"/>
          </p:cNvSpPr>
          <p:nvPr>
            <p:ph idx="1"/>
          </p:nvPr>
        </p:nvSpPr>
        <p:spPr/>
        <p:txBody>
          <a:bodyPr>
            <a:noAutofit/>
          </a:bodyPr>
          <a:lstStyle/>
          <a:p>
            <a:r>
              <a:rPr lang="el-GR" altLang="el-GR" dirty="0"/>
              <a:t>Θεωρία της δραστηριότητας :</a:t>
            </a:r>
            <a:r>
              <a:rPr lang="el-GR" altLang="el-GR" dirty="0" smtClean="0"/>
              <a:t> </a:t>
            </a:r>
            <a:r>
              <a:rPr lang="el-GR" altLang="el-GR" dirty="0"/>
              <a:t>activity theory </a:t>
            </a:r>
          </a:p>
          <a:p>
            <a:r>
              <a:rPr lang="el-GR" altLang="el-GR" dirty="0"/>
              <a:t>Δεν υπάρχει μαθησιακή δραστηριότητα έξω από το κοινωνικό, ιστορικό και πολιτισμικό πλαίσιο μέσα στο οποίο διαδραματίζεται</a:t>
            </a:r>
            <a:r>
              <a:rPr lang="el-GR" altLang="el-GR" dirty="0" smtClean="0"/>
              <a:t>.</a:t>
            </a:r>
            <a:endParaRPr lang="en-US" altLang="el-GR" dirty="0" smtClean="0"/>
          </a:p>
        </p:txBody>
      </p:sp>
    </p:spTree>
    <p:extLst>
      <p:ext uri="{BB962C8B-B14F-4D97-AF65-F5344CB8AC3E}">
        <p14:creationId xmlns:p14="http://schemas.microsoft.com/office/powerpoint/2010/main" val="3909669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dirty="0"/>
              <a:t>Ko</a:t>
            </a:r>
            <a:r>
              <a:rPr lang="el-GR" dirty="0"/>
              <a:t>ινωνικοπολιτισμικές </a:t>
            </a:r>
            <a:r>
              <a:rPr lang="el-GR" dirty="0" smtClean="0"/>
              <a:t>θεωρίες</a:t>
            </a:r>
            <a:r>
              <a:rPr lang="en-US" dirty="0" smtClean="0"/>
              <a:t> (2)</a:t>
            </a:r>
            <a:endParaRPr lang="el-GR" dirty="0"/>
          </a:p>
        </p:txBody>
      </p:sp>
      <p:sp>
        <p:nvSpPr>
          <p:cNvPr id="5" name="Θέση περιεχομένου 4"/>
          <p:cNvSpPr>
            <a:spLocks noGrp="1"/>
          </p:cNvSpPr>
          <p:nvPr>
            <p:ph idx="1"/>
          </p:nvPr>
        </p:nvSpPr>
        <p:spPr/>
        <p:txBody>
          <a:bodyPr>
            <a:noAutofit/>
          </a:bodyPr>
          <a:lstStyle/>
          <a:p>
            <a:r>
              <a:rPr lang="el-GR" altLang="el-GR" dirty="0"/>
              <a:t>H ανακαλυπτική μάθηση (Bruner): οι μαθητές ανακαλύπτουν αρχές ή αναπτύσσουν δεξιότητες μέσω πειραματισμού και πρακτικής. Ο μαθητευόμενος, προκειμένου να κατανοεί τις πληροφορίες και να αναπτύσσεται γνωστικά, </a:t>
            </a:r>
            <a:r>
              <a:rPr lang="el-GR" altLang="el-GR" dirty="0" smtClean="0"/>
              <a:t>οικοδομεί</a:t>
            </a:r>
            <a:r>
              <a:rPr lang="en-US" altLang="el-GR" dirty="0" smtClean="0"/>
              <a:t> </a:t>
            </a:r>
            <a:r>
              <a:rPr lang="el-GR" altLang="el-GR" dirty="0" smtClean="0"/>
              <a:t>:</a:t>
            </a:r>
            <a:r>
              <a:rPr lang="el-GR" altLang="el-GR" dirty="0"/>
              <a:t> </a:t>
            </a:r>
          </a:p>
          <a:p>
            <a:r>
              <a:rPr lang="el-GR" altLang="el-GR" dirty="0" smtClean="0"/>
              <a:t>έμπρακτες </a:t>
            </a:r>
            <a:r>
              <a:rPr lang="el-GR" altLang="el-GR" dirty="0"/>
              <a:t>αναπαραστάσεις, που σχετίζονται με την εκτέλεση δράσεων (μικρές ηλικίες). </a:t>
            </a:r>
          </a:p>
          <a:p>
            <a:r>
              <a:rPr lang="el-GR" altLang="el-GR" dirty="0" smtClean="0"/>
              <a:t>εικονικές </a:t>
            </a:r>
            <a:r>
              <a:rPr lang="el-GR" altLang="el-GR" dirty="0"/>
              <a:t>αναπαραστάσεις, αντιστοιχούν σε δομές χώρου και είναι ανεξάρτητες της δράσης. Αποτελούν εσωτερικές νοητικές εικόνες.</a:t>
            </a:r>
          </a:p>
        </p:txBody>
      </p:sp>
    </p:spTree>
    <p:extLst>
      <p:ext uri="{BB962C8B-B14F-4D97-AF65-F5344CB8AC3E}">
        <p14:creationId xmlns:p14="http://schemas.microsoft.com/office/powerpoint/2010/main" val="3269083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dirty="0"/>
              <a:t>Ko</a:t>
            </a:r>
            <a:r>
              <a:rPr lang="el-GR" dirty="0"/>
              <a:t>ινωνικοπολιτισμικές </a:t>
            </a:r>
            <a:r>
              <a:rPr lang="el-GR" dirty="0" smtClean="0"/>
              <a:t>θεωρίες</a:t>
            </a:r>
            <a:r>
              <a:rPr lang="en-US" dirty="0" smtClean="0"/>
              <a:t> (3)</a:t>
            </a:r>
            <a:endParaRPr lang="el-GR" dirty="0"/>
          </a:p>
        </p:txBody>
      </p:sp>
      <p:sp>
        <p:nvSpPr>
          <p:cNvPr id="5" name="Θέση περιεχομένου 4"/>
          <p:cNvSpPr>
            <a:spLocks noGrp="1"/>
          </p:cNvSpPr>
          <p:nvPr>
            <p:ph idx="1"/>
          </p:nvPr>
        </p:nvSpPr>
        <p:spPr/>
        <p:txBody>
          <a:bodyPr>
            <a:noAutofit/>
          </a:bodyPr>
          <a:lstStyle/>
          <a:p>
            <a:r>
              <a:rPr lang="el-GR" altLang="el-GR" sz="2800" dirty="0"/>
              <a:t>Συμβολικές αναπαραστάσεις, είναι η αναπαράσταση σχέσεων με αφηρημένα σύμβολα, με δυνατότητα διαφόρων συσχετισμών και διατύπωσης θεωριών.  </a:t>
            </a:r>
          </a:p>
          <a:p>
            <a:r>
              <a:rPr lang="el-GR" altLang="el-GR" sz="2800" dirty="0"/>
              <a:t>Σύμφωνα με τον Bruner ο μαθητής πρέπει να έρχεται αντιμέτωπος με προβληματικές καταστάσεις , το αναλυτικό να οργανώνεται σε σπειροειδή μορφή και ο δάσκαλος πρέπει να έχει ρόλο εμψυχωτή και συντονιστή στην διαδικασία της μάθησης.  </a:t>
            </a:r>
          </a:p>
          <a:p>
            <a:r>
              <a:rPr lang="el-GR" altLang="el-GR" sz="2800" dirty="0"/>
              <a:t>Τελευταία ο Bruner έδωσε έμφαση στο πολιτισμικό και κοινωνικό πλαίσιο των γνωστικών διεργασιών συναντώντας τους εκπρόσωπους της σοβιετικής ψυχολογικής σχολής. </a:t>
            </a:r>
          </a:p>
        </p:txBody>
      </p:sp>
    </p:spTree>
    <p:extLst>
      <p:ext uri="{BB962C8B-B14F-4D97-AF65-F5344CB8AC3E}">
        <p14:creationId xmlns:p14="http://schemas.microsoft.com/office/powerpoint/2010/main" val="1152310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dirty="0"/>
              <a:t>Ko</a:t>
            </a:r>
            <a:r>
              <a:rPr lang="el-GR" dirty="0"/>
              <a:t>ινωνικοπολιτισμικές </a:t>
            </a:r>
            <a:r>
              <a:rPr lang="el-GR" dirty="0" smtClean="0"/>
              <a:t>θεωρίες</a:t>
            </a:r>
            <a:r>
              <a:rPr lang="en-US" dirty="0" smtClean="0"/>
              <a:t> (4)</a:t>
            </a:r>
            <a:endParaRPr lang="el-GR" dirty="0"/>
          </a:p>
        </p:txBody>
      </p:sp>
      <p:sp>
        <p:nvSpPr>
          <p:cNvPr id="5" name="Θέση περιεχομένου 4"/>
          <p:cNvSpPr>
            <a:spLocks noGrp="1"/>
          </p:cNvSpPr>
          <p:nvPr>
            <p:ph idx="1"/>
          </p:nvPr>
        </p:nvSpPr>
        <p:spPr/>
        <p:txBody>
          <a:bodyPr>
            <a:noAutofit/>
          </a:bodyPr>
          <a:lstStyle/>
          <a:p>
            <a:r>
              <a:rPr lang="el-GR" altLang="el-GR" sz="2800" dirty="0"/>
              <a:t>Σύμφωνα με την θεωρία του Vygotsky η ανάπτυξη της νόησης είναι διαδικασία κοινωνικής αλληλεπίδρασης στην οποία κυρίαρχο ρόλο παίζει η γλώσσα. Το παιδί στην διαδικασία αυτή είναι δρών υποκείμενο που διαμορφώνει με τις πράξεις του τη γνωστική του πραγματικότητα. </a:t>
            </a:r>
          </a:p>
          <a:p>
            <a:r>
              <a:rPr lang="el-GR" altLang="el-GR" sz="2800" dirty="0"/>
              <a:t>Βασική αρχή της θεωρίας του είναι η «ζώνη της επικείμενης ανάπτυξης» (</a:t>
            </a:r>
            <a:r>
              <a:rPr lang="el-GR" altLang="el-GR" sz="2800" dirty="0" err="1"/>
              <a:t>zone</a:t>
            </a:r>
            <a:r>
              <a:rPr lang="el-GR" altLang="el-GR" sz="2800" dirty="0"/>
              <a:t> of </a:t>
            </a:r>
            <a:r>
              <a:rPr lang="el-GR" altLang="el-GR" sz="2800" dirty="0" err="1"/>
              <a:t>proximal</a:t>
            </a:r>
            <a:r>
              <a:rPr lang="el-GR" altLang="el-GR" sz="2800" dirty="0"/>
              <a:t> </a:t>
            </a:r>
            <a:r>
              <a:rPr lang="el-GR" altLang="el-GR" sz="2800" dirty="0" err="1"/>
              <a:t>development</a:t>
            </a:r>
            <a:r>
              <a:rPr lang="el-GR" altLang="el-GR" sz="2800" dirty="0"/>
              <a:t>) που αποτελεί την ανεξερεύνητη περιοχή του εσωτερικού δυναμικού του μαθητή ο οποίος βρίσκεται σε μία εν δυνάμει λανθάνουσα κατάσταση εξέλιξης. Εδώ φαίνεται η σημασία της διαμεσολάβησης του ενηλίκου και ο ρόλος του κοινωνικού περιβάλλοντος στην γνωστική ανάπτυξη του μαθητή. </a:t>
            </a:r>
          </a:p>
        </p:txBody>
      </p:sp>
    </p:spTree>
    <p:extLst>
      <p:ext uri="{BB962C8B-B14F-4D97-AF65-F5344CB8AC3E}">
        <p14:creationId xmlns:p14="http://schemas.microsoft.com/office/powerpoint/2010/main" val="3889170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dirty="0"/>
              <a:t>Ζώνη Επικείμενης Ανάπτυξης (ΖΕΑ) </a:t>
            </a:r>
          </a:p>
        </p:txBody>
      </p:sp>
      <p:sp>
        <p:nvSpPr>
          <p:cNvPr id="5" name="Θέση περιεχομένου 4"/>
          <p:cNvSpPr>
            <a:spLocks noGrp="1"/>
          </p:cNvSpPr>
          <p:nvPr>
            <p:ph idx="1"/>
          </p:nvPr>
        </p:nvSpPr>
        <p:spPr/>
        <p:txBody>
          <a:bodyPr>
            <a:noAutofit/>
          </a:bodyPr>
          <a:lstStyle/>
          <a:p>
            <a:r>
              <a:rPr lang="el-GR" altLang="el-GR" dirty="0"/>
              <a:t>Κάθε άτομο έχει ένα πυρήνα γνώσεων που χρησιμοποιείται για την πραγματοποίηση δραστηριοτήτων. Γύρω από αυτό τον πυρήνα τοποθετείται η ΖΕΑ η οποία μπορεί να πραγματοποιήσει δραστηριότητες μόνο όταν συνεπικουρείται από άλλους. </a:t>
            </a:r>
          </a:p>
        </p:txBody>
      </p:sp>
    </p:spTree>
    <p:extLst>
      <p:ext uri="{BB962C8B-B14F-4D97-AF65-F5344CB8AC3E}">
        <p14:creationId xmlns:p14="http://schemas.microsoft.com/office/powerpoint/2010/main" val="2451233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a:t>H θεωρία της δραστηριότητας (Vygotsky, Leontiev, Luria, Nardi</a:t>
            </a:r>
            <a:r>
              <a:rPr lang="el-GR" sz="4000" dirty="0" smtClean="0"/>
              <a:t>)</a:t>
            </a:r>
            <a:r>
              <a:rPr lang="en-US" sz="4000" dirty="0" smtClean="0"/>
              <a:t> (1)</a:t>
            </a:r>
            <a:endParaRPr lang="el-GR" sz="4000" dirty="0"/>
          </a:p>
        </p:txBody>
      </p:sp>
      <p:sp>
        <p:nvSpPr>
          <p:cNvPr id="5" name="Θέση περιεχομένου 4"/>
          <p:cNvSpPr>
            <a:spLocks noGrp="1"/>
          </p:cNvSpPr>
          <p:nvPr>
            <p:ph idx="1"/>
          </p:nvPr>
        </p:nvSpPr>
        <p:spPr/>
        <p:txBody>
          <a:bodyPr>
            <a:noAutofit/>
          </a:bodyPr>
          <a:lstStyle/>
          <a:p>
            <a:r>
              <a:rPr lang="el-GR" altLang="el-GR" sz="2900" dirty="0"/>
              <a:t>Η βασική αρχή της θεωρίας αυτής είναι ότι η ανθρώπινη δράση διαμεσολαβείται από πολιτισμικά σύμβολα (cultural signs) λέξεις και εργαλεία τα οποία επιδρούν στη δραστηριότητα του ατόμου και συνεπώς στις νοητικές του διεργασίες</a:t>
            </a:r>
            <a:r>
              <a:rPr lang="el-GR" altLang="el-GR" sz="2900" dirty="0" smtClean="0"/>
              <a:t>.</a:t>
            </a:r>
            <a:endParaRPr lang="en-US" altLang="el-GR" sz="2900" dirty="0" smtClean="0"/>
          </a:p>
          <a:p>
            <a:r>
              <a:rPr lang="el-GR" altLang="el-GR" sz="2900" dirty="0"/>
              <a:t>Η βασική μονάδα ανάλυσης είναι η δραστηριότητα η οποία αποτελείται από το υποκείμενο(άτομο ή ομάδα), το αντικείμενο(στόχος), τους κανόνες και τις λειτουργίες. Η δραστηριότητα γίνεται με τη διαμεσολάβηση εργαλείων(όργανα, σήματα, γλώσσες) τα οποία δημιουργούνται από τα άτομα για να ελέγξουν τη συμπεριφορά τους</a:t>
            </a:r>
            <a:r>
              <a:rPr lang="el-GR" altLang="el-GR" sz="2900" dirty="0" smtClean="0"/>
              <a:t>.</a:t>
            </a:r>
            <a:endParaRPr lang="el-GR" altLang="el-GR" sz="2900" dirty="0"/>
          </a:p>
        </p:txBody>
      </p:sp>
    </p:spTree>
    <p:extLst>
      <p:ext uri="{BB962C8B-B14F-4D97-AF65-F5344CB8AC3E}">
        <p14:creationId xmlns:p14="http://schemas.microsoft.com/office/powerpoint/2010/main" val="1064565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a:t>H θεωρία της δραστηριότητας (Vygotsky, Leontiev, Luria, Nardi</a:t>
            </a:r>
            <a:r>
              <a:rPr lang="el-GR" sz="4000" dirty="0" smtClean="0"/>
              <a:t>)</a:t>
            </a:r>
            <a:r>
              <a:rPr lang="en-US" sz="4000" dirty="0" smtClean="0"/>
              <a:t> (2)</a:t>
            </a:r>
            <a:endParaRPr lang="el-GR" sz="4000" dirty="0"/>
          </a:p>
        </p:txBody>
      </p:sp>
      <p:sp>
        <p:nvSpPr>
          <p:cNvPr id="5" name="Θέση περιεχομένου 4"/>
          <p:cNvSpPr>
            <a:spLocks noGrp="1"/>
          </p:cNvSpPr>
          <p:nvPr>
            <p:ph idx="1"/>
          </p:nvPr>
        </p:nvSpPr>
        <p:spPr/>
        <p:txBody>
          <a:bodyPr>
            <a:noAutofit/>
          </a:bodyPr>
          <a:lstStyle/>
          <a:p>
            <a:r>
              <a:rPr lang="el-GR" altLang="el-GR" dirty="0"/>
              <a:t>Η θεωρία της δραστηριότητας έχει σημαντικές εφαρμογές στις έρευνες που αφορούν την επικοινωνία ανθρώπου-μηχανής και ειδικότερα στο σχεδιασμό μαθησιακών περιβαλλόντων με υπολογιστή(συνεργατική μάθηση). </a:t>
            </a:r>
          </a:p>
          <a:p>
            <a:r>
              <a:rPr lang="el-GR" altLang="el-GR" dirty="0"/>
              <a:t>Η συνεργατική μάθηση (</a:t>
            </a:r>
            <a:r>
              <a:rPr lang="el-GR" altLang="el-GR" dirty="0" err="1"/>
              <a:t>collaborative</a:t>
            </a:r>
            <a:r>
              <a:rPr lang="el-GR" altLang="el-GR" dirty="0"/>
              <a:t> learning) με υπολογιστή βασίζεται στην αλληλεπίδραση ανάμεσα στο υποκείμενο(μαθητή), το αντικείμενο(στόχο μάθησης) και τα διαθέσιμα εργαλεία.</a:t>
            </a:r>
          </a:p>
        </p:txBody>
      </p:sp>
    </p:spTree>
    <p:extLst>
      <p:ext uri="{BB962C8B-B14F-4D97-AF65-F5344CB8AC3E}">
        <p14:creationId xmlns:p14="http://schemas.microsoft.com/office/powerpoint/2010/main" val="340147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Εισαγωγή στις βασικές έννοιες Διδακτικής</a:t>
            </a:r>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880402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r>
              <a:rPr lang="el-GR" dirty="0" smtClean="0"/>
              <a:t>Εισαγωγή στις βασικές έννοιες Διδακτικής</a:t>
            </a:r>
            <a:endParaRPr lang="el-GR" dirty="0"/>
          </a:p>
        </p:txBody>
      </p:sp>
    </p:spTree>
    <p:extLst>
      <p:ext uri="{BB962C8B-B14F-4D97-AF65-F5344CB8AC3E}">
        <p14:creationId xmlns:p14="http://schemas.microsoft.com/office/powerpoint/2010/main" val="2731920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2236539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396309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1474852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Ζαχαρούλα Σμυρναίου. «Παιδαγωγικά, </a:t>
            </a:r>
            <a:r>
              <a:rPr lang="el-GR" sz="2000" dirty="0"/>
              <a:t>Διασάφηση βασικών παιδαγωγικών </a:t>
            </a:r>
            <a:r>
              <a:rPr lang="el-GR" sz="2000" dirty="0" smtClean="0"/>
              <a:t>εννοιών, Εισαγωγή στις βασικές έννοιες Διδακτικής»</a:t>
            </a:r>
            <a:r>
              <a:rPr lang="en-US" sz="2000" dirty="0"/>
              <a:t>.</a:t>
            </a:r>
            <a:r>
              <a:rPr lang="el-GR" sz="2000" dirty="0" smtClean="0"/>
              <a:t> </a:t>
            </a:r>
            <a:r>
              <a:rPr lang="el-GR" sz="2000" dirty="0"/>
              <a:t>Έκδοση: 1.0. Αθήνα 2014. Διαθέσιμο από τη δικτυακή διεύθυνση: </a:t>
            </a:r>
            <a:r>
              <a:rPr lang="en-US" sz="2000" dirty="0"/>
              <a:t>http://opencourses.uoa.gr/courses/MATH18/</a:t>
            </a:r>
            <a:r>
              <a:rPr lang="el-GR" sz="2000" dirty="0" smtClean="0"/>
              <a:t>.</a:t>
            </a:r>
            <a:endParaRPr lang="el-GR" sz="2000" dirty="0"/>
          </a:p>
          <a:p>
            <a:endParaRPr lang="el-GR" sz="2000" dirty="0"/>
          </a:p>
        </p:txBody>
      </p:sp>
    </p:spTree>
    <p:extLst>
      <p:ext uri="{BB962C8B-B14F-4D97-AF65-F5344CB8AC3E}">
        <p14:creationId xmlns:p14="http://schemas.microsoft.com/office/powerpoint/2010/main" val="1859470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90667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570803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03512" y="1556793"/>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smtClean="0"/>
              <a:t>Σχήμα 1.</a:t>
            </a:r>
            <a:r>
              <a:rPr lang="el-GR" sz="2000" dirty="0" smtClean="0">
                <a:solidFill>
                  <a:srgbClr val="FF0000"/>
                </a:solidFill>
              </a:rPr>
              <a:t> </a:t>
            </a:r>
            <a:r>
              <a:rPr lang="el-GR" sz="2000" dirty="0"/>
              <a:t>Διδακτικό τρίγωνο (</a:t>
            </a:r>
            <a:r>
              <a:rPr lang="en-US" sz="2000" dirty="0" err="1"/>
              <a:t>Houssaye</a:t>
            </a:r>
            <a:r>
              <a:rPr lang="en-US" sz="2000" dirty="0"/>
              <a:t>, 1994</a:t>
            </a:r>
            <a:r>
              <a:rPr lang="en-US" sz="2000" dirty="0" smtClean="0"/>
              <a:t>)</a:t>
            </a:r>
            <a:r>
              <a:rPr lang="el-GR" sz="2000" dirty="0" smtClean="0"/>
              <a:t>. </a:t>
            </a:r>
            <a:r>
              <a:rPr lang="en-US" sz="2000" dirty="0" smtClean="0"/>
              <a:t>Copyrighted.</a:t>
            </a:r>
            <a:endParaRPr lang="el-GR" sz="2000" dirty="0">
              <a:solidFill>
                <a:srgbClr val="FF0000"/>
              </a:solidFill>
            </a:endParaRPr>
          </a:p>
        </p:txBody>
      </p:sp>
    </p:spTree>
    <p:extLst>
      <p:ext uri="{BB962C8B-B14F-4D97-AF65-F5344CB8AC3E}">
        <p14:creationId xmlns:p14="http://schemas.microsoft.com/office/powerpoint/2010/main" val="912954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Εισαγωγή (1)</a:t>
            </a:r>
            <a:endParaRPr lang="el-GR" dirty="0"/>
          </a:p>
        </p:txBody>
      </p:sp>
      <p:sp>
        <p:nvSpPr>
          <p:cNvPr id="5" name="Θέση περιεχομένου 4"/>
          <p:cNvSpPr>
            <a:spLocks noGrp="1"/>
          </p:cNvSpPr>
          <p:nvPr>
            <p:ph idx="1"/>
          </p:nvPr>
        </p:nvSpPr>
        <p:spPr/>
        <p:txBody>
          <a:bodyPr>
            <a:noAutofit/>
          </a:bodyPr>
          <a:lstStyle/>
          <a:p>
            <a:pPr algn="just"/>
            <a:r>
              <a:rPr lang="el-GR" altLang="el-GR" dirty="0"/>
              <a:t>Ένα από τα βασικά ερωτήματα που απασχολεί τις τελευταίες δεκαετίες την παιδαγωγική έρευνα, καθώς και την εκπαιδευτική κοινότητα γενικότερα, αφορά στο πώς ευνοείται η οικοδόμηση των γνώσεων στο πλαίσιο ατομικών ή συλλογικών καταστάσεων διδασκαλίας. </a:t>
            </a:r>
          </a:p>
          <a:p>
            <a:pPr algn="just"/>
            <a:r>
              <a:rPr lang="el-GR" altLang="el-GR" dirty="0"/>
              <a:t>Το ερώτημα σχετίζεται άμεσα με το πρόβλημα της σχολικής μάθησης και της Διδακτικής</a:t>
            </a:r>
            <a:r>
              <a:rPr lang="el-GR" altLang="el-GR" dirty="0" smtClean="0"/>
              <a:t>.</a:t>
            </a:r>
            <a:endParaRPr lang="el-GR" altLang="el-GR" dirty="0"/>
          </a:p>
        </p:txBody>
      </p:sp>
    </p:spTree>
    <p:extLst>
      <p:ext uri="{BB962C8B-B14F-4D97-AF65-F5344CB8AC3E}">
        <p14:creationId xmlns:p14="http://schemas.microsoft.com/office/powerpoint/2010/main" val="211689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Εισαγωγή (2)</a:t>
            </a:r>
            <a:endParaRPr lang="el-GR" dirty="0"/>
          </a:p>
        </p:txBody>
      </p:sp>
      <p:sp>
        <p:nvSpPr>
          <p:cNvPr id="5" name="Θέση περιεχομένου 4"/>
          <p:cNvSpPr>
            <a:spLocks noGrp="1"/>
          </p:cNvSpPr>
          <p:nvPr>
            <p:ph idx="1"/>
          </p:nvPr>
        </p:nvSpPr>
        <p:spPr/>
        <p:txBody>
          <a:bodyPr>
            <a:noAutofit/>
          </a:bodyPr>
          <a:lstStyle/>
          <a:p>
            <a:pPr algn="just">
              <a:lnSpc>
                <a:spcPct val="90000"/>
              </a:lnSpc>
            </a:pPr>
            <a:r>
              <a:rPr lang="el-GR" altLang="el-GR" dirty="0"/>
              <a:t>Σε αυτό το ερευνητικό πλαίσιο αναπτύχθηκε η </a:t>
            </a:r>
            <a:r>
              <a:rPr lang="el-GR" altLang="el-GR" b="1" dirty="0"/>
              <a:t>Διδακτική των Επιστημών</a:t>
            </a:r>
            <a:r>
              <a:rPr lang="el-GR" altLang="el-GR" dirty="0"/>
              <a:t>, η οποία εξετάζει τις διαδικασίες μετάδοσης, πρόσκτησης και οικοδόμησης των γνώσεων με απώτερο στόχο τη βελτίωση αυτών των διαδικασιών (Vergnaud, 1994). </a:t>
            </a:r>
          </a:p>
          <a:p>
            <a:pPr algn="just">
              <a:lnSpc>
                <a:spcPct val="90000"/>
              </a:lnSpc>
            </a:pPr>
            <a:r>
              <a:rPr lang="el-GR" altLang="el-GR" dirty="0"/>
              <a:t>Μελετά τις συνθήκες μέσα στις οποίες οι μαθητές μαθαίνουν ή δεν μαθαίνουν και εστιάζει την προσοχή της στα ιδιαίτερα προβλήματα που ανακύπτουν από το περιεχόμενο των γνώσεων όσο και των δεξιοτήτων που πρέπει να προσκτηθούν (Ραβάνης, 2003).</a:t>
            </a:r>
          </a:p>
        </p:txBody>
      </p:sp>
    </p:spTree>
    <p:extLst>
      <p:ext uri="{BB962C8B-B14F-4D97-AF65-F5344CB8AC3E}">
        <p14:creationId xmlns:p14="http://schemas.microsoft.com/office/powerpoint/2010/main" val="357554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Διδακτική </a:t>
            </a:r>
            <a:r>
              <a:rPr lang="el-GR" dirty="0" smtClean="0"/>
              <a:t>ενδιαφέρεται :</a:t>
            </a:r>
            <a:endParaRPr lang="el-GR" dirty="0"/>
          </a:p>
        </p:txBody>
      </p:sp>
      <p:sp>
        <p:nvSpPr>
          <p:cNvPr id="5" name="Θέση περιεχομένου 4"/>
          <p:cNvSpPr>
            <a:spLocks noGrp="1"/>
          </p:cNvSpPr>
          <p:nvPr>
            <p:ph idx="1"/>
          </p:nvPr>
        </p:nvSpPr>
        <p:spPr/>
        <p:txBody>
          <a:bodyPr>
            <a:noAutofit/>
          </a:bodyPr>
          <a:lstStyle/>
          <a:p>
            <a:pPr algn="just">
              <a:lnSpc>
                <a:spcPct val="90000"/>
              </a:lnSpc>
            </a:pPr>
            <a:r>
              <a:rPr lang="el-GR" altLang="el-GR" dirty="0"/>
              <a:t>για τους τρόπους με τους οποίους ευνοείται η οικοδόμηση των γνώσεων στο πλαίσιο ατομικών ή συλλογικών καταστάσεων διδασκαλίας. </a:t>
            </a:r>
          </a:p>
          <a:p>
            <a:pPr algn="just">
              <a:lnSpc>
                <a:spcPct val="90000"/>
              </a:lnSpc>
            </a:pPr>
            <a:r>
              <a:rPr lang="el-GR" altLang="el-GR" dirty="0"/>
              <a:t>μέχρι σήμερα δεν υπάρχει μια θεωρία γενικής Διδακτικής και </a:t>
            </a:r>
            <a:endParaRPr lang="el-GR" altLang="el-GR" dirty="0" smtClean="0"/>
          </a:p>
          <a:p>
            <a:pPr algn="just">
              <a:lnSpc>
                <a:spcPct val="90000"/>
              </a:lnSpc>
            </a:pPr>
            <a:r>
              <a:rPr lang="el-GR" altLang="el-GR" dirty="0"/>
              <a:t>γίνεται χρήση των εννοιών και των θεωρητικών πλαισίων που αναπτύσσονται στις διδακτικές των διαφόρων μαθημάτων και κυρίως αυτών που έχουν διαμορφωθεί στη Διδακτική των Επιστημών</a:t>
            </a:r>
            <a:r>
              <a:rPr lang="el-GR" altLang="el-GR" dirty="0" smtClean="0"/>
              <a:t>.</a:t>
            </a:r>
            <a:endParaRPr lang="el-GR" altLang="el-GR" dirty="0"/>
          </a:p>
        </p:txBody>
      </p:sp>
    </p:spTree>
    <p:extLst>
      <p:ext uri="{BB962C8B-B14F-4D97-AF65-F5344CB8AC3E}">
        <p14:creationId xmlns:p14="http://schemas.microsoft.com/office/powerpoint/2010/main" val="372758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Θεωρητικό </a:t>
            </a:r>
            <a:r>
              <a:rPr lang="el-GR" dirty="0"/>
              <a:t>πλαίσιο</a:t>
            </a:r>
          </a:p>
        </p:txBody>
      </p:sp>
      <p:sp>
        <p:nvSpPr>
          <p:cNvPr id="5" name="Θέση περιεχομένου 4"/>
          <p:cNvSpPr>
            <a:spLocks noGrp="1"/>
          </p:cNvSpPr>
          <p:nvPr>
            <p:ph idx="1"/>
          </p:nvPr>
        </p:nvSpPr>
        <p:spPr/>
        <p:txBody>
          <a:bodyPr>
            <a:noAutofit/>
          </a:bodyPr>
          <a:lstStyle/>
          <a:p>
            <a:pPr algn="just">
              <a:lnSpc>
                <a:spcPct val="90000"/>
              </a:lnSpc>
            </a:pPr>
            <a:r>
              <a:rPr lang="el-GR" altLang="el-GR" sz="2800" dirty="0"/>
              <a:t>Η πρόοδος στη </a:t>
            </a:r>
            <a:r>
              <a:rPr lang="el-GR" altLang="el-GR" sz="2800" b="1" dirty="0"/>
              <a:t>Διδακτική των Επιστημών</a:t>
            </a:r>
            <a:r>
              <a:rPr lang="el-GR" altLang="el-GR" sz="2800" dirty="0"/>
              <a:t> είναι ραγδαία κατά την τελευταία εικοσαετία και συνίσταται κυρίως στη δημιουργία ενός θεωρητικού πλαισίου που βασίζεται στις </a:t>
            </a:r>
            <a:r>
              <a:rPr lang="el-GR" altLang="el-GR" sz="2800" i="1" dirty="0"/>
              <a:t>εποικοδομιστικές</a:t>
            </a:r>
            <a:r>
              <a:rPr lang="el-GR" altLang="el-GR" sz="2800" dirty="0"/>
              <a:t> και </a:t>
            </a:r>
            <a:r>
              <a:rPr lang="el-GR" altLang="el-GR" sz="2800" i="1" dirty="0"/>
              <a:t>κοινωνικοπολιτισμικές </a:t>
            </a:r>
            <a:r>
              <a:rPr lang="el-GR" altLang="el-GR" sz="2800" dirty="0"/>
              <a:t>ψυχολογικές θεωρίες. μέχρι σήμερα δεν υπάρχει μια θεωρία γενικής Διδακτικής και </a:t>
            </a:r>
          </a:p>
          <a:p>
            <a:pPr algn="just">
              <a:lnSpc>
                <a:spcPct val="80000"/>
              </a:lnSpc>
            </a:pPr>
            <a:r>
              <a:rPr lang="el-GR" altLang="el-GR" sz="2800" dirty="0"/>
              <a:t>Οι πρώτες προσπάθειες δημιουργίας ενός θεωρητικού πλαισίου που να ξεφεύγει από τον εμπειρισμό ξεκίνησαν από το χώρο της </a:t>
            </a:r>
            <a:r>
              <a:rPr lang="el-GR" altLang="el-GR" sz="2800" b="1" dirty="0"/>
              <a:t>Διδακτικής των Μαθηματικών</a:t>
            </a:r>
            <a:r>
              <a:rPr lang="el-GR" altLang="el-GR" sz="2800" dirty="0"/>
              <a:t>. Το θεωρητικό αυτό πλαίσιο γνώρισε αρκετές διακυμάνσεις, αλλά τελικά κατάφερε να παγιώσει μια σειρά από βασικές έννοιες και μια μεθοδολογική προσέγγιση που είναι πλέον αποδεκτές στις μέρες μας από το σύνολο σχεδόν των ερευνητών στο χώρο της Διδακτικής των Επιστημών</a:t>
            </a:r>
            <a:r>
              <a:rPr lang="el-GR" altLang="el-GR" sz="2800" dirty="0" smtClean="0"/>
              <a:t>.</a:t>
            </a:r>
            <a:endParaRPr lang="el-GR" altLang="el-GR" sz="2800" dirty="0"/>
          </a:p>
        </p:txBody>
      </p:sp>
    </p:spTree>
    <p:extLst>
      <p:ext uri="{BB962C8B-B14F-4D97-AF65-F5344CB8AC3E}">
        <p14:creationId xmlns:p14="http://schemas.microsoft.com/office/powerpoint/2010/main" val="3125244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Τρεις μεγάλοι </a:t>
            </a:r>
            <a:r>
              <a:rPr lang="el-GR" dirty="0" smtClean="0"/>
              <a:t>άξονες</a:t>
            </a:r>
            <a:endParaRPr lang="el-GR" dirty="0"/>
          </a:p>
        </p:txBody>
      </p:sp>
      <p:sp>
        <p:nvSpPr>
          <p:cNvPr id="5" name="Θέση περιεχομένου 4"/>
          <p:cNvSpPr>
            <a:spLocks noGrp="1"/>
          </p:cNvSpPr>
          <p:nvPr>
            <p:ph idx="1"/>
          </p:nvPr>
        </p:nvSpPr>
        <p:spPr/>
        <p:txBody>
          <a:bodyPr>
            <a:noAutofit/>
          </a:bodyPr>
          <a:lstStyle/>
          <a:p>
            <a:pPr lvl="0" algn="just">
              <a:lnSpc>
                <a:spcPct val="80000"/>
              </a:lnSpc>
            </a:pPr>
            <a:r>
              <a:rPr lang="el-GR" altLang="el-GR" dirty="0">
                <a:solidFill>
                  <a:prstClr val="black"/>
                </a:solidFill>
              </a:rPr>
              <a:t>Μπορούμε να διακρίνουμε τρεις μεγάλους άξονες αυτού του θεωρητικού πλαισίου: </a:t>
            </a:r>
          </a:p>
          <a:p>
            <a:pPr lvl="0" algn="just">
              <a:lnSpc>
                <a:spcPct val="80000"/>
              </a:lnSpc>
            </a:pPr>
            <a:r>
              <a:rPr lang="el-GR" altLang="el-GR" sz="2800" dirty="0">
                <a:solidFill>
                  <a:prstClr val="black"/>
                </a:solidFill>
              </a:rPr>
              <a:t>η </a:t>
            </a:r>
            <a:r>
              <a:rPr lang="el-GR" altLang="el-GR" sz="2800" i="1" dirty="0">
                <a:solidFill>
                  <a:prstClr val="black"/>
                </a:solidFill>
              </a:rPr>
              <a:t>επιστημολογία των γνώσεων</a:t>
            </a:r>
            <a:r>
              <a:rPr lang="el-GR" altLang="el-GR" sz="2800" dirty="0">
                <a:solidFill>
                  <a:prstClr val="black"/>
                </a:solidFill>
              </a:rPr>
              <a:t> (η μελέτη του τρόπου με τον οποίο συγκροτούνται οι επιστημονικές γνώσεις), </a:t>
            </a:r>
          </a:p>
          <a:p>
            <a:pPr lvl="0" algn="just">
              <a:lnSpc>
                <a:spcPct val="80000"/>
              </a:lnSpc>
            </a:pPr>
            <a:r>
              <a:rPr lang="el-GR" altLang="el-GR" sz="2800" dirty="0">
                <a:solidFill>
                  <a:prstClr val="black"/>
                </a:solidFill>
              </a:rPr>
              <a:t>η </a:t>
            </a:r>
            <a:r>
              <a:rPr lang="el-GR" altLang="el-GR" sz="2800" i="1" dirty="0">
                <a:solidFill>
                  <a:prstClr val="black"/>
                </a:solidFill>
              </a:rPr>
              <a:t>γένεση και η πρόσκτηση των γνώσεων</a:t>
            </a:r>
            <a:r>
              <a:rPr lang="el-GR" altLang="el-GR" sz="2800" dirty="0">
                <a:solidFill>
                  <a:prstClr val="black"/>
                </a:solidFill>
              </a:rPr>
              <a:t> από τα υποκείμενα που βρίσκονται σε κατάσταση μάθησης, </a:t>
            </a:r>
          </a:p>
          <a:p>
            <a:pPr lvl="0" algn="just">
              <a:lnSpc>
                <a:spcPct val="80000"/>
              </a:lnSpc>
            </a:pPr>
            <a:r>
              <a:rPr lang="el-GR" altLang="el-GR" sz="2800" dirty="0">
                <a:solidFill>
                  <a:prstClr val="black"/>
                </a:solidFill>
              </a:rPr>
              <a:t>η τοποθέτηση αυτής της γένεσης μέσα σε πραγματικές </a:t>
            </a:r>
            <a:r>
              <a:rPr lang="el-GR" altLang="el-GR" sz="2800" i="1" dirty="0">
                <a:solidFill>
                  <a:prstClr val="black"/>
                </a:solidFill>
              </a:rPr>
              <a:t>σχολικές καταστάσεις</a:t>
            </a:r>
            <a:r>
              <a:rPr lang="el-GR" altLang="el-GR" sz="2800" dirty="0">
                <a:solidFill>
                  <a:prstClr val="black"/>
                </a:solidFill>
              </a:rPr>
              <a:t> (Vergnaud, 1994</a:t>
            </a:r>
            <a:r>
              <a:rPr lang="el-GR" altLang="el-GR" sz="2800" dirty="0" smtClean="0">
                <a:solidFill>
                  <a:prstClr val="black"/>
                </a:solidFill>
              </a:rPr>
              <a:t>).</a:t>
            </a:r>
            <a:endParaRPr lang="el-GR" altLang="el-GR" sz="2800" dirty="0">
              <a:solidFill>
                <a:prstClr val="black"/>
              </a:solidFill>
            </a:endParaRPr>
          </a:p>
        </p:txBody>
      </p:sp>
    </p:spTree>
    <p:extLst>
      <p:ext uri="{BB962C8B-B14F-4D97-AF65-F5344CB8AC3E}">
        <p14:creationId xmlns:p14="http://schemas.microsoft.com/office/powerpoint/2010/main" val="153782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2547</Words>
  <Application>Microsoft Office PowerPoint</Application>
  <PresentationFormat>Ευρεία οθόνη</PresentationFormat>
  <Paragraphs>254</Paragraphs>
  <Slides>47</Slides>
  <Notes>47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47</vt:i4>
      </vt:variant>
    </vt:vector>
  </HeadingPairs>
  <TitlesOfParts>
    <vt:vector size="54" baseType="lpstr">
      <vt:lpstr>ＭＳ Ｐゴシック</vt:lpstr>
      <vt:lpstr>Arial</vt:lpstr>
      <vt:lpstr>Calibri</vt:lpstr>
      <vt:lpstr>Calibri Light</vt:lpstr>
      <vt:lpstr>Wingdings</vt:lpstr>
      <vt:lpstr>Θέμα του Office</vt:lpstr>
      <vt:lpstr>1_Θέμα του Office</vt:lpstr>
      <vt:lpstr>Παιδαγωγικά</vt:lpstr>
      <vt:lpstr>Σκοποί  ενότητας</vt:lpstr>
      <vt:lpstr>Περιεχόμενα ενότητας</vt:lpstr>
      <vt:lpstr>Εισαγωγή στις βασικές έννοιες Διδακτικής</vt:lpstr>
      <vt:lpstr>Εισαγωγή (1)</vt:lpstr>
      <vt:lpstr>Εισαγωγή (2)</vt:lpstr>
      <vt:lpstr>Η Διδακτική ενδιαφέρεται :</vt:lpstr>
      <vt:lpstr>Θεωρητικό πλαίσιο</vt:lpstr>
      <vt:lpstr>Τρεις μεγάλοι άξονες</vt:lpstr>
      <vt:lpstr>«Ορισμός» της Διδακτικής (Vergnaud)</vt:lpstr>
      <vt:lpstr>Το διδακτικό τρίγωνο</vt:lpstr>
      <vt:lpstr>Ο τομέας της ανάπτυξης των περιεχομένων</vt:lpstr>
      <vt:lpstr>Ο τομέας των στρατηγικών της οικοδόμησης των γνώσεων</vt:lpstr>
      <vt:lpstr>Ο τομέας της οικοδόμησης διδακτικών καταστάσεων</vt:lpstr>
      <vt:lpstr>Ο τομέας των διδακτικών αλληλεπιδράσεων</vt:lpstr>
      <vt:lpstr>Δύο άλλοι σημαντικοί άξονες μελέτης</vt:lpstr>
      <vt:lpstr>Τρία ψυχολογικά ρεύματα </vt:lpstr>
      <vt:lpstr>Η έννοια του διδακτικού συμβολαίου </vt:lpstr>
      <vt:lpstr>Τα χαρακτηριστικά του διδακτικού συμβολαίου (1) </vt:lpstr>
      <vt:lpstr>Τα χαρακτηριστικά του διδακτικού συμβολαίου (2) </vt:lpstr>
      <vt:lpstr>Παράδειγμα διδακτικού συμβολαίου (1) </vt:lpstr>
      <vt:lpstr>Παράδειγμα διδακτικού συμβολαίου (2) </vt:lpstr>
      <vt:lpstr>Η αλληλεπίδραση υποκειμένου ‑ τεχνικού μέσου</vt:lpstr>
      <vt:lpstr>Συμπεριφορισμός - Behaviorism (1)</vt:lpstr>
      <vt:lpstr>Συμπεριφορισμός - Behaviorism (2)</vt:lpstr>
      <vt:lpstr>Εμπειριστές (1)</vt:lpstr>
      <vt:lpstr>Εμπειριστές (2)</vt:lpstr>
      <vt:lpstr>Μάθηση (σχολή της συμπεριφοράς)</vt:lpstr>
      <vt:lpstr>Κύρια θέση της σχολής της συμπεριφοράς</vt:lpstr>
      <vt:lpstr>Οι γνωστικές (cognitive) θεωρίες </vt:lpstr>
      <vt:lpstr>Οικοδομισμός ή  Δομητισμός Constructivism </vt:lpstr>
      <vt:lpstr>Βασικές αρχές θεωρίας του Piaget</vt:lpstr>
      <vt:lpstr>Koινωνικοπολιτισμικές θεωρίες (1)</vt:lpstr>
      <vt:lpstr>Koινωνικοπολιτισμικές θεωρίες (2)</vt:lpstr>
      <vt:lpstr>Koινωνικοπολιτισμικές θεωρίες (3)</vt:lpstr>
      <vt:lpstr>Koινωνικοπολιτισμικές θεωρίες (4)</vt:lpstr>
      <vt:lpstr>Ζώνη Επικείμενης Ανάπτυξης (ΖΕΑ) </vt:lpstr>
      <vt:lpstr>H θεωρία της δραστηριότητας (Vygotsky, Leontiev, Luria, Nardi) (1)</vt:lpstr>
      <vt:lpstr>H θεωρία της δραστηριότητας (Vygotsky, Leontiev, Luria, Nardi) (2)</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18</cp:revision>
  <dcterms:created xsi:type="dcterms:W3CDTF">2014-09-23T15:50:39Z</dcterms:created>
  <dcterms:modified xsi:type="dcterms:W3CDTF">2015-01-14T17:42:57Z</dcterms:modified>
</cp:coreProperties>
</file>