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69"/>
  </p:notesMasterIdLst>
  <p:handoutMasterIdLst>
    <p:handoutMasterId r:id="rId70"/>
  </p:handoutMasterIdLst>
  <p:sldIdLst>
    <p:sldId id="326" r:id="rId3"/>
    <p:sldId id="261" r:id="rId4"/>
    <p:sldId id="32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3" r:id="rId40"/>
    <p:sldId id="302" r:id="rId41"/>
    <p:sldId id="324" r:id="rId42"/>
    <p:sldId id="305" r:id="rId43"/>
    <p:sldId id="306" r:id="rId44"/>
    <p:sldId id="307" r:id="rId45"/>
    <p:sldId id="309" r:id="rId46"/>
    <p:sldId id="308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266" r:id="rId62"/>
    <p:sldId id="327" r:id="rId63"/>
    <p:sldId id="328" r:id="rId64"/>
    <p:sldId id="329" r:id="rId65"/>
    <p:sldId id="330" r:id="rId66"/>
    <p:sldId id="331" r:id="rId67"/>
    <p:sldId id="332" r:id="rId68"/>
  </p:sldIdLst>
  <p:sldSz cx="9144000" cy="6858000" type="screen4x3"/>
  <p:notesSz cx="6858000" cy="9144000"/>
  <p:custDataLst>
    <p:tags r:id="rId7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92585" autoAdjust="0"/>
  </p:normalViewPr>
  <p:slideViewPr>
    <p:cSldViewPr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86258-42C2-4102-AFBE-DD6A7275D056}" type="datetimeFigureOut">
              <a:rPr lang="el-GR" smtClean="0"/>
              <a:t>7/10/2014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DE2-EEA5-4BE2-87A0-68FC5B6922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122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6C3C-4DA2-4D4F-8B74-89F5C6E2A62F}" type="datetimeFigureOut">
              <a:rPr lang="el-GR" smtClean="0"/>
              <a:pPr/>
              <a:t>7/10/2014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7E69-C57A-466A-855F-3E894BE6A4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506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1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2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48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28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66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86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44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45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3: Δίοδος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52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28800"/>
            <a:ext cx="5486400" cy="3682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90251-5B84-4D2F-A9C7-1C62C4738B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01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90251-5B84-4D2F-A9C7-1C62C4738B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16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kern="120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3: Δίοδος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85460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3: Δίοδος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2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3: Δίοδος</a:t>
            </a:r>
          </a:p>
        </p:txBody>
      </p:sp>
      <p:pic>
        <p:nvPicPr>
          <p:cNvPr id="9" name="Picture 8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3: Δίοδος</a:t>
            </a: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9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75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3: Δίοδος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9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3: Δίοδος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0.xml"/><Relationship Id="rId7" Type="http://schemas.openxmlformats.org/officeDocument/2006/relationships/image" Target="../media/image30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eg"/><Relationship Id="rId11" Type="http://schemas.openxmlformats.org/officeDocument/2006/relationships/image" Target="../media/image28.wmf"/><Relationship Id="rId5" Type="http://schemas.openxmlformats.org/officeDocument/2006/relationships/slideLayout" Target="../slideLayouts/slideLayout6.xml"/><Relationship Id="rId10" Type="http://schemas.openxmlformats.org/officeDocument/2006/relationships/oleObject" Target="../embeddings/oleObject8.bin"/><Relationship Id="rId4" Type="http://schemas.openxmlformats.org/officeDocument/2006/relationships/tags" Target="../tags/tag11.xml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8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7.xml"/><Relationship Id="rId7" Type="http://schemas.openxmlformats.org/officeDocument/2006/relationships/image" Target="../media/image48.w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9.xml"/><Relationship Id="rId7" Type="http://schemas.openxmlformats.org/officeDocument/2006/relationships/image" Target="../media/image51.w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16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8.jpeg"/><Relationship Id="rId9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2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1.jpeg"/><Relationship Id="rId4" Type="http://schemas.openxmlformats.org/officeDocument/2006/relationships/image" Target="../media/image6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67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23.bin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66.w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22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4.w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wmf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79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1.wmf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9.jpeg"/><Relationship Id="rId4" Type="http://schemas.openxmlformats.org/officeDocument/2006/relationships/image" Target="../media/image76.jpeg"/><Relationship Id="rId9" Type="http://schemas.openxmlformats.org/officeDocument/2006/relationships/image" Target="../media/image8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5.wmf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6.png"/><Relationship Id="rId4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3.wmf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9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3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9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0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02.wmf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03.jpe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0.png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3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4" Type="http://schemas.openxmlformats.org/officeDocument/2006/relationships/image" Target="../media/image11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11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16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117.png"/><Relationship Id="rId4" Type="http://schemas.openxmlformats.org/officeDocument/2006/relationships/hyperlink" Target="%5b1%5d%20http:/creativecommons.org/licenses/by-nc-sa/4.0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Ηλεκτρονική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9650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Δίοδος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/>
              <a:t>Αγγελική </a:t>
            </a:r>
            <a:r>
              <a:rPr lang="el-GR" sz="2800" dirty="0" err="1"/>
              <a:t>Αραπογιάννη</a:t>
            </a:r>
            <a:endParaRPr lang="en-US" sz="2800" dirty="0"/>
          </a:p>
          <a:p>
            <a:r>
              <a:rPr lang="el-GR" sz="2800" dirty="0"/>
              <a:t>Τμήμα Πληροφορικής και Τηλεπικοινωνιών</a:t>
            </a:r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9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Κύκλωμα διόδου-αντίστασης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alibri" pitchFamily="34" charset="0"/>
              </a:rPr>
              <a:t>Το κύκλωμα διόδου με αντίσταση σε σειρά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8" name="Picture 14" descr="Κύκλωμα διόδου σε σειρά με αντίσταση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9315" y="3068960"/>
            <a:ext cx="2832755" cy="156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alibri" pitchFamily="34" charset="0"/>
              </a:rPr>
              <a:t>Χαρακτηριστική μεταφοράς του κυκλώματος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9" name="Picture 12" descr="Διάγραμα uo-u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048" y="2786625"/>
            <a:ext cx="2823152" cy="21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Κύκλωμα διόδου-αντίστασης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dirty="0" err="1" smtClean="0">
                <a:latin typeface="Calibri" pitchFamily="34" charset="0"/>
              </a:rPr>
              <a:t>Κυματομορφή</a:t>
            </a:r>
            <a:r>
              <a:rPr lang="el-GR" dirty="0" smtClean="0">
                <a:latin typeface="Calibri" pitchFamily="34" charset="0"/>
              </a:rPr>
              <a:t> Εισόδου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2" name="Picture 15" descr="sedr42021_030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9213"/>
          <a:stretch>
            <a:fillRect/>
          </a:stretch>
        </p:blipFill>
        <p:spPr bwMode="auto">
          <a:xfrm>
            <a:off x="524625" y="3140969"/>
            <a:ext cx="3718300" cy="19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l-GR" dirty="0" err="1" smtClean="0">
                <a:latin typeface="Calibri" pitchFamily="34" charset="0"/>
              </a:rPr>
              <a:t>Κυματομορφή</a:t>
            </a:r>
            <a:r>
              <a:rPr lang="el-GR" dirty="0" smtClean="0">
                <a:latin typeface="Calibri" pitchFamily="34" charset="0"/>
              </a:rPr>
              <a:t> τάσης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στα άκρα της διόδου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3" name="Picture 13" descr="sedr42021_e03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273" y="3140969"/>
            <a:ext cx="4244173" cy="19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 descr="Κύκλωμα με μπαταρία και δίοδ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1284" y="1844824"/>
            <a:ext cx="3475171" cy="30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/>
              <a:t>Κύκλωμα φόρτισης μπαταρίας 12</a:t>
            </a:r>
            <a:r>
              <a:rPr lang="en-US" sz="2400" b="1" dirty="0" smtClean="0"/>
              <a:t>V</a:t>
            </a:r>
          </a:p>
          <a:p>
            <a:pPr>
              <a:spcBef>
                <a:spcPct val="50000"/>
              </a:spcBef>
            </a:pPr>
            <a:r>
              <a:rPr lang="el-GR" dirty="0" smtClean="0"/>
              <a:t>Η </a:t>
            </a:r>
            <a:r>
              <a:rPr lang="el-GR" dirty="0"/>
              <a:t>δίοδος άγει όσο υ</a:t>
            </a:r>
            <a:r>
              <a:rPr lang="en-US" baseline="-25000" dirty="0"/>
              <a:t>s</a:t>
            </a:r>
            <a:r>
              <a:rPr lang="en-US" dirty="0"/>
              <a:t>&gt;</a:t>
            </a:r>
            <a:r>
              <a:rPr lang="el-GR" dirty="0"/>
              <a:t>12</a:t>
            </a:r>
            <a:r>
              <a:rPr lang="en-US" dirty="0"/>
              <a:t>V. </a:t>
            </a:r>
            <a:endParaRPr lang="el-GR" dirty="0"/>
          </a:p>
          <a:p>
            <a:pPr>
              <a:spcBef>
                <a:spcPct val="50000"/>
              </a:spcBef>
            </a:pPr>
            <a:r>
              <a:rPr lang="el-GR" dirty="0" smtClean="0"/>
              <a:t>Αυτό </a:t>
            </a:r>
            <a:r>
              <a:rPr lang="el-GR" dirty="0"/>
              <a:t>συμβαίνει για γωνία</a:t>
            </a:r>
            <a:r>
              <a:rPr lang="en-US" dirty="0"/>
              <a:t> </a:t>
            </a:r>
            <a:r>
              <a:rPr lang="el-GR" dirty="0"/>
              <a:t>αγωγής 2θ όπου:</a:t>
            </a:r>
          </a:p>
          <a:p>
            <a:pPr>
              <a:spcBef>
                <a:spcPct val="50000"/>
              </a:spcBef>
            </a:pPr>
            <a:r>
              <a:rPr lang="el-GR" dirty="0" smtClean="0"/>
              <a:t>24</a:t>
            </a:r>
            <a:r>
              <a:rPr lang="en-US" dirty="0" err="1"/>
              <a:t>cos</a:t>
            </a:r>
            <a:r>
              <a:rPr lang="el-GR" dirty="0"/>
              <a:t>θ=12 =&gt; θ=60</a:t>
            </a:r>
            <a:r>
              <a:rPr lang="el-GR" baseline="30000" dirty="0"/>
              <a:t>0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: Φόρτιση μπαταρίας</a:t>
            </a:r>
            <a:r>
              <a:rPr lang="en-US" dirty="0" smtClean="0"/>
              <a:t> (1/2)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: Φόρτιση μπαταρίας</a:t>
            </a:r>
            <a:r>
              <a:rPr lang="en-US" dirty="0" smtClean="0"/>
              <a:t> (2/2)</a:t>
            </a:r>
            <a:endParaRPr lang="el-GR" dirty="0"/>
          </a:p>
        </p:txBody>
      </p:sp>
      <p:pic>
        <p:nvPicPr>
          <p:cNvPr id="9" name="Picture 20" descr="Κυματομορφή ρεύματος και τάσης u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9052" y="2420888"/>
            <a:ext cx="3663387" cy="25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457200" y="1556793"/>
            <a:ext cx="3178696" cy="32403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err="1" smtClean="0">
                <a:latin typeface="Calibri" pitchFamily="34" charset="0"/>
              </a:rPr>
              <a:t>Κυματομορφές</a:t>
            </a:r>
            <a:r>
              <a:rPr lang="el-GR" sz="2400" b="1" dirty="0" smtClean="0">
                <a:latin typeface="Calibri" pitchFamily="34" charset="0"/>
              </a:rPr>
              <a:t> τάσης εισόδου και ρεύματος</a:t>
            </a:r>
            <a:endParaRPr lang="en-US" sz="2400" b="1" dirty="0" smtClean="0">
              <a:latin typeface="Calibri" pitchFamily="34" charset="0"/>
            </a:endParaRPr>
          </a:p>
          <a:p>
            <a:r>
              <a:rPr lang="el-GR" dirty="0" smtClean="0"/>
              <a:t>Η </a:t>
            </a:r>
            <a:r>
              <a:rPr lang="el-GR" dirty="0"/>
              <a:t>μέγιστη τιμή του ρεύματος της διόδου είναι: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391408"/>
              </p:ext>
            </p:extLst>
          </p:nvPr>
        </p:nvGraphicFramePr>
        <p:xfrm>
          <a:off x="560785" y="3429000"/>
          <a:ext cx="28590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Εξίσωση" r:id="rId5" imgW="1562100" imgH="393700" progId="Equation.3">
                  <p:embed/>
                </p:oleObj>
              </mc:Choice>
              <mc:Fallback>
                <p:oleObj name="Εξίσωση" r:id="rId5" imgW="1562100" imgH="3937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85" y="3429000"/>
                        <a:ext cx="28590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785" y="4653136"/>
            <a:ext cx="4011215" cy="14401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/>
              <a:t>Η μέγιστη τάση ανάστροφης πόλωσης της διόδου ισούται με:    </a:t>
            </a:r>
          </a:p>
          <a:p>
            <a:r>
              <a:rPr lang="el-GR" sz="2400" dirty="0"/>
              <a:t>PIV=24V+12V=36V</a:t>
            </a:r>
          </a:p>
          <a:p>
            <a:endParaRPr lang="el-GR" sz="2400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Λογικές Πύλες με Διόδους</a:t>
            </a:r>
            <a:endParaRPr lang="el-GR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idx="1"/>
          </p:nvPr>
        </p:nvSpPr>
        <p:spPr>
          <a:xfrm>
            <a:off x="457200" y="1491370"/>
            <a:ext cx="4040188" cy="63976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alibri" pitchFamily="34" charset="0"/>
              </a:rPr>
              <a:t>Πύλη </a:t>
            </a:r>
            <a:r>
              <a:rPr lang="en-US" dirty="0" smtClean="0">
                <a:latin typeface="Calibri" pitchFamily="34" charset="0"/>
              </a:rPr>
              <a:t>OR:  Y=A+B+C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2765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87101"/>
              </p:ext>
            </p:extLst>
          </p:nvPr>
        </p:nvGraphicFramePr>
        <p:xfrm>
          <a:off x="1331640" y="2147738"/>
          <a:ext cx="853674" cy="70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5" imgW="545760" imgH="431640" progId="Equation.3">
                  <p:embed/>
                </p:oleObj>
              </mc:Choice>
              <mc:Fallback>
                <p:oleObj name="Equation" r:id="rId5" imgW="545760" imgH="431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47738"/>
                        <a:ext cx="853674" cy="709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Content Placeholder 66" descr="Πύλη or με διόδους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989993" y="2845345"/>
            <a:ext cx="2974602" cy="2803928"/>
          </a:xfrm>
        </p:spPr>
      </p:pic>
      <p:sp>
        <p:nvSpPr>
          <p:cNvPr id="10" name="9 - Θέση κειμένου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Πύλη</a:t>
            </a:r>
            <a:r>
              <a:rPr lang="en-US" dirty="0" smtClean="0"/>
              <a:t> AND: Y=A∙B∙C</a:t>
            </a:r>
          </a:p>
        </p:txBody>
      </p:sp>
      <p:graphicFrame>
        <p:nvGraphicFramePr>
          <p:cNvPr id="2765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74699"/>
              </p:ext>
            </p:extLst>
          </p:nvPr>
        </p:nvGraphicFramePr>
        <p:xfrm>
          <a:off x="5519166" y="2194036"/>
          <a:ext cx="853034" cy="69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Εξίσωση" r:id="rId8" imgW="558720" imgH="431640" progId="Equation.3">
                  <p:embed/>
                </p:oleObj>
              </mc:Choice>
              <mc:Fallback>
                <p:oleObj name="Εξίσωση" r:id="rId8" imgW="558720" imgH="4316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166" y="2194036"/>
                        <a:ext cx="853034" cy="693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Content Placeholder 71" descr="Πύλη and με διόδους"/>
          <p:cNvPicPr>
            <a:picLocks noGrp="1" noChangeAspect="1"/>
          </p:cNvPicPr>
          <p:nvPr>
            <p:ph sz="quarter" idx="4"/>
          </p:nvPr>
        </p:nvPicPr>
        <p:blipFill>
          <a:blip r:embed="rId10" cstate="print"/>
          <a:stretch>
            <a:fillRect/>
          </a:stretch>
        </p:blipFill>
        <p:spPr>
          <a:xfrm>
            <a:off x="5142038" y="2887622"/>
            <a:ext cx="3047748" cy="2944125"/>
          </a:xfr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Χαρακτηριστική </a:t>
            </a:r>
            <a:r>
              <a:rPr lang="en-US" dirty="0" smtClean="0"/>
              <a:t>I-V</a:t>
            </a:r>
            <a:r>
              <a:rPr lang="el-GR" dirty="0" smtClean="0"/>
              <a:t> Διόδου Πυριτίου</a:t>
            </a:r>
            <a:endParaRPr lang="el-G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b="1" dirty="0" smtClean="0">
                <a:latin typeface="Calibri" pitchFamily="34" charset="0"/>
              </a:rPr>
              <a:t>Στατική </a:t>
            </a:r>
            <a:endParaRPr lang="en-US" b="1" dirty="0" smtClean="0">
              <a:latin typeface="Calibri" pitchFamily="34" charset="0"/>
            </a:endParaRPr>
          </a:p>
          <a:p>
            <a:r>
              <a:rPr lang="el-GR" b="1" dirty="0" smtClean="0">
                <a:latin typeface="Calibri" pitchFamily="34" charset="0"/>
              </a:rPr>
              <a:t>Χαρακτηριστική </a:t>
            </a:r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I-V </a:t>
            </a:r>
            <a:r>
              <a:rPr lang="el-GR" b="1" dirty="0" smtClean="0">
                <a:latin typeface="Calibri" pitchFamily="34" charset="0"/>
              </a:rPr>
              <a:t>της Διόδου</a:t>
            </a:r>
          </a:p>
          <a:p>
            <a:pPr>
              <a:spcBef>
                <a:spcPct val="50000"/>
              </a:spcBef>
            </a:pPr>
            <a:endParaRPr lang="en-US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l-GR" b="1" dirty="0" smtClean="0">
                <a:latin typeface="Calibri" pitchFamily="34" charset="0"/>
              </a:rPr>
              <a:t>0.5</a:t>
            </a:r>
            <a:r>
              <a:rPr lang="en-US" b="1" dirty="0" smtClean="0">
                <a:latin typeface="Calibri" pitchFamily="34" charset="0"/>
              </a:rPr>
              <a:t>V =&gt; </a:t>
            </a:r>
            <a:r>
              <a:rPr lang="el-GR" b="1" dirty="0" smtClean="0">
                <a:latin typeface="Calibri" pitchFamily="34" charset="0"/>
              </a:rPr>
              <a:t>Τάση αποκοπής</a:t>
            </a:r>
            <a:endParaRPr lang="en-US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0.7V =&gt; </a:t>
            </a:r>
            <a:r>
              <a:rPr lang="el-GR" b="1" dirty="0" smtClean="0">
                <a:latin typeface="Calibri" pitchFamily="34" charset="0"/>
              </a:rPr>
              <a:t>Τάση ορθής πόλωσης</a:t>
            </a:r>
          </a:p>
          <a:p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056911"/>
              </p:ext>
            </p:extLst>
          </p:nvPr>
        </p:nvGraphicFramePr>
        <p:xfrm>
          <a:off x="3203848" y="1403218"/>
          <a:ext cx="2127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03218"/>
                        <a:ext cx="21272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003538"/>
              </p:ext>
            </p:extLst>
          </p:nvPr>
        </p:nvGraphicFramePr>
        <p:xfrm>
          <a:off x="539551" y="5085184"/>
          <a:ext cx="1507343" cy="96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Εξίσωση" r:id="rId6" imgW="1079280" imgH="660240" progId="Equation.3">
                  <p:embed/>
                </p:oleObj>
              </mc:Choice>
              <mc:Fallback>
                <p:oleObj name="Εξίσωση" r:id="rId6" imgW="1079280" imgH="6602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5085184"/>
                        <a:ext cx="1507343" cy="966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 descr="Διάγραμμα i-u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55329"/>
            <a:ext cx="5111750" cy="4286964"/>
          </a:xfr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Διάγραμμα i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2636912"/>
            <a:ext cx="3421134" cy="25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200" y="2352200"/>
            <a:ext cx="3008313" cy="3024336"/>
          </a:xfrm>
        </p:spPr>
        <p:txBody>
          <a:bodyPr/>
          <a:lstStyle/>
          <a:p>
            <a:r>
              <a:rPr lang="el-GR" sz="2400" dirty="0" smtClean="0">
                <a:latin typeface="Calibri" pitchFamily="34" charset="0"/>
              </a:rPr>
              <a:t>Για σταθερό ρεύμα, η τάση ορθής πόλωσης της διόδου ελαττώνεται κατά 2</a:t>
            </a:r>
            <a:r>
              <a:rPr lang="en-US" sz="2400" dirty="0" smtClean="0">
                <a:latin typeface="Calibri" pitchFamily="34" charset="0"/>
              </a:rPr>
              <a:t>mV</a:t>
            </a:r>
            <a:r>
              <a:rPr lang="el-GR" sz="2400" dirty="0" smtClean="0">
                <a:latin typeface="Calibri" pitchFamily="34" charset="0"/>
              </a:rPr>
              <a:t> για κάθε βαθμό Κελσίου αύξηση της θερμοκρασίας.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Επίδραση της θερμοκρασίας στη χαρακτηριστική ορθής πόλωσης της διόδου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Ανάλυση Κυκλωμάτων Διόδων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5" name="Text Box 2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1620961"/>
            <a:ext cx="17287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DC  </a:t>
            </a:r>
            <a:r>
              <a:rPr lang="el-GR" sz="2000" b="1" dirty="0"/>
              <a:t>Ανάλυση</a:t>
            </a:r>
          </a:p>
        </p:txBody>
      </p:sp>
      <p:pic>
        <p:nvPicPr>
          <p:cNvPr id="23" name="Picture 14" descr="Κύκλωμα διόδο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052761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4" descr="Διάγραμμα i-u κυκλώματος διόδου."/>
          <p:cNvGrpSpPr>
            <a:grpSpLocks/>
          </p:cNvGrpSpPr>
          <p:nvPr/>
        </p:nvGrpSpPr>
        <p:grpSpPr bwMode="auto">
          <a:xfrm>
            <a:off x="2987675" y="1249363"/>
            <a:ext cx="6121400" cy="3548062"/>
            <a:chOff x="1882" y="787"/>
            <a:chExt cx="3856" cy="2235"/>
          </a:xfrm>
        </p:grpSpPr>
        <p:pic>
          <p:nvPicPr>
            <p:cNvPr id="25" name="Picture 15" descr="sedr42021_03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82" y="787"/>
              <a:ext cx="3856" cy="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3992" y="1026"/>
              <a:ext cx="1383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latin typeface="Calibri" pitchFamily="34" charset="0"/>
                </a:rPr>
                <a:t>Χαρακτηριστική της διόδου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232" y="2024"/>
              <a:ext cx="1406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latin typeface="Calibri" pitchFamily="34" charset="0"/>
                </a:rPr>
                <a:t>Ευθεία</a:t>
              </a:r>
              <a:r>
                <a:rPr lang="el-GR" sz="2000">
                  <a:latin typeface="Calibri" pitchFamily="34" charset="0"/>
                </a:rPr>
                <a:t> φόρτου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4643" y="2292"/>
              <a:ext cx="459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latin typeface="Calibri" pitchFamily="34" charset="0"/>
                </a:rPr>
                <a:t>Κλίση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56" y="1625"/>
              <a:ext cx="1735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Q </a:t>
              </a:r>
              <a:r>
                <a:rPr lang="en-US" dirty="0">
                  <a:latin typeface="Calibri" pitchFamily="34" charset="0"/>
                </a:rPr>
                <a:t>(</a:t>
              </a:r>
              <a:r>
                <a:rPr lang="el-GR" dirty="0">
                  <a:latin typeface="Calibri" pitchFamily="34" charset="0"/>
                </a:rPr>
                <a:t>σημείο λειτουργίας)</a:t>
              </a:r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0825" y="5157788"/>
            <a:ext cx="32400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Calibri" pitchFamily="34" charset="0"/>
              </a:rPr>
              <a:t>Χαρακτηριστική της Διόδου:</a:t>
            </a:r>
          </a:p>
        </p:txBody>
      </p:sp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61956"/>
              </p:ext>
            </p:extLst>
          </p:nvPr>
        </p:nvGraphicFramePr>
        <p:xfrm>
          <a:off x="3490913" y="4954588"/>
          <a:ext cx="17176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name="Εξίσωση" r:id="rId8" imgW="1117440" imgH="482400" progId="Equation.3">
                  <p:embed/>
                </p:oleObj>
              </mc:Choice>
              <mc:Fallback>
                <p:oleObj name="Εξίσωση" r:id="rId8" imgW="1117440" imgH="482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4954588"/>
                        <a:ext cx="1717675" cy="779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50825" y="5942013"/>
            <a:ext cx="1873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Calibri" pitchFamily="34" charset="0"/>
              </a:rPr>
              <a:t>Ευθεία φόρτου:</a:t>
            </a:r>
          </a:p>
        </p:txBody>
      </p:sp>
      <p:graphicFrame>
        <p:nvGraphicFramePr>
          <p:cNvPr id="32" name="Object 21"/>
          <p:cNvGraphicFramePr>
            <a:graphicFrameLocks noChangeAspect="1"/>
          </p:cNvGraphicFramePr>
          <p:nvPr/>
        </p:nvGraphicFramePr>
        <p:xfrm>
          <a:off x="2124075" y="5805488"/>
          <a:ext cx="31226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5" name="Εξίσωση" r:id="rId10" imgW="2031840" imgH="393480" progId="Equation.3">
                  <p:embed/>
                </p:oleObj>
              </mc:Choice>
              <mc:Fallback>
                <p:oleObj name="Εξίσωση" r:id="rId10" imgW="203184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05488"/>
                        <a:ext cx="3122613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22" descr="[DECORATIVE]"/>
          <p:cNvSpPr>
            <a:spLocks/>
          </p:cNvSpPr>
          <p:nvPr/>
        </p:nvSpPr>
        <p:spPr bwMode="auto">
          <a:xfrm>
            <a:off x="5364163" y="5084763"/>
            <a:ext cx="288925" cy="1295400"/>
          </a:xfrm>
          <a:prstGeom prst="righ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2000">
              <a:latin typeface="Calibri" pitchFamily="34" charset="0"/>
            </a:endParaRP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5724525" y="5229225"/>
            <a:ext cx="3240088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u="sng" dirty="0">
                <a:latin typeface="Calibri" pitchFamily="34" charset="0"/>
              </a:rPr>
              <a:t>Το σημείο λειτουργίας </a:t>
            </a:r>
            <a:r>
              <a:rPr lang="en-US" sz="2000" b="1" u="sng" dirty="0">
                <a:latin typeface="Calibri" pitchFamily="34" charset="0"/>
              </a:rPr>
              <a:t>Q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βρίσκεται από τη λύση του συστήματος.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Ανάλυση Κυκλωμάτων Διόδων</a:t>
            </a:r>
            <a:r>
              <a:rPr lang="en-US" smtClean="0"/>
              <a:t> (2/2)</a:t>
            </a:r>
            <a:endParaRPr lang="el-GR" dirty="0"/>
          </a:p>
        </p:txBody>
      </p:sp>
      <p:sp>
        <p:nvSpPr>
          <p:cNvPr id="206" name="Text Placeholder 20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Μεταβολή Τάσης Πόλωσης</a:t>
            </a:r>
            <a:endParaRPr lang="el-GR" dirty="0"/>
          </a:p>
        </p:txBody>
      </p:sp>
      <p:pic>
        <p:nvPicPr>
          <p:cNvPr id="216" name="Content Placeholder 215" descr="Διάγραμμα ID-VD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5499" y="2715157"/>
            <a:ext cx="3803589" cy="2877074"/>
          </a:xfrm>
        </p:spPr>
      </p:pic>
      <p:sp>
        <p:nvSpPr>
          <p:cNvPr id="208" name="Text Placeholder 20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mtClean="0"/>
              <a:t>Μεταβολή Αντίστασης</a:t>
            </a:r>
            <a:endParaRPr lang="el-GR" dirty="0"/>
          </a:p>
        </p:txBody>
      </p:sp>
      <p:pic>
        <p:nvPicPr>
          <p:cNvPr id="217" name="Content Placeholder 216" descr="Διάγραμμα ID-VD 2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1927" y="2696870"/>
            <a:ext cx="3827971" cy="2913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Χαρακτηριστική iD-uD.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929806" y="1412776"/>
            <a:ext cx="5090465" cy="4059626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κατά τμήματα Γραμμικό Μοντέλο</a:t>
            </a:r>
            <a:endParaRPr lang="el-GR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Απλουστευμένα Μοντέλα Διόδων (</a:t>
            </a:r>
            <a:r>
              <a:rPr lang="en-US" dirty="0" smtClean="0"/>
              <a:t>1/4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r>
              <a:rPr lang="en-US" dirty="0" smtClean="0"/>
              <a:t> (1</a:t>
            </a:r>
            <a:r>
              <a:rPr lang="el-GR" dirty="0"/>
              <a:t>/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ιδανική δίοδος και η χρήση της. </a:t>
            </a:r>
            <a:endParaRPr lang="en-US" dirty="0" smtClean="0"/>
          </a:p>
          <a:p>
            <a:r>
              <a:rPr lang="el-GR" dirty="0" smtClean="0"/>
              <a:t>Η πραγματική χαρακτηριστική </a:t>
            </a:r>
            <a:r>
              <a:rPr lang="en-US" dirty="0" smtClean="0"/>
              <a:t>I</a:t>
            </a:r>
            <a:r>
              <a:rPr lang="el-GR" dirty="0" smtClean="0"/>
              <a:t>-</a:t>
            </a:r>
            <a:r>
              <a:rPr lang="en-US" dirty="0" smtClean="0"/>
              <a:t>V</a:t>
            </a:r>
            <a:r>
              <a:rPr lang="el-GR" dirty="0" smtClean="0"/>
              <a:t> της διόδου πυριτίου. </a:t>
            </a:r>
            <a:endParaRPr lang="en-US" dirty="0" smtClean="0"/>
          </a:p>
          <a:p>
            <a:r>
              <a:rPr lang="el-GR" dirty="0" smtClean="0"/>
              <a:t>Τα γραμμικά μοντέλα της διόδου. </a:t>
            </a:r>
          </a:p>
          <a:p>
            <a:r>
              <a:rPr lang="el-GR" dirty="0" smtClean="0"/>
              <a:t>Μοντέλο μικρού σήματος της διόδου και εφαρμογή του για τη χρήση της διόδου ως σταθεροποιητή.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Απλουστευμένα Μοντέλα Διόδων (</a:t>
            </a:r>
            <a:r>
              <a:rPr lang="en-US" dirty="0" smtClean="0"/>
              <a:t>2/4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dirty="0" smtClean="0"/>
              <a:t>Ισοδύναμο κύκλωμα διόδου με αντίσταση</a:t>
            </a:r>
            <a:endParaRPr lang="el-GR" dirty="0"/>
          </a:p>
        </p:txBody>
      </p:sp>
      <p:graphicFrame>
        <p:nvGraphicFramePr>
          <p:cNvPr id="317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64361"/>
              </p:ext>
            </p:extLst>
          </p:nvPr>
        </p:nvGraphicFramePr>
        <p:xfrm>
          <a:off x="467544" y="2996952"/>
          <a:ext cx="26336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Εξίσωση" r:id="rId4" imgW="1714320" imgH="660240" progId="Equation.3">
                  <p:embed/>
                </p:oleObj>
              </mc:Choice>
              <mc:Fallback>
                <p:oleObj name="Εξίσωση" r:id="rId4" imgW="1714320" imgH="6602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96952"/>
                        <a:ext cx="2633662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Content Placeholder 15" descr="Χαρακτηρηστική iD-uD και κύκλωμα ιδανικής διόδου.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575050" y="2526895"/>
            <a:ext cx="5111750" cy="2629711"/>
          </a:xfr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Απλουστευμένα Μοντέλα Διόδων (</a:t>
            </a:r>
            <a:r>
              <a:rPr lang="en-US" dirty="0" smtClean="0"/>
              <a:t>3/4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1" name="Content Placeholder 10" descr="Κύκλωμα διόδου και απλουστευμένο μοντέλο διόδου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710" y="2604267"/>
            <a:ext cx="7741280" cy="2432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2</a:t>
            </a:r>
            <a:endParaRPr lang="el-GR" dirty="0"/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l-GR" dirty="0" smtClean="0"/>
              <a:t>Αν </a:t>
            </a: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=5V, V</a:t>
            </a:r>
            <a:r>
              <a:rPr lang="en-US" baseline="-25000" dirty="0" smtClean="0"/>
              <a:t>D0</a:t>
            </a:r>
            <a:r>
              <a:rPr lang="en-US" dirty="0" smtClean="0"/>
              <a:t>=0.65V, R=1k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</a:t>
            </a:r>
            <a:r>
              <a:rPr lang="en-US" dirty="0" smtClean="0"/>
              <a:t>=20</a:t>
            </a:r>
            <a:r>
              <a:rPr lang="el-GR" dirty="0" smtClean="0"/>
              <a:t>Ω, να υπολογιστούν τα Ι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V</a:t>
            </a:r>
            <a:r>
              <a:rPr lang="en-US" baseline="-25000" dirty="0" smtClean="0"/>
              <a:t>D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48" name="Picture 8" descr="Κύκλωμα με δίοδο, αντίσταση R και πηγή V 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35" y="2780928"/>
            <a:ext cx="290671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5" descr="Κύκλωμα ιδανικής διόδου"/>
          <p:cNvGrpSpPr>
            <a:grpSpLocks/>
          </p:cNvGrpSpPr>
          <p:nvPr/>
        </p:nvGrpSpPr>
        <p:grpSpPr bwMode="auto">
          <a:xfrm>
            <a:off x="5147766" y="2780928"/>
            <a:ext cx="3168650" cy="2422525"/>
            <a:chOff x="1383" y="2614"/>
            <a:chExt cx="1996" cy="1526"/>
          </a:xfrm>
        </p:grpSpPr>
        <p:pic>
          <p:nvPicPr>
            <p:cNvPr id="46" name="Picture 6" descr="Κύκλωμα ιδανικής διόδου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83" y="2614"/>
              <a:ext cx="1724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7" descr="[DECORATIVE]"/>
            <p:cNvSpPr txBox="1">
              <a:spLocks noChangeArrowheads="1"/>
            </p:cNvSpPr>
            <p:nvPr/>
          </p:nvSpPr>
          <p:spPr bwMode="auto">
            <a:xfrm>
              <a:off x="2563" y="2921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 dirty="0">
                  <a:latin typeface="Times New Roman" pitchFamily="18" charset="0"/>
                </a:rPr>
                <a:t>Ιδανική Δίοδος</a:t>
              </a:r>
            </a:p>
          </p:txBody>
        </p:sp>
      </p:grpSp>
      <p:graphicFrame>
        <p:nvGraphicFramePr>
          <p:cNvPr id="33794" name="Object 9"/>
          <p:cNvGraphicFramePr>
            <a:graphicFrameLocks noChangeAspect="1"/>
          </p:cNvGraphicFramePr>
          <p:nvPr/>
        </p:nvGraphicFramePr>
        <p:xfrm>
          <a:off x="532755" y="5028083"/>
          <a:ext cx="47593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Equation" r:id="rId6" imgW="3098520" imgH="660240" progId="Equation.3">
                  <p:embed/>
                </p:oleObj>
              </mc:Choice>
              <mc:Fallback>
                <p:oleObj name="Equation" r:id="rId6" imgW="3098520" imgH="660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55" y="5028083"/>
                        <a:ext cx="4759325" cy="1065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Απλουστευμένα Μοντέλα Διόδων (</a:t>
            </a:r>
            <a:r>
              <a:rPr lang="en-US" smtClean="0"/>
              <a:t>4/4</a:t>
            </a:r>
            <a:r>
              <a:rPr lang="el-GR" smtClean="0"/>
              <a:t>)</a:t>
            </a:r>
            <a:endParaRPr lang="el-GR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Το Μοντέλο Σταθερής Πτώσης Τάσης</a:t>
            </a:r>
            <a:endParaRPr lang="el-GR" dirty="0"/>
          </a:p>
        </p:txBody>
      </p:sp>
      <p:pic>
        <p:nvPicPr>
          <p:cNvPr id="26" name="Picture 8" descr="Διάγραμμα iD-uD"/>
          <p:cNvPicPr>
            <a:picLocks noChangeAspect="1" noChangeArrowheads="1"/>
          </p:cNvPicPr>
          <p:nvPr/>
        </p:nvPicPr>
        <p:blipFill>
          <a:blip r:embed="rId3" cstate="print"/>
          <a:srcRect l="6757" b="3911"/>
          <a:stretch>
            <a:fillRect/>
          </a:stretch>
        </p:blipFill>
        <p:spPr bwMode="auto">
          <a:xfrm>
            <a:off x="278604" y="2132863"/>
            <a:ext cx="3949479" cy="421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828676" y="3121149"/>
            <a:ext cx="13303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 dirty="0" err="1">
                <a:latin typeface="Calibri" pitchFamily="34" charset="0"/>
              </a:rPr>
              <a:t>Ευθ</a:t>
            </a:r>
            <a:r>
              <a:rPr lang="el-GR" sz="1400" b="1" dirty="0">
                <a:latin typeface="Calibri" pitchFamily="34" charset="0"/>
              </a:rPr>
              <a:t>. Τμ. Β</a:t>
            </a:r>
          </a:p>
          <a:p>
            <a:r>
              <a:rPr lang="el-GR" sz="1400" b="1" dirty="0">
                <a:latin typeface="Calibri" pitchFamily="34" charset="0"/>
              </a:rPr>
              <a:t>(κατακόρυφο)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863601" y="4994474"/>
            <a:ext cx="12239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b="1" dirty="0" err="1">
                <a:latin typeface="Calibri" pitchFamily="34" charset="0"/>
              </a:rPr>
              <a:t>Ευθ</a:t>
            </a:r>
            <a:r>
              <a:rPr lang="el-GR" sz="1400" b="1" dirty="0">
                <a:latin typeface="Calibri" pitchFamily="34" charset="0"/>
              </a:rPr>
              <a:t>. Τμ. Α</a:t>
            </a:r>
          </a:p>
          <a:p>
            <a:r>
              <a:rPr lang="el-GR" sz="1400" b="1" dirty="0">
                <a:latin typeface="Calibri" pitchFamily="34" charset="0"/>
              </a:rPr>
              <a:t>(οριζόντιο)</a:t>
            </a:r>
          </a:p>
        </p:txBody>
      </p:sp>
      <p:grpSp>
        <p:nvGrpSpPr>
          <p:cNvPr id="30" name="Group 25" descr="Διάγραμμα iD-uD και  κύκλωμα ιδανικής διόδου με πηγή VD"/>
          <p:cNvGrpSpPr>
            <a:grpSpLocks/>
          </p:cNvGrpSpPr>
          <p:nvPr/>
        </p:nvGrpSpPr>
        <p:grpSpPr bwMode="auto">
          <a:xfrm>
            <a:off x="4030663" y="3140968"/>
            <a:ext cx="4780485" cy="2530427"/>
            <a:chOff x="2562" y="1071"/>
            <a:chExt cx="2694" cy="1426"/>
          </a:xfrm>
        </p:grpSpPr>
        <p:pic>
          <p:nvPicPr>
            <p:cNvPr id="31" name="Picture 20" descr="sedr42021_0316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2" y="1071"/>
              <a:ext cx="1365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1" descr="sedr42021_0316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4" y="1275"/>
              <a:ext cx="1230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4734" y="1481"/>
              <a:ext cx="522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1400" b="1" dirty="0" smtClean="0">
                  <a:latin typeface="Calibri" pitchFamily="34" charset="0"/>
                </a:rPr>
                <a:t>Ιδανική</a:t>
              </a:r>
              <a:endParaRPr lang="en-US" sz="1400" b="1" dirty="0" smtClean="0">
                <a:latin typeface="Calibri" pitchFamily="34" charset="0"/>
              </a:endParaRPr>
            </a:p>
            <a:p>
              <a:r>
                <a:rPr lang="el-GR" sz="1400" b="1" dirty="0" smtClean="0">
                  <a:latin typeface="Calibri" pitchFamily="34" charset="0"/>
                </a:rPr>
                <a:t> </a:t>
              </a:r>
              <a:r>
                <a:rPr lang="el-GR" sz="1400" b="1" dirty="0">
                  <a:latin typeface="Calibri" pitchFamily="34" charset="0"/>
                </a:rPr>
                <a:t>Δίοδος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Απλουστευμένα Μοντέλα Διόδων-Σύνοψη</a:t>
            </a:r>
            <a:endParaRPr lang="el-GR" dirty="0"/>
          </a:p>
        </p:txBody>
      </p:sp>
      <p:pic>
        <p:nvPicPr>
          <p:cNvPr id="8" name="Picture 8" descr="sedr42021_tb0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818" y="1705355"/>
            <a:ext cx="1767885" cy="22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sedr42021_tb0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501" y="1440716"/>
            <a:ext cx="2018838" cy="26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sedr42021_tb03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538" y="1528490"/>
            <a:ext cx="2018838" cy="247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edr42021_tb03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9086" y="4177020"/>
            <a:ext cx="984183" cy="201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sedr42021_tb03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4933" y="4133744"/>
            <a:ext cx="1437020" cy="256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sedr42021_tb03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5020" y="4154160"/>
            <a:ext cx="1486089" cy="202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Μικρού Σήματος της Διόδου</a:t>
            </a:r>
            <a:r>
              <a:rPr lang="en-US" dirty="0" smtClean="0"/>
              <a:t> (1/2)</a:t>
            </a:r>
            <a:endParaRPr lang="el-GR" dirty="0"/>
          </a:p>
        </p:txBody>
      </p:sp>
      <p:pic>
        <p:nvPicPr>
          <p:cNvPr id="6" name="Content Placeholder 5" descr="enot3_pictexport12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18060" y="1600200"/>
            <a:ext cx="3716879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1"/>
            <a:ext cx="4038600" cy="17231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l-GR" dirty="0" smtClean="0">
                <a:latin typeface="Calibri" pitchFamily="34" charset="0"/>
              </a:rPr>
              <a:t>Η συνολική στιγμιαία τάση της διόδου είναι: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l-GR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endParaRPr lang="el-GR" dirty="0"/>
          </a:p>
        </p:txBody>
      </p:sp>
      <p:graphicFrame>
        <p:nvGraphicFramePr>
          <p:cNvPr id="36867" name="Object 24"/>
          <p:cNvGraphicFramePr>
            <a:graphicFrameLocks noChangeAspect="1"/>
          </p:cNvGraphicFramePr>
          <p:nvPr/>
        </p:nvGraphicFramePr>
        <p:xfrm>
          <a:off x="5076056" y="2752806"/>
          <a:ext cx="2808312" cy="57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Εξίσωση" r:id="rId6" imgW="1180800" imgH="228600" progId="Equation.3">
                  <p:embed/>
                </p:oleObj>
              </mc:Choice>
              <mc:Fallback>
                <p:oleObj name="Εξίσωση" r:id="rId6" imgW="11808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752806"/>
                        <a:ext cx="2808312" cy="5705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15272" y="3600545"/>
            <a:ext cx="4104456" cy="1080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dirty="0"/>
              <a:t>Αντίστοιχα το συνολικό στιγμιαίο ρεύμα:</a:t>
            </a:r>
          </a:p>
          <a:p>
            <a:endParaRPr lang="el-GR" sz="2400" dirty="0" smtClean="0"/>
          </a:p>
        </p:txBody>
      </p:sp>
      <p:graphicFrame>
        <p:nvGraphicFramePr>
          <p:cNvPr id="36868" name="Object 27"/>
          <p:cNvGraphicFramePr>
            <a:graphicFrameLocks noChangeAspect="1"/>
          </p:cNvGraphicFramePr>
          <p:nvPr/>
        </p:nvGraphicFramePr>
        <p:xfrm>
          <a:off x="4355976" y="4653135"/>
          <a:ext cx="4536504" cy="117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Εξίσωση" r:id="rId8" imgW="2031840" imgH="482400" progId="Equation.3">
                  <p:embed/>
                </p:oleObj>
              </mc:Choice>
              <mc:Fallback>
                <p:oleObj name="Εξίσωση" r:id="rId8" imgW="2031840" imgH="482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653135"/>
                        <a:ext cx="4536504" cy="11707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Μοντέλο Μικρού Σήματος της Διόδου</a:t>
            </a:r>
            <a:r>
              <a:rPr lang="en-US" dirty="0" smtClean="0"/>
              <a:t> (2/2)</a:t>
            </a:r>
            <a:endParaRPr lang="el-GR" dirty="0"/>
          </a:p>
        </p:txBody>
      </p:sp>
      <p:pic>
        <p:nvPicPr>
          <p:cNvPr id="6" name="Content Placeholder 5" descr="enot3_pictexport12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18060" y="1600200"/>
            <a:ext cx="3716879" cy="4525963"/>
          </a:xfrm>
        </p:spPr>
      </p:pic>
      <p:graphicFrame>
        <p:nvGraphicFramePr>
          <p:cNvPr id="3789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34140"/>
              </p:ext>
            </p:extLst>
          </p:nvPr>
        </p:nvGraphicFramePr>
        <p:xfrm>
          <a:off x="4567490" y="1732210"/>
          <a:ext cx="4294877" cy="256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Εξίσωση" r:id="rId6" imgW="2323800" imgH="1320480" progId="Equation.3">
                  <p:embed/>
                </p:oleObj>
              </mc:Choice>
              <mc:Fallback>
                <p:oleObj name="Εξίσωση" r:id="rId6" imgW="2323800" imgH="1320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490" y="1732210"/>
                        <a:ext cx="4294877" cy="25608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99851"/>
              </p:ext>
            </p:extLst>
          </p:nvPr>
        </p:nvGraphicFramePr>
        <p:xfrm>
          <a:off x="3131840" y="5229200"/>
          <a:ext cx="191135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Equation" r:id="rId8" imgW="1244520" imgH="888840" progId="Equation.3">
                  <p:embed/>
                </p:oleObj>
              </mc:Choice>
              <mc:Fallback>
                <p:oleObj name="Equation" r:id="rId8" imgW="1244520" imgH="8888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229200"/>
                        <a:ext cx="1911350" cy="1433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endParaRPr lang="en-US" dirty="0" smtClean="0">
              <a:latin typeface="Calibri" pitchFamily="34" charset="0"/>
            </a:endParaRPr>
          </a:p>
          <a:p>
            <a:pPr indent="0">
              <a:buNone/>
            </a:pPr>
            <a:r>
              <a:rPr lang="el-GR" dirty="0" smtClean="0">
                <a:latin typeface="Calibri" pitchFamily="34" charset="0"/>
              </a:rPr>
              <a:t>Αντίσταση μικρού σήματος ή δυναμική αντίσταση της διόδου.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Μικρού Σήματος της Διόδου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alibri" pitchFamily="34" charset="0"/>
              </a:rPr>
              <a:t>Πραγματικό κύκλωμα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0" name="Picture 13" descr="Πραγματικό κύκλωμα διόδο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07" r="52621" b="51154"/>
          <a:stretch>
            <a:fillRect/>
          </a:stretch>
        </p:blipFill>
        <p:spPr bwMode="auto">
          <a:xfrm>
            <a:off x="251520" y="2996952"/>
            <a:ext cx="3695262" cy="18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Ισοδύναμο κύκλωμα</a:t>
            </a:r>
          </a:p>
        </p:txBody>
      </p:sp>
      <p:pic>
        <p:nvPicPr>
          <p:cNvPr id="13" name="Picture 13" descr="Ισοδύναμο κύκλωμα μικρού σήματος διόδου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46502" r="5507" b="49714"/>
          <a:stretch>
            <a:fillRect/>
          </a:stretch>
        </p:blipFill>
        <p:spPr bwMode="auto">
          <a:xfrm>
            <a:off x="4355977" y="3068961"/>
            <a:ext cx="4115397" cy="18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Μικρού Σήματος της Διόδου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alibri" pitchFamily="34" charset="0"/>
              </a:rPr>
              <a:t>Κύκλωμα για </a:t>
            </a:r>
            <a:r>
              <a:rPr lang="en-US" dirty="0" smtClean="0">
                <a:latin typeface="Calibri" pitchFamily="34" charset="0"/>
              </a:rPr>
              <a:t>DC</a:t>
            </a:r>
            <a:r>
              <a:rPr lang="el-GR" dirty="0" smtClean="0">
                <a:latin typeface="Calibri" pitchFamily="34" charset="0"/>
              </a:rPr>
              <a:t> ανάλυση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44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21473"/>
              </p:ext>
            </p:extLst>
          </p:nvPr>
        </p:nvGraphicFramePr>
        <p:xfrm>
          <a:off x="1057538" y="2564904"/>
          <a:ext cx="2146037" cy="48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6" name="Εξίσωση" r:id="rId4" imgW="952200" imgH="215640" progId="Equation.3">
                  <p:embed/>
                </p:oleObj>
              </mc:Choice>
              <mc:Fallback>
                <p:oleObj name="Εξίσωση" r:id="rId4" imgW="95220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538" y="2564904"/>
                        <a:ext cx="2146037" cy="4869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 descr="Ισοδύναμο κύκλωμα μικρού σήματος για DC ανάλυση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l="6119" t="48796" r="55068"/>
          <a:stretch>
            <a:fillRect/>
          </a:stretch>
        </p:blipFill>
        <p:spPr bwMode="auto">
          <a:xfrm>
            <a:off x="704450" y="3704936"/>
            <a:ext cx="3425396" cy="19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Κύκλωμα για </a:t>
            </a:r>
            <a:r>
              <a:rPr lang="en-US" dirty="0" smtClean="0">
                <a:latin typeface="Calibri" pitchFamily="34" charset="0"/>
              </a:rPr>
              <a:t>AC</a:t>
            </a:r>
            <a:r>
              <a:rPr lang="el-GR" dirty="0" smtClean="0">
                <a:latin typeface="Calibri" pitchFamily="34" charset="0"/>
              </a:rPr>
              <a:t> ανάλυση</a:t>
            </a:r>
          </a:p>
        </p:txBody>
      </p:sp>
      <p:graphicFrame>
        <p:nvGraphicFramePr>
          <p:cNvPr id="4403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77354"/>
              </p:ext>
            </p:extLst>
          </p:nvPr>
        </p:nvGraphicFramePr>
        <p:xfrm>
          <a:off x="5148064" y="2204864"/>
          <a:ext cx="2088232" cy="146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7" name="Εξίσωση" r:id="rId7" imgW="939600" imgH="660240" progId="Equation.3">
                  <p:embed/>
                </p:oleObj>
              </mc:Choice>
              <mc:Fallback>
                <p:oleObj name="Εξίσωση" r:id="rId7" imgW="939600" imgH="6602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204864"/>
                        <a:ext cx="2088232" cy="14676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1" descr="Ισοδύναμο κύκλωμα μικρού σήματος για AC ανάλυση, με πηγή us, αντιστάσεις R και rd και τάση ud στα άκρα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 l="51397" t="48796" r="11626"/>
          <a:stretch>
            <a:fillRect/>
          </a:stretch>
        </p:blipFill>
        <p:spPr bwMode="auto">
          <a:xfrm>
            <a:off x="4716000" y="3704761"/>
            <a:ext cx="3263361" cy="19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Χρήση της Διόδου για σταθεροποίηση τάσης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Σε ένα σταθεροποιητή τάσης, η τάση εξόδου πρέπει να διατηρείται σταθερή: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000" dirty="0" smtClean="0">
                <a:latin typeface="Calibri" pitchFamily="34" charset="0"/>
              </a:rPr>
              <a:t>παρά τις μεταβολές του ρεύματος φόρτου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000" dirty="0" smtClean="0">
                <a:latin typeface="Calibri" pitchFamily="34" charset="0"/>
              </a:rPr>
              <a:t>παρά τις μεταβολές της τροφοδοσίας του σταθεροποιητή.</a:t>
            </a:r>
          </a:p>
        </p:txBody>
      </p:sp>
      <p:pic>
        <p:nvPicPr>
          <p:cNvPr id="12" name="Picture 8" descr="Κύκλωμα διόδου-αντίστασης R."/>
          <p:cNvPicPr>
            <a:picLocks noChangeAspect="1" noChangeArrowheads="1"/>
          </p:cNvPicPr>
          <p:nvPr/>
        </p:nvPicPr>
        <p:blipFill>
          <a:blip r:embed="rId4" cstate="print"/>
          <a:srcRect b="12315"/>
          <a:stretch>
            <a:fillRect/>
          </a:stretch>
        </p:blipFill>
        <p:spPr bwMode="auto">
          <a:xfrm>
            <a:off x="539750" y="2893913"/>
            <a:ext cx="11207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2339975" y="3036788"/>
          <a:ext cx="1973263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Equation" r:id="rId5" imgW="1244520" imgH="1282680" progId="Equation.3">
                  <p:embed/>
                </p:oleObj>
              </mc:Choice>
              <mc:Fallback>
                <p:oleObj name="Equation" r:id="rId5" imgW="1244520" imgH="1282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036788"/>
                        <a:ext cx="1973263" cy="203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 descr="Κύκλωμα με τρείς διόδους, μια αντίσταση R και μια αντίσταση RL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4825" y="2965921"/>
            <a:ext cx="32353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66898" y="5517232"/>
          <a:ext cx="53292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Equation" r:id="rId8" imgW="3593880" imgH="583920" progId="Equation.3">
                  <p:embed/>
                </p:oleObj>
              </mc:Choice>
              <mc:Fallback>
                <p:oleObj name="Equation" r:id="rId8" imgW="3593880" imgH="5839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8" y="5517232"/>
                        <a:ext cx="5329238" cy="927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r>
              <a:rPr lang="en-US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Δίοδος </a:t>
            </a:r>
            <a:r>
              <a:rPr lang="en-US" smtClean="0"/>
              <a:t>Zener</a:t>
            </a:r>
            <a:r>
              <a:rPr lang="el-GR" smtClean="0"/>
              <a:t> και εφαρμογές της. </a:t>
            </a:r>
          </a:p>
          <a:p>
            <a:r>
              <a:rPr lang="el-GR" smtClean="0"/>
              <a:t>Άλλοι τύποι διόδων: </a:t>
            </a:r>
            <a:r>
              <a:rPr lang="en-US" smtClean="0"/>
              <a:t>LED</a:t>
            </a:r>
            <a:r>
              <a:rPr lang="el-GR" smtClean="0"/>
              <a:t>, φωτοδίοδοι, δίοδοι </a:t>
            </a:r>
            <a:r>
              <a:rPr lang="en-US" smtClean="0"/>
              <a:t>Schottky</a:t>
            </a:r>
            <a:r>
              <a:rPr lang="el-GR" smtClean="0"/>
              <a:t>. </a:t>
            </a:r>
          </a:p>
          <a:p>
            <a:r>
              <a:rPr lang="el-GR" smtClean="0"/>
              <a:t>Σημαντικές εφαρμογές των διόδων: ανόρθωση (απλή και πλήρης), ανόρθωση με φίλτρο </a:t>
            </a:r>
            <a:r>
              <a:rPr lang="en-US" smtClean="0"/>
              <a:t>RC</a:t>
            </a:r>
            <a:r>
              <a:rPr lang="el-GR" smtClean="0"/>
              <a:t>,περιορισμός ή ψαλιδισμός, αποκατάσταση συνεχούς τάσης, διπλασιασμός τάσης.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2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στην περιοχή κατάρρευσης- Δίοδοι </a:t>
            </a:r>
            <a:r>
              <a:rPr lang="en-US" dirty="0" err="1" smtClean="0"/>
              <a:t>Zener</a:t>
            </a:r>
            <a:r>
              <a:rPr lang="en-US" dirty="0" smtClean="0"/>
              <a:t> (1/2)</a:t>
            </a:r>
            <a:endParaRPr lang="el-GR" dirty="0"/>
          </a:p>
        </p:txBody>
      </p:sp>
      <p:pic>
        <p:nvPicPr>
          <p:cNvPr id="15" name="Picture 5" descr="Δίοδος Zene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9075"/>
            <a:ext cx="9683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spcBef>
                <a:spcPct val="50000"/>
              </a:spcBef>
              <a:buNone/>
            </a:pPr>
            <a:endParaRPr lang="en-US" b="1" dirty="0" smtClean="0">
              <a:latin typeface="Times New Roman" pitchFamily="18" charset="0"/>
            </a:endParaRPr>
          </a:p>
          <a:p>
            <a:pPr indent="0">
              <a:spcBef>
                <a:spcPct val="50000"/>
              </a:spcBef>
              <a:buNone/>
            </a:pPr>
            <a:endParaRPr lang="en-US" b="1" dirty="0" smtClean="0">
              <a:latin typeface="Times New Roman" pitchFamily="18" charset="0"/>
            </a:endParaRPr>
          </a:p>
          <a:p>
            <a:pPr indent="0">
              <a:spcBef>
                <a:spcPct val="50000"/>
              </a:spcBef>
              <a:buNone/>
            </a:pPr>
            <a:endParaRPr lang="en-US" b="1" dirty="0" smtClean="0">
              <a:latin typeface="Times New Roman" pitchFamily="18" charset="0"/>
            </a:endParaRPr>
          </a:p>
          <a:p>
            <a:pPr indent="0">
              <a:spcBef>
                <a:spcPct val="50000"/>
              </a:spcBef>
              <a:buNone/>
            </a:pPr>
            <a:r>
              <a:rPr lang="en-US" b="1" dirty="0" smtClean="0">
                <a:latin typeface="Times New Roman" pitchFamily="18" charset="0"/>
              </a:rPr>
              <a:t>V</a:t>
            </a:r>
            <a:r>
              <a:rPr lang="en-US" b="1" baseline="-25000" dirty="0" smtClean="0">
                <a:latin typeface="Times New Roman" pitchFamily="18" charset="0"/>
              </a:rPr>
              <a:t>ZK</a:t>
            </a:r>
            <a:r>
              <a:rPr lang="en-US" b="1" dirty="0" smtClean="0">
                <a:latin typeface="Times New Roman" pitchFamily="18" charset="0"/>
              </a:rPr>
              <a:t>, I</a:t>
            </a:r>
            <a:r>
              <a:rPr lang="en-US" b="1" baseline="-25000" dirty="0" smtClean="0">
                <a:latin typeface="Times New Roman" pitchFamily="18" charset="0"/>
              </a:rPr>
              <a:t>ZK</a:t>
            </a:r>
            <a:r>
              <a:rPr lang="en-US" dirty="0" smtClean="0">
                <a:latin typeface="Calibri" pitchFamily="34" charset="0"/>
              </a:rPr>
              <a:t> : </a:t>
            </a:r>
            <a:r>
              <a:rPr lang="el-GR" dirty="0" smtClean="0">
                <a:latin typeface="Calibri" pitchFamily="34" charset="0"/>
              </a:rPr>
              <a:t>«γόνατο» της χαρακτηριστικής</a:t>
            </a:r>
          </a:p>
          <a:p>
            <a:pPr indent="0">
              <a:spcBef>
                <a:spcPct val="50000"/>
              </a:spcBef>
              <a:buNone/>
            </a:pPr>
            <a:r>
              <a:rPr lang="el-GR" b="1" dirty="0" smtClean="0">
                <a:latin typeface="Times New Roman" pitchFamily="18" charset="0"/>
              </a:rPr>
              <a:t>Ι</a:t>
            </a:r>
            <a:r>
              <a:rPr lang="el-GR" b="1" baseline="-25000" dirty="0" smtClean="0">
                <a:latin typeface="Times New Roman" pitchFamily="18" charset="0"/>
              </a:rPr>
              <a:t>ΖΤ</a:t>
            </a:r>
            <a:r>
              <a:rPr lang="el-GR" dirty="0" smtClean="0">
                <a:latin typeface="Calibri" pitchFamily="34" charset="0"/>
              </a:rPr>
              <a:t> : ρεύμα δοκιμής</a:t>
            </a:r>
          </a:p>
          <a:p>
            <a:pPr indent="0">
              <a:spcBef>
                <a:spcPct val="50000"/>
              </a:spcBef>
              <a:buNone/>
            </a:pPr>
            <a:r>
              <a:rPr lang="en-US" b="1" dirty="0" err="1" smtClean="0">
                <a:latin typeface="Times New Roman" pitchFamily="18" charset="0"/>
              </a:rPr>
              <a:t>r</a:t>
            </a:r>
            <a:r>
              <a:rPr lang="en-US" b="1" baseline="-25000" dirty="0" err="1" smtClean="0">
                <a:latin typeface="Times New Roman" pitchFamily="18" charset="0"/>
              </a:rPr>
              <a:t>Z</a:t>
            </a:r>
            <a:r>
              <a:rPr lang="en-US" b="1" dirty="0" smtClean="0">
                <a:latin typeface="Times New Roman" pitchFamily="18" charset="0"/>
              </a:rPr>
              <a:t>=</a:t>
            </a:r>
            <a:r>
              <a:rPr lang="el-GR" b="1" dirty="0" smtClean="0">
                <a:latin typeface="Times New Roman" pitchFamily="18" charset="0"/>
              </a:rPr>
              <a:t>Δ</a:t>
            </a:r>
            <a:r>
              <a:rPr lang="en-US" b="1" dirty="0" smtClean="0">
                <a:latin typeface="Times New Roman" pitchFamily="18" charset="0"/>
              </a:rPr>
              <a:t>V/</a:t>
            </a:r>
            <a:r>
              <a:rPr lang="el-GR" b="1" dirty="0" smtClean="0">
                <a:latin typeface="Times New Roman" pitchFamily="18" charset="0"/>
              </a:rPr>
              <a:t>Δ</a:t>
            </a:r>
            <a:r>
              <a:rPr lang="en-US" b="1" dirty="0" smtClean="0">
                <a:latin typeface="Times New Roman" pitchFamily="18" charset="0"/>
              </a:rPr>
              <a:t>I</a:t>
            </a:r>
            <a:r>
              <a:rPr lang="en-US" dirty="0" smtClean="0">
                <a:latin typeface="Calibri" pitchFamily="34" charset="0"/>
              </a:rPr>
              <a:t> : </a:t>
            </a:r>
            <a:r>
              <a:rPr lang="el-GR" dirty="0" smtClean="0">
                <a:latin typeface="Calibri" pitchFamily="34" charset="0"/>
              </a:rPr>
              <a:t>δυναμική αντίσταση</a:t>
            </a:r>
          </a:p>
          <a:p>
            <a:pPr indent="0">
              <a:spcBef>
                <a:spcPct val="50000"/>
              </a:spcBef>
              <a:buNone/>
            </a:pPr>
            <a:r>
              <a:rPr lang="en-US" b="1" dirty="0" smtClean="0">
                <a:latin typeface="Times New Roman" pitchFamily="18" charset="0"/>
              </a:rPr>
              <a:t>V</a:t>
            </a:r>
            <a:r>
              <a:rPr lang="en-US" b="1" baseline="-25000" dirty="0" smtClean="0">
                <a:latin typeface="Times New Roman" pitchFamily="18" charset="0"/>
              </a:rPr>
              <a:t>Z0</a:t>
            </a:r>
            <a:r>
              <a:rPr lang="en-US" sz="3200" b="1" dirty="0" smtClean="0">
                <a:latin typeface="Calibri" pitchFamily="34" charset="0"/>
              </a:rPr>
              <a:t>:</a:t>
            </a:r>
            <a:r>
              <a:rPr lang="el-GR" sz="3200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σημείο τομής της ευθείας με τον άξονα των τάσεων </a:t>
            </a:r>
            <a:r>
              <a:rPr lang="en-US" dirty="0" smtClean="0">
                <a:latin typeface="Calibri" pitchFamily="34" charset="0"/>
              </a:rPr>
              <a:t>~</a:t>
            </a:r>
            <a:r>
              <a:rPr lang="en-US" b="1" dirty="0" smtClean="0">
                <a:latin typeface="Times New Roman" pitchFamily="18" charset="0"/>
              </a:rPr>
              <a:t>V</a:t>
            </a:r>
            <a:r>
              <a:rPr lang="en-US" b="1" baseline="-25000" dirty="0" smtClean="0">
                <a:latin typeface="Times New Roman" pitchFamily="18" charset="0"/>
              </a:rPr>
              <a:t>ZK</a:t>
            </a: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7" name="Content Placeholder 6" descr="Χαρακτηρηστική i-u.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588055" y="1925151"/>
            <a:ext cx="3610356" cy="385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στην περιοχή κατάρρευσης- Δίοδοι </a:t>
            </a:r>
            <a:r>
              <a:rPr lang="en-US" dirty="0" err="1" smtClean="0"/>
              <a:t>Zener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latin typeface="Calibri" pitchFamily="34" charset="0"/>
              </a:rPr>
              <a:t>Ισοδύναμο Κύκλωμα της </a:t>
            </a:r>
            <a:r>
              <a:rPr lang="en-US" dirty="0" err="1" smtClean="0">
                <a:latin typeface="Calibri" pitchFamily="34" charset="0"/>
              </a:rPr>
              <a:t>Zener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2" name="Content Placeholder 11" descr="Ισοδύναμο κύκλωμα Zener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37" y="2494384"/>
            <a:ext cx="1589314" cy="2590800"/>
          </a:xfrm>
        </p:spPr>
      </p:pic>
      <p:sp>
        <p:nvSpPr>
          <p:cNvPr id="6" name="Text Placeholder 5" hidden="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Χαρακτηρηστική i-u zener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27256" y="2617502"/>
            <a:ext cx="2877312" cy="3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06013"/>
              </p:ext>
            </p:extLst>
          </p:nvPr>
        </p:nvGraphicFramePr>
        <p:xfrm>
          <a:off x="649288" y="5384800"/>
          <a:ext cx="36449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Equation" r:id="rId6" imgW="1955520" imgH="457200" progId="Equation.3">
                  <p:embed/>
                </p:oleObj>
              </mc:Choice>
              <mc:Fallback>
                <p:oleObj name="Equation" r:id="rId6" imgW="195552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5384800"/>
                        <a:ext cx="3644900" cy="852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Παράλληλος σταθεροποιητής τάσης με </a:t>
            </a:r>
            <a:r>
              <a:rPr lang="en-US" dirty="0" err="1" smtClean="0"/>
              <a:t>Zener</a:t>
            </a:r>
            <a:endParaRPr lang="el-GR" dirty="0"/>
          </a:p>
        </p:txBody>
      </p:sp>
      <p:pic>
        <p:nvPicPr>
          <p:cNvPr id="2" name="Εικόνα 1" descr="Κύκλωμα σταθεροποιητή τάσης με Zener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" y="1237993"/>
            <a:ext cx="5681964" cy="2706859"/>
          </a:xfrm>
          <a:prstGeom prst="rect">
            <a:avLst/>
          </a:prstGeom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5329238" y="1916113"/>
            <a:ext cx="34909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Ρύθμιση γραμμής = </a:t>
            </a:r>
            <a:r>
              <a:rPr lang="el-GR" sz="2000" b="1" dirty="0"/>
              <a:t>Δ</a:t>
            </a:r>
            <a:r>
              <a:rPr lang="en-US" sz="2000" b="1" dirty="0"/>
              <a:t>V</a:t>
            </a:r>
            <a:r>
              <a:rPr lang="el-GR" sz="2000" b="1" baseline="-25000" dirty="0"/>
              <a:t>Ο</a:t>
            </a:r>
            <a:r>
              <a:rPr lang="el-GR" sz="2000" b="1" dirty="0"/>
              <a:t>/Δ</a:t>
            </a:r>
            <a:r>
              <a:rPr lang="en-US" sz="2000" b="1" dirty="0"/>
              <a:t>V</a:t>
            </a:r>
            <a:r>
              <a:rPr lang="en-US" sz="2000" b="1" baseline="-25000" dirty="0"/>
              <a:t>S</a:t>
            </a:r>
            <a:endParaRPr lang="el-GR" sz="2000" b="1" dirty="0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329238" y="2636838"/>
            <a:ext cx="34909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Ρύθμιση  φορτίου = </a:t>
            </a:r>
            <a:r>
              <a:rPr lang="el-GR" sz="2000" b="1" dirty="0"/>
              <a:t>Δ</a:t>
            </a:r>
            <a:r>
              <a:rPr lang="en-US" sz="2000" b="1" dirty="0"/>
              <a:t>V</a:t>
            </a:r>
            <a:r>
              <a:rPr lang="en-US" sz="2000" b="1" baseline="-25000" dirty="0"/>
              <a:t>O</a:t>
            </a:r>
            <a:r>
              <a:rPr lang="el-GR" sz="2000" b="1" dirty="0"/>
              <a:t>/Δ</a:t>
            </a:r>
            <a:r>
              <a:rPr lang="en-US" sz="2000" b="1" dirty="0"/>
              <a:t>I</a:t>
            </a:r>
            <a:r>
              <a:rPr lang="en-US" sz="2000" b="1" baseline="-25000" dirty="0"/>
              <a:t>L</a:t>
            </a:r>
            <a:endParaRPr lang="el-GR" sz="2000" b="1" dirty="0"/>
          </a:p>
        </p:txBody>
      </p:sp>
      <p:graphicFrame>
        <p:nvGraphicFramePr>
          <p:cNvPr id="23" name="Object 26"/>
          <p:cNvGraphicFramePr>
            <a:graphicFrameLocks noChangeAspect="1"/>
          </p:cNvGraphicFramePr>
          <p:nvPr/>
        </p:nvGraphicFramePr>
        <p:xfrm>
          <a:off x="436563" y="3692525"/>
          <a:ext cx="45212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0" name="Εξίσωση" r:id="rId6" imgW="2349360" imgH="431640" progId="Equation.3">
                  <p:embed/>
                </p:oleObj>
              </mc:Choice>
              <mc:Fallback>
                <p:oleObj name="Εξίσωση" r:id="rId6" imgW="2349360" imgH="431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692525"/>
                        <a:ext cx="4521200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20688" y="4503738"/>
            <a:ext cx="20891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Ρύθμιση γραμμής </a:t>
            </a:r>
            <a:endParaRPr lang="el-GR" sz="2000" b="1" dirty="0"/>
          </a:p>
        </p:txBody>
      </p:sp>
      <p:graphicFrame>
        <p:nvGraphicFramePr>
          <p:cNvPr id="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78577"/>
              </p:ext>
            </p:extLst>
          </p:nvPr>
        </p:nvGraphicFramePr>
        <p:xfrm>
          <a:off x="2441575" y="4408488"/>
          <a:ext cx="10763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1" name="Εξίσωση" r:id="rId8" imgW="558720" imgH="431640" progId="Equation.3">
                  <p:embed/>
                </p:oleObj>
              </mc:Choice>
              <mc:Fallback>
                <p:oleObj name="Εξίσωση" r:id="rId8" imgW="55872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4408488"/>
                        <a:ext cx="1076325" cy="744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95288" y="5194300"/>
            <a:ext cx="2168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Ρύθμιση  φορτίου </a:t>
            </a:r>
            <a:endParaRPr lang="el-GR" sz="2000" b="1" dirty="0"/>
          </a:p>
        </p:txBody>
      </p:sp>
      <p:graphicFrame>
        <p:nvGraphicFramePr>
          <p:cNvPr id="26" name="Object 29"/>
          <p:cNvGraphicFramePr>
            <a:graphicFrameLocks noChangeAspect="1"/>
          </p:cNvGraphicFramePr>
          <p:nvPr/>
        </p:nvGraphicFramePr>
        <p:xfrm>
          <a:off x="2416175" y="5230813"/>
          <a:ext cx="10763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2" name="Εξίσωση" r:id="rId10" imgW="558720" imgH="215640" progId="Equation.3">
                  <p:embed/>
                </p:oleObj>
              </mc:Choice>
              <mc:Fallback>
                <p:oleObj name="Εξίσωση" r:id="rId10" imgW="55872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5230813"/>
                        <a:ext cx="1076325" cy="373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95288" y="5661025"/>
            <a:ext cx="56197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Επιλογή της αντίστασης </a:t>
            </a:r>
            <a:r>
              <a:rPr lang="en-US" sz="2000" dirty="0"/>
              <a:t>R</a:t>
            </a:r>
            <a:r>
              <a:rPr lang="el-GR" sz="2000" dirty="0"/>
              <a:t> ώστε το ρεύμα της </a:t>
            </a:r>
            <a:r>
              <a:rPr lang="en-US" sz="2000" dirty="0" err="1"/>
              <a:t>Zener</a:t>
            </a:r>
            <a:r>
              <a:rPr lang="el-GR" sz="2000" dirty="0"/>
              <a:t> να μη γίνεται πολύ χαμηλό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endParaRPr lang="el-GR" sz="2000" b="1" dirty="0"/>
          </a:p>
        </p:txBody>
      </p:sp>
      <p:graphicFrame>
        <p:nvGraphicFramePr>
          <p:cNvPr id="28" name="Object 31"/>
          <p:cNvGraphicFramePr>
            <a:graphicFrameLocks noChangeAspect="1"/>
          </p:cNvGraphicFramePr>
          <p:nvPr/>
        </p:nvGraphicFramePr>
        <p:xfrm>
          <a:off x="5778500" y="5661025"/>
          <a:ext cx="29098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3" name="Equation" r:id="rId12" imgW="1511280" imgH="431640" progId="Equation.3">
                  <p:embed/>
                </p:oleObj>
              </mc:Choice>
              <mc:Fallback>
                <p:oleObj name="Equation" r:id="rId12" imgW="1511280" imgH="431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661025"/>
                        <a:ext cx="2909888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l-GR" sz="2400" dirty="0" smtClean="0"/>
              <a:t>Για μία δίοδο  </a:t>
            </a:r>
            <a:r>
              <a:rPr lang="en-US" sz="2400" dirty="0" err="1" smtClean="0"/>
              <a:t>Zener</a:t>
            </a:r>
            <a:r>
              <a:rPr lang="en-US" sz="2400" dirty="0" smtClean="0"/>
              <a:t> </a:t>
            </a:r>
            <a:r>
              <a:rPr lang="el-GR" sz="2400" dirty="0" smtClean="0"/>
              <a:t>δίνεται ότι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=</a:t>
            </a:r>
            <a:r>
              <a:rPr lang="el-GR" sz="2400" dirty="0" smtClean="0"/>
              <a:t>10</a:t>
            </a:r>
            <a:r>
              <a:rPr lang="en-US" sz="2400" dirty="0" smtClean="0"/>
              <a:t>V</a:t>
            </a:r>
            <a:r>
              <a:rPr lang="el-GR" sz="2400" dirty="0" smtClean="0"/>
              <a:t> για 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=</a:t>
            </a:r>
            <a:r>
              <a:rPr lang="el-GR" sz="2400" dirty="0" smtClean="0"/>
              <a:t>1</a:t>
            </a:r>
            <a:r>
              <a:rPr lang="en-US" sz="2400" dirty="0" smtClean="0"/>
              <a:t>0mA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=</a:t>
            </a:r>
            <a:r>
              <a:rPr lang="el-GR" sz="2400" dirty="0" smtClean="0"/>
              <a:t>50Ω. Να υπολογιστεί η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 </a:t>
            </a:r>
          </a:p>
          <a:p>
            <a:pPr marL="800100" indent="-457200">
              <a:buFont typeface="+mj-lt"/>
              <a:buAutoNum type="alphaLcParenR"/>
            </a:pPr>
            <a:r>
              <a:rPr lang="el-GR" sz="2400" dirty="0" smtClean="0"/>
              <a:t>αν το ρεύμα διπλασιαστεί και </a:t>
            </a:r>
            <a:endParaRPr lang="en-US" sz="2400" dirty="0" smtClean="0"/>
          </a:p>
          <a:p>
            <a:pPr marL="800100" indent="-457200">
              <a:buFont typeface="+mj-lt"/>
              <a:buAutoNum type="alphaLcParenR"/>
            </a:pPr>
            <a:r>
              <a:rPr lang="el-GR" sz="2400" dirty="0" smtClean="0"/>
              <a:t>αν το ρεύμα υποδιπλασιαστεί. Ποια η τιμή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Z0</a:t>
            </a:r>
            <a:r>
              <a:rPr lang="el-GR" sz="2400" dirty="0" smtClean="0"/>
              <a:t> για το μοντέλο της διόδου.</a:t>
            </a:r>
            <a:endParaRPr lang="el-GR" sz="2400" dirty="0"/>
          </a:p>
        </p:txBody>
      </p:sp>
      <p:pic>
        <p:nvPicPr>
          <p:cNvPr id="20" name="Picture 18" descr="Δίοδος Ze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227" y="3851746"/>
            <a:ext cx="1512887" cy="2241550"/>
          </a:xfrm>
          <a:prstGeom prst="rect">
            <a:avLst/>
          </a:prstGeom>
          <a:solidFill>
            <a:srgbClr val="002366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19" descr="Μοντέλο διόδου Ze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380" y="3480395"/>
            <a:ext cx="1728788" cy="2828925"/>
          </a:xfrm>
          <a:prstGeom prst="rect">
            <a:avLst/>
          </a:prstGeom>
          <a:solidFill>
            <a:srgbClr val="002366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868144" y="4901158"/>
            <a:ext cx="244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Το μοντέλο της </a:t>
            </a:r>
            <a:r>
              <a:rPr lang="en-US" sz="2000" dirty="0" err="1"/>
              <a:t>Zener</a:t>
            </a:r>
            <a:endParaRPr lang="el-GR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Φωτοδίοδοι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Αν η περιοχή απογύμνωσης της διόδου επαφής </a:t>
            </a:r>
            <a:r>
              <a:rPr lang="el-GR" sz="2000" dirty="0" err="1"/>
              <a:t>pn</a:t>
            </a:r>
            <a:r>
              <a:rPr lang="el-GR" sz="2000" dirty="0"/>
              <a:t> φωτιστεί από φως αρκετά υψηλής συχνότητας, τα φωτόνια μπορούν να δώσουν αρκετή ενέργεια ώστε να επιτρέψουν στα ηλεκτρόνια να περάσουν το ενεργειακό χάσμα του ημιαγωγού και να δημιουργήσουν ζεύγη οπών-ηλεκτρονίων.</a:t>
            </a:r>
          </a:p>
          <a:p>
            <a:r>
              <a:rPr lang="el-GR" sz="2000" dirty="0"/>
              <a:t>Οι </a:t>
            </a:r>
            <a:r>
              <a:rPr lang="el-GR" sz="2000" dirty="0" err="1"/>
              <a:t>φωτοφωρατές</a:t>
            </a:r>
            <a:r>
              <a:rPr lang="el-GR" sz="2000" dirty="0"/>
              <a:t> μετατρέπουν το φως σε ηλεκτρικό σήμα. Συνήθως πολώνονται ανάστροφα ώστε να αυξηθεί το εύρος της περιοχής απογύμνωσης.</a:t>
            </a:r>
          </a:p>
          <a:p>
            <a:r>
              <a:rPr lang="el-GR" sz="2000" dirty="0"/>
              <a:t>Τα ηλιακά κύτταρα μετατρέπουν την ηλιακή ενέργεια σε ηλεκτρική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5" name="Picture 4" descr="Φωτοδίοδο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81" y="4437112"/>
            <a:ext cx="1854359" cy="2199250"/>
          </a:xfrm>
          <a:prstGeom prst="rect">
            <a:avLst/>
          </a:prstGeom>
        </p:spPr>
      </p:pic>
      <p:pic>
        <p:nvPicPr>
          <p:cNvPr id="6" name="Picture 5" descr="Φωτοφωρατής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24" y="4482560"/>
            <a:ext cx="1817398" cy="22037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Δίοδοι </a:t>
            </a:r>
            <a:r>
              <a:rPr lang="el-GR" dirty="0" err="1" smtClean="0"/>
              <a:t>Φωτοεκπομπής</a:t>
            </a:r>
            <a:r>
              <a:rPr lang="el-GR" dirty="0" smtClean="0"/>
              <a:t> (</a:t>
            </a:r>
            <a:r>
              <a:rPr lang="en-US" dirty="0" smtClean="0"/>
              <a:t>LED)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Όταν ηλεκτρόνια και οπές επανασυνδέονται, απελευθερώνουν ενέργεια.</a:t>
            </a:r>
          </a:p>
          <a:p>
            <a:r>
              <a:rPr lang="el-GR" dirty="0" smtClean="0"/>
              <a:t>Αυτή η ενέργεια συχνά απελευθερώνεται σαν θερμότητα μέσα στον κρύσταλλο, αλλά σε μερικά υλικά μετατρέπεται σε φως.</a:t>
            </a:r>
          </a:p>
          <a:p>
            <a:r>
              <a:rPr lang="el-GR" dirty="0" smtClean="0"/>
              <a:t>Κατασκευάζονται LED σε μεγάλη περιοχή μηκών κύματος.</a:t>
            </a:r>
          </a:p>
          <a:p>
            <a:r>
              <a:rPr lang="el-GR" dirty="0" smtClean="0"/>
              <a:t>Το πλαστικό περίβλημα βοηθάει στην </a:t>
            </a:r>
            <a:r>
              <a:rPr lang="el-GR" dirty="0" err="1" smtClean="0"/>
              <a:t>κατευθυντικότητα</a:t>
            </a:r>
            <a:r>
              <a:rPr lang="el-GR" dirty="0" smtClean="0"/>
              <a:t> της δέσμης</a:t>
            </a:r>
          </a:p>
        </p:txBody>
      </p:sp>
      <p:pic>
        <p:nvPicPr>
          <p:cNvPr id="11" name="Picture 2" descr="Δίοδος φωτοεκπομπής LED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86622" y="2132856"/>
            <a:ext cx="4598024" cy="321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Κυκλώματα Ανορθωτών</a:t>
            </a:r>
            <a:endParaRPr lang="el-GR" dirty="0"/>
          </a:p>
        </p:txBody>
      </p:sp>
      <p:pic>
        <p:nvPicPr>
          <p:cNvPr id="9" name="Picture Placeholder 8" descr="Σχηματική αναπαράσταση τροφοδικού DC: Μετασχηματιστής-Ανορθωτής Διόδου-Φίλτρο-Σταθεροποιητής τάσης-Φόρτος.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7"/>
          <a:stretch>
            <a:fillRect/>
          </a:stretch>
        </p:blipFill>
        <p:spPr>
          <a:xfrm>
            <a:off x="792000" y="1664805"/>
            <a:ext cx="7278023" cy="1902363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687811" y="4509120"/>
            <a:ext cx="5486400" cy="80486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Σχηματικό διάγραμμα τροφοδοτικού </a:t>
            </a:r>
            <a:r>
              <a:rPr lang="en-US" sz="2400" dirty="0" smtClean="0"/>
              <a:t>DC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Ανορθωτής </a:t>
            </a:r>
            <a:r>
              <a:rPr lang="el-GR" dirty="0" err="1" smtClean="0"/>
              <a:t>Ημικύματος</a:t>
            </a:r>
            <a:r>
              <a:rPr lang="el-GR" dirty="0" smtClean="0"/>
              <a:t> ή </a:t>
            </a:r>
            <a:r>
              <a:rPr lang="el-GR" dirty="0" err="1" smtClean="0"/>
              <a:t>Ημιανορθωτής</a:t>
            </a:r>
            <a:r>
              <a:rPr lang="el-GR" dirty="0" smtClean="0"/>
              <a:t> (1/3)</a:t>
            </a:r>
            <a:endParaRPr lang="el-GR" dirty="0"/>
          </a:p>
        </p:txBody>
      </p:sp>
      <p:pic>
        <p:nvPicPr>
          <p:cNvPr id="6" name="Picture 5" descr="Ανορθωτής ημικύματος"/>
          <p:cNvPicPr>
            <a:picLocks noChangeAspect="1" noChangeArrowheads="1"/>
          </p:cNvPicPr>
          <p:nvPr/>
        </p:nvPicPr>
        <p:blipFill>
          <a:blip r:embed="rId4" cstate="print"/>
          <a:srcRect b="12831"/>
          <a:stretch>
            <a:fillRect/>
          </a:stretch>
        </p:blipFill>
        <p:spPr bwMode="auto">
          <a:xfrm>
            <a:off x="3203848" y="1988840"/>
            <a:ext cx="2448272" cy="16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Κύκλωμα ημιανορθωτή"/>
          <p:cNvPicPr>
            <a:picLocks noChangeAspect="1" noChangeArrowheads="1"/>
          </p:cNvPicPr>
          <p:nvPr/>
        </p:nvPicPr>
        <p:blipFill>
          <a:blip r:embed="rId5" cstate="print"/>
          <a:srcRect b="13628"/>
          <a:stretch>
            <a:fillRect/>
          </a:stretch>
        </p:blipFill>
        <p:spPr bwMode="auto">
          <a:xfrm>
            <a:off x="683568" y="4149080"/>
            <a:ext cx="22177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788874"/>
              </p:ext>
            </p:extLst>
          </p:nvPr>
        </p:nvGraphicFramePr>
        <p:xfrm>
          <a:off x="3358505" y="4225280"/>
          <a:ext cx="361473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Equation" r:id="rId6" imgW="2400120" imgH="761760" progId="Equation.3">
                  <p:embed/>
                </p:oleObj>
              </mc:Choice>
              <mc:Fallback>
                <p:oleObj name="Equation" r:id="rId6" imgW="2400120" imgH="7617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505" y="4225280"/>
                        <a:ext cx="3614738" cy="1147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2340223" y="5504979"/>
          <a:ext cx="42481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7" name="Εξίσωση" r:id="rId8" imgW="3124080" imgH="317160" progId="Equation.3">
                  <p:embed/>
                </p:oleObj>
              </mc:Choice>
              <mc:Fallback>
                <p:oleObj name="Εξίσωση" r:id="rId8" imgW="3124080" imgH="317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223" y="5504979"/>
                        <a:ext cx="4248150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17" descr="[DECORATIVE]"/>
          <p:cNvSpPr>
            <a:spLocks/>
          </p:cNvSpPr>
          <p:nvPr/>
        </p:nvSpPr>
        <p:spPr bwMode="auto">
          <a:xfrm>
            <a:off x="3204518" y="4220518"/>
            <a:ext cx="71437" cy="1081087"/>
          </a:xfrm>
          <a:prstGeom prst="leftBrace">
            <a:avLst>
              <a:gd name="adj1" fmla="val 1261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Ανορθωτής </a:t>
            </a:r>
            <a:r>
              <a:rPr lang="el-GR" dirty="0" err="1" smtClean="0"/>
              <a:t>Ημικύματος</a:t>
            </a:r>
            <a:r>
              <a:rPr lang="el-GR" dirty="0" smtClean="0"/>
              <a:t> ή </a:t>
            </a:r>
            <a:r>
              <a:rPr lang="el-GR" dirty="0" err="1" smtClean="0"/>
              <a:t>Ημιανορθωτής</a:t>
            </a:r>
            <a:r>
              <a:rPr lang="el-GR" dirty="0" smtClean="0"/>
              <a:t> (2/3)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Χαρακτηριστική μεταφοράς του ανορθωτή </a:t>
            </a:r>
            <a:r>
              <a:rPr lang="el-GR" dirty="0" err="1" smtClean="0"/>
              <a:t>ημικύματος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Picture 7" descr="Χαρακτηριστική uo-us ημιανορθωτή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9758"/>
          <a:stretch>
            <a:fillRect/>
          </a:stretch>
        </p:blipFill>
        <p:spPr bwMode="auto">
          <a:xfrm>
            <a:off x="550634" y="3068960"/>
            <a:ext cx="3225108" cy="18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 hidden="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8" descr="Διάγραμμα u-t ημιανορθωτή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136" y="2949734"/>
            <a:ext cx="4035552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Ανορθωτής </a:t>
            </a:r>
            <a:r>
              <a:rPr lang="el-GR" dirty="0" err="1" smtClean="0"/>
              <a:t>Ημικύματος</a:t>
            </a:r>
            <a:r>
              <a:rPr lang="el-GR" dirty="0" smtClean="0"/>
              <a:t> ή </a:t>
            </a:r>
            <a:r>
              <a:rPr lang="el-GR" dirty="0" err="1" smtClean="0"/>
              <a:t>Ημιανορθωτής</a:t>
            </a:r>
            <a:r>
              <a:rPr lang="el-GR" dirty="0" smtClean="0"/>
              <a:t> (3/3)</a:t>
            </a:r>
            <a:endParaRPr lang="el-GR" dirty="0"/>
          </a:p>
        </p:txBody>
      </p:sp>
      <p:pic>
        <p:nvPicPr>
          <p:cNvPr id="7" name="Picture 5" descr="Κύκλωμα ημιανορθωτή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62916"/>
            <a:ext cx="3024336" cy="2361981"/>
          </a:xfrm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Σημαντικά χαρακτηριστικά: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Μέγιστο ρεύμα ορθής πόλωσης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Μέγιστη τάση ανάστροφης πόλωσης </a:t>
            </a:r>
            <a:r>
              <a:rPr lang="en-US" dirty="0" smtClean="0"/>
              <a:t>PIV=Vs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Δίοδοι</a:t>
            </a:r>
            <a:endParaRPr lang="el-GR"/>
          </a:p>
        </p:txBody>
      </p:sp>
      <p:pic>
        <p:nvPicPr>
          <p:cNvPr id="5" name="Picture 10" descr="Δίοδο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1834" y="2696607"/>
            <a:ext cx="4794422" cy="17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2 (1/2)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Για τον </a:t>
            </a:r>
            <a:r>
              <a:rPr lang="el-GR" sz="2000" dirty="0" err="1" smtClean="0"/>
              <a:t>ημιανορθωτή</a:t>
            </a:r>
            <a:r>
              <a:rPr lang="el-GR" sz="2000" dirty="0" smtClean="0"/>
              <a:t>, θεωρώντας ότι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=0, </a:t>
            </a:r>
            <a:r>
              <a:rPr lang="el-GR" sz="2000" dirty="0" smtClean="0"/>
              <a:t>να αποδειχθούν τα ακόλουθα: </a:t>
            </a:r>
            <a:endParaRPr lang="en-US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el-GR" sz="2000" dirty="0" smtClean="0"/>
              <a:t>Η δίοδος αρχίζει να άγει σε γωνία Θ=</a:t>
            </a:r>
            <a:r>
              <a:rPr lang="en-US" sz="2000" dirty="0" smtClean="0"/>
              <a:t>sin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(V</a:t>
            </a:r>
            <a:r>
              <a:rPr lang="en-US" sz="2000" baseline="-25000" dirty="0" smtClean="0"/>
              <a:t>D0</a:t>
            </a:r>
            <a:r>
              <a:rPr lang="en-US" sz="2000" dirty="0" smtClean="0"/>
              <a:t>/V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) </a:t>
            </a:r>
            <a:r>
              <a:rPr lang="el-GR" sz="2000" dirty="0" smtClean="0"/>
              <a:t>και άγει συνολικά μέσα σε γωνία (π-2Θ). </a:t>
            </a:r>
            <a:endParaRPr lang="en-US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en-US" sz="2000" dirty="0" smtClean="0"/>
              <a:t>H</a:t>
            </a:r>
            <a:r>
              <a:rPr lang="el-GR" sz="2000" dirty="0" smtClean="0"/>
              <a:t> μέση τιμή της υ</a:t>
            </a:r>
            <a:r>
              <a:rPr lang="el-GR" sz="2000" baseline="-25000" dirty="0" smtClean="0"/>
              <a:t>Ο</a:t>
            </a:r>
            <a:r>
              <a:rPr lang="en-US" sz="2000" dirty="0" smtClean="0"/>
              <a:t> </a:t>
            </a:r>
            <a:r>
              <a:rPr lang="el-GR" sz="2000" dirty="0" smtClean="0"/>
              <a:t>είναι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=(1/</a:t>
            </a:r>
            <a:r>
              <a:rPr lang="el-GR" sz="2000" dirty="0" smtClean="0"/>
              <a:t>π</a:t>
            </a:r>
            <a:r>
              <a:rPr lang="en-US" sz="2000" dirty="0" smtClean="0"/>
              <a:t>)V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-V</a:t>
            </a:r>
            <a:r>
              <a:rPr lang="en-US" sz="2000" baseline="-25000" dirty="0" smtClean="0"/>
              <a:t>D0</a:t>
            </a:r>
            <a:r>
              <a:rPr lang="en-US" sz="2000" dirty="0" smtClean="0"/>
              <a:t>/2. 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000" dirty="0" smtClean="0"/>
              <a:t>Η τιμή κορυφής του ρεύματος είναι (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-V</a:t>
            </a:r>
            <a:r>
              <a:rPr lang="en-US" sz="2000" baseline="-25000" dirty="0" smtClean="0"/>
              <a:t>D0</a:t>
            </a:r>
            <a:r>
              <a:rPr lang="en-US" sz="2000" dirty="0" smtClean="0"/>
              <a:t>)/R.</a:t>
            </a:r>
          </a:p>
          <a:p>
            <a:pPr marL="0" indent="0">
              <a:buNone/>
            </a:pPr>
            <a:r>
              <a:rPr lang="el-GR" sz="2000" b="1" dirty="0" smtClean="0"/>
              <a:t>Λύση:</a:t>
            </a:r>
            <a:endParaRPr lang="en-US" sz="2000" b="1" dirty="0" smtClean="0"/>
          </a:p>
          <a:p>
            <a:pPr marL="457200" indent="-457200" algn="r">
              <a:buNone/>
            </a:pPr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3" name="Picture 5" descr="sedr42021_0325a"/>
          <p:cNvPicPr>
            <a:picLocks noChangeAspect="1" noChangeArrowheads="1"/>
          </p:cNvPicPr>
          <p:nvPr/>
        </p:nvPicPr>
        <p:blipFill>
          <a:blip r:embed="rId4" cstate="print"/>
          <a:srcRect b="12831"/>
          <a:stretch>
            <a:fillRect/>
          </a:stretch>
        </p:blipFill>
        <p:spPr bwMode="auto">
          <a:xfrm>
            <a:off x="6372200" y="2492896"/>
            <a:ext cx="1917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Διάγραμμα u-t ημιανορθωτή"/>
          <p:cNvPicPr>
            <a:picLocks noChangeAspect="1" noChangeArrowheads="1"/>
          </p:cNvPicPr>
          <p:nvPr/>
        </p:nvPicPr>
        <p:blipFill>
          <a:blip r:embed="rId5" cstate="print"/>
          <a:srcRect b="11517"/>
          <a:stretch>
            <a:fillRect/>
          </a:stretch>
        </p:blipFill>
        <p:spPr bwMode="auto">
          <a:xfrm>
            <a:off x="4860032" y="3861047"/>
            <a:ext cx="3958314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978611"/>
              </p:ext>
            </p:extLst>
          </p:nvPr>
        </p:nvGraphicFramePr>
        <p:xfrm>
          <a:off x="555625" y="4311650"/>
          <a:ext cx="42545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4" name="Equation" r:id="rId6" imgW="3251160" imgH="482400" progId="Equation.3">
                  <p:embed/>
                </p:oleObj>
              </mc:Choice>
              <mc:Fallback>
                <p:oleObj name="Equation" r:id="rId6" imgW="3251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311650"/>
                        <a:ext cx="4254500" cy="630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9566" y="5044709"/>
            <a:ext cx="6336704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457200" indent="-457200">
              <a:buNone/>
            </a:pPr>
            <a:r>
              <a:rPr lang="el-GR" sz="2000" dirty="0"/>
              <a:t>Η δίοδος παύει να άγει για </a:t>
            </a:r>
            <a:r>
              <a:rPr lang="el-GR" sz="2000" b="1" i="1" dirty="0"/>
              <a:t>π-Θ</a:t>
            </a:r>
            <a:r>
              <a:rPr lang="el-GR" sz="2000" b="1" dirty="0"/>
              <a:t> </a:t>
            </a:r>
            <a:r>
              <a:rPr lang="el-GR" sz="2000" dirty="0"/>
              <a:t>=&gt;</a:t>
            </a:r>
            <a:endParaRPr lang="en-US" sz="2000" dirty="0"/>
          </a:p>
          <a:p>
            <a:pPr marL="457200" indent="-457200">
              <a:buNone/>
            </a:pPr>
            <a:r>
              <a:rPr lang="el-GR" sz="2000" dirty="0"/>
              <a:t>Ολική αγώγιμη γωνία= </a:t>
            </a:r>
            <a:r>
              <a:rPr lang="el-GR" sz="2000" b="1" i="1" dirty="0"/>
              <a:t>(π-Θ)-Θ=π-2Θ</a:t>
            </a:r>
            <a:endParaRPr lang="el-GR" sz="2000" dirty="0"/>
          </a:p>
          <a:p>
            <a:endParaRPr lang="el-GR" sz="2000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2 (2/2)</a:t>
            </a:r>
            <a:endParaRPr lang="el-GR" dirty="0"/>
          </a:p>
        </p:txBody>
      </p:sp>
      <p:pic>
        <p:nvPicPr>
          <p:cNvPr id="13" name="Picture 5" descr="Κύκλωμα ημιανορθωτή"/>
          <p:cNvPicPr>
            <a:picLocks noChangeAspect="1" noChangeArrowheads="1"/>
          </p:cNvPicPr>
          <p:nvPr/>
        </p:nvPicPr>
        <p:blipFill>
          <a:blip r:embed="rId4" cstate="print"/>
          <a:srcRect b="12831"/>
          <a:stretch>
            <a:fillRect/>
          </a:stretch>
        </p:blipFill>
        <p:spPr bwMode="auto">
          <a:xfrm>
            <a:off x="395288" y="1835943"/>
            <a:ext cx="1917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Διάγραμμα u-t ημιανορθωτή"/>
          <p:cNvPicPr>
            <a:picLocks noChangeAspect="1" noChangeArrowheads="1"/>
          </p:cNvPicPr>
          <p:nvPr/>
        </p:nvPicPr>
        <p:blipFill>
          <a:blip r:embed="rId5" cstate="print"/>
          <a:srcRect b="11517"/>
          <a:stretch>
            <a:fillRect/>
          </a:stretch>
        </p:blipFill>
        <p:spPr bwMode="auto">
          <a:xfrm>
            <a:off x="395288" y="3529806"/>
            <a:ext cx="417671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91384"/>
              </p:ext>
            </p:extLst>
          </p:nvPr>
        </p:nvGraphicFramePr>
        <p:xfrm>
          <a:off x="5032375" y="1514475"/>
          <a:ext cx="3116263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Equation" r:id="rId6" imgW="2070000" imgH="2184120" progId="Equation.3">
                  <p:embed/>
                </p:oleObj>
              </mc:Choice>
              <mc:Fallback>
                <p:oleObj name="Equation" r:id="rId6" imgW="2070000" imgH="21841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1514475"/>
                        <a:ext cx="3116263" cy="328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671459"/>
              </p:ext>
            </p:extLst>
          </p:nvPr>
        </p:nvGraphicFramePr>
        <p:xfrm>
          <a:off x="3789363" y="5373688"/>
          <a:ext cx="48593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6" name="Equation" r:id="rId8" imgW="3225600" imgH="393480" progId="Equation.3">
                  <p:embed/>
                </p:oleObj>
              </mc:Choice>
              <mc:Fallback>
                <p:oleObj name="Equation" r:id="rId8" imgW="32256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5373688"/>
                        <a:ext cx="4859337" cy="592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Ανορθωτής Πλήρους Κύματος ή Πλήρης Ανορθωτής (1/2)</a:t>
            </a:r>
            <a:endParaRPr lang="el-GR" dirty="0"/>
          </a:p>
        </p:txBody>
      </p:sp>
      <p:pic>
        <p:nvPicPr>
          <p:cNvPr id="8" name="Picture 5" descr="Κύκλωμα ανορθωτή πλήρους κύματο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4416" y="2708920"/>
            <a:ext cx="3281222" cy="230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Calibri" pitchFamily="34" charset="0"/>
              </a:rPr>
              <a:t>Χαρακτηριστική μεταφοράς</a:t>
            </a:r>
            <a:r>
              <a:rPr lang="en-US" dirty="0" smtClean="0">
                <a:latin typeface="Calibri" pitchFamily="34" charset="0"/>
              </a:rPr>
              <a:t> </a:t>
            </a:r>
            <a:endParaRPr lang="el-GR" dirty="0" smtClean="0">
              <a:latin typeface="Calibri" pitchFamily="34" charset="0"/>
            </a:endParaRPr>
          </a:p>
          <a:p>
            <a:r>
              <a:rPr lang="el-GR" dirty="0" smtClean="0">
                <a:latin typeface="Calibri" pitchFamily="34" charset="0"/>
              </a:rPr>
              <a:t>του ανορθωτή πλήρους κύματος </a:t>
            </a:r>
            <a:endParaRPr lang="el-GR" dirty="0">
              <a:latin typeface="Times New Roman" pitchFamily="18" charset="0"/>
            </a:endParaRPr>
          </a:p>
        </p:txBody>
      </p:sp>
      <p:pic>
        <p:nvPicPr>
          <p:cNvPr id="15" name="Content Placeholder 14" descr="Χαρακτηρηστική uo-us ανορθωτή πλήρους κύματος.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26977" y="2924944"/>
            <a:ext cx="4264536" cy="2142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Ανορθωτής Πλήρους Κύματος ή Πλήρης Ανορθωτής (2/2)</a:t>
            </a:r>
            <a:endParaRPr lang="el-GR" dirty="0"/>
          </a:p>
        </p:txBody>
      </p:sp>
      <p:pic>
        <p:nvPicPr>
          <p:cNvPr id="8" name="Picture 5" descr="Κύκλωμα ανορθωτή πλήρους κύματος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48156" y="3000597"/>
            <a:ext cx="2456688" cy="172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Κυματομορφή u-t ανορθωτή πλήρους κύματος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770813"/>
            <a:ext cx="4038600" cy="2184736"/>
          </a:xfrm>
        </p:spPr>
      </p:pic>
      <p:graphicFrame>
        <p:nvGraphicFramePr>
          <p:cNvPr id="52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8043"/>
              </p:ext>
            </p:extLst>
          </p:nvPr>
        </p:nvGraphicFramePr>
        <p:xfrm>
          <a:off x="2195736" y="5157192"/>
          <a:ext cx="38909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Εξίσωση" r:id="rId6" imgW="2044440" imgH="228600" progId="Equation.3">
                  <p:embed/>
                </p:oleObj>
              </mc:Choice>
              <mc:Fallback>
                <p:oleObj name="Εξίσωση" r:id="rId6" imgW="204444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157192"/>
                        <a:ext cx="3890962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Ανορθωτής Γέφυρας (1/2)</a:t>
            </a:r>
            <a:endParaRPr lang="el-GR" dirty="0"/>
          </a:p>
        </p:txBody>
      </p:sp>
      <p:pic>
        <p:nvPicPr>
          <p:cNvPr id="8" name="Content Placeholder 7" descr="Ανορθωτής γέφυρας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29" y="2814659"/>
            <a:ext cx="4071791" cy="205418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l-GR" b="0" dirty="0" smtClean="0"/>
          </a:p>
          <a:p>
            <a:endParaRPr lang="el-GR" dirty="0" smtClean="0"/>
          </a:p>
          <a:p>
            <a:endParaRPr lang="el-GR" b="0" dirty="0" smtClean="0"/>
          </a:p>
          <a:p>
            <a:r>
              <a:rPr lang="el-GR" b="0" dirty="0" smtClean="0"/>
              <a:t>Δεν χρειάζεται μετασχηματιστής με μεσαία λήψη.</a:t>
            </a:r>
          </a:p>
        </p:txBody>
      </p:sp>
      <p:graphicFrame>
        <p:nvGraphicFramePr>
          <p:cNvPr id="53251" name="Object 10"/>
          <p:cNvGraphicFramePr>
            <a:graphicFrameLocks noChangeAspect="1"/>
          </p:cNvGraphicFramePr>
          <p:nvPr/>
        </p:nvGraphicFramePr>
        <p:xfrm>
          <a:off x="539552" y="5085184"/>
          <a:ext cx="38449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Εξίσωση" r:id="rId5" imgW="2361960" imgH="457200" progId="Equation.3">
                  <p:embed/>
                </p:oleObj>
              </mc:Choice>
              <mc:Fallback>
                <p:oleObj name="Εξίσωση" r:id="rId5" imgW="236196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85184"/>
                        <a:ext cx="3844925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Ανορθωτής Γέφυρας (2/2)</a:t>
            </a:r>
            <a:endParaRPr lang="el-GR" dirty="0"/>
          </a:p>
        </p:txBody>
      </p:sp>
      <p:pic>
        <p:nvPicPr>
          <p:cNvPr id="8" name="Content Placeholder 29" descr="Κυματομορφή u-t ανορθωτή γέφυρας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6118402" cy="3240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r>
              <a:rPr lang="el-GR" smtClean="0"/>
              <a:t>Πλεονεκτήματα:</a:t>
            </a:r>
          </a:p>
          <a:p>
            <a:r>
              <a:rPr lang="el-GR" smtClean="0"/>
              <a:t> Μικρό </a:t>
            </a:r>
            <a:r>
              <a:rPr lang="en-US" smtClean="0"/>
              <a:t>PIV</a:t>
            </a:r>
          </a:p>
          <a:p>
            <a:r>
              <a:rPr lang="el-GR" smtClean="0"/>
              <a:t> Περίπου μισές σπείρες δευτερεύοντος</a:t>
            </a:r>
          </a:p>
          <a:p>
            <a:endParaRPr lang="el-G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Άσκηση 3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Για τον</a:t>
            </a:r>
            <a:r>
              <a:rPr lang="en-US" dirty="0" smtClean="0"/>
              <a:t> </a:t>
            </a:r>
            <a:r>
              <a:rPr lang="el-GR" dirty="0" smtClean="0"/>
              <a:t>ανορθωτή</a:t>
            </a:r>
            <a:r>
              <a:rPr lang="en-US" dirty="0" smtClean="0"/>
              <a:t> </a:t>
            </a:r>
            <a:r>
              <a:rPr lang="el-GR" dirty="0" smtClean="0"/>
              <a:t>γέφυρας του σχήματος, θεωρώντας για τις διόδους το μοντέλο σταθερής τάσης</a:t>
            </a:r>
            <a:r>
              <a:rPr lang="en-US" dirty="0" smtClean="0"/>
              <a:t>, </a:t>
            </a:r>
            <a:r>
              <a:rPr lang="el-GR" dirty="0" smtClean="0"/>
              <a:t>να υπολογιστούν: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το ποσοστό της περιόδου κατά το οποίο η τάση εξόδου υ</a:t>
            </a:r>
            <a:r>
              <a:rPr lang="el-GR" baseline="-25000" dirty="0" smtClean="0"/>
              <a:t>Ο</a:t>
            </a:r>
            <a:r>
              <a:rPr lang="el-GR" dirty="0" smtClean="0"/>
              <a:t> παραμένει μηδενική και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η μέση τιμή της υ</a:t>
            </a:r>
            <a:r>
              <a:rPr lang="el-GR" baseline="-25000" dirty="0" smtClean="0"/>
              <a:t>Ο</a:t>
            </a:r>
            <a:r>
              <a:rPr lang="el-GR" dirty="0" smtClean="0"/>
              <a:t>, όταν στην είσοδο</a:t>
            </a:r>
            <a:r>
              <a:rPr lang="en-US" dirty="0" smtClean="0"/>
              <a:t> </a:t>
            </a:r>
            <a:r>
              <a:rPr lang="el-GR" dirty="0" smtClean="0"/>
              <a:t>εφαρμόζεται ημιτονικό σήμα τάσης.</a:t>
            </a:r>
            <a:r>
              <a:rPr lang="en-US" dirty="0" smtClean="0"/>
              <a:t> </a:t>
            </a:r>
            <a:endParaRPr lang="el-GR" dirty="0" smtClean="0"/>
          </a:p>
          <a:p>
            <a:pPr marL="514350" indent="-514350">
              <a:buFont typeface="+mj-lt"/>
              <a:buAutoNum type="alphaLcParenR"/>
            </a:pPr>
            <a:endParaRPr lang="el-GR" dirty="0" smtClean="0"/>
          </a:p>
        </p:txBody>
      </p:sp>
      <p:pic>
        <p:nvPicPr>
          <p:cNvPr id="17" name="Picture 5" descr="Ανορθωτής γέφυρα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5148" y="2780928"/>
            <a:ext cx="3359358" cy="1758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Άσκηση 4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Το κύκλωμα του σχήματος υλοποιεί έναν ανορθωτή συμπληρωματικής εξόδου.</a:t>
            </a:r>
          </a:p>
          <a:p>
            <a:pPr marL="0" indent="0">
              <a:buNone/>
            </a:pPr>
            <a:r>
              <a:rPr lang="el-GR" dirty="0" smtClean="0"/>
              <a:t>Σχεδιάστε τις κυματομορφές εξόδου υ</a:t>
            </a:r>
            <a:r>
              <a:rPr lang="el-GR" baseline="-25000" dirty="0" smtClean="0"/>
              <a:t>ο</a:t>
            </a:r>
            <a:r>
              <a:rPr lang="el-GR" baseline="30000" dirty="0" smtClean="0"/>
              <a:t>+</a:t>
            </a:r>
            <a:r>
              <a:rPr lang="el-GR" dirty="0" smtClean="0"/>
              <a:t> και υ</a:t>
            </a:r>
            <a:r>
              <a:rPr lang="el-GR" baseline="-25000" dirty="0" smtClean="0"/>
              <a:t>ο</a:t>
            </a:r>
            <a:r>
              <a:rPr lang="el-GR" baseline="30000" dirty="0" smtClean="0"/>
              <a:t>-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Θεωρείστε για τις διόδους το μοντέλο σταθερής τάσης με </a:t>
            </a:r>
            <a:r>
              <a:rPr lang="en-US" dirty="0" smtClean="0"/>
              <a:t>V</a:t>
            </a:r>
            <a:r>
              <a:rPr lang="en-US" baseline="-25000" dirty="0" smtClean="0"/>
              <a:t>D</a:t>
            </a:r>
            <a:r>
              <a:rPr lang="en-US" dirty="0" smtClean="0"/>
              <a:t>=0,7V.</a:t>
            </a:r>
            <a:r>
              <a:rPr lang="el-GR" dirty="0" smtClean="0"/>
              <a:t> Αν η μέση τιμή της τάσης για κάθε έξοδο πρέπει να είναι 15</a:t>
            </a:r>
            <a:r>
              <a:rPr lang="en-US" dirty="0" smtClean="0"/>
              <a:t>V</a:t>
            </a:r>
            <a:r>
              <a:rPr lang="el-GR" dirty="0" smtClean="0"/>
              <a:t>, να υπολογιστεί το πλάτος του ημιτόνου στα δευτερεύοντα τυλίγματα του μετασχηματιστή. Ποιο είναι το </a:t>
            </a:r>
            <a:r>
              <a:rPr lang="en-US" dirty="0" smtClean="0"/>
              <a:t>PIV</a:t>
            </a:r>
            <a:r>
              <a:rPr lang="el-GR" dirty="0" smtClean="0"/>
              <a:t> για κάθε δίοδο;</a:t>
            </a:r>
          </a:p>
        </p:txBody>
      </p:sp>
      <p:pic>
        <p:nvPicPr>
          <p:cNvPr id="10" name="Picture 3" descr="Ανορθωτής γέφυρας συνδεδεμένος με κύκλωμα με δυο αντιστάσεις 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9932" y="2996952"/>
            <a:ext cx="4207686" cy="1564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Ανορθωτής με φίλτρο πυκνωτή. Διάγραμμα u-t ανορθωτή.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52000" y="1628801"/>
            <a:ext cx="8531927" cy="2814412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latin typeface="Calibri" pitchFamily="34" charset="0"/>
              </a:rPr>
              <a:t>Χρησιμοποιείται πυκνωτής για μείωση της κυμάτωσης.</a:t>
            </a:r>
          </a:p>
          <a:p>
            <a:r>
              <a:rPr lang="el-GR" dirty="0" smtClean="0">
                <a:latin typeface="Calibri" pitchFamily="34" charset="0"/>
              </a:rPr>
              <a:t>Ιδανική δίοδος και ιδανικός πυκνωτής.</a:t>
            </a:r>
            <a:endParaRPr lang="el-GR" b="1" dirty="0">
              <a:latin typeface="Times New Roman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Ανορθωτής με Φίλτρο Πυκνωτή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Ανορθωτής με Φίλτρο </a:t>
            </a:r>
            <a:r>
              <a:rPr lang="en-US" dirty="0" smtClean="0"/>
              <a:t>RC</a:t>
            </a:r>
            <a:r>
              <a:rPr lang="el-GR" dirty="0" smtClean="0"/>
              <a:t> (1/3)</a:t>
            </a:r>
            <a:endParaRPr lang="el-GR" dirty="0"/>
          </a:p>
        </p:txBody>
      </p:sp>
      <p:pic>
        <p:nvPicPr>
          <p:cNvPr id="6" name="Picture 5" descr="Ανορθωτής με φίλτρο RC"/>
          <p:cNvPicPr>
            <a:picLocks noChangeAspect="1" noChangeArrowheads="1"/>
          </p:cNvPicPr>
          <p:nvPr/>
        </p:nvPicPr>
        <p:blipFill>
          <a:blip r:embed="rId4" cstate="print"/>
          <a:srcRect b="8356"/>
          <a:stretch>
            <a:fillRect/>
          </a:stretch>
        </p:blipFill>
        <p:spPr bwMode="auto">
          <a:xfrm>
            <a:off x="547266" y="1124595"/>
            <a:ext cx="2368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Θέση περιεχομένου" descr="Διαγράματα u-t ανορθωτή με φίλτρο RC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2525307"/>
            <a:ext cx="4038600" cy="3591728"/>
          </a:xfrm>
        </p:spPr>
      </p:pic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200" dirty="0" smtClean="0">
                <a:latin typeface="Calibri" pitchFamily="34" charset="0"/>
              </a:rPr>
              <a:t>Ιδανική δίοδος και </a:t>
            </a:r>
            <a:r>
              <a:rPr lang="en-US" sz="2200" dirty="0" smtClean="0">
                <a:latin typeface="Calibri" pitchFamily="34" charset="0"/>
              </a:rPr>
              <a:t>RC&gt;&gt;T</a:t>
            </a:r>
            <a:r>
              <a:rPr lang="el-GR" sz="2200" dirty="0" smtClean="0">
                <a:latin typeface="Calibri" pitchFamily="34" charset="0"/>
              </a:rPr>
              <a:t>.</a:t>
            </a:r>
            <a:endParaRPr lang="en-US" sz="2200" dirty="0" smtClean="0">
              <a:latin typeface="Calibri" pitchFamily="34" charset="0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1256"/>
              </p:ext>
            </p:extLst>
          </p:nvPr>
        </p:nvGraphicFramePr>
        <p:xfrm>
          <a:off x="5364163" y="1988840"/>
          <a:ext cx="223202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8" name="Εξίσωση" r:id="rId6" imgW="1447560" imgH="812520" progId="Equation.3">
                  <p:embed/>
                </p:oleObj>
              </mc:Choice>
              <mc:Fallback>
                <p:oleObj name="Εξίσωση" r:id="rId6" imgW="1447560" imgH="8125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88840"/>
                        <a:ext cx="2232025" cy="1252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83685"/>
              </p:ext>
            </p:extLst>
          </p:nvPr>
        </p:nvGraphicFramePr>
        <p:xfrm>
          <a:off x="4787900" y="3540125"/>
          <a:ext cx="3889375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9" name="Εξίσωση" r:id="rId8" imgW="2527200" imgH="2006280" progId="Equation.3">
                  <p:embed/>
                </p:oleObj>
              </mc:Choice>
              <mc:Fallback>
                <p:oleObj name="Εξίσωση" r:id="rId8" imgW="2527200" imgH="2006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40125"/>
                        <a:ext cx="3889375" cy="308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ιδανική Δίοδος</a:t>
            </a:r>
            <a:r>
              <a:rPr lang="en-US" dirty="0" smtClean="0"/>
              <a:t> (1/2)</a:t>
            </a:r>
            <a:endParaRPr lang="el-GR" dirty="0" smtClean="0"/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Calibri" pitchFamily="34" charset="0"/>
              </a:rPr>
              <a:t>Ορθή πόλωση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41" name="Picture 8" descr="Ορθή πόλωσ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9817"/>
          <a:stretch>
            <a:fillRect/>
          </a:stretch>
        </p:blipFill>
        <p:spPr bwMode="auto">
          <a:xfrm>
            <a:off x="642910" y="3143248"/>
            <a:ext cx="2401824" cy="14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Placeholder 3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Ανάστροφη πόλωση</a:t>
            </a:r>
          </a:p>
        </p:txBody>
      </p:sp>
      <p:pic>
        <p:nvPicPr>
          <p:cNvPr id="42" name="Picture 7" descr="Ανάστροφη πόλωση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b="19174"/>
          <a:stretch>
            <a:fillRect/>
          </a:stretch>
        </p:blipFill>
        <p:spPr bwMode="auto">
          <a:xfrm>
            <a:off x="4786314" y="3071810"/>
            <a:ext cx="2450592" cy="151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 descr="Δίοδος"/>
          <p:cNvPicPr>
            <a:picLocks noChangeAspect="1" noChangeArrowheads="1"/>
          </p:cNvPicPr>
          <p:nvPr/>
        </p:nvPicPr>
        <p:blipFill>
          <a:blip r:embed="rId5" cstate="print"/>
          <a:srcRect b="21246"/>
          <a:stretch>
            <a:fillRect/>
          </a:stretch>
        </p:blipFill>
        <p:spPr bwMode="auto">
          <a:xfrm>
            <a:off x="3143240" y="5214950"/>
            <a:ext cx="21939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Ανορθωτής με Φίλτρο </a:t>
            </a:r>
            <a:r>
              <a:rPr lang="en-US" dirty="0" smtClean="0"/>
              <a:t>RC</a:t>
            </a:r>
            <a:r>
              <a:rPr lang="el-GR" dirty="0" smtClean="0"/>
              <a:t> (2/3)</a:t>
            </a:r>
            <a:endParaRPr lang="el-GR" dirty="0"/>
          </a:p>
        </p:txBody>
      </p:sp>
      <p:pic>
        <p:nvPicPr>
          <p:cNvPr id="6" name="Content Placeholder 5" descr="Διαγράματα u-t ανορθωτή με φίλτρο RC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8" y="2438418"/>
            <a:ext cx="3203944" cy="2849526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80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/>
              <a:t>Υπολογισμός του ρεύματος της </a:t>
            </a:r>
            <a:r>
              <a:rPr lang="el-GR" sz="2400" b="1" dirty="0" smtClean="0"/>
              <a:t>διόδου</a:t>
            </a:r>
            <a:endParaRPr lang="en-US" sz="2400" b="1" dirty="0" smtClean="0"/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Κατά την αποκοπή</a:t>
            </a:r>
            <a:r>
              <a:rPr lang="el-GR" sz="2000" dirty="0" smtClean="0">
                <a:latin typeface="Calibri" pitchFamily="34" charset="0"/>
              </a:rPr>
              <a:t>:</a:t>
            </a:r>
            <a:endParaRPr lang="el-GR" sz="2000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80118"/>
              </p:ext>
            </p:extLst>
          </p:nvPr>
        </p:nvGraphicFramePr>
        <p:xfrm>
          <a:off x="4314502" y="2780928"/>
          <a:ext cx="4577978" cy="1782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5" name="Equation" r:id="rId5" imgW="3390840" imgH="1320480" progId="Equation.3">
                  <p:embed/>
                </p:oleObj>
              </mc:Choice>
              <mc:Fallback>
                <p:oleObj name="Equation" r:id="rId5" imgW="3390840" imgH="1320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502" y="2780928"/>
                        <a:ext cx="4577978" cy="17827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10 - Ορθογώνιο" descr="[DECORATIVE]"/>
          <p:cNvSpPr/>
          <p:nvPr/>
        </p:nvSpPr>
        <p:spPr>
          <a:xfrm>
            <a:off x="7236296" y="3933056"/>
            <a:ext cx="1569343" cy="603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118683"/>
              </p:ext>
            </p:extLst>
          </p:nvPr>
        </p:nvGraphicFramePr>
        <p:xfrm>
          <a:off x="4644008" y="4620914"/>
          <a:ext cx="2447925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6" name="Εξίσωση" r:id="rId7" imgW="1447560" imgH="1168200" progId="Equation.3">
                  <p:embed/>
                </p:oleObj>
              </mc:Choice>
              <mc:Fallback>
                <p:oleObj name="Εξίσωση" r:id="rId7" imgW="1447560" imgH="1168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620914"/>
                        <a:ext cx="2447925" cy="1976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11 - Ορθογώνιο" descr="[DECORATIVE]"/>
          <p:cNvSpPr/>
          <p:nvPr/>
        </p:nvSpPr>
        <p:spPr>
          <a:xfrm>
            <a:off x="4572000" y="6097860"/>
            <a:ext cx="200025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Ανορθωτής με Φίλτρο </a:t>
            </a:r>
            <a:r>
              <a:rPr lang="en-US" dirty="0" smtClean="0"/>
              <a:t>RC</a:t>
            </a:r>
            <a:r>
              <a:rPr lang="el-GR" dirty="0" smtClean="0"/>
              <a:t> (3/3)</a:t>
            </a:r>
            <a:endParaRPr lang="el-GR" dirty="0"/>
          </a:p>
        </p:txBody>
      </p:sp>
      <p:pic>
        <p:nvPicPr>
          <p:cNvPr id="9" name="8 - Θέση περιεχομένου" descr="Διαγράματα u-t ανορθωτή με φίλτρο RC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67439" y="2431330"/>
            <a:ext cx="3218121" cy="2863702"/>
          </a:xfrm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Ο αγώγιμος χρόνος Δ</a:t>
            </a:r>
            <a:r>
              <a:rPr lang="en-US" dirty="0">
                <a:latin typeface="Calibri" pitchFamily="34" charset="0"/>
              </a:rPr>
              <a:t>t </a:t>
            </a:r>
            <a:r>
              <a:rPr lang="el-GR" dirty="0">
                <a:latin typeface="Calibri" pitchFamily="34" charset="0"/>
              </a:rPr>
              <a:t>υπολογίζεται από την: </a:t>
            </a:r>
            <a:endParaRPr lang="el-GR" b="1" dirty="0">
              <a:latin typeface="Times New Roman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954785" y="2924944"/>
          <a:ext cx="3649663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Εξίσωση" r:id="rId5" imgW="2158920" imgH="1066680" progId="Equation.3">
                  <p:embed/>
                </p:oleObj>
              </mc:Choice>
              <mc:Fallback>
                <p:oleObj name="Εξίσωση" r:id="rId5" imgW="2158920" imgH="1066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785" y="2924944"/>
                        <a:ext cx="3649663" cy="1804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Ανορθωτής κορυφής πλήρους κύματος (1/2)</a:t>
            </a:r>
            <a:endParaRPr lang="el-GR" dirty="0"/>
          </a:p>
        </p:txBody>
      </p:sp>
      <p:pic>
        <p:nvPicPr>
          <p:cNvPr id="4" name="Picture 4" descr="Κυματομορφή u-t ανορθωτή κορυφής πλήρους κύματο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1772816"/>
            <a:ext cx="68448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περιεχομένου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Σε σύγκριση με τον ανορθωτή κορυφής </a:t>
            </a:r>
            <a:r>
              <a:rPr lang="el-GR" sz="2000" dirty="0" err="1" smtClean="0"/>
              <a:t>ημικύματος</a:t>
            </a:r>
            <a:r>
              <a:rPr lang="el-GR" sz="2000" dirty="0" smtClean="0"/>
              <a:t>:</a:t>
            </a:r>
          </a:p>
          <a:p>
            <a:pPr>
              <a:buFontTx/>
              <a:buChar char="•"/>
            </a:pPr>
            <a:r>
              <a:rPr lang="el-GR" sz="2000" dirty="0" smtClean="0"/>
              <a:t> Απαιτείται πυκνωτής με τη μισή χωρητικότητα.</a:t>
            </a:r>
          </a:p>
          <a:p>
            <a:pPr>
              <a:buFontTx/>
              <a:buChar char="•"/>
            </a:pPr>
            <a:r>
              <a:rPr lang="el-GR" sz="2000" dirty="0" smtClean="0"/>
              <a:t> Το ρεύμα σε κάθε δίοδο είναι περίπου το μισό.</a:t>
            </a:r>
            <a:endParaRPr lang="el-GR" sz="2000" b="1" dirty="0" smtClean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6084168" y="4551765"/>
          <a:ext cx="2592288" cy="154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Εξίσωση" r:id="rId6" imgW="1726920" imgH="1028520" progId="Equation.3">
                  <p:embed/>
                </p:oleObj>
              </mc:Choice>
              <mc:Fallback>
                <p:oleObj name="Εξίσωση" r:id="rId6" imgW="1726920" imgH="10285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551765"/>
                        <a:ext cx="2592288" cy="1541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Ανορθωτής κορυφής πλήρους κύματος (2/2)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latin typeface="Calibri" pitchFamily="34" charset="0"/>
              </a:rPr>
              <a:t>Εφαρμογές:</a:t>
            </a: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 Φωρατής κορυφής (</a:t>
            </a:r>
            <a:r>
              <a:rPr lang="en-US" sz="2400" dirty="0" smtClean="0">
                <a:latin typeface="Calibri" pitchFamily="34" charset="0"/>
              </a:rPr>
              <a:t>Peak Detector)</a:t>
            </a:r>
            <a:r>
              <a:rPr lang="el-GR" sz="2400" dirty="0" smtClean="0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Αποδιαμορφωτής</a:t>
            </a:r>
            <a:r>
              <a:rPr lang="el-GR" sz="2400" dirty="0" smtClean="0">
                <a:latin typeface="Calibri" pitchFamily="34" charset="0"/>
              </a:rPr>
              <a:t> ΑΜ</a:t>
            </a:r>
            <a:endParaRPr lang="el-GR" sz="2400" b="1" dirty="0" smtClean="0">
              <a:latin typeface="Times New Roman" pitchFamily="18" charset="0"/>
            </a:endParaRPr>
          </a:p>
        </p:txBody>
      </p:sp>
      <p:pic>
        <p:nvPicPr>
          <p:cNvPr id="7" name="Picture 4" descr="Κυματομορφή u-t ανορθωτή κορυφής πλήρους κύματος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907" y="3356993"/>
            <a:ext cx="7033085" cy="25922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Περιορισμός ή Ψαλιδισμός</a:t>
            </a:r>
            <a:endParaRPr lang="el-GR" dirty="0"/>
          </a:p>
        </p:txBody>
      </p:sp>
      <p:pic>
        <p:nvPicPr>
          <p:cNvPr id="9" name="Picture 4" descr="Ψαλιδισμός κυματομορφής u-t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79128"/>
            <a:ext cx="35718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Ψαλιδισμός κυματομορφής u-t 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545432"/>
            <a:ext cx="48212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Ψαλιδισμός κυματομορφής u-t 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0263" y="4066382"/>
            <a:ext cx="47625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Κυκλώματα Περιορισμού – Ψαλιδισμού</a:t>
            </a:r>
            <a:endParaRPr lang="el-GR" dirty="0"/>
          </a:p>
        </p:txBody>
      </p:sp>
      <p:pic>
        <p:nvPicPr>
          <p:cNvPr id="6" name="Picture 4" descr="Πέντε κυκλώματα και διαγράματα u-t ψαλιδισμού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393082"/>
            <a:ext cx="5832272" cy="546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5 (1/2)</a:t>
            </a:r>
            <a:endParaRPr lang="el-GR" dirty="0"/>
          </a:p>
        </p:txBody>
      </p:sp>
      <p:pic>
        <p:nvPicPr>
          <p:cNvPr id="22" name="Content Placeholder 21" descr="Κύκλωμα με τρεις αντιστάσεις 10kΩ, δύο διόδους και δύο πηγές 5 Volt.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8721" y="2708920"/>
            <a:ext cx="3035557" cy="2145615"/>
          </a:xfrm>
        </p:spPr>
      </p:pic>
      <p:sp>
        <p:nvSpPr>
          <p:cNvPr id="13" name="Tex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Να σχεδιαστεί η χαρακτηριστική μεταφοράς του κυκλώματος αν οι δίοδοι θεωρηθούν ιδανικές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5 (2/2)</a:t>
            </a:r>
            <a:endParaRPr lang="el-G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2051050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Λύση</a:t>
            </a:r>
            <a:r>
              <a:rPr lang="el-GR" sz="2400" dirty="0" smtClean="0"/>
              <a:t>:</a:t>
            </a:r>
          </a:p>
        </p:txBody>
      </p:sp>
      <p:graphicFrame>
        <p:nvGraphicFramePr>
          <p:cNvPr id="59395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062888"/>
              </p:ext>
            </p:extLst>
          </p:nvPr>
        </p:nvGraphicFramePr>
        <p:xfrm>
          <a:off x="457200" y="2033587"/>
          <a:ext cx="3826768" cy="422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Εξίσωση" r:id="rId4" imgW="3314520" imgH="3657600" progId="Equation.3">
                  <p:embed/>
                </p:oleObj>
              </mc:Choice>
              <mc:Fallback>
                <p:oleObj name="Εξίσωση" r:id="rId4" imgW="3314520" imgH="3657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33587"/>
                        <a:ext cx="3826768" cy="4222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13" descr="Κύκλωμα με τρεις αντιστάσεις 10kΩ, δύο διόδους και δύο πηγές 5 Volt.&#10;Γραφική παράσταση uo-ut.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5279612" y="1600200"/>
            <a:ext cx="2775775" cy="4525963"/>
          </a:xfr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Αποκατάσταση συνεχούς τάσης</a:t>
            </a:r>
            <a:endParaRPr lang="el-GR" dirty="0"/>
          </a:p>
        </p:txBody>
      </p:sp>
      <p:pic>
        <p:nvPicPr>
          <p:cNvPr id="9" name="Picture 4" descr="Διάγραμμα ut-t, κύκλωμα με δίοδο,πυκνωτή και τάση ut, διάγραμμα uo-t"/>
          <p:cNvPicPr>
            <a:picLocks noChangeAspect="1" noChangeArrowheads="1"/>
          </p:cNvPicPr>
          <p:nvPr/>
        </p:nvPicPr>
        <p:blipFill>
          <a:blip r:embed="rId3" cstate="print"/>
          <a:srcRect b="11847"/>
          <a:stretch>
            <a:fillRect/>
          </a:stretch>
        </p:blipFill>
        <p:spPr bwMode="auto">
          <a:xfrm>
            <a:off x="1042988" y="1246188"/>
            <a:ext cx="68278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Κύκλωμα με δίοδο, πυκνωτή, τάση ut και αντίσταση R, Χαρακτηρηστικές ut-t και uo-t"/>
          <p:cNvPicPr>
            <a:picLocks noChangeAspect="1" noChangeArrowheads="1"/>
          </p:cNvPicPr>
          <p:nvPr/>
        </p:nvPicPr>
        <p:blipFill>
          <a:blip r:embed="rId4" cstate="print"/>
          <a:srcRect b="6587"/>
          <a:stretch>
            <a:fillRect/>
          </a:stretch>
        </p:blipFill>
        <p:spPr bwMode="auto">
          <a:xfrm>
            <a:off x="971550" y="3429000"/>
            <a:ext cx="687387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Διπλασιασμός Τάσης</a:t>
            </a:r>
            <a:endParaRPr lang="el-GR" dirty="0"/>
          </a:p>
        </p:txBody>
      </p:sp>
      <p:pic>
        <p:nvPicPr>
          <p:cNvPr id="13" name="Content Placeholder 12" descr="Κύκλωμα διπλασιασμού τάσης.&#10;Χαρακτηρηστική κυματομορφή uD-t τάσης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0569" y="1340769"/>
            <a:ext cx="5113014" cy="4868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Γραφική παράσταση i-u ιδανικής διόδου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684" b="7684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Χαρακτηριστική τάσης ρεύματος της </a:t>
            </a:r>
            <a:r>
              <a:rPr lang="el-GR" b="1" dirty="0" smtClean="0"/>
              <a:t>ιδανικής</a:t>
            </a:r>
            <a:r>
              <a:rPr lang="el-GR" dirty="0" smtClean="0"/>
              <a:t> διόδου.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 ιδανική Δίοδος</a:t>
            </a:r>
            <a:r>
              <a:rPr lang="en-US" smtClean="0"/>
              <a:t> (2/2)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1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0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1.01.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505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err="1" smtClean="0"/>
              <a:t>Αραπογιάννη</a:t>
            </a:r>
            <a:r>
              <a:rPr lang="el-GR" sz="2000" dirty="0" smtClean="0"/>
              <a:t> Αγγελική 2014. «Ηλεκτρονική. Ενότητα </a:t>
            </a:r>
            <a:r>
              <a:rPr lang="en-US" sz="2000" dirty="0" smtClean="0"/>
              <a:t>3</a:t>
            </a:r>
            <a:r>
              <a:rPr lang="el-GR" sz="2000" dirty="0" smtClean="0"/>
              <a:t>: Δίοδοι». </a:t>
            </a:r>
            <a:r>
              <a:rPr lang="el-GR" sz="2000" dirty="0"/>
              <a:t>Έκδοση: </a:t>
            </a:r>
            <a:r>
              <a:rPr lang="el-GR" sz="2000" dirty="0" smtClean="0"/>
              <a:t>1.01. </a:t>
            </a:r>
            <a:r>
              <a:rPr lang="el-GR" sz="2000" dirty="0"/>
              <a:t>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>
                <a:hlinkClick r:id="rId3"/>
              </a:rPr>
              <a:t>http://opencourses.uoa.gr/courses/DI4</a:t>
            </a:r>
            <a:r>
              <a:rPr lang="en-US" sz="2000" dirty="0" smtClean="0">
                <a:hlinkClick r:id="rId3"/>
              </a:rPr>
              <a:t>/</a:t>
            </a:r>
            <a:r>
              <a:rPr lang="el-GR" sz="200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5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969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Κύκλωμα ανορθωτή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73" r="10288"/>
          <a:stretch>
            <a:fillRect/>
          </a:stretch>
        </p:blipFill>
        <p:spPr bwMode="auto">
          <a:xfrm>
            <a:off x="1657765" y="1628800"/>
            <a:ext cx="3653869" cy="24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Κύκλωμα Ανορθωτή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Εφαρμογή: Ο ιδανικός Ανορθωτής</a:t>
            </a:r>
            <a:r>
              <a:rPr lang="en-US" dirty="0" smtClean="0"/>
              <a:t> (1/3)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Εφαρμογή: Ο ιδανικός Ανορθωτής</a:t>
            </a:r>
            <a:r>
              <a:rPr lang="en-US" dirty="0" smtClean="0"/>
              <a:t> (2/3)</a:t>
            </a:r>
            <a:endParaRPr lang="el-G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dirty="0" smtClean="0"/>
              <a:t>Ορθή πόλωση</a:t>
            </a:r>
            <a:endParaRPr lang="el-GR" dirty="0"/>
          </a:p>
        </p:txBody>
      </p:sp>
      <p:pic>
        <p:nvPicPr>
          <p:cNvPr id="12" name="Picture 10" descr="Ορθή πόλωση ανορθωτή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9264"/>
          <a:stretch>
            <a:fillRect/>
          </a:stretch>
        </p:blipFill>
        <p:spPr bwMode="auto">
          <a:xfrm>
            <a:off x="571473" y="3143250"/>
            <a:ext cx="3399739" cy="18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Ανάστροφη πόλωση</a:t>
            </a:r>
          </a:p>
        </p:txBody>
      </p:sp>
      <p:pic>
        <p:nvPicPr>
          <p:cNvPr id="13" name="Picture 11" descr="Ανάστροφη πόλωση ανρρθωτή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b="13545"/>
          <a:stretch>
            <a:fillRect/>
          </a:stretch>
        </p:blipFill>
        <p:spPr bwMode="auto">
          <a:xfrm>
            <a:off x="4643438" y="3143248"/>
            <a:ext cx="3307019" cy="175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071670" y="5572140"/>
            <a:ext cx="2227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Ημιανόρθωση</a:t>
            </a:r>
            <a:r>
              <a:rPr lang="el-GR" sz="1600" dirty="0"/>
              <a:t>:</a:t>
            </a:r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4586274" y="5356240"/>
          <a:ext cx="9953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Εξίσωση" r:id="rId6" imgW="596880" imgH="419040" progId="Equation.3">
                  <p:embed/>
                </p:oleObj>
              </mc:Choice>
              <mc:Fallback>
                <p:oleObj name="Εξίσωση" r:id="rId6" imgW="596880" imgH="419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74" y="5356240"/>
                        <a:ext cx="995363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Εφαρμογή: Ο ιδανικός Ανορθωτής</a:t>
            </a:r>
            <a:r>
              <a:rPr lang="en-US" dirty="0" smtClean="0"/>
              <a:t> (3/3)</a:t>
            </a:r>
            <a:endParaRPr lang="el-G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Κυματομορφή</a:t>
            </a:r>
            <a:r>
              <a:rPr lang="el-GR" dirty="0" smtClean="0"/>
              <a:t> Εισόδου</a:t>
            </a:r>
          </a:p>
        </p:txBody>
      </p:sp>
      <p:pic>
        <p:nvPicPr>
          <p:cNvPr id="17" name="Picture 9" descr="Κυμματομορφή ui-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9250"/>
          <a:stretch>
            <a:fillRect/>
          </a:stretch>
        </p:blipFill>
        <p:spPr bwMode="auto">
          <a:xfrm>
            <a:off x="523827" y="3140968"/>
            <a:ext cx="3291539" cy="17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 smtClean="0"/>
              <a:t>Κυματομορφή</a:t>
            </a:r>
            <a:r>
              <a:rPr lang="el-GR" dirty="0" smtClean="0"/>
              <a:t> Εξόδου</a:t>
            </a:r>
          </a:p>
        </p:txBody>
      </p:sp>
      <p:pic>
        <p:nvPicPr>
          <p:cNvPr id="15" name="Picture 12" descr="Κυμματομορφή uo-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13289"/>
          <a:stretch>
            <a:fillRect/>
          </a:stretch>
        </p:blipFill>
        <p:spPr bwMode="auto">
          <a:xfrm>
            <a:off x="4629598" y="3140968"/>
            <a:ext cx="3374386" cy="16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7/10/2014 6:56:59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9,31746,16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44,48,45,33794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21,26,28,29,30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12,13,9,10,11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5,36867,4,36868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37892,37893,5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4034,12,8,44035,14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9,12,13,11,14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15,5,7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12,6,7,47106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2,21,22,23,24,27,25,26,29,28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20,21,22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5,6,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6,7,12,11,13,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9,13,14,16,2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6,41,38,42,43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13,14,9,2,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10,52226,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3,53251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3,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6,14,13,11,9,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6,3,18,21,19,22,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9,8,10,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7,5,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6,7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10,12,8,13,20,19,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9,10,11,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59395,14,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10,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16,3,8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8,70,27650,67,10,27651,72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8,10,4,28674,6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35,23,24,22,31,30,32,33,34,"/>
</p:tagLst>
</file>

<file path=ppt/theme/theme1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Θέμα1" id="{B29AADF5-6E2F-434D-811B-0B0C536D4007}" vid="{D139F02E-CA47-4A70-9E9B-7A8FE5ABB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E55945A4-38FB-469A-9116-E16CC6380EE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Θέμα1</Template>
  <TotalTime>2315</TotalTime>
  <Words>1528</Words>
  <Application>Microsoft Office PowerPoint</Application>
  <PresentationFormat>Προβολή στην οθόνη (4:3)</PresentationFormat>
  <Paragraphs>262</Paragraphs>
  <Slides>66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66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Θέμα1</vt:lpstr>
      <vt:lpstr>Εξίσωση</vt:lpstr>
      <vt:lpstr>Equation</vt:lpstr>
      <vt:lpstr>Ηλεκτρονική</vt:lpstr>
      <vt:lpstr>Περιεχόμενα ενότητας (1/2)</vt:lpstr>
      <vt:lpstr>Περιεχόμενα ενότητας (1/2)</vt:lpstr>
      <vt:lpstr>Δίοδοι</vt:lpstr>
      <vt:lpstr>Η ιδανική Δίοδος (1/2)</vt:lpstr>
      <vt:lpstr>Η ιδανική Δίοδος (2/2)</vt:lpstr>
      <vt:lpstr>Εφαρμογή: Ο ιδανικός Ανορθωτής (1/3)</vt:lpstr>
      <vt:lpstr>Εφαρμογή: Ο ιδανικός Ανορθωτής (2/3)</vt:lpstr>
      <vt:lpstr>Εφαρμογή: Ο ιδανικός Ανορθωτής (3/3)</vt:lpstr>
      <vt:lpstr>Κύκλωμα διόδου-αντίστασης (1/2)</vt:lpstr>
      <vt:lpstr>Κύκλωμα διόδου-αντίστασης (2/2)</vt:lpstr>
      <vt:lpstr>Παράδειγμα 1: Φόρτιση μπαταρίας (1/2)</vt:lpstr>
      <vt:lpstr>Παράδειγμα 1: Φόρτιση μπαταρίας (2/2)</vt:lpstr>
      <vt:lpstr>Λογικές Πύλες με Διόδους</vt:lpstr>
      <vt:lpstr>Χαρακτηριστική I-V Διόδου Πυριτίου</vt:lpstr>
      <vt:lpstr>Επίδραση της θερμοκρασίας στη χαρακτηριστική ορθής πόλωσης της διόδου</vt:lpstr>
      <vt:lpstr>Ανάλυση Κυκλωμάτων Διόδων (1/2)</vt:lpstr>
      <vt:lpstr>Ανάλυση Κυκλωμάτων Διόδων (2/2)</vt:lpstr>
      <vt:lpstr>Απλουστευμένα Μοντέλα Διόδων (1/4)</vt:lpstr>
      <vt:lpstr>Απλουστευμένα Μοντέλα Διόδων (2/4)</vt:lpstr>
      <vt:lpstr>Απλουστευμένα Μοντέλα Διόδων (3/4)</vt:lpstr>
      <vt:lpstr>Παράδειγμα 2</vt:lpstr>
      <vt:lpstr>Απλουστευμένα Μοντέλα Διόδων (4/4)</vt:lpstr>
      <vt:lpstr>Απλουστευμένα Μοντέλα Διόδων-Σύνοψη</vt:lpstr>
      <vt:lpstr>Μοντέλο Μικρού Σήματος της Διόδου (1/2)</vt:lpstr>
      <vt:lpstr>Μοντέλο Μικρού Σήματος της Διόδου (2/2)</vt:lpstr>
      <vt:lpstr>Λειτουργία Μικρού Σήματος της Διόδου (1/2)</vt:lpstr>
      <vt:lpstr>Λειτουργία Μικρού Σήματος της Διόδου (2/2)</vt:lpstr>
      <vt:lpstr>Χρήση της Διόδου για σταθεροποίηση τάσης</vt:lpstr>
      <vt:lpstr>Λειτουργία στην περιοχή κατάρρευσης- Δίοδοι Zener (1/2)</vt:lpstr>
      <vt:lpstr>Λειτουργία στην περιοχή κατάρρευσης- Δίοδοι Zener (2/2)</vt:lpstr>
      <vt:lpstr>Παράλληλος σταθεροποιητής τάσης με Zener</vt:lpstr>
      <vt:lpstr>Άσκηση 1</vt:lpstr>
      <vt:lpstr>Φωτοδίοδοι</vt:lpstr>
      <vt:lpstr>Δίοδοι Φωτοεκπομπής (LED)</vt:lpstr>
      <vt:lpstr>Κυκλώματα Ανορθωτών</vt:lpstr>
      <vt:lpstr>Ανορθωτής Ημικύματος ή Ημιανορθωτής (1/3)</vt:lpstr>
      <vt:lpstr>Ανορθωτής Ημικύματος ή Ημιανορθωτής (2/3)</vt:lpstr>
      <vt:lpstr>Ανορθωτής Ημικύματος ή Ημιανορθωτής (3/3)</vt:lpstr>
      <vt:lpstr>Άσκηση 2 (1/2)</vt:lpstr>
      <vt:lpstr>Άσκηση 2 (2/2)</vt:lpstr>
      <vt:lpstr>Ανορθωτής Πλήρους Κύματος ή Πλήρης Ανορθωτής (1/2)</vt:lpstr>
      <vt:lpstr>Ανορθωτής Πλήρους Κύματος ή Πλήρης Ανορθωτής (2/2)</vt:lpstr>
      <vt:lpstr>Ανορθωτής Γέφυρας (1/2)</vt:lpstr>
      <vt:lpstr>Ανορθωτής Γέφυρας (2/2)</vt:lpstr>
      <vt:lpstr>Άσκηση 3</vt:lpstr>
      <vt:lpstr>Άσκηση 4</vt:lpstr>
      <vt:lpstr>Ανορθωτής με Φίλτρο Πυκνωτή</vt:lpstr>
      <vt:lpstr>Ανορθωτής με Φίλτρο RC (1/3)</vt:lpstr>
      <vt:lpstr>Ανορθωτής με Φίλτρο RC (2/3)</vt:lpstr>
      <vt:lpstr>Ανορθωτής με Φίλτρο RC (3/3)</vt:lpstr>
      <vt:lpstr>Ανορθωτής κορυφής πλήρους κύματος (1/2)</vt:lpstr>
      <vt:lpstr>Ανορθωτής κορυφής πλήρους κύματος (2/2)</vt:lpstr>
      <vt:lpstr>Περιορισμός ή Ψαλιδισμός</vt:lpstr>
      <vt:lpstr>Κυκλώματα Περιορισμού – Ψαλιδισμού</vt:lpstr>
      <vt:lpstr>Άσκηση 5 (1/2)</vt:lpstr>
      <vt:lpstr>Άσκηση 5 (2/2)</vt:lpstr>
      <vt:lpstr>Αποκατάσταση συνεχούς τάσης</vt:lpstr>
      <vt:lpstr>Διπλασιασμός Τάσης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Ενότητα:  3 Δίοδος</dc:title>
  <dc:subject>Ηλεκτρονική</dc:subject>
  <dc:creator>Αγγελική Αραπογιάννη</dc:creator>
  <cp:keywords>δίοδοι ημιαγωγού, ιδανική δίοδος, Zener, LED, φωτοδίοδος, ανόρθωση, ψαλίδιση, σταθεροποίηση τάσης</cp:keywords>
  <cp:lastModifiedBy>Δεσποινίς Βατόμουρο .</cp:lastModifiedBy>
  <cp:revision>297</cp:revision>
  <dcterms:created xsi:type="dcterms:W3CDTF">2012-08-28T08:41:42Z</dcterms:created>
  <dcterms:modified xsi:type="dcterms:W3CDTF">2014-10-07T15:57:13Z</dcterms:modified>
</cp:coreProperties>
</file>