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16"/>
  </p:notesMasterIdLst>
  <p:sldIdLst>
    <p:sldId id="256" r:id="rId3"/>
    <p:sldId id="647" r:id="rId4"/>
    <p:sldId id="648" r:id="rId5"/>
    <p:sldId id="649" r:id="rId6"/>
    <p:sldId id="650" r:id="rId7"/>
    <p:sldId id="651" r:id="rId8"/>
    <p:sldId id="652" r:id="rId9"/>
    <p:sldId id="653" r:id="rId10"/>
    <p:sldId id="654" r:id="rId11"/>
    <p:sldId id="655" r:id="rId12"/>
    <p:sldId id="656" r:id="rId13"/>
    <p:sldId id="657" r:id="rId14"/>
    <p:sldId id="658" r:id="rId15"/>
    <p:sldId id="659" r:id="rId16"/>
    <p:sldId id="660" r:id="rId17"/>
    <p:sldId id="662" r:id="rId18"/>
    <p:sldId id="661" r:id="rId19"/>
    <p:sldId id="663" r:id="rId20"/>
    <p:sldId id="664" r:id="rId21"/>
    <p:sldId id="665" r:id="rId22"/>
    <p:sldId id="666" r:id="rId23"/>
    <p:sldId id="667" r:id="rId24"/>
    <p:sldId id="668" r:id="rId25"/>
    <p:sldId id="669" r:id="rId26"/>
    <p:sldId id="670" r:id="rId27"/>
    <p:sldId id="671" r:id="rId28"/>
    <p:sldId id="673" r:id="rId29"/>
    <p:sldId id="672" r:id="rId30"/>
    <p:sldId id="674" r:id="rId31"/>
    <p:sldId id="675" r:id="rId32"/>
    <p:sldId id="676" r:id="rId33"/>
    <p:sldId id="677" r:id="rId34"/>
    <p:sldId id="678" r:id="rId35"/>
    <p:sldId id="679" r:id="rId36"/>
    <p:sldId id="681" r:id="rId37"/>
    <p:sldId id="680" r:id="rId38"/>
    <p:sldId id="682" r:id="rId39"/>
    <p:sldId id="683" r:id="rId40"/>
    <p:sldId id="684" r:id="rId41"/>
    <p:sldId id="685" r:id="rId42"/>
    <p:sldId id="686" r:id="rId43"/>
    <p:sldId id="687" r:id="rId44"/>
    <p:sldId id="688" r:id="rId45"/>
    <p:sldId id="689" r:id="rId46"/>
    <p:sldId id="690" r:id="rId47"/>
    <p:sldId id="691" r:id="rId48"/>
    <p:sldId id="692" r:id="rId49"/>
    <p:sldId id="694" r:id="rId50"/>
    <p:sldId id="693" r:id="rId51"/>
    <p:sldId id="695" r:id="rId52"/>
    <p:sldId id="696" r:id="rId53"/>
    <p:sldId id="697" r:id="rId54"/>
    <p:sldId id="698" r:id="rId55"/>
    <p:sldId id="756" r:id="rId56"/>
    <p:sldId id="700" r:id="rId57"/>
    <p:sldId id="701" r:id="rId58"/>
    <p:sldId id="702" r:id="rId59"/>
    <p:sldId id="703" r:id="rId60"/>
    <p:sldId id="704" r:id="rId61"/>
    <p:sldId id="707" r:id="rId62"/>
    <p:sldId id="706" r:id="rId63"/>
    <p:sldId id="708" r:id="rId64"/>
    <p:sldId id="709" r:id="rId65"/>
    <p:sldId id="710" r:id="rId66"/>
    <p:sldId id="711" r:id="rId67"/>
    <p:sldId id="712" r:id="rId68"/>
    <p:sldId id="713" r:id="rId69"/>
    <p:sldId id="715" r:id="rId70"/>
    <p:sldId id="716" r:id="rId71"/>
    <p:sldId id="717" r:id="rId72"/>
    <p:sldId id="718" r:id="rId73"/>
    <p:sldId id="719" r:id="rId74"/>
    <p:sldId id="720" r:id="rId75"/>
    <p:sldId id="721" r:id="rId76"/>
    <p:sldId id="722" r:id="rId77"/>
    <p:sldId id="723" r:id="rId78"/>
    <p:sldId id="725" r:id="rId79"/>
    <p:sldId id="724" r:id="rId80"/>
    <p:sldId id="726" r:id="rId81"/>
    <p:sldId id="727" r:id="rId82"/>
    <p:sldId id="728" r:id="rId83"/>
    <p:sldId id="729" r:id="rId84"/>
    <p:sldId id="730" r:id="rId85"/>
    <p:sldId id="731" r:id="rId86"/>
    <p:sldId id="732" r:id="rId87"/>
    <p:sldId id="733" r:id="rId88"/>
    <p:sldId id="734" r:id="rId89"/>
    <p:sldId id="735" r:id="rId90"/>
    <p:sldId id="736" r:id="rId91"/>
    <p:sldId id="739" r:id="rId92"/>
    <p:sldId id="737" r:id="rId93"/>
    <p:sldId id="738" r:id="rId94"/>
    <p:sldId id="740" r:id="rId95"/>
    <p:sldId id="741" r:id="rId96"/>
    <p:sldId id="742" r:id="rId97"/>
    <p:sldId id="744" r:id="rId98"/>
    <p:sldId id="743" r:id="rId99"/>
    <p:sldId id="745" r:id="rId100"/>
    <p:sldId id="747" r:id="rId101"/>
    <p:sldId id="750" r:id="rId102"/>
    <p:sldId id="751" r:id="rId103"/>
    <p:sldId id="748" r:id="rId104"/>
    <p:sldId id="753" r:id="rId105"/>
    <p:sldId id="754" r:id="rId106"/>
    <p:sldId id="746" r:id="rId107"/>
    <p:sldId id="755" r:id="rId108"/>
    <p:sldId id="290" r:id="rId109"/>
    <p:sldId id="295" r:id="rId110"/>
    <p:sldId id="299" r:id="rId111"/>
    <p:sldId id="292" r:id="rId112"/>
    <p:sldId id="645" r:id="rId113"/>
    <p:sldId id="646" r:id="rId114"/>
    <p:sldId id="293" r:id="rId115"/>
  </p:sldIdLst>
  <p:sldSz cx="9144000" cy="6858000" type="screen4x3"/>
  <p:notesSz cx="6858000" cy="9144000"/>
  <p:custDataLst>
    <p:tags r:id="rId117"/>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256"/>
            <p14:sldId id="647"/>
            <p14:sldId id="648"/>
            <p14:sldId id="649"/>
            <p14:sldId id="650"/>
            <p14:sldId id="651"/>
            <p14:sldId id="652"/>
            <p14:sldId id="653"/>
            <p14:sldId id="654"/>
            <p14:sldId id="655"/>
            <p14:sldId id="656"/>
            <p14:sldId id="657"/>
            <p14:sldId id="658"/>
            <p14:sldId id="659"/>
            <p14:sldId id="660"/>
            <p14:sldId id="662"/>
            <p14:sldId id="661"/>
            <p14:sldId id="663"/>
            <p14:sldId id="664"/>
            <p14:sldId id="665"/>
            <p14:sldId id="666"/>
            <p14:sldId id="667"/>
            <p14:sldId id="668"/>
            <p14:sldId id="669"/>
            <p14:sldId id="670"/>
            <p14:sldId id="671"/>
            <p14:sldId id="673"/>
            <p14:sldId id="672"/>
            <p14:sldId id="674"/>
            <p14:sldId id="675"/>
            <p14:sldId id="676"/>
            <p14:sldId id="677"/>
            <p14:sldId id="678"/>
            <p14:sldId id="679"/>
            <p14:sldId id="681"/>
            <p14:sldId id="680"/>
            <p14:sldId id="682"/>
            <p14:sldId id="683"/>
            <p14:sldId id="684"/>
            <p14:sldId id="685"/>
            <p14:sldId id="686"/>
            <p14:sldId id="687"/>
            <p14:sldId id="688"/>
            <p14:sldId id="689"/>
            <p14:sldId id="690"/>
            <p14:sldId id="691"/>
            <p14:sldId id="692"/>
            <p14:sldId id="694"/>
            <p14:sldId id="693"/>
            <p14:sldId id="695"/>
            <p14:sldId id="696"/>
            <p14:sldId id="697"/>
            <p14:sldId id="698"/>
            <p14:sldId id="756"/>
            <p14:sldId id="700"/>
            <p14:sldId id="701"/>
            <p14:sldId id="702"/>
            <p14:sldId id="703"/>
            <p14:sldId id="704"/>
            <p14:sldId id="707"/>
            <p14:sldId id="706"/>
            <p14:sldId id="708"/>
            <p14:sldId id="709"/>
            <p14:sldId id="710"/>
            <p14:sldId id="711"/>
            <p14:sldId id="712"/>
            <p14:sldId id="713"/>
            <p14:sldId id="715"/>
            <p14:sldId id="716"/>
            <p14:sldId id="717"/>
            <p14:sldId id="718"/>
            <p14:sldId id="719"/>
            <p14:sldId id="720"/>
            <p14:sldId id="721"/>
            <p14:sldId id="722"/>
            <p14:sldId id="723"/>
            <p14:sldId id="725"/>
            <p14:sldId id="724"/>
            <p14:sldId id="726"/>
            <p14:sldId id="727"/>
            <p14:sldId id="728"/>
            <p14:sldId id="729"/>
            <p14:sldId id="730"/>
            <p14:sldId id="731"/>
            <p14:sldId id="732"/>
            <p14:sldId id="733"/>
            <p14:sldId id="734"/>
            <p14:sldId id="735"/>
            <p14:sldId id="736"/>
            <p14:sldId id="739"/>
            <p14:sldId id="737"/>
            <p14:sldId id="738"/>
            <p14:sldId id="740"/>
            <p14:sldId id="741"/>
            <p14:sldId id="742"/>
            <p14:sldId id="744"/>
            <p14:sldId id="743"/>
            <p14:sldId id="745"/>
            <p14:sldId id="747"/>
            <p14:sldId id="750"/>
            <p14:sldId id="751"/>
            <p14:sldId id="748"/>
            <p14:sldId id="753"/>
            <p14:sldId id="754"/>
            <p14:sldId id="746"/>
            <p14:sldId id="755"/>
            <p14:sldId id="290"/>
            <p14:sldId id="295"/>
            <p14:sldId id="299"/>
            <p14:sldId id="292"/>
            <p14:sldId id="645"/>
            <p14:sldId id="646"/>
          </p14:sldIdLst>
        </p14:section>
        <p14:section name="Untitled Section" id="{0F1CB131-A6BD-43D0-B8D4-1F27CEF7A05E}">
          <p14:sldIdLst>
            <p14:sldId id="293"/>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C00000"/>
    <a:srgbClr val="000000"/>
    <a:srgbClr val="5075BC"/>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77" autoAdjust="0"/>
    <p:restoredTop sz="99309" autoAdjust="0"/>
  </p:normalViewPr>
  <p:slideViewPr>
    <p:cSldViewPr>
      <p:cViewPr varScale="1">
        <p:scale>
          <a:sx n="71" d="100"/>
          <a:sy n="71" d="100"/>
        </p:scale>
        <p:origin x="-1392"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gs" Target="tags/tag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29/2/2016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107</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108</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109</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110</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F57B82-55D5-48B6-A7B9-861FC58016DE}" type="slidenum">
              <a:rPr lang="el-GR" altLang="en-US"/>
              <a:pPr fontAlgn="base">
                <a:spcBef>
                  <a:spcPct val="0"/>
                </a:spcBef>
                <a:spcAft>
                  <a:spcPct val="0"/>
                </a:spcAft>
              </a:pPr>
              <a:t>111</a:t>
            </a:fld>
            <a:endParaRPr lang="el-GR" altLang="en-US"/>
          </a:p>
        </p:txBody>
      </p:sp>
    </p:spTree>
    <p:extLst>
      <p:ext uri="{BB962C8B-B14F-4D97-AF65-F5344CB8AC3E}">
        <p14:creationId xmlns:p14="http://schemas.microsoft.com/office/powerpoint/2010/main" val="3810774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550092-985A-4DAB-B8BD-652609C8C1CA}" type="slidenum">
              <a:rPr lang="el-GR" altLang="en-US"/>
              <a:pPr fontAlgn="base">
                <a:spcBef>
                  <a:spcPct val="0"/>
                </a:spcBef>
                <a:spcAft>
                  <a:spcPct val="0"/>
                </a:spcAft>
              </a:pPr>
              <a:t>112</a:t>
            </a:fld>
            <a:endParaRPr lang="el-GR" altLang="en-US"/>
          </a:p>
        </p:txBody>
      </p:sp>
    </p:spTree>
    <p:extLst>
      <p:ext uri="{BB962C8B-B14F-4D97-AF65-F5344CB8AC3E}">
        <p14:creationId xmlns:p14="http://schemas.microsoft.com/office/powerpoint/2010/main" val="3457340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113</a:t>
            </a:fld>
            <a:endParaRPr lang="el-GR"/>
          </a:p>
        </p:txBody>
      </p:sp>
    </p:spTree>
    <p:extLst>
      <p:ext uri="{BB962C8B-B14F-4D97-AF65-F5344CB8AC3E}">
        <p14:creationId xmlns:p14="http://schemas.microsoft.com/office/powerpoint/2010/main" val="2145123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6" name="Picture 5"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7" name="Picture 6"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9" name="Picture 8"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8" name="Picture 7"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7" name="Picture 6"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00.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hyperlink" Target="http://opencourses.uoa.gr/courses/ECD10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01.png"/><Relationship Id="rId4" Type="http://schemas.openxmlformats.org/officeDocument/2006/relationships/hyperlink" Target="%5b1%5d%20http:/creativecommons.org/licenses/by-nc-sa/4.0/" TargetMode="Externa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odysseus.culture.gr/h/1/gh151.jsp?obj_id=3312"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biblionet.gr/book/64046/%CE%A4%CF%81%CE%B9%CE%B2%CE%B9%CE%B6%CE%AC%CF%82,_%CE%95%CF%85%CE%B3%CE%AD%CE%BD%CE%B9%CE%BF%CF%82/%CE%9F_%CE%BC%CE%B9%CE%BA%CF%81%CF%8C%CF%82_%CE%95%CF%81%CE%BC%CE%AE%CF%82"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8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79.jpeg"/></Relationships>
</file>

<file path=ppt/slides/_rels/slide8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685800" y="2006575"/>
            <a:ext cx="7772400" cy="1470025"/>
          </a:xfrm>
        </p:spPr>
        <p:txBody>
          <a:bodyPr>
            <a:normAutofit/>
          </a:bodyPr>
          <a:lstStyle/>
          <a:p>
            <a:r>
              <a:rPr lang="el-GR" dirty="0" smtClean="0"/>
              <a:t>Διδακτική </a:t>
            </a:r>
            <a:r>
              <a:rPr lang="el-GR" dirty="0"/>
              <a:t>της Λογοτεχνίας στην Προσχολική </a:t>
            </a:r>
            <a:r>
              <a:rPr lang="el-GR" dirty="0" smtClean="0"/>
              <a:t>Εκπαίδευση</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pPr>
              <a:spcBef>
                <a:spcPts val="0"/>
              </a:spcBef>
            </a:pPr>
            <a:endParaRPr lang="el-GR" sz="2800" dirty="0" smtClean="0"/>
          </a:p>
          <a:p>
            <a:pPr>
              <a:spcBef>
                <a:spcPts val="0"/>
              </a:spcBef>
            </a:pPr>
            <a:r>
              <a:rPr lang="el-GR" sz="2800" dirty="0" smtClean="0"/>
              <a:t>Εισαγωγή στον </a:t>
            </a:r>
            <a:r>
              <a:rPr lang="el-GR" sz="2800" dirty="0" err="1" smtClean="0"/>
              <a:t>Γραμματισμό</a:t>
            </a:r>
            <a:r>
              <a:rPr lang="en-GB" sz="2800" dirty="0" smtClean="0"/>
              <a:t> – </a:t>
            </a:r>
            <a:r>
              <a:rPr lang="el-GR" sz="2800" dirty="0" smtClean="0"/>
              <a:t>Πρακτικές Ασκήσεις</a:t>
            </a:r>
            <a:endParaRPr lang="en-US" sz="2800" dirty="0" smtClean="0"/>
          </a:p>
          <a:p>
            <a:endParaRPr lang="en-US" sz="2800" dirty="0" smtClean="0"/>
          </a:p>
          <a:p>
            <a:r>
              <a:rPr lang="el-GR" sz="2800" dirty="0"/>
              <a:t>Αγγελική </a:t>
            </a:r>
            <a:r>
              <a:rPr lang="el-GR" sz="2800" dirty="0" smtClean="0"/>
              <a:t>Γιαννικοπούλου</a:t>
            </a:r>
            <a:endParaRPr lang="en-US" sz="2800" dirty="0" smtClean="0"/>
          </a:p>
          <a:p>
            <a:r>
              <a:rPr lang="el-GR" sz="2800" dirty="0"/>
              <a:t>Τμήμα Εκπαίδευσης και </a:t>
            </a:r>
            <a:r>
              <a:rPr lang="el-GR" sz="2800" dirty="0" smtClean="0"/>
              <a:t>Αγωγής</a:t>
            </a:r>
            <a:r>
              <a:rPr lang="en-US" sz="2800" dirty="0"/>
              <a:t> </a:t>
            </a:r>
            <a:r>
              <a:rPr lang="el-GR" sz="2800" dirty="0" smtClean="0"/>
              <a:t>στην </a:t>
            </a:r>
            <a:r>
              <a:rPr lang="el-GR" sz="2800" dirty="0"/>
              <a:t>Προσχολική Ηλικία (ΤΕΑΠΗ</a:t>
            </a:r>
            <a:r>
              <a:rPr lang="el-GR" sz="2800" dirty="0" smtClean="0"/>
              <a:t>)</a:t>
            </a:r>
            <a:endParaRPr lang="el-GR" sz="2800" dirty="0"/>
          </a:p>
        </p:txBody>
      </p:sp>
    </p:spTree>
    <p:custDataLst>
      <p:tags r:id="rId1"/>
    </p:custDataLst>
    <p:extLst>
      <p:ext uri="{BB962C8B-B14F-4D97-AF65-F5344CB8AC3E}">
        <p14:creationId xmlns:p14="http://schemas.microsoft.com/office/powerpoint/2010/main" val="342819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«Αυτό το νησί ανήκει στα Δωδεκάνησα</a:t>
            </a:r>
            <a:r>
              <a:rPr lang="el-GR" dirty="0" smtClean="0"/>
              <a:t>;»</a:t>
            </a:r>
            <a:r>
              <a:rPr lang="en-GB" dirty="0"/>
              <a:t> </a:t>
            </a:r>
            <a:r>
              <a:rPr lang="en-GB" dirty="0" smtClean="0"/>
              <a:t>(2/2</a:t>
            </a:r>
            <a:r>
              <a:rPr lang="en-GB" dirty="0"/>
              <a:t>)</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l-GR" dirty="0" smtClean="0"/>
              <a:t>Τα </a:t>
            </a:r>
            <a:r>
              <a:rPr lang="el-GR" altLang="el-GR" dirty="0"/>
              <a:t>παιδιά συμβουλεύονται </a:t>
            </a:r>
            <a:r>
              <a:rPr lang="el-GR" altLang="el-GR" dirty="0" smtClean="0"/>
              <a:t>τον </a:t>
            </a:r>
            <a:r>
              <a:rPr lang="el-GR" altLang="el-GR" dirty="0"/>
              <a:t>χάρτη των Δωδεκανήσων και στερεώνουν στην πρώτη στήλη τα ονόματα των νησιών που ανήκουν σ’ αυτά. Όλα τα υπόλοιπα τοποθετούνται στην άλλη στήλη.</a:t>
            </a:r>
          </a:p>
          <a:p>
            <a:endParaRPr lang="el-GR" dirty="0"/>
          </a:p>
        </p:txBody>
      </p:sp>
      <p:pic>
        <p:nvPicPr>
          <p:cNvPr id="8" name="Picture 12" descr="ΕΟΤ ΑΝΗΚΟΥΝ  (7)"/>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a:stretch/>
        </p:blipFill>
        <p:spPr bwMode="auto">
          <a:xfrm>
            <a:off x="4644008" y="1772816"/>
            <a:ext cx="4038600"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88021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«Τι διαβάζεις</a:t>
            </a:r>
            <a:r>
              <a:rPr lang="el-GR" altLang="el-GR" dirty="0" smtClean="0"/>
              <a:t>;»</a:t>
            </a:r>
            <a:r>
              <a:rPr lang="en-GB" altLang="el-GR" dirty="0" smtClean="0"/>
              <a:t> </a:t>
            </a:r>
            <a:r>
              <a:rPr lang="en-GB" dirty="0" smtClean="0"/>
              <a:t>(2/2</a:t>
            </a:r>
            <a:r>
              <a:rPr lang="en-GB" dirty="0"/>
              <a:t>)</a:t>
            </a:r>
            <a:endParaRPr lang="el-GR" dirty="0"/>
          </a:p>
        </p:txBody>
      </p:sp>
      <p:sp>
        <p:nvSpPr>
          <p:cNvPr id="3" name="Content Placeholder 2"/>
          <p:cNvSpPr>
            <a:spLocks noGrp="1"/>
          </p:cNvSpPr>
          <p:nvPr>
            <p:ph sz="half" idx="1"/>
          </p:nvPr>
        </p:nvSpPr>
        <p:spPr>
          <a:xfrm>
            <a:off x="457200" y="1600200"/>
            <a:ext cx="4546848" cy="4525963"/>
          </a:xfrm>
        </p:spPr>
        <p:txBody>
          <a:bodyPr>
            <a:noAutofit/>
          </a:bodyPr>
          <a:lstStyle/>
          <a:p>
            <a:pPr marL="0" indent="0">
              <a:buNone/>
            </a:pPr>
            <a:r>
              <a:rPr lang="el-GR" altLang="el-GR" sz="2600" dirty="0"/>
              <a:t>Μια ευχάριστη έκπληξη περιμένει τα παιδιά αφού διαβάζουν: </a:t>
            </a:r>
          </a:p>
          <a:p>
            <a:r>
              <a:rPr lang="el-GR" altLang="el-GR" sz="2600" dirty="0"/>
              <a:t>Τις μέρες, μια και τις βλέπουν στο ημερολόγιο της τάξης</a:t>
            </a:r>
            <a:r>
              <a:rPr lang="en-GB" altLang="el-GR" sz="2600" dirty="0"/>
              <a:t>.</a:t>
            </a:r>
            <a:r>
              <a:rPr lang="el-GR" altLang="el-GR" sz="2600" dirty="0"/>
              <a:t> </a:t>
            </a:r>
          </a:p>
          <a:p>
            <a:r>
              <a:rPr lang="el-GR" altLang="el-GR" sz="2600" dirty="0"/>
              <a:t>Τη λέξη ΒΙΒΛΙΟΘΗΚΗ από την ταμπέλα πάνω από τη βιβλιοθήκη της τάξης</a:t>
            </a:r>
            <a:r>
              <a:rPr lang="en-GB" altLang="el-GR" sz="2600" dirty="0"/>
              <a:t>.</a:t>
            </a:r>
            <a:endParaRPr lang="el-GR" altLang="el-GR" sz="2600" dirty="0"/>
          </a:p>
          <a:p>
            <a:r>
              <a:rPr lang="el-GR" altLang="el-GR" sz="2600" dirty="0"/>
              <a:t>Το ΚΛΕΙΣΤΑ από την ταμπέλα του μπακάλικου της τάξης</a:t>
            </a:r>
            <a:r>
              <a:rPr lang="en-GB" altLang="el-GR" sz="2600" dirty="0"/>
              <a:t>.</a:t>
            </a:r>
            <a:endParaRPr lang="el-GR" altLang="el-GR" sz="2600" dirty="0"/>
          </a:p>
        </p:txBody>
      </p:sp>
      <p:pic>
        <p:nvPicPr>
          <p:cNvPr id="5" name="Picture 6" descr="το Ωράριο της Βιβλιοθήκης"/>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220072" y="1772816"/>
            <a:ext cx="3371166"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04342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a:t>
            </a:r>
            <a:r>
              <a:rPr lang="el-GR" dirty="0"/>
              <a:t>Μάθε να το διαβάζεις</a:t>
            </a:r>
            <a:r>
              <a:rPr lang="el-GR" altLang="el-GR" dirty="0" smtClean="0"/>
              <a:t>»</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700" dirty="0"/>
              <a:t>Η νηπιαγωγός, πριν την επίσκεψη, δίνει στα παιδιά μια φωτοτυπία με το ΩΡΑΡΙΟ της Βιβλιοθήκης. Το συζητούν και μαθαίνουν να το ‘διαβάζουν</a:t>
            </a:r>
            <a:r>
              <a:rPr lang="el-GR" altLang="el-GR" sz="2700" dirty="0" smtClean="0"/>
              <a:t>’.</a:t>
            </a:r>
            <a:r>
              <a:rPr lang="en-GB" altLang="el-GR" sz="2700" dirty="0" smtClean="0"/>
              <a:t> </a:t>
            </a:r>
            <a:r>
              <a:rPr lang="el-GR" altLang="el-GR" sz="2700" dirty="0"/>
              <a:t>Μετά την επίσκεψη διαπιστώνουν ότι η λέξη ΒΙΒΛΙΟΘΗΚΗ πήρε τους περισσότερους ήλιους. </a:t>
            </a:r>
            <a:r>
              <a:rPr lang="el-GR" altLang="el-GR" sz="2700" dirty="0" smtClean="0"/>
              <a:t> </a:t>
            </a:r>
            <a:endParaRPr lang="el-GR" altLang="el-GR" sz="2700" dirty="0"/>
          </a:p>
          <a:p>
            <a:endParaRPr lang="el-GR" sz="2700" dirty="0"/>
          </a:p>
        </p:txBody>
      </p:sp>
      <p:pic>
        <p:nvPicPr>
          <p:cNvPr id="5" name="Picture 6" descr="το Ωράριο της Βιβλιοθήκης"/>
          <p:cNvPicPr>
            <a:picLocks noGrp="1" noChangeAspect="1" noChangeArrowheads="1"/>
          </p:cNvPicPr>
          <p:nvPr>
            <p:ph sz="half" idx="2"/>
          </p:nvPr>
        </p:nvPicPr>
        <p:blipFill rotWithShape="1">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4788024" y="1844824"/>
            <a:ext cx="3603721" cy="348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11080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«Ωράριο σχολικής βιβλιοθήκης»</a:t>
            </a:r>
            <a:r>
              <a:rPr lang="en-GB" dirty="0"/>
              <a:t> (1/2)</a:t>
            </a:r>
            <a:endParaRPr lang="el-GR" dirty="0"/>
          </a:p>
        </p:txBody>
      </p:sp>
      <p:sp>
        <p:nvSpPr>
          <p:cNvPr id="3" name="Content Placeholder 2"/>
          <p:cNvSpPr>
            <a:spLocks noGrp="1"/>
          </p:cNvSpPr>
          <p:nvPr>
            <p:ph sz="half" idx="1"/>
          </p:nvPr>
        </p:nvSpPr>
        <p:spPr/>
        <p:txBody>
          <a:bodyPr/>
          <a:lstStyle/>
          <a:p>
            <a:pPr marL="0" indent="0">
              <a:buNone/>
            </a:pPr>
            <a:r>
              <a:rPr lang="el-GR" altLang="el-GR" dirty="0"/>
              <a:t>Αφού τα παιδιά συνειδητοποιήσουν την έννοια του Ωραρίου δημιουργούν ένα που να αφορά τη Σχολική Βιβλιοθήκη της Τάξης τους.</a:t>
            </a:r>
            <a:endParaRPr lang="el-GR" dirty="0"/>
          </a:p>
        </p:txBody>
      </p:sp>
      <p:pic>
        <p:nvPicPr>
          <p:cNvPr id="5" name="Picture 9" descr="Ωράριο σχολικής βιβλιοθήκης"/>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628800"/>
            <a:ext cx="3888432" cy="449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56816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«Ωράριο σχολικής βιβλιοθήκης</a:t>
            </a:r>
            <a:r>
              <a:rPr lang="el-GR" dirty="0" smtClean="0"/>
              <a:t>»</a:t>
            </a:r>
            <a:r>
              <a:rPr lang="en-GB" dirty="0"/>
              <a:t> </a:t>
            </a:r>
            <a:r>
              <a:rPr lang="en-GB" dirty="0" smtClean="0"/>
              <a:t>(2/2</a:t>
            </a:r>
            <a:r>
              <a:rPr lang="en-GB" dirty="0"/>
              <a:t>)</a:t>
            </a:r>
            <a:endParaRPr lang="el-GR" dirty="0"/>
          </a:p>
        </p:txBody>
      </p:sp>
      <p:sp>
        <p:nvSpPr>
          <p:cNvPr id="3" name="Content Placeholder 2"/>
          <p:cNvSpPr>
            <a:spLocks noGrp="1"/>
          </p:cNvSpPr>
          <p:nvPr>
            <p:ph sz="half" idx="1"/>
          </p:nvPr>
        </p:nvSpPr>
        <p:spPr/>
        <p:txBody>
          <a:bodyPr/>
          <a:lstStyle/>
          <a:p>
            <a:pPr marL="0" indent="0">
              <a:buNone/>
            </a:pPr>
            <a:r>
              <a:rPr lang="el-GR" altLang="el-GR" dirty="0"/>
              <a:t>Για τις άλλες γωνιές, π.χ. δραματοποίησης, δημιουργούν Ωράρια με αποσπώμενα τα ΑΝΟΙΚΤΑ-ΚΛΕΙΣΤΑ, ούτως ώστε να αλλάζουν ανάλογα με τις ανάγκες της τάξης.  </a:t>
            </a:r>
          </a:p>
        </p:txBody>
      </p:sp>
      <p:pic>
        <p:nvPicPr>
          <p:cNvPr id="5" name="Picture 11" descr="Ωράριο σχολικής βιβλιοθήκης"/>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a:stretch/>
        </p:blipFill>
        <p:spPr bwMode="auto">
          <a:xfrm>
            <a:off x="4860032" y="1700808"/>
            <a:ext cx="3469678"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24106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«Δανειστική βιβλιοθήκη»</a:t>
            </a:r>
            <a:r>
              <a:rPr lang="en-GB" altLang="el-GR" dirty="0" smtClean="0"/>
              <a:t> </a:t>
            </a:r>
            <a:r>
              <a:rPr lang="en-GB" dirty="0"/>
              <a:t>(</a:t>
            </a:r>
            <a:r>
              <a:rPr lang="en-GB" dirty="0" smtClean="0"/>
              <a:t>1/3)</a:t>
            </a:r>
            <a:endParaRPr lang="el-GR" dirty="0"/>
          </a:p>
        </p:txBody>
      </p:sp>
      <p:sp>
        <p:nvSpPr>
          <p:cNvPr id="3" name="Content Placeholder 2"/>
          <p:cNvSpPr>
            <a:spLocks noGrp="1"/>
          </p:cNvSpPr>
          <p:nvPr>
            <p:ph sz="half" idx="1"/>
          </p:nvPr>
        </p:nvSpPr>
        <p:spPr/>
        <p:txBody>
          <a:bodyPr/>
          <a:lstStyle/>
          <a:p>
            <a:pPr marL="0" indent="0">
              <a:buNone/>
            </a:pPr>
            <a:r>
              <a:rPr lang="el-GR" altLang="el-GR" dirty="0"/>
              <a:t>Αυτό το επιτραπέζιο παίζεται από δύο παίχτες με ισάριθμα πιόνια, που καλούνται να καλύψουν την απόσταση από την ΑΡΧΗ μέχρι το τέρμα: δύο διαφορετικές βιβλιοθήκες.</a:t>
            </a:r>
            <a:endParaRPr lang="el-GR" dirty="0"/>
          </a:p>
        </p:txBody>
      </p:sp>
      <p:pic>
        <p:nvPicPr>
          <p:cNvPr id="9" name="Picture 9" descr="επιτραπέζιο παιχνίδι"/>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a:stretch/>
        </p:blipFill>
        <p:spPr bwMode="auto">
          <a:xfrm>
            <a:off x="4788024" y="1772816"/>
            <a:ext cx="3569066"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77804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«Δανειστική βιβλιοθήκη</a:t>
            </a:r>
            <a:r>
              <a:rPr lang="el-GR" altLang="el-GR" dirty="0" smtClean="0"/>
              <a:t>»</a:t>
            </a:r>
            <a:r>
              <a:rPr lang="en-GB" altLang="el-GR" dirty="0" smtClean="0"/>
              <a:t> </a:t>
            </a:r>
            <a:r>
              <a:rPr lang="en-GB" dirty="0" smtClean="0"/>
              <a:t>(2/3)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Με τη βοήθεια ενός ζαριού, που καλό είναι να έχει ενδείξεις μέχρι το 2, βαδίζουν πάνω σε ένα δρόμο από κουτάκια καλυμμένα με χαρτάκια ημερολογίου. Αν συναντήσουν λευκό κουτί χάνουν τη σειρά τους και παραμένουν στη θέση τους.   </a:t>
            </a:r>
          </a:p>
          <a:p>
            <a:endParaRPr lang="el-GR" sz="2600" dirty="0"/>
          </a:p>
        </p:txBody>
      </p:sp>
      <p:pic>
        <p:nvPicPr>
          <p:cNvPr id="7" name="Picture 7" descr="επιτραπέζιο παιχνίδι"/>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a:stretch/>
        </p:blipFill>
        <p:spPr bwMode="auto">
          <a:xfrm>
            <a:off x="4644008" y="1772816"/>
            <a:ext cx="4038600"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88255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«Δανειστική βιβλιοθήκη</a:t>
            </a:r>
            <a:r>
              <a:rPr lang="el-GR" altLang="el-GR" dirty="0" smtClean="0"/>
              <a:t>»</a:t>
            </a:r>
            <a:r>
              <a:rPr lang="en-GB" altLang="el-GR" dirty="0" smtClean="0"/>
              <a:t> </a:t>
            </a:r>
            <a:r>
              <a:rPr lang="en-GB" dirty="0" smtClean="0"/>
              <a:t>(3/3)</a:t>
            </a:r>
            <a:endParaRPr lang="el-GR" dirty="0"/>
          </a:p>
        </p:txBody>
      </p:sp>
      <p:sp>
        <p:nvSpPr>
          <p:cNvPr id="3" name="Content Placeholder 2"/>
          <p:cNvSpPr>
            <a:spLocks noGrp="1"/>
          </p:cNvSpPr>
          <p:nvPr>
            <p:ph sz="half" idx="1"/>
          </p:nvPr>
        </p:nvSpPr>
        <p:spPr>
          <a:xfrm>
            <a:off x="457200" y="1600200"/>
            <a:ext cx="4402832" cy="4525963"/>
          </a:xfrm>
        </p:spPr>
        <p:txBody>
          <a:bodyPr>
            <a:noAutofit/>
          </a:bodyPr>
          <a:lstStyle/>
          <a:p>
            <a:pPr marL="0" indent="0">
              <a:buNone/>
            </a:pPr>
            <a:r>
              <a:rPr lang="el-GR" altLang="el-GR" sz="2600" dirty="0"/>
              <a:t>Αν συναντήσουν κάποια ημερομηνία διαβάζουν την ημέρα. Μετά συμβουλεύονται το ΩΡΑΡΙΟ της Βιβλιοθήκης, που αντιστοιχεί στο τέρμα της διαδρομής τους. Αν εκείνη τη μέρα είναι ΑΝΟΙΧΤΑ έχουν δικαίωμα να ξαναρίξουν. Νικητής είναι αυτός που θα τερματίσει πρώτος. </a:t>
            </a:r>
          </a:p>
          <a:p>
            <a:endParaRPr lang="el-GR" sz="2600" dirty="0"/>
          </a:p>
        </p:txBody>
      </p:sp>
      <p:pic>
        <p:nvPicPr>
          <p:cNvPr id="5" name="Picture 16" descr="επιτραπέζιο παιχνίδι"/>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a:stretch/>
        </p:blipFill>
        <p:spPr bwMode="auto">
          <a:xfrm>
            <a:off x="5019444" y="1628800"/>
            <a:ext cx="3612421"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82189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custDataLst>
      <p:tags r:id="rId1"/>
    </p:custDataLst>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224857479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p:txBody>
          <a:bodyPr>
            <a:normAutofit/>
          </a:bodyPr>
          <a:lstStyle/>
          <a:p>
            <a:pPr marL="0" indent="0">
              <a:buNone/>
            </a:pPr>
            <a:r>
              <a:rPr lang="el-GR" sz="2000" dirty="0" smtClean="0"/>
              <a:t>Το </a:t>
            </a:r>
            <a:r>
              <a:rPr lang="el-GR" sz="2000" dirty="0"/>
              <a:t>παρόν έργο αποτελεί την </a:t>
            </a:r>
            <a:r>
              <a:rPr lang="el-GR" sz="2000" dirty="0" smtClean="0"/>
              <a:t>έκδοση 1.0.  </a:t>
            </a:r>
            <a:endParaRPr lang="el-GR" sz="2000" dirty="0"/>
          </a:p>
        </p:txBody>
      </p:sp>
    </p:spTree>
    <p:extLst>
      <p:ext uri="{BB962C8B-B14F-4D97-AF65-F5344CB8AC3E}">
        <p14:creationId xmlns:p14="http://schemas.microsoft.com/office/powerpoint/2010/main" val="11605714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«Η πόλη της Ρόδου»</a:t>
            </a:r>
            <a:r>
              <a:rPr lang="en-GB" altLang="el-GR" dirty="0" smtClean="0"/>
              <a:t> (1/2)</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l-GR" dirty="0"/>
              <a:t>Τα παιδιά παρατηρούν </a:t>
            </a:r>
            <a:r>
              <a:rPr lang="el-GR" altLang="el-GR" dirty="0" smtClean="0"/>
              <a:t>τον χάρτη </a:t>
            </a:r>
            <a:r>
              <a:rPr lang="el-GR" altLang="el-GR" dirty="0"/>
              <a:t>της Ρόδου και ανακαλύπτουν την πόλη της Ρόδου σε αυτόν. Ακριβώς πάνω στη ‘μύτη’. </a:t>
            </a:r>
          </a:p>
          <a:p>
            <a:endParaRPr lang="el-GR" dirty="0"/>
          </a:p>
        </p:txBody>
      </p:sp>
      <p:pic>
        <p:nvPicPr>
          <p:cNvPr id="5" name="Picture 2" descr="4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35640" y="1628800"/>
            <a:ext cx="3386569"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9173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a:t>
            </a:r>
            <a:r>
              <a:rPr lang="el-GR" sz="2000" dirty="0" err="1" smtClean="0"/>
              <a:t>Εθνικόν</a:t>
            </a:r>
            <a:r>
              <a:rPr lang="el-GR" sz="2000" dirty="0" smtClean="0"/>
              <a:t> και </a:t>
            </a:r>
            <a:r>
              <a:rPr lang="el-GR" sz="2000" dirty="0" err="1" smtClean="0"/>
              <a:t>Καποδιστριακόν</a:t>
            </a:r>
            <a:r>
              <a:rPr lang="el-GR" sz="2000" dirty="0" smtClean="0"/>
              <a:t> </a:t>
            </a:r>
            <a:r>
              <a:rPr lang="el-GR" sz="2000" dirty="0" err="1" smtClean="0"/>
              <a:t>Πανεπιστήμιον</a:t>
            </a:r>
            <a:r>
              <a:rPr lang="el-GR" sz="2000" dirty="0" smtClean="0"/>
              <a:t> Αθηνών</a:t>
            </a:r>
            <a:r>
              <a:rPr lang="en-US" sz="2000" dirty="0" smtClean="0"/>
              <a:t>, </a:t>
            </a:r>
            <a:r>
              <a:rPr lang="el-GR" sz="2000" dirty="0" smtClean="0"/>
              <a:t>Αγγελική </a:t>
            </a:r>
            <a:r>
              <a:rPr lang="el-GR" sz="2000" dirty="0" err="1" smtClean="0"/>
              <a:t>Γιαννικοπούου</a:t>
            </a:r>
            <a:r>
              <a:rPr lang="el-GR" sz="2000" dirty="0" smtClean="0"/>
              <a:t>, 2015. </a:t>
            </a:r>
            <a:r>
              <a:rPr lang="el-GR" sz="2000" dirty="0"/>
              <a:t>Αγγελική </a:t>
            </a:r>
            <a:r>
              <a:rPr lang="el-GR" sz="2000" dirty="0" err="1" smtClean="0"/>
              <a:t>Γιαννικοπούλου</a:t>
            </a:r>
            <a:r>
              <a:rPr lang="el-GR" sz="2000" dirty="0"/>
              <a:t>. «Διδακτική της Λογοτεχνίας στην Προσχολική Εκπαίδευση</a:t>
            </a:r>
            <a:r>
              <a:rPr lang="el-GR" sz="2000" dirty="0" smtClean="0"/>
              <a:t>. Εισαγωγή στον </a:t>
            </a:r>
            <a:r>
              <a:rPr lang="el-GR" sz="2000" dirty="0" err="1" smtClean="0"/>
              <a:t>Γραμματισμό</a:t>
            </a:r>
            <a:r>
              <a:rPr lang="el-GR" sz="2000" dirty="0"/>
              <a:t>. Αναγνωστικοί Περίπατοι στη Ρόδο». Έκδοση: </a:t>
            </a:r>
            <a:r>
              <a:rPr lang="el-GR" sz="2000" dirty="0" smtClean="0"/>
              <a:t>1.0</a:t>
            </a:r>
            <a:r>
              <a:rPr lang="el-GR" sz="2000" dirty="0"/>
              <a:t>. Αθήνα </a:t>
            </a:r>
            <a:r>
              <a:rPr lang="el-GR" sz="2000" dirty="0" smtClean="0"/>
              <a:t>2015. </a:t>
            </a:r>
            <a:r>
              <a:rPr lang="el-GR" sz="2000" dirty="0"/>
              <a:t>Διαθέσιμο από τη δικτυακή </a:t>
            </a:r>
            <a:r>
              <a:rPr lang="el-GR" sz="2000" dirty="0" smtClean="0"/>
              <a:t>διεύθυνση: </a:t>
            </a:r>
            <a:r>
              <a:rPr lang="en-GB" sz="2000" dirty="0">
                <a:hlinkClick r:id="rId3" tooltip="Ανοιχτό Ακαδημαϊκό Μάθημα Διδακτική της Λογοτεχνίας στην Προσχολική Εκπαίδευση"/>
              </a:rPr>
              <a:t>http://opencourses.uoa.gr/courses/ECD100</a:t>
            </a:r>
            <a:r>
              <a:rPr lang="en-GB" sz="2000" dirty="0" smtClean="0">
                <a:hlinkClick r:id="rId3" tooltip="Ανοιχτό Ακαδημαϊκό Μάθημα Διδακτική της Λογοτεχνίας στην Προσχολική Εκπαίδευση"/>
              </a:rPr>
              <a:t>/</a:t>
            </a:r>
            <a:r>
              <a:rPr lang="el-GR" sz="2000" dirty="0" smtClean="0"/>
              <a:t> .</a:t>
            </a:r>
            <a:endParaRPr lang="el-GR" sz="2000" dirty="0"/>
          </a:p>
          <a:p>
            <a:endParaRPr lang="el-GR" sz="2000" dirty="0"/>
          </a:p>
        </p:txBody>
      </p:sp>
    </p:spTree>
    <p:extLst>
      <p:ext uri="{BB962C8B-B14F-4D97-AF65-F5344CB8AC3E}">
        <p14:creationId xmlns:p14="http://schemas.microsoft.com/office/powerpoint/2010/main" val="120825301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161925"/>
            <a:ext cx="8229600" cy="1143000"/>
          </a:xfrm>
        </p:spPr>
        <p:txBody>
          <a:bodyPr/>
          <a:lstStyle/>
          <a:p>
            <a:r>
              <a:rPr lang="el-GR" altLang="en-US" smtClean="0"/>
              <a:t>Σημείωμα Αδειοδότησης</a:t>
            </a:r>
          </a:p>
        </p:txBody>
      </p:sp>
      <p:sp>
        <p:nvSpPr>
          <p:cNvPr id="34819" name="Content Placeholder 2"/>
          <p:cNvSpPr>
            <a:spLocks noGrp="1"/>
          </p:cNvSpPr>
          <p:nvPr>
            <p:ph idx="1"/>
          </p:nvPr>
        </p:nvSpPr>
        <p:spPr>
          <a:xfrm>
            <a:off x="107950" y="765175"/>
            <a:ext cx="8928100" cy="1439863"/>
          </a:xfrm>
        </p:spPr>
        <p:txBody>
          <a:bodyPr>
            <a:normAutofit fontScale="92500" lnSpcReduction="10000"/>
          </a:bodyPr>
          <a:lstStyle/>
          <a:p>
            <a:pPr marL="0" indent="0">
              <a:buFont typeface="Arial" panose="020B0604020202020204" pitchFamily="34" charset="0"/>
              <a:buNone/>
            </a:pPr>
            <a:r>
              <a:rPr lang="el-GR" altLang="en-US" sz="20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a:buFont typeface="Arial" panose="020B0604020202020204" pitchFamily="34" charset="0"/>
              <a:buNone/>
            </a:pPr>
            <a:endParaRPr lang="el-GR" altLang="en-US" sz="2000" smtClean="0"/>
          </a:p>
        </p:txBody>
      </p:sp>
      <p:pic>
        <p:nvPicPr>
          <p:cNvPr id="34820" name="Picture 22" descr="Λογότυπο για Άδειες χρήσης Creative Commons BY-NC-ND">
            <a:hlinkClick r:id="rId4"/>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48088" y="2420938"/>
            <a:ext cx="1647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7950" y="2924175"/>
            <a:ext cx="9036050" cy="3457575"/>
          </a:xfrm>
          <a:prstGeom prst="rect">
            <a:avLst/>
          </a:prstGeom>
        </p:spPr>
        <p:txBody>
          <a:bodyPr anchor="ctr">
            <a:normAutofit/>
          </a:bodyPr>
          <a:lstStyle/>
          <a:p>
            <a:pPr eaLnBrk="1" fontAlgn="auto" hangingPunct="1">
              <a:spcBef>
                <a:spcPts val="0"/>
              </a:spcBef>
              <a:spcAft>
                <a:spcPts val="0"/>
              </a:spcAft>
              <a:defRPr/>
            </a:pPr>
            <a:r>
              <a:rPr lang="el-GR" dirty="0">
                <a:latin typeface="+mn-lt"/>
              </a:rPr>
              <a:t>[1] http://creativecommons.org/licenses/by-nc-sa/4.0/ </a:t>
            </a:r>
            <a:endParaRPr lang="en-US" dirty="0">
              <a:latin typeface="+mn-lt"/>
            </a:endParaRPr>
          </a:p>
          <a:p>
            <a:pPr eaLnBrk="1" fontAlgn="auto" hangingPunct="1">
              <a:spcBef>
                <a:spcPts val="0"/>
              </a:spcBef>
              <a:spcAft>
                <a:spcPts val="0"/>
              </a:spcAft>
              <a:defRPr/>
            </a:pPr>
            <a:endParaRPr lang="el-GR" dirty="0">
              <a:latin typeface="+mn-lt"/>
            </a:endParaRPr>
          </a:p>
          <a:p>
            <a:pPr eaLnBrk="1" fontAlgn="auto" hangingPunct="1">
              <a:spcBef>
                <a:spcPts val="0"/>
              </a:spcBef>
              <a:spcAft>
                <a:spcPts val="0"/>
              </a:spcAft>
              <a:defRPr/>
            </a:pPr>
            <a:r>
              <a:rPr lang="el-GR" dirty="0">
                <a:latin typeface="+mn-lt"/>
              </a:rPr>
              <a:t>Ως </a:t>
            </a:r>
            <a:r>
              <a:rPr lang="el-GR" b="1" dirty="0">
                <a:latin typeface="+mn-lt"/>
              </a:rPr>
              <a:t>Μη Εμπορική</a:t>
            </a:r>
            <a:r>
              <a:rPr lang="el-GR" dirty="0">
                <a:latin typeface="+mn-lt"/>
              </a:rPr>
              <a:t> ορίζεται η χρήση:</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 δεν περιλαμβάνει άμεσο ή έμμεσο οικονομικό όφελος από τη χρήση του έργου, για τον διανομέα του έργου και </a:t>
            </a:r>
            <a:r>
              <a:rPr lang="el-GR" dirty="0" err="1">
                <a:latin typeface="+mn-lt"/>
              </a:rPr>
              <a:t>αδειοδόχο</a:t>
            </a:r>
            <a:r>
              <a:rPr lang="el-GR" dirty="0">
                <a:latin typeface="+mn-lt"/>
              </a:rPr>
              <a:t>.</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προσπορίζει στον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τόπο.</a:t>
            </a:r>
            <a:endParaRPr lang="en-US" dirty="0">
              <a:latin typeface="+mn-lt"/>
            </a:endParaRPr>
          </a:p>
          <a:p>
            <a:pPr marL="342900" indent="-342900" eaLnBrk="1" fontAlgn="auto" hangingPunct="1">
              <a:spcBef>
                <a:spcPts val="0"/>
              </a:spcBef>
              <a:spcAft>
                <a:spcPts val="0"/>
              </a:spcAft>
              <a:buFont typeface="Arial" panose="020B0604020202020204" pitchFamily="34" charset="0"/>
              <a:buChar char="•"/>
              <a:defRPr/>
            </a:pPr>
            <a:endParaRPr lang="el-GR" dirty="0">
              <a:latin typeface="+mn-lt"/>
            </a:endParaRPr>
          </a:p>
          <a:p>
            <a:pPr eaLnBrk="1" fontAlgn="auto" hangingPunct="1">
              <a:spcBef>
                <a:spcPts val="0"/>
              </a:spcBef>
              <a:spcAft>
                <a:spcPts val="0"/>
              </a:spcAft>
              <a:defRPr/>
            </a:pPr>
            <a:r>
              <a:rPr lang="el-GR" dirty="0">
                <a:latin typeface="+mn-lt"/>
              </a:rPr>
              <a:t>Ο 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p>
        </p:txBody>
      </p:sp>
    </p:spTree>
    <p:custDataLst>
      <p:tags r:id="rId1"/>
    </p:custDataLst>
    <p:extLst>
      <p:ext uri="{BB962C8B-B14F-4D97-AF65-F5344CB8AC3E}">
        <p14:creationId xmlns:p14="http://schemas.microsoft.com/office/powerpoint/2010/main" val="87338653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l-GR" altLang="en-US" smtClean="0"/>
              <a:t>Διατήρηση Σημειωμάτων</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fontAlgn="auto">
              <a:spcAft>
                <a:spcPts val="0"/>
              </a:spcAft>
              <a:buFont typeface="Arial" panose="020B0604020202020204" pitchFamily="34" charset="0"/>
              <a:buNone/>
              <a:defRPr/>
            </a:pPr>
            <a:r>
              <a:rPr lang="el-GR" sz="2400" dirty="0" smtClean="0"/>
              <a:t>Οποιαδήποτε </a:t>
            </a:r>
            <a:r>
              <a:rPr lang="el-GR" sz="2400" dirty="0"/>
              <a:t>αναπαραγωγή ή διασκευή του υλικού θα πρέπει να συμπεριλαμβάνει:</a:t>
            </a:r>
          </a:p>
          <a:p>
            <a:pPr lvl="1" fontAlgn="auto">
              <a:spcAft>
                <a:spcPts val="0"/>
              </a:spcAft>
              <a:buFont typeface="Wingdings" panose="05000000000000000000" pitchFamily="2" charset="2"/>
              <a:buChar char="§"/>
              <a:defRPr/>
            </a:pPr>
            <a:r>
              <a:rPr lang="el-GR" sz="2000" dirty="0" smtClean="0"/>
              <a:t>το Σημείωμα Αν</a:t>
            </a:r>
            <a:r>
              <a:rPr lang="en-US" sz="2000" dirty="0" smtClean="0"/>
              <a:t>α</a:t>
            </a:r>
            <a:r>
              <a:rPr lang="el-GR" sz="2000" dirty="0" smtClean="0"/>
              <a:t>φοράς,</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a:t>
            </a:r>
            <a:r>
              <a:rPr lang="el-GR" sz="2000" dirty="0" err="1" smtClean="0"/>
              <a:t>Αδειοδότησης</a:t>
            </a:r>
            <a:r>
              <a:rPr lang="el-GR" sz="2000" dirty="0" smtClean="0"/>
              <a:t>,</a:t>
            </a:r>
            <a:endParaRPr lang="el-GR" sz="2000" dirty="0"/>
          </a:p>
          <a:p>
            <a:pPr lvl="1" fontAlgn="auto">
              <a:spcAft>
                <a:spcPts val="0"/>
              </a:spcAft>
              <a:buFont typeface="Wingdings" panose="05000000000000000000" pitchFamily="2" charset="2"/>
              <a:buChar char="§"/>
              <a:defRPr/>
            </a:pPr>
            <a:r>
              <a:rPr lang="el-GR" sz="2000" dirty="0" smtClean="0"/>
              <a:t>τη δήλωση Διατήρησης Σημειωμάτων,</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r>
              <a:rPr lang="el-GR" sz="2000" dirty="0" smtClean="0"/>
              <a:t>),</a:t>
            </a:r>
            <a:endParaRPr lang="el-GR" sz="2000" dirty="0"/>
          </a:p>
          <a:p>
            <a:pPr marL="0" indent="0" fontAlgn="auto">
              <a:spcAft>
                <a:spcPts val="0"/>
              </a:spcAft>
              <a:buFont typeface="Arial" panose="020B0604020202020204" pitchFamily="34" charset="0"/>
              <a:buNone/>
              <a:defRPr/>
            </a:pPr>
            <a:r>
              <a:rPr lang="el-GR" sz="2400" dirty="0"/>
              <a:t>μαζί με τους </a:t>
            </a:r>
            <a:r>
              <a:rPr lang="el-GR" sz="2400" dirty="0" smtClean="0"/>
              <a:t>συνοδευτικούς </a:t>
            </a:r>
            <a:r>
              <a:rPr lang="el-GR" sz="2400" dirty="0" err="1" smtClean="0"/>
              <a:t>υπερσυνδέσμους</a:t>
            </a:r>
            <a:r>
              <a:rPr lang="el-GR" sz="2400" dirty="0"/>
              <a:t>.</a:t>
            </a:r>
          </a:p>
          <a:p>
            <a:pPr fontAlgn="auto">
              <a:spcAft>
                <a:spcPts val="0"/>
              </a:spcAft>
              <a:defRPr/>
            </a:pPr>
            <a:endParaRPr lang="el-GR" sz="2000" dirty="0"/>
          </a:p>
        </p:txBody>
      </p:sp>
    </p:spTree>
    <p:extLst>
      <p:ext uri="{BB962C8B-B14F-4D97-AF65-F5344CB8AC3E}">
        <p14:creationId xmlns:p14="http://schemas.microsoft.com/office/powerpoint/2010/main" val="298300588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dirty="0"/>
              <a:t>Εικόνα 1: «</a:t>
            </a:r>
            <a:r>
              <a:rPr lang="el-GR" sz="2000" u="sng" dirty="0">
                <a:hlinkClick r:id="rId3"/>
              </a:rPr>
              <a:t>Η είσοδος του Αρχαιολογικού Μουσείου Ρόδου</a:t>
            </a:r>
            <a:r>
              <a:rPr lang="el-GR" sz="2000" dirty="0"/>
              <a:t>», </a:t>
            </a:r>
            <a:r>
              <a:rPr lang="en-GB" sz="2000" dirty="0"/>
              <a:t>Copyright </a:t>
            </a:r>
            <a:r>
              <a:rPr lang="el-GR" sz="2000" dirty="0"/>
              <a:t>Υπουργείο Πολιτισμού. </a:t>
            </a:r>
            <a:r>
              <a:rPr lang="el-GR" sz="2000" dirty="0" err="1"/>
              <a:t>Ιστότοπος</a:t>
            </a:r>
            <a:r>
              <a:rPr lang="el-GR" sz="2000" dirty="0"/>
              <a:t> ΥΠ.ΠΟ.</a:t>
            </a:r>
          </a:p>
          <a:p>
            <a:pPr marL="0" indent="0">
              <a:buNone/>
            </a:pPr>
            <a:r>
              <a:rPr lang="el-GR" sz="2000" dirty="0"/>
              <a:t>Εικόνα 2, 3, 4: Εξώφυλλο και </a:t>
            </a:r>
            <a:r>
              <a:rPr lang="el-GR" sz="2000" dirty="0" smtClean="0"/>
              <a:t>σελίδες </a:t>
            </a:r>
            <a:r>
              <a:rPr lang="el-GR" sz="2000" dirty="0"/>
              <a:t>του </a:t>
            </a:r>
            <a:r>
              <a:rPr lang="el-GR" sz="2000" dirty="0" smtClean="0"/>
              <a:t>βιβλίου «</a:t>
            </a:r>
            <a:r>
              <a:rPr lang="el-GR" sz="2000" u="sng" dirty="0" smtClean="0">
                <a:hlinkClick r:id="rId4"/>
              </a:rPr>
              <a:t>Ο </a:t>
            </a:r>
            <a:r>
              <a:rPr lang="el-GR" sz="2000" u="sng" dirty="0">
                <a:hlinkClick r:id="rId4"/>
              </a:rPr>
              <a:t>μικρός </a:t>
            </a:r>
            <a:r>
              <a:rPr lang="el-GR" sz="2000" u="sng" dirty="0" smtClean="0">
                <a:hlinkClick r:id="rId4"/>
              </a:rPr>
              <a:t>Ερμής</a:t>
            </a:r>
            <a:r>
              <a:rPr lang="el-GR" sz="2000" dirty="0" smtClean="0"/>
              <a:t>» </a:t>
            </a:r>
            <a:r>
              <a:rPr lang="el-GR" sz="2000" dirty="0"/>
              <a:t>/ Ευγένιος </a:t>
            </a:r>
            <a:r>
              <a:rPr lang="el-GR" sz="2000" dirty="0" err="1"/>
              <a:t>Τριβιζάς</a:t>
            </a:r>
            <a:r>
              <a:rPr lang="el-GR" sz="2000" dirty="0"/>
              <a:t> · εικονογράφηση Μυρτώ Δεληβοριά. - 2η </a:t>
            </a:r>
            <a:r>
              <a:rPr lang="el-GR" sz="2000" dirty="0" err="1"/>
              <a:t>έκδ</a:t>
            </a:r>
            <a:r>
              <a:rPr lang="el-GR" sz="2000" dirty="0"/>
              <a:t>. - Αθήνα : Μίνωας, 2001. </a:t>
            </a:r>
            <a:r>
              <a:rPr lang="en-US" sz="2000" dirty="0" err="1"/>
              <a:t>Biblionet</a:t>
            </a:r>
            <a:r>
              <a:rPr lang="el-GR" sz="2000" dirty="0"/>
              <a:t>.</a:t>
            </a:r>
          </a:p>
        </p:txBody>
      </p:sp>
    </p:spTree>
    <p:extLst>
      <p:ext uri="{BB962C8B-B14F-4D97-AF65-F5344CB8AC3E}">
        <p14:creationId xmlns:p14="http://schemas.microsoft.com/office/powerpoint/2010/main" val="23530459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«Η πόλη της Ρόδου</a:t>
            </a:r>
            <a:r>
              <a:rPr lang="el-GR" altLang="el-GR" dirty="0" smtClean="0"/>
              <a:t>»</a:t>
            </a:r>
            <a:r>
              <a:rPr lang="en-GB" altLang="el-GR" dirty="0" smtClean="0"/>
              <a:t> (2/2)</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l-GR" dirty="0" smtClean="0"/>
              <a:t>Σε </a:t>
            </a:r>
            <a:r>
              <a:rPr lang="el-GR" altLang="el-GR" dirty="0"/>
              <a:t>ένα περίγραμμα του νησιού, που ενδεχομένως μπορεί να κοπεί από τα ίδια τα παιδιά, με τη βοήθεια της νηπιαγωγού, σημειώνουν το τμήμα που καταλαμβάνει η πόλη της Ρόδου στη συνολική έκταση του νησιού.</a:t>
            </a:r>
          </a:p>
          <a:p>
            <a:endParaRPr lang="el-GR" dirty="0"/>
          </a:p>
        </p:txBody>
      </p:sp>
      <p:pic>
        <p:nvPicPr>
          <p:cNvPr id="6" name="Picture 2" descr="5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48064" y="1772816"/>
            <a:ext cx="3072384" cy="3785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2239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«Τα κάστρα της Ρόδου»</a:t>
            </a:r>
            <a:r>
              <a:rPr lang="en-GB" dirty="0" smtClean="0"/>
              <a:t> (1/2)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a:t>Στη Ρόδο υπάρχουν πολλά κάστρα που αξίζει να τα επισκεφτείς. Στα παιδιά δίνονται κάρτες με τη φωτογραφία και το όνομα του κάστρου. Τα βλέπουν και συζητούν για αυτά. </a:t>
            </a:r>
            <a:endParaRPr lang="el-GR" dirty="0"/>
          </a:p>
        </p:txBody>
      </p:sp>
      <p:pic>
        <p:nvPicPr>
          <p:cNvPr id="5" name="Picture 13" descr="ΚΑΣΤΕΛΟ 9"/>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32040" y="1700808"/>
            <a:ext cx="3706736" cy="351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1781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«Τα κάστρα της Ρόδου</a:t>
            </a:r>
            <a:r>
              <a:rPr lang="el-GR" dirty="0" smtClean="0"/>
              <a:t>»</a:t>
            </a:r>
            <a:r>
              <a:rPr lang="en-GB" dirty="0" smtClean="0"/>
              <a:t> (2/2)</a:t>
            </a:r>
            <a:endParaRPr lang="el-GR" dirty="0"/>
          </a:p>
        </p:txBody>
      </p:sp>
      <p:sp>
        <p:nvSpPr>
          <p:cNvPr id="3" name="Content Placeholder 2"/>
          <p:cNvSpPr>
            <a:spLocks noGrp="1"/>
          </p:cNvSpPr>
          <p:nvPr>
            <p:ph sz="half" idx="1"/>
          </p:nvPr>
        </p:nvSpPr>
        <p:spPr/>
        <p:txBody>
          <a:bodyPr/>
          <a:lstStyle/>
          <a:p>
            <a:pPr marL="0" indent="0">
              <a:buNone/>
            </a:pPr>
            <a:r>
              <a:rPr lang="el-GR" altLang="el-GR" dirty="0"/>
              <a:t>Στη συνέχεια σε ένα χάρτη της Ρόδου</a:t>
            </a:r>
            <a:r>
              <a:rPr lang="en-US" altLang="el-GR" dirty="0"/>
              <a:t>,</a:t>
            </a:r>
            <a:r>
              <a:rPr lang="el-GR" altLang="el-GR" dirty="0"/>
              <a:t> όπου υπάρχουν σημειωμένα μόνο τα ονόματα των κάστρων, τα παιδιά τα τοποθετούν σωστά, συνειδητοποιούν πού βρίσκονται και αποφασίζουν σε ποιο θα πάνε. </a:t>
            </a:r>
          </a:p>
          <a:p>
            <a:endParaRPr lang="el-GR" dirty="0"/>
          </a:p>
        </p:txBody>
      </p:sp>
      <p:pic>
        <p:nvPicPr>
          <p:cNvPr id="5" name="Picture 14" descr="Κάστρα Ρόδου"/>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72816"/>
            <a:ext cx="4038600"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0348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«Από πού κατάγεσαι;»</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Στο χάρτη της Ρόδου τα παιδιά θα βρουν και τον τόπο καταγωγής τους. </a:t>
            </a:r>
          </a:p>
          <a:p>
            <a:pPr marL="0" indent="0">
              <a:buNone/>
            </a:pPr>
            <a:r>
              <a:rPr lang="el-GR" altLang="el-GR" sz="2600" dirty="0"/>
              <a:t>Παίρνουν μια καρτέλα με το όνομα της περιοχής τους και προσπαθούν να την ανακαλύψουν στο χάρτη.</a:t>
            </a:r>
          </a:p>
          <a:p>
            <a:pPr marL="0" indent="0">
              <a:buNone/>
            </a:pPr>
            <a:r>
              <a:rPr lang="el-GR" altLang="el-GR" sz="2600" b="1" dirty="0"/>
              <a:t>Προσοχή</a:t>
            </a:r>
            <a:r>
              <a:rPr lang="el-GR" altLang="el-GR" sz="2600" dirty="0"/>
              <a:t>: Οι καρτέλες τους πρέπει να είναι γραμμένες όπως ακριβώς η αντίστοιχη περιοχή στο χάρτη. </a:t>
            </a:r>
          </a:p>
          <a:p>
            <a:endParaRPr lang="el-GR" sz="2600" dirty="0"/>
          </a:p>
        </p:txBody>
      </p:sp>
      <p:pic>
        <p:nvPicPr>
          <p:cNvPr id="5" name="Picture 6" descr="Κάστρα Ρόδου"/>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72816"/>
            <a:ext cx="3975056"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1530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«Πού είναι;»</a:t>
            </a:r>
            <a:r>
              <a:rPr lang="en-GB" altLang="el-GR" dirty="0" smtClean="0"/>
              <a:t> (1/3)</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l-GR" dirty="0"/>
              <a:t>Τα παιδιά παρατηρούν το χάρτη της πόλης της Ρόδου και συζητούν για τις δικές του συμβάσεις. </a:t>
            </a:r>
          </a:p>
          <a:p>
            <a:endParaRPr lang="el-GR" dirty="0"/>
          </a:p>
        </p:txBody>
      </p:sp>
      <p:pic>
        <p:nvPicPr>
          <p:cNvPr id="5" name="Picture 1" descr="Χάρτης της πόλης"/>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76056" y="1700808"/>
            <a:ext cx="3145536" cy="328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736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«Πού είναι</a:t>
            </a:r>
            <a:r>
              <a:rPr lang="el-GR" altLang="el-GR" dirty="0" smtClean="0"/>
              <a:t>;»</a:t>
            </a:r>
            <a:r>
              <a:rPr lang="en-GB" altLang="el-GR" dirty="0" smtClean="0"/>
              <a:t> (2/3)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700" dirty="0" smtClean="0"/>
              <a:t>Στη </a:t>
            </a:r>
            <a:r>
              <a:rPr lang="el-GR" altLang="el-GR" sz="2700" dirty="0"/>
              <a:t>συνέχεια τους δίνεται ο χάρτης της Παλιάς Πόλης και τους ζητείται να την ανακαλύψουν σε ένα μεγαλύτερο που περιλαμβάνει όλη την πόλη της Ρόδου. Την εντοπίζουν όχι μόνο από το σχήμα, αλλά και διαβάζοντας: ΠΑΛΙΑ ΠΟΛΗ. </a:t>
            </a:r>
          </a:p>
          <a:p>
            <a:endParaRPr lang="el-GR" sz="2700" dirty="0"/>
          </a:p>
        </p:txBody>
      </p:sp>
      <p:pic>
        <p:nvPicPr>
          <p:cNvPr id="7" name="Picture 4" descr="Χάρτης της παλιάς πόλης"/>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35493" y="1700808"/>
            <a:ext cx="3454679"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051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«Πού είναι</a:t>
            </a:r>
            <a:r>
              <a:rPr lang="el-GR" altLang="el-GR" dirty="0" smtClean="0"/>
              <a:t>;»</a:t>
            </a:r>
            <a:r>
              <a:rPr lang="en-GB" altLang="el-GR" dirty="0" smtClean="0"/>
              <a:t> (3/3)</a:t>
            </a:r>
            <a:endParaRPr lang="el-GR" dirty="0"/>
          </a:p>
        </p:txBody>
      </p:sp>
      <p:sp>
        <p:nvSpPr>
          <p:cNvPr id="3" name="Content Placeholder 2"/>
          <p:cNvSpPr>
            <a:spLocks noGrp="1"/>
          </p:cNvSpPr>
          <p:nvPr>
            <p:ph sz="half" idx="1"/>
          </p:nvPr>
        </p:nvSpPr>
        <p:spPr>
          <a:xfrm>
            <a:off x="457200" y="1600200"/>
            <a:ext cx="3322712" cy="4525963"/>
          </a:xfrm>
        </p:spPr>
        <p:txBody>
          <a:bodyPr>
            <a:normAutofit/>
          </a:bodyPr>
          <a:lstStyle/>
          <a:p>
            <a:pPr marL="0" indent="0">
              <a:buNone/>
            </a:pPr>
            <a:r>
              <a:rPr lang="el-GR" altLang="el-GR" sz="2700" dirty="0"/>
              <a:t>Μια φωτογραφία θα τα βοηθήσει να κατανοήσουν την ομοιότητα ανάμεσα στην πραγματικότητα και το χάρτη.</a:t>
            </a:r>
          </a:p>
          <a:p>
            <a:endParaRPr lang="el-GR" sz="2700" dirty="0"/>
          </a:p>
        </p:txBody>
      </p:sp>
      <p:pic>
        <p:nvPicPr>
          <p:cNvPr id="6" name="Picture 2" descr="Φωτογραφία της πόλης"/>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rot="10800000" flipH="1" flipV="1">
            <a:off x="4427985" y="1772816"/>
            <a:ext cx="4030588" cy="282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2021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«Πού το λέει;»</a:t>
            </a:r>
            <a:r>
              <a:rPr lang="en-GB" altLang="el-GR" dirty="0" smtClean="0"/>
              <a:t> (1/2)</a:t>
            </a:r>
            <a:endParaRPr lang="el-GR" dirty="0"/>
          </a:p>
        </p:txBody>
      </p:sp>
      <p:sp>
        <p:nvSpPr>
          <p:cNvPr id="3" name="Content Placeholder 2"/>
          <p:cNvSpPr>
            <a:spLocks noGrp="1"/>
          </p:cNvSpPr>
          <p:nvPr>
            <p:ph sz="half" idx="1"/>
          </p:nvPr>
        </p:nvSpPr>
        <p:spPr>
          <a:xfrm>
            <a:off x="457200" y="1600200"/>
            <a:ext cx="5410944" cy="4525963"/>
          </a:xfrm>
        </p:spPr>
        <p:txBody>
          <a:bodyPr>
            <a:noAutofit/>
          </a:bodyPr>
          <a:lstStyle/>
          <a:p>
            <a:pPr marL="0" indent="0">
              <a:buNone/>
            </a:pPr>
            <a:r>
              <a:rPr lang="el-GR" altLang="el-GR" sz="2600" dirty="0"/>
              <a:t>Ένας τρόπος για να ελέγξει η νηπιαγωγός αν τα παιδιά έμαθαν τη λέξη </a:t>
            </a:r>
            <a:r>
              <a:rPr lang="el-GR" altLang="el-GR" sz="2600" dirty="0" smtClean="0"/>
              <a:t>«Ρόδος», </a:t>
            </a:r>
            <a:r>
              <a:rPr lang="el-GR" altLang="el-GR" sz="2600" dirty="0"/>
              <a:t>είναι να τους ζητηθεί να τη βρουν, χωρίς καμιά βοήθεια, σε ένα από τα φυλλάδια του ΕΟΤ που έφεραν μαζί τους στο σχολείο. </a:t>
            </a:r>
          </a:p>
          <a:p>
            <a:pPr marL="0" indent="0">
              <a:buNone/>
            </a:pPr>
            <a:r>
              <a:rPr lang="el-GR" altLang="el-GR" sz="2600" dirty="0"/>
              <a:t>Η νηπιαγωγός τα πληροφορεί ότι στο κείμενο που τους δίνεται η λέξη </a:t>
            </a:r>
            <a:r>
              <a:rPr lang="el-GR" altLang="el-GR" sz="2600" dirty="0" smtClean="0"/>
              <a:t>«Ρόδος» </a:t>
            </a:r>
            <a:r>
              <a:rPr lang="el-GR" altLang="el-GR" sz="2600" dirty="0"/>
              <a:t>αναφέρεται τρεις φορές. Τους ζητά να την βρουν και να την κυκλώσουν. </a:t>
            </a:r>
          </a:p>
          <a:p>
            <a:endParaRPr lang="el-GR" sz="2600" dirty="0"/>
          </a:p>
        </p:txBody>
      </p:sp>
      <p:pic>
        <p:nvPicPr>
          <p:cNvPr id="5" name="Picture 7" descr="φυλλάδια του ΕΟΤ "/>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a:stretch/>
        </p:blipFill>
        <p:spPr bwMode="auto">
          <a:xfrm>
            <a:off x="6228184" y="1556792"/>
            <a:ext cx="204457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2024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l-GR" sz="3200" dirty="0" smtClean="0"/>
              <a:t>Αναγνωστικοί Περίπατοι στη Ρόδο</a:t>
            </a:r>
            <a:endParaRPr lang="el-GR" sz="3200" dirty="0"/>
          </a:p>
        </p:txBody>
      </p:sp>
    </p:spTree>
    <p:extLst>
      <p:ext uri="{BB962C8B-B14F-4D97-AF65-F5344CB8AC3E}">
        <p14:creationId xmlns:p14="http://schemas.microsoft.com/office/powerpoint/2010/main" val="2061711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«Πού το λέει</a:t>
            </a:r>
            <a:r>
              <a:rPr lang="el-GR" altLang="el-GR" dirty="0" smtClean="0"/>
              <a:t>;»</a:t>
            </a:r>
            <a:r>
              <a:rPr lang="en-GB" altLang="el-GR" dirty="0"/>
              <a:t> </a:t>
            </a:r>
            <a:r>
              <a:rPr lang="en-GB" altLang="el-GR" dirty="0" smtClean="0"/>
              <a:t>(2/2</a:t>
            </a:r>
            <a:r>
              <a:rPr lang="en-GB" altLang="el-GR" dirty="0"/>
              <a:t>)</a:t>
            </a:r>
            <a:endParaRPr lang="el-GR" dirty="0"/>
          </a:p>
        </p:txBody>
      </p:sp>
      <p:sp>
        <p:nvSpPr>
          <p:cNvPr id="3" name="Content Placeholder 2"/>
          <p:cNvSpPr>
            <a:spLocks noGrp="1"/>
          </p:cNvSpPr>
          <p:nvPr>
            <p:ph sz="half" idx="1"/>
          </p:nvPr>
        </p:nvSpPr>
        <p:spPr>
          <a:xfrm>
            <a:off x="457200" y="1600200"/>
            <a:ext cx="4546848" cy="4525963"/>
          </a:xfrm>
        </p:spPr>
        <p:txBody>
          <a:bodyPr/>
          <a:lstStyle/>
          <a:p>
            <a:pPr marL="0" indent="0">
              <a:buNone/>
            </a:pPr>
            <a:r>
              <a:rPr lang="el-GR" altLang="el-GR" dirty="0"/>
              <a:t>Αργότερα, με τη βοήθεια μιας κινητής καρτέλας που αναγράφει τη λέξη, ελέγχουν, αρχικά μόνα τους και μετά συζητούν με τη νηπιαγωγό, τις απαντήσεις τους</a:t>
            </a:r>
            <a:endParaRPr lang="el-GR" dirty="0"/>
          </a:p>
        </p:txBody>
      </p:sp>
      <p:pic>
        <p:nvPicPr>
          <p:cNvPr id="5" name="Picture 7" descr="φυλλάδια του ΕΟΤ "/>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1628800"/>
            <a:ext cx="330534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2129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a:t>
            </a:r>
            <a:r>
              <a:rPr lang="el-GR" altLang="el-GR" dirty="0" err="1" smtClean="0"/>
              <a:t>Βάλ</a:t>
            </a:r>
            <a:r>
              <a:rPr lang="el-GR" altLang="el-GR" dirty="0" smtClean="0"/>
              <a:t>’ τους στη σειρά»</a:t>
            </a:r>
            <a:r>
              <a:rPr lang="en-GB" altLang="el-GR" dirty="0" smtClean="0"/>
              <a:t> (1/2)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a:t>Τα παιδιά παρατηρούν τους χάρτες: παγκόσμιο, ευρωπαϊκό, της </a:t>
            </a:r>
            <a:r>
              <a:rPr lang="el-GR" altLang="el-GR" dirty="0" smtClean="0"/>
              <a:t>Ελλάδας, </a:t>
            </a:r>
            <a:r>
              <a:rPr lang="el-GR" altLang="el-GR" dirty="0"/>
              <a:t>της Ρόδου και </a:t>
            </a:r>
            <a:r>
              <a:rPr lang="el-GR" altLang="el-GR" dirty="0" smtClean="0"/>
              <a:t>τον </a:t>
            </a:r>
            <a:r>
              <a:rPr lang="el-GR" altLang="el-GR" dirty="0"/>
              <a:t>χάρτη της πόλης της Ρόδου.</a:t>
            </a:r>
          </a:p>
          <a:p>
            <a:endParaRPr lang="el-GR" dirty="0"/>
          </a:p>
        </p:txBody>
      </p:sp>
      <p:pic>
        <p:nvPicPr>
          <p:cNvPr id="7" name="Picture 2" descr="χάρτες"/>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292000" y="1656000"/>
            <a:ext cx="311617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9782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a:t>
            </a:r>
            <a:r>
              <a:rPr lang="el-GR" altLang="el-GR" dirty="0" err="1"/>
              <a:t>Βάλ</a:t>
            </a:r>
            <a:r>
              <a:rPr lang="el-GR" altLang="el-GR" dirty="0"/>
              <a:t>’ τους στη σειρά</a:t>
            </a:r>
            <a:r>
              <a:rPr lang="el-GR" altLang="el-GR" dirty="0" smtClean="0"/>
              <a:t>»</a:t>
            </a:r>
            <a:r>
              <a:rPr lang="en-GB" altLang="el-GR" dirty="0" smtClean="0"/>
              <a:t> (2/2)</a:t>
            </a:r>
            <a:endParaRPr lang="el-GR" dirty="0"/>
          </a:p>
        </p:txBody>
      </p:sp>
      <p:sp>
        <p:nvSpPr>
          <p:cNvPr id="3" name="Content Placeholder 2"/>
          <p:cNvSpPr>
            <a:spLocks noGrp="1"/>
          </p:cNvSpPr>
          <p:nvPr>
            <p:ph sz="half" idx="1"/>
          </p:nvPr>
        </p:nvSpPr>
        <p:spPr>
          <a:xfrm>
            <a:off x="539552" y="1628800"/>
            <a:ext cx="4464496" cy="4525963"/>
          </a:xfrm>
        </p:spPr>
        <p:txBody>
          <a:bodyPr>
            <a:noAutofit/>
          </a:bodyPr>
          <a:lstStyle/>
          <a:p>
            <a:pPr marL="0" indent="0">
              <a:buNone/>
            </a:pPr>
            <a:r>
              <a:rPr lang="el-GR" sz="2700" dirty="0"/>
              <a:t>Τους ζητείται να τους βάλουν στη σειρά από το μικρότερο προς το μεγαλύτερο, ανακαλύπτοντας κάθε φορά το προηγούμενο στοιχείο στον ευρύτερο χάρτη. Την πόλη της Ρόδου στο χάρτη του νησιού, το νησί στην Ελλάδα, την Ελλάδα στην Ευρώπη, την Ευρώπη στον κόσμο. </a:t>
            </a:r>
          </a:p>
          <a:p>
            <a:pPr marL="0" indent="0">
              <a:buNone/>
            </a:pPr>
            <a:endParaRPr lang="el-GR" sz="2700" dirty="0"/>
          </a:p>
        </p:txBody>
      </p:sp>
      <p:pic>
        <p:nvPicPr>
          <p:cNvPr id="10" name="Picture 2" descr="χάρτες"/>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1656000"/>
            <a:ext cx="311617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5626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t>Επίσκεψη στο ΝΟΡ</a:t>
            </a:r>
            <a:endParaRPr lang="el-GR" altLang="el-GR" dirty="0"/>
          </a:p>
        </p:txBody>
      </p:sp>
      <p:sp>
        <p:nvSpPr>
          <p:cNvPr id="3" name="Content Placeholder 2"/>
          <p:cNvSpPr>
            <a:spLocks noGrp="1"/>
          </p:cNvSpPr>
          <p:nvPr>
            <p:ph sz="half" idx="1"/>
          </p:nvPr>
        </p:nvSpPr>
        <p:spPr/>
        <p:txBody>
          <a:bodyPr>
            <a:normAutofit/>
          </a:bodyPr>
          <a:lstStyle/>
          <a:p>
            <a:r>
              <a:rPr lang="el-GR" dirty="0" smtClean="0"/>
              <a:t>Τα </a:t>
            </a:r>
            <a:r>
              <a:rPr lang="el-GR" dirty="0"/>
              <a:t>παιδιά θα γνωρίσουν τα </a:t>
            </a:r>
            <a:r>
              <a:rPr lang="el-GR" dirty="0" smtClean="0"/>
              <a:t>αρκτικόλεξα.</a:t>
            </a:r>
            <a:endParaRPr lang="el-GR" dirty="0"/>
          </a:p>
          <a:p>
            <a:r>
              <a:rPr lang="el-GR" dirty="0" smtClean="0"/>
              <a:t>Παράλληλα </a:t>
            </a:r>
            <a:r>
              <a:rPr lang="el-GR" dirty="0"/>
              <a:t>θα μάθουν κάποια κεφαλαία </a:t>
            </a:r>
            <a:r>
              <a:rPr lang="el-GR" dirty="0" smtClean="0"/>
              <a:t>γράμματα.</a:t>
            </a:r>
            <a:br>
              <a:rPr lang="el-GR" dirty="0" smtClean="0"/>
            </a:br>
            <a:r>
              <a:rPr lang="el-GR" dirty="0" smtClean="0"/>
              <a:t/>
            </a:r>
            <a:br>
              <a:rPr lang="el-GR" dirty="0" smtClean="0"/>
            </a:br>
            <a:r>
              <a:rPr lang="el-GR" altLang="el-GR" b="1" dirty="0" smtClean="0"/>
              <a:t>ΠΩΣ</a:t>
            </a:r>
            <a:r>
              <a:rPr lang="el-GR" altLang="el-GR" b="1" dirty="0"/>
              <a:t>; </a:t>
            </a:r>
          </a:p>
          <a:p>
            <a:endParaRPr lang="el-GR" dirty="0" smtClean="0"/>
          </a:p>
          <a:p>
            <a:endParaRPr lang="el-GR" dirty="0"/>
          </a:p>
        </p:txBody>
      </p:sp>
      <p:pic>
        <p:nvPicPr>
          <p:cNvPr id="5" name="Picture 2" descr="αρκτικόλεξα"/>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51566" y="1633185"/>
            <a:ext cx="4031867" cy="4459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156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«Ναυτικός όμιλος»</a:t>
            </a:r>
            <a:r>
              <a:rPr lang="en-GB" altLang="el-GR" dirty="0" smtClean="0"/>
              <a:t> (1/2)</a:t>
            </a:r>
            <a:endParaRPr lang="el-GR" dirty="0"/>
          </a:p>
        </p:txBody>
      </p:sp>
      <p:sp>
        <p:nvSpPr>
          <p:cNvPr id="3" name="Content Placeholder 2"/>
          <p:cNvSpPr>
            <a:spLocks noGrp="1"/>
          </p:cNvSpPr>
          <p:nvPr>
            <p:ph sz="half" idx="1"/>
          </p:nvPr>
        </p:nvSpPr>
        <p:spPr/>
        <p:txBody>
          <a:bodyPr/>
          <a:lstStyle/>
          <a:p>
            <a:pPr marL="0" indent="0">
              <a:buNone/>
            </a:pPr>
            <a:r>
              <a:rPr lang="el-GR" altLang="el-GR" dirty="0"/>
              <a:t>Τα παιδιά του Νηπιαγωγείου παρατηρούν τις σημαίες διαφόρων ναυτικών ομίλων. </a:t>
            </a:r>
          </a:p>
          <a:p>
            <a:pPr marL="0" indent="0">
              <a:buNone/>
            </a:pPr>
            <a:r>
              <a:rPr lang="el-GR" altLang="el-GR" dirty="0"/>
              <a:t>Η νηπιαγωγός τους εξηγεί τον τρόπο που δημιουργούνται τα αρκτικόλεξα</a:t>
            </a:r>
          </a:p>
          <a:p>
            <a:endParaRPr lang="el-GR" dirty="0"/>
          </a:p>
        </p:txBody>
      </p:sp>
      <p:pic>
        <p:nvPicPr>
          <p:cNvPr id="2050" name="Picture 2" descr="αρκτικόλεξα"/>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630050"/>
            <a:ext cx="4038600" cy="446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1958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«Ναυτικός όμιλος</a:t>
            </a:r>
            <a:r>
              <a:rPr lang="el-GR" altLang="el-GR" dirty="0" smtClean="0"/>
              <a:t>»</a:t>
            </a:r>
            <a:r>
              <a:rPr lang="en-GB" altLang="el-GR" dirty="0" smtClean="0"/>
              <a:t> (2/2)</a:t>
            </a:r>
            <a:endParaRPr lang="el-GR" dirty="0"/>
          </a:p>
        </p:txBody>
      </p:sp>
      <p:sp>
        <p:nvSpPr>
          <p:cNvPr id="3" name="Content Placeholder 2"/>
          <p:cNvSpPr>
            <a:spLocks noGrp="1"/>
          </p:cNvSpPr>
          <p:nvPr>
            <p:ph sz="half" idx="1"/>
          </p:nvPr>
        </p:nvSpPr>
        <p:spPr>
          <a:xfrm>
            <a:off x="457200" y="1600200"/>
            <a:ext cx="4762872" cy="4525963"/>
          </a:xfrm>
        </p:spPr>
        <p:txBody>
          <a:bodyPr/>
          <a:lstStyle/>
          <a:p>
            <a:pPr marL="0" indent="0">
              <a:buNone/>
            </a:pPr>
            <a:r>
              <a:rPr lang="el-GR" altLang="el-GR" dirty="0"/>
              <a:t>Στη συνέχεια τα παιδιά καλούνται να προσπαθήσουν να αντιστοιχίσουν κάποια από τα αρκτικόλεξα με τις πλήρεις λέξεις.</a:t>
            </a:r>
          </a:p>
          <a:p>
            <a:endParaRPr lang="el-GR" dirty="0"/>
          </a:p>
        </p:txBody>
      </p:sp>
      <p:pic>
        <p:nvPicPr>
          <p:cNvPr id="3074" name="Picture 2" descr="αρκτικόλεξα"/>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80573" y="1600200"/>
            <a:ext cx="280785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5494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«Φύλλο εργασίας</a:t>
            </a:r>
            <a:r>
              <a:rPr lang="en-GB" dirty="0" smtClean="0"/>
              <a:t> 2</a:t>
            </a:r>
            <a:r>
              <a:rPr lang="el-GR" dirty="0" smtClean="0"/>
              <a:t>»</a:t>
            </a:r>
            <a:endParaRPr lang="el-GR" dirty="0"/>
          </a:p>
        </p:txBody>
      </p:sp>
      <p:pic>
        <p:nvPicPr>
          <p:cNvPr id="6" name="Picture 4" descr="Αντιστοίχιση"/>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1296289" y="1412776"/>
            <a:ext cx="7176885" cy="467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8691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«Το </a:t>
            </a:r>
            <a:r>
              <a:rPr lang="el-GR" dirty="0" err="1" smtClean="0"/>
              <a:t>μέμο</a:t>
            </a:r>
            <a:r>
              <a:rPr lang="el-GR" dirty="0" smtClean="0"/>
              <a:t> των ομίλων»</a:t>
            </a:r>
            <a:r>
              <a:rPr lang="en-GB" dirty="0" smtClean="0"/>
              <a:t> (1/2)</a:t>
            </a:r>
            <a:endParaRPr lang="el-GR" dirty="0"/>
          </a:p>
        </p:txBody>
      </p:sp>
      <p:sp>
        <p:nvSpPr>
          <p:cNvPr id="4" name="Content Placeholder 3"/>
          <p:cNvSpPr>
            <a:spLocks noGrp="1"/>
          </p:cNvSpPr>
          <p:nvPr>
            <p:ph sz="half" idx="1"/>
          </p:nvPr>
        </p:nvSpPr>
        <p:spPr>
          <a:xfrm>
            <a:off x="457200" y="1600200"/>
            <a:ext cx="3826768" cy="4525963"/>
          </a:xfrm>
        </p:spPr>
        <p:txBody>
          <a:bodyPr>
            <a:normAutofit/>
          </a:bodyPr>
          <a:lstStyle/>
          <a:p>
            <a:pPr marL="0" indent="0">
              <a:buNone/>
            </a:pPr>
            <a:r>
              <a:rPr lang="el-GR" altLang="el-GR" dirty="0"/>
              <a:t>Για να καταλάβουν τα παιδιά το ‘μηχανισμό’ των αρκτικόλεξων και να κατανοήσουν ότι εκείνα των Ναυτικών Ομίλων διαφέρουν μόνο στο τρίτο γράμμα, θα παίξουν το ΜΕΜΟ των Ομίλων.</a:t>
            </a:r>
          </a:p>
          <a:p>
            <a:endParaRPr lang="el-GR" dirty="0"/>
          </a:p>
        </p:txBody>
      </p:sp>
      <p:pic>
        <p:nvPicPr>
          <p:cNvPr id="7" name="Picture 11" descr="Το μέμο των ομίλων"/>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700808"/>
            <a:ext cx="4038600"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436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«Το </a:t>
            </a:r>
            <a:r>
              <a:rPr lang="el-GR" dirty="0" err="1"/>
              <a:t>μέμο</a:t>
            </a:r>
            <a:r>
              <a:rPr lang="el-GR" dirty="0"/>
              <a:t> των ομίλων</a:t>
            </a:r>
            <a:r>
              <a:rPr lang="el-GR" dirty="0" smtClean="0"/>
              <a:t>»</a:t>
            </a:r>
            <a:r>
              <a:rPr lang="en-GB" dirty="0" smtClean="0"/>
              <a:t> (2/2)</a:t>
            </a:r>
            <a:endParaRPr lang="el-GR" dirty="0"/>
          </a:p>
        </p:txBody>
      </p:sp>
      <p:sp>
        <p:nvSpPr>
          <p:cNvPr id="4" name="Content Placeholder 3"/>
          <p:cNvSpPr>
            <a:spLocks noGrp="1"/>
          </p:cNvSpPr>
          <p:nvPr>
            <p:ph sz="half" idx="1"/>
          </p:nvPr>
        </p:nvSpPr>
        <p:spPr/>
        <p:txBody>
          <a:bodyPr>
            <a:normAutofit lnSpcReduction="10000"/>
          </a:bodyPr>
          <a:lstStyle/>
          <a:p>
            <a:pPr marL="0" indent="0">
              <a:buNone/>
            </a:pPr>
            <a:r>
              <a:rPr lang="el-GR" altLang="el-GR" dirty="0" smtClean="0"/>
              <a:t>Ανεξάρτητα </a:t>
            </a:r>
            <a:r>
              <a:rPr lang="el-GR" altLang="el-GR" dirty="0"/>
              <a:t>από την πολυπλοκότητα της ‘κατασκευής’, ο κάθε παίχτης σηκώνει δύο από τις ανάποδα βαλμένες κάρτες. Αν είναι ο ίδιος Ναυτικός Όμιλος, τις κρατά και τις δύο. Κερδίζει όποιος συγκεντρώσει τις περισσότερες.</a:t>
            </a:r>
          </a:p>
          <a:p>
            <a:endParaRPr lang="el-GR" dirty="0"/>
          </a:p>
        </p:txBody>
      </p:sp>
      <p:pic>
        <p:nvPicPr>
          <p:cNvPr id="6" name="Picture 10" descr="Το μέμο των ομίλων"/>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16016" y="1772816"/>
            <a:ext cx="3776472" cy="3785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7037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a:t>
            </a:r>
            <a:r>
              <a:rPr lang="el-GR" altLang="el-GR" dirty="0" smtClean="0"/>
              <a:t>Ν.Ο.Κ.»</a:t>
            </a:r>
            <a:r>
              <a:rPr lang="en-GB" altLang="el-GR" dirty="0" smtClean="0"/>
              <a:t> (1/2)</a:t>
            </a:r>
            <a:endParaRPr lang="el-GR" dirty="0"/>
          </a:p>
        </p:txBody>
      </p:sp>
      <p:sp>
        <p:nvSpPr>
          <p:cNvPr id="3" name="Content Placeholder 2" descr="σημαία"/>
          <p:cNvSpPr>
            <a:spLocks noGrp="1"/>
          </p:cNvSpPr>
          <p:nvPr>
            <p:ph sz="half" idx="1"/>
          </p:nvPr>
        </p:nvSpPr>
        <p:spPr/>
        <p:txBody>
          <a:bodyPr/>
          <a:lstStyle/>
          <a:p>
            <a:pPr marL="0" indent="0">
              <a:buNone/>
            </a:pPr>
            <a:r>
              <a:rPr lang="el-GR" altLang="el-GR" dirty="0"/>
              <a:t>Τα παιδιά του παραθαλάσσιου Νηπιαγωγείου Κρεμαστής δημιουργούν το δικό τους Ναυτικό Όμιλο, το δικό του αρκτικόλεξο και τη δική του </a:t>
            </a:r>
            <a:r>
              <a:rPr lang="el-GR" altLang="el-GR" dirty="0" smtClean="0"/>
              <a:t>σημαία.</a:t>
            </a:r>
            <a:endParaRPr lang="el-GR" altLang="el-GR" dirty="0"/>
          </a:p>
          <a:p>
            <a:endParaRPr lang="el-GR" dirty="0"/>
          </a:p>
        </p:txBody>
      </p:sp>
      <p:pic>
        <p:nvPicPr>
          <p:cNvPr id="7" name="Picture 2" descr="104"/>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a:stretch/>
        </p:blipFill>
        <p:spPr bwMode="auto">
          <a:xfrm>
            <a:off x="4716016" y="1700808"/>
            <a:ext cx="3583638"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5105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Εισαγωγή</a:t>
            </a:r>
            <a:r>
              <a:rPr lang="en-GB" dirty="0" smtClean="0"/>
              <a:t> (1/2)</a:t>
            </a:r>
            <a:endParaRPr lang="el-GR" dirty="0"/>
          </a:p>
        </p:txBody>
      </p:sp>
      <p:sp>
        <p:nvSpPr>
          <p:cNvPr id="5" name="Content Placeholder 4"/>
          <p:cNvSpPr>
            <a:spLocks noGrp="1"/>
          </p:cNvSpPr>
          <p:nvPr>
            <p:ph idx="1"/>
          </p:nvPr>
        </p:nvSpPr>
        <p:spPr/>
        <p:txBody>
          <a:bodyPr>
            <a:normAutofit fontScale="92500" lnSpcReduction="10000"/>
          </a:bodyPr>
          <a:lstStyle/>
          <a:p>
            <a:pPr marL="0" indent="0">
              <a:buNone/>
            </a:pPr>
            <a:r>
              <a:rPr lang="el-GR" altLang="el-GR" dirty="0"/>
              <a:t>Σε μια </a:t>
            </a:r>
            <a:r>
              <a:rPr lang="el-GR" altLang="el-GR" dirty="0" err="1"/>
              <a:t>γραμματοκρατούμενη</a:t>
            </a:r>
            <a:r>
              <a:rPr lang="el-GR" altLang="el-GR" dirty="0"/>
              <a:t> κοινωνία, όπως η δική μας, δεν υπάρχουν συμβάντα χωρίς αναγνωστικές διαστάσεις. </a:t>
            </a:r>
          </a:p>
          <a:p>
            <a:pPr marL="0" indent="0">
              <a:buNone/>
            </a:pPr>
            <a:r>
              <a:rPr lang="el-GR" altLang="el-GR" dirty="0"/>
              <a:t>Κάθε σχολικός περίπατος μπορεί να αποτελέσει μια ευκαιρία για να αποκτήσουν τα παιδιά του Νηπιαγωγείου αναγνωστικές γνώσεις και εμπειρίες.</a:t>
            </a:r>
          </a:p>
          <a:p>
            <a:pPr marL="0" indent="0">
              <a:buNone/>
            </a:pPr>
            <a:r>
              <a:rPr lang="el-GR" altLang="el-GR" dirty="0"/>
              <a:t>Έτσι, όταν η νηπιαγωγός οργανώνει μια επίσκεψη οφείλει να συνυπολογίζει και τις αναγνωστικές δυνατότητες που προσφέρει. </a:t>
            </a:r>
            <a:endParaRPr lang="el-GR" altLang="el-GR" i="1" dirty="0"/>
          </a:p>
          <a:p>
            <a:endParaRPr lang="el-GR" dirty="0"/>
          </a:p>
        </p:txBody>
      </p:sp>
    </p:spTree>
    <p:extLst>
      <p:ext uri="{BB962C8B-B14F-4D97-AF65-F5344CB8AC3E}">
        <p14:creationId xmlns:p14="http://schemas.microsoft.com/office/powerpoint/2010/main" val="3814202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«Ν.Ο.Κ</a:t>
            </a:r>
            <a:r>
              <a:rPr lang="el-GR" altLang="el-GR" dirty="0" smtClean="0"/>
              <a:t>.»</a:t>
            </a:r>
            <a:r>
              <a:rPr lang="en-GB" altLang="el-GR" dirty="0" smtClean="0"/>
              <a:t> (2/2)</a:t>
            </a:r>
            <a:endParaRPr lang="el-GR" dirty="0"/>
          </a:p>
        </p:txBody>
      </p:sp>
      <p:sp>
        <p:nvSpPr>
          <p:cNvPr id="3" name="Content Placeholder 2"/>
          <p:cNvSpPr>
            <a:spLocks noGrp="1"/>
          </p:cNvSpPr>
          <p:nvPr>
            <p:ph sz="half" idx="1"/>
          </p:nvPr>
        </p:nvSpPr>
        <p:spPr>
          <a:xfrm>
            <a:off x="457200" y="1600200"/>
            <a:ext cx="4618856" cy="4525963"/>
          </a:xfrm>
        </p:spPr>
        <p:txBody>
          <a:bodyPr>
            <a:noAutofit/>
          </a:bodyPr>
          <a:lstStyle/>
          <a:p>
            <a:pPr>
              <a:buFontTx/>
              <a:buChar char="•"/>
            </a:pPr>
            <a:r>
              <a:rPr lang="el-GR" altLang="el-GR" sz="2400" dirty="0"/>
              <a:t>Από την καρτέλα με το όνομα του Νηπιαγωγείου τους, βρίσκουν και απομονώνουν το όνομα της πόλης τους.</a:t>
            </a:r>
          </a:p>
          <a:p>
            <a:pPr>
              <a:buFontTx/>
              <a:buChar char="•"/>
            </a:pPr>
            <a:r>
              <a:rPr lang="el-GR" altLang="el-GR" sz="2400" dirty="0"/>
              <a:t>Από την καρτέλα </a:t>
            </a:r>
            <a:r>
              <a:rPr lang="el-GR" altLang="el-GR" sz="2400" i="1" dirty="0"/>
              <a:t>Ναυτικός Όμιλος Ρόδου</a:t>
            </a:r>
            <a:r>
              <a:rPr lang="el-GR" altLang="el-GR" sz="2400" dirty="0"/>
              <a:t> βρίσκουν πού γράφει «Ναυτικός Όμιλος</a:t>
            </a:r>
            <a:r>
              <a:rPr lang="el-GR" altLang="el-GR" sz="2400" dirty="0" smtClean="0"/>
              <a:t>».</a:t>
            </a:r>
          </a:p>
          <a:p>
            <a:pPr>
              <a:buFontTx/>
              <a:buChar char="•"/>
            </a:pPr>
            <a:r>
              <a:rPr lang="el-GR" altLang="el-GR" sz="2400" dirty="0"/>
              <a:t>Αποφασίζουν ότι ο δικός τους όμιλος θα λέγεται </a:t>
            </a:r>
            <a:r>
              <a:rPr lang="el-GR" altLang="el-GR" sz="2400" i="1" dirty="0"/>
              <a:t>Ναυτικός Όμιλος</a:t>
            </a:r>
            <a:r>
              <a:rPr lang="el-GR" altLang="el-GR" sz="2400" dirty="0"/>
              <a:t> </a:t>
            </a:r>
            <a:r>
              <a:rPr lang="el-GR" altLang="el-GR" sz="2400" i="1" dirty="0"/>
              <a:t>Κρεμαστής </a:t>
            </a:r>
            <a:r>
              <a:rPr lang="el-GR" altLang="el-GR" sz="2400" dirty="0"/>
              <a:t>(</a:t>
            </a:r>
            <a:r>
              <a:rPr lang="el-GR" altLang="el-GR" sz="2400" i="1" dirty="0"/>
              <a:t>Ν.Ο.Κ</a:t>
            </a:r>
            <a:r>
              <a:rPr lang="el-GR" altLang="el-GR" sz="2400" dirty="0"/>
              <a:t>).</a:t>
            </a:r>
          </a:p>
          <a:p>
            <a:pPr>
              <a:buFontTx/>
              <a:buChar char="•"/>
            </a:pPr>
            <a:endParaRPr lang="el-GR" altLang="el-GR" sz="2400" dirty="0"/>
          </a:p>
          <a:p>
            <a:endParaRPr lang="el-GR" sz="2400" dirty="0"/>
          </a:p>
        </p:txBody>
      </p:sp>
      <p:sp>
        <p:nvSpPr>
          <p:cNvPr id="4" name="Content Placeholder 3"/>
          <p:cNvSpPr>
            <a:spLocks noGrp="1"/>
          </p:cNvSpPr>
          <p:nvPr>
            <p:ph sz="half" idx="2"/>
          </p:nvPr>
        </p:nvSpPr>
        <p:spPr>
          <a:xfrm>
            <a:off x="5436096" y="1600201"/>
            <a:ext cx="3250704" cy="2692896"/>
          </a:xfrm>
        </p:spPr>
        <p:txBody>
          <a:bodyPr>
            <a:normAutofit/>
          </a:bodyPr>
          <a:lstStyle/>
          <a:p>
            <a:pPr>
              <a:buFontTx/>
              <a:buChar char="•"/>
            </a:pPr>
            <a:r>
              <a:rPr lang="el-GR" altLang="el-GR" sz="2600" dirty="0" smtClean="0"/>
              <a:t>Σχεδιάζουν </a:t>
            </a:r>
            <a:r>
              <a:rPr lang="el-GR" altLang="el-GR" sz="2600" dirty="0"/>
              <a:t>το έμβλημά του.</a:t>
            </a:r>
          </a:p>
          <a:p>
            <a:endParaRPr lang="el-GR" sz="2600" dirty="0"/>
          </a:p>
        </p:txBody>
      </p:sp>
      <p:pic>
        <p:nvPicPr>
          <p:cNvPr id="7" name="Picture 3" descr="σημαί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2708920"/>
            <a:ext cx="2844055" cy="3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07363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«Φύλλο εργασίας</a:t>
            </a:r>
            <a:r>
              <a:rPr lang="en-GB" dirty="0" smtClean="0"/>
              <a:t> 3</a:t>
            </a:r>
            <a:r>
              <a:rPr lang="el-GR" dirty="0" smtClean="0"/>
              <a:t>»</a:t>
            </a:r>
            <a:endParaRPr lang="el-GR" dirty="0"/>
          </a:p>
        </p:txBody>
      </p:sp>
      <p:pic>
        <p:nvPicPr>
          <p:cNvPr id="6" name="Picture 2" descr="Αντιστοίχιση"/>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822809" y="1557338"/>
            <a:ext cx="7498383"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162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«Ποιο είναι ποιο</a:t>
            </a:r>
            <a:r>
              <a:rPr lang="en-US" altLang="el-GR" dirty="0" smtClean="0"/>
              <a:t>;</a:t>
            </a:r>
            <a:r>
              <a:rPr lang="el-GR" altLang="el-GR" dirty="0" smtClean="0"/>
              <a:t>»</a:t>
            </a:r>
            <a:r>
              <a:rPr lang="en-GB" altLang="el-GR" dirty="0" smtClean="0"/>
              <a:t> (1/2)</a:t>
            </a:r>
            <a:endParaRPr lang="el-GR" dirty="0"/>
          </a:p>
        </p:txBody>
      </p:sp>
      <p:sp>
        <p:nvSpPr>
          <p:cNvPr id="4" name="Content Placeholder 3"/>
          <p:cNvSpPr>
            <a:spLocks noGrp="1"/>
          </p:cNvSpPr>
          <p:nvPr>
            <p:ph sz="half" idx="1"/>
          </p:nvPr>
        </p:nvSpPr>
        <p:spPr/>
        <p:txBody>
          <a:bodyPr>
            <a:noAutofit/>
          </a:bodyPr>
          <a:lstStyle/>
          <a:p>
            <a:pPr marL="0" indent="0">
              <a:buNone/>
            </a:pPr>
            <a:r>
              <a:rPr lang="el-GR" altLang="el-GR" sz="2400" dirty="0"/>
              <a:t>Το παιχνίδι αποτελεί μια διεύρυνση προς άλλα αρκτικόλεξα. Δημιουργείται ένας πίνακας που στην αριστερή του στήλη αναγράφονται οι πλήρεις ονομασίες και στη δεξιά τα αρκτικόλεξα. Μόνο που τα δεύτερα υπάρχουν σε κινητές καρτέλες στερεωμένες με </a:t>
            </a:r>
            <a:r>
              <a:rPr lang="el-GR" altLang="el-GR" sz="2400" dirty="0" err="1"/>
              <a:t>κριτς</a:t>
            </a:r>
            <a:r>
              <a:rPr lang="el-GR" altLang="el-GR" sz="2400" dirty="0"/>
              <a:t> </a:t>
            </a:r>
            <a:r>
              <a:rPr lang="el-GR" altLang="el-GR" sz="2400" dirty="0" err="1"/>
              <a:t>κρατς</a:t>
            </a:r>
            <a:r>
              <a:rPr lang="el-GR" altLang="el-GR" sz="2400" dirty="0"/>
              <a:t>. </a:t>
            </a:r>
          </a:p>
          <a:p>
            <a:endParaRPr lang="el-GR" sz="2400" dirty="0"/>
          </a:p>
        </p:txBody>
      </p:sp>
      <p:pic>
        <p:nvPicPr>
          <p:cNvPr id="6" name="Picture 9" descr="πίνακας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00808"/>
            <a:ext cx="4038600"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01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«Ποιο είναι ποιο</a:t>
            </a:r>
            <a:r>
              <a:rPr lang="en-US" altLang="el-GR" dirty="0"/>
              <a:t>;</a:t>
            </a:r>
            <a:r>
              <a:rPr lang="el-GR" altLang="el-GR" dirty="0" smtClean="0"/>
              <a:t>»</a:t>
            </a:r>
            <a:r>
              <a:rPr lang="en-GB" altLang="el-GR" dirty="0" smtClean="0"/>
              <a:t> (2/2)</a:t>
            </a:r>
            <a:endParaRPr lang="el-GR" dirty="0"/>
          </a:p>
        </p:txBody>
      </p:sp>
      <p:sp>
        <p:nvSpPr>
          <p:cNvPr id="4" name="Content Placeholder 3"/>
          <p:cNvSpPr>
            <a:spLocks noGrp="1"/>
          </p:cNvSpPr>
          <p:nvPr>
            <p:ph sz="half" idx="1"/>
          </p:nvPr>
        </p:nvSpPr>
        <p:spPr/>
        <p:txBody>
          <a:bodyPr>
            <a:noAutofit/>
          </a:bodyPr>
          <a:lstStyle/>
          <a:p>
            <a:pPr marL="0" indent="0">
              <a:buNone/>
            </a:pPr>
            <a:r>
              <a:rPr lang="el-GR" altLang="el-GR" sz="2400" dirty="0"/>
              <a:t>Αφού τα παιδιά συζητήσουν για αυτά, η δεύτερη στήλη απομακρύνεται και οι κάρτες ανακατεύονται. Τα παιδιά καλούνται να ξαναβάλουν τις καρτέλες στη θέση τους.</a:t>
            </a:r>
          </a:p>
          <a:p>
            <a:endParaRPr lang="el-GR" sz="2400" dirty="0"/>
          </a:p>
        </p:txBody>
      </p:sp>
      <p:pic>
        <p:nvPicPr>
          <p:cNvPr id="4099" name="Picture 3" descr="αρκτικόλεξα"/>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72816"/>
            <a:ext cx="3733568" cy="386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7908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«Ντόμινο αρκτικόλεξων»</a:t>
            </a:r>
            <a:r>
              <a:rPr lang="en-GB" altLang="el-GR" dirty="0" smtClean="0"/>
              <a:t> (1/2)</a:t>
            </a:r>
            <a:endParaRPr lang="el-GR" dirty="0"/>
          </a:p>
        </p:txBody>
      </p:sp>
      <p:sp>
        <p:nvSpPr>
          <p:cNvPr id="3" name="Content Placeholder 2" descr="καρτέλες του Ντόμινο "/>
          <p:cNvSpPr>
            <a:spLocks noGrp="1"/>
          </p:cNvSpPr>
          <p:nvPr>
            <p:ph sz="half" idx="1"/>
          </p:nvPr>
        </p:nvSpPr>
        <p:spPr/>
        <p:txBody>
          <a:bodyPr/>
          <a:lstStyle/>
          <a:p>
            <a:pPr marL="0" indent="0">
              <a:buNone/>
            </a:pPr>
            <a:r>
              <a:rPr lang="el-GR" altLang="el-GR" dirty="0"/>
              <a:t>Οι καρτέλες του Ντόμινο διαιρούνται σε δύο τμήματα. Στη μια μεριά υπάρχει ένα αρκτικόλεξο και στην άλλη η πλήρης αναγραφή της ονομασίας κάποιου άλλου. </a:t>
            </a:r>
          </a:p>
          <a:p>
            <a:endParaRPr lang="el-GR" dirty="0"/>
          </a:p>
        </p:txBody>
      </p:sp>
      <p:pic>
        <p:nvPicPr>
          <p:cNvPr id="7" name="Picture 7" descr="ΠΑΙΔΑΓΩΓΙΚΟ ΥΛΙΚΟ (3)"/>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a:stretch/>
        </p:blipFill>
        <p:spPr bwMode="auto">
          <a:xfrm>
            <a:off x="4860032" y="1772816"/>
            <a:ext cx="3556913"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061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«Ντόμινο αρκτικόλεξων</a:t>
            </a:r>
            <a:r>
              <a:rPr lang="el-GR" altLang="el-GR" dirty="0" smtClean="0"/>
              <a:t>»</a:t>
            </a:r>
            <a:r>
              <a:rPr lang="en-GB" altLang="el-GR" dirty="0" smtClean="0"/>
              <a:t> (2/2)</a:t>
            </a:r>
            <a:endParaRPr lang="el-GR" dirty="0"/>
          </a:p>
        </p:txBody>
      </p:sp>
      <p:sp>
        <p:nvSpPr>
          <p:cNvPr id="3" name="Content Placeholder 2"/>
          <p:cNvSpPr>
            <a:spLocks noGrp="1"/>
          </p:cNvSpPr>
          <p:nvPr>
            <p:ph sz="half" idx="1"/>
          </p:nvPr>
        </p:nvSpPr>
        <p:spPr>
          <a:xfrm>
            <a:off x="457200" y="1600200"/>
            <a:ext cx="3250704" cy="4525963"/>
          </a:xfrm>
        </p:spPr>
        <p:txBody>
          <a:bodyPr/>
          <a:lstStyle/>
          <a:p>
            <a:pPr marL="0" indent="0">
              <a:buNone/>
            </a:pPr>
            <a:r>
              <a:rPr lang="el-GR" altLang="el-GR" dirty="0"/>
              <a:t>Το παιδί καλείται να αντιστοιχίσει τις σωστές λέξεις με τα αρκτικόλεξά τους, και αντίστροφα.</a:t>
            </a:r>
          </a:p>
          <a:p>
            <a:endParaRPr lang="el-GR" dirty="0"/>
          </a:p>
        </p:txBody>
      </p:sp>
      <p:pic>
        <p:nvPicPr>
          <p:cNvPr id="5" name="Picture 6" descr="καρτέλες του Ντόμινο "/>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a:stretch/>
        </p:blipFill>
        <p:spPr bwMode="auto">
          <a:xfrm>
            <a:off x="3920265" y="1772816"/>
            <a:ext cx="4761164"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483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αρχαίο στάδιο"/>
          <p:cNvSpPr>
            <a:spLocks noGrp="1"/>
          </p:cNvSpPr>
          <p:nvPr>
            <p:ph type="title"/>
          </p:nvPr>
        </p:nvSpPr>
        <p:spPr/>
        <p:txBody>
          <a:bodyPr>
            <a:normAutofit/>
          </a:bodyPr>
          <a:lstStyle/>
          <a:p>
            <a:r>
              <a:rPr lang="el-GR" dirty="0" smtClean="0"/>
              <a:t>Επίσκεψη στο Αρχαίο Στάδιο</a:t>
            </a:r>
            <a:r>
              <a:rPr lang="en-GB" dirty="0" smtClean="0"/>
              <a:t> (1/2)</a:t>
            </a:r>
            <a:endParaRPr lang="el-GR" dirty="0"/>
          </a:p>
        </p:txBody>
      </p:sp>
      <p:sp>
        <p:nvSpPr>
          <p:cNvPr id="3" name="Content Placeholder 2"/>
          <p:cNvSpPr>
            <a:spLocks noGrp="1"/>
          </p:cNvSpPr>
          <p:nvPr>
            <p:ph sz="half" idx="1"/>
          </p:nvPr>
        </p:nvSpPr>
        <p:spPr>
          <a:xfrm>
            <a:off x="457200" y="1600200"/>
            <a:ext cx="3682752" cy="4525963"/>
          </a:xfrm>
        </p:spPr>
        <p:txBody>
          <a:bodyPr/>
          <a:lstStyle/>
          <a:p>
            <a:r>
              <a:rPr lang="el-GR" dirty="0"/>
              <a:t>Τα παιδιά θα μάθουν να διαβάζουν και θα κατανοήσουν την έννοια </a:t>
            </a:r>
            <a:r>
              <a:rPr lang="el-GR" dirty="0" err="1"/>
              <a:t>π.Χ.</a:t>
            </a:r>
            <a:r>
              <a:rPr lang="el-GR" dirty="0"/>
              <a:t> και </a:t>
            </a:r>
            <a:r>
              <a:rPr lang="el-GR" dirty="0" err="1" smtClean="0"/>
              <a:t>μ.Χ</a:t>
            </a:r>
            <a:r>
              <a:rPr lang="el-GR" dirty="0" smtClean="0"/>
              <a:t>.</a:t>
            </a:r>
            <a:br>
              <a:rPr lang="el-GR" dirty="0" smtClean="0"/>
            </a:br>
            <a:r>
              <a:rPr lang="el-GR" b="1" dirty="0" smtClean="0"/>
              <a:t>ΠΩΣ</a:t>
            </a:r>
            <a:r>
              <a:rPr lang="el-GR" b="1" dirty="0"/>
              <a:t>; </a:t>
            </a:r>
          </a:p>
          <a:p>
            <a:pPr marL="0" indent="0">
              <a:buNone/>
            </a:pPr>
            <a:endParaRPr lang="el-GR" dirty="0" smtClean="0"/>
          </a:p>
          <a:p>
            <a:endParaRPr lang="el-GR" dirty="0"/>
          </a:p>
        </p:txBody>
      </p:sp>
      <p:pic>
        <p:nvPicPr>
          <p:cNvPr id="5" name="Picture 2" descr="8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27984" y="1772815"/>
            <a:ext cx="3994359" cy="300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108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Επίσκεψη στο Αρχαίο </a:t>
            </a:r>
            <a:r>
              <a:rPr lang="el-GR" dirty="0" smtClean="0"/>
              <a:t>Στάδιο</a:t>
            </a:r>
            <a:r>
              <a:rPr lang="en-GB" dirty="0" smtClean="0"/>
              <a:t> (2/2)</a:t>
            </a:r>
            <a:endParaRPr lang="el-GR" dirty="0"/>
          </a:p>
        </p:txBody>
      </p:sp>
      <p:sp>
        <p:nvSpPr>
          <p:cNvPr id="3" name="Content Placeholder 2" descr="επιγραφή στο Αρχαίο στάδιο"/>
          <p:cNvSpPr>
            <a:spLocks noGrp="1"/>
          </p:cNvSpPr>
          <p:nvPr>
            <p:ph sz="half" idx="1"/>
          </p:nvPr>
        </p:nvSpPr>
        <p:spPr>
          <a:xfrm>
            <a:off x="457200" y="1600200"/>
            <a:ext cx="3898776" cy="4525963"/>
          </a:xfrm>
        </p:spPr>
        <p:txBody>
          <a:bodyPr/>
          <a:lstStyle/>
          <a:p>
            <a:pPr marL="0" indent="0">
              <a:buNone/>
            </a:pPr>
            <a:r>
              <a:rPr lang="el-GR" altLang="el-GR" dirty="0"/>
              <a:t>Όλα ξεκινούν από την πραγματική επιγραφή στο Αρχαίο Σ</a:t>
            </a:r>
            <a:r>
              <a:rPr lang="el-GR" altLang="el-GR" dirty="0" smtClean="0"/>
              <a:t>τάδιο.</a:t>
            </a:r>
            <a:endParaRPr lang="el-GR" altLang="el-GR" dirty="0"/>
          </a:p>
          <a:p>
            <a:endParaRPr lang="el-GR" dirty="0"/>
          </a:p>
        </p:txBody>
      </p:sp>
      <p:pic>
        <p:nvPicPr>
          <p:cNvPr id="5" name="Picture 1" descr="83Α"/>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a:stretch/>
        </p:blipFill>
        <p:spPr bwMode="auto">
          <a:xfrm>
            <a:off x="4283968" y="1772816"/>
            <a:ext cx="4136409"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919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«Παλιοί και νέοι»</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Από ένα σωρό εικόνων με αθλήματα διαφορετικών εποχών τα παιδιά καλούνται να  διαχωρίσουν τα σύγχρονα από τα αρχαία</a:t>
            </a:r>
            <a:r>
              <a:rPr lang="el-GR" altLang="el-GR" sz="2600" dirty="0" smtClean="0"/>
              <a:t>.</a:t>
            </a:r>
          </a:p>
          <a:p>
            <a:pPr marL="0" indent="0">
              <a:buNone/>
            </a:pPr>
            <a:r>
              <a:rPr lang="el-GR" altLang="el-GR" sz="2600" dirty="0"/>
              <a:t>Σε ένα χαρτόνι χωρισμένο στα δύο, αριστερά </a:t>
            </a:r>
            <a:r>
              <a:rPr lang="el-GR" altLang="el-GR" sz="2600" dirty="0" err="1"/>
              <a:t>π.Χ.</a:t>
            </a:r>
            <a:r>
              <a:rPr lang="el-GR" altLang="el-GR" sz="2600" dirty="0"/>
              <a:t> δεξιά </a:t>
            </a:r>
            <a:r>
              <a:rPr lang="el-GR" altLang="el-GR" sz="2600" dirty="0" err="1"/>
              <a:t>μ.Χ</a:t>
            </a:r>
            <a:r>
              <a:rPr lang="el-GR" altLang="el-GR" sz="2600" dirty="0"/>
              <a:t>., τα παιδιά καλούνται να κολλήσουν τις εικόνες στο αντίστοιχο μέρος.</a:t>
            </a:r>
          </a:p>
          <a:p>
            <a:pPr marL="0" indent="0">
              <a:buNone/>
            </a:pPr>
            <a:endParaRPr lang="el-GR" altLang="el-GR" sz="2600" dirty="0"/>
          </a:p>
          <a:p>
            <a:endParaRPr lang="el-GR" sz="2600" dirty="0"/>
          </a:p>
        </p:txBody>
      </p:sp>
      <p:pic>
        <p:nvPicPr>
          <p:cNvPr id="5122" name="Picture 2" descr="π.Χ. και μ.Χ."/>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04048" y="1772816"/>
            <a:ext cx="3240359" cy="435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6797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«Τρέξε τρέξε αθλητή»</a:t>
            </a:r>
            <a:r>
              <a:rPr lang="en-GB" altLang="el-GR" dirty="0" smtClean="0"/>
              <a:t> (1/5)</a:t>
            </a:r>
            <a:endParaRPr lang="el-GR" dirty="0"/>
          </a:p>
        </p:txBody>
      </p:sp>
      <p:sp>
        <p:nvSpPr>
          <p:cNvPr id="3" name="Content Placeholder 2" descr="κυκλικό στάδιοί από χαρτόνι"/>
          <p:cNvSpPr>
            <a:spLocks noGrp="1"/>
          </p:cNvSpPr>
          <p:nvPr>
            <p:ph sz="half" idx="1"/>
          </p:nvPr>
        </p:nvSpPr>
        <p:spPr/>
        <p:txBody>
          <a:bodyPr/>
          <a:lstStyle/>
          <a:p>
            <a:pPr marL="0" indent="0">
              <a:buNone/>
            </a:pPr>
            <a:r>
              <a:rPr lang="el-GR" altLang="el-GR" dirty="0"/>
              <a:t>Ένα κυκλικό στάδιο έχει κατασκευαστεί από χαρτόνι. Στις «πέτρες» του αρχαίου σταδίου τοποθετούνται οι ενδείξεις </a:t>
            </a:r>
            <a:r>
              <a:rPr lang="el-GR" altLang="el-GR" dirty="0" err="1"/>
              <a:t>π.Χ</a:t>
            </a:r>
            <a:r>
              <a:rPr lang="el-GR" altLang="el-GR" dirty="0"/>
              <a:t> και </a:t>
            </a:r>
            <a:r>
              <a:rPr lang="el-GR" altLang="el-GR" dirty="0" err="1"/>
              <a:t>μ.Χ</a:t>
            </a:r>
            <a:r>
              <a:rPr lang="el-GR" altLang="el-GR" dirty="0"/>
              <a:t>. Δυο αθλητές περιμένουν στην αφετηρία. </a:t>
            </a:r>
          </a:p>
          <a:p>
            <a:endParaRPr lang="el-GR" dirty="0"/>
          </a:p>
        </p:txBody>
      </p:sp>
      <p:pic>
        <p:nvPicPr>
          <p:cNvPr id="5" name="Picture 2" descr="8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88024" y="1772816"/>
            <a:ext cx="3825599"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36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Εισαγωγή</a:t>
            </a:r>
            <a:r>
              <a:rPr lang="en-GB" dirty="0" smtClean="0"/>
              <a:t> (2/2)</a:t>
            </a:r>
            <a:endParaRPr lang="el-GR" dirty="0"/>
          </a:p>
        </p:txBody>
      </p:sp>
      <p:sp>
        <p:nvSpPr>
          <p:cNvPr id="3" name="Content Placeholder 2"/>
          <p:cNvSpPr>
            <a:spLocks noGrp="1"/>
          </p:cNvSpPr>
          <p:nvPr>
            <p:ph sz="half" idx="1"/>
          </p:nvPr>
        </p:nvSpPr>
        <p:spPr>
          <a:xfrm>
            <a:off x="457200" y="1600200"/>
            <a:ext cx="4330824" cy="4525963"/>
          </a:xfrm>
        </p:spPr>
        <p:txBody>
          <a:bodyPr>
            <a:noAutofit/>
          </a:bodyPr>
          <a:lstStyle/>
          <a:p>
            <a:pPr marL="0" indent="0">
              <a:buNone/>
            </a:pPr>
            <a:r>
              <a:rPr lang="el-GR" sz="2600" dirty="0"/>
              <a:t>Οργανώνοντας την επίσκεψη η νηπιαγωγός θα πρέπει να προσέχει ώστε:</a:t>
            </a:r>
          </a:p>
          <a:p>
            <a:r>
              <a:rPr lang="el-GR" sz="2600" dirty="0" smtClean="0"/>
              <a:t>Να </a:t>
            </a:r>
            <a:r>
              <a:rPr lang="el-GR" sz="2600" dirty="0"/>
              <a:t>απομονώνει ένα μόνο αναγνωστικό στόχο και να αφιερώνει τις προσπάθειές της σε αυτόν. Αλλιώς υπάρχει κίνδυνος τα παιδιά να ‘χαθούν’ μέσα στον κυκεώνα των ερεθισμάτων.</a:t>
            </a:r>
          </a:p>
          <a:p>
            <a:endParaRPr lang="el-GR" sz="2600" dirty="0"/>
          </a:p>
        </p:txBody>
      </p:sp>
      <p:sp>
        <p:nvSpPr>
          <p:cNvPr id="5" name="Content Placeholder 4"/>
          <p:cNvSpPr>
            <a:spLocks noGrp="1"/>
          </p:cNvSpPr>
          <p:nvPr>
            <p:ph sz="half" idx="2"/>
          </p:nvPr>
        </p:nvSpPr>
        <p:spPr>
          <a:xfrm>
            <a:off x="4788024" y="1600200"/>
            <a:ext cx="3898776" cy="4525963"/>
          </a:xfrm>
        </p:spPr>
        <p:txBody>
          <a:bodyPr>
            <a:normAutofit/>
          </a:bodyPr>
          <a:lstStyle/>
          <a:p>
            <a:r>
              <a:rPr lang="el-GR" sz="2600" dirty="0"/>
              <a:t>Να έρχονται τα παιδιά σε επαφή με αυθεντικό αναγνωστικό υλικό. </a:t>
            </a:r>
          </a:p>
          <a:p>
            <a:r>
              <a:rPr lang="el-GR" sz="2600" dirty="0"/>
              <a:t>Να επιδιώκει την επίτευξη του αναγνωστικού στόχου Πριν την επίσκεψη, Κατά τη διάρκεια και Μετά την επιστροφή στο σχολείο.</a:t>
            </a:r>
          </a:p>
          <a:p>
            <a:endParaRPr lang="el-GR" sz="2600" dirty="0"/>
          </a:p>
        </p:txBody>
      </p:sp>
    </p:spTree>
    <p:extLst>
      <p:ext uri="{BB962C8B-B14F-4D97-AF65-F5344CB8AC3E}">
        <p14:creationId xmlns:p14="http://schemas.microsoft.com/office/powerpoint/2010/main" val="3419331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«Τρέξε τρέξε αθλητή</a:t>
            </a:r>
            <a:r>
              <a:rPr lang="el-GR" altLang="el-GR" dirty="0" smtClean="0"/>
              <a:t>»</a:t>
            </a:r>
            <a:r>
              <a:rPr lang="en-GB" altLang="el-GR" dirty="0"/>
              <a:t> </a:t>
            </a:r>
            <a:r>
              <a:rPr lang="en-GB" altLang="el-GR" dirty="0" smtClean="0"/>
              <a:t>(2/5</a:t>
            </a:r>
            <a:r>
              <a:rPr lang="en-GB" altLang="el-GR" dirty="0"/>
              <a:t>)</a:t>
            </a:r>
            <a:endParaRPr lang="el-GR" dirty="0"/>
          </a:p>
        </p:txBody>
      </p:sp>
      <p:sp>
        <p:nvSpPr>
          <p:cNvPr id="3" name="Content Placeholder 2"/>
          <p:cNvSpPr>
            <a:spLocks noGrp="1"/>
          </p:cNvSpPr>
          <p:nvPr>
            <p:ph sz="half" idx="1"/>
          </p:nvPr>
        </p:nvSpPr>
        <p:spPr/>
        <p:txBody>
          <a:bodyPr/>
          <a:lstStyle/>
          <a:p>
            <a:pPr marL="0" indent="0">
              <a:buNone/>
            </a:pPr>
            <a:r>
              <a:rPr lang="el-GR" altLang="el-GR" dirty="0"/>
              <a:t>Με τη βοήθεια ενός ζαριού οι δρομείς-πιόνια  ξεκινούν τη διαδρομή τους. Τα παιδιά παίρνουν από 5 καρτέλες το καθένα με φωτογραφίες αθλητών από την αρχαιότητα και τη σημερινή εποχή.</a:t>
            </a:r>
            <a:endParaRPr lang="el-GR" dirty="0"/>
          </a:p>
        </p:txBody>
      </p:sp>
      <p:pic>
        <p:nvPicPr>
          <p:cNvPr id="5" name="Picture 3" descr="κυκλικό στάδιοί από χαρτόνι"/>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92110" y="1700808"/>
            <a:ext cx="3729959"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200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«Τρέξε τρέξε αθλητή</a:t>
            </a:r>
            <a:r>
              <a:rPr lang="el-GR" altLang="el-GR" dirty="0" smtClean="0"/>
              <a:t>»</a:t>
            </a:r>
            <a:r>
              <a:rPr lang="en-GB" altLang="el-GR" dirty="0"/>
              <a:t> </a:t>
            </a:r>
            <a:r>
              <a:rPr lang="en-GB" altLang="el-GR" dirty="0" smtClean="0"/>
              <a:t>(3/5</a:t>
            </a:r>
            <a:r>
              <a:rPr lang="en-GB" altLang="el-GR" dirty="0"/>
              <a:t>)</a:t>
            </a:r>
            <a:endParaRPr lang="el-GR" dirty="0"/>
          </a:p>
        </p:txBody>
      </p:sp>
      <p:sp>
        <p:nvSpPr>
          <p:cNvPr id="3" name="Content Placeholder 2"/>
          <p:cNvSpPr>
            <a:spLocks noGrp="1"/>
          </p:cNvSpPr>
          <p:nvPr>
            <p:ph sz="half" idx="1"/>
          </p:nvPr>
        </p:nvSpPr>
        <p:spPr/>
        <p:txBody>
          <a:bodyPr/>
          <a:lstStyle/>
          <a:p>
            <a:pPr marL="0" indent="0">
              <a:buNone/>
            </a:pPr>
            <a:r>
              <a:rPr lang="el-GR" altLang="el-GR" dirty="0"/>
              <a:t>Όταν το πιόνι πέσει στην ένδειξη </a:t>
            </a:r>
            <a:r>
              <a:rPr lang="el-GR" altLang="el-GR" dirty="0" err="1"/>
              <a:t>π.Χ.</a:t>
            </a:r>
            <a:r>
              <a:rPr lang="el-GR" altLang="el-GR" dirty="0"/>
              <a:t> ή </a:t>
            </a:r>
            <a:r>
              <a:rPr lang="el-GR" altLang="el-GR" dirty="0" err="1"/>
              <a:t>μ.Χ</a:t>
            </a:r>
            <a:r>
              <a:rPr lang="el-GR" altLang="el-GR" dirty="0"/>
              <a:t>., το παιδί-παίχτης πρέπει να ρίξει την αντίστοιχη κάρτα. </a:t>
            </a:r>
          </a:p>
          <a:p>
            <a:pPr marL="0" indent="0">
              <a:buNone/>
            </a:pPr>
            <a:r>
              <a:rPr lang="el-GR" altLang="el-GR" dirty="0"/>
              <a:t>Νικητής είναι αυτός που θα ‘ξεφορτωθεί’ πρώτος όλες του τις κάρτες.</a:t>
            </a:r>
          </a:p>
          <a:p>
            <a:endParaRPr lang="el-GR" dirty="0"/>
          </a:p>
        </p:txBody>
      </p:sp>
      <p:pic>
        <p:nvPicPr>
          <p:cNvPr id="5" name="Picture 5" descr="κυκλικό στάδιοί από χαρτόνι"/>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1772816"/>
            <a:ext cx="4016879"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46971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«Τρέξε τρέξε αθλητή</a:t>
            </a:r>
            <a:r>
              <a:rPr lang="el-GR" altLang="el-GR" dirty="0" smtClean="0"/>
              <a:t>»</a:t>
            </a:r>
            <a:r>
              <a:rPr lang="en-GB" altLang="el-GR" dirty="0"/>
              <a:t> </a:t>
            </a:r>
            <a:r>
              <a:rPr lang="en-GB" altLang="el-GR" dirty="0" smtClean="0"/>
              <a:t>(4/5</a:t>
            </a:r>
            <a:r>
              <a:rPr lang="en-GB" altLang="el-GR" dirty="0"/>
              <a:t>)</a:t>
            </a:r>
            <a:endParaRPr lang="el-GR" dirty="0"/>
          </a:p>
        </p:txBody>
      </p:sp>
      <p:sp>
        <p:nvSpPr>
          <p:cNvPr id="3" name="Content Placeholder 2"/>
          <p:cNvSpPr>
            <a:spLocks noGrp="1"/>
          </p:cNvSpPr>
          <p:nvPr>
            <p:ph sz="half" idx="1"/>
          </p:nvPr>
        </p:nvSpPr>
        <p:spPr>
          <a:xfrm>
            <a:off x="457200" y="1600200"/>
            <a:ext cx="3682752" cy="4525963"/>
          </a:xfrm>
        </p:spPr>
        <p:txBody>
          <a:bodyPr>
            <a:noAutofit/>
          </a:bodyPr>
          <a:lstStyle/>
          <a:p>
            <a:pPr marL="0" indent="0">
              <a:buNone/>
            </a:pPr>
            <a:r>
              <a:rPr lang="el-GR" altLang="el-GR" dirty="0"/>
              <a:t>Και μια παραλλαγή: </a:t>
            </a:r>
          </a:p>
          <a:p>
            <a:r>
              <a:rPr lang="el-GR" altLang="el-GR" dirty="0"/>
              <a:t>Οι «πέτρες» φιλοξενούν τις φωτογραφίες των αθλημάτων και τα παιδιά κρατούν καρτέλες με </a:t>
            </a:r>
            <a:r>
              <a:rPr lang="el-GR" altLang="el-GR" dirty="0" err="1"/>
              <a:t>π.Χ.</a:t>
            </a:r>
            <a:r>
              <a:rPr lang="el-GR" altLang="el-GR" dirty="0"/>
              <a:t> και μ. Χ. </a:t>
            </a:r>
          </a:p>
        </p:txBody>
      </p:sp>
      <p:pic>
        <p:nvPicPr>
          <p:cNvPr id="5" name="Picture 2" descr="κυκλικό στάδιοί από χαρτόνι"/>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307971" y="1844824"/>
            <a:ext cx="4320479"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78119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«Τρέξε τρέξε αθλητή</a:t>
            </a:r>
            <a:r>
              <a:rPr lang="el-GR" altLang="el-GR" dirty="0" smtClean="0"/>
              <a:t>»</a:t>
            </a:r>
            <a:r>
              <a:rPr lang="en-GB" altLang="el-GR" dirty="0"/>
              <a:t> </a:t>
            </a:r>
            <a:r>
              <a:rPr lang="en-GB" altLang="el-GR" dirty="0" smtClean="0"/>
              <a:t>(5/5</a:t>
            </a:r>
            <a:r>
              <a:rPr lang="en-GB" altLang="el-GR" dirty="0"/>
              <a:t>)</a:t>
            </a:r>
            <a:endParaRPr lang="el-GR" dirty="0"/>
          </a:p>
        </p:txBody>
      </p:sp>
      <p:sp>
        <p:nvSpPr>
          <p:cNvPr id="3" name="Content Placeholder 2"/>
          <p:cNvSpPr>
            <a:spLocks noGrp="1"/>
          </p:cNvSpPr>
          <p:nvPr>
            <p:ph sz="half" idx="1"/>
          </p:nvPr>
        </p:nvSpPr>
        <p:spPr/>
        <p:txBody>
          <a:bodyPr>
            <a:noAutofit/>
          </a:bodyPr>
          <a:lstStyle/>
          <a:p>
            <a:r>
              <a:rPr lang="el-GR" altLang="el-GR" dirty="0" smtClean="0"/>
              <a:t>Το </a:t>
            </a:r>
            <a:r>
              <a:rPr lang="el-GR" altLang="el-GR" dirty="0"/>
              <a:t>πιόνι πατάει σε μια εικόνα και το παιδί πρέπει να ρίξει την κάρτα με το μ. Χ. ή </a:t>
            </a:r>
            <a:r>
              <a:rPr lang="el-GR" altLang="el-GR" dirty="0" err="1"/>
              <a:t>π.Χ.</a:t>
            </a:r>
            <a:r>
              <a:rPr lang="el-GR" altLang="el-GR" dirty="0"/>
              <a:t> αναλόγως.</a:t>
            </a:r>
          </a:p>
          <a:p>
            <a:r>
              <a:rPr lang="el-GR" altLang="el-GR" dirty="0"/>
              <a:t>Νικητής είναι και πάλι αυτός που θα ρίξει κάτω πρώτος όλες του τις κάρτες. </a:t>
            </a:r>
          </a:p>
          <a:p>
            <a:endParaRPr lang="el-GR" dirty="0"/>
          </a:p>
        </p:txBody>
      </p:sp>
      <p:pic>
        <p:nvPicPr>
          <p:cNvPr id="5" name="Content Placeholder 4" descr="κυκλικό στάδιοί από χαρτόνι"/>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a:stretch/>
        </p:blipFill>
        <p:spPr bwMode="auto">
          <a:xfrm>
            <a:off x="4860032" y="1772816"/>
            <a:ext cx="3566797" cy="3587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8278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«Φύλλο εργασίας</a:t>
            </a:r>
            <a:r>
              <a:rPr lang="en-GB" altLang="el-GR" dirty="0" smtClean="0"/>
              <a:t> 4</a:t>
            </a:r>
            <a:r>
              <a:rPr lang="el-GR" altLang="el-GR" dirty="0" smtClean="0"/>
              <a:t>»</a:t>
            </a:r>
            <a:endParaRPr lang="el-GR" dirty="0"/>
          </a:p>
        </p:txBody>
      </p:sp>
      <p:pic>
        <p:nvPicPr>
          <p:cNvPr id="6" name="Picture 4" descr="αντιστοίχιση"/>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1814118" y="1556792"/>
            <a:ext cx="5515765" cy="455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912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αρχαιολογικό μουσείο"/>
          <p:cNvSpPr>
            <a:spLocks noGrp="1"/>
          </p:cNvSpPr>
          <p:nvPr>
            <p:ph type="title"/>
          </p:nvPr>
        </p:nvSpPr>
        <p:spPr/>
        <p:txBody>
          <a:bodyPr>
            <a:normAutofit fontScale="90000"/>
          </a:bodyPr>
          <a:lstStyle/>
          <a:p>
            <a:r>
              <a:rPr lang="el-GR" altLang="el-GR" dirty="0" smtClean="0"/>
              <a:t>Επίσκεψη στο Αρχαιολογικό Μουσείο</a:t>
            </a:r>
            <a:endParaRPr lang="el-GR" dirty="0"/>
          </a:p>
        </p:txBody>
      </p:sp>
      <p:sp>
        <p:nvSpPr>
          <p:cNvPr id="7" name="Text Placeholder 6"/>
          <p:cNvSpPr>
            <a:spLocks noGrp="1"/>
          </p:cNvSpPr>
          <p:nvPr>
            <p:ph sz="half" idx="1"/>
          </p:nvPr>
        </p:nvSpPr>
        <p:spPr/>
        <p:txBody>
          <a:bodyPr>
            <a:normAutofit/>
          </a:bodyPr>
          <a:lstStyle/>
          <a:p>
            <a:r>
              <a:rPr lang="el-GR" dirty="0"/>
              <a:t>Τα παιδιά θα έρθουν σε επαφή με τον ιδιαίτερο τρόπο γραφής των αρχαιοελληνικών γραμμάτων. </a:t>
            </a:r>
            <a:r>
              <a:rPr lang="el-GR" dirty="0" smtClean="0"/>
              <a:t/>
            </a:r>
            <a:br>
              <a:rPr lang="el-GR" dirty="0" smtClean="0"/>
            </a:br>
            <a:r>
              <a:rPr lang="el-GR" dirty="0" smtClean="0"/>
              <a:t/>
            </a:r>
            <a:br>
              <a:rPr lang="el-GR" dirty="0" smtClean="0"/>
            </a:br>
            <a:r>
              <a:rPr lang="el-GR" b="1" dirty="0" smtClean="0"/>
              <a:t>ΠΩΣ</a:t>
            </a:r>
            <a:r>
              <a:rPr lang="el-GR" b="1" dirty="0"/>
              <a:t>; </a:t>
            </a:r>
            <a:endParaRPr lang="el-GR" sz="3200" dirty="0"/>
          </a:p>
        </p:txBody>
      </p:sp>
      <p:pic>
        <p:nvPicPr>
          <p:cNvPr id="1030" name="Picture 6" descr="Η είσοδος του Αρχαιολογικού Μουσείου Ρόδου © Υπουργείο Πολιτισμού και Αθλητισμού"/>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508104" y="1628799"/>
            <a:ext cx="3024336" cy="42396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32040" y="5517232"/>
            <a:ext cx="472173" cy="360040"/>
          </a:xfrm>
          <a:prstGeom prst="rect">
            <a:avLst/>
          </a:prstGeom>
        </p:spPr>
        <p:txBody>
          <a:bodyPr vert="horz" wrap="square" lIns="91440" tIns="45720" rIns="91440" bIns="45720" rtlCol="0" anchor="ctr">
            <a:noAutofit/>
          </a:bodyPr>
          <a:lstStyle/>
          <a:p>
            <a:r>
              <a:rPr lang="el-GR" b="1" dirty="0" smtClean="0">
                <a:latin typeface="+mj-lt"/>
              </a:rPr>
              <a:t>[1]</a:t>
            </a:r>
          </a:p>
        </p:txBody>
      </p:sp>
    </p:spTree>
    <p:custDataLst>
      <p:tags r:id="rId1"/>
    </p:custDataLst>
    <p:extLst>
      <p:ext uri="{BB962C8B-B14F-4D97-AF65-F5344CB8AC3E}">
        <p14:creationId xmlns:p14="http://schemas.microsoft.com/office/powerpoint/2010/main" val="645001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altLang="el-GR" dirty="0" smtClean="0"/>
              <a:t>«Οι μικροί αρχαιολόγοι»</a:t>
            </a:r>
            <a:r>
              <a:rPr lang="en-GB" altLang="el-GR" dirty="0" smtClean="0"/>
              <a:t> (1/5)</a:t>
            </a:r>
            <a:endParaRPr lang="el-GR" dirty="0"/>
          </a:p>
        </p:txBody>
      </p:sp>
      <p:sp>
        <p:nvSpPr>
          <p:cNvPr id="6" name="Content Placeholder 5"/>
          <p:cNvSpPr>
            <a:spLocks noGrp="1"/>
          </p:cNvSpPr>
          <p:nvPr>
            <p:ph sz="half" idx="1"/>
          </p:nvPr>
        </p:nvSpPr>
        <p:spPr/>
        <p:txBody>
          <a:bodyPr/>
          <a:lstStyle/>
          <a:p>
            <a:pPr marL="0" indent="0">
              <a:buNone/>
            </a:pPr>
            <a:r>
              <a:rPr lang="el-GR" altLang="el-GR" dirty="0"/>
              <a:t>Μέσα σε ένα τελάρο με χώμα έχουν τοποθετηθεί διάφορα ‘ευρήματα’. </a:t>
            </a:r>
          </a:p>
          <a:p>
            <a:pPr marL="0" indent="0">
              <a:buNone/>
            </a:pPr>
            <a:r>
              <a:rPr lang="el-GR" altLang="el-GR" dirty="0"/>
              <a:t>Τα παιδιά σκάβοντας με τα χέρια, τα βρίσκουν.</a:t>
            </a:r>
          </a:p>
          <a:p>
            <a:endParaRPr lang="el-GR" dirty="0"/>
          </a:p>
        </p:txBody>
      </p:sp>
      <p:pic>
        <p:nvPicPr>
          <p:cNvPr id="8" name="Picture 2" descr="Ανασκαφή"/>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a:stretch/>
        </p:blipFill>
        <p:spPr bwMode="auto">
          <a:xfrm>
            <a:off x="4858344" y="1772816"/>
            <a:ext cx="3579996"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717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«Οι μικροί αρχαιολόγοι</a:t>
            </a:r>
            <a:r>
              <a:rPr lang="el-GR" altLang="el-GR" dirty="0" smtClean="0"/>
              <a:t>»</a:t>
            </a:r>
            <a:r>
              <a:rPr lang="en-GB" altLang="el-GR" dirty="0"/>
              <a:t> </a:t>
            </a:r>
            <a:r>
              <a:rPr lang="en-GB" altLang="el-GR" dirty="0" smtClean="0"/>
              <a:t>(2/5)</a:t>
            </a:r>
            <a:endParaRPr lang="el-GR" dirty="0"/>
          </a:p>
        </p:txBody>
      </p:sp>
      <p:sp>
        <p:nvSpPr>
          <p:cNvPr id="3" name="Content Placeholder 2"/>
          <p:cNvSpPr>
            <a:spLocks noGrp="1"/>
          </p:cNvSpPr>
          <p:nvPr>
            <p:ph sz="half" idx="1"/>
          </p:nvPr>
        </p:nvSpPr>
        <p:spPr/>
        <p:txBody>
          <a:bodyPr/>
          <a:lstStyle/>
          <a:p>
            <a:pPr marL="0" indent="0">
              <a:buNone/>
            </a:pPr>
            <a:r>
              <a:rPr lang="el-GR" altLang="el-GR" dirty="0"/>
              <a:t>Τα ταξινομούν με τη βοήθεια χαρτιών, όπου υπάρχει η σχετική εικόνα και η αντίστοιχη λέξη (π.χ. Οβίδες, Άγαλμα).</a:t>
            </a:r>
          </a:p>
          <a:p>
            <a:endParaRPr lang="el-GR" dirty="0"/>
          </a:p>
        </p:txBody>
      </p:sp>
      <p:pic>
        <p:nvPicPr>
          <p:cNvPr id="5" name="Picture 3" descr="Ταξινόμηση"/>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00808"/>
            <a:ext cx="4006307" cy="439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655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«Οι μικροί αρχαιολόγοι</a:t>
            </a:r>
            <a:r>
              <a:rPr lang="el-GR" altLang="el-GR" dirty="0" smtClean="0"/>
              <a:t>»</a:t>
            </a:r>
            <a:r>
              <a:rPr lang="en-GB" altLang="el-GR" dirty="0"/>
              <a:t> </a:t>
            </a:r>
            <a:r>
              <a:rPr lang="en-GB" altLang="el-GR" dirty="0" smtClean="0"/>
              <a:t>(3/5)</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a:t>Στη συνέχεια βλέπουν έναν πίνακα με τα ‘γωνιώδη’ γράμματα των αρχαίων Ελλήνων και συζητούν για αυτά, συγκρίνοντάς τα με τα σημερινά</a:t>
            </a:r>
            <a:r>
              <a:rPr lang="el-GR" altLang="el-GR" dirty="0" smtClean="0"/>
              <a:t>.</a:t>
            </a:r>
            <a:endParaRPr lang="el-GR" altLang="el-GR" dirty="0"/>
          </a:p>
        </p:txBody>
      </p:sp>
      <p:pic>
        <p:nvPicPr>
          <p:cNvPr id="5" name="Picture 2" descr="πίνακας με ‘γωνιώδη’ γράμματα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60032" y="1772816"/>
            <a:ext cx="3788933" cy="404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8546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«Οι μικροί αρχαιολόγοι</a:t>
            </a:r>
            <a:r>
              <a:rPr lang="el-GR" altLang="el-GR" dirty="0" smtClean="0"/>
              <a:t>»</a:t>
            </a:r>
            <a:r>
              <a:rPr lang="en-GB" altLang="el-GR" dirty="0"/>
              <a:t> </a:t>
            </a:r>
            <a:r>
              <a:rPr lang="en-GB" altLang="el-GR" dirty="0" smtClean="0"/>
              <a:t>(4/5)</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smtClean="0"/>
              <a:t>Καλούνται </a:t>
            </a:r>
            <a:r>
              <a:rPr lang="el-GR" altLang="el-GR" dirty="0"/>
              <a:t>να αντιστοιχήσουν τις κάρτες που είναι γραμμένες με τα ‘γωνιώδη’ γράμματα των αρχαίων Ελλήνων με επιγραφές γραμμένες με το σημερινό αλφάβητο</a:t>
            </a:r>
          </a:p>
          <a:p>
            <a:endParaRPr lang="el-GR" dirty="0"/>
          </a:p>
        </p:txBody>
      </p:sp>
      <p:pic>
        <p:nvPicPr>
          <p:cNvPr id="7" name="Picture 3" descr="κάρτες με ‘γωνιώδη’ γράμματα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32648" y="1772816"/>
            <a:ext cx="3816424"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348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Επίσκεψη στον ΕΟΤ</a:t>
            </a:r>
            <a:endParaRPr lang="el-GR" dirty="0"/>
          </a:p>
        </p:txBody>
      </p:sp>
      <p:sp>
        <p:nvSpPr>
          <p:cNvPr id="3" name="Content Placeholder 2"/>
          <p:cNvSpPr>
            <a:spLocks noGrp="1"/>
          </p:cNvSpPr>
          <p:nvPr>
            <p:ph sz="half" idx="1"/>
          </p:nvPr>
        </p:nvSpPr>
        <p:spPr/>
        <p:txBody>
          <a:bodyPr/>
          <a:lstStyle/>
          <a:p>
            <a:r>
              <a:rPr lang="el-GR" dirty="0"/>
              <a:t>Τα παιδιά θα αποκτήσουν γνώσεις για τα </a:t>
            </a:r>
            <a:r>
              <a:rPr lang="el-GR" dirty="0" err="1"/>
              <a:t>κειμενικά</a:t>
            </a:r>
            <a:r>
              <a:rPr lang="el-GR" dirty="0"/>
              <a:t> χαρακτηριστικά του </a:t>
            </a:r>
            <a:r>
              <a:rPr lang="el-GR" dirty="0" smtClean="0"/>
              <a:t>χάρτη.</a:t>
            </a:r>
          </a:p>
          <a:p>
            <a:r>
              <a:rPr lang="el-GR" dirty="0"/>
              <a:t>Παράλληλα θα μάθουν να διαβάζουν κάποιες λέξεις, π.χ. </a:t>
            </a:r>
            <a:r>
              <a:rPr lang="el-GR" dirty="0" smtClean="0"/>
              <a:t>Ρόδος.</a:t>
            </a:r>
            <a:br>
              <a:rPr lang="el-GR" dirty="0" smtClean="0"/>
            </a:br>
            <a:r>
              <a:rPr lang="el-GR" dirty="0" smtClean="0"/>
              <a:t/>
            </a:r>
            <a:br>
              <a:rPr lang="el-GR" dirty="0" smtClean="0"/>
            </a:br>
            <a:r>
              <a:rPr lang="el-GR" b="1" dirty="0" smtClean="0"/>
              <a:t>ΠΩΣ;</a:t>
            </a:r>
            <a:endParaRPr lang="el-GR" b="1" dirty="0"/>
          </a:p>
          <a:p>
            <a:pPr marL="0" indent="0">
              <a:buNone/>
            </a:pPr>
            <a:endParaRPr lang="el-GR" dirty="0" smtClean="0"/>
          </a:p>
          <a:p>
            <a:endParaRPr lang="el-GR" dirty="0"/>
          </a:p>
        </p:txBody>
      </p:sp>
      <p:pic>
        <p:nvPicPr>
          <p:cNvPr id="5" name="Picture 6" descr="ΕΟΤ"/>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16016" y="1772816"/>
            <a:ext cx="3886200" cy="325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6406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«Οι μικροί αρχαιολόγοι</a:t>
            </a:r>
            <a:r>
              <a:rPr lang="el-GR" altLang="el-GR" dirty="0" smtClean="0"/>
              <a:t>»</a:t>
            </a:r>
            <a:r>
              <a:rPr lang="en-GB" altLang="el-GR" dirty="0"/>
              <a:t> </a:t>
            </a:r>
            <a:r>
              <a:rPr lang="en-GB" altLang="el-GR" dirty="0" smtClean="0"/>
              <a:t>(</a:t>
            </a:r>
            <a:r>
              <a:rPr lang="en-GB" altLang="el-GR" dirty="0"/>
              <a:t>5</a:t>
            </a:r>
            <a:r>
              <a:rPr lang="en-GB" altLang="el-GR" dirty="0" smtClean="0"/>
              <a:t>/5)</a:t>
            </a:r>
            <a:endParaRPr lang="el-GR" dirty="0"/>
          </a:p>
        </p:txBody>
      </p:sp>
      <p:sp>
        <p:nvSpPr>
          <p:cNvPr id="3" name="Content Placeholder 2" descr="πηλός"/>
          <p:cNvSpPr>
            <a:spLocks noGrp="1"/>
          </p:cNvSpPr>
          <p:nvPr>
            <p:ph sz="half" idx="1"/>
          </p:nvPr>
        </p:nvSpPr>
        <p:spPr/>
        <p:txBody>
          <a:bodyPr/>
          <a:lstStyle/>
          <a:p>
            <a:pPr marL="0" indent="0">
              <a:buNone/>
            </a:pPr>
            <a:r>
              <a:rPr lang="el-GR" altLang="el-GR" dirty="0"/>
              <a:t>Πάνω σε ένα κομμάτι πηλό γράφουν με οδοντογλυφίδα το όνομά τους στα ‘αρχαία ελληνικά’.</a:t>
            </a:r>
          </a:p>
          <a:p>
            <a:endParaRPr lang="el-GR" dirty="0"/>
          </a:p>
        </p:txBody>
      </p:sp>
      <p:pic>
        <p:nvPicPr>
          <p:cNvPr id="5" name="Content Placeholder 4" descr="140"/>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a:stretch/>
        </p:blipFill>
        <p:spPr bwMode="auto">
          <a:xfrm>
            <a:off x="5004048" y="1796778"/>
            <a:ext cx="3456384" cy="4100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2140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«Φύλλο εργασίας</a:t>
            </a:r>
            <a:r>
              <a:rPr lang="en-GB" dirty="0" smtClean="0"/>
              <a:t> 5</a:t>
            </a:r>
            <a:r>
              <a:rPr lang="el-GR" dirty="0" smtClean="0"/>
              <a:t>»</a:t>
            </a:r>
            <a:endParaRPr lang="el-GR" dirty="0"/>
          </a:p>
        </p:txBody>
      </p:sp>
      <p:sp>
        <p:nvSpPr>
          <p:cNvPr id="6" name="Content Placeholder 5"/>
          <p:cNvSpPr>
            <a:spLocks noGrp="1"/>
          </p:cNvSpPr>
          <p:nvPr>
            <p:ph sz="half" idx="1"/>
          </p:nvPr>
        </p:nvSpPr>
        <p:spPr/>
        <p:txBody>
          <a:bodyPr/>
          <a:lstStyle/>
          <a:p>
            <a:pPr marL="0" indent="0">
              <a:buNone/>
            </a:pPr>
            <a:r>
              <a:rPr lang="el-GR" altLang="el-GR" dirty="0"/>
              <a:t>Τα παιδιά καλούνται να </a:t>
            </a:r>
            <a:r>
              <a:rPr lang="el-GR" altLang="el-GR" dirty="0" smtClean="0"/>
              <a:t>αντιστοιχίσουν </a:t>
            </a:r>
            <a:r>
              <a:rPr lang="el-GR" altLang="el-GR" dirty="0"/>
              <a:t>τις νεοελληνικές επιγραφές με τις αντίστοιχες αρχαιοελληνικές.</a:t>
            </a:r>
          </a:p>
          <a:p>
            <a:endParaRPr lang="el-GR" dirty="0"/>
          </a:p>
        </p:txBody>
      </p:sp>
      <p:pic>
        <p:nvPicPr>
          <p:cNvPr id="8" name="Picture 4" descr="αντιστοίχιση"/>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671362"/>
            <a:ext cx="4038600" cy="438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798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Επίσκεψη στο Εθνικό Θέατρο</a:t>
            </a:r>
            <a:endParaRPr lang="el-GR" dirty="0"/>
          </a:p>
        </p:txBody>
      </p:sp>
      <p:sp>
        <p:nvSpPr>
          <p:cNvPr id="3" name="Content Placeholder 2"/>
          <p:cNvSpPr>
            <a:spLocks noGrp="1"/>
          </p:cNvSpPr>
          <p:nvPr>
            <p:ph sz="half" idx="1"/>
          </p:nvPr>
        </p:nvSpPr>
        <p:spPr>
          <a:xfrm>
            <a:off x="457200" y="1600200"/>
            <a:ext cx="3898776" cy="4525963"/>
          </a:xfrm>
        </p:spPr>
        <p:txBody>
          <a:bodyPr/>
          <a:lstStyle/>
          <a:p>
            <a:r>
              <a:rPr lang="el-GR" dirty="0"/>
              <a:t>Τα παιδιά ανακαλύπτουν κάποια από τα μυστικά της </a:t>
            </a:r>
            <a:r>
              <a:rPr lang="el-GR" dirty="0" smtClean="0"/>
              <a:t>γραμματοσειράς.</a:t>
            </a:r>
            <a:br>
              <a:rPr lang="el-GR" dirty="0" smtClean="0"/>
            </a:br>
            <a:r>
              <a:rPr lang="el-GR" dirty="0" smtClean="0"/>
              <a:t/>
            </a:r>
            <a:br>
              <a:rPr lang="el-GR" dirty="0" smtClean="0"/>
            </a:br>
            <a:r>
              <a:rPr lang="el-GR" b="1" dirty="0" smtClean="0"/>
              <a:t>ΠΩΣ</a:t>
            </a:r>
            <a:r>
              <a:rPr lang="el-GR" b="1" dirty="0"/>
              <a:t>; </a:t>
            </a:r>
          </a:p>
          <a:p>
            <a:endParaRPr lang="el-GR" dirty="0"/>
          </a:p>
        </p:txBody>
      </p:sp>
      <p:pic>
        <p:nvPicPr>
          <p:cNvPr id="5" name="Picture 6" descr="Εθνικό Θέατρο"/>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1628800"/>
            <a:ext cx="4038600"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7794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«Κολλάζ γραμμάτων»</a:t>
            </a:r>
            <a:r>
              <a:rPr lang="en-GB" altLang="el-GR" dirty="0" smtClean="0"/>
              <a:t> (1/2)</a:t>
            </a:r>
            <a:endParaRPr lang="el-GR" dirty="0"/>
          </a:p>
        </p:txBody>
      </p:sp>
      <p:sp>
        <p:nvSpPr>
          <p:cNvPr id="3" name="Content Placeholder 2"/>
          <p:cNvSpPr>
            <a:spLocks noGrp="1"/>
          </p:cNvSpPr>
          <p:nvPr>
            <p:ph idx="1"/>
          </p:nvPr>
        </p:nvSpPr>
        <p:spPr/>
        <p:txBody>
          <a:bodyPr>
            <a:noAutofit/>
          </a:bodyPr>
          <a:lstStyle/>
          <a:p>
            <a:pPr marL="0" indent="0">
              <a:buNone/>
            </a:pPr>
            <a:r>
              <a:rPr lang="el-GR" altLang="el-GR" dirty="0"/>
              <a:t>Τα παιδιά παρατηρούν τις αφίσες που παίρνουν από το θέατρο και συζητούν για τους διαφορετικούς τρόπους (π.χ. σχήμα, χρώμα, πάχος γραμμής) με τους οποίους γράφονται τα ίδια γράμματα. </a:t>
            </a:r>
            <a:endParaRPr lang="el-GR" dirty="0"/>
          </a:p>
        </p:txBody>
      </p:sp>
    </p:spTree>
    <p:extLst>
      <p:ext uri="{BB962C8B-B14F-4D97-AF65-F5344CB8AC3E}">
        <p14:creationId xmlns:p14="http://schemas.microsoft.com/office/powerpoint/2010/main" val="1769678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«Κολλάζ γραμμάτων</a:t>
            </a:r>
            <a:r>
              <a:rPr lang="el-GR" altLang="el-GR" dirty="0" smtClean="0"/>
              <a:t>»</a:t>
            </a:r>
            <a:r>
              <a:rPr lang="en-GB" altLang="el-GR" dirty="0" smtClean="0"/>
              <a:t> (2/2)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smtClean="0"/>
              <a:t>Στη </a:t>
            </a:r>
            <a:r>
              <a:rPr lang="el-GR" altLang="el-GR" dirty="0"/>
              <a:t>συνέχεια επιλέγουν ένα γράμμα, π.χ. Μ, και δημιουργούν κόβοντας και κολλώντας λέξεις που αρχίζουν από αυτό ένα πρωτότυπο κολλάζ διαφορετικών εκδοχών του.</a:t>
            </a:r>
          </a:p>
          <a:p>
            <a:endParaRPr lang="el-GR" dirty="0"/>
          </a:p>
        </p:txBody>
      </p:sp>
      <p:pic>
        <p:nvPicPr>
          <p:cNvPr id="5" name="Content Placeholder 4" descr="Κολλάζ γραμμάτων"/>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1772816"/>
            <a:ext cx="4038600"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3980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«Τράπουλα από αφίσες»</a:t>
            </a:r>
            <a:r>
              <a:rPr lang="en-GB" altLang="el-GR" dirty="0" smtClean="0"/>
              <a:t> (1/2)</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l-GR" dirty="0"/>
              <a:t>Από τις διάφορες αφίσες τα παιδιά επιλέγουν και κόβουν ‘ωραίες στην όψη’ λέξεις. Για αυτές δημιουργείται και μια άλλη, ‘επίσημη’ εκδοχή τους στον υπολογιστή. Και τις δύο τις κολλούν σε ισάριθμες, ίδιες κάρτες.</a:t>
            </a:r>
            <a:endParaRPr lang="el-GR" dirty="0"/>
          </a:p>
        </p:txBody>
      </p:sp>
      <p:pic>
        <p:nvPicPr>
          <p:cNvPr id="5" name="Picture 8" descr="Τράπουλα"/>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72816"/>
            <a:ext cx="3991356" cy="376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13679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«Τράπουλα από αφίσες</a:t>
            </a:r>
            <a:r>
              <a:rPr lang="el-GR" altLang="el-GR" dirty="0" smtClean="0"/>
              <a:t>»</a:t>
            </a:r>
            <a:r>
              <a:rPr lang="en-GB" altLang="el-GR" dirty="0" smtClean="0"/>
              <a:t> (2/2)</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l-GR" dirty="0"/>
              <a:t>Αφού συγκεντρωθούν αρκετές τα παιδιά σε ένα υποτυπώδες παιχνίδι ξερής μοιράζονται από 5 κάρτες το καθένα. Παίρνουν το σωρό από τις κάρτες ή κάνουν ξερή μόνο όταν βρουν το ζευγάρι της κάρτας που κρατούν.</a:t>
            </a:r>
          </a:p>
          <a:p>
            <a:endParaRPr lang="el-GR" dirty="0"/>
          </a:p>
        </p:txBody>
      </p:sp>
      <p:pic>
        <p:nvPicPr>
          <p:cNvPr id="5" name="Picture 7" descr="Τράπουλα"/>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844824"/>
            <a:ext cx="4038600"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50531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Θέατρο Τέχνης"/>
          <p:cNvSpPr>
            <a:spLocks noGrp="1"/>
          </p:cNvSpPr>
          <p:nvPr>
            <p:ph type="title"/>
          </p:nvPr>
        </p:nvSpPr>
        <p:spPr/>
        <p:txBody>
          <a:bodyPr>
            <a:normAutofit/>
          </a:bodyPr>
          <a:lstStyle/>
          <a:p>
            <a:r>
              <a:rPr lang="el-GR" altLang="el-GR" dirty="0" smtClean="0"/>
              <a:t>«Το </a:t>
            </a:r>
            <a:r>
              <a:rPr lang="el-GR" altLang="el-GR" dirty="0"/>
              <a:t>Θ</a:t>
            </a:r>
            <a:r>
              <a:rPr lang="el-GR" altLang="el-GR" dirty="0" smtClean="0"/>
              <a:t>έατρο Τέχνης»</a:t>
            </a:r>
            <a:endParaRPr lang="el-GR" dirty="0"/>
          </a:p>
        </p:txBody>
      </p:sp>
      <p:sp>
        <p:nvSpPr>
          <p:cNvPr id="3" name="Content Placeholder 2"/>
          <p:cNvSpPr>
            <a:spLocks noGrp="1"/>
          </p:cNvSpPr>
          <p:nvPr>
            <p:ph sz="half" idx="1"/>
          </p:nvPr>
        </p:nvSpPr>
        <p:spPr>
          <a:xfrm>
            <a:off x="457200" y="1600200"/>
            <a:ext cx="3538736" cy="4525963"/>
          </a:xfrm>
        </p:spPr>
        <p:txBody>
          <a:bodyPr>
            <a:noAutofit/>
          </a:bodyPr>
          <a:lstStyle/>
          <a:p>
            <a:pPr marL="0" indent="0">
              <a:buNone/>
            </a:pPr>
            <a:r>
              <a:rPr lang="el-GR" altLang="el-GR" sz="2600" dirty="0"/>
              <a:t>Από μια σειρά αφισών του Θεάτρου Τέχνης του Καρόλου Κουν, γραμμένες με διαφορετικές γραμματοσειρές, τα παιδιά προσπαθούν να διαβάσουν: Θέατρο Τέχνης Καρόλου Κουν, αλλά και ΘΕΑΤΡΟ ΤΕΧΝΗΣ ΚΑΡΟΛΟΥ ΚΟΥΝ.</a:t>
            </a:r>
          </a:p>
          <a:p>
            <a:endParaRPr lang="el-GR" sz="2600" dirty="0"/>
          </a:p>
        </p:txBody>
      </p:sp>
      <p:pic>
        <p:nvPicPr>
          <p:cNvPr id="7" name="Content Placeholder 6" descr="θέατρο Τέχνης ΚΑΡΟΛΟΥ ΚΟΥΝ"/>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a:stretch/>
        </p:blipFill>
        <p:spPr bwMode="auto">
          <a:xfrm>
            <a:off x="4285613" y="1772816"/>
            <a:ext cx="4396996"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75012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t>«Φύλλο εργασίας</a:t>
            </a:r>
            <a:r>
              <a:rPr lang="en-GB" altLang="el-GR" dirty="0" smtClean="0"/>
              <a:t> 6</a:t>
            </a:r>
            <a:r>
              <a:rPr lang="el-GR" altLang="el-GR" dirty="0" smtClean="0"/>
              <a:t>»</a:t>
            </a:r>
            <a:endParaRPr lang="el-GR" dirty="0"/>
          </a:p>
        </p:txBody>
      </p:sp>
      <p:sp>
        <p:nvSpPr>
          <p:cNvPr id="6" name="Content Placeholder 5" descr="αντιστοίχιση"/>
          <p:cNvSpPr>
            <a:spLocks noGrp="1"/>
          </p:cNvSpPr>
          <p:nvPr>
            <p:ph sz="half" idx="1"/>
          </p:nvPr>
        </p:nvSpPr>
        <p:spPr/>
        <p:txBody>
          <a:bodyPr>
            <a:noAutofit/>
          </a:bodyPr>
          <a:lstStyle/>
          <a:p>
            <a:pPr marL="0" indent="0">
              <a:buNone/>
            </a:pPr>
            <a:r>
              <a:rPr lang="el-GR" altLang="el-GR" sz="2600" dirty="0"/>
              <a:t>Μια άσκηση </a:t>
            </a:r>
            <a:r>
              <a:rPr lang="el-GR" altLang="el-GR" sz="2600" dirty="0" smtClean="0"/>
              <a:t>αντιστοίχισης </a:t>
            </a:r>
            <a:r>
              <a:rPr lang="el-GR" altLang="el-GR" sz="2600" dirty="0"/>
              <a:t>ανάμεσα στην ιδιαίτερη γραμματοσειρά της αφίσας και μια άλλη ‘ουδέτερη’ βοηθά τα μικρά παιδιά να κατανοήσουν ότι το μήνυμα μπορεί να είναι ίδιο ακόμη και όταν ο τρόπος σχεδιασμού των γραμμάτων αλλάζει.</a:t>
            </a:r>
          </a:p>
          <a:p>
            <a:endParaRPr lang="el-GR" sz="2600" dirty="0"/>
          </a:p>
        </p:txBody>
      </p:sp>
      <p:pic>
        <p:nvPicPr>
          <p:cNvPr id="8" name="Picture 5" descr="ΕΘΝΙΚΟ ΘΕΑΤΡΟ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758942" y="1600200"/>
            <a:ext cx="381711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0763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Επίσκεψη στο </a:t>
            </a:r>
            <a:r>
              <a:rPr lang="en-GB" altLang="el-GR" dirty="0" smtClean="0"/>
              <a:t>E</a:t>
            </a:r>
            <a:r>
              <a:rPr lang="el-GR" altLang="el-GR" dirty="0" err="1" smtClean="0"/>
              <a:t>νυδρείο</a:t>
            </a:r>
            <a:endParaRPr lang="el-GR" dirty="0"/>
          </a:p>
        </p:txBody>
      </p:sp>
      <p:sp>
        <p:nvSpPr>
          <p:cNvPr id="3" name="Content Placeholder 2"/>
          <p:cNvSpPr>
            <a:spLocks noGrp="1"/>
          </p:cNvSpPr>
          <p:nvPr>
            <p:ph sz="half" idx="1"/>
          </p:nvPr>
        </p:nvSpPr>
        <p:spPr>
          <a:xfrm>
            <a:off x="457200" y="1600200"/>
            <a:ext cx="3538736" cy="4525963"/>
          </a:xfrm>
        </p:spPr>
        <p:txBody>
          <a:bodyPr/>
          <a:lstStyle/>
          <a:p>
            <a:r>
              <a:rPr lang="el-GR" dirty="0"/>
              <a:t>Τα παιδιά ευαισθητοποιούνται στην παρουσία δύο </a:t>
            </a:r>
            <a:r>
              <a:rPr lang="el-GR" dirty="0" smtClean="0"/>
              <a:t>αλφαβήτων.</a:t>
            </a:r>
            <a:br>
              <a:rPr lang="el-GR" dirty="0" smtClean="0"/>
            </a:br>
            <a:r>
              <a:rPr lang="el-GR" dirty="0" smtClean="0"/>
              <a:t/>
            </a:r>
            <a:br>
              <a:rPr lang="el-GR" dirty="0" smtClean="0"/>
            </a:br>
            <a:r>
              <a:rPr lang="el-GR" altLang="el-GR" b="1" dirty="0" smtClean="0"/>
              <a:t>ΠΩΣ</a:t>
            </a:r>
            <a:r>
              <a:rPr lang="el-GR" altLang="el-GR" b="1" dirty="0"/>
              <a:t>;</a:t>
            </a:r>
            <a:endParaRPr lang="el-GR" dirty="0" smtClean="0"/>
          </a:p>
          <a:p>
            <a:pPr marL="0" indent="0">
              <a:buNone/>
            </a:pPr>
            <a:endParaRPr lang="el-GR" dirty="0"/>
          </a:p>
          <a:p>
            <a:endParaRPr lang="el-GR" dirty="0"/>
          </a:p>
        </p:txBody>
      </p:sp>
      <p:pic>
        <p:nvPicPr>
          <p:cNvPr id="5" name="Picture 2" descr="ενυδρείο"/>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117432" y="1556792"/>
            <a:ext cx="4399439"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236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«Ανακαλύπτοντας τη Ρόδο στον χάρτη της Ελλάδας»</a:t>
            </a:r>
            <a:endParaRPr lang="el-GR" dirty="0"/>
          </a:p>
        </p:txBody>
      </p:sp>
      <p:sp>
        <p:nvSpPr>
          <p:cNvPr id="3" name="Content Placeholder 2"/>
          <p:cNvSpPr>
            <a:spLocks noGrp="1"/>
          </p:cNvSpPr>
          <p:nvPr>
            <p:ph sz="half" idx="1"/>
          </p:nvPr>
        </p:nvSpPr>
        <p:spPr/>
        <p:txBody>
          <a:bodyPr>
            <a:noAutofit/>
          </a:bodyPr>
          <a:lstStyle/>
          <a:p>
            <a:pPr marL="0" indent="0">
              <a:buNone/>
            </a:pPr>
            <a:r>
              <a:rPr lang="el-GR" sz="2400" dirty="0"/>
              <a:t>Τα παιδιά έρχονται σε επαφή με χάρτες της Ελλάδας (πολιτικό, γεωφυσικό, παραγωγικό) και συζητούν τις συμβάσεις τους (π.χ. καφέ χρώμα για τα βουνά, πράσινο για τις πεδιάδες).</a:t>
            </a:r>
          </a:p>
          <a:p>
            <a:pPr marL="0" indent="0">
              <a:buNone/>
            </a:pPr>
            <a:r>
              <a:rPr lang="el-GR" sz="2400" dirty="0"/>
              <a:t>Ανακαλύπτουν τη Ρόδο, από το σχήμα και το όνομά της, ακόμη και όταν δε ‘χωρά’ και μετακινείται προς τα αριστερά. </a:t>
            </a:r>
          </a:p>
          <a:p>
            <a:endParaRPr lang="el-GR" sz="2400" dirty="0"/>
          </a:p>
        </p:txBody>
      </p:sp>
      <p:pic>
        <p:nvPicPr>
          <p:cNvPr id="5" name="Content Placeholder 4" descr="Χάρτης Ρόδου"/>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16016" y="1772816"/>
            <a:ext cx="3783920"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40907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«Ο φωτογράφος της τάξης</a:t>
            </a:r>
            <a:r>
              <a:rPr lang="el-GR" altLang="el-GR" dirty="0" smtClean="0"/>
              <a:t>»</a:t>
            </a:r>
            <a:r>
              <a:rPr lang="en-GB" altLang="el-GR" dirty="0" smtClean="0"/>
              <a:t> (1/2)</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l-GR" dirty="0"/>
              <a:t>Κατά την επίσκεψή τους στο Ενυδρείο κάποιο από τα παιδιά οπλισμένο με μια φωτογραφική μηχανή πρέπει να φωτογραφίσει όλες τις ταμπέλες που, εκτός από ελληνικά, είναι γραμμένες και στα αγγλικά. </a:t>
            </a:r>
            <a:endParaRPr lang="el-GR" dirty="0"/>
          </a:p>
        </p:txBody>
      </p:sp>
      <p:pic>
        <p:nvPicPr>
          <p:cNvPr id="5" name="Picture 3" descr="ταμπέλες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73575" y="1700808"/>
            <a:ext cx="3514849"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2963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«Ο φωτογράφος της τάξης</a:t>
            </a:r>
            <a:r>
              <a:rPr lang="el-GR" altLang="el-GR" dirty="0" smtClean="0"/>
              <a:t>»</a:t>
            </a:r>
            <a:r>
              <a:rPr lang="en-GB" altLang="el-GR" dirty="0" smtClean="0"/>
              <a:t> (2/2)</a:t>
            </a:r>
            <a:endParaRPr lang="el-GR" dirty="0"/>
          </a:p>
        </p:txBody>
      </p:sp>
      <p:sp>
        <p:nvSpPr>
          <p:cNvPr id="3" name="Content Placeholder 2"/>
          <p:cNvSpPr>
            <a:spLocks noGrp="1"/>
          </p:cNvSpPr>
          <p:nvPr>
            <p:ph sz="half" idx="1"/>
          </p:nvPr>
        </p:nvSpPr>
        <p:spPr/>
        <p:txBody>
          <a:bodyPr>
            <a:normAutofit fontScale="92500"/>
          </a:bodyPr>
          <a:lstStyle/>
          <a:p>
            <a:pPr marL="0" indent="0">
              <a:buNone/>
            </a:pPr>
            <a:r>
              <a:rPr lang="el-GR" altLang="el-GR" dirty="0" smtClean="0"/>
              <a:t>Συζητούν </a:t>
            </a:r>
            <a:r>
              <a:rPr lang="el-GR" altLang="el-GR" dirty="0"/>
              <a:t>μεταξύ τους, αλλά πριν εξουσιοδοτήσουν το φωτογράφο ελέγχουν τις προτάσεις τους με τη βοήθεια της νηπιαγωγού που διαβάζει και μεταφράζει για αυτά. Όταν τυπώσουν τις φωτογραφίες δημιουργούν ένα ιδιαίτερο κολλάζ.</a:t>
            </a:r>
          </a:p>
          <a:p>
            <a:endParaRPr lang="el-GR" dirty="0"/>
          </a:p>
        </p:txBody>
      </p:sp>
      <p:pic>
        <p:nvPicPr>
          <p:cNvPr id="7" name="Picture 16" descr="ταμπέλες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88024" y="1772816"/>
            <a:ext cx="3776472" cy="251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8753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«Κύκλωσέ το»</a:t>
            </a:r>
            <a:r>
              <a:rPr lang="en-GB" dirty="0" smtClean="0"/>
              <a:t> (1/2)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a:t>Η νηπιαγωγός εξηγεί στα παιδιά ότι τα ονόματα των ψαριών είναι γραμμένα στα ελληνικά και στα λατινικά (επιστημονική ονομασία). </a:t>
            </a:r>
            <a:endParaRPr lang="el-GR" dirty="0"/>
          </a:p>
        </p:txBody>
      </p:sp>
      <p:pic>
        <p:nvPicPr>
          <p:cNvPr id="9" name="Picture 4" descr="ετικέτες "/>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a:stretch/>
        </p:blipFill>
        <p:spPr bwMode="auto">
          <a:xfrm>
            <a:off x="5004048" y="1772816"/>
            <a:ext cx="2911299" cy="390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1172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«Κύκλωσέ το</a:t>
            </a:r>
            <a:r>
              <a:rPr lang="el-GR" dirty="0" smtClean="0"/>
              <a:t>»</a:t>
            </a:r>
            <a:r>
              <a:rPr lang="en-GB" dirty="0" smtClean="0"/>
              <a:t> (2/2)</a:t>
            </a:r>
            <a:endParaRPr lang="el-GR" dirty="0"/>
          </a:p>
        </p:txBody>
      </p:sp>
      <p:sp>
        <p:nvSpPr>
          <p:cNvPr id="3" name="Content Placeholder 2"/>
          <p:cNvSpPr>
            <a:spLocks noGrp="1"/>
          </p:cNvSpPr>
          <p:nvPr>
            <p:ph sz="half" idx="1"/>
          </p:nvPr>
        </p:nvSpPr>
        <p:spPr>
          <a:xfrm>
            <a:off x="457200" y="1600200"/>
            <a:ext cx="4042792" cy="4525963"/>
          </a:xfrm>
        </p:spPr>
        <p:txBody>
          <a:bodyPr>
            <a:noAutofit/>
          </a:bodyPr>
          <a:lstStyle/>
          <a:p>
            <a:pPr marL="0" indent="0">
              <a:buNone/>
            </a:pPr>
            <a:r>
              <a:rPr lang="el-GR" altLang="el-GR" dirty="0" smtClean="0"/>
              <a:t>Αργότερα </a:t>
            </a:r>
            <a:r>
              <a:rPr lang="el-GR" altLang="el-GR" dirty="0"/>
              <a:t>πάνω σε φωτοτυπίες ψαριών με το όνομά τους γραμμένο στα ελληνικά και τα λατινικά τα παιδιά καλούνται να  αναγνωρίσουν και να κυκλώσουν την ελληνική γραφή.</a:t>
            </a:r>
          </a:p>
          <a:p>
            <a:endParaRPr lang="el-GR" dirty="0"/>
          </a:p>
        </p:txBody>
      </p:sp>
      <p:pic>
        <p:nvPicPr>
          <p:cNvPr id="5" name="Picture 1" descr="φωτοτυπίες ψαριών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88024" y="1700808"/>
            <a:ext cx="3720099"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91765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«Ενυδρείο από χαρτί»</a:t>
            </a:r>
            <a:endParaRPr lang="el-GR" dirty="0"/>
          </a:p>
        </p:txBody>
      </p:sp>
      <p:sp>
        <p:nvSpPr>
          <p:cNvPr id="3" name="Content Placeholder 2"/>
          <p:cNvSpPr>
            <a:spLocks noGrp="1"/>
          </p:cNvSpPr>
          <p:nvPr>
            <p:ph sz="half" idx="1"/>
          </p:nvPr>
        </p:nvSpPr>
        <p:spPr/>
        <p:txBody>
          <a:bodyPr/>
          <a:lstStyle/>
          <a:p>
            <a:pPr marL="0" indent="0">
              <a:buNone/>
            </a:pPr>
            <a:r>
              <a:rPr lang="el-GR" altLang="el-GR" dirty="0"/>
              <a:t>Τα παιδιά στο σχολείο φτιάχνουν ένα δικό τους ενυδρείο με χάρτινα ψάρια. Τα ονόματά τους είναι γραμμένα στα ελληνικά και τα λατινικά.</a:t>
            </a:r>
          </a:p>
          <a:p>
            <a:endParaRPr lang="el-GR" dirty="0"/>
          </a:p>
        </p:txBody>
      </p:sp>
      <p:pic>
        <p:nvPicPr>
          <p:cNvPr id="5" name="Content Placeholder 4" descr="ενυδρείο με χάρτινα ψάρια"/>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53000" y="1969958"/>
            <a:ext cx="3429000" cy="378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32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Βόλτα στην παλιά πόλη</a:t>
            </a:r>
            <a:endParaRPr lang="el-GR" dirty="0"/>
          </a:p>
        </p:txBody>
      </p:sp>
      <p:sp>
        <p:nvSpPr>
          <p:cNvPr id="3" name="Content Placeholder 2"/>
          <p:cNvSpPr>
            <a:spLocks noGrp="1"/>
          </p:cNvSpPr>
          <p:nvPr>
            <p:ph sz="half" idx="1"/>
          </p:nvPr>
        </p:nvSpPr>
        <p:spPr/>
        <p:txBody>
          <a:bodyPr/>
          <a:lstStyle/>
          <a:p>
            <a:r>
              <a:rPr lang="el-GR" altLang="el-GR" dirty="0"/>
              <a:t>Τα παιδιά μαθαίνουν να διαβάζουν τα αξιοθέατα της Παλιάς Πόλης και να βρίσκουν το δρόμο τους σε </a:t>
            </a:r>
            <a:r>
              <a:rPr lang="el-GR" altLang="el-GR" dirty="0" smtClean="0"/>
              <a:t>αυτήν.</a:t>
            </a:r>
            <a:br>
              <a:rPr lang="el-GR" altLang="el-GR" dirty="0" smtClean="0"/>
            </a:br>
            <a:r>
              <a:rPr lang="el-GR" altLang="el-GR" dirty="0" smtClean="0"/>
              <a:t/>
            </a:r>
            <a:br>
              <a:rPr lang="el-GR" altLang="el-GR" dirty="0" smtClean="0"/>
            </a:br>
            <a:r>
              <a:rPr lang="el-GR" altLang="el-GR" b="1" dirty="0" smtClean="0"/>
              <a:t>ΠΩΣ</a:t>
            </a:r>
            <a:r>
              <a:rPr lang="el-GR" altLang="el-GR" b="1" dirty="0"/>
              <a:t>; </a:t>
            </a:r>
          </a:p>
          <a:p>
            <a:endParaRPr lang="el-GR" dirty="0"/>
          </a:p>
        </p:txBody>
      </p:sp>
      <p:pic>
        <p:nvPicPr>
          <p:cNvPr id="6146" name="Picture 2" descr="παλιά πόλη"/>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16016" y="1772816"/>
            <a:ext cx="4038600" cy="377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58086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«Τα αξιοθέατα της παλιάς πόλης»</a:t>
            </a:r>
            <a:r>
              <a:rPr lang="en-GB" altLang="el-GR" dirty="0" smtClean="0"/>
              <a:t> (1/2)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a:t>Τα παιδιά αποφασίζουν ποια μέρη θέλουν να επισκεφτούν. </a:t>
            </a:r>
            <a:r>
              <a:rPr lang="el-GR" altLang="el-GR" dirty="0" smtClean="0"/>
              <a:t>Συζητούν </a:t>
            </a:r>
            <a:r>
              <a:rPr lang="el-GR" altLang="el-GR" dirty="0"/>
              <a:t>για καιρό για το καθένα χωριστά, συλλέγοντας στοιχεία και φωτογραφίες και παρατηρώντας τη γραπτή τους ονομασία. </a:t>
            </a:r>
            <a:endParaRPr lang="el-GR" dirty="0"/>
          </a:p>
        </p:txBody>
      </p:sp>
      <p:pic>
        <p:nvPicPr>
          <p:cNvPr id="5" name="Picture 2" descr="παλιά πόλη"/>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772816"/>
            <a:ext cx="4038600" cy="377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56217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«Τα αξιοθέατα της παλιάς πόλης»</a:t>
            </a:r>
            <a:r>
              <a:rPr lang="en-GB" altLang="el-GR" dirty="0"/>
              <a:t> </a:t>
            </a:r>
            <a:r>
              <a:rPr lang="en-GB" altLang="el-GR" dirty="0" smtClean="0"/>
              <a:t>(2/2</a:t>
            </a:r>
            <a:r>
              <a:rPr lang="en-GB" altLang="el-GR" dirty="0"/>
              <a:t>)</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smtClean="0"/>
              <a:t>Στη </a:t>
            </a:r>
            <a:r>
              <a:rPr lang="el-GR" altLang="el-GR" dirty="0"/>
              <a:t>συνέχεια δημιουργούν έναν πίνακα αναφοράς: κολλούν μια φωτογραφία και δίπλα την αντίστοιχη λέξη. Όλα γίνονται με τη βοήθεια της νηπιαγωγού.</a:t>
            </a:r>
          </a:p>
          <a:p>
            <a:endParaRPr lang="el-GR" dirty="0"/>
          </a:p>
        </p:txBody>
      </p:sp>
      <p:pic>
        <p:nvPicPr>
          <p:cNvPr id="5" name="Picture 5" descr="αξιοθέατα της παλιάς πόλης"/>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00808"/>
            <a:ext cx="4038600" cy="319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90308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«Μέσα στης πόλης τα στενά»</a:t>
            </a:r>
            <a:r>
              <a:rPr lang="en-GB" altLang="el-GR" dirty="0" smtClean="0"/>
              <a:t> (1/4)</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l-GR" dirty="0"/>
              <a:t>Το επιτραπέζιο παιχνίδι μοιάζει και παίζεται σαν το γνωστό φιδάκι. Με τη διαφορά ότι υπάρχουν και κουτιά με την ένδειξη ΚΑΡΤΑ. </a:t>
            </a:r>
            <a:endParaRPr lang="el-GR" dirty="0"/>
          </a:p>
        </p:txBody>
      </p:sp>
      <p:pic>
        <p:nvPicPr>
          <p:cNvPr id="5" name="Picture 3" descr="επιτραπέζιο παιχνίδι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60032" y="1772816"/>
            <a:ext cx="3538679"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02830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«Μέσα στης πόλης τα στενά»</a:t>
            </a:r>
            <a:r>
              <a:rPr lang="en-GB" altLang="el-GR" dirty="0"/>
              <a:t> </a:t>
            </a:r>
            <a:r>
              <a:rPr lang="en-GB" altLang="el-GR" dirty="0" smtClean="0"/>
              <a:t>(2/4</a:t>
            </a:r>
            <a:r>
              <a:rPr lang="en-GB" altLang="el-GR" dirty="0"/>
              <a:t>)</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l-GR" dirty="0"/>
              <a:t>Αν το πιόνι πέσει πάνω της, ο παίχτης πρέπει να τραβήξει μία κάρτα από το σωρό και να οδηγήσει το πιόνι του στο αξιοθέατο που αναγράφεται σε αυτήν. Σε κάθε περίπτωση ο Πίνακας Αναφοράς θα τον βοηθήσει να διαβάσει.</a:t>
            </a:r>
          </a:p>
        </p:txBody>
      </p:sp>
      <p:pic>
        <p:nvPicPr>
          <p:cNvPr id="5" name="Picture 3" descr="επιτραπέζιο παιχνίδι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60032" y="1772816"/>
            <a:ext cx="3538679"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0220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«Η Ρόδος στα Δωδεκάνησα»</a:t>
            </a:r>
            <a:endParaRPr lang="el-GR" dirty="0"/>
          </a:p>
        </p:txBody>
      </p:sp>
      <p:sp>
        <p:nvSpPr>
          <p:cNvPr id="3" name="Content Placeholder 2"/>
          <p:cNvSpPr>
            <a:spLocks noGrp="1"/>
          </p:cNvSpPr>
          <p:nvPr>
            <p:ph sz="half" idx="1"/>
          </p:nvPr>
        </p:nvSpPr>
        <p:spPr/>
        <p:txBody>
          <a:bodyPr/>
          <a:lstStyle/>
          <a:p>
            <a:pPr marL="0" indent="0">
              <a:buNone/>
            </a:pPr>
            <a:r>
              <a:rPr lang="el-GR" altLang="el-GR" dirty="0"/>
              <a:t>Τα παιδιά μιλούν για τα Δωδεκάνησα. </a:t>
            </a:r>
            <a:endParaRPr lang="el-GR" altLang="el-GR" dirty="0" smtClean="0"/>
          </a:p>
          <a:p>
            <a:pPr marL="0" indent="0">
              <a:buNone/>
            </a:pPr>
            <a:r>
              <a:rPr lang="el-GR" altLang="el-GR" dirty="0"/>
              <a:t>Ανακαλύπτουν το νησί της Ρόδου στο χάρτη της Δωδεκανήσου.</a:t>
            </a:r>
          </a:p>
          <a:p>
            <a:pPr marL="0" indent="0">
              <a:buNone/>
            </a:pPr>
            <a:endParaRPr lang="el-GR" altLang="el-GR" b="1" dirty="0"/>
          </a:p>
          <a:p>
            <a:endParaRPr lang="el-GR" dirty="0"/>
          </a:p>
        </p:txBody>
      </p:sp>
      <p:pic>
        <p:nvPicPr>
          <p:cNvPr id="5" name="Picture 3" descr="Χάρτης Ρόδου"/>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74692" y="1772816"/>
            <a:ext cx="3785616" cy="371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44614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altLang="el-GR" dirty="0"/>
              <a:t>«Μέσα στης πόλης τα στενά»</a:t>
            </a:r>
            <a:r>
              <a:rPr lang="en-GB" altLang="el-GR" dirty="0"/>
              <a:t> </a:t>
            </a:r>
            <a:r>
              <a:rPr lang="en-GB" altLang="el-GR" dirty="0" smtClean="0"/>
              <a:t>(3/4</a:t>
            </a:r>
            <a:r>
              <a:rPr lang="en-GB" altLang="el-GR" dirty="0"/>
              <a:t>)</a:t>
            </a:r>
            <a:endParaRPr lang="el-GR" dirty="0"/>
          </a:p>
        </p:txBody>
      </p:sp>
      <p:sp>
        <p:nvSpPr>
          <p:cNvPr id="6" name="Text Placeholder 5"/>
          <p:cNvSpPr>
            <a:spLocks noGrp="1"/>
          </p:cNvSpPr>
          <p:nvPr>
            <p:ph type="body" idx="1"/>
          </p:nvPr>
        </p:nvSpPr>
        <p:spPr/>
        <p:txBody>
          <a:bodyPr/>
          <a:lstStyle/>
          <a:p>
            <a:r>
              <a:rPr lang="el-GR" b="0" dirty="0"/>
              <a:t>Το ζάρι έφερε </a:t>
            </a:r>
            <a:r>
              <a:rPr lang="el-GR" b="0" dirty="0" smtClean="0"/>
              <a:t>ΚΑΡΤΑ</a:t>
            </a:r>
            <a:endParaRPr lang="el-GR" b="0" dirty="0"/>
          </a:p>
        </p:txBody>
      </p:sp>
      <p:sp>
        <p:nvSpPr>
          <p:cNvPr id="8" name="Text Placeholder 7"/>
          <p:cNvSpPr>
            <a:spLocks noGrp="1"/>
          </p:cNvSpPr>
          <p:nvPr>
            <p:ph type="body" sz="quarter" idx="3"/>
          </p:nvPr>
        </p:nvSpPr>
        <p:spPr/>
        <p:txBody>
          <a:bodyPr/>
          <a:lstStyle/>
          <a:p>
            <a:r>
              <a:rPr lang="el-GR" altLang="el-GR" b="0" dirty="0"/>
              <a:t>Το παιδί την </a:t>
            </a:r>
            <a:r>
              <a:rPr lang="el-GR" altLang="el-GR" b="0" dirty="0" smtClean="0"/>
              <a:t>τραβά</a:t>
            </a:r>
            <a:endParaRPr lang="el-GR" altLang="el-GR" b="0" dirty="0"/>
          </a:p>
        </p:txBody>
      </p:sp>
      <p:pic>
        <p:nvPicPr>
          <p:cNvPr id="10" name="Picture 3" descr="επιτραπέζιο παιχνίδι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1560" y="2348880"/>
            <a:ext cx="3729959"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επιτραπέζιο παιχνίδι "/>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716016" y="2348880"/>
            <a:ext cx="3729959"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1433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«Μέσα στης πόλης τα στενά»</a:t>
            </a:r>
            <a:r>
              <a:rPr lang="en-GB" altLang="el-GR" dirty="0"/>
              <a:t> </a:t>
            </a:r>
            <a:r>
              <a:rPr lang="en-GB" altLang="el-GR" dirty="0" smtClean="0"/>
              <a:t>(4/4</a:t>
            </a:r>
            <a:r>
              <a:rPr lang="en-GB" altLang="el-GR" dirty="0"/>
              <a:t>)</a:t>
            </a:r>
            <a:endParaRPr lang="el-GR" dirty="0"/>
          </a:p>
        </p:txBody>
      </p:sp>
      <p:sp>
        <p:nvSpPr>
          <p:cNvPr id="3" name="Text Placeholder 2"/>
          <p:cNvSpPr>
            <a:spLocks noGrp="1"/>
          </p:cNvSpPr>
          <p:nvPr>
            <p:ph type="body" idx="1"/>
          </p:nvPr>
        </p:nvSpPr>
        <p:spPr/>
        <p:txBody>
          <a:bodyPr/>
          <a:lstStyle/>
          <a:p>
            <a:r>
              <a:rPr lang="el-GR" b="0" dirty="0"/>
              <a:t>Τη </a:t>
            </a:r>
            <a:r>
              <a:rPr lang="el-GR" b="0" dirty="0" smtClean="0"/>
              <a:t>διαβάζει.</a:t>
            </a:r>
            <a:endParaRPr lang="el-GR" b="0" dirty="0"/>
          </a:p>
        </p:txBody>
      </p:sp>
      <p:sp>
        <p:nvSpPr>
          <p:cNvPr id="5" name="Text Placeholder 4"/>
          <p:cNvSpPr>
            <a:spLocks noGrp="1"/>
          </p:cNvSpPr>
          <p:nvPr>
            <p:ph type="body" sz="quarter" idx="3"/>
          </p:nvPr>
        </p:nvSpPr>
        <p:spPr/>
        <p:txBody>
          <a:bodyPr/>
          <a:lstStyle/>
          <a:p>
            <a:r>
              <a:rPr lang="el-GR" b="0" dirty="0"/>
              <a:t>Την </a:t>
            </a:r>
            <a:r>
              <a:rPr lang="el-GR" b="0" dirty="0" smtClean="0"/>
              <a:t>εκτελεί.</a:t>
            </a:r>
            <a:endParaRPr lang="el-GR" b="0" dirty="0"/>
          </a:p>
        </p:txBody>
      </p:sp>
      <p:pic>
        <p:nvPicPr>
          <p:cNvPr id="7" name="Picture 9" descr="επιτραπέζιο παιχνίδι "/>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a:stretch/>
        </p:blipFill>
        <p:spPr bwMode="auto">
          <a:xfrm>
            <a:off x="486346" y="2348880"/>
            <a:ext cx="4021385"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επιτραπέζιο παιχνίδι "/>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644008" y="2348880"/>
            <a:ext cx="4016879"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5028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«Το σπασμένο βιβλίο»</a:t>
            </a:r>
            <a:r>
              <a:rPr lang="en-GB" altLang="el-GR" dirty="0" smtClean="0"/>
              <a:t> (1/3)</a:t>
            </a:r>
            <a:endParaRPr lang="el-GR" dirty="0"/>
          </a:p>
        </p:txBody>
      </p:sp>
      <p:sp>
        <p:nvSpPr>
          <p:cNvPr id="7" name="Content Placeholder 6"/>
          <p:cNvSpPr>
            <a:spLocks noGrp="1"/>
          </p:cNvSpPr>
          <p:nvPr>
            <p:ph sz="half" idx="1"/>
          </p:nvPr>
        </p:nvSpPr>
        <p:spPr/>
        <p:txBody>
          <a:bodyPr>
            <a:noAutofit/>
          </a:bodyPr>
          <a:lstStyle/>
          <a:p>
            <a:pPr marL="0" indent="0">
              <a:buNone/>
            </a:pPr>
            <a:r>
              <a:rPr lang="el-GR" altLang="el-GR" dirty="0"/>
              <a:t>Το βιβλίο αποτελείται από μια σειρά από κόλλες Α4 δεμένες με σπιράλ. Αυτές έχουν κοπεί στη μέση ώστε το πάνω μέρος τους να κινείται ανεξάρτητα από το κάτω. </a:t>
            </a:r>
          </a:p>
        </p:txBody>
      </p:sp>
      <p:pic>
        <p:nvPicPr>
          <p:cNvPr id="9" name="Picture 2" descr="Το σπασμένο βιβλίο"/>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88024" y="1700808"/>
            <a:ext cx="3825599"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74839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«Το σπασμένο βιβλίο</a:t>
            </a:r>
            <a:r>
              <a:rPr lang="el-GR" altLang="el-GR" dirty="0" smtClean="0"/>
              <a:t>»</a:t>
            </a:r>
            <a:r>
              <a:rPr lang="en-GB" altLang="el-GR" dirty="0"/>
              <a:t> </a:t>
            </a:r>
            <a:r>
              <a:rPr lang="en-GB" altLang="el-GR" dirty="0" smtClean="0"/>
              <a:t>(2/3</a:t>
            </a:r>
            <a:r>
              <a:rPr lang="en-GB" altLang="el-GR" dirty="0"/>
              <a:t>)</a:t>
            </a:r>
            <a:endParaRPr lang="el-GR" dirty="0"/>
          </a:p>
        </p:txBody>
      </p:sp>
      <p:sp>
        <p:nvSpPr>
          <p:cNvPr id="7" name="Content Placeholder 6"/>
          <p:cNvSpPr>
            <a:spLocks noGrp="1"/>
          </p:cNvSpPr>
          <p:nvPr>
            <p:ph sz="half" idx="1"/>
          </p:nvPr>
        </p:nvSpPr>
        <p:spPr/>
        <p:txBody>
          <a:bodyPr>
            <a:noAutofit/>
          </a:bodyPr>
          <a:lstStyle/>
          <a:p>
            <a:pPr marL="0" indent="0">
              <a:buNone/>
            </a:pPr>
            <a:r>
              <a:rPr lang="el-GR" altLang="el-GR" sz="2600" dirty="0" smtClean="0"/>
              <a:t>Στο </a:t>
            </a:r>
            <a:r>
              <a:rPr lang="el-GR" altLang="el-GR" sz="2600" dirty="0"/>
              <a:t>πάνω μέρος υπάρχουν φωτογραφίες από τα διάφορα αξιοθέατα της Παλιάς Πόλης. Στην κάτω μισή σελίδα είναι γραμμένο το όνομα ενός άλλου αξιοθέατου, έτσι ώστε να μην υπάρχει αντιστοιχία ανάμεσα στην εικόνα και τη λέξη. </a:t>
            </a:r>
          </a:p>
        </p:txBody>
      </p:sp>
      <p:pic>
        <p:nvPicPr>
          <p:cNvPr id="9" name="Picture 4" descr="Το σπασμένο βιβλίο"/>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a:stretch/>
        </p:blipFill>
        <p:spPr bwMode="auto">
          <a:xfrm>
            <a:off x="4928672" y="1772816"/>
            <a:ext cx="3471086"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90973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«Το σπασμένο βιβλίο</a:t>
            </a:r>
            <a:r>
              <a:rPr lang="el-GR" altLang="el-GR" dirty="0" smtClean="0"/>
              <a:t>»</a:t>
            </a:r>
            <a:r>
              <a:rPr lang="en-GB" altLang="el-GR" dirty="0"/>
              <a:t> </a:t>
            </a:r>
            <a:r>
              <a:rPr lang="en-GB" altLang="el-GR" dirty="0" smtClean="0"/>
              <a:t>(3/3</a:t>
            </a:r>
            <a:r>
              <a:rPr lang="en-GB" altLang="el-GR" dirty="0"/>
              <a:t>)</a:t>
            </a:r>
            <a:endParaRPr lang="el-GR" dirty="0"/>
          </a:p>
        </p:txBody>
      </p:sp>
      <p:sp>
        <p:nvSpPr>
          <p:cNvPr id="3" name="Content Placeholder 2"/>
          <p:cNvSpPr>
            <a:spLocks noGrp="1"/>
          </p:cNvSpPr>
          <p:nvPr>
            <p:ph sz="half" idx="1"/>
          </p:nvPr>
        </p:nvSpPr>
        <p:spPr/>
        <p:txBody>
          <a:bodyPr/>
          <a:lstStyle/>
          <a:p>
            <a:pPr marL="0" indent="0">
              <a:buNone/>
            </a:pPr>
            <a:r>
              <a:rPr lang="el-GR" altLang="el-GR" dirty="0"/>
              <a:t>Τα παιδιά παίζουν με το βιβλίο. Επιλέγοντας μια εικόνα, πρέπει να βρουν το όνομα του αξιοθέατου ή αντίστροφα. Σε κάθε περίπτωση ο Πίνακας Αναφοράς θα τα βοηθήσει να διαβάσουν.</a:t>
            </a:r>
          </a:p>
          <a:p>
            <a:endParaRPr lang="el-GR" dirty="0"/>
          </a:p>
        </p:txBody>
      </p:sp>
      <p:pic>
        <p:nvPicPr>
          <p:cNvPr id="5" name="Picture 3" descr="Το σπασμένο βιβλίο"/>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a:stretch/>
        </p:blipFill>
        <p:spPr bwMode="auto">
          <a:xfrm>
            <a:off x="4850510" y="1772816"/>
            <a:ext cx="3786745"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55411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«Βρίσκεστε εδώ»</a:t>
            </a:r>
            <a:r>
              <a:rPr lang="en-GB" altLang="el-GR" dirty="0"/>
              <a:t> (</a:t>
            </a:r>
            <a:r>
              <a:rPr lang="en-GB" altLang="el-GR" dirty="0" smtClean="0"/>
              <a:t>1/4)</a:t>
            </a:r>
            <a:endParaRPr lang="el-GR" dirty="0"/>
          </a:p>
        </p:txBody>
      </p:sp>
      <p:sp>
        <p:nvSpPr>
          <p:cNvPr id="3" name="Content Placeholder 2" descr="χάρτης της Παλιάς Πόλης "/>
          <p:cNvSpPr>
            <a:spLocks noGrp="1"/>
          </p:cNvSpPr>
          <p:nvPr>
            <p:ph sz="half" idx="1"/>
          </p:nvPr>
        </p:nvSpPr>
        <p:spPr/>
        <p:txBody>
          <a:bodyPr/>
          <a:lstStyle/>
          <a:p>
            <a:pPr marL="0" indent="0">
              <a:buNone/>
            </a:pPr>
            <a:r>
              <a:rPr lang="el-GR" altLang="el-GR" dirty="0"/>
              <a:t>Τα παιδιά φέρνουν στο σχολείο το χάρτη της Παλιάς Πόλης και σχεδιάζουν την εκδρομή τους. Επιλέγουν τα αξιοθέατα και αποφασίζουν τη διαδρομή που θα </a:t>
            </a:r>
            <a:r>
              <a:rPr lang="el-GR" altLang="el-GR" dirty="0" smtClean="0"/>
              <a:t>ακολουθήσουν.</a:t>
            </a:r>
            <a:endParaRPr lang="el-GR" dirty="0"/>
          </a:p>
        </p:txBody>
      </p:sp>
      <p:pic>
        <p:nvPicPr>
          <p:cNvPr id="5" name="Picture 1" descr="7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88024" y="1772816"/>
            <a:ext cx="3096344" cy="411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31982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«Βρίσκεστε εδώ</a:t>
            </a:r>
            <a:r>
              <a:rPr lang="el-GR" altLang="el-GR" dirty="0" smtClean="0"/>
              <a:t>»</a:t>
            </a:r>
            <a:r>
              <a:rPr lang="en-GB" altLang="el-GR" dirty="0"/>
              <a:t> </a:t>
            </a:r>
            <a:r>
              <a:rPr lang="en-GB" altLang="el-GR" dirty="0" smtClean="0"/>
              <a:t>(2/4</a:t>
            </a:r>
            <a:r>
              <a:rPr lang="en-GB" altLang="el-GR" dirty="0"/>
              <a:t>)</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l-GR" sz="2600" dirty="0"/>
              <a:t>Επιπλέον εφοδιάζονται με φωτοτυπίες ενός απλοποιημένου χάρτη, με σημειωμένα μόνο τα αξιοθέατα που θέλουν να επισκεφτούν, καθώς και μια κινητή καρτέλα ΒΡΙΣΚΕΣΤΕ ΕΔΩ. Ο Πίνακας Αναφοράς θα τα βοηθήσει να διαβάσουν.</a:t>
            </a:r>
          </a:p>
          <a:p>
            <a:endParaRPr lang="el-GR" sz="2600" dirty="0"/>
          </a:p>
        </p:txBody>
      </p:sp>
      <p:pic>
        <p:nvPicPr>
          <p:cNvPr id="5" name="Picture 5" descr="χάρτης της Παλιάς Πόλης "/>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a:stretch/>
        </p:blipFill>
        <p:spPr bwMode="auto">
          <a:xfrm>
            <a:off x="4644008" y="1772815"/>
            <a:ext cx="3888432" cy="404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0429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«Βρίσκεστε εδώ</a:t>
            </a:r>
            <a:r>
              <a:rPr lang="el-GR" altLang="el-GR" dirty="0" smtClean="0"/>
              <a:t>»</a:t>
            </a:r>
            <a:r>
              <a:rPr lang="en-GB" altLang="el-GR" dirty="0"/>
              <a:t> </a:t>
            </a:r>
            <a:r>
              <a:rPr lang="en-GB" altLang="el-GR" dirty="0" smtClean="0"/>
              <a:t>(3/4</a:t>
            </a:r>
            <a:r>
              <a:rPr lang="en-GB" altLang="el-GR" dirty="0"/>
              <a:t>)</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Όταν φτάνουν στην είσοδο της Παλιάς Πόλης παρατηρούν τον αναρτημένο χάρτη και διαβάζουν τη φράση ΒΡΙΣΚΕΣΤΕ ΕΔΩ</a:t>
            </a:r>
            <a:r>
              <a:rPr lang="el-GR" altLang="el-GR" sz="2600"/>
              <a:t>. </a:t>
            </a:r>
            <a:endParaRPr lang="el-GR" sz="2600" dirty="0"/>
          </a:p>
        </p:txBody>
      </p:sp>
      <p:pic>
        <p:nvPicPr>
          <p:cNvPr id="7" name="Content Placeholder 6" descr="χάρτης της Παλιάς Πόλης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60032" y="1772816"/>
            <a:ext cx="3741024" cy="280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39263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«Βρίσκεστε εδώ</a:t>
            </a:r>
            <a:r>
              <a:rPr lang="el-GR" altLang="el-GR" dirty="0" smtClean="0"/>
              <a:t>»</a:t>
            </a:r>
            <a:r>
              <a:rPr lang="en-GB" altLang="el-GR" dirty="0"/>
              <a:t> </a:t>
            </a:r>
            <a:r>
              <a:rPr lang="en-GB" altLang="el-GR" dirty="0" smtClean="0"/>
              <a:t>(4/4</a:t>
            </a:r>
            <a:r>
              <a:rPr lang="en-GB" altLang="el-GR" dirty="0"/>
              <a:t>)</a:t>
            </a:r>
            <a:endParaRPr lang="el-GR" dirty="0"/>
          </a:p>
        </p:txBody>
      </p:sp>
      <p:sp>
        <p:nvSpPr>
          <p:cNvPr id="3" name="Content Placeholder 2" descr="ταμπέλα "/>
          <p:cNvSpPr>
            <a:spLocks noGrp="1"/>
          </p:cNvSpPr>
          <p:nvPr>
            <p:ph sz="half" idx="1"/>
          </p:nvPr>
        </p:nvSpPr>
        <p:spPr/>
        <p:txBody>
          <a:bodyPr>
            <a:noAutofit/>
          </a:bodyPr>
          <a:lstStyle/>
          <a:p>
            <a:pPr marL="0" indent="0">
              <a:buNone/>
            </a:pPr>
            <a:r>
              <a:rPr lang="el-GR" altLang="el-GR" dirty="0" smtClean="0"/>
              <a:t>Κοιτώντας </a:t>
            </a:r>
            <a:r>
              <a:rPr lang="el-GR" altLang="el-GR" dirty="0"/>
              <a:t>το δικό τους χάρτη προσπαθούν να βάλουν το δικό τους ΒΡΙΣΚΕΣΤΕ ΕΔΩ στη σωστή θέση. Η ταμπέλα αλλάζει θέση πολλές φορές κατά τη διαδρομή.</a:t>
            </a:r>
          </a:p>
          <a:p>
            <a:endParaRPr lang="el-GR" dirty="0"/>
          </a:p>
        </p:txBody>
      </p:sp>
      <p:pic>
        <p:nvPicPr>
          <p:cNvPr id="7" name="Picture 5" descr="DSC01398"/>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700808"/>
            <a:ext cx="4038600" cy="325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6635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«Φύλλο εργασίας</a:t>
            </a:r>
            <a:r>
              <a:rPr lang="en-GB" altLang="el-GR" dirty="0" smtClean="0"/>
              <a:t> 7</a:t>
            </a:r>
            <a:r>
              <a:rPr lang="el-GR" altLang="el-GR" dirty="0" smtClean="0"/>
              <a:t>»</a:t>
            </a:r>
            <a:endParaRPr lang="el-GR" dirty="0"/>
          </a:p>
        </p:txBody>
      </p:sp>
      <p:pic>
        <p:nvPicPr>
          <p:cNvPr id="6" name="Picture 3" descr="DSC0122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50132" y="1557338"/>
            <a:ext cx="6456436"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999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«Φύλλο εργασίας»</a:t>
            </a:r>
            <a:endParaRPr lang="el-GR" dirty="0"/>
          </a:p>
        </p:txBody>
      </p:sp>
      <p:sp>
        <p:nvSpPr>
          <p:cNvPr id="3" name="Content Placeholder 2"/>
          <p:cNvSpPr>
            <a:spLocks noGrp="1"/>
          </p:cNvSpPr>
          <p:nvPr>
            <p:ph sz="half" idx="1"/>
          </p:nvPr>
        </p:nvSpPr>
        <p:spPr/>
        <p:txBody>
          <a:bodyPr/>
          <a:lstStyle/>
          <a:p>
            <a:pPr marL="0" indent="0">
              <a:buNone/>
            </a:pPr>
            <a:r>
              <a:rPr lang="el-GR" altLang="el-GR" dirty="0"/>
              <a:t>Οι γνώσεις τους ελέγχονται όταν σε φύλλο εργασίας, αναγνωρίσουν τη Ρόδο και της δώσουν το χρώμα που ονειρεύονται για αυτήν.</a:t>
            </a:r>
          </a:p>
          <a:p>
            <a:endParaRPr lang="el-GR" dirty="0"/>
          </a:p>
        </p:txBody>
      </p:sp>
      <p:pic>
        <p:nvPicPr>
          <p:cNvPr id="5" name="Picture 5" descr="Χάρτης Ρόδου"/>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40402" y="1772816"/>
            <a:ext cx="3854196" cy="3785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5191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Επίσκεψη στο Καστέλο</a:t>
            </a:r>
            <a:endParaRPr lang="el-GR" dirty="0"/>
          </a:p>
        </p:txBody>
      </p:sp>
      <p:sp>
        <p:nvSpPr>
          <p:cNvPr id="4" name="Content Placeholder 3"/>
          <p:cNvSpPr>
            <a:spLocks noGrp="1"/>
          </p:cNvSpPr>
          <p:nvPr>
            <p:ph sz="half" idx="1"/>
          </p:nvPr>
        </p:nvSpPr>
        <p:spPr/>
        <p:txBody>
          <a:bodyPr>
            <a:normAutofit/>
          </a:bodyPr>
          <a:lstStyle/>
          <a:p>
            <a:r>
              <a:rPr lang="el-GR" dirty="0" smtClean="0"/>
              <a:t>Τα </a:t>
            </a:r>
            <a:r>
              <a:rPr lang="el-GR" dirty="0"/>
              <a:t>παιδιά μαθαίνουν το ΜΗ(Ν</a:t>
            </a:r>
            <a:r>
              <a:rPr lang="el-GR" dirty="0" smtClean="0"/>
              <a:t>).</a:t>
            </a:r>
            <a:endParaRPr lang="el-GR" dirty="0"/>
          </a:p>
          <a:p>
            <a:r>
              <a:rPr lang="el-GR" dirty="0" smtClean="0"/>
              <a:t>Τα </a:t>
            </a:r>
            <a:r>
              <a:rPr lang="el-GR" dirty="0"/>
              <a:t>παιδιά έρχονται σε επαφή με έντυπο υλικό, συγκεκριμένα τα </a:t>
            </a:r>
            <a:r>
              <a:rPr lang="el-GR" dirty="0" smtClean="0"/>
              <a:t>εισιτήρια.</a:t>
            </a:r>
            <a:br>
              <a:rPr lang="el-GR" dirty="0" smtClean="0"/>
            </a:br>
            <a:r>
              <a:rPr lang="el-GR" dirty="0" smtClean="0"/>
              <a:t/>
            </a:r>
            <a:br>
              <a:rPr lang="el-GR" dirty="0" smtClean="0"/>
            </a:br>
            <a:r>
              <a:rPr lang="el-GR" b="1" dirty="0" smtClean="0"/>
              <a:t>ΠΩΣ</a:t>
            </a:r>
            <a:r>
              <a:rPr lang="el-GR" b="1" dirty="0"/>
              <a:t>; </a:t>
            </a:r>
          </a:p>
          <a:p>
            <a:endParaRPr lang="el-GR" dirty="0"/>
          </a:p>
        </p:txBody>
      </p:sp>
      <p:pic>
        <p:nvPicPr>
          <p:cNvPr id="6" name="Picture 4" descr="Καστέλο"/>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04048" y="1700808"/>
            <a:ext cx="3096344" cy="413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86586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«Ντεντέκτιβ του </a:t>
            </a:r>
            <a:r>
              <a:rPr lang="en-GB" dirty="0" smtClean="0"/>
              <a:t>MH</a:t>
            </a:r>
            <a:r>
              <a:rPr lang="el-GR" dirty="0" smtClean="0"/>
              <a:t>»</a:t>
            </a:r>
            <a:r>
              <a:rPr lang="en-GB" dirty="0" smtClean="0"/>
              <a:t> (1/3)</a:t>
            </a:r>
            <a:endParaRPr lang="el-GR" dirty="0"/>
          </a:p>
        </p:txBody>
      </p:sp>
      <p:sp>
        <p:nvSpPr>
          <p:cNvPr id="5" name="Content Placeholder 4"/>
          <p:cNvSpPr>
            <a:spLocks noGrp="1"/>
          </p:cNvSpPr>
          <p:nvPr>
            <p:ph idx="1"/>
          </p:nvPr>
        </p:nvSpPr>
        <p:spPr/>
        <p:txBody>
          <a:bodyPr/>
          <a:lstStyle/>
          <a:p>
            <a:pPr marL="0" indent="0">
              <a:buNone/>
            </a:pPr>
            <a:r>
              <a:rPr lang="el-GR" altLang="el-GR" dirty="0"/>
              <a:t>Πριν την επίσκεψη δίνεται στα παιδιά μια </a:t>
            </a:r>
            <a:r>
              <a:rPr lang="el-GR" altLang="el-GR" dirty="0" err="1"/>
              <a:t>καρτούλα</a:t>
            </a:r>
            <a:r>
              <a:rPr lang="el-GR" altLang="el-GR" dirty="0"/>
              <a:t> που στις δύο πλευρές της αναγράφεται η λέξη ΜΗ(Ν). Τα παιδιά εικάζουν το περιεχόμενό της, αλλά η νηπιαγωγός δεν επιβεβαιώνει. Κατά τη διάρκεια της επίσκεψή τους πρέπει να ανακαλύψουν όσα περισσότερα ΜΗ μπορούν.</a:t>
            </a:r>
            <a:endParaRPr lang="el-GR" dirty="0"/>
          </a:p>
        </p:txBody>
      </p:sp>
    </p:spTree>
    <p:extLst>
      <p:ext uri="{BB962C8B-B14F-4D97-AF65-F5344CB8AC3E}">
        <p14:creationId xmlns:p14="http://schemas.microsoft.com/office/powerpoint/2010/main" val="37081211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t>«Ντεντέκτιβ του </a:t>
            </a:r>
            <a:r>
              <a:rPr lang="en-GB" dirty="0"/>
              <a:t>MH</a:t>
            </a:r>
            <a:r>
              <a:rPr lang="el-GR" dirty="0"/>
              <a:t>»</a:t>
            </a:r>
            <a:r>
              <a:rPr lang="en-GB" dirty="0"/>
              <a:t> </a:t>
            </a:r>
            <a:r>
              <a:rPr lang="en-GB" dirty="0" smtClean="0"/>
              <a:t>(2/3)</a:t>
            </a:r>
            <a:endParaRPr lang="el-GR" dirty="0"/>
          </a:p>
        </p:txBody>
      </p:sp>
      <p:sp>
        <p:nvSpPr>
          <p:cNvPr id="5" name="Content Placeholder 4"/>
          <p:cNvSpPr>
            <a:spLocks noGrp="1"/>
          </p:cNvSpPr>
          <p:nvPr>
            <p:ph sz="half" idx="1"/>
          </p:nvPr>
        </p:nvSpPr>
        <p:spPr/>
        <p:txBody>
          <a:bodyPr>
            <a:noAutofit/>
          </a:bodyPr>
          <a:lstStyle/>
          <a:p>
            <a:pPr marL="0" indent="0">
              <a:buNone/>
            </a:pPr>
            <a:r>
              <a:rPr lang="el-GR" altLang="el-GR" dirty="0"/>
              <a:t>Η νηπιαγωγός τα φωτογραφίζει δύο φορές: μία μόνο την ταμπέλα με την αποτροπή και μία την ταμπέλα στον περιβάλλοντα χώρο. </a:t>
            </a:r>
            <a:endParaRPr lang="el-GR" dirty="0"/>
          </a:p>
        </p:txBody>
      </p:sp>
      <p:pic>
        <p:nvPicPr>
          <p:cNvPr id="7" name="Content Placeholder 6" descr="ταμπέλα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48064" y="1700808"/>
            <a:ext cx="3392424" cy="254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74013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t>«Ντεντέκτιβ του </a:t>
            </a:r>
            <a:r>
              <a:rPr lang="en-GB" dirty="0"/>
              <a:t>MH</a:t>
            </a:r>
            <a:r>
              <a:rPr lang="el-GR" dirty="0"/>
              <a:t>»</a:t>
            </a:r>
            <a:r>
              <a:rPr lang="en-GB" dirty="0"/>
              <a:t> </a:t>
            </a:r>
            <a:r>
              <a:rPr lang="en-GB" dirty="0" smtClean="0"/>
              <a:t>(3/3)</a:t>
            </a:r>
            <a:endParaRPr lang="el-GR" dirty="0"/>
          </a:p>
        </p:txBody>
      </p:sp>
      <p:sp>
        <p:nvSpPr>
          <p:cNvPr id="5" name="Content Placeholder 4"/>
          <p:cNvSpPr>
            <a:spLocks noGrp="1"/>
          </p:cNvSpPr>
          <p:nvPr>
            <p:ph sz="half" idx="1"/>
          </p:nvPr>
        </p:nvSpPr>
        <p:spPr/>
        <p:txBody>
          <a:bodyPr>
            <a:noAutofit/>
          </a:bodyPr>
          <a:lstStyle/>
          <a:p>
            <a:pPr marL="0" indent="0">
              <a:buNone/>
            </a:pPr>
            <a:r>
              <a:rPr lang="el-GR" altLang="el-GR" dirty="0" smtClean="0"/>
              <a:t>Οι </a:t>
            </a:r>
            <a:r>
              <a:rPr lang="el-GR" altLang="el-GR" dirty="0"/>
              <a:t>φωτογραφίες τυπώνονται στο σχολείο. Τα παιδιά θα συζητήσουν και θα αποκαλύψουν τι λέει η επίμαχη λέξη. Θα λάβουν </a:t>
            </a:r>
            <a:r>
              <a:rPr lang="el-GR" altLang="el-GR" dirty="0" err="1"/>
              <a:t>υπόψην</a:t>
            </a:r>
            <a:r>
              <a:rPr lang="el-GR" altLang="el-GR" dirty="0"/>
              <a:t> τους ενδείξεις τόπου, αλλά και τα ίδια τα γράμματα.</a:t>
            </a:r>
          </a:p>
          <a:p>
            <a:endParaRPr lang="el-GR" dirty="0"/>
          </a:p>
        </p:txBody>
      </p:sp>
      <p:pic>
        <p:nvPicPr>
          <p:cNvPr id="7" name="Content Placeholder 6" descr="ταμπέλα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48064" y="1700808"/>
            <a:ext cx="3392424" cy="254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67443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«Ο κόσμος είναι γεμάτος ΜΗ»</a:t>
            </a:r>
            <a:r>
              <a:rPr lang="en-GB" altLang="el-GR" dirty="0" smtClean="0"/>
              <a:t> (1/2)</a:t>
            </a:r>
            <a:endParaRPr lang="el-GR" dirty="0"/>
          </a:p>
        </p:txBody>
      </p:sp>
      <p:sp>
        <p:nvSpPr>
          <p:cNvPr id="3" name="Content Placeholder 2"/>
          <p:cNvSpPr>
            <a:spLocks noGrp="1"/>
          </p:cNvSpPr>
          <p:nvPr>
            <p:ph sz="half" idx="1"/>
          </p:nvPr>
        </p:nvSpPr>
        <p:spPr/>
        <p:txBody>
          <a:bodyPr/>
          <a:lstStyle/>
          <a:p>
            <a:pPr marL="0" indent="0">
              <a:buNone/>
            </a:pPr>
            <a:r>
              <a:rPr lang="el-GR" altLang="el-GR" dirty="0"/>
              <a:t>Τα παιδιά διαβάζουν το βιβλίο του Ευγένιου </a:t>
            </a:r>
            <a:r>
              <a:rPr lang="el-GR" altLang="el-GR" dirty="0" err="1"/>
              <a:t>Τριβιζά</a:t>
            </a:r>
            <a:r>
              <a:rPr lang="el-GR" altLang="el-GR" dirty="0"/>
              <a:t> </a:t>
            </a:r>
            <a:r>
              <a:rPr lang="el-GR" altLang="el-GR" dirty="0" smtClean="0"/>
              <a:t>«Ο </a:t>
            </a:r>
            <a:r>
              <a:rPr lang="el-GR" altLang="el-GR" dirty="0"/>
              <a:t>Μικρός </a:t>
            </a:r>
            <a:r>
              <a:rPr lang="el-GR" altLang="el-GR" dirty="0" smtClean="0"/>
              <a:t>Ερμής». </a:t>
            </a:r>
            <a:r>
              <a:rPr lang="el-GR" altLang="el-GR" dirty="0"/>
              <a:t>Ανακαλύπτουν τα ΜΗ σε κείμενο και εικονογράφηση.</a:t>
            </a:r>
          </a:p>
          <a:p>
            <a:endParaRPr lang="el-GR" dirty="0"/>
          </a:p>
        </p:txBody>
      </p:sp>
      <p:pic>
        <p:nvPicPr>
          <p:cNvPr id="1026" name="Picture 2" descr="Ο Μικρός Ερμής"/>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135636" y="1600200"/>
            <a:ext cx="3063728" cy="45259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0" y="5733256"/>
            <a:ext cx="472173" cy="360040"/>
          </a:xfrm>
          <a:prstGeom prst="rect">
            <a:avLst/>
          </a:prstGeom>
        </p:spPr>
        <p:txBody>
          <a:bodyPr vert="horz" wrap="square" lIns="91440" tIns="45720" rIns="91440" bIns="45720" rtlCol="0" anchor="ctr">
            <a:noAutofit/>
          </a:bodyPr>
          <a:lstStyle/>
          <a:p>
            <a:r>
              <a:rPr lang="el-GR" b="1" dirty="0" smtClean="0">
                <a:latin typeface="+mj-lt"/>
              </a:rPr>
              <a:t>[2]</a:t>
            </a:r>
          </a:p>
        </p:txBody>
      </p:sp>
    </p:spTree>
    <p:custDataLst>
      <p:tags r:id="rId1"/>
    </p:custDataLst>
    <p:extLst>
      <p:ext uri="{BB962C8B-B14F-4D97-AF65-F5344CB8AC3E}">
        <p14:creationId xmlns:p14="http://schemas.microsoft.com/office/powerpoint/2010/main" val="26160008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«Ο κόσμος είναι γεμάτος ΜΗ»</a:t>
            </a:r>
            <a:r>
              <a:rPr lang="en-GB" altLang="el-GR" dirty="0"/>
              <a:t> </a:t>
            </a:r>
            <a:r>
              <a:rPr lang="en-GB" altLang="el-GR" dirty="0" smtClean="0"/>
              <a:t>(2/2</a:t>
            </a:r>
            <a:r>
              <a:rPr lang="en-GB" altLang="el-GR" dirty="0"/>
              <a:t>)</a:t>
            </a:r>
            <a:endParaRPr lang="el-GR" dirty="0"/>
          </a:p>
        </p:txBody>
      </p:sp>
      <p:pic>
        <p:nvPicPr>
          <p:cNvPr id="5" name="Picture 7" descr="ΚΑΣΤΕΛΟ 1Α"/>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431036" y="1645761"/>
            <a:ext cx="3140964" cy="443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ΚΑΣΤΕΛΟ 1Β"/>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860032" y="1645761"/>
            <a:ext cx="3108960" cy="443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27584" y="5589240"/>
            <a:ext cx="472173" cy="360040"/>
          </a:xfrm>
          <a:prstGeom prst="rect">
            <a:avLst/>
          </a:prstGeom>
        </p:spPr>
        <p:txBody>
          <a:bodyPr vert="horz" wrap="square" lIns="91440" tIns="45720" rIns="91440" bIns="45720" rtlCol="0" anchor="ctr">
            <a:noAutofit/>
          </a:bodyPr>
          <a:lstStyle/>
          <a:p>
            <a:r>
              <a:rPr lang="el-GR" b="1" dirty="0" smtClean="0">
                <a:latin typeface="+mj-lt"/>
              </a:rPr>
              <a:t>[3]</a:t>
            </a:r>
          </a:p>
        </p:txBody>
      </p:sp>
      <p:sp>
        <p:nvSpPr>
          <p:cNvPr id="8" name="TextBox 7"/>
          <p:cNvSpPr txBox="1"/>
          <p:nvPr/>
        </p:nvSpPr>
        <p:spPr>
          <a:xfrm>
            <a:off x="7934744" y="5589240"/>
            <a:ext cx="472173" cy="360040"/>
          </a:xfrm>
          <a:prstGeom prst="rect">
            <a:avLst/>
          </a:prstGeom>
        </p:spPr>
        <p:txBody>
          <a:bodyPr vert="horz" wrap="square" lIns="91440" tIns="45720" rIns="91440" bIns="45720" rtlCol="0" anchor="ctr">
            <a:noAutofit/>
          </a:bodyPr>
          <a:lstStyle/>
          <a:p>
            <a:r>
              <a:rPr lang="el-GR" b="1" dirty="0" smtClean="0">
                <a:latin typeface="+mj-lt"/>
              </a:rPr>
              <a:t>[4]</a:t>
            </a:r>
          </a:p>
        </p:txBody>
      </p:sp>
    </p:spTree>
    <p:custDataLst>
      <p:tags r:id="rId1"/>
    </p:custDataLst>
    <p:extLst>
      <p:ext uri="{BB962C8B-B14F-4D97-AF65-F5344CB8AC3E}">
        <p14:creationId xmlns:p14="http://schemas.microsoft.com/office/powerpoint/2010/main" val="13175518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«Υπάρχουν και άλλοι τρόποι να πεις ΜΗ»</a:t>
            </a:r>
            <a:r>
              <a:rPr lang="en-GB" dirty="0" smtClean="0"/>
              <a:t> (1/2)</a:t>
            </a:r>
            <a:endParaRPr lang="el-GR" dirty="0"/>
          </a:p>
        </p:txBody>
      </p:sp>
      <p:sp>
        <p:nvSpPr>
          <p:cNvPr id="3" name="Content Placeholder 2"/>
          <p:cNvSpPr>
            <a:spLocks noGrp="1"/>
          </p:cNvSpPr>
          <p:nvPr>
            <p:ph sz="half" idx="1"/>
          </p:nvPr>
        </p:nvSpPr>
        <p:spPr/>
        <p:txBody>
          <a:bodyPr/>
          <a:lstStyle/>
          <a:p>
            <a:pPr marL="0" indent="0">
              <a:buNone/>
            </a:pPr>
            <a:r>
              <a:rPr lang="el-GR" altLang="el-GR" dirty="0"/>
              <a:t>Κατά τη διάρκεια της επίσκεψης στο Καστέλο, η νηπιαγωγός διαβάζει τις επιγραφές στα παιδιά και εκείνα συγκεντρώνουν όσες δηλώνουν απαγόρευση. </a:t>
            </a:r>
          </a:p>
          <a:p>
            <a:endParaRPr lang="el-GR" dirty="0"/>
          </a:p>
        </p:txBody>
      </p:sp>
      <p:pic>
        <p:nvPicPr>
          <p:cNvPr id="5" name="Picture 9" descr="ταμπέλα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844824"/>
            <a:ext cx="4038600" cy="303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9792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«Υπάρχουν και άλλοι τρόποι να πεις ΜΗ</a:t>
            </a:r>
            <a:r>
              <a:rPr lang="el-GR" dirty="0" smtClean="0"/>
              <a:t>»</a:t>
            </a:r>
            <a:r>
              <a:rPr lang="en-GB" dirty="0"/>
              <a:t> </a:t>
            </a:r>
            <a:r>
              <a:rPr lang="en-GB" dirty="0" smtClean="0"/>
              <a:t>(2/2</a:t>
            </a:r>
            <a:r>
              <a:rPr lang="en-GB" dirty="0"/>
              <a:t>)</a:t>
            </a:r>
            <a:endParaRPr lang="el-GR" dirty="0"/>
          </a:p>
        </p:txBody>
      </p:sp>
      <p:sp>
        <p:nvSpPr>
          <p:cNvPr id="3" name="Content Placeholder 2"/>
          <p:cNvSpPr>
            <a:spLocks noGrp="1"/>
          </p:cNvSpPr>
          <p:nvPr>
            <p:ph sz="half" idx="1"/>
          </p:nvPr>
        </p:nvSpPr>
        <p:spPr/>
        <p:txBody>
          <a:bodyPr/>
          <a:lstStyle/>
          <a:p>
            <a:pPr marL="0" indent="0">
              <a:buNone/>
            </a:pPr>
            <a:r>
              <a:rPr lang="el-GR" dirty="0"/>
              <a:t>Αργότερα στο σχολείο τις παρατηρούν και τις κατατάσσουν σε τρεις κατηγορίες: α) ΜΗ, β) ΑΠΑΓΟΡΕΥΕΤΑΙ, γ) Κόκκινος κύκλος με διαγραφή. </a:t>
            </a:r>
          </a:p>
          <a:p>
            <a:pPr marL="0" indent="0">
              <a:buNone/>
            </a:pPr>
            <a:r>
              <a:rPr lang="el-GR" dirty="0"/>
              <a:t>Στη συνέχεια τα παιδιά φτιάχνουν τα δικά τους απαγορεύεται.</a:t>
            </a:r>
          </a:p>
          <a:p>
            <a:endParaRPr lang="el-GR" dirty="0"/>
          </a:p>
        </p:txBody>
      </p:sp>
      <p:pic>
        <p:nvPicPr>
          <p:cNvPr id="5" name="Picture 8" descr="ταμπέλα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72816"/>
            <a:ext cx="4038600" cy="303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03154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«Πού είναι τα εκδοτήρια;»</a:t>
            </a:r>
            <a:r>
              <a:rPr lang="en-GB" altLang="el-GR" dirty="0" smtClean="0"/>
              <a:t> </a:t>
            </a:r>
            <a:r>
              <a:rPr lang="en-GB" dirty="0"/>
              <a:t>(1/2)</a:t>
            </a:r>
            <a:endParaRPr lang="el-GR" dirty="0"/>
          </a:p>
        </p:txBody>
      </p:sp>
      <p:sp>
        <p:nvSpPr>
          <p:cNvPr id="3" name="Content Placeholder 2"/>
          <p:cNvSpPr>
            <a:spLocks noGrp="1"/>
          </p:cNvSpPr>
          <p:nvPr>
            <p:ph sz="half" idx="1"/>
          </p:nvPr>
        </p:nvSpPr>
        <p:spPr/>
        <p:txBody>
          <a:bodyPr/>
          <a:lstStyle/>
          <a:p>
            <a:pPr marL="0" indent="0">
              <a:buNone/>
            </a:pPr>
            <a:r>
              <a:rPr lang="el-GR" altLang="el-GR" dirty="0"/>
              <a:t>Πριν την επίσκεψη δίνεται στα παιδιά μια κάρτα με τη λέξη ΕΙΣΙΤΗΡΙΟ. Τη διαβάζουν με τη βοήθεια της νηπιαγωγού και την παίρνουν μαζί τους. Με αυτήν θα ανακαλύψουν τα εκδοτήρια. </a:t>
            </a:r>
          </a:p>
          <a:p>
            <a:endParaRPr lang="el-GR" dirty="0"/>
          </a:p>
        </p:txBody>
      </p:sp>
      <p:pic>
        <p:nvPicPr>
          <p:cNvPr id="2050" name="Picture 2" descr="Καρτέλα &quot;ΕΙΣΙΤΗΡΙΟ&quo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16016" y="1772816"/>
            <a:ext cx="3840813" cy="1188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69223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«Πού είναι τα εκδοτήρια</a:t>
            </a:r>
            <a:r>
              <a:rPr lang="el-GR" altLang="el-GR" dirty="0" smtClean="0"/>
              <a:t>;»</a:t>
            </a:r>
            <a:r>
              <a:rPr lang="en-GB" altLang="el-GR" dirty="0" smtClean="0"/>
              <a:t> </a:t>
            </a:r>
            <a:r>
              <a:rPr lang="en-GB" dirty="0" smtClean="0"/>
              <a:t>(</a:t>
            </a:r>
            <a:r>
              <a:rPr lang="en-GB" dirty="0"/>
              <a:t>2</a:t>
            </a:r>
            <a:r>
              <a:rPr lang="en-GB" dirty="0" smtClean="0"/>
              <a:t>/2</a:t>
            </a:r>
            <a:r>
              <a:rPr lang="en-GB" dirty="0"/>
              <a:t>)</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Απέξω από το Καστέλο κοιτούν τις διάφορες επιγραφές για να  δουν πού αναγράφεται η επίμαχη λέξη. Ο πρώτος που θα την ανακαλύψει θα είναι και ο πρώτος στη γραμμή που θα σχηματίσουν τα παιδιά για να εισέλθουν στο Καστέλο</a:t>
            </a:r>
          </a:p>
          <a:p>
            <a:endParaRPr lang="el-GR" sz="2600" dirty="0"/>
          </a:p>
        </p:txBody>
      </p:sp>
      <p:pic>
        <p:nvPicPr>
          <p:cNvPr id="5" name="Picture 7" descr="επιγραφές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72816"/>
            <a:ext cx="4038600"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22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«Αυτό το νησί ανήκει στα Δωδεκάνησα;»</a:t>
            </a:r>
            <a:r>
              <a:rPr lang="en-GB" dirty="0" smtClean="0"/>
              <a:t> (1/2)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500" dirty="0"/>
              <a:t>Σε έναν πίνακα χωρισμένο στα δύο, δημιουργούνται δυο στήλες: ΝΗΣΙΑ ΠΟΥ ΑΝΗΚΟΥΝ ΣΤΑ ΔΩΔΕΚΑΝΗΣΑ, ΝΗΣΙΑ ΠΟΥ ΔΕΝ ΑΝΗΚΟΥΝ ΣΤΑ ΔΩΔΕΚΑΝΗΣΑ. Επιπλέον υπάρχει μια σειρά από κινητές καρτέλες, που κολλάνε με </a:t>
            </a:r>
            <a:r>
              <a:rPr lang="el-GR" altLang="el-GR" sz="2500" dirty="0" err="1"/>
              <a:t>κριτς</a:t>
            </a:r>
            <a:r>
              <a:rPr lang="el-GR" altLang="el-GR" sz="2500" dirty="0"/>
              <a:t> </a:t>
            </a:r>
            <a:r>
              <a:rPr lang="el-GR" altLang="el-GR" sz="2500" dirty="0" err="1"/>
              <a:t>κρατς</a:t>
            </a:r>
            <a:r>
              <a:rPr lang="el-GR" altLang="el-GR" sz="2500" dirty="0"/>
              <a:t> πάνω στον πίνακα, με τα ονόματα των νησιών. </a:t>
            </a:r>
            <a:endParaRPr lang="el-GR" sz="2500" dirty="0"/>
          </a:p>
        </p:txBody>
      </p:sp>
      <p:pic>
        <p:nvPicPr>
          <p:cNvPr id="5" name="Picture 10" descr="ΕΟΤ ΑΝΗΚΟΥΝ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00808"/>
            <a:ext cx="3991356"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11727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«Φτιάξε το δικό σου»</a:t>
            </a:r>
            <a:r>
              <a:rPr lang="en-GB" altLang="el-GR" dirty="0" smtClean="0"/>
              <a:t> </a:t>
            </a:r>
            <a:r>
              <a:rPr lang="en-GB" dirty="0"/>
              <a:t>(1/2)</a:t>
            </a:r>
            <a:endParaRPr lang="el-GR" dirty="0"/>
          </a:p>
        </p:txBody>
      </p:sp>
      <p:sp>
        <p:nvSpPr>
          <p:cNvPr id="3" name="Content Placeholder 2"/>
          <p:cNvSpPr>
            <a:spLocks noGrp="1"/>
          </p:cNvSpPr>
          <p:nvPr>
            <p:ph sz="half" idx="1"/>
          </p:nvPr>
        </p:nvSpPr>
        <p:spPr>
          <a:xfrm>
            <a:off x="457200" y="1600200"/>
            <a:ext cx="3394720" cy="4525963"/>
          </a:xfrm>
        </p:spPr>
        <p:txBody>
          <a:bodyPr>
            <a:normAutofit/>
          </a:bodyPr>
          <a:lstStyle/>
          <a:p>
            <a:pPr marL="0" indent="0">
              <a:buNone/>
            </a:pPr>
            <a:r>
              <a:rPr lang="el-GR" altLang="el-GR" sz="2600" dirty="0"/>
              <a:t>Τα παιδιά παρατηρούν το εισιτήριο εισόδου στο Καστέλο. Διαβάζουν και σχολιάζουν. </a:t>
            </a:r>
          </a:p>
          <a:p>
            <a:endParaRPr lang="el-GR" sz="2600" dirty="0"/>
          </a:p>
        </p:txBody>
      </p:sp>
      <p:pic>
        <p:nvPicPr>
          <p:cNvPr id="5" name="Picture 10" descr="εισιτήριο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125764" y="1772816"/>
            <a:ext cx="4150696"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38446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«Φτιάξε το δικό σου</a:t>
            </a:r>
            <a:r>
              <a:rPr lang="el-GR" altLang="el-GR" dirty="0" smtClean="0"/>
              <a:t>»</a:t>
            </a:r>
            <a:r>
              <a:rPr lang="en-GB" altLang="el-GR" dirty="0" smtClean="0"/>
              <a:t> </a:t>
            </a:r>
            <a:r>
              <a:rPr lang="en-GB" dirty="0" smtClean="0"/>
              <a:t>(2/2</a:t>
            </a:r>
            <a:r>
              <a:rPr lang="en-GB" dirty="0"/>
              <a:t>)</a:t>
            </a:r>
            <a:endParaRPr lang="el-GR" dirty="0"/>
          </a:p>
        </p:txBody>
      </p:sp>
      <p:sp>
        <p:nvSpPr>
          <p:cNvPr id="3" name="Content Placeholder 2"/>
          <p:cNvSpPr>
            <a:spLocks noGrp="1"/>
          </p:cNvSpPr>
          <p:nvPr>
            <p:ph sz="half" idx="1"/>
          </p:nvPr>
        </p:nvSpPr>
        <p:spPr>
          <a:xfrm>
            <a:off x="457200" y="1600200"/>
            <a:ext cx="3250704" cy="4525963"/>
          </a:xfrm>
        </p:spPr>
        <p:txBody>
          <a:bodyPr>
            <a:normAutofit/>
          </a:bodyPr>
          <a:lstStyle/>
          <a:p>
            <a:pPr marL="0" indent="0">
              <a:buNone/>
            </a:pPr>
            <a:r>
              <a:rPr lang="el-GR" altLang="el-GR" sz="2600" dirty="0" smtClean="0"/>
              <a:t>Στη </a:t>
            </a:r>
            <a:r>
              <a:rPr lang="el-GR" altLang="el-GR" sz="2600" dirty="0"/>
              <a:t>συνέχεια τους δίνεται το προσχέδιο ενός εισιτηρίου για να φιλοτεχνήσουν τα ίδια το δικό τους εισιτήριο, γράφοντας και ζωγραφίζοντας.</a:t>
            </a:r>
          </a:p>
          <a:p>
            <a:endParaRPr lang="el-GR" sz="2600" dirty="0"/>
          </a:p>
        </p:txBody>
      </p:sp>
      <p:pic>
        <p:nvPicPr>
          <p:cNvPr id="5" name="Picture 6" descr="εισιτήριο "/>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2460" t="8784" r="2119"/>
          <a:stretch/>
        </p:blipFill>
        <p:spPr bwMode="auto">
          <a:xfrm>
            <a:off x="3877173" y="1628800"/>
            <a:ext cx="4727275" cy="28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90158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Βόλτα στον Δρόμο των Ιπποτών</a:t>
            </a:r>
            <a:endParaRPr lang="el-GR" dirty="0"/>
          </a:p>
        </p:txBody>
      </p:sp>
      <p:sp>
        <p:nvSpPr>
          <p:cNvPr id="3" name="Content Placeholder 2"/>
          <p:cNvSpPr>
            <a:spLocks noGrp="1"/>
          </p:cNvSpPr>
          <p:nvPr>
            <p:ph sz="half" idx="1"/>
          </p:nvPr>
        </p:nvSpPr>
        <p:spPr/>
        <p:txBody>
          <a:bodyPr/>
          <a:lstStyle/>
          <a:p>
            <a:r>
              <a:rPr lang="el-GR" dirty="0"/>
              <a:t>Τα παιδιά μαθαίνουν την έννοια του </a:t>
            </a:r>
            <a:r>
              <a:rPr lang="el-GR" dirty="0" smtClean="0"/>
              <a:t>οικόσημου</a:t>
            </a:r>
            <a:r>
              <a:rPr lang="en-GB" dirty="0" smtClean="0"/>
              <a:t>.</a:t>
            </a:r>
            <a:br>
              <a:rPr lang="en-GB" dirty="0" smtClean="0"/>
            </a:br>
            <a:r>
              <a:rPr lang="en-GB" dirty="0" smtClean="0"/>
              <a:t/>
            </a:r>
            <a:br>
              <a:rPr lang="en-GB" dirty="0" smtClean="0"/>
            </a:br>
            <a:r>
              <a:rPr lang="el-GR" altLang="el-GR" b="1" dirty="0"/>
              <a:t>ΠΩΣ; </a:t>
            </a:r>
          </a:p>
          <a:p>
            <a:endParaRPr lang="el-GR" dirty="0"/>
          </a:p>
          <a:p>
            <a:endParaRPr lang="el-GR" dirty="0"/>
          </a:p>
        </p:txBody>
      </p:sp>
      <p:pic>
        <p:nvPicPr>
          <p:cNvPr id="5" name="Picture 7" descr="Ο Δρόμος των Ιπποτών"/>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04048" y="1566726"/>
            <a:ext cx="3384376" cy="451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40744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«Ανακάλυψε το δικό σου»</a:t>
            </a:r>
            <a:r>
              <a:rPr lang="en-GB" altLang="el-GR" dirty="0" smtClean="0"/>
              <a:t> </a:t>
            </a:r>
            <a:r>
              <a:rPr lang="en-GB" dirty="0"/>
              <a:t>(</a:t>
            </a:r>
            <a:r>
              <a:rPr lang="en-GB" dirty="0" smtClean="0"/>
              <a:t>1/5)</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a:t>Τα παιδιά μιλούν για τα οικόσημα και η νηπιαγωγός τα ενημερώνει ότι στην Οδό των Ιπποτών βρίσκονται πέντε από πέντε διαφορετικές περιοχές. </a:t>
            </a:r>
            <a:endParaRPr lang="el-GR" dirty="0"/>
          </a:p>
        </p:txBody>
      </p:sp>
      <p:pic>
        <p:nvPicPr>
          <p:cNvPr id="1026" name="Picture 2" descr="οικόσημα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1700808"/>
            <a:ext cx="4038600" cy="3025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1569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«Ανακάλυψε το δικό σου</a:t>
            </a:r>
            <a:r>
              <a:rPr lang="el-GR" altLang="el-GR" dirty="0" smtClean="0"/>
              <a:t>»</a:t>
            </a:r>
            <a:r>
              <a:rPr lang="en-GB" altLang="el-GR" dirty="0" smtClean="0"/>
              <a:t> </a:t>
            </a:r>
            <a:r>
              <a:rPr lang="en-GB" dirty="0" smtClean="0"/>
              <a:t>(2/5</a:t>
            </a:r>
            <a:r>
              <a:rPr lang="en-GB" dirty="0"/>
              <a:t>)</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smtClean="0"/>
              <a:t>Συγχρόνως </a:t>
            </a:r>
            <a:r>
              <a:rPr lang="el-GR" altLang="el-GR" dirty="0"/>
              <a:t>τους δείχνει έναν πίνακα, όπου είναι γραμμένες οι χώρες, υπάρχουν τα οικόσημα, μόνο που δεν έχουν αντιστοιχηθεί. </a:t>
            </a:r>
          </a:p>
          <a:p>
            <a:endParaRPr lang="el-GR" dirty="0"/>
          </a:p>
        </p:txBody>
      </p:sp>
      <p:pic>
        <p:nvPicPr>
          <p:cNvPr id="6" name="Content Placeholder 5" descr="οικόσημα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06112" y="1933797"/>
            <a:ext cx="3922776" cy="385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42012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«Ανακάλυψε το δικό σου</a:t>
            </a:r>
            <a:r>
              <a:rPr lang="el-GR" altLang="el-GR" dirty="0" smtClean="0"/>
              <a:t>»</a:t>
            </a:r>
            <a:r>
              <a:rPr lang="en-GB" altLang="el-GR" dirty="0" smtClean="0"/>
              <a:t> </a:t>
            </a:r>
            <a:r>
              <a:rPr lang="en-GB" dirty="0" smtClean="0"/>
              <a:t>(3/5</a:t>
            </a:r>
            <a:r>
              <a:rPr lang="en-GB" dirty="0"/>
              <a:t>)</a:t>
            </a:r>
            <a:endParaRPr lang="el-GR" dirty="0"/>
          </a:p>
        </p:txBody>
      </p:sp>
      <p:sp>
        <p:nvSpPr>
          <p:cNvPr id="3" name="Content Placeholder 2"/>
          <p:cNvSpPr>
            <a:spLocks noGrp="1"/>
          </p:cNvSpPr>
          <p:nvPr>
            <p:ph sz="half" idx="1"/>
          </p:nvPr>
        </p:nvSpPr>
        <p:spPr/>
        <p:txBody>
          <a:bodyPr/>
          <a:lstStyle/>
          <a:p>
            <a:pPr marL="0" indent="0">
              <a:buNone/>
            </a:pPr>
            <a:r>
              <a:rPr lang="el-GR" altLang="el-GR" dirty="0"/>
              <a:t>Στη συνέχεια τα παιδιά χωρίζονται σε πέντε ομάδες και βγαίνουν στο δρόμο των Ιπποτών. Κάθε ομάδα προσπαθεί να ανακαλύψει ένα οικόσημο.</a:t>
            </a:r>
            <a:endParaRPr lang="el-GR" dirty="0"/>
          </a:p>
        </p:txBody>
      </p:sp>
      <p:pic>
        <p:nvPicPr>
          <p:cNvPr id="5" name="Picture 2" descr="δρόμος των Ιπποτών"/>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16016" y="1772816"/>
            <a:ext cx="3886200"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271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«Ανακάλυψε το δικό σου</a:t>
            </a:r>
            <a:r>
              <a:rPr lang="el-GR" altLang="el-GR" dirty="0" smtClean="0"/>
              <a:t>»</a:t>
            </a:r>
            <a:r>
              <a:rPr lang="en-GB" altLang="el-GR" dirty="0" smtClean="0"/>
              <a:t> </a:t>
            </a:r>
            <a:r>
              <a:rPr lang="en-GB" dirty="0" smtClean="0"/>
              <a:t>(4/5</a:t>
            </a:r>
            <a:r>
              <a:rPr lang="en-GB" dirty="0"/>
              <a:t>)</a:t>
            </a:r>
            <a:endParaRPr lang="el-GR" dirty="0"/>
          </a:p>
        </p:txBody>
      </p:sp>
      <p:sp>
        <p:nvSpPr>
          <p:cNvPr id="3" name="Content Placeholder 2" descr="ταινίες με ονόματα χωρών"/>
          <p:cNvSpPr>
            <a:spLocks noGrp="1"/>
          </p:cNvSpPr>
          <p:nvPr>
            <p:ph sz="half" idx="1"/>
          </p:nvPr>
        </p:nvSpPr>
        <p:spPr/>
        <p:txBody>
          <a:bodyPr>
            <a:noAutofit/>
          </a:bodyPr>
          <a:lstStyle/>
          <a:p>
            <a:pPr marL="0" indent="0">
              <a:buNone/>
            </a:pPr>
            <a:r>
              <a:rPr lang="el-GR" altLang="el-GR" dirty="0"/>
              <a:t>Όταν το βρει, η νηπιαγωγός τους λέει ποιας περιοχής είναι και τους δίνει μια ταινία με το όνομά της. </a:t>
            </a:r>
            <a:endParaRPr lang="el-GR" dirty="0"/>
          </a:p>
        </p:txBody>
      </p:sp>
      <p:pic>
        <p:nvPicPr>
          <p:cNvPr id="5" name="Picture 6" descr="ΚΑΣΤΕΛΟ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04047" y="1628800"/>
            <a:ext cx="3704213"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9722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«Ανακάλυψε το δικό σου</a:t>
            </a:r>
            <a:r>
              <a:rPr lang="el-GR" altLang="el-GR" dirty="0" smtClean="0"/>
              <a:t>»</a:t>
            </a:r>
            <a:r>
              <a:rPr lang="en-GB" altLang="el-GR" dirty="0" smtClean="0"/>
              <a:t> </a:t>
            </a:r>
            <a:r>
              <a:rPr lang="en-GB" dirty="0" smtClean="0"/>
              <a:t>(5/5</a:t>
            </a:r>
            <a:r>
              <a:rPr lang="en-GB" dirty="0"/>
              <a:t>)</a:t>
            </a:r>
            <a:endParaRPr lang="el-GR" dirty="0"/>
          </a:p>
        </p:txBody>
      </p:sp>
      <p:sp>
        <p:nvSpPr>
          <p:cNvPr id="3" name="Content Placeholder 2" descr="πίνακας με οικόσημα"/>
          <p:cNvSpPr>
            <a:spLocks noGrp="1"/>
          </p:cNvSpPr>
          <p:nvPr>
            <p:ph sz="half" idx="1"/>
          </p:nvPr>
        </p:nvSpPr>
        <p:spPr/>
        <p:txBody>
          <a:bodyPr>
            <a:noAutofit/>
          </a:bodyPr>
          <a:lstStyle/>
          <a:p>
            <a:pPr marL="0" indent="0">
              <a:buNone/>
            </a:pPr>
            <a:r>
              <a:rPr lang="el-GR" altLang="el-GR" sz="2600" dirty="0" smtClean="0"/>
              <a:t>Όταν </a:t>
            </a:r>
            <a:r>
              <a:rPr lang="el-GR" altLang="el-GR" sz="2600" dirty="0"/>
              <a:t>γυρίσουν στο σχολείο, εκπρόσωποι από τις πέντε ομάδες συμπληρώνουν τον πίνακα, αντιστοιχίζοντας, και με τη βοήθεια της σχετικής κάρτας, το όνομα της χώρας με το οικόσημό της. Ο πίνακας είναι πλέον έτοιμος για να στολίσει την τάξη.</a:t>
            </a:r>
            <a:endParaRPr lang="el-GR" sz="2600" dirty="0"/>
          </a:p>
        </p:txBody>
      </p:sp>
      <p:pic>
        <p:nvPicPr>
          <p:cNvPr id="5" name="Picture 3" descr="photo 17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71822" y="1933797"/>
            <a:ext cx="3991356" cy="385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49673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Ε</a:t>
            </a:r>
            <a:r>
              <a:rPr lang="el-GR" altLang="el-GR" dirty="0" smtClean="0"/>
              <a:t>πίσκεψη στη Δημοτική </a:t>
            </a:r>
            <a:r>
              <a:rPr lang="el-GR" altLang="el-GR" dirty="0"/>
              <a:t>Β</a:t>
            </a:r>
            <a:r>
              <a:rPr lang="el-GR" altLang="el-GR" dirty="0" smtClean="0"/>
              <a:t>ιβλιοθήκη</a:t>
            </a:r>
            <a:endParaRPr lang="el-GR" dirty="0"/>
          </a:p>
        </p:txBody>
      </p:sp>
      <p:sp>
        <p:nvSpPr>
          <p:cNvPr id="3" name="Content Placeholder 2"/>
          <p:cNvSpPr>
            <a:spLocks noGrp="1"/>
          </p:cNvSpPr>
          <p:nvPr>
            <p:ph sz="half" idx="1"/>
          </p:nvPr>
        </p:nvSpPr>
        <p:spPr/>
        <p:txBody>
          <a:bodyPr/>
          <a:lstStyle/>
          <a:p>
            <a:r>
              <a:rPr lang="el-GR" dirty="0"/>
              <a:t>Τα παιδιά μαθαίνουν το </a:t>
            </a:r>
            <a:r>
              <a:rPr lang="el-GR" dirty="0" smtClean="0"/>
              <a:t>Ωράριο</a:t>
            </a:r>
            <a:r>
              <a:rPr lang="en-GB" dirty="0"/>
              <a:t/>
            </a:r>
            <a:br>
              <a:rPr lang="en-GB" dirty="0"/>
            </a:br>
            <a:r>
              <a:rPr lang="en-GB" dirty="0" smtClean="0"/>
              <a:t/>
            </a:r>
            <a:br>
              <a:rPr lang="en-GB" dirty="0" smtClean="0"/>
            </a:br>
            <a:r>
              <a:rPr lang="el-GR" altLang="el-GR" b="1" dirty="0" smtClean="0"/>
              <a:t>ΠΩΣ</a:t>
            </a:r>
            <a:r>
              <a:rPr lang="el-GR" altLang="el-GR" b="1" dirty="0"/>
              <a:t>; </a:t>
            </a:r>
          </a:p>
          <a:p>
            <a:endParaRPr lang="el-GR" dirty="0"/>
          </a:p>
          <a:p>
            <a:endParaRPr lang="el-GR" dirty="0"/>
          </a:p>
        </p:txBody>
      </p:sp>
      <p:pic>
        <p:nvPicPr>
          <p:cNvPr id="5" name="Picture 5" descr="Δημοτική Βιβλιοθήκη"/>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1628800"/>
            <a:ext cx="4038600" cy="302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73550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«Τι διαβάζεις;»</a:t>
            </a:r>
            <a:r>
              <a:rPr lang="en-GB" altLang="el-GR" dirty="0" smtClean="0"/>
              <a:t> </a:t>
            </a:r>
            <a:r>
              <a:rPr lang="en-GB" dirty="0"/>
              <a:t>(</a:t>
            </a:r>
            <a:r>
              <a:rPr lang="en-GB" dirty="0" smtClean="0"/>
              <a:t>1/2)</a:t>
            </a:r>
            <a:endParaRPr lang="el-GR" dirty="0"/>
          </a:p>
        </p:txBody>
      </p:sp>
      <p:sp>
        <p:nvSpPr>
          <p:cNvPr id="3" name="Content Placeholder 2" descr="το Ωράριο της Βιβλιοθήκης"/>
          <p:cNvSpPr>
            <a:spLocks noGrp="1"/>
          </p:cNvSpPr>
          <p:nvPr>
            <p:ph sz="half" idx="1"/>
          </p:nvPr>
        </p:nvSpPr>
        <p:spPr>
          <a:xfrm>
            <a:off x="457200" y="1600200"/>
            <a:ext cx="4546848" cy="4525963"/>
          </a:xfrm>
        </p:spPr>
        <p:txBody>
          <a:bodyPr>
            <a:noAutofit/>
          </a:bodyPr>
          <a:lstStyle/>
          <a:p>
            <a:pPr marL="0" indent="0">
              <a:buNone/>
            </a:pPr>
            <a:r>
              <a:rPr lang="el-GR" altLang="el-GR" sz="2500" dirty="0"/>
              <a:t>Κατά την επίσκεψή τους στη Βιβλιοθήκη, η νηπιαγωγός φωτοτυπεί το Ωράριο της Βιβλιοθήκης</a:t>
            </a:r>
            <a:r>
              <a:rPr lang="el-GR" altLang="el-GR" sz="2500" dirty="0" smtClean="0"/>
              <a:t>.</a:t>
            </a:r>
            <a:r>
              <a:rPr lang="en-GB" altLang="el-GR" sz="2500" dirty="0" smtClean="0"/>
              <a:t> </a:t>
            </a:r>
            <a:r>
              <a:rPr lang="el-GR" altLang="el-GR" sz="2500" dirty="0"/>
              <a:t>Όταν επιστρέψουν στο σχολείο, δίνει σε κάθε ομάδα ένα αντίτυπο και τους ζητά να σημειώσουν με χρωματιστό μαρκαδόρο τις λέξεις που μπορούν να διαβάσουν. Τους υπενθυμίζει ότι πολλές θα τις βρουν στην αίθουσά τους. </a:t>
            </a:r>
            <a:endParaRPr lang="el-GR" sz="2500" dirty="0"/>
          </a:p>
        </p:txBody>
      </p:sp>
      <p:pic>
        <p:nvPicPr>
          <p:cNvPr id="5" name="Picture 6" descr="ΔΗΜΟΤΙΚΗ ΒΙΒΛΙΟΘΗΚΗ (1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220072" y="1772816"/>
            <a:ext cx="3371166"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40325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ZHAW.ACCESSIBILITYADDIN.CHECKTIMEDATE" val="29/2/2016 8:36:39 πμ"/>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7,2,3,"/>
</p:tagLst>
</file>

<file path=ppt/tags/tag3.xml><?xml version="1.0" encoding="utf-8"?>
<p:tagLst xmlns:a="http://schemas.openxmlformats.org/drawingml/2006/main" xmlns:r="http://schemas.openxmlformats.org/officeDocument/2006/relationships" xmlns:p="http://schemas.openxmlformats.org/presentationml/2006/main">
  <p:tag name="ZHAW.ACCESSIBILITYADDIN.READINGORDER" val="2,3,4,7,"/>
</p:tagLst>
</file>

<file path=ppt/tags/tag4.xml><?xml version="1.0" encoding="utf-8"?>
<p:tagLst xmlns:a="http://schemas.openxmlformats.org/drawingml/2006/main" xmlns:r="http://schemas.openxmlformats.org/officeDocument/2006/relationships" xmlns:p="http://schemas.openxmlformats.org/presentationml/2006/main">
  <p:tag name="ZHAW.ACCESSIBILITYADDIN.READINGORDER" val="2,7,1030,5,"/>
</p:tagLst>
</file>

<file path=ppt/tags/tag5.xml><?xml version="1.0" encoding="utf-8"?>
<p:tagLst xmlns:a="http://schemas.openxmlformats.org/drawingml/2006/main" xmlns:r="http://schemas.openxmlformats.org/officeDocument/2006/relationships" xmlns:p="http://schemas.openxmlformats.org/presentationml/2006/main">
  <p:tag name="ZHAW.ACCESSIBILITYADDIN.READINGORDER" val="2,3,1026,6,"/>
</p:tagLst>
</file>

<file path=ppt/tags/tag6.xml><?xml version="1.0" encoding="utf-8"?>
<p:tagLst xmlns:a="http://schemas.openxmlformats.org/drawingml/2006/main" xmlns:r="http://schemas.openxmlformats.org/officeDocument/2006/relationships" xmlns:p="http://schemas.openxmlformats.org/presentationml/2006/main">
  <p:tag name="ZHAW.ACCESSIBILITYADDIN.READINGORDER" val="2,5,6,7,8,"/>
</p:tagLst>
</file>

<file path=ppt/tags/tag7.xml><?xml version="1.0" encoding="utf-8"?>
<p:tagLst xmlns:a="http://schemas.openxmlformats.org/drawingml/2006/main" xmlns:r="http://schemas.openxmlformats.org/officeDocument/2006/relationships" xmlns:p="http://schemas.openxmlformats.org/presentationml/2006/main">
  <p:tag name="ZHAW.ACCESSIBILITYADDIN.READINGORDER" val="2,3,7,"/>
</p:tagLst>
</file>

<file path=ppt/tags/tag8.xml><?xml version="1.0" encoding="utf-8"?>
<p:tagLst xmlns:a="http://schemas.openxmlformats.org/drawingml/2006/main" xmlns:r="http://schemas.openxmlformats.org/officeDocument/2006/relationships" xmlns:p="http://schemas.openxmlformats.org/presentationml/2006/main">
  <p:tag name="ZHAW.ACCESSIBILITYADDIN.READINGORDER" val="34818,34819,34820,6,"/>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86046D1B-8954-4E23-9BF3-4F7363B1F5F8}">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5292</TotalTime>
  <Words>4060</Words>
  <Application>Microsoft Office PowerPoint</Application>
  <PresentationFormat>On-screen Show (4:3)</PresentationFormat>
  <Paragraphs>280</Paragraphs>
  <Slides>113</Slides>
  <Notes>8</Notes>
  <HiddenSlides>0</HiddenSlides>
  <MMClips>0</MMClips>
  <ScaleCrop>false</ScaleCrop>
  <HeadingPairs>
    <vt:vector size="4" baseType="variant">
      <vt:variant>
        <vt:lpstr>Theme</vt:lpstr>
      </vt:variant>
      <vt:variant>
        <vt:i4>1</vt:i4>
      </vt:variant>
      <vt:variant>
        <vt:lpstr>Slide Titles</vt:lpstr>
      </vt:variant>
      <vt:variant>
        <vt:i4>113</vt:i4>
      </vt:variant>
    </vt:vector>
  </HeadingPairs>
  <TitlesOfParts>
    <vt:vector size="114" baseType="lpstr">
      <vt:lpstr>Θέμα του Office</vt:lpstr>
      <vt:lpstr>Διδακτική της Λογοτεχνίας στην Προσχολική Εκπαίδευση</vt:lpstr>
      <vt:lpstr>Αναγνωστικοί Περίπατοι στη Ρόδο</vt:lpstr>
      <vt:lpstr>Εισαγωγή (1/2)</vt:lpstr>
      <vt:lpstr>Εισαγωγή (2/2)</vt:lpstr>
      <vt:lpstr>Επίσκεψη στον ΕΟΤ</vt:lpstr>
      <vt:lpstr>«Ανακαλύπτοντας τη Ρόδο στον χάρτη της Ελλάδας»</vt:lpstr>
      <vt:lpstr>«Η Ρόδος στα Δωδεκάνησα»</vt:lpstr>
      <vt:lpstr>«Φύλλο εργασίας»</vt:lpstr>
      <vt:lpstr>«Αυτό το νησί ανήκει στα Δωδεκάνησα;» (1/2)</vt:lpstr>
      <vt:lpstr>«Αυτό το νησί ανήκει στα Δωδεκάνησα;» (2/2)</vt:lpstr>
      <vt:lpstr>«Η πόλη της Ρόδου» (1/2)</vt:lpstr>
      <vt:lpstr>«Η πόλη της Ρόδου» (2/2)</vt:lpstr>
      <vt:lpstr>«Τα κάστρα της Ρόδου» (1/2)</vt:lpstr>
      <vt:lpstr>«Τα κάστρα της Ρόδου» (2/2)</vt:lpstr>
      <vt:lpstr>«Από πού κατάγεσαι;»</vt:lpstr>
      <vt:lpstr>«Πού είναι;» (1/3)</vt:lpstr>
      <vt:lpstr>«Πού είναι;» (2/3)</vt:lpstr>
      <vt:lpstr>«Πού είναι;» (3/3)</vt:lpstr>
      <vt:lpstr>«Πού το λέει;» (1/2)</vt:lpstr>
      <vt:lpstr>«Πού το λέει;» (2/2)</vt:lpstr>
      <vt:lpstr>«Βάλ’ τους στη σειρά» (1/2)</vt:lpstr>
      <vt:lpstr>«Βάλ’ τους στη σειρά» (2/2)</vt:lpstr>
      <vt:lpstr>Επίσκεψη στο ΝΟΡ</vt:lpstr>
      <vt:lpstr>«Ναυτικός όμιλος» (1/2)</vt:lpstr>
      <vt:lpstr>«Ναυτικός όμιλος» (2/2)</vt:lpstr>
      <vt:lpstr>«Φύλλο εργασίας 2»</vt:lpstr>
      <vt:lpstr>«Το μέμο των ομίλων» (1/2)</vt:lpstr>
      <vt:lpstr>«Το μέμο των ομίλων» (2/2)</vt:lpstr>
      <vt:lpstr>«Ν.Ο.Κ.» (1/2)</vt:lpstr>
      <vt:lpstr>«Ν.Ο.Κ.» (2/2)</vt:lpstr>
      <vt:lpstr>«Φύλλο εργασίας 3»</vt:lpstr>
      <vt:lpstr>«Ποιο είναι ποιο;» (1/2)</vt:lpstr>
      <vt:lpstr>«Ποιο είναι ποιο;» (2/2)</vt:lpstr>
      <vt:lpstr>«Ντόμινο αρκτικόλεξων» (1/2)</vt:lpstr>
      <vt:lpstr>«Ντόμινο αρκτικόλεξων» (2/2)</vt:lpstr>
      <vt:lpstr>Επίσκεψη στο Αρχαίο Στάδιο (1/2)</vt:lpstr>
      <vt:lpstr>Επίσκεψη στο Αρχαίο Στάδιο (2/2)</vt:lpstr>
      <vt:lpstr>«Παλιοί και νέοι»</vt:lpstr>
      <vt:lpstr>«Τρέξε τρέξε αθλητή» (1/5)</vt:lpstr>
      <vt:lpstr>«Τρέξε τρέξε αθλητή» (2/5)</vt:lpstr>
      <vt:lpstr>«Τρέξε τρέξε αθλητή» (3/5)</vt:lpstr>
      <vt:lpstr>«Τρέξε τρέξε αθλητή» (4/5)</vt:lpstr>
      <vt:lpstr>«Τρέξε τρέξε αθλητή» (5/5)</vt:lpstr>
      <vt:lpstr>«Φύλλο εργασίας 4»</vt:lpstr>
      <vt:lpstr>Επίσκεψη στο Αρχαιολογικό Μουσείο</vt:lpstr>
      <vt:lpstr>«Οι μικροί αρχαιολόγοι» (1/5)</vt:lpstr>
      <vt:lpstr>«Οι μικροί αρχαιολόγοι» (2/5)</vt:lpstr>
      <vt:lpstr>«Οι μικροί αρχαιολόγοι» (3/5)</vt:lpstr>
      <vt:lpstr>«Οι μικροί αρχαιολόγοι» (4/5)</vt:lpstr>
      <vt:lpstr>«Οι μικροί αρχαιολόγοι» (5/5)</vt:lpstr>
      <vt:lpstr>«Φύλλο εργασίας 5»</vt:lpstr>
      <vt:lpstr>Επίσκεψη στο Εθνικό Θέατρο</vt:lpstr>
      <vt:lpstr>«Κολλάζ γραμμάτων» (1/2)</vt:lpstr>
      <vt:lpstr>«Κολλάζ γραμμάτων» (2/2)</vt:lpstr>
      <vt:lpstr>«Τράπουλα από αφίσες» (1/2)</vt:lpstr>
      <vt:lpstr>«Τράπουλα από αφίσες» (2/2)</vt:lpstr>
      <vt:lpstr>«Το Θέατρο Τέχνης»</vt:lpstr>
      <vt:lpstr>«Φύλλο εργασίας 6»</vt:lpstr>
      <vt:lpstr>Επίσκεψη στο Eνυδρείο</vt:lpstr>
      <vt:lpstr>«Ο φωτογράφος της τάξης» (1/2)</vt:lpstr>
      <vt:lpstr>«Ο φωτογράφος της τάξης» (2/2)</vt:lpstr>
      <vt:lpstr>«Κύκλωσέ το» (1/2)</vt:lpstr>
      <vt:lpstr>«Κύκλωσέ το» (2/2)</vt:lpstr>
      <vt:lpstr>«Ενυδρείο από χαρτί»</vt:lpstr>
      <vt:lpstr>Βόλτα στην παλιά πόλη</vt:lpstr>
      <vt:lpstr>«Τα αξιοθέατα της παλιάς πόλης» (1/2)</vt:lpstr>
      <vt:lpstr>«Τα αξιοθέατα της παλιάς πόλης» (2/2)</vt:lpstr>
      <vt:lpstr>«Μέσα στης πόλης τα στενά» (1/4)</vt:lpstr>
      <vt:lpstr>«Μέσα στης πόλης τα στενά» (2/4)</vt:lpstr>
      <vt:lpstr>«Μέσα στης πόλης τα στενά» (3/4)</vt:lpstr>
      <vt:lpstr>«Μέσα στης πόλης τα στενά» (4/4)</vt:lpstr>
      <vt:lpstr>«Το σπασμένο βιβλίο» (1/3)</vt:lpstr>
      <vt:lpstr>«Το σπασμένο βιβλίο» (2/3)</vt:lpstr>
      <vt:lpstr>«Το σπασμένο βιβλίο» (3/3)</vt:lpstr>
      <vt:lpstr>«Βρίσκεστε εδώ» (1/4)</vt:lpstr>
      <vt:lpstr>«Βρίσκεστε εδώ» (2/4)</vt:lpstr>
      <vt:lpstr>«Βρίσκεστε εδώ» (3/4)</vt:lpstr>
      <vt:lpstr>«Βρίσκεστε εδώ» (4/4)</vt:lpstr>
      <vt:lpstr>«Φύλλο εργασίας 7»</vt:lpstr>
      <vt:lpstr>Επίσκεψη στο Καστέλο</vt:lpstr>
      <vt:lpstr>«Ντεντέκτιβ του MH» (1/3)</vt:lpstr>
      <vt:lpstr>«Ντεντέκτιβ του MH» (2/3)</vt:lpstr>
      <vt:lpstr>«Ντεντέκτιβ του MH» (3/3)</vt:lpstr>
      <vt:lpstr>«Ο κόσμος είναι γεμάτος ΜΗ» (1/2)</vt:lpstr>
      <vt:lpstr>«Ο κόσμος είναι γεμάτος ΜΗ» (2/2)</vt:lpstr>
      <vt:lpstr>«Υπάρχουν και άλλοι τρόποι να πεις ΜΗ» (1/2)</vt:lpstr>
      <vt:lpstr>«Υπάρχουν και άλλοι τρόποι να πεις ΜΗ» (2/2)</vt:lpstr>
      <vt:lpstr>«Πού είναι τα εκδοτήρια;» (1/2)</vt:lpstr>
      <vt:lpstr>«Πού είναι τα εκδοτήρια;» (2/2)</vt:lpstr>
      <vt:lpstr>«Φτιάξε το δικό σου» (1/2)</vt:lpstr>
      <vt:lpstr>«Φτιάξε το δικό σου» (2/2)</vt:lpstr>
      <vt:lpstr>Βόλτα στον Δρόμο των Ιπποτών</vt:lpstr>
      <vt:lpstr>«Ανακάλυψε το δικό σου» (1/5)</vt:lpstr>
      <vt:lpstr>«Ανακάλυψε το δικό σου» (2/5)</vt:lpstr>
      <vt:lpstr>«Ανακάλυψε το δικό σου» (3/5)</vt:lpstr>
      <vt:lpstr>«Ανακάλυψε το δικό σου» (4/5)</vt:lpstr>
      <vt:lpstr>«Ανακάλυψε το δικό σου» (5/5)</vt:lpstr>
      <vt:lpstr>Επίσκεψη στη Δημοτική Βιβλιοθήκη</vt:lpstr>
      <vt:lpstr>«Τι διαβάζεις;» (1/2)</vt:lpstr>
      <vt:lpstr>«Τι διαβάζεις;» (2/2)</vt:lpstr>
      <vt:lpstr>«Μάθε να το διαβάζεις»</vt:lpstr>
      <vt:lpstr>«Ωράριο σχολικής βιβλιοθήκης» (1/2)</vt:lpstr>
      <vt:lpstr>«Ωράριο σχολικής βιβλιοθήκης» (2/2)</vt:lpstr>
      <vt:lpstr>«Δανειστική βιβλιοθήκη» (1/3)</vt:lpstr>
      <vt:lpstr>«Δανειστική βιβλιοθήκη» (2/3)</vt:lpstr>
      <vt:lpstr>«Δανειστική βιβλιοθήκη» (3/3)</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Εισαγωγή στον Γραμματισμό</dc:title>
  <dc:subject>Διδακτική της Λογοτεχνίας στην Προσχολική Εκπαίδευση</dc:subject>
  <dc:creator>Αγγελική Γιαννικοπούλου</dc:creator>
  <cp:lastModifiedBy>takis81 mark</cp:lastModifiedBy>
  <cp:revision>346</cp:revision>
  <dcterms:created xsi:type="dcterms:W3CDTF">2012-09-06T09:03:05Z</dcterms:created>
  <dcterms:modified xsi:type="dcterms:W3CDTF">2016-02-29T06:42:01Z</dcterms:modified>
</cp:coreProperties>
</file>