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329" r:id="rId3"/>
    <p:sldId id="262" r:id="rId4"/>
    <p:sldId id="302" r:id="rId5"/>
    <p:sldId id="303" r:id="rId6"/>
    <p:sldId id="301" r:id="rId7"/>
    <p:sldId id="304" r:id="rId8"/>
    <p:sldId id="306" r:id="rId9"/>
    <p:sldId id="307" r:id="rId10"/>
    <p:sldId id="305" r:id="rId11"/>
    <p:sldId id="308" r:id="rId12"/>
    <p:sldId id="309" r:id="rId13"/>
    <p:sldId id="310" r:id="rId14"/>
    <p:sldId id="311" r:id="rId15"/>
    <p:sldId id="312" r:id="rId16"/>
    <p:sldId id="313" r:id="rId17"/>
    <p:sldId id="314" r:id="rId18"/>
    <p:sldId id="324" r:id="rId19"/>
    <p:sldId id="317" r:id="rId20"/>
    <p:sldId id="319" r:id="rId21"/>
    <p:sldId id="322" r:id="rId22"/>
    <p:sldId id="320" r:id="rId23"/>
    <p:sldId id="323" r:id="rId24"/>
    <p:sldId id="290" r:id="rId25"/>
    <p:sldId id="295" r:id="rId26"/>
    <p:sldId id="299" r:id="rId27"/>
    <p:sldId id="292" r:id="rId28"/>
    <p:sldId id="291" r:id="rId29"/>
    <p:sldId id="294" r:id="rId30"/>
    <p:sldId id="326" r:id="rId31"/>
    <p:sldId id="328" r:id="rId32"/>
    <p:sldId id="327" r:id="rId3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329"/>
            <p14:sldId id="262"/>
            <p14:sldId id="302"/>
            <p14:sldId id="303"/>
            <p14:sldId id="301"/>
            <p14:sldId id="304"/>
            <p14:sldId id="306"/>
            <p14:sldId id="307"/>
            <p14:sldId id="305"/>
            <p14:sldId id="308"/>
            <p14:sldId id="309"/>
            <p14:sldId id="310"/>
            <p14:sldId id="311"/>
            <p14:sldId id="312"/>
            <p14:sldId id="313"/>
            <p14:sldId id="314"/>
            <p14:sldId id="324"/>
            <p14:sldId id="317"/>
            <p14:sldId id="319"/>
            <p14:sldId id="322"/>
            <p14:sldId id="320"/>
            <p14:sldId id="323"/>
            <p14:sldId id="290"/>
            <p14:sldId id="295"/>
            <p14:sldId id="299"/>
            <p14:sldId id="292"/>
            <p14:sldId id="291"/>
            <p14:sldId id="294"/>
            <p14:sldId id="326"/>
            <p14:sldId id="328"/>
            <p14:sldId id="32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80" d="100"/>
          <a:sy n="80" d="100"/>
        </p:scale>
        <p:origin x="84" y="3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20/12/2014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123065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21120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647534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737725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363422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79356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700663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605263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703736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779654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8917072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35921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4542215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115331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5531932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0718102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074486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03766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525268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349278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924413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638691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61650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Μεθοδολογία Έρευνας Περιβαλλοντικής Γεωχημείας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Μεθοδολογία Έρευνας Περιβαλλοντικής Γεωχημείας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Μεθοδολογία Έρευνας Περιβαλλοντικής Γεωχημείας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Μεθοδολογία Έρευνας Περιβαλλοντικής Γεωχημείας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Μεθοδολογία Έρευνας Περιβαλλοντικής Γεωχημείας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Μεθοδολογία Έρευνας Περιβαλλοντικής Γεωχημείας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Μεθοδολογία Έρευνας Περιβαλλοντικής Γεωχημείας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gif"/><Relationship Id="rId4" Type="http://schemas.openxmlformats.org/officeDocument/2006/relationships/image" Target="../media/image14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Τίτλος</a:t>
            </a:r>
            <a:r>
              <a:rPr lang="el-GR" dirty="0" smtClean="0">
                <a:solidFill>
                  <a:schemeClr val="accent1"/>
                </a:solidFill>
              </a:rPr>
              <a:t> </a:t>
            </a:r>
            <a:r>
              <a:rPr lang="el-GR" dirty="0">
                <a:solidFill>
                  <a:srgbClr val="5075BC"/>
                </a:solidFill>
              </a:rPr>
              <a:t>Μαθήματος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2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 smtClean="0"/>
              <a:t>Μεθοδολογία Έρευνας Περιβαλλοντικής Γεωχημείας</a:t>
            </a:r>
            <a:endParaRPr lang="en-US" sz="2800" dirty="0" smtClean="0"/>
          </a:p>
          <a:p>
            <a:endParaRPr lang="en-US" sz="2800" dirty="0" smtClean="0"/>
          </a:p>
          <a:p>
            <a:pPr>
              <a:defRPr/>
            </a:pPr>
            <a:r>
              <a:rPr lang="el-GR" sz="2800" dirty="0"/>
              <a:t>Αριάδνη Αργυράκη</a:t>
            </a:r>
          </a:p>
          <a:p>
            <a:pPr>
              <a:defRPr/>
            </a:pPr>
            <a:r>
              <a:rPr lang="el-GR" sz="2800" dirty="0"/>
              <a:t>Σχολή Θετικών Επιστημών</a:t>
            </a:r>
          </a:p>
          <a:p>
            <a:pPr>
              <a:defRPr/>
            </a:pPr>
            <a:r>
              <a:rPr lang="el-GR" sz="2800" dirty="0"/>
              <a:t>Τμήμα Γεωλογίας και Γεωπεριβάλλοντος</a:t>
            </a:r>
            <a:endParaRPr lang="en-US" sz="2800" dirty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ΜΕΘΟΔΟΙ ΔΕΙΓΜΑΤΟΛΗΨΙΑΣ </a:t>
            </a:r>
            <a:r>
              <a:rPr lang="el-GR" dirty="0" smtClean="0"/>
              <a:t>ΕΔΑΦΩΝ</a:t>
            </a:r>
            <a:endParaRPr lang="el-GR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1535113"/>
            <a:ext cx="3960813" cy="2973387"/>
          </a:xfrm>
          <a:prstGeom prst="rect">
            <a:avLst/>
          </a:prstGeom>
          <a:noFill/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3438" y="1498600"/>
            <a:ext cx="4176712" cy="3009900"/>
          </a:xfrm>
          <a:prstGeom prst="rect">
            <a:avLst/>
          </a:prstGeom>
          <a:noFill/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50825" y="4843463"/>
            <a:ext cx="360045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l-GR" altLang="en-US" sz="2400" dirty="0">
                <a:latin typeface="+mn-lt"/>
              </a:rPr>
              <a:t>(α) Απλή τυχαία</a:t>
            </a:r>
          </a:p>
          <a:p>
            <a:pPr algn="ctr" eaLnBrk="1" hangingPunct="1">
              <a:spcBef>
                <a:spcPct val="50000"/>
              </a:spcBef>
            </a:pPr>
            <a:r>
              <a:rPr lang="el-GR" altLang="en-US" sz="2400" dirty="0">
                <a:latin typeface="+mn-lt"/>
              </a:rPr>
              <a:t>(</a:t>
            </a:r>
            <a:r>
              <a:rPr lang="en-US" altLang="en-US" sz="2400" dirty="0">
                <a:latin typeface="+mn-lt"/>
              </a:rPr>
              <a:t>random)</a:t>
            </a:r>
            <a:endParaRPr lang="el-GR" altLang="en-US" sz="2400" dirty="0">
              <a:latin typeface="+mn-lt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4787900" y="4911725"/>
            <a:ext cx="360045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l-GR" altLang="en-US" sz="2400" dirty="0">
                <a:latin typeface="+mn-lt"/>
              </a:rPr>
              <a:t>(β) Στρωματοποιημένη τυχαία</a:t>
            </a:r>
            <a:endParaRPr lang="en-US" altLang="en-US" sz="2400" dirty="0">
              <a:latin typeface="+mn-lt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n-US" altLang="en-US" sz="2400" dirty="0">
                <a:latin typeface="+mn-lt"/>
              </a:rPr>
              <a:t>(stratified random)</a:t>
            </a:r>
            <a:endParaRPr lang="el-GR" altLang="en-US" sz="2400" dirty="0"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4265935"/>
            <a:ext cx="360040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en-US" sz="2000" dirty="0">
                <a:latin typeface="Calibri" panose="020F0502020204030204" pitchFamily="34" charset="0"/>
              </a:rPr>
              <a:t>2</a:t>
            </a:r>
            <a:endParaRPr lang="en-US" sz="2000" dirty="0" smtClean="0">
              <a:latin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76056" y="4350072"/>
            <a:ext cx="360040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en-US" sz="2000" dirty="0">
                <a:latin typeface="Calibri" panose="020F0502020204030204" pitchFamily="34" charset="0"/>
              </a:rPr>
              <a:t>3</a:t>
            </a:r>
            <a:endParaRPr lang="en-US" sz="2000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081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ΜΕΘΟΔΟΙ ΔΕΙΓΜΑΤΟΛΗΨΙΑΣ </a:t>
            </a:r>
            <a:r>
              <a:rPr lang="el-GR" dirty="0" smtClean="0"/>
              <a:t>ΕΔΑΦΩΝ</a:t>
            </a:r>
            <a:endParaRPr lang="el-GR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512" y="1417638"/>
            <a:ext cx="4171950" cy="2592388"/>
          </a:xfrm>
          <a:prstGeom prst="rect">
            <a:avLst/>
          </a:prstGeom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3862" y="1417638"/>
            <a:ext cx="4316413" cy="2592388"/>
          </a:xfrm>
          <a:prstGeom prst="rect">
            <a:avLst/>
          </a:prstGeom>
        </p:spPr>
      </p:pic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395412" y="4370388"/>
            <a:ext cx="381635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l-GR" altLang="en-US" sz="2400" dirty="0">
                <a:latin typeface="+mn-lt"/>
              </a:rPr>
              <a:t>(γ) Συστηματική </a:t>
            </a:r>
          </a:p>
          <a:p>
            <a:pPr algn="ctr" eaLnBrk="1" hangingPunct="1">
              <a:spcBef>
                <a:spcPct val="50000"/>
              </a:spcBef>
            </a:pPr>
            <a:r>
              <a:rPr lang="el-GR" altLang="en-US" sz="2400" dirty="0">
                <a:latin typeface="+mn-lt"/>
              </a:rPr>
              <a:t>(σε κάναβο)</a:t>
            </a:r>
            <a:endParaRPr lang="en-US" altLang="en-US" sz="2400" dirty="0">
              <a:latin typeface="+mn-lt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n-US" altLang="en-US" sz="2400" dirty="0">
                <a:latin typeface="+mn-lt"/>
              </a:rPr>
              <a:t>(systematic grid)</a:t>
            </a:r>
            <a:endParaRPr lang="el-GR" altLang="en-US" sz="2400" dirty="0">
              <a:latin typeface="+mn-lt"/>
            </a:endParaRP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4715000" y="4297363"/>
            <a:ext cx="381635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l-GR" altLang="en-US" sz="2400" dirty="0">
                <a:latin typeface="+mn-lt"/>
              </a:rPr>
              <a:t>(δ) Συστηματική τυχαία</a:t>
            </a:r>
          </a:p>
          <a:p>
            <a:pPr algn="ctr" eaLnBrk="1" hangingPunct="1">
              <a:spcBef>
                <a:spcPct val="50000"/>
              </a:spcBef>
            </a:pPr>
            <a:r>
              <a:rPr lang="el-GR" altLang="en-US" sz="2400" dirty="0">
                <a:latin typeface="+mn-lt"/>
              </a:rPr>
              <a:t>(τυχαία σε κάναβο)</a:t>
            </a:r>
            <a:endParaRPr lang="en-US" altLang="en-US" sz="2400" dirty="0">
              <a:latin typeface="+mn-lt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n-US" altLang="en-US" sz="2400" dirty="0">
                <a:latin typeface="+mn-lt"/>
              </a:rPr>
              <a:t>(systematic random)</a:t>
            </a:r>
            <a:endParaRPr lang="el-GR" altLang="en-US" sz="2400" dirty="0"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27584" y="3830006"/>
            <a:ext cx="360040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en-US" sz="2000" dirty="0" smtClean="0">
                <a:latin typeface="Calibri" panose="020F0502020204030204" pitchFamily="34" charset="0"/>
              </a:rPr>
              <a:t>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19514" y="3830006"/>
            <a:ext cx="360040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en-US" sz="2000" dirty="0">
                <a:latin typeface="Calibri" panose="020F0502020204030204" pitchFamily="34" charset="0"/>
              </a:rPr>
              <a:t>5</a:t>
            </a:r>
            <a:endParaRPr lang="en-US" sz="2000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4676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ΜΕΘΟΔΟΙ ΔΕΙΓΜΑΤΟΛΗΨΙΑΣ </a:t>
            </a:r>
            <a:r>
              <a:rPr lang="el-GR" dirty="0" smtClean="0"/>
              <a:t>ΕΔΑΦΩΝ</a:t>
            </a:r>
            <a:endParaRPr lang="el-GR" dirty="0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560" y="1417638"/>
            <a:ext cx="4038600" cy="2620962"/>
          </a:xfrm>
          <a:prstGeom prst="rect">
            <a:avLst/>
          </a:prstGeom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5248" y="1489075"/>
            <a:ext cx="4038600" cy="2620963"/>
          </a:xfrm>
          <a:prstGeom prst="rect">
            <a:avLst/>
          </a:prstGeom>
        </p:spPr>
      </p:pic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682998" y="4081463"/>
            <a:ext cx="381635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l-GR" altLang="en-US" sz="2400" dirty="0">
                <a:latin typeface="+mn-lt"/>
              </a:rPr>
              <a:t>(ε) Αναζήτησης</a:t>
            </a:r>
            <a:endParaRPr lang="en-US" altLang="en-US" sz="2400" dirty="0">
              <a:latin typeface="+mn-lt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n-US" altLang="en-US" sz="2400" dirty="0">
                <a:latin typeface="+mn-lt"/>
              </a:rPr>
              <a:t>(search)</a:t>
            </a:r>
            <a:endParaRPr lang="el-GR" altLang="en-US" sz="2400" dirty="0">
              <a:latin typeface="+mn-lt"/>
            </a:endParaRPr>
          </a:p>
        </p:txBody>
      </p: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4859710" y="4152900"/>
            <a:ext cx="381635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l-GR" altLang="en-US" sz="2400" dirty="0">
                <a:latin typeface="+mn-lt"/>
              </a:rPr>
              <a:t>(στ) Τραβέρσες</a:t>
            </a:r>
          </a:p>
          <a:p>
            <a:pPr algn="ctr" eaLnBrk="1" hangingPunct="1">
              <a:spcBef>
                <a:spcPct val="50000"/>
              </a:spcBef>
            </a:pPr>
            <a:r>
              <a:rPr lang="el-GR" altLang="en-US" sz="2400" dirty="0">
                <a:latin typeface="+mn-lt"/>
              </a:rPr>
              <a:t>(</a:t>
            </a:r>
            <a:r>
              <a:rPr lang="en-US" altLang="en-US" sz="2400" dirty="0">
                <a:latin typeface="+mn-lt"/>
              </a:rPr>
              <a:t>transect)</a:t>
            </a:r>
            <a:endParaRPr lang="el-GR" altLang="en-US" sz="2400" dirty="0">
              <a:latin typeface="+mn-lt"/>
            </a:endParaRPr>
          </a:p>
        </p:txBody>
      </p:sp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251198" y="5305425"/>
            <a:ext cx="87487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sz="2400" dirty="0">
                <a:latin typeface="+mn-lt"/>
              </a:rPr>
              <a:t>(ζ) Επιλεκτική (</a:t>
            </a:r>
            <a:r>
              <a:rPr lang="en-US" altLang="en-US" sz="2400" dirty="0">
                <a:latin typeface="+mn-lt"/>
              </a:rPr>
              <a:t>judgmental): </a:t>
            </a:r>
            <a:r>
              <a:rPr lang="el-GR" altLang="en-US" sz="2400" dirty="0">
                <a:latin typeface="+mn-lt"/>
              </a:rPr>
              <a:t>Με βάση προϋπάρχουσα γνώση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3608" y="4038600"/>
            <a:ext cx="360040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en-US" sz="2000" dirty="0">
                <a:latin typeface="Calibri" panose="020F0502020204030204" pitchFamily="34" charset="0"/>
              </a:rPr>
              <a:t>6</a:t>
            </a:r>
            <a:endParaRPr lang="en-US" sz="2000" dirty="0" smtClean="0">
              <a:latin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36096" y="4061410"/>
            <a:ext cx="360040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en-US" sz="2000" dirty="0">
                <a:latin typeface="Calibri" panose="020F0502020204030204" pitchFamily="34" charset="0"/>
              </a:rPr>
              <a:t>7</a:t>
            </a:r>
            <a:endParaRPr lang="en-US" sz="2000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634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/>
              <a:t>ΣΥΓΚΡΙΣΗ ΔΕΙΓΜΑΤΟΛΗΠΤΙΚΩΝ </a:t>
            </a:r>
            <a:r>
              <a:rPr lang="el-GR" sz="3600" dirty="0" smtClean="0"/>
              <a:t>ΜΕΘΟΔΩΝ</a:t>
            </a:r>
            <a:endParaRPr lang="el-GR" sz="3600" dirty="0"/>
          </a:p>
        </p:txBody>
      </p:sp>
      <p:graphicFrame>
        <p:nvGraphicFramePr>
          <p:cNvPr id="3" name="Group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1595805"/>
              </p:ext>
            </p:extLst>
          </p:nvPr>
        </p:nvGraphicFramePr>
        <p:xfrm>
          <a:off x="179512" y="1340768"/>
          <a:ext cx="8568952" cy="3743618"/>
        </p:xfrm>
        <a:graphic>
          <a:graphicData uri="http://schemas.openxmlformats.org/drawingml/2006/table">
            <a:tbl>
              <a:tblPr/>
              <a:tblGrid>
                <a:gridCol w="2664296"/>
                <a:gridCol w="792088"/>
                <a:gridCol w="792088"/>
                <a:gridCol w="792088"/>
                <a:gridCol w="864096"/>
                <a:gridCol w="864096"/>
                <a:gridCol w="864096"/>
                <a:gridCol w="936104"/>
              </a:tblGrid>
              <a:tr h="4045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ΜΕΘΟΔΟΣ ΔΕΙΓΜΑΤΟΛΗΨΙΑΣ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12720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ΣΤΟΧΟΣ ΕΡΕΥΝΑΣ</a:t>
                      </a:r>
                    </a:p>
                  </a:txBody>
                  <a:tcPr marT="45727" marB="4572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ΕΠΙΛΕ-ΚΤΙΚΗ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ΑΠΛΗ ΤΥΧΑΙΑ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ΣΤΡΩ-ΜΑΤΟ-ΠΟΙΗ-ΜΕΝΗ ΤΥΧΑΙΑ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ΣΥΣΤΗ-ΜΑΤΙΚΗ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ΣΥΣΤΗ-ΜΑΤΙΚΗ ΤΥΧΑΙΑ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ΑΝΑΖΗ-ΤΗΣΗΣ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ΤΡΑΒΕΡ-ΣΕΣ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16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Ανίχνευση ρύπανσης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4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3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3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3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52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Εντοπισμός πηγών ρύπανσης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4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3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3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52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Χωρική απεικόνιση ρύπανσης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4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3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3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52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Διαχείριση ρύπανσης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3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3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4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10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Έλεγχος αποκατάστασης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4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3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Text Box 71"/>
          <p:cNvSpPr txBox="1">
            <a:spLocks noChangeArrowheads="1"/>
          </p:cNvSpPr>
          <p:nvPr/>
        </p:nvSpPr>
        <p:spPr bwMode="auto">
          <a:xfrm>
            <a:off x="719137" y="5301208"/>
            <a:ext cx="8424863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b="1" dirty="0">
                <a:latin typeface="+mn-lt"/>
              </a:rPr>
              <a:t>1 </a:t>
            </a:r>
            <a:r>
              <a:rPr lang="en-US" altLang="en-US" sz="2000" b="1" dirty="0">
                <a:latin typeface="+mn-lt"/>
                <a:sym typeface="Wingdings" panose="05000000000000000000" pitchFamily="2" charset="2"/>
              </a:rPr>
              <a:t> 4: </a:t>
            </a:r>
            <a:r>
              <a:rPr lang="el-GR" altLang="en-US" sz="2000" b="1" dirty="0">
                <a:latin typeface="+mn-lt"/>
                <a:sym typeface="Wingdings" panose="05000000000000000000" pitchFamily="2" charset="2"/>
              </a:rPr>
              <a:t>Κριτήρια καταλληλότητας: 1= κατάλληλη ---- 4= ακατάλληλη</a:t>
            </a:r>
            <a:endParaRPr lang="en-US" altLang="en-US" sz="2000" b="1" dirty="0">
              <a:latin typeface="+mn-lt"/>
            </a:endParaRPr>
          </a:p>
          <a:p>
            <a:pPr eaLnBrk="1" hangingPunct="1">
              <a:spcBef>
                <a:spcPct val="50000"/>
              </a:spcBef>
            </a:pPr>
            <a:r>
              <a:rPr lang="el-GR" altLang="en-US" sz="2000" dirty="0">
                <a:latin typeface="+mn-lt"/>
              </a:rPr>
              <a:t>Πηγή: </a:t>
            </a:r>
            <a:r>
              <a:rPr lang="en-US" altLang="en-US" sz="2000" dirty="0">
                <a:latin typeface="+mn-lt"/>
              </a:rPr>
              <a:t>EPA, 1995</a:t>
            </a:r>
            <a:endParaRPr lang="el-GR" altLang="en-US" sz="2000" dirty="0"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5041" y="5773072"/>
            <a:ext cx="604318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el-GR" sz="2000" dirty="0" smtClean="0">
                <a:latin typeface="Calibri" panose="020F0502020204030204" pitchFamily="34" charset="0"/>
              </a:rPr>
              <a:t>[Π1]</a:t>
            </a:r>
            <a:endParaRPr lang="en-US" sz="2000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06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ΣΥΛΛΟΓΗ </a:t>
            </a:r>
            <a:r>
              <a:rPr lang="el-GR" dirty="0"/>
              <a:t>ΕΔΑΦΙΚΩΝ ΔΕΙΓΜΑΤΩΝ</a:t>
            </a:r>
          </a:p>
        </p:txBody>
      </p:sp>
      <p:pic>
        <p:nvPicPr>
          <p:cNvPr id="3" name="Picture 3" descr="augerdem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71741" y="1341439"/>
            <a:ext cx="3549997" cy="2663626"/>
          </a:xfrm>
          <a:prstGeom prst="rect">
            <a:avLst/>
          </a:prstGeom>
          <a:noFill/>
        </p:spPr>
      </p:pic>
      <p:pic>
        <p:nvPicPr>
          <p:cNvPr id="4" name="Picture 4" descr="kipossampling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63825" y="3402074"/>
            <a:ext cx="3564359" cy="2674752"/>
          </a:xfrm>
          <a:prstGeom prst="rect">
            <a:avLst/>
          </a:prstGeom>
          <a:noFill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7492" y="1341439"/>
            <a:ext cx="2952006" cy="29429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981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ΣΥΛΛΟΓΗ </a:t>
            </a:r>
            <a:r>
              <a:rPr lang="el-GR" dirty="0"/>
              <a:t>ΔΕΙΓΜΑΤΩΝ- ΠΡΟΕΤΟΙΜΑΣΙΑ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l-GR" altLang="en-US" sz="2000" dirty="0"/>
              <a:t> </a:t>
            </a:r>
            <a:r>
              <a:rPr lang="el-GR" altLang="en-US" sz="2400" u="sng" dirty="0"/>
              <a:t>Έδαφος</a:t>
            </a:r>
            <a:r>
              <a:rPr lang="el-GR" altLang="en-US" sz="2400" dirty="0"/>
              <a:t> – Σύνθετα δείγματα </a:t>
            </a:r>
            <a:r>
              <a:rPr lang="en-US" altLang="en-US" sz="2400" dirty="0">
                <a:sym typeface="Wingdings" panose="05000000000000000000" pitchFamily="2" charset="2"/>
              </a:rPr>
              <a:t> </a:t>
            </a:r>
            <a:r>
              <a:rPr lang="el-GR" altLang="en-US" sz="2400" dirty="0">
                <a:sym typeface="Wingdings" panose="05000000000000000000" pitchFamily="2" charset="2"/>
              </a:rPr>
              <a:t>ομογενοποίηση, </a:t>
            </a:r>
            <a:r>
              <a:rPr lang="el-GR" altLang="en-US" sz="2400" dirty="0" smtClean="0">
                <a:sym typeface="Wingdings" panose="05000000000000000000" pitchFamily="2" charset="2"/>
              </a:rPr>
              <a:t>μείωση</a:t>
            </a:r>
            <a:r>
              <a:rPr lang="en-US" altLang="en-US" sz="2400" dirty="0" smtClean="0">
                <a:sym typeface="Wingdings" panose="05000000000000000000" pitchFamily="2" charset="2"/>
              </a:rPr>
              <a:t>.</a:t>
            </a:r>
            <a:endParaRPr lang="el-GR" altLang="en-US" sz="2400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el-GR" altLang="en-US" sz="2400" dirty="0"/>
              <a:t> </a:t>
            </a:r>
            <a:r>
              <a:rPr lang="el-GR" altLang="en-US" sz="2400" u="sng" dirty="0"/>
              <a:t>Ίζημα</a:t>
            </a:r>
            <a:r>
              <a:rPr lang="el-GR" altLang="en-US" sz="2400" dirty="0"/>
              <a:t> – Υγρό </a:t>
            </a:r>
            <a:r>
              <a:rPr lang="el-GR" altLang="en-US" sz="2400" dirty="0" smtClean="0"/>
              <a:t>κοσκίνισμα</a:t>
            </a:r>
            <a:r>
              <a:rPr lang="en-US" altLang="en-US" sz="2400" dirty="0" smtClean="0"/>
              <a:t>.</a:t>
            </a:r>
            <a:endParaRPr lang="el-GR" altLang="en-US" sz="2400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el-GR" altLang="en-US" sz="2400" dirty="0"/>
              <a:t> </a:t>
            </a:r>
            <a:r>
              <a:rPr lang="el-GR" altLang="en-US" sz="2400" u="sng" dirty="0"/>
              <a:t>Νερό</a:t>
            </a:r>
            <a:r>
              <a:rPr lang="el-GR" altLang="en-US" sz="2400" dirty="0"/>
              <a:t> - Μετρήσεις υπαίθρου (</a:t>
            </a:r>
            <a:r>
              <a:rPr lang="en-US" altLang="en-US" sz="2400" dirty="0" err="1"/>
              <a:t>Ph</a:t>
            </a:r>
            <a:r>
              <a:rPr lang="en-US" altLang="en-US" sz="2400" dirty="0"/>
              <a:t>, Eh, </a:t>
            </a:r>
            <a:r>
              <a:rPr lang="el-GR" altLang="en-US" sz="2400" dirty="0"/>
              <a:t>θερμοκρασία, </a:t>
            </a:r>
            <a:r>
              <a:rPr lang="en-US" altLang="en-US" sz="2400" dirty="0" smtClean="0"/>
              <a:t>TDS</a:t>
            </a:r>
            <a:r>
              <a:rPr lang="el-GR" altLang="en-US" sz="2400" dirty="0"/>
              <a:t>), διήθηση (0.45 μ</a:t>
            </a:r>
            <a:r>
              <a:rPr lang="en-US" altLang="en-US" sz="2400" dirty="0"/>
              <a:t>m)</a:t>
            </a:r>
            <a:r>
              <a:rPr lang="el-GR" altLang="en-US" sz="2400" dirty="0"/>
              <a:t>, </a:t>
            </a:r>
            <a:r>
              <a:rPr lang="el-GR" altLang="en-US" sz="2400" dirty="0" smtClean="0"/>
              <a:t>οξύνιση</a:t>
            </a:r>
            <a:r>
              <a:rPr lang="en-US" altLang="en-US" sz="2400" dirty="0" smtClean="0"/>
              <a:t>.</a:t>
            </a:r>
            <a:endParaRPr lang="el-GR" altLang="en-US" sz="2400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el-GR" altLang="en-US" sz="2400" dirty="0"/>
              <a:t> Επιτόπου αναλύσεις με χρήση φορητού εξοπλισμού </a:t>
            </a:r>
            <a:r>
              <a:rPr lang="el-GR" altLang="en-US" sz="2400" dirty="0" smtClean="0"/>
              <a:t>(</a:t>
            </a:r>
            <a:r>
              <a:rPr lang="el-GR" altLang="en-US" sz="2400" dirty="0"/>
              <a:t>π.χ. φορητό </a:t>
            </a:r>
            <a:r>
              <a:rPr lang="en-US" altLang="en-US" sz="2400" dirty="0"/>
              <a:t>XRF</a:t>
            </a:r>
            <a:r>
              <a:rPr lang="en-US" altLang="en-US" sz="2400" dirty="0" smtClean="0"/>
              <a:t>).</a:t>
            </a:r>
            <a:endParaRPr lang="en-US" altLang="en-US" sz="2400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 sz="2400" dirty="0"/>
              <a:t> </a:t>
            </a:r>
            <a:r>
              <a:rPr lang="el-GR" altLang="en-US" sz="2400" dirty="0"/>
              <a:t>Καλός καθαρισμός εργαλείων </a:t>
            </a:r>
            <a:r>
              <a:rPr lang="en-US" altLang="en-US" sz="2400" dirty="0">
                <a:sym typeface="Wingdings" panose="05000000000000000000" pitchFamily="2" charset="2"/>
              </a:rPr>
              <a:t></a:t>
            </a:r>
            <a:r>
              <a:rPr lang="el-GR" altLang="en-US" sz="2400" dirty="0">
                <a:sym typeface="Wingdings" panose="05000000000000000000" pitchFamily="2" charset="2"/>
              </a:rPr>
              <a:t> αποφυγή </a:t>
            </a:r>
            <a:r>
              <a:rPr lang="el-GR" altLang="en-US" sz="2400" dirty="0" smtClean="0">
                <a:sym typeface="Wingdings" panose="05000000000000000000" pitchFamily="2" charset="2"/>
              </a:rPr>
              <a:t>μόλυνσης</a:t>
            </a:r>
            <a:r>
              <a:rPr lang="en-US" altLang="en-US" sz="2400" dirty="0" smtClean="0">
                <a:sym typeface="Wingdings" panose="05000000000000000000" pitchFamily="2" charset="2"/>
              </a:rPr>
              <a:t>.</a:t>
            </a:r>
            <a:endParaRPr lang="el-GR" altLang="en-US" sz="2400" dirty="0">
              <a:sym typeface="Wingdings" panose="05000000000000000000" pitchFamily="2" charset="2"/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el-GR" altLang="en-US" sz="2400" dirty="0">
                <a:sym typeface="Wingdings" panose="05000000000000000000" pitchFamily="2" charset="2"/>
              </a:rPr>
              <a:t> Καλές σημειώσεις υπαίθρου / </a:t>
            </a:r>
            <a:r>
              <a:rPr lang="el-GR" altLang="en-US" sz="2400" dirty="0" smtClean="0">
                <a:sym typeface="Wingdings" panose="05000000000000000000" pitchFamily="2" charset="2"/>
              </a:rPr>
              <a:t>φωτογραφίες</a:t>
            </a:r>
            <a:r>
              <a:rPr lang="en-US" altLang="en-US" sz="2400" dirty="0" smtClean="0">
                <a:sym typeface="Wingdings" panose="05000000000000000000" pitchFamily="2" charset="2"/>
              </a:rPr>
              <a:t>.</a:t>
            </a:r>
            <a:endParaRPr lang="el-G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37478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ΣΥΛΛΟΓΗ </a:t>
            </a:r>
            <a:r>
              <a:rPr lang="el-GR" dirty="0"/>
              <a:t>ΔΕΙΓΜΑΤΩΝ- ΠΡΟΕΤΟΙΜΑΣΙΑ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l-GR" altLang="en-US" sz="2000" dirty="0"/>
              <a:t> </a:t>
            </a:r>
            <a:r>
              <a:rPr lang="el-GR" altLang="en-US" sz="2400" u="sng" dirty="0"/>
              <a:t>Έδαφος</a:t>
            </a:r>
            <a:r>
              <a:rPr lang="en-US" altLang="en-US" sz="2400" u="sng" dirty="0"/>
              <a:t>/ </a:t>
            </a:r>
            <a:r>
              <a:rPr lang="el-GR" altLang="en-US" sz="2400" u="sng" dirty="0"/>
              <a:t>ίζημα:</a:t>
            </a:r>
            <a:r>
              <a:rPr lang="el-GR" altLang="en-US" sz="2400" dirty="0"/>
              <a:t> Ξήρανση- αποσβόλωση- κοσκίνισμα </a:t>
            </a:r>
            <a:r>
              <a:rPr lang="el-GR" altLang="en-US" sz="2400" dirty="0" smtClean="0"/>
              <a:t>–κονιοποίηση</a:t>
            </a:r>
            <a:r>
              <a:rPr lang="en-US" altLang="en-US" sz="2400" dirty="0" smtClean="0"/>
              <a:t>.</a:t>
            </a:r>
            <a:endParaRPr lang="el-GR" altLang="en-US" sz="2400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el-GR" altLang="en-US" sz="2400" dirty="0"/>
              <a:t> </a:t>
            </a:r>
            <a:r>
              <a:rPr lang="el-GR" altLang="en-US" sz="2400" u="sng" dirty="0"/>
              <a:t>Εμπλουτισμός</a:t>
            </a:r>
            <a:r>
              <a:rPr lang="el-GR" altLang="en-US" sz="2400" dirty="0"/>
              <a:t> – διαχωρισμοί με βάση το ειδικό </a:t>
            </a:r>
            <a:r>
              <a:rPr lang="el-GR" altLang="en-US" sz="2400" dirty="0" smtClean="0"/>
              <a:t>βάρος</a:t>
            </a:r>
            <a:r>
              <a:rPr lang="en-US" altLang="en-US" sz="2400" dirty="0" smtClean="0"/>
              <a:t>.</a:t>
            </a:r>
            <a:endParaRPr lang="el-GR" altLang="en-US" sz="2400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el-GR" altLang="en-US" sz="2400" dirty="0"/>
              <a:t> </a:t>
            </a:r>
            <a:r>
              <a:rPr lang="el-GR" altLang="en-US" sz="2400" u="sng" dirty="0"/>
              <a:t>Νερό</a:t>
            </a:r>
            <a:r>
              <a:rPr lang="el-GR" altLang="en-US" sz="2400" dirty="0"/>
              <a:t> - Διήθηση (0.45 μ</a:t>
            </a:r>
            <a:r>
              <a:rPr lang="en-US" altLang="en-US" sz="2400" dirty="0"/>
              <a:t>m)</a:t>
            </a:r>
            <a:r>
              <a:rPr lang="el-GR" altLang="en-US" sz="2400" dirty="0"/>
              <a:t>, οξύνιση, φύλαξη σε </a:t>
            </a:r>
            <a:r>
              <a:rPr lang="el-GR" altLang="en-US" sz="2400" dirty="0" smtClean="0"/>
              <a:t>ψυγείο</a:t>
            </a:r>
            <a:r>
              <a:rPr lang="en-US" altLang="en-US" sz="2400" dirty="0" smtClean="0"/>
              <a:t>.</a:t>
            </a:r>
            <a:endParaRPr lang="el-GR" altLang="en-US" sz="2400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el-GR" altLang="en-US" sz="2400" dirty="0"/>
              <a:t> </a:t>
            </a:r>
            <a:r>
              <a:rPr lang="el-GR" altLang="en-US" sz="2400" u="sng" dirty="0"/>
              <a:t>Οργάνωση αναλυτικού συστήματος</a:t>
            </a:r>
            <a:r>
              <a:rPr lang="el-GR" altLang="en-US" sz="2400" dirty="0"/>
              <a:t>: Δοκιμαστικοί </a:t>
            </a:r>
            <a:r>
              <a:rPr lang="el-GR" altLang="en-US" sz="2400" dirty="0" smtClean="0"/>
              <a:t>σωλήνες</a:t>
            </a:r>
            <a:r>
              <a:rPr lang="el-GR" altLang="en-US" sz="2400" dirty="0"/>
              <a:t>, δείγματα ποιοτικού ελέγχου, λίστα </a:t>
            </a:r>
            <a:r>
              <a:rPr lang="el-GR" altLang="en-US" sz="2400" dirty="0" smtClean="0"/>
              <a:t>ζύγισης</a:t>
            </a:r>
            <a:r>
              <a:rPr lang="en-US" altLang="en-US" sz="2400" dirty="0" smtClean="0"/>
              <a:t>.</a:t>
            </a:r>
            <a:endParaRPr lang="en-US" altLang="en-US" sz="2400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 sz="2400" dirty="0"/>
              <a:t> </a:t>
            </a:r>
            <a:r>
              <a:rPr lang="el-GR" altLang="en-US" sz="2400" u="sng" dirty="0"/>
              <a:t>Ζύγιση στερεών</a:t>
            </a:r>
            <a:r>
              <a:rPr lang="el-GR" altLang="en-US" sz="2400" dirty="0"/>
              <a:t> σε ζυγό ακριβείας (4 δεκαδικά</a:t>
            </a:r>
            <a:r>
              <a:rPr lang="el-GR" altLang="en-US" sz="2400" dirty="0" smtClean="0"/>
              <a:t>)</a:t>
            </a:r>
            <a:r>
              <a:rPr lang="en-US" altLang="en-US" sz="2400" dirty="0" smtClean="0"/>
              <a:t>.</a:t>
            </a:r>
            <a:endParaRPr lang="el-GR" altLang="en-US" sz="2400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02187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ΔΙΕΡΓΑΣΙΑ </a:t>
            </a:r>
            <a:r>
              <a:rPr lang="el-GR" dirty="0"/>
              <a:t>ΧΗΜΙΚΗΣ ΑΠΟΣΑΘΡΩΣΗΣ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1076242"/>
            <a:ext cx="7776864" cy="1413205"/>
          </a:xfrm>
          <a:prstGeom prst="rect">
            <a:avLst/>
          </a:prstGeom>
        </p:spPr>
      </p:pic>
      <p:sp>
        <p:nvSpPr>
          <p:cNvPr id="4" name="Text Box 159"/>
          <p:cNvSpPr txBox="1">
            <a:spLocks noChangeArrowheads="1"/>
          </p:cNvSpPr>
          <p:nvPr/>
        </p:nvSpPr>
        <p:spPr bwMode="auto">
          <a:xfrm>
            <a:off x="1475656" y="2489447"/>
            <a:ext cx="1727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 dirty="0">
                <a:latin typeface="+mn-lt"/>
              </a:rPr>
              <a:t>ΔΙΑΛΥΜΑΤΑ</a:t>
            </a:r>
          </a:p>
        </p:txBody>
      </p:sp>
      <p:sp>
        <p:nvSpPr>
          <p:cNvPr id="5" name="Text Box 160"/>
          <p:cNvSpPr txBox="1">
            <a:spLocks noChangeArrowheads="1"/>
          </p:cNvSpPr>
          <p:nvPr/>
        </p:nvSpPr>
        <p:spPr bwMode="auto">
          <a:xfrm>
            <a:off x="317133" y="3172240"/>
            <a:ext cx="1872207" cy="3277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l-GR" altLang="en-US" u="sng" dirty="0">
                <a:latin typeface="+mn-lt"/>
              </a:rPr>
              <a:t>Κύρια στοιχεία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en-US" dirty="0">
                <a:latin typeface="+mn-lt"/>
              </a:rPr>
              <a:t>Ca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en-US" dirty="0">
                <a:latin typeface="+mn-lt"/>
              </a:rPr>
              <a:t>Mg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en-US" dirty="0">
                <a:latin typeface="+mn-lt"/>
              </a:rPr>
              <a:t>K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en-US" dirty="0">
                <a:latin typeface="+mn-lt"/>
              </a:rPr>
              <a:t>Na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en-US" dirty="0">
                <a:latin typeface="+mn-lt"/>
              </a:rPr>
              <a:t>Cl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en-US" dirty="0">
                <a:latin typeface="+mn-lt"/>
              </a:rPr>
              <a:t>SO</a:t>
            </a:r>
            <a:r>
              <a:rPr lang="en-US" altLang="en-US" baseline="-25000" dirty="0">
                <a:latin typeface="+mn-lt"/>
              </a:rPr>
              <a:t>4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en-US" dirty="0">
                <a:latin typeface="+mn-lt"/>
              </a:rPr>
              <a:t>HCO</a:t>
            </a:r>
            <a:r>
              <a:rPr lang="en-US" altLang="en-US" baseline="-25000" dirty="0">
                <a:latin typeface="+mn-lt"/>
              </a:rPr>
              <a:t>3</a:t>
            </a:r>
            <a:endParaRPr lang="el-GR" altLang="en-US" baseline="-25000" dirty="0">
              <a:latin typeface="+mn-lt"/>
            </a:endParaRPr>
          </a:p>
        </p:txBody>
      </p:sp>
      <p:sp>
        <p:nvSpPr>
          <p:cNvPr id="6" name="Text Box 161"/>
          <p:cNvSpPr txBox="1">
            <a:spLocks noChangeArrowheads="1"/>
          </p:cNvSpPr>
          <p:nvPr/>
        </p:nvSpPr>
        <p:spPr bwMode="auto">
          <a:xfrm>
            <a:off x="2073567" y="3172240"/>
            <a:ext cx="1525038" cy="3277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l-GR" altLang="en-US" u="sng" dirty="0">
                <a:latin typeface="+mn-lt"/>
              </a:rPr>
              <a:t>Ιχνο-στοιχεία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en-US" dirty="0">
                <a:latin typeface="+mn-lt"/>
              </a:rPr>
              <a:t>As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en-US" dirty="0">
                <a:latin typeface="+mn-lt"/>
              </a:rPr>
              <a:t>Cd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en-US" dirty="0">
                <a:latin typeface="+mn-lt"/>
              </a:rPr>
              <a:t>Cr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en-US" dirty="0">
                <a:latin typeface="+mn-lt"/>
              </a:rPr>
              <a:t>Cu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en-US" dirty="0">
                <a:latin typeface="+mn-lt"/>
              </a:rPr>
              <a:t>Hg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en-US" dirty="0">
                <a:latin typeface="+mn-lt"/>
              </a:rPr>
              <a:t>Cu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en-US" dirty="0">
                <a:latin typeface="+mn-lt"/>
              </a:rPr>
              <a:t>Zn</a:t>
            </a:r>
            <a:endParaRPr lang="el-GR" altLang="en-US" baseline="-25000" dirty="0">
              <a:latin typeface="+mn-lt"/>
            </a:endParaRPr>
          </a:p>
        </p:txBody>
      </p:sp>
      <p:sp>
        <p:nvSpPr>
          <p:cNvPr id="7" name="AutoShape 162"/>
          <p:cNvSpPr>
            <a:spLocks noChangeArrowheads="1"/>
          </p:cNvSpPr>
          <p:nvPr/>
        </p:nvSpPr>
        <p:spPr bwMode="auto">
          <a:xfrm>
            <a:off x="3115506" y="2456900"/>
            <a:ext cx="576262" cy="4318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+mn-lt"/>
            </a:endParaRPr>
          </a:p>
        </p:txBody>
      </p:sp>
      <p:sp>
        <p:nvSpPr>
          <p:cNvPr id="9" name="Text Box 163"/>
          <p:cNvSpPr txBox="1">
            <a:spLocks noChangeArrowheads="1"/>
          </p:cNvSpPr>
          <p:nvPr/>
        </p:nvSpPr>
        <p:spPr bwMode="auto">
          <a:xfrm>
            <a:off x="5436808" y="2408485"/>
            <a:ext cx="13668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 dirty="0">
                <a:latin typeface="+mn-lt"/>
              </a:rPr>
              <a:t>ΣΤΕΡΕΑ</a:t>
            </a:r>
          </a:p>
        </p:txBody>
      </p:sp>
      <p:sp>
        <p:nvSpPr>
          <p:cNvPr id="10" name="AutoShape 165"/>
          <p:cNvSpPr>
            <a:spLocks noChangeArrowheads="1"/>
          </p:cNvSpPr>
          <p:nvPr/>
        </p:nvSpPr>
        <p:spPr bwMode="auto">
          <a:xfrm>
            <a:off x="6505575" y="2456900"/>
            <a:ext cx="576263" cy="4318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+mn-lt"/>
            </a:endParaRPr>
          </a:p>
        </p:txBody>
      </p:sp>
      <p:sp>
        <p:nvSpPr>
          <p:cNvPr id="11" name="Text Box 166"/>
          <p:cNvSpPr txBox="1">
            <a:spLocks noChangeArrowheads="1"/>
          </p:cNvSpPr>
          <p:nvPr/>
        </p:nvSpPr>
        <p:spPr bwMode="auto">
          <a:xfrm>
            <a:off x="3645645" y="3205084"/>
            <a:ext cx="2520950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l-GR" altLang="en-US" u="sng" dirty="0">
                <a:latin typeface="+mn-lt"/>
              </a:rPr>
              <a:t>Πρωτογενή ανθεκτικά ορυκτά</a:t>
            </a:r>
          </a:p>
          <a:p>
            <a:pPr algn="ctr" eaLnBrk="1" hangingPunct="1">
              <a:spcBef>
                <a:spcPct val="50000"/>
              </a:spcBef>
            </a:pPr>
            <a:r>
              <a:rPr lang="el-GR" altLang="en-US" dirty="0">
                <a:latin typeface="+mn-lt"/>
              </a:rPr>
              <a:t>Χαλαζίας (</a:t>
            </a:r>
            <a:r>
              <a:rPr lang="en-US" altLang="en-US" dirty="0">
                <a:latin typeface="+mn-lt"/>
              </a:rPr>
              <a:t>SiO</a:t>
            </a:r>
            <a:r>
              <a:rPr lang="en-US" altLang="en-US" baseline="-25000" dirty="0">
                <a:latin typeface="+mn-lt"/>
              </a:rPr>
              <a:t>2</a:t>
            </a:r>
            <a:r>
              <a:rPr lang="en-US" altLang="en-US" dirty="0">
                <a:latin typeface="+mn-lt"/>
              </a:rPr>
              <a:t>)</a:t>
            </a:r>
            <a:endParaRPr lang="el-GR" altLang="en-US" baseline="-25000" dirty="0">
              <a:latin typeface="+mn-lt"/>
            </a:endParaRPr>
          </a:p>
        </p:txBody>
      </p:sp>
      <p:sp>
        <p:nvSpPr>
          <p:cNvPr id="12" name="Text Box 167"/>
          <p:cNvSpPr txBox="1">
            <a:spLocks noChangeArrowheads="1"/>
          </p:cNvSpPr>
          <p:nvPr/>
        </p:nvSpPr>
        <p:spPr bwMode="auto">
          <a:xfrm>
            <a:off x="6391577" y="3168741"/>
            <a:ext cx="2520950" cy="174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l-GR" altLang="en-US" u="sng" dirty="0">
                <a:latin typeface="+mn-lt"/>
              </a:rPr>
              <a:t>Δευτερογενή ορυκτά</a:t>
            </a:r>
          </a:p>
          <a:p>
            <a:pPr algn="ctr" eaLnBrk="1" hangingPunct="1">
              <a:spcBef>
                <a:spcPct val="50000"/>
              </a:spcBef>
            </a:pPr>
            <a:r>
              <a:rPr lang="el-GR" altLang="en-US" dirty="0">
                <a:latin typeface="+mn-lt"/>
              </a:rPr>
              <a:t>Οξείδια</a:t>
            </a:r>
          </a:p>
          <a:p>
            <a:pPr algn="ctr" eaLnBrk="1" hangingPunct="1">
              <a:spcBef>
                <a:spcPct val="50000"/>
              </a:spcBef>
            </a:pPr>
            <a:r>
              <a:rPr lang="el-GR" altLang="en-US" dirty="0">
                <a:latin typeface="+mn-lt"/>
              </a:rPr>
              <a:t>Αργιλικά (ιλλίτης, μοντμοριλονίτης, καολινίτης, χλωρίτης)</a:t>
            </a:r>
            <a:endParaRPr lang="el-GR" altLang="en-US" baseline="-25000" dirty="0">
              <a:latin typeface="+mn-lt"/>
            </a:endParaRPr>
          </a:p>
        </p:txBody>
      </p:sp>
      <p:cxnSp>
        <p:nvCxnSpPr>
          <p:cNvPr id="13" name="AutoShape 168"/>
          <p:cNvCxnSpPr>
            <a:cxnSpLocks noChangeShapeType="1"/>
            <a:stCxn id="4" idx="2"/>
            <a:endCxn id="5" idx="0"/>
          </p:cNvCxnSpPr>
          <p:nvPr/>
        </p:nvCxnSpPr>
        <p:spPr bwMode="auto">
          <a:xfrm rot="5400000">
            <a:off x="1639517" y="2472500"/>
            <a:ext cx="313461" cy="1086019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AutoShape 169"/>
          <p:cNvCxnSpPr>
            <a:cxnSpLocks noChangeShapeType="1"/>
          </p:cNvCxnSpPr>
          <p:nvPr/>
        </p:nvCxnSpPr>
        <p:spPr bwMode="auto">
          <a:xfrm rot="16200000" flipH="1">
            <a:off x="2327287" y="2869904"/>
            <a:ext cx="340714" cy="31875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" name="Text Box 172"/>
          <p:cNvSpPr txBox="1">
            <a:spLocks noChangeArrowheads="1"/>
          </p:cNvSpPr>
          <p:nvPr/>
        </p:nvSpPr>
        <p:spPr bwMode="auto">
          <a:xfrm>
            <a:off x="5436808" y="5406167"/>
            <a:ext cx="16557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dirty="0">
                <a:latin typeface="+mn-lt"/>
              </a:rPr>
              <a:t>προσρόφηση</a:t>
            </a:r>
          </a:p>
        </p:txBody>
      </p:sp>
      <p:cxnSp>
        <p:nvCxnSpPr>
          <p:cNvPr id="18" name="AutoShape 173"/>
          <p:cNvCxnSpPr>
            <a:cxnSpLocks noChangeShapeType="1"/>
            <a:stCxn id="6" idx="3"/>
            <a:endCxn id="12" idx="2"/>
          </p:cNvCxnSpPr>
          <p:nvPr/>
        </p:nvCxnSpPr>
        <p:spPr bwMode="auto">
          <a:xfrm>
            <a:off x="3598605" y="4811150"/>
            <a:ext cx="4053447" cy="99079"/>
          </a:xfrm>
          <a:prstGeom prst="bentConnector4">
            <a:avLst>
              <a:gd name="adj1" fmla="val 34452"/>
              <a:gd name="adj2" fmla="val 10229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" name="AutoShape 168"/>
          <p:cNvCxnSpPr>
            <a:cxnSpLocks noChangeShapeType="1"/>
            <a:stCxn id="9" idx="2"/>
            <a:endCxn id="11" idx="0"/>
          </p:cNvCxnSpPr>
          <p:nvPr/>
        </p:nvCxnSpPr>
        <p:spPr bwMode="auto">
          <a:xfrm rot="5400000">
            <a:off x="5299541" y="2384397"/>
            <a:ext cx="427267" cy="121410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7" name="AutoShape 169"/>
          <p:cNvCxnSpPr>
            <a:cxnSpLocks noChangeShapeType="1"/>
            <a:stCxn id="9" idx="2"/>
            <a:endCxn id="12" idx="0"/>
          </p:cNvCxnSpPr>
          <p:nvPr/>
        </p:nvCxnSpPr>
        <p:spPr bwMode="auto">
          <a:xfrm rot="16200000" flipH="1">
            <a:off x="6690677" y="2207366"/>
            <a:ext cx="390924" cy="15318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651613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 animBg="1"/>
      <p:bldP spid="9" grpId="0"/>
      <p:bldP spid="10" grpId="0" animBg="1"/>
      <p:bldP spid="11" grpId="0"/>
      <p:bldP spid="12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Σχέση κοκκομετρίας και ορυκτών σε εδάφη / ιζήματα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187624" y="1556792"/>
            <a:ext cx="6521450" cy="41370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>
            <a:off x="3203749" y="5693817"/>
            <a:ext cx="1588" cy="2587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>
            <a:off x="5510387" y="5693817"/>
            <a:ext cx="1587" cy="2587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Freeform 5"/>
          <p:cNvSpPr>
            <a:spLocks/>
          </p:cNvSpPr>
          <p:nvPr/>
        </p:nvSpPr>
        <p:spPr bwMode="auto">
          <a:xfrm>
            <a:off x="1187624" y="3068092"/>
            <a:ext cx="6521450" cy="2625725"/>
          </a:xfrm>
          <a:custGeom>
            <a:avLst/>
            <a:gdLst>
              <a:gd name="T0" fmla="*/ 0 w 3960"/>
              <a:gd name="T1" fmla="*/ 30 h 1830"/>
              <a:gd name="T2" fmla="*/ 360 w 3960"/>
              <a:gd name="T3" fmla="*/ 30 h 1830"/>
              <a:gd name="T4" fmla="*/ 1620 w 3960"/>
              <a:gd name="T5" fmla="*/ 210 h 1830"/>
              <a:gd name="T6" fmla="*/ 2340 w 3960"/>
              <a:gd name="T7" fmla="*/ 570 h 1830"/>
              <a:gd name="T8" fmla="*/ 2700 w 3960"/>
              <a:gd name="T9" fmla="*/ 1290 h 1830"/>
              <a:gd name="T10" fmla="*/ 3240 w 3960"/>
              <a:gd name="T11" fmla="*/ 1650 h 1830"/>
              <a:gd name="T12" fmla="*/ 3960 w 3960"/>
              <a:gd name="T13" fmla="*/ 1830 h 183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960"/>
              <a:gd name="T22" fmla="*/ 0 h 1830"/>
              <a:gd name="T23" fmla="*/ 3960 w 3960"/>
              <a:gd name="T24" fmla="*/ 1830 h 183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960" h="1830">
                <a:moveTo>
                  <a:pt x="0" y="30"/>
                </a:moveTo>
                <a:cubicBezTo>
                  <a:pt x="45" y="15"/>
                  <a:pt x="90" y="0"/>
                  <a:pt x="360" y="30"/>
                </a:cubicBezTo>
                <a:cubicBezTo>
                  <a:pt x="630" y="60"/>
                  <a:pt x="1290" y="120"/>
                  <a:pt x="1620" y="210"/>
                </a:cubicBezTo>
                <a:cubicBezTo>
                  <a:pt x="1950" y="300"/>
                  <a:pt x="2160" y="390"/>
                  <a:pt x="2340" y="570"/>
                </a:cubicBezTo>
                <a:cubicBezTo>
                  <a:pt x="2520" y="750"/>
                  <a:pt x="2550" y="1110"/>
                  <a:pt x="2700" y="1290"/>
                </a:cubicBezTo>
                <a:cubicBezTo>
                  <a:pt x="2850" y="1470"/>
                  <a:pt x="3030" y="1560"/>
                  <a:pt x="3240" y="1650"/>
                </a:cubicBezTo>
                <a:cubicBezTo>
                  <a:pt x="3450" y="1740"/>
                  <a:pt x="3705" y="1785"/>
                  <a:pt x="3960" y="1830"/>
                </a:cubicBez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Freeform 6"/>
          <p:cNvSpPr>
            <a:spLocks/>
          </p:cNvSpPr>
          <p:nvPr/>
        </p:nvSpPr>
        <p:spPr bwMode="auto">
          <a:xfrm>
            <a:off x="1187624" y="2079081"/>
            <a:ext cx="4322763" cy="2646064"/>
          </a:xfrm>
          <a:custGeom>
            <a:avLst/>
            <a:gdLst>
              <a:gd name="T0" fmla="*/ 0 w 2700"/>
              <a:gd name="T1" fmla="*/ 0 h 1980"/>
              <a:gd name="T2" fmla="*/ 1080 w 2700"/>
              <a:gd name="T3" fmla="*/ 180 h 1980"/>
              <a:gd name="T4" fmla="*/ 1980 w 2700"/>
              <a:gd name="T5" fmla="*/ 540 h 1980"/>
              <a:gd name="T6" fmla="*/ 2520 w 2700"/>
              <a:gd name="T7" fmla="*/ 1080 h 1980"/>
              <a:gd name="T8" fmla="*/ 2700 w 2700"/>
              <a:gd name="T9" fmla="*/ 1980 h 19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700"/>
              <a:gd name="T16" fmla="*/ 0 h 1980"/>
              <a:gd name="T17" fmla="*/ 2700 w 2700"/>
              <a:gd name="T18" fmla="*/ 1980 h 19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700" h="1980">
                <a:moveTo>
                  <a:pt x="0" y="0"/>
                </a:moveTo>
                <a:cubicBezTo>
                  <a:pt x="375" y="45"/>
                  <a:pt x="750" y="90"/>
                  <a:pt x="1080" y="180"/>
                </a:cubicBezTo>
                <a:cubicBezTo>
                  <a:pt x="1410" y="270"/>
                  <a:pt x="1740" y="390"/>
                  <a:pt x="1980" y="540"/>
                </a:cubicBezTo>
                <a:cubicBezTo>
                  <a:pt x="2220" y="690"/>
                  <a:pt x="2400" y="840"/>
                  <a:pt x="2520" y="1080"/>
                </a:cubicBezTo>
                <a:cubicBezTo>
                  <a:pt x="2640" y="1320"/>
                  <a:pt x="2670" y="1650"/>
                  <a:pt x="2700" y="1980"/>
                </a:cubicBez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Freeform 7"/>
          <p:cNvSpPr>
            <a:spLocks/>
          </p:cNvSpPr>
          <p:nvPr/>
        </p:nvSpPr>
        <p:spPr bwMode="auto">
          <a:xfrm>
            <a:off x="3781599" y="2263231"/>
            <a:ext cx="3927475" cy="633412"/>
          </a:xfrm>
          <a:custGeom>
            <a:avLst/>
            <a:gdLst>
              <a:gd name="T0" fmla="*/ 2340 w 2340"/>
              <a:gd name="T1" fmla="*/ 0 h 390"/>
              <a:gd name="T2" fmla="*/ 1080 w 2340"/>
              <a:gd name="T3" fmla="*/ 360 h 390"/>
              <a:gd name="T4" fmla="*/ 0 w 2340"/>
              <a:gd name="T5" fmla="*/ 180 h 390"/>
              <a:gd name="T6" fmla="*/ 0 60000 65536"/>
              <a:gd name="T7" fmla="*/ 0 60000 65536"/>
              <a:gd name="T8" fmla="*/ 0 60000 65536"/>
              <a:gd name="T9" fmla="*/ 0 w 2340"/>
              <a:gd name="T10" fmla="*/ 0 h 390"/>
              <a:gd name="T11" fmla="*/ 2340 w 2340"/>
              <a:gd name="T12" fmla="*/ 390 h 3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340" h="390">
                <a:moveTo>
                  <a:pt x="2340" y="0"/>
                </a:moveTo>
                <a:cubicBezTo>
                  <a:pt x="1905" y="165"/>
                  <a:pt x="1470" y="330"/>
                  <a:pt x="1080" y="360"/>
                </a:cubicBezTo>
                <a:cubicBezTo>
                  <a:pt x="690" y="390"/>
                  <a:pt x="345" y="285"/>
                  <a:pt x="0" y="180"/>
                </a:cubicBez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1043162" y="5693817"/>
            <a:ext cx="2160587" cy="78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7563" tIns="43781" rIns="87563" bIns="4378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2000" dirty="0" err="1">
                <a:latin typeface="+mn-lt"/>
              </a:rPr>
              <a:t>Άμμος</a:t>
            </a:r>
            <a:endParaRPr lang="en-US" altLang="en-US" sz="2000" dirty="0">
              <a:latin typeface="+mn-lt"/>
            </a:endParaRPr>
          </a:p>
          <a:p>
            <a:pPr algn="ctr"/>
            <a:r>
              <a:rPr lang="en-US" altLang="en-US" sz="2000" dirty="0">
                <a:latin typeface="+mn-lt"/>
              </a:rPr>
              <a:t>(2</a:t>
            </a:r>
            <a:r>
              <a:rPr lang="el-GR" altLang="en-US" sz="2000" dirty="0">
                <a:latin typeface="+mn-lt"/>
              </a:rPr>
              <a:t>-</a:t>
            </a:r>
            <a:r>
              <a:rPr lang="en-US" altLang="en-US" sz="2000" dirty="0">
                <a:latin typeface="+mn-lt"/>
              </a:rPr>
              <a:t>0.0</a:t>
            </a:r>
            <a:r>
              <a:rPr lang="el-GR" altLang="en-US" sz="2000" dirty="0">
                <a:latin typeface="+mn-lt"/>
              </a:rPr>
              <a:t>63</a:t>
            </a:r>
            <a:r>
              <a:rPr lang="en-US" altLang="en-US" sz="2000" dirty="0">
                <a:latin typeface="+mn-lt"/>
              </a:rPr>
              <a:t> mm)</a:t>
            </a: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2955306" y="5684294"/>
            <a:ext cx="2808287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7563" tIns="43781" rIns="87563" bIns="4378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2000" dirty="0" err="1">
                <a:latin typeface="+mn-lt"/>
              </a:rPr>
              <a:t>Ιλύς</a:t>
            </a:r>
            <a:r>
              <a:rPr lang="en-US" altLang="en-US" sz="2000" dirty="0">
                <a:latin typeface="+mn-lt"/>
              </a:rPr>
              <a:t> </a:t>
            </a:r>
          </a:p>
          <a:p>
            <a:pPr algn="ctr"/>
            <a:r>
              <a:rPr lang="en-US" altLang="en-US" sz="2000" dirty="0">
                <a:latin typeface="+mn-lt"/>
              </a:rPr>
              <a:t>(0.0</a:t>
            </a:r>
            <a:r>
              <a:rPr lang="el-GR" altLang="en-US" sz="2000" dirty="0">
                <a:latin typeface="+mn-lt"/>
              </a:rPr>
              <a:t>63</a:t>
            </a:r>
            <a:r>
              <a:rPr lang="en-US" altLang="en-US" sz="2000" dirty="0">
                <a:latin typeface="+mn-lt"/>
              </a:rPr>
              <a:t>-0.002 mm)</a:t>
            </a: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5795151" y="5745245"/>
            <a:ext cx="1836738" cy="737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7563" tIns="43781" rIns="87563" bIns="4378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2000" dirty="0" err="1">
                <a:latin typeface="+mn-lt"/>
              </a:rPr>
              <a:t>Άργιλος</a:t>
            </a:r>
            <a:r>
              <a:rPr lang="en-US" altLang="en-US" sz="2000" dirty="0">
                <a:latin typeface="+mn-lt"/>
              </a:rPr>
              <a:t> </a:t>
            </a:r>
          </a:p>
          <a:p>
            <a:pPr algn="ctr"/>
            <a:r>
              <a:rPr lang="en-US" altLang="en-US" sz="2000" dirty="0">
                <a:latin typeface="+mn-lt"/>
              </a:rPr>
              <a:t>(&lt;0.002 mm)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2772742" y="4250482"/>
            <a:ext cx="1152525" cy="51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7563" tIns="43781" rIns="87563" bIns="4378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000" dirty="0">
                <a:solidFill>
                  <a:srgbClr val="000000"/>
                </a:solidFill>
                <a:latin typeface="+mn-lt"/>
              </a:rPr>
              <a:t>χαλα</a:t>
            </a:r>
            <a:r>
              <a:rPr lang="en-US" altLang="en-US" sz="2000" dirty="0" err="1">
                <a:solidFill>
                  <a:srgbClr val="000000"/>
                </a:solidFill>
                <a:latin typeface="+mn-lt"/>
              </a:rPr>
              <a:t>ζί</a:t>
            </a:r>
            <a:r>
              <a:rPr lang="en-US" altLang="en-US" sz="2000" dirty="0">
                <a:solidFill>
                  <a:srgbClr val="000000"/>
                </a:solidFill>
                <a:latin typeface="+mn-lt"/>
              </a:rPr>
              <a:t>ας</a:t>
            </a:r>
          </a:p>
        </p:txBody>
      </p: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1426964" y="2332832"/>
            <a:ext cx="2016125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7563" tIns="43781" rIns="87563" bIns="4378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000" dirty="0" err="1">
                <a:solidFill>
                  <a:srgbClr val="000000"/>
                </a:solidFill>
                <a:latin typeface="+mn-lt"/>
              </a:rPr>
              <a:t>Πρωτογενή</a:t>
            </a:r>
            <a:r>
              <a:rPr lang="en-US" altLang="en-US" sz="2000" dirty="0">
                <a:latin typeface="+mn-lt"/>
              </a:rPr>
              <a:t> </a:t>
            </a:r>
          </a:p>
          <a:p>
            <a:r>
              <a:rPr lang="en-US" altLang="en-US" sz="2000" dirty="0">
                <a:solidFill>
                  <a:srgbClr val="000000"/>
                </a:solidFill>
                <a:latin typeface="+mn-lt"/>
              </a:rPr>
              <a:t>π</a:t>
            </a:r>
            <a:r>
              <a:rPr lang="en-US" altLang="en-US" sz="2000" dirty="0" err="1">
                <a:solidFill>
                  <a:srgbClr val="000000"/>
                </a:solidFill>
                <a:latin typeface="+mn-lt"/>
              </a:rPr>
              <a:t>υριτικά</a:t>
            </a:r>
            <a:r>
              <a:rPr lang="en-US" altLang="en-US" sz="200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+mn-lt"/>
              </a:rPr>
              <a:t>ορυκτά</a:t>
            </a:r>
            <a:endParaRPr lang="en-US" altLang="en-US" sz="20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6" name="Text Box 13"/>
          <p:cNvSpPr txBox="1">
            <a:spLocks noChangeArrowheads="1"/>
          </p:cNvSpPr>
          <p:nvPr/>
        </p:nvSpPr>
        <p:spPr bwMode="auto">
          <a:xfrm>
            <a:off x="5618338" y="3369717"/>
            <a:ext cx="2013552" cy="1033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7563" tIns="43781" rIns="87563" bIns="4378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000" dirty="0" err="1" smtClean="0">
                <a:solidFill>
                  <a:srgbClr val="000000"/>
                </a:solidFill>
                <a:latin typeface="+mn-lt"/>
              </a:rPr>
              <a:t>Δευτερογενή</a:t>
            </a:r>
            <a:endParaRPr lang="en-US" altLang="en-US" sz="2000" dirty="0" smtClean="0">
              <a:solidFill>
                <a:srgbClr val="000000"/>
              </a:solidFill>
              <a:latin typeface="+mn-lt"/>
            </a:endParaRPr>
          </a:p>
          <a:p>
            <a:r>
              <a:rPr lang="en-US" altLang="en-US" sz="2000" dirty="0" smtClean="0">
                <a:solidFill>
                  <a:srgbClr val="000000"/>
                </a:solidFill>
                <a:latin typeface="+mn-lt"/>
              </a:rPr>
              <a:t>π</a:t>
            </a:r>
            <a:r>
              <a:rPr lang="en-US" altLang="en-US" sz="2000" dirty="0" err="1" smtClean="0">
                <a:solidFill>
                  <a:srgbClr val="000000"/>
                </a:solidFill>
                <a:latin typeface="+mn-lt"/>
              </a:rPr>
              <a:t>υριτικά</a:t>
            </a:r>
            <a:r>
              <a:rPr lang="en-US" altLang="en-US" sz="2000" dirty="0" smtClean="0">
                <a:latin typeface="+mn-lt"/>
              </a:rPr>
              <a:t> </a:t>
            </a:r>
            <a:r>
              <a:rPr lang="en-US" altLang="en-US" sz="2000" dirty="0" err="1" smtClean="0">
                <a:solidFill>
                  <a:srgbClr val="000000"/>
                </a:solidFill>
                <a:latin typeface="+mn-lt"/>
              </a:rPr>
              <a:t>ορυκτά</a:t>
            </a:r>
            <a:r>
              <a:rPr lang="el-GR" altLang="en-US" sz="2000" dirty="0" smtClean="0">
                <a:solidFill>
                  <a:srgbClr val="000000"/>
                </a:solidFill>
                <a:latin typeface="+mn-lt"/>
              </a:rPr>
              <a:t> (αργιλικά)</a:t>
            </a:r>
            <a:endParaRPr lang="en-US" altLang="en-US" sz="20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4325988" y="1815555"/>
            <a:ext cx="2049586" cy="70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7563" tIns="43781" rIns="87563" bIns="4378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000" dirty="0" err="1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Δευτερογενή</a:t>
            </a:r>
            <a:r>
              <a:rPr lang="en-US" altLang="en-US" sz="2000" dirty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μη</a:t>
            </a:r>
            <a:endParaRPr lang="en-US" altLang="en-US" sz="2000" dirty="0">
              <a:solidFill>
                <a:srgbClr val="000000"/>
              </a:solidFill>
              <a:latin typeface="+mn-lt"/>
              <a:cs typeface="Times New Roman" panose="02020603050405020304" pitchFamily="18" charset="0"/>
            </a:endParaRPr>
          </a:p>
          <a:p>
            <a:r>
              <a:rPr lang="en-US" altLang="en-US" sz="2000" dirty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π</a:t>
            </a:r>
            <a:r>
              <a:rPr lang="en-US" altLang="en-US" sz="2000" dirty="0" err="1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υριτικά</a:t>
            </a:r>
            <a:r>
              <a:rPr lang="en-US" altLang="en-US" sz="2000" dirty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ορυκτά</a:t>
            </a:r>
            <a:endParaRPr lang="en-US" altLang="en-US" sz="2000" dirty="0">
              <a:solidFill>
                <a:srgbClr val="000000"/>
              </a:solidFill>
              <a:latin typeface="+mn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145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ΤΡΟΠΟΙ </a:t>
            </a:r>
            <a:r>
              <a:rPr lang="el-GR" dirty="0"/>
              <a:t>ΕΜΦΑΝΙΣΗΣ ΣΤΟΙΧΕΙΩΝ </a:t>
            </a:r>
            <a:r>
              <a:rPr lang="en-US" dirty="0"/>
              <a:t>– </a:t>
            </a:r>
            <a:r>
              <a:rPr lang="el-GR" dirty="0"/>
              <a:t/>
            </a:r>
            <a:br>
              <a:rPr lang="el-GR" dirty="0"/>
            </a:br>
            <a:r>
              <a:rPr lang="el-GR" dirty="0"/>
              <a:t>ΤΡΟΠΟΙ ΔΙΑΛΥΤΟΠΟΙΗΣΗΣ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 sz="2400" dirty="0"/>
              <a:t> </a:t>
            </a:r>
            <a:r>
              <a:rPr lang="en-US" altLang="en-US" sz="2400" dirty="0" err="1"/>
              <a:t>Στοιχεί</a:t>
            </a:r>
            <a:r>
              <a:rPr lang="en-US" altLang="en-US" sz="2400" dirty="0"/>
              <a:t>α στο πλέγμα πρωτογενών πυριτικών ορυκτών (αδρόκοκκο κλάσμα) </a:t>
            </a:r>
            <a:r>
              <a:rPr lang="en-US" altLang="en-US" sz="2400" dirty="0">
                <a:sym typeface="Wingdings" panose="05000000000000000000" pitchFamily="2" charset="2"/>
              </a:rPr>
              <a:t></a:t>
            </a:r>
            <a:r>
              <a:rPr lang="en-US" altLang="en-US" sz="2400" dirty="0"/>
              <a:t> ισχυρή όξινη προσβολή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 sz="2400" dirty="0"/>
              <a:t> </a:t>
            </a:r>
            <a:r>
              <a:rPr lang="en-US" altLang="en-US" sz="2400" dirty="0" err="1"/>
              <a:t>Στοιχεί</a:t>
            </a:r>
            <a:r>
              <a:rPr lang="en-US" altLang="en-US" sz="2400" dirty="0"/>
              <a:t>α προσροφημένα στην επιφάνεια ορυκτών, οξειδίων, οργανικής ύλης (λεπτόκοκκο κλάσμα) </a:t>
            </a:r>
            <a:r>
              <a:rPr lang="en-US" altLang="en-US" sz="2400" dirty="0">
                <a:sym typeface="Wingdings" panose="05000000000000000000" pitchFamily="2" charset="2"/>
              </a:rPr>
              <a:t></a:t>
            </a:r>
            <a:r>
              <a:rPr lang="en-US" altLang="en-US" sz="2400" dirty="0"/>
              <a:t> ασθενής όξινη προσβολή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 sz="2400" dirty="0"/>
              <a:t> </a:t>
            </a:r>
            <a:r>
              <a:rPr lang="en-US" altLang="en-US" sz="2400" dirty="0" err="1"/>
              <a:t>Συνήθως</a:t>
            </a:r>
            <a:r>
              <a:rPr lang="en-US" altLang="en-US" sz="2400" dirty="0"/>
              <a:t> κα</a:t>
            </a:r>
            <a:r>
              <a:rPr lang="en-US" altLang="en-US" sz="2400" dirty="0" err="1"/>
              <a:t>τάστ</a:t>
            </a:r>
            <a:r>
              <a:rPr lang="en-US" altLang="en-US" sz="2400" dirty="0"/>
              <a:t>αση μεταξύ των δύο άκρων </a:t>
            </a:r>
          </a:p>
        </p:txBody>
      </p:sp>
    </p:spTree>
    <p:extLst>
      <p:ext uri="{BB962C8B-B14F-4D97-AF65-F5344CB8AC3E}">
        <p14:creationId xmlns:p14="http://schemas.microsoft.com/office/powerpoint/2010/main" val="707639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Μεθοδολογία Έρευνας Περιβαλλοντικής Γεωχημείας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altLang="en-US" sz="2800" dirty="0"/>
              <a:t>Μέθοδοι </a:t>
            </a:r>
            <a:r>
              <a:rPr lang="el-GR" altLang="en-US" sz="2800" smtClean="0"/>
              <a:t>δειγματοληψίας και </a:t>
            </a:r>
            <a:r>
              <a:rPr lang="el-GR" altLang="en-US" sz="2800" dirty="0" smtClean="0"/>
              <a:t>ανάλυσης </a:t>
            </a:r>
            <a:r>
              <a:rPr lang="el-GR" altLang="en-US" sz="2800" dirty="0"/>
              <a:t>γεωχημικών δειγμάτων</a:t>
            </a:r>
            <a:endParaRPr lang="el-G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0882808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ΙΣΧΥΡΗ ΟΞΙΝΗ ΠΡΟΣΒΟΛΗ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altLang="en-US" sz="2800" dirty="0" smtClean="0"/>
              <a:t>Πυκνά</a:t>
            </a:r>
            <a:r>
              <a:rPr lang="el-GR" altLang="en-US" sz="2800" dirty="0"/>
              <a:t>, ισχυρά οξέα εν θερμώ (</a:t>
            </a:r>
            <a:r>
              <a:rPr lang="en-US" altLang="en-US" sz="2800" dirty="0"/>
              <a:t>HNO</a:t>
            </a:r>
            <a:r>
              <a:rPr lang="el-GR" altLang="en-US" sz="2800" baseline="-25000" dirty="0"/>
              <a:t>3</a:t>
            </a:r>
            <a:r>
              <a:rPr lang="el-GR" altLang="en-US" sz="2800" dirty="0"/>
              <a:t>, </a:t>
            </a:r>
            <a:r>
              <a:rPr lang="en-US" altLang="en-US" sz="2800" dirty="0" err="1"/>
              <a:t>HClO</a:t>
            </a:r>
            <a:r>
              <a:rPr lang="el-GR" altLang="en-US" sz="2800" baseline="-25000" dirty="0"/>
              <a:t>4</a:t>
            </a:r>
            <a:r>
              <a:rPr lang="el-GR" altLang="en-US" sz="2800" dirty="0"/>
              <a:t>, </a:t>
            </a:r>
            <a:r>
              <a:rPr lang="en-US" altLang="en-US" sz="2800" dirty="0" err="1"/>
              <a:t>HCl</a:t>
            </a:r>
            <a:r>
              <a:rPr lang="el-GR" altLang="en-US" sz="2800" dirty="0"/>
              <a:t>, </a:t>
            </a:r>
            <a:r>
              <a:rPr lang="en-US" altLang="en-US" sz="2800" dirty="0"/>
              <a:t>H</a:t>
            </a:r>
            <a:r>
              <a:rPr lang="el-GR" altLang="en-US" sz="2800" baseline="-25000" dirty="0"/>
              <a:t>2</a:t>
            </a:r>
            <a:r>
              <a:rPr lang="en-US" altLang="en-US" sz="2800" dirty="0"/>
              <a:t>SO</a:t>
            </a:r>
            <a:r>
              <a:rPr lang="el-GR" altLang="en-US" sz="2800" baseline="-25000" dirty="0" smtClean="0"/>
              <a:t>4</a:t>
            </a:r>
            <a:r>
              <a:rPr lang="el-GR" altLang="en-US" sz="2800" dirty="0" smtClean="0"/>
              <a:t>,</a:t>
            </a:r>
            <a:r>
              <a:rPr lang="en-US" altLang="en-US" sz="2800" dirty="0" smtClean="0"/>
              <a:t> HF</a:t>
            </a:r>
            <a:r>
              <a:rPr lang="el-GR" altLang="en-US" sz="2800" dirty="0"/>
              <a:t>) ή μείγμα αυτών διαλυτοποιεί </a:t>
            </a:r>
            <a:r>
              <a:rPr lang="en-US" altLang="en-US" sz="2800" dirty="0"/>
              <a:t>Fe</a:t>
            </a:r>
            <a:r>
              <a:rPr lang="el-GR" altLang="en-US" sz="2800" dirty="0"/>
              <a:t>-</a:t>
            </a:r>
            <a:r>
              <a:rPr lang="en-US" altLang="en-US" sz="2800" dirty="0" err="1"/>
              <a:t>Mn</a:t>
            </a:r>
            <a:r>
              <a:rPr lang="el-GR" altLang="en-US" sz="2800" dirty="0"/>
              <a:t> οξείδια, αργιλικά ορυκτά, ανθρακικά, και μερικά πυριτικά (ολιβίνη), τα ιχνοστοιχεία σε πυρόξενους και αμφίβολους απελευθερώνονται μερικώς</a:t>
            </a:r>
            <a:r>
              <a:rPr lang="el-GR" altLang="en-US" sz="2800" dirty="0" smtClean="0"/>
              <a:t>.</a:t>
            </a:r>
            <a:endParaRPr lang="el-GR" altLang="en-US" sz="2800" dirty="0"/>
          </a:p>
          <a:p>
            <a:r>
              <a:rPr lang="el-GR" altLang="en-US" sz="2800" dirty="0" smtClean="0"/>
              <a:t>Τέλεια </a:t>
            </a:r>
            <a:r>
              <a:rPr lang="el-GR" altLang="en-US" sz="2800" dirty="0"/>
              <a:t>καταστροφή των πυριτικών ορυκτών και πολλών άλλων με συνδυασμό </a:t>
            </a:r>
            <a:r>
              <a:rPr lang="en-US" altLang="en-US" sz="2800" dirty="0"/>
              <a:t>HF</a:t>
            </a:r>
            <a:r>
              <a:rPr lang="el-GR" altLang="en-US" sz="2800" dirty="0"/>
              <a:t> και ενός άλλου οξέος (</a:t>
            </a:r>
            <a:r>
              <a:rPr lang="en-US" altLang="en-US" sz="2800" dirty="0" err="1"/>
              <a:t>HClO</a:t>
            </a:r>
            <a:r>
              <a:rPr lang="el-GR" altLang="en-US" sz="2800" baseline="-25000" dirty="0"/>
              <a:t>4</a:t>
            </a:r>
            <a:r>
              <a:rPr lang="el-GR" altLang="en-US" sz="2800" dirty="0"/>
              <a:t>) χρησιμοποιώντας χωνευτήρια </a:t>
            </a:r>
            <a:r>
              <a:rPr lang="en-US" altLang="en-US" sz="2800" dirty="0"/>
              <a:t>Teflon</a:t>
            </a:r>
            <a:r>
              <a:rPr lang="el-GR" altLang="en-US" sz="2800" dirty="0"/>
              <a:t>. </a:t>
            </a:r>
          </a:p>
          <a:p>
            <a:r>
              <a:rPr lang="el-GR" altLang="en-US" sz="2800" dirty="0" smtClean="0"/>
              <a:t>Στοιχεία </a:t>
            </a:r>
            <a:r>
              <a:rPr lang="el-GR" altLang="en-US" sz="2800" dirty="0"/>
              <a:t>όπως </a:t>
            </a:r>
            <a:r>
              <a:rPr lang="en-US" altLang="en-US" sz="2800" dirty="0"/>
              <a:t>As</a:t>
            </a:r>
            <a:r>
              <a:rPr lang="el-GR" altLang="en-US" sz="2800" dirty="0"/>
              <a:t>, </a:t>
            </a:r>
            <a:r>
              <a:rPr lang="en-US" altLang="en-US" sz="2800" dirty="0"/>
              <a:t>Sb</a:t>
            </a:r>
            <a:r>
              <a:rPr lang="el-GR" altLang="en-US" sz="2800" dirty="0"/>
              <a:t>, </a:t>
            </a:r>
            <a:r>
              <a:rPr lang="en-US" altLang="en-US" sz="2800" dirty="0"/>
              <a:t>Cr</a:t>
            </a:r>
            <a:r>
              <a:rPr lang="el-GR" altLang="en-US" sz="2800" dirty="0"/>
              <a:t>, </a:t>
            </a:r>
            <a:r>
              <a:rPr lang="en-US" altLang="en-US" sz="2800" dirty="0"/>
              <a:t>Se</a:t>
            </a:r>
            <a:r>
              <a:rPr lang="el-GR" altLang="en-US" sz="2800" dirty="0"/>
              <a:t>, </a:t>
            </a:r>
            <a:r>
              <a:rPr lang="en-US" altLang="en-US" sz="2800" dirty="0" err="1"/>
              <a:t>Mn</a:t>
            </a:r>
            <a:r>
              <a:rPr lang="el-GR" altLang="en-US" sz="2800" dirty="0"/>
              <a:t>, </a:t>
            </a:r>
            <a:r>
              <a:rPr lang="en-US" altLang="en-US" sz="2800" dirty="0"/>
              <a:t>Re</a:t>
            </a:r>
            <a:r>
              <a:rPr lang="el-GR" altLang="en-US" sz="2800" dirty="0"/>
              <a:t>, </a:t>
            </a:r>
            <a:r>
              <a:rPr lang="en-US" altLang="en-US" sz="2800" dirty="0" err="1"/>
              <a:t>Ge</a:t>
            </a:r>
            <a:r>
              <a:rPr lang="el-GR" altLang="en-US" sz="2800" dirty="0"/>
              <a:t>, </a:t>
            </a:r>
            <a:r>
              <a:rPr lang="en-US" altLang="en-US" sz="2800" dirty="0"/>
              <a:t>Mo</a:t>
            </a:r>
            <a:r>
              <a:rPr lang="el-GR" altLang="en-US" sz="2800" dirty="0"/>
              <a:t> και άλλα μπορεί να χαθούν κατά τη διαλυτοποίηση με υπερχλωρικό οξύ</a:t>
            </a:r>
            <a:r>
              <a:rPr lang="el-GR" altLang="en-US" sz="2800" dirty="0" smtClean="0"/>
              <a:t>.</a:t>
            </a:r>
            <a:endParaRPr lang="el-GR" altLang="en-US" sz="2800" dirty="0"/>
          </a:p>
        </p:txBody>
      </p:sp>
      <p:pic>
        <p:nvPicPr>
          <p:cNvPr id="4" name="Picture 4" descr="j0303354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014881" y="5320755"/>
            <a:ext cx="657225" cy="76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74724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ΑΣΘΕΝΗΣ ΟΞΙΝΗ ΠΡΟΣΒΟΛΗ</a:t>
            </a:r>
            <a:r>
              <a:rPr lang="en-US" dirty="0"/>
              <a:t> </a:t>
            </a:r>
            <a:br>
              <a:rPr lang="en-US" dirty="0"/>
            </a:br>
            <a:r>
              <a:rPr lang="el-GR" dirty="0"/>
              <a:t>(ΜΕΡΙΚΗ ΕΞΑΓΩΓΗ)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l-GR" altLang="en-US" sz="2200" dirty="0" smtClean="0">
                <a:solidFill>
                  <a:prstClr val="black"/>
                </a:solidFill>
                <a:cs typeface="Arial" panose="020B0604020202020204" pitchFamily="34" charset="0"/>
              </a:rPr>
              <a:t>Σε </a:t>
            </a:r>
            <a:r>
              <a:rPr lang="el-GR" altLang="en-US" sz="2200" dirty="0">
                <a:solidFill>
                  <a:prstClr val="black"/>
                </a:solidFill>
                <a:cs typeface="Arial" panose="020B0604020202020204" pitchFamily="34" charset="0"/>
              </a:rPr>
              <a:t>περιπτώσεις ασθενώς συγκρατημένων στοιχείων, αντίδραση ανταλλαγής του τύπου</a:t>
            </a:r>
            <a:r>
              <a:rPr lang="el-GR" altLang="en-US" sz="2200" dirty="0" smtClean="0">
                <a:solidFill>
                  <a:prstClr val="black"/>
                </a:solidFill>
                <a:cs typeface="Arial" panose="020B0604020202020204" pitchFamily="34" charset="0"/>
              </a:rPr>
              <a:t>:</a:t>
            </a:r>
            <a:endParaRPr lang="el-GR" altLang="en-US" sz="22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200" i="1" dirty="0" err="1">
                <a:solidFill>
                  <a:prstClr val="black"/>
                </a:solidFill>
                <a:cs typeface="Arial" panose="020B0604020202020204" pitchFamily="34" charset="0"/>
              </a:rPr>
              <a:t>Tr</a:t>
            </a:r>
            <a:r>
              <a:rPr lang="en-US" altLang="en-US" sz="2200" i="1" dirty="0">
                <a:solidFill>
                  <a:prstClr val="black"/>
                </a:solidFill>
                <a:cs typeface="Arial" panose="020B0604020202020204" pitchFamily="34" charset="0"/>
              </a:rPr>
              <a:t> – X + Me</a:t>
            </a:r>
            <a:r>
              <a:rPr lang="en-US" altLang="en-US" sz="2200" i="1" baseline="30000" dirty="0">
                <a:solidFill>
                  <a:prstClr val="black"/>
                </a:solidFill>
                <a:cs typeface="Arial" panose="020B0604020202020204" pitchFamily="34" charset="0"/>
              </a:rPr>
              <a:t>2+</a:t>
            </a:r>
            <a:r>
              <a:rPr lang="en-US" altLang="en-US" sz="2200" i="1" dirty="0">
                <a:solidFill>
                  <a:prstClr val="black"/>
                </a:solidFill>
                <a:cs typeface="Arial" panose="020B0604020202020204" pitchFamily="34" charset="0"/>
              </a:rPr>
              <a:t> = Me – X +Tr</a:t>
            </a:r>
            <a:r>
              <a:rPr lang="en-US" altLang="en-US" sz="2200" i="1" baseline="30000" dirty="0">
                <a:solidFill>
                  <a:prstClr val="black"/>
                </a:solidFill>
                <a:cs typeface="Arial" panose="020B0604020202020204" pitchFamily="34" charset="0"/>
              </a:rPr>
              <a:t>2+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l-GR" altLang="en-US" sz="2200" dirty="0">
                <a:solidFill>
                  <a:prstClr val="black"/>
                </a:solidFill>
                <a:cs typeface="Arial" panose="020B0604020202020204" pitchFamily="34" charset="0"/>
              </a:rPr>
              <a:t>Όπου	</a:t>
            </a:r>
            <a:r>
              <a:rPr lang="en-US" altLang="en-US" sz="2200" i="1" dirty="0" err="1">
                <a:solidFill>
                  <a:prstClr val="black"/>
                </a:solidFill>
                <a:cs typeface="Arial" panose="020B0604020202020204" pitchFamily="34" charset="0"/>
              </a:rPr>
              <a:t>Tr</a:t>
            </a:r>
            <a:r>
              <a:rPr lang="el-GR" altLang="en-US" sz="2200" dirty="0">
                <a:solidFill>
                  <a:prstClr val="black"/>
                </a:solidFill>
                <a:cs typeface="Arial" panose="020B0604020202020204" pitchFamily="34" charset="0"/>
              </a:rPr>
              <a:t>	το  ιχνοκατιόν</a:t>
            </a:r>
          </a:p>
          <a:p>
            <a:pPr marL="914400" lvl="2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200" i="1" dirty="0">
                <a:solidFill>
                  <a:prstClr val="black"/>
                </a:solidFill>
                <a:cs typeface="Arial" panose="020B0604020202020204" pitchFamily="34" charset="0"/>
              </a:rPr>
              <a:t>Me</a:t>
            </a:r>
            <a:r>
              <a:rPr lang="el-GR" altLang="en-US" sz="2200" dirty="0">
                <a:solidFill>
                  <a:prstClr val="black"/>
                </a:solidFill>
                <a:cs typeface="Arial" panose="020B0604020202020204" pitchFamily="34" charset="0"/>
              </a:rPr>
              <a:t>	ένα κύριο κατιόν</a:t>
            </a:r>
            <a:r>
              <a:rPr lang="en-US" altLang="en-US" sz="2200" dirty="0">
                <a:solidFill>
                  <a:prstClr val="black"/>
                </a:solidFill>
                <a:cs typeface="Arial" panose="020B0604020202020204" pitchFamily="34" charset="0"/>
              </a:rPr>
              <a:t> (</a:t>
            </a:r>
            <a:r>
              <a:rPr lang="el-GR" altLang="en-US" sz="2200" dirty="0">
                <a:solidFill>
                  <a:prstClr val="black"/>
                </a:solidFill>
                <a:cs typeface="Arial" panose="020B0604020202020204" pitchFamily="34" charset="0"/>
              </a:rPr>
              <a:t>π.χ. </a:t>
            </a:r>
            <a:r>
              <a:rPr lang="en-US" altLang="en-US" sz="2200" dirty="0">
                <a:solidFill>
                  <a:prstClr val="black"/>
                </a:solidFill>
                <a:cs typeface="Arial" panose="020B0604020202020204" pitchFamily="34" charset="0"/>
              </a:rPr>
              <a:t>Ca, Mg)</a:t>
            </a:r>
            <a:endParaRPr lang="el-GR" altLang="en-US" sz="22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914400" lvl="2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200" i="1" dirty="0">
                <a:solidFill>
                  <a:prstClr val="black"/>
                </a:solidFill>
                <a:cs typeface="Arial" panose="020B0604020202020204" pitchFamily="34" charset="0"/>
              </a:rPr>
              <a:t>X</a:t>
            </a:r>
            <a:r>
              <a:rPr lang="el-GR" altLang="en-US" sz="2200" dirty="0">
                <a:solidFill>
                  <a:prstClr val="black"/>
                </a:solidFill>
                <a:cs typeface="Arial" panose="020B0604020202020204" pitchFamily="34" charset="0"/>
              </a:rPr>
              <a:t>	αργιλικό ορυκτό ή κολλοειδές σωματίδιο</a:t>
            </a:r>
            <a:r>
              <a:rPr lang="el-GR" altLang="en-US" sz="2200" dirty="0" smtClean="0">
                <a:solidFill>
                  <a:prstClr val="black"/>
                </a:solidFill>
                <a:cs typeface="Arial" panose="020B0604020202020204" pitchFamily="34" charset="0"/>
              </a:rPr>
              <a:t>.</a:t>
            </a:r>
            <a:endParaRPr lang="el-GR" altLang="en-US" sz="22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2200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l-GR" altLang="en-US" sz="2200" dirty="0" smtClean="0">
                <a:solidFill>
                  <a:prstClr val="black"/>
                </a:solidFill>
                <a:cs typeface="Arial" panose="020B0604020202020204" pitchFamily="34" charset="0"/>
              </a:rPr>
              <a:t>Το </a:t>
            </a:r>
            <a:r>
              <a:rPr lang="el-GR" altLang="en-US" sz="2200" dirty="0">
                <a:solidFill>
                  <a:prstClr val="black"/>
                </a:solidFill>
                <a:cs typeface="Arial" panose="020B0604020202020204" pitchFamily="34" charset="0"/>
              </a:rPr>
              <a:t>Η</a:t>
            </a:r>
            <a:r>
              <a:rPr lang="el-GR" altLang="en-US" sz="2200" baseline="30000" dirty="0">
                <a:solidFill>
                  <a:prstClr val="black"/>
                </a:solidFill>
                <a:cs typeface="Arial" panose="020B0604020202020204" pitchFamily="34" charset="0"/>
              </a:rPr>
              <a:t>+</a:t>
            </a:r>
            <a:r>
              <a:rPr lang="el-GR" altLang="en-US" sz="2200" dirty="0">
                <a:solidFill>
                  <a:prstClr val="black"/>
                </a:solidFill>
                <a:cs typeface="Arial" panose="020B0604020202020204" pitchFamily="34" charset="0"/>
              </a:rPr>
              <a:t> του αραιωμένου ασθενούς οξέος, όπως το  </a:t>
            </a:r>
            <a:r>
              <a:rPr lang="en-US" altLang="en-US" sz="2200" dirty="0" err="1">
                <a:solidFill>
                  <a:prstClr val="black"/>
                </a:solidFill>
                <a:cs typeface="Arial" panose="020B0604020202020204" pitchFamily="34" charset="0"/>
              </a:rPr>
              <a:t>HCl</a:t>
            </a:r>
            <a:r>
              <a:rPr lang="el-GR" altLang="en-US" sz="2200" dirty="0">
                <a:solidFill>
                  <a:prstClr val="black"/>
                </a:solidFill>
                <a:cs typeface="Arial" panose="020B0604020202020204" pitchFamily="34" charset="0"/>
              </a:rPr>
              <a:t>, </a:t>
            </a:r>
            <a:r>
              <a:rPr lang="en-US" altLang="en-US" sz="2200" dirty="0">
                <a:solidFill>
                  <a:prstClr val="black"/>
                </a:solidFill>
                <a:cs typeface="Arial" panose="020B0604020202020204" pitchFamily="34" charset="0"/>
              </a:rPr>
              <a:t>HNO</a:t>
            </a:r>
            <a:r>
              <a:rPr lang="el-GR" altLang="en-US" sz="2200" baseline="-25000" dirty="0">
                <a:solidFill>
                  <a:prstClr val="black"/>
                </a:solidFill>
                <a:cs typeface="Arial" panose="020B0604020202020204" pitchFamily="34" charset="0"/>
              </a:rPr>
              <a:t>3</a:t>
            </a:r>
            <a:r>
              <a:rPr lang="el-GR" altLang="en-US" sz="2200" dirty="0">
                <a:solidFill>
                  <a:prstClr val="black"/>
                </a:solidFill>
                <a:cs typeface="Arial" panose="020B0604020202020204" pitchFamily="34" charset="0"/>
              </a:rPr>
              <a:t> ή οξικό οξύ, μπορεί να ενεργεί σαν το κύριο κατιόν και να αντικαθιστά το ιχνοστοιχείο. 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2200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l-GR" altLang="en-US" sz="2200" dirty="0" smtClean="0">
                <a:solidFill>
                  <a:prstClr val="black"/>
                </a:solidFill>
                <a:cs typeface="Arial" panose="020B0604020202020204" pitchFamily="34" charset="0"/>
              </a:rPr>
              <a:t>Μερικά </a:t>
            </a:r>
            <a:r>
              <a:rPr lang="el-GR" altLang="en-US" sz="2200" dirty="0">
                <a:solidFill>
                  <a:prstClr val="black"/>
                </a:solidFill>
                <a:cs typeface="Arial" panose="020B0604020202020204" pitchFamily="34" charset="0"/>
              </a:rPr>
              <a:t>από τα αντιδραστήρια αυτά </a:t>
            </a:r>
            <a:r>
              <a:rPr lang="en-US" altLang="en-US" sz="2200" dirty="0">
                <a:solidFill>
                  <a:prstClr val="black"/>
                </a:solidFill>
                <a:cs typeface="Arial" panose="020B0604020202020204" pitchFamily="34" charset="0"/>
              </a:rPr>
              <a:t>(</a:t>
            </a:r>
            <a:r>
              <a:rPr lang="el-GR" altLang="en-US" sz="2200" dirty="0">
                <a:solidFill>
                  <a:prstClr val="black"/>
                </a:solidFill>
                <a:cs typeface="Arial" panose="020B0604020202020204" pitchFamily="34" charset="0"/>
              </a:rPr>
              <a:t>π.χ. </a:t>
            </a:r>
            <a:r>
              <a:rPr lang="en-US" altLang="en-US" sz="2200" dirty="0" err="1">
                <a:solidFill>
                  <a:prstClr val="black"/>
                </a:solidFill>
                <a:cs typeface="Arial" panose="020B0604020202020204" pitchFamily="34" charset="0"/>
              </a:rPr>
              <a:t>HCl</a:t>
            </a:r>
            <a:r>
              <a:rPr lang="el-GR" altLang="en-US" sz="2200" dirty="0">
                <a:solidFill>
                  <a:prstClr val="black"/>
                </a:solidFill>
                <a:cs typeface="Arial" panose="020B0604020202020204" pitchFamily="34" charset="0"/>
              </a:rPr>
              <a:t>) διαλύουν επίσης τα ανθρακικά ορυκτά.</a:t>
            </a:r>
            <a:endParaRPr lang="en-US" altLang="en-US" sz="22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200" dirty="0" smtClean="0"/>
          </a:p>
        </p:txBody>
      </p:sp>
      <p:pic>
        <p:nvPicPr>
          <p:cNvPr id="4" name="Picture 5" descr="j0336976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560" y="2996952"/>
            <a:ext cx="609600" cy="609600"/>
          </a:xfrm>
          <a:prstGeom prst="rect">
            <a:avLst/>
          </a:prstGeom>
          <a:noFill/>
        </p:spPr>
      </p:pic>
      <p:pic>
        <p:nvPicPr>
          <p:cNvPr id="5" name="Picture 4" descr="j0283696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08304" y="2060848"/>
            <a:ext cx="609600" cy="609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35872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ΦΑΣΜΑΤΟΣΚΟΠΙΑ </a:t>
            </a:r>
            <a:r>
              <a:rPr lang="el-GR" dirty="0"/>
              <a:t>ΑΤΟΜΙΚΗΣ ΑΠΟΡΡΟΦΗΣΗΣ</a:t>
            </a: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1115616" y="1433118"/>
            <a:ext cx="7129140" cy="4896766"/>
            <a:chOff x="504" y="684"/>
            <a:chExt cx="4786" cy="3157"/>
          </a:xfrm>
        </p:grpSpPr>
        <p:sp>
          <p:nvSpPr>
            <p:cNvPr id="5" name="AutoShape 4"/>
            <p:cNvSpPr>
              <a:spLocks noChangeAspect="1" noChangeArrowheads="1" noTextEdit="1"/>
            </p:cNvSpPr>
            <p:nvPr/>
          </p:nvSpPr>
          <p:spPr bwMode="auto">
            <a:xfrm>
              <a:off x="504" y="684"/>
              <a:ext cx="4786" cy="31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504" y="684"/>
              <a:ext cx="4786" cy="315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dirty="0"/>
            </a:p>
          </p:txBody>
        </p:sp>
        <p:sp>
          <p:nvSpPr>
            <p:cNvPr id="7" name="AutoShape 6"/>
            <p:cNvSpPr>
              <a:spLocks noChangeArrowheads="1"/>
            </p:cNvSpPr>
            <p:nvPr/>
          </p:nvSpPr>
          <p:spPr bwMode="auto">
            <a:xfrm>
              <a:off x="2031" y="3026"/>
              <a:ext cx="611" cy="509"/>
            </a:xfrm>
            <a:custGeom>
              <a:avLst/>
              <a:gdLst>
                <a:gd name="T0" fmla="*/ 535 w 21600"/>
                <a:gd name="T1" fmla="*/ 255 h 21600"/>
                <a:gd name="T2" fmla="*/ 306 w 21600"/>
                <a:gd name="T3" fmla="*/ 509 h 21600"/>
                <a:gd name="T4" fmla="*/ 76 w 21600"/>
                <a:gd name="T5" fmla="*/ 255 h 21600"/>
                <a:gd name="T6" fmla="*/ 306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90 w 21600"/>
                <a:gd name="T13" fmla="*/ 4498 h 21600"/>
                <a:gd name="T14" fmla="*/ 17110 w 21600"/>
                <a:gd name="T15" fmla="*/ 1710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CC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1624" y="1396"/>
              <a:ext cx="1018" cy="1121"/>
            </a:xfrm>
            <a:custGeom>
              <a:avLst/>
              <a:gdLst>
                <a:gd name="T0" fmla="*/ 0 w 1620"/>
                <a:gd name="T1" fmla="*/ 1620 h 1980"/>
                <a:gd name="T2" fmla="*/ 720 w 1620"/>
                <a:gd name="T3" fmla="*/ 1620 h 1980"/>
                <a:gd name="T4" fmla="*/ 720 w 1620"/>
                <a:gd name="T5" fmla="*/ 720 h 1980"/>
                <a:gd name="T6" fmla="*/ 900 w 1620"/>
                <a:gd name="T7" fmla="*/ 720 h 1980"/>
                <a:gd name="T8" fmla="*/ 900 w 1620"/>
                <a:gd name="T9" fmla="*/ 360 h 1980"/>
                <a:gd name="T10" fmla="*/ 540 w 1620"/>
                <a:gd name="T11" fmla="*/ 180 h 1980"/>
                <a:gd name="T12" fmla="*/ 540 w 1620"/>
                <a:gd name="T13" fmla="*/ 0 h 1980"/>
                <a:gd name="T14" fmla="*/ 1620 w 1620"/>
                <a:gd name="T15" fmla="*/ 0 h 1980"/>
                <a:gd name="T16" fmla="*/ 1620 w 1620"/>
                <a:gd name="T17" fmla="*/ 180 h 1980"/>
                <a:gd name="T18" fmla="*/ 1260 w 1620"/>
                <a:gd name="T19" fmla="*/ 360 h 1980"/>
                <a:gd name="T20" fmla="*/ 1260 w 1620"/>
                <a:gd name="T21" fmla="*/ 720 h 1980"/>
                <a:gd name="T22" fmla="*/ 1440 w 1620"/>
                <a:gd name="T23" fmla="*/ 720 h 1980"/>
                <a:gd name="T24" fmla="*/ 1440 w 1620"/>
                <a:gd name="T25" fmla="*/ 1980 h 1980"/>
                <a:gd name="T26" fmla="*/ 720 w 1620"/>
                <a:gd name="T27" fmla="*/ 1980 h 1980"/>
                <a:gd name="T28" fmla="*/ 720 w 1620"/>
                <a:gd name="T29" fmla="*/ 1800 h 1980"/>
                <a:gd name="T30" fmla="*/ 0 w 1620"/>
                <a:gd name="T31" fmla="*/ 1800 h 198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620"/>
                <a:gd name="T49" fmla="*/ 0 h 1980"/>
                <a:gd name="T50" fmla="*/ 1620 w 1620"/>
                <a:gd name="T51" fmla="*/ 1980 h 198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620" h="1980">
                  <a:moveTo>
                    <a:pt x="0" y="1620"/>
                  </a:moveTo>
                  <a:lnTo>
                    <a:pt x="720" y="1620"/>
                  </a:lnTo>
                  <a:lnTo>
                    <a:pt x="720" y="720"/>
                  </a:lnTo>
                  <a:lnTo>
                    <a:pt x="900" y="720"/>
                  </a:lnTo>
                  <a:lnTo>
                    <a:pt x="900" y="360"/>
                  </a:lnTo>
                  <a:lnTo>
                    <a:pt x="540" y="180"/>
                  </a:lnTo>
                  <a:lnTo>
                    <a:pt x="540" y="0"/>
                  </a:lnTo>
                  <a:lnTo>
                    <a:pt x="1620" y="0"/>
                  </a:lnTo>
                  <a:lnTo>
                    <a:pt x="1620" y="180"/>
                  </a:lnTo>
                  <a:lnTo>
                    <a:pt x="1260" y="360"/>
                  </a:lnTo>
                  <a:lnTo>
                    <a:pt x="1260" y="720"/>
                  </a:lnTo>
                  <a:lnTo>
                    <a:pt x="1440" y="720"/>
                  </a:lnTo>
                  <a:lnTo>
                    <a:pt x="1440" y="1980"/>
                  </a:lnTo>
                  <a:lnTo>
                    <a:pt x="720" y="1980"/>
                  </a:lnTo>
                  <a:lnTo>
                    <a:pt x="720" y="1800"/>
                  </a:lnTo>
                  <a:lnTo>
                    <a:pt x="0" y="1800"/>
                  </a:lnTo>
                </a:path>
              </a:pathLst>
            </a:custGeom>
            <a:solidFill>
              <a:srgbClr val="CCFFCC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2031" y="2415"/>
              <a:ext cx="407" cy="509"/>
            </a:xfrm>
            <a:custGeom>
              <a:avLst/>
              <a:gdLst>
                <a:gd name="T0" fmla="*/ 0 w 1440"/>
                <a:gd name="T1" fmla="*/ 900 h 1440"/>
                <a:gd name="T2" fmla="*/ 720 w 1440"/>
                <a:gd name="T3" fmla="*/ 900 h 1440"/>
                <a:gd name="T4" fmla="*/ 720 w 1440"/>
                <a:gd name="T5" fmla="*/ 180 h 1440"/>
                <a:gd name="T6" fmla="*/ 900 w 1440"/>
                <a:gd name="T7" fmla="*/ 0 h 1440"/>
                <a:gd name="T8" fmla="*/ 1260 w 1440"/>
                <a:gd name="T9" fmla="*/ 0 h 1440"/>
                <a:gd name="T10" fmla="*/ 1440 w 1440"/>
                <a:gd name="T11" fmla="*/ 180 h 1440"/>
                <a:gd name="T12" fmla="*/ 1440 w 1440"/>
                <a:gd name="T13" fmla="*/ 900 h 1440"/>
                <a:gd name="T14" fmla="*/ 1440 w 1440"/>
                <a:gd name="T15" fmla="*/ 1440 h 1440"/>
                <a:gd name="T16" fmla="*/ 720 w 1440"/>
                <a:gd name="T17" fmla="*/ 1440 h 1440"/>
                <a:gd name="T18" fmla="*/ 720 w 1440"/>
                <a:gd name="T19" fmla="*/ 1080 h 1440"/>
                <a:gd name="T20" fmla="*/ 0 w 1440"/>
                <a:gd name="T21" fmla="*/ 1080 h 144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40"/>
                <a:gd name="T34" fmla="*/ 0 h 1440"/>
                <a:gd name="T35" fmla="*/ 1440 w 1440"/>
                <a:gd name="T36" fmla="*/ 1440 h 144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40" h="1440">
                  <a:moveTo>
                    <a:pt x="0" y="900"/>
                  </a:moveTo>
                  <a:lnTo>
                    <a:pt x="720" y="900"/>
                  </a:lnTo>
                  <a:lnTo>
                    <a:pt x="720" y="180"/>
                  </a:lnTo>
                  <a:lnTo>
                    <a:pt x="900" y="0"/>
                  </a:lnTo>
                  <a:lnTo>
                    <a:pt x="1260" y="0"/>
                  </a:lnTo>
                  <a:lnTo>
                    <a:pt x="1440" y="180"/>
                  </a:lnTo>
                  <a:lnTo>
                    <a:pt x="1440" y="900"/>
                  </a:lnTo>
                  <a:lnTo>
                    <a:pt x="1440" y="1440"/>
                  </a:lnTo>
                  <a:lnTo>
                    <a:pt x="720" y="1440"/>
                  </a:lnTo>
                  <a:lnTo>
                    <a:pt x="720" y="1080"/>
                  </a:lnTo>
                  <a:lnTo>
                    <a:pt x="0" y="1080"/>
                  </a:lnTo>
                </a:path>
              </a:pathLst>
            </a:custGeom>
            <a:solidFill>
              <a:srgbClr val="C0C0C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1" name="Oval 9"/>
            <p:cNvSpPr>
              <a:spLocks noChangeArrowheads="1"/>
            </p:cNvSpPr>
            <p:nvPr/>
          </p:nvSpPr>
          <p:spPr bwMode="auto">
            <a:xfrm>
              <a:off x="1624" y="888"/>
              <a:ext cx="102" cy="611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2" name="Oval 10"/>
            <p:cNvSpPr>
              <a:spLocks noChangeArrowheads="1"/>
            </p:cNvSpPr>
            <p:nvPr/>
          </p:nvSpPr>
          <p:spPr bwMode="auto">
            <a:xfrm>
              <a:off x="2948" y="888"/>
              <a:ext cx="102" cy="611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" name="AutoShape 11"/>
            <p:cNvSpPr>
              <a:spLocks noChangeArrowheads="1"/>
            </p:cNvSpPr>
            <p:nvPr/>
          </p:nvSpPr>
          <p:spPr bwMode="auto">
            <a:xfrm>
              <a:off x="606" y="990"/>
              <a:ext cx="713" cy="407"/>
            </a:xfrm>
            <a:prstGeom prst="roundRect">
              <a:avLst>
                <a:gd name="adj" fmla="val 16667"/>
              </a:avLst>
            </a:prstGeom>
            <a:solidFill>
              <a:srgbClr val="FF99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auto">
            <a:xfrm>
              <a:off x="3763" y="1499"/>
              <a:ext cx="407" cy="407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auto">
            <a:xfrm>
              <a:off x="3559" y="990"/>
              <a:ext cx="611" cy="407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6" name="Rectangle 14"/>
            <p:cNvSpPr>
              <a:spLocks noChangeArrowheads="1"/>
            </p:cNvSpPr>
            <p:nvPr/>
          </p:nvSpPr>
          <p:spPr bwMode="auto">
            <a:xfrm>
              <a:off x="3355" y="2212"/>
              <a:ext cx="306" cy="305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7" name="Rectangle 15"/>
            <p:cNvSpPr>
              <a:spLocks noChangeArrowheads="1"/>
            </p:cNvSpPr>
            <p:nvPr/>
          </p:nvSpPr>
          <p:spPr bwMode="auto">
            <a:xfrm>
              <a:off x="3864" y="2212"/>
              <a:ext cx="306" cy="305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>
              <a:off x="2133" y="888"/>
              <a:ext cx="102" cy="509"/>
            </a:xfrm>
            <a:prstGeom prst="lightningBolt">
              <a:avLst/>
            </a:prstGeom>
            <a:solidFill>
              <a:srgbClr val="FF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" name="AutoShape 17"/>
            <p:cNvSpPr>
              <a:spLocks noChangeArrowheads="1"/>
            </p:cNvSpPr>
            <p:nvPr/>
          </p:nvSpPr>
          <p:spPr bwMode="auto">
            <a:xfrm>
              <a:off x="2235" y="888"/>
              <a:ext cx="102" cy="509"/>
            </a:xfrm>
            <a:prstGeom prst="lightningBolt">
              <a:avLst/>
            </a:prstGeom>
            <a:solidFill>
              <a:srgbClr val="FF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" name="AutoShape 18"/>
            <p:cNvSpPr>
              <a:spLocks noChangeArrowheads="1"/>
            </p:cNvSpPr>
            <p:nvPr/>
          </p:nvSpPr>
          <p:spPr bwMode="auto">
            <a:xfrm>
              <a:off x="2337" y="888"/>
              <a:ext cx="102" cy="509"/>
            </a:xfrm>
            <a:prstGeom prst="lightningBolt">
              <a:avLst/>
            </a:prstGeom>
            <a:solidFill>
              <a:srgbClr val="FF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21" name="AutoShape 19"/>
            <p:cNvCxnSpPr>
              <a:cxnSpLocks noChangeShapeType="1"/>
              <a:stCxn id="14" idx="1"/>
              <a:endCxn id="16" idx="0"/>
            </p:cNvCxnSpPr>
            <p:nvPr/>
          </p:nvCxnSpPr>
          <p:spPr bwMode="auto">
            <a:xfrm rot="10800000" flipV="1">
              <a:off x="3508" y="1702"/>
              <a:ext cx="255" cy="510"/>
            </a:xfrm>
            <a:prstGeom prst="bentConnector2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AutoShape 20"/>
            <p:cNvCxnSpPr>
              <a:cxnSpLocks noChangeShapeType="1"/>
              <a:stCxn id="14" idx="2"/>
              <a:endCxn id="17" idx="0"/>
            </p:cNvCxnSpPr>
            <p:nvPr/>
          </p:nvCxnSpPr>
          <p:spPr bwMode="auto">
            <a:xfrm rot="16200000" flipH="1">
              <a:off x="3839" y="2033"/>
              <a:ext cx="306" cy="51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3" name="AutoShape 21"/>
            <p:cNvCxnSpPr>
              <a:cxnSpLocks noChangeShapeType="1"/>
              <a:stCxn id="15" idx="2"/>
              <a:endCxn id="14" idx="0"/>
            </p:cNvCxnSpPr>
            <p:nvPr/>
          </p:nvCxnSpPr>
          <p:spPr bwMode="auto">
            <a:xfrm rot="16200000" flipH="1">
              <a:off x="3864" y="1397"/>
              <a:ext cx="102" cy="102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4" name="AutoShape 22"/>
            <p:cNvCxnSpPr>
              <a:cxnSpLocks noChangeShapeType="1"/>
              <a:stCxn id="13" idx="1"/>
              <a:endCxn id="11" idx="1"/>
            </p:cNvCxnSpPr>
            <p:nvPr/>
          </p:nvCxnSpPr>
          <p:spPr bwMode="auto">
            <a:xfrm flipV="1">
              <a:off x="606" y="977"/>
              <a:ext cx="1033" cy="21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" name="AutoShape 23"/>
            <p:cNvCxnSpPr>
              <a:cxnSpLocks noChangeShapeType="1"/>
              <a:stCxn id="13" idx="1"/>
              <a:endCxn id="11" idx="3"/>
            </p:cNvCxnSpPr>
            <p:nvPr/>
          </p:nvCxnSpPr>
          <p:spPr bwMode="auto">
            <a:xfrm>
              <a:off x="606" y="1193"/>
              <a:ext cx="1033" cy="21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" name="AutoShape 24"/>
            <p:cNvCxnSpPr>
              <a:cxnSpLocks noChangeShapeType="1"/>
              <a:stCxn id="11" idx="1"/>
              <a:endCxn id="12" idx="5"/>
            </p:cNvCxnSpPr>
            <p:nvPr/>
          </p:nvCxnSpPr>
          <p:spPr bwMode="auto">
            <a:xfrm>
              <a:off x="1639" y="977"/>
              <a:ext cx="1396" cy="43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7" name="AutoShape 25"/>
            <p:cNvCxnSpPr>
              <a:cxnSpLocks noChangeShapeType="1"/>
              <a:stCxn id="12" idx="5"/>
              <a:endCxn id="15" idx="1"/>
            </p:cNvCxnSpPr>
            <p:nvPr/>
          </p:nvCxnSpPr>
          <p:spPr bwMode="auto">
            <a:xfrm flipV="1">
              <a:off x="3035" y="1193"/>
              <a:ext cx="524" cy="21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8" name="AutoShape 26"/>
            <p:cNvCxnSpPr>
              <a:cxnSpLocks noChangeShapeType="1"/>
              <a:stCxn id="11" idx="3"/>
              <a:endCxn id="12" idx="7"/>
            </p:cNvCxnSpPr>
            <p:nvPr/>
          </p:nvCxnSpPr>
          <p:spPr bwMode="auto">
            <a:xfrm flipV="1">
              <a:off x="1639" y="977"/>
              <a:ext cx="1396" cy="43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9" name="AutoShape 27"/>
            <p:cNvCxnSpPr>
              <a:cxnSpLocks noChangeShapeType="1"/>
              <a:stCxn id="12" idx="7"/>
              <a:endCxn id="15" idx="1"/>
            </p:cNvCxnSpPr>
            <p:nvPr/>
          </p:nvCxnSpPr>
          <p:spPr bwMode="auto">
            <a:xfrm>
              <a:off x="3035" y="977"/>
              <a:ext cx="524" cy="21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0" name="Line 28"/>
            <p:cNvSpPr>
              <a:spLocks noChangeShapeType="1"/>
            </p:cNvSpPr>
            <p:nvPr/>
          </p:nvSpPr>
          <p:spPr bwMode="auto">
            <a:xfrm>
              <a:off x="2337" y="2313"/>
              <a:ext cx="0" cy="917"/>
            </a:xfrm>
            <a:prstGeom prst="line">
              <a:avLst/>
            </a:prstGeom>
            <a:noFill/>
            <a:ln w="4127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1" name="Text Box 29"/>
            <p:cNvSpPr txBox="1">
              <a:spLocks noChangeArrowheads="1"/>
            </p:cNvSpPr>
            <p:nvPr/>
          </p:nvSpPr>
          <p:spPr bwMode="auto">
            <a:xfrm>
              <a:off x="751" y="3193"/>
              <a:ext cx="1121" cy="2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en-US" altLang="en-US" dirty="0" err="1">
                  <a:solidFill>
                    <a:srgbClr val="000000"/>
                  </a:solidFill>
                  <a:latin typeface="+mn-lt"/>
                </a:rPr>
                <a:t>Αν</a:t>
              </a:r>
              <a:r>
                <a:rPr lang="en-US" altLang="en-US" dirty="0">
                  <a:solidFill>
                    <a:srgbClr val="000000"/>
                  </a:solidFill>
                  <a:latin typeface="+mn-lt"/>
                </a:rPr>
                <a:t>αλυόμενο</a:t>
              </a:r>
              <a:r>
                <a:rPr lang="en-US" altLang="en-US" dirty="0">
                  <a:latin typeface="+mn-lt"/>
                </a:rPr>
                <a:t> </a:t>
              </a:r>
            </a:p>
            <a:p>
              <a:r>
                <a:rPr lang="en-US" altLang="en-US" dirty="0" err="1">
                  <a:solidFill>
                    <a:srgbClr val="000000"/>
                  </a:solidFill>
                  <a:latin typeface="+mn-lt"/>
                </a:rPr>
                <a:t>διάλυμ</a:t>
              </a:r>
              <a:r>
                <a:rPr lang="en-US" altLang="en-US" dirty="0">
                  <a:solidFill>
                    <a:srgbClr val="000000"/>
                  </a:solidFill>
                  <a:latin typeface="+mn-lt"/>
                </a:rPr>
                <a:t>α δείγματος</a:t>
              </a:r>
            </a:p>
          </p:txBody>
        </p:sp>
        <p:sp>
          <p:nvSpPr>
            <p:cNvPr id="32" name="Text Box 30"/>
            <p:cNvSpPr txBox="1">
              <a:spLocks noChangeArrowheads="1"/>
            </p:cNvSpPr>
            <p:nvPr/>
          </p:nvSpPr>
          <p:spPr bwMode="auto">
            <a:xfrm>
              <a:off x="577" y="2592"/>
              <a:ext cx="1214" cy="25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en-US" altLang="en-US" dirty="0" err="1">
                  <a:solidFill>
                    <a:srgbClr val="000000"/>
                  </a:solidFill>
                  <a:latin typeface="+mn-lt"/>
                </a:rPr>
                <a:t>Οξειδωτικό</a:t>
              </a:r>
              <a:r>
                <a:rPr lang="en-US" altLang="en-US" dirty="0">
                  <a:latin typeface="+mn-lt"/>
                </a:rPr>
                <a:t> </a:t>
              </a:r>
              <a:r>
                <a:rPr lang="en-US" altLang="en-US" dirty="0">
                  <a:solidFill>
                    <a:srgbClr val="000000"/>
                  </a:solidFill>
                  <a:latin typeface="+mn-lt"/>
                </a:rPr>
                <a:t>α</a:t>
              </a:r>
              <a:r>
                <a:rPr lang="en-US" altLang="en-US" dirty="0" err="1">
                  <a:solidFill>
                    <a:srgbClr val="000000"/>
                  </a:solidFill>
                  <a:latin typeface="+mn-lt"/>
                </a:rPr>
                <a:t>έριο</a:t>
              </a:r>
              <a:endParaRPr lang="en-US" altLang="en-US" sz="1400" dirty="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33" name="Text Box 31"/>
            <p:cNvSpPr txBox="1">
              <a:spLocks noChangeArrowheads="1"/>
            </p:cNvSpPr>
            <p:nvPr/>
          </p:nvSpPr>
          <p:spPr bwMode="auto">
            <a:xfrm>
              <a:off x="606" y="2070"/>
              <a:ext cx="982" cy="30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en-US" altLang="en-US" dirty="0">
                  <a:solidFill>
                    <a:srgbClr val="000000"/>
                  </a:solidFill>
                  <a:latin typeface="+mn-lt"/>
                </a:rPr>
                <a:t>Κα</a:t>
              </a:r>
              <a:r>
                <a:rPr lang="en-US" altLang="en-US" dirty="0" err="1">
                  <a:solidFill>
                    <a:srgbClr val="000000"/>
                  </a:solidFill>
                  <a:latin typeface="+mn-lt"/>
                </a:rPr>
                <a:t>ύσιμο</a:t>
              </a:r>
              <a:r>
                <a:rPr lang="en-US" altLang="en-US" dirty="0">
                  <a:latin typeface="+mn-lt"/>
                </a:rPr>
                <a:t> </a:t>
              </a:r>
              <a:r>
                <a:rPr lang="en-US" altLang="en-US" dirty="0">
                  <a:solidFill>
                    <a:srgbClr val="000000"/>
                  </a:solidFill>
                  <a:latin typeface="+mn-lt"/>
                </a:rPr>
                <a:t>α</a:t>
              </a:r>
              <a:r>
                <a:rPr lang="en-US" altLang="en-US" dirty="0" err="1">
                  <a:solidFill>
                    <a:srgbClr val="000000"/>
                  </a:solidFill>
                  <a:latin typeface="+mn-lt"/>
                </a:rPr>
                <a:t>έριο</a:t>
              </a:r>
              <a:endParaRPr lang="en-US" altLang="en-US" sz="1600" dirty="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34" name="Text Box 32"/>
            <p:cNvSpPr txBox="1">
              <a:spLocks noChangeArrowheads="1"/>
            </p:cNvSpPr>
            <p:nvPr/>
          </p:nvSpPr>
          <p:spPr bwMode="auto">
            <a:xfrm>
              <a:off x="708" y="720"/>
              <a:ext cx="509" cy="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en-US" altLang="en-US" dirty="0" err="1">
                  <a:solidFill>
                    <a:srgbClr val="000000"/>
                  </a:solidFill>
                  <a:latin typeface="+mn-lt"/>
                </a:rPr>
                <a:t>Λάμ</a:t>
              </a:r>
              <a:r>
                <a:rPr lang="en-US" altLang="en-US" dirty="0">
                  <a:solidFill>
                    <a:srgbClr val="000000"/>
                  </a:solidFill>
                  <a:latin typeface="+mn-lt"/>
                </a:rPr>
                <a:t>πα</a:t>
              </a:r>
            </a:p>
          </p:txBody>
        </p:sp>
        <p:sp>
          <p:nvSpPr>
            <p:cNvPr id="35" name="Text Box 33"/>
            <p:cNvSpPr txBox="1">
              <a:spLocks noChangeArrowheads="1"/>
            </p:cNvSpPr>
            <p:nvPr/>
          </p:nvSpPr>
          <p:spPr bwMode="auto">
            <a:xfrm>
              <a:off x="2031" y="684"/>
              <a:ext cx="611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en-US" altLang="en-US" dirty="0" err="1">
                  <a:solidFill>
                    <a:srgbClr val="000000"/>
                  </a:solidFill>
                  <a:latin typeface="+mn-lt"/>
                </a:rPr>
                <a:t>Φλόγ</a:t>
              </a:r>
              <a:r>
                <a:rPr lang="en-US" altLang="en-US" dirty="0">
                  <a:solidFill>
                    <a:srgbClr val="000000"/>
                  </a:solidFill>
                  <a:latin typeface="+mn-lt"/>
                </a:rPr>
                <a:t>α</a:t>
              </a:r>
            </a:p>
          </p:txBody>
        </p:sp>
        <p:sp>
          <p:nvSpPr>
            <p:cNvPr id="36" name="Line 34"/>
            <p:cNvSpPr>
              <a:spLocks noChangeShapeType="1"/>
            </p:cNvSpPr>
            <p:nvPr/>
          </p:nvSpPr>
          <p:spPr bwMode="auto">
            <a:xfrm>
              <a:off x="1319" y="2313"/>
              <a:ext cx="305" cy="10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7" name="Line 35"/>
            <p:cNvSpPr>
              <a:spLocks noChangeShapeType="1"/>
            </p:cNvSpPr>
            <p:nvPr/>
          </p:nvSpPr>
          <p:spPr bwMode="auto">
            <a:xfrm>
              <a:off x="1726" y="2721"/>
              <a:ext cx="20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8" name="Line 36"/>
            <p:cNvSpPr>
              <a:spLocks noChangeShapeType="1"/>
            </p:cNvSpPr>
            <p:nvPr/>
          </p:nvSpPr>
          <p:spPr bwMode="auto">
            <a:xfrm flipV="1">
              <a:off x="1624" y="3230"/>
              <a:ext cx="509" cy="10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9" name="Text Box 37"/>
            <p:cNvSpPr txBox="1">
              <a:spLocks noChangeArrowheads="1"/>
            </p:cNvSpPr>
            <p:nvPr/>
          </p:nvSpPr>
          <p:spPr bwMode="auto">
            <a:xfrm>
              <a:off x="3559" y="720"/>
              <a:ext cx="1247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en-US" altLang="en-US" dirty="0" err="1">
                  <a:solidFill>
                    <a:srgbClr val="000000"/>
                  </a:solidFill>
                  <a:latin typeface="+mn-lt"/>
                </a:rPr>
                <a:t>Μονοχρωμάτορ</a:t>
              </a:r>
              <a:r>
                <a:rPr lang="en-US" altLang="en-US" dirty="0">
                  <a:solidFill>
                    <a:srgbClr val="000000"/>
                  </a:solidFill>
                  <a:latin typeface="+mn-lt"/>
                </a:rPr>
                <a:t>ας</a:t>
              </a:r>
            </a:p>
          </p:txBody>
        </p:sp>
        <p:sp>
          <p:nvSpPr>
            <p:cNvPr id="40" name="Text Box 38"/>
            <p:cNvSpPr txBox="1">
              <a:spLocks noChangeArrowheads="1"/>
            </p:cNvSpPr>
            <p:nvPr/>
          </p:nvSpPr>
          <p:spPr bwMode="auto">
            <a:xfrm>
              <a:off x="4170" y="1601"/>
              <a:ext cx="916" cy="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en-US" altLang="en-US" dirty="0" err="1">
                  <a:solidFill>
                    <a:srgbClr val="000000"/>
                  </a:solidFill>
                  <a:latin typeface="+mn-lt"/>
                </a:rPr>
                <a:t>Ενισχυτής</a:t>
              </a:r>
              <a:endParaRPr lang="en-US" altLang="en-US" dirty="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41" name="Text Box 39"/>
            <p:cNvSpPr txBox="1">
              <a:spLocks noChangeArrowheads="1"/>
            </p:cNvSpPr>
            <p:nvPr/>
          </p:nvSpPr>
          <p:spPr bwMode="auto">
            <a:xfrm>
              <a:off x="3253" y="2518"/>
              <a:ext cx="1019" cy="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en-US" altLang="en-US" dirty="0" err="1">
                  <a:solidFill>
                    <a:srgbClr val="000000"/>
                  </a:solidFill>
                  <a:latin typeface="+mn-lt"/>
                </a:rPr>
                <a:t>Φωτο</a:t>
              </a:r>
              <a:r>
                <a:rPr lang="en-US" altLang="en-US" dirty="0">
                  <a:solidFill>
                    <a:srgbClr val="000000"/>
                  </a:solidFill>
                  <a:latin typeface="+mn-lt"/>
                </a:rPr>
                <a:t>πολλαπλασιαστές</a:t>
              </a:r>
            </a:p>
          </p:txBody>
        </p:sp>
      </p:grpSp>
      <p:pic>
        <p:nvPicPr>
          <p:cNvPr id="3" name="Picture 40" descr="j0286768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53690" y="3757138"/>
            <a:ext cx="704850" cy="10382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373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500" dirty="0" smtClean="0"/>
              <a:t>ΠΡΟΣΔΙΟΡΙΣΜΟΣ ΠΡΟΣΘΕΤΩΝ</a:t>
            </a:r>
            <a:r>
              <a:rPr lang="en-US" sz="3500" dirty="0" smtClean="0"/>
              <a:t> </a:t>
            </a:r>
            <a:r>
              <a:rPr lang="el-GR" sz="3500" dirty="0" smtClean="0"/>
              <a:t>ΦΥΣΙΚΟΧΗΜΙΚΩΝ </a:t>
            </a:r>
            <a:r>
              <a:rPr lang="el-GR" sz="3500" dirty="0"/>
              <a:t>ΠΑΡΑΜΕΤΡΩΝ ΣΕ ΕΔΑΦΗ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l-GR" altLang="en-US" sz="2400" dirty="0"/>
              <a:t> Κοκκομετρική ανάλυση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l-GR" altLang="en-US" sz="2400" dirty="0"/>
              <a:t> Περιεχόμενη υγρασία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l-GR" altLang="en-US" sz="2400" dirty="0"/>
              <a:t> </a:t>
            </a:r>
            <a:r>
              <a:rPr lang="en-US" altLang="en-US" sz="2400" dirty="0"/>
              <a:t>Eh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 sz="2400" dirty="0"/>
              <a:t> pH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 sz="2400" dirty="0"/>
              <a:t> </a:t>
            </a:r>
            <a:r>
              <a:rPr lang="el-GR" altLang="en-US" sz="2400" dirty="0"/>
              <a:t>Ικανότητα ιοντοανταλλαγής (</a:t>
            </a:r>
            <a:r>
              <a:rPr lang="en-US" altLang="en-US" sz="2400" dirty="0"/>
              <a:t>CEC)</a:t>
            </a:r>
            <a:endParaRPr lang="el-GR" altLang="en-US" sz="2400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el-GR" altLang="en-US" sz="2400" dirty="0"/>
              <a:t> Ολικός οργανικός άνθρακας </a:t>
            </a:r>
            <a:r>
              <a:rPr lang="en-US" altLang="en-US" sz="2400" dirty="0"/>
              <a:t>(TOC)</a:t>
            </a:r>
            <a:endParaRPr lang="el-GR" altLang="en-US" sz="2400" dirty="0"/>
          </a:p>
          <a:p>
            <a:endParaRPr lang="el-GR" sz="2400" dirty="0"/>
          </a:p>
        </p:txBody>
      </p:sp>
      <p:pic>
        <p:nvPicPr>
          <p:cNvPr id="6" name="Picture 4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27784" y="2924944"/>
            <a:ext cx="762000" cy="504825"/>
          </a:xfrm>
          <a:prstGeom prst="rect">
            <a:avLst/>
          </a:prstGeom>
          <a:noFill/>
        </p:spPr>
      </p:pic>
      <p:pic>
        <p:nvPicPr>
          <p:cNvPr id="7" name="Picture 4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76056" y="1700808"/>
            <a:ext cx="657225" cy="762000"/>
          </a:xfrm>
          <a:prstGeom prst="rect">
            <a:avLst/>
          </a:prstGeom>
          <a:noFill/>
        </p:spPr>
      </p:pic>
      <p:pic>
        <p:nvPicPr>
          <p:cNvPr id="8" name="Picture 4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560" y="4941168"/>
            <a:ext cx="609600" cy="609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8099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l-GR" sz="2000" dirty="0" smtClean="0"/>
              <a:t>1.0.  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l-GR" sz="2000" dirty="0"/>
              <a:t>Copyright Εθνικόν και Καποδιστριακόν Πανεπιστήμιον Αθηνών</a:t>
            </a:r>
            <a:r>
              <a:rPr lang="en-US" sz="2000" dirty="0"/>
              <a:t>, </a:t>
            </a:r>
            <a:r>
              <a:rPr lang="el-GR" sz="2000" dirty="0"/>
              <a:t>Αριάδνη Αργυράκη 2014. Αριάδνη Αργυράκη . «Περιβαλλοντική Γεωχημεία. Εισαγωγή». Έκδοση: 1.0. Αθήνα 2014. Διαθέσιμο από τη δικτυακή διεύθυνση: </a:t>
            </a:r>
            <a:r>
              <a:rPr lang="en-US" sz="2000" dirty="0"/>
              <a:t>http://opencourses.uoa.gr/courses/GEOL1/</a:t>
            </a:r>
            <a:r>
              <a:rPr lang="el-GR" sz="20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09600" indent="-609600"/>
            <a:endParaRPr lang="el-GR" altLang="en-US" dirty="0"/>
          </a:p>
          <a:p>
            <a:pPr marL="609600" indent="-609600">
              <a:buFontTx/>
              <a:buAutoNum type="arabicPeriod"/>
            </a:pPr>
            <a:r>
              <a:rPr lang="el-GR" altLang="en-US" dirty="0"/>
              <a:t>Δειγματοληψία</a:t>
            </a:r>
          </a:p>
          <a:p>
            <a:pPr marL="609600" indent="-609600">
              <a:buFontTx/>
              <a:buAutoNum type="arabicPeriod"/>
            </a:pPr>
            <a:endParaRPr lang="el-GR" altLang="en-US" dirty="0"/>
          </a:p>
          <a:p>
            <a:pPr marL="609600" indent="-609600">
              <a:buFontTx/>
              <a:buAutoNum type="arabicPeriod"/>
            </a:pPr>
            <a:r>
              <a:rPr lang="el-GR" altLang="en-US" dirty="0"/>
              <a:t>Μέθοδοι ανάλυσης γεωχημικών δειγμάτων</a:t>
            </a:r>
          </a:p>
          <a:p>
            <a:pPr marL="609600" indent="-609600">
              <a:buFontTx/>
              <a:buAutoNum type="arabicPeriod"/>
            </a:pPr>
            <a:endParaRPr lang="el-GR" altLang="en-US" dirty="0"/>
          </a:p>
          <a:p>
            <a:pPr marL="609600" indent="-609600">
              <a:buFontTx/>
              <a:buAutoNum type="arabicPeriod"/>
            </a:pPr>
            <a:r>
              <a:rPr lang="el-GR" altLang="en-US" dirty="0"/>
              <a:t>Στατιστική επεξεργασία - αποτίμηση </a:t>
            </a:r>
            <a:r>
              <a:rPr lang="el-GR" altLang="en-US" dirty="0" smtClean="0"/>
              <a:t>αποτελεσμάτων</a:t>
            </a:r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(1/</a:t>
            </a:r>
            <a:r>
              <a:rPr lang="el-GR" dirty="0" smtClean="0"/>
              <a:t>3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/>
              <a:t>1</a:t>
            </a:r>
            <a:r>
              <a:rPr lang="el-GR" sz="2000" dirty="0"/>
              <a:t>: </a:t>
            </a:r>
            <a:r>
              <a:rPr lang="en-US" sz="2000" dirty="0"/>
              <a:t>Conceptual site model. </a:t>
            </a:r>
            <a:r>
              <a:rPr lang="el-GR" altLang="en-US" sz="2000" dirty="0"/>
              <a:t>Πηγή: </a:t>
            </a:r>
            <a:r>
              <a:rPr lang="en-US" altLang="en-US" sz="2000" dirty="0"/>
              <a:t>U.S. EPA, 1995.</a:t>
            </a:r>
            <a:endParaRPr lang="el-GR" altLang="en-US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/>
              <a:t>2</a:t>
            </a:r>
            <a:r>
              <a:rPr lang="el-GR" sz="2000" dirty="0"/>
              <a:t>: Απλή τυχαία μέθοδος δειγματοληψίας εδαφών</a:t>
            </a:r>
            <a:r>
              <a:rPr lang="en-US" sz="2000" dirty="0"/>
              <a:t>. </a:t>
            </a:r>
            <a:r>
              <a:rPr lang="el-GR" altLang="en-US" sz="2000" dirty="0"/>
              <a:t>Πηγή: </a:t>
            </a:r>
            <a:r>
              <a:rPr lang="en-US" altLang="en-US" sz="2000" dirty="0"/>
              <a:t>U.S. EPA, 1995.</a:t>
            </a:r>
            <a:endParaRPr lang="el-GR" altLang="en-US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/>
              <a:t>3</a:t>
            </a:r>
            <a:r>
              <a:rPr lang="el-GR" sz="2000" dirty="0"/>
              <a:t>: </a:t>
            </a:r>
            <a:r>
              <a:rPr lang="el-GR" altLang="en-US" sz="2000" dirty="0"/>
              <a:t>Στρωματοποιημένη </a:t>
            </a:r>
            <a:r>
              <a:rPr lang="el-GR" sz="2000" dirty="0"/>
              <a:t>τυχαία </a:t>
            </a:r>
            <a:r>
              <a:rPr lang="el-GR" sz="2000" dirty="0" smtClean="0"/>
              <a:t>(μέθοδοι </a:t>
            </a:r>
            <a:r>
              <a:rPr lang="el-GR" sz="2000" dirty="0"/>
              <a:t>δειγματοληψίας </a:t>
            </a:r>
            <a:r>
              <a:rPr lang="el-GR" sz="2000" dirty="0" smtClean="0"/>
              <a:t>εδαφών)</a:t>
            </a:r>
            <a:r>
              <a:rPr lang="en-US" sz="2000" dirty="0" smtClean="0"/>
              <a:t>. </a:t>
            </a:r>
            <a:r>
              <a:rPr lang="el-GR" altLang="en-US" sz="2000" dirty="0"/>
              <a:t>Πηγή: </a:t>
            </a:r>
            <a:r>
              <a:rPr lang="en-US" altLang="en-US" sz="2000" dirty="0"/>
              <a:t>U.S. EPA, 1995.</a:t>
            </a:r>
            <a:endParaRPr lang="el-GR" altLang="en-US" sz="2000" dirty="0"/>
          </a:p>
          <a:p>
            <a:pPr marL="0" indent="0">
              <a:buNone/>
            </a:pPr>
            <a:r>
              <a:rPr lang="el-GR" sz="2000" dirty="0" smtClean="0"/>
              <a:t>Εικόνα </a:t>
            </a:r>
            <a:r>
              <a:rPr lang="en-US" sz="2000" dirty="0" smtClean="0"/>
              <a:t>4</a:t>
            </a:r>
            <a:r>
              <a:rPr lang="el-GR" sz="2000" dirty="0" smtClean="0"/>
              <a:t>: Συστηματική σε κάναβο </a:t>
            </a:r>
            <a:r>
              <a:rPr lang="el-GR" sz="2000" dirty="0"/>
              <a:t>(μέθοδοι δειγματοληψίας εδαφών)</a:t>
            </a:r>
            <a:r>
              <a:rPr lang="en-US" sz="2000" dirty="0" smtClean="0"/>
              <a:t>. </a:t>
            </a:r>
            <a:r>
              <a:rPr lang="el-GR" altLang="en-US" sz="2000" dirty="0" smtClean="0"/>
              <a:t>Πηγή: </a:t>
            </a:r>
            <a:r>
              <a:rPr lang="en-US" altLang="en-US" sz="2000" dirty="0" smtClean="0"/>
              <a:t>U.S. EPA, 1995.</a:t>
            </a:r>
            <a:endParaRPr lang="el-GR" altLang="en-US" sz="2000" dirty="0" smtClean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5: </a:t>
            </a:r>
            <a:r>
              <a:rPr lang="el-GR" sz="2000" dirty="0"/>
              <a:t>Συστηματική </a:t>
            </a:r>
            <a:r>
              <a:rPr lang="el-GR" sz="2000" dirty="0" smtClean="0"/>
              <a:t>τυχαία σε κάναβο </a:t>
            </a:r>
            <a:r>
              <a:rPr lang="el-GR" sz="2000" dirty="0"/>
              <a:t>(μέθοδοι δειγματοληψίας εδαφών</a:t>
            </a:r>
            <a:r>
              <a:rPr lang="el-GR" sz="2000" dirty="0" smtClean="0"/>
              <a:t>)</a:t>
            </a:r>
            <a:r>
              <a:rPr lang="en-US" sz="2000" dirty="0" smtClean="0"/>
              <a:t>. </a:t>
            </a:r>
            <a:r>
              <a:rPr lang="el-GR" altLang="en-US" sz="2000" dirty="0"/>
              <a:t>Πηγή: </a:t>
            </a:r>
            <a:r>
              <a:rPr lang="en-US" altLang="en-US" sz="2000" dirty="0"/>
              <a:t>U.S. EPA, 1995.</a:t>
            </a:r>
            <a:endParaRPr lang="el-GR" altLang="en-US" sz="2000" dirty="0"/>
          </a:p>
          <a:p>
            <a:pPr marL="0" indent="0">
              <a:buNone/>
            </a:pPr>
            <a:r>
              <a:rPr lang="el-GR" sz="2000" dirty="0"/>
              <a:t>Εικόνα 6: </a:t>
            </a:r>
            <a:r>
              <a:rPr lang="el-GR" sz="2000" dirty="0" smtClean="0"/>
              <a:t>Αναζήτησης </a:t>
            </a:r>
            <a:r>
              <a:rPr lang="el-GR" sz="2000" dirty="0"/>
              <a:t>(μέθοδοι δειγματοληψίας εδαφών)</a:t>
            </a:r>
            <a:r>
              <a:rPr lang="en-US" sz="2000" dirty="0" smtClean="0"/>
              <a:t>. </a:t>
            </a:r>
            <a:r>
              <a:rPr lang="el-GR" altLang="en-US" sz="2000" dirty="0"/>
              <a:t>Πηγή: </a:t>
            </a:r>
            <a:r>
              <a:rPr lang="en-US" altLang="en-US" sz="2000" dirty="0"/>
              <a:t>U.S. EPA, 1995</a:t>
            </a:r>
            <a:r>
              <a:rPr lang="en-US" altLang="en-US" sz="2000" dirty="0" smtClean="0"/>
              <a:t>.</a:t>
            </a:r>
            <a:endParaRPr lang="el-G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384275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</a:t>
            </a:r>
            <a:r>
              <a:rPr lang="el-GR" dirty="0" smtClean="0"/>
              <a:t>2</a:t>
            </a:r>
            <a:r>
              <a:rPr lang="en-US" dirty="0" smtClean="0"/>
              <a:t>/</a:t>
            </a:r>
            <a:r>
              <a:rPr lang="el-GR" dirty="0" smtClean="0"/>
              <a:t>3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7: Τραβέρσες </a:t>
            </a:r>
            <a:r>
              <a:rPr lang="el-GR" sz="2000" dirty="0"/>
              <a:t>(μέθοδοι δειγματοληψίας εδαφών)</a:t>
            </a:r>
            <a:r>
              <a:rPr lang="en-US" sz="2000" dirty="0" smtClean="0"/>
              <a:t>. </a:t>
            </a:r>
            <a:r>
              <a:rPr lang="el-GR" altLang="en-US" sz="2000" dirty="0"/>
              <a:t>Πηγή: </a:t>
            </a:r>
            <a:r>
              <a:rPr lang="en-US" altLang="en-US" sz="2000" dirty="0"/>
              <a:t>U.S. EPA, 1995.</a:t>
            </a:r>
            <a:endParaRPr lang="el-GR" altLang="en-US" sz="2000" dirty="0"/>
          </a:p>
          <a:p>
            <a:pPr marL="0" indent="0">
              <a:buNone/>
            </a:pPr>
            <a:r>
              <a:rPr lang="el-GR" sz="2000" dirty="0" smtClean="0">
                <a:latin typeface="Calibri" pitchFamily="34" charset="0"/>
              </a:rPr>
              <a:t>Εικόνα </a:t>
            </a:r>
            <a:r>
              <a:rPr lang="en-US" sz="2000" dirty="0">
                <a:latin typeface="Calibri" pitchFamily="34" charset="0"/>
              </a:rPr>
              <a:t>8</a:t>
            </a:r>
            <a:r>
              <a:rPr lang="el-GR" sz="2000" dirty="0">
                <a:latin typeface="Calibri" pitchFamily="34" charset="0"/>
              </a:rPr>
              <a:t>: </a:t>
            </a:r>
            <a:r>
              <a:rPr lang="en-US" sz="2000" dirty="0">
                <a:latin typeface="Calibri" pitchFamily="34" charset="0"/>
              </a:rPr>
              <a:t>Drilling Equipment</a:t>
            </a:r>
            <a:r>
              <a:rPr lang="el-GR" sz="2000" dirty="0">
                <a:latin typeface="Calibri" pitchFamily="34" charset="0"/>
              </a:rPr>
              <a:t>. </a:t>
            </a:r>
            <a:r>
              <a:rPr lang="en-US" sz="2000" dirty="0">
                <a:latin typeface="Calibri" pitchFamily="34" charset="0"/>
              </a:rPr>
              <a:t>Copyright Utrecht University, Faculty of Geosciences – Department of Physical Geography</a:t>
            </a:r>
            <a:r>
              <a:rPr lang="el-GR" sz="2000" dirty="0">
                <a:latin typeface="Calibri" pitchFamily="34" charset="0"/>
              </a:rPr>
              <a:t>. Σύνδεσμος</a:t>
            </a:r>
            <a:r>
              <a:rPr lang="en-US" sz="2000" dirty="0">
                <a:latin typeface="Calibri" pitchFamily="34" charset="0"/>
              </a:rPr>
              <a:t>:</a:t>
            </a:r>
            <a:r>
              <a:rPr lang="el-GR" sz="2000" dirty="0">
                <a:latin typeface="Calibri" pitchFamily="34" charset="0"/>
              </a:rPr>
              <a:t> </a:t>
            </a:r>
            <a:r>
              <a:rPr lang="en-US" sz="2000" dirty="0">
                <a:latin typeface="Calibri" pitchFamily="34" charset="0"/>
              </a:rPr>
              <a:t>http://www.geo.uu.nl/fg/palaeogeography/LLGDatabase/coringmethods</a:t>
            </a:r>
            <a:r>
              <a:rPr lang="el-GR" sz="2000" dirty="0">
                <a:latin typeface="Calibri" pitchFamily="34" charset="0"/>
              </a:rPr>
              <a:t>. Πηγή</a:t>
            </a:r>
            <a:r>
              <a:rPr lang="en-US" sz="2000" dirty="0">
                <a:latin typeface="Calibri" pitchFamily="34" charset="0"/>
              </a:rPr>
              <a:t>:</a:t>
            </a:r>
            <a:r>
              <a:rPr lang="el-GR" sz="2000" dirty="0">
                <a:latin typeface="Calibri" pitchFamily="34" charset="0"/>
              </a:rPr>
              <a:t> </a:t>
            </a:r>
            <a:r>
              <a:rPr lang="en-US" sz="2000" dirty="0">
                <a:latin typeface="Calibri" pitchFamily="34" charset="0"/>
              </a:rPr>
              <a:t>www.geo.uu.nl</a:t>
            </a:r>
            <a:r>
              <a:rPr lang="el-GR" sz="2000" dirty="0">
                <a:latin typeface="Calibri" pitchFamily="34" charset="0"/>
              </a:rPr>
              <a:t>.</a:t>
            </a:r>
          </a:p>
          <a:p>
            <a:pPr marL="0" indent="0">
              <a:buNone/>
            </a:pPr>
            <a:endParaRPr lang="el-GR" sz="20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445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856984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</a:t>
            </a:r>
            <a:r>
              <a:rPr lang="el-GR" dirty="0" smtClean="0"/>
              <a:t>3</a:t>
            </a:r>
            <a:r>
              <a:rPr lang="en-US" dirty="0" smtClean="0"/>
              <a:t>/</a:t>
            </a:r>
            <a:r>
              <a:rPr lang="el-GR" dirty="0" smtClean="0"/>
              <a:t>3</a:t>
            </a:r>
            <a:r>
              <a:rPr lang="en-US" dirty="0" smtClean="0"/>
              <a:t>)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71296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Πίνακες</a:t>
            </a:r>
          </a:p>
          <a:p>
            <a:pPr marL="0" indent="0">
              <a:buNone/>
            </a:pPr>
            <a:r>
              <a:rPr lang="el-GR" sz="2000" dirty="0"/>
              <a:t>Πίνακας 1: Σύγκριση δειγματοληπτικών μεθόδων.</a:t>
            </a:r>
            <a:r>
              <a:rPr lang="en-US" sz="2000" dirty="0"/>
              <a:t> </a:t>
            </a:r>
            <a:r>
              <a:rPr lang="el-GR" altLang="en-US" sz="2000" dirty="0"/>
              <a:t>Πηγή: </a:t>
            </a:r>
            <a:r>
              <a:rPr lang="en-US" altLang="en-US" sz="2000" dirty="0"/>
              <a:t>U.S. EPA, 1995</a:t>
            </a:r>
            <a:r>
              <a:rPr lang="en-US" altLang="en-US" sz="2000" dirty="0" smtClean="0"/>
              <a:t>.</a:t>
            </a:r>
            <a:endParaRPr lang="el-G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330458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Στάδια εκτέλεσης περιβαλλοντικών γεωχημικών ερευνών</a:t>
            </a:r>
            <a:endParaRPr lang="el-GR" dirty="0"/>
          </a:p>
        </p:txBody>
      </p:sp>
      <p:sp>
        <p:nvSpPr>
          <p:cNvPr id="3" name="Oval 3"/>
          <p:cNvSpPr>
            <a:spLocks noChangeArrowheads="1"/>
          </p:cNvSpPr>
          <p:nvPr/>
        </p:nvSpPr>
        <p:spPr bwMode="auto">
          <a:xfrm>
            <a:off x="2189910" y="1700808"/>
            <a:ext cx="4522440" cy="4464348"/>
          </a:xfrm>
          <a:prstGeom prst="ellips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851920" y="1485878"/>
            <a:ext cx="2133600" cy="115736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el-GR" altLang="en-US" b="1" dirty="0">
                <a:solidFill>
                  <a:srgbClr val="000000"/>
                </a:solidFill>
                <a:latin typeface="+mn-lt"/>
              </a:rPr>
              <a:t>1.ΣΧΕΔΙΑΣΜΟΣ:</a:t>
            </a: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el-GR" altLang="en-US" dirty="0">
                <a:solidFill>
                  <a:srgbClr val="000000"/>
                </a:solidFill>
                <a:latin typeface="+mn-lt"/>
              </a:rPr>
              <a:t>- Καθορισμός στόχων έρευνας</a:t>
            </a: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el-GR" altLang="en-US" dirty="0">
                <a:solidFill>
                  <a:srgbClr val="000000"/>
                </a:solidFill>
                <a:latin typeface="+mn-lt"/>
              </a:rPr>
              <a:t>- Ιστορικό περιοχής</a:t>
            </a:r>
            <a:endParaRPr lang="en-US" altLang="en-US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6364229" y="2634101"/>
            <a:ext cx="1981200" cy="2597762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el-GR" altLang="en-US" b="1" dirty="0">
                <a:solidFill>
                  <a:srgbClr val="000000"/>
                </a:solidFill>
                <a:latin typeface="+mn-lt"/>
              </a:rPr>
              <a:t>2. ΜΕΤΡΗΣΗ:</a:t>
            </a: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el-GR" altLang="en-US" dirty="0">
                <a:solidFill>
                  <a:srgbClr val="000000"/>
                </a:solidFill>
                <a:latin typeface="+mn-lt"/>
              </a:rPr>
              <a:t>- Συλλογή δειγμάτων</a:t>
            </a: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el-GR" altLang="en-US" dirty="0">
                <a:solidFill>
                  <a:srgbClr val="000000"/>
                </a:solidFill>
                <a:latin typeface="+mn-lt"/>
              </a:rPr>
              <a:t>- Προετοιμασία για χημική ανάλυση</a:t>
            </a: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el-GR" altLang="en-US" dirty="0">
                <a:solidFill>
                  <a:srgbClr val="000000"/>
                </a:solidFill>
                <a:latin typeface="+mn-lt"/>
              </a:rPr>
              <a:t>- Χημική ανάλυση</a:t>
            </a: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el-GR" altLang="en-US" dirty="0">
                <a:solidFill>
                  <a:srgbClr val="000000"/>
                </a:solidFill>
                <a:latin typeface="+mn-lt"/>
              </a:rPr>
              <a:t>- Υπολογισμός συγκέντρωσης στοιχείων/ενώσεων</a:t>
            </a:r>
            <a:endParaRPr lang="en-US" altLang="en-US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3473850" y="4515361"/>
            <a:ext cx="2514600" cy="193296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el-GR" altLang="en-US" b="1" dirty="0">
                <a:solidFill>
                  <a:srgbClr val="000000"/>
                </a:solidFill>
                <a:latin typeface="+mn-lt"/>
              </a:rPr>
              <a:t>3. ΠΟΙΟΤΙΚΟΣ ΕΛΕΓΧΟΣ ΑΠΟΤΕΛΕΣΜΑΤΩΝ ΜΕΤΡΗΣΗΣ:</a:t>
            </a: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el-GR" altLang="en-US" dirty="0">
                <a:solidFill>
                  <a:srgbClr val="000000"/>
                </a:solidFill>
                <a:latin typeface="+mn-lt"/>
              </a:rPr>
              <a:t>- Εκτίμηση τυχαίων σφαλμάτων</a:t>
            </a: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el-GR" altLang="en-US" dirty="0">
                <a:solidFill>
                  <a:srgbClr val="000000"/>
                </a:solidFill>
                <a:latin typeface="+mn-lt"/>
              </a:rPr>
              <a:t>- Εκτίμηση συστηματικών σφαλμάτων</a:t>
            </a:r>
            <a:endParaRPr lang="en-US" altLang="en-US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55541" y="2711486"/>
            <a:ext cx="3868737" cy="1671227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el-GR" altLang="en-US" b="1" dirty="0">
                <a:solidFill>
                  <a:srgbClr val="000000"/>
                </a:solidFill>
                <a:latin typeface="+mn-lt"/>
              </a:rPr>
              <a:t>4. ΑΠΟΤΙΜΗΣΗ ΑΠΟΤΕΛΕΣΜΑΤΩΝ:</a:t>
            </a:r>
          </a:p>
          <a:p>
            <a:pPr>
              <a:lnSpc>
                <a:spcPct val="70000"/>
              </a:lnSpc>
              <a:spcBef>
                <a:spcPct val="50000"/>
              </a:spcBef>
              <a:buFontTx/>
              <a:buChar char="-"/>
            </a:pPr>
            <a:r>
              <a:rPr lang="el-GR" altLang="en-US" dirty="0">
                <a:solidFill>
                  <a:srgbClr val="000000"/>
                </a:solidFill>
                <a:latin typeface="+mn-lt"/>
              </a:rPr>
              <a:t>Στατιστική επεξεργασία</a:t>
            </a: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el-GR" altLang="en-US" dirty="0">
                <a:solidFill>
                  <a:srgbClr val="000000"/>
                </a:solidFill>
                <a:latin typeface="+mn-lt"/>
              </a:rPr>
              <a:t>-Διασταύρωση με άλλα δεδομένα (π.χ. ορυκτολογία, παλαιοντολογία)</a:t>
            </a: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el-GR" altLang="en-US" dirty="0">
                <a:solidFill>
                  <a:srgbClr val="000000"/>
                </a:solidFill>
                <a:latin typeface="+mn-lt"/>
              </a:rPr>
              <a:t>Σε συνάρτηση με τους στόχους έρευνας</a:t>
            </a:r>
            <a:endParaRPr lang="en-US" altLang="en-US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00346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  <p:bldP spid="5" grpId="0" animBg="1" autoUpdateAnimBg="0"/>
      <p:bldP spid="6" grpId="0" animBg="1" autoUpdateAnimBg="0"/>
      <p:bldP spid="7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l-GR" dirty="0" smtClean="0"/>
              <a:t>Πιθανοί στόχοι μιας περιβαλλοντικής γεωχημικής έρευνας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spcBef>
                <a:spcPct val="50000"/>
              </a:spcBef>
              <a:buFont typeface="+mj-lt"/>
              <a:buAutoNum type="arabicPeriod"/>
            </a:pPr>
            <a:r>
              <a:rPr lang="el-GR" altLang="en-US" sz="2800" dirty="0"/>
              <a:t>Αποτύπωση γεωχημικού </a:t>
            </a:r>
            <a:r>
              <a:rPr lang="el-GR" altLang="en-US" sz="2800" dirty="0" smtClean="0"/>
              <a:t>ανάγλυφου</a:t>
            </a:r>
            <a:r>
              <a:rPr lang="en-US" altLang="en-US" sz="2800" dirty="0" smtClean="0"/>
              <a:t>.</a:t>
            </a:r>
            <a:endParaRPr lang="en-US" altLang="en-US" sz="2800" dirty="0"/>
          </a:p>
          <a:p>
            <a:pPr marL="457200" indent="-457200">
              <a:spcBef>
                <a:spcPct val="50000"/>
              </a:spcBef>
              <a:buFont typeface="+mj-lt"/>
              <a:buAutoNum type="arabicPeriod"/>
            </a:pPr>
            <a:r>
              <a:rPr lang="en-US" altLang="en-US" sz="2800" dirty="0" err="1" smtClean="0"/>
              <a:t>Μελέτη</a:t>
            </a:r>
            <a:r>
              <a:rPr lang="en-US" altLang="en-US" sz="2800" dirty="0" smtClean="0"/>
              <a:t> </a:t>
            </a:r>
            <a:r>
              <a:rPr lang="en-US" altLang="en-US" sz="2800" dirty="0" err="1"/>
              <a:t>διεργ</a:t>
            </a:r>
            <a:r>
              <a:rPr lang="en-US" altLang="en-US" sz="2800" dirty="0"/>
              <a:t>ασιών γεωχημικής </a:t>
            </a:r>
            <a:r>
              <a:rPr lang="en-US" altLang="en-US" sz="2800" dirty="0" smtClean="0"/>
              <a:t>διασποράς.</a:t>
            </a:r>
            <a:endParaRPr lang="el-GR" altLang="en-US" sz="2800" dirty="0"/>
          </a:p>
          <a:p>
            <a:pPr marL="457200" indent="-457200">
              <a:spcBef>
                <a:spcPct val="50000"/>
              </a:spcBef>
              <a:buFont typeface="+mj-lt"/>
              <a:buAutoNum type="arabicPeriod"/>
            </a:pPr>
            <a:r>
              <a:rPr lang="el-GR" altLang="en-US" sz="2800" dirty="0" smtClean="0"/>
              <a:t>Διαχωρισμός </a:t>
            </a:r>
            <a:r>
              <a:rPr lang="el-GR" altLang="en-US" sz="2800" dirty="0"/>
              <a:t>ανθρωπογενών – φυσικών επιδράσεων στο </a:t>
            </a:r>
            <a:r>
              <a:rPr lang="el-GR" altLang="en-US" sz="2800" dirty="0" smtClean="0"/>
              <a:t>περιβάλλον</a:t>
            </a:r>
            <a:r>
              <a:rPr lang="en-US" altLang="en-US" sz="2800" dirty="0" smtClean="0"/>
              <a:t>.</a:t>
            </a:r>
            <a:endParaRPr lang="en-US" altLang="en-US" sz="2800" dirty="0"/>
          </a:p>
          <a:p>
            <a:pPr marL="457200" indent="-457200">
              <a:spcBef>
                <a:spcPct val="50000"/>
              </a:spcBef>
              <a:buFont typeface="+mj-lt"/>
              <a:buAutoNum type="arabicPeriod"/>
            </a:pPr>
            <a:r>
              <a:rPr lang="el-GR" altLang="en-US" sz="2800" dirty="0" smtClean="0"/>
              <a:t>Χώρο-χρονικές </a:t>
            </a:r>
            <a:r>
              <a:rPr lang="el-GR" altLang="en-US" sz="2800" dirty="0"/>
              <a:t>μεταβολές </a:t>
            </a:r>
            <a:r>
              <a:rPr lang="el-GR" altLang="en-US" sz="2800" dirty="0" smtClean="0"/>
              <a:t>ρύπανσης</a:t>
            </a:r>
            <a:r>
              <a:rPr lang="en-US" altLang="en-US" sz="2800" dirty="0" smtClean="0"/>
              <a:t>.</a:t>
            </a:r>
            <a:endParaRPr lang="el-GR" altLang="en-US" sz="2800" dirty="0"/>
          </a:p>
          <a:p>
            <a:pPr marL="457200" indent="-457200">
              <a:spcBef>
                <a:spcPct val="50000"/>
              </a:spcBef>
              <a:buFont typeface="+mj-lt"/>
              <a:buAutoNum type="arabicPeriod"/>
            </a:pPr>
            <a:r>
              <a:rPr lang="el-GR" altLang="en-US" sz="2800" dirty="0" smtClean="0"/>
              <a:t>Σχέση </a:t>
            </a:r>
            <a:r>
              <a:rPr lang="el-GR" altLang="en-US" sz="2800" dirty="0"/>
              <a:t>γεωχημικών παραμέτρων με άλλες παραμέτρους της βιόσφαιρας και </a:t>
            </a:r>
            <a:r>
              <a:rPr lang="el-GR" altLang="en-US" sz="2800" dirty="0" smtClean="0"/>
              <a:t>γεώσφαιρας</a:t>
            </a:r>
            <a:r>
              <a:rPr lang="en-US" altLang="en-US" sz="2800" dirty="0" smtClean="0"/>
              <a:t>.</a:t>
            </a:r>
            <a:endParaRPr lang="el-GR" alt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73383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Σκαρίφημα περιοχής μελέτης</a:t>
            </a:r>
            <a:endParaRPr lang="el-GR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035" y="1237092"/>
            <a:ext cx="6497929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6786510" y="6021288"/>
            <a:ext cx="22320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sz="2000" dirty="0">
                <a:latin typeface="+mj-lt"/>
              </a:rPr>
              <a:t>Πηγή: </a:t>
            </a:r>
            <a:r>
              <a:rPr lang="en-US" altLang="en-US" sz="2000" dirty="0">
                <a:latin typeface="+mj-lt"/>
              </a:rPr>
              <a:t>EPA, 1995</a:t>
            </a:r>
            <a:endParaRPr lang="el-GR" altLang="en-US" sz="2000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99746" y="5661248"/>
            <a:ext cx="360040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en-US" sz="2000" dirty="0">
                <a:latin typeface="Calibri" panose="020F0502020204030204" pitchFamily="34" charset="0"/>
              </a:rPr>
              <a:t>1</a:t>
            </a:r>
            <a:endParaRPr lang="en-US" sz="2000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262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ΙΣΤΟΡΙΚΟ ΠΕΡΙΟΧΗΣ </a:t>
            </a:r>
            <a:r>
              <a:rPr lang="el-GR" dirty="0" smtClean="0"/>
              <a:t>ΜΕΛΕΤΗΣ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l-GR" altLang="en-US" sz="2800" dirty="0"/>
              <a:t>Βιβλιογραφική έρευνα: Στοιχεία γεωλογίας, κοιτασματολογίας, χρήσης γης </a:t>
            </a:r>
          </a:p>
          <a:p>
            <a:pPr>
              <a:lnSpc>
                <a:spcPct val="90000"/>
              </a:lnSpc>
            </a:pPr>
            <a:r>
              <a:rPr lang="el-GR" altLang="en-US" sz="2800" dirty="0"/>
              <a:t>Αναζήτηση στοιχείων από παλαιότερες παρόμοιες έρευνες - αξιολόγηση</a:t>
            </a:r>
          </a:p>
          <a:p>
            <a:pPr>
              <a:lnSpc>
                <a:spcPct val="90000"/>
              </a:lnSpc>
            </a:pPr>
            <a:r>
              <a:rPr lang="el-GR" altLang="en-US" sz="2800" dirty="0"/>
              <a:t>Συγκέντρωση χαρτών (γεωλογικοί, τοπογραφικοί, γεωχημικοί κλπ.)</a:t>
            </a:r>
          </a:p>
          <a:p>
            <a:pPr>
              <a:lnSpc>
                <a:spcPct val="90000"/>
              </a:lnSpc>
            </a:pPr>
            <a:r>
              <a:rPr lang="el-GR" altLang="en-US" sz="2800" dirty="0"/>
              <a:t>Αναζήτηση αεροφωτογραφιών</a:t>
            </a:r>
          </a:p>
          <a:p>
            <a:pPr>
              <a:lnSpc>
                <a:spcPct val="90000"/>
              </a:lnSpc>
            </a:pPr>
            <a:r>
              <a:rPr lang="el-GR" altLang="en-US" sz="2800" dirty="0"/>
              <a:t>Πηγές πληροφορίας: Βιβλιοθήκες, αρμόδιοι οργανισμοί (ΙΓΜΕ, ΓΥΣ, ΕΘΙΑΓΕ</a:t>
            </a:r>
            <a:r>
              <a:rPr lang="en-US" altLang="en-US" sz="2800" dirty="0"/>
              <a:t>, </a:t>
            </a:r>
            <a:r>
              <a:rPr lang="el-GR" altLang="en-US" sz="2800" dirty="0"/>
              <a:t>Δήμοι κλπ.), </a:t>
            </a:r>
            <a:r>
              <a:rPr lang="el-GR" altLang="en-US" sz="2800" dirty="0" smtClean="0"/>
              <a:t>διαδίκτυο</a:t>
            </a:r>
            <a:endParaRPr lang="el-G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702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 smtClean="0"/>
              <a:t>Επιλογή στοιχείων για ανάλυση με βάση το ιστορικό και τη γεωλογία μιας περιοχής</a:t>
            </a:r>
            <a:endParaRPr lang="el-GR" sz="3600" dirty="0"/>
          </a:p>
        </p:txBody>
      </p:sp>
      <p:graphicFrame>
        <p:nvGraphicFramePr>
          <p:cNvPr id="3" name="Group 8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5980566"/>
              </p:ext>
            </p:extLst>
          </p:nvPr>
        </p:nvGraphicFramePr>
        <p:xfrm>
          <a:off x="611560" y="1484784"/>
          <a:ext cx="7992888" cy="4793755"/>
        </p:xfrm>
        <a:graphic>
          <a:graphicData uri="http://schemas.openxmlformats.org/drawingml/2006/table">
            <a:tbl>
              <a:tblPr/>
              <a:tblGrid>
                <a:gridCol w="4755028"/>
                <a:gridCol w="3237860"/>
              </a:tblGrid>
              <a:tr h="7703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ΠΡΟΗΓΟΥΜΕΝΗ ΧΡΗΣΗ (ΙΣΤΟΡΙΚΟ)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ΧΗΜΙΚΟ ΣΤΟΙΧΕΙΟ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9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Πεδίο βολής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Pb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, Sb, Cu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9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Χρήση ζιζανιοκτόνων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As</a:t>
                      </a:r>
                      <a:endParaRPr kumimoji="0" 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9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Λυματολάσπη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Cd, As</a:t>
                      </a:r>
                      <a:endParaRPr kumimoji="0" 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03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Χυτήριο/ βιομηχανία επιμετάλλωσης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Cr, Sn, Pb, Cd, Hg</a:t>
                      </a:r>
                      <a:endParaRPr kumimoji="0" 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9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Χωματερή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Pb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, Cd, As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9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ΓΕΩΛΟΓΙΚΟ ΥΠΟΒΑΘΡΟ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9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Πυριτικά πετρώματα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Al, Si, Fe, Mg</a:t>
                      </a:r>
                      <a:endParaRPr kumimoji="0" 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9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Ασβεστολιθικά πετρώματα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Ca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8178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ΜΕΣΑ </a:t>
            </a:r>
            <a:r>
              <a:rPr lang="el-GR" dirty="0" smtClean="0"/>
              <a:t>ΔΕΙΓΜΑΤΟΛΗΨΙΑΣ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n-US" sz="2800" dirty="0"/>
              <a:t>Πετρώματα – ορυκτά</a:t>
            </a:r>
          </a:p>
          <a:p>
            <a:r>
              <a:rPr lang="el-GR" altLang="en-US" sz="2800" dirty="0"/>
              <a:t>Έδαφος</a:t>
            </a:r>
          </a:p>
          <a:p>
            <a:r>
              <a:rPr lang="el-GR" altLang="en-US" sz="2800" dirty="0"/>
              <a:t>Ίζημα (ρέματος, λιμναίο, θαλάσσιο)</a:t>
            </a:r>
          </a:p>
          <a:p>
            <a:r>
              <a:rPr lang="el-GR" altLang="en-US" sz="2800" dirty="0"/>
              <a:t>Νερό (επιφανειακό, υπόγειο)</a:t>
            </a:r>
          </a:p>
          <a:p>
            <a:r>
              <a:rPr lang="el-GR" altLang="en-US" sz="2800" dirty="0"/>
              <a:t>Βλάστηση</a:t>
            </a:r>
          </a:p>
          <a:p>
            <a:r>
              <a:rPr lang="el-GR" altLang="en-US" sz="2800" dirty="0"/>
              <a:t>Αέρια</a:t>
            </a:r>
          </a:p>
          <a:p>
            <a:r>
              <a:rPr lang="el-GR" altLang="en-US" sz="2800" dirty="0"/>
              <a:t>Βιοδείκτες (αίμα, ούρα, δόντια, ζωικοί ιστοί) </a:t>
            </a:r>
          </a:p>
        </p:txBody>
      </p:sp>
    </p:spTree>
    <p:extLst>
      <p:ext uri="{BB962C8B-B14F-4D97-AF65-F5344CB8AC3E}">
        <p14:creationId xmlns:p14="http://schemas.microsoft.com/office/powerpoint/2010/main" val="2037242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1876</TotalTime>
  <Words>1474</Words>
  <Application>Microsoft Office PowerPoint</Application>
  <PresentationFormat>On-screen Show (4:3)</PresentationFormat>
  <Paragraphs>333</Paragraphs>
  <Slides>32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Arial</vt:lpstr>
      <vt:lpstr>Calibri</vt:lpstr>
      <vt:lpstr>Times New Roman</vt:lpstr>
      <vt:lpstr>Wingdings</vt:lpstr>
      <vt:lpstr>Θέμα του Office</vt:lpstr>
      <vt:lpstr>Τίτλος Μαθήματος</vt:lpstr>
      <vt:lpstr>Μεθοδολογία Έρευνας Περιβαλλοντικής Γεωχημείας</vt:lpstr>
      <vt:lpstr>Περιεχόμενα ενότητας</vt:lpstr>
      <vt:lpstr>Στάδια εκτέλεσης περιβαλλοντικών γεωχημικών ερευνών</vt:lpstr>
      <vt:lpstr>Πιθανοί στόχοι μιας περιβαλλοντικής γεωχημικής έρευνας</vt:lpstr>
      <vt:lpstr>Σκαρίφημα περιοχής μελέτης</vt:lpstr>
      <vt:lpstr>ΙΣΤΟΡΙΚΟ ΠΕΡΙΟΧΗΣ ΜΕΛΕΤΗΣ</vt:lpstr>
      <vt:lpstr>Επιλογή στοιχείων για ανάλυση με βάση το ιστορικό και τη γεωλογία μιας περιοχής</vt:lpstr>
      <vt:lpstr>ΜΕΣΑ ΔΕΙΓΜΑΤΟΛΗΨΙΑΣ</vt:lpstr>
      <vt:lpstr>ΜΕΘΟΔΟΙ ΔΕΙΓΜΑΤΟΛΗΨΙΑΣ ΕΔΑΦΩΝ</vt:lpstr>
      <vt:lpstr>ΜΕΘΟΔΟΙ ΔΕΙΓΜΑΤΟΛΗΨΙΑΣ ΕΔΑΦΩΝ</vt:lpstr>
      <vt:lpstr>ΜΕΘΟΔΟΙ ΔΕΙΓΜΑΤΟΛΗΨΙΑΣ ΕΔΑΦΩΝ</vt:lpstr>
      <vt:lpstr>ΣΥΓΚΡΙΣΗ ΔΕΙΓΜΑΤΟΛΗΠΤΙΚΩΝ ΜΕΘΟΔΩΝ</vt:lpstr>
      <vt:lpstr>ΣΥΛΛΟΓΗ ΕΔΑΦΙΚΩΝ ΔΕΙΓΜΑΤΩΝ</vt:lpstr>
      <vt:lpstr>ΣΥΛΛΟΓΗ ΔΕΙΓΜΑΤΩΝ- ΠΡΟΕΤΟΙΜΑΣΙΑ</vt:lpstr>
      <vt:lpstr>ΣΥΛΛΟΓΗ ΔΕΙΓΜΑΤΩΝ- ΠΡΟΕΤΟΙΜΑΣΙΑ</vt:lpstr>
      <vt:lpstr>ΔΙΕΡΓΑΣΙΑ ΧΗΜΙΚΗΣ ΑΠΟΣΑΘΡΩΣΗΣ</vt:lpstr>
      <vt:lpstr>Σχέση κοκκομετρίας και ορυκτών σε εδάφη / ιζήματα</vt:lpstr>
      <vt:lpstr>ΤΡΟΠΟΙ ΕΜΦΑΝΙΣΗΣ ΣΤΟΙΧΕΙΩΝ –  ΤΡΟΠΟΙ ΔΙΑΛΥΤΟΠΟΙΗΣΗΣ</vt:lpstr>
      <vt:lpstr>ΙΣΧΥΡΗ ΟΞΙΝΗ ΠΡΟΣΒΟΛΗ</vt:lpstr>
      <vt:lpstr>ΑΣΘΕΝΗΣ ΟΞΙΝΗ ΠΡΟΣΒΟΛΗ  (ΜΕΡΙΚΗ ΕΞΑΓΩΓΗ)</vt:lpstr>
      <vt:lpstr>ΦΑΣΜΑΤΟΣΚΟΠΙΑ ΑΤΟΜΙΚΗΣ ΑΠΟΡΡΟΦΗΣΗΣ</vt:lpstr>
      <vt:lpstr>ΠΡΟΣΔΙΟΡΙΣΜΟΣ ΠΡΟΣΘΕΤΩΝ ΦΥΣΙΚΟΧΗΜΙΚΩΝ ΠΑΡΑΜΕΤΡΩΝ ΣΕ ΕΔΑΦΗ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(1/3)</vt:lpstr>
      <vt:lpstr>Σημείωμα Χρήσης Έργων Τρίτων (2/3)</vt:lpstr>
      <vt:lpstr>Σημείωμα Χρήσης Έργων Τρίτων (3/3)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giannis</cp:lastModifiedBy>
  <cp:revision>221</cp:revision>
  <dcterms:created xsi:type="dcterms:W3CDTF">2012-09-06T09:03:05Z</dcterms:created>
  <dcterms:modified xsi:type="dcterms:W3CDTF">2014-12-20T11:42:03Z</dcterms:modified>
</cp:coreProperties>
</file>