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7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374F4-1869-4FC6-B440-3526E0334EBA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1BBF-288E-4EE7-992C-DC70966175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980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9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4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38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7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50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02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74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291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377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θεωρία της δραστηριότητας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72265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Θεωρίες μάθησης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</a:rPr>
              <a:t>Η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</a:rPr>
              <a:t> θεωρία της δραστηριότητας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4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Η θεωρία της δραστηριότητας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5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3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4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71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scenarios.g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%3AP%C3%A5ske.jpg" TargetMode="External"/><Relationship Id="rId4" Type="http://schemas.openxmlformats.org/officeDocument/2006/relationships/hyperlink" Target="http://commons.wikimedia.org/wiki/File:Interactive_table_at_Ideen_2020_exhibition_2013-04-16_09.27.08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006576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Παιδαγωγικά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7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</a:rPr>
              <a:t>Ενότητα </a:t>
            </a:r>
            <a:r>
              <a:rPr lang="el-GR" sz="2800" dirty="0">
                <a:solidFill>
                  <a:srgbClr val="5075BC"/>
                </a:solidFill>
              </a:rPr>
              <a:t>Γ:</a:t>
            </a:r>
            <a:r>
              <a:rPr lang="en-US" sz="2800" dirty="0">
                <a:solidFill>
                  <a:srgbClr val="5075BC"/>
                </a:solidFill>
              </a:rPr>
              <a:t> </a:t>
            </a:r>
            <a:r>
              <a:rPr lang="el-GR" sz="2800" dirty="0"/>
              <a:t>Διδακτική μάθηση και διδασκαλία</a:t>
            </a:r>
          </a:p>
          <a:p>
            <a:endParaRPr lang="en-US" sz="2800" dirty="0"/>
          </a:p>
          <a:p>
            <a:r>
              <a:rPr lang="el-GR" sz="2800" dirty="0"/>
              <a:t>Ζαχαρούλα Σμυρναίου</a:t>
            </a:r>
          </a:p>
          <a:p>
            <a:r>
              <a:rPr lang="el-GR" sz="2800" dirty="0"/>
              <a:t>Σχολή Φιλοσοφίας</a:t>
            </a:r>
          </a:p>
          <a:p>
            <a:r>
              <a:rPr lang="el-GR" sz="2800" dirty="0"/>
              <a:t>Τμήμα Παιδαγωγικής και Ψυχολογίας</a:t>
            </a:r>
          </a:p>
        </p:txBody>
      </p:sp>
    </p:spTree>
    <p:extLst>
      <p:ext uri="{BB962C8B-B14F-4D97-AF65-F5344CB8AC3E}">
        <p14:creationId xmlns:p14="http://schemas.microsoft.com/office/powerpoint/2010/main" val="32805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Βασική αρχή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ανθρώπινη δράση είναι συλλογική και διαμεσολαβείται από πολιτισμικά σύμβολα, λέξεις και εργαλεία, τα οποία επιδρούν στις δραστηριότητες του </a:t>
            </a:r>
            <a:r>
              <a:rPr lang="el-GR" dirty="0" smtClean="0"/>
              <a:t>παιδιού.</a:t>
            </a:r>
            <a:endParaRPr lang="el-GR" dirty="0"/>
          </a:p>
          <a:p>
            <a:pPr lvl="1"/>
            <a:r>
              <a:rPr lang="el-GR" dirty="0"/>
              <a:t>εργαλεία (</a:t>
            </a:r>
            <a:r>
              <a:rPr lang="el-GR" dirty="0" err="1"/>
              <a:t>tools</a:t>
            </a:r>
            <a:r>
              <a:rPr lang="el-GR" dirty="0"/>
              <a:t>), </a:t>
            </a:r>
            <a:endParaRPr lang="el-GR" dirty="0" smtClean="0"/>
          </a:p>
          <a:p>
            <a:pPr lvl="1"/>
            <a:r>
              <a:rPr lang="el-GR" dirty="0" smtClean="0"/>
              <a:t>τεχνουργήματα </a:t>
            </a:r>
            <a:r>
              <a:rPr lang="el-GR" dirty="0"/>
              <a:t>(</a:t>
            </a:r>
            <a:r>
              <a:rPr lang="el-GR" dirty="0" err="1"/>
              <a:t>artefacts</a:t>
            </a:r>
            <a:r>
              <a:rPr lang="el-GR" dirty="0"/>
              <a:t>),  </a:t>
            </a:r>
            <a:endParaRPr lang="el-GR" dirty="0" smtClean="0"/>
          </a:p>
          <a:p>
            <a:pPr lvl="1"/>
            <a:r>
              <a:rPr lang="el-GR" dirty="0" smtClean="0"/>
              <a:t>σύμβολα </a:t>
            </a:r>
            <a:r>
              <a:rPr lang="el-GR" dirty="0"/>
              <a:t>(</a:t>
            </a:r>
            <a:r>
              <a:rPr lang="el-GR" dirty="0" err="1"/>
              <a:t>signs</a:t>
            </a:r>
            <a:r>
              <a:rPr lang="el-GR" dirty="0"/>
              <a:t>), </a:t>
            </a:r>
            <a:endParaRPr lang="el-GR" dirty="0" smtClean="0"/>
          </a:p>
          <a:p>
            <a:pPr lvl="1"/>
            <a:r>
              <a:rPr lang="el-GR" dirty="0" smtClean="0"/>
              <a:t>λέξεις-γλώσσα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διαμεσολάβηση </a:t>
            </a:r>
            <a:r>
              <a:rPr lang="el-GR" dirty="0"/>
              <a:t>(</a:t>
            </a:r>
            <a:r>
              <a:rPr lang="el-GR" dirty="0" err="1"/>
              <a:t>mediation</a:t>
            </a:r>
            <a:r>
              <a:rPr lang="el-GR" dirty="0"/>
              <a:t>), </a:t>
            </a:r>
            <a:endParaRPr lang="el-GR" dirty="0" smtClean="0"/>
          </a:p>
          <a:p>
            <a:pPr lvl="1"/>
            <a:r>
              <a:rPr lang="el-GR" dirty="0" smtClean="0"/>
              <a:t>αλληλεπίδραση </a:t>
            </a:r>
            <a:r>
              <a:rPr lang="el-GR" dirty="0"/>
              <a:t>(</a:t>
            </a:r>
            <a:r>
              <a:rPr lang="el-GR" dirty="0" err="1"/>
              <a:t>interaction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6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</a:t>
            </a:r>
            <a:r>
              <a:rPr lang="el-GR" dirty="0" smtClean="0"/>
              <a:t>δραστηριότητας</a:t>
            </a:r>
            <a:r>
              <a:rPr lang="en-US" dirty="0" smtClean="0"/>
              <a:t> (</a:t>
            </a:r>
            <a:r>
              <a:rPr lang="el-GR" dirty="0" smtClean="0"/>
              <a:t>σχηματικά)</a:t>
            </a:r>
            <a:endParaRPr lang="el-GR" dirty="0"/>
          </a:p>
        </p:txBody>
      </p:sp>
      <p:pic>
        <p:nvPicPr>
          <p:cNvPr id="29" name="Εικόνα 28" descr="Ισόπλευρο τρίγωνο όπου στη βάση του βρίσκονται οι Κανόνες, Κοινότητα και Κατανομή προσπάθειας. Το μέσο και η κορυφή του τριγώνου περιέχει τα εργαλεία και τεχνουργήματα. Αριστερά του τριγώνου υπάρχουν τα Υποκείμενα όπου &quot;περνώντας μέσα&quot; από το τρίγωνο, μέσω της Δραστηριότητας, χρησιμοποιούν Αντικείμενα τα οποία οδηγούν στο επιθυμητό αποτέλεσμα." title="Θεωρία της δραστηριότητ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16" y="1417638"/>
            <a:ext cx="9520999" cy="45982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27344" y="6015848"/>
            <a:ext cx="1160060" cy="4107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Σχήμα 2.</a:t>
            </a:r>
          </a:p>
        </p:txBody>
      </p:sp>
    </p:spTree>
    <p:extLst>
      <p:ext uri="{BB962C8B-B14F-4D97-AF65-F5344CB8AC3E}">
        <p14:creationId xmlns:p14="http://schemas.microsoft.com/office/powerpoint/2010/main" val="1517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Συστήματα </a:t>
            </a:r>
            <a:r>
              <a:rPr lang="el-GR" dirty="0" smtClean="0"/>
              <a:t>δραστηριότητας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/>
              <a:t>Activity systems)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Τα συστατικά μέρη κάθε δραστηριότητας οργανώνονται σε συστήματα (activity </a:t>
            </a:r>
            <a:r>
              <a:rPr lang="el-GR" dirty="0" err="1"/>
              <a:t>systems</a:t>
            </a:r>
            <a:r>
              <a:rPr lang="el-GR" dirty="0"/>
              <a:t>), διαμορφώνοντας ένα μοντέλο μάθησης, που περιλαμβάνει 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l-GR" dirty="0"/>
              <a:t>υποκείμενο, 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l-GR" dirty="0"/>
              <a:t>αντικείμενο, 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l-GR" dirty="0"/>
              <a:t>στόχο, </a:t>
            </a:r>
            <a:endParaRPr lang="el-GR" dirty="0" smtClean="0"/>
          </a:p>
          <a:p>
            <a:pPr lvl="1"/>
            <a:r>
              <a:rPr lang="el-GR" dirty="0" smtClean="0"/>
              <a:t>τα </a:t>
            </a:r>
            <a:r>
              <a:rPr lang="el-GR" dirty="0"/>
              <a:t>εργαλεία, </a:t>
            </a:r>
            <a:endParaRPr lang="el-GR" dirty="0" smtClean="0"/>
          </a:p>
          <a:p>
            <a:pPr lvl="1"/>
            <a:r>
              <a:rPr lang="el-GR" dirty="0" smtClean="0"/>
              <a:t>τις </a:t>
            </a:r>
            <a:r>
              <a:rPr lang="el-GR" dirty="0"/>
              <a:t>δράσεις και </a:t>
            </a:r>
            <a:endParaRPr lang="el-GR" dirty="0" smtClean="0"/>
          </a:p>
          <a:p>
            <a:pPr lvl="1"/>
            <a:r>
              <a:rPr lang="el-GR" dirty="0" smtClean="0"/>
              <a:t>τις </a:t>
            </a:r>
            <a:r>
              <a:rPr lang="el-GR" dirty="0"/>
              <a:t>λειτουργίες που επηρεάζουν το αποτέλεσμα, τους κανόνες, την κοινωνία και τον καταμερισμό της εργασίας.</a:t>
            </a:r>
          </a:p>
        </p:txBody>
      </p:sp>
    </p:spTree>
    <p:extLst>
      <p:ext uri="{BB962C8B-B14F-4D97-AF65-F5344CB8AC3E}">
        <p14:creationId xmlns:p14="http://schemas.microsoft.com/office/powerpoint/2010/main" val="29772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Μέρη του συστήματος δραστηριότητας (υποκείμενο - αντικείμενο)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Υποκείμενο της δραστηριότητας μπορεί να είναι ένα άτομο ή μια ομάδα από συνεργάτες. </a:t>
            </a:r>
          </a:p>
          <a:p>
            <a:r>
              <a:rPr lang="el-GR" dirty="0"/>
              <a:t>Αντικείμενο, ουσιαστικά αποτελεί το στόχο της δραστηριότητας είναι δηλαδή η αρχή και το τέλος της.</a:t>
            </a:r>
          </a:p>
        </p:txBody>
      </p:sp>
    </p:spTree>
    <p:extLst>
      <p:ext uri="{BB962C8B-B14F-4D97-AF65-F5344CB8AC3E}">
        <p14:creationId xmlns:p14="http://schemas.microsoft.com/office/powerpoint/2010/main" val="34594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Μέρη του συστήματος </a:t>
            </a:r>
            <a:r>
              <a:rPr lang="el-GR" dirty="0" smtClean="0"/>
              <a:t>δραστηριότητας</a:t>
            </a:r>
            <a:br>
              <a:rPr lang="el-GR" dirty="0" smtClean="0"/>
            </a:br>
            <a:r>
              <a:rPr lang="el-GR" dirty="0" smtClean="0"/>
              <a:t>(εργαλεία</a:t>
            </a:r>
            <a:r>
              <a:rPr lang="el-GR" dirty="0"/>
              <a:t>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Ως εργαλεία θεωρούνται τόσο τα υλικά που χρησιμοποιούνται για τη διαμόρφωση του αντικειμένου π.χ. οι υπολογιστές, όσο και οι νοητικές διαδικασίες (</a:t>
            </a:r>
            <a:r>
              <a:rPr lang="el-GR" dirty="0" err="1"/>
              <a:t>heuristics</a:t>
            </a:r>
            <a:r>
              <a:rPr lang="el-GR" dirty="0"/>
              <a:t>), π.χ. αιτιολόγηση, ανακάλυψη κ.τ.λ</a:t>
            </a:r>
            <a:r>
              <a:rPr lang="el-GR" dirty="0" smtClean="0"/>
              <a:t>.</a:t>
            </a:r>
          </a:p>
          <a:p>
            <a:r>
              <a:rPr lang="el-GR" dirty="0"/>
              <a:t>Επιπλέον σε αντίθεση με την παραδοσιακή γνωστική ψυχολογία, η οποία ασχολείται κυρίως με τις νοητικές αναπαραστάσεις, η θεωρία της δραστηριότητας επισημαίνει τη σημασία του ρόλου των κοινωνικά </a:t>
            </a:r>
            <a:r>
              <a:rPr lang="el-GR" dirty="0" err="1"/>
              <a:t>σημασιοδοτημένων</a:t>
            </a:r>
            <a:r>
              <a:rPr lang="el-GR" dirty="0"/>
              <a:t> εργαλείων και συμβόλων καθώς η χρήση τους διαμορφώνει ανάλογα τον τρόπο σκέψης και δράσης των υποκειμένων.</a:t>
            </a:r>
          </a:p>
        </p:txBody>
      </p:sp>
    </p:spTree>
    <p:extLst>
      <p:ext uri="{BB962C8B-B14F-4D97-AF65-F5344CB8AC3E}">
        <p14:creationId xmlns:p14="http://schemas.microsoft.com/office/powerpoint/2010/main" val="8522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ανάπτυξη και η ψυχολογική </a:t>
            </a:r>
            <a:r>
              <a:rPr lang="el-GR" dirty="0" smtClean="0"/>
              <a:t>λειτουργία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….του ανθρώπου έχουν τις ρίζες τους στις κοινωνικές διαδικασίες. </a:t>
            </a:r>
          </a:p>
          <a:p>
            <a:r>
              <a:rPr lang="el-GR" dirty="0"/>
              <a:t>Οι </a:t>
            </a:r>
            <a:r>
              <a:rPr lang="el-GR" dirty="0" err="1"/>
              <a:t>εσωψυχικές</a:t>
            </a:r>
            <a:r>
              <a:rPr lang="el-GR" dirty="0"/>
              <a:t> δομές (γνώση, συναισθήματα, κίνητρα) του υποκειμένου αναπτύσσονται με βάση τις </a:t>
            </a:r>
            <a:r>
              <a:rPr lang="el-GR" dirty="0" err="1"/>
              <a:t>διαψυχικές</a:t>
            </a:r>
            <a:r>
              <a:rPr lang="el-GR" dirty="0"/>
              <a:t> δομές (γλώσσα, κινήσεις) με τις οποίες το υποκείμενο βρίσκεται σε αλληλεπίδραση.</a:t>
            </a:r>
          </a:p>
          <a:p>
            <a:r>
              <a:rPr lang="el-GR" dirty="0"/>
              <a:t>Οι σχέσεις τις οποίες ο άνθρωπος διατηρεί με τον κόσμο δεν είναι άμεσες αλλά αντιθέτως ανάμεσα τους μεσολαβούν αντικείμενα κοινωνικά και πολιτιστικά δομημένα: αυτά τα αντικείμενα είναι τα </a:t>
            </a:r>
            <a:r>
              <a:rPr lang="el-GR" dirty="0" err="1"/>
              <a:t>artefacts</a:t>
            </a:r>
            <a:r>
              <a:rPr lang="el-GR" dirty="0"/>
              <a:t>, μεσολαβητές της δράσης και της </a:t>
            </a:r>
            <a:r>
              <a:rPr lang="el-GR" dirty="0" err="1"/>
              <a:t>στοχευόμενης</a:t>
            </a:r>
            <a:r>
              <a:rPr lang="el-GR" dirty="0"/>
              <a:t> δραστηριότητας των χρηστών (</a:t>
            </a:r>
            <a:r>
              <a:rPr lang="el-GR" dirty="0" err="1"/>
              <a:t>Leontiev</a:t>
            </a:r>
            <a:r>
              <a:rPr lang="el-GR" dirty="0"/>
              <a:t> (1978), </a:t>
            </a:r>
            <a:r>
              <a:rPr lang="el-GR" dirty="0" err="1"/>
              <a:t>Engeström</a:t>
            </a:r>
            <a:r>
              <a:rPr lang="el-GR" dirty="0"/>
              <a:t> (1990), </a:t>
            </a:r>
            <a:r>
              <a:rPr lang="el-GR" dirty="0" err="1"/>
              <a:t>Kaptelinin</a:t>
            </a:r>
            <a:r>
              <a:rPr lang="el-GR" dirty="0"/>
              <a:t> (1996), </a:t>
            </a:r>
            <a:r>
              <a:rPr lang="el-GR" dirty="0" err="1"/>
              <a:t>Rabardel</a:t>
            </a:r>
            <a:r>
              <a:rPr lang="el-GR" dirty="0"/>
              <a:t> (1995</a:t>
            </a:r>
            <a:r>
              <a:rPr lang="el-GR" dirty="0" smtClean="0"/>
              <a:t>)).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8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Artefact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Αrtefact</a:t>
            </a:r>
            <a:r>
              <a:rPr lang="el-GR" dirty="0"/>
              <a:t> είναι κάθε τι το οποίο έχει υποστεί μια μεταμόρφωση ανθρώπινης προέλευσης και είναι πιθανό να συμμετέχει σε  </a:t>
            </a:r>
            <a:r>
              <a:rPr lang="el-GR" dirty="0" err="1"/>
              <a:t>στοχευόμενες</a:t>
            </a:r>
            <a:r>
              <a:rPr lang="el-GR" dirty="0"/>
              <a:t> δραστηριότητες (Rabardel,1995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Παραδείγματα: εργαλεία, σημάδια, γλώσσα ή μηχανήματα.</a:t>
            </a:r>
          </a:p>
          <a:p>
            <a:pPr lvl="1"/>
            <a:r>
              <a:rPr lang="el-GR" dirty="0"/>
              <a:t>ένα ηλεκτρονικό βιβλίο</a:t>
            </a:r>
          </a:p>
          <a:p>
            <a:pPr lvl="1"/>
            <a:r>
              <a:rPr lang="el-GR" dirty="0"/>
              <a:t>ένας οδηγός αναφοράς ικανοτήτων</a:t>
            </a:r>
          </a:p>
          <a:p>
            <a:pPr lvl="1"/>
            <a:r>
              <a:rPr lang="el-GR" dirty="0"/>
              <a:t>ένα αυτοματοποιημένο σύστημα θαλάσσιας πλοήγησης </a:t>
            </a:r>
            <a:r>
              <a:rPr lang="el-GR" dirty="0" err="1"/>
              <a:t>κτλ</a:t>
            </a:r>
            <a:r>
              <a:rPr lang="el-GR" dirty="0" smtClean="0"/>
              <a:t>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55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Εργαλείο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Ένα </a:t>
            </a:r>
            <a:r>
              <a:rPr lang="el-GR" b="1" dirty="0"/>
              <a:t>εργαλείο</a:t>
            </a:r>
            <a:r>
              <a:rPr lang="el-GR" dirty="0"/>
              <a:t> ορίζεται ως μια οντότητα η οποία μεσολαβεί ανάμεσα στο υποκείμενο και το αντικείμενο της δραστηριότητας του.</a:t>
            </a:r>
          </a:p>
          <a:p>
            <a:r>
              <a:rPr lang="el-GR" dirty="0"/>
              <a:t>Αποτελείται από  δυο συνιστώσες οι οποίες έχουν στενή σχέση αλλά ταυτόχρονα έχουν μια σχετική αυτονομία</a:t>
            </a:r>
            <a:r>
              <a:rPr lang="el-GR" dirty="0" smtClean="0"/>
              <a:t>:</a:t>
            </a:r>
          </a:p>
          <a:p>
            <a:r>
              <a:rPr lang="el-GR" dirty="0" smtClean="0"/>
              <a:t>«</a:t>
            </a:r>
            <a:r>
              <a:rPr lang="el-GR" b="1" dirty="0" err="1"/>
              <a:t>artefact</a:t>
            </a:r>
            <a:r>
              <a:rPr lang="el-GR" dirty="0"/>
              <a:t>»,  η οποία αφορά το υλικό ή συμβολικό τέχνασμα </a:t>
            </a:r>
            <a:r>
              <a:rPr lang="el-GR" dirty="0" smtClean="0"/>
              <a:t>και</a:t>
            </a:r>
          </a:p>
          <a:p>
            <a:r>
              <a:rPr lang="el-GR" dirty="0" smtClean="0"/>
              <a:t>«</a:t>
            </a:r>
            <a:r>
              <a:rPr lang="el-GR" b="1" dirty="0" err="1" smtClean="0"/>
              <a:t>scheme</a:t>
            </a:r>
            <a:r>
              <a:rPr lang="el-GR" dirty="0"/>
              <a:t>», γενική δομή διαδικασιών,  σχετική με τη δραστηριότητα και τη σταθερή της οργάνωση.</a:t>
            </a:r>
          </a:p>
        </p:txBody>
      </p:sp>
    </p:spTree>
    <p:extLst>
      <p:ext uri="{BB962C8B-B14F-4D97-AF65-F5344CB8AC3E}">
        <p14:creationId xmlns:p14="http://schemas.microsoft.com/office/powerpoint/2010/main" val="28915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δραστηριότητα περιλαμβάνει δυο διαστάσεις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Την παραγωγική δραστηριότητα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1921256"/>
          </a:xfrm>
        </p:spPr>
        <p:txBody>
          <a:bodyPr/>
          <a:lstStyle/>
          <a:p>
            <a:r>
              <a:rPr lang="el-GR" dirty="0"/>
              <a:t>πραγματοποίηση έργων και εκπλήρωση στόχων δράσης και μεταποίησης - το υποκείμενο εργάζεται και αλλάζει το υλικό και συμβολικό του περιβάλλον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Την κατασκευαστική δραστηριότητα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1921256"/>
          </a:xfrm>
        </p:spPr>
        <p:txBody>
          <a:bodyPr/>
          <a:lstStyle/>
          <a:p>
            <a:r>
              <a:rPr lang="el-GR" dirty="0"/>
              <a:t>κατασκευή εσωτερικών και εξωτερικών δομών (εργαλεία, ικανότητες, σχήματα, συστήματα αξιών, συλλήψεις ιδεών) - το ίδιο το υποκείμενο </a:t>
            </a:r>
            <a:r>
              <a:rPr lang="el-GR" dirty="0" smtClean="0"/>
              <a:t>μεταμορφώνεται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45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Δραστηριότητα είναι μια </a:t>
            </a:r>
            <a:r>
              <a:rPr lang="el-GR" dirty="0" smtClean="0"/>
              <a:t>διαδικασία</a:t>
            </a:r>
            <a:r>
              <a:rPr lang="en-US" dirty="0" smtClean="0"/>
              <a:t> </a:t>
            </a:r>
            <a:r>
              <a:rPr lang="el-GR" dirty="0" smtClean="0"/>
              <a:t>προσαρμογής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618875" y="1556794"/>
            <a:ext cx="10972800" cy="1800555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…στην τοπική κατάσταση με </a:t>
            </a:r>
            <a:r>
              <a:rPr lang="el-GR" dirty="0" smtClean="0"/>
              <a:t>αλληλεπίδραση </a:t>
            </a:r>
            <a:r>
              <a:rPr lang="el-GR" dirty="0"/>
              <a:t>ανάμεσα στο υποκείμενο και το αντικείμενο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Οι εξωτερικές συνθήκες (τα γνωστικά </a:t>
            </a:r>
            <a:r>
              <a:rPr lang="el-GR" dirty="0" err="1"/>
              <a:t>artefacts</a:t>
            </a:r>
            <a:r>
              <a:rPr lang="el-GR" dirty="0"/>
              <a:t>) παίζουν πρωταρχικό ρόλο στη γνώση  και τη δράση.</a:t>
            </a:r>
          </a:p>
          <a:p>
            <a:r>
              <a:rPr lang="el-GR" dirty="0"/>
              <a:t>Οι γνώσεις που κατασκευάζονται για να απαντήσουν στις απαιτήσεις της κατάστασης δεν είναι εύκολα μεταβιβάσιμες σε άλλες καταστάσεις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Εικόνα 2" title="Αλληλεπίδραση με πολυαπτικό τραπέζι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88" y="3494007"/>
            <a:ext cx="3201569" cy="21360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8875" y="5625343"/>
            <a:ext cx="4631140" cy="464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000" dirty="0"/>
              <a:t>Προσαρμογή στις τεχνολογικές </a:t>
            </a:r>
            <a:r>
              <a:rPr lang="el-GR" sz="2000" dirty="0" smtClean="0"/>
              <a:t>απαιτήσεις</a:t>
            </a:r>
            <a:endParaRPr lang="el-GR" sz="2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73" y="3489793"/>
            <a:ext cx="2852383" cy="2139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97855" y="5625343"/>
            <a:ext cx="5893820" cy="464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000" dirty="0"/>
              <a:t>Χρήση των ευκαιριών που δίνονται από το περιβάλλον</a:t>
            </a:r>
          </a:p>
        </p:txBody>
      </p:sp>
    </p:spTree>
    <p:extLst>
      <p:ext uri="{BB962C8B-B14F-4D97-AF65-F5344CB8AC3E}">
        <p14:creationId xmlns:p14="http://schemas.microsoft.com/office/powerpoint/2010/main" val="1790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Συνοπτική προσπέλαση των θεωριών γνώσης και μάθησης. Μέθοδοι διδασκαλίας. Μορφές διδασκαλίας. Τεχνικές-μέσα. Πορεία της διδασκαλίας. Αξιολογικό σύστημα.</a:t>
            </a:r>
          </a:p>
        </p:txBody>
      </p:sp>
    </p:spTree>
    <p:extLst>
      <p:ext uri="{BB962C8B-B14F-4D97-AF65-F5344CB8AC3E}">
        <p14:creationId xmlns:p14="http://schemas.microsoft.com/office/powerpoint/2010/main" val="3497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δραστηριότητα είναι οργανωμένη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Είτε είναι παραγωγική είτε είναι κατασκευαστική, η δραστηριότητα υποκινείται από μια γενική δομή διαδικασιών, </a:t>
            </a:r>
            <a:r>
              <a:rPr lang="el-GR" dirty="0" err="1"/>
              <a:t>scheme</a:t>
            </a:r>
            <a:r>
              <a:rPr lang="el-GR" dirty="0"/>
              <a:t> (γνωστικό σχήμα). </a:t>
            </a:r>
          </a:p>
          <a:p>
            <a:r>
              <a:rPr lang="el-GR" dirty="0"/>
              <a:t>Το </a:t>
            </a:r>
            <a:r>
              <a:rPr lang="el-GR" dirty="0" err="1"/>
              <a:t>scheme</a:t>
            </a:r>
            <a:r>
              <a:rPr lang="el-GR" dirty="0"/>
              <a:t> εξηγεί το σταθερό και ταυτόχρονα προσαρμοστικό χαρακτήρα της δραστηριότητας. </a:t>
            </a:r>
          </a:p>
          <a:p>
            <a:r>
              <a:rPr lang="el-GR" dirty="0"/>
              <a:t>Η αλληλεπίδραση </a:t>
            </a:r>
            <a:r>
              <a:rPr lang="el-GR" dirty="0" err="1"/>
              <a:t>scheme</a:t>
            </a:r>
            <a:r>
              <a:rPr lang="el-GR" dirty="0"/>
              <a:t> -  καταστάσεις και </a:t>
            </a:r>
            <a:r>
              <a:rPr lang="el-GR" dirty="0" err="1"/>
              <a:t>artefacts</a:t>
            </a:r>
            <a:r>
              <a:rPr lang="el-GR" dirty="0"/>
              <a:t> συνεπάγεται  αυτής της γένεσης των εργαλείων (</a:t>
            </a:r>
            <a:r>
              <a:rPr lang="el-GR" dirty="0" err="1"/>
              <a:t>génèse</a:t>
            </a:r>
            <a:r>
              <a:rPr lang="el-GR" dirty="0"/>
              <a:t> </a:t>
            </a:r>
            <a:r>
              <a:rPr lang="el-GR" dirty="0" err="1"/>
              <a:t>instrumentale</a:t>
            </a:r>
            <a:r>
              <a:rPr lang="el-GR" dirty="0"/>
              <a:t>, </a:t>
            </a:r>
            <a:r>
              <a:rPr lang="el-GR" dirty="0" err="1"/>
              <a:t>Rabardel</a:t>
            </a:r>
            <a:r>
              <a:rPr lang="el-GR" dirty="0"/>
              <a:t>, 1995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60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ανθρώπινη δραστηριότητα διαμεσολαβείται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…από πολιτισμικά μέσα, </a:t>
            </a:r>
            <a:r>
              <a:rPr lang="el-GR" dirty="0" smtClean="0"/>
              <a:t>τεχνήματα/τεχνουργήματα </a:t>
            </a:r>
            <a:r>
              <a:rPr lang="el-GR" dirty="0"/>
              <a:t>(</a:t>
            </a:r>
            <a:r>
              <a:rPr lang="el-GR" dirty="0" err="1"/>
              <a:t>artefact-mediated</a:t>
            </a:r>
            <a:r>
              <a:rPr lang="el-GR" dirty="0"/>
              <a:t>) που κατασκευάστηκαν από τον άνθρωπο για να μπορεί να ελέγξει και να μετασχηματίσει το περιβάλλον του (Vygotsky). </a:t>
            </a:r>
          </a:p>
          <a:p>
            <a:r>
              <a:rPr lang="el-GR" dirty="0"/>
              <a:t>Σύμφωνα με τον </a:t>
            </a:r>
            <a:r>
              <a:rPr lang="el-GR" dirty="0" err="1"/>
              <a:t>Rabardel</a:t>
            </a:r>
            <a:r>
              <a:rPr lang="el-GR" dirty="0"/>
              <a:t> (1995) υπάρχει διαφορά μεταξύ του τεχνήματος και του «εργαλείου προς δράση» που μπορεί να χρησιμοποιηθεί και ως μέσου για τη μεταφορά γνώσης. </a:t>
            </a:r>
          </a:p>
        </p:txBody>
      </p:sp>
    </p:spTree>
    <p:extLst>
      <p:ext uri="{BB962C8B-B14F-4D97-AF65-F5344CB8AC3E}">
        <p14:creationId xmlns:p14="http://schemas.microsoft.com/office/powerpoint/2010/main" val="31748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αμφίδρομη σχέση μεταξύ του παίκτη και του τεχνήματος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… καλείται “</a:t>
            </a:r>
            <a:r>
              <a:rPr lang="el-GR" dirty="0" err="1"/>
              <a:t>εργαλειακή</a:t>
            </a:r>
            <a:r>
              <a:rPr lang="el-GR" dirty="0"/>
              <a:t> γένεση” (</a:t>
            </a:r>
            <a:r>
              <a:rPr lang="el-GR" dirty="0" err="1"/>
              <a:t>instrumental</a:t>
            </a:r>
            <a:r>
              <a:rPr lang="el-GR" dirty="0"/>
              <a:t> </a:t>
            </a:r>
            <a:r>
              <a:rPr lang="el-GR" dirty="0" err="1"/>
              <a:t>genesis</a:t>
            </a:r>
            <a:r>
              <a:rPr lang="el-GR" dirty="0"/>
              <a:t>)  (</a:t>
            </a:r>
            <a:r>
              <a:rPr lang="el-GR" dirty="0" err="1"/>
              <a:t>Verillon</a:t>
            </a:r>
            <a:r>
              <a:rPr lang="el-GR" dirty="0"/>
              <a:t> and </a:t>
            </a:r>
            <a:r>
              <a:rPr lang="el-GR" dirty="0" err="1"/>
              <a:t>Rabardel</a:t>
            </a:r>
            <a:r>
              <a:rPr lang="el-GR" dirty="0"/>
              <a:t>, 1995). Πρόκειται για μια  «δράση </a:t>
            </a:r>
            <a:r>
              <a:rPr lang="el-GR" dirty="0" err="1"/>
              <a:t>διαμεσολαβούμενη</a:t>
            </a:r>
            <a:r>
              <a:rPr lang="el-GR" dirty="0"/>
              <a:t> από τεχνήματα και δράση </a:t>
            </a:r>
            <a:r>
              <a:rPr lang="el-GR" dirty="0" err="1"/>
              <a:t>στοχοθετημένη</a:t>
            </a:r>
            <a:r>
              <a:rPr lang="el-GR" dirty="0"/>
              <a:t>» (</a:t>
            </a:r>
            <a:r>
              <a:rPr lang="el-GR" dirty="0" err="1"/>
              <a:t>artefact-mediated</a:t>
            </a:r>
            <a:r>
              <a:rPr lang="el-GR" dirty="0"/>
              <a:t> and </a:t>
            </a:r>
            <a:r>
              <a:rPr lang="el-GR" dirty="0" err="1"/>
              <a:t>object-oriented</a:t>
            </a:r>
            <a:r>
              <a:rPr lang="el-GR" dirty="0"/>
              <a:t> </a:t>
            </a:r>
            <a:r>
              <a:rPr lang="el-GR" dirty="0" err="1" smtClean="0"/>
              <a:t>action</a:t>
            </a:r>
            <a:r>
              <a:rPr lang="el-GR" dirty="0" smtClean="0"/>
              <a:t>). 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εργαλειακή</a:t>
            </a:r>
            <a:r>
              <a:rPr lang="el-GR" dirty="0"/>
              <a:t> γένεση κινείται σε δυο κατευθύνσεις (</a:t>
            </a:r>
            <a:r>
              <a:rPr lang="el-GR" dirty="0" err="1"/>
              <a:t>Artigue</a:t>
            </a:r>
            <a:r>
              <a:rPr lang="el-GR" dirty="0"/>
              <a:t>, 2002): </a:t>
            </a:r>
          </a:p>
          <a:p>
            <a:pPr lvl="1"/>
            <a:r>
              <a:rPr lang="el-GR" dirty="0" smtClean="0"/>
              <a:t>το </a:t>
            </a:r>
            <a:r>
              <a:rPr lang="el-GR" dirty="0"/>
              <a:t>τέχνημα (</a:t>
            </a:r>
            <a:r>
              <a:rPr lang="el-GR" dirty="0" err="1"/>
              <a:t>artefact</a:t>
            </a:r>
            <a:r>
              <a:rPr lang="el-GR" dirty="0"/>
              <a:t>) αποκτά προοδευτικά δυνατότητες και μετασχηματίζεται σταδιακά σε εργαλείο κατάλληλο για µ</a:t>
            </a:r>
            <a:r>
              <a:rPr lang="el-GR" dirty="0" err="1"/>
              <a:t>ια</a:t>
            </a:r>
            <a:r>
              <a:rPr lang="el-GR" dirty="0"/>
              <a:t> συγκεκριμένη χρήση (αλλοίωση κατασκευής ή </a:t>
            </a:r>
            <a:r>
              <a:rPr lang="el-GR" dirty="0" err="1"/>
              <a:t>ενοργανοποίηση</a:t>
            </a:r>
            <a:r>
              <a:rPr lang="el-GR" dirty="0"/>
              <a:t> -</a:t>
            </a:r>
            <a:r>
              <a:rPr lang="el-GR" dirty="0" err="1"/>
              <a:t>instrumentalisation</a:t>
            </a:r>
            <a:r>
              <a:rPr lang="el-GR" dirty="0"/>
              <a:t> του </a:t>
            </a:r>
            <a:r>
              <a:rPr lang="el-GR" dirty="0" err="1"/>
              <a:t>artefact</a:t>
            </a:r>
            <a:r>
              <a:rPr lang="el-GR" dirty="0"/>
              <a:t> κατά τον </a:t>
            </a:r>
            <a:r>
              <a:rPr lang="el-GR" dirty="0" err="1"/>
              <a:t>Rabardel</a:t>
            </a:r>
            <a:r>
              <a:rPr lang="el-GR" dirty="0" smtClean="0"/>
              <a:t>),</a:t>
            </a:r>
          </a:p>
          <a:p>
            <a:pPr lvl="1"/>
            <a:r>
              <a:rPr lang="el-GR" dirty="0" smtClean="0"/>
              <a:t>ο </a:t>
            </a:r>
            <a:r>
              <a:rPr lang="el-GR" dirty="0"/>
              <a:t>παίκτης </a:t>
            </a:r>
            <a:r>
              <a:rPr lang="el-GR" dirty="0" smtClean="0"/>
              <a:t>αναπτύσσει </a:t>
            </a:r>
            <a:r>
              <a:rPr lang="el-GR" dirty="0"/>
              <a:t>ή οικειοποιείται γνωστικά σχήματα </a:t>
            </a:r>
            <a:r>
              <a:rPr lang="el-GR" dirty="0" err="1"/>
              <a:t>εργαλειακής</a:t>
            </a:r>
            <a:r>
              <a:rPr lang="el-GR" dirty="0"/>
              <a:t> δράσης, τα οποία σταδιακά </a:t>
            </a:r>
            <a:r>
              <a:rPr lang="el-GR" dirty="0" err="1"/>
              <a:t>σχηµατοποιούνται</a:t>
            </a:r>
            <a:r>
              <a:rPr lang="el-GR" dirty="0"/>
              <a:t> ως τεχνικές (δημιουργία εργαλείου ή </a:t>
            </a:r>
            <a:r>
              <a:rPr lang="el-GR" dirty="0" err="1"/>
              <a:t>ενοργάνωση</a:t>
            </a:r>
            <a:r>
              <a:rPr lang="el-GR" dirty="0"/>
              <a:t> –</a:t>
            </a:r>
            <a:r>
              <a:rPr lang="el-GR" dirty="0" err="1"/>
              <a:t>instrumentation</a:t>
            </a:r>
            <a:r>
              <a:rPr lang="el-GR" dirty="0"/>
              <a:t> κατά τον </a:t>
            </a:r>
            <a:r>
              <a:rPr lang="el-GR" dirty="0" err="1"/>
              <a:t>Rabardel</a:t>
            </a:r>
            <a:r>
              <a:rPr lang="el-G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922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Κατά τη διάρκεια της διαδικασίας της </a:t>
            </a:r>
            <a:r>
              <a:rPr lang="el-GR" dirty="0" err="1"/>
              <a:t>εργαλειακής</a:t>
            </a:r>
            <a:r>
              <a:rPr lang="el-GR" dirty="0"/>
              <a:t> γένεσης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…οι δυο φάσεις συνυπάρχουν και </a:t>
            </a:r>
            <a:r>
              <a:rPr lang="el-GR" dirty="0" err="1"/>
              <a:t>αλληλεπιδρούν</a:t>
            </a:r>
            <a:r>
              <a:rPr lang="el-GR" dirty="0"/>
              <a:t> επιτρέποντας στο υποκείμενο να χτίζει ενεργά αυτό που ο </a:t>
            </a:r>
            <a:r>
              <a:rPr lang="el-GR" dirty="0" err="1"/>
              <a:t>Rabardel</a:t>
            </a:r>
            <a:r>
              <a:rPr lang="el-GR" dirty="0"/>
              <a:t> ονομάζει σχήματα χρήσης (</a:t>
            </a:r>
            <a:r>
              <a:rPr lang="el-GR" dirty="0" err="1"/>
              <a:t>utilization</a:t>
            </a:r>
            <a:r>
              <a:rPr lang="el-GR" dirty="0"/>
              <a:t> </a:t>
            </a:r>
            <a:r>
              <a:rPr lang="el-GR" dirty="0" err="1"/>
              <a:t>schemes</a:t>
            </a:r>
            <a:r>
              <a:rPr lang="el-GR" dirty="0"/>
              <a:t>) του εργαλείου, </a:t>
            </a:r>
          </a:p>
          <a:p>
            <a:r>
              <a:rPr lang="el-GR" dirty="0"/>
              <a:t>δηλαδή νοητικά σχήματα (Vergnaud, 2007) που οργανώνουν την δραστηριότητα μέσω του εργαλείου, προκειμένου να πραγματοποιηθεί ένας δεδομένος στόχος. </a:t>
            </a:r>
          </a:p>
          <a:p>
            <a:r>
              <a:rPr lang="el-GR" dirty="0"/>
              <a:t>Ο </a:t>
            </a:r>
            <a:r>
              <a:rPr lang="el-GR" dirty="0" err="1"/>
              <a:t>Rabardel</a:t>
            </a:r>
            <a:r>
              <a:rPr lang="el-GR" dirty="0"/>
              <a:t> διακρίνει δυο τύπους των σχημάτων χρήσης: Τα σχήματα τα προσανατολισμένα στη διαχείριση του εργαλείου (</a:t>
            </a:r>
            <a:r>
              <a:rPr lang="el-GR" dirty="0" err="1"/>
              <a:t>usage</a:t>
            </a:r>
            <a:r>
              <a:rPr lang="el-GR" dirty="0"/>
              <a:t> </a:t>
            </a:r>
            <a:r>
              <a:rPr lang="el-GR" dirty="0" err="1"/>
              <a:t>schemes</a:t>
            </a:r>
            <a:r>
              <a:rPr lang="el-GR" dirty="0"/>
              <a:t>) και </a:t>
            </a:r>
          </a:p>
          <a:p>
            <a:r>
              <a:rPr lang="el-GR" dirty="0"/>
              <a:t>τ</a:t>
            </a:r>
            <a:r>
              <a:rPr lang="el-GR" dirty="0" smtClean="0"/>
              <a:t>α </a:t>
            </a:r>
            <a:r>
              <a:rPr lang="el-GR" dirty="0"/>
              <a:t>σχήματα τα προσανατολισμένα στην εκτέλεση ενός συγκεκριμένου στόχου (</a:t>
            </a:r>
            <a:r>
              <a:rPr lang="el-GR" dirty="0" err="1"/>
              <a:t>instrumented</a:t>
            </a:r>
            <a:r>
              <a:rPr lang="el-GR" dirty="0"/>
              <a:t> </a:t>
            </a:r>
            <a:r>
              <a:rPr lang="el-GR" dirty="0" err="1"/>
              <a:t>action</a:t>
            </a:r>
            <a:r>
              <a:rPr lang="el-GR" dirty="0"/>
              <a:t> </a:t>
            </a:r>
            <a:r>
              <a:rPr lang="el-GR" dirty="0" err="1"/>
              <a:t>schemes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9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θεωρία της δραστηριότητας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0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9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556793"/>
            <a:ext cx="10945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 smtClean="0"/>
              <a:t>1.0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674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 smtClean="0"/>
              <a:t>Ζαχαρούλα Σμυρναίου. «Παιδαγωγικά, </a:t>
            </a:r>
            <a:r>
              <a:rPr lang="el-GR" sz="2000" dirty="0"/>
              <a:t>Διδακτική μάθηση και </a:t>
            </a:r>
            <a:r>
              <a:rPr lang="el-GR" sz="2000" dirty="0" smtClean="0"/>
              <a:t>διδασκαλία, Η θεωρία της δραστηριότητας»</a:t>
            </a:r>
            <a:r>
              <a:rPr lang="en-US" sz="2000" dirty="0"/>
              <a:t>.</a:t>
            </a:r>
            <a:r>
              <a:rPr lang="el-GR" sz="2000" dirty="0" smtClean="0"/>
              <a:t>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/>
              <a:t>http://opencourses.uoa.gr/courses/MATH18/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29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764705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1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17274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Θεωρίες μάθησης</a:t>
            </a:r>
          </a:p>
          <a:p>
            <a:r>
              <a:rPr lang="el-GR" dirty="0"/>
              <a:t>Η θεωρία της δραστηριότητας</a:t>
            </a:r>
          </a:p>
          <a:p>
            <a:r>
              <a:rPr lang="el-GR" dirty="0"/>
              <a:t>Βασικές θέσεις και Θεμελιώδεις έννοιες στο έργο του Piaget</a:t>
            </a:r>
          </a:p>
          <a:p>
            <a:r>
              <a:rPr lang="el-GR" dirty="0" err="1"/>
              <a:t>Μεταγνώση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06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201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3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/>
              <a:t>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Σχήμα 1. </a:t>
            </a:r>
            <a:r>
              <a:rPr lang="el-GR" sz="2000" dirty="0" smtClean="0"/>
              <a:t>Σχέση ανάμεσα σε Εργαλεία, Υποκείμενο, Αντικείμενο</a:t>
            </a:r>
          </a:p>
          <a:p>
            <a:pPr marL="0" indent="0">
              <a:buNone/>
            </a:pPr>
            <a:r>
              <a:rPr lang="el-GR" sz="2000" b="1" dirty="0" smtClean="0"/>
              <a:t>Σχήμα 2. </a:t>
            </a:r>
            <a:r>
              <a:rPr lang="el-GR" sz="2000" dirty="0" smtClean="0"/>
              <a:t>Η Θεωρία της Δραστηριότητας σχηματικά. Πηγή: </a:t>
            </a:r>
            <a:r>
              <a:rPr lang="en-US" sz="2000" dirty="0" smtClean="0">
                <a:hlinkClick r:id="rId3"/>
              </a:rPr>
              <a:t>www.ictscenarios.gr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/>
              <a:t>1. </a:t>
            </a:r>
            <a:r>
              <a:rPr lang="en-US" sz="2000" dirty="0"/>
              <a:t>"Interactive table at </a:t>
            </a:r>
            <a:r>
              <a:rPr lang="en-US" sz="2000" dirty="0" err="1"/>
              <a:t>Ideen</a:t>
            </a:r>
            <a:r>
              <a:rPr lang="en-US" sz="2000" dirty="0"/>
              <a:t> 2020 exhibition 2013-04-16 09.27.08" by Daniel </a:t>
            </a:r>
            <a:r>
              <a:rPr lang="en-US" sz="2000" dirty="0" err="1" smtClean="0"/>
              <a:t>Mietchen</a:t>
            </a:r>
            <a:r>
              <a:rPr lang="en-US" sz="2000" dirty="0" smtClean="0"/>
              <a:t>, </a:t>
            </a:r>
            <a:r>
              <a:rPr lang="en-US" sz="2000" dirty="0" smtClean="0"/>
              <a:t>Own </a:t>
            </a:r>
            <a:r>
              <a:rPr lang="en-US" sz="2000" dirty="0"/>
              <a:t>work. Licensed under Creative Commons Attribution-Share Alike 3.0 via Wikimedia </a:t>
            </a:r>
            <a:r>
              <a:rPr lang="en-US" sz="2000" dirty="0" smtClean="0"/>
              <a:t>Commons. </a:t>
            </a:r>
            <a:r>
              <a:rPr lang="el-GR" sz="2000" dirty="0" smtClean="0"/>
              <a:t>Σύνδεσμος</a:t>
            </a:r>
            <a:r>
              <a:rPr lang="el-GR" sz="2000" dirty="0"/>
              <a:t>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commons.wikimedia.org/wiki/File:Interactive_table_at_Ideen_2020_exhibition_2013-04-16_09.27.08.jpg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b="1" dirty="0"/>
              <a:t>Εικόνα 2. </a:t>
            </a:r>
            <a:r>
              <a:rPr lang="en-US" sz="2000" dirty="0"/>
              <a:t>Snow and skiing on </a:t>
            </a:r>
            <a:r>
              <a:rPr lang="en-US" sz="2000" dirty="0" err="1"/>
              <a:t>Hardangervidda</a:t>
            </a:r>
            <a:r>
              <a:rPr lang="en-US" sz="2000" dirty="0"/>
              <a:t>, near </a:t>
            </a:r>
            <a:r>
              <a:rPr lang="en-US" sz="2000" dirty="0" err="1"/>
              <a:t>Vegglifjell</a:t>
            </a:r>
            <a:r>
              <a:rPr lang="en-US" sz="2000" dirty="0"/>
              <a:t>, Norway.</a:t>
            </a:r>
            <a:r>
              <a:rPr lang="el-GR" sz="2000" dirty="0"/>
              <a:t> </a:t>
            </a:r>
            <a:r>
              <a:rPr lang="en-US" sz="2000" dirty="0"/>
              <a:t>By </a:t>
            </a:r>
            <a:r>
              <a:rPr lang="en-US" sz="2000" dirty="0" err="1" smtClean="0"/>
              <a:t>Sondrekv</a:t>
            </a:r>
            <a:r>
              <a:rPr lang="en-US" sz="2000" dirty="0" smtClean="0"/>
              <a:t>, Own work. Public domain, </a:t>
            </a:r>
            <a:r>
              <a:rPr lang="en-US" sz="2000" dirty="0"/>
              <a:t>via Wikimedia Commons</a:t>
            </a:r>
            <a:r>
              <a:rPr lang="el-GR" sz="2000" dirty="0"/>
              <a:t>. Σύνδεσμος</a:t>
            </a:r>
            <a:r>
              <a:rPr lang="el-GR" sz="2000"/>
              <a:t>: </a:t>
            </a:r>
            <a:r>
              <a:rPr lang="en-US" sz="200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://commons.wikimedia.org/wiki/File%3AP%C3%A5ske.jpg</a:t>
            </a:r>
            <a:endParaRPr lang="el-GR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θεωρία της δραστηριότητας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Activity theory)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Vygotsky, </a:t>
            </a:r>
            <a:r>
              <a:rPr lang="en-US" dirty="0" err="1"/>
              <a:t>Leont’ev</a:t>
            </a:r>
            <a:r>
              <a:rPr lang="en-US" dirty="0"/>
              <a:t>, Luria, </a:t>
            </a:r>
            <a:r>
              <a:rPr lang="en-US" dirty="0" err="1"/>
              <a:t>Nardi</a:t>
            </a:r>
            <a:r>
              <a:rPr lang="en-US" dirty="0"/>
              <a:t>, Cole and </a:t>
            </a:r>
            <a:r>
              <a:rPr lang="en-US" dirty="0" err="1"/>
              <a:t>Engestrom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91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 </a:t>
            </a:r>
            <a:r>
              <a:rPr lang="en-US" dirty="0" err="1"/>
              <a:t>Vygotski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</a:t>
            </a:r>
            <a:r>
              <a:rPr lang="el-GR" dirty="0" err="1"/>
              <a:t>Vygotski</a:t>
            </a:r>
            <a:r>
              <a:rPr lang="el-GR" dirty="0"/>
              <a:t> γεννήθηκε το 1896, την ίδια χρονιά με τον Piaget και τον </a:t>
            </a:r>
            <a:r>
              <a:rPr lang="el-GR" dirty="0" err="1"/>
              <a:t>Freinet</a:t>
            </a:r>
            <a:r>
              <a:rPr lang="el-GR" dirty="0"/>
              <a:t>. Ήταν ένα πραγματικό δώρο για την έρευνα στον τομέα της ψυχολογίας της εκπαίδευσης. 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 err="1"/>
              <a:t>Vygotski</a:t>
            </a:r>
            <a:r>
              <a:rPr lang="el-GR" dirty="0"/>
              <a:t> δε φαίνεται να είχε γνωρίσει τον </a:t>
            </a:r>
            <a:r>
              <a:rPr lang="el-GR" dirty="0" err="1"/>
              <a:t>Freinet</a:t>
            </a:r>
            <a:r>
              <a:rPr lang="el-GR" dirty="0"/>
              <a:t> και ούτε ο </a:t>
            </a:r>
            <a:r>
              <a:rPr lang="el-GR" dirty="0" err="1"/>
              <a:t>Freinet</a:t>
            </a:r>
            <a:r>
              <a:rPr lang="el-GR" dirty="0"/>
              <a:t> αναφέρεται στις εργασίες του </a:t>
            </a:r>
            <a:r>
              <a:rPr lang="el-GR" dirty="0" err="1"/>
              <a:t>Vygotski</a:t>
            </a:r>
            <a:r>
              <a:rPr lang="el-GR" dirty="0"/>
              <a:t>. </a:t>
            </a:r>
          </a:p>
          <a:p>
            <a:r>
              <a:rPr lang="el-GR" dirty="0"/>
              <a:t>Αντίθετα το ενδιαφέρον του </a:t>
            </a:r>
            <a:r>
              <a:rPr lang="el-GR" dirty="0" err="1"/>
              <a:t>Vygotski</a:t>
            </a:r>
            <a:r>
              <a:rPr lang="el-GR" dirty="0"/>
              <a:t> για τις εργασίες του Piaget δεν χρειάζεται να αποδειχθεί καθώς ο </a:t>
            </a:r>
            <a:r>
              <a:rPr lang="el-GR" dirty="0" err="1"/>
              <a:t>Vygotski</a:t>
            </a:r>
            <a:r>
              <a:rPr lang="el-GR" dirty="0"/>
              <a:t> βασίζεται ξεκάθαρα, προκειμένου να αναπτύξει τις ιδέες του, σε δύο έργα που εμφανίστηκαν πριν από το </a:t>
            </a:r>
            <a:r>
              <a:rPr lang="el-GR" dirty="0" smtClean="0"/>
              <a:t>1930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27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Έργο του </a:t>
            </a:r>
            <a:r>
              <a:rPr lang="en-US" dirty="0" err="1"/>
              <a:t>Vygotski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κρίση και η λογική του παιδιού, και </a:t>
            </a:r>
            <a:r>
              <a:rPr lang="el-GR" dirty="0" smtClean="0"/>
              <a:t>η </a:t>
            </a:r>
            <a:r>
              <a:rPr lang="el-GR" dirty="0"/>
              <a:t>γλώσσα και η σκέψη του παιδιού. </a:t>
            </a:r>
          </a:p>
          <a:p>
            <a:r>
              <a:rPr lang="el-GR" dirty="0"/>
              <a:t>Ο Piaget δεν γνώρισε το έργο του </a:t>
            </a:r>
            <a:r>
              <a:rPr lang="el-GR" dirty="0" err="1"/>
              <a:t>Vygotski</a:t>
            </a:r>
            <a:r>
              <a:rPr lang="el-GR" dirty="0"/>
              <a:t> νωρίτερα, παρά μόνο στη δεκαετία του ’60, αρκετό καιρό μετά το θάνατο του τελευταίου, ο οποίος επήλθε το 1934. </a:t>
            </a:r>
          </a:p>
          <a:p>
            <a:r>
              <a:rPr lang="el-GR" dirty="0"/>
              <a:t>Η ευκαιρία προσφέρθηκε στον Piaget με την πρώτη αγγλική έκδοση του βασικού έργου του </a:t>
            </a:r>
            <a:r>
              <a:rPr lang="el-GR" dirty="0" err="1"/>
              <a:t>Vygotski</a:t>
            </a:r>
            <a:r>
              <a:rPr lang="el-GR" dirty="0"/>
              <a:t> </a:t>
            </a:r>
            <a:r>
              <a:rPr lang="el-GR" dirty="0" smtClean="0"/>
              <a:t>«Σκέψη </a:t>
            </a:r>
            <a:r>
              <a:rPr lang="el-GR" dirty="0"/>
              <a:t>και </a:t>
            </a:r>
            <a:r>
              <a:rPr lang="el-GR" dirty="0" smtClean="0"/>
              <a:t>γλώσσα».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5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 S. Vygotsky (</a:t>
            </a:r>
            <a:r>
              <a:rPr lang="en-US" dirty="0"/>
              <a:t>1896-1933</a:t>
            </a:r>
            <a:r>
              <a:rPr lang="en-US" dirty="0" smtClean="0"/>
              <a:t>) (1)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3547470"/>
          </a:xfrm>
        </p:spPr>
        <p:txBody>
          <a:bodyPr>
            <a:normAutofit/>
          </a:bodyPr>
          <a:lstStyle/>
          <a:p>
            <a:r>
              <a:rPr lang="el-GR" dirty="0"/>
              <a:t>Πατέρας των </a:t>
            </a:r>
            <a:r>
              <a:rPr lang="el-GR" dirty="0" err="1"/>
              <a:t>κοινωνικοπολιτισμικών</a:t>
            </a:r>
            <a:r>
              <a:rPr lang="el-GR" dirty="0"/>
              <a:t> θεωριών  και πρόδρομος της </a:t>
            </a:r>
            <a:r>
              <a:rPr lang="el-GR" dirty="0" smtClean="0"/>
              <a:t>«Θεωρίας </a:t>
            </a:r>
            <a:r>
              <a:rPr lang="el-GR" dirty="0"/>
              <a:t>της </a:t>
            </a:r>
            <a:r>
              <a:rPr lang="el-GR" dirty="0" smtClean="0"/>
              <a:t>Δραστηριότητας».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Vygotsky είχε τονίσει ότι </a:t>
            </a:r>
            <a:r>
              <a:rPr lang="el-GR" dirty="0" smtClean="0"/>
              <a:t>«η </a:t>
            </a:r>
            <a:r>
              <a:rPr lang="el-GR" dirty="0"/>
              <a:t>ανάπτυξη υψηλών νοητικών λειτουργιών προκαλείται με την αλληλεπίδραση του υποκειμένου (</a:t>
            </a:r>
            <a:r>
              <a:rPr lang="el-GR" dirty="0" err="1"/>
              <a:t>subject</a:t>
            </a:r>
            <a:r>
              <a:rPr lang="el-GR" dirty="0"/>
              <a:t>) με το περιβάλλον στο οποίο γίνεται η δραστηριότητα». (</a:t>
            </a:r>
            <a:r>
              <a:rPr lang="el-GR" dirty="0" err="1"/>
              <a:t>Bottino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., 1999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22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 S. Vygotsky (1896-1933</a:t>
            </a:r>
            <a:r>
              <a:rPr lang="en-US" dirty="0" smtClean="0"/>
              <a:t>)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Δηλαδή, το </a:t>
            </a:r>
            <a:r>
              <a:rPr lang="el-GR" b="1" dirty="0"/>
              <a:t>υποκείμενο</a:t>
            </a:r>
            <a:r>
              <a:rPr lang="el-GR" dirty="0"/>
              <a:t> (ατομικά ο μαθητής ή σε γκρουπ) δρα στο </a:t>
            </a:r>
            <a:r>
              <a:rPr lang="el-GR" b="1" dirty="0"/>
              <a:t>αντικείμενο</a:t>
            </a:r>
            <a:r>
              <a:rPr lang="el-GR" dirty="0"/>
              <a:t> της μάθησης (στόχοι , τα κίνητρα), χρησιμοποιώντας διαμεσολαβητικά εργαλεία (ο προφορικός και γραπτός λόγος, μηχανές κ.τ.λ.).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Ισόπλευρο τρίγωνο που στη κορυφή του βρίσκονται τα εργαλεία-τεχουργήματα, κάτω αριστερά τα υποκείμενα και κάτω δεξιά τα αντικείμενα που οδηγούν στο αποτέλεσμα." title="Σχήμα Ισόπλευρου τριγώνο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51" y="3671247"/>
            <a:ext cx="7029297" cy="2139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7344" y="5742888"/>
            <a:ext cx="1160060" cy="4107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Σχήμα 1.</a:t>
            </a:r>
          </a:p>
        </p:txBody>
      </p:sp>
    </p:spTree>
    <p:extLst>
      <p:ext uri="{BB962C8B-B14F-4D97-AF65-F5344CB8AC3E}">
        <p14:creationId xmlns:p14="http://schemas.microsoft.com/office/powerpoint/2010/main" val="17497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Θεωρία της Δραστηριότητας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Ανήκει στις κοινωνικοπολιτισμικές θεωρίες μάθησης, στις οποίες η κεντρική θέση είναι ότι η μαθησιακή δραστηριότητα συμβαίνει πάντα μέσα σε κάποιο κοινωνικό, πολιτισμικό και ιστορικό πλαίσιο.</a:t>
            </a:r>
          </a:p>
          <a:p>
            <a:r>
              <a:rPr lang="el-GR" dirty="0"/>
              <a:t>Βασίζεται στο έργο των Vygotsky (1934-1985), </a:t>
            </a:r>
            <a:r>
              <a:rPr lang="el-GR" dirty="0" err="1"/>
              <a:t>Leontiev</a:t>
            </a:r>
            <a:r>
              <a:rPr lang="el-GR" dirty="0"/>
              <a:t> (1978) και </a:t>
            </a:r>
            <a:r>
              <a:rPr lang="el-GR" dirty="0" err="1"/>
              <a:t>Engeström</a:t>
            </a:r>
            <a:r>
              <a:rPr lang="el-GR" dirty="0"/>
              <a:t> (1990) η δραστηριότητα του υποκειμένου περιέχει συνιστώσες ψυχικές, σωματικές και μια συνιστώσα </a:t>
            </a:r>
            <a:r>
              <a:rPr lang="el-GR" dirty="0" err="1"/>
              <a:t>artefact</a:t>
            </a:r>
            <a:r>
              <a:rPr lang="el-GR" dirty="0"/>
              <a:t> (υλική ή γνωστική) η οποία μεσολαβεί.</a:t>
            </a:r>
          </a:p>
          <a:p>
            <a:r>
              <a:rPr lang="el-GR" dirty="0"/>
              <a:t>Μπορεί να αξιοποιηθεί στη νέα εκπαιδευτική πραγματικότητα, η οποία έχει διαμορφωθεί με την εισαγωγή των ψηφιακών τεχνολογιών στις σχολικές τάξεις και σχολική ζωή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0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1731</Words>
  <Application>Microsoft Office PowerPoint</Application>
  <PresentationFormat>Ευρεία οθόνη</PresentationFormat>
  <Paragraphs>148</Paragraphs>
  <Slides>31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1_Θέμα του Office</vt:lpstr>
      <vt:lpstr>Παιδαγωγικά</vt:lpstr>
      <vt:lpstr>Σκοποί  ενότητας</vt:lpstr>
      <vt:lpstr>Περιεχόμενα ενότητας</vt:lpstr>
      <vt:lpstr>Η θεωρία της δραστηριότητας (Activity theory)</vt:lpstr>
      <vt:lpstr>Lev Vygotski</vt:lpstr>
      <vt:lpstr>Έργο του Vygotski</vt:lpstr>
      <vt:lpstr>Lev S. Vygotsky (1896-1933) (1)</vt:lpstr>
      <vt:lpstr>Lev S. Vygotsky (1896-1933) (2)</vt:lpstr>
      <vt:lpstr>Η Θεωρία της Δραστηριότητας</vt:lpstr>
      <vt:lpstr>Βασική αρχή</vt:lpstr>
      <vt:lpstr>Θεωρία δραστηριότητας (σχηματικά)</vt:lpstr>
      <vt:lpstr>Συστήματα δραστηριότητας (Activity systems)</vt:lpstr>
      <vt:lpstr>Μέρη του συστήματος δραστηριότητας (υποκείμενο - αντικείμενο)</vt:lpstr>
      <vt:lpstr>Μέρη του συστήματος δραστηριότητας (εργαλεία) </vt:lpstr>
      <vt:lpstr>Η ανάπτυξη και η ψυχολογική λειτουργία</vt:lpstr>
      <vt:lpstr>Artefact</vt:lpstr>
      <vt:lpstr>Εργαλείο</vt:lpstr>
      <vt:lpstr>Η δραστηριότητα περιλαμβάνει δυο διαστάσεις</vt:lpstr>
      <vt:lpstr>Η Δραστηριότητα είναι μια διαδικασία προσαρμογής</vt:lpstr>
      <vt:lpstr>Η δραστηριότητα είναι οργανωμένη</vt:lpstr>
      <vt:lpstr>Η ανθρώπινη δραστηριότητα διαμεσολαβείται</vt:lpstr>
      <vt:lpstr>Η αμφίδρομη σχέση μεταξύ του παίκτη και του τεχνήματος</vt:lpstr>
      <vt:lpstr>Κατά τη διάρκεια της διαδικασίας της εργαλειακής γένεσης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Παιδαγωγικά</dc:title>
  <dc:creator>Slim</dc:creator>
  <cp:lastModifiedBy>Slim</cp:lastModifiedBy>
  <cp:revision>59</cp:revision>
  <dcterms:created xsi:type="dcterms:W3CDTF">2014-09-24T12:47:01Z</dcterms:created>
  <dcterms:modified xsi:type="dcterms:W3CDTF">2015-01-14T17:50:45Z</dcterms:modified>
</cp:coreProperties>
</file>