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38" r:id="rId1"/>
  </p:sldMasterIdLst>
  <p:notesMasterIdLst>
    <p:notesMasterId r:id="rId151"/>
  </p:notesMasterIdLst>
  <p:handoutMasterIdLst>
    <p:handoutMasterId r:id="rId152"/>
  </p:handoutMasterIdLst>
  <p:sldIdLst>
    <p:sldId id="256" r:id="rId2"/>
    <p:sldId id="258" r:id="rId3"/>
    <p:sldId id="261" r:id="rId4"/>
    <p:sldId id="263" r:id="rId5"/>
    <p:sldId id="265" r:id="rId6"/>
    <p:sldId id="267" r:id="rId7"/>
    <p:sldId id="269" r:id="rId8"/>
    <p:sldId id="271" r:id="rId9"/>
    <p:sldId id="273" r:id="rId10"/>
    <p:sldId id="275" r:id="rId11"/>
    <p:sldId id="277" r:id="rId12"/>
    <p:sldId id="279" r:id="rId13"/>
    <p:sldId id="281" r:id="rId14"/>
    <p:sldId id="282" r:id="rId15"/>
    <p:sldId id="284" r:id="rId16"/>
    <p:sldId id="286" r:id="rId17"/>
    <p:sldId id="288" r:id="rId18"/>
    <p:sldId id="290" r:id="rId19"/>
    <p:sldId id="292" r:id="rId20"/>
    <p:sldId id="294" r:id="rId21"/>
    <p:sldId id="296" r:id="rId22"/>
    <p:sldId id="298" r:id="rId23"/>
    <p:sldId id="299" r:id="rId24"/>
    <p:sldId id="301" r:id="rId25"/>
    <p:sldId id="303" r:id="rId26"/>
    <p:sldId id="305" r:id="rId27"/>
    <p:sldId id="306" r:id="rId28"/>
    <p:sldId id="308" r:id="rId29"/>
    <p:sldId id="309" r:id="rId30"/>
    <p:sldId id="311" r:id="rId31"/>
    <p:sldId id="313" r:id="rId32"/>
    <p:sldId id="315" r:id="rId33"/>
    <p:sldId id="317" r:id="rId34"/>
    <p:sldId id="319" r:id="rId35"/>
    <p:sldId id="322" r:id="rId36"/>
    <p:sldId id="324" r:id="rId37"/>
    <p:sldId id="326" r:id="rId38"/>
    <p:sldId id="328" r:id="rId39"/>
    <p:sldId id="330" r:id="rId40"/>
    <p:sldId id="332" r:id="rId41"/>
    <p:sldId id="334" r:id="rId42"/>
    <p:sldId id="336" r:id="rId43"/>
    <p:sldId id="338" r:id="rId44"/>
    <p:sldId id="340" r:id="rId45"/>
    <p:sldId id="341" r:id="rId46"/>
    <p:sldId id="342" r:id="rId47"/>
    <p:sldId id="343" r:id="rId48"/>
    <p:sldId id="344" r:id="rId49"/>
    <p:sldId id="345" r:id="rId50"/>
    <p:sldId id="348" r:id="rId51"/>
    <p:sldId id="350" r:id="rId52"/>
    <p:sldId id="352" r:id="rId53"/>
    <p:sldId id="354" r:id="rId54"/>
    <p:sldId id="356" r:id="rId55"/>
    <p:sldId id="358" r:id="rId56"/>
    <p:sldId id="360" r:id="rId57"/>
    <p:sldId id="361" r:id="rId58"/>
    <p:sldId id="363" r:id="rId59"/>
    <p:sldId id="365" r:id="rId60"/>
    <p:sldId id="367" r:id="rId61"/>
    <p:sldId id="368" r:id="rId62"/>
    <p:sldId id="369" r:id="rId63"/>
    <p:sldId id="371" r:id="rId64"/>
    <p:sldId id="372" r:id="rId65"/>
    <p:sldId id="373" r:id="rId66"/>
    <p:sldId id="375" r:id="rId67"/>
    <p:sldId id="376" r:id="rId68"/>
    <p:sldId id="378" r:id="rId69"/>
    <p:sldId id="379" r:id="rId70"/>
    <p:sldId id="381" r:id="rId71"/>
    <p:sldId id="383" r:id="rId72"/>
    <p:sldId id="384" r:id="rId73"/>
    <p:sldId id="386" r:id="rId74"/>
    <p:sldId id="388" r:id="rId75"/>
    <p:sldId id="390" r:id="rId76"/>
    <p:sldId id="392" r:id="rId77"/>
    <p:sldId id="394" r:id="rId78"/>
    <p:sldId id="396" r:id="rId79"/>
    <p:sldId id="398" r:id="rId80"/>
    <p:sldId id="399" r:id="rId81"/>
    <p:sldId id="401" r:id="rId82"/>
    <p:sldId id="403" r:id="rId83"/>
    <p:sldId id="405" r:id="rId84"/>
    <p:sldId id="407" r:id="rId85"/>
    <p:sldId id="409" r:id="rId86"/>
    <p:sldId id="411" r:id="rId87"/>
    <p:sldId id="413" r:id="rId88"/>
    <p:sldId id="415" r:id="rId89"/>
    <p:sldId id="416" r:id="rId90"/>
    <p:sldId id="419" r:id="rId91"/>
    <p:sldId id="421" r:id="rId92"/>
    <p:sldId id="423" r:id="rId93"/>
    <p:sldId id="425" r:id="rId94"/>
    <p:sldId id="427" r:id="rId95"/>
    <p:sldId id="429" r:id="rId96"/>
    <p:sldId id="431" r:id="rId97"/>
    <p:sldId id="433" r:id="rId98"/>
    <p:sldId id="435" r:id="rId99"/>
    <p:sldId id="437" r:id="rId100"/>
    <p:sldId id="439" r:id="rId101"/>
    <p:sldId id="440" r:id="rId102"/>
    <p:sldId id="442" r:id="rId103"/>
    <p:sldId id="444" r:id="rId104"/>
    <p:sldId id="445" r:id="rId105"/>
    <p:sldId id="447" r:id="rId106"/>
    <p:sldId id="449" r:id="rId107"/>
    <p:sldId id="451" r:id="rId108"/>
    <p:sldId id="453" r:id="rId109"/>
    <p:sldId id="455" r:id="rId110"/>
    <p:sldId id="457" r:id="rId111"/>
    <p:sldId id="459" r:id="rId112"/>
    <p:sldId id="461" r:id="rId113"/>
    <p:sldId id="463" r:id="rId114"/>
    <p:sldId id="465" r:id="rId115"/>
    <p:sldId id="466" r:id="rId116"/>
    <p:sldId id="468" r:id="rId117"/>
    <p:sldId id="470" r:id="rId118"/>
    <p:sldId id="472" r:id="rId119"/>
    <p:sldId id="474" r:id="rId120"/>
    <p:sldId id="475" r:id="rId121"/>
    <p:sldId id="477" r:id="rId122"/>
    <p:sldId id="479" r:id="rId123"/>
    <p:sldId id="481" r:id="rId124"/>
    <p:sldId id="482" r:id="rId125"/>
    <p:sldId id="484" r:id="rId126"/>
    <p:sldId id="486" r:id="rId127"/>
    <p:sldId id="488" r:id="rId128"/>
    <p:sldId id="491" r:id="rId129"/>
    <p:sldId id="492" r:id="rId130"/>
    <p:sldId id="494" r:id="rId131"/>
    <p:sldId id="495" r:id="rId132"/>
    <p:sldId id="497" r:id="rId133"/>
    <p:sldId id="515" r:id="rId134"/>
    <p:sldId id="516" r:id="rId135"/>
    <p:sldId id="499" r:id="rId136"/>
    <p:sldId id="500" r:id="rId137"/>
    <p:sldId id="501" r:id="rId138"/>
    <p:sldId id="502" r:id="rId139"/>
    <p:sldId id="503" r:id="rId140"/>
    <p:sldId id="504" r:id="rId141"/>
    <p:sldId id="505" r:id="rId142"/>
    <p:sldId id="506" r:id="rId143"/>
    <p:sldId id="507" r:id="rId144"/>
    <p:sldId id="508" r:id="rId145"/>
    <p:sldId id="509" r:id="rId146"/>
    <p:sldId id="511" r:id="rId147"/>
    <p:sldId id="512" r:id="rId148"/>
    <p:sldId id="513" r:id="rId149"/>
    <p:sldId id="514" r:id="rId150"/>
  </p:sldIdLst>
  <p:sldSz cx="9144000" cy="6858000" type="screen4x3"/>
  <p:notesSz cx="6761163" cy="9942513"/>
  <p:defaultTextStyle>
    <a:defPPr>
      <a:defRPr lang="el-GR"/>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b="1" kern="1200">
        <a:solidFill>
          <a:schemeClr val="tx1"/>
        </a:solidFill>
        <a:latin typeface="Comic Sans MS" panose="030F0702030302020204" pitchFamily="66" charset="0"/>
        <a:ea typeface="+mn-ea"/>
        <a:cs typeface="Arial" panose="020B0604020202020204" pitchFamily="34" charset="0"/>
      </a:defRPr>
    </a:lvl6pPr>
    <a:lvl7pPr marL="2743200" algn="l" defTabSz="914400" rtl="0" eaLnBrk="1" latinLnBrk="0" hangingPunct="1">
      <a:defRPr b="1" kern="1200">
        <a:solidFill>
          <a:schemeClr val="tx1"/>
        </a:solidFill>
        <a:latin typeface="Comic Sans MS" panose="030F0702030302020204" pitchFamily="66" charset="0"/>
        <a:ea typeface="+mn-ea"/>
        <a:cs typeface="Arial" panose="020B0604020202020204" pitchFamily="34" charset="0"/>
      </a:defRPr>
    </a:lvl7pPr>
    <a:lvl8pPr marL="3200400" algn="l" defTabSz="914400" rtl="0" eaLnBrk="1" latinLnBrk="0" hangingPunct="1">
      <a:defRPr b="1" kern="1200">
        <a:solidFill>
          <a:schemeClr val="tx1"/>
        </a:solidFill>
        <a:latin typeface="Comic Sans MS" panose="030F0702030302020204" pitchFamily="66" charset="0"/>
        <a:ea typeface="+mn-ea"/>
        <a:cs typeface="Arial" panose="020B0604020202020204" pitchFamily="34" charset="0"/>
      </a:defRPr>
    </a:lvl8pPr>
    <a:lvl9pPr marL="3657600" algn="l" defTabSz="914400" rtl="0" eaLnBrk="1" latinLnBrk="0" hangingPunct="1">
      <a:defRPr b="1" kern="1200">
        <a:solidFill>
          <a:schemeClr val="tx1"/>
        </a:solidFill>
        <a:latin typeface="Comic Sans MS" panose="030F0702030302020204" pitchFamily="66"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95245" autoAdjust="0"/>
  </p:normalViewPr>
  <p:slideViewPr>
    <p:cSldViewPr>
      <p:cViewPr varScale="1">
        <p:scale>
          <a:sx n="70" d="100"/>
          <a:sy n="70" d="100"/>
        </p:scale>
        <p:origin x="1080" y="72"/>
      </p:cViewPr>
      <p:guideLst>
        <p:guide orient="horz" pos="2160"/>
        <p:guide pos="2880"/>
      </p:guideLst>
    </p:cSldViewPr>
  </p:slideViewPr>
  <p:notesTextViewPr>
    <p:cViewPr>
      <p:scale>
        <a:sx n="100" d="100"/>
        <a:sy n="100" d="100"/>
      </p:scale>
      <p:origin x="0" y="0"/>
    </p:cViewPr>
  </p:notesTextViewPr>
  <p:notesViewPr>
    <p:cSldViewPr>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30525" cy="498475"/>
          </a:xfrm>
          <a:prstGeom prst="rect">
            <a:avLst/>
          </a:prstGeom>
        </p:spPr>
        <p:txBody>
          <a:bodyPr vert="horz" lIns="91440" tIns="45720" rIns="91440" bIns="45720" rtlCol="0"/>
          <a:lstStyle>
            <a:lvl1pPr algn="l" eaLnBrk="0" hangingPunct="0">
              <a:defRPr sz="1200">
                <a:cs typeface="+mn-cs"/>
              </a:defRPr>
            </a:lvl1pPr>
          </a:lstStyle>
          <a:p>
            <a:pPr>
              <a:defRPr/>
            </a:pPr>
            <a:endParaRPr lang="en-US"/>
          </a:p>
        </p:txBody>
      </p:sp>
      <p:sp>
        <p:nvSpPr>
          <p:cNvPr id="3" name="Θέση ημερομηνίας 2"/>
          <p:cNvSpPr>
            <a:spLocks noGrp="1"/>
          </p:cNvSpPr>
          <p:nvPr>
            <p:ph type="dt" sz="quarter" idx="1"/>
          </p:nvPr>
        </p:nvSpPr>
        <p:spPr>
          <a:xfrm>
            <a:off x="3829050" y="0"/>
            <a:ext cx="2930525" cy="498475"/>
          </a:xfrm>
          <a:prstGeom prst="rect">
            <a:avLst/>
          </a:prstGeom>
        </p:spPr>
        <p:txBody>
          <a:bodyPr vert="horz" lIns="91440" tIns="45720" rIns="91440" bIns="45720" rtlCol="0"/>
          <a:lstStyle>
            <a:lvl1pPr algn="r" eaLnBrk="0" hangingPunct="0">
              <a:defRPr sz="1200">
                <a:cs typeface="+mn-cs"/>
              </a:defRPr>
            </a:lvl1pPr>
          </a:lstStyle>
          <a:p>
            <a:pPr>
              <a:defRPr/>
            </a:pPr>
            <a:fld id="{C3EDC928-E83B-47F9-91B1-FB8FBCAC0C55}" type="datetimeFigureOut">
              <a:rPr lang="en-US"/>
              <a:pPr>
                <a:defRPr/>
              </a:pPr>
              <a:t>11/13/2015</a:t>
            </a:fld>
            <a:endParaRPr lang="en-US"/>
          </a:p>
        </p:txBody>
      </p:sp>
      <p:sp>
        <p:nvSpPr>
          <p:cNvPr id="4" name="Θέση υποσέλιδου 3"/>
          <p:cNvSpPr>
            <a:spLocks noGrp="1"/>
          </p:cNvSpPr>
          <p:nvPr>
            <p:ph type="ftr" sz="quarter" idx="2"/>
          </p:nvPr>
        </p:nvSpPr>
        <p:spPr>
          <a:xfrm>
            <a:off x="0" y="9444038"/>
            <a:ext cx="2930525" cy="498475"/>
          </a:xfrm>
          <a:prstGeom prst="rect">
            <a:avLst/>
          </a:prstGeom>
        </p:spPr>
        <p:txBody>
          <a:bodyPr vert="horz" lIns="91440" tIns="45720" rIns="91440" bIns="45720" rtlCol="0" anchor="b"/>
          <a:lstStyle>
            <a:lvl1pPr algn="l" eaLnBrk="0" hangingPunct="0">
              <a:defRPr sz="1200">
                <a:cs typeface="+mn-cs"/>
              </a:defRPr>
            </a:lvl1pPr>
          </a:lstStyle>
          <a:p>
            <a:pPr>
              <a:defRPr/>
            </a:pPr>
            <a:endParaRPr lang="en-US"/>
          </a:p>
        </p:txBody>
      </p:sp>
      <p:sp>
        <p:nvSpPr>
          <p:cNvPr id="5" name="Θέση αριθμού διαφάνειας 4"/>
          <p:cNvSpPr>
            <a:spLocks noGrp="1"/>
          </p:cNvSpPr>
          <p:nvPr>
            <p:ph type="sldNum" sz="quarter" idx="3"/>
          </p:nvPr>
        </p:nvSpPr>
        <p:spPr>
          <a:xfrm>
            <a:off x="3829050" y="9444038"/>
            <a:ext cx="2930525" cy="4984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C91ED39-BDAF-4693-90E6-0D02DAFF9D27}" type="slidenum">
              <a:rPr lang="en-US" altLang="en-US"/>
              <a:pPr>
                <a:defRPr/>
              </a:pPr>
              <a:t>‹#›</a:t>
            </a:fld>
            <a:endParaRPr lang="en-US" altLang="en-US"/>
          </a:p>
        </p:txBody>
      </p:sp>
    </p:spTree>
    <p:extLst>
      <p:ext uri="{BB962C8B-B14F-4D97-AF65-F5344CB8AC3E}">
        <p14:creationId xmlns:p14="http://schemas.microsoft.com/office/powerpoint/2010/main" val="3185048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0525" cy="498475"/>
          </a:xfrm>
          <a:prstGeom prst="rect">
            <a:avLst/>
          </a:prstGeom>
        </p:spPr>
        <p:txBody>
          <a:bodyPr vert="horz" lIns="91440" tIns="45720" rIns="91440" bIns="45720" rtlCol="0"/>
          <a:lstStyle>
            <a:lvl1pPr algn="l" eaLnBrk="0" hangingPunct="0">
              <a:defRPr sz="1200">
                <a:cs typeface="+mn-cs"/>
              </a:defRPr>
            </a:lvl1pPr>
          </a:lstStyle>
          <a:p>
            <a:pPr>
              <a:defRPr/>
            </a:pPr>
            <a:endParaRPr lang="el-GR"/>
          </a:p>
        </p:txBody>
      </p:sp>
      <p:sp>
        <p:nvSpPr>
          <p:cNvPr id="3" name="Date Placeholder 2"/>
          <p:cNvSpPr>
            <a:spLocks noGrp="1"/>
          </p:cNvSpPr>
          <p:nvPr>
            <p:ph type="dt" idx="1"/>
          </p:nvPr>
        </p:nvSpPr>
        <p:spPr>
          <a:xfrm>
            <a:off x="3829050" y="0"/>
            <a:ext cx="2930525" cy="498475"/>
          </a:xfrm>
          <a:prstGeom prst="rect">
            <a:avLst/>
          </a:prstGeom>
        </p:spPr>
        <p:txBody>
          <a:bodyPr vert="horz" lIns="91440" tIns="45720" rIns="91440" bIns="45720" rtlCol="0"/>
          <a:lstStyle>
            <a:lvl1pPr algn="r" eaLnBrk="0" hangingPunct="0">
              <a:defRPr sz="1200">
                <a:cs typeface="+mn-cs"/>
              </a:defRPr>
            </a:lvl1pPr>
          </a:lstStyle>
          <a:p>
            <a:pPr>
              <a:defRPr/>
            </a:pPr>
            <a:fld id="{CBBBCCA0-A6BB-4211-B9C5-2366885BC67B}" type="datetimeFigureOut">
              <a:rPr lang="el-GR"/>
              <a:pPr>
                <a:defRPr/>
              </a:pPr>
              <a:t>13/11/2015</a:t>
            </a:fld>
            <a:endParaRPr lang="el-GR"/>
          </a:p>
        </p:txBody>
      </p:sp>
      <p:sp>
        <p:nvSpPr>
          <p:cNvPr id="4" name="Slide Image Placeholder 3"/>
          <p:cNvSpPr>
            <a:spLocks noGrp="1" noRot="1" noChangeAspect="1"/>
          </p:cNvSpPr>
          <p:nvPr>
            <p:ph type="sldImg" idx="2"/>
          </p:nvPr>
        </p:nvSpPr>
        <p:spPr>
          <a:xfrm>
            <a:off x="1144588" y="1243013"/>
            <a:ext cx="4471987" cy="3355975"/>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Notes Placeholder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l-GR" noProof="0" smtClean="0"/>
          </a:p>
        </p:txBody>
      </p:sp>
      <p:sp>
        <p:nvSpPr>
          <p:cNvPr id="6" name="Footer Placeholder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eaLnBrk="0" hangingPunct="0">
              <a:defRPr sz="1200">
                <a:cs typeface="+mn-cs"/>
              </a:defRPr>
            </a:lvl1pPr>
          </a:lstStyle>
          <a:p>
            <a:pPr>
              <a:defRPr/>
            </a:pPr>
            <a:endParaRPr lang="el-GR"/>
          </a:p>
        </p:txBody>
      </p:sp>
      <p:sp>
        <p:nvSpPr>
          <p:cNvPr id="7" name="Slide Number Placeholder 6"/>
          <p:cNvSpPr>
            <a:spLocks noGrp="1"/>
          </p:cNvSpPr>
          <p:nvPr>
            <p:ph type="sldNum" sz="quarter" idx="5"/>
          </p:nvPr>
        </p:nvSpPr>
        <p:spPr>
          <a:xfrm>
            <a:off x="3829050" y="9444038"/>
            <a:ext cx="2930525" cy="4984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58E350F-8B05-4384-AA8E-BFE15311549A}" type="slidenum">
              <a:rPr lang="el-GR" altLang="en-US"/>
              <a:pPr>
                <a:defRPr/>
              </a:pPr>
              <a:t>‹#›</a:t>
            </a:fld>
            <a:endParaRPr lang="el-GR" altLang="en-US"/>
          </a:p>
        </p:txBody>
      </p:sp>
    </p:spTree>
    <p:extLst>
      <p:ext uri="{BB962C8B-B14F-4D97-AF65-F5344CB8AC3E}">
        <p14:creationId xmlns:p14="http://schemas.microsoft.com/office/powerpoint/2010/main" val="17110365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0685F79-A212-4D6C-BA42-E02FEB4327B7}" type="slidenum">
              <a:rPr lang="el-GR" altLang="en-US" smtClean="0"/>
              <a:pPr/>
              <a:t>1</a:t>
            </a:fld>
            <a:endParaRPr lang="el-GR" altLang="en-US" smtClean="0"/>
          </a:p>
        </p:txBody>
      </p:sp>
    </p:spTree>
    <p:extLst>
      <p:ext uri="{BB962C8B-B14F-4D97-AF65-F5344CB8AC3E}">
        <p14:creationId xmlns:p14="http://schemas.microsoft.com/office/powerpoint/2010/main" val="222270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06DD628-15BC-4879-B28E-BA651A214582}" type="slidenum">
              <a:rPr lang="el-GR" altLang="en-US" smtClean="0"/>
              <a:pPr/>
              <a:t>10</a:t>
            </a:fld>
            <a:endParaRPr lang="el-GR" altLang="en-US" smtClean="0"/>
          </a:p>
        </p:txBody>
      </p:sp>
    </p:spTree>
    <p:extLst>
      <p:ext uri="{BB962C8B-B14F-4D97-AF65-F5344CB8AC3E}">
        <p14:creationId xmlns:p14="http://schemas.microsoft.com/office/powerpoint/2010/main" val="26974229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890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8187C15-6F7C-4E51-87A9-B82999C64C56}" type="slidenum">
              <a:rPr lang="el-GR" altLang="en-US" smtClean="0"/>
              <a:pPr/>
              <a:t>100</a:t>
            </a:fld>
            <a:endParaRPr lang="el-GR" altLang="en-US" smtClean="0"/>
          </a:p>
        </p:txBody>
      </p:sp>
    </p:spTree>
    <p:extLst>
      <p:ext uri="{BB962C8B-B14F-4D97-AF65-F5344CB8AC3E}">
        <p14:creationId xmlns:p14="http://schemas.microsoft.com/office/powerpoint/2010/main" val="34638216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09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B444787-818F-47CB-8925-F21F06682CC9}" type="slidenum">
              <a:rPr lang="el-GR" altLang="en-US" smtClean="0"/>
              <a:pPr/>
              <a:t>101</a:t>
            </a:fld>
            <a:endParaRPr lang="el-GR" altLang="en-US" smtClean="0"/>
          </a:p>
        </p:txBody>
      </p:sp>
    </p:spTree>
    <p:extLst>
      <p:ext uri="{BB962C8B-B14F-4D97-AF65-F5344CB8AC3E}">
        <p14:creationId xmlns:p14="http://schemas.microsoft.com/office/powerpoint/2010/main" val="42058966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29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078F189-D5BC-451A-89A5-3E55ED685555}" type="slidenum">
              <a:rPr lang="el-GR" altLang="en-US" smtClean="0"/>
              <a:pPr/>
              <a:t>102</a:t>
            </a:fld>
            <a:endParaRPr lang="el-GR" altLang="en-US" smtClean="0"/>
          </a:p>
        </p:txBody>
      </p:sp>
    </p:spTree>
    <p:extLst>
      <p:ext uri="{BB962C8B-B14F-4D97-AF65-F5344CB8AC3E}">
        <p14:creationId xmlns:p14="http://schemas.microsoft.com/office/powerpoint/2010/main" val="374054862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504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A322ECB-28E5-443F-882F-6EE37A700BC8}" type="slidenum">
              <a:rPr lang="el-GR" altLang="en-US" smtClean="0"/>
              <a:pPr/>
              <a:t>103</a:t>
            </a:fld>
            <a:endParaRPr lang="el-GR" altLang="en-US" smtClean="0"/>
          </a:p>
        </p:txBody>
      </p:sp>
    </p:spTree>
    <p:extLst>
      <p:ext uri="{BB962C8B-B14F-4D97-AF65-F5344CB8AC3E}">
        <p14:creationId xmlns:p14="http://schemas.microsoft.com/office/powerpoint/2010/main" val="6660731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709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14896DB-F109-45D4-87BC-A7521F42D18F}" type="slidenum">
              <a:rPr lang="el-GR" altLang="en-US" smtClean="0"/>
              <a:pPr/>
              <a:t>104</a:t>
            </a:fld>
            <a:endParaRPr lang="el-GR" altLang="en-US" smtClean="0"/>
          </a:p>
        </p:txBody>
      </p:sp>
    </p:spTree>
    <p:extLst>
      <p:ext uri="{BB962C8B-B14F-4D97-AF65-F5344CB8AC3E}">
        <p14:creationId xmlns:p14="http://schemas.microsoft.com/office/powerpoint/2010/main" val="24439700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91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406B1E5-2ECD-4681-850F-9BF63015FB73}" type="slidenum">
              <a:rPr lang="el-GR" altLang="en-US" smtClean="0"/>
              <a:pPr/>
              <a:t>105</a:t>
            </a:fld>
            <a:endParaRPr lang="el-GR" altLang="en-US" smtClean="0"/>
          </a:p>
        </p:txBody>
      </p:sp>
    </p:spTree>
    <p:extLst>
      <p:ext uri="{BB962C8B-B14F-4D97-AF65-F5344CB8AC3E}">
        <p14:creationId xmlns:p14="http://schemas.microsoft.com/office/powerpoint/2010/main" val="64465923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11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EF9D146-FFF8-4CEC-87E2-71575F2892B9}" type="slidenum">
              <a:rPr lang="el-GR" altLang="en-US" smtClean="0"/>
              <a:pPr/>
              <a:t>106</a:t>
            </a:fld>
            <a:endParaRPr lang="el-GR" altLang="en-US" smtClean="0"/>
          </a:p>
        </p:txBody>
      </p:sp>
    </p:spTree>
    <p:extLst>
      <p:ext uri="{BB962C8B-B14F-4D97-AF65-F5344CB8AC3E}">
        <p14:creationId xmlns:p14="http://schemas.microsoft.com/office/powerpoint/2010/main" val="29042130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323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D4829CA-DF27-4135-98DB-2331EEB50D99}" type="slidenum">
              <a:rPr lang="el-GR" altLang="en-US" smtClean="0"/>
              <a:pPr/>
              <a:t>107</a:t>
            </a:fld>
            <a:endParaRPr lang="el-GR" altLang="en-US" smtClean="0"/>
          </a:p>
        </p:txBody>
      </p:sp>
    </p:spTree>
    <p:extLst>
      <p:ext uri="{BB962C8B-B14F-4D97-AF65-F5344CB8AC3E}">
        <p14:creationId xmlns:p14="http://schemas.microsoft.com/office/powerpoint/2010/main" val="21208737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52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F1A0C98-B2DE-4B7F-A730-EB52F4E0ADDC}" type="slidenum">
              <a:rPr lang="el-GR" altLang="en-US" smtClean="0"/>
              <a:pPr/>
              <a:t>108</a:t>
            </a:fld>
            <a:endParaRPr lang="el-GR" altLang="en-US" smtClean="0"/>
          </a:p>
        </p:txBody>
      </p:sp>
    </p:spTree>
    <p:extLst>
      <p:ext uri="{BB962C8B-B14F-4D97-AF65-F5344CB8AC3E}">
        <p14:creationId xmlns:p14="http://schemas.microsoft.com/office/powerpoint/2010/main" val="25522927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733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69756A2-22D4-461A-99AE-990EA0FFA49B}" type="slidenum">
              <a:rPr lang="el-GR" altLang="en-US" smtClean="0"/>
              <a:pPr/>
              <a:t>109</a:t>
            </a:fld>
            <a:endParaRPr lang="el-GR" altLang="en-US" smtClean="0"/>
          </a:p>
        </p:txBody>
      </p:sp>
    </p:spTree>
    <p:extLst>
      <p:ext uri="{BB962C8B-B14F-4D97-AF65-F5344CB8AC3E}">
        <p14:creationId xmlns:p14="http://schemas.microsoft.com/office/powerpoint/2010/main" val="3219124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smtClean="0"/>
          </a:p>
        </p:txBody>
      </p:sp>
      <p:sp>
        <p:nvSpPr>
          <p:cNvPr id="2662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AB0C0AC-069E-4634-B25D-33A0BA32A86E}" type="slidenum">
              <a:rPr lang="el-GR" altLang="en-US" smtClean="0"/>
              <a:pPr/>
              <a:t>11</a:t>
            </a:fld>
            <a:endParaRPr lang="el-GR" altLang="en-US" smtClean="0"/>
          </a:p>
        </p:txBody>
      </p:sp>
    </p:spTree>
    <p:extLst>
      <p:ext uri="{BB962C8B-B14F-4D97-AF65-F5344CB8AC3E}">
        <p14:creationId xmlns:p14="http://schemas.microsoft.com/office/powerpoint/2010/main" val="11214065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938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8372D99-3F4C-4B3D-A6CE-0E5D4E094B27}" type="slidenum">
              <a:rPr lang="el-GR" altLang="en-US" smtClean="0"/>
              <a:pPr/>
              <a:t>110</a:t>
            </a:fld>
            <a:endParaRPr lang="el-GR" altLang="en-US" smtClean="0"/>
          </a:p>
        </p:txBody>
      </p:sp>
    </p:spTree>
    <p:extLst>
      <p:ext uri="{BB962C8B-B14F-4D97-AF65-F5344CB8AC3E}">
        <p14:creationId xmlns:p14="http://schemas.microsoft.com/office/powerpoint/2010/main" val="2892073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142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027EA75-7F36-4E08-8298-21D6C136921F}" type="slidenum">
              <a:rPr lang="el-GR" altLang="en-US" smtClean="0"/>
              <a:pPr/>
              <a:t>111</a:t>
            </a:fld>
            <a:endParaRPr lang="el-GR" altLang="en-US" smtClean="0"/>
          </a:p>
        </p:txBody>
      </p:sp>
    </p:spTree>
    <p:extLst>
      <p:ext uri="{BB962C8B-B14F-4D97-AF65-F5344CB8AC3E}">
        <p14:creationId xmlns:p14="http://schemas.microsoft.com/office/powerpoint/2010/main" val="41240031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347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19D3BF9-6A66-4963-BF0C-CCD6F00BC616}" type="slidenum">
              <a:rPr lang="el-GR" altLang="en-US" smtClean="0"/>
              <a:pPr/>
              <a:t>112</a:t>
            </a:fld>
            <a:endParaRPr lang="el-GR" altLang="en-US" smtClean="0"/>
          </a:p>
        </p:txBody>
      </p:sp>
    </p:spTree>
    <p:extLst>
      <p:ext uri="{BB962C8B-B14F-4D97-AF65-F5344CB8AC3E}">
        <p14:creationId xmlns:p14="http://schemas.microsoft.com/office/powerpoint/2010/main" val="27106503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55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7814036-33A9-4900-ACA2-B85C3E195ABE}" type="slidenum">
              <a:rPr lang="el-GR" altLang="en-US" smtClean="0"/>
              <a:pPr/>
              <a:t>113</a:t>
            </a:fld>
            <a:endParaRPr lang="el-GR" altLang="en-US" smtClean="0"/>
          </a:p>
        </p:txBody>
      </p:sp>
    </p:spTree>
    <p:extLst>
      <p:ext uri="{BB962C8B-B14F-4D97-AF65-F5344CB8AC3E}">
        <p14:creationId xmlns:p14="http://schemas.microsoft.com/office/powerpoint/2010/main" val="12700394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75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668441E-01A4-40A2-8843-7F12EC8EFB80}" type="slidenum">
              <a:rPr lang="el-GR" altLang="en-US" smtClean="0"/>
              <a:pPr/>
              <a:t>114</a:t>
            </a:fld>
            <a:endParaRPr lang="el-GR" altLang="en-US" smtClean="0"/>
          </a:p>
        </p:txBody>
      </p:sp>
    </p:spTree>
    <p:extLst>
      <p:ext uri="{BB962C8B-B14F-4D97-AF65-F5344CB8AC3E}">
        <p14:creationId xmlns:p14="http://schemas.microsoft.com/office/powerpoint/2010/main" val="29407495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962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01DC748-E6B4-47AD-BD9E-9820D1E9A899}" type="slidenum">
              <a:rPr lang="el-GR" altLang="en-US" smtClean="0"/>
              <a:pPr/>
              <a:t>115</a:t>
            </a:fld>
            <a:endParaRPr lang="el-GR" altLang="en-US" smtClean="0"/>
          </a:p>
        </p:txBody>
      </p:sp>
    </p:spTree>
    <p:extLst>
      <p:ext uri="{BB962C8B-B14F-4D97-AF65-F5344CB8AC3E}">
        <p14:creationId xmlns:p14="http://schemas.microsoft.com/office/powerpoint/2010/main" val="345879411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16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5BA647A-63CC-43B5-8EFA-ADF32AA12D37}" type="slidenum">
              <a:rPr lang="el-GR" altLang="en-US" smtClean="0"/>
              <a:pPr/>
              <a:t>116</a:t>
            </a:fld>
            <a:endParaRPr lang="el-GR" altLang="en-US" smtClean="0"/>
          </a:p>
        </p:txBody>
      </p:sp>
    </p:spTree>
    <p:extLst>
      <p:ext uri="{BB962C8B-B14F-4D97-AF65-F5344CB8AC3E}">
        <p14:creationId xmlns:p14="http://schemas.microsoft.com/office/powerpoint/2010/main" val="127552132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371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447E81A-34A7-4167-8406-8B18A51466A6}" type="slidenum">
              <a:rPr lang="el-GR" altLang="en-US" smtClean="0"/>
              <a:pPr/>
              <a:t>117</a:t>
            </a:fld>
            <a:endParaRPr lang="el-GR" altLang="en-US" smtClean="0"/>
          </a:p>
        </p:txBody>
      </p:sp>
    </p:spTree>
    <p:extLst>
      <p:ext uri="{BB962C8B-B14F-4D97-AF65-F5344CB8AC3E}">
        <p14:creationId xmlns:p14="http://schemas.microsoft.com/office/powerpoint/2010/main" val="16253327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7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A664148-1A5C-40D4-8988-2EFAA95ECD52}" type="slidenum">
              <a:rPr lang="el-GR" altLang="en-US" smtClean="0"/>
              <a:pPr/>
              <a:t>118</a:t>
            </a:fld>
            <a:endParaRPr lang="el-GR" altLang="en-US" smtClean="0"/>
          </a:p>
        </p:txBody>
      </p:sp>
    </p:spTree>
    <p:extLst>
      <p:ext uri="{BB962C8B-B14F-4D97-AF65-F5344CB8AC3E}">
        <p14:creationId xmlns:p14="http://schemas.microsoft.com/office/powerpoint/2010/main" val="161232836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781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FE9733A-2960-4FC0-8EB8-CEFFA7182AD8}" type="slidenum">
              <a:rPr lang="el-GR" altLang="en-US" smtClean="0"/>
              <a:pPr/>
              <a:t>119</a:t>
            </a:fld>
            <a:endParaRPr lang="el-GR" altLang="en-US" smtClean="0"/>
          </a:p>
        </p:txBody>
      </p:sp>
    </p:spTree>
    <p:extLst>
      <p:ext uri="{BB962C8B-B14F-4D97-AF65-F5344CB8AC3E}">
        <p14:creationId xmlns:p14="http://schemas.microsoft.com/office/powerpoint/2010/main" val="1185520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67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1B55FBF-30C5-42FD-AFD2-63C700F2263B}" type="slidenum">
              <a:rPr lang="el-GR" altLang="en-US" smtClean="0"/>
              <a:pPr/>
              <a:t>12</a:t>
            </a:fld>
            <a:endParaRPr lang="el-GR" altLang="en-US" smtClean="0"/>
          </a:p>
        </p:txBody>
      </p:sp>
    </p:spTree>
    <p:extLst>
      <p:ext uri="{BB962C8B-B14F-4D97-AF65-F5344CB8AC3E}">
        <p14:creationId xmlns:p14="http://schemas.microsoft.com/office/powerpoint/2010/main" val="10404786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986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2BC6482-D693-4859-975A-81CF3C536372}" type="slidenum">
              <a:rPr lang="el-GR" altLang="en-US" smtClean="0"/>
              <a:pPr/>
              <a:t>120</a:t>
            </a:fld>
            <a:endParaRPr lang="el-GR" altLang="en-US" smtClean="0"/>
          </a:p>
        </p:txBody>
      </p:sp>
    </p:spTree>
    <p:extLst>
      <p:ext uri="{BB962C8B-B14F-4D97-AF65-F5344CB8AC3E}">
        <p14:creationId xmlns:p14="http://schemas.microsoft.com/office/powerpoint/2010/main" val="42180342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5190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106BBA5-E008-4AF6-A12C-36817E7C2AD3}" type="slidenum">
              <a:rPr lang="el-GR" altLang="en-US" smtClean="0"/>
              <a:pPr/>
              <a:t>121</a:t>
            </a:fld>
            <a:endParaRPr lang="el-GR" altLang="en-US" smtClean="0"/>
          </a:p>
        </p:txBody>
      </p:sp>
    </p:spTree>
    <p:extLst>
      <p:ext uri="{BB962C8B-B14F-4D97-AF65-F5344CB8AC3E}">
        <p14:creationId xmlns:p14="http://schemas.microsoft.com/office/powerpoint/2010/main" val="4767796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539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F34FFFF-C49B-488E-9C54-1648EA5444F3}" type="slidenum">
              <a:rPr lang="el-GR" altLang="en-US" smtClean="0"/>
              <a:pPr/>
              <a:t>122</a:t>
            </a:fld>
            <a:endParaRPr lang="el-GR" altLang="en-US" smtClean="0"/>
          </a:p>
        </p:txBody>
      </p:sp>
    </p:spTree>
    <p:extLst>
      <p:ext uri="{BB962C8B-B14F-4D97-AF65-F5344CB8AC3E}">
        <p14:creationId xmlns:p14="http://schemas.microsoft.com/office/powerpoint/2010/main" val="394091134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5600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34126AB-7E97-46A5-8CD9-F31BAAD54A2A}" type="slidenum">
              <a:rPr lang="el-GR" altLang="en-US" smtClean="0"/>
              <a:pPr/>
              <a:t>123</a:t>
            </a:fld>
            <a:endParaRPr lang="el-GR" altLang="en-US" smtClean="0"/>
          </a:p>
        </p:txBody>
      </p:sp>
    </p:spTree>
    <p:extLst>
      <p:ext uri="{BB962C8B-B14F-4D97-AF65-F5344CB8AC3E}">
        <p14:creationId xmlns:p14="http://schemas.microsoft.com/office/powerpoint/2010/main" val="764275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5805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0FACC2E-6EDF-444F-85C6-E7E4BAD094AC}" type="slidenum">
              <a:rPr lang="el-GR" altLang="en-US" smtClean="0"/>
              <a:pPr/>
              <a:t>124</a:t>
            </a:fld>
            <a:endParaRPr lang="el-GR" altLang="en-US" smtClean="0"/>
          </a:p>
        </p:txBody>
      </p:sp>
    </p:spTree>
    <p:extLst>
      <p:ext uri="{BB962C8B-B14F-4D97-AF65-F5344CB8AC3E}">
        <p14:creationId xmlns:p14="http://schemas.microsoft.com/office/powerpoint/2010/main" val="10742033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6010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4384B3C-DF84-4B21-85D5-A4865D4AC973}" type="slidenum">
              <a:rPr lang="el-GR" altLang="en-US" smtClean="0"/>
              <a:pPr/>
              <a:t>125</a:t>
            </a:fld>
            <a:endParaRPr lang="el-GR" altLang="en-US" smtClean="0"/>
          </a:p>
        </p:txBody>
      </p:sp>
    </p:spTree>
    <p:extLst>
      <p:ext uri="{BB962C8B-B14F-4D97-AF65-F5344CB8AC3E}">
        <p14:creationId xmlns:p14="http://schemas.microsoft.com/office/powerpoint/2010/main" val="39647799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621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56703F1-2379-4E4F-B173-8483E9965DF9}" type="slidenum">
              <a:rPr lang="el-GR" altLang="en-US" smtClean="0"/>
              <a:pPr/>
              <a:t>126</a:t>
            </a:fld>
            <a:endParaRPr lang="el-GR" altLang="en-US" smtClean="0"/>
          </a:p>
        </p:txBody>
      </p:sp>
    </p:spTree>
    <p:extLst>
      <p:ext uri="{BB962C8B-B14F-4D97-AF65-F5344CB8AC3E}">
        <p14:creationId xmlns:p14="http://schemas.microsoft.com/office/powerpoint/2010/main" val="90791993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641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C388AEB-2CF0-4BF3-BC36-AB4B7ADB9BDC}" type="slidenum">
              <a:rPr lang="el-GR" altLang="en-US" smtClean="0"/>
              <a:pPr/>
              <a:t>127</a:t>
            </a:fld>
            <a:endParaRPr lang="el-GR" altLang="en-US" smtClean="0"/>
          </a:p>
        </p:txBody>
      </p:sp>
    </p:spTree>
    <p:extLst>
      <p:ext uri="{BB962C8B-B14F-4D97-AF65-F5344CB8AC3E}">
        <p14:creationId xmlns:p14="http://schemas.microsoft.com/office/powerpoint/2010/main" val="24197685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6624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6A6B645-25DF-401B-96D2-331A5EA21A5A}" type="slidenum">
              <a:rPr lang="el-GR" altLang="en-US" smtClean="0"/>
              <a:pPr/>
              <a:t>128</a:t>
            </a:fld>
            <a:endParaRPr lang="el-GR" altLang="en-US" smtClean="0"/>
          </a:p>
        </p:txBody>
      </p:sp>
    </p:spTree>
    <p:extLst>
      <p:ext uri="{BB962C8B-B14F-4D97-AF65-F5344CB8AC3E}">
        <p14:creationId xmlns:p14="http://schemas.microsoft.com/office/powerpoint/2010/main" val="39822074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6829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E8200DD-E607-412A-8F49-A891CB8B847B}" type="slidenum">
              <a:rPr lang="el-GR" altLang="en-US" smtClean="0"/>
              <a:pPr/>
              <a:t>129</a:t>
            </a:fld>
            <a:endParaRPr lang="el-GR" altLang="en-US" smtClean="0"/>
          </a:p>
        </p:txBody>
      </p:sp>
    </p:spTree>
    <p:extLst>
      <p:ext uri="{BB962C8B-B14F-4D97-AF65-F5344CB8AC3E}">
        <p14:creationId xmlns:p14="http://schemas.microsoft.com/office/powerpoint/2010/main" val="379189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07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5C27A36-E371-49CE-B487-D7E7B498249C}" type="slidenum">
              <a:rPr lang="el-GR" altLang="en-US" smtClean="0"/>
              <a:pPr/>
              <a:t>13</a:t>
            </a:fld>
            <a:endParaRPr lang="el-GR" altLang="en-US" smtClean="0"/>
          </a:p>
        </p:txBody>
      </p:sp>
    </p:spTree>
    <p:extLst>
      <p:ext uri="{BB962C8B-B14F-4D97-AF65-F5344CB8AC3E}">
        <p14:creationId xmlns:p14="http://schemas.microsoft.com/office/powerpoint/2010/main" val="288062507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703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44D4091-FCE9-482F-9995-182DC4E25A9B}" type="slidenum">
              <a:rPr lang="el-GR" altLang="en-US" smtClean="0"/>
              <a:pPr/>
              <a:t>130</a:t>
            </a:fld>
            <a:endParaRPr lang="el-GR" altLang="en-US" smtClean="0"/>
          </a:p>
        </p:txBody>
      </p:sp>
    </p:spTree>
    <p:extLst>
      <p:ext uri="{BB962C8B-B14F-4D97-AF65-F5344CB8AC3E}">
        <p14:creationId xmlns:p14="http://schemas.microsoft.com/office/powerpoint/2010/main" val="249527939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723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ECC69AC-C2DF-46A5-A557-A128DEE29735}" type="slidenum">
              <a:rPr lang="el-GR" altLang="en-US" smtClean="0"/>
              <a:pPr/>
              <a:t>131</a:t>
            </a:fld>
            <a:endParaRPr lang="el-GR" altLang="en-US" smtClean="0"/>
          </a:p>
        </p:txBody>
      </p:sp>
    </p:spTree>
    <p:extLst>
      <p:ext uri="{BB962C8B-B14F-4D97-AF65-F5344CB8AC3E}">
        <p14:creationId xmlns:p14="http://schemas.microsoft.com/office/powerpoint/2010/main" val="108204278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7443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2E6AD888-E888-480A-A915-04C5B0B76F4E}" type="slidenum">
              <a:rPr lang="el-GR" altLang="en-US" smtClean="0"/>
              <a:pPr/>
              <a:t>132</a:t>
            </a:fld>
            <a:endParaRPr lang="el-GR" altLang="en-US" smtClean="0"/>
          </a:p>
        </p:txBody>
      </p:sp>
    </p:spTree>
    <p:extLst>
      <p:ext uri="{BB962C8B-B14F-4D97-AF65-F5344CB8AC3E}">
        <p14:creationId xmlns:p14="http://schemas.microsoft.com/office/powerpoint/2010/main" val="287318578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smtClean="0"/>
          </a:p>
        </p:txBody>
      </p:sp>
      <p:sp>
        <p:nvSpPr>
          <p:cNvPr id="2764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4F9008F-F60D-41FC-BCE5-3DBE028AEF60}" type="slidenum">
              <a:rPr lang="el-GR" altLang="en-US" smtClean="0"/>
              <a:pPr/>
              <a:t>134</a:t>
            </a:fld>
            <a:endParaRPr lang="el-GR" altLang="en-US" smtClean="0"/>
          </a:p>
        </p:txBody>
      </p:sp>
    </p:spTree>
    <p:extLst>
      <p:ext uri="{BB962C8B-B14F-4D97-AF65-F5344CB8AC3E}">
        <p14:creationId xmlns:p14="http://schemas.microsoft.com/office/powerpoint/2010/main" val="31235380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78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98E3584-74CF-4570-BE48-9053EFC0F4E3}" type="slidenum">
              <a:rPr lang="el-GR" altLang="en-US" smtClean="0"/>
              <a:pPr/>
              <a:t>135</a:t>
            </a:fld>
            <a:endParaRPr lang="el-GR" altLang="en-US" smtClean="0"/>
          </a:p>
        </p:txBody>
      </p:sp>
    </p:spTree>
    <p:extLst>
      <p:ext uri="{BB962C8B-B14F-4D97-AF65-F5344CB8AC3E}">
        <p14:creationId xmlns:p14="http://schemas.microsoft.com/office/powerpoint/2010/main" val="359510451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0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00EBDA3-E5FC-4376-AE24-7728AF17E4CB}" type="slidenum">
              <a:rPr lang="el-GR" altLang="en-US" smtClean="0"/>
              <a:pPr/>
              <a:t>136</a:t>
            </a:fld>
            <a:endParaRPr lang="el-GR" altLang="en-US" smtClean="0"/>
          </a:p>
        </p:txBody>
      </p:sp>
    </p:spTree>
    <p:extLst>
      <p:ext uri="{BB962C8B-B14F-4D97-AF65-F5344CB8AC3E}">
        <p14:creationId xmlns:p14="http://schemas.microsoft.com/office/powerpoint/2010/main" val="102095565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2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90AD535-AF62-400F-84C3-E052F1DA0BCC}" type="slidenum">
              <a:rPr lang="el-GR" altLang="en-US" smtClean="0"/>
              <a:pPr/>
              <a:t>137</a:t>
            </a:fld>
            <a:endParaRPr lang="el-GR" altLang="en-US" smtClean="0"/>
          </a:p>
        </p:txBody>
      </p:sp>
    </p:spTree>
    <p:extLst>
      <p:ext uri="{BB962C8B-B14F-4D97-AF65-F5344CB8AC3E}">
        <p14:creationId xmlns:p14="http://schemas.microsoft.com/office/powerpoint/2010/main" val="334888233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4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2DC96EB-99A6-43FC-9DF8-FD008869427B}" type="slidenum">
              <a:rPr lang="el-GR" altLang="en-US" smtClean="0"/>
              <a:pPr/>
              <a:t>138</a:t>
            </a:fld>
            <a:endParaRPr lang="el-GR" altLang="en-US" smtClean="0"/>
          </a:p>
        </p:txBody>
      </p:sp>
    </p:spTree>
    <p:extLst>
      <p:ext uri="{BB962C8B-B14F-4D97-AF65-F5344CB8AC3E}">
        <p14:creationId xmlns:p14="http://schemas.microsoft.com/office/powerpoint/2010/main" val="311555832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6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CF5FF16-766A-4BA8-A933-D3C61836720D}" type="slidenum">
              <a:rPr lang="el-GR" altLang="en-US" smtClean="0"/>
              <a:pPr/>
              <a:t>139</a:t>
            </a:fld>
            <a:endParaRPr lang="el-GR" altLang="en-US" smtClean="0"/>
          </a:p>
        </p:txBody>
      </p:sp>
    </p:spTree>
    <p:extLst>
      <p:ext uri="{BB962C8B-B14F-4D97-AF65-F5344CB8AC3E}">
        <p14:creationId xmlns:p14="http://schemas.microsoft.com/office/powerpoint/2010/main" val="35613139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140</a:t>
            </a:fld>
            <a:endParaRPr lang="el-GR" altLang="en-US" smtClean="0"/>
          </a:p>
        </p:txBody>
      </p:sp>
    </p:spTree>
    <p:extLst>
      <p:ext uri="{BB962C8B-B14F-4D97-AF65-F5344CB8AC3E}">
        <p14:creationId xmlns:p14="http://schemas.microsoft.com/office/powerpoint/2010/main" val="3812642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27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5709AD2-8116-4709-BEE1-16F6442CEC75}" type="slidenum">
              <a:rPr lang="el-GR" altLang="en-US" smtClean="0"/>
              <a:pPr/>
              <a:t>14</a:t>
            </a:fld>
            <a:endParaRPr lang="el-GR" altLang="en-US" smtClean="0"/>
          </a:p>
        </p:txBody>
      </p:sp>
    </p:spTree>
    <p:extLst>
      <p:ext uri="{BB962C8B-B14F-4D97-AF65-F5344CB8AC3E}">
        <p14:creationId xmlns:p14="http://schemas.microsoft.com/office/powerpoint/2010/main" val="141092865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90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B4EB0FF-36D7-47E3-8B78-D3AECFFEE1BA}" type="slidenum">
              <a:rPr lang="el-GR" altLang="en-US" smtClean="0"/>
              <a:pPr/>
              <a:t>141</a:t>
            </a:fld>
            <a:endParaRPr lang="el-GR" altLang="en-US" smtClean="0"/>
          </a:p>
        </p:txBody>
      </p:sp>
    </p:spTree>
    <p:extLst>
      <p:ext uri="{BB962C8B-B14F-4D97-AF65-F5344CB8AC3E}">
        <p14:creationId xmlns:p14="http://schemas.microsoft.com/office/powerpoint/2010/main" val="419946525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1F48B8A-AAEC-4E63-898D-9506EDE54733}" type="slidenum">
              <a:rPr lang="el-GR" altLang="en-US" smtClean="0"/>
              <a:pPr/>
              <a:t>142</a:t>
            </a:fld>
            <a:endParaRPr lang="el-GR" altLang="en-US" smtClean="0"/>
          </a:p>
        </p:txBody>
      </p:sp>
    </p:spTree>
    <p:extLst>
      <p:ext uri="{BB962C8B-B14F-4D97-AF65-F5344CB8AC3E}">
        <p14:creationId xmlns:p14="http://schemas.microsoft.com/office/powerpoint/2010/main" val="13494402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94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7520952-3AD7-430D-82A9-1B0AF4EBC1F6}" type="slidenum">
              <a:rPr lang="el-GR" altLang="en-US" smtClean="0"/>
              <a:pPr/>
              <a:t>143</a:t>
            </a:fld>
            <a:endParaRPr lang="el-GR" altLang="en-US" smtClean="0"/>
          </a:p>
        </p:txBody>
      </p:sp>
    </p:spTree>
    <p:extLst>
      <p:ext uri="{BB962C8B-B14F-4D97-AF65-F5344CB8AC3E}">
        <p14:creationId xmlns:p14="http://schemas.microsoft.com/office/powerpoint/2010/main" val="355247407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96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E08E63E-9B43-4CDB-BF23-BC5B34D6627C}" type="slidenum">
              <a:rPr lang="el-GR" altLang="en-US" smtClean="0"/>
              <a:pPr/>
              <a:t>144</a:t>
            </a:fld>
            <a:endParaRPr lang="el-GR" altLang="en-US" smtClean="0"/>
          </a:p>
        </p:txBody>
      </p:sp>
    </p:spTree>
    <p:extLst>
      <p:ext uri="{BB962C8B-B14F-4D97-AF65-F5344CB8AC3E}">
        <p14:creationId xmlns:p14="http://schemas.microsoft.com/office/powerpoint/2010/main" val="33680526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99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23A2BCE-7477-4411-BB9F-C32D4B3280C8}" type="slidenum">
              <a:rPr lang="el-GR" altLang="en-US" smtClean="0"/>
              <a:pPr/>
              <a:t>145</a:t>
            </a:fld>
            <a:endParaRPr lang="el-GR" altLang="en-US" smtClean="0"/>
          </a:p>
        </p:txBody>
      </p:sp>
    </p:spTree>
    <p:extLst>
      <p:ext uri="{BB962C8B-B14F-4D97-AF65-F5344CB8AC3E}">
        <p14:creationId xmlns:p14="http://schemas.microsoft.com/office/powerpoint/2010/main" val="293768434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03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0868814-2657-4805-834C-A8DA9584D992}" type="slidenum">
              <a:rPr lang="el-GR" altLang="en-US" smtClean="0"/>
              <a:pPr/>
              <a:t>146</a:t>
            </a:fld>
            <a:endParaRPr lang="el-GR" altLang="en-US" smtClean="0"/>
          </a:p>
        </p:txBody>
      </p:sp>
    </p:spTree>
    <p:extLst>
      <p:ext uri="{BB962C8B-B14F-4D97-AF65-F5344CB8AC3E}">
        <p14:creationId xmlns:p14="http://schemas.microsoft.com/office/powerpoint/2010/main" val="161897359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05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B52EF76-224E-4D3A-8107-F8F2E05F8BE1}" type="slidenum">
              <a:rPr lang="el-GR" altLang="en-US" smtClean="0"/>
              <a:pPr/>
              <a:t>147</a:t>
            </a:fld>
            <a:endParaRPr lang="el-GR" altLang="en-US" smtClean="0"/>
          </a:p>
        </p:txBody>
      </p:sp>
    </p:spTree>
    <p:extLst>
      <p:ext uri="{BB962C8B-B14F-4D97-AF65-F5344CB8AC3E}">
        <p14:creationId xmlns:p14="http://schemas.microsoft.com/office/powerpoint/2010/main" val="211033758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07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7176A34-13BD-46FE-8A1B-AE311F1C0C46}" type="slidenum">
              <a:rPr lang="el-GR" altLang="en-US" smtClean="0"/>
              <a:pPr/>
              <a:t>148</a:t>
            </a:fld>
            <a:endParaRPr lang="el-GR" altLang="en-US" smtClean="0"/>
          </a:p>
        </p:txBody>
      </p:sp>
    </p:spTree>
    <p:extLst>
      <p:ext uri="{BB962C8B-B14F-4D97-AF65-F5344CB8AC3E}">
        <p14:creationId xmlns:p14="http://schemas.microsoft.com/office/powerpoint/2010/main" val="24774834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09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B4A3BF5-7A6F-4980-BB2F-669FFD55D7E2}" type="slidenum">
              <a:rPr lang="el-GR" altLang="en-US" smtClean="0"/>
              <a:pPr/>
              <a:t>149</a:t>
            </a:fld>
            <a:endParaRPr lang="el-GR" altLang="en-US" smtClean="0"/>
          </a:p>
        </p:txBody>
      </p:sp>
    </p:spTree>
    <p:extLst>
      <p:ext uri="{BB962C8B-B14F-4D97-AF65-F5344CB8AC3E}">
        <p14:creationId xmlns:p14="http://schemas.microsoft.com/office/powerpoint/2010/main" val="2011910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482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B015C77-AD0E-4FC0-92C2-C817AE0D63AC}" type="slidenum">
              <a:rPr lang="el-GR" altLang="en-US" smtClean="0"/>
              <a:pPr/>
              <a:t>15</a:t>
            </a:fld>
            <a:endParaRPr lang="el-GR" altLang="en-US" smtClean="0"/>
          </a:p>
        </p:txBody>
      </p:sp>
    </p:spTree>
    <p:extLst>
      <p:ext uri="{BB962C8B-B14F-4D97-AF65-F5344CB8AC3E}">
        <p14:creationId xmlns:p14="http://schemas.microsoft.com/office/powerpoint/2010/main" val="256884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68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A407E23-805A-4823-BEDB-7DFCD85B831E}" type="slidenum">
              <a:rPr lang="el-GR" altLang="en-US" smtClean="0"/>
              <a:pPr/>
              <a:t>16</a:t>
            </a:fld>
            <a:endParaRPr lang="el-GR" altLang="en-US" smtClean="0"/>
          </a:p>
        </p:txBody>
      </p:sp>
    </p:spTree>
    <p:extLst>
      <p:ext uri="{BB962C8B-B14F-4D97-AF65-F5344CB8AC3E}">
        <p14:creationId xmlns:p14="http://schemas.microsoft.com/office/powerpoint/2010/main" val="1763452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891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09882AA-9BA9-4ABA-9297-817E0BD4A573}" type="slidenum">
              <a:rPr lang="el-GR" altLang="en-US" smtClean="0"/>
              <a:pPr/>
              <a:t>17</a:t>
            </a:fld>
            <a:endParaRPr lang="el-GR" altLang="en-US" smtClean="0"/>
          </a:p>
        </p:txBody>
      </p:sp>
    </p:spTree>
    <p:extLst>
      <p:ext uri="{BB962C8B-B14F-4D97-AF65-F5344CB8AC3E}">
        <p14:creationId xmlns:p14="http://schemas.microsoft.com/office/powerpoint/2010/main" val="1418506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09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6437D37-CC87-4E3B-83EA-B92A6B6D2CFB}" type="slidenum">
              <a:rPr lang="el-GR" altLang="en-US" smtClean="0"/>
              <a:pPr/>
              <a:t>18</a:t>
            </a:fld>
            <a:endParaRPr lang="el-GR" altLang="en-US" smtClean="0"/>
          </a:p>
        </p:txBody>
      </p:sp>
    </p:spTree>
    <p:extLst>
      <p:ext uri="{BB962C8B-B14F-4D97-AF65-F5344CB8AC3E}">
        <p14:creationId xmlns:p14="http://schemas.microsoft.com/office/powerpoint/2010/main" val="3010791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301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490B2EA-0619-4D66-A309-48AFD60810E1}" type="slidenum">
              <a:rPr lang="el-GR" altLang="en-US" smtClean="0"/>
              <a:pPr/>
              <a:t>19</a:t>
            </a:fld>
            <a:endParaRPr lang="el-GR" altLang="en-US" smtClean="0"/>
          </a:p>
        </p:txBody>
      </p:sp>
    </p:spTree>
    <p:extLst>
      <p:ext uri="{BB962C8B-B14F-4D97-AF65-F5344CB8AC3E}">
        <p14:creationId xmlns:p14="http://schemas.microsoft.com/office/powerpoint/2010/main" val="384114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1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B1888E2-F3DF-43F4-A392-4380DF83B6C6}" type="slidenum">
              <a:rPr lang="el-GR" altLang="en-US" smtClean="0"/>
              <a:pPr/>
              <a:t>2</a:t>
            </a:fld>
            <a:endParaRPr lang="el-GR" altLang="en-US" smtClean="0"/>
          </a:p>
        </p:txBody>
      </p:sp>
    </p:spTree>
    <p:extLst>
      <p:ext uri="{BB962C8B-B14F-4D97-AF65-F5344CB8AC3E}">
        <p14:creationId xmlns:p14="http://schemas.microsoft.com/office/powerpoint/2010/main" val="847561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506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2B14A542-B1E3-41A9-B7D5-8C4F948FDABF}" type="slidenum">
              <a:rPr lang="el-GR" altLang="en-US" smtClean="0"/>
              <a:pPr/>
              <a:t>20</a:t>
            </a:fld>
            <a:endParaRPr lang="el-GR" altLang="en-US" smtClean="0"/>
          </a:p>
        </p:txBody>
      </p:sp>
    </p:spTree>
    <p:extLst>
      <p:ext uri="{BB962C8B-B14F-4D97-AF65-F5344CB8AC3E}">
        <p14:creationId xmlns:p14="http://schemas.microsoft.com/office/powerpoint/2010/main" val="152414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710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06500F6-6C5F-4F93-9659-8CD3AA13FB10}" type="slidenum">
              <a:rPr lang="el-GR" altLang="en-US" smtClean="0"/>
              <a:pPr/>
              <a:t>21</a:t>
            </a:fld>
            <a:endParaRPr lang="el-GR" altLang="en-US" smtClean="0"/>
          </a:p>
        </p:txBody>
      </p:sp>
    </p:spTree>
    <p:extLst>
      <p:ext uri="{BB962C8B-B14F-4D97-AF65-F5344CB8AC3E}">
        <p14:creationId xmlns:p14="http://schemas.microsoft.com/office/powerpoint/2010/main" val="2912864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91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C8526C1-9695-4F96-9642-88558FA272D9}" type="slidenum">
              <a:rPr lang="el-GR" altLang="en-US" smtClean="0"/>
              <a:pPr/>
              <a:t>22</a:t>
            </a:fld>
            <a:endParaRPr lang="el-GR" altLang="en-US" smtClean="0"/>
          </a:p>
        </p:txBody>
      </p:sp>
    </p:spTree>
    <p:extLst>
      <p:ext uri="{BB962C8B-B14F-4D97-AF65-F5344CB8AC3E}">
        <p14:creationId xmlns:p14="http://schemas.microsoft.com/office/powerpoint/2010/main" val="56254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120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45CD5583-74EA-452B-812F-09002C064A84}" type="slidenum">
              <a:rPr lang="el-GR" altLang="en-US" smtClean="0"/>
              <a:pPr/>
              <a:t>23</a:t>
            </a:fld>
            <a:endParaRPr lang="el-GR" altLang="en-US" smtClean="0"/>
          </a:p>
        </p:txBody>
      </p:sp>
    </p:spTree>
    <p:extLst>
      <p:ext uri="{BB962C8B-B14F-4D97-AF65-F5344CB8AC3E}">
        <p14:creationId xmlns:p14="http://schemas.microsoft.com/office/powerpoint/2010/main" val="163381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325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D12E2E4-F228-442A-89A3-338F988AD963}" type="slidenum">
              <a:rPr lang="el-GR" altLang="en-US" smtClean="0"/>
              <a:pPr/>
              <a:t>24</a:t>
            </a:fld>
            <a:endParaRPr lang="el-GR" altLang="en-US" smtClean="0"/>
          </a:p>
        </p:txBody>
      </p:sp>
    </p:spTree>
    <p:extLst>
      <p:ext uri="{BB962C8B-B14F-4D97-AF65-F5344CB8AC3E}">
        <p14:creationId xmlns:p14="http://schemas.microsoft.com/office/powerpoint/2010/main" val="3954492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530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25FFB43-E78F-4686-9C6D-B03C7A91CFDB}" type="slidenum">
              <a:rPr lang="el-GR" altLang="en-US" smtClean="0"/>
              <a:pPr/>
              <a:t>25</a:t>
            </a:fld>
            <a:endParaRPr lang="el-GR" altLang="en-US" smtClean="0"/>
          </a:p>
        </p:txBody>
      </p:sp>
    </p:spTree>
    <p:extLst>
      <p:ext uri="{BB962C8B-B14F-4D97-AF65-F5344CB8AC3E}">
        <p14:creationId xmlns:p14="http://schemas.microsoft.com/office/powerpoint/2010/main" val="796316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73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B4BAF9D-A3AA-42D7-ABE2-D22A35ABDDF4}" type="slidenum">
              <a:rPr lang="el-GR" altLang="en-US" smtClean="0"/>
              <a:pPr/>
              <a:t>26</a:t>
            </a:fld>
            <a:endParaRPr lang="el-GR" altLang="en-US" smtClean="0"/>
          </a:p>
        </p:txBody>
      </p:sp>
    </p:spTree>
    <p:extLst>
      <p:ext uri="{BB962C8B-B14F-4D97-AF65-F5344CB8AC3E}">
        <p14:creationId xmlns:p14="http://schemas.microsoft.com/office/powerpoint/2010/main" val="3592329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93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10805A5-6719-49D2-8444-6FED050552F0}" type="slidenum">
              <a:rPr lang="el-GR" altLang="en-US" smtClean="0"/>
              <a:pPr/>
              <a:t>27</a:t>
            </a:fld>
            <a:endParaRPr lang="el-GR" altLang="en-US" smtClean="0"/>
          </a:p>
        </p:txBody>
      </p:sp>
    </p:spTree>
    <p:extLst>
      <p:ext uri="{BB962C8B-B14F-4D97-AF65-F5344CB8AC3E}">
        <p14:creationId xmlns:p14="http://schemas.microsoft.com/office/powerpoint/2010/main" val="956170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144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F670340-CB52-4130-8245-459B3CD4E600}" type="slidenum">
              <a:rPr lang="el-GR" altLang="en-US" smtClean="0"/>
              <a:pPr/>
              <a:t>28</a:t>
            </a:fld>
            <a:endParaRPr lang="el-GR" altLang="en-US" smtClean="0"/>
          </a:p>
        </p:txBody>
      </p:sp>
    </p:spTree>
    <p:extLst>
      <p:ext uri="{BB962C8B-B14F-4D97-AF65-F5344CB8AC3E}">
        <p14:creationId xmlns:p14="http://schemas.microsoft.com/office/powerpoint/2010/main" val="2927454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349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3F05F91-3EC4-4ECF-BB50-A104F0E9CC6B}" type="slidenum">
              <a:rPr lang="el-GR" altLang="en-US" smtClean="0"/>
              <a:pPr/>
              <a:t>29</a:t>
            </a:fld>
            <a:endParaRPr lang="el-GR" altLang="en-US" smtClean="0"/>
          </a:p>
        </p:txBody>
      </p:sp>
    </p:spTree>
    <p:extLst>
      <p:ext uri="{BB962C8B-B14F-4D97-AF65-F5344CB8AC3E}">
        <p14:creationId xmlns:p14="http://schemas.microsoft.com/office/powerpoint/2010/main" val="4240993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24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F39F38A-78F1-4C82-934D-078CA0142EC3}" type="slidenum">
              <a:rPr lang="el-GR" altLang="en-US" smtClean="0"/>
              <a:pPr/>
              <a:t>3</a:t>
            </a:fld>
            <a:endParaRPr lang="el-GR" altLang="en-US" smtClean="0"/>
          </a:p>
        </p:txBody>
      </p:sp>
    </p:spTree>
    <p:extLst>
      <p:ext uri="{BB962C8B-B14F-4D97-AF65-F5344CB8AC3E}">
        <p14:creationId xmlns:p14="http://schemas.microsoft.com/office/powerpoint/2010/main" val="2982323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55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8C238DB-B0D0-4F48-ABDC-7D30011538FA}" type="slidenum">
              <a:rPr lang="el-GR" altLang="en-US" smtClean="0"/>
              <a:pPr/>
              <a:t>30</a:t>
            </a:fld>
            <a:endParaRPr lang="el-GR" altLang="en-US" smtClean="0"/>
          </a:p>
        </p:txBody>
      </p:sp>
    </p:spTree>
    <p:extLst>
      <p:ext uri="{BB962C8B-B14F-4D97-AF65-F5344CB8AC3E}">
        <p14:creationId xmlns:p14="http://schemas.microsoft.com/office/powerpoint/2010/main" val="1497677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75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AF7B3C6-D0DF-483B-BD73-C77D91E6FA63}" type="slidenum">
              <a:rPr lang="el-GR" altLang="en-US" smtClean="0"/>
              <a:pPr/>
              <a:t>31</a:t>
            </a:fld>
            <a:endParaRPr lang="el-GR" altLang="en-US" smtClean="0"/>
          </a:p>
        </p:txBody>
      </p:sp>
    </p:spTree>
    <p:extLst>
      <p:ext uri="{BB962C8B-B14F-4D97-AF65-F5344CB8AC3E}">
        <p14:creationId xmlns:p14="http://schemas.microsoft.com/office/powerpoint/2010/main" val="1069113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963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3B9291D-76F9-4D23-A701-18C823615A90}" type="slidenum">
              <a:rPr lang="el-GR" altLang="en-US" smtClean="0"/>
              <a:pPr/>
              <a:t>32</a:t>
            </a:fld>
            <a:endParaRPr lang="el-GR" altLang="en-US" smtClean="0"/>
          </a:p>
        </p:txBody>
      </p:sp>
    </p:spTree>
    <p:extLst>
      <p:ext uri="{BB962C8B-B14F-4D97-AF65-F5344CB8AC3E}">
        <p14:creationId xmlns:p14="http://schemas.microsoft.com/office/powerpoint/2010/main" val="363180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16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EA4DA29-9957-4839-9777-0802A2CF6047}" type="slidenum">
              <a:rPr lang="el-GR" altLang="en-US" smtClean="0"/>
              <a:pPr/>
              <a:t>33</a:t>
            </a:fld>
            <a:endParaRPr lang="el-GR" altLang="en-US" smtClean="0"/>
          </a:p>
        </p:txBody>
      </p:sp>
    </p:spTree>
    <p:extLst>
      <p:ext uri="{BB962C8B-B14F-4D97-AF65-F5344CB8AC3E}">
        <p14:creationId xmlns:p14="http://schemas.microsoft.com/office/powerpoint/2010/main" val="1657949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373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6C40439-89D0-4D86-86A1-0990E5504F79}" type="slidenum">
              <a:rPr lang="el-GR" altLang="en-US" smtClean="0"/>
              <a:pPr/>
              <a:t>34</a:t>
            </a:fld>
            <a:endParaRPr lang="el-GR" altLang="en-US" smtClean="0"/>
          </a:p>
        </p:txBody>
      </p:sp>
    </p:spTree>
    <p:extLst>
      <p:ext uri="{BB962C8B-B14F-4D97-AF65-F5344CB8AC3E}">
        <p14:creationId xmlns:p14="http://schemas.microsoft.com/office/powerpoint/2010/main" val="1627997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578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97848AB-2432-4981-9546-ED39DDA8F799}" type="slidenum">
              <a:rPr lang="el-GR" altLang="en-US" smtClean="0"/>
              <a:pPr/>
              <a:t>35</a:t>
            </a:fld>
            <a:endParaRPr lang="el-GR" altLang="en-US" smtClean="0"/>
          </a:p>
        </p:txBody>
      </p:sp>
    </p:spTree>
    <p:extLst>
      <p:ext uri="{BB962C8B-B14F-4D97-AF65-F5344CB8AC3E}">
        <p14:creationId xmlns:p14="http://schemas.microsoft.com/office/powerpoint/2010/main" val="622918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782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661DD72-08D3-4D8C-9D25-6C381FC4F039}" type="slidenum">
              <a:rPr lang="el-GR" altLang="en-US" smtClean="0"/>
              <a:pPr/>
              <a:t>36</a:t>
            </a:fld>
            <a:endParaRPr lang="el-GR" altLang="en-US" smtClean="0"/>
          </a:p>
        </p:txBody>
      </p:sp>
    </p:spTree>
    <p:extLst>
      <p:ext uri="{BB962C8B-B14F-4D97-AF65-F5344CB8AC3E}">
        <p14:creationId xmlns:p14="http://schemas.microsoft.com/office/powerpoint/2010/main" val="1464841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987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C46EB02-E29A-470F-AF99-6965D68CF161}" type="slidenum">
              <a:rPr lang="el-GR" altLang="en-US" smtClean="0"/>
              <a:pPr/>
              <a:t>37</a:t>
            </a:fld>
            <a:endParaRPr lang="el-GR" altLang="en-US" smtClean="0"/>
          </a:p>
        </p:txBody>
      </p:sp>
    </p:spTree>
    <p:extLst>
      <p:ext uri="{BB962C8B-B14F-4D97-AF65-F5344CB8AC3E}">
        <p14:creationId xmlns:p14="http://schemas.microsoft.com/office/powerpoint/2010/main" val="927373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19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AAB4512-9642-4758-9151-9DAF488E89AC}" type="slidenum">
              <a:rPr lang="el-GR" altLang="en-US" smtClean="0"/>
              <a:pPr/>
              <a:t>38</a:t>
            </a:fld>
            <a:endParaRPr lang="el-GR" altLang="en-US" smtClean="0"/>
          </a:p>
        </p:txBody>
      </p:sp>
    </p:spTree>
    <p:extLst>
      <p:ext uri="{BB962C8B-B14F-4D97-AF65-F5344CB8AC3E}">
        <p14:creationId xmlns:p14="http://schemas.microsoft.com/office/powerpoint/2010/main" val="4113823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39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60DF06A-21F3-4E19-BF81-BA6024D3AAB2}" type="slidenum">
              <a:rPr lang="el-GR" altLang="en-US" smtClean="0"/>
              <a:pPr/>
              <a:t>39</a:t>
            </a:fld>
            <a:endParaRPr lang="el-GR" altLang="en-US" smtClean="0"/>
          </a:p>
        </p:txBody>
      </p:sp>
    </p:spTree>
    <p:extLst>
      <p:ext uri="{BB962C8B-B14F-4D97-AF65-F5344CB8AC3E}">
        <p14:creationId xmlns:p14="http://schemas.microsoft.com/office/powerpoint/2010/main" val="1586910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29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6C9090B-91CF-4EFE-9A24-1DA38B79ED71}" type="slidenum">
              <a:rPr lang="el-GR" altLang="en-US" smtClean="0"/>
              <a:pPr/>
              <a:t>4</a:t>
            </a:fld>
            <a:endParaRPr lang="el-GR" altLang="en-US" smtClean="0"/>
          </a:p>
        </p:txBody>
      </p:sp>
    </p:spTree>
    <p:extLst>
      <p:ext uri="{BB962C8B-B14F-4D97-AF65-F5344CB8AC3E}">
        <p14:creationId xmlns:p14="http://schemas.microsoft.com/office/powerpoint/2010/main" val="1244604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602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1B4D812-044C-40BE-AF69-A0B80A3597BD}" type="slidenum">
              <a:rPr lang="el-GR" altLang="en-US" smtClean="0"/>
              <a:pPr/>
              <a:t>40</a:t>
            </a:fld>
            <a:endParaRPr lang="el-GR" altLang="en-US" smtClean="0"/>
          </a:p>
        </p:txBody>
      </p:sp>
    </p:spTree>
    <p:extLst>
      <p:ext uri="{BB962C8B-B14F-4D97-AF65-F5344CB8AC3E}">
        <p14:creationId xmlns:p14="http://schemas.microsoft.com/office/powerpoint/2010/main" val="3292568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80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54AF1E5-D2CE-43DE-AE44-988C2EC5BA12}" type="slidenum">
              <a:rPr lang="el-GR" altLang="en-US" smtClean="0"/>
              <a:pPr/>
              <a:t>41</a:t>
            </a:fld>
            <a:endParaRPr lang="el-GR" altLang="en-US" smtClean="0"/>
          </a:p>
        </p:txBody>
      </p:sp>
    </p:spTree>
    <p:extLst>
      <p:ext uri="{BB962C8B-B14F-4D97-AF65-F5344CB8AC3E}">
        <p14:creationId xmlns:p14="http://schemas.microsoft.com/office/powerpoint/2010/main" val="22462166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011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F09CDAE-30DF-427D-8D72-F40BAFB63D0B}" type="slidenum">
              <a:rPr lang="el-GR" altLang="en-US" smtClean="0"/>
              <a:pPr/>
              <a:t>42</a:t>
            </a:fld>
            <a:endParaRPr lang="el-GR" altLang="en-US" smtClean="0"/>
          </a:p>
        </p:txBody>
      </p:sp>
    </p:spTree>
    <p:extLst>
      <p:ext uri="{BB962C8B-B14F-4D97-AF65-F5344CB8AC3E}">
        <p14:creationId xmlns:p14="http://schemas.microsoft.com/office/powerpoint/2010/main" val="3941546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1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45111A5-D8CF-4E30-AB41-D294020A957F}" type="slidenum">
              <a:rPr lang="el-GR" altLang="en-US" smtClean="0"/>
              <a:pPr/>
              <a:t>43</a:t>
            </a:fld>
            <a:endParaRPr lang="el-GR" altLang="en-US" smtClean="0"/>
          </a:p>
        </p:txBody>
      </p:sp>
    </p:spTree>
    <p:extLst>
      <p:ext uri="{BB962C8B-B14F-4D97-AF65-F5344CB8AC3E}">
        <p14:creationId xmlns:p14="http://schemas.microsoft.com/office/powerpoint/2010/main" val="38044963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421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62F9625-CE42-4E90-AFF7-ED94124E4822}" type="slidenum">
              <a:rPr lang="el-GR" altLang="en-US" smtClean="0"/>
              <a:pPr/>
              <a:t>44</a:t>
            </a:fld>
            <a:endParaRPr lang="el-GR" altLang="en-US" smtClean="0"/>
          </a:p>
        </p:txBody>
      </p:sp>
    </p:spTree>
    <p:extLst>
      <p:ext uri="{BB962C8B-B14F-4D97-AF65-F5344CB8AC3E}">
        <p14:creationId xmlns:p14="http://schemas.microsoft.com/office/powerpoint/2010/main" val="27246607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smtClean="0"/>
          </a:p>
          <a:p>
            <a:endParaRPr lang="en-US" altLang="en-US" smtClean="0"/>
          </a:p>
          <a:p>
            <a:endParaRPr lang="en-US" altLang="en-US" smtClean="0"/>
          </a:p>
        </p:txBody>
      </p:sp>
      <p:sp>
        <p:nvSpPr>
          <p:cNvPr id="9626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6F90CB4-AF5C-43BE-8C2A-4ABCF784346A}" type="slidenum">
              <a:rPr lang="el-GR" altLang="en-US" smtClean="0"/>
              <a:pPr/>
              <a:t>45</a:t>
            </a:fld>
            <a:endParaRPr lang="el-GR" altLang="en-US" smtClean="0"/>
          </a:p>
        </p:txBody>
      </p:sp>
    </p:spTree>
    <p:extLst>
      <p:ext uri="{BB962C8B-B14F-4D97-AF65-F5344CB8AC3E}">
        <p14:creationId xmlns:p14="http://schemas.microsoft.com/office/powerpoint/2010/main" val="1367456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830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4D6E36D-12DF-4725-BC0E-AB943D617F67}" type="slidenum">
              <a:rPr lang="el-GR" altLang="en-US" smtClean="0"/>
              <a:pPr/>
              <a:t>46</a:t>
            </a:fld>
            <a:endParaRPr lang="el-GR" altLang="en-US" smtClean="0"/>
          </a:p>
        </p:txBody>
      </p:sp>
    </p:spTree>
    <p:extLst>
      <p:ext uri="{BB962C8B-B14F-4D97-AF65-F5344CB8AC3E}">
        <p14:creationId xmlns:p14="http://schemas.microsoft.com/office/powerpoint/2010/main" val="749647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smtClean="0"/>
          </a:p>
        </p:txBody>
      </p:sp>
      <p:sp>
        <p:nvSpPr>
          <p:cNvPr id="1003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0C93E71-598D-44E8-A3C0-A53E9EAB2DF6}" type="slidenum">
              <a:rPr lang="el-GR" altLang="en-US" smtClean="0"/>
              <a:pPr/>
              <a:t>47</a:t>
            </a:fld>
            <a:endParaRPr lang="el-GR" altLang="en-US" smtClean="0"/>
          </a:p>
        </p:txBody>
      </p:sp>
    </p:spTree>
    <p:extLst>
      <p:ext uri="{BB962C8B-B14F-4D97-AF65-F5344CB8AC3E}">
        <p14:creationId xmlns:p14="http://schemas.microsoft.com/office/powerpoint/2010/main" val="1077573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240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E1BA4B0-0540-4979-A42E-8543FCB85370}" type="slidenum">
              <a:rPr lang="el-GR" altLang="en-US" smtClean="0"/>
              <a:pPr/>
              <a:t>48</a:t>
            </a:fld>
            <a:endParaRPr lang="el-GR" altLang="en-US" smtClean="0"/>
          </a:p>
        </p:txBody>
      </p:sp>
    </p:spTree>
    <p:extLst>
      <p:ext uri="{BB962C8B-B14F-4D97-AF65-F5344CB8AC3E}">
        <p14:creationId xmlns:p14="http://schemas.microsoft.com/office/powerpoint/2010/main" val="2771320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445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BDBB2C7-A1B6-4A54-8BAF-26F6A4DFB098}" type="slidenum">
              <a:rPr lang="el-GR" altLang="en-US" smtClean="0"/>
              <a:pPr/>
              <a:t>49</a:t>
            </a:fld>
            <a:endParaRPr lang="el-GR" altLang="en-US" smtClean="0"/>
          </a:p>
        </p:txBody>
      </p:sp>
    </p:spTree>
    <p:extLst>
      <p:ext uri="{BB962C8B-B14F-4D97-AF65-F5344CB8AC3E}">
        <p14:creationId xmlns:p14="http://schemas.microsoft.com/office/powerpoint/2010/main" val="4028773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8677D0D-5861-43C6-8CDB-DE09365B4C8D}" type="slidenum">
              <a:rPr lang="el-GR" altLang="en-US" smtClean="0"/>
              <a:pPr/>
              <a:t>5</a:t>
            </a:fld>
            <a:endParaRPr lang="el-GR" altLang="en-US" smtClean="0"/>
          </a:p>
        </p:txBody>
      </p:sp>
    </p:spTree>
    <p:extLst>
      <p:ext uri="{BB962C8B-B14F-4D97-AF65-F5344CB8AC3E}">
        <p14:creationId xmlns:p14="http://schemas.microsoft.com/office/powerpoint/2010/main" val="2496890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smtClean="0"/>
          </a:p>
        </p:txBody>
      </p:sp>
      <p:sp>
        <p:nvSpPr>
          <p:cNvPr id="10650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CB55D08-3CDB-4AFC-85FF-B7B1E310C951}" type="slidenum">
              <a:rPr lang="el-GR" altLang="en-US" smtClean="0"/>
              <a:pPr/>
              <a:t>50</a:t>
            </a:fld>
            <a:endParaRPr lang="el-GR" altLang="en-US" smtClean="0"/>
          </a:p>
        </p:txBody>
      </p:sp>
    </p:spTree>
    <p:extLst>
      <p:ext uri="{BB962C8B-B14F-4D97-AF65-F5344CB8AC3E}">
        <p14:creationId xmlns:p14="http://schemas.microsoft.com/office/powerpoint/2010/main" val="4175872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85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66264B5-5836-4F1D-B043-8542F92DCEBA}" type="slidenum">
              <a:rPr lang="el-GR" altLang="en-US" smtClean="0"/>
              <a:pPr/>
              <a:t>51</a:t>
            </a:fld>
            <a:endParaRPr lang="el-GR" altLang="en-US" smtClean="0"/>
          </a:p>
        </p:txBody>
      </p:sp>
    </p:spTree>
    <p:extLst>
      <p:ext uri="{BB962C8B-B14F-4D97-AF65-F5344CB8AC3E}">
        <p14:creationId xmlns:p14="http://schemas.microsoft.com/office/powerpoint/2010/main" val="24904683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05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5ED6BF2-65CC-4FAC-99FF-21A3825C00A0}" type="slidenum">
              <a:rPr lang="el-GR" altLang="en-US" smtClean="0"/>
              <a:pPr/>
              <a:t>52</a:t>
            </a:fld>
            <a:endParaRPr lang="el-GR" altLang="en-US" smtClean="0"/>
          </a:p>
        </p:txBody>
      </p:sp>
    </p:spTree>
    <p:extLst>
      <p:ext uri="{BB962C8B-B14F-4D97-AF65-F5344CB8AC3E}">
        <p14:creationId xmlns:p14="http://schemas.microsoft.com/office/powerpoint/2010/main" val="5543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264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2FE5649-B067-42F0-92F8-1654CACB152A}" type="slidenum">
              <a:rPr lang="el-GR" altLang="en-US" smtClean="0"/>
              <a:pPr/>
              <a:t>53</a:t>
            </a:fld>
            <a:endParaRPr lang="el-GR" altLang="en-US" smtClean="0"/>
          </a:p>
        </p:txBody>
      </p:sp>
    </p:spTree>
    <p:extLst>
      <p:ext uri="{BB962C8B-B14F-4D97-AF65-F5344CB8AC3E}">
        <p14:creationId xmlns:p14="http://schemas.microsoft.com/office/powerpoint/2010/main" val="13843895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469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FB61560-EC8E-4DB0-9B53-D7F7BDF35632}" type="slidenum">
              <a:rPr lang="el-GR" altLang="en-US" smtClean="0"/>
              <a:pPr/>
              <a:t>54</a:t>
            </a:fld>
            <a:endParaRPr lang="el-GR" altLang="en-US" smtClean="0"/>
          </a:p>
        </p:txBody>
      </p:sp>
    </p:spTree>
    <p:extLst>
      <p:ext uri="{BB962C8B-B14F-4D97-AF65-F5344CB8AC3E}">
        <p14:creationId xmlns:p14="http://schemas.microsoft.com/office/powerpoint/2010/main" val="16522734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67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24476C8-4F79-40C1-A6BC-DFAE69C0C861}" type="slidenum">
              <a:rPr lang="el-GR" altLang="en-US" smtClean="0"/>
              <a:pPr/>
              <a:t>55</a:t>
            </a:fld>
            <a:endParaRPr lang="el-GR" altLang="en-US" smtClean="0"/>
          </a:p>
        </p:txBody>
      </p:sp>
    </p:spTree>
    <p:extLst>
      <p:ext uri="{BB962C8B-B14F-4D97-AF65-F5344CB8AC3E}">
        <p14:creationId xmlns:p14="http://schemas.microsoft.com/office/powerpoint/2010/main" val="1462842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87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A8741F9-1B42-4907-8886-CA92DBF78D57}" type="slidenum">
              <a:rPr lang="el-GR" altLang="en-US" smtClean="0"/>
              <a:pPr/>
              <a:t>56</a:t>
            </a:fld>
            <a:endParaRPr lang="el-GR" altLang="en-US" smtClean="0"/>
          </a:p>
        </p:txBody>
      </p:sp>
    </p:spTree>
    <p:extLst>
      <p:ext uri="{BB962C8B-B14F-4D97-AF65-F5344CB8AC3E}">
        <p14:creationId xmlns:p14="http://schemas.microsoft.com/office/powerpoint/2010/main" val="13617247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083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DA6C778-A288-4046-B9F6-843218D85E02}" type="slidenum">
              <a:rPr lang="el-GR" altLang="en-US" smtClean="0"/>
              <a:pPr/>
              <a:t>57</a:t>
            </a:fld>
            <a:endParaRPr lang="el-GR" altLang="en-US" smtClean="0"/>
          </a:p>
        </p:txBody>
      </p:sp>
    </p:spTree>
    <p:extLst>
      <p:ext uri="{BB962C8B-B14F-4D97-AF65-F5344CB8AC3E}">
        <p14:creationId xmlns:p14="http://schemas.microsoft.com/office/powerpoint/2010/main" val="2442409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28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A181055-DF4B-41A8-8670-3675F67CA80F}" type="slidenum">
              <a:rPr lang="el-GR" altLang="en-US" smtClean="0"/>
              <a:pPr/>
              <a:t>58</a:t>
            </a:fld>
            <a:endParaRPr lang="el-GR" altLang="en-US" smtClean="0"/>
          </a:p>
        </p:txBody>
      </p:sp>
    </p:spTree>
    <p:extLst>
      <p:ext uri="{BB962C8B-B14F-4D97-AF65-F5344CB8AC3E}">
        <p14:creationId xmlns:p14="http://schemas.microsoft.com/office/powerpoint/2010/main" val="23292687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493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BE811BD-5580-460A-AE0C-C5191AB452B5}" type="slidenum">
              <a:rPr lang="el-GR" altLang="en-US" smtClean="0"/>
              <a:pPr/>
              <a:t>59</a:t>
            </a:fld>
            <a:endParaRPr lang="el-GR" altLang="en-US" smtClean="0"/>
          </a:p>
        </p:txBody>
      </p:sp>
    </p:spTree>
    <p:extLst>
      <p:ext uri="{BB962C8B-B14F-4D97-AF65-F5344CB8AC3E}">
        <p14:creationId xmlns:p14="http://schemas.microsoft.com/office/powerpoint/2010/main" val="364988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3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78704F1-035D-4C54-841B-E942EDDADDD2}" type="slidenum">
              <a:rPr lang="el-GR" altLang="en-US" smtClean="0"/>
              <a:pPr/>
              <a:t>6</a:t>
            </a:fld>
            <a:endParaRPr lang="el-GR" altLang="en-US" smtClean="0"/>
          </a:p>
        </p:txBody>
      </p:sp>
    </p:spTree>
    <p:extLst>
      <p:ext uri="{BB962C8B-B14F-4D97-AF65-F5344CB8AC3E}">
        <p14:creationId xmlns:p14="http://schemas.microsoft.com/office/powerpoint/2010/main" val="2260988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698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842E4AE-CEE2-446F-99CE-9A6B31892379}" type="slidenum">
              <a:rPr lang="el-GR" altLang="en-US" smtClean="0"/>
              <a:pPr/>
              <a:t>60</a:t>
            </a:fld>
            <a:endParaRPr lang="el-GR" altLang="en-US" smtClean="0"/>
          </a:p>
        </p:txBody>
      </p:sp>
    </p:spTree>
    <p:extLst>
      <p:ext uri="{BB962C8B-B14F-4D97-AF65-F5344CB8AC3E}">
        <p14:creationId xmlns:p14="http://schemas.microsoft.com/office/powerpoint/2010/main" val="34282440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902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6196A03-A4D6-4927-8991-EAC9A0ADF2BD}" type="slidenum">
              <a:rPr lang="el-GR" altLang="en-US" smtClean="0"/>
              <a:pPr/>
              <a:t>61</a:t>
            </a:fld>
            <a:endParaRPr lang="el-GR" altLang="en-US" smtClean="0"/>
          </a:p>
        </p:txBody>
      </p:sp>
    </p:spTree>
    <p:extLst>
      <p:ext uri="{BB962C8B-B14F-4D97-AF65-F5344CB8AC3E}">
        <p14:creationId xmlns:p14="http://schemas.microsoft.com/office/powerpoint/2010/main" val="5356821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107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B3FEB36-79AC-4642-92CA-E472F496CC46}" type="slidenum">
              <a:rPr lang="el-GR" altLang="en-US" smtClean="0"/>
              <a:pPr/>
              <a:t>62</a:t>
            </a:fld>
            <a:endParaRPr lang="el-GR" altLang="en-US" smtClean="0"/>
          </a:p>
        </p:txBody>
      </p:sp>
    </p:spTree>
    <p:extLst>
      <p:ext uri="{BB962C8B-B14F-4D97-AF65-F5344CB8AC3E}">
        <p14:creationId xmlns:p14="http://schemas.microsoft.com/office/powerpoint/2010/main" val="34876267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31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F0E3639-DA85-4307-8D05-4555897D2470}" type="slidenum">
              <a:rPr lang="el-GR" altLang="en-US" smtClean="0"/>
              <a:pPr/>
              <a:t>63</a:t>
            </a:fld>
            <a:endParaRPr lang="el-GR" altLang="en-US" smtClean="0"/>
          </a:p>
        </p:txBody>
      </p:sp>
    </p:spTree>
    <p:extLst>
      <p:ext uri="{BB962C8B-B14F-4D97-AF65-F5344CB8AC3E}">
        <p14:creationId xmlns:p14="http://schemas.microsoft.com/office/powerpoint/2010/main" val="13008038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smtClean="0"/>
          </a:p>
        </p:txBody>
      </p:sp>
      <p:sp>
        <p:nvSpPr>
          <p:cNvPr id="1351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51DDA6A-2D62-4882-9F89-B841D042766C}" type="slidenum">
              <a:rPr lang="el-GR" altLang="en-US" smtClean="0"/>
              <a:pPr/>
              <a:t>64</a:t>
            </a:fld>
            <a:endParaRPr lang="el-GR" altLang="en-US" smtClean="0"/>
          </a:p>
        </p:txBody>
      </p:sp>
    </p:spTree>
    <p:extLst>
      <p:ext uri="{BB962C8B-B14F-4D97-AF65-F5344CB8AC3E}">
        <p14:creationId xmlns:p14="http://schemas.microsoft.com/office/powerpoint/2010/main" val="3194802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722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3319E15-EFEE-48B5-841E-B1910FC69852}" type="slidenum">
              <a:rPr lang="el-GR" altLang="en-US" smtClean="0"/>
              <a:pPr/>
              <a:t>65</a:t>
            </a:fld>
            <a:endParaRPr lang="el-GR" altLang="en-US" smtClean="0"/>
          </a:p>
        </p:txBody>
      </p:sp>
    </p:spTree>
    <p:extLst>
      <p:ext uri="{BB962C8B-B14F-4D97-AF65-F5344CB8AC3E}">
        <p14:creationId xmlns:p14="http://schemas.microsoft.com/office/powerpoint/2010/main" val="1488605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92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9A2E922-68EC-4B8F-8FE6-62803B816C23}" type="slidenum">
              <a:rPr lang="el-GR" altLang="en-US" smtClean="0"/>
              <a:pPr/>
              <a:t>66</a:t>
            </a:fld>
            <a:endParaRPr lang="el-GR" altLang="en-US" smtClean="0"/>
          </a:p>
        </p:txBody>
      </p:sp>
    </p:spTree>
    <p:extLst>
      <p:ext uri="{BB962C8B-B14F-4D97-AF65-F5344CB8AC3E}">
        <p14:creationId xmlns:p14="http://schemas.microsoft.com/office/powerpoint/2010/main" val="712498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131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0BCBD6E-0ED3-494E-866B-C252E77E85E3}" type="slidenum">
              <a:rPr lang="el-GR" altLang="en-US" smtClean="0"/>
              <a:pPr/>
              <a:t>67</a:t>
            </a:fld>
            <a:endParaRPr lang="el-GR" altLang="en-US" smtClean="0"/>
          </a:p>
        </p:txBody>
      </p:sp>
    </p:spTree>
    <p:extLst>
      <p:ext uri="{BB962C8B-B14F-4D97-AF65-F5344CB8AC3E}">
        <p14:creationId xmlns:p14="http://schemas.microsoft.com/office/powerpoint/2010/main" val="2359827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3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EB3ADA3-7059-4ED8-A445-8D5BA2FC7F68}" type="slidenum">
              <a:rPr lang="el-GR" altLang="en-US" smtClean="0"/>
              <a:pPr/>
              <a:t>68</a:t>
            </a:fld>
            <a:endParaRPr lang="el-GR" altLang="en-US" smtClean="0"/>
          </a:p>
        </p:txBody>
      </p:sp>
    </p:spTree>
    <p:extLst>
      <p:ext uri="{BB962C8B-B14F-4D97-AF65-F5344CB8AC3E}">
        <p14:creationId xmlns:p14="http://schemas.microsoft.com/office/powerpoint/2010/main" val="7239026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541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077F469-5017-4782-ABCB-8555E8DAC549}" type="slidenum">
              <a:rPr lang="el-GR" altLang="en-US" smtClean="0"/>
              <a:pPr/>
              <a:t>69</a:t>
            </a:fld>
            <a:endParaRPr lang="el-GR" altLang="en-US" smtClean="0"/>
          </a:p>
        </p:txBody>
      </p:sp>
    </p:spTree>
    <p:extLst>
      <p:ext uri="{BB962C8B-B14F-4D97-AF65-F5344CB8AC3E}">
        <p14:creationId xmlns:p14="http://schemas.microsoft.com/office/powerpoint/2010/main" val="204789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43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9D5748D-D86F-473A-A14B-A09F7E5A97F1}" type="slidenum">
              <a:rPr lang="el-GR" altLang="en-US" smtClean="0"/>
              <a:pPr/>
              <a:t>7</a:t>
            </a:fld>
            <a:endParaRPr lang="el-GR" altLang="en-US" smtClean="0"/>
          </a:p>
        </p:txBody>
      </p:sp>
    </p:spTree>
    <p:extLst>
      <p:ext uri="{BB962C8B-B14F-4D97-AF65-F5344CB8AC3E}">
        <p14:creationId xmlns:p14="http://schemas.microsoft.com/office/powerpoint/2010/main" val="21854199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smtClean="0"/>
          </a:p>
        </p:txBody>
      </p:sp>
      <p:sp>
        <p:nvSpPr>
          <p:cNvPr id="14746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4C601AB-B5D0-4D81-98AA-F89F21C1EA13}" type="slidenum">
              <a:rPr lang="el-GR" altLang="en-US" smtClean="0"/>
              <a:pPr/>
              <a:t>70</a:t>
            </a:fld>
            <a:endParaRPr lang="el-GR" altLang="en-US" smtClean="0"/>
          </a:p>
        </p:txBody>
      </p:sp>
    </p:spTree>
    <p:extLst>
      <p:ext uri="{BB962C8B-B14F-4D97-AF65-F5344CB8AC3E}">
        <p14:creationId xmlns:p14="http://schemas.microsoft.com/office/powerpoint/2010/main" val="33661405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950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55DBE21-25BD-4B0C-B74A-41BF9AD5B2F9}" type="slidenum">
              <a:rPr lang="el-GR" altLang="en-US" smtClean="0"/>
              <a:pPr/>
              <a:t>71</a:t>
            </a:fld>
            <a:endParaRPr lang="el-GR" altLang="en-US" smtClean="0"/>
          </a:p>
        </p:txBody>
      </p:sp>
    </p:spTree>
    <p:extLst>
      <p:ext uri="{BB962C8B-B14F-4D97-AF65-F5344CB8AC3E}">
        <p14:creationId xmlns:p14="http://schemas.microsoft.com/office/powerpoint/2010/main" val="25587784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15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5D86AE4-F428-4895-969B-B71DBF791094}" type="slidenum">
              <a:rPr lang="el-GR" altLang="en-US" smtClean="0"/>
              <a:pPr/>
              <a:t>72</a:t>
            </a:fld>
            <a:endParaRPr lang="el-GR" altLang="en-US" smtClean="0"/>
          </a:p>
        </p:txBody>
      </p:sp>
    </p:spTree>
    <p:extLst>
      <p:ext uri="{BB962C8B-B14F-4D97-AF65-F5344CB8AC3E}">
        <p14:creationId xmlns:p14="http://schemas.microsoft.com/office/powerpoint/2010/main" val="1761879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360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AF459E2-1200-41FA-BB5D-4BFF60D0D41B}" type="slidenum">
              <a:rPr lang="el-GR" altLang="en-US" smtClean="0"/>
              <a:pPr/>
              <a:t>73</a:t>
            </a:fld>
            <a:endParaRPr lang="el-GR" altLang="en-US" smtClean="0"/>
          </a:p>
        </p:txBody>
      </p:sp>
    </p:spTree>
    <p:extLst>
      <p:ext uri="{BB962C8B-B14F-4D97-AF65-F5344CB8AC3E}">
        <p14:creationId xmlns:p14="http://schemas.microsoft.com/office/powerpoint/2010/main" val="25491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565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2F76E74-07E8-44C4-AE4F-A481327EDE94}" type="slidenum">
              <a:rPr lang="el-GR" altLang="en-US" smtClean="0"/>
              <a:pPr/>
              <a:t>74</a:t>
            </a:fld>
            <a:endParaRPr lang="el-GR" altLang="en-US" smtClean="0"/>
          </a:p>
        </p:txBody>
      </p:sp>
    </p:spTree>
    <p:extLst>
      <p:ext uri="{BB962C8B-B14F-4D97-AF65-F5344CB8AC3E}">
        <p14:creationId xmlns:p14="http://schemas.microsoft.com/office/powerpoint/2010/main" val="21741578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770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7C273E5-8861-40B8-8018-8FCA923157F8}" type="slidenum">
              <a:rPr lang="el-GR" altLang="en-US" smtClean="0"/>
              <a:pPr/>
              <a:t>75</a:t>
            </a:fld>
            <a:endParaRPr lang="el-GR" altLang="en-US" smtClean="0"/>
          </a:p>
        </p:txBody>
      </p:sp>
    </p:spTree>
    <p:extLst>
      <p:ext uri="{BB962C8B-B14F-4D97-AF65-F5344CB8AC3E}">
        <p14:creationId xmlns:p14="http://schemas.microsoft.com/office/powerpoint/2010/main" val="10750569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97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635CA41-D94A-409A-A13B-871A556A15C0}" type="slidenum">
              <a:rPr lang="el-GR" altLang="en-US" smtClean="0"/>
              <a:pPr/>
              <a:t>76</a:t>
            </a:fld>
            <a:endParaRPr lang="el-GR" altLang="en-US" smtClean="0"/>
          </a:p>
        </p:txBody>
      </p:sp>
    </p:spTree>
    <p:extLst>
      <p:ext uri="{BB962C8B-B14F-4D97-AF65-F5344CB8AC3E}">
        <p14:creationId xmlns:p14="http://schemas.microsoft.com/office/powerpoint/2010/main" val="37737223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17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DE52583-4CE5-4511-9915-BFC84629F670}" type="slidenum">
              <a:rPr lang="el-GR" altLang="en-US" smtClean="0"/>
              <a:pPr/>
              <a:t>77</a:t>
            </a:fld>
            <a:endParaRPr lang="el-GR" altLang="en-US" smtClean="0"/>
          </a:p>
        </p:txBody>
      </p:sp>
    </p:spTree>
    <p:extLst>
      <p:ext uri="{BB962C8B-B14F-4D97-AF65-F5344CB8AC3E}">
        <p14:creationId xmlns:p14="http://schemas.microsoft.com/office/powerpoint/2010/main" val="36253971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384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E1EDD0C-D1B2-45A5-AEBA-8BD389EDBE15}" type="slidenum">
              <a:rPr lang="el-GR" altLang="en-US" smtClean="0"/>
              <a:pPr/>
              <a:t>78</a:t>
            </a:fld>
            <a:endParaRPr lang="el-GR" altLang="en-US" smtClean="0"/>
          </a:p>
        </p:txBody>
      </p:sp>
    </p:spTree>
    <p:extLst>
      <p:ext uri="{BB962C8B-B14F-4D97-AF65-F5344CB8AC3E}">
        <p14:creationId xmlns:p14="http://schemas.microsoft.com/office/powerpoint/2010/main" val="39187541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589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652CEF6-A12E-47A2-BB70-198317B9525A}" type="slidenum">
              <a:rPr lang="el-GR" altLang="en-US" smtClean="0"/>
              <a:pPr/>
              <a:t>79</a:t>
            </a:fld>
            <a:endParaRPr lang="el-GR" altLang="en-US" smtClean="0"/>
          </a:p>
        </p:txBody>
      </p:sp>
    </p:spTree>
    <p:extLst>
      <p:ext uri="{BB962C8B-B14F-4D97-AF65-F5344CB8AC3E}">
        <p14:creationId xmlns:p14="http://schemas.microsoft.com/office/powerpoint/2010/main" val="3033591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4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1E98A0A-41C2-46B0-ADAE-D45FE9FF2BC5}" type="slidenum">
              <a:rPr lang="el-GR" altLang="en-US" smtClean="0"/>
              <a:pPr/>
              <a:t>8</a:t>
            </a:fld>
            <a:endParaRPr lang="el-GR" altLang="en-US" smtClean="0"/>
          </a:p>
        </p:txBody>
      </p:sp>
    </p:spTree>
    <p:extLst>
      <p:ext uri="{BB962C8B-B14F-4D97-AF65-F5344CB8AC3E}">
        <p14:creationId xmlns:p14="http://schemas.microsoft.com/office/powerpoint/2010/main" val="33058119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79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1ED36A7-1765-4C39-8AFA-5EBB94CB47FF}" type="slidenum">
              <a:rPr lang="el-GR" altLang="en-US" smtClean="0"/>
              <a:pPr/>
              <a:t>80</a:t>
            </a:fld>
            <a:endParaRPr lang="el-GR" altLang="en-US" smtClean="0"/>
          </a:p>
        </p:txBody>
      </p:sp>
    </p:spTree>
    <p:extLst>
      <p:ext uri="{BB962C8B-B14F-4D97-AF65-F5344CB8AC3E}">
        <p14:creationId xmlns:p14="http://schemas.microsoft.com/office/powerpoint/2010/main" val="22067478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99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3EDBEB8-5D79-4354-B20D-9F9E45989E87}" type="slidenum">
              <a:rPr lang="el-GR" altLang="en-US" smtClean="0"/>
              <a:pPr/>
              <a:t>81</a:t>
            </a:fld>
            <a:endParaRPr lang="el-GR" altLang="en-US" smtClean="0"/>
          </a:p>
        </p:txBody>
      </p:sp>
    </p:spTree>
    <p:extLst>
      <p:ext uri="{BB962C8B-B14F-4D97-AF65-F5344CB8AC3E}">
        <p14:creationId xmlns:p14="http://schemas.microsoft.com/office/powerpoint/2010/main" val="34200153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203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09C316C-5E23-4D3C-8FD0-BDEBB2422D32}" type="slidenum">
              <a:rPr lang="el-GR" altLang="en-US" smtClean="0"/>
              <a:pPr/>
              <a:t>82</a:t>
            </a:fld>
            <a:endParaRPr lang="el-GR" altLang="en-US" smtClean="0"/>
          </a:p>
        </p:txBody>
      </p:sp>
    </p:spTree>
    <p:extLst>
      <p:ext uri="{BB962C8B-B14F-4D97-AF65-F5344CB8AC3E}">
        <p14:creationId xmlns:p14="http://schemas.microsoft.com/office/powerpoint/2010/main" val="32400178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40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9EAE752-97EF-4BC8-A965-2D8EC7C17440}" type="slidenum">
              <a:rPr lang="el-GR" altLang="en-US" smtClean="0"/>
              <a:pPr/>
              <a:t>83</a:t>
            </a:fld>
            <a:endParaRPr lang="el-GR" altLang="en-US" smtClean="0"/>
          </a:p>
        </p:txBody>
      </p:sp>
    </p:spTree>
    <p:extLst>
      <p:ext uri="{BB962C8B-B14F-4D97-AF65-F5344CB8AC3E}">
        <p14:creationId xmlns:p14="http://schemas.microsoft.com/office/powerpoint/2010/main" val="38453087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613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0A3EBE8-2EDD-4EC0-A198-AFA46E626DC1}" type="slidenum">
              <a:rPr lang="el-GR" altLang="en-US" smtClean="0"/>
              <a:pPr/>
              <a:t>84</a:t>
            </a:fld>
            <a:endParaRPr lang="el-GR" altLang="en-US" smtClean="0"/>
          </a:p>
        </p:txBody>
      </p:sp>
    </p:spTree>
    <p:extLst>
      <p:ext uri="{BB962C8B-B14F-4D97-AF65-F5344CB8AC3E}">
        <p14:creationId xmlns:p14="http://schemas.microsoft.com/office/powerpoint/2010/main" val="12375322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818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12B1FB61-5AEB-43CA-A52E-B36AD58E7C19}" type="slidenum">
              <a:rPr lang="el-GR" altLang="en-US" smtClean="0"/>
              <a:pPr/>
              <a:t>85</a:t>
            </a:fld>
            <a:endParaRPr lang="el-GR" altLang="en-US" smtClean="0"/>
          </a:p>
        </p:txBody>
      </p:sp>
    </p:spTree>
    <p:extLst>
      <p:ext uri="{BB962C8B-B14F-4D97-AF65-F5344CB8AC3E}">
        <p14:creationId xmlns:p14="http://schemas.microsoft.com/office/powerpoint/2010/main" val="32273646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022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DBA99D6-5C70-413B-A45D-7AF0286FE749}" type="slidenum">
              <a:rPr lang="el-GR" altLang="en-US" smtClean="0"/>
              <a:pPr/>
              <a:t>86</a:t>
            </a:fld>
            <a:endParaRPr lang="el-GR" altLang="en-US" smtClean="0"/>
          </a:p>
        </p:txBody>
      </p:sp>
    </p:spTree>
    <p:extLst>
      <p:ext uri="{BB962C8B-B14F-4D97-AF65-F5344CB8AC3E}">
        <p14:creationId xmlns:p14="http://schemas.microsoft.com/office/powerpoint/2010/main" val="38139268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227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11A1592-C947-40C9-96B3-AEA15194D0ED}" type="slidenum">
              <a:rPr lang="el-GR" altLang="en-US" smtClean="0"/>
              <a:pPr/>
              <a:t>87</a:t>
            </a:fld>
            <a:endParaRPr lang="el-GR" altLang="en-US" smtClean="0"/>
          </a:p>
        </p:txBody>
      </p:sp>
    </p:spTree>
    <p:extLst>
      <p:ext uri="{BB962C8B-B14F-4D97-AF65-F5344CB8AC3E}">
        <p14:creationId xmlns:p14="http://schemas.microsoft.com/office/powerpoint/2010/main" val="39214588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43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0DF86A44-8F72-4B7C-BA03-CC54CF438FE3}" type="slidenum">
              <a:rPr lang="el-GR" altLang="en-US" smtClean="0"/>
              <a:pPr/>
              <a:t>88</a:t>
            </a:fld>
            <a:endParaRPr lang="el-GR" altLang="en-US" smtClean="0"/>
          </a:p>
        </p:txBody>
      </p:sp>
    </p:spTree>
    <p:extLst>
      <p:ext uri="{BB962C8B-B14F-4D97-AF65-F5344CB8AC3E}">
        <p14:creationId xmlns:p14="http://schemas.microsoft.com/office/powerpoint/2010/main" val="5789781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63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EE9F9DC-EFCC-4E95-A830-F9350D609A4A}" type="slidenum">
              <a:rPr lang="el-GR" altLang="en-US" smtClean="0"/>
              <a:pPr/>
              <a:t>89</a:t>
            </a:fld>
            <a:endParaRPr lang="el-GR" altLang="en-US" smtClean="0"/>
          </a:p>
        </p:txBody>
      </p:sp>
    </p:spTree>
    <p:extLst>
      <p:ext uri="{BB962C8B-B14F-4D97-AF65-F5344CB8AC3E}">
        <p14:creationId xmlns:p14="http://schemas.microsoft.com/office/powerpoint/2010/main" val="396345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53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B7DC91A-EC67-4D47-A520-8431EE495896}" type="slidenum">
              <a:rPr lang="el-GR" altLang="en-US" smtClean="0"/>
              <a:pPr/>
              <a:t>9</a:t>
            </a:fld>
            <a:endParaRPr lang="el-GR" altLang="en-US" smtClean="0"/>
          </a:p>
        </p:txBody>
      </p:sp>
    </p:spTree>
    <p:extLst>
      <p:ext uri="{BB962C8B-B14F-4D97-AF65-F5344CB8AC3E}">
        <p14:creationId xmlns:p14="http://schemas.microsoft.com/office/powerpoint/2010/main" val="32110918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842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7203CB9-4560-4BEE-9B8A-FF4F9F05C6F2}" type="slidenum">
              <a:rPr lang="el-GR" altLang="en-US" smtClean="0"/>
              <a:pPr/>
              <a:t>90</a:t>
            </a:fld>
            <a:endParaRPr lang="el-GR" altLang="en-US" smtClean="0"/>
          </a:p>
        </p:txBody>
      </p:sp>
    </p:spTree>
    <p:extLst>
      <p:ext uri="{BB962C8B-B14F-4D97-AF65-F5344CB8AC3E}">
        <p14:creationId xmlns:p14="http://schemas.microsoft.com/office/powerpoint/2010/main" val="24406520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04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6811389-4071-4A2F-BC35-E5AE2EEA78B4}" type="slidenum">
              <a:rPr lang="el-GR" altLang="en-US" smtClean="0"/>
              <a:pPr/>
              <a:t>91</a:t>
            </a:fld>
            <a:endParaRPr lang="el-GR" altLang="en-US" smtClean="0"/>
          </a:p>
        </p:txBody>
      </p:sp>
    </p:spTree>
    <p:extLst>
      <p:ext uri="{BB962C8B-B14F-4D97-AF65-F5344CB8AC3E}">
        <p14:creationId xmlns:p14="http://schemas.microsoft.com/office/powerpoint/2010/main" val="18644214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251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97003FA-D298-48B5-9B93-9AC9712BF53E}" type="slidenum">
              <a:rPr lang="el-GR" altLang="en-US" smtClean="0"/>
              <a:pPr/>
              <a:t>92</a:t>
            </a:fld>
            <a:endParaRPr lang="el-GR" altLang="en-US" smtClean="0"/>
          </a:p>
        </p:txBody>
      </p:sp>
    </p:spTree>
    <p:extLst>
      <p:ext uri="{BB962C8B-B14F-4D97-AF65-F5344CB8AC3E}">
        <p14:creationId xmlns:p14="http://schemas.microsoft.com/office/powerpoint/2010/main" val="12851980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45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4234C6E-AE9E-4DD8-8920-D622136E4B77}" type="slidenum">
              <a:rPr lang="el-GR" altLang="en-US" smtClean="0"/>
              <a:pPr/>
              <a:t>93</a:t>
            </a:fld>
            <a:endParaRPr lang="el-GR" altLang="en-US" smtClean="0"/>
          </a:p>
        </p:txBody>
      </p:sp>
    </p:spTree>
    <p:extLst>
      <p:ext uri="{BB962C8B-B14F-4D97-AF65-F5344CB8AC3E}">
        <p14:creationId xmlns:p14="http://schemas.microsoft.com/office/powerpoint/2010/main" val="36661445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661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6ECEAB4-8FFB-413E-9E6C-BA565B14C5E2}" type="slidenum">
              <a:rPr lang="el-GR" altLang="en-US" smtClean="0"/>
              <a:pPr/>
              <a:t>94</a:t>
            </a:fld>
            <a:endParaRPr lang="el-GR" altLang="en-US" smtClean="0"/>
          </a:p>
        </p:txBody>
      </p:sp>
    </p:spTree>
    <p:extLst>
      <p:ext uri="{BB962C8B-B14F-4D97-AF65-F5344CB8AC3E}">
        <p14:creationId xmlns:p14="http://schemas.microsoft.com/office/powerpoint/2010/main" val="25106926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866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2FC2045-83C3-4D82-9640-B9699CC2FBFE}" type="slidenum">
              <a:rPr lang="el-GR" altLang="en-US" smtClean="0"/>
              <a:pPr/>
              <a:t>95</a:t>
            </a:fld>
            <a:endParaRPr lang="el-GR" altLang="en-US" smtClean="0"/>
          </a:p>
        </p:txBody>
      </p:sp>
    </p:spTree>
    <p:extLst>
      <p:ext uri="{BB962C8B-B14F-4D97-AF65-F5344CB8AC3E}">
        <p14:creationId xmlns:p14="http://schemas.microsoft.com/office/powerpoint/2010/main" val="28347133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070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EB3BF38-8EF2-4E5B-80C7-ACC44E181279}" type="slidenum">
              <a:rPr lang="el-GR" altLang="en-US" smtClean="0"/>
              <a:pPr/>
              <a:t>96</a:t>
            </a:fld>
            <a:endParaRPr lang="el-GR" altLang="en-US" smtClean="0"/>
          </a:p>
        </p:txBody>
      </p:sp>
    </p:spTree>
    <p:extLst>
      <p:ext uri="{BB962C8B-B14F-4D97-AF65-F5344CB8AC3E}">
        <p14:creationId xmlns:p14="http://schemas.microsoft.com/office/powerpoint/2010/main" val="38673225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27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D7139ED-ACC8-437D-9AA6-552467E3DAF4}" type="slidenum">
              <a:rPr lang="el-GR" altLang="en-US" smtClean="0"/>
              <a:pPr/>
              <a:t>97</a:t>
            </a:fld>
            <a:endParaRPr lang="el-GR" altLang="en-US" smtClean="0"/>
          </a:p>
        </p:txBody>
      </p:sp>
    </p:spTree>
    <p:extLst>
      <p:ext uri="{BB962C8B-B14F-4D97-AF65-F5344CB8AC3E}">
        <p14:creationId xmlns:p14="http://schemas.microsoft.com/office/powerpoint/2010/main" val="10931063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480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93B88E8-AE67-48AF-9790-A4F28F9E0172}" type="slidenum">
              <a:rPr lang="el-GR" altLang="en-US" smtClean="0"/>
              <a:pPr/>
              <a:t>98</a:t>
            </a:fld>
            <a:endParaRPr lang="el-GR" altLang="en-US" smtClean="0"/>
          </a:p>
        </p:txBody>
      </p:sp>
    </p:spTree>
    <p:extLst>
      <p:ext uri="{BB962C8B-B14F-4D97-AF65-F5344CB8AC3E}">
        <p14:creationId xmlns:p14="http://schemas.microsoft.com/office/powerpoint/2010/main" val="1355140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685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F96ADBB-94B8-48BD-B3E8-AC0EBE652D5D}" type="slidenum">
              <a:rPr lang="el-GR" altLang="en-US" smtClean="0"/>
              <a:pPr/>
              <a:t>99</a:t>
            </a:fld>
            <a:endParaRPr lang="el-GR" altLang="en-US" smtClean="0"/>
          </a:p>
        </p:txBody>
      </p:sp>
    </p:spTree>
    <p:extLst>
      <p:ext uri="{BB962C8B-B14F-4D97-AF65-F5344CB8AC3E}">
        <p14:creationId xmlns:p14="http://schemas.microsoft.com/office/powerpoint/2010/main" val="1664165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819"/>
            <a:ext cx="7772400" cy="1415846"/>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2999" y="3602037"/>
            <a:ext cx="6894871" cy="2710273"/>
          </a:xfrm>
        </p:spPr>
        <p:txBody>
          <a:bodyPr/>
          <a:lstStyle>
            <a:lvl1pPr marL="0" indent="0" algn="ctr">
              <a:buNone/>
              <a:defRPr lang="en-US" sz="2400" b="1" smtClean="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800" smtClean="0"/>
              <a:t>Click to edit Master subtitle style</a:t>
            </a:r>
            <a:endParaRPr lang="el-GR" sz="2800" dirty="0" smtClean="0"/>
          </a:p>
        </p:txBody>
      </p:sp>
      <p:pic>
        <p:nvPicPr>
          <p:cNvPr id="7" name="Picture 6" descr="Λογότυπο Εθνικόν και Καποδιστριακόν Πανεπιστήμιον Αθηνών"/>
          <p:cNvPicPr>
            <a:picLocks noChangeAspect="1"/>
          </p:cNvPicPr>
          <p:nvPr/>
        </p:nvPicPr>
        <p:blipFill>
          <a:blip r:embed="rId2"/>
          <a:stretch>
            <a:fillRect/>
          </a:stretch>
        </p:blipFill>
        <p:spPr>
          <a:xfrm>
            <a:off x="685800" y="621594"/>
            <a:ext cx="4147938" cy="817388"/>
          </a:xfrm>
          <a:prstGeom prst="rect">
            <a:avLst/>
          </a:prstGeom>
        </p:spPr>
      </p:pic>
    </p:spTree>
    <p:extLst>
      <p:ext uri="{BB962C8B-B14F-4D97-AF65-F5344CB8AC3E}">
        <p14:creationId xmlns:p14="http://schemas.microsoft.com/office/powerpoint/2010/main" val="4198611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3. Βιολογική Εξέλιξη</a:t>
            </a:r>
            <a:endParaRPr lang="el-GR"/>
          </a:p>
        </p:txBody>
      </p:sp>
      <p:sp>
        <p:nvSpPr>
          <p:cNvPr id="4" name="Θέση αριθμού διαφάνειας 3"/>
          <p:cNvSpPr>
            <a:spLocks noGrp="1"/>
          </p:cNvSpPr>
          <p:nvPr>
            <p:ph type="sldNum" sz="quarter" idx="11"/>
          </p:nvPr>
        </p:nvSpPr>
        <p:spPr/>
        <p:txBody>
          <a:bodyPr/>
          <a:lstStyle/>
          <a:p>
            <a:pPr>
              <a:defRPr/>
            </a:pPr>
            <a:fld id="{6365BC47-7FB9-451A-9FF5-D4B79DBF8B5A}" type="slidenum">
              <a:rPr lang="el-GR" altLang="en-US" smtClean="0"/>
              <a:pPr>
                <a:defRPr/>
              </a:pPr>
              <a:t>‹#›</a:t>
            </a:fld>
            <a:endParaRPr lang="el-GR" altLang="en-US"/>
          </a:p>
        </p:txBody>
      </p:sp>
      <p:sp>
        <p:nvSpPr>
          <p:cNvPr id="6" name="Θέση περιεχομένου 5"/>
          <p:cNvSpPr>
            <a:spLocks noGrp="1"/>
          </p:cNvSpPr>
          <p:nvPr>
            <p:ph sz="quarter" idx="12"/>
          </p:nvPr>
        </p:nvSpPr>
        <p:spPr>
          <a:xfrm>
            <a:off x="3790950" y="1828800"/>
            <a:ext cx="47244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4092769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3. Βιολογική Εξέλιξη</a:t>
            </a:r>
            <a:endParaRPr lang="el-GR"/>
          </a:p>
        </p:txBody>
      </p:sp>
      <p:sp>
        <p:nvSpPr>
          <p:cNvPr id="4" name="Θέση αριθμού διαφάνειας 3"/>
          <p:cNvSpPr>
            <a:spLocks noGrp="1"/>
          </p:cNvSpPr>
          <p:nvPr>
            <p:ph type="sldNum" sz="quarter" idx="11"/>
          </p:nvPr>
        </p:nvSpPr>
        <p:spPr/>
        <p:txBody>
          <a:bodyPr/>
          <a:lstStyle/>
          <a:p>
            <a:pPr>
              <a:defRPr/>
            </a:pPr>
            <a:fld id="{43228F57-EE5A-478E-8E09-C4A1BCB7F2D5}" type="slidenum">
              <a:rPr lang="el-GR" altLang="en-US" smtClean="0"/>
              <a:pPr>
                <a:defRPr/>
              </a:pPr>
              <a:t>‹#›</a:t>
            </a:fld>
            <a:endParaRPr lang="el-GR" altLang="en-US"/>
          </a:p>
        </p:txBody>
      </p:sp>
    </p:spTree>
    <p:extLst>
      <p:ext uri="{BB962C8B-B14F-4D97-AF65-F5344CB8AC3E}">
        <p14:creationId xmlns:p14="http://schemas.microsoft.com/office/powerpoint/2010/main" val="22246822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3. Βιολογική Εξέλιξη</a:t>
            </a:r>
            <a:endParaRPr lang="el-GR" dirty="0"/>
          </a:p>
        </p:txBody>
      </p:sp>
      <p:sp>
        <p:nvSpPr>
          <p:cNvPr id="4" name="Θέση αριθμού διαφάνειας 3"/>
          <p:cNvSpPr>
            <a:spLocks noGrp="1"/>
          </p:cNvSpPr>
          <p:nvPr>
            <p:ph type="sldNum" sz="quarter" idx="11"/>
          </p:nvPr>
        </p:nvSpPr>
        <p:spPr/>
        <p:txBody>
          <a:bodyPr/>
          <a:lstStyle/>
          <a:p>
            <a:pPr>
              <a:defRPr/>
            </a:pPr>
            <a:fld id="{B67DE7C6-77BD-4BDF-AF4A-F58B2FCD7B5E}" type="slidenum">
              <a:rPr lang="el-GR" altLang="en-US" smtClean="0"/>
              <a:pPr>
                <a:defRPr/>
              </a:pPr>
              <a:t>‹#›</a:t>
            </a:fld>
            <a:endParaRPr lang="el-GR" altLang="en-US" dirty="0"/>
          </a:p>
        </p:txBody>
      </p:sp>
      <p:sp>
        <p:nvSpPr>
          <p:cNvPr id="6" name="Θέση κειμένου 5"/>
          <p:cNvSpPr>
            <a:spLocks noGrp="1"/>
          </p:cNvSpPr>
          <p:nvPr>
            <p:ph type="body" sz="quarter" idx="12"/>
          </p:nvPr>
        </p:nvSpPr>
        <p:spPr>
          <a:xfrm>
            <a:off x="628650" y="1855788"/>
            <a:ext cx="7886700" cy="2305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Θέση εικόνας 7"/>
          <p:cNvSpPr>
            <a:spLocks noGrp="1"/>
          </p:cNvSpPr>
          <p:nvPr>
            <p:ph type="pic" sz="quarter" idx="13"/>
          </p:nvPr>
        </p:nvSpPr>
        <p:spPr>
          <a:xfrm>
            <a:off x="628650" y="4214813"/>
            <a:ext cx="7886700" cy="1947862"/>
          </a:xfrm>
        </p:spPr>
        <p:txBody>
          <a:bodyPr/>
          <a:lstStyle/>
          <a:p>
            <a:r>
              <a:rPr lang="en-US" smtClean="0"/>
              <a:t>Click icon to add picture</a:t>
            </a:r>
            <a:endParaRPr lang="en-US"/>
          </a:p>
        </p:txBody>
      </p:sp>
    </p:spTree>
    <p:extLst>
      <p:ext uri="{BB962C8B-B14F-4D97-AF65-F5344CB8AC3E}">
        <p14:creationId xmlns:p14="http://schemas.microsoft.com/office/powerpoint/2010/main" val="2606180362"/>
      </p:ext>
    </p:extLst>
  </p:cSld>
  <p:clrMapOvr>
    <a:masterClrMapping/>
  </p:clrMapOvr>
  <p:timing>
    <p:tnLst>
      <p:par>
        <p:cTn id="1" dur="indefinite" restart="never" nodeType="tmRoot"/>
      </p:par>
    </p:tnLst>
  </p:timing>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3. Βιολογική Εξέλιξη</a:t>
            </a:r>
            <a:endParaRPr lang="el-GR" dirty="0"/>
          </a:p>
        </p:txBody>
      </p:sp>
      <p:sp>
        <p:nvSpPr>
          <p:cNvPr id="4" name="Θέση αριθμού διαφάνειας 3"/>
          <p:cNvSpPr>
            <a:spLocks noGrp="1"/>
          </p:cNvSpPr>
          <p:nvPr>
            <p:ph type="sldNum" sz="quarter" idx="11"/>
          </p:nvPr>
        </p:nvSpPr>
        <p:spPr/>
        <p:txBody>
          <a:bodyPr/>
          <a:lstStyle/>
          <a:p>
            <a:pPr>
              <a:defRPr/>
            </a:pPr>
            <a:fld id="{B67DE7C6-77BD-4BDF-AF4A-F58B2FCD7B5E}" type="slidenum">
              <a:rPr lang="el-GR" altLang="en-US" smtClean="0"/>
              <a:pPr>
                <a:defRPr/>
              </a:pPr>
              <a:t>‹#›</a:t>
            </a:fld>
            <a:endParaRPr lang="el-GR" altLang="en-US" dirty="0"/>
          </a:p>
        </p:txBody>
      </p:sp>
      <p:sp>
        <p:nvSpPr>
          <p:cNvPr id="6" name="Content Placeholder 5"/>
          <p:cNvSpPr>
            <a:spLocks noGrp="1"/>
          </p:cNvSpPr>
          <p:nvPr>
            <p:ph sz="quarter" idx="12"/>
          </p:nvPr>
        </p:nvSpPr>
        <p:spPr>
          <a:xfrm>
            <a:off x="4624388" y="1853430"/>
            <a:ext cx="3890962" cy="20692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4"/>
          </p:nvPr>
        </p:nvSpPr>
        <p:spPr>
          <a:xfrm>
            <a:off x="628650" y="1854200"/>
            <a:ext cx="3890963" cy="4308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8600477"/>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3. Βιολογική Εξέλιξη</a:t>
            </a:r>
            <a:endParaRPr lang="el-GR" dirty="0"/>
          </a:p>
        </p:txBody>
      </p:sp>
      <p:sp>
        <p:nvSpPr>
          <p:cNvPr id="4" name="Θέση αριθμού διαφάνειας 3"/>
          <p:cNvSpPr>
            <a:spLocks noGrp="1"/>
          </p:cNvSpPr>
          <p:nvPr>
            <p:ph type="sldNum" sz="quarter" idx="11"/>
          </p:nvPr>
        </p:nvSpPr>
        <p:spPr/>
        <p:txBody>
          <a:bodyPr/>
          <a:lstStyle/>
          <a:p>
            <a:pPr>
              <a:defRPr/>
            </a:pPr>
            <a:fld id="{B67DE7C6-77BD-4BDF-AF4A-F58B2FCD7B5E}" type="slidenum">
              <a:rPr lang="el-GR" altLang="en-US" smtClean="0"/>
              <a:pPr>
                <a:defRPr/>
              </a:pPr>
              <a:t>‹#›</a:t>
            </a:fld>
            <a:endParaRPr lang="el-GR" altLang="en-US" dirty="0"/>
          </a:p>
        </p:txBody>
      </p:sp>
      <p:sp>
        <p:nvSpPr>
          <p:cNvPr id="6" name="Content Placeholder 5"/>
          <p:cNvSpPr>
            <a:spLocks noGrp="1"/>
          </p:cNvSpPr>
          <p:nvPr>
            <p:ph sz="quarter" idx="12"/>
          </p:nvPr>
        </p:nvSpPr>
        <p:spPr>
          <a:xfrm>
            <a:off x="4624388" y="1853430"/>
            <a:ext cx="3890962" cy="20692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628650" y="1853430"/>
            <a:ext cx="3836988" cy="43092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446364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pPr>
              <a:defRPr/>
            </a:pPr>
            <a:r>
              <a:rPr lang="el-GR" smtClean="0"/>
              <a:t>Ενότητα 3. Βιολογική Εξέλιξη</a:t>
            </a:r>
            <a:endParaRPr lang="el-GR" dirty="0"/>
          </a:p>
        </p:txBody>
      </p:sp>
      <p:sp>
        <p:nvSpPr>
          <p:cNvPr id="7" name="Slide Number Placeholder 6"/>
          <p:cNvSpPr>
            <a:spLocks noGrp="1"/>
          </p:cNvSpPr>
          <p:nvPr>
            <p:ph type="sldNum" sz="quarter" idx="12"/>
          </p:nvPr>
        </p:nvSpPr>
        <p:spPr/>
        <p:txBody>
          <a:bodyPr/>
          <a:lstStyle/>
          <a:p>
            <a:pPr>
              <a:defRPr/>
            </a:pPr>
            <a:fld id="{B67DE7C6-77BD-4BDF-AF4A-F58B2FCD7B5E}" type="slidenum">
              <a:rPr lang="el-GR" altLang="en-US" smtClean="0"/>
              <a:pPr>
                <a:defRPr/>
              </a:pPr>
              <a:t>‹#›</a:t>
            </a:fld>
            <a:endParaRPr lang="el-GR" altLang="en-US" dirty="0"/>
          </a:p>
        </p:txBody>
      </p:sp>
      <p:sp>
        <p:nvSpPr>
          <p:cNvPr id="8" name="Picture Placeholder 7"/>
          <p:cNvSpPr>
            <a:spLocks noGrp="1"/>
          </p:cNvSpPr>
          <p:nvPr>
            <p:ph type="pic" sz="quarter" idx="13"/>
          </p:nvPr>
        </p:nvSpPr>
        <p:spPr>
          <a:xfrm>
            <a:off x="630238" y="2160588"/>
            <a:ext cx="2949575" cy="3700462"/>
          </a:xfrm>
        </p:spPr>
        <p:txBody>
          <a:bodyPr/>
          <a:lstStyle/>
          <a:p>
            <a:r>
              <a:rPr lang="en-US" smtClean="0"/>
              <a:t>Click icon to add picture</a:t>
            </a:r>
            <a:endParaRPr lang="en-US"/>
          </a:p>
        </p:txBody>
      </p:sp>
    </p:spTree>
    <p:extLst>
      <p:ext uri="{BB962C8B-B14F-4D97-AF65-F5344CB8AC3E}">
        <p14:creationId xmlns:p14="http://schemas.microsoft.com/office/powerpoint/2010/main" val="495872455"/>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pPr>
              <a:defRPr/>
            </a:pPr>
            <a:r>
              <a:rPr lang="el-GR" smtClean="0"/>
              <a:t>Ενότητα 3. Βιολογική Εξέλιξη</a:t>
            </a:r>
            <a:endParaRPr lang="el-GR"/>
          </a:p>
        </p:txBody>
      </p:sp>
      <p:sp>
        <p:nvSpPr>
          <p:cNvPr id="7" name="Slide Number Placeholder 6"/>
          <p:cNvSpPr>
            <a:spLocks noGrp="1"/>
          </p:cNvSpPr>
          <p:nvPr>
            <p:ph type="sldNum" sz="quarter" idx="12"/>
          </p:nvPr>
        </p:nvSpPr>
        <p:spPr/>
        <p:txBody>
          <a:bodyPr/>
          <a:lstStyle/>
          <a:p>
            <a:pPr>
              <a:defRPr/>
            </a:pPr>
            <a:fld id="{D3AD457C-E3FE-4C67-9BD4-F2006BCBA723}" type="slidenum">
              <a:rPr lang="el-GR" altLang="en-US" smtClean="0"/>
              <a:pPr>
                <a:defRPr/>
              </a:pPr>
              <a:t>‹#›</a:t>
            </a:fld>
            <a:endParaRPr lang="el-GR" altLang="en-US"/>
          </a:p>
        </p:txBody>
      </p:sp>
    </p:spTree>
    <p:extLst>
      <p:ext uri="{BB962C8B-B14F-4D97-AF65-F5344CB8AC3E}">
        <p14:creationId xmlns:p14="http://schemas.microsoft.com/office/powerpoint/2010/main" val="43382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3. Βιολογική Εξέλιξη</a:t>
            </a:r>
            <a:endParaRPr lang="el-GR" dirty="0"/>
          </a:p>
        </p:txBody>
      </p:sp>
      <p:sp>
        <p:nvSpPr>
          <p:cNvPr id="4" name="Slide Number Placeholder 3"/>
          <p:cNvSpPr>
            <a:spLocks noGrp="1"/>
          </p:cNvSpPr>
          <p:nvPr>
            <p:ph type="sldNum" sz="quarter" idx="11"/>
          </p:nvPr>
        </p:nvSpPr>
        <p:spPr/>
        <p:txBody>
          <a:bodyPr/>
          <a:lstStyle/>
          <a:p>
            <a:pPr>
              <a:defRPr/>
            </a:pPr>
            <a:fld id="{B67DE7C6-77BD-4BDF-AF4A-F58B2FCD7B5E}" type="slidenum">
              <a:rPr lang="el-GR" altLang="en-US" smtClean="0"/>
              <a:pPr>
                <a:defRPr/>
              </a:pPr>
              <a:t>‹#›</a:t>
            </a:fld>
            <a:endParaRPr lang="el-GR" altLang="en-US" dirty="0"/>
          </a:p>
        </p:txBody>
      </p:sp>
      <p:sp>
        <p:nvSpPr>
          <p:cNvPr id="6" name="Media Placeholder 5"/>
          <p:cNvSpPr>
            <a:spLocks noGrp="1"/>
          </p:cNvSpPr>
          <p:nvPr>
            <p:ph type="media" sz="quarter" idx="12"/>
          </p:nvPr>
        </p:nvSpPr>
        <p:spPr>
          <a:xfrm>
            <a:off x="628650" y="1854200"/>
            <a:ext cx="7886700" cy="3860800"/>
          </a:xfrm>
        </p:spPr>
        <p:txBody>
          <a:bodyPr/>
          <a:lstStyle/>
          <a:p>
            <a:r>
              <a:rPr lang="en-US" smtClean="0"/>
              <a:t>Click icon to add media</a:t>
            </a:r>
            <a:endParaRPr lang="en-US"/>
          </a:p>
        </p:txBody>
      </p:sp>
    </p:spTree>
    <p:extLst>
      <p:ext uri="{BB962C8B-B14F-4D97-AF65-F5344CB8AC3E}">
        <p14:creationId xmlns:p14="http://schemas.microsoft.com/office/powerpoint/2010/main" val="221725592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3. Βιολογική Εξέλιξη</a:t>
            </a:r>
            <a:endParaRPr lang="el-GR" dirty="0"/>
          </a:p>
        </p:txBody>
      </p:sp>
      <p:sp>
        <p:nvSpPr>
          <p:cNvPr id="4" name="Slide Number Placeholder 3"/>
          <p:cNvSpPr>
            <a:spLocks noGrp="1"/>
          </p:cNvSpPr>
          <p:nvPr>
            <p:ph type="sldNum" sz="quarter" idx="11"/>
          </p:nvPr>
        </p:nvSpPr>
        <p:spPr/>
        <p:txBody>
          <a:bodyPr/>
          <a:lstStyle/>
          <a:p>
            <a:pPr>
              <a:defRPr/>
            </a:pPr>
            <a:fld id="{B67DE7C6-77BD-4BDF-AF4A-F58B2FCD7B5E}" type="slidenum">
              <a:rPr lang="el-GR" altLang="en-US" smtClean="0"/>
              <a:pPr>
                <a:defRPr/>
              </a:pPr>
              <a:t>‹#›</a:t>
            </a:fld>
            <a:endParaRPr lang="el-GR" altLang="en-US" dirty="0"/>
          </a:p>
        </p:txBody>
      </p:sp>
      <p:sp>
        <p:nvSpPr>
          <p:cNvPr id="10" name="Content Placeholder 9"/>
          <p:cNvSpPr>
            <a:spLocks noGrp="1"/>
          </p:cNvSpPr>
          <p:nvPr>
            <p:ph sz="quarter" idx="16"/>
          </p:nvPr>
        </p:nvSpPr>
        <p:spPr>
          <a:xfrm>
            <a:off x="628650" y="1866900"/>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9"/>
          <p:cNvSpPr>
            <a:spLocks noGrp="1"/>
          </p:cNvSpPr>
          <p:nvPr>
            <p:ph sz="quarter" idx="17"/>
          </p:nvPr>
        </p:nvSpPr>
        <p:spPr>
          <a:xfrm>
            <a:off x="628650" y="4060595"/>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9"/>
          <p:cNvSpPr>
            <a:spLocks noGrp="1"/>
          </p:cNvSpPr>
          <p:nvPr>
            <p:ph sz="quarter" idx="18"/>
          </p:nvPr>
        </p:nvSpPr>
        <p:spPr>
          <a:xfrm>
            <a:off x="4724400" y="1848335"/>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9"/>
          <p:cNvSpPr>
            <a:spLocks noGrp="1"/>
          </p:cNvSpPr>
          <p:nvPr>
            <p:ph sz="quarter" idx="19"/>
          </p:nvPr>
        </p:nvSpPr>
        <p:spPr>
          <a:xfrm>
            <a:off x="4737100" y="4060595"/>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5499082"/>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3. Βιολογική Εξέλιξη</a:t>
            </a:r>
            <a:endParaRPr lang="el-GR" dirty="0"/>
          </a:p>
        </p:txBody>
      </p:sp>
      <p:sp>
        <p:nvSpPr>
          <p:cNvPr id="4" name="Slide Number Placeholder 3"/>
          <p:cNvSpPr>
            <a:spLocks noGrp="1"/>
          </p:cNvSpPr>
          <p:nvPr>
            <p:ph type="sldNum" sz="quarter" idx="11"/>
          </p:nvPr>
        </p:nvSpPr>
        <p:spPr/>
        <p:txBody>
          <a:bodyPr/>
          <a:lstStyle/>
          <a:p>
            <a:pPr>
              <a:defRPr/>
            </a:pPr>
            <a:fld id="{B67DE7C6-77BD-4BDF-AF4A-F58B2FCD7B5E}" type="slidenum">
              <a:rPr lang="el-GR" altLang="en-US" smtClean="0"/>
              <a:pPr>
                <a:defRPr/>
              </a:pPr>
              <a:t>‹#›</a:t>
            </a:fld>
            <a:endParaRPr lang="el-GR" altLang="en-US" dirty="0"/>
          </a:p>
        </p:txBody>
      </p:sp>
      <p:sp>
        <p:nvSpPr>
          <p:cNvPr id="6" name="Picture Placeholder 5"/>
          <p:cNvSpPr>
            <a:spLocks noGrp="1"/>
          </p:cNvSpPr>
          <p:nvPr>
            <p:ph type="pic" sz="quarter" idx="12"/>
          </p:nvPr>
        </p:nvSpPr>
        <p:spPr>
          <a:xfrm>
            <a:off x="628650" y="1866900"/>
            <a:ext cx="3778250" cy="2032000"/>
          </a:xfrm>
        </p:spPr>
        <p:txBody>
          <a:bodyPr/>
          <a:lstStyle/>
          <a:p>
            <a:r>
              <a:rPr lang="en-US" smtClean="0"/>
              <a:t>Click icon to add picture</a:t>
            </a:r>
            <a:endParaRPr lang="en-US"/>
          </a:p>
        </p:txBody>
      </p:sp>
      <p:sp>
        <p:nvSpPr>
          <p:cNvPr id="7" name="Picture Placeholder 5"/>
          <p:cNvSpPr>
            <a:spLocks noGrp="1"/>
          </p:cNvSpPr>
          <p:nvPr>
            <p:ph type="pic" sz="quarter" idx="13"/>
          </p:nvPr>
        </p:nvSpPr>
        <p:spPr>
          <a:xfrm>
            <a:off x="4737100" y="1854200"/>
            <a:ext cx="3778250" cy="2044700"/>
          </a:xfrm>
        </p:spPr>
        <p:txBody>
          <a:bodyPr/>
          <a:lstStyle/>
          <a:p>
            <a:r>
              <a:rPr lang="en-US" smtClean="0"/>
              <a:t>Click icon to add picture</a:t>
            </a:r>
            <a:endParaRPr lang="en-US"/>
          </a:p>
        </p:txBody>
      </p:sp>
      <p:sp>
        <p:nvSpPr>
          <p:cNvPr id="8" name="Picture Placeholder 5"/>
          <p:cNvSpPr>
            <a:spLocks noGrp="1"/>
          </p:cNvSpPr>
          <p:nvPr>
            <p:ph type="pic" sz="quarter" idx="14"/>
          </p:nvPr>
        </p:nvSpPr>
        <p:spPr>
          <a:xfrm>
            <a:off x="2682875" y="4075111"/>
            <a:ext cx="3778250" cy="2032000"/>
          </a:xfrm>
        </p:spPr>
        <p:txBody>
          <a:bodyPr/>
          <a:lstStyle/>
          <a:p>
            <a:r>
              <a:rPr lang="en-US" smtClean="0"/>
              <a:t>Click icon to add picture</a:t>
            </a:r>
            <a:endParaRPr lang="en-US"/>
          </a:p>
        </p:txBody>
      </p:sp>
    </p:spTree>
    <p:extLst>
      <p:ext uri="{BB962C8B-B14F-4D97-AF65-F5344CB8AC3E}">
        <p14:creationId xmlns:p14="http://schemas.microsoft.com/office/powerpoint/2010/main" val="3406310342"/>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pPr>
              <a:defRPr/>
            </a:pPr>
            <a:r>
              <a:rPr lang="el-GR" smtClean="0"/>
              <a:t>Ενότητα 3. Βιολογική Εξέλιξη</a:t>
            </a:r>
            <a:endParaRPr lang="el-GR"/>
          </a:p>
        </p:txBody>
      </p:sp>
      <p:sp>
        <p:nvSpPr>
          <p:cNvPr id="6" name="Slide Number Placeholder 5"/>
          <p:cNvSpPr>
            <a:spLocks noGrp="1"/>
          </p:cNvSpPr>
          <p:nvPr>
            <p:ph type="sldNum" sz="quarter" idx="12"/>
          </p:nvPr>
        </p:nvSpPr>
        <p:spPr/>
        <p:txBody>
          <a:bodyPr/>
          <a:lstStyle/>
          <a:p>
            <a:pPr>
              <a:defRPr/>
            </a:pPr>
            <a:fld id="{EF95131E-325E-4E40-BA24-23442B6AA7C1}" type="slidenum">
              <a:rPr lang="el-GR" altLang="en-US" smtClean="0"/>
              <a:pPr>
                <a:defRPr/>
              </a:pPr>
              <a:t>‹#›</a:t>
            </a:fld>
            <a:endParaRPr lang="el-GR" altLang="en-US"/>
          </a:p>
        </p:txBody>
      </p:sp>
    </p:spTree>
    <p:extLst>
      <p:ext uri="{BB962C8B-B14F-4D97-AF65-F5344CB8AC3E}">
        <p14:creationId xmlns:p14="http://schemas.microsoft.com/office/powerpoint/2010/main" val="142942002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3. Βιολογική Εξέλιξη</a:t>
            </a:r>
            <a:endParaRPr lang="el-GR" dirty="0"/>
          </a:p>
        </p:txBody>
      </p:sp>
      <p:sp>
        <p:nvSpPr>
          <p:cNvPr id="4" name="Slide Number Placeholder 3"/>
          <p:cNvSpPr>
            <a:spLocks noGrp="1"/>
          </p:cNvSpPr>
          <p:nvPr>
            <p:ph type="sldNum" sz="quarter" idx="11"/>
          </p:nvPr>
        </p:nvSpPr>
        <p:spPr/>
        <p:txBody>
          <a:bodyPr/>
          <a:lstStyle/>
          <a:p>
            <a:pPr>
              <a:defRPr/>
            </a:pPr>
            <a:fld id="{B67DE7C6-77BD-4BDF-AF4A-F58B2FCD7B5E}" type="slidenum">
              <a:rPr lang="el-GR" altLang="en-US" smtClean="0"/>
              <a:pPr>
                <a:defRPr/>
              </a:pPr>
              <a:t>‹#›</a:t>
            </a:fld>
            <a:endParaRPr lang="el-GR" altLang="en-US" dirty="0"/>
          </a:p>
        </p:txBody>
      </p:sp>
      <p:sp>
        <p:nvSpPr>
          <p:cNvPr id="6" name="Picture Placeholder 5"/>
          <p:cNvSpPr>
            <a:spLocks noGrp="1"/>
          </p:cNvSpPr>
          <p:nvPr>
            <p:ph type="pic" sz="quarter" idx="12"/>
          </p:nvPr>
        </p:nvSpPr>
        <p:spPr>
          <a:xfrm>
            <a:off x="527050" y="2311400"/>
            <a:ext cx="2520950" cy="3187700"/>
          </a:xfrm>
        </p:spPr>
        <p:txBody>
          <a:bodyPr/>
          <a:lstStyle/>
          <a:p>
            <a:r>
              <a:rPr lang="en-US" smtClean="0"/>
              <a:t>Click icon to add picture</a:t>
            </a:r>
            <a:endParaRPr lang="en-US"/>
          </a:p>
        </p:txBody>
      </p:sp>
      <p:sp>
        <p:nvSpPr>
          <p:cNvPr id="8" name="Picture Placeholder 5"/>
          <p:cNvSpPr>
            <a:spLocks noGrp="1"/>
          </p:cNvSpPr>
          <p:nvPr>
            <p:ph type="pic" sz="quarter" idx="13"/>
          </p:nvPr>
        </p:nvSpPr>
        <p:spPr>
          <a:xfrm>
            <a:off x="3302000" y="2311400"/>
            <a:ext cx="2501900" cy="3187700"/>
          </a:xfrm>
        </p:spPr>
        <p:txBody>
          <a:bodyPr/>
          <a:lstStyle/>
          <a:p>
            <a:r>
              <a:rPr lang="en-US" smtClean="0"/>
              <a:t>Click icon to add picture</a:t>
            </a:r>
            <a:endParaRPr lang="en-US"/>
          </a:p>
        </p:txBody>
      </p:sp>
      <p:sp>
        <p:nvSpPr>
          <p:cNvPr id="9" name="Picture Placeholder 5"/>
          <p:cNvSpPr>
            <a:spLocks noGrp="1"/>
          </p:cNvSpPr>
          <p:nvPr>
            <p:ph type="pic" sz="quarter" idx="14"/>
          </p:nvPr>
        </p:nvSpPr>
        <p:spPr>
          <a:xfrm>
            <a:off x="6076950" y="2311400"/>
            <a:ext cx="2495550" cy="3187700"/>
          </a:xfrm>
        </p:spPr>
        <p:txBody>
          <a:bodyPr/>
          <a:lstStyle/>
          <a:p>
            <a:r>
              <a:rPr lang="en-US" smtClean="0"/>
              <a:t>Click icon to add picture</a:t>
            </a:r>
            <a:endParaRPr lang="en-US"/>
          </a:p>
        </p:txBody>
      </p:sp>
    </p:spTree>
    <p:extLst>
      <p:ext uri="{BB962C8B-B14F-4D97-AF65-F5344CB8AC3E}">
        <p14:creationId xmlns:p14="http://schemas.microsoft.com/office/powerpoint/2010/main" val="2314147423"/>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pPr>
              <a:defRPr/>
            </a:pPr>
            <a:r>
              <a:rPr lang="el-GR" smtClean="0"/>
              <a:t>Ενότητα 3. Βιολογική Εξέλιξη</a:t>
            </a:r>
            <a:endParaRPr lang="el-GR"/>
          </a:p>
        </p:txBody>
      </p:sp>
      <p:sp>
        <p:nvSpPr>
          <p:cNvPr id="6" name="Slide Number Placeholder 5"/>
          <p:cNvSpPr>
            <a:spLocks noGrp="1"/>
          </p:cNvSpPr>
          <p:nvPr>
            <p:ph type="sldNum" sz="quarter" idx="12"/>
          </p:nvPr>
        </p:nvSpPr>
        <p:spPr/>
        <p:txBody>
          <a:bodyPr/>
          <a:lstStyle/>
          <a:p>
            <a:pPr>
              <a:defRPr/>
            </a:pPr>
            <a:fld id="{289F88A6-4DFB-491A-A6CD-F98529C459D8}" type="slidenum">
              <a:rPr lang="el-GR" altLang="en-US" smtClean="0"/>
              <a:pPr>
                <a:defRPr/>
              </a:pPr>
              <a:t>‹#›</a:t>
            </a:fld>
            <a:endParaRPr lang="el-GR" altLang="en-US"/>
          </a:p>
        </p:txBody>
      </p:sp>
    </p:spTree>
    <p:extLst>
      <p:ext uri="{BB962C8B-B14F-4D97-AF65-F5344CB8AC3E}">
        <p14:creationId xmlns:p14="http://schemas.microsoft.com/office/powerpoint/2010/main" val="104145492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1"/>
          <p:cNvSpPr>
            <a:spLocks noGrp="1"/>
          </p:cNvSpPr>
          <p:nvPr>
            <p:ph type="ftr" sz="quarter" idx="10"/>
          </p:nvPr>
        </p:nvSpPr>
        <p:spPr/>
        <p:txBody>
          <a:bodyPr/>
          <a:lstStyle>
            <a:lvl1pPr>
              <a:defRPr/>
            </a:lvl1pPr>
          </a:lstStyle>
          <a:p>
            <a:pPr>
              <a:defRPr/>
            </a:pPr>
            <a:r>
              <a:rPr lang="el-GR"/>
              <a:t>Ενότητα 3. Βιολογική Εξέλιξη</a:t>
            </a:r>
          </a:p>
        </p:txBody>
      </p:sp>
      <p:sp>
        <p:nvSpPr>
          <p:cNvPr id="6" name="Slide Number Placeholder 2"/>
          <p:cNvSpPr>
            <a:spLocks noGrp="1"/>
          </p:cNvSpPr>
          <p:nvPr>
            <p:ph type="sldNum" sz="quarter" idx="11"/>
          </p:nvPr>
        </p:nvSpPr>
        <p:spPr/>
        <p:txBody>
          <a:bodyPr/>
          <a:lstStyle>
            <a:lvl1pPr>
              <a:defRPr/>
            </a:lvl1pPr>
          </a:lstStyle>
          <a:p>
            <a:pPr>
              <a:defRPr/>
            </a:pPr>
            <a:fld id="{CA32A5C1-F901-43A6-9B75-85D229FCC1FC}" type="slidenum">
              <a:rPr lang="el-GR" altLang="en-US"/>
              <a:pPr>
                <a:defRPr/>
              </a:pPr>
              <a:t>‹#›</a:t>
            </a:fld>
            <a:endParaRPr lang="el-GR" altLang="en-US"/>
          </a:p>
        </p:txBody>
      </p:sp>
    </p:spTree>
    <p:extLst>
      <p:ext uri="{BB962C8B-B14F-4D97-AF65-F5344CB8AC3E}">
        <p14:creationId xmlns:p14="http://schemas.microsoft.com/office/powerpoint/2010/main" val="1834190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pPr>
              <a:defRPr/>
            </a:pPr>
            <a:r>
              <a:rPr lang="el-GR" smtClean="0"/>
              <a:t>Ενότητα 3. Βιολογική Εξέλιξη</a:t>
            </a:r>
            <a:endParaRPr lang="el-GR"/>
          </a:p>
        </p:txBody>
      </p:sp>
      <p:sp>
        <p:nvSpPr>
          <p:cNvPr id="7" name="Slide Number Placeholder 6"/>
          <p:cNvSpPr>
            <a:spLocks noGrp="1"/>
          </p:cNvSpPr>
          <p:nvPr>
            <p:ph type="sldNum" sz="quarter" idx="12"/>
          </p:nvPr>
        </p:nvSpPr>
        <p:spPr/>
        <p:txBody>
          <a:bodyPr/>
          <a:lstStyle/>
          <a:p>
            <a:pPr>
              <a:defRPr/>
            </a:pPr>
            <a:fld id="{6EC7AA14-2957-4939-9944-7428EBAEAC17}" type="slidenum">
              <a:rPr lang="el-GR" altLang="en-US" smtClean="0"/>
              <a:pPr>
                <a:defRPr/>
              </a:pPr>
              <a:t>‹#›</a:t>
            </a:fld>
            <a:endParaRPr lang="el-GR" altLang="en-US"/>
          </a:p>
        </p:txBody>
      </p:sp>
    </p:spTree>
    <p:extLst>
      <p:ext uri="{BB962C8B-B14F-4D97-AF65-F5344CB8AC3E}">
        <p14:creationId xmlns:p14="http://schemas.microsoft.com/office/powerpoint/2010/main" val="1677563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pPr>
              <a:defRPr/>
            </a:pPr>
            <a:r>
              <a:rPr lang="el-GR" smtClean="0"/>
              <a:t>Ενότητα 3. Βιολογική Εξέλιξη</a:t>
            </a:r>
            <a:endParaRPr lang="el-GR"/>
          </a:p>
        </p:txBody>
      </p:sp>
      <p:sp>
        <p:nvSpPr>
          <p:cNvPr id="9" name="Slide Number Placeholder 8"/>
          <p:cNvSpPr>
            <a:spLocks noGrp="1"/>
          </p:cNvSpPr>
          <p:nvPr>
            <p:ph type="sldNum" sz="quarter" idx="12"/>
          </p:nvPr>
        </p:nvSpPr>
        <p:spPr/>
        <p:txBody>
          <a:bodyPr/>
          <a:lstStyle/>
          <a:p>
            <a:pPr>
              <a:defRPr/>
            </a:pPr>
            <a:fld id="{3ABC43A0-70F0-46D9-8D0E-0E2C3BBAA31D}" type="slidenum">
              <a:rPr lang="el-GR" altLang="en-US" smtClean="0"/>
              <a:pPr>
                <a:defRPr/>
              </a:pPr>
              <a:t>‹#›</a:t>
            </a:fld>
            <a:endParaRPr lang="el-GR" altLang="en-US"/>
          </a:p>
        </p:txBody>
      </p:sp>
    </p:spTree>
    <p:extLst>
      <p:ext uri="{BB962C8B-B14F-4D97-AF65-F5344CB8AC3E}">
        <p14:creationId xmlns:p14="http://schemas.microsoft.com/office/powerpoint/2010/main" val="2519991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1415" y="3386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3. Βιολογική Εξέλιξη</a:t>
            </a:r>
            <a:endParaRPr lang="el-GR" dirty="0"/>
          </a:p>
        </p:txBody>
      </p:sp>
      <p:sp>
        <p:nvSpPr>
          <p:cNvPr id="4" name="Slide Number Placeholder 3"/>
          <p:cNvSpPr>
            <a:spLocks noGrp="1"/>
          </p:cNvSpPr>
          <p:nvPr>
            <p:ph type="sldNum" sz="quarter" idx="11"/>
          </p:nvPr>
        </p:nvSpPr>
        <p:spPr/>
        <p:txBody>
          <a:bodyPr/>
          <a:lstStyle/>
          <a:p>
            <a:pPr>
              <a:defRPr/>
            </a:pPr>
            <a:fld id="{B67DE7C6-77BD-4BDF-AF4A-F58B2FCD7B5E}" type="slidenum">
              <a:rPr lang="el-GR" altLang="en-US" smtClean="0"/>
              <a:pPr>
                <a:defRPr/>
              </a:pPr>
              <a:t>‹#›</a:t>
            </a:fld>
            <a:endParaRPr lang="el-GR" altLang="en-US" dirty="0"/>
          </a:p>
        </p:txBody>
      </p:sp>
    </p:spTree>
    <p:extLst>
      <p:ext uri="{BB962C8B-B14F-4D97-AF65-F5344CB8AC3E}">
        <p14:creationId xmlns:p14="http://schemas.microsoft.com/office/powerpoint/2010/main" val="689903334"/>
      </p:ext>
    </p:extLst>
  </p:cSld>
  <p:clrMapOvr>
    <a:masterClrMapping/>
  </p:clrMapOvr>
  <p:timing>
    <p:tnLst>
      <p:par>
        <p:cTn id="1" dur="indefinite" restart="never" nodeType="tmRoot"/>
      </p:par>
    </p:tnLst>
  </p:timing>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1608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3. Βιολογική Εξέλιξη</a:t>
            </a:r>
            <a:endParaRPr lang="el-GR" dirty="0"/>
          </a:p>
        </p:txBody>
      </p:sp>
      <p:sp>
        <p:nvSpPr>
          <p:cNvPr id="4" name="Slide Number Placeholder 3"/>
          <p:cNvSpPr>
            <a:spLocks noGrp="1"/>
          </p:cNvSpPr>
          <p:nvPr>
            <p:ph type="sldNum" sz="quarter" idx="11"/>
          </p:nvPr>
        </p:nvSpPr>
        <p:spPr/>
        <p:txBody>
          <a:bodyPr/>
          <a:lstStyle/>
          <a:p>
            <a:pPr>
              <a:defRPr/>
            </a:pPr>
            <a:fld id="{B67DE7C6-77BD-4BDF-AF4A-F58B2FCD7B5E}" type="slidenum">
              <a:rPr lang="el-GR" altLang="en-US" smtClean="0"/>
              <a:pPr>
                <a:defRPr/>
              </a:pPr>
              <a:t>‹#›</a:t>
            </a:fld>
            <a:endParaRPr lang="el-GR" altLang="en-US" dirty="0"/>
          </a:p>
        </p:txBody>
      </p:sp>
    </p:spTree>
    <p:extLst>
      <p:ext uri="{BB962C8B-B14F-4D97-AF65-F5344CB8AC3E}">
        <p14:creationId xmlns:p14="http://schemas.microsoft.com/office/powerpoint/2010/main" val="592054045"/>
      </p:ext>
    </p:extLst>
  </p:cSld>
  <p:clrMapOvr>
    <a:masterClrMapping/>
  </p:clrMapOvr>
  <p:timing>
    <p:tnLst>
      <p:par>
        <p:cTn id="1" dur="indefinite" restart="never" nodeType="tmRoot"/>
      </p:par>
    </p:tnLst>
  </p:timing>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pPr>
              <a:defRPr/>
            </a:pPr>
            <a:r>
              <a:rPr lang="el-GR" smtClean="0"/>
              <a:t>Ενότητα 3. Βιολογική Εξέλιξη</a:t>
            </a:r>
            <a:endParaRPr lang="el-GR"/>
          </a:p>
        </p:txBody>
      </p:sp>
      <p:sp>
        <p:nvSpPr>
          <p:cNvPr id="5" name="Slide Number Placeholder 4"/>
          <p:cNvSpPr>
            <a:spLocks noGrp="1"/>
          </p:cNvSpPr>
          <p:nvPr>
            <p:ph type="sldNum" sz="quarter" idx="12"/>
          </p:nvPr>
        </p:nvSpPr>
        <p:spPr/>
        <p:txBody>
          <a:bodyPr/>
          <a:lstStyle/>
          <a:p>
            <a:pPr>
              <a:defRPr/>
            </a:pPr>
            <a:fld id="{FAEE70DF-FAC3-4B1E-9C39-0ACD075FE123}" type="slidenum">
              <a:rPr lang="el-GR" altLang="en-US" smtClean="0"/>
              <a:pPr>
                <a:defRPr/>
              </a:pPr>
              <a:t>‹#›</a:t>
            </a:fld>
            <a:endParaRPr lang="el-GR" altLang="en-US"/>
          </a:p>
        </p:txBody>
      </p:sp>
      <p:sp>
        <p:nvSpPr>
          <p:cNvPr id="7" name="Θέση εικόνας 6"/>
          <p:cNvSpPr>
            <a:spLocks noGrp="1"/>
          </p:cNvSpPr>
          <p:nvPr>
            <p:ph type="pic" sz="quarter" idx="13"/>
          </p:nvPr>
        </p:nvSpPr>
        <p:spPr>
          <a:xfrm>
            <a:off x="628651" y="1794694"/>
            <a:ext cx="7886699" cy="3836937"/>
          </a:xfrm>
        </p:spPr>
        <p:txBody>
          <a:bodyPr/>
          <a:lstStyle/>
          <a:p>
            <a:r>
              <a:rPr lang="en-US" smtClean="0"/>
              <a:t>Click icon to add picture</a:t>
            </a:r>
            <a:endParaRPr lang="el-GR" dirty="0"/>
          </a:p>
        </p:txBody>
      </p:sp>
      <p:sp>
        <p:nvSpPr>
          <p:cNvPr id="9" name="Θέση κειμένου 8"/>
          <p:cNvSpPr>
            <a:spLocks noGrp="1"/>
          </p:cNvSpPr>
          <p:nvPr>
            <p:ph type="body" sz="quarter" idx="14"/>
          </p:nvPr>
        </p:nvSpPr>
        <p:spPr>
          <a:xfrm>
            <a:off x="628650" y="5735636"/>
            <a:ext cx="7940675" cy="48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Tree>
    <p:extLst>
      <p:ext uri="{BB962C8B-B14F-4D97-AF65-F5344CB8AC3E}">
        <p14:creationId xmlns:p14="http://schemas.microsoft.com/office/powerpoint/2010/main" val="4100801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3. Βιολογική Εξέλιξη</a:t>
            </a:r>
            <a:endParaRPr lang="el-GR"/>
          </a:p>
        </p:txBody>
      </p:sp>
      <p:sp>
        <p:nvSpPr>
          <p:cNvPr id="4" name="Θέση αριθμού διαφάνειας 3"/>
          <p:cNvSpPr>
            <a:spLocks noGrp="1"/>
          </p:cNvSpPr>
          <p:nvPr>
            <p:ph type="sldNum" sz="quarter" idx="11"/>
          </p:nvPr>
        </p:nvSpPr>
        <p:spPr/>
        <p:txBody>
          <a:bodyPr/>
          <a:lstStyle/>
          <a:p>
            <a:pPr>
              <a:defRPr/>
            </a:pPr>
            <a:fld id="{1E0B4B60-528A-4477-804F-9ECACB711E66}" type="slidenum">
              <a:rPr lang="el-GR" altLang="en-US" smtClean="0"/>
              <a:pPr>
                <a:defRPr/>
              </a:pPr>
              <a:t>‹#›</a:t>
            </a:fld>
            <a:endParaRPr lang="el-GR" altLang="en-US"/>
          </a:p>
        </p:txBody>
      </p:sp>
      <p:sp>
        <p:nvSpPr>
          <p:cNvPr id="6" name="Θέση SmartArt 5"/>
          <p:cNvSpPr>
            <a:spLocks noGrp="1"/>
          </p:cNvSpPr>
          <p:nvPr>
            <p:ph type="dgm" sz="quarter" idx="12"/>
          </p:nvPr>
        </p:nvSpPr>
        <p:spPr>
          <a:xfrm>
            <a:off x="628650" y="1858963"/>
            <a:ext cx="7886700" cy="4261618"/>
          </a:xfrm>
        </p:spPr>
        <p:txBody>
          <a:bodyPr/>
          <a:lstStyle/>
          <a:p>
            <a:r>
              <a:rPr lang="en-US" smtClean="0"/>
              <a:t>Click icon to add SmartArt graphic</a:t>
            </a:r>
            <a:endParaRPr lang="el-GR"/>
          </a:p>
        </p:txBody>
      </p:sp>
    </p:spTree>
    <p:extLst>
      <p:ext uri="{BB962C8B-B14F-4D97-AF65-F5344CB8AC3E}">
        <p14:creationId xmlns:p14="http://schemas.microsoft.com/office/powerpoint/2010/main" val="1881229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3. Βιολογική Εξέλιξη</a:t>
            </a:r>
            <a:endParaRPr lang="el-GR"/>
          </a:p>
        </p:txBody>
      </p:sp>
      <p:sp>
        <p:nvSpPr>
          <p:cNvPr id="4" name="Θέση αριθμού διαφάνειας 3"/>
          <p:cNvSpPr>
            <a:spLocks noGrp="1"/>
          </p:cNvSpPr>
          <p:nvPr>
            <p:ph type="sldNum" sz="quarter" idx="11"/>
          </p:nvPr>
        </p:nvSpPr>
        <p:spPr/>
        <p:txBody>
          <a:bodyPr/>
          <a:lstStyle/>
          <a:p>
            <a:pPr>
              <a:defRPr/>
            </a:pPr>
            <a:fld id="{BD51F0E1-C114-4773-B584-B0D633DF2FEE}" type="slidenum">
              <a:rPr lang="el-GR" altLang="en-US" smtClean="0"/>
              <a:pPr>
                <a:defRPr/>
              </a:pPr>
              <a:t>‹#›</a:t>
            </a:fld>
            <a:endParaRPr lang="el-GR" altLang="en-US"/>
          </a:p>
        </p:txBody>
      </p:sp>
      <p:sp>
        <p:nvSpPr>
          <p:cNvPr id="6" name="Θέση εικόνας 5"/>
          <p:cNvSpPr>
            <a:spLocks noGrp="1"/>
          </p:cNvSpPr>
          <p:nvPr>
            <p:ph type="pic" sz="quarter" idx="12"/>
          </p:nvPr>
        </p:nvSpPr>
        <p:spPr>
          <a:xfrm>
            <a:off x="628650" y="1843088"/>
            <a:ext cx="5300663" cy="4262437"/>
          </a:xfrm>
        </p:spPr>
        <p:txBody>
          <a:bodyPr/>
          <a:lstStyle/>
          <a:p>
            <a:r>
              <a:rPr lang="en-US" smtClean="0"/>
              <a:t>Click icon to add picture</a:t>
            </a:r>
            <a:endParaRPr lang="el-GR"/>
          </a:p>
        </p:txBody>
      </p:sp>
      <p:sp>
        <p:nvSpPr>
          <p:cNvPr id="8" name="Θέση κειμένου 7"/>
          <p:cNvSpPr>
            <a:spLocks noGrp="1"/>
          </p:cNvSpPr>
          <p:nvPr>
            <p:ph type="body" sz="quarter" idx="13"/>
          </p:nvPr>
        </p:nvSpPr>
        <p:spPr>
          <a:xfrm>
            <a:off x="6091238" y="1843088"/>
            <a:ext cx="2595562"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907960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latin typeface="+mn-lt"/>
              </a:defRPr>
            </a:lvl1pPr>
          </a:lstStyle>
          <a:p>
            <a:pPr>
              <a:defRPr/>
            </a:pPr>
            <a:r>
              <a:rPr lang="el-GR" dirty="0" smtClean="0"/>
              <a:t>Ενότητα 3. Βιολογική Εξέλιξη</a:t>
            </a:r>
            <a:endParaRPr lang="el-GR" dirty="0"/>
          </a:p>
        </p:txBody>
      </p:sp>
      <p:sp>
        <p:nvSpPr>
          <p:cNvPr id="6" name="Slide Number Placeholder 5"/>
          <p:cNvSpPr>
            <a:spLocks noGrp="1"/>
          </p:cNvSpPr>
          <p:nvPr>
            <p:ph type="sldNum" sz="quarter" idx="4"/>
          </p:nvPr>
        </p:nvSpPr>
        <p:spPr>
          <a:xfrm>
            <a:off x="7964557" y="6325416"/>
            <a:ext cx="550793"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latin typeface="+mn-lt"/>
              </a:defRPr>
            </a:lvl1pPr>
          </a:lstStyle>
          <a:p>
            <a:pPr>
              <a:defRPr/>
            </a:pPr>
            <a:fld id="{B67DE7C6-77BD-4BDF-AF4A-F58B2FCD7B5E}" type="slidenum">
              <a:rPr lang="el-GR" altLang="en-US" smtClean="0"/>
              <a:pPr>
                <a:defRPr/>
              </a:pPr>
              <a:t>‹#›</a:t>
            </a:fld>
            <a:endParaRPr lang="el-GR" altLang="en-US" dirty="0"/>
          </a:p>
        </p:txBody>
      </p:sp>
      <p:pic>
        <p:nvPicPr>
          <p:cNvPr id="7" name="Picture 6" descr="Λογότυπο Εθνικόν και Καποδιστριακόν Πανεπιστήμιον Αθηνών"/>
          <p:cNvPicPr>
            <a:picLocks noChangeAspect="1"/>
          </p:cNvPicPr>
          <p:nvPr/>
        </p:nvPicPr>
        <p:blipFill rotWithShape="1">
          <a:blip r:embed="rId24"/>
          <a:srcRect l="1" r="85167"/>
          <a:stretch/>
        </p:blipFill>
        <p:spPr>
          <a:xfrm>
            <a:off x="628650" y="6164722"/>
            <a:ext cx="505239" cy="622325"/>
          </a:xfrm>
          <a:prstGeom prst="rect">
            <a:avLst/>
          </a:prstGeom>
        </p:spPr>
      </p:pic>
    </p:spTree>
    <p:extLst>
      <p:ext uri="{BB962C8B-B14F-4D97-AF65-F5344CB8AC3E}">
        <p14:creationId xmlns:p14="http://schemas.microsoft.com/office/powerpoint/2010/main" val="435571382"/>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 id="2147484156" r:id="rId18"/>
    <p:sldLayoutId id="2147484157" r:id="rId19"/>
    <p:sldLayoutId id="2147484158" r:id="rId20"/>
    <p:sldLayoutId id="2147484159" r:id="rId21"/>
    <p:sldLayoutId id="2147484160" r:id="rId22"/>
  </p:sldLayoutIdLst>
  <p:hf hdr="0" dt="0"/>
  <p:txStyles>
    <p:titleStyle>
      <a:lvl1pPr algn="ctr" defTabSz="914400" rtl="0" eaLnBrk="1" latinLnBrk="0" hangingPunct="1">
        <a:lnSpc>
          <a:spcPct val="90000"/>
        </a:lnSpc>
        <a:spcBef>
          <a:spcPct val="0"/>
        </a:spcBef>
        <a:buNone/>
        <a:defRPr sz="4400" b="1" kern="1200">
          <a:solidFill>
            <a:schemeClr val="accent6">
              <a:lumMod val="75000"/>
            </a:schemeClr>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37.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p:txBody>
          <a:bodyPr>
            <a:normAutofit/>
          </a:bodyPr>
          <a:lstStyle/>
          <a:p>
            <a:pPr eaLnBrk="1" hangingPunct="1"/>
            <a:r>
              <a:rPr lang="el-GR" altLang="en-US" sz="4400" dirty="0" smtClean="0"/>
              <a:t>Ζωολογία Ι</a:t>
            </a:r>
            <a:endParaRPr lang="en-US" altLang="en-US" sz="4400" dirty="0" smtClean="0"/>
          </a:p>
        </p:txBody>
      </p:sp>
      <p:sp>
        <p:nvSpPr>
          <p:cNvPr id="5123" name="Text Placeholder 2"/>
          <p:cNvSpPr>
            <a:spLocks noGrp="1"/>
          </p:cNvSpPr>
          <p:nvPr>
            <p:ph type="subTitle" idx="1"/>
          </p:nvPr>
        </p:nvSpPr>
        <p:spPr/>
        <p:txBody>
          <a:bodyPr/>
          <a:lstStyle/>
          <a:p>
            <a:pPr eaLnBrk="1" hangingPunct="1">
              <a:lnSpc>
                <a:spcPct val="100000"/>
              </a:lnSpc>
            </a:pPr>
            <a:r>
              <a:rPr lang="el-GR" altLang="el-GR" b="1" dirty="0" smtClean="0">
                <a:solidFill>
                  <a:schemeClr val="accent6">
                    <a:lumMod val="75000"/>
                  </a:schemeClr>
                </a:solidFill>
              </a:rPr>
              <a:t>Ενότητα </a:t>
            </a:r>
            <a:r>
              <a:rPr lang="en-US" altLang="el-GR" b="1" dirty="0" smtClean="0">
                <a:solidFill>
                  <a:schemeClr val="accent6">
                    <a:lumMod val="75000"/>
                  </a:schemeClr>
                </a:solidFill>
              </a:rPr>
              <a:t>3</a:t>
            </a:r>
            <a:r>
              <a:rPr lang="el-GR" altLang="el-GR" dirty="0" smtClean="0">
                <a:solidFill>
                  <a:schemeClr val="accent6">
                    <a:lumMod val="75000"/>
                  </a:schemeClr>
                </a:solidFill>
              </a:rPr>
              <a:t>:</a:t>
            </a:r>
            <a:r>
              <a:rPr lang="en-US" altLang="el-GR" dirty="0" smtClean="0">
                <a:solidFill>
                  <a:schemeClr val="accent6">
                    <a:lumMod val="75000"/>
                  </a:schemeClr>
                </a:solidFill>
              </a:rPr>
              <a:t> </a:t>
            </a:r>
            <a:r>
              <a:rPr lang="el-GR" altLang="el-GR" sz="2600" dirty="0" smtClean="0"/>
              <a:t>Βιολογική Εξέλιξη</a:t>
            </a:r>
            <a:endParaRPr lang="el-GR" altLang="el-GR" b="1" i="1" dirty="0" smtClean="0"/>
          </a:p>
          <a:p>
            <a:pPr eaLnBrk="1" hangingPunct="1">
              <a:lnSpc>
                <a:spcPct val="100000"/>
              </a:lnSpc>
              <a:spcBef>
                <a:spcPts val="1800"/>
              </a:spcBef>
            </a:pPr>
            <a:r>
              <a:rPr lang="el-GR" altLang="el-GR" dirty="0" smtClean="0"/>
              <a:t>Αναστάσιος</a:t>
            </a:r>
            <a:r>
              <a:rPr lang="en-US" altLang="el-GR" dirty="0" smtClean="0"/>
              <a:t> </a:t>
            </a:r>
            <a:r>
              <a:rPr lang="el-GR" altLang="el-GR" dirty="0" err="1" smtClean="0"/>
              <a:t>Λεγάκις</a:t>
            </a:r>
            <a:r>
              <a:rPr lang="el-GR" altLang="el-GR" dirty="0" smtClean="0"/>
              <a:t>, </a:t>
            </a:r>
            <a:r>
              <a:rPr lang="el-GR" altLang="el-GR" dirty="0" err="1" smtClean="0"/>
              <a:t>Αναπλ</a:t>
            </a:r>
            <a:r>
              <a:rPr lang="el-GR" altLang="el-GR" dirty="0" smtClean="0"/>
              <a:t>. Καθηγητής</a:t>
            </a:r>
          </a:p>
          <a:p>
            <a:pPr eaLnBrk="1" hangingPunct="1">
              <a:lnSpc>
                <a:spcPct val="100000"/>
              </a:lnSpc>
              <a:spcBef>
                <a:spcPct val="0"/>
              </a:spcBef>
            </a:pPr>
            <a:r>
              <a:rPr lang="el-GR" altLang="el-GR" dirty="0" smtClean="0"/>
              <a:t>Σχολή Θετικών Επιστημών</a:t>
            </a:r>
          </a:p>
          <a:p>
            <a:pPr eaLnBrk="1" hangingPunct="1">
              <a:lnSpc>
                <a:spcPct val="100000"/>
              </a:lnSpc>
              <a:spcBef>
                <a:spcPct val="0"/>
              </a:spcBef>
            </a:pPr>
            <a:r>
              <a:rPr lang="el-GR" altLang="el-GR" dirty="0" smtClean="0"/>
              <a:t>Τμήμα Βιολογίας</a:t>
            </a:r>
            <a:endParaRPr lang="en-US" altLang="el-GR" dirty="0" smtClean="0"/>
          </a:p>
          <a:p>
            <a:pPr eaLnBrk="1" hangingPunct="1"/>
            <a:endParaRPr lang="en-US" altLang="en-US"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l-GR" altLang="en-US" smtClean="0"/>
              <a:t>Ομοιομορφισμός 2/2</a:t>
            </a:r>
          </a:p>
        </p:txBody>
      </p:sp>
      <p:sp>
        <p:nvSpPr>
          <p:cNvPr id="23555" name="Content Placeholder 2"/>
          <p:cNvSpPr>
            <a:spLocks noGrp="1"/>
          </p:cNvSpPr>
          <p:nvPr>
            <p:ph idx="1"/>
          </p:nvPr>
        </p:nvSpPr>
        <p:spPr>
          <a:xfrm>
            <a:off x="466725" y="1690688"/>
            <a:ext cx="8210550" cy="4351337"/>
          </a:xfrm>
        </p:spPr>
        <p:txBody>
          <a:bodyPr/>
          <a:lstStyle/>
          <a:p>
            <a:pPr eaLnBrk="1" hangingPunct="1">
              <a:buFontTx/>
              <a:buChar char="•"/>
            </a:pPr>
            <a:r>
              <a:rPr lang="el-GR" altLang="el-GR" sz="2800" dirty="0" smtClean="0"/>
              <a:t>Η ηλικία της Γης θα πρέπει να ανάγεται σε εκατομμύρια χρόνια.</a:t>
            </a:r>
          </a:p>
          <a:p>
            <a:pPr eaLnBrk="1" hangingPunct="1">
              <a:buFontTx/>
              <a:buChar char="•"/>
            </a:pPr>
            <a:endParaRPr lang="el-GR" altLang="el-GR" sz="2800" dirty="0" smtClean="0"/>
          </a:p>
          <a:p>
            <a:pPr eaLnBrk="1" hangingPunct="1">
              <a:buFontTx/>
              <a:buChar char="•"/>
            </a:pPr>
            <a:r>
              <a:rPr lang="el-GR" altLang="el-GR" sz="2800" dirty="0" smtClean="0"/>
              <a:t>Οι γεωλογικές αλλαγές που συμβαίνουν μέσα στο χρόνο είναι βαθμιαίες.</a:t>
            </a:r>
          </a:p>
          <a:p>
            <a:pPr eaLnBrk="1" hangingPunct="1">
              <a:buFontTx/>
              <a:buChar char="•"/>
            </a:pPr>
            <a:endParaRPr lang="el-GR" altLang="el-GR" sz="2800" dirty="0" smtClean="0"/>
          </a:p>
          <a:p>
            <a:pPr eaLnBrk="1" hangingPunct="1">
              <a:buFontTx/>
              <a:buChar char="•"/>
            </a:pPr>
            <a:r>
              <a:rPr lang="el-GR" altLang="el-GR" sz="2800" dirty="0" smtClean="0"/>
              <a:t>Οι γεωλογικές αλλαγές δεν έχουν κάποια ενδογενή τάση να κατευθύνονται προς συγκεκριμένη κατεύθυνση.</a:t>
            </a:r>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355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D669F35B-CF5F-4E5D-9001-EC1C87CAA29F}" type="slidenum">
              <a:rPr lang="el-GR" altLang="en-US" sz="1200" smtClean="0">
                <a:solidFill>
                  <a:srgbClr val="898989"/>
                </a:solidFill>
                <a:cs typeface="Arial" panose="020B0604020202020204" pitchFamily="34" charset="0"/>
              </a:rPr>
              <a:pPr>
                <a:lnSpc>
                  <a:spcPct val="100000"/>
                </a:lnSpc>
                <a:spcBef>
                  <a:spcPct val="0"/>
                </a:spcBef>
                <a:buFontTx/>
                <a:buNone/>
              </a:pPr>
              <a:t>10</a:t>
            </a:fld>
            <a:endParaRPr lang="el-GR" altLang="en-US" sz="1200" smtClean="0">
              <a:solidFill>
                <a:srgbClr val="898989"/>
              </a:solidFill>
              <a:cs typeface="Arial" panose="020B060402020202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r>
              <a:rPr lang="el-GR" altLang="en-US" dirty="0" smtClean="0"/>
              <a:t>Ορολογία 2/2</a:t>
            </a:r>
            <a:endParaRPr lang="en-US" altLang="en-US" dirty="0" smtClean="0"/>
          </a:p>
        </p:txBody>
      </p:sp>
      <p:sp>
        <p:nvSpPr>
          <p:cNvPr id="207875" name="Θέση περιεχομένου 5"/>
          <p:cNvSpPr>
            <a:spLocks noGrp="1"/>
          </p:cNvSpPr>
          <p:nvPr>
            <p:ph idx="1"/>
          </p:nvPr>
        </p:nvSpPr>
        <p:spPr/>
        <p:txBody>
          <a:bodyPr/>
          <a:lstStyle/>
          <a:p>
            <a:pPr marL="0" indent="0" eaLnBrk="1" hangingPunct="1">
              <a:buFont typeface="Arial" panose="020B0604020202020204" pitchFamily="34" charset="0"/>
              <a:buNone/>
            </a:pPr>
            <a:r>
              <a:rPr lang="el-GR" altLang="en-US" sz="2400" b="1" smtClean="0"/>
              <a:t>Πολυμορφισμός</a:t>
            </a:r>
          </a:p>
          <a:p>
            <a:pPr marL="0" indent="0" eaLnBrk="1" hangingPunct="1">
              <a:buFont typeface="Arial" panose="020B0604020202020204" pitchFamily="34" charset="0"/>
              <a:buNone/>
            </a:pPr>
            <a:r>
              <a:rPr lang="el-GR" altLang="en-US" sz="2400" smtClean="0"/>
              <a:t>Η ύπαρξη διαφορετικών αλληλομόρφων ενός γονιδίου σε έναν πληθυσμό</a:t>
            </a:r>
            <a:r>
              <a:rPr lang="en-US" altLang="en-US" sz="2400" smtClean="0"/>
              <a:t>.</a:t>
            </a:r>
            <a:endParaRPr lang="el-GR" altLang="en-US" sz="2400" smtClean="0"/>
          </a:p>
          <a:p>
            <a:pPr marL="0" indent="0" eaLnBrk="1" hangingPunct="1">
              <a:spcBef>
                <a:spcPts val="1800"/>
              </a:spcBef>
              <a:buFont typeface="Arial" panose="020B0604020202020204" pitchFamily="34" charset="0"/>
              <a:buNone/>
            </a:pPr>
            <a:r>
              <a:rPr lang="el-GR" altLang="en-US" sz="2400" b="1" smtClean="0"/>
              <a:t>Γονιδιακή δεξαμενή</a:t>
            </a:r>
          </a:p>
          <a:p>
            <a:pPr marL="0" indent="0" eaLnBrk="1" hangingPunct="1">
              <a:buFont typeface="Arial" panose="020B0604020202020204" pitchFamily="34" charset="0"/>
              <a:buNone/>
            </a:pPr>
            <a:r>
              <a:rPr lang="el-GR" altLang="en-US" sz="2400" smtClean="0"/>
              <a:t>Όλα τα αλληλόμορφα όλων των γονιδίων που ανήκουν σε όλα τα άτομα ενός πληθυσμού</a:t>
            </a:r>
            <a:r>
              <a:rPr lang="en-US" altLang="en-US" sz="2400" smtClean="0"/>
              <a:t>.</a:t>
            </a:r>
            <a:r>
              <a:rPr lang="el-GR" altLang="en-US" sz="2400" smtClean="0"/>
              <a:t> </a:t>
            </a:r>
          </a:p>
          <a:p>
            <a:pPr marL="0" indent="0" eaLnBrk="1" hangingPunct="1">
              <a:spcBef>
                <a:spcPts val="1800"/>
              </a:spcBef>
              <a:buFont typeface="Arial" panose="020B0604020202020204" pitchFamily="34" charset="0"/>
              <a:buNone/>
            </a:pPr>
            <a:r>
              <a:rPr lang="el-GR" altLang="en-US" sz="2400" b="1" smtClean="0"/>
              <a:t>Αλληλομορφική συχνότητα</a:t>
            </a:r>
          </a:p>
          <a:p>
            <a:pPr marL="0" indent="0" eaLnBrk="1" hangingPunct="1">
              <a:buFont typeface="Arial" panose="020B0604020202020204" pitchFamily="34" charset="0"/>
              <a:buNone/>
            </a:pPr>
            <a:r>
              <a:rPr lang="el-GR" altLang="en-US" sz="2400" smtClean="0"/>
              <a:t>Η σχετική συχνότητα κάθε αλληλομόρφου σε έναν πληθυσμό</a:t>
            </a:r>
            <a:r>
              <a:rPr lang="en-US" altLang="en-US" sz="2400" smtClean="0"/>
              <a:t>.</a:t>
            </a:r>
            <a:r>
              <a:rPr lang="el-GR" altLang="en-US" sz="2400" smtClean="0"/>
              <a:t> </a:t>
            </a: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0787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77C7DFE4-E6C5-4ABB-8FE7-F6AA6EE0DCC6}" type="slidenum">
              <a:rPr lang="el-GR" altLang="en-US" sz="1200" smtClean="0">
                <a:solidFill>
                  <a:srgbClr val="898989"/>
                </a:solidFill>
                <a:cs typeface="Arial" panose="020B0604020202020204" pitchFamily="34" charset="0"/>
              </a:rPr>
              <a:pPr>
                <a:lnSpc>
                  <a:spcPct val="100000"/>
                </a:lnSpc>
                <a:spcBef>
                  <a:spcPct val="0"/>
                </a:spcBef>
                <a:buFontTx/>
                <a:buNone/>
              </a:pPr>
              <a:t>100</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4" name="Τίτλος 2"/>
          <p:cNvSpPr>
            <a:spLocks noGrp="1"/>
          </p:cNvSpPr>
          <p:nvPr>
            <p:ph type="title"/>
          </p:nvPr>
        </p:nvSpPr>
        <p:spPr/>
        <p:txBody>
          <a:bodyPr/>
          <a:lstStyle/>
          <a:p>
            <a:pPr eaLnBrk="1" hangingPunct="1"/>
            <a:r>
              <a:rPr lang="el-GR" altLang="en-US" sz="4000" dirty="0" smtClean="0"/>
              <a:t>Η κατανομή των ομάδων αίματος στην Ευρώπη</a:t>
            </a:r>
            <a:endParaRPr lang="en-US" altLang="en-US" sz="4000" dirty="0" smtClean="0"/>
          </a:p>
        </p:txBody>
      </p:sp>
      <p:pic>
        <p:nvPicPr>
          <p:cNvPr id="209925"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19250" y="1554163"/>
            <a:ext cx="5772150" cy="462280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0992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7DEA355C-9318-4FCA-9ECC-C7A44EE06F09}" type="slidenum">
              <a:rPr lang="el-GR" altLang="en-US" sz="1200" smtClean="0">
                <a:solidFill>
                  <a:srgbClr val="898989"/>
                </a:solidFill>
                <a:cs typeface="Arial" panose="020B0604020202020204" pitchFamily="34" charset="0"/>
              </a:rPr>
              <a:pPr>
                <a:lnSpc>
                  <a:spcPct val="100000"/>
                </a:lnSpc>
                <a:spcBef>
                  <a:spcPct val="0"/>
                </a:spcBef>
                <a:buFontTx/>
                <a:buNone/>
              </a:pPr>
              <a:t>101</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010400" y="5851525"/>
            <a:ext cx="341313" cy="276225"/>
          </a:xfrm>
          <a:prstGeom prst="rect">
            <a:avLst/>
          </a:prstGeom>
          <a:noFill/>
        </p:spPr>
        <p:txBody>
          <a:bodyPr wrap="none">
            <a:spAutoFit/>
          </a:bodyPr>
          <a:lstStyle/>
          <a:p>
            <a:pPr>
              <a:defRPr/>
            </a:pPr>
            <a:r>
              <a:rPr lang="el-GR" sz="1200" dirty="0">
                <a:latin typeface="+mn-lt"/>
              </a:rPr>
              <a:t>4</a:t>
            </a:r>
            <a:r>
              <a:rPr lang="en-US" sz="1200" dirty="0">
                <a:latin typeface="+mn-lt"/>
              </a:rPr>
              <a:t>9</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Τίτλος 2"/>
          <p:cNvSpPr>
            <a:spLocks noGrp="1"/>
          </p:cNvSpPr>
          <p:nvPr>
            <p:ph type="title"/>
          </p:nvPr>
        </p:nvSpPr>
        <p:spPr/>
        <p:txBody>
          <a:bodyPr/>
          <a:lstStyle/>
          <a:p>
            <a:pPr eaLnBrk="1" hangingPunct="1"/>
            <a:r>
              <a:rPr lang="el-GR" altLang="en-US" smtClean="0"/>
              <a:t>Ομάδες αίματος</a:t>
            </a:r>
            <a:endParaRPr lang="en-US" altLang="en-US" smtClean="0"/>
          </a:p>
        </p:txBody>
      </p:sp>
      <p:sp>
        <p:nvSpPr>
          <p:cNvPr id="211971" name="Θέση περιεχομένου 5"/>
          <p:cNvSpPr>
            <a:spLocks noGrp="1"/>
          </p:cNvSpPr>
          <p:nvPr>
            <p:ph sz="half" idx="1"/>
          </p:nvPr>
        </p:nvSpPr>
        <p:spPr>
          <a:xfrm>
            <a:off x="381000" y="1641475"/>
            <a:ext cx="3657600" cy="4351338"/>
          </a:xfrm>
          <a:ln>
            <a:solidFill>
              <a:schemeClr val="tx1"/>
            </a:solidFill>
            <a:miter lim="800000"/>
            <a:headEnd/>
            <a:tailEnd/>
          </a:ln>
        </p:spPr>
        <p:txBody>
          <a:bodyPr/>
          <a:lstStyle/>
          <a:p>
            <a:pPr marL="0" indent="0" eaLnBrk="1" hangingPunct="1">
              <a:buFont typeface="Arial" panose="020B0604020202020204" pitchFamily="34" charset="0"/>
              <a:buNone/>
            </a:pPr>
            <a:endParaRPr lang="en-US" altLang="en-US" sz="2000" b="1" i="1" smtClean="0">
              <a:cs typeface="Arial" panose="020B0604020202020204" pitchFamily="34" charset="0"/>
            </a:endParaRPr>
          </a:p>
          <a:p>
            <a:pPr marL="0" indent="0" algn="ctr" eaLnBrk="1" hangingPunct="1">
              <a:buFont typeface="Arial" panose="020B0604020202020204" pitchFamily="34" charset="0"/>
              <a:buNone/>
            </a:pPr>
            <a:r>
              <a:rPr lang="el-GR" altLang="en-US" sz="2000" b="1" i="1" smtClean="0">
                <a:cs typeface="Arial" panose="020B0604020202020204" pitchFamily="34" charset="0"/>
              </a:rPr>
              <a:t>Ι</a:t>
            </a:r>
            <a:r>
              <a:rPr lang="el-GR" altLang="en-US" sz="2000" b="1" i="1" baseline="30000" smtClean="0">
                <a:cs typeface="Arial" panose="020B0604020202020204" pitchFamily="34" charset="0"/>
              </a:rPr>
              <a:t>Α</a:t>
            </a:r>
            <a:r>
              <a:rPr lang="el-GR" altLang="en-US" sz="2000" b="1" smtClean="0">
                <a:cs typeface="Arial" panose="020B0604020202020204" pitchFamily="34" charset="0"/>
              </a:rPr>
              <a:t> </a:t>
            </a:r>
            <a:r>
              <a:rPr lang="el-GR" altLang="en-US" sz="2000" b="1" smtClean="0"/>
              <a:t>ομάδα αίματος Α</a:t>
            </a:r>
          </a:p>
          <a:p>
            <a:pPr marL="0" indent="0" algn="ctr" eaLnBrk="1" hangingPunct="1">
              <a:buFont typeface="Arial" panose="020B0604020202020204" pitchFamily="34" charset="0"/>
              <a:buNone/>
            </a:pPr>
            <a:r>
              <a:rPr lang="el-GR" altLang="en-US" sz="2000" b="1" i="1" smtClean="0">
                <a:cs typeface="Arial" panose="020B0604020202020204" pitchFamily="34" charset="0"/>
              </a:rPr>
              <a:t>Ι</a:t>
            </a:r>
            <a:r>
              <a:rPr lang="el-GR" altLang="en-US" sz="2000" b="1" i="1" baseline="30000" smtClean="0">
                <a:cs typeface="Arial" panose="020B0604020202020204" pitchFamily="34" charset="0"/>
              </a:rPr>
              <a:t>Β</a:t>
            </a:r>
            <a:r>
              <a:rPr lang="el-GR" altLang="en-US" sz="2000" b="1" smtClean="0">
                <a:cs typeface="Arial" panose="020B0604020202020204" pitchFamily="34" charset="0"/>
              </a:rPr>
              <a:t> </a:t>
            </a:r>
            <a:r>
              <a:rPr lang="el-GR" altLang="en-US" sz="2000" b="1" smtClean="0"/>
              <a:t>ομάδα αίματος Β</a:t>
            </a:r>
          </a:p>
          <a:p>
            <a:pPr marL="0" indent="0" algn="ctr" eaLnBrk="1" hangingPunct="1">
              <a:buFont typeface="Arial" panose="020B0604020202020204" pitchFamily="34" charset="0"/>
              <a:buNone/>
            </a:pPr>
            <a:r>
              <a:rPr lang="el-GR" altLang="en-US" sz="2000" b="1" i="1" smtClean="0">
                <a:cs typeface="Arial" panose="020B0604020202020204" pitchFamily="34" charset="0"/>
              </a:rPr>
              <a:t>i</a:t>
            </a:r>
            <a:r>
              <a:rPr lang="el-GR" altLang="en-US" sz="2000" b="1" smtClean="0">
                <a:cs typeface="Arial" panose="020B0604020202020204" pitchFamily="34" charset="0"/>
              </a:rPr>
              <a:t> </a:t>
            </a:r>
            <a:r>
              <a:rPr lang="el-GR" altLang="en-US" sz="2000" b="1" smtClean="0"/>
              <a:t>ομάδα αίματος Ο</a:t>
            </a:r>
            <a:endParaRPr lang="en-US" altLang="en-US" sz="2000" b="1" smtClean="0"/>
          </a:p>
          <a:p>
            <a:pPr marL="0" indent="0" algn="ctr" eaLnBrk="1" hangingPunct="1">
              <a:buFont typeface="Arial" panose="020B0604020202020204" pitchFamily="34" charset="0"/>
              <a:buNone/>
            </a:pPr>
            <a:endParaRPr lang="el-GR" altLang="en-US" sz="2000" b="1" smtClean="0"/>
          </a:p>
          <a:p>
            <a:pPr marL="0" indent="0" algn="ctr" eaLnBrk="1" hangingPunct="1">
              <a:spcBef>
                <a:spcPts val="1800"/>
              </a:spcBef>
              <a:buFont typeface="Arial" panose="020B0604020202020204" pitchFamily="34" charset="0"/>
              <a:buNone/>
            </a:pPr>
            <a:r>
              <a:rPr lang="el-GR" altLang="en-US" sz="2000" b="1" i="1" smtClean="0">
                <a:cs typeface="Arial" panose="020B0604020202020204" pitchFamily="34" charset="0"/>
              </a:rPr>
              <a:t>Ι</a:t>
            </a:r>
            <a:r>
              <a:rPr lang="el-GR" altLang="en-US" sz="2000" b="1" i="1" baseline="30000" smtClean="0">
                <a:cs typeface="Arial" panose="020B0604020202020204" pitchFamily="34" charset="0"/>
              </a:rPr>
              <a:t>Α</a:t>
            </a:r>
            <a:r>
              <a:rPr lang="el-GR" altLang="en-US" sz="2000" b="1" i="1" smtClean="0">
                <a:cs typeface="Arial" panose="020B0604020202020204" pitchFamily="34" charset="0"/>
              </a:rPr>
              <a:t>Ι</a:t>
            </a:r>
            <a:r>
              <a:rPr lang="el-GR" altLang="en-US" sz="2000" b="1" i="1" baseline="30000" smtClean="0">
                <a:cs typeface="Arial" panose="020B0604020202020204" pitchFamily="34" charset="0"/>
              </a:rPr>
              <a:t>Α</a:t>
            </a:r>
            <a:r>
              <a:rPr lang="el-GR" altLang="en-US" sz="2000" b="1" smtClean="0">
                <a:cs typeface="Arial" panose="020B0604020202020204" pitchFamily="34" charset="0"/>
              </a:rPr>
              <a:t> </a:t>
            </a:r>
            <a:r>
              <a:rPr lang="el-GR" altLang="en-US" sz="2000" b="1" smtClean="0"/>
              <a:t>και </a:t>
            </a:r>
            <a:r>
              <a:rPr lang="el-GR" altLang="en-US" sz="2000" b="1" i="1" smtClean="0">
                <a:cs typeface="Arial" panose="020B0604020202020204" pitchFamily="34" charset="0"/>
              </a:rPr>
              <a:t>Ι</a:t>
            </a:r>
            <a:r>
              <a:rPr lang="el-GR" altLang="en-US" sz="2000" b="1" i="1" baseline="30000" smtClean="0">
                <a:cs typeface="Arial" panose="020B0604020202020204" pitchFamily="34" charset="0"/>
              </a:rPr>
              <a:t>A</a:t>
            </a:r>
            <a:r>
              <a:rPr lang="el-GR" altLang="en-US" sz="2000" b="1" i="1" smtClean="0">
                <a:cs typeface="Arial" panose="020B0604020202020204" pitchFamily="34" charset="0"/>
              </a:rPr>
              <a:t>i</a:t>
            </a:r>
            <a:r>
              <a:rPr lang="el-GR" altLang="en-US" sz="2000" b="1" smtClean="0">
                <a:cs typeface="Arial" panose="020B0604020202020204" pitchFamily="34" charset="0"/>
              </a:rPr>
              <a:t> </a:t>
            </a:r>
            <a:r>
              <a:rPr lang="el-GR" altLang="en-US" sz="2000" b="1" smtClean="0"/>
              <a:t>αίμα ομάδας Α</a:t>
            </a:r>
          </a:p>
          <a:p>
            <a:pPr marL="0" indent="0" algn="ctr" eaLnBrk="1" hangingPunct="1">
              <a:buFont typeface="Arial" panose="020B0604020202020204" pitchFamily="34" charset="0"/>
              <a:buNone/>
            </a:pPr>
            <a:r>
              <a:rPr lang="el-GR" altLang="en-US" sz="2000" b="1" i="1" smtClean="0">
                <a:cs typeface="Arial" panose="020B0604020202020204" pitchFamily="34" charset="0"/>
              </a:rPr>
              <a:t>Ι</a:t>
            </a:r>
            <a:r>
              <a:rPr lang="el-GR" altLang="en-US" sz="2000" b="1" i="1" baseline="30000" smtClean="0">
                <a:cs typeface="Arial" panose="020B0604020202020204" pitchFamily="34" charset="0"/>
              </a:rPr>
              <a:t>Β</a:t>
            </a:r>
            <a:r>
              <a:rPr lang="el-GR" altLang="en-US" sz="2000" b="1" i="1" smtClean="0">
                <a:cs typeface="Arial" panose="020B0604020202020204" pitchFamily="34" charset="0"/>
              </a:rPr>
              <a:t>Ι</a:t>
            </a:r>
            <a:r>
              <a:rPr lang="el-GR" altLang="en-US" sz="2000" b="1" i="1" baseline="30000" smtClean="0">
                <a:cs typeface="Arial" panose="020B0604020202020204" pitchFamily="34" charset="0"/>
              </a:rPr>
              <a:t>Β</a:t>
            </a:r>
            <a:r>
              <a:rPr lang="el-GR" altLang="en-US" sz="2000" b="1" smtClean="0">
                <a:cs typeface="Arial" panose="020B0604020202020204" pitchFamily="34" charset="0"/>
              </a:rPr>
              <a:t> </a:t>
            </a:r>
            <a:r>
              <a:rPr lang="el-GR" altLang="en-US" sz="2000" b="1" smtClean="0"/>
              <a:t>και</a:t>
            </a:r>
            <a:r>
              <a:rPr lang="el-GR" altLang="en-US" sz="2000" b="1" smtClean="0">
                <a:cs typeface="Arial" panose="020B0604020202020204" pitchFamily="34" charset="0"/>
              </a:rPr>
              <a:t> </a:t>
            </a:r>
            <a:r>
              <a:rPr lang="el-GR" altLang="en-US" sz="2000" b="1" i="1" smtClean="0">
                <a:cs typeface="Arial" panose="020B0604020202020204" pitchFamily="34" charset="0"/>
              </a:rPr>
              <a:t>Ι</a:t>
            </a:r>
            <a:r>
              <a:rPr lang="el-GR" altLang="en-US" sz="2000" b="1" i="1" baseline="30000" smtClean="0">
                <a:cs typeface="Arial" panose="020B0604020202020204" pitchFamily="34" charset="0"/>
              </a:rPr>
              <a:t>B</a:t>
            </a:r>
            <a:r>
              <a:rPr lang="el-GR" altLang="en-US" sz="2000" b="1" i="1" smtClean="0">
                <a:cs typeface="Arial" panose="020B0604020202020204" pitchFamily="34" charset="0"/>
              </a:rPr>
              <a:t>i</a:t>
            </a:r>
            <a:r>
              <a:rPr lang="el-GR" altLang="en-US" sz="2000" b="1" smtClean="0">
                <a:cs typeface="Arial" panose="020B0604020202020204" pitchFamily="34" charset="0"/>
              </a:rPr>
              <a:t> </a:t>
            </a:r>
            <a:r>
              <a:rPr lang="el-GR" altLang="en-US" sz="2000" b="1" smtClean="0"/>
              <a:t>αίμα ομάδας Β</a:t>
            </a:r>
          </a:p>
          <a:p>
            <a:pPr marL="0" indent="0" algn="ctr" eaLnBrk="1" hangingPunct="1">
              <a:buFont typeface="Arial" panose="020B0604020202020204" pitchFamily="34" charset="0"/>
              <a:buNone/>
            </a:pPr>
            <a:r>
              <a:rPr lang="el-GR" altLang="en-US" sz="2000" b="1" i="1" smtClean="0">
                <a:cs typeface="Arial" panose="020B0604020202020204" pitchFamily="34" charset="0"/>
              </a:rPr>
              <a:t>Ι</a:t>
            </a:r>
            <a:r>
              <a:rPr lang="el-GR" altLang="en-US" sz="2000" b="1" i="1" baseline="30000" smtClean="0">
                <a:cs typeface="Arial" panose="020B0604020202020204" pitchFamily="34" charset="0"/>
              </a:rPr>
              <a:t>Α</a:t>
            </a:r>
            <a:r>
              <a:rPr lang="el-GR" altLang="en-US" sz="2000" b="1" i="1" smtClean="0">
                <a:cs typeface="Arial" panose="020B0604020202020204" pitchFamily="34" charset="0"/>
              </a:rPr>
              <a:t>Ι</a:t>
            </a:r>
            <a:r>
              <a:rPr lang="el-GR" altLang="en-US" sz="2000" b="1" i="1" baseline="30000" smtClean="0">
                <a:cs typeface="Arial" panose="020B0604020202020204" pitchFamily="34" charset="0"/>
              </a:rPr>
              <a:t>Β</a:t>
            </a:r>
            <a:r>
              <a:rPr lang="el-GR" altLang="en-US" sz="2000" b="1" smtClean="0">
                <a:cs typeface="Arial" panose="020B0604020202020204" pitchFamily="34" charset="0"/>
              </a:rPr>
              <a:t> </a:t>
            </a:r>
            <a:r>
              <a:rPr lang="el-GR" altLang="en-US" sz="2000" b="1" smtClean="0"/>
              <a:t>αίμα ομάδας ΑΒ</a:t>
            </a:r>
          </a:p>
          <a:p>
            <a:pPr marL="0" indent="0" algn="ctr" eaLnBrk="1" hangingPunct="1">
              <a:buFont typeface="Arial" panose="020B0604020202020204" pitchFamily="34" charset="0"/>
              <a:buNone/>
            </a:pPr>
            <a:r>
              <a:rPr lang="el-GR" altLang="en-US" sz="2000" b="1" i="1" smtClean="0">
                <a:cs typeface="Arial" panose="020B0604020202020204" pitchFamily="34" charset="0"/>
              </a:rPr>
              <a:t>ii</a:t>
            </a:r>
            <a:r>
              <a:rPr lang="el-GR" altLang="en-US" sz="2000" b="1" smtClean="0">
                <a:cs typeface="Arial" panose="020B0604020202020204" pitchFamily="34" charset="0"/>
              </a:rPr>
              <a:t> </a:t>
            </a:r>
            <a:r>
              <a:rPr lang="el-GR" altLang="en-US" sz="2000" b="1" smtClean="0"/>
              <a:t>αίμα ομάδας Ο</a:t>
            </a:r>
          </a:p>
          <a:p>
            <a:pPr marL="0" indent="0" eaLnBrk="1" hangingPunct="1"/>
            <a:endParaRPr lang="en-US" altLang="en-US" smtClean="0"/>
          </a:p>
        </p:txBody>
      </p:sp>
      <p:sp>
        <p:nvSpPr>
          <p:cNvPr id="211972" name="Θέση περιεχομένου 1"/>
          <p:cNvSpPr>
            <a:spLocks noGrp="1"/>
          </p:cNvSpPr>
          <p:nvPr>
            <p:ph sz="half" idx="2"/>
          </p:nvPr>
        </p:nvSpPr>
        <p:spPr>
          <a:xfrm>
            <a:off x="4425950" y="1639888"/>
            <a:ext cx="4352925" cy="4351337"/>
          </a:xfrm>
          <a:ln>
            <a:solidFill>
              <a:schemeClr val="tx1"/>
            </a:solidFill>
            <a:miter lim="800000"/>
            <a:headEnd/>
            <a:tailEnd/>
          </a:ln>
        </p:spPr>
        <p:txBody>
          <a:bodyPr/>
          <a:lstStyle/>
          <a:p>
            <a:pPr marL="0" indent="0" eaLnBrk="1" hangingPunct="1">
              <a:buFont typeface="Arial" panose="020B0604020202020204" pitchFamily="34" charset="0"/>
              <a:buNone/>
            </a:pPr>
            <a:endParaRPr lang="en-US" altLang="en-US" sz="2000" b="1" smtClean="0"/>
          </a:p>
          <a:p>
            <a:pPr marL="0" indent="0" eaLnBrk="1" hangingPunct="1">
              <a:buFont typeface="Arial" panose="020B0604020202020204" pitchFamily="34" charset="0"/>
              <a:buNone/>
            </a:pPr>
            <a:endParaRPr lang="en-US" altLang="en-US" sz="2000" b="1" smtClean="0"/>
          </a:p>
          <a:p>
            <a:pPr marL="0" indent="0" eaLnBrk="1" hangingPunct="1">
              <a:buFont typeface="Arial" panose="020B0604020202020204" pitchFamily="34" charset="0"/>
              <a:buNone/>
            </a:pPr>
            <a:r>
              <a:rPr lang="el-GR" altLang="en-US" sz="2000" b="1" smtClean="0"/>
              <a:t>Γαλλικός πληθυσμός</a:t>
            </a:r>
          </a:p>
          <a:p>
            <a:pPr marL="0" indent="0" eaLnBrk="1" hangingPunct="1">
              <a:buFont typeface="Arial" panose="020B0604020202020204" pitchFamily="34" charset="0"/>
              <a:buNone/>
            </a:pPr>
            <a:r>
              <a:rPr lang="en-US" altLang="en-US" sz="2000" smtClean="0"/>
              <a:t>    </a:t>
            </a:r>
            <a:r>
              <a:rPr lang="el-GR" altLang="en-US" sz="2000" smtClean="0"/>
              <a:t>αλληλομορφικές συχνότητες: </a:t>
            </a:r>
          </a:p>
          <a:p>
            <a:pPr marL="0" indent="0" eaLnBrk="1" hangingPunct="1">
              <a:buFont typeface="Arial" panose="020B0604020202020204" pitchFamily="34" charset="0"/>
              <a:buNone/>
            </a:pPr>
            <a:r>
              <a:rPr lang="el-GR" altLang="en-US" sz="2000" i="1" smtClean="0"/>
              <a:t>	</a:t>
            </a:r>
            <a:r>
              <a:rPr lang="el-GR" altLang="en-US" sz="2000" i="1" smtClean="0">
                <a:cs typeface="Arial" panose="020B0604020202020204" pitchFamily="34" charset="0"/>
              </a:rPr>
              <a:t>Ι</a:t>
            </a:r>
            <a:r>
              <a:rPr lang="el-GR" altLang="en-US" sz="2000" i="1" baseline="30000" smtClean="0">
                <a:cs typeface="Arial" panose="020B0604020202020204" pitchFamily="34" charset="0"/>
              </a:rPr>
              <a:t>Α</a:t>
            </a:r>
            <a:r>
              <a:rPr lang="el-GR" altLang="en-US" sz="2000" smtClean="0">
                <a:cs typeface="Arial" panose="020B0604020202020204" pitchFamily="34" charset="0"/>
              </a:rPr>
              <a:t> = 0,46, </a:t>
            </a:r>
            <a:r>
              <a:rPr lang="el-GR" altLang="en-US" sz="2000" i="1" smtClean="0">
                <a:cs typeface="Arial" panose="020B0604020202020204" pitchFamily="34" charset="0"/>
              </a:rPr>
              <a:t>Ι</a:t>
            </a:r>
            <a:r>
              <a:rPr lang="el-GR" altLang="en-US" sz="2000" i="1" baseline="30000" smtClean="0">
                <a:cs typeface="Arial" panose="020B0604020202020204" pitchFamily="34" charset="0"/>
              </a:rPr>
              <a:t>Β</a:t>
            </a:r>
            <a:r>
              <a:rPr lang="el-GR" altLang="en-US" sz="2000" smtClean="0">
                <a:cs typeface="Arial" panose="020B0604020202020204" pitchFamily="34" charset="0"/>
              </a:rPr>
              <a:t> = 0,14 </a:t>
            </a:r>
            <a:r>
              <a:rPr lang="el-GR" altLang="en-US" sz="2000" smtClean="0"/>
              <a:t>και</a:t>
            </a:r>
            <a:r>
              <a:rPr lang="el-GR" altLang="en-US" sz="2000" smtClean="0">
                <a:cs typeface="Arial" panose="020B0604020202020204" pitchFamily="34" charset="0"/>
              </a:rPr>
              <a:t> </a:t>
            </a:r>
            <a:r>
              <a:rPr lang="el-GR" altLang="en-US" sz="2000" i="1" smtClean="0">
                <a:cs typeface="Arial" panose="020B0604020202020204" pitchFamily="34" charset="0"/>
              </a:rPr>
              <a:t>i</a:t>
            </a:r>
            <a:r>
              <a:rPr lang="el-GR" altLang="en-US" sz="2000" smtClean="0">
                <a:cs typeface="Arial" panose="020B0604020202020204" pitchFamily="34" charset="0"/>
              </a:rPr>
              <a:t> = 0,40</a:t>
            </a:r>
            <a:endParaRPr lang="el-GR" altLang="en-US" sz="2000" smtClean="0"/>
          </a:p>
          <a:p>
            <a:pPr marL="0" indent="0" eaLnBrk="1" hangingPunct="1">
              <a:buFont typeface="Arial" panose="020B0604020202020204" pitchFamily="34" charset="0"/>
              <a:buNone/>
            </a:pPr>
            <a:r>
              <a:rPr lang="el-GR" altLang="en-US" sz="2000" b="1" smtClean="0"/>
              <a:t>Ρωσικός πληθυσμός </a:t>
            </a:r>
          </a:p>
          <a:p>
            <a:pPr marL="0" indent="0" eaLnBrk="1" hangingPunct="1">
              <a:buFont typeface="Arial" panose="020B0604020202020204" pitchFamily="34" charset="0"/>
              <a:buNone/>
            </a:pPr>
            <a:r>
              <a:rPr lang="en-US" altLang="en-US" sz="2000" smtClean="0"/>
              <a:t>    </a:t>
            </a:r>
            <a:r>
              <a:rPr lang="el-GR" altLang="en-US" sz="2000" smtClean="0"/>
              <a:t>αλληλομορφικές συχνότητες:</a:t>
            </a:r>
          </a:p>
          <a:p>
            <a:pPr marL="0" indent="0" eaLnBrk="1" hangingPunct="1">
              <a:buFont typeface="Arial" panose="020B0604020202020204" pitchFamily="34" charset="0"/>
              <a:buNone/>
            </a:pPr>
            <a:r>
              <a:rPr lang="el-GR" altLang="en-US" sz="2000" smtClean="0">
                <a:cs typeface="Arial" panose="020B0604020202020204" pitchFamily="34" charset="0"/>
              </a:rPr>
              <a:t> </a:t>
            </a:r>
            <a:r>
              <a:rPr lang="el-GR" altLang="en-US" sz="2000" smtClean="0"/>
              <a:t>	</a:t>
            </a:r>
            <a:r>
              <a:rPr lang="el-GR" altLang="en-US" sz="2000" i="1" smtClean="0">
                <a:cs typeface="Arial" panose="020B0604020202020204" pitchFamily="34" charset="0"/>
              </a:rPr>
              <a:t>Ι</a:t>
            </a:r>
            <a:r>
              <a:rPr lang="el-GR" altLang="en-US" sz="2000" i="1" baseline="30000" smtClean="0">
                <a:cs typeface="Arial" panose="020B0604020202020204" pitchFamily="34" charset="0"/>
              </a:rPr>
              <a:t>Α</a:t>
            </a:r>
            <a:r>
              <a:rPr lang="el-GR" altLang="en-US" sz="2000" smtClean="0">
                <a:cs typeface="Arial" panose="020B0604020202020204" pitchFamily="34" charset="0"/>
              </a:rPr>
              <a:t> = 0,38, </a:t>
            </a:r>
            <a:r>
              <a:rPr lang="el-GR" altLang="en-US" sz="2000" i="1" smtClean="0">
                <a:cs typeface="Arial" panose="020B0604020202020204" pitchFamily="34" charset="0"/>
              </a:rPr>
              <a:t>Ι</a:t>
            </a:r>
            <a:r>
              <a:rPr lang="el-GR" altLang="en-US" sz="2000" i="1" baseline="30000" smtClean="0">
                <a:cs typeface="Arial" panose="020B0604020202020204" pitchFamily="34" charset="0"/>
              </a:rPr>
              <a:t>Β</a:t>
            </a:r>
            <a:r>
              <a:rPr lang="el-GR" altLang="en-US" sz="2000" smtClean="0">
                <a:cs typeface="Arial" panose="020B0604020202020204" pitchFamily="34" charset="0"/>
              </a:rPr>
              <a:t> = 0,28 </a:t>
            </a:r>
            <a:r>
              <a:rPr lang="el-GR" altLang="en-US" sz="2000" smtClean="0"/>
              <a:t>και</a:t>
            </a:r>
            <a:r>
              <a:rPr lang="el-GR" altLang="en-US" sz="2000" smtClean="0">
                <a:cs typeface="Arial" panose="020B0604020202020204" pitchFamily="34" charset="0"/>
              </a:rPr>
              <a:t> </a:t>
            </a:r>
            <a:r>
              <a:rPr lang="el-GR" altLang="en-US" sz="2000" i="1" smtClean="0">
                <a:cs typeface="Arial" panose="020B0604020202020204" pitchFamily="34" charset="0"/>
              </a:rPr>
              <a:t>i</a:t>
            </a:r>
            <a:r>
              <a:rPr lang="el-GR" altLang="en-US" sz="2000" smtClean="0">
                <a:cs typeface="Arial" panose="020B0604020202020204" pitchFamily="34" charset="0"/>
              </a:rPr>
              <a:t> = 0,34 </a:t>
            </a:r>
            <a:endParaRPr lang="en-GB" altLang="en-US" sz="2000" smtClean="0">
              <a:cs typeface="Arial" panose="020B0604020202020204" pitchFamily="34" charset="0"/>
            </a:endParaRP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1197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6A0E4ACA-AF0D-4AD2-B9B4-41D0D4C567F5}" type="slidenum">
              <a:rPr lang="el-GR" altLang="en-US" sz="1200" smtClean="0">
                <a:solidFill>
                  <a:srgbClr val="898989"/>
                </a:solidFill>
                <a:cs typeface="Arial" panose="020B0604020202020204" pitchFamily="34" charset="0"/>
              </a:rPr>
              <a:pPr>
                <a:lnSpc>
                  <a:spcPct val="100000"/>
                </a:lnSpc>
                <a:spcBef>
                  <a:spcPct val="0"/>
                </a:spcBef>
                <a:buFontTx/>
                <a:buNone/>
              </a:pPr>
              <a:t>102</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Τίτλος 2"/>
          <p:cNvSpPr>
            <a:spLocks noGrp="1"/>
          </p:cNvSpPr>
          <p:nvPr>
            <p:ph type="title"/>
          </p:nvPr>
        </p:nvSpPr>
        <p:spPr/>
        <p:txBody>
          <a:bodyPr/>
          <a:lstStyle/>
          <a:p>
            <a:pPr eaLnBrk="1" hangingPunct="1"/>
            <a:r>
              <a:rPr lang="el-GR" altLang="en-US" dirty="0" err="1" smtClean="0"/>
              <a:t>Ισορρ</a:t>
            </a:r>
            <a:r>
              <a:rPr lang="en-US" altLang="en-US" dirty="0" smtClean="0"/>
              <a:t>o</a:t>
            </a:r>
            <a:r>
              <a:rPr lang="el-GR" altLang="en-US" dirty="0" err="1" smtClean="0"/>
              <a:t>πία</a:t>
            </a:r>
            <a:r>
              <a:rPr lang="el-GR" altLang="en-US" dirty="0" smtClean="0"/>
              <a:t> </a:t>
            </a:r>
            <a:r>
              <a:rPr lang="en-US" altLang="en-US" dirty="0" smtClean="0"/>
              <a:t>Hardy </a:t>
            </a:r>
            <a:r>
              <a:rPr lang="en-US" altLang="en-US" dirty="0" smtClean="0"/>
              <a:t>–Weinberg</a:t>
            </a:r>
            <a:r>
              <a:rPr lang="el-GR" altLang="en-US" dirty="0" smtClean="0"/>
              <a:t> 1/2</a:t>
            </a:r>
            <a:endParaRPr lang="en-US" altLang="en-US" dirty="0" smtClean="0"/>
          </a:p>
        </p:txBody>
      </p:sp>
      <p:sp>
        <p:nvSpPr>
          <p:cNvPr id="214021" name="Θέση περιεχομένου 5"/>
          <p:cNvSpPr>
            <a:spLocks noGrp="1"/>
          </p:cNvSpPr>
          <p:nvPr>
            <p:ph idx="1"/>
          </p:nvPr>
        </p:nvSpPr>
        <p:spPr/>
        <p:txBody>
          <a:bodyPr/>
          <a:lstStyle/>
          <a:p>
            <a:pPr marL="0" indent="0" eaLnBrk="1" hangingPunct="1">
              <a:spcBef>
                <a:spcPts val="1800"/>
              </a:spcBef>
              <a:buFont typeface="Arial" panose="020B0604020202020204" pitchFamily="34" charset="0"/>
              <a:buNone/>
            </a:pPr>
            <a:r>
              <a:rPr lang="en-US" altLang="en-US" sz="2400" smtClean="0"/>
              <a:t>H διαδικασία της κληρονόμησης δεν παράγει από μόνη της εξελικτική αλλαγή. </a:t>
            </a:r>
          </a:p>
          <a:p>
            <a:pPr marL="0" indent="0" eaLnBrk="1" hangingPunct="1">
              <a:spcBef>
                <a:spcPts val="1800"/>
              </a:spcBef>
              <a:buFont typeface="Arial" panose="020B0604020202020204" pitchFamily="34" charset="0"/>
              <a:buNone/>
            </a:pPr>
            <a:r>
              <a:rPr lang="en-US" altLang="en-US" sz="2400" smtClean="0"/>
              <a:t>Στους μεγάλους πληθυσμούς, όπου υπάρχουν δύο γονείς, οι αλληλομορφικές συχνότητες και οι γονοτυπικές αναλογίες φθάνουν σε ισορροπία σε μια γενιά και παραμένουν σταθερές από εκεί και πέρα, εκτός εάν διασαλευτούν από νέες μεταλλάξεις, τη φυσική επιλογή, τη μετανάστευση, μη τυχαίες διασταυρώσεις ή τη γενετική παρέκκλιση. </a:t>
            </a:r>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1401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8C61C1B6-F60B-4715-ABE5-C5A0F6522023}" type="slidenum">
              <a:rPr lang="el-GR" altLang="en-US" sz="1200" smtClean="0">
                <a:solidFill>
                  <a:srgbClr val="898989"/>
                </a:solidFill>
                <a:cs typeface="Arial" panose="020B0604020202020204" pitchFamily="34" charset="0"/>
              </a:rPr>
              <a:pPr>
                <a:lnSpc>
                  <a:spcPct val="100000"/>
                </a:lnSpc>
                <a:spcBef>
                  <a:spcPct val="0"/>
                </a:spcBef>
                <a:buFontTx/>
                <a:buNone/>
              </a:pPr>
              <a:t>103</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Τίτλος 2"/>
          <p:cNvSpPr>
            <a:spLocks noGrp="1"/>
          </p:cNvSpPr>
          <p:nvPr>
            <p:ph type="title"/>
          </p:nvPr>
        </p:nvSpPr>
        <p:spPr/>
        <p:txBody>
          <a:bodyPr/>
          <a:lstStyle/>
          <a:p>
            <a:pPr eaLnBrk="1" hangingPunct="1"/>
            <a:r>
              <a:rPr lang="el-GR" altLang="en-US" dirty="0" err="1" smtClean="0"/>
              <a:t>Ισορρ</a:t>
            </a:r>
            <a:r>
              <a:rPr lang="en-US" altLang="en-US" dirty="0" smtClean="0"/>
              <a:t>o</a:t>
            </a:r>
            <a:r>
              <a:rPr lang="el-GR" altLang="en-US" dirty="0" err="1" smtClean="0"/>
              <a:t>πία</a:t>
            </a:r>
            <a:r>
              <a:rPr lang="el-GR" altLang="en-US" dirty="0" smtClean="0"/>
              <a:t> </a:t>
            </a:r>
            <a:r>
              <a:rPr lang="en-US" altLang="en-US" dirty="0" smtClean="0"/>
              <a:t>Hardy </a:t>
            </a:r>
            <a:r>
              <a:rPr lang="en-US" altLang="en-US" dirty="0" smtClean="0"/>
              <a:t>–Weinberg</a:t>
            </a:r>
            <a:r>
              <a:rPr lang="el-GR" altLang="en-US" dirty="0" smtClean="0"/>
              <a:t> 2/2</a:t>
            </a:r>
            <a:endParaRPr lang="en-US" altLang="en-US" dirty="0" smtClean="0"/>
          </a:p>
        </p:txBody>
      </p:sp>
      <p:pic>
        <p:nvPicPr>
          <p:cNvPr id="216069"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276600" y="1371600"/>
            <a:ext cx="2667000" cy="494665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1606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53CA86E2-9E68-43EB-91E7-1F542E48AC03}" type="slidenum">
              <a:rPr lang="el-GR" altLang="en-US" sz="1200" smtClean="0">
                <a:solidFill>
                  <a:srgbClr val="898989"/>
                </a:solidFill>
                <a:cs typeface="Arial" panose="020B0604020202020204" pitchFamily="34" charset="0"/>
              </a:rPr>
              <a:pPr>
                <a:lnSpc>
                  <a:spcPct val="100000"/>
                </a:lnSpc>
                <a:spcBef>
                  <a:spcPct val="0"/>
                </a:spcBef>
                <a:buFontTx/>
                <a:buNone/>
              </a:pPr>
              <a:t>104</a:t>
            </a:fld>
            <a:endParaRPr lang="el-GR" altLang="en-US" sz="1200" smtClean="0">
              <a:solidFill>
                <a:srgbClr val="898989"/>
              </a:solidFill>
              <a:cs typeface="Arial" panose="020B0604020202020204" pitchFamily="34" charset="0"/>
            </a:endParaRPr>
          </a:p>
        </p:txBody>
      </p:sp>
      <p:sp>
        <p:nvSpPr>
          <p:cNvPr id="6" name="TextBox 5"/>
          <p:cNvSpPr txBox="1"/>
          <p:nvPr/>
        </p:nvSpPr>
        <p:spPr>
          <a:xfrm>
            <a:off x="5602288" y="6042025"/>
            <a:ext cx="341312" cy="276225"/>
          </a:xfrm>
          <a:prstGeom prst="rect">
            <a:avLst/>
          </a:prstGeom>
          <a:noFill/>
        </p:spPr>
        <p:txBody>
          <a:bodyPr wrap="none">
            <a:spAutoFit/>
          </a:bodyPr>
          <a:lstStyle/>
          <a:p>
            <a:pPr>
              <a:defRPr/>
            </a:pPr>
            <a:r>
              <a:rPr lang="en-US" sz="1200" dirty="0">
                <a:latin typeface="+mn-lt"/>
              </a:rPr>
              <a:t>50</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Τίτλος 2"/>
          <p:cNvSpPr>
            <a:spLocks noGrp="1"/>
          </p:cNvSpPr>
          <p:nvPr>
            <p:ph type="title"/>
          </p:nvPr>
        </p:nvSpPr>
        <p:spPr/>
        <p:txBody>
          <a:bodyPr/>
          <a:lstStyle/>
          <a:p>
            <a:pPr eaLnBrk="1" hangingPunct="1"/>
            <a:r>
              <a:rPr lang="el-GR" altLang="en-US" smtClean="0"/>
              <a:t>Αλφισμός</a:t>
            </a:r>
            <a:endParaRPr lang="en-US" altLang="en-US" smtClean="0"/>
          </a:p>
        </p:txBody>
      </p:sp>
      <p:sp>
        <p:nvSpPr>
          <p:cNvPr id="218117" name="Θέση περιεχομένου 5"/>
          <p:cNvSpPr>
            <a:spLocks noGrp="1"/>
          </p:cNvSpPr>
          <p:nvPr>
            <p:ph idx="1"/>
          </p:nvPr>
        </p:nvSpPr>
        <p:spPr>
          <a:xfrm>
            <a:off x="628650" y="1860550"/>
            <a:ext cx="7886700" cy="4351338"/>
          </a:xfrm>
        </p:spPr>
        <p:txBody>
          <a:bodyPr/>
          <a:lstStyle/>
          <a:p>
            <a:pPr marL="0" indent="0" eaLnBrk="1" hangingPunct="1">
              <a:buFont typeface="Arial" panose="020B0604020202020204" pitchFamily="34" charset="0"/>
              <a:buNone/>
            </a:pPr>
            <a:r>
              <a:rPr lang="el-GR" altLang="en-US" sz="2400" smtClean="0"/>
              <a:t>1: 20.000 αλφικό  (αα)</a:t>
            </a:r>
            <a:r>
              <a:rPr lang="en-US" altLang="en-US" sz="2400" smtClean="0"/>
              <a:t>,  </a:t>
            </a:r>
            <a:r>
              <a:rPr lang="el-GR" altLang="en-US" sz="2400" smtClean="0"/>
              <a:t>Φορείς Αα ;</a:t>
            </a:r>
          </a:p>
          <a:p>
            <a:pPr marL="0" indent="0" eaLnBrk="1" hangingPunct="1">
              <a:buFont typeface="Arial" panose="020B0604020202020204" pitchFamily="34" charset="0"/>
              <a:buNone/>
            </a:pPr>
            <a:r>
              <a:rPr lang="el-GR" altLang="en-US" sz="2400" smtClean="0"/>
              <a:t>Συχνότητα αλληλομόρφων </a:t>
            </a:r>
            <a:r>
              <a:rPr lang="en-US" altLang="en-US" sz="2400" smtClean="0"/>
              <a:t>p </a:t>
            </a:r>
            <a:r>
              <a:rPr lang="el-GR" altLang="en-US" sz="2400" smtClean="0"/>
              <a:t>και </a:t>
            </a:r>
            <a:r>
              <a:rPr lang="en-US" altLang="en-US" sz="2400" smtClean="0"/>
              <a:t>q = (p + q)</a:t>
            </a:r>
            <a:r>
              <a:rPr lang="en-US" altLang="en-US" sz="2400" baseline="30000" smtClean="0"/>
              <a:t>2</a:t>
            </a:r>
          </a:p>
          <a:p>
            <a:pPr marL="0" indent="0" eaLnBrk="1" hangingPunct="1">
              <a:spcBef>
                <a:spcPts val="1800"/>
              </a:spcBef>
              <a:buFont typeface="Arial" panose="020B0604020202020204" pitchFamily="34" charset="0"/>
              <a:buNone/>
            </a:pPr>
            <a:r>
              <a:rPr lang="el-GR" altLang="en-US" sz="2400" i="1" smtClean="0">
                <a:cs typeface="Arial" panose="020B0604020202020204" pitchFamily="34" charset="0"/>
              </a:rPr>
              <a:t>p</a:t>
            </a:r>
            <a:r>
              <a:rPr lang="el-GR" altLang="en-US" sz="2400" baseline="30000" smtClean="0">
                <a:cs typeface="Arial" panose="020B0604020202020204" pitchFamily="34" charset="0"/>
              </a:rPr>
              <a:t>2</a:t>
            </a:r>
            <a:r>
              <a:rPr lang="el-GR" altLang="en-US" sz="2400" smtClean="0">
                <a:cs typeface="Arial" panose="020B0604020202020204" pitchFamily="34" charset="0"/>
              </a:rPr>
              <a:t> = </a:t>
            </a:r>
            <a:r>
              <a:rPr lang="el-GR" altLang="en-US" sz="2400" i="1" smtClean="0">
                <a:cs typeface="Arial" panose="020B0604020202020204" pitchFamily="34" charset="0"/>
              </a:rPr>
              <a:t>A/A</a:t>
            </a:r>
            <a:r>
              <a:rPr lang="el-GR" altLang="en-US" sz="2400" smtClean="0">
                <a:cs typeface="Arial" panose="020B0604020202020204" pitchFamily="34" charset="0"/>
              </a:rPr>
              <a:t>, 2</a:t>
            </a:r>
            <a:r>
              <a:rPr lang="el-GR" altLang="en-US" sz="2400" i="1" smtClean="0">
                <a:cs typeface="Arial" panose="020B0604020202020204" pitchFamily="34" charset="0"/>
              </a:rPr>
              <a:t>pq</a:t>
            </a:r>
            <a:r>
              <a:rPr lang="el-GR" altLang="en-US" sz="2400" smtClean="0">
                <a:cs typeface="Arial" panose="020B0604020202020204" pitchFamily="34" charset="0"/>
              </a:rPr>
              <a:t> = </a:t>
            </a:r>
            <a:r>
              <a:rPr lang="el-GR" altLang="en-US" sz="2400" i="1" smtClean="0">
                <a:cs typeface="Arial" panose="020B0604020202020204" pitchFamily="34" charset="0"/>
              </a:rPr>
              <a:t>A/a</a:t>
            </a:r>
            <a:r>
              <a:rPr lang="el-GR" altLang="en-US" sz="2400" smtClean="0">
                <a:cs typeface="Arial" panose="020B0604020202020204" pitchFamily="34" charset="0"/>
              </a:rPr>
              <a:t>, και </a:t>
            </a:r>
            <a:r>
              <a:rPr lang="el-GR" altLang="en-US" sz="2400" i="1" smtClean="0">
                <a:cs typeface="Arial" panose="020B0604020202020204" pitchFamily="34" charset="0"/>
              </a:rPr>
              <a:t>q</a:t>
            </a:r>
            <a:r>
              <a:rPr lang="el-GR" altLang="en-US" sz="2400" baseline="30000" smtClean="0">
                <a:cs typeface="Arial" panose="020B0604020202020204" pitchFamily="34" charset="0"/>
              </a:rPr>
              <a:t>2</a:t>
            </a:r>
            <a:r>
              <a:rPr lang="el-GR" altLang="en-US" sz="2400" smtClean="0">
                <a:cs typeface="Arial" panose="020B0604020202020204" pitchFamily="34" charset="0"/>
              </a:rPr>
              <a:t> = </a:t>
            </a:r>
            <a:r>
              <a:rPr lang="el-GR" altLang="en-US" sz="2400" i="1" smtClean="0">
                <a:cs typeface="Arial" panose="020B0604020202020204" pitchFamily="34" charset="0"/>
              </a:rPr>
              <a:t>a/a</a:t>
            </a:r>
            <a:r>
              <a:rPr lang="en-GB" altLang="en-US" sz="2400" smtClean="0"/>
              <a:t> </a:t>
            </a:r>
            <a:endParaRPr lang="en-US" altLang="en-US" sz="2400" smtClean="0"/>
          </a:p>
          <a:p>
            <a:pPr marL="0" indent="0" eaLnBrk="1" hangingPunct="1">
              <a:buFont typeface="Arial" panose="020B0604020202020204" pitchFamily="34" charset="0"/>
              <a:buNone/>
            </a:pPr>
            <a:r>
              <a:rPr lang="el-GR" altLang="en-US" sz="2400" i="1" smtClean="0">
                <a:cs typeface="Arial" panose="020B0604020202020204" pitchFamily="34" charset="0"/>
              </a:rPr>
              <a:t>q</a:t>
            </a:r>
            <a:r>
              <a:rPr lang="el-GR" altLang="en-US" sz="2400" baseline="30000" smtClean="0">
                <a:cs typeface="Arial" panose="020B0604020202020204" pitchFamily="34" charset="0"/>
              </a:rPr>
              <a:t>2</a:t>
            </a:r>
            <a:r>
              <a:rPr lang="el-GR" altLang="en-US" sz="2400" smtClean="0">
                <a:cs typeface="Arial" panose="020B0604020202020204" pitchFamily="34" charset="0"/>
              </a:rPr>
              <a:t> = 1/20.000</a:t>
            </a:r>
            <a:endParaRPr lang="en-GB" altLang="en-US" sz="2400" smtClean="0">
              <a:cs typeface="Arial" panose="020B0604020202020204" pitchFamily="34" charset="0"/>
            </a:endParaRPr>
          </a:p>
          <a:p>
            <a:pPr marL="0" indent="0" eaLnBrk="1" hangingPunct="1">
              <a:buFont typeface="Arial" panose="020B0604020202020204" pitchFamily="34" charset="0"/>
              <a:buNone/>
            </a:pPr>
            <a:r>
              <a:rPr lang="el-GR" altLang="en-US" sz="2400" i="1" smtClean="0">
                <a:cs typeface="Arial" panose="020B0604020202020204" pitchFamily="34" charset="0"/>
              </a:rPr>
              <a:t>q</a:t>
            </a:r>
            <a:r>
              <a:rPr lang="el-GR" altLang="en-US" sz="2400" smtClean="0">
                <a:cs typeface="Arial" panose="020B0604020202020204" pitchFamily="34" charset="0"/>
              </a:rPr>
              <a:t> = (1/20.000)</a:t>
            </a:r>
            <a:r>
              <a:rPr lang="el-GR" altLang="en-US" sz="2400" baseline="30000" smtClean="0">
                <a:cs typeface="Arial" panose="020B0604020202020204" pitchFamily="34" charset="0"/>
              </a:rPr>
              <a:t>1/2</a:t>
            </a:r>
            <a:r>
              <a:rPr lang="el-GR" altLang="en-US" sz="2400" smtClean="0">
                <a:cs typeface="Arial" panose="020B0604020202020204" pitchFamily="34" charset="0"/>
              </a:rPr>
              <a:t> = 1/141</a:t>
            </a:r>
            <a:endParaRPr lang="en-GB" altLang="en-US" sz="2400" smtClean="0">
              <a:cs typeface="Arial" panose="020B0604020202020204" pitchFamily="34" charset="0"/>
            </a:endParaRPr>
          </a:p>
          <a:p>
            <a:pPr marL="0" indent="0" eaLnBrk="1" hangingPunct="1">
              <a:buFont typeface="Arial" panose="020B0604020202020204" pitchFamily="34" charset="0"/>
              <a:buNone/>
            </a:pPr>
            <a:r>
              <a:rPr lang="el-GR" altLang="en-US" sz="2400" i="1" smtClean="0">
                <a:cs typeface="Arial" panose="020B0604020202020204" pitchFamily="34" charset="0"/>
              </a:rPr>
              <a:t>p</a:t>
            </a:r>
            <a:r>
              <a:rPr lang="el-GR" altLang="en-US" sz="2400" smtClean="0">
                <a:cs typeface="Arial" panose="020B0604020202020204" pitchFamily="34" charset="0"/>
              </a:rPr>
              <a:t> = 1 – </a:t>
            </a:r>
            <a:r>
              <a:rPr lang="el-GR" altLang="en-US" sz="2400" i="1" smtClean="0">
                <a:cs typeface="Arial" panose="020B0604020202020204" pitchFamily="34" charset="0"/>
              </a:rPr>
              <a:t>q</a:t>
            </a:r>
            <a:r>
              <a:rPr lang="el-GR" altLang="en-US" sz="2400" smtClean="0">
                <a:cs typeface="Arial" panose="020B0604020202020204" pitchFamily="34" charset="0"/>
              </a:rPr>
              <a:t> = 140/141</a:t>
            </a:r>
            <a:endParaRPr lang="en-GB" altLang="en-US" sz="2400" smtClean="0">
              <a:cs typeface="Arial" panose="020B0604020202020204" pitchFamily="34" charset="0"/>
            </a:endParaRPr>
          </a:p>
          <a:p>
            <a:pPr marL="0" indent="0" eaLnBrk="1" hangingPunct="1">
              <a:spcBef>
                <a:spcPts val="1800"/>
              </a:spcBef>
              <a:buFont typeface="Arial" panose="020B0604020202020204" pitchFamily="34" charset="0"/>
              <a:buNone/>
            </a:pPr>
            <a:r>
              <a:rPr lang="el-GR" altLang="en-US" sz="2400" smtClean="0">
                <a:cs typeface="Arial" panose="020B0604020202020204" pitchFamily="34" charset="0"/>
              </a:rPr>
              <a:t> Η συχνότητα των φορέων έχει ως εξής:</a:t>
            </a:r>
            <a:endParaRPr lang="en-GB" altLang="en-US" sz="2400" smtClean="0">
              <a:cs typeface="Arial" panose="020B0604020202020204" pitchFamily="34" charset="0"/>
            </a:endParaRPr>
          </a:p>
          <a:p>
            <a:pPr marL="0" indent="0" eaLnBrk="1" hangingPunct="1">
              <a:buFont typeface="Arial" panose="020B0604020202020204" pitchFamily="34" charset="0"/>
              <a:buNone/>
            </a:pPr>
            <a:r>
              <a:rPr lang="el-GR" altLang="en-US" sz="2400" i="1" smtClean="0">
                <a:cs typeface="Arial" panose="020B0604020202020204" pitchFamily="34" charset="0"/>
              </a:rPr>
              <a:t>A/a</a:t>
            </a:r>
            <a:r>
              <a:rPr lang="el-GR" altLang="en-US" sz="2400" smtClean="0">
                <a:cs typeface="Arial" panose="020B0604020202020204" pitchFamily="34" charset="0"/>
              </a:rPr>
              <a:t> = 2</a:t>
            </a:r>
            <a:r>
              <a:rPr lang="el-GR" altLang="en-US" sz="2400" i="1" smtClean="0">
                <a:cs typeface="Arial" panose="020B0604020202020204" pitchFamily="34" charset="0"/>
              </a:rPr>
              <a:t>pq</a:t>
            </a:r>
            <a:r>
              <a:rPr lang="el-GR" altLang="en-US" sz="2400" smtClean="0">
                <a:cs typeface="Arial" panose="020B0604020202020204" pitchFamily="34" charset="0"/>
              </a:rPr>
              <a:t> = 2 x 140/141 x 1/141 = 1/70</a:t>
            </a:r>
            <a:endParaRPr lang="en-US" altLang="en-US" sz="2400" baseline="300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1811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8F68CC8-D23C-42C0-B0F3-2E44035B6EC0}" type="slidenum">
              <a:rPr lang="el-GR" altLang="en-US" sz="1200" smtClean="0">
                <a:solidFill>
                  <a:srgbClr val="898989"/>
                </a:solidFill>
                <a:cs typeface="Arial" panose="020B0604020202020204" pitchFamily="34" charset="0"/>
              </a:rPr>
              <a:pPr>
                <a:lnSpc>
                  <a:spcPct val="100000"/>
                </a:lnSpc>
                <a:spcBef>
                  <a:spcPct val="0"/>
                </a:spcBef>
                <a:buFontTx/>
                <a:buNone/>
              </a:pPr>
              <a:t>105</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Τίτλος 2"/>
          <p:cNvSpPr>
            <a:spLocks noGrp="1"/>
          </p:cNvSpPr>
          <p:nvPr>
            <p:ph type="title"/>
          </p:nvPr>
        </p:nvSpPr>
        <p:spPr/>
        <p:txBody>
          <a:bodyPr/>
          <a:lstStyle/>
          <a:p>
            <a:pPr eaLnBrk="1" hangingPunct="1"/>
            <a:r>
              <a:rPr lang="el-GR" altLang="en-US" smtClean="0"/>
              <a:t>Συχνότητα αλληλομόρφων</a:t>
            </a:r>
            <a:endParaRPr lang="en-US" altLang="en-US" smtClean="0"/>
          </a:p>
        </p:txBody>
      </p:sp>
      <p:pic>
        <p:nvPicPr>
          <p:cNvPr id="220165" name="Θέση περιεχομένου 9"/>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06613" y="1458913"/>
            <a:ext cx="4930775" cy="4903787"/>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2016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9A297349-9093-4223-BD85-30CC8EBACBC4}" type="slidenum">
              <a:rPr lang="el-GR" altLang="en-US" sz="1200" smtClean="0">
                <a:solidFill>
                  <a:srgbClr val="898989"/>
                </a:solidFill>
                <a:cs typeface="Arial" panose="020B0604020202020204" pitchFamily="34" charset="0"/>
              </a:rPr>
              <a:pPr>
                <a:lnSpc>
                  <a:spcPct val="100000"/>
                </a:lnSpc>
                <a:spcBef>
                  <a:spcPct val="0"/>
                </a:spcBef>
                <a:buFontTx/>
                <a:buNone/>
              </a:pPr>
              <a:t>106</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2" name="Τίτλος 2"/>
          <p:cNvSpPr>
            <a:spLocks noGrp="1"/>
          </p:cNvSpPr>
          <p:nvPr>
            <p:ph type="title"/>
          </p:nvPr>
        </p:nvSpPr>
        <p:spPr/>
        <p:txBody>
          <a:bodyPr>
            <a:normAutofit/>
          </a:bodyPr>
          <a:lstStyle/>
          <a:p>
            <a:pPr eaLnBrk="1" hangingPunct="1"/>
            <a:r>
              <a:rPr lang="el-GR" altLang="en-US" sz="4000" dirty="0" smtClean="0"/>
              <a:t>Πως διαταράσσεται </a:t>
            </a:r>
            <a:br>
              <a:rPr lang="el-GR" altLang="en-US" sz="4000" dirty="0" smtClean="0"/>
            </a:br>
            <a:r>
              <a:rPr lang="el-GR" altLang="en-US" sz="4000" dirty="0" smtClean="0"/>
              <a:t>η γενετική ισορροπία</a:t>
            </a:r>
            <a:endParaRPr lang="en-US" altLang="en-US" sz="4000" dirty="0" smtClean="0"/>
          </a:p>
        </p:txBody>
      </p:sp>
      <p:sp>
        <p:nvSpPr>
          <p:cNvPr id="222213" name="Θέση περιεχομένου 5"/>
          <p:cNvSpPr>
            <a:spLocks noGrp="1"/>
          </p:cNvSpPr>
          <p:nvPr>
            <p:ph idx="1"/>
          </p:nvPr>
        </p:nvSpPr>
        <p:spPr>
          <a:xfrm>
            <a:off x="628650" y="1860550"/>
            <a:ext cx="7886700" cy="4351338"/>
          </a:xfrm>
        </p:spPr>
        <p:txBody>
          <a:bodyPr/>
          <a:lstStyle/>
          <a:p>
            <a:pPr marL="0" indent="0" eaLnBrk="1" hangingPunct="1">
              <a:buFont typeface="Arial" panose="020B0604020202020204" pitchFamily="34" charset="0"/>
              <a:buNone/>
            </a:pPr>
            <a:endParaRPr lang="el-GR" altLang="en-US" sz="2800" smtClean="0"/>
          </a:p>
          <a:p>
            <a:pPr marL="0" indent="0" eaLnBrk="1" hangingPunct="1">
              <a:spcAft>
                <a:spcPct val="40000"/>
              </a:spcAft>
              <a:buFont typeface="Arial" panose="020B0604020202020204" pitchFamily="34" charset="0"/>
              <a:buNone/>
            </a:pPr>
            <a:r>
              <a:rPr lang="el-GR" altLang="en-US" sz="2400" smtClean="0"/>
              <a:t>Τυχαία γενετική παρέκκλιση</a:t>
            </a:r>
          </a:p>
          <a:p>
            <a:pPr marL="0" indent="0" eaLnBrk="1" hangingPunct="1">
              <a:spcAft>
                <a:spcPct val="40000"/>
              </a:spcAft>
              <a:buFont typeface="Arial" panose="020B0604020202020204" pitchFamily="34" charset="0"/>
              <a:buNone/>
            </a:pPr>
            <a:r>
              <a:rPr lang="el-GR" altLang="en-US" sz="2400" smtClean="0"/>
              <a:t>Μη τυχαίες διασταυρώσεις</a:t>
            </a:r>
          </a:p>
          <a:p>
            <a:pPr marL="0" indent="0" eaLnBrk="1" hangingPunct="1">
              <a:spcAft>
                <a:spcPct val="40000"/>
              </a:spcAft>
              <a:buFont typeface="Arial" panose="020B0604020202020204" pitchFamily="34" charset="0"/>
              <a:buNone/>
            </a:pPr>
            <a:r>
              <a:rPr lang="el-GR" altLang="en-US" sz="2400" smtClean="0"/>
              <a:t>Επαναλαμβανόμενες μεταλλάξεις</a:t>
            </a:r>
          </a:p>
          <a:p>
            <a:pPr marL="0" indent="0" eaLnBrk="1" hangingPunct="1">
              <a:spcAft>
                <a:spcPct val="40000"/>
              </a:spcAft>
              <a:buFont typeface="Arial" panose="020B0604020202020204" pitchFamily="34" charset="0"/>
              <a:buNone/>
            </a:pPr>
            <a:r>
              <a:rPr lang="el-GR" altLang="en-US" sz="2400" smtClean="0"/>
              <a:t>Μετανάστευση</a:t>
            </a:r>
          </a:p>
          <a:p>
            <a:pPr marL="0" indent="0" eaLnBrk="1" hangingPunct="1">
              <a:spcAft>
                <a:spcPct val="40000"/>
              </a:spcAft>
              <a:buFont typeface="Arial" panose="020B0604020202020204" pitchFamily="34" charset="0"/>
              <a:buNone/>
            </a:pPr>
            <a:r>
              <a:rPr lang="el-GR" altLang="en-US" sz="2400" smtClean="0"/>
              <a:t>Φυσική επιλογή </a:t>
            </a:r>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2221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3AB213EE-313C-42BE-B3D2-268144066BC8}" type="slidenum">
              <a:rPr lang="el-GR" altLang="en-US" sz="1200" smtClean="0">
                <a:solidFill>
                  <a:srgbClr val="898989"/>
                </a:solidFill>
                <a:cs typeface="Arial" panose="020B0604020202020204" pitchFamily="34" charset="0"/>
              </a:rPr>
              <a:pPr>
                <a:lnSpc>
                  <a:spcPct val="100000"/>
                </a:lnSpc>
                <a:spcBef>
                  <a:spcPct val="0"/>
                </a:spcBef>
                <a:buFontTx/>
                <a:buNone/>
              </a:pPr>
              <a:t>107</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Τίτλος 2"/>
          <p:cNvSpPr>
            <a:spLocks noGrp="1"/>
          </p:cNvSpPr>
          <p:nvPr>
            <p:ph type="title"/>
          </p:nvPr>
        </p:nvSpPr>
        <p:spPr/>
        <p:txBody>
          <a:bodyPr/>
          <a:lstStyle/>
          <a:p>
            <a:pPr eaLnBrk="1" hangingPunct="1"/>
            <a:r>
              <a:rPr lang="el-GR" altLang="en-US" dirty="0" smtClean="0"/>
              <a:t>Γενετική </a:t>
            </a:r>
            <a:r>
              <a:rPr lang="el-GR" altLang="en-US" dirty="0" smtClean="0"/>
              <a:t>παρέκκλιση 1/2</a:t>
            </a:r>
            <a:endParaRPr lang="en-US" altLang="en-US" dirty="0" smtClean="0"/>
          </a:p>
        </p:txBody>
      </p:sp>
      <p:sp>
        <p:nvSpPr>
          <p:cNvPr id="224261" name="Θέση περιεχομένου 5"/>
          <p:cNvSpPr>
            <a:spLocks noGrp="1"/>
          </p:cNvSpPr>
          <p:nvPr>
            <p:ph idx="1"/>
          </p:nvPr>
        </p:nvSpPr>
        <p:spPr>
          <a:xfrm>
            <a:off x="628650" y="1860550"/>
            <a:ext cx="7886700" cy="4351338"/>
          </a:xfrm>
        </p:spPr>
        <p:txBody>
          <a:bodyPr/>
          <a:lstStyle/>
          <a:p>
            <a:pPr marL="0" indent="0" eaLnBrk="1" hangingPunct="1">
              <a:buFont typeface="Arial" panose="020B0604020202020204" pitchFamily="34" charset="0"/>
              <a:buNone/>
            </a:pPr>
            <a:r>
              <a:rPr lang="el-GR" altLang="en-US" sz="2800" dirty="0" smtClean="0"/>
              <a:t>Μικρός </a:t>
            </a:r>
            <a:r>
              <a:rPr lang="el-GR" altLang="en-US" sz="2800" dirty="0" smtClean="0"/>
              <a:t>πληθυσμός, μικρή ποικιλομορφία, μεγάλη πιθανότητα κάποια </a:t>
            </a:r>
            <a:r>
              <a:rPr lang="el-GR" altLang="en-US" sz="2800" dirty="0" err="1" smtClean="0"/>
              <a:t>αλληλόμορφα</a:t>
            </a:r>
            <a:r>
              <a:rPr lang="el-GR" altLang="en-US" sz="2800" dirty="0" smtClean="0"/>
              <a:t> να μην περάσουν στους απογόνους</a:t>
            </a:r>
            <a:r>
              <a:rPr lang="en-US" altLang="en-US" sz="2800" dirty="0" smtClean="0"/>
              <a:t>.</a:t>
            </a:r>
            <a:endParaRPr lang="en-GB" altLang="en-US" sz="2800" dirty="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2425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0E05955-4F4C-41DE-AD5D-E0043147E7AC}" type="slidenum">
              <a:rPr lang="el-GR" altLang="en-US" sz="1200" smtClean="0">
                <a:solidFill>
                  <a:srgbClr val="898989"/>
                </a:solidFill>
                <a:cs typeface="Arial" panose="020B0604020202020204" pitchFamily="34" charset="0"/>
              </a:rPr>
              <a:pPr>
                <a:lnSpc>
                  <a:spcPct val="100000"/>
                </a:lnSpc>
                <a:spcBef>
                  <a:spcPct val="0"/>
                </a:spcBef>
                <a:buFontTx/>
                <a:buNone/>
              </a:pPr>
              <a:t>108</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Τίτλος 2"/>
          <p:cNvSpPr>
            <a:spLocks noGrp="1"/>
          </p:cNvSpPr>
          <p:nvPr>
            <p:ph type="title"/>
          </p:nvPr>
        </p:nvSpPr>
        <p:spPr/>
        <p:txBody>
          <a:bodyPr/>
          <a:lstStyle/>
          <a:p>
            <a:pPr eaLnBrk="1" hangingPunct="1"/>
            <a:r>
              <a:rPr lang="el-GR" altLang="en-US" dirty="0" smtClean="0"/>
              <a:t>Γενετική </a:t>
            </a:r>
            <a:r>
              <a:rPr lang="el-GR" altLang="en-US" dirty="0" smtClean="0"/>
              <a:t>παρέκκλιση 2/2</a:t>
            </a:r>
            <a:endParaRPr lang="en-US" altLang="en-US" dirty="0" smtClean="0"/>
          </a:p>
        </p:txBody>
      </p:sp>
      <p:pic>
        <p:nvPicPr>
          <p:cNvPr id="226309"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t="26390" b="5304"/>
          <a:stretch>
            <a:fillRect/>
          </a:stretch>
        </p:blipFill>
        <p:spPr>
          <a:xfrm>
            <a:off x="563563" y="1676400"/>
            <a:ext cx="7897812" cy="403860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2630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DE6DA75A-0FB1-4D38-844C-D29336281BEC}" type="slidenum">
              <a:rPr lang="el-GR" altLang="en-US" sz="1200" smtClean="0">
                <a:solidFill>
                  <a:srgbClr val="898989"/>
                </a:solidFill>
                <a:cs typeface="Arial" panose="020B0604020202020204" pitchFamily="34" charset="0"/>
              </a:rPr>
              <a:pPr>
                <a:lnSpc>
                  <a:spcPct val="100000"/>
                </a:lnSpc>
                <a:spcBef>
                  <a:spcPct val="0"/>
                </a:spcBef>
                <a:buFontTx/>
                <a:buNone/>
              </a:pPr>
              <a:t>109</a:t>
            </a:fld>
            <a:endParaRPr lang="el-GR" altLang="en-US" sz="1200" smtClean="0">
              <a:solidFill>
                <a:srgbClr val="898989"/>
              </a:solidFill>
              <a:cs typeface="Arial" panose="020B0604020202020204" pitchFamily="34" charset="0"/>
            </a:endParaRPr>
          </a:p>
        </p:txBody>
      </p:sp>
      <p:sp>
        <p:nvSpPr>
          <p:cNvPr id="6" name="TextBox 5"/>
          <p:cNvSpPr txBox="1"/>
          <p:nvPr/>
        </p:nvSpPr>
        <p:spPr>
          <a:xfrm>
            <a:off x="8108950" y="5438775"/>
            <a:ext cx="341313" cy="276225"/>
          </a:xfrm>
          <a:prstGeom prst="rect">
            <a:avLst/>
          </a:prstGeom>
          <a:noFill/>
        </p:spPr>
        <p:txBody>
          <a:bodyPr wrap="none">
            <a:spAutoFit/>
          </a:bodyPr>
          <a:lstStyle/>
          <a:p>
            <a:pPr>
              <a:defRPr/>
            </a:pPr>
            <a:r>
              <a:rPr lang="en-US" sz="1200" dirty="0">
                <a:latin typeface="+mn-lt"/>
              </a:rPr>
              <a:t>51</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l-GR" altLang="en-US" smtClean="0"/>
              <a:t>Δαρβινική θεωρία εξέλιξης 1/6</a:t>
            </a:r>
          </a:p>
        </p:txBody>
      </p:sp>
      <p:sp>
        <p:nvSpPr>
          <p:cNvPr id="25603" name="Content Placeholder 2"/>
          <p:cNvSpPr>
            <a:spLocks noGrp="1"/>
          </p:cNvSpPr>
          <p:nvPr>
            <p:ph sz="half" idx="1"/>
          </p:nvPr>
        </p:nvSpPr>
        <p:spPr/>
        <p:txBody>
          <a:bodyPr/>
          <a:lstStyle/>
          <a:p>
            <a:pPr marL="0" indent="0" algn="ctr" eaLnBrk="1" hangingPunct="1">
              <a:buFont typeface="Arial" panose="020B0604020202020204" pitchFamily="34" charset="0"/>
              <a:buNone/>
            </a:pPr>
            <a:endParaRPr lang="el-GR" altLang="el-GR" b="1" dirty="0" smtClean="0">
              <a:solidFill>
                <a:schemeClr val="tx2"/>
              </a:solidFill>
            </a:endParaRPr>
          </a:p>
          <a:p>
            <a:pPr marL="0" indent="0" algn="ctr" eaLnBrk="1" hangingPunct="1">
              <a:buFont typeface="Arial" panose="020B0604020202020204" pitchFamily="34" charset="0"/>
              <a:buNone/>
            </a:pPr>
            <a:r>
              <a:rPr lang="el-GR" altLang="el-GR" b="1" dirty="0" smtClean="0"/>
              <a:t>Κάρολος Ροβέρτος Δαρβίνος</a:t>
            </a:r>
          </a:p>
          <a:p>
            <a:pPr marL="0" indent="0" algn="ctr" eaLnBrk="1" hangingPunct="1">
              <a:buFont typeface="Arial" panose="020B0604020202020204" pitchFamily="34" charset="0"/>
              <a:buNone/>
            </a:pPr>
            <a:r>
              <a:rPr lang="el-GR" altLang="el-GR" b="1" dirty="0" smtClean="0"/>
              <a:t>(1809-1882)</a:t>
            </a:r>
            <a:endParaRPr lang="en-GB" altLang="el-GR" b="1" dirty="0" smtClean="0"/>
          </a:p>
          <a:p>
            <a:pPr marL="0" indent="0" eaLnBrk="1" hangingPunct="1"/>
            <a:endParaRPr lang="el-GR" altLang="en-US" dirty="0" smtClean="0"/>
          </a:p>
        </p:txBody>
      </p:sp>
      <p:pic>
        <p:nvPicPr>
          <p:cNvPr id="25606"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1825625"/>
            <a:ext cx="2609850" cy="3802063"/>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560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EEFFC06-84D9-4B0C-8637-7E36A93A23E5}" type="slidenum">
              <a:rPr lang="el-GR" altLang="en-US" sz="1200" smtClean="0">
                <a:solidFill>
                  <a:srgbClr val="898989"/>
                </a:solidFill>
                <a:cs typeface="Arial" panose="020B0604020202020204" pitchFamily="34" charset="0"/>
              </a:rPr>
              <a:pPr>
                <a:lnSpc>
                  <a:spcPct val="100000"/>
                </a:lnSpc>
                <a:spcBef>
                  <a:spcPct val="0"/>
                </a:spcBef>
                <a:buFontTx/>
                <a:buNone/>
              </a:pPr>
              <a:t>11</a:t>
            </a:fld>
            <a:endParaRPr lang="el-GR" altLang="en-US" sz="1200" smtClean="0">
              <a:solidFill>
                <a:srgbClr val="898989"/>
              </a:solidFill>
              <a:cs typeface="Arial" panose="020B0604020202020204" pitchFamily="34" charset="0"/>
            </a:endParaRPr>
          </a:p>
        </p:txBody>
      </p:sp>
      <p:sp>
        <p:nvSpPr>
          <p:cNvPr id="7" name="TextBox 6"/>
          <p:cNvSpPr txBox="1"/>
          <p:nvPr/>
        </p:nvSpPr>
        <p:spPr>
          <a:xfrm>
            <a:off x="7223125" y="5351463"/>
            <a:ext cx="263525" cy="276225"/>
          </a:xfrm>
          <a:prstGeom prst="rect">
            <a:avLst/>
          </a:prstGeom>
          <a:noFill/>
        </p:spPr>
        <p:txBody>
          <a:bodyPr wrap="none">
            <a:spAutoFit/>
          </a:bodyPr>
          <a:lstStyle/>
          <a:p>
            <a:pPr>
              <a:defRPr/>
            </a:pPr>
            <a:r>
              <a:rPr lang="el-GR" sz="1200" dirty="0">
                <a:solidFill>
                  <a:schemeClr val="bg1"/>
                </a:solidFill>
                <a:latin typeface="+mn-lt"/>
              </a:rPr>
              <a:t>2</a:t>
            </a:r>
            <a:endParaRPr lang="en-US" sz="1200" dirty="0">
              <a:solidFill>
                <a:schemeClr val="bg1"/>
              </a:solidFill>
              <a:latin typeface="+mn-lt"/>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Τίτλος 2"/>
          <p:cNvSpPr>
            <a:spLocks noGrp="1"/>
          </p:cNvSpPr>
          <p:nvPr>
            <p:ph type="title"/>
          </p:nvPr>
        </p:nvSpPr>
        <p:spPr/>
        <p:txBody>
          <a:bodyPr/>
          <a:lstStyle/>
          <a:p>
            <a:pPr eaLnBrk="1" hangingPunct="1"/>
            <a:r>
              <a:rPr lang="el-GR" altLang="en-US" smtClean="0"/>
              <a:t>Γενετική ποικιλομορφία</a:t>
            </a:r>
            <a:endParaRPr lang="en-US" altLang="en-US" smtClean="0"/>
          </a:p>
        </p:txBody>
      </p:sp>
      <p:sp>
        <p:nvSpPr>
          <p:cNvPr id="228357" name="Θέση περιεχομένου 5"/>
          <p:cNvSpPr>
            <a:spLocks noGrp="1"/>
          </p:cNvSpPr>
          <p:nvPr>
            <p:ph idx="1"/>
          </p:nvPr>
        </p:nvSpPr>
        <p:spPr>
          <a:xfrm>
            <a:off x="628650" y="1860550"/>
            <a:ext cx="7886700" cy="4351338"/>
          </a:xfrm>
        </p:spPr>
        <p:txBody>
          <a:bodyPr/>
          <a:lstStyle/>
          <a:p>
            <a:pPr indent="0" eaLnBrk="1" hangingPunct="1">
              <a:lnSpc>
                <a:spcPct val="100000"/>
              </a:lnSpc>
              <a:buFont typeface="Arial" panose="020B0604020202020204" pitchFamily="34" charset="0"/>
              <a:buNone/>
            </a:pPr>
            <a:r>
              <a:rPr lang="el-GR" altLang="en-US" sz="2800" smtClean="0"/>
              <a:t>Αν το μέγεθος ενός πληθυσμού παραμείνει μικρό για πολλές γενιές, τότε η γενετική ποικιλομορφία του συρρικνώνεται. Αυτό έχει δυσμενείς επιπτώσεις στην εξελικτική του επιτυχία, καθώς περιορίζονται οι εναλλακτικές γενετικές αντιδράσεις του απέναντι στις αλλαγές του περιβάλλοντος</a:t>
            </a:r>
            <a:r>
              <a:rPr lang="en-US" altLang="en-US" sz="2800" smtClean="0"/>
              <a:t>.</a:t>
            </a:r>
            <a:r>
              <a:rPr lang="el-GR" altLang="en-US" sz="2800" smtClean="0"/>
              <a:t> </a:t>
            </a:r>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2835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C6A57B76-9B58-4BDF-BEBD-80142469385B}" type="slidenum">
              <a:rPr lang="el-GR" altLang="en-US" sz="1200" smtClean="0">
                <a:solidFill>
                  <a:srgbClr val="898989"/>
                </a:solidFill>
                <a:cs typeface="Arial" panose="020B0604020202020204" pitchFamily="34" charset="0"/>
              </a:rPr>
              <a:pPr>
                <a:lnSpc>
                  <a:spcPct val="100000"/>
                </a:lnSpc>
                <a:spcBef>
                  <a:spcPct val="0"/>
                </a:spcBef>
                <a:buFontTx/>
                <a:buNone/>
              </a:pPr>
              <a:t>110</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Τίτλος 2"/>
          <p:cNvSpPr>
            <a:spLocks noGrp="1"/>
          </p:cNvSpPr>
          <p:nvPr>
            <p:ph type="title"/>
          </p:nvPr>
        </p:nvSpPr>
        <p:spPr/>
        <p:txBody>
          <a:bodyPr/>
          <a:lstStyle/>
          <a:p>
            <a:pPr eaLnBrk="1" hangingPunct="1"/>
            <a:r>
              <a:rPr lang="el-GR" altLang="en-US" smtClean="0"/>
              <a:t>Μη τυχαίες διασταυρώσεις</a:t>
            </a:r>
            <a:endParaRPr lang="en-US" altLang="en-US" smtClean="0"/>
          </a:p>
        </p:txBody>
      </p:sp>
      <p:sp>
        <p:nvSpPr>
          <p:cNvPr id="230405" name="Θέση περιεχομένου 5"/>
          <p:cNvSpPr>
            <a:spLocks noGrp="1"/>
          </p:cNvSpPr>
          <p:nvPr>
            <p:ph idx="1"/>
          </p:nvPr>
        </p:nvSpPr>
        <p:spPr>
          <a:xfrm>
            <a:off x="628650" y="1860550"/>
            <a:ext cx="7886700" cy="4351338"/>
          </a:xfrm>
        </p:spPr>
        <p:txBody>
          <a:bodyPr/>
          <a:lstStyle/>
          <a:p>
            <a:pPr marL="0" indent="0" eaLnBrk="1" hangingPunct="1">
              <a:spcBef>
                <a:spcPct val="0"/>
              </a:spcBef>
              <a:spcAft>
                <a:spcPts val="1200"/>
              </a:spcAft>
              <a:buFont typeface="Arial" panose="020B0604020202020204" pitchFamily="34" charset="0"/>
              <a:buNone/>
            </a:pPr>
            <a:r>
              <a:rPr lang="el-GR" altLang="en-US" sz="2800" smtClean="0"/>
              <a:t>Θετική ομοιοτυπική σύζευξη</a:t>
            </a:r>
            <a:r>
              <a:rPr lang="en-US" altLang="en-US" sz="2800" smtClean="0"/>
              <a:t>.</a:t>
            </a:r>
            <a:endParaRPr lang="el-GR" altLang="en-US" sz="2800" smtClean="0"/>
          </a:p>
          <a:p>
            <a:pPr marL="0" indent="0" eaLnBrk="1" hangingPunct="1">
              <a:spcBef>
                <a:spcPct val="0"/>
              </a:spcBef>
              <a:spcAft>
                <a:spcPts val="1200"/>
              </a:spcAft>
              <a:buFont typeface="Arial" panose="020B0604020202020204" pitchFamily="34" charset="0"/>
              <a:buNone/>
            </a:pPr>
            <a:r>
              <a:rPr lang="el-GR" altLang="en-US" sz="2800" smtClean="0"/>
              <a:t>Όταν τα άτομα διασταυρώνονται κατά προτίμηση με άτομα του ίδιου γονότυπου</a:t>
            </a:r>
            <a:r>
              <a:rPr lang="en-US" altLang="en-US" sz="2800" smtClean="0"/>
              <a:t>.</a:t>
            </a:r>
            <a:endParaRPr lang="el-GR" altLang="en-US" sz="2800" smtClean="0"/>
          </a:p>
          <a:p>
            <a:pPr marL="0" indent="0" eaLnBrk="1" hangingPunct="1">
              <a:spcBef>
                <a:spcPct val="0"/>
              </a:spcBef>
              <a:spcAft>
                <a:spcPts val="1200"/>
              </a:spcAft>
              <a:buFont typeface="Arial" panose="020B0604020202020204" pitchFamily="34" charset="0"/>
              <a:buNone/>
            </a:pPr>
            <a:r>
              <a:rPr lang="el-GR" altLang="en-US" sz="2800" smtClean="0"/>
              <a:t>Αυξάνει τη συχνότητα των ομόζυγων γονοτύπων</a:t>
            </a:r>
            <a:r>
              <a:rPr lang="en-US" altLang="en-US" sz="2800" smtClean="0"/>
              <a:t>.</a:t>
            </a:r>
            <a:endParaRPr lang="el-GR" altLang="en-US" sz="2800" smtClean="0"/>
          </a:p>
          <a:p>
            <a:pPr marL="0" indent="0" eaLnBrk="1" hangingPunct="1">
              <a:spcBef>
                <a:spcPct val="0"/>
              </a:spcBef>
              <a:spcAft>
                <a:spcPts val="1200"/>
              </a:spcAft>
              <a:buFont typeface="Arial" panose="020B0604020202020204" pitchFamily="34" charset="0"/>
              <a:buNone/>
            </a:pPr>
            <a:r>
              <a:rPr lang="el-GR" altLang="en-US" sz="2800" smtClean="0"/>
              <a:t>Μειώνει τη συχνότητα των ετερόζυγων γονοτύπων</a:t>
            </a:r>
            <a:r>
              <a:rPr lang="en-US" altLang="en-US" sz="2800" smtClean="0"/>
              <a:t>.</a:t>
            </a:r>
            <a:endParaRPr lang="el-GR" altLang="en-US" sz="2800" smtClean="0"/>
          </a:p>
          <a:p>
            <a:pPr marL="0" indent="0" eaLnBrk="1" hangingPunct="1">
              <a:spcBef>
                <a:spcPct val="0"/>
              </a:spcBef>
              <a:spcAft>
                <a:spcPts val="1200"/>
              </a:spcAft>
              <a:buFont typeface="Arial" panose="020B0604020202020204" pitchFamily="34" charset="0"/>
              <a:buNone/>
            </a:pPr>
            <a:r>
              <a:rPr lang="el-GR" altLang="en-US" sz="2800" smtClean="0"/>
              <a:t>Δεν αλλάζει τη συχνότητα των αλληλομόρφων</a:t>
            </a:r>
            <a:r>
              <a:rPr lang="en-US" altLang="en-US" sz="2800" smtClean="0">
                <a:latin typeface="Comic Sans MS" panose="030F0702030302020204" pitchFamily="66" charset="0"/>
              </a:rPr>
              <a:t>.</a:t>
            </a:r>
            <a:endParaRPr lang="en-GB" altLang="en-US" sz="2800" smtClean="0">
              <a:latin typeface="Comic Sans MS" panose="030F0702030302020204" pitchFamily="66" charset="0"/>
            </a:endParaRPr>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304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5BC9D0A1-FCCD-447A-BFA9-EB46B8308C3F}" type="slidenum">
              <a:rPr lang="el-GR" altLang="en-US" sz="1200" smtClean="0">
                <a:solidFill>
                  <a:srgbClr val="898989"/>
                </a:solidFill>
                <a:cs typeface="Arial" panose="020B0604020202020204" pitchFamily="34" charset="0"/>
              </a:rPr>
              <a:pPr>
                <a:lnSpc>
                  <a:spcPct val="100000"/>
                </a:lnSpc>
                <a:spcBef>
                  <a:spcPct val="0"/>
                </a:spcBef>
                <a:buFontTx/>
                <a:buNone/>
              </a:pPr>
              <a:t>111</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Τίτλος 2"/>
          <p:cNvSpPr>
            <a:spLocks noGrp="1"/>
          </p:cNvSpPr>
          <p:nvPr>
            <p:ph type="title"/>
          </p:nvPr>
        </p:nvSpPr>
        <p:spPr/>
        <p:txBody>
          <a:bodyPr/>
          <a:lstStyle/>
          <a:p>
            <a:pPr eaLnBrk="1" hangingPunct="1"/>
            <a:r>
              <a:rPr lang="el-GR" altLang="en-US" smtClean="0"/>
              <a:t>Ενδογαμία</a:t>
            </a:r>
            <a:endParaRPr lang="en-US" altLang="en-US" smtClean="0"/>
          </a:p>
        </p:txBody>
      </p:sp>
      <p:sp>
        <p:nvSpPr>
          <p:cNvPr id="232453" name="Θέση περιεχομένου 5"/>
          <p:cNvSpPr>
            <a:spLocks noGrp="1"/>
          </p:cNvSpPr>
          <p:nvPr>
            <p:ph idx="1"/>
          </p:nvPr>
        </p:nvSpPr>
        <p:spPr>
          <a:xfrm>
            <a:off x="628650" y="1860550"/>
            <a:ext cx="7886700" cy="4351338"/>
          </a:xfrm>
        </p:spPr>
        <p:txBody>
          <a:bodyPr/>
          <a:lstStyle/>
          <a:p>
            <a:pPr marL="0" indent="0" eaLnBrk="1" hangingPunct="1">
              <a:spcAft>
                <a:spcPct val="30000"/>
              </a:spcAft>
              <a:buFont typeface="Arial" panose="020B0604020202020204" pitchFamily="34" charset="0"/>
              <a:buNone/>
            </a:pPr>
            <a:r>
              <a:rPr lang="el-GR" altLang="en-US" sz="2800" smtClean="0"/>
              <a:t>Διασταύρωση μεταξύ συγγενών</a:t>
            </a:r>
            <a:r>
              <a:rPr lang="en-US" altLang="en-US" sz="2800" smtClean="0"/>
              <a:t>.</a:t>
            </a:r>
            <a:endParaRPr lang="el-GR" altLang="en-US" sz="2800" smtClean="0"/>
          </a:p>
          <a:p>
            <a:pPr marL="0" indent="0" eaLnBrk="1" hangingPunct="1">
              <a:spcAft>
                <a:spcPct val="30000"/>
              </a:spcAft>
              <a:buFont typeface="Arial" panose="020B0604020202020204" pitchFamily="34" charset="0"/>
              <a:buNone/>
            </a:pPr>
            <a:r>
              <a:rPr lang="el-GR" altLang="en-US" sz="2800" smtClean="0"/>
              <a:t>Αυξάνει επίσης την ομοζυγωτία</a:t>
            </a:r>
            <a:r>
              <a:rPr lang="en-US" altLang="en-US" sz="2800" smtClean="0"/>
              <a:t>.</a:t>
            </a:r>
            <a:endParaRPr lang="el-GR" altLang="en-US" sz="2800" smtClean="0"/>
          </a:p>
          <a:p>
            <a:pPr marL="0" indent="0" eaLnBrk="1" hangingPunct="1">
              <a:spcAft>
                <a:spcPct val="30000"/>
              </a:spcAft>
              <a:buFont typeface="Arial" panose="020B0604020202020204" pitchFamily="34" charset="0"/>
              <a:buNone/>
            </a:pPr>
            <a:r>
              <a:rPr lang="el-GR" altLang="en-US" sz="2800" smtClean="0"/>
              <a:t>Επιδρά ταυτόχρονα σε όλα τα χαρακτηριστικά</a:t>
            </a:r>
            <a:r>
              <a:rPr lang="en-US" altLang="en-US" sz="2800" smtClean="0"/>
              <a:t>.</a:t>
            </a:r>
            <a:endParaRPr lang="el-GR" altLang="en-US" sz="2800" smtClean="0"/>
          </a:p>
          <a:p>
            <a:pPr marL="0" indent="0" eaLnBrk="1" hangingPunct="1">
              <a:spcAft>
                <a:spcPct val="30000"/>
              </a:spcAft>
              <a:buFont typeface="Arial" panose="020B0604020202020204" pitchFamily="34" charset="0"/>
              <a:buNone/>
            </a:pPr>
            <a:r>
              <a:rPr lang="el-GR" altLang="en-US" sz="2800" smtClean="0"/>
              <a:t>Αυξάνει την πιθανότητα να γίνουν ομόζυγα και να εκφραστούν σπάνια υπολειπόμενα αλληλόμορφα</a:t>
            </a:r>
            <a:r>
              <a:rPr lang="en-US" altLang="en-US" sz="2800" smtClean="0"/>
              <a:t>.</a:t>
            </a:r>
            <a:endParaRPr lang="en-GB" altLang="en-US" sz="28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3245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23296133-BB84-4B49-95A3-74A0459EE7FF}" type="slidenum">
              <a:rPr lang="el-GR" altLang="en-US" sz="1200" smtClean="0">
                <a:solidFill>
                  <a:srgbClr val="898989"/>
                </a:solidFill>
                <a:cs typeface="Arial" panose="020B0604020202020204" pitchFamily="34" charset="0"/>
              </a:rPr>
              <a:pPr>
                <a:lnSpc>
                  <a:spcPct val="100000"/>
                </a:lnSpc>
                <a:spcBef>
                  <a:spcPct val="0"/>
                </a:spcBef>
                <a:buFontTx/>
                <a:buNone/>
              </a:pPr>
              <a:t>112</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Τίτλος 2"/>
          <p:cNvSpPr>
            <a:spLocks noGrp="1"/>
          </p:cNvSpPr>
          <p:nvPr>
            <p:ph type="title"/>
          </p:nvPr>
        </p:nvSpPr>
        <p:spPr/>
        <p:txBody>
          <a:bodyPr/>
          <a:lstStyle/>
          <a:p>
            <a:pPr eaLnBrk="1" hangingPunct="1"/>
            <a:r>
              <a:rPr lang="el-GR" altLang="en-US" smtClean="0"/>
              <a:t>Μετανάστευση</a:t>
            </a:r>
            <a:endParaRPr lang="en-US" altLang="en-US" smtClean="0"/>
          </a:p>
        </p:txBody>
      </p:sp>
      <p:sp>
        <p:nvSpPr>
          <p:cNvPr id="234501" name="Θέση περιεχομένου 5"/>
          <p:cNvSpPr>
            <a:spLocks noGrp="1"/>
          </p:cNvSpPr>
          <p:nvPr>
            <p:ph idx="1"/>
          </p:nvPr>
        </p:nvSpPr>
        <p:spPr>
          <a:xfrm>
            <a:off x="628650" y="1860550"/>
            <a:ext cx="7886700" cy="4351338"/>
          </a:xfrm>
        </p:spPr>
        <p:txBody>
          <a:bodyPr/>
          <a:lstStyle/>
          <a:p>
            <a:pPr marL="0" indent="0" eaLnBrk="1" hangingPunct="1">
              <a:buFont typeface="Arial" panose="020B0604020202020204" pitchFamily="34" charset="0"/>
              <a:buNone/>
            </a:pPr>
            <a:r>
              <a:rPr lang="el-GR" altLang="en-US" sz="2800" smtClean="0"/>
              <a:t>Δεν επιτρέπει την απόκλιση μεταξύ πληθυσμών</a:t>
            </a:r>
            <a:r>
              <a:rPr lang="en-US" altLang="en-US" sz="2800" smtClean="0"/>
              <a:t>.</a:t>
            </a:r>
            <a:endParaRPr lang="en-GB" altLang="en-US" sz="28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344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19765F5F-A24C-4FEA-ABA9-CE5DFFED1233}" type="slidenum">
              <a:rPr lang="el-GR" altLang="en-US" sz="1200" smtClean="0">
                <a:solidFill>
                  <a:srgbClr val="898989"/>
                </a:solidFill>
                <a:cs typeface="Arial" panose="020B0604020202020204" pitchFamily="34" charset="0"/>
              </a:rPr>
              <a:pPr>
                <a:lnSpc>
                  <a:spcPct val="100000"/>
                </a:lnSpc>
                <a:spcBef>
                  <a:spcPct val="0"/>
                </a:spcBef>
                <a:buFontTx/>
                <a:buNone/>
              </a:pPr>
              <a:t>113</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9" name="Τίτλος 2"/>
          <p:cNvSpPr>
            <a:spLocks noGrp="1"/>
          </p:cNvSpPr>
          <p:nvPr>
            <p:ph type="title"/>
          </p:nvPr>
        </p:nvSpPr>
        <p:spPr>
          <a:xfrm>
            <a:off x="685800" y="228600"/>
            <a:ext cx="7886700" cy="1325563"/>
          </a:xfrm>
        </p:spPr>
        <p:txBody>
          <a:bodyPr>
            <a:normAutofit fontScale="90000"/>
          </a:bodyPr>
          <a:lstStyle/>
          <a:p>
            <a:pPr eaLnBrk="1" hangingPunct="1"/>
            <a:r>
              <a:rPr lang="el-GR" altLang="en-US" dirty="0" smtClean="0"/>
              <a:t/>
            </a:r>
            <a:br>
              <a:rPr lang="el-GR" altLang="en-US" dirty="0" smtClean="0"/>
            </a:br>
            <a:r>
              <a:rPr lang="el-GR" altLang="en-US" sz="4900" dirty="0" smtClean="0"/>
              <a:t>Φυσική επιλογή</a:t>
            </a:r>
            <a:r>
              <a:rPr lang="el-GR" altLang="en-US" dirty="0" smtClean="0"/>
              <a:t/>
            </a:r>
            <a:br>
              <a:rPr lang="el-GR" altLang="en-US" dirty="0" smtClean="0"/>
            </a:br>
            <a:endParaRPr lang="en-US" altLang="en-US" dirty="0" smtClean="0"/>
          </a:p>
        </p:txBody>
      </p:sp>
      <p:sp>
        <p:nvSpPr>
          <p:cNvPr id="236548" name="Θέση περιεχομένου 5"/>
          <p:cNvSpPr>
            <a:spLocks noGrp="1"/>
          </p:cNvSpPr>
          <p:nvPr>
            <p:ph idx="1"/>
          </p:nvPr>
        </p:nvSpPr>
        <p:spPr>
          <a:xfrm>
            <a:off x="609600" y="1143000"/>
            <a:ext cx="7886700" cy="4351338"/>
          </a:xfrm>
        </p:spPr>
        <p:txBody>
          <a:bodyPr/>
          <a:lstStyle/>
          <a:p>
            <a:pPr marL="0" indent="0" eaLnBrk="1" hangingPunct="1">
              <a:buFont typeface="Arial" panose="020B0604020202020204" pitchFamily="34" charset="0"/>
              <a:buNone/>
            </a:pPr>
            <a:endParaRPr lang="el-GR" altLang="en-US" sz="2800" b="1" smtClean="0"/>
          </a:p>
          <a:p>
            <a:pPr marL="0" indent="0" eaLnBrk="1" hangingPunct="1">
              <a:buFont typeface="Arial" panose="020B0604020202020204" pitchFamily="34" charset="0"/>
              <a:buNone/>
            </a:pPr>
            <a:r>
              <a:rPr lang="el-GR" altLang="en-US" sz="2800" smtClean="0"/>
              <a:t>Δρα σε ολόκληρο το ζώο και όχι σε μεμονωμένα χαρακτηριστικά</a:t>
            </a:r>
            <a:r>
              <a:rPr lang="en-US" altLang="en-US" sz="2800" smtClean="0"/>
              <a:t>.</a:t>
            </a:r>
            <a:endParaRPr lang="el-GR" altLang="en-US" sz="2800" smtClean="0"/>
          </a:p>
          <a:p>
            <a:pPr marL="0" indent="0" eaLnBrk="1" hangingPunct="1">
              <a:buFont typeface="Arial" panose="020B0604020202020204" pitchFamily="34" charset="0"/>
              <a:buNone/>
            </a:pPr>
            <a:endParaRPr lang="el-GR" altLang="en-US" sz="2800" smtClean="0"/>
          </a:p>
          <a:p>
            <a:pPr marL="0" indent="0" eaLnBrk="1" hangingPunct="1">
              <a:buFont typeface="Arial" panose="020B0604020202020204" pitchFamily="34" charset="0"/>
              <a:buNone/>
            </a:pPr>
            <a:r>
              <a:rPr lang="el-GR" altLang="en-US" sz="2800" smtClean="0"/>
              <a:t>Σχετική αρμοστικότητα γονότυπου:</a:t>
            </a:r>
          </a:p>
          <a:p>
            <a:pPr marL="0" indent="0" eaLnBrk="1" hangingPunct="1">
              <a:buFont typeface="Arial" panose="020B0604020202020204" pitchFamily="34" charset="0"/>
              <a:buNone/>
            </a:pPr>
            <a:endParaRPr lang="el-GR" altLang="en-US" sz="2800" smtClean="0"/>
          </a:p>
          <a:p>
            <a:pPr marL="0" indent="0" eaLnBrk="1" hangingPunct="1">
              <a:buFont typeface="Arial" panose="020B0604020202020204" pitchFamily="34" charset="0"/>
              <a:buNone/>
            </a:pPr>
            <a:r>
              <a:rPr lang="el-GR" altLang="en-US" sz="2800" smtClean="0"/>
              <a:t>Ο γονότυπος προσφέρει πλεονεκτήματα για την επιβίωση και αναπαραγωγή του πληθυσμού</a:t>
            </a:r>
            <a:r>
              <a:rPr lang="en-US" altLang="en-US" sz="2800" smtClean="0"/>
              <a:t>.</a:t>
            </a:r>
            <a:endParaRPr lang="en-GB" altLang="en-US" sz="28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3654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8322767F-5FAB-463A-9604-25B9724E6142}" type="slidenum">
              <a:rPr lang="el-GR" altLang="en-US" sz="1200" smtClean="0">
                <a:solidFill>
                  <a:srgbClr val="898989"/>
                </a:solidFill>
                <a:cs typeface="Arial" panose="020B0604020202020204" pitchFamily="34" charset="0"/>
              </a:rPr>
              <a:pPr>
                <a:lnSpc>
                  <a:spcPct val="100000"/>
                </a:lnSpc>
                <a:spcBef>
                  <a:spcPct val="0"/>
                </a:spcBef>
                <a:buFontTx/>
                <a:buNone/>
              </a:pPr>
              <a:t>114</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Τίτλος 2"/>
          <p:cNvSpPr>
            <a:spLocks noGrp="1"/>
          </p:cNvSpPr>
          <p:nvPr>
            <p:ph type="title"/>
          </p:nvPr>
        </p:nvSpPr>
        <p:spPr/>
        <p:txBody>
          <a:bodyPr/>
          <a:lstStyle/>
          <a:p>
            <a:pPr eaLnBrk="1" hangingPunct="1"/>
            <a:r>
              <a:rPr lang="el-GR" altLang="en-US" sz="4000" dirty="0" smtClean="0"/>
              <a:t>Μορφές της στικτής νυχτοπεταλούδας</a:t>
            </a:r>
            <a:endParaRPr lang="en-US" altLang="en-US" sz="4000" dirty="0" smtClean="0"/>
          </a:p>
        </p:txBody>
      </p:sp>
      <p:pic>
        <p:nvPicPr>
          <p:cNvPr id="23859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l="9303" r="6679"/>
          <a:stretch>
            <a:fillRect/>
          </a:stretch>
        </p:blipFill>
        <p:spPr>
          <a:xfrm>
            <a:off x="2209800" y="1524000"/>
            <a:ext cx="4876800" cy="4351338"/>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3859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F6B76471-D0B0-40A3-9FC7-3D00851AD677}" type="slidenum">
              <a:rPr lang="el-GR" altLang="en-US" sz="1200" smtClean="0">
                <a:solidFill>
                  <a:srgbClr val="898989"/>
                </a:solidFill>
                <a:cs typeface="Arial" panose="020B0604020202020204" pitchFamily="34" charset="0"/>
              </a:rPr>
              <a:pPr>
                <a:lnSpc>
                  <a:spcPct val="100000"/>
                </a:lnSpc>
                <a:spcBef>
                  <a:spcPct val="0"/>
                </a:spcBef>
                <a:buFontTx/>
                <a:buNone/>
              </a:pPr>
              <a:t>115</a:t>
            </a:fld>
            <a:endParaRPr lang="el-GR" altLang="en-US" sz="1200" smtClean="0">
              <a:solidFill>
                <a:srgbClr val="898989"/>
              </a:solidFill>
              <a:cs typeface="Arial" panose="020B0604020202020204" pitchFamily="34" charset="0"/>
            </a:endParaRPr>
          </a:p>
        </p:txBody>
      </p:sp>
      <p:sp>
        <p:nvSpPr>
          <p:cNvPr id="8" name="Text Box 3"/>
          <p:cNvSpPr txBox="1">
            <a:spLocks noChangeArrowheads="1"/>
          </p:cNvSpPr>
          <p:nvPr/>
        </p:nvSpPr>
        <p:spPr bwMode="auto">
          <a:xfrm>
            <a:off x="1752600" y="5875338"/>
            <a:ext cx="6048375" cy="369887"/>
          </a:xfrm>
          <a:prstGeom prst="rect">
            <a:avLst/>
          </a:prstGeom>
          <a:noFill/>
          <a:ln>
            <a:noFill/>
          </a:ln>
          <a:extLst/>
        </p:spPr>
        <p:txBody>
          <a:bodyPr wrap="none">
            <a:spAutoFit/>
          </a:bodyPr>
          <a:lstStyle>
            <a:lvl1pPr eaLnBrk="0" hangingPunct="0">
              <a:defRPr kumimoji="1" sz="2400">
                <a:solidFill>
                  <a:schemeClr val="tx1"/>
                </a:solidFill>
                <a:latin typeface="Arial Narrow" panose="020B0606020202030204" pitchFamily="34" charset="0"/>
              </a:defRPr>
            </a:lvl1pPr>
            <a:lvl2pPr marL="742950" indent="-285750" eaLnBrk="0" hangingPunct="0">
              <a:defRPr kumimoji="1" sz="2400">
                <a:solidFill>
                  <a:schemeClr val="tx1"/>
                </a:solidFill>
                <a:latin typeface="Arial Narrow" panose="020B0606020202030204" pitchFamily="34" charset="0"/>
              </a:defRPr>
            </a:lvl2pPr>
            <a:lvl3pPr marL="1143000" indent="-228600" eaLnBrk="0" hangingPunct="0">
              <a:defRPr kumimoji="1" sz="2400">
                <a:solidFill>
                  <a:schemeClr val="tx1"/>
                </a:solidFill>
                <a:latin typeface="Arial Narrow" panose="020B0606020202030204" pitchFamily="34" charset="0"/>
              </a:defRPr>
            </a:lvl3pPr>
            <a:lvl4pPr marL="1600200" indent="-228600" eaLnBrk="0" hangingPunct="0">
              <a:defRPr kumimoji="1" sz="2400">
                <a:solidFill>
                  <a:schemeClr val="tx1"/>
                </a:solidFill>
                <a:latin typeface="Arial Narrow" panose="020B0606020202030204" pitchFamily="34" charset="0"/>
              </a:defRPr>
            </a:lvl4pPr>
            <a:lvl5pPr marL="2057400" indent="-228600" eaLnBrk="0" hangingPunct="0">
              <a:defRPr kumimoji="1" sz="2400">
                <a:solidFill>
                  <a:schemeClr val="tx1"/>
                </a:solidFill>
                <a:latin typeface="Arial Narrow" panose="020B0606020202030204" pitchFamily="34" charset="0"/>
              </a:defRPr>
            </a:lvl5pPr>
            <a:lvl6pPr marL="2514600" indent="-228600" eaLnBrk="0" fontAlgn="base" hangingPunct="0">
              <a:spcBef>
                <a:spcPct val="0"/>
              </a:spcBef>
              <a:spcAft>
                <a:spcPct val="0"/>
              </a:spcAft>
              <a:defRPr kumimoji="1" sz="2400">
                <a:solidFill>
                  <a:schemeClr val="tx1"/>
                </a:solidFill>
                <a:latin typeface="Arial Narrow" panose="020B0606020202030204" pitchFamily="34" charset="0"/>
              </a:defRPr>
            </a:lvl6pPr>
            <a:lvl7pPr marL="2971800" indent="-228600" eaLnBrk="0" fontAlgn="base" hangingPunct="0">
              <a:spcBef>
                <a:spcPct val="0"/>
              </a:spcBef>
              <a:spcAft>
                <a:spcPct val="0"/>
              </a:spcAft>
              <a:defRPr kumimoji="1" sz="2400">
                <a:solidFill>
                  <a:schemeClr val="tx1"/>
                </a:solidFill>
                <a:latin typeface="Arial Narrow" panose="020B0606020202030204" pitchFamily="34" charset="0"/>
              </a:defRPr>
            </a:lvl7pPr>
            <a:lvl8pPr marL="3429000" indent="-228600" eaLnBrk="0" fontAlgn="base" hangingPunct="0">
              <a:spcBef>
                <a:spcPct val="0"/>
              </a:spcBef>
              <a:spcAft>
                <a:spcPct val="0"/>
              </a:spcAft>
              <a:defRPr kumimoji="1" sz="2400">
                <a:solidFill>
                  <a:schemeClr val="tx1"/>
                </a:solidFill>
                <a:latin typeface="Arial Narrow" panose="020B0606020202030204" pitchFamily="34" charset="0"/>
              </a:defRPr>
            </a:lvl8pPr>
            <a:lvl9pPr marL="3886200" indent="-228600" eaLnBrk="0" fontAlgn="base" hangingPunct="0">
              <a:spcBef>
                <a:spcPct val="0"/>
              </a:spcBef>
              <a:spcAft>
                <a:spcPct val="0"/>
              </a:spcAft>
              <a:defRPr kumimoji="1" sz="2400">
                <a:solidFill>
                  <a:schemeClr val="tx1"/>
                </a:solidFill>
                <a:latin typeface="Arial Narrow" panose="020B0606020202030204" pitchFamily="34" charset="0"/>
              </a:defRPr>
            </a:lvl9pPr>
          </a:lstStyle>
          <a:p>
            <a:pPr eaLnBrk="1" hangingPunct="1">
              <a:defRPr/>
            </a:pPr>
            <a:r>
              <a:rPr lang="el-GR" altLang="en-US" sz="1800" b="0" dirty="0" err="1">
                <a:latin typeface="+mn-lt"/>
                <a:cs typeface="+mn-cs"/>
              </a:rPr>
              <a:t>Μελανιστική</a:t>
            </a:r>
            <a:r>
              <a:rPr lang="el-GR" altLang="en-US" sz="1800" b="0" dirty="0">
                <a:latin typeface="+mn-lt"/>
                <a:cs typeface="+mn-cs"/>
              </a:rPr>
              <a:t> και λευκή μορφή της στικτής νυχτοπεταλούδας</a:t>
            </a:r>
          </a:p>
        </p:txBody>
      </p:sp>
      <p:sp>
        <p:nvSpPr>
          <p:cNvPr id="7" name="TextBox 6"/>
          <p:cNvSpPr txBox="1"/>
          <p:nvPr/>
        </p:nvSpPr>
        <p:spPr>
          <a:xfrm>
            <a:off x="6711950" y="5565775"/>
            <a:ext cx="341313" cy="276225"/>
          </a:xfrm>
          <a:prstGeom prst="rect">
            <a:avLst/>
          </a:prstGeom>
          <a:noFill/>
        </p:spPr>
        <p:txBody>
          <a:bodyPr wrap="none">
            <a:spAutoFit/>
          </a:bodyPr>
          <a:lstStyle/>
          <a:p>
            <a:pPr>
              <a:defRPr/>
            </a:pPr>
            <a:r>
              <a:rPr lang="el-GR" sz="1200" dirty="0">
                <a:solidFill>
                  <a:schemeClr val="bg1"/>
                </a:solidFill>
                <a:latin typeface="+mn-lt"/>
              </a:rPr>
              <a:t>5</a:t>
            </a:r>
            <a:r>
              <a:rPr lang="en-US" sz="1200" dirty="0">
                <a:solidFill>
                  <a:schemeClr val="bg1"/>
                </a:solidFill>
                <a:latin typeface="+mn-lt"/>
              </a:rPr>
              <a:t>2</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4" name="Τίτλος 2"/>
          <p:cNvSpPr>
            <a:spLocks noGrp="1"/>
          </p:cNvSpPr>
          <p:nvPr>
            <p:ph type="title"/>
          </p:nvPr>
        </p:nvSpPr>
        <p:spPr/>
        <p:txBody>
          <a:bodyPr/>
          <a:lstStyle/>
          <a:p>
            <a:pPr eaLnBrk="1" hangingPunct="1"/>
            <a:r>
              <a:rPr lang="el-GR" altLang="en-US" dirty="0" smtClean="0"/>
              <a:t>Ποσοστό </a:t>
            </a:r>
            <a:r>
              <a:rPr lang="el-GR" altLang="en-US" dirty="0" err="1" smtClean="0"/>
              <a:t>μελανικών</a:t>
            </a:r>
            <a:r>
              <a:rPr lang="el-GR" altLang="en-US" dirty="0" smtClean="0"/>
              <a:t> μορφών </a:t>
            </a:r>
            <a:endParaRPr lang="en-US" altLang="en-US" dirty="0" smtClean="0"/>
          </a:p>
        </p:txBody>
      </p:sp>
      <p:pic>
        <p:nvPicPr>
          <p:cNvPr id="24064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19213" y="1428750"/>
            <a:ext cx="6505575" cy="4881563"/>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4064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240FE7EA-55D8-46C0-AEB8-9C4549D2CEC9}" type="slidenum">
              <a:rPr lang="el-GR" altLang="en-US" sz="1200" smtClean="0">
                <a:solidFill>
                  <a:srgbClr val="898989"/>
                </a:solidFill>
                <a:cs typeface="Arial" panose="020B0604020202020204" pitchFamily="34" charset="0"/>
              </a:rPr>
              <a:pPr>
                <a:lnSpc>
                  <a:spcPct val="100000"/>
                </a:lnSpc>
                <a:spcBef>
                  <a:spcPct val="0"/>
                </a:spcBef>
                <a:buFontTx/>
                <a:buNone/>
              </a:pPr>
              <a:t>116</a:t>
            </a:fld>
            <a:endParaRPr lang="el-GR" altLang="en-US" sz="1200" smtClean="0">
              <a:solidFill>
                <a:srgbClr val="898989"/>
              </a:solidFill>
              <a:cs typeface="Arial" panose="020B0604020202020204" pitchFamily="34" charset="0"/>
            </a:endParaRPr>
          </a:p>
        </p:txBody>
      </p:sp>
      <p:sp>
        <p:nvSpPr>
          <p:cNvPr id="8" name="Text Box 3"/>
          <p:cNvSpPr txBox="1">
            <a:spLocks noChangeArrowheads="1"/>
          </p:cNvSpPr>
          <p:nvPr/>
        </p:nvSpPr>
        <p:spPr bwMode="auto">
          <a:xfrm>
            <a:off x="1752600" y="5875338"/>
            <a:ext cx="6048375" cy="369887"/>
          </a:xfrm>
          <a:prstGeom prst="rect">
            <a:avLst/>
          </a:prstGeom>
          <a:noFill/>
          <a:ln>
            <a:noFill/>
          </a:ln>
          <a:extLst/>
        </p:spPr>
        <p:txBody>
          <a:bodyPr wrap="none">
            <a:spAutoFit/>
          </a:bodyPr>
          <a:lstStyle>
            <a:lvl1pPr eaLnBrk="0" hangingPunct="0">
              <a:defRPr kumimoji="1" sz="2400">
                <a:solidFill>
                  <a:schemeClr val="tx1"/>
                </a:solidFill>
                <a:latin typeface="Arial Narrow" panose="020B0606020202030204" pitchFamily="34" charset="0"/>
              </a:defRPr>
            </a:lvl1pPr>
            <a:lvl2pPr marL="742950" indent="-285750" eaLnBrk="0" hangingPunct="0">
              <a:defRPr kumimoji="1" sz="2400">
                <a:solidFill>
                  <a:schemeClr val="tx1"/>
                </a:solidFill>
                <a:latin typeface="Arial Narrow" panose="020B0606020202030204" pitchFamily="34" charset="0"/>
              </a:defRPr>
            </a:lvl2pPr>
            <a:lvl3pPr marL="1143000" indent="-228600" eaLnBrk="0" hangingPunct="0">
              <a:defRPr kumimoji="1" sz="2400">
                <a:solidFill>
                  <a:schemeClr val="tx1"/>
                </a:solidFill>
                <a:latin typeface="Arial Narrow" panose="020B0606020202030204" pitchFamily="34" charset="0"/>
              </a:defRPr>
            </a:lvl3pPr>
            <a:lvl4pPr marL="1600200" indent="-228600" eaLnBrk="0" hangingPunct="0">
              <a:defRPr kumimoji="1" sz="2400">
                <a:solidFill>
                  <a:schemeClr val="tx1"/>
                </a:solidFill>
                <a:latin typeface="Arial Narrow" panose="020B0606020202030204" pitchFamily="34" charset="0"/>
              </a:defRPr>
            </a:lvl4pPr>
            <a:lvl5pPr marL="2057400" indent="-228600" eaLnBrk="0" hangingPunct="0">
              <a:defRPr kumimoji="1" sz="2400">
                <a:solidFill>
                  <a:schemeClr val="tx1"/>
                </a:solidFill>
                <a:latin typeface="Arial Narrow" panose="020B0606020202030204" pitchFamily="34" charset="0"/>
              </a:defRPr>
            </a:lvl5pPr>
            <a:lvl6pPr marL="2514600" indent="-228600" eaLnBrk="0" fontAlgn="base" hangingPunct="0">
              <a:spcBef>
                <a:spcPct val="0"/>
              </a:spcBef>
              <a:spcAft>
                <a:spcPct val="0"/>
              </a:spcAft>
              <a:defRPr kumimoji="1" sz="2400">
                <a:solidFill>
                  <a:schemeClr val="tx1"/>
                </a:solidFill>
                <a:latin typeface="Arial Narrow" panose="020B0606020202030204" pitchFamily="34" charset="0"/>
              </a:defRPr>
            </a:lvl6pPr>
            <a:lvl7pPr marL="2971800" indent="-228600" eaLnBrk="0" fontAlgn="base" hangingPunct="0">
              <a:spcBef>
                <a:spcPct val="0"/>
              </a:spcBef>
              <a:spcAft>
                <a:spcPct val="0"/>
              </a:spcAft>
              <a:defRPr kumimoji="1" sz="2400">
                <a:solidFill>
                  <a:schemeClr val="tx1"/>
                </a:solidFill>
                <a:latin typeface="Arial Narrow" panose="020B0606020202030204" pitchFamily="34" charset="0"/>
              </a:defRPr>
            </a:lvl7pPr>
            <a:lvl8pPr marL="3429000" indent="-228600" eaLnBrk="0" fontAlgn="base" hangingPunct="0">
              <a:spcBef>
                <a:spcPct val="0"/>
              </a:spcBef>
              <a:spcAft>
                <a:spcPct val="0"/>
              </a:spcAft>
              <a:defRPr kumimoji="1" sz="2400">
                <a:solidFill>
                  <a:schemeClr val="tx1"/>
                </a:solidFill>
                <a:latin typeface="Arial Narrow" panose="020B0606020202030204" pitchFamily="34" charset="0"/>
              </a:defRPr>
            </a:lvl8pPr>
            <a:lvl9pPr marL="3886200" indent="-228600" eaLnBrk="0" fontAlgn="base" hangingPunct="0">
              <a:spcBef>
                <a:spcPct val="0"/>
              </a:spcBef>
              <a:spcAft>
                <a:spcPct val="0"/>
              </a:spcAft>
              <a:defRPr kumimoji="1" sz="2400">
                <a:solidFill>
                  <a:schemeClr val="tx1"/>
                </a:solidFill>
                <a:latin typeface="Arial Narrow" panose="020B0606020202030204" pitchFamily="34" charset="0"/>
              </a:defRPr>
            </a:lvl9pPr>
          </a:lstStyle>
          <a:p>
            <a:pPr eaLnBrk="1" hangingPunct="1">
              <a:defRPr/>
            </a:pPr>
            <a:r>
              <a:rPr lang="el-GR" altLang="en-US" sz="1800" b="0" dirty="0" err="1">
                <a:latin typeface="+mn-lt"/>
                <a:cs typeface="+mn-cs"/>
              </a:rPr>
              <a:t>Μελανιστική</a:t>
            </a:r>
            <a:r>
              <a:rPr lang="el-GR" altLang="en-US" sz="1800" b="0" dirty="0">
                <a:latin typeface="+mn-lt"/>
                <a:cs typeface="+mn-cs"/>
              </a:rPr>
              <a:t> και λευκή μορφή της στικτής νυχτοπεταλούδας</a:t>
            </a:r>
          </a:p>
        </p:txBody>
      </p:sp>
      <p:sp>
        <p:nvSpPr>
          <p:cNvPr id="7" name="TextBox 6"/>
          <p:cNvSpPr txBox="1"/>
          <p:nvPr/>
        </p:nvSpPr>
        <p:spPr>
          <a:xfrm>
            <a:off x="7499350" y="6065838"/>
            <a:ext cx="341313" cy="276225"/>
          </a:xfrm>
          <a:prstGeom prst="rect">
            <a:avLst/>
          </a:prstGeom>
          <a:noFill/>
        </p:spPr>
        <p:txBody>
          <a:bodyPr wrap="none">
            <a:spAutoFit/>
          </a:bodyPr>
          <a:lstStyle/>
          <a:p>
            <a:pPr>
              <a:defRPr/>
            </a:pPr>
            <a:r>
              <a:rPr lang="el-GR" sz="1200" dirty="0">
                <a:latin typeface="+mn-lt"/>
              </a:rPr>
              <a:t>5</a:t>
            </a:r>
            <a:r>
              <a:rPr lang="en-US" sz="1200" dirty="0">
                <a:latin typeface="+mn-lt"/>
              </a:rPr>
              <a:t>3</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Τίτλος 2"/>
          <p:cNvSpPr>
            <a:spLocks noGrp="1"/>
          </p:cNvSpPr>
          <p:nvPr>
            <p:ph type="title"/>
          </p:nvPr>
        </p:nvSpPr>
        <p:spPr/>
        <p:txBody>
          <a:bodyPr/>
          <a:lstStyle/>
          <a:p>
            <a:pPr eaLnBrk="1" hangingPunct="1"/>
            <a:r>
              <a:rPr lang="el-GR" altLang="en-US" smtClean="0"/>
              <a:t>Φυλετική επιλογή 1/3</a:t>
            </a:r>
            <a:endParaRPr lang="en-US" altLang="en-US" smtClean="0"/>
          </a:p>
        </p:txBody>
      </p:sp>
      <p:sp>
        <p:nvSpPr>
          <p:cNvPr id="242693" name="Θέση περιεχομένου 5"/>
          <p:cNvSpPr>
            <a:spLocks noGrp="1"/>
          </p:cNvSpPr>
          <p:nvPr>
            <p:ph idx="1"/>
          </p:nvPr>
        </p:nvSpPr>
        <p:spPr>
          <a:xfrm>
            <a:off x="628650" y="1860550"/>
            <a:ext cx="7886700" cy="4351338"/>
          </a:xfrm>
        </p:spPr>
        <p:txBody>
          <a:bodyPr/>
          <a:lstStyle/>
          <a:p>
            <a:pPr marL="0" indent="0" eaLnBrk="1" hangingPunct="1">
              <a:buFont typeface="Arial" panose="020B0604020202020204" pitchFamily="34" charset="0"/>
              <a:buNone/>
            </a:pPr>
            <a:r>
              <a:rPr lang="el-GR" altLang="en-US" sz="2800" smtClean="0"/>
              <a:t>Χαρακτηριστικά του ενός από τα δύο φύλα που βοηθούν στην επιλογή του συντρόφου</a:t>
            </a:r>
            <a:r>
              <a:rPr lang="en-US" altLang="en-US" sz="2800" smtClean="0"/>
              <a:t>.</a:t>
            </a:r>
            <a:endParaRPr lang="el-GR" altLang="en-US" sz="2800" smtClean="0"/>
          </a:p>
          <a:p>
            <a:pPr marL="0" indent="0" eaLnBrk="1" hangingPunct="1">
              <a:buFont typeface="Arial" panose="020B0604020202020204" pitchFamily="34" charset="0"/>
              <a:buNone/>
            </a:pPr>
            <a:endParaRPr lang="el-GR" altLang="en-US" sz="2800" smtClean="0"/>
          </a:p>
          <a:p>
            <a:pPr marL="0" indent="0" eaLnBrk="1" hangingPunct="1">
              <a:buFont typeface="Arial" panose="020B0604020202020204" pitchFamily="34" charset="0"/>
              <a:buNone/>
            </a:pPr>
            <a:r>
              <a:rPr lang="el-GR" altLang="en-US" sz="2800" smtClean="0"/>
              <a:t>Τα χαρακτηριστικά μπορεί να προκαλούν προβλήματα στην επιβίωση του ενός φύλου</a:t>
            </a:r>
            <a:r>
              <a:rPr lang="en-US" altLang="en-US" sz="2800" smtClean="0"/>
              <a:t>.</a:t>
            </a:r>
            <a:endParaRPr lang="en-GB" altLang="en-US" sz="28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4269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216564E-27D3-44EB-8E5A-F8AEB28D372A}" type="slidenum">
              <a:rPr lang="el-GR" altLang="en-US" sz="1200" smtClean="0">
                <a:solidFill>
                  <a:srgbClr val="898989"/>
                </a:solidFill>
                <a:cs typeface="Arial" panose="020B0604020202020204" pitchFamily="34" charset="0"/>
              </a:rPr>
              <a:pPr>
                <a:lnSpc>
                  <a:spcPct val="100000"/>
                </a:lnSpc>
                <a:spcBef>
                  <a:spcPct val="0"/>
                </a:spcBef>
                <a:buFontTx/>
                <a:buNone/>
              </a:pPr>
              <a:t>117</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Τίτλος 2"/>
          <p:cNvSpPr>
            <a:spLocks noGrp="1"/>
          </p:cNvSpPr>
          <p:nvPr>
            <p:ph type="title"/>
          </p:nvPr>
        </p:nvSpPr>
        <p:spPr/>
        <p:txBody>
          <a:bodyPr/>
          <a:lstStyle/>
          <a:p>
            <a:pPr eaLnBrk="1" hangingPunct="1"/>
            <a:r>
              <a:rPr lang="el-GR" altLang="en-US" smtClean="0"/>
              <a:t>Φυλετική επιλογή 2/3</a:t>
            </a:r>
            <a:endParaRPr lang="en-US" altLang="en-US" smtClean="0"/>
          </a:p>
        </p:txBody>
      </p:sp>
      <p:pic>
        <p:nvPicPr>
          <p:cNvPr id="244741"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t="10507" b="24699"/>
          <a:stretch>
            <a:fillRect/>
          </a:stretch>
        </p:blipFill>
        <p:spPr>
          <a:xfrm>
            <a:off x="620713" y="1665288"/>
            <a:ext cx="8018462" cy="388620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4473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7B88DDF7-465E-4AB3-B5EA-FD814FBB7EC5}" type="slidenum">
              <a:rPr lang="el-GR" altLang="en-US" sz="1200" smtClean="0">
                <a:solidFill>
                  <a:srgbClr val="898989"/>
                </a:solidFill>
                <a:cs typeface="Arial" panose="020B0604020202020204" pitchFamily="34" charset="0"/>
              </a:rPr>
              <a:pPr>
                <a:lnSpc>
                  <a:spcPct val="100000"/>
                </a:lnSpc>
                <a:spcBef>
                  <a:spcPct val="0"/>
                </a:spcBef>
                <a:buFontTx/>
                <a:buNone/>
              </a:pPr>
              <a:t>118</a:t>
            </a:fld>
            <a:endParaRPr lang="el-GR" altLang="en-US" sz="1200" smtClean="0">
              <a:solidFill>
                <a:srgbClr val="898989"/>
              </a:solidFill>
              <a:cs typeface="Arial" panose="020B0604020202020204" pitchFamily="34" charset="0"/>
            </a:endParaRPr>
          </a:p>
        </p:txBody>
      </p:sp>
      <p:sp>
        <p:nvSpPr>
          <p:cNvPr id="6" name="TextBox 5"/>
          <p:cNvSpPr txBox="1"/>
          <p:nvPr/>
        </p:nvSpPr>
        <p:spPr>
          <a:xfrm>
            <a:off x="8174038" y="5295900"/>
            <a:ext cx="341312" cy="276225"/>
          </a:xfrm>
          <a:prstGeom prst="rect">
            <a:avLst/>
          </a:prstGeom>
          <a:noFill/>
        </p:spPr>
        <p:txBody>
          <a:bodyPr wrap="none">
            <a:spAutoFit/>
          </a:bodyPr>
          <a:lstStyle/>
          <a:p>
            <a:pPr>
              <a:defRPr/>
            </a:pPr>
            <a:r>
              <a:rPr lang="el-GR" sz="1200" dirty="0">
                <a:solidFill>
                  <a:schemeClr val="bg1"/>
                </a:solidFill>
                <a:latin typeface="+mn-lt"/>
              </a:rPr>
              <a:t>5</a:t>
            </a:r>
            <a:r>
              <a:rPr lang="en-US" sz="1200" dirty="0">
                <a:solidFill>
                  <a:schemeClr val="bg1"/>
                </a:solidFill>
                <a:latin typeface="+mn-lt"/>
              </a:rPr>
              <a:t>4</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8" name="Τίτλος 2"/>
          <p:cNvSpPr>
            <a:spLocks noGrp="1"/>
          </p:cNvSpPr>
          <p:nvPr>
            <p:ph type="title"/>
          </p:nvPr>
        </p:nvSpPr>
        <p:spPr/>
        <p:txBody>
          <a:bodyPr/>
          <a:lstStyle/>
          <a:p>
            <a:pPr eaLnBrk="1" hangingPunct="1"/>
            <a:r>
              <a:rPr lang="el-GR" altLang="en-US" smtClean="0"/>
              <a:t>Φυλετική επιλογή 3/3</a:t>
            </a:r>
            <a:endParaRPr lang="en-US" altLang="en-US" smtClean="0"/>
          </a:p>
        </p:txBody>
      </p:sp>
      <p:sp>
        <p:nvSpPr>
          <p:cNvPr id="246789" name="Θέση περιεχομένου 5"/>
          <p:cNvSpPr>
            <a:spLocks noGrp="1"/>
          </p:cNvSpPr>
          <p:nvPr>
            <p:ph idx="1"/>
          </p:nvPr>
        </p:nvSpPr>
        <p:spPr>
          <a:xfrm>
            <a:off x="628650" y="1860550"/>
            <a:ext cx="7886700" cy="4351338"/>
          </a:xfrm>
        </p:spPr>
        <p:txBody>
          <a:bodyPr/>
          <a:lstStyle/>
          <a:p>
            <a:pPr marL="0" indent="0" eaLnBrk="1" hangingPunct="1">
              <a:buFont typeface="Arial" panose="020B0604020202020204" pitchFamily="34" charset="0"/>
              <a:buNone/>
            </a:pPr>
            <a:r>
              <a:rPr lang="el-GR" altLang="en-US" sz="2800" smtClean="0"/>
              <a:t>Χαρακτηριστικά του ενός από τα δύο φύλα που βοηθούν στην επιλογή του συντρόφου</a:t>
            </a:r>
            <a:r>
              <a:rPr lang="en-US" altLang="en-US" sz="2800" smtClean="0"/>
              <a:t>.</a:t>
            </a:r>
            <a:endParaRPr lang="el-GR" altLang="en-US" sz="2800" smtClean="0"/>
          </a:p>
          <a:p>
            <a:pPr marL="0" indent="0" eaLnBrk="1" hangingPunct="1">
              <a:spcBef>
                <a:spcPts val="1800"/>
              </a:spcBef>
              <a:buFont typeface="Arial" panose="020B0604020202020204" pitchFamily="34" charset="0"/>
              <a:buNone/>
            </a:pPr>
            <a:r>
              <a:rPr lang="el-GR" altLang="en-US" sz="2800" smtClean="0"/>
              <a:t>Τα χαρακτηριστικά μπορεί να προκαλούν προβλήματα στην επιβίωση του ενός φύλου</a:t>
            </a:r>
            <a:r>
              <a:rPr lang="en-US" altLang="en-US" sz="2800" smtClean="0"/>
              <a:t>.</a:t>
            </a:r>
            <a:endParaRPr lang="en-GB" altLang="en-US" sz="28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467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CF978B4D-72A9-4104-AB87-C784C3E492B6}" type="slidenum">
              <a:rPr lang="el-GR" altLang="en-US" sz="1200" smtClean="0">
                <a:solidFill>
                  <a:srgbClr val="898989"/>
                </a:solidFill>
                <a:cs typeface="Arial" panose="020B0604020202020204" pitchFamily="34" charset="0"/>
              </a:rPr>
              <a:pPr>
                <a:lnSpc>
                  <a:spcPct val="100000"/>
                </a:lnSpc>
                <a:spcBef>
                  <a:spcPct val="0"/>
                </a:spcBef>
                <a:buFontTx/>
                <a:buNone/>
              </a:pPr>
              <a:t>119</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l-GR" altLang="en-US" smtClean="0"/>
              <a:t>Δαρβινική θεωρία εξέλιξης 2/6</a:t>
            </a:r>
          </a:p>
        </p:txBody>
      </p:sp>
      <p:pic>
        <p:nvPicPr>
          <p:cNvPr id="2765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73225" y="1524000"/>
            <a:ext cx="5797550" cy="4351338"/>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765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4908D3-65B2-47D6-BAF5-0BCC1C3DFDA3}" type="slidenum">
              <a:rPr lang="el-GR" altLang="en-US" sz="1200" smtClean="0">
                <a:solidFill>
                  <a:srgbClr val="898989"/>
                </a:solidFill>
                <a:cs typeface="Arial" panose="020B0604020202020204" pitchFamily="34" charset="0"/>
              </a:rPr>
              <a:pPr>
                <a:lnSpc>
                  <a:spcPct val="100000"/>
                </a:lnSpc>
                <a:spcBef>
                  <a:spcPct val="0"/>
                </a:spcBef>
                <a:buFontTx/>
                <a:buNone/>
              </a:pPr>
              <a:t>12</a:t>
            </a:fld>
            <a:endParaRPr lang="el-GR" altLang="en-US" sz="1200" smtClean="0">
              <a:solidFill>
                <a:srgbClr val="898989"/>
              </a:solidFill>
              <a:cs typeface="Arial" panose="020B0604020202020204" pitchFamily="34" charset="0"/>
            </a:endParaRPr>
          </a:p>
        </p:txBody>
      </p:sp>
      <p:sp>
        <p:nvSpPr>
          <p:cNvPr id="9" name="Text Box 3"/>
          <p:cNvSpPr txBox="1">
            <a:spLocks noChangeArrowheads="1"/>
          </p:cNvSpPr>
          <p:nvPr/>
        </p:nvSpPr>
        <p:spPr bwMode="auto">
          <a:xfrm>
            <a:off x="2744788" y="5862638"/>
            <a:ext cx="3498850" cy="400050"/>
          </a:xfrm>
          <a:prstGeom prst="rect">
            <a:avLst/>
          </a:prstGeom>
          <a:noFill/>
          <a:ln>
            <a:noFill/>
          </a:ln>
          <a:extLst/>
        </p:spPr>
        <p:txBody>
          <a:bodyPr wrap="none">
            <a:spAutoFit/>
          </a:bodyPr>
          <a:lstStyle>
            <a:lvl1pPr eaLnBrk="0" hangingPunct="0">
              <a:defRPr kumimoji="1" sz="2400">
                <a:solidFill>
                  <a:schemeClr val="tx1"/>
                </a:solidFill>
                <a:latin typeface="Arial Narrow" panose="020B0606020202030204" pitchFamily="34" charset="0"/>
              </a:defRPr>
            </a:lvl1pPr>
            <a:lvl2pPr marL="742950" indent="-285750" eaLnBrk="0" hangingPunct="0">
              <a:defRPr kumimoji="1" sz="2400">
                <a:solidFill>
                  <a:schemeClr val="tx1"/>
                </a:solidFill>
                <a:latin typeface="Arial Narrow" panose="020B0606020202030204" pitchFamily="34" charset="0"/>
              </a:defRPr>
            </a:lvl2pPr>
            <a:lvl3pPr marL="1143000" indent="-228600" eaLnBrk="0" hangingPunct="0">
              <a:defRPr kumimoji="1" sz="2400">
                <a:solidFill>
                  <a:schemeClr val="tx1"/>
                </a:solidFill>
                <a:latin typeface="Arial Narrow" panose="020B0606020202030204" pitchFamily="34" charset="0"/>
              </a:defRPr>
            </a:lvl3pPr>
            <a:lvl4pPr marL="1600200" indent="-228600" eaLnBrk="0" hangingPunct="0">
              <a:defRPr kumimoji="1" sz="2400">
                <a:solidFill>
                  <a:schemeClr val="tx1"/>
                </a:solidFill>
                <a:latin typeface="Arial Narrow" panose="020B0606020202030204" pitchFamily="34" charset="0"/>
              </a:defRPr>
            </a:lvl4pPr>
            <a:lvl5pPr marL="2057400" indent="-228600" eaLnBrk="0" hangingPunct="0">
              <a:defRPr kumimoji="1" sz="2400">
                <a:solidFill>
                  <a:schemeClr val="tx1"/>
                </a:solidFill>
                <a:latin typeface="Arial Narrow" panose="020B0606020202030204" pitchFamily="34" charset="0"/>
              </a:defRPr>
            </a:lvl5pPr>
            <a:lvl6pPr marL="2514600" indent="-228600" eaLnBrk="0" fontAlgn="base" hangingPunct="0">
              <a:spcBef>
                <a:spcPct val="0"/>
              </a:spcBef>
              <a:spcAft>
                <a:spcPct val="0"/>
              </a:spcAft>
              <a:defRPr kumimoji="1" sz="2400">
                <a:solidFill>
                  <a:schemeClr val="tx1"/>
                </a:solidFill>
                <a:latin typeface="Arial Narrow" panose="020B0606020202030204" pitchFamily="34" charset="0"/>
              </a:defRPr>
            </a:lvl6pPr>
            <a:lvl7pPr marL="2971800" indent="-228600" eaLnBrk="0" fontAlgn="base" hangingPunct="0">
              <a:spcBef>
                <a:spcPct val="0"/>
              </a:spcBef>
              <a:spcAft>
                <a:spcPct val="0"/>
              </a:spcAft>
              <a:defRPr kumimoji="1" sz="2400">
                <a:solidFill>
                  <a:schemeClr val="tx1"/>
                </a:solidFill>
                <a:latin typeface="Arial Narrow" panose="020B0606020202030204" pitchFamily="34" charset="0"/>
              </a:defRPr>
            </a:lvl7pPr>
            <a:lvl8pPr marL="3429000" indent="-228600" eaLnBrk="0" fontAlgn="base" hangingPunct="0">
              <a:spcBef>
                <a:spcPct val="0"/>
              </a:spcBef>
              <a:spcAft>
                <a:spcPct val="0"/>
              </a:spcAft>
              <a:defRPr kumimoji="1" sz="2400">
                <a:solidFill>
                  <a:schemeClr val="tx1"/>
                </a:solidFill>
                <a:latin typeface="Arial Narrow" panose="020B0606020202030204" pitchFamily="34" charset="0"/>
              </a:defRPr>
            </a:lvl8pPr>
            <a:lvl9pPr marL="3886200" indent="-228600" eaLnBrk="0" fontAlgn="base" hangingPunct="0">
              <a:spcBef>
                <a:spcPct val="0"/>
              </a:spcBef>
              <a:spcAft>
                <a:spcPct val="0"/>
              </a:spcAft>
              <a:defRPr kumimoji="1" sz="2400">
                <a:solidFill>
                  <a:schemeClr val="tx1"/>
                </a:solidFill>
                <a:latin typeface="Arial Narrow" panose="020B0606020202030204" pitchFamily="34" charset="0"/>
              </a:defRPr>
            </a:lvl9pPr>
          </a:lstStyle>
          <a:p>
            <a:pPr eaLnBrk="1" hangingPunct="1">
              <a:defRPr/>
            </a:pPr>
            <a:r>
              <a:rPr kumimoji="0" lang="el-GR" altLang="el-GR" sz="2000" dirty="0">
                <a:latin typeface="+mn-lt"/>
                <a:cs typeface="+mn-cs"/>
              </a:rPr>
              <a:t>Το ταξίδι του </a:t>
            </a:r>
            <a:r>
              <a:rPr kumimoji="0" lang="en-US" altLang="el-GR" sz="2000" dirty="0">
                <a:latin typeface="+mn-lt"/>
                <a:cs typeface="+mn-cs"/>
              </a:rPr>
              <a:t>Beagle 1831-1836</a:t>
            </a:r>
            <a:endParaRPr kumimoji="0" lang="en-GB" altLang="el-GR" sz="2000" dirty="0">
              <a:latin typeface="+mn-lt"/>
              <a:cs typeface="+mn-cs"/>
            </a:endParaRPr>
          </a:p>
        </p:txBody>
      </p:sp>
      <p:sp>
        <p:nvSpPr>
          <p:cNvPr id="7" name="TextBox 6"/>
          <p:cNvSpPr txBox="1"/>
          <p:nvPr/>
        </p:nvSpPr>
        <p:spPr>
          <a:xfrm>
            <a:off x="7185025" y="5575300"/>
            <a:ext cx="263525" cy="276225"/>
          </a:xfrm>
          <a:prstGeom prst="rect">
            <a:avLst/>
          </a:prstGeom>
          <a:noFill/>
        </p:spPr>
        <p:txBody>
          <a:bodyPr wrap="none">
            <a:spAutoFit/>
          </a:bodyPr>
          <a:lstStyle/>
          <a:p>
            <a:pPr>
              <a:defRPr/>
            </a:pPr>
            <a:r>
              <a:rPr lang="el-GR" sz="1200" dirty="0">
                <a:solidFill>
                  <a:schemeClr val="bg1"/>
                </a:solidFill>
                <a:latin typeface="+mn-lt"/>
              </a:rPr>
              <a:t>3</a:t>
            </a:r>
            <a:endParaRPr lang="en-US" sz="1200" dirty="0">
              <a:solidFill>
                <a:schemeClr val="bg1"/>
              </a:solidFill>
              <a:latin typeface="+mn-lt"/>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smtClean="0"/>
              <a:t>Επιλογή - γενετική παρέκκλιση - μετανάστευση </a:t>
            </a:r>
            <a:endParaRPr lang="en-US" sz="4000" dirty="0"/>
          </a:p>
        </p:txBody>
      </p:sp>
      <p:sp>
        <p:nvSpPr>
          <p:cNvPr id="248836" name="Θέση περιεχομένου 5"/>
          <p:cNvSpPr>
            <a:spLocks noGrp="1"/>
          </p:cNvSpPr>
          <p:nvPr>
            <p:ph idx="1"/>
          </p:nvPr>
        </p:nvSpPr>
        <p:spPr/>
        <p:txBody>
          <a:bodyPr/>
          <a:lstStyle/>
          <a:p>
            <a:pPr marL="0" indent="0" eaLnBrk="1" hangingPunct="1">
              <a:buFont typeface="Arial" panose="020B0604020202020204" pitchFamily="34" charset="0"/>
              <a:buNone/>
            </a:pPr>
            <a:r>
              <a:rPr lang="el-GR" altLang="en-US" sz="2800" b="1" dirty="0" smtClean="0"/>
              <a:t>Αλληλεπιδράσεις ανάμεσα στην επιλογή, τη γενετική παρέκκλιση και τη μετανάστευση</a:t>
            </a:r>
          </a:p>
          <a:p>
            <a:pPr marL="0" indent="0" eaLnBrk="1" hangingPunct="1">
              <a:buFont typeface="Arial" panose="020B0604020202020204" pitchFamily="34" charset="0"/>
              <a:buNone/>
            </a:pPr>
            <a:endParaRPr lang="el-GR" altLang="en-US" sz="2800" b="1" dirty="0" smtClean="0"/>
          </a:p>
          <a:p>
            <a:pPr marL="0" indent="0" eaLnBrk="1" hangingPunct="1">
              <a:buFont typeface="Arial" panose="020B0604020202020204" pitchFamily="34" charset="0"/>
              <a:buNone/>
            </a:pPr>
            <a:r>
              <a:rPr lang="el-GR" altLang="en-US" sz="2800" dirty="0" smtClean="0"/>
              <a:t>Δημιουργούν μεγάλες ευκαιρίες για εξελικτική αλλαγή</a:t>
            </a:r>
            <a:r>
              <a:rPr lang="en-US" altLang="en-US" sz="2800" dirty="0" smtClean="0"/>
              <a:t>.</a:t>
            </a:r>
            <a:endParaRPr lang="en-GB" altLang="en-US" sz="2800" dirty="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4883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5ED561DF-56E8-4CC1-9BFB-2403E3CFBF53}" type="slidenum">
              <a:rPr lang="el-GR" altLang="en-US" sz="1200" smtClean="0">
                <a:solidFill>
                  <a:srgbClr val="898989"/>
                </a:solidFill>
                <a:cs typeface="Arial" panose="020B0604020202020204" pitchFamily="34" charset="0"/>
              </a:rPr>
              <a:pPr>
                <a:lnSpc>
                  <a:spcPct val="100000"/>
                </a:lnSpc>
                <a:spcBef>
                  <a:spcPct val="0"/>
                </a:spcBef>
                <a:buFontTx/>
                <a:buNone/>
              </a:pPr>
              <a:t>120</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Τίτλος 2"/>
          <p:cNvSpPr>
            <a:spLocks noGrp="1"/>
          </p:cNvSpPr>
          <p:nvPr>
            <p:ph type="title"/>
          </p:nvPr>
        </p:nvSpPr>
        <p:spPr/>
        <p:txBody>
          <a:bodyPr/>
          <a:lstStyle/>
          <a:p>
            <a:pPr eaLnBrk="1" hangingPunct="1"/>
            <a:r>
              <a:rPr lang="el-GR" altLang="en-US" sz="4000" dirty="0" smtClean="0"/>
              <a:t>Μέτρηση γενετικής ποικιλομορφίας</a:t>
            </a:r>
            <a:endParaRPr lang="en-US" altLang="en-US" sz="4000" dirty="0" smtClean="0"/>
          </a:p>
        </p:txBody>
      </p:sp>
      <p:sp>
        <p:nvSpPr>
          <p:cNvPr id="250885" name="Θέση περιεχομένου 5"/>
          <p:cNvSpPr>
            <a:spLocks noGrp="1"/>
          </p:cNvSpPr>
          <p:nvPr>
            <p:ph idx="1"/>
          </p:nvPr>
        </p:nvSpPr>
        <p:spPr>
          <a:xfrm>
            <a:off x="628650" y="1860550"/>
            <a:ext cx="7886700" cy="4351338"/>
          </a:xfrm>
        </p:spPr>
        <p:txBody>
          <a:bodyPr/>
          <a:lstStyle/>
          <a:p>
            <a:pPr marL="0" indent="0" eaLnBrk="1" hangingPunct="1">
              <a:buFont typeface="Arial" panose="020B0604020202020204" pitchFamily="34" charset="0"/>
              <a:buNone/>
            </a:pPr>
            <a:r>
              <a:rPr lang="el-GR" altLang="en-US" sz="2800" smtClean="0"/>
              <a:t>Πρωτεϊνικός πολυμορφισμός</a:t>
            </a:r>
            <a:r>
              <a:rPr lang="en-US" altLang="en-US" sz="2800" smtClean="0"/>
              <a:t>.</a:t>
            </a:r>
            <a:endParaRPr lang="el-GR" altLang="en-US" sz="2800" smtClean="0"/>
          </a:p>
          <a:p>
            <a:pPr marL="0" indent="0" eaLnBrk="1" hangingPunct="1">
              <a:buFont typeface="Arial" panose="020B0604020202020204" pitchFamily="34" charset="0"/>
              <a:buNone/>
            </a:pPr>
            <a:r>
              <a:rPr lang="el-GR" altLang="en-US" sz="2800" smtClean="0"/>
              <a:t>Πολυμορφισμός νουκλεϊκών οξέων</a:t>
            </a:r>
            <a:r>
              <a:rPr lang="en-US" altLang="en-US" sz="2800" smtClean="0"/>
              <a:t>.</a:t>
            </a:r>
            <a:endParaRPr lang="en-GB" altLang="en-US" sz="28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5088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1ACF4BCF-3FCC-4FB1-A7E2-7623B4A4B1F8}" type="slidenum">
              <a:rPr lang="el-GR" altLang="en-US" sz="1200" smtClean="0">
                <a:solidFill>
                  <a:srgbClr val="898989"/>
                </a:solidFill>
                <a:cs typeface="Arial" panose="020B0604020202020204" pitchFamily="34" charset="0"/>
              </a:rPr>
              <a:pPr>
                <a:lnSpc>
                  <a:spcPct val="100000"/>
                </a:lnSpc>
                <a:spcBef>
                  <a:spcPct val="0"/>
                </a:spcBef>
                <a:buFontTx/>
                <a:buNone/>
              </a:pPr>
              <a:t>121</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2" name="Τίτλος 2"/>
          <p:cNvSpPr>
            <a:spLocks noGrp="1"/>
          </p:cNvSpPr>
          <p:nvPr>
            <p:ph type="title"/>
          </p:nvPr>
        </p:nvSpPr>
        <p:spPr/>
        <p:txBody>
          <a:bodyPr/>
          <a:lstStyle/>
          <a:p>
            <a:pPr eaLnBrk="1" hangingPunct="1"/>
            <a:r>
              <a:rPr lang="el-GR" altLang="en-US" smtClean="0"/>
              <a:t>Ποσοτική ποικιλομορφία</a:t>
            </a:r>
            <a:endParaRPr lang="en-US" altLang="en-US" smtClean="0"/>
          </a:p>
        </p:txBody>
      </p:sp>
      <p:sp>
        <p:nvSpPr>
          <p:cNvPr id="252933" name="Θέση περιεχομένου 5"/>
          <p:cNvSpPr>
            <a:spLocks noGrp="1"/>
          </p:cNvSpPr>
          <p:nvPr>
            <p:ph idx="1"/>
          </p:nvPr>
        </p:nvSpPr>
        <p:spPr>
          <a:xfrm>
            <a:off x="628650" y="1860550"/>
            <a:ext cx="7886700" cy="4351338"/>
          </a:xfrm>
        </p:spPr>
        <p:txBody>
          <a:bodyPr/>
          <a:lstStyle/>
          <a:p>
            <a:pPr marL="0" indent="0" eaLnBrk="1" hangingPunct="1">
              <a:buFont typeface="Arial" panose="020B0604020202020204" pitchFamily="34" charset="0"/>
              <a:buNone/>
            </a:pPr>
            <a:r>
              <a:rPr lang="el-GR" altLang="en-US" sz="2800" smtClean="0"/>
              <a:t>Απουσία πρότυπου μεντελιανού διαχωρισμού στην κληρονομικότητα</a:t>
            </a:r>
            <a:r>
              <a:rPr lang="en-US" altLang="en-US" sz="2800" smtClean="0"/>
              <a:t>.</a:t>
            </a:r>
            <a:endParaRPr lang="el-GR" altLang="en-US" sz="2800" smtClean="0"/>
          </a:p>
          <a:p>
            <a:pPr marL="0" indent="0" eaLnBrk="1" hangingPunct="1">
              <a:buFont typeface="Arial" panose="020B0604020202020204" pitchFamily="34" charset="0"/>
              <a:buNone/>
            </a:pPr>
            <a:r>
              <a:rPr lang="el-GR" altLang="en-US" sz="2800" smtClean="0"/>
              <a:t>Ενδιάμεσα χαρακτηριστικά</a:t>
            </a:r>
            <a:r>
              <a:rPr lang="en-US" altLang="en-US" sz="2800" smtClean="0"/>
              <a:t>.</a:t>
            </a:r>
            <a:endParaRPr lang="el-GR" altLang="en-US" sz="2800" smtClean="0"/>
          </a:p>
          <a:p>
            <a:pPr marL="0" indent="0" eaLnBrk="1" hangingPunct="1">
              <a:buFont typeface="Arial" panose="020B0604020202020204" pitchFamily="34" charset="0"/>
              <a:buNone/>
            </a:pPr>
            <a:r>
              <a:rPr lang="el-GR" altLang="en-US" sz="2800" smtClean="0"/>
              <a:t>Συνδυασμός δράσης πολλών γονιδίων</a:t>
            </a:r>
            <a:r>
              <a:rPr lang="en-US" altLang="en-US" sz="2800" smtClean="0"/>
              <a:t>.</a:t>
            </a:r>
            <a:endParaRPr lang="el-GR" altLang="en-US" sz="2800" smtClean="0"/>
          </a:p>
          <a:p>
            <a:pPr marL="0" indent="0" eaLnBrk="1" hangingPunct="1">
              <a:buFont typeface="Arial" panose="020B0604020202020204" pitchFamily="34" charset="0"/>
              <a:buNone/>
            </a:pPr>
            <a:r>
              <a:rPr lang="el-GR" altLang="en-US" sz="2800" smtClean="0"/>
              <a:t>Συχνότητες χαρακτήρων με κωδωνοειδή καμπύλη συχνοτήτων</a:t>
            </a:r>
            <a:r>
              <a:rPr lang="en-US" altLang="en-US" sz="2800" smtClean="0"/>
              <a:t>.</a:t>
            </a:r>
            <a:endParaRPr lang="en-GB" altLang="en-US" sz="28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529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4F79F57C-C5AF-42C6-9163-F1C675A7A005}" type="slidenum">
              <a:rPr lang="el-GR" altLang="en-US" sz="1200" smtClean="0">
                <a:solidFill>
                  <a:srgbClr val="898989"/>
                </a:solidFill>
                <a:cs typeface="Arial" panose="020B0604020202020204" pitchFamily="34" charset="0"/>
              </a:rPr>
              <a:pPr>
                <a:lnSpc>
                  <a:spcPct val="100000"/>
                </a:lnSpc>
                <a:spcBef>
                  <a:spcPct val="0"/>
                </a:spcBef>
                <a:buFontTx/>
                <a:buNone/>
              </a:pPr>
              <a:t>122</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0" name="Τίτλος 2"/>
          <p:cNvSpPr>
            <a:spLocks noGrp="1"/>
          </p:cNvSpPr>
          <p:nvPr>
            <p:ph type="title"/>
          </p:nvPr>
        </p:nvSpPr>
        <p:spPr/>
        <p:txBody>
          <a:bodyPr/>
          <a:lstStyle/>
          <a:p>
            <a:pPr eaLnBrk="1" hangingPunct="1"/>
            <a:r>
              <a:rPr lang="el-GR" altLang="en-US" smtClean="0"/>
              <a:t>Είδη εξελικτικής αντίδρασης</a:t>
            </a:r>
            <a:endParaRPr lang="en-US" altLang="en-US" smtClean="0"/>
          </a:p>
        </p:txBody>
      </p:sp>
      <p:sp>
        <p:nvSpPr>
          <p:cNvPr id="254981" name="Θέση περιεχομένου 5"/>
          <p:cNvSpPr>
            <a:spLocks noGrp="1"/>
          </p:cNvSpPr>
          <p:nvPr>
            <p:ph idx="1"/>
          </p:nvPr>
        </p:nvSpPr>
        <p:spPr>
          <a:xfrm>
            <a:off x="628650" y="1860550"/>
            <a:ext cx="7886700" cy="4351338"/>
          </a:xfrm>
        </p:spPr>
        <p:txBody>
          <a:bodyPr/>
          <a:lstStyle/>
          <a:p>
            <a:pPr marL="0" indent="0" eaLnBrk="1" hangingPunct="1">
              <a:buFont typeface="Arial" panose="020B0604020202020204" pitchFamily="34" charset="0"/>
              <a:buNone/>
            </a:pPr>
            <a:r>
              <a:rPr lang="el-GR" altLang="en-US" sz="2800" smtClean="0"/>
              <a:t>Η επιλογή παράγει τρία είδη εξελικτικής αντίδρασης:</a:t>
            </a:r>
          </a:p>
          <a:p>
            <a:pPr marL="0" indent="0" eaLnBrk="1" hangingPunct="1">
              <a:buFont typeface="Arial" panose="020B0604020202020204" pitchFamily="34" charset="0"/>
              <a:buNone/>
            </a:pPr>
            <a:endParaRPr lang="el-GR" altLang="en-US" sz="2800" smtClean="0"/>
          </a:p>
          <a:p>
            <a:pPr marL="0" indent="0" eaLnBrk="1" hangingPunct="1">
              <a:buFont typeface="Arial" panose="020B0604020202020204" pitchFamily="34" charset="0"/>
              <a:buNone/>
            </a:pPr>
            <a:r>
              <a:rPr lang="el-GR" altLang="en-US" sz="2800" smtClean="0"/>
              <a:t>Σταθεροποιητική επιλογή</a:t>
            </a:r>
          </a:p>
          <a:p>
            <a:pPr marL="0" indent="0" eaLnBrk="1" hangingPunct="1">
              <a:buFont typeface="Arial" panose="020B0604020202020204" pitchFamily="34" charset="0"/>
              <a:buNone/>
            </a:pPr>
            <a:r>
              <a:rPr lang="el-GR" altLang="en-US" sz="2800" smtClean="0"/>
              <a:t>Κατευθυντήρια επιλογή</a:t>
            </a:r>
          </a:p>
          <a:p>
            <a:pPr marL="0" indent="0" eaLnBrk="1" hangingPunct="1">
              <a:buFont typeface="Arial" panose="020B0604020202020204" pitchFamily="34" charset="0"/>
              <a:buNone/>
            </a:pPr>
            <a:r>
              <a:rPr lang="el-GR" altLang="en-US" sz="2800" smtClean="0"/>
              <a:t>Διασπαστική επιλογή</a:t>
            </a:r>
            <a:endParaRPr lang="en-GB" altLang="en-US" sz="28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5497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A5C6D424-A020-4CA7-AB14-7E97545402CA}" type="slidenum">
              <a:rPr lang="el-GR" altLang="en-US" sz="1200" smtClean="0">
                <a:solidFill>
                  <a:srgbClr val="898989"/>
                </a:solidFill>
                <a:cs typeface="Arial" panose="020B0604020202020204" pitchFamily="34" charset="0"/>
              </a:rPr>
              <a:pPr>
                <a:lnSpc>
                  <a:spcPct val="100000"/>
                </a:lnSpc>
                <a:spcBef>
                  <a:spcPct val="0"/>
                </a:spcBef>
                <a:buFontTx/>
                <a:buNone/>
              </a:pPr>
              <a:t>123</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8" name="Τίτλος 2"/>
          <p:cNvSpPr>
            <a:spLocks noGrp="1"/>
          </p:cNvSpPr>
          <p:nvPr>
            <p:ph type="title"/>
          </p:nvPr>
        </p:nvSpPr>
        <p:spPr/>
        <p:txBody>
          <a:bodyPr>
            <a:normAutofit/>
          </a:bodyPr>
          <a:lstStyle/>
          <a:p>
            <a:pPr eaLnBrk="1" hangingPunct="1"/>
            <a:r>
              <a:rPr lang="el-GR" altLang="en-US" sz="4000" dirty="0" smtClean="0"/>
              <a:t>Σταθεροποιητική, κατευθύνουσα και διασπαστική επιλογή</a:t>
            </a:r>
            <a:endParaRPr lang="en-US" altLang="en-US" sz="4000" dirty="0" smtClean="0"/>
          </a:p>
        </p:txBody>
      </p:sp>
      <p:pic>
        <p:nvPicPr>
          <p:cNvPr id="257029"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86923" y="1586563"/>
            <a:ext cx="6324600" cy="4738853"/>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5702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62867643-896D-4BDB-89F0-5E84F26D1492}" type="slidenum">
              <a:rPr lang="el-GR" altLang="en-US" sz="1200" smtClean="0">
                <a:solidFill>
                  <a:srgbClr val="898989"/>
                </a:solidFill>
                <a:cs typeface="Arial" panose="020B0604020202020204" pitchFamily="34" charset="0"/>
              </a:rPr>
              <a:pPr>
                <a:lnSpc>
                  <a:spcPct val="100000"/>
                </a:lnSpc>
                <a:spcBef>
                  <a:spcPct val="0"/>
                </a:spcBef>
                <a:buFontTx/>
                <a:buNone/>
              </a:pPr>
              <a:t>124</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486650" y="6080125"/>
            <a:ext cx="341313" cy="276225"/>
          </a:xfrm>
          <a:prstGeom prst="rect">
            <a:avLst/>
          </a:prstGeom>
          <a:noFill/>
        </p:spPr>
        <p:txBody>
          <a:bodyPr wrap="none">
            <a:spAutoFit/>
          </a:bodyPr>
          <a:lstStyle/>
          <a:p>
            <a:pPr>
              <a:defRPr/>
            </a:pPr>
            <a:r>
              <a:rPr lang="el-GR" sz="1200" dirty="0">
                <a:latin typeface="+mn-lt"/>
              </a:rPr>
              <a:t>5</a:t>
            </a:r>
            <a:r>
              <a:rPr lang="en-US" sz="1200" dirty="0">
                <a:latin typeface="+mn-lt"/>
              </a:rPr>
              <a:t>5</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6" name="Τίτλος 2"/>
          <p:cNvSpPr>
            <a:spLocks noGrp="1"/>
          </p:cNvSpPr>
          <p:nvPr>
            <p:ph type="title"/>
          </p:nvPr>
        </p:nvSpPr>
        <p:spPr/>
        <p:txBody>
          <a:bodyPr/>
          <a:lstStyle/>
          <a:p>
            <a:pPr eaLnBrk="1" hangingPunct="1"/>
            <a:r>
              <a:rPr lang="el-GR" altLang="en-US" smtClean="0"/>
              <a:t>Μακροεξέλιξη</a:t>
            </a:r>
            <a:endParaRPr lang="en-US" altLang="en-US" smtClean="0"/>
          </a:p>
        </p:txBody>
      </p:sp>
      <p:sp>
        <p:nvSpPr>
          <p:cNvPr id="259077" name="Θέση περιεχομένου 5"/>
          <p:cNvSpPr>
            <a:spLocks noGrp="1"/>
          </p:cNvSpPr>
          <p:nvPr>
            <p:ph idx="1"/>
          </p:nvPr>
        </p:nvSpPr>
        <p:spPr>
          <a:xfrm>
            <a:off x="628650" y="1860550"/>
            <a:ext cx="7886700" cy="4351338"/>
          </a:xfrm>
        </p:spPr>
        <p:txBody>
          <a:bodyPr/>
          <a:lstStyle/>
          <a:p>
            <a:pPr marL="0" indent="0" eaLnBrk="1" hangingPunct="1">
              <a:lnSpc>
                <a:spcPct val="100000"/>
              </a:lnSpc>
              <a:buFont typeface="Arial" panose="020B0604020202020204" pitchFamily="34" charset="0"/>
              <a:buNone/>
            </a:pPr>
            <a:r>
              <a:rPr lang="en-GB" altLang="en-US" sz="2800" smtClean="0"/>
              <a:t>Η εμφάνιση νέων προσαρμογών και νέων ειδών, καθώς και οι διαφορετικοί ρυθμοί ειδογένεσης και εξαφάνισης που παρατηρούνται στο αρχείο των απολιθωμάτων, δεν εξηγούνται μόνο με τις αλλαγές των αλληλομορφικών συχνοτήτων μέσα στους πληθυσμούς. </a:t>
            </a:r>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5907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241C333-6EDC-4986-A6B0-5C78308AA041}" type="slidenum">
              <a:rPr lang="el-GR" altLang="en-US" sz="1200" smtClean="0">
                <a:solidFill>
                  <a:srgbClr val="898989"/>
                </a:solidFill>
                <a:cs typeface="Arial" panose="020B0604020202020204" pitchFamily="34" charset="0"/>
              </a:rPr>
              <a:pPr>
                <a:lnSpc>
                  <a:spcPct val="100000"/>
                </a:lnSpc>
                <a:spcBef>
                  <a:spcPct val="0"/>
                </a:spcBef>
                <a:buFontTx/>
                <a:buNone/>
              </a:pPr>
              <a:t>125</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4" name="Τίτλος 2"/>
          <p:cNvSpPr>
            <a:spLocks noGrp="1"/>
          </p:cNvSpPr>
          <p:nvPr>
            <p:ph type="title"/>
          </p:nvPr>
        </p:nvSpPr>
        <p:spPr/>
        <p:txBody>
          <a:bodyPr/>
          <a:lstStyle/>
          <a:p>
            <a:pPr eaLnBrk="1" hangingPunct="1"/>
            <a:r>
              <a:rPr lang="el-GR" altLang="en-US" smtClean="0"/>
              <a:t>Τρία εξελικτικά επίπεδα χρόνου</a:t>
            </a:r>
            <a:endParaRPr lang="en-US" altLang="en-US" smtClean="0"/>
          </a:p>
        </p:txBody>
      </p:sp>
      <p:sp>
        <p:nvSpPr>
          <p:cNvPr id="261125" name="Θέση περιεχομένου 5"/>
          <p:cNvSpPr>
            <a:spLocks noGrp="1"/>
          </p:cNvSpPr>
          <p:nvPr>
            <p:ph idx="1"/>
          </p:nvPr>
        </p:nvSpPr>
        <p:spPr>
          <a:xfrm>
            <a:off x="646113" y="1700213"/>
            <a:ext cx="7886700" cy="4351337"/>
          </a:xfrm>
        </p:spPr>
        <p:txBody>
          <a:bodyPr/>
          <a:lstStyle/>
          <a:p>
            <a:pPr marL="0" indent="0" eaLnBrk="1" hangingPunct="1">
              <a:spcAft>
                <a:spcPct val="30000"/>
              </a:spcAft>
              <a:buFont typeface="Arial" panose="020B0604020202020204" pitchFamily="34" charset="0"/>
              <a:buNone/>
            </a:pPr>
            <a:r>
              <a:rPr lang="el-GR" altLang="en-US" sz="2600" smtClean="0"/>
              <a:t>Κλίμακα του χρόνου των διαδικασιών της πληθυσμιακής γενετικής, από μερικές δεκάδες έως μερικές χιλιάδες χρόνια</a:t>
            </a:r>
            <a:r>
              <a:rPr lang="en-US" altLang="en-US" sz="2600" smtClean="0"/>
              <a:t>.</a:t>
            </a:r>
            <a:r>
              <a:rPr lang="el-GR" altLang="en-US" sz="2600" smtClean="0"/>
              <a:t> </a:t>
            </a:r>
          </a:p>
          <a:p>
            <a:pPr marL="0" indent="0" eaLnBrk="1" hangingPunct="1">
              <a:spcAft>
                <a:spcPct val="30000"/>
              </a:spcAft>
              <a:buFont typeface="Arial" panose="020B0604020202020204" pitchFamily="34" charset="0"/>
              <a:buNone/>
            </a:pPr>
            <a:r>
              <a:rPr lang="el-GR" altLang="en-US" sz="2600" smtClean="0"/>
              <a:t>Μερικά εκατομμύρια χρόνια, κλίμακα κατά την οποία μπορεί να μετρηθούν και να συγκριθούν οι ρυθμοί ειδογένεσης και εξαφάνισης στις διάφορες ομάδες των οργανισμών</a:t>
            </a:r>
            <a:r>
              <a:rPr lang="en-US" altLang="en-US" sz="2600" smtClean="0"/>
              <a:t>.</a:t>
            </a:r>
            <a:endParaRPr lang="el-GR" altLang="en-US" sz="2600" smtClean="0"/>
          </a:p>
          <a:p>
            <a:pPr marL="0" indent="0" eaLnBrk="1" hangingPunct="1">
              <a:buFont typeface="Arial" panose="020B0604020202020204" pitchFamily="34" charset="0"/>
              <a:buNone/>
            </a:pPr>
            <a:r>
              <a:rPr lang="el-GR" altLang="en-US" sz="2600" smtClean="0"/>
              <a:t>Μερικές δεκάδες έως μερικές εκατοντάδες εκατομμύρια χρόνια και σημαδεύεται από την παρουσία περιοδικών μαζικών εξαφανίσεων</a:t>
            </a:r>
            <a:r>
              <a:rPr lang="en-US" altLang="en-US" sz="2600" smtClean="0"/>
              <a:t>.</a:t>
            </a:r>
            <a:endParaRPr lang="el-GR" altLang="en-US" sz="26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6112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B8FA4D90-EB28-4907-8454-FB13973D790B}" type="slidenum">
              <a:rPr lang="el-GR" altLang="en-US" sz="1200" smtClean="0">
                <a:solidFill>
                  <a:srgbClr val="898989"/>
                </a:solidFill>
                <a:cs typeface="Arial" panose="020B0604020202020204" pitchFamily="34" charset="0"/>
              </a:rPr>
              <a:pPr>
                <a:lnSpc>
                  <a:spcPct val="100000"/>
                </a:lnSpc>
                <a:spcBef>
                  <a:spcPct val="0"/>
                </a:spcBef>
                <a:buFontTx/>
                <a:buNone/>
              </a:pPr>
              <a:t>126</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2" name="Τίτλος 2"/>
          <p:cNvSpPr>
            <a:spLocks noGrp="1"/>
          </p:cNvSpPr>
          <p:nvPr>
            <p:ph type="title"/>
          </p:nvPr>
        </p:nvSpPr>
        <p:spPr/>
        <p:txBody>
          <a:bodyPr/>
          <a:lstStyle/>
          <a:p>
            <a:pPr eaLnBrk="1" hangingPunct="1"/>
            <a:r>
              <a:rPr lang="el-GR" altLang="en-US" smtClean="0"/>
              <a:t>Επιλογή στο επίπεδο των ειδών</a:t>
            </a:r>
            <a:endParaRPr lang="en-US" altLang="en-US" smtClean="0"/>
          </a:p>
        </p:txBody>
      </p:sp>
      <p:sp>
        <p:nvSpPr>
          <p:cNvPr id="263173" name="Θέση περιεχομένου 5"/>
          <p:cNvSpPr>
            <a:spLocks noGrp="1"/>
          </p:cNvSpPr>
          <p:nvPr>
            <p:ph idx="1"/>
          </p:nvPr>
        </p:nvSpPr>
        <p:spPr>
          <a:xfrm>
            <a:off x="627063" y="1847850"/>
            <a:ext cx="7886700" cy="4351338"/>
          </a:xfrm>
        </p:spPr>
        <p:txBody>
          <a:bodyPr/>
          <a:lstStyle/>
          <a:p>
            <a:pPr marL="0" indent="0" eaLnBrk="1" hangingPunct="1">
              <a:buFont typeface="Arial" panose="020B0604020202020204" pitchFamily="34" charset="0"/>
              <a:buNone/>
            </a:pPr>
            <a:r>
              <a:rPr lang="el-GR" altLang="en-US" sz="2800" smtClean="0"/>
              <a:t>Η διαφορική επιβίωση και ο πολλαπλασιασμός του αριθμού των ειδών κατά τη διάρκεια του γεωλογικού χρόνου</a:t>
            </a:r>
            <a:r>
              <a:rPr lang="en-US" altLang="en-US" sz="2800" smtClean="0"/>
              <a:t>.</a:t>
            </a:r>
            <a:r>
              <a:rPr lang="el-GR" altLang="en-US" sz="2800" smtClean="0"/>
              <a:t> </a:t>
            </a:r>
          </a:p>
          <a:p>
            <a:pPr marL="0" indent="0" eaLnBrk="1" hangingPunct="1">
              <a:buFont typeface="Arial" panose="020B0604020202020204" pitchFamily="34" charset="0"/>
              <a:buNone/>
            </a:pPr>
            <a:r>
              <a:rPr lang="el-GR" altLang="en-US" sz="2800" smtClean="0"/>
              <a:t>Βασίζεται στη διαφοροποίηση των χαρακτηριστικών των ειδών διαφόρων εξελικτικών γραμμών όπως: </a:t>
            </a:r>
          </a:p>
          <a:p>
            <a:pPr marL="0" indent="0" eaLnBrk="1" hangingPunct="1">
              <a:buFont typeface="Arial" panose="020B0604020202020204" pitchFamily="34" charset="0"/>
              <a:buNone/>
            </a:pPr>
            <a:r>
              <a:rPr lang="el-GR" altLang="en-US" sz="2800" smtClean="0"/>
              <a:t>ιεροτελεστίες ζευγαρώματος, κοινωνική δομή, πρότυπα μετανάστευσης, γεωγραφική κατανομή</a:t>
            </a:r>
            <a:r>
              <a:rPr lang="en-US" altLang="en-US" sz="2800" smtClean="0"/>
              <a:t>.</a:t>
            </a:r>
            <a:endParaRPr lang="el-GR" altLang="en-US" sz="28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6317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AAB077B6-3F19-4749-9172-C9DE45DC92C7}" type="slidenum">
              <a:rPr lang="el-GR" altLang="en-US" sz="1200" smtClean="0">
                <a:solidFill>
                  <a:srgbClr val="898989"/>
                </a:solidFill>
                <a:cs typeface="Arial" panose="020B0604020202020204" pitchFamily="34" charset="0"/>
              </a:rPr>
              <a:pPr>
                <a:lnSpc>
                  <a:spcPct val="100000"/>
                </a:lnSpc>
                <a:spcBef>
                  <a:spcPct val="0"/>
                </a:spcBef>
                <a:buFontTx/>
                <a:buNone/>
              </a:pPr>
              <a:t>127</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0" name="Τίτλος 2"/>
          <p:cNvSpPr>
            <a:spLocks noGrp="1"/>
          </p:cNvSpPr>
          <p:nvPr>
            <p:ph type="title"/>
          </p:nvPr>
        </p:nvSpPr>
        <p:spPr/>
        <p:txBody>
          <a:bodyPr/>
          <a:lstStyle/>
          <a:p>
            <a:pPr eaLnBrk="1" hangingPunct="1"/>
            <a:r>
              <a:rPr lang="el-GR" altLang="en-US" smtClean="0"/>
              <a:t>Οργανισμική μακροεξέλιξη</a:t>
            </a:r>
            <a:endParaRPr lang="en-US" altLang="en-US" smtClean="0"/>
          </a:p>
        </p:txBody>
      </p:sp>
      <p:sp>
        <p:nvSpPr>
          <p:cNvPr id="265221" name="Θέση περιεχομένου 5"/>
          <p:cNvSpPr>
            <a:spLocks noGrp="1"/>
          </p:cNvSpPr>
          <p:nvPr>
            <p:ph idx="1"/>
          </p:nvPr>
        </p:nvSpPr>
        <p:spPr>
          <a:xfrm>
            <a:off x="627063" y="1847850"/>
            <a:ext cx="7886700" cy="4351338"/>
          </a:xfrm>
        </p:spPr>
        <p:txBody>
          <a:bodyPr/>
          <a:lstStyle/>
          <a:p>
            <a:pPr marL="0" indent="0" eaLnBrk="1" hangingPunct="1">
              <a:buFont typeface="Arial" panose="020B0604020202020204" pitchFamily="34" charset="0"/>
              <a:buNone/>
            </a:pPr>
            <a:r>
              <a:rPr lang="en-GB" altLang="en-US" sz="2800" smtClean="0"/>
              <a:t>Παρόμοια με την επιλογή στο επίπεδο των ειδών, εκτός του ότι η διαφορική ειδογένεση και εξαφάνιση ανάμεσα στις γραμμές προκαλείται από την ποικιλία των ιδιοτήτων στο επίπεδο του οργανισμού και όχι στο επίπεδο του είδους. </a:t>
            </a:r>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6521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3350FF89-E494-44DF-A6B7-7F4BAE95610B}" type="slidenum">
              <a:rPr lang="el-GR" altLang="en-US" sz="1200" smtClean="0">
                <a:solidFill>
                  <a:srgbClr val="898989"/>
                </a:solidFill>
                <a:cs typeface="Arial" panose="020B0604020202020204" pitchFamily="34" charset="0"/>
              </a:rPr>
              <a:pPr>
                <a:lnSpc>
                  <a:spcPct val="100000"/>
                </a:lnSpc>
                <a:spcBef>
                  <a:spcPct val="0"/>
                </a:spcBef>
                <a:buFontTx/>
                <a:buNone/>
              </a:pPr>
              <a:t>128</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8" name="Τίτλος 2"/>
          <p:cNvSpPr>
            <a:spLocks noGrp="1"/>
          </p:cNvSpPr>
          <p:nvPr>
            <p:ph type="title"/>
          </p:nvPr>
        </p:nvSpPr>
        <p:spPr/>
        <p:txBody>
          <a:bodyPr/>
          <a:lstStyle/>
          <a:p>
            <a:pPr eaLnBrk="1" hangingPunct="1"/>
            <a:r>
              <a:rPr lang="el-GR" altLang="en-US" sz="4000" dirty="0" smtClean="0"/>
              <a:t>Ποικιλότητα στις αφρικανικές αντιλόπες</a:t>
            </a:r>
            <a:endParaRPr lang="en-US" altLang="en-US" sz="4000" dirty="0" smtClean="0"/>
          </a:p>
        </p:txBody>
      </p:sp>
      <p:pic>
        <p:nvPicPr>
          <p:cNvPr id="267269"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31913" y="1704975"/>
            <a:ext cx="6696075" cy="3992563"/>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6726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A4879B32-70D2-434F-9E15-B86181D29B83}" type="slidenum">
              <a:rPr lang="el-GR" altLang="en-US" sz="1200" smtClean="0">
                <a:solidFill>
                  <a:srgbClr val="898989"/>
                </a:solidFill>
                <a:cs typeface="Arial" panose="020B0604020202020204" pitchFamily="34" charset="0"/>
              </a:rPr>
              <a:pPr>
                <a:lnSpc>
                  <a:spcPct val="100000"/>
                </a:lnSpc>
                <a:spcBef>
                  <a:spcPct val="0"/>
                </a:spcBef>
                <a:buFontTx/>
                <a:buNone/>
              </a:pPr>
              <a:t>129</a:t>
            </a:fld>
            <a:endParaRPr lang="el-GR" altLang="en-US" sz="1200" smtClean="0">
              <a:solidFill>
                <a:srgbClr val="898989"/>
              </a:solidFill>
              <a:cs typeface="Arial" panose="020B0604020202020204" pitchFamily="34" charset="0"/>
            </a:endParaRPr>
          </a:p>
        </p:txBody>
      </p:sp>
      <p:sp>
        <p:nvSpPr>
          <p:cNvPr id="8" name="Text Box 3"/>
          <p:cNvSpPr txBox="1">
            <a:spLocks noChangeArrowheads="1"/>
          </p:cNvSpPr>
          <p:nvPr/>
        </p:nvSpPr>
        <p:spPr bwMode="auto">
          <a:xfrm>
            <a:off x="1068388" y="5711825"/>
            <a:ext cx="7712075" cy="585788"/>
          </a:xfrm>
          <a:prstGeom prst="rect">
            <a:avLst/>
          </a:prstGeom>
          <a:noFill/>
          <a:ln>
            <a:noFill/>
          </a:ln>
          <a:extLst/>
        </p:spPr>
        <p:txBody>
          <a:bodyPr>
            <a:spAutoFit/>
          </a:bodyPr>
          <a:lstStyle>
            <a:lvl1pPr eaLnBrk="0" hangingPunct="0">
              <a:defRPr kumimoji="1" sz="2400">
                <a:solidFill>
                  <a:schemeClr val="tx1"/>
                </a:solidFill>
                <a:latin typeface="Arial Narrow" panose="020B0606020202030204" pitchFamily="34" charset="0"/>
              </a:defRPr>
            </a:lvl1pPr>
            <a:lvl2pPr marL="742950" indent="-285750" eaLnBrk="0" hangingPunct="0">
              <a:defRPr kumimoji="1" sz="2400">
                <a:solidFill>
                  <a:schemeClr val="tx1"/>
                </a:solidFill>
                <a:latin typeface="Arial Narrow" panose="020B0606020202030204" pitchFamily="34" charset="0"/>
              </a:defRPr>
            </a:lvl2pPr>
            <a:lvl3pPr marL="1143000" indent="-228600" eaLnBrk="0" hangingPunct="0">
              <a:defRPr kumimoji="1" sz="2400">
                <a:solidFill>
                  <a:schemeClr val="tx1"/>
                </a:solidFill>
                <a:latin typeface="Arial Narrow" panose="020B0606020202030204" pitchFamily="34" charset="0"/>
              </a:defRPr>
            </a:lvl3pPr>
            <a:lvl4pPr marL="1600200" indent="-228600" eaLnBrk="0" hangingPunct="0">
              <a:defRPr kumimoji="1" sz="2400">
                <a:solidFill>
                  <a:schemeClr val="tx1"/>
                </a:solidFill>
                <a:latin typeface="Arial Narrow" panose="020B0606020202030204" pitchFamily="34" charset="0"/>
              </a:defRPr>
            </a:lvl4pPr>
            <a:lvl5pPr marL="2057400" indent="-228600" eaLnBrk="0" hangingPunct="0">
              <a:defRPr kumimoji="1" sz="2400">
                <a:solidFill>
                  <a:schemeClr val="tx1"/>
                </a:solidFill>
                <a:latin typeface="Arial Narrow" panose="020B0606020202030204" pitchFamily="34" charset="0"/>
              </a:defRPr>
            </a:lvl5pPr>
            <a:lvl6pPr marL="2514600" indent="-228600" eaLnBrk="0" fontAlgn="base" hangingPunct="0">
              <a:spcBef>
                <a:spcPct val="0"/>
              </a:spcBef>
              <a:spcAft>
                <a:spcPct val="0"/>
              </a:spcAft>
              <a:defRPr kumimoji="1" sz="2400">
                <a:solidFill>
                  <a:schemeClr val="tx1"/>
                </a:solidFill>
                <a:latin typeface="Arial Narrow" panose="020B0606020202030204" pitchFamily="34" charset="0"/>
              </a:defRPr>
            </a:lvl6pPr>
            <a:lvl7pPr marL="2971800" indent="-228600" eaLnBrk="0" fontAlgn="base" hangingPunct="0">
              <a:spcBef>
                <a:spcPct val="0"/>
              </a:spcBef>
              <a:spcAft>
                <a:spcPct val="0"/>
              </a:spcAft>
              <a:defRPr kumimoji="1" sz="2400">
                <a:solidFill>
                  <a:schemeClr val="tx1"/>
                </a:solidFill>
                <a:latin typeface="Arial Narrow" panose="020B0606020202030204" pitchFamily="34" charset="0"/>
              </a:defRPr>
            </a:lvl7pPr>
            <a:lvl8pPr marL="3429000" indent="-228600" eaLnBrk="0" fontAlgn="base" hangingPunct="0">
              <a:spcBef>
                <a:spcPct val="0"/>
              </a:spcBef>
              <a:spcAft>
                <a:spcPct val="0"/>
              </a:spcAft>
              <a:defRPr kumimoji="1" sz="2400">
                <a:solidFill>
                  <a:schemeClr val="tx1"/>
                </a:solidFill>
                <a:latin typeface="Arial Narrow" panose="020B0606020202030204" pitchFamily="34" charset="0"/>
              </a:defRPr>
            </a:lvl8pPr>
            <a:lvl9pPr marL="3886200" indent="-228600" eaLnBrk="0" fontAlgn="base" hangingPunct="0">
              <a:spcBef>
                <a:spcPct val="0"/>
              </a:spcBef>
              <a:spcAft>
                <a:spcPct val="0"/>
              </a:spcAft>
              <a:defRPr kumimoji="1" sz="2400">
                <a:solidFill>
                  <a:schemeClr val="tx1"/>
                </a:solidFill>
                <a:latin typeface="Arial Narrow" panose="020B0606020202030204" pitchFamily="34" charset="0"/>
              </a:defRPr>
            </a:lvl9pPr>
          </a:lstStyle>
          <a:p>
            <a:pPr eaLnBrk="1" hangingPunct="1">
              <a:defRPr/>
            </a:pPr>
            <a:r>
              <a:rPr lang="el-GR" altLang="en-US" sz="1600" b="0" dirty="0">
                <a:latin typeface="+mn-lt"/>
                <a:cs typeface="+mn-cs"/>
              </a:rPr>
              <a:t>Ποικιλότητα μεταξύ δύο ομάδων αφρικανικών αντιλοπών. Αριστερά, αντιλόπες με τροφική εξειδίκευση, δεξιά, αντιλόπες χωρίς εξειδίκευση</a:t>
            </a:r>
          </a:p>
        </p:txBody>
      </p:sp>
      <p:sp>
        <p:nvSpPr>
          <p:cNvPr id="7" name="TextBox 6"/>
          <p:cNvSpPr txBox="1"/>
          <p:nvPr/>
        </p:nvSpPr>
        <p:spPr>
          <a:xfrm>
            <a:off x="7615238" y="5414963"/>
            <a:ext cx="341312" cy="276225"/>
          </a:xfrm>
          <a:prstGeom prst="rect">
            <a:avLst/>
          </a:prstGeom>
          <a:noFill/>
        </p:spPr>
        <p:txBody>
          <a:bodyPr wrap="none">
            <a:spAutoFit/>
          </a:bodyPr>
          <a:lstStyle/>
          <a:p>
            <a:pPr>
              <a:defRPr/>
            </a:pPr>
            <a:r>
              <a:rPr lang="en-US" sz="1200" dirty="0">
                <a:latin typeface="+mn-lt"/>
              </a:rPr>
              <a:t>56</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l-GR" altLang="en-US" smtClean="0"/>
              <a:t>Δαρβινική θεωρία εξέλιξης 3/6</a:t>
            </a:r>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970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4535F07-A1D5-4BEB-B3D3-432CD3D3234D}" type="slidenum">
              <a:rPr lang="el-GR" altLang="en-US" sz="1200" smtClean="0">
                <a:solidFill>
                  <a:srgbClr val="898989"/>
                </a:solidFill>
                <a:cs typeface="Arial" panose="020B0604020202020204" pitchFamily="34" charset="0"/>
              </a:rPr>
              <a:pPr>
                <a:lnSpc>
                  <a:spcPct val="100000"/>
                </a:lnSpc>
                <a:spcBef>
                  <a:spcPct val="0"/>
                </a:spcBef>
                <a:buFontTx/>
                <a:buNone/>
              </a:pPr>
              <a:t>13</a:t>
            </a:fld>
            <a:endParaRPr lang="el-GR" altLang="en-US" sz="1200" smtClean="0">
              <a:solidFill>
                <a:srgbClr val="898989"/>
              </a:solidFill>
              <a:cs typeface="Arial" panose="020B0604020202020204" pitchFamily="34" charset="0"/>
            </a:endParaRPr>
          </a:p>
        </p:txBody>
      </p:sp>
      <p:pic>
        <p:nvPicPr>
          <p:cNvPr id="297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8077200"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148638" y="5181600"/>
            <a:ext cx="263525" cy="276225"/>
          </a:xfrm>
          <a:prstGeom prst="rect">
            <a:avLst/>
          </a:prstGeom>
          <a:noFill/>
        </p:spPr>
        <p:txBody>
          <a:bodyPr wrap="none">
            <a:spAutoFit/>
          </a:bodyPr>
          <a:lstStyle/>
          <a:p>
            <a:pPr>
              <a:defRPr/>
            </a:pPr>
            <a:r>
              <a:rPr lang="en-US" sz="1200" dirty="0">
                <a:latin typeface="+mn-lt"/>
              </a:rPr>
              <a:t>4</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6" name="Τίτλος 2"/>
          <p:cNvSpPr>
            <a:spLocks noGrp="1"/>
          </p:cNvSpPr>
          <p:nvPr>
            <p:ph type="title"/>
          </p:nvPr>
        </p:nvSpPr>
        <p:spPr/>
        <p:txBody>
          <a:bodyPr/>
          <a:lstStyle/>
          <a:p>
            <a:pPr eaLnBrk="1" hangingPunct="1"/>
            <a:r>
              <a:rPr lang="el-GR" altLang="en-US" smtClean="0"/>
              <a:t>Μαζικές εξαφανίσεις 1/2</a:t>
            </a:r>
            <a:endParaRPr lang="en-US" altLang="en-US" smtClean="0"/>
          </a:p>
        </p:txBody>
      </p:sp>
      <p:sp>
        <p:nvSpPr>
          <p:cNvPr id="269317" name="Θέση περιεχομένου 5"/>
          <p:cNvSpPr>
            <a:spLocks noGrp="1"/>
          </p:cNvSpPr>
          <p:nvPr>
            <p:ph idx="1"/>
          </p:nvPr>
        </p:nvSpPr>
        <p:spPr>
          <a:xfrm>
            <a:off x="627063" y="1847850"/>
            <a:ext cx="7886700" cy="4351338"/>
          </a:xfrm>
        </p:spPr>
        <p:txBody>
          <a:bodyPr/>
          <a:lstStyle/>
          <a:p>
            <a:pPr marL="0" indent="0" eaLnBrk="1" hangingPunct="1">
              <a:buFont typeface="Arial" panose="020B0604020202020204" pitchFamily="34" charset="0"/>
              <a:buNone/>
            </a:pPr>
            <a:r>
              <a:rPr lang="el-GR" altLang="en-US" sz="3000" smtClean="0"/>
              <a:t>Εμφάνιση κάθε 26 εκατ. Χρόνια</a:t>
            </a:r>
            <a:r>
              <a:rPr lang="en-US" altLang="en-US" sz="3000" smtClean="0"/>
              <a:t>.</a:t>
            </a:r>
            <a:endParaRPr lang="el-GR" altLang="en-US" sz="3000" smtClean="0"/>
          </a:p>
          <a:p>
            <a:pPr marL="0" indent="0" eaLnBrk="1" hangingPunct="1">
              <a:buFont typeface="Arial" panose="020B0604020202020204" pitchFamily="34" charset="0"/>
              <a:buNone/>
            </a:pPr>
            <a:r>
              <a:rPr lang="el-GR" altLang="en-US" sz="2800" smtClean="0"/>
              <a:t>Εξαφάνιση του Περμίου: πριν από 225 εκατ. χρόνια. 90% των θαλάσσιων ασπονδύλων</a:t>
            </a:r>
            <a:r>
              <a:rPr lang="en-US" altLang="en-US" sz="2800" smtClean="0"/>
              <a:t>.</a:t>
            </a:r>
            <a:endParaRPr lang="el-GR" altLang="en-US" sz="2800" smtClean="0"/>
          </a:p>
          <a:p>
            <a:pPr marL="0" indent="0" eaLnBrk="1" hangingPunct="1">
              <a:buFont typeface="Arial" panose="020B0604020202020204" pitchFamily="34" charset="0"/>
              <a:buNone/>
            </a:pPr>
            <a:r>
              <a:rPr lang="el-GR" altLang="en-US" sz="2800" smtClean="0"/>
              <a:t>Εξαφάνιση του Κρητιδικού: πριν από 65 εκατ. Χρόνια</a:t>
            </a:r>
            <a:r>
              <a:rPr lang="en-US" altLang="en-US" sz="2800" smtClean="0"/>
              <a:t>.</a:t>
            </a:r>
            <a:endParaRPr lang="en-GB" altLang="en-US" sz="28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6931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4779C74-4E7D-4CCE-BA46-BA7CC1A21A55}" type="slidenum">
              <a:rPr lang="el-GR" altLang="en-US" sz="1200" smtClean="0">
                <a:solidFill>
                  <a:srgbClr val="898989"/>
                </a:solidFill>
                <a:cs typeface="Arial" panose="020B0604020202020204" pitchFamily="34" charset="0"/>
              </a:rPr>
              <a:pPr>
                <a:lnSpc>
                  <a:spcPct val="100000"/>
                </a:lnSpc>
                <a:spcBef>
                  <a:spcPct val="0"/>
                </a:spcBef>
                <a:buFontTx/>
                <a:buNone/>
              </a:pPr>
              <a:t>130</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4" name="Τίτλος 2"/>
          <p:cNvSpPr>
            <a:spLocks noGrp="1"/>
          </p:cNvSpPr>
          <p:nvPr>
            <p:ph type="title"/>
          </p:nvPr>
        </p:nvSpPr>
        <p:spPr/>
        <p:txBody>
          <a:bodyPr/>
          <a:lstStyle/>
          <a:p>
            <a:pPr eaLnBrk="1" hangingPunct="1"/>
            <a:r>
              <a:rPr lang="el-GR" altLang="en-US" smtClean="0"/>
              <a:t>Μαζικές εξαφανίσεις 2/2</a:t>
            </a:r>
            <a:endParaRPr lang="en-US" altLang="en-US" smtClean="0"/>
          </a:p>
        </p:txBody>
      </p:sp>
      <p:pic>
        <p:nvPicPr>
          <p:cNvPr id="271365"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85875" y="1447800"/>
            <a:ext cx="6572250" cy="4652963"/>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7136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C7F801B0-CCE4-4D83-9D05-4792C396F111}" type="slidenum">
              <a:rPr lang="el-GR" altLang="en-US" sz="1200" smtClean="0">
                <a:solidFill>
                  <a:srgbClr val="898989"/>
                </a:solidFill>
                <a:cs typeface="Arial" panose="020B0604020202020204" pitchFamily="34" charset="0"/>
              </a:rPr>
              <a:pPr>
                <a:lnSpc>
                  <a:spcPct val="100000"/>
                </a:lnSpc>
                <a:spcBef>
                  <a:spcPct val="0"/>
                </a:spcBef>
                <a:buFontTx/>
                <a:buNone/>
              </a:pPr>
              <a:t>131</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516813" y="5802313"/>
            <a:ext cx="341312" cy="276225"/>
          </a:xfrm>
          <a:prstGeom prst="rect">
            <a:avLst/>
          </a:prstGeom>
          <a:noFill/>
        </p:spPr>
        <p:txBody>
          <a:bodyPr wrap="none">
            <a:spAutoFit/>
          </a:bodyPr>
          <a:lstStyle/>
          <a:p>
            <a:pPr>
              <a:defRPr/>
            </a:pPr>
            <a:r>
              <a:rPr lang="en-US" sz="1200" dirty="0">
                <a:latin typeface="+mn-lt"/>
              </a:rPr>
              <a:t>57</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2" name="Τίτλος 2"/>
          <p:cNvSpPr>
            <a:spLocks noGrp="1"/>
          </p:cNvSpPr>
          <p:nvPr>
            <p:ph type="title"/>
          </p:nvPr>
        </p:nvSpPr>
        <p:spPr/>
        <p:txBody>
          <a:bodyPr/>
          <a:lstStyle/>
          <a:p>
            <a:pPr eaLnBrk="1" hangingPunct="1"/>
            <a:r>
              <a:rPr lang="el-GR" altLang="en-US" smtClean="0"/>
              <a:t>Αίτια μαζικών εξαφανίσεων</a:t>
            </a:r>
            <a:endParaRPr lang="en-US" altLang="en-US" smtClean="0"/>
          </a:p>
        </p:txBody>
      </p:sp>
      <p:sp>
        <p:nvSpPr>
          <p:cNvPr id="273413" name="Θέση περιεχομένου 5"/>
          <p:cNvSpPr>
            <a:spLocks noGrp="1"/>
          </p:cNvSpPr>
          <p:nvPr>
            <p:ph idx="1"/>
          </p:nvPr>
        </p:nvSpPr>
        <p:spPr>
          <a:xfrm>
            <a:off x="627063" y="1847850"/>
            <a:ext cx="7886700" cy="4351338"/>
          </a:xfrm>
        </p:spPr>
        <p:txBody>
          <a:bodyPr/>
          <a:lstStyle/>
          <a:p>
            <a:pPr marL="0" indent="0" eaLnBrk="1" hangingPunct="1"/>
            <a:r>
              <a:rPr lang="el-GR" altLang="en-US" sz="2800" smtClean="0"/>
              <a:t>Βιολογικά αίτια</a:t>
            </a:r>
          </a:p>
          <a:p>
            <a:pPr marL="0" indent="0" eaLnBrk="1" hangingPunct="1"/>
            <a:r>
              <a:rPr lang="el-GR" altLang="en-US" sz="2800" smtClean="0"/>
              <a:t>Βομβαρδισμός από μετεωρίτες</a:t>
            </a:r>
          </a:p>
          <a:p>
            <a:pPr marL="0" indent="0" eaLnBrk="1" hangingPunct="1"/>
            <a:r>
              <a:rPr lang="el-GR" altLang="en-US" sz="2800" smtClean="0"/>
              <a:t>Τεχνητό αποτέλεσμα στατιστικής και ταξινομικής ανάλυσης</a:t>
            </a:r>
            <a:r>
              <a:rPr lang="en-US" altLang="en-US" sz="2800" smtClean="0"/>
              <a:t>.</a:t>
            </a:r>
            <a:endParaRPr lang="el-GR" altLang="en-US" sz="2800" smtClean="0"/>
          </a:p>
          <a:p>
            <a:pPr marL="0" indent="0" eaLnBrk="1" hangingPunct="1"/>
            <a:r>
              <a:rPr lang="el-GR" altLang="en-US" sz="2800" smtClean="0"/>
              <a:t>Ιούλιος 1994, πτώση κομήτη </a:t>
            </a:r>
            <a:r>
              <a:rPr lang="en-US" altLang="en-US" sz="2800" smtClean="0"/>
              <a:t>Shoemaker-Levy 9 </a:t>
            </a:r>
            <a:r>
              <a:rPr lang="el-GR" altLang="en-US" sz="2800" smtClean="0"/>
              <a:t>στο Δία</a:t>
            </a:r>
            <a:r>
              <a:rPr lang="en-US" altLang="en-US" sz="2800" smtClean="0"/>
              <a:t>.</a:t>
            </a:r>
            <a:endParaRPr lang="el-GR" altLang="en-US" sz="2800" smtClean="0"/>
          </a:p>
          <a:p>
            <a:pPr marL="0" indent="0" eaLnBrk="1" hangingPunct="1"/>
            <a:r>
              <a:rPr lang="el-GR" altLang="en-US" sz="2800" smtClean="0"/>
              <a:t>Ισχύς 10 εκατομ. βομβών υδρογόνου</a:t>
            </a:r>
            <a:r>
              <a:rPr lang="en-US" altLang="en-US" sz="2800" smtClean="0"/>
              <a:t>.</a:t>
            </a:r>
            <a:endParaRPr lang="el-GR" altLang="en-US" sz="2800" smtClean="0"/>
          </a:p>
          <a:p>
            <a:pPr marL="0" indent="0" eaLnBrk="1" hangingPunct="1"/>
            <a:r>
              <a:rPr lang="el-GR" altLang="en-US" sz="2800" smtClean="0"/>
              <a:t>Καταστροφική επιλογή ειδών</a:t>
            </a:r>
            <a:r>
              <a:rPr lang="en-US" altLang="en-US" sz="2800" smtClean="0"/>
              <a:t>.</a:t>
            </a:r>
            <a:endParaRPr lang="en-GB" altLang="en-US" sz="28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7341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3A81DC59-CB53-4FCA-B39C-5E70704800DF}" type="slidenum">
              <a:rPr lang="el-GR" altLang="en-US" sz="1200" smtClean="0">
                <a:solidFill>
                  <a:srgbClr val="898989"/>
                </a:solidFill>
                <a:cs typeface="Arial" panose="020B0604020202020204" pitchFamily="34" charset="0"/>
              </a:rPr>
              <a:pPr>
                <a:lnSpc>
                  <a:spcPct val="100000"/>
                </a:lnSpc>
                <a:spcBef>
                  <a:spcPct val="0"/>
                </a:spcBef>
                <a:buFontTx/>
                <a:buNone/>
              </a:pPr>
              <a:t>132</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solidFill>
                  <a:schemeClr val="accent6">
                    <a:lumMod val="75000"/>
                  </a:schemeClr>
                </a:solidFill>
              </a:rPr>
              <a:t>Τέλος </a:t>
            </a:r>
            <a:r>
              <a:rPr lang="el-GR" dirty="0" smtClean="0">
                <a:solidFill>
                  <a:schemeClr val="accent6">
                    <a:lumMod val="75000"/>
                  </a:schemeClr>
                </a:solidFill>
              </a:rPr>
              <a:t>Παρουσίασης</a:t>
            </a:r>
            <a:endParaRPr lang="en-US" dirty="0">
              <a:solidFill>
                <a:schemeClr val="accent6">
                  <a:lumMod val="75000"/>
                </a:schemeClr>
              </a:solidFill>
            </a:endParaRPr>
          </a:p>
        </p:txBody>
      </p:sp>
      <p:sp>
        <p:nvSpPr>
          <p:cNvPr id="7" name="Θέση κειμένου 6"/>
          <p:cNvSpPr>
            <a:spLocks noGrp="1"/>
          </p:cNvSpPr>
          <p:nvPr>
            <p:ph type="body" idx="1"/>
          </p:nvPr>
        </p:nvSpPr>
        <p:spPr/>
        <p:txBody>
          <a:bodyPr/>
          <a:lstStyle/>
          <a:p>
            <a:endParaRPr lang="en-US"/>
          </a:p>
        </p:txBody>
      </p:sp>
      <p:sp>
        <p:nvSpPr>
          <p:cNvPr id="4" name="Θέση υποσέλιδου 3"/>
          <p:cNvSpPr>
            <a:spLocks noGrp="1"/>
          </p:cNvSpPr>
          <p:nvPr>
            <p:ph type="ftr" sz="quarter" idx="11"/>
          </p:nvPr>
        </p:nvSpPr>
        <p:spPr/>
        <p:txBody>
          <a:bodyPr/>
          <a:lstStyle/>
          <a:p>
            <a:pPr>
              <a:defRPr/>
            </a:pPr>
            <a:r>
              <a:rPr lang="el-GR" smtClean="0"/>
              <a:t>Ενότητα 3. Βιολογική Εξέλιξη</a:t>
            </a:r>
            <a:endParaRPr lang="el-GR"/>
          </a:p>
        </p:txBody>
      </p:sp>
      <p:sp>
        <p:nvSpPr>
          <p:cNvPr id="5" name="Θέση αριθμού διαφάνειας 4"/>
          <p:cNvSpPr>
            <a:spLocks noGrp="1"/>
          </p:cNvSpPr>
          <p:nvPr>
            <p:ph type="sldNum" sz="quarter" idx="12"/>
          </p:nvPr>
        </p:nvSpPr>
        <p:spPr/>
        <p:txBody>
          <a:bodyPr/>
          <a:lstStyle/>
          <a:p>
            <a:pPr>
              <a:defRPr/>
            </a:pPr>
            <a:fld id="{EF95131E-325E-4E40-BA24-23442B6AA7C1}" type="slidenum">
              <a:rPr lang="el-GR" altLang="en-US" smtClean="0"/>
              <a:pPr>
                <a:defRPr/>
              </a:pPr>
              <a:t>133</a:t>
            </a:fld>
            <a:endParaRPr lang="el-GR" altLang="en-US"/>
          </a:p>
        </p:txBody>
      </p:sp>
    </p:spTree>
    <p:extLst>
      <p:ext uri="{BB962C8B-B14F-4D97-AF65-F5344CB8AC3E}">
        <p14:creationId xmlns:p14="http://schemas.microsoft.com/office/powerpoint/2010/main" val="27920741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itle 1"/>
          <p:cNvSpPr>
            <a:spLocks noGrp="1"/>
          </p:cNvSpPr>
          <p:nvPr>
            <p:ph type="title"/>
          </p:nvPr>
        </p:nvSpPr>
        <p:spPr/>
        <p:txBody>
          <a:bodyPr/>
          <a:lstStyle/>
          <a:p>
            <a:pPr eaLnBrk="1" hangingPunct="1"/>
            <a:r>
              <a:rPr lang="el-GR" altLang="en-US" smtClean="0"/>
              <a:t>Χρηματοδότηση</a:t>
            </a:r>
          </a:p>
        </p:txBody>
      </p:sp>
      <p:sp>
        <p:nvSpPr>
          <p:cNvPr id="275459" name="Content Placeholder 2"/>
          <p:cNvSpPr>
            <a:spLocks noGrp="1"/>
          </p:cNvSpPr>
          <p:nvPr>
            <p:ph idx="1"/>
          </p:nvPr>
        </p:nvSpPr>
        <p:spPr/>
        <p:txBody>
          <a:bodyPr/>
          <a:lstStyle/>
          <a:p>
            <a:pPr eaLnBrk="1" hangingPunct="1"/>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pPr eaLnBrk="1" hangingPunct="1"/>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pPr eaLnBrk="1" hangingPunct="1"/>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5" name="Θέση υποσέλιδου 3"/>
          <p:cNvSpPr>
            <a:spLocks noGrp="1"/>
          </p:cNvSpPr>
          <p:nvPr>
            <p:ph type="ftr" sz="quarter" idx="11"/>
          </p:nvPr>
        </p:nvSpPr>
        <p:spPr>
          <a:solidFill>
            <a:schemeClr val="bg1">
              <a:lumMod val="95000"/>
            </a:schemeClr>
          </a:solidFill>
        </p:spPr>
        <p:txBody>
          <a:bodyPr/>
          <a:lstStyle/>
          <a:p>
            <a:pPr>
              <a:defRPr/>
            </a:pPr>
            <a:r>
              <a:rPr lang="el-GR"/>
              <a:t>Ενότητα 3. Βιολογική Εξέλιξη</a:t>
            </a:r>
            <a:endParaRPr lang="en-US" dirty="0"/>
          </a:p>
        </p:txBody>
      </p:sp>
      <p:sp>
        <p:nvSpPr>
          <p:cNvPr id="6" name="Θέση αριθμού διαφάνειας 4"/>
          <p:cNvSpPr>
            <a:spLocks noGrp="1"/>
          </p:cNvSpPr>
          <p:nvPr>
            <p:ph type="sldNum" sz="quarter" idx="12"/>
          </p:nvPr>
        </p:nvSpPr>
        <p:spPr>
          <a:solidFill>
            <a:schemeClr val="bg1">
              <a:lumMod val="95000"/>
            </a:schemeClr>
          </a:solidFill>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pPr>
              <a:defRPr/>
            </a:pPr>
            <a:fld id="{1CDF406E-B700-49F6-ACEA-8583D28C9805}" type="slidenum">
              <a:rPr lang="en-US" altLang="en-US" smtClean="0">
                <a:solidFill>
                  <a:srgbClr val="898989"/>
                </a:solidFill>
                <a:latin typeface="Calibri" panose="020F0502020204030204" pitchFamily="34" charset="0"/>
              </a:rPr>
              <a:pPr>
                <a:defRPr/>
              </a:pPr>
              <a:t>134</a:t>
            </a:fld>
            <a:endParaRPr lang="en-US" altLang="en-US" smtClean="0">
              <a:solidFill>
                <a:srgbClr val="898989"/>
              </a:solidFill>
              <a:latin typeface="Calibri" panose="020F0502020204030204" pitchFamily="34" charset="0"/>
            </a:endParaRPr>
          </a:p>
        </p:txBody>
      </p:sp>
      <p:pic>
        <p:nvPicPr>
          <p:cNvPr id="275462" name="Picture 6" descr="Λογότυπο Επιχειρησιακού Προγράμματος Εκπαίδευση και Δια βίου Μάθηση"/>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3"/>
          <p:cNvSpPr>
            <a:spLocks noGrp="1"/>
          </p:cNvSpPr>
          <p:nvPr>
            <p:ph type="ctrTitle"/>
          </p:nvPr>
        </p:nvSpPr>
        <p:spPr/>
        <p:txBody>
          <a:bodyPr>
            <a:normAutofit/>
          </a:bodyPr>
          <a:lstStyle/>
          <a:p>
            <a:pPr eaLnBrk="1" hangingPunct="1"/>
            <a:r>
              <a:rPr lang="el-GR" altLang="en-US" sz="4400" dirty="0" smtClean="0"/>
              <a:t>Σημειώματα</a:t>
            </a:r>
          </a:p>
        </p:txBody>
      </p:sp>
      <p:sp>
        <p:nvSpPr>
          <p:cNvPr id="3" name="Subtitle 2"/>
          <p:cNvSpPr>
            <a:spLocks noGrp="1"/>
          </p:cNvSpPr>
          <p:nvPr>
            <p:ph type="subTitle" idx="1"/>
          </p:nvPr>
        </p:nvSpPr>
        <p:spPr/>
        <p:txBody>
          <a:bodyPr/>
          <a:lstStyle/>
          <a:p>
            <a:pPr>
              <a:defRPr/>
            </a:pPr>
            <a:endParaRPr lang="en-US"/>
          </a:p>
        </p:txBody>
      </p:sp>
      <p:sp>
        <p:nvSpPr>
          <p:cNvPr id="2" name="Θέση υποσέλιδου 1"/>
          <p:cNvSpPr>
            <a:spLocks noGrp="1"/>
          </p:cNvSpPr>
          <p:nvPr>
            <p:ph type="ftr" sz="quarter" idx="4294967295"/>
          </p:nvPr>
        </p:nvSpPr>
        <p:spPr>
          <a:xfrm>
            <a:off x="0" y="6356350"/>
            <a:ext cx="6888163" cy="230188"/>
          </a:xfrm>
        </p:spPr>
        <p:txBody>
          <a:bodyPr/>
          <a:lstStyle/>
          <a:p>
            <a:pPr>
              <a:defRPr/>
            </a:pPr>
            <a:r>
              <a:rPr lang="el-GR" dirty="0"/>
              <a:t>Ενότητα 3. Βιολογική Εξέλιξη</a:t>
            </a:r>
            <a:endParaRPr lang="en-US" dirty="0"/>
          </a:p>
        </p:txBody>
      </p:sp>
      <p:sp>
        <p:nvSpPr>
          <p:cNvPr id="277509" name="Θέση αριθμού διαφάνειας 2"/>
          <p:cNvSpPr>
            <a:spLocks noGrp="1"/>
          </p:cNvSpPr>
          <p:nvPr>
            <p:ph type="sldNum" sz="quarter" idx="4294967295"/>
          </p:nvPr>
        </p:nvSpPr>
        <p:spPr bwMode="auto">
          <a:xfrm>
            <a:off x="8639175" y="6356350"/>
            <a:ext cx="504825" cy="230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8A1D87ED-D5ED-4168-8EC8-0FBFED26A744}" type="slidenum">
              <a:rPr lang="en-US" altLang="en-US" sz="1200" smtClean="0">
                <a:solidFill>
                  <a:srgbClr val="898989"/>
                </a:solidFill>
                <a:cs typeface="Arial" panose="020B0604020202020204" pitchFamily="34" charset="0"/>
              </a:rPr>
              <a:pPr>
                <a:lnSpc>
                  <a:spcPct val="100000"/>
                </a:lnSpc>
                <a:spcBef>
                  <a:spcPct val="0"/>
                </a:spcBef>
                <a:buFontTx/>
                <a:buNone/>
              </a:pPr>
              <a:t>135</a:t>
            </a:fld>
            <a:endParaRPr lang="en-US"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3"/>
          <p:cNvSpPr>
            <a:spLocks noGrp="1"/>
          </p:cNvSpPr>
          <p:nvPr>
            <p:ph type="title"/>
          </p:nvPr>
        </p:nvSpPr>
        <p:spPr/>
        <p:txBody>
          <a:bodyPr/>
          <a:lstStyle/>
          <a:p>
            <a:pPr eaLnBrk="1" hangingPunct="1"/>
            <a:r>
              <a:rPr lang="el-GR" altLang="en-US" sz="4000" dirty="0" smtClean="0"/>
              <a:t>Σημείωμα Ιστορικού Εκδόσεων</a:t>
            </a:r>
            <a:r>
              <a:rPr lang="en-US" altLang="en-US" sz="4000" dirty="0" smtClean="0"/>
              <a:t> </a:t>
            </a:r>
            <a:r>
              <a:rPr lang="el-GR" altLang="en-US" sz="4000" dirty="0" smtClean="0"/>
              <a:t>Έργου</a:t>
            </a:r>
          </a:p>
        </p:txBody>
      </p:sp>
      <p:sp>
        <p:nvSpPr>
          <p:cNvPr id="279555" name="Content Placeholder 4"/>
          <p:cNvSpPr>
            <a:spLocks noGrp="1"/>
          </p:cNvSpPr>
          <p:nvPr>
            <p:ph idx="1"/>
          </p:nvPr>
        </p:nvSpPr>
        <p:spPr/>
        <p:txBody>
          <a:bodyPr/>
          <a:lstStyle/>
          <a:p>
            <a:pPr marL="0" indent="0" eaLnBrk="1" hangingPunct="1">
              <a:buFont typeface="Arial" panose="020B0604020202020204" pitchFamily="34" charset="0"/>
              <a:buNone/>
            </a:pPr>
            <a:r>
              <a:rPr lang="el-GR" altLang="en-US" sz="2000" dirty="0" smtClean="0"/>
              <a:t>Το παρόν έργο αποτελεί την έκδοση </a:t>
            </a:r>
            <a:r>
              <a:rPr lang="en-US" altLang="en-US" sz="2000" dirty="0" smtClean="0"/>
              <a:t>1.0</a:t>
            </a:r>
            <a:r>
              <a:rPr lang="el-GR" altLang="en-US" sz="2000" dirty="0" smtClean="0"/>
              <a:t>.  </a:t>
            </a:r>
          </a:p>
        </p:txBody>
      </p:sp>
      <p:sp>
        <p:nvSpPr>
          <p:cNvPr id="6" name="Θέση υποσέλιδου 3"/>
          <p:cNvSpPr>
            <a:spLocks noGrp="1"/>
          </p:cNvSpPr>
          <p:nvPr>
            <p:ph type="ftr" sz="quarter" idx="11"/>
          </p:nvPr>
        </p:nvSpPr>
        <p:spPr>
          <a:solidFill>
            <a:schemeClr val="bg1">
              <a:lumMod val="95000"/>
            </a:schemeClr>
          </a:solidFill>
        </p:spPr>
        <p:txBody>
          <a:bodyPr/>
          <a:lstStyle/>
          <a:p>
            <a:pPr>
              <a:defRPr/>
            </a:pPr>
            <a:r>
              <a:rPr lang="el-GR" dirty="0"/>
              <a:t>Ενότητα 3. Βιολογική Εξέλιξη</a:t>
            </a:r>
            <a:endParaRPr lang="en-US" dirty="0"/>
          </a:p>
        </p:txBody>
      </p:sp>
      <p:sp>
        <p:nvSpPr>
          <p:cNvPr id="7" name="Θέση αριθμού διαφάνειας 4"/>
          <p:cNvSpPr>
            <a:spLocks noGrp="1"/>
          </p:cNvSpPr>
          <p:nvPr>
            <p:ph type="sldNum" sz="quarter" idx="12"/>
          </p:nvPr>
        </p:nvSpPr>
        <p:spPr>
          <a:solidFill>
            <a:schemeClr val="bg1">
              <a:lumMod val="95000"/>
            </a:schemeClr>
          </a:solidFill>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pPr>
              <a:defRPr/>
            </a:pPr>
            <a:fld id="{9F5070E9-C002-4A67-8B43-6D1B640A3DF3}" type="slidenum">
              <a:rPr lang="en-US" altLang="en-US" smtClean="0">
                <a:solidFill>
                  <a:srgbClr val="898989"/>
                </a:solidFill>
                <a:latin typeface="Calibri" panose="020F0502020204030204" pitchFamily="34" charset="0"/>
              </a:rPr>
              <a:pPr>
                <a:defRPr/>
              </a:pPr>
              <a:t>136</a:t>
            </a:fld>
            <a:endParaRPr lang="en-US" altLang="en-US" dirty="0" smtClean="0">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itle 1"/>
          <p:cNvSpPr>
            <a:spLocks noGrp="1"/>
          </p:cNvSpPr>
          <p:nvPr>
            <p:ph type="title"/>
          </p:nvPr>
        </p:nvSpPr>
        <p:spPr/>
        <p:txBody>
          <a:bodyPr/>
          <a:lstStyle/>
          <a:p>
            <a:pPr eaLnBrk="1" hangingPunct="1"/>
            <a:r>
              <a:rPr lang="el-GR" altLang="en-US" smtClean="0"/>
              <a:t>Σημείωμα Αναφοράς</a:t>
            </a:r>
          </a:p>
        </p:txBody>
      </p:sp>
      <p:sp>
        <p:nvSpPr>
          <p:cNvPr id="281603" name="Content Placeholder 2"/>
          <p:cNvSpPr>
            <a:spLocks noGrp="1"/>
          </p:cNvSpPr>
          <p:nvPr>
            <p:ph idx="1"/>
          </p:nvPr>
        </p:nvSpPr>
        <p:spPr/>
        <p:txBody>
          <a:bodyPr/>
          <a:lstStyle/>
          <a:p>
            <a:pPr marL="0" indent="0" eaLnBrk="1" hangingPunct="1">
              <a:buNone/>
            </a:pPr>
            <a:r>
              <a:rPr lang="el-GR" altLang="en-US" sz="2000" dirty="0" err="1" smtClean="0"/>
              <a:t>Copyright</a:t>
            </a:r>
            <a:r>
              <a:rPr lang="el-GR" altLang="en-US" sz="2000" dirty="0" smtClean="0"/>
              <a:t> Εθνικόν και Καποδιστριακόν </a:t>
            </a:r>
            <a:r>
              <a:rPr lang="el-GR" altLang="en-US" sz="2000" dirty="0" err="1" smtClean="0"/>
              <a:t>Πανεπιστήμιον</a:t>
            </a:r>
            <a:r>
              <a:rPr lang="el-GR" altLang="en-US" sz="2000" dirty="0" smtClean="0"/>
              <a:t> Αθηνών</a:t>
            </a:r>
            <a:r>
              <a:rPr lang="en-US" altLang="en-US" sz="2000" dirty="0" smtClean="0"/>
              <a:t>, </a:t>
            </a:r>
            <a:r>
              <a:rPr lang="el-GR" altLang="en-US" sz="2000" dirty="0" err="1" smtClean="0"/>
              <a:t>Λεγάκις</a:t>
            </a:r>
            <a:r>
              <a:rPr lang="el-GR" altLang="en-US" sz="2000" dirty="0" smtClean="0"/>
              <a:t> Αναστάσιος, Αναπληρωτής Καθηγητής. «Ζωολογία Ι. Ενότητα 3. Βιολογική Εξέλιξη». Έκδοση: 1.0. Αθήνα 2014. Διαθέσιμο από τη δικτυακή διεύθυνση: </a:t>
            </a:r>
            <a:r>
              <a:rPr lang="en-GB" altLang="en-US" sz="2000" dirty="0"/>
              <a:t>http://opencourses.uoa.gr/courses/BIOL3</a:t>
            </a:r>
            <a:r>
              <a:rPr lang="en-GB" altLang="en-US" sz="2000" dirty="0" smtClean="0"/>
              <a:t>/</a:t>
            </a:r>
            <a:endParaRPr lang="el-GR" altLang="en-US" sz="2000" dirty="0" smtClean="0"/>
          </a:p>
          <a:p>
            <a:pPr marL="0" indent="0" eaLnBrk="1" hangingPunct="1"/>
            <a:endParaRPr lang="el-GR" altLang="en-US" sz="2000" dirty="0" smtClean="0"/>
          </a:p>
        </p:txBody>
      </p:sp>
      <p:sp>
        <p:nvSpPr>
          <p:cNvPr id="7" name="Θέση υποσέλιδου 6"/>
          <p:cNvSpPr>
            <a:spLocks noGrp="1"/>
          </p:cNvSpPr>
          <p:nvPr>
            <p:ph type="ftr" sz="quarter" idx="11"/>
          </p:nvPr>
        </p:nvSpPr>
        <p:spPr/>
        <p:txBody>
          <a:bodyPr/>
          <a:lstStyle/>
          <a:p>
            <a:pPr>
              <a:defRPr/>
            </a:pPr>
            <a:r>
              <a:rPr lang="el-GR"/>
              <a:t>Ενότητα 3. Βιολογική Εξέλιξη</a:t>
            </a:r>
            <a:endParaRPr lang="en-US"/>
          </a:p>
        </p:txBody>
      </p:sp>
      <p:sp>
        <p:nvSpPr>
          <p:cNvPr id="281605" name="Θέση αριθμού διαφάνειας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3CD5678C-5C58-4BE3-BD31-0BF03DFF45DB}" type="slidenum">
              <a:rPr lang="en-US" altLang="en-US" sz="1200" smtClean="0">
                <a:solidFill>
                  <a:srgbClr val="898989"/>
                </a:solidFill>
                <a:cs typeface="Arial" panose="020B0604020202020204" pitchFamily="34" charset="0"/>
              </a:rPr>
              <a:pPr>
                <a:lnSpc>
                  <a:spcPct val="100000"/>
                </a:lnSpc>
                <a:spcBef>
                  <a:spcPct val="0"/>
                </a:spcBef>
                <a:buFontTx/>
                <a:buNone/>
              </a:pPr>
              <a:t>137</a:t>
            </a:fld>
            <a:endParaRPr lang="en-US"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itle 1"/>
          <p:cNvSpPr>
            <a:spLocks noGrp="1"/>
          </p:cNvSpPr>
          <p:nvPr>
            <p:ph type="title"/>
          </p:nvPr>
        </p:nvSpPr>
        <p:spPr/>
        <p:txBody>
          <a:bodyPr/>
          <a:lstStyle/>
          <a:p>
            <a:pPr eaLnBrk="1" hangingPunct="1"/>
            <a:r>
              <a:rPr lang="el-GR" altLang="en-US" smtClean="0"/>
              <a:t>Σημείωμα Αδειοδότησης</a:t>
            </a:r>
          </a:p>
        </p:txBody>
      </p:sp>
      <p:sp>
        <p:nvSpPr>
          <p:cNvPr id="4" name="Θέση υποσέλιδου 3"/>
          <p:cNvSpPr>
            <a:spLocks noGrp="1"/>
          </p:cNvSpPr>
          <p:nvPr>
            <p:ph type="ftr" sz="quarter" idx="10"/>
          </p:nvPr>
        </p:nvSpPr>
        <p:spPr/>
        <p:txBody>
          <a:bodyPr/>
          <a:lstStyle/>
          <a:p>
            <a:pPr>
              <a:defRPr/>
            </a:pPr>
            <a:r>
              <a:rPr lang="el-GR" dirty="0"/>
              <a:t>Ενότητα 3. Βιολογική Εξέλιξη</a:t>
            </a:r>
            <a:endParaRPr lang="en-US" dirty="0"/>
          </a:p>
        </p:txBody>
      </p:sp>
      <p:sp>
        <p:nvSpPr>
          <p:cNvPr id="283652" name="Θέση αριθμού διαφάνειας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D3332953-A619-415D-A47E-556826EC5FB3}" type="slidenum">
              <a:rPr lang="en-US" altLang="en-US" sz="1200" smtClean="0">
                <a:solidFill>
                  <a:srgbClr val="898989"/>
                </a:solidFill>
                <a:cs typeface="Arial" panose="020B0604020202020204" pitchFamily="34" charset="0"/>
              </a:rPr>
              <a:pPr>
                <a:lnSpc>
                  <a:spcPct val="100000"/>
                </a:lnSpc>
                <a:spcBef>
                  <a:spcPct val="0"/>
                </a:spcBef>
                <a:buFontTx/>
                <a:buNone/>
              </a:pPr>
              <a:t>138</a:t>
            </a:fld>
            <a:endParaRPr lang="en-US" altLang="en-US" sz="1200" smtClean="0">
              <a:solidFill>
                <a:srgbClr val="898989"/>
              </a:solidFill>
              <a:cs typeface="Arial" panose="020B0604020202020204" pitchFamily="34" charset="0"/>
            </a:endParaRPr>
          </a:p>
        </p:txBody>
      </p:sp>
      <p:sp>
        <p:nvSpPr>
          <p:cNvPr id="283653" name="Content Placeholder 2"/>
          <p:cNvSpPr>
            <a:spLocks noGrp="1"/>
          </p:cNvSpPr>
          <p:nvPr>
            <p:ph idx="4294967295"/>
          </p:nvPr>
        </p:nvSpPr>
        <p:spPr>
          <a:xfrm>
            <a:off x="0" y="1268413"/>
            <a:ext cx="8928100" cy="1439862"/>
          </a:xfrm>
        </p:spPr>
        <p:txBody>
          <a:bodyPr>
            <a:normAutofit lnSpcReduction="10000"/>
          </a:bodyPr>
          <a:lstStyle/>
          <a:p>
            <a:pPr marL="0" indent="0" eaLnBrk="1" hangingPunct="1">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eaLnBrk="1" hangingPunct="1">
              <a:buFont typeface="Arial" panose="020B0604020202020204" pitchFamily="34" charset="0"/>
              <a:buNone/>
            </a:pPr>
            <a:endParaRPr lang="el-GR" altLang="en-US" sz="2000" smtClean="0"/>
          </a:p>
        </p:txBody>
      </p:sp>
      <p:pic>
        <p:nvPicPr>
          <p:cNvPr id="283654"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4438" y="2698750"/>
            <a:ext cx="14192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97200"/>
            <a:ext cx="9036050" cy="3384550"/>
          </a:xfrm>
          <a:prstGeom prst="rect">
            <a:avLst/>
          </a:prstGeom>
        </p:spPr>
        <p:txBody>
          <a:bodyPr anchor="ctr">
            <a:normAutofit/>
          </a:bodyPr>
          <a:lstStyle/>
          <a:p>
            <a:pPr>
              <a:defRPr/>
            </a:pPr>
            <a:r>
              <a:rPr lang="el-GR" dirty="0">
                <a:latin typeface="+mn-lt"/>
                <a:cs typeface="+mn-cs"/>
              </a:rPr>
              <a:t>[1] http://creativecommons.org/licenses/by-nc-sa/4.0/ </a:t>
            </a:r>
            <a:endParaRPr lang="en-US" dirty="0">
              <a:latin typeface="+mn-lt"/>
              <a:cs typeface="+mn-cs"/>
            </a:endParaRPr>
          </a:p>
          <a:p>
            <a:pPr>
              <a:spcBef>
                <a:spcPts val="1200"/>
              </a:spcBef>
              <a:defRPr/>
            </a:pPr>
            <a:r>
              <a:rPr lang="el-GR" dirty="0">
                <a:latin typeface="+mn-lt"/>
                <a:cs typeface="+mn-cs"/>
              </a:rPr>
              <a:t>Ως Μη Εμπορική ορίζεται η χρήση:</a:t>
            </a:r>
          </a:p>
          <a:p>
            <a:pPr marL="342900" indent="-342900">
              <a:buFont typeface="Arial" panose="020B0604020202020204" pitchFamily="34" charset="0"/>
              <a:buChar char="•"/>
              <a:defRPr/>
            </a:pPr>
            <a:r>
              <a:rPr lang="el-GR" dirty="0">
                <a:latin typeface="+mn-lt"/>
                <a:cs typeface="+mn-cs"/>
              </a:rPr>
              <a:t>που δεν περιλαμβάνει άμεσο ή έμμεσο οικονομικό όφελος από την χρήση του έργου, για το διανομέα του έργου και </a:t>
            </a:r>
            <a:r>
              <a:rPr lang="el-GR" dirty="0" err="1">
                <a:latin typeface="+mn-lt"/>
                <a:cs typeface="+mn-cs"/>
              </a:rPr>
              <a:t>αδειοδόχο</a:t>
            </a:r>
            <a:endParaRPr lang="el-GR" dirty="0">
              <a:latin typeface="+mn-lt"/>
              <a:cs typeface="+mn-cs"/>
            </a:endParaRPr>
          </a:p>
          <a:p>
            <a:pPr marL="342900" indent="-342900">
              <a:buFont typeface="Arial" panose="020B0604020202020204" pitchFamily="34" charset="0"/>
              <a:buChar char="•"/>
              <a:defRPr/>
            </a:pPr>
            <a:r>
              <a:rPr lang="el-GR" dirty="0">
                <a:latin typeface="+mn-lt"/>
                <a:cs typeface="+mn-cs"/>
              </a:rPr>
              <a:t>που</a:t>
            </a:r>
            <a:r>
              <a:rPr lang="en-GB" dirty="0">
                <a:latin typeface="+mn-lt"/>
                <a:cs typeface="+mn-cs"/>
              </a:rPr>
              <a:t> </a:t>
            </a:r>
            <a:r>
              <a:rPr lang="el-GR" dirty="0">
                <a:latin typeface="+mn-lt"/>
                <a:cs typeface="+mn-cs"/>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defRPr/>
            </a:pPr>
            <a:r>
              <a:rPr lang="el-GR" dirty="0">
                <a:latin typeface="+mn-lt"/>
                <a:cs typeface="+mn-cs"/>
              </a:rPr>
              <a:t>που</a:t>
            </a:r>
            <a:r>
              <a:rPr lang="en-GB" dirty="0">
                <a:latin typeface="+mn-lt"/>
                <a:cs typeface="+mn-cs"/>
              </a:rPr>
              <a:t> </a:t>
            </a:r>
            <a:r>
              <a:rPr lang="el-GR" dirty="0">
                <a:latin typeface="+mn-lt"/>
                <a:cs typeface="+mn-cs"/>
              </a:rPr>
              <a:t>δεν προσπορίζει στο διανομέα του έργου και</a:t>
            </a:r>
            <a:r>
              <a:rPr lang="en-GB" dirty="0">
                <a:latin typeface="+mn-lt"/>
                <a:cs typeface="+mn-cs"/>
              </a:rPr>
              <a:t> </a:t>
            </a:r>
            <a:r>
              <a:rPr lang="el-GR" dirty="0" err="1">
                <a:latin typeface="+mn-lt"/>
                <a:cs typeface="+mn-cs"/>
              </a:rPr>
              <a:t>αδειοδόχο</a:t>
            </a:r>
            <a:r>
              <a:rPr lang="en-GB" dirty="0">
                <a:latin typeface="+mn-lt"/>
                <a:cs typeface="+mn-cs"/>
              </a:rPr>
              <a:t> </a:t>
            </a:r>
            <a:r>
              <a:rPr lang="el-GR" dirty="0">
                <a:latin typeface="+mn-lt"/>
                <a:cs typeface="+mn-cs"/>
              </a:rPr>
              <a:t>έμμεσο οικονομικό όφελος (π.χ. διαφημίσεις) από την προβολή του έργου σε διαδικτυακό τόπο</a:t>
            </a:r>
            <a:endParaRPr lang="en-US" dirty="0">
              <a:latin typeface="+mn-lt"/>
              <a:cs typeface="+mn-cs"/>
            </a:endParaRPr>
          </a:p>
          <a:p>
            <a:pPr>
              <a:defRPr/>
            </a:pPr>
            <a:r>
              <a:rPr lang="el-GR" dirty="0">
                <a:latin typeface="+mn-lt"/>
                <a:cs typeface="+mn-cs"/>
              </a:rPr>
              <a:t>Ο δικαιούχος μπορεί να παρέχει στον </a:t>
            </a:r>
            <a:r>
              <a:rPr lang="el-GR" dirty="0" err="1">
                <a:latin typeface="+mn-lt"/>
                <a:cs typeface="+mn-cs"/>
              </a:rPr>
              <a:t>αδειοδόχο</a:t>
            </a:r>
            <a:r>
              <a:rPr lang="el-GR" dirty="0">
                <a:latin typeface="+mn-lt"/>
                <a:cs typeface="+mn-cs"/>
              </a:rPr>
              <a:t> ξεχωριστή άδεια να χρησιμοποιεί το έργο για εμπορική χρήση, εφόσον αυτό του ζητηθεί.</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1"/>
          <p:cNvSpPr>
            <a:spLocks noGrp="1"/>
          </p:cNvSpPr>
          <p:nvPr>
            <p:ph type="title"/>
          </p:nvPr>
        </p:nvSpPr>
        <p:spPr/>
        <p:txBody>
          <a:bodyPr/>
          <a:lstStyle/>
          <a:p>
            <a:pPr eaLnBrk="1" hangingPunct="1"/>
            <a:r>
              <a:rPr lang="el-GR" altLang="en-US" smtClean="0"/>
              <a:t>Διατήρηση Σημειωμάτων</a:t>
            </a:r>
          </a:p>
        </p:txBody>
      </p:sp>
      <p:sp>
        <p:nvSpPr>
          <p:cNvPr id="285699" name="Content Placeholder 2"/>
          <p:cNvSpPr>
            <a:spLocks noGrp="1"/>
          </p:cNvSpPr>
          <p:nvPr>
            <p:ph idx="1"/>
          </p:nvPr>
        </p:nvSpPr>
        <p:spPr/>
        <p:txBody>
          <a:bodyPr/>
          <a:lstStyle/>
          <a:p>
            <a:pPr marL="0" indent="0" eaLnBrk="1" hangingPunct="1">
              <a:buFont typeface="Arial" panose="020B0604020202020204" pitchFamily="34" charset="0"/>
              <a:buNone/>
            </a:pPr>
            <a:r>
              <a:rPr lang="el-GR" altLang="en-US" sz="2400" smtClean="0"/>
              <a:t>Οποιαδήποτε αναπαραγωγή ή διασκευή του υλικού θα πρέπει να συμπεριλαμβάνει:</a:t>
            </a:r>
          </a:p>
          <a:p>
            <a:pPr lvl="1" eaLnBrk="1" hangingPunct="1">
              <a:buFont typeface="Wingdings" panose="05000000000000000000" pitchFamily="2" charset="2"/>
              <a:buChar char="§"/>
            </a:pPr>
            <a:r>
              <a:rPr lang="el-GR" altLang="en-US" sz="2000" smtClean="0"/>
              <a:t>τ</a:t>
            </a:r>
            <a:r>
              <a:rPr lang="en-US" altLang="en-US" sz="2000" smtClean="0"/>
              <a:t>ο Σημείωμα Αναφοράς</a:t>
            </a:r>
            <a:endParaRPr lang="el-GR" altLang="en-US" sz="2000" smtClean="0"/>
          </a:p>
          <a:p>
            <a:pPr lvl="1" eaLnBrk="1" hangingPunct="1">
              <a:buFont typeface="Wingdings" panose="05000000000000000000" pitchFamily="2" charset="2"/>
              <a:buChar char="§"/>
            </a:pPr>
            <a:r>
              <a:rPr lang="el-GR" altLang="en-US" sz="2000" smtClean="0"/>
              <a:t>τ</a:t>
            </a:r>
            <a:r>
              <a:rPr lang="en-US" altLang="en-US" sz="2000" smtClean="0"/>
              <a:t>ο Σημείωμα Αδειοδότησης</a:t>
            </a:r>
            <a:endParaRPr lang="el-GR" altLang="en-US" sz="2000" smtClean="0"/>
          </a:p>
          <a:p>
            <a:pPr lvl="1" eaLnBrk="1" hangingPunct="1">
              <a:buFont typeface="Wingdings" panose="05000000000000000000" pitchFamily="2" charset="2"/>
              <a:buChar char="§"/>
            </a:pPr>
            <a:r>
              <a:rPr lang="el-GR" altLang="en-US" sz="2000" smtClean="0"/>
              <a:t>τ</a:t>
            </a:r>
            <a:r>
              <a:rPr lang="en-US" altLang="en-US" sz="2000" smtClean="0"/>
              <a:t>η δήλωση </a:t>
            </a:r>
            <a:r>
              <a:rPr lang="el-GR" altLang="en-US" sz="2000" smtClean="0"/>
              <a:t>Δ</a:t>
            </a:r>
            <a:r>
              <a:rPr lang="en-US" altLang="en-US" sz="2000" smtClean="0"/>
              <a:t>ιατήρησης Σημειωμάτων</a:t>
            </a:r>
            <a:endParaRPr lang="el-GR" altLang="en-US" sz="2000" smtClean="0"/>
          </a:p>
          <a:p>
            <a:pPr lvl="1" eaLnBrk="1" hangingPunct="1">
              <a:buFont typeface="Wingdings" panose="05000000000000000000" pitchFamily="2" charset="2"/>
              <a:buChar char="§"/>
            </a:pPr>
            <a:r>
              <a:rPr lang="el-GR" altLang="en-US" sz="2000" smtClean="0"/>
              <a:t>το Σημείωμα Χρήσης Έργων Τρίτων (εφόσον υπάρχει)</a:t>
            </a:r>
          </a:p>
          <a:p>
            <a:pPr marL="0" indent="0" eaLnBrk="1" hangingPunct="1">
              <a:buFont typeface="Arial" panose="020B0604020202020204" pitchFamily="34" charset="0"/>
              <a:buNone/>
            </a:pPr>
            <a:r>
              <a:rPr lang="el-GR" altLang="en-US" sz="2400" smtClean="0"/>
              <a:t>μαζί με τους συνοδευόμενους υπερσυνδέσμους.</a:t>
            </a:r>
          </a:p>
          <a:p>
            <a:pPr marL="0" indent="0" eaLnBrk="1" hangingPunct="1"/>
            <a:endParaRPr lang="el-GR" altLang="en-US" sz="2000" smtClean="0"/>
          </a:p>
        </p:txBody>
      </p:sp>
      <p:sp>
        <p:nvSpPr>
          <p:cNvPr id="7" name="Θέση υποσέλιδου 6"/>
          <p:cNvSpPr>
            <a:spLocks noGrp="1"/>
          </p:cNvSpPr>
          <p:nvPr>
            <p:ph type="ftr" sz="quarter" idx="11"/>
          </p:nvPr>
        </p:nvSpPr>
        <p:spPr/>
        <p:txBody>
          <a:bodyPr/>
          <a:lstStyle/>
          <a:p>
            <a:pPr>
              <a:defRPr/>
            </a:pPr>
            <a:r>
              <a:rPr lang="el-GR"/>
              <a:t>Ενότητα 3. Βιολογική Εξέλιξη</a:t>
            </a:r>
            <a:endParaRPr lang="en-US"/>
          </a:p>
        </p:txBody>
      </p:sp>
      <p:sp>
        <p:nvSpPr>
          <p:cNvPr id="285701" name="Θέση αριθμού διαφάνειας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58FEC6EB-AF72-41C3-ABC1-6CD43016B29A}" type="slidenum">
              <a:rPr lang="en-US" altLang="en-US" sz="1200" smtClean="0">
                <a:solidFill>
                  <a:srgbClr val="898989"/>
                </a:solidFill>
                <a:cs typeface="Arial" panose="020B0604020202020204" pitchFamily="34" charset="0"/>
              </a:rPr>
              <a:pPr>
                <a:lnSpc>
                  <a:spcPct val="100000"/>
                </a:lnSpc>
                <a:spcBef>
                  <a:spcPct val="0"/>
                </a:spcBef>
                <a:buFontTx/>
                <a:buNone/>
              </a:pPr>
              <a:t>139</a:t>
            </a:fld>
            <a:endParaRPr lang="en-US"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l-GR" altLang="en-US" smtClean="0"/>
              <a:t>Δαρβινική θεωρία εξέλιξης 4/6</a:t>
            </a:r>
          </a:p>
        </p:txBody>
      </p:sp>
      <p:pic>
        <p:nvPicPr>
          <p:cNvPr id="31751" name="Θέση περιεχομένου 2"/>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22288" y="1546225"/>
            <a:ext cx="3990975" cy="4235450"/>
          </a:xfrm>
        </p:spPr>
      </p:pic>
      <p:pic>
        <p:nvPicPr>
          <p:cNvPr id="31749" name="Θέση περιεχομένου 6"/>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24413" y="1658938"/>
            <a:ext cx="3665537" cy="4010025"/>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3174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64C5CE68-3B5E-44B9-9D91-1F4061F6B098}" type="slidenum">
              <a:rPr lang="el-GR" altLang="en-US" sz="1200" smtClean="0">
                <a:solidFill>
                  <a:srgbClr val="898989"/>
                </a:solidFill>
                <a:cs typeface="Arial" panose="020B0604020202020204" pitchFamily="34" charset="0"/>
              </a:rPr>
              <a:pPr>
                <a:lnSpc>
                  <a:spcPct val="100000"/>
                </a:lnSpc>
                <a:spcBef>
                  <a:spcPct val="0"/>
                </a:spcBef>
                <a:buFontTx/>
                <a:buNone/>
              </a:pPr>
              <a:t>14</a:t>
            </a:fld>
            <a:endParaRPr lang="el-GR" altLang="en-US" sz="1200" smtClean="0">
              <a:solidFill>
                <a:srgbClr val="898989"/>
              </a:solidFill>
              <a:cs typeface="Arial" panose="020B0604020202020204" pitchFamily="34" charset="0"/>
            </a:endParaRPr>
          </a:p>
        </p:txBody>
      </p:sp>
      <p:sp>
        <p:nvSpPr>
          <p:cNvPr id="8" name="TextBox 7"/>
          <p:cNvSpPr txBox="1"/>
          <p:nvPr/>
        </p:nvSpPr>
        <p:spPr>
          <a:xfrm>
            <a:off x="8201025" y="5332413"/>
            <a:ext cx="263525" cy="276225"/>
          </a:xfrm>
          <a:prstGeom prst="rect">
            <a:avLst/>
          </a:prstGeom>
          <a:noFill/>
        </p:spPr>
        <p:txBody>
          <a:bodyPr wrap="none">
            <a:spAutoFit/>
          </a:bodyPr>
          <a:lstStyle/>
          <a:p>
            <a:pPr>
              <a:defRPr/>
            </a:pPr>
            <a:r>
              <a:rPr lang="en-US" sz="1200" dirty="0">
                <a:latin typeface="+mn-lt"/>
              </a:rPr>
              <a:t>6</a:t>
            </a:r>
          </a:p>
        </p:txBody>
      </p:sp>
      <p:sp>
        <p:nvSpPr>
          <p:cNvPr id="11" name="TextBox 10"/>
          <p:cNvSpPr txBox="1"/>
          <p:nvPr/>
        </p:nvSpPr>
        <p:spPr>
          <a:xfrm>
            <a:off x="4191000" y="5470525"/>
            <a:ext cx="263525" cy="276225"/>
          </a:xfrm>
          <a:prstGeom prst="rect">
            <a:avLst/>
          </a:prstGeom>
          <a:noFill/>
        </p:spPr>
        <p:txBody>
          <a:bodyPr wrap="none">
            <a:spAutoFit/>
          </a:bodyPr>
          <a:lstStyle/>
          <a:p>
            <a:pPr>
              <a:defRPr/>
            </a:pPr>
            <a:r>
              <a:rPr lang="en-US" sz="1200" dirty="0">
                <a:latin typeface="+mn-lt"/>
              </a:rPr>
              <a:t>5</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1/1</a:t>
            </a:r>
            <a:r>
              <a:rPr lang="el-GR" altLang="en-US" sz="4000" dirty="0" smtClean="0"/>
              <a:t>0</a:t>
            </a:r>
            <a:endParaRPr lang="el-GR" altLang="en-US" sz="4000" dirty="0" smtClean="0"/>
          </a:p>
        </p:txBody>
      </p:sp>
      <p:sp>
        <p:nvSpPr>
          <p:cNvPr id="287747" name="Content Placeholder 2"/>
          <p:cNvSpPr>
            <a:spLocks noGrp="1"/>
          </p:cNvSpPr>
          <p:nvPr>
            <p:ph idx="1"/>
          </p:nvPr>
        </p:nvSpPr>
        <p:spPr>
          <a:xfrm>
            <a:off x="304800" y="1600200"/>
            <a:ext cx="8534400" cy="4543425"/>
          </a:xfrm>
        </p:spPr>
        <p:txBody>
          <a:bodyPr/>
          <a:lstStyle/>
          <a:p>
            <a:pPr marL="0" indent="0" eaLnBrk="1" hangingPunct="1">
              <a:buNone/>
            </a:pPr>
            <a:r>
              <a:rPr lang="el-GR" altLang="en-US" sz="1600" dirty="0"/>
              <a:t>Το Έργο αυτό κάνει χρήση των ακόλουθων έργων:</a:t>
            </a:r>
          </a:p>
          <a:p>
            <a:pPr marL="0" indent="0" eaLnBrk="1" hangingPunct="1">
              <a:buNone/>
            </a:pPr>
            <a:r>
              <a:rPr lang="el-GR" altLang="en-US" sz="1600" b="1" dirty="0"/>
              <a:t>Εικόνες</a:t>
            </a:r>
          </a:p>
          <a:p>
            <a:pPr marL="0" indent="0" eaLnBrk="1" hangingPunct="1">
              <a:buFont typeface="Arial" panose="020B0604020202020204" pitchFamily="34" charset="0"/>
              <a:buNone/>
            </a:pPr>
            <a:r>
              <a:rPr lang="el-GR" altLang="en-US" sz="1600" b="1" dirty="0" smtClean="0"/>
              <a:t>Εικόνα 1. </a:t>
            </a:r>
            <a:r>
              <a:rPr lang="en-US" altLang="en-US" sz="1600" dirty="0" smtClean="0"/>
              <a:t>Copyright ©xenesglosses.eu Copyright 2013, All Rights Reserved. </a:t>
            </a:r>
            <a:r>
              <a:rPr lang="el-GR" altLang="en-US" sz="1600" dirty="0" smtClean="0"/>
              <a:t>Σύνδεσμος: </a:t>
            </a:r>
            <a:r>
              <a:rPr lang="en-US" altLang="en-US" sz="1600" dirty="0" smtClean="0"/>
              <a:t>http://xenesglosses.eu/2014/11/dorean-ekpaideutika-programmata-apo-2/. </a:t>
            </a:r>
            <a:r>
              <a:rPr lang="el-GR" altLang="en-US" sz="1600" dirty="0" smtClean="0"/>
              <a:t>Πηγή: </a:t>
            </a:r>
            <a:r>
              <a:rPr lang="en-US" altLang="en-US" sz="1600" dirty="0" smtClean="0"/>
              <a:t>http://xenesglosses.eu.</a:t>
            </a:r>
          </a:p>
          <a:p>
            <a:pPr marL="0" indent="0" eaLnBrk="1" hangingPunct="1">
              <a:buFont typeface="Arial" panose="020B0604020202020204" pitchFamily="34" charset="0"/>
              <a:buNone/>
            </a:pPr>
            <a:r>
              <a:rPr lang="el-GR" altLang="en-US" sz="1600" b="1" dirty="0" smtClean="0"/>
              <a:t>Εικόνα 2. </a:t>
            </a:r>
            <a:r>
              <a:rPr lang="en-US" altLang="en-US" sz="1600" dirty="0" smtClean="0"/>
              <a:t>Copyright John van </a:t>
            </a:r>
            <a:r>
              <a:rPr lang="en-US" altLang="en-US" sz="1600" dirty="0" err="1" smtClean="0"/>
              <a:t>Wyhe</a:t>
            </a:r>
            <a:r>
              <a:rPr lang="en-US" altLang="en-US" sz="1600" dirty="0" smtClean="0"/>
              <a:t>. </a:t>
            </a:r>
            <a:r>
              <a:rPr lang="el-GR" altLang="en-US" sz="1600" dirty="0" smtClean="0"/>
              <a:t>Σύνδεσμος: </a:t>
            </a:r>
            <a:r>
              <a:rPr lang="en-US" altLang="en-US" sz="1600" dirty="0" smtClean="0"/>
              <a:t>http://www.victorianweb.org/science/darwin/intro.html. </a:t>
            </a:r>
            <a:r>
              <a:rPr lang="el-GR" altLang="en-US" sz="1600" dirty="0" smtClean="0"/>
              <a:t>Πηγή: </a:t>
            </a:r>
            <a:r>
              <a:rPr lang="en-US" altLang="en-US" sz="1600" dirty="0" smtClean="0"/>
              <a:t>The Victorian Web http://www.victorianweb.org/index.html.</a:t>
            </a:r>
          </a:p>
          <a:p>
            <a:pPr marL="0" indent="0" eaLnBrk="1" hangingPunct="1">
              <a:buFont typeface="Arial" panose="020B0604020202020204" pitchFamily="34" charset="0"/>
              <a:buNone/>
            </a:pPr>
            <a:r>
              <a:rPr lang="el-GR" altLang="en-US" sz="1600" b="1" dirty="0" smtClean="0"/>
              <a:t>Εικόνα 3. </a:t>
            </a:r>
            <a:r>
              <a:rPr lang="en-US" altLang="en-US" sz="1600" dirty="0" smtClean="0"/>
              <a:t>HMS Beagle in the straits of Magellan. Wikipedia The Free Encyclopedia. </a:t>
            </a:r>
            <a:r>
              <a:rPr lang="el-GR" altLang="en-US" sz="1600" dirty="0" smtClean="0"/>
              <a:t>Σύνδεσμος: </a:t>
            </a:r>
            <a:r>
              <a:rPr lang="en-US" altLang="en-US" sz="1600" dirty="0" smtClean="0"/>
              <a:t>http://en.wikipedia.org/wiki/HMS_Beagle#mediaviewer/File:PSM_V57_D097_Hms_beagle_in_the_straits_of_magellan.png. </a:t>
            </a:r>
            <a:r>
              <a:rPr lang="el-GR" altLang="en-US" sz="1600" dirty="0" smtClean="0"/>
              <a:t>Πηγή: </a:t>
            </a:r>
            <a:r>
              <a:rPr lang="en-US" altLang="en-US" sz="1600" dirty="0" smtClean="0"/>
              <a:t>http://en.wikipedia.org.</a:t>
            </a:r>
          </a:p>
          <a:p>
            <a:pPr marL="0" indent="0" eaLnBrk="1" hangingPunct="1">
              <a:buFont typeface="Arial" panose="020B0604020202020204" pitchFamily="34" charset="0"/>
              <a:buNone/>
            </a:pPr>
            <a:r>
              <a:rPr lang="el-GR" altLang="en-US" sz="1600" b="1" dirty="0" smtClean="0"/>
              <a:t>Εικόνα 4. </a:t>
            </a:r>
            <a:r>
              <a:rPr lang="el-GR" altLang="en-US" sz="1600" dirty="0" smtClean="0"/>
              <a:t>Το πενταετές ταξίδι του </a:t>
            </a:r>
            <a:r>
              <a:rPr lang="en-US" altLang="en-US" sz="1600" dirty="0" smtClean="0"/>
              <a:t>HMS Beagle. Copyright 2011 </a:t>
            </a:r>
            <a:r>
              <a:rPr lang="el-GR" altLang="en-US" sz="1600" dirty="0" smtClean="0"/>
              <a:t>Εκδόσεις </a:t>
            </a:r>
            <a:r>
              <a:rPr lang="en-US" altLang="en-US" sz="1600" dirty="0" smtClean="0"/>
              <a:t>Utopia. </a:t>
            </a:r>
            <a:r>
              <a:rPr lang="el-GR" altLang="en-US" sz="1600" dirty="0" smtClean="0"/>
              <a:t>Πηγή: </a:t>
            </a:r>
            <a:r>
              <a:rPr lang="en-US" altLang="en-US" sz="1600" dirty="0" smtClean="0"/>
              <a:t>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a:t>
            </a:r>
            <a:r>
              <a:rPr lang="el-GR" altLang="en-US" sz="1600" dirty="0" smtClean="0"/>
              <a:t>Ζωολογία, Ολοκληρωμένες Αρχές. Εκδόσεις </a:t>
            </a:r>
            <a:r>
              <a:rPr lang="en-US" altLang="en-US" sz="1600" dirty="0" smtClean="0"/>
              <a:t>Utopia.</a:t>
            </a:r>
          </a:p>
          <a:p>
            <a:pPr marL="0" indent="0" eaLnBrk="1" hangingPunct="1">
              <a:buFont typeface="Arial" panose="020B0604020202020204" pitchFamily="34" charset="0"/>
              <a:buNone/>
            </a:pPr>
            <a:r>
              <a:rPr lang="el-GR" altLang="en-US" sz="1600" b="1" dirty="0" smtClean="0"/>
              <a:t>Εικόνα 5. </a:t>
            </a:r>
            <a:r>
              <a:rPr lang="en-US" altLang="en-US" sz="1600" dirty="0" smtClean="0"/>
              <a:t>Copyright National Geographic Student Expeditions. </a:t>
            </a:r>
            <a:r>
              <a:rPr lang="el-GR" altLang="en-US" sz="1600" dirty="0" smtClean="0"/>
              <a:t>Σύνδεσμος: </a:t>
            </a:r>
            <a:r>
              <a:rPr lang="en-US" altLang="en-US" sz="1600" dirty="0" smtClean="0"/>
              <a:t>http://ngstudentexpeditions.com/expeditions/galapagos/map/. </a:t>
            </a:r>
            <a:r>
              <a:rPr lang="el-GR" altLang="en-US" sz="1600" dirty="0" smtClean="0"/>
              <a:t>Πηγή: </a:t>
            </a:r>
            <a:r>
              <a:rPr lang="en-US" altLang="en-US" sz="1600" dirty="0" smtClean="0"/>
              <a:t>http://ngstudentexpeditions.com.</a:t>
            </a:r>
          </a:p>
          <a:p>
            <a:pPr marL="0" indent="0" eaLnBrk="1" hangingPunct="1">
              <a:buFont typeface="Arial" panose="020B0604020202020204" pitchFamily="34" charset="0"/>
              <a:buNone/>
            </a:pPr>
            <a:endParaRPr lang="en-US" altLang="en-US" sz="1600" dirty="0" smtClean="0"/>
          </a:p>
          <a:p>
            <a:pPr marL="0" indent="0" eaLnBrk="1" hangingPunct="1">
              <a:buFont typeface="Arial" panose="020B0604020202020204" pitchFamily="34" charset="0"/>
              <a:buNone/>
            </a:pPr>
            <a:endParaRPr lang="en-US" altLang="en-US" sz="1600" dirty="0" smtClean="0"/>
          </a:p>
        </p:txBody>
      </p:sp>
      <p:sp>
        <p:nvSpPr>
          <p:cNvPr id="6" name="Θέση υποσέλιδου 5"/>
          <p:cNvSpPr>
            <a:spLocks noGrp="1"/>
          </p:cNvSpPr>
          <p:nvPr>
            <p:ph type="ftr" sz="quarter" idx="11"/>
          </p:nvPr>
        </p:nvSpPr>
        <p:spPr/>
        <p:txBody>
          <a:bodyPr/>
          <a:lstStyle/>
          <a:p>
            <a:pPr>
              <a:defRPr/>
            </a:pPr>
            <a:r>
              <a:rPr lang="el-GR" dirty="0"/>
              <a:t>Ενότητα 3. Βιολογική Εξέλιξη</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140</a:t>
            </a:fld>
            <a:endParaRPr lang="en-US"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2/1</a:t>
            </a:r>
            <a:r>
              <a:rPr lang="el-GR" altLang="en-US" sz="4000" dirty="0" smtClean="0"/>
              <a:t>0</a:t>
            </a:r>
            <a:endParaRPr lang="el-GR" altLang="en-US" sz="4000" dirty="0" smtClean="0"/>
          </a:p>
        </p:txBody>
      </p:sp>
      <p:sp>
        <p:nvSpPr>
          <p:cNvPr id="289795" name="Content Placeholder 2"/>
          <p:cNvSpPr>
            <a:spLocks noGrp="1"/>
          </p:cNvSpPr>
          <p:nvPr>
            <p:ph idx="1"/>
          </p:nvPr>
        </p:nvSpPr>
        <p:spPr>
          <a:xfrm>
            <a:off x="309562" y="1447800"/>
            <a:ext cx="8627269" cy="4503738"/>
          </a:xfrm>
        </p:spPr>
        <p:txBody>
          <a:bodyPr>
            <a:normAutofit lnSpcReduction="10000"/>
          </a:bodyPr>
          <a:lstStyle/>
          <a:p>
            <a:pPr marL="0" indent="0" eaLnBrk="1" hangingPunct="1">
              <a:buNone/>
            </a:pPr>
            <a:r>
              <a:rPr lang="el-GR" altLang="en-US" sz="1600" b="1" dirty="0"/>
              <a:t>Εικόνες</a:t>
            </a:r>
          </a:p>
          <a:p>
            <a:pPr marL="0" indent="0" eaLnBrk="1" hangingPunct="1">
              <a:buFont typeface="Arial" panose="020B0604020202020204" pitchFamily="34" charset="0"/>
              <a:buNone/>
            </a:pPr>
            <a:r>
              <a:rPr lang="el-GR" altLang="en-US" sz="1600" b="1" dirty="0" smtClean="0"/>
              <a:t>Εικόνα 6. </a:t>
            </a:r>
            <a:r>
              <a:rPr lang="en-US" altLang="en-US" sz="1600" dirty="0" smtClean="0"/>
              <a:t>Galapagos Islands. Copyright GraphicMaps.com. </a:t>
            </a:r>
            <a:r>
              <a:rPr lang="el-GR" altLang="en-US" sz="1600" dirty="0" smtClean="0"/>
              <a:t>Σύνδεσμος: </a:t>
            </a:r>
            <a:r>
              <a:rPr lang="en-US" altLang="en-US" sz="1600" dirty="0" smtClean="0"/>
              <a:t>http://www.worldatlas.com/webimage/countrys/samerica/galap.htm. </a:t>
            </a:r>
            <a:r>
              <a:rPr lang="el-GR" altLang="en-US" sz="1600" dirty="0" smtClean="0"/>
              <a:t>Πηγή:</a:t>
            </a:r>
            <a:r>
              <a:rPr lang="en-US" altLang="en-US" sz="1600" dirty="0" smtClean="0"/>
              <a:t>http://www.worldatlas.com.</a:t>
            </a:r>
          </a:p>
          <a:p>
            <a:pPr marL="0" indent="0" eaLnBrk="1" hangingPunct="1">
              <a:buNone/>
            </a:pPr>
            <a:r>
              <a:rPr lang="el-GR" altLang="en-US" sz="1600" b="1" dirty="0" smtClean="0"/>
              <a:t>Εικόνα </a:t>
            </a:r>
            <a:r>
              <a:rPr lang="el-GR" altLang="en-US" sz="1600" b="1" dirty="0"/>
              <a:t>7</a:t>
            </a:r>
            <a:r>
              <a:rPr lang="el-GR" altLang="en-US" sz="1600" b="1" dirty="0" smtClean="0"/>
              <a:t>. </a:t>
            </a:r>
            <a:r>
              <a:rPr lang="en-US" altLang="en-US" sz="1600" dirty="0" smtClean="0"/>
              <a:t>Copyright Dr. Robert Rothman. </a:t>
            </a:r>
            <a:r>
              <a:rPr lang="el-GR" altLang="en-US" sz="1600" dirty="0" smtClean="0"/>
              <a:t>Σύνδεσμος: </a:t>
            </a:r>
            <a:r>
              <a:rPr lang="en-US" altLang="en-US" sz="1600" dirty="0" smtClean="0"/>
              <a:t>http://people.rit.edu/rhrsbi/GalapagosPages/DarwinFinch2.html. </a:t>
            </a:r>
            <a:r>
              <a:rPr lang="el-GR" altLang="en-US" sz="1600" dirty="0" smtClean="0"/>
              <a:t>Πηγή:   </a:t>
            </a:r>
            <a:r>
              <a:rPr lang="en-US" altLang="en-US" sz="1600" dirty="0" smtClean="0"/>
              <a:t>http://people.rit.edu/rhrsbi/GalapagosPages/DarwinFinch#anchor726315.html.</a:t>
            </a:r>
          </a:p>
          <a:p>
            <a:pPr marL="0" indent="0" eaLnBrk="1" hangingPunct="1">
              <a:buFont typeface="Arial" panose="020B0604020202020204" pitchFamily="34" charset="0"/>
              <a:buNone/>
            </a:pPr>
            <a:r>
              <a:rPr lang="el-GR" altLang="en-US" sz="1600" b="1" dirty="0" smtClean="0"/>
              <a:t>Εικόνα 8.</a:t>
            </a:r>
            <a:r>
              <a:rPr lang="el-GR" altLang="en-US" sz="1600" dirty="0" smtClean="0"/>
              <a:t> </a:t>
            </a:r>
            <a:r>
              <a:rPr lang="en-US" altLang="en-US" sz="1600" dirty="0" smtClean="0"/>
              <a:t>Darwin’s Finches. Wikipedia The Free Encyclopedia. </a:t>
            </a:r>
            <a:r>
              <a:rPr lang="el-GR" altLang="en-US" sz="1600" dirty="0" smtClean="0"/>
              <a:t>Σύνδεσμος: </a:t>
            </a:r>
            <a:r>
              <a:rPr lang="en-US" altLang="en-US" sz="1600" dirty="0" smtClean="0"/>
              <a:t>http://en.wikipedia.org/wiki/Darwin's_finches. </a:t>
            </a:r>
            <a:r>
              <a:rPr lang="el-GR" altLang="en-US" sz="1600" dirty="0" smtClean="0"/>
              <a:t>Πηγή: </a:t>
            </a:r>
            <a:r>
              <a:rPr lang="en-US" altLang="en-US" sz="1600" dirty="0" smtClean="0"/>
              <a:t>http://en.wikipedia.org.</a:t>
            </a:r>
          </a:p>
          <a:p>
            <a:pPr marL="0" indent="0" eaLnBrk="1" hangingPunct="1">
              <a:buFont typeface="Arial" panose="020B0604020202020204" pitchFamily="34" charset="0"/>
              <a:buNone/>
            </a:pPr>
            <a:r>
              <a:rPr lang="el-GR" altLang="en-US" sz="1600" b="1" dirty="0" smtClean="0"/>
              <a:t>Εικόνα 9.</a:t>
            </a:r>
            <a:r>
              <a:rPr lang="el-GR" altLang="en-US" sz="1600" dirty="0" smtClean="0"/>
              <a:t> </a:t>
            </a:r>
            <a:r>
              <a:rPr lang="en-US" altLang="en-US" sz="1600" dirty="0" smtClean="0"/>
              <a:t>Adaptive Radiation: Darwin's Finches. Copyright @2001 WGBH Educational Foundation and Clear Blue Sky Productions, Inc. All Rights Reserved. </a:t>
            </a:r>
            <a:r>
              <a:rPr lang="el-GR" altLang="en-US" sz="1600" dirty="0" smtClean="0"/>
              <a:t>Σύνδεσμος: </a:t>
            </a:r>
            <a:r>
              <a:rPr lang="en-US" altLang="en-US" sz="1600" dirty="0" smtClean="0"/>
              <a:t>http://www.pbs.org/wgbh/evolution/library/01/6/image_pop/l_016_02.html. </a:t>
            </a:r>
            <a:r>
              <a:rPr lang="el-GR" altLang="en-US" sz="1600" dirty="0" smtClean="0"/>
              <a:t>Πηγή: </a:t>
            </a:r>
            <a:r>
              <a:rPr lang="en-US" altLang="en-US" sz="1600" dirty="0" smtClean="0"/>
              <a:t>http://www.pbs.org/wgbh/evolution/.</a:t>
            </a:r>
          </a:p>
          <a:p>
            <a:pPr marL="0" indent="0" eaLnBrk="1" hangingPunct="1">
              <a:buFont typeface="Arial" panose="020B0604020202020204" pitchFamily="34" charset="0"/>
              <a:buNone/>
            </a:pPr>
            <a:r>
              <a:rPr lang="el-GR" altLang="en-US" sz="1600" b="1" dirty="0" smtClean="0"/>
              <a:t>Εικόνα 10. </a:t>
            </a:r>
            <a:r>
              <a:rPr lang="en-US" altLang="en-US" sz="1600" dirty="0" smtClean="0"/>
              <a:t>Alfred </a:t>
            </a:r>
            <a:r>
              <a:rPr lang="en-US" altLang="en-US" sz="1600" dirty="0" err="1" smtClean="0"/>
              <a:t>Russel</a:t>
            </a:r>
            <a:r>
              <a:rPr lang="en-US" altLang="en-US" sz="1600" dirty="0" smtClean="0"/>
              <a:t> Wallace. Wikipedia The Free Encyclopedia. </a:t>
            </a:r>
            <a:r>
              <a:rPr lang="el-GR" altLang="en-US" sz="1600" dirty="0" smtClean="0"/>
              <a:t>Σύνδεσμος: </a:t>
            </a:r>
            <a:r>
              <a:rPr lang="en-US" altLang="en-US" sz="1600" dirty="0" smtClean="0"/>
              <a:t>http://en.wikipedia.org/wiki/Alfred_Russel_Wallace. </a:t>
            </a:r>
            <a:r>
              <a:rPr lang="el-GR" altLang="en-US" sz="1600" dirty="0" smtClean="0"/>
              <a:t>Πηγή: </a:t>
            </a:r>
            <a:r>
              <a:rPr lang="en-US" altLang="en-US" sz="1600" dirty="0" smtClean="0"/>
              <a:t>http://en.wikipedia.org.</a:t>
            </a:r>
          </a:p>
          <a:p>
            <a:pPr marL="0" indent="0" eaLnBrk="1" hangingPunct="1">
              <a:buNone/>
            </a:pPr>
            <a:r>
              <a:rPr lang="el-GR" altLang="en-US" sz="1600" b="1" dirty="0"/>
              <a:t>Εικόνα 11. </a:t>
            </a:r>
            <a:r>
              <a:rPr lang="en-US" altLang="en-US" sz="1600" dirty="0"/>
              <a:t>Copyright 2008  by The McGraw-Hill Companies, Inc. /Hickman, Roberts, Keen, Larson, </a:t>
            </a:r>
            <a:r>
              <a:rPr lang="en-US" altLang="en-US" sz="1600" dirty="0" err="1"/>
              <a:t>l’Anson</a:t>
            </a:r>
            <a:r>
              <a:rPr lang="en-US" altLang="en-US" sz="1600" dirty="0"/>
              <a:t>, </a:t>
            </a:r>
            <a:r>
              <a:rPr lang="en-US" altLang="en-US" sz="1600" dirty="0" err="1"/>
              <a:t>Eisenhour</a:t>
            </a:r>
            <a:r>
              <a:rPr lang="en-US" altLang="en-US" sz="1600" dirty="0"/>
              <a:t>, </a:t>
            </a:r>
            <a:r>
              <a:rPr lang="en-US" altLang="en-US" sz="1600" dirty="0" err="1"/>
              <a:t>Intergrated</a:t>
            </a:r>
            <a:r>
              <a:rPr lang="en-US" altLang="en-US" sz="1600" dirty="0"/>
              <a:t> Principles of Zoology,  Fourteenth Edition Mac Grow Hill Higher Education, ISBN 978-0-07-297004-3</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dirty="0"/>
              <a:t>Ενότητα 3. Βιολογική Εξέλιξη</a:t>
            </a:r>
            <a:endParaRPr lang="en-US" dirty="0"/>
          </a:p>
        </p:txBody>
      </p:sp>
      <p:sp>
        <p:nvSpPr>
          <p:cNvPr id="289797"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F84ED631-26A5-4C81-A878-6F8053EBE25D}" type="slidenum">
              <a:rPr lang="en-US" altLang="en-US" sz="1200" smtClean="0">
                <a:solidFill>
                  <a:srgbClr val="898989"/>
                </a:solidFill>
                <a:cs typeface="Arial" panose="020B0604020202020204" pitchFamily="34" charset="0"/>
              </a:rPr>
              <a:pPr>
                <a:lnSpc>
                  <a:spcPct val="100000"/>
                </a:lnSpc>
                <a:spcBef>
                  <a:spcPct val="0"/>
                </a:spcBef>
                <a:buFontTx/>
                <a:buNone/>
              </a:pPr>
              <a:t>141</a:t>
            </a:fld>
            <a:endParaRPr lang="en-US"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3/1</a:t>
            </a:r>
            <a:r>
              <a:rPr lang="el-GR" altLang="en-US" sz="4000" dirty="0" smtClean="0"/>
              <a:t>0</a:t>
            </a:r>
            <a:endParaRPr lang="el-GR" altLang="en-US" sz="4000" dirty="0" smtClean="0"/>
          </a:p>
        </p:txBody>
      </p:sp>
      <p:sp>
        <p:nvSpPr>
          <p:cNvPr id="291843" name="Content Placeholder 2"/>
          <p:cNvSpPr>
            <a:spLocks noGrp="1"/>
          </p:cNvSpPr>
          <p:nvPr>
            <p:ph idx="1"/>
          </p:nvPr>
        </p:nvSpPr>
        <p:spPr>
          <a:xfrm>
            <a:off x="323850" y="1447800"/>
            <a:ext cx="8534400" cy="4495800"/>
          </a:xfrm>
        </p:spPr>
        <p:txBody>
          <a:bodyPr>
            <a:normAutofit lnSpcReduction="10000"/>
          </a:bodyPr>
          <a:lstStyle/>
          <a:p>
            <a:pPr marL="0" indent="0" eaLnBrk="1" hangingPunct="1">
              <a:buNone/>
            </a:pPr>
            <a:r>
              <a:rPr lang="el-GR" altLang="en-US" sz="1600" b="1" dirty="0"/>
              <a:t>Εικόνες</a:t>
            </a:r>
          </a:p>
          <a:p>
            <a:pPr marL="0" indent="0" eaLnBrk="1" hangingPunct="1">
              <a:buFont typeface="Arial" panose="020B0604020202020204" pitchFamily="34" charset="0"/>
              <a:buNone/>
            </a:pPr>
            <a:r>
              <a:rPr lang="el-GR" altLang="en-US" sz="1600" b="1" dirty="0" smtClean="0"/>
              <a:t>Εικόνα 12. </a:t>
            </a:r>
            <a:r>
              <a:rPr lang="en-US" altLang="en-US" sz="1600" dirty="0" smtClean="0"/>
              <a:t>The Geologic Time Table. Copyright Pearson Education Inc. publishing as Benjamin Cummins. </a:t>
            </a:r>
            <a:r>
              <a:rPr lang="el-GR" altLang="en-US" sz="1600" dirty="0" smtClean="0"/>
              <a:t>Σύνδεσμος: </a:t>
            </a:r>
            <a:r>
              <a:rPr lang="en-US" altLang="en-US" sz="1600" dirty="0" smtClean="0"/>
              <a:t>http://www.bio.utexas.edu/faculty/sjasper/Bio213/earthhist.html. </a:t>
            </a:r>
            <a:r>
              <a:rPr lang="el-GR" altLang="en-US" sz="1600" dirty="0" smtClean="0"/>
              <a:t>Πηγή: </a:t>
            </a:r>
            <a:r>
              <a:rPr lang="en-US" altLang="en-US" sz="1600" dirty="0" smtClean="0"/>
              <a:t>http://www.bio.utexas.edu.</a:t>
            </a:r>
          </a:p>
          <a:p>
            <a:pPr marL="0" indent="0" eaLnBrk="1" hangingPunct="1">
              <a:buFont typeface="Arial" panose="020B0604020202020204" pitchFamily="34" charset="0"/>
              <a:buNone/>
            </a:pPr>
            <a:r>
              <a:rPr lang="el-GR" altLang="en-US" sz="1600" b="1" dirty="0" smtClean="0"/>
              <a:t>Εικόνα 13. </a:t>
            </a:r>
            <a:r>
              <a:rPr lang="en-US" altLang="en-US" sz="1600" dirty="0" smtClean="0"/>
              <a:t>Time scale. Copyright © 2015 The Trustees of Indiana University, Copyright Complaints. </a:t>
            </a:r>
            <a:r>
              <a:rPr lang="el-GR" altLang="en-US" sz="1600" dirty="0" smtClean="0"/>
              <a:t>Σύνδεσμος: </a:t>
            </a:r>
            <a:r>
              <a:rPr lang="en-US" altLang="en-US" sz="1600" dirty="0" smtClean="0"/>
              <a:t>http://www.indiana.edu/~geol105b/1425chap6.htm. </a:t>
            </a:r>
            <a:r>
              <a:rPr lang="el-GR" altLang="en-US" sz="1600" dirty="0" smtClean="0"/>
              <a:t>Πηγή: </a:t>
            </a:r>
            <a:r>
              <a:rPr lang="en-US" altLang="en-US" sz="1600" dirty="0" smtClean="0"/>
              <a:t>http://www.indiana.edu.</a:t>
            </a:r>
          </a:p>
          <a:p>
            <a:pPr marL="0" indent="0" eaLnBrk="1" hangingPunct="1">
              <a:buFont typeface="Arial" panose="020B0604020202020204" pitchFamily="34" charset="0"/>
              <a:buNone/>
            </a:pPr>
            <a:r>
              <a:rPr lang="el-GR" altLang="en-US" sz="1600" b="1" dirty="0" smtClean="0"/>
              <a:t>Εικόνα 14. </a:t>
            </a:r>
            <a:r>
              <a:rPr lang="en-US" altLang="en-US" sz="1600" dirty="0" smtClean="0"/>
              <a:t>Ediacaran Fauna. (600-540 MYBP).  Copyright David Krupp’s Homepage. </a:t>
            </a:r>
            <a:r>
              <a:rPr lang="el-GR" altLang="en-US" sz="1600" dirty="0" smtClean="0"/>
              <a:t>Σύνδεσμος: </a:t>
            </a:r>
            <a:r>
              <a:rPr lang="en-US" altLang="en-US" sz="1600" dirty="0" smtClean="0"/>
              <a:t>http://krupp.wcc.hawaii.edu/BIOL101/present/lcture13/sld006.htm. </a:t>
            </a:r>
            <a:r>
              <a:rPr lang="el-GR" altLang="en-US" sz="1600" dirty="0" smtClean="0"/>
              <a:t>Πηγή: </a:t>
            </a:r>
            <a:r>
              <a:rPr lang="en-US" altLang="en-US" sz="1600" dirty="0" smtClean="0"/>
              <a:t>http://krupp.wcc.hawaii.edu.</a:t>
            </a:r>
          </a:p>
          <a:p>
            <a:pPr marL="0" indent="0" eaLnBrk="1" hangingPunct="1">
              <a:buFont typeface="Arial" panose="020B0604020202020204" pitchFamily="34" charset="0"/>
              <a:buNone/>
            </a:pPr>
            <a:r>
              <a:rPr lang="el-GR" altLang="en-US" sz="1600" b="1" dirty="0" smtClean="0"/>
              <a:t>Εικόνα 15. </a:t>
            </a:r>
            <a:r>
              <a:rPr lang="en-US" altLang="en-US" sz="1600" dirty="0" smtClean="0"/>
              <a:t>Ediacaran Seas. Copyright Smithsonian. </a:t>
            </a:r>
            <a:r>
              <a:rPr lang="el-GR" altLang="en-US" sz="1600" dirty="0" smtClean="0"/>
              <a:t>Σύνδεσμος: </a:t>
            </a:r>
            <a:r>
              <a:rPr lang="en-US" altLang="en-US" sz="1600" dirty="0" smtClean="0"/>
              <a:t>http://krupp.wcc.hawaii.edu/BIOL101/present/lcture13/sld007.htm. </a:t>
            </a:r>
            <a:r>
              <a:rPr lang="el-GR" altLang="en-US" sz="1600" dirty="0" smtClean="0"/>
              <a:t>Πηγή: </a:t>
            </a:r>
            <a:r>
              <a:rPr lang="en-US" altLang="en-US" sz="1600" dirty="0" smtClean="0"/>
              <a:t>http://krupp.wcc.hawaii.edu/. </a:t>
            </a:r>
          </a:p>
          <a:p>
            <a:pPr marL="0" indent="0" eaLnBrk="1" hangingPunct="1">
              <a:buNone/>
            </a:pPr>
            <a:r>
              <a:rPr lang="el-GR" altLang="en-US" sz="1600" b="1" dirty="0"/>
              <a:t>Εικόνα 16. </a:t>
            </a:r>
            <a:r>
              <a:rPr lang="el-GR" altLang="en-US" sz="1600" dirty="0"/>
              <a:t>Β</a:t>
            </a:r>
            <a:r>
              <a:rPr lang="en-US" altLang="en-US" sz="1600" dirty="0"/>
              <a:t>urges Shale Fauna (540 MYBP). Copyright David Krupp’s Homepage. </a:t>
            </a:r>
            <a:r>
              <a:rPr lang="el-GR" altLang="en-US" sz="1600" dirty="0"/>
              <a:t>Σύνδεσμος: </a:t>
            </a:r>
            <a:r>
              <a:rPr lang="en-US" altLang="en-US" sz="1600" dirty="0"/>
              <a:t>http://krupp.wcc.hawaii.edu/BIOL101/present/lcture13/sld008.htm. </a:t>
            </a:r>
            <a:r>
              <a:rPr lang="el-GR" altLang="en-US" sz="1600" dirty="0"/>
              <a:t>Πηγή: </a:t>
            </a:r>
            <a:r>
              <a:rPr lang="en-US" altLang="en-US" sz="1600" dirty="0"/>
              <a:t>http://krupp.wcc.hawaii.edu.</a:t>
            </a:r>
          </a:p>
          <a:p>
            <a:pPr marL="0" indent="0" eaLnBrk="1" hangingPunct="1">
              <a:buNone/>
            </a:pPr>
            <a:r>
              <a:rPr lang="el-GR" altLang="en-US" sz="1600" b="1" dirty="0"/>
              <a:t>Εικόνα 17. </a:t>
            </a:r>
            <a:r>
              <a:rPr lang="el-GR" altLang="en-US" sz="1600" dirty="0"/>
              <a:t>Β</a:t>
            </a:r>
            <a:r>
              <a:rPr lang="en-US" altLang="en-US" sz="1600" dirty="0"/>
              <a:t>urges Shale Fauna (540 MYBP). Copyright David Krupp’s Homepage. </a:t>
            </a:r>
            <a:r>
              <a:rPr lang="el-GR" altLang="en-US" sz="1600" dirty="0"/>
              <a:t>Σύνδεσμος: </a:t>
            </a:r>
            <a:r>
              <a:rPr lang="en-US" altLang="en-US" sz="1600" dirty="0"/>
              <a:t>http://krupp.wcc.hawaii.edu/BIOL101/present/lcture13/sld009.htm. </a:t>
            </a:r>
            <a:r>
              <a:rPr lang="el-GR" altLang="en-US" sz="1600" dirty="0"/>
              <a:t>Πηγή: </a:t>
            </a:r>
            <a:r>
              <a:rPr lang="en-US" altLang="en-US" sz="1600" dirty="0"/>
              <a:t>http://krupp.wcc.hawaii.edu</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dirty="0"/>
              <a:t>Ενότητα 3. Βιολογική Εξέλιξη</a:t>
            </a:r>
            <a:endParaRPr lang="en-US" dirty="0"/>
          </a:p>
        </p:txBody>
      </p:sp>
      <p:sp>
        <p:nvSpPr>
          <p:cNvPr id="291845"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6863711A-266A-4FAE-BD4F-F2C609833F03}" type="slidenum">
              <a:rPr lang="en-US" altLang="en-US" sz="1200" smtClean="0">
                <a:solidFill>
                  <a:srgbClr val="898989"/>
                </a:solidFill>
                <a:cs typeface="Arial" panose="020B0604020202020204" pitchFamily="34" charset="0"/>
              </a:rPr>
              <a:pPr>
                <a:lnSpc>
                  <a:spcPct val="100000"/>
                </a:lnSpc>
                <a:spcBef>
                  <a:spcPct val="0"/>
                </a:spcBef>
                <a:buFontTx/>
                <a:buNone/>
              </a:pPr>
              <a:t>142</a:t>
            </a:fld>
            <a:endParaRPr lang="en-US"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4/1</a:t>
            </a:r>
            <a:r>
              <a:rPr lang="el-GR" altLang="en-US" sz="4000" dirty="0" smtClean="0"/>
              <a:t>0</a:t>
            </a:r>
            <a:endParaRPr lang="el-GR" altLang="en-US" sz="4000" dirty="0" smtClean="0"/>
          </a:p>
        </p:txBody>
      </p:sp>
      <p:sp>
        <p:nvSpPr>
          <p:cNvPr id="293891" name="Content Placeholder 2"/>
          <p:cNvSpPr>
            <a:spLocks noGrp="1"/>
          </p:cNvSpPr>
          <p:nvPr>
            <p:ph idx="1"/>
          </p:nvPr>
        </p:nvSpPr>
        <p:spPr>
          <a:xfrm>
            <a:off x="314325" y="1447800"/>
            <a:ext cx="8534400" cy="4495800"/>
          </a:xfrm>
        </p:spPr>
        <p:txBody>
          <a:bodyPr>
            <a:normAutofit lnSpcReduction="10000"/>
          </a:bodyPr>
          <a:lstStyle/>
          <a:p>
            <a:pPr marL="0" indent="0" eaLnBrk="1" hangingPunct="1">
              <a:buNone/>
            </a:pPr>
            <a:r>
              <a:rPr lang="el-GR" altLang="en-US" sz="1600" b="1" dirty="0"/>
              <a:t>Εικόνες</a:t>
            </a:r>
          </a:p>
          <a:p>
            <a:pPr marL="0" indent="0" eaLnBrk="1" hangingPunct="1">
              <a:buFont typeface="Arial" panose="020B0604020202020204" pitchFamily="34" charset="0"/>
              <a:buNone/>
            </a:pPr>
            <a:r>
              <a:rPr lang="el-GR" altLang="en-US" sz="1600" b="1" dirty="0" smtClean="0"/>
              <a:t>Εικόνα 18. </a:t>
            </a:r>
            <a:r>
              <a:rPr lang="en-US" altLang="en-US" sz="1600" dirty="0" smtClean="0"/>
              <a:t>Copyright David Krupp’s Homepage. </a:t>
            </a:r>
            <a:r>
              <a:rPr lang="el-GR" altLang="en-US" sz="1600" dirty="0" smtClean="0"/>
              <a:t>Σύνδεσμος: </a:t>
            </a:r>
            <a:r>
              <a:rPr lang="en-US" altLang="en-US" sz="1600" dirty="0" smtClean="0"/>
              <a:t>http://krupp.wcc.hawaii.edu/BIOL101/present/lcture13/sld010.htm. </a:t>
            </a:r>
            <a:r>
              <a:rPr lang="el-GR" altLang="en-US" sz="1600" dirty="0" smtClean="0"/>
              <a:t>Πηγή: </a:t>
            </a:r>
            <a:r>
              <a:rPr lang="en-US" altLang="en-US" sz="1600" dirty="0" smtClean="0"/>
              <a:t>http://krupp.wcc.hawaii.edu.</a:t>
            </a:r>
          </a:p>
          <a:p>
            <a:pPr marL="0" indent="0" eaLnBrk="1" hangingPunct="1">
              <a:buFont typeface="Arial" panose="020B0604020202020204" pitchFamily="34" charset="0"/>
              <a:buNone/>
            </a:pPr>
            <a:r>
              <a:rPr lang="el-GR" altLang="en-US" sz="1600" b="1" dirty="0" smtClean="0"/>
              <a:t>Εικόνα 19. </a:t>
            </a:r>
            <a:r>
              <a:rPr lang="en-US" altLang="en-US" sz="1600" dirty="0" smtClean="0"/>
              <a:t>Ancient Seas at the During the Cambrian Radiation. Copyright David Krupp’s Homepage. </a:t>
            </a:r>
            <a:r>
              <a:rPr lang="el-GR" altLang="en-US" sz="1600" dirty="0" smtClean="0"/>
              <a:t>Σύνδεσμος: </a:t>
            </a:r>
            <a:r>
              <a:rPr lang="en-US" altLang="en-US" sz="1600" dirty="0" smtClean="0"/>
              <a:t>http://krupp.wcc.hawaii.edu/BIOL101/present/lcture13/sld012.htm. </a:t>
            </a:r>
            <a:r>
              <a:rPr lang="el-GR" altLang="en-US" sz="1600" dirty="0" smtClean="0"/>
              <a:t>Πηγή: </a:t>
            </a:r>
            <a:r>
              <a:rPr lang="en-US" altLang="en-US" sz="1600" dirty="0" smtClean="0"/>
              <a:t>http://krupp.wcc.hawaii.edu.</a:t>
            </a:r>
          </a:p>
          <a:p>
            <a:pPr marL="0" indent="0" eaLnBrk="1" hangingPunct="1">
              <a:buFont typeface="Arial" panose="020B0604020202020204" pitchFamily="34" charset="0"/>
              <a:buNone/>
            </a:pPr>
            <a:r>
              <a:rPr lang="el-GR" altLang="en-US" sz="1600" b="1" dirty="0" smtClean="0"/>
              <a:t>Εικόνα 20. </a:t>
            </a:r>
            <a:r>
              <a:rPr lang="en-US" altLang="en-US" sz="1600" dirty="0" smtClean="0"/>
              <a:t>Equid Evolution Rectangular. Text material © 2005 by Steven M. </a:t>
            </a:r>
            <a:r>
              <a:rPr lang="en-US" altLang="en-US" sz="1600" dirty="0" err="1" smtClean="0"/>
              <a:t>Carr</a:t>
            </a:r>
            <a:r>
              <a:rPr lang="en-US" altLang="en-US" sz="1600" dirty="0" smtClean="0"/>
              <a:t>. </a:t>
            </a:r>
            <a:r>
              <a:rPr lang="el-GR" altLang="en-US" sz="1600" dirty="0" smtClean="0"/>
              <a:t>Σύνδεσμος: </a:t>
            </a:r>
            <a:r>
              <a:rPr lang="en-US" altLang="en-US" sz="1600" dirty="0" smtClean="0"/>
              <a:t>https://www.mun.ca/biology/scarr/Equid_evolution_rectangular.htm. </a:t>
            </a:r>
            <a:r>
              <a:rPr lang="el-GR" altLang="en-US" sz="1600" dirty="0" smtClean="0"/>
              <a:t>Πηγή: </a:t>
            </a:r>
            <a:r>
              <a:rPr lang="en-US" altLang="en-US" sz="1600" dirty="0" smtClean="0"/>
              <a:t>https://www.mun.ca.</a:t>
            </a:r>
          </a:p>
          <a:p>
            <a:pPr marL="0" indent="0" eaLnBrk="1" hangingPunct="1">
              <a:buNone/>
            </a:pPr>
            <a:r>
              <a:rPr lang="el-GR" altLang="en-US" sz="1600" b="1" dirty="0"/>
              <a:t>Εικόνα 21. </a:t>
            </a:r>
            <a:r>
              <a:rPr lang="en-US" altLang="en-US" sz="1600" dirty="0"/>
              <a:t>Equid Evolution Campbell. Copyright 1999 Addison Wesley Longman, Inc. Text material © 2005 by Steven M. </a:t>
            </a:r>
            <a:r>
              <a:rPr lang="en-US" altLang="en-US" sz="1600" dirty="0" err="1"/>
              <a:t>Carr</a:t>
            </a:r>
            <a:r>
              <a:rPr lang="en-US" altLang="en-US" sz="1600" dirty="0"/>
              <a:t>.  </a:t>
            </a:r>
            <a:r>
              <a:rPr lang="el-GR" altLang="en-US" sz="1600" dirty="0"/>
              <a:t>Σύνδεσμος: </a:t>
            </a:r>
            <a:r>
              <a:rPr lang="en-US" altLang="en-US" sz="1600" dirty="0"/>
              <a:t>https://www.mun.ca/biology/scarr/Equid_evolution_Campbell.htm. </a:t>
            </a:r>
            <a:r>
              <a:rPr lang="el-GR" altLang="en-US" sz="1600" dirty="0"/>
              <a:t>Πηγή: </a:t>
            </a:r>
            <a:r>
              <a:rPr lang="en-US" altLang="en-US" sz="1600" dirty="0"/>
              <a:t>https://www.mun.ca.</a:t>
            </a:r>
          </a:p>
          <a:p>
            <a:pPr marL="0" indent="0" eaLnBrk="1" hangingPunct="1">
              <a:buNone/>
            </a:pPr>
            <a:r>
              <a:rPr lang="el-GR" altLang="en-US" sz="1600" b="1" dirty="0"/>
              <a:t>Εικόνα 22. </a:t>
            </a:r>
            <a:r>
              <a:rPr lang="el-GR" altLang="en-US" sz="1600" dirty="0"/>
              <a:t>Φυλογενετικό δένδρο του </a:t>
            </a:r>
            <a:r>
              <a:rPr lang="el-GR" altLang="en-US" sz="1600" dirty="0" err="1"/>
              <a:t>Χέκελ</a:t>
            </a:r>
            <a:r>
              <a:rPr lang="el-GR" altLang="en-US" sz="1600" dirty="0"/>
              <a:t> 1866. </a:t>
            </a:r>
            <a:r>
              <a:rPr lang="el-GR" altLang="en-US" sz="1600" dirty="0" err="1"/>
              <a:t>Βικιπαιδεία</a:t>
            </a:r>
            <a:r>
              <a:rPr lang="el-GR" altLang="en-US" sz="1600" dirty="0"/>
              <a:t>. Η ελεύθερη Εγκυκλοπαίδεια. Σύνδεσμος: </a:t>
            </a:r>
            <a:r>
              <a:rPr lang="en-US" altLang="en-US" sz="1600" dirty="0"/>
              <a:t>http://el.wikipedia.org/wiki/%CE%9A%CE%BB%CE%AC%CE%B4%CE%BF%CF%82. </a:t>
            </a:r>
            <a:r>
              <a:rPr lang="el-GR" altLang="en-US" sz="1600" dirty="0"/>
              <a:t>Πηγή: </a:t>
            </a:r>
            <a:r>
              <a:rPr lang="en-US" altLang="en-US" sz="1600" dirty="0"/>
              <a:t>http://el.wikipedia.org.</a:t>
            </a:r>
          </a:p>
          <a:p>
            <a:pPr marL="0" indent="0" eaLnBrk="1" hangingPunct="1">
              <a:buNone/>
            </a:pPr>
            <a:r>
              <a:rPr lang="el-GR" altLang="en-US" sz="1600" b="1" dirty="0"/>
              <a:t>Εικόνα 23. </a:t>
            </a:r>
            <a:r>
              <a:rPr lang="en-US" altLang="en-US" sz="1600" dirty="0"/>
              <a:t>Vertebrate Forelimbs. Copyright David Krupp’s Homepage. </a:t>
            </a:r>
            <a:r>
              <a:rPr lang="el-GR" altLang="en-US" sz="1600" dirty="0"/>
              <a:t>Σύνδεσμος: </a:t>
            </a:r>
            <a:r>
              <a:rPr lang="en-US" altLang="en-US" sz="1600" dirty="0"/>
              <a:t>http://krupp.wcc.hawaii.edu/BIOL101/present/lcture15/sld015.htm. </a:t>
            </a:r>
            <a:r>
              <a:rPr lang="el-GR" altLang="en-US" sz="1600" dirty="0"/>
              <a:t>Πηγή: </a:t>
            </a:r>
            <a:r>
              <a:rPr lang="en-US" altLang="en-US" sz="1600" dirty="0"/>
              <a:t>http://krupp.wcc.hawaii.edu</a:t>
            </a:r>
            <a:r>
              <a:rPr lang="en-US" altLang="en-US" sz="1600" dirty="0" smtClean="0"/>
              <a:t>.</a:t>
            </a:r>
          </a:p>
        </p:txBody>
      </p:sp>
      <p:sp>
        <p:nvSpPr>
          <p:cNvPr id="6" name="Θέση υποσέλιδου 5"/>
          <p:cNvSpPr>
            <a:spLocks noGrp="1"/>
          </p:cNvSpPr>
          <p:nvPr>
            <p:ph type="ftr" sz="quarter" idx="11"/>
          </p:nvPr>
        </p:nvSpPr>
        <p:spPr/>
        <p:txBody>
          <a:bodyPr/>
          <a:lstStyle/>
          <a:p>
            <a:pPr>
              <a:defRPr/>
            </a:pPr>
            <a:r>
              <a:rPr lang="el-GR" dirty="0"/>
              <a:t>Ενότητα 3. Βιολογική Εξέλιξη</a:t>
            </a:r>
            <a:endParaRPr lang="en-US" dirty="0"/>
          </a:p>
        </p:txBody>
      </p:sp>
      <p:sp>
        <p:nvSpPr>
          <p:cNvPr id="293893"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A1B3F7D3-9699-4B94-BB95-6147F2444AAF}" type="slidenum">
              <a:rPr lang="en-US" altLang="en-US" sz="1200" smtClean="0">
                <a:solidFill>
                  <a:srgbClr val="898989"/>
                </a:solidFill>
                <a:cs typeface="Arial" panose="020B0604020202020204" pitchFamily="34" charset="0"/>
              </a:rPr>
              <a:pPr>
                <a:lnSpc>
                  <a:spcPct val="100000"/>
                </a:lnSpc>
                <a:spcBef>
                  <a:spcPct val="0"/>
                </a:spcBef>
                <a:buFontTx/>
                <a:buNone/>
              </a:pPr>
              <a:t>143</a:t>
            </a:fld>
            <a:endParaRPr lang="en-US"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5/1</a:t>
            </a:r>
            <a:r>
              <a:rPr lang="el-GR" altLang="en-US" sz="4000" dirty="0" smtClean="0"/>
              <a:t>0</a:t>
            </a:r>
            <a:endParaRPr lang="el-GR" altLang="en-US" sz="4000" dirty="0" smtClean="0"/>
          </a:p>
        </p:txBody>
      </p:sp>
      <p:sp>
        <p:nvSpPr>
          <p:cNvPr id="295939" name="Content Placeholder 2"/>
          <p:cNvSpPr>
            <a:spLocks noGrp="1"/>
          </p:cNvSpPr>
          <p:nvPr>
            <p:ph idx="1"/>
          </p:nvPr>
        </p:nvSpPr>
        <p:spPr>
          <a:xfrm>
            <a:off x="354806" y="1676400"/>
            <a:ext cx="8315325" cy="4679950"/>
          </a:xfrm>
        </p:spPr>
        <p:txBody>
          <a:bodyPr/>
          <a:lstStyle/>
          <a:p>
            <a:pPr marL="0" indent="0" eaLnBrk="1" hangingPunct="1">
              <a:buNone/>
            </a:pPr>
            <a:r>
              <a:rPr lang="el-GR" altLang="en-US" sz="1600" b="1" dirty="0"/>
              <a:t>Εικόνες</a:t>
            </a:r>
          </a:p>
          <a:p>
            <a:pPr marL="0" indent="0" eaLnBrk="1" hangingPunct="1">
              <a:buFont typeface="Arial" panose="020B0604020202020204" pitchFamily="34" charset="0"/>
              <a:buNone/>
            </a:pPr>
            <a:r>
              <a:rPr lang="el-GR" altLang="en-US" sz="1600" b="1" dirty="0" smtClean="0"/>
              <a:t>Εικόνα 24. </a:t>
            </a:r>
            <a:r>
              <a:rPr lang="en-US" altLang="en-US" sz="1600" dirty="0" smtClean="0"/>
              <a:t>Copyright 2008  by The McGraw-Hill Companies, Inc. /Hickman,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a:t>
            </a:r>
            <a:r>
              <a:rPr lang="en-US" altLang="en-US" sz="1600" dirty="0" err="1" smtClean="0"/>
              <a:t>Intergrated</a:t>
            </a:r>
            <a:r>
              <a:rPr lang="en-US" altLang="en-US" sz="1600" dirty="0" smtClean="0"/>
              <a:t> Principles of Zoology,  Fourteenth Edition Mac Grow Hill Higher Education, ISBN 978-0-07-297004-3.</a:t>
            </a:r>
          </a:p>
          <a:p>
            <a:pPr marL="0" indent="0" eaLnBrk="1" hangingPunct="1">
              <a:buFont typeface="Arial" panose="020B0604020202020204" pitchFamily="34" charset="0"/>
              <a:buNone/>
            </a:pPr>
            <a:r>
              <a:rPr lang="el-GR" altLang="en-US" sz="1600" b="1" dirty="0" smtClean="0"/>
              <a:t>Εικόνα 25. </a:t>
            </a:r>
            <a:r>
              <a:rPr lang="en-US" altLang="en-US" sz="1600" dirty="0" smtClean="0"/>
              <a:t>Copyright 2011.  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a:t>
            </a:r>
            <a:r>
              <a:rPr lang="el-GR" altLang="en-US" sz="1600" dirty="0" smtClean="0"/>
              <a:t>Ζωολογία, Ολοκληρωμένες Αρχές. Εκδόσεις </a:t>
            </a:r>
            <a:r>
              <a:rPr lang="en-US" altLang="en-US" sz="1600" dirty="0" smtClean="0"/>
              <a:t>Utopia.</a:t>
            </a:r>
          </a:p>
          <a:p>
            <a:pPr marL="0" indent="0" eaLnBrk="1" hangingPunct="1">
              <a:buNone/>
            </a:pPr>
            <a:r>
              <a:rPr lang="el-GR" altLang="en-US" sz="1600" b="1" dirty="0"/>
              <a:t>Εικόνα 26. </a:t>
            </a:r>
            <a:r>
              <a:rPr lang="en-US" altLang="en-US" sz="1600" dirty="0" err="1"/>
              <a:t>Phylogena</a:t>
            </a:r>
            <a:r>
              <a:rPr lang="en-US" altLang="en-US" sz="1600" dirty="0"/>
              <a:t> of the </a:t>
            </a:r>
            <a:r>
              <a:rPr lang="en-US" altLang="en-US" sz="1600" dirty="0" err="1"/>
              <a:t>Amniota</a:t>
            </a:r>
            <a:r>
              <a:rPr lang="en-US" altLang="en-US" sz="1600" dirty="0"/>
              <a:t>. Copyright 1999 Addison Wesley Longman, Inc. Text material © 2005 by Steven M. </a:t>
            </a:r>
            <a:r>
              <a:rPr lang="en-US" altLang="en-US" sz="1600" dirty="0" err="1"/>
              <a:t>Carr</a:t>
            </a:r>
            <a:r>
              <a:rPr lang="en-US" altLang="en-US" sz="1600" dirty="0"/>
              <a:t>.  </a:t>
            </a:r>
            <a:r>
              <a:rPr lang="el-GR" altLang="en-US" sz="1600" dirty="0"/>
              <a:t>Σύνδεσμος: </a:t>
            </a:r>
            <a:r>
              <a:rPr lang="en-US" altLang="en-US" sz="1600" dirty="0"/>
              <a:t>http://www.mun.ca/biology/scarr/Phylogeny_of_Amniota.html. </a:t>
            </a:r>
            <a:r>
              <a:rPr lang="el-GR" altLang="en-US" sz="1600" dirty="0"/>
              <a:t>Πηγή: </a:t>
            </a:r>
            <a:r>
              <a:rPr lang="en-US" altLang="en-US" sz="1600" dirty="0"/>
              <a:t>http://www.mun.ca/. </a:t>
            </a:r>
          </a:p>
          <a:p>
            <a:pPr marL="0" indent="0" eaLnBrk="1" hangingPunct="1">
              <a:buNone/>
            </a:pPr>
            <a:r>
              <a:rPr lang="el-GR" altLang="en-US" sz="1600" b="1" dirty="0"/>
              <a:t>Εικόνα 27. </a:t>
            </a:r>
            <a:r>
              <a:rPr lang="en-US" altLang="en-US" sz="1600" dirty="0"/>
              <a:t>Phylogeny of </a:t>
            </a:r>
            <a:r>
              <a:rPr lang="en-US" altLang="en-US" sz="1600" dirty="0" err="1"/>
              <a:t>Gnathostomata</a:t>
            </a:r>
            <a:r>
              <a:rPr lang="en-US" altLang="en-US" sz="1600" dirty="0"/>
              <a:t>. Copyright ©1999 Campbell et al.;  text © 2005 by Steven M. </a:t>
            </a:r>
            <a:r>
              <a:rPr lang="en-US" altLang="en-US" sz="1600" dirty="0" err="1"/>
              <a:t>Carr</a:t>
            </a:r>
            <a:r>
              <a:rPr lang="en-US" altLang="en-US" sz="1600" dirty="0"/>
              <a:t> . </a:t>
            </a:r>
            <a:r>
              <a:rPr lang="el-GR" altLang="en-US" sz="1600" dirty="0" smtClean="0"/>
              <a:t>Σύνδεσμος: </a:t>
            </a:r>
            <a:r>
              <a:rPr lang="en-US" altLang="en-US" sz="1600" dirty="0" smtClean="0"/>
              <a:t>http</a:t>
            </a:r>
            <a:r>
              <a:rPr lang="en-US" altLang="en-US" sz="1600" dirty="0"/>
              <a:t>://www.mun.ca/biology/scarr/Phylogeny_of_Gnathostomata.html. </a:t>
            </a:r>
            <a:r>
              <a:rPr lang="el-GR" altLang="en-US" sz="1600" dirty="0"/>
              <a:t>Πηγή: </a:t>
            </a:r>
            <a:r>
              <a:rPr lang="en-US" altLang="en-US" sz="1600" dirty="0"/>
              <a:t>http://www.mun.ca.</a:t>
            </a:r>
          </a:p>
          <a:p>
            <a:pPr marL="0" indent="0" eaLnBrk="1" hangingPunct="1">
              <a:buNone/>
            </a:pPr>
            <a:r>
              <a:rPr lang="el-GR" altLang="en-US" sz="1600" b="1" dirty="0"/>
              <a:t>Εικόνα 28. </a:t>
            </a:r>
            <a:r>
              <a:rPr lang="en-US" altLang="en-US" sz="1600" dirty="0"/>
              <a:t>Copyright David Krupp’s Homepage. </a:t>
            </a:r>
            <a:r>
              <a:rPr lang="el-GR" altLang="en-US" sz="1600" dirty="0"/>
              <a:t>Σύνδεσμος: </a:t>
            </a:r>
            <a:r>
              <a:rPr lang="en-US" altLang="en-US" sz="1600" dirty="0"/>
              <a:t>http://krupp.wcc.hawaii.edu/BIOL101/present/lcture11/sld033.htm. </a:t>
            </a:r>
            <a:r>
              <a:rPr lang="el-GR" altLang="en-US" sz="1600" dirty="0"/>
              <a:t>Πηγή: </a:t>
            </a:r>
            <a:r>
              <a:rPr lang="en-US" altLang="en-US" sz="1600" dirty="0"/>
              <a:t>http://krupp.wcc.hawaii.edu. </a:t>
            </a:r>
          </a:p>
        </p:txBody>
      </p:sp>
      <p:sp>
        <p:nvSpPr>
          <p:cNvPr id="6" name="Θέση υποσέλιδου 5"/>
          <p:cNvSpPr>
            <a:spLocks noGrp="1"/>
          </p:cNvSpPr>
          <p:nvPr>
            <p:ph type="ftr" sz="quarter" idx="11"/>
          </p:nvPr>
        </p:nvSpPr>
        <p:spPr/>
        <p:txBody>
          <a:bodyPr/>
          <a:lstStyle/>
          <a:p>
            <a:pPr>
              <a:defRPr/>
            </a:pPr>
            <a:r>
              <a:rPr lang="el-GR" dirty="0"/>
              <a:t>Ενότητα 3. Βιολογική Εξέλιξη</a:t>
            </a:r>
            <a:endParaRPr lang="en-US" dirty="0"/>
          </a:p>
        </p:txBody>
      </p:sp>
      <p:sp>
        <p:nvSpPr>
          <p:cNvPr id="295941"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12749FD0-9BAD-41D9-A5C6-B9151C75CCBF}" type="slidenum">
              <a:rPr lang="en-US" altLang="en-US" sz="1200" smtClean="0">
                <a:solidFill>
                  <a:srgbClr val="898989"/>
                </a:solidFill>
                <a:cs typeface="Arial" panose="020B0604020202020204" pitchFamily="34" charset="0"/>
              </a:rPr>
              <a:pPr>
                <a:lnSpc>
                  <a:spcPct val="100000"/>
                </a:lnSpc>
                <a:spcBef>
                  <a:spcPct val="0"/>
                </a:spcBef>
                <a:buFontTx/>
                <a:buNone/>
              </a:pPr>
              <a:t>144</a:t>
            </a:fld>
            <a:endParaRPr lang="en-US"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6/1</a:t>
            </a:r>
            <a:r>
              <a:rPr lang="el-GR" altLang="en-US" sz="4000" dirty="0" smtClean="0"/>
              <a:t>0</a:t>
            </a:r>
            <a:endParaRPr lang="el-GR" altLang="en-US" sz="4000" dirty="0" smtClean="0"/>
          </a:p>
        </p:txBody>
      </p:sp>
      <p:sp>
        <p:nvSpPr>
          <p:cNvPr id="297987" name="Content Placeholder 2"/>
          <p:cNvSpPr>
            <a:spLocks noGrp="1"/>
          </p:cNvSpPr>
          <p:nvPr>
            <p:ph idx="1"/>
          </p:nvPr>
        </p:nvSpPr>
        <p:spPr>
          <a:xfrm>
            <a:off x="342900" y="1447800"/>
            <a:ext cx="8382000" cy="4503738"/>
          </a:xfrm>
        </p:spPr>
        <p:txBody>
          <a:bodyPr>
            <a:normAutofit lnSpcReduction="10000"/>
          </a:bodyPr>
          <a:lstStyle/>
          <a:p>
            <a:pPr marL="0" indent="0" eaLnBrk="1" hangingPunct="1">
              <a:buNone/>
            </a:pPr>
            <a:r>
              <a:rPr lang="el-GR" altLang="en-US" sz="1600" b="1" dirty="0"/>
              <a:t>Εικόνες</a:t>
            </a:r>
          </a:p>
          <a:p>
            <a:pPr marL="0" indent="0" eaLnBrk="1" hangingPunct="1">
              <a:buNone/>
            </a:pPr>
            <a:r>
              <a:rPr lang="el-GR" altLang="en-US" sz="1600" b="1" dirty="0" smtClean="0"/>
              <a:t>Εικόνα </a:t>
            </a:r>
            <a:r>
              <a:rPr lang="el-GR" altLang="en-US" sz="1600" b="1" dirty="0"/>
              <a:t>29. </a:t>
            </a:r>
            <a:r>
              <a:rPr lang="en-US" altLang="en-US" sz="1600" dirty="0"/>
              <a:t>The Galapagos finches. Copyright David Krupp’s Homepage. </a:t>
            </a:r>
            <a:r>
              <a:rPr lang="el-GR" altLang="en-US" sz="1600" dirty="0"/>
              <a:t>Σύνδεσμος: </a:t>
            </a:r>
            <a:r>
              <a:rPr lang="en-US" altLang="en-US" sz="1600" dirty="0"/>
              <a:t>http://krupp.wcc.hawaii.edu/BIOL101/present/lcture11/sld039.htm. </a:t>
            </a:r>
            <a:r>
              <a:rPr lang="el-GR" altLang="en-US" sz="1600" dirty="0"/>
              <a:t>Πηγή: </a:t>
            </a:r>
            <a:r>
              <a:rPr lang="en-US" altLang="en-US" sz="1600" dirty="0"/>
              <a:t>http://krupp.wcc.hawaii.edu. </a:t>
            </a:r>
          </a:p>
          <a:p>
            <a:pPr marL="0" indent="0" eaLnBrk="1" hangingPunct="1">
              <a:buFont typeface="Arial" panose="020B0604020202020204" pitchFamily="34" charset="0"/>
              <a:buNone/>
            </a:pPr>
            <a:r>
              <a:rPr lang="el-GR" altLang="en-US" sz="1600" b="1" dirty="0" smtClean="0"/>
              <a:t>Εικόνα 30. </a:t>
            </a:r>
            <a:r>
              <a:rPr lang="en-US" altLang="en-US" sz="1600" dirty="0" smtClean="0"/>
              <a:t>Similarities in Vertebrate Embryos. Copyright David Krupp’s Homepage. </a:t>
            </a:r>
            <a:r>
              <a:rPr lang="el-GR" altLang="en-US" sz="1600" dirty="0" smtClean="0"/>
              <a:t>Σύνδεσμος:</a:t>
            </a:r>
            <a:r>
              <a:rPr lang="en-US" altLang="en-US" sz="1600" dirty="0" smtClean="0"/>
              <a:t>http://krupp.wcc.hawaii.edu/BIOL101/present/lcture15/sld029.htm. </a:t>
            </a:r>
            <a:r>
              <a:rPr lang="el-GR" altLang="en-US" sz="1600" dirty="0" smtClean="0"/>
              <a:t>Πηγή: </a:t>
            </a:r>
            <a:r>
              <a:rPr lang="en-US" altLang="en-US" sz="1600" dirty="0" smtClean="0"/>
              <a:t>http://krupp.wcc.hawaii.edu. </a:t>
            </a:r>
          </a:p>
          <a:p>
            <a:pPr marL="0" indent="0" eaLnBrk="1" hangingPunct="1">
              <a:buNone/>
            </a:pPr>
            <a:r>
              <a:rPr lang="el-GR" altLang="en-US" sz="1600" b="1" dirty="0"/>
              <a:t>Εικόνα 31. </a:t>
            </a:r>
            <a:r>
              <a:rPr lang="en-US" altLang="en-US" sz="1600" dirty="0"/>
              <a:t>Copyright ©1999-2012 John P. Clare. All Rights Reserved. </a:t>
            </a:r>
            <a:br>
              <a:rPr lang="en-US" altLang="en-US" sz="1600" dirty="0"/>
            </a:br>
            <a:r>
              <a:rPr lang="en-US" altLang="en-US" sz="1600" dirty="0"/>
              <a:t>The use of any site content without written agreement with the copyright holder is prohibited by International Copyright Law./ </a:t>
            </a:r>
            <a:r>
              <a:rPr lang="el-GR" altLang="en-US" sz="1600" dirty="0"/>
              <a:t>Σύνδεσμος: </a:t>
            </a:r>
            <a:r>
              <a:rPr lang="en-US" altLang="en-US" sz="1600" dirty="0"/>
              <a:t>http://www.axolotl.org/</a:t>
            </a:r>
          </a:p>
          <a:p>
            <a:pPr marL="0" indent="0" eaLnBrk="1" hangingPunct="1">
              <a:buNone/>
            </a:pPr>
            <a:r>
              <a:rPr lang="el-GR" altLang="en-US" sz="1600" b="1" dirty="0"/>
              <a:t>Εικόνα 32. </a:t>
            </a:r>
            <a:r>
              <a:rPr lang="en-US" altLang="en-US" sz="1600" dirty="0"/>
              <a:t>Copyright © 2014 itsnature.org - All rights reserved. </a:t>
            </a:r>
            <a:r>
              <a:rPr lang="el-GR" altLang="en-US" sz="1600" dirty="0"/>
              <a:t>Σύνδεσμος: </a:t>
            </a:r>
            <a:r>
              <a:rPr lang="en-US" altLang="en-US" sz="1600" dirty="0"/>
              <a:t>http://www.itsnature.org/ground/amphibians-land/axolotl-2/. </a:t>
            </a:r>
            <a:r>
              <a:rPr lang="el-GR" altLang="en-US" sz="1600" dirty="0"/>
              <a:t>Πηγή: </a:t>
            </a:r>
            <a:r>
              <a:rPr lang="en-US" altLang="en-US" sz="1600" dirty="0"/>
              <a:t>http://www.itsnature.org.</a:t>
            </a:r>
          </a:p>
          <a:p>
            <a:pPr marL="0" indent="0" eaLnBrk="1" hangingPunct="1">
              <a:buNone/>
            </a:pPr>
            <a:r>
              <a:rPr lang="el-GR" altLang="en-US" sz="1600" b="1" dirty="0"/>
              <a:t>Εικόνα 33. </a:t>
            </a:r>
            <a:r>
              <a:rPr lang="en-US" altLang="en-US" sz="1600" dirty="0"/>
              <a:t>Copyright @ 2001 Brooks/Cole. Thomson Learning.</a:t>
            </a:r>
          </a:p>
          <a:p>
            <a:pPr marL="0" indent="0" eaLnBrk="1" hangingPunct="1">
              <a:buNone/>
            </a:pPr>
            <a:r>
              <a:rPr lang="el-GR" altLang="en-US" sz="1600" b="1" dirty="0"/>
              <a:t>Εικόνα 34. </a:t>
            </a:r>
            <a:r>
              <a:rPr lang="en-US" altLang="en-US" sz="1600" dirty="0"/>
              <a:t>Copyright Evolution: Investigating the Evidence, Paleontological Society Special Publication Volume 9, 1999. By permission of the Paleontological Society. </a:t>
            </a:r>
            <a:r>
              <a:rPr lang="el-GR" altLang="en-US" sz="1600" dirty="0"/>
              <a:t>Ε</a:t>
            </a:r>
            <a:r>
              <a:rPr lang="en-US" altLang="en-US" sz="1600" dirty="0" err="1"/>
              <a:t>volution</a:t>
            </a:r>
            <a:r>
              <a:rPr lang="en-US" altLang="en-US" sz="1600" dirty="0"/>
              <a:t> and Systematics by Sandra J. Carlson. </a:t>
            </a:r>
            <a:r>
              <a:rPr lang="el-GR" altLang="en-US" sz="1600" dirty="0"/>
              <a:t>Σύνδεσμος: </a:t>
            </a:r>
            <a:r>
              <a:rPr lang="en-US" altLang="en-US" sz="1600" dirty="0"/>
              <a:t>http://www.ucmp.berkeley.edu/education/events/carlson1.html. </a:t>
            </a:r>
            <a:r>
              <a:rPr lang="el-GR" altLang="en-US" sz="1600" dirty="0"/>
              <a:t>Πηγή: </a:t>
            </a:r>
            <a:r>
              <a:rPr lang="en-US" altLang="en-US" sz="1600" dirty="0"/>
              <a:t>http://www.ucmp.berkeley.edu</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dirty="0"/>
              <a:t>Ενότητα 3. Βιολογική Εξέλιξη</a:t>
            </a:r>
            <a:endParaRPr lang="en-US" dirty="0"/>
          </a:p>
        </p:txBody>
      </p:sp>
      <p:sp>
        <p:nvSpPr>
          <p:cNvPr id="29798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4578F244-19EF-4906-8918-9EE5EC09D8C6}" type="slidenum">
              <a:rPr lang="en-US" altLang="en-US" sz="1200" smtClean="0">
                <a:solidFill>
                  <a:srgbClr val="898989"/>
                </a:solidFill>
                <a:cs typeface="Arial" panose="020B0604020202020204" pitchFamily="34" charset="0"/>
              </a:rPr>
              <a:pPr>
                <a:lnSpc>
                  <a:spcPct val="100000"/>
                </a:lnSpc>
                <a:spcBef>
                  <a:spcPct val="0"/>
                </a:spcBef>
                <a:buFontTx/>
                <a:buNone/>
              </a:pPr>
              <a:t>145</a:t>
            </a:fld>
            <a:endParaRPr lang="en-US"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7</a:t>
            </a:r>
            <a:r>
              <a:rPr lang="en-US" altLang="en-US" sz="4000" dirty="0" smtClean="0"/>
              <a:t>/1</a:t>
            </a:r>
            <a:r>
              <a:rPr lang="el-GR" altLang="en-US" sz="4000" dirty="0" smtClean="0"/>
              <a:t>0</a:t>
            </a:r>
            <a:endParaRPr lang="el-GR" altLang="en-US" sz="4000" dirty="0" smtClean="0"/>
          </a:p>
        </p:txBody>
      </p:sp>
      <p:sp>
        <p:nvSpPr>
          <p:cNvPr id="302083" name="Content Placeholder 2"/>
          <p:cNvSpPr>
            <a:spLocks noGrp="1"/>
          </p:cNvSpPr>
          <p:nvPr>
            <p:ph idx="1"/>
          </p:nvPr>
        </p:nvSpPr>
        <p:spPr>
          <a:xfrm>
            <a:off x="245268" y="1447800"/>
            <a:ext cx="8746331" cy="4679950"/>
          </a:xfrm>
        </p:spPr>
        <p:txBody>
          <a:bodyPr>
            <a:normAutofit lnSpcReduction="10000"/>
          </a:bodyPr>
          <a:lstStyle/>
          <a:p>
            <a:pPr marL="0" indent="0" eaLnBrk="1" hangingPunct="1">
              <a:buNone/>
            </a:pPr>
            <a:r>
              <a:rPr lang="el-GR" altLang="en-US" sz="1600" b="1" dirty="0"/>
              <a:t>Εικόνες</a:t>
            </a:r>
          </a:p>
          <a:p>
            <a:pPr marL="0" indent="0" eaLnBrk="1" hangingPunct="1">
              <a:buNone/>
            </a:pPr>
            <a:r>
              <a:rPr lang="el-GR" altLang="en-US" sz="1600" b="1" dirty="0" smtClean="0"/>
              <a:t>Εικόνα </a:t>
            </a:r>
            <a:r>
              <a:rPr lang="el-GR" altLang="en-US" sz="1600" b="1" dirty="0"/>
              <a:t>35. </a:t>
            </a:r>
            <a:r>
              <a:rPr lang="en-US" altLang="en-US" sz="1600" dirty="0"/>
              <a:t>Allopatric Speciation. Copyright David Krupp’s Homepage. </a:t>
            </a:r>
            <a:r>
              <a:rPr lang="el-GR" altLang="en-US" sz="1600" dirty="0"/>
              <a:t>Σύνδεσμος: </a:t>
            </a:r>
            <a:r>
              <a:rPr lang="en-US" altLang="en-US" sz="1600" dirty="0"/>
              <a:t>http://krupp.wcc.hawaii.edu/BIOL101/present/lcture12/sld028.htm. </a:t>
            </a:r>
            <a:r>
              <a:rPr lang="el-GR" altLang="en-US" sz="1600" dirty="0"/>
              <a:t>Πηγή: </a:t>
            </a:r>
            <a:r>
              <a:rPr lang="en-US" altLang="en-US" sz="1600" dirty="0"/>
              <a:t>http://krupp.wcc.hawaii.edu. </a:t>
            </a:r>
          </a:p>
          <a:p>
            <a:pPr marL="0" indent="0" eaLnBrk="1" hangingPunct="1">
              <a:buFont typeface="Arial" panose="020B0604020202020204" pitchFamily="34" charset="0"/>
              <a:buNone/>
            </a:pPr>
            <a:r>
              <a:rPr lang="el-GR" altLang="en-US" sz="1600" b="1" dirty="0" smtClean="0"/>
              <a:t>Εικόνα 36. </a:t>
            </a:r>
            <a:r>
              <a:rPr lang="en-US" altLang="en-US" sz="1600" dirty="0" smtClean="0"/>
              <a:t>Ancestral fox population. Copyright David Krupp’s Homepage. </a:t>
            </a:r>
            <a:r>
              <a:rPr lang="el-GR" altLang="en-US" sz="1600" dirty="0" smtClean="0"/>
              <a:t>Σύνδεσμος: </a:t>
            </a:r>
            <a:r>
              <a:rPr lang="en-US" altLang="en-US" sz="1600" dirty="0" smtClean="0"/>
              <a:t>http://krupp.wcc.hawaii.edu/BIOL101/present/lcture11/sld037.htm. </a:t>
            </a:r>
            <a:r>
              <a:rPr lang="el-GR" altLang="en-US" sz="1600" dirty="0" smtClean="0"/>
              <a:t>Πηγή: </a:t>
            </a:r>
            <a:r>
              <a:rPr lang="en-US" altLang="en-US" sz="1600" dirty="0" smtClean="0"/>
              <a:t>http://krupp.wcc.hawaii.edu. </a:t>
            </a:r>
          </a:p>
          <a:p>
            <a:pPr marL="0" indent="0" eaLnBrk="1" hangingPunct="1">
              <a:buFont typeface="Arial" panose="020B0604020202020204" pitchFamily="34" charset="0"/>
              <a:buNone/>
            </a:pPr>
            <a:r>
              <a:rPr lang="el-GR" altLang="en-US" sz="1600" b="1" dirty="0" smtClean="0"/>
              <a:t>Εικόνα 37. </a:t>
            </a:r>
            <a:r>
              <a:rPr lang="en-US" altLang="en-US" sz="1600" dirty="0" smtClean="0"/>
              <a:t>Copyright @ Prentice Hall. </a:t>
            </a:r>
            <a:r>
              <a:rPr lang="el-GR" altLang="en-US" sz="1600" dirty="0" smtClean="0"/>
              <a:t>Πηγή:  </a:t>
            </a:r>
            <a:r>
              <a:rPr lang="en-US" altLang="en-US" sz="1600" dirty="0" smtClean="0"/>
              <a:t>S. Freeman &amp; J.C. Herron (2001). Evolutionary Analysis. Prentice Hall. </a:t>
            </a:r>
          </a:p>
          <a:p>
            <a:pPr marL="0" indent="0" eaLnBrk="1" hangingPunct="1">
              <a:buFont typeface="Arial" panose="020B0604020202020204" pitchFamily="34" charset="0"/>
              <a:buNone/>
            </a:pPr>
            <a:r>
              <a:rPr lang="el-GR" altLang="en-US" sz="1600" b="1" dirty="0" smtClean="0"/>
              <a:t>Εικόνα 38. </a:t>
            </a:r>
            <a:r>
              <a:rPr lang="el-GR" altLang="en-US" sz="1600" dirty="0" smtClean="0"/>
              <a:t>Τ</a:t>
            </a:r>
            <a:r>
              <a:rPr lang="en-US" altLang="en-US" sz="1600" dirty="0" smtClean="0"/>
              <a:t>he Bottleneck Effect. Copyright David Krupp’s Homepage. </a:t>
            </a:r>
            <a:r>
              <a:rPr lang="el-GR" altLang="en-US" sz="1600" dirty="0" smtClean="0"/>
              <a:t>Σύνδεσμος: </a:t>
            </a:r>
            <a:r>
              <a:rPr lang="en-US" altLang="en-US" sz="1600" dirty="0" smtClean="0"/>
              <a:t>http://krupp.wcc.hawaii.edu/BIOL101/present/lcture12/sld033.htm. </a:t>
            </a:r>
            <a:r>
              <a:rPr lang="el-GR" altLang="en-US" sz="1600" dirty="0" smtClean="0"/>
              <a:t>Πηγή: </a:t>
            </a:r>
            <a:r>
              <a:rPr lang="en-US" altLang="en-US" sz="1600" dirty="0" smtClean="0"/>
              <a:t>http://krupp.wcc.hawaii.edu. </a:t>
            </a:r>
          </a:p>
          <a:p>
            <a:pPr marL="0" indent="0" eaLnBrk="1" hangingPunct="1">
              <a:buFont typeface="Arial" panose="020B0604020202020204" pitchFamily="34" charset="0"/>
              <a:buNone/>
            </a:pPr>
            <a:r>
              <a:rPr lang="el-GR" altLang="en-US" sz="1600" b="1" dirty="0" smtClean="0"/>
              <a:t>Εικόνα 39. </a:t>
            </a:r>
            <a:r>
              <a:rPr lang="en-US" altLang="en-US" sz="1600" dirty="0" smtClean="0"/>
              <a:t>Copyright 1999. Addison Wesley Longman, Inc.</a:t>
            </a:r>
          </a:p>
          <a:p>
            <a:pPr marL="0" indent="0" eaLnBrk="1" hangingPunct="1">
              <a:buFont typeface="Arial" panose="020B0604020202020204" pitchFamily="34" charset="0"/>
              <a:buNone/>
            </a:pPr>
            <a:r>
              <a:rPr lang="el-GR" altLang="en-US" sz="1600" b="1" dirty="0" smtClean="0"/>
              <a:t>Εικόνα 40. </a:t>
            </a:r>
            <a:r>
              <a:rPr lang="en-US" altLang="en-US" sz="1600" dirty="0" smtClean="0"/>
              <a:t>Sympatric Speciation. Copyright David Krupp’s Homepage. </a:t>
            </a:r>
            <a:r>
              <a:rPr lang="el-GR" altLang="en-US" sz="1600" dirty="0" smtClean="0"/>
              <a:t>Σύνδεσμος: </a:t>
            </a:r>
            <a:r>
              <a:rPr lang="en-US" altLang="en-US" sz="1600" dirty="0" smtClean="0"/>
              <a:t>http://krupp.wcc.hawaii.edu/BIOL101/present/lcture12/sld030.htm. </a:t>
            </a:r>
            <a:r>
              <a:rPr lang="el-GR" altLang="en-US" sz="1600" dirty="0" smtClean="0"/>
              <a:t>Πηγή: </a:t>
            </a:r>
            <a:r>
              <a:rPr lang="en-US" altLang="en-US" sz="1600" dirty="0" smtClean="0"/>
              <a:t>http://krupp.wcc.hawaii.edu. </a:t>
            </a:r>
          </a:p>
          <a:p>
            <a:pPr marL="0" indent="0" eaLnBrk="1" hangingPunct="1">
              <a:buFont typeface="Arial" panose="020B0604020202020204" pitchFamily="34" charset="0"/>
              <a:buNone/>
            </a:pPr>
            <a:r>
              <a:rPr lang="el-GR" altLang="en-US" sz="1600" b="1" dirty="0" smtClean="0"/>
              <a:t>Εικόνα 41. </a:t>
            </a:r>
            <a:r>
              <a:rPr lang="en-US" altLang="en-US" sz="1600" dirty="0" smtClean="0"/>
              <a:t>Copyright @ Prentice Hall . S. Freeman &amp; J.C. Herron (2001). Evolutionary Analysis. Prentice Hall. </a:t>
            </a:r>
          </a:p>
        </p:txBody>
      </p:sp>
      <p:sp>
        <p:nvSpPr>
          <p:cNvPr id="6" name="Θέση υποσέλιδου 5"/>
          <p:cNvSpPr>
            <a:spLocks noGrp="1"/>
          </p:cNvSpPr>
          <p:nvPr>
            <p:ph type="ftr" sz="quarter" idx="11"/>
          </p:nvPr>
        </p:nvSpPr>
        <p:spPr/>
        <p:txBody>
          <a:bodyPr/>
          <a:lstStyle/>
          <a:p>
            <a:pPr>
              <a:defRPr/>
            </a:pPr>
            <a:r>
              <a:rPr lang="el-GR" dirty="0"/>
              <a:t>Ενότητα 3. Βιολογική Εξέλιξη</a:t>
            </a:r>
            <a:endParaRPr lang="en-US" dirty="0"/>
          </a:p>
        </p:txBody>
      </p:sp>
      <p:sp>
        <p:nvSpPr>
          <p:cNvPr id="302085"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6B40CCE9-27C5-4BA0-819E-BB9A82CBE561}" type="slidenum">
              <a:rPr lang="en-US" altLang="en-US" sz="1200" smtClean="0">
                <a:solidFill>
                  <a:srgbClr val="898989"/>
                </a:solidFill>
                <a:cs typeface="Arial" panose="020B0604020202020204" pitchFamily="34" charset="0"/>
              </a:rPr>
              <a:pPr>
                <a:lnSpc>
                  <a:spcPct val="100000"/>
                </a:lnSpc>
                <a:spcBef>
                  <a:spcPct val="0"/>
                </a:spcBef>
                <a:buFontTx/>
                <a:buNone/>
              </a:pPr>
              <a:t>146</a:t>
            </a:fld>
            <a:endParaRPr lang="en-US"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8</a:t>
            </a:r>
            <a:r>
              <a:rPr lang="en-US" altLang="en-US" sz="4000" dirty="0" smtClean="0"/>
              <a:t>/1</a:t>
            </a:r>
            <a:r>
              <a:rPr lang="el-GR" altLang="en-US" sz="4000" dirty="0" smtClean="0"/>
              <a:t>0</a:t>
            </a:r>
            <a:endParaRPr lang="el-GR" altLang="en-US" sz="4000" dirty="0" smtClean="0"/>
          </a:p>
        </p:txBody>
      </p:sp>
      <p:sp>
        <p:nvSpPr>
          <p:cNvPr id="304131" name="Content Placeholder 2"/>
          <p:cNvSpPr>
            <a:spLocks noGrp="1"/>
          </p:cNvSpPr>
          <p:nvPr>
            <p:ph idx="1"/>
          </p:nvPr>
        </p:nvSpPr>
        <p:spPr>
          <a:xfrm>
            <a:off x="245269" y="1524000"/>
            <a:ext cx="8534400" cy="4679950"/>
          </a:xfrm>
        </p:spPr>
        <p:txBody>
          <a:bodyPr/>
          <a:lstStyle/>
          <a:p>
            <a:pPr marL="0" indent="0" eaLnBrk="1" hangingPunct="1">
              <a:buNone/>
            </a:pPr>
            <a:r>
              <a:rPr lang="el-GR" altLang="en-US" sz="1600" b="1" dirty="0"/>
              <a:t>Εικόνες</a:t>
            </a:r>
          </a:p>
          <a:p>
            <a:pPr marL="0" indent="0" eaLnBrk="1" hangingPunct="1">
              <a:buNone/>
            </a:pPr>
            <a:r>
              <a:rPr lang="el-GR" altLang="en-US" sz="1600" b="1" dirty="0" smtClean="0"/>
              <a:t>Εικόνα </a:t>
            </a:r>
            <a:r>
              <a:rPr lang="el-GR" altLang="en-US" sz="1600" b="1" dirty="0"/>
              <a:t>42. </a:t>
            </a:r>
            <a:r>
              <a:rPr lang="en-US" altLang="en-US" sz="1600" dirty="0"/>
              <a:t>Copyright 1999 Addison Wesley Longman, Inc. Copyright David Krupp’s Homepage. </a:t>
            </a:r>
            <a:r>
              <a:rPr lang="el-GR" altLang="en-US" sz="1600" dirty="0"/>
              <a:t>Σύνδεσμος: </a:t>
            </a:r>
            <a:r>
              <a:rPr lang="en-US" altLang="en-US" sz="1600" dirty="0"/>
              <a:t>http://krupp.wcc.hawaii.edu/BIOL101/present/lcture11/sld040.htm. </a:t>
            </a:r>
            <a:r>
              <a:rPr lang="el-GR" altLang="en-US" sz="1600" dirty="0"/>
              <a:t>Πηγή: </a:t>
            </a:r>
            <a:r>
              <a:rPr lang="en-US" altLang="en-US" sz="1600" dirty="0"/>
              <a:t>http://krupp.wcc.hawaii.edu. </a:t>
            </a:r>
          </a:p>
          <a:p>
            <a:pPr marL="0" indent="0" eaLnBrk="1" hangingPunct="1">
              <a:buFont typeface="Arial" panose="020B0604020202020204" pitchFamily="34" charset="0"/>
              <a:buNone/>
            </a:pPr>
            <a:r>
              <a:rPr lang="el-GR" altLang="en-US" sz="1600" b="1" dirty="0" smtClean="0"/>
              <a:t>Εικόνα 43. </a:t>
            </a:r>
            <a:r>
              <a:rPr lang="en-US" altLang="en-US" sz="1600" dirty="0" smtClean="0"/>
              <a:t>Copyright 2008  by The McGraw-Hill Companies, Inc. /Hickman,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a:t>
            </a:r>
            <a:r>
              <a:rPr lang="en-US" altLang="en-US" sz="1600" dirty="0" err="1" smtClean="0"/>
              <a:t>Intergrated</a:t>
            </a:r>
            <a:r>
              <a:rPr lang="en-US" altLang="en-US" sz="1600" dirty="0" smtClean="0"/>
              <a:t> Principles of Zoology,  Fourteenth Edition Mac Grow Hill Higher Education, ISBN 978-0-07-297004-3.</a:t>
            </a:r>
          </a:p>
          <a:p>
            <a:pPr marL="0" indent="0" eaLnBrk="1" hangingPunct="1">
              <a:buFont typeface="Arial" panose="020B0604020202020204" pitchFamily="34" charset="0"/>
              <a:buNone/>
            </a:pPr>
            <a:r>
              <a:rPr lang="el-GR" altLang="en-US" sz="1600" b="1" dirty="0" smtClean="0"/>
              <a:t>Εικόνα 44. </a:t>
            </a:r>
            <a:r>
              <a:rPr lang="en-US" altLang="en-US" sz="1600" dirty="0" smtClean="0"/>
              <a:t>Gradualism. Copyright David Krupp’s Homepage. </a:t>
            </a:r>
            <a:r>
              <a:rPr lang="el-GR" altLang="en-US" sz="1600" dirty="0" smtClean="0"/>
              <a:t>Σύνδεσμος: </a:t>
            </a:r>
            <a:r>
              <a:rPr lang="en-US" altLang="en-US" sz="1600" dirty="0" smtClean="0"/>
              <a:t>http://krupp.wcc.hawaii.edu/BIOL101/present/lcture11/sld042.htm. </a:t>
            </a:r>
            <a:r>
              <a:rPr lang="el-GR" altLang="en-US" sz="1600" dirty="0" smtClean="0"/>
              <a:t>Πηγή: </a:t>
            </a:r>
            <a:r>
              <a:rPr lang="en-US" altLang="en-US" sz="1600" dirty="0" smtClean="0"/>
              <a:t>http://krupp.wcc.hawaii.edu. </a:t>
            </a:r>
          </a:p>
          <a:p>
            <a:pPr marL="0" indent="0" eaLnBrk="1" hangingPunct="1">
              <a:buFont typeface="Arial" panose="020B0604020202020204" pitchFamily="34" charset="0"/>
              <a:buNone/>
            </a:pPr>
            <a:r>
              <a:rPr lang="el-GR" altLang="en-US" sz="1600" b="1" dirty="0" smtClean="0"/>
              <a:t>Εικόνα 45. </a:t>
            </a:r>
            <a:r>
              <a:rPr lang="en-US" altLang="en-US" sz="1600" dirty="0" smtClean="0"/>
              <a:t>Gradualism and </a:t>
            </a:r>
            <a:r>
              <a:rPr lang="en-US" altLang="en-US" sz="1600" dirty="0" err="1" smtClean="0"/>
              <a:t>Ponctuated</a:t>
            </a:r>
            <a:r>
              <a:rPr lang="en-US" altLang="en-US" sz="1600" dirty="0" smtClean="0"/>
              <a:t> Equilibrium. Copyright David Krupp’s Homepage. </a:t>
            </a:r>
            <a:r>
              <a:rPr lang="el-GR" altLang="en-US" sz="1600" dirty="0" smtClean="0"/>
              <a:t>Σύνδεσμος: </a:t>
            </a:r>
            <a:r>
              <a:rPr lang="en-US" altLang="en-US" sz="1600" dirty="0" smtClean="0"/>
              <a:t>http://krupp.wcc.hawaii.edu/BIOL101/present/lcture11/sld044.htm. </a:t>
            </a:r>
            <a:r>
              <a:rPr lang="el-GR" altLang="en-US" sz="1600" dirty="0" smtClean="0"/>
              <a:t>Πηγή: </a:t>
            </a:r>
            <a:r>
              <a:rPr lang="en-US" altLang="en-US" sz="1600" dirty="0" smtClean="0"/>
              <a:t>http://krupp.wcc.hawaii.edu. </a:t>
            </a:r>
          </a:p>
          <a:p>
            <a:pPr marL="0" indent="0" eaLnBrk="1" hangingPunct="1">
              <a:buFont typeface="Arial" panose="020B0604020202020204" pitchFamily="34" charset="0"/>
              <a:buNone/>
            </a:pPr>
            <a:r>
              <a:rPr lang="el-GR" altLang="en-US" sz="1600" b="1" dirty="0" smtClean="0"/>
              <a:t>Εικόνα 46. </a:t>
            </a:r>
            <a:r>
              <a:rPr lang="en-US" altLang="en-US" sz="1600" dirty="0" smtClean="0"/>
              <a:t>Copyright David Krupp’s Homepage. </a:t>
            </a:r>
            <a:r>
              <a:rPr lang="el-GR" altLang="en-US" sz="1600" dirty="0" smtClean="0"/>
              <a:t>Σύνδεσμος: </a:t>
            </a:r>
            <a:r>
              <a:rPr lang="en-US" altLang="en-US" sz="1600" dirty="0" smtClean="0"/>
              <a:t>http://krupp.wcc.hawaii.edu/BIOL101/present/lcture11/sld054.htm. </a:t>
            </a:r>
            <a:r>
              <a:rPr lang="el-GR" altLang="en-US" sz="1600" dirty="0" smtClean="0"/>
              <a:t>Πηγή: </a:t>
            </a:r>
            <a:r>
              <a:rPr lang="en-US" altLang="en-US" sz="1600" dirty="0" smtClean="0"/>
              <a:t>http://krupp.wcc.hawaii.edu.</a:t>
            </a:r>
          </a:p>
        </p:txBody>
      </p:sp>
      <p:sp>
        <p:nvSpPr>
          <p:cNvPr id="6" name="Θέση υποσέλιδου 5"/>
          <p:cNvSpPr>
            <a:spLocks noGrp="1"/>
          </p:cNvSpPr>
          <p:nvPr>
            <p:ph type="ftr" sz="quarter" idx="11"/>
          </p:nvPr>
        </p:nvSpPr>
        <p:spPr/>
        <p:txBody>
          <a:bodyPr/>
          <a:lstStyle/>
          <a:p>
            <a:pPr>
              <a:defRPr/>
            </a:pPr>
            <a:r>
              <a:rPr lang="el-GR" dirty="0"/>
              <a:t>Ενότητα 3. Βιολογική Εξέλιξη</a:t>
            </a:r>
            <a:endParaRPr lang="en-US" dirty="0"/>
          </a:p>
        </p:txBody>
      </p:sp>
      <p:sp>
        <p:nvSpPr>
          <p:cNvPr id="304133"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F873E9E5-2397-49BA-8A26-C780DEE9FEF9}" type="slidenum">
              <a:rPr lang="en-US" altLang="en-US" sz="1200" smtClean="0">
                <a:solidFill>
                  <a:srgbClr val="898989"/>
                </a:solidFill>
                <a:cs typeface="Arial" panose="020B0604020202020204" pitchFamily="34" charset="0"/>
              </a:rPr>
              <a:pPr>
                <a:lnSpc>
                  <a:spcPct val="100000"/>
                </a:lnSpc>
                <a:spcBef>
                  <a:spcPct val="0"/>
                </a:spcBef>
                <a:buFontTx/>
                <a:buNone/>
              </a:pPr>
              <a:t>147</a:t>
            </a:fld>
            <a:endParaRPr lang="en-US"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Title 1"/>
          <p:cNvSpPr>
            <a:spLocks noGrp="1"/>
          </p:cNvSpPr>
          <p:nvPr>
            <p:ph type="title"/>
          </p:nvPr>
        </p:nvSpPr>
        <p:spPr>
          <a:xfrm>
            <a:off x="152400" y="365125"/>
            <a:ext cx="88392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9</a:t>
            </a:r>
            <a:r>
              <a:rPr lang="en-US" altLang="en-US" sz="4000" dirty="0" smtClean="0"/>
              <a:t>/1</a:t>
            </a:r>
            <a:r>
              <a:rPr lang="el-GR" altLang="en-US" sz="4000" dirty="0" smtClean="0"/>
              <a:t>0</a:t>
            </a:r>
            <a:endParaRPr lang="el-GR" altLang="en-US" sz="4000" dirty="0" smtClean="0"/>
          </a:p>
        </p:txBody>
      </p:sp>
      <p:sp>
        <p:nvSpPr>
          <p:cNvPr id="306179" name="Content Placeholder 2"/>
          <p:cNvSpPr>
            <a:spLocks noGrp="1"/>
          </p:cNvSpPr>
          <p:nvPr>
            <p:ph idx="1"/>
          </p:nvPr>
        </p:nvSpPr>
        <p:spPr>
          <a:xfrm>
            <a:off x="245269" y="1524000"/>
            <a:ext cx="8534400" cy="4503738"/>
          </a:xfrm>
        </p:spPr>
        <p:txBody>
          <a:bodyPr>
            <a:normAutofit lnSpcReduction="10000"/>
          </a:bodyPr>
          <a:lstStyle/>
          <a:p>
            <a:pPr marL="0" indent="0" eaLnBrk="1" hangingPunct="1">
              <a:buNone/>
            </a:pPr>
            <a:r>
              <a:rPr lang="el-GR" altLang="en-US" sz="1600" b="1" dirty="0"/>
              <a:t>Εικόνες</a:t>
            </a:r>
          </a:p>
          <a:p>
            <a:pPr marL="0" indent="0" eaLnBrk="1" hangingPunct="1">
              <a:buNone/>
            </a:pPr>
            <a:r>
              <a:rPr lang="el-GR" altLang="en-US" sz="1600" b="1" dirty="0" smtClean="0"/>
              <a:t>Εικόνα </a:t>
            </a:r>
            <a:r>
              <a:rPr lang="el-GR" altLang="en-US" sz="1600" b="1" dirty="0"/>
              <a:t>47. </a:t>
            </a:r>
            <a:r>
              <a:rPr lang="en-US" altLang="en-US" sz="1600" dirty="0"/>
              <a:t>Copyright David Krupp’s Homepage. </a:t>
            </a:r>
            <a:r>
              <a:rPr lang="el-GR" altLang="en-US" sz="1600" dirty="0"/>
              <a:t>Σύνδεσμος: </a:t>
            </a:r>
            <a:r>
              <a:rPr lang="en-US" altLang="en-US" sz="1600" dirty="0"/>
              <a:t>http://krupp.wcc.hawaii.edu/BIOL101/present/lcture11/sld055.htm. </a:t>
            </a:r>
            <a:r>
              <a:rPr lang="el-GR" altLang="en-US" sz="1600" dirty="0"/>
              <a:t>Πηγή: </a:t>
            </a:r>
            <a:r>
              <a:rPr lang="en-US" altLang="en-US" sz="1600" dirty="0"/>
              <a:t>http://krupp.wcc.hawaii.edu.</a:t>
            </a:r>
          </a:p>
          <a:p>
            <a:pPr marL="0" indent="0" eaLnBrk="1" hangingPunct="1">
              <a:buNone/>
            </a:pPr>
            <a:r>
              <a:rPr lang="el-GR" altLang="en-US" sz="1600" b="1" dirty="0"/>
              <a:t>Εικόνα 48. </a:t>
            </a:r>
            <a:r>
              <a:rPr lang="en-US" altLang="en-US" sz="1600" dirty="0"/>
              <a:t>Copyright 2008  by The McGraw-Hill Companies, Inc. /Hickman, Roberts, Keen, Larson, </a:t>
            </a:r>
            <a:r>
              <a:rPr lang="en-US" altLang="en-US" sz="1600" dirty="0" err="1"/>
              <a:t>l’Anson</a:t>
            </a:r>
            <a:r>
              <a:rPr lang="en-US" altLang="en-US" sz="1600" dirty="0"/>
              <a:t>, </a:t>
            </a:r>
            <a:r>
              <a:rPr lang="en-US" altLang="en-US" sz="1600" dirty="0" err="1"/>
              <a:t>Eisenhour</a:t>
            </a:r>
            <a:r>
              <a:rPr lang="en-US" altLang="en-US" sz="1600" dirty="0"/>
              <a:t>, </a:t>
            </a:r>
            <a:r>
              <a:rPr lang="en-US" altLang="en-US" sz="1600" dirty="0" err="1"/>
              <a:t>Intergrated</a:t>
            </a:r>
            <a:r>
              <a:rPr lang="en-US" altLang="en-US" sz="1600" dirty="0"/>
              <a:t> Principles of Zoology,  Fourteenth Edition Mac Grow Hill Higher Education, ISBN 978-0-07-297004-3.</a:t>
            </a:r>
          </a:p>
          <a:p>
            <a:pPr marL="0" indent="0" eaLnBrk="1" hangingPunct="1">
              <a:buFont typeface="Arial" panose="020B0604020202020204" pitchFamily="34" charset="0"/>
              <a:buNone/>
            </a:pPr>
            <a:r>
              <a:rPr lang="el-GR" altLang="en-US" sz="1600" b="1" dirty="0" smtClean="0"/>
              <a:t>Εικόνα 49. </a:t>
            </a:r>
            <a:r>
              <a:rPr lang="en-US" altLang="en-US" sz="1600" dirty="0" smtClean="0"/>
              <a:t>Copyright 2008  by The McGraw-Hill Companies, Inc. /Hickman,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a:t>
            </a:r>
            <a:r>
              <a:rPr lang="en-US" altLang="en-US" sz="1600" dirty="0" err="1" smtClean="0"/>
              <a:t>Intergrated</a:t>
            </a:r>
            <a:r>
              <a:rPr lang="en-US" altLang="en-US" sz="1600" dirty="0" smtClean="0"/>
              <a:t> Principles of Zoology,  Fourteenth Edition Mac Grow Hill Higher Education, ISBN 978-0-07-297004-3.</a:t>
            </a:r>
          </a:p>
          <a:p>
            <a:pPr marL="0" indent="0" eaLnBrk="1" hangingPunct="1">
              <a:buFont typeface="Arial" panose="020B0604020202020204" pitchFamily="34" charset="0"/>
              <a:buNone/>
            </a:pPr>
            <a:r>
              <a:rPr lang="el-GR" altLang="en-US" sz="1600" b="1" dirty="0" smtClean="0"/>
              <a:t>Εικόνα 50. </a:t>
            </a:r>
            <a:r>
              <a:rPr lang="en-US" altLang="en-US" sz="1600" dirty="0" smtClean="0"/>
              <a:t>Copyright @ 1999. Addison Wesley Longman Inc.</a:t>
            </a:r>
          </a:p>
          <a:p>
            <a:pPr marL="0" indent="0" eaLnBrk="1" hangingPunct="1">
              <a:buFont typeface="Arial" panose="020B0604020202020204" pitchFamily="34" charset="0"/>
              <a:buNone/>
            </a:pPr>
            <a:r>
              <a:rPr lang="el-GR" altLang="en-US" sz="1600" b="1" dirty="0" smtClean="0"/>
              <a:t>Εικόνα 51. </a:t>
            </a:r>
            <a:r>
              <a:rPr lang="en-US" altLang="en-US" sz="1600" dirty="0" smtClean="0"/>
              <a:t>Copyright David Krupp’s Homepage. </a:t>
            </a:r>
            <a:r>
              <a:rPr lang="el-GR" altLang="en-US" sz="1600" dirty="0" smtClean="0"/>
              <a:t>Σύνδεσμος: </a:t>
            </a:r>
            <a:r>
              <a:rPr lang="en-US" altLang="en-US" sz="1600" dirty="0" smtClean="0"/>
              <a:t>http://krupp.wcc.hawaii.edu/BIOL101/present/lcture12/sld032.htm. </a:t>
            </a:r>
            <a:r>
              <a:rPr lang="el-GR" altLang="en-US" sz="1600" dirty="0" smtClean="0"/>
              <a:t>Πηγή: </a:t>
            </a:r>
            <a:r>
              <a:rPr lang="en-US" altLang="en-US" sz="1600" dirty="0" smtClean="0"/>
              <a:t>http://krupp.wcc.hawaii.edu.</a:t>
            </a:r>
          </a:p>
          <a:p>
            <a:pPr marL="0" indent="0" eaLnBrk="1" hangingPunct="1">
              <a:buNone/>
            </a:pPr>
            <a:r>
              <a:rPr lang="el-GR" altLang="en-US" sz="1600" b="1" dirty="0"/>
              <a:t>Εικόνα 52. </a:t>
            </a:r>
            <a:r>
              <a:rPr lang="en-US" altLang="en-US" sz="1600" dirty="0"/>
              <a:t>Peppered Moths. Copyright David Krupp’s Homepage. </a:t>
            </a:r>
            <a:r>
              <a:rPr lang="el-GR" altLang="en-US" sz="1600" dirty="0"/>
              <a:t>Σύνδεσμος: </a:t>
            </a:r>
            <a:r>
              <a:rPr lang="en-US" altLang="en-US" sz="1600" dirty="0"/>
              <a:t>http://krupp.wcc.hawaii.edu/BIOL101/present/lcture15/sld006.htm. </a:t>
            </a:r>
            <a:r>
              <a:rPr lang="el-GR" altLang="en-US" sz="1600" dirty="0"/>
              <a:t>Πηγή: </a:t>
            </a:r>
            <a:r>
              <a:rPr lang="en-US" altLang="en-US" sz="1600" dirty="0"/>
              <a:t>http://krupp.wcc.hawaii.edu. </a:t>
            </a:r>
          </a:p>
        </p:txBody>
      </p:sp>
      <p:sp>
        <p:nvSpPr>
          <p:cNvPr id="6" name="Θέση υποσέλιδου 5"/>
          <p:cNvSpPr>
            <a:spLocks noGrp="1"/>
          </p:cNvSpPr>
          <p:nvPr>
            <p:ph type="ftr" sz="quarter" idx="11"/>
          </p:nvPr>
        </p:nvSpPr>
        <p:spPr/>
        <p:txBody>
          <a:bodyPr/>
          <a:lstStyle/>
          <a:p>
            <a:pPr>
              <a:defRPr/>
            </a:pPr>
            <a:r>
              <a:rPr lang="el-GR" dirty="0"/>
              <a:t>Ενότητα 3. Βιολογική Εξέλιξη</a:t>
            </a:r>
            <a:endParaRPr lang="en-US" dirty="0"/>
          </a:p>
        </p:txBody>
      </p:sp>
      <p:sp>
        <p:nvSpPr>
          <p:cNvPr id="306181"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410C8671-8A9D-45AE-A93F-6A9080E095D0}" type="slidenum">
              <a:rPr lang="en-US" altLang="en-US" sz="1200" smtClean="0">
                <a:solidFill>
                  <a:srgbClr val="898989"/>
                </a:solidFill>
                <a:cs typeface="Arial" panose="020B0604020202020204" pitchFamily="34" charset="0"/>
              </a:rPr>
              <a:pPr>
                <a:lnSpc>
                  <a:spcPct val="100000"/>
                </a:lnSpc>
                <a:spcBef>
                  <a:spcPct val="0"/>
                </a:spcBef>
                <a:buFontTx/>
                <a:buNone/>
              </a:pPr>
              <a:t>148</a:t>
            </a:fld>
            <a:endParaRPr lang="en-US"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itle 1"/>
          <p:cNvSpPr>
            <a:spLocks noGrp="1"/>
          </p:cNvSpPr>
          <p:nvPr>
            <p:ph type="title"/>
          </p:nvPr>
        </p:nvSpPr>
        <p:spPr>
          <a:xfrm>
            <a:off x="152400" y="365125"/>
            <a:ext cx="89916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a:t>
            </a:r>
            <a:r>
              <a:rPr lang="el-GR" altLang="en-US" sz="4000" dirty="0" smtClean="0"/>
              <a:t>0</a:t>
            </a:r>
            <a:r>
              <a:rPr lang="en-US" altLang="en-US" sz="4000" dirty="0" smtClean="0"/>
              <a:t>/1</a:t>
            </a:r>
            <a:r>
              <a:rPr lang="el-GR" altLang="en-US" sz="4000" dirty="0" smtClean="0"/>
              <a:t>0</a:t>
            </a:r>
            <a:endParaRPr lang="el-GR" altLang="en-US" sz="4000" dirty="0" smtClean="0"/>
          </a:p>
        </p:txBody>
      </p:sp>
      <p:sp>
        <p:nvSpPr>
          <p:cNvPr id="308227" name="Content Placeholder 2"/>
          <p:cNvSpPr>
            <a:spLocks noGrp="1"/>
          </p:cNvSpPr>
          <p:nvPr>
            <p:ph idx="1"/>
          </p:nvPr>
        </p:nvSpPr>
        <p:spPr>
          <a:xfrm>
            <a:off x="207169" y="1524000"/>
            <a:ext cx="8610600" cy="4351337"/>
          </a:xfrm>
        </p:spPr>
        <p:txBody>
          <a:bodyPr/>
          <a:lstStyle/>
          <a:p>
            <a:pPr marL="0" indent="0" eaLnBrk="1" hangingPunct="1">
              <a:buNone/>
            </a:pPr>
            <a:r>
              <a:rPr lang="el-GR" altLang="en-US" sz="1600" b="1" dirty="0"/>
              <a:t>Εικόνες</a:t>
            </a:r>
          </a:p>
          <a:p>
            <a:pPr marL="0" indent="0" eaLnBrk="1" hangingPunct="1">
              <a:buNone/>
            </a:pPr>
            <a:r>
              <a:rPr lang="el-GR" altLang="en-US" sz="1600" b="1" dirty="0" smtClean="0"/>
              <a:t>Εικόνα </a:t>
            </a:r>
            <a:r>
              <a:rPr lang="el-GR" altLang="en-US" sz="1600" b="1" dirty="0"/>
              <a:t>53. </a:t>
            </a:r>
            <a:r>
              <a:rPr lang="en-US" altLang="en-US" sz="1600" dirty="0"/>
              <a:t>Percent of the </a:t>
            </a:r>
            <a:r>
              <a:rPr lang="en-US" altLang="en-US" sz="1600" dirty="0" err="1"/>
              <a:t>Melanic</a:t>
            </a:r>
            <a:r>
              <a:rPr lang="en-US" altLang="en-US" sz="1600" dirty="0"/>
              <a:t> Form of Peppered Moth in England after Pollution Controls Initiated. Copyright David Krupp’s Homepage. </a:t>
            </a:r>
            <a:r>
              <a:rPr lang="el-GR" altLang="en-US" sz="1600" dirty="0"/>
              <a:t>Σύνδεσμος: </a:t>
            </a:r>
            <a:r>
              <a:rPr lang="en-US" altLang="en-US" sz="1600" dirty="0"/>
              <a:t>http://krupp.wcc.hawaii.edu/BIOL101/present/lcture15/sld007.htm. </a:t>
            </a:r>
            <a:r>
              <a:rPr lang="el-GR" altLang="en-US" sz="1600" dirty="0"/>
              <a:t>Πηγή: </a:t>
            </a:r>
            <a:r>
              <a:rPr lang="en-US" altLang="en-US" sz="1600" dirty="0"/>
              <a:t>http://krupp.wcc.hawaii.edu. </a:t>
            </a:r>
          </a:p>
          <a:p>
            <a:pPr marL="0" indent="0" eaLnBrk="1" hangingPunct="1">
              <a:buNone/>
            </a:pPr>
            <a:r>
              <a:rPr lang="el-GR" altLang="en-US" sz="1600" b="1" dirty="0"/>
              <a:t>Εικόνα 54. </a:t>
            </a:r>
            <a:r>
              <a:rPr lang="en-US" altLang="en-US" sz="1600" dirty="0"/>
              <a:t>Sexual Selection. Copyright David Krupp’s Homepage. </a:t>
            </a:r>
            <a:r>
              <a:rPr lang="el-GR" altLang="en-US" sz="1600" dirty="0"/>
              <a:t>Σύνδεσμος: </a:t>
            </a:r>
            <a:r>
              <a:rPr lang="en-US" altLang="en-US" sz="1600" dirty="0"/>
              <a:t>http://krupp.wcc.hawaii.edu/BIOL101/present/lcture12/sld026.htm. </a:t>
            </a:r>
            <a:r>
              <a:rPr lang="el-GR" altLang="en-US" sz="1600" dirty="0"/>
              <a:t>Πηγή: </a:t>
            </a:r>
            <a:r>
              <a:rPr lang="en-US" altLang="en-US" sz="1600" dirty="0"/>
              <a:t>http://krupp.wcc.hawaii.edu. </a:t>
            </a:r>
          </a:p>
          <a:p>
            <a:pPr marL="0" indent="0" eaLnBrk="1" hangingPunct="1">
              <a:buFont typeface="Arial" panose="020B0604020202020204" pitchFamily="34" charset="0"/>
              <a:buNone/>
            </a:pPr>
            <a:r>
              <a:rPr lang="el-GR" altLang="en-US" sz="1600" b="1" dirty="0" smtClean="0"/>
              <a:t>Εικόνα 55. </a:t>
            </a:r>
            <a:r>
              <a:rPr lang="en-US" altLang="en-US" sz="1600" dirty="0" smtClean="0"/>
              <a:t>Copyright @ 1999. Addison Wesley Longman Inc. Copyright David Krupp’s Homepage. </a:t>
            </a:r>
            <a:r>
              <a:rPr lang="el-GR" altLang="en-US" sz="1600" dirty="0" smtClean="0"/>
              <a:t>Σύνδεσμος: </a:t>
            </a:r>
            <a:r>
              <a:rPr lang="en-US" altLang="en-US" sz="1600" dirty="0" smtClean="0"/>
              <a:t>http://krupp.wcc.hawaii.edu/BIOL101/present/lcture12/sld027.htm. </a:t>
            </a:r>
            <a:r>
              <a:rPr lang="el-GR" altLang="en-US" sz="1600" dirty="0" smtClean="0"/>
              <a:t>Πηγή: </a:t>
            </a:r>
            <a:r>
              <a:rPr lang="en-US" altLang="en-US" sz="1600" dirty="0" smtClean="0"/>
              <a:t>http://krupp.wcc.hawaii.edu. </a:t>
            </a:r>
          </a:p>
          <a:p>
            <a:pPr marL="0" indent="0" eaLnBrk="1" hangingPunct="1">
              <a:buFont typeface="Arial" panose="020B0604020202020204" pitchFamily="34" charset="0"/>
              <a:buNone/>
            </a:pPr>
            <a:r>
              <a:rPr lang="el-GR" altLang="en-US" sz="1600" b="1" dirty="0" smtClean="0"/>
              <a:t>Εικόνα 56. </a:t>
            </a:r>
            <a:r>
              <a:rPr lang="en-US" altLang="en-US" sz="1600" dirty="0" smtClean="0"/>
              <a:t>Copyright 2008  by The McGraw-Hill Companies, Inc. /Hickman,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a:t>
            </a:r>
            <a:r>
              <a:rPr lang="en-US" altLang="en-US" sz="1600" dirty="0" err="1" smtClean="0"/>
              <a:t>Intergrated</a:t>
            </a:r>
            <a:r>
              <a:rPr lang="en-US" altLang="en-US" sz="1600" dirty="0" smtClean="0"/>
              <a:t> Principles of Zoology,  Fourteenth Edition Mac Grow Hill Higher Education, ISBN 978-0-07-297004-3.</a:t>
            </a:r>
            <a:endParaRPr lang="el-GR" altLang="en-US" sz="1600" dirty="0" smtClean="0"/>
          </a:p>
          <a:p>
            <a:pPr marL="0" indent="0" eaLnBrk="1" hangingPunct="1">
              <a:buNone/>
            </a:pPr>
            <a:r>
              <a:rPr lang="el-GR" altLang="en-US" sz="1600" b="1" dirty="0"/>
              <a:t>Εικόνα 57. </a:t>
            </a:r>
            <a:r>
              <a:rPr lang="el-GR" altLang="en-US" sz="1600" dirty="0" err="1"/>
              <a:t>Copyright</a:t>
            </a:r>
            <a:r>
              <a:rPr lang="el-GR" altLang="en-US" sz="1600" dirty="0"/>
              <a:t> © Εκδόσεις ΣΙΡΡΙΣ. Πηγή: P. </a:t>
            </a:r>
            <a:r>
              <a:rPr lang="el-GR" altLang="en-US" sz="1600" dirty="0" err="1"/>
              <a:t>Whitfield</a:t>
            </a:r>
            <a:r>
              <a:rPr lang="el-GR" altLang="en-US" sz="1600" dirty="0"/>
              <a:t> (1993). Η Εξέλιξη της Ζωής. Εκδόσεις ΣΙΡΡΙΣ</a:t>
            </a:r>
            <a:r>
              <a:rPr lang="el-GR" altLang="en-US" sz="1600" dirty="0" smtClean="0"/>
              <a:t>.</a:t>
            </a:r>
            <a:endParaRPr lang="en-US" altLang="en-US" sz="1600" dirty="0" smtClean="0"/>
          </a:p>
          <a:p>
            <a:pPr marL="0" indent="0" eaLnBrk="1" hangingPunct="1">
              <a:buFont typeface="Arial" panose="020B0604020202020204" pitchFamily="34" charset="0"/>
              <a:buNone/>
            </a:pPr>
            <a:endParaRPr lang="en-US" altLang="en-US" sz="1600" dirty="0" smtClean="0"/>
          </a:p>
          <a:p>
            <a:pPr marL="0" indent="0" eaLnBrk="1" hangingPunct="1">
              <a:buFont typeface="Arial" panose="020B0604020202020204" pitchFamily="34" charset="0"/>
              <a:buNone/>
            </a:pPr>
            <a:endParaRPr lang="el-GR" altLang="en-US" sz="1600" dirty="0" smtClean="0"/>
          </a:p>
          <a:p>
            <a:pPr marL="0" indent="0" eaLnBrk="1" hangingPunct="1">
              <a:buFont typeface="Arial" panose="020B0604020202020204" pitchFamily="34" charset="0"/>
              <a:buNone/>
            </a:pPr>
            <a:endParaRPr lang="el-GR" altLang="en-US" sz="1600" dirty="0" smtClean="0"/>
          </a:p>
          <a:p>
            <a:pPr marL="0" indent="0" eaLnBrk="1" hangingPunct="1">
              <a:buFont typeface="Arial" panose="020B0604020202020204" pitchFamily="34" charset="0"/>
              <a:buNone/>
            </a:pPr>
            <a:endParaRPr lang="el-GR" altLang="en-US" sz="1600" dirty="0" smtClean="0"/>
          </a:p>
          <a:p>
            <a:pPr marL="0" indent="0" eaLnBrk="1" hangingPunct="1">
              <a:buFont typeface="Arial" panose="020B0604020202020204" pitchFamily="34" charset="0"/>
              <a:buNone/>
            </a:pPr>
            <a:endParaRPr lang="el-GR" altLang="en-US" sz="1600" dirty="0" smtClean="0"/>
          </a:p>
          <a:p>
            <a:pPr marL="0" indent="0" eaLnBrk="1" hangingPunct="1">
              <a:buFont typeface="Arial" panose="020B0604020202020204" pitchFamily="34" charset="0"/>
              <a:buNone/>
            </a:pPr>
            <a:endParaRPr lang="el-GR" altLang="en-US" sz="1600" dirty="0" smtClean="0"/>
          </a:p>
          <a:p>
            <a:pPr marL="0" indent="0" eaLnBrk="1" hangingPunct="1">
              <a:buFont typeface="Arial" panose="020B0604020202020204" pitchFamily="34" charset="0"/>
              <a:buNone/>
            </a:pPr>
            <a:endParaRPr lang="el-GR" altLang="en-US" sz="1600" dirty="0" smtClean="0"/>
          </a:p>
          <a:p>
            <a:pPr marL="0" indent="0" eaLnBrk="1" hangingPunct="1">
              <a:buFont typeface="Arial" panose="020B0604020202020204" pitchFamily="34" charset="0"/>
              <a:buNone/>
            </a:pPr>
            <a:endParaRPr lang="el-GR" altLang="en-US" sz="1600" dirty="0" smtClean="0"/>
          </a:p>
          <a:p>
            <a:pPr marL="0" indent="0" eaLnBrk="1" hangingPunct="1">
              <a:buFont typeface="Arial" panose="020B0604020202020204" pitchFamily="34" charset="0"/>
              <a:buNone/>
            </a:pPr>
            <a:endParaRPr lang="el-GR" altLang="en-US" sz="1600" dirty="0" smtClean="0"/>
          </a:p>
          <a:p>
            <a:pPr marL="0" indent="0" eaLnBrk="1" hangingPunct="1">
              <a:buFont typeface="Arial" panose="020B0604020202020204" pitchFamily="34" charset="0"/>
              <a:buNone/>
            </a:pPr>
            <a:endParaRPr lang="el-GR" altLang="en-US" sz="1600" dirty="0" smtClean="0"/>
          </a:p>
          <a:p>
            <a:pPr marL="0" indent="0" eaLnBrk="1" hangingPunct="1">
              <a:buFont typeface="Arial" panose="020B0604020202020204" pitchFamily="34" charset="0"/>
              <a:buNone/>
            </a:pPr>
            <a:endParaRPr lang="el-GR" altLang="en-US" sz="1600" dirty="0" smtClean="0"/>
          </a:p>
          <a:p>
            <a:pPr marL="0" indent="0" eaLnBrk="1" hangingPunct="1">
              <a:buFont typeface="Arial" panose="020B0604020202020204" pitchFamily="34" charset="0"/>
              <a:buNone/>
            </a:pPr>
            <a:endParaRPr lang="en-US" altLang="en-US" sz="1600" dirty="0" smtClean="0"/>
          </a:p>
        </p:txBody>
      </p:sp>
      <p:sp>
        <p:nvSpPr>
          <p:cNvPr id="6" name="Θέση υποσέλιδου 5"/>
          <p:cNvSpPr>
            <a:spLocks noGrp="1"/>
          </p:cNvSpPr>
          <p:nvPr>
            <p:ph type="ftr" sz="quarter" idx="11"/>
          </p:nvPr>
        </p:nvSpPr>
        <p:spPr/>
        <p:txBody>
          <a:bodyPr/>
          <a:lstStyle/>
          <a:p>
            <a:pPr>
              <a:defRPr/>
            </a:pPr>
            <a:r>
              <a:rPr lang="el-GR" dirty="0"/>
              <a:t>Ενότητα 3. Βιολογική Εξέλιξη</a:t>
            </a:r>
            <a:endParaRPr lang="en-US" dirty="0"/>
          </a:p>
        </p:txBody>
      </p:sp>
      <p:sp>
        <p:nvSpPr>
          <p:cNvPr id="30822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B62EE13F-52BA-46C9-B3F8-3F726455CFC6}" type="slidenum">
              <a:rPr lang="en-US" altLang="en-US" sz="1200" smtClean="0">
                <a:solidFill>
                  <a:srgbClr val="898989"/>
                </a:solidFill>
                <a:cs typeface="Arial" panose="020B0604020202020204" pitchFamily="34" charset="0"/>
              </a:rPr>
              <a:pPr>
                <a:lnSpc>
                  <a:spcPct val="100000"/>
                </a:lnSpc>
                <a:spcBef>
                  <a:spcPct val="0"/>
                </a:spcBef>
                <a:buFontTx/>
                <a:buNone/>
              </a:pPr>
              <a:t>149</a:t>
            </a:fld>
            <a:endParaRPr lang="en-US"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l-GR" altLang="en-US" smtClean="0"/>
              <a:t>Δαρβινική θεωρία εξέλιξης 5/6</a:t>
            </a:r>
          </a:p>
        </p:txBody>
      </p:sp>
      <p:pic>
        <p:nvPicPr>
          <p:cNvPr id="33797" name="Θέση περιεχομένου 5"/>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27063" y="1917700"/>
            <a:ext cx="3886200" cy="2543175"/>
          </a:xfrm>
        </p:spPr>
      </p:pic>
      <p:pic>
        <p:nvPicPr>
          <p:cNvPr id="33798" name="Θέση περιεχομένου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535665"/>
            <a:ext cx="3886200" cy="2931258"/>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3379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7C329FB6-03A8-4C38-9554-06868CED7DFD}" type="slidenum">
              <a:rPr lang="el-GR" altLang="en-US" sz="1200" smtClean="0">
                <a:solidFill>
                  <a:srgbClr val="898989"/>
                </a:solidFill>
                <a:cs typeface="Arial" panose="020B0604020202020204" pitchFamily="34" charset="0"/>
              </a:rPr>
              <a:pPr>
                <a:lnSpc>
                  <a:spcPct val="100000"/>
                </a:lnSpc>
                <a:spcBef>
                  <a:spcPct val="0"/>
                </a:spcBef>
                <a:buFontTx/>
                <a:buNone/>
              </a:pPr>
              <a:t>15</a:t>
            </a:fld>
            <a:endParaRPr lang="el-GR" altLang="en-US" sz="1200" smtClean="0">
              <a:solidFill>
                <a:srgbClr val="898989"/>
              </a:solidFill>
              <a:cs typeface="Arial" panose="020B0604020202020204" pitchFamily="34" charset="0"/>
            </a:endParaRPr>
          </a:p>
        </p:txBody>
      </p:sp>
      <p:sp>
        <p:nvSpPr>
          <p:cNvPr id="7" name="TextBox 6"/>
          <p:cNvSpPr txBox="1"/>
          <p:nvPr/>
        </p:nvSpPr>
        <p:spPr>
          <a:xfrm>
            <a:off x="4227513" y="4184650"/>
            <a:ext cx="263525" cy="276225"/>
          </a:xfrm>
          <a:prstGeom prst="rect">
            <a:avLst/>
          </a:prstGeom>
          <a:noFill/>
        </p:spPr>
        <p:txBody>
          <a:bodyPr wrap="none">
            <a:spAutoFit/>
          </a:bodyPr>
          <a:lstStyle/>
          <a:p>
            <a:pPr>
              <a:defRPr/>
            </a:pPr>
            <a:r>
              <a:rPr lang="en-US" sz="1200" dirty="0">
                <a:solidFill>
                  <a:schemeClr val="bg1"/>
                </a:solidFill>
                <a:latin typeface="+mn-lt"/>
              </a:rPr>
              <a:t>7</a:t>
            </a:r>
          </a:p>
        </p:txBody>
      </p:sp>
      <p:sp>
        <p:nvSpPr>
          <p:cNvPr id="8" name="TextBox 7"/>
          <p:cNvSpPr txBox="1"/>
          <p:nvPr/>
        </p:nvSpPr>
        <p:spPr>
          <a:xfrm>
            <a:off x="8251825" y="5191125"/>
            <a:ext cx="263525" cy="276225"/>
          </a:xfrm>
          <a:prstGeom prst="rect">
            <a:avLst/>
          </a:prstGeom>
          <a:noFill/>
        </p:spPr>
        <p:txBody>
          <a:bodyPr wrap="none">
            <a:spAutoFit/>
          </a:bodyPr>
          <a:lstStyle/>
          <a:p>
            <a:pPr>
              <a:defRPr/>
            </a:pPr>
            <a:r>
              <a:rPr lang="en-US" sz="1200" dirty="0">
                <a:latin typeface="+mn-lt"/>
              </a:rPr>
              <a:t>8</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l-GR" altLang="en-US" smtClean="0"/>
              <a:t>Δαρβινική θεωρία εξέλιξης 6/6</a:t>
            </a:r>
          </a:p>
        </p:txBody>
      </p:sp>
      <p:pic>
        <p:nvPicPr>
          <p:cNvPr id="35845" name="Θέση περιεχομένου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93738" y="1524000"/>
            <a:ext cx="7756525" cy="4405313"/>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3584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F8C7BD93-4831-42B0-A075-0897F0206C90}" type="slidenum">
              <a:rPr lang="el-GR" altLang="en-US" sz="1200" smtClean="0">
                <a:solidFill>
                  <a:srgbClr val="898989"/>
                </a:solidFill>
                <a:cs typeface="Arial" panose="020B0604020202020204" pitchFamily="34" charset="0"/>
              </a:rPr>
              <a:pPr>
                <a:lnSpc>
                  <a:spcPct val="100000"/>
                </a:lnSpc>
                <a:spcBef>
                  <a:spcPct val="0"/>
                </a:spcBef>
                <a:buFontTx/>
                <a:buNone/>
              </a:pPr>
              <a:t>16</a:t>
            </a:fld>
            <a:endParaRPr lang="el-GR" altLang="en-US" sz="1200" smtClean="0">
              <a:solidFill>
                <a:srgbClr val="898989"/>
              </a:solidFill>
              <a:cs typeface="Arial" panose="020B0604020202020204" pitchFamily="34" charset="0"/>
            </a:endParaRPr>
          </a:p>
        </p:txBody>
      </p:sp>
      <p:sp>
        <p:nvSpPr>
          <p:cNvPr id="6" name="TextBox 5"/>
          <p:cNvSpPr txBox="1"/>
          <p:nvPr/>
        </p:nvSpPr>
        <p:spPr>
          <a:xfrm>
            <a:off x="8088313" y="5562600"/>
            <a:ext cx="263525" cy="276225"/>
          </a:xfrm>
          <a:prstGeom prst="rect">
            <a:avLst/>
          </a:prstGeom>
          <a:noFill/>
        </p:spPr>
        <p:txBody>
          <a:bodyPr wrap="none">
            <a:spAutoFit/>
          </a:bodyPr>
          <a:lstStyle/>
          <a:p>
            <a:pPr>
              <a:defRPr/>
            </a:pPr>
            <a:r>
              <a:rPr lang="en-US" sz="1200" dirty="0">
                <a:latin typeface="+mn-lt"/>
              </a:rPr>
              <a:t>9</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ltLang="en-US" smtClean="0"/>
              <a:t>Alfred Russel Wallace 1823-1913</a:t>
            </a:r>
            <a:endParaRPr lang="el-GR" altLang="en-US" smtClean="0"/>
          </a:p>
        </p:txBody>
      </p:sp>
      <p:pic>
        <p:nvPicPr>
          <p:cNvPr id="37893"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84150" y="1825625"/>
            <a:ext cx="2975699" cy="4351338"/>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3789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F78D0AB5-B625-4C29-A38D-5D93C05DCB8D}" type="slidenum">
              <a:rPr lang="el-GR" altLang="en-US" sz="1200" smtClean="0">
                <a:solidFill>
                  <a:srgbClr val="898989"/>
                </a:solidFill>
                <a:cs typeface="Arial" panose="020B0604020202020204" pitchFamily="34" charset="0"/>
              </a:rPr>
              <a:pPr>
                <a:lnSpc>
                  <a:spcPct val="100000"/>
                </a:lnSpc>
                <a:spcBef>
                  <a:spcPct val="0"/>
                </a:spcBef>
                <a:buFontTx/>
                <a:buNone/>
              </a:pPr>
              <a:t>17</a:t>
            </a:fld>
            <a:endParaRPr lang="el-GR" altLang="en-US" sz="1200" smtClean="0">
              <a:solidFill>
                <a:srgbClr val="898989"/>
              </a:solidFill>
              <a:cs typeface="Arial" panose="020B0604020202020204" pitchFamily="34" charset="0"/>
            </a:endParaRPr>
          </a:p>
        </p:txBody>
      </p:sp>
      <p:sp>
        <p:nvSpPr>
          <p:cNvPr id="6" name="TextBox 5"/>
          <p:cNvSpPr txBox="1"/>
          <p:nvPr/>
        </p:nvSpPr>
        <p:spPr>
          <a:xfrm>
            <a:off x="5718175" y="5851525"/>
            <a:ext cx="341313" cy="276225"/>
          </a:xfrm>
          <a:prstGeom prst="rect">
            <a:avLst/>
          </a:prstGeom>
          <a:noFill/>
        </p:spPr>
        <p:txBody>
          <a:bodyPr wrap="none">
            <a:spAutoFit/>
          </a:bodyPr>
          <a:lstStyle/>
          <a:p>
            <a:pPr>
              <a:defRPr/>
            </a:pPr>
            <a:r>
              <a:rPr lang="en-US" sz="1200" dirty="0">
                <a:solidFill>
                  <a:schemeClr val="bg1"/>
                </a:solidFill>
                <a:latin typeface="+mn-lt"/>
              </a:rPr>
              <a:t>10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Ιστορικοί Σταθμοί</a:t>
            </a:r>
            <a:endParaRPr lang="en-US" dirty="0"/>
          </a:p>
        </p:txBody>
      </p:sp>
      <p:sp>
        <p:nvSpPr>
          <p:cNvPr id="39940" name="Content Placeholder 1"/>
          <p:cNvSpPr>
            <a:spLocks noGrp="1"/>
          </p:cNvSpPr>
          <p:nvPr>
            <p:ph idx="1"/>
          </p:nvPr>
        </p:nvSpPr>
        <p:spPr/>
        <p:txBody>
          <a:bodyPr/>
          <a:lstStyle/>
          <a:p>
            <a:pPr eaLnBrk="1" hangingPunct="1"/>
            <a:r>
              <a:rPr lang="el-GR" altLang="el-GR" sz="2800" b="1" smtClean="0"/>
              <a:t>Ιούλιος 1858</a:t>
            </a:r>
            <a:r>
              <a:rPr lang="el-GR" altLang="el-GR" sz="2800" smtClean="0"/>
              <a:t>: Παρουσίαση άρθρων Δαρβίνου και </a:t>
            </a:r>
            <a:r>
              <a:rPr lang="en-US" altLang="el-GR" sz="2800" smtClean="0"/>
              <a:t>Wallace </a:t>
            </a:r>
            <a:r>
              <a:rPr lang="el-GR" altLang="el-GR" sz="2800" smtClean="0"/>
              <a:t>στη Λινναία Εταιρεία</a:t>
            </a:r>
            <a:r>
              <a:rPr lang="en-US" altLang="el-GR" sz="2800" smtClean="0"/>
              <a:t>.</a:t>
            </a:r>
            <a:endParaRPr lang="el-GR" altLang="el-GR" sz="2800" smtClean="0"/>
          </a:p>
          <a:p>
            <a:pPr eaLnBrk="1" hangingPunct="1"/>
            <a:endParaRPr lang="el-GR" altLang="el-GR" sz="2800" smtClean="0"/>
          </a:p>
          <a:p>
            <a:pPr eaLnBrk="1" hangingPunct="1"/>
            <a:r>
              <a:rPr lang="el-GR" altLang="el-GR" sz="2800" b="1" smtClean="0"/>
              <a:t>Νοέμβριος 1859</a:t>
            </a:r>
            <a:r>
              <a:rPr lang="el-GR" altLang="el-GR" sz="2800" smtClean="0"/>
              <a:t>: Έκδοση του: </a:t>
            </a:r>
            <a:r>
              <a:rPr lang="el-GR" altLang="el-GR" sz="2800" i="1" smtClean="0"/>
              <a:t>Περί της Προελεύσεως των Ειδών μέσω της Φυσικής Επιλογής ή η Διατήρηση των Ευνοημένων Φυλών στον Αγώνα για τη Ζωή</a:t>
            </a:r>
            <a:r>
              <a:rPr lang="en-US" altLang="el-GR" sz="2800" i="1" smtClean="0"/>
              <a:t>.</a:t>
            </a:r>
            <a:endParaRPr lang="en-GB" altLang="el-GR" sz="2800" i="1" smtClean="0">
              <a:cs typeface="Arial" panose="020B0604020202020204" pitchFamily="34" charset="0"/>
            </a:endParaRPr>
          </a:p>
          <a:p>
            <a:pPr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3993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C9BEC1AE-43AD-44D9-B953-FF2DC1B23593}" type="slidenum">
              <a:rPr lang="el-GR" altLang="en-US" sz="1200" smtClean="0">
                <a:solidFill>
                  <a:srgbClr val="898989"/>
                </a:solidFill>
                <a:cs typeface="Arial" panose="020B0604020202020204" pitchFamily="34" charset="0"/>
              </a:rPr>
              <a:pPr>
                <a:lnSpc>
                  <a:spcPct val="100000"/>
                </a:lnSpc>
                <a:spcBef>
                  <a:spcPct val="0"/>
                </a:spcBef>
                <a:buFontTx/>
                <a:buNone/>
              </a:pPr>
              <a:t>18</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Πέντε θεωρίες </a:t>
            </a:r>
            <a:br>
              <a:rPr lang="el-GR" dirty="0" smtClean="0"/>
            </a:br>
            <a:r>
              <a:rPr lang="el-GR" dirty="0" smtClean="0"/>
              <a:t>του Δαρβίνου για την εξέλιξη</a:t>
            </a:r>
            <a:endParaRPr lang="en-US" dirty="0"/>
          </a:p>
        </p:txBody>
      </p:sp>
      <p:sp>
        <p:nvSpPr>
          <p:cNvPr id="41988" name="Content Placeholder 1"/>
          <p:cNvSpPr>
            <a:spLocks noGrp="1"/>
          </p:cNvSpPr>
          <p:nvPr>
            <p:ph idx="1"/>
          </p:nvPr>
        </p:nvSpPr>
        <p:spPr/>
        <p:txBody>
          <a:bodyPr/>
          <a:lstStyle/>
          <a:p>
            <a:pPr marL="0" indent="0" eaLnBrk="1" hangingPunct="1">
              <a:buNone/>
            </a:pPr>
            <a:r>
              <a:rPr lang="el-GR" altLang="el-GR" sz="2800" b="1" dirty="0" smtClean="0"/>
              <a:t>Οι πέντε θεωρίες του Δαρβίνου για την εξέλιξη των ειδών:</a:t>
            </a:r>
          </a:p>
          <a:p>
            <a:pPr lvl="1" eaLnBrk="1" hangingPunct="1">
              <a:lnSpc>
                <a:spcPct val="125000"/>
              </a:lnSpc>
              <a:spcBef>
                <a:spcPts val="1800"/>
              </a:spcBef>
              <a:buFontTx/>
              <a:buChar char="•"/>
            </a:pPr>
            <a:r>
              <a:rPr lang="el-GR" altLang="el-GR" dirty="0" smtClean="0"/>
              <a:t>Συνεχής αλλαγή</a:t>
            </a:r>
          </a:p>
          <a:p>
            <a:pPr lvl="1" eaLnBrk="1" hangingPunct="1">
              <a:lnSpc>
                <a:spcPct val="125000"/>
              </a:lnSpc>
              <a:buFontTx/>
              <a:buChar char="•"/>
            </a:pPr>
            <a:r>
              <a:rPr lang="el-GR" altLang="el-GR" dirty="0" smtClean="0"/>
              <a:t>Κοινή καταγωγή</a:t>
            </a:r>
          </a:p>
          <a:p>
            <a:pPr lvl="1" eaLnBrk="1" hangingPunct="1">
              <a:lnSpc>
                <a:spcPct val="125000"/>
              </a:lnSpc>
              <a:buFontTx/>
              <a:buChar char="•"/>
            </a:pPr>
            <a:r>
              <a:rPr lang="el-GR" altLang="el-GR" dirty="0" smtClean="0"/>
              <a:t>Πολλαπλασιασμός των ειδών</a:t>
            </a:r>
          </a:p>
          <a:p>
            <a:pPr lvl="1" eaLnBrk="1" hangingPunct="1">
              <a:lnSpc>
                <a:spcPct val="125000"/>
              </a:lnSpc>
              <a:buFontTx/>
              <a:buChar char="•"/>
            </a:pPr>
            <a:r>
              <a:rPr lang="el-GR" altLang="el-GR" dirty="0" smtClean="0"/>
              <a:t>Βαθμιαία μεταβολή</a:t>
            </a:r>
          </a:p>
          <a:p>
            <a:pPr lvl="1" eaLnBrk="1" hangingPunct="1">
              <a:lnSpc>
                <a:spcPct val="125000"/>
              </a:lnSpc>
              <a:buFontTx/>
              <a:buChar char="•"/>
            </a:pPr>
            <a:r>
              <a:rPr lang="el-GR" altLang="el-GR" dirty="0" smtClean="0"/>
              <a:t>Φυσική επιλογή</a:t>
            </a:r>
            <a:endParaRPr lang="en-GB" altLang="el-GR" dirty="0" smtClean="0"/>
          </a:p>
          <a:p>
            <a:pPr eaLnBrk="1" hangingPunct="1"/>
            <a:endParaRPr lang="el-GR" altLang="en-US" dirty="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419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9D0FF3D4-A0A5-4011-B2D4-04B5BBA4499D}" type="slidenum">
              <a:rPr lang="el-GR" altLang="en-US" sz="1200" smtClean="0">
                <a:solidFill>
                  <a:srgbClr val="898989"/>
                </a:solidFill>
                <a:cs typeface="Arial" panose="020B0604020202020204" pitchFamily="34" charset="0"/>
              </a:rPr>
              <a:pPr>
                <a:lnSpc>
                  <a:spcPct val="100000"/>
                </a:lnSpc>
                <a:spcBef>
                  <a:spcPct val="0"/>
                </a:spcBef>
                <a:buFontTx/>
                <a:buNone/>
              </a:pPr>
              <a:t>19</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l-GR" altLang="en-US" smtClean="0"/>
              <a:t>Περιεχόμενο Ενότητας</a:t>
            </a:r>
          </a:p>
        </p:txBody>
      </p:sp>
      <p:sp>
        <p:nvSpPr>
          <p:cNvPr id="7171" name="Content Placeholder 2"/>
          <p:cNvSpPr>
            <a:spLocks noGrp="1"/>
          </p:cNvSpPr>
          <p:nvPr>
            <p:ph idx="1"/>
          </p:nvPr>
        </p:nvSpPr>
        <p:spPr>
          <a:xfrm>
            <a:off x="685800" y="1600200"/>
            <a:ext cx="7886700" cy="4351338"/>
          </a:xfrm>
        </p:spPr>
        <p:txBody>
          <a:bodyPr>
            <a:normAutofit lnSpcReduction="10000"/>
          </a:bodyPr>
          <a:lstStyle/>
          <a:p>
            <a:pPr eaLnBrk="1" hangingPunct="1"/>
            <a:r>
              <a:rPr lang="el-GR" altLang="en-US" smtClean="0"/>
              <a:t>Οι απαρχές της δαρβινικής εξελικτικής θεωρίας</a:t>
            </a:r>
          </a:p>
          <a:p>
            <a:pPr eaLnBrk="1" hangingPunct="1"/>
            <a:r>
              <a:rPr lang="el-GR" altLang="en-US" smtClean="0"/>
              <a:t>Η δαρβινική θεωρία της εξέλιξης: τα αποδεικτικά στοιχεία</a:t>
            </a:r>
          </a:p>
          <a:p>
            <a:pPr eaLnBrk="1" hangingPunct="1"/>
            <a:r>
              <a:rPr lang="el-GR" altLang="en-US" smtClean="0"/>
              <a:t>Αναθεωρήσεις της θεωρίας του Δαρβίνου</a:t>
            </a:r>
          </a:p>
          <a:p>
            <a:pPr eaLnBrk="1" hangingPunct="1"/>
            <a:r>
              <a:rPr lang="el-GR" altLang="en-US" smtClean="0"/>
              <a:t>Μικροεξέλιξη: Γενετική ποικιλομορφία και αλλαγή μέσα στα είδη</a:t>
            </a:r>
          </a:p>
          <a:p>
            <a:pPr eaLnBrk="1" hangingPunct="1"/>
            <a:r>
              <a:rPr lang="el-GR" altLang="en-US" smtClean="0"/>
              <a:t>Μακροεξέλιξη: Τα μεγάλα εξελικτικά γεγονότα</a:t>
            </a:r>
            <a:endParaRPr lang="en-US" altLang="en-US" smtClean="0"/>
          </a:p>
        </p:txBody>
      </p:sp>
      <p:sp>
        <p:nvSpPr>
          <p:cNvPr id="4" name="Footer Placeholder 3"/>
          <p:cNvSpPr>
            <a:spLocks noGrp="1"/>
          </p:cNvSpPr>
          <p:nvPr>
            <p:ph type="ftr" sz="quarter" idx="11"/>
          </p:nvPr>
        </p:nvSpPr>
        <p:spPr/>
        <p:txBody>
          <a:bodyPr/>
          <a:lstStyle/>
          <a:p>
            <a:pPr>
              <a:defRPr/>
            </a:pPr>
            <a:r>
              <a:rPr lang="el-GR" dirty="0"/>
              <a:t>Ενότητα 3. Βιολογική Εξέλιξη</a:t>
            </a:r>
          </a:p>
        </p:txBody>
      </p:sp>
      <p:sp>
        <p:nvSpPr>
          <p:cNvPr id="717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71E4D6D4-C6CB-41D2-BD20-0C0DC1AEF22F}" type="slidenum">
              <a:rPr lang="el-GR" altLang="en-US" sz="1200" smtClean="0">
                <a:solidFill>
                  <a:srgbClr val="898989"/>
                </a:solidFill>
                <a:cs typeface="Arial" panose="020B0604020202020204" pitchFamily="34" charset="0"/>
              </a:rPr>
              <a:pPr>
                <a:lnSpc>
                  <a:spcPct val="100000"/>
                </a:lnSpc>
                <a:spcBef>
                  <a:spcPct val="0"/>
                </a:spcBef>
                <a:buFontTx/>
                <a:buNone/>
              </a:pPr>
              <a:t>2</a:t>
            </a:fld>
            <a:endParaRPr lang="el-GR" altLang="en-US" sz="1200" smtClean="0">
              <a:solidFill>
                <a:srgbClr val="898989"/>
              </a:solidFill>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l-GR" altLang="en-US" smtClean="0"/>
              <a:t>Συνεχής Αλλαγή</a:t>
            </a:r>
          </a:p>
        </p:txBody>
      </p:sp>
      <p:sp>
        <p:nvSpPr>
          <p:cNvPr id="44037" name="Content Placeholder 1"/>
          <p:cNvSpPr>
            <a:spLocks noGrp="1"/>
          </p:cNvSpPr>
          <p:nvPr>
            <p:ph idx="1"/>
          </p:nvPr>
        </p:nvSpPr>
        <p:spPr/>
        <p:txBody>
          <a:bodyPr/>
          <a:lstStyle/>
          <a:p>
            <a:pPr marL="457200" indent="0" eaLnBrk="1" hangingPunct="1">
              <a:buFont typeface="Arial" panose="020B0604020202020204" pitchFamily="34" charset="0"/>
              <a:buNone/>
            </a:pPr>
            <a:endParaRPr lang="el-GR" altLang="el-GR" sz="2800" b="1" smtClean="0"/>
          </a:p>
          <a:p>
            <a:pPr marL="457200" indent="0" eaLnBrk="1" hangingPunct="1">
              <a:buFont typeface="Arial" panose="020B0604020202020204" pitchFamily="34" charset="0"/>
              <a:buNone/>
            </a:pPr>
            <a:r>
              <a:rPr lang="el-GR" altLang="el-GR" sz="2800" smtClean="0"/>
              <a:t>Ο</a:t>
            </a:r>
            <a:r>
              <a:rPr lang="el-GR" altLang="el-GR" sz="2800" smtClean="0">
                <a:cs typeface="Arial" panose="020B0604020202020204" pitchFamily="34" charset="0"/>
              </a:rPr>
              <a:t> </a:t>
            </a:r>
            <a:r>
              <a:rPr lang="el-GR" altLang="el-GR" sz="2800" smtClean="0"/>
              <a:t>ζωντανός κόσμος δεν είναι ούτε σταθερός, ούτε έχει κάποια αέναη περιοδικότητα, αλλά αλλάζει διαρκώς</a:t>
            </a:r>
            <a:r>
              <a:rPr lang="en-US" altLang="el-GR" sz="2800" smtClean="0"/>
              <a:t>.</a:t>
            </a:r>
            <a:endParaRPr lang="el-GR" altLang="el-GR" sz="2800" smtClean="0"/>
          </a:p>
          <a:p>
            <a:pPr marL="457200" indent="0"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440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7F804155-3D17-4745-A431-EEE4743F8994}" type="slidenum">
              <a:rPr lang="el-GR" altLang="en-US" sz="1200" smtClean="0">
                <a:solidFill>
                  <a:srgbClr val="898989"/>
                </a:solidFill>
                <a:cs typeface="Arial" panose="020B0604020202020204" pitchFamily="34" charset="0"/>
              </a:rPr>
              <a:pPr>
                <a:lnSpc>
                  <a:spcPct val="100000"/>
                </a:lnSpc>
                <a:spcBef>
                  <a:spcPct val="0"/>
                </a:spcBef>
                <a:buFontTx/>
                <a:buNone/>
              </a:pPr>
              <a:t>20</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l-GR" altLang="en-US" smtClean="0"/>
              <a:t>Απολιθώματα 1/2</a:t>
            </a:r>
          </a:p>
        </p:txBody>
      </p:sp>
      <p:sp>
        <p:nvSpPr>
          <p:cNvPr id="46085" name="Content Placeholder 1"/>
          <p:cNvSpPr>
            <a:spLocks noGrp="1"/>
          </p:cNvSpPr>
          <p:nvPr>
            <p:ph idx="1"/>
          </p:nvPr>
        </p:nvSpPr>
        <p:spPr/>
        <p:txBody>
          <a:bodyPr/>
          <a:lstStyle/>
          <a:p>
            <a:pPr marL="457200" indent="0" eaLnBrk="1" hangingPunct="1">
              <a:buFont typeface="Arial" panose="020B0604020202020204" pitchFamily="34" charset="0"/>
              <a:buNone/>
            </a:pPr>
            <a:endParaRPr lang="el-GR" altLang="el-GR" sz="2800" b="1" smtClean="0"/>
          </a:p>
          <a:p>
            <a:pPr marL="457200" indent="0" eaLnBrk="1" hangingPunct="1">
              <a:buFont typeface="Arial" panose="020B0604020202020204" pitchFamily="34" charset="0"/>
              <a:buNone/>
            </a:pPr>
            <a:r>
              <a:rPr lang="el-GR" altLang="el-GR" sz="2800" smtClean="0"/>
              <a:t>Ζώα με σκληρά μέρη: καλή απολίθωση</a:t>
            </a:r>
            <a:r>
              <a:rPr lang="en-US" altLang="el-GR" sz="2800" smtClean="0"/>
              <a:t>.</a:t>
            </a:r>
            <a:endParaRPr lang="el-GR" altLang="el-GR" sz="2800" smtClean="0"/>
          </a:p>
          <a:p>
            <a:pPr marL="457200" indent="0" eaLnBrk="1" hangingPunct="1">
              <a:buFont typeface="Arial" panose="020B0604020202020204" pitchFamily="34" charset="0"/>
              <a:buNone/>
            </a:pPr>
            <a:r>
              <a:rPr lang="el-GR" altLang="el-GR" sz="2800" smtClean="0"/>
              <a:t>Ζώα με μαλακά μέρη: σπάνια καλή απολίθωση</a:t>
            </a:r>
            <a:r>
              <a:rPr lang="en-US" altLang="el-GR" sz="2800" smtClean="0"/>
              <a:t>.</a:t>
            </a:r>
            <a:endParaRPr lang="en-GB" altLang="el-GR" sz="2800" smtClean="0"/>
          </a:p>
          <a:p>
            <a:pPr marL="457200" indent="0"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4608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CD4178E3-6B86-4BF5-A88E-4507BEEF55EB}" type="slidenum">
              <a:rPr lang="el-GR" altLang="en-US" sz="1200" smtClean="0">
                <a:solidFill>
                  <a:srgbClr val="898989"/>
                </a:solidFill>
                <a:cs typeface="Arial" panose="020B0604020202020204" pitchFamily="34" charset="0"/>
              </a:rPr>
              <a:pPr>
                <a:lnSpc>
                  <a:spcPct val="100000"/>
                </a:lnSpc>
                <a:spcBef>
                  <a:spcPct val="0"/>
                </a:spcBef>
                <a:buFontTx/>
                <a:buNone/>
              </a:pPr>
              <a:t>21</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l-GR" altLang="en-US" smtClean="0"/>
              <a:t>Απολιθώματα 2/2</a:t>
            </a:r>
          </a:p>
        </p:txBody>
      </p:sp>
      <p:pic>
        <p:nvPicPr>
          <p:cNvPr id="4813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51000" y="1544638"/>
            <a:ext cx="5842000" cy="4811712"/>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4813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991293E8-644F-4386-894C-9EC45F56441B}" type="slidenum">
              <a:rPr lang="el-GR" altLang="en-US" sz="1200" smtClean="0">
                <a:solidFill>
                  <a:srgbClr val="898989"/>
                </a:solidFill>
                <a:cs typeface="Arial" panose="020B0604020202020204" pitchFamily="34" charset="0"/>
              </a:rPr>
              <a:pPr>
                <a:lnSpc>
                  <a:spcPct val="100000"/>
                </a:lnSpc>
                <a:spcBef>
                  <a:spcPct val="0"/>
                </a:spcBef>
                <a:buFontTx/>
                <a:buNone/>
              </a:pPr>
              <a:t>22</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100888" y="6080125"/>
            <a:ext cx="341312" cy="276225"/>
          </a:xfrm>
          <a:prstGeom prst="rect">
            <a:avLst/>
          </a:prstGeom>
          <a:noFill/>
        </p:spPr>
        <p:txBody>
          <a:bodyPr wrap="none">
            <a:spAutoFit/>
          </a:bodyPr>
          <a:lstStyle/>
          <a:p>
            <a:pPr>
              <a:defRPr/>
            </a:pPr>
            <a:r>
              <a:rPr lang="en-US" sz="1200" dirty="0">
                <a:latin typeface="+mn-lt"/>
              </a:rPr>
              <a:t>11</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l-GR" altLang="en-US" sz="4000" smtClean="0"/>
              <a:t>Σχηματισμός ιζηματογενών πετρωμάτων</a:t>
            </a:r>
          </a:p>
        </p:txBody>
      </p:sp>
      <p:pic>
        <p:nvPicPr>
          <p:cNvPr id="5018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t="21466" b="21198"/>
          <a:stretch>
            <a:fillRect/>
          </a:stretch>
        </p:blipFill>
        <p:spPr>
          <a:xfrm>
            <a:off x="769938" y="2133600"/>
            <a:ext cx="7485062" cy="3217863"/>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5018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39380472-79E3-4E01-867F-A98214C6EC22}" type="slidenum">
              <a:rPr lang="el-GR" altLang="en-US" sz="1200" smtClean="0">
                <a:solidFill>
                  <a:srgbClr val="898989"/>
                </a:solidFill>
                <a:cs typeface="Arial" panose="020B0604020202020204" pitchFamily="34" charset="0"/>
              </a:rPr>
              <a:pPr>
                <a:lnSpc>
                  <a:spcPct val="100000"/>
                </a:lnSpc>
                <a:spcBef>
                  <a:spcPct val="0"/>
                </a:spcBef>
                <a:buFontTx/>
                <a:buNone/>
              </a:pPr>
              <a:t>23</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896225" y="5029200"/>
            <a:ext cx="341313" cy="276225"/>
          </a:xfrm>
          <a:prstGeom prst="rect">
            <a:avLst/>
          </a:prstGeom>
          <a:noFill/>
        </p:spPr>
        <p:txBody>
          <a:bodyPr wrap="none">
            <a:spAutoFit/>
          </a:bodyPr>
          <a:lstStyle/>
          <a:p>
            <a:pPr>
              <a:defRPr/>
            </a:pPr>
            <a:r>
              <a:rPr lang="el-GR" sz="1200" dirty="0">
                <a:latin typeface="+mn-lt"/>
              </a:rPr>
              <a:t>1</a:t>
            </a:r>
            <a:r>
              <a:rPr lang="en-US" sz="1200" dirty="0">
                <a:latin typeface="+mn-lt"/>
              </a:rPr>
              <a:t>2</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l-GR" altLang="en-US" smtClean="0"/>
              <a:t>Γεωλογικός χρόνος 1/2</a:t>
            </a:r>
          </a:p>
        </p:txBody>
      </p:sp>
      <p:sp>
        <p:nvSpPr>
          <p:cNvPr id="52229" name="Content Placeholder 1"/>
          <p:cNvSpPr>
            <a:spLocks noGrp="1"/>
          </p:cNvSpPr>
          <p:nvPr>
            <p:ph idx="1"/>
          </p:nvPr>
        </p:nvSpPr>
        <p:spPr/>
        <p:txBody>
          <a:bodyPr/>
          <a:lstStyle/>
          <a:p>
            <a:pPr marL="457200" eaLnBrk="1" hangingPunct="1"/>
            <a:endParaRPr lang="el-GR" altLang="el-GR" sz="2800" b="1" smtClean="0"/>
          </a:p>
          <a:p>
            <a:pPr marL="457200" eaLnBrk="1" hangingPunct="1"/>
            <a:r>
              <a:rPr lang="el-GR" altLang="el-GR" sz="2800" smtClean="0"/>
              <a:t>Μακροαιώνες</a:t>
            </a:r>
          </a:p>
          <a:p>
            <a:pPr marL="457200" eaLnBrk="1" hangingPunct="1"/>
            <a:r>
              <a:rPr lang="el-GR" altLang="el-GR" sz="2800" smtClean="0"/>
              <a:t>Αιώνες</a:t>
            </a:r>
          </a:p>
          <a:p>
            <a:pPr marL="457200" eaLnBrk="1" hangingPunct="1"/>
            <a:r>
              <a:rPr lang="el-GR" altLang="el-GR" sz="2800" smtClean="0"/>
              <a:t>Περίοδοι</a:t>
            </a:r>
          </a:p>
          <a:p>
            <a:pPr marL="457200" eaLnBrk="1" hangingPunct="1"/>
            <a:r>
              <a:rPr lang="el-GR" altLang="el-GR" sz="2800" smtClean="0"/>
              <a:t>Εποχές</a:t>
            </a:r>
            <a:endParaRPr lang="en-GB" altLang="el-GR" sz="2800" smtClean="0"/>
          </a:p>
          <a:p>
            <a:pPr marL="457200"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5222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51943C24-9ACA-4CE9-9208-CD8563D7A5B2}" type="slidenum">
              <a:rPr lang="el-GR" altLang="en-US" sz="1200" smtClean="0">
                <a:solidFill>
                  <a:srgbClr val="898989"/>
                </a:solidFill>
                <a:cs typeface="Arial" panose="020B0604020202020204" pitchFamily="34" charset="0"/>
              </a:rPr>
              <a:pPr>
                <a:lnSpc>
                  <a:spcPct val="100000"/>
                </a:lnSpc>
                <a:spcBef>
                  <a:spcPct val="0"/>
                </a:spcBef>
                <a:buFontTx/>
                <a:buNone/>
              </a:pPr>
              <a:t>24</a:t>
            </a:fld>
            <a:endParaRPr lang="el-GR" altLang="en-US" sz="1200" smtClean="0">
              <a:solidFill>
                <a:srgbClr val="898989"/>
              </a:solidFill>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l-GR" altLang="en-US" smtClean="0"/>
              <a:t>Γεωλογικός χρόνος 2/2</a:t>
            </a:r>
          </a:p>
        </p:txBody>
      </p:sp>
      <p:pic>
        <p:nvPicPr>
          <p:cNvPr id="54277"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81125" y="1295400"/>
            <a:ext cx="6381750" cy="495935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542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8BBE92D3-6850-4AA4-8458-651AE05610C7}" type="slidenum">
              <a:rPr lang="el-GR" altLang="en-US" sz="1200" smtClean="0">
                <a:solidFill>
                  <a:srgbClr val="898989"/>
                </a:solidFill>
                <a:cs typeface="Arial" panose="020B0604020202020204" pitchFamily="34" charset="0"/>
              </a:rPr>
              <a:pPr>
                <a:lnSpc>
                  <a:spcPct val="100000"/>
                </a:lnSpc>
                <a:spcBef>
                  <a:spcPct val="0"/>
                </a:spcBef>
                <a:buFontTx/>
                <a:buNone/>
              </a:pPr>
              <a:t>25</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421563" y="5978525"/>
            <a:ext cx="341312" cy="276225"/>
          </a:xfrm>
          <a:prstGeom prst="rect">
            <a:avLst/>
          </a:prstGeom>
          <a:noFill/>
        </p:spPr>
        <p:txBody>
          <a:bodyPr wrap="none">
            <a:spAutoFit/>
          </a:bodyPr>
          <a:lstStyle/>
          <a:p>
            <a:pPr>
              <a:defRPr/>
            </a:pPr>
            <a:r>
              <a:rPr lang="en-US" sz="1200" dirty="0">
                <a:latin typeface="+mn-lt"/>
              </a:rPr>
              <a:t>13</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l-GR" altLang="en-US" sz="4000" smtClean="0"/>
              <a:t>Πανίδα της </a:t>
            </a:r>
            <a:r>
              <a:rPr lang="sk-SK" altLang="en-US" sz="4000" smtClean="0"/>
              <a:t>Ediacara</a:t>
            </a:r>
            <a:r>
              <a:rPr lang="el-GR" altLang="en-US" sz="4000" smtClean="0"/>
              <a:t/>
            </a:r>
            <a:br>
              <a:rPr lang="el-GR" altLang="en-US" sz="4000" smtClean="0"/>
            </a:br>
            <a:r>
              <a:rPr lang="el-GR" altLang="en-US" sz="3200" smtClean="0"/>
              <a:t>(600-540 εκατ. χρόνια</a:t>
            </a:r>
            <a:r>
              <a:rPr lang="sk-SK" altLang="en-US" sz="3200" smtClean="0"/>
              <a:t> </a:t>
            </a:r>
            <a:r>
              <a:rPr lang="el-GR" altLang="en-US" sz="3200" smtClean="0"/>
              <a:t>πριν)</a:t>
            </a:r>
          </a:p>
        </p:txBody>
      </p:sp>
      <p:pic>
        <p:nvPicPr>
          <p:cNvPr id="56325"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t="25549"/>
          <a:stretch>
            <a:fillRect/>
          </a:stretch>
        </p:blipFill>
        <p:spPr>
          <a:xfrm>
            <a:off x="1069975" y="1981200"/>
            <a:ext cx="7004050" cy="3552825"/>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5632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0690DCD-7908-4B08-9E2B-1E455FDACB60}" type="slidenum">
              <a:rPr lang="el-GR" altLang="en-US" sz="1200" smtClean="0">
                <a:solidFill>
                  <a:srgbClr val="898989"/>
                </a:solidFill>
                <a:cs typeface="Arial" panose="020B0604020202020204" pitchFamily="34" charset="0"/>
              </a:rPr>
              <a:pPr>
                <a:lnSpc>
                  <a:spcPct val="100000"/>
                </a:lnSpc>
                <a:spcBef>
                  <a:spcPct val="0"/>
                </a:spcBef>
                <a:buFontTx/>
                <a:buNone/>
              </a:pPr>
              <a:t>26</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740650" y="5257800"/>
            <a:ext cx="341313" cy="276225"/>
          </a:xfrm>
          <a:prstGeom prst="rect">
            <a:avLst/>
          </a:prstGeom>
          <a:noFill/>
        </p:spPr>
        <p:txBody>
          <a:bodyPr wrap="none">
            <a:spAutoFit/>
          </a:bodyPr>
          <a:lstStyle/>
          <a:p>
            <a:pPr>
              <a:defRPr/>
            </a:pPr>
            <a:r>
              <a:rPr lang="en-US" sz="1200" dirty="0">
                <a:latin typeface="+mn-lt"/>
              </a:rPr>
              <a:t>14</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l-GR" altLang="en-US" smtClean="0"/>
              <a:t>Θάλασσες της </a:t>
            </a:r>
            <a:r>
              <a:rPr lang="sk-SK" altLang="en-US" smtClean="0"/>
              <a:t>Ediacara</a:t>
            </a:r>
            <a:endParaRPr lang="el-GR" altLang="en-US" smtClean="0"/>
          </a:p>
        </p:txBody>
      </p:sp>
      <p:pic>
        <p:nvPicPr>
          <p:cNvPr id="5837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l="13507" t="26814" r="13033" b="8105"/>
          <a:stretch>
            <a:fillRect/>
          </a:stretch>
        </p:blipFill>
        <p:spPr>
          <a:xfrm>
            <a:off x="1447800" y="1690688"/>
            <a:ext cx="6480175" cy="429895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583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6A421AB-4B67-4BF8-BF34-809D17E0C2F3}" type="slidenum">
              <a:rPr lang="el-GR" altLang="en-US" sz="1200" smtClean="0">
                <a:solidFill>
                  <a:srgbClr val="898989"/>
                </a:solidFill>
                <a:cs typeface="Arial" panose="020B0604020202020204" pitchFamily="34" charset="0"/>
              </a:rPr>
              <a:pPr>
                <a:lnSpc>
                  <a:spcPct val="100000"/>
                </a:lnSpc>
                <a:spcBef>
                  <a:spcPct val="0"/>
                </a:spcBef>
                <a:buFontTx/>
                <a:buNone/>
              </a:pPr>
              <a:t>27</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391400" y="5486400"/>
            <a:ext cx="341313" cy="276225"/>
          </a:xfrm>
          <a:prstGeom prst="rect">
            <a:avLst/>
          </a:prstGeom>
          <a:noFill/>
        </p:spPr>
        <p:txBody>
          <a:bodyPr wrap="none">
            <a:spAutoFit/>
          </a:bodyPr>
          <a:lstStyle/>
          <a:p>
            <a:pPr>
              <a:defRPr/>
            </a:pPr>
            <a:r>
              <a:rPr lang="en-US" sz="1200" dirty="0">
                <a:solidFill>
                  <a:schemeClr val="bg1"/>
                </a:solidFill>
                <a:latin typeface="+mn-lt"/>
              </a:rPr>
              <a:t>15</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l-GR" altLang="en-US" sz="4000" smtClean="0"/>
              <a:t>Πανίδα τ</a:t>
            </a:r>
            <a:r>
              <a:rPr lang="sk-SK" altLang="en-US" sz="4000" smtClean="0"/>
              <a:t>o</a:t>
            </a:r>
            <a:r>
              <a:rPr lang="el-GR" altLang="en-US" sz="4000" smtClean="0"/>
              <a:t>υ </a:t>
            </a:r>
            <a:r>
              <a:rPr lang="sk-SK" altLang="en-US" sz="4000" smtClean="0"/>
              <a:t>Burgess Shale </a:t>
            </a:r>
            <a:r>
              <a:rPr lang="el-GR" altLang="en-US" sz="4000" smtClean="0"/>
              <a:t>1/3</a:t>
            </a:r>
            <a:br>
              <a:rPr lang="el-GR" altLang="en-US" sz="4000" smtClean="0"/>
            </a:br>
            <a:r>
              <a:rPr lang="en-US" altLang="en-US" sz="3200" smtClean="0"/>
              <a:t>(540 </a:t>
            </a:r>
            <a:r>
              <a:rPr lang="el-GR" altLang="en-US" sz="3200" smtClean="0"/>
              <a:t>εκατ.</a:t>
            </a:r>
            <a:r>
              <a:rPr lang="en-US" altLang="en-US" sz="3200" smtClean="0"/>
              <a:t> </a:t>
            </a:r>
            <a:r>
              <a:rPr lang="el-GR" altLang="en-US" sz="3200" smtClean="0"/>
              <a:t>χρόνια πριν)</a:t>
            </a:r>
          </a:p>
        </p:txBody>
      </p:sp>
      <p:pic>
        <p:nvPicPr>
          <p:cNvPr id="6042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t="34033" b="19131"/>
          <a:stretch>
            <a:fillRect/>
          </a:stretch>
        </p:blipFill>
        <p:spPr>
          <a:xfrm>
            <a:off x="1068388" y="2590800"/>
            <a:ext cx="6734175" cy="236220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6042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D2293FCD-5726-4EA8-87B0-A0FC91A6DCF1}" type="slidenum">
              <a:rPr lang="el-GR" altLang="en-US" sz="1200" smtClean="0">
                <a:solidFill>
                  <a:srgbClr val="898989"/>
                </a:solidFill>
                <a:cs typeface="Arial" panose="020B0604020202020204" pitchFamily="34" charset="0"/>
              </a:rPr>
              <a:pPr>
                <a:lnSpc>
                  <a:spcPct val="100000"/>
                </a:lnSpc>
                <a:spcBef>
                  <a:spcPct val="0"/>
                </a:spcBef>
                <a:buFontTx/>
                <a:buNone/>
              </a:pPr>
              <a:t>28</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461250" y="4676775"/>
            <a:ext cx="341313" cy="276225"/>
          </a:xfrm>
          <a:prstGeom prst="rect">
            <a:avLst/>
          </a:prstGeom>
          <a:noFill/>
        </p:spPr>
        <p:txBody>
          <a:bodyPr wrap="none">
            <a:spAutoFit/>
          </a:bodyPr>
          <a:lstStyle/>
          <a:p>
            <a:pPr>
              <a:defRPr/>
            </a:pPr>
            <a:r>
              <a:rPr lang="en-US" sz="1200" dirty="0">
                <a:solidFill>
                  <a:schemeClr val="bg1"/>
                </a:solidFill>
                <a:latin typeface="+mn-lt"/>
              </a:rPr>
              <a:t>16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l-GR" altLang="en-US" smtClean="0"/>
              <a:t>Πανίδα τ</a:t>
            </a:r>
            <a:r>
              <a:rPr lang="sk-SK" altLang="en-US" smtClean="0"/>
              <a:t>o</a:t>
            </a:r>
            <a:r>
              <a:rPr lang="el-GR" altLang="en-US" smtClean="0"/>
              <a:t>υ </a:t>
            </a:r>
            <a:r>
              <a:rPr lang="sk-SK" altLang="en-US" smtClean="0"/>
              <a:t>Burgess Shale </a:t>
            </a:r>
            <a:r>
              <a:rPr lang="el-GR" altLang="en-US" smtClean="0"/>
              <a:t>2/3</a:t>
            </a:r>
            <a:br>
              <a:rPr lang="el-GR" altLang="en-US" smtClean="0"/>
            </a:br>
            <a:r>
              <a:rPr lang="en-US" altLang="en-US" sz="3200" smtClean="0"/>
              <a:t>(540 </a:t>
            </a:r>
            <a:r>
              <a:rPr lang="el-GR" altLang="en-US" sz="3200" smtClean="0"/>
              <a:t>εκατ.</a:t>
            </a:r>
            <a:r>
              <a:rPr lang="en-US" altLang="en-US" sz="3200" smtClean="0"/>
              <a:t> </a:t>
            </a:r>
            <a:r>
              <a:rPr lang="el-GR" altLang="en-US" sz="3200" smtClean="0"/>
              <a:t>χρόνια πριν)</a:t>
            </a:r>
          </a:p>
        </p:txBody>
      </p:sp>
      <p:pic>
        <p:nvPicPr>
          <p:cNvPr id="62469"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t="30928" b="20880"/>
          <a:stretch>
            <a:fillRect/>
          </a:stretch>
        </p:blipFill>
        <p:spPr>
          <a:xfrm>
            <a:off x="1190625" y="2438400"/>
            <a:ext cx="6756400" cy="243840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6246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886DB965-04E8-4B82-AADD-5DDFE16F0408}" type="slidenum">
              <a:rPr lang="el-GR" altLang="en-US" sz="1200" smtClean="0">
                <a:solidFill>
                  <a:srgbClr val="898989"/>
                </a:solidFill>
                <a:cs typeface="Arial" panose="020B0604020202020204" pitchFamily="34" charset="0"/>
              </a:rPr>
              <a:pPr>
                <a:lnSpc>
                  <a:spcPct val="100000"/>
                </a:lnSpc>
                <a:spcBef>
                  <a:spcPct val="0"/>
                </a:spcBef>
                <a:buFontTx/>
                <a:buNone/>
              </a:pPr>
              <a:t>29</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605713" y="4589463"/>
            <a:ext cx="341312" cy="276225"/>
          </a:xfrm>
          <a:prstGeom prst="rect">
            <a:avLst/>
          </a:prstGeom>
          <a:noFill/>
        </p:spPr>
        <p:txBody>
          <a:bodyPr wrap="none">
            <a:spAutoFit/>
          </a:bodyPr>
          <a:lstStyle/>
          <a:p>
            <a:pPr>
              <a:defRPr/>
            </a:pPr>
            <a:r>
              <a:rPr lang="en-US" sz="1200" dirty="0">
                <a:solidFill>
                  <a:schemeClr val="bg1"/>
                </a:solidFill>
                <a:latin typeface="+mn-lt"/>
              </a:rPr>
              <a:t>17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l-GR" altLang="en-US" smtClean="0"/>
              <a:t>Βιολογική Εξέλιξη</a:t>
            </a:r>
            <a:r>
              <a:rPr lang="en-US" altLang="en-US" smtClean="0"/>
              <a:t> 1/3</a:t>
            </a:r>
            <a:endParaRPr lang="el-GR" altLang="en-US" smtClean="0"/>
          </a:p>
        </p:txBody>
      </p:sp>
      <p:sp>
        <p:nvSpPr>
          <p:cNvPr id="9219" name="Content Placeholder 2"/>
          <p:cNvSpPr>
            <a:spLocks noGrp="1"/>
          </p:cNvSpPr>
          <p:nvPr>
            <p:ph idx="1"/>
          </p:nvPr>
        </p:nvSpPr>
        <p:spPr/>
        <p:txBody>
          <a:bodyPr/>
          <a:lstStyle/>
          <a:p>
            <a:pPr marL="457200" indent="0" eaLnBrk="1" hangingPunct="1">
              <a:spcBef>
                <a:spcPct val="0"/>
              </a:spcBef>
              <a:buFont typeface="Arial" panose="020B0604020202020204" pitchFamily="34" charset="0"/>
              <a:buNone/>
            </a:pPr>
            <a:r>
              <a:rPr lang="el-GR" altLang="el-GR" b="1" smtClean="0"/>
              <a:t>Ένα από τα βασικά χαρακτηριστικά των ζωντανών οργανισμών είναι η συνεχής αλλαγή.</a:t>
            </a:r>
            <a:endParaRPr lang="en-GB" altLang="el-GR" b="1" smtClean="0"/>
          </a:p>
          <a:p>
            <a:pPr marL="45720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922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4E15FF8F-1B64-4D05-AF2D-B59C8BFFEE86}" type="slidenum">
              <a:rPr lang="el-GR" altLang="en-US" sz="1200" smtClean="0">
                <a:solidFill>
                  <a:srgbClr val="898989"/>
                </a:solidFill>
                <a:cs typeface="Arial" panose="020B0604020202020204" pitchFamily="34" charset="0"/>
              </a:rPr>
              <a:pPr>
                <a:lnSpc>
                  <a:spcPct val="100000"/>
                </a:lnSpc>
                <a:spcBef>
                  <a:spcPct val="0"/>
                </a:spcBef>
                <a:buFontTx/>
                <a:buNone/>
              </a:pPr>
              <a:t>3</a:t>
            </a:fld>
            <a:endParaRPr lang="el-GR" altLang="en-US" sz="1200" smtClean="0">
              <a:solidFill>
                <a:srgbClr val="898989"/>
              </a:solidFill>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l-GR" altLang="en-US" smtClean="0"/>
              <a:t>Πανίδα τ</a:t>
            </a:r>
            <a:r>
              <a:rPr lang="sk-SK" altLang="en-US" smtClean="0"/>
              <a:t>o</a:t>
            </a:r>
            <a:r>
              <a:rPr lang="el-GR" altLang="en-US" smtClean="0"/>
              <a:t>υ </a:t>
            </a:r>
            <a:r>
              <a:rPr lang="sk-SK" altLang="en-US" smtClean="0"/>
              <a:t>Burgess Shale</a:t>
            </a:r>
            <a:r>
              <a:rPr lang="el-GR" altLang="en-US" smtClean="0"/>
              <a:t> 3/3</a:t>
            </a:r>
            <a:r>
              <a:rPr lang="sk-SK" altLang="en-US" smtClean="0"/>
              <a:t> </a:t>
            </a:r>
            <a:r>
              <a:rPr lang="el-GR" altLang="en-US" smtClean="0"/>
              <a:t/>
            </a:r>
            <a:br>
              <a:rPr lang="el-GR" altLang="en-US" smtClean="0"/>
            </a:br>
            <a:r>
              <a:rPr lang="en-US" altLang="en-US" sz="3200" smtClean="0"/>
              <a:t>(540 </a:t>
            </a:r>
            <a:r>
              <a:rPr lang="el-GR" altLang="en-US" sz="3200" smtClean="0"/>
              <a:t>εκατ.</a:t>
            </a:r>
            <a:r>
              <a:rPr lang="en-US" altLang="en-US" sz="3200" smtClean="0"/>
              <a:t> </a:t>
            </a:r>
            <a:r>
              <a:rPr lang="el-GR" altLang="en-US" sz="3200" smtClean="0"/>
              <a:t>χρόνια πριν)</a:t>
            </a:r>
          </a:p>
        </p:txBody>
      </p:sp>
      <p:pic>
        <p:nvPicPr>
          <p:cNvPr id="64517"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b="1862"/>
          <a:stretch>
            <a:fillRect/>
          </a:stretch>
        </p:blipFill>
        <p:spPr>
          <a:xfrm>
            <a:off x="1519238" y="1658938"/>
            <a:ext cx="6105525" cy="4487862"/>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6451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E693016-BC98-4FA8-8DE7-F1A227DD7C13}" type="slidenum">
              <a:rPr lang="el-GR" altLang="en-US" sz="1200" smtClean="0">
                <a:solidFill>
                  <a:srgbClr val="898989"/>
                </a:solidFill>
                <a:cs typeface="Arial" panose="020B0604020202020204" pitchFamily="34" charset="0"/>
              </a:rPr>
              <a:pPr>
                <a:lnSpc>
                  <a:spcPct val="100000"/>
                </a:lnSpc>
                <a:spcBef>
                  <a:spcPct val="0"/>
                </a:spcBef>
                <a:buFontTx/>
                <a:buNone/>
              </a:pPr>
              <a:t>30</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223125" y="5835650"/>
            <a:ext cx="341313" cy="276225"/>
          </a:xfrm>
          <a:prstGeom prst="rect">
            <a:avLst/>
          </a:prstGeom>
          <a:noFill/>
        </p:spPr>
        <p:txBody>
          <a:bodyPr wrap="none">
            <a:spAutoFit/>
          </a:bodyPr>
          <a:lstStyle/>
          <a:p>
            <a:pPr>
              <a:defRPr/>
            </a:pPr>
            <a:r>
              <a:rPr lang="en-US" sz="1200" dirty="0">
                <a:solidFill>
                  <a:schemeClr val="bg1"/>
                </a:solidFill>
                <a:latin typeface="+mn-lt"/>
              </a:rPr>
              <a:t>18</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l-GR" altLang="en-US" sz="4000" smtClean="0"/>
              <a:t>Αρχαίες θάλασσες κατά την Κάμβρια εξάπλωση</a:t>
            </a:r>
          </a:p>
        </p:txBody>
      </p:sp>
      <p:pic>
        <p:nvPicPr>
          <p:cNvPr id="6656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l="16093" t="27689" r="14783" b="3685"/>
          <a:stretch>
            <a:fillRect/>
          </a:stretch>
        </p:blipFill>
        <p:spPr>
          <a:xfrm>
            <a:off x="1752600" y="1828800"/>
            <a:ext cx="5738813" cy="426720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6656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1157F6A-8BAD-44FD-B87F-947236E83ED1}" type="slidenum">
              <a:rPr lang="el-GR" altLang="en-US" sz="1200" smtClean="0">
                <a:solidFill>
                  <a:srgbClr val="898989"/>
                </a:solidFill>
                <a:cs typeface="Arial" panose="020B0604020202020204" pitchFamily="34" charset="0"/>
              </a:rPr>
              <a:pPr>
                <a:lnSpc>
                  <a:spcPct val="100000"/>
                </a:lnSpc>
                <a:spcBef>
                  <a:spcPct val="0"/>
                </a:spcBef>
                <a:buFontTx/>
                <a:buNone/>
              </a:pPr>
              <a:t>31</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138988" y="5810250"/>
            <a:ext cx="341312" cy="276225"/>
          </a:xfrm>
          <a:prstGeom prst="rect">
            <a:avLst/>
          </a:prstGeom>
          <a:noFill/>
        </p:spPr>
        <p:txBody>
          <a:bodyPr wrap="none">
            <a:spAutoFit/>
          </a:bodyPr>
          <a:lstStyle/>
          <a:p>
            <a:pPr>
              <a:defRPr/>
            </a:pPr>
            <a:r>
              <a:rPr lang="en-US" sz="1200" dirty="0">
                <a:latin typeface="+mn-lt"/>
              </a:rPr>
              <a:t>19</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l-GR" altLang="en-US" smtClean="0"/>
              <a:t>Αρχείο απολιθωμάτων</a:t>
            </a:r>
          </a:p>
        </p:txBody>
      </p:sp>
      <p:sp>
        <p:nvSpPr>
          <p:cNvPr id="68613" name="Content Placeholder 1"/>
          <p:cNvSpPr>
            <a:spLocks noGrp="1"/>
          </p:cNvSpPr>
          <p:nvPr>
            <p:ph idx="1"/>
          </p:nvPr>
        </p:nvSpPr>
        <p:spPr>
          <a:xfrm>
            <a:off x="646113" y="1668463"/>
            <a:ext cx="7886700" cy="4351337"/>
          </a:xfrm>
        </p:spPr>
        <p:txBody>
          <a:bodyPr/>
          <a:lstStyle/>
          <a:p>
            <a:pPr marL="457200" indent="0" eaLnBrk="1" hangingPunct="1">
              <a:spcBef>
                <a:spcPts val="1800"/>
              </a:spcBef>
              <a:buFont typeface="Arial" panose="020B0604020202020204" pitchFamily="34" charset="0"/>
              <a:buNone/>
            </a:pPr>
            <a:r>
              <a:rPr lang="en-US" altLang="el-GR" sz="2800" smtClean="0"/>
              <a:t>Eξελικτική αλλαγή σε πολύ μεγάλη χρονική κλίμακα. </a:t>
            </a:r>
          </a:p>
          <a:p>
            <a:pPr marL="457200" indent="0" eaLnBrk="1" hangingPunct="1">
              <a:spcBef>
                <a:spcPts val="1800"/>
              </a:spcBef>
              <a:buFont typeface="Arial" panose="020B0604020202020204" pitchFamily="34" charset="0"/>
              <a:buNone/>
            </a:pPr>
            <a:r>
              <a:rPr lang="en-US" altLang="el-GR" sz="2800" smtClean="0"/>
              <a:t>Κατά τη διάρκεια του γεωλογικού χρόνου, τα είδη δημιουργούνται και εξαφανίζονται επανειλημμένως. </a:t>
            </a:r>
          </a:p>
          <a:p>
            <a:pPr marL="457200" indent="0" eaLnBrk="1" hangingPunct="1">
              <a:spcBef>
                <a:spcPts val="1800"/>
              </a:spcBef>
              <a:buFont typeface="Arial" panose="020B0604020202020204" pitchFamily="34" charset="0"/>
              <a:buNone/>
            </a:pPr>
            <a:r>
              <a:rPr lang="en-US" altLang="el-GR" sz="2800" smtClean="0"/>
              <a:t>Τα είδη των ζώων συνήθως επιβιώνουν για περίπου 1 έως 10 εκατομμύρια χρόνια, αν και η διάρκεια αυτή είναι εξαιρετικά ποικίλη. </a:t>
            </a:r>
          </a:p>
          <a:p>
            <a:pPr marL="457200" indent="0"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6861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C737B03F-626F-4929-A540-4944FAA20302}" type="slidenum">
              <a:rPr lang="el-GR" altLang="en-US" sz="1200" smtClean="0">
                <a:solidFill>
                  <a:srgbClr val="898989"/>
                </a:solidFill>
                <a:cs typeface="Arial" panose="020B0604020202020204" pitchFamily="34" charset="0"/>
              </a:rPr>
              <a:pPr>
                <a:lnSpc>
                  <a:spcPct val="100000"/>
                </a:lnSpc>
                <a:spcBef>
                  <a:spcPct val="0"/>
                </a:spcBef>
                <a:buFontTx/>
                <a:buNone/>
              </a:pPr>
              <a:t>32</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Title 1"/>
          <p:cNvSpPr>
            <a:spLocks noGrp="1"/>
          </p:cNvSpPr>
          <p:nvPr>
            <p:ph type="title"/>
          </p:nvPr>
        </p:nvSpPr>
        <p:spPr/>
        <p:txBody>
          <a:bodyPr>
            <a:normAutofit fontScale="90000"/>
          </a:bodyPr>
          <a:lstStyle/>
          <a:p>
            <a:pPr eaLnBrk="1" hangingPunct="1"/>
            <a:r>
              <a:rPr lang="en-US" altLang="el-GR" dirty="0" smtClean="0"/>
              <a:t/>
            </a:r>
            <a:br>
              <a:rPr lang="en-US" altLang="el-GR" dirty="0" smtClean="0"/>
            </a:br>
            <a:r>
              <a:rPr lang="el-GR" altLang="el-GR" sz="4900" dirty="0" smtClean="0"/>
              <a:t>Τάσεις στην αλλαγή των ειδών</a:t>
            </a:r>
            <a:r>
              <a:rPr lang="en-US" altLang="el-GR" sz="4900" dirty="0" smtClean="0"/>
              <a:t/>
            </a:r>
            <a:br>
              <a:rPr lang="en-US" altLang="el-GR" sz="4900" dirty="0" smtClean="0"/>
            </a:br>
            <a:endParaRPr lang="el-GR" altLang="en-US" dirty="0" smtClean="0"/>
          </a:p>
        </p:txBody>
      </p:sp>
      <p:sp>
        <p:nvSpPr>
          <p:cNvPr id="70660" name="Content Placeholder 1"/>
          <p:cNvSpPr>
            <a:spLocks noGrp="1"/>
          </p:cNvSpPr>
          <p:nvPr>
            <p:ph idx="1"/>
          </p:nvPr>
        </p:nvSpPr>
        <p:spPr>
          <a:xfrm>
            <a:off x="646113" y="1668463"/>
            <a:ext cx="7886700" cy="4351337"/>
          </a:xfrm>
        </p:spPr>
        <p:txBody>
          <a:bodyPr/>
          <a:lstStyle/>
          <a:p>
            <a:pPr marL="457200" indent="0" eaLnBrk="1" hangingPunct="1">
              <a:spcBef>
                <a:spcPts val="1800"/>
              </a:spcBef>
              <a:buFont typeface="Arial" panose="020B0604020202020204" pitchFamily="34" charset="0"/>
              <a:buNone/>
            </a:pPr>
            <a:r>
              <a:rPr lang="el-GR" altLang="el-GR" sz="2800" smtClean="0"/>
              <a:t>Αλλαγές στα τυπικά χαρακτηριστικά ή πρότυπα της ποικιλότητας μιας ομάδας οργανισμών, οι οποίες έχουν συγκεκριμένη κατεύθυνση. </a:t>
            </a:r>
          </a:p>
          <a:p>
            <a:pPr marL="457200" indent="0" eaLnBrk="1" hangingPunct="1">
              <a:spcBef>
                <a:spcPts val="1800"/>
              </a:spcBef>
              <a:buFont typeface="Arial" panose="020B0604020202020204" pitchFamily="34" charset="0"/>
              <a:buNone/>
            </a:pPr>
            <a:r>
              <a:rPr lang="el-GR" altLang="el-GR" sz="2800" smtClean="0"/>
              <a:t>Οι τάσεις των απολιθωμάτων δείχνουν καθαρά την αρχή της συνεχούς αλλαγής που </a:t>
            </a:r>
            <a:r>
              <a:rPr lang="el-GR" altLang="el-GR" sz="2800" smtClean="0">
                <a:cs typeface="Arial" panose="020B0604020202020204" pitchFamily="34" charset="0"/>
              </a:rPr>
              <a:t>διατύπωσε ο Δαρβίνος.</a:t>
            </a:r>
            <a:endParaRPr lang="en-GB" altLang="el-GR" sz="2800" smtClean="0">
              <a:cs typeface="Arial" panose="020B0604020202020204" pitchFamily="34" charset="0"/>
            </a:endParaRPr>
          </a:p>
          <a:p>
            <a:pPr marL="457200" indent="0"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7065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B96D9F08-AD36-4E0E-85EA-08C79BCC9228}" type="slidenum">
              <a:rPr lang="el-GR" altLang="en-US" sz="1200" smtClean="0">
                <a:solidFill>
                  <a:srgbClr val="898989"/>
                </a:solidFill>
                <a:cs typeface="Arial" panose="020B0604020202020204" pitchFamily="34" charset="0"/>
              </a:rPr>
              <a:pPr>
                <a:lnSpc>
                  <a:spcPct val="100000"/>
                </a:lnSpc>
                <a:spcBef>
                  <a:spcPct val="0"/>
                </a:spcBef>
                <a:buFontTx/>
                <a:buNone/>
              </a:pPr>
              <a:t>33</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l-GR" altLang="en-US" smtClean="0"/>
              <a:t>Η εξέλιξη του αλόγου</a:t>
            </a:r>
          </a:p>
        </p:txBody>
      </p:sp>
      <p:pic>
        <p:nvPicPr>
          <p:cNvPr id="72707"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43000" y="1412875"/>
            <a:ext cx="1720850" cy="4754563"/>
          </a:xfrm>
        </p:spPr>
      </p:pic>
      <p:pic>
        <p:nvPicPr>
          <p:cNvPr id="72708"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rcRect l="6152" t="951" r="7573" b="2"/>
          <a:stretch>
            <a:fillRect/>
          </a:stretch>
        </p:blipFill>
        <p:spPr>
          <a:xfrm>
            <a:off x="2894013" y="1417638"/>
            <a:ext cx="5032375" cy="4329112"/>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7271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1592CA74-6E32-48F3-907C-D4041A180CED}" type="slidenum">
              <a:rPr lang="el-GR" altLang="en-US" sz="1200" smtClean="0">
                <a:solidFill>
                  <a:srgbClr val="898989"/>
                </a:solidFill>
                <a:cs typeface="Arial" panose="020B0604020202020204" pitchFamily="34" charset="0"/>
              </a:rPr>
              <a:pPr>
                <a:lnSpc>
                  <a:spcPct val="100000"/>
                </a:lnSpc>
                <a:spcBef>
                  <a:spcPct val="0"/>
                </a:spcBef>
                <a:buFontTx/>
                <a:buNone/>
              </a:pPr>
              <a:t>34</a:t>
            </a:fld>
            <a:endParaRPr lang="el-GR" altLang="en-US" sz="1200" smtClean="0">
              <a:solidFill>
                <a:srgbClr val="898989"/>
              </a:solidFill>
              <a:cs typeface="Arial" panose="020B0604020202020204" pitchFamily="34" charset="0"/>
            </a:endParaRPr>
          </a:p>
        </p:txBody>
      </p:sp>
      <p:sp>
        <p:nvSpPr>
          <p:cNvPr id="7" name="TextBox 6"/>
          <p:cNvSpPr txBox="1"/>
          <p:nvPr/>
        </p:nvSpPr>
        <p:spPr>
          <a:xfrm>
            <a:off x="2573338" y="5913438"/>
            <a:ext cx="341312" cy="276225"/>
          </a:xfrm>
          <a:prstGeom prst="rect">
            <a:avLst/>
          </a:prstGeom>
          <a:noFill/>
        </p:spPr>
        <p:txBody>
          <a:bodyPr wrap="none">
            <a:spAutoFit/>
          </a:bodyPr>
          <a:lstStyle/>
          <a:p>
            <a:pPr>
              <a:defRPr/>
            </a:pPr>
            <a:r>
              <a:rPr lang="en-US" sz="1200" dirty="0">
                <a:latin typeface="+mn-lt"/>
              </a:rPr>
              <a:t>20</a:t>
            </a:r>
          </a:p>
        </p:txBody>
      </p:sp>
      <p:sp>
        <p:nvSpPr>
          <p:cNvPr id="8" name="TextBox 7"/>
          <p:cNvSpPr txBox="1"/>
          <p:nvPr/>
        </p:nvSpPr>
        <p:spPr>
          <a:xfrm>
            <a:off x="7615238" y="5414963"/>
            <a:ext cx="341312" cy="276225"/>
          </a:xfrm>
          <a:prstGeom prst="rect">
            <a:avLst/>
          </a:prstGeom>
          <a:noFill/>
        </p:spPr>
        <p:txBody>
          <a:bodyPr wrap="none">
            <a:spAutoFit/>
          </a:bodyPr>
          <a:lstStyle/>
          <a:p>
            <a:pPr>
              <a:defRPr/>
            </a:pPr>
            <a:r>
              <a:rPr lang="el-GR" sz="1200" dirty="0">
                <a:latin typeface="+mn-lt"/>
              </a:rPr>
              <a:t>2</a:t>
            </a:r>
            <a:r>
              <a:rPr lang="en-US" sz="1200" dirty="0">
                <a:latin typeface="+mn-lt"/>
              </a:rPr>
              <a:t>1</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l-GR" altLang="en-US" smtClean="0"/>
              <a:t>Κοινή καταγωγή</a:t>
            </a:r>
          </a:p>
        </p:txBody>
      </p:sp>
      <p:sp>
        <p:nvSpPr>
          <p:cNvPr id="74757" name="Content Placeholder 2"/>
          <p:cNvSpPr>
            <a:spLocks noGrp="1"/>
          </p:cNvSpPr>
          <p:nvPr>
            <p:ph idx="1"/>
          </p:nvPr>
        </p:nvSpPr>
        <p:spPr>
          <a:xfrm>
            <a:off x="619125" y="1690688"/>
            <a:ext cx="7886700" cy="4351337"/>
          </a:xfrm>
        </p:spPr>
        <p:txBody>
          <a:bodyPr/>
          <a:lstStyle/>
          <a:p>
            <a:pPr marL="457200" indent="0" eaLnBrk="1" hangingPunct="1">
              <a:buFont typeface="Arial" panose="020B0604020202020204" pitchFamily="34" charset="0"/>
              <a:buNone/>
            </a:pPr>
            <a:endParaRPr lang="el-GR" altLang="el-GR" sz="2800" b="1" smtClean="0"/>
          </a:p>
          <a:p>
            <a:pPr marL="457200" indent="0" eaLnBrk="1" hangingPunct="1">
              <a:buFont typeface="Arial" panose="020B0604020202020204" pitchFamily="34" charset="0"/>
              <a:buNone/>
            </a:pPr>
            <a:r>
              <a:rPr lang="en-GB" altLang="el-GR" sz="2800" smtClean="0"/>
              <a:t>Ο Δαρβίνος πρότεινε ότι όλα τα φυτά και τα ζώα κατάγονται από μια προγονική μορφή η οποία δέχθηκε για πρώτη φορά την ανάσα της ζωής. </a:t>
            </a:r>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7475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148FCE84-8F56-4012-87F9-A2D1207B8A77}" type="slidenum">
              <a:rPr lang="el-GR" altLang="en-US" sz="1200" smtClean="0">
                <a:solidFill>
                  <a:srgbClr val="898989"/>
                </a:solidFill>
                <a:cs typeface="Arial" panose="020B0604020202020204" pitchFamily="34" charset="0"/>
              </a:rPr>
              <a:pPr>
                <a:lnSpc>
                  <a:spcPct val="100000"/>
                </a:lnSpc>
                <a:spcBef>
                  <a:spcPct val="0"/>
                </a:spcBef>
                <a:buFontTx/>
                <a:buNone/>
              </a:pPr>
              <a:t>35</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l-GR" altLang="en-US" smtClean="0"/>
              <a:t>Φυλογενετικό Δέντρο</a:t>
            </a:r>
          </a:p>
        </p:txBody>
      </p:sp>
      <p:pic>
        <p:nvPicPr>
          <p:cNvPr id="76803"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95425" y="1485900"/>
            <a:ext cx="3017838" cy="4781550"/>
          </a:xfrm>
        </p:spPr>
      </p:pic>
      <p:sp>
        <p:nvSpPr>
          <p:cNvPr id="7" name="Content Placeholder 6"/>
          <p:cNvSpPr>
            <a:spLocks noGrp="1"/>
          </p:cNvSpPr>
          <p:nvPr>
            <p:ph sz="half" idx="2"/>
          </p:nvPr>
        </p:nvSpPr>
        <p:spPr>
          <a:xfrm>
            <a:off x="4629150" y="1825625"/>
            <a:ext cx="2838450" cy="4351338"/>
          </a:xfrm>
        </p:spPr>
        <p:txBody>
          <a:bodyPr/>
          <a:lstStyle/>
          <a:p>
            <a:pPr marL="0" indent="0" eaLnBrk="1" hangingPunct="1">
              <a:buFont typeface="Arial" panose="020B0604020202020204" pitchFamily="34" charset="0"/>
              <a:buNone/>
              <a:defRPr/>
            </a:pPr>
            <a:endParaRPr lang="el-GR" altLang="el-GR" sz="2800" b="1" dirty="0"/>
          </a:p>
          <a:p>
            <a:pPr marL="0" indent="0" eaLnBrk="1" hangingPunct="1">
              <a:buFont typeface="Arial" panose="020B0604020202020204" pitchFamily="34" charset="0"/>
              <a:buNone/>
              <a:defRPr/>
            </a:pPr>
            <a:r>
              <a:rPr lang="en-US" altLang="el-GR" sz="2800" b="1" dirty="0"/>
              <a:t>Haeckel 1866</a:t>
            </a:r>
            <a:endParaRPr lang="en-GB" altLang="el-GR" sz="2800" b="1" dirty="0"/>
          </a:p>
          <a:p>
            <a:pPr eaLnBrk="1" hangingPunct="1">
              <a:defRPr/>
            </a:pPr>
            <a:endParaRPr lang="el-GR" dirty="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7680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86FACAE0-F577-4659-9DBD-A0B7EC2336B4}" type="slidenum">
              <a:rPr lang="el-GR" altLang="en-US" sz="1200" smtClean="0">
                <a:solidFill>
                  <a:srgbClr val="898989"/>
                </a:solidFill>
                <a:cs typeface="Arial" panose="020B0604020202020204" pitchFamily="34" charset="0"/>
              </a:rPr>
              <a:pPr>
                <a:lnSpc>
                  <a:spcPct val="100000"/>
                </a:lnSpc>
                <a:spcBef>
                  <a:spcPct val="0"/>
                </a:spcBef>
                <a:buFontTx/>
                <a:buNone/>
              </a:pPr>
              <a:t>36</a:t>
            </a:fld>
            <a:endParaRPr lang="el-GR" altLang="en-US" sz="1200" smtClean="0">
              <a:solidFill>
                <a:srgbClr val="898989"/>
              </a:solidFill>
              <a:cs typeface="Arial" panose="020B0604020202020204" pitchFamily="34" charset="0"/>
            </a:endParaRPr>
          </a:p>
        </p:txBody>
      </p:sp>
      <p:sp>
        <p:nvSpPr>
          <p:cNvPr id="10" name="TextBox 9"/>
          <p:cNvSpPr txBox="1"/>
          <p:nvPr/>
        </p:nvSpPr>
        <p:spPr>
          <a:xfrm>
            <a:off x="4549775" y="5989638"/>
            <a:ext cx="341313" cy="276225"/>
          </a:xfrm>
          <a:prstGeom prst="rect">
            <a:avLst/>
          </a:prstGeom>
          <a:noFill/>
        </p:spPr>
        <p:txBody>
          <a:bodyPr wrap="none">
            <a:spAutoFit/>
          </a:bodyPr>
          <a:lstStyle/>
          <a:p>
            <a:pPr>
              <a:defRPr/>
            </a:pPr>
            <a:r>
              <a:rPr lang="el-GR" sz="1200" dirty="0">
                <a:latin typeface="+mn-lt"/>
              </a:rPr>
              <a:t>2</a:t>
            </a:r>
            <a:r>
              <a:rPr lang="en-US" sz="1200" dirty="0">
                <a:latin typeface="+mn-lt"/>
              </a:rPr>
              <a:t>2</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l-GR" altLang="en-US" smtClean="0"/>
              <a:t>Αρχή της ομολογίας</a:t>
            </a:r>
          </a:p>
        </p:txBody>
      </p:sp>
      <p:sp>
        <p:nvSpPr>
          <p:cNvPr id="78851" name="Content Placeholder 2"/>
          <p:cNvSpPr>
            <a:spLocks noGrp="1"/>
          </p:cNvSpPr>
          <p:nvPr>
            <p:ph idx="1"/>
          </p:nvPr>
        </p:nvSpPr>
        <p:spPr/>
        <p:txBody>
          <a:bodyPr/>
          <a:lstStyle/>
          <a:p>
            <a:pPr marL="914400" indent="-457200" eaLnBrk="1" hangingPunct="1"/>
            <a:r>
              <a:rPr lang="el-GR" altLang="el-GR" sz="2800" smtClean="0"/>
              <a:t>Η βασική πηγή πληροφοριών για την κοινή προέλευση των οργανισμών προέρχεται από τη χρήση της αρχής της ομολογίας</a:t>
            </a:r>
            <a:r>
              <a:rPr lang="en-US" altLang="el-GR" sz="2800" smtClean="0"/>
              <a:t>.</a:t>
            </a:r>
            <a:endParaRPr lang="el-GR" altLang="el-GR" sz="2800" smtClean="0"/>
          </a:p>
          <a:p>
            <a:pPr marL="914400" indent="-457200" eaLnBrk="1" hangingPunct="1"/>
            <a:endParaRPr lang="el-GR" altLang="el-GR" sz="2800" smtClean="0"/>
          </a:p>
          <a:p>
            <a:pPr marL="914400" indent="-457200" eaLnBrk="1" hangingPunct="1"/>
            <a:r>
              <a:rPr lang="el-GR" altLang="el-GR" sz="2800" smtClean="0"/>
              <a:t>«Το ίδιο όργανο σε διαφορετικούς οργανισμούς που μπορεί να έχει κάθε είδους μορφή και λειτουργία»</a:t>
            </a:r>
            <a:r>
              <a:rPr lang="en-US" altLang="el-GR" sz="2800" smtClean="0"/>
              <a:t>.</a:t>
            </a:r>
            <a:r>
              <a:rPr lang="el-GR" altLang="el-GR" sz="2800" smtClean="0"/>
              <a:t> </a:t>
            </a:r>
          </a:p>
          <a:p>
            <a:pPr marL="914400" indent="-457200"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7885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24365803-19AF-48A6-B893-AFF65EB799A9}" type="slidenum">
              <a:rPr lang="el-GR" altLang="en-US" sz="1200" smtClean="0">
                <a:solidFill>
                  <a:srgbClr val="898989"/>
                </a:solidFill>
                <a:cs typeface="Arial" panose="020B0604020202020204" pitchFamily="34" charset="0"/>
              </a:rPr>
              <a:pPr>
                <a:lnSpc>
                  <a:spcPct val="100000"/>
                </a:lnSpc>
                <a:spcBef>
                  <a:spcPct val="0"/>
                </a:spcBef>
                <a:buFontTx/>
                <a:buNone/>
              </a:pPr>
              <a:t>37</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el-GR" altLang="en-US" smtClean="0"/>
              <a:t>Ομόλογες δομές</a:t>
            </a:r>
          </a:p>
        </p:txBody>
      </p:sp>
      <p:sp>
        <p:nvSpPr>
          <p:cNvPr id="80899" name="Content Placeholder 2"/>
          <p:cNvSpPr>
            <a:spLocks noGrp="1"/>
          </p:cNvSpPr>
          <p:nvPr>
            <p:ph idx="1"/>
          </p:nvPr>
        </p:nvSpPr>
        <p:spPr/>
        <p:txBody>
          <a:bodyPr/>
          <a:lstStyle/>
          <a:p>
            <a:pPr marL="457200" eaLnBrk="1" hangingPunct="1"/>
            <a:r>
              <a:rPr lang="el-GR" altLang="el-GR" sz="2800" smtClean="0"/>
              <a:t>Οι δομές που ονομάζουμε ομόλογες αντιπροσωπεύουν χαρακτηριστικά που κληρονομήθηκαν, με κάποιες τροποποιήσεις, από ένα αντίστοιχο χαρακτηριστικό κάποιου κοινού προγόνου</a:t>
            </a:r>
            <a:r>
              <a:rPr lang="en-US" altLang="el-GR" sz="2800" smtClean="0"/>
              <a:t>.</a:t>
            </a:r>
            <a:endParaRPr lang="en-GB" altLang="el-GR" sz="2800" smtClean="0"/>
          </a:p>
          <a:p>
            <a:pPr marL="457200"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8090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5B7786EE-5A58-4DD1-874B-01803C6EB93B}" type="slidenum">
              <a:rPr lang="el-GR" altLang="en-US" sz="1200" smtClean="0">
                <a:solidFill>
                  <a:srgbClr val="898989"/>
                </a:solidFill>
                <a:cs typeface="Arial" panose="020B0604020202020204" pitchFamily="34" charset="0"/>
              </a:rPr>
              <a:pPr>
                <a:lnSpc>
                  <a:spcPct val="100000"/>
                </a:lnSpc>
                <a:spcBef>
                  <a:spcPct val="0"/>
                </a:spcBef>
                <a:buFontTx/>
                <a:buNone/>
              </a:pPr>
              <a:t>38</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l-GR" altLang="en-US" smtClean="0"/>
              <a:t>Σπονδυλόζωα: πρόσθια άκρα</a:t>
            </a:r>
          </a:p>
        </p:txBody>
      </p:sp>
      <p:pic>
        <p:nvPicPr>
          <p:cNvPr id="82949"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81138" y="1524000"/>
            <a:ext cx="6181725" cy="462915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8294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E4C813-CDCB-4FE5-95A5-D10205111AA2}" type="slidenum">
              <a:rPr lang="el-GR" altLang="en-US" sz="1200" smtClean="0">
                <a:solidFill>
                  <a:srgbClr val="898989"/>
                </a:solidFill>
                <a:cs typeface="Arial" panose="020B0604020202020204" pitchFamily="34" charset="0"/>
              </a:rPr>
              <a:pPr>
                <a:lnSpc>
                  <a:spcPct val="100000"/>
                </a:lnSpc>
                <a:spcBef>
                  <a:spcPct val="0"/>
                </a:spcBef>
                <a:buFontTx/>
                <a:buNone/>
              </a:pPr>
              <a:t>39</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310438" y="5876925"/>
            <a:ext cx="341312" cy="276225"/>
          </a:xfrm>
          <a:prstGeom prst="rect">
            <a:avLst/>
          </a:prstGeom>
          <a:noFill/>
        </p:spPr>
        <p:txBody>
          <a:bodyPr wrap="none">
            <a:spAutoFit/>
          </a:bodyPr>
          <a:lstStyle/>
          <a:p>
            <a:pPr>
              <a:defRPr/>
            </a:pPr>
            <a:r>
              <a:rPr lang="el-GR" sz="1200" dirty="0">
                <a:latin typeface="+mn-lt"/>
              </a:rPr>
              <a:t>2</a:t>
            </a:r>
            <a:r>
              <a:rPr lang="en-US" sz="1200" dirty="0">
                <a:latin typeface="+mn-lt"/>
              </a:rPr>
              <a:t>3</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n-US" smtClean="0"/>
              <a:t>Βιολογική Εξέλιξη</a:t>
            </a:r>
            <a:r>
              <a:rPr lang="en-US" altLang="en-US" smtClean="0"/>
              <a:t> 2/3</a:t>
            </a:r>
            <a:endParaRPr lang="el-GR" altLang="en-US" smtClean="0"/>
          </a:p>
        </p:txBody>
      </p:sp>
      <p:sp>
        <p:nvSpPr>
          <p:cNvPr id="11267" name="Content Placeholder 2"/>
          <p:cNvSpPr>
            <a:spLocks noGrp="1"/>
          </p:cNvSpPr>
          <p:nvPr>
            <p:ph idx="1"/>
          </p:nvPr>
        </p:nvSpPr>
        <p:spPr>
          <a:xfrm>
            <a:off x="466725" y="1690688"/>
            <a:ext cx="8210550" cy="4351337"/>
          </a:xfrm>
        </p:spPr>
        <p:txBody>
          <a:bodyPr/>
          <a:lstStyle/>
          <a:p>
            <a:pPr eaLnBrk="1" hangingPunct="1">
              <a:buFontTx/>
              <a:buChar char="•"/>
            </a:pPr>
            <a:r>
              <a:rPr lang="el-GR" altLang="el-GR" b="1" smtClean="0"/>
              <a:t>Αλλαγές σε μικρή κλίμακα</a:t>
            </a:r>
          </a:p>
          <a:p>
            <a:pPr eaLnBrk="1" hangingPunct="1">
              <a:buFont typeface="Arial" panose="020B0604020202020204" pitchFamily="34" charset="0"/>
              <a:buNone/>
            </a:pPr>
            <a:r>
              <a:rPr lang="el-GR" altLang="el-GR" smtClean="0"/>
              <a:t>	π.χ. στο διάστημα μερικών γενιών</a:t>
            </a:r>
          </a:p>
          <a:p>
            <a:pPr eaLnBrk="1" hangingPunct="1">
              <a:buFontTx/>
              <a:buChar char="•"/>
            </a:pPr>
            <a:r>
              <a:rPr lang="el-GR" altLang="el-GR" b="1" smtClean="0"/>
              <a:t>Αλλαγές σε μεσαία κλίμακα</a:t>
            </a:r>
          </a:p>
          <a:p>
            <a:pPr eaLnBrk="1" hangingPunct="1">
              <a:buFont typeface="Arial" panose="020B0604020202020204" pitchFamily="34" charset="0"/>
              <a:buNone/>
            </a:pPr>
            <a:r>
              <a:rPr lang="el-GR" altLang="el-GR" smtClean="0"/>
              <a:t>	π.χ. στο διάστημα μερικών χιλιάδων </a:t>
            </a:r>
            <a:r>
              <a:rPr lang="en-US" altLang="el-GR" smtClean="0"/>
              <a:t>	</a:t>
            </a:r>
            <a:r>
              <a:rPr lang="el-GR" altLang="el-GR" smtClean="0"/>
              <a:t>ετών</a:t>
            </a:r>
          </a:p>
          <a:p>
            <a:pPr eaLnBrk="1" hangingPunct="1">
              <a:buFontTx/>
              <a:buChar char="•"/>
            </a:pPr>
            <a:r>
              <a:rPr lang="el-GR" altLang="el-GR" b="1" smtClean="0"/>
              <a:t>Αλλαγές σε μεγάλη κλίμακα</a:t>
            </a:r>
          </a:p>
          <a:p>
            <a:pPr eaLnBrk="1" hangingPunct="1">
              <a:buFont typeface="Arial" panose="020B0604020202020204" pitchFamily="34" charset="0"/>
              <a:buNone/>
            </a:pPr>
            <a:r>
              <a:rPr lang="el-GR" altLang="el-GR" smtClean="0"/>
              <a:t>	π.χ. στο διάστημα μερικών</a:t>
            </a:r>
            <a:r>
              <a:rPr lang="en-US" altLang="el-GR" smtClean="0"/>
              <a:t> </a:t>
            </a:r>
            <a:r>
              <a:rPr lang="el-GR" altLang="el-GR" smtClean="0"/>
              <a:t>εκατομμυρίων 	ετών</a:t>
            </a:r>
            <a:endParaRPr lang="en-GB" altLang="el-GR" smtClean="0"/>
          </a:p>
          <a:p>
            <a:pPr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126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B632308C-8507-4D73-AF49-CC1CE979D09A}" type="slidenum">
              <a:rPr lang="el-GR" altLang="en-US" sz="1200" smtClean="0">
                <a:solidFill>
                  <a:srgbClr val="898989"/>
                </a:solidFill>
                <a:cs typeface="Arial" panose="020B0604020202020204" pitchFamily="34" charset="0"/>
              </a:rPr>
              <a:pPr>
                <a:lnSpc>
                  <a:spcPct val="100000"/>
                </a:lnSpc>
                <a:spcBef>
                  <a:spcPct val="0"/>
                </a:spcBef>
                <a:buFontTx/>
                <a:buNone/>
              </a:pPr>
              <a:t>4</a:t>
            </a:fld>
            <a:endParaRPr lang="el-GR" altLang="en-US" sz="1200" smtClean="0">
              <a:solidFill>
                <a:srgbClr val="898989"/>
              </a:solidFill>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l-GR" altLang="en-US" smtClean="0"/>
              <a:t>Εξελικτικές διαδικασίες</a:t>
            </a:r>
          </a:p>
        </p:txBody>
      </p:sp>
      <p:sp>
        <p:nvSpPr>
          <p:cNvPr id="84997" name="Content Placeholder 1"/>
          <p:cNvSpPr>
            <a:spLocks noGrp="1"/>
          </p:cNvSpPr>
          <p:nvPr>
            <p:ph idx="1"/>
          </p:nvPr>
        </p:nvSpPr>
        <p:spPr/>
        <p:txBody>
          <a:bodyPr/>
          <a:lstStyle/>
          <a:p>
            <a:pPr marL="914400" indent="-457200" eaLnBrk="1" hangingPunct="1">
              <a:spcBef>
                <a:spcPts val="600"/>
              </a:spcBef>
            </a:pPr>
            <a:r>
              <a:rPr lang="el-GR" altLang="el-GR" sz="2600" smtClean="0"/>
              <a:t>Σε όλη την ιστορία των μορφών της ζωής, οι εξελικτικές διαδικασίες δημιουργούν νέα χαρακτηριστικά που στη συνέχεια κληρονομούνται από τις επόμενες γενιές. </a:t>
            </a:r>
          </a:p>
          <a:p>
            <a:pPr marL="914400" indent="-457200" eaLnBrk="1" hangingPunct="1">
              <a:spcBef>
                <a:spcPts val="1800"/>
              </a:spcBef>
            </a:pPr>
            <a:r>
              <a:rPr lang="el-GR" altLang="el-GR" sz="2600" smtClean="0"/>
              <a:t>Κάθε φορά που εμφανίζεται ένα νέο χαρακτηριστικό σε μια εξελικτική γραμμή, βλέπουμε την απαρχή μιας νέας ομολογίας. Αυτή η ομολογία μεταβιβάζεται σε όλες τις επόμενες εξελικτικές γραμμές εκτός κι’ αν κάποια στιγμή χαθεί.</a:t>
            </a:r>
          </a:p>
          <a:p>
            <a:pPr marL="914400" indent="-457200"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8499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F0FA74CB-191B-4489-A3F5-60A6BB8B9550}" type="slidenum">
              <a:rPr lang="el-GR" altLang="en-US" sz="1200" smtClean="0">
                <a:solidFill>
                  <a:srgbClr val="898989"/>
                </a:solidFill>
                <a:cs typeface="Arial" panose="020B0604020202020204" pitchFamily="34" charset="0"/>
              </a:rPr>
              <a:pPr>
                <a:lnSpc>
                  <a:spcPct val="100000"/>
                </a:lnSpc>
                <a:spcBef>
                  <a:spcPct val="0"/>
                </a:spcBef>
                <a:buFontTx/>
                <a:buNone/>
              </a:pPr>
              <a:t>40</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l-GR" altLang="en-US" smtClean="0"/>
              <a:t>Φυλογενετικό πρότυπο 1/2</a:t>
            </a:r>
          </a:p>
        </p:txBody>
      </p:sp>
      <p:sp>
        <p:nvSpPr>
          <p:cNvPr id="87045" name="Content Placeholder 1"/>
          <p:cNvSpPr>
            <a:spLocks noGrp="1"/>
          </p:cNvSpPr>
          <p:nvPr>
            <p:ph idx="1"/>
          </p:nvPr>
        </p:nvSpPr>
        <p:spPr/>
        <p:txBody>
          <a:bodyPr/>
          <a:lstStyle/>
          <a:p>
            <a:pPr marL="914400" indent="-457200" eaLnBrk="1" hangingPunct="1"/>
            <a:r>
              <a:rPr lang="en-GB" altLang="el-GR" sz="2800" smtClean="0"/>
              <a:t>Το πρότυπο που σχηματίζεται από τον επιμερισμό των ομολογιών μεταξύ των ειδών</a:t>
            </a:r>
            <a:r>
              <a:rPr lang="el-GR" altLang="el-GR" sz="2800" smtClean="0"/>
              <a:t>,</a:t>
            </a:r>
            <a:r>
              <a:rPr lang="en-GB" altLang="el-GR" sz="2800" smtClean="0"/>
              <a:t> μας προσφέρει ενδείξεις για κοινή καταγωγή και μας επιτρέπει να ανασυστήσουμε τη διακλαδισμένη εξελικτική ιστορία της ζωής. </a:t>
            </a:r>
          </a:p>
          <a:p>
            <a:pPr marL="914400" indent="-457200"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8704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44CB5F49-16B6-41C0-8BCD-E0982C948980}" type="slidenum">
              <a:rPr lang="el-GR" altLang="en-US" sz="1200" smtClean="0">
                <a:solidFill>
                  <a:srgbClr val="898989"/>
                </a:solidFill>
                <a:cs typeface="Arial" panose="020B0604020202020204" pitchFamily="34" charset="0"/>
              </a:rPr>
              <a:pPr>
                <a:lnSpc>
                  <a:spcPct val="100000"/>
                </a:lnSpc>
                <a:spcBef>
                  <a:spcPct val="0"/>
                </a:spcBef>
                <a:buFontTx/>
                <a:buNone/>
              </a:pPr>
              <a:t>41</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l-GR" altLang="en-US" smtClean="0"/>
              <a:t>Φυλογενετικό πρότυπο 2/2</a:t>
            </a:r>
          </a:p>
        </p:txBody>
      </p:sp>
      <p:pic>
        <p:nvPicPr>
          <p:cNvPr id="89091"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rcRect b="13007"/>
          <a:stretch>
            <a:fillRect/>
          </a:stretch>
        </p:blipFill>
        <p:spPr>
          <a:xfrm>
            <a:off x="1219200" y="1570038"/>
            <a:ext cx="3482975" cy="4229100"/>
          </a:xfrm>
        </p:spPr>
      </p:pic>
      <p:sp>
        <p:nvSpPr>
          <p:cNvPr id="89092" name="Content Placeholder 6"/>
          <p:cNvSpPr>
            <a:spLocks noGrp="1"/>
          </p:cNvSpPr>
          <p:nvPr>
            <p:ph sz="half" idx="2"/>
          </p:nvPr>
        </p:nvSpPr>
        <p:spPr>
          <a:xfrm>
            <a:off x="4868863" y="1739900"/>
            <a:ext cx="3067050" cy="4059238"/>
          </a:xfrm>
        </p:spPr>
        <p:txBody>
          <a:bodyPr/>
          <a:lstStyle/>
          <a:p>
            <a:pPr eaLnBrk="1" hangingPunct="1"/>
            <a:r>
              <a:rPr lang="el-GR" altLang="el-GR" sz="2000" b="1" smtClean="0"/>
              <a:t>Το φυλογενετικό πρότυπο που καθορίζεται από 12 ομόλογες δομές των άπτερων πουλιών. </a:t>
            </a:r>
            <a:endParaRPr lang="en-US" altLang="el-GR" sz="2000" b="1" smtClean="0"/>
          </a:p>
          <a:p>
            <a:pPr eaLnBrk="1" hangingPunct="1"/>
            <a:r>
              <a:rPr lang="el-GR" altLang="el-GR" sz="2000" b="1" smtClean="0"/>
              <a:t>Οι ομόλογες δομές αριθμούνται από το 1 ως το 12 και εμφανίζονται τόσο στον κλάδο του δέντρου όπου πρωτοεμφανίστηκαν όσο και στα πουλιά τις έχουν.</a:t>
            </a:r>
          </a:p>
          <a:p>
            <a:pPr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8909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6B0AB5B2-79A7-4E89-B2BA-5A39BBE4ABF7}" type="slidenum">
              <a:rPr lang="el-GR" altLang="en-US" sz="1200" smtClean="0">
                <a:solidFill>
                  <a:srgbClr val="898989"/>
                </a:solidFill>
                <a:cs typeface="Arial" panose="020B0604020202020204" pitchFamily="34" charset="0"/>
              </a:rPr>
              <a:pPr>
                <a:lnSpc>
                  <a:spcPct val="100000"/>
                </a:lnSpc>
                <a:spcBef>
                  <a:spcPct val="0"/>
                </a:spcBef>
                <a:buFontTx/>
                <a:buNone/>
              </a:pPr>
              <a:t>42</a:t>
            </a:fld>
            <a:endParaRPr lang="el-GR" altLang="en-US" sz="1200" smtClean="0">
              <a:solidFill>
                <a:srgbClr val="898989"/>
              </a:solidFill>
              <a:cs typeface="Arial" panose="020B0604020202020204" pitchFamily="34" charset="0"/>
            </a:endParaRPr>
          </a:p>
        </p:txBody>
      </p:sp>
      <p:sp>
        <p:nvSpPr>
          <p:cNvPr id="7" name="TextBox 6"/>
          <p:cNvSpPr txBox="1"/>
          <p:nvPr/>
        </p:nvSpPr>
        <p:spPr>
          <a:xfrm>
            <a:off x="1273175" y="5543550"/>
            <a:ext cx="341313" cy="276225"/>
          </a:xfrm>
          <a:prstGeom prst="rect">
            <a:avLst/>
          </a:prstGeom>
          <a:noFill/>
        </p:spPr>
        <p:txBody>
          <a:bodyPr wrap="none">
            <a:spAutoFit/>
          </a:bodyPr>
          <a:lstStyle/>
          <a:p>
            <a:pPr>
              <a:defRPr/>
            </a:pPr>
            <a:r>
              <a:rPr lang="el-GR" sz="1200" dirty="0">
                <a:latin typeface="+mn-lt"/>
              </a:rPr>
              <a:t>2</a:t>
            </a:r>
            <a:r>
              <a:rPr lang="en-US" sz="1200" dirty="0">
                <a:latin typeface="+mn-lt"/>
              </a:rPr>
              <a:t>4</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l-GR" altLang="en-US" dirty="0" smtClean="0"/>
              <a:t>Εγκιβωτισμένη </a:t>
            </a:r>
            <a:r>
              <a:rPr lang="el-GR" altLang="en-US" dirty="0" smtClean="0"/>
              <a:t>ιεραρχία 1/3</a:t>
            </a:r>
          </a:p>
        </p:txBody>
      </p:sp>
      <p:sp>
        <p:nvSpPr>
          <p:cNvPr id="91141" name="Content Placeholder 1"/>
          <p:cNvSpPr>
            <a:spLocks noGrp="1"/>
          </p:cNvSpPr>
          <p:nvPr>
            <p:ph idx="1"/>
          </p:nvPr>
        </p:nvSpPr>
        <p:spPr/>
        <p:txBody>
          <a:bodyPr/>
          <a:lstStyle/>
          <a:p>
            <a:pPr eaLnBrk="1" hangingPunct="1"/>
            <a:endParaRPr lang="el-GR" altLang="el-GR" sz="2800" b="1" smtClean="0"/>
          </a:p>
          <a:p>
            <a:pPr eaLnBrk="1" hangingPunct="1"/>
            <a:r>
              <a:rPr lang="el-GR" altLang="el-GR" sz="2800" smtClean="0"/>
              <a:t>Μικρές ομάδες που βρίσκονται μέσα σε μεγαλύτερες ομάδες</a:t>
            </a:r>
            <a:r>
              <a:rPr lang="en-US" altLang="el-GR" sz="2800" smtClean="0"/>
              <a:t>.</a:t>
            </a:r>
            <a:endParaRPr lang="el-GR" altLang="el-GR" sz="2800" smtClean="0"/>
          </a:p>
          <a:p>
            <a:pPr eaLnBrk="1" hangingPunct="1"/>
            <a:endParaRPr lang="el-GR" altLang="el-GR" sz="2800" smtClean="0"/>
          </a:p>
          <a:p>
            <a:pPr eaLnBrk="1" hangingPunct="1"/>
            <a:r>
              <a:rPr lang="el-GR" altLang="el-GR" sz="2800" smtClean="0"/>
              <a:t>Αποτελεί τη βάση της συστηματικής ταξινόμησης των οργανισμών</a:t>
            </a:r>
            <a:r>
              <a:rPr lang="en-US" altLang="el-GR" sz="2800" smtClean="0"/>
              <a:t>.</a:t>
            </a:r>
            <a:endParaRPr lang="en-GB" altLang="el-GR" sz="28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9114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9FA3F0A3-F455-4B7A-AAAF-D63DFF4DDDB1}" type="slidenum">
              <a:rPr lang="el-GR" altLang="en-US" sz="1200" smtClean="0">
                <a:solidFill>
                  <a:srgbClr val="898989"/>
                </a:solidFill>
                <a:cs typeface="Arial" panose="020B0604020202020204" pitchFamily="34" charset="0"/>
              </a:rPr>
              <a:pPr>
                <a:lnSpc>
                  <a:spcPct val="100000"/>
                </a:lnSpc>
                <a:spcBef>
                  <a:spcPct val="0"/>
                </a:spcBef>
                <a:buFontTx/>
                <a:buNone/>
              </a:pPr>
              <a:t>43</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r>
              <a:rPr lang="el-GR" altLang="en-US" smtClean="0"/>
              <a:t>Εγκιβωτισμένη ιεραρχία 2/3</a:t>
            </a:r>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9318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535072B-CE5D-4263-AD61-282B6984E6AC}" type="slidenum">
              <a:rPr lang="el-GR" altLang="en-US" sz="1200" smtClean="0">
                <a:solidFill>
                  <a:srgbClr val="898989"/>
                </a:solidFill>
                <a:cs typeface="Arial" panose="020B0604020202020204" pitchFamily="34" charset="0"/>
              </a:rPr>
              <a:pPr>
                <a:lnSpc>
                  <a:spcPct val="100000"/>
                </a:lnSpc>
                <a:spcBef>
                  <a:spcPct val="0"/>
                </a:spcBef>
                <a:buFontTx/>
                <a:buNone/>
              </a:pPr>
              <a:t>44</a:t>
            </a:fld>
            <a:endParaRPr lang="el-GR" altLang="en-US" sz="1200" smtClean="0">
              <a:solidFill>
                <a:srgbClr val="898989"/>
              </a:solidFill>
              <a:cs typeface="Arial" panose="020B0604020202020204" pitchFamily="34" charset="0"/>
            </a:endParaRPr>
          </a:p>
        </p:txBody>
      </p:sp>
      <p:pic>
        <p:nvPicPr>
          <p:cNvPr id="931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133600"/>
            <a:ext cx="73025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002588" y="5443538"/>
            <a:ext cx="341312" cy="276225"/>
          </a:xfrm>
          <a:prstGeom prst="rect">
            <a:avLst/>
          </a:prstGeom>
          <a:noFill/>
        </p:spPr>
        <p:txBody>
          <a:bodyPr wrap="none">
            <a:spAutoFit/>
          </a:bodyPr>
          <a:lstStyle/>
          <a:p>
            <a:pPr>
              <a:defRPr/>
            </a:pPr>
            <a:r>
              <a:rPr lang="en-US" sz="1200" dirty="0">
                <a:latin typeface="+mn-lt"/>
              </a:rPr>
              <a:t>25</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r>
              <a:rPr lang="el-GR" altLang="en-US" smtClean="0"/>
              <a:t>Εγκιβωτισμένη ιεραρχία 3/3</a:t>
            </a:r>
          </a:p>
        </p:txBody>
      </p:sp>
      <p:pic>
        <p:nvPicPr>
          <p:cNvPr id="95237"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l="13277" r="13277"/>
          <a:stretch>
            <a:fillRect/>
          </a:stretch>
        </p:blipFill>
        <p:spPr>
          <a:xfrm>
            <a:off x="2209800" y="1538288"/>
            <a:ext cx="4724400" cy="4818062"/>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952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0B150B2-0613-4312-BD17-1C48E2F39C3A}" type="slidenum">
              <a:rPr lang="el-GR" altLang="en-US" sz="1200" smtClean="0">
                <a:solidFill>
                  <a:srgbClr val="898989"/>
                </a:solidFill>
                <a:cs typeface="Arial" panose="020B0604020202020204" pitchFamily="34" charset="0"/>
              </a:rPr>
              <a:pPr>
                <a:lnSpc>
                  <a:spcPct val="100000"/>
                </a:lnSpc>
                <a:spcBef>
                  <a:spcPct val="0"/>
                </a:spcBef>
                <a:buFontTx/>
                <a:buNone/>
              </a:pPr>
              <a:t>45</a:t>
            </a:fld>
            <a:endParaRPr lang="el-GR" altLang="en-US" sz="1200" smtClean="0">
              <a:solidFill>
                <a:srgbClr val="898989"/>
              </a:solidFill>
              <a:cs typeface="Arial" panose="020B0604020202020204" pitchFamily="34" charset="0"/>
            </a:endParaRPr>
          </a:p>
        </p:txBody>
      </p:sp>
      <p:sp>
        <p:nvSpPr>
          <p:cNvPr id="6" name="TextBox 5"/>
          <p:cNvSpPr txBox="1"/>
          <p:nvPr/>
        </p:nvSpPr>
        <p:spPr>
          <a:xfrm>
            <a:off x="6592888" y="6089650"/>
            <a:ext cx="341312" cy="276225"/>
          </a:xfrm>
          <a:prstGeom prst="rect">
            <a:avLst/>
          </a:prstGeom>
          <a:noFill/>
        </p:spPr>
        <p:txBody>
          <a:bodyPr wrap="none">
            <a:spAutoFit/>
          </a:bodyPr>
          <a:lstStyle/>
          <a:p>
            <a:pPr>
              <a:defRPr/>
            </a:pPr>
            <a:r>
              <a:rPr lang="el-GR" sz="1200" dirty="0">
                <a:latin typeface="+mn-lt"/>
              </a:rPr>
              <a:t>2</a:t>
            </a:r>
            <a:r>
              <a:rPr lang="en-US" sz="1200" dirty="0">
                <a:latin typeface="+mn-lt"/>
              </a:rPr>
              <a:t>6</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l-GR" altLang="en-US" smtClean="0"/>
              <a:t>Εξέλιξη των τετραπόδων</a:t>
            </a:r>
          </a:p>
        </p:txBody>
      </p:sp>
      <p:pic>
        <p:nvPicPr>
          <p:cNvPr id="9728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t="15208"/>
          <a:stretch>
            <a:fillRect/>
          </a:stretch>
        </p:blipFill>
        <p:spPr>
          <a:xfrm>
            <a:off x="1427163" y="1690688"/>
            <a:ext cx="6289675" cy="399415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9728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1DAA7CD-ECBB-42D5-9AC7-EAEC54295BBC}" type="slidenum">
              <a:rPr lang="el-GR" altLang="en-US" sz="1200" smtClean="0">
                <a:solidFill>
                  <a:srgbClr val="898989"/>
                </a:solidFill>
                <a:cs typeface="Arial" panose="020B0604020202020204" pitchFamily="34" charset="0"/>
              </a:rPr>
              <a:pPr>
                <a:lnSpc>
                  <a:spcPct val="100000"/>
                </a:lnSpc>
                <a:spcBef>
                  <a:spcPct val="0"/>
                </a:spcBef>
                <a:buFontTx/>
                <a:buNone/>
              </a:pPr>
              <a:t>46</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375525" y="5408613"/>
            <a:ext cx="341313" cy="276225"/>
          </a:xfrm>
          <a:prstGeom prst="rect">
            <a:avLst/>
          </a:prstGeom>
          <a:noFill/>
        </p:spPr>
        <p:txBody>
          <a:bodyPr wrap="none">
            <a:spAutoFit/>
          </a:bodyPr>
          <a:lstStyle/>
          <a:p>
            <a:pPr>
              <a:defRPr/>
            </a:pPr>
            <a:r>
              <a:rPr lang="el-GR" sz="1200" dirty="0">
                <a:latin typeface="+mn-lt"/>
              </a:rPr>
              <a:t>2</a:t>
            </a:r>
            <a:r>
              <a:rPr lang="en-US" sz="1200" dirty="0">
                <a:latin typeface="+mn-lt"/>
              </a:rPr>
              <a:t>7</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l-GR" altLang="en-US" sz="4000" dirty="0" smtClean="0"/>
              <a:t>Εξέλιξη των </a:t>
            </a:r>
            <a:r>
              <a:rPr lang="el-GR" altLang="en-US" sz="4000" dirty="0" err="1" smtClean="0"/>
              <a:t>αρκτιδών</a:t>
            </a:r>
            <a:r>
              <a:rPr lang="el-GR" altLang="en-US" sz="4000" dirty="0" smtClean="0"/>
              <a:t> και </a:t>
            </a:r>
            <a:br>
              <a:rPr lang="el-GR" altLang="en-US" sz="4000" dirty="0" smtClean="0"/>
            </a:br>
            <a:r>
              <a:rPr lang="el-GR" altLang="en-US" sz="4000" dirty="0" smtClean="0"/>
              <a:t>των </a:t>
            </a:r>
            <a:r>
              <a:rPr lang="el-GR" altLang="en-US" sz="4000" dirty="0" err="1" smtClean="0"/>
              <a:t>προκυονιδών</a:t>
            </a:r>
            <a:endParaRPr lang="el-GR" altLang="en-US" sz="4000" dirty="0" smtClean="0"/>
          </a:p>
        </p:txBody>
      </p:sp>
      <p:pic>
        <p:nvPicPr>
          <p:cNvPr id="9933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27163" y="1485900"/>
            <a:ext cx="6289675" cy="471170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9933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FB301D07-0C76-4EAE-A32D-F6AB719B461F}" type="slidenum">
              <a:rPr lang="el-GR" altLang="en-US" sz="1200" smtClean="0">
                <a:solidFill>
                  <a:srgbClr val="898989"/>
                </a:solidFill>
                <a:cs typeface="Arial" panose="020B0604020202020204" pitchFamily="34" charset="0"/>
              </a:rPr>
              <a:pPr>
                <a:lnSpc>
                  <a:spcPct val="100000"/>
                </a:lnSpc>
                <a:spcBef>
                  <a:spcPct val="0"/>
                </a:spcBef>
                <a:buFontTx/>
                <a:buNone/>
              </a:pPr>
              <a:t>47</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375525" y="5921375"/>
            <a:ext cx="341313" cy="276225"/>
          </a:xfrm>
          <a:prstGeom prst="rect">
            <a:avLst/>
          </a:prstGeom>
          <a:noFill/>
        </p:spPr>
        <p:txBody>
          <a:bodyPr wrap="none">
            <a:spAutoFit/>
          </a:bodyPr>
          <a:lstStyle/>
          <a:p>
            <a:pPr>
              <a:defRPr/>
            </a:pPr>
            <a:r>
              <a:rPr lang="en-US" sz="1200" dirty="0">
                <a:latin typeface="+mn-lt"/>
              </a:rPr>
              <a:t>28</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eaLnBrk="1" hangingPunct="1"/>
            <a:r>
              <a:rPr lang="el-GR" altLang="en-US" smtClean="0"/>
              <a:t>Οι σπίνοι του Δαρβίνου</a:t>
            </a:r>
          </a:p>
        </p:txBody>
      </p:sp>
      <p:pic>
        <p:nvPicPr>
          <p:cNvPr id="101381"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6063" y="1825625"/>
            <a:ext cx="6091873" cy="4351338"/>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0138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9AF17F0-5893-4E44-9CAF-7AFB6CC71943}" type="slidenum">
              <a:rPr lang="el-GR" altLang="en-US" sz="1200" smtClean="0">
                <a:solidFill>
                  <a:srgbClr val="898989"/>
                </a:solidFill>
                <a:cs typeface="Arial" panose="020B0604020202020204" pitchFamily="34" charset="0"/>
              </a:rPr>
              <a:pPr>
                <a:lnSpc>
                  <a:spcPct val="100000"/>
                </a:lnSpc>
                <a:spcBef>
                  <a:spcPct val="0"/>
                </a:spcBef>
                <a:buFontTx/>
                <a:buNone/>
              </a:pPr>
              <a:t>48</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265988" y="5900738"/>
            <a:ext cx="341312" cy="276225"/>
          </a:xfrm>
          <a:prstGeom prst="rect">
            <a:avLst/>
          </a:prstGeom>
          <a:noFill/>
        </p:spPr>
        <p:txBody>
          <a:bodyPr wrap="none">
            <a:spAutoFit/>
          </a:bodyPr>
          <a:lstStyle/>
          <a:p>
            <a:pPr>
              <a:defRPr/>
            </a:pPr>
            <a:r>
              <a:rPr lang="el-GR" sz="1200" dirty="0">
                <a:latin typeface="+mn-lt"/>
              </a:rPr>
              <a:t>2</a:t>
            </a:r>
            <a:r>
              <a:rPr lang="en-US" sz="1200" dirty="0">
                <a:latin typeface="+mn-lt"/>
              </a:rPr>
              <a:t>9</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normAutofit/>
          </a:bodyPr>
          <a:lstStyle/>
          <a:p>
            <a:pPr eaLnBrk="1" hangingPunct="1"/>
            <a:r>
              <a:rPr lang="el-GR" altLang="en-US" sz="4000" dirty="0" smtClean="0"/>
              <a:t>Ανακεφαλαίωση </a:t>
            </a:r>
            <a:br>
              <a:rPr lang="el-GR" altLang="en-US" sz="4000" dirty="0" smtClean="0"/>
            </a:br>
            <a:r>
              <a:rPr lang="el-GR" altLang="en-US" sz="4000" dirty="0" smtClean="0"/>
              <a:t>ή </a:t>
            </a:r>
            <a:r>
              <a:rPr lang="el-GR" altLang="en-US" sz="4000" dirty="0" err="1" smtClean="0"/>
              <a:t>βιογενετικός</a:t>
            </a:r>
            <a:r>
              <a:rPr lang="el-GR" altLang="en-US" sz="4000" dirty="0" smtClean="0"/>
              <a:t> νόμος</a:t>
            </a:r>
          </a:p>
        </p:txBody>
      </p:sp>
      <p:sp>
        <p:nvSpPr>
          <p:cNvPr id="103429" name="Content Placeholder 1"/>
          <p:cNvSpPr>
            <a:spLocks noGrp="1"/>
          </p:cNvSpPr>
          <p:nvPr>
            <p:ph idx="1"/>
          </p:nvPr>
        </p:nvSpPr>
        <p:spPr>
          <a:xfrm>
            <a:off x="628650" y="1825625"/>
            <a:ext cx="7904163" cy="4351338"/>
          </a:xfrm>
        </p:spPr>
        <p:txBody>
          <a:bodyPr/>
          <a:lstStyle/>
          <a:p>
            <a:pPr marL="457200" indent="0" eaLnBrk="1" hangingPunct="1">
              <a:buFont typeface="Arial" panose="020B0604020202020204" pitchFamily="34" charset="0"/>
              <a:buNone/>
            </a:pPr>
            <a:endParaRPr lang="el-GR" altLang="el-GR" sz="2800" b="1" smtClean="0"/>
          </a:p>
          <a:p>
            <a:pPr marL="457200" indent="0" eaLnBrk="1" hangingPunct="1">
              <a:buFont typeface="Arial" panose="020B0604020202020204" pitchFamily="34" charset="0"/>
              <a:buNone/>
            </a:pPr>
            <a:r>
              <a:rPr lang="en-GB" altLang="el-GR" sz="2800" smtClean="0"/>
              <a:t>Η οντογένεση (η ανάπτυξη του ατόμου) ανακεφαλαιώνει (επαναλαμβάνει) τη φυλογένεση (την εξελικτική καταγωγή). </a:t>
            </a:r>
          </a:p>
          <a:p>
            <a:pPr marL="457200" indent="0"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0342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5C4B25D3-FB59-4020-9B36-A13124DB12DB}" type="slidenum">
              <a:rPr lang="el-GR" altLang="en-US" sz="1200" smtClean="0">
                <a:solidFill>
                  <a:srgbClr val="898989"/>
                </a:solidFill>
                <a:cs typeface="Arial" panose="020B0604020202020204" pitchFamily="34" charset="0"/>
              </a:rPr>
              <a:pPr>
                <a:lnSpc>
                  <a:spcPct val="100000"/>
                </a:lnSpc>
                <a:spcBef>
                  <a:spcPct val="0"/>
                </a:spcBef>
                <a:buFontTx/>
                <a:buNone/>
              </a:pPr>
              <a:t>49</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l-GR" altLang="en-US" smtClean="0"/>
              <a:t>Βιολογική Εξέλιξη</a:t>
            </a:r>
            <a:r>
              <a:rPr lang="en-US" altLang="en-US" smtClean="0"/>
              <a:t> 3/3</a:t>
            </a:r>
            <a:endParaRPr lang="el-GR" altLang="en-US" smtClean="0"/>
          </a:p>
        </p:txBody>
      </p:sp>
      <p:sp>
        <p:nvSpPr>
          <p:cNvPr id="13315" name="Content Placeholder 2"/>
          <p:cNvSpPr>
            <a:spLocks noGrp="1"/>
          </p:cNvSpPr>
          <p:nvPr>
            <p:ph idx="1"/>
          </p:nvPr>
        </p:nvSpPr>
        <p:spPr>
          <a:xfrm>
            <a:off x="466725" y="1690688"/>
            <a:ext cx="8210550" cy="4351337"/>
          </a:xfrm>
        </p:spPr>
        <p:txBody>
          <a:bodyPr/>
          <a:lstStyle/>
          <a:p>
            <a:pPr marL="457200" indent="0" eaLnBrk="1" hangingPunct="1">
              <a:spcBef>
                <a:spcPct val="0"/>
              </a:spcBef>
              <a:buFont typeface="Arial" panose="020B0604020202020204" pitchFamily="34" charset="0"/>
              <a:buNone/>
            </a:pPr>
            <a:r>
              <a:rPr lang="el-GR" altLang="el-GR" b="1" smtClean="0"/>
              <a:t>Η μη αναστρέψιμη ιστορική αλλαγή ονομάζεται βιολογική εξέλιξη.</a:t>
            </a:r>
            <a:endParaRPr lang="en-GB" altLang="el-GR" b="1" smtClean="0"/>
          </a:p>
          <a:p>
            <a:pPr marL="457200" indent="0" eaLnBrk="1" hangingPunct="1">
              <a:spcBef>
                <a:spcPct val="0"/>
              </a:spcBef>
            </a:pPr>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331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9CB9ADBB-B370-4160-B6B1-E0000DA5871B}" type="slidenum">
              <a:rPr lang="el-GR" altLang="en-US" sz="1200" smtClean="0">
                <a:solidFill>
                  <a:srgbClr val="898989"/>
                </a:solidFill>
                <a:cs typeface="Arial" panose="020B0604020202020204" pitchFamily="34" charset="0"/>
              </a:rPr>
              <a:pPr>
                <a:lnSpc>
                  <a:spcPct val="100000"/>
                </a:lnSpc>
                <a:spcBef>
                  <a:spcPct val="0"/>
                </a:spcBef>
                <a:buFontTx/>
                <a:buNone/>
              </a:pPr>
              <a:t>5</a:t>
            </a:fld>
            <a:endParaRPr lang="el-GR" altLang="en-US" sz="1200" smtClean="0">
              <a:solidFill>
                <a:srgbClr val="898989"/>
              </a:solidFill>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normAutofit/>
          </a:bodyPr>
          <a:lstStyle/>
          <a:p>
            <a:pPr eaLnBrk="1" hangingPunct="1"/>
            <a:r>
              <a:rPr lang="el-GR" altLang="en-US" sz="4000" dirty="0" smtClean="0"/>
              <a:t>Ομοιότητες σε έμβρυα </a:t>
            </a:r>
            <a:r>
              <a:rPr lang="el-GR" altLang="en-US" sz="4000" dirty="0" err="1" smtClean="0"/>
              <a:t>Σπονδυλοζώων</a:t>
            </a:r>
            <a:endParaRPr lang="el-GR" altLang="en-US" sz="4000" dirty="0" smtClean="0"/>
          </a:p>
        </p:txBody>
      </p:sp>
      <p:pic>
        <p:nvPicPr>
          <p:cNvPr id="105477"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l="5122" r="5122"/>
          <a:stretch>
            <a:fillRect/>
          </a:stretch>
        </p:blipFill>
        <p:spPr>
          <a:xfrm>
            <a:off x="1905000" y="1690688"/>
            <a:ext cx="5486400" cy="457835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054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A3860A0F-4D77-4302-B0A6-41F6D9E31D33}" type="slidenum">
              <a:rPr lang="el-GR" altLang="en-US" sz="1200" smtClean="0">
                <a:solidFill>
                  <a:srgbClr val="898989"/>
                </a:solidFill>
                <a:cs typeface="Arial" panose="020B0604020202020204" pitchFamily="34" charset="0"/>
              </a:rPr>
              <a:pPr>
                <a:lnSpc>
                  <a:spcPct val="100000"/>
                </a:lnSpc>
                <a:spcBef>
                  <a:spcPct val="0"/>
                </a:spcBef>
                <a:buFontTx/>
                <a:buNone/>
              </a:pPr>
              <a:t>50</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050088" y="5992813"/>
            <a:ext cx="341312" cy="276225"/>
          </a:xfrm>
          <a:prstGeom prst="rect">
            <a:avLst/>
          </a:prstGeom>
          <a:noFill/>
        </p:spPr>
        <p:txBody>
          <a:bodyPr wrap="none">
            <a:spAutoFit/>
          </a:bodyPr>
          <a:lstStyle/>
          <a:p>
            <a:pPr>
              <a:defRPr/>
            </a:pPr>
            <a:r>
              <a:rPr lang="en-US" sz="1200" dirty="0">
                <a:latin typeface="+mn-lt"/>
              </a:rPr>
              <a:t>30</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r>
              <a:rPr lang="el-GR" altLang="en-US" smtClean="0"/>
              <a:t>Οντογένεση 1/4</a:t>
            </a:r>
          </a:p>
        </p:txBody>
      </p:sp>
      <p:sp>
        <p:nvSpPr>
          <p:cNvPr id="107525" name="Content Placeholder 1"/>
          <p:cNvSpPr>
            <a:spLocks noGrp="1"/>
          </p:cNvSpPr>
          <p:nvPr>
            <p:ph idx="1"/>
          </p:nvPr>
        </p:nvSpPr>
        <p:spPr/>
        <p:txBody>
          <a:bodyPr/>
          <a:lstStyle/>
          <a:p>
            <a:pPr marL="914400" indent="-457200" eaLnBrk="1" hangingPunct="1"/>
            <a:r>
              <a:rPr lang="el-GR" altLang="el-GR" sz="2800" smtClean="0"/>
              <a:t>Η οντογένεση όντως μπορεί να ανακεφαλαιώνει τη φυλογένεση.</a:t>
            </a:r>
          </a:p>
          <a:p>
            <a:pPr marL="914400" indent="-457200" eaLnBrk="1" hangingPunct="1"/>
            <a:r>
              <a:rPr lang="el-GR" altLang="el-GR" sz="2800" smtClean="0"/>
              <a:t>Υπάρχουν όμως και περιπτώσεις όπου η οντογένεση μπορεί να γίνει συντομότερη κατά τη διάρκεια της εξέλιξης με την αφαίρεση των τελευταίων σταδίων οντογένεσης ενός προγόνου</a:t>
            </a:r>
            <a:r>
              <a:rPr lang="en-US" altLang="el-GR" sz="2800" smtClean="0"/>
              <a:t>.</a:t>
            </a:r>
            <a:endParaRPr lang="el-GR" altLang="el-GR" sz="2800" smtClean="0"/>
          </a:p>
          <a:p>
            <a:pPr marL="914400" indent="-457200" eaLnBrk="1" hangingPunct="1"/>
            <a:r>
              <a:rPr lang="el-GR" altLang="el-GR" sz="2800" smtClean="0"/>
              <a:t>Αποτέλεσμα, η </a:t>
            </a:r>
            <a:r>
              <a:rPr lang="el-GR" altLang="el-GR" sz="2800" b="1" smtClean="0"/>
              <a:t>παιδομόρφωση</a:t>
            </a:r>
            <a:r>
              <a:rPr lang="en-US" altLang="el-GR" sz="2800" b="1" smtClean="0"/>
              <a:t>.</a:t>
            </a:r>
            <a:endParaRPr lang="en-GB" altLang="el-GR" sz="2800" b="1" smtClean="0"/>
          </a:p>
          <a:p>
            <a:pPr marL="914400" indent="-457200"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0752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D8A68620-063D-433B-9BCE-C0880082ECB1}" type="slidenum">
              <a:rPr lang="el-GR" altLang="en-US" sz="1200" smtClean="0">
                <a:solidFill>
                  <a:srgbClr val="898989"/>
                </a:solidFill>
                <a:cs typeface="Arial" panose="020B0604020202020204" pitchFamily="34" charset="0"/>
              </a:rPr>
              <a:pPr>
                <a:lnSpc>
                  <a:spcPct val="100000"/>
                </a:lnSpc>
                <a:spcBef>
                  <a:spcPct val="0"/>
                </a:spcBef>
                <a:buFontTx/>
                <a:buNone/>
              </a:pPr>
              <a:t>51</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r>
              <a:rPr lang="el-GR" altLang="en-US" smtClean="0"/>
              <a:t>Οντογένεση 2/4</a:t>
            </a:r>
          </a:p>
        </p:txBody>
      </p:sp>
      <p:pic>
        <p:nvPicPr>
          <p:cNvPr id="109571"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3400" y="2039938"/>
            <a:ext cx="3886200" cy="2505075"/>
          </a:xfrm>
        </p:spPr>
      </p:pic>
      <p:pic>
        <p:nvPicPr>
          <p:cNvPr id="109572"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701381"/>
            <a:ext cx="3886200" cy="2599826"/>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0957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8550A10-C90B-4011-9529-BE18B24B6396}" type="slidenum">
              <a:rPr lang="el-GR" altLang="en-US" sz="1200" smtClean="0">
                <a:solidFill>
                  <a:srgbClr val="898989"/>
                </a:solidFill>
                <a:cs typeface="Arial" panose="020B0604020202020204" pitchFamily="34" charset="0"/>
              </a:rPr>
              <a:pPr>
                <a:lnSpc>
                  <a:spcPct val="100000"/>
                </a:lnSpc>
                <a:spcBef>
                  <a:spcPct val="0"/>
                </a:spcBef>
                <a:buFontTx/>
                <a:buNone/>
              </a:pPr>
              <a:t>52</a:t>
            </a:fld>
            <a:endParaRPr lang="el-GR" altLang="en-US" sz="1200" smtClean="0">
              <a:solidFill>
                <a:srgbClr val="898989"/>
              </a:solidFill>
              <a:cs typeface="Arial" panose="020B0604020202020204" pitchFamily="34" charset="0"/>
            </a:endParaRPr>
          </a:p>
        </p:txBody>
      </p:sp>
      <p:sp>
        <p:nvSpPr>
          <p:cNvPr id="7" name="TextBox 6"/>
          <p:cNvSpPr txBox="1"/>
          <p:nvPr/>
        </p:nvSpPr>
        <p:spPr>
          <a:xfrm>
            <a:off x="4078288" y="4033838"/>
            <a:ext cx="341312" cy="276225"/>
          </a:xfrm>
          <a:prstGeom prst="rect">
            <a:avLst/>
          </a:prstGeom>
          <a:noFill/>
        </p:spPr>
        <p:txBody>
          <a:bodyPr wrap="none">
            <a:spAutoFit/>
          </a:bodyPr>
          <a:lstStyle/>
          <a:p>
            <a:pPr>
              <a:defRPr/>
            </a:pPr>
            <a:r>
              <a:rPr lang="en-US" sz="1200" dirty="0">
                <a:solidFill>
                  <a:schemeClr val="bg1"/>
                </a:solidFill>
                <a:latin typeface="+mn-lt"/>
              </a:rPr>
              <a:t>31</a:t>
            </a:r>
          </a:p>
        </p:txBody>
      </p:sp>
      <p:sp>
        <p:nvSpPr>
          <p:cNvPr id="8" name="TextBox 7"/>
          <p:cNvSpPr txBox="1"/>
          <p:nvPr/>
        </p:nvSpPr>
        <p:spPr>
          <a:xfrm>
            <a:off x="8191500" y="5024438"/>
            <a:ext cx="341313" cy="276225"/>
          </a:xfrm>
          <a:prstGeom prst="rect">
            <a:avLst/>
          </a:prstGeom>
          <a:noFill/>
        </p:spPr>
        <p:txBody>
          <a:bodyPr wrap="none">
            <a:spAutoFit/>
          </a:bodyPr>
          <a:lstStyle/>
          <a:p>
            <a:pPr>
              <a:defRPr/>
            </a:pPr>
            <a:r>
              <a:rPr lang="el-GR" sz="1200" dirty="0">
                <a:solidFill>
                  <a:schemeClr val="bg1"/>
                </a:solidFill>
                <a:latin typeface="+mn-lt"/>
              </a:rPr>
              <a:t>3</a:t>
            </a:r>
            <a:r>
              <a:rPr lang="en-US" sz="1200" dirty="0">
                <a:solidFill>
                  <a:schemeClr val="bg1"/>
                </a:solidFill>
                <a:latin typeface="+mn-lt"/>
              </a:rPr>
              <a:t>2</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r>
              <a:rPr lang="el-GR" altLang="en-US" smtClean="0"/>
              <a:t>Οντογένεση 3/4</a:t>
            </a:r>
          </a:p>
        </p:txBody>
      </p:sp>
      <p:pic>
        <p:nvPicPr>
          <p:cNvPr id="11161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78075" y="1524000"/>
            <a:ext cx="4387850" cy="4713288"/>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1162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2D05564-F17B-4DB9-ADF8-134255AC02AA}" type="slidenum">
              <a:rPr lang="el-GR" altLang="en-US" sz="1200" smtClean="0">
                <a:solidFill>
                  <a:srgbClr val="898989"/>
                </a:solidFill>
                <a:cs typeface="Arial" panose="020B0604020202020204" pitchFamily="34" charset="0"/>
              </a:rPr>
              <a:pPr>
                <a:lnSpc>
                  <a:spcPct val="100000"/>
                </a:lnSpc>
                <a:spcBef>
                  <a:spcPct val="0"/>
                </a:spcBef>
                <a:buFontTx/>
                <a:buNone/>
              </a:pPr>
              <a:t>53</a:t>
            </a:fld>
            <a:endParaRPr lang="el-GR" altLang="en-US" sz="1200" smtClean="0">
              <a:solidFill>
                <a:srgbClr val="898989"/>
              </a:solidFill>
              <a:cs typeface="Arial" panose="020B0604020202020204" pitchFamily="34" charset="0"/>
            </a:endParaRPr>
          </a:p>
        </p:txBody>
      </p:sp>
      <p:sp>
        <p:nvSpPr>
          <p:cNvPr id="6" name="TextBox 5"/>
          <p:cNvSpPr txBox="1"/>
          <p:nvPr/>
        </p:nvSpPr>
        <p:spPr>
          <a:xfrm>
            <a:off x="6467475" y="5961063"/>
            <a:ext cx="341313" cy="276225"/>
          </a:xfrm>
          <a:prstGeom prst="rect">
            <a:avLst/>
          </a:prstGeom>
          <a:noFill/>
        </p:spPr>
        <p:txBody>
          <a:bodyPr wrap="none">
            <a:spAutoFit/>
          </a:bodyPr>
          <a:lstStyle/>
          <a:p>
            <a:pPr>
              <a:defRPr/>
            </a:pPr>
            <a:r>
              <a:rPr lang="el-GR" sz="1200" dirty="0">
                <a:latin typeface="+mn-lt"/>
              </a:rPr>
              <a:t>3</a:t>
            </a:r>
            <a:r>
              <a:rPr lang="en-US" sz="1200" dirty="0">
                <a:latin typeface="+mn-lt"/>
              </a:rPr>
              <a:t>3</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pPr eaLnBrk="1" hangingPunct="1"/>
            <a:r>
              <a:rPr lang="el-GR" altLang="en-US" smtClean="0"/>
              <a:t>Οντογένεση 4/4</a:t>
            </a:r>
          </a:p>
        </p:txBody>
      </p:sp>
      <p:sp>
        <p:nvSpPr>
          <p:cNvPr id="113669" name="Content Placeholder 1"/>
          <p:cNvSpPr>
            <a:spLocks noGrp="1"/>
          </p:cNvSpPr>
          <p:nvPr>
            <p:ph idx="1"/>
          </p:nvPr>
        </p:nvSpPr>
        <p:spPr/>
        <p:txBody>
          <a:bodyPr/>
          <a:lstStyle/>
          <a:p>
            <a:pPr marL="914400" indent="-457200" eaLnBrk="1" hangingPunct="1">
              <a:spcBef>
                <a:spcPts val="1800"/>
              </a:spcBef>
            </a:pPr>
            <a:r>
              <a:rPr lang="en-GB" altLang="el-GR" sz="2800" smtClean="0"/>
              <a:t>Επειδή η επιμήκυνση ή η συντόμευση της οντογένεσης μπορεί να τροποποιήσει διαφορετικά τμήματα του σώματος ανεξάρτητα το ένα από το άλλο, συχνά βλέπουμε ένα μωσαϊκό διαφορετικών ειδών αναπτυξιακής εξελικτικής αλλαγής σε μια μόνο εξελικτική γραμμή. </a:t>
            </a:r>
          </a:p>
          <a:p>
            <a:pPr marL="914400" indent="-457200"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1366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9F7C9856-69F7-45A8-A0C1-244C1B95ADE0}" type="slidenum">
              <a:rPr lang="el-GR" altLang="en-US" sz="1200" smtClean="0">
                <a:solidFill>
                  <a:srgbClr val="898989"/>
                </a:solidFill>
                <a:cs typeface="Arial" panose="020B0604020202020204" pitchFamily="34" charset="0"/>
              </a:rPr>
              <a:pPr>
                <a:lnSpc>
                  <a:spcPct val="100000"/>
                </a:lnSpc>
                <a:spcBef>
                  <a:spcPct val="0"/>
                </a:spcBef>
                <a:buFontTx/>
                <a:buNone/>
              </a:pPr>
              <a:t>54</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pPr eaLnBrk="1" hangingPunct="1"/>
            <a:r>
              <a:rPr lang="el-GR" altLang="en-US" smtClean="0"/>
              <a:t>Ο πολλαπλασιασμός των ειδών</a:t>
            </a:r>
          </a:p>
        </p:txBody>
      </p:sp>
      <p:sp>
        <p:nvSpPr>
          <p:cNvPr id="115717" name="Content Placeholder 1"/>
          <p:cNvSpPr>
            <a:spLocks noGrp="1"/>
          </p:cNvSpPr>
          <p:nvPr>
            <p:ph idx="1"/>
          </p:nvPr>
        </p:nvSpPr>
        <p:spPr/>
        <p:txBody>
          <a:bodyPr/>
          <a:lstStyle/>
          <a:p>
            <a:pPr marL="457200" indent="0" eaLnBrk="1" hangingPunct="1">
              <a:buFont typeface="Arial" panose="020B0604020202020204" pitchFamily="34" charset="0"/>
              <a:buNone/>
            </a:pPr>
            <a:endParaRPr lang="el-GR" altLang="el-GR" sz="2800" b="1" smtClean="0"/>
          </a:p>
          <a:p>
            <a:pPr marL="457200" indent="0" eaLnBrk="1" hangingPunct="1">
              <a:buFont typeface="Arial" panose="020B0604020202020204" pitchFamily="34" charset="0"/>
              <a:buNone/>
            </a:pPr>
            <a:r>
              <a:rPr lang="en-GB" altLang="el-GR" sz="2800" smtClean="0"/>
              <a:t>Η ποικιλότητα που υπάρχει ανάμεσα σε γεωγραφικά απομονωμένους πληθυσμούς, προσφέρει το υλικό από το οποίο θα παραχθούν νέα είδη. </a:t>
            </a:r>
          </a:p>
          <a:p>
            <a:pPr marL="457200" indent="0"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1571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3F002B51-CAD3-4E62-B648-3BD3DBBC0DBE}" type="slidenum">
              <a:rPr lang="el-GR" altLang="en-US" sz="1200" smtClean="0">
                <a:solidFill>
                  <a:srgbClr val="898989"/>
                </a:solidFill>
                <a:cs typeface="Arial" panose="020B0604020202020204" pitchFamily="34" charset="0"/>
              </a:rPr>
              <a:pPr>
                <a:lnSpc>
                  <a:spcPct val="100000"/>
                </a:lnSpc>
                <a:spcBef>
                  <a:spcPct val="0"/>
                </a:spcBef>
                <a:buFontTx/>
                <a:buNone/>
              </a:pPr>
              <a:t>55</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pPr eaLnBrk="1" hangingPunct="1"/>
            <a:r>
              <a:rPr lang="el-GR" altLang="en-US" smtClean="0"/>
              <a:t>Είδος 1/2</a:t>
            </a:r>
          </a:p>
        </p:txBody>
      </p:sp>
      <p:sp>
        <p:nvSpPr>
          <p:cNvPr id="117765" name="Content Placeholder 1"/>
          <p:cNvSpPr>
            <a:spLocks noGrp="1"/>
          </p:cNvSpPr>
          <p:nvPr>
            <p:ph idx="1"/>
          </p:nvPr>
        </p:nvSpPr>
        <p:spPr>
          <a:xfrm>
            <a:off x="646113" y="1690688"/>
            <a:ext cx="7886700" cy="4351337"/>
          </a:xfrm>
        </p:spPr>
        <p:txBody>
          <a:bodyPr/>
          <a:lstStyle/>
          <a:p>
            <a:pPr marL="0" indent="0" eaLnBrk="1" hangingPunct="1">
              <a:spcAft>
                <a:spcPct val="50000"/>
              </a:spcAft>
              <a:buFont typeface="Arial" panose="020B0604020202020204" pitchFamily="34" charset="0"/>
              <a:buNone/>
            </a:pPr>
            <a:r>
              <a:rPr lang="el-GR" altLang="el-GR" sz="2800" smtClean="0"/>
              <a:t>Τα σημαντικότερα κριτήρια για την αναγνώριση ενός είδους περιλαμβάνουν </a:t>
            </a:r>
          </a:p>
          <a:p>
            <a:pPr marL="0" indent="0" eaLnBrk="1" hangingPunct="1">
              <a:spcAft>
                <a:spcPct val="50000"/>
              </a:spcAft>
              <a:buFont typeface="Arial" panose="020B0604020202020204" pitchFamily="34" charset="0"/>
              <a:buNone/>
            </a:pPr>
            <a:r>
              <a:rPr lang="el-GR" altLang="el-GR" sz="2800" smtClean="0"/>
              <a:t>(1) την καταγωγή όλων των μελών από έναν κοινό προγονικό πληθυσμό</a:t>
            </a:r>
            <a:r>
              <a:rPr lang="en-US" altLang="el-GR" sz="2800" smtClean="0"/>
              <a:t>.</a:t>
            </a:r>
            <a:r>
              <a:rPr lang="el-GR" altLang="el-GR" sz="2800" smtClean="0"/>
              <a:t> </a:t>
            </a:r>
          </a:p>
          <a:p>
            <a:pPr marL="0" indent="0" eaLnBrk="1" hangingPunct="1">
              <a:spcAft>
                <a:spcPct val="50000"/>
              </a:spcAft>
              <a:buFont typeface="Arial" panose="020B0604020202020204" pitchFamily="34" charset="0"/>
              <a:buNone/>
            </a:pPr>
            <a:r>
              <a:rPr lang="el-GR" altLang="el-GR" sz="2800" smtClean="0"/>
              <a:t>(2) την αναπαραγωγική συμβατότητα (ικανότητα αναπαραγωγής μεταξύ των ατόμων) μέσα στα είδη και την αναπαραγωγική ασυμβατότητα μεταξύ διαφορετικών ειδών</a:t>
            </a:r>
            <a:r>
              <a:rPr lang="en-US" altLang="el-GR" sz="2800" smtClean="0"/>
              <a:t>.</a:t>
            </a:r>
            <a:r>
              <a:rPr lang="el-GR" altLang="el-GR" sz="2800" smtClean="0"/>
              <a:t> </a:t>
            </a:r>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1776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3C9E8887-D717-4C63-8145-62B0D3F25518}" type="slidenum">
              <a:rPr lang="el-GR" altLang="en-US" sz="1200" smtClean="0">
                <a:solidFill>
                  <a:srgbClr val="898989"/>
                </a:solidFill>
                <a:cs typeface="Arial" panose="020B0604020202020204" pitchFamily="34" charset="0"/>
              </a:rPr>
              <a:pPr>
                <a:lnSpc>
                  <a:spcPct val="100000"/>
                </a:lnSpc>
                <a:spcBef>
                  <a:spcPct val="0"/>
                </a:spcBef>
                <a:buFontTx/>
                <a:buNone/>
              </a:pPr>
              <a:t>56</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pPr eaLnBrk="1" hangingPunct="1"/>
            <a:r>
              <a:rPr lang="el-GR" altLang="en-US" smtClean="0"/>
              <a:t>Είδος 2/2</a:t>
            </a:r>
          </a:p>
        </p:txBody>
      </p:sp>
      <p:sp>
        <p:nvSpPr>
          <p:cNvPr id="119813" name="Content Placeholder 1"/>
          <p:cNvSpPr>
            <a:spLocks noGrp="1"/>
          </p:cNvSpPr>
          <p:nvPr>
            <p:ph idx="1"/>
          </p:nvPr>
        </p:nvSpPr>
        <p:spPr>
          <a:xfrm>
            <a:off x="646113" y="1690688"/>
            <a:ext cx="7886700" cy="4351337"/>
          </a:xfrm>
        </p:spPr>
        <p:txBody>
          <a:bodyPr/>
          <a:lstStyle/>
          <a:p>
            <a:pPr marL="0" indent="0" eaLnBrk="1" hangingPunct="1">
              <a:spcAft>
                <a:spcPct val="50000"/>
              </a:spcAft>
              <a:buFont typeface="Arial" panose="020B0604020202020204" pitchFamily="34" charset="0"/>
              <a:buNone/>
            </a:pPr>
            <a:r>
              <a:rPr lang="el-GR" altLang="el-GR" sz="2800" smtClean="0"/>
              <a:t>(3) τη διατήρηση μέσα στο είδος γονοτυπικής και φαινοτυπικής συνοχής (απουσία απότομων αλλαγών στις αλληλομορφικές συχνότητες μεταξύ πληθυσμών του ίδιου είδους και στα χαρακτηριστικά των οργανισμών)</a:t>
            </a:r>
            <a:r>
              <a:rPr lang="en-US" altLang="el-GR" sz="2800" smtClean="0"/>
              <a:t>.</a:t>
            </a:r>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1981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445FBFC7-119F-4626-8D55-7D31F373CC15}" type="slidenum">
              <a:rPr lang="el-GR" altLang="en-US" sz="1200" smtClean="0">
                <a:solidFill>
                  <a:srgbClr val="898989"/>
                </a:solidFill>
                <a:cs typeface="Arial" panose="020B0604020202020204" pitchFamily="34" charset="0"/>
              </a:rPr>
              <a:pPr>
                <a:lnSpc>
                  <a:spcPct val="100000"/>
                </a:lnSpc>
                <a:spcBef>
                  <a:spcPct val="0"/>
                </a:spcBef>
                <a:buFontTx/>
                <a:buNone/>
              </a:pPr>
              <a:t>57</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eaLnBrk="1" hangingPunct="1"/>
            <a:r>
              <a:rPr lang="el-GR" altLang="en-US" dirty="0" smtClean="0"/>
              <a:t>Αναπαραγωγικοί </a:t>
            </a:r>
            <a:r>
              <a:rPr lang="el-GR" altLang="en-US" dirty="0" smtClean="0"/>
              <a:t>φραγμοί 1/2</a:t>
            </a:r>
            <a:endParaRPr lang="el-GR" altLang="en-US" dirty="0" smtClean="0"/>
          </a:p>
        </p:txBody>
      </p:sp>
      <p:sp>
        <p:nvSpPr>
          <p:cNvPr id="121861" name="Content Placeholder 1"/>
          <p:cNvSpPr>
            <a:spLocks noGrp="1"/>
          </p:cNvSpPr>
          <p:nvPr>
            <p:ph idx="1"/>
          </p:nvPr>
        </p:nvSpPr>
        <p:spPr>
          <a:xfrm>
            <a:off x="646113" y="1690688"/>
            <a:ext cx="7886700" cy="4351337"/>
          </a:xfrm>
        </p:spPr>
        <p:txBody>
          <a:bodyPr/>
          <a:lstStyle/>
          <a:p>
            <a:pPr marL="457200" indent="0" eaLnBrk="1" hangingPunct="1">
              <a:buFont typeface="Arial" panose="020B0604020202020204" pitchFamily="34" charset="0"/>
              <a:buNone/>
            </a:pPr>
            <a:endParaRPr lang="el-GR" altLang="el-GR" sz="2800" smtClean="0"/>
          </a:p>
          <a:p>
            <a:pPr marL="457200" indent="0" eaLnBrk="1" hangingPunct="1">
              <a:buFont typeface="Arial" panose="020B0604020202020204" pitchFamily="34" charset="0"/>
              <a:buNone/>
            </a:pPr>
            <a:r>
              <a:rPr lang="el-GR" altLang="el-GR" sz="2800" smtClean="0"/>
              <a:t>Σταδιακή απομάκρυνση πληθυσμών</a:t>
            </a:r>
            <a:r>
              <a:rPr lang="en-US" altLang="el-GR" sz="2800" smtClean="0"/>
              <a:t>.</a:t>
            </a:r>
            <a:endParaRPr lang="el-GR" altLang="el-GR" sz="2800" smtClean="0"/>
          </a:p>
          <a:p>
            <a:pPr marL="457200" indent="0" eaLnBrk="1" hangingPunct="1">
              <a:buFont typeface="Arial" panose="020B0604020202020204" pitchFamily="34" charset="0"/>
              <a:buNone/>
            </a:pPr>
            <a:r>
              <a:rPr lang="el-GR" altLang="el-GR" sz="2800" smtClean="0"/>
              <a:t>Παρουσία για μεγάλο χρονικό διάστημα</a:t>
            </a:r>
          </a:p>
          <a:p>
            <a:pPr marL="457200" indent="0" eaLnBrk="1" hangingPunct="1">
              <a:buFont typeface="Arial" panose="020B0604020202020204" pitchFamily="34" charset="0"/>
              <a:buNone/>
            </a:pPr>
            <a:r>
              <a:rPr lang="el-GR" altLang="el-GR" sz="2800" smtClean="0"/>
              <a:t>10.000-100.000 χρόνια</a:t>
            </a:r>
            <a:r>
              <a:rPr lang="en-US" altLang="el-GR" sz="2800" smtClean="0"/>
              <a:t>.</a:t>
            </a:r>
            <a:endParaRPr lang="en-GB" altLang="el-GR" sz="280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2186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A74F6146-AC21-4142-9A96-78C9B3E9BA35}" type="slidenum">
              <a:rPr lang="el-GR" altLang="en-US" sz="1200" smtClean="0">
                <a:solidFill>
                  <a:srgbClr val="898989"/>
                </a:solidFill>
                <a:cs typeface="Arial" panose="020B0604020202020204" pitchFamily="34" charset="0"/>
              </a:rPr>
              <a:pPr>
                <a:lnSpc>
                  <a:spcPct val="100000"/>
                </a:lnSpc>
                <a:spcBef>
                  <a:spcPct val="0"/>
                </a:spcBef>
                <a:buFontTx/>
                <a:buNone/>
              </a:pPr>
              <a:t>58</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pPr eaLnBrk="1" hangingPunct="1"/>
            <a:r>
              <a:rPr lang="el-GR" altLang="en-US" dirty="0" smtClean="0"/>
              <a:t>Αναπαραγωγικοί </a:t>
            </a:r>
            <a:r>
              <a:rPr lang="el-GR" altLang="en-US" dirty="0" smtClean="0"/>
              <a:t>φραγμοί 2/2</a:t>
            </a:r>
            <a:endParaRPr lang="el-GR" altLang="en-US" dirty="0" smtClean="0"/>
          </a:p>
        </p:txBody>
      </p:sp>
      <p:pic>
        <p:nvPicPr>
          <p:cNvPr id="123909" name="Θέση περιεχομένου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398588"/>
            <a:ext cx="6508750" cy="4465637"/>
          </a:xfrm>
          <a:solidFill>
            <a:schemeClr val="bg1"/>
          </a:solidFill>
          <a:ln>
            <a:solidFill>
              <a:schemeClr val="accent1"/>
            </a:solidFill>
            <a:miter lim="800000"/>
            <a:headEnd/>
            <a:tailEnd/>
          </a:ln>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2390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B9AC2AFC-5C7B-4693-A75E-4A48B9EE7283}" type="slidenum">
              <a:rPr lang="el-GR" altLang="en-US" sz="1200" smtClean="0">
                <a:solidFill>
                  <a:srgbClr val="898989"/>
                </a:solidFill>
                <a:cs typeface="Arial" panose="020B0604020202020204" pitchFamily="34" charset="0"/>
              </a:rPr>
              <a:pPr>
                <a:lnSpc>
                  <a:spcPct val="100000"/>
                </a:lnSpc>
                <a:spcBef>
                  <a:spcPct val="0"/>
                </a:spcBef>
                <a:buFontTx/>
                <a:buNone/>
              </a:pPr>
              <a:t>59</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615238" y="5588000"/>
            <a:ext cx="341312" cy="276225"/>
          </a:xfrm>
          <a:prstGeom prst="rect">
            <a:avLst/>
          </a:prstGeom>
          <a:noFill/>
        </p:spPr>
        <p:txBody>
          <a:bodyPr wrap="none">
            <a:spAutoFit/>
          </a:bodyPr>
          <a:lstStyle/>
          <a:p>
            <a:pPr>
              <a:defRPr/>
            </a:pPr>
            <a:r>
              <a:rPr lang="el-GR" sz="1200" dirty="0">
                <a:latin typeface="+mn-lt"/>
              </a:rPr>
              <a:t>3</a:t>
            </a:r>
            <a:r>
              <a:rPr lang="en-US" sz="1200" dirty="0">
                <a:latin typeface="+mn-lt"/>
              </a:rPr>
              <a:t>4</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pPr eaLnBrk="1" hangingPunct="1"/>
            <a:r>
              <a:rPr lang="el-GR" altLang="en-US" smtClean="0"/>
              <a:t>Δαρβινική θεωρία της εξέλιξης</a:t>
            </a:r>
          </a:p>
        </p:txBody>
      </p:sp>
      <p:sp>
        <p:nvSpPr>
          <p:cNvPr id="4" name="Footer Placeholder 3"/>
          <p:cNvSpPr>
            <a:spLocks noGrp="1"/>
          </p:cNvSpPr>
          <p:nvPr>
            <p:ph type="ftr" sz="quarter" idx="10"/>
          </p:nvPr>
        </p:nvSpPr>
        <p:spPr/>
        <p:txBody>
          <a:bodyPr/>
          <a:lstStyle/>
          <a:p>
            <a:pPr>
              <a:defRPr/>
            </a:pPr>
            <a:r>
              <a:rPr lang="el-GR"/>
              <a:t>Ενότητα 3. Βιολογική Εξέλιξη</a:t>
            </a:r>
            <a:endParaRPr lang="el-GR" dirty="0"/>
          </a:p>
        </p:txBody>
      </p:sp>
      <p:sp>
        <p:nvSpPr>
          <p:cNvPr id="15365" name="Slide Number Placeholder 4"/>
          <p:cNvSpPr>
            <a:spLocks noGrp="1"/>
          </p:cNvSpPr>
          <p:nvPr>
            <p:ph type="sldNum" sz="quarter" idx="11"/>
          </p:nvPr>
        </p:nvSpPr>
        <p:spPr bwMode="auto">
          <a:solidFill>
            <a:schemeClr val="bg1">
              <a:lumMod val="95000"/>
            </a:schemeClr>
          </a:solidFill>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4ACAE9E9-4391-46EC-9459-A0AB6FE9DA5F}" type="slidenum">
              <a:rPr lang="el-GR" altLang="en-US" sz="1200" smtClean="0">
                <a:solidFill>
                  <a:srgbClr val="898989"/>
                </a:solidFill>
                <a:cs typeface="Arial" panose="020B0604020202020204" pitchFamily="34" charset="0"/>
              </a:rPr>
              <a:pPr>
                <a:lnSpc>
                  <a:spcPct val="100000"/>
                </a:lnSpc>
                <a:spcBef>
                  <a:spcPct val="0"/>
                </a:spcBef>
                <a:buFontTx/>
                <a:buNone/>
              </a:pPr>
              <a:t>6</a:t>
            </a:fld>
            <a:endParaRPr lang="el-GR" altLang="en-US" sz="1200" smtClean="0">
              <a:solidFill>
                <a:srgbClr val="898989"/>
              </a:solidFill>
              <a:cs typeface="Arial" panose="020B0604020202020204" pitchFamily="34" charset="0"/>
            </a:endParaRPr>
          </a:p>
        </p:txBody>
      </p:sp>
      <p:sp>
        <p:nvSpPr>
          <p:cNvPr id="15363" name="Content Placeholder 2"/>
          <p:cNvSpPr>
            <a:spLocks noGrp="1"/>
          </p:cNvSpPr>
          <p:nvPr>
            <p:ph type="subTitle" idx="4294967295"/>
          </p:nvPr>
        </p:nvSpPr>
        <p:spPr>
          <a:xfrm>
            <a:off x="2249488" y="3602038"/>
            <a:ext cx="6132512" cy="1274762"/>
          </a:xfrm>
        </p:spPr>
        <p:txBody>
          <a:bodyPr/>
          <a:lstStyle/>
          <a:p>
            <a:pPr eaLnBrk="1" hangingPunct="1"/>
            <a:r>
              <a:rPr lang="el-GR" altLang="el-GR" b="1" dirty="0" smtClean="0"/>
              <a:t>Το κυρίαρχο δόγμα της Βιολογίας</a:t>
            </a:r>
            <a:endParaRPr lang="en-GB" altLang="el-GR" b="1" dirty="0" smtClean="0"/>
          </a:p>
          <a:p>
            <a:pPr eaLnBrk="1" hangingPunct="1">
              <a:spcBef>
                <a:spcPct val="0"/>
              </a:spcBef>
            </a:pPr>
            <a:endParaRPr lang="en-US" altLang="en-US" dirty="0" smtClean="0">
              <a:solidFill>
                <a:srgbClr val="898989"/>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eaLnBrk="1" hangingPunct="1"/>
            <a:r>
              <a:rPr lang="el-GR" altLang="en-US" smtClean="0"/>
              <a:t>Αλλοπάτρια ειδογένεση 1/</a:t>
            </a:r>
            <a:r>
              <a:rPr lang="en-US" altLang="en-US" smtClean="0"/>
              <a:t>2</a:t>
            </a:r>
            <a:endParaRPr lang="el-GR" altLang="en-US" smtClean="0"/>
          </a:p>
        </p:txBody>
      </p:sp>
      <p:sp>
        <p:nvSpPr>
          <p:cNvPr id="125957" name="Content Placeholder 1"/>
          <p:cNvSpPr>
            <a:spLocks noGrp="1"/>
          </p:cNvSpPr>
          <p:nvPr>
            <p:ph idx="1"/>
          </p:nvPr>
        </p:nvSpPr>
        <p:spPr/>
        <p:txBody>
          <a:bodyPr/>
          <a:lstStyle/>
          <a:p>
            <a:pPr marL="457200" indent="0" eaLnBrk="1" hangingPunct="1">
              <a:buFont typeface="Arial" panose="020B0604020202020204" pitchFamily="34" charset="0"/>
              <a:buNone/>
            </a:pPr>
            <a:endParaRPr lang="el-GR" altLang="el-GR" sz="2800" smtClean="0"/>
          </a:p>
          <a:p>
            <a:pPr marL="457200" indent="0" eaLnBrk="1" hangingPunct="1">
              <a:buFont typeface="Arial" panose="020B0604020202020204" pitchFamily="34" charset="0"/>
              <a:buNone/>
            </a:pPr>
            <a:r>
              <a:rPr lang="el-GR" altLang="el-GR" sz="2800" smtClean="0"/>
              <a:t>Η ειδογένεση που προέρχεται από τη δημιουργία αναπαραγωγικών φραγμών μεταξύ γεωγραφικά διαχωρισμένων πληθυσμών</a:t>
            </a:r>
            <a:r>
              <a:rPr lang="en-US" altLang="el-GR" sz="2800" smtClean="0"/>
              <a:t>.</a:t>
            </a:r>
            <a:r>
              <a:rPr lang="el-GR" altLang="el-GR" sz="2800" smtClean="0"/>
              <a:t> </a:t>
            </a:r>
            <a:endParaRPr lang="en-GB" altLang="el-GR" sz="2800" smtClean="0"/>
          </a:p>
          <a:p>
            <a:pPr marL="457200" indent="0" eaLnBrk="1" hangingPunct="1"/>
            <a:endParaRPr lang="el-GR"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2595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10BB7D7B-5532-40D6-AC1B-407475662D46}" type="slidenum">
              <a:rPr lang="el-GR" altLang="en-US" sz="1200" smtClean="0">
                <a:solidFill>
                  <a:srgbClr val="898989"/>
                </a:solidFill>
                <a:cs typeface="Arial" panose="020B0604020202020204" pitchFamily="34" charset="0"/>
              </a:rPr>
              <a:pPr>
                <a:lnSpc>
                  <a:spcPct val="100000"/>
                </a:lnSpc>
                <a:spcBef>
                  <a:spcPct val="0"/>
                </a:spcBef>
                <a:buFontTx/>
                <a:buNone/>
              </a:pPr>
              <a:t>60</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Τίτλος 2"/>
          <p:cNvSpPr>
            <a:spLocks noGrp="1"/>
          </p:cNvSpPr>
          <p:nvPr>
            <p:ph type="title"/>
          </p:nvPr>
        </p:nvSpPr>
        <p:spPr/>
        <p:txBody>
          <a:bodyPr/>
          <a:lstStyle/>
          <a:p>
            <a:pPr eaLnBrk="1" hangingPunct="1"/>
            <a:r>
              <a:rPr lang="el-GR" altLang="en-US" smtClean="0"/>
              <a:t>Αλλοπάτρια ειδογένεση 2/</a:t>
            </a:r>
            <a:r>
              <a:rPr lang="en-US" altLang="en-US" smtClean="0"/>
              <a:t>2</a:t>
            </a:r>
          </a:p>
        </p:txBody>
      </p:sp>
      <p:pic>
        <p:nvPicPr>
          <p:cNvPr id="128005"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67079" y="1825625"/>
            <a:ext cx="5809841" cy="4351338"/>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280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2C87E771-6C47-4A54-9B81-2A304CB7ED7E}" type="slidenum">
              <a:rPr lang="el-GR" altLang="en-US" sz="1200" smtClean="0">
                <a:solidFill>
                  <a:srgbClr val="898989"/>
                </a:solidFill>
                <a:cs typeface="Arial" panose="020B0604020202020204" pitchFamily="34" charset="0"/>
              </a:rPr>
              <a:pPr>
                <a:lnSpc>
                  <a:spcPct val="100000"/>
                </a:lnSpc>
                <a:spcBef>
                  <a:spcPct val="0"/>
                </a:spcBef>
                <a:buFontTx/>
                <a:buNone/>
              </a:pPr>
              <a:t>61</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135813" y="5840413"/>
            <a:ext cx="341312" cy="276225"/>
          </a:xfrm>
          <a:prstGeom prst="rect">
            <a:avLst/>
          </a:prstGeom>
          <a:noFill/>
        </p:spPr>
        <p:txBody>
          <a:bodyPr wrap="none">
            <a:spAutoFit/>
          </a:bodyPr>
          <a:lstStyle/>
          <a:p>
            <a:pPr>
              <a:defRPr/>
            </a:pPr>
            <a:r>
              <a:rPr lang="el-GR" sz="1200" dirty="0">
                <a:solidFill>
                  <a:schemeClr val="bg1"/>
                </a:solidFill>
                <a:latin typeface="+mn-lt"/>
              </a:rPr>
              <a:t>3</a:t>
            </a:r>
            <a:r>
              <a:rPr lang="en-US" sz="1200" dirty="0">
                <a:solidFill>
                  <a:schemeClr val="bg1"/>
                </a:solidFill>
                <a:latin typeface="+mn-lt"/>
              </a:rPr>
              <a:t>5</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Τίτλος 2"/>
          <p:cNvSpPr>
            <a:spLocks noGrp="1"/>
          </p:cNvSpPr>
          <p:nvPr>
            <p:ph type="title"/>
          </p:nvPr>
        </p:nvSpPr>
        <p:spPr/>
        <p:txBody>
          <a:bodyPr/>
          <a:lstStyle/>
          <a:p>
            <a:pPr eaLnBrk="1" hangingPunct="1"/>
            <a:r>
              <a:rPr lang="el-GR" altLang="en-US" smtClean="0"/>
              <a:t>Προγονικός πληθυσμός αλεπούς</a:t>
            </a:r>
            <a:endParaRPr lang="en-US" altLang="en-US" smtClean="0"/>
          </a:p>
        </p:txBody>
      </p:sp>
      <p:pic>
        <p:nvPicPr>
          <p:cNvPr id="130053"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l="9341" t="1823" r="9341" b="1862"/>
          <a:stretch>
            <a:fillRect/>
          </a:stretch>
        </p:blipFill>
        <p:spPr>
          <a:xfrm>
            <a:off x="1866900" y="1371600"/>
            <a:ext cx="5410200" cy="4799013"/>
          </a:xfrm>
          <a:ln>
            <a:solidFill>
              <a:srgbClr val="0070C0"/>
            </a:solidFill>
            <a:miter lim="800000"/>
            <a:headEnd/>
            <a:tailEnd/>
          </a:ln>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3005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4EDF5C82-07D2-46A5-A790-8D66C185BA36}" type="slidenum">
              <a:rPr lang="el-GR" altLang="en-US" sz="1200" smtClean="0">
                <a:solidFill>
                  <a:srgbClr val="898989"/>
                </a:solidFill>
                <a:cs typeface="Arial" panose="020B0604020202020204" pitchFamily="34" charset="0"/>
              </a:rPr>
              <a:pPr>
                <a:lnSpc>
                  <a:spcPct val="100000"/>
                </a:lnSpc>
                <a:spcBef>
                  <a:spcPct val="0"/>
                </a:spcBef>
                <a:buFontTx/>
                <a:buNone/>
              </a:pPr>
              <a:t>62</a:t>
            </a:fld>
            <a:endParaRPr lang="el-GR" altLang="en-US" sz="1200" smtClean="0">
              <a:solidFill>
                <a:srgbClr val="898989"/>
              </a:solidFill>
              <a:cs typeface="Arial" panose="020B0604020202020204" pitchFamily="34" charset="0"/>
            </a:endParaRPr>
          </a:p>
        </p:txBody>
      </p:sp>
      <p:sp>
        <p:nvSpPr>
          <p:cNvPr id="6" name="TextBox 5"/>
          <p:cNvSpPr txBox="1"/>
          <p:nvPr/>
        </p:nvSpPr>
        <p:spPr>
          <a:xfrm>
            <a:off x="6935788" y="5915025"/>
            <a:ext cx="341312" cy="276225"/>
          </a:xfrm>
          <a:prstGeom prst="rect">
            <a:avLst/>
          </a:prstGeom>
          <a:noFill/>
        </p:spPr>
        <p:txBody>
          <a:bodyPr wrap="none">
            <a:spAutoFit/>
          </a:bodyPr>
          <a:lstStyle/>
          <a:p>
            <a:pPr>
              <a:defRPr/>
            </a:pPr>
            <a:r>
              <a:rPr lang="el-GR" sz="1200" dirty="0">
                <a:latin typeface="+mn-lt"/>
              </a:rPr>
              <a:t>3</a:t>
            </a:r>
            <a:r>
              <a:rPr lang="en-US" sz="1200" dirty="0">
                <a:latin typeface="+mn-lt"/>
              </a:rPr>
              <a:t>6</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Τίτλος 2"/>
          <p:cNvSpPr>
            <a:spLocks noGrp="1"/>
          </p:cNvSpPr>
          <p:nvPr>
            <p:ph type="title"/>
          </p:nvPr>
        </p:nvSpPr>
        <p:spPr/>
        <p:txBody>
          <a:bodyPr/>
          <a:lstStyle/>
          <a:p>
            <a:pPr eaLnBrk="1" hangingPunct="1"/>
            <a:r>
              <a:rPr lang="el-GR" altLang="en-US" smtClean="0"/>
              <a:t>Βικαριανική ειδογένεση 1/2</a:t>
            </a:r>
            <a:endParaRPr lang="en-US" altLang="en-US" smtClean="0"/>
          </a:p>
        </p:txBody>
      </p:sp>
      <p:sp>
        <p:nvSpPr>
          <p:cNvPr id="132101" name="Θέση περιεχομένου 1"/>
          <p:cNvSpPr>
            <a:spLocks noGrp="1"/>
          </p:cNvSpPr>
          <p:nvPr>
            <p:ph idx="1"/>
          </p:nvPr>
        </p:nvSpPr>
        <p:spPr/>
        <p:txBody>
          <a:bodyPr/>
          <a:lstStyle/>
          <a:p>
            <a:pPr marL="0" indent="0" eaLnBrk="1" hangingPunct="1">
              <a:spcBef>
                <a:spcPts val="1800"/>
              </a:spcBef>
              <a:buFont typeface="Arial" panose="020B0604020202020204" pitchFamily="34" charset="0"/>
              <a:buNone/>
            </a:pPr>
            <a:r>
              <a:rPr lang="el-GR" altLang="en-US" sz="2800" smtClean="0"/>
              <a:t>Διαχωρισμός πληθυσμών</a:t>
            </a:r>
          </a:p>
          <a:p>
            <a:pPr marL="0" indent="0" eaLnBrk="1" hangingPunct="1">
              <a:buFont typeface="Arial" panose="020B0604020202020204" pitchFamily="34" charset="0"/>
              <a:buNone/>
            </a:pPr>
            <a:r>
              <a:rPr lang="el-GR" altLang="en-US" sz="2800" smtClean="0"/>
              <a:t>Πολλά είδη διασπώνται ταυτόχρονα</a:t>
            </a:r>
          </a:p>
          <a:p>
            <a:pPr marL="0" indent="0" eaLnBrk="1" hangingPunct="1">
              <a:buFont typeface="Arial" panose="020B0604020202020204" pitchFamily="34" charset="0"/>
              <a:buNone/>
            </a:pPr>
            <a:r>
              <a:rPr lang="el-GR" altLang="en-US" sz="2800" smtClean="0"/>
              <a:t>Παρόμοια γενετική δομή</a:t>
            </a:r>
          </a:p>
          <a:p>
            <a:pPr marL="0" indent="0" eaLnBrk="1" hangingPunct="1">
              <a:buFont typeface="Arial" panose="020B0604020202020204" pitchFamily="34" charset="0"/>
              <a:buNone/>
            </a:pPr>
            <a:endParaRPr lang="el-GR" altLang="en-US" sz="2800" smtClean="0">
              <a:solidFill>
                <a:schemeClr val="tx2"/>
              </a:solidFill>
            </a:endParaRPr>
          </a:p>
          <a:p>
            <a:pPr marL="0" indent="0" eaLnBrk="1" hangingPunct="1">
              <a:buFont typeface="Arial" panose="020B0604020202020204" pitchFamily="34" charset="0"/>
              <a:buNone/>
            </a:pPr>
            <a:r>
              <a:rPr lang="el-GR" altLang="en-US" sz="2800" b="1" smtClean="0"/>
              <a:t>Ιδρυτικά συμβάντα</a:t>
            </a:r>
          </a:p>
          <a:p>
            <a:pPr marL="0" indent="0" eaLnBrk="1" hangingPunct="1">
              <a:spcBef>
                <a:spcPts val="1800"/>
              </a:spcBef>
              <a:buFont typeface="Arial" panose="020B0604020202020204" pitchFamily="34" charset="0"/>
              <a:buNone/>
            </a:pPr>
            <a:r>
              <a:rPr lang="el-GR" altLang="en-US" sz="2800" smtClean="0"/>
              <a:t>Μετακίνηση και απομόνωση πληθυσμών</a:t>
            </a:r>
          </a:p>
          <a:p>
            <a:pPr marL="0" indent="0" eaLnBrk="1" hangingPunct="1">
              <a:buFont typeface="Arial" panose="020B0604020202020204" pitchFamily="34" charset="0"/>
              <a:buNone/>
            </a:pPr>
            <a:r>
              <a:rPr lang="el-GR" altLang="en-US" sz="2800" smtClean="0"/>
              <a:t>Διαφοροποίηση γενετικής δομής </a:t>
            </a:r>
            <a:endParaRPr lang="en-GB" altLang="en-US" sz="2800" smtClean="0"/>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320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F5BB2235-99D4-4152-A811-34C0331BDB19}" type="slidenum">
              <a:rPr lang="el-GR" altLang="en-US" sz="1200" smtClean="0">
                <a:solidFill>
                  <a:srgbClr val="898989"/>
                </a:solidFill>
                <a:cs typeface="Arial" panose="020B0604020202020204" pitchFamily="34" charset="0"/>
              </a:rPr>
              <a:pPr>
                <a:lnSpc>
                  <a:spcPct val="100000"/>
                </a:lnSpc>
                <a:spcBef>
                  <a:spcPct val="0"/>
                </a:spcBef>
                <a:buFontTx/>
                <a:buNone/>
              </a:pPr>
              <a:t>63</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Τίτλος 2"/>
          <p:cNvSpPr>
            <a:spLocks noGrp="1"/>
          </p:cNvSpPr>
          <p:nvPr>
            <p:ph type="title"/>
          </p:nvPr>
        </p:nvSpPr>
        <p:spPr/>
        <p:txBody>
          <a:bodyPr/>
          <a:lstStyle/>
          <a:p>
            <a:pPr eaLnBrk="1" hangingPunct="1"/>
            <a:r>
              <a:rPr lang="el-GR" altLang="en-US" smtClean="0"/>
              <a:t>Βικαριανική ειδογένεση 2/2</a:t>
            </a:r>
            <a:endParaRPr lang="en-US" altLang="en-US" smtClean="0"/>
          </a:p>
        </p:txBody>
      </p:sp>
      <p:pic>
        <p:nvPicPr>
          <p:cNvPr id="134149"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68388" y="1447800"/>
            <a:ext cx="7005637" cy="464820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3414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FEE677B-AB80-4ECE-87FE-5F50FF441F83}" type="slidenum">
              <a:rPr lang="el-GR" altLang="en-US" sz="1200" smtClean="0">
                <a:solidFill>
                  <a:srgbClr val="898989"/>
                </a:solidFill>
                <a:cs typeface="Arial" panose="020B0604020202020204" pitchFamily="34" charset="0"/>
              </a:rPr>
              <a:pPr>
                <a:lnSpc>
                  <a:spcPct val="100000"/>
                </a:lnSpc>
                <a:spcBef>
                  <a:spcPct val="0"/>
                </a:spcBef>
                <a:buFontTx/>
                <a:buNone/>
              </a:pPr>
              <a:t>64</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732713" y="5819775"/>
            <a:ext cx="341312" cy="276225"/>
          </a:xfrm>
          <a:prstGeom prst="rect">
            <a:avLst/>
          </a:prstGeom>
          <a:noFill/>
        </p:spPr>
        <p:txBody>
          <a:bodyPr wrap="none">
            <a:spAutoFit/>
          </a:bodyPr>
          <a:lstStyle/>
          <a:p>
            <a:pPr>
              <a:defRPr/>
            </a:pPr>
            <a:r>
              <a:rPr lang="el-GR" sz="1200" dirty="0">
                <a:latin typeface="+mn-lt"/>
              </a:rPr>
              <a:t>3</a:t>
            </a:r>
            <a:r>
              <a:rPr lang="en-US" sz="1200" dirty="0">
                <a:latin typeface="+mn-lt"/>
              </a:rPr>
              <a:t>7</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Τίτλος 2"/>
          <p:cNvSpPr>
            <a:spLocks noGrp="1"/>
          </p:cNvSpPr>
          <p:nvPr>
            <p:ph type="title"/>
          </p:nvPr>
        </p:nvSpPr>
        <p:spPr>
          <a:xfrm>
            <a:off x="685800" y="381000"/>
            <a:ext cx="7886700" cy="1325563"/>
          </a:xfrm>
        </p:spPr>
        <p:txBody>
          <a:bodyPr/>
          <a:lstStyle/>
          <a:p>
            <a:pPr eaLnBrk="1" hangingPunct="1"/>
            <a:r>
              <a:rPr lang="el-GR" altLang="en-US" smtClean="0"/>
              <a:t>Το φαινόμενο της στενωπού</a:t>
            </a:r>
            <a:endParaRPr lang="en-US" altLang="en-US" smtClean="0"/>
          </a:p>
        </p:txBody>
      </p:sp>
      <p:pic>
        <p:nvPicPr>
          <p:cNvPr id="136197"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24000"/>
            <a:ext cx="6211888" cy="4652963"/>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3619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1EEADA1A-D697-4B2C-B47C-3AE0853E5A94}" type="slidenum">
              <a:rPr lang="el-GR" altLang="en-US" sz="1200" smtClean="0">
                <a:solidFill>
                  <a:srgbClr val="898989"/>
                </a:solidFill>
                <a:cs typeface="Arial" panose="020B0604020202020204" pitchFamily="34" charset="0"/>
              </a:rPr>
              <a:pPr>
                <a:lnSpc>
                  <a:spcPct val="100000"/>
                </a:lnSpc>
                <a:spcBef>
                  <a:spcPct val="0"/>
                </a:spcBef>
                <a:buFontTx/>
                <a:buNone/>
              </a:pPr>
              <a:t>65</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318375" y="5872163"/>
            <a:ext cx="341313" cy="276225"/>
          </a:xfrm>
          <a:prstGeom prst="rect">
            <a:avLst/>
          </a:prstGeom>
          <a:noFill/>
        </p:spPr>
        <p:txBody>
          <a:bodyPr wrap="none">
            <a:spAutoFit/>
          </a:bodyPr>
          <a:lstStyle/>
          <a:p>
            <a:pPr>
              <a:defRPr/>
            </a:pPr>
            <a:r>
              <a:rPr lang="en-US" sz="1200" dirty="0">
                <a:latin typeface="+mn-lt"/>
              </a:rPr>
              <a:t>38</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Τίτλος 2"/>
          <p:cNvSpPr>
            <a:spLocks noGrp="1"/>
          </p:cNvSpPr>
          <p:nvPr>
            <p:ph type="title"/>
          </p:nvPr>
        </p:nvSpPr>
        <p:spPr/>
        <p:txBody>
          <a:bodyPr/>
          <a:lstStyle/>
          <a:p>
            <a:pPr eaLnBrk="1" hangingPunct="1"/>
            <a:r>
              <a:rPr lang="el-GR" altLang="en-US" smtClean="0"/>
              <a:t>Κατηγορίες φραγμών 1/2</a:t>
            </a:r>
            <a:endParaRPr lang="en-US" altLang="en-US" smtClean="0"/>
          </a:p>
        </p:txBody>
      </p:sp>
      <p:sp>
        <p:nvSpPr>
          <p:cNvPr id="138245" name="Θέση περιεχομένου 1"/>
          <p:cNvSpPr>
            <a:spLocks noGrp="1"/>
          </p:cNvSpPr>
          <p:nvPr>
            <p:ph idx="1"/>
          </p:nvPr>
        </p:nvSpPr>
        <p:spPr/>
        <p:txBody>
          <a:bodyPr/>
          <a:lstStyle/>
          <a:p>
            <a:pPr marL="0" indent="0" eaLnBrk="1" hangingPunct="1">
              <a:spcBef>
                <a:spcPts val="1800"/>
              </a:spcBef>
              <a:buFont typeface="Arial" panose="020B0604020202020204" pitchFamily="34" charset="0"/>
              <a:buNone/>
            </a:pPr>
            <a:r>
              <a:rPr lang="el-GR" altLang="en-US" sz="2800" b="1" smtClean="0"/>
              <a:t>Προσυζευκτικοί φραγμοί</a:t>
            </a:r>
          </a:p>
          <a:p>
            <a:pPr marL="0" indent="0" eaLnBrk="1" hangingPunct="1">
              <a:buFont typeface="Arial" panose="020B0604020202020204" pitchFamily="34" charset="0"/>
              <a:buNone/>
            </a:pPr>
            <a:r>
              <a:rPr lang="el-GR" altLang="en-US" sz="2800" smtClean="0"/>
              <a:t>Δίδυμα είδη</a:t>
            </a:r>
            <a:endParaRPr lang="en-GB" altLang="en-US" sz="2800" smtClean="0"/>
          </a:p>
          <a:p>
            <a:pPr marL="0" indent="0" eaLnBrk="1" hangingPunct="1">
              <a:buFont typeface="Arial" panose="020B0604020202020204" pitchFamily="34" charset="0"/>
              <a:buNone/>
            </a:pPr>
            <a:r>
              <a:rPr lang="el-GR" altLang="en-US" sz="2800" smtClean="0"/>
              <a:t>Διαφορετικοί φαινότυποι</a:t>
            </a:r>
          </a:p>
          <a:p>
            <a:pPr marL="0" indent="0" eaLnBrk="1" hangingPunct="1">
              <a:buFont typeface="Arial" panose="020B0604020202020204" pitchFamily="34" charset="0"/>
              <a:buNone/>
            </a:pPr>
            <a:r>
              <a:rPr lang="el-GR" altLang="en-US" sz="2800" smtClean="0"/>
              <a:t>Διαφορετική συμπεριφορά</a:t>
            </a:r>
          </a:p>
          <a:p>
            <a:pPr marL="0" indent="0" eaLnBrk="1" hangingPunct="1">
              <a:spcBef>
                <a:spcPts val="1800"/>
              </a:spcBef>
              <a:buFont typeface="Arial" panose="020B0604020202020204" pitchFamily="34" charset="0"/>
              <a:buNone/>
            </a:pPr>
            <a:r>
              <a:rPr lang="el-GR" altLang="en-US" sz="2800" b="1" smtClean="0"/>
              <a:t>Μετασυζευκτικοί φραγμοί</a:t>
            </a:r>
          </a:p>
          <a:p>
            <a:pPr marL="0" indent="0" eaLnBrk="1" hangingPunct="1">
              <a:buFont typeface="Arial" panose="020B0604020202020204" pitchFamily="34" charset="0"/>
              <a:buNone/>
            </a:pPr>
            <a:r>
              <a:rPr lang="el-GR" altLang="en-US" sz="2800" smtClean="0"/>
              <a:t>Δυσχέρειες στην αύξηση, ανάπτυξη, επιβίωση  ή αναπαραγωγή υβριδίων</a:t>
            </a: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3824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3F6AA7B2-9333-4516-8839-10A04D559A17}" type="slidenum">
              <a:rPr lang="el-GR" altLang="en-US" sz="1200" smtClean="0">
                <a:solidFill>
                  <a:srgbClr val="898989"/>
                </a:solidFill>
                <a:cs typeface="Arial" panose="020B0604020202020204" pitchFamily="34" charset="0"/>
              </a:rPr>
              <a:pPr>
                <a:lnSpc>
                  <a:spcPct val="100000"/>
                </a:lnSpc>
                <a:spcBef>
                  <a:spcPct val="0"/>
                </a:spcBef>
                <a:buFontTx/>
                <a:buNone/>
              </a:pPr>
              <a:t>66</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Τίτλος 2"/>
          <p:cNvSpPr>
            <a:spLocks noGrp="1"/>
          </p:cNvSpPr>
          <p:nvPr>
            <p:ph type="title"/>
          </p:nvPr>
        </p:nvSpPr>
        <p:spPr/>
        <p:txBody>
          <a:bodyPr/>
          <a:lstStyle/>
          <a:p>
            <a:pPr eaLnBrk="1" hangingPunct="1"/>
            <a:r>
              <a:rPr lang="el-GR" altLang="en-US" smtClean="0"/>
              <a:t>Κατηγορίες φραγμών 2/2</a:t>
            </a:r>
            <a:endParaRPr lang="en-US" altLang="en-US" smtClean="0"/>
          </a:p>
        </p:txBody>
      </p:sp>
      <p:pic>
        <p:nvPicPr>
          <p:cNvPr id="140293"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60675" y="1355725"/>
            <a:ext cx="3422650" cy="5000625"/>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4029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AEFA64AC-AA58-41F7-A7DF-FB0208407187}" type="slidenum">
              <a:rPr lang="el-GR" altLang="en-US" sz="1200" smtClean="0">
                <a:solidFill>
                  <a:srgbClr val="898989"/>
                </a:solidFill>
                <a:cs typeface="Arial" panose="020B0604020202020204" pitchFamily="34" charset="0"/>
              </a:rPr>
              <a:pPr>
                <a:lnSpc>
                  <a:spcPct val="100000"/>
                </a:lnSpc>
                <a:spcBef>
                  <a:spcPct val="0"/>
                </a:spcBef>
                <a:buFontTx/>
                <a:buNone/>
              </a:pPr>
              <a:t>67</a:t>
            </a:fld>
            <a:endParaRPr lang="el-GR" altLang="en-US" sz="1200" smtClean="0">
              <a:solidFill>
                <a:srgbClr val="898989"/>
              </a:solidFill>
              <a:cs typeface="Arial" panose="020B0604020202020204" pitchFamily="34" charset="0"/>
            </a:endParaRPr>
          </a:p>
        </p:txBody>
      </p:sp>
      <p:sp>
        <p:nvSpPr>
          <p:cNvPr id="6" name="TextBox 5"/>
          <p:cNvSpPr txBox="1"/>
          <p:nvPr/>
        </p:nvSpPr>
        <p:spPr>
          <a:xfrm>
            <a:off x="5930900" y="6100763"/>
            <a:ext cx="341313" cy="276225"/>
          </a:xfrm>
          <a:prstGeom prst="rect">
            <a:avLst/>
          </a:prstGeom>
          <a:noFill/>
        </p:spPr>
        <p:txBody>
          <a:bodyPr wrap="none">
            <a:spAutoFit/>
          </a:bodyPr>
          <a:lstStyle/>
          <a:p>
            <a:pPr>
              <a:defRPr/>
            </a:pPr>
            <a:r>
              <a:rPr lang="el-GR" sz="1200" dirty="0">
                <a:latin typeface="+mn-lt"/>
              </a:rPr>
              <a:t>3</a:t>
            </a:r>
            <a:r>
              <a:rPr lang="en-US" sz="1200" dirty="0">
                <a:latin typeface="+mn-lt"/>
              </a:rPr>
              <a:t>9</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Τίτλος 2"/>
          <p:cNvSpPr>
            <a:spLocks noGrp="1"/>
          </p:cNvSpPr>
          <p:nvPr>
            <p:ph type="title"/>
          </p:nvPr>
        </p:nvSpPr>
        <p:spPr/>
        <p:txBody>
          <a:bodyPr/>
          <a:lstStyle/>
          <a:p>
            <a:pPr eaLnBrk="1" hangingPunct="1"/>
            <a:r>
              <a:rPr lang="el-GR" altLang="en-US" smtClean="0"/>
              <a:t>Ειδογένεση</a:t>
            </a:r>
            <a:endParaRPr lang="en-US" altLang="en-US" smtClean="0"/>
          </a:p>
        </p:txBody>
      </p:sp>
      <p:sp>
        <p:nvSpPr>
          <p:cNvPr id="142341" name="Θέση περιεχομένου 1"/>
          <p:cNvSpPr>
            <a:spLocks noGrp="1"/>
          </p:cNvSpPr>
          <p:nvPr>
            <p:ph idx="1"/>
          </p:nvPr>
        </p:nvSpPr>
        <p:spPr/>
        <p:txBody>
          <a:bodyPr/>
          <a:lstStyle/>
          <a:p>
            <a:pPr marL="0" indent="0" eaLnBrk="1" hangingPunct="1">
              <a:buFont typeface="Arial" panose="020B0604020202020204" pitchFamily="34" charset="0"/>
              <a:buNone/>
            </a:pPr>
            <a:r>
              <a:rPr lang="el-GR" altLang="en-US" sz="2800" b="1" smtClean="0"/>
              <a:t>Συμπάτρια ειδογένεση</a:t>
            </a:r>
          </a:p>
          <a:p>
            <a:pPr marL="0" indent="0" eaLnBrk="1" hangingPunct="1">
              <a:buFont typeface="Arial" panose="020B0604020202020204" pitchFamily="34" charset="0"/>
              <a:buNone/>
            </a:pPr>
            <a:r>
              <a:rPr lang="el-GR" altLang="en-US" sz="2800" smtClean="0"/>
              <a:t>Εξειδίκευση ατόμων του ίδιου είδους στην ίδια περιοχή</a:t>
            </a:r>
            <a:r>
              <a:rPr lang="en-US" altLang="en-US" sz="2800" smtClean="0"/>
              <a:t>.</a:t>
            </a:r>
            <a:endParaRPr lang="el-GR" altLang="en-US" sz="2800" smtClean="0"/>
          </a:p>
          <a:p>
            <a:pPr marL="0" indent="0" eaLnBrk="1" hangingPunct="1">
              <a:buFont typeface="Arial" panose="020B0604020202020204" pitchFamily="34" charset="0"/>
              <a:buNone/>
            </a:pPr>
            <a:endParaRPr lang="el-GR" altLang="en-US" sz="2800" smtClean="0">
              <a:solidFill>
                <a:schemeClr val="tx2"/>
              </a:solidFill>
            </a:endParaRPr>
          </a:p>
          <a:p>
            <a:pPr marL="0" indent="0" eaLnBrk="1" hangingPunct="1">
              <a:buFont typeface="Arial" panose="020B0604020202020204" pitchFamily="34" charset="0"/>
              <a:buNone/>
            </a:pPr>
            <a:r>
              <a:rPr lang="el-GR" altLang="en-US" sz="2800" b="1" smtClean="0"/>
              <a:t>Παραπάτρια ειδογένεση</a:t>
            </a:r>
          </a:p>
          <a:p>
            <a:pPr marL="0" indent="0" eaLnBrk="1" hangingPunct="1">
              <a:buFont typeface="Arial" panose="020B0604020202020204" pitchFamily="34" charset="0"/>
              <a:buNone/>
            </a:pPr>
            <a:r>
              <a:rPr lang="el-GR" altLang="en-US" sz="2800" smtClean="0"/>
              <a:t>Διαφοροποίηση ατόμων σε γειτονικούς πληθυσμούς του ίδιου είδους</a:t>
            </a:r>
            <a:r>
              <a:rPr lang="en-US" altLang="en-US" sz="2800" smtClean="0"/>
              <a:t>.</a:t>
            </a:r>
            <a:endParaRPr lang="en-GB" altLang="en-US" sz="2800" smtClean="0"/>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4233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D2AAA386-E18C-4397-B8C7-8DE9836DE928}" type="slidenum">
              <a:rPr lang="el-GR" altLang="en-US" sz="1200" smtClean="0">
                <a:solidFill>
                  <a:srgbClr val="898989"/>
                </a:solidFill>
                <a:cs typeface="Arial" panose="020B0604020202020204" pitchFamily="34" charset="0"/>
              </a:rPr>
              <a:pPr>
                <a:lnSpc>
                  <a:spcPct val="100000"/>
                </a:lnSpc>
                <a:spcBef>
                  <a:spcPct val="0"/>
                </a:spcBef>
                <a:buFontTx/>
                <a:buNone/>
              </a:pPr>
              <a:t>68</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Τίτλος 2"/>
          <p:cNvSpPr>
            <a:spLocks noGrp="1"/>
          </p:cNvSpPr>
          <p:nvPr>
            <p:ph type="title"/>
          </p:nvPr>
        </p:nvSpPr>
        <p:spPr/>
        <p:txBody>
          <a:bodyPr/>
          <a:lstStyle/>
          <a:p>
            <a:pPr eaLnBrk="1" hangingPunct="1"/>
            <a:r>
              <a:rPr lang="el-GR" altLang="en-US" smtClean="0"/>
              <a:t>Συμπάτρια ειδογένεση</a:t>
            </a:r>
            <a:endParaRPr lang="en-US" altLang="en-US" smtClean="0"/>
          </a:p>
        </p:txBody>
      </p:sp>
      <p:pic>
        <p:nvPicPr>
          <p:cNvPr id="144389"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65263" y="1524000"/>
            <a:ext cx="6213475" cy="4652963"/>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443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639F5160-6057-43AE-B572-F8C20F45C21D}" type="slidenum">
              <a:rPr lang="el-GR" altLang="en-US" sz="1200" smtClean="0">
                <a:solidFill>
                  <a:srgbClr val="898989"/>
                </a:solidFill>
                <a:cs typeface="Arial" panose="020B0604020202020204" pitchFamily="34" charset="0"/>
              </a:rPr>
              <a:pPr>
                <a:lnSpc>
                  <a:spcPct val="100000"/>
                </a:lnSpc>
                <a:spcBef>
                  <a:spcPct val="0"/>
                </a:spcBef>
                <a:buFontTx/>
                <a:buNone/>
              </a:pPr>
              <a:t>69</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326313" y="5840413"/>
            <a:ext cx="341312" cy="276225"/>
          </a:xfrm>
          <a:prstGeom prst="rect">
            <a:avLst/>
          </a:prstGeom>
          <a:noFill/>
        </p:spPr>
        <p:txBody>
          <a:bodyPr wrap="none">
            <a:spAutoFit/>
          </a:bodyPr>
          <a:lstStyle/>
          <a:p>
            <a:pPr>
              <a:defRPr/>
            </a:pPr>
            <a:r>
              <a:rPr lang="en-US" sz="1200" dirty="0">
                <a:solidFill>
                  <a:schemeClr val="bg1"/>
                </a:solidFill>
                <a:latin typeface="+mn-lt"/>
              </a:rPr>
              <a:t>40</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l-GR" altLang="en-US" smtClean="0"/>
              <a:t>Προδαρβινικές εξελικτικές ιδέες</a:t>
            </a:r>
          </a:p>
        </p:txBody>
      </p:sp>
      <p:sp>
        <p:nvSpPr>
          <p:cNvPr id="17411" name="Content Placeholder 2"/>
          <p:cNvSpPr>
            <a:spLocks noGrp="1"/>
          </p:cNvSpPr>
          <p:nvPr>
            <p:ph sz="half" idx="1"/>
          </p:nvPr>
        </p:nvSpPr>
        <p:spPr>
          <a:xfrm>
            <a:off x="1031875" y="1795463"/>
            <a:ext cx="3886200" cy="4351337"/>
          </a:xfrm>
        </p:spPr>
        <p:txBody>
          <a:bodyPr/>
          <a:lstStyle/>
          <a:p>
            <a:pPr indent="0" eaLnBrk="1" hangingPunct="1">
              <a:buFont typeface="Arial" panose="020B0604020202020204" pitchFamily="34" charset="0"/>
              <a:buNone/>
            </a:pPr>
            <a:r>
              <a:rPr lang="el-GR" altLang="el-GR" sz="2800" b="1" dirty="0" smtClean="0"/>
              <a:t>Ο κόσμος είναι μια σταθερή οντότητα</a:t>
            </a:r>
          </a:p>
          <a:p>
            <a:pPr indent="0" eaLnBrk="1" hangingPunct="1">
              <a:spcBef>
                <a:spcPts val="1800"/>
              </a:spcBef>
              <a:buFont typeface="Arial" panose="020B0604020202020204" pitchFamily="34" charset="0"/>
              <a:buNone/>
            </a:pPr>
            <a:r>
              <a:rPr lang="el-GR" altLang="el-GR" sz="2800" b="1" dirty="0" smtClean="0"/>
              <a:t>Αριστοτέλης</a:t>
            </a:r>
            <a:r>
              <a:rPr lang="el-GR" altLang="el-GR" sz="2800" dirty="0" smtClean="0"/>
              <a:t> </a:t>
            </a:r>
            <a:r>
              <a:rPr lang="el-GR" altLang="el-GR" sz="2800" b="1" dirty="0" smtClean="0"/>
              <a:t>κ.ά.</a:t>
            </a:r>
            <a:r>
              <a:rPr lang="el-GR" altLang="el-GR" sz="2800" dirty="0" smtClean="0"/>
              <a:t>: Τα απολιθώματα είναι παλαιότερες μορφές ζωής που έχουν εξαφανιστεί.</a:t>
            </a:r>
          </a:p>
          <a:p>
            <a:pPr indent="0" eaLnBrk="1" hangingPunct="1">
              <a:spcBef>
                <a:spcPct val="0"/>
              </a:spcBef>
            </a:pPr>
            <a:endParaRPr lang="en-US" altLang="en-US" dirty="0" smtClean="0"/>
          </a:p>
        </p:txBody>
      </p:sp>
      <p:pic>
        <p:nvPicPr>
          <p:cNvPr id="17414" name="Θέση περιεχομένου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38725" y="1690688"/>
            <a:ext cx="2917825" cy="4014787"/>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741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552373D8-0870-43E6-90BA-72EDB47BFAFC}" type="slidenum">
              <a:rPr lang="el-GR" altLang="en-US" sz="1200" smtClean="0">
                <a:solidFill>
                  <a:srgbClr val="898989"/>
                </a:solidFill>
                <a:cs typeface="Arial" panose="020B0604020202020204" pitchFamily="34" charset="0"/>
              </a:rPr>
              <a:pPr>
                <a:lnSpc>
                  <a:spcPct val="100000"/>
                </a:lnSpc>
                <a:spcBef>
                  <a:spcPct val="0"/>
                </a:spcBef>
                <a:buFontTx/>
                <a:buNone/>
              </a:pPr>
              <a:t>7</a:t>
            </a:fld>
            <a:endParaRPr lang="el-GR" altLang="en-US" sz="1200" smtClean="0">
              <a:solidFill>
                <a:srgbClr val="898989"/>
              </a:solidFill>
              <a:cs typeface="Arial" panose="020B0604020202020204" pitchFamily="34" charset="0"/>
            </a:endParaRPr>
          </a:p>
        </p:txBody>
      </p:sp>
      <p:sp>
        <p:nvSpPr>
          <p:cNvPr id="2" name="TextBox 1"/>
          <p:cNvSpPr txBox="1"/>
          <p:nvPr/>
        </p:nvSpPr>
        <p:spPr>
          <a:xfrm>
            <a:off x="7620000" y="5334000"/>
            <a:ext cx="263525" cy="276225"/>
          </a:xfrm>
          <a:prstGeom prst="rect">
            <a:avLst/>
          </a:prstGeom>
          <a:noFill/>
        </p:spPr>
        <p:txBody>
          <a:bodyPr wrap="none">
            <a:spAutoFit/>
          </a:bodyPr>
          <a:lstStyle/>
          <a:p>
            <a:pPr>
              <a:defRPr/>
            </a:pPr>
            <a:r>
              <a:rPr lang="en-US" sz="1200" dirty="0">
                <a:solidFill>
                  <a:schemeClr val="bg1"/>
                </a:solidFill>
                <a:latin typeface="+mn-lt"/>
              </a:rPr>
              <a:t>1</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Τίτλος 2"/>
          <p:cNvSpPr>
            <a:spLocks noGrp="1"/>
          </p:cNvSpPr>
          <p:nvPr>
            <p:ph type="title"/>
          </p:nvPr>
        </p:nvSpPr>
        <p:spPr>
          <a:xfrm>
            <a:off x="106847" y="1066800"/>
            <a:ext cx="2895600" cy="1600200"/>
          </a:xfrm>
        </p:spPr>
        <p:txBody>
          <a:bodyPr>
            <a:noAutofit/>
          </a:bodyPr>
          <a:lstStyle/>
          <a:p>
            <a:pPr eaLnBrk="1" hangingPunct="1"/>
            <a:r>
              <a:rPr lang="el-GR" altLang="en-US" sz="4000" dirty="0" err="1" smtClean="0"/>
              <a:t>Παραπάτρια</a:t>
            </a:r>
            <a:r>
              <a:rPr lang="el-GR" altLang="en-US" sz="4000" dirty="0" smtClean="0"/>
              <a:t> </a:t>
            </a:r>
            <a:r>
              <a:rPr lang="el-GR" altLang="en-US" sz="4000" dirty="0" err="1" smtClean="0"/>
              <a:t>ειδογένεση</a:t>
            </a:r>
            <a:endParaRPr lang="en-US" altLang="en-US" sz="4000" dirty="0" smtClean="0"/>
          </a:p>
        </p:txBody>
      </p:sp>
      <p:pic>
        <p:nvPicPr>
          <p:cNvPr id="146435" name="Θέση περιεχομένου 1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0" y="157978"/>
            <a:ext cx="2667000" cy="6167438"/>
          </a:xfrm>
        </p:spPr>
      </p:pic>
      <p:sp>
        <p:nvSpPr>
          <p:cNvPr id="146436" name="Θέση κειμένου 15"/>
          <p:cNvSpPr>
            <a:spLocks noGrp="1"/>
          </p:cNvSpPr>
          <p:nvPr>
            <p:ph type="body" sz="half" idx="2"/>
          </p:nvPr>
        </p:nvSpPr>
        <p:spPr>
          <a:xfrm>
            <a:off x="3074435" y="164328"/>
            <a:ext cx="2949575" cy="6161088"/>
          </a:xfrm>
        </p:spPr>
        <p:txBody>
          <a:bodyPr/>
          <a:lstStyle/>
          <a:p>
            <a:pPr eaLnBrk="1" hangingPunct="1"/>
            <a:r>
              <a:rPr lang="el-GR" altLang="en-US" b="1" dirty="0" smtClean="0"/>
              <a:t>Αρχική κατανομή</a:t>
            </a:r>
          </a:p>
          <a:p>
            <a:pPr eaLnBrk="1" hangingPunct="1"/>
            <a:endParaRPr lang="el-GR" altLang="en-US" b="1" dirty="0" smtClean="0"/>
          </a:p>
          <a:p>
            <a:pPr eaLnBrk="1" hangingPunct="1"/>
            <a:endParaRPr lang="en-US" altLang="en-US" b="1" dirty="0" smtClean="0"/>
          </a:p>
          <a:p>
            <a:pPr eaLnBrk="1" hangingPunct="1"/>
            <a:r>
              <a:rPr lang="el-GR" altLang="en-US" b="1" dirty="0" smtClean="0"/>
              <a:t>Περιβαλλοντική διαβάθμιση: αριστερά, υψηλή θερμοκρασία, ξηρότερο περιβάλλον, δεξιά, χαμηλή θερμοκρασία, υγρό περιβάλλον</a:t>
            </a:r>
          </a:p>
          <a:p>
            <a:pPr eaLnBrk="1" hangingPunct="1"/>
            <a:endParaRPr lang="en-US" altLang="en-US" b="1" dirty="0" smtClean="0"/>
          </a:p>
          <a:p>
            <a:pPr eaLnBrk="1" hangingPunct="1"/>
            <a:r>
              <a:rPr lang="el-GR" altLang="en-US" b="1" dirty="0" smtClean="0"/>
              <a:t>Η φυσική επιλογή ευνοεί τη διαφοροποίηση των γονοτύπων</a:t>
            </a:r>
          </a:p>
          <a:p>
            <a:pPr eaLnBrk="1" hangingPunct="1"/>
            <a:endParaRPr lang="en-US" altLang="en-US" b="1" dirty="0" smtClean="0"/>
          </a:p>
          <a:p>
            <a:pPr eaLnBrk="1" hangingPunct="1"/>
            <a:endParaRPr lang="en-US" altLang="en-US" b="1" dirty="0" smtClean="0"/>
          </a:p>
          <a:p>
            <a:pPr eaLnBrk="1" hangingPunct="1"/>
            <a:r>
              <a:rPr lang="el-GR" altLang="en-US" b="1" dirty="0" smtClean="0"/>
              <a:t>Δημιουργία ζώνης υβριδισμού</a:t>
            </a:r>
          </a:p>
          <a:p>
            <a:pPr eaLnBrk="1" hangingPunct="1"/>
            <a:endParaRPr lang="el-GR" altLang="en-US" b="1" dirty="0" smtClean="0"/>
          </a:p>
          <a:p>
            <a:pPr eaLnBrk="1" hangingPunct="1"/>
            <a:endParaRPr lang="en-US" altLang="en-US" b="1" dirty="0" smtClean="0"/>
          </a:p>
          <a:p>
            <a:pPr eaLnBrk="1" hangingPunct="1"/>
            <a:r>
              <a:rPr lang="el-GR" altLang="en-US" b="1" dirty="0" err="1" smtClean="0"/>
              <a:t>Ειδογένεση</a:t>
            </a:r>
            <a:endParaRPr lang="el-GR" altLang="en-US" b="1" dirty="0" smtClean="0"/>
          </a:p>
          <a:p>
            <a:pPr eaLnBrk="1" hangingPunct="1"/>
            <a:endParaRPr lang="en-US" altLang="en-US" sz="1800" dirty="0" smtClean="0"/>
          </a:p>
        </p:txBody>
      </p:sp>
      <p:sp>
        <p:nvSpPr>
          <p:cNvPr id="4" name="Footer Placeholder 3"/>
          <p:cNvSpPr>
            <a:spLocks noGrp="1"/>
          </p:cNvSpPr>
          <p:nvPr>
            <p:ph type="ftr" sz="quarter" idx="10"/>
          </p:nvPr>
        </p:nvSpPr>
        <p:spPr/>
        <p:txBody>
          <a:bodyPr/>
          <a:lstStyle/>
          <a:p>
            <a:pPr>
              <a:defRPr/>
            </a:pPr>
            <a:r>
              <a:rPr lang="el-GR"/>
              <a:t>Ενότητα 3. Βιολογική Εξέλιξη</a:t>
            </a:r>
            <a:endParaRPr lang="el-GR" dirty="0"/>
          </a:p>
        </p:txBody>
      </p:sp>
      <p:sp>
        <p:nvSpPr>
          <p:cNvPr id="146438"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415317BF-B9B1-48AB-93C9-53F77615FE42}" type="slidenum">
              <a:rPr lang="el-GR" altLang="en-US" sz="1200" smtClean="0">
                <a:solidFill>
                  <a:srgbClr val="898989"/>
                </a:solidFill>
                <a:cs typeface="Arial" panose="020B0604020202020204" pitchFamily="34" charset="0"/>
              </a:rPr>
              <a:pPr>
                <a:lnSpc>
                  <a:spcPct val="100000"/>
                </a:lnSpc>
                <a:spcBef>
                  <a:spcPct val="0"/>
                </a:spcBef>
                <a:buFontTx/>
                <a:buNone/>
              </a:pPr>
              <a:t>70</a:t>
            </a:fld>
            <a:endParaRPr lang="el-GR" altLang="en-US" sz="1200" smtClean="0">
              <a:solidFill>
                <a:srgbClr val="898989"/>
              </a:solidFill>
              <a:cs typeface="Arial" panose="020B0604020202020204" pitchFamily="34" charset="0"/>
            </a:endParaRPr>
          </a:p>
        </p:txBody>
      </p:sp>
      <p:sp>
        <p:nvSpPr>
          <p:cNvPr id="7" name="TextBox 6"/>
          <p:cNvSpPr txBox="1"/>
          <p:nvPr/>
        </p:nvSpPr>
        <p:spPr>
          <a:xfrm>
            <a:off x="8406051" y="6023033"/>
            <a:ext cx="341312" cy="276225"/>
          </a:xfrm>
          <a:prstGeom prst="rect">
            <a:avLst/>
          </a:prstGeom>
          <a:noFill/>
        </p:spPr>
        <p:txBody>
          <a:bodyPr wrap="none">
            <a:spAutoFit/>
          </a:bodyPr>
          <a:lstStyle/>
          <a:p>
            <a:pPr>
              <a:defRPr/>
            </a:pPr>
            <a:r>
              <a:rPr lang="en-US" sz="1200" dirty="0">
                <a:latin typeface="+mn-lt"/>
              </a:rPr>
              <a:t>41</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Τίτλος 2"/>
          <p:cNvSpPr>
            <a:spLocks noGrp="1"/>
          </p:cNvSpPr>
          <p:nvPr>
            <p:ph type="title"/>
          </p:nvPr>
        </p:nvSpPr>
        <p:spPr>
          <a:xfrm>
            <a:off x="609600" y="381000"/>
            <a:ext cx="7886700" cy="1325563"/>
          </a:xfrm>
        </p:spPr>
        <p:txBody>
          <a:bodyPr>
            <a:normAutofit fontScale="90000"/>
          </a:bodyPr>
          <a:lstStyle/>
          <a:p>
            <a:pPr eaLnBrk="1" hangingPunct="1"/>
            <a:r>
              <a:rPr lang="el-GR" altLang="en-US" sz="4000" dirty="0" smtClean="0"/>
              <a:t/>
            </a:r>
            <a:br>
              <a:rPr lang="el-GR" altLang="en-US" sz="4000" dirty="0" smtClean="0"/>
            </a:br>
            <a:r>
              <a:rPr lang="el-GR" altLang="en-US" sz="4900" dirty="0" smtClean="0"/>
              <a:t>Προσαρμοστική </a:t>
            </a:r>
            <a:r>
              <a:rPr lang="el-GR" altLang="en-US" sz="4900" dirty="0" smtClean="0"/>
              <a:t>διαφοροποίηση 1/2</a:t>
            </a:r>
            <a:r>
              <a:rPr lang="el-GR" altLang="en-US" sz="4900" dirty="0" smtClean="0"/>
              <a:t/>
            </a:r>
            <a:br>
              <a:rPr lang="el-GR" altLang="en-US" sz="4900" dirty="0" smtClean="0"/>
            </a:br>
            <a:endParaRPr lang="en-US" altLang="en-US" sz="4900" dirty="0" smtClean="0"/>
          </a:p>
        </p:txBody>
      </p:sp>
      <p:sp>
        <p:nvSpPr>
          <p:cNvPr id="148484" name="Θέση περιεχομένου 1"/>
          <p:cNvSpPr>
            <a:spLocks noGrp="1"/>
          </p:cNvSpPr>
          <p:nvPr>
            <p:ph idx="1"/>
          </p:nvPr>
        </p:nvSpPr>
        <p:spPr/>
        <p:txBody>
          <a:bodyPr/>
          <a:lstStyle/>
          <a:p>
            <a:pPr marL="0" indent="0" eaLnBrk="1" hangingPunct="1">
              <a:buFont typeface="Arial" panose="020B0604020202020204" pitchFamily="34" charset="0"/>
              <a:buNone/>
            </a:pPr>
            <a:endParaRPr lang="el-GR" altLang="en-US" sz="2800" dirty="0" smtClean="0"/>
          </a:p>
          <a:p>
            <a:pPr marL="0" indent="0" eaLnBrk="1" hangingPunct="1">
              <a:buFont typeface="Arial" panose="020B0604020202020204" pitchFamily="34" charset="0"/>
              <a:buNone/>
            </a:pPr>
            <a:r>
              <a:rPr lang="el-GR" altLang="en-US" sz="2800" dirty="0" smtClean="0"/>
              <a:t>Η παραγωγή </a:t>
            </a:r>
            <a:r>
              <a:rPr lang="el-GR" altLang="en-US" sz="2800" dirty="0" err="1" smtClean="0"/>
              <a:t>οικολογικώς</a:t>
            </a:r>
            <a:r>
              <a:rPr lang="el-GR" altLang="en-US" sz="2800" dirty="0" smtClean="0"/>
              <a:t> διαφορετικών ειδών από ένα κοινό προγονικό απόθεμα</a:t>
            </a:r>
            <a:r>
              <a:rPr lang="en-US" altLang="en-US" sz="2800" dirty="0" smtClean="0"/>
              <a:t>.</a:t>
            </a:r>
            <a:endParaRPr lang="el-GR" altLang="en-US" sz="2800" dirty="0" smtClean="0"/>
          </a:p>
          <a:p>
            <a:pPr marL="0" indent="0" eaLnBrk="1" hangingPunct="1"/>
            <a:endParaRPr lang="en-US" altLang="en-US" dirty="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4848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A404EF54-6BA9-46FE-853A-1434474D1929}" type="slidenum">
              <a:rPr lang="el-GR" altLang="en-US" sz="1200" smtClean="0">
                <a:solidFill>
                  <a:srgbClr val="898989"/>
                </a:solidFill>
                <a:cs typeface="Arial" panose="020B0604020202020204" pitchFamily="34" charset="0"/>
              </a:rPr>
              <a:pPr>
                <a:lnSpc>
                  <a:spcPct val="100000"/>
                </a:lnSpc>
                <a:spcBef>
                  <a:spcPct val="0"/>
                </a:spcBef>
                <a:buFontTx/>
                <a:buNone/>
              </a:pPr>
              <a:t>71</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93399" y="465135"/>
            <a:ext cx="3865959" cy="1600200"/>
          </a:xfrm>
        </p:spPr>
        <p:txBody>
          <a:bodyPr>
            <a:noAutofit/>
          </a:bodyPr>
          <a:lstStyle/>
          <a:p>
            <a:r>
              <a:rPr lang="el-GR" sz="4000" dirty="0"/>
              <a:t>Προσαρμοστική </a:t>
            </a:r>
            <a:r>
              <a:rPr lang="el-GR" sz="4000" dirty="0" smtClean="0"/>
              <a:t>διαφοροποίηση 2/2</a:t>
            </a:r>
            <a:endParaRPr lang="en-US" sz="4000" dirty="0"/>
          </a:p>
        </p:txBody>
      </p:sp>
      <p:pic>
        <p:nvPicPr>
          <p:cNvPr id="150530" name="Θέση περιεχομένου 6"/>
          <p:cNvPicPr>
            <a:picLocks noGrp="1" noChangeAspect="1"/>
          </p:cNvPicPr>
          <p:nvPr>
            <p:ph type="pic"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9645" r="29389"/>
          <a:stretch/>
        </p:blipFill>
        <p:spPr>
          <a:xfrm>
            <a:off x="4734754" y="0"/>
            <a:ext cx="3505200" cy="6405333"/>
          </a:xfrm>
        </p:spPr>
      </p:pic>
      <p:sp>
        <p:nvSpPr>
          <p:cNvPr id="8" name="Text Placeholder 7"/>
          <p:cNvSpPr>
            <a:spLocks noGrp="1"/>
          </p:cNvSpPr>
          <p:nvPr>
            <p:ph type="body" sz="half" idx="2"/>
          </p:nvPr>
        </p:nvSpPr>
        <p:spPr>
          <a:xfrm>
            <a:off x="629840" y="2521764"/>
            <a:ext cx="3829517" cy="3347223"/>
          </a:xfrm>
        </p:spPr>
        <p:txBody>
          <a:bodyPr/>
          <a:lstStyle/>
          <a:p>
            <a:r>
              <a:rPr lang="el-GR" sz="2000" dirty="0"/>
              <a:t>Η διαδικασία της προσαρμοστικής διαφοροποίησης </a:t>
            </a:r>
          </a:p>
          <a:p>
            <a:endParaRPr lang="en-US" dirty="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5053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5E48790D-1491-4705-9925-E5F4953BCCC0}" type="slidenum">
              <a:rPr lang="el-GR" altLang="en-US" sz="1200" smtClean="0">
                <a:solidFill>
                  <a:srgbClr val="898989"/>
                </a:solidFill>
                <a:cs typeface="Arial" panose="020B0604020202020204" pitchFamily="34" charset="0"/>
              </a:rPr>
              <a:pPr>
                <a:lnSpc>
                  <a:spcPct val="100000"/>
                </a:lnSpc>
                <a:spcBef>
                  <a:spcPct val="0"/>
                </a:spcBef>
                <a:buFontTx/>
                <a:buNone/>
              </a:pPr>
              <a:t>72</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594812" y="6101214"/>
            <a:ext cx="341312" cy="276225"/>
          </a:xfrm>
          <a:prstGeom prst="rect">
            <a:avLst/>
          </a:prstGeom>
          <a:noFill/>
        </p:spPr>
        <p:txBody>
          <a:bodyPr wrap="none">
            <a:spAutoFit/>
          </a:bodyPr>
          <a:lstStyle/>
          <a:p>
            <a:pPr>
              <a:defRPr/>
            </a:pPr>
            <a:r>
              <a:rPr lang="el-GR" sz="1200" dirty="0">
                <a:latin typeface="+mn-lt"/>
              </a:rPr>
              <a:t>4</a:t>
            </a:r>
            <a:r>
              <a:rPr lang="en-US" sz="1200" dirty="0">
                <a:latin typeface="+mn-lt"/>
              </a:rPr>
              <a:t>2</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Τίτλος 2"/>
          <p:cNvSpPr>
            <a:spLocks noGrp="1"/>
          </p:cNvSpPr>
          <p:nvPr>
            <p:ph type="title"/>
          </p:nvPr>
        </p:nvSpPr>
        <p:spPr/>
        <p:txBody>
          <a:bodyPr/>
          <a:lstStyle/>
          <a:p>
            <a:pPr eaLnBrk="1" hangingPunct="1"/>
            <a:r>
              <a:rPr lang="el-GR" altLang="en-US" sz="4000" dirty="0" smtClean="0"/>
              <a:t>Μοντέλο εξέλιξης </a:t>
            </a:r>
            <a:br>
              <a:rPr lang="el-GR" altLang="en-US" sz="4000" dirty="0" smtClean="0"/>
            </a:br>
            <a:r>
              <a:rPr lang="el-GR" altLang="en-US" sz="4000" dirty="0" smtClean="0"/>
              <a:t>των σπίνων του Δαρβίνου</a:t>
            </a:r>
            <a:endParaRPr lang="en-US" altLang="en-US" sz="4000" dirty="0" smtClean="0"/>
          </a:p>
        </p:txBody>
      </p:sp>
      <p:pic>
        <p:nvPicPr>
          <p:cNvPr id="152579" name="Θέση περιεχομένου 8"/>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46113" y="1657350"/>
            <a:ext cx="7886700" cy="379730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5258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A837669F-EC9A-4698-9440-9E1AF175AB59}" type="slidenum">
              <a:rPr lang="el-GR" altLang="en-US" sz="1200" smtClean="0">
                <a:solidFill>
                  <a:srgbClr val="898989"/>
                </a:solidFill>
                <a:cs typeface="Arial" panose="020B0604020202020204" pitchFamily="34" charset="0"/>
              </a:rPr>
              <a:pPr>
                <a:lnSpc>
                  <a:spcPct val="100000"/>
                </a:lnSpc>
                <a:spcBef>
                  <a:spcPct val="0"/>
                </a:spcBef>
                <a:buFontTx/>
                <a:buNone/>
              </a:pPr>
              <a:t>73</a:t>
            </a:fld>
            <a:endParaRPr lang="el-GR" altLang="en-US" sz="1200" smtClean="0">
              <a:solidFill>
                <a:srgbClr val="898989"/>
              </a:solidFill>
              <a:cs typeface="Arial" panose="020B0604020202020204" pitchFamily="34" charset="0"/>
            </a:endParaRPr>
          </a:p>
        </p:txBody>
      </p:sp>
      <p:sp>
        <p:nvSpPr>
          <p:cNvPr id="10" name="Text Box 3"/>
          <p:cNvSpPr txBox="1">
            <a:spLocks noChangeArrowheads="1"/>
          </p:cNvSpPr>
          <p:nvPr/>
        </p:nvSpPr>
        <p:spPr bwMode="auto">
          <a:xfrm>
            <a:off x="731838" y="5434013"/>
            <a:ext cx="7559675" cy="585787"/>
          </a:xfrm>
          <a:prstGeom prst="rect">
            <a:avLst/>
          </a:prstGeom>
          <a:noFill/>
          <a:ln>
            <a:noFill/>
          </a:ln>
          <a:extLst/>
        </p:spPr>
        <p:txBody>
          <a:bodyPr>
            <a:spAutoFit/>
          </a:bodyPr>
          <a:lstStyle>
            <a:lvl1pPr eaLnBrk="0" hangingPunct="0">
              <a:defRPr kumimoji="1" sz="2400">
                <a:solidFill>
                  <a:schemeClr val="tx1"/>
                </a:solidFill>
                <a:latin typeface="Arial Narrow" panose="020B0606020202030204" pitchFamily="34" charset="0"/>
              </a:defRPr>
            </a:lvl1pPr>
            <a:lvl2pPr marL="742950" indent="-285750" eaLnBrk="0" hangingPunct="0">
              <a:defRPr kumimoji="1" sz="2400">
                <a:solidFill>
                  <a:schemeClr val="tx1"/>
                </a:solidFill>
                <a:latin typeface="Arial Narrow" panose="020B0606020202030204" pitchFamily="34" charset="0"/>
              </a:defRPr>
            </a:lvl2pPr>
            <a:lvl3pPr marL="1143000" indent="-228600" eaLnBrk="0" hangingPunct="0">
              <a:defRPr kumimoji="1" sz="2400">
                <a:solidFill>
                  <a:schemeClr val="tx1"/>
                </a:solidFill>
                <a:latin typeface="Arial Narrow" panose="020B0606020202030204" pitchFamily="34" charset="0"/>
              </a:defRPr>
            </a:lvl3pPr>
            <a:lvl4pPr marL="1600200" indent="-228600" eaLnBrk="0" hangingPunct="0">
              <a:defRPr kumimoji="1" sz="2400">
                <a:solidFill>
                  <a:schemeClr val="tx1"/>
                </a:solidFill>
                <a:latin typeface="Arial Narrow" panose="020B0606020202030204" pitchFamily="34" charset="0"/>
              </a:defRPr>
            </a:lvl4pPr>
            <a:lvl5pPr marL="2057400" indent="-228600" eaLnBrk="0" hangingPunct="0">
              <a:defRPr kumimoji="1" sz="2400">
                <a:solidFill>
                  <a:schemeClr val="tx1"/>
                </a:solidFill>
                <a:latin typeface="Arial Narrow" panose="020B0606020202030204" pitchFamily="34" charset="0"/>
              </a:defRPr>
            </a:lvl5pPr>
            <a:lvl6pPr marL="2514600" indent="-228600" eaLnBrk="0" fontAlgn="base" hangingPunct="0">
              <a:spcBef>
                <a:spcPct val="0"/>
              </a:spcBef>
              <a:spcAft>
                <a:spcPct val="0"/>
              </a:spcAft>
              <a:defRPr kumimoji="1" sz="2400">
                <a:solidFill>
                  <a:schemeClr val="tx1"/>
                </a:solidFill>
                <a:latin typeface="Arial Narrow" panose="020B0606020202030204" pitchFamily="34" charset="0"/>
              </a:defRPr>
            </a:lvl6pPr>
            <a:lvl7pPr marL="2971800" indent="-228600" eaLnBrk="0" fontAlgn="base" hangingPunct="0">
              <a:spcBef>
                <a:spcPct val="0"/>
              </a:spcBef>
              <a:spcAft>
                <a:spcPct val="0"/>
              </a:spcAft>
              <a:defRPr kumimoji="1" sz="2400">
                <a:solidFill>
                  <a:schemeClr val="tx1"/>
                </a:solidFill>
                <a:latin typeface="Arial Narrow" panose="020B0606020202030204" pitchFamily="34" charset="0"/>
              </a:defRPr>
            </a:lvl7pPr>
            <a:lvl8pPr marL="3429000" indent="-228600" eaLnBrk="0" fontAlgn="base" hangingPunct="0">
              <a:spcBef>
                <a:spcPct val="0"/>
              </a:spcBef>
              <a:spcAft>
                <a:spcPct val="0"/>
              </a:spcAft>
              <a:defRPr kumimoji="1" sz="2400">
                <a:solidFill>
                  <a:schemeClr val="tx1"/>
                </a:solidFill>
                <a:latin typeface="Arial Narrow" panose="020B0606020202030204" pitchFamily="34" charset="0"/>
              </a:defRPr>
            </a:lvl8pPr>
            <a:lvl9pPr marL="3886200" indent="-228600" eaLnBrk="0" fontAlgn="base" hangingPunct="0">
              <a:spcBef>
                <a:spcPct val="0"/>
              </a:spcBef>
              <a:spcAft>
                <a:spcPct val="0"/>
              </a:spcAft>
              <a:defRPr kumimoji="1" sz="2400">
                <a:solidFill>
                  <a:schemeClr val="tx1"/>
                </a:solidFill>
                <a:latin typeface="Arial Narrow" panose="020B0606020202030204" pitchFamily="34" charset="0"/>
              </a:defRPr>
            </a:lvl9pPr>
          </a:lstStyle>
          <a:p>
            <a:pPr eaLnBrk="1" hangingPunct="1">
              <a:defRPr/>
            </a:pPr>
            <a:r>
              <a:rPr lang="el-GR" altLang="en-US" sz="1600" b="0" dirty="0">
                <a:latin typeface="+mn-lt"/>
                <a:cs typeface="+mn-cs"/>
              </a:rPr>
              <a:t>Μοντέλο της εξέλιξης των 13 σπίνων του Δαρβίνου σε τρία στάδια: 1, αποικισμός από τη Ν. Αμερική, 2, διασπορά στα νησιά, 3, δευτερογενής επαφή μεταξύ </a:t>
            </a:r>
            <a:r>
              <a:rPr lang="el-GR" altLang="en-US" sz="1600" b="0" dirty="0" smtClean="0">
                <a:latin typeface="+mn-lt"/>
                <a:cs typeface="+mn-cs"/>
              </a:rPr>
              <a:t>πληθυσμών</a:t>
            </a:r>
            <a:r>
              <a:rPr lang="en-US" altLang="en-US" sz="1600" b="0" dirty="0" smtClean="0">
                <a:latin typeface="+mn-lt"/>
                <a:cs typeface="+mn-cs"/>
              </a:rPr>
              <a:t>.</a:t>
            </a:r>
            <a:endParaRPr lang="el-GR" altLang="en-US" sz="1600" b="0" dirty="0">
              <a:latin typeface="+mn-lt"/>
              <a:cs typeface="+mn-cs"/>
            </a:endParaRPr>
          </a:p>
        </p:txBody>
      </p:sp>
      <p:sp>
        <p:nvSpPr>
          <p:cNvPr id="7" name="TextBox 6"/>
          <p:cNvSpPr txBox="1"/>
          <p:nvPr/>
        </p:nvSpPr>
        <p:spPr>
          <a:xfrm>
            <a:off x="8205788" y="5207000"/>
            <a:ext cx="412750" cy="276225"/>
          </a:xfrm>
          <a:prstGeom prst="rect">
            <a:avLst/>
          </a:prstGeom>
          <a:noFill/>
        </p:spPr>
        <p:txBody>
          <a:bodyPr>
            <a:spAutoFit/>
          </a:bodyPr>
          <a:lstStyle/>
          <a:p>
            <a:pPr>
              <a:defRPr/>
            </a:pPr>
            <a:r>
              <a:rPr lang="en-US" sz="1200" dirty="0">
                <a:latin typeface="+mn-lt"/>
              </a:rPr>
              <a:t>43</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Τίτλος 2"/>
          <p:cNvSpPr>
            <a:spLocks noGrp="1"/>
          </p:cNvSpPr>
          <p:nvPr>
            <p:ph type="title"/>
          </p:nvPr>
        </p:nvSpPr>
        <p:spPr/>
        <p:txBody>
          <a:bodyPr/>
          <a:lstStyle/>
          <a:p>
            <a:pPr eaLnBrk="1" hangingPunct="1"/>
            <a:r>
              <a:rPr lang="el-GR" altLang="en-US" smtClean="0"/>
              <a:t>Βαθμιαία μεταβολή</a:t>
            </a:r>
            <a:endParaRPr lang="en-US" altLang="en-US" smtClean="0"/>
          </a:p>
        </p:txBody>
      </p:sp>
      <p:sp>
        <p:nvSpPr>
          <p:cNvPr id="154629" name="Θέση περιεχομένου 1"/>
          <p:cNvSpPr>
            <a:spLocks noGrp="1"/>
          </p:cNvSpPr>
          <p:nvPr>
            <p:ph idx="1"/>
          </p:nvPr>
        </p:nvSpPr>
        <p:spPr/>
        <p:txBody>
          <a:bodyPr/>
          <a:lstStyle/>
          <a:p>
            <a:pPr marL="0" indent="0" eaLnBrk="1" hangingPunct="1">
              <a:buFont typeface="Arial" panose="020B0604020202020204" pitchFamily="34" charset="0"/>
              <a:buNone/>
            </a:pPr>
            <a:endParaRPr lang="el-GR" altLang="en-US" sz="2800" smtClean="0"/>
          </a:p>
          <a:p>
            <a:pPr marL="0" indent="0" eaLnBrk="1" hangingPunct="1">
              <a:buFont typeface="Arial" panose="020B0604020202020204" pitchFamily="34" charset="0"/>
              <a:buNone/>
            </a:pPr>
            <a:r>
              <a:rPr lang="el-GR" altLang="en-US" sz="2800" smtClean="0"/>
              <a:t>Η συσσώρευση ποσοτικών αλλαγών οδηγεί σε ποιοτική αλλαγή</a:t>
            </a:r>
            <a:r>
              <a:rPr lang="en-US" altLang="en-US" sz="2800" smtClean="0"/>
              <a:t>.</a:t>
            </a:r>
            <a:endParaRPr lang="en-GB" altLang="en-US" sz="2800" smtClean="0"/>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5462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629CD643-28BF-4F14-8A7E-AF07AE6D29E9}" type="slidenum">
              <a:rPr lang="el-GR" altLang="en-US" sz="1200" smtClean="0">
                <a:solidFill>
                  <a:srgbClr val="898989"/>
                </a:solidFill>
                <a:cs typeface="Arial" panose="020B0604020202020204" pitchFamily="34" charset="0"/>
              </a:rPr>
              <a:pPr>
                <a:lnSpc>
                  <a:spcPct val="100000"/>
                </a:lnSpc>
                <a:spcBef>
                  <a:spcPct val="0"/>
                </a:spcBef>
                <a:buFontTx/>
                <a:buNone/>
              </a:pPr>
              <a:t>74</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Τίτλος 2"/>
          <p:cNvSpPr>
            <a:spLocks noGrp="1"/>
          </p:cNvSpPr>
          <p:nvPr>
            <p:ph type="title"/>
          </p:nvPr>
        </p:nvSpPr>
        <p:spPr/>
        <p:txBody>
          <a:bodyPr>
            <a:normAutofit/>
          </a:bodyPr>
          <a:lstStyle/>
          <a:p>
            <a:pPr eaLnBrk="1" hangingPunct="1"/>
            <a:r>
              <a:rPr lang="el-GR" altLang="en-US" sz="4000" dirty="0" smtClean="0"/>
              <a:t>Πληθυσμιακή βαθμιαία μεταβολή</a:t>
            </a:r>
            <a:endParaRPr lang="en-US" altLang="en-US" sz="4000" dirty="0" smtClean="0"/>
          </a:p>
        </p:txBody>
      </p:sp>
      <p:sp>
        <p:nvSpPr>
          <p:cNvPr id="156677" name="Θέση περιεχομένου 1"/>
          <p:cNvSpPr>
            <a:spLocks noGrp="1"/>
          </p:cNvSpPr>
          <p:nvPr>
            <p:ph idx="1"/>
          </p:nvPr>
        </p:nvSpPr>
        <p:spPr/>
        <p:txBody>
          <a:bodyPr/>
          <a:lstStyle/>
          <a:p>
            <a:pPr marL="0" indent="0" eaLnBrk="1" hangingPunct="1">
              <a:buFont typeface="Arial" panose="020B0604020202020204" pitchFamily="34" charset="0"/>
              <a:buNone/>
            </a:pPr>
            <a:endParaRPr lang="el-GR" altLang="en-US" sz="2800" smtClean="0"/>
          </a:p>
          <a:p>
            <a:pPr marL="0" indent="0" eaLnBrk="1" hangingPunct="1">
              <a:buFont typeface="Arial" panose="020B0604020202020204" pitchFamily="34" charset="0"/>
              <a:buNone/>
            </a:pPr>
            <a:r>
              <a:rPr lang="en-GB" altLang="en-US" sz="2800" smtClean="0"/>
              <a:t>Νέα χαρακτηριστικά εγκαθιδρύονται σε έναν πληθυσμό αυξάνοντας τη συχνότητά τους, ξεκινώντας αρχικά από ένα μικρό κλάσμα του πληθυσμού και καταλήγοντας να αποτελούν την πλειονότητα. </a:t>
            </a: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5667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487AFF8F-AE32-4D37-84A9-226A2A28005E}" type="slidenum">
              <a:rPr lang="el-GR" altLang="en-US" sz="1200" smtClean="0">
                <a:solidFill>
                  <a:srgbClr val="898989"/>
                </a:solidFill>
                <a:cs typeface="Arial" panose="020B0604020202020204" pitchFamily="34" charset="0"/>
              </a:rPr>
              <a:pPr>
                <a:lnSpc>
                  <a:spcPct val="100000"/>
                </a:lnSpc>
                <a:spcBef>
                  <a:spcPct val="0"/>
                </a:spcBef>
                <a:buFontTx/>
                <a:buNone/>
              </a:pPr>
              <a:t>75</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Τίτλος 2"/>
          <p:cNvSpPr>
            <a:spLocks noGrp="1"/>
          </p:cNvSpPr>
          <p:nvPr>
            <p:ph type="title"/>
          </p:nvPr>
        </p:nvSpPr>
        <p:spPr/>
        <p:txBody>
          <a:bodyPr/>
          <a:lstStyle/>
          <a:p>
            <a:pPr eaLnBrk="1" hangingPunct="1"/>
            <a:r>
              <a:rPr lang="el-GR" altLang="en-US" smtClean="0"/>
              <a:t>Βαθμιαία μεταβολή</a:t>
            </a:r>
            <a:endParaRPr lang="en-US" altLang="en-US" smtClean="0"/>
          </a:p>
        </p:txBody>
      </p:sp>
      <p:pic>
        <p:nvPicPr>
          <p:cNvPr id="15872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1120" r="21118"/>
          <a:stretch>
            <a:fillRect/>
          </a:stretch>
        </p:blipFill>
        <p:spPr>
          <a:xfrm>
            <a:off x="2819400" y="1447800"/>
            <a:ext cx="3640138" cy="472440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5872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54F9A1DF-F659-4912-A1B6-388E65E342BF}" type="slidenum">
              <a:rPr lang="el-GR" altLang="en-US" sz="1200" smtClean="0">
                <a:solidFill>
                  <a:srgbClr val="898989"/>
                </a:solidFill>
                <a:cs typeface="Arial" panose="020B0604020202020204" pitchFamily="34" charset="0"/>
              </a:rPr>
              <a:pPr>
                <a:lnSpc>
                  <a:spcPct val="100000"/>
                </a:lnSpc>
                <a:spcBef>
                  <a:spcPct val="0"/>
                </a:spcBef>
                <a:buFontTx/>
                <a:buNone/>
              </a:pPr>
              <a:t>76</a:t>
            </a:fld>
            <a:endParaRPr lang="el-GR" altLang="en-US" sz="1200" smtClean="0">
              <a:solidFill>
                <a:srgbClr val="898989"/>
              </a:solidFill>
              <a:cs typeface="Arial" panose="020B0604020202020204" pitchFamily="34" charset="0"/>
            </a:endParaRPr>
          </a:p>
        </p:txBody>
      </p:sp>
      <p:sp>
        <p:nvSpPr>
          <p:cNvPr id="6" name="TextBox 5"/>
          <p:cNvSpPr txBox="1"/>
          <p:nvPr/>
        </p:nvSpPr>
        <p:spPr>
          <a:xfrm>
            <a:off x="6118225" y="5895975"/>
            <a:ext cx="341313" cy="276225"/>
          </a:xfrm>
          <a:prstGeom prst="rect">
            <a:avLst/>
          </a:prstGeom>
          <a:noFill/>
        </p:spPr>
        <p:txBody>
          <a:bodyPr wrap="none">
            <a:spAutoFit/>
          </a:bodyPr>
          <a:lstStyle/>
          <a:p>
            <a:pPr>
              <a:defRPr/>
            </a:pPr>
            <a:r>
              <a:rPr lang="en-US" sz="1200" dirty="0">
                <a:solidFill>
                  <a:schemeClr val="bg1"/>
                </a:solidFill>
                <a:latin typeface="+mn-lt"/>
              </a:rPr>
              <a:t>44</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2" name="Τίτλος 2"/>
          <p:cNvSpPr>
            <a:spLocks noGrp="1"/>
          </p:cNvSpPr>
          <p:nvPr>
            <p:ph type="title"/>
          </p:nvPr>
        </p:nvSpPr>
        <p:spPr/>
        <p:txBody>
          <a:bodyPr>
            <a:normAutofit/>
          </a:bodyPr>
          <a:lstStyle/>
          <a:p>
            <a:pPr eaLnBrk="1" hangingPunct="1"/>
            <a:r>
              <a:rPr lang="el-GR" altLang="en-US" sz="4000" dirty="0" err="1" smtClean="0"/>
              <a:t>Φαινοτυπική</a:t>
            </a:r>
            <a:r>
              <a:rPr lang="el-GR" altLang="en-US" sz="4000" dirty="0" smtClean="0"/>
              <a:t> βαθμιαία μεταβολή</a:t>
            </a:r>
            <a:endParaRPr lang="en-US" altLang="en-US" sz="4000" dirty="0" smtClean="0"/>
          </a:p>
        </p:txBody>
      </p:sp>
      <p:sp>
        <p:nvSpPr>
          <p:cNvPr id="160773" name="Θέση περιεχομένου 1"/>
          <p:cNvSpPr>
            <a:spLocks noGrp="1"/>
          </p:cNvSpPr>
          <p:nvPr>
            <p:ph idx="1"/>
          </p:nvPr>
        </p:nvSpPr>
        <p:spPr/>
        <p:txBody>
          <a:bodyPr/>
          <a:lstStyle/>
          <a:p>
            <a:pPr marL="0" indent="0" eaLnBrk="1" hangingPunct="1">
              <a:buFont typeface="Arial" panose="020B0604020202020204" pitchFamily="34" charset="0"/>
              <a:buNone/>
            </a:pPr>
            <a:r>
              <a:rPr lang="el-GR" altLang="en-US" sz="2800" smtClean="0"/>
              <a:t>Νέα χαρακτηριστικά, ακόμη και αυτά που διαφέρουν ριζικά από τα προγονικά, παράγονται ακολουθώντας μια σειρά μικρών βαθμιαίων βημάτων</a:t>
            </a:r>
            <a:r>
              <a:rPr lang="en-US" altLang="en-US" sz="2800" smtClean="0"/>
              <a:t>.</a:t>
            </a:r>
            <a:r>
              <a:rPr lang="el-GR" altLang="en-US" sz="2800" smtClean="0"/>
              <a:t> </a:t>
            </a:r>
          </a:p>
          <a:p>
            <a:pPr marL="0" indent="0" eaLnBrk="1" hangingPunct="1">
              <a:buFont typeface="Arial" panose="020B0604020202020204" pitchFamily="34" charset="0"/>
              <a:buNone/>
            </a:pPr>
            <a:endParaRPr lang="el-GR" altLang="en-US" sz="2800" smtClean="0"/>
          </a:p>
          <a:p>
            <a:pPr marL="0" indent="0" eaLnBrk="1" hangingPunct="1">
              <a:buFont typeface="Arial" panose="020B0604020202020204" pitchFamily="34" charset="0"/>
              <a:buNone/>
            </a:pPr>
            <a:r>
              <a:rPr lang="el-GR" altLang="en-US" sz="2800" b="1" smtClean="0"/>
              <a:t>Αυτή η βαθμιαία μεταβολή αμφισβητείται</a:t>
            </a:r>
            <a:r>
              <a:rPr lang="en-US" altLang="en-US" sz="2800" b="1" smtClean="0"/>
              <a:t>.</a:t>
            </a:r>
            <a:endParaRPr lang="el-GR" altLang="en-US" sz="2800" b="1" smtClean="0"/>
          </a:p>
          <a:p>
            <a:pPr marL="0" indent="0" eaLnBrk="1" hangingPunct="1">
              <a:buFont typeface="Arial" panose="020B0604020202020204" pitchFamily="34" charset="0"/>
              <a:buNone/>
            </a:pPr>
            <a:r>
              <a:rPr lang="el-GR" altLang="en-US" sz="2800" smtClean="0"/>
              <a:t>Όλες οι φαινοτυπικές αλλαγές δεν είναι μικρές και βαθμιαίες</a:t>
            </a:r>
            <a:r>
              <a:rPr lang="en-US" altLang="en-US" sz="2800" smtClean="0"/>
              <a:t>.</a:t>
            </a:r>
            <a:r>
              <a:rPr lang="el-GR" altLang="en-US" sz="2800" smtClean="0"/>
              <a:t> </a:t>
            </a:r>
            <a:endParaRPr lang="en-GB" altLang="en-US" sz="2800" smtClean="0"/>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6077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4E909751-5F2F-4BBE-A76F-44DDF8D2CDD8}" type="slidenum">
              <a:rPr lang="el-GR" altLang="en-US" sz="1200" smtClean="0">
                <a:solidFill>
                  <a:srgbClr val="898989"/>
                </a:solidFill>
                <a:cs typeface="Arial" panose="020B0604020202020204" pitchFamily="34" charset="0"/>
              </a:rPr>
              <a:pPr>
                <a:lnSpc>
                  <a:spcPct val="100000"/>
                </a:lnSpc>
                <a:spcBef>
                  <a:spcPct val="0"/>
                </a:spcBef>
                <a:buFontTx/>
                <a:buNone/>
              </a:pPr>
              <a:t>77</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Τίτλος 2"/>
          <p:cNvSpPr>
            <a:spLocks noGrp="1"/>
          </p:cNvSpPr>
          <p:nvPr>
            <p:ph type="title"/>
          </p:nvPr>
        </p:nvSpPr>
        <p:spPr/>
        <p:txBody>
          <a:bodyPr/>
          <a:lstStyle/>
          <a:p>
            <a:pPr eaLnBrk="1" hangingPunct="1"/>
            <a:r>
              <a:rPr lang="el-GR" altLang="en-US" dirty="0" smtClean="0"/>
              <a:t>Φυλετική βαθμιαία μεταβολή</a:t>
            </a:r>
            <a:endParaRPr lang="en-US" altLang="en-US" dirty="0" smtClean="0"/>
          </a:p>
        </p:txBody>
      </p:sp>
      <p:sp>
        <p:nvSpPr>
          <p:cNvPr id="162821" name="Θέση περιεχομένου 5"/>
          <p:cNvSpPr>
            <a:spLocks noGrp="1"/>
          </p:cNvSpPr>
          <p:nvPr>
            <p:ph idx="1"/>
          </p:nvPr>
        </p:nvSpPr>
        <p:spPr/>
        <p:txBody>
          <a:bodyPr/>
          <a:lstStyle/>
          <a:p>
            <a:pPr marL="0" indent="0" eaLnBrk="1" hangingPunct="1">
              <a:buFont typeface="Arial" panose="020B0604020202020204" pitchFamily="34" charset="0"/>
              <a:buNone/>
            </a:pPr>
            <a:endParaRPr lang="el-GR" altLang="en-US" sz="2800" b="1" smtClean="0"/>
          </a:p>
          <a:p>
            <a:pPr marL="0" indent="0" eaLnBrk="1" hangingPunct="1">
              <a:buFont typeface="Arial" panose="020B0604020202020204" pitchFamily="34" charset="0"/>
              <a:buNone/>
            </a:pPr>
            <a:r>
              <a:rPr lang="el-GR" altLang="en-US" sz="2800" smtClean="0"/>
              <a:t>Μεγάλες σειρές ενδιάμεσων μορφών στα απολιθώματα, που ενώνουν τους προγόνους με τους απογόνους </a:t>
            </a:r>
          </a:p>
          <a:p>
            <a:pPr marL="0" indent="0" eaLnBrk="1" hangingPunct="1">
              <a:buFont typeface="Arial" panose="020B0604020202020204" pitchFamily="34" charset="0"/>
              <a:buNone/>
            </a:pPr>
            <a:endParaRPr lang="el-GR" altLang="en-US" sz="2800" smtClean="0"/>
          </a:p>
          <a:p>
            <a:pPr marL="0" indent="0" eaLnBrk="1" hangingPunct="1">
              <a:buFont typeface="Arial" panose="020B0604020202020204" pitchFamily="34" charset="0"/>
              <a:buNone/>
            </a:pPr>
            <a:r>
              <a:rPr lang="el-GR" altLang="en-US" sz="2800" smtClean="0"/>
              <a:t>Συνηθισμένη αλλά όχι συχνά ορατή ή σπάνια ;</a:t>
            </a: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6281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1AAABEA1-0518-4BD4-8D3E-0DA0B9163CBE}" type="slidenum">
              <a:rPr lang="el-GR" altLang="en-US" sz="1200" smtClean="0">
                <a:solidFill>
                  <a:srgbClr val="898989"/>
                </a:solidFill>
                <a:cs typeface="Arial" panose="020B0604020202020204" pitchFamily="34" charset="0"/>
              </a:rPr>
              <a:pPr>
                <a:lnSpc>
                  <a:spcPct val="100000"/>
                </a:lnSpc>
                <a:spcBef>
                  <a:spcPct val="0"/>
                </a:spcBef>
                <a:buFontTx/>
                <a:buNone/>
              </a:pPr>
              <a:t>78</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Τίτλος 2"/>
          <p:cNvSpPr>
            <a:spLocks noGrp="1"/>
          </p:cNvSpPr>
          <p:nvPr>
            <p:ph type="title"/>
          </p:nvPr>
        </p:nvSpPr>
        <p:spPr/>
        <p:txBody>
          <a:bodyPr/>
          <a:lstStyle/>
          <a:p>
            <a:pPr eaLnBrk="1" hangingPunct="1"/>
            <a:r>
              <a:rPr lang="el-GR" altLang="en-US" smtClean="0"/>
              <a:t>Εστιγμένη ισορροπία</a:t>
            </a:r>
            <a:endParaRPr lang="en-US" altLang="en-US" smtClean="0"/>
          </a:p>
        </p:txBody>
      </p:sp>
      <p:sp>
        <p:nvSpPr>
          <p:cNvPr id="164869" name="Θέση περιεχομένου 1"/>
          <p:cNvSpPr>
            <a:spLocks noGrp="1"/>
          </p:cNvSpPr>
          <p:nvPr>
            <p:ph idx="1"/>
          </p:nvPr>
        </p:nvSpPr>
        <p:spPr/>
        <p:txBody>
          <a:bodyPr/>
          <a:lstStyle/>
          <a:p>
            <a:pPr marL="0" indent="0" eaLnBrk="1" hangingPunct="1">
              <a:buFont typeface="Arial" panose="020B0604020202020204" pitchFamily="34" charset="0"/>
              <a:buNone/>
            </a:pPr>
            <a:endParaRPr lang="en-US" altLang="en-US" sz="2800" smtClean="0"/>
          </a:p>
          <a:p>
            <a:pPr marL="0" indent="0" eaLnBrk="1" hangingPunct="1">
              <a:buFont typeface="Arial" panose="020B0604020202020204" pitchFamily="34" charset="0"/>
              <a:buNone/>
            </a:pPr>
            <a:r>
              <a:rPr lang="el-GR" altLang="en-US" sz="2800" smtClean="0"/>
              <a:t>Ασυνεχείς εξελικτικές αλλαγές που παρατηρούνται στον εξελικτικό χρόνο</a:t>
            </a:r>
            <a:r>
              <a:rPr lang="en-US" altLang="en-US" sz="2800" smtClean="0"/>
              <a:t>.</a:t>
            </a:r>
            <a:endParaRPr lang="el-GR" altLang="en-US" sz="2800" smtClean="0"/>
          </a:p>
          <a:p>
            <a:pPr marL="0" indent="0" eaLnBrk="1" hangingPunct="1">
              <a:buFont typeface="Arial" panose="020B0604020202020204" pitchFamily="34" charset="0"/>
              <a:buNone/>
            </a:pPr>
            <a:r>
              <a:rPr lang="el-GR" altLang="en-US" sz="2800" smtClean="0"/>
              <a:t>Η φαινοτυπική εξέλιξη συγκεντρώνεται σε πολύ σύντομα συμβάντα διακλαδιζόμενης ειδογένεσης που ακολουθούνται από πολύ μεγαλύτερα διαλείμματα εξελικτικής στασιμότητας</a:t>
            </a:r>
            <a:r>
              <a:rPr lang="en-US" altLang="en-US" sz="2800" smtClean="0"/>
              <a:t>.</a:t>
            </a:r>
            <a:r>
              <a:rPr lang="el-GR" altLang="en-US" sz="2800" smtClean="0"/>
              <a:t> </a:t>
            </a: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6486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FE6AE0C4-9864-47A3-841F-0304C62FEE98}" type="slidenum">
              <a:rPr lang="el-GR" altLang="en-US" sz="1200" smtClean="0">
                <a:solidFill>
                  <a:srgbClr val="898989"/>
                </a:solidFill>
                <a:cs typeface="Arial" panose="020B0604020202020204" pitchFamily="34" charset="0"/>
              </a:rPr>
              <a:pPr>
                <a:lnSpc>
                  <a:spcPct val="100000"/>
                </a:lnSpc>
                <a:spcBef>
                  <a:spcPct val="0"/>
                </a:spcBef>
                <a:buFontTx/>
                <a:buNone/>
              </a:pPr>
              <a:t>79</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l-GR" altLang="en-US" sz="4000" dirty="0" err="1" smtClean="0"/>
              <a:t>Κληρονόμηση</a:t>
            </a:r>
            <a:r>
              <a:rPr lang="el-GR" altLang="en-US" sz="4000" dirty="0" smtClean="0"/>
              <a:t> επίκτητων χαρακτήρων</a:t>
            </a:r>
          </a:p>
        </p:txBody>
      </p:sp>
      <p:sp>
        <p:nvSpPr>
          <p:cNvPr id="19459" name="Content Placeholder 2"/>
          <p:cNvSpPr>
            <a:spLocks noGrp="1"/>
          </p:cNvSpPr>
          <p:nvPr>
            <p:ph idx="1"/>
          </p:nvPr>
        </p:nvSpPr>
        <p:spPr>
          <a:xfrm>
            <a:off x="466725" y="1690688"/>
            <a:ext cx="8210550" cy="4351337"/>
          </a:xfrm>
        </p:spPr>
        <p:txBody>
          <a:bodyPr/>
          <a:lstStyle/>
          <a:p>
            <a:pPr marL="0" indent="0" eaLnBrk="1" hangingPunct="1">
              <a:buFont typeface="Arial" panose="020B0604020202020204" pitchFamily="34" charset="0"/>
              <a:buNone/>
            </a:pPr>
            <a:endParaRPr lang="el-GR" altLang="el-GR" b="1" smtClean="0"/>
          </a:p>
          <a:p>
            <a:pPr marL="457200" lvl="1" indent="0" eaLnBrk="1" hangingPunct="1">
              <a:lnSpc>
                <a:spcPct val="125000"/>
              </a:lnSpc>
              <a:buFont typeface="Arial" panose="020B0604020202020204" pitchFamily="34" charset="0"/>
              <a:buNone/>
            </a:pPr>
            <a:r>
              <a:rPr lang="el-GR" altLang="el-GR" smtClean="0"/>
              <a:t>Οι οργανισμοί, προσπαθώντας να αντιμετωπίσουν τις απαιτήσεις του περιβάλλοντος, αποκτούν τροποποιήσεις τις οποίες μεταδίδουν κληρονομικά στους απογόνους τους. </a:t>
            </a:r>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94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EE28747-DA08-4628-ABF1-4DDB08743797}" type="slidenum">
              <a:rPr lang="el-GR" altLang="en-US" sz="1200" smtClean="0">
                <a:solidFill>
                  <a:srgbClr val="898989"/>
                </a:solidFill>
                <a:cs typeface="Arial" panose="020B0604020202020204" pitchFamily="34" charset="0"/>
              </a:rPr>
              <a:pPr>
                <a:lnSpc>
                  <a:spcPct val="100000"/>
                </a:lnSpc>
                <a:spcBef>
                  <a:spcPct val="0"/>
                </a:spcBef>
                <a:buFontTx/>
                <a:buNone/>
              </a:pPr>
              <a:t>8</a:t>
            </a:fld>
            <a:endParaRPr lang="el-GR" altLang="en-US" sz="1200" smtClean="0">
              <a:solidFill>
                <a:srgbClr val="898989"/>
              </a:solidFill>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Τίτλος 2"/>
          <p:cNvSpPr>
            <a:spLocks noGrp="1"/>
          </p:cNvSpPr>
          <p:nvPr>
            <p:ph type="title"/>
          </p:nvPr>
        </p:nvSpPr>
        <p:spPr/>
        <p:txBody>
          <a:bodyPr>
            <a:normAutofit/>
          </a:bodyPr>
          <a:lstStyle/>
          <a:p>
            <a:pPr eaLnBrk="1" hangingPunct="1"/>
            <a:r>
              <a:rPr lang="el-GR" altLang="en-US" sz="4000" dirty="0" smtClean="0"/>
              <a:t>Βαθμιαία μεταβολή </a:t>
            </a:r>
            <a:r>
              <a:rPr lang="el-GR" altLang="en-US" sz="4000" dirty="0" smtClean="0"/>
              <a:t/>
            </a:r>
            <a:br>
              <a:rPr lang="el-GR" altLang="en-US" sz="4000" dirty="0" smtClean="0"/>
            </a:br>
            <a:r>
              <a:rPr lang="el-GR" altLang="en-US" sz="4000" dirty="0" smtClean="0"/>
              <a:t>– </a:t>
            </a:r>
            <a:r>
              <a:rPr lang="el-GR" altLang="en-US" sz="4000" dirty="0" err="1" smtClean="0"/>
              <a:t>Εστιγμένη</a:t>
            </a:r>
            <a:r>
              <a:rPr lang="el-GR" altLang="en-US" sz="4000" dirty="0" smtClean="0"/>
              <a:t> </a:t>
            </a:r>
            <a:r>
              <a:rPr lang="el-GR" altLang="en-US" sz="4000" dirty="0" smtClean="0"/>
              <a:t>ισορροπία 1/2</a:t>
            </a:r>
            <a:endParaRPr lang="en-US" altLang="en-US" sz="4000" dirty="0" smtClean="0"/>
          </a:p>
        </p:txBody>
      </p:sp>
      <p:pic>
        <p:nvPicPr>
          <p:cNvPr id="16691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04969" y="1690689"/>
            <a:ext cx="6087499" cy="4557711"/>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6691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78719178-A95A-437F-9A1E-E01A03A84CFB}" type="slidenum">
              <a:rPr lang="el-GR" altLang="en-US" sz="1200" smtClean="0">
                <a:solidFill>
                  <a:srgbClr val="898989"/>
                </a:solidFill>
                <a:cs typeface="Arial" panose="020B0604020202020204" pitchFamily="34" charset="0"/>
              </a:rPr>
              <a:pPr>
                <a:lnSpc>
                  <a:spcPct val="100000"/>
                </a:lnSpc>
                <a:spcBef>
                  <a:spcPct val="0"/>
                </a:spcBef>
                <a:buFontTx/>
                <a:buNone/>
              </a:pPr>
              <a:t>80</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518400" y="5972175"/>
            <a:ext cx="341313" cy="276225"/>
          </a:xfrm>
          <a:prstGeom prst="rect">
            <a:avLst/>
          </a:prstGeom>
          <a:noFill/>
        </p:spPr>
        <p:txBody>
          <a:bodyPr wrap="none">
            <a:spAutoFit/>
          </a:bodyPr>
          <a:lstStyle/>
          <a:p>
            <a:pPr>
              <a:defRPr/>
            </a:pPr>
            <a:r>
              <a:rPr lang="en-US" sz="1200" dirty="0">
                <a:latin typeface="+mn-lt"/>
              </a:rPr>
              <a:t>45</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Τίτλος 2"/>
          <p:cNvSpPr>
            <a:spLocks noGrp="1"/>
          </p:cNvSpPr>
          <p:nvPr>
            <p:ph type="title"/>
          </p:nvPr>
        </p:nvSpPr>
        <p:spPr/>
        <p:txBody>
          <a:bodyPr>
            <a:normAutofit/>
          </a:bodyPr>
          <a:lstStyle/>
          <a:p>
            <a:pPr eaLnBrk="1" hangingPunct="1"/>
            <a:r>
              <a:rPr lang="el-GR" altLang="en-US" sz="4000" dirty="0" smtClean="0"/>
              <a:t>Βαθμιαία μεταβολή </a:t>
            </a:r>
            <a:r>
              <a:rPr lang="el-GR" altLang="en-US" sz="4000" dirty="0" smtClean="0"/>
              <a:t/>
            </a:r>
            <a:br>
              <a:rPr lang="el-GR" altLang="en-US" sz="4000" dirty="0" smtClean="0"/>
            </a:br>
            <a:r>
              <a:rPr lang="el-GR" altLang="en-US" sz="4000" dirty="0" smtClean="0"/>
              <a:t>– </a:t>
            </a:r>
            <a:r>
              <a:rPr lang="el-GR" altLang="en-US" sz="4000" dirty="0" err="1" smtClean="0"/>
              <a:t>Εστιγμένη</a:t>
            </a:r>
            <a:r>
              <a:rPr lang="el-GR" altLang="en-US" sz="4000" dirty="0" smtClean="0"/>
              <a:t> </a:t>
            </a:r>
            <a:r>
              <a:rPr lang="el-GR" altLang="en-US" sz="4000" dirty="0" smtClean="0"/>
              <a:t>ισορροπία 2/2</a:t>
            </a:r>
            <a:endParaRPr lang="en-US" altLang="en-US" sz="4000" dirty="0" smtClean="0"/>
          </a:p>
        </p:txBody>
      </p:sp>
      <p:sp>
        <p:nvSpPr>
          <p:cNvPr id="168965" name="Θέση περιεχομένου 1"/>
          <p:cNvSpPr>
            <a:spLocks noGrp="1"/>
          </p:cNvSpPr>
          <p:nvPr>
            <p:ph idx="1"/>
          </p:nvPr>
        </p:nvSpPr>
        <p:spPr/>
        <p:txBody>
          <a:bodyPr/>
          <a:lstStyle/>
          <a:p>
            <a:pPr marL="0" indent="0" eaLnBrk="1" hangingPunct="1">
              <a:buFont typeface="Arial" panose="020B0604020202020204" pitchFamily="34" charset="0"/>
              <a:buNone/>
            </a:pPr>
            <a:r>
              <a:rPr lang="el-GR" altLang="en-US" sz="2800" smtClean="0"/>
              <a:t>Ειδογένεση: 10.000 – 100.000 χρόνια</a:t>
            </a:r>
            <a:r>
              <a:rPr lang="en-US" altLang="en-US" sz="2800" smtClean="0"/>
              <a:t>.</a:t>
            </a:r>
          </a:p>
          <a:p>
            <a:pPr marL="0" indent="0" eaLnBrk="1" hangingPunct="1">
              <a:buFont typeface="Arial" panose="020B0604020202020204" pitchFamily="34" charset="0"/>
              <a:buNone/>
            </a:pPr>
            <a:endParaRPr lang="el-GR" altLang="en-US" sz="2800" smtClean="0"/>
          </a:p>
          <a:p>
            <a:pPr marL="0" indent="0" eaLnBrk="1" hangingPunct="1">
              <a:buFont typeface="Arial" panose="020B0604020202020204" pitchFamily="34" charset="0"/>
              <a:buNone/>
            </a:pPr>
            <a:r>
              <a:rPr lang="el-GR" altLang="en-US" sz="2800" smtClean="0"/>
              <a:t>Διάρκεια ζωής ειδών: 5-10 εκατομ. Χρόνια</a:t>
            </a:r>
            <a:r>
              <a:rPr lang="en-US" altLang="en-US" sz="2800" smtClean="0"/>
              <a:t>.</a:t>
            </a:r>
          </a:p>
          <a:p>
            <a:pPr marL="0" indent="0" eaLnBrk="1" hangingPunct="1">
              <a:buFont typeface="Arial" panose="020B0604020202020204" pitchFamily="34" charset="0"/>
              <a:buNone/>
            </a:pPr>
            <a:endParaRPr lang="el-GR" altLang="en-US" sz="2800" smtClean="0"/>
          </a:p>
          <a:p>
            <a:pPr marL="0" indent="0" eaLnBrk="1" hangingPunct="1">
              <a:buFont typeface="Arial" panose="020B0604020202020204" pitchFamily="34" charset="0"/>
              <a:buNone/>
            </a:pPr>
            <a:r>
              <a:rPr lang="el-GR" altLang="en-US" sz="2800" smtClean="0"/>
              <a:t>Αλλοπάτρια ειδογένεση με ιδρυτικά συμβάντα: </a:t>
            </a:r>
          </a:p>
          <a:p>
            <a:pPr marL="0" indent="0" eaLnBrk="1" hangingPunct="1">
              <a:buFont typeface="Arial" panose="020B0604020202020204" pitchFamily="34" charset="0"/>
              <a:buNone/>
            </a:pPr>
            <a:r>
              <a:rPr lang="el-GR" altLang="en-US" sz="2800" smtClean="0"/>
              <a:t>Περίπτωση εστιγμένης ισορροπίας</a:t>
            </a:r>
            <a:r>
              <a:rPr lang="en-US" altLang="en-US" sz="2800" smtClean="0"/>
              <a:t>.</a:t>
            </a:r>
            <a:endParaRPr lang="en-GB" altLang="en-US" sz="2800" smtClean="0"/>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6896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81BADB2D-1A79-4601-A0BE-F91E658D9173}" type="slidenum">
              <a:rPr lang="el-GR" altLang="en-US" sz="1200" smtClean="0">
                <a:solidFill>
                  <a:srgbClr val="898989"/>
                </a:solidFill>
                <a:cs typeface="Arial" panose="020B0604020202020204" pitchFamily="34" charset="0"/>
              </a:rPr>
              <a:pPr>
                <a:lnSpc>
                  <a:spcPct val="100000"/>
                </a:lnSpc>
                <a:spcBef>
                  <a:spcPct val="0"/>
                </a:spcBef>
                <a:buFontTx/>
                <a:buNone/>
              </a:pPr>
              <a:t>81</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Τίτλος 2"/>
          <p:cNvSpPr>
            <a:spLocks noGrp="1"/>
          </p:cNvSpPr>
          <p:nvPr>
            <p:ph type="title"/>
          </p:nvPr>
        </p:nvSpPr>
        <p:spPr/>
        <p:txBody>
          <a:bodyPr/>
          <a:lstStyle/>
          <a:p>
            <a:pPr eaLnBrk="1" hangingPunct="1"/>
            <a:r>
              <a:rPr lang="el-GR" altLang="en-US" smtClean="0"/>
              <a:t>Φυσική επιλογή</a:t>
            </a:r>
            <a:endParaRPr lang="en-US" altLang="en-US" smtClean="0"/>
          </a:p>
        </p:txBody>
      </p:sp>
      <p:sp>
        <p:nvSpPr>
          <p:cNvPr id="171013" name="Θέση περιεχομένου 5"/>
          <p:cNvSpPr>
            <a:spLocks noGrp="1"/>
          </p:cNvSpPr>
          <p:nvPr>
            <p:ph idx="1"/>
          </p:nvPr>
        </p:nvSpPr>
        <p:spPr/>
        <p:txBody>
          <a:bodyPr/>
          <a:lstStyle/>
          <a:p>
            <a:pPr marL="0" indent="0" eaLnBrk="1" hangingPunct="1">
              <a:buFont typeface="Arial" panose="020B0604020202020204" pitchFamily="34" charset="0"/>
              <a:buNone/>
            </a:pPr>
            <a:r>
              <a:rPr lang="el-GR" altLang="en-US" sz="2800" smtClean="0"/>
              <a:t>Το κεντρικό σημείο της δαρβινικής θεωρίας της εξέλιξης</a:t>
            </a:r>
          </a:p>
          <a:p>
            <a:pPr marL="0" indent="0" eaLnBrk="1" hangingPunct="1">
              <a:buFont typeface="Arial" panose="020B0604020202020204" pitchFamily="34" charset="0"/>
              <a:buNone/>
            </a:pPr>
            <a:endParaRPr lang="el-GR" altLang="en-US" sz="2800" smtClean="0"/>
          </a:p>
          <a:p>
            <a:pPr marL="0" indent="0" eaLnBrk="1" hangingPunct="1">
              <a:buFont typeface="Arial" panose="020B0604020202020204" pitchFamily="34" charset="0"/>
              <a:buNone/>
            </a:pPr>
            <a:r>
              <a:rPr lang="el-GR" altLang="en-US" sz="2800" smtClean="0"/>
              <a:t>5 παρατηρήσεις</a:t>
            </a:r>
          </a:p>
          <a:p>
            <a:pPr marL="0" indent="0" eaLnBrk="1" hangingPunct="1">
              <a:buFont typeface="Arial" panose="020B0604020202020204" pitchFamily="34" charset="0"/>
              <a:buNone/>
            </a:pPr>
            <a:r>
              <a:rPr lang="el-GR" altLang="en-US" sz="2800" smtClean="0"/>
              <a:t>3 συμπεράσματα</a:t>
            </a:r>
            <a:endParaRPr lang="en-GB" altLang="en-US" sz="2800" smtClean="0"/>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7101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869FF65D-2230-4CBA-A967-5529AFD662B3}" type="slidenum">
              <a:rPr lang="el-GR" altLang="en-US" sz="1200" smtClean="0">
                <a:solidFill>
                  <a:srgbClr val="898989"/>
                </a:solidFill>
                <a:cs typeface="Arial" panose="020B0604020202020204" pitchFamily="34" charset="0"/>
              </a:rPr>
              <a:pPr>
                <a:lnSpc>
                  <a:spcPct val="100000"/>
                </a:lnSpc>
                <a:spcBef>
                  <a:spcPct val="0"/>
                </a:spcBef>
                <a:buFontTx/>
                <a:buNone/>
              </a:pPr>
              <a:t>82</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Τίτλος 2"/>
          <p:cNvSpPr>
            <a:spLocks noGrp="1"/>
          </p:cNvSpPr>
          <p:nvPr>
            <p:ph type="title"/>
          </p:nvPr>
        </p:nvSpPr>
        <p:spPr/>
        <p:txBody>
          <a:bodyPr/>
          <a:lstStyle/>
          <a:p>
            <a:pPr eaLnBrk="1" hangingPunct="1"/>
            <a:r>
              <a:rPr lang="el-GR" altLang="en-US" smtClean="0"/>
              <a:t>Παρατήρηση 1</a:t>
            </a:r>
            <a:endParaRPr lang="en-US" altLang="en-US" smtClean="0"/>
          </a:p>
        </p:txBody>
      </p:sp>
      <p:sp>
        <p:nvSpPr>
          <p:cNvPr id="173061" name="Θέση περιεχομένου 1"/>
          <p:cNvSpPr>
            <a:spLocks noGrp="1"/>
          </p:cNvSpPr>
          <p:nvPr>
            <p:ph idx="1"/>
          </p:nvPr>
        </p:nvSpPr>
        <p:spPr>
          <a:xfrm>
            <a:off x="569913" y="1524000"/>
            <a:ext cx="7886700" cy="4351338"/>
          </a:xfrm>
        </p:spPr>
        <p:txBody>
          <a:bodyPr/>
          <a:lstStyle/>
          <a:p>
            <a:pPr marL="0" indent="0" eaLnBrk="1" hangingPunct="1">
              <a:buFont typeface="Arial" panose="020B0604020202020204" pitchFamily="34" charset="0"/>
              <a:buNone/>
            </a:pPr>
            <a:r>
              <a:rPr lang="el-GR" altLang="en-US" sz="2400" b="1" smtClean="0"/>
              <a:t>Οι οργανισμοί έχουν μεγάλη αναπαραγωγική ικανότητα</a:t>
            </a:r>
            <a:r>
              <a:rPr lang="el-GR" altLang="en-US" sz="2400" b="1" smtClean="0">
                <a:cs typeface="Arial" panose="020B0604020202020204" pitchFamily="34" charset="0"/>
              </a:rPr>
              <a:t>.</a:t>
            </a:r>
            <a:endParaRPr lang="el-GR" altLang="en-US" sz="2400" b="1" smtClean="0"/>
          </a:p>
          <a:p>
            <a:pPr marL="0" indent="0" eaLnBrk="1" hangingPunct="1">
              <a:spcBef>
                <a:spcPts val="1800"/>
              </a:spcBef>
              <a:buFont typeface="Arial" panose="020B0604020202020204" pitchFamily="34" charset="0"/>
              <a:buNone/>
            </a:pPr>
            <a:r>
              <a:rPr lang="el-GR" altLang="en-US" sz="2400" smtClean="0">
                <a:cs typeface="Arial" panose="020B0604020202020204" pitchFamily="34" charset="0"/>
              </a:rPr>
              <a:t> </a:t>
            </a:r>
            <a:r>
              <a:rPr lang="en-GB" altLang="en-US" sz="2400" smtClean="0"/>
              <a:t>Όλοι οι πληθυσμοί παράγουν μεγάλους αριθμούς γαμετών και επομένως δυνητικά μεγάλο αριθμό απογόνων σε κάθε γενιά. Το μέγεθος του πληθυσμού θα αύξανε εκθετικά με φοβερό ρυθμό, αν επιβίωναν και αναπαράγονταν όλα τα άτομα που παράγονται σε κάθε γενιά. Ο Δαρβίνος συμπέρανε ότι, ακόμη και σε ζώα που αναπαράγονται με αργό ρυθμό, όπως οι ελέφαντες, ένα μόνο ζευγάρι που αναπαράγεται από την ηλικία των 30 έως την ηλικία των 90 ετών και το οποίο θα είχε μόνο 6 απογόνους, θα παρήγαγε σε 750 χρόνια, 19 εκατομμύρια απογόνους.</a:t>
            </a: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7305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D316E868-ED38-4B38-8401-949C53E92C3F}" type="slidenum">
              <a:rPr lang="el-GR" altLang="en-US" sz="1200" smtClean="0">
                <a:solidFill>
                  <a:srgbClr val="898989"/>
                </a:solidFill>
                <a:cs typeface="Arial" panose="020B0604020202020204" pitchFamily="34" charset="0"/>
              </a:rPr>
              <a:pPr>
                <a:lnSpc>
                  <a:spcPct val="100000"/>
                </a:lnSpc>
                <a:spcBef>
                  <a:spcPct val="0"/>
                </a:spcBef>
                <a:buFontTx/>
                <a:buNone/>
              </a:pPr>
              <a:t>83</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Τίτλος 2"/>
          <p:cNvSpPr>
            <a:spLocks noGrp="1"/>
          </p:cNvSpPr>
          <p:nvPr>
            <p:ph type="title"/>
          </p:nvPr>
        </p:nvSpPr>
        <p:spPr/>
        <p:txBody>
          <a:bodyPr/>
          <a:lstStyle/>
          <a:p>
            <a:pPr eaLnBrk="1" hangingPunct="1"/>
            <a:r>
              <a:rPr lang="el-GR" altLang="en-US" smtClean="0"/>
              <a:t>Παρατήρηση 2</a:t>
            </a:r>
            <a:endParaRPr lang="en-US" altLang="en-US" smtClean="0"/>
          </a:p>
        </p:txBody>
      </p:sp>
      <p:sp>
        <p:nvSpPr>
          <p:cNvPr id="175109" name="Θέση περιεχομένου 1"/>
          <p:cNvSpPr>
            <a:spLocks noGrp="1"/>
          </p:cNvSpPr>
          <p:nvPr>
            <p:ph idx="1"/>
          </p:nvPr>
        </p:nvSpPr>
        <p:spPr>
          <a:xfrm>
            <a:off x="569913" y="1524000"/>
            <a:ext cx="7886700" cy="4351338"/>
          </a:xfrm>
        </p:spPr>
        <p:txBody>
          <a:bodyPr/>
          <a:lstStyle/>
          <a:p>
            <a:pPr marL="0" indent="0" eaLnBrk="1" hangingPunct="1">
              <a:buFont typeface="Arial" panose="020B0604020202020204" pitchFamily="34" charset="0"/>
              <a:buNone/>
            </a:pPr>
            <a:r>
              <a:rPr lang="el-GR" altLang="en-US" sz="2400" b="1" smtClean="0"/>
              <a:t>Οι φυσικοί πληθυσμοί συνήθως παραμένουν σταθεροί σε μέγεθος, εκτός από μικρές διακυμάνσεις</a:t>
            </a:r>
            <a:r>
              <a:rPr lang="en-US" altLang="en-US" sz="2400" b="1" smtClean="0"/>
              <a:t>.</a:t>
            </a:r>
            <a:endParaRPr lang="el-GR" altLang="en-US" sz="2400" b="1" smtClean="0"/>
          </a:p>
          <a:p>
            <a:pPr marL="0" indent="0" eaLnBrk="1" hangingPunct="1">
              <a:buFont typeface="Arial" panose="020B0604020202020204" pitchFamily="34" charset="0"/>
              <a:buNone/>
            </a:pPr>
            <a:endParaRPr lang="el-GR" altLang="en-US" sz="2400" smtClean="0">
              <a:solidFill>
                <a:schemeClr val="folHlink"/>
              </a:solidFill>
            </a:endParaRPr>
          </a:p>
          <a:p>
            <a:pPr marL="0" indent="0" eaLnBrk="1" hangingPunct="1">
              <a:buFont typeface="Arial" panose="020B0604020202020204" pitchFamily="34" charset="0"/>
              <a:buNone/>
            </a:pPr>
            <a:r>
              <a:rPr lang="en-GB" altLang="en-US" sz="2400" smtClean="0"/>
              <a:t>Οι φυσικοί πληθυσμοί κυμαίνονται σε μέγεθος από γενιά σε γενιά και μερικές φορές εξαφανίζονται, αλλά κανένας φυσικός πληθυσμός δεν εμφανίζει τη συνεχή εκθετική αύξηση που του επιτρέπει θεωρητικά η αναπαραγωγική του βιολογία.</a:t>
            </a: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7510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B9C3ED29-4B78-494C-AA44-82382C93D954}" type="slidenum">
              <a:rPr lang="el-GR" altLang="en-US" sz="1200" smtClean="0">
                <a:solidFill>
                  <a:srgbClr val="898989"/>
                </a:solidFill>
                <a:cs typeface="Arial" panose="020B0604020202020204" pitchFamily="34" charset="0"/>
              </a:rPr>
              <a:pPr>
                <a:lnSpc>
                  <a:spcPct val="100000"/>
                </a:lnSpc>
                <a:spcBef>
                  <a:spcPct val="0"/>
                </a:spcBef>
                <a:buFontTx/>
                <a:buNone/>
              </a:pPr>
              <a:t>84</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Τίτλος 2"/>
          <p:cNvSpPr>
            <a:spLocks noGrp="1"/>
          </p:cNvSpPr>
          <p:nvPr>
            <p:ph type="title"/>
          </p:nvPr>
        </p:nvSpPr>
        <p:spPr/>
        <p:txBody>
          <a:bodyPr/>
          <a:lstStyle/>
          <a:p>
            <a:pPr eaLnBrk="1" hangingPunct="1"/>
            <a:r>
              <a:rPr lang="el-GR" altLang="en-US" smtClean="0"/>
              <a:t>Παρατήρηση 3</a:t>
            </a:r>
            <a:endParaRPr lang="en-US" altLang="en-US" smtClean="0"/>
          </a:p>
        </p:txBody>
      </p:sp>
      <p:sp>
        <p:nvSpPr>
          <p:cNvPr id="177157" name="Θέση περιεχομένου 5"/>
          <p:cNvSpPr>
            <a:spLocks noGrp="1"/>
          </p:cNvSpPr>
          <p:nvPr>
            <p:ph idx="1"/>
          </p:nvPr>
        </p:nvSpPr>
        <p:spPr/>
        <p:txBody>
          <a:bodyPr/>
          <a:lstStyle/>
          <a:p>
            <a:pPr marL="0" indent="0" eaLnBrk="1" hangingPunct="1">
              <a:buFont typeface="Arial" panose="020B0604020202020204" pitchFamily="34" charset="0"/>
              <a:buNone/>
            </a:pPr>
            <a:r>
              <a:rPr lang="el-GR" altLang="en-US" sz="2400" b="1" smtClean="0"/>
              <a:t>Οι φυσικοί πόροι είναι περιορισμένοι</a:t>
            </a:r>
            <a:r>
              <a:rPr lang="en-US" altLang="en-US" sz="2400" b="1" smtClean="0"/>
              <a:t>.</a:t>
            </a:r>
            <a:r>
              <a:rPr lang="el-GR" altLang="en-US" sz="2400" smtClean="0">
                <a:cs typeface="Arial" panose="020B0604020202020204" pitchFamily="34" charset="0"/>
              </a:rPr>
              <a:t> </a:t>
            </a:r>
            <a:endParaRPr lang="el-GR" altLang="en-US" sz="2400" smtClean="0"/>
          </a:p>
          <a:p>
            <a:pPr marL="0" indent="0" eaLnBrk="1" hangingPunct="1">
              <a:buFont typeface="Arial" panose="020B0604020202020204" pitchFamily="34" charset="0"/>
              <a:buNone/>
            </a:pPr>
            <a:endParaRPr lang="el-GR" altLang="en-US" sz="2400" smtClean="0"/>
          </a:p>
          <a:p>
            <a:pPr marL="0" indent="0" eaLnBrk="1" hangingPunct="1">
              <a:buFont typeface="Arial" panose="020B0604020202020204" pitchFamily="34" charset="0"/>
              <a:buNone/>
            </a:pPr>
            <a:r>
              <a:rPr lang="en-GB" altLang="en-US" sz="2400" smtClean="0"/>
              <a:t>Η εκθετική αύξηση ενός φυσικού πληθυσμού θα απαιτούσε απεριόριστους φυσικούς πόρους για την παροχή τροφής και ενδιαιτήματος για τον επεκτεινόμενο πληθυσμό, οι φυσικοί πόροι είναι όμως περιορισμένοι.</a:t>
            </a: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7715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E2A128E-9D44-47E5-8CA6-AE17DAC38CD9}" type="slidenum">
              <a:rPr lang="el-GR" altLang="en-US" sz="1200" smtClean="0">
                <a:solidFill>
                  <a:srgbClr val="898989"/>
                </a:solidFill>
                <a:cs typeface="Arial" panose="020B0604020202020204" pitchFamily="34" charset="0"/>
              </a:rPr>
              <a:pPr>
                <a:lnSpc>
                  <a:spcPct val="100000"/>
                </a:lnSpc>
                <a:spcBef>
                  <a:spcPct val="0"/>
                </a:spcBef>
                <a:buFontTx/>
                <a:buNone/>
              </a:pPr>
              <a:t>85</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Τίτλος 2"/>
          <p:cNvSpPr>
            <a:spLocks noGrp="1"/>
          </p:cNvSpPr>
          <p:nvPr>
            <p:ph type="title"/>
          </p:nvPr>
        </p:nvSpPr>
        <p:spPr/>
        <p:txBody>
          <a:bodyPr/>
          <a:lstStyle/>
          <a:p>
            <a:pPr eaLnBrk="1" hangingPunct="1"/>
            <a:r>
              <a:rPr lang="el-GR" altLang="en-US" smtClean="0"/>
              <a:t>Συμπέρασμα 1</a:t>
            </a:r>
            <a:endParaRPr lang="en-US" altLang="en-US" smtClean="0"/>
          </a:p>
        </p:txBody>
      </p:sp>
      <p:sp>
        <p:nvSpPr>
          <p:cNvPr id="179205" name="Θέση περιεχομένου 5"/>
          <p:cNvSpPr>
            <a:spLocks noGrp="1"/>
          </p:cNvSpPr>
          <p:nvPr>
            <p:ph idx="1"/>
          </p:nvPr>
        </p:nvSpPr>
        <p:spPr/>
        <p:txBody>
          <a:bodyPr/>
          <a:lstStyle/>
          <a:p>
            <a:pPr marL="0" indent="0" eaLnBrk="1" hangingPunct="1">
              <a:buFont typeface="Arial" panose="020B0604020202020204" pitchFamily="34" charset="0"/>
              <a:buNone/>
            </a:pPr>
            <a:r>
              <a:rPr lang="el-GR" altLang="en-US" sz="2400" b="1" smtClean="0"/>
              <a:t>Υπάρχει συνεχής αγώνας για την επιβίωση ανάμεσα στα μέλη ενός πληθυσμού</a:t>
            </a:r>
            <a:r>
              <a:rPr lang="en-US" altLang="en-US" sz="2400" b="1" smtClean="0"/>
              <a:t>.</a:t>
            </a:r>
            <a:endParaRPr lang="el-GR" altLang="en-US" sz="2400" b="1" smtClean="0"/>
          </a:p>
          <a:p>
            <a:pPr marL="0" indent="0" eaLnBrk="1" hangingPunct="1">
              <a:buFont typeface="Arial" panose="020B0604020202020204" pitchFamily="34" charset="0"/>
              <a:buNone/>
            </a:pPr>
            <a:endParaRPr lang="el-GR" altLang="en-US" sz="2400" b="1" smtClean="0"/>
          </a:p>
          <a:p>
            <a:pPr marL="0" indent="0" eaLnBrk="1" hangingPunct="1">
              <a:buFont typeface="Arial" panose="020B0604020202020204" pitchFamily="34" charset="0"/>
              <a:buNone/>
            </a:pPr>
            <a:r>
              <a:rPr lang="en-GB" altLang="en-US" sz="2400" smtClean="0"/>
              <a:t>Τα άτομα που επιβιώνουν αντιπροσωπεύουν ένα μόνο μέρος, συνήθως πολύ μικρό, του συνολικού αριθμού των ατόμων που παράγονται σε κάθε γενιά. Ο Δαρβίνος έγραψε στην «Προέλευση των Ειδών» ότι «είναι η αρχή του Malthus που εφαρμόζεται με εμφανή ισχύ σε ολόκληρα τα βασίλεια των ζώων και των φυτών». Ο αγώνας για τροφή, καταφύγιο και χώρο γίνεται πιο έντονος όταν έχουμε υπερπληθυσμό.</a:t>
            </a: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792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BA069C8F-C474-4F8B-8B4E-5D23E10C7CB3}" type="slidenum">
              <a:rPr lang="el-GR" altLang="en-US" sz="1200" smtClean="0">
                <a:solidFill>
                  <a:srgbClr val="898989"/>
                </a:solidFill>
                <a:cs typeface="Arial" panose="020B0604020202020204" pitchFamily="34" charset="0"/>
              </a:rPr>
              <a:pPr>
                <a:lnSpc>
                  <a:spcPct val="100000"/>
                </a:lnSpc>
                <a:spcBef>
                  <a:spcPct val="0"/>
                </a:spcBef>
                <a:buFontTx/>
                <a:buNone/>
              </a:pPr>
              <a:t>86</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Τίτλος 2"/>
          <p:cNvSpPr>
            <a:spLocks noGrp="1"/>
          </p:cNvSpPr>
          <p:nvPr>
            <p:ph type="title"/>
          </p:nvPr>
        </p:nvSpPr>
        <p:spPr/>
        <p:txBody>
          <a:bodyPr/>
          <a:lstStyle/>
          <a:p>
            <a:pPr eaLnBrk="1" hangingPunct="1"/>
            <a:r>
              <a:rPr lang="el-GR" altLang="en-US" smtClean="0"/>
              <a:t>Συμπέρασμα 2</a:t>
            </a:r>
            <a:endParaRPr lang="en-US" altLang="en-US" smtClean="0"/>
          </a:p>
        </p:txBody>
      </p:sp>
      <p:sp>
        <p:nvSpPr>
          <p:cNvPr id="181253" name="Θέση περιεχομένου 1"/>
          <p:cNvSpPr>
            <a:spLocks noGrp="1"/>
          </p:cNvSpPr>
          <p:nvPr>
            <p:ph idx="1"/>
          </p:nvPr>
        </p:nvSpPr>
        <p:spPr/>
        <p:txBody>
          <a:bodyPr/>
          <a:lstStyle/>
          <a:p>
            <a:pPr marL="0" indent="0" eaLnBrk="1" hangingPunct="1">
              <a:buFont typeface="Arial" panose="020B0604020202020204" pitchFamily="34" charset="0"/>
              <a:buNone/>
            </a:pPr>
            <a:r>
              <a:rPr lang="el-GR" altLang="en-US" sz="2400" b="1" smtClean="0"/>
              <a:t>Υπάρχει διαφορετική ικανότητα επιβίωσης και διαφορετικός ρυθμός αναπαραγωγής ανάμεσα στα διαφοροποιημένα άτομα ενός πληθυσμού</a:t>
            </a:r>
            <a:r>
              <a:rPr lang="en-US" altLang="en-US" sz="2400" b="1" smtClean="0"/>
              <a:t>.</a:t>
            </a:r>
            <a:endParaRPr lang="el-GR" altLang="en-US" sz="2400" b="1" smtClean="0"/>
          </a:p>
          <a:p>
            <a:pPr marL="0" indent="0" eaLnBrk="1" hangingPunct="1">
              <a:buFont typeface="Arial" panose="020B0604020202020204" pitchFamily="34" charset="0"/>
              <a:buNone/>
            </a:pPr>
            <a:endParaRPr lang="el-GR" altLang="en-US" sz="2400" b="1" smtClean="0">
              <a:solidFill>
                <a:schemeClr val="folHlink"/>
              </a:solidFill>
            </a:endParaRPr>
          </a:p>
          <a:p>
            <a:pPr marL="0" indent="0" eaLnBrk="1" hangingPunct="1">
              <a:buFont typeface="Arial" panose="020B0604020202020204" pitchFamily="34" charset="0"/>
              <a:buNone/>
            </a:pPr>
            <a:r>
              <a:rPr lang="en-GB" altLang="en-US" sz="2400" smtClean="0"/>
              <a:t>Η επιβίωση στον αγώνα για την ύπαρξη δεν είναι τυχαία σε σχέση με την κληρονομήσιμη ποικιλομορφία που υπάρχει στον πληθυσμό. Ορισμένα χαρακτηριστικά δίνουν στα άτομα που τα έχουν κάποιο πλεονέκτημα στη χρήση του περιβάλλοντος για αποτελεσματική επιβίωση και αναπαραγωγή.</a:t>
            </a: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8125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A4660D0A-0F6F-44F0-B693-C19AB81BB7E9}" type="slidenum">
              <a:rPr lang="el-GR" altLang="en-US" sz="1200" smtClean="0">
                <a:solidFill>
                  <a:srgbClr val="898989"/>
                </a:solidFill>
                <a:cs typeface="Arial" panose="020B0604020202020204" pitchFamily="34" charset="0"/>
              </a:rPr>
              <a:pPr>
                <a:lnSpc>
                  <a:spcPct val="100000"/>
                </a:lnSpc>
                <a:spcBef>
                  <a:spcPct val="0"/>
                </a:spcBef>
                <a:buFontTx/>
                <a:buNone/>
              </a:pPr>
              <a:t>87</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Τίτλος 2"/>
          <p:cNvSpPr>
            <a:spLocks noGrp="1"/>
          </p:cNvSpPr>
          <p:nvPr>
            <p:ph type="title"/>
          </p:nvPr>
        </p:nvSpPr>
        <p:spPr/>
        <p:txBody>
          <a:bodyPr/>
          <a:lstStyle/>
          <a:p>
            <a:pPr eaLnBrk="1" hangingPunct="1"/>
            <a:r>
              <a:rPr lang="el-GR" altLang="en-US" smtClean="0"/>
              <a:t>Συμπέρασμα 3</a:t>
            </a:r>
            <a:endParaRPr lang="en-US" altLang="en-US" smtClean="0"/>
          </a:p>
        </p:txBody>
      </p:sp>
      <p:sp>
        <p:nvSpPr>
          <p:cNvPr id="183301" name="Θέση περιεχομένου 1"/>
          <p:cNvSpPr>
            <a:spLocks noGrp="1"/>
          </p:cNvSpPr>
          <p:nvPr>
            <p:ph idx="1"/>
          </p:nvPr>
        </p:nvSpPr>
        <p:spPr/>
        <p:txBody>
          <a:bodyPr/>
          <a:lstStyle/>
          <a:p>
            <a:pPr marL="0" indent="0" eaLnBrk="1" hangingPunct="1">
              <a:buFont typeface="Arial" panose="020B0604020202020204" pitchFamily="34" charset="0"/>
              <a:buNone/>
            </a:pPr>
            <a:r>
              <a:rPr lang="el-GR" altLang="en-US" sz="2400" b="1" smtClean="0"/>
              <a:t>Κατά τη διάρκεια πολλών γενιών, η διαφορετική ικανότητα επιβίωσης και ο διαφορετικός ρυθμός αναπαραγωγής προκαλούν νέες προσαρμογές και νέα είδη</a:t>
            </a:r>
            <a:r>
              <a:rPr lang="en-US" altLang="en-US" sz="2400" b="1" smtClean="0"/>
              <a:t>.</a:t>
            </a:r>
            <a:endParaRPr lang="el-GR" altLang="en-US" sz="2400" b="1" smtClean="0"/>
          </a:p>
          <a:p>
            <a:pPr marL="0" indent="0" eaLnBrk="1" hangingPunct="1">
              <a:buFont typeface="Arial" panose="020B0604020202020204" pitchFamily="34" charset="0"/>
              <a:buNone/>
            </a:pPr>
            <a:endParaRPr lang="el-GR" altLang="en-US" sz="2400" b="1" smtClean="0">
              <a:solidFill>
                <a:schemeClr val="folHlink"/>
              </a:solidFill>
            </a:endParaRPr>
          </a:p>
          <a:p>
            <a:pPr marL="0" indent="0" eaLnBrk="1" hangingPunct="1">
              <a:buFont typeface="Arial" panose="020B0604020202020204" pitchFamily="34" charset="0"/>
              <a:buNone/>
            </a:pPr>
            <a:r>
              <a:rPr lang="en-GB" altLang="en-US" sz="2400" smtClean="0"/>
              <a:t>Ο διαφορετικός ρυθμός αναπαραγωγής των ατόμων που έχουν διαφορετικά χαρακτηριστικά μεταμορφώνει σταδιακά τα είδη και έχει ως αποτέλεσμα τη μακρόχρονη «βελτίωση» ορισμένων τύπων. Ο Δαρβίνος γνώριζε ότι ο κόσμος χρησιμοποιεί την κληρονομήσιμη ποικιλομορφία για να παράγει νέες χρήσιμες φυλές κατοικίδιων ζώων και ποικιλίες καλλιεργούμενων φυτών.</a:t>
            </a: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832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13D58124-1E73-45E4-9BED-6D7B07254A0F}" type="slidenum">
              <a:rPr lang="el-GR" altLang="en-US" sz="1200" smtClean="0">
                <a:solidFill>
                  <a:srgbClr val="898989"/>
                </a:solidFill>
                <a:cs typeface="Arial" panose="020B0604020202020204" pitchFamily="34" charset="0"/>
              </a:rPr>
              <a:pPr>
                <a:lnSpc>
                  <a:spcPct val="100000"/>
                </a:lnSpc>
                <a:spcBef>
                  <a:spcPct val="0"/>
                </a:spcBef>
                <a:buFontTx/>
                <a:buNone/>
              </a:pPr>
              <a:t>88</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Τίτλος 2"/>
          <p:cNvSpPr>
            <a:spLocks noGrp="1"/>
          </p:cNvSpPr>
          <p:nvPr>
            <p:ph type="title"/>
          </p:nvPr>
        </p:nvSpPr>
        <p:spPr/>
        <p:txBody>
          <a:bodyPr/>
          <a:lstStyle/>
          <a:p>
            <a:pPr eaLnBrk="1" hangingPunct="1"/>
            <a:r>
              <a:rPr lang="el-GR" altLang="en-US" smtClean="0"/>
              <a:t>Η δράση της φυσικής επιλογής</a:t>
            </a:r>
            <a:endParaRPr lang="en-US" altLang="en-US" smtClean="0"/>
          </a:p>
        </p:txBody>
      </p:sp>
      <p:sp>
        <p:nvSpPr>
          <p:cNvPr id="185349" name="Θέση περιεχομένου 1"/>
          <p:cNvSpPr>
            <a:spLocks noGrp="1"/>
          </p:cNvSpPr>
          <p:nvPr>
            <p:ph idx="1"/>
          </p:nvPr>
        </p:nvSpPr>
        <p:spPr/>
        <p:txBody>
          <a:bodyPr/>
          <a:lstStyle/>
          <a:p>
            <a:pPr marL="0" indent="0" eaLnBrk="1" hangingPunct="1">
              <a:spcBef>
                <a:spcPct val="50000"/>
              </a:spcBef>
              <a:buFont typeface="Arial" panose="020B0604020202020204" pitchFamily="34" charset="0"/>
              <a:buNone/>
            </a:pPr>
            <a:r>
              <a:rPr lang="en-GB" altLang="en-US" sz="2800" smtClean="0"/>
              <a:t>Η φυσική επιλογή που δρα επί εκατομμύρια χρόνια θα πρέπει να είναι ακόμη πιο αποτελεσματική στην παραγωγή νέων τύπων από την τεχνητή επιλογή που εφαρμόζεται σε μια ανθρώπινη γενιά. </a:t>
            </a:r>
          </a:p>
          <a:p>
            <a:pPr marL="0" indent="0" eaLnBrk="1" hangingPunct="1">
              <a:spcBef>
                <a:spcPct val="50000"/>
              </a:spcBef>
              <a:buFont typeface="Arial" panose="020B0604020202020204" pitchFamily="34" charset="0"/>
              <a:buNone/>
            </a:pPr>
            <a:r>
              <a:rPr lang="en-GB" altLang="en-US" sz="2800" smtClean="0"/>
              <a:t>Η φυσική επιλογή που δρα ανεξάρτητα σε γεωγραφικά απομονωμένους πληθυσμούς θα τους υποχρέωνε να διαφοροποιηθούν μεταξύ τους και έτσι να δημιουργήσουν αναπαραγωγικούς φραγμούς που οδηγούν σε ειδογένεση.</a:t>
            </a: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8534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87CFF06-7FEB-49CF-B33E-ABDDD05718E5}" type="slidenum">
              <a:rPr lang="el-GR" altLang="en-US" sz="1200" smtClean="0">
                <a:solidFill>
                  <a:srgbClr val="898989"/>
                </a:solidFill>
                <a:cs typeface="Arial" panose="020B0604020202020204" pitchFamily="34" charset="0"/>
              </a:rPr>
              <a:pPr>
                <a:lnSpc>
                  <a:spcPct val="100000"/>
                </a:lnSpc>
                <a:spcBef>
                  <a:spcPct val="0"/>
                </a:spcBef>
                <a:buFontTx/>
                <a:buNone/>
              </a:pPr>
              <a:t>89</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l-GR" altLang="en-US" smtClean="0"/>
              <a:t>Ομοιομορφισμός 1/2</a:t>
            </a:r>
          </a:p>
        </p:txBody>
      </p:sp>
      <p:sp>
        <p:nvSpPr>
          <p:cNvPr id="21507" name="Content Placeholder 2"/>
          <p:cNvSpPr>
            <a:spLocks noGrp="1"/>
          </p:cNvSpPr>
          <p:nvPr>
            <p:ph idx="1"/>
          </p:nvPr>
        </p:nvSpPr>
        <p:spPr>
          <a:xfrm>
            <a:off x="466725" y="1690688"/>
            <a:ext cx="8210550" cy="4351337"/>
          </a:xfrm>
        </p:spPr>
        <p:txBody>
          <a:bodyPr/>
          <a:lstStyle/>
          <a:p>
            <a:pPr marL="0" indent="0" eaLnBrk="1" hangingPunct="1">
              <a:buFont typeface="Arial" panose="020B0604020202020204" pitchFamily="34" charset="0"/>
              <a:buNone/>
            </a:pPr>
            <a:r>
              <a:rPr lang="el-GR" altLang="el-GR" sz="2800" b="1" smtClean="0">
                <a:cs typeface="Arial" panose="020B0604020202020204" pitchFamily="34" charset="0"/>
              </a:rPr>
              <a:t>Sir Charles Lyell (1797-1875</a:t>
            </a:r>
            <a:r>
              <a:rPr lang="el-GR" altLang="el-GR" sz="2800" b="1" smtClean="0"/>
              <a:t>)</a:t>
            </a:r>
          </a:p>
          <a:p>
            <a:pPr marL="0" indent="0" eaLnBrk="1" hangingPunct="1">
              <a:spcBef>
                <a:spcPts val="1800"/>
              </a:spcBef>
              <a:buFontTx/>
              <a:buChar char="•"/>
            </a:pPr>
            <a:r>
              <a:rPr lang="el-GR" altLang="el-GR" sz="2800" smtClean="0"/>
              <a:t>Οι νόμοι της φυσικής και της χημείας έχουν παραμείνει αναλλοίωτοι καθ’ όλη τη διάρκεια της ιστορίας της Γης. </a:t>
            </a:r>
          </a:p>
          <a:p>
            <a:pPr marL="0" indent="0" eaLnBrk="1" hangingPunct="1">
              <a:spcBef>
                <a:spcPts val="1800"/>
              </a:spcBef>
              <a:buFontTx/>
              <a:buChar char="•"/>
            </a:pPr>
            <a:endParaRPr lang="el-GR" altLang="el-GR" sz="2800" smtClean="0"/>
          </a:p>
          <a:p>
            <a:pPr marL="0" indent="0" eaLnBrk="1" hangingPunct="1">
              <a:buFontTx/>
              <a:buChar char="•"/>
            </a:pPr>
            <a:r>
              <a:rPr lang="el-GR" altLang="el-GR" sz="2800" smtClean="0"/>
              <a:t>Τα γεωλογικά γεγονότα του παρελθόντος έχουν συμβεί με φυσικές διαδικασίες που μπορούμε να παρατηρήσουμε και σήμερα.</a:t>
            </a:r>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150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F5D64A6E-F859-4193-B096-06B3429D2642}" type="slidenum">
              <a:rPr lang="el-GR" altLang="en-US" sz="1200" smtClean="0">
                <a:solidFill>
                  <a:srgbClr val="898989"/>
                </a:solidFill>
                <a:cs typeface="Arial" panose="020B0604020202020204" pitchFamily="34" charset="0"/>
              </a:rPr>
              <a:pPr>
                <a:lnSpc>
                  <a:spcPct val="100000"/>
                </a:lnSpc>
                <a:spcBef>
                  <a:spcPct val="0"/>
                </a:spcBef>
                <a:buFontTx/>
                <a:buNone/>
              </a:pPr>
              <a:t>9</a:t>
            </a:fld>
            <a:endParaRPr lang="el-GR" altLang="en-US" sz="1200" smtClean="0">
              <a:solidFill>
                <a:srgbClr val="898989"/>
              </a:solidFill>
              <a:cs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Τίτλος 2"/>
          <p:cNvSpPr>
            <a:spLocks noGrp="1"/>
          </p:cNvSpPr>
          <p:nvPr>
            <p:ph type="title"/>
          </p:nvPr>
        </p:nvSpPr>
        <p:spPr/>
        <p:txBody>
          <a:bodyPr>
            <a:normAutofit/>
          </a:bodyPr>
          <a:lstStyle/>
          <a:p>
            <a:pPr eaLnBrk="1" hangingPunct="1"/>
            <a:r>
              <a:rPr lang="el-GR" altLang="en-US" sz="4000" dirty="0" smtClean="0"/>
              <a:t>Η δημιουργία του λαιμού της καμηλοπάρδαλης</a:t>
            </a:r>
            <a:endParaRPr lang="en-US" altLang="en-US" sz="4000" dirty="0" smtClean="0"/>
          </a:p>
        </p:txBody>
      </p:sp>
      <p:pic>
        <p:nvPicPr>
          <p:cNvPr id="18739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1664313"/>
            <a:ext cx="6070600" cy="4549162"/>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8739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4AE102E5-5D88-46F2-B7C6-F8478E9B7979}" type="slidenum">
              <a:rPr lang="el-GR" altLang="en-US" sz="1200" smtClean="0">
                <a:solidFill>
                  <a:srgbClr val="898989"/>
                </a:solidFill>
                <a:cs typeface="Arial" panose="020B0604020202020204" pitchFamily="34" charset="0"/>
              </a:rPr>
              <a:pPr>
                <a:lnSpc>
                  <a:spcPct val="100000"/>
                </a:lnSpc>
                <a:spcBef>
                  <a:spcPct val="0"/>
                </a:spcBef>
                <a:buFontTx/>
                <a:buNone/>
              </a:pPr>
              <a:t>90</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462838" y="5937250"/>
            <a:ext cx="341312" cy="276225"/>
          </a:xfrm>
          <a:prstGeom prst="rect">
            <a:avLst/>
          </a:prstGeom>
          <a:noFill/>
        </p:spPr>
        <p:txBody>
          <a:bodyPr wrap="none">
            <a:spAutoFit/>
          </a:bodyPr>
          <a:lstStyle/>
          <a:p>
            <a:pPr>
              <a:defRPr/>
            </a:pPr>
            <a:r>
              <a:rPr lang="el-GR" sz="1200" dirty="0">
                <a:latin typeface="+mn-lt"/>
              </a:rPr>
              <a:t>4</a:t>
            </a:r>
            <a:r>
              <a:rPr lang="en-US" sz="1200" dirty="0">
                <a:latin typeface="+mn-lt"/>
              </a:rPr>
              <a:t>6</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Τίτλος 2"/>
          <p:cNvSpPr>
            <a:spLocks noGrp="1"/>
          </p:cNvSpPr>
          <p:nvPr>
            <p:ph type="title"/>
          </p:nvPr>
        </p:nvSpPr>
        <p:spPr/>
        <p:txBody>
          <a:bodyPr>
            <a:normAutofit/>
          </a:bodyPr>
          <a:lstStyle/>
          <a:p>
            <a:pPr eaLnBrk="1" hangingPunct="1"/>
            <a:r>
              <a:rPr lang="el-GR" altLang="en-US" dirty="0" smtClean="0"/>
              <a:t>Η δημιουργία τεχνητών φυλών</a:t>
            </a:r>
            <a:endParaRPr lang="en-US" altLang="en-US" dirty="0" smtClean="0"/>
          </a:p>
        </p:txBody>
      </p:sp>
      <p:pic>
        <p:nvPicPr>
          <p:cNvPr id="189445"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l="4567" t="3560" r="7465" b="7639"/>
          <a:stretch>
            <a:fillRect/>
          </a:stretch>
        </p:blipFill>
        <p:spPr>
          <a:xfrm>
            <a:off x="1400175" y="1371600"/>
            <a:ext cx="6343650" cy="4800600"/>
          </a:xfrm>
          <a:ln>
            <a:solidFill>
              <a:srgbClr val="0070C0"/>
            </a:solidFill>
            <a:miter lim="800000"/>
            <a:headEnd/>
            <a:tailEnd/>
          </a:ln>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8944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A9E2F498-5FA5-4AD5-842B-C6D43B2BC62D}" type="slidenum">
              <a:rPr lang="el-GR" altLang="en-US" sz="1200" smtClean="0">
                <a:solidFill>
                  <a:srgbClr val="898989"/>
                </a:solidFill>
                <a:cs typeface="Arial" panose="020B0604020202020204" pitchFamily="34" charset="0"/>
              </a:rPr>
              <a:pPr>
                <a:lnSpc>
                  <a:spcPct val="100000"/>
                </a:lnSpc>
                <a:spcBef>
                  <a:spcPct val="0"/>
                </a:spcBef>
                <a:buFontTx/>
                <a:buNone/>
              </a:pPr>
              <a:t>91</a:t>
            </a:fld>
            <a:endParaRPr lang="el-GR" altLang="en-US" sz="1200" smtClean="0">
              <a:solidFill>
                <a:srgbClr val="898989"/>
              </a:solidFill>
              <a:cs typeface="Arial" panose="020B0604020202020204" pitchFamily="34" charset="0"/>
            </a:endParaRPr>
          </a:p>
        </p:txBody>
      </p:sp>
      <p:sp>
        <p:nvSpPr>
          <p:cNvPr id="6" name="TextBox 5"/>
          <p:cNvSpPr txBox="1"/>
          <p:nvPr/>
        </p:nvSpPr>
        <p:spPr>
          <a:xfrm>
            <a:off x="7402513" y="5848350"/>
            <a:ext cx="341312" cy="276225"/>
          </a:xfrm>
          <a:prstGeom prst="rect">
            <a:avLst/>
          </a:prstGeom>
          <a:noFill/>
        </p:spPr>
        <p:txBody>
          <a:bodyPr wrap="none">
            <a:spAutoFit/>
          </a:bodyPr>
          <a:lstStyle/>
          <a:p>
            <a:pPr>
              <a:defRPr/>
            </a:pPr>
            <a:r>
              <a:rPr lang="el-GR" sz="1200" dirty="0">
                <a:latin typeface="+mn-lt"/>
              </a:rPr>
              <a:t>4</a:t>
            </a:r>
            <a:r>
              <a:rPr lang="en-US" sz="1200" dirty="0">
                <a:latin typeface="+mn-lt"/>
              </a:rPr>
              <a:t>7</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Τίτλος 2"/>
          <p:cNvSpPr>
            <a:spLocks noGrp="1"/>
          </p:cNvSpPr>
          <p:nvPr>
            <p:ph type="title"/>
          </p:nvPr>
        </p:nvSpPr>
        <p:spPr/>
        <p:txBody>
          <a:bodyPr>
            <a:normAutofit/>
          </a:bodyPr>
          <a:lstStyle/>
          <a:p>
            <a:pPr eaLnBrk="1" hangingPunct="1"/>
            <a:r>
              <a:rPr lang="el-GR" altLang="en-US" sz="4000" dirty="0" smtClean="0"/>
              <a:t>Φυσική επιλογή: </a:t>
            </a:r>
            <a:br>
              <a:rPr lang="el-GR" altLang="en-US" sz="4000" dirty="0" smtClean="0"/>
            </a:br>
            <a:r>
              <a:rPr lang="el-GR" altLang="en-US" sz="4000" dirty="0" smtClean="0"/>
              <a:t>διαδικασία σε δύο στάδια</a:t>
            </a:r>
            <a:endParaRPr lang="en-US" altLang="en-US" sz="4000" dirty="0" smtClean="0"/>
          </a:p>
        </p:txBody>
      </p:sp>
      <p:sp>
        <p:nvSpPr>
          <p:cNvPr id="191493" name="Θέση περιεχομένου 1"/>
          <p:cNvSpPr>
            <a:spLocks noGrp="1"/>
          </p:cNvSpPr>
          <p:nvPr>
            <p:ph idx="1"/>
          </p:nvPr>
        </p:nvSpPr>
        <p:spPr/>
        <p:txBody>
          <a:bodyPr/>
          <a:lstStyle/>
          <a:p>
            <a:pPr eaLnBrk="1" hangingPunct="1"/>
            <a:r>
              <a:rPr lang="el-GR" altLang="en-US" sz="2800" smtClean="0"/>
              <a:t>Η φυσική επιλογή θεωρείται ότι είναι μια διαδικασία σε δύο στάδια, με ένα τυχαίο και ένα μη τυχαίο συστατικό</a:t>
            </a:r>
            <a:r>
              <a:rPr lang="en-US" altLang="en-US" sz="2800" smtClean="0"/>
              <a:t>.</a:t>
            </a:r>
            <a:endParaRPr lang="el-GR" altLang="en-US" sz="2800" smtClean="0"/>
          </a:p>
          <a:p>
            <a:pPr eaLnBrk="1" hangingPunct="1"/>
            <a:r>
              <a:rPr lang="el-GR" altLang="en-US" sz="2800" b="1" smtClean="0"/>
              <a:t>Τυχαίο συστατικό</a:t>
            </a:r>
            <a:r>
              <a:rPr lang="el-GR" altLang="en-US" sz="2800" smtClean="0"/>
              <a:t>: Η παραγωγή ποικιλομορφίας στους οργανισμούς. Η διαδικασία των μεταλλάξεων δεν προκαλεί πάντοτε ωφέλιμες αλλαγές στους οργανισμούς, μάλλον το αντίθετο συμβαίνει</a:t>
            </a:r>
            <a:r>
              <a:rPr lang="en-US" altLang="en-US" sz="2800" smtClean="0"/>
              <a:t>.</a:t>
            </a:r>
            <a:endParaRPr lang="el-GR" altLang="en-US" sz="2800" smtClean="0"/>
          </a:p>
          <a:p>
            <a:pPr eaLnBrk="1" hangingPunct="1"/>
            <a:r>
              <a:rPr lang="el-GR" altLang="en-US" sz="2800" b="1" smtClean="0"/>
              <a:t>Μη τυχαίο συστατικό</a:t>
            </a:r>
            <a:r>
              <a:rPr lang="el-GR" altLang="en-US" sz="2800" smtClean="0"/>
              <a:t>: η επιβίωση των διαφορετικών χαρακτηριστικών</a:t>
            </a:r>
            <a:r>
              <a:rPr lang="en-US" altLang="en-US" sz="2800" smtClean="0"/>
              <a:t>.</a:t>
            </a:r>
            <a:r>
              <a:rPr lang="el-GR" altLang="en-US" sz="2800" smtClean="0"/>
              <a:t> </a:t>
            </a:r>
          </a:p>
          <a:p>
            <a:pPr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9149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27C25DC2-A176-455F-B35F-1D7C56B0454C}" type="slidenum">
              <a:rPr lang="el-GR" altLang="en-US" sz="1200" smtClean="0">
                <a:solidFill>
                  <a:srgbClr val="898989"/>
                </a:solidFill>
                <a:cs typeface="Arial" panose="020B0604020202020204" pitchFamily="34" charset="0"/>
              </a:rPr>
              <a:pPr>
                <a:lnSpc>
                  <a:spcPct val="100000"/>
                </a:lnSpc>
                <a:spcBef>
                  <a:spcPct val="0"/>
                </a:spcBef>
                <a:buFontTx/>
                <a:buNone/>
              </a:pPr>
              <a:t>92</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Τίτλος 2"/>
          <p:cNvSpPr>
            <a:spLocks noGrp="1"/>
          </p:cNvSpPr>
          <p:nvPr>
            <p:ph type="title"/>
          </p:nvPr>
        </p:nvSpPr>
        <p:spPr/>
        <p:txBody>
          <a:bodyPr/>
          <a:lstStyle/>
          <a:p>
            <a:pPr eaLnBrk="1" hangingPunct="1"/>
            <a:r>
              <a:rPr lang="el-GR" altLang="en-US" smtClean="0"/>
              <a:t>Διαλογή</a:t>
            </a:r>
            <a:endParaRPr lang="en-US" altLang="en-US" smtClean="0"/>
          </a:p>
        </p:txBody>
      </p:sp>
      <p:sp>
        <p:nvSpPr>
          <p:cNvPr id="193541" name="Θέση περιεχομένου 1"/>
          <p:cNvSpPr>
            <a:spLocks noGrp="1"/>
          </p:cNvSpPr>
          <p:nvPr>
            <p:ph idx="1"/>
          </p:nvPr>
        </p:nvSpPr>
        <p:spPr/>
        <p:txBody>
          <a:bodyPr/>
          <a:lstStyle/>
          <a:p>
            <a:pPr marL="0" indent="0" eaLnBrk="1" hangingPunct="1">
              <a:buFont typeface="Arial" panose="020B0604020202020204" pitchFamily="34" charset="0"/>
              <a:buNone/>
            </a:pPr>
            <a:r>
              <a:rPr lang="el-GR" altLang="en-US" sz="2800" dirty="0" smtClean="0"/>
              <a:t>Το </a:t>
            </a:r>
            <a:r>
              <a:rPr lang="el-GR" altLang="en-US" sz="2800" dirty="0" smtClean="0"/>
              <a:t>φαινόμενο της διαφορικής επιβίωσης και αναπαραγωγής</a:t>
            </a:r>
          </a:p>
          <a:p>
            <a:pPr marL="0" indent="0" eaLnBrk="1" hangingPunct="1">
              <a:buFont typeface="Arial" panose="020B0604020202020204" pitchFamily="34" charset="0"/>
              <a:buNone/>
            </a:pPr>
            <a:endParaRPr lang="el-GR" altLang="en-US" sz="2800" dirty="0" smtClean="0"/>
          </a:p>
          <a:p>
            <a:pPr marL="0" indent="0" eaLnBrk="1" hangingPunct="1">
              <a:buFont typeface="Arial" panose="020B0604020202020204" pitchFamily="34" charset="0"/>
              <a:buNone/>
            </a:pPr>
            <a:r>
              <a:rPr lang="en-GB" altLang="en-US" sz="2800" dirty="0" err="1" smtClean="0"/>
              <a:t>Συμ</a:t>
            </a:r>
            <a:r>
              <a:rPr lang="en-GB" altLang="en-US" sz="2800" dirty="0" smtClean="0"/>
              <a:t>βαίνει επειδή ορισμένα χαρακτηριστικά προσφέρουν στους ιδιοκτήτες τους πλεονεκτήματα για την επιβίωση και την αναπαραγωγή σε σχέση με άλλα άτομα που δεν έχουν αυτά τα χαρακτηριστικά. </a:t>
            </a:r>
          </a:p>
          <a:p>
            <a:pPr marL="0" indent="0" eaLnBrk="1" hangingPunct="1"/>
            <a:endParaRPr lang="en-US" altLang="en-US" dirty="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9353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5A0B67E-99FE-44EA-B065-B8C7EA69E0FA}" type="slidenum">
              <a:rPr lang="el-GR" altLang="en-US" sz="1200" smtClean="0">
                <a:solidFill>
                  <a:srgbClr val="898989"/>
                </a:solidFill>
                <a:cs typeface="Arial" panose="020B0604020202020204" pitchFamily="34" charset="0"/>
              </a:rPr>
              <a:pPr>
                <a:lnSpc>
                  <a:spcPct val="100000"/>
                </a:lnSpc>
                <a:spcBef>
                  <a:spcPct val="0"/>
                </a:spcBef>
                <a:buFontTx/>
                <a:buNone/>
              </a:pPr>
              <a:t>93</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Τίτλος 2"/>
          <p:cNvSpPr>
            <a:spLocks noGrp="1"/>
          </p:cNvSpPr>
          <p:nvPr>
            <p:ph type="title"/>
          </p:nvPr>
        </p:nvSpPr>
        <p:spPr/>
        <p:txBody>
          <a:bodyPr/>
          <a:lstStyle/>
          <a:p>
            <a:pPr eaLnBrk="1" hangingPunct="1"/>
            <a:r>
              <a:rPr lang="el-GR" altLang="en-US" dirty="0" smtClean="0"/>
              <a:t>Ορθογένεση 1/2</a:t>
            </a:r>
            <a:endParaRPr lang="en-US" altLang="en-US" dirty="0" smtClean="0"/>
          </a:p>
        </p:txBody>
      </p:sp>
      <p:sp>
        <p:nvSpPr>
          <p:cNvPr id="195589" name="Θέση περιεχομένου 1"/>
          <p:cNvSpPr>
            <a:spLocks noGrp="1"/>
          </p:cNvSpPr>
          <p:nvPr>
            <p:ph idx="1"/>
          </p:nvPr>
        </p:nvSpPr>
        <p:spPr/>
        <p:txBody>
          <a:bodyPr/>
          <a:lstStyle/>
          <a:p>
            <a:pPr marL="0" indent="0" eaLnBrk="1" hangingPunct="1">
              <a:buFont typeface="Arial" panose="020B0604020202020204" pitchFamily="34" charset="0"/>
              <a:buNone/>
            </a:pPr>
            <a:r>
              <a:rPr lang="el-GR" altLang="en-US" sz="2800" dirty="0" smtClean="0"/>
              <a:t>Η </a:t>
            </a:r>
            <a:r>
              <a:rPr lang="el-GR" altLang="en-US" sz="2800" dirty="0" smtClean="0"/>
              <a:t>εξελικτική αλλαγή καθορίζεται από κατευθυνόμενη, μη τυχαία ποικιλομορφία</a:t>
            </a:r>
            <a:r>
              <a:rPr lang="en-US" altLang="en-US" sz="2800" dirty="0" smtClean="0"/>
              <a:t>.</a:t>
            </a:r>
            <a:endParaRPr lang="el-GR" altLang="en-US" sz="2800" dirty="0" smtClean="0"/>
          </a:p>
          <a:p>
            <a:pPr marL="0" indent="0" eaLnBrk="1" hangingPunct="1">
              <a:buFont typeface="Arial" panose="020B0604020202020204" pitchFamily="34" charset="0"/>
              <a:buNone/>
            </a:pPr>
            <a:endParaRPr lang="el-GR" altLang="en-US" sz="2800" dirty="0" smtClean="0"/>
          </a:p>
          <a:p>
            <a:pPr marL="0" indent="0" eaLnBrk="1" hangingPunct="1">
              <a:buFont typeface="Arial" panose="020B0604020202020204" pitchFamily="34" charset="0"/>
              <a:buNone/>
            </a:pPr>
            <a:r>
              <a:rPr lang="el-GR" altLang="en-US" sz="2800" dirty="0" smtClean="0"/>
              <a:t>Η ποικιλομορφία έχει μια ορμή που αναγκάζει μια εξελικτική γραμμή να εξελιχθεί προς συγκεκριμένη κατεύθυνση που δεν είναι πάντοτε προσαρμοστική</a:t>
            </a:r>
            <a:r>
              <a:rPr lang="en-US" altLang="en-US" sz="2800" dirty="0" smtClean="0"/>
              <a:t>.</a:t>
            </a:r>
            <a:endParaRPr lang="en-GB" altLang="en-US" sz="2800" dirty="0" smtClean="0"/>
          </a:p>
          <a:p>
            <a:pPr marL="0" indent="0" eaLnBrk="1" hangingPunct="1"/>
            <a:endParaRPr lang="en-US" altLang="en-US" dirty="0"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955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3EAA154-F047-409E-84A6-BC6B97471E46}" type="slidenum">
              <a:rPr lang="el-GR" altLang="en-US" sz="1200" smtClean="0">
                <a:solidFill>
                  <a:srgbClr val="898989"/>
                </a:solidFill>
                <a:cs typeface="Arial" panose="020B0604020202020204" pitchFamily="34" charset="0"/>
              </a:rPr>
              <a:pPr>
                <a:lnSpc>
                  <a:spcPct val="100000"/>
                </a:lnSpc>
                <a:spcBef>
                  <a:spcPct val="0"/>
                </a:spcBef>
                <a:buFontTx/>
                <a:buNone/>
              </a:pPr>
              <a:t>94</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Τίτλος 2"/>
          <p:cNvSpPr>
            <a:spLocks noGrp="1"/>
          </p:cNvSpPr>
          <p:nvPr>
            <p:ph type="title"/>
          </p:nvPr>
        </p:nvSpPr>
        <p:spPr/>
        <p:txBody>
          <a:bodyPr/>
          <a:lstStyle/>
          <a:p>
            <a:pPr eaLnBrk="1" hangingPunct="1"/>
            <a:r>
              <a:rPr lang="el-GR" altLang="en-US" dirty="0" smtClean="0"/>
              <a:t>Ορθογένεση 2/2</a:t>
            </a:r>
            <a:endParaRPr lang="en-US" altLang="en-US" dirty="0" smtClean="0"/>
          </a:p>
        </p:txBody>
      </p:sp>
      <p:pic>
        <p:nvPicPr>
          <p:cNvPr id="19763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14600" y="1411288"/>
            <a:ext cx="4005263" cy="4286250"/>
          </a:xfrm>
        </p:spPr>
      </p:pic>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9763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EDBAAE4-96B9-4BB3-BF7A-A5AA2B61B551}" type="slidenum">
              <a:rPr lang="el-GR" altLang="en-US" sz="1200" smtClean="0">
                <a:solidFill>
                  <a:srgbClr val="898989"/>
                </a:solidFill>
                <a:cs typeface="Arial" panose="020B0604020202020204" pitchFamily="34" charset="0"/>
              </a:rPr>
              <a:pPr>
                <a:lnSpc>
                  <a:spcPct val="100000"/>
                </a:lnSpc>
                <a:spcBef>
                  <a:spcPct val="0"/>
                </a:spcBef>
                <a:buFontTx/>
                <a:buNone/>
              </a:pPr>
              <a:t>95</a:t>
            </a:fld>
            <a:endParaRPr lang="el-GR" altLang="en-US" sz="1200" smtClean="0">
              <a:solidFill>
                <a:srgbClr val="898989"/>
              </a:solidFill>
              <a:cs typeface="Arial" panose="020B0604020202020204" pitchFamily="34" charset="0"/>
            </a:endParaRPr>
          </a:p>
        </p:txBody>
      </p:sp>
      <p:sp>
        <p:nvSpPr>
          <p:cNvPr id="8" name="Text Box 3"/>
          <p:cNvSpPr txBox="1">
            <a:spLocks noChangeArrowheads="1"/>
          </p:cNvSpPr>
          <p:nvPr/>
        </p:nvSpPr>
        <p:spPr bwMode="auto">
          <a:xfrm>
            <a:off x="1125538" y="5688013"/>
            <a:ext cx="7178675" cy="584200"/>
          </a:xfrm>
          <a:prstGeom prst="rect">
            <a:avLst/>
          </a:prstGeom>
          <a:noFill/>
          <a:ln>
            <a:noFill/>
          </a:ln>
          <a:extLst/>
        </p:spPr>
        <p:txBody>
          <a:bodyPr>
            <a:spAutoFit/>
          </a:bodyPr>
          <a:lstStyle>
            <a:lvl1pPr eaLnBrk="0" hangingPunct="0">
              <a:defRPr kumimoji="1" sz="2400">
                <a:solidFill>
                  <a:schemeClr val="tx1"/>
                </a:solidFill>
                <a:latin typeface="Arial Narrow" panose="020B0606020202030204" pitchFamily="34" charset="0"/>
              </a:defRPr>
            </a:lvl1pPr>
            <a:lvl2pPr marL="742950" indent="-285750" eaLnBrk="0" hangingPunct="0">
              <a:defRPr kumimoji="1" sz="2400">
                <a:solidFill>
                  <a:schemeClr val="tx1"/>
                </a:solidFill>
                <a:latin typeface="Arial Narrow" panose="020B0606020202030204" pitchFamily="34" charset="0"/>
              </a:defRPr>
            </a:lvl2pPr>
            <a:lvl3pPr marL="1143000" indent="-228600" eaLnBrk="0" hangingPunct="0">
              <a:defRPr kumimoji="1" sz="2400">
                <a:solidFill>
                  <a:schemeClr val="tx1"/>
                </a:solidFill>
                <a:latin typeface="Arial Narrow" panose="020B0606020202030204" pitchFamily="34" charset="0"/>
              </a:defRPr>
            </a:lvl3pPr>
            <a:lvl4pPr marL="1600200" indent="-228600" eaLnBrk="0" hangingPunct="0">
              <a:defRPr kumimoji="1" sz="2400">
                <a:solidFill>
                  <a:schemeClr val="tx1"/>
                </a:solidFill>
                <a:latin typeface="Arial Narrow" panose="020B0606020202030204" pitchFamily="34" charset="0"/>
              </a:defRPr>
            </a:lvl4pPr>
            <a:lvl5pPr marL="2057400" indent="-228600" eaLnBrk="0" hangingPunct="0">
              <a:defRPr kumimoji="1" sz="2400">
                <a:solidFill>
                  <a:schemeClr val="tx1"/>
                </a:solidFill>
                <a:latin typeface="Arial Narrow" panose="020B0606020202030204" pitchFamily="34" charset="0"/>
              </a:defRPr>
            </a:lvl5pPr>
            <a:lvl6pPr marL="2514600" indent="-228600" eaLnBrk="0" fontAlgn="base" hangingPunct="0">
              <a:spcBef>
                <a:spcPct val="0"/>
              </a:spcBef>
              <a:spcAft>
                <a:spcPct val="0"/>
              </a:spcAft>
              <a:defRPr kumimoji="1" sz="2400">
                <a:solidFill>
                  <a:schemeClr val="tx1"/>
                </a:solidFill>
                <a:latin typeface="Arial Narrow" panose="020B0606020202030204" pitchFamily="34" charset="0"/>
              </a:defRPr>
            </a:lvl6pPr>
            <a:lvl7pPr marL="2971800" indent="-228600" eaLnBrk="0" fontAlgn="base" hangingPunct="0">
              <a:spcBef>
                <a:spcPct val="0"/>
              </a:spcBef>
              <a:spcAft>
                <a:spcPct val="0"/>
              </a:spcAft>
              <a:defRPr kumimoji="1" sz="2400">
                <a:solidFill>
                  <a:schemeClr val="tx1"/>
                </a:solidFill>
                <a:latin typeface="Arial Narrow" panose="020B0606020202030204" pitchFamily="34" charset="0"/>
              </a:defRPr>
            </a:lvl7pPr>
            <a:lvl8pPr marL="3429000" indent="-228600" eaLnBrk="0" fontAlgn="base" hangingPunct="0">
              <a:spcBef>
                <a:spcPct val="0"/>
              </a:spcBef>
              <a:spcAft>
                <a:spcPct val="0"/>
              </a:spcAft>
              <a:defRPr kumimoji="1" sz="2400">
                <a:solidFill>
                  <a:schemeClr val="tx1"/>
                </a:solidFill>
                <a:latin typeface="Arial Narrow" panose="020B0606020202030204" pitchFamily="34" charset="0"/>
              </a:defRPr>
            </a:lvl8pPr>
            <a:lvl9pPr marL="3886200" indent="-228600" eaLnBrk="0" fontAlgn="base" hangingPunct="0">
              <a:spcBef>
                <a:spcPct val="0"/>
              </a:spcBef>
              <a:spcAft>
                <a:spcPct val="0"/>
              </a:spcAft>
              <a:defRPr kumimoji="1" sz="2400">
                <a:solidFill>
                  <a:schemeClr val="tx1"/>
                </a:solidFill>
                <a:latin typeface="Arial Narrow" panose="020B0606020202030204" pitchFamily="34" charset="0"/>
              </a:defRPr>
            </a:lvl9pPr>
          </a:lstStyle>
          <a:p>
            <a:pPr eaLnBrk="1" hangingPunct="1">
              <a:defRPr/>
            </a:pPr>
            <a:r>
              <a:rPr lang="el-GR" altLang="en-US" sz="1600" b="0" dirty="0">
                <a:latin typeface="+mn-lt"/>
                <a:cs typeface="+mn-cs"/>
              </a:rPr>
              <a:t>Η γιγαντιαία ιρλανδική </a:t>
            </a:r>
            <a:r>
              <a:rPr lang="el-GR" altLang="en-US" sz="1600" b="0" dirty="0" err="1">
                <a:latin typeface="+mn-lt"/>
                <a:cs typeface="+mn-cs"/>
              </a:rPr>
              <a:t>άλκη</a:t>
            </a:r>
            <a:r>
              <a:rPr lang="el-GR" altLang="en-US" sz="1600" b="0" dirty="0">
                <a:latin typeface="+mn-lt"/>
                <a:cs typeface="+mn-cs"/>
              </a:rPr>
              <a:t> που πιθανώς εξαφανίστηκε λόγω των τεράστιων κεράτων </a:t>
            </a:r>
            <a:r>
              <a:rPr lang="el-GR" altLang="en-US" sz="1600" b="0" dirty="0" smtClean="0">
                <a:latin typeface="+mn-lt"/>
                <a:cs typeface="+mn-cs"/>
              </a:rPr>
              <a:t>της</a:t>
            </a:r>
            <a:r>
              <a:rPr lang="en-US" altLang="en-US" sz="1600" b="0" dirty="0" smtClean="0">
                <a:latin typeface="+mn-lt"/>
                <a:cs typeface="+mn-cs"/>
              </a:rPr>
              <a:t>.</a:t>
            </a:r>
            <a:endParaRPr lang="el-GR" altLang="en-US" sz="1600" b="0" dirty="0">
              <a:latin typeface="+mn-lt"/>
              <a:cs typeface="+mn-cs"/>
            </a:endParaRPr>
          </a:p>
        </p:txBody>
      </p:sp>
      <p:sp>
        <p:nvSpPr>
          <p:cNvPr id="7" name="TextBox 6"/>
          <p:cNvSpPr txBox="1"/>
          <p:nvPr/>
        </p:nvSpPr>
        <p:spPr>
          <a:xfrm>
            <a:off x="6178550" y="5411788"/>
            <a:ext cx="341313" cy="276225"/>
          </a:xfrm>
          <a:prstGeom prst="rect">
            <a:avLst/>
          </a:prstGeom>
          <a:noFill/>
        </p:spPr>
        <p:txBody>
          <a:bodyPr wrap="none">
            <a:spAutoFit/>
          </a:bodyPr>
          <a:lstStyle/>
          <a:p>
            <a:pPr>
              <a:defRPr/>
            </a:pPr>
            <a:r>
              <a:rPr lang="el-GR" sz="1200" dirty="0">
                <a:solidFill>
                  <a:schemeClr val="bg1"/>
                </a:solidFill>
                <a:latin typeface="+mn-lt"/>
              </a:rPr>
              <a:t>4</a:t>
            </a:r>
            <a:r>
              <a:rPr lang="en-US" sz="1200" dirty="0">
                <a:solidFill>
                  <a:schemeClr val="bg1"/>
                </a:solidFill>
                <a:latin typeface="+mn-lt"/>
              </a:rPr>
              <a:t>8</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Τίτλος 2"/>
          <p:cNvSpPr>
            <a:spLocks noGrp="1"/>
          </p:cNvSpPr>
          <p:nvPr>
            <p:ph type="title"/>
          </p:nvPr>
        </p:nvSpPr>
        <p:spPr/>
        <p:txBody>
          <a:bodyPr/>
          <a:lstStyle/>
          <a:p>
            <a:pPr eaLnBrk="1" hangingPunct="1"/>
            <a:r>
              <a:rPr lang="el-GR" altLang="en-US" smtClean="0"/>
              <a:t>Νεοδαρβινισμός 1/3</a:t>
            </a:r>
            <a:endParaRPr lang="en-US" altLang="en-US" smtClean="0"/>
          </a:p>
        </p:txBody>
      </p:sp>
      <p:sp>
        <p:nvSpPr>
          <p:cNvPr id="199685" name="Θέση περιεχομένου 1"/>
          <p:cNvSpPr>
            <a:spLocks noGrp="1"/>
          </p:cNvSpPr>
          <p:nvPr>
            <p:ph idx="1"/>
          </p:nvPr>
        </p:nvSpPr>
        <p:spPr/>
        <p:txBody>
          <a:bodyPr/>
          <a:lstStyle/>
          <a:p>
            <a:pPr marL="0" indent="0" eaLnBrk="1" hangingPunct="1">
              <a:buFont typeface="Arial" panose="020B0604020202020204" pitchFamily="34" charset="0"/>
              <a:buNone/>
            </a:pPr>
            <a:r>
              <a:rPr lang="el-GR" altLang="en-US" sz="2800" smtClean="0"/>
              <a:t>Το πιο σοβαρό μειονέκτημα της θεωρίας του Δαρβίνου είναι η αδυναμία της να προσδιορίσει το μηχανισμό της κληρονομικότητας</a:t>
            </a:r>
            <a:r>
              <a:rPr lang="en-US" altLang="en-US" sz="2800" smtClean="0"/>
              <a:t>.</a:t>
            </a:r>
            <a:r>
              <a:rPr lang="el-GR" altLang="en-US" sz="2800" smtClean="0"/>
              <a:t> </a:t>
            </a:r>
          </a:p>
          <a:p>
            <a:pPr marL="0" indent="0" eaLnBrk="1" hangingPunct="1">
              <a:spcBef>
                <a:spcPts val="1800"/>
              </a:spcBef>
              <a:buFont typeface="Arial" panose="020B0604020202020204" pitchFamily="34" charset="0"/>
              <a:buNone/>
            </a:pPr>
            <a:r>
              <a:rPr lang="el-GR" altLang="en-US" sz="2800" smtClean="0"/>
              <a:t>Τα χαρακτηριστικά των γονέων αναμιγνύονται στους απογόνους τους</a:t>
            </a:r>
            <a:r>
              <a:rPr lang="en-US" altLang="en-US" sz="2800" smtClean="0"/>
              <a:t>.</a:t>
            </a:r>
            <a:endParaRPr lang="el-GR" altLang="en-US" sz="2800" smtClean="0"/>
          </a:p>
          <a:p>
            <a:pPr marL="0" indent="0" eaLnBrk="1" hangingPunct="1">
              <a:spcBef>
                <a:spcPts val="1800"/>
              </a:spcBef>
              <a:buFont typeface="Arial" panose="020B0604020202020204" pitchFamily="34" charset="0"/>
              <a:buNone/>
            </a:pPr>
            <a:r>
              <a:rPr lang="el-GR" altLang="en-US" sz="2800" smtClean="0"/>
              <a:t>Η κληρονομικότητα μπορεί να τροποποιηθεί μέσω της χρήσης και μη χρήσης τμημάτων του σώματος και μέσω της άμεσης επίδρασης του περιβάλλοντος</a:t>
            </a:r>
            <a:r>
              <a:rPr lang="en-US" altLang="en-US" sz="2800" smtClean="0"/>
              <a:t>.</a:t>
            </a:r>
            <a:r>
              <a:rPr lang="el-GR" altLang="en-US" sz="2800" smtClean="0"/>
              <a:t> </a:t>
            </a:r>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19968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35D734C5-427E-4532-9AA0-08F499903757}" type="slidenum">
              <a:rPr lang="el-GR" altLang="en-US" sz="1200" smtClean="0">
                <a:solidFill>
                  <a:srgbClr val="898989"/>
                </a:solidFill>
                <a:cs typeface="Arial" panose="020B0604020202020204" pitchFamily="34" charset="0"/>
              </a:rPr>
              <a:pPr>
                <a:lnSpc>
                  <a:spcPct val="100000"/>
                </a:lnSpc>
                <a:spcBef>
                  <a:spcPct val="0"/>
                </a:spcBef>
                <a:buFontTx/>
                <a:buNone/>
              </a:pPr>
              <a:t>96</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Τίτλος 2"/>
          <p:cNvSpPr>
            <a:spLocks noGrp="1"/>
          </p:cNvSpPr>
          <p:nvPr>
            <p:ph type="title"/>
          </p:nvPr>
        </p:nvSpPr>
        <p:spPr/>
        <p:txBody>
          <a:bodyPr/>
          <a:lstStyle/>
          <a:p>
            <a:pPr eaLnBrk="1" hangingPunct="1"/>
            <a:r>
              <a:rPr lang="el-GR" altLang="en-US" smtClean="0"/>
              <a:t>Νεοδαρβινισμός 2/3</a:t>
            </a:r>
            <a:endParaRPr lang="en-US" altLang="en-US" smtClean="0"/>
          </a:p>
        </p:txBody>
      </p:sp>
      <p:sp>
        <p:nvSpPr>
          <p:cNvPr id="201733" name="Θέση περιεχομένου 5"/>
          <p:cNvSpPr>
            <a:spLocks noGrp="1"/>
          </p:cNvSpPr>
          <p:nvPr>
            <p:ph idx="1"/>
          </p:nvPr>
        </p:nvSpPr>
        <p:spPr/>
        <p:txBody>
          <a:bodyPr/>
          <a:lstStyle/>
          <a:p>
            <a:pPr marL="0" indent="0" eaLnBrk="1" hangingPunct="1">
              <a:buFont typeface="Arial" panose="020B0604020202020204" pitchFamily="34" charset="0"/>
              <a:buNone/>
            </a:pPr>
            <a:r>
              <a:rPr lang="en-US" altLang="en-US" sz="2800" b="1" smtClean="0"/>
              <a:t>August Weismann</a:t>
            </a:r>
          </a:p>
          <a:p>
            <a:pPr marL="0" indent="0" eaLnBrk="1" hangingPunct="1">
              <a:buFont typeface="Arial" panose="020B0604020202020204" pitchFamily="34" charset="0"/>
              <a:buNone/>
            </a:pPr>
            <a:r>
              <a:rPr lang="el-GR" altLang="en-US" sz="2800" smtClean="0"/>
              <a:t>Αναθεώρηση της θεωρίας του Δαρβίνου για την κληρονόμηση</a:t>
            </a:r>
            <a:r>
              <a:rPr lang="en-US" altLang="en-US" sz="2800" smtClean="0"/>
              <a:t>.</a:t>
            </a:r>
            <a:endParaRPr lang="el-GR" altLang="en-US" sz="2800" smtClean="0"/>
          </a:p>
          <a:p>
            <a:pPr marL="0" indent="0" eaLnBrk="1" hangingPunct="1">
              <a:buFont typeface="Arial" panose="020B0604020202020204" pitchFamily="34" charset="0"/>
              <a:buNone/>
            </a:pPr>
            <a:endParaRPr lang="el-GR" altLang="en-US" sz="2800" smtClean="0"/>
          </a:p>
          <a:p>
            <a:pPr marL="0" indent="0" eaLnBrk="1" hangingPunct="1">
              <a:buFont typeface="Arial" panose="020B0604020202020204" pitchFamily="34" charset="0"/>
              <a:buNone/>
            </a:pPr>
            <a:r>
              <a:rPr lang="en-US" altLang="en-US" sz="2800" b="1" smtClean="0"/>
              <a:t>Georg Mendel</a:t>
            </a:r>
          </a:p>
          <a:p>
            <a:pPr marL="0" indent="0" eaLnBrk="1" hangingPunct="1">
              <a:buFont typeface="Arial" panose="020B0604020202020204" pitchFamily="34" charset="0"/>
              <a:buNone/>
            </a:pPr>
            <a:r>
              <a:rPr lang="el-GR" altLang="en-US" sz="2800" smtClean="0"/>
              <a:t>Μεριστική κληρονομικότητα οργανιδίων</a:t>
            </a:r>
            <a:r>
              <a:rPr lang="en-US" altLang="en-US" sz="2800" smtClean="0"/>
              <a:t>.</a:t>
            </a:r>
            <a:endParaRPr lang="en-GB" altLang="en-US" sz="2800" smtClean="0"/>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017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8A574C7A-91F0-484A-8788-CCE3325431E1}" type="slidenum">
              <a:rPr lang="el-GR" altLang="en-US" sz="1200" smtClean="0">
                <a:solidFill>
                  <a:srgbClr val="898989"/>
                </a:solidFill>
                <a:cs typeface="Arial" panose="020B0604020202020204" pitchFamily="34" charset="0"/>
              </a:rPr>
              <a:pPr>
                <a:lnSpc>
                  <a:spcPct val="100000"/>
                </a:lnSpc>
                <a:spcBef>
                  <a:spcPct val="0"/>
                </a:spcBef>
                <a:buFontTx/>
                <a:buNone/>
              </a:pPr>
              <a:t>97</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Τίτλος 2"/>
          <p:cNvSpPr>
            <a:spLocks noGrp="1"/>
          </p:cNvSpPr>
          <p:nvPr>
            <p:ph type="title"/>
          </p:nvPr>
        </p:nvSpPr>
        <p:spPr/>
        <p:txBody>
          <a:bodyPr/>
          <a:lstStyle/>
          <a:p>
            <a:pPr eaLnBrk="1" hangingPunct="1"/>
            <a:r>
              <a:rPr lang="el-GR" altLang="en-US" smtClean="0"/>
              <a:t>Νεοδαρβινισμός 3/3</a:t>
            </a:r>
            <a:endParaRPr lang="en-US" altLang="en-US" smtClean="0"/>
          </a:p>
        </p:txBody>
      </p:sp>
      <p:sp>
        <p:nvSpPr>
          <p:cNvPr id="203781" name="Θέση περιεχομένου 5"/>
          <p:cNvSpPr>
            <a:spLocks noGrp="1"/>
          </p:cNvSpPr>
          <p:nvPr>
            <p:ph idx="1"/>
          </p:nvPr>
        </p:nvSpPr>
        <p:spPr/>
        <p:txBody>
          <a:bodyPr/>
          <a:lstStyle/>
          <a:p>
            <a:pPr marL="0" indent="0" eaLnBrk="1" hangingPunct="1">
              <a:buFont typeface="Arial" panose="020B0604020202020204" pitchFamily="34" charset="0"/>
              <a:buNone/>
            </a:pPr>
            <a:r>
              <a:rPr lang="el-GR" altLang="en-US" sz="2800" b="1" smtClean="0"/>
              <a:t>Συνθετική θεωρία</a:t>
            </a:r>
          </a:p>
          <a:p>
            <a:pPr marL="0" indent="0" eaLnBrk="1" hangingPunct="1">
              <a:buFont typeface="Arial" panose="020B0604020202020204" pitchFamily="34" charset="0"/>
              <a:buNone/>
            </a:pPr>
            <a:endParaRPr lang="el-GR" altLang="en-US" sz="2800" b="1" smtClean="0"/>
          </a:p>
          <a:p>
            <a:pPr marL="0" indent="0" eaLnBrk="1" hangingPunct="1">
              <a:buFont typeface="Arial" panose="020B0604020202020204" pitchFamily="34" charset="0"/>
              <a:buNone/>
            </a:pPr>
            <a:r>
              <a:rPr lang="en-GB" altLang="en-US" sz="2800" smtClean="0"/>
              <a:t>Σύνθεση στοιχείων από την πληθυσμιακή γενετική, την παλαιοντολογία, τη βιογεωγραφία, την εμβρυολογία, τη συστηματική και τη συμπεριφορά των ζώων μέσα σε ένα δαρβινικό πλαίσιο.</a:t>
            </a: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0377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776491E-4511-45B0-8D67-B284D02CDC3F}" type="slidenum">
              <a:rPr lang="el-GR" altLang="en-US" sz="1200" smtClean="0">
                <a:solidFill>
                  <a:srgbClr val="898989"/>
                </a:solidFill>
                <a:cs typeface="Arial" panose="020B0604020202020204" pitchFamily="34" charset="0"/>
              </a:rPr>
              <a:pPr>
                <a:lnSpc>
                  <a:spcPct val="100000"/>
                </a:lnSpc>
                <a:spcBef>
                  <a:spcPct val="0"/>
                </a:spcBef>
                <a:buFontTx/>
                <a:buNone/>
              </a:pPr>
              <a:t>98</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r>
              <a:rPr lang="el-GR" altLang="en-US" dirty="0" smtClean="0"/>
              <a:t>Ορολογία 1/2</a:t>
            </a:r>
            <a:endParaRPr lang="en-US" altLang="en-US" dirty="0" smtClean="0"/>
          </a:p>
        </p:txBody>
      </p:sp>
      <p:sp>
        <p:nvSpPr>
          <p:cNvPr id="205827" name="Θέση περιεχομένου 5"/>
          <p:cNvSpPr>
            <a:spLocks noGrp="1"/>
          </p:cNvSpPr>
          <p:nvPr>
            <p:ph idx="1"/>
          </p:nvPr>
        </p:nvSpPr>
        <p:spPr/>
        <p:txBody>
          <a:bodyPr>
            <a:normAutofit lnSpcReduction="10000"/>
          </a:bodyPr>
          <a:lstStyle/>
          <a:p>
            <a:pPr marL="0" indent="0" eaLnBrk="1" hangingPunct="1">
              <a:buFont typeface="Arial" panose="020B0604020202020204" pitchFamily="34" charset="0"/>
              <a:buNone/>
            </a:pPr>
            <a:r>
              <a:rPr lang="el-GR" altLang="en-US" sz="2800" b="1" smtClean="0"/>
              <a:t>Μικροεξέλιξη</a:t>
            </a:r>
          </a:p>
          <a:p>
            <a:pPr marL="0" indent="0" eaLnBrk="1" hangingPunct="1">
              <a:buFont typeface="Arial" panose="020B0604020202020204" pitchFamily="34" charset="0"/>
              <a:buNone/>
            </a:pPr>
            <a:r>
              <a:rPr lang="el-GR" altLang="en-US" sz="2800" smtClean="0"/>
              <a:t>Εξελικτικές αλλαγές των συχνοτήτων των διαφόρων αλληλομόρφων των γονιδίων μέσα στους πληθυσμούς</a:t>
            </a:r>
            <a:r>
              <a:rPr lang="en-US" altLang="en-US" sz="2800" smtClean="0"/>
              <a:t>.</a:t>
            </a:r>
            <a:endParaRPr lang="el-GR" altLang="en-US" sz="2800" smtClean="0"/>
          </a:p>
          <a:p>
            <a:pPr marL="0" indent="0" eaLnBrk="1" hangingPunct="1">
              <a:spcBef>
                <a:spcPts val="1800"/>
              </a:spcBef>
              <a:buFont typeface="Arial" panose="020B0604020202020204" pitchFamily="34" charset="0"/>
              <a:buNone/>
            </a:pPr>
            <a:r>
              <a:rPr lang="el-GR" altLang="en-US" sz="2800" b="1" smtClean="0"/>
              <a:t>Μακροεξέλιξη</a:t>
            </a:r>
          </a:p>
          <a:p>
            <a:pPr marL="0" indent="0" eaLnBrk="1" hangingPunct="1">
              <a:buFont typeface="Arial" panose="020B0604020202020204" pitchFamily="34" charset="0"/>
              <a:buNone/>
            </a:pPr>
            <a:r>
              <a:rPr lang="en-GB" altLang="en-US" sz="2800" smtClean="0">
                <a:cs typeface="Arial" panose="020B0604020202020204" pitchFamily="34" charset="0"/>
              </a:rPr>
              <a:t>Εξέλιξη σε μεγάλη κλίμακα, περιλαμβάνοντας την προέλευση των νέων οργανισμικών δομών και σχεδίων, τις εξελικτικές τάσεις, την προσαρμοστική διαφοροποίηση, τις φυλογενετικές σχέσεις των ειδών και τις μαζικές εξαφανίσεις. </a:t>
            </a:r>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a:t>Ενότητα 3. Βιολογική Εξέλιξη</a:t>
            </a:r>
            <a:endParaRPr lang="el-GR" dirty="0"/>
          </a:p>
        </p:txBody>
      </p:sp>
      <p:sp>
        <p:nvSpPr>
          <p:cNvPr id="20582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F18E27AC-5B3B-4E5A-976C-10626CCBC0CE}" type="slidenum">
              <a:rPr lang="el-GR" altLang="en-US" sz="1200" smtClean="0">
                <a:solidFill>
                  <a:srgbClr val="898989"/>
                </a:solidFill>
                <a:cs typeface="Arial" panose="020B0604020202020204" pitchFamily="34" charset="0"/>
              </a:rPr>
              <a:pPr>
                <a:lnSpc>
                  <a:spcPct val="100000"/>
                </a:lnSpc>
                <a:spcBef>
                  <a:spcPct val="0"/>
                </a:spcBef>
                <a:buFontTx/>
                <a:buNone/>
              </a:pPr>
              <a:t>99</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08BFB743-FF6E-45C8-B1ED-8A47325F2526}" vid="{EC0C5E7B-9010-48E3-B56D-8A54D03A98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1707</TotalTime>
  <Words>5899</Words>
  <Application>Microsoft Office PowerPoint</Application>
  <PresentationFormat>On-screen Show (4:3)</PresentationFormat>
  <Paragraphs>1040</Paragraphs>
  <Slides>149</Slides>
  <Notes>148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149</vt:i4>
      </vt:variant>
    </vt:vector>
  </HeadingPairs>
  <TitlesOfParts>
    <vt:vector size="155" baseType="lpstr">
      <vt:lpstr>Arial</vt:lpstr>
      <vt:lpstr>Calibri</vt:lpstr>
      <vt:lpstr>Comic Sans MS</vt:lpstr>
      <vt:lpstr>Tahoma</vt:lpstr>
      <vt:lpstr>Wingdings</vt:lpstr>
      <vt:lpstr>Theme1</vt:lpstr>
      <vt:lpstr>Ζωολογία Ι</vt:lpstr>
      <vt:lpstr>Περιεχόμενο Ενότητας</vt:lpstr>
      <vt:lpstr>Βιολογική Εξέλιξη 1/3</vt:lpstr>
      <vt:lpstr>Βιολογική Εξέλιξη 2/3</vt:lpstr>
      <vt:lpstr>Βιολογική Εξέλιξη 3/3</vt:lpstr>
      <vt:lpstr>Δαρβινική θεωρία της εξέλιξης</vt:lpstr>
      <vt:lpstr>Προδαρβινικές εξελικτικές ιδέες</vt:lpstr>
      <vt:lpstr>Κληρονόμηση επίκτητων χαρακτήρων</vt:lpstr>
      <vt:lpstr>Ομοιομορφισμός 1/2</vt:lpstr>
      <vt:lpstr>Ομοιομορφισμός 2/2</vt:lpstr>
      <vt:lpstr>Δαρβινική θεωρία εξέλιξης 1/6</vt:lpstr>
      <vt:lpstr>Δαρβινική θεωρία εξέλιξης 2/6</vt:lpstr>
      <vt:lpstr>Δαρβινική θεωρία εξέλιξης 3/6</vt:lpstr>
      <vt:lpstr>Δαρβινική θεωρία εξέλιξης 4/6</vt:lpstr>
      <vt:lpstr>Δαρβινική θεωρία εξέλιξης 5/6</vt:lpstr>
      <vt:lpstr>Δαρβινική θεωρία εξέλιξης 6/6</vt:lpstr>
      <vt:lpstr>Alfred Russel Wallace 1823-1913</vt:lpstr>
      <vt:lpstr>Ιστορικοί Σταθμοί</vt:lpstr>
      <vt:lpstr>Πέντε θεωρίες  του Δαρβίνου για την εξέλιξη</vt:lpstr>
      <vt:lpstr>Συνεχής Αλλαγή</vt:lpstr>
      <vt:lpstr>Απολιθώματα 1/2</vt:lpstr>
      <vt:lpstr>Απολιθώματα 2/2</vt:lpstr>
      <vt:lpstr>Σχηματισμός ιζηματογενών πετρωμάτων</vt:lpstr>
      <vt:lpstr>Γεωλογικός χρόνος 1/2</vt:lpstr>
      <vt:lpstr>Γεωλογικός χρόνος 2/2</vt:lpstr>
      <vt:lpstr>Πανίδα της Ediacara (600-540 εκατ. χρόνια πριν)</vt:lpstr>
      <vt:lpstr>Θάλασσες της Ediacara</vt:lpstr>
      <vt:lpstr>Πανίδα τoυ Burgess Shale 1/3 (540 εκατ. χρόνια πριν)</vt:lpstr>
      <vt:lpstr>Πανίδα τoυ Burgess Shale 2/3 (540 εκατ. χρόνια πριν)</vt:lpstr>
      <vt:lpstr>Πανίδα τoυ Burgess Shale 3/3  (540 εκατ. χρόνια πριν)</vt:lpstr>
      <vt:lpstr>Αρχαίες θάλασσες κατά την Κάμβρια εξάπλωση</vt:lpstr>
      <vt:lpstr>Αρχείο απολιθωμάτων</vt:lpstr>
      <vt:lpstr> Τάσεις στην αλλαγή των ειδών </vt:lpstr>
      <vt:lpstr>Η εξέλιξη του αλόγου</vt:lpstr>
      <vt:lpstr>Κοινή καταγωγή</vt:lpstr>
      <vt:lpstr>Φυλογενετικό Δέντρο</vt:lpstr>
      <vt:lpstr>Αρχή της ομολογίας</vt:lpstr>
      <vt:lpstr>Ομόλογες δομές</vt:lpstr>
      <vt:lpstr>Σπονδυλόζωα: πρόσθια άκρα</vt:lpstr>
      <vt:lpstr>Εξελικτικές διαδικασίες</vt:lpstr>
      <vt:lpstr>Φυλογενετικό πρότυπο 1/2</vt:lpstr>
      <vt:lpstr>Φυλογενετικό πρότυπο 2/2</vt:lpstr>
      <vt:lpstr>Εγκιβωτισμένη ιεραρχία 1/3</vt:lpstr>
      <vt:lpstr>Εγκιβωτισμένη ιεραρχία 2/3</vt:lpstr>
      <vt:lpstr>Εγκιβωτισμένη ιεραρχία 3/3</vt:lpstr>
      <vt:lpstr>Εξέλιξη των τετραπόδων</vt:lpstr>
      <vt:lpstr>Εξέλιξη των αρκτιδών και  των προκυονιδών</vt:lpstr>
      <vt:lpstr>Οι σπίνοι του Δαρβίνου</vt:lpstr>
      <vt:lpstr>Ανακεφαλαίωση  ή βιογενετικός νόμος</vt:lpstr>
      <vt:lpstr>Ομοιότητες σε έμβρυα Σπονδυλοζώων</vt:lpstr>
      <vt:lpstr>Οντογένεση 1/4</vt:lpstr>
      <vt:lpstr>Οντογένεση 2/4</vt:lpstr>
      <vt:lpstr>Οντογένεση 3/4</vt:lpstr>
      <vt:lpstr>Οντογένεση 4/4</vt:lpstr>
      <vt:lpstr>Ο πολλαπλασιασμός των ειδών</vt:lpstr>
      <vt:lpstr>Είδος 1/2</vt:lpstr>
      <vt:lpstr>Είδος 2/2</vt:lpstr>
      <vt:lpstr>Αναπαραγωγικοί φραγμοί 1/2</vt:lpstr>
      <vt:lpstr>Αναπαραγωγικοί φραγμοί 2/2</vt:lpstr>
      <vt:lpstr>Αλλοπάτρια ειδογένεση 1/2</vt:lpstr>
      <vt:lpstr>Αλλοπάτρια ειδογένεση 2/2</vt:lpstr>
      <vt:lpstr>Προγονικός πληθυσμός αλεπούς</vt:lpstr>
      <vt:lpstr>Βικαριανική ειδογένεση 1/2</vt:lpstr>
      <vt:lpstr>Βικαριανική ειδογένεση 2/2</vt:lpstr>
      <vt:lpstr>Το φαινόμενο της στενωπού</vt:lpstr>
      <vt:lpstr>Κατηγορίες φραγμών 1/2</vt:lpstr>
      <vt:lpstr>Κατηγορίες φραγμών 2/2</vt:lpstr>
      <vt:lpstr>Ειδογένεση</vt:lpstr>
      <vt:lpstr>Συμπάτρια ειδογένεση</vt:lpstr>
      <vt:lpstr>Παραπάτρια ειδογένεση</vt:lpstr>
      <vt:lpstr> Προσαρμοστική διαφοροποίηση 1/2 </vt:lpstr>
      <vt:lpstr>Προσαρμοστική διαφοροποίηση 2/2</vt:lpstr>
      <vt:lpstr>Μοντέλο εξέλιξης  των σπίνων του Δαρβίνου</vt:lpstr>
      <vt:lpstr>Βαθμιαία μεταβολή</vt:lpstr>
      <vt:lpstr>Πληθυσμιακή βαθμιαία μεταβολή</vt:lpstr>
      <vt:lpstr>Βαθμιαία μεταβολή</vt:lpstr>
      <vt:lpstr>Φαινοτυπική βαθμιαία μεταβολή</vt:lpstr>
      <vt:lpstr>Φυλετική βαθμιαία μεταβολή</vt:lpstr>
      <vt:lpstr>Εστιγμένη ισορροπία</vt:lpstr>
      <vt:lpstr>Βαθμιαία μεταβολή  – Εστιγμένη ισορροπία 1/2</vt:lpstr>
      <vt:lpstr>Βαθμιαία μεταβολή  – Εστιγμένη ισορροπία 2/2</vt:lpstr>
      <vt:lpstr>Φυσική επιλογή</vt:lpstr>
      <vt:lpstr>Παρατήρηση 1</vt:lpstr>
      <vt:lpstr>Παρατήρηση 2</vt:lpstr>
      <vt:lpstr>Παρατήρηση 3</vt:lpstr>
      <vt:lpstr>Συμπέρασμα 1</vt:lpstr>
      <vt:lpstr>Συμπέρασμα 2</vt:lpstr>
      <vt:lpstr>Συμπέρασμα 3</vt:lpstr>
      <vt:lpstr>Η δράση της φυσικής επιλογής</vt:lpstr>
      <vt:lpstr>Η δημιουργία του λαιμού της καμηλοπάρδαλης</vt:lpstr>
      <vt:lpstr>Η δημιουργία τεχνητών φυλών</vt:lpstr>
      <vt:lpstr>Φυσική επιλογή:  διαδικασία σε δύο στάδια</vt:lpstr>
      <vt:lpstr>Διαλογή</vt:lpstr>
      <vt:lpstr>Ορθογένεση 1/2</vt:lpstr>
      <vt:lpstr>Ορθογένεση 2/2</vt:lpstr>
      <vt:lpstr>Νεοδαρβινισμός 1/3</vt:lpstr>
      <vt:lpstr>Νεοδαρβινισμός 2/3</vt:lpstr>
      <vt:lpstr>Νεοδαρβινισμός 3/3</vt:lpstr>
      <vt:lpstr>Ορολογία 1/2</vt:lpstr>
      <vt:lpstr>Ορολογία 2/2</vt:lpstr>
      <vt:lpstr>Η κατανομή των ομάδων αίματος στην Ευρώπη</vt:lpstr>
      <vt:lpstr>Ομάδες αίματος</vt:lpstr>
      <vt:lpstr>Ισορρoπία Hardy –Weinberg 1/2</vt:lpstr>
      <vt:lpstr>Ισορρoπία Hardy –Weinberg 2/2</vt:lpstr>
      <vt:lpstr>Αλφισμός</vt:lpstr>
      <vt:lpstr>Συχνότητα αλληλομόρφων</vt:lpstr>
      <vt:lpstr>Πως διαταράσσεται  η γενετική ισορροπία</vt:lpstr>
      <vt:lpstr>Γενετική παρέκκλιση 1/2</vt:lpstr>
      <vt:lpstr>Γενετική παρέκκλιση 2/2</vt:lpstr>
      <vt:lpstr>Γενετική ποικιλομορφία</vt:lpstr>
      <vt:lpstr>Μη τυχαίες διασταυρώσεις</vt:lpstr>
      <vt:lpstr>Ενδογαμία</vt:lpstr>
      <vt:lpstr>Μετανάστευση</vt:lpstr>
      <vt:lpstr> Φυσική επιλογή </vt:lpstr>
      <vt:lpstr>Μορφές της στικτής νυχτοπεταλούδας</vt:lpstr>
      <vt:lpstr>Ποσοστό μελανικών μορφών </vt:lpstr>
      <vt:lpstr>Φυλετική επιλογή 1/3</vt:lpstr>
      <vt:lpstr>Φυλετική επιλογή 2/3</vt:lpstr>
      <vt:lpstr>Φυλετική επιλογή 3/3</vt:lpstr>
      <vt:lpstr>Επιλογή - γενετική παρέκκλιση - μετανάστευση </vt:lpstr>
      <vt:lpstr>Μέτρηση γενετικής ποικιλομορφίας</vt:lpstr>
      <vt:lpstr>Ποσοτική ποικιλομορφία</vt:lpstr>
      <vt:lpstr>Είδη εξελικτικής αντίδρασης</vt:lpstr>
      <vt:lpstr>Σταθεροποιητική, κατευθύνουσα και διασπαστική επιλογή</vt:lpstr>
      <vt:lpstr>Μακροεξέλιξη</vt:lpstr>
      <vt:lpstr>Τρία εξελικτικά επίπεδα χρόνου</vt:lpstr>
      <vt:lpstr>Επιλογή στο επίπεδο των ειδών</vt:lpstr>
      <vt:lpstr>Οργανισμική μακροεξέλιξη</vt:lpstr>
      <vt:lpstr>Ποικιλότητα στις αφρικανικές αντιλόπες</vt:lpstr>
      <vt:lpstr>Μαζικές εξαφανίσεις 1/2</vt:lpstr>
      <vt:lpstr>Μαζικές εξαφανίσεις 2/2</vt:lpstr>
      <vt:lpstr>Αίτια μαζικών εξαφανίσεων</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1/10</vt:lpstr>
      <vt:lpstr>Σημείωμα Χρήσης Έργων Τρίτων 2/10</vt:lpstr>
      <vt:lpstr>Σημείωμα Χρήσης Έργων Τρίτων 3/10</vt:lpstr>
      <vt:lpstr>Σημείωμα Χρήσης Έργων Τρίτων 4/10</vt:lpstr>
      <vt:lpstr>Σημείωμα Χρήσης Έργων Τρίτων 5/10</vt:lpstr>
      <vt:lpstr>Σημείωμα Χρήσης Έργων Τρίτων 6/10</vt:lpstr>
      <vt:lpstr>Σημείωμα Χρήσης Έργων Τρίτων 7/10</vt:lpstr>
      <vt:lpstr>Σημείωμα Χρήσης Έργων Τρίτων 8/10</vt:lpstr>
      <vt:lpstr>Σημείωμα Χρήσης Έργων Τρίτων 9/10</vt:lpstr>
      <vt:lpstr>Σημείωμα Χρήσης Έργων Τρίτων 10/10</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Vassiliki Siafaka</cp:lastModifiedBy>
  <cp:revision>167</cp:revision>
  <cp:lastPrinted>2015-01-29T10:26:18Z</cp:lastPrinted>
  <dcterms:created xsi:type="dcterms:W3CDTF">2015-01-20T18:14:41Z</dcterms:created>
  <dcterms:modified xsi:type="dcterms:W3CDTF">2015-11-12T23:07:11Z</dcterms:modified>
</cp:coreProperties>
</file>