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405" r:id="rId3"/>
    <p:sldId id="425" r:id="rId4"/>
    <p:sldId id="456" r:id="rId5"/>
    <p:sldId id="469" r:id="rId6"/>
    <p:sldId id="470" r:id="rId7"/>
    <p:sldId id="459" r:id="rId8"/>
    <p:sldId id="471" r:id="rId9"/>
    <p:sldId id="478" r:id="rId10"/>
    <p:sldId id="473" r:id="rId11"/>
    <p:sldId id="472" r:id="rId12"/>
    <p:sldId id="474" r:id="rId13"/>
    <p:sldId id="475" r:id="rId14"/>
    <p:sldId id="476" r:id="rId15"/>
    <p:sldId id="477" r:id="rId16"/>
    <p:sldId id="290" r:id="rId17"/>
    <p:sldId id="295" r:id="rId18"/>
    <p:sldId id="299" r:id="rId19"/>
    <p:sldId id="406" r:id="rId20"/>
    <p:sldId id="291" r:id="rId21"/>
    <p:sldId id="407"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25"/>
            <p14:sldId id="456"/>
            <p14:sldId id="469"/>
            <p14:sldId id="470"/>
            <p14:sldId id="459"/>
            <p14:sldId id="471"/>
            <p14:sldId id="478"/>
            <p14:sldId id="473"/>
            <p14:sldId id="472"/>
            <p14:sldId id="474"/>
            <p14:sldId id="475"/>
            <p14:sldId id="476"/>
            <p14:sldId id="477"/>
            <p14:sldId id="290"/>
            <p14:sldId id="295"/>
            <p14:sldId id="299"/>
            <p14:sldId id="406"/>
            <p14:sldId id="291"/>
            <p14:sldId id="407"/>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9" autoAdjust="0"/>
    <p:restoredTop sz="99309" autoAdjust="0"/>
  </p:normalViewPr>
  <p:slideViewPr>
    <p:cSldViewPr>
      <p:cViewPr>
        <p:scale>
          <a:sx n="66" d="100"/>
          <a:sy n="66" d="100"/>
        </p:scale>
        <p:origin x="-588"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opencourses.uoa.gr/courses/ECD5/"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nationalzoo/albums/7215766850357754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Αναγνώριση υλικών: Παιχνίδι </a:t>
            </a:r>
            <a:r>
              <a:rPr lang="el-GR" dirty="0" smtClean="0"/>
              <a:t>(</a:t>
            </a:r>
            <a:r>
              <a:rPr lang="en-US" dirty="0" smtClean="0"/>
              <a:t>2</a:t>
            </a:r>
            <a:r>
              <a:rPr lang="el-GR" dirty="0" smtClean="0"/>
              <a:t>/</a:t>
            </a:r>
            <a:r>
              <a:rPr lang="en-US" dirty="0" smtClean="0"/>
              <a:t>3</a:t>
            </a:r>
            <a:r>
              <a:rPr lang="el-GR" dirty="0" smtClean="0"/>
              <a:t>)</a:t>
            </a:r>
            <a:endParaRPr lang="el-GR" dirty="0"/>
          </a:p>
        </p:txBody>
      </p:sp>
      <p:sp>
        <p:nvSpPr>
          <p:cNvPr id="3" name="Content Placeholder 2"/>
          <p:cNvSpPr>
            <a:spLocks noGrp="1"/>
          </p:cNvSpPr>
          <p:nvPr>
            <p:ph sz="half" idx="1"/>
          </p:nvPr>
        </p:nvSpPr>
        <p:spPr/>
        <p:txBody>
          <a:bodyPr>
            <a:noAutofit/>
          </a:bodyPr>
          <a:lstStyle/>
          <a:p>
            <a:pPr marL="0" indent="0">
              <a:buNone/>
            </a:pPr>
            <a:r>
              <a:rPr lang="el-GR" dirty="0" smtClean="0"/>
              <a:t>Στην </a:t>
            </a:r>
            <a:r>
              <a:rPr lang="el-GR" dirty="0"/>
              <a:t>αφετηρία και πίσω από δύο άδεια στεφάνια στέκονται τα παιδιά παίχτες. </a:t>
            </a:r>
          </a:p>
          <a:p>
            <a:pPr marL="0" indent="0">
              <a:buNone/>
            </a:pPr>
            <a:endParaRPr lang="el-GR" dirty="0"/>
          </a:p>
        </p:txBody>
      </p:sp>
      <p:pic>
        <p:nvPicPr>
          <p:cNvPr id="5" name="Θέση περιεχομένου 12" descr="Προετοιμασία παιχνιδιού"/>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9617" y="1601369"/>
            <a:ext cx="3395766" cy="4523624"/>
          </a:xfrm>
          <a:prstGeom prst="rect">
            <a:avLst/>
          </a:prstGeom>
        </p:spPr>
      </p:pic>
    </p:spTree>
    <p:extLst>
      <p:ext uri="{BB962C8B-B14F-4D97-AF65-F5344CB8AC3E}">
        <p14:creationId xmlns:p14="http://schemas.microsoft.com/office/powerpoint/2010/main" val="70565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Αναγνώριση υλικών: Παιχνίδι </a:t>
            </a:r>
            <a:r>
              <a:rPr lang="el-GR" dirty="0" smtClean="0"/>
              <a:t>(</a:t>
            </a:r>
            <a:r>
              <a:rPr lang="en-US" dirty="0" smtClean="0"/>
              <a:t>3</a:t>
            </a:r>
            <a:r>
              <a:rPr lang="el-GR" dirty="0" smtClean="0"/>
              <a:t>/</a:t>
            </a:r>
            <a:r>
              <a:rPr lang="en-US" dirty="0"/>
              <a:t>3</a:t>
            </a:r>
            <a:r>
              <a:rPr lang="el-GR" dirty="0"/>
              <a:t>)</a:t>
            </a:r>
          </a:p>
        </p:txBody>
      </p:sp>
      <p:sp>
        <p:nvSpPr>
          <p:cNvPr id="3" name="Content Placeholder 2"/>
          <p:cNvSpPr>
            <a:spLocks noGrp="1"/>
          </p:cNvSpPr>
          <p:nvPr>
            <p:ph sz="half" idx="1"/>
          </p:nvPr>
        </p:nvSpPr>
        <p:spPr>
          <a:xfrm>
            <a:off x="457200" y="1600200"/>
            <a:ext cx="5338936" cy="4525963"/>
          </a:xfrm>
        </p:spPr>
        <p:txBody>
          <a:bodyPr>
            <a:noAutofit/>
          </a:bodyPr>
          <a:lstStyle/>
          <a:p>
            <a:pPr marL="0" indent="0">
              <a:buNone/>
            </a:pPr>
            <a:r>
              <a:rPr lang="el-GR" sz="2400" dirty="0"/>
              <a:t>Το παιχνίδι είναι ένας αγώνας σκυταλοδρομίας ανάμεσα σε δύο ομάδες, οι παίχτες των οποίων ξεκινούν με τη σειρά, τρέχουν μέχρι το τέρμα, επιλέγουν σωστά ένα αντικείμενο, το οποίο υπάρχει στην εικόνα που κρατούν και τρέχοντας πάλι πίσω το τοποθετούν στο στεφάνι που βρίσκεται μπροστά τους στην αφετηρία</a:t>
            </a:r>
            <a:r>
              <a:rPr lang="el-GR" sz="2400" dirty="0" smtClean="0"/>
              <a:t>.</a:t>
            </a:r>
            <a:r>
              <a:rPr lang="en-US" sz="2400" dirty="0" smtClean="0"/>
              <a:t> </a:t>
            </a:r>
            <a:r>
              <a:rPr lang="el-GR" sz="2400" dirty="0"/>
              <a:t>Νικήτρια η ομάδα που συγκεντρώνει γρηγορότερα τα περισσότερα σωστά αντικείμενα. </a:t>
            </a:r>
          </a:p>
          <a:p>
            <a:endParaRPr lang="el-GR" sz="2400" dirty="0"/>
          </a:p>
        </p:txBody>
      </p:sp>
      <p:pic>
        <p:nvPicPr>
          <p:cNvPr id="5" name="Θέση περιεχομένου 8" descr="τα παιδιά παίζου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5940152" y="1628800"/>
            <a:ext cx="2699875" cy="3240360"/>
          </a:xfrm>
        </p:spPr>
      </p:pic>
    </p:spTree>
    <p:extLst>
      <p:ext uri="{BB962C8B-B14F-4D97-AF65-F5344CB8AC3E}">
        <p14:creationId xmlns:p14="http://schemas.microsoft.com/office/powerpoint/2010/main" val="403283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(1/3)</a:t>
            </a:r>
          </a:p>
        </p:txBody>
      </p:sp>
      <p:sp>
        <p:nvSpPr>
          <p:cNvPr id="3" name="Content Placeholder 2"/>
          <p:cNvSpPr>
            <a:spLocks noGrp="1"/>
          </p:cNvSpPr>
          <p:nvPr>
            <p:ph sz="half" idx="1"/>
          </p:nvPr>
        </p:nvSpPr>
        <p:spPr/>
        <p:txBody>
          <a:bodyPr>
            <a:noAutofit/>
          </a:bodyPr>
          <a:lstStyle/>
          <a:p>
            <a:pPr marL="0" indent="0">
              <a:buNone/>
            </a:pPr>
            <a:r>
              <a:rPr lang="el-GR" sz="2600" dirty="0"/>
              <a:t>Με διάφορα άχρηστα υλικά τα παιδιά δημιουργούν τα δικά τους </a:t>
            </a:r>
            <a:r>
              <a:rPr lang="el-GR" sz="2600" dirty="0" smtClean="0"/>
              <a:t>έργα.</a:t>
            </a:r>
            <a:r>
              <a:rPr lang="en-US" sz="2600" dirty="0" smtClean="0"/>
              <a:t> </a:t>
            </a:r>
            <a:r>
              <a:rPr lang="el-GR" sz="2600" dirty="0" smtClean="0"/>
              <a:t>Αποφασίσαμε </a:t>
            </a:r>
            <a:r>
              <a:rPr lang="el-GR" sz="2600" dirty="0"/>
              <a:t>να φτιάξουμε δύο φίλους του </a:t>
            </a:r>
            <a:r>
              <a:rPr lang="el-GR" sz="2600" dirty="0" err="1"/>
              <a:t>Τάρο</a:t>
            </a:r>
            <a:r>
              <a:rPr lang="el-GR" sz="2600" dirty="0"/>
              <a:t>. Σε δύο χαρτόνια στο πάτωμα ξάπλωσαν ισάριθμα παιδιά και σχηματίσαμε το περίγραμμα του σώματός τους με μαρκαδόρο.</a:t>
            </a:r>
            <a:endParaRPr lang="en-GB" sz="2600" dirty="0"/>
          </a:p>
          <a:p>
            <a:endParaRPr lang="el-GR" sz="2600" dirty="0"/>
          </a:p>
        </p:txBody>
      </p:sp>
      <p:pic>
        <p:nvPicPr>
          <p:cNvPr id="5" name="3 - Θέση περιεχομένου" descr="Σχηματισμός περιγράμματος"/>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899489" y="1600200"/>
            <a:ext cx="3536022" cy="4525963"/>
          </a:xfrm>
        </p:spPr>
      </p:pic>
    </p:spTree>
    <p:extLst>
      <p:ext uri="{BB962C8B-B14F-4D97-AF65-F5344CB8AC3E}">
        <p14:creationId xmlns:p14="http://schemas.microsoft.com/office/powerpoint/2010/main" val="26641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a:t>
            </a:r>
            <a:r>
              <a:rPr lang="en-US" dirty="0" smtClean="0"/>
              <a:t>2</a:t>
            </a:r>
            <a:r>
              <a:rPr lang="el-GR" dirty="0" smtClean="0"/>
              <a:t>/3</a:t>
            </a:r>
            <a:r>
              <a:rPr lang="el-GR" dirty="0"/>
              <a:t>)</a:t>
            </a:r>
          </a:p>
        </p:txBody>
      </p:sp>
      <p:sp>
        <p:nvSpPr>
          <p:cNvPr id="3" name="Content Placeholder 2"/>
          <p:cNvSpPr>
            <a:spLocks noGrp="1"/>
          </p:cNvSpPr>
          <p:nvPr>
            <p:ph sz="half" idx="1"/>
          </p:nvPr>
        </p:nvSpPr>
        <p:spPr>
          <a:xfrm>
            <a:off x="395536" y="1412776"/>
            <a:ext cx="4618856" cy="4525963"/>
          </a:xfrm>
        </p:spPr>
        <p:txBody>
          <a:bodyPr/>
          <a:lstStyle/>
          <a:p>
            <a:pPr marL="0" indent="0">
              <a:buNone/>
            </a:pPr>
            <a:r>
              <a:rPr lang="el-GR" dirty="0"/>
              <a:t>Στη συνέχεια τα παιδιά χωρίστηκαν σε δύο ομάδες και τοποθετώντας διάφορα υλικά, δημιούργησαν τους δύο φίλους.  </a:t>
            </a:r>
            <a:endParaRPr lang="en-GB" dirty="0"/>
          </a:p>
          <a:p>
            <a:endParaRPr lang="el-GR" dirty="0"/>
          </a:p>
        </p:txBody>
      </p:sp>
      <p:pic>
        <p:nvPicPr>
          <p:cNvPr id="5" name="5 - Εικόνα" descr="τα παιδιά ζωγραφίζουν"/>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556792"/>
            <a:ext cx="3394472" cy="4525963"/>
          </a:xfrm>
          <a:prstGeom prst="rect">
            <a:avLst/>
          </a:prstGeom>
        </p:spPr>
      </p:pic>
    </p:spTree>
    <p:extLst>
      <p:ext uri="{BB962C8B-B14F-4D97-AF65-F5344CB8AC3E}">
        <p14:creationId xmlns:p14="http://schemas.microsoft.com/office/powerpoint/2010/main" val="199188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a:t>
            </a:r>
            <a:r>
              <a:rPr lang="en-US" dirty="0" smtClean="0"/>
              <a:t>3</a:t>
            </a:r>
            <a:r>
              <a:rPr lang="el-GR" dirty="0" smtClean="0"/>
              <a:t>/3</a:t>
            </a:r>
            <a:r>
              <a:rPr lang="el-GR" dirty="0"/>
              <a:t>)</a:t>
            </a:r>
          </a:p>
        </p:txBody>
      </p:sp>
      <p:pic>
        <p:nvPicPr>
          <p:cNvPr id="5" name="3 - Θέση περιεχομένου" descr="οι δημιουργίες των παιδιών"/>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528700" y="1556792"/>
            <a:ext cx="4553508" cy="4536504"/>
          </a:xfrm>
        </p:spPr>
      </p:pic>
      <p:pic>
        <p:nvPicPr>
          <p:cNvPr id="6" name="3 - Θέση περιεχομένου" descr="οι δημιουργίες των παιδιών"/>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220072" y="1556792"/>
            <a:ext cx="3203963" cy="4525963"/>
          </a:xfrm>
        </p:spPr>
      </p:pic>
    </p:spTree>
    <p:extLst>
      <p:ext uri="{BB962C8B-B14F-4D97-AF65-F5344CB8AC3E}">
        <p14:creationId xmlns:p14="http://schemas.microsoft.com/office/powerpoint/2010/main" val="89909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a:t>
            </a:r>
            <a:r>
              <a:rPr lang="el-GR" sz="2000" dirty="0"/>
              <a:t>. Ιωάννα Αργυρώ </a:t>
            </a:r>
            <a:r>
              <a:rPr lang="el-GR" sz="2000" dirty="0" err="1"/>
              <a:t>Κυδωνιεύς</a:t>
            </a:r>
            <a:r>
              <a:rPr lang="en-US" sz="2000" dirty="0"/>
              <a:t>, </a:t>
            </a:r>
            <a:r>
              <a:rPr lang="el-GR" sz="2000" dirty="0" err="1" smtClean="0"/>
              <a:t>Κορίνα</a:t>
            </a:r>
            <a:r>
              <a:rPr lang="el-GR" sz="2000" dirty="0" smtClean="0"/>
              <a:t> </a:t>
            </a:r>
            <a:r>
              <a:rPr lang="el-GR" sz="2000" dirty="0" err="1"/>
              <a:t>Koρδαλή</a:t>
            </a:r>
            <a:r>
              <a:rPr lang="el-GR" sz="2000" dirty="0"/>
              <a:t>-</a:t>
            </a:r>
            <a:r>
              <a:rPr lang="el-GR" sz="2000" dirty="0" err="1"/>
              <a:t>Λάππα</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Ο </a:t>
            </a:r>
            <a:r>
              <a:rPr lang="el-GR" sz="2000" dirty="0" err="1">
                <a:cs typeface="Times New Roman" pitchFamily="18" charset="0"/>
              </a:rPr>
              <a:t>Τάρο</a:t>
            </a:r>
            <a:r>
              <a:rPr lang="el-GR" sz="2000" dirty="0">
                <a:cs typeface="Times New Roman" pitchFamily="18" charset="0"/>
              </a:rPr>
              <a:t> και η γιαγιά </a:t>
            </a:r>
            <a:r>
              <a:rPr lang="el-GR" sz="2000" dirty="0" smtClean="0">
                <a:cs typeface="Times New Roman" pitchFamily="18" charset="0"/>
              </a:rPr>
              <a:t>του</a:t>
            </a:r>
            <a:r>
              <a:rPr lang="el-GR" sz="2000" dirty="0" smtClean="0"/>
              <a:t>». Έκδοση: 1.0. Αθήνα 2016.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114800" cy="4525963"/>
          </a:xfrm>
        </p:spPr>
        <p:txBody>
          <a:bodyPr>
            <a:noAutofit/>
          </a:bodyPr>
          <a:lstStyle/>
          <a:p>
            <a:pPr marL="0" indent="0">
              <a:buNone/>
            </a:pPr>
            <a:r>
              <a:rPr lang="el-GR" sz="2200" b="1" dirty="0" smtClean="0"/>
              <a:t>Διδακτική πρακτική</a:t>
            </a:r>
            <a:r>
              <a:rPr lang="en-GB" sz="2200" dirty="0" smtClean="0"/>
              <a:t>:</a:t>
            </a:r>
            <a:r>
              <a:rPr lang="en-US" sz="2200" dirty="0" smtClean="0"/>
              <a:t> </a:t>
            </a:r>
            <a:r>
              <a:rPr lang="el-GR" sz="2200" dirty="0"/>
              <a:t/>
            </a:r>
            <a:br>
              <a:rPr lang="el-GR" sz="2200" dirty="0"/>
            </a:br>
            <a:r>
              <a:rPr lang="el-GR" sz="2200" dirty="0"/>
              <a:t>Ιωάννα Αργυρώ </a:t>
            </a:r>
            <a:r>
              <a:rPr lang="el-GR" sz="2200" dirty="0" err="1" smtClean="0"/>
              <a:t>Κυδωνιεύς</a:t>
            </a:r>
            <a:r>
              <a:rPr lang="en-US" sz="2200" dirty="0" smtClean="0"/>
              <a:t>, </a:t>
            </a:r>
            <a:br>
              <a:rPr lang="en-US" sz="2200" dirty="0" smtClean="0"/>
            </a:br>
            <a:r>
              <a:rPr lang="el-GR" sz="2200" dirty="0" err="1" smtClean="0"/>
              <a:t>Κορίνα</a:t>
            </a:r>
            <a:r>
              <a:rPr lang="el-GR" sz="2200" dirty="0" smtClean="0"/>
              <a:t> </a:t>
            </a:r>
            <a:r>
              <a:rPr lang="el-GR" sz="2200" dirty="0" err="1" smtClean="0"/>
              <a:t>Koρδαλή</a:t>
            </a:r>
            <a:r>
              <a:rPr lang="el-GR" sz="2200" dirty="0" smtClean="0"/>
              <a:t>-</a:t>
            </a:r>
            <a:r>
              <a:rPr lang="el-GR" sz="2200" dirty="0" err="1" smtClean="0"/>
              <a:t>Λάππα</a:t>
            </a:r>
            <a:r>
              <a:rPr lang="el-GR" sz="2200" dirty="0" smtClean="0"/>
              <a:t>.</a:t>
            </a:r>
            <a:endParaRPr lang="el-GR" sz="2200" dirty="0"/>
          </a:p>
          <a:p>
            <a:pPr marL="0" indent="0">
              <a:buNone/>
            </a:pPr>
            <a:r>
              <a:rPr lang="el-GR" altLang="en-US" sz="2200" b="1" dirty="0" smtClean="0"/>
              <a:t>Βιβλίο</a:t>
            </a:r>
            <a:r>
              <a:rPr lang="el-GR" altLang="en-US" sz="2200" dirty="0" smtClean="0"/>
              <a:t>:</a:t>
            </a:r>
            <a:r>
              <a:rPr lang="en-GB" altLang="en-US" sz="2200" dirty="0" smtClean="0"/>
              <a:t> </a:t>
            </a:r>
            <a:r>
              <a:rPr lang="el-GR" sz="2200" b="1" dirty="0"/>
              <a:t>Ο </a:t>
            </a:r>
            <a:r>
              <a:rPr lang="el-GR" sz="2200" b="1" dirty="0" err="1"/>
              <a:t>Τάρο</a:t>
            </a:r>
            <a:r>
              <a:rPr lang="el-GR" sz="2200" b="1" dirty="0"/>
              <a:t> και η γιαγιά </a:t>
            </a:r>
            <a:r>
              <a:rPr lang="el-GR" sz="2200" b="1" dirty="0" smtClean="0"/>
              <a:t>του</a:t>
            </a:r>
            <a:r>
              <a:rPr lang="en-US" sz="2200" b="1" dirty="0" smtClean="0"/>
              <a:t> </a:t>
            </a:r>
            <a:r>
              <a:rPr lang="el-GR" sz="2200" b="1" i="1" dirty="0" smtClean="0"/>
              <a:t>- </a:t>
            </a:r>
            <a:r>
              <a:rPr lang="el-GR" sz="2200" dirty="0"/>
              <a:t>λαϊκό παραμύθι της Ιαπωνίας- κείμενο: </a:t>
            </a:r>
            <a:r>
              <a:rPr lang="el-GR" sz="2200" dirty="0" err="1"/>
              <a:t>Τσία</a:t>
            </a:r>
            <a:r>
              <a:rPr lang="el-GR" sz="2200" dirty="0"/>
              <a:t> </a:t>
            </a:r>
            <a:r>
              <a:rPr lang="el-GR" sz="2200" dirty="0" err="1"/>
              <a:t>Χερν</a:t>
            </a:r>
            <a:r>
              <a:rPr lang="el-GR" sz="2200" dirty="0"/>
              <a:t> Τσεκ · μετάφραση: Βαγγέλης </a:t>
            </a:r>
            <a:r>
              <a:rPr lang="el-GR" sz="2200" dirty="0" err="1"/>
              <a:t>Καμάρης</a:t>
            </a:r>
            <a:r>
              <a:rPr lang="el-GR" sz="2200" dirty="0"/>
              <a:t> · εικονογράφηση: Τατιάνα Βολανάκη – φωτογράφιση: Ρωμύλος </a:t>
            </a:r>
            <a:r>
              <a:rPr lang="el-GR" sz="2200" dirty="0" err="1"/>
              <a:t>Παρίσης</a:t>
            </a:r>
            <a:r>
              <a:rPr lang="el-GR" sz="2200" dirty="0"/>
              <a:t> – Εκδόσεις: Γνώση, Αθήνα </a:t>
            </a:r>
            <a:r>
              <a:rPr lang="el-GR" sz="2200" dirty="0" smtClean="0"/>
              <a:t>1983.</a:t>
            </a:r>
            <a:endParaRPr lang="el-GR" sz="2200" dirty="0"/>
          </a:p>
          <a:p>
            <a:pPr marL="0" indent="0">
              <a:spcBef>
                <a:spcPts val="1200"/>
              </a:spcBef>
              <a:buNone/>
            </a:pPr>
            <a:r>
              <a:rPr lang="el-GR" altLang="el-GR" sz="2200" b="1" dirty="0" smtClean="0"/>
              <a:t>Θέμα</a:t>
            </a:r>
            <a:r>
              <a:rPr lang="en-US" altLang="el-GR" sz="2200" dirty="0" smtClean="0"/>
              <a:t>:</a:t>
            </a:r>
            <a:r>
              <a:rPr lang="el-GR" altLang="el-GR" sz="2200" dirty="0" smtClean="0"/>
              <a:t> </a:t>
            </a:r>
            <a:r>
              <a:rPr lang="en-US" sz="2200" dirty="0"/>
              <a:t>Trash art</a:t>
            </a:r>
            <a:r>
              <a:rPr lang="el-GR" sz="2200" dirty="0"/>
              <a:t> (=η τέχνη των σκουπιδιών</a:t>
            </a:r>
            <a:r>
              <a:rPr lang="el-GR" sz="2200" dirty="0" smtClean="0"/>
              <a:t>)</a:t>
            </a:r>
            <a:r>
              <a:rPr lang="en-US" sz="2200" dirty="0" smtClean="0"/>
              <a:t>.</a:t>
            </a:r>
            <a:endParaRPr lang="el-GR" sz="2200" dirty="0"/>
          </a:p>
          <a:p>
            <a:pPr marL="0" indent="0">
              <a:spcBef>
                <a:spcPts val="1200"/>
              </a:spcBef>
              <a:buNone/>
            </a:pPr>
            <a:endParaRPr lang="en-US" altLang="en-US" sz="2200" dirty="0" smtClean="0"/>
          </a:p>
          <a:p>
            <a:pPr marL="0" indent="0">
              <a:spcBef>
                <a:spcPts val="1200"/>
              </a:spcBef>
              <a:buNone/>
            </a:pPr>
            <a:endParaRPr lang="en-GB" sz="2200" dirty="0"/>
          </a:p>
        </p:txBody>
      </p:sp>
      <p:sp>
        <p:nvSpPr>
          <p:cNvPr id="5" name="TextBox 4"/>
          <p:cNvSpPr txBox="1"/>
          <p:nvPr/>
        </p:nvSpPr>
        <p:spPr>
          <a:xfrm>
            <a:off x="8316416" y="591327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16" name="Θέση περιεχομένου 6" descr="Εξώφυλλο"/>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61425"/>
            <a:ext cx="4038600" cy="4203512"/>
          </a:xfrm>
        </p:spPr>
      </p:pic>
    </p:spTree>
    <p:custDataLst>
      <p:tags r:id="rId1"/>
    </p:custDataLst>
    <p:extLst>
      <p:ext uri="{BB962C8B-B14F-4D97-AF65-F5344CB8AC3E}">
        <p14:creationId xmlns:p14="http://schemas.microsoft.com/office/powerpoint/2010/main" val="92816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a:t>
            </a:r>
            <a:endParaRPr lang="el-GR" sz="4000"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και σελίδες του βιβλίου  </a:t>
            </a:r>
            <a:r>
              <a:rPr lang="el-GR" sz="2000" dirty="0" smtClean="0"/>
              <a:t>«Ο </a:t>
            </a:r>
            <a:r>
              <a:rPr lang="el-GR" sz="2000" dirty="0" err="1"/>
              <a:t>Τάρο</a:t>
            </a:r>
            <a:r>
              <a:rPr lang="el-GR" sz="2000" dirty="0"/>
              <a:t> και η γιαγιά </a:t>
            </a:r>
            <a:r>
              <a:rPr lang="el-GR" sz="2000" dirty="0" smtClean="0"/>
              <a:t>του» </a:t>
            </a:r>
            <a:r>
              <a:rPr lang="el-GR" sz="2000" dirty="0"/>
              <a:t>- λαϊκό παραμύθι της Ιαπωνίας- κείμενο: </a:t>
            </a:r>
            <a:r>
              <a:rPr lang="el-GR" sz="2000" dirty="0" err="1"/>
              <a:t>Τσία</a:t>
            </a:r>
            <a:r>
              <a:rPr lang="el-GR" sz="2000" dirty="0"/>
              <a:t> </a:t>
            </a:r>
            <a:r>
              <a:rPr lang="el-GR" sz="2000" dirty="0" err="1"/>
              <a:t>Χερν</a:t>
            </a:r>
            <a:r>
              <a:rPr lang="el-GR" sz="2000" dirty="0"/>
              <a:t> Τσεκ · μετάφραση: Βαγγέλης </a:t>
            </a:r>
            <a:r>
              <a:rPr lang="el-GR" sz="2000" dirty="0" err="1"/>
              <a:t>Καμάρης</a:t>
            </a:r>
            <a:r>
              <a:rPr lang="el-GR" sz="2000" dirty="0"/>
              <a:t> · εικονογράφηση: Τατιάνα Βολανάκη – φωτογράφιση: Ρωμύλος </a:t>
            </a:r>
            <a:r>
              <a:rPr lang="el-GR" sz="2000" dirty="0" err="1"/>
              <a:t>Παρίσης</a:t>
            </a:r>
            <a:r>
              <a:rPr lang="el-GR" sz="2000" dirty="0"/>
              <a:t> – Εκδόσεις: Γνώση, Αθήνα 1983</a:t>
            </a:r>
            <a:r>
              <a:rPr lang="el-GR" sz="2000" dirty="0" smtClean="0"/>
              <a:t>.</a:t>
            </a:r>
            <a:endParaRPr lang="en-US" sz="2000" dirty="0" smtClean="0"/>
          </a:p>
          <a:p>
            <a:pPr marL="0" indent="0">
              <a:buNone/>
            </a:pPr>
            <a:r>
              <a:rPr lang="el-GR" sz="2000" dirty="0" smtClean="0"/>
              <a:t>Εικόνα 3, 4: </a:t>
            </a:r>
            <a:r>
              <a:rPr lang="en-US" sz="2000" u="sng" dirty="0">
                <a:hlinkClick r:id="rId3"/>
              </a:rPr>
              <a:t>Washed Ashore: Art to Save the Sea</a:t>
            </a:r>
            <a:r>
              <a:rPr lang="en-US" sz="2000" dirty="0"/>
              <a:t>, Smithsonian’s National Zoo, </a:t>
            </a:r>
            <a:r>
              <a:rPr lang="en-US" sz="2000" smtClean="0"/>
              <a:t>Creative Commons Attribution-</a:t>
            </a:r>
            <a:r>
              <a:rPr lang="en-US" sz="2000" dirty="0" err="1" smtClean="0"/>
              <a:t>NonCommercial</a:t>
            </a:r>
            <a:r>
              <a:rPr lang="en-US" sz="2000" dirty="0" smtClean="0"/>
              <a:t>-</a:t>
            </a:r>
            <a:r>
              <a:rPr lang="en-US" sz="2000" dirty="0" err="1" smtClean="0"/>
              <a:t>NoDerivs</a:t>
            </a:r>
            <a:r>
              <a:rPr lang="en-US" sz="2000" dirty="0" smtClean="0"/>
              <a:t> </a:t>
            </a:r>
            <a:r>
              <a:rPr lang="en-US" sz="2000" dirty="0"/>
              <a:t>2.0 Generic, Flickr.</a:t>
            </a:r>
            <a:endParaRPr lang="el-GR" sz="2000" dirty="0"/>
          </a:p>
          <a:p>
            <a:pPr marL="0" indent="0">
              <a:buNone/>
            </a:pPr>
            <a:endParaRPr lang="el-GR" sz="2000" dirty="0"/>
          </a:p>
          <a:p>
            <a:pPr marL="0" indent="0">
              <a:buNone/>
            </a:pPr>
            <a:endParaRPr lang="en-US" sz="2000" dirty="0" smtClean="0"/>
          </a:p>
          <a:p>
            <a:pPr marL="0" indent="0">
              <a:buNone/>
            </a:pPr>
            <a:endParaRPr lang="en-US"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βιβλίο</a:t>
            </a:r>
            <a:endParaRPr lang="en-GB" dirty="0"/>
          </a:p>
        </p:txBody>
      </p:sp>
      <p:sp>
        <p:nvSpPr>
          <p:cNvPr id="3" name="Θέση περιεχομένου 2"/>
          <p:cNvSpPr>
            <a:spLocks noGrp="1"/>
          </p:cNvSpPr>
          <p:nvPr>
            <p:ph idx="1"/>
          </p:nvPr>
        </p:nvSpPr>
        <p:spPr/>
        <p:txBody>
          <a:bodyPr>
            <a:normAutofit/>
          </a:bodyPr>
          <a:lstStyle/>
          <a:p>
            <a:pPr marL="0" indent="0">
              <a:buNone/>
            </a:pPr>
            <a:r>
              <a:rPr lang="el-GR" sz="3000" dirty="0" smtClean="0"/>
              <a:t>Στην πόλη που ζει ο </a:t>
            </a:r>
            <a:r>
              <a:rPr lang="el-GR" sz="3000" dirty="0" err="1" smtClean="0"/>
              <a:t>Τάρο</a:t>
            </a:r>
            <a:r>
              <a:rPr lang="el-GR" sz="3000" dirty="0" smtClean="0"/>
              <a:t> με την γιαγιά του, ο βασιλιάς αποφασίζει να διώξει όλους τους ηλικιωμένους, καθώς τους θεωρεί βάρος. Ο </a:t>
            </a:r>
            <a:r>
              <a:rPr lang="el-GR" sz="3000" dirty="0" err="1" smtClean="0"/>
              <a:t>Τάρο</a:t>
            </a:r>
            <a:r>
              <a:rPr lang="el-GR" sz="3000" dirty="0" smtClean="0"/>
              <a:t> για να μην αποχωριστεί τη γιαγιά του την κρύβει. Η πόλη κινδυνεύει και ο μόνος τρόπος να σωθεί είναι η επίλυση τριών γρίφων. Η γιαγιά του </a:t>
            </a:r>
            <a:r>
              <a:rPr lang="el-GR" sz="3000" dirty="0" err="1" smtClean="0"/>
              <a:t>Τάρο</a:t>
            </a:r>
            <a:r>
              <a:rPr lang="el-GR" sz="3000" dirty="0" smtClean="0"/>
              <a:t> λύνει τους γρίφους αποδεικνύοντας πως και οι ηλικιωμένοι είναι χρήσιμοι. Γι’ αυτό όλοι επιστρέφουν στην πόλη.</a:t>
            </a:r>
            <a:endParaRPr lang="en-GB" sz="3000" dirty="0"/>
          </a:p>
        </p:txBody>
      </p:sp>
    </p:spTree>
    <p:extLst>
      <p:ext uri="{BB962C8B-B14F-4D97-AF65-F5344CB8AC3E}">
        <p14:creationId xmlns:p14="http://schemas.microsoft.com/office/powerpoint/2010/main" val="325313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βιβλίου </a:t>
            </a:r>
          </a:p>
        </p:txBody>
      </p:sp>
      <p:sp>
        <p:nvSpPr>
          <p:cNvPr id="3" name="Content Placeholder 2"/>
          <p:cNvSpPr>
            <a:spLocks noGrp="1"/>
          </p:cNvSpPr>
          <p:nvPr>
            <p:ph sz="half" idx="1"/>
          </p:nvPr>
        </p:nvSpPr>
        <p:spPr>
          <a:xfrm>
            <a:off x="457200" y="1600200"/>
            <a:ext cx="3178696" cy="4525963"/>
          </a:xfrm>
        </p:spPr>
        <p:txBody>
          <a:bodyPr/>
          <a:lstStyle/>
          <a:p>
            <a:pPr marL="0" indent="0">
              <a:buNone/>
            </a:pPr>
            <a:r>
              <a:rPr lang="el-GR" dirty="0"/>
              <a:t>Διαβάστηκε το βιβλίο στα παιδιά. </a:t>
            </a:r>
          </a:p>
          <a:p>
            <a:endParaRPr lang="el-GR" dirty="0"/>
          </a:p>
        </p:txBody>
      </p:sp>
      <p:pic>
        <p:nvPicPr>
          <p:cNvPr id="6" name="3 - Θέση περιεχομένου" descr="Η νηπιαγωγός διαβάζει το βιβλί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51920" y="1700808"/>
            <a:ext cx="4830688" cy="4090988"/>
          </a:xfrm>
          <a:prstGeom prst="rect">
            <a:avLst/>
          </a:prstGeom>
        </p:spPr>
      </p:pic>
    </p:spTree>
    <p:extLst>
      <p:ext uri="{BB962C8B-B14F-4D97-AF65-F5344CB8AC3E}">
        <p14:creationId xmlns:p14="http://schemas.microsoft.com/office/powerpoint/2010/main" val="322000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Παρατήρηση των εικόνων (1/2)</a:t>
            </a:r>
          </a:p>
        </p:txBody>
      </p:sp>
      <p:sp>
        <p:nvSpPr>
          <p:cNvPr id="5" name="Content Placeholder 4"/>
          <p:cNvSpPr>
            <a:spLocks noGrp="1"/>
          </p:cNvSpPr>
          <p:nvPr>
            <p:ph sz="half" idx="1"/>
          </p:nvPr>
        </p:nvSpPr>
        <p:spPr/>
        <p:txBody>
          <a:bodyPr/>
          <a:lstStyle/>
          <a:p>
            <a:pPr marL="0" indent="0">
              <a:buNone/>
            </a:pPr>
            <a:r>
              <a:rPr lang="el-GR" dirty="0"/>
              <a:t>Παρατηρήσαμε τις εικόνες και διαπιστώσαμε ότι τα θέματα έχουν δημιουργηθεί από πολλά διαφορετικά υλικά.</a:t>
            </a:r>
          </a:p>
          <a:p>
            <a:endParaRPr lang="el-GR" dirty="0"/>
          </a:p>
        </p:txBody>
      </p:sp>
      <p:pic>
        <p:nvPicPr>
          <p:cNvPr id="7" name="3 - Εικόνα" descr="Τα παιδιά κοιτάζουν το βιβλί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1372" y="1700808"/>
            <a:ext cx="3912317" cy="3168352"/>
          </a:xfrm>
          <a:prstGeom prst="rect">
            <a:avLst/>
          </a:prstGeom>
        </p:spPr>
      </p:pic>
    </p:spTree>
    <p:extLst>
      <p:ext uri="{BB962C8B-B14F-4D97-AF65-F5344CB8AC3E}">
        <p14:creationId xmlns:p14="http://schemas.microsoft.com/office/powerpoint/2010/main" val="69501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5075BC"/>
                </a:solidFill>
              </a:rPr>
              <a:t>Παρατήρηση των εικόνων (2/2)</a:t>
            </a:r>
          </a:p>
        </p:txBody>
      </p:sp>
      <p:pic>
        <p:nvPicPr>
          <p:cNvPr id="15362" name="Picture 2" descr="Σελίδες του βιβλίου"/>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743" r="-11"/>
          <a:stretch/>
        </p:blipFill>
        <p:spPr bwMode="auto">
          <a:xfrm>
            <a:off x="1538513" y="1556792"/>
            <a:ext cx="595085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524328" y="465313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7" name="Text Placeholder 6"/>
          <p:cNvSpPr>
            <a:spLocks noGrp="1"/>
          </p:cNvSpPr>
          <p:nvPr>
            <p:ph type="body" sz="half" idx="2"/>
          </p:nvPr>
        </p:nvSpPr>
        <p:spPr>
          <a:xfrm>
            <a:off x="1619672" y="5157192"/>
            <a:ext cx="5832648" cy="1015008"/>
          </a:xfrm>
        </p:spPr>
        <p:txBody>
          <a:bodyPr>
            <a:noAutofit/>
          </a:bodyPr>
          <a:lstStyle/>
          <a:p>
            <a:r>
              <a:rPr lang="el-GR" sz="2600" dirty="0"/>
              <a:t>Προσπαθήσαμε να τα κατονομάσουμε. Π.χ. κλαδιά, σκοινί, νήμα, κουκουνάρια. </a:t>
            </a:r>
          </a:p>
          <a:p>
            <a:endParaRPr lang="el-GR" sz="2600" dirty="0"/>
          </a:p>
        </p:txBody>
      </p:sp>
    </p:spTree>
    <p:custDataLst>
      <p:tags r:id="rId1"/>
    </p:custDataLst>
    <p:extLst>
      <p:ext uri="{BB962C8B-B14F-4D97-AF65-F5344CB8AC3E}">
        <p14:creationId xmlns:p14="http://schemas.microsoft.com/office/powerpoint/2010/main" val="419843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Παρατήρηση έργων </a:t>
            </a:r>
            <a:r>
              <a:rPr lang="en-US" dirty="0" smtClean="0"/>
              <a:t>trash art</a:t>
            </a:r>
            <a:r>
              <a:rPr lang="el-GR" dirty="0" smtClean="0"/>
              <a:t> (1/2)</a:t>
            </a:r>
            <a:endParaRPr lang="el-GR" dirty="0"/>
          </a:p>
        </p:txBody>
      </p:sp>
      <p:sp>
        <p:nvSpPr>
          <p:cNvPr id="3" name="Content Placeholder 2"/>
          <p:cNvSpPr>
            <a:spLocks noGrp="1"/>
          </p:cNvSpPr>
          <p:nvPr>
            <p:ph sz="half" idx="1"/>
          </p:nvPr>
        </p:nvSpPr>
        <p:spPr/>
        <p:txBody>
          <a:bodyPr/>
          <a:lstStyle/>
          <a:p>
            <a:pPr marL="0" indent="0">
              <a:buNone/>
            </a:pPr>
            <a:r>
              <a:rPr lang="el-GR" dirty="0"/>
              <a:t>Στη συνέχεια τα παιδιά ήρθαν σε επαφή με έργα της </a:t>
            </a:r>
            <a:r>
              <a:rPr lang="en-US" dirty="0"/>
              <a:t>trash art</a:t>
            </a:r>
            <a:r>
              <a:rPr lang="el-GR" dirty="0"/>
              <a:t> και έπαιξαν προσπαθώντας να κατονομάσουν τα διαφορετικά υλικά που δημιουργούν το έργο τέχνης. </a:t>
            </a:r>
          </a:p>
          <a:p>
            <a:endParaRPr lang="el-GR" dirty="0"/>
          </a:p>
        </p:txBody>
      </p:sp>
      <p:pic>
        <p:nvPicPr>
          <p:cNvPr id="12" name="Θέση περιεχομένου 4" descr="Τα παιδιά βλέπουν έργα τρας αρτ"/>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772816"/>
            <a:ext cx="4038600" cy="3780578"/>
          </a:xfrm>
          <a:prstGeom prst="rect">
            <a:avLst/>
          </a:prstGeom>
        </p:spPr>
      </p:pic>
    </p:spTree>
    <p:extLst>
      <p:ext uri="{BB962C8B-B14F-4D97-AF65-F5344CB8AC3E}">
        <p14:creationId xmlns:p14="http://schemas.microsoft.com/office/powerpoint/2010/main" val="263988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Παρατήρηση έργων </a:t>
            </a:r>
            <a:r>
              <a:rPr lang="en-US" dirty="0"/>
              <a:t>trash </a:t>
            </a:r>
            <a:r>
              <a:rPr lang="en-US" dirty="0" smtClean="0"/>
              <a:t>art</a:t>
            </a:r>
            <a:r>
              <a:rPr lang="el-GR" dirty="0" smtClean="0"/>
              <a:t> (2/2)</a:t>
            </a:r>
            <a:endParaRPr lang="el-GR" dirty="0"/>
          </a:p>
        </p:txBody>
      </p:sp>
      <p:pic>
        <p:nvPicPr>
          <p:cNvPr id="11" name="Picture 6" descr="φώκια"/>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781622" y="1556787"/>
            <a:ext cx="3771756" cy="43924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283968" y="59492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3</a:t>
            </a:r>
            <a:r>
              <a:rPr lang="el-GR" b="1" dirty="0" smtClean="0">
                <a:latin typeface="+mj-lt"/>
              </a:rPr>
              <a:t>]</a:t>
            </a:r>
            <a:endParaRPr lang="el-GR" b="1" dirty="0" smtClean="0">
              <a:latin typeface="+mj-lt"/>
            </a:endParaRPr>
          </a:p>
        </p:txBody>
      </p:sp>
      <p:pic>
        <p:nvPicPr>
          <p:cNvPr id="19" name="Picture 10" descr="ψάρι"/>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a:stretch/>
        </p:blipFill>
        <p:spPr bwMode="auto">
          <a:xfrm>
            <a:off x="456455" y="1556788"/>
            <a:ext cx="4265713" cy="439248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819907" y="59492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4</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104360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Αναγνώριση υλικών: Παιχνίδι (</a:t>
            </a:r>
            <a:r>
              <a:rPr lang="el-GR" dirty="0" smtClean="0"/>
              <a:t>1/</a:t>
            </a:r>
            <a:r>
              <a:rPr lang="en-US" dirty="0" smtClean="0"/>
              <a:t>3</a:t>
            </a:r>
            <a:r>
              <a:rPr lang="el-GR" dirty="0" smtClean="0"/>
              <a:t>)</a:t>
            </a:r>
            <a:endParaRPr lang="el-GR" dirty="0"/>
          </a:p>
        </p:txBody>
      </p:sp>
      <p:sp>
        <p:nvSpPr>
          <p:cNvPr id="3" name="Content Placeholder 2"/>
          <p:cNvSpPr>
            <a:spLocks noGrp="1"/>
          </p:cNvSpPr>
          <p:nvPr>
            <p:ph sz="half" idx="1"/>
          </p:nvPr>
        </p:nvSpPr>
        <p:spPr/>
        <p:txBody>
          <a:bodyPr>
            <a:noAutofit/>
          </a:bodyPr>
          <a:lstStyle/>
          <a:p>
            <a:pPr marL="0" indent="0">
              <a:buNone/>
            </a:pPr>
            <a:r>
              <a:rPr lang="el-GR" dirty="0"/>
              <a:t>Εκτυπώνουμε εικόνες έργων </a:t>
            </a:r>
            <a:r>
              <a:rPr lang="el-GR" dirty="0" err="1"/>
              <a:t>trash</a:t>
            </a:r>
            <a:r>
              <a:rPr lang="el-GR" dirty="0"/>
              <a:t> </a:t>
            </a:r>
            <a:r>
              <a:rPr lang="el-GR" dirty="0" err="1"/>
              <a:t>art</a:t>
            </a:r>
            <a:r>
              <a:rPr lang="el-GR" dirty="0"/>
              <a:t> καθώς και εκείνες του βιβλίου. </a:t>
            </a:r>
          </a:p>
          <a:p>
            <a:pPr marL="0" indent="0">
              <a:buNone/>
            </a:pPr>
            <a:r>
              <a:rPr lang="el-GR" dirty="0"/>
              <a:t>Στο τέρμα και μέσα σε δυο στεφάνια συγκεντρώνουμε διάφορα υλικά, από τα οποία έχουν κατασκευαστεί τα αντικείμενα των εικόνων</a:t>
            </a:r>
            <a:r>
              <a:rPr lang="el-GR" dirty="0" smtClean="0"/>
              <a:t>.</a:t>
            </a:r>
            <a:endParaRPr lang="el-GR" dirty="0"/>
          </a:p>
        </p:txBody>
      </p:sp>
      <p:pic>
        <p:nvPicPr>
          <p:cNvPr id="5" name="Θέση περιεχομένου 4" descr="Προετοιμασία παιχνιδιού"/>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394472" cy="4525963"/>
          </a:xfrm>
          <a:prstGeom prst="rect">
            <a:avLst/>
          </a:prstGeom>
        </p:spPr>
      </p:pic>
    </p:spTree>
    <p:extLst>
      <p:ext uri="{BB962C8B-B14F-4D97-AF65-F5344CB8AC3E}">
        <p14:creationId xmlns:p14="http://schemas.microsoft.com/office/powerpoint/2010/main" val="72905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2:15:34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15362,12,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11,20,19,2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31D4DCF-FB43-40A5-9966-72CFCC53511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2925</TotalTime>
  <Words>802</Words>
  <Application>Microsoft Office PowerPoint</Application>
  <PresentationFormat>On-screen Show (4:3)</PresentationFormat>
  <Paragraphs>77</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 </vt:lpstr>
      <vt:lpstr>Παρατήρηση των εικόνων (1/2)</vt:lpstr>
      <vt:lpstr>Παρατήρηση των εικόνων (2/2)</vt:lpstr>
      <vt:lpstr>Παρατήρηση έργων trash art (1/2)</vt:lpstr>
      <vt:lpstr>Παρατήρηση έργων trash art (2/2)</vt:lpstr>
      <vt:lpstr>Αναγνώριση υλικών: Παιχνίδι (1/3)</vt:lpstr>
      <vt:lpstr>Αναγνώριση υλικών: Παιχνίδι (2/3)</vt:lpstr>
      <vt:lpstr>Αναγνώριση υλικών: Παιχνίδι (3/3)</vt:lpstr>
      <vt:lpstr>Εικαστική δραστηριότητα (1/3)</vt:lpstr>
      <vt:lpstr>Εικαστική δραστηριότητα (2/3)</vt:lpstr>
      <vt:lpstr>Εικαστική δραστηριότητα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Τάρο και η γιαγιά του </dc:title>
  <dc:subject>Το Εικονογραφημένο Βιβλίο στην Προσχολική Εκπαίδευση</dc:subject>
  <dc:creator>Αγγελική Γιαννικοπούλου</dc:creator>
  <cp:lastModifiedBy>takis81 mark</cp:lastModifiedBy>
  <cp:revision>304</cp:revision>
  <dcterms:created xsi:type="dcterms:W3CDTF">2012-09-06T09:03:05Z</dcterms:created>
  <dcterms:modified xsi:type="dcterms:W3CDTF">2017-01-17T12:16:05Z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