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301" r:id="rId2"/>
    <p:sldId id="314" r:id="rId3"/>
    <p:sldId id="302" r:id="rId4"/>
    <p:sldId id="303" r:id="rId5"/>
    <p:sldId id="315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6" r:id="rId16"/>
    <p:sldId id="317" r:id="rId17"/>
    <p:sldId id="318" r:id="rId18"/>
    <p:sldId id="319" r:id="rId19"/>
    <p:sldId id="320" r:id="rId20"/>
    <p:sldId id="321" r:id="rId21"/>
    <p:sldId id="322" r:id="rId22"/>
    <p:sldId id="323" r:id="rId23"/>
    <p:sldId id="324" r:id="rId24"/>
    <p:sldId id="325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335" r:id="rId33"/>
    <p:sldId id="336" r:id="rId34"/>
    <p:sldId id="337" r:id="rId35"/>
    <p:sldId id="338" r:id="rId36"/>
    <p:sldId id="339" r:id="rId37"/>
    <p:sldId id="340" r:id="rId38"/>
    <p:sldId id="341" r:id="rId39"/>
    <p:sldId id="342" r:id="rId40"/>
    <p:sldId id="343" r:id="rId4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301"/>
            <p14:sldId id="314"/>
            <p14:sldId id="302"/>
            <p14:sldId id="303"/>
            <p14:sldId id="315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328"/>
            <p14:sldId id="329"/>
            <p14:sldId id="330"/>
            <p14:sldId id="331"/>
            <p14:sldId id="332"/>
            <p14:sldId id="333"/>
            <p14:sldId id="334"/>
            <p14:sldId id="335"/>
            <p14:sldId id="336"/>
            <p14:sldId id="337"/>
            <p14:sldId id="338"/>
            <p14:sldId id="339"/>
            <p14:sldId id="340"/>
            <p14:sldId id="341"/>
            <p14:sldId id="342"/>
            <p14:sldId id="343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67" d="100"/>
          <a:sy n="67" d="100"/>
        </p:scale>
        <p:origin x="77" y="3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18/4/2016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spcBef>
                <a:spcPct val="0"/>
              </a:spcBef>
              <a:buFontTx/>
              <a:buChar char="•"/>
            </a:pPr>
            <a:endParaRPr lang="el-GR" altLang="el-GR" smtClean="0">
              <a:solidFill>
                <a:srgbClr val="FF0000"/>
              </a:solidFill>
            </a:endParaRPr>
          </a:p>
        </p:txBody>
      </p:sp>
      <p:sp>
        <p:nvSpPr>
          <p:cNvPr id="3277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B2B1E40-F4AF-497E-87F0-DF0EB9BD5FA1}" type="slidenum">
              <a:rPr lang="el-GR" altLang="el-GR"/>
              <a:pPr/>
              <a:t>1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6345004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altLang="el-GR" smtClean="0"/>
              <a:t>  </a:t>
            </a:r>
          </a:p>
        </p:txBody>
      </p:sp>
      <p:sp>
        <p:nvSpPr>
          <p:cNvPr id="4198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C0C0C17-29F0-4A5E-BA86-DFDB8F3B78C2}" type="slidenum">
              <a:rPr lang="el-GR" altLang="el-GR"/>
              <a:pPr/>
              <a:t>12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2301844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altLang="el-GR" smtClean="0"/>
              <a:t>  </a:t>
            </a:r>
          </a:p>
        </p:txBody>
      </p:sp>
      <p:sp>
        <p:nvSpPr>
          <p:cNvPr id="4301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4EAAB0E-B0CB-4D12-995C-43B93061FA96}" type="slidenum">
              <a:rPr lang="el-GR" altLang="el-GR"/>
              <a:pPr/>
              <a:t>13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8061087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altLang="el-GR" smtClean="0"/>
              <a:t>  </a:t>
            </a:r>
          </a:p>
        </p:txBody>
      </p:sp>
      <p:sp>
        <p:nvSpPr>
          <p:cNvPr id="4403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3CDDFCC-A0DC-40C3-9B7A-C22FADD377FD}" type="slidenum">
              <a:rPr lang="el-GR" altLang="el-GR"/>
              <a:pPr/>
              <a:t>14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5363740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altLang="el-GR" smtClean="0"/>
              <a:t>  </a:t>
            </a:r>
          </a:p>
        </p:txBody>
      </p:sp>
      <p:sp>
        <p:nvSpPr>
          <p:cNvPr id="4403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3CDDFCC-A0DC-40C3-9B7A-C22FADD377FD}" type="slidenum">
              <a:rPr lang="el-GR" altLang="el-GR"/>
              <a:pPr/>
              <a:t>15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5096177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altLang="el-GR" smtClean="0"/>
              <a:t>  </a:t>
            </a:r>
          </a:p>
        </p:txBody>
      </p:sp>
      <p:sp>
        <p:nvSpPr>
          <p:cNvPr id="4403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3CDDFCC-A0DC-40C3-9B7A-C22FADD377FD}" type="slidenum">
              <a:rPr lang="el-GR" altLang="el-GR"/>
              <a:pPr/>
              <a:t>16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8667782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altLang="el-GR" smtClean="0"/>
              <a:t>  </a:t>
            </a:r>
          </a:p>
        </p:txBody>
      </p:sp>
      <p:sp>
        <p:nvSpPr>
          <p:cNvPr id="4403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3CDDFCC-A0DC-40C3-9B7A-C22FADD377FD}" type="slidenum">
              <a:rPr lang="el-GR" altLang="el-GR"/>
              <a:pPr/>
              <a:t>17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5204230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altLang="el-GR" smtClean="0"/>
              <a:t>  </a:t>
            </a:r>
          </a:p>
        </p:txBody>
      </p:sp>
      <p:sp>
        <p:nvSpPr>
          <p:cNvPr id="4403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3CDDFCC-A0DC-40C3-9B7A-C22FADD377FD}" type="slidenum">
              <a:rPr lang="el-GR" altLang="el-GR"/>
              <a:pPr/>
              <a:t>18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565459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altLang="el-GR" smtClean="0"/>
              <a:t>  </a:t>
            </a:r>
          </a:p>
        </p:txBody>
      </p:sp>
      <p:sp>
        <p:nvSpPr>
          <p:cNvPr id="4403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3CDDFCC-A0DC-40C3-9B7A-C22FADD377FD}" type="slidenum">
              <a:rPr lang="el-GR" altLang="el-GR"/>
              <a:pPr/>
              <a:t>19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0068309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altLang="el-GR" smtClean="0"/>
              <a:t>  </a:t>
            </a:r>
          </a:p>
        </p:txBody>
      </p:sp>
      <p:sp>
        <p:nvSpPr>
          <p:cNvPr id="4403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3CDDFCC-A0DC-40C3-9B7A-C22FADD377FD}" type="slidenum">
              <a:rPr lang="el-GR" altLang="el-GR"/>
              <a:pPr/>
              <a:t>20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5611400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altLang="el-GR" smtClean="0"/>
              <a:t>  </a:t>
            </a:r>
          </a:p>
        </p:txBody>
      </p:sp>
      <p:sp>
        <p:nvSpPr>
          <p:cNvPr id="4403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3CDDFCC-A0DC-40C3-9B7A-C22FADD377FD}" type="slidenum">
              <a:rPr lang="el-GR" altLang="el-GR"/>
              <a:pPr/>
              <a:t>21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443203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altLang="el-GR" smtClean="0"/>
              <a:t>  </a:t>
            </a:r>
          </a:p>
        </p:txBody>
      </p:sp>
      <p:sp>
        <p:nvSpPr>
          <p:cNvPr id="337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18E69CD-03FE-4E82-BDD1-AEEFED5C74CF}" type="slidenum">
              <a:rPr lang="el-GR" altLang="el-GR"/>
              <a:pPr/>
              <a:t>3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1469909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altLang="el-GR" smtClean="0"/>
              <a:t>  </a:t>
            </a:r>
          </a:p>
        </p:txBody>
      </p:sp>
      <p:sp>
        <p:nvSpPr>
          <p:cNvPr id="4403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3CDDFCC-A0DC-40C3-9B7A-C22FADD377FD}" type="slidenum">
              <a:rPr lang="el-GR" altLang="el-GR"/>
              <a:pPr/>
              <a:t>22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8932747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altLang="el-GR" smtClean="0"/>
              <a:t>  </a:t>
            </a:r>
          </a:p>
        </p:txBody>
      </p:sp>
      <p:sp>
        <p:nvSpPr>
          <p:cNvPr id="4403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3CDDFCC-A0DC-40C3-9B7A-C22FADD377FD}" type="slidenum">
              <a:rPr lang="el-GR" altLang="el-GR"/>
              <a:pPr/>
              <a:t>23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1889685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altLang="el-GR" smtClean="0"/>
              <a:t>  </a:t>
            </a:r>
          </a:p>
        </p:txBody>
      </p:sp>
      <p:sp>
        <p:nvSpPr>
          <p:cNvPr id="4403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3CDDFCC-A0DC-40C3-9B7A-C22FADD377FD}" type="slidenum">
              <a:rPr lang="el-GR" altLang="el-GR"/>
              <a:pPr/>
              <a:t>24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506937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altLang="el-GR" smtClean="0"/>
              <a:t>  </a:t>
            </a:r>
          </a:p>
        </p:txBody>
      </p:sp>
      <p:sp>
        <p:nvSpPr>
          <p:cNvPr id="4403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3CDDFCC-A0DC-40C3-9B7A-C22FADD377FD}" type="slidenum">
              <a:rPr lang="el-GR" altLang="el-GR"/>
              <a:pPr/>
              <a:t>25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4958119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altLang="el-GR" smtClean="0"/>
              <a:t>  </a:t>
            </a:r>
          </a:p>
        </p:txBody>
      </p:sp>
      <p:sp>
        <p:nvSpPr>
          <p:cNvPr id="4403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3CDDFCC-A0DC-40C3-9B7A-C22FADD377FD}" type="slidenum">
              <a:rPr lang="el-GR" altLang="el-GR"/>
              <a:pPr/>
              <a:t>26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00214761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altLang="el-GR" smtClean="0"/>
              <a:t>  </a:t>
            </a:r>
          </a:p>
        </p:txBody>
      </p:sp>
      <p:sp>
        <p:nvSpPr>
          <p:cNvPr id="4403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3CDDFCC-A0DC-40C3-9B7A-C22FADD377FD}" type="slidenum">
              <a:rPr lang="el-GR" altLang="el-GR"/>
              <a:pPr/>
              <a:t>27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6834878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altLang="el-GR" smtClean="0"/>
              <a:t>  </a:t>
            </a:r>
          </a:p>
        </p:txBody>
      </p:sp>
      <p:sp>
        <p:nvSpPr>
          <p:cNvPr id="4403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3CDDFCC-A0DC-40C3-9B7A-C22FADD377FD}" type="slidenum">
              <a:rPr lang="el-GR" altLang="el-GR"/>
              <a:pPr/>
              <a:t>28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95699575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altLang="el-GR" smtClean="0"/>
              <a:t>  </a:t>
            </a:r>
          </a:p>
        </p:txBody>
      </p:sp>
      <p:sp>
        <p:nvSpPr>
          <p:cNvPr id="4403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3CDDFCC-A0DC-40C3-9B7A-C22FADD377FD}" type="slidenum">
              <a:rPr lang="el-GR" altLang="el-GR"/>
              <a:pPr/>
              <a:t>29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4691205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altLang="el-GR" smtClean="0"/>
              <a:t>  </a:t>
            </a:r>
          </a:p>
        </p:txBody>
      </p:sp>
      <p:sp>
        <p:nvSpPr>
          <p:cNvPr id="4403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3CDDFCC-A0DC-40C3-9B7A-C22FADD377FD}" type="slidenum">
              <a:rPr lang="el-GR" altLang="el-GR"/>
              <a:pPr/>
              <a:t>30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72180670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altLang="el-GR" smtClean="0"/>
              <a:t>  </a:t>
            </a:r>
          </a:p>
        </p:txBody>
      </p:sp>
      <p:sp>
        <p:nvSpPr>
          <p:cNvPr id="4403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3CDDFCC-A0DC-40C3-9B7A-C22FADD377FD}" type="slidenum">
              <a:rPr lang="el-GR" altLang="el-GR"/>
              <a:pPr/>
              <a:t>31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2659652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altLang="el-GR" smtClean="0"/>
              <a:t>  </a:t>
            </a:r>
          </a:p>
        </p:txBody>
      </p:sp>
      <p:sp>
        <p:nvSpPr>
          <p:cNvPr id="3482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46C143A-E999-4237-9C11-ACB47B64B611}" type="slidenum">
              <a:rPr lang="el-GR" altLang="el-GR"/>
              <a:pPr/>
              <a:t>4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07837893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altLang="el-GR" smtClean="0"/>
              <a:t>  </a:t>
            </a:r>
          </a:p>
        </p:txBody>
      </p:sp>
      <p:sp>
        <p:nvSpPr>
          <p:cNvPr id="4403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3CDDFCC-A0DC-40C3-9B7A-C22FADD377FD}" type="slidenum">
              <a:rPr lang="el-GR" altLang="el-GR"/>
              <a:pPr/>
              <a:t>32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9757017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042559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694472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498375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066729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00106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578129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405510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044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altLang="el-GR" smtClean="0"/>
              <a:t>  </a:t>
            </a:r>
          </a:p>
        </p:txBody>
      </p:sp>
      <p:sp>
        <p:nvSpPr>
          <p:cNvPr id="35844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399D1C2-D72C-4C25-A0FC-C661E8CF1E18}" type="slidenum">
              <a:rPr lang="el-GR" altLang="el-GR"/>
              <a:pPr/>
              <a:t>6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73102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altLang="el-GR" smtClean="0"/>
              <a:t>  </a:t>
            </a:r>
          </a:p>
        </p:txBody>
      </p:sp>
      <p:sp>
        <p:nvSpPr>
          <p:cNvPr id="3686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7DE36FF-C978-43F8-80CB-37459B607D02}" type="slidenum">
              <a:rPr lang="el-GR" altLang="el-GR"/>
              <a:pPr/>
              <a:t>7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1525785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altLang="el-GR" smtClean="0"/>
              <a:t>  </a:t>
            </a:r>
          </a:p>
        </p:txBody>
      </p:sp>
      <p:sp>
        <p:nvSpPr>
          <p:cNvPr id="3789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39AAF3C-0EBF-482B-9A0E-35589617CFBB}" type="slidenum">
              <a:rPr lang="el-GR" altLang="el-GR"/>
              <a:pPr/>
              <a:t>8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5346431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altLang="el-GR" smtClean="0"/>
              <a:t>  </a:t>
            </a:r>
          </a:p>
        </p:txBody>
      </p:sp>
      <p:sp>
        <p:nvSpPr>
          <p:cNvPr id="3891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0DE3FE3-9779-4953-9049-E68AFD3C4933}" type="slidenum">
              <a:rPr lang="el-GR" altLang="el-GR"/>
              <a:pPr/>
              <a:t>9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1656844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altLang="el-GR" smtClean="0"/>
              <a:t>  </a:t>
            </a:r>
          </a:p>
        </p:txBody>
      </p:sp>
      <p:sp>
        <p:nvSpPr>
          <p:cNvPr id="3994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5449731-B1F0-4524-AE44-F41516D7F886}" type="slidenum">
              <a:rPr lang="el-GR" altLang="el-GR"/>
              <a:pPr/>
              <a:t>10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0472145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altLang="el-GR" smtClean="0"/>
              <a:t>  </a:t>
            </a:r>
          </a:p>
        </p:txBody>
      </p:sp>
      <p:sp>
        <p:nvSpPr>
          <p:cNvPr id="40964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F58A315-A856-431A-BA3C-0F10545A2591}" type="slidenum">
              <a:rPr lang="el-GR" altLang="el-GR"/>
              <a:pPr/>
              <a:t>11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507104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Προς </a:t>
            </a:r>
            <a:r>
              <a:rPr lang="el-GR" sz="1000" dirty="0" err="1" smtClean="0">
                <a:solidFill>
                  <a:srgbClr val="5075BC"/>
                </a:solidFill>
              </a:rPr>
              <a:t>Κολοσσαείς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Προς </a:t>
            </a:r>
            <a:r>
              <a:rPr lang="el-GR" sz="1000" dirty="0" err="1" smtClean="0">
                <a:solidFill>
                  <a:srgbClr val="5075BC"/>
                </a:solidFill>
              </a:rPr>
              <a:t>Κολοσσαείς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Προς </a:t>
            </a:r>
            <a:r>
              <a:rPr lang="el-GR" sz="1000" dirty="0" err="1" smtClean="0">
                <a:solidFill>
                  <a:srgbClr val="5075BC"/>
                </a:solidFill>
              </a:rPr>
              <a:t>Κολοσσαείς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Προς </a:t>
            </a:r>
            <a:r>
              <a:rPr lang="el-GR" sz="1000" dirty="0" err="1" smtClean="0">
                <a:solidFill>
                  <a:srgbClr val="5075BC"/>
                </a:solidFill>
              </a:rPr>
              <a:t>Κολοσσαείς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Προς </a:t>
            </a:r>
            <a:r>
              <a:rPr lang="el-GR" sz="1000" dirty="0" err="1" smtClean="0">
                <a:solidFill>
                  <a:srgbClr val="5075BC"/>
                </a:solidFill>
              </a:rPr>
              <a:t>Κολοσσαείς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Προς </a:t>
            </a:r>
            <a:r>
              <a:rPr lang="el-GR" sz="1000" dirty="0" err="1" smtClean="0">
                <a:solidFill>
                  <a:srgbClr val="5075BC"/>
                </a:solidFill>
              </a:rPr>
              <a:t>Κολοσσαείς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Προς </a:t>
            </a:r>
            <a:r>
              <a:rPr lang="el-GR" sz="1000" dirty="0" err="1" smtClean="0">
                <a:solidFill>
                  <a:srgbClr val="5075BC"/>
                </a:solidFill>
              </a:rPr>
              <a:t>Κολοσσαείς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lylandphotos.org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bl.ie/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fg-hohenstaufenstr.de/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uoa.gr/courses/SOCTHEOL100/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ourses.uoa.gr/courses/SOCTHEOL1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04813"/>
            <a:ext cx="4148137" cy="81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Τίτλος 1"/>
          <p:cNvSpPr>
            <a:spLocks noGrp="1"/>
          </p:cNvSpPr>
          <p:nvPr>
            <p:ph type="ctrTitle"/>
          </p:nvPr>
        </p:nvSpPr>
        <p:spPr>
          <a:xfrm>
            <a:off x="685800" y="2006600"/>
            <a:ext cx="7772400" cy="1470025"/>
          </a:xfrm>
        </p:spPr>
        <p:txBody>
          <a:bodyPr/>
          <a:lstStyle/>
          <a:p>
            <a:r>
              <a:rPr lang="el-GR" altLang="el-GR" dirty="0" smtClean="0">
                <a:solidFill>
                  <a:srgbClr val="5075BC"/>
                </a:solidFill>
              </a:rPr>
              <a:t>Εισαγωγή στην Κ.Δ. και ιστορία εποχής της Καινής Διαθήκης</a:t>
            </a:r>
          </a:p>
        </p:txBody>
      </p:sp>
      <p:sp>
        <p:nvSpPr>
          <p:cNvPr id="8" name="Υπότιτλος 2"/>
          <p:cNvSpPr>
            <a:spLocks noGrp="1"/>
          </p:cNvSpPr>
          <p:nvPr>
            <p:ph type="subTitle" idx="1"/>
          </p:nvPr>
        </p:nvSpPr>
        <p:spPr>
          <a:xfrm>
            <a:off x="684213" y="3744913"/>
            <a:ext cx="7775575" cy="311308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altLang="el-GR" sz="2800" dirty="0" smtClean="0">
                <a:solidFill>
                  <a:srgbClr val="5075BC"/>
                </a:solidFill>
              </a:rPr>
              <a:t>Μάθημα 11 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 smtClean="0"/>
              <a:t>Προς </a:t>
            </a:r>
            <a:r>
              <a:rPr lang="el-GR" sz="2800" dirty="0" err="1" smtClean="0"/>
              <a:t>Κολοσσαείς</a:t>
            </a:r>
            <a:endParaRPr lang="en-US" sz="2800" dirty="0" smtClean="0"/>
          </a:p>
          <a:p>
            <a:pPr fontAlgn="auto">
              <a:spcAft>
                <a:spcPts val="0"/>
              </a:spcAft>
              <a:defRPr/>
            </a:pPr>
            <a:endParaRPr lang="en-US" sz="2800" dirty="0" smtClean="0"/>
          </a:p>
          <a:p>
            <a:pPr fontAlgn="auto">
              <a:spcAft>
                <a:spcPts val="0"/>
              </a:spcAft>
              <a:defRPr/>
            </a:pPr>
            <a:r>
              <a:rPr lang="el-GR" altLang="el-GR" sz="2800" dirty="0"/>
              <a:t>Σωτήριος Σ. Δεσπότης</a:t>
            </a:r>
          </a:p>
          <a:p>
            <a:pPr fontAlgn="auto">
              <a:spcAft>
                <a:spcPts val="0"/>
              </a:spcAft>
              <a:defRPr/>
            </a:pPr>
            <a:r>
              <a:rPr lang="el-GR" altLang="el-GR" sz="2800" dirty="0" smtClean="0"/>
              <a:t>Θεολογική </a:t>
            </a:r>
            <a:r>
              <a:rPr lang="el-GR" altLang="el-GR" sz="2800" dirty="0"/>
              <a:t>Σχολή</a:t>
            </a:r>
          </a:p>
          <a:p>
            <a:pPr fontAlgn="auto">
              <a:spcAft>
                <a:spcPts val="0"/>
              </a:spcAft>
              <a:defRPr/>
            </a:pPr>
            <a:r>
              <a:rPr lang="el-GR" altLang="el-GR" sz="2800" dirty="0"/>
              <a:t>Τμήμα Κοινωνικής Θεολογίας</a:t>
            </a:r>
            <a:endParaRPr lang="en-US" altLang="el-GR" sz="2800" dirty="0"/>
          </a:p>
          <a:p>
            <a:pPr fontAlgn="auto">
              <a:spcAft>
                <a:spcPts val="0"/>
              </a:spcAft>
              <a:defRPr/>
            </a:pPr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107226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Η περιοχή των Κολοσσών</a:t>
            </a:r>
            <a:endParaRPr lang="el-GR" altLang="el-GR" dirty="0" smtClean="0"/>
          </a:p>
        </p:txBody>
      </p:sp>
      <p:sp>
        <p:nvSpPr>
          <p:cNvPr id="16387" name="Θέση περιεχομένου 4"/>
          <p:cNvSpPr>
            <a:spLocks noGrp="1"/>
          </p:cNvSpPr>
          <p:nvPr>
            <p:ph idx="1"/>
          </p:nvPr>
        </p:nvSpPr>
        <p:spPr>
          <a:xfrm>
            <a:off x="463550" y="1557338"/>
            <a:ext cx="8229600" cy="4525962"/>
          </a:xfrm>
        </p:spPr>
        <p:txBody>
          <a:bodyPr>
            <a:normAutofit fontScale="92500"/>
          </a:bodyPr>
          <a:lstStyle/>
          <a:p>
            <a:r>
              <a:rPr lang="el-GR" altLang="el-GR" dirty="0" smtClean="0"/>
              <a:t>Ηφαιστειακή</a:t>
            </a:r>
            <a:r>
              <a:rPr lang="de-DE" altLang="el-GR" dirty="0"/>
              <a:t>.</a:t>
            </a:r>
          </a:p>
          <a:p>
            <a:pPr lvl="1">
              <a:spcBef>
                <a:spcPts val="600"/>
              </a:spcBef>
            </a:pPr>
            <a:r>
              <a:rPr lang="el-GR" altLang="el-GR" dirty="0"/>
              <a:t>Εξαιρετική για </a:t>
            </a:r>
            <a:r>
              <a:rPr lang="el-GR" altLang="el-GR" dirty="0" smtClean="0"/>
              <a:t>αμπελώνες.</a:t>
            </a:r>
            <a:endParaRPr lang="de-DE" altLang="el-GR" dirty="0"/>
          </a:p>
          <a:p>
            <a:r>
              <a:rPr lang="el-GR" altLang="el-GR" dirty="0"/>
              <a:t>Έντονα </a:t>
            </a:r>
            <a:r>
              <a:rPr lang="el-GR" altLang="el-GR" dirty="0" smtClean="0"/>
              <a:t>σεισμογενής.</a:t>
            </a:r>
            <a:endParaRPr lang="de-DE" altLang="el-GR" dirty="0"/>
          </a:p>
          <a:p>
            <a:pPr lvl="1">
              <a:spcBef>
                <a:spcPts val="600"/>
              </a:spcBef>
            </a:pPr>
            <a:r>
              <a:rPr lang="el-GR" altLang="el-GR" dirty="0"/>
              <a:t>Το 60-61 μ.Χ. καταστρέφεται από τρομερό Εγκέλαδο</a:t>
            </a:r>
            <a:r>
              <a:rPr lang="de-DE" altLang="el-GR" dirty="0"/>
              <a:t>.</a:t>
            </a:r>
          </a:p>
          <a:p>
            <a:r>
              <a:rPr lang="el-GR" altLang="el-GR" dirty="0" smtClean="0"/>
              <a:t>Τα </a:t>
            </a:r>
            <a:r>
              <a:rPr lang="el-GR" altLang="el-GR" dirty="0"/>
              <a:t>καλύτερα βοσκοτόπια του </a:t>
            </a:r>
            <a:r>
              <a:rPr lang="el-GR" altLang="el-GR" dirty="0" smtClean="0"/>
              <a:t>κόσμου.</a:t>
            </a:r>
            <a:endParaRPr lang="de-DE" altLang="el-GR" dirty="0"/>
          </a:p>
          <a:p>
            <a:pPr lvl="1">
              <a:spcBef>
                <a:spcPts val="600"/>
              </a:spcBef>
            </a:pPr>
            <a:r>
              <a:rPr lang="el-GR" altLang="el-GR" dirty="0"/>
              <a:t>Ανθούσε το εμπόριο μαλλιού (χαλιών-ενδυμάτων)</a:t>
            </a:r>
            <a:r>
              <a:rPr lang="de-DE" altLang="el-GR" dirty="0"/>
              <a:t>.</a:t>
            </a:r>
          </a:p>
          <a:p>
            <a:r>
              <a:rPr lang="el-GR" altLang="el-GR" dirty="0"/>
              <a:t>Εξαιρετικά αποθέματα νερού </a:t>
            </a:r>
            <a:r>
              <a:rPr lang="de-DE" altLang="el-GR" dirty="0"/>
              <a:t>(</a:t>
            </a:r>
            <a:r>
              <a:rPr lang="el-GR" altLang="el-GR" dirty="0"/>
              <a:t>στους πρόποδες του </a:t>
            </a:r>
            <a:r>
              <a:rPr lang="de-DE" altLang="el-GR" dirty="0" err="1"/>
              <a:t>Honag</a:t>
            </a:r>
            <a:r>
              <a:rPr lang="de-DE" altLang="el-GR" dirty="0"/>
              <a:t> Dag</a:t>
            </a:r>
            <a:r>
              <a:rPr lang="el-GR" altLang="el-GR" dirty="0"/>
              <a:t> με 2571 μ. ύψος</a:t>
            </a:r>
            <a:r>
              <a:rPr lang="de-DE" altLang="el-GR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9105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Η περιοχή των Κολοσσών</a:t>
            </a:r>
            <a:endParaRPr lang="el-GR" altLang="el-GR" dirty="0" smtClean="0"/>
          </a:p>
        </p:txBody>
      </p:sp>
      <p:sp>
        <p:nvSpPr>
          <p:cNvPr id="17411" name="Θέση περιεχομένου 4"/>
          <p:cNvSpPr>
            <a:spLocks noGrp="1"/>
          </p:cNvSpPr>
          <p:nvPr>
            <p:ph idx="1"/>
          </p:nvPr>
        </p:nvSpPr>
        <p:spPr>
          <a:xfrm>
            <a:off x="463550" y="1557338"/>
            <a:ext cx="8229600" cy="452596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l-GR" altLang="el-GR" dirty="0"/>
              <a:t>Η περιοχή στις </a:t>
            </a:r>
            <a:r>
              <a:rPr lang="el-GR" altLang="el-GR" dirty="0" err="1"/>
              <a:t>Κολοσσές</a:t>
            </a:r>
            <a:r>
              <a:rPr lang="el-GR" altLang="el-GR" dirty="0"/>
              <a:t>.</a:t>
            </a:r>
            <a:r>
              <a:rPr lang="de-DE" altLang="el-GR" dirty="0"/>
              <a:t>…</a:t>
            </a:r>
          </a:p>
          <a:p>
            <a:pPr lvl="1">
              <a:spcBef>
                <a:spcPts val="600"/>
              </a:spcBef>
            </a:pPr>
            <a:r>
              <a:rPr lang="el-GR" altLang="el-GR" dirty="0"/>
              <a:t>Είχε ποτάμια-ρεύματα με μεγάλη περιεκτικότητα σε κιμωλία/φυσικό ανθρακικό ασβέστιο</a:t>
            </a:r>
            <a:endParaRPr lang="de-DE" altLang="el-GR" dirty="0"/>
          </a:p>
          <a:p>
            <a:pPr lvl="2">
              <a:spcBef>
                <a:spcPts val="600"/>
              </a:spcBef>
            </a:pPr>
            <a:r>
              <a:rPr lang="el-GR" altLang="el-GR" dirty="0"/>
              <a:t>Το νερό ήταν</a:t>
            </a:r>
            <a:r>
              <a:rPr lang="de-DE" altLang="el-GR" dirty="0"/>
              <a:t>…</a:t>
            </a:r>
          </a:p>
          <a:p>
            <a:pPr lvl="3">
              <a:spcBef>
                <a:spcPts val="600"/>
              </a:spcBef>
            </a:pPr>
            <a:r>
              <a:rPr lang="el-GR" altLang="el-GR" dirty="0"/>
              <a:t>Ιδανικό για βαφή και απομίμηση πορφύρας</a:t>
            </a:r>
            <a:r>
              <a:rPr lang="de-DE" altLang="el-GR" dirty="0"/>
              <a:t>.</a:t>
            </a:r>
          </a:p>
          <a:p>
            <a:pPr>
              <a:spcBef>
                <a:spcPts val="3000"/>
              </a:spcBef>
            </a:pPr>
            <a:r>
              <a:rPr lang="el-GR" altLang="el-GR" dirty="0" smtClean="0"/>
              <a:t>Την </a:t>
            </a:r>
            <a:r>
              <a:rPr lang="el-GR" altLang="el-GR" dirty="0"/>
              <a:t>εποχή του Π. ήταν πλούσια αλλά μικρή και μάλλον ασήμαντη πόλη.</a:t>
            </a:r>
            <a:endParaRPr lang="de-DE" altLang="el-GR" dirty="0"/>
          </a:p>
        </p:txBody>
      </p:sp>
    </p:spTree>
    <p:extLst>
      <p:ext uri="{BB962C8B-B14F-4D97-AF65-F5344CB8AC3E}">
        <p14:creationId xmlns:p14="http://schemas.microsoft.com/office/powerpoint/2010/main" val="76352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Ο πληθυσμός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3550" y="1782763"/>
            <a:ext cx="8229600" cy="4525962"/>
          </a:xfrm>
        </p:spPr>
        <p:txBody>
          <a:bodyPr rtlCol="0">
            <a:noAutofit/>
          </a:bodyPr>
          <a:lstStyle/>
          <a:p>
            <a:pPr>
              <a:spcBef>
                <a:spcPts val="600"/>
              </a:spcBef>
            </a:pPr>
            <a:r>
              <a:rPr lang="el-GR" altLang="el-GR" sz="2800" dirty="0" err="1"/>
              <a:t>Φρύγιοι</a:t>
            </a:r>
            <a:r>
              <a:rPr lang="de-DE" altLang="el-GR" sz="2800" dirty="0"/>
              <a:t> </a:t>
            </a:r>
          </a:p>
          <a:p>
            <a:pPr lvl="1">
              <a:spcBef>
                <a:spcPts val="600"/>
              </a:spcBef>
            </a:pPr>
            <a:r>
              <a:rPr lang="el-GR" altLang="el-GR" sz="2400" dirty="0"/>
              <a:t>Ήταν οι ντόπιοι (ιθαγενείς)</a:t>
            </a:r>
            <a:r>
              <a:rPr lang="de-DE" altLang="el-GR" sz="2400" dirty="0"/>
              <a:t>.</a:t>
            </a:r>
          </a:p>
          <a:p>
            <a:pPr>
              <a:spcBef>
                <a:spcPts val="600"/>
              </a:spcBef>
            </a:pPr>
            <a:r>
              <a:rPr lang="el-GR" altLang="el-GR" sz="2800" dirty="0"/>
              <a:t>Έλληνες έποικοι</a:t>
            </a:r>
            <a:endParaRPr lang="de-DE" altLang="el-GR" sz="2800" dirty="0"/>
          </a:p>
          <a:p>
            <a:pPr lvl="1">
              <a:spcBef>
                <a:spcPts val="600"/>
              </a:spcBef>
            </a:pPr>
            <a:r>
              <a:rPr lang="el-GR" altLang="el-GR" sz="2400" dirty="0"/>
              <a:t>Από τον </a:t>
            </a:r>
            <a:r>
              <a:rPr lang="de-DE" altLang="el-GR" sz="2400" dirty="0"/>
              <a:t>4</a:t>
            </a:r>
            <a:r>
              <a:rPr lang="el-GR" altLang="el-GR" sz="2400" dirty="0"/>
              <a:t>ο</a:t>
            </a:r>
            <a:r>
              <a:rPr lang="de-DE" altLang="el-GR" sz="2400" dirty="0"/>
              <a:t>. </a:t>
            </a:r>
            <a:r>
              <a:rPr lang="el-GR" altLang="el-GR" sz="2400" dirty="0"/>
              <a:t>αι. π.Χ.</a:t>
            </a:r>
            <a:endParaRPr lang="de-DE" altLang="el-GR" sz="2400" dirty="0"/>
          </a:p>
          <a:p>
            <a:pPr>
              <a:spcBef>
                <a:spcPts val="600"/>
              </a:spcBef>
            </a:pPr>
            <a:r>
              <a:rPr lang="el-GR" altLang="el-GR" sz="2800" dirty="0"/>
              <a:t>Ιουδαίοι</a:t>
            </a:r>
            <a:endParaRPr lang="de-DE" altLang="el-GR" sz="2800" dirty="0"/>
          </a:p>
          <a:p>
            <a:pPr lvl="1">
              <a:spcBef>
                <a:spcPts val="600"/>
              </a:spcBef>
            </a:pPr>
            <a:r>
              <a:rPr lang="el-GR" altLang="el-GR" sz="2400" dirty="0"/>
              <a:t>Εποίκισαν από το 200 π.Χ. 2.000 προερχόμενοι από τη Βαβυλώνα</a:t>
            </a:r>
            <a:endParaRPr lang="de-DE" altLang="el-GR" sz="2400" dirty="0"/>
          </a:p>
          <a:p>
            <a:pPr lvl="1">
              <a:spcBef>
                <a:spcPts val="600"/>
              </a:spcBef>
            </a:pPr>
            <a:r>
              <a:rPr lang="el-GR" altLang="el-GR" sz="2400" dirty="0"/>
              <a:t>Το </a:t>
            </a:r>
            <a:r>
              <a:rPr lang="de-DE" altLang="el-GR" sz="2400" dirty="0"/>
              <a:t>60 </a:t>
            </a:r>
            <a:r>
              <a:rPr lang="el-GR" altLang="el-GR" sz="2400" dirty="0"/>
              <a:t>π</a:t>
            </a:r>
            <a:r>
              <a:rPr lang="de-DE" altLang="el-GR" sz="2400" dirty="0"/>
              <a:t>.</a:t>
            </a:r>
            <a:r>
              <a:rPr lang="el-GR" altLang="el-GR" sz="2400" dirty="0"/>
              <a:t>Χ</a:t>
            </a:r>
            <a:r>
              <a:rPr lang="de-DE" altLang="el-GR" sz="2400" dirty="0"/>
              <a:t>. </a:t>
            </a:r>
            <a:r>
              <a:rPr lang="el-GR" altLang="el-GR" sz="2400" dirty="0"/>
              <a:t>κατοίκησαν περίπου</a:t>
            </a:r>
            <a:r>
              <a:rPr lang="de-DE" altLang="el-GR" sz="2400" dirty="0"/>
              <a:t> 50.000</a:t>
            </a:r>
            <a:r>
              <a:rPr lang="el-GR" altLang="el-GR" sz="2400" dirty="0"/>
              <a:t> Ιουδαίοι στη Φρυγία</a:t>
            </a:r>
            <a:r>
              <a:rPr lang="de-DE" altLang="el-G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350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Ιδρυτής και μέλη κοινότητας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l-GR" altLang="el-GR" sz="2800" dirty="0"/>
              <a:t>Ο </a:t>
            </a:r>
            <a:r>
              <a:rPr lang="el-GR" altLang="el-GR" sz="2800" dirty="0" err="1"/>
              <a:t>Επαφράς</a:t>
            </a:r>
            <a:r>
              <a:rPr lang="el-GR" altLang="el-GR" sz="2800" dirty="0"/>
              <a:t> πιθανόν ιδρυτής της Κοινότητας </a:t>
            </a:r>
            <a:r>
              <a:rPr lang="de-DE" altLang="el-GR" sz="2800" dirty="0"/>
              <a:t>(1,7).</a:t>
            </a:r>
          </a:p>
          <a:p>
            <a:pPr lvl="1">
              <a:spcBef>
                <a:spcPts val="600"/>
              </a:spcBef>
            </a:pPr>
            <a:r>
              <a:rPr lang="el-GR" altLang="el-GR" sz="2400" dirty="0"/>
              <a:t>Μέλη της ήταν οι</a:t>
            </a:r>
            <a:r>
              <a:rPr lang="de-DE" altLang="el-GR" sz="2400" dirty="0"/>
              <a:t>:</a:t>
            </a:r>
          </a:p>
          <a:p>
            <a:pPr lvl="2">
              <a:spcBef>
                <a:spcPts val="600"/>
              </a:spcBef>
            </a:pPr>
            <a:r>
              <a:rPr lang="el-GR" altLang="el-GR" sz="2000" dirty="0"/>
              <a:t>Άρχιππος</a:t>
            </a:r>
            <a:r>
              <a:rPr lang="de-DE" altLang="el-GR" sz="2000" dirty="0"/>
              <a:t> (K</a:t>
            </a:r>
            <a:r>
              <a:rPr lang="el-GR" altLang="el-GR" sz="2000" dirty="0" err="1"/>
              <a:t>ολ</a:t>
            </a:r>
            <a:r>
              <a:rPr lang="el-GR" altLang="el-GR" sz="2000" dirty="0"/>
              <a:t>.</a:t>
            </a:r>
            <a:r>
              <a:rPr lang="de-DE" altLang="el-GR" sz="2000" dirty="0"/>
              <a:t> 4,17 </a:t>
            </a:r>
            <a:r>
              <a:rPr lang="el-GR" altLang="el-GR" sz="2000" dirty="0" err="1"/>
              <a:t>Φιλήμ</a:t>
            </a:r>
            <a:r>
              <a:rPr lang="el-GR" altLang="el-GR" sz="2000" dirty="0"/>
              <a:t>.</a:t>
            </a:r>
            <a:r>
              <a:rPr lang="de-DE" altLang="el-GR" sz="2000" dirty="0"/>
              <a:t> 2)</a:t>
            </a:r>
          </a:p>
          <a:p>
            <a:pPr lvl="2">
              <a:spcBef>
                <a:spcPts val="600"/>
              </a:spcBef>
            </a:pPr>
            <a:r>
              <a:rPr lang="el-GR" altLang="el-GR" sz="2000" dirty="0"/>
              <a:t>Φιλήμων</a:t>
            </a:r>
            <a:r>
              <a:rPr lang="de-DE" altLang="el-GR" sz="2000" dirty="0"/>
              <a:t> (</a:t>
            </a:r>
            <a:r>
              <a:rPr lang="el-GR" altLang="el-GR" sz="2000" dirty="0" err="1"/>
              <a:t>Φιλήμ</a:t>
            </a:r>
            <a:r>
              <a:rPr lang="el-GR" altLang="el-GR" sz="2000" dirty="0"/>
              <a:t>.</a:t>
            </a:r>
            <a:r>
              <a:rPr lang="de-DE" altLang="el-GR" sz="2000" dirty="0"/>
              <a:t> 1)</a:t>
            </a:r>
          </a:p>
          <a:p>
            <a:pPr lvl="2">
              <a:spcBef>
                <a:spcPts val="600"/>
              </a:spcBef>
            </a:pPr>
            <a:r>
              <a:rPr lang="de-DE" altLang="el-GR" sz="2000" dirty="0"/>
              <a:t>O</a:t>
            </a:r>
            <a:r>
              <a:rPr lang="el-GR" altLang="el-GR" sz="2000" dirty="0" err="1"/>
              <a:t>νήσιμος</a:t>
            </a:r>
            <a:r>
              <a:rPr lang="de-DE" altLang="el-GR" sz="2000" dirty="0"/>
              <a:t> (K</a:t>
            </a:r>
            <a:r>
              <a:rPr lang="el-GR" altLang="el-GR" sz="2000" dirty="0" err="1"/>
              <a:t>ολ</a:t>
            </a:r>
            <a:r>
              <a:rPr lang="el-GR" altLang="el-GR" sz="2000" dirty="0"/>
              <a:t>.</a:t>
            </a:r>
            <a:r>
              <a:rPr lang="de-DE" altLang="el-GR" sz="2000" dirty="0"/>
              <a:t> 4,9 </a:t>
            </a:r>
            <a:r>
              <a:rPr lang="el-GR" altLang="el-GR" sz="2000" dirty="0" err="1"/>
              <a:t>Φιλήμ</a:t>
            </a:r>
            <a:r>
              <a:rPr lang="el-GR" altLang="el-GR" sz="2000" dirty="0"/>
              <a:t>.</a:t>
            </a:r>
            <a:r>
              <a:rPr lang="de-DE" altLang="el-GR" sz="2000" dirty="0"/>
              <a:t> 10+11)</a:t>
            </a:r>
            <a:endParaRPr lang="el-GR" altLang="el-GR" sz="2000" dirty="0"/>
          </a:p>
          <a:p>
            <a:pPr lvl="2">
              <a:spcBef>
                <a:spcPts val="600"/>
              </a:spcBef>
            </a:pPr>
            <a:r>
              <a:rPr lang="el-GR" altLang="el-GR" sz="2000" dirty="0" err="1"/>
              <a:t>Απφία</a:t>
            </a:r>
            <a:r>
              <a:rPr lang="el-GR" altLang="el-GR" sz="2000" dirty="0"/>
              <a:t> (</a:t>
            </a:r>
            <a:r>
              <a:rPr lang="el-GR" altLang="el-GR" sz="2000" dirty="0" err="1"/>
              <a:t>Φιλήμ</a:t>
            </a:r>
            <a:r>
              <a:rPr lang="el-GR" altLang="el-GR" sz="2000" dirty="0"/>
              <a:t>. 1-2</a:t>
            </a:r>
            <a:r>
              <a:rPr lang="el-GR" altLang="el-GR" sz="2000" dirty="0" smtClean="0"/>
              <a:t>)</a:t>
            </a:r>
            <a:endParaRPr lang="de-DE" altLang="el-GR" sz="2000" dirty="0"/>
          </a:p>
          <a:p>
            <a:pPr>
              <a:spcBef>
                <a:spcPts val="3000"/>
              </a:spcBef>
            </a:pPr>
            <a:r>
              <a:rPr lang="el-GR" altLang="el-GR" sz="2800" dirty="0"/>
              <a:t>Ο Παύλος δεν είχε επισκεφθεί ο ίδιος την Κοινότητα </a:t>
            </a:r>
            <a:r>
              <a:rPr lang="de-DE" altLang="el-GR" sz="2800" dirty="0"/>
              <a:t>(2,1</a:t>
            </a:r>
            <a:r>
              <a:rPr lang="de-DE" altLang="el-GR" sz="2800" dirty="0" smtClean="0"/>
              <a:t>).</a:t>
            </a:r>
            <a:endParaRPr lang="de-DE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97649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Επιστολή αιχμαλωσίας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156" y="5383459"/>
            <a:ext cx="8229600" cy="1069877"/>
          </a:xfrm>
        </p:spPr>
        <p:txBody>
          <a:bodyPr>
            <a:normAutofit/>
          </a:bodyPr>
          <a:lstStyle/>
          <a:p>
            <a:r>
              <a:rPr lang="el-GR" altLang="el-GR" sz="2400" dirty="0"/>
              <a:t>Ο Παύλος έγραψε το γράμμα μάλλον από τη Ρώμη (60/61 μ.Χ.) ή την Έφεσο το 55 μ.Χ. </a:t>
            </a:r>
            <a:r>
              <a:rPr lang="de-DE" altLang="el-GR" sz="2400" dirty="0"/>
              <a:t>(4,10.18</a:t>
            </a:r>
            <a:r>
              <a:rPr lang="el-GR" altLang="el-GR" sz="2400" dirty="0"/>
              <a:t>β</a:t>
            </a:r>
            <a:r>
              <a:rPr lang="de-DE" altLang="el-GR" sz="2400" dirty="0" smtClean="0"/>
              <a:t>)</a:t>
            </a:r>
            <a:endParaRPr lang="de-DE" altLang="el-GR" sz="2400" dirty="0"/>
          </a:p>
        </p:txBody>
      </p:sp>
      <p:pic>
        <p:nvPicPr>
          <p:cNvPr id="7" name="Picture 4" descr="Kolossä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94978"/>
            <a:ext cx="7940675" cy="366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312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Παύλος και συνεργάτες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el-GR" altLang="el-GR" dirty="0"/>
              <a:t>Ο Παύλος και οι συνεργάτες του</a:t>
            </a:r>
            <a:r>
              <a:rPr lang="de-DE" altLang="el-GR" dirty="0"/>
              <a:t>:</a:t>
            </a:r>
          </a:p>
          <a:p>
            <a:pPr lvl="1">
              <a:spcBef>
                <a:spcPts val="600"/>
              </a:spcBef>
            </a:pPr>
            <a:r>
              <a:rPr lang="el-GR" altLang="el-GR" dirty="0" err="1"/>
              <a:t>Τυχικός</a:t>
            </a:r>
            <a:r>
              <a:rPr lang="de-DE" altLang="el-GR" dirty="0"/>
              <a:t> (4,7)</a:t>
            </a:r>
          </a:p>
          <a:p>
            <a:pPr lvl="1">
              <a:spcBef>
                <a:spcPts val="600"/>
              </a:spcBef>
            </a:pPr>
            <a:r>
              <a:rPr lang="de-DE" altLang="el-GR" dirty="0"/>
              <a:t>O</a:t>
            </a:r>
            <a:r>
              <a:rPr lang="el-GR" altLang="el-GR" dirty="0" err="1"/>
              <a:t>νήσιμος</a:t>
            </a:r>
            <a:r>
              <a:rPr lang="de-DE" altLang="el-GR" dirty="0"/>
              <a:t> (4,9)</a:t>
            </a:r>
          </a:p>
          <a:p>
            <a:pPr lvl="1">
              <a:spcBef>
                <a:spcPts val="600"/>
              </a:spcBef>
            </a:pPr>
            <a:r>
              <a:rPr lang="el-GR" altLang="el-GR" dirty="0"/>
              <a:t>Αρίσταρχος </a:t>
            </a:r>
            <a:r>
              <a:rPr lang="el-GR" altLang="el-GR" dirty="0" err="1"/>
              <a:t>συναιχμάλωτος</a:t>
            </a:r>
            <a:r>
              <a:rPr lang="el-GR" altLang="el-GR" dirty="0"/>
              <a:t> </a:t>
            </a:r>
            <a:r>
              <a:rPr lang="de-DE" altLang="el-GR" dirty="0"/>
              <a:t>(4,10)</a:t>
            </a:r>
          </a:p>
          <a:p>
            <a:pPr lvl="1">
              <a:spcBef>
                <a:spcPts val="600"/>
              </a:spcBef>
            </a:pPr>
            <a:r>
              <a:rPr lang="de-DE" altLang="el-GR" dirty="0"/>
              <a:t>M</a:t>
            </a:r>
            <a:r>
              <a:rPr lang="el-GR" altLang="el-GR" dirty="0" err="1"/>
              <a:t>άρκος</a:t>
            </a:r>
            <a:r>
              <a:rPr lang="de-DE" altLang="el-GR" dirty="0"/>
              <a:t> (4,10)</a:t>
            </a:r>
          </a:p>
          <a:p>
            <a:pPr lvl="1">
              <a:spcBef>
                <a:spcPts val="600"/>
              </a:spcBef>
            </a:pPr>
            <a:r>
              <a:rPr lang="el-GR" altLang="el-GR" dirty="0"/>
              <a:t>Ιησούς</a:t>
            </a:r>
            <a:r>
              <a:rPr lang="de-DE" altLang="el-GR" dirty="0"/>
              <a:t>, </a:t>
            </a:r>
            <a:r>
              <a:rPr lang="el-GR" altLang="el-GR" dirty="0"/>
              <a:t>ο λεγόμενος </a:t>
            </a:r>
            <a:r>
              <a:rPr lang="el-GR" altLang="el-GR" dirty="0" err="1"/>
              <a:t>Ιούστος</a:t>
            </a:r>
            <a:r>
              <a:rPr lang="de-DE" altLang="el-GR" dirty="0"/>
              <a:t>(4,11)</a:t>
            </a:r>
          </a:p>
          <a:p>
            <a:pPr lvl="1">
              <a:spcBef>
                <a:spcPts val="600"/>
              </a:spcBef>
            </a:pPr>
            <a:r>
              <a:rPr lang="el-GR" altLang="el-GR" dirty="0"/>
              <a:t>Ο </a:t>
            </a:r>
            <a:r>
              <a:rPr lang="el-GR" altLang="el-GR" dirty="0" err="1"/>
              <a:t>Επαφράς</a:t>
            </a:r>
            <a:r>
              <a:rPr lang="el-GR" altLang="el-GR" dirty="0"/>
              <a:t> «ένας από εσάς» </a:t>
            </a:r>
            <a:r>
              <a:rPr lang="de-DE" altLang="el-GR" dirty="0"/>
              <a:t>(4,12)</a:t>
            </a:r>
          </a:p>
          <a:p>
            <a:pPr lvl="1">
              <a:spcBef>
                <a:spcPts val="600"/>
              </a:spcBef>
            </a:pPr>
            <a:r>
              <a:rPr lang="el-GR" altLang="el-GR" dirty="0"/>
              <a:t>Ο Λουκάς ο αγαπητός γιατρός</a:t>
            </a:r>
            <a:r>
              <a:rPr lang="de-DE" altLang="el-GR" dirty="0"/>
              <a:t>(4,15)</a:t>
            </a:r>
          </a:p>
          <a:p>
            <a:pPr lvl="1">
              <a:spcBef>
                <a:spcPts val="600"/>
              </a:spcBef>
            </a:pPr>
            <a:r>
              <a:rPr lang="el-GR" altLang="el-GR" dirty="0" err="1"/>
              <a:t>Δημάς</a:t>
            </a:r>
            <a:r>
              <a:rPr lang="de-DE" altLang="el-GR" dirty="0"/>
              <a:t> (4,15</a:t>
            </a:r>
            <a:r>
              <a:rPr lang="el-GR" altLang="el-GR" dirty="0"/>
              <a:t> πρώην αποστάτης</a:t>
            </a:r>
            <a:r>
              <a:rPr lang="el-GR" altLang="el-GR" dirty="0" smtClean="0"/>
              <a:t>; Β</a:t>
            </a:r>
            <a:r>
              <a:rPr lang="el-GR" altLang="el-GR" dirty="0"/>
              <a:t>’ Τιμ. 4, 10</a:t>
            </a:r>
            <a:r>
              <a:rPr lang="el-GR" altLang="el-GR" dirty="0" smtClean="0"/>
              <a:t>)</a:t>
            </a:r>
            <a:endParaRPr lang="de-DE" altLang="el-GR" dirty="0"/>
          </a:p>
        </p:txBody>
      </p:sp>
    </p:spTree>
    <p:extLst>
      <p:ext uri="{BB962C8B-B14F-4D97-AF65-F5344CB8AC3E}">
        <p14:creationId xmlns:p14="http://schemas.microsoft.com/office/powerpoint/2010/main" val="350418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Αφορμή Συγγραφής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el-GR" dirty="0"/>
              <a:t>Συνοδευτική Επιστολή με τον </a:t>
            </a:r>
            <a:r>
              <a:rPr lang="el-GR" dirty="0" err="1"/>
              <a:t>Ονήσιμο</a:t>
            </a:r>
            <a:r>
              <a:rPr lang="el-GR" dirty="0"/>
              <a:t> που απεστάλη πίσω στο αφεντικό του </a:t>
            </a:r>
            <a:r>
              <a:rPr lang="el-GR" dirty="0" err="1"/>
              <a:t>Φιλήμονα</a:t>
            </a:r>
            <a:endParaRPr lang="el-GR" dirty="0"/>
          </a:p>
          <a:p>
            <a:pPr>
              <a:spcBef>
                <a:spcPts val="600"/>
              </a:spcBef>
            </a:pPr>
            <a:r>
              <a:rPr lang="el-GR" dirty="0"/>
              <a:t>Φροντίδα για την Κοινότητα :</a:t>
            </a:r>
          </a:p>
          <a:p>
            <a:pPr lvl="1">
              <a:spcBef>
                <a:spcPts val="600"/>
              </a:spcBef>
            </a:pPr>
            <a:r>
              <a:rPr lang="el-GR" dirty="0"/>
              <a:t>Καταπολέμηση «</a:t>
            </a:r>
            <a:r>
              <a:rPr lang="el-GR" dirty="0" err="1"/>
              <a:t>φιλοΣοφιας</a:t>
            </a:r>
            <a:r>
              <a:rPr lang="el-GR" dirty="0"/>
              <a:t>» που </a:t>
            </a:r>
            <a:r>
              <a:rPr lang="el-GR" dirty="0" err="1"/>
              <a:t>περιελάμβανε</a:t>
            </a:r>
            <a:r>
              <a:rPr lang="el-GR" dirty="0"/>
              <a:t> ταπεινοφροσύνη (= τεχνικές προετοιμασίας), ευτελισμό σώματος, Θρησκεία (= λατρεία) των αγγέλων (2, 18) </a:t>
            </a:r>
          </a:p>
          <a:p>
            <a:pPr lvl="1">
              <a:spcBef>
                <a:spcPts val="600"/>
              </a:spcBef>
            </a:pPr>
            <a:r>
              <a:rPr lang="el-GR" dirty="0"/>
              <a:t>Έξαρση της μοναδικότητας </a:t>
            </a:r>
            <a:r>
              <a:rPr lang="el-GR" dirty="0" err="1"/>
              <a:t>Ι.Χριστού</a:t>
            </a:r>
            <a:r>
              <a:rPr lang="el-GR" dirty="0"/>
              <a:t> ως ποιητικού και τελικού Αιτίου της Δημιουργίας και της Αναδημιουργίας</a:t>
            </a:r>
          </a:p>
          <a:p>
            <a:pPr lvl="1">
              <a:spcBef>
                <a:spcPts val="600"/>
              </a:spcBef>
            </a:pPr>
            <a:r>
              <a:rPr lang="el-GR" dirty="0"/>
              <a:t>Νουθεσία για αντίστοιχη </a:t>
            </a:r>
            <a:r>
              <a:rPr lang="el-GR" dirty="0" err="1"/>
              <a:t>βιοτή</a:t>
            </a:r>
            <a:endParaRPr lang="el-GR" dirty="0"/>
          </a:p>
          <a:p>
            <a:pPr>
              <a:spcBef>
                <a:spcPts val="600"/>
              </a:spcBef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9035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Οι </a:t>
            </a:r>
            <a:r>
              <a:rPr lang="el-GR" dirty="0" err="1"/>
              <a:t>ψευδοδιδάσκαλοι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(υποθέσεις)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l-GR" altLang="el-GR" dirty="0"/>
              <a:t>Οι </a:t>
            </a:r>
            <a:r>
              <a:rPr lang="el-GR" altLang="el-GR" dirty="0" err="1"/>
              <a:t>ψευδοδιδάσκαλοι</a:t>
            </a:r>
            <a:r>
              <a:rPr lang="el-GR" altLang="el-GR" dirty="0"/>
              <a:t> </a:t>
            </a:r>
            <a:r>
              <a:rPr lang="de-DE" altLang="el-GR" dirty="0"/>
              <a:t>…</a:t>
            </a:r>
          </a:p>
          <a:p>
            <a:pPr lvl="1">
              <a:spcBef>
                <a:spcPts val="600"/>
              </a:spcBef>
            </a:pPr>
            <a:r>
              <a:rPr lang="el-GR" altLang="el-GR" dirty="0"/>
              <a:t>Νομική αντίληψη περί αγιότητας</a:t>
            </a:r>
            <a:r>
              <a:rPr lang="de-DE" altLang="el-GR" dirty="0"/>
              <a:t>.</a:t>
            </a:r>
          </a:p>
          <a:p>
            <a:pPr lvl="1">
              <a:spcBef>
                <a:spcPts val="600"/>
              </a:spcBef>
            </a:pPr>
            <a:r>
              <a:rPr lang="el-GR" altLang="el-GR" dirty="0"/>
              <a:t>Απαιτούσαν την περιτομή </a:t>
            </a:r>
            <a:r>
              <a:rPr lang="de-DE" altLang="el-GR" dirty="0"/>
              <a:t>(2,11), </a:t>
            </a:r>
            <a:r>
              <a:rPr lang="el-GR" altLang="el-GR" dirty="0"/>
              <a:t>την εφαρμογή εορταστικών ημερών, νέας σελήνης, Σαββάτου και συγκεκριμένων καθαρτήριων εντολών </a:t>
            </a:r>
            <a:r>
              <a:rPr lang="de-DE" altLang="el-GR" dirty="0"/>
              <a:t>(2,16.21.23).</a:t>
            </a:r>
            <a:endParaRPr lang="el-GR" altLang="el-GR" dirty="0"/>
          </a:p>
          <a:p>
            <a:pPr lvl="1">
              <a:spcBef>
                <a:spcPts val="600"/>
              </a:spcBef>
            </a:pPr>
            <a:r>
              <a:rPr lang="el-GR" altLang="el-GR" dirty="0"/>
              <a:t>Απαιτούσαν έναν </a:t>
            </a:r>
            <a:r>
              <a:rPr lang="el-GR" altLang="el-GR" dirty="0" err="1"/>
              <a:t>νομικιστικό</a:t>
            </a:r>
            <a:r>
              <a:rPr lang="el-GR" altLang="el-GR" dirty="0"/>
              <a:t> ασκητισμό </a:t>
            </a:r>
            <a:endParaRPr lang="de-DE" altLang="el-GR" dirty="0"/>
          </a:p>
          <a:p>
            <a:pPr marL="0" indent="0">
              <a:spcBef>
                <a:spcPts val="600"/>
              </a:spcBef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936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Χαρακτηρισμοί Παύλου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l-GR" altLang="el-GR" b="1" dirty="0"/>
              <a:t>παραλογισμός δια πιθανολογίας</a:t>
            </a:r>
            <a:r>
              <a:rPr lang="el-GR" altLang="el-GR" dirty="0"/>
              <a:t> (2, 4)</a:t>
            </a:r>
          </a:p>
          <a:p>
            <a:pPr>
              <a:spcBef>
                <a:spcPts val="600"/>
              </a:spcBef>
            </a:pPr>
            <a:r>
              <a:rPr lang="el-GR" altLang="el-GR" dirty="0"/>
              <a:t>Φιλοσοφία και κενή απάτη (2, 8)</a:t>
            </a:r>
          </a:p>
          <a:p>
            <a:pPr>
              <a:spcBef>
                <a:spcPts val="600"/>
              </a:spcBef>
            </a:pPr>
            <a:r>
              <a:rPr lang="el-GR" altLang="el-GR" b="1" dirty="0" err="1"/>
              <a:t>εθελοθρησκεία</a:t>
            </a:r>
            <a:r>
              <a:rPr lang="el-GR" altLang="el-GR" b="1" dirty="0"/>
              <a:t>(2, 23)</a:t>
            </a:r>
            <a:r>
              <a:rPr lang="de-DE" altLang="el-GR" dirty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9091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Ένα τυπικό γράμμα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l-GR" altLang="el-GR" dirty="0"/>
              <a:t>Ακολουθεί τους «κανόνες» του Γράμματος</a:t>
            </a:r>
            <a:r>
              <a:rPr lang="de-DE" altLang="el-GR" dirty="0"/>
              <a:t>:</a:t>
            </a:r>
          </a:p>
          <a:p>
            <a:pPr>
              <a:spcBef>
                <a:spcPts val="600"/>
              </a:spcBef>
            </a:pPr>
            <a:r>
              <a:rPr lang="el-GR" altLang="el-GR" dirty="0"/>
              <a:t>Δομείται</a:t>
            </a:r>
            <a:r>
              <a:rPr lang="de-DE" altLang="el-GR" dirty="0"/>
              <a:t>:</a:t>
            </a:r>
          </a:p>
          <a:p>
            <a:pPr lvl="1">
              <a:spcBef>
                <a:spcPts val="600"/>
              </a:spcBef>
            </a:pPr>
            <a:r>
              <a:rPr lang="el-GR" altLang="el-GR" dirty="0"/>
              <a:t>χαιρετισμός</a:t>
            </a:r>
            <a:endParaRPr lang="de-DE" altLang="el-GR" dirty="0"/>
          </a:p>
          <a:p>
            <a:pPr lvl="1">
              <a:spcBef>
                <a:spcPts val="600"/>
              </a:spcBef>
            </a:pPr>
            <a:r>
              <a:rPr lang="el-GR" altLang="el-GR" dirty="0"/>
              <a:t>προσευχή και ευχαριστία</a:t>
            </a:r>
            <a:endParaRPr lang="de-DE" altLang="el-GR" dirty="0"/>
          </a:p>
          <a:p>
            <a:pPr lvl="1">
              <a:spcBef>
                <a:spcPts val="600"/>
              </a:spcBef>
            </a:pPr>
            <a:r>
              <a:rPr lang="el-GR" altLang="el-GR" dirty="0"/>
              <a:t>Κυρίως Θέμα</a:t>
            </a:r>
          </a:p>
          <a:p>
            <a:pPr lvl="1">
              <a:spcBef>
                <a:spcPts val="600"/>
              </a:spcBef>
            </a:pPr>
            <a:r>
              <a:rPr lang="el-GR" altLang="el-GR" dirty="0" err="1"/>
              <a:t>Απο</a:t>
            </a:r>
            <a:r>
              <a:rPr lang="el-GR" altLang="el-GR" dirty="0"/>
              <a:t>-χαιρετισμοί</a:t>
            </a:r>
            <a:endParaRPr lang="de-DE" altLang="el-GR" dirty="0"/>
          </a:p>
          <a:p>
            <a:pPr marL="0" indent="0">
              <a:buNone/>
            </a:pPr>
            <a:r>
              <a:rPr lang="de-DE" altLang="el-GR" dirty="0">
                <a:sym typeface="Wingdings" panose="05000000000000000000" pitchFamily="2" charset="2"/>
              </a:rPr>
              <a:t> </a:t>
            </a:r>
            <a:r>
              <a:rPr lang="el-GR" altLang="el-GR" dirty="0">
                <a:sym typeface="Wingdings" panose="05000000000000000000" pitchFamily="2" charset="2"/>
              </a:rPr>
              <a:t>Δεν είναι «Επιστολή»</a:t>
            </a:r>
            <a:endParaRPr lang="de-DE" altLang="el-GR" dirty="0"/>
          </a:p>
          <a:p>
            <a:pPr>
              <a:spcBef>
                <a:spcPts val="600"/>
              </a:spcBef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6112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/>
              <a:t>Προς  </a:t>
            </a:r>
            <a:r>
              <a:rPr lang="el-GR" sz="4400" dirty="0" err="1" smtClean="0"/>
              <a:t>Κολοσσαείς</a:t>
            </a: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3200" i="1" dirty="0" smtClean="0"/>
              <a:t>η </a:t>
            </a:r>
            <a:r>
              <a:rPr lang="el-GR" sz="3200" i="1" dirty="0"/>
              <a:t>πιο περίεργη επιστολή του Παύλου </a:t>
            </a:r>
            <a:endParaRPr lang="el-GR" sz="3600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Ερεθίσματα αγιογραφικής </a:t>
            </a:r>
            <a:r>
              <a:rPr lang="el-GR" altLang="el-GR" sz="3200" dirty="0" smtClean="0"/>
              <a:t>μελέτης</a:t>
            </a:r>
            <a:endParaRPr lang="de-DE" altLang="el-GR" sz="3200" dirty="0"/>
          </a:p>
        </p:txBody>
      </p:sp>
    </p:spTree>
    <p:extLst>
      <p:ext uri="{BB962C8B-B14F-4D97-AF65-F5344CB8AC3E}">
        <p14:creationId xmlns:p14="http://schemas.microsoft.com/office/powerpoint/2010/main" val="153770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Ένα </a:t>
            </a:r>
            <a:r>
              <a:rPr lang="el-GR" dirty="0" err="1"/>
              <a:t>παύλειο</a:t>
            </a:r>
            <a:r>
              <a:rPr lang="el-GR" dirty="0"/>
              <a:t> γράμμα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Μέχρι τον 19</a:t>
            </a:r>
            <a:r>
              <a:rPr lang="el-GR" altLang="el-GR" baseline="30000" dirty="0"/>
              <a:t>ο</a:t>
            </a:r>
            <a:r>
              <a:rPr lang="el-GR" altLang="el-GR" dirty="0"/>
              <a:t> αι. αναγνωριζόταν ως </a:t>
            </a:r>
            <a:r>
              <a:rPr lang="el-GR" altLang="el-GR" dirty="0" err="1"/>
              <a:t>παύλειο</a:t>
            </a:r>
            <a:r>
              <a:rPr lang="de-DE" altLang="el-GR" dirty="0"/>
              <a:t>:</a:t>
            </a:r>
          </a:p>
          <a:p>
            <a:pPr lvl="1"/>
            <a:r>
              <a:rPr lang="el-GR" altLang="el-GR" sz="2400" dirty="0"/>
              <a:t>Μνημονεύεται μάλλον από τον Ιουστίνο </a:t>
            </a:r>
            <a:r>
              <a:rPr lang="de-DE" altLang="el-GR" sz="2400" dirty="0"/>
              <a:t>(110 - 165 </a:t>
            </a:r>
            <a:r>
              <a:rPr lang="el-GR" altLang="el-GR" sz="2400" dirty="0" err="1"/>
              <a:t>μ.Χ</a:t>
            </a:r>
            <a:r>
              <a:rPr lang="de-DE" altLang="el-GR" sz="2400" dirty="0"/>
              <a:t>.).</a:t>
            </a:r>
          </a:p>
          <a:p>
            <a:pPr lvl="1"/>
            <a:r>
              <a:rPr lang="el-GR" altLang="el-GR" sz="2400" dirty="0"/>
              <a:t>Έγινε αποδεκτή από τον </a:t>
            </a:r>
            <a:r>
              <a:rPr lang="el-GR" altLang="el-GR" sz="2400" dirty="0" err="1"/>
              <a:t>Μαρκίωνα</a:t>
            </a:r>
            <a:r>
              <a:rPr lang="el-GR" altLang="el-GR" sz="2400" dirty="0"/>
              <a:t> </a:t>
            </a:r>
            <a:r>
              <a:rPr lang="de-DE" altLang="el-GR" sz="2400" dirty="0"/>
              <a:t>(140 </a:t>
            </a:r>
            <a:r>
              <a:rPr lang="el-GR" altLang="el-GR" sz="2400" dirty="0"/>
              <a:t>μ.Χ.</a:t>
            </a:r>
            <a:r>
              <a:rPr lang="de-DE" altLang="el-GR" sz="2400" dirty="0"/>
              <a:t>) </a:t>
            </a:r>
            <a:r>
              <a:rPr lang="el-GR" altLang="el-GR" sz="2400" dirty="0"/>
              <a:t>και μνημονεύεται στον Κανόνα</a:t>
            </a:r>
            <a:r>
              <a:rPr lang="de-DE" altLang="el-GR" sz="2400" dirty="0"/>
              <a:t> </a:t>
            </a:r>
            <a:r>
              <a:rPr lang="de-DE" altLang="el-GR" sz="2400" dirty="0" err="1"/>
              <a:t>Muratori</a:t>
            </a:r>
            <a:r>
              <a:rPr lang="de-DE" altLang="el-GR" sz="2400" dirty="0"/>
              <a:t> (170 </a:t>
            </a:r>
            <a:r>
              <a:rPr lang="el-GR" altLang="el-GR" sz="2400" dirty="0"/>
              <a:t>μ.Χ.</a:t>
            </a:r>
            <a:r>
              <a:rPr lang="de-DE" altLang="el-GR" sz="2400" dirty="0"/>
              <a:t>)</a:t>
            </a:r>
            <a:endParaRPr lang="el-GR" altLang="el-GR" sz="2400" dirty="0"/>
          </a:p>
          <a:p>
            <a:pPr lvl="1"/>
            <a:r>
              <a:rPr lang="el-GR" altLang="el-GR" sz="2400" dirty="0"/>
              <a:t>Αποδεκτή και από τους Πατέρες</a:t>
            </a:r>
            <a:endParaRPr lang="de-DE" altLang="el-GR" sz="24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9207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Παράδοση κειμένου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</a:pPr>
            <a:r>
              <a:rPr lang="el-GR" altLang="el-GR" dirty="0"/>
              <a:t>Απαντά στη γνωστή συλλογή Παπύρων </a:t>
            </a:r>
            <a:r>
              <a:rPr lang="de-DE" altLang="el-GR" dirty="0"/>
              <a:t>Chester </a:t>
            </a:r>
            <a:r>
              <a:rPr lang="de-DE" altLang="el-GR" dirty="0" err="1"/>
              <a:t>Beatty</a:t>
            </a:r>
            <a:r>
              <a:rPr lang="de-DE" altLang="el-GR" dirty="0"/>
              <a:t> Papyri-II (p46).</a:t>
            </a:r>
          </a:p>
          <a:p>
            <a:pPr lvl="1" algn="just">
              <a:spcBef>
                <a:spcPts val="600"/>
              </a:spcBef>
            </a:pPr>
            <a:r>
              <a:rPr lang="el-GR" altLang="el-GR" dirty="0"/>
              <a:t>Η συλλογή είναι του </a:t>
            </a:r>
            <a:r>
              <a:rPr lang="de-DE" altLang="el-GR" dirty="0"/>
              <a:t>2</a:t>
            </a:r>
            <a:r>
              <a:rPr lang="el-GR" altLang="el-GR" dirty="0"/>
              <a:t>ου</a:t>
            </a:r>
            <a:r>
              <a:rPr lang="de-DE" altLang="el-GR" dirty="0"/>
              <a:t>.</a:t>
            </a:r>
            <a:r>
              <a:rPr lang="el-GR" altLang="el-GR" dirty="0"/>
              <a:t> αι.</a:t>
            </a:r>
            <a:r>
              <a:rPr lang="de-DE" altLang="el-GR" dirty="0"/>
              <a:t> </a:t>
            </a:r>
            <a:r>
              <a:rPr lang="el-GR" altLang="el-GR" dirty="0"/>
              <a:t>και περιέχει </a:t>
            </a:r>
            <a:r>
              <a:rPr lang="de-DE" altLang="el-GR" dirty="0"/>
              <a:t>10 </a:t>
            </a:r>
            <a:r>
              <a:rPr lang="el-GR" altLang="el-GR" dirty="0" err="1"/>
              <a:t>καινοδιαθηκικές</a:t>
            </a:r>
            <a:r>
              <a:rPr lang="el-GR" altLang="el-GR" dirty="0"/>
              <a:t> επιστολές με την εξής σειρά</a:t>
            </a:r>
            <a:r>
              <a:rPr lang="de-DE" altLang="el-GR" dirty="0"/>
              <a:t>:</a:t>
            </a:r>
          </a:p>
          <a:p>
            <a:pPr lvl="2" algn="just">
              <a:spcBef>
                <a:spcPts val="0"/>
              </a:spcBef>
            </a:pPr>
            <a:r>
              <a:rPr lang="el-GR" altLang="el-GR" dirty="0" err="1"/>
              <a:t>Ρωμ</a:t>
            </a:r>
            <a:r>
              <a:rPr lang="el-GR" altLang="el-GR" dirty="0"/>
              <a:t>.</a:t>
            </a:r>
            <a:r>
              <a:rPr lang="de-DE" altLang="el-GR" dirty="0"/>
              <a:t>, </a:t>
            </a:r>
            <a:r>
              <a:rPr lang="el-GR" altLang="el-GR" dirty="0"/>
              <a:t>Εβρ.</a:t>
            </a:r>
            <a:r>
              <a:rPr lang="de-DE" altLang="el-GR" dirty="0"/>
              <a:t>,</a:t>
            </a:r>
            <a:r>
              <a:rPr lang="el-GR" altLang="el-GR" dirty="0"/>
              <a:t>Α’</a:t>
            </a:r>
            <a:r>
              <a:rPr lang="de-DE" altLang="el-GR" dirty="0"/>
              <a:t> &amp; </a:t>
            </a:r>
            <a:r>
              <a:rPr lang="el-GR" altLang="el-GR" dirty="0"/>
              <a:t>Β’</a:t>
            </a:r>
            <a:r>
              <a:rPr lang="de-DE" altLang="el-GR" dirty="0"/>
              <a:t> Ko</a:t>
            </a:r>
            <a:r>
              <a:rPr lang="el-GR" altLang="el-GR" dirty="0"/>
              <a:t>ρ.</a:t>
            </a:r>
            <a:r>
              <a:rPr lang="de-DE" altLang="el-GR" dirty="0"/>
              <a:t>, </a:t>
            </a:r>
          </a:p>
          <a:p>
            <a:pPr lvl="2" algn="just">
              <a:spcBef>
                <a:spcPts val="0"/>
              </a:spcBef>
            </a:pPr>
            <a:r>
              <a:rPr lang="de-DE" altLang="el-GR" dirty="0"/>
              <a:t>E</a:t>
            </a:r>
            <a:r>
              <a:rPr lang="el-GR" altLang="el-GR" dirty="0"/>
              <a:t>φ.</a:t>
            </a:r>
            <a:r>
              <a:rPr lang="de-DE" altLang="el-GR" dirty="0"/>
              <a:t>, </a:t>
            </a:r>
            <a:r>
              <a:rPr lang="el-GR" altLang="el-GR" dirty="0" err="1"/>
              <a:t>Γαλ</a:t>
            </a:r>
            <a:r>
              <a:rPr lang="el-GR" altLang="el-GR" dirty="0"/>
              <a:t>.</a:t>
            </a:r>
            <a:r>
              <a:rPr lang="de-DE" altLang="el-GR" dirty="0"/>
              <a:t>,</a:t>
            </a:r>
          </a:p>
          <a:p>
            <a:pPr lvl="2" algn="just">
              <a:spcBef>
                <a:spcPts val="0"/>
              </a:spcBef>
            </a:pPr>
            <a:r>
              <a:rPr lang="el-GR" altLang="el-GR" dirty="0" err="1"/>
              <a:t>Φιλ</a:t>
            </a:r>
            <a:r>
              <a:rPr lang="el-GR" altLang="el-GR" dirty="0"/>
              <a:t>.</a:t>
            </a:r>
            <a:r>
              <a:rPr lang="de-DE" altLang="el-GR" dirty="0"/>
              <a:t>, Ko</a:t>
            </a:r>
            <a:r>
              <a:rPr lang="el-GR" altLang="el-GR" dirty="0"/>
              <a:t>λ.</a:t>
            </a:r>
            <a:r>
              <a:rPr lang="de-DE" altLang="el-GR" dirty="0"/>
              <a:t>,</a:t>
            </a:r>
          </a:p>
          <a:p>
            <a:pPr lvl="2" algn="just">
              <a:spcBef>
                <a:spcPts val="0"/>
              </a:spcBef>
            </a:pPr>
            <a:r>
              <a:rPr lang="el-GR" altLang="el-GR" dirty="0"/>
              <a:t>Α’</a:t>
            </a:r>
            <a:r>
              <a:rPr lang="de-DE" altLang="el-GR" dirty="0"/>
              <a:t> &amp; </a:t>
            </a:r>
            <a:r>
              <a:rPr lang="el-GR" altLang="el-GR" dirty="0"/>
              <a:t>Β’</a:t>
            </a:r>
            <a:r>
              <a:rPr lang="de-DE" altLang="el-GR" dirty="0"/>
              <a:t> </a:t>
            </a:r>
            <a:r>
              <a:rPr lang="el-GR" altLang="el-GR" dirty="0" err="1"/>
              <a:t>Θεσ</a:t>
            </a:r>
            <a:r>
              <a:rPr lang="el-GR" altLang="el-GR" dirty="0"/>
              <a:t>.</a:t>
            </a:r>
            <a:endParaRPr lang="de-DE" altLang="el-GR" dirty="0"/>
          </a:p>
          <a:p>
            <a:pPr>
              <a:spcBef>
                <a:spcPts val="600"/>
              </a:spcBef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2881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Παράδοση κειμένου [2]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156" y="5661248"/>
            <a:ext cx="8229600" cy="720080"/>
          </a:xfrm>
        </p:spPr>
        <p:txBody>
          <a:bodyPr>
            <a:normAutofit/>
          </a:bodyPr>
          <a:lstStyle/>
          <a:p>
            <a:r>
              <a:rPr lang="de-DE" altLang="el-GR" dirty="0"/>
              <a:t>P46 –</a:t>
            </a:r>
            <a:r>
              <a:rPr lang="el-GR" altLang="el-GR" dirty="0" err="1"/>
              <a:t>Φιλιππησίους</a:t>
            </a:r>
            <a:r>
              <a:rPr lang="el-GR" altLang="el-GR" dirty="0"/>
              <a:t>/</a:t>
            </a:r>
            <a:r>
              <a:rPr lang="el-GR" altLang="el-GR" dirty="0" err="1"/>
              <a:t>Κολοσσαείς</a:t>
            </a:r>
            <a:endParaRPr lang="de-DE" altLang="el-GR" dirty="0"/>
          </a:p>
          <a:p>
            <a:endParaRPr lang="el-GR" dirty="0"/>
          </a:p>
        </p:txBody>
      </p:sp>
      <p:pic>
        <p:nvPicPr>
          <p:cNvPr id="4" name="Picture 4" descr="P46 Röm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521048"/>
            <a:ext cx="6350000" cy="4140200"/>
          </a:xfrm>
          <a:prstGeom prst="rect">
            <a:avLst/>
          </a:prstGeom>
          <a:noFill/>
          <a:ln>
            <a:solidFill>
              <a:srgbClr val="5075BC"/>
            </a:solidFill>
          </a:ln>
        </p:spPr>
      </p:pic>
      <p:sp>
        <p:nvSpPr>
          <p:cNvPr id="5" name="AutoShape 5"/>
          <p:cNvSpPr>
            <a:spLocks noChangeArrowheads="1"/>
          </p:cNvSpPr>
          <p:nvPr/>
        </p:nvSpPr>
        <p:spPr bwMode="auto">
          <a:xfrm rot="21102632">
            <a:off x="5292725" y="4184873"/>
            <a:ext cx="1944688" cy="269875"/>
          </a:xfrm>
          <a:prstGeom prst="leftArrow">
            <a:avLst>
              <a:gd name="adj1" fmla="val 50000"/>
              <a:gd name="adj2" fmla="val 18014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927600" y="3608611"/>
            <a:ext cx="268182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dirty="0">
                <a:latin typeface="+mn-lt"/>
              </a:rPr>
              <a:t>Παραλλαγή</a:t>
            </a:r>
            <a:r>
              <a:rPr lang="de-DE" altLang="el-GR" dirty="0">
                <a:latin typeface="+mn-lt"/>
              </a:rPr>
              <a:t> „AM</a:t>
            </a:r>
            <a:r>
              <a:rPr lang="el-GR" altLang="el-GR" dirty="0">
                <a:latin typeface="+mn-lt"/>
              </a:rPr>
              <a:t> </a:t>
            </a:r>
            <a:r>
              <a:rPr lang="de-DE" altLang="el-GR" dirty="0">
                <a:latin typeface="+mn-lt"/>
              </a:rPr>
              <a:t>N“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4859338" y="4616673"/>
            <a:ext cx="3603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725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Παράδοση κειμένου </a:t>
            </a:r>
            <a:r>
              <a:rPr lang="el-GR" altLang="el-GR" dirty="0" smtClean="0"/>
              <a:t>[3]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l-GR" altLang="el-GR" dirty="0"/>
              <a:t>Η παραλλαγή αφορά στη ΦΙΛΙΠΠΗΣΙΟΥΣ</a:t>
            </a:r>
            <a:r>
              <a:rPr lang="de-DE" altLang="el-GR" dirty="0"/>
              <a:t>.</a:t>
            </a:r>
          </a:p>
          <a:p>
            <a:pPr>
              <a:spcBef>
                <a:spcPts val="600"/>
              </a:spcBef>
            </a:pPr>
            <a:r>
              <a:rPr lang="el-GR" altLang="el-GR" dirty="0"/>
              <a:t>Στο </a:t>
            </a:r>
            <a:r>
              <a:rPr lang="de-DE" altLang="el-GR" dirty="0"/>
              <a:t>P46 </a:t>
            </a:r>
            <a:r>
              <a:rPr lang="el-GR" altLang="el-GR" dirty="0"/>
              <a:t>διακρίνεται με σαφήνεια μια παραλλαγή:</a:t>
            </a:r>
            <a:endParaRPr lang="de-DE" altLang="el-GR" dirty="0"/>
          </a:p>
          <a:p>
            <a:pPr lvl="1">
              <a:spcBef>
                <a:spcPts val="600"/>
              </a:spcBef>
            </a:pPr>
            <a:r>
              <a:rPr lang="el-GR" altLang="el-GR" dirty="0"/>
              <a:t>Το </a:t>
            </a:r>
            <a:r>
              <a:rPr lang="el-GR" altLang="el-GR" dirty="0" err="1"/>
              <a:t>Φιλ</a:t>
            </a:r>
            <a:r>
              <a:rPr lang="el-GR" altLang="el-GR" dirty="0"/>
              <a:t>.</a:t>
            </a:r>
            <a:r>
              <a:rPr lang="de-DE" altLang="el-GR" dirty="0"/>
              <a:t> 4,23 </a:t>
            </a:r>
            <a:r>
              <a:rPr lang="el-GR" altLang="el-GR" dirty="0"/>
              <a:t>σύμφωνα με </a:t>
            </a:r>
            <a:r>
              <a:rPr lang="de-DE" altLang="el-GR" dirty="0"/>
              <a:t>P46 </a:t>
            </a:r>
            <a:r>
              <a:rPr lang="el-GR" altLang="el-GR" dirty="0"/>
              <a:t>τελειώνει με τη φράση </a:t>
            </a:r>
            <a:r>
              <a:rPr lang="de-DE" altLang="el-GR" dirty="0"/>
              <a:t>„</a:t>
            </a:r>
            <a:r>
              <a:rPr lang="el-GR" altLang="el-GR" dirty="0"/>
              <a:t>Αμήν</a:t>
            </a:r>
            <a:r>
              <a:rPr lang="de-DE" altLang="el-GR" dirty="0"/>
              <a:t>“.</a:t>
            </a:r>
          </a:p>
          <a:p>
            <a:pPr>
              <a:spcBef>
                <a:spcPts val="600"/>
              </a:spcBef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2408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Παράδοση κειμένου </a:t>
            </a:r>
            <a:r>
              <a:rPr lang="el-GR" altLang="el-GR" dirty="0" smtClean="0"/>
              <a:t>[4]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Αυτή η παραλλαγή παραδίδεται στα ακόλουθα χειρόγραφα </a:t>
            </a:r>
            <a:r>
              <a:rPr lang="de-DE" altLang="el-GR" dirty="0"/>
              <a:t>:</a:t>
            </a:r>
          </a:p>
          <a:p>
            <a:pPr lvl="1">
              <a:spcBef>
                <a:spcPts val="600"/>
              </a:spcBef>
            </a:pPr>
            <a:r>
              <a:rPr lang="el-GR" altLang="el-GR" dirty="0"/>
              <a:t>Κώδικας</a:t>
            </a:r>
            <a:r>
              <a:rPr lang="de-DE" altLang="el-GR" dirty="0"/>
              <a:t> </a:t>
            </a:r>
            <a:r>
              <a:rPr lang="el-GR" altLang="el-GR" dirty="0"/>
              <a:t>Σιναϊτικός</a:t>
            </a:r>
            <a:r>
              <a:rPr lang="de-DE" altLang="el-GR" dirty="0"/>
              <a:t> (</a:t>
            </a:r>
            <a:r>
              <a:rPr lang="el-GR" altLang="el-GR" dirty="0"/>
              <a:t>περ</a:t>
            </a:r>
            <a:r>
              <a:rPr lang="de-DE" altLang="el-GR" dirty="0"/>
              <a:t>. 340) </a:t>
            </a:r>
          </a:p>
          <a:p>
            <a:pPr lvl="1">
              <a:spcBef>
                <a:spcPts val="600"/>
              </a:spcBef>
            </a:pPr>
            <a:r>
              <a:rPr lang="el-GR" altLang="el-GR" dirty="0"/>
              <a:t>Κώδικας</a:t>
            </a:r>
            <a:r>
              <a:rPr lang="de-DE" altLang="el-GR" dirty="0"/>
              <a:t> </a:t>
            </a:r>
            <a:r>
              <a:rPr lang="el-GR" altLang="el-GR" dirty="0"/>
              <a:t>Αλεξανδρινός</a:t>
            </a:r>
            <a:r>
              <a:rPr lang="de-DE" altLang="el-GR" dirty="0"/>
              <a:t>(</a:t>
            </a:r>
            <a:r>
              <a:rPr lang="el-GR" altLang="el-GR" dirty="0"/>
              <a:t>περ</a:t>
            </a:r>
            <a:r>
              <a:rPr lang="de-DE" altLang="el-GR" dirty="0"/>
              <a:t>. 400 - 425 </a:t>
            </a:r>
            <a:r>
              <a:rPr lang="el-GR" altLang="el-GR" dirty="0"/>
              <a:t>μ.Χ.</a:t>
            </a:r>
            <a:r>
              <a:rPr lang="de-DE" altLang="el-GR" dirty="0"/>
              <a:t>)</a:t>
            </a:r>
          </a:p>
          <a:p>
            <a:pPr lvl="1">
              <a:spcBef>
                <a:spcPts val="600"/>
              </a:spcBef>
            </a:pPr>
            <a:r>
              <a:rPr lang="el-GR" altLang="el-GR" dirty="0"/>
              <a:t>Κώδικας</a:t>
            </a:r>
            <a:r>
              <a:rPr lang="de-DE" altLang="el-GR" dirty="0"/>
              <a:t> B</a:t>
            </a:r>
            <a:r>
              <a:rPr lang="el-GR" altLang="el-GR" dirty="0" err="1"/>
              <a:t>έζα</a:t>
            </a:r>
            <a:r>
              <a:rPr lang="de-DE" altLang="el-GR" dirty="0"/>
              <a:t> (</a:t>
            </a:r>
            <a:r>
              <a:rPr lang="el-GR" altLang="el-GR" dirty="0"/>
              <a:t>περ</a:t>
            </a:r>
            <a:r>
              <a:rPr lang="de-DE" altLang="el-GR" dirty="0"/>
              <a:t>. 450 </a:t>
            </a:r>
            <a:r>
              <a:rPr lang="el-GR" altLang="el-GR" dirty="0"/>
              <a:t>μ.Χ.</a:t>
            </a:r>
            <a:r>
              <a:rPr lang="de-DE" altLang="el-GR" dirty="0"/>
              <a:t>)</a:t>
            </a:r>
          </a:p>
          <a:p>
            <a:pPr lvl="1">
              <a:spcBef>
                <a:spcPts val="600"/>
              </a:spcBef>
            </a:pPr>
            <a:r>
              <a:rPr lang="el-GR" altLang="el-GR" dirty="0"/>
              <a:t>Κώδικας</a:t>
            </a:r>
            <a:r>
              <a:rPr lang="de-DE" altLang="el-GR" dirty="0"/>
              <a:t> </a:t>
            </a:r>
            <a:r>
              <a:rPr lang="de-DE" altLang="el-GR" dirty="0" err="1"/>
              <a:t>Cyprius</a:t>
            </a:r>
            <a:r>
              <a:rPr lang="de-DE" altLang="el-GR" dirty="0"/>
              <a:t> (9.</a:t>
            </a:r>
            <a:r>
              <a:rPr lang="el-GR" altLang="el-GR" dirty="0"/>
              <a:t>αι</a:t>
            </a:r>
            <a:r>
              <a:rPr lang="de-DE" altLang="el-GR" dirty="0"/>
              <a:t>.)</a:t>
            </a:r>
          </a:p>
          <a:p>
            <a:pPr lvl="1">
              <a:spcBef>
                <a:spcPts val="600"/>
              </a:spcBef>
            </a:pPr>
            <a:r>
              <a:rPr lang="el-GR" altLang="el-GR" dirty="0"/>
              <a:t>Κώδικας</a:t>
            </a:r>
            <a:r>
              <a:rPr lang="de-DE" altLang="el-GR" dirty="0"/>
              <a:t> </a:t>
            </a:r>
            <a:r>
              <a:rPr lang="de-DE" altLang="el-GR" dirty="0" err="1"/>
              <a:t>Regius</a:t>
            </a:r>
            <a:r>
              <a:rPr lang="de-DE" altLang="el-GR" dirty="0"/>
              <a:t> (8. </a:t>
            </a:r>
            <a:r>
              <a:rPr lang="el-GR" altLang="el-GR" dirty="0"/>
              <a:t>αι</a:t>
            </a:r>
            <a:r>
              <a:rPr lang="de-DE" altLang="el-GR" dirty="0"/>
              <a:t>.)</a:t>
            </a:r>
            <a:endParaRPr lang="el-GR" altLang="el-GR" dirty="0"/>
          </a:p>
          <a:p>
            <a:pPr lvl="1">
              <a:spcBef>
                <a:spcPts val="600"/>
              </a:spcBef>
            </a:pPr>
            <a:r>
              <a:rPr lang="el-GR" altLang="el-GR" dirty="0"/>
              <a:t>όλα τα Μικρογράμματα</a:t>
            </a:r>
            <a:endParaRPr lang="de-DE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5575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Παράδοση κειμένου </a:t>
            </a:r>
            <a:r>
              <a:rPr lang="el-GR" altLang="el-GR" dirty="0" smtClean="0"/>
              <a:t>[5]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Φαίνεται ότι ο αντιγραφέας ήταν επηρεασμένος από τη λειτουργική χρήση γι’ αυτό το </a:t>
            </a:r>
            <a:r>
              <a:rPr lang="el-GR" altLang="el-GR" i="1" dirty="0"/>
              <a:t>ΑΜΗΝ</a:t>
            </a:r>
            <a:r>
              <a:rPr lang="el-GR" altLang="el-GR" dirty="0"/>
              <a:t> απουσιάζει στα ακόλουθα χειρόγραφα </a:t>
            </a:r>
            <a:r>
              <a:rPr lang="de-DE" altLang="el-GR" dirty="0"/>
              <a:t>:</a:t>
            </a:r>
          </a:p>
          <a:p>
            <a:pPr lvl="1">
              <a:spcBef>
                <a:spcPts val="600"/>
              </a:spcBef>
            </a:pPr>
            <a:r>
              <a:rPr lang="el-GR" altLang="el-GR" dirty="0"/>
              <a:t>Κώδικας</a:t>
            </a:r>
            <a:r>
              <a:rPr lang="de-DE" altLang="el-GR" dirty="0"/>
              <a:t> </a:t>
            </a:r>
            <a:r>
              <a:rPr lang="el-GR" altLang="el-GR" dirty="0" err="1"/>
              <a:t>Βατικανός</a:t>
            </a:r>
            <a:r>
              <a:rPr lang="el-GR" altLang="el-GR" dirty="0"/>
              <a:t> </a:t>
            </a:r>
            <a:r>
              <a:rPr lang="de-DE" altLang="el-GR" dirty="0"/>
              <a:t>(ca. 300 - 325 </a:t>
            </a:r>
            <a:r>
              <a:rPr lang="el-GR" altLang="el-GR" dirty="0"/>
              <a:t>μ.Χ.</a:t>
            </a:r>
            <a:r>
              <a:rPr lang="de-DE" altLang="el-GR" dirty="0"/>
              <a:t>)</a:t>
            </a:r>
          </a:p>
          <a:p>
            <a:pPr lvl="1">
              <a:spcBef>
                <a:spcPts val="600"/>
              </a:spcBef>
            </a:pPr>
            <a:r>
              <a:rPr lang="el-GR" altLang="el-GR" dirty="0"/>
              <a:t>Κώδικας</a:t>
            </a:r>
            <a:r>
              <a:rPr lang="de-DE" altLang="el-GR" dirty="0"/>
              <a:t> </a:t>
            </a:r>
            <a:r>
              <a:rPr lang="de-DE" altLang="el-GR" dirty="0" err="1"/>
              <a:t>Augiensis</a:t>
            </a:r>
            <a:r>
              <a:rPr lang="de-DE" altLang="el-GR" dirty="0"/>
              <a:t> (9. Jh.)</a:t>
            </a:r>
          </a:p>
          <a:p>
            <a:pPr lvl="1">
              <a:spcBef>
                <a:spcPts val="600"/>
              </a:spcBef>
            </a:pPr>
            <a:r>
              <a:rPr lang="el-GR" altLang="el-GR" dirty="0"/>
              <a:t>Κώδικας</a:t>
            </a:r>
            <a:r>
              <a:rPr lang="de-DE" altLang="el-GR" dirty="0"/>
              <a:t> </a:t>
            </a:r>
            <a:r>
              <a:rPr lang="de-DE" altLang="el-GR" dirty="0" err="1"/>
              <a:t>Boernanius</a:t>
            </a:r>
            <a:r>
              <a:rPr lang="de-DE" altLang="el-GR" dirty="0"/>
              <a:t> (9. Jh</a:t>
            </a:r>
            <a:r>
              <a:rPr lang="de-DE" altLang="el-GR" dirty="0" smtClean="0"/>
              <a:t>.)</a:t>
            </a:r>
            <a:endParaRPr lang="de-DE" altLang="el-GR" dirty="0"/>
          </a:p>
        </p:txBody>
      </p:sp>
    </p:spTree>
    <p:extLst>
      <p:ext uri="{BB962C8B-B14F-4D97-AF65-F5344CB8AC3E}">
        <p14:creationId xmlns:p14="http://schemas.microsoft.com/office/powerpoint/2010/main" val="157820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Δομή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de-DE" altLang="el-GR" dirty="0"/>
              <a:t>K</a:t>
            </a:r>
            <a:r>
              <a:rPr lang="el-GR" altLang="el-GR" dirty="0" err="1"/>
              <a:t>εφάλαια</a:t>
            </a:r>
            <a:r>
              <a:rPr lang="de-DE" altLang="el-GR" dirty="0"/>
              <a:t> 1 - 2</a:t>
            </a:r>
          </a:p>
          <a:p>
            <a:pPr lvl="1">
              <a:spcBef>
                <a:spcPts val="600"/>
              </a:spcBef>
            </a:pPr>
            <a:r>
              <a:rPr lang="el-GR" altLang="el-GR" dirty="0"/>
              <a:t>Εν Χριστώ έχουμε τα πάντα</a:t>
            </a:r>
            <a:r>
              <a:rPr lang="de-DE" altLang="el-GR" dirty="0" smtClean="0"/>
              <a:t>.</a:t>
            </a:r>
            <a:endParaRPr lang="de-DE" altLang="el-GR" dirty="0"/>
          </a:p>
          <a:p>
            <a:pPr>
              <a:spcBef>
                <a:spcPts val="3000"/>
              </a:spcBef>
            </a:pPr>
            <a:r>
              <a:rPr lang="de-DE" altLang="el-GR" dirty="0"/>
              <a:t>K</a:t>
            </a:r>
            <a:r>
              <a:rPr lang="el-GR" altLang="el-GR" dirty="0" err="1"/>
              <a:t>εφάλαια</a:t>
            </a:r>
            <a:r>
              <a:rPr lang="de-DE" altLang="el-GR" dirty="0"/>
              <a:t> 3 - 4</a:t>
            </a:r>
          </a:p>
          <a:p>
            <a:pPr lvl="1">
              <a:spcBef>
                <a:spcPts val="600"/>
              </a:spcBef>
            </a:pPr>
            <a:r>
              <a:rPr lang="el-GR" altLang="el-GR" dirty="0"/>
              <a:t>Οι Χριστιανοί ζουν ως καινοί άνθρωποι</a:t>
            </a:r>
            <a:endParaRPr lang="de-DE" altLang="el-GR" dirty="0"/>
          </a:p>
          <a:p>
            <a:pPr>
              <a:spcBef>
                <a:spcPts val="600"/>
              </a:spcBef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4384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Βιβλιογραφία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871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Γραφήματα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el-GR" dirty="0"/>
              <a:t>Online</a:t>
            </a:r>
          </a:p>
          <a:p>
            <a:pPr lvl="1"/>
            <a:r>
              <a:rPr lang="el-GR" altLang="el-GR" dirty="0"/>
              <a:t>Η ΦΩΤΟΓΡΑΦΙΑ ΤΩΝ ΚΟΛΟΣΣΩΝ ΑΠΌ </a:t>
            </a:r>
            <a:r>
              <a:rPr lang="de-DE" altLang="el-GR" dirty="0"/>
              <a:t>:</a:t>
            </a:r>
          </a:p>
          <a:p>
            <a:pPr lvl="2"/>
            <a:r>
              <a:rPr lang="de-DE" altLang="el-GR" dirty="0">
                <a:hlinkClick r:id="rId3"/>
              </a:rPr>
              <a:t>http://www.holylandphotos.org</a:t>
            </a:r>
            <a:endParaRPr lang="de-DE" altLang="el-GR" dirty="0"/>
          </a:p>
          <a:p>
            <a:pPr lvl="3"/>
            <a:r>
              <a:rPr lang="de-DE" altLang="el-GR" dirty="0"/>
              <a:t>- eine phantastische US-amerikanische HP von Dr. Rasmussen / Bethel College </a:t>
            </a:r>
          </a:p>
          <a:p>
            <a:pPr lvl="3"/>
            <a:r>
              <a:rPr lang="de-DE" altLang="el-GR" dirty="0"/>
              <a:t>- eine HP mit ca. 900 </a:t>
            </a:r>
            <a:r>
              <a:rPr lang="de-DE" altLang="el-GR" dirty="0" err="1"/>
              <a:t>Photos</a:t>
            </a:r>
            <a:r>
              <a:rPr lang="de-DE" altLang="el-GR" dirty="0"/>
              <a:t> (Stand: 5/2003)</a:t>
            </a:r>
          </a:p>
          <a:p>
            <a:pPr lvl="1"/>
            <a:r>
              <a:rPr lang="el-GR" altLang="el-GR" dirty="0"/>
              <a:t>Η ΦΩΤΟΓΡΑΦΙΑ ΤΟΥ ΧΕΙΡΟΓΡΑΦΟΥ</a:t>
            </a:r>
            <a:r>
              <a:rPr lang="de-DE" altLang="el-GR" dirty="0"/>
              <a:t>:</a:t>
            </a:r>
          </a:p>
          <a:p>
            <a:pPr lvl="2"/>
            <a:r>
              <a:rPr lang="de-DE" altLang="el-GR" dirty="0">
                <a:hlinkClick r:id="rId4"/>
              </a:rPr>
              <a:t>http://www.cbl.ie</a:t>
            </a:r>
            <a:endParaRPr lang="de-DE" altLang="el-GR" dirty="0"/>
          </a:p>
          <a:p>
            <a:pPr lvl="3"/>
            <a:r>
              <a:rPr lang="de-DE" altLang="el-GR" dirty="0"/>
              <a:t>„Chester </a:t>
            </a:r>
            <a:r>
              <a:rPr lang="de-DE" altLang="el-GR" dirty="0" err="1"/>
              <a:t>Beatty</a:t>
            </a:r>
            <a:r>
              <a:rPr lang="de-DE" altLang="el-GR" dirty="0"/>
              <a:t> Library“, </a:t>
            </a:r>
            <a:r>
              <a:rPr lang="de-DE" altLang="el-GR" dirty="0" smtClean="0"/>
              <a:t>Irland</a:t>
            </a:r>
            <a:endParaRPr lang="de-DE" altLang="el-GR" dirty="0"/>
          </a:p>
        </p:txBody>
      </p:sp>
    </p:spTree>
    <p:extLst>
      <p:ext uri="{BB962C8B-B14F-4D97-AF65-F5344CB8AC3E}">
        <p14:creationId xmlns:p14="http://schemas.microsoft.com/office/powerpoint/2010/main" val="351568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Γραφήματα [2]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el-GR" dirty="0"/>
              <a:t>B</a:t>
            </a:r>
            <a:r>
              <a:rPr lang="el-GR" altLang="el-GR" dirty="0"/>
              <a:t>ΙΒΛΙΑ</a:t>
            </a:r>
            <a:endParaRPr lang="de-DE" altLang="el-GR" dirty="0"/>
          </a:p>
          <a:p>
            <a:pPr lvl="1"/>
            <a:r>
              <a:rPr lang="el-GR" altLang="el-GR" dirty="0"/>
              <a:t>Το Γράφημα της Μικράς Ασίας</a:t>
            </a:r>
            <a:r>
              <a:rPr lang="de-DE" altLang="el-GR" dirty="0"/>
              <a:t>:</a:t>
            </a:r>
          </a:p>
          <a:p>
            <a:pPr lvl="2"/>
            <a:r>
              <a:rPr lang="de-DE" altLang="el-GR" dirty="0"/>
              <a:t>Hrsg. </a:t>
            </a:r>
            <a:r>
              <a:rPr lang="de-DE" altLang="el-GR" dirty="0" err="1"/>
              <a:t>Bimson</a:t>
            </a:r>
            <a:r>
              <a:rPr lang="de-DE" altLang="el-GR" dirty="0"/>
              <a:t>, Kane, Paterson, Wiseman: </a:t>
            </a:r>
            <a:r>
              <a:rPr lang="de-DE" altLang="el-GR" i="1" dirty="0"/>
              <a:t>Der neue Bibelatlas</a:t>
            </a:r>
            <a:r>
              <a:rPr lang="de-DE" altLang="el-GR" dirty="0"/>
              <a:t>, Wuppertal: R. Brockhaus, 1992, S. 82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0168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Η τοποθεσία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3550" y="1557338"/>
            <a:ext cx="8229600" cy="4525962"/>
          </a:xfrm>
        </p:spPr>
        <p:txBody>
          <a:bodyPr rtlCol="0">
            <a:noAutofit/>
          </a:bodyPr>
          <a:lstStyle/>
          <a:p>
            <a:pPr>
              <a:spcBef>
                <a:spcPts val="600"/>
              </a:spcBef>
            </a:pPr>
            <a:r>
              <a:rPr lang="el-GR" altLang="el-GR" dirty="0"/>
              <a:t>Οι </a:t>
            </a:r>
            <a:r>
              <a:rPr lang="el-GR" altLang="el-GR" dirty="0" err="1"/>
              <a:t>Κολοσσές</a:t>
            </a:r>
            <a:r>
              <a:rPr lang="el-GR" altLang="el-GR" dirty="0"/>
              <a:t> βρίσκονταν </a:t>
            </a:r>
            <a:r>
              <a:rPr lang="de-DE" altLang="el-GR" dirty="0"/>
              <a:t>…</a:t>
            </a:r>
          </a:p>
          <a:p>
            <a:pPr lvl="1">
              <a:spcBef>
                <a:spcPts val="600"/>
              </a:spcBef>
            </a:pPr>
            <a:r>
              <a:rPr lang="el-GR" altLang="el-GR" dirty="0"/>
              <a:t>Στη Φρυγία</a:t>
            </a:r>
            <a:endParaRPr lang="de-DE" altLang="el-GR" dirty="0"/>
          </a:p>
          <a:p>
            <a:pPr lvl="2">
              <a:spcBef>
                <a:spcPts val="0"/>
              </a:spcBef>
            </a:pPr>
            <a:r>
              <a:rPr lang="el-GR" altLang="el-GR" dirty="0"/>
              <a:t>Στη ρωμαϊκή επαρχία της Ασίας</a:t>
            </a:r>
          </a:p>
          <a:p>
            <a:pPr lvl="2">
              <a:spcBef>
                <a:spcPts val="0"/>
              </a:spcBef>
            </a:pPr>
            <a:r>
              <a:rPr lang="el-GR" altLang="el-GR" dirty="0"/>
              <a:t>Τη Μικρά Ασία</a:t>
            </a:r>
            <a:endParaRPr lang="de-DE" altLang="el-GR" dirty="0"/>
          </a:p>
          <a:p>
            <a:pPr lvl="1">
              <a:spcBef>
                <a:spcPts val="600"/>
              </a:spcBef>
            </a:pPr>
            <a:r>
              <a:rPr lang="el-GR" altLang="el-GR" dirty="0"/>
              <a:t>στην Κοιλάδα του ποταμού Λύκου</a:t>
            </a:r>
            <a:r>
              <a:rPr lang="de-DE" altLang="el-GR" dirty="0"/>
              <a:t> </a:t>
            </a:r>
          </a:p>
          <a:p>
            <a:pPr lvl="2">
              <a:spcBef>
                <a:spcPts val="0"/>
              </a:spcBef>
            </a:pPr>
            <a:r>
              <a:rPr lang="el-GR" altLang="el-GR" dirty="0"/>
              <a:t>Παραπόταμο του Μαιάνδρου</a:t>
            </a:r>
            <a:endParaRPr lang="de-DE" altLang="el-GR" dirty="0"/>
          </a:p>
          <a:p>
            <a:pPr lvl="2">
              <a:spcBef>
                <a:spcPts val="0"/>
              </a:spcBef>
            </a:pPr>
            <a:r>
              <a:rPr lang="de-DE" altLang="el-GR" dirty="0"/>
              <a:t>16 </a:t>
            </a:r>
            <a:r>
              <a:rPr lang="el-GR" altLang="el-GR" dirty="0"/>
              <a:t>χλμ. νότια της </a:t>
            </a:r>
            <a:r>
              <a:rPr lang="el-GR" altLang="el-GR" dirty="0" err="1"/>
              <a:t>Λαοδίκειας</a:t>
            </a:r>
            <a:endParaRPr lang="de-DE" altLang="el-GR" dirty="0"/>
          </a:p>
          <a:p>
            <a:pPr lvl="1">
              <a:spcBef>
                <a:spcPts val="600"/>
              </a:spcBef>
            </a:pPr>
            <a:r>
              <a:rPr lang="el-GR" altLang="el-GR" dirty="0"/>
              <a:t>Σε μικρό λόφο</a:t>
            </a:r>
            <a:endParaRPr lang="de-DE" altLang="el-GR" dirty="0"/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l-GR" altLang="el-GR" dirty="0"/>
              <a:t>Στους πρόποδες του όρους </a:t>
            </a:r>
            <a:r>
              <a:rPr lang="de-DE" altLang="el-GR" dirty="0" err="1"/>
              <a:t>Honag</a:t>
            </a:r>
            <a:r>
              <a:rPr lang="de-DE" altLang="el-GR" dirty="0"/>
              <a:t> Dag</a:t>
            </a:r>
            <a:r>
              <a:rPr lang="el-GR" altLang="el-GR" dirty="0"/>
              <a:t> με ύψος </a:t>
            </a:r>
            <a:r>
              <a:rPr lang="de-DE" altLang="el-GR" dirty="0"/>
              <a:t>2571</a:t>
            </a:r>
            <a:r>
              <a:rPr lang="el-GR" altLang="el-GR" dirty="0"/>
              <a:t> μέτρα</a:t>
            </a:r>
            <a:endParaRPr lang="de-DE" altLang="el-GR" dirty="0"/>
          </a:p>
          <a:p>
            <a:pPr lvl="1">
              <a:spcBef>
                <a:spcPts val="600"/>
              </a:spcBef>
            </a:pPr>
            <a:r>
              <a:rPr lang="el-GR" altLang="el-GR" dirty="0"/>
              <a:t>περίπου</a:t>
            </a:r>
            <a:r>
              <a:rPr lang="de-DE" altLang="el-GR" dirty="0"/>
              <a:t> 160 </a:t>
            </a:r>
            <a:r>
              <a:rPr lang="el-GR" altLang="el-GR" dirty="0"/>
              <a:t>χλμ. ανατολικά της Εφέσου</a:t>
            </a:r>
            <a:endParaRPr lang="de-DE" altLang="el-GR" dirty="0"/>
          </a:p>
        </p:txBody>
      </p:sp>
    </p:spTree>
    <p:extLst>
      <p:ext uri="{BB962C8B-B14F-4D97-AF65-F5344CB8AC3E}">
        <p14:creationId xmlns:p14="http://schemas.microsoft.com/office/powerpoint/2010/main" val="154351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Πληροφορίες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l-GR" altLang="el-GR" i="1" dirty="0"/>
              <a:t>ΑΥΤΗ Η ΠΑΡΟΥΣΙΑΣΗ ΔΙΑΣΚΕΥΑΣΕ ΑΝΤΙΣΤΟΙΧΗ ΤΗΣ </a:t>
            </a:r>
            <a:r>
              <a:rPr lang="de-DE" altLang="el-GR" i="1" dirty="0"/>
              <a:t>„Evangelisch-Freikirchlichen Gemeinde Berlin </a:t>
            </a:r>
            <a:r>
              <a:rPr lang="de-DE" altLang="el-GR" i="1" dirty="0" err="1"/>
              <a:t>Hohenstaufenstraße</a:t>
            </a:r>
            <a:r>
              <a:rPr lang="de-DE" altLang="el-GR" i="1" dirty="0"/>
              <a:t>“</a:t>
            </a:r>
            <a:r>
              <a:rPr lang="de-DE" altLang="el-GR" dirty="0"/>
              <a:t>:</a:t>
            </a:r>
            <a:r>
              <a:rPr lang="el-GR" altLang="el-GR" dirty="0"/>
              <a:t> </a:t>
            </a:r>
            <a:r>
              <a:rPr lang="de-DE" altLang="el-GR" dirty="0">
                <a:hlinkClick r:id="rId3"/>
              </a:rPr>
              <a:t>http://www.efg-hohenstaufenstr.de</a:t>
            </a:r>
            <a:endParaRPr lang="de-DE" altLang="el-GR" dirty="0"/>
          </a:p>
          <a:p>
            <a:pPr>
              <a:buNone/>
            </a:pPr>
            <a:endParaRPr lang="el-GR" altLang="el-GR" dirty="0"/>
          </a:p>
          <a:p>
            <a:pPr algn="just">
              <a:buNone/>
            </a:pPr>
            <a:r>
              <a:rPr lang="el-GR" altLang="el-GR" dirty="0"/>
              <a:t>ΕΥΧΕΤΑΙ ΝΑ ΑΠΟΤΕΛΕΣΕΙ ΕΡΕΘΙΣΜΑ ΠΕΡΑΙΤΕΡΩ ΜΕΛΕΤΗΣ ΚΑΙ ΕΡΕΥΝΑΣ</a:t>
            </a:r>
          </a:p>
          <a:p>
            <a:pPr>
              <a:buNone/>
            </a:pPr>
            <a:endParaRPr lang="el-GR" altLang="el-GR" dirty="0"/>
          </a:p>
          <a:p>
            <a:pPr algn="ctr">
              <a:buNone/>
            </a:pPr>
            <a:r>
              <a:rPr lang="el-GR" altLang="el-GR" i="1" dirty="0" err="1"/>
              <a:t>Γνώσεσθε</a:t>
            </a:r>
            <a:r>
              <a:rPr lang="el-GR" altLang="el-GR" i="1" dirty="0"/>
              <a:t> </a:t>
            </a:r>
            <a:r>
              <a:rPr lang="el-GR" altLang="el-GR" i="1" dirty="0" err="1"/>
              <a:t>τὴν</a:t>
            </a:r>
            <a:r>
              <a:rPr lang="el-GR" altLang="el-GR" i="1" dirty="0"/>
              <a:t> </a:t>
            </a:r>
            <a:r>
              <a:rPr lang="el-GR" altLang="el-GR" i="1" dirty="0" err="1"/>
              <a:t>ἀλήθειαν</a:t>
            </a:r>
            <a:r>
              <a:rPr lang="el-GR" altLang="el-GR" i="1" dirty="0"/>
              <a:t>, </a:t>
            </a:r>
          </a:p>
          <a:p>
            <a:pPr algn="ctr">
              <a:buNone/>
            </a:pPr>
            <a:r>
              <a:rPr lang="el-GR" altLang="el-GR" i="1" dirty="0" err="1"/>
              <a:t>καὶ</a:t>
            </a:r>
            <a:r>
              <a:rPr lang="el-GR" altLang="el-GR" i="1" dirty="0"/>
              <a:t> ἡ </a:t>
            </a:r>
            <a:r>
              <a:rPr lang="el-GR" altLang="el-GR" i="1" dirty="0" err="1"/>
              <a:t>ἀλήθεια</a:t>
            </a:r>
            <a:r>
              <a:rPr lang="el-GR" altLang="el-GR" i="1" dirty="0"/>
              <a:t> </a:t>
            </a:r>
            <a:r>
              <a:rPr lang="el-GR" altLang="el-GR" i="1" dirty="0" err="1"/>
              <a:t>ἐλευθερώσει</a:t>
            </a:r>
            <a:r>
              <a:rPr lang="el-GR" altLang="el-GR" i="1" dirty="0"/>
              <a:t> </a:t>
            </a:r>
            <a:r>
              <a:rPr lang="el-GR" altLang="el-GR" i="1" dirty="0" err="1"/>
              <a:t>ὑμᾶς</a:t>
            </a:r>
            <a:r>
              <a:rPr lang="el-GR" altLang="el-GR" dirty="0"/>
              <a:t> </a:t>
            </a:r>
            <a:r>
              <a:rPr lang="en-US" altLang="el-GR" dirty="0"/>
              <a:t>(</a:t>
            </a:r>
            <a:r>
              <a:rPr lang="el-GR" altLang="el-GR" dirty="0" err="1"/>
              <a:t>Ιω</a:t>
            </a:r>
            <a:r>
              <a:rPr lang="el-GR" altLang="el-GR" dirty="0"/>
              <a:t>.</a:t>
            </a:r>
            <a:r>
              <a:rPr lang="en-US" altLang="el-GR" dirty="0"/>
              <a:t> 8</a:t>
            </a:r>
            <a:r>
              <a:rPr lang="el-GR" altLang="el-GR" dirty="0"/>
              <a:t>, </a:t>
            </a:r>
            <a:r>
              <a:rPr lang="en-US" altLang="el-GR" dirty="0"/>
              <a:t>32)</a:t>
            </a:r>
            <a:endParaRPr lang="de-DE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7919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 smtClean="0"/>
              <a:t>Τέλος παρουσίασης</a:t>
            </a:r>
            <a:br>
              <a:rPr lang="el-GR" altLang="el-GR" dirty="0" smtClean="0"/>
            </a:br>
            <a:r>
              <a:rPr lang="el-GR" altLang="el-GR" dirty="0" smtClean="0"/>
              <a:t>επίμετρο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920" y="1783357"/>
            <a:ext cx="4680520" cy="4525963"/>
          </a:xfrm>
        </p:spPr>
        <p:txBody>
          <a:bodyPr/>
          <a:lstStyle/>
          <a:p>
            <a:r>
              <a:rPr lang="en-GB" altLang="el-GR" dirty="0"/>
              <a:t>The Mausoleum of </a:t>
            </a:r>
            <a:r>
              <a:rPr lang="en-GB" altLang="el-GR" dirty="0" err="1"/>
              <a:t>Flavia</a:t>
            </a:r>
            <a:r>
              <a:rPr lang="en-GB" altLang="el-GR" dirty="0"/>
              <a:t> Zeuxis in Hierapolis.. </a:t>
            </a:r>
            <a:endParaRPr lang="el-GR" altLang="el-GR" dirty="0"/>
          </a:p>
        </p:txBody>
      </p:sp>
      <p:pic>
        <p:nvPicPr>
          <p:cNvPr id="5" name="3 - Εικόνα" descr="http://www.detkib.org.tr/images/foto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32" y="1907902"/>
            <a:ext cx="2730034" cy="332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078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 smtClean="0"/>
              <a:t>Εμπόριο στην κοιλάδα του λύκου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4" name="3 - Θέση περιεχομένου" descr="http://www.detkib.org.tr/images/foto2.jpg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35696" y="1700808"/>
            <a:ext cx="5689600" cy="252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98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0839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στο πλαίσιο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92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649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έργο αποτελεί την έκδοση </a:t>
            </a:r>
            <a:r>
              <a:rPr lang="el-GR" sz="2000" dirty="0" smtClean="0"/>
              <a:t>1.0.  </a:t>
            </a:r>
            <a:endParaRPr lang="el-GR" sz="2000" dirty="0"/>
          </a:p>
          <a:p>
            <a:pPr marL="0" indent="0">
              <a:buNone/>
            </a:pPr>
            <a:r>
              <a:rPr lang="el-GR" sz="2000" dirty="0"/>
              <a:t>Έχουν προηγηθεί οι κάτωθι εκδόσεις:</a:t>
            </a:r>
          </a:p>
          <a:p>
            <a:r>
              <a:rPr lang="el-GR" sz="2000" dirty="0" smtClean="0"/>
              <a:t>  </a:t>
            </a:r>
            <a:r>
              <a:rPr lang="el-GR" sz="2000" dirty="0"/>
              <a:t>Έκδοση </a:t>
            </a:r>
            <a:r>
              <a:rPr lang="el-GR" sz="2000" dirty="0" smtClean="0"/>
              <a:t>διαθέσιμη </a:t>
            </a:r>
            <a:r>
              <a:rPr lang="el-GR" sz="2000" dirty="0" smtClean="0">
                <a:hlinkClick r:id="rId3"/>
              </a:rPr>
              <a:t>εδώ</a:t>
            </a:r>
            <a:r>
              <a:rPr lang="el-GR" sz="2000" dirty="0" smtClean="0"/>
              <a:t>. 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5107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sz="2000" dirty="0"/>
              <a:t>Σωτήριος Σ. </a:t>
            </a:r>
            <a:r>
              <a:rPr lang="el-GR" sz="2000" dirty="0" smtClean="0"/>
              <a:t>Δεσπότης  2014. </a:t>
            </a:r>
            <a:r>
              <a:rPr lang="el-GR" altLang="el-GR" sz="2000" dirty="0"/>
              <a:t>Σωτήριος Σ. </a:t>
            </a:r>
            <a:r>
              <a:rPr lang="el-GR" altLang="el-GR" sz="2000" dirty="0" smtClean="0"/>
              <a:t>Δεσπότης. </a:t>
            </a:r>
            <a:r>
              <a:rPr lang="el-GR" sz="2000" dirty="0" smtClean="0"/>
              <a:t>«Εισαγωγή </a:t>
            </a:r>
            <a:r>
              <a:rPr lang="el-GR" sz="2000" dirty="0"/>
              <a:t>στην Κ.Δ. &amp; Ιστορία Εποχής της Καινής </a:t>
            </a:r>
            <a:r>
              <a:rPr lang="el-GR" sz="2000" dirty="0" smtClean="0"/>
              <a:t>Διαθήκης. Προς </a:t>
            </a:r>
            <a:r>
              <a:rPr lang="el-GR" sz="2000" dirty="0" err="1" smtClean="0"/>
              <a:t>Κολοσσαείς</a:t>
            </a:r>
            <a:r>
              <a:rPr lang="el-GR" sz="2000" dirty="0" smtClean="0"/>
              <a:t>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GB" sz="2000" dirty="0">
                <a:hlinkClick r:id="rId3"/>
              </a:rPr>
              <a:t>http://</a:t>
            </a:r>
            <a:r>
              <a:rPr lang="en-GB" sz="2000" dirty="0" smtClean="0">
                <a:hlinkClick r:id="rId3"/>
              </a:rPr>
              <a:t>opencourses.uoa.gr/courses/SOCTHEOL1</a:t>
            </a:r>
            <a:r>
              <a:rPr lang="el-GR" sz="2000" dirty="0" smtClean="0"/>
              <a:t>. 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935433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4355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72947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Kolossä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7338"/>
            <a:ext cx="5918200" cy="458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6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Η τοποθεσία της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506839" y="1576388"/>
            <a:ext cx="3097213" cy="923925"/>
          </a:xfrm>
          <a:prstGeom prst="rect">
            <a:avLst/>
          </a:prstGeom>
          <a:solidFill>
            <a:schemeClr val="bg1"/>
          </a:solidFill>
          <a:ln>
            <a:solidFill>
              <a:srgbClr val="5075BC"/>
            </a:solidFill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l-GR" altLang="el-GR" sz="1800" dirty="0" err="1">
                <a:latin typeface="+mn-lt"/>
              </a:rPr>
              <a:t>Κολοσσές</a:t>
            </a:r>
            <a:r>
              <a:rPr lang="el-GR" altLang="el-GR" sz="1800" dirty="0">
                <a:latin typeface="+mn-lt"/>
              </a:rPr>
              <a:t> στην κοιλάδα του Λύκου στους πρόποδες του</a:t>
            </a:r>
            <a:endParaRPr lang="de-DE" altLang="el-GR" sz="1800" dirty="0">
              <a:latin typeface="+mn-lt"/>
            </a:endParaRPr>
          </a:p>
          <a:p>
            <a:pPr algn="l" eaLnBrk="1" hangingPunct="1"/>
            <a:r>
              <a:rPr lang="de-DE" altLang="el-GR" sz="1800" dirty="0" err="1">
                <a:latin typeface="+mn-lt"/>
              </a:rPr>
              <a:t>Honag</a:t>
            </a:r>
            <a:r>
              <a:rPr lang="de-DE" altLang="el-GR" sz="1800" dirty="0">
                <a:latin typeface="+mn-lt"/>
              </a:rPr>
              <a:t> Dag.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506839" y="2670175"/>
            <a:ext cx="3114675" cy="1477963"/>
          </a:xfrm>
          <a:prstGeom prst="rect">
            <a:avLst/>
          </a:prstGeom>
          <a:solidFill>
            <a:schemeClr val="bg1"/>
          </a:solidFill>
          <a:ln>
            <a:solidFill>
              <a:srgbClr val="5075BC"/>
            </a:solidFill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l-GR" altLang="el-GR" sz="1800">
                <a:latin typeface="+mn-lt"/>
              </a:rPr>
              <a:t>Η περιοχή των Κ. διαγράφηκε από το Χάρτη το 60-61 μ.Χ. από φοβερό σεισμό. Και σήμερα σώζονται μόνον ερείπιαερείπια</a:t>
            </a:r>
            <a:r>
              <a:rPr lang="de-DE" altLang="el-GR" sz="1800">
                <a:latin typeface="+mn-lt"/>
              </a:rPr>
              <a:t>Chr. 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5506839" y="4652963"/>
            <a:ext cx="3114675" cy="923925"/>
          </a:xfrm>
          <a:prstGeom prst="rect">
            <a:avLst/>
          </a:prstGeom>
          <a:solidFill>
            <a:schemeClr val="bg1"/>
          </a:solidFill>
          <a:ln>
            <a:solidFill>
              <a:srgbClr val="5075BC"/>
            </a:solidFill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l-GR" altLang="el-GR" sz="1800">
                <a:latin typeface="+mn-lt"/>
              </a:rPr>
              <a:t>Τα ερείπια βρίσκονται 4 χλμ. κοντά στις Χώνες, 16 χλμ. ανατολικά του σημ. </a:t>
            </a:r>
            <a:r>
              <a:rPr lang="de-DE" altLang="el-GR" sz="1800">
                <a:latin typeface="+mn-lt"/>
              </a:rPr>
              <a:t>Denizli.</a:t>
            </a:r>
          </a:p>
        </p:txBody>
      </p:sp>
      <p:sp>
        <p:nvSpPr>
          <p:cNvPr id="11" name="AutoShape 5"/>
          <p:cNvSpPr>
            <a:spLocks noChangeArrowheads="1"/>
          </p:cNvSpPr>
          <p:nvPr/>
        </p:nvSpPr>
        <p:spPr bwMode="auto">
          <a:xfrm rot="2494297">
            <a:off x="3438525" y="4397375"/>
            <a:ext cx="485775" cy="976313"/>
          </a:xfrm>
          <a:prstGeom prst="upArrow">
            <a:avLst>
              <a:gd name="adj1" fmla="val 50000"/>
              <a:gd name="adj2" fmla="val 50245"/>
            </a:avLst>
          </a:prstGeom>
          <a:solidFill>
            <a:srgbClr val="5075BC"/>
          </a:solidFill>
          <a:ln w="9525">
            <a:solidFill>
              <a:srgbClr val="5075BC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91106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/>
              <a:t>"Η δομή και οργάνωση της παρουσίασης, καθώς και το υπόλοιπο περιεχόμενο, αποτελούν πνευματική ιδιοκτησία </a:t>
            </a:r>
            <a:r>
              <a:rPr lang="el-GR" sz="2000" dirty="0" smtClean="0"/>
              <a:t>του συγγραφέα </a:t>
            </a:r>
            <a:r>
              <a:rPr lang="el-GR" sz="2000" dirty="0"/>
              <a:t>και του Πανεπιστημίου Αθηνών και διατίθενται με άδεια </a:t>
            </a:r>
            <a:r>
              <a:rPr lang="el-GR" sz="2000" dirty="0" err="1"/>
              <a:t>Creative</a:t>
            </a:r>
            <a:r>
              <a:rPr lang="el-GR" sz="2000" dirty="0"/>
              <a:t> </a:t>
            </a:r>
            <a:r>
              <a:rPr lang="el-GR" sz="2000" dirty="0" err="1"/>
              <a:t>Commons</a:t>
            </a:r>
            <a:r>
              <a:rPr lang="el-GR" sz="2000" dirty="0"/>
              <a:t> Αναφορά Μη Εμπορική Χρήση Παρόμοια Διανομή Έκδοση 4.0 ή μεταγενέστερη.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el-GR" sz="2000" dirty="0" smtClean="0"/>
              <a:t>Οι </a:t>
            </a:r>
            <a:r>
              <a:rPr lang="el-GR" sz="2000" dirty="0"/>
              <a:t>φωτογραφίες που περιέχονται στην παρουσίαση αποτελούν πνευματική ιδιοκτησία τρίτων. Απαγορεύεται η αναπαραγωγή, αναδημοσίευση και διάθεσή τους στο κοινό με οποιονδήποτε τρόπο χωρίς τη λήψη άδειας από τους δικαιούχους. "</a:t>
            </a:r>
            <a:endParaRPr lang="el-G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5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olossä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31750"/>
            <a:ext cx="9048750" cy="678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2755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 err="1"/>
              <a:t>Κολοσσές</a:t>
            </a:r>
            <a:r>
              <a:rPr lang="el-GR" altLang="el-GR" dirty="0"/>
              <a:t> &amp; </a:t>
            </a:r>
            <a:r>
              <a:rPr lang="el-GR" altLang="el-GR" dirty="0" err="1"/>
              <a:t>Ιεράπολις</a:t>
            </a:r>
            <a:r>
              <a:rPr lang="el-GR" altLang="el-GR" dirty="0"/>
              <a:t> &amp; </a:t>
            </a:r>
            <a:r>
              <a:rPr lang="el-GR" altLang="el-GR" dirty="0" err="1"/>
              <a:t>Λαοδίκεια</a:t>
            </a:r>
            <a:r>
              <a:rPr lang="el-GR" altLang="el-GR" dirty="0"/>
              <a:t/>
            </a:r>
            <a:br>
              <a:rPr lang="el-GR" altLang="el-GR" dirty="0"/>
            </a:br>
            <a:r>
              <a:rPr lang="el-GR" altLang="el-GR" dirty="0"/>
              <a:t>ένα «τρίγωνο»</a:t>
            </a:r>
            <a:endParaRPr lang="el-GR" altLang="el-GR" dirty="0" smtClean="0"/>
          </a:p>
        </p:txBody>
      </p:sp>
      <p:sp>
        <p:nvSpPr>
          <p:cNvPr id="12291" name="Θέση περιεχομένου 4"/>
          <p:cNvSpPr>
            <a:spLocks noGrp="1"/>
          </p:cNvSpPr>
          <p:nvPr>
            <p:ph idx="1"/>
          </p:nvPr>
        </p:nvSpPr>
        <p:spPr>
          <a:xfrm>
            <a:off x="463550" y="1557338"/>
            <a:ext cx="8229600" cy="452596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l-GR" altLang="el-GR" dirty="0"/>
              <a:t>Οι τρεις πόλεις </a:t>
            </a:r>
            <a:r>
              <a:rPr lang="de-DE" altLang="el-GR" dirty="0"/>
              <a:t>(4,13)</a:t>
            </a:r>
          </a:p>
          <a:p>
            <a:pPr lvl="1">
              <a:spcBef>
                <a:spcPts val="0"/>
              </a:spcBef>
            </a:pPr>
            <a:r>
              <a:rPr lang="el-GR" altLang="el-GR" dirty="0" err="1"/>
              <a:t>Ιεράπολις</a:t>
            </a:r>
            <a:endParaRPr lang="el-GR" altLang="el-GR" dirty="0"/>
          </a:p>
          <a:p>
            <a:pPr lvl="1">
              <a:spcBef>
                <a:spcPts val="0"/>
              </a:spcBef>
            </a:pPr>
            <a:r>
              <a:rPr lang="el-GR" altLang="el-GR" dirty="0" err="1"/>
              <a:t>Λαοδίκεια</a:t>
            </a:r>
            <a:endParaRPr lang="el-GR" altLang="el-GR" dirty="0"/>
          </a:p>
          <a:p>
            <a:pPr lvl="1">
              <a:spcBef>
                <a:spcPts val="0"/>
              </a:spcBef>
            </a:pPr>
            <a:r>
              <a:rPr lang="de-DE" altLang="el-GR" dirty="0"/>
              <a:t>K</a:t>
            </a:r>
            <a:r>
              <a:rPr lang="el-GR" altLang="el-GR" dirty="0" err="1"/>
              <a:t>ολοσσές</a:t>
            </a:r>
            <a:endParaRPr lang="de-DE" altLang="el-GR" dirty="0"/>
          </a:p>
        </p:txBody>
      </p:sp>
      <p:pic>
        <p:nvPicPr>
          <p:cNvPr id="4" name="Picture 9" descr="Kolossä Kar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743350"/>
            <a:ext cx="4176712" cy="249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5724128" y="2152651"/>
            <a:ext cx="1911350" cy="1379537"/>
            <a:chOff x="1008" y="1059"/>
            <a:chExt cx="3768" cy="2733"/>
          </a:xfrm>
        </p:grpSpPr>
        <p:sp>
          <p:nvSpPr>
            <p:cNvPr id="6" name="AutoShape 5"/>
            <p:cNvSpPr>
              <a:spLocks noChangeAspect="1" noChangeArrowheads="1"/>
            </p:cNvSpPr>
            <p:nvPr/>
          </p:nvSpPr>
          <p:spPr bwMode="auto">
            <a:xfrm>
              <a:off x="1915" y="1617"/>
              <a:ext cx="1942" cy="1675"/>
            </a:xfrm>
            <a:prstGeom prst="triangle">
              <a:avLst>
                <a:gd name="adj" fmla="val 50000"/>
              </a:avLst>
            </a:pr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1008" y="3234"/>
              <a:ext cx="1116" cy="558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2334" y="1059"/>
              <a:ext cx="1116" cy="558"/>
            </a:xfrm>
            <a:prstGeom prst="ellipse">
              <a:avLst/>
            </a:prstGeom>
            <a:solidFill>
              <a:srgbClr val="FFBE7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3660" y="3234"/>
              <a:ext cx="1116" cy="558"/>
            </a:xfrm>
            <a:prstGeom prst="ellipse">
              <a:avLst/>
            </a:prstGeom>
            <a:solidFill>
              <a:srgbClr val="D8EBB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</p:spTree>
    <p:extLst>
      <p:ext uri="{BB962C8B-B14F-4D97-AF65-F5344CB8AC3E}">
        <p14:creationId xmlns:p14="http://schemas.microsoft.com/office/powerpoint/2010/main" val="103662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err="1"/>
              <a:t>Κολοσσές</a:t>
            </a:r>
            <a:r>
              <a:rPr lang="el-GR" dirty="0"/>
              <a:t> &amp; </a:t>
            </a:r>
            <a:r>
              <a:rPr lang="el-GR" dirty="0" err="1"/>
              <a:t>Ιεράπολις</a:t>
            </a:r>
            <a:r>
              <a:rPr lang="el-GR" dirty="0"/>
              <a:t> &amp; </a:t>
            </a:r>
            <a:r>
              <a:rPr lang="el-GR" dirty="0" err="1"/>
              <a:t>Λαοδίκεια</a:t>
            </a:r>
            <a:endParaRPr lang="el-GR" dirty="0"/>
          </a:p>
        </p:txBody>
      </p:sp>
      <p:sp>
        <p:nvSpPr>
          <p:cNvPr id="13315" name="3 - Θέση αριθμού διαφάνειας"/>
          <p:cNvSpPr txBox="1">
            <a:spLocks/>
          </p:cNvSpPr>
          <p:nvPr/>
        </p:nvSpPr>
        <p:spPr bwMode="auto">
          <a:xfrm>
            <a:off x="6629400" y="6902450"/>
            <a:ext cx="2362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de-DE" altLang="el-GR"/>
              <a:t>Seite </a:t>
            </a:r>
            <a:fld id="{8C1146A5-95C1-45EE-BC65-ED8D4D87083C}" type="slidenum">
              <a:rPr lang="de-DE" altLang="el-GR"/>
              <a:pPr/>
              <a:t>7</a:t>
            </a:fld>
            <a:endParaRPr lang="de-DE" altLang="el-GR"/>
          </a:p>
        </p:txBody>
      </p:sp>
      <p:sp>
        <p:nvSpPr>
          <p:cNvPr id="12" name="Θέση περιεχομένου 4"/>
          <p:cNvSpPr>
            <a:spLocks noGrp="1"/>
          </p:cNvSpPr>
          <p:nvPr>
            <p:ph idx="1"/>
          </p:nvPr>
        </p:nvSpPr>
        <p:spPr>
          <a:xfrm>
            <a:off x="463550" y="1557338"/>
            <a:ext cx="8229600" cy="4525962"/>
          </a:xfrm>
        </p:spPr>
        <p:txBody>
          <a:bodyPr rtlCol="0">
            <a:noAutofit/>
          </a:bodyPr>
          <a:lstStyle/>
          <a:p>
            <a:pPr lvl="1">
              <a:spcBef>
                <a:spcPts val="600"/>
              </a:spcBef>
              <a:defRPr/>
            </a:pPr>
            <a:r>
              <a:rPr lang="el-GR" dirty="0"/>
              <a:t>Ιερά </a:t>
            </a:r>
            <a:r>
              <a:rPr lang="el-GR" dirty="0" err="1"/>
              <a:t>πολις</a:t>
            </a:r>
            <a:r>
              <a:rPr lang="de-DE" dirty="0"/>
              <a:t>…</a:t>
            </a:r>
          </a:p>
          <a:p>
            <a:pPr lvl="2" algn="just">
              <a:lnSpc>
                <a:spcPct val="80000"/>
              </a:lnSpc>
              <a:spcBef>
                <a:spcPts val="0"/>
              </a:spcBef>
              <a:defRPr/>
            </a:pPr>
            <a:r>
              <a:rPr lang="el-GR" sz="2000" dirty="0"/>
              <a:t>Γνωστή για τις θερμές πηγές και το Πλουτώνιο, την είσοδο στον Άδη (μύθος της Δήμητρας/Κυβέλης και της Περσεφόνης/</a:t>
            </a:r>
            <a:r>
              <a:rPr lang="el-GR" sz="2000" dirty="0" err="1"/>
              <a:t>Άττιδος</a:t>
            </a:r>
            <a:r>
              <a:rPr lang="el-GR" sz="2000" dirty="0"/>
              <a:t>) δίπλα στο ναό του Απόλλωνα</a:t>
            </a:r>
          </a:p>
          <a:p>
            <a:pPr lvl="2" algn="just">
              <a:lnSpc>
                <a:spcPct val="80000"/>
              </a:lnSpc>
              <a:spcBef>
                <a:spcPts val="0"/>
              </a:spcBef>
              <a:defRPr/>
            </a:pPr>
            <a:r>
              <a:rPr lang="el-GR" sz="2000" dirty="0"/>
              <a:t>Εγκαταστάθηκε ο διάκονος Φίλιππος με τις προφήτισσες κόρες του</a:t>
            </a:r>
            <a:endParaRPr lang="de-DE" sz="2000" dirty="0"/>
          </a:p>
          <a:p>
            <a:pPr lvl="1">
              <a:spcBef>
                <a:spcPts val="600"/>
              </a:spcBef>
              <a:defRPr/>
            </a:pPr>
            <a:r>
              <a:rPr lang="el-GR" dirty="0" err="1"/>
              <a:t>Λαοδίκεια</a:t>
            </a:r>
            <a:r>
              <a:rPr lang="de-DE" dirty="0"/>
              <a:t>…</a:t>
            </a:r>
          </a:p>
          <a:p>
            <a:pPr lvl="2">
              <a:spcBef>
                <a:spcPts val="0"/>
              </a:spcBef>
              <a:defRPr/>
            </a:pPr>
            <a:r>
              <a:rPr lang="el-GR" dirty="0"/>
              <a:t>Η πιο διάσημη από τις τρεις</a:t>
            </a:r>
          </a:p>
          <a:p>
            <a:pPr lvl="2">
              <a:spcBef>
                <a:spcPts val="0"/>
              </a:spcBef>
              <a:defRPr/>
            </a:pPr>
            <a:r>
              <a:rPr lang="el-GR" dirty="0"/>
              <a:t>Μητρόπολη</a:t>
            </a:r>
          </a:p>
          <a:p>
            <a:pPr lvl="2" algn="just">
              <a:spcBef>
                <a:spcPts val="0"/>
              </a:spcBef>
              <a:defRPr/>
            </a:pPr>
            <a:r>
              <a:rPr lang="el-GR" dirty="0"/>
              <a:t>Μεγάλο οικονομικό κέντρο </a:t>
            </a:r>
            <a:r>
              <a:rPr lang="el-GR" sz="1200" dirty="0"/>
              <a:t>(παραγωγή του στιλπνού </a:t>
            </a:r>
            <a:r>
              <a:rPr lang="el-GR" sz="1200" b="1" dirty="0"/>
              <a:t>μαύρου </a:t>
            </a:r>
            <a:r>
              <a:rPr lang="el-GR" sz="1200" dirty="0"/>
              <a:t>μαλλιού, κατασκευή χαλιών και υφασμάτων, έδρα Τράπεζας. Πασίγνωστοι οι χιτώνες (</a:t>
            </a:r>
            <a:r>
              <a:rPr lang="de-DE" sz="1200" dirty="0" err="1"/>
              <a:t>tunika</a:t>
            </a:r>
            <a:r>
              <a:rPr lang="el-GR" sz="1200" dirty="0"/>
              <a:t>) </a:t>
            </a:r>
            <a:r>
              <a:rPr lang="de-DE" sz="1200" dirty="0" err="1"/>
              <a:t>trimita</a:t>
            </a:r>
            <a:r>
              <a:rPr lang="el-GR" sz="1200" dirty="0"/>
              <a:t>, η οποία και της έδωσε το όνομα </a:t>
            </a:r>
            <a:r>
              <a:rPr lang="de-DE" sz="1200" cap="all" dirty="0" err="1"/>
              <a:t>t</a:t>
            </a:r>
            <a:r>
              <a:rPr lang="de-DE" sz="1200" dirty="0" err="1"/>
              <a:t>rimitaria</a:t>
            </a:r>
            <a:r>
              <a:rPr lang="el-GR" sz="1200" dirty="0"/>
              <a:t>, η θεραπευτική φρυγική πούδρα-αλοιφή για τα μάτια, η οποία είχε το όνομα </a:t>
            </a:r>
            <a:r>
              <a:rPr lang="el-GR" sz="1200" b="1" dirty="0"/>
              <a:t>κολλύριο)</a:t>
            </a:r>
            <a:endParaRPr lang="el-GR" sz="1200" dirty="0"/>
          </a:p>
          <a:p>
            <a:pPr lvl="1">
              <a:spcBef>
                <a:spcPts val="600"/>
              </a:spcBef>
              <a:defRPr/>
            </a:pPr>
            <a:r>
              <a:rPr lang="el-GR" dirty="0"/>
              <a:t>Οι </a:t>
            </a:r>
            <a:r>
              <a:rPr lang="el-GR" dirty="0" err="1"/>
              <a:t>Κολοσσές</a:t>
            </a:r>
            <a:r>
              <a:rPr lang="el-GR" dirty="0"/>
              <a:t> </a:t>
            </a:r>
            <a:r>
              <a:rPr lang="de-DE" dirty="0"/>
              <a:t>…</a:t>
            </a:r>
          </a:p>
          <a:p>
            <a:pPr lvl="2">
              <a:lnSpc>
                <a:spcPct val="80000"/>
              </a:lnSpc>
              <a:spcBef>
                <a:spcPts val="600"/>
              </a:spcBef>
              <a:defRPr/>
            </a:pPr>
            <a:r>
              <a:rPr lang="el-GR" dirty="0"/>
              <a:t>Τον 1</a:t>
            </a:r>
            <a:r>
              <a:rPr lang="el-GR" baseline="30000" dirty="0"/>
              <a:t>ο</a:t>
            </a:r>
            <a:r>
              <a:rPr lang="el-GR" dirty="0"/>
              <a:t> αι. παρότι μικρή πόλη είχαν ακόμη σπουδαιότητα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2372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 err="1"/>
              <a:t>Κολοσσές</a:t>
            </a:r>
            <a:r>
              <a:rPr lang="el-GR" altLang="el-GR" dirty="0"/>
              <a:t>… «μια φορά κι έναν καιρό»</a:t>
            </a:r>
            <a:endParaRPr lang="el-GR" altLang="el-GR" dirty="0" smtClean="0"/>
          </a:p>
        </p:txBody>
      </p:sp>
      <p:sp>
        <p:nvSpPr>
          <p:cNvPr id="14339" name="Θέση περιεχομένου 4"/>
          <p:cNvSpPr>
            <a:spLocks noGrp="1"/>
          </p:cNvSpPr>
          <p:nvPr>
            <p:ph idx="1"/>
          </p:nvPr>
        </p:nvSpPr>
        <p:spPr>
          <a:xfrm>
            <a:off x="463550" y="1557338"/>
            <a:ext cx="8229600" cy="452596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l-GR" altLang="el-GR" dirty="0" err="1"/>
              <a:t>Κολοσσές</a:t>
            </a:r>
            <a:r>
              <a:rPr lang="de-DE" altLang="el-GR" dirty="0"/>
              <a:t> …</a:t>
            </a:r>
          </a:p>
          <a:p>
            <a:pPr lvl="1">
              <a:spcBef>
                <a:spcPts val="600"/>
              </a:spcBef>
            </a:pPr>
            <a:r>
              <a:rPr lang="el-GR" altLang="el-GR" dirty="0"/>
              <a:t>Ήταν σημαντική πόλη τη λυδική και περσική εποχή</a:t>
            </a:r>
            <a:r>
              <a:rPr lang="de-DE" altLang="el-GR" dirty="0"/>
              <a:t>.</a:t>
            </a:r>
          </a:p>
          <a:p>
            <a:pPr lvl="1">
              <a:spcBef>
                <a:spcPts val="600"/>
              </a:spcBef>
            </a:pPr>
            <a:r>
              <a:rPr lang="el-GR" altLang="el-GR" dirty="0"/>
              <a:t>Ο Ξέρξης</a:t>
            </a:r>
            <a:r>
              <a:rPr lang="de-DE" altLang="el-GR" dirty="0"/>
              <a:t> (5</a:t>
            </a:r>
            <a:r>
              <a:rPr lang="el-GR" altLang="el-GR" dirty="0" err="1"/>
              <a:t>ος</a:t>
            </a:r>
            <a:r>
              <a:rPr lang="de-DE" altLang="el-GR" dirty="0"/>
              <a:t> </a:t>
            </a:r>
            <a:r>
              <a:rPr lang="el-GR" altLang="el-GR" dirty="0"/>
              <a:t>αι</a:t>
            </a:r>
            <a:r>
              <a:rPr lang="de-DE" altLang="el-GR" dirty="0"/>
              <a:t>. </a:t>
            </a:r>
            <a:r>
              <a:rPr lang="el-GR" altLang="el-GR" dirty="0"/>
              <a:t>π</a:t>
            </a:r>
            <a:r>
              <a:rPr lang="de-DE" altLang="el-GR" dirty="0"/>
              <a:t>.</a:t>
            </a:r>
            <a:r>
              <a:rPr lang="el-GR" altLang="el-GR" dirty="0"/>
              <a:t>Χ</a:t>
            </a:r>
            <a:r>
              <a:rPr lang="de-DE" altLang="el-GR" dirty="0"/>
              <a:t>.)</a:t>
            </a:r>
            <a:r>
              <a:rPr lang="el-GR" altLang="el-GR" dirty="0"/>
              <a:t> στάθμευσε σ’ αυτήν</a:t>
            </a:r>
            <a:r>
              <a:rPr lang="de-DE" altLang="el-GR" dirty="0"/>
              <a:t>.</a:t>
            </a:r>
          </a:p>
          <a:p>
            <a:pPr lvl="1">
              <a:spcBef>
                <a:spcPts val="600"/>
              </a:spcBef>
            </a:pPr>
            <a:r>
              <a:rPr lang="el-GR" altLang="el-GR" dirty="0"/>
              <a:t>Ο Πέρσης Κύρος ο νεότερος </a:t>
            </a:r>
            <a:r>
              <a:rPr lang="de-DE" altLang="el-GR" dirty="0"/>
              <a:t>(423-401 </a:t>
            </a:r>
            <a:r>
              <a:rPr lang="el-GR" altLang="el-GR" dirty="0"/>
              <a:t>π</a:t>
            </a:r>
            <a:r>
              <a:rPr lang="de-DE" altLang="el-GR" dirty="0"/>
              <a:t>.</a:t>
            </a:r>
            <a:r>
              <a:rPr lang="el-GR" altLang="el-GR" dirty="0"/>
              <a:t>Χ</a:t>
            </a:r>
            <a:r>
              <a:rPr lang="de-DE" altLang="el-GR" dirty="0"/>
              <a:t>.)</a:t>
            </a:r>
            <a:r>
              <a:rPr lang="el-GR" altLang="el-GR" dirty="0"/>
              <a:t> την επισκέφθηκε</a:t>
            </a:r>
            <a:r>
              <a:rPr lang="de-DE" altLang="el-GR" dirty="0"/>
              <a:t>.</a:t>
            </a:r>
          </a:p>
          <a:p>
            <a:pPr lvl="1">
              <a:spcBef>
                <a:spcPts val="600"/>
              </a:spcBef>
            </a:pPr>
            <a:r>
              <a:rPr lang="el-GR" altLang="el-GR" dirty="0"/>
              <a:t>Ο Ξενοφών</a:t>
            </a:r>
            <a:r>
              <a:rPr lang="de-DE" altLang="el-GR" dirty="0"/>
              <a:t> (430-355 </a:t>
            </a:r>
            <a:r>
              <a:rPr lang="el-GR" altLang="el-GR" dirty="0"/>
              <a:t>π</a:t>
            </a:r>
            <a:r>
              <a:rPr lang="de-DE" altLang="el-GR" dirty="0"/>
              <a:t>.</a:t>
            </a:r>
            <a:r>
              <a:rPr lang="el-GR" altLang="el-GR" dirty="0"/>
              <a:t>Χ</a:t>
            </a:r>
            <a:r>
              <a:rPr lang="de-DE" altLang="el-GR" dirty="0"/>
              <a:t>.) </a:t>
            </a:r>
            <a:r>
              <a:rPr lang="el-GR" altLang="el-GR" dirty="0"/>
              <a:t>την ονόμασε «μεγάλη και ανθηρή»</a:t>
            </a:r>
            <a:r>
              <a:rPr lang="de-DE" alt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872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err="1"/>
              <a:t>Κολοσσές</a:t>
            </a:r>
            <a:r>
              <a:rPr lang="el-GR" altLang="el-GR" dirty="0"/>
              <a:t>-Ιστορία</a:t>
            </a:r>
            <a:endParaRPr lang="el-GR" altLang="el-GR" dirty="0" smtClean="0"/>
          </a:p>
        </p:txBody>
      </p:sp>
      <p:sp>
        <p:nvSpPr>
          <p:cNvPr id="15363" name="Θέση περιεχομένου 4"/>
          <p:cNvSpPr>
            <a:spLocks noGrp="1"/>
          </p:cNvSpPr>
          <p:nvPr>
            <p:ph idx="1"/>
          </p:nvPr>
        </p:nvSpPr>
        <p:spPr>
          <a:xfrm>
            <a:off x="463550" y="1557338"/>
            <a:ext cx="8229600" cy="452596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de-DE" altLang="el-GR" dirty="0"/>
              <a:t>K</a:t>
            </a:r>
            <a:r>
              <a:rPr lang="el-GR" altLang="el-GR" dirty="0" err="1"/>
              <a:t>ολοσσές</a:t>
            </a:r>
            <a:endParaRPr lang="de-DE" altLang="el-GR" dirty="0"/>
          </a:p>
          <a:p>
            <a:pPr lvl="1">
              <a:spcBef>
                <a:spcPts val="600"/>
              </a:spcBef>
            </a:pPr>
            <a:r>
              <a:rPr lang="el-GR" altLang="el-GR" dirty="0"/>
              <a:t>Ο Στράβων τον 1</a:t>
            </a:r>
            <a:r>
              <a:rPr lang="el-GR" altLang="el-GR" baseline="30000" dirty="0"/>
              <a:t>ο</a:t>
            </a:r>
            <a:r>
              <a:rPr lang="el-GR" altLang="el-GR" dirty="0"/>
              <a:t> αι. π.Χ. την αναφέρει «</a:t>
            </a:r>
            <a:r>
              <a:rPr lang="el-GR" altLang="el-GR" dirty="0" err="1"/>
              <a:t>πόλισμα</a:t>
            </a:r>
            <a:r>
              <a:rPr lang="el-GR" altLang="el-GR" dirty="0"/>
              <a:t>»</a:t>
            </a:r>
            <a:endParaRPr lang="de-DE" altLang="el-GR" dirty="0"/>
          </a:p>
          <a:p>
            <a:pPr lvl="1">
              <a:spcBef>
                <a:spcPts val="600"/>
              </a:spcBef>
            </a:pPr>
            <a:r>
              <a:rPr lang="el-GR" altLang="el-GR" dirty="0"/>
              <a:t>Αρχικά σε αυτή συναντιόνταν οι εμπορικοί οδοί από τις Σάρδεις και την Έφεσο με κατεύθυνση τα βάθη της Ανατολής, τον Ευφράτη</a:t>
            </a:r>
            <a:r>
              <a:rPr lang="de-DE" altLang="el-GR" dirty="0"/>
              <a:t>.</a:t>
            </a:r>
          </a:p>
          <a:p>
            <a:pPr lvl="1" algn="just">
              <a:spcBef>
                <a:spcPts val="600"/>
              </a:spcBef>
            </a:pPr>
            <a:r>
              <a:rPr lang="el-GR" altLang="el-GR" dirty="0"/>
              <a:t>Έχασε σε επιρροή όταν οι οδοί μετατέθηκαν στη ανακατασκευασθείσα </a:t>
            </a:r>
            <a:r>
              <a:rPr lang="el-GR" altLang="el-GR" dirty="0" err="1"/>
              <a:t>Λαοδίκεια</a:t>
            </a:r>
            <a:endParaRPr lang="de-DE" altLang="el-GR" dirty="0"/>
          </a:p>
        </p:txBody>
      </p:sp>
    </p:spTree>
    <p:extLst>
      <p:ext uri="{BB962C8B-B14F-4D97-AF65-F5344CB8AC3E}">
        <p14:creationId xmlns:p14="http://schemas.microsoft.com/office/powerpoint/2010/main" val="13000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3450</TotalTime>
  <Words>1688</Words>
  <Application>Microsoft Office PowerPoint</Application>
  <PresentationFormat>On-screen Show (4:3)</PresentationFormat>
  <Paragraphs>276</Paragraphs>
  <Slides>40</Slides>
  <Notes>38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5" baseType="lpstr">
      <vt:lpstr>ＭＳ Ｐゴシック</vt:lpstr>
      <vt:lpstr>Arial</vt:lpstr>
      <vt:lpstr>Calibri</vt:lpstr>
      <vt:lpstr>Wingdings</vt:lpstr>
      <vt:lpstr>Θέμα του Office</vt:lpstr>
      <vt:lpstr>Εισαγωγή στην Κ.Δ. και ιστορία εποχής της Καινής Διαθήκης</vt:lpstr>
      <vt:lpstr>Προς  Κολοσσαείς η πιο περίεργη επιστολή του Παύλου </vt:lpstr>
      <vt:lpstr>Η τοποθεσία</vt:lpstr>
      <vt:lpstr>Η τοποθεσία της</vt:lpstr>
      <vt:lpstr>PowerPoint Presentation</vt:lpstr>
      <vt:lpstr>Κολοσσές &amp; Ιεράπολις &amp; Λαοδίκεια ένα «τρίγωνο»</vt:lpstr>
      <vt:lpstr>Κολοσσές &amp; Ιεράπολις &amp; Λαοδίκεια</vt:lpstr>
      <vt:lpstr>Κολοσσές… «μια φορά κι έναν καιρό»</vt:lpstr>
      <vt:lpstr>Κολοσσές-Ιστορία</vt:lpstr>
      <vt:lpstr>Η περιοχή των Κολοσσών</vt:lpstr>
      <vt:lpstr>Η περιοχή των Κολοσσών</vt:lpstr>
      <vt:lpstr>Ο πληθυσμός</vt:lpstr>
      <vt:lpstr>Ιδρυτής και μέλη κοινότητας</vt:lpstr>
      <vt:lpstr>Επιστολή αιχμαλωσίας</vt:lpstr>
      <vt:lpstr>Παύλος και συνεργάτες</vt:lpstr>
      <vt:lpstr>Αφορμή Συγγραφής</vt:lpstr>
      <vt:lpstr>Οι ψευδοδιδάσκαλοι (υποθέσεις)</vt:lpstr>
      <vt:lpstr>Χαρακτηρισμοί Παύλου</vt:lpstr>
      <vt:lpstr>Ένα τυπικό γράμμα</vt:lpstr>
      <vt:lpstr>Ένα παύλειο γράμμα</vt:lpstr>
      <vt:lpstr>Παράδοση κειμένου</vt:lpstr>
      <vt:lpstr>Παράδοση κειμένου [2]</vt:lpstr>
      <vt:lpstr>Παράδοση κειμένου [3]</vt:lpstr>
      <vt:lpstr>Παράδοση κειμένου [4]</vt:lpstr>
      <vt:lpstr>Παράδοση κειμένου [5]</vt:lpstr>
      <vt:lpstr>Δομή</vt:lpstr>
      <vt:lpstr>Βιβλιογραφία</vt:lpstr>
      <vt:lpstr>Γραφήματα</vt:lpstr>
      <vt:lpstr>Γραφήματα [2]</vt:lpstr>
      <vt:lpstr>Πληροφορίες</vt:lpstr>
      <vt:lpstr>Τέλος παρουσίασης επίμετρο</vt:lpstr>
      <vt:lpstr>Εμπόριο στην κοιλάδα του λύκου</vt:lpstr>
      <vt:lpstr>Τέλος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  <vt:lpstr>Σημείωμα Χρήσης Έργων Τρίτων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Uoa</cp:lastModifiedBy>
  <cp:revision>196</cp:revision>
  <dcterms:created xsi:type="dcterms:W3CDTF">2012-09-06T09:03:05Z</dcterms:created>
  <dcterms:modified xsi:type="dcterms:W3CDTF">2016-04-18T13:02:49Z</dcterms:modified>
</cp:coreProperties>
</file>