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4068" r:id="rId3"/>
  </p:sldMasterIdLst>
  <p:notesMasterIdLst>
    <p:notesMasterId r:id="rId58"/>
  </p:notesMasterIdLst>
  <p:sldIdLst>
    <p:sldId id="313" r:id="rId4"/>
    <p:sldId id="256" r:id="rId5"/>
    <p:sldId id="288" r:id="rId6"/>
    <p:sldId id="257" r:id="rId7"/>
    <p:sldId id="293" r:id="rId8"/>
    <p:sldId id="258" r:id="rId9"/>
    <p:sldId id="287" r:id="rId10"/>
    <p:sldId id="299" r:id="rId11"/>
    <p:sldId id="259" r:id="rId12"/>
    <p:sldId id="260" r:id="rId13"/>
    <p:sldId id="261" r:id="rId14"/>
    <p:sldId id="294" r:id="rId15"/>
    <p:sldId id="262" r:id="rId16"/>
    <p:sldId id="295" r:id="rId17"/>
    <p:sldId id="263" r:id="rId18"/>
    <p:sldId id="300" r:id="rId19"/>
    <p:sldId id="264" r:id="rId20"/>
    <p:sldId id="265" r:id="rId21"/>
    <p:sldId id="301" r:id="rId22"/>
    <p:sldId id="296" r:id="rId23"/>
    <p:sldId id="266" r:id="rId24"/>
    <p:sldId id="297" r:id="rId25"/>
    <p:sldId id="267" r:id="rId26"/>
    <p:sldId id="268" r:id="rId27"/>
    <p:sldId id="29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9" r:id="rId42"/>
    <p:sldId id="282" r:id="rId43"/>
    <p:sldId id="283" r:id="rId44"/>
    <p:sldId id="285" r:id="rId45"/>
    <p:sldId id="290" r:id="rId46"/>
    <p:sldId id="291" r:id="rId47"/>
    <p:sldId id="292" r:id="rId48"/>
    <p:sldId id="286" r:id="rId49"/>
    <p:sldId id="302" r:id="rId50"/>
    <p:sldId id="310" r:id="rId51"/>
    <p:sldId id="311" r:id="rId52"/>
    <p:sldId id="312" r:id="rId53"/>
    <p:sldId id="306" r:id="rId54"/>
    <p:sldId id="307" r:id="rId55"/>
    <p:sldId id="308" r:id="rId56"/>
    <p:sldId id="309" r:id="rId57"/>
  </p:sldIdLst>
  <p:sldSz cx="9144000" cy="6858000" type="screen4x3"/>
  <p:notesSz cx="7315200" cy="9601200"/>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1pPr>
    <a:lvl2pPr marL="4572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2pPr>
    <a:lvl3pPr marL="9144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3pPr>
    <a:lvl4pPr marL="1371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4pPr>
    <a:lvl5pPr marL="18288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5pPr>
    <a:lvl6pPr marL="2286000" algn="l" defTabSz="914400" rtl="0" eaLnBrk="1" latinLnBrk="0" hangingPunct="1">
      <a:defRPr kern="1200">
        <a:solidFill>
          <a:schemeClr val="bg1"/>
        </a:solidFill>
        <a:latin typeface="Arial" panose="020B0604020202020204" pitchFamily="34" charset="0"/>
        <a:ea typeface="+mn-ea"/>
        <a:cs typeface="+mn-cs"/>
      </a:defRPr>
    </a:lvl6pPr>
    <a:lvl7pPr marL="2743200" algn="l" defTabSz="914400" rtl="0" eaLnBrk="1" latinLnBrk="0" hangingPunct="1">
      <a:defRPr kern="1200">
        <a:solidFill>
          <a:schemeClr val="bg1"/>
        </a:solidFill>
        <a:latin typeface="Arial" panose="020B0604020202020204" pitchFamily="34" charset="0"/>
        <a:ea typeface="+mn-ea"/>
        <a:cs typeface="+mn-cs"/>
      </a:defRPr>
    </a:lvl7pPr>
    <a:lvl8pPr marL="3200400" algn="l" defTabSz="914400" rtl="0" eaLnBrk="1" latinLnBrk="0" hangingPunct="1">
      <a:defRPr kern="1200">
        <a:solidFill>
          <a:schemeClr val="bg1"/>
        </a:solidFill>
        <a:latin typeface="Arial" panose="020B0604020202020204" pitchFamily="34" charset="0"/>
        <a:ea typeface="+mn-ea"/>
        <a:cs typeface="+mn-cs"/>
      </a:defRPr>
    </a:lvl8pPr>
    <a:lvl9pPr marL="3657600" algn="l" defTabSz="914400" rtl="0" eaLnBrk="1" latinLnBrk="0" hangingPunct="1">
      <a:defRPr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FFFF00"/>
    <a:srgbClr val="99FFCC"/>
    <a:srgbClr val="8A0000"/>
    <a:srgbClr val="FFCCFF"/>
    <a:srgbClr val="CCCCFF"/>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5951" autoAdjust="0"/>
  </p:normalViewPr>
  <p:slideViewPr>
    <p:cSldViewPr>
      <p:cViewPr varScale="1">
        <p:scale>
          <a:sx n="70" d="100"/>
          <a:sy n="70" d="100"/>
        </p:scale>
        <p:origin x="43" y="29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theme" Target="theme/theme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AutoShape 1"/>
          <p:cNvSpPr>
            <a:spLocks noChangeArrowheads="1"/>
          </p:cNvSpPr>
          <p:nvPr/>
        </p:nvSpPr>
        <p:spPr bwMode="auto">
          <a:xfrm>
            <a:off x="0" y="0"/>
            <a:ext cx="7315200" cy="96012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lvl1pPr>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1pPr>
            <a:lvl2pPr marL="742950" indent="-28575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2pPr>
            <a:lvl3pPr marL="11430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3pPr>
            <a:lvl4pPr marL="16002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4pPr>
            <a:lvl5pPr marL="2057400" indent="-228600">
              <a:lnSpc>
                <a:spcPct val="92000"/>
              </a:lnSpc>
              <a:buClr>
                <a:srgbClr val="FFFFFF"/>
              </a:buClr>
              <a:buSzPct val="100000"/>
              <a:buFont typeface="Arial" panose="020B0604020202020204" pitchFamily="34" charset="0"/>
              <a:defRPr>
                <a:solidFill>
                  <a:schemeClr val="bg1"/>
                </a:solidFill>
                <a:latin typeface="Arial" panose="020B0604020202020204" pitchFamily="34" charset="0"/>
              </a:defRPr>
            </a:lvl5pPr>
            <a:lvl6pPr marL="25146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6pPr>
            <a:lvl7pPr marL="29718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7pPr>
            <a:lvl8pPr marL="34290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8pPr>
            <a:lvl9pPr marL="3886200" indent="-228600" defTabSz="449263" eaLnBrk="0" fontAlgn="base" hangingPunct="0">
              <a:lnSpc>
                <a:spcPct val="92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defRPr>
            </a:lvl9pPr>
          </a:lstStyle>
          <a:p>
            <a:pPr eaLnBrk="1" hangingPunct="1">
              <a:defRPr/>
            </a:pPr>
            <a:endParaRPr lang="el-GR" altLang="el-GR" smtClean="0"/>
          </a:p>
        </p:txBody>
      </p:sp>
      <p:sp>
        <p:nvSpPr>
          <p:cNvPr id="37891" name="Rectangle 2"/>
          <p:cNvSpPr>
            <a:spLocks noGrp="1" noChangeArrowheads="1"/>
          </p:cNvSpPr>
          <p:nvPr>
            <p:ph type="sldImg"/>
          </p:nvPr>
        </p:nvSpPr>
        <p:spPr bwMode="auto">
          <a:xfrm>
            <a:off x="-22061488" y="-15816263"/>
            <a:ext cx="44124563" cy="3309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75" name="Rectangle 3"/>
          <p:cNvSpPr>
            <a:spLocks noGrp="1" noChangeArrowheads="1"/>
          </p:cNvSpPr>
          <p:nvPr>
            <p:ph type="body"/>
          </p:nvPr>
        </p:nvSpPr>
        <p:spPr bwMode="auto">
          <a:xfrm>
            <a:off x="731838" y="4560888"/>
            <a:ext cx="5848350" cy="43180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l-GR" noProof="0" smtClean="0"/>
          </a:p>
        </p:txBody>
      </p:sp>
    </p:spTree>
    <p:extLst>
      <p:ext uri="{BB962C8B-B14F-4D97-AF65-F5344CB8AC3E}">
        <p14:creationId xmlns:p14="http://schemas.microsoft.com/office/powerpoint/2010/main" val="929203590"/>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Θέση εικόνας διαφάνειας 1"/>
          <p:cNvSpPr>
            <a:spLocks noGrp="1" noRot="1" noChangeAspect="1" noTextEdit="1"/>
          </p:cNvSpPr>
          <p:nvPr>
            <p:ph type="sldImg"/>
          </p:nvPr>
        </p:nvSpPr>
        <p:spPr/>
      </p:sp>
      <p:sp>
        <p:nvSpPr>
          <p:cNvPr id="39939"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solidFill>
                <a:srgbClr val="FF0000"/>
              </a:solidFill>
              <a:latin typeface="Times New Roman" panose="02020603050405020304" pitchFamily="18" charset="0"/>
            </a:endParaRPr>
          </a:p>
        </p:txBody>
      </p:sp>
      <p:sp>
        <p:nvSpPr>
          <p:cNvPr id="39940" name="Θέση αριθμού διαφάνειας 3"/>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4505FB1D-C84A-43FC-8DC5-08E8250893B0}"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1</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3568181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6553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78224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67587"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507026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168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305944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475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687371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680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04346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7987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030885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192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0117553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3971"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425567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8601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2382234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1"/>
          <p:cNvSpPr>
            <a:spLocks noChangeArrowheads="1" noTextEdit="1"/>
          </p:cNvSpPr>
          <p:nvPr>
            <p:ph type="sldImg"/>
          </p:nvPr>
        </p:nvSpPr>
        <p:spPr>
          <a:xfrm>
            <a:off x="0" y="-15816263"/>
            <a:ext cx="44126150" cy="33094613"/>
          </a:xfrm>
          <a:solidFill>
            <a:srgbClr val="FFFFFF"/>
          </a:solidFill>
          <a:ln>
            <a:solidFill>
              <a:srgbClr val="000000"/>
            </a:solidFill>
            <a:miter lim="800000"/>
            <a:headEnd/>
            <a:tailEnd/>
          </a:ln>
        </p:spPr>
      </p:sp>
      <p:sp>
        <p:nvSpPr>
          <p:cNvPr id="88067" name="Rectangle 2"/>
          <p:cNvSpPr>
            <a:spLocks noChangeArrowheads="1"/>
          </p:cNvSpPr>
          <p:nvPr>
            <p:ph type="body" idx="1"/>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78977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1987"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4407875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011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519446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216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3199532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4211"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382559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9625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679638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1"/>
          <p:cNvSpPr>
            <a:spLocks noChangeArrowheads="1" noTextEdit="1"/>
          </p:cNvSpPr>
          <p:nvPr>
            <p:ph type="sldImg"/>
          </p:nvPr>
        </p:nvSpPr>
        <p:spPr>
          <a:xfrm>
            <a:off x="0" y="-15816263"/>
            <a:ext cx="44126150" cy="33094613"/>
          </a:xfrm>
          <a:solidFill>
            <a:srgbClr val="FFFFFF"/>
          </a:solidFill>
          <a:ln>
            <a:solidFill>
              <a:srgbClr val="000000"/>
            </a:solidFill>
            <a:miter lim="800000"/>
            <a:headEnd/>
            <a:tailEnd/>
          </a:ln>
        </p:spPr>
      </p:sp>
      <p:sp>
        <p:nvSpPr>
          <p:cNvPr id="98307" name="Rectangle 2"/>
          <p:cNvSpPr>
            <a:spLocks noChangeArrowheads="1"/>
          </p:cNvSpPr>
          <p:nvPr>
            <p:ph type="body" idx="1"/>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979844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035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0218680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240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6561586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4451"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9632394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752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1488352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09571"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969914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505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7105304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1161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406648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116739"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270796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Θέση εικόνας διαφάνειας 1"/>
          <p:cNvSpPr>
            <a:spLocks noGrp="1" noRot="1" noChangeAspect="1" noTextEdit="1"/>
          </p:cNvSpPr>
          <p:nvPr>
            <p:ph type="sldImg"/>
          </p:nvPr>
        </p:nvSpPr>
        <p:spPr/>
      </p:sp>
      <p:sp>
        <p:nvSpPr>
          <p:cNvPr id="118787"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18788" name="Θέση αριθμού διαφάνειας 3"/>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86DC2453-BCF2-4D67-847E-36AC87C0ABB3}"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47</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38956550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Θέση εικόνας διαφάνειας 1"/>
          <p:cNvSpPr>
            <a:spLocks noGrp="1" noRot="1" noChangeAspect="1" noTextEdit="1"/>
          </p:cNvSpPr>
          <p:nvPr>
            <p:ph type="sldImg"/>
          </p:nvPr>
        </p:nvSpPr>
        <p:spPr/>
      </p:sp>
      <p:sp>
        <p:nvSpPr>
          <p:cNvPr id="120835"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latin typeface="Times New Roman" panose="02020603050405020304" pitchFamily="18" charset="0"/>
            </a:endParaRPr>
          </a:p>
        </p:txBody>
      </p:sp>
      <p:sp>
        <p:nvSpPr>
          <p:cNvPr id="120836" name="Slide Number Placeholder 5"/>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4E0AF23F-4E79-4EAE-994A-BB998DFCD8D6}" type="slidenum">
              <a:rPr lang="el-GR" altLang="el-GR" sz="1800">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48</a:t>
            </a:fld>
            <a:endParaRPr lang="el-GR" altLang="el-GR" sz="1800">
              <a:latin typeface="Arial" panose="020B0604020202020204" pitchFamily="34" charset="0"/>
            </a:endParaRPr>
          </a:p>
        </p:txBody>
      </p:sp>
    </p:spTree>
    <p:extLst>
      <p:ext uri="{BB962C8B-B14F-4D97-AF65-F5344CB8AC3E}">
        <p14:creationId xmlns:p14="http://schemas.microsoft.com/office/powerpoint/2010/main" val="15832996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p:sp>
      <p:sp>
        <p:nvSpPr>
          <p:cNvPr id="122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2884" name="Slide Number Placeholder 3"/>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D3A5AE05-EA93-4CF6-86DB-154F466622C3}" type="slidenum">
              <a:rPr lang="el-GR" altLang="el-GR" sz="1800">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49</a:t>
            </a:fld>
            <a:endParaRPr lang="el-GR" altLang="el-GR" sz="1800">
              <a:latin typeface="Arial" panose="020B0604020202020204" pitchFamily="34" charset="0"/>
            </a:endParaRPr>
          </a:p>
        </p:txBody>
      </p:sp>
    </p:spTree>
    <p:extLst>
      <p:ext uri="{BB962C8B-B14F-4D97-AF65-F5344CB8AC3E}">
        <p14:creationId xmlns:p14="http://schemas.microsoft.com/office/powerpoint/2010/main" val="19761942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4932" name="Slide Number Placeholder 3"/>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DD325BD7-1D7D-4221-8395-75F6B6B0CC9A}" type="slidenum">
              <a:rPr lang="el-GR" altLang="el-GR" sz="1800">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50</a:t>
            </a:fld>
            <a:endParaRPr lang="el-GR" altLang="el-GR" sz="1800">
              <a:latin typeface="Arial" panose="020B0604020202020204" pitchFamily="34" charset="0"/>
            </a:endParaRPr>
          </a:p>
        </p:txBody>
      </p:sp>
    </p:spTree>
    <p:extLst>
      <p:ext uri="{BB962C8B-B14F-4D97-AF65-F5344CB8AC3E}">
        <p14:creationId xmlns:p14="http://schemas.microsoft.com/office/powerpoint/2010/main" val="35124413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p:sp>
      <p:sp>
        <p:nvSpPr>
          <p:cNvPr id="126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6980" name="Slide Number Placeholder 5"/>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5739164C-F49C-4B50-83D7-1643DF3CDB6E}"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51</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23080763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9028" name="Slide Number Placeholder 5"/>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1AC41C76-4DCA-4CCD-A999-8CF491760E55}"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52</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23311876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1076" name="Slide Number Placeholder 5"/>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36C1D7B1-F415-4A05-80B0-A2B0B129A5B0}"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53</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31458573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3124" name="Slide Number Placeholder 3"/>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fld id="{1CBE3334-054B-4257-A8F7-E4E75EF66609}" type="slidenum">
              <a:rPr lang="el-GR" altLang="el-GR" sz="1800">
                <a:solidFill>
                  <a:schemeClr val="bg1"/>
                </a:solidFill>
                <a:latin typeface="Arial" panose="020B0604020202020204" pitchFamily="34" charset="0"/>
              </a:rPr>
              <a:pPr eaLnBrk="1" hangingPunct="1">
                <a:lnSpc>
                  <a:spcPct val="92000"/>
                </a:lnSpc>
                <a:spcBef>
                  <a:spcPct val="0"/>
                </a:spcBef>
                <a:buClr>
                  <a:srgbClr val="FFFFFF"/>
                </a:buClr>
                <a:buFont typeface="Arial" panose="020B0604020202020204" pitchFamily="34" charset="0"/>
                <a:buNone/>
              </a:pPr>
              <a:t>54</a:t>
            </a:fld>
            <a:endParaRPr lang="el-GR" altLang="el-GR" sz="1800">
              <a:solidFill>
                <a:schemeClr val="bg1"/>
              </a:solidFill>
              <a:latin typeface="Arial" panose="020B0604020202020204" pitchFamily="34" charset="0"/>
            </a:endParaRPr>
          </a:p>
        </p:txBody>
      </p:sp>
    </p:spTree>
    <p:extLst>
      <p:ext uri="{BB962C8B-B14F-4D97-AF65-F5344CB8AC3E}">
        <p14:creationId xmlns:p14="http://schemas.microsoft.com/office/powerpoint/2010/main" val="4073637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48131"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02642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2227"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12060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427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887346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6323"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91873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59395"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45896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Text Box 1"/>
          <p:cNvSpPr txBox="1">
            <a:spLocks noChangeArrowheads="1"/>
          </p:cNvSpPr>
          <p:nvPr/>
        </p:nvSpPr>
        <p:spPr bwMode="auto">
          <a:xfrm>
            <a:off x="1219200" y="730250"/>
            <a:ext cx="4876800" cy="3600450"/>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2000"/>
              </a:lnSpc>
              <a:spcBef>
                <a:spcPct val="0"/>
              </a:spcBef>
              <a:buClr>
                <a:srgbClr val="FFFFFF"/>
              </a:buClr>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62467" name="Rectangle 2"/>
          <p:cNvSpPr>
            <a:spLocks noChangeArrowheads="1"/>
          </p:cNvSpPr>
          <p:nvPr>
            <p:ph type="body"/>
          </p:nvPr>
        </p:nvSpPr>
        <p:spPr>
          <a:xfrm>
            <a:off x="731838" y="4560888"/>
            <a:ext cx="5849937"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511054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1AC28865-D040-4198-A495-877526777A27}"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1762054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4BB84A51-FBFD-4091-93F6-6C6FB4B637E2}"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300147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06375"/>
            <a:ext cx="2055812" cy="633095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06375"/>
            <a:ext cx="6018213" cy="6330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AA3F5FC4-75E3-4302-B038-942AC22509B9}"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367600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6C7082E1-9E8B-4F32-A479-3D2C94BB4269}" type="slidenum">
              <a:rPr lang="en-GB" altLang="el-GR"/>
              <a:pPr>
                <a:defRPr/>
              </a:pPr>
              <a:t>‹#›</a:t>
            </a:fld>
            <a:endParaRPr lang="en-GB" altLang="el-GR"/>
          </a:p>
        </p:txBody>
      </p:sp>
    </p:spTree>
    <p:extLst>
      <p:ext uri="{BB962C8B-B14F-4D97-AF65-F5344CB8AC3E}">
        <p14:creationId xmlns:p14="http://schemas.microsoft.com/office/powerpoint/2010/main" val="2997505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8410C1E7-E466-4D8E-B8B7-17AB3C6D5711}" type="slidenum">
              <a:rPr lang="en-GB" altLang="el-GR"/>
              <a:pPr>
                <a:defRPr/>
              </a:pPr>
              <a:t>‹#›</a:t>
            </a:fld>
            <a:endParaRPr lang="en-GB" altLang="el-GR"/>
          </a:p>
        </p:txBody>
      </p:sp>
    </p:spTree>
    <p:extLst>
      <p:ext uri="{BB962C8B-B14F-4D97-AF65-F5344CB8AC3E}">
        <p14:creationId xmlns:p14="http://schemas.microsoft.com/office/powerpoint/2010/main" val="4191781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9911A95C-8228-49F3-8A87-98B16FC3977B}" type="slidenum">
              <a:rPr lang="en-GB" altLang="el-GR"/>
              <a:pPr>
                <a:defRPr/>
              </a:pPr>
              <a:t>‹#›</a:t>
            </a:fld>
            <a:endParaRPr lang="en-GB" altLang="el-GR"/>
          </a:p>
        </p:txBody>
      </p:sp>
    </p:spTree>
    <p:extLst>
      <p:ext uri="{BB962C8B-B14F-4D97-AF65-F5344CB8AC3E}">
        <p14:creationId xmlns:p14="http://schemas.microsoft.com/office/powerpoint/2010/main" val="3484723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627FF453-DE4A-4EEE-B4DD-7D1F97D33560}" type="slidenum">
              <a:rPr lang="en-GB" altLang="el-GR"/>
              <a:pPr>
                <a:defRPr/>
              </a:pPr>
              <a:t>‹#›</a:t>
            </a:fld>
            <a:endParaRPr lang="en-GB" altLang="el-GR"/>
          </a:p>
        </p:txBody>
      </p:sp>
    </p:spTree>
    <p:extLst>
      <p:ext uri="{BB962C8B-B14F-4D97-AF65-F5344CB8AC3E}">
        <p14:creationId xmlns:p14="http://schemas.microsoft.com/office/powerpoint/2010/main" val="4160047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11"/>
          <p:cNvSpPr>
            <a:spLocks noGrp="1" noChangeArrowheads="1"/>
          </p:cNvSpPr>
          <p:nvPr>
            <p:ph type="dt" idx="10"/>
          </p:nvPr>
        </p:nvSpPr>
        <p:spPr/>
        <p:txBody>
          <a:bodyPr/>
          <a:lstStyle>
            <a:lvl1pPr>
              <a:defRPr/>
            </a:lvl1pPr>
          </a:lstStyle>
          <a:p>
            <a:pPr>
              <a:defRPr/>
            </a:pPr>
            <a:endParaRPr lang="en-GB"/>
          </a:p>
        </p:txBody>
      </p:sp>
      <p:sp>
        <p:nvSpPr>
          <p:cNvPr id="8" name="Rectangle 12"/>
          <p:cNvSpPr>
            <a:spLocks noGrp="1" noChangeArrowheads="1"/>
          </p:cNvSpPr>
          <p:nvPr>
            <p:ph type="ftr" idx="11"/>
          </p:nvPr>
        </p:nvSpPr>
        <p:spPr/>
        <p:txBody>
          <a:bodyPr/>
          <a:lstStyle>
            <a:lvl1pPr>
              <a:defRPr/>
            </a:lvl1pPr>
          </a:lstStyle>
          <a:p>
            <a:pPr>
              <a:defRPr/>
            </a:pPr>
            <a:endParaRPr lang="en-GB"/>
          </a:p>
        </p:txBody>
      </p:sp>
      <p:sp>
        <p:nvSpPr>
          <p:cNvPr id="9" name="Rectangle 13"/>
          <p:cNvSpPr>
            <a:spLocks noGrp="1" noChangeArrowheads="1"/>
          </p:cNvSpPr>
          <p:nvPr>
            <p:ph type="sldNum" idx="12"/>
          </p:nvPr>
        </p:nvSpPr>
        <p:spPr/>
        <p:txBody>
          <a:bodyPr/>
          <a:lstStyle>
            <a:lvl1pPr>
              <a:defRPr/>
            </a:lvl1pPr>
          </a:lstStyle>
          <a:p>
            <a:pPr>
              <a:defRPr/>
            </a:pPr>
            <a:fld id="{86107A96-7EAA-4303-A204-2BA79AF4EEA3}" type="slidenum">
              <a:rPr lang="en-GB" altLang="el-GR"/>
              <a:pPr>
                <a:defRPr/>
              </a:pPr>
              <a:t>‹#›</a:t>
            </a:fld>
            <a:endParaRPr lang="en-GB" altLang="el-GR"/>
          </a:p>
        </p:txBody>
      </p:sp>
    </p:spTree>
    <p:extLst>
      <p:ext uri="{BB962C8B-B14F-4D97-AF65-F5344CB8AC3E}">
        <p14:creationId xmlns:p14="http://schemas.microsoft.com/office/powerpoint/2010/main" val="1329665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11"/>
          <p:cNvSpPr>
            <a:spLocks noGrp="1" noChangeArrowheads="1"/>
          </p:cNvSpPr>
          <p:nvPr>
            <p:ph type="dt" idx="10"/>
          </p:nvPr>
        </p:nvSpPr>
        <p:spPr/>
        <p:txBody>
          <a:bodyPr/>
          <a:lstStyle>
            <a:lvl1pPr>
              <a:defRPr/>
            </a:lvl1pPr>
          </a:lstStyle>
          <a:p>
            <a:pPr>
              <a:defRPr/>
            </a:pPr>
            <a:endParaRPr lang="en-GB"/>
          </a:p>
        </p:txBody>
      </p:sp>
      <p:sp>
        <p:nvSpPr>
          <p:cNvPr id="4" name="Rectangle 12"/>
          <p:cNvSpPr>
            <a:spLocks noGrp="1" noChangeArrowheads="1"/>
          </p:cNvSpPr>
          <p:nvPr>
            <p:ph type="ftr" idx="11"/>
          </p:nvPr>
        </p:nvSpPr>
        <p:spPr/>
        <p:txBody>
          <a:bodyPr/>
          <a:lstStyle>
            <a:lvl1pPr>
              <a:defRPr/>
            </a:lvl1pPr>
          </a:lstStyle>
          <a:p>
            <a:pPr>
              <a:defRPr/>
            </a:pPr>
            <a:endParaRPr lang="en-GB"/>
          </a:p>
        </p:txBody>
      </p:sp>
      <p:sp>
        <p:nvSpPr>
          <p:cNvPr id="5" name="Rectangle 13"/>
          <p:cNvSpPr>
            <a:spLocks noGrp="1" noChangeArrowheads="1"/>
          </p:cNvSpPr>
          <p:nvPr>
            <p:ph type="sldNum" idx="12"/>
          </p:nvPr>
        </p:nvSpPr>
        <p:spPr/>
        <p:txBody>
          <a:bodyPr/>
          <a:lstStyle>
            <a:lvl1pPr>
              <a:defRPr/>
            </a:lvl1pPr>
          </a:lstStyle>
          <a:p>
            <a:pPr>
              <a:defRPr/>
            </a:pPr>
            <a:fld id="{47B758AF-82B4-454A-A0E9-E8A6CEAC854A}" type="slidenum">
              <a:rPr lang="en-GB" altLang="el-GR"/>
              <a:pPr>
                <a:defRPr/>
              </a:pPr>
              <a:t>‹#›</a:t>
            </a:fld>
            <a:endParaRPr lang="en-GB" altLang="el-GR"/>
          </a:p>
        </p:txBody>
      </p:sp>
    </p:spTree>
    <p:extLst>
      <p:ext uri="{BB962C8B-B14F-4D97-AF65-F5344CB8AC3E}">
        <p14:creationId xmlns:p14="http://schemas.microsoft.com/office/powerpoint/2010/main" val="1102114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idx="10"/>
          </p:nvPr>
        </p:nvSpPr>
        <p:spPr/>
        <p:txBody>
          <a:bodyPr/>
          <a:lstStyle>
            <a:lvl1pPr>
              <a:defRPr/>
            </a:lvl1pPr>
          </a:lstStyle>
          <a:p>
            <a:pPr>
              <a:defRPr/>
            </a:pPr>
            <a:endParaRPr lang="en-GB"/>
          </a:p>
        </p:txBody>
      </p:sp>
      <p:sp>
        <p:nvSpPr>
          <p:cNvPr id="3" name="Rectangle 12"/>
          <p:cNvSpPr>
            <a:spLocks noGrp="1" noChangeArrowheads="1"/>
          </p:cNvSpPr>
          <p:nvPr>
            <p:ph type="ftr" idx="11"/>
          </p:nvPr>
        </p:nvSpPr>
        <p:spPr/>
        <p:txBody>
          <a:bodyPr/>
          <a:lstStyle>
            <a:lvl1pPr>
              <a:defRPr/>
            </a:lvl1pPr>
          </a:lstStyle>
          <a:p>
            <a:pPr>
              <a:defRPr/>
            </a:pPr>
            <a:endParaRPr lang="en-GB"/>
          </a:p>
        </p:txBody>
      </p:sp>
      <p:sp>
        <p:nvSpPr>
          <p:cNvPr id="4" name="Rectangle 13"/>
          <p:cNvSpPr>
            <a:spLocks noGrp="1" noChangeArrowheads="1"/>
          </p:cNvSpPr>
          <p:nvPr>
            <p:ph type="sldNum" idx="12"/>
          </p:nvPr>
        </p:nvSpPr>
        <p:spPr/>
        <p:txBody>
          <a:bodyPr/>
          <a:lstStyle>
            <a:lvl1pPr>
              <a:defRPr/>
            </a:lvl1pPr>
          </a:lstStyle>
          <a:p>
            <a:pPr>
              <a:defRPr/>
            </a:pPr>
            <a:fld id="{E3F98C19-35E0-48ED-B2BB-9213ADBFAF0E}" type="slidenum">
              <a:rPr lang="en-GB" altLang="el-GR"/>
              <a:pPr>
                <a:defRPr/>
              </a:pPr>
              <a:t>‹#›</a:t>
            </a:fld>
            <a:endParaRPr lang="en-GB" altLang="el-GR"/>
          </a:p>
        </p:txBody>
      </p:sp>
    </p:spTree>
    <p:extLst>
      <p:ext uri="{BB962C8B-B14F-4D97-AF65-F5344CB8AC3E}">
        <p14:creationId xmlns:p14="http://schemas.microsoft.com/office/powerpoint/2010/main" val="7731772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E4D2F648-DD08-456E-9E43-FDF891947FA7}" type="slidenum">
              <a:rPr lang="en-GB" altLang="el-GR"/>
              <a:pPr>
                <a:defRPr/>
              </a:pPr>
              <a:t>‹#›</a:t>
            </a:fld>
            <a:endParaRPr lang="en-GB" altLang="el-GR"/>
          </a:p>
        </p:txBody>
      </p:sp>
    </p:spTree>
    <p:extLst>
      <p:ext uri="{BB962C8B-B14F-4D97-AF65-F5344CB8AC3E}">
        <p14:creationId xmlns:p14="http://schemas.microsoft.com/office/powerpoint/2010/main" val="2155984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A276F047-6F11-44F8-8B37-15555927C8AA}"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593201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6BC9CE85-A3BE-416B-998C-42AE5B70DD62}" type="slidenum">
              <a:rPr lang="en-GB" altLang="el-GR"/>
              <a:pPr>
                <a:defRPr/>
              </a:pPr>
              <a:t>‹#›</a:t>
            </a:fld>
            <a:endParaRPr lang="en-GB" altLang="el-GR"/>
          </a:p>
        </p:txBody>
      </p:sp>
    </p:spTree>
    <p:extLst>
      <p:ext uri="{BB962C8B-B14F-4D97-AF65-F5344CB8AC3E}">
        <p14:creationId xmlns:p14="http://schemas.microsoft.com/office/powerpoint/2010/main" val="2694888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FFF64D67-FD53-42B1-845C-BF35A5D38426}" type="slidenum">
              <a:rPr lang="en-GB" altLang="el-GR"/>
              <a:pPr>
                <a:defRPr/>
              </a:pPr>
              <a:t>‹#›</a:t>
            </a:fld>
            <a:endParaRPr lang="en-GB" altLang="el-GR"/>
          </a:p>
        </p:txBody>
      </p:sp>
    </p:spTree>
    <p:extLst>
      <p:ext uri="{BB962C8B-B14F-4D97-AF65-F5344CB8AC3E}">
        <p14:creationId xmlns:p14="http://schemas.microsoft.com/office/powerpoint/2010/main" val="1987150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52151ADB-B589-4872-94A0-D2A08246CEB4}" type="slidenum">
              <a:rPr lang="en-GB" altLang="el-GR"/>
              <a:pPr>
                <a:defRPr/>
              </a:pPr>
              <a:t>‹#›</a:t>
            </a:fld>
            <a:endParaRPr lang="en-GB" altLang="el-GR"/>
          </a:p>
        </p:txBody>
      </p:sp>
    </p:spTree>
    <p:extLst>
      <p:ext uri="{BB962C8B-B14F-4D97-AF65-F5344CB8AC3E}">
        <p14:creationId xmlns:p14="http://schemas.microsoft.com/office/powerpoint/2010/main" val="12966304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defTabSz="914400">
                  <a:defRPr/>
                </a:pPr>
                <a:endParaRPr lang="el-GR">
                  <a:solidFill>
                    <a:srgbClr val="FFFFFF"/>
                  </a:solidFill>
                  <a:latin typeface="Arial"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defTabSz="914400">
                  <a:defRPr/>
                </a:pPr>
                <a:endParaRPr lang="el-GR">
                  <a:solidFill>
                    <a:srgbClr val="FFFFFF"/>
                  </a:solidFill>
                  <a:latin typeface="Arial" charset="0"/>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74763" name="Rectangle 11"/>
          <p:cNvSpPr>
            <a:spLocks noGrp="1" noChangeArrowheads="1"/>
          </p:cNvSpPr>
          <p:nvPr>
            <p:ph type="ctrTitle" sz="quarter"/>
          </p:nvPr>
        </p:nvSpPr>
        <p:spPr>
          <a:xfrm>
            <a:off x="685800" y="1736725"/>
            <a:ext cx="7772400" cy="1920875"/>
          </a:xfrm>
        </p:spPr>
        <p:txBody>
          <a:bodyPr/>
          <a:lstStyle>
            <a:lvl1pPr>
              <a:defRPr/>
            </a:lvl1pPr>
          </a:lstStyle>
          <a:p>
            <a:r>
              <a:rPr lang="el-GR"/>
              <a:t>Κάντε κλικ για επεξεργασία του τίτλου</a:t>
            </a:r>
          </a:p>
        </p:txBody>
      </p:sp>
      <p:sp>
        <p:nvSpPr>
          <p:cNvPr id="7476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charset="2"/>
              <a:buNone/>
              <a:defRPr/>
            </a:lvl1pPr>
          </a:lstStyle>
          <a:p>
            <a:r>
              <a:rPr lang="el-GR"/>
              <a:t>Κάντε κλικ για να επεξεργαστείτε τον υπότιτλο του υποδείγματος</a:t>
            </a:r>
          </a:p>
        </p:txBody>
      </p:sp>
      <p:sp>
        <p:nvSpPr>
          <p:cNvPr id="13" name="Rectangle 13"/>
          <p:cNvSpPr>
            <a:spLocks noGrp="1" noChangeArrowheads="1"/>
          </p:cNvSpPr>
          <p:nvPr>
            <p:ph type="dt" sz="quarter" idx="10"/>
          </p:nvPr>
        </p:nvSpPr>
        <p:spPr>
          <a:xfrm>
            <a:off x="457200" y="6248400"/>
            <a:ext cx="2133600" cy="476250"/>
          </a:xfrm>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14" name="Rectangle 14"/>
          <p:cNvSpPr>
            <a:spLocks noGrp="1" noChangeArrowheads="1"/>
          </p:cNvSpPr>
          <p:nvPr>
            <p:ph type="ftr" sz="quarter" idx="11"/>
          </p:nvPr>
        </p:nvSpPr>
        <p:spPr>
          <a:xfrm>
            <a:off x="3124200" y="6251575"/>
            <a:ext cx="2895600" cy="476250"/>
          </a:xfrm>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15" name="Rectangle 15"/>
          <p:cNvSpPr>
            <a:spLocks noGrp="1" noChangeArrowheads="1"/>
          </p:cNvSpPr>
          <p:nvPr>
            <p:ph type="sldNum" sz="quarter" idx="12"/>
          </p:nvPr>
        </p:nvSpPr>
        <p:spPr>
          <a:xfrm>
            <a:off x="6553200" y="6254750"/>
            <a:ext cx="2133600" cy="476250"/>
          </a:xfrm>
        </p:spPr>
        <p:txBody>
          <a:bodyPr/>
          <a:lstStyle>
            <a:lvl1pPr defTabSz="449263">
              <a:lnSpc>
                <a:spcPct val="92000"/>
              </a:lnSpc>
              <a:buClr>
                <a:srgbClr val="FFFFFF"/>
              </a:buClr>
              <a:buSzPct val="100000"/>
              <a:buFont typeface="Arial" panose="020B0604020202020204" pitchFamily="34" charset="0"/>
              <a:buNone/>
              <a:defRPr/>
            </a:lvl1pPr>
          </a:lstStyle>
          <a:p>
            <a:pPr>
              <a:defRPr/>
            </a:pPr>
            <a:fld id="{95747D46-8AC5-478A-AA04-C26339651A9A}" type="slidenum">
              <a:rPr lang="el-GR" altLang="el-GR"/>
              <a:pPr>
                <a:defRPr/>
              </a:pPr>
              <a:t>‹#›</a:t>
            </a:fld>
            <a:endParaRPr lang="el-GR" altLang="el-GR"/>
          </a:p>
        </p:txBody>
      </p:sp>
    </p:spTree>
    <p:extLst>
      <p:ext uri="{BB962C8B-B14F-4D97-AF65-F5344CB8AC3E}">
        <p14:creationId xmlns:p14="http://schemas.microsoft.com/office/powerpoint/2010/main" val="2341357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5"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3FE42A12-C39F-450A-8545-0FEFE53300A9}"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20173918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5"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A8470F5C-36AA-4BA9-9CDD-3C91CE70C032}"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27918966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6"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F9F97A1E-7A0F-4D49-8C45-F35094E0A2E7}"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31763495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8"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AD810823-BECB-4483-BD67-7ECC8912C6D3}" type="slidenum">
              <a:rPr lang="el-GR" altLang="el-GR"/>
              <a:pPr>
                <a:defRPr/>
              </a:pPr>
              <a:t>‹#›</a:t>
            </a:fld>
            <a:endParaRPr lang="el-GR" altLang="el-GR"/>
          </a:p>
        </p:txBody>
      </p:sp>
      <p:sp>
        <p:nvSpPr>
          <p:cNvPr id="9"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31464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4"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29F3CB5E-C8E1-425E-B9BE-C7BA74D42DCA}" type="slidenum">
              <a:rPr lang="el-GR" altLang="el-GR"/>
              <a:pPr>
                <a:defRPr/>
              </a:pPr>
              <a:t>‹#›</a:t>
            </a:fld>
            <a:endParaRPr lang="el-GR" altLang="el-GR"/>
          </a:p>
        </p:txBody>
      </p:sp>
      <p:sp>
        <p:nvSpPr>
          <p:cNvPr id="5"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22344395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3"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2DAC2FDF-1A75-430E-9D23-377A7844E973}" type="slidenum">
              <a:rPr lang="el-GR" altLang="el-GR"/>
              <a:pPr>
                <a:defRPr/>
              </a:pPr>
              <a:t>‹#›</a:t>
            </a:fld>
            <a:endParaRPr lang="el-GR" altLang="el-GR"/>
          </a:p>
        </p:txBody>
      </p:sp>
      <p:sp>
        <p:nvSpPr>
          <p:cNvPr id="4"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1843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00287EDB-33CE-4FF9-A197-79BFFEFF0995}"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5447950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6"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396E9B96-213C-400E-B210-F6CEE7C7DAEE}"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3203194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6"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30A5242C-FB5F-492B-B270-E9541D7E5560}"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3282556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5"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BAD7D3B1-054A-4C11-BF50-FF73579821A5}"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19152981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
        <p:nvSpPr>
          <p:cNvPr id="5" name="Rectangle 3"/>
          <p:cNvSpPr>
            <a:spLocks noGrp="1" noChangeArrowheads="1"/>
          </p:cNvSpPr>
          <p:nvPr>
            <p:ph type="sldNum" sz="quarter" idx="11"/>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fld id="{A68D2DE3-D179-49EB-BC26-38B22B3D92C8}"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defTabSz="449263">
              <a:lnSpc>
                <a:spcPct val="92000"/>
              </a:lnSpc>
              <a:buClr>
                <a:srgbClr val="FFFFFF"/>
              </a:buClr>
              <a:buSzPct val="100000"/>
              <a:buFont typeface="Arial" panose="020B0604020202020204" pitchFamily="34" charset="0"/>
              <a:buNone/>
              <a:defRPr/>
            </a:lvl1pPr>
          </a:lstStyle>
          <a:p>
            <a:pPr>
              <a:defRPr/>
            </a:pPr>
            <a:endParaRPr lang="el-GR"/>
          </a:p>
        </p:txBody>
      </p:sp>
    </p:spTree>
    <p:extLst>
      <p:ext uri="{BB962C8B-B14F-4D97-AF65-F5344CB8AC3E}">
        <p14:creationId xmlns:p14="http://schemas.microsoft.com/office/powerpoint/2010/main" val="56337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6613" y="1600200"/>
            <a:ext cx="4037012"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1AE961E4-9930-4054-8F7C-3C7D0E65529A}"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313196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1"/>
          <p:cNvSpPr>
            <a:spLocks noGrp="1" noChangeArrowheads="1"/>
          </p:cNvSpPr>
          <p:nvPr>
            <p:ph type="dt" idx="10"/>
          </p:nvPr>
        </p:nvSpPr>
        <p:spPr/>
        <p:txBody>
          <a:bodyPr/>
          <a:lstStyle>
            <a:lvl1pPr>
              <a:defRPr/>
            </a:lvl1pPr>
          </a:lstStyle>
          <a:p>
            <a:pPr>
              <a:defRPr/>
            </a:pPr>
            <a:endParaRPr lang="en-GB"/>
          </a:p>
        </p:txBody>
      </p:sp>
      <p:sp>
        <p:nvSpPr>
          <p:cNvPr id="8" name="Rectangle 2"/>
          <p:cNvSpPr>
            <a:spLocks noGrp="1" noChangeArrowheads="1"/>
          </p:cNvSpPr>
          <p:nvPr>
            <p:ph type="sldNum" idx="11"/>
          </p:nvPr>
        </p:nvSpPr>
        <p:spPr/>
        <p:txBody>
          <a:bodyPr/>
          <a:lstStyle>
            <a:lvl1pPr>
              <a:defRPr/>
            </a:lvl1pPr>
          </a:lstStyle>
          <a:p>
            <a:pPr>
              <a:defRPr/>
            </a:pPr>
            <a:fld id="{277E805D-5315-4D79-9FC8-3B93456E0C49}" type="slidenum">
              <a:rPr lang="en-GB" altLang="el-GR"/>
              <a:pPr>
                <a:defRPr/>
              </a:pPr>
              <a:t>‹#›</a:t>
            </a:fld>
            <a:endParaRPr lang="en-GB" altLang="el-GR"/>
          </a:p>
        </p:txBody>
      </p:sp>
      <p:sp>
        <p:nvSpPr>
          <p:cNvPr id="9"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486625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1"/>
          <p:cNvSpPr>
            <a:spLocks noGrp="1" noChangeArrowheads="1"/>
          </p:cNvSpPr>
          <p:nvPr>
            <p:ph type="dt" idx="10"/>
          </p:nvPr>
        </p:nvSpPr>
        <p:spPr/>
        <p:txBody>
          <a:bodyPr/>
          <a:lstStyle>
            <a:lvl1pPr>
              <a:defRPr/>
            </a:lvl1pPr>
          </a:lstStyle>
          <a:p>
            <a:pPr>
              <a:defRPr/>
            </a:pPr>
            <a:endParaRPr lang="en-GB"/>
          </a:p>
        </p:txBody>
      </p:sp>
      <p:sp>
        <p:nvSpPr>
          <p:cNvPr id="4" name="Rectangle 2"/>
          <p:cNvSpPr>
            <a:spLocks noGrp="1" noChangeArrowheads="1"/>
          </p:cNvSpPr>
          <p:nvPr>
            <p:ph type="sldNum" idx="11"/>
          </p:nvPr>
        </p:nvSpPr>
        <p:spPr/>
        <p:txBody>
          <a:bodyPr/>
          <a:lstStyle>
            <a:lvl1pPr>
              <a:defRPr/>
            </a:lvl1pPr>
          </a:lstStyle>
          <a:p>
            <a:pPr>
              <a:defRPr/>
            </a:pPr>
            <a:fld id="{8ABF4AE4-C96D-4B20-9973-801865DE67BE}" type="slidenum">
              <a:rPr lang="en-GB" altLang="el-GR"/>
              <a:pPr>
                <a:defRPr/>
              </a:pPr>
              <a:t>‹#›</a:t>
            </a:fld>
            <a:endParaRPr lang="en-GB" altLang="el-GR"/>
          </a:p>
        </p:txBody>
      </p:sp>
      <p:sp>
        <p:nvSpPr>
          <p:cNvPr id="5"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66653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Grp="1" noChangeArrowheads="1"/>
          </p:cNvSpPr>
          <p:nvPr>
            <p:ph type="dt" idx="10"/>
          </p:nvPr>
        </p:nvSpPr>
        <p:spPr/>
        <p:txBody>
          <a:bodyPr/>
          <a:lstStyle>
            <a:lvl1pPr>
              <a:defRPr/>
            </a:lvl1pPr>
          </a:lstStyle>
          <a:p>
            <a:pPr>
              <a:defRPr/>
            </a:pPr>
            <a:endParaRPr lang="en-GB"/>
          </a:p>
        </p:txBody>
      </p:sp>
      <p:sp>
        <p:nvSpPr>
          <p:cNvPr id="3" name="Rectangle 2"/>
          <p:cNvSpPr>
            <a:spLocks noGrp="1" noChangeArrowheads="1"/>
          </p:cNvSpPr>
          <p:nvPr>
            <p:ph type="sldNum" idx="11"/>
          </p:nvPr>
        </p:nvSpPr>
        <p:spPr/>
        <p:txBody>
          <a:bodyPr/>
          <a:lstStyle>
            <a:lvl1pPr>
              <a:defRPr/>
            </a:lvl1pPr>
          </a:lstStyle>
          <a:p>
            <a:pPr>
              <a:defRPr/>
            </a:pPr>
            <a:fld id="{33ECC279-04C4-467C-8B4F-329896650AE9}" type="slidenum">
              <a:rPr lang="en-GB" altLang="el-GR"/>
              <a:pPr>
                <a:defRPr/>
              </a:pPr>
              <a:t>‹#›</a:t>
            </a:fld>
            <a:endParaRPr lang="en-GB" altLang="el-GR"/>
          </a:p>
        </p:txBody>
      </p:sp>
      <p:sp>
        <p:nvSpPr>
          <p:cNvPr id="4"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431342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4392231C-9192-4E2E-B7F2-6A17FB5AF33F}"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70608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0F77EADC-0D5B-4FF1-B48C-1B99F3037BD9}"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8229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A0000"/>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dt"/>
          </p:nvPr>
        </p:nvSpPr>
        <p:spPr bwMode="auto">
          <a:xfrm>
            <a:off x="457200" y="6249988"/>
            <a:ext cx="2130425" cy="4746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hangingPunct="1">
              <a:lnSpc>
                <a:spcPct val="100000"/>
              </a:lnSpc>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FFFFFF"/>
                </a:solidFill>
                <a:latin typeface="Arial" charset="0"/>
                <a:cs typeface="Arial" charset="0"/>
              </a:defRPr>
            </a:lvl1pPr>
          </a:lstStyle>
          <a:p>
            <a:pPr>
              <a:defRPr/>
            </a:pPr>
            <a:endParaRPr lang="en-GB"/>
          </a:p>
        </p:txBody>
      </p:sp>
      <p:sp>
        <p:nvSpPr>
          <p:cNvPr id="1026" name="Rectangle 2"/>
          <p:cNvSpPr>
            <a:spLocks noGrp="1" noChangeArrowheads="1"/>
          </p:cNvSpPr>
          <p:nvPr>
            <p:ph type="sldNum"/>
          </p:nvPr>
        </p:nvSpPr>
        <p:spPr bwMode="auto">
          <a:xfrm>
            <a:off x="6553200" y="6248400"/>
            <a:ext cx="2130425" cy="47307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lnSpc>
                <a:spcPct val="100000"/>
              </a:lnSpc>
              <a:buClr>
                <a:srgbClr val="000000"/>
              </a:buClr>
              <a:buSzPct val="100000"/>
              <a:buFont typeface="Arial" panose="020B0604020202020204" pitchFamily="34" charset="0"/>
              <a:buNone/>
              <a:defRPr sz="1200">
                <a:solidFill>
                  <a:srgbClr val="FFFFFF"/>
                </a:solidFill>
                <a:cs typeface="Arial" panose="020B0604020202020204" pitchFamily="34" charset="0"/>
              </a:defRPr>
            </a:lvl1pPr>
          </a:lstStyle>
          <a:p>
            <a:pPr>
              <a:defRPr/>
            </a:pPr>
            <a:fld id="{4012F452-58B8-416B-93A2-079C8FC772F2}" type="slidenum">
              <a:rPr lang="en-GB" altLang="el-GR"/>
              <a:pPr>
                <a:defRPr/>
              </a:pPr>
              <a:t>‹#›</a:t>
            </a:fld>
            <a:endParaRPr lang="en-GB" altLang="el-GR"/>
          </a:p>
        </p:txBody>
      </p:sp>
      <p:grpSp>
        <p:nvGrpSpPr>
          <p:cNvPr id="1028" name="Group 3"/>
          <p:cNvGrpSpPr>
            <a:grpSpLocks/>
          </p:cNvGrpSpPr>
          <p:nvPr/>
        </p:nvGrpSpPr>
        <p:grpSpPr bwMode="auto">
          <a:xfrm>
            <a:off x="0" y="0"/>
            <a:ext cx="9137650" cy="6846888"/>
            <a:chOff x="0" y="0"/>
            <a:chExt cx="5756" cy="4313"/>
          </a:xfrm>
        </p:grpSpPr>
        <p:grpSp>
          <p:nvGrpSpPr>
            <p:cNvPr id="1032" name="Group 4"/>
            <p:cNvGrpSpPr>
              <a:grpSpLocks/>
            </p:cNvGrpSpPr>
            <p:nvPr/>
          </p:nvGrpSpPr>
          <p:grpSpPr bwMode="auto">
            <a:xfrm>
              <a:off x="1728" y="2230"/>
              <a:ext cx="4024" cy="2083"/>
              <a:chOff x="1728" y="2230"/>
              <a:chExt cx="4024" cy="2083"/>
            </a:xfrm>
          </p:grpSpPr>
          <p:sp>
            <p:nvSpPr>
              <p:cNvPr id="1035" name="Freeform 5"/>
              <p:cNvSpPr>
                <a:spLocks noChangeArrowheads="1"/>
              </p:cNvSpPr>
              <p:nvPr/>
            </p:nvSpPr>
            <p:spPr bwMode="auto">
              <a:xfrm>
                <a:off x="1728" y="2644"/>
                <a:ext cx="2881" cy="1670"/>
              </a:xfrm>
              <a:custGeom>
                <a:avLst/>
                <a:gdLst>
                  <a:gd name="T0" fmla="*/ 2739 w 2882"/>
                  <a:gd name="T1" fmla="*/ 528 h 1671"/>
                  <a:gd name="T2" fmla="*/ 2631 w 2882"/>
                  <a:gd name="T3" fmla="*/ 484 h 1671"/>
                  <a:gd name="T4" fmla="*/ 2479 w 2882"/>
                  <a:gd name="T5" fmla="*/ 424 h 1671"/>
                  <a:gd name="T6" fmla="*/ 2202 w 2882"/>
                  <a:gd name="T7" fmla="*/ 343 h 1671"/>
                  <a:gd name="T8" fmla="*/ 1969 w 2882"/>
                  <a:gd name="T9" fmla="*/ 277 h 1671"/>
                  <a:gd name="T10" fmla="*/ 1806 w 2882"/>
                  <a:gd name="T11" fmla="*/ 212 h 1671"/>
                  <a:gd name="T12" fmla="*/ 1692 w 2882"/>
                  <a:gd name="T13" fmla="*/ 152 h 1671"/>
                  <a:gd name="T14" fmla="*/ 1627 w 2882"/>
                  <a:gd name="T15" fmla="*/ 103 h 1671"/>
                  <a:gd name="T16" fmla="*/ 1589 w 2882"/>
                  <a:gd name="T17" fmla="*/ 60 h 1671"/>
                  <a:gd name="T18" fmla="*/ 1578 w 2882"/>
                  <a:gd name="T19" fmla="*/ 27 h 1671"/>
                  <a:gd name="T20" fmla="*/ 1584 w 2882"/>
                  <a:gd name="T21" fmla="*/ 0 h 1671"/>
                  <a:gd name="T22" fmla="*/ 1556 w 2882"/>
                  <a:gd name="T23" fmla="*/ 49 h 1671"/>
                  <a:gd name="T24" fmla="*/ 1567 w 2882"/>
                  <a:gd name="T25" fmla="*/ 98 h 1671"/>
                  <a:gd name="T26" fmla="*/ 1616 w 2882"/>
                  <a:gd name="T27" fmla="*/ 141 h 1671"/>
                  <a:gd name="T28" fmla="*/ 1687 w 2882"/>
                  <a:gd name="T29" fmla="*/ 185 h 1671"/>
                  <a:gd name="T30" fmla="*/ 1790 w 2882"/>
                  <a:gd name="T31" fmla="*/ 228 h 1671"/>
                  <a:gd name="T32" fmla="*/ 2039 w 2882"/>
                  <a:gd name="T33" fmla="*/ 310 h 1671"/>
                  <a:gd name="T34" fmla="*/ 2284 w 2882"/>
                  <a:gd name="T35" fmla="*/ 381 h 1671"/>
                  <a:gd name="T36" fmla="*/ 2463 w 2882"/>
                  <a:gd name="T37" fmla="*/ 435 h 1671"/>
                  <a:gd name="T38" fmla="*/ 2604 w 2882"/>
                  <a:gd name="T39" fmla="*/ 484 h 1671"/>
                  <a:gd name="T40" fmla="*/ 2707 w 2882"/>
                  <a:gd name="T41" fmla="*/ 528 h 1671"/>
                  <a:gd name="T42" fmla="*/ 2767 w 2882"/>
                  <a:gd name="T43" fmla="*/ 560 h 1671"/>
                  <a:gd name="T44" fmla="*/ 2794 w 2882"/>
                  <a:gd name="T45" fmla="*/ 593 h 1671"/>
                  <a:gd name="T46" fmla="*/ 2794 w 2882"/>
                  <a:gd name="T47" fmla="*/ 642 h 1671"/>
                  <a:gd name="T48" fmla="*/ 2761 w 2882"/>
                  <a:gd name="T49" fmla="*/ 691 h 1671"/>
                  <a:gd name="T50" fmla="*/ 2691 w 2882"/>
                  <a:gd name="T51" fmla="*/ 735 h 1671"/>
                  <a:gd name="T52" fmla="*/ 2588 w 2882"/>
                  <a:gd name="T53" fmla="*/ 778 h 1671"/>
                  <a:gd name="T54" fmla="*/ 2457 w 2882"/>
                  <a:gd name="T55" fmla="*/ 822 h 1671"/>
                  <a:gd name="T56" fmla="*/ 2300 w 2882"/>
                  <a:gd name="T57" fmla="*/ 864 h 1671"/>
                  <a:gd name="T58" fmla="*/ 2029 w 2882"/>
                  <a:gd name="T59" fmla="*/ 929 h 1671"/>
                  <a:gd name="T60" fmla="*/ 1605 w 2882"/>
                  <a:gd name="T61" fmla="*/ 1033 h 1671"/>
                  <a:gd name="T62" fmla="*/ 1145 w 2882"/>
                  <a:gd name="T63" fmla="*/ 1163 h 1671"/>
                  <a:gd name="T64" fmla="*/ 673 w 2882"/>
                  <a:gd name="T65" fmla="*/ 1327 h 1671"/>
                  <a:gd name="T66" fmla="*/ 217 w 2882"/>
                  <a:gd name="T67" fmla="*/ 1544 h 1671"/>
                  <a:gd name="T68" fmla="*/ 353 w 2882"/>
                  <a:gd name="T69" fmla="*/ 1670 h 1671"/>
                  <a:gd name="T70" fmla="*/ 754 w 2882"/>
                  <a:gd name="T71" fmla="*/ 1468 h 1671"/>
                  <a:gd name="T72" fmla="*/ 1145 w 2882"/>
                  <a:gd name="T73" fmla="*/ 1310 h 1671"/>
                  <a:gd name="T74" fmla="*/ 1518 w 2882"/>
                  <a:gd name="T75" fmla="*/ 1185 h 1671"/>
                  <a:gd name="T76" fmla="*/ 1860 w 2882"/>
                  <a:gd name="T77" fmla="*/ 1082 h 1671"/>
                  <a:gd name="T78" fmla="*/ 2164 w 2882"/>
                  <a:gd name="T79" fmla="*/ 1006 h 1671"/>
                  <a:gd name="T80" fmla="*/ 2425 w 2882"/>
                  <a:gd name="T81" fmla="*/ 946 h 1671"/>
                  <a:gd name="T82" fmla="*/ 2625 w 2882"/>
                  <a:gd name="T83" fmla="*/ 891 h 1671"/>
                  <a:gd name="T84" fmla="*/ 2761 w 2882"/>
                  <a:gd name="T85" fmla="*/ 837 h 1671"/>
                  <a:gd name="T86" fmla="*/ 2826 w 2882"/>
                  <a:gd name="T87" fmla="*/ 794 h 1671"/>
                  <a:gd name="T88" fmla="*/ 2864 w 2882"/>
                  <a:gd name="T89" fmla="*/ 745 h 1671"/>
                  <a:gd name="T90" fmla="*/ 2881 w 2882"/>
                  <a:gd name="T91" fmla="*/ 702 h 1671"/>
                  <a:gd name="T92" fmla="*/ 2853 w 2882"/>
                  <a:gd name="T93" fmla="*/ 620 h 1671"/>
                  <a:gd name="T94" fmla="*/ 2799 w 2882"/>
                  <a:gd name="T95" fmla="*/ 560 h 1671"/>
                  <a:gd name="T96" fmla="*/ 2772 w 2882"/>
                  <a:gd name="T97" fmla="*/ 544 h 16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close/>
                  </a:path>
                </a:pathLst>
              </a:custGeom>
              <a:gradFill rotWithShape="0">
                <a:gsLst>
                  <a:gs pos="0">
                    <a:srgbClr val="003399"/>
                  </a:gs>
                  <a:gs pos="100000">
                    <a:srgbClr val="002E8A"/>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 name="Freeform 6"/>
              <p:cNvSpPr>
                <a:spLocks noChangeArrowheads="1"/>
              </p:cNvSpPr>
              <p:nvPr/>
            </p:nvSpPr>
            <p:spPr bwMode="auto">
              <a:xfrm>
                <a:off x="4169" y="2671"/>
                <a:ext cx="1258" cy="811"/>
              </a:xfrm>
              <a:custGeom>
                <a:avLst/>
                <a:gdLst>
                  <a:gd name="T0" fmla="*/ 1258 w 1259"/>
                  <a:gd name="T1" fmla="*/ 615 h 811"/>
                  <a:gd name="T2" fmla="*/ 1247 w 1259"/>
                  <a:gd name="T3" fmla="*/ 588 h 811"/>
                  <a:gd name="T4" fmla="*/ 1236 w 1259"/>
                  <a:gd name="T5" fmla="*/ 566 h 811"/>
                  <a:gd name="T6" fmla="*/ 1215 w 1259"/>
                  <a:gd name="T7" fmla="*/ 539 h 811"/>
                  <a:gd name="T8" fmla="*/ 1187 w 1259"/>
                  <a:gd name="T9" fmla="*/ 517 h 811"/>
                  <a:gd name="T10" fmla="*/ 1122 w 1259"/>
                  <a:gd name="T11" fmla="*/ 479 h 811"/>
                  <a:gd name="T12" fmla="*/ 1041 w 1259"/>
                  <a:gd name="T13" fmla="*/ 441 h 811"/>
                  <a:gd name="T14" fmla="*/ 943 w 1259"/>
                  <a:gd name="T15" fmla="*/ 408 h 811"/>
                  <a:gd name="T16" fmla="*/ 840 w 1259"/>
                  <a:gd name="T17" fmla="*/ 381 h 811"/>
                  <a:gd name="T18" fmla="*/ 726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6 w 1259"/>
                  <a:gd name="T71" fmla="*/ 414 h 811"/>
                  <a:gd name="T72" fmla="*/ 748 w 1259"/>
                  <a:gd name="T73" fmla="*/ 435 h 811"/>
                  <a:gd name="T74" fmla="*/ 829 w 1259"/>
                  <a:gd name="T75" fmla="*/ 463 h 811"/>
                  <a:gd name="T76" fmla="*/ 900 w 1259"/>
                  <a:gd name="T77" fmla="*/ 490 h 811"/>
                  <a:gd name="T78" fmla="*/ 965 w 1259"/>
                  <a:gd name="T79" fmla="*/ 512 h 811"/>
                  <a:gd name="T80" fmla="*/ 1014 w 1259"/>
                  <a:gd name="T81" fmla="*/ 539 h 811"/>
                  <a:gd name="T82" fmla="*/ 1052 w 1259"/>
                  <a:gd name="T83" fmla="*/ 566 h 811"/>
                  <a:gd name="T84" fmla="*/ 1079 w 1259"/>
                  <a:gd name="T85" fmla="*/ 593 h 811"/>
                  <a:gd name="T86" fmla="*/ 1101 w 1259"/>
                  <a:gd name="T87" fmla="*/ 620 h 811"/>
                  <a:gd name="T88" fmla="*/ 1111 w 1259"/>
                  <a:gd name="T89" fmla="*/ 648 h 811"/>
                  <a:gd name="T90" fmla="*/ 1117 w 1259"/>
                  <a:gd name="T91" fmla="*/ 675 h 811"/>
                  <a:gd name="T92" fmla="*/ 1111 w 1259"/>
                  <a:gd name="T93" fmla="*/ 697 h 811"/>
                  <a:gd name="T94" fmla="*/ 1095 w 1259"/>
                  <a:gd name="T95" fmla="*/ 724 h 811"/>
                  <a:gd name="T96" fmla="*/ 1079 w 1259"/>
                  <a:gd name="T97" fmla="*/ 746 h 811"/>
                  <a:gd name="T98" fmla="*/ 1052 w 1259"/>
                  <a:gd name="T99" fmla="*/ 767 h 811"/>
                  <a:gd name="T100" fmla="*/ 1014 w 1259"/>
                  <a:gd name="T101" fmla="*/ 789 h 811"/>
                  <a:gd name="T102" fmla="*/ 976 w 1259"/>
                  <a:gd name="T103" fmla="*/ 811 h 811"/>
                  <a:gd name="T104" fmla="*/ 1046 w 1259"/>
                  <a:gd name="T105" fmla="*/ 789 h 811"/>
                  <a:gd name="T106" fmla="*/ 1106 w 1259"/>
                  <a:gd name="T107" fmla="*/ 767 h 811"/>
                  <a:gd name="T108" fmla="*/ 1155 w 1259"/>
                  <a:gd name="T109" fmla="*/ 746 h 811"/>
                  <a:gd name="T110" fmla="*/ 1198 w 1259"/>
                  <a:gd name="T111" fmla="*/ 724 h 811"/>
                  <a:gd name="T112" fmla="*/ 1225 w 1259"/>
                  <a:gd name="T113" fmla="*/ 702 h 811"/>
                  <a:gd name="T114" fmla="*/ 1247 w 1259"/>
                  <a:gd name="T115" fmla="*/ 675 h 811"/>
                  <a:gd name="T116" fmla="*/ 1258 w 1259"/>
                  <a:gd name="T117" fmla="*/ 648 h 811"/>
                  <a:gd name="T118" fmla="*/ 1258 w 1259"/>
                  <a:gd name="T119" fmla="*/ 615 h 811"/>
                  <a:gd name="T120" fmla="*/ 1258 w 1259"/>
                  <a:gd name="T121" fmla="*/ 615 h 81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close/>
                  </a:path>
                </a:pathLst>
              </a:custGeom>
              <a:gradFill rotWithShape="0">
                <a:gsLst>
                  <a:gs pos="0">
                    <a:srgbClr val="003399"/>
                  </a:gs>
                  <a:gs pos="100000">
                    <a:srgbClr val="002E8A"/>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3" name="Freeform 7"/>
              <p:cNvSpPr>
                <a:spLocks noChangeArrowheads="1"/>
              </p:cNvSpPr>
              <p:nvPr/>
            </p:nvSpPr>
            <p:spPr bwMode="auto">
              <a:xfrm>
                <a:off x="2899" y="3345"/>
                <a:ext cx="2848"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2 w 2849"/>
                  <a:gd name="T25" fmla="*/ 522 h 969"/>
                  <a:gd name="T26" fmla="*/ 1622 w 2849"/>
                  <a:gd name="T27" fmla="*/ 462 h 969"/>
                  <a:gd name="T28" fmla="*/ 1828 w 2849"/>
                  <a:gd name="T29" fmla="*/ 403 h 969"/>
                  <a:gd name="T30" fmla="*/ 2056 w 2849"/>
                  <a:gd name="T31" fmla="*/ 343 h 969"/>
                  <a:gd name="T32" fmla="*/ 2300 w 2849"/>
                  <a:gd name="T33" fmla="*/ 283 h 969"/>
                  <a:gd name="T34" fmla="*/ 2566 w 2849"/>
                  <a:gd name="T35" fmla="*/ 223 h 969"/>
                  <a:gd name="T36" fmla="*/ 2848 w 2849"/>
                  <a:gd name="T37" fmla="*/ 163 h 969"/>
                  <a:gd name="T38" fmla="*/ 2848 w 2849"/>
                  <a:gd name="T39" fmla="*/ 0 h 969"/>
                  <a:gd name="T40" fmla="*/ 2816 w 2849"/>
                  <a:gd name="T41" fmla="*/ 16 h 969"/>
                  <a:gd name="T42" fmla="*/ 2772 w 2849"/>
                  <a:gd name="T43" fmla="*/ 33 h 969"/>
                  <a:gd name="T44" fmla="*/ 2718 w 2849"/>
                  <a:gd name="T45" fmla="*/ 54 h 969"/>
                  <a:gd name="T46" fmla="*/ 2647 w 2849"/>
                  <a:gd name="T47" fmla="*/ 76 h 969"/>
                  <a:gd name="T48" fmla="*/ 2571 w 2849"/>
                  <a:gd name="T49" fmla="*/ 98 h 969"/>
                  <a:gd name="T50" fmla="*/ 2490 w 2849"/>
                  <a:gd name="T51" fmla="*/ 120 h 969"/>
                  <a:gd name="T52" fmla="*/ 2398 w 2849"/>
                  <a:gd name="T53" fmla="*/ 147 h 969"/>
                  <a:gd name="T54" fmla="*/ 2300 w 2849"/>
                  <a:gd name="T55" fmla="*/ 169 h 969"/>
                  <a:gd name="T56" fmla="*/ 2094 w 2849"/>
                  <a:gd name="T57" fmla="*/ 223 h 969"/>
                  <a:gd name="T58" fmla="*/ 1888 w 2849"/>
                  <a:gd name="T59" fmla="*/ 277 h 969"/>
                  <a:gd name="T60" fmla="*/ 1687 w 2849"/>
                  <a:gd name="T61" fmla="*/ 326 h 969"/>
                  <a:gd name="T62" fmla="*/ 1589 w 2849"/>
                  <a:gd name="T63" fmla="*/ 354 h 969"/>
                  <a:gd name="T64" fmla="*/ 1502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close/>
                  </a:path>
                </a:pathLst>
              </a:custGeom>
              <a:gradFill rotWithShape="0">
                <a:gsLst>
                  <a:gs pos="0">
                    <a:srgbClr val="00297C"/>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4" name="Freeform 8"/>
              <p:cNvSpPr>
                <a:spLocks noChangeArrowheads="1"/>
              </p:cNvSpPr>
              <p:nvPr/>
            </p:nvSpPr>
            <p:spPr bwMode="auto">
              <a:xfrm>
                <a:off x="2747" y="2230"/>
                <a:ext cx="3006" cy="2084"/>
              </a:xfrm>
              <a:custGeom>
                <a:avLst/>
                <a:gdLst>
                  <a:gd name="T0" fmla="*/ 1433 w 3007"/>
                  <a:gd name="T1" fmla="*/ 474 h 2085"/>
                  <a:gd name="T2" fmla="*/ 1460 w 3007"/>
                  <a:gd name="T3" fmla="*/ 528 h 2085"/>
                  <a:gd name="T4" fmla="*/ 1540 w 3007"/>
                  <a:gd name="T5" fmla="*/ 593 h 2085"/>
                  <a:gd name="T6" fmla="*/ 1714 w 3007"/>
                  <a:gd name="T7" fmla="*/ 670 h 2085"/>
                  <a:gd name="T8" fmla="*/ 1926 w 3007"/>
                  <a:gd name="T9" fmla="*/ 735 h 2085"/>
                  <a:gd name="T10" fmla="*/ 2154 w 3007"/>
                  <a:gd name="T11" fmla="*/ 789 h 2085"/>
                  <a:gd name="T12" fmla="*/ 2371 w 3007"/>
                  <a:gd name="T13" fmla="*/ 849 h 2085"/>
                  <a:gd name="T14" fmla="*/ 2550 w 3007"/>
                  <a:gd name="T15" fmla="*/ 920 h 2085"/>
                  <a:gd name="T16" fmla="*/ 2637 w 3007"/>
                  <a:gd name="T17" fmla="*/ 980 h 2085"/>
                  <a:gd name="T18" fmla="*/ 2675 w 3007"/>
                  <a:gd name="T19" fmla="*/ 1029 h 2085"/>
                  <a:gd name="T20" fmla="*/ 2680 w 3007"/>
                  <a:gd name="T21" fmla="*/ 1082 h 2085"/>
                  <a:gd name="T22" fmla="*/ 2664 w 3007"/>
                  <a:gd name="T23" fmla="*/ 1126 h 2085"/>
                  <a:gd name="T24" fmla="*/ 2615 w 3007"/>
                  <a:gd name="T25" fmla="*/ 1169 h 2085"/>
                  <a:gd name="T26" fmla="*/ 2544 w 3007"/>
                  <a:gd name="T27" fmla="*/ 1207 h 2085"/>
                  <a:gd name="T28" fmla="*/ 2447 w 3007"/>
                  <a:gd name="T29" fmla="*/ 1240 h 2085"/>
                  <a:gd name="T30" fmla="*/ 2327 w 3007"/>
                  <a:gd name="T31" fmla="*/ 1273 h 2085"/>
                  <a:gd name="T32" fmla="*/ 2105 w 3007"/>
                  <a:gd name="T33" fmla="*/ 1327 h 2085"/>
                  <a:gd name="T34" fmla="*/ 1741 w 3007"/>
                  <a:gd name="T35" fmla="*/ 1420 h 2085"/>
                  <a:gd name="T36" fmla="*/ 1308 w 3007"/>
                  <a:gd name="T37" fmla="*/ 1539 h 2085"/>
                  <a:gd name="T38" fmla="*/ 820 w 3007"/>
                  <a:gd name="T39" fmla="*/ 1708 h 2085"/>
                  <a:gd name="T40" fmla="*/ 282 w 3007"/>
                  <a:gd name="T41" fmla="*/ 1942 h 2085"/>
                  <a:gd name="T42" fmla="*/ 152 w 3007"/>
                  <a:gd name="T43" fmla="*/ 2084 h 2085"/>
                  <a:gd name="T44" fmla="*/ 386 w 3007"/>
                  <a:gd name="T45" fmla="*/ 1991 h 2085"/>
                  <a:gd name="T46" fmla="*/ 700 w 3007"/>
                  <a:gd name="T47" fmla="*/ 1833 h 2085"/>
                  <a:gd name="T48" fmla="*/ 1064 w 3007"/>
                  <a:gd name="T49" fmla="*/ 1692 h 2085"/>
                  <a:gd name="T50" fmla="*/ 1660 w 3007"/>
                  <a:gd name="T51" fmla="*/ 1496 h 2085"/>
                  <a:gd name="T52" fmla="*/ 1844 w 3007"/>
                  <a:gd name="T53" fmla="*/ 1441 h 2085"/>
                  <a:gd name="T54" fmla="*/ 2251 w 3007"/>
                  <a:gd name="T55" fmla="*/ 1338 h 2085"/>
                  <a:gd name="T56" fmla="*/ 2550 w 3007"/>
                  <a:gd name="T57" fmla="*/ 1262 h 2085"/>
                  <a:gd name="T58" fmla="*/ 2729 w 3007"/>
                  <a:gd name="T59" fmla="*/ 1213 h 2085"/>
                  <a:gd name="T60" fmla="*/ 2875 w 3007"/>
                  <a:gd name="T61" fmla="*/ 1169 h 2085"/>
                  <a:gd name="T62" fmla="*/ 2973 w 3007"/>
                  <a:gd name="T63" fmla="*/ 1131 h 2085"/>
                  <a:gd name="T64" fmla="*/ 3006 w 3007"/>
                  <a:gd name="T65" fmla="*/ 871 h 2085"/>
                  <a:gd name="T66" fmla="*/ 2859 w 3007"/>
                  <a:gd name="T67" fmla="*/ 844 h 2085"/>
                  <a:gd name="T68" fmla="*/ 2669 w 3007"/>
                  <a:gd name="T69" fmla="*/ 806 h 2085"/>
                  <a:gd name="T70" fmla="*/ 2457 w 3007"/>
                  <a:gd name="T71" fmla="*/ 757 h 2085"/>
                  <a:gd name="T72" fmla="*/ 2137 w 3007"/>
                  <a:gd name="T73" fmla="*/ 670 h 2085"/>
                  <a:gd name="T74" fmla="*/ 1958 w 3007"/>
                  <a:gd name="T75" fmla="*/ 604 h 2085"/>
                  <a:gd name="T76" fmla="*/ 1823 w 3007"/>
                  <a:gd name="T77" fmla="*/ 534 h 2085"/>
                  <a:gd name="T78" fmla="*/ 1768 w 3007"/>
                  <a:gd name="T79" fmla="*/ 474 h 2085"/>
                  <a:gd name="T80" fmla="*/ 1752 w 3007"/>
                  <a:gd name="T81" fmla="*/ 436 h 2085"/>
                  <a:gd name="T82" fmla="*/ 1779 w 3007"/>
                  <a:gd name="T83" fmla="*/ 381 h 2085"/>
                  <a:gd name="T84" fmla="*/ 1861 w 3007"/>
                  <a:gd name="T85" fmla="*/ 316 h 2085"/>
                  <a:gd name="T86" fmla="*/ 1985 w 3007"/>
                  <a:gd name="T87" fmla="*/ 267 h 2085"/>
                  <a:gd name="T88" fmla="*/ 2148 w 3007"/>
                  <a:gd name="T89" fmla="*/ 229 h 2085"/>
                  <a:gd name="T90" fmla="*/ 2430 w 3007"/>
                  <a:gd name="T91" fmla="*/ 180 h 2085"/>
                  <a:gd name="T92" fmla="*/ 2826 w 3007"/>
                  <a:gd name="T93" fmla="*/ 125 h 2085"/>
                  <a:gd name="T94" fmla="*/ 3006 w 3007"/>
                  <a:gd name="T95" fmla="*/ 87 h 2085"/>
                  <a:gd name="T96" fmla="*/ 2908 w 3007"/>
                  <a:gd name="T97" fmla="*/ 22 h 2085"/>
                  <a:gd name="T98" fmla="*/ 2675 w 3007"/>
                  <a:gd name="T99" fmla="*/ 66 h 2085"/>
                  <a:gd name="T100" fmla="*/ 2284 w 3007"/>
                  <a:gd name="T101" fmla="*/ 120 h 2085"/>
                  <a:gd name="T102" fmla="*/ 2029 w 3007"/>
                  <a:gd name="T103" fmla="*/ 158 h 2085"/>
                  <a:gd name="T104" fmla="*/ 1790 w 3007"/>
                  <a:gd name="T105" fmla="*/ 202 h 2085"/>
                  <a:gd name="T106" fmla="*/ 1600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1039" name="Freeform 9"/>
              <p:cNvSpPr>
                <a:spLocks noChangeArrowheads="1"/>
              </p:cNvSpPr>
              <p:nvPr/>
            </p:nvSpPr>
            <p:spPr bwMode="auto">
              <a:xfrm>
                <a:off x="4499" y="2317"/>
                <a:ext cx="1247"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1 w 1248"/>
                  <a:gd name="T47" fmla="*/ 191 h 539"/>
                  <a:gd name="T48" fmla="*/ 889 w 1248"/>
                  <a:gd name="T49" fmla="*/ 153 h 539"/>
                  <a:gd name="T50" fmla="*/ 992 w 1248"/>
                  <a:gd name="T51" fmla="*/ 136 h 539"/>
                  <a:gd name="T52" fmla="*/ 1090 w 1248"/>
                  <a:gd name="T53" fmla="*/ 120 h 539"/>
                  <a:gd name="T54" fmla="*/ 1177 w 1248"/>
                  <a:gd name="T55" fmla="*/ 115 h 539"/>
                  <a:gd name="T56" fmla="*/ 1247 w 1248"/>
                  <a:gd name="T57" fmla="*/ 104 h 539"/>
                  <a:gd name="T58" fmla="*/ 1247 w 1248"/>
                  <a:gd name="T59" fmla="*/ 0 h 539"/>
                  <a:gd name="T60" fmla="*/ 1160 w 1248"/>
                  <a:gd name="T61" fmla="*/ 22 h 539"/>
                  <a:gd name="T62" fmla="*/ 1068 w 1248"/>
                  <a:gd name="T63" fmla="*/ 38 h 539"/>
                  <a:gd name="T64" fmla="*/ 873 w 1248"/>
                  <a:gd name="T65" fmla="*/ 71 h 539"/>
                  <a:gd name="T66" fmla="*/ 672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close/>
                  </a:path>
                </a:pathLst>
              </a:custGeom>
              <a:gradFill rotWithShape="0">
                <a:gsLst>
                  <a:gs pos="0">
                    <a:srgbClr val="002C85"/>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1033" name="Freeform 10"/>
            <p:cNvSpPr>
              <a:spLocks noChangeArrowheads="1"/>
            </p:cNvSpPr>
            <p:nvPr/>
          </p:nvSpPr>
          <p:spPr bwMode="auto">
            <a:xfrm>
              <a:off x="3321"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close/>
                </a:path>
              </a:pathLst>
            </a:custGeom>
            <a:gradFill rotWithShape="0">
              <a:gsLst>
                <a:gs pos="0">
                  <a:srgbClr val="002B81"/>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1034" name="Freeform 11"/>
            <p:cNvSpPr>
              <a:spLocks noChangeArrowheads="1"/>
            </p:cNvSpPr>
            <p:nvPr/>
          </p:nvSpPr>
          <p:spPr bwMode="auto">
            <a:xfrm>
              <a:off x="0" y="0"/>
              <a:ext cx="5757" cy="1776"/>
            </a:xfrm>
            <a:custGeom>
              <a:avLst/>
              <a:gdLst>
                <a:gd name="T0" fmla="*/ 0 w 5740"/>
                <a:gd name="T1" fmla="*/ 0 h 1906"/>
                <a:gd name="T2" fmla="*/ 0 w 5740"/>
                <a:gd name="T3" fmla="*/ 1776 h 1906"/>
                <a:gd name="T4" fmla="*/ 5757 w 5740"/>
                <a:gd name="T5" fmla="*/ 1776 h 1906"/>
                <a:gd name="T6" fmla="*/ 5757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rgbClr val="000514"/>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1036" name="Rectangle 12"/>
          <p:cNvSpPr>
            <a:spLocks noGrp="1" noChangeArrowheads="1"/>
          </p:cNvSpPr>
          <p:nvPr>
            <p:ph type="title"/>
          </p:nvPr>
        </p:nvSpPr>
        <p:spPr bwMode="auto">
          <a:xfrm>
            <a:off x="457200" y="-206375"/>
            <a:ext cx="8226425" cy="210185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Κάντε κλικ εδώ για την επεξεργασία της μορφής του κειμένου του τίτλου</a:t>
            </a:r>
          </a:p>
        </p:txBody>
      </p:sp>
      <p:sp>
        <p:nvSpPr>
          <p:cNvPr id="1037" name="Rectangle 13"/>
          <p:cNvSpPr>
            <a:spLocks noGrp="1" noChangeArrowheads="1"/>
          </p:cNvSpPr>
          <p:nvPr>
            <p:ph type="ftr"/>
          </p:nvPr>
        </p:nvSpPr>
        <p:spPr bwMode="auto">
          <a:xfrm>
            <a:off x="3124200" y="6248400"/>
            <a:ext cx="2892425" cy="47307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lnSpc>
                <a:spcPct val="100000"/>
              </a:lnSpc>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FFFFFF"/>
                </a:solidFill>
                <a:latin typeface="Arial" charset="0"/>
                <a:cs typeface="Arial" charset="0"/>
              </a:defRPr>
            </a:lvl1pPr>
          </a:lstStyle>
          <a:p>
            <a:pPr>
              <a:defRPr/>
            </a:pPr>
            <a:endParaRPr lang="en-GB"/>
          </a:p>
        </p:txBody>
      </p:sp>
      <p:sp>
        <p:nvSpPr>
          <p:cNvPr id="1038" name="Rectangle 14"/>
          <p:cNvSpPr>
            <a:spLocks noGrp="1" noChangeArrowheads="1"/>
          </p:cNvSpPr>
          <p:nvPr>
            <p:ph type="body" idx="1"/>
          </p:nvPr>
        </p:nvSpPr>
        <p:spPr bwMode="auto">
          <a:xfrm>
            <a:off x="457200" y="1600200"/>
            <a:ext cx="8226425" cy="45243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Κάντε κλικ εδώ για την επεξεργασία της μορφής των κειμένων διάρθρωσης</a:t>
            </a:r>
          </a:p>
          <a:p>
            <a:pPr lvl="1"/>
            <a:r>
              <a:rPr lang="en-GB" smtClean="0"/>
              <a:t>Δεύτερο επίπεδο διάρθρωσης</a:t>
            </a:r>
          </a:p>
          <a:p>
            <a:pPr lvl="2"/>
            <a:r>
              <a:rPr lang="en-GB" smtClean="0"/>
              <a:t>Τρίτο επίπεδο διάρθρωσης</a:t>
            </a:r>
          </a:p>
          <a:p>
            <a:pPr lvl="3"/>
            <a:r>
              <a:rPr lang="en-GB" smtClean="0"/>
              <a:t>Τέταρτο επίπεδο διάρθρωσης</a:t>
            </a:r>
          </a:p>
          <a:p>
            <a:pPr lvl="4"/>
            <a:r>
              <a:rPr lang="en-GB" smtClean="0"/>
              <a:t>Πέμπτο επίπεδο διάρθρωσης</a:t>
            </a:r>
          </a:p>
          <a:p>
            <a:pPr lvl="4"/>
            <a:r>
              <a:rPr lang="en-GB" smtClean="0"/>
              <a:t>Έκτο επίπεδο διάρθρωσης</a:t>
            </a:r>
          </a:p>
          <a:p>
            <a:pPr lvl="4"/>
            <a:r>
              <a:rPr lang="en-GB" smtClean="0"/>
              <a:t>Έβδομο επίπεδο διάρθρωσης</a:t>
            </a:r>
          </a:p>
          <a:p>
            <a:pPr lvl="4"/>
            <a:r>
              <a:rPr lang="en-GB" smtClean="0"/>
              <a:t>Όγδοο επίπεδο διάρθρωσης</a:t>
            </a:r>
          </a:p>
          <a:p>
            <a:pPr lvl="4"/>
            <a:r>
              <a:rPr lang="en-GB" smtClean="0"/>
              <a:t>Ένατο επίπεδο διάρθρωσης</a:t>
            </a:r>
          </a:p>
        </p:txBody>
      </p:sp>
    </p:spTree>
  </p:cSld>
  <p:clrMap bg1="lt1" tx1="dk1" bg2="lt2" tx2="dk2" accent1="accent1" accent2="accent2" accent3="accent3" accent4="accent4" accent5="accent5" accent6="accent6" hlink="hlink" folHlink="folHlink"/>
  <p:sldLayoutIdLst>
    <p:sldLayoutId id="2147484179" r:id="rId1"/>
    <p:sldLayoutId id="2147484180" r:id="rId2"/>
    <p:sldLayoutId id="2147484181" r:id="rId3"/>
    <p:sldLayoutId id="2147484182" r:id="rId4"/>
    <p:sldLayoutId id="2147484183" r:id="rId5"/>
    <p:sldLayoutId id="2147484184" r:id="rId6"/>
    <p:sldLayoutId id="2147484185" r:id="rId7"/>
    <p:sldLayoutId id="2147484186" r:id="rId8"/>
    <p:sldLayoutId id="2147484187" r:id="rId9"/>
    <p:sldLayoutId id="2147484188" r:id="rId10"/>
    <p:sldLayoutId id="2147484189" r:id="rId11"/>
  </p:sldLayoutIdLst>
  <p:hf hdr="0" ftr="0" dt="0"/>
  <p:txStyles>
    <p:titleStyle>
      <a:lvl1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mj-lt"/>
          <a:ea typeface="+mj-ea"/>
          <a:cs typeface="+mj-cs"/>
        </a:defRPr>
      </a:lvl1pPr>
      <a:lvl2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2pPr>
      <a:lvl3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3pPr>
      <a:lvl4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4pPr>
      <a:lvl5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5pPr>
      <a:lvl6pPr marL="4572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6pPr>
      <a:lvl7pPr marL="9144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7pPr>
      <a:lvl8pPr marL="13716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8pPr>
      <a:lvl9pPr marL="18288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9pPr>
    </p:titleStyle>
    <p:bodyStyle>
      <a:lvl1pPr marL="339725" indent="-339725" algn="l" defTabSz="449263" rtl="0" eaLnBrk="0" fontAlgn="base" hangingPunct="0">
        <a:lnSpc>
          <a:spcPct val="96000"/>
        </a:lnSpc>
        <a:spcBef>
          <a:spcPts val="800"/>
        </a:spcBef>
        <a:spcAft>
          <a:spcPct val="0"/>
        </a:spcAft>
        <a:buClr>
          <a:srgbClr val="FFCC00"/>
        </a:buClr>
        <a:buSzPct val="70000"/>
        <a:buFont typeface="Wingdings" pitchFamily="2" charset="2"/>
        <a:buChar char=""/>
        <a:defRPr sz="3200">
          <a:solidFill>
            <a:srgbClr val="FFFFFF"/>
          </a:solidFill>
          <a:effectLst>
            <a:outerShdw blurRad="38100" dist="38100" dir="2700000" algn="tl">
              <a:srgbClr val="000000"/>
            </a:outerShdw>
          </a:effectLst>
          <a:latin typeface="+mn-lt"/>
          <a:ea typeface="+mn-ea"/>
          <a:cs typeface="+mn-cs"/>
        </a:defRPr>
      </a:lvl1pPr>
      <a:lvl2pPr marL="739775" indent="-282575" algn="l" defTabSz="449263" rtl="0" eaLnBrk="0" fontAlgn="base" hangingPunct="0">
        <a:lnSpc>
          <a:spcPct val="96000"/>
        </a:lnSpc>
        <a:spcBef>
          <a:spcPts val="700"/>
        </a:spcBef>
        <a:spcAft>
          <a:spcPct val="0"/>
        </a:spcAft>
        <a:buClr>
          <a:srgbClr val="A886E0"/>
        </a:buClr>
        <a:buSzPct val="70000"/>
        <a:buFont typeface="Wingdings" pitchFamily="2" charset="2"/>
        <a:buChar char=""/>
        <a:defRPr sz="2800">
          <a:solidFill>
            <a:srgbClr val="FFFFFF"/>
          </a:solidFill>
          <a:effectLst>
            <a:outerShdw blurRad="38100" dist="38100" dir="2700000" algn="tl">
              <a:srgbClr val="000000"/>
            </a:outerShdw>
          </a:effectLst>
          <a:latin typeface="+mn-lt"/>
        </a:defRPr>
      </a:lvl2pPr>
      <a:lvl3pPr marL="1143000" indent="-228600" algn="l" defTabSz="449263" rtl="0" eaLnBrk="0" fontAlgn="base" hangingPunct="0">
        <a:lnSpc>
          <a:spcPct val="96000"/>
        </a:lnSpc>
        <a:spcBef>
          <a:spcPts val="600"/>
        </a:spcBef>
        <a:spcAft>
          <a:spcPct val="0"/>
        </a:spcAft>
        <a:buClr>
          <a:srgbClr val="E5E5FF"/>
        </a:buClr>
        <a:buSzPct val="70000"/>
        <a:buFont typeface="Wingdings" pitchFamily="2" charset="2"/>
        <a:buChar char=""/>
        <a:defRPr sz="2400">
          <a:solidFill>
            <a:srgbClr val="FFFFFF"/>
          </a:solidFill>
          <a:effectLst>
            <a:outerShdw blurRad="38100" dist="38100" dir="2700000" algn="tl">
              <a:srgbClr val="000000"/>
            </a:outerShdw>
          </a:effectLst>
          <a:latin typeface="+mn-lt"/>
        </a:defRPr>
      </a:lvl3pPr>
      <a:lvl4pPr marL="1600200" indent="-228600" algn="l" defTabSz="449263" rtl="0" eaLnBrk="0" fontAlgn="base" hangingPunct="0">
        <a:lnSpc>
          <a:spcPct val="96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4pPr>
      <a:lvl5pPr marL="2057400" indent="-228600" algn="l" defTabSz="449263" rtl="0" eaLnBrk="0" fontAlgn="base" hangingPunct="0">
        <a:lnSpc>
          <a:spcPct val="96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5pPr>
      <a:lvl6pPr marL="25146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6pPr>
      <a:lvl7pPr marL="29718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7pPr>
      <a:lvl8pPr marL="34290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8pPr>
      <a:lvl9pPr marL="38862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8A0000"/>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137650" cy="6846888"/>
            <a:chOff x="0" y="0"/>
            <a:chExt cx="5756" cy="4313"/>
          </a:xfrm>
        </p:grpSpPr>
        <p:grpSp>
          <p:nvGrpSpPr>
            <p:cNvPr id="2055" name="Group 2"/>
            <p:cNvGrpSpPr>
              <a:grpSpLocks/>
            </p:cNvGrpSpPr>
            <p:nvPr/>
          </p:nvGrpSpPr>
          <p:grpSpPr bwMode="auto">
            <a:xfrm>
              <a:off x="1728" y="2230"/>
              <a:ext cx="4024" cy="2083"/>
              <a:chOff x="1728" y="2230"/>
              <a:chExt cx="4024" cy="2083"/>
            </a:xfrm>
          </p:grpSpPr>
          <p:sp>
            <p:nvSpPr>
              <p:cNvPr id="2" name="Freeform 3"/>
              <p:cNvSpPr>
                <a:spLocks noChangeArrowheads="1"/>
              </p:cNvSpPr>
              <p:nvPr/>
            </p:nvSpPr>
            <p:spPr bwMode="auto">
              <a:xfrm>
                <a:off x="1728" y="2644"/>
                <a:ext cx="2881" cy="1670"/>
              </a:xfrm>
              <a:custGeom>
                <a:avLst/>
                <a:gdLst>
                  <a:gd name="T0" fmla="*/ 2739 w 2882"/>
                  <a:gd name="T1" fmla="*/ 528 h 1671"/>
                  <a:gd name="T2" fmla="*/ 2631 w 2882"/>
                  <a:gd name="T3" fmla="*/ 484 h 1671"/>
                  <a:gd name="T4" fmla="*/ 2479 w 2882"/>
                  <a:gd name="T5" fmla="*/ 424 h 1671"/>
                  <a:gd name="T6" fmla="*/ 2202 w 2882"/>
                  <a:gd name="T7" fmla="*/ 343 h 1671"/>
                  <a:gd name="T8" fmla="*/ 1969 w 2882"/>
                  <a:gd name="T9" fmla="*/ 277 h 1671"/>
                  <a:gd name="T10" fmla="*/ 1806 w 2882"/>
                  <a:gd name="T11" fmla="*/ 212 h 1671"/>
                  <a:gd name="T12" fmla="*/ 1692 w 2882"/>
                  <a:gd name="T13" fmla="*/ 152 h 1671"/>
                  <a:gd name="T14" fmla="*/ 1627 w 2882"/>
                  <a:gd name="T15" fmla="*/ 103 h 1671"/>
                  <a:gd name="T16" fmla="*/ 1589 w 2882"/>
                  <a:gd name="T17" fmla="*/ 60 h 1671"/>
                  <a:gd name="T18" fmla="*/ 1578 w 2882"/>
                  <a:gd name="T19" fmla="*/ 27 h 1671"/>
                  <a:gd name="T20" fmla="*/ 1584 w 2882"/>
                  <a:gd name="T21" fmla="*/ 0 h 1671"/>
                  <a:gd name="T22" fmla="*/ 1556 w 2882"/>
                  <a:gd name="T23" fmla="*/ 49 h 1671"/>
                  <a:gd name="T24" fmla="*/ 1567 w 2882"/>
                  <a:gd name="T25" fmla="*/ 98 h 1671"/>
                  <a:gd name="T26" fmla="*/ 1616 w 2882"/>
                  <a:gd name="T27" fmla="*/ 141 h 1671"/>
                  <a:gd name="T28" fmla="*/ 1687 w 2882"/>
                  <a:gd name="T29" fmla="*/ 185 h 1671"/>
                  <a:gd name="T30" fmla="*/ 1790 w 2882"/>
                  <a:gd name="T31" fmla="*/ 228 h 1671"/>
                  <a:gd name="T32" fmla="*/ 2039 w 2882"/>
                  <a:gd name="T33" fmla="*/ 310 h 1671"/>
                  <a:gd name="T34" fmla="*/ 2284 w 2882"/>
                  <a:gd name="T35" fmla="*/ 381 h 1671"/>
                  <a:gd name="T36" fmla="*/ 2463 w 2882"/>
                  <a:gd name="T37" fmla="*/ 435 h 1671"/>
                  <a:gd name="T38" fmla="*/ 2604 w 2882"/>
                  <a:gd name="T39" fmla="*/ 484 h 1671"/>
                  <a:gd name="T40" fmla="*/ 2707 w 2882"/>
                  <a:gd name="T41" fmla="*/ 528 h 1671"/>
                  <a:gd name="T42" fmla="*/ 2767 w 2882"/>
                  <a:gd name="T43" fmla="*/ 560 h 1671"/>
                  <a:gd name="T44" fmla="*/ 2794 w 2882"/>
                  <a:gd name="T45" fmla="*/ 593 h 1671"/>
                  <a:gd name="T46" fmla="*/ 2794 w 2882"/>
                  <a:gd name="T47" fmla="*/ 642 h 1671"/>
                  <a:gd name="T48" fmla="*/ 2761 w 2882"/>
                  <a:gd name="T49" fmla="*/ 691 h 1671"/>
                  <a:gd name="T50" fmla="*/ 2691 w 2882"/>
                  <a:gd name="T51" fmla="*/ 735 h 1671"/>
                  <a:gd name="T52" fmla="*/ 2588 w 2882"/>
                  <a:gd name="T53" fmla="*/ 778 h 1671"/>
                  <a:gd name="T54" fmla="*/ 2457 w 2882"/>
                  <a:gd name="T55" fmla="*/ 822 h 1671"/>
                  <a:gd name="T56" fmla="*/ 2300 w 2882"/>
                  <a:gd name="T57" fmla="*/ 864 h 1671"/>
                  <a:gd name="T58" fmla="*/ 2029 w 2882"/>
                  <a:gd name="T59" fmla="*/ 929 h 1671"/>
                  <a:gd name="T60" fmla="*/ 1605 w 2882"/>
                  <a:gd name="T61" fmla="*/ 1033 h 1671"/>
                  <a:gd name="T62" fmla="*/ 1145 w 2882"/>
                  <a:gd name="T63" fmla="*/ 1163 h 1671"/>
                  <a:gd name="T64" fmla="*/ 673 w 2882"/>
                  <a:gd name="T65" fmla="*/ 1327 h 1671"/>
                  <a:gd name="T66" fmla="*/ 217 w 2882"/>
                  <a:gd name="T67" fmla="*/ 1544 h 1671"/>
                  <a:gd name="T68" fmla="*/ 353 w 2882"/>
                  <a:gd name="T69" fmla="*/ 1670 h 1671"/>
                  <a:gd name="T70" fmla="*/ 754 w 2882"/>
                  <a:gd name="T71" fmla="*/ 1468 h 1671"/>
                  <a:gd name="T72" fmla="*/ 1145 w 2882"/>
                  <a:gd name="T73" fmla="*/ 1310 h 1671"/>
                  <a:gd name="T74" fmla="*/ 1518 w 2882"/>
                  <a:gd name="T75" fmla="*/ 1185 h 1671"/>
                  <a:gd name="T76" fmla="*/ 1860 w 2882"/>
                  <a:gd name="T77" fmla="*/ 1082 h 1671"/>
                  <a:gd name="T78" fmla="*/ 2164 w 2882"/>
                  <a:gd name="T79" fmla="*/ 1006 h 1671"/>
                  <a:gd name="T80" fmla="*/ 2425 w 2882"/>
                  <a:gd name="T81" fmla="*/ 946 h 1671"/>
                  <a:gd name="T82" fmla="*/ 2625 w 2882"/>
                  <a:gd name="T83" fmla="*/ 891 h 1671"/>
                  <a:gd name="T84" fmla="*/ 2761 w 2882"/>
                  <a:gd name="T85" fmla="*/ 837 h 1671"/>
                  <a:gd name="T86" fmla="*/ 2826 w 2882"/>
                  <a:gd name="T87" fmla="*/ 794 h 1671"/>
                  <a:gd name="T88" fmla="*/ 2864 w 2882"/>
                  <a:gd name="T89" fmla="*/ 745 h 1671"/>
                  <a:gd name="T90" fmla="*/ 2881 w 2882"/>
                  <a:gd name="T91" fmla="*/ 702 h 1671"/>
                  <a:gd name="T92" fmla="*/ 2853 w 2882"/>
                  <a:gd name="T93" fmla="*/ 620 h 1671"/>
                  <a:gd name="T94" fmla="*/ 2799 w 2882"/>
                  <a:gd name="T95" fmla="*/ 560 h 1671"/>
                  <a:gd name="T96" fmla="*/ 2772 w 2882"/>
                  <a:gd name="T97" fmla="*/ 544 h 16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close/>
                  </a:path>
                </a:pathLst>
              </a:custGeom>
              <a:gradFill rotWithShape="0">
                <a:gsLst>
                  <a:gs pos="0">
                    <a:srgbClr val="003399"/>
                  </a:gs>
                  <a:gs pos="100000">
                    <a:srgbClr val="002E8A"/>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3" name="Freeform 4"/>
              <p:cNvSpPr>
                <a:spLocks noChangeArrowheads="1"/>
              </p:cNvSpPr>
              <p:nvPr/>
            </p:nvSpPr>
            <p:spPr bwMode="auto">
              <a:xfrm>
                <a:off x="4169" y="2671"/>
                <a:ext cx="1258" cy="811"/>
              </a:xfrm>
              <a:custGeom>
                <a:avLst/>
                <a:gdLst>
                  <a:gd name="T0" fmla="*/ 1258 w 1259"/>
                  <a:gd name="T1" fmla="*/ 615 h 811"/>
                  <a:gd name="T2" fmla="*/ 1247 w 1259"/>
                  <a:gd name="T3" fmla="*/ 588 h 811"/>
                  <a:gd name="T4" fmla="*/ 1236 w 1259"/>
                  <a:gd name="T5" fmla="*/ 566 h 811"/>
                  <a:gd name="T6" fmla="*/ 1215 w 1259"/>
                  <a:gd name="T7" fmla="*/ 539 h 811"/>
                  <a:gd name="T8" fmla="*/ 1187 w 1259"/>
                  <a:gd name="T9" fmla="*/ 517 h 811"/>
                  <a:gd name="T10" fmla="*/ 1122 w 1259"/>
                  <a:gd name="T11" fmla="*/ 479 h 811"/>
                  <a:gd name="T12" fmla="*/ 1041 w 1259"/>
                  <a:gd name="T13" fmla="*/ 441 h 811"/>
                  <a:gd name="T14" fmla="*/ 943 w 1259"/>
                  <a:gd name="T15" fmla="*/ 408 h 811"/>
                  <a:gd name="T16" fmla="*/ 840 w 1259"/>
                  <a:gd name="T17" fmla="*/ 381 h 811"/>
                  <a:gd name="T18" fmla="*/ 726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6 w 1259"/>
                  <a:gd name="T71" fmla="*/ 414 h 811"/>
                  <a:gd name="T72" fmla="*/ 748 w 1259"/>
                  <a:gd name="T73" fmla="*/ 435 h 811"/>
                  <a:gd name="T74" fmla="*/ 829 w 1259"/>
                  <a:gd name="T75" fmla="*/ 463 h 811"/>
                  <a:gd name="T76" fmla="*/ 900 w 1259"/>
                  <a:gd name="T77" fmla="*/ 490 h 811"/>
                  <a:gd name="T78" fmla="*/ 965 w 1259"/>
                  <a:gd name="T79" fmla="*/ 512 h 811"/>
                  <a:gd name="T80" fmla="*/ 1014 w 1259"/>
                  <a:gd name="T81" fmla="*/ 539 h 811"/>
                  <a:gd name="T82" fmla="*/ 1052 w 1259"/>
                  <a:gd name="T83" fmla="*/ 566 h 811"/>
                  <a:gd name="T84" fmla="*/ 1079 w 1259"/>
                  <a:gd name="T85" fmla="*/ 593 h 811"/>
                  <a:gd name="T86" fmla="*/ 1101 w 1259"/>
                  <a:gd name="T87" fmla="*/ 620 h 811"/>
                  <a:gd name="T88" fmla="*/ 1111 w 1259"/>
                  <a:gd name="T89" fmla="*/ 648 h 811"/>
                  <a:gd name="T90" fmla="*/ 1117 w 1259"/>
                  <a:gd name="T91" fmla="*/ 675 h 811"/>
                  <a:gd name="T92" fmla="*/ 1111 w 1259"/>
                  <a:gd name="T93" fmla="*/ 697 h 811"/>
                  <a:gd name="T94" fmla="*/ 1095 w 1259"/>
                  <a:gd name="T95" fmla="*/ 724 h 811"/>
                  <a:gd name="T96" fmla="*/ 1079 w 1259"/>
                  <a:gd name="T97" fmla="*/ 746 h 811"/>
                  <a:gd name="T98" fmla="*/ 1052 w 1259"/>
                  <a:gd name="T99" fmla="*/ 767 h 811"/>
                  <a:gd name="T100" fmla="*/ 1014 w 1259"/>
                  <a:gd name="T101" fmla="*/ 789 h 811"/>
                  <a:gd name="T102" fmla="*/ 976 w 1259"/>
                  <a:gd name="T103" fmla="*/ 811 h 811"/>
                  <a:gd name="T104" fmla="*/ 1046 w 1259"/>
                  <a:gd name="T105" fmla="*/ 789 h 811"/>
                  <a:gd name="T106" fmla="*/ 1106 w 1259"/>
                  <a:gd name="T107" fmla="*/ 767 h 811"/>
                  <a:gd name="T108" fmla="*/ 1155 w 1259"/>
                  <a:gd name="T109" fmla="*/ 746 h 811"/>
                  <a:gd name="T110" fmla="*/ 1198 w 1259"/>
                  <a:gd name="T111" fmla="*/ 724 h 811"/>
                  <a:gd name="T112" fmla="*/ 1225 w 1259"/>
                  <a:gd name="T113" fmla="*/ 702 h 811"/>
                  <a:gd name="T114" fmla="*/ 1247 w 1259"/>
                  <a:gd name="T115" fmla="*/ 675 h 811"/>
                  <a:gd name="T116" fmla="*/ 1258 w 1259"/>
                  <a:gd name="T117" fmla="*/ 648 h 811"/>
                  <a:gd name="T118" fmla="*/ 1258 w 1259"/>
                  <a:gd name="T119" fmla="*/ 615 h 811"/>
                  <a:gd name="T120" fmla="*/ 1258 w 1259"/>
                  <a:gd name="T121" fmla="*/ 615 h 81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close/>
                  </a:path>
                </a:pathLst>
              </a:custGeom>
              <a:gradFill rotWithShape="0">
                <a:gsLst>
                  <a:gs pos="0">
                    <a:srgbClr val="003399"/>
                  </a:gs>
                  <a:gs pos="100000">
                    <a:srgbClr val="002E8A"/>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4" name="Freeform 5"/>
              <p:cNvSpPr>
                <a:spLocks noChangeArrowheads="1"/>
              </p:cNvSpPr>
              <p:nvPr/>
            </p:nvSpPr>
            <p:spPr bwMode="auto">
              <a:xfrm>
                <a:off x="2899" y="3345"/>
                <a:ext cx="2848"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2 w 2849"/>
                  <a:gd name="T25" fmla="*/ 522 h 969"/>
                  <a:gd name="T26" fmla="*/ 1622 w 2849"/>
                  <a:gd name="T27" fmla="*/ 462 h 969"/>
                  <a:gd name="T28" fmla="*/ 1828 w 2849"/>
                  <a:gd name="T29" fmla="*/ 403 h 969"/>
                  <a:gd name="T30" fmla="*/ 2056 w 2849"/>
                  <a:gd name="T31" fmla="*/ 343 h 969"/>
                  <a:gd name="T32" fmla="*/ 2300 w 2849"/>
                  <a:gd name="T33" fmla="*/ 283 h 969"/>
                  <a:gd name="T34" fmla="*/ 2566 w 2849"/>
                  <a:gd name="T35" fmla="*/ 223 h 969"/>
                  <a:gd name="T36" fmla="*/ 2848 w 2849"/>
                  <a:gd name="T37" fmla="*/ 163 h 969"/>
                  <a:gd name="T38" fmla="*/ 2848 w 2849"/>
                  <a:gd name="T39" fmla="*/ 0 h 969"/>
                  <a:gd name="T40" fmla="*/ 2816 w 2849"/>
                  <a:gd name="T41" fmla="*/ 16 h 969"/>
                  <a:gd name="T42" fmla="*/ 2772 w 2849"/>
                  <a:gd name="T43" fmla="*/ 33 h 969"/>
                  <a:gd name="T44" fmla="*/ 2718 w 2849"/>
                  <a:gd name="T45" fmla="*/ 54 h 969"/>
                  <a:gd name="T46" fmla="*/ 2647 w 2849"/>
                  <a:gd name="T47" fmla="*/ 76 h 969"/>
                  <a:gd name="T48" fmla="*/ 2571 w 2849"/>
                  <a:gd name="T49" fmla="*/ 98 h 969"/>
                  <a:gd name="T50" fmla="*/ 2490 w 2849"/>
                  <a:gd name="T51" fmla="*/ 120 h 969"/>
                  <a:gd name="T52" fmla="*/ 2398 w 2849"/>
                  <a:gd name="T53" fmla="*/ 147 h 969"/>
                  <a:gd name="T54" fmla="*/ 2300 w 2849"/>
                  <a:gd name="T55" fmla="*/ 169 h 969"/>
                  <a:gd name="T56" fmla="*/ 2094 w 2849"/>
                  <a:gd name="T57" fmla="*/ 223 h 969"/>
                  <a:gd name="T58" fmla="*/ 1888 w 2849"/>
                  <a:gd name="T59" fmla="*/ 277 h 969"/>
                  <a:gd name="T60" fmla="*/ 1687 w 2849"/>
                  <a:gd name="T61" fmla="*/ 326 h 969"/>
                  <a:gd name="T62" fmla="*/ 1589 w 2849"/>
                  <a:gd name="T63" fmla="*/ 354 h 969"/>
                  <a:gd name="T64" fmla="*/ 1502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close/>
                  </a:path>
                </a:pathLst>
              </a:custGeom>
              <a:gradFill rotWithShape="0">
                <a:gsLst>
                  <a:gs pos="0">
                    <a:srgbClr val="00297C"/>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5" name="Freeform 6"/>
              <p:cNvSpPr>
                <a:spLocks noChangeArrowheads="1"/>
              </p:cNvSpPr>
              <p:nvPr/>
            </p:nvSpPr>
            <p:spPr bwMode="auto">
              <a:xfrm>
                <a:off x="2747" y="2230"/>
                <a:ext cx="3006" cy="2084"/>
              </a:xfrm>
              <a:custGeom>
                <a:avLst/>
                <a:gdLst>
                  <a:gd name="T0" fmla="*/ 1433 w 3007"/>
                  <a:gd name="T1" fmla="*/ 474 h 2085"/>
                  <a:gd name="T2" fmla="*/ 1460 w 3007"/>
                  <a:gd name="T3" fmla="*/ 528 h 2085"/>
                  <a:gd name="T4" fmla="*/ 1540 w 3007"/>
                  <a:gd name="T5" fmla="*/ 593 h 2085"/>
                  <a:gd name="T6" fmla="*/ 1714 w 3007"/>
                  <a:gd name="T7" fmla="*/ 670 h 2085"/>
                  <a:gd name="T8" fmla="*/ 1926 w 3007"/>
                  <a:gd name="T9" fmla="*/ 735 h 2085"/>
                  <a:gd name="T10" fmla="*/ 2154 w 3007"/>
                  <a:gd name="T11" fmla="*/ 789 h 2085"/>
                  <a:gd name="T12" fmla="*/ 2371 w 3007"/>
                  <a:gd name="T13" fmla="*/ 849 h 2085"/>
                  <a:gd name="T14" fmla="*/ 2550 w 3007"/>
                  <a:gd name="T15" fmla="*/ 920 h 2085"/>
                  <a:gd name="T16" fmla="*/ 2637 w 3007"/>
                  <a:gd name="T17" fmla="*/ 980 h 2085"/>
                  <a:gd name="T18" fmla="*/ 2675 w 3007"/>
                  <a:gd name="T19" fmla="*/ 1029 h 2085"/>
                  <a:gd name="T20" fmla="*/ 2680 w 3007"/>
                  <a:gd name="T21" fmla="*/ 1082 h 2085"/>
                  <a:gd name="T22" fmla="*/ 2664 w 3007"/>
                  <a:gd name="T23" fmla="*/ 1126 h 2085"/>
                  <a:gd name="T24" fmla="*/ 2615 w 3007"/>
                  <a:gd name="T25" fmla="*/ 1169 h 2085"/>
                  <a:gd name="T26" fmla="*/ 2544 w 3007"/>
                  <a:gd name="T27" fmla="*/ 1207 h 2085"/>
                  <a:gd name="T28" fmla="*/ 2447 w 3007"/>
                  <a:gd name="T29" fmla="*/ 1240 h 2085"/>
                  <a:gd name="T30" fmla="*/ 2327 w 3007"/>
                  <a:gd name="T31" fmla="*/ 1273 h 2085"/>
                  <a:gd name="T32" fmla="*/ 2105 w 3007"/>
                  <a:gd name="T33" fmla="*/ 1327 h 2085"/>
                  <a:gd name="T34" fmla="*/ 1741 w 3007"/>
                  <a:gd name="T35" fmla="*/ 1420 h 2085"/>
                  <a:gd name="T36" fmla="*/ 1308 w 3007"/>
                  <a:gd name="T37" fmla="*/ 1539 h 2085"/>
                  <a:gd name="T38" fmla="*/ 820 w 3007"/>
                  <a:gd name="T39" fmla="*/ 1708 h 2085"/>
                  <a:gd name="T40" fmla="*/ 282 w 3007"/>
                  <a:gd name="T41" fmla="*/ 1942 h 2085"/>
                  <a:gd name="T42" fmla="*/ 152 w 3007"/>
                  <a:gd name="T43" fmla="*/ 2084 h 2085"/>
                  <a:gd name="T44" fmla="*/ 386 w 3007"/>
                  <a:gd name="T45" fmla="*/ 1991 h 2085"/>
                  <a:gd name="T46" fmla="*/ 700 w 3007"/>
                  <a:gd name="T47" fmla="*/ 1833 h 2085"/>
                  <a:gd name="T48" fmla="*/ 1064 w 3007"/>
                  <a:gd name="T49" fmla="*/ 1692 h 2085"/>
                  <a:gd name="T50" fmla="*/ 1660 w 3007"/>
                  <a:gd name="T51" fmla="*/ 1496 h 2085"/>
                  <a:gd name="T52" fmla="*/ 1844 w 3007"/>
                  <a:gd name="T53" fmla="*/ 1441 h 2085"/>
                  <a:gd name="T54" fmla="*/ 2251 w 3007"/>
                  <a:gd name="T55" fmla="*/ 1338 h 2085"/>
                  <a:gd name="T56" fmla="*/ 2550 w 3007"/>
                  <a:gd name="T57" fmla="*/ 1262 h 2085"/>
                  <a:gd name="T58" fmla="*/ 2729 w 3007"/>
                  <a:gd name="T59" fmla="*/ 1213 h 2085"/>
                  <a:gd name="T60" fmla="*/ 2875 w 3007"/>
                  <a:gd name="T61" fmla="*/ 1169 h 2085"/>
                  <a:gd name="T62" fmla="*/ 2973 w 3007"/>
                  <a:gd name="T63" fmla="*/ 1131 h 2085"/>
                  <a:gd name="T64" fmla="*/ 3006 w 3007"/>
                  <a:gd name="T65" fmla="*/ 871 h 2085"/>
                  <a:gd name="T66" fmla="*/ 2859 w 3007"/>
                  <a:gd name="T67" fmla="*/ 844 h 2085"/>
                  <a:gd name="T68" fmla="*/ 2669 w 3007"/>
                  <a:gd name="T69" fmla="*/ 806 h 2085"/>
                  <a:gd name="T70" fmla="*/ 2457 w 3007"/>
                  <a:gd name="T71" fmla="*/ 757 h 2085"/>
                  <a:gd name="T72" fmla="*/ 2137 w 3007"/>
                  <a:gd name="T73" fmla="*/ 670 h 2085"/>
                  <a:gd name="T74" fmla="*/ 1958 w 3007"/>
                  <a:gd name="T75" fmla="*/ 604 h 2085"/>
                  <a:gd name="T76" fmla="*/ 1823 w 3007"/>
                  <a:gd name="T77" fmla="*/ 534 h 2085"/>
                  <a:gd name="T78" fmla="*/ 1768 w 3007"/>
                  <a:gd name="T79" fmla="*/ 474 h 2085"/>
                  <a:gd name="T80" fmla="*/ 1752 w 3007"/>
                  <a:gd name="T81" fmla="*/ 436 h 2085"/>
                  <a:gd name="T82" fmla="*/ 1779 w 3007"/>
                  <a:gd name="T83" fmla="*/ 381 h 2085"/>
                  <a:gd name="T84" fmla="*/ 1861 w 3007"/>
                  <a:gd name="T85" fmla="*/ 316 h 2085"/>
                  <a:gd name="T86" fmla="*/ 1985 w 3007"/>
                  <a:gd name="T87" fmla="*/ 267 h 2085"/>
                  <a:gd name="T88" fmla="*/ 2148 w 3007"/>
                  <a:gd name="T89" fmla="*/ 229 h 2085"/>
                  <a:gd name="T90" fmla="*/ 2430 w 3007"/>
                  <a:gd name="T91" fmla="*/ 180 h 2085"/>
                  <a:gd name="T92" fmla="*/ 2826 w 3007"/>
                  <a:gd name="T93" fmla="*/ 125 h 2085"/>
                  <a:gd name="T94" fmla="*/ 3006 w 3007"/>
                  <a:gd name="T95" fmla="*/ 87 h 2085"/>
                  <a:gd name="T96" fmla="*/ 2908 w 3007"/>
                  <a:gd name="T97" fmla="*/ 22 h 2085"/>
                  <a:gd name="T98" fmla="*/ 2675 w 3007"/>
                  <a:gd name="T99" fmla="*/ 66 h 2085"/>
                  <a:gd name="T100" fmla="*/ 2284 w 3007"/>
                  <a:gd name="T101" fmla="*/ 120 h 2085"/>
                  <a:gd name="T102" fmla="*/ 2029 w 3007"/>
                  <a:gd name="T103" fmla="*/ 158 h 2085"/>
                  <a:gd name="T104" fmla="*/ 1790 w 3007"/>
                  <a:gd name="T105" fmla="*/ 202 h 2085"/>
                  <a:gd name="T106" fmla="*/ 1600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062" name="Freeform 7"/>
              <p:cNvSpPr>
                <a:spLocks noChangeArrowheads="1"/>
              </p:cNvSpPr>
              <p:nvPr/>
            </p:nvSpPr>
            <p:spPr bwMode="auto">
              <a:xfrm>
                <a:off x="4499" y="2317"/>
                <a:ext cx="1247"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1 w 1248"/>
                  <a:gd name="T47" fmla="*/ 191 h 539"/>
                  <a:gd name="T48" fmla="*/ 889 w 1248"/>
                  <a:gd name="T49" fmla="*/ 153 h 539"/>
                  <a:gd name="T50" fmla="*/ 992 w 1248"/>
                  <a:gd name="T51" fmla="*/ 136 h 539"/>
                  <a:gd name="T52" fmla="*/ 1090 w 1248"/>
                  <a:gd name="T53" fmla="*/ 120 h 539"/>
                  <a:gd name="T54" fmla="*/ 1177 w 1248"/>
                  <a:gd name="T55" fmla="*/ 115 h 539"/>
                  <a:gd name="T56" fmla="*/ 1247 w 1248"/>
                  <a:gd name="T57" fmla="*/ 104 h 539"/>
                  <a:gd name="T58" fmla="*/ 1247 w 1248"/>
                  <a:gd name="T59" fmla="*/ 0 h 539"/>
                  <a:gd name="T60" fmla="*/ 1160 w 1248"/>
                  <a:gd name="T61" fmla="*/ 22 h 539"/>
                  <a:gd name="T62" fmla="*/ 1068 w 1248"/>
                  <a:gd name="T63" fmla="*/ 38 h 539"/>
                  <a:gd name="T64" fmla="*/ 873 w 1248"/>
                  <a:gd name="T65" fmla="*/ 71 h 539"/>
                  <a:gd name="T66" fmla="*/ 672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close/>
                  </a:path>
                </a:pathLst>
              </a:custGeom>
              <a:gradFill rotWithShape="0">
                <a:gsLst>
                  <a:gs pos="0">
                    <a:srgbClr val="002C85"/>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2056" name="Freeform 8"/>
            <p:cNvSpPr>
              <a:spLocks noChangeArrowheads="1"/>
            </p:cNvSpPr>
            <p:nvPr/>
          </p:nvSpPr>
          <p:spPr bwMode="auto">
            <a:xfrm>
              <a:off x="3321"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close/>
                </a:path>
              </a:pathLst>
            </a:custGeom>
            <a:gradFill rotWithShape="0">
              <a:gsLst>
                <a:gs pos="0">
                  <a:srgbClr val="002B81"/>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057" name="Freeform 9"/>
            <p:cNvSpPr>
              <a:spLocks noChangeArrowheads="1"/>
            </p:cNvSpPr>
            <p:nvPr/>
          </p:nvSpPr>
          <p:spPr bwMode="auto">
            <a:xfrm>
              <a:off x="0" y="0"/>
              <a:ext cx="5757" cy="1776"/>
            </a:xfrm>
            <a:custGeom>
              <a:avLst/>
              <a:gdLst>
                <a:gd name="T0" fmla="*/ 0 w 5740"/>
                <a:gd name="T1" fmla="*/ 0 h 1906"/>
                <a:gd name="T2" fmla="*/ 0 w 5740"/>
                <a:gd name="T3" fmla="*/ 1776 h 1906"/>
                <a:gd name="T4" fmla="*/ 5757 w 5740"/>
                <a:gd name="T5" fmla="*/ 1776 h 1906"/>
                <a:gd name="T6" fmla="*/ 5757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rgbClr val="000514"/>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2058" name="Rectangle 10"/>
          <p:cNvSpPr>
            <a:spLocks noGrp="1" noChangeArrowheads="1"/>
          </p:cNvSpPr>
          <p:nvPr>
            <p:ph type="title"/>
          </p:nvPr>
        </p:nvSpPr>
        <p:spPr bwMode="auto">
          <a:xfrm>
            <a:off x="685800" y="1644650"/>
            <a:ext cx="7769225" cy="210185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Κάντε κλικ εδώ για την επεξεργασία της μορφής του κειμένου του τίτλου</a:t>
            </a:r>
          </a:p>
        </p:txBody>
      </p:sp>
      <p:sp>
        <p:nvSpPr>
          <p:cNvPr id="2059" name="Rectangle 11"/>
          <p:cNvSpPr>
            <a:spLocks noGrp="1" noChangeArrowheads="1"/>
          </p:cNvSpPr>
          <p:nvPr>
            <p:ph type="dt"/>
          </p:nvPr>
        </p:nvSpPr>
        <p:spPr bwMode="auto">
          <a:xfrm>
            <a:off x="457200" y="6248400"/>
            <a:ext cx="2130425" cy="47307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hangingPunct="1">
              <a:lnSpc>
                <a:spcPct val="100000"/>
              </a:lnSpc>
              <a:buClr>
                <a:srgbClr val="000000"/>
              </a:buClr>
              <a:buSzPct val="100000"/>
              <a:buFont typeface="Wingdings" charset="2"/>
              <a:buNone/>
              <a:tabLst>
                <a:tab pos="723900" algn="l"/>
                <a:tab pos="1447800" algn="l"/>
              </a:tabLst>
              <a:defRPr sz="1200">
                <a:solidFill>
                  <a:srgbClr val="000000"/>
                </a:solidFill>
                <a:latin typeface="Times New Roman" pitchFamily="16" charset="0"/>
                <a:cs typeface="Arial" charset="0"/>
              </a:defRPr>
            </a:lvl1pPr>
          </a:lstStyle>
          <a:p>
            <a:pPr>
              <a:defRPr/>
            </a:pPr>
            <a:endParaRPr lang="en-GB"/>
          </a:p>
        </p:txBody>
      </p:sp>
      <p:sp>
        <p:nvSpPr>
          <p:cNvPr id="2060" name="Rectangle 12"/>
          <p:cNvSpPr>
            <a:spLocks noGrp="1" noChangeArrowheads="1"/>
          </p:cNvSpPr>
          <p:nvPr>
            <p:ph type="ftr"/>
          </p:nvPr>
        </p:nvSpPr>
        <p:spPr bwMode="auto">
          <a:xfrm>
            <a:off x="3124200" y="6249988"/>
            <a:ext cx="2892425" cy="4746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lnSpc>
                <a:spcPct val="100000"/>
              </a:lnSpc>
              <a:buClr>
                <a:srgbClr val="000000"/>
              </a:buClr>
              <a:buSzPct val="100000"/>
              <a:buFont typeface="Wingdings" charset="2"/>
              <a:buNone/>
              <a:tabLst>
                <a:tab pos="723900" algn="l"/>
                <a:tab pos="1447800" algn="l"/>
                <a:tab pos="2171700" algn="l"/>
              </a:tabLst>
              <a:defRPr sz="1200">
                <a:solidFill>
                  <a:srgbClr val="000000"/>
                </a:solidFill>
                <a:latin typeface="Times New Roman" pitchFamily="16" charset="0"/>
                <a:cs typeface="Arial" charset="0"/>
              </a:defRPr>
            </a:lvl1pPr>
          </a:lstStyle>
          <a:p>
            <a:pPr>
              <a:defRPr/>
            </a:pPr>
            <a:endParaRPr lang="en-GB"/>
          </a:p>
        </p:txBody>
      </p:sp>
      <p:sp>
        <p:nvSpPr>
          <p:cNvPr id="2061" name="Rectangle 13"/>
          <p:cNvSpPr>
            <a:spLocks noGrp="1" noChangeArrowheads="1"/>
          </p:cNvSpPr>
          <p:nvPr>
            <p:ph type="sldNum"/>
          </p:nvPr>
        </p:nvSpPr>
        <p:spPr bwMode="auto">
          <a:xfrm>
            <a:off x="6553200" y="6253163"/>
            <a:ext cx="2130425" cy="47307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lnSpc>
                <a:spcPct val="100000"/>
              </a:lnSpc>
              <a:buClr>
                <a:srgbClr val="000000"/>
              </a:buClr>
              <a:buSzPct val="100000"/>
              <a:buFont typeface="Wingdings" panose="05000000000000000000" pitchFamily="2" charset="2"/>
              <a:buNone/>
              <a:defRPr sz="1200">
                <a:solidFill>
                  <a:srgbClr val="000000"/>
                </a:solidFill>
                <a:latin typeface="Times New Roman" panose="02020603050405020304" pitchFamily="18" charset="0"/>
                <a:cs typeface="Arial" panose="020B0604020202020204" pitchFamily="34" charset="0"/>
              </a:defRPr>
            </a:lvl1pPr>
          </a:lstStyle>
          <a:p>
            <a:pPr>
              <a:defRPr/>
            </a:pPr>
            <a:fld id="{EAA23EF1-D226-48C1-8065-1B12D8D6DB02}" type="slidenum">
              <a:rPr lang="en-GB" altLang="el-GR"/>
              <a:pPr>
                <a:defRPr/>
              </a:pPr>
              <a:t>‹#›</a:t>
            </a:fld>
            <a:endParaRPr lang="en-GB" altLang="el-GR"/>
          </a:p>
        </p:txBody>
      </p:sp>
    </p:spTree>
  </p:cSld>
  <p:clrMap bg1="lt1" tx1="dk1" bg2="lt2" tx2="dk2" accent1="accent1" accent2="accent2" accent3="accent3" accent4="accent4" accent5="accent5" accent6="accent6" hlink="hlink" folHlink="folHlink"/>
  <p:sldLayoutIdLst>
    <p:sldLayoutId id="2147484190" r:id="rId1"/>
    <p:sldLayoutId id="2147484191" r:id="rId2"/>
    <p:sldLayoutId id="2147484192" r:id="rId3"/>
    <p:sldLayoutId id="2147484193" r:id="rId4"/>
    <p:sldLayoutId id="2147484194" r:id="rId5"/>
    <p:sldLayoutId id="2147484195" r:id="rId6"/>
    <p:sldLayoutId id="2147484196" r:id="rId7"/>
    <p:sldLayoutId id="2147484197" r:id="rId8"/>
    <p:sldLayoutId id="2147484198" r:id="rId9"/>
    <p:sldLayoutId id="2147484199" r:id="rId10"/>
    <p:sldLayoutId id="2147484200" r:id="rId11"/>
  </p:sldLayoutIdLst>
  <p:hf hdr="0" ftr="0" dt="0"/>
  <p:txStyles>
    <p:titleStyle>
      <a:lvl1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mj-lt"/>
          <a:ea typeface="+mj-ea"/>
          <a:cs typeface="+mj-cs"/>
        </a:defRPr>
      </a:lvl1pPr>
      <a:lvl2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2pPr>
      <a:lvl3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3pPr>
      <a:lvl4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4pPr>
      <a:lvl5pPr algn="ctr" defTabSz="449263" rtl="0" eaLnBrk="0" fontAlgn="base" hangingPunct="0">
        <a:lnSpc>
          <a:spcPct val="96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5pPr>
      <a:lvl6pPr marL="4572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6pPr>
      <a:lvl7pPr marL="9144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7pPr>
      <a:lvl8pPr marL="13716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8pPr>
      <a:lvl9pPr marL="1828800" algn="ctr" defTabSz="449263" rtl="0" fontAlgn="base">
        <a:lnSpc>
          <a:spcPct val="96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9pPr>
    </p:titleStyle>
    <p:bodyStyle>
      <a:lvl1pPr marL="339725" indent="-339725" algn="l" defTabSz="449263" rtl="0" eaLnBrk="0" fontAlgn="base" hangingPunct="0">
        <a:lnSpc>
          <a:spcPct val="96000"/>
        </a:lnSpc>
        <a:spcBef>
          <a:spcPts val="800"/>
        </a:spcBef>
        <a:spcAft>
          <a:spcPct val="0"/>
        </a:spcAft>
        <a:buClr>
          <a:srgbClr val="FFCC00"/>
        </a:buClr>
        <a:buSzPct val="70000"/>
        <a:buFont typeface="Wingdings" pitchFamily="2" charset="2"/>
        <a:buChar char=""/>
        <a:defRPr sz="3200">
          <a:solidFill>
            <a:srgbClr val="FFFFFF"/>
          </a:solidFill>
          <a:effectLst>
            <a:outerShdw blurRad="38100" dist="38100" dir="2700000" algn="tl">
              <a:srgbClr val="000000"/>
            </a:outerShdw>
          </a:effectLst>
          <a:latin typeface="+mn-lt"/>
          <a:ea typeface="+mn-ea"/>
          <a:cs typeface="+mn-cs"/>
        </a:defRPr>
      </a:lvl1pPr>
      <a:lvl2pPr marL="739775" indent="-282575" algn="l" defTabSz="449263" rtl="0" eaLnBrk="0" fontAlgn="base" hangingPunct="0">
        <a:lnSpc>
          <a:spcPct val="96000"/>
        </a:lnSpc>
        <a:spcBef>
          <a:spcPts val="700"/>
        </a:spcBef>
        <a:spcAft>
          <a:spcPct val="0"/>
        </a:spcAft>
        <a:buClr>
          <a:srgbClr val="A886E0"/>
        </a:buClr>
        <a:buSzPct val="70000"/>
        <a:buFont typeface="Wingdings" pitchFamily="2" charset="2"/>
        <a:buChar char=""/>
        <a:defRPr sz="2800">
          <a:solidFill>
            <a:srgbClr val="FFFFFF"/>
          </a:solidFill>
          <a:effectLst>
            <a:outerShdw blurRad="38100" dist="38100" dir="2700000" algn="tl">
              <a:srgbClr val="000000"/>
            </a:outerShdw>
          </a:effectLst>
          <a:latin typeface="+mn-lt"/>
        </a:defRPr>
      </a:lvl2pPr>
      <a:lvl3pPr marL="1143000" indent="-228600" algn="l" defTabSz="449263" rtl="0" eaLnBrk="0" fontAlgn="base" hangingPunct="0">
        <a:lnSpc>
          <a:spcPct val="96000"/>
        </a:lnSpc>
        <a:spcBef>
          <a:spcPts val="600"/>
        </a:spcBef>
        <a:spcAft>
          <a:spcPct val="0"/>
        </a:spcAft>
        <a:buClr>
          <a:srgbClr val="E5E5FF"/>
        </a:buClr>
        <a:buSzPct val="70000"/>
        <a:buFont typeface="Wingdings" pitchFamily="2" charset="2"/>
        <a:buChar char=""/>
        <a:defRPr sz="2400">
          <a:solidFill>
            <a:srgbClr val="FFFFFF"/>
          </a:solidFill>
          <a:effectLst>
            <a:outerShdw blurRad="38100" dist="38100" dir="2700000" algn="tl">
              <a:srgbClr val="000000"/>
            </a:outerShdw>
          </a:effectLst>
          <a:latin typeface="+mn-lt"/>
        </a:defRPr>
      </a:lvl3pPr>
      <a:lvl4pPr marL="1600200" indent="-228600" algn="l" defTabSz="449263" rtl="0" eaLnBrk="0" fontAlgn="base" hangingPunct="0">
        <a:lnSpc>
          <a:spcPct val="96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4pPr>
      <a:lvl5pPr marL="2057400" indent="-228600" algn="l" defTabSz="449263" rtl="0" eaLnBrk="0" fontAlgn="base" hangingPunct="0">
        <a:lnSpc>
          <a:spcPct val="96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5pPr>
      <a:lvl6pPr marL="25146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6pPr>
      <a:lvl7pPr marL="29718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7pPr>
      <a:lvl8pPr marL="34290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8pPr>
      <a:lvl9pPr marL="3886200" indent="-228600" algn="l" defTabSz="449263" rtl="0"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defTabSz="914400" eaLnBrk="1" hangingPunct="1">
              <a:defRPr sz="1200">
                <a:solidFill>
                  <a:srgbClr val="FFFFFF"/>
                </a:solidFill>
                <a:latin typeface="Arial" charset="0"/>
              </a:defRPr>
            </a:lvl1pPr>
          </a:lstStyle>
          <a:p>
            <a:pPr>
              <a:defRPr/>
            </a:pPr>
            <a:endParaRPr lang="el-GR"/>
          </a:p>
        </p:txBody>
      </p:sp>
      <p:sp>
        <p:nvSpPr>
          <p:cNvPr id="7373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defTabSz="914400" eaLnBrk="1" hangingPunct="1">
              <a:defRPr sz="1200">
                <a:solidFill>
                  <a:srgbClr val="FFFFFF"/>
                </a:solidFill>
              </a:defRPr>
            </a:lvl1pPr>
          </a:lstStyle>
          <a:p>
            <a:pPr>
              <a:defRPr/>
            </a:pPr>
            <a:fld id="{D9A63493-123F-43CE-A777-D8156543B8A9}" type="slidenum">
              <a:rPr lang="el-GR" altLang="el-GR"/>
              <a:pPr>
                <a:defRPr/>
              </a:pPr>
              <a:t>‹#›</a:t>
            </a:fld>
            <a:endParaRPr lang="el-GR" altLang="el-GR"/>
          </a:p>
        </p:txBody>
      </p:sp>
      <p:grpSp>
        <p:nvGrpSpPr>
          <p:cNvPr id="3076" name="Group 4"/>
          <p:cNvGrpSpPr>
            <a:grpSpLocks/>
          </p:cNvGrpSpPr>
          <p:nvPr/>
        </p:nvGrpSpPr>
        <p:grpSpPr bwMode="auto">
          <a:xfrm>
            <a:off x="0" y="0"/>
            <a:ext cx="9140825" cy="6850063"/>
            <a:chOff x="0" y="0"/>
            <a:chExt cx="5758" cy="4315"/>
          </a:xfrm>
        </p:grpSpPr>
        <p:grpSp>
          <p:nvGrpSpPr>
            <p:cNvPr id="3080" name="Group 5"/>
            <p:cNvGrpSpPr>
              <a:grpSpLocks/>
            </p:cNvGrpSpPr>
            <p:nvPr userDrawn="1"/>
          </p:nvGrpSpPr>
          <p:grpSpPr bwMode="auto">
            <a:xfrm>
              <a:off x="1728" y="2230"/>
              <a:ext cx="4027" cy="2085"/>
              <a:chOff x="1728" y="2230"/>
              <a:chExt cx="4027" cy="2085"/>
            </a:xfrm>
          </p:grpSpPr>
          <p:sp>
            <p:nvSpPr>
              <p:cNvPr id="7373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defTabSz="914400">
                  <a:defRPr/>
                </a:pPr>
                <a:endParaRPr lang="el-GR">
                  <a:solidFill>
                    <a:srgbClr val="FFFFFF"/>
                  </a:solidFill>
                  <a:latin typeface="Arial" charset="0"/>
                </a:endParaRPr>
              </a:p>
            </p:txBody>
          </p:sp>
          <p:sp>
            <p:nvSpPr>
              <p:cNvPr id="7373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sp>
            <p:nvSpPr>
              <p:cNvPr id="7373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defTabSz="914400">
                  <a:defRPr/>
                </a:pPr>
                <a:endParaRPr lang="el-GR">
                  <a:solidFill>
                    <a:srgbClr val="FFFFFF"/>
                  </a:solidFill>
                  <a:latin typeface="Arial" charset="0"/>
                </a:endParaRPr>
              </a:p>
            </p:txBody>
          </p:sp>
          <p:sp>
            <p:nvSpPr>
              <p:cNvPr id="3086"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7373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grpSp>
        <p:sp>
          <p:nvSpPr>
            <p:cNvPr id="7373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defTabSz="914400">
                <a:defRPr/>
              </a:pPr>
              <a:endParaRPr lang="el-GR">
                <a:solidFill>
                  <a:srgbClr val="FFFFFF"/>
                </a:solidFill>
                <a:latin typeface="Arial" charset="0"/>
              </a:endParaRPr>
            </a:p>
          </p:txBody>
        </p:sp>
        <p:sp>
          <p:nvSpPr>
            <p:cNvPr id="3082" name="Freeform 12"/>
            <p:cNvSpPr>
              <a:spLocks/>
            </p:cNvSpPr>
            <p:nvPr/>
          </p:nvSpPr>
          <p:spPr bwMode="hidden">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7374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7374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defTabSz="914400" eaLnBrk="1" hangingPunct="1">
              <a:defRPr sz="1200">
                <a:solidFill>
                  <a:srgbClr val="FFFFFF"/>
                </a:solidFill>
                <a:latin typeface="Arial" charset="0"/>
              </a:defRPr>
            </a:lvl1pPr>
          </a:lstStyle>
          <a:p>
            <a:pPr>
              <a:defRPr/>
            </a:pPr>
            <a:endParaRPr lang="el-GR"/>
          </a:p>
        </p:txBody>
      </p:sp>
      <p:sp>
        <p:nvSpPr>
          <p:cNvPr id="7374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Tree>
  </p:cSld>
  <p:clrMap bg1="dk2" tx1="lt1" bg2="dk1" tx2="lt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vtik.free.fr/IMG/jpg/lexigramme.jp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http://chimptrainersdaughter.blogspot.gr/2012_04_01_archive.html" TargetMode="External"/><Relationship Id="rId4" Type="http://schemas.openxmlformats.org/officeDocument/2006/relationships/hyperlink" Target="http://legacy.earlham.edu/~chickha/evolution%20of%20language/untitled%20folder/SeniorSemWEB.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12800" y="404813"/>
            <a:ext cx="3527425" cy="897169"/>
          </a:xfrm>
          <a:prstGeom prst="rect">
            <a:avLst/>
          </a:prstGeom>
          <a:noFill/>
        </p:spPr>
        <p:txBody>
          <a:bodyPr>
            <a:spAutoFit/>
          </a:bodyPr>
          <a:lstStyle/>
          <a:p>
            <a:pPr>
              <a:lnSpc>
                <a:spcPct val="80000"/>
              </a:lnSpc>
              <a:spcAft>
                <a:spcPts val="600"/>
              </a:spcAft>
              <a:defRPr/>
            </a:pPr>
            <a:r>
              <a:rPr lang="el-GR" sz="1600" b="1" dirty="0">
                <a:effectLst>
                  <a:outerShdw blurRad="38100" dist="38100" dir="2700000" algn="tl">
                    <a:srgbClr val="000000">
                      <a:alpha val="43137"/>
                    </a:srgbClr>
                  </a:outerShdw>
                </a:effectLst>
                <a:latin typeface="+mn-lt"/>
              </a:rPr>
              <a:t>ΕΛΛΗΝΙΚΗ ΔΗΜΟΚΡΑΤΙΑ</a:t>
            </a:r>
          </a:p>
          <a:p>
            <a:pPr>
              <a:lnSpc>
                <a:spcPct val="80000"/>
              </a:lnSpc>
              <a:spcBef>
                <a:spcPts val="300"/>
              </a:spcBef>
              <a:spcAft>
                <a:spcPts val="0"/>
              </a:spcAft>
              <a:defRPr/>
            </a:pPr>
            <a:r>
              <a:rPr lang="el-GR" sz="2000" b="1" dirty="0">
                <a:effectLst>
                  <a:outerShdw blurRad="38100" dist="38100" dir="2700000" algn="tl">
                    <a:srgbClr val="000000">
                      <a:alpha val="43137"/>
                    </a:srgbClr>
                  </a:outerShdw>
                </a:effectLst>
                <a:latin typeface="+mn-lt"/>
              </a:rPr>
              <a:t>Εθνικόν και Καποδιστριακόν</a:t>
            </a:r>
            <a:br>
              <a:rPr lang="el-GR" sz="2000" b="1" dirty="0">
                <a:effectLst>
                  <a:outerShdw blurRad="38100" dist="38100" dir="2700000" algn="tl">
                    <a:srgbClr val="000000">
                      <a:alpha val="43137"/>
                    </a:srgbClr>
                  </a:outerShdw>
                </a:effectLst>
                <a:latin typeface="+mn-lt"/>
              </a:rPr>
            </a:br>
            <a:r>
              <a:rPr lang="el-GR" sz="2000" b="1" dirty="0" err="1">
                <a:effectLst>
                  <a:outerShdw blurRad="38100" dist="38100" dir="2700000" algn="tl">
                    <a:srgbClr val="000000">
                      <a:alpha val="43137"/>
                    </a:srgbClr>
                  </a:outerShdw>
                </a:effectLst>
                <a:latin typeface="+mn-lt"/>
              </a:rPr>
              <a:t>Πανεπιστήμιον</a:t>
            </a:r>
            <a:r>
              <a:rPr lang="el-GR" sz="2000" b="1" dirty="0">
                <a:effectLst>
                  <a:outerShdw blurRad="38100" dist="38100" dir="2700000" algn="tl">
                    <a:srgbClr val="000000">
                      <a:alpha val="43137"/>
                    </a:srgbClr>
                  </a:outerShdw>
                </a:effectLst>
                <a:latin typeface="+mn-lt"/>
              </a:rPr>
              <a:t> Αθηνών </a:t>
            </a:r>
          </a:p>
        </p:txBody>
      </p:sp>
      <p:sp>
        <p:nvSpPr>
          <p:cNvPr id="2" name="Τίτλος 1"/>
          <p:cNvSpPr>
            <a:spLocks noGrp="1"/>
          </p:cNvSpPr>
          <p:nvPr>
            <p:ph type="title"/>
          </p:nvPr>
        </p:nvSpPr>
        <p:spPr>
          <a:xfrm>
            <a:off x="611188" y="1916113"/>
            <a:ext cx="8229600" cy="1143000"/>
          </a:xfrm>
          <a:ln>
            <a:miter lim="800000"/>
          </a:ln>
        </p:spPr>
        <p:txBody>
          <a:bodyPr lIns="91440" tIns="45720" rIns="91440" bIns="45720"/>
          <a:lstStyle/>
          <a:p>
            <a:pPr eaLnBrk="1" hangingPunct="1">
              <a:defRPr/>
            </a:pPr>
            <a:r>
              <a:rPr lang="el-GR" sz="4000" dirty="0">
                <a:solidFill>
                  <a:srgbClr val="FFCC00"/>
                </a:solidFill>
              </a:rPr>
              <a:t>Ανάπτυξη του Λόγου</a:t>
            </a:r>
          </a:p>
        </p:txBody>
      </p:sp>
      <p:sp>
        <p:nvSpPr>
          <p:cNvPr id="3" name="Υπότιτλος 2"/>
          <p:cNvSpPr>
            <a:spLocks noGrp="1"/>
          </p:cNvSpPr>
          <p:nvPr>
            <p:ph idx="1"/>
          </p:nvPr>
        </p:nvSpPr>
        <p:spPr>
          <a:xfrm>
            <a:off x="457200" y="3141663"/>
            <a:ext cx="8229600" cy="3716337"/>
          </a:xfrm>
        </p:spPr>
        <p:txBody>
          <a:bodyPr>
            <a:noAutofit/>
          </a:bodyPr>
          <a:lstStyle/>
          <a:p>
            <a:pPr marL="0" indent="0" algn="ctr">
              <a:buFont typeface="Wingdings" pitchFamily="2" charset="2"/>
              <a:buNone/>
              <a:defRPr/>
            </a:pPr>
            <a:r>
              <a:rPr lang="el-GR" sz="2800" b="1" dirty="0">
                <a:solidFill>
                  <a:srgbClr val="FFCC00"/>
                </a:solidFill>
                <a:effectLst>
                  <a:outerShdw blurRad="38100" dist="38100" dir="2700000" algn="tl">
                    <a:srgbClr val="000000">
                      <a:alpha val="43137"/>
                    </a:srgbClr>
                  </a:outerShdw>
                </a:effectLst>
                <a:ea typeface="+mj-ea"/>
                <a:cs typeface="+mj-cs"/>
              </a:rPr>
              <a:t>Ενότητα </a:t>
            </a:r>
            <a:r>
              <a:rPr lang="el-GR" sz="2800" b="1" dirty="0" smtClean="0">
                <a:solidFill>
                  <a:srgbClr val="FFCC00"/>
                </a:solidFill>
                <a:effectLst>
                  <a:outerShdw blurRad="38100" dist="38100" dir="2700000" algn="tl">
                    <a:srgbClr val="000000">
                      <a:alpha val="43137"/>
                    </a:srgbClr>
                  </a:outerShdw>
                </a:effectLst>
                <a:ea typeface="+mj-ea"/>
                <a:cs typeface="+mj-cs"/>
              </a:rPr>
              <a:t>1:</a:t>
            </a:r>
            <a:r>
              <a:rPr lang="en-US" sz="2800" b="1" dirty="0" smtClean="0">
                <a:solidFill>
                  <a:schemeClr val="hlink"/>
                </a:solidFill>
                <a:effectLst>
                  <a:outerShdw blurRad="38100" dist="38100" dir="2700000" algn="tl">
                    <a:srgbClr val="000000">
                      <a:alpha val="43137"/>
                    </a:srgbClr>
                  </a:outerShdw>
                </a:effectLst>
                <a:ea typeface="+mj-ea"/>
                <a:cs typeface="+mj-cs"/>
              </a:rPr>
              <a:t> </a:t>
            </a:r>
            <a:r>
              <a:rPr lang="el-GR" sz="2800" dirty="0" smtClean="0">
                <a:effectLst>
                  <a:outerShdw blurRad="38100" dist="38100" dir="2700000" algn="tl">
                    <a:srgbClr val="000000">
                      <a:alpha val="43137"/>
                    </a:srgbClr>
                  </a:outerShdw>
                </a:effectLst>
              </a:rPr>
              <a:t>Εισαγωγή στην ανάπτυξη </a:t>
            </a:r>
            <a:br>
              <a:rPr lang="el-GR" sz="2800" dirty="0" smtClean="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ικανοτήτων γλωσσικής επικοινωνίας στο παιδί </a:t>
            </a:r>
          </a:p>
          <a:p>
            <a:pPr marL="0" indent="0" algn="ctr">
              <a:buFont typeface="Wingdings" pitchFamily="2" charset="2"/>
              <a:buNone/>
              <a:defRPr/>
            </a:pPr>
            <a:r>
              <a:rPr lang="el-GR" sz="2800" dirty="0" smtClean="0">
                <a:effectLst>
                  <a:outerShdw blurRad="38100" dist="38100" dir="2700000" algn="tl">
                    <a:srgbClr val="000000">
                      <a:alpha val="43137"/>
                    </a:srgbClr>
                  </a:outerShdw>
                </a:effectLst>
              </a:rPr>
              <a:t>Θεωρητικά ζητήματα της γλωσσικής ανάπτυξης μετά τη μεσολάβηση του Τσόμσκι</a:t>
            </a:r>
          </a:p>
          <a:p>
            <a:pPr marL="0" indent="0" algn="ctr">
              <a:buFont typeface="Wingdings" pitchFamily="2" charset="2"/>
              <a:buNone/>
              <a:defRPr/>
            </a:pPr>
            <a:r>
              <a:rPr lang="el-GR" sz="1200" dirty="0" smtClean="0">
                <a:effectLst>
                  <a:outerShdw blurRad="38100" dist="38100" dir="2700000" algn="tl">
                    <a:srgbClr val="000000">
                      <a:alpha val="43137"/>
                    </a:srgbClr>
                  </a:outerShdw>
                </a:effectLst>
              </a:rPr>
              <a:t> </a:t>
            </a:r>
            <a:endParaRPr lang="el-GR" dirty="0" smtClean="0">
              <a:effectLst>
                <a:outerShdw blurRad="38100" dist="38100" dir="2700000" algn="tl">
                  <a:srgbClr val="000000">
                    <a:alpha val="43137"/>
                  </a:srgbClr>
                </a:outerShdw>
              </a:effectLst>
            </a:endParaRPr>
          </a:p>
          <a:p>
            <a:pPr marL="0" indent="0" algn="ctr">
              <a:buFont typeface="Wingdings" pitchFamily="2" charset="2"/>
              <a:buNone/>
              <a:defRPr/>
            </a:pPr>
            <a:r>
              <a:rPr lang="el-GR" sz="2800" dirty="0">
                <a:effectLst>
                  <a:outerShdw blurRad="38100" dist="38100" dir="2700000" algn="tl">
                    <a:srgbClr val="000000">
                      <a:alpha val="43137"/>
                    </a:srgbClr>
                  </a:outerShdw>
                </a:effectLst>
              </a:rPr>
              <a:t>Δήμητρα Κατή</a:t>
            </a:r>
          </a:p>
          <a:p>
            <a:pPr marL="0" indent="0" algn="ctr">
              <a:buFont typeface="Wingdings" pitchFamily="2" charset="2"/>
              <a:buNone/>
              <a:defRPr/>
            </a:pPr>
            <a:r>
              <a:rPr lang="el-GR" sz="2800" dirty="0" smtClean="0">
                <a:effectLst>
                  <a:outerShdw blurRad="38100" dist="38100" dir="2700000" algn="tl">
                    <a:srgbClr val="000000">
                      <a:alpha val="43137"/>
                    </a:srgbClr>
                  </a:outerShdw>
                </a:effectLst>
              </a:rPr>
              <a:t>Σχολή Επιστημών της Αγωγής</a:t>
            </a:r>
          </a:p>
          <a:p>
            <a:pPr marL="0" indent="0" algn="ctr">
              <a:buFont typeface="Wingdings" pitchFamily="2" charset="2"/>
              <a:buNone/>
              <a:defRPr/>
            </a:pPr>
            <a:r>
              <a:rPr lang="el-GR" sz="2800" dirty="0" smtClean="0">
                <a:effectLst>
                  <a:outerShdw blurRad="38100" dist="38100" dir="2700000" algn="tl">
                    <a:srgbClr val="000000">
                      <a:alpha val="43137"/>
                    </a:srgbClr>
                  </a:outerShdw>
                </a:effectLst>
              </a:rPr>
              <a:t>Τμήμα </a:t>
            </a:r>
            <a:r>
              <a:rPr lang="el-GR" sz="2800" dirty="0">
                <a:effectLst>
                  <a:outerShdw blurRad="38100" dist="38100" dir="2700000" algn="tl">
                    <a:srgbClr val="000000">
                      <a:alpha val="43137"/>
                    </a:srgbClr>
                  </a:outerShdw>
                </a:effectLst>
              </a:rPr>
              <a:t>Εκπαίδευσης και Αγωγής στην Προσχολική Ηλικία</a:t>
            </a:r>
          </a:p>
        </p:txBody>
      </p:sp>
      <p:pic>
        <p:nvPicPr>
          <p:cNvPr id="38917"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91632854-A452-4683-8C83-F6D1FCD3461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10</a:t>
            </a:fld>
            <a:endParaRPr lang="en-GB" altLang="el-GR" sz="1200" smtClean="0">
              <a:latin typeface="Arial" panose="020B0604020202020204" pitchFamily="34" charset="0"/>
            </a:endParaRPr>
          </a:p>
        </p:txBody>
      </p:sp>
      <p:sp>
        <p:nvSpPr>
          <p:cNvPr id="8193" name="Rectangle 1"/>
          <p:cNvSpPr>
            <a:spLocks noGrp="1" noChangeArrowheads="1"/>
          </p:cNvSpPr>
          <p:nvPr>
            <p:ph type="body"/>
          </p:nvPr>
        </p:nvSpPr>
        <p:spPr>
          <a:xfrm>
            <a:off x="0" y="0"/>
            <a:ext cx="9144000" cy="6643688"/>
          </a:xfrm>
        </p:spPr>
        <p:txBody>
          <a:bodyPr anchor="t"/>
          <a:lstStyle/>
          <a:p>
            <a:pPr marL="339725" indent="-339725" eaLnBrk="1" hangingPunct="1">
              <a:lnSpc>
                <a:spcPct val="9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dirty="0" err="1" smtClean="0">
                <a:solidFill>
                  <a:srgbClr val="FFCC00"/>
                </a:solidFill>
              </a:rPr>
              <a:t>Κονστρουκτιβισμός</a:t>
            </a:r>
            <a:r>
              <a:rPr lang="en-GB" sz="3200" b="0" dirty="0" smtClean="0">
                <a:solidFill>
                  <a:srgbClr val="FFCC00"/>
                </a:solidFill>
              </a:rPr>
              <a:t>:</a:t>
            </a:r>
            <a:r>
              <a:rPr lang="en-GB" sz="3200" b="0" dirty="0" smtClean="0">
                <a:solidFill>
                  <a:srgbClr val="FFFFFF"/>
                </a:solidFill>
              </a:rPr>
              <a:t> </a:t>
            </a:r>
            <a:endParaRPr lang="el-GR" sz="3200" b="0" dirty="0" smtClean="0">
              <a:solidFill>
                <a:srgbClr val="FFFFFF"/>
              </a:solidFill>
            </a:endParaRPr>
          </a:p>
          <a:p>
            <a:pPr marL="339725" indent="-339725" eaLnBrk="1" hangingPunct="1">
              <a:lnSpc>
                <a:spcPct val="9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u="sng" dirty="0" smtClean="0">
                <a:solidFill>
                  <a:srgbClr val="FFFF00"/>
                </a:solidFill>
              </a:rPr>
              <a:t>Δεν χρειάζεται να υποθέσουμε </a:t>
            </a:r>
            <a:r>
              <a:rPr lang="en-GB" sz="2800" u="sng" dirty="0" err="1" smtClean="0">
                <a:solidFill>
                  <a:srgbClr val="FFFF00"/>
                </a:solidFill>
              </a:rPr>
              <a:t>έμφυτη</a:t>
            </a:r>
            <a:r>
              <a:rPr lang="en-GB" sz="2800" u="sng" dirty="0" smtClean="0">
                <a:solidFill>
                  <a:srgbClr val="FFFF00"/>
                </a:solidFill>
              </a:rPr>
              <a:t> </a:t>
            </a:r>
            <a:r>
              <a:rPr lang="en-GB" sz="2800" u="sng" dirty="0" err="1" smtClean="0">
                <a:solidFill>
                  <a:srgbClr val="FFFF00"/>
                </a:solidFill>
              </a:rPr>
              <a:t>γνώση</a:t>
            </a:r>
            <a:r>
              <a:rPr lang="en-GB" sz="2800" dirty="0" smtClean="0">
                <a:solidFill>
                  <a:srgbClr val="FFFF00"/>
                </a:solidFill>
              </a:rPr>
              <a:t>, </a:t>
            </a:r>
            <a:endParaRPr lang="el-GR" sz="2800" dirty="0" smtClean="0">
              <a:solidFill>
                <a:srgbClr val="FFFF00"/>
              </a:solidFill>
            </a:endParaRPr>
          </a:p>
          <a:p>
            <a:pPr marL="339725" indent="-339725" eaLnBrk="1" hangingPunct="1">
              <a:lnSpc>
                <a:spcPct val="9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00"/>
                </a:solidFill>
              </a:rPr>
              <a:t>γ</a:t>
            </a:r>
            <a:r>
              <a:rPr lang="en-GB" sz="2800" dirty="0" err="1" smtClean="0">
                <a:solidFill>
                  <a:srgbClr val="FFFF00"/>
                </a:solidFill>
              </a:rPr>
              <a:t>ια</a:t>
            </a:r>
            <a:r>
              <a:rPr lang="el-GR" sz="2800" dirty="0" smtClean="0">
                <a:solidFill>
                  <a:srgbClr val="FFFF00"/>
                </a:solidFill>
              </a:rPr>
              <a:t> τους εξής λόγους:</a:t>
            </a:r>
          </a:p>
          <a:p>
            <a:pPr marL="339725" indent="-339725" eaLnBrk="1" hangingPunct="1">
              <a:lnSpc>
                <a:spcPct val="9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dirty="0" smtClean="0">
                <a:solidFill>
                  <a:srgbClr val="FFFF00"/>
                </a:solidFill>
              </a:rPr>
              <a:t> </a:t>
            </a:r>
            <a:r>
              <a:rPr lang="el-GR" sz="2800" u="sng" dirty="0" smtClean="0">
                <a:solidFill>
                  <a:srgbClr val="FFFF00"/>
                </a:solidFill>
              </a:rPr>
              <a:t>Η</a:t>
            </a:r>
            <a:r>
              <a:rPr lang="en-GB" sz="2800" u="sng" dirty="0" smtClean="0">
                <a:solidFill>
                  <a:srgbClr val="FFFF00"/>
                </a:solidFill>
              </a:rPr>
              <a:t> </a:t>
            </a:r>
            <a:r>
              <a:rPr lang="en-GB" sz="2800" u="sng" dirty="0" err="1" smtClean="0">
                <a:solidFill>
                  <a:srgbClr val="FFFF00"/>
                </a:solidFill>
              </a:rPr>
              <a:t>γλώσσα</a:t>
            </a:r>
            <a:endParaRPr lang="en-GB" sz="2800" u="sng" dirty="0" smtClean="0">
              <a:solidFill>
                <a:srgbClr val="FFFF00"/>
              </a:solidFill>
            </a:endParaRP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dirty="0" smtClean="0">
                <a:solidFill>
                  <a:srgbClr val="99FFCC"/>
                </a:solidFill>
              </a:rPr>
              <a:t>μ</a:t>
            </a:r>
            <a:r>
              <a:rPr lang="en-GB" sz="2600" dirty="0" err="1" smtClean="0">
                <a:solidFill>
                  <a:srgbClr val="99FFCC"/>
                </a:solidFill>
              </a:rPr>
              <a:t>αθαίνεται</a:t>
            </a:r>
            <a:r>
              <a:rPr lang="en-GB" sz="2600" dirty="0" smtClean="0">
                <a:solidFill>
                  <a:srgbClr val="99FFCC"/>
                </a:solidFill>
              </a:rPr>
              <a:t> </a:t>
            </a:r>
            <a:r>
              <a:rPr lang="en-GB" sz="2600" u="sng" dirty="0" err="1" smtClean="0">
                <a:solidFill>
                  <a:srgbClr val="99FFCC"/>
                </a:solidFill>
              </a:rPr>
              <a:t>σταδιακά</a:t>
            </a:r>
            <a:r>
              <a:rPr lang="el-GR" sz="2600" dirty="0" smtClean="0">
                <a:solidFill>
                  <a:srgbClr val="99FFCC"/>
                </a:solidFill>
              </a:rPr>
              <a:t>,</a:t>
            </a:r>
            <a:r>
              <a:rPr lang="en-GB" sz="2600" dirty="0" smtClean="0">
                <a:solidFill>
                  <a:srgbClr val="99FFCC"/>
                </a:solidFill>
              </a:rPr>
              <a:t> </a:t>
            </a:r>
            <a:r>
              <a:rPr lang="en-GB" sz="2600" dirty="0" err="1" smtClean="0">
                <a:solidFill>
                  <a:srgbClr val="99FFCC"/>
                </a:solidFill>
              </a:rPr>
              <a:t>με</a:t>
            </a:r>
            <a:r>
              <a:rPr lang="en-GB" sz="2600" dirty="0" smtClean="0">
                <a:solidFill>
                  <a:srgbClr val="99FFCC"/>
                </a:solidFill>
              </a:rPr>
              <a:t> </a:t>
            </a:r>
            <a:r>
              <a:rPr lang="en-GB" sz="2600" dirty="0" err="1" smtClean="0">
                <a:solidFill>
                  <a:srgbClr val="FFFFFF"/>
                </a:solidFill>
              </a:rPr>
              <a:t>ανακάλυψη</a:t>
            </a:r>
            <a:r>
              <a:rPr lang="en-GB" sz="2600" dirty="0" smtClean="0">
                <a:solidFill>
                  <a:srgbClr val="FFFFFF"/>
                </a:solidFill>
              </a:rPr>
              <a:t> </a:t>
            </a:r>
            <a:r>
              <a:rPr lang="el-GR" sz="2600" dirty="0" smtClean="0">
                <a:solidFill>
                  <a:srgbClr val="FFFFFF"/>
                </a:solidFill>
              </a:rPr>
              <a:t>των πιο αφηρημένων σχημάτων της αργότερα</a:t>
            </a:r>
            <a:endParaRPr lang="en-GB" sz="2600" dirty="0" smtClean="0">
              <a:solidFill>
                <a:srgbClr val="FFFFFF"/>
              </a:solidFill>
            </a:endParaRP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u="sng" dirty="0" smtClean="0">
                <a:solidFill>
                  <a:srgbClr val="99FFCC"/>
                </a:solidFill>
              </a:rPr>
              <a:t>Η</a:t>
            </a:r>
            <a:r>
              <a:rPr lang="en-GB" sz="2600" u="sng" dirty="0" smtClean="0">
                <a:solidFill>
                  <a:srgbClr val="99FFCC"/>
                </a:solidFill>
              </a:rPr>
              <a:t> </a:t>
            </a:r>
            <a:r>
              <a:rPr lang="en-GB" sz="2600" u="sng" dirty="0" err="1" smtClean="0">
                <a:solidFill>
                  <a:srgbClr val="99FFCC"/>
                </a:solidFill>
              </a:rPr>
              <a:t>ομιλία</a:t>
            </a:r>
            <a:r>
              <a:rPr lang="en-GB" sz="2600" u="sng" dirty="0" smtClean="0">
                <a:solidFill>
                  <a:srgbClr val="99FFCC"/>
                </a:solidFill>
              </a:rPr>
              <a:t> </a:t>
            </a:r>
            <a:r>
              <a:rPr lang="en-GB" sz="2600" u="sng" dirty="0" err="1" smtClean="0">
                <a:solidFill>
                  <a:srgbClr val="99FFCC"/>
                </a:solidFill>
              </a:rPr>
              <a:t>που</a:t>
            </a:r>
            <a:r>
              <a:rPr lang="en-GB" sz="2600" u="sng" dirty="0" smtClean="0">
                <a:solidFill>
                  <a:srgbClr val="99FFCC"/>
                </a:solidFill>
              </a:rPr>
              <a:t> </a:t>
            </a:r>
            <a:r>
              <a:rPr lang="en-GB" sz="2600" u="sng" dirty="0" err="1" smtClean="0">
                <a:solidFill>
                  <a:srgbClr val="99FFCC"/>
                </a:solidFill>
              </a:rPr>
              <a:t>ακούει</a:t>
            </a:r>
            <a:r>
              <a:rPr lang="en-GB" sz="2600" u="sng" dirty="0" smtClean="0">
                <a:solidFill>
                  <a:srgbClr val="99FFCC"/>
                </a:solidFill>
              </a:rPr>
              <a:t> </a:t>
            </a:r>
            <a:r>
              <a:rPr lang="en-GB" sz="2600" u="sng" dirty="0" err="1" smtClean="0">
                <a:solidFill>
                  <a:srgbClr val="99FFCC"/>
                </a:solidFill>
              </a:rPr>
              <a:t>το</a:t>
            </a:r>
            <a:r>
              <a:rPr lang="en-GB" sz="2600" u="sng" dirty="0" smtClean="0">
                <a:solidFill>
                  <a:srgbClr val="99FFCC"/>
                </a:solidFill>
              </a:rPr>
              <a:t> </a:t>
            </a:r>
            <a:r>
              <a:rPr lang="en-GB" sz="2600" u="sng" dirty="0" err="1" smtClean="0">
                <a:solidFill>
                  <a:srgbClr val="99FFCC"/>
                </a:solidFill>
              </a:rPr>
              <a:t>παιδί</a:t>
            </a:r>
            <a:r>
              <a:rPr lang="en-GB" sz="2600" u="sng" dirty="0" smtClean="0">
                <a:solidFill>
                  <a:srgbClr val="99FFCC"/>
                </a:solidFill>
              </a:rPr>
              <a:t> </a:t>
            </a:r>
            <a:r>
              <a:rPr lang="el-GR" sz="2600" u="sng" dirty="0" err="1" smtClean="0">
                <a:solidFill>
                  <a:srgbClr val="99FFCC"/>
                </a:solidFill>
              </a:rPr>
              <a:t>επ</a:t>
            </a:r>
            <a:r>
              <a:rPr lang="en-GB" sz="2600" u="sng" dirty="0" err="1" smtClean="0">
                <a:solidFill>
                  <a:srgbClr val="99FFCC"/>
                </a:solidFill>
              </a:rPr>
              <a:t>αρκ</a:t>
            </a:r>
            <a:r>
              <a:rPr lang="el-GR" sz="2600" u="sng" dirty="0" err="1" smtClean="0">
                <a:solidFill>
                  <a:srgbClr val="99FFCC"/>
                </a:solidFill>
              </a:rPr>
              <a:t>εί</a:t>
            </a:r>
            <a:r>
              <a:rPr lang="en-GB" sz="2600" u="sng" dirty="0" smtClean="0">
                <a:solidFill>
                  <a:srgbClr val="99FFCC"/>
                </a:solidFill>
              </a:rPr>
              <a:t> </a:t>
            </a:r>
            <a:r>
              <a:rPr lang="en-GB" sz="2600" dirty="0" err="1" smtClean="0">
                <a:solidFill>
                  <a:srgbClr val="FFFFFF"/>
                </a:solidFill>
              </a:rPr>
              <a:t>για</a:t>
            </a:r>
            <a:r>
              <a:rPr lang="en-GB" sz="2600" dirty="0" smtClean="0">
                <a:solidFill>
                  <a:srgbClr val="FFFFFF"/>
                </a:solidFill>
              </a:rPr>
              <a:t> </a:t>
            </a:r>
            <a:r>
              <a:rPr lang="en-GB" sz="2600" dirty="0" err="1" smtClean="0">
                <a:solidFill>
                  <a:srgbClr val="FFFFFF"/>
                </a:solidFill>
              </a:rPr>
              <a:t>να</a:t>
            </a:r>
            <a:r>
              <a:rPr lang="en-GB" sz="2600" dirty="0" smtClean="0">
                <a:solidFill>
                  <a:srgbClr val="FFFFFF"/>
                </a:solidFill>
              </a:rPr>
              <a:t> </a:t>
            </a:r>
            <a:r>
              <a:rPr lang="en-GB" sz="2600" dirty="0" err="1" smtClean="0">
                <a:solidFill>
                  <a:srgbClr val="FFFFFF"/>
                </a:solidFill>
              </a:rPr>
              <a:t>εξαχθ</a:t>
            </a:r>
            <a:r>
              <a:rPr lang="el-GR" sz="2600" dirty="0" err="1" smtClean="0">
                <a:solidFill>
                  <a:srgbClr val="FFFFFF"/>
                </a:solidFill>
              </a:rPr>
              <a:t>εί</a:t>
            </a:r>
            <a:r>
              <a:rPr lang="el-GR" sz="2600" dirty="0" smtClean="0">
                <a:solidFill>
                  <a:srgbClr val="FFFFFF"/>
                </a:solidFill>
              </a:rPr>
              <a:t> το </a:t>
            </a:r>
            <a:r>
              <a:rPr lang="en-GB" sz="2600" dirty="0" err="1" smtClean="0">
                <a:solidFill>
                  <a:srgbClr val="FFFFFF"/>
                </a:solidFill>
              </a:rPr>
              <a:t>γλωσσικ</a:t>
            </a:r>
            <a:r>
              <a:rPr lang="el-GR" sz="2600" dirty="0" smtClean="0">
                <a:solidFill>
                  <a:srgbClr val="FFFFFF"/>
                </a:solidFill>
              </a:rPr>
              <a:t>ό</a:t>
            </a:r>
            <a:r>
              <a:rPr lang="en-GB" sz="2600" dirty="0" smtClean="0">
                <a:solidFill>
                  <a:srgbClr val="FFFFFF"/>
                </a:solidFill>
              </a:rPr>
              <a:t> σ</a:t>
            </a:r>
            <a:r>
              <a:rPr lang="el-GR" sz="2600" dirty="0" err="1" smtClean="0">
                <a:solidFill>
                  <a:srgbClr val="FFFFFF"/>
                </a:solidFill>
              </a:rPr>
              <a:t>ύστημα</a:t>
            </a:r>
            <a:r>
              <a:rPr lang="en-GB" sz="2600" dirty="0" smtClean="0">
                <a:solidFill>
                  <a:srgbClr val="FFFFFF"/>
                </a:solidFill>
              </a:rPr>
              <a:t>, </a:t>
            </a:r>
            <a:r>
              <a:rPr lang="en-GB" sz="2600" dirty="0" err="1" smtClean="0">
                <a:solidFill>
                  <a:srgbClr val="FFFFFF"/>
                </a:solidFill>
              </a:rPr>
              <a:t>για</a:t>
            </a:r>
            <a:r>
              <a:rPr lang="el-GR" sz="2600" dirty="0" smtClean="0">
                <a:solidFill>
                  <a:srgbClr val="FFFFFF"/>
                </a:solidFill>
              </a:rPr>
              <a:t>τί</a:t>
            </a:r>
            <a:r>
              <a:rPr lang="en-GB" sz="2600" dirty="0" smtClean="0">
                <a:solidFill>
                  <a:srgbClr val="FFFFFF"/>
                </a:solidFill>
              </a:rPr>
              <a:t>: </a:t>
            </a:r>
          </a:p>
          <a:p>
            <a:pPr marL="739775" lvl="1" indent="-282575" algn="l" eaLnBrk="1" hangingPunct="1">
              <a:lnSpc>
                <a:spcPct val="90000"/>
              </a:lnSpc>
              <a:spcBef>
                <a:spcPts val="6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dirty="0" smtClean="0">
                <a:solidFill>
                  <a:srgbClr val="99FFCC"/>
                </a:solidFill>
                <a:latin typeface="Garamond" pitchFamily="18" charset="0"/>
              </a:rPr>
              <a:t>Το</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παιδί</a:t>
            </a:r>
            <a:r>
              <a:rPr lang="en-GB" sz="2600" dirty="0" smtClean="0">
                <a:solidFill>
                  <a:srgbClr val="99FFCC"/>
                </a:solidFill>
                <a:latin typeface="Garamond" pitchFamily="18" charset="0"/>
              </a:rPr>
              <a:t> </a:t>
            </a:r>
            <a:r>
              <a:rPr lang="el-GR" sz="2600" dirty="0" smtClean="0">
                <a:solidFill>
                  <a:srgbClr val="99FFCC"/>
                </a:solidFill>
                <a:latin typeface="Garamond" pitchFamily="18" charset="0"/>
              </a:rPr>
              <a:t>επεξεργάζεται</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την</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ομιλία</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για</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να</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ανακαλύψει</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σχήματα</a:t>
            </a:r>
            <a:r>
              <a:rPr lang="el-GR" sz="2600" dirty="0" smtClean="0">
                <a:solidFill>
                  <a:srgbClr val="99FFCC"/>
                </a:solidFill>
                <a:latin typeface="Garamond" pitchFamily="18" charset="0"/>
              </a:rPr>
              <a:t> όπως  κάνει και με άλλα </a:t>
            </a:r>
            <a:r>
              <a:rPr lang="en-GB" sz="2600" dirty="0" err="1" smtClean="0">
                <a:solidFill>
                  <a:srgbClr val="99FFCC"/>
                </a:solidFill>
                <a:latin typeface="Garamond" pitchFamily="18" charset="0"/>
              </a:rPr>
              <a:t>ερεθίσματα</a:t>
            </a:r>
            <a:r>
              <a:rPr lang="en-GB" sz="2600" dirty="0" smtClean="0">
                <a:solidFill>
                  <a:srgbClr val="FFFFFF"/>
                </a:solidFill>
                <a:latin typeface="Garamond" pitchFamily="18" charset="0"/>
              </a:rPr>
              <a:t> </a:t>
            </a:r>
            <a:r>
              <a:rPr lang="el-GR" sz="2600" dirty="0" smtClean="0">
                <a:solidFill>
                  <a:srgbClr val="FFFFFF"/>
                </a:solidFill>
                <a:latin typeface="Garamond" pitchFamily="18" charset="0"/>
              </a:rPr>
              <a:t>(π.χ. οπτικά)</a:t>
            </a:r>
            <a:endParaRPr lang="en-GB" sz="2600" dirty="0" smtClean="0">
              <a:solidFill>
                <a:srgbClr val="FFFFFF"/>
              </a:solidFill>
              <a:latin typeface="Garamond" pitchFamily="18" charset="0"/>
            </a:endParaRPr>
          </a:p>
          <a:p>
            <a:pPr marL="739775" lvl="1" indent="-282575" algn="l" eaLnBrk="1" hangingPunct="1">
              <a:lnSpc>
                <a:spcPct val="90000"/>
              </a:lnSpc>
              <a:spcBef>
                <a:spcPts val="6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u="sng" dirty="0" smtClean="0">
                <a:solidFill>
                  <a:srgbClr val="99FFCC"/>
                </a:solidFill>
                <a:latin typeface="Garamond" pitchFamily="18" charset="0"/>
              </a:rPr>
              <a:t>Α</a:t>
            </a:r>
            <a:r>
              <a:rPr lang="en-GB" sz="2600" u="sng" dirty="0" err="1" smtClean="0">
                <a:solidFill>
                  <a:srgbClr val="99FFCC"/>
                </a:solidFill>
                <a:latin typeface="Garamond" pitchFamily="18" charset="0"/>
              </a:rPr>
              <a:t>συναίσθητα</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οι</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ενήλικες</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βοηθούν</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απλοποιούν</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και</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επαναλαμβάνουν</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προτάσεις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π.χ</a:t>
            </a:r>
            <a:r>
              <a:rPr lang="en-GB" sz="2600" dirty="0" smtClean="0">
                <a:solidFill>
                  <a:srgbClr val="FFFFFF"/>
                </a:solidFill>
                <a:latin typeface="Garamond" pitchFamily="18" charset="0"/>
              </a:rPr>
              <a:t>. </a:t>
            </a:r>
            <a:r>
              <a:rPr lang="el-GR" sz="2600" dirty="0" smtClean="0">
                <a:solidFill>
                  <a:srgbClr val="FFFFFF"/>
                </a:solidFill>
                <a:latin typeface="Garamond" pitchFamily="18" charset="0"/>
              </a:rPr>
              <a:t>ε</a:t>
            </a:r>
            <a:r>
              <a:rPr lang="en-GB" sz="2600" dirty="0" err="1" smtClean="0">
                <a:solidFill>
                  <a:srgbClr val="FFFFFF"/>
                </a:solidFill>
                <a:latin typeface="Garamond" pitchFamily="18" charset="0"/>
              </a:rPr>
              <a:t>ρωτήσεις</a:t>
            </a:r>
            <a:r>
              <a:rPr lang="el-GR" sz="2600" dirty="0" smtClean="0">
                <a:solidFill>
                  <a:srgbClr val="FFFFFF"/>
                </a:solidFill>
                <a:latin typeface="Garamond" pitchFamily="18" charset="0"/>
              </a:rPr>
              <a:t>:</a:t>
            </a:r>
            <a:r>
              <a:rPr lang="en-GB" sz="2600" dirty="0" smtClean="0">
                <a:solidFill>
                  <a:srgbClr val="FFFFFF"/>
                </a:solidFill>
                <a:latin typeface="Garamond" pitchFamily="18" charset="0"/>
              </a:rPr>
              <a:t> </a:t>
            </a:r>
            <a:r>
              <a:rPr lang="en-GB" sz="2600" i="1" dirty="0" err="1" smtClean="0">
                <a:solidFill>
                  <a:srgbClr val="FFFFFF"/>
                </a:solidFill>
                <a:latin typeface="Garamond" pitchFamily="18" charset="0"/>
              </a:rPr>
              <a:t>τι</a:t>
            </a:r>
            <a:r>
              <a:rPr lang="en-GB" sz="2600" i="1" dirty="0" smtClean="0">
                <a:solidFill>
                  <a:srgbClr val="FFFFFF"/>
                </a:solidFill>
                <a:latin typeface="Garamond" pitchFamily="18" charset="0"/>
              </a:rPr>
              <a:t> </a:t>
            </a:r>
            <a:r>
              <a:rPr lang="en-GB" sz="2600" i="1" dirty="0" err="1" smtClean="0">
                <a:solidFill>
                  <a:srgbClr val="FFFFFF"/>
                </a:solidFill>
                <a:latin typeface="Garamond" pitchFamily="18" charset="0"/>
              </a:rPr>
              <a:t>είναι</a:t>
            </a:r>
            <a:r>
              <a:rPr lang="en-GB" sz="2600" i="1" dirty="0" smtClean="0">
                <a:solidFill>
                  <a:srgbClr val="FFFFFF"/>
                </a:solidFill>
                <a:latin typeface="Garamond" pitchFamily="18" charset="0"/>
              </a:rPr>
              <a:t> </a:t>
            </a:r>
            <a:r>
              <a:rPr lang="en-GB" sz="2600" i="1" dirty="0" err="1" smtClean="0">
                <a:solidFill>
                  <a:srgbClr val="FFFFFF"/>
                </a:solidFill>
                <a:latin typeface="Garamond" pitchFamily="18" charset="0"/>
              </a:rPr>
              <a:t>αυτό</a:t>
            </a:r>
            <a:r>
              <a:rPr lang="en-GB" sz="2600" i="1" dirty="0" smtClean="0">
                <a:solidFill>
                  <a:srgbClr val="FFFFFF"/>
                </a:solidFill>
                <a:latin typeface="Garamond" pitchFamily="18" charset="0"/>
              </a:rPr>
              <a:t>;</a:t>
            </a:r>
            <a:r>
              <a:rPr lang="en-GB" sz="2600" dirty="0" smtClean="0">
                <a:solidFill>
                  <a:srgbClr val="FFFFFF"/>
                </a:solidFill>
                <a:latin typeface="Garamond" pitchFamily="18" charset="0"/>
              </a:rPr>
              <a:t>) </a:t>
            </a:r>
          </a:p>
          <a:p>
            <a:pPr marL="739775" lvl="1" indent="-282575" algn="l" eaLnBrk="1" hangingPunct="1">
              <a:lnSpc>
                <a:spcPct val="90000"/>
              </a:lnSpc>
              <a:spcBef>
                <a:spcPts val="6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dirty="0" smtClean="0">
                <a:solidFill>
                  <a:srgbClr val="99FFCC"/>
                </a:solidFill>
                <a:latin typeface="Garamond" pitchFamily="18" charset="0"/>
              </a:rPr>
              <a:t>Η</a:t>
            </a:r>
            <a:r>
              <a:rPr lang="en-GB" sz="2600" dirty="0" smtClean="0">
                <a:solidFill>
                  <a:srgbClr val="99FFCC"/>
                </a:solidFill>
                <a:latin typeface="Garamond" pitchFamily="18" charset="0"/>
              </a:rPr>
              <a:t> </a:t>
            </a:r>
            <a:r>
              <a:rPr lang="en-GB" sz="2600" u="sng" dirty="0" err="1" smtClean="0">
                <a:solidFill>
                  <a:srgbClr val="99FFCC"/>
                </a:solidFill>
                <a:latin typeface="Garamond" pitchFamily="18" charset="0"/>
              </a:rPr>
              <a:t>μάθηση</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αρχίζει</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πολύ</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νωρίτερα</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από</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την</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πρώτη</a:t>
            </a:r>
            <a:r>
              <a:rPr lang="en-GB" sz="2600" u="sng" dirty="0" smtClean="0">
                <a:solidFill>
                  <a:srgbClr val="99FFCC"/>
                </a:solidFill>
                <a:latin typeface="Garamond" pitchFamily="18" charset="0"/>
              </a:rPr>
              <a:t> </a:t>
            </a:r>
            <a:r>
              <a:rPr lang="en-GB" sz="2600" u="sng" dirty="0" err="1" smtClean="0">
                <a:solidFill>
                  <a:srgbClr val="99FFCC"/>
                </a:solidFill>
                <a:latin typeface="Garamond" pitchFamily="18" charset="0"/>
              </a:rPr>
              <a:t>λέξη</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ακόμη</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και</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πριν</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από</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τη</a:t>
            </a:r>
            <a:r>
              <a:rPr lang="en-GB" sz="2600" dirty="0" smtClean="0">
                <a:solidFill>
                  <a:srgbClr val="99FFCC"/>
                </a:solidFill>
                <a:latin typeface="Garamond" pitchFamily="18" charset="0"/>
              </a:rPr>
              <a:t> </a:t>
            </a:r>
            <a:r>
              <a:rPr lang="en-GB" sz="2600" dirty="0" err="1" smtClean="0">
                <a:solidFill>
                  <a:srgbClr val="99FFCC"/>
                </a:solidFill>
                <a:latin typeface="Garamond" pitchFamily="18" charset="0"/>
              </a:rPr>
              <a:t>γέννηση</a:t>
            </a:r>
            <a:r>
              <a:rPr lang="el-GR" sz="2600" dirty="0" smtClean="0">
                <a:solidFill>
                  <a:srgbClr val="FFFFFF"/>
                </a:solidFill>
                <a:latin typeface="Garamond" pitchFamily="18" charset="0"/>
              </a:rPr>
              <a:t>. Ο</a:t>
            </a:r>
            <a:r>
              <a:rPr lang="en-GB" sz="2600" dirty="0" err="1" smtClean="0">
                <a:solidFill>
                  <a:srgbClr val="FFFFFF"/>
                </a:solidFill>
                <a:latin typeface="Garamond" pitchFamily="18" charset="0"/>
              </a:rPr>
              <a:t>ικοδομείται</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πάνω</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σε</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ικανότητες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επικοινωνίας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σκέψης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αντίληψης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και</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άρθρωσης</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που</a:t>
            </a:r>
            <a:r>
              <a:rPr lang="en-GB" sz="2600" dirty="0" smtClean="0">
                <a:solidFill>
                  <a:srgbClr val="FFFFFF"/>
                </a:solidFill>
                <a:latin typeface="Garamond" pitchFamily="18" charset="0"/>
              </a:rPr>
              <a:t> </a:t>
            </a:r>
            <a:r>
              <a:rPr lang="en-GB" sz="2600" dirty="0" err="1" smtClean="0">
                <a:solidFill>
                  <a:srgbClr val="FFFFFF"/>
                </a:solidFill>
                <a:latin typeface="Garamond" pitchFamily="18" charset="0"/>
              </a:rPr>
              <a:t>ενυπάρχουν</a:t>
            </a:r>
            <a:r>
              <a:rPr lang="en-GB" sz="2600" dirty="0" smtClean="0">
                <a:solidFill>
                  <a:srgbClr val="FFFFFF"/>
                </a:solidFill>
                <a:latin typeface="Garamond" pitchFamily="18" charset="0"/>
              </a:rPr>
              <a:t> </a:t>
            </a:r>
            <a:r>
              <a:rPr lang="el-GR" sz="2600" dirty="0" smtClean="0">
                <a:solidFill>
                  <a:srgbClr val="FFFFFF"/>
                </a:solidFill>
                <a:latin typeface="Garamond" pitchFamily="18" charset="0"/>
              </a:rPr>
              <a:t>τον πρώτο χρόνο της ζωής. </a:t>
            </a:r>
            <a:endParaRPr lang="en-GB" sz="2600" dirty="0" smtClean="0">
              <a:solidFill>
                <a:srgbClr val="FFFFFF"/>
              </a:solidFill>
              <a:latin typeface="Garamond" pitchFamily="18"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BE914CA-BA0A-4BD2-ABC0-17B27D63C61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11</a:t>
            </a:fld>
            <a:endParaRPr lang="en-GB" altLang="el-GR" sz="1200" smtClean="0">
              <a:latin typeface="Arial" panose="020B0604020202020204" pitchFamily="34" charset="0"/>
            </a:endParaRPr>
          </a:p>
        </p:txBody>
      </p:sp>
      <p:sp>
        <p:nvSpPr>
          <p:cNvPr id="9217" name="Rectangle 1"/>
          <p:cNvSpPr>
            <a:spLocks noGrp="1" noChangeArrowheads="1"/>
          </p:cNvSpPr>
          <p:nvPr>
            <p:ph type="title"/>
          </p:nvPr>
        </p:nvSpPr>
        <p:spPr>
          <a:xfrm>
            <a:off x="0" y="158750"/>
            <a:ext cx="9144000" cy="13747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FF00"/>
                </a:solidFill>
              </a:rPr>
              <a:t>Υπόθεση</a:t>
            </a:r>
            <a:r>
              <a:rPr lang="en-GB" sz="3200" dirty="0" smtClean="0">
                <a:solidFill>
                  <a:srgbClr val="FFFF00"/>
                </a:solidFill>
              </a:rPr>
              <a:t> </a:t>
            </a:r>
            <a:br>
              <a:rPr lang="en-GB" sz="3200" dirty="0" smtClean="0">
                <a:solidFill>
                  <a:srgbClr val="FFFF00"/>
                </a:solidFill>
              </a:rPr>
            </a:br>
            <a:r>
              <a:rPr lang="en-GB" sz="3200" dirty="0" err="1" smtClean="0">
                <a:solidFill>
                  <a:srgbClr val="FFFF00"/>
                </a:solidFill>
              </a:rPr>
              <a:t>Βιολογικού</a:t>
            </a:r>
            <a:r>
              <a:rPr lang="en-GB" sz="3200" dirty="0" smtClean="0">
                <a:solidFill>
                  <a:srgbClr val="FFFF00"/>
                </a:solidFill>
              </a:rPr>
              <a:t> </a:t>
            </a:r>
            <a:r>
              <a:rPr lang="en-GB" sz="3200" dirty="0" err="1" smtClean="0">
                <a:solidFill>
                  <a:srgbClr val="FFFF00"/>
                </a:solidFill>
              </a:rPr>
              <a:t>Μηχανισμού</a:t>
            </a:r>
            <a:r>
              <a:rPr lang="en-GB" sz="3200" dirty="0" smtClean="0">
                <a:solidFill>
                  <a:srgbClr val="FFFF00"/>
                </a:solidFill>
              </a:rPr>
              <a:t> </a:t>
            </a:r>
            <a:r>
              <a:rPr lang="en-GB" sz="3200" dirty="0" err="1" smtClean="0">
                <a:solidFill>
                  <a:srgbClr val="FFFF00"/>
                </a:solidFill>
              </a:rPr>
              <a:t>για</a:t>
            </a:r>
            <a:r>
              <a:rPr lang="en-GB" sz="3200" dirty="0" smtClean="0">
                <a:solidFill>
                  <a:srgbClr val="FFFF00"/>
                </a:solidFill>
              </a:rPr>
              <a:t> </a:t>
            </a:r>
            <a:r>
              <a:rPr lang="en-GB" sz="3200" dirty="0" err="1" smtClean="0">
                <a:solidFill>
                  <a:srgbClr val="FFFF00"/>
                </a:solidFill>
              </a:rPr>
              <a:t>Κατάκτηση</a:t>
            </a:r>
            <a:r>
              <a:rPr lang="en-GB" sz="3200" dirty="0" smtClean="0">
                <a:solidFill>
                  <a:srgbClr val="FFFF00"/>
                </a:solidFill>
              </a:rPr>
              <a:t> </a:t>
            </a:r>
            <a:r>
              <a:rPr lang="en-GB" sz="3200" dirty="0" err="1" smtClean="0">
                <a:solidFill>
                  <a:srgbClr val="FFFF00"/>
                </a:solidFill>
              </a:rPr>
              <a:t>της</a:t>
            </a:r>
            <a:r>
              <a:rPr lang="en-GB" sz="3200" dirty="0" smtClean="0">
                <a:solidFill>
                  <a:srgbClr val="FFFF00"/>
                </a:solidFill>
              </a:rPr>
              <a:t> </a:t>
            </a:r>
            <a:r>
              <a:rPr lang="en-GB" sz="3200" dirty="0" err="1" smtClean="0">
                <a:solidFill>
                  <a:srgbClr val="FFFF00"/>
                </a:solidFill>
              </a:rPr>
              <a:t>Γλώσσας</a:t>
            </a:r>
            <a:r>
              <a:rPr lang="el-GR" sz="3200" dirty="0" smtClean="0">
                <a:solidFill>
                  <a:srgbClr val="FFFF00"/>
                </a:solidFill>
              </a:rPr>
              <a:t/>
            </a:r>
            <a:br>
              <a:rPr lang="el-GR" sz="3200" dirty="0" smtClean="0">
                <a:solidFill>
                  <a:srgbClr val="FFFF00"/>
                </a:solidFill>
              </a:rPr>
            </a:br>
            <a:endParaRPr lang="en-GB" sz="3200" dirty="0" smtClean="0">
              <a:solidFill>
                <a:srgbClr val="FFFF00"/>
              </a:solidFill>
            </a:endParaRPr>
          </a:p>
        </p:txBody>
      </p:sp>
      <p:sp>
        <p:nvSpPr>
          <p:cNvPr id="2" name="Rectangle 2"/>
          <p:cNvSpPr>
            <a:spLocks noGrp="1" noChangeArrowheads="1"/>
          </p:cNvSpPr>
          <p:nvPr>
            <p:ph type="body" idx="1"/>
          </p:nvPr>
        </p:nvSpPr>
        <p:spPr>
          <a:xfrm>
            <a:off x="0" y="1341438"/>
            <a:ext cx="9144000" cy="5516562"/>
          </a:xfrm>
        </p:spPr>
        <p:txBody>
          <a:bodyPr/>
          <a:lstStyle/>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99FFCC"/>
                </a:solidFill>
              </a:rPr>
              <a:t>ΠΡΟΣΟΧΗ ΣΕ ΜΙΑ ΙΔΙΑΙΤΕΡΟΤΗΤΑ!</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Όχι</a:t>
            </a:r>
            <a:r>
              <a:rPr lang="en-GB" sz="2800" b="1" u="sng" dirty="0" smtClean="0">
                <a:solidFill>
                  <a:srgbClr val="99FFCC"/>
                </a:solidFill>
              </a:rPr>
              <a:t> </a:t>
            </a:r>
            <a:r>
              <a:rPr lang="en-GB" sz="2800" b="1" u="sng" dirty="0" err="1" smtClean="0">
                <a:solidFill>
                  <a:srgbClr val="99FFCC"/>
                </a:solidFill>
              </a:rPr>
              <a:t>απλώς</a:t>
            </a:r>
            <a:r>
              <a:rPr lang="en-GB" sz="2800" b="1" u="sng" dirty="0" smtClean="0">
                <a:solidFill>
                  <a:srgbClr val="99FFCC"/>
                </a:solidFill>
              </a:rPr>
              <a:t> </a:t>
            </a:r>
            <a:r>
              <a:rPr lang="en-GB" sz="2800" b="1" u="sng" dirty="0" err="1" smtClean="0">
                <a:solidFill>
                  <a:srgbClr val="99FFCC"/>
                </a:solidFill>
              </a:rPr>
              <a:t>βιολογικά</a:t>
            </a:r>
            <a:r>
              <a:rPr lang="en-GB" sz="2800" b="1" u="sng" dirty="0" smtClean="0">
                <a:solidFill>
                  <a:srgbClr val="99FFCC"/>
                </a:solidFill>
              </a:rPr>
              <a:t> </a:t>
            </a:r>
            <a:r>
              <a:rPr lang="en-GB" sz="2800" b="1" u="sng" dirty="0" err="1" smtClean="0">
                <a:solidFill>
                  <a:srgbClr val="99FFCC"/>
                </a:solidFill>
              </a:rPr>
              <a:t>προαπαιτούμενα</a:t>
            </a:r>
            <a:r>
              <a:rPr lang="en-GB" sz="2800" b="1" dirty="0" smtClean="0"/>
              <a:t>, </a:t>
            </a:r>
            <a:r>
              <a:rPr lang="el-GR" sz="2800" b="1" dirty="0" smtClean="0"/>
              <a:t>δηλ. </a:t>
            </a:r>
            <a:r>
              <a:rPr lang="en-GB" sz="2800" b="1" dirty="0" err="1" smtClean="0"/>
              <a:t>φυσιολογικός</a:t>
            </a:r>
            <a:r>
              <a:rPr lang="en-GB" sz="2800" b="1" dirty="0" smtClean="0"/>
              <a:t>  </a:t>
            </a:r>
            <a:r>
              <a:rPr lang="en-GB" sz="2800" b="1" dirty="0" err="1" smtClean="0"/>
              <a:t>εγκέφαλος</a:t>
            </a:r>
            <a:r>
              <a:rPr lang="en-GB" sz="2800" b="1" dirty="0" smtClean="0"/>
              <a:t>, </a:t>
            </a:r>
            <a:r>
              <a:rPr lang="en-GB" sz="2800" b="1" dirty="0" err="1" smtClean="0"/>
              <a:t>ακέραια</a:t>
            </a:r>
            <a:r>
              <a:rPr lang="en-GB" sz="2800" b="1" dirty="0" smtClean="0"/>
              <a:t> </a:t>
            </a:r>
            <a:r>
              <a:rPr lang="en-GB" sz="2800" b="1" dirty="0" err="1" smtClean="0"/>
              <a:t>όργανα</a:t>
            </a:r>
            <a:r>
              <a:rPr lang="en-GB" sz="2800" b="1" dirty="0" smtClean="0"/>
              <a:t> </a:t>
            </a:r>
            <a:r>
              <a:rPr lang="el-GR" sz="2800" b="1" dirty="0" smtClean="0"/>
              <a:t>αισθήσεων και </a:t>
            </a:r>
            <a:r>
              <a:rPr lang="en-GB" sz="2800" b="1" dirty="0" err="1" smtClean="0"/>
              <a:t>άρθρωσης</a:t>
            </a:r>
            <a:r>
              <a:rPr lang="en-GB" sz="2800" b="1" dirty="0" smtClean="0"/>
              <a:t> </a:t>
            </a:r>
            <a:r>
              <a:rPr lang="el-GR" sz="2800" b="1" dirty="0" smtClean="0"/>
              <a:t>κ.λπ.</a:t>
            </a:r>
            <a:endParaRPr lang="en-GB" sz="2800" b="1" dirty="0" smtClean="0"/>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99FFCC"/>
                </a:solidFill>
              </a:rPr>
              <a:t>Αντιθέτως,  ειδική εκδοχή βιολογικών προαπαιτούμενων:  δηλ. </a:t>
            </a:r>
            <a:r>
              <a:rPr lang="en-GB" sz="2800" b="1" u="sng" dirty="0" err="1" smtClean="0">
                <a:solidFill>
                  <a:srgbClr val="99FFCC"/>
                </a:solidFill>
              </a:rPr>
              <a:t>έμφυτ</a:t>
            </a:r>
            <a:r>
              <a:rPr lang="el-GR" sz="2800" b="1" u="sng" dirty="0" smtClean="0">
                <a:solidFill>
                  <a:srgbClr val="99FFCC"/>
                </a:solidFill>
              </a:rPr>
              <a:t>η</a:t>
            </a:r>
            <a:r>
              <a:rPr lang="en-GB" sz="2800" b="1" u="sng" dirty="0" smtClean="0">
                <a:solidFill>
                  <a:srgbClr val="99FFCC"/>
                </a:solidFill>
              </a:rPr>
              <a:t> </a:t>
            </a:r>
            <a:r>
              <a:rPr lang="en-GB" sz="2800" b="1" u="sng" dirty="0" err="1" smtClean="0">
                <a:solidFill>
                  <a:srgbClr val="99FFCC"/>
                </a:solidFill>
              </a:rPr>
              <a:t>γνώση</a:t>
            </a:r>
            <a:r>
              <a:rPr lang="el-GR" sz="2800" b="1" u="sng" dirty="0" smtClean="0">
                <a:solidFill>
                  <a:srgbClr val="99FFCC"/>
                </a:solidFill>
              </a:rPr>
              <a:t> γραμματικής, </a:t>
            </a:r>
            <a:r>
              <a:rPr lang="el-GR" sz="2800" b="1" u="sng" dirty="0" smtClean="0">
                <a:solidFill>
                  <a:schemeClr val="bg1"/>
                </a:solidFill>
              </a:rPr>
              <a:t>πιο συγκεκριμένα</a:t>
            </a:r>
            <a:endParaRPr lang="en-GB" sz="2800" b="1" u="sng" dirty="0" smtClean="0">
              <a:solidFill>
                <a:srgbClr val="99FFCC"/>
              </a:solidFill>
            </a:endParaRPr>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Α</a:t>
            </a:r>
            <a:r>
              <a:rPr lang="en-GB" b="1" dirty="0" err="1" smtClean="0">
                <a:solidFill>
                  <a:srgbClr val="FFFF00"/>
                </a:solidFill>
              </a:rPr>
              <a:t>φηρημένη</a:t>
            </a:r>
            <a:r>
              <a:rPr lang="en-GB" b="1" dirty="0" smtClean="0">
                <a:solidFill>
                  <a:srgbClr val="FFFF00"/>
                </a:solidFill>
              </a:rPr>
              <a:t> </a:t>
            </a:r>
            <a:r>
              <a:rPr lang="en-GB" b="1" dirty="0" err="1" smtClean="0">
                <a:solidFill>
                  <a:srgbClr val="FFFF00"/>
                </a:solidFill>
              </a:rPr>
              <a:t>γνώση</a:t>
            </a:r>
            <a:r>
              <a:rPr lang="en-GB" b="1" dirty="0" smtClean="0">
                <a:solidFill>
                  <a:srgbClr val="FFFF00"/>
                </a:solidFill>
              </a:rPr>
              <a:t> </a:t>
            </a:r>
            <a:r>
              <a:rPr lang="en-GB" b="1" dirty="0" err="1" smtClean="0">
                <a:solidFill>
                  <a:srgbClr val="FFFF00"/>
                </a:solidFill>
              </a:rPr>
              <a:t>γλωσσικού</a:t>
            </a:r>
            <a:r>
              <a:rPr lang="en-GB" b="1" dirty="0" smtClean="0">
                <a:solidFill>
                  <a:srgbClr val="FFFF00"/>
                </a:solidFill>
              </a:rPr>
              <a:t> </a:t>
            </a:r>
            <a:r>
              <a:rPr lang="en-GB" b="1" dirty="0" err="1" smtClean="0">
                <a:solidFill>
                  <a:srgbClr val="FFFF00"/>
                </a:solidFill>
              </a:rPr>
              <a:t>συστήματος</a:t>
            </a:r>
            <a:r>
              <a:rPr lang="el-GR" b="1" dirty="0" smtClean="0"/>
              <a:t>, στενότερα της γραμματικής και ακόμη ειδικότερα της σύνταξης κυρίως</a:t>
            </a:r>
            <a:endParaRPr lang="en-GB" b="1" dirty="0" smtClean="0"/>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solidFill>
                  <a:srgbClr val="FFFF00"/>
                </a:solidFill>
              </a:rPr>
              <a:t>Καθολική</a:t>
            </a:r>
            <a:r>
              <a:rPr lang="en-GB" b="1" dirty="0" smtClean="0">
                <a:solidFill>
                  <a:srgbClr val="FFFF00"/>
                </a:solidFill>
              </a:rPr>
              <a:t> </a:t>
            </a:r>
            <a:r>
              <a:rPr lang="en-GB" b="1" dirty="0" err="1" smtClean="0">
                <a:solidFill>
                  <a:srgbClr val="FFFF00"/>
                </a:solidFill>
              </a:rPr>
              <a:t>Γραμματική</a:t>
            </a:r>
            <a:r>
              <a:rPr lang="el-GR" b="1" dirty="0" smtClean="0"/>
              <a:t>:  </a:t>
            </a:r>
            <a:r>
              <a:rPr lang="en-GB" b="1" dirty="0" err="1" smtClean="0"/>
              <a:t>τα</a:t>
            </a:r>
            <a:r>
              <a:rPr lang="en-GB" b="1" dirty="0" smtClean="0"/>
              <a:t> </a:t>
            </a:r>
            <a:r>
              <a:rPr lang="en-GB" b="1" dirty="0" err="1" smtClean="0"/>
              <a:t>κοινά</a:t>
            </a:r>
            <a:r>
              <a:rPr lang="en-GB" b="1" dirty="0" smtClean="0"/>
              <a:t> </a:t>
            </a:r>
            <a:r>
              <a:rPr lang="en-GB" b="1" dirty="0" err="1" smtClean="0"/>
              <a:t>στοιχεία</a:t>
            </a:r>
            <a:r>
              <a:rPr lang="en-GB" b="1" dirty="0" smtClean="0"/>
              <a:t> </a:t>
            </a:r>
            <a:r>
              <a:rPr lang="el-GR" b="1" dirty="0" smtClean="0"/>
              <a:t>όλων </a:t>
            </a:r>
            <a:r>
              <a:rPr lang="en-GB" b="1" dirty="0" err="1" smtClean="0"/>
              <a:t>των</a:t>
            </a:r>
            <a:r>
              <a:rPr lang="en-GB" b="1" dirty="0" smtClean="0"/>
              <a:t> </a:t>
            </a:r>
            <a:r>
              <a:rPr lang="en-GB" b="1" dirty="0" err="1" smtClean="0"/>
              <a:t>γλωσσών</a:t>
            </a:r>
            <a:r>
              <a:rPr lang="el-GR" b="1" dirty="0" smtClean="0"/>
              <a:t> (αν και όχι </a:t>
            </a:r>
            <a:r>
              <a:rPr lang="en-GB" b="1" dirty="0" err="1" smtClean="0"/>
              <a:t>απλή</a:t>
            </a:r>
            <a:r>
              <a:rPr lang="en-GB" b="1" dirty="0" smtClean="0"/>
              <a:t> </a:t>
            </a:r>
            <a:r>
              <a:rPr lang="en-GB" b="1" dirty="0" err="1" smtClean="0"/>
              <a:t>υπόθεση</a:t>
            </a:r>
            <a:r>
              <a:rPr lang="en-GB" b="1" dirty="0" smtClean="0"/>
              <a:t> </a:t>
            </a:r>
            <a:r>
              <a:rPr lang="en-GB" b="1" dirty="0" err="1" smtClean="0"/>
              <a:t>να</a:t>
            </a:r>
            <a:r>
              <a:rPr lang="en-GB" b="1" dirty="0" smtClean="0"/>
              <a:t> </a:t>
            </a:r>
            <a:r>
              <a:rPr lang="en-GB" b="1" dirty="0" err="1" smtClean="0"/>
              <a:t>διευκρινιστεί</a:t>
            </a:r>
            <a:r>
              <a:rPr lang="en-GB" b="1" dirty="0" smtClean="0"/>
              <a:t> </a:t>
            </a:r>
            <a:r>
              <a:rPr lang="en-GB" b="1" dirty="0" err="1" smtClean="0"/>
              <a:t>τι</a:t>
            </a:r>
            <a:r>
              <a:rPr lang="en-GB" b="1" dirty="0" smtClean="0"/>
              <a:t> </a:t>
            </a:r>
            <a:r>
              <a:rPr lang="en-GB" b="1" dirty="0" err="1" smtClean="0"/>
              <a:t>κοινό</a:t>
            </a:r>
            <a:r>
              <a:rPr lang="en-GB" b="1" dirty="0" smtClean="0"/>
              <a:t> </a:t>
            </a:r>
            <a:r>
              <a:rPr lang="en-GB" b="1" dirty="0" err="1" smtClean="0"/>
              <a:t>και</a:t>
            </a:r>
            <a:r>
              <a:rPr lang="en-GB" b="1" dirty="0" smtClean="0"/>
              <a:t> </a:t>
            </a:r>
            <a:r>
              <a:rPr lang="en-GB" b="1" dirty="0" err="1" smtClean="0"/>
              <a:t>τι</a:t>
            </a:r>
            <a:r>
              <a:rPr lang="en-GB" b="1" dirty="0" smtClean="0"/>
              <a:t> </a:t>
            </a:r>
            <a:r>
              <a:rPr lang="en-GB" b="1" dirty="0" err="1" smtClean="0"/>
              <a:t>όχι</a:t>
            </a:r>
            <a:r>
              <a:rPr lang="en-GB" b="1" dirty="0" smtClean="0"/>
              <a:t> </a:t>
            </a:r>
            <a:r>
              <a:rPr lang="el-GR" b="1" dirty="0" smtClean="0"/>
              <a:t>, </a:t>
            </a:r>
            <a:r>
              <a:rPr lang="en-GB" b="1" dirty="0" err="1" smtClean="0"/>
              <a:t>π.χ</a:t>
            </a:r>
            <a:r>
              <a:rPr lang="en-GB" b="1" dirty="0" smtClean="0"/>
              <a:t>. </a:t>
            </a:r>
            <a:r>
              <a:rPr lang="en-GB" b="1" dirty="0" err="1" smtClean="0"/>
              <a:t>άρθρ</a:t>
            </a:r>
            <a:r>
              <a:rPr lang="el-GR" b="1" dirty="0" smtClean="0"/>
              <a:t>α</a:t>
            </a:r>
            <a:r>
              <a:rPr lang="en-GB" b="1" dirty="0" smtClean="0"/>
              <a:t> ή </a:t>
            </a:r>
            <a:r>
              <a:rPr lang="el-GR" b="1" dirty="0" smtClean="0"/>
              <a:t>μορφολογία δεν παρατηρούνται σε </a:t>
            </a:r>
            <a:r>
              <a:rPr lang="en-GB" b="1" dirty="0" err="1" smtClean="0"/>
              <a:t>σε</a:t>
            </a:r>
            <a:r>
              <a:rPr lang="en-GB" b="1" dirty="0" smtClean="0"/>
              <a:t> </a:t>
            </a:r>
            <a:r>
              <a:rPr lang="en-GB" b="1" dirty="0" err="1" smtClean="0"/>
              <a:t>όλες</a:t>
            </a:r>
            <a:r>
              <a:rPr lang="en-GB" b="1" dirty="0" smtClean="0"/>
              <a:t> </a:t>
            </a:r>
            <a:r>
              <a:rPr lang="en-GB" b="1" dirty="0" err="1" smtClean="0"/>
              <a:t>τις</a:t>
            </a:r>
            <a:r>
              <a:rPr lang="en-GB" b="1" dirty="0" smtClean="0"/>
              <a:t> </a:t>
            </a:r>
            <a:r>
              <a:rPr lang="en-GB" b="1" dirty="0" err="1" smtClean="0"/>
              <a:t>γλώσσες</a:t>
            </a:r>
            <a:r>
              <a:rPr lang="en-GB" b="1" dirty="0" smtClean="0"/>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313" y="0"/>
            <a:ext cx="8678862" cy="6597650"/>
          </a:xfrm>
        </p:spPr>
        <p:txBody>
          <a:bodyPr/>
          <a:lstStyle/>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00"/>
                </a:solidFill>
              </a:rPr>
              <a:t>Ερωτήματ</a:t>
            </a:r>
            <a:r>
              <a:rPr lang="en-GB" b="1" dirty="0" err="1" smtClean="0">
                <a:solidFill>
                  <a:srgbClr val="FFFF00"/>
                </a:solidFill>
              </a:rPr>
              <a:t>α</a:t>
            </a:r>
            <a:r>
              <a:rPr lang="el-GR" b="1" dirty="0" smtClean="0">
                <a:solidFill>
                  <a:srgbClr val="FFFF00"/>
                </a:solidFill>
              </a:rPr>
              <a:t> </a:t>
            </a: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που απασχολούν αργότερα το ρεύμα του νατιβισμού:</a:t>
            </a: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dirty="0" smtClean="0">
                <a:solidFill>
                  <a:schemeClr val="bg1"/>
                </a:solidFill>
              </a:rPr>
              <a:t>(αλλά δεν θα εξετάσουμε αναλυτικά στο μάθημα αυτό)  </a:t>
            </a: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b="1" dirty="0" smtClean="0">
              <a:solidFill>
                <a:schemeClr val="bg1"/>
              </a:solidFill>
            </a:endParaRP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Π</a:t>
            </a:r>
            <a:r>
              <a:rPr lang="en-GB" b="1" dirty="0" err="1" smtClean="0"/>
              <a:t>ώς</a:t>
            </a:r>
            <a:r>
              <a:rPr lang="en-GB" b="1" dirty="0" smtClean="0"/>
              <a:t> </a:t>
            </a:r>
            <a:r>
              <a:rPr lang="en-GB" b="1" dirty="0" err="1" smtClean="0"/>
              <a:t>και</a:t>
            </a:r>
            <a:r>
              <a:rPr lang="en-GB" b="1" dirty="0" smtClean="0"/>
              <a:t> </a:t>
            </a:r>
            <a:r>
              <a:rPr lang="en-GB" b="1" dirty="0" err="1" smtClean="0"/>
              <a:t>πότε</a:t>
            </a:r>
            <a:r>
              <a:rPr lang="en-GB" b="1" dirty="0" smtClean="0"/>
              <a:t> </a:t>
            </a:r>
            <a:r>
              <a:rPr lang="en-GB" b="1" dirty="0" err="1" smtClean="0"/>
              <a:t>ενεργοποιείται</a:t>
            </a:r>
            <a:endParaRPr lang="el-GR" b="1" dirty="0" smtClean="0"/>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η </a:t>
            </a:r>
            <a:r>
              <a:rPr lang="en-GB" b="1" dirty="0" err="1" smtClean="0"/>
              <a:t>έμφυτη</a:t>
            </a:r>
            <a:r>
              <a:rPr lang="en-GB" b="1" dirty="0" smtClean="0"/>
              <a:t> </a:t>
            </a:r>
            <a:r>
              <a:rPr lang="en-GB" b="1" dirty="0" err="1" smtClean="0"/>
              <a:t>γνώση</a:t>
            </a:r>
            <a:r>
              <a:rPr lang="el-GR" b="1" dirty="0" smtClean="0"/>
              <a:t> της γραμματικής;</a:t>
            </a:r>
            <a:r>
              <a:rPr lang="en-GB" b="1" dirty="0" smtClean="0"/>
              <a:t> </a:t>
            </a:r>
            <a:endParaRPr lang="el-GR" b="1" dirty="0" smtClean="0"/>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b="1" dirty="0" smtClean="0"/>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Π</a:t>
            </a:r>
            <a:r>
              <a:rPr lang="en-GB" b="1" dirty="0" err="1" smtClean="0">
                <a:solidFill>
                  <a:srgbClr val="FFFF00"/>
                </a:solidFill>
              </a:rPr>
              <a:t>οικίλες</a:t>
            </a:r>
            <a:r>
              <a:rPr lang="en-GB" b="1" dirty="0" smtClean="0">
                <a:solidFill>
                  <a:srgbClr val="FFFF00"/>
                </a:solidFill>
              </a:rPr>
              <a:t> </a:t>
            </a:r>
            <a:r>
              <a:rPr lang="en-GB" b="1" u="sng" dirty="0" err="1" smtClean="0">
                <a:solidFill>
                  <a:srgbClr val="FFFF00"/>
                </a:solidFill>
              </a:rPr>
              <a:t>απαντήσεις</a:t>
            </a:r>
            <a:r>
              <a:rPr lang="el-GR" b="1" dirty="0" smtClean="0">
                <a:solidFill>
                  <a:srgbClr val="FFFF00"/>
                </a:solidFill>
              </a:rPr>
              <a:t>:</a:t>
            </a:r>
            <a:r>
              <a:rPr lang="en-GB" b="1" dirty="0" smtClean="0"/>
              <a:t> </a:t>
            </a:r>
            <a:endParaRPr lang="el-GR" b="1" dirty="0" smtClean="0"/>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π.χ</a:t>
            </a:r>
            <a:r>
              <a:rPr lang="en-GB" b="1" dirty="0" smtClean="0"/>
              <a:t>. </a:t>
            </a:r>
            <a:endParaRPr lang="el-GR" b="1" dirty="0" smtClean="0"/>
          </a:p>
          <a:p>
            <a:pPr eaLnBrk="1" hangingPunct="1">
              <a:lnSpc>
                <a:spcPct val="10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err="1" smtClean="0"/>
              <a:t>Ε</a:t>
            </a:r>
            <a:r>
              <a:rPr lang="en-GB" b="1" dirty="0" err="1" smtClean="0"/>
              <a:t>μφανίζεται</a:t>
            </a:r>
            <a:r>
              <a:rPr lang="en-GB" b="1" dirty="0" smtClean="0"/>
              <a:t> </a:t>
            </a:r>
            <a:r>
              <a:rPr lang="en-GB" b="1" dirty="0" err="1" smtClean="0"/>
              <a:t>πολύ</a:t>
            </a:r>
            <a:r>
              <a:rPr lang="en-GB" b="1" dirty="0" smtClean="0"/>
              <a:t> </a:t>
            </a:r>
            <a:r>
              <a:rPr lang="en-GB" b="1" dirty="0" err="1" smtClean="0"/>
              <a:t>νωρίς</a:t>
            </a:r>
            <a:r>
              <a:rPr lang="en-GB" b="1" dirty="0" smtClean="0"/>
              <a:t> ή </a:t>
            </a:r>
            <a:r>
              <a:rPr lang="en-GB" b="1" dirty="0" err="1" smtClean="0"/>
              <a:t>απαιτείται</a:t>
            </a:r>
            <a:r>
              <a:rPr lang="en-GB" b="1" dirty="0" smtClean="0"/>
              <a:t> </a:t>
            </a:r>
            <a:r>
              <a:rPr lang="en-GB" b="1" dirty="0" err="1" smtClean="0"/>
              <a:t>ένα</a:t>
            </a:r>
            <a:r>
              <a:rPr lang="en-GB" b="1" dirty="0" smtClean="0"/>
              <a:t> </a:t>
            </a:r>
            <a:r>
              <a:rPr lang="en-GB" b="1" dirty="0" err="1" smtClean="0"/>
              <a:t>διάστημα</a:t>
            </a:r>
            <a:r>
              <a:rPr lang="en-GB" b="1" dirty="0" smtClean="0"/>
              <a:t> </a:t>
            </a:r>
            <a:r>
              <a:rPr lang="en-GB" b="1" dirty="0" err="1" smtClean="0"/>
              <a:t>ωρίμανσης</a:t>
            </a:r>
            <a:r>
              <a:rPr lang="el-GR" b="1" dirty="0" smtClean="0"/>
              <a:t>;</a:t>
            </a:r>
          </a:p>
          <a:p>
            <a:pPr eaLnBrk="1" hangingPunct="1">
              <a:lnSpc>
                <a:spcPct val="10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Χρειάζεται ελάχιστα μόνο ακούσματα ή πολλά;</a:t>
            </a:r>
          </a:p>
          <a:p>
            <a:pPr algn="ctr" eaLnBrk="1" hangingPunct="1">
              <a:lnSpc>
                <a:spcPct val="10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dirty="0" smtClean="0"/>
          </a:p>
          <a:p>
            <a:pPr>
              <a:defRPr/>
            </a:pPr>
            <a:endParaRPr lang="el-GR" dirty="0"/>
          </a:p>
        </p:txBody>
      </p:sp>
      <p:sp>
        <p:nvSpPr>
          <p:cNvPr id="5734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EAEA806-7AE7-4EAA-8E14-89E415873A0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12</a:t>
            </a:fld>
            <a:endParaRPr lang="en-GB" altLang="el-GR" sz="1200" smtClean="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721F2DF1-AA2A-4ED7-9F30-C060FFD51C5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13</a:t>
            </a:fld>
            <a:endParaRPr lang="en-GB" altLang="el-GR" sz="1200" smtClean="0">
              <a:latin typeface="Arial" panose="020B0604020202020204" pitchFamily="34" charset="0"/>
            </a:endParaRPr>
          </a:p>
        </p:txBody>
      </p:sp>
      <p:sp>
        <p:nvSpPr>
          <p:cNvPr id="10241" name="Rectangle 1"/>
          <p:cNvSpPr>
            <a:spLocks noGrp="1" noChangeArrowheads="1"/>
          </p:cNvSpPr>
          <p:nvPr>
            <p:ph type="title"/>
          </p:nvPr>
        </p:nvSpPr>
        <p:spPr>
          <a:xfrm>
            <a:off x="457200" y="0"/>
            <a:ext cx="8229600" cy="16287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3200" dirty="0" smtClean="0">
                <a:solidFill>
                  <a:srgbClr val="FFFF00"/>
                </a:solidFill>
              </a:rPr>
              <a:t>Διάφορα ζητήματα </a:t>
            </a:r>
            <a:r>
              <a:rPr lang="en-GB" sz="3200" dirty="0" err="1" smtClean="0">
                <a:solidFill>
                  <a:srgbClr val="FFFF00"/>
                </a:solidFill>
              </a:rPr>
              <a:t>που</a:t>
            </a:r>
            <a:r>
              <a:rPr lang="en-GB" sz="3200" dirty="0" smtClean="0">
                <a:solidFill>
                  <a:srgbClr val="FFFF00"/>
                </a:solidFill>
              </a:rPr>
              <a:t> </a:t>
            </a:r>
            <a:r>
              <a:rPr lang="el-GR" sz="3200" dirty="0" smtClean="0">
                <a:solidFill>
                  <a:srgbClr val="FFFF00"/>
                </a:solidFill>
              </a:rPr>
              <a:t>ανακ</a:t>
            </a:r>
            <a:r>
              <a:rPr lang="en-GB" sz="3200" dirty="0" err="1" smtClean="0">
                <a:solidFill>
                  <a:srgbClr val="FFFF00"/>
                </a:solidFill>
              </a:rPr>
              <a:t>ύπτουν</a:t>
            </a:r>
            <a:r>
              <a:rPr lang="en-GB" sz="3200" dirty="0" smtClean="0">
                <a:solidFill>
                  <a:srgbClr val="FFFF00"/>
                </a:solidFill>
              </a:rPr>
              <a:t/>
            </a:r>
            <a:br>
              <a:rPr lang="en-GB" sz="3200" dirty="0" smtClean="0">
                <a:solidFill>
                  <a:srgbClr val="FFFF00"/>
                </a:solidFill>
              </a:rPr>
            </a:br>
            <a:r>
              <a:rPr lang="en-GB" sz="3200" dirty="0" smtClean="0">
                <a:solidFill>
                  <a:srgbClr val="FFFF00"/>
                </a:solidFill>
              </a:rPr>
              <a:t> </a:t>
            </a:r>
            <a:r>
              <a:rPr lang="el-GR" sz="3200" dirty="0" smtClean="0">
                <a:solidFill>
                  <a:srgbClr val="FFFF00"/>
                </a:solidFill>
              </a:rPr>
              <a:t>κατά </a:t>
            </a:r>
            <a:r>
              <a:rPr lang="en-GB" sz="3200" dirty="0" err="1" smtClean="0">
                <a:solidFill>
                  <a:srgbClr val="FFFF00"/>
                </a:solidFill>
              </a:rPr>
              <a:t>τις</a:t>
            </a:r>
            <a:r>
              <a:rPr lang="en-GB" sz="3200" dirty="0" smtClean="0">
                <a:solidFill>
                  <a:srgbClr val="FFFF00"/>
                </a:solidFill>
              </a:rPr>
              <a:t> </a:t>
            </a:r>
            <a:r>
              <a:rPr lang="en-GB" sz="3200" dirty="0" err="1" smtClean="0">
                <a:solidFill>
                  <a:srgbClr val="FFFF00"/>
                </a:solidFill>
              </a:rPr>
              <a:t>θεωρητικές</a:t>
            </a:r>
            <a:r>
              <a:rPr lang="en-GB" sz="3200" dirty="0" smtClean="0">
                <a:solidFill>
                  <a:srgbClr val="FFFF00"/>
                </a:solidFill>
              </a:rPr>
              <a:t> </a:t>
            </a:r>
            <a:r>
              <a:rPr lang="en-GB" sz="3200" dirty="0" err="1" smtClean="0">
                <a:solidFill>
                  <a:srgbClr val="FFFF00"/>
                </a:solidFill>
              </a:rPr>
              <a:t>αντιπαραθέσεις</a:t>
            </a:r>
            <a:r>
              <a:rPr lang="en-GB" sz="3200" dirty="0" smtClean="0">
                <a:solidFill>
                  <a:srgbClr val="FFFF00"/>
                </a:solidFill>
              </a:rPr>
              <a:t>, </a:t>
            </a:r>
            <a:r>
              <a:rPr lang="el-GR" sz="3200" dirty="0" smtClean="0">
                <a:solidFill>
                  <a:srgbClr val="FFFF00"/>
                </a:solidFill>
              </a:rPr>
              <a:t/>
            </a:r>
            <a:br>
              <a:rPr lang="el-GR" sz="3200" dirty="0" smtClean="0">
                <a:solidFill>
                  <a:srgbClr val="FFFF00"/>
                </a:solidFill>
              </a:rPr>
            </a:br>
            <a:r>
              <a:rPr lang="el-GR" sz="3200" dirty="0" smtClean="0">
                <a:solidFill>
                  <a:srgbClr val="FFFF00"/>
                </a:solidFill>
              </a:rPr>
              <a:t>π.χ. </a:t>
            </a:r>
            <a:r>
              <a:rPr lang="en-GB" sz="3200" dirty="0" smtClean="0">
                <a:solidFill>
                  <a:srgbClr val="FFFF00"/>
                </a:solidFill>
              </a:rPr>
              <a:t> </a:t>
            </a:r>
          </a:p>
        </p:txBody>
      </p:sp>
      <p:sp>
        <p:nvSpPr>
          <p:cNvPr id="2" name="Rectangle 2"/>
          <p:cNvSpPr>
            <a:spLocks noGrp="1" noChangeArrowheads="1"/>
          </p:cNvSpPr>
          <p:nvPr>
            <p:ph type="body" idx="1"/>
          </p:nvPr>
        </p:nvSpPr>
        <p:spPr>
          <a:xfrm>
            <a:off x="250825" y="1700213"/>
            <a:ext cx="8569325" cy="4968875"/>
          </a:xfrm>
        </p:spPr>
        <p:txBody>
          <a:bodyPr/>
          <a:lstStyle/>
          <a:p>
            <a:pPr eaLnBrk="1" hangingPunct="1">
              <a:lnSpc>
                <a:spcPct val="100000"/>
              </a:lnSpc>
              <a:spcBef>
                <a:spcPts val="55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800" b="1" dirty="0" smtClean="0">
              <a:solidFill>
                <a:srgbClr val="FFFF00"/>
              </a:solidFill>
            </a:endParaRPr>
          </a:p>
          <a:p>
            <a:pPr eaLnBrk="1" hangingPunct="1">
              <a:lnSpc>
                <a:spcPct val="100000"/>
              </a:lnSpc>
              <a:spcBef>
                <a:spcPts val="55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Κ</a:t>
            </a:r>
            <a:r>
              <a:rPr lang="en-GB" b="1" dirty="0" err="1" smtClean="0">
                <a:solidFill>
                  <a:srgbClr val="FFFF00"/>
                </a:solidFill>
              </a:rPr>
              <a:t>ληρονομικότητα</a:t>
            </a:r>
            <a:r>
              <a:rPr lang="en-GB" b="1" dirty="0" smtClean="0">
                <a:solidFill>
                  <a:srgbClr val="FFFF00"/>
                </a:solidFill>
              </a:rPr>
              <a:t> </a:t>
            </a:r>
            <a:r>
              <a:rPr lang="en-GB" b="1" dirty="0" err="1" smtClean="0">
                <a:solidFill>
                  <a:srgbClr val="FFFF00"/>
                </a:solidFill>
              </a:rPr>
              <a:t>και</a:t>
            </a:r>
            <a:r>
              <a:rPr lang="en-GB" b="1" dirty="0" smtClean="0">
                <a:solidFill>
                  <a:srgbClr val="FFFF00"/>
                </a:solidFill>
              </a:rPr>
              <a:t> </a:t>
            </a:r>
            <a:r>
              <a:rPr lang="en-GB" b="1" dirty="0" err="1" smtClean="0">
                <a:solidFill>
                  <a:srgbClr val="FFFF00"/>
                </a:solidFill>
              </a:rPr>
              <a:t>εμπειρία</a:t>
            </a:r>
            <a:r>
              <a:rPr lang="en-GB" b="1" dirty="0" smtClean="0"/>
              <a:t>:  </a:t>
            </a:r>
            <a:r>
              <a:rPr lang="el-GR" b="1" dirty="0" smtClean="0"/>
              <a:t>τ</a:t>
            </a:r>
            <a:r>
              <a:rPr lang="en-GB" b="1" dirty="0" smtClean="0"/>
              <a:t>ι </a:t>
            </a:r>
            <a:r>
              <a:rPr lang="el-GR" b="1" dirty="0" smtClean="0"/>
              <a:t>μπορεί να είναι </a:t>
            </a:r>
            <a:r>
              <a:rPr lang="en-GB" b="1" dirty="0" err="1" smtClean="0"/>
              <a:t>έμφυτο</a:t>
            </a:r>
            <a:r>
              <a:rPr lang="en-GB" b="1" dirty="0" smtClean="0"/>
              <a:t> </a:t>
            </a:r>
            <a:r>
              <a:rPr lang="en-GB" b="1" dirty="0" err="1" smtClean="0"/>
              <a:t>και</a:t>
            </a:r>
            <a:r>
              <a:rPr lang="en-GB" b="1" dirty="0" smtClean="0"/>
              <a:t> </a:t>
            </a:r>
            <a:r>
              <a:rPr lang="en-GB" b="1" dirty="0" err="1" smtClean="0"/>
              <a:t>τι</a:t>
            </a:r>
            <a:r>
              <a:rPr lang="en-GB" b="1" dirty="0" smtClean="0"/>
              <a:t> </a:t>
            </a:r>
            <a:r>
              <a:rPr lang="en-GB" b="1" dirty="0" err="1" smtClean="0"/>
              <a:t>μαθαίνεται</a:t>
            </a:r>
            <a:r>
              <a:rPr lang="en-GB" b="1" dirty="0" smtClean="0"/>
              <a:t>;</a:t>
            </a:r>
          </a:p>
          <a:p>
            <a:pPr eaLnBrk="1" hangingPunct="1">
              <a:lnSpc>
                <a:spcPct val="100000"/>
              </a:lnSpc>
              <a:spcBef>
                <a:spcPts val="55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solidFill>
                  <a:srgbClr val="FFFF00"/>
                </a:solidFill>
              </a:rPr>
              <a:t>Αναπτυξιακές</a:t>
            </a:r>
            <a:r>
              <a:rPr lang="en-GB" b="1" dirty="0" smtClean="0">
                <a:solidFill>
                  <a:srgbClr val="FFFF00"/>
                </a:solidFill>
              </a:rPr>
              <a:t> </a:t>
            </a:r>
            <a:r>
              <a:rPr lang="en-GB" b="1" dirty="0" err="1" smtClean="0">
                <a:solidFill>
                  <a:srgbClr val="FFFF00"/>
                </a:solidFill>
              </a:rPr>
              <a:t>αλλαγές</a:t>
            </a:r>
            <a:r>
              <a:rPr lang="en-GB" b="1" dirty="0" smtClean="0">
                <a:solidFill>
                  <a:srgbClr val="FFFF00"/>
                </a:solidFill>
              </a:rPr>
              <a:t>:  </a:t>
            </a:r>
            <a:r>
              <a:rPr lang="el-GR" b="1" dirty="0" smtClean="0">
                <a:solidFill>
                  <a:schemeClr val="bg1"/>
                </a:solidFill>
              </a:rPr>
              <a:t>είναι </a:t>
            </a:r>
            <a:r>
              <a:rPr lang="en-GB" b="1" dirty="0" err="1" smtClean="0"/>
              <a:t>συνεχείς</a:t>
            </a:r>
            <a:r>
              <a:rPr lang="en-GB" b="1" dirty="0" smtClean="0"/>
              <a:t> </a:t>
            </a:r>
            <a:r>
              <a:rPr lang="en-GB" b="1" dirty="0" err="1" smtClean="0"/>
              <a:t>και</a:t>
            </a:r>
            <a:r>
              <a:rPr lang="en-GB" b="1" dirty="0" smtClean="0"/>
              <a:t> </a:t>
            </a:r>
            <a:r>
              <a:rPr lang="en-GB" b="1" dirty="0" err="1" smtClean="0"/>
              <a:t>σταδιακές</a:t>
            </a:r>
            <a:r>
              <a:rPr lang="en-GB" b="1" dirty="0" smtClean="0"/>
              <a:t> ή </a:t>
            </a:r>
            <a:r>
              <a:rPr lang="en-GB" b="1" dirty="0" err="1" smtClean="0"/>
              <a:t>απότομες</a:t>
            </a:r>
            <a:r>
              <a:rPr lang="en-GB" b="1" dirty="0" smtClean="0"/>
              <a:t> </a:t>
            </a:r>
            <a:r>
              <a:rPr lang="en-GB" b="1" dirty="0" err="1" smtClean="0"/>
              <a:t>και</a:t>
            </a:r>
            <a:r>
              <a:rPr lang="en-GB" b="1" dirty="0" smtClean="0"/>
              <a:t> </a:t>
            </a:r>
            <a:r>
              <a:rPr lang="en-GB" b="1" dirty="0" err="1" smtClean="0"/>
              <a:t>μεγάλες</a:t>
            </a:r>
            <a:r>
              <a:rPr lang="en-GB" b="1" dirty="0" smtClean="0"/>
              <a:t>;</a:t>
            </a:r>
          </a:p>
          <a:p>
            <a:pPr eaLnBrk="1" hangingPunct="1">
              <a:lnSpc>
                <a:spcPct val="100000"/>
              </a:lnSpc>
              <a:spcBef>
                <a:spcPts val="55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Ανάπτυξη ίδια σε όλα τα παιδιά; </a:t>
            </a:r>
            <a:r>
              <a:rPr lang="el-GR" b="1" dirty="0" smtClean="0">
                <a:solidFill>
                  <a:schemeClr val="bg1"/>
                </a:solidFill>
              </a:rPr>
              <a:t>ή διαφορετική σε κάθε γλώσσα, κοινωνικό περιβάλλον και ανάλογα με τις ιδιαιτερότητες κάθε παιδιού;</a:t>
            </a:r>
            <a:endParaRPr lang="en-GB" b="1" dirty="0" smtClean="0">
              <a:solidFill>
                <a:schemeClr val="bg1"/>
              </a:solidFill>
            </a:endParaRPr>
          </a:p>
          <a:p>
            <a:pPr eaLnBrk="1" hangingPunct="1">
              <a:lnSpc>
                <a:spcPct val="100000"/>
              </a:lnSpc>
              <a:spcBef>
                <a:spcPts val="55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a:t>
            </a:r>
          </a:p>
          <a:p>
            <a:pPr eaLnBrk="1" hangingPunct="1">
              <a:lnSpc>
                <a:spcPct val="100000"/>
              </a:lnSpc>
              <a:spcBef>
                <a:spcPts val="55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defRPr/>
            </a:pPr>
            <a:r>
              <a:rPr lang="en-GB" b="1" u="sng" dirty="0" err="1" smtClean="0">
                <a:solidFill>
                  <a:srgbClr val="FFFF00"/>
                </a:solidFill>
              </a:rPr>
              <a:t>Μάθηση</a:t>
            </a:r>
            <a:r>
              <a:rPr lang="en-GB" b="1" u="sng" dirty="0" smtClean="0">
                <a:solidFill>
                  <a:srgbClr val="FFFF00"/>
                </a:solidFill>
              </a:rPr>
              <a:t> </a:t>
            </a:r>
            <a:r>
              <a:rPr lang="en-GB" b="1" u="sng" dirty="0" err="1" smtClean="0">
                <a:solidFill>
                  <a:srgbClr val="FFFF00"/>
                </a:solidFill>
              </a:rPr>
              <a:t>γλώσσας</a:t>
            </a:r>
            <a:r>
              <a:rPr lang="en-GB" b="1" u="sng" dirty="0" smtClean="0">
                <a:solidFill>
                  <a:srgbClr val="FFFF00"/>
                </a:solidFill>
              </a:rPr>
              <a:t> </a:t>
            </a:r>
            <a:r>
              <a:rPr lang="el-GR" b="1" u="sng" dirty="0" smtClean="0">
                <a:solidFill>
                  <a:srgbClr val="FFFF00"/>
                </a:solidFill>
              </a:rPr>
              <a:t>ανεξάρτητη από </a:t>
            </a:r>
            <a:r>
              <a:rPr lang="el-GR" b="1" dirty="0" smtClean="0">
                <a:solidFill>
                  <a:srgbClr val="FFFF00"/>
                </a:solidFill>
              </a:rPr>
              <a:t>υπόλοιπη </a:t>
            </a:r>
            <a:r>
              <a:rPr lang="en-GB" b="1" dirty="0" err="1" smtClean="0">
                <a:solidFill>
                  <a:srgbClr val="FFFF00"/>
                </a:solidFill>
              </a:rPr>
              <a:t>ψυχολογική</a:t>
            </a:r>
            <a:r>
              <a:rPr lang="en-GB" b="1" dirty="0" smtClean="0">
                <a:solidFill>
                  <a:srgbClr val="FFFF00"/>
                </a:solidFill>
              </a:rPr>
              <a:t> </a:t>
            </a:r>
            <a:r>
              <a:rPr lang="en-GB" b="1" dirty="0" err="1" smtClean="0">
                <a:solidFill>
                  <a:srgbClr val="FFFF00"/>
                </a:solidFill>
              </a:rPr>
              <a:t>ανάπτυξη</a:t>
            </a:r>
            <a:r>
              <a:rPr lang="el-GR" b="1" dirty="0" smtClean="0">
                <a:solidFill>
                  <a:srgbClr val="FFFF00"/>
                </a:solidFill>
              </a:rPr>
              <a:t> ή</a:t>
            </a:r>
            <a:r>
              <a:rPr lang="en-GB" b="1" dirty="0" smtClean="0">
                <a:solidFill>
                  <a:srgbClr val="FFFF00"/>
                </a:solidFill>
              </a:rPr>
              <a:t> </a:t>
            </a:r>
            <a:r>
              <a:rPr lang="el-GR" b="1" dirty="0" smtClean="0">
                <a:solidFill>
                  <a:srgbClr val="FFFF00"/>
                </a:solidFill>
              </a:rPr>
              <a:t> όχι</a:t>
            </a:r>
            <a:r>
              <a:rPr lang="en-GB" b="1" dirty="0" smtClean="0">
                <a:solidFill>
                  <a:srgbClr val="FFFF00"/>
                </a:solidFill>
              </a:rPr>
              <a:t>;</a:t>
            </a:r>
            <a:r>
              <a:rPr lang="el-GR" b="1" dirty="0" smtClean="0"/>
              <a:t>  </a:t>
            </a:r>
            <a:r>
              <a:rPr lang="el-GR" sz="2800" b="1" dirty="0" smtClean="0"/>
              <a:t>Δηλ. η γλώσσα μαθαίνεται με ιδιαίτερο τρόπο ή όπως όλα τα είδη γνώσεων;  Διαπλέκεται και </a:t>
            </a:r>
            <a:r>
              <a:rPr lang="el-GR" sz="2800" b="1" dirty="0" err="1" smtClean="0"/>
              <a:t>υποβηθείται</a:t>
            </a:r>
            <a:r>
              <a:rPr lang="el-GR" sz="2800" b="1" dirty="0" smtClean="0"/>
              <a:t> η ανάπτυξή της με άλλες όψεις της ανάπτυξης (</a:t>
            </a:r>
            <a:r>
              <a:rPr lang="el-GR" sz="2800" b="1" dirty="0" err="1" smtClean="0"/>
              <a:t>γνωσιακή</a:t>
            </a:r>
            <a:r>
              <a:rPr lang="el-GR" sz="2800" b="1" dirty="0" smtClean="0"/>
              <a:t>, κοινωνική, συναισθηματική);</a:t>
            </a:r>
          </a:p>
          <a:p>
            <a:pPr>
              <a:defRPr/>
            </a:pPr>
            <a:r>
              <a:rPr lang="el-GR" b="1" dirty="0" smtClean="0">
                <a:solidFill>
                  <a:srgbClr val="FFFF00"/>
                </a:solidFill>
              </a:rPr>
              <a:t>Τι αξίζει να μελετήσουμε κυρίως;  Την ανάπτυξη της </a:t>
            </a:r>
            <a:r>
              <a:rPr lang="en-GB" b="1" dirty="0" err="1" smtClean="0">
                <a:solidFill>
                  <a:srgbClr val="FFFF00"/>
                </a:solidFill>
              </a:rPr>
              <a:t>γλώσσας</a:t>
            </a:r>
            <a:r>
              <a:rPr lang="en-GB" b="1" dirty="0" smtClean="0">
                <a:solidFill>
                  <a:srgbClr val="FFFF00"/>
                </a:solidFill>
              </a:rPr>
              <a:t> </a:t>
            </a:r>
            <a:r>
              <a:rPr lang="en-GB" sz="2800" b="1" dirty="0" smtClean="0"/>
              <a:t>(</a:t>
            </a:r>
            <a:r>
              <a:rPr lang="en-GB" sz="2800" b="1" dirty="0" err="1" smtClean="0"/>
              <a:t>ειδικότερα</a:t>
            </a:r>
            <a:r>
              <a:rPr lang="en-GB" sz="2800" b="1" dirty="0" smtClean="0"/>
              <a:t> </a:t>
            </a:r>
            <a:r>
              <a:rPr lang="en-GB" sz="2800" b="1" dirty="0" err="1" smtClean="0"/>
              <a:t>της</a:t>
            </a:r>
            <a:r>
              <a:rPr lang="en-GB" sz="2800" b="1" dirty="0" smtClean="0"/>
              <a:t> </a:t>
            </a:r>
            <a:r>
              <a:rPr lang="en-GB" sz="2800" b="1" dirty="0" err="1" smtClean="0"/>
              <a:t>σύνταξης</a:t>
            </a:r>
            <a:r>
              <a:rPr lang="en-GB" sz="2800" b="1" dirty="0" smtClean="0"/>
              <a:t> </a:t>
            </a:r>
            <a:r>
              <a:rPr lang="en-GB" sz="2800" b="1" dirty="0" err="1" smtClean="0"/>
              <a:t>που</a:t>
            </a:r>
            <a:r>
              <a:rPr lang="en-GB" sz="2800" b="1" dirty="0" smtClean="0"/>
              <a:t> </a:t>
            </a:r>
            <a:r>
              <a:rPr lang="en-GB" sz="2800" b="1" dirty="0" err="1" smtClean="0"/>
              <a:t>θεωρείται</a:t>
            </a:r>
            <a:r>
              <a:rPr lang="en-GB" sz="2800" b="1" dirty="0" smtClean="0"/>
              <a:t> ο </a:t>
            </a:r>
            <a:r>
              <a:rPr lang="en-GB" sz="2800" b="1" dirty="0" err="1" smtClean="0"/>
              <a:t>πιο</a:t>
            </a:r>
            <a:r>
              <a:rPr lang="en-GB" sz="2800" b="1" dirty="0" smtClean="0"/>
              <a:t> </a:t>
            </a:r>
            <a:r>
              <a:rPr lang="en-GB" sz="2800" b="1" dirty="0" err="1" smtClean="0"/>
              <a:t>αφηρημένος</a:t>
            </a:r>
            <a:r>
              <a:rPr lang="en-GB" sz="2800" b="1" dirty="0" smtClean="0"/>
              <a:t> </a:t>
            </a:r>
            <a:r>
              <a:rPr lang="en-GB" sz="2800" b="1" dirty="0" err="1" smtClean="0"/>
              <a:t>της</a:t>
            </a:r>
            <a:r>
              <a:rPr lang="en-GB" sz="2800" b="1" dirty="0" smtClean="0"/>
              <a:t> </a:t>
            </a:r>
            <a:r>
              <a:rPr lang="en-GB" sz="2800" b="1" dirty="0" err="1" smtClean="0"/>
              <a:t>πυρήνας</a:t>
            </a:r>
            <a:r>
              <a:rPr lang="en-GB" sz="2800" b="1" dirty="0" smtClean="0"/>
              <a:t>) </a:t>
            </a:r>
            <a:r>
              <a:rPr lang="en-GB" b="1" dirty="0" smtClean="0">
                <a:solidFill>
                  <a:srgbClr val="FFFF00"/>
                </a:solidFill>
              </a:rPr>
              <a:t>ή </a:t>
            </a:r>
            <a:r>
              <a:rPr lang="en-GB" b="1" dirty="0" err="1" smtClean="0">
                <a:solidFill>
                  <a:srgbClr val="FFFF00"/>
                </a:solidFill>
              </a:rPr>
              <a:t>γενικότερα</a:t>
            </a:r>
            <a:r>
              <a:rPr lang="en-GB" b="1" dirty="0" smtClean="0">
                <a:solidFill>
                  <a:srgbClr val="FFFF00"/>
                </a:solidFill>
              </a:rPr>
              <a:t> </a:t>
            </a:r>
            <a:r>
              <a:rPr lang="el-GR" b="1" dirty="0" smtClean="0">
                <a:solidFill>
                  <a:srgbClr val="FFFF00"/>
                </a:solidFill>
              </a:rPr>
              <a:t>των </a:t>
            </a:r>
            <a:r>
              <a:rPr lang="en-GB" b="1" dirty="0" err="1" smtClean="0">
                <a:solidFill>
                  <a:srgbClr val="FFFF00"/>
                </a:solidFill>
              </a:rPr>
              <a:t>ικανοτήτων</a:t>
            </a:r>
            <a:r>
              <a:rPr lang="en-GB" b="1" dirty="0" smtClean="0">
                <a:solidFill>
                  <a:srgbClr val="FFFF00"/>
                </a:solidFill>
              </a:rPr>
              <a:t> </a:t>
            </a:r>
            <a:r>
              <a:rPr lang="en-GB" b="1" dirty="0" err="1" smtClean="0">
                <a:solidFill>
                  <a:srgbClr val="FFFF00"/>
                </a:solidFill>
              </a:rPr>
              <a:t>γλωσσικής</a:t>
            </a:r>
            <a:r>
              <a:rPr lang="en-GB" b="1" dirty="0" smtClean="0">
                <a:solidFill>
                  <a:srgbClr val="FFFF00"/>
                </a:solidFill>
              </a:rPr>
              <a:t> </a:t>
            </a:r>
            <a:r>
              <a:rPr lang="en-GB" b="1" dirty="0" err="1" smtClean="0">
                <a:solidFill>
                  <a:srgbClr val="FFFF00"/>
                </a:solidFill>
              </a:rPr>
              <a:t>επικοινωνίας</a:t>
            </a:r>
            <a:r>
              <a:rPr lang="el-GR" b="1" dirty="0" smtClean="0">
                <a:solidFill>
                  <a:schemeClr val="bg1"/>
                </a:solidFill>
              </a:rPr>
              <a:t>, </a:t>
            </a:r>
            <a:r>
              <a:rPr lang="el-GR" sz="2800" b="1" dirty="0" smtClean="0">
                <a:solidFill>
                  <a:schemeClr val="bg1"/>
                </a:solidFill>
              </a:rPr>
              <a:t>με άλλα λόγια </a:t>
            </a:r>
            <a:r>
              <a:rPr lang="en-GB" sz="2800" b="1" dirty="0" err="1" smtClean="0">
                <a:solidFill>
                  <a:schemeClr val="bg1"/>
                </a:solidFill>
              </a:rPr>
              <a:t>μόνο</a:t>
            </a:r>
            <a:r>
              <a:rPr lang="en-GB" sz="2800" b="1" dirty="0" smtClean="0">
                <a:solidFill>
                  <a:schemeClr val="bg1"/>
                </a:solidFill>
              </a:rPr>
              <a:t> </a:t>
            </a:r>
            <a:r>
              <a:rPr lang="el-GR" sz="2800" b="1" dirty="0" smtClean="0">
                <a:solidFill>
                  <a:schemeClr val="bg1"/>
                </a:solidFill>
              </a:rPr>
              <a:t>της </a:t>
            </a:r>
            <a:r>
              <a:rPr lang="en-GB" sz="2800" b="1" dirty="0" err="1" smtClean="0">
                <a:solidFill>
                  <a:schemeClr val="bg1"/>
                </a:solidFill>
              </a:rPr>
              <a:t>γλωσσική</a:t>
            </a:r>
            <a:r>
              <a:rPr lang="el-GR" sz="2800" b="1" dirty="0" smtClean="0">
                <a:solidFill>
                  <a:schemeClr val="bg1"/>
                </a:solidFill>
              </a:rPr>
              <a:t>ς</a:t>
            </a:r>
            <a:r>
              <a:rPr lang="en-GB" sz="2800" b="1" dirty="0" smtClean="0">
                <a:solidFill>
                  <a:schemeClr val="bg1"/>
                </a:solidFill>
              </a:rPr>
              <a:t> </a:t>
            </a:r>
            <a:r>
              <a:rPr lang="en-GB" sz="2800" b="1" dirty="0" err="1" smtClean="0">
                <a:solidFill>
                  <a:schemeClr val="bg1"/>
                </a:solidFill>
              </a:rPr>
              <a:t>ικανότητα</a:t>
            </a:r>
            <a:r>
              <a:rPr lang="el-GR" sz="2800" b="1" dirty="0" smtClean="0">
                <a:solidFill>
                  <a:schemeClr val="bg1"/>
                </a:solidFill>
              </a:rPr>
              <a:t>ς</a:t>
            </a:r>
            <a:r>
              <a:rPr lang="en-GB" sz="2800" b="1" dirty="0" smtClean="0">
                <a:solidFill>
                  <a:schemeClr val="bg1"/>
                </a:solidFill>
              </a:rPr>
              <a:t> ή </a:t>
            </a:r>
            <a:r>
              <a:rPr lang="en-GB" sz="2800" b="1" dirty="0" err="1" smtClean="0">
                <a:solidFill>
                  <a:schemeClr val="bg1"/>
                </a:solidFill>
              </a:rPr>
              <a:t>και</a:t>
            </a:r>
            <a:r>
              <a:rPr lang="en-GB" sz="2800" b="1" dirty="0" smtClean="0">
                <a:solidFill>
                  <a:schemeClr val="bg1"/>
                </a:solidFill>
              </a:rPr>
              <a:t>  </a:t>
            </a:r>
            <a:r>
              <a:rPr lang="en-GB" sz="2800" b="1" dirty="0" err="1" smtClean="0">
                <a:solidFill>
                  <a:schemeClr val="bg1"/>
                </a:solidFill>
              </a:rPr>
              <a:t>επικοινωνιακ</a:t>
            </a:r>
            <a:r>
              <a:rPr lang="el-GR" sz="2800" b="1" dirty="0" smtClean="0">
                <a:solidFill>
                  <a:schemeClr val="bg1"/>
                </a:solidFill>
              </a:rPr>
              <a:t>ών</a:t>
            </a:r>
            <a:r>
              <a:rPr lang="en-GB" sz="2800" b="1" dirty="0" smtClean="0">
                <a:solidFill>
                  <a:schemeClr val="bg1"/>
                </a:solidFill>
              </a:rPr>
              <a:t> </a:t>
            </a:r>
            <a:r>
              <a:rPr lang="en-GB" sz="2800" b="1" dirty="0" err="1" smtClean="0">
                <a:solidFill>
                  <a:schemeClr val="bg1"/>
                </a:solidFill>
              </a:rPr>
              <a:t>ικαν</a:t>
            </a:r>
            <a:r>
              <a:rPr lang="el-GR" sz="2800" b="1" dirty="0" smtClean="0">
                <a:solidFill>
                  <a:schemeClr val="bg1"/>
                </a:solidFill>
              </a:rPr>
              <a:t>οτήτων</a:t>
            </a:r>
            <a:r>
              <a:rPr lang="en-GB" sz="2800" b="1" dirty="0" smtClean="0">
                <a:solidFill>
                  <a:schemeClr val="bg1"/>
                </a:solidFill>
              </a:rPr>
              <a:t>;  </a:t>
            </a:r>
            <a:r>
              <a:rPr lang="en-GB" sz="2800" b="1" dirty="0" err="1" smtClean="0">
                <a:solidFill>
                  <a:schemeClr val="bg1"/>
                </a:solidFill>
              </a:rPr>
              <a:t>Μαθαίνεται</a:t>
            </a:r>
            <a:r>
              <a:rPr lang="en-GB" sz="2800" b="1" dirty="0" smtClean="0">
                <a:solidFill>
                  <a:schemeClr val="bg1"/>
                </a:solidFill>
              </a:rPr>
              <a:t> η </a:t>
            </a:r>
            <a:r>
              <a:rPr lang="en-GB" sz="2800" b="1" dirty="0" err="1" smtClean="0">
                <a:solidFill>
                  <a:schemeClr val="bg1"/>
                </a:solidFill>
              </a:rPr>
              <a:t>γλώσσα</a:t>
            </a:r>
            <a:r>
              <a:rPr lang="en-GB" sz="2800" b="1" dirty="0" smtClean="0">
                <a:solidFill>
                  <a:schemeClr val="bg1"/>
                </a:solidFill>
              </a:rPr>
              <a:t> </a:t>
            </a:r>
            <a:r>
              <a:rPr lang="en-GB" sz="2800" b="1" dirty="0" err="1" smtClean="0">
                <a:solidFill>
                  <a:schemeClr val="bg1"/>
                </a:solidFill>
              </a:rPr>
              <a:t>ανεξάρτητα</a:t>
            </a:r>
            <a:r>
              <a:rPr lang="en-GB" sz="2800" b="1" dirty="0" smtClean="0">
                <a:solidFill>
                  <a:schemeClr val="bg1"/>
                </a:solidFill>
              </a:rPr>
              <a:t> </a:t>
            </a:r>
            <a:r>
              <a:rPr lang="en-GB" sz="2800" b="1" dirty="0" err="1" smtClean="0">
                <a:solidFill>
                  <a:schemeClr val="bg1"/>
                </a:solidFill>
              </a:rPr>
              <a:t>από</a:t>
            </a:r>
            <a:r>
              <a:rPr lang="en-GB" sz="2800" b="1" dirty="0" smtClean="0">
                <a:solidFill>
                  <a:schemeClr val="bg1"/>
                </a:solidFill>
              </a:rPr>
              <a:t> </a:t>
            </a:r>
            <a:r>
              <a:rPr lang="en-GB" sz="2800" b="1" dirty="0" err="1" smtClean="0">
                <a:solidFill>
                  <a:schemeClr val="bg1"/>
                </a:solidFill>
              </a:rPr>
              <a:t>τη</a:t>
            </a:r>
            <a:r>
              <a:rPr lang="en-GB" sz="2800" b="1" dirty="0" smtClean="0">
                <a:solidFill>
                  <a:schemeClr val="bg1"/>
                </a:solidFill>
              </a:rPr>
              <a:t> </a:t>
            </a:r>
            <a:r>
              <a:rPr lang="en-GB" sz="2800" b="1" dirty="0" err="1" smtClean="0">
                <a:solidFill>
                  <a:schemeClr val="bg1"/>
                </a:solidFill>
              </a:rPr>
              <a:t>χρήση</a:t>
            </a:r>
            <a:r>
              <a:rPr lang="en-GB" sz="2800" b="1" dirty="0" smtClean="0">
                <a:solidFill>
                  <a:schemeClr val="bg1"/>
                </a:solidFill>
              </a:rPr>
              <a:t> </a:t>
            </a:r>
            <a:r>
              <a:rPr lang="en-GB" sz="2800" b="1" dirty="0" err="1" smtClean="0">
                <a:solidFill>
                  <a:schemeClr val="bg1"/>
                </a:solidFill>
              </a:rPr>
              <a:t>της</a:t>
            </a:r>
            <a:r>
              <a:rPr lang="en-GB" sz="2800" b="1" dirty="0" smtClean="0">
                <a:solidFill>
                  <a:schemeClr val="bg1"/>
                </a:solidFill>
              </a:rPr>
              <a:t> </a:t>
            </a:r>
            <a:r>
              <a:rPr lang="en-GB" sz="2800" b="1" dirty="0" err="1" smtClean="0">
                <a:solidFill>
                  <a:schemeClr val="bg1"/>
                </a:solidFill>
              </a:rPr>
              <a:t>στην</a:t>
            </a:r>
            <a:r>
              <a:rPr lang="en-GB" sz="2800" b="1" dirty="0" smtClean="0">
                <a:solidFill>
                  <a:schemeClr val="bg1"/>
                </a:solidFill>
              </a:rPr>
              <a:t> </a:t>
            </a:r>
            <a:r>
              <a:rPr lang="en-GB" sz="2800" b="1" dirty="0" err="1" smtClean="0">
                <a:solidFill>
                  <a:schemeClr val="bg1"/>
                </a:solidFill>
              </a:rPr>
              <a:t>επικοινωνία</a:t>
            </a:r>
            <a:r>
              <a:rPr lang="en-GB" sz="2800" b="1" dirty="0" smtClean="0">
                <a:solidFill>
                  <a:schemeClr val="bg1"/>
                </a:solidFill>
              </a:rPr>
              <a:t>;</a:t>
            </a:r>
            <a:endParaRPr lang="el-GR" sz="2800" dirty="0">
              <a:solidFill>
                <a:schemeClr val="bg1"/>
              </a:solidFill>
            </a:endParaRPr>
          </a:p>
        </p:txBody>
      </p:sp>
      <p:sp>
        <p:nvSpPr>
          <p:cNvPr id="6041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6E7245ED-4BDD-4884-BD33-C7CC981BD7C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14</a:t>
            </a:fld>
            <a:endParaRPr lang="en-GB" altLang="el-GR" sz="1200" smtClean="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C4E301E-8558-41AA-A86D-E8B176F4164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15</a:t>
            </a:fld>
            <a:endParaRPr lang="en-GB" altLang="el-GR" sz="1200" smtClean="0">
              <a:latin typeface="Arial" panose="020B0604020202020204" pitchFamily="34" charset="0"/>
            </a:endParaRPr>
          </a:p>
        </p:txBody>
      </p:sp>
      <p:sp>
        <p:nvSpPr>
          <p:cNvPr id="11265" name="Rectangle 1"/>
          <p:cNvSpPr>
            <a:spLocks noGrp="1" noChangeArrowheads="1"/>
          </p:cNvSpPr>
          <p:nvPr>
            <p:ph type="title"/>
          </p:nvPr>
        </p:nvSpPr>
        <p:spPr>
          <a:xfrm>
            <a:off x="457200" y="188913"/>
            <a:ext cx="8229600" cy="1228725"/>
          </a:xfrm>
        </p:spPr>
        <p:txBody>
          <a:bodyPr/>
          <a:lstStyle/>
          <a:p>
            <a:pPr eaLnBrk="1" hangingPunct="1">
              <a:lnSpc>
                <a:spcPct val="100000"/>
              </a:lnSpc>
              <a:buClr>
                <a:srgbClr val="FFCC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CC00"/>
                </a:solidFill>
              </a:rPr>
              <a:t>Διαφορετικές</a:t>
            </a:r>
            <a:r>
              <a:rPr lang="en-GB" sz="3200" dirty="0" smtClean="0">
                <a:solidFill>
                  <a:srgbClr val="FFCC00"/>
                </a:solidFill>
              </a:rPr>
              <a:t> </a:t>
            </a:r>
            <a:r>
              <a:rPr lang="en-GB" sz="3200" dirty="0" err="1" smtClean="0">
                <a:solidFill>
                  <a:srgbClr val="FFCC00"/>
                </a:solidFill>
              </a:rPr>
              <a:t>θεωρίες</a:t>
            </a:r>
            <a:r>
              <a:rPr lang="en-GB" sz="3200" dirty="0" smtClean="0">
                <a:solidFill>
                  <a:srgbClr val="FFCC00"/>
                </a:solidFill>
              </a:rPr>
              <a:t> </a:t>
            </a:r>
            <a:r>
              <a:rPr lang="en-GB" sz="3200" dirty="0" err="1" smtClean="0">
                <a:solidFill>
                  <a:srgbClr val="FFCC00"/>
                </a:solidFill>
              </a:rPr>
              <a:t>της</a:t>
            </a:r>
            <a:r>
              <a:rPr lang="en-GB" sz="3200" dirty="0" smtClean="0">
                <a:solidFill>
                  <a:srgbClr val="FFCC00"/>
                </a:solidFill>
              </a:rPr>
              <a:t> </a:t>
            </a:r>
            <a:r>
              <a:rPr lang="en-GB" sz="3200" dirty="0" err="1" smtClean="0">
                <a:solidFill>
                  <a:srgbClr val="FFCC00"/>
                </a:solidFill>
              </a:rPr>
              <a:t>γλωσσικής</a:t>
            </a:r>
            <a:r>
              <a:rPr lang="en-GB" sz="3200" dirty="0" smtClean="0">
                <a:solidFill>
                  <a:srgbClr val="FFCC00"/>
                </a:solidFill>
              </a:rPr>
              <a:t> </a:t>
            </a:r>
            <a:r>
              <a:rPr lang="en-GB" sz="3200" dirty="0" err="1" smtClean="0">
                <a:solidFill>
                  <a:srgbClr val="FFCC00"/>
                </a:solidFill>
              </a:rPr>
              <a:t>ανάπτυξης</a:t>
            </a:r>
            <a:r>
              <a:rPr lang="en-GB" sz="3200" dirty="0" smtClean="0">
                <a:solidFill>
                  <a:srgbClr val="FFCC00"/>
                </a:solidFill>
              </a:rPr>
              <a:t> </a:t>
            </a:r>
            <a:br>
              <a:rPr lang="en-GB" sz="3200" dirty="0" smtClean="0">
                <a:solidFill>
                  <a:srgbClr val="FFCC00"/>
                </a:solidFill>
              </a:rPr>
            </a:br>
            <a:r>
              <a:rPr lang="el-GR" sz="3200" dirty="0" smtClean="0">
                <a:solidFill>
                  <a:srgbClr val="FFCC00"/>
                </a:solidFill>
              </a:rPr>
              <a:t>λόγω </a:t>
            </a:r>
            <a:r>
              <a:rPr lang="en-GB" sz="3200" dirty="0" err="1" smtClean="0">
                <a:solidFill>
                  <a:srgbClr val="FFCC00"/>
                </a:solidFill>
              </a:rPr>
              <a:t>διαφορετικ</a:t>
            </a:r>
            <a:r>
              <a:rPr lang="el-GR" sz="3200" dirty="0" smtClean="0">
                <a:solidFill>
                  <a:srgbClr val="FFCC00"/>
                </a:solidFill>
              </a:rPr>
              <a:t>ών </a:t>
            </a:r>
            <a:r>
              <a:rPr lang="en-GB" sz="3200" dirty="0" err="1" smtClean="0">
                <a:solidFill>
                  <a:srgbClr val="FFCC00"/>
                </a:solidFill>
              </a:rPr>
              <a:t>αντιλήψε</a:t>
            </a:r>
            <a:r>
              <a:rPr lang="el-GR" sz="3200" dirty="0" smtClean="0">
                <a:solidFill>
                  <a:srgbClr val="FFCC00"/>
                </a:solidFill>
              </a:rPr>
              <a:t>ων</a:t>
            </a:r>
            <a:r>
              <a:rPr lang="en-GB" sz="3200" dirty="0" smtClean="0">
                <a:solidFill>
                  <a:srgbClr val="FFCC00"/>
                </a:solidFill>
              </a:rPr>
              <a:t> </a:t>
            </a:r>
            <a:r>
              <a:rPr lang="en-GB" sz="3200" dirty="0" err="1" smtClean="0">
                <a:solidFill>
                  <a:srgbClr val="FFCC00"/>
                </a:solidFill>
              </a:rPr>
              <a:t>για</a:t>
            </a:r>
            <a:r>
              <a:rPr lang="el-GR" sz="3200" dirty="0" smtClean="0">
                <a:solidFill>
                  <a:srgbClr val="FFCC00"/>
                </a:solidFill>
              </a:rPr>
              <a:t> το:</a:t>
            </a:r>
            <a:r>
              <a:rPr lang="en-GB" sz="3200" dirty="0" smtClean="0"/>
              <a:t> </a:t>
            </a:r>
            <a:r>
              <a:rPr lang="el-GR" sz="3200" dirty="0" smtClean="0"/>
              <a:t/>
            </a:r>
            <a:br>
              <a:rPr lang="el-GR" sz="3200" dirty="0" smtClean="0"/>
            </a:br>
            <a:endParaRPr lang="en-GB" sz="3200" dirty="0" smtClean="0"/>
          </a:p>
        </p:txBody>
      </p:sp>
      <p:sp>
        <p:nvSpPr>
          <p:cNvPr id="2" name="Rectangle 2"/>
          <p:cNvSpPr>
            <a:spLocks noGrp="1" noChangeArrowheads="1"/>
          </p:cNvSpPr>
          <p:nvPr>
            <p:ph type="body" idx="1"/>
          </p:nvPr>
        </p:nvSpPr>
        <p:spPr>
          <a:xfrm>
            <a:off x="0" y="1357313"/>
            <a:ext cx="9144000" cy="5500687"/>
          </a:xfrm>
        </p:spPr>
        <p:txBody>
          <a:bodyPr/>
          <a:lstStyle/>
          <a:p>
            <a:pP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b="1" u="sng" dirty="0" smtClean="0">
              <a:solidFill>
                <a:srgbClr val="FFFF00"/>
              </a:solidFill>
            </a:endParaRPr>
          </a:p>
          <a:p>
            <a:pPr eaLnBrk="1" hangingPunct="1">
              <a:lnSpc>
                <a:spcPct val="10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b="1" u="sng" dirty="0" smtClean="0">
              <a:solidFill>
                <a:srgbClr val="FFFF00"/>
              </a:solidFill>
            </a:endParaRPr>
          </a:p>
          <a:p>
            <a:pP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p>
        </p:txBody>
      </p:sp>
      <p:sp>
        <p:nvSpPr>
          <p:cNvPr id="5" name="Rectangle 4"/>
          <p:cNvSpPr/>
          <p:nvPr/>
        </p:nvSpPr>
        <p:spPr>
          <a:xfrm>
            <a:off x="827088" y="1341438"/>
            <a:ext cx="7388225" cy="998537"/>
          </a:xfrm>
          <a:prstGeom prst="rect">
            <a:avLst/>
          </a:prstGeom>
        </p:spPr>
        <p:txBody>
          <a:bodyPr>
            <a:spAutoFit/>
          </a:bodyPr>
          <a:lstStyle/>
          <a:p>
            <a:pPr marL="514350" indent="-514350" eaLnBrk="1" hangingPunct="1">
              <a:lnSpc>
                <a:spcPct val="92000"/>
              </a:lnSpc>
              <a:buClr>
                <a:srgbClr val="FFFFFF"/>
              </a:buClr>
              <a:buSzPct val="100000"/>
              <a:buFont typeface="+mj-lt"/>
              <a:buAutoNum type="arabicPeriod"/>
              <a:defRPr/>
            </a:pPr>
            <a:r>
              <a:rPr lang="el-GR" sz="2800" b="1" dirty="0">
                <a:latin typeface="+mj-lt"/>
              </a:rPr>
              <a:t>  </a:t>
            </a:r>
            <a:r>
              <a:rPr lang="el-GR" sz="3200" b="1" dirty="0">
                <a:latin typeface="+mj-lt"/>
              </a:rPr>
              <a:t>τί είναι γλώσσα (ποια η φύση της)</a:t>
            </a:r>
          </a:p>
          <a:p>
            <a:pPr marL="514350" indent="-514350" eaLnBrk="1" hangingPunct="1">
              <a:lnSpc>
                <a:spcPct val="92000"/>
              </a:lnSpc>
              <a:buClr>
                <a:srgbClr val="FFFFFF"/>
              </a:buClr>
              <a:buSzPct val="100000"/>
              <a:buFont typeface="+mj-lt"/>
              <a:buAutoNum type="arabicPeriod"/>
              <a:defRPr/>
            </a:pPr>
            <a:r>
              <a:rPr lang="el-GR" sz="3200" b="1" dirty="0">
                <a:latin typeface="+mj-lt"/>
              </a:rPr>
              <a:t>  κάτω από ποιες συνθήκες μαθαίνεται</a:t>
            </a:r>
            <a:endParaRPr lang="el-GR" sz="3200" dirty="0">
              <a:latin typeface="Arial"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63"/>
            <a:ext cx="8226425" cy="5624512"/>
          </a:xfrm>
        </p:spPr>
        <p:txBody>
          <a:bodyPr/>
          <a:lstStyle/>
          <a:p>
            <a:pPr marL="514350" indent="-514350" algn="ctr" eaLnBrk="1" hangingPunct="1">
              <a:lnSpc>
                <a:spcPct val="100000"/>
              </a:lnSpc>
              <a:spcBef>
                <a:spcPts val="600"/>
              </a:spcBef>
              <a:buFont typeface="Wingdings" pitchFamily="2" charset="2"/>
              <a:buAutoNum type="arabicPeriod"/>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FFFF00"/>
                </a:solidFill>
              </a:rPr>
              <a:t>Φ</a:t>
            </a:r>
            <a:r>
              <a:rPr lang="en-GB" b="1" u="sng" dirty="0" err="1" smtClean="0">
                <a:solidFill>
                  <a:srgbClr val="FFFF00"/>
                </a:solidFill>
              </a:rPr>
              <a:t>ύση</a:t>
            </a:r>
            <a:r>
              <a:rPr lang="en-GB" b="1" u="sng" dirty="0" smtClean="0">
                <a:solidFill>
                  <a:srgbClr val="FFFF00"/>
                </a:solidFill>
              </a:rPr>
              <a:t>  </a:t>
            </a:r>
            <a:r>
              <a:rPr lang="en-GB" b="1" u="sng" dirty="0" err="1" smtClean="0">
                <a:solidFill>
                  <a:srgbClr val="FFFF00"/>
                </a:solidFill>
              </a:rPr>
              <a:t>γλώσσας</a:t>
            </a:r>
            <a:r>
              <a:rPr lang="en-GB" b="1" dirty="0" smtClean="0"/>
              <a:t>: </a:t>
            </a:r>
          </a:p>
          <a:p>
            <a:pPr marL="514350" indent="-514350"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b="1" dirty="0" smtClean="0"/>
          </a:p>
          <a:p>
            <a:pPr eaLnBrk="1" hangingPunct="1">
              <a:lnSpc>
                <a:spcPct val="10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solidFill>
                  <a:srgbClr val="FFFF00"/>
                </a:solidFill>
              </a:rPr>
              <a:t> </a:t>
            </a:r>
            <a:r>
              <a:rPr lang="el-GR" sz="2800" b="1" u="sng" dirty="0" smtClean="0">
                <a:solidFill>
                  <a:srgbClr val="FFFF00"/>
                </a:solidFill>
              </a:rPr>
              <a:t>Τ</a:t>
            </a:r>
            <a:r>
              <a:rPr lang="en-GB" sz="2800" b="1" u="sng" dirty="0" smtClean="0">
                <a:solidFill>
                  <a:srgbClr val="FFFF00"/>
                </a:solidFill>
              </a:rPr>
              <a:t>ι </a:t>
            </a:r>
            <a:r>
              <a:rPr lang="el-GR" sz="2800" b="1" u="sng" dirty="0" smtClean="0">
                <a:solidFill>
                  <a:srgbClr val="FFFF00"/>
                </a:solidFill>
              </a:rPr>
              <a:t>θεωρούμε ότι είναι γλώσσα</a:t>
            </a:r>
            <a:r>
              <a:rPr lang="el-GR" sz="2800" b="1" dirty="0" smtClean="0"/>
              <a:t>, δηλ. τί </a:t>
            </a:r>
            <a:r>
              <a:rPr lang="en-GB" sz="2800" b="1" dirty="0" err="1" smtClean="0"/>
              <a:t>στοχεύει</a:t>
            </a:r>
            <a:r>
              <a:rPr lang="en-GB" sz="2800" b="1" dirty="0" smtClean="0"/>
              <a:t> </a:t>
            </a:r>
            <a:r>
              <a:rPr lang="en-GB" sz="2800" b="1" dirty="0" err="1" smtClean="0"/>
              <a:t>να</a:t>
            </a:r>
            <a:r>
              <a:rPr lang="en-GB" sz="2800" b="1" dirty="0" smtClean="0"/>
              <a:t> </a:t>
            </a:r>
            <a:r>
              <a:rPr lang="en-GB" sz="2800" b="1" dirty="0" err="1" smtClean="0"/>
              <a:t>μάθει</a:t>
            </a:r>
            <a:r>
              <a:rPr lang="en-GB" sz="2800" b="1" dirty="0" smtClean="0"/>
              <a:t> </a:t>
            </a:r>
            <a:r>
              <a:rPr lang="en-GB" sz="2800" b="1" dirty="0" err="1" smtClean="0"/>
              <a:t>το</a:t>
            </a:r>
            <a:r>
              <a:rPr lang="en-GB" sz="2800" b="1" dirty="0" smtClean="0"/>
              <a:t> </a:t>
            </a:r>
            <a:r>
              <a:rPr lang="en-GB" sz="2800" b="1" dirty="0" err="1" smtClean="0"/>
              <a:t>παιδί</a:t>
            </a:r>
            <a:r>
              <a:rPr lang="en-GB" sz="2800" b="1" dirty="0" smtClean="0"/>
              <a:t> </a:t>
            </a:r>
            <a:r>
              <a:rPr lang="el-GR" sz="2800" b="1" dirty="0" smtClean="0"/>
              <a:t> (βλ. 3 διαφορετικές θεωρήσεις)</a:t>
            </a:r>
            <a:endParaRPr lang="en-GB" sz="2800" b="1" dirty="0" smtClean="0"/>
          </a:p>
          <a:p>
            <a:pPr lvl="1" eaLnBrk="1" hangingPunct="1">
              <a:lnSpc>
                <a:spcPct val="100000"/>
              </a:lnSpc>
              <a:spcBef>
                <a:spcPts val="5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a:t>
            </a:r>
            <a:r>
              <a:rPr lang="el-GR" b="1" dirty="0" smtClean="0">
                <a:solidFill>
                  <a:srgbClr val="FFFF00"/>
                </a:solidFill>
              </a:rPr>
              <a:t>Ν</a:t>
            </a:r>
            <a:r>
              <a:rPr lang="en-GB" b="1" dirty="0" err="1" smtClean="0">
                <a:solidFill>
                  <a:srgbClr val="FFFF00"/>
                </a:solidFill>
              </a:rPr>
              <a:t>ατιβισμός</a:t>
            </a:r>
            <a:r>
              <a:rPr lang="en-GB" b="1" dirty="0" smtClean="0"/>
              <a:t>:  </a:t>
            </a:r>
            <a:r>
              <a:rPr lang="en-GB" b="1" dirty="0" err="1" smtClean="0"/>
              <a:t>αφηρημένο</a:t>
            </a:r>
            <a:r>
              <a:rPr lang="en-GB" b="1" dirty="0" smtClean="0"/>
              <a:t> </a:t>
            </a:r>
            <a:r>
              <a:rPr lang="en-GB" b="1" dirty="0" err="1" smtClean="0"/>
              <a:t>μαθηματικό</a:t>
            </a:r>
            <a:r>
              <a:rPr lang="en-GB" b="1" dirty="0" smtClean="0"/>
              <a:t> </a:t>
            </a:r>
            <a:r>
              <a:rPr lang="en-GB" b="1" dirty="0" err="1" smtClean="0"/>
              <a:t>σύστημα</a:t>
            </a:r>
            <a:endParaRPr lang="en-GB" b="1" dirty="0" smtClean="0"/>
          </a:p>
          <a:p>
            <a:pPr lvl="1" eaLnBrk="1" hangingPunct="1">
              <a:lnSpc>
                <a:spcPct val="100000"/>
              </a:lnSpc>
              <a:spcBef>
                <a:spcPts val="5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a:t>
            </a:r>
            <a:r>
              <a:rPr lang="el-GR" b="1" dirty="0" smtClean="0">
                <a:solidFill>
                  <a:srgbClr val="FFFF00"/>
                </a:solidFill>
              </a:rPr>
              <a:t>Κ</a:t>
            </a:r>
            <a:r>
              <a:rPr lang="en-GB" b="1" dirty="0" err="1" smtClean="0">
                <a:solidFill>
                  <a:srgbClr val="FFFF00"/>
                </a:solidFill>
              </a:rPr>
              <a:t>ονστρουκτιβισμός</a:t>
            </a:r>
            <a:r>
              <a:rPr lang="en-GB" b="1" dirty="0" smtClean="0"/>
              <a:t>:  </a:t>
            </a:r>
            <a:r>
              <a:rPr lang="en-GB" b="1" dirty="0" err="1" smtClean="0"/>
              <a:t>λέξεις</a:t>
            </a:r>
            <a:r>
              <a:rPr lang="en-GB" b="1" dirty="0" smtClean="0"/>
              <a:t> </a:t>
            </a:r>
            <a:r>
              <a:rPr lang="en-GB" b="1" dirty="0" err="1" smtClean="0"/>
              <a:t>και</a:t>
            </a:r>
            <a:r>
              <a:rPr lang="en-GB" b="1" dirty="0" smtClean="0"/>
              <a:t> </a:t>
            </a:r>
            <a:r>
              <a:rPr lang="en-GB" b="1" dirty="0" err="1" smtClean="0"/>
              <a:t>γραμματικά</a:t>
            </a:r>
            <a:r>
              <a:rPr lang="en-GB" b="1" dirty="0" smtClean="0"/>
              <a:t> </a:t>
            </a:r>
            <a:r>
              <a:rPr lang="en-GB" b="1" dirty="0" err="1" smtClean="0"/>
              <a:t>σχήματα</a:t>
            </a:r>
            <a:r>
              <a:rPr lang="en-GB" b="1" dirty="0" smtClean="0"/>
              <a:t> </a:t>
            </a:r>
            <a:r>
              <a:rPr lang="en-GB" b="1" dirty="0" err="1" smtClean="0"/>
              <a:t>που</a:t>
            </a:r>
            <a:r>
              <a:rPr lang="en-GB" b="1" dirty="0" smtClean="0"/>
              <a:t> </a:t>
            </a:r>
            <a:r>
              <a:rPr lang="el-GR" b="1" dirty="0" smtClean="0"/>
              <a:t>έχουν </a:t>
            </a:r>
            <a:r>
              <a:rPr lang="en-GB" b="1" dirty="0" err="1" smtClean="0"/>
              <a:t>πάντα</a:t>
            </a:r>
            <a:r>
              <a:rPr lang="en-GB" b="1" dirty="0" smtClean="0"/>
              <a:t> </a:t>
            </a:r>
            <a:r>
              <a:rPr lang="en-GB" b="1" dirty="0" err="1" smtClean="0"/>
              <a:t>νόημα</a:t>
            </a:r>
            <a:r>
              <a:rPr lang="en-GB" b="1" dirty="0" smtClean="0"/>
              <a:t> </a:t>
            </a:r>
            <a:r>
              <a:rPr lang="en-GB" b="1" dirty="0" err="1" smtClean="0"/>
              <a:t>και</a:t>
            </a:r>
            <a:r>
              <a:rPr lang="en-GB" b="1" dirty="0" smtClean="0"/>
              <a:t> </a:t>
            </a:r>
            <a:r>
              <a:rPr lang="en-GB" b="1" dirty="0" err="1" smtClean="0"/>
              <a:t>είναι</a:t>
            </a:r>
            <a:r>
              <a:rPr lang="en-GB" b="1" dirty="0" smtClean="0"/>
              <a:t> </a:t>
            </a:r>
            <a:r>
              <a:rPr lang="en-GB" b="1" dirty="0" err="1" smtClean="0"/>
              <a:t>συνεπώς</a:t>
            </a:r>
            <a:r>
              <a:rPr lang="en-GB" b="1" dirty="0" smtClean="0"/>
              <a:t> </a:t>
            </a:r>
            <a:r>
              <a:rPr lang="en-GB" b="1" dirty="0" err="1" smtClean="0"/>
              <a:t>λιγότερο</a:t>
            </a:r>
            <a:r>
              <a:rPr lang="en-GB" b="1" dirty="0" smtClean="0"/>
              <a:t> </a:t>
            </a:r>
            <a:r>
              <a:rPr lang="en-GB" b="1" dirty="0" err="1" smtClean="0"/>
              <a:t>αφηρημένα</a:t>
            </a:r>
            <a:r>
              <a:rPr lang="el-GR" b="1" dirty="0" smtClean="0"/>
              <a:t> απ’ ότι υποθέτει η προσέγγιση της γλώσσας ως μαθηματικού συστήματος</a:t>
            </a:r>
            <a:endParaRPr lang="en-GB" b="1" dirty="0" smtClean="0"/>
          </a:p>
          <a:p>
            <a:pPr lvl="1" eaLnBrk="1" hangingPunct="1">
              <a:lnSpc>
                <a:spcPct val="100000"/>
              </a:lnSpc>
              <a:spcBef>
                <a:spcPts val="5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	-</a:t>
            </a:r>
            <a:r>
              <a:rPr lang="el-GR" b="1" dirty="0" smtClean="0">
                <a:solidFill>
                  <a:srgbClr val="FFFF00"/>
                </a:solidFill>
              </a:rPr>
              <a:t>Σ</a:t>
            </a:r>
            <a:r>
              <a:rPr lang="en-GB" b="1" dirty="0" err="1" smtClean="0">
                <a:solidFill>
                  <a:srgbClr val="FFFF00"/>
                </a:solidFill>
              </a:rPr>
              <a:t>υμπεριφορισμός</a:t>
            </a:r>
            <a:r>
              <a:rPr lang="en-GB" b="1" dirty="0" smtClean="0"/>
              <a:t>:  </a:t>
            </a:r>
            <a:r>
              <a:rPr lang="en-GB" b="1" dirty="0" err="1" smtClean="0"/>
              <a:t>άθροισμα</a:t>
            </a:r>
            <a:r>
              <a:rPr lang="en-GB" b="1" dirty="0" smtClean="0"/>
              <a:t> </a:t>
            </a:r>
            <a:r>
              <a:rPr lang="el-GR" b="1" dirty="0" smtClean="0"/>
              <a:t>από </a:t>
            </a:r>
            <a:r>
              <a:rPr lang="en-GB" b="1" dirty="0" err="1" smtClean="0"/>
              <a:t>συσχετίσεις</a:t>
            </a:r>
            <a:r>
              <a:rPr lang="en-GB" b="1" dirty="0" smtClean="0"/>
              <a:t> </a:t>
            </a:r>
            <a:r>
              <a:rPr lang="en-GB" b="1" dirty="0" err="1" smtClean="0"/>
              <a:t>προτάσεων</a:t>
            </a:r>
            <a:r>
              <a:rPr lang="en-GB" b="1" dirty="0" smtClean="0"/>
              <a:t> </a:t>
            </a:r>
            <a:r>
              <a:rPr lang="en-GB" b="1" dirty="0" err="1" smtClean="0"/>
              <a:t>με</a:t>
            </a:r>
            <a:r>
              <a:rPr lang="en-GB" b="1" dirty="0" smtClean="0"/>
              <a:t> </a:t>
            </a:r>
            <a:r>
              <a:rPr lang="en-GB" b="1" dirty="0" err="1" smtClean="0"/>
              <a:t>καταστάσεις</a:t>
            </a:r>
            <a:r>
              <a:rPr lang="en-GB" b="1" dirty="0" smtClean="0"/>
              <a:t> </a:t>
            </a:r>
          </a:p>
          <a:p>
            <a:pPr>
              <a:defRPr/>
            </a:pPr>
            <a:endParaRPr lang="el-GR" dirty="0"/>
          </a:p>
        </p:txBody>
      </p:sp>
      <p:sp>
        <p:nvSpPr>
          <p:cNvPr id="63491" name="3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5C1E2671-8D3C-4A30-B5B9-474F15B4109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16</a:t>
            </a:fld>
            <a:endParaRPr lang="en-GB" altLang="el-GR" sz="1200" smtClean="0">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595A4A1-102E-46F4-8150-2888AD076DAD}"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17</a:t>
            </a:fld>
            <a:endParaRPr lang="en-GB" altLang="el-GR" sz="1200" smtClean="0">
              <a:latin typeface="Arial" panose="020B0604020202020204" pitchFamily="34" charset="0"/>
            </a:endParaRPr>
          </a:p>
        </p:txBody>
      </p:sp>
      <p:sp>
        <p:nvSpPr>
          <p:cNvPr id="12289" name="Rectangle 1"/>
          <p:cNvSpPr>
            <a:spLocks noGrp="1" noChangeArrowheads="1"/>
          </p:cNvSpPr>
          <p:nvPr>
            <p:ph type="title"/>
          </p:nvPr>
        </p:nvSpPr>
        <p:spPr>
          <a:xfrm>
            <a:off x="457200" y="-53975"/>
            <a:ext cx="8229600" cy="1035050"/>
          </a:xfrm>
        </p:spPr>
        <p:txBody>
          <a:bodyPr/>
          <a:lstStyle/>
          <a:p>
            <a:pPr eaLnBrk="1" hangingPunct="1">
              <a:lnSpc>
                <a:spcPct val="100000"/>
              </a:lnSpc>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3200" dirty="0" smtClean="0">
                <a:solidFill>
                  <a:srgbClr val="FFCC00"/>
                </a:solidFill>
              </a:rPr>
              <a:t/>
            </a:r>
            <a:br>
              <a:rPr lang="el-GR" sz="3200" dirty="0" smtClean="0">
                <a:solidFill>
                  <a:srgbClr val="FFCC00"/>
                </a:solidFill>
              </a:rPr>
            </a:br>
            <a:r>
              <a:rPr lang="el-GR" sz="3200" dirty="0" smtClean="0">
                <a:solidFill>
                  <a:srgbClr val="FFCC00"/>
                </a:solidFill>
              </a:rPr>
              <a:t>Πιο αναλυτικά: </a:t>
            </a:r>
            <a:r>
              <a:rPr lang="en-GB" sz="3200" dirty="0" smtClean="0">
                <a:solidFill>
                  <a:srgbClr val="FFCC00"/>
                </a:solidFill>
              </a:rPr>
              <a:t>τ</a:t>
            </a:r>
            <a:r>
              <a:rPr lang="el-GR" sz="3200" dirty="0" smtClean="0">
                <a:solidFill>
                  <a:srgbClr val="FFCC00"/>
                </a:solidFill>
              </a:rPr>
              <a:t>ί</a:t>
            </a:r>
            <a:r>
              <a:rPr lang="en-GB" sz="3200" dirty="0" smtClean="0">
                <a:solidFill>
                  <a:srgbClr val="FFCC00"/>
                </a:solidFill>
              </a:rPr>
              <a:t> </a:t>
            </a:r>
            <a:r>
              <a:rPr lang="en-GB" sz="3200" dirty="0" err="1" smtClean="0">
                <a:solidFill>
                  <a:srgbClr val="FFCC00"/>
                </a:solidFill>
              </a:rPr>
              <a:t>είναι</a:t>
            </a:r>
            <a:r>
              <a:rPr lang="en-GB" sz="3200" dirty="0" smtClean="0">
                <a:solidFill>
                  <a:srgbClr val="FFCC00"/>
                </a:solidFill>
              </a:rPr>
              <a:t> </a:t>
            </a:r>
            <a:r>
              <a:rPr lang="en-GB" sz="3200" dirty="0" err="1" smtClean="0">
                <a:solidFill>
                  <a:srgbClr val="FFCC00"/>
                </a:solidFill>
              </a:rPr>
              <a:t>γλώσσα</a:t>
            </a:r>
            <a:r>
              <a:rPr lang="en-GB" sz="2800" dirty="0" smtClean="0">
                <a:solidFill>
                  <a:srgbClr val="FFCC00"/>
                </a:solidFill>
              </a:rPr>
              <a:t/>
            </a:r>
            <a:br>
              <a:rPr lang="en-GB" sz="2800" dirty="0" smtClean="0">
                <a:solidFill>
                  <a:srgbClr val="FFCC00"/>
                </a:solidFill>
              </a:rPr>
            </a:br>
            <a:r>
              <a:rPr lang="el-GR" sz="2800" dirty="0" smtClean="0">
                <a:solidFill>
                  <a:srgbClr val="FFCC00"/>
                </a:solidFill>
              </a:rPr>
              <a:t/>
            </a:r>
            <a:br>
              <a:rPr lang="el-GR" sz="2800" dirty="0" smtClean="0">
                <a:solidFill>
                  <a:srgbClr val="FFCC00"/>
                </a:solidFill>
              </a:rPr>
            </a:br>
            <a:endParaRPr lang="en-GB" sz="2800" dirty="0" smtClean="0">
              <a:solidFill>
                <a:srgbClr val="FFCC00"/>
              </a:solidFill>
            </a:endParaRPr>
          </a:p>
        </p:txBody>
      </p:sp>
      <p:sp>
        <p:nvSpPr>
          <p:cNvPr id="2" name="Rectangle 2"/>
          <p:cNvSpPr>
            <a:spLocks noGrp="1" noChangeArrowheads="1"/>
          </p:cNvSpPr>
          <p:nvPr>
            <p:ph type="body" idx="1"/>
          </p:nvPr>
        </p:nvSpPr>
        <p:spPr>
          <a:xfrm>
            <a:off x="0" y="836613"/>
            <a:ext cx="9144000" cy="6021387"/>
          </a:xfrm>
        </p:spPr>
        <p:txBody>
          <a:bodyPr/>
          <a:lstStyle/>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99FFCC"/>
                </a:solidFill>
              </a:rPr>
              <a:t>Συμπεριφορισμός στην ψυχολογία</a:t>
            </a:r>
            <a:r>
              <a:rPr lang="en-GB" sz="2800" b="1" dirty="0" smtClean="0"/>
              <a:t> </a:t>
            </a:r>
            <a:r>
              <a:rPr lang="en-GB" sz="2800" b="1" dirty="0" err="1" smtClean="0"/>
              <a:t>τέλη</a:t>
            </a:r>
            <a:r>
              <a:rPr lang="en-GB" sz="2800" b="1" dirty="0" smtClean="0"/>
              <a:t> </a:t>
            </a:r>
            <a:r>
              <a:rPr lang="en-GB" sz="2800" b="1" dirty="0" err="1" smtClean="0"/>
              <a:t>δεκαετίας</a:t>
            </a:r>
            <a:r>
              <a:rPr lang="en-GB" sz="2800" b="1" dirty="0" smtClean="0"/>
              <a:t> ’50:</a:t>
            </a:r>
            <a:endParaRPr lang="el-GR" sz="2800" b="1" dirty="0" smtClean="0"/>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FFFFCC"/>
                </a:solidFill>
              </a:rPr>
              <a:t>Η γλώσσα </a:t>
            </a:r>
            <a:r>
              <a:rPr lang="el-GR" sz="2800" b="1" u="sng" dirty="0" err="1" smtClean="0">
                <a:solidFill>
                  <a:srgbClr val="FFFFCC"/>
                </a:solidFill>
              </a:rPr>
              <a:t>κατάλ</a:t>
            </a:r>
            <a:r>
              <a:rPr lang="en-GB" sz="2800" b="1" u="sng" dirty="0" err="1" smtClean="0">
                <a:solidFill>
                  <a:srgbClr val="FFFFCC"/>
                </a:solidFill>
              </a:rPr>
              <a:t>ογος</a:t>
            </a:r>
            <a:r>
              <a:rPr lang="en-GB" sz="2800" b="1" u="sng" dirty="0" smtClean="0">
                <a:solidFill>
                  <a:srgbClr val="FFFFCC"/>
                </a:solidFill>
              </a:rPr>
              <a:t> </a:t>
            </a:r>
            <a:r>
              <a:rPr lang="en-GB" sz="2800" b="1" u="sng" dirty="0" err="1" smtClean="0">
                <a:solidFill>
                  <a:srgbClr val="FFFFCC"/>
                </a:solidFill>
              </a:rPr>
              <a:t>εκφράσεων</a:t>
            </a:r>
            <a:r>
              <a:rPr lang="el-GR" sz="2800" b="1" dirty="0" smtClean="0">
                <a:solidFill>
                  <a:srgbClr val="FFFFCC"/>
                </a:solidFill>
              </a:rPr>
              <a:t>, </a:t>
            </a:r>
            <a:r>
              <a:rPr lang="en-GB" sz="2800" b="1" dirty="0" err="1" smtClean="0">
                <a:solidFill>
                  <a:srgbClr val="FFFFCC"/>
                </a:solidFill>
              </a:rPr>
              <a:t>κάθε</a:t>
            </a:r>
            <a:r>
              <a:rPr lang="en-GB" sz="2800" b="1" dirty="0" smtClean="0">
                <a:solidFill>
                  <a:srgbClr val="FFFFCC"/>
                </a:solidFill>
              </a:rPr>
              <a:t> μ</a:t>
            </a:r>
            <a:r>
              <a:rPr lang="el-GR" sz="2800" b="1" dirty="0" smtClean="0">
                <a:solidFill>
                  <a:srgbClr val="FFFFCC"/>
                </a:solidFill>
              </a:rPr>
              <a:t>ί</a:t>
            </a:r>
            <a:r>
              <a:rPr lang="en-GB" sz="2800" b="1" dirty="0" smtClean="0">
                <a:solidFill>
                  <a:srgbClr val="FFFFCC"/>
                </a:solidFill>
              </a:rPr>
              <a:t>α </a:t>
            </a:r>
            <a:r>
              <a:rPr lang="en-GB" sz="2800" b="1" dirty="0" err="1" smtClean="0">
                <a:solidFill>
                  <a:srgbClr val="FFFFCC"/>
                </a:solidFill>
              </a:rPr>
              <a:t>για</a:t>
            </a:r>
            <a:r>
              <a:rPr lang="en-GB" sz="2800" b="1" dirty="0" smtClean="0">
                <a:solidFill>
                  <a:srgbClr val="FFFFCC"/>
                </a:solidFill>
              </a:rPr>
              <a:t> </a:t>
            </a:r>
            <a:r>
              <a:rPr lang="en-GB" sz="2800" b="1" dirty="0" err="1" smtClean="0">
                <a:solidFill>
                  <a:srgbClr val="FFFFCC"/>
                </a:solidFill>
              </a:rPr>
              <a:t>άλλη</a:t>
            </a:r>
            <a:r>
              <a:rPr lang="en-GB" sz="2800" b="1" dirty="0" smtClean="0">
                <a:solidFill>
                  <a:srgbClr val="FFFFCC"/>
                </a:solidFill>
              </a:rPr>
              <a:t> </a:t>
            </a:r>
            <a:r>
              <a:rPr lang="en-GB" sz="2800" b="1" dirty="0" err="1" smtClean="0">
                <a:solidFill>
                  <a:srgbClr val="FFFFCC"/>
                </a:solidFill>
              </a:rPr>
              <a:t>περίσταση</a:t>
            </a:r>
            <a:r>
              <a:rPr lang="en-GB" sz="2800" b="1" dirty="0" smtClean="0"/>
              <a:t>   </a:t>
            </a:r>
            <a:endParaRPr lang="el-GR" sz="2800" b="1" dirty="0" smtClean="0"/>
          </a:p>
          <a:p>
            <a:pPr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n-GB" sz="2800" b="1" dirty="0" smtClean="0">
                <a:solidFill>
                  <a:srgbClr val="99FFCC"/>
                </a:solidFill>
              </a:rPr>
              <a:t>vs.</a:t>
            </a:r>
          </a:p>
          <a:p>
            <a:pPr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l-GR" sz="2800" b="1" dirty="0" smtClean="0">
                <a:solidFill>
                  <a:srgbClr val="99FFCC"/>
                </a:solidFill>
              </a:rPr>
              <a:t>Γλωσσολογική προσέγγιση:  </a:t>
            </a:r>
          </a:p>
          <a:p>
            <a:pPr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Η γλώσσα </a:t>
            </a:r>
            <a:r>
              <a:rPr lang="en-GB" sz="2800" b="1" u="sng" dirty="0" err="1" smtClean="0">
                <a:solidFill>
                  <a:srgbClr val="FFFFCC"/>
                </a:solidFill>
              </a:rPr>
              <a:t>σύστημα</a:t>
            </a:r>
            <a:r>
              <a:rPr lang="en-GB" sz="2800" b="1" u="sng" dirty="0" smtClean="0">
                <a:solidFill>
                  <a:srgbClr val="FFFFCC"/>
                </a:solidFill>
              </a:rPr>
              <a:t> </a:t>
            </a:r>
            <a:r>
              <a:rPr lang="el-GR" sz="2800" b="1" u="sng" dirty="0" smtClean="0">
                <a:solidFill>
                  <a:srgbClr val="FFFFCC"/>
                </a:solidFill>
              </a:rPr>
              <a:t>στοιχείων (ή κατηγοριών) </a:t>
            </a:r>
            <a:r>
              <a:rPr lang="en-GB" sz="2800" b="1" u="sng" dirty="0" err="1" smtClean="0">
                <a:solidFill>
                  <a:srgbClr val="FFFFCC"/>
                </a:solidFill>
              </a:rPr>
              <a:t>και</a:t>
            </a:r>
            <a:r>
              <a:rPr lang="en-GB" sz="2800" b="1" u="sng" dirty="0" smtClean="0">
                <a:solidFill>
                  <a:srgbClr val="FFFFCC"/>
                </a:solidFill>
              </a:rPr>
              <a:t> </a:t>
            </a:r>
            <a:r>
              <a:rPr lang="en-GB" sz="2800" b="1" u="sng" dirty="0" err="1" smtClean="0">
                <a:solidFill>
                  <a:srgbClr val="FFFFCC"/>
                </a:solidFill>
              </a:rPr>
              <a:t>κανόνων</a:t>
            </a:r>
            <a:r>
              <a:rPr lang="en-GB" sz="2800" b="1" u="sng" dirty="0" smtClean="0">
                <a:solidFill>
                  <a:srgbClr val="FFFFCC"/>
                </a:solidFill>
              </a:rPr>
              <a:t> </a:t>
            </a:r>
            <a:r>
              <a:rPr lang="en-GB" sz="2800" b="1" u="sng" dirty="0" err="1" smtClean="0">
                <a:solidFill>
                  <a:srgbClr val="FFFFCC"/>
                </a:solidFill>
              </a:rPr>
              <a:t>σύνθεσής</a:t>
            </a:r>
            <a:r>
              <a:rPr lang="en-GB" sz="2800" b="1" u="sng" dirty="0" smtClean="0">
                <a:solidFill>
                  <a:srgbClr val="FFFFCC"/>
                </a:solidFill>
              </a:rPr>
              <a:t> </a:t>
            </a:r>
            <a:r>
              <a:rPr lang="en-GB" sz="2800" b="1" u="sng" dirty="0" err="1" smtClean="0">
                <a:solidFill>
                  <a:srgbClr val="FFFFCC"/>
                </a:solidFill>
              </a:rPr>
              <a:t>τους</a:t>
            </a:r>
            <a:r>
              <a:rPr lang="en-GB" sz="2800" b="1" dirty="0" smtClean="0"/>
              <a:t> </a:t>
            </a:r>
            <a:r>
              <a:rPr lang="en-GB" sz="2800" b="1" dirty="0" err="1" smtClean="0"/>
              <a:t>που</a:t>
            </a:r>
            <a:r>
              <a:rPr lang="en-GB" sz="2800" b="1" dirty="0" smtClean="0"/>
              <a:t> </a:t>
            </a:r>
            <a:r>
              <a:rPr lang="en-GB" sz="2800" b="1" dirty="0" err="1" smtClean="0"/>
              <a:t>παρέχει</a:t>
            </a:r>
            <a:r>
              <a:rPr lang="en-GB" sz="2800" b="1" dirty="0" smtClean="0"/>
              <a:t> </a:t>
            </a:r>
            <a:r>
              <a:rPr lang="en-GB" sz="2800" b="1" dirty="0" err="1" smtClean="0"/>
              <a:t>δυνατότητα</a:t>
            </a:r>
            <a:r>
              <a:rPr lang="en-GB" sz="2800" b="1" dirty="0" smtClean="0"/>
              <a:t>  </a:t>
            </a:r>
            <a:r>
              <a:rPr lang="en-GB" sz="2800" b="1" dirty="0" err="1" smtClean="0"/>
              <a:t>άπειρων</a:t>
            </a:r>
            <a:r>
              <a:rPr lang="en-GB" sz="2800" b="1" dirty="0" smtClean="0"/>
              <a:t> </a:t>
            </a:r>
            <a:r>
              <a:rPr lang="en-GB" sz="2800" b="1" dirty="0" err="1" smtClean="0"/>
              <a:t>προτάσ</a:t>
            </a:r>
            <a:r>
              <a:rPr lang="en-GB" b="1" dirty="0" err="1" smtClean="0"/>
              <a:t>εων</a:t>
            </a:r>
            <a:endParaRPr lang="en-GB" b="1" dirty="0" smtClean="0"/>
          </a:p>
          <a:p>
            <a:pPr algn="ct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FF00"/>
                </a:solidFill>
              </a:rPr>
              <a:t>όσο</a:t>
            </a:r>
            <a:r>
              <a:rPr lang="en-GB" sz="2800" b="1" u="sng" dirty="0" smtClean="0">
                <a:solidFill>
                  <a:srgbClr val="FFFF00"/>
                </a:solidFill>
              </a:rPr>
              <a:t> </a:t>
            </a:r>
            <a:r>
              <a:rPr lang="en-GB" sz="2800" b="1" u="sng" dirty="0" err="1" smtClean="0">
                <a:solidFill>
                  <a:srgbClr val="FFFF00"/>
                </a:solidFill>
              </a:rPr>
              <a:t>πιο</a:t>
            </a:r>
            <a:r>
              <a:rPr lang="en-GB" sz="2800" b="1" u="sng" dirty="0" smtClean="0">
                <a:solidFill>
                  <a:srgbClr val="FFFF00"/>
                </a:solidFill>
              </a:rPr>
              <a:t> </a:t>
            </a:r>
            <a:r>
              <a:rPr lang="en-GB" sz="2800" b="1" u="sng" dirty="0" err="1" smtClean="0">
                <a:solidFill>
                  <a:srgbClr val="FFFF00"/>
                </a:solidFill>
              </a:rPr>
              <a:t>αφηρημένο</a:t>
            </a:r>
            <a:r>
              <a:rPr lang="en-GB" sz="2800" b="1" u="sng" dirty="0" smtClean="0"/>
              <a:t> </a:t>
            </a:r>
            <a:r>
              <a:rPr lang="en-GB" sz="2800" b="1" dirty="0" err="1" smtClean="0"/>
              <a:t>το</a:t>
            </a:r>
            <a:r>
              <a:rPr lang="en-GB" sz="2800" b="1" dirty="0" smtClean="0"/>
              <a:t> </a:t>
            </a:r>
            <a:r>
              <a:rPr lang="en-GB" sz="2800" b="1" dirty="0" err="1" smtClean="0"/>
              <a:t>γλωσσικό</a:t>
            </a:r>
            <a:r>
              <a:rPr lang="en-GB" sz="2800" b="1" dirty="0" smtClean="0"/>
              <a:t> </a:t>
            </a:r>
            <a:r>
              <a:rPr lang="en-GB" sz="2800" b="1" dirty="0" err="1" smtClean="0"/>
              <a:t>σύστημα</a:t>
            </a:r>
            <a:endParaRPr lang="en-GB" sz="2800" b="1" dirty="0" smtClean="0"/>
          </a:p>
          <a:p>
            <a:pPr algn="ct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και</a:t>
            </a:r>
            <a:r>
              <a:rPr lang="en-GB" sz="2800" b="1" dirty="0" smtClean="0"/>
              <a:t> </a:t>
            </a:r>
            <a:r>
              <a:rPr lang="en-GB" sz="2800" b="1" u="sng" dirty="0" err="1" smtClean="0">
                <a:solidFill>
                  <a:srgbClr val="FFFF00"/>
                </a:solidFill>
              </a:rPr>
              <a:t>όσο</a:t>
            </a:r>
            <a:r>
              <a:rPr lang="en-GB" sz="2800" b="1" u="sng" dirty="0" smtClean="0">
                <a:solidFill>
                  <a:srgbClr val="FFFF00"/>
                </a:solidFill>
              </a:rPr>
              <a:t> </a:t>
            </a:r>
            <a:r>
              <a:rPr lang="en-GB" sz="2800" b="1" u="sng" dirty="0" err="1" smtClean="0">
                <a:solidFill>
                  <a:srgbClr val="FFFF00"/>
                </a:solidFill>
              </a:rPr>
              <a:t>πιο</a:t>
            </a:r>
            <a:r>
              <a:rPr lang="en-GB" sz="2800" b="1" u="sng" dirty="0" smtClean="0">
                <a:solidFill>
                  <a:srgbClr val="FFFF00"/>
                </a:solidFill>
              </a:rPr>
              <a:t> </a:t>
            </a:r>
            <a:r>
              <a:rPr lang="en-GB" sz="2800" b="1" u="sng" dirty="0" err="1" smtClean="0">
                <a:solidFill>
                  <a:srgbClr val="FFFF00"/>
                </a:solidFill>
              </a:rPr>
              <a:t>αυτόνομο</a:t>
            </a:r>
            <a:r>
              <a:rPr lang="en-GB" sz="2800" b="1" dirty="0" smtClean="0"/>
              <a:t> </a:t>
            </a:r>
            <a:r>
              <a:rPr lang="en-GB" sz="2800" b="1" dirty="0" err="1" smtClean="0"/>
              <a:t>από</a:t>
            </a:r>
            <a:r>
              <a:rPr lang="en-GB" sz="2800" b="1" dirty="0" smtClean="0"/>
              <a:t> </a:t>
            </a:r>
            <a:r>
              <a:rPr lang="en-GB" sz="2800" b="1" dirty="0" err="1" smtClean="0"/>
              <a:t>άλλου</a:t>
            </a:r>
            <a:r>
              <a:rPr lang="en-GB" sz="2800" b="1" dirty="0" smtClean="0"/>
              <a:t> </a:t>
            </a:r>
            <a:r>
              <a:rPr lang="en-GB" sz="2800" b="1" dirty="0" err="1" smtClean="0"/>
              <a:t>τύπου</a:t>
            </a:r>
            <a:r>
              <a:rPr lang="en-GB" sz="2800" b="1" dirty="0" smtClean="0"/>
              <a:t> </a:t>
            </a:r>
            <a:r>
              <a:rPr lang="en-GB" sz="2800" b="1" dirty="0" err="1" smtClean="0"/>
              <a:t>γνώσεις</a:t>
            </a:r>
            <a:endParaRPr lang="el-GR" sz="2800" b="1" dirty="0" smtClean="0"/>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dirty="0" smtClean="0"/>
              <a:t>↓</a:t>
            </a:r>
          </a:p>
          <a:p>
            <a:pPr marL="715963" indent="-715963"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n-GB" sz="2800" b="1" dirty="0" err="1" smtClean="0">
                <a:solidFill>
                  <a:srgbClr val="FFFFCC"/>
                </a:solidFill>
              </a:rPr>
              <a:t>τόσο</a:t>
            </a:r>
            <a:r>
              <a:rPr lang="en-GB" sz="2800" b="1" dirty="0" smtClean="0">
                <a:solidFill>
                  <a:srgbClr val="FFFFCC"/>
                </a:solidFill>
              </a:rPr>
              <a:t> </a:t>
            </a:r>
            <a:r>
              <a:rPr lang="en-GB" sz="2800" b="1" dirty="0" err="1" smtClean="0">
                <a:solidFill>
                  <a:srgbClr val="FFFFCC"/>
                </a:solidFill>
              </a:rPr>
              <a:t>πιο</a:t>
            </a:r>
            <a:r>
              <a:rPr lang="en-GB" sz="2800" b="1" dirty="0" smtClean="0">
                <a:solidFill>
                  <a:srgbClr val="FFFFCC"/>
                </a:solidFill>
              </a:rPr>
              <a:t> </a:t>
            </a:r>
            <a:r>
              <a:rPr lang="en-GB" sz="2800" b="1" dirty="0" err="1" smtClean="0">
                <a:solidFill>
                  <a:srgbClr val="FFFFCC"/>
                </a:solidFill>
              </a:rPr>
              <a:t>δύσκολο</a:t>
            </a:r>
            <a:r>
              <a:rPr lang="en-GB" sz="2800" b="1" dirty="0" smtClean="0">
                <a:solidFill>
                  <a:srgbClr val="FFFFCC"/>
                </a:solidFill>
              </a:rPr>
              <a:t> </a:t>
            </a:r>
            <a:r>
              <a:rPr lang="en-GB" sz="2800" b="1" dirty="0" err="1" smtClean="0">
                <a:solidFill>
                  <a:srgbClr val="FFFFCC"/>
                </a:solidFill>
              </a:rPr>
              <a:t>να</a:t>
            </a:r>
            <a:r>
              <a:rPr lang="en-GB" sz="2800" b="1" dirty="0" smtClean="0">
                <a:solidFill>
                  <a:srgbClr val="FFFFCC"/>
                </a:solidFill>
              </a:rPr>
              <a:t> </a:t>
            </a:r>
            <a:r>
              <a:rPr lang="en-GB" sz="2800" b="1" dirty="0" err="1" smtClean="0">
                <a:solidFill>
                  <a:srgbClr val="FFFFCC"/>
                </a:solidFill>
              </a:rPr>
              <a:t>εξηγηθεί</a:t>
            </a:r>
            <a:r>
              <a:rPr lang="en-GB" sz="2800" b="1" dirty="0" smtClean="0">
                <a:solidFill>
                  <a:srgbClr val="FFFFCC"/>
                </a:solidFill>
              </a:rPr>
              <a:t> η </a:t>
            </a:r>
            <a:r>
              <a:rPr lang="en-GB" sz="2800" b="1" dirty="0" err="1" smtClean="0">
                <a:solidFill>
                  <a:srgbClr val="FFFFCC"/>
                </a:solidFill>
              </a:rPr>
              <a:t>ανάπτυξή</a:t>
            </a:r>
            <a:r>
              <a:rPr lang="en-GB" sz="2800" b="1" dirty="0" smtClean="0">
                <a:solidFill>
                  <a:srgbClr val="FFFFCC"/>
                </a:solidFill>
              </a:rPr>
              <a:t> </a:t>
            </a:r>
            <a:r>
              <a:rPr lang="en-GB" sz="2800" b="1" dirty="0" err="1" smtClean="0">
                <a:solidFill>
                  <a:srgbClr val="FFFFCC"/>
                </a:solidFill>
              </a:rPr>
              <a:t>του</a:t>
            </a:r>
            <a:r>
              <a:rPr lang="en-GB" sz="2800" b="1" dirty="0" smtClean="0"/>
              <a:t> </a:t>
            </a:r>
            <a:r>
              <a:rPr lang="el-GR" sz="2800" b="1" dirty="0" smtClean="0"/>
              <a:t>με βάση γενικές ικανότητες  μάθησης του παιδιού</a:t>
            </a:r>
          </a:p>
          <a:p>
            <a:pPr marL="715963" indent="-715963"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κ</a:t>
            </a:r>
            <a:r>
              <a:rPr lang="en-GB" sz="2800" b="1" dirty="0" err="1" smtClean="0"/>
              <a:t>αι</a:t>
            </a:r>
            <a:r>
              <a:rPr lang="en-GB" sz="2800" b="1" dirty="0" smtClean="0"/>
              <a:t> </a:t>
            </a:r>
            <a:r>
              <a:rPr lang="en-GB" sz="2800" b="1" dirty="0" err="1" smtClean="0"/>
              <a:t>συνεπώς</a:t>
            </a:r>
            <a:r>
              <a:rPr lang="en-GB" sz="2800" b="1" dirty="0" smtClean="0"/>
              <a:t> </a:t>
            </a:r>
            <a:r>
              <a:rPr lang="en-GB" sz="2800" b="1" u="sng" dirty="0" err="1" smtClean="0">
                <a:solidFill>
                  <a:srgbClr val="FFFF00"/>
                </a:solidFill>
              </a:rPr>
              <a:t>τόσο</a:t>
            </a:r>
            <a:r>
              <a:rPr lang="en-GB" sz="2800" b="1" u="sng" dirty="0" smtClean="0">
                <a:solidFill>
                  <a:srgbClr val="FFFF00"/>
                </a:solidFill>
              </a:rPr>
              <a:t> </a:t>
            </a:r>
            <a:r>
              <a:rPr lang="en-GB" sz="2800" b="1" u="sng" dirty="0" err="1" smtClean="0">
                <a:solidFill>
                  <a:srgbClr val="FFFF00"/>
                </a:solidFill>
              </a:rPr>
              <a:t>πιο</a:t>
            </a:r>
            <a:r>
              <a:rPr lang="en-GB" sz="2800" b="1" u="sng" dirty="0" smtClean="0">
                <a:solidFill>
                  <a:srgbClr val="FFFF00"/>
                </a:solidFill>
              </a:rPr>
              <a:t> </a:t>
            </a:r>
            <a:r>
              <a:rPr lang="en-GB" sz="2800" b="1" u="sng" dirty="0" err="1" smtClean="0">
                <a:solidFill>
                  <a:srgbClr val="FFFF00"/>
                </a:solidFill>
              </a:rPr>
              <a:t>πιθανή</a:t>
            </a:r>
            <a:r>
              <a:rPr lang="en-GB" sz="2800" b="1" u="sng" dirty="0" smtClean="0">
                <a:solidFill>
                  <a:srgbClr val="FFFF00"/>
                </a:solidFill>
              </a:rPr>
              <a:t> </a:t>
            </a:r>
            <a:r>
              <a:rPr lang="el-GR" sz="2800" b="1" u="sng" dirty="0" smtClean="0">
                <a:solidFill>
                  <a:srgbClr val="FFFF00"/>
                </a:solidFill>
              </a:rPr>
              <a:t>μια εξήγηση </a:t>
            </a:r>
          </a:p>
          <a:p>
            <a:pPr marL="715963" indent="-715963"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FFFF00"/>
                </a:solidFill>
              </a:rPr>
              <a:t>με βάση </a:t>
            </a:r>
            <a:r>
              <a:rPr lang="en-GB" sz="2800" b="1" u="sng" dirty="0" err="1" smtClean="0">
                <a:solidFill>
                  <a:srgbClr val="FFFF00"/>
                </a:solidFill>
              </a:rPr>
              <a:t>ειδικά</a:t>
            </a:r>
            <a:r>
              <a:rPr lang="en-GB" sz="2800" b="1" u="sng" dirty="0" smtClean="0">
                <a:solidFill>
                  <a:srgbClr val="FFFF00"/>
                </a:solidFill>
              </a:rPr>
              <a:t> </a:t>
            </a:r>
            <a:r>
              <a:rPr lang="el-GR" sz="2800" b="1" u="sng" dirty="0" smtClean="0">
                <a:solidFill>
                  <a:srgbClr val="FFFF00"/>
                </a:solidFill>
              </a:rPr>
              <a:t>έμφυτα </a:t>
            </a:r>
            <a:r>
              <a:rPr lang="en-GB" sz="2800" b="1" u="sng" dirty="0" err="1" smtClean="0">
                <a:solidFill>
                  <a:srgbClr val="FFFF00"/>
                </a:solidFill>
              </a:rPr>
              <a:t>εφόδια</a:t>
            </a:r>
            <a:r>
              <a:rPr lang="el-GR" sz="2800" b="1" u="sng" dirty="0" smtClean="0">
                <a:solidFill>
                  <a:srgbClr val="FFFF00"/>
                </a:solidFill>
              </a:rPr>
              <a:t> για το σκοπό αυτό</a:t>
            </a:r>
          </a:p>
          <a:p>
            <a:pPr marL="715963" indent="-715963" algn="ct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FFFF00"/>
                </a:solidFill>
              </a:rPr>
              <a:t>(ή ένα βιολογικό μηχανισμό για την κατάκτηση της γλώσσας). </a:t>
            </a:r>
            <a:r>
              <a:rPr lang="en-GB" sz="2800" b="1" dirty="0" smtClean="0"/>
              <a:t>  </a:t>
            </a:r>
          </a:p>
          <a:p>
            <a:pP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p:txBody>
      </p:sp>
      <p:sp>
        <p:nvSpPr>
          <p:cNvPr id="64517" name="Text Box 3"/>
          <p:cNvSpPr txBox="1">
            <a:spLocks noChangeArrowheads="1"/>
          </p:cNvSpPr>
          <p:nvPr/>
        </p:nvSpPr>
        <p:spPr bwMode="auto">
          <a:xfrm>
            <a:off x="3471863" y="6524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6000"/>
              </a:lnSpc>
              <a:spcBef>
                <a:spcPts val="800"/>
              </a:spcBef>
              <a:buClr>
                <a:srgbClr val="FFCC00"/>
              </a:buClr>
              <a:buSzPct val="70000"/>
              <a:buFont typeface="Wingdings" panose="05000000000000000000" pitchFamily="2" charset="2"/>
              <a:buChar char=""/>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9pPr>
          </a:lstStyle>
          <a:p>
            <a:pPr eaLnBrk="1" hangingPunct="1">
              <a:lnSpc>
                <a:spcPct val="92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86B4941-878D-4D5D-BDD1-C559FA8F4EA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18</a:t>
            </a:fld>
            <a:endParaRPr lang="en-GB" altLang="el-GR" sz="1200" smtClean="0">
              <a:latin typeface="Arial" panose="020B0604020202020204" pitchFamily="34" charset="0"/>
            </a:endParaRPr>
          </a:p>
        </p:txBody>
      </p:sp>
      <p:sp>
        <p:nvSpPr>
          <p:cNvPr id="13313" name="Rectangle 1"/>
          <p:cNvSpPr>
            <a:spLocks noGrp="1" noChangeArrowheads="1"/>
          </p:cNvSpPr>
          <p:nvPr>
            <p:ph type="title"/>
          </p:nvPr>
        </p:nvSpPr>
        <p:spPr>
          <a:xfrm>
            <a:off x="457200" y="0"/>
            <a:ext cx="8229600" cy="7651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FF00"/>
                </a:solidFill>
              </a:rPr>
              <a:t>Αφαιρετικότητα</a:t>
            </a:r>
            <a:r>
              <a:rPr lang="en-GB" sz="3200" dirty="0" smtClean="0">
                <a:solidFill>
                  <a:srgbClr val="FFFF00"/>
                </a:solidFill>
              </a:rPr>
              <a:t> </a:t>
            </a:r>
            <a:r>
              <a:rPr lang="en-GB" sz="3200" dirty="0" err="1" smtClean="0">
                <a:solidFill>
                  <a:srgbClr val="FFFF00"/>
                </a:solidFill>
              </a:rPr>
              <a:t>γλώσσας</a:t>
            </a:r>
            <a:r>
              <a:rPr lang="en-GB" sz="3200" dirty="0" smtClean="0">
                <a:solidFill>
                  <a:srgbClr val="FFFF00"/>
                </a:solidFill>
              </a:rPr>
              <a:t>;</a:t>
            </a:r>
          </a:p>
        </p:txBody>
      </p:sp>
      <p:sp>
        <p:nvSpPr>
          <p:cNvPr id="2" name="Rectangle 2"/>
          <p:cNvSpPr>
            <a:spLocks noGrp="1" noChangeArrowheads="1"/>
          </p:cNvSpPr>
          <p:nvPr>
            <p:ph type="body" idx="1"/>
          </p:nvPr>
        </p:nvSpPr>
        <p:spPr>
          <a:xfrm>
            <a:off x="571500" y="765175"/>
            <a:ext cx="8143875" cy="6092825"/>
          </a:xfrm>
        </p:spPr>
        <p:txBody>
          <a:bodyPr/>
          <a:lstStyle/>
          <a:p>
            <a:pPr marL="266700" indent="-266700" algn="ctr" eaLnBrk="1" hangingPunct="1">
              <a:lnSpc>
                <a:spcPct val="90000"/>
              </a:lnSpc>
              <a:spcBef>
                <a:spcPts val="500"/>
              </a:spcBef>
              <a:buFont typeface="Wingdings" charset="2"/>
              <a:buNone/>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800" b="1" dirty="0" err="1" smtClean="0">
                <a:solidFill>
                  <a:srgbClr val="FFFF00"/>
                </a:solidFill>
              </a:rPr>
              <a:t>Όσο</a:t>
            </a:r>
            <a:r>
              <a:rPr lang="en-GB" sz="2800" b="1" dirty="0" smtClean="0">
                <a:solidFill>
                  <a:srgbClr val="FFFF00"/>
                </a:solidFill>
              </a:rPr>
              <a:t> </a:t>
            </a:r>
            <a:r>
              <a:rPr lang="en-GB" sz="2800" b="1" dirty="0" err="1" smtClean="0">
                <a:solidFill>
                  <a:srgbClr val="FFFF00"/>
                </a:solidFill>
              </a:rPr>
              <a:t>πιο</a:t>
            </a:r>
            <a:r>
              <a:rPr lang="en-GB" sz="2800" b="1" u="sng" dirty="0" smtClean="0">
                <a:solidFill>
                  <a:srgbClr val="FFFF00"/>
                </a:solidFill>
              </a:rPr>
              <a:t> </a:t>
            </a:r>
            <a:r>
              <a:rPr lang="en-GB" sz="2800" b="1" u="sng" dirty="0" err="1" smtClean="0">
                <a:solidFill>
                  <a:srgbClr val="FFFF00"/>
                </a:solidFill>
              </a:rPr>
              <a:t>αφηρημένο</a:t>
            </a:r>
            <a:r>
              <a:rPr lang="en-GB" sz="2800" b="1" dirty="0" smtClean="0">
                <a:solidFill>
                  <a:srgbClr val="FFFF00"/>
                </a:solidFill>
              </a:rPr>
              <a:t> </a:t>
            </a:r>
            <a:r>
              <a:rPr lang="en-GB" sz="2800" b="1" dirty="0" err="1" smtClean="0">
                <a:solidFill>
                  <a:srgbClr val="FFFF00"/>
                </a:solidFill>
              </a:rPr>
              <a:t>το</a:t>
            </a:r>
            <a:r>
              <a:rPr lang="en-GB" sz="2800" b="1" dirty="0" smtClean="0">
                <a:solidFill>
                  <a:srgbClr val="FFFF00"/>
                </a:solidFill>
              </a:rPr>
              <a:t> </a:t>
            </a:r>
            <a:r>
              <a:rPr lang="en-GB" sz="2800" b="1" dirty="0" err="1" smtClean="0">
                <a:solidFill>
                  <a:srgbClr val="FFFF00"/>
                </a:solidFill>
              </a:rPr>
              <a:t>σύστημα</a:t>
            </a:r>
            <a:r>
              <a:rPr lang="el-GR" sz="2800" b="1" dirty="0" smtClean="0">
                <a:solidFill>
                  <a:srgbClr val="99FFCC"/>
                </a:solidFill>
              </a:rPr>
              <a:t> </a:t>
            </a:r>
          </a:p>
          <a:p>
            <a:pPr marL="266700" indent="-266700" algn="ctr" eaLnBrk="1" hangingPunct="1">
              <a:lnSpc>
                <a:spcPct val="90000"/>
              </a:lnSpc>
              <a:spcBef>
                <a:spcPts val="500"/>
              </a:spcBef>
              <a:buFont typeface="Wingdings" charset="2"/>
              <a:buNone/>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endParaRPr lang="en-GB" sz="2600" b="1" dirty="0" smtClean="0">
              <a:solidFill>
                <a:srgbClr val="99FFCC"/>
              </a:solidFill>
            </a:endParaRPr>
          </a:p>
          <a:p>
            <a:pPr marL="266700" indent="-266700" eaLnBrk="1" hangingPunct="1">
              <a:lnSpc>
                <a:spcPct val="90000"/>
              </a:lnSpc>
              <a:spcBef>
                <a:spcPts val="500"/>
              </a:spcBef>
              <a:buFont typeface="Wingdings" charset="2"/>
              <a:buChar char=""/>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800" b="1" u="sng" dirty="0" err="1" smtClean="0">
                <a:solidFill>
                  <a:srgbClr val="FFFF00"/>
                </a:solidFill>
              </a:rPr>
              <a:t>τόσο</a:t>
            </a:r>
            <a:r>
              <a:rPr lang="en-GB" sz="2800" b="1" u="sng" dirty="0" smtClean="0">
                <a:solidFill>
                  <a:srgbClr val="FFFF00"/>
                </a:solidFill>
              </a:rPr>
              <a:t> </a:t>
            </a:r>
            <a:r>
              <a:rPr lang="en-GB" sz="2800" b="1" u="sng" dirty="0" err="1" smtClean="0">
                <a:solidFill>
                  <a:srgbClr val="FFFF00"/>
                </a:solidFill>
              </a:rPr>
              <a:t>πιο</a:t>
            </a:r>
            <a:r>
              <a:rPr lang="en-GB" sz="2800" b="1" u="sng" dirty="0" smtClean="0">
                <a:solidFill>
                  <a:srgbClr val="FFFF00"/>
                </a:solidFill>
              </a:rPr>
              <a:t> </a:t>
            </a:r>
            <a:r>
              <a:rPr lang="en-GB" sz="2800" b="1" u="sng" dirty="0" err="1" smtClean="0">
                <a:solidFill>
                  <a:srgbClr val="FFFF00"/>
                </a:solidFill>
              </a:rPr>
              <a:t>γρήγορη</a:t>
            </a:r>
            <a:r>
              <a:rPr lang="en-GB" sz="2800" b="1" u="sng" dirty="0" smtClean="0">
                <a:solidFill>
                  <a:srgbClr val="FFFF00"/>
                </a:solidFill>
              </a:rPr>
              <a:t> η </a:t>
            </a:r>
            <a:r>
              <a:rPr lang="en-GB" sz="2800" b="1" u="sng" dirty="0" err="1" smtClean="0">
                <a:solidFill>
                  <a:srgbClr val="FFFF00"/>
                </a:solidFill>
              </a:rPr>
              <a:t>μάθησή</a:t>
            </a:r>
            <a:r>
              <a:rPr lang="en-GB" sz="2800" b="1" dirty="0" smtClean="0">
                <a:solidFill>
                  <a:srgbClr val="FFFF00"/>
                </a:solidFill>
              </a:rPr>
              <a:t> </a:t>
            </a:r>
            <a:r>
              <a:rPr lang="en-GB" sz="2800" b="1" dirty="0" err="1" smtClean="0">
                <a:solidFill>
                  <a:srgbClr val="FFFF00"/>
                </a:solidFill>
              </a:rPr>
              <a:t>του</a:t>
            </a:r>
            <a:r>
              <a:rPr lang="en-GB" sz="2800" b="1" dirty="0" smtClean="0">
                <a:solidFill>
                  <a:srgbClr val="FFFF00"/>
                </a:solidFill>
              </a:rPr>
              <a:t> </a:t>
            </a:r>
            <a:r>
              <a:rPr lang="en-GB" sz="2600" b="1" dirty="0" smtClean="0"/>
              <a:t>(</a:t>
            </a:r>
            <a:r>
              <a:rPr lang="en-GB" sz="2600" b="1" dirty="0" err="1" smtClean="0"/>
              <a:t>εφόσον</a:t>
            </a:r>
            <a:r>
              <a:rPr lang="en-GB" sz="2600" b="1" dirty="0" smtClean="0"/>
              <a:t> </a:t>
            </a:r>
            <a:r>
              <a:rPr lang="en-GB" sz="2600" b="1" dirty="0" err="1" smtClean="0"/>
              <a:t>αυτό</a:t>
            </a:r>
            <a:r>
              <a:rPr lang="en-GB" sz="2600" b="1" dirty="0" smtClean="0"/>
              <a:t> </a:t>
            </a:r>
            <a:r>
              <a:rPr lang="en-GB" sz="2600" b="1" dirty="0" err="1" smtClean="0"/>
              <a:t>που</a:t>
            </a:r>
            <a:r>
              <a:rPr lang="en-GB" sz="2600" b="1" dirty="0" smtClean="0"/>
              <a:t> </a:t>
            </a:r>
            <a:r>
              <a:rPr lang="en-GB" sz="2600" b="1" dirty="0" err="1" smtClean="0"/>
              <a:t>έχει</a:t>
            </a:r>
            <a:r>
              <a:rPr lang="en-GB" sz="2600" b="1" dirty="0" smtClean="0"/>
              <a:t> </a:t>
            </a:r>
            <a:r>
              <a:rPr lang="en-GB" sz="2600" b="1" dirty="0" err="1" smtClean="0"/>
              <a:t>να</a:t>
            </a:r>
            <a:r>
              <a:rPr lang="en-GB" sz="2600" b="1" dirty="0" smtClean="0"/>
              <a:t> </a:t>
            </a:r>
            <a:r>
              <a:rPr lang="en-GB" sz="2600" b="1" dirty="0" err="1" smtClean="0"/>
              <a:t>μάθει</a:t>
            </a:r>
            <a:r>
              <a:rPr lang="en-GB" sz="2600" b="1" dirty="0" smtClean="0"/>
              <a:t> </a:t>
            </a:r>
            <a:r>
              <a:rPr lang="en-GB" sz="2600" b="1" dirty="0" err="1" smtClean="0"/>
              <a:t>το</a:t>
            </a:r>
            <a:r>
              <a:rPr lang="en-GB" sz="2600" b="1" dirty="0" smtClean="0"/>
              <a:t> </a:t>
            </a:r>
            <a:r>
              <a:rPr lang="en-GB" sz="2600" b="1" dirty="0" err="1" smtClean="0"/>
              <a:t>παιδί</a:t>
            </a:r>
            <a:r>
              <a:rPr lang="en-GB" sz="2600" b="1" dirty="0" smtClean="0"/>
              <a:t> </a:t>
            </a:r>
            <a:r>
              <a:rPr lang="en-GB" sz="2600" b="1" dirty="0" err="1" smtClean="0"/>
              <a:t>περιορίζεται</a:t>
            </a:r>
            <a:r>
              <a:rPr lang="en-GB" sz="2600" b="1" dirty="0" smtClean="0"/>
              <a:t>/</a:t>
            </a:r>
            <a:r>
              <a:rPr lang="en-GB" sz="2600" b="1" dirty="0" err="1" smtClean="0"/>
              <a:t>συμπυκνώνεται</a:t>
            </a:r>
            <a:r>
              <a:rPr lang="el-GR" sz="2600" b="1" dirty="0" smtClean="0"/>
              <a:t> σε λίγες αρχές</a:t>
            </a:r>
            <a:r>
              <a:rPr lang="en-GB" sz="2600" b="1" dirty="0" smtClean="0"/>
              <a:t>) </a:t>
            </a:r>
          </a:p>
          <a:p>
            <a:pPr marL="266700" indent="-266700" eaLnBrk="1" hangingPunct="1">
              <a:lnSpc>
                <a:spcPct val="90000"/>
              </a:lnSpc>
              <a:spcBef>
                <a:spcPts val="500"/>
              </a:spcBef>
              <a:buFont typeface="Wingdings" charset="2"/>
              <a:buChar char=""/>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800" b="1" dirty="0" err="1" smtClean="0">
                <a:solidFill>
                  <a:srgbClr val="FFFF00"/>
                </a:solidFill>
              </a:rPr>
              <a:t>αλλά</a:t>
            </a:r>
            <a:r>
              <a:rPr lang="en-GB" sz="2800" b="1" dirty="0" smtClean="0">
                <a:solidFill>
                  <a:srgbClr val="FFFF00"/>
                </a:solidFill>
              </a:rPr>
              <a:t> </a:t>
            </a:r>
            <a:r>
              <a:rPr lang="en-GB" sz="2800" b="1" dirty="0" err="1" smtClean="0">
                <a:solidFill>
                  <a:srgbClr val="FFFF00"/>
                </a:solidFill>
              </a:rPr>
              <a:t>ταυτόχρονα</a:t>
            </a:r>
            <a:r>
              <a:rPr lang="en-GB" sz="2800" b="1" dirty="0" smtClean="0">
                <a:solidFill>
                  <a:srgbClr val="FFFF00"/>
                </a:solidFill>
              </a:rPr>
              <a:t> </a:t>
            </a:r>
            <a:r>
              <a:rPr lang="en-GB" sz="2800" b="1" dirty="0" err="1" smtClean="0">
                <a:solidFill>
                  <a:srgbClr val="FFFF00"/>
                </a:solidFill>
              </a:rPr>
              <a:t>και</a:t>
            </a:r>
            <a:r>
              <a:rPr lang="en-GB" sz="2800" b="1" dirty="0" smtClean="0">
                <a:solidFill>
                  <a:srgbClr val="FFFF00"/>
                </a:solidFill>
              </a:rPr>
              <a:t> </a:t>
            </a:r>
            <a:r>
              <a:rPr lang="en-GB" sz="2800" b="1" dirty="0" err="1" smtClean="0">
                <a:solidFill>
                  <a:srgbClr val="FFFF00"/>
                </a:solidFill>
              </a:rPr>
              <a:t>τόσο</a:t>
            </a:r>
            <a:r>
              <a:rPr lang="en-GB" sz="2800" b="1" dirty="0" smtClean="0">
                <a:solidFill>
                  <a:srgbClr val="FFFF00"/>
                </a:solidFill>
              </a:rPr>
              <a:t> </a:t>
            </a:r>
            <a:r>
              <a:rPr lang="en-GB" sz="2800" b="1" dirty="0" err="1" smtClean="0">
                <a:solidFill>
                  <a:srgbClr val="FFFF00"/>
                </a:solidFill>
              </a:rPr>
              <a:t>πιο</a:t>
            </a:r>
            <a:r>
              <a:rPr lang="en-GB" sz="2800" b="1" dirty="0" smtClean="0">
                <a:solidFill>
                  <a:srgbClr val="FFFF00"/>
                </a:solidFill>
              </a:rPr>
              <a:t> </a:t>
            </a:r>
            <a:r>
              <a:rPr lang="en-GB" sz="2800" b="1" dirty="0" err="1" smtClean="0">
                <a:solidFill>
                  <a:srgbClr val="FFFF00"/>
                </a:solidFill>
              </a:rPr>
              <a:t>ανεξήγητη</a:t>
            </a:r>
            <a:r>
              <a:rPr lang="en-GB" sz="2800" b="1" dirty="0" smtClean="0"/>
              <a:t>    </a:t>
            </a:r>
          </a:p>
          <a:p>
            <a:pPr marL="266700" indent="-266700" eaLnBrk="1" hangingPunct="1">
              <a:lnSpc>
                <a:spcPct val="90000"/>
              </a:lnSpc>
              <a:spcBef>
                <a:spcPts val="500"/>
              </a:spcBef>
              <a:buFont typeface="Wingdings" charset="2"/>
              <a:buNone/>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endParaRPr lang="en-GB" sz="22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42875"/>
            <a:ext cx="9001125" cy="6500813"/>
          </a:xfrm>
        </p:spPr>
        <p:txBody>
          <a:bodyPr/>
          <a:lstStyle/>
          <a:p>
            <a:pPr marL="266700" indent="-266700" eaLnBrk="1" hangingPunct="1">
              <a:lnSpc>
                <a:spcPct val="90000"/>
              </a:lnSpc>
              <a:spcBef>
                <a:spcPts val="500"/>
              </a:spcBef>
              <a:buFont typeface="Wingdings" pitchFamily="2" charset="2"/>
              <a:buNone/>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600" b="1" dirty="0" err="1" smtClean="0">
                <a:solidFill>
                  <a:srgbClr val="FFFF00"/>
                </a:solidFill>
              </a:rPr>
              <a:t>Ωστόσο</a:t>
            </a:r>
            <a:r>
              <a:rPr lang="en-GB" sz="2600" b="1" dirty="0" smtClean="0">
                <a:solidFill>
                  <a:srgbClr val="FFFF00"/>
                </a:solidFill>
              </a:rPr>
              <a:t>, </a:t>
            </a:r>
            <a:r>
              <a:rPr lang="el-GR" sz="2600" b="1" dirty="0" smtClean="0">
                <a:solidFill>
                  <a:srgbClr val="FFFF00"/>
                </a:solidFill>
              </a:rPr>
              <a:t>πόσο αφηρημένο θεωρείται το σύστημα που έχει να μάθει το παιδί εξαρτάται από  </a:t>
            </a:r>
            <a:r>
              <a:rPr lang="en-GB" sz="2600" b="1" dirty="0" err="1" smtClean="0">
                <a:solidFill>
                  <a:srgbClr val="FFFF00"/>
                </a:solidFill>
              </a:rPr>
              <a:t>θεωρία</a:t>
            </a:r>
            <a:r>
              <a:rPr lang="el-GR" sz="2600" b="1" dirty="0" smtClean="0">
                <a:solidFill>
                  <a:srgbClr val="FFFF00"/>
                </a:solidFill>
              </a:rPr>
              <a:t> γλώσσας</a:t>
            </a:r>
            <a:r>
              <a:rPr lang="en-GB" sz="2600" b="1" dirty="0" smtClean="0"/>
              <a:t>, </a:t>
            </a:r>
            <a:r>
              <a:rPr lang="en-GB" sz="2600" b="1" dirty="0" err="1" smtClean="0"/>
              <a:t>π.χ</a:t>
            </a:r>
            <a:r>
              <a:rPr lang="en-GB" sz="2600" b="1" dirty="0" smtClean="0"/>
              <a:t>.</a:t>
            </a:r>
          </a:p>
          <a:p>
            <a:pPr lvl="1" eaLnBrk="1" hangingPunct="1">
              <a:lnSpc>
                <a:spcPct val="90000"/>
              </a:lnSpc>
              <a:spcBef>
                <a:spcPts val="500"/>
              </a:spcBef>
              <a:buFont typeface="Wingdings" charset="2"/>
              <a:buChar char=""/>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600" b="1" dirty="0" err="1" smtClean="0">
                <a:solidFill>
                  <a:srgbClr val="FFFFCC"/>
                </a:solidFill>
              </a:rPr>
              <a:t>Θεωρίες</a:t>
            </a:r>
            <a:r>
              <a:rPr lang="en-GB" sz="2600" b="1" dirty="0" smtClean="0">
                <a:solidFill>
                  <a:srgbClr val="FFFFCC"/>
                </a:solidFill>
              </a:rPr>
              <a:t> </a:t>
            </a:r>
            <a:r>
              <a:rPr lang="en-GB" sz="2600" b="1" dirty="0" err="1" smtClean="0">
                <a:solidFill>
                  <a:srgbClr val="FFFFCC"/>
                </a:solidFill>
              </a:rPr>
              <a:t>που</a:t>
            </a:r>
            <a:r>
              <a:rPr lang="en-GB" sz="2600" b="1" dirty="0" smtClean="0">
                <a:solidFill>
                  <a:srgbClr val="FFFFCC"/>
                </a:solidFill>
              </a:rPr>
              <a:t> </a:t>
            </a:r>
            <a:r>
              <a:rPr lang="el-GR" sz="2600" b="1" dirty="0" smtClean="0">
                <a:solidFill>
                  <a:srgbClr val="FFFFCC"/>
                </a:solidFill>
              </a:rPr>
              <a:t>περιγράφουν τη </a:t>
            </a:r>
            <a:r>
              <a:rPr lang="en-GB" sz="2600" b="1" dirty="0" err="1" smtClean="0">
                <a:solidFill>
                  <a:srgbClr val="FFFFCC"/>
                </a:solidFill>
              </a:rPr>
              <a:t>γλώσσα</a:t>
            </a:r>
            <a:r>
              <a:rPr lang="en-GB" sz="2600" b="1" dirty="0" smtClean="0">
                <a:solidFill>
                  <a:srgbClr val="FFFFCC"/>
                </a:solidFill>
              </a:rPr>
              <a:t> </a:t>
            </a:r>
            <a:r>
              <a:rPr lang="el-GR" sz="2600" b="1" dirty="0" smtClean="0">
                <a:solidFill>
                  <a:srgbClr val="FFFFCC"/>
                </a:solidFill>
              </a:rPr>
              <a:t>με </a:t>
            </a:r>
            <a:r>
              <a:rPr lang="en-GB" sz="2600" b="1" dirty="0" err="1" smtClean="0">
                <a:solidFill>
                  <a:srgbClr val="FFFFCC"/>
                </a:solidFill>
              </a:rPr>
              <a:t>αναφορά</a:t>
            </a:r>
            <a:r>
              <a:rPr lang="en-GB" sz="2600" b="1" dirty="0" smtClean="0">
                <a:solidFill>
                  <a:srgbClr val="FFFFCC"/>
                </a:solidFill>
              </a:rPr>
              <a:t> </a:t>
            </a:r>
            <a:r>
              <a:rPr lang="en-GB" sz="2600" b="1" dirty="0" err="1" smtClean="0">
                <a:solidFill>
                  <a:srgbClr val="FFFFCC"/>
                </a:solidFill>
              </a:rPr>
              <a:t>στο</a:t>
            </a:r>
            <a:r>
              <a:rPr lang="en-GB" sz="2600" b="1" dirty="0" smtClean="0">
                <a:solidFill>
                  <a:srgbClr val="FFFFCC"/>
                </a:solidFill>
              </a:rPr>
              <a:t> </a:t>
            </a:r>
            <a:r>
              <a:rPr lang="en-GB" sz="2600" b="1" dirty="0" err="1" smtClean="0">
                <a:solidFill>
                  <a:srgbClr val="FFFFCC"/>
                </a:solidFill>
              </a:rPr>
              <a:t>νόημά</a:t>
            </a:r>
            <a:r>
              <a:rPr lang="en-GB" sz="2600" b="1" dirty="0" smtClean="0">
                <a:solidFill>
                  <a:srgbClr val="FFFFCC"/>
                </a:solidFill>
              </a:rPr>
              <a:t> </a:t>
            </a:r>
            <a:r>
              <a:rPr lang="en-GB" sz="2600" b="1" dirty="0" err="1" smtClean="0">
                <a:solidFill>
                  <a:srgbClr val="FFFFCC"/>
                </a:solidFill>
              </a:rPr>
              <a:t>της</a:t>
            </a:r>
            <a:r>
              <a:rPr lang="en-GB" sz="2600" b="1" dirty="0" smtClean="0"/>
              <a:t> </a:t>
            </a:r>
            <a:r>
              <a:rPr lang="el-GR" sz="2600" b="1" dirty="0" smtClean="0"/>
              <a:t> τη  βλέπουν ως λιγότερο </a:t>
            </a:r>
            <a:r>
              <a:rPr lang="el-GR" sz="2600" b="1" dirty="0" err="1" smtClean="0"/>
              <a:t>αφηρημ</a:t>
            </a:r>
            <a:r>
              <a:rPr lang="en-GB" sz="2600" b="1" dirty="0" err="1" smtClean="0"/>
              <a:t>ένη</a:t>
            </a:r>
            <a:r>
              <a:rPr lang="el-GR" sz="2600" b="1" dirty="0" smtClean="0"/>
              <a:t> απ’ ότι η μαθηματική θεωρία του </a:t>
            </a:r>
            <a:r>
              <a:rPr lang="en-US" sz="2600" b="1" dirty="0" smtClean="0"/>
              <a:t>T</a:t>
            </a:r>
            <a:r>
              <a:rPr lang="el-GR" sz="2600" b="1" dirty="0" err="1" smtClean="0"/>
              <a:t>σόμσκι</a:t>
            </a:r>
            <a:r>
              <a:rPr lang="el-GR" sz="2600" b="1" dirty="0" smtClean="0"/>
              <a:t> όπου το νόημα παραγκωνίζεται</a:t>
            </a:r>
            <a:r>
              <a:rPr lang="en-GB" sz="2600" b="1" dirty="0" smtClean="0"/>
              <a:t>. </a:t>
            </a:r>
            <a:r>
              <a:rPr lang="el-GR" sz="2600" b="1" dirty="0" smtClean="0"/>
              <a:t>Οι πρώτες π</a:t>
            </a:r>
            <a:r>
              <a:rPr lang="en-GB" sz="2600" b="1" dirty="0" err="1" smtClean="0">
                <a:solidFill>
                  <a:schemeClr val="bg1"/>
                </a:solidFill>
              </a:rPr>
              <a:t>εριγρ</a:t>
            </a:r>
            <a:r>
              <a:rPr lang="el-GR" sz="2600" b="1" dirty="0" err="1" smtClean="0">
                <a:solidFill>
                  <a:schemeClr val="bg1"/>
                </a:solidFill>
              </a:rPr>
              <a:t>άφουν</a:t>
            </a:r>
            <a:r>
              <a:rPr lang="el-GR" sz="2600" b="1" dirty="0" smtClean="0">
                <a:solidFill>
                  <a:schemeClr val="bg1"/>
                </a:solidFill>
              </a:rPr>
              <a:t> </a:t>
            </a:r>
            <a:r>
              <a:rPr lang="en-GB" sz="2600" b="1" dirty="0" err="1" smtClean="0">
                <a:solidFill>
                  <a:schemeClr val="bg1"/>
                </a:solidFill>
              </a:rPr>
              <a:t>προτάσε</a:t>
            </a:r>
            <a:r>
              <a:rPr lang="el-GR" sz="2600" b="1" dirty="0" err="1" smtClean="0">
                <a:solidFill>
                  <a:schemeClr val="bg1"/>
                </a:solidFill>
              </a:rPr>
              <a:t>ις</a:t>
            </a:r>
            <a:r>
              <a:rPr lang="en-GB" sz="2600" b="1" dirty="0" smtClean="0">
                <a:solidFill>
                  <a:schemeClr val="bg1"/>
                </a:solidFill>
              </a:rPr>
              <a:t> </a:t>
            </a:r>
            <a:r>
              <a:rPr lang="el-GR" sz="2600" b="1" dirty="0" smtClean="0">
                <a:solidFill>
                  <a:schemeClr val="bg1"/>
                </a:solidFill>
              </a:rPr>
              <a:t>π.χ. </a:t>
            </a:r>
            <a:r>
              <a:rPr lang="en-GB" sz="2600" b="1" dirty="0" err="1" smtClean="0">
                <a:solidFill>
                  <a:schemeClr val="bg1"/>
                </a:solidFill>
              </a:rPr>
              <a:t>με</a:t>
            </a:r>
            <a:r>
              <a:rPr lang="en-GB" sz="2600" b="1" dirty="0" smtClean="0">
                <a:solidFill>
                  <a:schemeClr val="bg1"/>
                </a:solidFill>
              </a:rPr>
              <a:t> </a:t>
            </a:r>
            <a:r>
              <a:rPr lang="en-GB" sz="2600" b="1" dirty="0" err="1" smtClean="0">
                <a:solidFill>
                  <a:schemeClr val="bg1"/>
                </a:solidFill>
              </a:rPr>
              <a:t>βάση</a:t>
            </a:r>
            <a:r>
              <a:rPr lang="en-GB" sz="2600" b="1" dirty="0" smtClean="0">
                <a:solidFill>
                  <a:schemeClr val="bg1"/>
                </a:solidFill>
              </a:rPr>
              <a:t> </a:t>
            </a:r>
            <a:r>
              <a:rPr lang="en-GB" sz="2600" b="1" dirty="0" err="1" smtClean="0">
                <a:solidFill>
                  <a:schemeClr val="bg1"/>
                </a:solidFill>
              </a:rPr>
              <a:t>έννοιες</a:t>
            </a:r>
            <a:r>
              <a:rPr lang="en-GB" sz="2600" b="1" dirty="0" smtClean="0">
                <a:solidFill>
                  <a:schemeClr val="bg1"/>
                </a:solidFill>
              </a:rPr>
              <a:t> </a:t>
            </a:r>
            <a:r>
              <a:rPr lang="en-GB" sz="2600" b="1" dirty="0" err="1" smtClean="0">
                <a:solidFill>
                  <a:schemeClr val="bg1"/>
                </a:solidFill>
              </a:rPr>
              <a:t>όπως</a:t>
            </a:r>
            <a:r>
              <a:rPr lang="en-GB" sz="2600" b="1" dirty="0" smtClean="0">
                <a:solidFill>
                  <a:schemeClr val="bg1"/>
                </a:solidFill>
              </a:rPr>
              <a:t> </a:t>
            </a:r>
            <a:r>
              <a:rPr lang="el-GR" sz="2600" b="1" dirty="0" smtClean="0">
                <a:solidFill>
                  <a:schemeClr val="bg1"/>
                </a:solidFill>
              </a:rPr>
              <a:t>«</a:t>
            </a:r>
            <a:r>
              <a:rPr lang="en-GB" sz="2600" b="1" dirty="0" err="1" smtClean="0">
                <a:solidFill>
                  <a:schemeClr val="bg1"/>
                </a:solidFill>
              </a:rPr>
              <a:t>Δράστη</a:t>
            </a:r>
            <a:r>
              <a:rPr lang="el-GR" sz="2600" b="1" dirty="0" smtClean="0">
                <a:solidFill>
                  <a:schemeClr val="bg1"/>
                </a:solidFill>
              </a:rPr>
              <a:t>ς»,  (δηλ. μια έννοια πιο προσιτή στην εμπειρία μας) έναντι της έννοιας «Υ</a:t>
            </a:r>
            <a:r>
              <a:rPr lang="en-GB" sz="2600" b="1" dirty="0" err="1" smtClean="0">
                <a:solidFill>
                  <a:schemeClr val="bg1"/>
                </a:solidFill>
              </a:rPr>
              <a:t>ποκε</a:t>
            </a:r>
            <a:r>
              <a:rPr lang="el-GR" sz="2600" b="1" dirty="0" err="1" smtClean="0">
                <a:solidFill>
                  <a:schemeClr val="bg1"/>
                </a:solidFill>
              </a:rPr>
              <a:t>ίμενο</a:t>
            </a:r>
            <a:r>
              <a:rPr lang="el-GR" sz="2600" b="1" dirty="0" smtClean="0">
                <a:solidFill>
                  <a:schemeClr val="bg1"/>
                </a:solidFill>
              </a:rPr>
              <a:t>»  (δηλ. μια έννοια πιο αφηρημένη που </a:t>
            </a:r>
            <a:r>
              <a:rPr lang="el-GR" sz="2400" b="1" dirty="0" smtClean="0">
                <a:solidFill>
                  <a:schemeClr val="bg1"/>
                </a:solidFill>
              </a:rPr>
              <a:t> περιλαμβάνει και  Δράστες  και Παθόντες  π.χ. </a:t>
            </a:r>
            <a:r>
              <a:rPr lang="el-GR" sz="2400" b="1" i="1" dirty="0" smtClean="0">
                <a:solidFill>
                  <a:schemeClr val="bg1"/>
                </a:solidFill>
              </a:rPr>
              <a:t>Το</a:t>
            </a:r>
            <a:r>
              <a:rPr lang="en-GB" sz="2400" b="1" i="1" dirty="0" smtClean="0">
                <a:solidFill>
                  <a:schemeClr val="bg1"/>
                </a:solidFill>
              </a:rPr>
              <a:t> </a:t>
            </a:r>
            <a:r>
              <a:rPr lang="en-GB" sz="2400" b="1" i="1" dirty="0" err="1" smtClean="0">
                <a:solidFill>
                  <a:schemeClr val="bg1"/>
                </a:solidFill>
              </a:rPr>
              <a:t>φορτηγό</a:t>
            </a:r>
            <a:r>
              <a:rPr lang="el-GR" sz="2400" b="1" i="1" dirty="0" smtClean="0">
                <a:solidFill>
                  <a:schemeClr val="bg1"/>
                </a:solidFill>
              </a:rPr>
              <a:t> </a:t>
            </a:r>
            <a:r>
              <a:rPr lang="en-GB" sz="2400" b="1" i="1" dirty="0" err="1" smtClean="0">
                <a:solidFill>
                  <a:schemeClr val="bg1"/>
                </a:solidFill>
              </a:rPr>
              <a:t>τραυμάτισε</a:t>
            </a:r>
            <a:r>
              <a:rPr lang="en-GB" sz="2400" b="1" i="1" dirty="0" smtClean="0">
                <a:solidFill>
                  <a:schemeClr val="bg1"/>
                </a:solidFill>
              </a:rPr>
              <a:t> </a:t>
            </a:r>
            <a:r>
              <a:rPr lang="en-GB" sz="2400" b="1" i="1" dirty="0" err="1" smtClean="0">
                <a:solidFill>
                  <a:schemeClr val="bg1"/>
                </a:solidFill>
              </a:rPr>
              <a:t>το</a:t>
            </a:r>
            <a:r>
              <a:rPr lang="en-GB" sz="2400" b="1" i="1" dirty="0" smtClean="0">
                <a:solidFill>
                  <a:schemeClr val="bg1"/>
                </a:solidFill>
              </a:rPr>
              <a:t> </a:t>
            </a:r>
            <a:r>
              <a:rPr lang="en-GB" sz="2400" b="1" i="1" dirty="0" err="1" smtClean="0">
                <a:solidFill>
                  <a:schemeClr val="bg1"/>
                </a:solidFill>
              </a:rPr>
              <a:t>παιδί</a:t>
            </a:r>
            <a:r>
              <a:rPr lang="el-GR" sz="2400" b="1" i="1" dirty="0" smtClean="0">
                <a:solidFill>
                  <a:schemeClr val="bg1"/>
                </a:solidFill>
              </a:rPr>
              <a:t>  / </a:t>
            </a:r>
            <a:r>
              <a:rPr lang="en-GB" sz="2400" b="1" i="1" dirty="0" err="1" smtClean="0">
                <a:solidFill>
                  <a:schemeClr val="bg1"/>
                </a:solidFill>
              </a:rPr>
              <a:t>Το</a:t>
            </a:r>
            <a:r>
              <a:rPr lang="en-GB" sz="2400" b="1" i="1" dirty="0" smtClean="0">
                <a:solidFill>
                  <a:schemeClr val="bg1"/>
                </a:solidFill>
              </a:rPr>
              <a:t> </a:t>
            </a:r>
            <a:r>
              <a:rPr lang="en-GB" sz="2400" b="1" i="1" dirty="0" err="1" smtClean="0">
                <a:solidFill>
                  <a:schemeClr val="bg1"/>
                </a:solidFill>
              </a:rPr>
              <a:t>παιδί</a:t>
            </a:r>
            <a:r>
              <a:rPr lang="en-GB" sz="2400" b="1" i="1" dirty="0" smtClean="0">
                <a:solidFill>
                  <a:schemeClr val="bg1"/>
                </a:solidFill>
              </a:rPr>
              <a:t> </a:t>
            </a:r>
            <a:r>
              <a:rPr lang="en-GB" sz="2400" b="1" i="1" dirty="0" err="1" smtClean="0">
                <a:solidFill>
                  <a:schemeClr val="bg1"/>
                </a:solidFill>
              </a:rPr>
              <a:t>τραυματίστηκε</a:t>
            </a:r>
            <a:r>
              <a:rPr lang="en-GB" sz="2400" b="1" i="1" dirty="0" smtClean="0">
                <a:solidFill>
                  <a:schemeClr val="bg1"/>
                </a:solidFill>
              </a:rPr>
              <a:t> </a:t>
            </a:r>
            <a:r>
              <a:rPr lang="en-GB" sz="2400" b="1" i="1" dirty="0" err="1" smtClean="0">
                <a:solidFill>
                  <a:schemeClr val="bg1"/>
                </a:solidFill>
              </a:rPr>
              <a:t>από</a:t>
            </a:r>
            <a:r>
              <a:rPr lang="en-GB" sz="2400" b="1" i="1" dirty="0" smtClean="0">
                <a:solidFill>
                  <a:schemeClr val="bg1"/>
                </a:solidFill>
              </a:rPr>
              <a:t> </a:t>
            </a:r>
            <a:r>
              <a:rPr lang="en-GB" sz="2400" b="1" i="1" dirty="0" err="1" smtClean="0">
                <a:solidFill>
                  <a:schemeClr val="bg1"/>
                </a:solidFill>
              </a:rPr>
              <a:t>το</a:t>
            </a:r>
            <a:r>
              <a:rPr lang="en-GB" sz="2400" b="1" i="1" dirty="0" smtClean="0">
                <a:solidFill>
                  <a:schemeClr val="bg1"/>
                </a:solidFill>
              </a:rPr>
              <a:t> </a:t>
            </a:r>
            <a:r>
              <a:rPr lang="en-GB" sz="2400" b="1" i="1" dirty="0" err="1" smtClean="0">
                <a:solidFill>
                  <a:schemeClr val="bg1"/>
                </a:solidFill>
              </a:rPr>
              <a:t>φορτηγό</a:t>
            </a:r>
            <a:r>
              <a:rPr lang="el-GR" sz="2400" b="1" dirty="0" smtClean="0">
                <a:solidFill>
                  <a:schemeClr val="bg1"/>
                </a:solidFill>
              </a:rPr>
              <a:t>.</a:t>
            </a:r>
            <a:r>
              <a:rPr lang="en-GB" sz="2400" b="1" dirty="0" smtClean="0">
                <a:solidFill>
                  <a:schemeClr val="bg1"/>
                </a:solidFill>
              </a:rPr>
              <a:t>  </a:t>
            </a:r>
          </a:p>
          <a:p>
            <a:pPr lvl="1" eaLnBrk="1" hangingPunct="1">
              <a:lnSpc>
                <a:spcPct val="90000"/>
              </a:lnSpc>
              <a:spcBef>
                <a:spcPts val="500"/>
              </a:spcBef>
              <a:buFont typeface="Wingdings" charset="2"/>
              <a:buChar char=""/>
              <a:tabLst>
                <a:tab pos="373063" algn="l"/>
                <a:tab pos="822325" algn="l"/>
                <a:tab pos="1271588" algn="l"/>
                <a:tab pos="1720850" algn="l"/>
                <a:tab pos="2170113" algn="l"/>
                <a:tab pos="2619375" algn="l"/>
                <a:tab pos="3068638" algn="l"/>
                <a:tab pos="3517900" algn="l"/>
                <a:tab pos="3967163" algn="l"/>
                <a:tab pos="4416425" algn="l"/>
                <a:tab pos="4865688" algn="l"/>
                <a:tab pos="5314950" algn="l"/>
                <a:tab pos="5764213" algn="l"/>
                <a:tab pos="6213475" algn="l"/>
                <a:tab pos="6662738" algn="l"/>
                <a:tab pos="7112000" algn="l"/>
                <a:tab pos="7561263" algn="l"/>
                <a:tab pos="8010525" algn="l"/>
                <a:tab pos="8459788" algn="l"/>
                <a:tab pos="8909050" algn="l"/>
              </a:tabLst>
              <a:defRPr/>
            </a:pPr>
            <a:r>
              <a:rPr lang="en-GB" sz="2600" b="1" dirty="0" err="1" smtClean="0">
                <a:solidFill>
                  <a:srgbClr val="FFFFCC"/>
                </a:solidFill>
              </a:rPr>
              <a:t>Εντός</a:t>
            </a:r>
            <a:r>
              <a:rPr lang="en-GB" sz="2600" b="1" dirty="0" smtClean="0">
                <a:solidFill>
                  <a:srgbClr val="FFFFCC"/>
                </a:solidFill>
              </a:rPr>
              <a:t> </a:t>
            </a:r>
            <a:r>
              <a:rPr lang="en-GB" sz="2600" b="1" dirty="0" err="1" smtClean="0">
                <a:solidFill>
                  <a:srgbClr val="FFFFCC"/>
                </a:solidFill>
              </a:rPr>
              <a:t>της</a:t>
            </a:r>
            <a:r>
              <a:rPr lang="en-GB" sz="2600" b="1" dirty="0" smtClean="0">
                <a:solidFill>
                  <a:srgbClr val="FFFFCC"/>
                </a:solidFill>
              </a:rPr>
              <a:t> </a:t>
            </a:r>
            <a:r>
              <a:rPr lang="en-GB" sz="2600" b="1" dirty="0" err="1" smtClean="0">
                <a:solidFill>
                  <a:srgbClr val="FFFFCC"/>
                </a:solidFill>
              </a:rPr>
              <a:t>τσομσκιανής</a:t>
            </a:r>
            <a:r>
              <a:rPr lang="en-GB" sz="2600" b="1" dirty="0" smtClean="0">
                <a:solidFill>
                  <a:srgbClr val="FFFFCC"/>
                </a:solidFill>
              </a:rPr>
              <a:t> </a:t>
            </a:r>
            <a:r>
              <a:rPr lang="en-GB" sz="2600" b="1" dirty="0" err="1" smtClean="0">
                <a:solidFill>
                  <a:srgbClr val="FFFFCC"/>
                </a:solidFill>
              </a:rPr>
              <a:t>θεωρίας</a:t>
            </a:r>
            <a:r>
              <a:rPr lang="en-GB" sz="2600" b="1" dirty="0" smtClean="0"/>
              <a:t>  η </a:t>
            </a:r>
            <a:r>
              <a:rPr lang="en-GB" sz="2600" b="1" dirty="0" err="1" smtClean="0"/>
              <a:t>περιγραφή</a:t>
            </a:r>
            <a:r>
              <a:rPr lang="en-GB" sz="2600" b="1" dirty="0" smtClean="0"/>
              <a:t> </a:t>
            </a:r>
            <a:r>
              <a:rPr lang="en-GB" sz="2600" b="1" dirty="0" err="1" smtClean="0"/>
              <a:t>της</a:t>
            </a:r>
            <a:r>
              <a:rPr lang="en-GB" sz="2600" b="1" dirty="0" smtClean="0"/>
              <a:t> </a:t>
            </a:r>
            <a:r>
              <a:rPr lang="en-GB" sz="2600" b="1" dirty="0" err="1" smtClean="0"/>
              <a:t>γλώσσας</a:t>
            </a:r>
            <a:r>
              <a:rPr lang="en-GB" sz="2600" b="1" dirty="0" smtClean="0"/>
              <a:t> </a:t>
            </a:r>
            <a:r>
              <a:rPr lang="el-GR" sz="2600" b="1" dirty="0" smtClean="0"/>
              <a:t>καθίσταται </a:t>
            </a:r>
            <a:r>
              <a:rPr lang="en-GB" sz="2600" b="1" dirty="0" smtClean="0"/>
              <a:t> </a:t>
            </a:r>
            <a:r>
              <a:rPr lang="en-GB" sz="2600" b="1" dirty="0" err="1" smtClean="0"/>
              <a:t>όλο</a:t>
            </a:r>
            <a:r>
              <a:rPr lang="en-GB" sz="2600" b="1" dirty="0" smtClean="0"/>
              <a:t> </a:t>
            </a:r>
            <a:r>
              <a:rPr lang="en-GB" sz="2600" b="1" dirty="0" err="1" smtClean="0"/>
              <a:t>και</a:t>
            </a:r>
            <a:r>
              <a:rPr lang="en-GB" sz="2600" b="1" dirty="0" smtClean="0"/>
              <a:t> </a:t>
            </a:r>
            <a:r>
              <a:rPr lang="en-GB" sz="2600" b="1" dirty="0" err="1" smtClean="0"/>
              <a:t>πιο</a:t>
            </a:r>
            <a:r>
              <a:rPr lang="en-GB" sz="2600" b="1" dirty="0" smtClean="0"/>
              <a:t> </a:t>
            </a:r>
            <a:r>
              <a:rPr lang="en-GB" sz="2600" b="1" dirty="0" err="1" smtClean="0"/>
              <a:t>αφηρημένη</a:t>
            </a:r>
            <a:r>
              <a:rPr lang="en-GB" sz="2600" b="1" dirty="0" smtClean="0"/>
              <a:t> </a:t>
            </a:r>
            <a:r>
              <a:rPr lang="en-GB" sz="2600" b="1" dirty="0" err="1" smtClean="0"/>
              <a:t>με</a:t>
            </a:r>
            <a:r>
              <a:rPr lang="en-GB" sz="2600" b="1" dirty="0" smtClean="0"/>
              <a:t> </a:t>
            </a:r>
            <a:r>
              <a:rPr lang="en-GB" sz="2600" b="1" dirty="0" err="1" smtClean="0"/>
              <a:t>το</a:t>
            </a:r>
            <a:r>
              <a:rPr lang="en-GB" sz="2600" b="1" dirty="0" smtClean="0"/>
              <a:t> </a:t>
            </a:r>
            <a:r>
              <a:rPr lang="en-GB" sz="2600" b="1" dirty="0" err="1" smtClean="0"/>
              <a:t>χρόνο</a:t>
            </a:r>
            <a:r>
              <a:rPr lang="en-GB" sz="2600" b="1" dirty="0" smtClean="0"/>
              <a:t> (</a:t>
            </a:r>
            <a:r>
              <a:rPr lang="el-GR" sz="2600" b="1" dirty="0" smtClean="0"/>
              <a:t>Θ</a:t>
            </a:r>
            <a:r>
              <a:rPr lang="en-GB" sz="2600" b="1" dirty="0" err="1" smtClean="0"/>
              <a:t>εωρία</a:t>
            </a:r>
            <a:r>
              <a:rPr lang="en-GB" sz="2600" b="1" dirty="0" smtClean="0"/>
              <a:t> </a:t>
            </a:r>
            <a:r>
              <a:rPr lang="en-GB" sz="2600" b="1" dirty="0" err="1" smtClean="0"/>
              <a:t>αρχών</a:t>
            </a:r>
            <a:r>
              <a:rPr lang="en-GB" sz="2600" b="1" dirty="0" smtClean="0"/>
              <a:t> &amp; </a:t>
            </a:r>
            <a:r>
              <a:rPr lang="en-GB" sz="2600" b="1" dirty="0" err="1" smtClean="0"/>
              <a:t>παραμέτρων</a:t>
            </a:r>
            <a:r>
              <a:rPr lang="en-GB" sz="2600" b="1" dirty="0" smtClean="0"/>
              <a:t> 1981, </a:t>
            </a:r>
            <a:r>
              <a:rPr lang="el-GR" sz="2600" b="1" dirty="0" smtClean="0"/>
              <a:t>Μ</a:t>
            </a:r>
            <a:r>
              <a:rPr lang="en-GB" sz="2600" b="1" dirty="0" err="1" smtClean="0"/>
              <a:t>ινιμαλισμός</a:t>
            </a:r>
            <a:r>
              <a:rPr lang="en-GB" sz="2600" b="1" dirty="0" smtClean="0"/>
              <a:t> 1995).</a:t>
            </a:r>
          </a:p>
          <a:p>
            <a:pPr>
              <a:defRPr/>
            </a:pPr>
            <a:endParaRPr lang="el-GR" dirty="0"/>
          </a:p>
        </p:txBody>
      </p:sp>
      <p:sp>
        <p:nvSpPr>
          <p:cNvPr id="68611" name="3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CDA323E-7B3D-4968-BBD9-41DF79BCE2A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19</a:t>
            </a:fld>
            <a:endParaRPr lang="en-GB" altLang="el-GR" sz="1200" smtClean="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5808AA9E-976F-46F1-BD94-9FF1ED5E2FB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a:t>
            </a:fld>
            <a:endParaRPr lang="en-GB" altLang="el-GR" sz="1200" smtClean="0">
              <a:latin typeface="Arial" panose="020B0604020202020204" pitchFamily="34" charset="0"/>
            </a:endParaRPr>
          </a:p>
        </p:txBody>
      </p:sp>
      <p:sp>
        <p:nvSpPr>
          <p:cNvPr id="4097" name="Rectangle 1"/>
          <p:cNvSpPr>
            <a:spLocks noGrp="1" noChangeArrowheads="1"/>
          </p:cNvSpPr>
          <p:nvPr>
            <p:ph type="title"/>
          </p:nvPr>
        </p:nvSpPr>
        <p:spPr>
          <a:xfrm>
            <a:off x="457200" y="68263"/>
            <a:ext cx="8229600" cy="21367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rgbClr val="99FFCC"/>
                </a:solidFill>
              </a:rPr>
              <a:t>Θεωρητικά</a:t>
            </a:r>
            <a:r>
              <a:rPr lang="en-GB" sz="3600" dirty="0" smtClean="0">
                <a:solidFill>
                  <a:srgbClr val="99FFCC"/>
                </a:solidFill>
              </a:rPr>
              <a:t> </a:t>
            </a:r>
            <a:r>
              <a:rPr lang="en-GB" sz="3600" dirty="0" err="1" smtClean="0">
                <a:solidFill>
                  <a:srgbClr val="99FFCC"/>
                </a:solidFill>
              </a:rPr>
              <a:t>ζητήματα</a:t>
            </a:r>
            <a:r>
              <a:rPr lang="en-GB" sz="3600" dirty="0" smtClean="0">
                <a:solidFill>
                  <a:srgbClr val="99FFCC"/>
                </a:solidFill>
              </a:rPr>
              <a:t> </a:t>
            </a:r>
            <a:br>
              <a:rPr lang="en-GB" sz="3600" dirty="0" smtClean="0">
                <a:solidFill>
                  <a:srgbClr val="99FFCC"/>
                </a:solidFill>
              </a:rPr>
            </a:br>
            <a:r>
              <a:rPr lang="en-GB" sz="3600" dirty="0" err="1" smtClean="0">
                <a:solidFill>
                  <a:srgbClr val="99FFCC"/>
                </a:solidFill>
              </a:rPr>
              <a:t>της</a:t>
            </a:r>
            <a:r>
              <a:rPr lang="en-GB" sz="3600" dirty="0" smtClean="0">
                <a:solidFill>
                  <a:srgbClr val="99FFCC"/>
                </a:solidFill>
              </a:rPr>
              <a:t> </a:t>
            </a:r>
            <a:r>
              <a:rPr lang="en-GB" sz="3600" dirty="0" err="1" smtClean="0">
                <a:solidFill>
                  <a:srgbClr val="99FFCC"/>
                </a:solidFill>
              </a:rPr>
              <a:t>γλωσσικής</a:t>
            </a:r>
            <a:r>
              <a:rPr lang="en-GB" sz="3600" dirty="0" smtClean="0">
                <a:solidFill>
                  <a:srgbClr val="99FFCC"/>
                </a:solidFill>
              </a:rPr>
              <a:t> </a:t>
            </a:r>
            <a:r>
              <a:rPr lang="en-GB" sz="3600" dirty="0" err="1" smtClean="0">
                <a:solidFill>
                  <a:srgbClr val="99FFCC"/>
                </a:solidFill>
              </a:rPr>
              <a:t>ανάπτυξης</a:t>
            </a:r>
            <a:r>
              <a:rPr lang="en-GB" sz="3600" dirty="0" smtClean="0">
                <a:solidFill>
                  <a:srgbClr val="99FFCC"/>
                </a:solidFill>
              </a:rPr>
              <a:t/>
            </a:r>
            <a:br>
              <a:rPr lang="en-GB" sz="3600" dirty="0" smtClean="0">
                <a:solidFill>
                  <a:srgbClr val="99FFCC"/>
                </a:solidFill>
              </a:rPr>
            </a:br>
            <a:r>
              <a:rPr lang="en-GB" sz="3600" dirty="0" err="1" smtClean="0">
                <a:solidFill>
                  <a:srgbClr val="99FFCC"/>
                </a:solidFill>
              </a:rPr>
              <a:t>μετά</a:t>
            </a:r>
            <a:r>
              <a:rPr lang="en-GB" sz="3600" dirty="0" smtClean="0">
                <a:solidFill>
                  <a:srgbClr val="99FFCC"/>
                </a:solidFill>
              </a:rPr>
              <a:t> </a:t>
            </a:r>
            <a:r>
              <a:rPr lang="en-GB" sz="3600" dirty="0" err="1" smtClean="0">
                <a:solidFill>
                  <a:srgbClr val="99FFCC"/>
                </a:solidFill>
              </a:rPr>
              <a:t>τη</a:t>
            </a:r>
            <a:r>
              <a:rPr lang="en-GB" sz="3600" dirty="0" smtClean="0">
                <a:solidFill>
                  <a:srgbClr val="99FFCC"/>
                </a:solidFill>
              </a:rPr>
              <a:t> </a:t>
            </a:r>
            <a:r>
              <a:rPr lang="en-GB" sz="3600" dirty="0" err="1" smtClean="0">
                <a:solidFill>
                  <a:srgbClr val="99FFCC"/>
                </a:solidFill>
              </a:rPr>
              <a:t>μεσολάβηση</a:t>
            </a:r>
            <a:r>
              <a:rPr lang="en-GB" sz="3600" dirty="0" smtClean="0">
                <a:solidFill>
                  <a:srgbClr val="99FFCC"/>
                </a:solidFill>
              </a:rPr>
              <a:t> </a:t>
            </a:r>
            <a:r>
              <a:rPr lang="en-GB" sz="3600" dirty="0" err="1" smtClean="0">
                <a:solidFill>
                  <a:srgbClr val="99FFCC"/>
                </a:solidFill>
              </a:rPr>
              <a:t>του</a:t>
            </a:r>
            <a:r>
              <a:rPr lang="en-GB" sz="3600" dirty="0" smtClean="0">
                <a:solidFill>
                  <a:srgbClr val="99FFCC"/>
                </a:solidFill>
              </a:rPr>
              <a:t> </a:t>
            </a:r>
            <a:r>
              <a:rPr lang="en-GB" sz="3600" dirty="0" err="1" smtClean="0">
                <a:solidFill>
                  <a:srgbClr val="99FFCC"/>
                </a:solidFill>
              </a:rPr>
              <a:t>Τσόμσκι</a:t>
            </a:r>
            <a:r>
              <a:rPr lang="en-GB" sz="3600" dirty="0" smtClean="0">
                <a:solidFill>
                  <a:srgbClr val="99FFCC"/>
                </a:solidFill>
              </a:rPr>
              <a:t> </a:t>
            </a:r>
          </a:p>
        </p:txBody>
      </p:sp>
      <p:sp>
        <p:nvSpPr>
          <p:cNvPr id="4098" name="Rectangle 2"/>
          <p:cNvSpPr>
            <a:spLocks noGrp="1" noChangeArrowheads="1"/>
          </p:cNvSpPr>
          <p:nvPr>
            <p:ph type="body" idx="1"/>
          </p:nvPr>
        </p:nvSpPr>
        <p:spPr>
          <a:xfrm>
            <a:off x="0" y="1989138"/>
            <a:ext cx="9144000" cy="5068887"/>
          </a:xfrm>
        </p:spPr>
        <p:txBody>
          <a:bodyPr/>
          <a:lstStyle/>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dirty="0" smtClean="0">
              <a:solidFill>
                <a:srgbClr val="FFFF00"/>
              </a:solidFill>
            </a:endParaRP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dirty="0" smtClean="0">
              <a:solidFill>
                <a:srgbClr val="FFFF00"/>
              </a:solidFill>
            </a:endParaRP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b="1" dirty="0" smtClean="0">
              <a:solidFill>
                <a:srgbClr val="FFFF00"/>
              </a:solidFill>
            </a:endParaRP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600" b="1" dirty="0" err="1" smtClean="0">
                <a:solidFill>
                  <a:srgbClr val="FFFF00"/>
                </a:solidFill>
              </a:rPr>
              <a:t>Τι</a:t>
            </a:r>
            <a:r>
              <a:rPr lang="en-GB" sz="3600" b="1" dirty="0" smtClean="0">
                <a:solidFill>
                  <a:srgbClr val="FFFF00"/>
                </a:solidFill>
              </a:rPr>
              <a:t> </a:t>
            </a:r>
            <a:r>
              <a:rPr lang="en-GB" sz="3600" b="1" dirty="0" err="1" smtClean="0">
                <a:solidFill>
                  <a:srgbClr val="FFFF00"/>
                </a:solidFill>
              </a:rPr>
              <a:t>μπορούμε</a:t>
            </a:r>
            <a:r>
              <a:rPr lang="en-GB" sz="3600" b="1" dirty="0" smtClean="0">
                <a:solidFill>
                  <a:srgbClr val="FFFF00"/>
                </a:solidFill>
              </a:rPr>
              <a:t> </a:t>
            </a:r>
            <a:r>
              <a:rPr lang="en-GB" sz="3600" b="1" dirty="0" err="1" smtClean="0">
                <a:solidFill>
                  <a:srgbClr val="FFFF00"/>
                </a:solidFill>
              </a:rPr>
              <a:t>να</a:t>
            </a:r>
            <a:r>
              <a:rPr lang="en-GB" sz="3600" b="1" dirty="0" smtClean="0">
                <a:solidFill>
                  <a:srgbClr val="FFFF00"/>
                </a:solidFill>
              </a:rPr>
              <a:t> </a:t>
            </a:r>
            <a:r>
              <a:rPr lang="en-GB" sz="3600" b="1" dirty="0" err="1" smtClean="0">
                <a:solidFill>
                  <a:srgbClr val="FFFF00"/>
                </a:solidFill>
              </a:rPr>
              <a:t>υποθέσουμε</a:t>
            </a:r>
            <a:r>
              <a:rPr lang="en-GB" sz="3600" b="1" dirty="0" smtClean="0">
                <a:solidFill>
                  <a:srgbClr val="FFFF00"/>
                </a:solidFill>
              </a:rPr>
              <a:t> </a:t>
            </a:r>
            <a:endParaRPr lang="el-GR" sz="3600" b="1" dirty="0" smtClean="0">
              <a:solidFill>
                <a:srgbClr val="FFFF00"/>
              </a:solidFill>
            </a:endParaRPr>
          </a:p>
          <a:p>
            <a:pPr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600" b="1" dirty="0" err="1" smtClean="0">
                <a:solidFill>
                  <a:srgbClr val="FFFF00"/>
                </a:solidFill>
              </a:rPr>
              <a:t>για</a:t>
            </a:r>
            <a:r>
              <a:rPr lang="en-GB" sz="3600" b="1" dirty="0" smtClean="0">
                <a:solidFill>
                  <a:srgbClr val="FFFF00"/>
                </a:solidFill>
              </a:rPr>
              <a:t> </a:t>
            </a:r>
            <a:r>
              <a:rPr lang="en-GB" sz="3600" b="1" dirty="0" err="1" smtClean="0">
                <a:solidFill>
                  <a:srgbClr val="FFFF00"/>
                </a:solidFill>
              </a:rPr>
              <a:t>το</a:t>
            </a:r>
            <a:r>
              <a:rPr lang="en-GB" sz="3600" b="1" dirty="0" smtClean="0">
                <a:solidFill>
                  <a:srgbClr val="FFFF00"/>
                </a:solidFill>
              </a:rPr>
              <a:t> </a:t>
            </a:r>
            <a:r>
              <a:rPr lang="en-GB" sz="3600" b="1" dirty="0" err="1" smtClean="0">
                <a:solidFill>
                  <a:srgbClr val="FFFF00"/>
                </a:solidFill>
              </a:rPr>
              <a:t>πώς</a:t>
            </a:r>
            <a:r>
              <a:rPr lang="en-GB" sz="3600" b="1" dirty="0" smtClean="0">
                <a:solidFill>
                  <a:srgbClr val="FFFF00"/>
                </a:solidFill>
              </a:rPr>
              <a:t> </a:t>
            </a:r>
            <a:r>
              <a:rPr lang="en-GB" sz="3600" b="1" dirty="0" err="1" smtClean="0">
                <a:solidFill>
                  <a:srgbClr val="FFFF00"/>
                </a:solidFill>
              </a:rPr>
              <a:t>μαθαίνεται</a:t>
            </a:r>
            <a:r>
              <a:rPr lang="en-GB" sz="3600" b="1" dirty="0" smtClean="0">
                <a:solidFill>
                  <a:srgbClr val="FFFF00"/>
                </a:solidFill>
              </a:rPr>
              <a:t> η </a:t>
            </a:r>
            <a:r>
              <a:rPr lang="en-GB" sz="3600" b="1" dirty="0" err="1" smtClean="0">
                <a:solidFill>
                  <a:srgbClr val="FFFF00"/>
                </a:solidFill>
              </a:rPr>
              <a:t>γλώσσα</a:t>
            </a:r>
            <a:r>
              <a:rPr lang="en-GB" sz="3600" b="1" dirty="0" smtClean="0">
                <a:solidFill>
                  <a:srgbClr val="FFFF00"/>
                </a:solidFill>
              </a:rPr>
              <a:t> </a:t>
            </a:r>
            <a:r>
              <a:rPr lang="el-GR" sz="3600" b="1" dirty="0" smtClean="0">
                <a:solidFill>
                  <a:srgbClr val="FFFF00"/>
                </a:solidFill>
              </a:rPr>
              <a:t>από τα παιδιά;</a:t>
            </a:r>
            <a:r>
              <a:rPr lang="en-GB" sz="3600" b="1" dirty="0" smtClean="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713"/>
            <a:ext cx="8226425" cy="5832475"/>
          </a:xfrm>
        </p:spPr>
        <p:txBody>
          <a:bodyPr/>
          <a:lstStyle/>
          <a:p>
            <a:pPr marL="514350" indent="-514350" algn="ctr" eaLnBrk="1" hangingPunct="1">
              <a:lnSpc>
                <a:spcPct val="100000"/>
              </a:lnSpc>
              <a:spcBef>
                <a:spcPts val="600"/>
              </a:spcBef>
              <a:buFont typeface="Wingdings" pitchFamily="2" charset="2"/>
              <a:buAutoNum type="arabicPeriod" startAt="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FFFF00"/>
                </a:solidFill>
              </a:rPr>
              <a:t>Σ</a:t>
            </a:r>
            <a:r>
              <a:rPr lang="en-GB" sz="2800" b="1" u="sng" dirty="0" err="1" smtClean="0">
                <a:solidFill>
                  <a:srgbClr val="FFFF00"/>
                </a:solidFill>
              </a:rPr>
              <a:t>υνθήκες</a:t>
            </a:r>
            <a:r>
              <a:rPr lang="en-GB" sz="2800" b="1" u="sng" dirty="0" smtClean="0">
                <a:solidFill>
                  <a:srgbClr val="FFFF00"/>
                </a:solidFill>
              </a:rPr>
              <a:t> </a:t>
            </a:r>
            <a:r>
              <a:rPr lang="en-GB" sz="2800" b="1" u="sng" dirty="0" err="1" smtClean="0">
                <a:solidFill>
                  <a:srgbClr val="FFFF00"/>
                </a:solidFill>
              </a:rPr>
              <a:t>μάθησ</a:t>
            </a:r>
            <a:r>
              <a:rPr lang="el-GR" sz="2800" b="1" u="sng" dirty="0" smtClean="0">
                <a:solidFill>
                  <a:srgbClr val="FFFF00"/>
                </a:solidFill>
              </a:rPr>
              <a:t>ης της γλώσσας</a:t>
            </a:r>
            <a:r>
              <a:rPr lang="en-GB" sz="2800" b="1" dirty="0" smtClean="0">
                <a:solidFill>
                  <a:srgbClr val="FFFF00"/>
                </a:solidFill>
              </a:rPr>
              <a:t>:</a:t>
            </a:r>
            <a:endParaRPr lang="el-GR" sz="2800" b="1" dirty="0" smtClean="0">
              <a:solidFill>
                <a:srgbClr val="FFFF00"/>
              </a:solidFill>
            </a:endParaRPr>
          </a:p>
          <a:p>
            <a:pPr marL="514350" indent="-514350" algn="ctr" eaLnBrk="1" hangingPunct="1">
              <a:lnSpc>
                <a:spcPct val="10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chemeClr val="bg1"/>
                </a:solidFill>
              </a:rPr>
              <a:t>π.χ.</a:t>
            </a:r>
          </a:p>
          <a:p>
            <a:pPr marL="514350" indent="-514350" algn="ctr" eaLnBrk="1" hangingPunct="1">
              <a:lnSpc>
                <a:spcPct val="100000"/>
              </a:lnSpc>
              <a:spcBef>
                <a:spcPts val="600"/>
              </a:spcBef>
              <a:buFont typeface="Wingdings" pitchFamily="2" charset="2"/>
              <a:buAutoNum type="arabicPeriod" startAt="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1" u="sng" dirty="0" smtClean="0">
              <a:solidFill>
                <a:srgbClr val="FFFF00"/>
              </a:solidFill>
            </a:endParaRPr>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πόσο</a:t>
            </a:r>
            <a:r>
              <a:rPr lang="en-GB" b="1" dirty="0" smtClean="0"/>
              <a:t> </a:t>
            </a:r>
            <a:r>
              <a:rPr lang="en-GB" b="1" dirty="0" err="1" smtClean="0"/>
              <a:t>γρήγορα</a:t>
            </a:r>
            <a:r>
              <a:rPr lang="en-GB" b="1" dirty="0" smtClean="0"/>
              <a:t>;</a:t>
            </a:r>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κάτω</a:t>
            </a:r>
            <a:r>
              <a:rPr lang="en-GB" b="1" dirty="0" smtClean="0"/>
              <a:t> </a:t>
            </a:r>
            <a:r>
              <a:rPr lang="en-GB" b="1" dirty="0" err="1" smtClean="0"/>
              <a:t>από</a:t>
            </a:r>
            <a:r>
              <a:rPr lang="en-GB" b="1" dirty="0" smtClean="0"/>
              <a:t> </a:t>
            </a:r>
            <a:r>
              <a:rPr lang="en-GB" b="1" dirty="0" err="1" smtClean="0"/>
              <a:t>ποιές</a:t>
            </a:r>
            <a:r>
              <a:rPr lang="en-GB" b="1" dirty="0" smtClean="0"/>
              <a:t> </a:t>
            </a:r>
            <a:r>
              <a:rPr lang="en-GB" b="1" dirty="0" err="1" smtClean="0"/>
              <a:t>συνθήκες</a:t>
            </a:r>
            <a:r>
              <a:rPr lang="en-GB" b="1" dirty="0" smtClean="0"/>
              <a:t> </a:t>
            </a:r>
            <a:r>
              <a:rPr lang="en-GB" b="1" dirty="0" err="1" smtClean="0"/>
              <a:t>αλληλεπίδρασης</a:t>
            </a:r>
            <a:r>
              <a:rPr lang="en-GB" b="1" dirty="0" smtClean="0"/>
              <a:t> </a:t>
            </a:r>
            <a:r>
              <a:rPr lang="en-GB" b="1" dirty="0" err="1" smtClean="0"/>
              <a:t>με</a:t>
            </a:r>
            <a:r>
              <a:rPr lang="en-GB" b="1" dirty="0" smtClean="0"/>
              <a:t> </a:t>
            </a:r>
            <a:r>
              <a:rPr lang="en-GB" b="1" dirty="0" err="1" smtClean="0"/>
              <a:t>τους</a:t>
            </a:r>
            <a:r>
              <a:rPr lang="en-GB" b="1" dirty="0" smtClean="0"/>
              <a:t> </a:t>
            </a:r>
            <a:r>
              <a:rPr lang="en-GB" b="1" dirty="0" err="1" smtClean="0"/>
              <a:t>άλλους</a:t>
            </a:r>
            <a:r>
              <a:rPr lang="en-GB" b="1" dirty="0" smtClean="0"/>
              <a:t>;</a:t>
            </a:r>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με</a:t>
            </a:r>
            <a:r>
              <a:rPr lang="en-GB" b="1" dirty="0" smtClean="0"/>
              <a:t> </a:t>
            </a:r>
            <a:r>
              <a:rPr lang="en-GB" b="1" dirty="0" err="1" smtClean="0"/>
              <a:t>βάση</a:t>
            </a:r>
            <a:r>
              <a:rPr lang="en-GB" b="1" dirty="0" smtClean="0"/>
              <a:t> </a:t>
            </a:r>
            <a:r>
              <a:rPr lang="en-GB" b="1" dirty="0" err="1" smtClean="0"/>
              <a:t>τι</a:t>
            </a:r>
            <a:r>
              <a:rPr lang="en-GB" b="1" dirty="0" smtClean="0"/>
              <a:t> </a:t>
            </a:r>
            <a:r>
              <a:rPr lang="en-GB" b="1" dirty="0" err="1" smtClean="0"/>
              <a:t>τύπου</a:t>
            </a:r>
            <a:r>
              <a:rPr lang="en-GB" b="1" dirty="0" smtClean="0"/>
              <a:t> </a:t>
            </a:r>
            <a:r>
              <a:rPr lang="en-GB" b="1" dirty="0" err="1" smtClean="0"/>
              <a:t>ομιλία</a:t>
            </a:r>
            <a:r>
              <a:rPr lang="en-GB" b="1" dirty="0" smtClean="0"/>
              <a:t>; (</a:t>
            </a:r>
            <a:r>
              <a:rPr lang="el-GR" b="1" dirty="0" smtClean="0"/>
              <a:t>ακούσματα ή </a:t>
            </a:r>
            <a:r>
              <a:rPr lang="en-GB" b="1" dirty="0" err="1" smtClean="0"/>
              <a:t>περιβαλλοντικά</a:t>
            </a:r>
            <a:r>
              <a:rPr lang="en-GB" b="1" dirty="0" smtClean="0"/>
              <a:t> </a:t>
            </a:r>
            <a:r>
              <a:rPr lang="en-GB" b="1" dirty="0" err="1" smtClean="0"/>
              <a:t>ερεθίσματα</a:t>
            </a:r>
            <a:r>
              <a:rPr lang="en-GB" b="1" dirty="0" smtClean="0"/>
              <a:t>)</a:t>
            </a:r>
          </a:p>
          <a:p>
            <a:pPr>
              <a:defRPr/>
            </a:pPr>
            <a:endParaRPr lang="el-GR" dirty="0"/>
          </a:p>
        </p:txBody>
      </p:sp>
      <p:sp>
        <p:nvSpPr>
          <p:cNvPr id="6963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34EA40D-D5C7-447D-A350-7FD2241635B7}"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20</a:t>
            </a:fld>
            <a:endParaRPr lang="en-GB" altLang="el-GR" sz="1200" smtClean="0">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3C3F60B-5DF1-4E83-BCB2-904F6DA6A13E}"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21</a:t>
            </a:fld>
            <a:endParaRPr lang="en-GB" altLang="el-GR" sz="1200" smtClean="0">
              <a:latin typeface="Arial" panose="020B0604020202020204" pitchFamily="34" charset="0"/>
            </a:endParaRPr>
          </a:p>
        </p:txBody>
      </p:sp>
      <p:sp>
        <p:nvSpPr>
          <p:cNvPr id="14337" name="Rectangle 1"/>
          <p:cNvSpPr>
            <a:spLocks noGrp="1" noChangeArrowheads="1"/>
          </p:cNvSpPr>
          <p:nvPr>
            <p:ph type="title"/>
          </p:nvPr>
        </p:nvSpPr>
        <p:spPr>
          <a:xfrm>
            <a:off x="457200" y="-23813"/>
            <a:ext cx="8229600" cy="1739901"/>
          </a:xfrm>
        </p:spPr>
        <p:txBody>
          <a:bodyPr/>
          <a:lstStyle/>
          <a:p>
            <a:pPr eaLnBrk="1" hangingPunct="1">
              <a:lnSpc>
                <a:spcPct val="100000"/>
              </a:lnSpc>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CC00"/>
                </a:solidFill>
              </a:rPr>
              <a:t>Αυτονομία</a:t>
            </a:r>
            <a:r>
              <a:rPr lang="en-GB" sz="3200" dirty="0" smtClean="0">
                <a:solidFill>
                  <a:srgbClr val="FFCC00"/>
                </a:solidFill>
              </a:rPr>
              <a:t> </a:t>
            </a:r>
            <a:r>
              <a:rPr lang="en-GB" sz="3200" dirty="0" err="1" smtClean="0">
                <a:solidFill>
                  <a:srgbClr val="FFCC00"/>
                </a:solidFill>
              </a:rPr>
              <a:t>γλώσσας</a:t>
            </a:r>
            <a:r>
              <a:rPr lang="en-GB" sz="3200" dirty="0" smtClean="0">
                <a:solidFill>
                  <a:srgbClr val="FFCC00"/>
                </a:solidFill>
              </a:rPr>
              <a:t>;</a:t>
            </a:r>
            <a:br>
              <a:rPr lang="en-GB" sz="3200" dirty="0" smtClean="0">
                <a:solidFill>
                  <a:srgbClr val="FFCC00"/>
                </a:solidFill>
              </a:rPr>
            </a:br>
            <a:r>
              <a:rPr lang="en-GB" sz="3200" dirty="0" err="1" smtClean="0">
                <a:solidFill>
                  <a:srgbClr val="FFCC00"/>
                </a:solidFill>
              </a:rPr>
              <a:t>Ιδιόρρυθμη</a:t>
            </a:r>
            <a:r>
              <a:rPr lang="en-GB" sz="3200" dirty="0" smtClean="0">
                <a:solidFill>
                  <a:srgbClr val="FFCC00"/>
                </a:solidFill>
              </a:rPr>
              <a:t> η </a:t>
            </a:r>
            <a:r>
              <a:rPr lang="en-GB" sz="3200" dirty="0" err="1" smtClean="0">
                <a:solidFill>
                  <a:srgbClr val="FFCC00"/>
                </a:solidFill>
              </a:rPr>
              <a:t>δομή</a:t>
            </a:r>
            <a:r>
              <a:rPr lang="en-GB" sz="3200" dirty="0" smtClean="0">
                <a:solidFill>
                  <a:srgbClr val="FFCC00"/>
                </a:solidFill>
              </a:rPr>
              <a:t> </a:t>
            </a:r>
            <a:r>
              <a:rPr lang="en-GB" sz="3200" dirty="0" err="1" smtClean="0">
                <a:solidFill>
                  <a:srgbClr val="FFCC00"/>
                </a:solidFill>
              </a:rPr>
              <a:t>της</a:t>
            </a:r>
            <a:r>
              <a:rPr lang="en-GB" sz="3200" dirty="0" smtClean="0">
                <a:solidFill>
                  <a:srgbClr val="FFCC00"/>
                </a:solidFill>
              </a:rPr>
              <a:t> ή </a:t>
            </a:r>
            <a:r>
              <a:rPr lang="en-GB" sz="3200" dirty="0" err="1" smtClean="0">
                <a:solidFill>
                  <a:srgbClr val="FFCC00"/>
                </a:solidFill>
              </a:rPr>
              <a:t>όχι</a:t>
            </a:r>
            <a:r>
              <a:rPr lang="en-GB" sz="3200" dirty="0" smtClean="0">
                <a:solidFill>
                  <a:srgbClr val="FFCC00"/>
                </a:solidFill>
              </a:rPr>
              <a:t>;</a:t>
            </a:r>
          </a:p>
        </p:txBody>
      </p:sp>
      <p:sp>
        <p:nvSpPr>
          <p:cNvPr id="2" name="Rectangle 2"/>
          <p:cNvSpPr>
            <a:spLocks noGrp="1" noChangeArrowheads="1"/>
          </p:cNvSpPr>
          <p:nvPr>
            <p:ph type="body" idx="1"/>
          </p:nvPr>
        </p:nvSpPr>
        <p:spPr>
          <a:xfrm>
            <a:off x="323850" y="1341438"/>
            <a:ext cx="8496300" cy="5516562"/>
          </a:xfrm>
        </p:spPr>
        <p:txBody>
          <a:bodyPr/>
          <a:lstStyle/>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800" b="1" dirty="0" smtClean="0">
              <a:solidFill>
                <a:srgbClr val="99FFCC"/>
              </a:solidFill>
            </a:endParaRP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800" b="1" dirty="0" smtClean="0">
              <a:solidFill>
                <a:srgbClr val="99FFCC"/>
              </a:solidFill>
            </a:endParaRP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FFFF00"/>
                </a:solidFill>
              </a:rPr>
              <a:t>Όσο </a:t>
            </a:r>
            <a:r>
              <a:rPr lang="en-GB" sz="2800" b="1" dirty="0" err="1" smtClean="0">
                <a:solidFill>
                  <a:srgbClr val="FFFF00"/>
                </a:solidFill>
              </a:rPr>
              <a:t>πιο</a:t>
            </a:r>
            <a:r>
              <a:rPr lang="el-GR" sz="2800" b="1" dirty="0" smtClean="0">
                <a:solidFill>
                  <a:srgbClr val="FFFF00"/>
                </a:solidFill>
              </a:rPr>
              <a:t> ιδιόρρυθμη η οργάνωση του γ</a:t>
            </a:r>
            <a:r>
              <a:rPr lang="en-GB" sz="2800" b="1" dirty="0" err="1" smtClean="0">
                <a:solidFill>
                  <a:srgbClr val="FFFF00"/>
                </a:solidFill>
              </a:rPr>
              <a:t>λωσσικ</a:t>
            </a:r>
            <a:r>
              <a:rPr lang="el-GR" sz="2800" b="1" dirty="0" err="1" smtClean="0">
                <a:solidFill>
                  <a:srgbClr val="FFFF00"/>
                </a:solidFill>
              </a:rPr>
              <a:t>ού</a:t>
            </a:r>
            <a:r>
              <a:rPr lang="el-GR" sz="2800" b="1" dirty="0" smtClean="0">
                <a:solidFill>
                  <a:srgbClr val="FFFF00"/>
                </a:solidFill>
              </a:rPr>
              <a:t> συστήματο</a:t>
            </a:r>
            <a:r>
              <a:rPr lang="el-GR" sz="2800" b="1" dirty="0" smtClean="0">
                <a:solidFill>
                  <a:srgbClr val="99FFCC"/>
                </a:solidFill>
              </a:rPr>
              <a:t>ς, ή αυτόνομη </a:t>
            </a:r>
            <a:r>
              <a:rPr lang="en-GB" sz="2800" b="1" dirty="0" err="1" smtClean="0">
                <a:solidFill>
                  <a:srgbClr val="99FFCC"/>
                </a:solidFill>
              </a:rPr>
              <a:t>από</a:t>
            </a:r>
            <a:r>
              <a:rPr lang="en-GB" sz="2800" b="1" dirty="0" smtClean="0">
                <a:solidFill>
                  <a:srgbClr val="99FFCC"/>
                </a:solidFill>
              </a:rPr>
              <a:t> </a:t>
            </a:r>
            <a:r>
              <a:rPr lang="en-GB" sz="2800" b="1" dirty="0" err="1" smtClean="0">
                <a:solidFill>
                  <a:srgbClr val="99FFCC"/>
                </a:solidFill>
              </a:rPr>
              <a:t>άλλου</a:t>
            </a:r>
            <a:r>
              <a:rPr lang="en-GB" sz="2800" b="1" dirty="0" smtClean="0">
                <a:solidFill>
                  <a:srgbClr val="99FFCC"/>
                </a:solidFill>
              </a:rPr>
              <a:t> </a:t>
            </a:r>
            <a:r>
              <a:rPr lang="en-GB" sz="2800" b="1" dirty="0" err="1" smtClean="0">
                <a:solidFill>
                  <a:srgbClr val="99FFCC"/>
                </a:solidFill>
              </a:rPr>
              <a:t>τύπου</a:t>
            </a:r>
            <a:r>
              <a:rPr lang="en-GB" sz="2800" b="1" dirty="0" smtClean="0">
                <a:solidFill>
                  <a:srgbClr val="99FFCC"/>
                </a:solidFill>
              </a:rPr>
              <a:t> </a:t>
            </a:r>
            <a:r>
              <a:rPr lang="en-GB" sz="2800" b="1" dirty="0" err="1" smtClean="0">
                <a:solidFill>
                  <a:srgbClr val="99FFCC"/>
                </a:solidFill>
              </a:rPr>
              <a:t>γνώσεις</a:t>
            </a:r>
            <a:r>
              <a:rPr lang="el-GR" sz="2800" b="1" dirty="0" smtClean="0">
                <a:solidFill>
                  <a:srgbClr val="99FFCC"/>
                </a:solidFill>
              </a:rPr>
              <a:t> και ικανότητες</a:t>
            </a: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FFFF00"/>
                </a:solidFill>
              </a:rPr>
              <a:t>Τ</a:t>
            </a:r>
            <a:r>
              <a:rPr lang="en-GB" sz="2800" b="1" dirty="0" err="1" smtClean="0">
                <a:solidFill>
                  <a:srgbClr val="FFFF00"/>
                </a:solidFill>
              </a:rPr>
              <a:t>όσο</a:t>
            </a:r>
            <a:r>
              <a:rPr lang="en-GB" sz="2800" b="1" dirty="0" smtClean="0">
                <a:solidFill>
                  <a:srgbClr val="FFFF00"/>
                </a:solidFill>
              </a:rPr>
              <a:t> </a:t>
            </a:r>
            <a:r>
              <a:rPr lang="en-GB" sz="2800" b="1" dirty="0" err="1" smtClean="0">
                <a:solidFill>
                  <a:srgbClr val="FFFF00"/>
                </a:solidFill>
              </a:rPr>
              <a:t>πιο</a:t>
            </a:r>
            <a:r>
              <a:rPr lang="en-GB" sz="2800" b="1" dirty="0" smtClean="0">
                <a:solidFill>
                  <a:srgbClr val="FFFF00"/>
                </a:solidFill>
              </a:rPr>
              <a:t> </a:t>
            </a:r>
            <a:r>
              <a:rPr lang="en-GB" sz="2800" b="1" dirty="0" err="1" smtClean="0">
                <a:solidFill>
                  <a:srgbClr val="FFFF00"/>
                </a:solidFill>
              </a:rPr>
              <a:t>ανεξήγητη</a:t>
            </a:r>
            <a:r>
              <a:rPr lang="en-GB" sz="2800" b="1" dirty="0" smtClean="0">
                <a:solidFill>
                  <a:srgbClr val="FFFF00"/>
                </a:solidFill>
              </a:rPr>
              <a:t> η </a:t>
            </a:r>
            <a:r>
              <a:rPr lang="en-GB" sz="2800" b="1" dirty="0" err="1" smtClean="0">
                <a:solidFill>
                  <a:srgbClr val="FFFF00"/>
                </a:solidFill>
              </a:rPr>
              <a:t>μάθησή</a:t>
            </a:r>
            <a:r>
              <a:rPr lang="en-GB" sz="2800" b="1" dirty="0" smtClean="0">
                <a:solidFill>
                  <a:srgbClr val="FFFF00"/>
                </a:solidFill>
              </a:rPr>
              <a:t> </a:t>
            </a:r>
            <a:r>
              <a:rPr lang="en-GB" sz="2800" b="1" dirty="0" err="1" smtClean="0">
                <a:solidFill>
                  <a:srgbClr val="FFFF00"/>
                </a:solidFill>
              </a:rPr>
              <a:t>του</a:t>
            </a:r>
            <a:r>
              <a:rPr lang="el-GR" sz="2800" b="1" dirty="0" smtClean="0"/>
              <a:t>. Τ</a:t>
            </a:r>
            <a:r>
              <a:rPr lang="en-GB" sz="2800" b="1" dirty="0" err="1" smtClean="0"/>
              <a:t>όσο</a:t>
            </a:r>
            <a:r>
              <a:rPr lang="en-GB" sz="2800" b="1" dirty="0" smtClean="0"/>
              <a:t> </a:t>
            </a:r>
            <a:r>
              <a:rPr lang="en-GB" sz="2800" b="1" dirty="0" err="1" smtClean="0"/>
              <a:t>πιο</a:t>
            </a:r>
            <a:r>
              <a:rPr lang="en-GB" sz="2800" b="1" dirty="0" smtClean="0"/>
              <a:t> </a:t>
            </a:r>
            <a:r>
              <a:rPr lang="en-GB" sz="2800" b="1" dirty="0" err="1" smtClean="0"/>
              <a:t>αναγκαίο</a:t>
            </a:r>
            <a:r>
              <a:rPr lang="en-GB" sz="2800" b="1" dirty="0" smtClean="0"/>
              <a:t> </a:t>
            </a:r>
            <a:r>
              <a:rPr lang="en-GB" sz="2800" b="1" dirty="0" err="1" smtClean="0"/>
              <a:t>να</a:t>
            </a:r>
            <a:r>
              <a:rPr lang="en-GB" sz="2800" b="1" dirty="0" smtClean="0"/>
              <a:t> </a:t>
            </a:r>
            <a:r>
              <a:rPr lang="en-GB" sz="2800" b="1" dirty="0" err="1" smtClean="0"/>
              <a:t>καταφύγουμε</a:t>
            </a:r>
            <a:r>
              <a:rPr lang="en-GB" sz="2800" b="1" dirty="0" smtClean="0"/>
              <a:t> </a:t>
            </a:r>
            <a:r>
              <a:rPr lang="en-GB" sz="2800" b="1" dirty="0" err="1" smtClean="0"/>
              <a:t>σε</a:t>
            </a:r>
            <a:r>
              <a:rPr lang="en-GB" sz="2800" b="1" dirty="0" smtClean="0"/>
              <a:t> </a:t>
            </a:r>
            <a:r>
              <a:rPr lang="el-GR" sz="2800" b="1" dirty="0" smtClean="0"/>
              <a:t>υποθέσεις για </a:t>
            </a:r>
            <a:r>
              <a:rPr lang="en-GB" sz="2800" b="1" dirty="0" err="1" smtClean="0"/>
              <a:t>έμφυτη</a:t>
            </a:r>
            <a:r>
              <a:rPr lang="en-GB" sz="2800" b="1" dirty="0" smtClean="0"/>
              <a:t> </a:t>
            </a:r>
            <a:r>
              <a:rPr lang="en-GB" sz="2800" b="1" dirty="0" err="1" smtClean="0"/>
              <a:t>γνώση</a:t>
            </a:r>
            <a:r>
              <a:rPr lang="el-GR" sz="2800" b="1" dirty="0" smtClean="0"/>
              <a:t> γλώσσας</a:t>
            </a:r>
            <a:r>
              <a:rPr lang="en-GB" sz="2800" b="1" dirty="0" smtClean="0"/>
              <a:t>, </a:t>
            </a:r>
            <a:r>
              <a:rPr lang="en-GB" sz="2800" b="1" dirty="0" err="1" smtClean="0"/>
              <a:t>επειδή</a:t>
            </a:r>
            <a:r>
              <a:rPr lang="en-GB" sz="2800" b="1" dirty="0" smtClean="0"/>
              <a:t> </a:t>
            </a:r>
            <a:r>
              <a:rPr lang="en-GB" sz="2800" b="1" dirty="0" err="1" smtClean="0"/>
              <a:t>το</a:t>
            </a:r>
            <a:r>
              <a:rPr lang="en-GB" sz="2800" b="1" dirty="0" smtClean="0"/>
              <a:t> </a:t>
            </a:r>
            <a:r>
              <a:rPr lang="en-GB" sz="2800" b="1" dirty="0" err="1" smtClean="0"/>
              <a:t>παιδί</a:t>
            </a:r>
            <a:r>
              <a:rPr lang="en-GB" sz="2800" b="1" dirty="0" smtClean="0"/>
              <a:t> </a:t>
            </a:r>
            <a:r>
              <a:rPr lang="en-GB" sz="2800" b="1" dirty="0" err="1" smtClean="0"/>
              <a:t>δεν</a:t>
            </a:r>
            <a:r>
              <a:rPr lang="en-GB" sz="2800" b="1" dirty="0" smtClean="0"/>
              <a:t> </a:t>
            </a:r>
            <a:r>
              <a:rPr lang="en-GB" sz="2800" b="1" dirty="0" err="1" smtClean="0"/>
              <a:t>μπορεί</a:t>
            </a:r>
            <a:r>
              <a:rPr lang="en-GB" sz="2800" b="1" dirty="0" smtClean="0"/>
              <a:t> </a:t>
            </a:r>
            <a:r>
              <a:rPr lang="en-GB" sz="2800" b="1" dirty="0" err="1" smtClean="0"/>
              <a:t>να</a:t>
            </a:r>
            <a:r>
              <a:rPr lang="en-GB" sz="2800" b="1" dirty="0" smtClean="0"/>
              <a:t> </a:t>
            </a:r>
            <a:r>
              <a:rPr lang="en-GB" sz="2800" b="1" dirty="0" err="1" smtClean="0"/>
              <a:t>βοηθηθεί</a:t>
            </a:r>
            <a:r>
              <a:rPr lang="en-GB" sz="2800" b="1" dirty="0" smtClean="0"/>
              <a:t> </a:t>
            </a:r>
            <a:r>
              <a:rPr lang="en-GB" sz="2800" b="1" dirty="0" err="1" smtClean="0"/>
              <a:t>από</a:t>
            </a:r>
            <a:r>
              <a:rPr lang="en-GB" sz="2800" b="1" dirty="0" smtClean="0"/>
              <a:t> </a:t>
            </a:r>
            <a:r>
              <a:rPr lang="en-GB" sz="2800" b="1" dirty="0" err="1" smtClean="0"/>
              <a:t>άλλου</a:t>
            </a:r>
            <a:r>
              <a:rPr lang="en-GB" sz="2800" b="1" dirty="0" smtClean="0"/>
              <a:t> </a:t>
            </a:r>
            <a:r>
              <a:rPr lang="en-GB" sz="2800" b="1" dirty="0" err="1" smtClean="0"/>
              <a:t>τύπου</a:t>
            </a:r>
            <a:r>
              <a:rPr lang="en-GB" sz="2800" b="1" dirty="0" smtClean="0"/>
              <a:t> </a:t>
            </a:r>
            <a:r>
              <a:rPr lang="en-GB" sz="2800" b="1" dirty="0" err="1" smtClean="0"/>
              <a:t>γνώσεις</a:t>
            </a:r>
            <a:r>
              <a:rPr lang="en-GB" sz="2800" b="1" dirty="0" smtClean="0"/>
              <a:t> </a:t>
            </a:r>
            <a:r>
              <a:rPr lang="en-GB" sz="2800" b="1" dirty="0" err="1" smtClean="0"/>
              <a:t>και</a:t>
            </a:r>
            <a:r>
              <a:rPr lang="en-GB" sz="2800" b="1" dirty="0" smtClean="0"/>
              <a:t> </a:t>
            </a:r>
            <a:r>
              <a:rPr lang="en-GB" sz="2800" b="1" dirty="0" err="1" smtClean="0"/>
              <a:t>διεργασίες</a:t>
            </a:r>
            <a:r>
              <a:rPr lang="el-GR" sz="2800" b="1" dirty="0" smtClean="0"/>
              <a:t> στη μάθηση της γλώσσας</a:t>
            </a:r>
            <a:r>
              <a:rPr lang="en-GB" sz="2800" b="1" dirty="0" smtClean="0"/>
              <a:t>.</a:t>
            </a:r>
          </a:p>
          <a:p>
            <a:pP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2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5175"/>
            <a:ext cx="8226425" cy="5359400"/>
          </a:xfrm>
        </p:spPr>
        <p:txBody>
          <a:bodyPr/>
          <a:lstStyle/>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FFFF00"/>
                </a:solidFill>
              </a:rPr>
              <a:t>Όσοι υποστηρίζουν αυτονομία γλώσσας από υπόλοιπη νόηση εστιάζουν </a:t>
            </a:r>
            <a:r>
              <a:rPr lang="en-GB" sz="2800" b="1" dirty="0" err="1" smtClean="0">
                <a:solidFill>
                  <a:srgbClr val="FFFF00"/>
                </a:solidFill>
              </a:rPr>
              <a:t>σε</a:t>
            </a:r>
            <a:r>
              <a:rPr lang="en-GB" sz="2800" b="1" dirty="0" smtClean="0">
                <a:solidFill>
                  <a:srgbClr val="FFFF00"/>
                </a:solidFill>
              </a:rPr>
              <a:t> </a:t>
            </a:r>
            <a:r>
              <a:rPr lang="en-GB" sz="2800" b="1" dirty="0" err="1" smtClean="0">
                <a:solidFill>
                  <a:srgbClr val="FFFF00"/>
                </a:solidFill>
              </a:rPr>
              <a:t>γραμματικά</a:t>
            </a:r>
            <a:r>
              <a:rPr lang="en-GB" sz="2800" b="1" dirty="0" smtClean="0">
                <a:solidFill>
                  <a:srgbClr val="FFFF00"/>
                </a:solidFill>
              </a:rPr>
              <a:t> </a:t>
            </a:r>
            <a:r>
              <a:rPr lang="en-GB" sz="2800" b="1" dirty="0" err="1" smtClean="0">
                <a:solidFill>
                  <a:srgbClr val="FFFF00"/>
                </a:solidFill>
              </a:rPr>
              <a:t>φαινόμενα</a:t>
            </a:r>
            <a:r>
              <a:rPr lang="en-GB" sz="2800" b="1" dirty="0" smtClean="0">
                <a:solidFill>
                  <a:srgbClr val="FFFF00"/>
                </a:solidFill>
              </a:rPr>
              <a:t> </a:t>
            </a:r>
            <a:r>
              <a:rPr lang="en-GB" sz="2800" b="1" dirty="0" err="1" smtClean="0">
                <a:solidFill>
                  <a:srgbClr val="FFFF00"/>
                </a:solidFill>
              </a:rPr>
              <a:t>που</a:t>
            </a:r>
            <a:r>
              <a:rPr lang="en-GB" sz="2800" b="1" dirty="0" smtClean="0">
                <a:solidFill>
                  <a:srgbClr val="FFFF00"/>
                </a:solidFill>
              </a:rPr>
              <a:t> </a:t>
            </a:r>
            <a:r>
              <a:rPr lang="en-GB" sz="2800" b="1" dirty="0" err="1" smtClean="0">
                <a:solidFill>
                  <a:srgbClr val="FFFF00"/>
                </a:solidFill>
              </a:rPr>
              <a:t>δεν</a:t>
            </a:r>
            <a:r>
              <a:rPr lang="en-GB" sz="2800" b="1" dirty="0" smtClean="0">
                <a:solidFill>
                  <a:srgbClr val="FFFF00"/>
                </a:solidFill>
              </a:rPr>
              <a:t> </a:t>
            </a:r>
            <a:r>
              <a:rPr lang="en-GB" sz="2800" b="1" dirty="0" err="1" smtClean="0">
                <a:solidFill>
                  <a:srgbClr val="FFFF00"/>
                </a:solidFill>
              </a:rPr>
              <a:t>σχετίζονται</a:t>
            </a:r>
            <a:r>
              <a:rPr lang="en-GB" sz="2800" b="1" dirty="0" smtClean="0">
                <a:solidFill>
                  <a:srgbClr val="FFFF00"/>
                </a:solidFill>
              </a:rPr>
              <a:t> </a:t>
            </a:r>
            <a:r>
              <a:rPr lang="en-GB" sz="2800" b="1" dirty="0" err="1" smtClean="0">
                <a:solidFill>
                  <a:srgbClr val="FFFF00"/>
                </a:solidFill>
              </a:rPr>
              <a:t>άμεσα</a:t>
            </a:r>
            <a:r>
              <a:rPr lang="en-GB" sz="2800" b="1" dirty="0" smtClean="0">
                <a:solidFill>
                  <a:srgbClr val="FFFF00"/>
                </a:solidFill>
              </a:rPr>
              <a:t> </a:t>
            </a:r>
            <a:r>
              <a:rPr lang="en-GB" sz="2800" b="1" dirty="0" err="1" smtClean="0">
                <a:solidFill>
                  <a:srgbClr val="FFFF00"/>
                </a:solidFill>
              </a:rPr>
              <a:t>με</a:t>
            </a:r>
            <a:r>
              <a:rPr lang="en-GB" sz="2800" b="1" dirty="0" smtClean="0">
                <a:solidFill>
                  <a:srgbClr val="FFFF00"/>
                </a:solidFill>
              </a:rPr>
              <a:t> </a:t>
            </a:r>
            <a:r>
              <a:rPr lang="en-GB" sz="2800" b="1" dirty="0" err="1" smtClean="0">
                <a:solidFill>
                  <a:srgbClr val="FFFF00"/>
                </a:solidFill>
              </a:rPr>
              <a:t>νόημα</a:t>
            </a:r>
            <a:r>
              <a:rPr lang="el-GR" sz="2800" b="1" dirty="0" smtClean="0">
                <a:solidFill>
                  <a:srgbClr val="FFFF00"/>
                </a:solidFill>
              </a:rPr>
              <a:t>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99FFCC"/>
                </a:solidFill>
              </a:rPr>
              <a:t>π.χ. </a:t>
            </a:r>
            <a:r>
              <a:rPr lang="en-GB" sz="2800" b="1" dirty="0" err="1" smtClean="0">
                <a:solidFill>
                  <a:srgbClr val="FFFFCC"/>
                </a:solidFill>
              </a:rPr>
              <a:t>γραμματικ</a:t>
            </a:r>
            <a:r>
              <a:rPr lang="el-GR" sz="2800" b="1" dirty="0" smtClean="0">
                <a:solidFill>
                  <a:srgbClr val="FFFFCC"/>
                </a:solidFill>
              </a:rPr>
              <a:t>ό</a:t>
            </a:r>
            <a:r>
              <a:rPr lang="en-GB" sz="2800" b="1" dirty="0" smtClean="0">
                <a:solidFill>
                  <a:srgbClr val="FFFFCC"/>
                </a:solidFill>
              </a:rPr>
              <a:t> </a:t>
            </a:r>
            <a:r>
              <a:rPr lang="en-GB" sz="2800" b="1" dirty="0" err="1" smtClean="0">
                <a:solidFill>
                  <a:srgbClr val="FFFFCC"/>
                </a:solidFill>
              </a:rPr>
              <a:t>γένος</a:t>
            </a:r>
            <a:r>
              <a:rPr lang="en-GB" sz="2800" b="1" dirty="0" smtClean="0"/>
              <a:t> </a:t>
            </a:r>
          </a:p>
          <a:p>
            <a:pPr lvl="2" eaLnBrk="1" hangingPunct="1">
              <a:lnSpc>
                <a:spcPct val="80000"/>
              </a:lnSpc>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Π</a:t>
            </a:r>
            <a:r>
              <a:rPr lang="en-GB" sz="2800" b="1" dirty="0" err="1" smtClean="0"/>
              <a:t>εριθωριακή</a:t>
            </a:r>
            <a:r>
              <a:rPr lang="en-GB" sz="2800" b="1" dirty="0" smtClean="0"/>
              <a:t> </a:t>
            </a:r>
            <a:r>
              <a:rPr lang="en-GB" sz="2800" b="1" dirty="0" err="1" smtClean="0"/>
              <a:t>μόνο</a:t>
            </a:r>
            <a:r>
              <a:rPr lang="en-GB" sz="2800" b="1" dirty="0" smtClean="0"/>
              <a:t> </a:t>
            </a:r>
            <a:r>
              <a:rPr lang="en-GB" sz="2800" b="1" dirty="0" err="1" smtClean="0"/>
              <a:t>σχέση</a:t>
            </a:r>
            <a:r>
              <a:rPr lang="en-GB" sz="2800" b="1" dirty="0" smtClean="0"/>
              <a:t> </a:t>
            </a:r>
            <a:r>
              <a:rPr lang="en-GB" sz="2800" b="1" dirty="0" err="1" smtClean="0"/>
              <a:t>με</a:t>
            </a:r>
            <a:r>
              <a:rPr lang="en-GB" sz="2800" b="1" dirty="0" smtClean="0"/>
              <a:t> </a:t>
            </a:r>
            <a:r>
              <a:rPr lang="en-GB" sz="2800" b="1" dirty="0" err="1" smtClean="0"/>
              <a:t>φυσικό</a:t>
            </a:r>
            <a:r>
              <a:rPr lang="en-GB" sz="2800" b="1" dirty="0" smtClean="0"/>
              <a:t> </a:t>
            </a:r>
            <a:r>
              <a:rPr lang="en-GB" sz="2800" b="1" dirty="0" err="1" smtClean="0"/>
              <a:t>γένος</a:t>
            </a:r>
            <a:r>
              <a:rPr lang="el-GR" sz="2800" b="1" dirty="0" smtClean="0"/>
              <a:t>, αντιθέτως </a:t>
            </a:r>
            <a:r>
              <a:rPr lang="en-GB" sz="2800" b="1" dirty="0" err="1" smtClean="0"/>
              <a:t>γραμματικό</a:t>
            </a:r>
            <a:r>
              <a:rPr lang="en-GB" sz="2800" b="1" dirty="0" smtClean="0"/>
              <a:t> </a:t>
            </a:r>
            <a:r>
              <a:rPr lang="en-GB" sz="2800" b="1" dirty="0" err="1" smtClean="0"/>
              <a:t>γένος</a:t>
            </a:r>
            <a:r>
              <a:rPr lang="en-GB" sz="2800" b="1" dirty="0" smtClean="0"/>
              <a:t> </a:t>
            </a:r>
            <a:r>
              <a:rPr lang="en-GB" sz="2800" b="1" dirty="0" err="1" smtClean="0"/>
              <a:t>τυχαίο</a:t>
            </a:r>
            <a:r>
              <a:rPr lang="el-GR" sz="2800" b="1" dirty="0" smtClean="0"/>
              <a:t>/αυθαίρετο</a:t>
            </a:r>
            <a:r>
              <a:rPr lang="en-GB" sz="2800" b="1" dirty="0" smtClean="0"/>
              <a:t>, </a:t>
            </a:r>
            <a:r>
              <a:rPr lang="en-GB" sz="2800" b="1" dirty="0" err="1" smtClean="0"/>
              <a:t>π.χ</a:t>
            </a:r>
            <a:r>
              <a:rPr lang="en-GB" sz="2800" b="1" dirty="0" smtClean="0"/>
              <a:t>. </a:t>
            </a:r>
            <a:r>
              <a:rPr lang="el-GR" sz="2800" b="1" i="1" dirty="0" smtClean="0"/>
              <a:t>η </a:t>
            </a:r>
            <a:r>
              <a:rPr lang="en-GB" sz="2800" b="1" i="1" dirty="0" err="1" smtClean="0"/>
              <a:t>θάλασσα</a:t>
            </a:r>
            <a:r>
              <a:rPr lang="en-GB" sz="2800" b="1" i="1" dirty="0" smtClean="0"/>
              <a:t> </a:t>
            </a:r>
            <a:r>
              <a:rPr lang="en-GB" sz="2800" b="1" dirty="0" smtClean="0"/>
              <a:t>θ</a:t>
            </a:r>
            <a:r>
              <a:rPr lang="el-GR" sz="2800" b="1" dirty="0" smtClean="0"/>
              <a:t>η</a:t>
            </a:r>
            <a:r>
              <a:rPr lang="en-GB" sz="2800" b="1" dirty="0" err="1" smtClean="0"/>
              <a:t>λυκό</a:t>
            </a:r>
            <a:r>
              <a:rPr lang="en-GB" sz="2800" b="1" dirty="0" smtClean="0"/>
              <a:t> </a:t>
            </a:r>
            <a:r>
              <a:rPr lang="en-GB" sz="2800" b="1" dirty="0" err="1" smtClean="0"/>
              <a:t>στα</a:t>
            </a:r>
            <a:r>
              <a:rPr lang="en-GB" sz="2800" b="1" dirty="0" smtClean="0"/>
              <a:t> </a:t>
            </a:r>
            <a:r>
              <a:rPr lang="en-GB" sz="2800" b="1" dirty="0" err="1" smtClean="0"/>
              <a:t>ελληνικά</a:t>
            </a:r>
            <a:r>
              <a:rPr lang="en-GB" sz="2800" b="1" dirty="0" smtClean="0"/>
              <a:t>, </a:t>
            </a:r>
            <a:r>
              <a:rPr lang="en-GB" sz="2800" b="1" dirty="0" err="1" smtClean="0"/>
              <a:t>αρσενικό</a:t>
            </a:r>
            <a:r>
              <a:rPr lang="en-GB" sz="2800" b="1" dirty="0" smtClean="0"/>
              <a:t> </a:t>
            </a:r>
            <a:r>
              <a:rPr lang="en-GB" sz="2800" b="1" dirty="0" err="1" smtClean="0"/>
              <a:t>στα</a:t>
            </a:r>
            <a:r>
              <a:rPr lang="en-GB" sz="2800" b="1" dirty="0" smtClean="0"/>
              <a:t> </a:t>
            </a:r>
            <a:r>
              <a:rPr lang="en-GB" sz="2800" b="1" dirty="0" err="1" smtClean="0"/>
              <a:t>ιταλικά</a:t>
            </a:r>
            <a:r>
              <a:rPr lang="el-GR" sz="2800" b="1" dirty="0" smtClean="0"/>
              <a:t> (</a:t>
            </a:r>
            <a:r>
              <a:rPr lang="en-US" sz="2800" b="1" i="1" dirty="0" err="1" smtClean="0"/>
              <a:t>il</a:t>
            </a:r>
            <a:r>
              <a:rPr lang="en-US" sz="2800" b="1" i="1" dirty="0" smtClean="0"/>
              <a:t> mare</a:t>
            </a:r>
            <a:r>
              <a:rPr lang="el-GR" sz="2800" b="1" dirty="0" smtClean="0"/>
              <a:t>)</a:t>
            </a:r>
            <a:r>
              <a:rPr lang="en-GB" sz="2800" b="1" dirty="0" smtClean="0"/>
              <a:t>,  </a:t>
            </a:r>
            <a:r>
              <a:rPr lang="en-GB" sz="2800" b="1" i="1" dirty="0" err="1" smtClean="0"/>
              <a:t>το</a:t>
            </a:r>
            <a:r>
              <a:rPr lang="en-GB" sz="2800" b="1" i="1" dirty="0" smtClean="0"/>
              <a:t> </a:t>
            </a:r>
            <a:r>
              <a:rPr lang="en-GB" sz="2800" b="1" i="1" dirty="0" err="1" smtClean="0"/>
              <a:t>τραπέζι</a:t>
            </a:r>
            <a:r>
              <a:rPr lang="en-GB" sz="2800" b="1" dirty="0" smtClean="0"/>
              <a:t> </a:t>
            </a:r>
            <a:r>
              <a:rPr lang="en-GB" sz="2800" b="1" dirty="0" err="1" smtClean="0"/>
              <a:t>στα</a:t>
            </a:r>
            <a:r>
              <a:rPr lang="en-GB" sz="2800" b="1" dirty="0" smtClean="0"/>
              <a:t> </a:t>
            </a:r>
            <a:r>
              <a:rPr lang="en-GB" sz="2800" b="1" dirty="0" err="1" smtClean="0"/>
              <a:t>νέα</a:t>
            </a:r>
            <a:r>
              <a:rPr lang="en-GB" sz="2800" b="1" dirty="0" smtClean="0"/>
              <a:t> </a:t>
            </a:r>
            <a:r>
              <a:rPr lang="en-GB" sz="2800" b="1" dirty="0" err="1" smtClean="0"/>
              <a:t>ελληνικά</a:t>
            </a:r>
            <a:r>
              <a:rPr lang="en-GB" sz="2800" b="1" dirty="0" smtClean="0"/>
              <a:t>, </a:t>
            </a:r>
            <a:r>
              <a:rPr lang="en-GB" sz="2800" b="1" i="1" dirty="0" smtClean="0"/>
              <a:t>η </a:t>
            </a:r>
            <a:r>
              <a:rPr lang="en-GB" sz="2800" b="1" i="1" dirty="0" err="1" smtClean="0"/>
              <a:t>τράπεζα</a:t>
            </a:r>
            <a:r>
              <a:rPr lang="en-GB" sz="2800" b="1" dirty="0" smtClean="0"/>
              <a:t> </a:t>
            </a:r>
            <a:r>
              <a:rPr lang="en-GB" sz="2800" b="1" dirty="0" err="1" smtClean="0"/>
              <a:t>σε</a:t>
            </a:r>
            <a:r>
              <a:rPr lang="en-GB" sz="2800" b="1" dirty="0" smtClean="0"/>
              <a:t> </a:t>
            </a:r>
            <a:r>
              <a:rPr lang="en-GB" sz="2800" b="1" dirty="0" err="1" smtClean="0"/>
              <a:t>αρχαιότερες</a:t>
            </a:r>
            <a:r>
              <a:rPr lang="en-GB" sz="2800" b="1" dirty="0" smtClean="0"/>
              <a:t> </a:t>
            </a:r>
            <a:r>
              <a:rPr lang="en-GB" sz="2800" b="1" dirty="0" err="1" smtClean="0"/>
              <a:t>εκδοχές</a:t>
            </a:r>
            <a:r>
              <a:rPr lang="en-GB" sz="2800" b="1" dirty="0" smtClean="0"/>
              <a:t>.</a:t>
            </a:r>
          </a:p>
          <a:p>
            <a:pPr lvl="2" eaLnBrk="1" hangingPunct="1">
              <a:lnSpc>
                <a:spcPct val="80000"/>
              </a:lnSpc>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Μαθαίνεται</a:t>
            </a:r>
            <a:r>
              <a:rPr lang="en-GB" sz="2800" b="1" dirty="0" smtClean="0"/>
              <a:t> </a:t>
            </a:r>
            <a:r>
              <a:rPr lang="en-GB" sz="2800" b="1" dirty="0" err="1" smtClean="0"/>
              <a:t>γρήγορα</a:t>
            </a:r>
            <a:r>
              <a:rPr lang="en-GB" sz="2800" b="1" dirty="0" smtClean="0"/>
              <a:t> ή </a:t>
            </a:r>
            <a:r>
              <a:rPr lang="en-GB" sz="2800" b="1" dirty="0" err="1" smtClean="0"/>
              <a:t>όχι</a:t>
            </a:r>
            <a:r>
              <a:rPr lang="en-GB" sz="2800" b="1" dirty="0" smtClean="0"/>
              <a:t>;  </a:t>
            </a:r>
            <a:r>
              <a:rPr lang="el-GR" sz="2800" b="1" dirty="0" smtClean="0"/>
              <a:t>Γ</a:t>
            </a:r>
            <a:r>
              <a:rPr lang="en-GB" sz="2800" b="1" dirty="0" err="1" smtClean="0"/>
              <a:t>ρήγορα</a:t>
            </a:r>
            <a:r>
              <a:rPr lang="en-GB" sz="2800" b="1" dirty="0" smtClean="0"/>
              <a:t> </a:t>
            </a:r>
            <a:r>
              <a:rPr lang="en-GB" sz="2800" b="1" dirty="0" err="1" smtClean="0"/>
              <a:t>από</a:t>
            </a:r>
            <a:r>
              <a:rPr lang="en-GB" sz="2800" b="1" dirty="0" smtClean="0"/>
              <a:t> </a:t>
            </a:r>
            <a:r>
              <a:rPr lang="en-GB" sz="2800" b="1" dirty="0" err="1" smtClean="0"/>
              <a:t>τα</a:t>
            </a:r>
            <a:r>
              <a:rPr lang="en-GB" sz="2800" b="1" dirty="0" smtClean="0"/>
              <a:t> </a:t>
            </a:r>
            <a:r>
              <a:rPr lang="en-GB" sz="2800" b="1" dirty="0" err="1" smtClean="0"/>
              <a:t>παιδιά</a:t>
            </a:r>
            <a:r>
              <a:rPr lang="en-GB" sz="2800" b="1" dirty="0" smtClean="0"/>
              <a:t> </a:t>
            </a:r>
            <a:r>
              <a:rPr lang="en-GB" sz="2800" b="1" dirty="0" err="1" smtClean="0"/>
              <a:t>στην</a:t>
            </a:r>
            <a:r>
              <a:rPr lang="en-GB" sz="2800" b="1" dirty="0" smtClean="0"/>
              <a:t> </a:t>
            </a:r>
            <a:r>
              <a:rPr lang="en-GB" sz="2800" b="1" dirty="0" err="1" smtClean="0"/>
              <a:t>πρώτη</a:t>
            </a:r>
            <a:r>
              <a:rPr lang="en-GB" sz="2800" b="1" dirty="0" smtClean="0"/>
              <a:t> </a:t>
            </a:r>
            <a:r>
              <a:rPr lang="en-GB" sz="2800" b="1" dirty="0" err="1" smtClean="0"/>
              <a:t>γλώσσα</a:t>
            </a:r>
            <a:r>
              <a:rPr lang="en-GB" sz="2800" b="1" dirty="0" smtClean="0"/>
              <a:t> </a:t>
            </a:r>
            <a:r>
              <a:rPr lang="en-GB" sz="2800" b="1" dirty="0" err="1" smtClean="0"/>
              <a:t>και</a:t>
            </a:r>
            <a:r>
              <a:rPr lang="en-GB" sz="2800" b="1" dirty="0" smtClean="0"/>
              <a:t> </a:t>
            </a:r>
            <a:r>
              <a:rPr lang="en-GB" sz="2800" b="1" dirty="0" err="1" smtClean="0"/>
              <a:t>με</a:t>
            </a:r>
            <a:r>
              <a:rPr lang="en-GB" sz="2800" b="1" dirty="0" smtClean="0"/>
              <a:t> </a:t>
            </a:r>
            <a:r>
              <a:rPr lang="en-GB" sz="2800" b="1" dirty="0" err="1" smtClean="0"/>
              <a:t>δυσκολία</a:t>
            </a:r>
            <a:r>
              <a:rPr lang="en-GB" sz="2800" b="1" dirty="0" smtClean="0"/>
              <a:t> </a:t>
            </a:r>
            <a:r>
              <a:rPr lang="en-GB" sz="2800" b="1" dirty="0" err="1" smtClean="0"/>
              <a:t>από</a:t>
            </a:r>
            <a:r>
              <a:rPr lang="en-GB" sz="2800" b="1" dirty="0" smtClean="0"/>
              <a:t> </a:t>
            </a:r>
            <a:r>
              <a:rPr lang="en-GB" sz="2800" b="1" dirty="0" err="1" smtClean="0"/>
              <a:t>ενήλικες</a:t>
            </a:r>
            <a:r>
              <a:rPr lang="en-GB" sz="2800" b="1" dirty="0" smtClean="0"/>
              <a:t> </a:t>
            </a:r>
            <a:r>
              <a:rPr lang="en-GB" sz="2800" b="1" dirty="0" err="1" smtClean="0"/>
              <a:t>που</a:t>
            </a:r>
            <a:r>
              <a:rPr lang="en-GB" sz="2800" b="1" dirty="0" smtClean="0"/>
              <a:t> </a:t>
            </a:r>
            <a:r>
              <a:rPr lang="en-GB" sz="2800" b="1" dirty="0" err="1" smtClean="0"/>
              <a:t>μαθαίνουν</a:t>
            </a:r>
            <a:r>
              <a:rPr lang="en-GB" sz="2800" b="1" dirty="0" smtClean="0"/>
              <a:t> </a:t>
            </a:r>
            <a:r>
              <a:rPr lang="en-GB" sz="2800" b="1" dirty="0" err="1" smtClean="0"/>
              <a:t>μια</a:t>
            </a:r>
            <a:r>
              <a:rPr lang="en-GB" sz="2800" b="1" dirty="0" smtClean="0"/>
              <a:t> </a:t>
            </a:r>
            <a:r>
              <a:rPr lang="en-GB" sz="2800" b="1" dirty="0" err="1" smtClean="0"/>
              <a:t>δεύτερη</a:t>
            </a:r>
            <a:r>
              <a:rPr lang="en-GB" sz="2800" b="1" dirty="0" smtClean="0"/>
              <a:t> </a:t>
            </a:r>
            <a:r>
              <a:rPr lang="en-GB" sz="2800" b="1" dirty="0" err="1" smtClean="0"/>
              <a:t>γλώσσα</a:t>
            </a:r>
            <a:r>
              <a:rPr lang="en-GB" sz="2800" b="1" dirty="0" smtClean="0"/>
              <a:t>.</a:t>
            </a:r>
          </a:p>
          <a:p>
            <a:pPr>
              <a:defRPr/>
            </a:pPr>
            <a:endParaRPr lang="el-GR" dirty="0"/>
          </a:p>
        </p:txBody>
      </p:sp>
      <p:sp>
        <p:nvSpPr>
          <p:cNvPr id="7270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5D3DC985-56A5-4EBD-B770-9E939B07B7F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22</a:t>
            </a:fld>
            <a:endParaRPr lang="en-GB" altLang="el-GR" sz="1200" smtClean="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9A0EB81D-4089-42C0-88DC-285DC06C9D0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23</a:t>
            </a:fld>
            <a:endParaRPr lang="en-GB" altLang="el-GR" sz="1200" smtClean="0">
              <a:latin typeface="Arial" panose="020B0604020202020204" pitchFamily="34" charset="0"/>
            </a:endParaRPr>
          </a:p>
        </p:txBody>
      </p:sp>
      <p:sp>
        <p:nvSpPr>
          <p:cNvPr id="15361" name="Rectangle 1"/>
          <p:cNvSpPr>
            <a:spLocks noGrp="1" noChangeArrowheads="1"/>
          </p:cNvSpPr>
          <p:nvPr>
            <p:ph type="title"/>
          </p:nvPr>
        </p:nvSpPr>
        <p:spPr>
          <a:xfrm>
            <a:off x="457200" y="0"/>
            <a:ext cx="8229600" cy="7651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rgbClr val="FFCC00"/>
                </a:solidFill>
              </a:rPr>
              <a:t>Συνθήκες</a:t>
            </a:r>
            <a:r>
              <a:rPr lang="en-GB" sz="3600" dirty="0" smtClean="0">
                <a:solidFill>
                  <a:srgbClr val="FFCC00"/>
                </a:solidFill>
              </a:rPr>
              <a:t> </a:t>
            </a:r>
            <a:r>
              <a:rPr lang="en-GB" sz="3600" dirty="0" err="1" smtClean="0">
                <a:solidFill>
                  <a:srgbClr val="FFCC00"/>
                </a:solidFill>
              </a:rPr>
              <a:t>μάθησης</a:t>
            </a:r>
            <a:endParaRPr lang="en-GB" sz="3600" dirty="0" smtClean="0">
              <a:solidFill>
                <a:srgbClr val="FFCC00"/>
              </a:solidFill>
            </a:endParaRPr>
          </a:p>
        </p:txBody>
      </p:sp>
      <p:sp>
        <p:nvSpPr>
          <p:cNvPr id="2" name="Rectangle 2"/>
          <p:cNvSpPr>
            <a:spLocks noGrp="1" noChangeArrowheads="1"/>
          </p:cNvSpPr>
          <p:nvPr>
            <p:ph type="body" idx="1"/>
          </p:nvPr>
        </p:nvSpPr>
        <p:spPr>
          <a:xfrm>
            <a:off x="0" y="692150"/>
            <a:ext cx="9144000" cy="6022975"/>
          </a:xfrm>
        </p:spPr>
        <p:txBody>
          <a:bodyPr/>
          <a:lstStyle/>
          <a:p>
            <a:pPr algn="ctr" eaLnBrk="1" hangingPunct="1">
              <a:lnSpc>
                <a:spcPct val="10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Πόσο</a:t>
            </a:r>
            <a:r>
              <a:rPr lang="en-GB" sz="2800" b="1" u="sng" dirty="0" smtClean="0">
                <a:solidFill>
                  <a:srgbClr val="99FFCC"/>
                </a:solidFill>
              </a:rPr>
              <a:t> </a:t>
            </a:r>
            <a:r>
              <a:rPr lang="en-GB" sz="2800" b="1" u="sng" dirty="0" err="1" smtClean="0">
                <a:solidFill>
                  <a:srgbClr val="99FFCC"/>
                </a:solidFill>
              </a:rPr>
              <a:t>γρήγορα</a:t>
            </a:r>
            <a:r>
              <a:rPr lang="en-GB" sz="2800" b="1" u="sng" dirty="0" smtClean="0">
                <a:solidFill>
                  <a:srgbClr val="99FFCC"/>
                </a:solidFill>
              </a:rPr>
              <a:t> </a:t>
            </a:r>
            <a:r>
              <a:rPr lang="en-GB" sz="2800" b="1" u="sng" dirty="0" err="1" smtClean="0">
                <a:solidFill>
                  <a:srgbClr val="99FFCC"/>
                </a:solidFill>
              </a:rPr>
              <a:t>μαθαίνεται</a:t>
            </a:r>
            <a:r>
              <a:rPr lang="en-GB" sz="2800" b="1" dirty="0" smtClean="0">
                <a:solidFill>
                  <a:srgbClr val="99FFCC"/>
                </a:solidFill>
              </a:rPr>
              <a:t> η </a:t>
            </a:r>
            <a:r>
              <a:rPr lang="en-GB" sz="2800" b="1" dirty="0" err="1" smtClean="0">
                <a:solidFill>
                  <a:srgbClr val="99FFCC"/>
                </a:solidFill>
              </a:rPr>
              <a:t>γλώσσα</a:t>
            </a:r>
            <a:r>
              <a:rPr lang="en-GB" sz="2800" b="1" dirty="0" smtClean="0">
                <a:solidFill>
                  <a:srgbClr val="99FFCC"/>
                </a:solidFill>
              </a:rPr>
              <a:t>;</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dirty="0" err="1" smtClean="0">
                <a:solidFill>
                  <a:srgbClr val="FFFF00"/>
                </a:solidFill>
              </a:rPr>
              <a:t>Σχετική</a:t>
            </a:r>
            <a:r>
              <a:rPr lang="en-GB" sz="2600" b="1" dirty="0" smtClean="0">
                <a:solidFill>
                  <a:srgbClr val="FFFF00"/>
                </a:solidFill>
              </a:rPr>
              <a:t> </a:t>
            </a:r>
            <a:r>
              <a:rPr lang="en-GB" sz="2600" b="1" dirty="0" err="1" smtClean="0">
                <a:solidFill>
                  <a:srgbClr val="FFFF00"/>
                </a:solidFill>
              </a:rPr>
              <a:t>συναίνεση</a:t>
            </a:r>
            <a:r>
              <a:rPr lang="en-GB" sz="2600" b="1" dirty="0" smtClean="0">
                <a:solidFill>
                  <a:srgbClr val="FFFF00"/>
                </a:solidFill>
              </a:rPr>
              <a:t>  </a:t>
            </a:r>
            <a:r>
              <a:rPr lang="en-GB" sz="2600" b="1" dirty="0" err="1" smtClean="0">
                <a:solidFill>
                  <a:srgbClr val="FFFF00"/>
                </a:solidFill>
              </a:rPr>
              <a:t>ότι</a:t>
            </a:r>
            <a:r>
              <a:rPr lang="en-GB" sz="2600" b="1" dirty="0" smtClean="0">
                <a:solidFill>
                  <a:srgbClr val="FFFF00"/>
                </a:solidFill>
              </a:rPr>
              <a:t> </a:t>
            </a:r>
            <a:r>
              <a:rPr lang="en-GB" sz="2600" b="1" dirty="0" err="1" smtClean="0">
                <a:solidFill>
                  <a:srgbClr val="FFFF00"/>
                </a:solidFill>
              </a:rPr>
              <a:t>μαθαίνεται</a:t>
            </a:r>
            <a:r>
              <a:rPr lang="en-GB" sz="2600" b="1" dirty="0" smtClean="0">
                <a:solidFill>
                  <a:srgbClr val="FFFF00"/>
                </a:solidFill>
              </a:rPr>
              <a:t> </a:t>
            </a:r>
            <a:r>
              <a:rPr lang="en-GB" sz="2600" b="1" dirty="0" err="1" smtClean="0">
                <a:solidFill>
                  <a:srgbClr val="FFFF00"/>
                </a:solidFill>
              </a:rPr>
              <a:t>νωρίς</a:t>
            </a:r>
            <a:r>
              <a:rPr lang="el-GR" sz="2600" b="1" dirty="0" smtClean="0"/>
              <a:t>, </a:t>
            </a:r>
            <a:r>
              <a:rPr lang="en-GB" sz="2600" b="1" dirty="0" err="1" smtClean="0"/>
              <a:t>δηλ</a:t>
            </a:r>
            <a:r>
              <a:rPr lang="el-GR" sz="2600" b="1" dirty="0" smtClean="0"/>
              <a:t>.</a:t>
            </a:r>
            <a:r>
              <a:rPr lang="en-GB" sz="2600" b="1" dirty="0" smtClean="0"/>
              <a:t> </a:t>
            </a:r>
            <a:r>
              <a:rPr lang="en-GB" sz="2600" b="1" dirty="0" err="1" smtClean="0"/>
              <a:t>ότι</a:t>
            </a:r>
            <a:r>
              <a:rPr lang="en-GB" sz="2600" b="1" dirty="0" smtClean="0"/>
              <a:t> </a:t>
            </a:r>
            <a:r>
              <a:rPr lang="en-GB" sz="2600" b="1" dirty="0" err="1" smtClean="0"/>
              <a:t>οι</a:t>
            </a:r>
            <a:r>
              <a:rPr lang="en-GB" sz="2600" b="1" dirty="0" smtClean="0"/>
              <a:t> </a:t>
            </a:r>
            <a:r>
              <a:rPr lang="en-GB" sz="2600" b="1" dirty="0" err="1" smtClean="0"/>
              <a:t>γνώσεις</a:t>
            </a:r>
            <a:r>
              <a:rPr lang="en-GB" sz="2600" b="1" dirty="0" smtClean="0"/>
              <a:t> </a:t>
            </a:r>
            <a:r>
              <a:rPr lang="en-GB" sz="2600" b="1" dirty="0" err="1" smtClean="0"/>
              <a:t>ορισμένων</a:t>
            </a:r>
            <a:r>
              <a:rPr lang="en-GB" sz="2600" b="1" dirty="0" smtClean="0"/>
              <a:t> </a:t>
            </a:r>
            <a:r>
              <a:rPr lang="en-GB" sz="2600" b="1" dirty="0" err="1" smtClean="0"/>
              <a:t>επιπέδων</a:t>
            </a:r>
            <a:r>
              <a:rPr lang="en-GB" sz="2600" b="1" dirty="0" smtClean="0"/>
              <a:t> </a:t>
            </a:r>
            <a:r>
              <a:rPr lang="en-GB" sz="2600" b="1" dirty="0" err="1" smtClean="0"/>
              <a:t>της</a:t>
            </a:r>
            <a:r>
              <a:rPr lang="en-GB" sz="2600" b="1" dirty="0" smtClean="0"/>
              <a:t> </a:t>
            </a:r>
            <a:r>
              <a:rPr lang="el-GR" sz="2600" b="1" dirty="0" smtClean="0"/>
              <a:t>–</a:t>
            </a:r>
            <a:r>
              <a:rPr lang="en-GB" sz="2600" b="1" dirty="0" err="1" smtClean="0"/>
              <a:t>κυρίως</a:t>
            </a:r>
            <a:r>
              <a:rPr lang="en-GB" sz="2600" b="1" dirty="0" smtClean="0"/>
              <a:t> </a:t>
            </a:r>
            <a:r>
              <a:rPr lang="en-GB" sz="2600" b="1" dirty="0" err="1" smtClean="0"/>
              <a:t>φωνολογίας</a:t>
            </a:r>
            <a:r>
              <a:rPr lang="en-GB" sz="2600" b="1" dirty="0" smtClean="0"/>
              <a:t>, </a:t>
            </a:r>
            <a:r>
              <a:rPr lang="en-GB" sz="2600" b="1" dirty="0" err="1" smtClean="0"/>
              <a:t>μορφολογίας</a:t>
            </a:r>
            <a:r>
              <a:rPr lang="en-GB" sz="2600" b="1" dirty="0" smtClean="0"/>
              <a:t> </a:t>
            </a:r>
            <a:r>
              <a:rPr lang="en-GB" sz="2600" b="1" dirty="0" err="1" smtClean="0"/>
              <a:t>και</a:t>
            </a:r>
            <a:r>
              <a:rPr lang="en-GB" sz="2600" b="1" dirty="0" smtClean="0"/>
              <a:t> </a:t>
            </a:r>
            <a:r>
              <a:rPr lang="en-GB" sz="2600" b="1" dirty="0" err="1" smtClean="0"/>
              <a:t>σύνταξης</a:t>
            </a:r>
            <a:r>
              <a:rPr lang="en-GB" sz="2600" b="1" dirty="0" smtClean="0"/>
              <a:t>- </a:t>
            </a:r>
            <a:r>
              <a:rPr lang="en-GB" sz="2600" b="1" dirty="0" err="1" smtClean="0"/>
              <a:t>αρκετά</a:t>
            </a:r>
            <a:r>
              <a:rPr lang="en-GB" sz="2600" b="1" dirty="0" smtClean="0"/>
              <a:t> </a:t>
            </a:r>
            <a:r>
              <a:rPr lang="en-GB" sz="2600" b="1" dirty="0" err="1" smtClean="0"/>
              <a:t>προχωρημένες</a:t>
            </a:r>
            <a:r>
              <a:rPr lang="en-GB" sz="2600" b="1" dirty="0" smtClean="0"/>
              <a:t> </a:t>
            </a:r>
            <a:r>
              <a:rPr lang="en-GB" sz="2600" b="1" dirty="0" err="1" smtClean="0"/>
              <a:t>στο</a:t>
            </a:r>
            <a:r>
              <a:rPr lang="en-GB" sz="2600" b="1" dirty="0" smtClean="0"/>
              <a:t> </a:t>
            </a:r>
            <a:r>
              <a:rPr lang="en-GB" sz="2600" b="1" dirty="0" err="1" smtClean="0"/>
              <a:t>τέλος</a:t>
            </a:r>
            <a:r>
              <a:rPr lang="en-GB" sz="2600" b="1" dirty="0" smtClean="0"/>
              <a:t> </a:t>
            </a:r>
            <a:r>
              <a:rPr lang="en-GB" sz="2600" b="1" dirty="0" err="1" smtClean="0"/>
              <a:t>προσχολικής</a:t>
            </a:r>
            <a:r>
              <a:rPr lang="en-GB" sz="2600" b="1" dirty="0" smtClean="0"/>
              <a:t> </a:t>
            </a:r>
            <a:r>
              <a:rPr lang="en-GB" sz="2600" b="1" dirty="0" err="1" smtClean="0"/>
              <a:t>ηλικίας</a:t>
            </a:r>
            <a:r>
              <a:rPr lang="en-GB" sz="2600" b="1" dirty="0" smtClean="0"/>
              <a:t>.</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dirty="0" err="1" smtClean="0">
                <a:solidFill>
                  <a:srgbClr val="FFFF00"/>
                </a:solidFill>
              </a:rPr>
              <a:t>Ωστόσο</a:t>
            </a:r>
            <a:r>
              <a:rPr lang="el-GR" sz="2600" b="1" dirty="0" smtClean="0">
                <a:solidFill>
                  <a:srgbClr val="FFFF00"/>
                </a:solidFill>
              </a:rPr>
              <a:t>,</a:t>
            </a:r>
            <a:r>
              <a:rPr lang="en-GB" sz="2600" b="1" dirty="0" smtClean="0">
                <a:solidFill>
                  <a:srgbClr val="FFFF00"/>
                </a:solidFill>
              </a:rPr>
              <a:t> </a:t>
            </a:r>
            <a:r>
              <a:rPr lang="en-GB" sz="2600" b="1" dirty="0" err="1" smtClean="0">
                <a:solidFill>
                  <a:srgbClr val="FFFF00"/>
                </a:solidFill>
              </a:rPr>
              <a:t>και</a:t>
            </a:r>
            <a:r>
              <a:rPr lang="en-GB" sz="2600" b="1" dirty="0" smtClean="0">
                <a:solidFill>
                  <a:srgbClr val="FFFF00"/>
                </a:solidFill>
              </a:rPr>
              <a:t> </a:t>
            </a:r>
            <a:r>
              <a:rPr lang="en-GB" sz="2600" b="1" dirty="0" err="1" smtClean="0">
                <a:solidFill>
                  <a:srgbClr val="FFFF00"/>
                </a:solidFill>
              </a:rPr>
              <a:t>σημαντικές</a:t>
            </a:r>
            <a:r>
              <a:rPr lang="en-GB" sz="2600" b="1" dirty="0" smtClean="0">
                <a:solidFill>
                  <a:srgbClr val="FFFF00"/>
                </a:solidFill>
              </a:rPr>
              <a:t> </a:t>
            </a:r>
            <a:r>
              <a:rPr lang="en-GB" sz="2600" b="1" dirty="0" err="1" smtClean="0">
                <a:solidFill>
                  <a:srgbClr val="FFFF00"/>
                </a:solidFill>
              </a:rPr>
              <a:t>διαφορές</a:t>
            </a:r>
            <a:r>
              <a:rPr lang="en-GB" sz="2600" b="1" dirty="0" smtClean="0">
                <a:solidFill>
                  <a:srgbClr val="FFFF00"/>
                </a:solidFill>
              </a:rPr>
              <a:t> </a:t>
            </a:r>
            <a:r>
              <a:rPr lang="el-GR" sz="2600" b="1" dirty="0" smtClean="0">
                <a:solidFill>
                  <a:srgbClr val="FFFF00"/>
                </a:solidFill>
              </a:rPr>
              <a:t>θεωρητικών προσεγγίσεων</a:t>
            </a:r>
            <a:r>
              <a:rPr lang="en-GB" sz="2600" b="1" dirty="0" smtClean="0"/>
              <a:t>:</a:t>
            </a:r>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u="sng" dirty="0" err="1" smtClean="0">
                <a:solidFill>
                  <a:srgbClr val="99FFCC"/>
                </a:solidFill>
              </a:rPr>
              <a:t>Νατιβισμός</a:t>
            </a:r>
            <a:r>
              <a:rPr lang="en-GB" sz="2600" b="1" dirty="0" smtClean="0"/>
              <a:t>:  </a:t>
            </a:r>
            <a:r>
              <a:rPr lang="en-GB" sz="2600" b="1" dirty="0" err="1" smtClean="0"/>
              <a:t>οι</a:t>
            </a:r>
            <a:r>
              <a:rPr lang="en-GB" sz="2600" b="1" dirty="0" smtClean="0"/>
              <a:t> </a:t>
            </a:r>
            <a:r>
              <a:rPr lang="en-GB" sz="2600" b="1" dirty="0" err="1" smtClean="0"/>
              <a:t>πιο</a:t>
            </a:r>
            <a:r>
              <a:rPr lang="en-GB" sz="2600" b="1" dirty="0" smtClean="0"/>
              <a:t> </a:t>
            </a:r>
            <a:r>
              <a:rPr lang="en-GB" sz="2600" b="1" dirty="0" err="1" smtClean="0"/>
              <a:t>αφηρημένες</a:t>
            </a:r>
            <a:r>
              <a:rPr lang="en-GB" sz="2600" b="1" dirty="0" smtClean="0"/>
              <a:t> </a:t>
            </a:r>
            <a:r>
              <a:rPr lang="en-GB" sz="2600" b="1" dirty="0" err="1" smtClean="0"/>
              <a:t>κατηγορίες</a:t>
            </a:r>
            <a:r>
              <a:rPr lang="en-GB" sz="2600" b="1" dirty="0" smtClean="0"/>
              <a:t> </a:t>
            </a:r>
            <a:r>
              <a:rPr lang="en-GB" sz="2600" b="1" dirty="0" err="1" smtClean="0"/>
              <a:t>και</a:t>
            </a:r>
            <a:r>
              <a:rPr lang="en-GB" sz="2600" b="1" dirty="0" smtClean="0"/>
              <a:t> </a:t>
            </a:r>
            <a:r>
              <a:rPr lang="en-GB" sz="2600" b="1" dirty="0" err="1" smtClean="0"/>
              <a:t>κανόνες</a:t>
            </a:r>
            <a:r>
              <a:rPr lang="en-GB" sz="2600" b="1" dirty="0" smtClean="0"/>
              <a:t> </a:t>
            </a:r>
            <a:r>
              <a:rPr lang="en-GB" sz="2600" b="1" dirty="0" err="1" smtClean="0"/>
              <a:t>εμφανίζονται</a:t>
            </a:r>
            <a:r>
              <a:rPr lang="en-GB" sz="2600" b="1" dirty="0" smtClean="0"/>
              <a:t> </a:t>
            </a:r>
            <a:r>
              <a:rPr lang="en-GB" sz="2600" b="1" u="sng" dirty="0" err="1" smtClean="0"/>
              <a:t>νωρίτερα</a:t>
            </a:r>
            <a:r>
              <a:rPr lang="el-GR" sz="2600" b="1" dirty="0" smtClean="0"/>
              <a:t>,</a:t>
            </a:r>
            <a:r>
              <a:rPr lang="en-GB" sz="2600" b="1" dirty="0" smtClean="0"/>
              <a:t> </a:t>
            </a:r>
            <a:r>
              <a:rPr lang="en-GB" sz="2600" b="1" dirty="0" err="1" smtClean="0"/>
              <a:t>γιατί</a:t>
            </a:r>
            <a:r>
              <a:rPr lang="en-GB" sz="2600" b="1" dirty="0" smtClean="0"/>
              <a:t> </a:t>
            </a:r>
            <a:r>
              <a:rPr lang="en-GB" sz="2600" b="1" dirty="0" err="1" smtClean="0"/>
              <a:t>είναι</a:t>
            </a:r>
            <a:r>
              <a:rPr lang="en-GB" sz="2600" b="1" dirty="0" smtClean="0"/>
              <a:t> </a:t>
            </a:r>
            <a:r>
              <a:rPr lang="en-GB" sz="2600" b="1" dirty="0" err="1" smtClean="0"/>
              <a:t>έμφυτες</a:t>
            </a:r>
            <a:r>
              <a:rPr lang="el-GR" sz="2600" b="1" dirty="0" smtClean="0"/>
              <a:t>. Τ</a:t>
            </a:r>
            <a:r>
              <a:rPr lang="en-GB" sz="2600" b="1" dirty="0" smtClean="0"/>
              <a:t>ο </a:t>
            </a:r>
            <a:r>
              <a:rPr lang="en-GB" sz="2600" b="1" dirty="0" err="1" smtClean="0"/>
              <a:t>παιδί</a:t>
            </a:r>
            <a:r>
              <a:rPr lang="en-GB" sz="2600" b="1" dirty="0" smtClean="0"/>
              <a:t> </a:t>
            </a:r>
            <a:r>
              <a:rPr lang="en-GB" sz="2600" b="1" dirty="0" err="1" smtClean="0"/>
              <a:t>μαθαίνει</a:t>
            </a:r>
            <a:r>
              <a:rPr lang="en-GB" sz="2600" b="1" dirty="0" smtClean="0"/>
              <a:t> </a:t>
            </a:r>
            <a:r>
              <a:rPr lang="en-GB" sz="2600" b="1" dirty="0" err="1" smtClean="0"/>
              <a:t>αργότερα</a:t>
            </a:r>
            <a:r>
              <a:rPr lang="en-GB" sz="2600" b="1" dirty="0" smtClean="0"/>
              <a:t> </a:t>
            </a:r>
            <a:r>
              <a:rPr lang="en-GB" sz="2600" b="1" dirty="0" err="1" smtClean="0"/>
              <a:t>μόνο</a:t>
            </a:r>
            <a:r>
              <a:rPr lang="en-GB" sz="2600" b="1" dirty="0" smtClean="0"/>
              <a:t> </a:t>
            </a:r>
            <a:r>
              <a:rPr lang="en-GB" sz="2600" b="1" dirty="0" err="1" smtClean="0"/>
              <a:t>τις</a:t>
            </a:r>
            <a:r>
              <a:rPr lang="en-GB" sz="2600" b="1" dirty="0" smtClean="0"/>
              <a:t> </a:t>
            </a:r>
            <a:r>
              <a:rPr lang="en-GB" sz="2600" b="1" dirty="0" err="1" smtClean="0"/>
              <a:t>ιδιορρυθμίες</a:t>
            </a:r>
            <a:r>
              <a:rPr lang="en-GB" sz="2600" b="1" dirty="0" smtClean="0"/>
              <a:t> </a:t>
            </a:r>
            <a:r>
              <a:rPr lang="en-GB" sz="2600" b="1" dirty="0" err="1" smtClean="0"/>
              <a:t>της</a:t>
            </a:r>
            <a:r>
              <a:rPr lang="en-GB" sz="2600" b="1" dirty="0" smtClean="0"/>
              <a:t> </a:t>
            </a:r>
            <a:r>
              <a:rPr lang="en-GB" sz="2600" b="1" dirty="0" err="1" smtClean="0"/>
              <a:t>μητρικής</a:t>
            </a:r>
            <a:r>
              <a:rPr lang="en-GB" sz="2600" b="1" dirty="0" smtClean="0"/>
              <a:t> </a:t>
            </a:r>
            <a:r>
              <a:rPr lang="en-GB" sz="2600" b="1" dirty="0" err="1" smtClean="0"/>
              <a:t>του</a:t>
            </a:r>
            <a:r>
              <a:rPr lang="en-GB" sz="2600" b="1" dirty="0" smtClean="0"/>
              <a:t> </a:t>
            </a:r>
            <a:r>
              <a:rPr lang="en-GB" sz="2600" b="1" dirty="0" err="1" smtClean="0"/>
              <a:t>γλώσσας</a:t>
            </a:r>
            <a:r>
              <a:rPr lang="en-GB" sz="2600" b="1" dirty="0" smtClean="0"/>
              <a:t> (</a:t>
            </a:r>
            <a:r>
              <a:rPr lang="en-GB" sz="2600" b="1" dirty="0" err="1" smtClean="0"/>
              <a:t>π.χ</a:t>
            </a:r>
            <a:r>
              <a:rPr lang="en-GB" sz="2600" b="1" dirty="0" smtClean="0"/>
              <a:t>. </a:t>
            </a:r>
            <a:r>
              <a:rPr lang="en-GB" sz="2600" b="1" dirty="0" err="1" smtClean="0"/>
              <a:t>εξαιρέσεις</a:t>
            </a:r>
            <a:r>
              <a:rPr lang="en-GB" sz="2600" b="1" dirty="0" smtClean="0"/>
              <a:t> </a:t>
            </a:r>
            <a:r>
              <a:rPr lang="en-GB" sz="2600" b="1" dirty="0" err="1" smtClean="0"/>
              <a:t>κανόνων</a:t>
            </a:r>
            <a:r>
              <a:rPr lang="en-GB" sz="2600" b="1" dirty="0" smtClean="0"/>
              <a:t>), </a:t>
            </a:r>
            <a:r>
              <a:rPr lang="en-GB" sz="2600" b="1" dirty="0" err="1" smtClean="0"/>
              <a:t>δηλ</a:t>
            </a:r>
            <a:r>
              <a:rPr lang="en-GB" sz="2600" b="1" dirty="0" smtClean="0"/>
              <a:t>. </a:t>
            </a:r>
            <a:r>
              <a:rPr lang="en-GB" sz="2600" b="1" dirty="0" err="1" smtClean="0"/>
              <a:t>τα</a:t>
            </a:r>
            <a:r>
              <a:rPr lang="en-GB" sz="2600" b="1" dirty="0" smtClean="0"/>
              <a:t> </a:t>
            </a:r>
            <a:r>
              <a:rPr lang="en-GB" sz="2600" b="1" dirty="0" err="1" smtClean="0"/>
              <a:t>στοιχεία</a:t>
            </a:r>
            <a:r>
              <a:rPr lang="en-GB" sz="2600" b="1" dirty="0" smtClean="0"/>
              <a:t> </a:t>
            </a:r>
            <a:r>
              <a:rPr lang="en-GB" sz="2600" b="1" dirty="0" err="1" smtClean="0"/>
              <a:t>που</a:t>
            </a:r>
            <a:r>
              <a:rPr lang="en-GB" sz="2600" b="1" dirty="0" smtClean="0"/>
              <a:t> </a:t>
            </a:r>
            <a:r>
              <a:rPr lang="en-GB" sz="2600" b="1" dirty="0" err="1" smtClean="0"/>
              <a:t>δεν</a:t>
            </a:r>
            <a:r>
              <a:rPr lang="en-GB" sz="2600" b="1" dirty="0" smtClean="0"/>
              <a:t> </a:t>
            </a:r>
            <a:r>
              <a:rPr lang="en-GB" sz="2600" b="1" dirty="0" err="1" smtClean="0"/>
              <a:t>είναι</a:t>
            </a:r>
            <a:r>
              <a:rPr lang="en-GB" sz="2600" b="1" dirty="0" smtClean="0"/>
              <a:t> </a:t>
            </a:r>
            <a:r>
              <a:rPr lang="en-GB" sz="2600" b="1" dirty="0" err="1" smtClean="0"/>
              <a:t>κοινά</a:t>
            </a:r>
            <a:r>
              <a:rPr lang="en-GB" sz="2600" b="1" dirty="0" smtClean="0"/>
              <a:t> </a:t>
            </a:r>
            <a:r>
              <a:rPr lang="en-GB" sz="2600" b="1" dirty="0" err="1" smtClean="0"/>
              <a:t>σε</a:t>
            </a:r>
            <a:r>
              <a:rPr lang="en-GB" sz="2600" b="1" dirty="0" smtClean="0"/>
              <a:t> </a:t>
            </a:r>
            <a:r>
              <a:rPr lang="en-GB" sz="2600" b="1" dirty="0" err="1" smtClean="0"/>
              <a:t>όλες</a:t>
            </a:r>
            <a:r>
              <a:rPr lang="en-GB" sz="2600" b="1" dirty="0" smtClean="0"/>
              <a:t> </a:t>
            </a:r>
            <a:r>
              <a:rPr lang="en-GB" sz="2600" b="1" dirty="0" err="1" smtClean="0"/>
              <a:t>τις</a:t>
            </a:r>
            <a:r>
              <a:rPr lang="en-GB" sz="2600" b="1" dirty="0" smtClean="0"/>
              <a:t> </a:t>
            </a:r>
            <a:r>
              <a:rPr lang="en-GB" sz="2600" b="1" dirty="0" err="1" smtClean="0"/>
              <a:t>γλώσσες</a:t>
            </a:r>
            <a:r>
              <a:rPr lang="en-GB" sz="2600" b="1" dirty="0" smtClean="0"/>
              <a:t> </a:t>
            </a:r>
            <a:r>
              <a:rPr lang="en-GB" sz="2600" b="1" dirty="0" err="1" smtClean="0"/>
              <a:t>και</a:t>
            </a:r>
            <a:r>
              <a:rPr lang="en-GB" sz="2600" b="1" dirty="0" smtClean="0"/>
              <a:t> </a:t>
            </a:r>
            <a:r>
              <a:rPr lang="en-GB" sz="2600" b="1" dirty="0" err="1" smtClean="0"/>
              <a:t>συνεπώς</a:t>
            </a:r>
            <a:r>
              <a:rPr lang="en-GB" sz="2600" b="1" dirty="0" smtClean="0"/>
              <a:t> </a:t>
            </a:r>
            <a:r>
              <a:rPr lang="en-GB" sz="2600" b="1" dirty="0" err="1" smtClean="0"/>
              <a:t>έμφυτα</a:t>
            </a:r>
            <a:r>
              <a:rPr lang="el-GR" sz="2600" b="1" dirty="0" smtClean="0"/>
              <a:t>.</a:t>
            </a:r>
            <a:endParaRPr lang="en-GB" sz="2600" b="1" dirty="0" smtClean="0"/>
          </a:p>
          <a:p>
            <a:pPr lvl="1"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u="sng" dirty="0" err="1" smtClean="0">
                <a:solidFill>
                  <a:srgbClr val="99FFCC"/>
                </a:solidFill>
              </a:rPr>
              <a:t>Κονστρουκτιβισμός</a:t>
            </a:r>
            <a:r>
              <a:rPr lang="en-GB" sz="2600" b="1" dirty="0" smtClean="0"/>
              <a:t>: </a:t>
            </a:r>
            <a:r>
              <a:rPr lang="en-GB" sz="2600" b="1" dirty="0" err="1" smtClean="0"/>
              <a:t>οι</a:t>
            </a:r>
            <a:r>
              <a:rPr lang="en-GB" sz="2600" b="1" dirty="0" smtClean="0"/>
              <a:t> </a:t>
            </a:r>
            <a:r>
              <a:rPr lang="en-GB" sz="2600" b="1" dirty="0" err="1" smtClean="0"/>
              <a:t>πιο</a:t>
            </a:r>
            <a:r>
              <a:rPr lang="en-GB" sz="2600" b="1" dirty="0" smtClean="0"/>
              <a:t> </a:t>
            </a:r>
            <a:r>
              <a:rPr lang="en-GB" sz="2600" b="1" dirty="0" err="1" smtClean="0"/>
              <a:t>αφηρημένες</a:t>
            </a:r>
            <a:r>
              <a:rPr lang="en-GB" sz="2600" b="1" dirty="0" smtClean="0"/>
              <a:t> </a:t>
            </a:r>
            <a:r>
              <a:rPr lang="en-GB" sz="2600" b="1" dirty="0" err="1" smtClean="0"/>
              <a:t>κατηγορίες</a:t>
            </a:r>
            <a:r>
              <a:rPr lang="en-GB" sz="2600" b="1" dirty="0" smtClean="0"/>
              <a:t> </a:t>
            </a:r>
            <a:r>
              <a:rPr lang="en-GB" sz="2600" b="1" dirty="0" err="1" smtClean="0"/>
              <a:t>και</a:t>
            </a:r>
            <a:r>
              <a:rPr lang="en-GB" sz="2600" b="1" dirty="0" smtClean="0"/>
              <a:t> </a:t>
            </a:r>
            <a:r>
              <a:rPr lang="en-GB" sz="2600" b="1" dirty="0" err="1" smtClean="0"/>
              <a:t>κανόνες</a:t>
            </a:r>
            <a:r>
              <a:rPr lang="en-GB" sz="2600" b="1" dirty="0" smtClean="0"/>
              <a:t> </a:t>
            </a:r>
            <a:r>
              <a:rPr lang="en-GB" sz="2600" b="1" dirty="0" err="1" smtClean="0"/>
              <a:t>εμφανίζονται</a:t>
            </a:r>
            <a:r>
              <a:rPr lang="en-GB" sz="2600" b="1" dirty="0" smtClean="0"/>
              <a:t> </a:t>
            </a:r>
            <a:r>
              <a:rPr lang="en-GB" sz="2600" b="1" u="sng" dirty="0" err="1" smtClean="0"/>
              <a:t>αργότερα</a:t>
            </a:r>
            <a:r>
              <a:rPr lang="el-GR" sz="2600" b="1" dirty="0" smtClean="0"/>
              <a:t>. Τ</a:t>
            </a:r>
            <a:r>
              <a:rPr lang="en-GB" sz="2600" b="1" dirty="0" smtClean="0"/>
              <a:t>ο </a:t>
            </a:r>
            <a:r>
              <a:rPr lang="en-GB" sz="2600" b="1" dirty="0" err="1" smtClean="0"/>
              <a:t>παιδί</a:t>
            </a:r>
            <a:r>
              <a:rPr lang="en-GB" sz="2600" b="1" dirty="0" smtClean="0"/>
              <a:t> </a:t>
            </a:r>
            <a:r>
              <a:rPr lang="en-GB" sz="2600" b="1" dirty="0" err="1" smtClean="0"/>
              <a:t>ανακαλύπτει</a:t>
            </a:r>
            <a:r>
              <a:rPr lang="en-GB" sz="2600" b="1" dirty="0" smtClean="0"/>
              <a:t> </a:t>
            </a:r>
            <a:r>
              <a:rPr lang="en-GB" sz="2600" b="1" dirty="0" err="1" smtClean="0"/>
              <a:t>αρχικά</a:t>
            </a:r>
            <a:r>
              <a:rPr lang="en-GB" sz="2600" b="1" dirty="0" smtClean="0"/>
              <a:t> </a:t>
            </a:r>
            <a:r>
              <a:rPr lang="en-GB" sz="2600" b="1" dirty="0" err="1" smtClean="0"/>
              <a:t>λιγότερο</a:t>
            </a:r>
            <a:r>
              <a:rPr lang="en-GB" sz="2600" b="1" dirty="0" smtClean="0"/>
              <a:t> </a:t>
            </a:r>
            <a:r>
              <a:rPr lang="en-GB" sz="2600" b="1" dirty="0" err="1" smtClean="0"/>
              <a:t>αφηρημένα</a:t>
            </a:r>
            <a:r>
              <a:rPr lang="en-GB" sz="2600" b="1" dirty="0" smtClean="0"/>
              <a:t> </a:t>
            </a:r>
            <a:r>
              <a:rPr lang="en-GB" sz="2600" b="1" dirty="0" err="1" smtClean="0"/>
              <a:t>σχήματα</a:t>
            </a:r>
            <a:r>
              <a:rPr lang="en-GB" sz="2600" b="1" dirty="0" smtClean="0"/>
              <a:t> </a:t>
            </a:r>
            <a:r>
              <a:rPr lang="en-GB" sz="2600" b="1" dirty="0" err="1" smtClean="0"/>
              <a:t>γραμματικής</a:t>
            </a:r>
            <a:r>
              <a:rPr lang="el-GR" sz="2600" b="1" dirty="0" smtClean="0"/>
              <a:t>.</a:t>
            </a:r>
            <a:endParaRPr lang="en-GB" sz="26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76E0CCB9-D37B-4B04-BD46-503E4D18442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24</a:t>
            </a:fld>
            <a:endParaRPr lang="en-GB" altLang="el-GR" sz="1200" smtClean="0">
              <a:latin typeface="Arial" panose="020B0604020202020204" pitchFamily="34" charset="0"/>
            </a:endParaRPr>
          </a:p>
        </p:txBody>
      </p:sp>
      <p:sp>
        <p:nvSpPr>
          <p:cNvPr id="16385" name="Rectangle 1"/>
          <p:cNvSpPr>
            <a:spLocks noGrp="1" noChangeArrowheads="1"/>
          </p:cNvSpPr>
          <p:nvPr>
            <p:ph type="title"/>
          </p:nvPr>
        </p:nvSpPr>
        <p:spPr>
          <a:xfrm>
            <a:off x="457200" y="0"/>
            <a:ext cx="8229600" cy="1341438"/>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CC00"/>
                </a:solidFill>
              </a:rPr>
              <a:t>Τα</a:t>
            </a:r>
            <a:r>
              <a:rPr lang="en-GB" sz="3200" dirty="0" smtClean="0">
                <a:solidFill>
                  <a:srgbClr val="FFCC00"/>
                </a:solidFill>
              </a:rPr>
              <a:t> </a:t>
            </a:r>
            <a:r>
              <a:rPr lang="en-GB" sz="3200" dirty="0" err="1" smtClean="0">
                <a:solidFill>
                  <a:srgbClr val="FFCC00"/>
                </a:solidFill>
              </a:rPr>
              <a:t>περιβαλλοντικά</a:t>
            </a:r>
            <a:r>
              <a:rPr lang="en-GB" sz="3200" dirty="0" smtClean="0">
                <a:solidFill>
                  <a:srgbClr val="FFCC00"/>
                </a:solidFill>
              </a:rPr>
              <a:t> </a:t>
            </a:r>
            <a:r>
              <a:rPr lang="en-GB" sz="3200" dirty="0" err="1" smtClean="0">
                <a:solidFill>
                  <a:srgbClr val="FFCC00"/>
                </a:solidFill>
              </a:rPr>
              <a:t>ερεθίσματα</a:t>
            </a:r>
            <a:r>
              <a:rPr lang="en-GB" sz="3200" dirty="0" smtClean="0">
                <a:solidFill>
                  <a:srgbClr val="FFCC00"/>
                </a:solidFill>
              </a:rPr>
              <a:t> </a:t>
            </a:r>
            <a:r>
              <a:rPr lang="en-GB" sz="3200" dirty="0" err="1" smtClean="0">
                <a:solidFill>
                  <a:srgbClr val="FFCC00"/>
                </a:solidFill>
              </a:rPr>
              <a:t>ομιλίας</a:t>
            </a:r>
            <a:r>
              <a:rPr lang="el-GR" sz="3200" dirty="0" smtClean="0">
                <a:solidFill>
                  <a:srgbClr val="FFCC00"/>
                </a:solidFill>
              </a:rPr>
              <a:t>:</a:t>
            </a:r>
            <a:r>
              <a:rPr lang="en-GB" sz="3200" dirty="0" smtClean="0">
                <a:solidFill>
                  <a:srgbClr val="FFCC00"/>
                </a:solidFill>
              </a:rPr>
              <a:t/>
            </a:r>
            <a:br>
              <a:rPr lang="en-GB" sz="3200" dirty="0" smtClean="0">
                <a:solidFill>
                  <a:srgbClr val="FFCC00"/>
                </a:solidFill>
              </a:rPr>
            </a:br>
            <a:r>
              <a:rPr lang="en-GB" sz="3200" dirty="0" err="1" smtClean="0">
                <a:solidFill>
                  <a:srgbClr val="FFCC00"/>
                </a:solidFill>
              </a:rPr>
              <a:t>θεωρητικές</a:t>
            </a:r>
            <a:r>
              <a:rPr lang="en-GB" sz="3200" dirty="0" smtClean="0">
                <a:solidFill>
                  <a:srgbClr val="FFCC00"/>
                </a:solidFill>
              </a:rPr>
              <a:t> </a:t>
            </a:r>
            <a:r>
              <a:rPr lang="en-GB" sz="3200" dirty="0" err="1" smtClean="0">
                <a:solidFill>
                  <a:srgbClr val="FFCC00"/>
                </a:solidFill>
              </a:rPr>
              <a:t>διαμάχες</a:t>
            </a:r>
            <a:r>
              <a:rPr lang="el-GR" sz="2800" dirty="0" smtClean="0">
                <a:solidFill>
                  <a:srgbClr val="FFCC00"/>
                </a:solidFill>
              </a:rPr>
              <a:t/>
            </a:r>
            <a:br>
              <a:rPr lang="el-GR" sz="2800" dirty="0" smtClean="0">
                <a:solidFill>
                  <a:srgbClr val="FFCC00"/>
                </a:solidFill>
              </a:rPr>
            </a:br>
            <a:endParaRPr lang="en-GB" sz="2800" dirty="0" smtClean="0">
              <a:solidFill>
                <a:srgbClr val="FFCC00"/>
              </a:solidFill>
            </a:endParaRPr>
          </a:p>
        </p:txBody>
      </p:sp>
      <p:sp>
        <p:nvSpPr>
          <p:cNvPr id="2" name="Rectangle 2"/>
          <p:cNvSpPr>
            <a:spLocks noGrp="1" noChangeArrowheads="1"/>
          </p:cNvSpPr>
          <p:nvPr>
            <p:ph type="body" idx="1"/>
          </p:nvPr>
        </p:nvSpPr>
        <p:spPr>
          <a:xfrm>
            <a:off x="179388" y="1557338"/>
            <a:ext cx="8964612" cy="4978400"/>
          </a:xfrm>
        </p:spPr>
        <p:txBody>
          <a:bodyPr/>
          <a:lstStyle/>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l-GR" sz="2400" b="1" dirty="0" smtClean="0"/>
              <a:t>	</a:t>
            </a:r>
            <a:r>
              <a:rPr lang="en-GB" sz="2800" b="1" dirty="0" err="1" smtClean="0"/>
              <a:t>Αν</a:t>
            </a:r>
            <a:r>
              <a:rPr lang="en-GB" sz="2800" b="1" dirty="0" smtClean="0"/>
              <a:t> </a:t>
            </a:r>
            <a:r>
              <a:rPr lang="en-GB" sz="2800" b="1" dirty="0" err="1" smtClean="0"/>
              <a:t>και</a:t>
            </a:r>
            <a:r>
              <a:rPr lang="en-GB" sz="2800" b="1" dirty="0" smtClean="0"/>
              <a:t> ο </a:t>
            </a:r>
            <a:r>
              <a:rPr lang="en-GB" sz="2800" b="1" dirty="0" err="1" smtClean="0"/>
              <a:t>νατιβισμός</a:t>
            </a:r>
            <a:r>
              <a:rPr lang="en-GB" sz="2800" b="1" dirty="0" smtClean="0"/>
              <a:t> </a:t>
            </a:r>
            <a:endParaRPr lang="el-GR" sz="2800" b="1" dirty="0" smtClean="0"/>
          </a:p>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sz="2800" b="1" dirty="0" err="1" smtClean="0"/>
              <a:t>υποβαθμίζει</a:t>
            </a:r>
            <a:r>
              <a:rPr lang="en-GB" sz="2800" b="1" dirty="0" smtClean="0"/>
              <a:t> </a:t>
            </a:r>
            <a:r>
              <a:rPr lang="en-GB" sz="2800" b="1" dirty="0" err="1" smtClean="0"/>
              <a:t>τη</a:t>
            </a:r>
            <a:r>
              <a:rPr lang="en-GB" sz="2800" b="1" dirty="0" smtClean="0"/>
              <a:t> </a:t>
            </a:r>
            <a:r>
              <a:rPr lang="en-GB" sz="2800" b="1" dirty="0" err="1" smtClean="0"/>
              <a:t>σημασία</a:t>
            </a:r>
            <a:r>
              <a:rPr lang="en-GB" sz="2800" b="1" dirty="0" smtClean="0"/>
              <a:t> τ</a:t>
            </a:r>
            <a:r>
              <a:rPr lang="el-GR" sz="2800" b="1" dirty="0" smtClean="0"/>
              <a:t>ης ομιλίας που ακούνε τα παιδιά, </a:t>
            </a:r>
            <a:r>
              <a:rPr lang="en-GB" sz="2800" b="1" dirty="0" smtClean="0"/>
              <a:t> </a:t>
            </a:r>
            <a:endParaRPr lang="el-GR" sz="2800" b="1" dirty="0" smtClean="0"/>
          </a:p>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sz="2800" b="1" dirty="0" err="1" smtClean="0"/>
              <a:t>δεν</a:t>
            </a:r>
            <a:r>
              <a:rPr lang="en-GB" sz="2800" b="1" dirty="0" smtClean="0"/>
              <a:t> </a:t>
            </a:r>
            <a:r>
              <a:rPr lang="el-GR" sz="2800" b="1" dirty="0" smtClean="0"/>
              <a:t>αρνείται </a:t>
            </a:r>
            <a:r>
              <a:rPr lang="en-GB" sz="2800" b="1" dirty="0" err="1" smtClean="0"/>
              <a:t>ότι</a:t>
            </a:r>
            <a:r>
              <a:rPr lang="en-GB" sz="2800" b="1" dirty="0" smtClean="0"/>
              <a:t> </a:t>
            </a:r>
            <a:r>
              <a:rPr lang="en-GB" sz="2800" b="1" dirty="0" err="1" smtClean="0"/>
              <a:t>είναι</a:t>
            </a:r>
            <a:r>
              <a:rPr lang="en-GB" sz="2800" b="1" dirty="0" smtClean="0"/>
              <a:t> </a:t>
            </a:r>
            <a:r>
              <a:rPr lang="en-GB" sz="2800" b="1" dirty="0" err="1" smtClean="0"/>
              <a:t>απαραίτητ</a:t>
            </a:r>
            <a:r>
              <a:rPr lang="el-GR" sz="2800" b="1" dirty="0" smtClean="0"/>
              <a:t>η:</a:t>
            </a:r>
            <a:r>
              <a:rPr lang="en-GB" sz="2800" b="1" dirty="0" smtClean="0"/>
              <a:t> </a:t>
            </a:r>
            <a:endParaRPr lang="el-GR" sz="2800" b="1" dirty="0" smtClean="0"/>
          </a:p>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endParaRPr lang="en-GB" sz="2800" b="1" dirty="0" smtClean="0"/>
          </a:p>
          <a:p>
            <a:pPr lvl="1" eaLnBrk="1" hangingPunct="1">
              <a:lnSpc>
                <a:spcPct val="80000"/>
              </a:lnSpc>
              <a:spcBef>
                <a:spcPts val="600"/>
              </a:spcBef>
              <a:buFont typeface="Wingdings" charset="2"/>
              <a:buChar char=""/>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b="1" dirty="0" err="1" smtClean="0"/>
              <a:t>Για</a:t>
            </a:r>
            <a:r>
              <a:rPr lang="en-GB" b="1" dirty="0" smtClean="0"/>
              <a:t> </a:t>
            </a:r>
            <a:r>
              <a:rPr lang="en-GB" b="1" dirty="0" err="1" smtClean="0"/>
              <a:t>να</a:t>
            </a:r>
            <a:r>
              <a:rPr lang="en-GB" b="1" dirty="0" smtClean="0"/>
              <a:t> </a:t>
            </a:r>
            <a:r>
              <a:rPr lang="en-GB" b="1" dirty="0" err="1" smtClean="0"/>
              <a:t>μαθευτεί</a:t>
            </a:r>
            <a:r>
              <a:rPr lang="en-GB" b="1" dirty="0" smtClean="0"/>
              <a:t> </a:t>
            </a:r>
            <a:r>
              <a:rPr lang="en-GB" b="1" dirty="0" err="1" smtClean="0"/>
              <a:t>μια</a:t>
            </a:r>
            <a:r>
              <a:rPr lang="en-GB" b="1" dirty="0" smtClean="0"/>
              <a:t> </a:t>
            </a:r>
            <a:r>
              <a:rPr lang="en-GB" b="1" dirty="0" err="1" smtClean="0"/>
              <a:t>συγκεκριμένη</a:t>
            </a:r>
            <a:r>
              <a:rPr lang="en-GB" b="1" dirty="0" smtClean="0"/>
              <a:t> </a:t>
            </a:r>
            <a:r>
              <a:rPr lang="en-GB" b="1" dirty="0" err="1" smtClean="0"/>
              <a:t>γλώσσα</a:t>
            </a:r>
            <a:r>
              <a:rPr lang="en-GB" b="1" dirty="0" smtClean="0"/>
              <a:t>, </a:t>
            </a:r>
            <a:r>
              <a:rPr lang="en-GB" b="1" dirty="0" err="1" smtClean="0"/>
              <a:t>φυσικά</a:t>
            </a:r>
            <a:r>
              <a:rPr lang="en-GB" b="1" dirty="0" smtClean="0"/>
              <a:t> </a:t>
            </a:r>
            <a:r>
              <a:rPr lang="en-GB" b="1" dirty="0" err="1" smtClean="0"/>
              <a:t>και</a:t>
            </a:r>
            <a:r>
              <a:rPr lang="en-GB" b="1" dirty="0" smtClean="0"/>
              <a:t> </a:t>
            </a:r>
            <a:r>
              <a:rPr lang="el-GR" b="1" dirty="0" smtClean="0"/>
              <a:t>απαιτείται </a:t>
            </a:r>
            <a:r>
              <a:rPr lang="en-GB" b="1" dirty="0" err="1" smtClean="0"/>
              <a:t>το</a:t>
            </a:r>
            <a:r>
              <a:rPr lang="en-GB" b="1" dirty="0" smtClean="0"/>
              <a:t> </a:t>
            </a:r>
            <a:r>
              <a:rPr lang="en-GB" b="1" dirty="0" err="1" smtClean="0"/>
              <a:t>παιδί</a:t>
            </a:r>
            <a:r>
              <a:rPr lang="en-GB" b="1" dirty="0" smtClean="0"/>
              <a:t> </a:t>
            </a:r>
            <a:r>
              <a:rPr lang="en-GB" b="1" dirty="0" err="1" smtClean="0"/>
              <a:t>να</a:t>
            </a:r>
            <a:r>
              <a:rPr lang="en-GB" b="1" dirty="0" smtClean="0"/>
              <a:t> </a:t>
            </a:r>
            <a:r>
              <a:rPr lang="en-GB" b="1" dirty="0" err="1" smtClean="0"/>
              <a:t>εμπλακεί</a:t>
            </a:r>
            <a:r>
              <a:rPr lang="en-GB" b="1" dirty="0" smtClean="0"/>
              <a:t> </a:t>
            </a:r>
            <a:r>
              <a:rPr lang="en-GB" b="1" dirty="0" err="1" smtClean="0"/>
              <a:t>σε</a:t>
            </a:r>
            <a:r>
              <a:rPr lang="en-GB" b="1" dirty="0" smtClean="0"/>
              <a:t> </a:t>
            </a:r>
            <a:r>
              <a:rPr lang="en-GB" b="1" dirty="0" err="1" smtClean="0"/>
              <a:t>συνομιλίες</a:t>
            </a:r>
            <a:r>
              <a:rPr lang="el-GR" b="1" dirty="0" smtClean="0"/>
              <a:t>.</a:t>
            </a:r>
          </a:p>
          <a:p>
            <a:pPr lvl="1" eaLnBrk="1" hangingPunct="1">
              <a:lnSpc>
                <a:spcPct val="80000"/>
              </a:lnSpc>
              <a:spcBef>
                <a:spcPts val="600"/>
              </a:spcBef>
              <a:buFont typeface="Wingdings" charset="2"/>
              <a:buChar char=""/>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b="1" dirty="0" err="1" smtClean="0"/>
              <a:t>Χωρίς</a:t>
            </a:r>
            <a:r>
              <a:rPr lang="en-GB" b="1" dirty="0" smtClean="0"/>
              <a:t> </a:t>
            </a:r>
            <a:r>
              <a:rPr lang="en-GB" b="1" dirty="0" err="1" smtClean="0"/>
              <a:t>ερεθίσματα</a:t>
            </a:r>
            <a:r>
              <a:rPr lang="en-GB" b="1" dirty="0" smtClean="0"/>
              <a:t> </a:t>
            </a:r>
            <a:r>
              <a:rPr lang="en-GB" b="1" dirty="0" err="1" smtClean="0"/>
              <a:t>δεν</a:t>
            </a:r>
            <a:r>
              <a:rPr lang="en-GB" b="1" dirty="0" smtClean="0"/>
              <a:t> </a:t>
            </a:r>
            <a:r>
              <a:rPr lang="en-GB" b="1" dirty="0" err="1" smtClean="0"/>
              <a:t>υπάρχει</a:t>
            </a:r>
            <a:r>
              <a:rPr lang="en-GB" b="1" dirty="0" smtClean="0"/>
              <a:t> </a:t>
            </a:r>
            <a:r>
              <a:rPr lang="en-GB" b="1" dirty="0" err="1" smtClean="0"/>
              <a:t>γλωσσική</a:t>
            </a:r>
            <a:r>
              <a:rPr lang="en-GB" b="1" dirty="0" smtClean="0"/>
              <a:t> </a:t>
            </a:r>
            <a:r>
              <a:rPr lang="en-GB" b="1" dirty="0" err="1" smtClean="0"/>
              <a:t>ανάπτυξη</a:t>
            </a:r>
            <a:endParaRPr lang="el-GR" b="1" dirty="0" smtClean="0"/>
          </a:p>
          <a:p>
            <a:pPr lvl="1" eaLnBrk="1" hangingPunct="1">
              <a:lnSpc>
                <a:spcPct val="80000"/>
              </a:lnSpc>
              <a:spcBef>
                <a:spcPts val="600"/>
              </a:spcBef>
              <a:buFont typeface="Wingdings" pitchFamily="2"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endParaRPr lang="en-GB" sz="2400" b="1" dirty="0" smtClean="0"/>
          </a:p>
          <a:p>
            <a:pPr marL="182563" indent="-182563"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endParaRPr lang="en-GB" sz="2400" b="1" dirty="0" smtClean="0"/>
          </a:p>
          <a:p>
            <a:pPr marL="182563" indent="-182563"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endParaRPr lang="en-GB" sz="24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813"/>
            <a:ext cx="8226425" cy="5338762"/>
          </a:xfrm>
        </p:spPr>
        <p:txBody>
          <a:bodyPr/>
          <a:lstStyle/>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b="1" u="sng" dirty="0" err="1" smtClean="0">
                <a:solidFill>
                  <a:srgbClr val="99FFCC"/>
                </a:solidFill>
              </a:rPr>
              <a:t>Κρίσιμη</a:t>
            </a:r>
            <a:r>
              <a:rPr lang="en-GB" b="1" u="sng" dirty="0" smtClean="0">
                <a:solidFill>
                  <a:srgbClr val="99FFCC"/>
                </a:solidFill>
              </a:rPr>
              <a:t> </a:t>
            </a:r>
            <a:r>
              <a:rPr lang="en-GB" b="1" u="sng" dirty="0" err="1" smtClean="0">
                <a:solidFill>
                  <a:srgbClr val="99FFCC"/>
                </a:solidFill>
              </a:rPr>
              <a:t>αντιπαράθεση</a:t>
            </a:r>
            <a:r>
              <a:rPr lang="en-GB" b="1" u="sng" dirty="0" smtClean="0">
                <a:solidFill>
                  <a:srgbClr val="99FFCC"/>
                </a:solidFill>
              </a:rPr>
              <a:t> </a:t>
            </a:r>
            <a:r>
              <a:rPr lang="en-GB" b="1" u="sng" dirty="0" err="1" smtClean="0">
                <a:solidFill>
                  <a:srgbClr val="99FFCC"/>
                </a:solidFill>
              </a:rPr>
              <a:t>για</a:t>
            </a:r>
            <a:r>
              <a:rPr lang="en-GB" b="1" u="sng" dirty="0" smtClean="0">
                <a:solidFill>
                  <a:srgbClr val="99FFCC"/>
                </a:solidFill>
              </a:rPr>
              <a:t> </a:t>
            </a:r>
            <a:r>
              <a:rPr lang="en-GB" b="1" u="sng" dirty="0" err="1" smtClean="0">
                <a:solidFill>
                  <a:srgbClr val="99FFCC"/>
                </a:solidFill>
              </a:rPr>
              <a:t>τα</a:t>
            </a:r>
            <a:r>
              <a:rPr lang="en-GB" b="1" u="sng" dirty="0" smtClean="0">
                <a:solidFill>
                  <a:srgbClr val="99FFCC"/>
                </a:solidFill>
              </a:rPr>
              <a:t> </a:t>
            </a:r>
            <a:r>
              <a:rPr lang="en-GB" b="1" u="sng" dirty="0" err="1" smtClean="0">
                <a:solidFill>
                  <a:srgbClr val="99FFCC"/>
                </a:solidFill>
              </a:rPr>
              <a:t>ερεθίσματα</a:t>
            </a:r>
            <a:r>
              <a:rPr lang="en-GB" b="1" dirty="0" smtClean="0"/>
              <a:t>:</a:t>
            </a:r>
            <a:r>
              <a:rPr lang="en-GB" b="1" u="sng" dirty="0" smtClean="0"/>
              <a:t> </a:t>
            </a:r>
            <a:r>
              <a:rPr lang="en-GB" b="1" dirty="0" smtClean="0"/>
              <a:t> </a:t>
            </a:r>
            <a:endParaRPr lang="el-GR" b="1" dirty="0" smtClean="0"/>
          </a:p>
          <a:p>
            <a:pPr marL="182563" indent="-182563" algn="ctr" eaLnBrk="1" hangingPunct="1">
              <a:lnSpc>
                <a:spcPct val="80000"/>
              </a:lnSpc>
              <a:spcBef>
                <a:spcPts val="600"/>
              </a:spcBef>
              <a:buFont typeface="Wingdings"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endParaRPr lang="en-GB" b="1" dirty="0" smtClean="0"/>
          </a:p>
          <a:p>
            <a:pPr marL="182563" indent="-182563" eaLnBrk="1" hangingPunct="1">
              <a:lnSpc>
                <a:spcPct val="80000"/>
              </a:lnSpc>
              <a:spcBef>
                <a:spcPts val="600"/>
              </a:spcBef>
              <a:buFont typeface="Wingdings" charset="2"/>
              <a:buChar char=""/>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GB" sz="2800" b="1" dirty="0" err="1" smtClean="0">
                <a:solidFill>
                  <a:srgbClr val="FFCCFF"/>
                </a:solidFill>
              </a:rPr>
              <a:t>χρειάζεται</a:t>
            </a:r>
            <a:r>
              <a:rPr lang="en-GB" sz="2800" b="1" dirty="0" smtClean="0">
                <a:solidFill>
                  <a:srgbClr val="FFCCFF"/>
                </a:solidFill>
              </a:rPr>
              <a:t> </a:t>
            </a:r>
            <a:r>
              <a:rPr lang="en-GB" sz="2800" b="1" dirty="0" err="1" smtClean="0">
                <a:solidFill>
                  <a:srgbClr val="FFCCFF"/>
                </a:solidFill>
              </a:rPr>
              <a:t>να</a:t>
            </a:r>
            <a:r>
              <a:rPr lang="en-GB" sz="2800" b="1" dirty="0" smtClean="0">
                <a:solidFill>
                  <a:srgbClr val="FFCCFF"/>
                </a:solidFill>
              </a:rPr>
              <a:t> </a:t>
            </a:r>
            <a:r>
              <a:rPr lang="en-GB" sz="2800" b="1" dirty="0" err="1" smtClean="0">
                <a:solidFill>
                  <a:srgbClr val="FFCCFF"/>
                </a:solidFill>
              </a:rPr>
              <a:t>συμπληρωθούν</a:t>
            </a:r>
            <a:r>
              <a:rPr lang="en-GB" sz="2800" b="1" dirty="0" smtClean="0">
                <a:solidFill>
                  <a:srgbClr val="FFCCFF"/>
                </a:solidFill>
              </a:rPr>
              <a:t> </a:t>
            </a:r>
            <a:r>
              <a:rPr lang="en-GB" sz="2800" b="1" dirty="0" err="1" smtClean="0">
                <a:solidFill>
                  <a:srgbClr val="FFCCFF"/>
                </a:solidFill>
              </a:rPr>
              <a:t>από</a:t>
            </a:r>
            <a:r>
              <a:rPr lang="en-GB" sz="2800" b="1" dirty="0" smtClean="0">
                <a:solidFill>
                  <a:srgbClr val="FFCCFF"/>
                </a:solidFill>
              </a:rPr>
              <a:t> </a:t>
            </a:r>
            <a:r>
              <a:rPr lang="en-GB" sz="2800" b="1" dirty="0" err="1" smtClean="0">
                <a:solidFill>
                  <a:srgbClr val="FFCCFF"/>
                </a:solidFill>
              </a:rPr>
              <a:t>τις</a:t>
            </a:r>
            <a:r>
              <a:rPr lang="en-GB" sz="2800" b="1" dirty="0" smtClean="0">
                <a:solidFill>
                  <a:srgbClr val="FFCCFF"/>
                </a:solidFill>
              </a:rPr>
              <a:t> </a:t>
            </a:r>
            <a:r>
              <a:rPr lang="en-GB" sz="2800" b="1" dirty="0" err="1" smtClean="0">
                <a:solidFill>
                  <a:srgbClr val="FFCCFF"/>
                </a:solidFill>
              </a:rPr>
              <a:t>έμφυτες</a:t>
            </a:r>
            <a:r>
              <a:rPr lang="en-GB" sz="2800" b="1" dirty="0" smtClean="0">
                <a:solidFill>
                  <a:srgbClr val="FFCCFF"/>
                </a:solidFill>
              </a:rPr>
              <a:t> </a:t>
            </a:r>
            <a:r>
              <a:rPr lang="en-GB" sz="2800" b="1" dirty="0" err="1" smtClean="0">
                <a:solidFill>
                  <a:srgbClr val="FFCCFF"/>
                </a:solidFill>
              </a:rPr>
              <a:t>γνώσεις</a:t>
            </a:r>
            <a:r>
              <a:rPr lang="en-GB" sz="2800" b="1" dirty="0" smtClean="0">
                <a:solidFill>
                  <a:srgbClr val="FFCCFF"/>
                </a:solidFill>
              </a:rPr>
              <a:t> </a:t>
            </a:r>
            <a:r>
              <a:rPr lang="en-GB" sz="2800" b="1" dirty="0" err="1" smtClean="0">
                <a:solidFill>
                  <a:srgbClr val="FFCCFF"/>
                </a:solidFill>
              </a:rPr>
              <a:t>του</a:t>
            </a:r>
            <a:r>
              <a:rPr lang="en-GB" sz="2800" b="1" dirty="0" smtClean="0">
                <a:solidFill>
                  <a:srgbClr val="FFCCFF"/>
                </a:solidFill>
              </a:rPr>
              <a:t> </a:t>
            </a:r>
            <a:r>
              <a:rPr lang="en-GB" sz="2800" b="1" dirty="0" err="1" smtClean="0">
                <a:solidFill>
                  <a:srgbClr val="FFCCFF"/>
                </a:solidFill>
              </a:rPr>
              <a:t>παιδιού</a:t>
            </a:r>
            <a:r>
              <a:rPr lang="en-GB" sz="2800" b="1" dirty="0" smtClean="0"/>
              <a:t> (Chomsky)</a:t>
            </a:r>
            <a:r>
              <a:rPr lang="el-GR" sz="2800" b="1" dirty="0" smtClean="0"/>
              <a:t>,</a:t>
            </a:r>
            <a:r>
              <a:rPr lang="en-GB" sz="2800" b="1" dirty="0" smtClean="0"/>
              <a:t> </a:t>
            </a:r>
            <a:r>
              <a:rPr lang="en-GB" sz="2800" b="1" dirty="0" err="1" smtClean="0"/>
              <a:t>δηλ</a:t>
            </a:r>
            <a:r>
              <a:rPr lang="en-GB" sz="2800" b="1" dirty="0" smtClean="0"/>
              <a:t>. </a:t>
            </a:r>
            <a:r>
              <a:rPr lang="en-GB" sz="2800" b="1" dirty="0" err="1" smtClean="0"/>
              <a:t>το</a:t>
            </a:r>
            <a:r>
              <a:rPr lang="en-GB" sz="2800" b="1" dirty="0" smtClean="0"/>
              <a:t> </a:t>
            </a:r>
            <a:r>
              <a:rPr lang="en-GB" sz="2800" b="1" dirty="0" err="1" smtClean="0"/>
              <a:t>Μηχανισμό</a:t>
            </a:r>
            <a:r>
              <a:rPr lang="en-GB" sz="2800" b="1" dirty="0" smtClean="0"/>
              <a:t> </a:t>
            </a:r>
            <a:r>
              <a:rPr lang="en-GB" sz="2800" b="1" dirty="0" err="1" smtClean="0"/>
              <a:t>Κατάκτησης</a:t>
            </a:r>
            <a:r>
              <a:rPr lang="en-GB" sz="2800" b="1" dirty="0" smtClean="0"/>
              <a:t> </a:t>
            </a:r>
            <a:r>
              <a:rPr lang="en-GB" sz="2800" b="1" dirty="0" err="1" smtClean="0"/>
              <a:t>της</a:t>
            </a:r>
            <a:r>
              <a:rPr lang="en-GB" sz="2800" b="1" dirty="0" smtClean="0"/>
              <a:t> </a:t>
            </a:r>
            <a:r>
              <a:rPr lang="en-GB" sz="2800" b="1" dirty="0" err="1" smtClean="0"/>
              <a:t>Γλώσσας</a:t>
            </a:r>
            <a:r>
              <a:rPr lang="el-GR" sz="2800" b="1" dirty="0" smtClean="0"/>
              <a:t>.</a:t>
            </a:r>
          </a:p>
          <a:p>
            <a:pPr marL="182563" indent="-182563" algn="ctr" eaLnBrk="1" hangingPunct="1">
              <a:lnSpc>
                <a:spcPct val="80000"/>
              </a:lnSpc>
              <a:spcBef>
                <a:spcPts val="600"/>
              </a:spcBef>
              <a:buFont typeface="Wingdings" pitchFamily="2" charset="2"/>
              <a:buNone/>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n-US" sz="2800" b="1" dirty="0" smtClean="0">
                <a:solidFill>
                  <a:srgbClr val="99FFCC"/>
                </a:solidFill>
              </a:rPr>
              <a:t>vs.</a:t>
            </a:r>
            <a:endParaRPr lang="en-GB" sz="2800" b="1" dirty="0" smtClean="0">
              <a:solidFill>
                <a:srgbClr val="99FFCC"/>
              </a:solidFill>
            </a:endParaRPr>
          </a:p>
          <a:p>
            <a:pPr marL="182563" indent="-182563" eaLnBrk="1" hangingPunct="1">
              <a:lnSpc>
                <a:spcPct val="80000"/>
              </a:lnSpc>
              <a:spcBef>
                <a:spcPts val="600"/>
              </a:spcBef>
              <a:buFont typeface="Wingdings" charset="2"/>
              <a:buChar char=""/>
              <a:tabLst>
                <a:tab pos="288925" algn="l"/>
                <a:tab pos="738188" algn="l"/>
                <a:tab pos="1187450" algn="l"/>
                <a:tab pos="1636713" algn="l"/>
                <a:tab pos="2085975" algn="l"/>
                <a:tab pos="2535238" algn="l"/>
                <a:tab pos="2984500" algn="l"/>
                <a:tab pos="3433763" algn="l"/>
                <a:tab pos="3883025" algn="l"/>
                <a:tab pos="4332288" algn="l"/>
                <a:tab pos="4781550" algn="l"/>
                <a:tab pos="5230813" algn="l"/>
                <a:tab pos="5680075" algn="l"/>
                <a:tab pos="6129338" algn="l"/>
                <a:tab pos="6578600" algn="l"/>
                <a:tab pos="7027863" algn="l"/>
                <a:tab pos="7477125" algn="l"/>
                <a:tab pos="7926388" algn="l"/>
                <a:tab pos="8375650" algn="l"/>
                <a:tab pos="8824913" algn="l"/>
              </a:tabLst>
              <a:defRPr/>
            </a:pPr>
            <a:r>
              <a:rPr lang="el-GR" sz="2800" b="1" dirty="0" smtClean="0">
                <a:solidFill>
                  <a:srgbClr val="FFCCFF"/>
                </a:solidFill>
              </a:rPr>
              <a:t>ε</a:t>
            </a:r>
            <a:r>
              <a:rPr lang="en-GB" sz="2800" b="1" dirty="0" err="1" smtClean="0">
                <a:solidFill>
                  <a:srgbClr val="FFCCFF"/>
                </a:solidFill>
              </a:rPr>
              <a:t>παρκούν</a:t>
            </a:r>
            <a:r>
              <a:rPr lang="el-GR" sz="2800" b="1" dirty="0" smtClean="0">
                <a:solidFill>
                  <a:srgbClr val="FFCCFF"/>
                </a:solidFill>
              </a:rPr>
              <a:t>,</a:t>
            </a:r>
            <a:r>
              <a:rPr lang="en-GB" sz="2800" b="1" dirty="0" smtClean="0">
                <a:solidFill>
                  <a:srgbClr val="FFCCFF"/>
                </a:solidFill>
              </a:rPr>
              <a:t> </a:t>
            </a:r>
            <a:r>
              <a:rPr lang="en-GB" sz="2800" b="1" dirty="0" err="1" smtClean="0">
                <a:solidFill>
                  <a:srgbClr val="FFCCFF"/>
                </a:solidFill>
              </a:rPr>
              <a:t>γιατί</a:t>
            </a:r>
            <a:r>
              <a:rPr lang="en-GB" sz="2800" b="1" dirty="0" smtClean="0">
                <a:solidFill>
                  <a:srgbClr val="FFCCFF"/>
                </a:solidFill>
              </a:rPr>
              <a:t> </a:t>
            </a:r>
            <a:r>
              <a:rPr lang="en-GB" sz="2800" b="1" dirty="0" err="1" smtClean="0">
                <a:solidFill>
                  <a:srgbClr val="FFCCFF"/>
                </a:solidFill>
              </a:rPr>
              <a:t>οργανώνονται</a:t>
            </a:r>
            <a:r>
              <a:rPr lang="en-GB" sz="2800" b="1" dirty="0" smtClean="0">
                <a:solidFill>
                  <a:srgbClr val="FFCCFF"/>
                </a:solidFill>
              </a:rPr>
              <a:t> </a:t>
            </a:r>
            <a:r>
              <a:rPr lang="en-GB" sz="2800" b="1" dirty="0" err="1" smtClean="0">
                <a:solidFill>
                  <a:srgbClr val="FFCCFF"/>
                </a:solidFill>
              </a:rPr>
              <a:t>από</a:t>
            </a:r>
            <a:r>
              <a:rPr lang="en-GB" sz="2800" b="1" dirty="0" smtClean="0">
                <a:solidFill>
                  <a:srgbClr val="FFCCFF"/>
                </a:solidFill>
              </a:rPr>
              <a:t> </a:t>
            </a:r>
            <a:r>
              <a:rPr lang="en-GB" sz="2800" b="1" dirty="0" err="1" smtClean="0">
                <a:solidFill>
                  <a:srgbClr val="FFCCFF"/>
                </a:solidFill>
              </a:rPr>
              <a:t>το</a:t>
            </a:r>
            <a:r>
              <a:rPr lang="en-GB" sz="2800" b="1" dirty="0" smtClean="0">
                <a:solidFill>
                  <a:srgbClr val="FFCCFF"/>
                </a:solidFill>
              </a:rPr>
              <a:t> </a:t>
            </a:r>
            <a:r>
              <a:rPr lang="en-GB" sz="2800" b="1" dirty="0" err="1" smtClean="0">
                <a:solidFill>
                  <a:srgbClr val="FFCCFF"/>
                </a:solidFill>
              </a:rPr>
              <a:t>παιδί</a:t>
            </a:r>
            <a:r>
              <a:rPr lang="en-GB" sz="2800" b="1" dirty="0" smtClean="0">
                <a:solidFill>
                  <a:srgbClr val="FFCCFF"/>
                </a:solidFill>
              </a:rPr>
              <a:t> </a:t>
            </a:r>
            <a:r>
              <a:rPr lang="en-GB" sz="2800" b="1" dirty="0" err="1" smtClean="0">
                <a:solidFill>
                  <a:srgbClr val="FFCCFF"/>
                </a:solidFill>
              </a:rPr>
              <a:t>και</a:t>
            </a:r>
            <a:r>
              <a:rPr lang="en-GB" sz="2800" b="1" dirty="0" smtClean="0">
                <a:solidFill>
                  <a:srgbClr val="FFCCFF"/>
                </a:solidFill>
              </a:rPr>
              <a:t> </a:t>
            </a:r>
            <a:r>
              <a:rPr lang="en-GB" sz="2800" b="1" dirty="0" err="1" smtClean="0">
                <a:solidFill>
                  <a:srgbClr val="FFCCFF"/>
                </a:solidFill>
              </a:rPr>
              <a:t>τους</a:t>
            </a:r>
            <a:r>
              <a:rPr lang="en-GB" sz="2800" b="1" dirty="0" smtClean="0">
                <a:solidFill>
                  <a:srgbClr val="FFCCFF"/>
                </a:solidFill>
              </a:rPr>
              <a:t> </a:t>
            </a:r>
            <a:r>
              <a:rPr lang="en-GB" sz="2800" b="1" dirty="0" err="1" smtClean="0">
                <a:solidFill>
                  <a:srgbClr val="FFCCFF"/>
                </a:solidFill>
              </a:rPr>
              <a:t>ενήλικες</a:t>
            </a:r>
            <a:r>
              <a:rPr lang="en-GB" sz="2800" b="1" dirty="0" smtClean="0"/>
              <a:t> </a:t>
            </a:r>
            <a:r>
              <a:rPr lang="en-GB" sz="2800" b="1" dirty="0" err="1" smtClean="0"/>
              <a:t>που</a:t>
            </a:r>
            <a:r>
              <a:rPr lang="en-GB" sz="2800" b="1" dirty="0" smtClean="0"/>
              <a:t> τ</a:t>
            </a:r>
            <a:r>
              <a:rPr lang="el-GR" sz="2800" b="1" dirty="0" smtClean="0"/>
              <a:t>ο</a:t>
            </a:r>
            <a:r>
              <a:rPr lang="en-GB" sz="2800" b="1" dirty="0" smtClean="0"/>
              <a:t> </a:t>
            </a:r>
            <a:r>
              <a:rPr lang="en-GB" sz="2800" b="1" dirty="0" err="1" smtClean="0"/>
              <a:t>βοηθούν</a:t>
            </a:r>
            <a:r>
              <a:rPr lang="en-GB" sz="2800" b="1" dirty="0" smtClean="0"/>
              <a:t> (</a:t>
            </a:r>
            <a:r>
              <a:rPr lang="en-GB" sz="2800" b="1" dirty="0" err="1" smtClean="0"/>
              <a:t>π.χ</a:t>
            </a:r>
            <a:r>
              <a:rPr lang="en-GB" sz="2800" b="1" dirty="0" smtClean="0"/>
              <a:t>. Bruner: </a:t>
            </a:r>
            <a:r>
              <a:rPr lang="en-GB" sz="2800" b="1" dirty="0" err="1" smtClean="0"/>
              <a:t>Σύστημα</a:t>
            </a:r>
            <a:r>
              <a:rPr lang="en-GB" sz="2800" b="1" dirty="0" smtClean="0"/>
              <a:t> </a:t>
            </a:r>
            <a:r>
              <a:rPr lang="en-GB" sz="2800" b="1" dirty="0" err="1" smtClean="0"/>
              <a:t>Υποστήριξης</a:t>
            </a:r>
            <a:r>
              <a:rPr lang="en-GB" sz="2800" b="1" dirty="0" smtClean="0"/>
              <a:t> </a:t>
            </a:r>
            <a:r>
              <a:rPr lang="en-GB" sz="2800" b="1" dirty="0" err="1" smtClean="0"/>
              <a:t>για</a:t>
            </a:r>
            <a:r>
              <a:rPr lang="en-GB" sz="2800" b="1" dirty="0" smtClean="0"/>
              <a:t> </a:t>
            </a:r>
            <a:r>
              <a:rPr lang="en-GB" sz="2800" b="1" dirty="0" err="1" smtClean="0"/>
              <a:t>την</a:t>
            </a:r>
            <a:r>
              <a:rPr lang="en-GB" sz="2800" b="1" dirty="0" smtClean="0"/>
              <a:t> </a:t>
            </a:r>
            <a:r>
              <a:rPr lang="en-GB" sz="2800" b="1" dirty="0" err="1" smtClean="0"/>
              <a:t>Κατάκτηση</a:t>
            </a:r>
            <a:r>
              <a:rPr lang="en-GB" sz="2800" b="1" dirty="0" smtClean="0"/>
              <a:t> </a:t>
            </a:r>
            <a:r>
              <a:rPr lang="en-GB" sz="2800" b="1" dirty="0" err="1" smtClean="0"/>
              <a:t>της</a:t>
            </a:r>
            <a:r>
              <a:rPr lang="en-GB" sz="2800" b="1" dirty="0" smtClean="0"/>
              <a:t> </a:t>
            </a:r>
            <a:r>
              <a:rPr lang="en-GB" sz="2800" b="1" dirty="0" err="1" smtClean="0"/>
              <a:t>Γλώσσας</a:t>
            </a:r>
            <a:r>
              <a:rPr lang="en-GB" sz="2800" b="1" dirty="0" smtClean="0"/>
              <a:t>)</a:t>
            </a:r>
            <a:r>
              <a:rPr lang="el-GR" sz="2800" b="1" dirty="0" smtClean="0"/>
              <a:t>.</a:t>
            </a:r>
            <a:endParaRPr lang="el-GR" sz="2800" dirty="0"/>
          </a:p>
        </p:txBody>
      </p:sp>
      <p:sp>
        <p:nvSpPr>
          <p:cNvPr id="7782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C94E5701-132E-4B5D-9E27-4797B459AE6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25</a:t>
            </a:fld>
            <a:endParaRPr lang="en-GB" altLang="el-GR" sz="1200" smtClean="0">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AA7859D-0127-48DE-9C13-F8B98E90098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26</a:t>
            </a:fld>
            <a:endParaRPr lang="en-GB" altLang="el-GR" sz="1200" smtClean="0">
              <a:latin typeface="Arial" panose="020B0604020202020204" pitchFamily="34" charset="0"/>
            </a:endParaRPr>
          </a:p>
        </p:txBody>
      </p:sp>
      <p:sp>
        <p:nvSpPr>
          <p:cNvPr id="17409" name="Rectangle 1"/>
          <p:cNvSpPr>
            <a:spLocks noGrp="1" noChangeArrowheads="1"/>
          </p:cNvSpPr>
          <p:nvPr>
            <p:ph type="body"/>
          </p:nvPr>
        </p:nvSpPr>
        <p:spPr>
          <a:xfrm>
            <a:off x="0" y="0"/>
            <a:ext cx="9144000" cy="6597650"/>
          </a:xfrm>
        </p:spPr>
        <p:txBody>
          <a:bodyPr anchor="t"/>
          <a:lstStyle/>
          <a:p>
            <a:pPr marL="339725" indent="-339725" algn="l" eaLnBrk="1" hangingPunct="1">
              <a:lnSpc>
                <a:spcPct val="80000"/>
              </a:lnSpc>
              <a:spcBef>
                <a:spcPts val="5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000" b="0" u="sng" dirty="0" smtClean="0">
              <a:solidFill>
                <a:srgbClr val="FFFFFF"/>
              </a:solidFill>
            </a:endParaRPr>
          </a:p>
          <a:p>
            <a:pPr marL="339725" indent="-339725" eaLnBrk="1" hangingPunct="1">
              <a:lnSpc>
                <a:spcPct val="80000"/>
              </a:lnSpc>
              <a:spcBef>
                <a:spcPts val="5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Πόσο</a:t>
            </a:r>
            <a:r>
              <a:rPr lang="en-GB" sz="3200" u="sng" dirty="0" smtClean="0">
                <a:solidFill>
                  <a:srgbClr val="FFCC00"/>
                </a:solidFill>
              </a:rPr>
              <a:t> </a:t>
            </a:r>
            <a:r>
              <a:rPr lang="en-GB" sz="3200" u="sng" dirty="0" err="1" smtClean="0">
                <a:solidFill>
                  <a:srgbClr val="FFCC00"/>
                </a:solidFill>
              </a:rPr>
              <a:t>πολύ</a:t>
            </a:r>
            <a:r>
              <a:rPr lang="en-GB" sz="3200" u="sng" dirty="0" smtClean="0">
                <a:solidFill>
                  <a:srgbClr val="FFCC00"/>
                </a:solidFill>
              </a:rPr>
              <a:t> </a:t>
            </a:r>
            <a:r>
              <a:rPr lang="en-GB" sz="3200" u="sng" dirty="0" err="1" smtClean="0">
                <a:solidFill>
                  <a:srgbClr val="FFCC00"/>
                </a:solidFill>
              </a:rPr>
              <a:t>επιχειρούν</a:t>
            </a:r>
            <a:r>
              <a:rPr lang="en-GB" sz="3200" u="sng" dirty="0" smtClean="0">
                <a:solidFill>
                  <a:srgbClr val="FFCC00"/>
                </a:solidFill>
              </a:rPr>
              <a:t> </a:t>
            </a:r>
            <a:r>
              <a:rPr lang="en-GB" sz="3200" u="sng" dirty="0" err="1" smtClean="0">
                <a:solidFill>
                  <a:srgbClr val="FFCC00"/>
                </a:solidFill>
              </a:rPr>
              <a:t>οι</a:t>
            </a:r>
            <a:r>
              <a:rPr lang="en-GB" sz="3200" u="sng" dirty="0" smtClean="0">
                <a:solidFill>
                  <a:srgbClr val="FFCC00"/>
                </a:solidFill>
              </a:rPr>
              <a:t> </a:t>
            </a:r>
            <a:r>
              <a:rPr lang="en-GB" sz="3200" u="sng" dirty="0" err="1" smtClean="0">
                <a:solidFill>
                  <a:srgbClr val="FFCC00"/>
                </a:solidFill>
              </a:rPr>
              <a:t>γονείς</a:t>
            </a:r>
            <a:r>
              <a:rPr lang="en-GB" sz="3200" u="sng" dirty="0" smtClean="0">
                <a:solidFill>
                  <a:srgbClr val="FFCC00"/>
                </a:solidFill>
              </a:rPr>
              <a:t> </a:t>
            </a:r>
            <a:r>
              <a:rPr lang="en-GB" sz="3200" u="sng" dirty="0" err="1" smtClean="0">
                <a:solidFill>
                  <a:srgbClr val="FFCC00"/>
                </a:solidFill>
              </a:rPr>
              <a:t>να</a:t>
            </a:r>
            <a:r>
              <a:rPr lang="en-GB" sz="3200" u="sng" dirty="0" smtClean="0">
                <a:solidFill>
                  <a:srgbClr val="FFCC00"/>
                </a:solidFill>
              </a:rPr>
              <a:t> </a:t>
            </a:r>
            <a:r>
              <a:rPr lang="en-GB" sz="3200" u="sng" dirty="0" err="1" smtClean="0">
                <a:solidFill>
                  <a:srgbClr val="FFCC00"/>
                </a:solidFill>
              </a:rPr>
              <a:t>βοηθήσουν</a:t>
            </a:r>
            <a:r>
              <a:rPr lang="en-GB" sz="3200" u="sng" dirty="0" smtClean="0">
                <a:solidFill>
                  <a:srgbClr val="FFCC00"/>
                </a:solidFill>
              </a:rPr>
              <a:t>;</a:t>
            </a:r>
          </a:p>
          <a:p>
            <a:pPr marL="339725" indent="-339725" eaLnBrk="1" hangingPunct="1">
              <a:lnSpc>
                <a:spcPct val="8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u="sng" dirty="0" smtClean="0">
              <a:solidFill>
                <a:srgbClr val="FFCC00"/>
              </a:solidFill>
            </a:endParaRPr>
          </a:p>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Νατιβισμός</a:t>
            </a:r>
            <a:r>
              <a:rPr lang="en-GB" sz="3200" dirty="0" smtClean="0">
                <a:solidFill>
                  <a:srgbClr val="FFFFFF"/>
                </a:solidFill>
              </a:rPr>
              <a:t>:  </a:t>
            </a:r>
            <a:r>
              <a:rPr lang="en-GB" sz="3200" dirty="0" err="1" smtClean="0">
                <a:solidFill>
                  <a:srgbClr val="99FFCC"/>
                </a:solidFill>
              </a:rPr>
              <a:t>Δεν</a:t>
            </a:r>
            <a:r>
              <a:rPr lang="en-GB" sz="3200" dirty="0" smtClean="0">
                <a:solidFill>
                  <a:srgbClr val="99FFCC"/>
                </a:solidFill>
              </a:rPr>
              <a:t> </a:t>
            </a:r>
            <a:r>
              <a:rPr lang="en-GB" sz="3200" dirty="0" err="1" smtClean="0">
                <a:solidFill>
                  <a:srgbClr val="99FFCC"/>
                </a:solidFill>
              </a:rPr>
              <a:t>το</a:t>
            </a:r>
            <a:r>
              <a:rPr lang="en-GB" sz="3200" dirty="0" smtClean="0">
                <a:solidFill>
                  <a:srgbClr val="99FFCC"/>
                </a:solidFill>
              </a:rPr>
              <a:t> </a:t>
            </a:r>
            <a:r>
              <a:rPr lang="en-GB" sz="3200" dirty="0" err="1" smtClean="0">
                <a:solidFill>
                  <a:srgbClr val="99FFCC"/>
                </a:solidFill>
              </a:rPr>
              <a:t>επιχειρούν</a:t>
            </a:r>
            <a:r>
              <a:rPr lang="en-GB" sz="3200" dirty="0" smtClean="0">
                <a:solidFill>
                  <a:srgbClr val="FFFFFF"/>
                </a:solidFill>
              </a:rPr>
              <a:t>. </a:t>
            </a:r>
          </a:p>
          <a:p>
            <a:pPr marL="739775" indent="-282575"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FF"/>
                </a:solidFill>
              </a:rPr>
              <a:t>Ακόμη</a:t>
            </a:r>
            <a:r>
              <a:rPr lang="en-GB" sz="2800" dirty="0" smtClean="0">
                <a:solidFill>
                  <a:srgbClr val="FFFFFF"/>
                </a:solidFill>
              </a:rPr>
              <a:t> </a:t>
            </a:r>
            <a:r>
              <a:rPr lang="en-GB" sz="2800" dirty="0" err="1" smtClean="0">
                <a:solidFill>
                  <a:srgbClr val="FFFFFF"/>
                </a:solidFill>
              </a:rPr>
              <a:t>κι</a:t>
            </a:r>
            <a:r>
              <a:rPr lang="en-GB" sz="2800" dirty="0" smtClean="0">
                <a:solidFill>
                  <a:srgbClr val="FFFFFF"/>
                </a:solidFill>
              </a:rPr>
              <a:t> </a:t>
            </a:r>
            <a:r>
              <a:rPr lang="en-GB" sz="2800" dirty="0" err="1" smtClean="0">
                <a:solidFill>
                  <a:srgbClr val="FFFFFF"/>
                </a:solidFill>
              </a:rPr>
              <a:t>αν</a:t>
            </a:r>
            <a:r>
              <a:rPr lang="en-GB" sz="2800" dirty="0" smtClean="0">
                <a:solidFill>
                  <a:srgbClr val="FFFFFF"/>
                </a:solidFill>
              </a:rPr>
              <a:t> </a:t>
            </a:r>
            <a:r>
              <a:rPr lang="el-GR" sz="2800" dirty="0" smtClean="0">
                <a:solidFill>
                  <a:srgbClr val="FFFFFF"/>
                </a:solidFill>
              </a:rPr>
              <a:t>γίνονται </a:t>
            </a:r>
            <a:r>
              <a:rPr lang="en-GB" sz="2800" dirty="0" err="1" smtClean="0">
                <a:solidFill>
                  <a:srgbClr val="FFFFFF"/>
                </a:solidFill>
              </a:rPr>
              <a:t>κάποιες</a:t>
            </a:r>
            <a:r>
              <a:rPr lang="en-GB" sz="2800" dirty="0" smtClean="0">
                <a:solidFill>
                  <a:srgbClr val="FFFFFF"/>
                </a:solidFill>
              </a:rPr>
              <a:t> </a:t>
            </a:r>
            <a:r>
              <a:rPr lang="en-GB" sz="2800" dirty="0" err="1" smtClean="0">
                <a:solidFill>
                  <a:srgbClr val="FFFFFF"/>
                </a:solidFill>
              </a:rPr>
              <a:t>προσπάθειες</a:t>
            </a:r>
            <a:r>
              <a:rPr lang="en-GB" sz="2800" dirty="0" smtClean="0">
                <a:solidFill>
                  <a:srgbClr val="FFFFFF"/>
                </a:solidFill>
              </a:rPr>
              <a:t>, </a:t>
            </a:r>
            <a:r>
              <a:rPr lang="en-GB" sz="2800" dirty="0" err="1" smtClean="0">
                <a:solidFill>
                  <a:srgbClr val="FFFFFF"/>
                </a:solidFill>
              </a:rPr>
              <a:t>οι</a:t>
            </a:r>
            <a:r>
              <a:rPr lang="en-GB" sz="2800" dirty="0" smtClean="0">
                <a:solidFill>
                  <a:srgbClr val="FFFFFF"/>
                </a:solidFill>
              </a:rPr>
              <a:t> </a:t>
            </a:r>
            <a:r>
              <a:rPr lang="en-GB" sz="2800" dirty="0" err="1" smtClean="0">
                <a:solidFill>
                  <a:srgbClr val="FFFFCC"/>
                </a:solidFill>
              </a:rPr>
              <a:t>συνήθειες</a:t>
            </a:r>
            <a:r>
              <a:rPr lang="en-GB" sz="2800" dirty="0" smtClean="0">
                <a:solidFill>
                  <a:srgbClr val="FFFFCC"/>
                </a:solidFill>
              </a:rPr>
              <a:t> </a:t>
            </a:r>
            <a:r>
              <a:rPr lang="en-GB" sz="2800" dirty="0" err="1" smtClean="0">
                <a:solidFill>
                  <a:srgbClr val="FFFFCC"/>
                </a:solidFill>
              </a:rPr>
              <a:t>γλωσσικής</a:t>
            </a:r>
            <a:r>
              <a:rPr lang="en-GB" sz="2800" dirty="0" smtClean="0">
                <a:solidFill>
                  <a:srgbClr val="FFFFCC"/>
                </a:solidFill>
              </a:rPr>
              <a:t> </a:t>
            </a:r>
            <a:r>
              <a:rPr lang="en-GB" sz="2800" dirty="0" err="1" smtClean="0">
                <a:solidFill>
                  <a:srgbClr val="FFFFCC"/>
                </a:solidFill>
              </a:rPr>
              <a:t>επικοινωνίας</a:t>
            </a:r>
            <a:r>
              <a:rPr lang="en-GB" sz="2800" dirty="0" smtClean="0">
                <a:solidFill>
                  <a:srgbClr val="FFFFCC"/>
                </a:solidFill>
              </a:rPr>
              <a:t> </a:t>
            </a:r>
            <a:r>
              <a:rPr lang="en-GB" sz="2800" dirty="0" err="1" smtClean="0">
                <a:solidFill>
                  <a:srgbClr val="FFFFCC"/>
                </a:solidFill>
              </a:rPr>
              <a:t>διαφέρουν</a:t>
            </a:r>
            <a:r>
              <a:rPr lang="en-GB" sz="2800" dirty="0" smtClean="0">
                <a:solidFill>
                  <a:srgbClr val="FFFFCC"/>
                </a:solidFill>
              </a:rPr>
              <a:t> </a:t>
            </a:r>
            <a:r>
              <a:rPr lang="en-GB" sz="2800" dirty="0" err="1" smtClean="0">
                <a:solidFill>
                  <a:srgbClr val="FFFFCC"/>
                </a:solidFill>
              </a:rPr>
              <a:t>σημαντικά</a:t>
            </a:r>
            <a:r>
              <a:rPr lang="en-GB" sz="2800" dirty="0" smtClean="0">
                <a:solidFill>
                  <a:srgbClr val="FFFFCC"/>
                </a:solidFill>
              </a:rPr>
              <a:t> </a:t>
            </a:r>
            <a:r>
              <a:rPr lang="en-GB" sz="2800" dirty="0" err="1" smtClean="0">
                <a:solidFill>
                  <a:srgbClr val="FFFFCC"/>
                </a:solidFill>
              </a:rPr>
              <a:t>από</a:t>
            </a:r>
            <a:r>
              <a:rPr lang="en-GB" sz="2800" dirty="0" smtClean="0">
                <a:solidFill>
                  <a:srgbClr val="FFFFCC"/>
                </a:solidFill>
              </a:rPr>
              <a:t> </a:t>
            </a:r>
            <a:r>
              <a:rPr lang="en-GB" sz="2800" dirty="0" err="1" smtClean="0">
                <a:solidFill>
                  <a:srgbClr val="FFFFCC"/>
                </a:solidFill>
              </a:rPr>
              <a:t>κοινωνία</a:t>
            </a:r>
            <a:r>
              <a:rPr lang="en-GB" sz="2800" dirty="0" smtClean="0">
                <a:solidFill>
                  <a:srgbClr val="FFFFCC"/>
                </a:solidFill>
              </a:rPr>
              <a:t> </a:t>
            </a:r>
            <a:r>
              <a:rPr lang="en-GB" sz="2800" dirty="0" err="1" smtClean="0">
                <a:solidFill>
                  <a:srgbClr val="FFFFCC"/>
                </a:solidFill>
              </a:rPr>
              <a:t>σε</a:t>
            </a:r>
            <a:r>
              <a:rPr lang="en-GB" sz="2800" dirty="0" smtClean="0">
                <a:solidFill>
                  <a:srgbClr val="FFFFCC"/>
                </a:solidFill>
              </a:rPr>
              <a:t> </a:t>
            </a:r>
            <a:r>
              <a:rPr lang="en-GB" sz="2800" dirty="0" err="1" smtClean="0">
                <a:solidFill>
                  <a:srgbClr val="FFFFCC"/>
                </a:solidFill>
              </a:rPr>
              <a:t>κοινωνία</a:t>
            </a:r>
            <a:r>
              <a:rPr lang="el-GR" sz="2800" dirty="0" smtClean="0">
                <a:solidFill>
                  <a:srgbClr val="FFFFFF"/>
                </a:solidFill>
              </a:rPr>
              <a:t>:</a:t>
            </a:r>
            <a:r>
              <a:rPr lang="en-GB" sz="2800" dirty="0" smtClean="0">
                <a:solidFill>
                  <a:srgbClr val="FFFFFF"/>
                </a:solidFill>
              </a:rPr>
              <a:t> </a:t>
            </a:r>
            <a:r>
              <a:rPr lang="el-GR" sz="2800" dirty="0" smtClean="0">
                <a:solidFill>
                  <a:srgbClr val="FFFFCC"/>
                </a:solidFill>
              </a:rPr>
              <a:t>	</a:t>
            </a:r>
            <a:r>
              <a:rPr lang="el-GR" sz="2800" dirty="0" smtClean="0">
                <a:solidFill>
                  <a:schemeClr val="bg1"/>
                </a:solidFill>
              </a:rPr>
              <a:t>σ</a:t>
            </a:r>
            <a:r>
              <a:rPr lang="en-GB" sz="2800" dirty="0" smtClean="0">
                <a:solidFill>
                  <a:schemeClr val="bg1"/>
                </a:solidFill>
              </a:rPr>
              <a:t>ε </a:t>
            </a:r>
            <a:r>
              <a:rPr lang="en-GB" sz="2800" dirty="0" err="1" smtClean="0">
                <a:solidFill>
                  <a:schemeClr val="bg1"/>
                </a:solidFill>
              </a:rPr>
              <a:t>ορισμένες</a:t>
            </a:r>
            <a:r>
              <a:rPr lang="en-GB" sz="2800" dirty="0" smtClean="0">
                <a:solidFill>
                  <a:schemeClr val="bg1"/>
                </a:solidFill>
              </a:rPr>
              <a:t> </a:t>
            </a:r>
            <a:r>
              <a:rPr lang="en-GB" sz="2800" dirty="0" err="1" smtClean="0">
                <a:solidFill>
                  <a:schemeClr val="bg1"/>
                </a:solidFill>
              </a:rPr>
              <a:t>κοινωνίες</a:t>
            </a:r>
            <a:r>
              <a:rPr lang="en-GB" sz="2800" dirty="0" smtClean="0">
                <a:solidFill>
                  <a:schemeClr val="bg1"/>
                </a:solidFill>
              </a:rPr>
              <a:t> </a:t>
            </a:r>
            <a:r>
              <a:rPr lang="en-GB" sz="2800" dirty="0" err="1" smtClean="0">
                <a:solidFill>
                  <a:schemeClr val="bg1"/>
                </a:solidFill>
              </a:rPr>
              <a:t>οι</a:t>
            </a:r>
            <a:r>
              <a:rPr lang="en-GB" sz="2800" dirty="0" smtClean="0">
                <a:solidFill>
                  <a:schemeClr val="bg1"/>
                </a:solidFill>
              </a:rPr>
              <a:t> </a:t>
            </a:r>
            <a:r>
              <a:rPr lang="en-GB" sz="2800" dirty="0" err="1" smtClean="0">
                <a:solidFill>
                  <a:schemeClr val="bg1"/>
                </a:solidFill>
              </a:rPr>
              <a:t>γονείς</a:t>
            </a:r>
            <a:r>
              <a:rPr lang="en-GB" sz="2800" dirty="0" smtClean="0">
                <a:solidFill>
                  <a:schemeClr val="bg1"/>
                </a:solidFill>
              </a:rPr>
              <a:t> </a:t>
            </a:r>
            <a:r>
              <a:rPr lang="en-GB" sz="2800" dirty="0" err="1" smtClean="0">
                <a:solidFill>
                  <a:schemeClr val="bg1"/>
                </a:solidFill>
              </a:rPr>
              <a:t>δεν</a:t>
            </a:r>
            <a:r>
              <a:rPr lang="en-GB" sz="2800" dirty="0" smtClean="0">
                <a:solidFill>
                  <a:schemeClr val="bg1"/>
                </a:solidFill>
              </a:rPr>
              <a:t> </a:t>
            </a:r>
            <a:r>
              <a:rPr lang="en-GB" sz="2800" dirty="0" err="1" smtClean="0">
                <a:solidFill>
                  <a:schemeClr val="bg1"/>
                </a:solidFill>
              </a:rPr>
              <a:t>επικοινωνούν</a:t>
            </a:r>
            <a:r>
              <a:rPr lang="en-GB" sz="2800" dirty="0" smtClean="0">
                <a:solidFill>
                  <a:schemeClr val="bg1"/>
                </a:solidFill>
              </a:rPr>
              <a:t> </a:t>
            </a:r>
            <a:r>
              <a:rPr lang="en-GB" sz="2800" dirty="0" err="1" smtClean="0">
                <a:solidFill>
                  <a:schemeClr val="bg1"/>
                </a:solidFill>
              </a:rPr>
              <a:t>παρά</a:t>
            </a:r>
            <a:r>
              <a:rPr lang="el-GR" sz="2800" dirty="0" smtClean="0">
                <a:solidFill>
                  <a:schemeClr val="bg1"/>
                </a:solidFill>
              </a:rPr>
              <a:t> μόνο</a:t>
            </a:r>
            <a:r>
              <a:rPr lang="en-GB" sz="2800" dirty="0" smtClean="0">
                <a:solidFill>
                  <a:schemeClr val="bg1"/>
                </a:solidFill>
              </a:rPr>
              <a:t> </a:t>
            </a:r>
            <a:r>
              <a:rPr lang="en-GB" sz="2800" dirty="0" err="1" smtClean="0">
                <a:solidFill>
                  <a:schemeClr val="bg1"/>
                </a:solidFill>
              </a:rPr>
              <a:t>στοιχειωδώς</a:t>
            </a:r>
            <a:r>
              <a:rPr lang="en-GB" sz="2800" dirty="0" smtClean="0">
                <a:solidFill>
                  <a:schemeClr val="bg1"/>
                </a:solidFill>
              </a:rPr>
              <a:t> </a:t>
            </a:r>
            <a:r>
              <a:rPr lang="en-GB" sz="2800" dirty="0" err="1" smtClean="0">
                <a:solidFill>
                  <a:schemeClr val="bg1"/>
                </a:solidFill>
              </a:rPr>
              <a:t>με</a:t>
            </a:r>
            <a:r>
              <a:rPr lang="en-GB" sz="2800" dirty="0" smtClean="0">
                <a:solidFill>
                  <a:schemeClr val="bg1"/>
                </a:solidFill>
              </a:rPr>
              <a:t> </a:t>
            </a:r>
            <a:r>
              <a:rPr lang="en-GB" sz="2800" dirty="0" err="1" smtClean="0">
                <a:solidFill>
                  <a:schemeClr val="bg1"/>
                </a:solidFill>
              </a:rPr>
              <a:t>τα</a:t>
            </a:r>
            <a:r>
              <a:rPr lang="en-GB" sz="2800" dirty="0" smtClean="0">
                <a:solidFill>
                  <a:schemeClr val="bg1"/>
                </a:solidFill>
              </a:rPr>
              <a:t> </a:t>
            </a:r>
            <a:r>
              <a:rPr lang="en-GB" sz="2800" dirty="0" err="1" smtClean="0">
                <a:solidFill>
                  <a:schemeClr val="bg1"/>
                </a:solidFill>
              </a:rPr>
              <a:t>παιδιά</a:t>
            </a:r>
            <a:r>
              <a:rPr lang="en-GB" sz="2800" dirty="0" smtClean="0">
                <a:solidFill>
                  <a:schemeClr val="bg1"/>
                </a:solidFill>
              </a:rPr>
              <a:t> κ</a:t>
            </a:r>
            <a:r>
              <a:rPr lang="el-GR" sz="2800" dirty="0" smtClean="0">
                <a:solidFill>
                  <a:schemeClr val="bg1"/>
                </a:solidFill>
              </a:rPr>
              <a:t>αι όχι με</a:t>
            </a:r>
            <a:r>
              <a:rPr lang="en-GB" sz="2800" dirty="0" smtClean="0">
                <a:solidFill>
                  <a:schemeClr val="bg1"/>
                </a:solidFill>
              </a:rPr>
              <a:t> </a:t>
            </a:r>
            <a:r>
              <a:rPr lang="en-GB" sz="2800" dirty="0" err="1" smtClean="0">
                <a:solidFill>
                  <a:schemeClr val="bg1"/>
                </a:solidFill>
              </a:rPr>
              <a:t>τρόπους</a:t>
            </a:r>
            <a:r>
              <a:rPr lang="en-GB" sz="2800" dirty="0" smtClean="0">
                <a:solidFill>
                  <a:schemeClr val="bg1"/>
                </a:solidFill>
              </a:rPr>
              <a:t> </a:t>
            </a:r>
            <a:r>
              <a:rPr lang="en-GB" sz="2800" dirty="0" err="1" smtClean="0">
                <a:solidFill>
                  <a:schemeClr val="bg1"/>
                </a:solidFill>
              </a:rPr>
              <a:t>που</a:t>
            </a:r>
            <a:r>
              <a:rPr lang="en-GB" sz="2800" dirty="0" smtClean="0">
                <a:solidFill>
                  <a:schemeClr val="bg1"/>
                </a:solidFill>
              </a:rPr>
              <a:t> </a:t>
            </a:r>
            <a:r>
              <a:rPr lang="en-GB" sz="2800" dirty="0" err="1" smtClean="0">
                <a:solidFill>
                  <a:schemeClr val="bg1"/>
                </a:solidFill>
              </a:rPr>
              <a:t>συνηθίζονται</a:t>
            </a:r>
            <a:r>
              <a:rPr lang="en-GB" sz="2800" dirty="0" smtClean="0">
                <a:solidFill>
                  <a:schemeClr val="bg1"/>
                </a:solidFill>
              </a:rPr>
              <a:t> </a:t>
            </a:r>
            <a:r>
              <a:rPr lang="en-GB" sz="2800" dirty="0" err="1" smtClean="0">
                <a:solidFill>
                  <a:schemeClr val="bg1"/>
                </a:solidFill>
              </a:rPr>
              <a:t>στις</a:t>
            </a:r>
            <a:r>
              <a:rPr lang="en-GB" sz="2800" dirty="0" smtClean="0">
                <a:solidFill>
                  <a:schemeClr val="bg1"/>
                </a:solidFill>
              </a:rPr>
              <a:t> </a:t>
            </a:r>
            <a:r>
              <a:rPr lang="en-GB" sz="2800" dirty="0" err="1" smtClean="0">
                <a:solidFill>
                  <a:schemeClr val="bg1"/>
                </a:solidFill>
              </a:rPr>
              <a:t>μεσοαστικές</a:t>
            </a:r>
            <a:r>
              <a:rPr lang="en-GB" sz="2800" dirty="0" smtClean="0">
                <a:solidFill>
                  <a:schemeClr val="bg1"/>
                </a:solidFill>
              </a:rPr>
              <a:t> </a:t>
            </a:r>
            <a:r>
              <a:rPr lang="en-GB" sz="2800" dirty="0" err="1" smtClean="0">
                <a:solidFill>
                  <a:schemeClr val="bg1"/>
                </a:solidFill>
              </a:rPr>
              <a:t>οικογένει</a:t>
            </a:r>
            <a:r>
              <a:rPr lang="el-GR" sz="2800" dirty="0" smtClean="0">
                <a:solidFill>
                  <a:schemeClr val="bg1"/>
                </a:solidFill>
              </a:rPr>
              <a:t>ε</a:t>
            </a:r>
            <a:r>
              <a:rPr lang="en-GB" sz="2800" dirty="0" smtClean="0">
                <a:solidFill>
                  <a:schemeClr val="bg1"/>
                </a:solidFill>
              </a:rPr>
              <a:t>ς </a:t>
            </a:r>
            <a:r>
              <a:rPr lang="en-GB" sz="2800" dirty="0" err="1" smtClean="0">
                <a:solidFill>
                  <a:schemeClr val="bg1"/>
                </a:solidFill>
              </a:rPr>
              <a:t>του</a:t>
            </a:r>
            <a:r>
              <a:rPr lang="en-GB" sz="2800" dirty="0" smtClean="0">
                <a:solidFill>
                  <a:schemeClr val="bg1"/>
                </a:solidFill>
              </a:rPr>
              <a:t> </a:t>
            </a:r>
            <a:r>
              <a:rPr lang="en-GB" sz="2800" dirty="0" err="1" smtClean="0">
                <a:solidFill>
                  <a:schemeClr val="bg1"/>
                </a:solidFill>
              </a:rPr>
              <a:t>αναπτυγμένου</a:t>
            </a:r>
            <a:r>
              <a:rPr lang="en-GB" sz="2800" dirty="0" smtClean="0">
                <a:solidFill>
                  <a:schemeClr val="bg1"/>
                </a:solidFill>
              </a:rPr>
              <a:t> </a:t>
            </a:r>
            <a:r>
              <a:rPr lang="en-GB" sz="2800" dirty="0" err="1" smtClean="0">
                <a:solidFill>
                  <a:schemeClr val="bg1"/>
                </a:solidFill>
              </a:rPr>
              <a:t>δυτικού</a:t>
            </a:r>
            <a:r>
              <a:rPr lang="en-GB" sz="2800" dirty="0" smtClean="0">
                <a:solidFill>
                  <a:schemeClr val="bg1"/>
                </a:solidFill>
              </a:rPr>
              <a:t> </a:t>
            </a:r>
            <a:r>
              <a:rPr lang="en-GB" sz="2800" dirty="0" err="1" smtClean="0">
                <a:solidFill>
                  <a:schemeClr val="bg1"/>
                </a:solidFill>
              </a:rPr>
              <a:t>κόσμου</a:t>
            </a:r>
            <a:r>
              <a:rPr lang="en-GB" sz="2800" dirty="0" smtClean="0">
                <a:solidFill>
                  <a:schemeClr val="bg1"/>
                </a:solidFill>
              </a:rPr>
              <a:t>.  </a:t>
            </a:r>
          </a:p>
          <a:p>
            <a:pPr marL="739775" indent="-282575"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smtClean="0">
                <a:solidFill>
                  <a:srgbClr val="FFFFFF"/>
                </a:solidFill>
              </a:rPr>
              <a:t>Η </a:t>
            </a:r>
            <a:r>
              <a:rPr lang="en-GB" sz="2800" dirty="0" err="1" smtClean="0">
                <a:solidFill>
                  <a:srgbClr val="FFFFCC"/>
                </a:solidFill>
              </a:rPr>
              <a:t>ομιλία</a:t>
            </a:r>
            <a:r>
              <a:rPr lang="en-GB" sz="2800" dirty="0" smtClean="0">
                <a:solidFill>
                  <a:srgbClr val="FFFFCC"/>
                </a:solidFill>
              </a:rPr>
              <a:t> </a:t>
            </a:r>
            <a:r>
              <a:rPr lang="en-GB" sz="2800" dirty="0" err="1" smtClean="0">
                <a:solidFill>
                  <a:srgbClr val="FFFFCC"/>
                </a:solidFill>
              </a:rPr>
              <a:t>που</a:t>
            </a:r>
            <a:r>
              <a:rPr lang="en-GB" sz="2800" dirty="0" smtClean="0">
                <a:solidFill>
                  <a:srgbClr val="FFFFCC"/>
                </a:solidFill>
              </a:rPr>
              <a:t> </a:t>
            </a:r>
            <a:r>
              <a:rPr lang="en-GB" sz="2800" dirty="0" err="1" smtClean="0">
                <a:solidFill>
                  <a:srgbClr val="FFFFCC"/>
                </a:solidFill>
              </a:rPr>
              <a:t>απευθύνεται</a:t>
            </a:r>
            <a:r>
              <a:rPr lang="en-GB" sz="2800" dirty="0" smtClean="0">
                <a:solidFill>
                  <a:srgbClr val="FFFFCC"/>
                </a:solidFill>
              </a:rPr>
              <a:t> </a:t>
            </a:r>
            <a:r>
              <a:rPr lang="en-GB" sz="2800" dirty="0" err="1" smtClean="0">
                <a:solidFill>
                  <a:srgbClr val="FFFFCC"/>
                </a:solidFill>
              </a:rPr>
              <a:t>στα</a:t>
            </a:r>
            <a:r>
              <a:rPr lang="en-GB" sz="2800" dirty="0" smtClean="0">
                <a:solidFill>
                  <a:srgbClr val="FFFFCC"/>
                </a:solidFill>
              </a:rPr>
              <a:t> </a:t>
            </a:r>
            <a:r>
              <a:rPr lang="en-GB" sz="2800" dirty="0" err="1" smtClean="0">
                <a:solidFill>
                  <a:srgbClr val="FFFFCC"/>
                </a:solidFill>
              </a:rPr>
              <a:t>παιδιά</a:t>
            </a:r>
            <a:r>
              <a:rPr lang="en-GB" sz="2800" dirty="0" smtClean="0">
                <a:solidFill>
                  <a:srgbClr val="FFFFCC"/>
                </a:solidFill>
              </a:rPr>
              <a:t> </a:t>
            </a:r>
            <a:r>
              <a:rPr lang="en-GB" sz="2800" dirty="0" err="1" smtClean="0">
                <a:solidFill>
                  <a:srgbClr val="FFFFCC"/>
                </a:solidFill>
              </a:rPr>
              <a:t>δεν</a:t>
            </a:r>
            <a:r>
              <a:rPr lang="en-GB" sz="2800" dirty="0" smtClean="0">
                <a:solidFill>
                  <a:srgbClr val="FFFFCC"/>
                </a:solidFill>
              </a:rPr>
              <a:t> </a:t>
            </a:r>
            <a:r>
              <a:rPr lang="en-GB" sz="2800" dirty="0" err="1" smtClean="0">
                <a:solidFill>
                  <a:srgbClr val="FFFFCC"/>
                </a:solidFill>
              </a:rPr>
              <a:t>είναι</a:t>
            </a:r>
            <a:r>
              <a:rPr lang="en-GB" sz="2800" dirty="0" smtClean="0">
                <a:solidFill>
                  <a:srgbClr val="FFFFCC"/>
                </a:solidFill>
              </a:rPr>
              <a:t> </a:t>
            </a:r>
            <a:r>
              <a:rPr lang="en-GB" sz="2800" dirty="0" err="1" smtClean="0">
                <a:solidFill>
                  <a:srgbClr val="FFFFCC"/>
                </a:solidFill>
              </a:rPr>
              <a:t>πάντα</a:t>
            </a:r>
            <a:r>
              <a:rPr lang="en-GB" sz="2800" dirty="0" smtClean="0">
                <a:solidFill>
                  <a:srgbClr val="FFFFCC"/>
                </a:solidFill>
              </a:rPr>
              <a:t> </a:t>
            </a:r>
            <a:r>
              <a:rPr lang="en-GB" sz="2800" dirty="0" err="1" smtClean="0">
                <a:solidFill>
                  <a:srgbClr val="FFFFCC"/>
                </a:solidFill>
              </a:rPr>
              <a:t>απλή</a:t>
            </a:r>
            <a:r>
              <a:rPr lang="el-GR" sz="2800" dirty="0" smtClean="0">
                <a:solidFill>
                  <a:srgbClr val="FFFFCC"/>
                </a:solidFill>
              </a:rPr>
              <a:t>, </a:t>
            </a:r>
            <a:r>
              <a:rPr lang="el-GR" sz="2800" dirty="0" smtClean="0">
                <a:solidFill>
                  <a:srgbClr val="FFFFFF"/>
                </a:solidFill>
              </a:rPr>
              <a:t>αλλά γεμάτη κομπιάσματα και αναδιατυπώσεις</a:t>
            </a:r>
            <a:r>
              <a:rPr lang="en-GB" sz="2800" dirty="0" smtClean="0">
                <a:solidFill>
                  <a:srgbClr val="FFFFFF"/>
                </a:solidFill>
              </a:rPr>
              <a:t>. </a:t>
            </a:r>
          </a:p>
          <a:p>
            <a:pPr marL="739775" indent="-282575" eaLnBrk="1" hangingPunct="1">
              <a:lnSpc>
                <a:spcPct val="80000"/>
              </a:lnSpc>
              <a:spcBef>
                <a:spcPts val="600"/>
              </a:spcBef>
              <a:buClr>
                <a:srgbClr val="A886E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Ωστόσο</a:t>
            </a:r>
            <a:r>
              <a:rPr lang="en-GB" sz="2800" dirty="0" smtClean="0">
                <a:solidFill>
                  <a:srgbClr val="99FFCC"/>
                </a:solidFill>
              </a:rPr>
              <a:t>,</a:t>
            </a:r>
            <a:r>
              <a:rPr lang="en-GB" sz="2800" dirty="0" smtClean="0">
                <a:solidFill>
                  <a:srgbClr val="FFFFFF"/>
                </a:solidFill>
              </a:rPr>
              <a:t> </a:t>
            </a:r>
            <a:endParaRPr lang="el-GR" sz="2800" dirty="0" smtClean="0">
              <a:solidFill>
                <a:srgbClr val="FFFFFF"/>
              </a:solidFill>
            </a:endParaRPr>
          </a:p>
          <a:p>
            <a:pPr marL="739775" indent="-282575" eaLnBrk="1" hangingPunct="1">
              <a:lnSpc>
                <a:spcPct val="80000"/>
              </a:lnSpc>
              <a:spcBef>
                <a:spcPts val="600"/>
              </a:spcBef>
              <a:buClr>
                <a:srgbClr val="A886E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FF"/>
                </a:solidFill>
              </a:rPr>
              <a:t>	</a:t>
            </a:r>
            <a:r>
              <a:rPr lang="en-GB" sz="2800" dirty="0" err="1" smtClean="0">
                <a:solidFill>
                  <a:srgbClr val="FFFFFF"/>
                </a:solidFill>
              </a:rPr>
              <a:t>σε</a:t>
            </a:r>
            <a:r>
              <a:rPr lang="en-GB" sz="2800" dirty="0" smtClean="0">
                <a:solidFill>
                  <a:srgbClr val="FFFFFF"/>
                </a:solidFill>
              </a:rPr>
              <a:t> </a:t>
            </a:r>
            <a:r>
              <a:rPr lang="en-GB" sz="2800" dirty="0" err="1" smtClean="0">
                <a:solidFill>
                  <a:srgbClr val="FFFFFF"/>
                </a:solidFill>
              </a:rPr>
              <a:t>φυσιολογικές</a:t>
            </a:r>
            <a:r>
              <a:rPr lang="en-GB" sz="2800" dirty="0" smtClean="0">
                <a:solidFill>
                  <a:srgbClr val="FFFFFF"/>
                </a:solidFill>
              </a:rPr>
              <a:t> </a:t>
            </a:r>
            <a:r>
              <a:rPr lang="en-GB" sz="2800" dirty="0" err="1" smtClean="0">
                <a:solidFill>
                  <a:srgbClr val="FFFFFF"/>
                </a:solidFill>
              </a:rPr>
              <a:t>συνθήκες</a:t>
            </a:r>
            <a:r>
              <a:rPr lang="en-GB" sz="2800" dirty="0" smtClean="0">
                <a:solidFill>
                  <a:srgbClr val="FFFFFF"/>
                </a:solidFill>
              </a:rPr>
              <a:t> </a:t>
            </a:r>
          </a:p>
          <a:p>
            <a:pPr marL="739775" indent="-282575" eaLnBrk="1" hangingPunct="1">
              <a:lnSpc>
                <a:spcPct val="80000"/>
              </a:lnSpc>
              <a:spcBef>
                <a:spcPts val="600"/>
              </a:spcBef>
              <a:buClr>
                <a:srgbClr val="A886E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FF"/>
                </a:solidFill>
              </a:rPr>
              <a:t>το</a:t>
            </a:r>
            <a:r>
              <a:rPr lang="en-GB" sz="2800" dirty="0" smtClean="0">
                <a:solidFill>
                  <a:srgbClr val="FFFFFF"/>
                </a:solidFill>
              </a:rPr>
              <a:t> </a:t>
            </a:r>
            <a:r>
              <a:rPr lang="en-GB" sz="2800" dirty="0" err="1" smtClean="0">
                <a:solidFill>
                  <a:srgbClr val="FFFFFF"/>
                </a:solidFill>
              </a:rPr>
              <a:t>αφηρημένο</a:t>
            </a:r>
            <a:r>
              <a:rPr lang="en-GB" sz="2800" dirty="0" smtClean="0">
                <a:solidFill>
                  <a:srgbClr val="FFFFFF"/>
                </a:solidFill>
              </a:rPr>
              <a:t> </a:t>
            </a:r>
            <a:r>
              <a:rPr lang="en-GB" sz="2800" dirty="0" err="1" smtClean="0">
                <a:solidFill>
                  <a:srgbClr val="FFFFFF"/>
                </a:solidFill>
              </a:rPr>
              <a:t>γλωσσικό</a:t>
            </a:r>
            <a:r>
              <a:rPr lang="en-GB" sz="2800" dirty="0" smtClean="0">
                <a:solidFill>
                  <a:srgbClr val="FFFFFF"/>
                </a:solidFill>
              </a:rPr>
              <a:t> </a:t>
            </a:r>
            <a:r>
              <a:rPr lang="en-GB" sz="2800" dirty="0" err="1" smtClean="0">
                <a:solidFill>
                  <a:srgbClr val="FFFFFF"/>
                </a:solidFill>
              </a:rPr>
              <a:t>σύστημα</a:t>
            </a:r>
            <a:r>
              <a:rPr lang="en-GB" sz="2800" dirty="0" smtClean="0">
                <a:solidFill>
                  <a:srgbClr val="FFFFFF"/>
                </a:solidFill>
              </a:rPr>
              <a:t> </a:t>
            </a:r>
            <a:r>
              <a:rPr lang="en-GB" sz="2800" dirty="0" err="1" smtClean="0">
                <a:solidFill>
                  <a:srgbClr val="FFFFFF"/>
                </a:solidFill>
              </a:rPr>
              <a:t>μαθαίνεται</a:t>
            </a:r>
            <a:r>
              <a:rPr lang="en-GB" sz="2800" dirty="0" smtClean="0">
                <a:solidFill>
                  <a:srgbClr val="FFFFFF"/>
                </a:solidFill>
              </a:rPr>
              <a:t> </a:t>
            </a:r>
          </a:p>
          <a:p>
            <a:pPr marL="739775" indent="-282575" eaLnBrk="1" hangingPunct="1">
              <a:lnSpc>
                <a:spcPct val="80000"/>
              </a:lnSpc>
              <a:spcBef>
                <a:spcPts val="600"/>
              </a:spcBef>
              <a:buClr>
                <a:srgbClr val="A886E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CC"/>
                </a:solidFill>
              </a:rPr>
              <a:t>και</a:t>
            </a:r>
            <a:r>
              <a:rPr lang="en-GB" sz="2800" dirty="0" smtClean="0">
                <a:solidFill>
                  <a:srgbClr val="FFFFCC"/>
                </a:solidFill>
              </a:rPr>
              <a:t> </a:t>
            </a:r>
            <a:r>
              <a:rPr lang="en-GB" sz="2800" dirty="0" err="1" smtClean="0">
                <a:solidFill>
                  <a:srgbClr val="FFFFCC"/>
                </a:solidFill>
              </a:rPr>
              <a:t>με</a:t>
            </a:r>
            <a:r>
              <a:rPr lang="en-GB" sz="2800" dirty="0" smtClean="0">
                <a:solidFill>
                  <a:srgbClr val="FFFFCC"/>
                </a:solidFill>
              </a:rPr>
              <a:t> </a:t>
            </a:r>
            <a:r>
              <a:rPr lang="en-GB" sz="2800" dirty="0" err="1" smtClean="0">
                <a:solidFill>
                  <a:srgbClr val="FFFFCC"/>
                </a:solidFill>
              </a:rPr>
              <a:t>ελάχιστα</a:t>
            </a:r>
            <a:r>
              <a:rPr lang="en-GB" sz="2800" dirty="0" smtClean="0">
                <a:solidFill>
                  <a:srgbClr val="FFFFCC"/>
                </a:solidFill>
              </a:rPr>
              <a:t> </a:t>
            </a:r>
            <a:r>
              <a:rPr lang="en-GB" sz="2800" dirty="0" err="1" smtClean="0">
                <a:solidFill>
                  <a:srgbClr val="FFFFCC"/>
                </a:solidFill>
              </a:rPr>
              <a:t>ερεθίσματα</a:t>
            </a:r>
            <a:r>
              <a:rPr lang="el-GR" sz="2800" dirty="0" smtClean="0">
                <a:solidFill>
                  <a:srgbClr val="FFFFCC"/>
                </a:solidFill>
              </a:rPr>
              <a:t> </a:t>
            </a:r>
          </a:p>
          <a:p>
            <a:pPr marL="739775" indent="-282575" eaLnBrk="1" hangingPunct="1">
              <a:lnSpc>
                <a:spcPct val="80000"/>
              </a:lnSpc>
              <a:spcBef>
                <a:spcPts val="600"/>
              </a:spcBef>
              <a:buClr>
                <a:srgbClr val="A886E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CC"/>
                </a:solidFill>
              </a:rPr>
              <a:t> (δηλ. ελάχιστη ομιλία προς τα παιδιά)</a:t>
            </a:r>
            <a:r>
              <a:rPr lang="en-GB" sz="2800" dirty="0" smtClean="0">
                <a:solidFill>
                  <a:srgbClr val="FFFFFF"/>
                </a:solidFill>
              </a:rPr>
              <a:t>.</a:t>
            </a:r>
          </a:p>
          <a:p>
            <a:pPr marL="339725" indent="-339725" algn="l" eaLnBrk="1" hangingPunct="1">
              <a:lnSpc>
                <a:spcPct val="8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B6F4A2B-48A4-4D13-AA29-C80BB9F055A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27</a:t>
            </a:fld>
            <a:endParaRPr lang="en-GB" altLang="el-GR" sz="1200" smtClean="0">
              <a:latin typeface="Arial" panose="020B0604020202020204" pitchFamily="34" charset="0"/>
            </a:endParaRPr>
          </a:p>
        </p:txBody>
      </p:sp>
      <p:sp>
        <p:nvSpPr>
          <p:cNvPr id="18433" name="Rectangle 1"/>
          <p:cNvSpPr>
            <a:spLocks noGrp="1" noChangeArrowheads="1"/>
          </p:cNvSpPr>
          <p:nvPr>
            <p:ph type="body"/>
          </p:nvPr>
        </p:nvSpPr>
        <p:spPr>
          <a:xfrm>
            <a:off x="0" y="0"/>
            <a:ext cx="9144000" cy="6858000"/>
          </a:xfrm>
        </p:spPr>
        <p:txBody>
          <a:bodyPr anchor="t"/>
          <a:lstStyle/>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Κονστρουκτιβισμός</a:t>
            </a:r>
            <a:r>
              <a:rPr lang="en-GB" sz="3200" dirty="0" smtClean="0">
                <a:solidFill>
                  <a:srgbClr val="FFCC00"/>
                </a:solidFill>
              </a:rPr>
              <a:t>:</a:t>
            </a:r>
            <a:r>
              <a:rPr lang="en-GB" sz="3200" dirty="0" smtClean="0">
                <a:solidFill>
                  <a:srgbClr val="FFFFFF"/>
                </a:solidFill>
              </a:rPr>
              <a:t>  </a:t>
            </a:r>
          </a:p>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dirty="0" err="1" smtClean="0">
                <a:solidFill>
                  <a:srgbClr val="FFFFFF"/>
                </a:solidFill>
              </a:rPr>
              <a:t>Περίπλοκα</a:t>
            </a:r>
            <a:r>
              <a:rPr lang="en-GB" sz="3200" dirty="0" smtClean="0">
                <a:solidFill>
                  <a:srgbClr val="FFFFFF"/>
                </a:solidFill>
              </a:rPr>
              <a:t> </a:t>
            </a:r>
            <a:r>
              <a:rPr lang="en-GB" sz="3200" dirty="0" err="1" smtClean="0">
                <a:solidFill>
                  <a:srgbClr val="FFFFFF"/>
                </a:solidFill>
              </a:rPr>
              <a:t>δεδομένα</a:t>
            </a:r>
            <a:r>
              <a:rPr lang="en-GB" sz="3200" dirty="0" smtClean="0">
                <a:solidFill>
                  <a:srgbClr val="FFFFFF"/>
                </a:solidFill>
              </a:rPr>
              <a:t> </a:t>
            </a:r>
            <a:r>
              <a:rPr lang="en-GB" sz="3200" dirty="0" err="1" smtClean="0">
                <a:solidFill>
                  <a:srgbClr val="FFFFFF"/>
                </a:solidFill>
              </a:rPr>
              <a:t>για</a:t>
            </a:r>
            <a:r>
              <a:rPr lang="en-GB" sz="3200" dirty="0" smtClean="0">
                <a:solidFill>
                  <a:srgbClr val="FFFFFF"/>
                </a:solidFill>
              </a:rPr>
              <a:t> </a:t>
            </a:r>
            <a:r>
              <a:rPr lang="en-GB" sz="3200" dirty="0" err="1" smtClean="0">
                <a:solidFill>
                  <a:srgbClr val="FFFFFF"/>
                </a:solidFill>
              </a:rPr>
              <a:t>διαγλωσσικές</a:t>
            </a:r>
            <a:r>
              <a:rPr lang="en-GB" sz="3200" dirty="0" smtClean="0">
                <a:solidFill>
                  <a:srgbClr val="FFFFFF"/>
                </a:solidFill>
              </a:rPr>
              <a:t>/</a:t>
            </a:r>
            <a:r>
              <a:rPr lang="el-GR" sz="3200" dirty="0" smtClean="0">
                <a:solidFill>
                  <a:srgbClr val="FFFFFF"/>
                </a:solidFill>
              </a:rPr>
              <a:t> </a:t>
            </a:r>
            <a:r>
              <a:rPr lang="en-GB" sz="3200" dirty="0" err="1" smtClean="0">
                <a:solidFill>
                  <a:srgbClr val="FFFFFF"/>
                </a:solidFill>
              </a:rPr>
              <a:t>διαπολιτισμικές</a:t>
            </a:r>
            <a:r>
              <a:rPr lang="en-GB" sz="3200" dirty="0" smtClean="0">
                <a:solidFill>
                  <a:srgbClr val="FFFFFF"/>
                </a:solidFill>
              </a:rPr>
              <a:t> </a:t>
            </a:r>
            <a:r>
              <a:rPr lang="en-GB" sz="3200" dirty="0" err="1" smtClean="0">
                <a:solidFill>
                  <a:srgbClr val="FFFFFF"/>
                </a:solidFill>
              </a:rPr>
              <a:t>διαφορές</a:t>
            </a:r>
            <a:r>
              <a:rPr lang="el-GR" sz="3200" dirty="0" smtClean="0">
                <a:solidFill>
                  <a:srgbClr val="FFFFFF"/>
                </a:solidFill>
              </a:rPr>
              <a:t> </a:t>
            </a:r>
            <a:r>
              <a:rPr lang="en-GB" sz="3200" dirty="0" smtClean="0">
                <a:solidFill>
                  <a:srgbClr val="FFFFFF"/>
                </a:solidFill>
              </a:rPr>
              <a:t> </a:t>
            </a:r>
            <a:r>
              <a:rPr lang="en-GB" sz="3200" dirty="0" err="1" smtClean="0">
                <a:solidFill>
                  <a:srgbClr val="FFFFFF"/>
                </a:solidFill>
              </a:rPr>
              <a:t>στις</a:t>
            </a:r>
            <a:r>
              <a:rPr lang="en-GB" sz="3200" dirty="0" smtClean="0">
                <a:solidFill>
                  <a:srgbClr val="FFFFFF"/>
                </a:solidFill>
              </a:rPr>
              <a:t> </a:t>
            </a:r>
            <a:r>
              <a:rPr lang="en-GB" sz="3200" dirty="0" err="1" smtClean="0">
                <a:solidFill>
                  <a:srgbClr val="FFFFFF"/>
                </a:solidFill>
              </a:rPr>
              <a:t>συνήθειες</a:t>
            </a:r>
            <a:r>
              <a:rPr lang="en-GB" sz="3200" dirty="0" smtClean="0">
                <a:solidFill>
                  <a:srgbClr val="FFFFFF"/>
                </a:solidFill>
              </a:rPr>
              <a:t> </a:t>
            </a:r>
            <a:r>
              <a:rPr lang="en-GB" sz="3200" dirty="0" err="1" smtClean="0">
                <a:solidFill>
                  <a:srgbClr val="FFFFFF"/>
                </a:solidFill>
              </a:rPr>
              <a:t>ενηλίκων</a:t>
            </a:r>
            <a:r>
              <a:rPr lang="en-GB" sz="3200" dirty="0" smtClean="0">
                <a:solidFill>
                  <a:srgbClr val="FFFFFF"/>
                </a:solidFill>
              </a:rPr>
              <a:t>. </a:t>
            </a:r>
          </a:p>
          <a:p>
            <a:pPr marL="365125" indent="-273050"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Σε</a:t>
            </a:r>
            <a:r>
              <a:rPr lang="en-GB" sz="2800" dirty="0" smtClean="0">
                <a:solidFill>
                  <a:srgbClr val="99FFCC"/>
                </a:solidFill>
              </a:rPr>
              <a:t> </a:t>
            </a:r>
            <a:r>
              <a:rPr lang="en-GB" sz="2800" dirty="0" err="1" smtClean="0">
                <a:solidFill>
                  <a:srgbClr val="99FFCC"/>
                </a:solidFill>
              </a:rPr>
              <a:t>ορισμένες</a:t>
            </a:r>
            <a:r>
              <a:rPr lang="en-GB" sz="2800" dirty="0" smtClean="0">
                <a:solidFill>
                  <a:srgbClr val="99FFCC"/>
                </a:solidFill>
              </a:rPr>
              <a:t> </a:t>
            </a:r>
            <a:r>
              <a:rPr lang="en-GB" sz="2800" dirty="0" err="1" smtClean="0">
                <a:solidFill>
                  <a:srgbClr val="99FFCC"/>
                </a:solidFill>
              </a:rPr>
              <a:t>κοινωνίες</a:t>
            </a:r>
            <a:r>
              <a:rPr lang="en-GB" sz="2800" dirty="0" smtClean="0">
                <a:solidFill>
                  <a:srgbClr val="99FFCC"/>
                </a:solidFill>
              </a:rPr>
              <a:t> </a:t>
            </a:r>
            <a:r>
              <a:rPr lang="en-GB" sz="2800" dirty="0" err="1" smtClean="0">
                <a:solidFill>
                  <a:srgbClr val="99FFCC"/>
                </a:solidFill>
              </a:rPr>
              <a:t>οι</a:t>
            </a:r>
            <a:r>
              <a:rPr lang="en-GB" sz="2800" dirty="0" smtClean="0">
                <a:solidFill>
                  <a:srgbClr val="99FFCC"/>
                </a:solidFill>
              </a:rPr>
              <a:t> </a:t>
            </a:r>
            <a:r>
              <a:rPr lang="en-GB" sz="2800" dirty="0" err="1" smtClean="0">
                <a:solidFill>
                  <a:srgbClr val="99FFCC"/>
                </a:solidFill>
              </a:rPr>
              <a:t>ενήλικες</a:t>
            </a:r>
            <a:r>
              <a:rPr lang="en-GB" sz="2800" dirty="0" smtClean="0">
                <a:solidFill>
                  <a:srgbClr val="99FFCC"/>
                </a:solidFill>
              </a:rPr>
              <a:t> </a:t>
            </a:r>
            <a:r>
              <a:rPr lang="en-GB" sz="2800" dirty="0" err="1" smtClean="0">
                <a:solidFill>
                  <a:srgbClr val="99FFCC"/>
                </a:solidFill>
              </a:rPr>
              <a:t>οργανώνουν</a:t>
            </a:r>
            <a:r>
              <a:rPr lang="en-GB" sz="2800" dirty="0" smtClean="0">
                <a:solidFill>
                  <a:srgbClr val="99FFCC"/>
                </a:solidFill>
              </a:rPr>
              <a:t> </a:t>
            </a:r>
            <a:r>
              <a:rPr lang="en-GB" sz="2800" dirty="0" err="1" smtClean="0">
                <a:solidFill>
                  <a:srgbClr val="99FFCC"/>
                </a:solidFill>
              </a:rPr>
              <a:t>ασυναίσθητα</a:t>
            </a:r>
            <a:r>
              <a:rPr lang="en-GB" sz="2800" dirty="0" smtClean="0">
                <a:solidFill>
                  <a:srgbClr val="99FFCC"/>
                </a:solidFill>
              </a:rPr>
              <a:t> </a:t>
            </a:r>
            <a:r>
              <a:rPr lang="en-GB" sz="2800" dirty="0" err="1" smtClean="0">
                <a:solidFill>
                  <a:srgbClr val="99FFCC"/>
                </a:solidFill>
              </a:rPr>
              <a:t>την</a:t>
            </a:r>
            <a:r>
              <a:rPr lang="en-GB" sz="2800" dirty="0" smtClean="0">
                <a:solidFill>
                  <a:srgbClr val="99FFCC"/>
                </a:solidFill>
              </a:rPr>
              <a:t> </a:t>
            </a:r>
            <a:r>
              <a:rPr lang="en-GB" sz="2800" dirty="0" err="1" smtClean="0">
                <a:solidFill>
                  <a:srgbClr val="99FFCC"/>
                </a:solidFill>
              </a:rPr>
              <a:t>ομιλία</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l-GR" sz="2800" dirty="0" smtClean="0">
                <a:solidFill>
                  <a:srgbClr val="99FFCC"/>
                </a:solidFill>
              </a:rPr>
              <a:t>γενικότερα </a:t>
            </a:r>
            <a:r>
              <a:rPr lang="en-GB" sz="2800" dirty="0" err="1" smtClean="0">
                <a:solidFill>
                  <a:srgbClr val="99FFCC"/>
                </a:solidFill>
              </a:rPr>
              <a:t>τις</a:t>
            </a:r>
            <a:r>
              <a:rPr lang="en-GB" sz="2800" dirty="0" smtClean="0">
                <a:solidFill>
                  <a:srgbClr val="99FFCC"/>
                </a:solidFill>
              </a:rPr>
              <a:t> </a:t>
            </a:r>
            <a:r>
              <a:rPr lang="en-GB" sz="2800" dirty="0" err="1" smtClean="0">
                <a:solidFill>
                  <a:srgbClr val="99FFCC"/>
                </a:solidFill>
              </a:rPr>
              <a:t>επικοινωνιακές</a:t>
            </a:r>
            <a:r>
              <a:rPr lang="en-GB" sz="2800" dirty="0" smtClean="0">
                <a:solidFill>
                  <a:srgbClr val="99FFCC"/>
                </a:solidFill>
              </a:rPr>
              <a:t> </a:t>
            </a:r>
            <a:r>
              <a:rPr lang="en-GB" sz="2800" dirty="0" err="1" smtClean="0">
                <a:solidFill>
                  <a:srgbClr val="99FFCC"/>
                </a:solidFill>
              </a:rPr>
              <a:t>τους</a:t>
            </a:r>
            <a:r>
              <a:rPr lang="en-GB" sz="2800" dirty="0" smtClean="0">
                <a:solidFill>
                  <a:srgbClr val="99FFCC"/>
                </a:solidFill>
              </a:rPr>
              <a:t> </a:t>
            </a:r>
            <a:r>
              <a:rPr lang="en-GB" sz="2800" dirty="0" err="1" smtClean="0">
                <a:solidFill>
                  <a:srgbClr val="99FFCC"/>
                </a:solidFill>
              </a:rPr>
              <a:t>ρουτίνες</a:t>
            </a:r>
            <a:r>
              <a:rPr lang="en-GB" sz="2800" dirty="0" smtClean="0">
                <a:solidFill>
                  <a:srgbClr val="99FFCC"/>
                </a:solidFill>
              </a:rPr>
              <a:t>, </a:t>
            </a:r>
            <a:r>
              <a:rPr lang="en-GB" sz="2800" dirty="0" err="1" smtClean="0">
                <a:solidFill>
                  <a:srgbClr val="99FFCC"/>
                </a:solidFill>
              </a:rPr>
              <a:t>ώστε</a:t>
            </a:r>
            <a:r>
              <a:rPr lang="en-GB" sz="2800" dirty="0" smtClean="0">
                <a:solidFill>
                  <a:srgbClr val="99FFCC"/>
                </a:solidFill>
              </a:rPr>
              <a:t> </a:t>
            </a:r>
            <a:r>
              <a:rPr lang="en-GB" sz="2800" dirty="0" err="1" smtClean="0">
                <a:solidFill>
                  <a:srgbClr val="99FFCC"/>
                </a:solidFill>
              </a:rPr>
              <a:t>να</a:t>
            </a:r>
            <a:r>
              <a:rPr lang="en-GB" sz="2800" dirty="0" smtClean="0">
                <a:solidFill>
                  <a:srgbClr val="99FFCC"/>
                </a:solidFill>
              </a:rPr>
              <a:t> </a:t>
            </a:r>
            <a:r>
              <a:rPr lang="en-GB" sz="2800" dirty="0" err="1" smtClean="0">
                <a:solidFill>
                  <a:srgbClr val="99FFCC"/>
                </a:solidFill>
              </a:rPr>
              <a:t>διευκολύνουν</a:t>
            </a:r>
            <a:r>
              <a:rPr lang="en-GB" sz="2800" dirty="0" smtClean="0">
                <a:solidFill>
                  <a:srgbClr val="99FFCC"/>
                </a:solidFill>
              </a:rPr>
              <a:t> </a:t>
            </a: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παιδί</a:t>
            </a:r>
            <a:r>
              <a:rPr lang="en-GB" sz="2800" dirty="0" smtClean="0">
                <a:solidFill>
                  <a:srgbClr val="FFFFFF"/>
                </a:solidFill>
              </a:rPr>
              <a:t>.  </a:t>
            </a:r>
            <a:r>
              <a:rPr lang="en-GB" sz="2800" dirty="0" err="1" smtClean="0">
                <a:solidFill>
                  <a:srgbClr val="FFFFFF"/>
                </a:solidFill>
              </a:rPr>
              <a:t>Πιο</a:t>
            </a:r>
            <a:r>
              <a:rPr lang="en-GB" sz="2800" dirty="0" smtClean="0">
                <a:solidFill>
                  <a:srgbClr val="FFFFFF"/>
                </a:solidFill>
              </a:rPr>
              <a:t> </a:t>
            </a:r>
            <a:r>
              <a:rPr lang="en-GB" sz="2800" dirty="0" err="1" smtClean="0">
                <a:solidFill>
                  <a:srgbClr val="FFFFFF"/>
                </a:solidFill>
              </a:rPr>
              <a:t>συγκεκριμένα</a:t>
            </a:r>
            <a:r>
              <a:rPr lang="en-GB" sz="2800" dirty="0" smtClean="0">
                <a:solidFill>
                  <a:srgbClr val="FFFFFF"/>
                </a:solidFill>
              </a:rPr>
              <a:t>:</a:t>
            </a:r>
          </a:p>
          <a:p>
            <a:pPr marL="625475" indent="-260350" algn="l" eaLnBrk="1" hangingPunct="1">
              <a:lnSpc>
                <a:spcPct val="80000"/>
              </a:lnSpc>
              <a:spcBef>
                <a:spcPts val="600"/>
              </a:spcBef>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Τα</a:t>
            </a:r>
            <a:r>
              <a:rPr lang="en-GB" sz="2800" dirty="0" smtClean="0">
                <a:solidFill>
                  <a:srgbClr val="99FFCC"/>
                </a:solidFill>
              </a:rPr>
              <a:t> </a:t>
            </a:r>
            <a:r>
              <a:rPr lang="en-GB" sz="2800" dirty="0" err="1" smtClean="0">
                <a:solidFill>
                  <a:srgbClr val="99FFCC"/>
                </a:solidFill>
              </a:rPr>
              <a:t>παιδιά</a:t>
            </a:r>
            <a:r>
              <a:rPr lang="en-GB" sz="2800" dirty="0" smtClean="0">
                <a:solidFill>
                  <a:srgbClr val="99FFCC"/>
                </a:solidFill>
              </a:rPr>
              <a:t> </a:t>
            </a:r>
            <a:r>
              <a:rPr lang="en-GB" sz="2800" dirty="0" err="1" smtClean="0">
                <a:solidFill>
                  <a:srgbClr val="99FFCC"/>
                </a:solidFill>
              </a:rPr>
              <a:t>δεν</a:t>
            </a:r>
            <a:r>
              <a:rPr lang="en-GB" sz="2800" dirty="0" smtClean="0">
                <a:solidFill>
                  <a:srgbClr val="99FFCC"/>
                </a:solidFill>
              </a:rPr>
              <a:t> </a:t>
            </a:r>
            <a:r>
              <a:rPr lang="en-GB" sz="2800" dirty="0" err="1" smtClean="0">
                <a:solidFill>
                  <a:srgbClr val="99FFCC"/>
                </a:solidFill>
              </a:rPr>
              <a:t>εκτίθενται</a:t>
            </a:r>
            <a:r>
              <a:rPr lang="en-GB" sz="2800" dirty="0" smtClean="0">
                <a:solidFill>
                  <a:srgbClr val="99FFCC"/>
                </a:solidFill>
              </a:rPr>
              <a:t> </a:t>
            </a:r>
            <a:r>
              <a:rPr lang="en-GB" sz="2800" dirty="0" err="1" smtClean="0">
                <a:solidFill>
                  <a:srgbClr val="99FFCC"/>
                </a:solidFill>
              </a:rPr>
              <a:t>σε</a:t>
            </a:r>
            <a:r>
              <a:rPr lang="en-GB" sz="2800" dirty="0" smtClean="0">
                <a:solidFill>
                  <a:srgbClr val="99FFCC"/>
                </a:solidFill>
              </a:rPr>
              <a:t> </a:t>
            </a:r>
            <a:r>
              <a:rPr lang="en-GB" sz="2800" dirty="0" err="1" smtClean="0">
                <a:solidFill>
                  <a:srgbClr val="99FFCC"/>
                </a:solidFill>
              </a:rPr>
              <a:t>ομιλία</a:t>
            </a:r>
            <a:r>
              <a:rPr lang="en-GB" sz="2800" dirty="0" smtClean="0">
                <a:solidFill>
                  <a:srgbClr val="99FFCC"/>
                </a:solidFill>
              </a:rPr>
              <a:t> </a:t>
            </a:r>
            <a:r>
              <a:rPr lang="el-GR" sz="2800" dirty="0" smtClean="0">
                <a:solidFill>
                  <a:srgbClr val="99FFCC"/>
                </a:solidFill>
              </a:rPr>
              <a:t>με </a:t>
            </a:r>
            <a:r>
              <a:rPr lang="en-GB" sz="2800" dirty="0" err="1" smtClean="0">
                <a:solidFill>
                  <a:srgbClr val="99FFCC"/>
                </a:solidFill>
              </a:rPr>
              <a:t>κομπιάσματα</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n-GB" sz="2800" dirty="0" err="1" smtClean="0">
                <a:solidFill>
                  <a:srgbClr val="99FFCC"/>
                </a:solidFill>
              </a:rPr>
              <a:t>επαναδιατυπώσεις</a:t>
            </a:r>
            <a:r>
              <a:rPr lang="en-GB" sz="2800" dirty="0" smtClean="0">
                <a:solidFill>
                  <a:srgbClr val="FFFFFF"/>
                </a:solidFill>
              </a:rPr>
              <a:t> </a:t>
            </a:r>
            <a:r>
              <a:rPr lang="en-GB" sz="2800" dirty="0" err="1" smtClean="0">
                <a:solidFill>
                  <a:srgbClr val="FFFFFF"/>
                </a:solidFill>
              </a:rPr>
              <a:t>όπως</a:t>
            </a:r>
            <a:r>
              <a:rPr lang="en-GB" sz="2800" dirty="0" smtClean="0">
                <a:solidFill>
                  <a:srgbClr val="FFFFFF"/>
                </a:solidFill>
              </a:rPr>
              <a:t> </a:t>
            </a:r>
            <a:r>
              <a:rPr lang="en-GB" sz="2800" dirty="0" err="1" smtClean="0">
                <a:solidFill>
                  <a:srgbClr val="FFFFFF"/>
                </a:solidFill>
              </a:rPr>
              <a:t>ισχυρίζεται</a:t>
            </a:r>
            <a:r>
              <a:rPr lang="en-GB" sz="2800" dirty="0" smtClean="0">
                <a:solidFill>
                  <a:srgbClr val="FFFFFF"/>
                </a:solidFill>
              </a:rPr>
              <a:t> ο </a:t>
            </a:r>
            <a:r>
              <a:rPr lang="en-GB" sz="2800" dirty="0" err="1" smtClean="0">
                <a:solidFill>
                  <a:srgbClr val="FFFFFF"/>
                </a:solidFill>
              </a:rPr>
              <a:t>Τσόμσκι</a:t>
            </a:r>
            <a:r>
              <a:rPr lang="el-GR" sz="2800" dirty="0" smtClean="0">
                <a:solidFill>
                  <a:srgbClr val="FFFFFF"/>
                </a:solidFill>
              </a:rPr>
              <a:t>.</a:t>
            </a:r>
            <a:endParaRPr lang="en-GB" sz="2800" dirty="0" smtClean="0">
              <a:solidFill>
                <a:srgbClr val="FFFFFF"/>
              </a:solidFill>
            </a:endParaRPr>
          </a:p>
          <a:p>
            <a:pPr marL="625475" indent="-260350" algn="l" eaLnBrk="1" hangingPunct="1">
              <a:lnSpc>
                <a:spcPct val="80000"/>
              </a:lnSpc>
              <a:spcBef>
                <a:spcPts val="600"/>
              </a:spcBef>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Εκτίθενται</a:t>
            </a:r>
            <a:r>
              <a:rPr lang="en-GB" sz="2800" dirty="0" smtClean="0">
                <a:solidFill>
                  <a:srgbClr val="99FFCC"/>
                </a:solidFill>
              </a:rPr>
              <a:t> </a:t>
            </a:r>
            <a:r>
              <a:rPr lang="el-GR" sz="2800" dirty="0" smtClean="0">
                <a:solidFill>
                  <a:srgbClr val="99FFCC"/>
                </a:solidFill>
              </a:rPr>
              <a:t>αντιθέτως </a:t>
            </a:r>
            <a:r>
              <a:rPr lang="en-GB" sz="2800" dirty="0" err="1" smtClean="0">
                <a:solidFill>
                  <a:srgbClr val="99FFCC"/>
                </a:solidFill>
              </a:rPr>
              <a:t>σε</a:t>
            </a:r>
            <a:r>
              <a:rPr lang="en-GB" sz="2800" dirty="0" smtClean="0">
                <a:solidFill>
                  <a:srgbClr val="99FFCC"/>
                </a:solidFill>
              </a:rPr>
              <a:t> </a:t>
            </a:r>
            <a:r>
              <a:rPr lang="en-GB" sz="2800" dirty="0" err="1" smtClean="0">
                <a:solidFill>
                  <a:srgbClr val="99FFCC"/>
                </a:solidFill>
              </a:rPr>
              <a:t>ειδικού</a:t>
            </a:r>
            <a:r>
              <a:rPr lang="en-GB" sz="2800" dirty="0" smtClean="0">
                <a:solidFill>
                  <a:srgbClr val="99FFCC"/>
                </a:solidFill>
              </a:rPr>
              <a:t> </a:t>
            </a:r>
            <a:r>
              <a:rPr lang="en-GB" sz="2800" dirty="0" err="1" smtClean="0">
                <a:solidFill>
                  <a:srgbClr val="99FFCC"/>
                </a:solidFill>
              </a:rPr>
              <a:t>τύπου</a:t>
            </a:r>
            <a:r>
              <a:rPr lang="en-GB" sz="2800" dirty="0" smtClean="0">
                <a:solidFill>
                  <a:srgbClr val="99FFCC"/>
                </a:solidFill>
              </a:rPr>
              <a:t> </a:t>
            </a:r>
            <a:r>
              <a:rPr lang="en-GB" sz="2800" dirty="0" err="1" smtClean="0">
                <a:solidFill>
                  <a:srgbClr val="99FFCC"/>
                </a:solidFill>
              </a:rPr>
              <a:t>ομιλία</a:t>
            </a:r>
            <a:r>
              <a:rPr lang="el-GR" sz="2800" dirty="0" smtClean="0">
                <a:solidFill>
                  <a:srgbClr val="99FFCC"/>
                </a:solidFill>
              </a:rPr>
              <a:t>, </a:t>
            </a:r>
            <a:r>
              <a:rPr lang="en-GB" sz="2800" dirty="0" err="1" smtClean="0">
                <a:solidFill>
                  <a:srgbClr val="99FFCC"/>
                </a:solidFill>
              </a:rPr>
              <a:t>τη</a:t>
            </a:r>
            <a:r>
              <a:rPr lang="en-GB" sz="2800" dirty="0" smtClean="0">
                <a:solidFill>
                  <a:srgbClr val="99FFCC"/>
                </a:solidFill>
              </a:rPr>
              <a:t> «</a:t>
            </a:r>
            <a:r>
              <a:rPr lang="en-GB" sz="2800" dirty="0" err="1" smtClean="0">
                <a:solidFill>
                  <a:srgbClr val="99FFCC"/>
                </a:solidFill>
              </a:rPr>
              <a:t>μωρουδίστικη</a:t>
            </a:r>
            <a:r>
              <a:rPr lang="en-GB" sz="2800" dirty="0" smtClean="0">
                <a:solidFill>
                  <a:srgbClr val="99FFCC"/>
                </a:solidFill>
              </a:rPr>
              <a:t>»</a:t>
            </a:r>
            <a:r>
              <a:rPr lang="el-GR" sz="2800" dirty="0" smtClean="0">
                <a:solidFill>
                  <a:srgbClr val="99FFCC"/>
                </a:solidFill>
              </a:rPr>
              <a:t>,</a:t>
            </a:r>
            <a:r>
              <a:rPr lang="en-GB" sz="2800" dirty="0" smtClean="0">
                <a:solidFill>
                  <a:srgbClr val="FFFFFF"/>
                </a:solidFill>
              </a:rPr>
              <a:t> </a:t>
            </a:r>
            <a:r>
              <a:rPr lang="en-GB" sz="2800" dirty="0" err="1" smtClean="0">
                <a:solidFill>
                  <a:srgbClr val="FFFFFF"/>
                </a:solidFill>
              </a:rPr>
              <a:t>με</a:t>
            </a:r>
            <a:r>
              <a:rPr lang="en-GB" sz="2800" dirty="0" smtClean="0">
                <a:solidFill>
                  <a:srgbClr val="FFFFFF"/>
                </a:solidFill>
              </a:rPr>
              <a:t> </a:t>
            </a:r>
            <a:r>
              <a:rPr lang="en-GB" sz="2800" dirty="0" err="1" smtClean="0">
                <a:solidFill>
                  <a:srgbClr val="FFFFFF"/>
                </a:solidFill>
              </a:rPr>
              <a:t>άψογες</a:t>
            </a:r>
            <a:r>
              <a:rPr lang="en-GB" sz="2800" dirty="0" smtClean="0">
                <a:solidFill>
                  <a:srgbClr val="FFFFFF"/>
                </a:solidFill>
              </a:rPr>
              <a:t>, </a:t>
            </a:r>
            <a:r>
              <a:rPr lang="en-GB" sz="2800" dirty="0" err="1" smtClean="0">
                <a:solidFill>
                  <a:srgbClr val="FFFFFF"/>
                </a:solidFill>
              </a:rPr>
              <a:t>απλές</a:t>
            </a:r>
            <a:r>
              <a:rPr lang="en-GB" sz="2800" dirty="0" smtClean="0">
                <a:solidFill>
                  <a:srgbClr val="FFFFFF"/>
                </a:solidFill>
              </a:rPr>
              <a:t> </a:t>
            </a:r>
            <a:r>
              <a:rPr lang="el-GR" sz="2800" dirty="0" smtClean="0">
                <a:solidFill>
                  <a:srgbClr val="FFFFFF"/>
                </a:solidFill>
              </a:rPr>
              <a:t>προτάσεις </a:t>
            </a:r>
            <a:r>
              <a:rPr lang="en-GB" sz="2800" dirty="0" err="1" smtClean="0">
                <a:solidFill>
                  <a:srgbClr val="FFFFFF"/>
                </a:solidFill>
              </a:rPr>
              <a:t>που</a:t>
            </a:r>
            <a:r>
              <a:rPr lang="en-GB" sz="2800" dirty="0" smtClean="0">
                <a:solidFill>
                  <a:srgbClr val="FFFFFF"/>
                </a:solidFill>
              </a:rPr>
              <a:t> </a:t>
            </a:r>
            <a:r>
              <a:rPr lang="en-GB" sz="2800" dirty="0" err="1" smtClean="0">
                <a:solidFill>
                  <a:srgbClr val="FFFFFF"/>
                </a:solidFill>
              </a:rPr>
              <a:t>επαναλαμβάνονται</a:t>
            </a:r>
            <a:r>
              <a:rPr lang="en-GB" sz="2800" dirty="0" smtClean="0">
                <a:solidFill>
                  <a:srgbClr val="FFFFFF"/>
                </a:solidFill>
              </a:rPr>
              <a:t> </a:t>
            </a:r>
            <a:r>
              <a:rPr lang="en-GB" sz="2800" dirty="0" err="1" smtClean="0">
                <a:solidFill>
                  <a:srgbClr val="FFFFFF"/>
                </a:solidFill>
              </a:rPr>
              <a:t>αργά</a:t>
            </a:r>
            <a:r>
              <a:rPr lang="en-GB" sz="2800" dirty="0" smtClean="0">
                <a:solidFill>
                  <a:srgbClr val="FFFFFF"/>
                </a:solidFill>
              </a:rPr>
              <a:t>, </a:t>
            </a:r>
            <a:r>
              <a:rPr lang="en-GB" sz="2800" dirty="0" err="1" smtClean="0">
                <a:solidFill>
                  <a:srgbClr val="FFFFFF"/>
                </a:solidFill>
              </a:rPr>
              <a:t>με</a:t>
            </a:r>
            <a:r>
              <a:rPr lang="en-GB" sz="2800" dirty="0" smtClean="0">
                <a:solidFill>
                  <a:srgbClr val="FFFFFF"/>
                </a:solidFill>
              </a:rPr>
              <a:t> </a:t>
            </a:r>
            <a:r>
              <a:rPr lang="en-GB" sz="2800" dirty="0" err="1" smtClean="0">
                <a:solidFill>
                  <a:srgbClr val="FFFFFF"/>
                </a:solidFill>
              </a:rPr>
              <a:t>καθαρή</a:t>
            </a:r>
            <a:r>
              <a:rPr lang="en-GB" sz="2800" dirty="0" smtClean="0">
                <a:solidFill>
                  <a:srgbClr val="FFFFFF"/>
                </a:solidFill>
              </a:rPr>
              <a:t> </a:t>
            </a:r>
            <a:r>
              <a:rPr lang="en-GB" sz="2800" dirty="0" err="1" smtClean="0">
                <a:solidFill>
                  <a:srgbClr val="FFFFFF"/>
                </a:solidFill>
              </a:rPr>
              <a:t>άρθρωση</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l-GR" sz="2800" dirty="0" err="1" smtClean="0">
                <a:solidFill>
                  <a:srgbClr val="FFFFFF"/>
                </a:solidFill>
              </a:rPr>
              <a:t>ανυ</a:t>
            </a:r>
            <a:r>
              <a:rPr lang="en-GB" sz="2800" dirty="0" err="1" smtClean="0">
                <a:solidFill>
                  <a:srgbClr val="FFFFFF"/>
                </a:solidFill>
              </a:rPr>
              <a:t>ψωμένο</a:t>
            </a:r>
            <a:r>
              <a:rPr lang="en-GB" sz="2800" dirty="0" smtClean="0">
                <a:solidFill>
                  <a:srgbClr val="FFFFFF"/>
                </a:solidFill>
              </a:rPr>
              <a:t> </a:t>
            </a:r>
            <a:r>
              <a:rPr lang="en-GB" sz="2800" dirty="0" err="1" smtClean="0">
                <a:solidFill>
                  <a:srgbClr val="FFFFFF"/>
                </a:solidFill>
              </a:rPr>
              <a:t>τονισμό</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φωνής</a:t>
            </a:r>
            <a:r>
              <a:rPr lang="en-GB" sz="2800" dirty="0" smtClean="0">
                <a:solidFill>
                  <a:srgbClr val="FFFFFF"/>
                </a:solidFill>
              </a:rPr>
              <a:t> </a:t>
            </a:r>
            <a:r>
              <a:rPr lang="en-GB" sz="2000" dirty="0" smtClean="0">
                <a:solidFill>
                  <a:srgbClr val="FFFFFF"/>
                </a:solidFill>
              </a:rPr>
              <a:t>(</a:t>
            </a:r>
            <a:r>
              <a:rPr lang="en-GB" sz="2000" dirty="0" err="1" smtClean="0">
                <a:solidFill>
                  <a:srgbClr val="FFFFFF"/>
                </a:solidFill>
              </a:rPr>
              <a:t>βλ</a:t>
            </a:r>
            <a:r>
              <a:rPr lang="en-GB" sz="2000" dirty="0" smtClean="0">
                <a:solidFill>
                  <a:srgbClr val="FFFFFF"/>
                </a:solidFill>
              </a:rPr>
              <a:t>. </a:t>
            </a:r>
            <a:r>
              <a:rPr lang="en-GB" sz="2000" dirty="0" err="1" smtClean="0">
                <a:solidFill>
                  <a:srgbClr val="FFFFFF"/>
                </a:solidFill>
              </a:rPr>
              <a:t>κυρίως</a:t>
            </a:r>
            <a:r>
              <a:rPr lang="en-GB" sz="2000" dirty="0" smtClean="0">
                <a:solidFill>
                  <a:srgbClr val="FFFFFF"/>
                </a:solidFill>
              </a:rPr>
              <a:t> Snow &amp; Ferguson 1977</a:t>
            </a:r>
            <a:r>
              <a:rPr lang="en-GB" sz="2800" dirty="0" smtClean="0">
                <a:solidFill>
                  <a:srgbClr val="FFFFFF"/>
                </a:solidFill>
              </a:rPr>
              <a:t>). </a:t>
            </a:r>
            <a:endParaRPr lang="el-GR" sz="2800" dirty="0" smtClean="0">
              <a:solidFill>
                <a:srgbClr val="FFFFFF"/>
              </a:solidFill>
            </a:endParaRPr>
          </a:p>
          <a:p>
            <a:pPr marL="625475" indent="-260350" algn="l" eaLnBrk="1" hangingPunct="1">
              <a:lnSpc>
                <a:spcPct val="80000"/>
              </a:lnSpc>
              <a:spcBef>
                <a:spcPts val="600"/>
              </a:spcBef>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FF"/>
                </a:solidFill>
              </a:rPr>
              <a:t>Οι</a:t>
            </a:r>
            <a:r>
              <a:rPr lang="en-GB" sz="2800" dirty="0" smtClean="0">
                <a:solidFill>
                  <a:srgbClr val="FFFFFF"/>
                </a:solidFill>
              </a:rPr>
              <a:t> </a:t>
            </a:r>
            <a:r>
              <a:rPr lang="en-GB" sz="2800" dirty="0" err="1" smtClean="0">
                <a:solidFill>
                  <a:srgbClr val="99FFCC"/>
                </a:solidFill>
              </a:rPr>
              <a:t>απλές</a:t>
            </a:r>
            <a:r>
              <a:rPr lang="en-GB" sz="2800" dirty="0" smtClean="0">
                <a:solidFill>
                  <a:srgbClr val="99FFCC"/>
                </a:solidFill>
              </a:rPr>
              <a:t> </a:t>
            </a:r>
            <a:r>
              <a:rPr lang="en-GB" sz="2800" dirty="0" err="1" smtClean="0">
                <a:solidFill>
                  <a:srgbClr val="99FFCC"/>
                </a:solidFill>
              </a:rPr>
              <a:t>επαναλαμβανόμενες</a:t>
            </a:r>
            <a:r>
              <a:rPr lang="en-GB" sz="2800" dirty="0" smtClean="0">
                <a:solidFill>
                  <a:srgbClr val="99FFCC"/>
                </a:solidFill>
              </a:rPr>
              <a:t> </a:t>
            </a:r>
            <a:r>
              <a:rPr lang="en-GB" sz="2800" dirty="0" err="1" smtClean="0">
                <a:solidFill>
                  <a:srgbClr val="99FFCC"/>
                </a:solidFill>
              </a:rPr>
              <a:t>προτάσεις</a:t>
            </a:r>
            <a:r>
              <a:rPr lang="en-GB" sz="2800" dirty="0" smtClean="0">
                <a:solidFill>
                  <a:srgbClr val="99FFCC"/>
                </a:solidFill>
              </a:rPr>
              <a:t> </a:t>
            </a:r>
            <a:r>
              <a:rPr lang="en-GB" sz="2800" dirty="0" err="1" smtClean="0">
                <a:solidFill>
                  <a:srgbClr val="99FFCC"/>
                </a:solidFill>
              </a:rPr>
              <a:t>μια</a:t>
            </a:r>
            <a:r>
              <a:rPr lang="en-GB" sz="2800" dirty="0" smtClean="0">
                <a:solidFill>
                  <a:srgbClr val="99FFCC"/>
                </a:solidFill>
              </a:rPr>
              <a:t> </a:t>
            </a:r>
            <a:r>
              <a:rPr lang="en-GB" sz="2800" dirty="0" err="1" smtClean="0">
                <a:solidFill>
                  <a:srgbClr val="99FFCC"/>
                </a:solidFill>
              </a:rPr>
              <a:t>πρώτη</a:t>
            </a:r>
            <a:r>
              <a:rPr lang="en-GB" sz="2800" dirty="0" smtClean="0">
                <a:solidFill>
                  <a:srgbClr val="99FFCC"/>
                </a:solidFill>
              </a:rPr>
              <a:t> </a:t>
            </a:r>
            <a:r>
              <a:rPr lang="en-GB" sz="2800" dirty="0" err="1" smtClean="0">
                <a:solidFill>
                  <a:srgbClr val="99FFCC"/>
                </a:solidFill>
              </a:rPr>
              <a:t>βάση</a:t>
            </a:r>
            <a:r>
              <a:rPr lang="en-GB" sz="2800" dirty="0" smtClean="0">
                <a:solidFill>
                  <a:srgbClr val="FFFFFF"/>
                </a:solidFill>
              </a:rPr>
              <a:t> </a:t>
            </a:r>
            <a:r>
              <a:rPr lang="en-GB" sz="2800" dirty="0" err="1" smtClean="0">
                <a:solidFill>
                  <a:srgbClr val="FFFFFF"/>
                </a:solidFill>
              </a:rPr>
              <a:t>για</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ξεκινήσει</a:t>
            </a:r>
            <a:r>
              <a:rPr lang="en-GB" sz="2800" dirty="0" smtClean="0">
                <a:solidFill>
                  <a:srgbClr val="FFFFFF"/>
                </a:solidFill>
              </a:rPr>
              <a:t> </a:t>
            </a:r>
            <a:r>
              <a:rPr lang="en-GB" sz="2800" dirty="0" err="1" smtClean="0">
                <a:solidFill>
                  <a:srgbClr val="FFFFFF"/>
                </a:solidFill>
              </a:rPr>
              <a:t>το</a:t>
            </a:r>
            <a:r>
              <a:rPr lang="en-GB" sz="2800" dirty="0" smtClean="0">
                <a:solidFill>
                  <a:srgbClr val="FFFFFF"/>
                </a:solidFill>
              </a:rPr>
              <a:t> </a:t>
            </a:r>
            <a:r>
              <a:rPr lang="en-GB" sz="2800" dirty="0" err="1" smtClean="0">
                <a:solidFill>
                  <a:srgbClr val="FFFFFF"/>
                </a:solidFill>
              </a:rPr>
              <a:t>παιδί</a:t>
            </a:r>
            <a:r>
              <a:rPr lang="en-GB" sz="2800" dirty="0" smtClean="0">
                <a:solidFill>
                  <a:srgbClr val="FFFFFF"/>
                </a:solidFill>
              </a:rPr>
              <a:t> </a:t>
            </a:r>
            <a:r>
              <a:rPr lang="en-GB" sz="2800" dirty="0" err="1" smtClean="0">
                <a:solidFill>
                  <a:srgbClr val="FFFFFF"/>
                </a:solidFill>
              </a:rPr>
              <a:t>ανάλυσή</a:t>
            </a:r>
            <a:r>
              <a:rPr lang="en-GB" sz="2800" dirty="0" smtClean="0">
                <a:solidFill>
                  <a:srgbClr val="FFFFFF"/>
                </a:solidFill>
              </a:rPr>
              <a:t> </a:t>
            </a:r>
            <a:r>
              <a:rPr lang="en-GB" sz="2800" dirty="0" err="1" smtClean="0">
                <a:solidFill>
                  <a:srgbClr val="FFFFFF"/>
                </a:solidFill>
              </a:rPr>
              <a:t>τους</a:t>
            </a:r>
            <a:r>
              <a:rPr lang="en-GB" sz="2800" dirty="0" smtClean="0">
                <a:solidFill>
                  <a:srgbClr val="FFFFFF"/>
                </a:solidFill>
              </a:rPr>
              <a:t> </a:t>
            </a:r>
            <a:r>
              <a:rPr lang="en-GB" sz="2000" dirty="0" smtClean="0">
                <a:solidFill>
                  <a:srgbClr val="FFFFFF"/>
                </a:solidFill>
              </a:rPr>
              <a:t>(</a:t>
            </a:r>
            <a:r>
              <a:rPr lang="en-GB" sz="2000" dirty="0" err="1" smtClean="0">
                <a:solidFill>
                  <a:srgbClr val="FFFFFF"/>
                </a:solidFill>
              </a:rPr>
              <a:t>βλ</a:t>
            </a:r>
            <a:r>
              <a:rPr lang="en-GB" sz="2000" dirty="0" smtClean="0">
                <a:solidFill>
                  <a:srgbClr val="FFFFFF"/>
                </a:solidFill>
              </a:rPr>
              <a:t>. Newport).  </a:t>
            </a:r>
          </a:p>
          <a:p>
            <a:pPr marL="365125" lvl="1" indent="-273050"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FF"/>
                </a:solidFill>
              </a:rPr>
              <a:t>Το</a:t>
            </a:r>
            <a:r>
              <a:rPr lang="en-GB" sz="2800" dirty="0" smtClean="0">
                <a:solidFill>
                  <a:srgbClr val="FFFFFF"/>
                </a:solidFill>
              </a:rPr>
              <a:t> </a:t>
            </a:r>
            <a:r>
              <a:rPr lang="en-GB" sz="2800" dirty="0" err="1" smtClean="0">
                <a:solidFill>
                  <a:srgbClr val="99FFCC"/>
                </a:solidFill>
              </a:rPr>
              <a:t>παιδί</a:t>
            </a:r>
            <a:r>
              <a:rPr lang="en-GB" sz="2800" dirty="0" smtClean="0">
                <a:solidFill>
                  <a:srgbClr val="99FFCC"/>
                </a:solidFill>
              </a:rPr>
              <a:t> </a:t>
            </a:r>
            <a:r>
              <a:rPr lang="en-GB" sz="2800" dirty="0" err="1" smtClean="0">
                <a:solidFill>
                  <a:srgbClr val="99FFCC"/>
                </a:solidFill>
              </a:rPr>
              <a:t>υποβοηθείται</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n-GB" sz="2800" dirty="0" err="1" smtClean="0">
                <a:solidFill>
                  <a:srgbClr val="99FFCC"/>
                </a:solidFill>
              </a:rPr>
              <a:t>από</a:t>
            </a:r>
            <a:r>
              <a:rPr lang="en-GB" sz="2800" dirty="0" smtClean="0">
                <a:solidFill>
                  <a:srgbClr val="99FFCC"/>
                </a:solidFill>
              </a:rPr>
              <a:t> </a:t>
            </a:r>
            <a:r>
              <a:rPr lang="en-GB" sz="2800" dirty="0" err="1" smtClean="0">
                <a:solidFill>
                  <a:srgbClr val="99FFCC"/>
                </a:solidFill>
              </a:rPr>
              <a:t>προσωδία</a:t>
            </a:r>
            <a:r>
              <a:rPr lang="en-GB" sz="2800" dirty="0" smtClean="0">
                <a:solidFill>
                  <a:srgbClr val="99FFCC"/>
                </a:solidFill>
              </a:rPr>
              <a:t> </a:t>
            </a:r>
            <a:r>
              <a:rPr lang="en-GB" sz="2800" dirty="0" err="1" smtClean="0">
                <a:solidFill>
                  <a:srgbClr val="99FFCC"/>
                </a:solidFill>
              </a:rPr>
              <a:t>ομιλίας</a:t>
            </a:r>
            <a:r>
              <a:rPr lang="en-GB" sz="2800" dirty="0" smtClean="0">
                <a:solidFill>
                  <a:srgbClr val="FFFFFF"/>
                </a:solidFill>
              </a:rPr>
              <a:t>, </a:t>
            </a:r>
            <a:r>
              <a:rPr lang="en-GB" sz="2800" dirty="0" err="1" smtClean="0">
                <a:solidFill>
                  <a:srgbClr val="FFFFFF"/>
                </a:solidFill>
              </a:rPr>
              <a:t>π.χ</a:t>
            </a:r>
            <a:r>
              <a:rPr lang="en-GB" sz="2800" dirty="0" smtClean="0">
                <a:solidFill>
                  <a:srgbClr val="FFFFFF"/>
                </a:solidFill>
              </a:rPr>
              <a:t>. </a:t>
            </a:r>
            <a:r>
              <a:rPr lang="el-GR" sz="2800" dirty="0" smtClean="0">
                <a:solidFill>
                  <a:srgbClr val="FFFFFF"/>
                </a:solidFill>
              </a:rPr>
              <a:t>Μελωδία </a:t>
            </a:r>
            <a:r>
              <a:rPr lang="en-GB" sz="2800" dirty="0" err="1" smtClean="0">
                <a:solidFill>
                  <a:srgbClr val="FFFFFF"/>
                </a:solidFill>
              </a:rPr>
              <a:t>φωνής</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n-GB" sz="2800" dirty="0" err="1" smtClean="0">
                <a:solidFill>
                  <a:srgbClr val="FFFFFF"/>
                </a:solidFill>
              </a:rPr>
              <a:t>παύσεις</a:t>
            </a:r>
            <a:r>
              <a:rPr lang="en-GB" sz="2800" dirty="0" smtClean="0">
                <a:solidFill>
                  <a:srgbClr val="FFFFFF"/>
                </a:solidFill>
              </a:rPr>
              <a:t> </a:t>
            </a:r>
            <a:r>
              <a:rPr lang="en-GB" sz="2800" dirty="0" err="1" smtClean="0">
                <a:solidFill>
                  <a:srgbClr val="FFFFFF"/>
                </a:solidFill>
              </a:rPr>
              <a:t>μεταξύ</a:t>
            </a:r>
            <a:r>
              <a:rPr lang="en-GB" sz="2800" dirty="0" smtClean="0">
                <a:solidFill>
                  <a:srgbClr val="FFFFFF"/>
                </a:solidFill>
              </a:rPr>
              <a:t> </a:t>
            </a:r>
            <a:r>
              <a:rPr lang="en-GB" sz="2800" dirty="0" err="1" smtClean="0">
                <a:solidFill>
                  <a:srgbClr val="FFFFFF"/>
                </a:solidFill>
              </a:rPr>
              <a:t>φράσεων</a:t>
            </a:r>
            <a:r>
              <a:rPr lang="en-GB" sz="2800" dirty="0" smtClean="0">
                <a:solidFill>
                  <a:srgbClr val="FFFFFF"/>
                </a:solidFill>
              </a:rPr>
              <a:t>, </a:t>
            </a:r>
            <a:r>
              <a:rPr lang="en-GB" sz="2800" dirty="0" err="1" smtClean="0">
                <a:solidFill>
                  <a:srgbClr val="FFFFFF"/>
                </a:solidFill>
              </a:rPr>
              <a:t>για</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αρχίσει</a:t>
            </a:r>
            <a:r>
              <a:rPr lang="en-GB" sz="2800" dirty="0" smtClean="0">
                <a:solidFill>
                  <a:srgbClr val="FFFFFF"/>
                </a:solidFill>
              </a:rPr>
              <a:t> </a:t>
            </a:r>
            <a:r>
              <a:rPr lang="en-GB" sz="2800" dirty="0" err="1" smtClean="0">
                <a:solidFill>
                  <a:srgbClr val="FFFFFF"/>
                </a:solidFill>
              </a:rPr>
              <a:t>τις</a:t>
            </a:r>
            <a:r>
              <a:rPr lang="en-GB" sz="2800" dirty="0" smtClean="0">
                <a:solidFill>
                  <a:srgbClr val="FFFFFF"/>
                </a:solidFill>
              </a:rPr>
              <a:t> </a:t>
            </a:r>
            <a:r>
              <a:rPr lang="en-GB" sz="2800" dirty="0" err="1" smtClean="0">
                <a:solidFill>
                  <a:srgbClr val="FFFFFF"/>
                </a:solidFill>
              </a:rPr>
              <a:t>αναλύσεις</a:t>
            </a:r>
            <a:r>
              <a:rPr lang="en-GB" sz="2800" dirty="0" smtClean="0">
                <a:solidFill>
                  <a:srgbClr val="FFFFFF"/>
                </a:solidFill>
              </a:rPr>
              <a:t> </a:t>
            </a:r>
            <a:r>
              <a:rPr lang="en-GB" sz="2800" dirty="0" err="1" smtClean="0">
                <a:solidFill>
                  <a:srgbClr val="FFFFFF"/>
                </a:solidFill>
              </a:rPr>
              <a:t>του</a:t>
            </a:r>
            <a:r>
              <a:rPr lang="en-GB" sz="2800" dirty="0" smtClean="0">
                <a:solidFill>
                  <a:srgbClr val="FFFFFF"/>
                </a:solidFill>
              </a:rPr>
              <a:t>. </a:t>
            </a:r>
            <a:r>
              <a:rPr lang="en-GB" sz="2000" dirty="0" smtClean="0">
                <a:solidFill>
                  <a:srgbClr val="FFFFFF"/>
                </a:solidFill>
              </a:rPr>
              <a:t>Fernald:</a:t>
            </a:r>
            <a:r>
              <a:rPr lang="en-GB" sz="2800" dirty="0" smtClean="0">
                <a:solidFill>
                  <a:srgbClr val="FFFFFF"/>
                </a:solidFill>
              </a:rPr>
              <a:t>  η </a:t>
            </a:r>
            <a:r>
              <a:rPr lang="en-GB" sz="2800" dirty="0" err="1" smtClean="0">
                <a:solidFill>
                  <a:srgbClr val="FFFFFF"/>
                </a:solidFill>
              </a:rPr>
              <a:t>ομιλία</a:t>
            </a:r>
            <a:r>
              <a:rPr lang="en-GB" sz="2800" dirty="0" smtClean="0">
                <a:solidFill>
                  <a:srgbClr val="FFFFFF"/>
                </a:solidFill>
              </a:rPr>
              <a:t> </a:t>
            </a:r>
            <a:r>
              <a:rPr lang="en-GB" sz="2800" dirty="0" err="1" smtClean="0">
                <a:solidFill>
                  <a:srgbClr val="FFFFFF"/>
                </a:solidFill>
              </a:rPr>
              <a:t>προς</a:t>
            </a:r>
            <a:r>
              <a:rPr lang="en-GB" sz="2800" dirty="0" smtClean="0">
                <a:solidFill>
                  <a:srgbClr val="FFFFFF"/>
                </a:solidFill>
              </a:rPr>
              <a:t> </a:t>
            </a:r>
            <a:r>
              <a:rPr lang="en-GB" sz="2800" dirty="0" err="1" smtClean="0">
                <a:solidFill>
                  <a:srgbClr val="FFFFFF"/>
                </a:solidFill>
              </a:rPr>
              <a:t>τα</a:t>
            </a:r>
            <a:r>
              <a:rPr lang="en-GB" sz="2800" dirty="0" smtClean="0">
                <a:solidFill>
                  <a:srgbClr val="FFFFFF"/>
                </a:solidFill>
              </a:rPr>
              <a:t> </a:t>
            </a:r>
            <a:r>
              <a:rPr lang="en-GB" sz="2800" dirty="0" err="1" smtClean="0">
                <a:solidFill>
                  <a:srgbClr val="FFFFFF"/>
                </a:solidFill>
              </a:rPr>
              <a:t>παιδιά</a:t>
            </a:r>
            <a:r>
              <a:rPr lang="en-GB" sz="2800" dirty="0" smtClean="0">
                <a:solidFill>
                  <a:srgbClr val="FFFFFF"/>
                </a:solidFill>
              </a:rPr>
              <a:t> </a:t>
            </a:r>
            <a:r>
              <a:rPr lang="el-GR" sz="2800" dirty="0" smtClean="0">
                <a:solidFill>
                  <a:srgbClr val="FFFFFF"/>
                </a:solidFill>
              </a:rPr>
              <a:t>έχει </a:t>
            </a:r>
            <a:r>
              <a:rPr lang="en-GB" sz="2800" dirty="0" err="1" smtClean="0">
                <a:solidFill>
                  <a:srgbClr val="FFFFFF"/>
                </a:solidFill>
              </a:rPr>
              <a:t>ειδική</a:t>
            </a:r>
            <a:r>
              <a:rPr lang="en-GB" sz="2800" dirty="0" smtClean="0">
                <a:solidFill>
                  <a:srgbClr val="FFFFFF"/>
                </a:solidFill>
              </a:rPr>
              <a:t> </a:t>
            </a:r>
            <a:r>
              <a:rPr lang="en-GB" sz="2800" dirty="0" err="1" smtClean="0">
                <a:solidFill>
                  <a:srgbClr val="FFFFFF"/>
                </a:solidFill>
              </a:rPr>
              <a:t>προσωδία</a:t>
            </a:r>
            <a:r>
              <a:rPr lang="el-GR" sz="2800" dirty="0" smtClean="0">
                <a:solidFill>
                  <a:srgbClr val="FFFFFF"/>
                </a:solidFill>
              </a:rPr>
              <a:t>/μουσικότητα</a:t>
            </a:r>
            <a:r>
              <a:rPr lang="en-GB" sz="2800" dirty="0" smtClean="0">
                <a:solidFill>
                  <a:srgbClr val="FFFFFF"/>
                </a:solidFill>
              </a:rPr>
              <a:t> </a:t>
            </a:r>
            <a:r>
              <a:rPr lang="en-GB" sz="2800" dirty="0" err="1" smtClean="0">
                <a:solidFill>
                  <a:srgbClr val="FFFFFF"/>
                </a:solidFill>
              </a:rPr>
              <a:t>σε</a:t>
            </a:r>
            <a:r>
              <a:rPr lang="en-GB" sz="2800" dirty="0" smtClean="0">
                <a:solidFill>
                  <a:srgbClr val="FFFFFF"/>
                </a:solidFill>
              </a:rPr>
              <a:t> </a:t>
            </a:r>
            <a:r>
              <a:rPr lang="en-GB" sz="2800" dirty="0" err="1" smtClean="0">
                <a:solidFill>
                  <a:srgbClr val="FFFFFF"/>
                </a:solidFill>
              </a:rPr>
              <a:t>όλες</a:t>
            </a:r>
            <a:r>
              <a:rPr lang="en-GB" sz="2800" dirty="0" smtClean="0">
                <a:solidFill>
                  <a:srgbClr val="FFFFFF"/>
                </a:solidFill>
              </a:rPr>
              <a:t> </a:t>
            </a:r>
            <a:r>
              <a:rPr lang="el-GR" sz="2800" dirty="0" smtClean="0">
                <a:solidFill>
                  <a:srgbClr val="FFFFFF"/>
                </a:solidFill>
              </a:rPr>
              <a:t>τις</a:t>
            </a:r>
            <a:r>
              <a:rPr lang="en-GB" sz="2800" dirty="0" smtClean="0">
                <a:solidFill>
                  <a:srgbClr val="FFFFFF"/>
                </a:solidFill>
              </a:rPr>
              <a:t> </a:t>
            </a:r>
            <a:r>
              <a:rPr lang="en-GB" sz="2800" dirty="0" err="1" smtClean="0">
                <a:solidFill>
                  <a:srgbClr val="FFFFFF"/>
                </a:solidFill>
              </a:rPr>
              <a:t>κοινωνίες</a:t>
            </a:r>
            <a:r>
              <a:rPr lang="en-GB" sz="2800" dirty="0" smtClean="0">
                <a:solidFill>
                  <a:srgbClr val="FFFFFF"/>
                </a:solidFill>
              </a:rPr>
              <a:t>.  </a:t>
            </a:r>
          </a:p>
          <a:p>
            <a:pPr marL="739775" lvl="1" indent="-282575"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a:p>
            <a:pPr marL="339725" indent="-339725" algn="l" eaLnBrk="1" hangingPunct="1">
              <a:lnSpc>
                <a:spcPct val="8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a:p>
            <a:pPr marL="339725" indent="-339725" algn="l" eaLnBrk="1" hangingPunct="1">
              <a:lnSpc>
                <a:spcPct val="8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7BC2BBC9-022D-4758-9F1C-99D8D68F319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28</a:t>
            </a:fld>
            <a:endParaRPr lang="en-GB" altLang="el-GR" sz="1200" smtClean="0">
              <a:latin typeface="Arial" panose="020B0604020202020204" pitchFamily="34" charset="0"/>
            </a:endParaRPr>
          </a:p>
        </p:txBody>
      </p:sp>
      <p:sp>
        <p:nvSpPr>
          <p:cNvPr id="19457" name="Rectangle 1"/>
          <p:cNvSpPr>
            <a:spLocks noGrp="1" noChangeArrowheads="1"/>
          </p:cNvSpPr>
          <p:nvPr>
            <p:ph type="body"/>
          </p:nvPr>
        </p:nvSpPr>
        <p:spPr>
          <a:xfrm>
            <a:off x="0" y="188913"/>
            <a:ext cx="8964613" cy="6526212"/>
          </a:xfrm>
        </p:spPr>
        <p:txBody>
          <a:bodyPr anchor="t"/>
          <a:lstStyle/>
          <a:p>
            <a:pPr marL="339725" indent="-339725" eaLnBrk="1" hangingPunct="1">
              <a:lnSpc>
                <a:spcPct val="9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Πώς</a:t>
            </a:r>
            <a:r>
              <a:rPr lang="en-GB" sz="3200" u="sng" dirty="0" smtClean="0">
                <a:solidFill>
                  <a:srgbClr val="FFCC00"/>
                </a:solidFill>
              </a:rPr>
              <a:t> </a:t>
            </a:r>
            <a:r>
              <a:rPr lang="en-GB" sz="3200" u="sng" dirty="0" err="1" smtClean="0">
                <a:solidFill>
                  <a:srgbClr val="FFCC00"/>
                </a:solidFill>
              </a:rPr>
              <a:t>θα</a:t>
            </a:r>
            <a:r>
              <a:rPr lang="en-GB" sz="3200" u="sng" dirty="0" smtClean="0">
                <a:solidFill>
                  <a:srgbClr val="FFCC00"/>
                </a:solidFill>
              </a:rPr>
              <a:t> </a:t>
            </a:r>
            <a:r>
              <a:rPr lang="en-GB" sz="3200" u="sng" dirty="0" err="1" smtClean="0">
                <a:solidFill>
                  <a:srgbClr val="FFCC00"/>
                </a:solidFill>
              </a:rPr>
              <a:t>μπορούσαν</a:t>
            </a:r>
            <a:r>
              <a:rPr lang="en-GB" sz="3200" u="sng" dirty="0" smtClean="0">
                <a:solidFill>
                  <a:srgbClr val="FFCC00"/>
                </a:solidFill>
              </a:rPr>
              <a:t> </a:t>
            </a:r>
            <a:r>
              <a:rPr lang="en-GB" sz="3200" u="sng" dirty="0" err="1" smtClean="0">
                <a:solidFill>
                  <a:srgbClr val="FFCC00"/>
                </a:solidFill>
              </a:rPr>
              <a:t>να</a:t>
            </a:r>
            <a:r>
              <a:rPr lang="en-GB" sz="3200" u="sng" dirty="0" smtClean="0">
                <a:solidFill>
                  <a:srgbClr val="FFCC00"/>
                </a:solidFill>
              </a:rPr>
              <a:t> </a:t>
            </a:r>
            <a:r>
              <a:rPr lang="en-GB" sz="3200" u="sng" dirty="0" err="1" smtClean="0">
                <a:solidFill>
                  <a:srgbClr val="FFCC00"/>
                </a:solidFill>
              </a:rPr>
              <a:t>βοηθήσουν</a:t>
            </a:r>
            <a:r>
              <a:rPr lang="en-GB" sz="3200" u="sng" dirty="0" smtClean="0">
                <a:solidFill>
                  <a:srgbClr val="FFCC00"/>
                </a:solidFill>
              </a:rPr>
              <a:t> </a:t>
            </a:r>
            <a:r>
              <a:rPr lang="en-GB" sz="3200" u="sng" dirty="0" err="1" smtClean="0">
                <a:solidFill>
                  <a:srgbClr val="FFCC00"/>
                </a:solidFill>
              </a:rPr>
              <a:t>οι</a:t>
            </a:r>
            <a:r>
              <a:rPr lang="en-GB" sz="3200" u="sng" dirty="0" smtClean="0">
                <a:solidFill>
                  <a:srgbClr val="FFCC00"/>
                </a:solidFill>
              </a:rPr>
              <a:t> </a:t>
            </a:r>
            <a:r>
              <a:rPr lang="en-GB" sz="3200" u="sng" dirty="0" err="1" smtClean="0">
                <a:solidFill>
                  <a:srgbClr val="FFCC00"/>
                </a:solidFill>
              </a:rPr>
              <a:t>γονείς</a:t>
            </a:r>
            <a:r>
              <a:rPr lang="en-GB" sz="3200" u="sng" dirty="0" smtClean="0">
                <a:solidFill>
                  <a:srgbClr val="FFCC00"/>
                </a:solidFill>
              </a:rPr>
              <a:t>;</a:t>
            </a:r>
            <a:r>
              <a:rPr lang="en-GB" sz="3200" b="0" u="sng" dirty="0" smtClean="0">
                <a:solidFill>
                  <a:srgbClr val="FFFFFF"/>
                </a:solidFill>
              </a:rPr>
              <a:t>  </a:t>
            </a:r>
          </a:p>
          <a:p>
            <a:pPr marL="339725" indent="-339725" eaLnBrk="1" hangingPunct="1">
              <a:lnSpc>
                <a:spcPct val="9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0" u="sng" dirty="0" smtClean="0">
              <a:solidFill>
                <a:srgbClr val="FFFFFF"/>
              </a:solidFill>
            </a:endParaRPr>
          </a:p>
          <a:p>
            <a:pPr marL="339725" indent="-339725" eaLnBrk="1" hangingPunct="1">
              <a:lnSpc>
                <a:spcPct val="9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dirty="0" err="1" smtClean="0">
                <a:solidFill>
                  <a:srgbClr val="99FFCC"/>
                </a:solidFill>
              </a:rPr>
              <a:t>Απλοποιώντας</a:t>
            </a:r>
            <a:r>
              <a:rPr lang="en-GB" sz="2800" u="sng" dirty="0" smtClean="0">
                <a:solidFill>
                  <a:srgbClr val="99FFCC"/>
                </a:solidFill>
              </a:rPr>
              <a:t> </a:t>
            </a:r>
            <a:r>
              <a:rPr lang="en-GB" sz="2800" u="sng" dirty="0" err="1" smtClean="0">
                <a:solidFill>
                  <a:srgbClr val="99FFCC"/>
                </a:solidFill>
              </a:rPr>
              <a:t>την</a:t>
            </a:r>
            <a:r>
              <a:rPr lang="en-GB" sz="2800" u="sng" dirty="0" smtClean="0">
                <a:solidFill>
                  <a:srgbClr val="99FFCC"/>
                </a:solidFill>
              </a:rPr>
              <a:t> </a:t>
            </a:r>
            <a:r>
              <a:rPr lang="en-GB" sz="2800" u="sng" dirty="0" err="1" smtClean="0">
                <a:solidFill>
                  <a:srgbClr val="99FFCC"/>
                </a:solidFill>
              </a:rPr>
              <a:t>ομιλία</a:t>
            </a:r>
            <a:r>
              <a:rPr lang="en-GB" sz="2800" dirty="0" smtClean="0">
                <a:solidFill>
                  <a:srgbClr val="99FFCC"/>
                </a:solidFill>
              </a:rPr>
              <a:t>;</a:t>
            </a:r>
          </a:p>
          <a:p>
            <a:pPr marL="339725" indent="-339725" algn="l" eaLnBrk="1" hangingPunct="1">
              <a:lnSpc>
                <a:spcPct val="90000"/>
              </a:lnSpc>
              <a:spcBef>
                <a:spcPts val="600"/>
              </a:spcBef>
              <a:buClr>
                <a:srgbClr val="FFCC0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dirty="0" err="1" smtClean="0">
                <a:solidFill>
                  <a:srgbClr val="FFCC00"/>
                </a:solidFill>
              </a:rPr>
              <a:t>Νατιβισμός</a:t>
            </a:r>
            <a:r>
              <a:rPr lang="en-GB" sz="2800" dirty="0" smtClean="0">
                <a:solidFill>
                  <a:srgbClr val="FFFFFF"/>
                </a:solidFill>
              </a:rPr>
              <a:t>:  </a:t>
            </a:r>
            <a:r>
              <a:rPr lang="en-GB" sz="2800" dirty="0" err="1" smtClean="0">
                <a:solidFill>
                  <a:srgbClr val="99FFCC"/>
                </a:solidFill>
              </a:rPr>
              <a:t>Ακόμη</a:t>
            </a:r>
            <a:r>
              <a:rPr lang="en-GB" sz="2800" dirty="0" smtClean="0">
                <a:solidFill>
                  <a:srgbClr val="99FFCC"/>
                </a:solidFill>
              </a:rPr>
              <a:t> </a:t>
            </a:r>
            <a:r>
              <a:rPr lang="en-GB" sz="2800" dirty="0" err="1" smtClean="0">
                <a:solidFill>
                  <a:srgbClr val="99FFCC"/>
                </a:solidFill>
              </a:rPr>
              <a:t>κι</a:t>
            </a:r>
            <a:r>
              <a:rPr lang="en-GB" sz="2800" dirty="0" smtClean="0">
                <a:solidFill>
                  <a:srgbClr val="99FFCC"/>
                </a:solidFill>
              </a:rPr>
              <a:t> </a:t>
            </a:r>
            <a:r>
              <a:rPr lang="en-GB" sz="2800" dirty="0" err="1" smtClean="0">
                <a:solidFill>
                  <a:srgbClr val="99FFCC"/>
                </a:solidFill>
              </a:rPr>
              <a:t>αν</a:t>
            </a:r>
            <a:r>
              <a:rPr lang="en-GB" sz="2800" dirty="0" smtClean="0">
                <a:solidFill>
                  <a:srgbClr val="99FFCC"/>
                </a:solidFill>
              </a:rPr>
              <a:t> </a:t>
            </a:r>
            <a:r>
              <a:rPr lang="en-GB" sz="2800" dirty="0" err="1" smtClean="0">
                <a:solidFill>
                  <a:srgbClr val="99FFCC"/>
                </a:solidFill>
              </a:rPr>
              <a:t>οι</a:t>
            </a:r>
            <a:r>
              <a:rPr lang="en-GB" sz="2800" dirty="0" smtClean="0">
                <a:solidFill>
                  <a:srgbClr val="99FFCC"/>
                </a:solidFill>
              </a:rPr>
              <a:t> </a:t>
            </a:r>
            <a:r>
              <a:rPr lang="en-GB" sz="2800" dirty="0" err="1" smtClean="0">
                <a:solidFill>
                  <a:srgbClr val="99FFCC"/>
                </a:solidFill>
              </a:rPr>
              <a:t>γονείς</a:t>
            </a:r>
            <a:r>
              <a:rPr lang="en-GB" sz="2800" dirty="0" smtClean="0">
                <a:solidFill>
                  <a:srgbClr val="99FFCC"/>
                </a:solidFill>
              </a:rPr>
              <a:t> </a:t>
            </a:r>
            <a:r>
              <a:rPr lang="en-GB" sz="2800" dirty="0" err="1" smtClean="0">
                <a:solidFill>
                  <a:srgbClr val="99FFCC"/>
                </a:solidFill>
              </a:rPr>
              <a:t>επιχειρούν</a:t>
            </a:r>
            <a:r>
              <a:rPr lang="en-GB" sz="2800" dirty="0" smtClean="0">
                <a:solidFill>
                  <a:srgbClr val="99FFCC"/>
                </a:solidFill>
              </a:rPr>
              <a:t> </a:t>
            </a:r>
            <a:r>
              <a:rPr lang="en-GB" sz="2800" dirty="0" err="1" smtClean="0">
                <a:solidFill>
                  <a:srgbClr val="99FFCC"/>
                </a:solidFill>
              </a:rPr>
              <a:t>να</a:t>
            </a:r>
            <a:r>
              <a:rPr lang="en-GB" sz="2800" dirty="0" smtClean="0">
                <a:solidFill>
                  <a:srgbClr val="99FFCC"/>
                </a:solidFill>
              </a:rPr>
              <a:t> </a:t>
            </a:r>
            <a:r>
              <a:rPr lang="en-GB" sz="2800" dirty="0" err="1" smtClean="0">
                <a:solidFill>
                  <a:srgbClr val="99FFCC"/>
                </a:solidFill>
              </a:rPr>
              <a:t>διδάξουν</a:t>
            </a:r>
            <a:r>
              <a:rPr lang="en-GB" sz="2800" dirty="0" smtClean="0">
                <a:solidFill>
                  <a:srgbClr val="FFFFFF"/>
                </a:solidFill>
              </a:rPr>
              <a:t> </a:t>
            </a:r>
            <a:r>
              <a:rPr lang="en-GB" sz="2800" dirty="0" err="1" smtClean="0">
                <a:solidFill>
                  <a:srgbClr val="FFFFFF"/>
                </a:solidFill>
              </a:rPr>
              <a:t>τη</a:t>
            </a:r>
            <a:r>
              <a:rPr lang="en-GB" sz="2800" dirty="0" smtClean="0">
                <a:solidFill>
                  <a:srgbClr val="FFFFFF"/>
                </a:solidFill>
              </a:rPr>
              <a:t> </a:t>
            </a:r>
            <a:r>
              <a:rPr lang="en-GB" sz="2800" dirty="0" err="1" smtClean="0">
                <a:solidFill>
                  <a:srgbClr val="FFFFFF"/>
                </a:solidFill>
              </a:rPr>
              <a:t>γλώσσα</a:t>
            </a:r>
            <a:r>
              <a:rPr lang="en-GB" sz="2800" dirty="0" smtClean="0">
                <a:solidFill>
                  <a:srgbClr val="FFFFFF"/>
                </a:solidFill>
              </a:rPr>
              <a:t> </a:t>
            </a:r>
            <a:r>
              <a:rPr lang="en-GB" sz="2800" dirty="0" err="1" smtClean="0">
                <a:solidFill>
                  <a:srgbClr val="FFFFFF"/>
                </a:solidFill>
              </a:rPr>
              <a:t>έμμεσα</a:t>
            </a:r>
            <a:r>
              <a:rPr lang="en-GB" sz="2800" dirty="0" smtClean="0">
                <a:solidFill>
                  <a:srgbClr val="FFFFFF"/>
                </a:solidFill>
              </a:rPr>
              <a:t>, </a:t>
            </a:r>
            <a:r>
              <a:rPr lang="en-GB" sz="2800" dirty="0" err="1" smtClean="0">
                <a:solidFill>
                  <a:srgbClr val="FFFFFF"/>
                </a:solidFill>
              </a:rPr>
              <a:t>π.χ</a:t>
            </a:r>
            <a:r>
              <a:rPr lang="en-GB" sz="2800" dirty="0" smtClean="0">
                <a:solidFill>
                  <a:srgbClr val="FFFFFF"/>
                </a:solidFill>
              </a:rPr>
              <a:t>. </a:t>
            </a:r>
            <a:r>
              <a:rPr lang="el-GR" sz="2800" dirty="0" err="1" smtClean="0">
                <a:solidFill>
                  <a:srgbClr val="FFFFFF"/>
                </a:solidFill>
              </a:rPr>
              <a:t>α</a:t>
            </a:r>
            <a:r>
              <a:rPr lang="en-GB" sz="2800" dirty="0" err="1" smtClean="0">
                <a:solidFill>
                  <a:srgbClr val="FFFFFF"/>
                </a:solidFill>
              </a:rPr>
              <a:t>πλοποιώντας</a:t>
            </a:r>
            <a:r>
              <a:rPr lang="en-GB" sz="2800" dirty="0" smtClean="0">
                <a:solidFill>
                  <a:srgbClr val="FFFFFF"/>
                </a:solidFill>
              </a:rPr>
              <a:t> </a:t>
            </a:r>
            <a:r>
              <a:rPr lang="en-GB" sz="2800" dirty="0" err="1" smtClean="0">
                <a:solidFill>
                  <a:srgbClr val="FFFFFF"/>
                </a:solidFill>
              </a:rPr>
              <a:t>προτάσεις</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n-GB" sz="2800" dirty="0" err="1" smtClean="0">
                <a:solidFill>
                  <a:srgbClr val="FFFFFF"/>
                </a:solidFill>
              </a:rPr>
              <a:t>επαναλαμβάνοντας</a:t>
            </a:r>
            <a:r>
              <a:rPr lang="en-GB" sz="2800" dirty="0" smtClean="0">
                <a:solidFill>
                  <a:srgbClr val="FFFFFF"/>
                </a:solidFill>
              </a:rPr>
              <a:t>, </a:t>
            </a:r>
            <a:r>
              <a:rPr lang="en-GB" sz="2800" dirty="0" smtClean="0">
                <a:solidFill>
                  <a:srgbClr val="99FFCC"/>
                </a:solidFill>
              </a:rPr>
              <a:t>η </a:t>
            </a:r>
            <a:r>
              <a:rPr lang="en-GB" sz="2800" dirty="0" err="1" smtClean="0">
                <a:solidFill>
                  <a:srgbClr val="99FFCC"/>
                </a:solidFill>
              </a:rPr>
              <a:t>βοήθειά</a:t>
            </a:r>
            <a:r>
              <a:rPr lang="en-GB" sz="2800" dirty="0" smtClean="0">
                <a:solidFill>
                  <a:srgbClr val="99FFCC"/>
                </a:solidFill>
              </a:rPr>
              <a:t> </a:t>
            </a:r>
            <a:r>
              <a:rPr lang="en-GB" sz="2800" dirty="0" err="1" smtClean="0">
                <a:solidFill>
                  <a:srgbClr val="99FFCC"/>
                </a:solidFill>
              </a:rPr>
              <a:t>τους</a:t>
            </a:r>
            <a:r>
              <a:rPr lang="en-GB" sz="2800" dirty="0" smtClean="0">
                <a:solidFill>
                  <a:srgbClr val="99FFCC"/>
                </a:solidFill>
              </a:rPr>
              <a:t> </a:t>
            </a:r>
            <a:r>
              <a:rPr lang="en-GB" sz="2800" dirty="0" err="1" smtClean="0">
                <a:solidFill>
                  <a:srgbClr val="99FFCC"/>
                </a:solidFill>
              </a:rPr>
              <a:t>είναι</a:t>
            </a:r>
            <a:r>
              <a:rPr lang="en-GB" sz="2800" dirty="0" smtClean="0">
                <a:solidFill>
                  <a:srgbClr val="99FFCC"/>
                </a:solidFill>
              </a:rPr>
              <a:t> </a:t>
            </a:r>
            <a:r>
              <a:rPr lang="en-GB" sz="2800" dirty="0" err="1" smtClean="0">
                <a:solidFill>
                  <a:srgbClr val="99FFCC"/>
                </a:solidFill>
              </a:rPr>
              <a:t>λίγη</a:t>
            </a:r>
            <a:r>
              <a:rPr lang="en-GB" sz="2800" dirty="0" smtClean="0">
                <a:solidFill>
                  <a:srgbClr val="99FFCC"/>
                </a:solidFill>
              </a:rPr>
              <a:t> </a:t>
            </a:r>
            <a:r>
              <a:rPr lang="en-GB" sz="2800" dirty="0" err="1" smtClean="0">
                <a:solidFill>
                  <a:srgbClr val="99FFCC"/>
                </a:solidFill>
              </a:rPr>
              <a:t>σε</a:t>
            </a:r>
            <a:r>
              <a:rPr lang="en-GB" sz="2800" dirty="0" smtClean="0">
                <a:solidFill>
                  <a:srgbClr val="99FFCC"/>
                </a:solidFill>
              </a:rPr>
              <a:t> </a:t>
            </a:r>
            <a:r>
              <a:rPr lang="en-GB" sz="2800" dirty="0" err="1" smtClean="0">
                <a:solidFill>
                  <a:srgbClr val="99FFCC"/>
                </a:solidFill>
              </a:rPr>
              <a:t>σχέση</a:t>
            </a:r>
            <a:r>
              <a:rPr lang="en-GB" sz="2800" dirty="0" smtClean="0">
                <a:solidFill>
                  <a:srgbClr val="99FFCC"/>
                </a:solidFill>
              </a:rPr>
              <a:t> </a:t>
            </a:r>
            <a:r>
              <a:rPr lang="en-GB" sz="2800" dirty="0" err="1" smtClean="0">
                <a:solidFill>
                  <a:srgbClr val="99FFCC"/>
                </a:solidFill>
              </a:rPr>
              <a:t>με</a:t>
            </a:r>
            <a:r>
              <a:rPr lang="en-GB" sz="2800" dirty="0" smtClean="0">
                <a:solidFill>
                  <a:srgbClr val="99FFCC"/>
                </a:solidFill>
              </a:rPr>
              <a:t> </a:t>
            </a:r>
            <a:r>
              <a:rPr lang="en-GB" sz="2800" dirty="0" err="1" smtClean="0">
                <a:solidFill>
                  <a:srgbClr val="99FFCC"/>
                </a:solidFill>
              </a:rPr>
              <a:t>ό,τι</a:t>
            </a:r>
            <a:r>
              <a:rPr lang="en-GB" sz="2800" dirty="0" smtClean="0">
                <a:solidFill>
                  <a:srgbClr val="99FFCC"/>
                </a:solidFill>
              </a:rPr>
              <a:t> </a:t>
            </a:r>
            <a:r>
              <a:rPr lang="el-GR" sz="2800" dirty="0" smtClean="0">
                <a:solidFill>
                  <a:srgbClr val="99FFCC"/>
                </a:solidFill>
              </a:rPr>
              <a:t>χρειάζεται </a:t>
            </a:r>
            <a:r>
              <a:rPr lang="en-GB" sz="2800" dirty="0" err="1" smtClean="0">
                <a:solidFill>
                  <a:srgbClr val="99FFCC"/>
                </a:solidFill>
              </a:rPr>
              <a:t>εν</a:t>
            </a:r>
            <a:r>
              <a:rPr lang="en-GB" sz="2800" dirty="0" smtClean="0">
                <a:solidFill>
                  <a:srgbClr val="99FFCC"/>
                </a:solidFill>
              </a:rPr>
              <a:t> </a:t>
            </a:r>
            <a:r>
              <a:rPr lang="en-GB" sz="2800" dirty="0" err="1" smtClean="0">
                <a:solidFill>
                  <a:srgbClr val="99FFCC"/>
                </a:solidFill>
              </a:rPr>
              <a:t>τέλει</a:t>
            </a:r>
            <a:r>
              <a:rPr lang="en-GB" sz="2800" dirty="0" smtClean="0">
                <a:solidFill>
                  <a:srgbClr val="99FFCC"/>
                </a:solidFill>
              </a:rPr>
              <a:t> </a:t>
            </a: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παιδί</a:t>
            </a:r>
            <a:r>
              <a:rPr lang="en-GB" sz="2800" dirty="0" smtClean="0">
                <a:solidFill>
                  <a:srgbClr val="FFFFFF"/>
                </a:solidFill>
              </a:rPr>
              <a:t> (</a:t>
            </a:r>
            <a:r>
              <a:rPr lang="en-GB" sz="2800" dirty="0" err="1" smtClean="0">
                <a:solidFill>
                  <a:srgbClr val="FFFFFF"/>
                </a:solidFill>
              </a:rPr>
              <a:t>Shatz</a:t>
            </a:r>
            <a:r>
              <a:rPr lang="en-GB" sz="2800" dirty="0" smtClean="0">
                <a:solidFill>
                  <a:srgbClr val="FFFFFF"/>
                </a:solidFill>
              </a:rPr>
              <a:t>). </a:t>
            </a:r>
          </a:p>
          <a:p>
            <a:pPr marL="339725" indent="-339725" algn="l" eaLnBrk="1" hangingPunct="1">
              <a:lnSpc>
                <a:spcPct val="90000"/>
              </a:lnSpc>
              <a:spcBef>
                <a:spcPts val="600"/>
              </a:spcBef>
              <a:buClr>
                <a:srgbClr val="FFCC0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dirty="0" err="1" smtClean="0">
                <a:solidFill>
                  <a:srgbClr val="FFCC00"/>
                </a:solidFill>
              </a:rPr>
              <a:t>Κονστρουκτιβισμός</a:t>
            </a:r>
            <a:r>
              <a:rPr lang="en-GB" sz="2800" dirty="0" smtClean="0">
                <a:solidFill>
                  <a:srgbClr val="FFFFFF"/>
                </a:solidFill>
              </a:rPr>
              <a:t>: H </a:t>
            </a:r>
            <a:r>
              <a:rPr lang="en-GB" sz="2800" dirty="0" err="1" smtClean="0">
                <a:solidFill>
                  <a:srgbClr val="FFFFFF"/>
                </a:solidFill>
              </a:rPr>
              <a:t>υπόθεση</a:t>
            </a:r>
            <a:r>
              <a:rPr lang="en-GB" sz="2800" dirty="0" smtClean="0">
                <a:solidFill>
                  <a:srgbClr val="FFFFFF"/>
                </a:solidFill>
              </a:rPr>
              <a:t> «</a:t>
            </a:r>
            <a:r>
              <a:rPr lang="en-GB" sz="2800" dirty="0" err="1" smtClean="0">
                <a:solidFill>
                  <a:srgbClr val="FFFFFF"/>
                </a:solidFill>
              </a:rPr>
              <a:t>το</a:t>
            </a:r>
            <a:r>
              <a:rPr lang="en-GB" sz="2800" dirty="0" smtClean="0">
                <a:solidFill>
                  <a:srgbClr val="FFFFFF"/>
                </a:solidFill>
              </a:rPr>
              <a:t> </a:t>
            </a:r>
            <a:r>
              <a:rPr lang="en-GB" sz="2800" dirty="0" err="1" smtClean="0">
                <a:solidFill>
                  <a:srgbClr val="FFFFFF"/>
                </a:solidFill>
              </a:rPr>
              <a:t>λίγο</a:t>
            </a:r>
            <a:r>
              <a:rPr lang="en-GB" sz="2800" dirty="0" smtClean="0">
                <a:solidFill>
                  <a:srgbClr val="FFFFFF"/>
                </a:solidFill>
              </a:rPr>
              <a:t> </a:t>
            </a:r>
            <a:r>
              <a:rPr lang="en-GB" sz="2800" dirty="0" err="1" smtClean="0">
                <a:solidFill>
                  <a:srgbClr val="FFFFFF"/>
                </a:solidFill>
              </a:rPr>
              <a:t>είναι</a:t>
            </a:r>
            <a:r>
              <a:rPr lang="en-GB" sz="2800" dirty="0" smtClean="0">
                <a:solidFill>
                  <a:srgbClr val="FFFFFF"/>
                </a:solidFill>
              </a:rPr>
              <a:t> </a:t>
            </a:r>
            <a:r>
              <a:rPr lang="en-GB" sz="2800" dirty="0" err="1" smtClean="0">
                <a:solidFill>
                  <a:srgbClr val="FFFFFF"/>
                </a:solidFill>
              </a:rPr>
              <a:t>πολύ</a:t>
            </a:r>
            <a:r>
              <a:rPr lang="en-GB" sz="2800" dirty="0" smtClean="0">
                <a:solidFill>
                  <a:srgbClr val="FFFFFF"/>
                </a:solidFill>
              </a:rPr>
              <a:t>» </a:t>
            </a:r>
            <a:r>
              <a:rPr lang="el-GR" sz="2800" dirty="0" smtClean="0">
                <a:solidFill>
                  <a:srgbClr val="FFFFFF"/>
                </a:solidFill>
              </a:rPr>
              <a:t>της </a:t>
            </a:r>
            <a:r>
              <a:rPr lang="en-GB" sz="2800" dirty="0" smtClean="0">
                <a:solidFill>
                  <a:srgbClr val="FFFFFF"/>
                </a:solidFill>
              </a:rPr>
              <a:t>Newport:  </a:t>
            </a: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απλό</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περιορισμένο</a:t>
            </a:r>
            <a:r>
              <a:rPr lang="en-GB" sz="2800" dirty="0" smtClean="0">
                <a:solidFill>
                  <a:srgbClr val="99FFCC"/>
                </a:solidFill>
              </a:rPr>
              <a:t> </a:t>
            </a:r>
            <a:r>
              <a:rPr lang="en-GB" sz="2800" dirty="0" err="1" smtClean="0">
                <a:solidFill>
                  <a:srgbClr val="99FFCC"/>
                </a:solidFill>
              </a:rPr>
              <a:t>των</a:t>
            </a:r>
            <a:r>
              <a:rPr lang="en-GB" sz="2800" dirty="0" smtClean="0">
                <a:solidFill>
                  <a:srgbClr val="99FFCC"/>
                </a:solidFill>
              </a:rPr>
              <a:t> </a:t>
            </a:r>
            <a:r>
              <a:rPr lang="en-GB" sz="2800" dirty="0" err="1" smtClean="0">
                <a:solidFill>
                  <a:srgbClr val="99FFCC"/>
                </a:solidFill>
              </a:rPr>
              <a:t>πρώτων</a:t>
            </a:r>
            <a:r>
              <a:rPr lang="en-GB" sz="2800" dirty="0" smtClean="0">
                <a:solidFill>
                  <a:srgbClr val="99FFCC"/>
                </a:solidFill>
              </a:rPr>
              <a:t> </a:t>
            </a:r>
            <a:r>
              <a:rPr lang="el-GR" sz="2800" dirty="0" smtClean="0">
                <a:solidFill>
                  <a:srgbClr val="99FFCC"/>
                </a:solidFill>
              </a:rPr>
              <a:t>προτάσεων προς τα παιδιά τους </a:t>
            </a:r>
            <a:r>
              <a:rPr lang="en-GB" sz="2800" dirty="0" err="1" smtClean="0">
                <a:solidFill>
                  <a:srgbClr val="99FFCC"/>
                </a:solidFill>
              </a:rPr>
              <a:t>επιτρέπει</a:t>
            </a:r>
            <a:r>
              <a:rPr lang="en-GB" sz="2800" dirty="0" smtClean="0">
                <a:solidFill>
                  <a:srgbClr val="99FFCC"/>
                </a:solidFill>
              </a:rPr>
              <a:t>  </a:t>
            </a:r>
            <a:r>
              <a:rPr lang="en-GB" sz="2800" dirty="0" err="1" smtClean="0">
                <a:solidFill>
                  <a:srgbClr val="99FFCC"/>
                </a:solidFill>
              </a:rPr>
              <a:t>μια</a:t>
            </a:r>
            <a:r>
              <a:rPr lang="en-GB" sz="2800" dirty="0" smtClean="0">
                <a:solidFill>
                  <a:srgbClr val="99FFCC"/>
                </a:solidFill>
              </a:rPr>
              <a:t> </a:t>
            </a:r>
            <a:r>
              <a:rPr lang="en-GB" sz="2800" dirty="0" err="1" smtClean="0">
                <a:solidFill>
                  <a:srgbClr val="99FFCC"/>
                </a:solidFill>
              </a:rPr>
              <a:t>πρώτη</a:t>
            </a:r>
            <a:r>
              <a:rPr lang="en-GB" sz="2800" dirty="0" smtClean="0">
                <a:solidFill>
                  <a:srgbClr val="99FFCC"/>
                </a:solidFill>
              </a:rPr>
              <a:t> </a:t>
            </a:r>
            <a:r>
              <a:rPr lang="el-GR" sz="2800" dirty="0" smtClean="0">
                <a:solidFill>
                  <a:srgbClr val="99FFCC"/>
                </a:solidFill>
              </a:rPr>
              <a:t>επεξεργασία, </a:t>
            </a:r>
            <a:r>
              <a:rPr lang="en-GB" sz="2800" dirty="0" err="1" smtClean="0">
                <a:solidFill>
                  <a:srgbClr val="FFFFFF"/>
                </a:solidFill>
              </a:rPr>
              <a:t>την</a:t>
            </a:r>
            <a:r>
              <a:rPr lang="en-GB" sz="2800" dirty="0" smtClean="0">
                <a:solidFill>
                  <a:srgbClr val="FFFFFF"/>
                </a:solidFill>
              </a:rPr>
              <a:t> </a:t>
            </a:r>
            <a:r>
              <a:rPr lang="en-GB" sz="2800" dirty="0" err="1" smtClean="0">
                <a:solidFill>
                  <a:srgbClr val="FFFFFF"/>
                </a:solidFill>
              </a:rPr>
              <a:t>οποία</a:t>
            </a:r>
            <a:r>
              <a:rPr lang="en-GB" sz="2800" dirty="0" smtClean="0">
                <a:solidFill>
                  <a:srgbClr val="FFFFFF"/>
                </a:solidFill>
              </a:rPr>
              <a:t> </a:t>
            </a:r>
            <a:r>
              <a:rPr lang="en-GB" sz="2800" dirty="0" err="1" smtClean="0">
                <a:solidFill>
                  <a:srgbClr val="FFFFFF"/>
                </a:solidFill>
              </a:rPr>
              <a:t>δεν</a:t>
            </a:r>
            <a:r>
              <a:rPr lang="en-GB" sz="2800" dirty="0" smtClean="0">
                <a:solidFill>
                  <a:srgbClr val="FFFFFF"/>
                </a:solidFill>
              </a:rPr>
              <a:t> </a:t>
            </a:r>
            <a:r>
              <a:rPr lang="en-GB" sz="2800" dirty="0" err="1" smtClean="0">
                <a:solidFill>
                  <a:srgbClr val="FFFFFF"/>
                </a:solidFill>
              </a:rPr>
              <a:t>θα</a:t>
            </a:r>
            <a:r>
              <a:rPr lang="en-GB" sz="2800" dirty="0" smtClean="0">
                <a:solidFill>
                  <a:srgbClr val="FFFFFF"/>
                </a:solidFill>
              </a:rPr>
              <a:t> </a:t>
            </a:r>
            <a:r>
              <a:rPr lang="en-GB" sz="2800" dirty="0" err="1" smtClean="0">
                <a:solidFill>
                  <a:srgbClr val="FFFFFF"/>
                </a:solidFill>
              </a:rPr>
              <a:t>κατάφερν</a:t>
            </a:r>
            <a:r>
              <a:rPr lang="el-GR" sz="2800" dirty="0" smtClean="0">
                <a:solidFill>
                  <a:srgbClr val="FFFFFF"/>
                </a:solidFill>
              </a:rPr>
              <a:t>αν</a:t>
            </a:r>
            <a:r>
              <a:rPr lang="en-GB" sz="2800" dirty="0" smtClean="0">
                <a:solidFill>
                  <a:srgbClr val="FFFFFF"/>
                </a:solidFill>
              </a:rPr>
              <a:t> </a:t>
            </a:r>
            <a:r>
              <a:rPr lang="en-GB" sz="2800" dirty="0" err="1" smtClean="0">
                <a:solidFill>
                  <a:srgbClr val="FFFFFF"/>
                </a:solidFill>
              </a:rPr>
              <a:t>εάν</a:t>
            </a:r>
            <a:r>
              <a:rPr lang="en-GB" sz="2800" dirty="0" smtClean="0">
                <a:solidFill>
                  <a:srgbClr val="FFFFFF"/>
                </a:solidFill>
              </a:rPr>
              <a:t> </a:t>
            </a:r>
            <a:r>
              <a:rPr lang="en-GB" sz="2800" dirty="0" err="1" smtClean="0">
                <a:solidFill>
                  <a:srgbClr val="FFFFFF"/>
                </a:solidFill>
              </a:rPr>
              <a:t>είχ</a:t>
            </a:r>
            <a:r>
              <a:rPr lang="el-GR" sz="2800" dirty="0" smtClean="0">
                <a:solidFill>
                  <a:srgbClr val="FFFFFF"/>
                </a:solidFill>
              </a:rPr>
              <a:t>αν</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αναλύσει</a:t>
            </a:r>
            <a:r>
              <a:rPr lang="en-GB" sz="2800" dirty="0" smtClean="0">
                <a:solidFill>
                  <a:srgbClr val="FFFFFF"/>
                </a:solidFill>
              </a:rPr>
              <a:t> </a:t>
            </a:r>
            <a:r>
              <a:rPr lang="el-GR" sz="2800" dirty="0" smtClean="0">
                <a:solidFill>
                  <a:srgbClr val="FFFFFF"/>
                </a:solidFill>
              </a:rPr>
              <a:t>περίπλοκα και πολλά δεδομένα </a:t>
            </a:r>
            <a:r>
              <a:rPr lang="en-GB" sz="2800" dirty="0" err="1" smtClean="0">
                <a:solidFill>
                  <a:srgbClr val="FFFFFF"/>
                </a:solidFill>
              </a:rPr>
              <a:t>ομιλία</a:t>
            </a:r>
            <a:r>
              <a:rPr lang="el-GR" sz="2800" dirty="0" smtClean="0">
                <a:solidFill>
                  <a:srgbClr val="FFFFFF"/>
                </a:solidFill>
              </a:rPr>
              <a:t>ς</a:t>
            </a:r>
            <a:r>
              <a:rPr lang="en-GB" sz="2800" dirty="0" smtClean="0">
                <a:solidFill>
                  <a:srgbClr val="FFFFFF"/>
                </a:solidFill>
              </a:rPr>
              <a:t> </a:t>
            </a:r>
            <a:r>
              <a:rPr lang="en-GB" sz="2800" dirty="0" err="1" smtClean="0">
                <a:solidFill>
                  <a:srgbClr val="FFFFFF"/>
                </a:solidFill>
              </a:rPr>
              <a:t>από</a:t>
            </a:r>
            <a:r>
              <a:rPr lang="en-GB" sz="2800" dirty="0" smtClean="0">
                <a:solidFill>
                  <a:srgbClr val="FFFFFF"/>
                </a:solidFill>
              </a:rPr>
              <a:t> </a:t>
            </a:r>
            <a:r>
              <a:rPr lang="en-GB" sz="2800" dirty="0" err="1" smtClean="0">
                <a:solidFill>
                  <a:srgbClr val="FFFFFF"/>
                </a:solidFill>
              </a:rPr>
              <a:t>πολλές</a:t>
            </a:r>
            <a:r>
              <a:rPr lang="en-GB" sz="2800" dirty="0" smtClean="0">
                <a:solidFill>
                  <a:srgbClr val="FFFFFF"/>
                </a:solidFill>
              </a:rPr>
              <a:t> </a:t>
            </a:r>
            <a:r>
              <a:rPr lang="en-GB" sz="2800" dirty="0" err="1" smtClean="0">
                <a:solidFill>
                  <a:srgbClr val="FFFFFF"/>
                </a:solidFill>
              </a:rPr>
              <a:t>σκοπιές</a:t>
            </a:r>
            <a:r>
              <a:rPr lang="en-GB" sz="2800" dirty="0" smtClean="0">
                <a:solidFill>
                  <a:srgbClr val="FFFFFF"/>
                </a:solidFill>
              </a:rPr>
              <a:t>.  </a:t>
            </a:r>
            <a:r>
              <a:rPr lang="en-GB" sz="2800" dirty="0" err="1" smtClean="0">
                <a:solidFill>
                  <a:srgbClr val="FFFFFF"/>
                </a:solidFill>
              </a:rPr>
              <a:t>Το</a:t>
            </a:r>
            <a:r>
              <a:rPr lang="en-GB" sz="2800" dirty="0" smtClean="0">
                <a:solidFill>
                  <a:srgbClr val="FFFFFF"/>
                </a:solidFill>
              </a:rPr>
              <a:t> </a:t>
            </a:r>
            <a:r>
              <a:rPr lang="en-GB" sz="2800" dirty="0" err="1" smtClean="0">
                <a:solidFill>
                  <a:srgbClr val="FFFFFF"/>
                </a:solidFill>
              </a:rPr>
              <a:t>λίγο</a:t>
            </a:r>
            <a:r>
              <a:rPr lang="en-GB" sz="2800" dirty="0" smtClean="0">
                <a:solidFill>
                  <a:srgbClr val="FFFFFF"/>
                </a:solidFill>
              </a:rPr>
              <a:t> </a:t>
            </a:r>
            <a:r>
              <a:rPr lang="en-GB" sz="2800" dirty="0" err="1" smtClean="0">
                <a:solidFill>
                  <a:srgbClr val="FFFFFF"/>
                </a:solidFill>
              </a:rPr>
              <a:t>που</a:t>
            </a:r>
            <a:r>
              <a:rPr lang="en-GB" sz="2800" dirty="0" smtClean="0">
                <a:solidFill>
                  <a:srgbClr val="FFFFFF"/>
                </a:solidFill>
              </a:rPr>
              <a:t> </a:t>
            </a:r>
            <a:r>
              <a:rPr lang="el-GR" sz="2800" dirty="0" smtClean="0">
                <a:solidFill>
                  <a:srgbClr val="FFFFFF"/>
                </a:solidFill>
              </a:rPr>
              <a:t>τους προσφέρεται </a:t>
            </a:r>
            <a:r>
              <a:rPr lang="en-GB" sz="2800" dirty="0" err="1" smtClean="0">
                <a:solidFill>
                  <a:srgbClr val="FFFFFF"/>
                </a:solidFill>
              </a:rPr>
              <a:t>καταρχ</a:t>
            </a:r>
            <a:r>
              <a:rPr lang="el-GR" sz="2800" dirty="0" smtClean="0">
                <a:solidFill>
                  <a:srgbClr val="FFFFFF"/>
                </a:solidFill>
              </a:rPr>
              <a:t>άς</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αναλύσουν</a:t>
            </a:r>
            <a:r>
              <a:rPr lang="en-GB" sz="2800" dirty="0" smtClean="0">
                <a:solidFill>
                  <a:srgbClr val="FFFFFF"/>
                </a:solidFill>
              </a:rPr>
              <a:t> </a:t>
            </a:r>
            <a:r>
              <a:rPr lang="en-GB" sz="2800" dirty="0" err="1" smtClean="0">
                <a:solidFill>
                  <a:srgbClr val="FFFFFF"/>
                </a:solidFill>
              </a:rPr>
              <a:t>λειτουργεί</a:t>
            </a:r>
            <a:r>
              <a:rPr lang="en-GB" sz="2800" dirty="0" smtClean="0">
                <a:solidFill>
                  <a:srgbClr val="FFFFFF"/>
                </a:solidFill>
              </a:rPr>
              <a:t> </a:t>
            </a:r>
            <a:r>
              <a:rPr lang="en-GB" sz="2800" dirty="0" err="1" smtClean="0">
                <a:solidFill>
                  <a:srgbClr val="FFFFFF"/>
                </a:solidFill>
              </a:rPr>
              <a:t>ως</a:t>
            </a:r>
            <a:r>
              <a:rPr lang="en-GB" sz="2800" dirty="0" smtClean="0">
                <a:solidFill>
                  <a:srgbClr val="FFFFFF"/>
                </a:solidFill>
              </a:rPr>
              <a:t> </a:t>
            </a:r>
            <a:r>
              <a:rPr lang="en-GB" sz="2800" dirty="0" err="1" smtClean="0">
                <a:solidFill>
                  <a:srgbClr val="FFFFFF"/>
                </a:solidFill>
              </a:rPr>
              <a:t>πρώτο</a:t>
            </a:r>
            <a:r>
              <a:rPr lang="en-GB" sz="2800" dirty="0" smtClean="0">
                <a:solidFill>
                  <a:srgbClr val="FFFFFF"/>
                </a:solidFill>
              </a:rPr>
              <a:t> </a:t>
            </a:r>
            <a:r>
              <a:rPr lang="en-GB" sz="2800" dirty="0" err="1" smtClean="0">
                <a:solidFill>
                  <a:srgbClr val="FFFFFF"/>
                </a:solidFill>
              </a:rPr>
              <a:t>κρίσιμο</a:t>
            </a:r>
            <a:r>
              <a:rPr lang="en-GB" sz="2800" dirty="0" smtClean="0">
                <a:solidFill>
                  <a:srgbClr val="FFFFFF"/>
                </a:solidFill>
              </a:rPr>
              <a:t> </a:t>
            </a:r>
            <a:r>
              <a:rPr lang="en-GB" sz="2800" dirty="0" err="1" smtClean="0">
                <a:solidFill>
                  <a:srgbClr val="FFFFFF"/>
                </a:solidFill>
              </a:rPr>
              <a:t>σκαλοπάτι</a:t>
            </a:r>
            <a:r>
              <a:rPr lang="en-GB" sz="2800" dirty="0" smtClean="0">
                <a:solidFill>
                  <a:srgbClr val="FFFFFF"/>
                </a:solidFill>
              </a:rPr>
              <a:t> </a:t>
            </a:r>
            <a:r>
              <a:rPr lang="en-GB" sz="2800" dirty="0" err="1" smtClean="0">
                <a:solidFill>
                  <a:srgbClr val="FFFFFF"/>
                </a:solidFill>
              </a:rPr>
              <a:t>για</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πετύχουν</a:t>
            </a:r>
            <a:r>
              <a:rPr lang="en-GB" sz="2800" dirty="0" smtClean="0">
                <a:solidFill>
                  <a:srgbClr val="FFFFFF"/>
                </a:solidFill>
              </a:rPr>
              <a:t> </a:t>
            </a:r>
            <a:r>
              <a:rPr lang="en-GB" sz="2800" dirty="0" err="1" smtClean="0">
                <a:solidFill>
                  <a:srgbClr val="FFFFFF"/>
                </a:solidFill>
              </a:rPr>
              <a:t>στη</a:t>
            </a:r>
            <a:r>
              <a:rPr lang="en-GB" sz="2800" dirty="0" smtClean="0">
                <a:solidFill>
                  <a:srgbClr val="FFFFFF"/>
                </a:solidFill>
              </a:rPr>
              <a:t> </a:t>
            </a:r>
            <a:r>
              <a:rPr lang="en-GB" sz="2800" dirty="0" err="1" smtClean="0">
                <a:solidFill>
                  <a:srgbClr val="FFFFFF"/>
                </a:solidFill>
              </a:rPr>
              <a:t>συνέχεια</a:t>
            </a:r>
            <a:r>
              <a:rPr lang="en-GB" sz="2800" dirty="0" smtClean="0">
                <a:solidFill>
                  <a:srgbClr val="FFFFFF"/>
                </a:solidFill>
              </a:rPr>
              <a:t> </a:t>
            </a:r>
            <a:r>
              <a:rPr lang="en-GB" sz="2800" dirty="0" err="1" smtClean="0">
                <a:solidFill>
                  <a:srgbClr val="FFFFFF"/>
                </a:solidFill>
              </a:rPr>
              <a:t>πιο</a:t>
            </a:r>
            <a:r>
              <a:rPr lang="en-GB" sz="2800" dirty="0" smtClean="0">
                <a:solidFill>
                  <a:srgbClr val="FFFFFF"/>
                </a:solidFill>
              </a:rPr>
              <a:t> </a:t>
            </a:r>
            <a:r>
              <a:rPr lang="en-GB" sz="2800" dirty="0" err="1" smtClean="0">
                <a:solidFill>
                  <a:srgbClr val="FFFFFF"/>
                </a:solidFill>
              </a:rPr>
              <a:t>περίπλοκες</a:t>
            </a:r>
            <a:r>
              <a:rPr lang="en-GB" sz="2800" dirty="0" smtClean="0">
                <a:solidFill>
                  <a:srgbClr val="FFFFFF"/>
                </a:solidFill>
              </a:rPr>
              <a:t> </a:t>
            </a:r>
            <a:r>
              <a:rPr lang="en-GB" sz="2800" dirty="0" err="1" smtClean="0">
                <a:solidFill>
                  <a:srgbClr val="FFFFFF"/>
                </a:solidFill>
              </a:rPr>
              <a:t>αναλύσεις</a:t>
            </a:r>
            <a:r>
              <a:rPr lang="en-GB" sz="2800" dirty="0" smtClean="0">
                <a:solidFill>
                  <a:srgbClr val="FFFFFF"/>
                </a:solidFill>
              </a:rPr>
              <a:t>. </a:t>
            </a:r>
          </a:p>
          <a:p>
            <a:pPr marL="339725" indent="-339725" algn="l" eaLnBrk="1" hangingPunct="1">
              <a:lnSpc>
                <a:spcPct val="90000"/>
              </a:lnSpc>
              <a:spcBef>
                <a:spcPts val="6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BACA718-FDAE-4A22-8079-E024795D82F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29</a:t>
            </a:fld>
            <a:endParaRPr lang="en-GB" altLang="el-GR" sz="1200" smtClean="0">
              <a:latin typeface="Arial" panose="020B0604020202020204" pitchFamily="34" charset="0"/>
            </a:endParaRPr>
          </a:p>
        </p:txBody>
      </p:sp>
      <p:sp>
        <p:nvSpPr>
          <p:cNvPr id="20481" name="Rectangle 1"/>
          <p:cNvSpPr>
            <a:spLocks noGrp="1" noChangeArrowheads="1"/>
          </p:cNvSpPr>
          <p:nvPr>
            <p:ph type="body"/>
          </p:nvPr>
        </p:nvSpPr>
        <p:spPr>
          <a:xfrm>
            <a:off x="0" y="0"/>
            <a:ext cx="9144000" cy="6669088"/>
          </a:xfrm>
        </p:spPr>
        <p:txBody>
          <a:bodyPr anchor="t"/>
          <a:lstStyle/>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Θα</a:t>
            </a:r>
            <a:r>
              <a:rPr lang="en-GB" sz="3200" u="sng" dirty="0" smtClean="0">
                <a:solidFill>
                  <a:srgbClr val="FFCC00"/>
                </a:solidFill>
              </a:rPr>
              <a:t> </a:t>
            </a:r>
            <a:r>
              <a:rPr lang="en-GB" sz="3200" u="sng" dirty="0" err="1" smtClean="0">
                <a:solidFill>
                  <a:srgbClr val="FFCC00"/>
                </a:solidFill>
              </a:rPr>
              <a:t>μπορούσαν</a:t>
            </a:r>
            <a:r>
              <a:rPr lang="en-GB" sz="3200" u="sng" dirty="0" smtClean="0">
                <a:solidFill>
                  <a:srgbClr val="FFCC00"/>
                </a:solidFill>
              </a:rPr>
              <a:t> </a:t>
            </a:r>
            <a:r>
              <a:rPr lang="en-GB" sz="3200" u="sng" dirty="0" err="1" smtClean="0">
                <a:solidFill>
                  <a:srgbClr val="FFCC00"/>
                </a:solidFill>
              </a:rPr>
              <a:t>οι</a:t>
            </a:r>
            <a:r>
              <a:rPr lang="en-GB" sz="3200" u="sng" dirty="0" smtClean="0">
                <a:solidFill>
                  <a:srgbClr val="FFCC00"/>
                </a:solidFill>
              </a:rPr>
              <a:t> </a:t>
            </a:r>
            <a:r>
              <a:rPr lang="en-GB" sz="3200" u="sng" dirty="0" err="1" smtClean="0">
                <a:solidFill>
                  <a:srgbClr val="FFCC00"/>
                </a:solidFill>
              </a:rPr>
              <a:t>γονείς</a:t>
            </a:r>
            <a:endParaRPr lang="en-GB" sz="3200" u="sng" dirty="0" smtClean="0">
              <a:solidFill>
                <a:srgbClr val="FFCC00"/>
              </a:solidFill>
            </a:endParaRPr>
          </a:p>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smtClean="0">
                <a:solidFill>
                  <a:srgbClr val="FFCC00"/>
                </a:solidFill>
              </a:rPr>
              <a:t> </a:t>
            </a:r>
            <a:r>
              <a:rPr lang="en-GB" sz="3200" u="sng" dirty="0" err="1" smtClean="0">
                <a:solidFill>
                  <a:srgbClr val="FFCC00"/>
                </a:solidFill>
              </a:rPr>
              <a:t>να</a:t>
            </a:r>
            <a:r>
              <a:rPr lang="en-GB" sz="3200" u="sng" dirty="0" smtClean="0">
                <a:solidFill>
                  <a:srgbClr val="FFCC00"/>
                </a:solidFill>
              </a:rPr>
              <a:t> </a:t>
            </a:r>
            <a:r>
              <a:rPr lang="en-GB" sz="3200" u="sng" dirty="0" err="1" smtClean="0">
                <a:solidFill>
                  <a:srgbClr val="FFCC00"/>
                </a:solidFill>
              </a:rPr>
              <a:t>κατευθύνουν</a:t>
            </a:r>
            <a:r>
              <a:rPr lang="en-GB" sz="3200" u="sng" dirty="0" smtClean="0">
                <a:solidFill>
                  <a:srgbClr val="FFCC00"/>
                </a:solidFill>
              </a:rPr>
              <a:t> </a:t>
            </a:r>
            <a:r>
              <a:rPr lang="en-GB" sz="3200" u="sng" dirty="0" err="1" smtClean="0">
                <a:solidFill>
                  <a:srgbClr val="FFCC00"/>
                </a:solidFill>
              </a:rPr>
              <a:t>τις</a:t>
            </a:r>
            <a:r>
              <a:rPr lang="en-GB" sz="3200" u="sng" dirty="0" smtClean="0">
                <a:solidFill>
                  <a:srgbClr val="FFCC00"/>
                </a:solidFill>
              </a:rPr>
              <a:t> </a:t>
            </a:r>
            <a:r>
              <a:rPr lang="en-GB" sz="3200" u="sng" dirty="0" err="1" smtClean="0">
                <a:solidFill>
                  <a:srgbClr val="FFCC00"/>
                </a:solidFill>
              </a:rPr>
              <a:t>αναλύσεις</a:t>
            </a:r>
            <a:r>
              <a:rPr lang="en-GB" sz="3200" u="sng" dirty="0" smtClean="0">
                <a:solidFill>
                  <a:srgbClr val="FFCC00"/>
                </a:solidFill>
              </a:rPr>
              <a:t> </a:t>
            </a:r>
            <a:r>
              <a:rPr lang="en-GB" sz="3200" u="sng" dirty="0" err="1" smtClean="0">
                <a:solidFill>
                  <a:srgbClr val="FFCC00"/>
                </a:solidFill>
              </a:rPr>
              <a:t>των</a:t>
            </a:r>
            <a:r>
              <a:rPr lang="en-GB" sz="3200" u="sng" dirty="0" smtClean="0">
                <a:solidFill>
                  <a:srgbClr val="FFCC00"/>
                </a:solidFill>
              </a:rPr>
              <a:t> </a:t>
            </a:r>
            <a:r>
              <a:rPr lang="en-GB" sz="3200" u="sng" dirty="0" err="1" smtClean="0">
                <a:solidFill>
                  <a:srgbClr val="FFCC00"/>
                </a:solidFill>
              </a:rPr>
              <a:t>παιδιών</a:t>
            </a:r>
            <a:r>
              <a:rPr lang="en-GB" sz="3200" u="sng" dirty="0" smtClean="0">
                <a:solidFill>
                  <a:srgbClr val="FFCC00"/>
                </a:solidFill>
              </a:rPr>
              <a:t>;</a:t>
            </a:r>
          </a:p>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Νατιβισμός</a:t>
            </a:r>
            <a:r>
              <a:rPr lang="en-GB" sz="3200" dirty="0" smtClean="0">
                <a:solidFill>
                  <a:srgbClr val="99FFCC"/>
                </a:solidFill>
              </a:rPr>
              <a:t>:    </a:t>
            </a:r>
            <a:r>
              <a:rPr lang="el-GR" sz="3200" dirty="0" smtClean="0">
                <a:solidFill>
                  <a:srgbClr val="99FFCC"/>
                </a:solidFill>
              </a:rPr>
              <a:t>Ο</a:t>
            </a:r>
            <a:r>
              <a:rPr lang="en-GB" sz="3200" dirty="0" smtClean="0">
                <a:solidFill>
                  <a:srgbClr val="99FFCC"/>
                </a:solidFill>
              </a:rPr>
              <a:t>ΧΙ</a:t>
            </a:r>
            <a:r>
              <a:rPr lang="en-GB" sz="3200" b="0" dirty="0" smtClean="0">
                <a:solidFill>
                  <a:srgbClr val="FFFFFF"/>
                </a:solidFill>
              </a:rPr>
              <a:t> </a:t>
            </a:r>
          </a:p>
          <a:p>
            <a:pPr marL="339725" indent="-339725" algn="l" eaLnBrk="1" hangingPunct="1">
              <a:lnSpc>
                <a:spcPct val="80000"/>
              </a:lnSpc>
              <a:spcBef>
                <a:spcPts val="6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Οι</a:t>
            </a:r>
            <a:r>
              <a:rPr lang="en-GB" sz="2800" dirty="0" smtClean="0">
                <a:solidFill>
                  <a:srgbClr val="99FFCC"/>
                </a:solidFill>
              </a:rPr>
              <a:t> </a:t>
            </a:r>
            <a:r>
              <a:rPr lang="en-GB" sz="2800" dirty="0" err="1" smtClean="0">
                <a:solidFill>
                  <a:srgbClr val="99FFCC"/>
                </a:solidFill>
              </a:rPr>
              <a:t>δυνατές</a:t>
            </a:r>
            <a:r>
              <a:rPr lang="en-GB" sz="2800" dirty="0" smtClean="0">
                <a:solidFill>
                  <a:srgbClr val="99FFCC"/>
                </a:solidFill>
              </a:rPr>
              <a:t> </a:t>
            </a:r>
            <a:r>
              <a:rPr lang="en-GB" sz="2800" dirty="0" err="1" smtClean="0">
                <a:solidFill>
                  <a:srgbClr val="99FFCC"/>
                </a:solidFill>
              </a:rPr>
              <a:t>αναλύσεις</a:t>
            </a:r>
            <a:r>
              <a:rPr lang="en-GB" sz="2800" dirty="0" smtClean="0">
                <a:solidFill>
                  <a:srgbClr val="99FFCC"/>
                </a:solidFill>
              </a:rPr>
              <a:t> </a:t>
            </a:r>
            <a:r>
              <a:rPr lang="en-GB" sz="2800" dirty="0" err="1" smtClean="0">
                <a:solidFill>
                  <a:srgbClr val="99FFCC"/>
                </a:solidFill>
              </a:rPr>
              <a:t>είναι</a:t>
            </a:r>
            <a:r>
              <a:rPr lang="en-GB" sz="2800" dirty="0" smtClean="0">
                <a:solidFill>
                  <a:srgbClr val="99FFCC"/>
                </a:solidFill>
              </a:rPr>
              <a:t> </a:t>
            </a:r>
            <a:r>
              <a:rPr lang="en-GB" sz="2800" dirty="0" err="1" smtClean="0">
                <a:solidFill>
                  <a:srgbClr val="99FFCC"/>
                </a:solidFill>
              </a:rPr>
              <a:t>θεωρητικά</a:t>
            </a:r>
            <a:r>
              <a:rPr lang="en-GB" sz="2800" dirty="0" smtClean="0">
                <a:solidFill>
                  <a:srgbClr val="99FFCC"/>
                </a:solidFill>
              </a:rPr>
              <a:t> </a:t>
            </a:r>
            <a:r>
              <a:rPr lang="en-GB" sz="2800" dirty="0" err="1" smtClean="0">
                <a:solidFill>
                  <a:srgbClr val="99FFCC"/>
                </a:solidFill>
              </a:rPr>
              <a:t>άπειρες</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n-GB" sz="2800" dirty="0" err="1" smtClean="0">
                <a:solidFill>
                  <a:srgbClr val="99FFCC"/>
                </a:solidFill>
              </a:rPr>
              <a:t>χρειάζεται</a:t>
            </a:r>
            <a:r>
              <a:rPr lang="en-GB" sz="2800" dirty="0" smtClean="0">
                <a:solidFill>
                  <a:srgbClr val="99FFCC"/>
                </a:solidFill>
              </a:rPr>
              <a:t> </a:t>
            </a:r>
            <a:r>
              <a:rPr lang="en-GB" sz="2800" dirty="0" err="1" smtClean="0">
                <a:solidFill>
                  <a:srgbClr val="99FFCC"/>
                </a:solidFill>
              </a:rPr>
              <a:t>να</a:t>
            </a:r>
            <a:r>
              <a:rPr lang="en-GB" sz="2800" dirty="0" smtClean="0">
                <a:solidFill>
                  <a:srgbClr val="99FFCC"/>
                </a:solidFill>
              </a:rPr>
              <a:t> </a:t>
            </a:r>
            <a:r>
              <a:rPr lang="en-GB" sz="2800" dirty="0" err="1" smtClean="0">
                <a:solidFill>
                  <a:srgbClr val="99FFCC"/>
                </a:solidFill>
              </a:rPr>
              <a:t>περιοριστούν</a:t>
            </a:r>
            <a:r>
              <a:rPr lang="en-GB" sz="2800" dirty="0" smtClean="0">
                <a:solidFill>
                  <a:srgbClr val="FFFFFF"/>
                </a:solidFill>
              </a:rPr>
              <a:t>.  </a:t>
            </a:r>
            <a:r>
              <a:rPr lang="el-GR" sz="2800" dirty="0" smtClean="0">
                <a:solidFill>
                  <a:srgbClr val="FFFFFF"/>
                </a:solidFill>
              </a:rPr>
              <a:t>Π.χ. </a:t>
            </a:r>
            <a:r>
              <a:rPr lang="en-GB" sz="2800" dirty="0" smtClean="0">
                <a:solidFill>
                  <a:srgbClr val="FFFFFF"/>
                </a:solidFill>
              </a:rPr>
              <a:t>Η </a:t>
            </a:r>
            <a:r>
              <a:rPr lang="en-GB" sz="2800" dirty="0" err="1" smtClean="0">
                <a:solidFill>
                  <a:srgbClr val="FFFFFF"/>
                </a:solidFill>
              </a:rPr>
              <a:t>σύνταξη</a:t>
            </a:r>
            <a:r>
              <a:rPr lang="en-GB" sz="2800" dirty="0" smtClean="0">
                <a:solidFill>
                  <a:srgbClr val="FFFFFF"/>
                </a:solidFill>
              </a:rPr>
              <a:t> </a:t>
            </a:r>
            <a:r>
              <a:rPr lang="en-GB" sz="2800" dirty="0" err="1" smtClean="0">
                <a:solidFill>
                  <a:srgbClr val="FFFFFF"/>
                </a:solidFill>
              </a:rPr>
              <a:t>δεν</a:t>
            </a:r>
            <a:r>
              <a:rPr lang="en-GB" sz="2800" dirty="0" smtClean="0">
                <a:solidFill>
                  <a:srgbClr val="FFFFFF"/>
                </a:solidFill>
              </a:rPr>
              <a:t> </a:t>
            </a:r>
            <a:r>
              <a:rPr lang="en-GB" sz="2800" dirty="0" err="1" smtClean="0">
                <a:solidFill>
                  <a:srgbClr val="FFFFFF"/>
                </a:solidFill>
              </a:rPr>
              <a:t>βασίζεται</a:t>
            </a:r>
            <a:r>
              <a:rPr lang="en-GB" sz="2800" dirty="0" smtClean="0">
                <a:solidFill>
                  <a:srgbClr val="FFFFFF"/>
                </a:solidFill>
              </a:rPr>
              <a:t> </a:t>
            </a:r>
            <a:r>
              <a:rPr lang="en-GB" sz="2800" dirty="0" err="1" smtClean="0">
                <a:solidFill>
                  <a:srgbClr val="FFFFFF"/>
                </a:solidFill>
              </a:rPr>
              <a:t>στην</a:t>
            </a:r>
            <a:r>
              <a:rPr lang="en-GB" sz="2800" dirty="0" smtClean="0">
                <a:solidFill>
                  <a:srgbClr val="FFFFFF"/>
                </a:solidFill>
              </a:rPr>
              <a:t> </a:t>
            </a:r>
            <a:r>
              <a:rPr lang="en-GB" sz="2800" dirty="0" err="1" smtClean="0">
                <a:solidFill>
                  <a:srgbClr val="FFFFFF"/>
                </a:solidFill>
              </a:rPr>
              <a:t>απόλυτη</a:t>
            </a:r>
            <a:r>
              <a:rPr lang="en-GB" sz="2800" dirty="0" smtClean="0">
                <a:solidFill>
                  <a:srgbClr val="FFFFFF"/>
                </a:solidFill>
              </a:rPr>
              <a:t> </a:t>
            </a:r>
            <a:r>
              <a:rPr lang="en-GB" sz="2800" dirty="0" err="1" smtClean="0">
                <a:solidFill>
                  <a:srgbClr val="FFFFFF"/>
                </a:solidFill>
              </a:rPr>
              <a:t>σειρά</a:t>
            </a:r>
            <a:r>
              <a:rPr lang="en-GB" sz="2800" dirty="0" smtClean="0">
                <a:solidFill>
                  <a:srgbClr val="FFFFFF"/>
                </a:solidFill>
              </a:rPr>
              <a:t> </a:t>
            </a:r>
            <a:r>
              <a:rPr lang="en-GB" sz="2800" dirty="0" err="1" smtClean="0">
                <a:solidFill>
                  <a:srgbClr val="FFFFFF"/>
                </a:solidFill>
              </a:rPr>
              <a:t>με</a:t>
            </a:r>
            <a:r>
              <a:rPr lang="en-GB" sz="2800" dirty="0" smtClean="0">
                <a:solidFill>
                  <a:srgbClr val="FFFFFF"/>
                </a:solidFill>
              </a:rPr>
              <a:t> </a:t>
            </a:r>
            <a:r>
              <a:rPr lang="en-GB" sz="2800" dirty="0" err="1" smtClean="0">
                <a:solidFill>
                  <a:srgbClr val="FFFFFF"/>
                </a:solidFill>
              </a:rPr>
              <a:t>την</a:t>
            </a:r>
            <a:r>
              <a:rPr lang="en-GB" sz="2800" dirty="0" smtClean="0">
                <a:solidFill>
                  <a:srgbClr val="FFFFFF"/>
                </a:solidFill>
              </a:rPr>
              <a:t> </a:t>
            </a:r>
            <a:r>
              <a:rPr lang="en-GB" sz="2800" dirty="0" err="1" smtClean="0">
                <a:solidFill>
                  <a:srgbClr val="FFFFFF"/>
                </a:solidFill>
              </a:rPr>
              <a:t>οποία</a:t>
            </a:r>
            <a:r>
              <a:rPr lang="en-GB" sz="2800" dirty="0" smtClean="0">
                <a:solidFill>
                  <a:srgbClr val="FFFFFF"/>
                </a:solidFill>
              </a:rPr>
              <a:t> </a:t>
            </a:r>
            <a:r>
              <a:rPr lang="en-GB" sz="2800" dirty="0" err="1" smtClean="0">
                <a:solidFill>
                  <a:srgbClr val="FFFFFF"/>
                </a:solidFill>
              </a:rPr>
              <a:t>εμφανίζονται</a:t>
            </a:r>
            <a:r>
              <a:rPr lang="en-GB" sz="2800" dirty="0" smtClean="0">
                <a:solidFill>
                  <a:srgbClr val="FFFFFF"/>
                </a:solidFill>
              </a:rPr>
              <a:t> </a:t>
            </a:r>
            <a:r>
              <a:rPr lang="en-GB" sz="2800" dirty="0" err="1" smtClean="0">
                <a:solidFill>
                  <a:srgbClr val="FFFFFF"/>
                </a:solidFill>
              </a:rPr>
              <a:t>οι</a:t>
            </a:r>
            <a:r>
              <a:rPr lang="en-GB" sz="2800" dirty="0" smtClean="0">
                <a:solidFill>
                  <a:srgbClr val="FFFFFF"/>
                </a:solidFill>
              </a:rPr>
              <a:t> </a:t>
            </a:r>
            <a:r>
              <a:rPr lang="en-GB" sz="2800" dirty="0" err="1" smtClean="0">
                <a:solidFill>
                  <a:srgbClr val="FFFFFF"/>
                </a:solidFill>
              </a:rPr>
              <a:t>λέξεις</a:t>
            </a:r>
            <a:r>
              <a:rPr lang="en-GB" sz="2800" dirty="0" smtClean="0">
                <a:solidFill>
                  <a:srgbClr val="FFFFFF"/>
                </a:solidFill>
              </a:rPr>
              <a:t> </a:t>
            </a:r>
            <a:r>
              <a:rPr lang="en-GB" sz="2800" dirty="0" err="1" smtClean="0">
                <a:solidFill>
                  <a:srgbClr val="FFFFFF"/>
                </a:solidFill>
              </a:rPr>
              <a:t>μέσα</a:t>
            </a:r>
            <a:r>
              <a:rPr lang="en-GB" sz="2800" dirty="0" smtClean="0">
                <a:solidFill>
                  <a:srgbClr val="FFFFFF"/>
                </a:solidFill>
              </a:rPr>
              <a:t> </a:t>
            </a:r>
            <a:r>
              <a:rPr lang="en-GB" sz="2800" dirty="0" err="1" smtClean="0">
                <a:solidFill>
                  <a:srgbClr val="FFFFFF"/>
                </a:solidFill>
              </a:rPr>
              <a:t>στην</a:t>
            </a:r>
            <a:r>
              <a:rPr lang="en-GB" sz="2800" dirty="0" smtClean="0">
                <a:solidFill>
                  <a:srgbClr val="FFFFFF"/>
                </a:solidFill>
              </a:rPr>
              <a:t> </a:t>
            </a:r>
            <a:r>
              <a:rPr lang="en-GB" sz="2800" dirty="0" err="1" smtClean="0">
                <a:solidFill>
                  <a:srgbClr val="FFFFFF"/>
                </a:solidFill>
              </a:rPr>
              <a:t>πρόταση</a:t>
            </a:r>
            <a:r>
              <a:rPr lang="en-GB" sz="2800" dirty="0" smtClean="0">
                <a:solidFill>
                  <a:srgbClr val="FFFFFF"/>
                </a:solidFill>
              </a:rPr>
              <a:t> (</a:t>
            </a:r>
            <a:r>
              <a:rPr lang="en-GB" sz="2800" dirty="0" err="1" smtClean="0">
                <a:solidFill>
                  <a:srgbClr val="FFFFFF"/>
                </a:solidFill>
              </a:rPr>
              <a:t>π.χ</a:t>
            </a:r>
            <a:r>
              <a:rPr lang="en-GB" sz="2800" dirty="0" smtClean="0">
                <a:solidFill>
                  <a:srgbClr val="FFFFFF"/>
                </a:solidFill>
              </a:rPr>
              <a:t>. </a:t>
            </a:r>
            <a:r>
              <a:rPr lang="el-GR" sz="2800" dirty="0" smtClean="0">
                <a:solidFill>
                  <a:srgbClr val="FFFFFF"/>
                </a:solidFill>
              </a:rPr>
              <a:t>π</a:t>
            </a:r>
            <a:r>
              <a:rPr lang="en-GB" sz="2800" dirty="0" err="1" smtClean="0">
                <a:solidFill>
                  <a:srgbClr val="FFFFFF"/>
                </a:solidFill>
              </a:rPr>
              <a:t>οιες</a:t>
            </a:r>
            <a:r>
              <a:rPr lang="en-GB" sz="2800" dirty="0" smtClean="0">
                <a:solidFill>
                  <a:srgbClr val="FFFFFF"/>
                </a:solidFill>
              </a:rPr>
              <a:t> </a:t>
            </a:r>
            <a:r>
              <a:rPr lang="en-GB" sz="2800" dirty="0" err="1" smtClean="0">
                <a:solidFill>
                  <a:srgbClr val="FFFFFF"/>
                </a:solidFill>
              </a:rPr>
              <a:t>δεύτερες</a:t>
            </a:r>
            <a:r>
              <a:rPr lang="en-GB" sz="2800" dirty="0" smtClean="0">
                <a:solidFill>
                  <a:srgbClr val="FFFFFF"/>
                </a:solidFill>
              </a:rPr>
              <a:t>), </a:t>
            </a:r>
            <a:r>
              <a:rPr lang="en-GB" sz="2800" dirty="0" err="1" smtClean="0">
                <a:solidFill>
                  <a:srgbClr val="FFFFFF"/>
                </a:solidFill>
              </a:rPr>
              <a:t>αλλά</a:t>
            </a:r>
            <a:r>
              <a:rPr lang="en-GB" sz="2800" dirty="0" smtClean="0">
                <a:solidFill>
                  <a:srgbClr val="FFFFFF"/>
                </a:solidFill>
              </a:rPr>
              <a:t> </a:t>
            </a:r>
            <a:r>
              <a:rPr lang="en-GB" sz="2800" dirty="0" err="1" smtClean="0">
                <a:solidFill>
                  <a:srgbClr val="FFFFFF"/>
                </a:solidFill>
              </a:rPr>
              <a:t>στην</a:t>
            </a:r>
            <a:r>
              <a:rPr lang="en-GB" sz="2800" dirty="0" smtClean="0">
                <a:solidFill>
                  <a:srgbClr val="FFFFFF"/>
                </a:solidFill>
              </a:rPr>
              <a:t> </a:t>
            </a:r>
            <a:r>
              <a:rPr lang="en-GB" sz="2800" dirty="0" err="1" smtClean="0">
                <a:solidFill>
                  <a:srgbClr val="FFFFFF"/>
                </a:solidFill>
              </a:rPr>
              <a:t>ιεραρχική</a:t>
            </a:r>
            <a:r>
              <a:rPr lang="en-GB" sz="2800" dirty="0" smtClean="0">
                <a:solidFill>
                  <a:srgbClr val="FFFFFF"/>
                </a:solidFill>
              </a:rPr>
              <a:t> </a:t>
            </a:r>
            <a:r>
              <a:rPr lang="en-GB" sz="2800" dirty="0" err="1" smtClean="0">
                <a:solidFill>
                  <a:srgbClr val="FFFFFF"/>
                </a:solidFill>
              </a:rPr>
              <a:t>οργάνωση</a:t>
            </a:r>
            <a:r>
              <a:rPr lang="en-GB" sz="2800" dirty="0" smtClean="0">
                <a:solidFill>
                  <a:srgbClr val="FFFFFF"/>
                </a:solidFill>
              </a:rPr>
              <a:t> </a:t>
            </a:r>
            <a:r>
              <a:rPr lang="en-GB" sz="2800" dirty="0" err="1" smtClean="0">
                <a:solidFill>
                  <a:srgbClr val="FFFFFF"/>
                </a:solidFill>
              </a:rPr>
              <a:t>φράσε</a:t>
            </a:r>
            <a:r>
              <a:rPr lang="el-GR" sz="2800" dirty="0" smtClean="0">
                <a:solidFill>
                  <a:srgbClr val="FFFFFF"/>
                </a:solidFill>
              </a:rPr>
              <a:t>ων</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n-GB" sz="2800" dirty="0" err="1" smtClean="0">
                <a:solidFill>
                  <a:srgbClr val="FFFFFF"/>
                </a:solidFill>
              </a:rPr>
              <a:t>στη</a:t>
            </a:r>
            <a:r>
              <a:rPr lang="en-GB" sz="2800" dirty="0" smtClean="0">
                <a:solidFill>
                  <a:srgbClr val="FFFFFF"/>
                </a:solidFill>
              </a:rPr>
              <a:t> </a:t>
            </a:r>
            <a:r>
              <a:rPr lang="en-GB" sz="2800" dirty="0" err="1" smtClean="0">
                <a:solidFill>
                  <a:srgbClr val="FFFFFF"/>
                </a:solidFill>
              </a:rPr>
              <a:t>σειρά</a:t>
            </a:r>
            <a:r>
              <a:rPr lang="en-GB" sz="2800" dirty="0" smtClean="0">
                <a:solidFill>
                  <a:srgbClr val="FFFFFF"/>
                </a:solidFill>
              </a:rPr>
              <a:t> </a:t>
            </a:r>
            <a:r>
              <a:rPr lang="en-GB" sz="2800" dirty="0" err="1" smtClean="0">
                <a:solidFill>
                  <a:srgbClr val="FFFFFF"/>
                </a:solidFill>
              </a:rPr>
              <a:t>των</a:t>
            </a:r>
            <a:r>
              <a:rPr lang="en-GB" sz="2800" dirty="0" smtClean="0">
                <a:solidFill>
                  <a:srgbClr val="FFFFFF"/>
                </a:solidFill>
              </a:rPr>
              <a:t> </a:t>
            </a:r>
            <a:r>
              <a:rPr lang="en-GB" sz="2800" dirty="0" err="1" smtClean="0">
                <a:solidFill>
                  <a:srgbClr val="FFFFFF"/>
                </a:solidFill>
              </a:rPr>
              <a:t>λέξεων</a:t>
            </a:r>
            <a:r>
              <a:rPr lang="en-GB" sz="2800" dirty="0" smtClean="0">
                <a:solidFill>
                  <a:srgbClr val="FFFFFF"/>
                </a:solidFill>
              </a:rPr>
              <a:t> </a:t>
            </a:r>
            <a:r>
              <a:rPr lang="en-GB" sz="2800" dirty="0" err="1" smtClean="0">
                <a:solidFill>
                  <a:srgbClr val="FFFFFF"/>
                </a:solidFill>
              </a:rPr>
              <a:t>εντός</a:t>
            </a:r>
            <a:r>
              <a:rPr lang="en-GB" sz="2800" dirty="0" smtClean="0">
                <a:solidFill>
                  <a:srgbClr val="FFFFFF"/>
                </a:solidFill>
              </a:rPr>
              <a:t> </a:t>
            </a:r>
            <a:r>
              <a:rPr lang="en-GB" sz="2800" dirty="0" err="1" smtClean="0">
                <a:solidFill>
                  <a:srgbClr val="FFFFFF"/>
                </a:solidFill>
              </a:rPr>
              <a:t>κάθε</a:t>
            </a:r>
            <a:r>
              <a:rPr lang="en-GB" sz="2800" dirty="0" smtClean="0">
                <a:solidFill>
                  <a:srgbClr val="FFFFFF"/>
                </a:solidFill>
              </a:rPr>
              <a:t> </a:t>
            </a:r>
            <a:r>
              <a:rPr lang="en-GB" sz="2800" dirty="0" err="1" smtClean="0">
                <a:solidFill>
                  <a:srgbClr val="FFFFFF"/>
                </a:solidFill>
              </a:rPr>
              <a:t>φράσης</a:t>
            </a:r>
            <a:r>
              <a:rPr lang="en-GB" sz="2800" dirty="0" smtClean="0">
                <a:solidFill>
                  <a:srgbClr val="FFFFFF"/>
                </a:solidFill>
              </a:rPr>
              <a:t>.  </a:t>
            </a:r>
            <a:r>
              <a:rPr lang="en-GB" sz="2800" dirty="0" err="1" smtClean="0">
                <a:solidFill>
                  <a:srgbClr val="FFFFFF"/>
                </a:solidFill>
              </a:rPr>
              <a:t>Π.χ</a:t>
            </a:r>
            <a:r>
              <a:rPr lang="en-GB" sz="2800" dirty="0" smtClean="0">
                <a:solidFill>
                  <a:srgbClr val="FFFFFF"/>
                </a:solidFill>
              </a:rPr>
              <a:t>.  </a:t>
            </a:r>
            <a:r>
              <a:rPr lang="el-GR" sz="2800" dirty="0" smtClean="0">
                <a:solidFill>
                  <a:srgbClr val="FFFFFF"/>
                </a:solidFill>
              </a:rPr>
              <a:t>τ</a:t>
            </a:r>
            <a:r>
              <a:rPr lang="en-GB" sz="2800" dirty="0" smtClean="0">
                <a:solidFill>
                  <a:srgbClr val="FFFFFF"/>
                </a:solidFill>
              </a:rPr>
              <a:t>ο </a:t>
            </a:r>
            <a:r>
              <a:rPr lang="en-GB" sz="2800" dirty="0" err="1" smtClean="0">
                <a:solidFill>
                  <a:srgbClr val="FFFFFF"/>
                </a:solidFill>
              </a:rPr>
              <a:t>υποκείμενο</a:t>
            </a:r>
            <a:r>
              <a:rPr lang="en-GB" sz="2800" dirty="0" smtClean="0">
                <a:solidFill>
                  <a:srgbClr val="FFFFFF"/>
                </a:solidFill>
              </a:rPr>
              <a:t> </a:t>
            </a:r>
            <a:r>
              <a:rPr lang="el-GR" sz="2800" dirty="0" smtClean="0">
                <a:solidFill>
                  <a:srgbClr val="FFFFFF"/>
                </a:solidFill>
              </a:rPr>
              <a:t>μι</a:t>
            </a:r>
            <a:r>
              <a:rPr lang="en-GB" sz="2800" dirty="0" err="1" smtClean="0">
                <a:solidFill>
                  <a:srgbClr val="FFFFFF"/>
                </a:solidFill>
              </a:rPr>
              <a:t>ας</a:t>
            </a:r>
            <a:r>
              <a:rPr lang="en-GB" sz="2800" dirty="0" smtClean="0">
                <a:solidFill>
                  <a:srgbClr val="FFFFFF"/>
                </a:solidFill>
              </a:rPr>
              <a:t> </a:t>
            </a:r>
            <a:r>
              <a:rPr lang="en-GB" sz="2800" dirty="0" err="1" smtClean="0">
                <a:solidFill>
                  <a:srgbClr val="FFFFFF"/>
                </a:solidFill>
              </a:rPr>
              <a:t>πρότασης</a:t>
            </a:r>
            <a:r>
              <a:rPr lang="en-GB" sz="2800" dirty="0" smtClean="0">
                <a:solidFill>
                  <a:srgbClr val="FFFFFF"/>
                </a:solidFill>
              </a:rPr>
              <a:t> </a:t>
            </a:r>
            <a:r>
              <a:rPr lang="en-GB" sz="2800" dirty="0" err="1" smtClean="0">
                <a:solidFill>
                  <a:srgbClr val="FFFFFF"/>
                </a:solidFill>
              </a:rPr>
              <a:t>μπορεί</a:t>
            </a:r>
            <a:r>
              <a:rPr lang="en-GB" sz="2800" dirty="0" smtClean="0">
                <a:solidFill>
                  <a:srgbClr val="FFFFFF"/>
                </a:solidFill>
              </a:rPr>
              <a:t> </a:t>
            </a:r>
            <a:r>
              <a:rPr lang="en-GB" sz="2800" dirty="0" err="1" smtClean="0">
                <a:solidFill>
                  <a:srgbClr val="FFFFFF"/>
                </a:solidFill>
              </a:rPr>
              <a:t>στα</a:t>
            </a:r>
            <a:r>
              <a:rPr lang="en-GB" sz="2800" dirty="0" smtClean="0">
                <a:solidFill>
                  <a:srgbClr val="FFFFFF"/>
                </a:solidFill>
              </a:rPr>
              <a:t> </a:t>
            </a:r>
            <a:r>
              <a:rPr lang="en-GB" sz="2800" dirty="0" err="1" smtClean="0">
                <a:solidFill>
                  <a:srgbClr val="FFFFFF"/>
                </a:solidFill>
              </a:rPr>
              <a:t>ελληνικά</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a:t>
            </a:r>
            <a:r>
              <a:rPr lang="en-GB" sz="2800" dirty="0" err="1" smtClean="0">
                <a:solidFill>
                  <a:srgbClr val="FFFFFF"/>
                </a:solidFill>
              </a:rPr>
              <a:t>εμφανιστεί</a:t>
            </a:r>
            <a:r>
              <a:rPr lang="en-GB" sz="2800" dirty="0" smtClean="0">
                <a:solidFill>
                  <a:srgbClr val="FFFFFF"/>
                </a:solidFill>
              </a:rPr>
              <a:t> </a:t>
            </a:r>
            <a:r>
              <a:rPr lang="en-GB" sz="2800" dirty="0" err="1" smtClean="0">
                <a:solidFill>
                  <a:srgbClr val="FFFFFF"/>
                </a:solidFill>
              </a:rPr>
              <a:t>σε</a:t>
            </a:r>
            <a:r>
              <a:rPr lang="en-GB" sz="2800" dirty="0" smtClean="0">
                <a:solidFill>
                  <a:srgbClr val="FFFFFF"/>
                </a:solidFill>
              </a:rPr>
              <a:t> </a:t>
            </a:r>
            <a:r>
              <a:rPr lang="en-GB" sz="2800" dirty="0" err="1" smtClean="0">
                <a:solidFill>
                  <a:srgbClr val="FFFFFF"/>
                </a:solidFill>
              </a:rPr>
              <a:t>ποικίλες</a:t>
            </a:r>
            <a:r>
              <a:rPr lang="en-GB" sz="2800" dirty="0" smtClean="0">
                <a:solidFill>
                  <a:srgbClr val="FFFFFF"/>
                </a:solidFill>
              </a:rPr>
              <a:t> </a:t>
            </a:r>
            <a:r>
              <a:rPr lang="el-GR" sz="2800" dirty="0" smtClean="0">
                <a:solidFill>
                  <a:srgbClr val="FFFFFF"/>
                </a:solidFill>
              </a:rPr>
              <a:t>θέσεις:</a:t>
            </a:r>
            <a:r>
              <a:rPr lang="en-GB" sz="2800" dirty="0" smtClean="0">
                <a:solidFill>
                  <a:srgbClr val="FFFFFF"/>
                </a:solidFill>
              </a:rPr>
              <a:t>  </a:t>
            </a:r>
            <a:endParaRPr lang="el-GR" sz="2800" dirty="0" smtClean="0">
              <a:solidFill>
                <a:srgbClr val="FFFFFF"/>
              </a:solidFill>
            </a:endParaRPr>
          </a:p>
          <a:p>
            <a:pPr marL="274638" lvl="4" indent="-274638" algn="l" eaLnBrk="1" hangingPunct="1">
              <a:lnSpc>
                <a:spcPct val="80000"/>
              </a:lnSpc>
              <a:spcBef>
                <a:spcPts val="600"/>
              </a:spcBef>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i="1" dirty="0" smtClean="0">
                <a:solidFill>
                  <a:srgbClr val="FFFFFF"/>
                </a:solidFill>
                <a:latin typeface="Garamond" pitchFamily="18" charset="0"/>
              </a:rPr>
              <a:t>			</a:t>
            </a:r>
            <a:r>
              <a:rPr lang="en-GB" sz="2400" i="1" dirty="0" smtClean="0">
                <a:solidFill>
                  <a:schemeClr val="bg1"/>
                </a:solidFill>
                <a:latin typeface="Garamond" pitchFamily="18" charset="0"/>
              </a:rPr>
              <a:t>Η</a:t>
            </a:r>
            <a:r>
              <a:rPr lang="en-GB" sz="2400" i="1" dirty="0" smtClean="0">
                <a:solidFill>
                  <a:srgbClr val="FFFF00"/>
                </a:solidFill>
                <a:latin typeface="Garamond" pitchFamily="18" charset="0"/>
              </a:rPr>
              <a:t> </a:t>
            </a:r>
            <a:r>
              <a:rPr lang="en-GB" sz="2400" i="1" u="sng" dirty="0" err="1" smtClean="0">
                <a:solidFill>
                  <a:srgbClr val="FFFF00"/>
                </a:solidFill>
                <a:latin typeface="Garamond" pitchFamily="18" charset="0"/>
              </a:rPr>
              <a:t>Ελένη</a:t>
            </a:r>
            <a:r>
              <a:rPr lang="en-GB" sz="2400" i="1" dirty="0" smtClean="0">
                <a:solidFill>
                  <a:srgbClr val="FFFF00"/>
                </a:solidFill>
                <a:latin typeface="Garamond" pitchFamily="18" charset="0"/>
              </a:rPr>
              <a:t> </a:t>
            </a:r>
            <a:r>
              <a:rPr lang="en-GB" sz="2400" i="1" dirty="0" err="1" smtClean="0">
                <a:solidFill>
                  <a:schemeClr val="bg1"/>
                </a:solidFill>
                <a:latin typeface="Garamond" pitchFamily="18" charset="0"/>
              </a:rPr>
              <a:t>έφυγε</a:t>
            </a:r>
            <a:r>
              <a:rPr lang="en-GB" sz="2400" i="1" dirty="0" smtClean="0">
                <a:solidFill>
                  <a:schemeClr val="bg1"/>
                </a:solidFill>
                <a:latin typeface="Garamond" pitchFamily="18" charset="0"/>
              </a:rPr>
              <a:t> </a:t>
            </a:r>
            <a:r>
              <a:rPr lang="en-GB" sz="2400" i="1" dirty="0" err="1" smtClean="0">
                <a:solidFill>
                  <a:schemeClr val="bg1"/>
                </a:solidFill>
                <a:latin typeface="Garamond" pitchFamily="18" charset="0"/>
              </a:rPr>
              <a:t>χθες</a:t>
            </a:r>
            <a:r>
              <a:rPr lang="en-GB" sz="2400" dirty="0" smtClean="0">
                <a:solidFill>
                  <a:schemeClr val="bg1"/>
                </a:solidFill>
                <a:latin typeface="Garamond" pitchFamily="18" charset="0"/>
              </a:rPr>
              <a:t>.</a:t>
            </a:r>
            <a:r>
              <a:rPr lang="en-GB" sz="2400" dirty="0" smtClean="0">
                <a:solidFill>
                  <a:srgbClr val="FFFF00"/>
                </a:solidFill>
                <a:latin typeface="Garamond" pitchFamily="18" charset="0"/>
              </a:rPr>
              <a:t>  </a:t>
            </a:r>
            <a:r>
              <a:rPr lang="en-GB" sz="2400" i="1" dirty="0" err="1" smtClean="0">
                <a:solidFill>
                  <a:schemeClr val="bg1"/>
                </a:solidFill>
                <a:latin typeface="Garamond" pitchFamily="18" charset="0"/>
              </a:rPr>
              <a:t>Χθες</a:t>
            </a:r>
            <a:r>
              <a:rPr lang="en-GB" sz="2400" i="1" dirty="0" smtClean="0">
                <a:solidFill>
                  <a:schemeClr val="bg1"/>
                </a:solidFill>
                <a:latin typeface="Garamond" pitchFamily="18" charset="0"/>
              </a:rPr>
              <a:t> </a:t>
            </a:r>
            <a:r>
              <a:rPr lang="en-GB" sz="2400" i="1" dirty="0" err="1" smtClean="0">
                <a:solidFill>
                  <a:schemeClr val="bg1"/>
                </a:solidFill>
                <a:latin typeface="Garamond" pitchFamily="18" charset="0"/>
              </a:rPr>
              <a:t>έφυγε</a:t>
            </a:r>
            <a:r>
              <a:rPr lang="en-GB" sz="2400" i="1" dirty="0" smtClean="0">
                <a:solidFill>
                  <a:schemeClr val="bg1"/>
                </a:solidFill>
                <a:latin typeface="Garamond" pitchFamily="18" charset="0"/>
              </a:rPr>
              <a:t> η</a:t>
            </a:r>
            <a:r>
              <a:rPr lang="en-GB" sz="2400" i="1" dirty="0" smtClean="0">
                <a:solidFill>
                  <a:srgbClr val="FFFF00"/>
                </a:solidFill>
                <a:latin typeface="Garamond" pitchFamily="18" charset="0"/>
              </a:rPr>
              <a:t> </a:t>
            </a:r>
            <a:r>
              <a:rPr lang="en-GB" sz="2400" i="1" u="sng" dirty="0" err="1" smtClean="0">
                <a:solidFill>
                  <a:srgbClr val="FFFF00"/>
                </a:solidFill>
                <a:latin typeface="Garamond" pitchFamily="18" charset="0"/>
              </a:rPr>
              <a:t>Ελένη</a:t>
            </a:r>
            <a:r>
              <a:rPr lang="en-GB" sz="2400" dirty="0" smtClean="0">
                <a:solidFill>
                  <a:srgbClr val="FFFF00"/>
                </a:solidFill>
                <a:latin typeface="Garamond" pitchFamily="18" charset="0"/>
              </a:rPr>
              <a:t>.  </a:t>
            </a:r>
            <a:r>
              <a:rPr lang="en-GB" sz="2400" i="1" dirty="0" smtClean="0">
                <a:solidFill>
                  <a:schemeClr val="bg1"/>
                </a:solidFill>
                <a:latin typeface="Garamond" pitchFamily="18" charset="0"/>
              </a:rPr>
              <a:t>Η </a:t>
            </a:r>
            <a:r>
              <a:rPr lang="el-GR" sz="2400" i="1" dirty="0" smtClean="0">
                <a:solidFill>
                  <a:schemeClr val="bg1"/>
                </a:solidFill>
                <a:latin typeface="Garamond" pitchFamily="18" charset="0"/>
              </a:rPr>
              <a:t>μικρή</a:t>
            </a:r>
            <a:r>
              <a:rPr lang="el-GR" sz="2400" i="1" dirty="0" smtClean="0">
                <a:solidFill>
                  <a:srgbClr val="FFFF00"/>
                </a:solidFill>
                <a:latin typeface="Garamond" pitchFamily="18" charset="0"/>
              </a:rPr>
              <a:t> </a:t>
            </a:r>
            <a:r>
              <a:rPr lang="en-GB" sz="2400" i="1" u="sng" dirty="0" err="1" smtClean="0">
                <a:solidFill>
                  <a:srgbClr val="FFFF00"/>
                </a:solidFill>
                <a:latin typeface="Garamond" pitchFamily="18" charset="0"/>
              </a:rPr>
              <a:t>Ελένη</a:t>
            </a:r>
            <a:r>
              <a:rPr lang="en-GB" sz="2400" i="1" dirty="0" smtClean="0">
                <a:solidFill>
                  <a:srgbClr val="FFFF00"/>
                </a:solidFill>
                <a:latin typeface="Garamond" pitchFamily="18" charset="0"/>
              </a:rPr>
              <a:t> </a:t>
            </a:r>
            <a:r>
              <a:rPr lang="en-GB" sz="2400" i="1" dirty="0" err="1" smtClean="0">
                <a:solidFill>
                  <a:schemeClr val="bg1"/>
                </a:solidFill>
                <a:latin typeface="Garamond" pitchFamily="18" charset="0"/>
              </a:rPr>
              <a:t>έφυγε</a:t>
            </a:r>
            <a:endParaRPr lang="el-GR" sz="2400" i="1" dirty="0" smtClean="0">
              <a:solidFill>
                <a:schemeClr val="bg1"/>
              </a:solidFill>
              <a:latin typeface="Garamond" pitchFamily="18" charset="0"/>
            </a:endParaRPr>
          </a:p>
          <a:p>
            <a:pPr marL="274638" lvl="4" indent="-274638" algn="l" eaLnBrk="1" hangingPunct="1">
              <a:lnSpc>
                <a:spcPct val="80000"/>
              </a:lnSpc>
              <a:spcBef>
                <a:spcPts val="600"/>
              </a:spcBef>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chemeClr val="bg1"/>
              </a:solidFill>
              <a:latin typeface="Garamond" pitchFamily="18" charset="0"/>
            </a:endParaRPr>
          </a:p>
          <a:p>
            <a:pPr marL="274638" lvl="1" indent="-274638" algn="l" eaLnBrk="1" hangingPunct="1">
              <a:lnSpc>
                <a:spcPct val="80000"/>
              </a:lnSpc>
              <a:spcBef>
                <a:spcPts val="6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latin typeface="Garamond" pitchFamily="18" charset="0"/>
              </a:rPr>
              <a:t>Οι</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προσομοιώσεις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της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γλωσσικής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μάθησης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σε</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υπολογιστές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υποστηρίζουν</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ότι</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είναι</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αδύνατη</a:t>
            </a:r>
            <a:r>
              <a:rPr lang="en-GB" sz="2800" dirty="0" smtClean="0">
                <a:solidFill>
                  <a:srgbClr val="99FFCC"/>
                </a:solidFill>
                <a:latin typeface="Garamond" pitchFamily="18" charset="0"/>
              </a:rPr>
              <a:t> η </a:t>
            </a:r>
            <a:r>
              <a:rPr lang="en-GB" sz="2800" dirty="0" err="1" smtClean="0">
                <a:solidFill>
                  <a:srgbClr val="99FFCC"/>
                </a:solidFill>
                <a:latin typeface="Garamond" pitchFamily="18" charset="0"/>
              </a:rPr>
              <a:t>ανακάλυψη</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της</a:t>
            </a:r>
            <a:r>
              <a:rPr lang="en-GB" sz="2800" dirty="0" smtClean="0">
                <a:solidFill>
                  <a:srgbClr val="99FFCC"/>
                </a:solidFill>
                <a:latin typeface="Garamond" pitchFamily="18" charset="0"/>
              </a:rPr>
              <a:t> </a:t>
            </a:r>
            <a:r>
              <a:rPr lang="el-GR" sz="2800" dirty="0" smtClean="0">
                <a:solidFill>
                  <a:srgbClr val="99FFCC"/>
                </a:solidFill>
                <a:latin typeface="Garamond" pitchFamily="18" charset="0"/>
              </a:rPr>
              <a:t>γλώσσας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χωρίς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εκ</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των</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προτέρων</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κατευθύνσεις</a:t>
            </a:r>
            <a:r>
              <a:rPr lang="el-GR" sz="2800" dirty="0" smtClean="0">
                <a:solidFill>
                  <a:srgbClr val="99FFCC"/>
                </a:solidFill>
                <a:latin typeface="Garamond" pitchFamily="18" charset="0"/>
              </a:rPr>
              <a:t>/οδηγίες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και</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χωρίς</a:t>
            </a:r>
            <a:r>
              <a:rPr lang="en-GB" sz="2800" dirty="0" smtClean="0">
                <a:solidFill>
                  <a:srgbClr val="99FFCC"/>
                </a:solidFill>
                <a:latin typeface="Garamond" pitchFamily="18" charset="0"/>
              </a:rPr>
              <a:t> </a:t>
            </a:r>
            <a:r>
              <a:rPr lang="en-GB" sz="2800" dirty="0" err="1" smtClean="0">
                <a:solidFill>
                  <a:srgbClr val="99FFCC"/>
                </a:solidFill>
                <a:latin typeface="Garamond" pitchFamily="18" charset="0"/>
              </a:rPr>
              <a:t>παρεμβάσεις</a:t>
            </a:r>
            <a:r>
              <a:rPr lang="en-GB" sz="2800" dirty="0" smtClean="0">
                <a:solidFill>
                  <a:srgbClr val="99FFCC"/>
                </a:solidFill>
                <a:latin typeface="Garamond" pitchFamily="18" charset="0"/>
              </a:rPr>
              <a:t>/</a:t>
            </a:r>
            <a:r>
              <a:rPr lang="en-GB" sz="2800" dirty="0" err="1" smtClean="0">
                <a:solidFill>
                  <a:srgbClr val="99FFCC"/>
                </a:solidFill>
                <a:latin typeface="Garamond" pitchFamily="18" charset="0"/>
              </a:rPr>
              <a:t>διορθώσεις</a:t>
            </a:r>
            <a:r>
              <a:rPr lang="el-GR" sz="2800" dirty="0" smtClean="0">
                <a:solidFill>
                  <a:srgbClr val="99FFCC"/>
                </a:solidFill>
                <a:latin typeface="Garamond" pitchFamily="18" charset="0"/>
              </a:rPr>
              <a:t> των αναλύσεων εκ των υστέρων</a:t>
            </a:r>
            <a:r>
              <a:rPr lang="en-GB" sz="2800" dirty="0" smtClean="0">
                <a:solidFill>
                  <a:srgbClr val="99FFCC"/>
                </a:solidFill>
                <a:latin typeface="Garamond" pitchFamily="18" charset="0"/>
              </a:rPr>
              <a:t>.</a:t>
            </a:r>
            <a:r>
              <a:rPr lang="en-GB" sz="2800" dirty="0" smtClean="0">
                <a:solidFill>
                  <a:srgbClr val="FFFFFF"/>
                </a:solidFill>
                <a:latin typeface="Garamond"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913"/>
            <a:ext cx="9144000" cy="6669087"/>
          </a:xfrm>
        </p:spPr>
        <p:txBody>
          <a:bodyPr/>
          <a:lstStyle/>
          <a:p>
            <a:pPr algn="ctr" eaLnBrk="1" hangingPunct="1">
              <a:lnSpc>
                <a:spcPct val="10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A</a:t>
            </a:r>
            <a:r>
              <a:rPr lang="el-GR" b="1" dirty="0" smtClean="0"/>
              <a:t>πόπειρες απαντήσεων </a:t>
            </a:r>
            <a:r>
              <a:rPr lang="en-GB" b="1" dirty="0" smtClean="0"/>
              <a:t> </a:t>
            </a:r>
            <a:endParaRPr lang="el-GR" b="1" dirty="0" smtClean="0"/>
          </a:p>
          <a:p>
            <a:pPr algn="ctr" eaLnBrk="1" hangingPunct="1">
              <a:lnSpc>
                <a:spcPct val="10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με</a:t>
            </a:r>
            <a:r>
              <a:rPr lang="en-GB" b="1" dirty="0" smtClean="0"/>
              <a:t> </a:t>
            </a:r>
            <a:r>
              <a:rPr lang="en-GB" b="1" dirty="0" err="1" smtClean="0"/>
              <a:t>βάση</a:t>
            </a:r>
            <a:r>
              <a:rPr lang="en-GB" b="1" dirty="0" smtClean="0"/>
              <a:t> </a:t>
            </a:r>
            <a:r>
              <a:rPr lang="el-GR" b="1" dirty="0" smtClean="0"/>
              <a:t>στοιχεία για τα</a:t>
            </a:r>
            <a:r>
              <a:rPr lang="en-GB" b="1" dirty="0" smtClean="0"/>
              <a:t> </a:t>
            </a:r>
            <a:r>
              <a:rPr lang="en-GB" b="1" dirty="0" err="1" smtClean="0"/>
              <a:t>εξής</a:t>
            </a:r>
            <a:r>
              <a:rPr lang="el-GR" b="1" dirty="0" smtClean="0"/>
              <a:t> τουλάχιστον</a:t>
            </a:r>
            <a:r>
              <a:rPr lang="en-GB" b="1" dirty="0" smtClean="0"/>
              <a:t>:  </a:t>
            </a:r>
            <a:endParaRPr lang="el-GR" b="1" dirty="0" smtClean="0"/>
          </a:p>
          <a:p>
            <a:pPr algn="ctr" eaLnBrk="1" hangingPunct="1">
              <a:lnSpc>
                <a:spcPct val="10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T</a:t>
            </a:r>
            <a:r>
              <a:rPr lang="el-GR" sz="2800" b="1" dirty="0" smtClean="0"/>
              <a:t>ην </a:t>
            </a:r>
            <a:r>
              <a:rPr lang="el-GR" sz="2800" b="1" dirty="0" smtClean="0">
                <a:solidFill>
                  <a:srgbClr val="FFFF00"/>
                </a:solidFill>
              </a:rPr>
              <a:t>ο</a:t>
            </a:r>
            <a:r>
              <a:rPr lang="en-GB" sz="2800" b="1" u="sng" dirty="0" err="1" smtClean="0">
                <a:solidFill>
                  <a:srgbClr val="FFFF00"/>
                </a:solidFill>
              </a:rPr>
              <a:t>μιλία</a:t>
            </a:r>
            <a:r>
              <a:rPr lang="en-GB" sz="2800" b="1" u="sng" dirty="0" smtClean="0">
                <a:solidFill>
                  <a:srgbClr val="FFFF00"/>
                </a:solidFill>
              </a:rPr>
              <a:t> </a:t>
            </a:r>
            <a:r>
              <a:rPr lang="en-GB" sz="2800" b="1" u="sng" dirty="0" err="1" smtClean="0">
                <a:solidFill>
                  <a:srgbClr val="FFFF00"/>
                </a:solidFill>
              </a:rPr>
              <a:t>των</a:t>
            </a:r>
            <a:r>
              <a:rPr lang="en-GB" sz="2800" b="1" u="sng" dirty="0" smtClean="0">
                <a:solidFill>
                  <a:srgbClr val="FFFF00"/>
                </a:solidFill>
              </a:rPr>
              <a:t> </a:t>
            </a:r>
            <a:r>
              <a:rPr lang="en-GB" sz="2800" b="1" u="sng" dirty="0" err="1" smtClean="0">
                <a:solidFill>
                  <a:srgbClr val="FFFF00"/>
                </a:solidFill>
              </a:rPr>
              <a:t>παιδιών</a:t>
            </a:r>
            <a:r>
              <a:rPr lang="en-GB" sz="2800" b="1" dirty="0" smtClean="0"/>
              <a:t> </a:t>
            </a:r>
            <a:r>
              <a:rPr lang="el-GR" sz="2800" b="1" dirty="0" smtClean="0"/>
              <a:t>και τις αναπτυξιακές αλλαγές της </a:t>
            </a:r>
            <a:r>
              <a:rPr lang="en-GB" sz="2800" b="1" dirty="0" smtClean="0"/>
              <a:t>(</a:t>
            </a:r>
            <a:r>
              <a:rPr lang="en-GB" sz="2800" b="1" dirty="0" err="1" smtClean="0"/>
              <a:t>π.χ</a:t>
            </a:r>
            <a:r>
              <a:rPr lang="en-GB" sz="2800" b="1" dirty="0" smtClean="0"/>
              <a:t>. </a:t>
            </a:r>
            <a:r>
              <a:rPr lang="en-GB" sz="2800" b="1" dirty="0" err="1" smtClean="0"/>
              <a:t>τα</a:t>
            </a:r>
            <a:r>
              <a:rPr lang="en-GB" sz="2800" b="1" dirty="0" smtClean="0"/>
              <a:t> </a:t>
            </a:r>
            <a:r>
              <a:rPr lang="en-GB" sz="2800" b="1" dirty="0" err="1" smtClean="0"/>
              <a:t>λάθη</a:t>
            </a:r>
            <a:r>
              <a:rPr lang="en-GB" sz="2800" b="1" dirty="0" smtClean="0"/>
              <a:t> </a:t>
            </a:r>
            <a:r>
              <a:rPr lang="en-GB" sz="2800" b="1" dirty="0" err="1" smtClean="0"/>
              <a:t>τους</a:t>
            </a:r>
            <a:r>
              <a:rPr lang="en-GB" sz="2800" b="1" dirty="0" smtClean="0"/>
              <a:t> ή τ</a:t>
            </a:r>
            <a:r>
              <a:rPr lang="el-GR" sz="2800" b="1" dirty="0" smtClean="0"/>
              <a:t>ις </a:t>
            </a:r>
            <a:r>
              <a:rPr lang="en-GB" sz="2800" b="1" dirty="0" err="1" smtClean="0"/>
              <a:t>προτάσε</a:t>
            </a:r>
            <a:r>
              <a:rPr lang="el-GR" sz="2800" b="1" dirty="0" smtClean="0"/>
              <a:t>ις</a:t>
            </a:r>
            <a:r>
              <a:rPr lang="en-GB" sz="2800" b="1" dirty="0" smtClean="0"/>
              <a:t> </a:t>
            </a:r>
            <a:r>
              <a:rPr lang="en-GB" sz="2800" b="1" dirty="0" err="1" smtClean="0"/>
              <a:t>που</a:t>
            </a:r>
            <a:r>
              <a:rPr lang="en-GB" sz="2800" b="1" dirty="0" smtClean="0"/>
              <a:t> </a:t>
            </a:r>
            <a:r>
              <a:rPr lang="en-GB" sz="2800" b="1" dirty="0" err="1" smtClean="0"/>
              <a:t>σχηματίζουν</a:t>
            </a:r>
            <a:r>
              <a:rPr lang="en-GB" sz="2800" b="1" dirty="0" smtClean="0"/>
              <a:t> </a:t>
            </a:r>
            <a:r>
              <a:rPr lang="en-GB" sz="2800" b="1" dirty="0" err="1" smtClean="0"/>
              <a:t>σε</a:t>
            </a:r>
            <a:r>
              <a:rPr lang="en-GB" sz="2800" b="1" dirty="0" smtClean="0"/>
              <a:t> </a:t>
            </a:r>
            <a:r>
              <a:rPr lang="en-GB" sz="2800" b="1" dirty="0" err="1" smtClean="0"/>
              <a:t>κάθε</a:t>
            </a:r>
            <a:r>
              <a:rPr lang="en-GB" sz="2800" b="1" dirty="0" smtClean="0"/>
              <a:t> </a:t>
            </a:r>
            <a:r>
              <a:rPr lang="en-GB" sz="2800" b="1" dirty="0" err="1" smtClean="0"/>
              <a:t>ηλικία</a:t>
            </a:r>
            <a:r>
              <a:rPr lang="en-GB" sz="2800" b="1" dirty="0" smtClean="0"/>
              <a:t>)</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smtClean="0">
                <a:solidFill>
                  <a:srgbClr val="FFFF00"/>
                </a:solidFill>
              </a:rPr>
              <a:t>Τ</a:t>
            </a:r>
            <a:r>
              <a:rPr lang="el-GR" sz="2800" b="1" u="sng" dirty="0" smtClean="0">
                <a:solidFill>
                  <a:srgbClr val="FFFF00"/>
                </a:solidFill>
              </a:rPr>
              <a:t>ί</a:t>
            </a:r>
            <a:r>
              <a:rPr lang="en-GB" sz="2800" b="1" dirty="0" smtClean="0">
                <a:solidFill>
                  <a:srgbClr val="FFFF00"/>
                </a:solidFill>
              </a:rPr>
              <a:t> </a:t>
            </a:r>
            <a:r>
              <a:rPr lang="en-GB" sz="2800" b="1" u="sng" dirty="0" err="1" smtClean="0">
                <a:solidFill>
                  <a:srgbClr val="FFFF00"/>
                </a:solidFill>
              </a:rPr>
              <a:t>μαθαίνo</a:t>
            </a:r>
            <a:r>
              <a:rPr lang="el-GR" sz="2800" b="1" u="sng" dirty="0" smtClean="0">
                <a:solidFill>
                  <a:srgbClr val="FFFF00"/>
                </a:solidFill>
              </a:rPr>
              <a:t>υν;</a:t>
            </a:r>
            <a:r>
              <a:rPr lang="en-GB" sz="2800" b="1" dirty="0" smtClean="0"/>
              <a:t> </a:t>
            </a:r>
            <a:r>
              <a:rPr lang="en-GB" sz="2800" b="1" dirty="0" err="1" smtClean="0"/>
              <a:t>δηλ</a:t>
            </a:r>
            <a:r>
              <a:rPr lang="en-GB" sz="2800" b="1" dirty="0" smtClean="0"/>
              <a:t>. </a:t>
            </a:r>
            <a:r>
              <a:rPr lang="el-GR" sz="2800" b="1" dirty="0" smtClean="0"/>
              <a:t>τί θεωρούμε ότι είναι γλώσσα, </a:t>
            </a:r>
            <a:r>
              <a:rPr lang="en-GB" sz="2800" b="1" dirty="0" err="1" smtClean="0"/>
              <a:t>π.χ</a:t>
            </a:r>
            <a:r>
              <a:rPr lang="en-GB" sz="2800" b="1" dirty="0" smtClean="0"/>
              <a:t>. </a:t>
            </a:r>
            <a:r>
              <a:rPr lang="en-GB" sz="2800" b="1" dirty="0" err="1" smtClean="0"/>
              <a:t>σύστημα</a:t>
            </a:r>
            <a:r>
              <a:rPr lang="en-GB" sz="2800" b="1" dirty="0" smtClean="0"/>
              <a:t> </a:t>
            </a:r>
            <a:r>
              <a:rPr lang="en-GB" sz="2800" b="1" dirty="0" err="1" smtClean="0"/>
              <a:t>στοιχείων</a:t>
            </a:r>
            <a:r>
              <a:rPr lang="en-GB" sz="2800" b="1" dirty="0" smtClean="0"/>
              <a:t> </a:t>
            </a:r>
            <a:r>
              <a:rPr lang="en-GB" sz="2800" b="1" dirty="0" err="1" smtClean="0"/>
              <a:t>και</a:t>
            </a:r>
            <a:r>
              <a:rPr lang="en-GB" sz="2800" b="1" dirty="0" smtClean="0"/>
              <a:t> </a:t>
            </a:r>
            <a:r>
              <a:rPr lang="en-GB" sz="2800" b="1" dirty="0" err="1" smtClean="0"/>
              <a:t>κανόνων</a:t>
            </a:r>
            <a:r>
              <a:rPr lang="en-GB" sz="2800" b="1" dirty="0" smtClean="0"/>
              <a:t> ή </a:t>
            </a:r>
            <a:r>
              <a:rPr lang="en-GB" sz="2800" b="1" dirty="0" err="1" smtClean="0"/>
              <a:t>άθροισμα</a:t>
            </a:r>
            <a:r>
              <a:rPr lang="en-GB" sz="2800" b="1" dirty="0" smtClean="0"/>
              <a:t> </a:t>
            </a:r>
            <a:r>
              <a:rPr lang="en-GB" sz="2800" b="1" dirty="0" err="1" smtClean="0"/>
              <a:t>εκφράσεων</a:t>
            </a:r>
            <a:r>
              <a:rPr lang="en-GB" sz="2800" b="1" dirty="0" smtClean="0"/>
              <a:t>;</a:t>
            </a:r>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solidFill>
                  <a:srgbClr val="FFFF00"/>
                </a:solidFill>
              </a:rPr>
              <a:t>Πώς </a:t>
            </a:r>
            <a:r>
              <a:rPr lang="en-GB" sz="2800" b="1" u="sng" dirty="0" err="1" smtClean="0">
                <a:solidFill>
                  <a:srgbClr val="FFFF00"/>
                </a:solidFill>
              </a:rPr>
              <a:t>μαθαίνεται</a:t>
            </a:r>
            <a:r>
              <a:rPr lang="el-GR" sz="2800" b="1" u="sng" dirty="0" smtClean="0">
                <a:solidFill>
                  <a:srgbClr val="FFFF00"/>
                </a:solidFill>
              </a:rPr>
              <a:t>;</a:t>
            </a:r>
            <a:r>
              <a:rPr lang="el-GR" sz="2800" b="1" dirty="0" smtClean="0"/>
              <a:t>  δηλ. τις συνθήκες κάτω από τις οποίες την κατακτούν τα παιδιά, π.χ.</a:t>
            </a:r>
            <a:r>
              <a:rPr lang="en-GB" sz="2800" b="1" dirty="0" smtClean="0"/>
              <a:t> </a:t>
            </a:r>
            <a:r>
              <a:rPr lang="en-GB" sz="2800" b="1" dirty="0" err="1" smtClean="0"/>
              <a:t>γρήγορα</a:t>
            </a:r>
            <a:r>
              <a:rPr lang="en-GB" sz="2800" b="1" dirty="0" smtClean="0"/>
              <a:t> </a:t>
            </a:r>
            <a:r>
              <a:rPr lang="en-GB" sz="2800" b="1" dirty="0" err="1" smtClean="0"/>
              <a:t>και</a:t>
            </a:r>
            <a:r>
              <a:rPr lang="en-GB" sz="2800" b="1" dirty="0" smtClean="0"/>
              <a:t> </a:t>
            </a:r>
            <a:r>
              <a:rPr lang="en-GB" sz="2800" b="1" dirty="0" err="1" smtClean="0"/>
              <a:t>απότομα</a:t>
            </a:r>
            <a:r>
              <a:rPr lang="en-GB" sz="2800" b="1" dirty="0" smtClean="0"/>
              <a:t>, </a:t>
            </a:r>
            <a:r>
              <a:rPr lang="en-GB" sz="2800" b="1" dirty="0" err="1" smtClean="0"/>
              <a:t>σταδιακά</a:t>
            </a:r>
            <a:r>
              <a:rPr lang="en-GB" sz="2800" b="1" dirty="0" smtClean="0"/>
              <a:t> </a:t>
            </a:r>
            <a:r>
              <a:rPr lang="en-GB" sz="2800" b="1" dirty="0" err="1" smtClean="0"/>
              <a:t>και</a:t>
            </a:r>
            <a:r>
              <a:rPr lang="en-GB" sz="2800" b="1" dirty="0" smtClean="0"/>
              <a:t> </a:t>
            </a:r>
            <a:r>
              <a:rPr lang="en-GB" sz="2800" b="1" dirty="0" err="1" smtClean="0"/>
              <a:t>μακροπρόθεσμα</a:t>
            </a:r>
            <a:r>
              <a:rPr lang="en-GB" sz="2800" b="1" dirty="0" smtClean="0"/>
              <a:t>, </a:t>
            </a:r>
            <a:r>
              <a:rPr lang="en-GB" sz="2800" b="1" dirty="0" err="1" smtClean="0"/>
              <a:t>με</a:t>
            </a:r>
            <a:r>
              <a:rPr lang="en-GB" sz="2800" b="1" dirty="0" smtClean="0"/>
              <a:t> </a:t>
            </a:r>
            <a:r>
              <a:rPr lang="en-GB" sz="2800" b="1" dirty="0" err="1" smtClean="0"/>
              <a:t>τη</a:t>
            </a:r>
            <a:r>
              <a:rPr lang="en-GB" sz="2800" b="1" dirty="0" smtClean="0"/>
              <a:t> </a:t>
            </a:r>
            <a:r>
              <a:rPr lang="en-GB" sz="2800" b="1" dirty="0" err="1" smtClean="0"/>
              <a:t>βοήθεια</a:t>
            </a:r>
            <a:r>
              <a:rPr lang="en-GB" sz="2800" b="1" dirty="0" smtClean="0"/>
              <a:t> </a:t>
            </a:r>
            <a:r>
              <a:rPr lang="en-GB" sz="2800" b="1" dirty="0" err="1" smtClean="0"/>
              <a:t>των</a:t>
            </a:r>
            <a:r>
              <a:rPr lang="en-GB" sz="2800" b="1" dirty="0" smtClean="0"/>
              <a:t> </a:t>
            </a:r>
            <a:r>
              <a:rPr lang="en-GB" sz="2800" b="1" dirty="0" err="1" smtClean="0"/>
              <a:t>ενηλίκων</a:t>
            </a:r>
            <a:r>
              <a:rPr lang="en-GB" sz="2800" b="1" dirty="0" smtClean="0"/>
              <a:t> ή </a:t>
            </a:r>
            <a:r>
              <a:rPr lang="en-GB" sz="2800" b="1" dirty="0" err="1" smtClean="0"/>
              <a:t>όχι</a:t>
            </a:r>
            <a:r>
              <a:rPr lang="en-GB" sz="2800" b="1" dirty="0" smtClean="0"/>
              <a:t>;</a:t>
            </a:r>
            <a:r>
              <a:rPr lang="el-GR" sz="2800" b="1" dirty="0" smtClean="0"/>
              <a:t> </a:t>
            </a:r>
            <a:endParaRPr lang="en-GB" sz="2800" b="1" dirty="0" smtClean="0"/>
          </a:p>
          <a:p>
            <a:pPr eaLnBrk="1" hangingPunct="1">
              <a:lnSpc>
                <a:spcPct val="10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t>Τι</a:t>
            </a:r>
            <a:r>
              <a:rPr lang="en-GB" sz="2800" b="1" dirty="0" smtClean="0"/>
              <a:t> </a:t>
            </a:r>
            <a:r>
              <a:rPr lang="en-GB" sz="2800" b="1" dirty="0" err="1" smtClean="0"/>
              <a:t>γνωρίζουμε</a:t>
            </a:r>
            <a:r>
              <a:rPr lang="en-GB" sz="2800" b="1" dirty="0" smtClean="0"/>
              <a:t> </a:t>
            </a:r>
            <a:r>
              <a:rPr lang="en-GB" sz="2800" b="1" dirty="0" err="1" smtClean="0"/>
              <a:t>για</a:t>
            </a:r>
            <a:r>
              <a:rPr lang="en-GB" sz="2800" b="1" dirty="0" smtClean="0"/>
              <a:t> </a:t>
            </a:r>
            <a:r>
              <a:rPr lang="en-GB" sz="2800" b="1" dirty="0" err="1" smtClean="0"/>
              <a:t>το</a:t>
            </a:r>
            <a:r>
              <a:rPr lang="en-GB" sz="2800" b="1" dirty="0" smtClean="0"/>
              <a:t> </a:t>
            </a:r>
            <a:r>
              <a:rPr lang="en-GB" sz="2800" b="1" u="sng" dirty="0" err="1" smtClean="0">
                <a:solidFill>
                  <a:srgbClr val="FFFF00"/>
                </a:solidFill>
              </a:rPr>
              <a:t>παιδί</a:t>
            </a:r>
            <a:r>
              <a:rPr lang="el-GR" sz="2800" b="1" u="sng" dirty="0" smtClean="0">
                <a:solidFill>
                  <a:srgbClr val="FFFF00"/>
                </a:solidFill>
              </a:rPr>
              <a:t>, τον εγκέφαλο </a:t>
            </a:r>
            <a:r>
              <a:rPr lang="en-GB" sz="2800" b="1" u="sng" dirty="0" err="1" smtClean="0">
                <a:solidFill>
                  <a:srgbClr val="FFFF00"/>
                </a:solidFill>
              </a:rPr>
              <a:t>και</a:t>
            </a:r>
            <a:r>
              <a:rPr lang="en-GB" sz="2800" b="1" u="sng" dirty="0" smtClean="0">
                <a:solidFill>
                  <a:srgbClr val="FFFF00"/>
                </a:solidFill>
              </a:rPr>
              <a:t> </a:t>
            </a:r>
            <a:r>
              <a:rPr lang="en-GB" sz="2800" b="1" u="sng" dirty="0" err="1" smtClean="0">
                <a:solidFill>
                  <a:srgbClr val="FFFF00"/>
                </a:solidFill>
              </a:rPr>
              <a:t>τις</a:t>
            </a:r>
            <a:r>
              <a:rPr lang="en-GB" sz="2800" b="1" u="sng" dirty="0" smtClean="0">
                <a:solidFill>
                  <a:srgbClr val="FFFF00"/>
                </a:solidFill>
              </a:rPr>
              <a:t> </a:t>
            </a:r>
            <a:r>
              <a:rPr lang="el-GR" sz="2800" b="1" u="sng" dirty="0" smtClean="0">
                <a:solidFill>
                  <a:srgbClr val="FFFF00"/>
                </a:solidFill>
              </a:rPr>
              <a:t>γνωσιακές </a:t>
            </a:r>
            <a:r>
              <a:rPr lang="en-GB" sz="2800" b="1" u="sng" dirty="0" err="1" smtClean="0">
                <a:solidFill>
                  <a:srgbClr val="FFFF00"/>
                </a:solidFill>
              </a:rPr>
              <a:t>ικανότητες</a:t>
            </a:r>
            <a:r>
              <a:rPr lang="en-GB" sz="2800" b="1" u="sng" dirty="0" smtClean="0">
                <a:solidFill>
                  <a:srgbClr val="FFFF00"/>
                </a:solidFill>
              </a:rPr>
              <a:t> </a:t>
            </a:r>
            <a:r>
              <a:rPr lang="el-GR" sz="2800" b="1" u="sng" dirty="0" smtClean="0">
                <a:solidFill>
                  <a:srgbClr val="FFFF00"/>
                </a:solidFill>
              </a:rPr>
              <a:t>που διαθέτει, π.χ. </a:t>
            </a:r>
            <a:r>
              <a:rPr lang="en-GB" sz="2800" b="1" u="sng" dirty="0" err="1" smtClean="0">
                <a:solidFill>
                  <a:srgbClr val="FFFF00"/>
                </a:solidFill>
              </a:rPr>
              <a:t>μάθησης</a:t>
            </a:r>
            <a:r>
              <a:rPr lang="en-GB" sz="2800" b="1" u="sng" dirty="0" smtClean="0">
                <a:solidFill>
                  <a:srgbClr val="FFFF00"/>
                </a:solidFill>
              </a:rPr>
              <a:t>, </a:t>
            </a:r>
            <a:r>
              <a:rPr lang="en-GB" sz="2800" b="1" u="sng" dirty="0" err="1" smtClean="0">
                <a:solidFill>
                  <a:srgbClr val="FFFF00"/>
                </a:solidFill>
              </a:rPr>
              <a:t>αντίληψης</a:t>
            </a:r>
            <a:r>
              <a:rPr lang="en-GB" sz="2800" b="1" u="sng" dirty="0" smtClean="0">
                <a:solidFill>
                  <a:srgbClr val="FFFF00"/>
                </a:solidFill>
              </a:rPr>
              <a:t>, </a:t>
            </a:r>
            <a:r>
              <a:rPr lang="en-GB" sz="2800" b="1" u="sng" dirty="0" err="1" smtClean="0">
                <a:solidFill>
                  <a:srgbClr val="FFFF00"/>
                </a:solidFill>
              </a:rPr>
              <a:t>μνήμη</a:t>
            </a:r>
            <a:r>
              <a:rPr lang="el-GR" sz="2800" b="1" u="sng" dirty="0" smtClean="0">
                <a:solidFill>
                  <a:srgbClr val="FFFF00"/>
                </a:solidFill>
              </a:rPr>
              <a:t>ς</a:t>
            </a:r>
            <a:r>
              <a:rPr lang="en-GB" sz="2800" b="1" dirty="0" smtClean="0"/>
              <a:t> </a:t>
            </a:r>
          </a:p>
          <a:p>
            <a:pPr>
              <a:defRPr/>
            </a:pPr>
            <a:endParaRPr lang="el-GR" sz="2800" dirty="0"/>
          </a:p>
        </p:txBody>
      </p:sp>
      <p:sp>
        <p:nvSpPr>
          <p:cNvPr id="43011"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62907C5-4144-4C86-AF58-B9E7AD90939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a:t>
            </a:fld>
            <a:endParaRPr lang="en-GB" altLang="el-GR" sz="12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BCDE6E21-2E1E-40D9-894F-3F4CA427421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30</a:t>
            </a:fld>
            <a:endParaRPr lang="en-GB" altLang="el-GR" sz="1200" smtClean="0">
              <a:latin typeface="Arial" panose="020B0604020202020204" pitchFamily="34" charset="0"/>
            </a:endParaRPr>
          </a:p>
        </p:txBody>
      </p:sp>
      <p:sp>
        <p:nvSpPr>
          <p:cNvPr id="21505" name="Rectangle 1"/>
          <p:cNvSpPr>
            <a:spLocks noGrp="1" noChangeArrowheads="1"/>
          </p:cNvSpPr>
          <p:nvPr>
            <p:ph type="body"/>
          </p:nvPr>
        </p:nvSpPr>
        <p:spPr>
          <a:xfrm>
            <a:off x="0" y="0"/>
            <a:ext cx="9144000" cy="6858000"/>
          </a:xfrm>
        </p:spPr>
        <p:txBody>
          <a:bodyPr anchor="t"/>
          <a:lstStyle/>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Κονστρουκτιβισμός</a:t>
            </a:r>
            <a:r>
              <a:rPr lang="en-GB" sz="3200" dirty="0" smtClean="0">
                <a:solidFill>
                  <a:srgbClr val="FFFFFF"/>
                </a:solidFill>
              </a:rPr>
              <a:t>:  </a:t>
            </a:r>
            <a:r>
              <a:rPr lang="en-GB" sz="3200" dirty="0" err="1" smtClean="0">
                <a:solidFill>
                  <a:srgbClr val="99FFCC"/>
                </a:solidFill>
              </a:rPr>
              <a:t>ΝΑΙ</a:t>
            </a:r>
            <a:endParaRPr lang="el-GR" sz="3200" dirty="0" smtClean="0">
              <a:solidFill>
                <a:srgbClr val="99FFCC"/>
              </a:solidFill>
            </a:endParaRPr>
          </a:p>
          <a:p>
            <a:pPr marL="339725" indent="-339725" eaLnBrk="1" hangingPunct="1">
              <a:lnSpc>
                <a:spcPct val="80000"/>
              </a:lnSpc>
              <a:spcBef>
                <a:spcPts val="6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dirty="0" smtClean="0">
              <a:solidFill>
                <a:srgbClr val="99FFCC"/>
              </a:solidFill>
            </a:endParaRPr>
          </a:p>
          <a:p>
            <a:pPr marL="274638" indent="-274638"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παιδί</a:t>
            </a:r>
            <a:r>
              <a:rPr lang="en-GB" sz="2800" dirty="0" smtClean="0">
                <a:solidFill>
                  <a:srgbClr val="99FFCC"/>
                </a:solidFill>
              </a:rPr>
              <a:t> </a:t>
            </a:r>
            <a:r>
              <a:rPr lang="en-GB" sz="2800" dirty="0" err="1" smtClean="0">
                <a:solidFill>
                  <a:srgbClr val="99FFCC"/>
                </a:solidFill>
              </a:rPr>
              <a:t>δεν</a:t>
            </a:r>
            <a:r>
              <a:rPr lang="en-GB" sz="2800" dirty="0" smtClean="0">
                <a:solidFill>
                  <a:srgbClr val="99FFCC"/>
                </a:solidFill>
              </a:rPr>
              <a:t> </a:t>
            </a:r>
            <a:r>
              <a:rPr lang="en-GB" sz="2800" dirty="0" err="1" smtClean="0">
                <a:solidFill>
                  <a:srgbClr val="99FFCC"/>
                </a:solidFill>
              </a:rPr>
              <a:t>αναλύει</a:t>
            </a:r>
            <a:r>
              <a:rPr lang="en-GB" sz="2800" dirty="0" smtClean="0">
                <a:solidFill>
                  <a:srgbClr val="99FFCC"/>
                </a:solidFill>
              </a:rPr>
              <a:t> </a:t>
            </a:r>
            <a:r>
              <a:rPr lang="en-GB" sz="2800" dirty="0" err="1" smtClean="0">
                <a:solidFill>
                  <a:srgbClr val="99FFCC"/>
                </a:solidFill>
              </a:rPr>
              <a:t>τυφλά</a:t>
            </a:r>
            <a:r>
              <a:rPr lang="en-GB" sz="2800" dirty="0" smtClean="0">
                <a:solidFill>
                  <a:srgbClr val="99FFCC"/>
                </a:solidFill>
              </a:rPr>
              <a:t> </a:t>
            </a:r>
            <a:r>
              <a:rPr lang="en-GB" sz="2800" dirty="0" err="1" smtClean="0">
                <a:solidFill>
                  <a:srgbClr val="99FFCC"/>
                </a:solidFill>
              </a:rPr>
              <a:t>αλλά</a:t>
            </a:r>
            <a:r>
              <a:rPr lang="en-GB" sz="2800" dirty="0" smtClean="0">
                <a:solidFill>
                  <a:srgbClr val="99FFCC"/>
                </a:solidFill>
              </a:rPr>
              <a:t>  </a:t>
            </a:r>
            <a:r>
              <a:rPr lang="en-GB" sz="2800" dirty="0" err="1" smtClean="0">
                <a:solidFill>
                  <a:srgbClr val="99FFCC"/>
                </a:solidFill>
              </a:rPr>
              <a:t>καθοδηγείται</a:t>
            </a:r>
            <a:r>
              <a:rPr lang="en-GB" sz="2800" dirty="0" smtClean="0">
                <a:solidFill>
                  <a:srgbClr val="99FFCC"/>
                </a:solidFill>
              </a:rPr>
              <a:t> </a:t>
            </a:r>
            <a:r>
              <a:rPr lang="en-GB" sz="2800" dirty="0" err="1" smtClean="0">
                <a:solidFill>
                  <a:srgbClr val="99FFCC"/>
                </a:solidFill>
              </a:rPr>
              <a:t>από</a:t>
            </a:r>
            <a:r>
              <a:rPr lang="en-GB" sz="2800" dirty="0" smtClean="0">
                <a:solidFill>
                  <a:srgbClr val="99FFCC"/>
                </a:solidFill>
              </a:rPr>
              <a:t> </a:t>
            </a:r>
            <a:r>
              <a:rPr lang="en-GB" sz="2800" dirty="0" err="1" smtClean="0">
                <a:solidFill>
                  <a:srgbClr val="99FFCC"/>
                </a:solidFill>
              </a:rPr>
              <a:t>το</a:t>
            </a:r>
            <a:r>
              <a:rPr lang="en-GB" sz="2800" dirty="0" smtClean="0">
                <a:solidFill>
                  <a:srgbClr val="99FFCC"/>
                </a:solidFill>
              </a:rPr>
              <a:t> </a:t>
            </a:r>
            <a:r>
              <a:rPr lang="en-GB" sz="2800" dirty="0" err="1" smtClean="0">
                <a:solidFill>
                  <a:srgbClr val="99FFCC"/>
                </a:solidFill>
              </a:rPr>
              <a:t>νόημα</a:t>
            </a:r>
            <a:r>
              <a:rPr lang="en-GB" sz="2800" dirty="0" smtClean="0">
                <a:solidFill>
                  <a:srgbClr val="99FFCC"/>
                </a:solidFill>
              </a:rPr>
              <a:t> </a:t>
            </a:r>
            <a:r>
              <a:rPr lang="en-GB" sz="2800" dirty="0" err="1" smtClean="0">
                <a:solidFill>
                  <a:srgbClr val="99FFCC"/>
                </a:solidFill>
              </a:rPr>
              <a:t>των</a:t>
            </a:r>
            <a:r>
              <a:rPr lang="en-GB" sz="2800" dirty="0" smtClean="0">
                <a:solidFill>
                  <a:srgbClr val="99FFCC"/>
                </a:solidFill>
              </a:rPr>
              <a:t> </a:t>
            </a:r>
            <a:r>
              <a:rPr lang="en-GB" sz="2800" dirty="0" err="1" smtClean="0">
                <a:solidFill>
                  <a:srgbClr val="99FFCC"/>
                </a:solidFill>
              </a:rPr>
              <a:t>εκφράσεων</a:t>
            </a:r>
            <a:r>
              <a:rPr lang="en-GB" sz="2800" dirty="0" smtClean="0">
                <a:solidFill>
                  <a:srgbClr val="99FFCC"/>
                </a:solidFill>
              </a:rPr>
              <a:t> </a:t>
            </a:r>
            <a:r>
              <a:rPr lang="en-GB" sz="2800" dirty="0" err="1" smtClean="0">
                <a:solidFill>
                  <a:srgbClr val="99FFCC"/>
                </a:solidFill>
              </a:rPr>
              <a:t>και</a:t>
            </a:r>
            <a:r>
              <a:rPr lang="en-GB" sz="2800" dirty="0" smtClean="0">
                <a:solidFill>
                  <a:srgbClr val="99FFCC"/>
                </a:solidFill>
              </a:rPr>
              <a:t> </a:t>
            </a:r>
            <a:r>
              <a:rPr lang="en-GB" sz="2800" dirty="0" err="1" smtClean="0">
                <a:solidFill>
                  <a:srgbClr val="99FFCC"/>
                </a:solidFill>
              </a:rPr>
              <a:t>διευκολύνεται</a:t>
            </a:r>
            <a:r>
              <a:rPr lang="en-GB" sz="2800" dirty="0" smtClean="0">
                <a:solidFill>
                  <a:srgbClr val="99FFCC"/>
                </a:solidFill>
              </a:rPr>
              <a:t> </a:t>
            </a:r>
            <a:r>
              <a:rPr lang="en-GB" sz="2800" dirty="0" err="1" smtClean="0">
                <a:solidFill>
                  <a:srgbClr val="99FFCC"/>
                </a:solidFill>
              </a:rPr>
              <a:t>από</a:t>
            </a:r>
            <a:r>
              <a:rPr lang="en-GB" sz="2800" dirty="0" smtClean="0">
                <a:solidFill>
                  <a:srgbClr val="99FFCC"/>
                </a:solidFill>
              </a:rPr>
              <a:t> </a:t>
            </a:r>
            <a:r>
              <a:rPr lang="en-GB" sz="2800" dirty="0" err="1" smtClean="0">
                <a:solidFill>
                  <a:srgbClr val="99FFCC"/>
                </a:solidFill>
              </a:rPr>
              <a:t>την</a:t>
            </a:r>
            <a:r>
              <a:rPr lang="en-GB" sz="2800" dirty="0" smtClean="0">
                <a:solidFill>
                  <a:srgbClr val="99FFCC"/>
                </a:solidFill>
              </a:rPr>
              <a:t> </a:t>
            </a:r>
            <a:r>
              <a:rPr lang="en-GB" sz="2800" dirty="0" err="1" smtClean="0">
                <a:solidFill>
                  <a:srgbClr val="99FFCC"/>
                </a:solidFill>
              </a:rPr>
              <a:t>αλληλεπίδραση</a:t>
            </a:r>
            <a:r>
              <a:rPr lang="en-GB" sz="2800" dirty="0" smtClean="0">
                <a:solidFill>
                  <a:srgbClr val="99FFCC"/>
                </a:solidFill>
              </a:rPr>
              <a:t> </a:t>
            </a:r>
            <a:r>
              <a:rPr lang="en-GB" sz="2800" dirty="0" err="1" smtClean="0">
                <a:solidFill>
                  <a:srgbClr val="99FFCC"/>
                </a:solidFill>
              </a:rPr>
              <a:t>με</a:t>
            </a:r>
            <a:r>
              <a:rPr lang="en-GB" sz="2800" dirty="0" smtClean="0">
                <a:solidFill>
                  <a:srgbClr val="99FFCC"/>
                </a:solidFill>
              </a:rPr>
              <a:t> </a:t>
            </a:r>
            <a:r>
              <a:rPr lang="en-GB" sz="2800" dirty="0" err="1" smtClean="0">
                <a:solidFill>
                  <a:srgbClr val="99FFCC"/>
                </a:solidFill>
              </a:rPr>
              <a:t>τους</a:t>
            </a:r>
            <a:r>
              <a:rPr lang="en-GB" sz="2800" dirty="0" smtClean="0">
                <a:solidFill>
                  <a:srgbClr val="99FFCC"/>
                </a:solidFill>
              </a:rPr>
              <a:t> </a:t>
            </a:r>
            <a:r>
              <a:rPr lang="en-GB" sz="2800" dirty="0" err="1" smtClean="0">
                <a:solidFill>
                  <a:srgbClr val="99FFCC"/>
                </a:solidFill>
              </a:rPr>
              <a:t>άλλους</a:t>
            </a:r>
            <a:r>
              <a:rPr lang="en-GB" sz="2800" dirty="0" smtClean="0">
                <a:solidFill>
                  <a:srgbClr val="FFFFFF"/>
                </a:solidFill>
              </a:rPr>
              <a:t>. </a:t>
            </a:r>
            <a:r>
              <a:rPr lang="en-GB" sz="2800" dirty="0" err="1" smtClean="0">
                <a:solidFill>
                  <a:srgbClr val="FFFFFF"/>
                </a:solidFill>
              </a:rPr>
              <a:t>Οι</a:t>
            </a:r>
            <a:r>
              <a:rPr lang="en-GB" sz="2800" dirty="0" smtClean="0">
                <a:solidFill>
                  <a:srgbClr val="FFFFFF"/>
                </a:solidFill>
              </a:rPr>
              <a:t> </a:t>
            </a:r>
            <a:r>
              <a:rPr lang="el-GR" sz="2800" dirty="0" smtClean="0">
                <a:solidFill>
                  <a:srgbClr val="FFFFFF"/>
                </a:solidFill>
              </a:rPr>
              <a:t>ενήλικες δείχνουν έμμεσα </a:t>
            </a:r>
            <a:r>
              <a:rPr lang="en-GB" sz="2800" dirty="0" err="1" smtClean="0">
                <a:solidFill>
                  <a:srgbClr val="FFFFFF"/>
                </a:solidFill>
              </a:rPr>
              <a:t>τη</a:t>
            </a:r>
            <a:r>
              <a:rPr lang="en-GB" sz="2800" dirty="0" smtClean="0">
                <a:solidFill>
                  <a:srgbClr val="FFFFFF"/>
                </a:solidFill>
              </a:rPr>
              <a:t> </a:t>
            </a:r>
            <a:r>
              <a:rPr lang="en-GB" sz="2800" dirty="0" err="1" smtClean="0">
                <a:solidFill>
                  <a:srgbClr val="FFFFFF"/>
                </a:solidFill>
              </a:rPr>
              <a:t>δομή</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n-GB" sz="2800" dirty="0" err="1" smtClean="0">
                <a:solidFill>
                  <a:srgbClr val="FFFFFF"/>
                </a:solidFill>
              </a:rPr>
              <a:t>το</a:t>
            </a:r>
            <a:r>
              <a:rPr lang="en-GB" sz="2800" dirty="0" smtClean="0">
                <a:solidFill>
                  <a:srgbClr val="FFFFFF"/>
                </a:solidFill>
              </a:rPr>
              <a:t> </a:t>
            </a:r>
            <a:r>
              <a:rPr lang="en-GB" sz="2800" dirty="0" err="1" smtClean="0">
                <a:solidFill>
                  <a:srgbClr val="FFFFFF"/>
                </a:solidFill>
              </a:rPr>
              <a:t>νόημα</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γλώσσας</a:t>
            </a:r>
            <a:r>
              <a:rPr lang="en-GB" sz="2800" dirty="0" smtClean="0">
                <a:solidFill>
                  <a:srgbClr val="FFFFFF"/>
                </a:solidFill>
              </a:rPr>
              <a:t>, </a:t>
            </a:r>
            <a:r>
              <a:rPr lang="el-GR" sz="2800" dirty="0" smtClean="0">
                <a:solidFill>
                  <a:srgbClr val="FFFFFF"/>
                </a:solidFill>
              </a:rPr>
              <a:t>απλοποιώντας εκφράσεις και επαναλαμβάνοντας. </a:t>
            </a:r>
            <a:r>
              <a:rPr lang="en-GB" sz="2800" dirty="0" smtClean="0">
                <a:solidFill>
                  <a:srgbClr val="FFFFFF"/>
                </a:solidFill>
              </a:rPr>
              <a:t> </a:t>
            </a:r>
            <a:r>
              <a:rPr lang="en-GB" sz="2800" dirty="0" err="1" smtClean="0">
                <a:solidFill>
                  <a:srgbClr val="FFFFFF"/>
                </a:solidFill>
              </a:rPr>
              <a:t>Καταφέρνουν</a:t>
            </a:r>
            <a:r>
              <a:rPr lang="en-GB" sz="2800" dirty="0" smtClean="0">
                <a:solidFill>
                  <a:srgbClr val="FFFFFF"/>
                </a:solidFill>
              </a:rPr>
              <a:t> </a:t>
            </a:r>
            <a:r>
              <a:rPr lang="en-GB" sz="2800" dirty="0" err="1" smtClean="0">
                <a:solidFill>
                  <a:srgbClr val="FFFFFF"/>
                </a:solidFill>
              </a:rPr>
              <a:t>να</a:t>
            </a:r>
            <a:r>
              <a:rPr lang="en-GB" sz="2800" dirty="0" smtClean="0">
                <a:solidFill>
                  <a:srgbClr val="FFFFFF"/>
                </a:solidFill>
              </a:rPr>
              <a:t> ε</a:t>
            </a:r>
            <a:r>
              <a:rPr lang="el-GR" sz="2800" dirty="0" err="1" smtClean="0">
                <a:solidFill>
                  <a:srgbClr val="FFFFFF"/>
                </a:solidFill>
              </a:rPr>
              <a:t>στιάσουν</a:t>
            </a:r>
            <a:r>
              <a:rPr lang="el-GR" sz="2800" dirty="0" smtClean="0">
                <a:solidFill>
                  <a:srgbClr val="FFFFFF"/>
                </a:solidFill>
              </a:rPr>
              <a:t> </a:t>
            </a:r>
            <a:r>
              <a:rPr lang="en-GB" sz="2800" dirty="0" err="1" smtClean="0">
                <a:solidFill>
                  <a:srgbClr val="FFFFFF"/>
                </a:solidFill>
              </a:rPr>
              <a:t>την</a:t>
            </a:r>
            <a:r>
              <a:rPr lang="en-GB" sz="2800" dirty="0" smtClean="0">
                <a:solidFill>
                  <a:srgbClr val="FFFFFF"/>
                </a:solidFill>
              </a:rPr>
              <a:t> </a:t>
            </a:r>
            <a:r>
              <a:rPr lang="en-GB" sz="2800" dirty="0" err="1" smtClean="0">
                <a:solidFill>
                  <a:srgbClr val="FFFFFF"/>
                </a:solidFill>
              </a:rPr>
              <a:t>προσοχή</a:t>
            </a:r>
            <a:r>
              <a:rPr lang="en-GB" sz="2800" dirty="0" smtClean="0">
                <a:solidFill>
                  <a:srgbClr val="FFFFFF"/>
                </a:solidFill>
              </a:rPr>
              <a:t> </a:t>
            </a:r>
            <a:r>
              <a:rPr lang="en-GB" sz="2800" dirty="0" err="1" smtClean="0">
                <a:solidFill>
                  <a:srgbClr val="FFFFFF"/>
                </a:solidFill>
              </a:rPr>
              <a:t>του</a:t>
            </a:r>
            <a:r>
              <a:rPr lang="en-GB" sz="2800" dirty="0" smtClean="0">
                <a:solidFill>
                  <a:srgbClr val="FFFFFF"/>
                </a:solidFill>
              </a:rPr>
              <a:t> </a:t>
            </a:r>
            <a:r>
              <a:rPr lang="en-GB" sz="2800" dirty="0" err="1" smtClean="0">
                <a:solidFill>
                  <a:srgbClr val="FFFFFF"/>
                </a:solidFill>
              </a:rPr>
              <a:t>παιδιού</a:t>
            </a:r>
            <a:r>
              <a:rPr lang="en-GB" sz="2800" dirty="0" smtClean="0">
                <a:solidFill>
                  <a:srgbClr val="FFFFFF"/>
                </a:solidFill>
              </a:rPr>
              <a:t> </a:t>
            </a:r>
            <a:r>
              <a:rPr lang="en-GB" sz="2800" dirty="0" err="1" smtClean="0">
                <a:solidFill>
                  <a:srgbClr val="FFFFFF"/>
                </a:solidFill>
              </a:rPr>
              <a:t>στις</a:t>
            </a:r>
            <a:r>
              <a:rPr lang="en-GB" sz="2800" dirty="0" smtClean="0">
                <a:solidFill>
                  <a:srgbClr val="FFFFFF"/>
                </a:solidFill>
              </a:rPr>
              <a:t> </a:t>
            </a:r>
            <a:r>
              <a:rPr lang="en-GB" sz="2800" dirty="0" err="1" smtClean="0">
                <a:solidFill>
                  <a:srgbClr val="FFFFFF"/>
                </a:solidFill>
              </a:rPr>
              <a:t>κρίσιμες</a:t>
            </a:r>
            <a:r>
              <a:rPr lang="en-GB" sz="2800" dirty="0" smtClean="0">
                <a:solidFill>
                  <a:srgbClr val="FFFFFF"/>
                </a:solidFill>
              </a:rPr>
              <a:t> </a:t>
            </a:r>
            <a:r>
              <a:rPr lang="en-GB" sz="2800" dirty="0" err="1" smtClean="0">
                <a:solidFill>
                  <a:srgbClr val="FFFFFF"/>
                </a:solidFill>
              </a:rPr>
              <a:t>όψεις</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γλώσσας</a:t>
            </a:r>
            <a:r>
              <a:rPr lang="en-GB" sz="2800" dirty="0" smtClean="0">
                <a:solidFill>
                  <a:srgbClr val="FFFFFF"/>
                </a:solidFill>
              </a:rPr>
              <a:t> </a:t>
            </a:r>
            <a:r>
              <a:rPr lang="en-GB" sz="2800" dirty="0" err="1" smtClean="0">
                <a:solidFill>
                  <a:srgbClr val="FFFFFF"/>
                </a:solidFill>
              </a:rPr>
              <a:t>και</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σχέσης</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με</a:t>
            </a:r>
            <a:r>
              <a:rPr lang="en-GB" sz="2800" dirty="0" smtClean="0">
                <a:solidFill>
                  <a:srgbClr val="FFFFFF"/>
                </a:solidFill>
              </a:rPr>
              <a:t> </a:t>
            </a:r>
            <a:r>
              <a:rPr lang="en-GB" sz="2800" dirty="0" err="1" smtClean="0">
                <a:solidFill>
                  <a:srgbClr val="FFFFFF"/>
                </a:solidFill>
              </a:rPr>
              <a:t>τον</a:t>
            </a:r>
            <a:r>
              <a:rPr lang="en-GB" sz="2800" dirty="0" smtClean="0">
                <a:solidFill>
                  <a:srgbClr val="FFFFFF"/>
                </a:solidFill>
              </a:rPr>
              <a:t> </a:t>
            </a:r>
            <a:r>
              <a:rPr lang="en-GB" sz="2800" dirty="0" err="1" smtClean="0">
                <a:solidFill>
                  <a:srgbClr val="FFFFFF"/>
                </a:solidFill>
              </a:rPr>
              <a:t>κόσμο</a:t>
            </a:r>
            <a:r>
              <a:rPr lang="en-GB" sz="2800" dirty="0" smtClean="0">
                <a:solidFill>
                  <a:srgbClr val="FFFFFF"/>
                </a:solidFill>
              </a:rPr>
              <a:t>, </a:t>
            </a:r>
            <a:r>
              <a:rPr lang="en-GB" sz="2800" dirty="0" err="1" smtClean="0">
                <a:solidFill>
                  <a:srgbClr val="FFFFFF"/>
                </a:solidFill>
              </a:rPr>
              <a:t>ώστε</a:t>
            </a:r>
            <a:r>
              <a:rPr lang="en-GB" sz="2800" dirty="0" smtClean="0">
                <a:solidFill>
                  <a:srgbClr val="FFFFFF"/>
                </a:solidFill>
              </a:rPr>
              <a:t> η </a:t>
            </a:r>
            <a:r>
              <a:rPr lang="en-GB" sz="2800" dirty="0" err="1" smtClean="0">
                <a:solidFill>
                  <a:srgbClr val="FFFFFF"/>
                </a:solidFill>
              </a:rPr>
              <a:t>ανακάλυψ</a:t>
            </a:r>
            <a:r>
              <a:rPr lang="el-GR" sz="2800" dirty="0" smtClean="0">
                <a:solidFill>
                  <a:srgbClr val="FFFFFF"/>
                </a:solidFill>
              </a:rPr>
              <a:t>η των γλωσσικών κατηγοριών και κανόνων να διευκολύνεται </a:t>
            </a:r>
            <a:r>
              <a:rPr lang="en-GB" sz="2800" dirty="0" smtClean="0">
                <a:solidFill>
                  <a:srgbClr val="FFFFFF"/>
                </a:solidFill>
              </a:rPr>
              <a:t> </a:t>
            </a:r>
            <a:r>
              <a:rPr lang="en-GB" sz="2400" dirty="0" smtClean="0">
                <a:solidFill>
                  <a:srgbClr val="FFFFFF"/>
                </a:solidFill>
              </a:rPr>
              <a:t>(</a:t>
            </a:r>
            <a:r>
              <a:rPr lang="el-GR" sz="2400" dirty="0" smtClean="0">
                <a:solidFill>
                  <a:srgbClr val="FFFFFF"/>
                </a:solidFill>
              </a:rPr>
              <a:t>π.χ. </a:t>
            </a:r>
            <a:r>
              <a:rPr lang="en-US" sz="2400" dirty="0" smtClean="0">
                <a:solidFill>
                  <a:srgbClr val="FFFFFF"/>
                </a:solidFill>
              </a:rPr>
              <a:t>Bruner 1983, </a:t>
            </a:r>
            <a:r>
              <a:rPr lang="en-GB" sz="2400" dirty="0" err="1" smtClean="0">
                <a:solidFill>
                  <a:srgbClr val="FFFFFF"/>
                </a:solidFill>
              </a:rPr>
              <a:t>Tomasello</a:t>
            </a:r>
            <a:r>
              <a:rPr lang="en-GB" sz="2400" dirty="0" smtClean="0">
                <a:solidFill>
                  <a:srgbClr val="FFFFFF"/>
                </a:solidFill>
              </a:rPr>
              <a:t> 2003).</a:t>
            </a:r>
            <a:endParaRPr lang="el-GR" sz="2400" dirty="0" smtClean="0">
              <a:solidFill>
                <a:srgbClr val="FFFFFF"/>
              </a:solidFill>
            </a:endParaRPr>
          </a:p>
          <a:p>
            <a:pPr marL="274638" indent="-274638" algn="l" eaLnBrk="1" hangingPunct="1">
              <a:lnSpc>
                <a:spcPct val="80000"/>
              </a:lnSpc>
              <a:spcBef>
                <a:spcPts val="600"/>
              </a:spcBef>
              <a:buClr>
                <a:srgbClr val="A886E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dirty="0" smtClean="0">
              <a:solidFill>
                <a:srgbClr val="FFFFFF"/>
              </a:solidFill>
            </a:endParaRPr>
          </a:p>
          <a:p>
            <a:pPr marL="274638" indent="-274638" algn="l" eaLnBrk="1" hangingPunct="1">
              <a:lnSpc>
                <a:spcPct val="80000"/>
              </a:lnSpc>
              <a:spcBef>
                <a:spcPts val="600"/>
              </a:spcBef>
              <a:buClr>
                <a:srgbClr val="A886E0"/>
              </a:buClr>
              <a:buSzPct val="70000"/>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99FFCC"/>
                </a:solidFill>
              </a:rPr>
              <a:t>Προσομοίωση</a:t>
            </a:r>
            <a:r>
              <a:rPr lang="en-GB" sz="2800" dirty="0" smtClean="0">
                <a:solidFill>
                  <a:srgbClr val="99FFCC"/>
                </a:solidFill>
              </a:rPr>
              <a:t> </a:t>
            </a:r>
            <a:r>
              <a:rPr lang="en-GB" sz="2800" dirty="0" err="1" smtClean="0">
                <a:solidFill>
                  <a:srgbClr val="99FFCC"/>
                </a:solidFill>
              </a:rPr>
              <a:t>γλωσσικής</a:t>
            </a:r>
            <a:r>
              <a:rPr lang="en-GB" sz="2800" dirty="0" smtClean="0">
                <a:solidFill>
                  <a:srgbClr val="99FFCC"/>
                </a:solidFill>
              </a:rPr>
              <a:t> </a:t>
            </a:r>
            <a:r>
              <a:rPr lang="en-GB" sz="2800" dirty="0" err="1" smtClean="0">
                <a:solidFill>
                  <a:srgbClr val="99FFCC"/>
                </a:solidFill>
              </a:rPr>
              <a:t>μάθησης</a:t>
            </a:r>
            <a:r>
              <a:rPr lang="en-GB" sz="2800" dirty="0" smtClean="0">
                <a:solidFill>
                  <a:srgbClr val="99FFCC"/>
                </a:solidFill>
              </a:rPr>
              <a:t> </a:t>
            </a:r>
            <a:r>
              <a:rPr lang="en-GB" sz="2800" dirty="0" err="1" smtClean="0">
                <a:solidFill>
                  <a:srgbClr val="99FFCC"/>
                </a:solidFill>
              </a:rPr>
              <a:t>σε</a:t>
            </a:r>
            <a:r>
              <a:rPr lang="en-GB" sz="2800" dirty="0" smtClean="0">
                <a:solidFill>
                  <a:srgbClr val="99FFCC"/>
                </a:solidFill>
              </a:rPr>
              <a:t> </a:t>
            </a:r>
            <a:r>
              <a:rPr lang="en-GB" sz="2800" dirty="0" err="1" smtClean="0">
                <a:solidFill>
                  <a:srgbClr val="99FFCC"/>
                </a:solidFill>
              </a:rPr>
              <a:t>νέου</a:t>
            </a:r>
            <a:r>
              <a:rPr lang="en-GB" sz="2800" dirty="0" smtClean="0">
                <a:solidFill>
                  <a:srgbClr val="99FFCC"/>
                </a:solidFill>
              </a:rPr>
              <a:t> </a:t>
            </a:r>
            <a:r>
              <a:rPr lang="en-GB" sz="2800" dirty="0" err="1" smtClean="0">
                <a:solidFill>
                  <a:srgbClr val="99FFCC"/>
                </a:solidFill>
              </a:rPr>
              <a:t>τύπου</a:t>
            </a:r>
            <a:r>
              <a:rPr lang="en-GB" sz="2800" dirty="0" smtClean="0">
                <a:solidFill>
                  <a:srgbClr val="99FFCC"/>
                </a:solidFill>
              </a:rPr>
              <a:t> </a:t>
            </a:r>
            <a:r>
              <a:rPr lang="en-GB" sz="2800" dirty="0" err="1" smtClean="0">
                <a:solidFill>
                  <a:srgbClr val="99FFCC"/>
                </a:solidFill>
              </a:rPr>
              <a:t>υπολογιστικά</a:t>
            </a:r>
            <a:r>
              <a:rPr lang="en-GB" sz="2800" dirty="0" smtClean="0">
                <a:solidFill>
                  <a:srgbClr val="99FFCC"/>
                </a:solidFill>
              </a:rPr>
              <a:t> </a:t>
            </a:r>
            <a:r>
              <a:rPr lang="en-GB" sz="2800" dirty="0" err="1" smtClean="0">
                <a:solidFill>
                  <a:srgbClr val="99FFCC"/>
                </a:solidFill>
              </a:rPr>
              <a:t>προγράμματα</a:t>
            </a:r>
            <a:r>
              <a:rPr lang="en-GB" sz="2800" dirty="0" smtClean="0">
                <a:solidFill>
                  <a:srgbClr val="99FFCC"/>
                </a:solidFill>
              </a:rPr>
              <a:t> </a:t>
            </a:r>
            <a:r>
              <a:rPr lang="en-GB" sz="2800" dirty="0" smtClean="0">
                <a:solidFill>
                  <a:srgbClr val="FFFFFF"/>
                </a:solidFill>
              </a:rPr>
              <a:t>(</a:t>
            </a:r>
            <a:r>
              <a:rPr lang="en-GB" sz="2800" dirty="0" err="1" smtClean="0">
                <a:solidFill>
                  <a:srgbClr val="FFFFFF"/>
                </a:solidFill>
              </a:rPr>
              <a:t>τα</a:t>
            </a:r>
            <a:r>
              <a:rPr lang="en-GB" sz="2800" dirty="0" smtClean="0">
                <a:solidFill>
                  <a:srgbClr val="FFFFFF"/>
                </a:solidFill>
              </a:rPr>
              <a:t> </a:t>
            </a:r>
            <a:r>
              <a:rPr lang="en-GB" sz="2800" dirty="0" err="1" smtClean="0">
                <a:solidFill>
                  <a:srgbClr val="FFFFFF"/>
                </a:solidFill>
              </a:rPr>
              <a:t>νευρωνικά</a:t>
            </a:r>
            <a:r>
              <a:rPr lang="en-GB" sz="2800" dirty="0" smtClean="0">
                <a:solidFill>
                  <a:srgbClr val="FFFFFF"/>
                </a:solidFill>
              </a:rPr>
              <a:t> </a:t>
            </a:r>
            <a:r>
              <a:rPr lang="en-GB" sz="2800" dirty="0" err="1" smtClean="0">
                <a:solidFill>
                  <a:srgbClr val="FFFFFF"/>
                </a:solidFill>
              </a:rPr>
              <a:t>δίκτυα</a:t>
            </a:r>
            <a:r>
              <a:rPr lang="en-GB" sz="2800" dirty="0" smtClean="0">
                <a:solidFill>
                  <a:srgbClr val="FFFFFF"/>
                </a:solidFill>
              </a:rPr>
              <a:t>)</a:t>
            </a:r>
            <a:r>
              <a:rPr lang="en-GB" sz="2800" dirty="0" smtClean="0">
                <a:solidFill>
                  <a:srgbClr val="99FFCC"/>
                </a:solidFill>
              </a:rPr>
              <a:t> </a:t>
            </a:r>
            <a:r>
              <a:rPr lang="en-GB" sz="2800" dirty="0" err="1" smtClean="0">
                <a:solidFill>
                  <a:srgbClr val="99FFCC"/>
                </a:solidFill>
              </a:rPr>
              <a:t>δείχνει</a:t>
            </a:r>
            <a:r>
              <a:rPr lang="en-GB" sz="2800" dirty="0" smtClean="0">
                <a:solidFill>
                  <a:srgbClr val="99FFCC"/>
                </a:solidFill>
              </a:rPr>
              <a:t> </a:t>
            </a:r>
            <a:r>
              <a:rPr lang="en-GB" sz="2800" dirty="0" err="1" smtClean="0">
                <a:solidFill>
                  <a:srgbClr val="99FFCC"/>
                </a:solidFill>
              </a:rPr>
              <a:t>ότι</a:t>
            </a:r>
            <a:r>
              <a:rPr lang="en-GB" sz="2800" dirty="0" smtClean="0">
                <a:solidFill>
                  <a:srgbClr val="99FFCC"/>
                </a:solidFill>
              </a:rPr>
              <a:t> </a:t>
            </a:r>
            <a:r>
              <a:rPr lang="el-GR" sz="2800" dirty="0" smtClean="0">
                <a:solidFill>
                  <a:srgbClr val="99FFCC"/>
                </a:solidFill>
              </a:rPr>
              <a:t>είναι εφικτή η ανακάλυψη κανόνων</a:t>
            </a:r>
            <a:r>
              <a:rPr lang="el-GR" sz="2800" dirty="0" smtClean="0">
                <a:solidFill>
                  <a:srgbClr val="FFFFFF"/>
                </a:solidFill>
              </a:rPr>
              <a:t> (</a:t>
            </a:r>
            <a:r>
              <a:rPr lang="en-GB" sz="2800" dirty="0" err="1" smtClean="0">
                <a:solidFill>
                  <a:srgbClr val="FFFFFF"/>
                </a:solidFill>
              </a:rPr>
              <a:t>π.χ</a:t>
            </a:r>
            <a:r>
              <a:rPr lang="en-GB" sz="2800" dirty="0" smtClean="0">
                <a:solidFill>
                  <a:srgbClr val="FFFFFF"/>
                </a:solidFill>
              </a:rPr>
              <a:t>. </a:t>
            </a:r>
            <a:r>
              <a:rPr lang="el-GR" sz="2800" dirty="0" smtClean="0">
                <a:solidFill>
                  <a:srgbClr val="FFFFFF"/>
                </a:solidFill>
              </a:rPr>
              <a:t>ο υπολογιστής ανακάλυψε το </a:t>
            </a:r>
            <a:r>
              <a:rPr lang="en-GB" sz="2800" dirty="0" err="1" smtClean="0">
                <a:solidFill>
                  <a:srgbClr val="FFFFFF"/>
                </a:solidFill>
              </a:rPr>
              <a:t>πώς</a:t>
            </a:r>
            <a:r>
              <a:rPr lang="en-GB" sz="2800" dirty="0" smtClean="0">
                <a:solidFill>
                  <a:srgbClr val="FFFFFF"/>
                </a:solidFill>
              </a:rPr>
              <a:t> </a:t>
            </a:r>
            <a:r>
              <a:rPr lang="en-GB" sz="2800" dirty="0" err="1" smtClean="0">
                <a:solidFill>
                  <a:srgbClr val="FFFFFF"/>
                </a:solidFill>
              </a:rPr>
              <a:t>σχηματίζεται</a:t>
            </a:r>
            <a:r>
              <a:rPr lang="en-GB" sz="2800" dirty="0" smtClean="0">
                <a:solidFill>
                  <a:srgbClr val="FFFFFF"/>
                </a:solidFill>
              </a:rPr>
              <a:t> ο </a:t>
            </a:r>
            <a:r>
              <a:rPr lang="en-GB" sz="2800" dirty="0" err="1" smtClean="0">
                <a:solidFill>
                  <a:srgbClr val="FFFFFF"/>
                </a:solidFill>
              </a:rPr>
              <a:t>αόριστος</a:t>
            </a:r>
            <a:r>
              <a:rPr lang="en-GB" sz="2800" dirty="0" smtClean="0">
                <a:solidFill>
                  <a:srgbClr val="FFFFFF"/>
                </a:solidFill>
              </a:rPr>
              <a:t> </a:t>
            </a:r>
            <a:r>
              <a:rPr lang="en-GB" sz="2800" dirty="0" err="1" smtClean="0">
                <a:solidFill>
                  <a:srgbClr val="FFFFFF"/>
                </a:solidFill>
              </a:rPr>
              <a:t>της</a:t>
            </a:r>
            <a:r>
              <a:rPr lang="en-GB" sz="2800" dirty="0" smtClean="0">
                <a:solidFill>
                  <a:srgbClr val="FFFFFF"/>
                </a:solidFill>
              </a:rPr>
              <a:t> </a:t>
            </a:r>
            <a:r>
              <a:rPr lang="en-GB" sz="2800" dirty="0" err="1" smtClean="0">
                <a:solidFill>
                  <a:srgbClr val="FFFFFF"/>
                </a:solidFill>
              </a:rPr>
              <a:t>αγγλικής</a:t>
            </a:r>
            <a:r>
              <a:rPr lang="el-GR" sz="2800" dirty="0" smtClean="0">
                <a:solidFill>
                  <a:srgbClr val="FFFFFF"/>
                </a:solidFill>
              </a:rPr>
              <a:t> μετά από πολλά παραδείγματα ρημάτων</a:t>
            </a:r>
            <a:r>
              <a:rPr lang="en-GB" sz="2800" dirty="0" smtClean="0">
                <a:solidFill>
                  <a:srgbClr val="FFFFFF"/>
                </a:solidFill>
              </a:rPr>
              <a:t>). </a:t>
            </a:r>
          </a:p>
          <a:p>
            <a:pPr marL="339725" indent="-339725" algn="l" eaLnBrk="1" hangingPunct="1">
              <a:lnSpc>
                <a:spcPct val="98000"/>
              </a:lnSpc>
              <a:spcBef>
                <a:spcPts val="800"/>
              </a:spcBef>
              <a:buClr>
                <a:srgbClr val="FFCC00"/>
              </a:buClr>
              <a:buSzPct val="70000"/>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EEF869E-A368-464E-840E-75587A38286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31</a:t>
            </a:fld>
            <a:endParaRPr lang="en-GB" altLang="el-GR" sz="1200" smtClean="0">
              <a:latin typeface="Arial" panose="020B0604020202020204" pitchFamily="34" charset="0"/>
            </a:endParaRPr>
          </a:p>
        </p:txBody>
      </p:sp>
      <p:sp>
        <p:nvSpPr>
          <p:cNvPr id="22529" name="Rectangle 1"/>
          <p:cNvSpPr>
            <a:spLocks noGrp="1" noChangeArrowheads="1"/>
          </p:cNvSpPr>
          <p:nvPr>
            <p:ph type="title"/>
          </p:nvPr>
        </p:nvSpPr>
        <p:spPr>
          <a:xfrm>
            <a:off x="457200" y="-53975"/>
            <a:ext cx="8229600" cy="1106488"/>
          </a:xfrm>
        </p:spPr>
        <p:txBody>
          <a:bodyPr/>
          <a:lstStyle/>
          <a:p>
            <a:pPr eaLnBrk="1" hangingPunct="1">
              <a:lnSpc>
                <a:spcPct val="100000"/>
              </a:lnSpc>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u="sng" dirty="0" smtClean="0"/>
              <a:t/>
            </a:r>
            <a:br>
              <a:rPr lang="en-GB" sz="2800" u="sng" dirty="0" smtClean="0"/>
            </a:br>
            <a:r>
              <a:rPr lang="en-GB" sz="3200" u="sng" dirty="0" err="1" smtClean="0">
                <a:solidFill>
                  <a:srgbClr val="FFCC00"/>
                </a:solidFill>
              </a:rPr>
              <a:t>Διορθώνονται</a:t>
            </a:r>
            <a:r>
              <a:rPr lang="en-GB" sz="3200" u="sng" dirty="0" smtClean="0">
                <a:solidFill>
                  <a:srgbClr val="FFCC00"/>
                </a:solidFill>
              </a:rPr>
              <a:t> </a:t>
            </a:r>
            <a:r>
              <a:rPr lang="en-GB" sz="3200" u="sng" dirty="0" err="1" smtClean="0">
                <a:solidFill>
                  <a:srgbClr val="FFCC00"/>
                </a:solidFill>
              </a:rPr>
              <a:t>οι</a:t>
            </a:r>
            <a:r>
              <a:rPr lang="en-GB" sz="3200" u="sng" dirty="0" smtClean="0">
                <a:solidFill>
                  <a:srgbClr val="FFCC00"/>
                </a:solidFill>
              </a:rPr>
              <a:t> </a:t>
            </a:r>
            <a:r>
              <a:rPr lang="en-GB" sz="3200" u="sng" dirty="0" err="1" smtClean="0">
                <a:solidFill>
                  <a:srgbClr val="FFCC00"/>
                </a:solidFill>
              </a:rPr>
              <a:t>αναλύσεις</a:t>
            </a:r>
            <a:r>
              <a:rPr lang="en-GB" sz="3200" u="sng" dirty="0" smtClean="0">
                <a:solidFill>
                  <a:srgbClr val="FFCC00"/>
                </a:solidFill>
              </a:rPr>
              <a:t> </a:t>
            </a:r>
            <a:r>
              <a:rPr lang="en-GB" sz="3200" u="sng" dirty="0" err="1" smtClean="0">
                <a:solidFill>
                  <a:srgbClr val="FFCC00"/>
                </a:solidFill>
              </a:rPr>
              <a:t>των</a:t>
            </a:r>
            <a:r>
              <a:rPr lang="en-GB" sz="3200" u="sng" dirty="0" smtClean="0">
                <a:solidFill>
                  <a:srgbClr val="FFCC00"/>
                </a:solidFill>
              </a:rPr>
              <a:t> </a:t>
            </a:r>
            <a:r>
              <a:rPr lang="en-GB" sz="3200" u="sng" dirty="0" err="1" smtClean="0">
                <a:solidFill>
                  <a:srgbClr val="FFCC00"/>
                </a:solidFill>
              </a:rPr>
              <a:t>παιδιών</a:t>
            </a:r>
            <a:r>
              <a:rPr lang="en-GB" sz="3200" dirty="0" smtClean="0">
                <a:solidFill>
                  <a:srgbClr val="FFCC00"/>
                </a:solidFill>
              </a:rPr>
              <a:t>;</a:t>
            </a:r>
            <a:r>
              <a:rPr lang="en-GB" sz="3200" dirty="0" smtClean="0"/>
              <a:t> </a:t>
            </a:r>
            <a:br>
              <a:rPr lang="en-GB" sz="3200" dirty="0" smtClean="0"/>
            </a:br>
            <a:endParaRPr lang="en-GB" sz="3200" dirty="0" smtClean="0"/>
          </a:p>
        </p:txBody>
      </p:sp>
      <p:sp>
        <p:nvSpPr>
          <p:cNvPr id="2" name="Rectangle 2"/>
          <p:cNvSpPr>
            <a:spLocks noGrp="1" noChangeArrowheads="1"/>
          </p:cNvSpPr>
          <p:nvPr>
            <p:ph type="body" idx="1"/>
          </p:nvPr>
        </p:nvSpPr>
        <p:spPr>
          <a:xfrm>
            <a:off x="0" y="981075"/>
            <a:ext cx="9144000" cy="5662613"/>
          </a:xfrm>
        </p:spPr>
        <p:txBody>
          <a:bodyPr/>
          <a:lstStyle/>
          <a:p>
            <a:pPr eaLnBrk="1" hangingPunct="1">
              <a:lnSpc>
                <a:spcPct val="80000"/>
              </a:lnSpc>
              <a:spcBef>
                <a:spcPts val="7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Νατιβισμός</a:t>
            </a:r>
            <a:r>
              <a:rPr lang="en-GB" sz="2800" b="1" dirty="0" smtClean="0"/>
              <a:t>:  </a:t>
            </a:r>
          </a:p>
          <a:p>
            <a:pPr lvl="1"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solidFill>
                  <a:srgbClr val="99FFCC"/>
                </a:solidFill>
              </a:rPr>
              <a:t>Οι</a:t>
            </a:r>
            <a:r>
              <a:rPr lang="en-GB" b="1" dirty="0" smtClean="0">
                <a:solidFill>
                  <a:srgbClr val="99FFCC"/>
                </a:solidFill>
              </a:rPr>
              <a:t> </a:t>
            </a:r>
            <a:r>
              <a:rPr lang="en-GB" b="1" dirty="0" err="1" smtClean="0">
                <a:solidFill>
                  <a:srgbClr val="99FFCC"/>
                </a:solidFill>
              </a:rPr>
              <a:t>έρευνες</a:t>
            </a:r>
            <a:r>
              <a:rPr lang="en-GB" b="1" dirty="0" smtClean="0">
                <a:solidFill>
                  <a:srgbClr val="99FFCC"/>
                </a:solidFill>
              </a:rPr>
              <a:t> </a:t>
            </a:r>
            <a:r>
              <a:rPr lang="en-GB" b="1" dirty="0" err="1" smtClean="0">
                <a:solidFill>
                  <a:srgbClr val="99FFCC"/>
                </a:solidFill>
              </a:rPr>
              <a:t>της</a:t>
            </a:r>
            <a:r>
              <a:rPr lang="en-GB" b="1" dirty="0" smtClean="0">
                <a:solidFill>
                  <a:srgbClr val="99FFCC"/>
                </a:solidFill>
              </a:rPr>
              <a:t> </a:t>
            </a:r>
            <a:r>
              <a:rPr lang="en-GB" b="1" dirty="0" err="1" smtClean="0">
                <a:solidFill>
                  <a:srgbClr val="99FFCC"/>
                </a:solidFill>
              </a:rPr>
              <a:t>ομιλίας</a:t>
            </a:r>
            <a:r>
              <a:rPr lang="en-GB" b="1" dirty="0" smtClean="0">
                <a:solidFill>
                  <a:srgbClr val="99FFCC"/>
                </a:solidFill>
              </a:rPr>
              <a:t> </a:t>
            </a:r>
            <a:r>
              <a:rPr lang="en-GB" b="1" dirty="0" err="1" smtClean="0">
                <a:solidFill>
                  <a:srgbClr val="99FFCC"/>
                </a:solidFill>
              </a:rPr>
              <a:t>που</a:t>
            </a:r>
            <a:r>
              <a:rPr lang="en-GB" b="1" dirty="0" smtClean="0">
                <a:solidFill>
                  <a:srgbClr val="99FFCC"/>
                </a:solidFill>
              </a:rPr>
              <a:t> </a:t>
            </a:r>
            <a:r>
              <a:rPr lang="en-GB" b="1" dirty="0" err="1" smtClean="0">
                <a:solidFill>
                  <a:srgbClr val="99FFCC"/>
                </a:solidFill>
              </a:rPr>
              <a:t>απευθύνεται</a:t>
            </a:r>
            <a:r>
              <a:rPr lang="en-GB" b="1" dirty="0" smtClean="0">
                <a:solidFill>
                  <a:srgbClr val="99FFCC"/>
                </a:solidFill>
              </a:rPr>
              <a:t> </a:t>
            </a:r>
            <a:r>
              <a:rPr lang="en-GB" b="1" dirty="0" err="1" smtClean="0">
                <a:solidFill>
                  <a:srgbClr val="99FFCC"/>
                </a:solidFill>
              </a:rPr>
              <a:t>στα</a:t>
            </a:r>
            <a:r>
              <a:rPr lang="en-GB" b="1" dirty="0" smtClean="0">
                <a:solidFill>
                  <a:srgbClr val="99FFCC"/>
                </a:solidFill>
              </a:rPr>
              <a:t> </a:t>
            </a:r>
            <a:r>
              <a:rPr lang="en-GB" b="1" dirty="0" err="1" smtClean="0">
                <a:solidFill>
                  <a:srgbClr val="99FFCC"/>
                </a:solidFill>
              </a:rPr>
              <a:t>παιδιά</a:t>
            </a:r>
            <a:r>
              <a:rPr lang="en-GB" b="1" dirty="0" smtClean="0">
                <a:solidFill>
                  <a:srgbClr val="99FFCC"/>
                </a:solidFill>
              </a:rPr>
              <a:t> </a:t>
            </a:r>
            <a:r>
              <a:rPr lang="en-GB" b="1" dirty="0" err="1" smtClean="0">
                <a:solidFill>
                  <a:srgbClr val="99FFCC"/>
                </a:solidFill>
              </a:rPr>
              <a:t>δεν</a:t>
            </a:r>
            <a:r>
              <a:rPr lang="en-GB" b="1" dirty="0" smtClean="0">
                <a:solidFill>
                  <a:srgbClr val="99FFCC"/>
                </a:solidFill>
              </a:rPr>
              <a:t> </a:t>
            </a:r>
            <a:r>
              <a:rPr lang="en-GB" b="1" dirty="0" err="1" smtClean="0">
                <a:solidFill>
                  <a:srgbClr val="99FFCC"/>
                </a:solidFill>
              </a:rPr>
              <a:t>δείχνουν</a:t>
            </a:r>
            <a:r>
              <a:rPr lang="en-GB" b="1" dirty="0" smtClean="0">
                <a:solidFill>
                  <a:srgbClr val="99FFCC"/>
                </a:solidFill>
              </a:rPr>
              <a:t> </a:t>
            </a:r>
            <a:r>
              <a:rPr lang="en-GB" b="1" dirty="0" err="1" smtClean="0">
                <a:solidFill>
                  <a:srgbClr val="99FFCC"/>
                </a:solidFill>
              </a:rPr>
              <a:t>διορθώσεις</a:t>
            </a:r>
            <a:r>
              <a:rPr lang="en-GB" b="1" dirty="0" smtClean="0">
                <a:solidFill>
                  <a:srgbClr val="99FFCC"/>
                </a:solidFill>
              </a:rPr>
              <a:t> </a:t>
            </a:r>
            <a:r>
              <a:rPr lang="en-GB" b="1" dirty="0" err="1" smtClean="0">
                <a:solidFill>
                  <a:srgbClr val="99FFCC"/>
                </a:solidFill>
              </a:rPr>
              <a:t>της</a:t>
            </a:r>
            <a:r>
              <a:rPr lang="en-GB" b="1" dirty="0" smtClean="0">
                <a:solidFill>
                  <a:srgbClr val="99FFCC"/>
                </a:solidFill>
              </a:rPr>
              <a:t> </a:t>
            </a:r>
            <a:r>
              <a:rPr lang="en-GB" b="1" dirty="0" err="1" smtClean="0">
                <a:solidFill>
                  <a:srgbClr val="99FFCC"/>
                </a:solidFill>
              </a:rPr>
              <a:t>εκ</a:t>
            </a:r>
            <a:r>
              <a:rPr lang="en-GB" b="1" dirty="0" smtClean="0">
                <a:solidFill>
                  <a:srgbClr val="99FFCC"/>
                </a:solidFill>
              </a:rPr>
              <a:t> </a:t>
            </a:r>
            <a:r>
              <a:rPr lang="en-GB" b="1" dirty="0" err="1" smtClean="0">
                <a:solidFill>
                  <a:srgbClr val="99FFCC"/>
                </a:solidFill>
              </a:rPr>
              <a:t>μέρους</a:t>
            </a:r>
            <a:r>
              <a:rPr lang="en-GB" b="1" dirty="0" smtClean="0">
                <a:solidFill>
                  <a:srgbClr val="99FFCC"/>
                </a:solidFill>
              </a:rPr>
              <a:t> </a:t>
            </a:r>
            <a:r>
              <a:rPr lang="en-GB" b="1" dirty="0" err="1" smtClean="0">
                <a:solidFill>
                  <a:srgbClr val="99FFCC"/>
                </a:solidFill>
              </a:rPr>
              <a:t>των</a:t>
            </a:r>
            <a:r>
              <a:rPr lang="en-GB" b="1" dirty="0" smtClean="0">
                <a:solidFill>
                  <a:srgbClr val="99FFCC"/>
                </a:solidFill>
              </a:rPr>
              <a:t> </a:t>
            </a:r>
            <a:r>
              <a:rPr lang="en-GB" b="1" dirty="0" err="1" smtClean="0">
                <a:solidFill>
                  <a:srgbClr val="99FFCC"/>
                </a:solidFill>
              </a:rPr>
              <a:t>ενηλίκων</a:t>
            </a:r>
            <a:r>
              <a:rPr lang="en-GB" b="1" dirty="0" smtClean="0">
                <a:solidFill>
                  <a:srgbClr val="99FFCC"/>
                </a:solidFill>
              </a:rPr>
              <a:t>, </a:t>
            </a:r>
            <a:r>
              <a:rPr lang="en-GB" b="1" dirty="0" err="1" smtClean="0">
                <a:solidFill>
                  <a:srgbClr val="99FFCC"/>
                </a:solidFill>
              </a:rPr>
              <a:t>τουλάχιστον</a:t>
            </a:r>
            <a:r>
              <a:rPr lang="en-GB" b="1" dirty="0" smtClean="0">
                <a:solidFill>
                  <a:srgbClr val="99FFCC"/>
                </a:solidFill>
              </a:rPr>
              <a:t> </a:t>
            </a:r>
            <a:r>
              <a:rPr lang="el-GR" b="1" dirty="0" smtClean="0">
                <a:solidFill>
                  <a:srgbClr val="99FFCC"/>
                </a:solidFill>
              </a:rPr>
              <a:t>όχι </a:t>
            </a:r>
            <a:r>
              <a:rPr lang="en-GB" b="1" dirty="0" err="1" smtClean="0">
                <a:solidFill>
                  <a:srgbClr val="99FFCC"/>
                </a:solidFill>
              </a:rPr>
              <a:t>ρητές</a:t>
            </a:r>
            <a:r>
              <a:rPr lang="en-GB" b="1" dirty="0" smtClean="0">
                <a:solidFill>
                  <a:srgbClr val="99FFCC"/>
                </a:solidFill>
              </a:rPr>
              <a:t> </a:t>
            </a:r>
            <a:r>
              <a:rPr lang="en-GB" b="1" dirty="0" err="1" smtClean="0">
                <a:solidFill>
                  <a:srgbClr val="99FFCC"/>
                </a:solidFill>
              </a:rPr>
              <a:t>διορθώσεις</a:t>
            </a:r>
            <a:r>
              <a:rPr lang="en-GB" b="1" dirty="0" smtClean="0">
                <a:solidFill>
                  <a:srgbClr val="99FFCC"/>
                </a:solidFill>
              </a:rPr>
              <a:t> </a:t>
            </a:r>
            <a:r>
              <a:rPr lang="en-GB" b="1" dirty="0" err="1" smtClean="0">
                <a:solidFill>
                  <a:srgbClr val="99FFCC"/>
                </a:solidFill>
              </a:rPr>
              <a:t>της</a:t>
            </a:r>
            <a:r>
              <a:rPr lang="en-GB" b="1" dirty="0" smtClean="0">
                <a:solidFill>
                  <a:srgbClr val="99FFCC"/>
                </a:solidFill>
              </a:rPr>
              <a:t> </a:t>
            </a:r>
            <a:r>
              <a:rPr lang="en-GB" b="1" dirty="0" err="1" smtClean="0">
                <a:solidFill>
                  <a:srgbClr val="99FFCC"/>
                </a:solidFill>
              </a:rPr>
              <a:t>γραμματικής</a:t>
            </a:r>
            <a:r>
              <a:rPr lang="en-GB" b="1" dirty="0" smtClean="0"/>
              <a:t> </a:t>
            </a:r>
            <a:r>
              <a:rPr lang="en-GB" sz="2400" b="1" dirty="0" smtClean="0"/>
              <a:t>(</a:t>
            </a:r>
            <a:r>
              <a:rPr lang="en-GB" sz="2400" b="1" dirty="0" err="1" smtClean="0"/>
              <a:t>π.χ</a:t>
            </a:r>
            <a:r>
              <a:rPr lang="en-GB" sz="2400" b="1" dirty="0" smtClean="0"/>
              <a:t>. </a:t>
            </a:r>
            <a:r>
              <a:rPr lang="en-GB" b="1" dirty="0" smtClean="0"/>
              <a:t>Brown &amp; Hanlon 1968).  Pinker (1989, 1994)</a:t>
            </a:r>
            <a:endParaRPr lang="el-GR" b="1" dirty="0" smtClean="0"/>
          </a:p>
          <a:p>
            <a:pPr lvl="1"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99FFCC"/>
                </a:solidFill>
              </a:rPr>
              <a:t>Α</a:t>
            </a:r>
            <a:r>
              <a:rPr lang="en-GB" b="1" dirty="0" err="1" smtClean="0">
                <a:solidFill>
                  <a:srgbClr val="99FFCC"/>
                </a:solidFill>
              </a:rPr>
              <a:t>κόμη</a:t>
            </a:r>
            <a:r>
              <a:rPr lang="en-GB" b="1" dirty="0" smtClean="0">
                <a:solidFill>
                  <a:srgbClr val="99FFCC"/>
                </a:solidFill>
              </a:rPr>
              <a:t> </a:t>
            </a:r>
            <a:r>
              <a:rPr lang="en-GB" b="1" dirty="0" err="1" smtClean="0">
                <a:solidFill>
                  <a:srgbClr val="99FFCC"/>
                </a:solidFill>
              </a:rPr>
              <a:t>κι</a:t>
            </a:r>
            <a:r>
              <a:rPr lang="en-GB" b="1" dirty="0" smtClean="0">
                <a:solidFill>
                  <a:srgbClr val="99FFCC"/>
                </a:solidFill>
              </a:rPr>
              <a:t> </a:t>
            </a:r>
            <a:r>
              <a:rPr lang="en-GB" b="1" dirty="0" err="1" smtClean="0">
                <a:solidFill>
                  <a:srgbClr val="99FFCC"/>
                </a:solidFill>
              </a:rPr>
              <a:t>αν</a:t>
            </a:r>
            <a:r>
              <a:rPr lang="en-GB" b="1" dirty="0" smtClean="0">
                <a:solidFill>
                  <a:srgbClr val="99FFCC"/>
                </a:solidFill>
              </a:rPr>
              <a:t> </a:t>
            </a:r>
            <a:r>
              <a:rPr lang="en-GB" b="1" dirty="0" err="1" smtClean="0">
                <a:solidFill>
                  <a:srgbClr val="99FFCC"/>
                </a:solidFill>
              </a:rPr>
              <a:t>ένα</a:t>
            </a:r>
            <a:r>
              <a:rPr lang="en-GB" b="1" dirty="0" smtClean="0">
                <a:solidFill>
                  <a:srgbClr val="99FFCC"/>
                </a:solidFill>
              </a:rPr>
              <a:t> </a:t>
            </a:r>
            <a:r>
              <a:rPr lang="en-GB" b="1" dirty="0" err="1" smtClean="0">
                <a:solidFill>
                  <a:srgbClr val="99FFCC"/>
                </a:solidFill>
              </a:rPr>
              <a:t>μόνο</a:t>
            </a:r>
            <a:r>
              <a:rPr lang="en-GB" b="1" dirty="0" smtClean="0">
                <a:solidFill>
                  <a:srgbClr val="99FFCC"/>
                </a:solidFill>
              </a:rPr>
              <a:t> </a:t>
            </a:r>
            <a:r>
              <a:rPr lang="en-GB" b="1" dirty="0" err="1" smtClean="0">
                <a:solidFill>
                  <a:srgbClr val="99FFCC"/>
                </a:solidFill>
              </a:rPr>
              <a:t>παιδί</a:t>
            </a:r>
            <a:r>
              <a:rPr lang="en-GB" b="1" dirty="0" smtClean="0">
                <a:solidFill>
                  <a:srgbClr val="99FFCC"/>
                </a:solidFill>
              </a:rPr>
              <a:t> </a:t>
            </a:r>
            <a:r>
              <a:rPr lang="en-GB" b="1" dirty="0" err="1" smtClean="0">
                <a:solidFill>
                  <a:srgbClr val="99FFCC"/>
                </a:solidFill>
              </a:rPr>
              <a:t>μάθει</a:t>
            </a:r>
            <a:r>
              <a:rPr lang="en-GB" b="1" dirty="0" smtClean="0">
                <a:solidFill>
                  <a:srgbClr val="99FFCC"/>
                </a:solidFill>
              </a:rPr>
              <a:t> </a:t>
            </a:r>
            <a:r>
              <a:rPr lang="en-GB" b="1" dirty="0" err="1" smtClean="0">
                <a:solidFill>
                  <a:srgbClr val="99FFCC"/>
                </a:solidFill>
              </a:rPr>
              <a:t>χωρίς</a:t>
            </a:r>
            <a:r>
              <a:rPr lang="en-GB" b="1" dirty="0" smtClean="0">
                <a:solidFill>
                  <a:srgbClr val="99FFCC"/>
                </a:solidFill>
              </a:rPr>
              <a:t> </a:t>
            </a:r>
            <a:r>
              <a:rPr lang="en-GB" b="1" dirty="0" err="1" smtClean="0">
                <a:solidFill>
                  <a:srgbClr val="99FFCC"/>
                </a:solidFill>
              </a:rPr>
              <a:t>διορθώσεις</a:t>
            </a:r>
            <a:r>
              <a:rPr lang="en-GB" b="1" dirty="0" smtClean="0">
                <a:solidFill>
                  <a:srgbClr val="99FFCC"/>
                </a:solidFill>
              </a:rPr>
              <a:t>, </a:t>
            </a:r>
            <a:r>
              <a:rPr lang="en-GB" b="1" dirty="0" err="1" smtClean="0">
                <a:solidFill>
                  <a:srgbClr val="99FFCC"/>
                </a:solidFill>
              </a:rPr>
              <a:t>εντυπωσιακό</a:t>
            </a:r>
            <a:r>
              <a:rPr lang="en-GB" b="1" dirty="0" smtClean="0"/>
              <a:t>. </a:t>
            </a:r>
          </a:p>
          <a:p>
            <a:pPr lvl="1"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Επιπλέον</a:t>
            </a:r>
            <a:r>
              <a:rPr lang="en-GB" b="1" dirty="0" smtClean="0"/>
              <a:t>, </a:t>
            </a:r>
            <a:r>
              <a:rPr lang="en-GB" b="1" dirty="0" err="1" smtClean="0">
                <a:solidFill>
                  <a:srgbClr val="99FFCC"/>
                </a:solidFill>
              </a:rPr>
              <a:t>τα</a:t>
            </a:r>
            <a:r>
              <a:rPr lang="en-GB" b="1" dirty="0" smtClean="0">
                <a:solidFill>
                  <a:srgbClr val="99FFCC"/>
                </a:solidFill>
              </a:rPr>
              <a:t> </a:t>
            </a:r>
            <a:r>
              <a:rPr lang="en-GB" b="1" dirty="0" err="1" smtClean="0">
                <a:solidFill>
                  <a:srgbClr val="99FFCC"/>
                </a:solidFill>
              </a:rPr>
              <a:t>παιδιά</a:t>
            </a:r>
            <a:r>
              <a:rPr lang="en-GB" b="1" dirty="0" smtClean="0">
                <a:solidFill>
                  <a:srgbClr val="99FFCC"/>
                </a:solidFill>
              </a:rPr>
              <a:t> </a:t>
            </a:r>
            <a:r>
              <a:rPr lang="en-GB" b="1" dirty="0" err="1" smtClean="0">
                <a:solidFill>
                  <a:srgbClr val="99FFCC"/>
                </a:solidFill>
              </a:rPr>
              <a:t>δεν</a:t>
            </a:r>
            <a:r>
              <a:rPr lang="en-GB" b="1" dirty="0" smtClean="0">
                <a:solidFill>
                  <a:srgbClr val="99FFCC"/>
                </a:solidFill>
              </a:rPr>
              <a:t> </a:t>
            </a:r>
            <a:r>
              <a:rPr lang="en-GB" b="1" dirty="0" err="1" smtClean="0">
                <a:solidFill>
                  <a:srgbClr val="99FFCC"/>
                </a:solidFill>
              </a:rPr>
              <a:t>αποδέχονται</a:t>
            </a:r>
            <a:r>
              <a:rPr lang="en-GB" b="1" dirty="0" smtClean="0">
                <a:solidFill>
                  <a:srgbClr val="99FFCC"/>
                </a:solidFill>
              </a:rPr>
              <a:t> </a:t>
            </a:r>
            <a:r>
              <a:rPr lang="en-GB" b="1" dirty="0" err="1" smtClean="0">
                <a:solidFill>
                  <a:srgbClr val="99FFCC"/>
                </a:solidFill>
              </a:rPr>
              <a:t>τις</a:t>
            </a:r>
            <a:r>
              <a:rPr lang="en-GB" b="1" dirty="0" smtClean="0">
                <a:solidFill>
                  <a:srgbClr val="99FFCC"/>
                </a:solidFill>
              </a:rPr>
              <a:t> </a:t>
            </a:r>
            <a:r>
              <a:rPr lang="en-GB" b="1" dirty="0" err="1" smtClean="0">
                <a:solidFill>
                  <a:srgbClr val="99FFCC"/>
                </a:solidFill>
              </a:rPr>
              <a:t>γραμματικές</a:t>
            </a:r>
            <a:r>
              <a:rPr lang="en-GB" b="1" dirty="0" smtClean="0">
                <a:solidFill>
                  <a:srgbClr val="99FFCC"/>
                </a:solidFill>
              </a:rPr>
              <a:t> </a:t>
            </a:r>
            <a:r>
              <a:rPr lang="en-GB" b="1" dirty="0" err="1" smtClean="0">
                <a:solidFill>
                  <a:srgbClr val="99FFCC"/>
                </a:solidFill>
              </a:rPr>
              <a:t>διορθώσεις</a:t>
            </a:r>
            <a:r>
              <a:rPr lang="en-GB" b="1" dirty="0" smtClean="0"/>
              <a:t> </a:t>
            </a:r>
            <a:r>
              <a:rPr lang="en-GB" b="1" dirty="0" err="1" smtClean="0"/>
              <a:t>τις</a:t>
            </a:r>
            <a:r>
              <a:rPr lang="en-GB" b="1" dirty="0" smtClean="0"/>
              <a:t> </a:t>
            </a:r>
            <a:r>
              <a:rPr lang="en-GB" b="1" dirty="0" err="1" smtClean="0"/>
              <a:t>λίγες</a:t>
            </a:r>
            <a:r>
              <a:rPr lang="en-GB" b="1" dirty="0" smtClean="0"/>
              <a:t> </a:t>
            </a:r>
            <a:r>
              <a:rPr lang="en-GB" b="1" dirty="0" err="1" smtClean="0"/>
              <a:t>φορές</a:t>
            </a:r>
            <a:r>
              <a:rPr lang="en-GB" b="1" dirty="0" smtClean="0"/>
              <a:t> </a:t>
            </a:r>
            <a:r>
              <a:rPr lang="en-GB" b="1" dirty="0" err="1" smtClean="0"/>
              <a:t>που</a:t>
            </a:r>
            <a:r>
              <a:rPr lang="en-GB" b="1" dirty="0" smtClean="0"/>
              <a:t> </a:t>
            </a:r>
            <a:r>
              <a:rPr lang="en-GB" b="1" dirty="0" err="1" smtClean="0"/>
              <a:t>αυτές</a:t>
            </a:r>
            <a:r>
              <a:rPr lang="en-GB" b="1" dirty="0" smtClean="0"/>
              <a:t> </a:t>
            </a:r>
            <a:r>
              <a:rPr lang="en-GB" b="1" dirty="0" err="1" smtClean="0"/>
              <a:t>επιχειρούνται</a:t>
            </a:r>
            <a:r>
              <a:rPr lang="en-GB" b="1" dirty="0" smtClean="0"/>
              <a:t> </a:t>
            </a:r>
            <a:r>
              <a:rPr lang="en-GB" b="1" dirty="0" err="1" smtClean="0"/>
              <a:t>από</a:t>
            </a:r>
            <a:r>
              <a:rPr lang="en-GB" b="1" dirty="0" smtClean="0"/>
              <a:t> ε</a:t>
            </a:r>
            <a:r>
              <a:rPr lang="el-GR" b="1" dirty="0" smtClean="0"/>
              <a:t>ρευνητές</a:t>
            </a:r>
            <a:r>
              <a:rPr lang="en-GB" b="1" dirty="0" smtClean="0"/>
              <a:t> </a:t>
            </a:r>
            <a:r>
              <a:rPr lang="en-GB" sz="2400" b="1" dirty="0" smtClean="0"/>
              <a:t>(</a:t>
            </a:r>
            <a:r>
              <a:rPr lang="en-GB" sz="2400" b="1" dirty="0" err="1" smtClean="0"/>
              <a:t>βλ</a:t>
            </a:r>
            <a:r>
              <a:rPr lang="en-GB" sz="2400" b="1" dirty="0" smtClean="0"/>
              <a:t>. </a:t>
            </a:r>
            <a:r>
              <a:rPr lang="en-GB" sz="2400" b="1" dirty="0" err="1" smtClean="0"/>
              <a:t>ΜcNeill</a:t>
            </a:r>
            <a:r>
              <a:rPr lang="en-GB" sz="2400" b="1" dirty="0" smtClean="0"/>
              <a:t> 1970). </a:t>
            </a: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Κονστρουκτιβισμός</a:t>
            </a:r>
            <a:r>
              <a:rPr lang="en-GB" sz="2800" b="1" dirty="0" smtClean="0"/>
              <a:t>:  </a:t>
            </a:r>
          </a:p>
          <a:p>
            <a:pP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n-GB" sz="2800" b="1" dirty="0" smtClean="0">
                <a:solidFill>
                  <a:srgbClr val="99FFCC"/>
                </a:solidFill>
              </a:rPr>
              <a:t>Η </a:t>
            </a:r>
            <a:r>
              <a:rPr lang="en-GB" sz="2800" b="1" dirty="0" err="1" smtClean="0">
                <a:solidFill>
                  <a:srgbClr val="99FFCC"/>
                </a:solidFill>
              </a:rPr>
              <a:t>εμπλοκή</a:t>
            </a:r>
            <a:r>
              <a:rPr lang="en-GB" sz="2800" b="1" dirty="0" smtClean="0">
                <a:solidFill>
                  <a:srgbClr val="99FFCC"/>
                </a:solidFill>
              </a:rPr>
              <a:t> </a:t>
            </a:r>
            <a:r>
              <a:rPr lang="en-GB" sz="2800" b="1" dirty="0" err="1" smtClean="0">
                <a:solidFill>
                  <a:srgbClr val="99FFCC"/>
                </a:solidFill>
              </a:rPr>
              <a:t>σε</a:t>
            </a:r>
            <a:r>
              <a:rPr lang="en-GB" sz="2800" b="1" dirty="0" smtClean="0">
                <a:solidFill>
                  <a:srgbClr val="99FFCC"/>
                </a:solidFill>
              </a:rPr>
              <a:t> </a:t>
            </a:r>
            <a:r>
              <a:rPr lang="en-GB" sz="2800" b="1" dirty="0" err="1" smtClean="0">
                <a:solidFill>
                  <a:srgbClr val="99FFCC"/>
                </a:solidFill>
              </a:rPr>
              <a:t>συνομιλίες</a:t>
            </a:r>
            <a:r>
              <a:rPr lang="en-GB" sz="2800" b="1" dirty="0" smtClean="0">
                <a:solidFill>
                  <a:srgbClr val="99FFCC"/>
                </a:solidFill>
              </a:rPr>
              <a:t> </a:t>
            </a:r>
            <a:r>
              <a:rPr lang="en-GB" sz="2800" b="1" dirty="0" err="1" smtClean="0">
                <a:solidFill>
                  <a:srgbClr val="99FFCC"/>
                </a:solidFill>
              </a:rPr>
              <a:t>αρκεί</a:t>
            </a:r>
            <a:r>
              <a:rPr lang="en-GB" sz="2800" b="1" dirty="0" smtClean="0"/>
              <a:t> </a:t>
            </a:r>
            <a:r>
              <a:rPr lang="en-GB" sz="2800" b="1" dirty="0" err="1" smtClean="0"/>
              <a:t>για</a:t>
            </a:r>
            <a:r>
              <a:rPr lang="en-GB" sz="2800" b="1" dirty="0" smtClean="0"/>
              <a:t> </a:t>
            </a:r>
            <a:r>
              <a:rPr lang="en-GB" sz="2800" b="1" dirty="0" err="1" smtClean="0"/>
              <a:t>να</a:t>
            </a:r>
            <a:r>
              <a:rPr lang="en-GB" sz="2800" b="1" dirty="0" smtClean="0"/>
              <a:t> </a:t>
            </a:r>
            <a:r>
              <a:rPr lang="en-GB" sz="2800" b="1" dirty="0" err="1" smtClean="0"/>
              <a:t>ανακαλύψει</a:t>
            </a:r>
            <a:r>
              <a:rPr lang="en-GB" sz="2800" b="1" dirty="0" smtClean="0"/>
              <a:t> </a:t>
            </a:r>
            <a:r>
              <a:rPr lang="en-GB" sz="2800" b="1" dirty="0" err="1" smtClean="0"/>
              <a:t>το</a:t>
            </a:r>
            <a:r>
              <a:rPr lang="en-GB" sz="2800" b="1" dirty="0" smtClean="0"/>
              <a:t> </a:t>
            </a:r>
            <a:r>
              <a:rPr lang="en-GB" sz="2800" b="1" dirty="0" err="1" smtClean="0"/>
              <a:t>παιδί</a:t>
            </a:r>
            <a:r>
              <a:rPr lang="en-GB" sz="2800" b="1" dirty="0" smtClean="0"/>
              <a:t> </a:t>
            </a:r>
            <a:r>
              <a:rPr lang="en-GB" sz="2800" b="1" dirty="0" err="1" smtClean="0"/>
              <a:t>το</a:t>
            </a:r>
            <a:r>
              <a:rPr lang="en-GB" sz="2800" b="1" dirty="0" smtClean="0"/>
              <a:t> </a:t>
            </a:r>
            <a:r>
              <a:rPr lang="en-GB" sz="2800" b="1" dirty="0" err="1" smtClean="0"/>
              <a:t>γλωσσικό</a:t>
            </a:r>
            <a:r>
              <a:rPr lang="en-GB" sz="2800" b="1" dirty="0" smtClean="0"/>
              <a:t> </a:t>
            </a:r>
            <a:r>
              <a:rPr lang="en-GB" sz="2800" b="1" dirty="0" err="1" smtClean="0"/>
              <a:t>σύστημα</a:t>
            </a:r>
            <a:r>
              <a:rPr lang="en-GB" sz="2800" b="1" dirty="0" smtClean="0"/>
              <a:t> (</a:t>
            </a:r>
            <a:r>
              <a:rPr lang="en-GB" sz="2800" b="1" dirty="0" err="1" smtClean="0"/>
              <a:t>κανόνες</a:t>
            </a:r>
            <a:r>
              <a:rPr lang="en-GB" sz="2800" b="1" dirty="0" smtClean="0"/>
              <a:t> κ</a:t>
            </a:r>
            <a:r>
              <a:rPr lang="el-GR" sz="2800" b="1" dirty="0" smtClean="0"/>
              <a:t>.</a:t>
            </a:r>
            <a:r>
              <a:rPr lang="en-GB" sz="2800" b="1" dirty="0" err="1" smtClean="0"/>
              <a:t>λπ</a:t>
            </a:r>
            <a:r>
              <a:rPr lang="en-GB" sz="2800" b="1" dirty="0" smtClean="0"/>
              <a:t>.)</a:t>
            </a:r>
            <a:r>
              <a:rPr lang="el-GR" sz="2800" b="1" dirty="0" smtClean="0"/>
              <a:t>,</a:t>
            </a:r>
            <a:r>
              <a:rPr lang="en-GB" sz="2800" b="1" dirty="0" smtClean="0"/>
              <a:t> </a:t>
            </a:r>
            <a:r>
              <a:rPr lang="en-GB" sz="2800" b="1" dirty="0" err="1" smtClean="0"/>
              <a:t>εφόσον</a:t>
            </a:r>
            <a:r>
              <a:rPr lang="en-GB" sz="2800" b="1" dirty="0" smtClean="0"/>
              <a:t> </a:t>
            </a:r>
            <a:r>
              <a:rPr lang="en-GB" sz="2800" b="1" dirty="0" err="1" smtClean="0"/>
              <a:t>καθοδηγείται</a:t>
            </a:r>
            <a:r>
              <a:rPr lang="en-GB" sz="2800" b="1" dirty="0" smtClean="0"/>
              <a:t> </a:t>
            </a:r>
            <a:r>
              <a:rPr lang="en-GB" sz="2800" b="1" dirty="0" err="1" smtClean="0"/>
              <a:t>από</a:t>
            </a:r>
            <a:r>
              <a:rPr lang="en-GB" sz="2800" b="1" dirty="0" smtClean="0"/>
              <a:t> </a:t>
            </a:r>
            <a:r>
              <a:rPr lang="en-GB" sz="2800" b="1" dirty="0" err="1" smtClean="0"/>
              <a:t>διάφορους</a:t>
            </a:r>
            <a:r>
              <a:rPr lang="en-GB" sz="2800" b="1" dirty="0" smtClean="0"/>
              <a:t> </a:t>
            </a:r>
            <a:r>
              <a:rPr lang="en-GB" sz="2800" b="1" dirty="0" err="1" smtClean="0"/>
              <a:t>παράγοντες</a:t>
            </a:r>
            <a:r>
              <a:rPr lang="en-GB" sz="2800" b="1" dirty="0" smtClean="0"/>
              <a:t> (</a:t>
            </a:r>
            <a:r>
              <a:rPr lang="en-GB" sz="2800" b="1" dirty="0" err="1" smtClean="0"/>
              <a:t>π.χ</a:t>
            </a:r>
            <a:r>
              <a:rPr lang="en-GB" sz="2800" b="1" dirty="0" smtClean="0"/>
              <a:t>. </a:t>
            </a:r>
            <a:r>
              <a:rPr lang="en-GB" sz="2800" b="1" dirty="0" err="1" smtClean="0"/>
              <a:t>το</a:t>
            </a:r>
            <a:r>
              <a:rPr lang="en-GB" sz="2800" b="1" dirty="0" smtClean="0"/>
              <a:t> </a:t>
            </a:r>
            <a:r>
              <a:rPr lang="en-GB" sz="2800" b="1" dirty="0" err="1" smtClean="0"/>
              <a:t>νόημα</a:t>
            </a:r>
            <a:r>
              <a:rPr lang="en-GB" sz="2800" b="1" dirty="0" smtClean="0"/>
              <a:t> </a:t>
            </a:r>
            <a:r>
              <a:rPr lang="en-GB" sz="2800" b="1" dirty="0" err="1" smtClean="0"/>
              <a:t>της</a:t>
            </a:r>
            <a:r>
              <a:rPr lang="en-GB" sz="2800" b="1" dirty="0" smtClean="0"/>
              <a:t> </a:t>
            </a:r>
            <a:r>
              <a:rPr lang="en-GB" sz="2800" b="1" dirty="0" err="1" smtClean="0"/>
              <a:t>πρότασης</a:t>
            </a:r>
            <a:r>
              <a:rPr lang="en-GB" sz="2800" b="1" dirty="0" smtClean="0"/>
              <a:t>). </a:t>
            </a:r>
          </a:p>
          <a:p>
            <a:pPr eaLnBrk="1" hangingPunct="1">
              <a:lnSpc>
                <a:spcPct val="80000"/>
              </a:lnSpc>
              <a:spcBef>
                <a:spcPts val="600"/>
              </a:spcBef>
              <a:buFont typeface="Wingdings"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7FDACD30-E676-49FC-A69A-38B5BCC6EAE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32</a:t>
            </a:fld>
            <a:endParaRPr lang="en-GB" altLang="el-GR" sz="1200" smtClean="0">
              <a:latin typeface="Arial" panose="020B0604020202020204" pitchFamily="34" charset="0"/>
            </a:endParaRPr>
          </a:p>
        </p:txBody>
      </p:sp>
      <p:sp>
        <p:nvSpPr>
          <p:cNvPr id="23553" name="Rectangle 1"/>
          <p:cNvSpPr>
            <a:spLocks noGrp="1" noChangeArrowheads="1"/>
          </p:cNvSpPr>
          <p:nvPr>
            <p:ph type="body"/>
          </p:nvPr>
        </p:nvSpPr>
        <p:spPr>
          <a:xfrm>
            <a:off x="0" y="333375"/>
            <a:ext cx="9144000" cy="6029325"/>
          </a:xfrm>
        </p:spPr>
        <p:txBody>
          <a:bodyPr anchor="t"/>
          <a:lstStyle/>
          <a:p>
            <a:pPr marL="339725" indent="-339725" algn="l" eaLnBrk="1" hangingPunct="1">
              <a:lnSpc>
                <a:spcPct val="90000"/>
              </a:lnSpc>
              <a:spcBef>
                <a:spcPts val="7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smtClean="0">
                <a:solidFill>
                  <a:srgbClr val="FFCC00"/>
                </a:solidFill>
              </a:rPr>
              <a:t>Νατιβισμός</a:t>
            </a:r>
            <a:r>
              <a:rPr lang="en-GB" sz="2800" b="0" smtClean="0">
                <a:solidFill>
                  <a:srgbClr val="FFFFFF"/>
                </a:solidFill>
              </a:rPr>
              <a:t>:  </a:t>
            </a:r>
          </a:p>
          <a:p>
            <a:pPr marL="339725" indent="-339725" algn="l" eaLnBrk="1" hangingPunct="1">
              <a:lnSpc>
                <a:spcPct val="90000"/>
              </a:lnSpc>
              <a:spcBef>
                <a:spcPts val="7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smtClean="0">
                <a:solidFill>
                  <a:srgbClr val="99FFCC"/>
                </a:solidFill>
              </a:rPr>
              <a:t>Η γλώσσα </a:t>
            </a:r>
            <a:r>
              <a:rPr lang="en-GB" sz="2800" u="sng" smtClean="0">
                <a:solidFill>
                  <a:srgbClr val="99FFCC"/>
                </a:solidFill>
              </a:rPr>
              <a:t>δεν μπορεί να διδαχτεί</a:t>
            </a:r>
            <a:r>
              <a:rPr lang="en-GB" sz="2800" smtClean="0">
                <a:solidFill>
                  <a:srgbClr val="99FFCC"/>
                </a:solidFill>
              </a:rPr>
              <a:t>, γιατί </a:t>
            </a:r>
            <a:r>
              <a:rPr lang="en-GB" sz="2800" u="sng" smtClean="0">
                <a:solidFill>
                  <a:srgbClr val="99FFCC"/>
                </a:solidFill>
              </a:rPr>
              <a:t>η γνώση της είναι ασυνείδητη</a:t>
            </a:r>
            <a:r>
              <a:rPr lang="en-GB" sz="2800" smtClean="0">
                <a:solidFill>
                  <a:srgbClr val="FFFFFF"/>
                </a:solidFill>
              </a:rPr>
              <a:t>. Οι ενήλικες</a:t>
            </a:r>
            <a:r>
              <a:rPr lang="el-GR" sz="2800" smtClean="0">
                <a:solidFill>
                  <a:srgbClr val="FFFFFF"/>
                </a:solidFill>
              </a:rPr>
              <a:t> -</a:t>
            </a:r>
            <a:r>
              <a:rPr lang="en-GB" sz="2800" smtClean="0">
                <a:solidFill>
                  <a:srgbClr val="FFFFFF"/>
                </a:solidFill>
              </a:rPr>
              <a:t>ακόμη και οι γλωσσολόγοι</a:t>
            </a:r>
            <a:r>
              <a:rPr lang="el-GR" sz="2800" smtClean="0">
                <a:solidFill>
                  <a:srgbClr val="FFFFFF"/>
                </a:solidFill>
              </a:rPr>
              <a:t>-</a:t>
            </a:r>
            <a:r>
              <a:rPr lang="en-GB" sz="2800" smtClean="0">
                <a:solidFill>
                  <a:srgbClr val="FFFFFF"/>
                </a:solidFill>
              </a:rPr>
              <a:t> έχουν περιορισμένη επίγνωση της γλώσσας.  </a:t>
            </a:r>
          </a:p>
          <a:p>
            <a:pPr marL="339725" indent="-339725" algn="l" eaLnBrk="1" hangingPunct="1">
              <a:lnSpc>
                <a:spcPct val="90000"/>
              </a:lnSpc>
              <a:spcBef>
                <a:spcPts val="7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smtClean="0">
                <a:solidFill>
                  <a:srgbClr val="FFFFFF"/>
                </a:solidFill>
              </a:rPr>
              <a:t>Ακόμη κι όταν είναι συνειδητή</a:t>
            </a:r>
            <a:r>
              <a:rPr lang="el-GR" sz="2800" smtClean="0">
                <a:solidFill>
                  <a:srgbClr val="FFFFFF"/>
                </a:solidFill>
              </a:rPr>
              <a:t> αυτή η γνώση</a:t>
            </a:r>
            <a:r>
              <a:rPr lang="en-GB" sz="2800" smtClean="0">
                <a:solidFill>
                  <a:srgbClr val="FFFFFF"/>
                </a:solidFill>
              </a:rPr>
              <a:t>, είναι </a:t>
            </a:r>
            <a:r>
              <a:rPr lang="el-GR" sz="2800" smtClean="0">
                <a:solidFill>
                  <a:srgbClr val="FFFFFF"/>
                </a:solidFill>
              </a:rPr>
              <a:t>-</a:t>
            </a:r>
            <a:r>
              <a:rPr lang="en-GB" sz="2800" smtClean="0">
                <a:solidFill>
                  <a:srgbClr val="99FFCC"/>
                </a:solidFill>
              </a:rPr>
              <a:t>λόγω της αφαιρετικότητάς της</a:t>
            </a:r>
            <a:r>
              <a:rPr lang="el-GR" sz="2800" smtClean="0">
                <a:solidFill>
                  <a:srgbClr val="99FFCC"/>
                </a:solidFill>
              </a:rPr>
              <a:t>-</a:t>
            </a:r>
            <a:r>
              <a:rPr lang="en-GB" sz="2800" smtClean="0">
                <a:solidFill>
                  <a:srgbClr val="99FFCC"/>
                </a:solidFill>
              </a:rPr>
              <a:t> δύσκολο να </a:t>
            </a:r>
            <a:r>
              <a:rPr lang="el-GR" sz="2800" smtClean="0">
                <a:solidFill>
                  <a:srgbClr val="99FFCC"/>
                </a:solidFill>
              </a:rPr>
              <a:t> διδαχτεί, </a:t>
            </a:r>
            <a:r>
              <a:rPr lang="en-GB" sz="2800" smtClean="0">
                <a:solidFill>
                  <a:srgbClr val="FFFFFF"/>
                </a:solidFill>
              </a:rPr>
              <a:t> πολύ περισσότερο σε μικρά παιδιά.</a:t>
            </a:r>
            <a:endParaRPr lang="el-GR" sz="2800" smtClean="0">
              <a:solidFill>
                <a:srgbClr val="FFFFFF"/>
              </a:solidFill>
            </a:endParaRPr>
          </a:p>
          <a:p>
            <a:pPr marL="339725" indent="-339725" algn="l" eaLnBrk="1" hangingPunct="1">
              <a:lnSpc>
                <a:spcPct val="90000"/>
              </a:lnSpc>
              <a:spcBef>
                <a:spcPts val="700"/>
              </a:spcBef>
              <a:buClr>
                <a:srgbClr val="FFCC00"/>
              </a:buClr>
              <a:buSzPct val="70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smtClean="0">
              <a:solidFill>
                <a:srgbClr val="FFFFFF"/>
              </a:solidFill>
            </a:endParaRPr>
          </a:p>
          <a:p>
            <a:pPr marL="339725" indent="-339725" algn="l" eaLnBrk="1" hangingPunct="1">
              <a:lnSpc>
                <a:spcPct val="90000"/>
              </a:lnSpc>
              <a:spcBef>
                <a:spcPts val="7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u="sng" smtClean="0">
                <a:solidFill>
                  <a:srgbClr val="FFCC00"/>
                </a:solidFill>
              </a:rPr>
              <a:t>Κονστρουκτιβισμός</a:t>
            </a:r>
            <a:r>
              <a:rPr lang="en-GB" sz="2800" smtClean="0">
                <a:solidFill>
                  <a:srgbClr val="FFFFFF"/>
                </a:solidFill>
              </a:rPr>
              <a:t>:  </a:t>
            </a:r>
          </a:p>
          <a:p>
            <a:pPr marL="339725" indent="-339725" algn="l" eaLnBrk="1" hangingPunct="1">
              <a:lnSpc>
                <a:spcPct val="90000"/>
              </a:lnSpc>
              <a:spcBef>
                <a:spcPts val="7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smtClean="0">
                <a:solidFill>
                  <a:srgbClr val="99FFCC"/>
                </a:solidFill>
              </a:rPr>
              <a:t>Η γνώση της γλώσσας ασυνείδητη μεν αλλά όχι κατ</a:t>
            </a:r>
            <a:r>
              <a:rPr lang="el-GR" sz="2800" smtClean="0">
                <a:solidFill>
                  <a:srgbClr val="99FFCC"/>
                </a:solidFill>
              </a:rPr>
              <a:t>’ </a:t>
            </a:r>
            <a:r>
              <a:rPr lang="en-GB" sz="2800" smtClean="0">
                <a:solidFill>
                  <a:srgbClr val="99FFCC"/>
                </a:solidFill>
              </a:rPr>
              <a:t>ανάγκη τόσο αφηρημένη</a:t>
            </a:r>
            <a:r>
              <a:rPr lang="el-GR" sz="2800" smtClean="0">
                <a:solidFill>
                  <a:srgbClr val="99FFCC"/>
                </a:solidFill>
              </a:rPr>
              <a:t>.</a:t>
            </a:r>
            <a:endParaRPr lang="en-GB" sz="2800" smtClean="0">
              <a:solidFill>
                <a:srgbClr val="99FFCC"/>
              </a:solidFill>
            </a:endParaRPr>
          </a:p>
          <a:p>
            <a:pPr marL="339725" indent="-339725" algn="l" eaLnBrk="1" hangingPunct="1">
              <a:lnSpc>
                <a:spcPct val="90000"/>
              </a:lnSpc>
              <a:spcBef>
                <a:spcPts val="7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smtClean="0">
                <a:solidFill>
                  <a:srgbClr val="99FFCC"/>
                </a:solidFill>
              </a:rPr>
              <a:t>Μπορεί να διδαχτεί </a:t>
            </a:r>
            <a:r>
              <a:rPr lang="en-GB" sz="2800" u="sng" smtClean="0">
                <a:solidFill>
                  <a:srgbClr val="99FFCC"/>
                </a:solidFill>
              </a:rPr>
              <a:t>έμμεσα</a:t>
            </a:r>
            <a:r>
              <a:rPr lang="el-GR" sz="2800" smtClean="0">
                <a:solidFill>
                  <a:srgbClr val="99FFCC"/>
                </a:solidFill>
              </a:rPr>
              <a:t>,</a:t>
            </a:r>
            <a:r>
              <a:rPr lang="en-GB" sz="2800" smtClean="0">
                <a:solidFill>
                  <a:srgbClr val="FFFFFF"/>
                </a:solidFill>
              </a:rPr>
              <a:t> π.χ. η σχέση ανάμεσα σε ένα γραμματικό σχήμα και ένα νόημα</a:t>
            </a:r>
            <a:r>
              <a:rPr lang="el-GR" sz="2800" smtClean="0">
                <a:solidFill>
                  <a:srgbClr val="FFFFFF"/>
                </a:solidFill>
              </a:rPr>
              <a:t>.</a:t>
            </a:r>
            <a:endParaRPr lang="en-GB" sz="2800" smtClean="0">
              <a:solidFill>
                <a:srgbClr val="FFFFFF"/>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B3E2AC67-0852-40E6-9CF0-A5010EB1988D}"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33</a:t>
            </a:fld>
            <a:endParaRPr lang="en-GB" altLang="el-GR" sz="1200" smtClean="0">
              <a:latin typeface="Arial" panose="020B0604020202020204" pitchFamily="34" charset="0"/>
            </a:endParaRPr>
          </a:p>
        </p:txBody>
      </p:sp>
      <p:sp>
        <p:nvSpPr>
          <p:cNvPr id="24577" name="Rectangle 1"/>
          <p:cNvSpPr>
            <a:spLocks noGrp="1" noChangeArrowheads="1"/>
          </p:cNvSpPr>
          <p:nvPr>
            <p:ph type="title"/>
          </p:nvPr>
        </p:nvSpPr>
        <p:spPr>
          <a:xfrm>
            <a:off x="457200" y="-450850"/>
            <a:ext cx="8229600" cy="2008188"/>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smtClean="0"/>
              <a:t/>
            </a:r>
            <a:br>
              <a:rPr lang="en-GB" sz="2800" smtClean="0"/>
            </a:br>
            <a:r>
              <a:rPr lang="en-GB" sz="2800" smtClean="0"/>
              <a:t/>
            </a:r>
            <a:br>
              <a:rPr lang="en-GB" sz="2800" smtClean="0"/>
            </a:br>
            <a:r>
              <a:rPr lang="el-GR" sz="3200" u="sng" smtClean="0">
                <a:solidFill>
                  <a:srgbClr val="FFFF00"/>
                </a:solidFill>
              </a:rPr>
              <a:t>Ε</a:t>
            </a:r>
            <a:r>
              <a:rPr lang="en-GB" sz="3200" u="sng" smtClean="0">
                <a:solidFill>
                  <a:srgbClr val="FFFF00"/>
                </a:solidFill>
              </a:rPr>
              <a:t>μπειρικά επιχειρήματα και αντεπιχειρήματα</a:t>
            </a:r>
            <a:r>
              <a:rPr lang="en-GB" sz="3200" smtClean="0">
                <a:solidFill>
                  <a:srgbClr val="FFCC00"/>
                </a:solidFill>
              </a:rPr>
              <a:t> </a:t>
            </a:r>
            <a:br>
              <a:rPr lang="en-GB" sz="3200" smtClean="0">
                <a:solidFill>
                  <a:srgbClr val="FFCC00"/>
                </a:solidFill>
              </a:rPr>
            </a:br>
            <a:r>
              <a:rPr lang="en-GB" sz="3200" smtClean="0">
                <a:solidFill>
                  <a:srgbClr val="FFCC00"/>
                </a:solidFill>
              </a:rPr>
              <a:t>για το έμφυτο της γραμματικής</a:t>
            </a:r>
            <a:r>
              <a:rPr lang="en-GB" sz="3200" smtClean="0"/>
              <a:t> </a:t>
            </a:r>
            <a:r>
              <a:rPr lang="en-GB" sz="4000" smtClean="0"/>
              <a:t/>
            </a:r>
            <a:br>
              <a:rPr lang="en-GB" sz="4000" smtClean="0"/>
            </a:br>
            <a:endParaRPr lang="en-GB" sz="4000" smtClean="0"/>
          </a:p>
        </p:txBody>
      </p:sp>
      <p:sp>
        <p:nvSpPr>
          <p:cNvPr id="2" name="Rectangle 2"/>
          <p:cNvSpPr>
            <a:spLocks noGrp="1" noChangeArrowheads="1"/>
          </p:cNvSpPr>
          <p:nvPr>
            <p:ph type="body" idx="1"/>
          </p:nvPr>
        </p:nvSpPr>
        <p:spPr>
          <a:xfrm>
            <a:off x="0" y="1341438"/>
            <a:ext cx="9144000" cy="5327650"/>
          </a:xfrm>
        </p:spPr>
        <p:txBody>
          <a:bodyPr/>
          <a:lstStyle/>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Νατιβισμός</a:t>
            </a:r>
            <a:r>
              <a:rPr lang="en-GB" sz="2800" b="1" u="sng" dirty="0" smtClean="0"/>
              <a:t>:  </a:t>
            </a:r>
            <a:r>
              <a:rPr lang="en-GB" sz="2800" b="1" u="sng" dirty="0" smtClean="0">
                <a:solidFill>
                  <a:srgbClr val="99FFCC"/>
                </a:solidFill>
              </a:rPr>
              <a:t>η </a:t>
            </a:r>
            <a:r>
              <a:rPr lang="en-GB" sz="2800" b="1" u="sng" dirty="0" err="1" smtClean="0">
                <a:solidFill>
                  <a:srgbClr val="99FFCC"/>
                </a:solidFill>
              </a:rPr>
              <a:t>γλώσσα</a:t>
            </a:r>
            <a:r>
              <a:rPr lang="en-GB" sz="2800" b="1" u="sng" dirty="0" smtClean="0">
                <a:solidFill>
                  <a:srgbClr val="99FFCC"/>
                </a:solidFill>
              </a:rPr>
              <a:t> </a:t>
            </a:r>
            <a:r>
              <a:rPr lang="en-GB" sz="2800" b="1" u="sng" dirty="0" err="1" smtClean="0">
                <a:solidFill>
                  <a:srgbClr val="99FFCC"/>
                </a:solidFill>
              </a:rPr>
              <a:t>αναπτύσσεται</a:t>
            </a:r>
            <a:r>
              <a:rPr lang="en-GB" sz="2800" b="1" u="sng" dirty="0" smtClean="0">
                <a:solidFill>
                  <a:srgbClr val="99FFCC"/>
                </a:solidFill>
              </a:rPr>
              <a:t> </a:t>
            </a:r>
            <a:r>
              <a:rPr lang="en-GB" sz="2800" b="1" u="sng" dirty="0" err="1" smtClean="0">
                <a:solidFill>
                  <a:srgbClr val="99FFCC"/>
                </a:solidFill>
              </a:rPr>
              <a:t>μερικές</a:t>
            </a:r>
            <a:r>
              <a:rPr lang="en-GB" sz="2800" b="1" u="sng" dirty="0" smtClean="0">
                <a:solidFill>
                  <a:srgbClr val="99FFCC"/>
                </a:solidFill>
              </a:rPr>
              <a:t> </a:t>
            </a:r>
            <a:r>
              <a:rPr lang="en-GB" sz="2800" b="1" u="sng" dirty="0" err="1" smtClean="0">
                <a:solidFill>
                  <a:srgbClr val="99FFCC"/>
                </a:solidFill>
              </a:rPr>
              <a:t>φορές</a:t>
            </a:r>
            <a:r>
              <a:rPr lang="en-GB" sz="2800" b="1" u="sng" dirty="0" smtClean="0">
                <a:solidFill>
                  <a:srgbClr val="99FFCC"/>
                </a:solidFill>
              </a:rPr>
              <a:t> </a:t>
            </a:r>
            <a:r>
              <a:rPr lang="en-GB" sz="2800" b="1" u="sng" dirty="0" err="1" smtClean="0">
                <a:solidFill>
                  <a:srgbClr val="99FFCC"/>
                </a:solidFill>
              </a:rPr>
              <a:t>σε</a:t>
            </a:r>
            <a:r>
              <a:rPr lang="en-GB" sz="2800" b="1" u="sng" dirty="0" smtClean="0">
                <a:solidFill>
                  <a:srgbClr val="99FFCC"/>
                </a:solidFill>
              </a:rPr>
              <a:t> </a:t>
            </a:r>
            <a:r>
              <a:rPr lang="en-GB" sz="2800" b="1" u="sng" dirty="0" err="1" smtClean="0">
                <a:solidFill>
                  <a:srgbClr val="99FFCC"/>
                </a:solidFill>
              </a:rPr>
              <a:t>αντίξοες</a:t>
            </a:r>
            <a:r>
              <a:rPr lang="en-GB" sz="2800" b="1" u="sng" dirty="0" smtClean="0">
                <a:solidFill>
                  <a:srgbClr val="99FFCC"/>
                </a:solidFill>
              </a:rPr>
              <a:t> </a:t>
            </a:r>
            <a:r>
              <a:rPr lang="en-GB" sz="2800" b="1" u="sng" dirty="0" err="1" smtClean="0">
                <a:solidFill>
                  <a:srgbClr val="99FFCC"/>
                </a:solidFill>
              </a:rPr>
              <a:t>συνθήκες</a:t>
            </a:r>
            <a:r>
              <a:rPr lang="en-GB" sz="2800" b="1" u="sng" dirty="0" smtClean="0">
                <a:solidFill>
                  <a:srgbClr val="99FFCC"/>
                </a:solidFill>
              </a:rPr>
              <a:t> </a:t>
            </a:r>
            <a:r>
              <a:rPr lang="en-GB" sz="2800" b="1" u="sng" dirty="0" err="1" smtClean="0">
                <a:solidFill>
                  <a:srgbClr val="99FFCC"/>
                </a:solidFill>
              </a:rPr>
              <a:t>περιβαλλοντικής</a:t>
            </a:r>
            <a:r>
              <a:rPr lang="en-GB" sz="2800" b="1" u="sng" dirty="0" smtClean="0">
                <a:solidFill>
                  <a:srgbClr val="99FFCC"/>
                </a:solidFill>
              </a:rPr>
              <a:t> </a:t>
            </a:r>
            <a:r>
              <a:rPr lang="en-GB" sz="2800" b="1" u="sng" dirty="0" err="1" smtClean="0">
                <a:solidFill>
                  <a:srgbClr val="99FFCC"/>
                </a:solidFill>
              </a:rPr>
              <a:t>στέρησης</a:t>
            </a:r>
            <a:r>
              <a:rPr lang="en-GB" sz="2800" b="1" dirty="0" smtClean="0"/>
              <a:t>  </a:t>
            </a:r>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smtClean="0"/>
              <a:t>	</a:t>
            </a:r>
            <a:r>
              <a:rPr lang="en-GB" sz="2700" b="1" dirty="0" err="1" smtClean="0"/>
              <a:t>π.χ</a:t>
            </a:r>
            <a:r>
              <a:rPr lang="en-GB" sz="2700" b="1" dirty="0" smtClean="0"/>
              <a:t>.  </a:t>
            </a:r>
            <a:r>
              <a:rPr lang="en-GB" sz="2700" b="1" dirty="0" err="1" smtClean="0"/>
              <a:t>μελέτη</a:t>
            </a:r>
            <a:r>
              <a:rPr lang="en-GB" sz="2700" b="1" dirty="0" smtClean="0"/>
              <a:t> </a:t>
            </a:r>
            <a:r>
              <a:rPr lang="en-GB" sz="2700" b="1" dirty="0" err="1" smtClean="0"/>
              <a:t>των</a:t>
            </a:r>
            <a:r>
              <a:rPr lang="en-GB" sz="2700" b="1" dirty="0" smtClean="0"/>
              <a:t> </a:t>
            </a:r>
            <a:r>
              <a:rPr lang="en-GB" sz="2700" b="1" dirty="0" err="1" smtClean="0"/>
              <a:t>Goldin</a:t>
            </a:r>
            <a:r>
              <a:rPr lang="en-GB" sz="2700" b="1" dirty="0" smtClean="0"/>
              <a:t>-Meadow et al. (1987) </a:t>
            </a:r>
            <a:r>
              <a:rPr lang="en-GB" sz="2700" b="1" dirty="0" err="1" smtClean="0"/>
              <a:t>για</a:t>
            </a:r>
            <a:r>
              <a:rPr lang="en-GB" sz="2700" b="1" dirty="0" smtClean="0"/>
              <a:t> </a:t>
            </a:r>
            <a:r>
              <a:rPr lang="en-GB" sz="2700" b="1" dirty="0" err="1" smtClean="0"/>
              <a:t>κωφά</a:t>
            </a:r>
            <a:r>
              <a:rPr lang="en-GB" sz="2700" b="1" dirty="0" smtClean="0"/>
              <a:t> </a:t>
            </a:r>
            <a:r>
              <a:rPr lang="en-GB" sz="2700" b="1" dirty="0" err="1" smtClean="0"/>
              <a:t>παιδιά</a:t>
            </a:r>
            <a:r>
              <a:rPr lang="en-GB" sz="2700" b="1" dirty="0" smtClean="0"/>
              <a:t> </a:t>
            </a:r>
            <a:r>
              <a:rPr lang="en-GB" sz="2700" b="1" dirty="0" err="1" smtClean="0"/>
              <a:t>που</a:t>
            </a:r>
            <a:r>
              <a:rPr lang="en-GB" sz="2700" b="1" dirty="0" smtClean="0"/>
              <a:t> </a:t>
            </a:r>
            <a:r>
              <a:rPr lang="en-GB" sz="2700" b="1" dirty="0" err="1" smtClean="0"/>
              <a:t>δεν</a:t>
            </a:r>
            <a:r>
              <a:rPr lang="en-GB" sz="2700" b="1" dirty="0" smtClean="0"/>
              <a:t> </a:t>
            </a:r>
            <a:r>
              <a:rPr lang="en-GB" sz="2700" b="1" dirty="0" err="1" smtClean="0"/>
              <a:t>είχαν</a:t>
            </a:r>
            <a:r>
              <a:rPr lang="en-GB" sz="2700" b="1" dirty="0" smtClean="0"/>
              <a:t> </a:t>
            </a:r>
            <a:r>
              <a:rPr lang="en-GB" sz="2700" b="1" dirty="0" err="1" smtClean="0"/>
              <a:t>εκτεθεί</a:t>
            </a:r>
            <a:r>
              <a:rPr lang="en-GB" sz="2700" b="1" dirty="0" smtClean="0"/>
              <a:t> </a:t>
            </a:r>
            <a:r>
              <a:rPr lang="en-GB" sz="2700" b="1" dirty="0" err="1" smtClean="0"/>
              <a:t>ούτε</a:t>
            </a:r>
            <a:r>
              <a:rPr lang="en-GB" sz="2700" b="1" dirty="0" smtClean="0"/>
              <a:t> </a:t>
            </a:r>
            <a:r>
              <a:rPr lang="en-GB" sz="2700" b="1" dirty="0" err="1" smtClean="0"/>
              <a:t>σε</a:t>
            </a:r>
            <a:r>
              <a:rPr lang="en-GB" sz="2700" b="1" dirty="0" smtClean="0"/>
              <a:t> </a:t>
            </a:r>
            <a:r>
              <a:rPr lang="en-GB" sz="2700" b="1" dirty="0" err="1" smtClean="0"/>
              <a:t>προφορική</a:t>
            </a:r>
            <a:r>
              <a:rPr lang="en-GB" sz="2700" b="1" dirty="0" smtClean="0"/>
              <a:t> </a:t>
            </a:r>
            <a:r>
              <a:rPr lang="en-GB" sz="2700" b="1" dirty="0" err="1" smtClean="0"/>
              <a:t>ούτε</a:t>
            </a:r>
            <a:r>
              <a:rPr lang="en-GB" sz="2700" b="1" dirty="0" smtClean="0"/>
              <a:t> </a:t>
            </a:r>
            <a:r>
              <a:rPr lang="en-GB" sz="2700" b="1" dirty="0" err="1" smtClean="0"/>
              <a:t>σε</a:t>
            </a:r>
            <a:r>
              <a:rPr lang="en-GB" sz="2700" b="1" dirty="0" smtClean="0"/>
              <a:t> </a:t>
            </a:r>
            <a:r>
              <a:rPr lang="en-GB" sz="2700" b="1" dirty="0" err="1" smtClean="0"/>
              <a:t>νευματική</a:t>
            </a:r>
            <a:r>
              <a:rPr lang="en-GB" sz="2700" b="1" dirty="0" smtClean="0"/>
              <a:t> </a:t>
            </a:r>
            <a:r>
              <a:rPr lang="en-GB" sz="2700" b="1" dirty="0" err="1" smtClean="0"/>
              <a:t>γλώσσα</a:t>
            </a:r>
            <a:r>
              <a:rPr lang="el-GR" sz="2700" b="1" dirty="0" smtClean="0"/>
              <a:t>.  Επινόησαν ωστόσο </a:t>
            </a:r>
            <a:r>
              <a:rPr lang="en-GB" sz="2700" b="1" dirty="0" err="1" smtClean="0"/>
              <a:t>μόνα</a:t>
            </a:r>
            <a:r>
              <a:rPr lang="en-GB" sz="2700" b="1" dirty="0" smtClean="0"/>
              <a:t> </a:t>
            </a:r>
            <a:r>
              <a:rPr lang="en-GB" sz="2700" b="1" dirty="0" err="1" smtClean="0"/>
              <a:t>τους</a:t>
            </a:r>
            <a:r>
              <a:rPr lang="en-GB" sz="2700" b="1" dirty="0" smtClean="0"/>
              <a:t> </a:t>
            </a:r>
            <a:r>
              <a:rPr lang="el-GR" sz="2700" b="1" dirty="0" smtClean="0"/>
              <a:t>μια </a:t>
            </a:r>
            <a:r>
              <a:rPr lang="en-GB" sz="2700" b="1" dirty="0" err="1" smtClean="0"/>
              <a:t>νευματική</a:t>
            </a:r>
            <a:r>
              <a:rPr lang="en-GB" sz="2700" b="1" dirty="0" smtClean="0"/>
              <a:t> </a:t>
            </a:r>
            <a:r>
              <a:rPr lang="en-GB" sz="2700" b="1" dirty="0" err="1" smtClean="0"/>
              <a:t>γλώσσα</a:t>
            </a:r>
            <a:r>
              <a:rPr lang="en-GB" sz="2700" b="1" dirty="0" smtClean="0"/>
              <a:t>. </a:t>
            </a:r>
            <a:r>
              <a:rPr lang="en-GB" sz="2700" b="1" dirty="0" err="1" smtClean="0"/>
              <a:t>Επειδή</a:t>
            </a:r>
            <a:r>
              <a:rPr lang="en-GB" sz="2700" b="1" dirty="0" smtClean="0"/>
              <a:t> </a:t>
            </a:r>
            <a:r>
              <a:rPr lang="en-GB" sz="2700" b="1" dirty="0" err="1" smtClean="0"/>
              <a:t>ξεχώριζαν</a:t>
            </a:r>
            <a:r>
              <a:rPr lang="en-GB" sz="2700" b="1" dirty="0" smtClean="0"/>
              <a:t> </a:t>
            </a:r>
            <a:r>
              <a:rPr lang="en-GB" sz="2700" b="1" dirty="0" err="1" smtClean="0"/>
              <a:t>ουσιαστικά</a:t>
            </a:r>
            <a:r>
              <a:rPr lang="en-GB" sz="2700" b="1" dirty="0" smtClean="0"/>
              <a:t> </a:t>
            </a:r>
            <a:r>
              <a:rPr lang="en-GB" sz="2700" b="1" dirty="0" err="1" smtClean="0"/>
              <a:t>από</a:t>
            </a:r>
            <a:r>
              <a:rPr lang="en-GB" sz="2700" b="1" dirty="0" smtClean="0"/>
              <a:t> </a:t>
            </a:r>
            <a:r>
              <a:rPr lang="en-GB" sz="2700" b="1" dirty="0" err="1" smtClean="0"/>
              <a:t>ρήματα</a:t>
            </a:r>
            <a:r>
              <a:rPr lang="en-GB" sz="2700" b="1" dirty="0" smtClean="0"/>
              <a:t> </a:t>
            </a:r>
            <a:r>
              <a:rPr lang="en-GB" sz="2700" b="1" dirty="0" err="1" smtClean="0"/>
              <a:t>με</a:t>
            </a:r>
            <a:r>
              <a:rPr lang="en-GB" sz="2700" b="1" dirty="0" smtClean="0"/>
              <a:t> </a:t>
            </a:r>
            <a:r>
              <a:rPr lang="en-GB" sz="2700" b="1" dirty="0" err="1" smtClean="0"/>
              <a:t>ειδικό</a:t>
            </a:r>
            <a:r>
              <a:rPr lang="en-GB" sz="2700" b="1" dirty="0" smtClean="0"/>
              <a:t> </a:t>
            </a:r>
            <a:r>
              <a:rPr lang="en-GB" sz="2700" b="1" dirty="0" err="1" smtClean="0"/>
              <a:t>νεύμα</a:t>
            </a:r>
            <a:r>
              <a:rPr lang="en-GB" sz="2700" b="1" dirty="0" smtClean="0"/>
              <a:t>, </a:t>
            </a:r>
            <a:r>
              <a:rPr lang="en-GB" sz="2700" b="1" dirty="0" err="1" smtClean="0"/>
              <a:t>υπόθεση</a:t>
            </a:r>
            <a:r>
              <a:rPr lang="en-GB" sz="2700" b="1" dirty="0" smtClean="0"/>
              <a:t> </a:t>
            </a:r>
            <a:r>
              <a:rPr lang="en-GB" sz="2700" b="1" dirty="0" err="1" smtClean="0"/>
              <a:t>για</a:t>
            </a:r>
            <a:r>
              <a:rPr lang="en-GB" sz="2700" b="1" dirty="0" smtClean="0"/>
              <a:t> </a:t>
            </a:r>
            <a:r>
              <a:rPr lang="en-GB" sz="2700" b="1" dirty="0" err="1" smtClean="0"/>
              <a:t>έμφυτη</a:t>
            </a:r>
            <a:r>
              <a:rPr lang="en-GB" sz="2700" b="1" dirty="0" smtClean="0"/>
              <a:t> </a:t>
            </a:r>
            <a:r>
              <a:rPr lang="en-GB" sz="2700" b="1" dirty="0" err="1" smtClean="0"/>
              <a:t>γνώση</a:t>
            </a:r>
            <a:r>
              <a:rPr lang="en-GB" sz="2700" b="1" dirty="0" smtClean="0"/>
              <a:t> </a:t>
            </a:r>
            <a:r>
              <a:rPr lang="en-GB" sz="2700" b="1" dirty="0" err="1" smtClean="0"/>
              <a:t>ως</a:t>
            </a:r>
            <a:r>
              <a:rPr lang="en-GB" sz="2700" b="1" dirty="0" smtClean="0"/>
              <a:t> </a:t>
            </a:r>
            <a:r>
              <a:rPr lang="en-GB" sz="2700" b="1" dirty="0" err="1" smtClean="0"/>
              <a:t>προς</a:t>
            </a:r>
            <a:r>
              <a:rPr lang="en-GB" sz="2700" b="1" dirty="0" smtClean="0"/>
              <a:t> </a:t>
            </a:r>
            <a:r>
              <a:rPr lang="en-GB" sz="2700" b="1" dirty="0" err="1" smtClean="0"/>
              <a:t>τη</a:t>
            </a:r>
            <a:r>
              <a:rPr lang="en-GB" sz="2700" b="1" dirty="0" smtClean="0"/>
              <a:t> </a:t>
            </a:r>
            <a:r>
              <a:rPr lang="en-GB" sz="2700" b="1" dirty="0" err="1" smtClean="0"/>
              <a:t>συντακτική</a:t>
            </a:r>
            <a:r>
              <a:rPr lang="en-GB" sz="2700" b="1" dirty="0" smtClean="0"/>
              <a:t> </a:t>
            </a:r>
            <a:r>
              <a:rPr lang="en-GB" sz="2700" b="1" dirty="0" err="1" smtClean="0"/>
              <a:t>οργάνωση</a:t>
            </a:r>
            <a:r>
              <a:rPr lang="en-GB" sz="2700" b="1" dirty="0" smtClean="0"/>
              <a:t> </a:t>
            </a:r>
            <a:r>
              <a:rPr lang="en-GB" sz="2700" b="1" dirty="0" err="1" smtClean="0"/>
              <a:t>της</a:t>
            </a:r>
            <a:r>
              <a:rPr lang="en-GB" sz="2700" b="1" dirty="0" smtClean="0"/>
              <a:t> </a:t>
            </a:r>
            <a:r>
              <a:rPr lang="en-GB" sz="2700" b="1" dirty="0" err="1" smtClean="0"/>
              <a:t>πρότασης</a:t>
            </a:r>
            <a:r>
              <a:rPr lang="en-GB" sz="2700" b="1" dirty="0" smtClean="0"/>
              <a:t>. </a:t>
            </a: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Κονστρουκτιβισμός</a:t>
            </a:r>
            <a:r>
              <a:rPr lang="en-GB" sz="2800" b="1" dirty="0" smtClean="0"/>
              <a:t> (</a:t>
            </a:r>
            <a:r>
              <a:rPr lang="en-GB" sz="2800" b="1" dirty="0" err="1" smtClean="0"/>
              <a:t>π.χ</a:t>
            </a:r>
            <a:r>
              <a:rPr lang="en-GB" sz="2800" b="1" dirty="0" smtClean="0"/>
              <a:t>. </a:t>
            </a:r>
            <a:r>
              <a:rPr lang="en-GB" sz="2800" b="1" dirty="0" err="1" smtClean="0"/>
              <a:t>Βates</a:t>
            </a:r>
            <a:r>
              <a:rPr lang="en-GB" sz="2800" b="1" dirty="0" smtClean="0"/>
              <a:t> 2001) </a:t>
            </a:r>
            <a:r>
              <a:rPr lang="en-GB" sz="2800" b="1" dirty="0" err="1" smtClean="0"/>
              <a:t>ανταπαντά</a:t>
            </a:r>
            <a:r>
              <a:rPr lang="en-GB" sz="2800" b="1" dirty="0" smtClean="0"/>
              <a:t>:  </a:t>
            </a:r>
          </a:p>
          <a:p>
            <a:pPr lvl="1"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700" b="1" dirty="0" smtClean="0"/>
              <a:t>Η  </a:t>
            </a:r>
            <a:r>
              <a:rPr lang="en-GB" sz="2700" b="1" dirty="0" err="1" smtClean="0"/>
              <a:t>οργάνωση</a:t>
            </a:r>
            <a:r>
              <a:rPr lang="en-GB" sz="2700" b="1" dirty="0" smtClean="0"/>
              <a:t> </a:t>
            </a:r>
            <a:r>
              <a:rPr lang="en-GB" sz="2700" b="1" dirty="0" err="1" smtClean="0"/>
              <a:t>των</a:t>
            </a:r>
            <a:r>
              <a:rPr lang="en-GB" sz="2700" b="1" dirty="0" smtClean="0"/>
              <a:t> </a:t>
            </a:r>
            <a:r>
              <a:rPr lang="en-GB" sz="2700" b="1" dirty="0" err="1" smtClean="0"/>
              <a:t>λέξεων</a:t>
            </a:r>
            <a:r>
              <a:rPr lang="en-GB" sz="2700" b="1" dirty="0" smtClean="0"/>
              <a:t> </a:t>
            </a:r>
            <a:r>
              <a:rPr lang="en-GB" sz="2700" b="1" dirty="0" err="1" smtClean="0"/>
              <a:t>σε</a:t>
            </a:r>
            <a:r>
              <a:rPr lang="en-GB" sz="2700" b="1" dirty="0" smtClean="0"/>
              <a:t> </a:t>
            </a:r>
            <a:r>
              <a:rPr lang="en-GB" sz="2700" b="1" dirty="0" err="1" smtClean="0"/>
              <a:t>διαφορετικά</a:t>
            </a:r>
            <a:r>
              <a:rPr lang="en-GB" sz="2700" b="1" dirty="0" smtClean="0"/>
              <a:t> </a:t>
            </a:r>
            <a:r>
              <a:rPr lang="en-GB" sz="2700" b="1" dirty="0" err="1" smtClean="0"/>
              <a:t>είδη</a:t>
            </a:r>
            <a:r>
              <a:rPr lang="en-GB" sz="2700" b="1" dirty="0" smtClean="0"/>
              <a:t> ή </a:t>
            </a:r>
            <a:r>
              <a:rPr lang="en-GB" sz="2700" b="1" dirty="0" err="1" smtClean="0"/>
              <a:t>μέρη</a:t>
            </a:r>
            <a:r>
              <a:rPr lang="en-GB" sz="2700" b="1" dirty="0" smtClean="0"/>
              <a:t> </a:t>
            </a:r>
            <a:r>
              <a:rPr lang="en-GB" sz="2700" b="1" dirty="0" err="1" smtClean="0"/>
              <a:t>του</a:t>
            </a:r>
            <a:r>
              <a:rPr lang="en-GB" sz="2700" b="1" dirty="0" smtClean="0"/>
              <a:t> </a:t>
            </a:r>
            <a:r>
              <a:rPr lang="en-GB" sz="2700" b="1" dirty="0" err="1" smtClean="0"/>
              <a:t>λόγου</a:t>
            </a:r>
            <a:r>
              <a:rPr lang="en-GB" sz="2700" b="1" dirty="0" smtClean="0"/>
              <a:t> </a:t>
            </a:r>
            <a:r>
              <a:rPr lang="en-GB" sz="2700" b="1" dirty="0" err="1" smtClean="0"/>
              <a:t>αναπόφευκτη</a:t>
            </a:r>
            <a:r>
              <a:rPr lang="en-GB" sz="2700" b="1" dirty="0" smtClean="0"/>
              <a:t> </a:t>
            </a:r>
            <a:r>
              <a:rPr lang="en-GB" sz="2700" b="1" dirty="0" err="1" smtClean="0"/>
              <a:t>όταν</a:t>
            </a:r>
            <a:r>
              <a:rPr lang="en-GB" sz="2700" b="1" dirty="0" smtClean="0"/>
              <a:t> </a:t>
            </a:r>
            <a:r>
              <a:rPr lang="el-GR" sz="2700" b="1" dirty="0" smtClean="0"/>
              <a:t>συνδυάζονται σε </a:t>
            </a:r>
            <a:r>
              <a:rPr lang="en-GB" sz="2700" b="1" dirty="0" err="1" smtClean="0"/>
              <a:t>προτάσεις</a:t>
            </a:r>
            <a:r>
              <a:rPr lang="el-GR" sz="2700" b="1" dirty="0" smtClean="0"/>
              <a:t>.</a:t>
            </a:r>
            <a:r>
              <a:rPr lang="en-GB" sz="2700" b="1" dirty="0" smtClean="0"/>
              <a:t>  </a:t>
            </a:r>
          </a:p>
          <a:p>
            <a:pPr lvl="1"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700" b="1" dirty="0" smtClean="0"/>
              <a:t>Ο </a:t>
            </a:r>
            <a:r>
              <a:rPr lang="en-GB" sz="2700" b="1" dirty="0" err="1" smtClean="0"/>
              <a:t>διαχωρισμός</a:t>
            </a:r>
            <a:r>
              <a:rPr lang="en-GB" sz="2700" b="1" dirty="0" smtClean="0"/>
              <a:t> </a:t>
            </a:r>
            <a:r>
              <a:rPr lang="en-GB" sz="2700" b="1" dirty="0" err="1" smtClean="0"/>
              <a:t>ουσιαστικών-ρημάτων</a:t>
            </a:r>
            <a:r>
              <a:rPr lang="en-GB" sz="2700" b="1" dirty="0" smtClean="0"/>
              <a:t> </a:t>
            </a:r>
            <a:r>
              <a:rPr lang="en-GB" sz="2700" b="1" dirty="0" err="1" smtClean="0"/>
              <a:t>σχετίζεται</a:t>
            </a:r>
            <a:r>
              <a:rPr lang="en-GB" sz="2700" b="1" dirty="0" smtClean="0"/>
              <a:t> </a:t>
            </a:r>
            <a:r>
              <a:rPr lang="en-GB" sz="2700" b="1" dirty="0" err="1" smtClean="0"/>
              <a:t>με</a:t>
            </a:r>
            <a:r>
              <a:rPr lang="en-GB" sz="2700" b="1" dirty="0" smtClean="0"/>
              <a:t> </a:t>
            </a:r>
            <a:r>
              <a:rPr lang="en-GB" sz="2700" b="1" dirty="0" err="1" smtClean="0"/>
              <a:t>το</a:t>
            </a:r>
            <a:r>
              <a:rPr lang="en-GB" sz="2700" b="1" dirty="0" smtClean="0"/>
              <a:t> </a:t>
            </a:r>
            <a:r>
              <a:rPr lang="en-GB" sz="2700" b="1" dirty="0" err="1" smtClean="0"/>
              <a:t>διαφορετικό</a:t>
            </a:r>
            <a:r>
              <a:rPr lang="en-GB" sz="2700" b="1" dirty="0" smtClean="0"/>
              <a:t> </a:t>
            </a:r>
            <a:r>
              <a:rPr lang="en-GB" sz="2700" b="1" dirty="0" err="1" smtClean="0"/>
              <a:t>τους</a:t>
            </a:r>
            <a:r>
              <a:rPr lang="en-GB" sz="2700" b="1" dirty="0" smtClean="0"/>
              <a:t> </a:t>
            </a:r>
            <a:r>
              <a:rPr lang="en-GB" sz="2700" b="1" dirty="0" err="1" smtClean="0"/>
              <a:t>νόημα</a:t>
            </a:r>
            <a:r>
              <a:rPr lang="en-GB" sz="2700" b="1" dirty="0" smtClean="0"/>
              <a:t> </a:t>
            </a:r>
            <a:r>
              <a:rPr lang="el-GR" sz="2700" b="1" dirty="0" smtClean="0"/>
              <a:t>-</a:t>
            </a:r>
            <a:r>
              <a:rPr lang="en-GB" sz="2700" b="1" dirty="0" err="1" smtClean="0"/>
              <a:t>δηλ</a:t>
            </a:r>
            <a:r>
              <a:rPr lang="en-GB" sz="2700" b="1" dirty="0" smtClean="0"/>
              <a:t>. </a:t>
            </a:r>
            <a:r>
              <a:rPr lang="en-GB" sz="2700" b="1" dirty="0" err="1" smtClean="0"/>
              <a:t>διάκριση</a:t>
            </a:r>
            <a:r>
              <a:rPr lang="en-GB" sz="2700" b="1" dirty="0" smtClean="0"/>
              <a:t> </a:t>
            </a:r>
            <a:r>
              <a:rPr lang="en-GB" sz="2700" b="1" dirty="0" err="1" smtClean="0"/>
              <a:t>ανάμεσα</a:t>
            </a:r>
            <a:r>
              <a:rPr lang="en-GB" sz="2700" b="1" dirty="0" smtClean="0"/>
              <a:t> </a:t>
            </a:r>
            <a:r>
              <a:rPr lang="en-GB" sz="2700" b="1" dirty="0" err="1" smtClean="0"/>
              <a:t>σε</a:t>
            </a:r>
            <a:r>
              <a:rPr lang="en-GB" sz="2700" b="1" dirty="0" smtClean="0"/>
              <a:t> </a:t>
            </a:r>
            <a:r>
              <a:rPr lang="en-GB" sz="2700" b="1" dirty="0" err="1" smtClean="0"/>
              <a:t>οντότητες</a:t>
            </a:r>
            <a:r>
              <a:rPr lang="en-GB" sz="2700" b="1" dirty="0" smtClean="0"/>
              <a:t> </a:t>
            </a:r>
            <a:r>
              <a:rPr lang="en-GB" sz="2700" b="1" dirty="0" err="1" smtClean="0"/>
              <a:t>και</a:t>
            </a:r>
            <a:r>
              <a:rPr lang="en-GB" sz="2700" b="1" dirty="0" smtClean="0"/>
              <a:t> </a:t>
            </a:r>
            <a:r>
              <a:rPr lang="en-GB" sz="2700" b="1" dirty="0" err="1" smtClean="0"/>
              <a:t>ενέργειες</a:t>
            </a:r>
            <a:r>
              <a:rPr lang="en-GB" sz="2700" b="1" dirty="0" smtClean="0"/>
              <a:t> </a:t>
            </a:r>
            <a:r>
              <a:rPr lang="en-GB" sz="2700" b="1" dirty="0" err="1" smtClean="0"/>
              <a:t>συνήθως</a:t>
            </a:r>
            <a:r>
              <a:rPr lang="en-GB" sz="2700" b="1"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BB68662-E3BF-487B-A4AD-5F3A30E2727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34</a:t>
            </a:fld>
            <a:endParaRPr lang="en-GB" altLang="el-GR" sz="1200" smtClean="0">
              <a:latin typeface="Arial" panose="020B0604020202020204" pitchFamily="34" charset="0"/>
            </a:endParaRPr>
          </a:p>
        </p:txBody>
      </p:sp>
      <p:sp>
        <p:nvSpPr>
          <p:cNvPr id="25601" name="Rectangle 1"/>
          <p:cNvSpPr>
            <a:spLocks noGrp="1" noChangeArrowheads="1"/>
          </p:cNvSpPr>
          <p:nvPr>
            <p:ph type="title"/>
          </p:nvPr>
        </p:nvSpPr>
        <p:spPr>
          <a:xfrm>
            <a:off x="250825" y="0"/>
            <a:ext cx="8642350" cy="1417638"/>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dirty="0" err="1" smtClean="0">
                <a:solidFill>
                  <a:srgbClr val="FFCC00"/>
                </a:solidFill>
              </a:rPr>
              <a:t>Παθολογίες</a:t>
            </a:r>
            <a:r>
              <a:rPr lang="en-GB" sz="3200" dirty="0" smtClean="0">
                <a:solidFill>
                  <a:srgbClr val="FFCC00"/>
                </a:solidFill>
              </a:rPr>
              <a:t> </a:t>
            </a:r>
            <a:r>
              <a:rPr lang="en-GB" sz="3200" dirty="0" err="1" smtClean="0">
                <a:solidFill>
                  <a:srgbClr val="FFCC00"/>
                </a:solidFill>
              </a:rPr>
              <a:t>γλωσσικές</a:t>
            </a:r>
            <a:r>
              <a:rPr lang="en-GB" sz="3200" dirty="0" smtClean="0">
                <a:solidFill>
                  <a:srgbClr val="FFCC00"/>
                </a:solidFill>
              </a:rPr>
              <a:t> </a:t>
            </a:r>
            <a:r>
              <a:rPr lang="en-GB" sz="3200" dirty="0" err="1" smtClean="0">
                <a:solidFill>
                  <a:srgbClr val="FFCC00"/>
                </a:solidFill>
              </a:rPr>
              <a:t>και</a:t>
            </a:r>
            <a:r>
              <a:rPr lang="en-GB" sz="3200" dirty="0" smtClean="0">
                <a:solidFill>
                  <a:srgbClr val="FFCC00"/>
                </a:solidFill>
              </a:rPr>
              <a:t> </a:t>
            </a:r>
            <a:r>
              <a:rPr lang="en-GB" sz="3200" dirty="0" err="1" smtClean="0">
                <a:solidFill>
                  <a:srgbClr val="FFCC00"/>
                </a:solidFill>
              </a:rPr>
              <a:t>νοητικές</a:t>
            </a:r>
            <a:r>
              <a:rPr lang="en-GB" sz="3200" dirty="0" smtClean="0">
                <a:solidFill>
                  <a:srgbClr val="FFCC00"/>
                </a:solidFill>
              </a:rPr>
              <a:t/>
            </a:r>
            <a:br>
              <a:rPr lang="en-GB" sz="3200" dirty="0" smtClean="0">
                <a:solidFill>
                  <a:srgbClr val="FFCC00"/>
                </a:solidFill>
              </a:rPr>
            </a:br>
            <a:r>
              <a:rPr lang="en-GB" sz="3200" dirty="0" err="1" smtClean="0">
                <a:solidFill>
                  <a:srgbClr val="FFCC00"/>
                </a:solidFill>
              </a:rPr>
              <a:t>εξειδικευμένης</a:t>
            </a:r>
            <a:r>
              <a:rPr lang="en-GB" sz="3200" dirty="0" smtClean="0">
                <a:solidFill>
                  <a:srgbClr val="FFCC00"/>
                </a:solidFill>
              </a:rPr>
              <a:t> </a:t>
            </a:r>
            <a:r>
              <a:rPr lang="en-GB" sz="3200" dirty="0" err="1" smtClean="0">
                <a:solidFill>
                  <a:srgbClr val="FFCC00"/>
                </a:solidFill>
              </a:rPr>
              <a:t>φύσης</a:t>
            </a:r>
            <a:r>
              <a:rPr lang="el-GR" sz="3200" dirty="0" smtClean="0">
                <a:solidFill>
                  <a:srgbClr val="FFCC00"/>
                </a:solidFill>
              </a:rPr>
              <a:t>, δηλ. σε ένα μόνο τομέα</a:t>
            </a:r>
            <a:r>
              <a:rPr lang="en-GB" sz="3200" dirty="0" smtClean="0">
                <a:solidFill>
                  <a:srgbClr val="FFCC00"/>
                </a:solidFill>
              </a:rPr>
              <a:t>;</a:t>
            </a:r>
            <a:r>
              <a:rPr lang="en-GB" sz="3200" dirty="0" smtClean="0"/>
              <a:t> </a:t>
            </a:r>
          </a:p>
        </p:txBody>
      </p:sp>
      <p:sp>
        <p:nvSpPr>
          <p:cNvPr id="2" name="Rectangle 2"/>
          <p:cNvSpPr>
            <a:spLocks noGrp="1" noChangeArrowheads="1"/>
          </p:cNvSpPr>
          <p:nvPr>
            <p:ph type="body" idx="1"/>
          </p:nvPr>
        </p:nvSpPr>
        <p:spPr>
          <a:xfrm>
            <a:off x="0" y="1341438"/>
            <a:ext cx="9144000" cy="5256212"/>
          </a:xfrm>
        </p:spPr>
        <p:txBody>
          <a:bodyPr/>
          <a:lstStyle/>
          <a:p>
            <a:pPr eaLnBrk="1" hangingPunct="1">
              <a:lnSpc>
                <a:spcPct val="80000"/>
              </a:lnSpc>
              <a:spcBef>
                <a:spcPts val="5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Νατιβισμός</a:t>
            </a:r>
            <a:r>
              <a:rPr lang="en-GB" sz="2800" dirty="0" smtClean="0"/>
              <a:t>:  </a:t>
            </a:r>
            <a:r>
              <a:rPr lang="en-GB" sz="2800" b="1" dirty="0" err="1" smtClean="0">
                <a:solidFill>
                  <a:srgbClr val="99FFCC"/>
                </a:solidFill>
              </a:rPr>
              <a:t>Εξειδικευμένες</a:t>
            </a:r>
            <a:r>
              <a:rPr lang="en-GB" sz="2800" b="1" dirty="0" smtClean="0">
                <a:solidFill>
                  <a:srgbClr val="99FFCC"/>
                </a:solidFill>
              </a:rPr>
              <a:t> </a:t>
            </a:r>
            <a:r>
              <a:rPr lang="en-GB" sz="2800" b="1" dirty="0" err="1" smtClean="0">
                <a:solidFill>
                  <a:srgbClr val="99FFCC"/>
                </a:solidFill>
              </a:rPr>
              <a:t>παθολογίες</a:t>
            </a:r>
            <a:r>
              <a:rPr lang="en-GB" sz="2800" b="1" dirty="0" smtClean="0"/>
              <a:t> </a:t>
            </a:r>
            <a:r>
              <a:rPr lang="en-GB" sz="2800" b="1" dirty="0" err="1" smtClean="0"/>
              <a:t>υποστηρίζουν</a:t>
            </a:r>
            <a:r>
              <a:rPr lang="en-GB" sz="2800" b="1" dirty="0" smtClean="0"/>
              <a:t> </a:t>
            </a:r>
            <a:r>
              <a:rPr lang="en-GB" sz="2800" b="1" dirty="0" err="1" smtClean="0"/>
              <a:t>έμφυτο</a:t>
            </a:r>
            <a:r>
              <a:rPr lang="en-GB" sz="2800" b="1" dirty="0" smtClean="0"/>
              <a:t> </a:t>
            </a:r>
            <a:r>
              <a:rPr lang="el-GR" sz="2800" b="1" dirty="0" smtClean="0"/>
              <a:t>πολύ εξειδικευμένων </a:t>
            </a:r>
            <a:r>
              <a:rPr lang="en-GB" sz="2800" b="1" dirty="0" err="1" smtClean="0"/>
              <a:t>ικανοτήτων</a:t>
            </a:r>
            <a:r>
              <a:rPr lang="en-GB" sz="2800" b="1" dirty="0" smtClean="0"/>
              <a:t> (</a:t>
            </a:r>
            <a:r>
              <a:rPr lang="en-GB" sz="2800" b="1" dirty="0" err="1" smtClean="0"/>
              <a:t>γλώσσας</a:t>
            </a:r>
            <a:r>
              <a:rPr lang="en-GB" sz="2800" b="1" dirty="0" smtClean="0"/>
              <a:t> </a:t>
            </a:r>
            <a:r>
              <a:rPr lang="el-GR" sz="2800" b="1" dirty="0" smtClean="0"/>
              <a:t>ή </a:t>
            </a:r>
            <a:r>
              <a:rPr lang="en-GB" sz="2800" b="1" dirty="0" err="1" smtClean="0"/>
              <a:t>άλλων</a:t>
            </a:r>
            <a:r>
              <a:rPr lang="en-GB" sz="2800" b="1" dirty="0" smtClean="0"/>
              <a:t> </a:t>
            </a:r>
            <a:r>
              <a:rPr lang="en-GB" sz="2800" b="1" dirty="0" err="1" smtClean="0"/>
              <a:t>πεδίων</a:t>
            </a:r>
            <a:r>
              <a:rPr lang="en-GB" sz="2800" b="1" dirty="0" smtClean="0"/>
              <a:t>)</a:t>
            </a:r>
          </a:p>
          <a:p>
            <a:pPr eaLnBrk="1" hangingPunct="1">
              <a:lnSpc>
                <a:spcPct val="80000"/>
              </a:lnSpc>
              <a:spcBef>
                <a:spcPts val="5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solidFill>
                  <a:srgbClr val="FFFFCC"/>
                </a:solidFill>
              </a:rPr>
              <a:t>Kορίτσι</a:t>
            </a:r>
            <a:r>
              <a:rPr lang="en-GB" sz="2800" b="1" dirty="0" smtClean="0">
                <a:solidFill>
                  <a:srgbClr val="FFFFCC"/>
                </a:solidFill>
              </a:rPr>
              <a:t> </a:t>
            </a:r>
            <a:r>
              <a:rPr lang="en-GB" sz="2800" b="1" dirty="0" err="1" smtClean="0">
                <a:solidFill>
                  <a:srgbClr val="FFFFCC"/>
                </a:solidFill>
              </a:rPr>
              <a:t>με</a:t>
            </a:r>
            <a:r>
              <a:rPr lang="en-GB" sz="2800" b="1" dirty="0" smtClean="0">
                <a:solidFill>
                  <a:srgbClr val="FFFFCC"/>
                </a:solidFill>
              </a:rPr>
              <a:t> </a:t>
            </a:r>
            <a:r>
              <a:rPr lang="en-GB" sz="2800" b="1" dirty="0" err="1" smtClean="0">
                <a:solidFill>
                  <a:srgbClr val="FFFFCC"/>
                </a:solidFill>
              </a:rPr>
              <a:t>περίπλοκη</a:t>
            </a:r>
            <a:r>
              <a:rPr lang="en-GB" sz="2800" b="1" dirty="0" smtClean="0">
                <a:solidFill>
                  <a:srgbClr val="FFFFCC"/>
                </a:solidFill>
              </a:rPr>
              <a:t> </a:t>
            </a:r>
            <a:r>
              <a:rPr lang="en-GB" sz="2800" b="1" dirty="0" err="1" smtClean="0">
                <a:solidFill>
                  <a:srgbClr val="FFFFCC"/>
                </a:solidFill>
              </a:rPr>
              <a:t>μεν</a:t>
            </a:r>
            <a:r>
              <a:rPr lang="en-GB" sz="2800" b="1" dirty="0" smtClean="0">
                <a:solidFill>
                  <a:srgbClr val="FFFFCC"/>
                </a:solidFill>
              </a:rPr>
              <a:t> </a:t>
            </a:r>
            <a:r>
              <a:rPr lang="en-GB" sz="2800" b="1" dirty="0" err="1" smtClean="0">
                <a:solidFill>
                  <a:srgbClr val="FFFFCC"/>
                </a:solidFill>
              </a:rPr>
              <a:t>σύνταξη</a:t>
            </a:r>
            <a:r>
              <a:rPr lang="en-GB" sz="2800" b="1" dirty="0" smtClean="0">
                <a:solidFill>
                  <a:srgbClr val="FFFFCC"/>
                </a:solidFill>
              </a:rPr>
              <a:t> </a:t>
            </a:r>
            <a:r>
              <a:rPr lang="en-GB" sz="2800" b="1" dirty="0" err="1" smtClean="0">
                <a:solidFill>
                  <a:srgbClr val="FFFFCC"/>
                </a:solidFill>
              </a:rPr>
              <a:t>αλλά</a:t>
            </a:r>
            <a:r>
              <a:rPr lang="en-GB" sz="2800" b="1" dirty="0" smtClean="0">
                <a:solidFill>
                  <a:srgbClr val="FFFFCC"/>
                </a:solidFill>
              </a:rPr>
              <a:t> </a:t>
            </a:r>
            <a:r>
              <a:rPr lang="en-GB" sz="2800" b="1" dirty="0" err="1" smtClean="0">
                <a:solidFill>
                  <a:srgbClr val="FFFFCC"/>
                </a:solidFill>
              </a:rPr>
              <a:t>ασυνάρτητη</a:t>
            </a:r>
            <a:r>
              <a:rPr lang="en-GB" sz="2800" b="1" dirty="0" smtClean="0">
                <a:solidFill>
                  <a:srgbClr val="FFFFCC"/>
                </a:solidFill>
              </a:rPr>
              <a:t> </a:t>
            </a:r>
            <a:r>
              <a:rPr lang="en-GB" sz="2800" b="1" dirty="0" err="1" smtClean="0">
                <a:solidFill>
                  <a:srgbClr val="FFFFCC"/>
                </a:solidFill>
              </a:rPr>
              <a:t>νοηματικά</a:t>
            </a:r>
            <a:r>
              <a:rPr lang="en-GB" sz="2800" b="1" dirty="0" smtClean="0">
                <a:solidFill>
                  <a:srgbClr val="FFFFCC"/>
                </a:solidFill>
              </a:rPr>
              <a:t> </a:t>
            </a:r>
            <a:r>
              <a:rPr lang="en-GB" sz="2800" b="1" dirty="0" err="1" smtClean="0">
                <a:solidFill>
                  <a:srgbClr val="FFFFCC"/>
                </a:solidFill>
              </a:rPr>
              <a:t>ομιλία</a:t>
            </a:r>
            <a:r>
              <a:rPr lang="el-GR" sz="2800" b="1" dirty="0" smtClean="0">
                <a:solidFill>
                  <a:srgbClr val="FFFFCC"/>
                </a:solidFill>
              </a:rPr>
              <a:t> </a:t>
            </a:r>
            <a:r>
              <a:rPr lang="en-GB" sz="2800" b="1" dirty="0" smtClean="0">
                <a:solidFill>
                  <a:srgbClr val="FFFFCC"/>
                </a:solidFill>
              </a:rPr>
              <a:t>(</a:t>
            </a:r>
            <a:r>
              <a:rPr lang="en-GB" sz="2400" b="1" dirty="0" smtClean="0">
                <a:solidFill>
                  <a:srgbClr val="FFFFCC"/>
                </a:solidFill>
              </a:rPr>
              <a:t>Yamada 1982</a:t>
            </a:r>
            <a:r>
              <a:rPr lang="en-GB" sz="2800" b="1" dirty="0" smtClean="0">
                <a:solidFill>
                  <a:srgbClr val="FFFFCC"/>
                </a:solidFill>
              </a:rPr>
              <a:t>): </a:t>
            </a:r>
          </a:p>
          <a:p>
            <a:pPr eaLnBrk="1" hangingPunct="1">
              <a:lnSpc>
                <a:spcPct val="80000"/>
              </a:lnSpc>
              <a:spcBef>
                <a:spcPts val="5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solidFill>
                  <a:srgbClr val="FFFFCC"/>
                </a:solidFill>
              </a:rPr>
              <a:t>Σύνδρομο</a:t>
            </a:r>
            <a:r>
              <a:rPr lang="en-GB" sz="2800" b="1" dirty="0" smtClean="0">
                <a:solidFill>
                  <a:srgbClr val="FFFFCC"/>
                </a:solidFill>
              </a:rPr>
              <a:t> Williams</a:t>
            </a:r>
            <a:r>
              <a:rPr lang="en-GB" sz="2800" b="1" dirty="0" smtClean="0"/>
              <a:t>:  η </a:t>
            </a:r>
            <a:r>
              <a:rPr lang="en-GB" sz="2800" b="1" dirty="0" err="1" smtClean="0"/>
              <a:t>γλώσσα</a:t>
            </a:r>
            <a:r>
              <a:rPr lang="en-GB" sz="2800" b="1" dirty="0" smtClean="0"/>
              <a:t> </a:t>
            </a:r>
            <a:r>
              <a:rPr lang="el-GR" sz="2800" b="1" dirty="0" smtClean="0"/>
              <a:t>παραμένει </a:t>
            </a:r>
            <a:r>
              <a:rPr lang="en-GB" sz="2800" b="1" dirty="0" err="1" smtClean="0"/>
              <a:t>ανέπαφη</a:t>
            </a:r>
            <a:r>
              <a:rPr lang="en-GB" sz="2800" b="1" dirty="0" smtClean="0"/>
              <a:t> </a:t>
            </a:r>
            <a:r>
              <a:rPr lang="en-GB" sz="2800" b="1" dirty="0" err="1" smtClean="0"/>
              <a:t>σε</a:t>
            </a:r>
            <a:r>
              <a:rPr lang="en-GB" sz="2800" b="1" dirty="0" smtClean="0"/>
              <a:t> </a:t>
            </a:r>
            <a:r>
              <a:rPr lang="en-GB" sz="2800" b="1" dirty="0" err="1" smtClean="0"/>
              <a:t>αντίθεση</a:t>
            </a:r>
            <a:r>
              <a:rPr lang="en-GB" sz="2800" b="1" dirty="0" smtClean="0"/>
              <a:t> </a:t>
            </a:r>
            <a:r>
              <a:rPr lang="en-GB" sz="2800" b="1" dirty="0" err="1" smtClean="0"/>
              <a:t>με</a:t>
            </a:r>
            <a:r>
              <a:rPr lang="en-GB" sz="2800" b="1" dirty="0" smtClean="0"/>
              <a:t> </a:t>
            </a:r>
            <a:r>
              <a:rPr lang="el-GR" sz="2800" b="1" dirty="0" smtClean="0"/>
              <a:t>νοητικές ικανότητες όπως η σύλληψη του χώρου. </a:t>
            </a:r>
            <a:r>
              <a:rPr lang="en-GB" sz="2800" b="1" dirty="0" smtClean="0"/>
              <a:t> </a:t>
            </a:r>
          </a:p>
          <a:p>
            <a:pPr eaLnBrk="1" hangingPunct="1">
              <a:lnSpc>
                <a:spcPct val="80000"/>
              </a:lnSpc>
              <a:spcBef>
                <a:spcPts val="5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solidFill>
                  <a:srgbClr val="FFFFCC"/>
                </a:solidFill>
              </a:rPr>
              <a:t>Ειδική</a:t>
            </a:r>
            <a:r>
              <a:rPr lang="en-GB" sz="2800" b="1" dirty="0" smtClean="0">
                <a:solidFill>
                  <a:srgbClr val="FFFFCC"/>
                </a:solidFill>
              </a:rPr>
              <a:t> </a:t>
            </a:r>
            <a:r>
              <a:rPr lang="en-GB" sz="2800" b="1" dirty="0" err="1" smtClean="0">
                <a:solidFill>
                  <a:srgbClr val="FFFFCC"/>
                </a:solidFill>
              </a:rPr>
              <a:t>Γλωσσική</a:t>
            </a:r>
            <a:r>
              <a:rPr lang="en-GB" sz="2800" b="1" dirty="0" smtClean="0">
                <a:solidFill>
                  <a:srgbClr val="FFFFCC"/>
                </a:solidFill>
              </a:rPr>
              <a:t> </a:t>
            </a:r>
            <a:r>
              <a:rPr lang="en-GB" sz="2800" b="1" dirty="0" err="1" smtClean="0">
                <a:solidFill>
                  <a:srgbClr val="FFFFCC"/>
                </a:solidFill>
              </a:rPr>
              <a:t>Διαταραχή</a:t>
            </a:r>
            <a:r>
              <a:rPr lang="en-GB" sz="2800" b="1" dirty="0" smtClean="0"/>
              <a:t> </a:t>
            </a:r>
            <a:r>
              <a:rPr lang="el-GR" sz="2800" b="1" dirty="0" smtClean="0"/>
              <a:t>: </a:t>
            </a:r>
            <a:r>
              <a:rPr lang="en-GB" sz="2800" b="1" dirty="0" err="1" smtClean="0"/>
              <a:t>το</a:t>
            </a:r>
            <a:r>
              <a:rPr lang="en-GB" sz="2800" b="1" dirty="0" smtClean="0"/>
              <a:t> </a:t>
            </a:r>
            <a:r>
              <a:rPr lang="en-GB" sz="2800" b="1" dirty="0" err="1" smtClean="0"/>
              <a:t>αντίστροφο</a:t>
            </a:r>
            <a:r>
              <a:rPr lang="en-GB" sz="2800" b="1" dirty="0" smtClean="0"/>
              <a:t> </a:t>
            </a:r>
            <a:r>
              <a:rPr lang="en-GB" sz="2800" b="1" dirty="0" err="1" smtClean="0"/>
              <a:t>από</a:t>
            </a:r>
            <a:r>
              <a:rPr lang="en-GB" sz="2800" b="1" dirty="0" smtClean="0"/>
              <a:t> </a:t>
            </a:r>
            <a:r>
              <a:rPr lang="en-GB" sz="2800" b="1" dirty="0" err="1" smtClean="0"/>
              <a:t>το</a:t>
            </a:r>
            <a:r>
              <a:rPr lang="en-GB" sz="2800" b="1" dirty="0" smtClean="0"/>
              <a:t> </a:t>
            </a:r>
            <a:r>
              <a:rPr lang="en-GB" sz="2800" b="1" dirty="0" err="1" smtClean="0"/>
              <a:t>παραπάνω</a:t>
            </a:r>
            <a:r>
              <a:rPr lang="en-GB" sz="2800" b="1" dirty="0" smtClean="0"/>
              <a:t> </a:t>
            </a:r>
            <a:r>
              <a:rPr lang="en-GB" sz="2800" b="1" dirty="0" err="1" smtClean="0"/>
              <a:t>σύνδρομο</a:t>
            </a:r>
            <a:r>
              <a:rPr lang="en-GB" sz="2800" b="1" dirty="0" smtClean="0"/>
              <a:t>, </a:t>
            </a:r>
            <a:r>
              <a:rPr lang="en-GB" sz="2800" b="1" dirty="0" err="1" smtClean="0"/>
              <a:t>δηλ</a:t>
            </a:r>
            <a:r>
              <a:rPr lang="en-GB" sz="2800" b="1" dirty="0" smtClean="0"/>
              <a:t>. </a:t>
            </a:r>
            <a:r>
              <a:rPr lang="en-GB" sz="2800" b="1" dirty="0" err="1" smtClean="0"/>
              <a:t>διαταραχή</a:t>
            </a:r>
            <a:r>
              <a:rPr lang="en-GB" sz="2800" b="1" dirty="0" smtClean="0"/>
              <a:t> </a:t>
            </a:r>
            <a:r>
              <a:rPr lang="en-GB" sz="2800" b="1" dirty="0" err="1" smtClean="0"/>
              <a:t>μόνο</a:t>
            </a:r>
            <a:r>
              <a:rPr lang="en-GB" sz="2800" b="1" dirty="0" smtClean="0"/>
              <a:t> </a:t>
            </a:r>
            <a:r>
              <a:rPr lang="en-GB" sz="2800" b="1" dirty="0" err="1" smtClean="0"/>
              <a:t>στη</a:t>
            </a:r>
            <a:r>
              <a:rPr lang="en-GB" sz="2800" b="1" dirty="0" smtClean="0"/>
              <a:t> </a:t>
            </a:r>
            <a:r>
              <a:rPr lang="en-GB" sz="2800" b="1" dirty="0" err="1" smtClean="0"/>
              <a:t>γλώσσα</a:t>
            </a:r>
            <a:r>
              <a:rPr lang="en-GB" sz="2800" b="1" dirty="0" smtClean="0"/>
              <a:t>.    </a:t>
            </a:r>
          </a:p>
          <a:p>
            <a:pPr eaLnBrk="1" hangingPunct="1">
              <a:lnSpc>
                <a:spcPct val="80000"/>
              </a:lnSpc>
              <a:spcBef>
                <a:spcPts val="5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solidFill>
                  <a:srgbClr val="FFFFCC"/>
                </a:solidFill>
              </a:rPr>
              <a:t>Μελέτη</a:t>
            </a:r>
            <a:r>
              <a:rPr lang="en-GB" sz="2800" b="1" dirty="0" smtClean="0">
                <a:solidFill>
                  <a:srgbClr val="FFFFCC"/>
                </a:solidFill>
              </a:rPr>
              <a:t> Smith &amp; </a:t>
            </a:r>
            <a:r>
              <a:rPr lang="en-GB" sz="2800" b="1" dirty="0" err="1" smtClean="0">
                <a:solidFill>
                  <a:srgbClr val="FFFFCC"/>
                </a:solidFill>
              </a:rPr>
              <a:t>Tsimpli</a:t>
            </a:r>
            <a:r>
              <a:rPr lang="en-GB" sz="2800" b="1" dirty="0" smtClean="0">
                <a:solidFill>
                  <a:srgbClr val="FFFFCC"/>
                </a:solidFill>
              </a:rPr>
              <a:t> (1995)</a:t>
            </a:r>
            <a:r>
              <a:rPr lang="en-GB" sz="2800" b="1" dirty="0" smtClean="0"/>
              <a:t> </a:t>
            </a:r>
            <a:r>
              <a:rPr lang="en-GB" sz="2800" b="1" dirty="0" err="1" smtClean="0">
                <a:solidFill>
                  <a:srgbClr val="FFFFCC"/>
                </a:solidFill>
              </a:rPr>
              <a:t>ατόμου</a:t>
            </a:r>
            <a:r>
              <a:rPr lang="en-GB" sz="2800" b="1" dirty="0" smtClean="0">
                <a:solidFill>
                  <a:srgbClr val="FFFFCC"/>
                </a:solidFill>
              </a:rPr>
              <a:t> </a:t>
            </a:r>
            <a:r>
              <a:rPr lang="en-GB" sz="2800" b="1" dirty="0" err="1" smtClean="0">
                <a:solidFill>
                  <a:srgbClr val="FFFFCC"/>
                </a:solidFill>
              </a:rPr>
              <a:t>με</a:t>
            </a:r>
            <a:r>
              <a:rPr lang="en-GB" sz="2800" b="1" dirty="0" smtClean="0">
                <a:solidFill>
                  <a:srgbClr val="FFFFCC"/>
                </a:solidFill>
              </a:rPr>
              <a:t> </a:t>
            </a:r>
            <a:r>
              <a:rPr lang="en-GB" sz="2800" b="1" dirty="0" err="1" smtClean="0">
                <a:solidFill>
                  <a:srgbClr val="FFFFCC"/>
                </a:solidFill>
              </a:rPr>
              <a:t>ειδικό</a:t>
            </a:r>
            <a:r>
              <a:rPr lang="en-GB" sz="2800" b="1" dirty="0" smtClean="0">
                <a:solidFill>
                  <a:srgbClr val="FFFFCC"/>
                </a:solidFill>
              </a:rPr>
              <a:t> </a:t>
            </a:r>
            <a:r>
              <a:rPr lang="en-GB" sz="2800" b="1" dirty="0" err="1" smtClean="0">
                <a:solidFill>
                  <a:srgbClr val="FFFFCC"/>
                </a:solidFill>
              </a:rPr>
              <a:t>ταλέντο</a:t>
            </a:r>
            <a:r>
              <a:rPr lang="en-GB" sz="2800" b="1" dirty="0" smtClean="0">
                <a:solidFill>
                  <a:srgbClr val="FFFFCC"/>
                </a:solidFill>
              </a:rPr>
              <a:t> </a:t>
            </a:r>
            <a:r>
              <a:rPr lang="en-GB" sz="2800" b="1" dirty="0" err="1" smtClean="0">
                <a:solidFill>
                  <a:srgbClr val="FFFFCC"/>
                </a:solidFill>
              </a:rPr>
              <a:t>στις</a:t>
            </a:r>
            <a:r>
              <a:rPr lang="en-GB" sz="2800" b="1" dirty="0" smtClean="0">
                <a:solidFill>
                  <a:srgbClr val="FFFFCC"/>
                </a:solidFill>
              </a:rPr>
              <a:t> </a:t>
            </a:r>
            <a:r>
              <a:rPr lang="el-GR" sz="2800" b="1" dirty="0" smtClean="0">
                <a:solidFill>
                  <a:srgbClr val="FFFFCC"/>
                </a:solidFill>
              </a:rPr>
              <a:t>ξένες </a:t>
            </a:r>
            <a:r>
              <a:rPr lang="en-GB" sz="2800" b="1" dirty="0" err="1" smtClean="0">
                <a:solidFill>
                  <a:srgbClr val="FFFFCC"/>
                </a:solidFill>
              </a:rPr>
              <a:t>γλώσσες</a:t>
            </a:r>
            <a:r>
              <a:rPr lang="en-GB" sz="2800" b="1" dirty="0" smtClean="0">
                <a:solidFill>
                  <a:srgbClr val="FFFFCC"/>
                </a:solidFill>
              </a:rPr>
              <a:t> (linguistic savant) </a:t>
            </a:r>
            <a:r>
              <a:rPr lang="en-GB" sz="2800" b="1" dirty="0" err="1" smtClean="0">
                <a:solidFill>
                  <a:srgbClr val="FFFFCC"/>
                </a:solidFill>
              </a:rPr>
              <a:t>αλλά</a:t>
            </a:r>
            <a:r>
              <a:rPr lang="en-GB" sz="2800" b="1" dirty="0" smtClean="0">
                <a:solidFill>
                  <a:srgbClr val="FFFFCC"/>
                </a:solidFill>
              </a:rPr>
              <a:t> </a:t>
            </a:r>
            <a:r>
              <a:rPr lang="en-GB" sz="2800" b="1" dirty="0" err="1" smtClean="0">
                <a:solidFill>
                  <a:srgbClr val="FFFFCC"/>
                </a:solidFill>
              </a:rPr>
              <a:t>σοβαρά</a:t>
            </a:r>
            <a:r>
              <a:rPr lang="en-GB" sz="2800" b="1" dirty="0" smtClean="0">
                <a:solidFill>
                  <a:srgbClr val="FFFFCC"/>
                </a:solidFill>
              </a:rPr>
              <a:t> </a:t>
            </a:r>
            <a:r>
              <a:rPr lang="en-GB" sz="2800" b="1" dirty="0" err="1" smtClean="0">
                <a:solidFill>
                  <a:srgbClr val="FFFFCC"/>
                </a:solidFill>
              </a:rPr>
              <a:t>νοητικά</a:t>
            </a:r>
            <a:r>
              <a:rPr lang="en-GB" sz="2800" b="1" dirty="0" smtClean="0">
                <a:solidFill>
                  <a:srgbClr val="FFFFCC"/>
                </a:solidFill>
              </a:rPr>
              <a:t> </a:t>
            </a:r>
            <a:r>
              <a:rPr lang="en-GB" sz="2800" b="1" dirty="0" err="1" smtClean="0">
                <a:solidFill>
                  <a:srgbClr val="FFFFCC"/>
                </a:solidFill>
              </a:rPr>
              <a:t>προβλήματα</a:t>
            </a:r>
            <a:r>
              <a:rPr lang="el-GR" sz="2800" b="1" dirty="0" smtClean="0">
                <a:solidFill>
                  <a:srgbClr val="FFFFCC"/>
                </a:solidFill>
              </a:rPr>
              <a:t>: κ</a:t>
            </a:r>
            <a:r>
              <a:rPr lang="en-GB" sz="2800" b="1" dirty="0" err="1" smtClean="0"/>
              <a:t>υρίως</a:t>
            </a:r>
            <a:r>
              <a:rPr lang="en-GB" sz="2800" b="1" dirty="0" smtClean="0"/>
              <a:t>  </a:t>
            </a:r>
            <a:r>
              <a:rPr lang="en-GB" sz="2800" b="1" dirty="0" err="1" smtClean="0"/>
              <a:t>εντυπωσιακή</a:t>
            </a:r>
            <a:r>
              <a:rPr lang="en-GB" sz="2800" b="1" dirty="0" smtClean="0"/>
              <a:t> </a:t>
            </a:r>
            <a:r>
              <a:rPr lang="en-GB" sz="2800" b="1" dirty="0" err="1" smtClean="0"/>
              <a:t>ικανότητα</a:t>
            </a:r>
            <a:r>
              <a:rPr lang="en-GB" sz="2800" b="1" dirty="0" smtClean="0"/>
              <a:t> </a:t>
            </a:r>
            <a:r>
              <a:rPr lang="en-GB" sz="2800" b="1" dirty="0" err="1" smtClean="0"/>
              <a:t>να</a:t>
            </a:r>
            <a:r>
              <a:rPr lang="en-GB" sz="2800" b="1" dirty="0" smtClean="0"/>
              <a:t> </a:t>
            </a:r>
            <a:r>
              <a:rPr lang="en-GB" sz="2800" b="1" dirty="0" err="1" smtClean="0"/>
              <a:t>μαθαίνει</a:t>
            </a:r>
            <a:r>
              <a:rPr lang="en-GB" sz="2800" b="1" dirty="0" smtClean="0"/>
              <a:t> </a:t>
            </a:r>
            <a:r>
              <a:rPr lang="en-GB" sz="2800" b="1" dirty="0" err="1" smtClean="0"/>
              <a:t>τη</a:t>
            </a:r>
            <a:r>
              <a:rPr lang="en-GB" sz="2800" b="1" dirty="0" smtClean="0"/>
              <a:t> </a:t>
            </a:r>
            <a:r>
              <a:rPr lang="en-GB" sz="2800" b="1" dirty="0" err="1" smtClean="0"/>
              <a:t>μορφολογία</a:t>
            </a:r>
            <a:r>
              <a:rPr lang="en-GB" sz="2800" b="1" dirty="0" smtClean="0"/>
              <a:t> </a:t>
            </a:r>
            <a:r>
              <a:rPr lang="en-GB" sz="2800" b="1" dirty="0" err="1" smtClean="0"/>
              <a:t>των</a:t>
            </a:r>
            <a:r>
              <a:rPr lang="en-GB" sz="2800" b="1" dirty="0" smtClean="0"/>
              <a:t> </a:t>
            </a:r>
            <a:r>
              <a:rPr lang="en-GB" sz="2800" b="1" dirty="0" err="1" smtClean="0"/>
              <a:t>γλωσσών</a:t>
            </a:r>
            <a:r>
              <a:rPr lang="en-GB" sz="2800" b="1"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D51098C-FBAA-433E-93A4-47C6B7B35AF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35</a:t>
            </a:fld>
            <a:endParaRPr lang="en-GB" altLang="el-GR" sz="1200" smtClean="0">
              <a:latin typeface="Arial" panose="020B0604020202020204" pitchFamily="34" charset="0"/>
            </a:endParaRPr>
          </a:p>
        </p:txBody>
      </p:sp>
      <p:sp>
        <p:nvSpPr>
          <p:cNvPr id="26625" name="Rectangle 1"/>
          <p:cNvSpPr>
            <a:spLocks noGrp="1" noChangeArrowheads="1"/>
          </p:cNvSpPr>
          <p:nvPr>
            <p:ph type="body"/>
          </p:nvPr>
        </p:nvSpPr>
        <p:spPr>
          <a:xfrm>
            <a:off x="457200" y="1268413"/>
            <a:ext cx="8228013" cy="4857750"/>
          </a:xfrm>
        </p:spPr>
        <p:txBody>
          <a:bodyPr anchor="t"/>
          <a:lstStyle/>
          <a:p>
            <a:pPr marL="339725" indent="-339725" algn="l" eaLnBrk="1" hangingPunct="1">
              <a:lnSpc>
                <a:spcPct val="80000"/>
              </a:lnSpc>
              <a:spcBef>
                <a:spcPts val="5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3200" u="sng" dirty="0" err="1" smtClean="0">
                <a:solidFill>
                  <a:srgbClr val="FFCC00"/>
                </a:solidFill>
              </a:rPr>
              <a:t>Κονστρουκτιβισμός</a:t>
            </a:r>
            <a:r>
              <a:rPr lang="en-GB" sz="3200" dirty="0" smtClean="0">
                <a:solidFill>
                  <a:srgbClr val="FFFFFF"/>
                </a:solidFill>
              </a:rPr>
              <a:t> </a:t>
            </a:r>
            <a:r>
              <a:rPr lang="en-GB" sz="2400" dirty="0" smtClean="0">
                <a:solidFill>
                  <a:srgbClr val="FFFFFF"/>
                </a:solidFill>
              </a:rPr>
              <a:t>(</a:t>
            </a:r>
            <a:r>
              <a:rPr lang="en-GB" sz="2400" dirty="0" err="1" smtClean="0">
                <a:solidFill>
                  <a:srgbClr val="FFFFFF"/>
                </a:solidFill>
              </a:rPr>
              <a:t>π.χ</a:t>
            </a:r>
            <a:r>
              <a:rPr lang="en-GB" sz="2400" dirty="0" smtClean="0">
                <a:solidFill>
                  <a:srgbClr val="FFFFFF"/>
                </a:solidFill>
              </a:rPr>
              <a:t>. </a:t>
            </a:r>
            <a:r>
              <a:rPr lang="en-GB" sz="2400" dirty="0" err="1" smtClean="0">
                <a:solidFill>
                  <a:srgbClr val="FFFFFF"/>
                </a:solidFill>
              </a:rPr>
              <a:t>Βates</a:t>
            </a:r>
            <a:r>
              <a:rPr lang="en-GB" sz="2400" dirty="0" smtClean="0">
                <a:solidFill>
                  <a:srgbClr val="FFFFFF"/>
                </a:solidFill>
              </a:rPr>
              <a:t> 2001</a:t>
            </a:r>
            <a:r>
              <a:rPr lang="en-GB" sz="3200" dirty="0" smtClean="0">
                <a:solidFill>
                  <a:srgbClr val="FFFFFF"/>
                </a:solidFill>
              </a:rPr>
              <a:t>): </a:t>
            </a:r>
          </a:p>
          <a:p>
            <a:pPr marL="339725" indent="-339725" algn="l" eaLnBrk="1" hangingPunct="1">
              <a:lnSpc>
                <a:spcPct val="80000"/>
              </a:lnSpc>
              <a:spcBef>
                <a:spcPts val="5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3200" dirty="0" smtClean="0">
                <a:solidFill>
                  <a:srgbClr val="FFFFFF"/>
                </a:solidFill>
              </a:rPr>
              <a:t>Απλοϊκές και συζητήσιμες εξηγήσεις </a:t>
            </a:r>
            <a:r>
              <a:rPr lang="en-GB" sz="3200" dirty="0" err="1" smtClean="0">
                <a:solidFill>
                  <a:srgbClr val="FFFFFF"/>
                </a:solidFill>
              </a:rPr>
              <a:t>δεδομέν</a:t>
            </a:r>
            <a:r>
              <a:rPr lang="el-GR" sz="3200" dirty="0" smtClean="0">
                <a:solidFill>
                  <a:srgbClr val="FFFFFF"/>
                </a:solidFill>
              </a:rPr>
              <a:t>ων για παθολογίες από το νατιβισμό</a:t>
            </a:r>
            <a:r>
              <a:rPr lang="en-US" sz="3200" dirty="0" smtClean="0">
                <a:solidFill>
                  <a:srgbClr val="FFFFFF"/>
                </a:solidFill>
              </a:rPr>
              <a:t>, </a:t>
            </a:r>
            <a:r>
              <a:rPr lang="el-GR" sz="2400" dirty="0" smtClean="0">
                <a:solidFill>
                  <a:srgbClr val="FFFFFF"/>
                </a:solidFill>
              </a:rPr>
              <a:t>π.χ.</a:t>
            </a:r>
            <a:endParaRPr lang="en-GB" sz="3200" dirty="0" smtClean="0">
              <a:solidFill>
                <a:srgbClr val="FFFFFF"/>
              </a:solidFill>
              <a:latin typeface="Arial" charset="0"/>
            </a:endParaRPr>
          </a:p>
          <a:p>
            <a:pPr marL="739775" lvl="1" indent="-282575" algn="l" eaLnBrk="1" hangingPunct="1">
              <a:lnSpc>
                <a:spcPct val="80000"/>
              </a:lnSpc>
              <a:spcBef>
                <a:spcPts val="5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FF"/>
                </a:solidFill>
                <a:latin typeface="Garamond" pitchFamily="18" charset="0"/>
              </a:rPr>
              <a:t>Ά</a:t>
            </a:r>
            <a:r>
              <a:rPr lang="en-GB" sz="2800" dirty="0" err="1" smtClean="0">
                <a:solidFill>
                  <a:srgbClr val="FFFFFF"/>
                </a:solidFill>
                <a:latin typeface="Garamond" pitchFamily="18" charset="0"/>
              </a:rPr>
              <a:t>τομα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με</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Σύνδρομο</a:t>
            </a:r>
            <a:r>
              <a:rPr lang="en-GB" sz="2800" dirty="0" smtClean="0">
                <a:solidFill>
                  <a:srgbClr val="FFFFFF"/>
                </a:solidFill>
                <a:latin typeface="Garamond" pitchFamily="18" charset="0"/>
              </a:rPr>
              <a:t> Williams </a:t>
            </a:r>
            <a:r>
              <a:rPr lang="en-GB" sz="2800" dirty="0" err="1" smtClean="0">
                <a:solidFill>
                  <a:srgbClr val="FFFFFF"/>
                </a:solidFill>
                <a:latin typeface="Garamond" pitchFamily="18" charset="0"/>
              </a:rPr>
              <a:t>δεν</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έχουν</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ειδική</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έφεση</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στη</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γλώσσα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αλλά</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επιδόσεις</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λίγο</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χαμηλότερες</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του</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φυσιολογικού</a:t>
            </a:r>
            <a:r>
              <a:rPr lang="en-GB" sz="2800" dirty="0" smtClean="0">
                <a:solidFill>
                  <a:srgbClr val="FFFFFF"/>
                </a:solidFill>
                <a:latin typeface="Garamond" pitchFamily="18" charset="0"/>
              </a:rPr>
              <a:t>.   </a:t>
            </a:r>
          </a:p>
          <a:p>
            <a:pPr marL="739775" lvl="1" indent="-282575" algn="l" eaLnBrk="1" hangingPunct="1">
              <a:lnSpc>
                <a:spcPct val="80000"/>
              </a:lnSpc>
              <a:spcBef>
                <a:spcPts val="500"/>
              </a:spcBef>
              <a:buClr>
                <a:srgbClr val="A886E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FF"/>
                </a:solidFill>
                <a:latin typeface="Garamond" pitchFamily="18" charset="0"/>
              </a:rPr>
              <a:t>Δεν</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έχει</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αποδειχτεί</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μια</a:t>
            </a:r>
            <a:r>
              <a:rPr lang="en-GB" sz="2800" dirty="0" smtClean="0">
                <a:solidFill>
                  <a:srgbClr val="FFFFFF"/>
                </a:solidFill>
                <a:latin typeface="Garamond" pitchFamily="18" charset="0"/>
              </a:rPr>
              <a:t> ε</a:t>
            </a:r>
            <a:r>
              <a:rPr lang="el-GR" sz="2800" dirty="0" err="1" smtClean="0">
                <a:solidFill>
                  <a:srgbClr val="FFFFFF"/>
                </a:solidFill>
                <a:latin typeface="Garamond" pitchFamily="18" charset="0"/>
              </a:rPr>
              <a:t>ξειδικευμένη</a:t>
            </a:r>
            <a:r>
              <a:rPr lang="el-GR" sz="2800" dirty="0" smtClean="0">
                <a:solidFill>
                  <a:srgbClr val="FFFFFF"/>
                </a:solidFill>
                <a:latin typeface="Garamond" pitchFamily="18" charset="0"/>
              </a:rPr>
              <a:t> </a:t>
            </a:r>
            <a:r>
              <a:rPr lang="en-GB" sz="2800" dirty="0" err="1" smtClean="0">
                <a:solidFill>
                  <a:srgbClr val="FFFFFF"/>
                </a:solidFill>
                <a:latin typeface="Garamond" pitchFamily="18" charset="0"/>
              </a:rPr>
              <a:t>στη</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γλώσσα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διαταραχή</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γιατί</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σε</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όλες</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τις</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περιπτώσεις</a:t>
            </a:r>
            <a:r>
              <a:rPr lang="el-GR" sz="2800" dirty="0" smtClean="0">
                <a:solidFill>
                  <a:srgbClr val="FFFFFF"/>
                </a:solidFill>
                <a:latin typeface="Garamond" pitchFamily="18" charset="0"/>
              </a:rPr>
              <a:t> ατόμων με προβλήματα γλώσσας </a:t>
            </a:r>
            <a:r>
              <a:rPr lang="en-GB" sz="2800" dirty="0" err="1" smtClean="0">
                <a:solidFill>
                  <a:srgbClr val="FFFFFF"/>
                </a:solidFill>
                <a:latin typeface="Garamond" pitchFamily="18" charset="0"/>
              </a:rPr>
              <a:t>συ</a:t>
            </a:r>
            <a:r>
              <a:rPr lang="el-GR" sz="2800" dirty="0" smtClean="0">
                <a:solidFill>
                  <a:srgbClr val="FFFFFF"/>
                </a:solidFill>
                <a:latin typeface="Garamond" pitchFamily="18" charset="0"/>
              </a:rPr>
              <a:t>νυπάρχουν </a:t>
            </a:r>
            <a:r>
              <a:rPr lang="en-GB" sz="2800" dirty="0" err="1" smtClean="0">
                <a:solidFill>
                  <a:srgbClr val="FFFFFF"/>
                </a:solidFill>
                <a:latin typeface="Garamond" pitchFamily="18" charset="0"/>
              </a:rPr>
              <a:t>και</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άλλα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προβλήματα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νόησης</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και</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συμπεριφοράς</a:t>
            </a:r>
            <a:r>
              <a:rPr lang="en-GB" sz="2800" dirty="0" smtClean="0">
                <a:solidFill>
                  <a:srgbClr val="FFFFFF"/>
                </a:solidFill>
                <a:latin typeface="Garamond" pitchFamily="18" charset="0"/>
              </a:rPr>
              <a:t>. 	</a:t>
            </a:r>
          </a:p>
          <a:p>
            <a:pPr marL="339725" indent="-339725" algn="l" eaLnBrk="1" hangingPunct="1">
              <a:lnSpc>
                <a:spcPct val="98000"/>
              </a:lnSpc>
              <a:spcBef>
                <a:spcPts val="8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3200" b="0" dirty="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BF6667F-58E5-4447-A5BB-0D3EAF5BA36F}"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36</a:t>
            </a:fld>
            <a:endParaRPr lang="en-GB" altLang="el-GR" sz="1200" smtClean="0">
              <a:latin typeface="Arial" panose="020B0604020202020204" pitchFamily="34" charset="0"/>
            </a:endParaRPr>
          </a:p>
        </p:txBody>
      </p:sp>
      <p:sp>
        <p:nvSpPr>
          <p:cNvPr id="27649" name="Rectangle 1"/>
          <p:cNvSpPr>
            <a:spLocks noGrp="1" noChangeArrowheads="1"/>
          </p:cNvSpPr>
          <p:nvPr>
            <p:ph type="title"/>
          </p:nvPr>
        </p:nvSpPr>
        <p:spPr>
          <a:xfrm>
            <a:off x="457200" y="0"/>
            <a:ext cx="8229600" cy="1196975"/>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u="sng" dirty="0" err="1" smtClean="0">
                <a:solidFill>
                  <a:srgbClr val="FFCC00"/>
                </a:solidFill>
              </a:rPr>
              <a:t>Κρίσιμη</a:t>
            </a:r>
            <a:r>
              <a:rPr lang="en-GB" sz="3200" u="sng" dirty="0" smtClean="0">
                <a:solidFill>
                  <a:srgbClr val="FFCC00"/>
                </a:solidFill>
              </a:rPr>
              <a:t> </a:t>
            </a:r>
            <a:r>
              <a:rPr lang="en-GB" sz="3200" u="sng" dirty="0" err="1" smtClean="0">
                <a:solidFill>
                  <a:srgbClr val="FFCC00"/>
                </a:solidFill>
              </a:rPr>
              <a:t>περίοδος</a:t>
            </a:r>
            <a:r>
              <a:rPr lang="en-GB" sz="3200" dirty="0" smtClean="0">
                <a:solidFill>
                  <a:srgbClr val="FFCC00"/>
                </a:solidFill>
              </a:rPr>
              <a:t> </a:t>
            </a:r>
            <a:r>
              <a:rPr lang="en-GB" sz="3200" dirty="0" err="1" smtClean="0">
                <a:solidFill>
                  <a:srgbClr val="FFCC00"/>
                </a:solidFill>
              </a:rPr>
              <a:t>για</a:t>
            </a:r>
            <a:r>
              <a:rPr lang="en-GB" sz="3200" dirty="0" smtClean="0">
                <a:solidFill>
                  <a:srgbClr val="FFCC00"/>
                </a:solidFill>
              </a:rPr>
              <a:t> </a:t>
            </a:r>
            <a:r>
              <a:rPr lang="en-GB" sz="3200" dirty="0" err="1" smtClean="0">
                <a:solidFill>
                  <a:srgbClr val="FFCC00"/>
                </a:solidFill>
              </a:rPr>
              <a:t>τη</a:t>
            </a:r>
            <a:r>
              <a:rPr lang="en-GB" sz="3200" dirty="0" smtClean="0">
                <a:solidFill>
                  <a:srgbClr val="FFCC00"/>
                </a:solidFill>
              </a:rPr>
              <a:t> </a:t>
            </a:r>
            <a:r>
              <a:rPr lang="en-GB" sz="3200" dirty="0" err="1" smtClean="0">
                <a:solidFill>
                  <a:srgbClr val="FFCC00"/>
                </a:solidFill>
              </a:rPr>
              <a:t>μάθηση</a:t>
            </a:r>
            <a:r>
              <a:rPr lang="en-GB" sz="3200" dirty="0" smtClean="0">
                <a:solidFill>
                  <a:srgbClr val="FFCC00"/>
                </a:solidFill>
              </a:rPr>
              <a:t> </a:t>
            </a:r>
            <a:r>
              <a:rPr lang="en-GB" sz="3200" dirty="0" err="1" smtClean="0">
                <a:solidFill>
                  <a:srgbClr val="FFCC00"/>
                </a:solidFill>
              </a:rPr>
              <a:t>της</a:t>
            </a:r>
            <a:r>
              <a:rPr lang="en-GB" sz="3200" dirty="0" smtClean="0">
                <a:solidFill>
                  <a:srgbClr val="FFCC00"/>
                </a:solidFill>
              </a:rPr>
              <a:t> </a:t>
            </a:r>
            <a:r>
              <a:rPr lang="en-GB" sz="3200" dirty="0" err="1" smtClean="0">
                <a:solidFill>
                  <a:srgbClr val="FFCC00"/>
                </a:solidFill>
              </a:rPr>
              <a:t>γλώσσας</a:t>
            </a:r>
            <a:r>
              <a:rPr lang="en-GB" sz="3200" dirty="0" smtClean="0">
                <a:solidFill>
                  <a:srgbClr val="FFCC00"/>
                </a:solidFill>
              </a:rPr>
              <a:t>;</a:t>
            </a:r>
          </a:p>
        </p:txBody>
      </p:sp>
      <p:sp>
        <p:nvSpPr>
          <p:cNvPr id="2" name="Rectangle 2"/>
          <p:cNvSpPr>
            <a:spLocks noGrp="1" noChangeArrowheads="1"/>
          </p:cNvSpPr>
          <p:nvPr>
            <p:ph type="body" idx="1"/>
          </p:nvPr>
        </p:nvSpPr>
        <p:spPr>
          <a:xfrm>
            <a:off x="0" y="1052513"/>
            <a:ext cx="9144000" cy="5805487"/>
          </a:xfrm>
        </p:spPr>
        <p:txBody>
          <a:bodyPr/>
          <a:lstStyle/>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dirty="0" err="1" smtClean="0">
                <a:solidFill>
                  <a:srgbClr val="FFCC00"/>
                </a:solidFill>
              </a:rPr>
              <a:t>Νατιβισμός</a:t>
            </a:r>
            <a:r>
              <a:rPr lang="en-GB" sz="2800" b="1" dirty="0" smtClean="0"/>
              <a:t>:  </a:t>
            </a:r>
            <a:r>
              <a:rPr lang="en-GB" sz="2700" b="1" dirty="0" err="1" smtClean="0"/>
              <a:t>Lenneberg</a:t>
            </a:r>
            <a:r>
              <a:rPr lang="en-GB" sz="2700" b="1" dirty="0" smtClean="0"/>
              <a:t> (1967):  </a:t>
            </a:r>
            <a:r>
              <a:rPr lang="en-GB" sz="2700" b="1" dirty="0" err="1" smtClean="0">
                <a:solidFill>
                  <a:srgbClr val="99FFCC"/>
                </a:solidFill>
              </a:rPr>
              <a:t>μετά</a:t>
            </a:r>
            <a:r>
              <a:rPr lang="en-GB" sz="2700" b="1" dirty="0" smtClean="0">
                <a:solidFill>
                  <a:srgbClr val="99FFCC"/>
                </a:solidFill>
              </a:rPr>
              <a:t> </a:t>
            </a:r>
            <a:r>
              <a:rPr lang="en-GB" sz="2700" b="1" dirty="0" err="1" smtClean="0">
                <a:solidFill>
                  <a:srgbClr val="99FFCC"/>
                </a:solidFill>
              </a:rPr>
              <a:t>την</a:t>
            </a:r>
            <a:r>
              <a:rPr lang="en-GB" sz="2700" b="1" dirty="0" smtClean="0">
                <a:solidFill>
                  <a:srgbClr val="99FFCC"/>
                </a:solidFill>
              </a:rPr>
              <a:t> </a:t>
            </a:r>
            <a:r>
              <a:rPr lang="en-GB" sz="2700" b="1" dirty="0" err="1" smtClean="0">
                <a:solidFill>
                  <a:srgbClr val="99FFCC"/>
                </a:solidFill>
              </a:rPr>
              <a:t>εφηβεία</a:t>
            </a:r>
            <a:r>
              <a:rPr lang="en-GB" sz="2700" b="1" dirty="0" smtClean="0">
                <a:solidFill>
                  <a:srgbClr val="99FFCC"/>
                </a:solidFill>
              </a:rPr>
              <a:t> </a:t>
            </a:r>
            <a:r>
              <a:rPr lang="en-GB" sz="2700" b="1" dirty="0" err="1" smtClean="0">
                <a:solidFill>
                  <a:srgbClr val="99FFCC"/>
                </a:solidFill>
              </a:rPr>
              <a:t>χάνεται</a:t>
            </a:r>
            <a:r>
              <a:rPr lang="el-GR" sz="2700" b="1" dirty="0" smtClean="0">
                <a:solidFill>
                  <a:srgbClr val="99FFCC"/>
                </a:solidFill>
              </a:rPr>
              <a:t> (νευρολογικά)</a:t>
            </a:r>
            <a:r>
              <a:rPr lang="en-GB" sz="2700" b="1" dirty="0" smtClean="0">
                <a:solidFill>
                  <a:srgbClr val="99FFCC"/>
                </a:solidFill>
              </a:rPr>
              <a:t> η </a:t>
            </a:r>
            <a:r>
              <a:rPr lang="en-GB" sz="2700" b="1" dirty="0" err="1" smtClean="0">
                <a:solidFill>
                  <a:srgbClr val="99FFCC"/>
                </a:solidFill>
              </a:rPr>
              <a:t>έμφυτη</a:t>
            </a:r>
            <a:r>
              <a:rPr lang="en-GB" sz="2700" b="1" dirty="0" smtClean="0">
                <a:solidFill>
                  <a:srgbClr val="99FFCC"/>
                </a:solidFill>
              </a:rPr>
              <a:t> </a:t>
            </a:r>
            <a:r>
              <a:rPr lang="en-GB" sz="2700" b="1" dirty="0" err="1" smtClean="0">
                <a:solidFill>
                  <a:srgbClr val="99FFCC"/>
                </a:solidFill>
              </a:rPr>
              <a:t>ικανότητα</a:t>
            </a:r>
            <a:r>
              <a:rPr lang="en-GB" sz="2700" b="1" dirty="0" smtClean="0">
                <a:solidFill>
                  <a:srgbClr val="99FFCC"/>
                </a:solidFill>
              </a:rPr>
              <a:t> </a:t>
            </a:r>
            <a:r>
              <a:rPr lang="en-GB" sz="2700" b="1" dirty="0" err="1" smtClean="0">
                <a:solidFill>
                  <a:srgbClr val="99FFCC"/>
                </a:solidFill>
              </a:rPr>
              <a:t>μάθησης</a:t>
            </a:r>
            <a:r>
              <a:rPr lang="en-GB" sz="2700" b="1" dirty="0" smtClean="0">
                <a:solidFill>
                  <a:srgbClr val="99FFCC"/>
                </a:solidFill>
              </a:rPr>
              <a:t> </a:t>
            </a:r>
            <a:r>
              <a:rPr lang="en-GB" sz="2700" b="1" dirty="0" err="1" smtClean="0">
                <a:solidFill>
                  <a:srgbClr val="99FFCC"/>
                </a:solidFill>
              </a:rPr>
              <a:t>μιας</a:t>
            </a:r>
            <a:r>
              <a:rPr lang="en-GB" sz="2700" b="1" dirty="0" smtClean="0">
                <a:solidFill>
                  <a:srgbClr val="99FFCC"/>
                </a:solidFill>
              </a:rPr>
              <a:t> </a:t>
            </a:r>
            <a:r>
              <a:rPr lang="en-GB" sz="2700" b="1" dirty="0" err="1" smtClean="0">
                <a:solidFill>
                  <a:srgbClr val="99FFCC"/>
                </a:solidFill>
              </a:rPr>
              <a:t>γλώσσας</a:t>
            </a:r>
            <a:r>
              <a:rPr lang="el-GR" sz="2700" b="1" dirty="0" smtClean="0">
                <a:solidFill>
                  <a:srgbClr val="99FFCC"/>
                </a:solidFill>
              </a:rPr>
              <a:t> σε επαρκή βαθμό τουλάχιστον</a:t>
            </a:r>
            <a:r>
              <a:rPr lang="en-GB" sz="2700" b="1" dirty="0" smtClean="0">
                <a:solidFill>
                  <a:srgbClr val="99FFCC"/>
                </a:solidFill>
              </a:rPr>
              <a:t>,</a:t>
            </a:r>
            <a:r>
              <a:rPr lang="en-GB" sz="2700" b="1" dirty="0" smtClean="0"/>
              <a:t> </a:t>
            </a:r>
            <a:r>
              <a:rPr lang="en-GB" sz="2700" b="1" dirty="0" err="1" smtClean="0"/>
              <a:t>τέλος</a:t>
            </a:r>
            <a:r>
              <a:rPr lang="en-GB" sz="2700" b="1" dirty="0" smtClean="0"/>
              <a:t> </a:t>
            </a:r>
            <a:r>
              <a:rPr lang="en-GB" sz="2700" b="1" dirty="0" err="1" smtClean="0"/>
              <a:t>της</a:t>
            </a:r>
            <a:r>
              <a:rPr lang="en-GB" sz="2700" b="1" dirty="0" smtClean="0"/>
              <a:t> </a:t>
            </a:r>
            <a:r>
              <a:rPr lang="en-GB" sz="2700" b="1" dirty="0" err="1" smtClean="0"/>
              <a:t>κρίσιμης</a:t>
            </a:r>
            <a:r>
              <a:rPr lang="en-GB" sz="2700" b="1" dirty="0" smtClean="0"/>
              <a:t> </a:t>
            </a:r>
            <a:r>
              <a:rPr lang="en-GB" sz="2700" b="1" dirty="0" err="1" smtClean="0"/>
              <a:t>περιόδου</a:t>
            </a:r>
            <a:r>
              <a:rPr lang="en-GB" sz="2700" b="1" dirty="0" smtClean="0"/>
              <a:t> </a:t>
            </a:r>
            <a:r>
              <a:rPr lang="en-GB" sz="2700" b="1" dirty="0" err="1" smtClean="0"/>
              <a:t>για</a:t>
            </a:r>
            <a:r>
              <a:rPr lang="en-GB" sz="2700" b="1" dirty="0" smtClean="0"/>
              <a:t> </a:t>
            </a:r>
            <a:r>
              <a:rPr lang="en-GB" sz="2700" b="1" dirty="0" err="1" smtClean="0"/>
              <a:t>την</a:t>
            </a:r>
            <a:r>
              <a:rPr lang="en-GB" sz="2700" b="1" dirty="0" smtClean="0"/>
              <a:t> </a:t>
            </a:r>
            <a:r>
              <a:rPr lang="en-GB" sz="2700" b="1" dirty="0" err="1" smtClean="0"/>
              <a:t>ανάπτυξή</a:t>
            </a:r>
            <a:r>
              <a:rPr lang="en-GB" sz="2700" b="1" dirty="0" smtClean="0"/>
              <a:t> </a:t>
            </a:r>
            <a:r>
              <a:rPr lang="en-GB" sz="2700" b="1" dirty="0" err="1" smtClean="0"/>
              <a:t>της</a:t>
            </a:r>
            <a:r>
              <a:rPr lang="en-GB" sz="2700" b="1" dirty="0" smtClean="0"/>
              <a:t> (</a:t>
            </a:r>
            <a:r>
              <a:rPr lang="el-GR" sz="2700" b="1" dirty="0" smtClean="0"/>
              <a:t>η περίπτωση της έ</a:t>
            </a:r>
            <a:r>
              <a:rPr lang="en-GB" sz="2700" b="1" dirty="0" err="1" smtClean="0"/>
              <a:t>φηβης</a:t>
            </a:r>
            <a:r>
              <a:rPr lang="en-GB" sz="2700" b="1" dirty="0" smtClean="0"/>
              <a:t> Genie). </a:t>
            </a: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FFCC00"/>
                </a:solidFill>
              </a:rPr>
              <a:t>Κονστρουκτιβισμός</a:t>
            </a:r>
            <a:r>
              <a:rPr lang="en-GB" sz="2800" b="1" dirty="0" smtClean="0"/>
              <a:t>: </a:t>
            </a:r>
            <a:r>
              <a:rPr lang="en-GB" sz="2700" b="1" dirty="0" err="1" smtClean="0">
                <a:solidFill>
                  <a:srgbClr val="99FFCC"/>
                </a:solidFill>
              </a:rPr>
              <a:t>τα</a:t>
            </a:r>
            <a:r>
              <a:rPr lang="en-GB" sz="2700" b="1" dirty="0" smtClean="0">
                <a:solidFill>
                  <a:srgbClr val="99FFCC"/>
                </a:solidFill>
              </a:rPr>
              <a:t> </a:t>
            </a:r>
            <a:r>
              <a:rPr lang="en-GB" sz="2700" b="1" dirty="0" err="1" smtClean="0">
                <a:solidFill>
                  <a:srgbClr val="99FFCC"/>
                </a:solidFill>
              </a:rPr>
              <a:t>δεδομένα</a:t>
            </a:r>
            <a:r>
              <a:rPr lang="en-GB" sz="2700" b="1" dirty="0" smtClean="0">
                <a:solidFill>
                  <a:srgbClr val="99FFCC"/>
                </a:solidFill>
              </a:rPr>
              <a:t> </a:t>
            </a:r>
            <a:r>
              <a:rPr lang="en-GB" sz="2700" b="1" dirty="0" err="1" smtClean="0">
                <a:solidFill>
                  <a:srgbClr val="99FFCC"/>
                </a:solidFill>
              </a:rPr>
              <a:t>υπέρ</a:t>
            </a:r>
            <a:r>
              <a:rPr lang="en-GB" sz="2700" b="1" dirty="0" smtClean="0">
                <a:solidFill>
                  <a:srgbClr val="99FFCC"/>
                </a:solidFill>
              </a:rPr>
              <a:t> </a:t>
            </a:r>
            <a:r>
              <a:rPr lang="en-GB" sz="2700" b="1" dirty="0" err="1" smtClean="0">
                <a:solidFill>
                  <a:srgbClr val="99FFCC"/>
                </a:solidFill>
              </a:rPr>
              <a:t>μιας</a:t>
            </a:r>
            <a:r>
              <a:rPr lang="en-GB" sz="2700" b="1" dirty="0" smtClean="0">
                <a:solidFill>
                  <a:srgbClr val="99FFCC"/>
                </a:solidFill>
              </a:rPr>
              <a:t> </a:t>
            </a:r>
            <a:r>
              <a:rPr lang="en-GB" sz="2700" b="1" dirty="0" err="1" smtClean="0">
                <a:solidFill>
                  <a:srgbClr val="99FFCC"/>
                </a:solidFill>
              </a:rPr>
              <a:t>κρίσιμης</a:t>
            </a:r>
            <a:r>
              <a:rPr lang="en-GB" sz="2700" b="1" dirty="0" smtClean="0">
                <a:solidFill>
                  <a:srgbClr val="99FFCC"/>
                </a:solidFill>
              </a:rPr>
              <a:t> </a:t>
            </a:r>
            <a:r>
              <a:rPr lang="en-GB" sz="2700" b="1" dirty="0" err="1" smtClean="0">
                <a:solidFill>
                  <a:srgbClr val="99FFCC"/>
                </a:solidFill>
              </a:rPr>
              <a:t>περιόδου</a:t>
            </a:r>
            <a:r>
              <a:rPr lang="en-GB" sz="2700" b="1" dirty="0" smtClean="0">
                <a:solidFill>
                  <a:srgbClr val="99FFCC"/>
                </a:solidFill>
              </a:rPr>
              <a:t> </a:t>
            </a:r>
            <a:r>
              <a:rPr lang="el-GR" sz="2700" b="1" dirty="0" smtClean="0">
                <a:solidFill>
                  <a:srgbClr val="99FFCC"/>
                </a:solidFill>
              </a:rPr>
              <a:t>ασαφή</a:t>
            </a:r>
            <a:r>
              <a:rPr lang="en-GB" sz="2700" b="1" dirty="0" smtClean="0"/>
              <a:t>. </a:t>
            </a:r>
            <a:r>
              <a:rPr lang="el-GR" sz="2700" b="1" dirty="0" smtClean="0"/>
              <a:t>Διαφορετική κρίσιμη περίοδος ανάλογα με το </a:t>
            </a:r>
            <a:r>
              <a:rPr lang="en-GB" sz="2700" b="1" dirty="0" err="1" smtClean="0"/>
              <a:t>γλωσσικ</a:t>
            </a:r>
            <a:r>
              <a:rPr lang="el-GR" sz="2700" b="1" dirty="0" smtClean="0"/>
              <a:t>ό</a:t>
            </a:r>
            <a:r>
              <a:rPr lang="en-GB" sz="2700" b="1" dirty="0" smtClean="0"/>
              <a:t> </a:t>
            </a:r>
            <a:r>
              <a:rPr lang="en-GB" sz="2700" b="1" dirty="0" err="1" smtClean="0"/>
              <a:t>φαινόμεν</a:t>
            </a:r>
            <a:r>
              <a:rPr lang="el-GR" sz="2700" b="1" dirty="0" smtClean="0"/>
              <a:t>ο</a:t>
            </a:r>
            <a:r>
              <a:rPr lang="en-GB" sz="2700" b="1" dirty="0" smtClean="0"/>
              <a:t> (</a:t>
            </a:r>
            <a:r>
              <a:rPr lang="en-GB" sz="2700" b="1" dirty="0" err="1" smtClean="0"/>
              <a:t>π.χ</a:t>
            </a:r>
            <a:r>
              <a:rPr lang="en-GB" sz="2700" b="1" dirty="0" smtClean="0"/>
              <a:t>. </a:t>
            </a:r>
            <a:r>
              <a:rPr lang="en-GB" sz="2700" b="1" dirty="0" err="1" smtClean="0"/>
              <a:t>νωρίτερα</a:t>
            </a:r>
            <a:r>
              <a:rPr lang="en-GB" sz="2700" b="1" dirty="0" smtClean="0"/>
              <a:t> </a:t>
            </a:r>
            <a:r>
              <a:rPr lang="en-GB" sz="2700" b="1" dirty="0" err="1" smtClean="0"/>
              <a:t>για</a:t>
            </a:r>
            <a:r>
              <a:rPr lang="en-GB" sz="2700" b="1" dirty="0" smtClean="0"/>
              <a:t> </a:t>
            </a:r>
            <a:r>
              <a:rPr lang="en-GB" sz="2700" b="1" dirty="0" err="1" smtClean="0"/>
              <a:t>τη</a:t>
            </a:r>
            <a:r>
              <a:rPr lang="en-GB" sz="2700" b="1" dirty="0" smtClean="0"/>
              <a:t> </a:t>
            </a:r>
            <a:r>
              <a:rPr lang="en-GB" sz="2700" b="1" dirty="0" err="1" smtClean="0"/>
              <a:t>φωνολογία</a:t>
            </a:r>
            <a:r>
              <a:rPr lang="en-GB" sz="2700" b="1" dirty="0" smtClean="0"/>
              <a:t>, </a:t>
            </a:r>
            <a:r>
              <a:rPr lang="en-GB" sz="2700" b="1" dirty="0" err="1" smtClean="0"/>
              <a:t>πιο</a:t>
            </a:r>
            <a:r>
              <a:rPr lang="en-GB" sz="2700" b="1" dirty="0" smtClean="0"/>
              <a:t> </a:t>
            </a:r>
            <a:r>
              <a:rPr lang="en-GB" sz="2700" b="1" dirty="0" err="1" smtClean="0"/>
              <a:t>δύσκολη</a:t>
            </a:r>
            <a:r>
              <a:rPr lang="en-GB" sz="2700" b="1" dirty="0" smtClean="0"/>
              <a:t> η </a:t>
            </a:r>
            <a:r>
              <a:rPr lang="en-GB" sz="2700" b="1" dirty="0" err="1" smtClean="0"/>
              <a:t>μάθηση</a:t>
            </a:r>
            <a:r>
              <a:rPr lang="en-GB" sz="2700" b="1" dirty="0" smtClean="0"/>
              <a:t> </a:t>
            </a:r>
            <a:r>
              <a:rPr lang="en-GB" sz="2700" b="1" dirty="0" err="1" smtClean="0"/>
              <a:t>της</a:t>
            </a:r>
            <a:r>
              <a:rPr lang="en-GB" sz="2700" b="1" dirty="0" smtClean="0"/>
              <a:t> </a:t>
            </a:r>
            <a:r>
              <a:rPr lang="en-GB" sz="2700" b="1" dirty="0" err="1" smtClean="0"/>
              <a:t>προφοράς</a:t>
            </a:r>
            <a:r>
              <a:rPr lang="en-GB" sz="2700" b="1" dirty="0" smtClean="0"/>
              <a:t> </a:t>
            </a:r>
            <a:r>
              <a:rPr lang="en-GB" sz="2700" b="1" dirty="0" err="1" smtClean="0"/>
              <a:t>από</a:t>
            </a:r>
            <a:r>
              <a:rPr lang="en-GB" sz="2700" b="1" dirty="0" smtClean="0"/>
              <a:t> </a:t>
            </a:r>
            <a:r>
              <a:rPr lang="en-GB" sz="2700" b="1" dirty="0" err="1" smtClean="0"/>
              <a:t>μια</a:t>
            </a:r>
            <a:r>
              <a:rPr lang="en-GB" sz="2700" b="1" dirty="0" smtClean="0"/>
              <a:t> </a:t>
            </a:r>
            <a:r>
              <a:rPr lang="en-GB" sz="2700" b="1" dirty="0" err="1" smtClean="0"/>
              <a:t>ηλικία</a:t>
            </a:r>
            <a:r>
              <a:rPr lang="en-GB" sz="2700" b="1" dirty="0" smtClean="0"/>
              <a:t> </a:t>
            </a:r>
            <a:r>
              <a:rPr lang="en-GB" sz="2700" b="1" dirty="0" err="1" smtClean="0"/>
              <a:t>και</a:t>
            </a:r>
            <a:r>
              <a:rPr lang="en-GB" sz="2700" b="1" dirty="0" smtClean="0"/>
              <a:t> </a:t>
            </a:r>
            <a:r>
              <a:rPr lang="en-GB" sz="2700" b="1" dirty="0" err="1" smtClean="0"/>
              <a:t>μετά</a:t>
            </a:r>
            <a:r>
              <a:rPr lang="en-GB" sz="2700" b="1" dirty="0" smtClean="0"/>
              <a:t>). </a:t>
            </a:r>
            <a:r>
              <a:rPr lang="el-GR" sz="2700" b="1" dirty="0" smtClean="0"/>
              <a:t>Π</a:t>
            </a:r>
            <a:r>
              <a:rPr lang="en-GB" sz="2700" b="1" dirty="0" err="1" smtClean="0"/>
              <a:t>ιο</a:t>
            </a:r>
            <a:r>
              <a:rPr lang="en-GB" sz="2700" b="1" dirty="0" smtClean="0"/>
              <a:t> </a:t>
            </a:r>
            <a:r>
              <a:rPr lang="en-GB" sz="2700" b="1" dirty="0" err="1" smtClean="0"/>
              <a:t>ακριβές</a:t>
            </a:r>
            <a:r>
              <a:rPr lang="en-GB" sz="2700" b="1" dirty="0" smtClean="0"/>
              <a:t> </a:t>
            </a:r>
            <a:r>
              <a:rPr lang="el-GR" sz="2700" b="1" dirty="0" smtClean="0"/>
              <a:t>ωστόσο </a:t>
            </a:r>
            <a:r>
              <a:rPr lang="en-GB" sz="2700" b="1" dirty="0" err="1" smtClean="0"/>
              <a:t>να</a:t>
            </a:r>
            <a:r>
              <a:rPr lang="en-GB" sz="2700" b="1" dirty="0" smtClean="0"/>
              <a:t> </a:t>
            </a:r>
            <a:r>
              <a:rPr lang="en-GB" sz="2700" b="1" dirty="0" err="1" smtClean="0"/>
              <a:t>μιλάμε</a:t>
            </a:r>
            <a:r>
              <a:rPr lang="en-GB" sz="2700" b="1" dirty="0" smtClean="0"/>
              <a:t> </a:t>
            </a:r>
            <a:r>
              <a:rPr lang="en-GB" sz="2700" b="1" dirty="0" err="1" smtClean="0"/>
              <a:t>για</a:t>
            </a:r>
            <a:r>
              <a:rPr lang="en-GB" sz="2700" b="1" dirty="0" smtClean="0"/>
              <a:t>  «</a:t>
            </a:r>
            <a:r>
              <a:rPr lang="en-GB" sz="2700" b="1" dirty="0" err="1" smtClean="0"/>
              <a:t>ευαίσθητη</a:t>
            </a:r>
            <a:r>
              <a:rPr lang="en-GB" sz="2700" b="1" dirty="0" smtClean="0"/>
              <a:t>» </a:t>
            </a:r>
            <a:r>
              <a:rPr lang="en-GB" sz="2700" b="1" dirty="0" err="1" smtClean="0"/>
              <a:t>περίοδο</a:t>
            </a:r>
            <a:r>
              <a:rPr lang="en-GB" sz="2700" b="1" dirty="0" smtClean="0"/>
              <a:t>,  </a:t>
            </a:r>
            <a:r>
              <a:rPr lang="en-GB" sz="2700" b="1" dirty="0" err="1" smtClean="0"/>
              <a:t>με</a:t>
            </a:r>
            <a:r>
              <a:rPr lang="en-GB" sz="2700" b="1" dirty="0" smtClean="0"/>
              <a:t> </a:t>
            </a:r>
            <a:r>
              <a:rPr lang="en-GB" sz="2700" b="1" dirty="0" err="1" smtClean="0"/>
              <a:t>όρια</a:t>
            </a:r>
            <a:r>
              <a:rPr lang="en-GB" sz="2700" b="1" dirty="0" smtClean="0"/>
              <a:t> </a:t>
            </a:r>
            <a:r>
              <a:rPr lang="en-GB" sz="2700" b="1" dirty="0" err="1" smtClean="0"/>
              <a:t>που</a:t>
            </a:r>
            <a:r>
              <a:rPr lang="en-GB" sz="2700" b="1" dirty="0" smtClean="0"/>
              <a:t> </a:t>
            </a:r>
            <a:r>
              <a:rPr lang="en-GB" sz="2700" b="1" dirty="0" err="1" smtClean="0"/>
              <a:t>δεν</a:t>
            </a:r>
            <a:r>
              <a:rPr lang="en-GB" sz="2700" b="1" dirty="0" smtClean="0"/>
              <a:t> </a:t>
            </a:r>
            <a:r>
              <a:rPr lang="en-GB" sz="2700" b="1" dirty="0" err="1" smtClean="0"/>
              <a:t>προκαθορίζονται</a:t>
            </a:r>
            <a:r>
              <a:rPr lang="en-GB" sz="2700" b="1" dirty="0" smtClean="0"/>
              <a:t> </a:t>
            </a:r>
            <a:r>
              <a:rPr lang="en-GB" sz="2700" b="1" dirty="0" err="1" smtClean="0"/>
              <a:t>μόνο</a:t>
            </a:r>
            <a:r>
              <a:rPr lang="en-GB" sz="2700" b="1" dirty="0" smtClean="0"/>
              <a:t> </a:t>
            </a:r>
            <a:r>
              <a:rPr lang="en-GB" sz="2700" b="1" dirty="0" err="1" smtClean="0"/>
              <a:t>από</a:t>
            </a:r>
            <a:r>
              <a:rPr lang="en-GB" sz="2700" b="1" dirty="0" smtClean="0"/>
              <a:t> </a:t>
            </a:r>
            <a:r>
              <a:rPr lang="en-GB" sz="2700" b="1" dirty="0" err="1" smtClean="0"/>
              <a:t>τη</a:t>
            </a:r>
            <a:r>
              <a:rPr lang="en-GB" sz="2700" b="1" dirty="0" smtClean="0"/>
              <a:t> </a:t>
            </a:r>
            <a:r>
              <a:rPr lang="en-GB" sz="2700" b="1" dirty="0" err="1" smtClean="0"/>
              <a:t>βιολογία</a:t>
            </a:r>
            <a:r>
              <a:rPr lang="en-GB" sz="2700" b="1" dirty="0" smtClean="0"/>
              <a:t> </a:t>
            </a:r>
            <a:r>
              <a:rPr lang="en-GB" sz="2700" b="1" dirty="0" err="1" smtClean="0"/>
              <a:t>αλλά</a:t>
            </a:r>
            <a:r>
              <a:rPr lang="en-GB" sz="2700" b="1" dirty="0" smtClean="0"/>
              <a:t> </a:t>
            </a:r>
            <a:r>
              <a:rPr lang="en-GB" sz="2700" b="1" dirty="0" err="1" smtClean="0"/>
              <a:t>και</a:t>
            </a:r>
            <a:r>
              <a:rPr lang="en-GB" sz="2700" b="1" dirty="0" smtClean="0"/>
              <a:t> </a:t>
            </a:r>
            <a:r>
              <a:rPr lang="en-GB" sz="2700" b="1" dirty="0" err="1" smtClean="0"/>
              <a:t>την</a:t>
            </a:r>
            <a:r>
              <a:rPr lang="en-GB" sz="2700" b="1" dirty="0" smtClean="0"/>
              <a:t> </a:t>
            </a:r>
            <a:r>
              <a:rPr lang="en-GB" sz="2700" b="1" dirty="0" err="1" smtClean="0"/>
              <a:t>εμπειρία</a:t>
            </a:r>
            <a:r>
              <a:rPr lang="en-GB" sz="2700" b="1" dirty="0" smtClean="0"/>
              <a:t>.  </a:t>
            </a:r>
            <a:r>
              <a:rPr lang="en-GB" sz="2700" b="1" dirty="0" err="1" smtClean="0"/>
              <a:t>Τέλος</a:t>
            </a:r>
            <a:r>
              <a:rPr lang="en-GB" sz="2700" b="1" dirty="0" smtClean="0"/>
              <a:t>, η </a:t>
            </a:r>
            <a:r>
              <a:rPr lang="en-GB" sz="2700" b="1" dirty="0" err="1" smtClean="0"/>
              <a:t>παρατήρηση</a:t>
            </a:r>
            <a:r>
              <a:rPr lang="en-GB" sz="2700" b="1" dirty="0" smtClean="0"/>
              <a:t> </a:t>
            </a:r>
            <a:r>
              <a:rPr lang="en-GB" sz="2700" b="1" dirty="0" err="1" smtClean="0"/>
              <a:t>μιας</a:t>
            </a:r>
            <a:r>
              <a:rPr lang="en-GB" sz="2700" b="1" dirty="0" smtClean="0"/>
              <a:t> </a:t>
            </a:r>
            <a:r>
              <a:rPr lang="en-GB" sz="2700" b="1" dirty="0" err="1" smtClean="0"/>
              <a:t>ευαίσθητης</a:t>
            </a:r>
            <a:r>
              <a:rPr lang="en-GB" sz="2700" b="1" dirty="0" smtClean="0"/>
              <a:t>/</a:t>
            </a:r>
            <a:r>
              <a:rPr lang="en-GB" sz="2700" b="1" dirty="0" err="1" smtClean="0"/>
              <a:t>κρίσιμης</a:t>
            </a:r>
            <a:r>
              <a:rPr lang="en-GB" sz="2700" b="1" dirty="0" smtClean="0"/>
              <a:t> </a:t>
            </a:r>
            <a:r>
              <a:rPr lang="en-GB" sz="2700" b="1" dirty="0" err="1" smtClean="0"/>
              <a:t>περιόδου</a:t>
            </a:r>
            <a:r>
              <a:rPr lang="en-GB" sz="2700" b="1" dirty="0" smtClean="0"/>
              <a:t> </a:t>
            </a:r>
            <a:r>
              <a:rPr lang="en-GB" sz="2700" b="1" dirty="0" err="1" smtClean="0"/>
              <a:t>δεν</a:t>
            </a:r>
            <a:r>
              <a:rPr lang="en-GB" sz="2700" b="1" dirty="0" smtClean="0"/>
              <a:t> </a:t>
            </a:r>
            <a:r>
              <a:rPr lang="en-GB" sz="2700" b="1" dirty="0" err="1" smtClean="0"/>
              <a:t>συνεπάγεται</a:t>
            </a:r>
            <a:r>
              <a:rPr lang="en-GB" sz="2700" b="1" dirty="0" smtClean="0"/>
              <a:t> </a:t>
            </a:r>
            <a:r>
              <a:rPr lang="en-GB" sz="2700" b="1" dirty="0" err="1" smtClean="0"/>
              <a:t>αναγκαστικά</a:t>
            </a:r>
            <a:r>
              <a:rPr lang="en-GB" sz="2700" b="1" dirty="0" smtClean="0"/>
              <a:t> </a:t>
            </a:r>
            <a:r>
              <a:rPr lang="en-GB" sz="2700" b="1" dirty="0" err="1" smtClean="0"/>
              <a:t>βιολογικό</a:t>
            </a:r>
            <a:r>
              <a:rPr lang="en-GB" sz="2700" b="1" dirty="0" smtClean="0"/>
              <a:t> </a:t>
            </a:r>
            <a:r>
              <a:rPr lang="en-GB" sz="2700" b="1" dirty="0" err="1" smtClean="0"/>
              <a:t>της</a:t>
            </a:r>
            <a:r>
              <a:rPr lang="en-GB" sz="2700" b="1" dirty="0" smtClean="0"/>
              <a:t> </a:t>
            </a:r>
            <a:r>
              <a:rPr lang="en-GB" sz="2700" b="1" dirty="0" err="1" smtClean="0"/>
              <a:t>προσδιορισμό</a:t>
            </a:r>
            <a:r>
              <a:rPr lang="en-GB" sz="2700" b="1" dirty="0" smtClean="0"/>
              <a:t>.   </a:t>
            </a:r>
            <a:r>
              <a:rPr lang="en-GB" sz="2700" b="1" dirty="0" err="1" smtClean="0"/>
              <a:t>Μπορεί</a:t>
            </a:r>
            <a:r>
              <a:rPr lang="en-GB" sz="2700" b="1" dirty="0" smtClean="0"/>
              <a:t> </a:t>
            </a:r>
            <a:r>
              <a:rPr lang="en-GB" sz="2700" b="1" dirty="0" err="1" smtClean="0"/>
              <a:t>π.χ</a:t>
            </a:r>
            <a:r>
              <a:rPr lang="en-GB" sz="2700" b="1" dirty="0" smtClean="0"/>
              <a:t>. </a:t>
            </a:r>
            <a:r>
              <a:rPr lang="en-GB" sz="2700" b="1" dirty="0" err="1" smtClean="0"/>
              <a:t>να</a:t>
            </a:r>
            <a:r>
              <a:rPr lang="en-GB" sz="2700" b="1" dirty="0" smtClean="0"/>
              <a:t> </a:t>
            </a:r>
            <a:r>
              <a:rPr lang="en-GB" sz="2700" b="1" dirty="0" err="1" smtClean="0"/>
              <a:t>εξηγ</a:t>
            </a:r>
            <a:r>
              <a:rPr lang="el-GR" sz="2700" b="1" dirty="0" smtClean="0"/>
              <a:t>είτα</a:t>
            </a:r>
            <a:r>
              <a:rPr lang="en-GB" sz="2700" b="1" dirty="0" smtClean="0"/>
              <a:t>ι </a:t>
            </a:r>
            <a:r>
              <a:rPr lang="en-GB" sz="2700" b="1" dirty="0" err="1" smtClean="0"/>
              <a:t>ως</a:t>
            </a:r>
            <a:r>
              <a:rPr lang="en-GB" sz="2700" b="1" dirty="0" smtClean="0"/>
              <a:t> </a:t>
            </a:r>
            <a:r>
              <a:rPr lang="en-GB" sz="2700" b="1" dirty="0" err="1" smtClean="0"/>
              <a:t>εξής</a:t>
            </a:r>
            <a:r>
              <a:rPr lang="en-GB" sz="2700" b="1" dirty="0" smtClean="0"/>
              <a:t>: </a:t>
            </a:r>
            <a:r>
              <a:rPr lang="en-GB" sz="2700" b="1" dirty="0" err="1" smtClean="0"/>
              <a:t>όταν</a:t>
            </a:r>
            <a:r>
              <a:rPr lang="en-GB" sz="2700" b="1" dirty="0" smtClean="0"/>
              <a:t> </a:t>
            </a:r>
            <a:r>
              <a:rPr lang="en-GB" sz="2700" b="1" dirty="0" err="1" smtClean="0"/>
              <a:t>οι</a:t>
            </a:r>
            <a:r>
              <a:rPr lang="en-GB" sz="2700" b="1" dirty="0" smtClean="0"/>
              <a:t> </a:t>
            </a:r>
            <a:r>
              <a:rPr lang="en-GB" sz="2700" b="1" dirty="0" err="1" smtClean="0"/>
              <a:t>ικανότητες</a:t>
            </a:r>
            <a:r>
              <a:rPr lang="en-GB" sz="2700" b="1" dirty="0" smtClean="0"/>
              <a:t>/</a:t>
            </a:r>
            <a:r>
              <a:rPr lang="en-GB" sz="2700" b="1" dirty="0" err="1" smtClean="0"/>
              <a:t>γνώσεις</a:t>
            </a:r>
            <a:r>
              <a:rPr lang="en-GB" sz="2700" b="1" dirty="0" smtClean="0"/>
              <a:t> </a:t>
            </a:r>
            <a:r>
              <a:rPr lang="en-GB" sz="2700" b="1" dirty="0" err="1" smtClean="0"/>
              <a:t>εμπεδώνονται</a:t>
            </a:r>
            <a:r>
              <a:rPr lang="el-GR" sz="2700" b="1" dirty="0" smtClean="0"/>
              <a:t> καλά, </a:t>
            </a:r>
            <a:r>
              <a:rPr lang="en-GB" sz="2700" b="1" dirty="0" err="1" smtClean="0"/>
              <a:t>αυτοματοποιούνται</a:t>
            </a:r>
            <a:r>
              <a:rPr lang="en-GB" sz="2700" b="1" dirty="0" smtClean="0"/>
              <a:t> </a:t>
            </a:r>
            <a:r>
              <a:rPr lang="el-GR" sz="2700" b="1" dirty="0" smtClean="0"/>
              <a:t> και δ</a:t>
            </a:r>
            <a:r>
              <a:rPr lang="en-GB" sz="2700" b="1" dirty="0" err="1" smtClean="0"/>
              <a:t>ύσκολα</a:t>
            </a:r>
            <a:r>
              <a:rPr lang="en-GB" sz="2700" b="1" dirty="0" smtClean="0"/>
              <a:t> </a:t>
            </a:r>
            <a:r>
              <a:rPr lang="en-GB" sz="2700" b="1" dirty="0" err="1" smtClean="0"/>
              <a:t>αναδιοργανώνονται</a:t>
            </a:r>
            <a:r>
              <a:rPr lang="el-GR" sz="2700" b="1" dirty="0" smtClean="0"/>
              <a:t> </a:t>
            </a:r>
            <a:r>
              <a:rPr lang="en-GB" sz="2000" b="1" dirty="0" smtClean="0"/>
              <a:t>(</a:t>
            </a:r>
            <a:r>
              <a:rPr lang="en-GB" sz="2000" b="1" dirty="0" err="1" smtClean="0"/>
              <a:t>ΜacWhinney</a:t>
            </a:r>
            <a:r>
              <a:rPr lang="en-GB" sz="2000" b="1" dirty="0" smtClean="0"/>
              <a:t> 1992</a:t>
            </a:r>
            <a:r>
              <a:rPr lang="en-GB" sz="2800" b="1" dirty="0" smtClean="0"/>
              <a:t>). </a:t>
            </a:r>
            <a:r>
              <a:rPr lang="el-GR" sz="2400" b="1" dirty="0" smtClean="0"/>
              <a:t>Π.χ. η καλή προφορά μιας γλώσσας δυσκολεύει τη μάθηση της προφοράς μιας άλλης</a:t>
            </a:r>
            <a:endParaRPr lang="en-GB" sz="24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FCBAAD0-97E4-46D8-A810-068F2CC6541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37</a:t>
            </a:fld>
            <a:endParaRPr lang="en-GB" altLang="el-GR" sz="1200" smtClean="0">
              <a:latin typeface="Arial" panose="020B0604020202020204" pitchFamily="34" charset="0"/>
            </a:endParaRPr>
          </a:p>
        </p:txBody>
      </p:sp>
      <p:sp>
        <p:nvSpPr>
          <p:cNvPr id="28673" name="Rectangle 1"/>
          <p:cNvSpPr>
            <a:spLocks noGrp="1" noChangeArrowheads="1"/>
          </p:cNvSpPr>
          <p:nvPr>
            <p:ph type="title"/>
          </p:nvPr>
        </p:nvSpPr>
        <p:spPr>
          <a:xfrm>
            <a:off x="457200" y="274638"/>
            <a:ext cx="8229600" cy="850900"/>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err="1" smtClean="0">
                <a:solidFill>
                  <a:srgbClr val="FFCC00"/>
                </a:solidFill>
              </a:rPr>
              <a:t>Απόπειρες</a:t>
            </a:r>
            <a:r>
              <a:rPr lang="en-GB" sz="2800" dirty="0" smtClean="0">
                <a:solidFill>
                  <a:srgbClr val="FFCC00"/>
                </a:solidFill>
              </a:rPr>
              <a:t> </a:t>
            </a:r>
            <a:r>
              <a:rPr lang="en-GB" sz="2800" dirty="0" err="1" smtClean="0">
                <a:solidFill>
                  <a:srgbClr val="FFCC00"/>
                </a:solidFill>
              </a:rPr>
              <a:t>διδασκαλίας</a:t>
            </a:r>
            <a:r>
              <a:rPr lang="en-GB" sz="2800" dirty="0" smtClean="0">
                <a:solidFill>
                  <a:srgbClr val="FFCC00"/>
                </a:solidFill>
              </a:rPr>
              <a:t> </a:t>
            </a:r>
            <a:r>
              <a:rPr lang="en-GB" sz="2800" dirty="0" err="1" smtClean="0">
                <a:solidFill>
                  <a:srgbClr val="FFCC00"/>
                </a:solidFill>
              </a:rPr>
              <a:t>της</a:t>
            </a:r>
            <a:r>
              <a:rPr lang="en-GB" sz="2800" dirty="0" smtClean="0">
                <a:solidFill>
                  <a:srgbClr val="FFCC00"/>
                </a:solidFill>
              </a:rPr>
              <a:t> </a:t>
            </a:r>
            <a:r>
              <a:rPr lang="en-GB" sz="2800" dirty="0" err="1" smtClean="0">
                <a:solidFill>
                  <a:srgbClr val="FFCC00"/>
                </a:solidFill>
              </a:rPr>
              <a:t>γλώσσας</a:t>
            </a:r>
            <a:r>
              <a:rPr lang="en-GB" sz="2800" dirty="0" smtClean="0">
                <a:solidFill>
                  <a:srgbClr val="FFCC00"/>
                </a:solidFill>
              </a:rPr>
              <a:t> </a:t>
            </a:r>
            <a:r>
              <a:rPr lang="en-GB" sz="2800" dirty="0" err="1" smtClean="0">
                <a:solidFill>
                  <a:srgbClr val="FFCC00"/>
                </a:solidFill>
              </a:rPr>
              <a:t>σε</a:t>
            </a:r>
            <a:r>
              <a:rPr lang="en-GB" sz="2800" dirty="0" smtClean="0">
                <a:solidFill>
                  <a:srgbClr val="FFCC00"/>
                </a:solidFill>
              </a:rPr>
              <a:t> </a:t>
            </a:r>
            <a:r>
              <a:rPr lang="en-GB" sz="2800" dirty="0" err="1" smtClean="0">
                <a:solidFill>
                  <a:srgbClr val="FFCC00"/>
                </a:solidFill>
              </a:rPr>
              <a:t>ζώα</a:t>
            </a:r>
            <a:endParaRPr lang="en-GB" sz="2800" dirty="0" smtClean="0">
              <a:solidFill>
                <a:srgbClr val="FFCC00"/>
              </a:solidFill>
            </a:endParaRPr>
          </a:p>
        </p:txBody>
      </p:sp>
      <p:sp>
        <p:nvSpPr>
          <p:cNvPr id="2" name="Rectangle 2"/>
          <p:cNvSpPr>
            <a:spLocks noGrp="1" noChangeArrowheads="1"/>
          </p:cNvSpPr>
          <p:nvPr>
            <p:ph type="body" idx="1"/>
          </p:nvPr>
        </p:nvSpPr>
        <p:spPr>
          <a:xfrm>
            <a:off x="0" y="1052513"/>
            <a:ext cx="9144000" cy="5805487"/>
          </a:xfrm>
        </p:spPr>
        <p:txBody>
          <a:bodyPr/>
          <a:lstStyle/>
          <a:p>
            <a:pPr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t>Π.χ</a:t>
            </a:r>
            <a:r>
              <a:rPr lang="en-GB" sz="2400" b="1" dirty="0" smtClean="0"/>
              <a:t>. </a:t>
            </a:r>
            <a:r>
              <a:rPr lang="en-GB" sz="2400" b="1" dirty="0" err="1" smtClean="0"/>
              <a:t>Premack</a:t>
            </a:r>
            <a:r>
              <a:rPr lang="en-GB" sz="2400" b="1" dirty="0" smtClean="0"/>
              <a:t> 1976:  = </a:t>
            </a:r>
            <a:r>
              <a:rPr lang="en-GB" sz="2400" b="1" dirty="0" err="1" smtClean="0">
                <a:solidFill>
                  <a:srgbClr val="FFCC00"/>
                </a:solidFill>
              </a:rPr>
              <a:t>μάθηση</a:t>
            </a:r>
            <a:r>
              <a:rPr lang="en-GB" sz="2400" b="1" dirty="0" smtClean="0">
                <a:solidFill>
                  <a:srgbClr val="FFCC00"/>
                </a:solidFill>
              </a:rPr>
              <a:t> </a:t>
            </a:r>
            <a:r>
              <a:rPr lang="en-GB" sz="2400" b="1" dirty="0" err="1" smtClean="0">
                <a:solidFill>
                  <a:srgbClr val="FFCC00"/>
                </a:solidFill>
              </a:rPr>
              <a:t>και</a:t>
            </a:r>
            <a:r>
              <a:rPr lang="en-GB" sz="2400" b="1" dirty="0" smtClean="0">
                <a:solidFill>
                  <a:srgbClr val="FFCC00"/>
                </a:solidFill>
              </a:rPr>
              <a:t> </a:t>
            </a:r>
            <a:r>
              <a:rPr lang="en-GB" sz="2400" b="1" dirty="0" err="1" smtClean="0">
                <a:solidFill>
                  <a:srgbClr val="FFCC00"/>
                </a:solidFill>
              </a:rPr>
              <a:t>χρήση</a:t>
            </a:r>
            <a:r>
              <a:rPr lang="en-GB" sz="2400" b="1" dirty="0" smtClean="0">
                <a:solidFill>
                  <a:srgbClr val="FFCC00"/>
                </a:solidFill>
              </a:rPr>
              <a:t> </a:t>
            </a:r>
            <a:r>
              <a:rPr lang="en-GB" sz="2400" b="1" dirty="0" err="1" smtClean="0">
                <a:solidFill>
                  <a:srgbClr val="FFCC00"/>
                </a:solidFill>
              </a:rPr>
              <a:t>συμβόλων</a:t>
            </a:r>
            <a:r>
              <a:rPr lang="en-GB" sz="2400" b="1" dirty="0" smtClean="0">
                <a:solidFill>
                  <a:srgbClr val="FFCC00"/>
                </a:solidFill>
              </a:rPr>
              <a:t> </a:t>
            </a:r>
            <a:r>
              <a:rPr lang="en-GB" sz="2400" b="1" dirty="0" err="1" smtClean="0">
                <a:solidFill>
                  <a:srgbClr val="FFCC00"/>
                </a:solidFill>
              </a:rPr>
              <a:t>δυνατή</a:t>
            </a:r>
            <a:r>
              <a:rPr lang="el-GR" sz="2400" b="1" dirty="0" smtClean="0">
                <a:solidFill>
                  <a:srgbClr val="FFCC00"/>
                </a:solidFill>
              </a:rPr>
              <a:t> από ζώα</a:t>
            </a:r>
            <a:endParaRPr lang="en-GB" sz="2400" b="1" dirty="0" smtClean="0">
              <a:solidFill>
                <a:srgbClr val="FFCC00"/>
              </a:solidFill>
            </a:endParaRP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dirty="0" smtClean="0">
                <a:solidFill>
                  <a:srgbClr val="FFFFCC"/>
                </a:solidFill>
              </a:rPr>
              <a:t>Χ</a:t>
            </a:r>
            <a:r>
              <a:rPr lang="en-GB" sz="2400" b="1" dirty="0" err="1" smtClean="0">
                <a:solidFill>
                  <a:srgbClr val="FFFFCC"/>
                </a:solidFill>
              </a:rPr>
              <a:t>ιμπατζ</a:t>
            </a:r>
            <a:r>
              <a:rPr lang="el-GR" sz="2400" b="1" dirty="0" smtClean="0">
                <a:solidFill>
                  <a:srgbClr val="FFFFCC"/>
                </a:solidFill>
              </a:rPr>
              <a:t>ίνα</a:t>
            </a:r>
            <a:r>
              <a:rPr lang="en-GB" sz="2400" b="1" dirty="0" smtClean="0">
                <a:solidFill>
                  <a:srgbClr val="FFFFCC"/>
                </a:solidFill>
              </a:rPr>
              <a:t> Sarah</a:t>
            </a:r>
            <a:r>
              <a:rPr lang="en-GB" sz="2400" b="1" dirty="0" smtClean="0"/>
              <a:t> </a:t>
            </a:r>
            <a:r>
              <a:rPr lang="en-GB" sz="2400" b="1" dirty="0" err="1" smtClean="0"/>
              <a:t>διδάσκεται</a:t>
            </a:r>
            <a:r>
              <a:rPr lang="en-GB" sz="2400" b="1" dirty="0" smtClean="0"/>
              <a:t> </a:t>
            </a:r>
            <a:r>
              <a:rPr lang="en-GB" sz="2400" b="1" dirty="0" err="1" smtClean="0"/>
              <a:t>μέσω</a:t>
            </a:r>
            <a:r>
              <a:rPr lang="en-GB" sz="2400" b="1" dirty="0" smtClean="0"/>
              <a:t> </a:t>
            </a:r>
            <a:r>
              <a:rPr lang="en-GB" sz="2400" b="1" dirty="0" err="1" smtClean="0"/>
              <a:t>κοπιαστικής</a:t>
            </a:r>
            <a:r>
              <a:rPr lang="en-GB" sz="2400" b="1" dirty="0" smtClean="0"/>
              <a:t> </a:t>
            </a:r>
            <a:r>
              <a:rPr lang="en-GB" sz="2400" b="1" dirty="0" err="1" smtClean="0"/>
              <a:t>προσπάθειας</a:t>
            </a:r>
            <a:r>
              <a:rPr lang="en-GB" sz="2400" b="1" dirty="0" smtClean="0"/>
              <a:t> </a:t>
            </a:r>
            <a:r>
              <a:rPr lang="en-GB" sz="2400" b="1" dirty="0" err="1" smtClean="0"/>
              <a:t>χρήση</a:t>
            </a:r>
            <a:r>
              <a:rPr lang="en-GB" sz="2400" b="1" dirty="0" smtClean="0"/>
              <a:t> </a:t>
            </a:r>
            <a:r>
              <a:rPr lang="en-GB" sz="2400" b="1" dirty="0" err="1" smtClean="0"/>
              <a:t>πλαστικών</a:t>
            </a:r>
            <a:r>
              <a:rPr lang="en-GB" sz="2400" b="1" dirty="0" smtClean="0"/>
              <a:t> </a:t>
            </a:r>
            <a:r>
              <a:rPr lang="en-GB" sz="2400" b="1" dirty="0" err="1" smtClean="0"/>
              <a:t>συμβόλων</a:t>
            </a:r>
            <a:r>
              <a:rPr lang="en-GB" sz="2400" b="1" dirty="0" smtClean="0"/>
              <a:t> </a:t>
            </a:r>
            <a:r>
              <a:rPr lang="en-GB" sz="2400" b="1" dirty="0" err="1" smtClean="0"/>
              <a:t>και</a:t>
            </a:r>
            <a:r>
              <a:rPr lang="en-GB" sz="2400" b="1" dirty="0" smtClean="0"/>
              <a:t> </a:t>
            </a:r>
            <a:r>
              <a:rPr lang="en-GB" sz="2400" b="1" dirty="0" err="1" smtClean="0"/>
              <a:t>έκφραση</a:t>
            </a:r>
            <a:r>
              <a:rPr lang="en-GB" sz="2400" b="1" dirty="0" smtClean="0"/>
              <a:t> </a:t>
            </a:r>
            <a:r>
              <a:rPr lang="en-GB" sz="2400" b="1" dirty="0" err="1" smtClean="0"/>
              <a:t>νοημάτων</a:t>
            </a:r>
            <a:r>
              <a:rPr lang="en-GB" sz="2400" b="1" dirty="0" smtClean="0"/>
              <a:t> </a:t>
            </a:r>
            <a:r>
              <a:rPr lang="en-GB" sz="2400" b="1" dirty="0" err="1" smtClean="0"/>
              <a:t>μέσω</a:t>
            </a:r>
            <a:r>
              <a:rPr lang="en-GB" sz="2400" b="1" dirty="0" smtClean="0"/>
              <a:t> </a:t>
            </a:r>
            <a:r>
              <a:rPr lang="en-GB" sz="2400" b="1" dirty="0" err="1" smtClean="0"/>
              <a:t>μιας</a:t>
            </a:r>
            <a:r>
              <a:rPr lang="en-GB" sz="2400" b="1" dirty="0" smtClean="0"/>
              <a:t> </a:t>
            </a:r>
            <a:r>
              <a:rPr lang="en-GB" sz="2400" b="1" dirty="0" err="1" smtClean="0"/>
              <a:t>ειδικής</a:t>
            </a:r>
            <a:r>
              <a:rPr lang="en-GB" sz="2400" b="1" dirty="0" smtClean="0"/>
              <a:t> (</a:t>
            </a:r>
            <a:r>
              <a:rPr lang="en-GB" sz="2400" b="1" dirty="0" err="1" smtClean="0"/>
              <a:t>απλοϊκής</a:t>
            </a:r>
            <a:r>
              <a:rPr lang="en-GB" sz="2400" b="1" dirty="0" smtClean="0"/>
              <a:t>) </a:t>
            </a:r>
            <a:r>
              <a:rPr lang="en-GB" sz="2400" b="1" dirty="0" err="1" smtClean="0"/>
              <a:t>σύνταξης</a:t>
            </a:r>
            <a:r>
              <a:rPr lang="en-GB" sz="2400" b="1" dirty="0" smtClean="0"/>
              <a:t> </a:t>
            </a:r>
            <a:r>
              <a:rPr lang="en-GB" sz="2400" b="1" dirty="0" err="1" smtClean="0"/>
              <a:t>που</a:t>
            </a:r>
            <a:r>
              <a:rPr lang="en-GB" sz="2400" b="1" dirty="0" smtClean="0"/>
              <a:t> </a:t>
            </a:r>
            <a:r>
              <a:rPr lang="en-GB" sz="2400" b="1" dirty="0" err="1" smtClean="0"/>
              <a:t>έχει</a:t>
            </a:r>
            <a:r>
              <a:rPr lang="en-GB" sz="2400" b="1" dirty="0" smtClean="0"/>
              <a:t> </a:t>
            </a:r>
            <a:r>
              <a:rPr lang="en-GB" sz="2400" b="1" dirty="0" err="1" smtClean="0"/>
              <a:t>επινο</a:t>
            </a:r>
            <a:r>
              <a:rPr lang="el-GR" sz="2400" b="1" dirty="0" err="1" smtClean="0"/>
              <a:t>ηθεί</a:t>
            </a:r>
            <a:r>
              <a:rPr lang="el-GR" sz="2400" b="1" dirty="0" smtClean="0"/>
              <a:t>. </a:t>
            </a:r>
            <a:r>
              <a:rPr lang="en-GB" sz="2400" b="1" dirty="0" smtClean="0"/>
              <a:t>  </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t>Τα</a:t>
            </a:r>
            <a:r>
              <a:rPr lang="en-GB" sz="2400" b="1" dirty="0" smtClean="0"/>
              <a:t> </a:t>
            </a:r>
            <a:r>
              <a:rPr lang="en-GB" sz="2400" b="1" dirty="0" err="1" smtClean="0"/>
              <a:t>σύμβολα</a:t>
            </a:r>
            <a:r>
              <a:rPr lang="en-GB" sz="2400" b="1" dirty="0" smtClean="0"/>
              <a:t> </a:t>
            </a:r>
            <a:r>
              <a:rPr lang="en-GB" sz="2400" b="1" dirty="0" err="1" smtClean="0"/>
              <a:t>αυτά</a:t>
            </a:r>
            <a:r>
              <a:rPr lang="en-GB" sz="2400" b="1" dirty="0" smtClean="0"/>
              <a:t> </a:t>
            </a:r>
            <a:r>
              <a:rPr lang="en-GB" sz="2400" b="1" dirty="0" err="1" smtClean="0"/>
              <a:t>επιλέγονται</a:t>
            </a:r>
            <a:r>
              <a:rPr lang="en-GB" sz="2400" b="1" dirty="0" smtClean="0"/>
              <a:t> </a:t>
            </a:r>
            <a:r>
              <a:rPr lang="en-GB" sz="2400" b="1" dirty="0" err="1" smtClean="0"/>
              <a:t>για</a:t>
            </a:r>
            <a:r>
              <a:rPr lang="en-GB" sz="2400" b="1" dirty="0" smtClean="0"/>
              <a:t> </a:t>
            </a:r>
            <a:r>
              <a:rPr lang="en-GB" sz="2400" b="1" dirty="0" err="1" smtClean="0"/>
              <a:t>να</a:t>
            </a:r>
            <a:r>
              <a:rPr lang="en-GB" sz="2400" b="1" dirty="0" smtClean="0"/>
              <a:t> </a:t>
            </a:r>
            <a:r>
              <a:rPr lang="en-GB" sz="2400" b="1" dirty="0" err="1" smtClean="0"/>
              <a:t>λύσουν</a:t>
            </a:r>
            <a:r>
              <a:rPr lang="en-GB" sz="2400" b="1" dirty="0" smtClean="0"/>
              <a:t> </a:t>
            </a:r>
            <a:r>
              <a:rPr lang="en-GB" sz="2400" b="1" dirty="0" err="1" smtClean="0"/>
              <a:t>το</a:t>
            </a:r>
            <a:r>
              <a:rPr lang="en-GB" sz="2400" b="1" dirty="0" smtClean="0"/>
              <a:t> </a:t>
            </a:r>
            <a:r>
              <a:rPr lang="en-GB" sz="2400" b="1" dirty="0" err="1" smtClean="0"/>
              <a:t>πρόβλημα</a:t>
            </a:r>
            <a:r>
              <a:rPr lang="en-GB" sz="2400" b="1" dirty="0" smtClean="0"/>
              <a:t> </a:t>
            </a:r>
            <a:r>
              <a:rPr lang="en-GB" sz="2400" b="1" dirty="0" err="1" smtClean="0"/>
              <a:t>περιορισμένης</a:t>
            </a:r>
            <a:r>
              <a:rPr lang="en-GB" sz="2400" b="1" dirty="0" smtClean="0"/>
              <a:t> </a:t>
            </a:r>
            <a:r>
              <a:rPr lang="en-GB" sz="2400" b="1" dirty="0" err="1" smtClean="0"/>
              <a:t>βραχυπρόθεσμης</a:t>
            </a:r>
            <a:r>
              <a:rPr lang="en-GB" sz="2400" b="1" dirty="0" smtClean="0"/>
              <a:t> </a:t>
            </a:r>
            <a:r>
              <a:rPr lang="en-GB" sz="2400" b="1" dirty="0" err="1" smtClean="0"/>
              <a:t>μνήμης</a:t>
            </a:r>
            <a:r>
              <a:rPr lang="en-GB" sz="2400" b="1" dirty="0" smtClean="0"/>
              <a:t> </a:t>
            </a:r>
            <a:r>
              <a:rPr lang="en-GB" sz="2400" b="1" dirty="0" err="1" smtClean="0"/>
              <a:t>των</a:t>
            </a:r>
            <a:r>
              <a:rPr lang="en-GB" sz="2400" b="1" dirty="0" smtClean="0"/>
              <a:t> </a:t>
            </a:r>
            <a:r>
              <a:rPr lang="en-GB" sz="2400" b="1" dirty="0" err="1" smtClean="0"/>
              <a:t>χιμπατζήδων</a:t>
            </a:r>
            <a:r>
              <a:rPr lang="en-GB" sz="2400" b="1" dirty="0" smtClean="0"/>
              <a:t>. </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smtClean="0"/>
              <a:t>Η Sarah </a:t>
            </a:r>
            <a:r>
              <a:rPr lang="en-GB" sz="2400" b="1" dirty="0" err="1" smtClean="0"/>
              <a:t>μαθαίνει</a:t>
            </a:r>
            <a:r>
              <a:rPr lang="en-GB" sz="2400" b="1" dirty="0" smtClean="0"/>
              <a:t> </a:t>
            </a:r>
            <a:r>
              <a:rPr lang="en-GB" sz="2400" b="1" dirty="0" err="1" smtClean="0"/>
              <a:t>πολλά</a:t>
            </a:r>
            <a:r>
              <a:rPr lang="en-GB" sz="2400" b="1" dirty="0" smtClean="0"/>
              <a:t> </a:t>
            </a:r>
            <a:r>
              <a:rPr lang="en-GB" sz="2400" b="1" dirty="0" err="1" smtClean="0"/>
              <a:t>σύμβολα</a:t>
            </a:r>
            <a:r>
              <a:rPr lang="en-GB" sz="2400" b="1" dirty="0" smtClean="0"/>
              <a:t> </a:t>
            </a:r>
            <a:r>
              <a:rPr lang="en-GB" sz="2400" b="1" dirty="0" err="1" smtClean="0"/>
              <a:t>που</a:t>
            </a:r>
            <a:r>
              <a:rPr lang="en-GB" sz="2400" b="1" dirty="0" smtClean="0"/>
              <a:t> </a:t>
            </a:r>
            <a:r>
              <a:rPr lang="en-GB" sz="2400" b="1" dirty="0" err="1" smtClean="0"/>
              <a:t>αναφέρονται</a:t>
            </a:r>
            <a:r>
              <a:rPr lang="en-GB" sz="2400" b="1" dirty="0" smtClean="0"/>
              <a:t> </a:t>
            </a:r>
            <a:r>
              <a:rPr lang="en-GB" sz="2400" b="1" dirty="0" err="1" smtClean="0"/>
              <a:t>όμως</a:t>
            </a:r>
            <a:r>
              <a:rPr lang="en-GB" sz="2400" b="1" dirty="0" smtClean="0"/>
              <a:t> </a:t>
            </a:r>
            <a:r>
              <a:rPr lang="en-GB" sz="2400" b="1" dirty="0" err="1" smtClean="0"/>
              <a:t>σε</a:t>
            </a:r>
            <a:r>
              <a:rPr lang="en-GB" sz="2400" b="1" dirty="0" smtClean="0"/>
              <a:t> </a:t>
            </a:r>
            <a:r>
              <a:rPr lang="en-GB" sz="2400" b="1" dirty="0" err="1" smtClean="0"/>
              <a:t>αντικείμενα</a:t>
            </a:r>
            <a:r>
              <a:rPr lang="en-GB" sz="2400" b="1" dirty="0" smtClean="0"/>
              <a:t> </a:t>
            </a:r>
            <a:r>
              <a:rPr lang="en-GB" sz="2400" b="1" dirty="0" err="1" smtClean="0"/>
              <a:t>και</a:t>
            </a:r>
            <a:r>
              <a:rPr lang="en-GB" sz="2400" b="1" dirty="0" smtClean="0"/>
              <a:t> </a:t>
            </a:r>
            <a:r>
              <a:rPr lang="en-GB" sz="2400" b="1" dirty="0" err="1" smtClean="0"/>
              <a:t>πράξεις</a:t>
            </a:r>
            <a:r>
              <a:rPr lang="en-GB" sz="2400" b="1" dirty="0" smtClean="0"/>
              <a:t> </a:t>
            </a:r>
            <a:r>
              <a:rPr lang="en-GB" sz="2400" b="1" dirty="0" err="1" smtClean="0"/>
              <a:t>μόνο</a:t>
            </a:r>
            <a:r>
              <a:rPr lang="en-GB" sz="2400" b="1" dirty="0" smtClean="0"/>
              <a:t> (</a:t>
            </a:r>
            <a:r>
              <a:rPr lang="en-GB" sz="2400" b="1" dirty="0" err="1" smtClean="0"/>
              <a:t>δηλ</a:t>
            </a:r>
            <a:r>
              <a:rPr lang="en-GB" sz="2400" b="1" dirty="0" smtClean="0"/>
              <a:t>. </a:t>
            </a:r>
            <a:r>
              <a:rPr lang="en-GB" sz="2400" b="1" dirty="0" err="1" smtClean="0"/>
              <a:t>όχι</a:t>
            </a:r>
            <a:r>
              <a:rPr lang="en-GB" sz="2400" b="1" dirty="0" smtClean="0"/>
              <a:t> </a:t>
            </a:r>
            <a:r>
              <a:rPr lang="en-GB" sz="2400" b="1" dirty="0" err="1" smtClean="0"/>
              <a:t>τόσο</a:t>
            </a:r>
            <a:r>
              <a:rPr lang="en-GB" sz="2400" b="1" dirty="0" smtClean="0"/>
              <a:t> </a:t>
            </a:r>
            <a:r>
              <a:rPr lang="en-GB" sz="2400" b="1" dirty="0" err="1" smtClean="0"/>
              <a:t>αφηρημένα</a:t>
            </a:r>
            <a:r>
              <a:rPr lang="en-GB" sz="2400" b="1" dirty="0" smtClean="0"/>
              <a:t>).  </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t>Παράγει</a:t>
            </a:r>
            <a:r>
              <a:rPr lang="en-GB" sz="2400" b="1" dirty="0" smtClean="0"/>
              <a:t> </a:t>
            </a:r>
            <a:r>
              <a:rPr lang="en-GB" sz="2400" b="1" dirty="0" err="1" smtClean="0"/>
              <a:t>μεν</a:t>
            </a:r>
            <a:r>
              <a:rPr lang="en-GB" sz="2400" b="1" dirty="0" smtClean="0"/>
              <a:t> </a:t>
            </a:r>
            <a:r>
              <a:rPr lang="en-GB" sz="2400" b="1" dirty="0" err="1" smtClean="0"/>
              <a:t>νέους</a:t>
            </a:r>
            <a:r>
              <a:rPr lang="en-GB" sz="2400" b="1" dirty="0" smtClean="0"/>
              <a:t> </a:t>
            </a:r>
            <a:r>
              <a:rPr lang="en-GB" sz="2400" b="1" dirty="0" err="1" smtClean="0"/>
              <a:t>συνδυασμούς</a:t>
            </a:r>
            <a:r>
              <a:rPr lang="en-GB" sz="2400" b="1" dirty="0" smtClean="0"/>
              <a:t> </a:t>
            </a:r>
            <a:r>
              <a:rPr lang="el-GR" sz="2400" b="1" dirty="0" smtClean="0"/>
              <a:t>«</a:t>
            </a:r>
            <a:r>
              <a:rPr lang="en-GB" sz="2400" b="1" dirty="0" err="1" smtClean="0"/>
              <a:t>λέξεων</a:t>
            </a:r>
            <a:r>
              <a:rPr lang="el-GR" sz="2400" b="1" dirty="0" smtClean="0"/>
              <a:t>»</a:t>
            </a:r>
            <a:r>
              <a:rPr lang="en-GB" sz="2400" b="1" dirty="0" smtClean="0"/>
              <a:t> </a:t>
            </a:r>
            <a:r>
              <a:rPr lang="en-GB" sz="2400" b="1" dirty="0" err="1" smtClean="0"/>
              <a:t>αλλά</a:t>
            </a:r>
            <a:r>
              <a:rPr lang="en-GB" sz="2400" b="1" dirty="0" smtClean="0"/>
              <a:t> </a:t>
            </a:r>
            <a:r>
              <a:rPr lang="en-GB" sz="2400" b="1" dirty="0" err="1" smtClean="0"/>
              <a:t>συνήθως</a:t>
            </a:r>
            <a:r>
              <a:rPr lang="en-GB" sz="2400" b="1" dirty="0" smtClean="0"/>
              <a:t> </a:t>
            </a:r>
            <a:r>
              <a:rPr lang="en-GB" sz="2400" b="1" dirty="0" err="1" smtClean="0"/>
              <a:t>απλ</a:t>
            </a:r>
            <a:r>
              <a:rPr lang="el-GR" sz="2400" b="1" dirty="0" err="1" smtClean="0"/>
              <a:t>ώς</a:t>
            </a:r>
            <a:r>
              <a:rPr lang="en-GB" sz="2400" b="1" dirty="0" smtClean="0"/>
              <a:t> </a:t>
            </a:r>
            <a:r>
              <a:rPr lang="en-GB" sz="2400" b="1" dirty="0" err="1" smtClean="0"/>
              <a:t>αντικαθιστά</a:t>
            </a:r>
            <a:r>
              <a:rPr lang="en-GB" sz="2400" b="1" dirty="0" smtClean="0"/>
              <a:t> </a:t>
            </a:r>
            <a:r>
              <a:rPr lang="el-GR" sz="2400" b="1" dirty="0" smtClean="0"/>
              <a:t>«</a:t>
            </a:r>
            <a:r>
              <a:rPr lang="en-GB" sz="2400" b="1" dirty="0" err="1" smtClean="0"/>
              <a:t>λέξεις</a:t>
            </a:r>
            <a:r>
              <a:rPr lang="el-GR" sz="2400" b="1" dirty="0" smtClean="0"/>
              <a:t>»</a:t>
            </a:r>
            <a:r>
              <a:rPr lang="en-GB" sz="2400" b="1" dirty="0" smtClean="0"/>
              <a:t> (</a:t>
            </a:r>
            <a:r>
              <a:rPr lang="en-GB" sz="2400" b="1" dirty="0" err="1" smtClean="0"/>
              <a:t>π.χ</a:t>
            </a:r>
            <a:r>
              <a:rPr lang="en-GB" sz="2400" b="1" dirty="0" smtClean="0"/>
              <a:t>.  </a:t>
            </a:r>
            <a:r>
              <a:rPr lang="en-GB" sz="2400" b="1" i="1" u="sng" dirty="0" smtClean="0"/>
              <a:t>Randy</a:t>
            </a:r>
            <a:r>
              <a:rPr lang="en-GB" sz="2400" b="1" i="1" dirty="0" smtClean="0"/>
              <a:t> give </a:t>
            </a:r>
            <a:r>
              <a:rPr lang="en-GB" sz="2400" b="1" i="1" u="sng" dirty="0" smtClean="0"/>
              <a:t>banana</a:t>
            </a:r>
            <a:r>
              <a:rPr lang="en-GB" sz="2400" b="1" i="1" dirty="0" smtClean="0"/>
              <a:t>  </a:t>
            </a:r>
            <a:r>
              <a:rPr lang="el-GR" sz="2400" b="1" dirty="0" smtClean="0"/>
              <a:t>&gt;</a:t>
            </a:r>
            <a:r>
              <a:rPr lang="en-GB" sz="2400" b="1" i="1" dirty="0" smtClean="0"/>
              <a:t> </a:t>
            </a:r>
            <a:r>
              <a:rPr lang="en-GB" sz="2400" b="1" i="1" u="sng" dirty="0" smtClean="0"/>
              <a:t>Sarah</a:t>
            </a:r>
            <a:r>
              <a:rPr lang="en-GB" sz="2400" b="1" i="1" dirty="0" smtClean="0"/>
              <a:t> give </a:t>
            </a:r>
            <a:r>
              <a:rPr lang="en-GB" sz="2400" b="1" i="1" u="sng" dirty="0" smtClean="0"/>
              <a:t>apple</a:t>
            </a:r>
            <a:r>
              <a:rPr lang="el-GR" sz="2400" dirty="0" smtClean="0"/>
              <a:t>)</a:t>
            </a:r>
            <a:r>
              <a:rPr lang="el-GR" sz="2400" b="1" dirty="0" smtClean="0"/>
              <a:t>.</a:t>
            </a:r>
            <a:endParaRPr lang="en-GB" sz="2400" b="1" i="1" dirty="0" smtClean="0"/>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dirty="0" smtClean="0"/>
              <a:t>Κατέχει ελάχιστες λέξεις που αφορούν την ίδια τη γλώσσα – δηλαδή μεταγλωσσική</a:t>
            </a:r>
            <a:r>
              <a:rPr lang="en-GB" sz="2400" b="1" dirty="0" smtClean="0"/>
              <a:t> </a:t>
            </a:r>
            <a:r>
              <a:rPr lang="en-GB" sz="2400" b="1" dirty="0" err="1" smtClean="0"/>
              <a:t>ικανότητα</a:t>
            </a:r>
            <a:r>
              <a:rPr lang="el-GR" sz="2400" b="1" dirty="0" smtClean="0"/>
              <a:t> (π</a:t>
            </a:r>
            <a:r>
              <a:rPr lang="en-GB" sz="2400" b="1" dirty="0" smtClean="0"/>
              <a:t>.χ</a:t>
            </a:r>
            <a:r>
              <a:rPr lang="el-GR" sz="2400" b="1" dirty="0" smtClean="0"/>
              <a:t>. τη λέξη </a:t>
            </a:r>
            <a:r>
              <a:rPr lang="en-GB" sz="2400" b="1" dirty="0" smtClean="0"/>
              <a:t> “</a:t>
            </a:r>
            <a:r>
              <a:rPr lang="en-GB" sz="2400" b="1" dirty="0" err="1" smtClean="0"/>
              <a:t>όνομα</a:t>
            </a:r>
            <a:r>
              <a:rPr lang="en-GB" sz="2400" b="1" dirty="0" smtClean="0"/>
              <a:t>”) </a:t>
            </a:r>
            <a:r>
              <a:rPr lang="en-GB" sz="2400" b="1" dirty="0" err="1" smtClean="0"/>
              <a:t>και</a:t>
            </a:r>
            <a:r>
              <a:rPr lang="en-GB" sz="2400" b="1" dirty="0" smtClean="0"/>
              <a:t> </a:t>
            </a:r>
            <a:r>
              <a:rPr lang="el-GR" sz="2400" b="1" dirty="0" smtClean="0"/>
              <a:t>δείχνει ελάχιστα ίχνη φυσιολογικής</a:t>
            </a:r>
            <a:r>
              <a:rPr lang="en-GB" sz="2400" b="1" dirty="0" smtClean="0"/>
              <a:t> </a:t>
            </a:r>
            <a:r>
              <a:rPr lang="en-GB" sz="2400" b="1" dirty="0" err="1" smtClean="0"/>
              <a:t>μετάδοσης</a:t>
            </a:r>
            <a:r>
              <a:rPr lang="en-GB" sz="2400" b="1" dirty="0" smtClean="0"/>
              <a:t> </a:t>
            </a:r>
            <a:r>
              <a:rPr lang="en-GB" sz="2400" b="1" dirty="0" err="1" smtClean="0"/>
              <a:t>της</a:t>
            </a:r>
            <a:r>
              <a:rPr lang="en-GB" sz="2400" b="1" dirty="0" smtClean="0"/>
              <a:t> </a:t>
            </a:r>
            <a:r>
              <a:rPr lang="en-GB" sz="2400" b="1" dirty="0" err="1" smtClean="0"/>
              <a:t>τεχνητής</a:t>
            </a:r>
            <a:r>
              <a:rPr lang="en-GB" sz="2400" b="1" dirty="0" smtClean="0"/>
              <a:t> </a:t>
            </a:r>
            <a:r>
              <a:rPr lang="en-GB" sz="2400" b="1" dirty="0" err="1" smtClean="0"/>
              <a:t>αυτής</a:t>
            </a:r>
            <a:r>
              <a:rPr lang="en-GB" sz="2400" b="1" dirty="0" smtClean="0"/>
              <a:t> </a:t>
            </a:r>
            <a:r>
              <a:rPr lang="en-GB" sz="2400" b="1" dirty="0" err="1" smtClean="0"/>
              <a:t>γλώσσας</a:t>
            </a:r>
            <a:r>
              <a:rPr lang="en-GB" sz="2400" b="1" dirty="0" smtClean="0"/>
              <a:t> </a:t>
            </a:r>
            <a:r>
              <a:rPr lang="en-GB" sz="2400" b="1" dirty="0" err="1" smtClean="0"/>
              <a:t>στο</a:t>
            </a:r>
            <a:r>
              <a:rPr lang="en-GB" sz="2400" b="1" dirty="0" smtClean="0"/>
              <a:t> </a:t>
            </a:r>
            <a:r>
              <a:rPr lang="en-GB" sz="2400" b="1" dirty="0" err="1" smtClean="0"/>
              <a:t>παιδί</a:t>
            </a:r>
            <a:r>
              <a:rPr lang="en-GB" sz="2400" b="1" dirty="0" smtClean="0"/>
              <a:t> </a:t>
            </a:r>
            <a:r>
              <a:rPr lang="en-GB" sz="2400" b="1" dirty="0" err="1" smtClean="0"/>
              <a:t>της</a:t>
            </a:r>
            <a:r>
              <a:rPr lang="en-GB" sz="2400" b="1" dirty="0" smtClean="0"/>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A37C0A1-9838-4EF4-A815-5050348DD2F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38</a:t>
            </a:fld>
            <a:endParaRPr lang="en-GB" altLang="el-GR" sz="1200" smtClean="0">
              <a:latin typeface="Arial" panose="020B0604020202020204" pitchFamily="34" charset="0"/>
            </a:endParaRPr>
          </a:p>
        </p:txBody>
      </p:sp>
      <p:sp>
        <p:nvSpPr>
          <p:cNvPr id="29697" name="Rectangle 1"/>
          <p:cNvSpPr>
            <a:spLocks noGrp="1" noChangeArrowheads="1"/>
          </p:cNvSpPr>
          <p:nvPr>
            <p:ph type="title"/>
          </p:nvPr>
        </p:nvSpPr>
        <p:spPr>
          <a:xfrm>
            <a:off x="468313" y="0"/>
            <a:ext cx="8229600" cy="1143000"/>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smtClean="0">
                <a:solidFill>
                  <a:srgbClr val="FFCC00"/>
                </a:solidFill>
              </a:rPr>
              <a:t>Savage-</a:t>
            </a:r>
            <a:r>
              <a:rPr lang="en-GB" sz="2800" dirty="0" err="1" smtClean="0">
                <a:solidFill>
                  <a:srgbClr val="FFCC00"/>
                </a:solidFill>
              </a:rPr>
              <a:t>Rumbaugh</a:t>
            </a:r>
            <a:r>
              <a:rPr lang="en-GB" sz="2800" dirty="0" smtClean="0">
                <a:solidFill>
                  <a:srgbClr val="FFCC00"/>
                </a:solidFill>
              </a:rPr>
              <a:t> et al. 1978 </a:t>
            </a:r>
            <a:r>
              <a:rPr lang="en-GB" sz="2800" dirty="0" err="1" smtClean="0">
                <a:solidFill>
                  <a:srgbClr val="FFCC00"/>
                </a:solidFill>
              </a:rPr>
              <a:t>έως</a:t>
            </a:r>
            <a:r>
              <a:rPr lang="en-GB" sz="2800" dirty="0" smtClean="0">
                <a:solidFill>
                  <a:srgbClr val="FFCC00"/>
                </a:solidFill>
              </a:rPr>
              <a:t> 1995:</a:t>
            </a:r>
            <a:br>
              <a:rPr lang="en-GB" sz="2800" dirty="0" smtClean="0">
                <a:solidFill>
                  <a:srgbClr val="FFCC00"/>
                </a:solidFill>
              </a:rPr>
            </a:br>
            <a:r>
              <a:rPr lang="en-GB" sz="2800" dirty="0" err="1" smtClean="0">
                <a:solidFill>
                  <a:srgbClr val="FFCC00"/>
                </a:solidFill>
              </a:rPr>
              <a:t>και</a:t>
            </a:r>
            <a:r>
              <a:rPr lang="en-GB" sz="2800" dirty="0" smtClean="0">
                <a:solidFill>
                  <a:srgbClr val="FFCC00"/>
                </a:solidFill>
              </a:rPr>
              <a:t> </a:t>
            </a:r>
            <a:r>
              <a:rPr lang="en-GB" sz="2800" dirty="0" err="1" smtClean="0">
                <a:solidFill>
                  <a:srgbClr val="FFCC00"/>
                </a:solidFill>
              </a:rPr>
              <a:t>μάθηση</a:t>
            </a:r>
            <a:r>
              <a:rPr lang="en-GB" sz="2800" dirty="0" smtClean="0">
                <a:solidFill>
                  <a:srgbClr val="FFCC00"/>
                </a:solidFill>
              </a:rPr>
              <a:t> </a:t>
            </a:r>
            <a:r>
              <a:rPr lang="en-GB" sz="2800" dirty="0" err="1" smtClean="0">
                <a:solidFill>
                  <a:srgbClr val="FFCC00"/>
                </a:solidFill>
              </a:rPr>
              <a:t>με</a:t>
            </a:r>
            <a:r>
              <a:rPr lang="en-GB" sz="2800" dirty="0" smtClean="0">
                <a:solidFill>
                  <a:srgbClr val="FFCC00"/>
                </a:solidFill>
              </a:rPr>
              <a:t> </a:t>
            </a:r>
            <a:r>
              <a:rPr lang="en-GB" sz="2800" dirty="0" err="1" smtClean="0">
                <a:solidFill>
                  <a:srgbClr val="FFCC00"/>
                </a:solidFill>
              </a:rPr>
              <a:t>λεξιγράμματα</a:t>
            </a:r>
            <a:endParaRPr lang="en-GB" sz="2800" dirty="0" smtClean="0">
              <a:solidFill>
                <a:srgbClr val="FFCC00"/>
              </a:solidFill>
            </a:endParaRPr>
          </a:p>
        </p:txBody>
      </p:sp>
      <p:sp>
        <p:nvSpPr>
          <p:cNvPr id="2" name="Rectangle 2"/>
          <p:cNvSpPr>
            <a:spLocks noGrp="1" noChangeArrowheads="1"/>
          </p:cNvSpPr>
          <p:nvPr>
            <p:ph type="body" idx="1"/>
          </p:nvPr>
        </p:nvSpPr>
        <p:spPr>
          <a:xfrm>
            <a:off x="250825" y="1341438"/>
            <a:ext cx="8642350" cy="5292725"/>
          </a:xfrm>
        </p:spPr>
        <p:txBody>
          <a:bodyPr/>
          <a:lstStyle/>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u="sng" dirty="0" smtClean="0">
                <a:solidFill>
                  <a:srgbClr val="FFCC00"/>
                </a:solidFill>
              </a:rPr>
              <a:t>Lana Project</a:t>
            </a:r>
            <a:r>
              <a:rPr lang="en-GB" sz="2400" b="1" dirty="0" smtClean="0"/>
              <a:t>: </a:t>
            </a:r>
            <a:endParaRPr lang="el-GR" sz="2400" b="1" dirty="0"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t>Διδασκαλία</a:t>
            </a:r>
            <a:r>
              <a:rPr lang="en-GB" sz="2400" b="1" dirty="0" smtClean="0"/>
              <a:t> </a:t>
            </a:r>
            <a:r>
              <a:rPr lang="en-GB" sz="2400" b="1" dirty="0" err="1" smtClean="0"/>
              <a:t>σε</a:t>
            </a:r>
            <a:r>
              <a:rPr lang="en-GB" sz="2400" b="1" dirty="0" smtClean="0"/>
              <a:t> </a:t>
            </a:r>
            <a:r>
              <a:rPr lang="el-GR" sz="2400" b="1" dirty="0" smtClean="0"/>
              <a:t>3 </a:t>
            </a:r>
            <a:r>
              <a:rPr lang="en-GB" sz="2400" b="1" dirty="0" err="1" smtClean="0"/>
              <a:t>χιμπατζήδες</a:t>
            </a:r>
            <a:r>
              <a:rPr lang="en-GB" sz="2400" b="1" dirty="0" smtClean="0"/>
              <a:t> </a:t>
            </a:r>
            <a:r>
              <a:rPr lang="en-US" sz="2400" b="1" dirty="0" smtClean="0"/>
              <a:t>(Lana, Sherman, Austin) </a:t>
            </a:r>
            <a:r>
              <a:rPr lang="en-GB" sz="2400" b="1" dirty="0" err="1" smtClean="0"/>
              <a:t>συμβόλων</a:t>
            </a:r>
            <a:r>
              <a:rPr lang="en-GB" sz="2400" b="1" dirty="0" smtClean="0"/>
              <a:t> </a:t>
            </a:r>
            <a:r>
              <a:rPr lang="en-GB" sz="2400" b="1" dirty="0" err="1" smtClean="0"/>
              <a:t>στον</a:t>
            </a:r>
            <a:r>
              <a:rPr lang="en-GB" sz="2400" b="1" dirty="0" smtClean="0"/>
              <a:t> </a:t>
            </a:r>
            <a:r>
              <a:rPr lang="en-GB" sz="2400" b="1" dirty="0" err="1" smtClean="0"/>
              <a:t>υπολογιστή</a:t>
            </a:r>
            <a:r>
              <a:rPr lang="el-GR" sz="2400" b="1" dirty="0" smtClean="0"/>
              <a:t>, που λέγονται λ</a:t>
            </a:r>
            <a:r>
              <a:rPr lang="en-GB" sz="2400" b="1" dirty="0" err="1" smtClean="0">
                <a:solidFill>
                  <a:srgbClr val="FFFFCC"/>
                </a:solidFill>
              </a:rPr>
              <a:t>εξιγράμματα</a:t>
            </a:r>
            <a:r>
              <a:rPr lang="en-GB" sz="2400" b="1" dirty="0" smtClean="0"/>
              <a:t>.  </a:t>
            </a:r>
            <a:r>
              <a:rPr lang="en-GB" sz="2400" b="1" dirty="0" err="1" smtClean="0"/>
              <a:t>Ειδική</a:t>
            </a:r>
            <a:r>
              <a:rPr lang="en-GB" sz="2400" b="1" dirty="0" smtClean="0"/>
              <a:t> </a:t>
            </a:r>
            <a:r>
              <a:rPr lang="en-GB" sz="2400" b="1" dirty="0" err="1" smtClean="0"/>
              <a:t>εκπαίδευση</a:t>
            </a:r>
            <a:r>
              <a:rPr lang="en-GB" sz="2400" b="1" dirty="0" smtClean="0"/>
              <a:t> </a:t>
            </a:r>
            <a:r>
              <a:rPr lang="en-GB" sz="2400" b="1" dirty="0" err="1" smtClean="0"/>
              <a:t>για</a:t>
            </a:r>
            <a:r>
              <a:rPr lang="en-GB" sz="2400" b="1" dirty="0" smtClean="0"/>
              <a:t> </a:t>
            </a:r>
            <a:r>
              <a:rPr lang="en-GB" sz="2400" b="1" dirty="0" err="1" smtClean="0"/>
              <a:t>να</a:t>
            </a:r>
            <a:r>
              <a:rPr lang="en-GB" sz="2400" b="1" dirty="0" smtClean="0"/>
              <a:t> </a:t>
            </a:r>
            <a:r>
              <a:rPr lang="en-GB" sz="2400" b="1" dirty="0" err="1" smtClean="0"/>
              <a:t>καταλάβουν</a:t>
            </a:r>
            <a:r>
              <a:rPr lang="en-GB" sz="2400" b="1" dirty="0" smtClean="0"/>
              <a:t> </a:t>
            </a:r>
            <a:r>
              <a:rPr lang="en-GB" sz="2400" b="1" dirty="0" err="1" smtClean="0"/>
              <a:t>το</a:t>
            </a:r>
            <a:r>
              <a:rPr lang="en-GB" sz="2400" b="1" dirty="0" smtClean="0"/>
              <a:t> </a:t>
            </a:r>
            <a:r>
              <a:rPr lang="en-GB" sz="2400" b="1" dirty="0" err="1" smtClean="0"/>
              <a:t>νόημα</a:t>
            </a:r>
            <a:r>
              <a:rPr lang="en-GB" sz="2400" b="1" dirty="0" smtClean="0"/>
              <a:t> </a:t>
            </a:r>
            <a:r>
              <a:rPr lang="en-GB" sz="2400" b="1" dirty="0" err="1" smtClean="0"/>
              <a:t>των</a:t>
            </a:r>
            <a:r>
              <a:rPr lang="en-GB" sz="2400" b="1" dirty="0" smtClean="0"/>
              <a:t> </a:t>
            </a:r>
            <a:r>
              <a:rPr lang="en-GB" sz="2400" b="1" dirty="0" err="1" smtClean="0"/>
              <a:t>λεξιγραμμάτων</a:t>
            </a:r>
            <a:r>
              <a:rPr lang="en-GB" sz="2400" b="1" dirty="0" smtClean="0"/>
              <a:t> </a:t>
            </a:r>
            <a:r>
              <a:rPr lang="en-GB" sz="2400" b="1" dirty="0" err="1" smtClean="0"/>
              <a:t>μέσα</a:t>
            </a:r>
            <a:r>
              <a:rPr lang="en-GB" sz="2400" b="1" dirty="0" smtClean="0"/>
              <a:t> </a:t>
            </a:r>
            <a:r>
              <a:rPr lang="en-GB" sz="2400" b="1" dirty="0" err="1" smtClean="0"/>
              <a:t>από</a:t>
            </a:r>
            <a:r>
              <a:rPr lang="en-GB" sz="2400" b="1" dirty="0" smtClean="0"/>
              <a:t>  </a:t>
            </a:r>
            <a:r>
              <a:rPr lang="en-GB" sz="2400" b="1" dirty="0" err="1" smtClean="0"/>
              <a:t>φυσική</a:t>
            </a:r>
            <a:r>
              <a:rPr lang="en-GB" sz="2400" b="1" dirty="0" smtClean="0"/>
              <a:t> </a:t>
            </a:r>
            <a:r>
              <a:rPr lang="en-GB" sz="2400" b="1" dirty="0" err="1" smtClean="0"/>
              <a:t>αλληλεπίδραση</a:t>
            </a:r>
            <a:r>
              <a:rPr lang="en-GB" sz="2400" b="1" dirty="0" smtClean="0"/>
              <a:t> </a:t>
            </a:r>
            <a:r>
              <a:rPr lang="en-GB" sz="2400" b="1" dirty="0" err="1" smtClean="0"/>
              <a:t>με</a:t>
            </a:r>
            <a:r>
              <a:rPr lang="en-GB" sz="2400" b="1" dirty="0" smtClean="0"/>
              <a:t> </a:t>
            </a:r>
            <a:r>
              <a:rPr lang="en-GB" sz="2400" b="1" dirty="0" err="1" smtClean="0"/>
              <a:t>τους</a:t>
            </a:r>
            <a:r>
              <a:rPr lang="en-GB" sz="2400" b="1" dirty="0" smtClean="0"/>
              <a:t> </a:t>
            </a:r>
            <a:r>
              <a:rPr lang="en-GB" sz="2400" b="1" dirty="0" err="1" smtClean="0"/>
              <a:t>άλλους</a:t>
            </a:r>
            <a:r>
              <a:rPr lang="en-GB" sz="2400" b="1" dirty="0" smtClean="0"/>
              <a:t>.    </a:t>
            </a: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solidFill>
                  <a:srgbClr val="99FFCC"/>
                </a:solidFill>
              </a:rPr>
              <a:t>Αποτέλεσμα</a:t>
            </a:r>
            <a:r>
              <a:rPr lang="en-GB" sz="2400" b="1" dirty="0" smtClean="0"/>
              <a:t>: η Lana </a:t>
            </a:r>
            <a:r>
              <a:rPr lang="en-GB" sz="2400" b="1" dirty="0" err="1" smtClean="0"/>
              <a:t>έμαθε</a:t>
            </a:r>
            <a:r>
              <a:rPr lang="en-GB" sz="2400" b="1" dirty="0" smtClean="0"/>
              <a:t> </a:t>
            </a:r>
            <a:r>
              <a:rPr lang="en-GB" sz="2400" b="1" dirty="0" err="1" smtClean="0"/>
              <a:t>να</a:t>
            </a:r>
            <a:r>
              <a:rPr lang="en-GB" sz="2400" b="1" dirty="0" smtClean="0"/>
              <a:t> </a:t>
            </a:r>
            <a:r>
              <a:rPr lang="en-GB" sz="2400" b="1" dirty="0" err="1" smtClean="0"/>
              <a:t>ονομάζει</a:t>
            </a:r>
            <a:r>
              <a:rPr lang="en-GB" sz="2400" b="1" dirty="0" smtClean="0"/>
              <a:t> </a:t>
            </a:r>
            <a:r>
              <a:rPr lang="en-GB" sz="2400" b="1" dirty="0" err="1" smtClean="0"/>
              <a:t>αντικείμενα</a:t>
            </a:r>
            <a:r>
              <a:rPr lang="en-GB" sz="2400" b="1" dirty="0" smtClean="0"/>
              <a:t>, ο Sherman </a:t>
            </a:r>
            <a:r>
              <a:rPr lang="en-GB" sz="2400" b="1" dirty="0" err="1" smtClean="0"/>
              <a:t>και</a:t>
            </a:r>
            <a:r>
              <a:rPr lang="en-GB" sz="2400" b="1" dirty="0" smtClean="0"/>
              <a:t> ο Austin </a:t>
            </a:r>
            <a:r>
              <a:rPr lang="en-GB" sz="2400" b="1" dirty="0" err="1" smtClean="0"/>
              <a:t>όχι</a:t>
            </a:r>
            <a:r>
              <a:rPr lang="en-GB" sz="2400" b="1" dirty="0" smtClean="0"/>
              <a:t> </a:t>
            </a:r>
            <a:r>
              <a:rPr lang="en-GB" sz="2400" b="1" dirty="0" err="1" smtClean="0"/>
              <a:t>μόνο</a:t>
            </a:r>
            <a:r>
              <a:rPr lang="en-GB" sz="2400" b="1" dirty="0" smtClean="0"/>
              <a:t> </a:t>
            </a:r>
            <a:r>
              <a:rPr lang="en-GB" sz="2400" b="1" dirty="0" err="1" smtClean="0"/>
              <a:t>να</a:t>
            </a:r>
            <a:r>
              <a:rPr lang="en-GB" sz="2400" b="1" dirty="0" smtClean="0"/>
              <a:t> </a:t>
            </a:r>
            <a:r>
              <a:rPr lang="en-GB" sz="2400" b="1" dirty="0" err="1" smtClean="0"/>
              <a:t>ονομάζουν</a:t>
            </a:r>
            <a:r>
              <a:rPr lang="en-GB" sz="2400" b="1" dirty="0" smtClean="0"/>
              <a:t> </a:t>
            </a:r>
            <a:r>
              <a:rPr lang="en-GB" sz="2400" b="1" dirty="0" err="1" smtClean="0"/>
              <a:t>και</a:t>
            </a:r>
            <a:r>
              <a:rPr lang="en-GB" sz="2400" b="1" dirty="0" smtClean="0"/>
              <a:t> </a:t>
            </a:r>
            <a:r>
              <a:rPr lang="en-GB" sz="2400" b="1" dirty="0" err="1" smtClean="0"/>
              <a:t>να</a:t>
            </a:r>
            <a:r>
              <a:rPr lang="en-GB" sz="2400" b="1" dirty="0" smtClean="0"/>
              <a:t> </a:t>
            </a:r>
            <a:r>
              <a:rPr lang="en-GB" sz="2400" b="1" dirty="0" err="1" smtClean="0"/>
              <a:t>ζητούν</a:t>
            </a:r>
            <a:r>
              <a:rPr lang="en-GB" sz="2400" b="1" dirty="0" smtClean="0"/>
              <a:t> </a:t>
            </a:r>
            <a:r>
              <a:rPr lang="en-GB" sz="2400" b="1" dirty="0" err="1" smtClean="0"/>
              <a:t>πράγματα</a:t>
            </a:r>
            <a:r>
              <a:rPr lang="en-GB" sz="2400" b="1" dirty="0" smtClean="0"/>
              <a:t> (</a:t>
            </a:r>
            <a:r>
              <a:rPr lang="en-GB" sz="2400" b="1" dirty="0" err="1" smtClean="0"/>
              <a:t>όπως</a:t>
            </a:r>
            <a:r>
              <a:rPr lang="en-GB" sz="2400" b="1" dirty="0" smtClean="0"/>
              <a:t> </a:t>
            </a:r>
            <a:r>
              <a:rPr lang="en-GB" sz="2400" b="1" dirty="0" err="1" smtClean="0"/>
              <a:t>οι</a:t>
            </a:r>
            <a:r>
              <a:rPr lang="en-GB" sz="2400" b="1" dirty="0" smtClean="0"/>
              <a:t> </a:t>
            </a:r>
            <a:r>
              <a:rPr lang="en-GB" sz="2400" b="1" dirty="0" err="1" smtClean="0"/>
              <a:t>χιμπατζήδες</a:t>
            </a:r>
            <a:r>
              <a:rPr lang="en-GB" sz="2400" b="1" dirty="0" smtClean="0"/>
              <a:t> </a:t>
            </a:r>
            <a:r>
              <a:rPr lang="en-GB" sz="2400" b="1" dirty="0" err="1" smtClean="0"/>
              <a:t>σε</a:t>
            </a:r>
            <a:r>
              <a:rPr lang="en-GB" sz="2400" b="1" dirty="0" smtClean="0"/>
              <a:t> </a:t>
            </a:r>
            <a:r>
              <a:rPr lang="en-GB" sz="2400" b="1" dirty="0" err="1" smtClean="0"/>
              <a:t>προηγούμενες</a:t>
            </a:r>
            <a:r>
              <a:rPr lang="en-GB" sz="2400" b="1" dirty="0" smtClean="0"/>
              <a:t> </a:t>
            </a:r>
            <a:r>
              <a:rPr lang="en-GB" sz="2400" b="1" dirty="0" err="1" smtClean="0"/>
              <a:t>έρευνες</a:t>
            </a:r>
            <a:r>
              <a:rPr lang="en-GB" sz="2400" b="1" dirty="0" smtClean="0"/>
              <a:t>) </a:t>
            </a:r>
            <a:r>
              <a:rPr lang="en-GB" sz="2400" b="1" dirty="0" err="1" smtClean="0"/>
              <a:t>αλλά</a:t>
            </a:r>
            <a:r>
              <a:rPr lang="en-GB" sz="2400" b="1" dirty="0" smtClean="0"/>
              <a:t> </a:t>
            </a:r>
            <a:r>
              <a:rPr lang="en-GB" sz="2400" b="1" dirty="0" err="1" smtClean="0"/>
              <a:t>και</a:t>
            </a:r>
            <a:r>
              <a:rPr lang="en-GB" sz="2400" b="1" dirty="0" smtClean="0"/>
              <a:t> </a:t>
            </a:r>
            <a:r>
              <a:rPr lang="en-GB" sz="2400" b="1" dirty="0" err="1" smtClean="0"/>
              <a:t>να</a:t>
            </a:r>
            <a:r>
              <a:rPr lang="en-GB" sz="2400" b="1" dirty="0" smtClean="0"/>
              <a:t> </a:t>
            </a:r>
            <a:r>
              <a:rPr lang="en-GB" sz="2400" b="1" dirty="0" err="1" smtClean="0"/>
              <a:t>δηλώνουν</a:t>
            </a:r>
            <a:r>
              <a:rPr lang="en-GB" sz="2400" b="1" dirty="0" smtClean="0"/>
              <a:t> </a:t>
            </a:r>
            <a:r>
              <a:rPr lang="en-GB" sz="2400" b="1" dirty="0" err="1" smtClean="0"/>
              <a:t>επικείμενες</a:t>
            </a:r>
            <a:r>
              <a:rPr lang="en-GB" sz="2400" b="1" dirty="0" smtClean="0"/>
              <a:t> </a:t>
            </a:r>
            <a:r>
              <a:rPr lang="en-GB" sz="2400" b="1" dirty="0" err="1" smtClean="0"/>
              <a:t>ενέργειες</a:t>
            </a:r>
            <a:r>
              <a:rPr lang="en-GB" sz="2400" b="1" dirty="0" smtClean="0"/>
              <a:t> </a:t>
            </a:r>
            <a:r>
              <a:rPr lang="el-GR" sz="2400" b="1" dirty="0" smtClean="0"/>
              <a:t>π.χ. </a:t>
            </a:r>
            <a:r>
              <a:rPr lang="en-GB" sz="2400" b="1" dirty="0" smtClean="0"/>
              <a:t> </a:t>
            </a:r>
            <a:r>
              <a:rPr lang="el-GR" sz="2400" b="1" dirty="0" smtClean="0"/>
              <a:t>«(θα) σε </a:t>
            </a:r>
            <a:r>
              <a:rPr lang="en-GB" sz="2400" b="1" dirty="0" err="1" smtClean="0"/>
              <a:t>γαργαλ</a:t>
            </a:r>
            <a:r>
              <a:rPr lang="el-GR" sz="2400" b="1" dirty="0" smtClean="0"/>
              <a:t>ήσω».</a:t>
            </a:r>
            <a:r>
              <a:rPr lang="en-GB" sz="2400" b="1" dirty="0" smtClean="0"/>
              <a:t>    </a:t>
            </a:r>
          </a:p>
          <a:p>
            <a:pPr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dirty="0" err="1" smtClean="0">
                <a:solidFill>
                  <a:srgbClr val="99FFCC"/>
                </a:solidFill>
              </a:rPr>
              <a:t>Μεθοδολογικά</a:t>
            </a:r>
            <a:r>
              <a:rPr lang="en-GB" sz="2400" b="1" dirty="0" smtClean="0">
                <a:solidFill>
                  <a:srgbClr val="99FFCC"/>
                </a:solidFill>
              </a:rPr>
              <a:t> </a:t>
            </a:r>
            <a:r>
              <a:rPr lang="en-GB" sz="2400" b="1" dirty="0" err="1" smtClean="0">
                <a:solidFill>
                  <a:srgbClr val="99FFCC"/>
                </a:solidFill>
              </a:rPr>
              <a:t>αρτιότερες</a:t>
            </a:r>
            <a:r>
              <a:rPr lang="en-GB" sz="2400" b="1" dirty="0" smtClean="0">
                <a:solidFill>
                  <a:srgbClr val="99FFCC"/>
                </a:solidFill>
              </a:rPr>
              <a:t> </a:t>
            </a:r>
            <a:r>
              <a:rPr lang="en-GB" sz="2400" b="1" dirty="0" err="1" smtClean="0">
                <a:solidFill>
                  <a:srgbClr val="99FFCC"/>
                </a:solidFill>
              </a:rPr>
              <a:t>μελέτες</a:t>
            </a:r>
            <a:r>
              <a:rPr lang="en-GB" sz="2400" b="1" dirty="0" smtClean="0"/>
              <a:t>: </a:t>
            </a:r>
            <a:r>
              <a:rPr lang="el-GR" sz="2400" b="1" dirty="0" smtClean="0"/>
              <a:t> </a:t>
            </a:r>
            <a:r>
              <a:rPr lang="en-GB" sz="2400" b="1" dirty="0" smtClean="0"/>
              <a:t>Eλέγχουν </a:t>
            </a:r>
            <a:r>
              <a:rPr lang="en-GB" sz="2400" b="1" dirty="0" err="1" smtClean="0"/>
              <a:t>πειραματικά</a:t>
            </a:r>
            <a:r>
              <a:rPr lang="en-GB" sz="2400" b="1" dirty="0" smtClean="0"/>
              <a:t> </a:t>
            </a:r>
            <a:endParaRPr lang="el-GR" sz="2400" b="1" dirty="0" smtClean="0"/>
          </a:p>
          <a:p>
            <a:pPr lvl="1"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dirty="0" smtClean="0"/>
              <a:t>Τ</a:t>
            </a:r>
            <a:r>
              <a:rPr lang="en-GB" sz="2400" b="1" dirty="0" err="1" smtClean="0"/>
              <a:t>ην</a:t>
            </a:r>
            <a:r>
              <a:rPr lang="en-GB" sz="2400" b="1" dirty="0" smtClean="0"/>
              <a:t> </a:t>
            </a:r>
            <a:r>
              <a:rPr lang="en-GB" sz="2400" b="1" dirty="0" err="1" smtClean="0"/>
              <a:t>κατανόηση</a:t>
            </a:r>
            <a:r>
              <a:rPr lang="en-GB" sz="2400" b="1" dirty="0" smtClean="0"/>
              <a:t> </a:t>
            </a:r>
            <a:r>
              <a:rPr lang="en-GB" sz="2400" b="1" dirty="0" err="1" smtClean="0"/>
              <a:t>της</a:t>
            </a:r>
            <a:r>
              <a:rPr lang="en-GB" sz="2400" b="1" dirty="0" smtClean="0"/>
              <a:t> </a:t>
            </a:r>
            <a:r>
              <a:rPr lang="en-GB" sz="2400" b="1" dirty="0" err="1" smtClean="0"/>
              <a:t>γλώσσας</a:t>
            </a:r>
            <a:r>
              <a:rPr lang="en-GB" sz="2400" b="1" dirty="0" smtClean="0"/>
              <a:t>.  </a:t>
            </a:r>
            <a:r>
              <a:rPr lang="en-GB" sz="2400" b="1" dirty="0" err="1" smtClean="0"/>
              <a:t>Π.χ</a:t>
            </a:r>
            <a:r>
              <a:rPr lang="en-GB" sz="2400" b="1" dirty="0" smtClean="0"/>
              <a:t>. </a:t>
            </a:r>
            <a:r>
              <a:rPr lang="en-GB" sz="2400" b="1" dirty="0" err="1" smtClean="0"/>
              <a:t>ζητούσαν</a:t>
            </a:r>
            <a:r>
              <a:rPr lang="en-GB" sz="2400" b="1" dirty="0" smtClean="0"/>
              <a:t> </a:t>
            </a:r>
            <a:r>
              <a:rPr lang="en-GB" sz="2400" b="1" dirty="0" err="1" smtClean="0"/>
              <a:t>από</a:t>
            </a:r>
            <a:r>
              <a:rPr lang="en-GB" sz="2400" b="1" dirty="0" smtClean="0"/>
              <a:t> </a:t>
            </a:r>
            <a:r>
              <a:rPr lang="el-GR" sz="2400" b="1" dirty="0" smtClean="0"/>
              <a:t>το </a:t>
            </a:r>
            <a:r>
              <a:rPr lang="en-GB" sz="2400" b="1" dirty="0" err="1" smtClean="0"/>
              <a:t>ζώο</a:t>
            </a:r>
            <a:r>
              <a:rPr lang="en-GB" sz="2400" b="1" dirty="0" smtClean="0"/>
              <a:t> </a:t>
            </a:r>
            <a:r>
              <a:rPr lang="en-GB" sz="2400" b="1" dirty="0" err="1" smtClean="0"/>
              <a:t>να</a:t>
            </a:r>
            <a:r>
              <a:rPr lang="en-GB" sz="2400" b="1" dirty="0" smtClean="0"/>
              <a:t> </a:t>
            </a:r>
            <a:r>
              <a:rPr lang="en-GB" sz="2400" b="1" dirty="0" err="1" smtClean="0"/>
              <a:t>διαλέξει</a:t>
            </a:r>
            <a:r>
              <a:rPr lang="en-GB" sz="2400" b="1" dirty="0" smtClean="0"/>
              <a:t> </a:t>
            </a:r>
            <a:r>
              <a:rPr lang="en-GB" sz="2400" b="1" dirty="0" err="1" smtClean="0"/>
              <a:t>ένα</a:t>
            </a:r>
            <a:r>
              <a:rPr lang="en-GB" sz="2400" b="1" dirty="0" smtClean="0"/>
              <a:t> </a:t>
            </a:r>
            <a:r>
              <a:rPr lang="en-GB" sz="2400" b="1" dirty="0" err="1" smtClean="0"/>
              <a:t>κλειδί</a:t>
            </a:r>
            <a:r>
              <a:rPr lang="en-GB" sz="2400" b="1" dirty="0" smtClean="0"/>
              <a:t> </a:t>
            </a:r>
            <a:r>
              <a:rPr lang="en-GB" sz="2400" b="1" dirty="0" err="1" smtClean="0"/>
              <a:t>ανάμεσα</a:t>
            </a:r>
            <a:r>
              <a:rPr lang="en-GB" sz="2400" b="1" dirty="0" smtClean="0"/>
              <a:t> </a:t>
            </a:r>
            <a:r>
              <a:rPr lang="en-GB" sz="2400" b="1" dirty="0" err="1" smtClean="0"/>
              <a:t>σε</a:t>
            </a:r>
            <a:r>
              <a:rPr lang="en-GB" sz="2400" b="1" dirty="0" smtClean="0"/>
              <a:t> 10 </a:t>
            </a:r>
            <a:r>
              <a:rPr lang="en-GB" sz="2400" b="1" dirty="0" err="1" smtClean="0"/>
              <a:t>αντικείμενα</a:t>
            </a:r>
            <a:r>
              <a:rPr lang="en-GB" sz="2400" b="1" dirty="0" smtClean="0"/>
              <a:t> ή </a:t>
            </a:r>
            <a:r>
              <a:rPr lang="en-GB" sz="2400" b="1" dirty="0" err="1" smtClean="0"/>
              <a:t>να</a:t>
            </a:r>
            <a:r>
              <a:rPr lang="en-GB" sz="2400" b="1" dirty="0" smtClean="0"/>
              <a:t> </a:t>
            </a:r>
            <a:r>
              <a:rPr lang="en-GB" sz="2400" b="1" dirty="0" err="1" smtClean="0"/>
              <a:t>γαργαλήσ</a:t>
            </a:r>
            <a:r>
              <a:rPr lang="el-GR" sz="2400" b="1" dirty="0" smtClean="0"/>
              <a:t>ει</a:t>
            </a:r>
            <a:r>
              <a:rPr lang="en-GB" sz="2400" b="1" dirty="0" smtClean="0"/>
              <a:t> </a:t>
            </a:r>
            <a:r>
              <a:rPr lang="en-GB" sz="2400" b="1" dirty="0" err="1" smtClean="0"/>
              <a:t>κάποιον</a:t>
            </a:r>
            <a:r>
              <a:rPr lang="el-GR" sz="2400" b="1" dirty="0" smtClean="0"/>
              <a:t> και αυτά ανταποκρίνονταν</a:t>
            </a:r>
            <a:r>
              <a:rPr lang="en-GB" sz="2400" b="1" dirty="0" smtClean="0"/>
              <a:t>.</a:t>
            </a:r>
          </a:p>
          <a:p>
            <a:pPr lvl="1" eaLnBrk="1" hangingPunct="1">
              <a:lnSpc>
                <a:spcPct val="80000"/>
              </a:lnSpc>
              <a:spcBef>
                <a:spcPts val="600"/>
              </a:spcBef>
              <a:buFont typeface="Wingdings"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dirty="0" smtClean="0"/>
              <a:t>Την </a:t>
            </a:r>
            <a:r>
              <a:rPr lang="en-GB" sz="2400" b="1" dirty="0" err="1" smtClean="0"/>
              <a:t>κατηγοριοποίηση</a:t>
            </a:r>
            <a:r>
              <a:rPr lang="en-GB" sz="2400" b="1" dirty="0" smtClean="0"/>
              <a:t> </a:t>
            </a:r>
            <a:r>
              <a:rPr lang="en-GB" sz="2400" b="1" dirty="0" err="1" smtClean="0"/>
              <a:t>λεξιγραμμάτων</a:t>
            </a:r>
            <a:r>
              <a:rPr lang="en-GB" sz="2400" b="1" dirty="0" smtClean="0"/>
              <a:t> </a:t>
            </a:r>
            <a:r>
              <a:rPr lang="en-GB" sz="2400" b="1" dirty="0" err="1" smtClean="0"/>
              <a:t>σε</a:t>
            </a:r>
            <a:r>
              <a:rPr lang="en-GB" sz="2400" b="1" dirty="0" smtClean="0"/>
              <a:t> </a:t>
            </a:r>
            <a:r>
              <a:rPr lang="en-GB" sz="2400" b="1" dirty="0" err="1" smtClean="0"/>
              <a:t>πιο</a:t>
            </a:r>
            <a:r>
              <a:rPr lang="en-GB" sz="2400" b="1" dirty="0" smtClean="0"/>
              <a:t> </a:t>
            </a:r>
            <a:r>
              <a:rPr lang="en-GB" sz="2400" b="1" dirty="0" err="1" smtClean="0"/>
              <a:t>αφηρημένες</a:t>
            </a:r>
            <a:r>
              <a:rPr lang="en-GB" sz="2400" b="1" dirty="0" smtClean="0"/>
              <a:t> </a:t>
            </a:r>
            <a:r>
              <a:rPr lang="en-GB" sz="2400" b="1" dirty="0" err="1" smtClean="0"/>
              <a:t>έννοιες</a:t>
            </a:r>
            <a:r>
              <a:rPr lang="en-GB" sz="2400" b="1" dirty="0" smtClean="0"/>
              <a:t>, </a:t>
            </a:r>
            <a:r>
              <a:rPr lang="en-GB" sz="2400" b="1" dirty="0" err="1" smtClean="0"/>
              <a:t>π.χ</a:t>
            </a:r>
            <a:r>
              <a:rPr lang="en-GB" sz="2400" b="1" dirty="0" smtClean="0"/>
              <a:t>. </a:t>
            </a:r>
            <a:r>
              <a:rPr lang="el-GR" sz="2400" b="1" dirty="0" smtClean="0"/>
              <a:t>«</a:t>
            </a:r>
            <a:r>
              <a:rPr lang="en-GB" sz="2400" b="1" dirty="0" err="1" smtClean="0"/>
              <a:t>τροφή</a:t>
            </a:r>
            <a:r>
              <a:rPr lang="el-GR" sz="2400" b="1" dirty="0" smtClean="0"/>
              <a:t>»</a:t>
            </a:r>
            <a:r>
              <a:rPr lang="en-GB" sz="2400" b="1" dirty="0" smtClean="0"/>
              <a:t>, </a:t>
            </a:r>
            <a:r>
              <a:rPr lang="el-GR" sz="2400" b="1" dirty="0" smtClean="0"/>
              <a:t>«</a:t>
            </a:r>
            <a:r>
              <a:rPr lang="en-GB" sz="2400" b="1" dirty="0" err="1" smtClean="0"/>
              <a:t>εργαλείο</a:t>
            </a:r>
            <a:r>
              <a:rPr lang="el-GR" sz="2400" b="1" dirty="0" smtClean="0"/>
              <a:t>» και τα ζώα πάλι ανταποκρίνονταν εν μέρει.</a:t>
            </a:r>
            <a:endParaRPr lang="en-GB" sz="2400" b="1" dirty="0"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a:xfrm>
            <a:off x="827088" y="-206375"/>
            <a:ext cx="7856537" cy="1042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ltLang="el-GR" sz="2800" smtClean="0">
                <a:effectLst/>
              </a:rPr>
              <a:t>Δείγματα λεξιγραμμάτων</a:t>
            </a:r>
          </a:p>
        </p:txBody>
      </p:sp>
      <p:sp>
        <p:nvSpPr>
          <p:cNvPr id="105475" name="Rectangle 3"/>
          <p:cNvSpPr>
            <a:spLocks noGrp="1" noChangeArrowheads="1"/>
          </p:cNvSpPr>
          <p:nvPr>
            <p:ph type="body" idx="4294967295"/>
          </p:nvPr>
        </p:nvSpPr>
        <p:spPr>
          <a:xfrm>
            <a:off x="0" y="549275"/>
            <a:ext cx="9144000" cy="6308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Wingdings" pitchFamily="2" charset="2"/>
              <a:buNone/>
            </a:pPr>
            <a:endParaRPr lang="el-GR" altLang="el-GR" smtClean="0">
              <a:effectLst/>
            </a:endParaRPr>
          </a:p>
        </p:txBody>
      </p:sp>
      <p:pic>
        <p:nvPicPr>
          <p:cNvPr id="105476" name="Picture 4" descr="lexigra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571500"/>
            <a:ext cx="8358187" cy="597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205609C-FC93-4921-A70B-AF96619C7CC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a:t>
            </a:fld>
            <a:endParaRPr lang="en-GB" altLang="el-GR" sz="1200" smtClean="0">
              <a:latin typeface="Arial" panose="020B0604020202020204" pitchFamily="34" charset="0"/>
            </a:endParaRPr>
          </a:p>
        </p:txBody>
      </p:sp>
      <p:sp>
        <p:nvSpPr>
          <p:cNvPr id="5121" name="Rectangle 1"/>
          <p:cNvSpPr>
            <a:spLocks noGrp="1" noChangeArrowheads="1"/>
          </p:cNvSpPr>
          <p:nvPr>
            <p:ph type="title"/>
          </p:nvPr>
        </p:nvSpPr>
        <p:spPr>
          <a:xfrm>
            <a:off x="457200" y="0"/>
            <a:ext cx="8229600" cy="1125538"/>
          </a:xfrm>
        </p:spPr>
        <p:txBody>
          <a:bodyPr/>
          <a:lstStyle/>
          <a:p>
            <a:pPr eaLnBrk="1" hangingPunct="1">
              <a:lnSpc>
                <a:spcPct val="100000"/>
              </a:lnSpc>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err="1" smtClean="0">
                <a:solidFill>
                  <a:schemeClr val="accent1"/>
                </a:solidFill>
              </a:rPr>
              <a:t>Μετά</a:t>
            </a:r>
            <a:r>
              <a:rPr lang="en-GB" sz="3600" dirty="0" smtClean="0">
                <a:solidFill>
                  <a:schemeClr val="accent1"/>
                </a:solidFill>
              </a:rPr>
              <a:t> </a:t>
            </a:r>
            <a:r>
              <a:rPr lang="en-GB" sz="3600" dirty="0" err="1" smtClean="0">
                <a:solidFill>
                  <a:schemeClr val="accent1"/>
                </a:solidFill>
              </a:rPr>
              <a:t>τη</a:t>
            </a:r>
            <a:r>
              <a:rPr lang="en-GB" sz="3600" dirty="0" smtClean="0">
                <a:solidFill>
                  <a:schemeClr val="accent1"/>
                </a:solidFill>
              </a:rPr>
              <a:t> </a:t>
            </a:r>
            <a:r>
              <a:rPr lang="en-GB" sz="3600" dirty="0" err="1" smtClean="0">
                <a:solidFill>
                  <a:schemeClr val="accent1"/>
                </a:solidFill>
              </a:rPr>
              <a:t>διαμάχη</a:t>
            </a:r>
            <a:r>
              <a:rPr lang="en-GB" sz="3600" dirty="0" smtClean="0">
                <a:solidFill>
                  <a:schemeClr val="accent1"/>
                </a:solidFill>
              </a:rPr>
              <a:t> </a:t>
            </a:r>
            <a:r>
              <a:rPr lang="en-GB" sz="3600" dirty="0" err="1" smtClean="0">
                <a:solidFill>
                  <a:schemeClr val="accent1"/>
                </a:solidFill>
              </a:rPr>
              <a:t>Σκίνερ-Τσόμσκι</a:t>
            </a:r>
            <a:endParaRPr lang="en-GB" sz="3600" dirty="0" smtClean="0">
              <a:solidFill>
                <a:schemeClr val="accent1"/>
              </a:solidFill>
            </a:endParaRPr>
          </a:p>
        </p:txBody>
      </p:sp>
      <p:sp>
        <p:nvSpPr>
          <p:cNvPr id="5122" name="Rectangle 2"/>
          <p:cNvSpPr>
            <a:spLocks noGrp="1" noChangeArrowheads="1"/>
          </p:cNvSpPr>
          <p:nvPr>
            <p:ph type="body" idx="1"/>
          </p:nvPr>
        </p:nvSpPr>
        <p:spPr>
          <a:xfrm>
            <a:off x="0" y="981075"/>
            <a:ext cx="8929688" cy="5688013"/>
          </a:xfrm>
        </p:spPr>
        <p:txBody>
          <a:bodyPr/>
          <a:lstStyle/>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b="1" dirty="0" smtClean="0">
              <a:solidFill>
                <a:srgbClr val="FFFF00"/>
              </a:solidFill>
            </a:endParaRP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3600" b="1" dirty="0" smtClean="0">
                <a:solidFill>
                  <a:srgbClr val="FFFF00"/>
                </a:solidFill>
              </a:rPr>
              <a:t>Κ</a:t>
            </a:r>
            <a:r>
              <a:rPr lang="en-GB" sz="3600" b="1" dirty="0" err="1" smtClean="0">
                <a:solidFill>
                  <a:srgbClr val="FFFF00"/>
                </a:solidFill>
              </a:rPr>
              <a:t>οινά</a:t>
            </a:r>
            <a:r>
              <a:rPr lang="en-GB" sz="3600" b="1" dirty="0" smtClean="0">
                <a:solidFill>
                  <a:srgbClr val="FFFF00"/>
                </a:solidFill>
              </a:rPr>
              <a:t> </a:t>
            </a:r>
            <a:r>
              <a:rPr lang="en-GB" sz="3600" b="1" dirty="0" err="1" smtClean="0">
                <a:solidFill>
                  <a:srgbClr val="FFFF00"/>
                </a:solidFill>
              </a:rPr>
              <a:t>αποδεκτό</a:t>
            </a:r>
            <a:r>
              <a:rPr lang="en-GB" sz="3600" b="1" dirty="0" smtClean="0">
                <a:solidFill>
                  <a:srgbClr val="FFFF00"/>
                </a:solidFill>
              </a:rPr>
              <a:t> </a:t>
            </a:r>
            <a:r>
              <a:rPr lang="en-GB" sz="3600" b="1" dirty="0" err="1" smtClean="0">
                <a:solidFill>
                  <a:srgbClr val="FFFF00"/>
                </a:solidFill>
              </a:rPr>
              <a:t>ότι</a:t>
            </a:r>
            <a:r>
              <a:rPr lang="el-GR" sz="3600" b="1" dirty="0" smtClean="0">
                <a:solidFill>
                  <a:srgbClr val="FFFF00"/>
                </a:solidFill>
              </a:rPr>
              <a:t> τα παιδιά:</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3600" b="1" dirty="0" smtClean="0">
              <a:solidFill>
                <a:srgbClr val="FFFF00"/>
              </a:solidFill>
            </a:endParaRP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99FFCC"/>
                </a:solidFill>
              </a:rPr>
              <a:t>Μ</a:t>
            </a:r>
            <a:r>
              <a:rPr lang="en-GB" b="1" dirty="0" err="1" smtClean="0">
                <a:solidFill>
                  <a:srgbClr val="99FFCC"/>
                </a:solidFill>
              </a:rPr>
              <a:t>αθαίνουν</a:t>
            </a:r>
            <a:r>
              <a:rPr lang="en-GB" b="1" dirty="0" smtClean="0">
                <a:solidFill>
                  <a:srgbClr val="99FFCC"/>
                </a:solidFill>
              </a:rPr>
              <a:t> </a:t>
            </a:r>
            <a:r>
              <a:rPr lang="en-GB" b="1" dirty="0" err="1" smtClean="0">
                <a:solidFill>
                  <a:srgbClr val="99FFCC"/>
                </a:solidFill>
              </a:rPr>
              <a:t>ένα</a:t>
            </a:r>
            <a:r>
              <a:rPr lang="en-GB" b="1" dirty="0" smtClean="0">
                <a:solidFill>
                  <a:srgbClr val="99FFCC"/>
                </a:solidFill>
              </a:rPr>
              <a:t> </a:t>
            </a:r>
            <a:r>
              <a:rPr lang="en-GB" b="1" u="sng" dirty="0" err="1" smtClean="0">
                <a:solidFill>
                  <a:srgbClr val="99FFCC"/>
                </a:solidFill>
              </a:rPr>
              <a:t>σύστημα</a:t>
            </a:r>
            <a:r>
              <a:rPr lang="en-GB" b="1" dirty="0" smtClean="0"/>
              <a:t> </a:t>
            </a:r>
            <a:r>
              <a:rPr lang="en-GB" b="1" dirty="0" err="1" smtClean="0"/>
              <a:t>και</a:t>
            </a:r>
            <a:r>
              <a:rPr lang="en-GB" b="1" dirty="0" smtClean="0"/>
              <a:t> </a:t>
            </a:r>
            <a:r>
              <a:rPr lang="el-GR" b="1" dirty="0" smtClean="0"/>
              <a:t>μιλούν υπακούοντας σε </a:t>
            </a:r>
            <a:r>
              <a:rPr lang="en-GB" b="1" u="sng" dirty="0" err="1" smtClean="0">
                <a:solidFill>
                  <a:srgbClr val="99FFCC"/>
                </a:solidFill>
              </a:rPr>
              <a:t>νοητικά</a:t>
            </a:r>
            <a:r>
              <a:rPr lang="en-GB" b="1" u="sng" dirty="0" smtClean="0">
                <a:solidFill>
                  <a:srgbClr val="99FFCC"/>
                </a:solidFill>
              </a:rPr>
              <a:t> </a:t>
            </a:r>
            <a:r>
              <a:rPr lang="el-GR" b="1" u="sng" dirty="0" smtClean="0">
                <a:solidFill>
                  <a:srgbClr val="99FFCC"/>
                </a:solidFill>
              </a:rPr>
              <a:t>καταχωρημένους</a:t>
            </a:r>
            <a:r>
              <a:rPr lang="en-GB" b="1" u="sng" dirty="0" smtClean="0">
                <a:solidFill>
                  <a:srgbClr val="99FFCC"/>
                </a:solidFill>
              </a:rPr>
              <a:t> </a:t>
            </a:r>
            <a:r>
              <a:rPr lang="el-GR" b="1" u="sng" dirty="0" smtClean="0">
                <a:solidFill>
                  <a:srgbClr val="99FFCC"/>
                </a:solidFill>
              </a:rPr>
              <a:t>αρχές για το σχηματισμό λέξεων και κυρίως προτάσεων.</a:t>
            </a:r>
            <a:r>
              <a:rPr lang="en-GB" b="1" dirty="0" smtClean="0">
                <a:solidFill>
                  <a:srgbClr val="99FFCC"/>
                </a:solidFill>
              </a:rPr>
              <a:t> </a:t>
            </a: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99FFCC"/>
                </a:solidFill>
              </a:rPr>
              <a:t>Δ</a:t>
            </a:r>
            <a:r>
              <a:rPr lang="en-GB" b="1" u="sng" dirty="0" err="1" smtClean="0">
                <a:solidFill>
                  <a:srgbClr val="99FFCC"/>
                </a:solidFill>
              </a:rPr>
              <a:t>εν</a:t>
            </a:r>
            <a:r>
              <a:rPr lang="en-GB" b="1" u="sng" dirty="0" smtClean="0">
                <a:solidFill>
                  <a:srgbClr val="99FFCC"/>
                </a:solidFill>
              </a:rPr>
              <a:t> </a:t>
            </a:r>
            <a:r>
              <a:rPr lang="en-GB" b="1" u="sng" dirty="0" err="1" smtClean="0">
                <a:solidFill>
                  <a:srgbClr val="99FFCC"/>
                </a:solidFill>
              </a:rPr>
              <a:t>απομνημονεύουν</a:t>
            </a:r>
            <a:r>
              <a:rPr lang="en-GB" b="1" u="sng" dirty="0" smtClean="0">
                <a:solidFill>
                  <a:srgbClr val="99FFCC"/>
                </a:solidFill>
              </a:rPr>
              <a:t>/</a:t>
            </a:r>
            <a:r>
              <a:rPr lang="en-GB" b="1" u="sng" dirty="0" err="1" smtClean="0">
                <a:solidFill>
                  <a:srgbClr val="99FFCC"/>
                </a:solidFill>
              </a:rPr>
              <a:t>αναπαράγουν</a:t>
            </a:r>
            <a:r>
              <a:rPr lang="en-GB" b="1" dirty="0" smtClean="0">
                <a:solidFill>
                  <a:srgbClr val="99FFCC"/>
                </a:solidFill>
              </a:rPr>
              <a:t> </a:t>
            </a:r>
            <a:r>
              <a:rPr lang="en-GB" b="1" dirty="0" err="1" smtClean="0">
                <a:solidFill>
                  <a:srgbClr val="99FFCC"/>
                </a:solidFill>
              </a:rPr>
              <a:t>απλώς</a:t>
            </a:r>
            <a:r>
              <a:rPr lang="en-GB" b="1" dirty="0" smtClean="0">
                <a:solidFill>
                  <a:srgbClr val="99FFCC"/>
                </a:solidFill>
              </a:rPr>
              <a:t> </a:t>
            </a:r>
            <a:r>
              <a:rPr lang="en-GB" b="1" dirty="0" err="1" smtClean="0">
                <a:solidFill>
                  <a:srgbClr val="99FFCC"/>
                </a:solidFill>
              </a:rPr>
              <a:t>λέξεις</a:t>
            </a:r>
            <a:r>
              <a:rPr lang="en-GB" b="1" dirty="0" smtClean="0">
                <a:solidFill>
                  <a:srgbClr val="99FFCC"/>
                </a:solidFill>
              </a:rPr>
              <a:t> </a:t>
            </a:r>
            <a:r>
              <a:rPr lang="en-GB" b="1" dirty="0" err="1" smtClean="0">
                <a:solidFill>
                  <a:srgbClr val="99FFCC"/>
                </a:solidFill>
              </a:rPr>
              <a:t>και</a:t>
            </a:r>
            <a:r>
              <a:rPr lang="en-GB" b="1" dirty="0" smtClean="0">
                <a:solidFill>
                  <a:srgbClr val="99FFCC"/>
                </a:solidFill>
              </a:rPr>
              <a:t> </a:t>
            </a:r>
            <a:r>
              <a:rPr lang="en-GB" b="1" dirty="0" err="1" smtClean="0">
                <a:solidFill>
                  <a:srgbClr val="99FFCC"/>
                </a:solidFill>
              </a:rPr>
              <a:t>προτάσεις</a:t>
            </a:r>
            <a:endParaRPr lang="en-GB" b="1" dirty="0" smtClean="0">
              <a:solidFill>
                <a:srgbClr val="99FFCC"/>
              </a:solidFill>
            </a:endParaRPr>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solidFill>
                <a:srgbClr val="99FFCC"/>
              </a:solidFill>
            </a:endParaRPr>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6584006-EC41-4161-A220-92716238667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40</a:t>
            </a:fld>
            <a:endParaRPr lang="en-GB" altLang="el-GR" sz="1200" smtClean="0">
              <a:latin typeface="Arial" panose="020B0604020202020204" pitchFamily="34" charset="0"/>
            </a:endParaRPr>
          </a:p>
        </p:txBody>
      </p:sp>
      <p:sp>
        <p:nvSpPr>
          <p:cNvPr id="30721" name="Rectangle 1"/>
          <p:cNvSpPr>
            <a:spLocks noGrp="1" noChangeArrowheads="1"/>
          </p:cNvSpPr>
          <p:nvPr>
            <p:ph type="title"/>
          </p:nvPr>
        </p:nvSpPr>
        <p:spPr>
          <a:xfrm>
            <a:off x="457200" y="274638"/>
            <a:ext cx="8229600" cy="850900"/>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800" u="sng" dirty="0" smtClean="0">
                <a:solidFill>
                  <a:srgbClr val="FFCC00"/>
                </a:solidFill>
              </a:rPr>
              <a:t>Μελέτες </a:t>
            </a:r>
            <a:r>
              <a:rPr lang="en-GB" sz="2800" u="sng" dirty="0" err="1" smtClean="0">
                <a:solidFill>
                  <a:srgbClr val="FFCC00"/>
                </a:solidFill>
              </a:rPr>
              <a:t>με</a:t>
            </a:r>
            <a:r>
              <a:rPr lang="en-GB" sz="2800" u="sng" dirty="0" smtClean="0">
                <a:solidFill>
                  <a:srgbClr val="FFCC00"/>
                </a:solidFill>
              </a:rPr>
              <a:t> </a:t>
            </a:r>
            <a:r>
              <a:rPr lang="en-GB" sz="2800" u="sng" dirty="0" err="1" smtClean="0">
                <a:solidFill>
                  <a:srgbClr val="FFCC00"/>
                </a:solidFill>
              </a:rPr>
              <a:t>μπονόμπο</a:t>
            </a:r>
            <a:endParaRPr lang="en-GB" sz="2800" u="sng" dirty="0" smtClean="0">
              <a:solidFill>
                <a:srgbClr val="FFCC00"/>
              </a:solidFill>
            </a:endParaRPr>
          </a:p>
        </p:txBody>
      </p:sp>
      <p:sp>
        <p:nvSpPr>
          <p:cNvPr id="2" name="Rectangle 2"/>
          <p:cNvSpPr>
            <a:spLocks noGrp="1" noChangeArrowheads="1"/>
          </p:cNvSpPr>
          <p:nvPr>
            <p:ph type="body" idx="1"/>
          </p:nvPr>
        </p:nvSpPr>
        <p:spPr>
          <a:xfrm>
            <a:off x="0" y="1125538"/>
            <a:ext cx="9144000" cy="5472112"/>
          </a:xfrm>
        </p:spPr>
        <p:txBody>
          <a:bodyPr/>
          <a:lstStyle/>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smtClean="0"/>
              <a:t>Ζώα με πιο αναπτυγμένη ευφυία, κοινωνικοποίηση και επικοινωνία</a:t>
            </a:r>
            <a:r>
              <a:rPr lang="el-GR" sz="2400" b="1" smtClean="0"/>
              <a:t>.</a:t>
            </a:r>
            <a:r>
              <a:rPr lang="en-GB" sz="2400" b="1" smtClean="0"/>
              <a:t> </a:t>
            </a:r>
            <a:endParaRPr lang="el-GR" sz="2400" b="1"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1" smtClean="0"/>
              <a:t>Διδασκαλία λεξιγραμμάτων (δηλ. συμβόλων σε πληκτρολόγιο υπολογιστή ή σε κάρτες).</a:t>
            </a:r>
            <a:endParaRPr lang="en-GB" sz="2400" b="1"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smtClean="0"/>
              <a:t>Πρώτη απόπειρα: </a:t>
            </a:r>
            <a:r>
              <a:rPr lang="el-GR" sz="2400" b="1" smtClean="0"/>
              <a:t>με τη </a:t>
            </a:r>
            <a:r>
              <a:rPr lang="en-GB" sz="2400" b="1" smtClean="0"/>
              <a:t>Matata</a:t>
            </a:r>
            <a:r>
              <a:rPr lang="el-GR" sz="2400" b="1" smtClean="0"/>
              <a:t>, μια ασυνήθιστα </a:t>
            </a:r>
            <a:r>
              <a:rPr lang="en-GB" sz="2400" b="1" smtClean="0"/>
              <a:t> έξυπνη</a:t>
            </a:r>
            <a:r>
              <a:rPr lang="el-GR" sz="2400" b="1" smtClean="0"/>
              <a:t> μητέρα. Δ</a:t>
            </a:r>
            <a:r>
              <a:rPr lang="en-GB" sz="2400" b="1" smtClean="0"/>
              <a:t>εν καταφέρνει </a:t>
            </a:r>
            <a:r>
              <a:rPr lang="el-GR" sz="2400" b="1" smtClean="0"/>
              <a:t>όμως </a:t>
            </a:r>
            <a:r>
              <a:rPr lang="en-GB" sz="2400" b="1" smtClean="0"/>
              <a:t>μετά από δύο χρόνια συστηματικής εκπαίδευσης να χρησιμοποιήσει περισσότερ</a:t>
            </a:r>
            <a:r>
              <a:rPr lang="el-GR" sz="2400" b="1" smtClean="0"/>
              <a:t>ες</a:t>
            </a:r>
            <a:r>
              <a:rPr lang="en-GB" sz="2400" b="1" smtClean="0"/>
              <a:t> από 7 </a:t>
            </a:r>
            <a:r>
              <a:rPr lang="el-GR" sz="2400" b="1" smtClean="0"/>
              <a:t>«λέξεις».</a:t>
            </a:r>
            <a:endParaRPr lang="en-GB" sz="2400" b="1"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smtClean="0"/>
              <a:t>Αντιθέτως, ο γι</a:t>
            </a:r>
            <a:r>
              <a:rPr lang="el-GR" sz="2400" b="1" smtClean="0"/>
              <a:t>ο</a:t>
            </a:r>
            <a:r>
              <a:rPr lang="en-GB" sz="2400" b="1" smtClean="0"/>
              <a:t>ς της</a:t>
            </a:r>
            <a:r>
              <a:rPr lang="el-GR" sz="2400" b="1" smtClean="0"/>
              <a:t>,</a:t>
            </a:r>
            <a:r>
              <a:rPr lang="en-GB" sz="2400" b="1" smtClean="0"/>
              <a:t> </a:t>
            </a:r>
            <a:r>
              <a:rPr lang="en-GB" sz="2400" b="1" smtClean="0">
                <a:solidFill>
                  <a:srgbClr val="FFFFCC"/>
                </a:solidFill>
              </a:rPr>
              <a:t>Kanzi</a:t>
            </a:r>
            <a:r>
              <a:rPr lang="en-GB" sz="2400" b="1" smtClean="0"/>
              <a:t>, στα 2;6 χρόνια έχει μάθει να χρησιμοποιεί λεξιγράμματα χωρίς να </a:t>
            </a:r>
            <a:r>
              <a:rPr lang="el-GR" sz="2400" b="1" smtClean="0"/>
              <a:t>τα έχει διδαχτεί άμεσα, δηλαδή απλά </a:t>
            </a:r>
            <a:r>
              <a:rPr lang="en-GB" sz="2400" b="1" smtClean="0"/>
              <a:t>παρατηρώντας την εκπαίδευση της μητέρας του.  Αργότερα πλούτισε αξιοσημείωτα τ</a:t>
            </a:r>
            <a:r>
              <a:rPr lang="el-GR" sz="2400" b="1" smtClean="0"/>
              <a:t>ο λεξιλόγιό του </a:t>
            </a:r>
            <a:r>
              <a:rPr lang="en-GB" sz="2400" b="1" smtClean="0"/>
              <a:t>μέσω καθημερινής φυσικής επικοινωνίας με τους ανθρώπους. </a:t>
            </a:r>
            <a:endParaRPr lang="el-GR" sz="2400" b="1" smtClean="0"/>
          </a:p>
          <a:p>
            <a:pPr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1" smtClean="0"/>
              <a:t>Ακόμη και πρώτη μέρα χωρίς τη μητέρα, χρησιμοποίησε λεξιγράμματα όχι μόνο για να ζητήσει πράγματα αλλά και για να σχολιάσει τις ενασχολήσεις του και να κατανοήσει το νόημα συμβόλων που χρησιμοποιούσαν οι άλλοι. </a:t>
            </a:r>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46B91FF-855B-4B84-9BEB-52894E9C6F2D}"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41</a:t>
            </a:fld>
            <a:endParaRPr lang="en-GB" altLang="el-GR" sz="1200" smtClean="0">
              <a:latin typeface="Arial" panose="020B0604020202020204" pitchFamily="34" charset="0"/>
            </a:endParaRPr>
          </a:p>
        </p:txBody>
      </p:sp>
      <p:sp>
        <p:nvSpPr>
          <p:cNvPr id="31745" name="Rectangle 1"/>
          <p:cNvSpPr>
            <a:spLocks noGrp="1" noChangeArrowheads="1"/>
          </p:cNvSpPr>
          <p:nvPr>
            <p:ph type="body"/>
          </p:nvPr>
        </p:nvSpPr>
        <p:spPr>
          <a:xfrm>
            <a:off x="179388" y="0"/>
            <a:ext cx="8964612" cy="6643688"/>
          </a:xfrm>
        </p:spPr>
        <p:txBody>
          <a:bodyPr anchor="t"/>
          <a:lstStyle/>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smtClean="0">
                <a:solidFill>
                  <a:srgbClr val="FFFFFF"/>
                </a:solidFill>
              </a:rPr>
              <a:t>Επιπλέον, </a:t>
            </a:r>
            <a:r>
              <a:rPr lang="en-GB" sz="2400" u="sng" smtClean="0">
                <a:solidFill>
                  <a:srgbClr val="FFFFFF"/>
                </a:solidFill>
              </a:rPr>
              <a:t>η κατανόηση των λεξιγραμμάτων προηγήθηκε της χρήσης τους</a:t>
            </a:r>
            <a:r>
              <a:rPr lang="en-GB" sz="2400" smtClean="0">
                <a:solidFill>
                  <a:srgbClr val="FFFFFF"/>
                </a:solidFill>
              </a:rPr>
              <a:t>, ακριβώς όπως στα παιδιά. </a:t>
            </a:r>
            <a:endParaRPr lang="el-GR" sz="2400" smtClean="0">
              <a:solidFill>
                <a:srgbClr val="FFFFFF"/>
              </a:solidFill>
            </a:endParaRP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smtClean="0">
                <a:solidFill>
                  <a:srgbClr val="FFFFFF"/>
                </a:solidFill>
              </a:rPr>
              <a:t>Ανα</a:t>
            </a:r>
            <a:r>
              <a:rPr lang="en-GB" sz="2400" u="sng" smtClean="0">
                <a:solidFill>
                  <a:srgbClr val="FFFFFF"/>
                </a:solidFill>
              </a:rPr>
              <a:t>γνωρίζει και την ομιλία</a:t>
            </a:r>
            <a:r>
              <a:rPr lang="el-GR" sz="2400" smtClean="0">
                <a:solidFill>
                  <a:srgbClr val="FFFFFF"/>
                </a:solidFill>
              </a:rPr>
              <a:t>, όχι μόνο λεξιγράμματα</a:t>
            </a:r>
            <a:r>
              <a:rPr lang="en-GB" sz="2400" smtClean="0">
                <a:solidFill>
                  <a:srgbClr val="FFFFFF"/>
                </a:solidFill>
              </a:rPr>
              <a:t>.  </a:t>
            </a: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smtClean="0">
                <a:solidFill>
                  <a:srgbClr val="FFFFFF"/>
                </a:solidFill>
              </a:rPr>
              <a:t>Χρησιμοποιεί και κατανοεί </a:t>
            </a:r>
            <a:r>
              <a:rPr lang="el-GR" sz="2400" u="sng" smtClean="0">
                <a:solidFill>
                  <a:srgbClr val="FFFFFF"/>
                </a:solidFill>
              </a:rPr>
              <a:t>«</a:t>
            </a:r>
            <a:r>
              <a:rPr lang="en-GB" sz="2400" u="sng" smtClean="0">
                <a:solidFill>
                  <a:srgbClr val="FFFFFF"/>
                </a:solidFill>
              </a:rPr>
              <a:t>λέξεις</a:t>
            </a:r>
            <a:r>
              <a:rPr lang="el-GR" sz="2400" u="sng" smtClean="0">
                <a:solidFill>
                  <a:srgbClr val="FFFFFF"/>
                </a:solidFill>
              </a:rPr>
              <a:t>»</a:t>
            </a:r>
            <a:r>
              <a:rPr lang="en-GB" sz="2400" smtClean="0">
                <a:solidFill>
                  <a:srgbClr val="FFFFFF"/>
                </a:solidFill>
              </a:rPr>
              <a:t> όπως </a:t>
            </a:r>
            <a:r>
              <a:rPr lang="el-GR" sz="2400" smtClean="0">
                <a:solidFill>
                  <a:srgbClr val="FFFFFF"/>
                </a:solidFill>
              </a:rPr>
              <a:t>«</a:t>
            </a:r>
            <a:r>
              <a:rPr lang="en-GB" sz="2400" smtClean="0">
                <a:solidFill>
                  <a:srgbClr val="FFFFFF"/>
                </a:solidFill>
              </a:rPr>
              <a:t>μπάλα</a:t>
            </a:r>
            <a:r>
              <a:rPr lang="el-GR" sz="2400" smtClean="0">
                <a:solidFill>
                  <a:srgbClr val="FFFFFF"/>
                </a:solidFill>
              </a:rPr>
              <a:t>»</a:t>
            </a:r>
            <a:r>
              <a:rPr lang="en-GB" sz="2400" smtClean="0">
                <a:solidFill>
                  <a:srgbClr val="FFFFFF"/>
                </a:solidFill>
              </a:rPr>
              <a:t> </a:t>
            </a:r>
            <a:r>
              <a:rPr lang="en-GB" sz="2400" u="sng" smtClean="0">
                <a:solidFill>
                  <a:srgbClr val="FFFFFF"/>
                </a:solidFill>
              </a:rPr>
              <a:t>σε ποικίλες περιστάσεις</a:t>
            </a:r>
            <a:r>
              <a:rPr lang="en-GB" sz="2400" smtClean="0">
                <a:solidFill>
                  <a:srgbClr val="FFFFFF"/>
                </a:solidFill>
              </a:rPr>
              <a:t>:  όταν παίζουν μπάλα παιδιά στην τηλεόραση ή όταν κάποιος του ζητά να παίξουν μπάλα. </a:t>
            </a: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smtClean="0">
                <a:solidFill>
                  <a:srgbClr val="FFFFFF"/>
                </a:solidFill>
              </a:rPr>
              <a:t>Ικανότητες  κατανόησης σύνθετων προτάσεων πιο αναπτυγμένες λίγο από παιδιά δυόμισι ετών</a:t>
            </a:r>
            <a:r>
              <a:rPr lang="en-GB" sz="2400" smtClean="0">
                <a:solidFill>
                  <a:srgbClr val="FFFFFF"/>
                </a:solidFill>
              </a:rPr>
              <a:t> (π.χ. αναφορικές:  </a:t>
            </a:r>
            <a:r>
              <a:rPr lang="en-GB" sz="2400" i="1" smtClean="0">
                <a:solidFill>
                  <a:srgbClr val="FFFFFF"/>
                </a:solidFill>
              </a:rPr>
              <a:t>πάρε την τομάτα που είναι μέσα στο φούρνο</a:t>
            </a:r>
            <a:r>
              <a:rPr lang="en-GB" sz="2400" smtClean="0">
                <a:solidFill>
                  <a:srgbClr val="FFFFFF"/>
                </a:solidFill>
              </a:rPr>
              <a:t>). </a:t>
            </a:r>
            <a:endParaRPr lang="el-GR" sz="2400" smtClean="0">
              <a:solidFill>
                <a:srgbClr val="FFFFFF"/>
              </a:solidFill>
            </a:endParaRPr>
          </a:p>
          <a:p>
            <a:pPr marL="339725" indent="-339725" algn="l" eaLnBrk="1" hangingPunct="1">
              <a:lnSpc>
                <a:spcPct val="9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smtClean="0">
                <a:solidFill>
                  <a:srgbClr val="FFFFFF"/>
                </a:solidFill>
              </a:rPr>
              <a:t>Στον </a:t>
            </a:r>
            <a:r>
              <a:rPr lang="el-GR" sz="2400" u="sng" smtClean="0">
                <a:solidFill>
                  <a:srgbClr val="FFFFFF"/>
                </a:solidFill>
              </a:rPr>
              <a:t>5</a:t>
            </a:r>
            <a:r>
              <a:rPr lang="el-GR" sz="2400" u="sng" baseline="30000" smtClean="0">
                <a:solidFill>
                  <a:srgbClr val="FFFFFF"/>
                </a:solidFill>
              </a:rPr>
              <a:t>ο</a:t>
            </a:r>
            <a:r>
              <a:rPr lang="el-GR" sz="2400" u="sng" smtClean="0">
                <a:solidFill>
                  <a:srgbClr val="FFFFFF"/>
                </a:solidFill>
              </a:rPr>
              <a:t> </a:t>
            </a:r>
            <a:r>
              <a:rPr lang="en-GB" sz="2400" u="sng" smtClean="0">
                <a:solidFill>
                  <a:srgbClr val="FFFFFF"/>
                </a:solidFill>
              </a:rPr>
              <a:t>χρόνο της εκπαίδευσής του κατανοούσε και  προτάσεις που  δεν είχε ξανά ακούσει</a:t>
            </a:r>
            <a:r>
              <a:rPr lang="el-GR" sz="2400" u="sng" smtClean="0">
                <a:solidFill>
                  <a:srgbClr val="FFFFFF"/>
                </a:solidFill>
              </a:rPr>
              <a:t>, π.χ. α</a:t>
            </a:r>
            <a:r>
              <a:rPr lang="en-GB" sz="2400" u="sng" smtClean="0">
                <a:solidFill>
                  <a:srgbClr val="FFFFFF"/>
                </a:solidFill>
              </a:rPr>
              <a:t>συνήθιστα αιτήματα</a:t>
            </a:r>
            <a:r>
              <a:rPr lang="en-GB" sz="2400" smtClean="0">
                <a:solidFill>
                  <a:srgbClr val="FFFFFF"/>
                </a:solidFill>
              </a:rPr>
              <a:t> </a:t>
            </a:r>
            <a:r>
              <a:rPr lang="el-GR" sz="2400" smtClean="0">
                <a:solidFill>
                  <a:srgbClr val="FFFFFF"/>
                </a:solidFill>
              </a:rPr>
              <a:t>(</a:t>
            </a:r>
            <a:r>
              <a:rPr lang="en-GB" sz="2400" smtClean="0">
                <a:solidFill>
                  <a:srgbClr val="FFFFFF"/>
                </a:solidFill>
              </a:rPr>
              <a:t>για να επιβεβαιωθεί η κατανόηση</a:t>
            </a:r>
            <a:r>
              <a:rPr lang="el-GR" sz="2400" smtClean="0">
                <a:solidFill>
                  <a:srgbClr val="FFFFFF"/>
                </a:solidFill>
              </a:rPr>
              <a:t>) όπως</a:t>
            </a:r>
            <a:r>
              <a:rPr lang="en-GB" sz="2400" smtClean="0">
                <a:solidFill>
                  <a:srgbClr val="FFFFFF"/>
                </a:solidFill>
              </a:rPr>
              <a:t> </a:t>
            </a:r>
            <a:r>
              <a:rPr lang="el-GR" sz="2400" i="1" smtClean="0">
                <a:solidFill>
                  <a:srgbClr val="FFFFFF"/>
                </a:solidFill>
              </a:rPr>
              <a:t>Δ</a:t>
            </a:r>
            <a:r>
              <a:rPr lang="en-GB" sz="2400" i="1" smtClean="0">
                <a:solidFill>
                  <a:srgbClr val="FFFFFF"/>
                </a:solidFill>
              </a:rPr>
              <a:t>άγκωσε το μπαστούνι, </a:t>
            </a:r>
            <a:r>
              <a:rPr lang="el-GR" sz="2400" i="1" smtClean="0">
                <a:solidFill>
                  <a:srgbClr val="FFFFFF"/>
                </a:solidFill>
              </a:rPr>
              <a:t>Χ</a:t>
            </a:r>
            <a:r>
              <a:rPr lang="en-GB" sz="2400" i="1" smtClean="0">
                <a:solidFill>
                  <a:srgbClr val="FFFFFF"/>
                </a:solidFill>
              </a:rPr>
              <a:t>τύπα το </a:t>
            </a:r>
            <a:r>
              <a:rPr lang="el-GR" sz="2400" i="1" smtClean="0">
                <a:solidFill>
                  <a:srgbClr val="FFFFFF"/>
                </a:solidFill>
              </a:rPr>
              <a:t>δέντρο</a:t>
            </a:r>
            <a:r>
              <a:rPr lang="en-GB" sz="2400" i="1" smtClean="0">
                <a:solidFill>
                  <a:srgbClr val="FFFFFF"/>
                </a:solidFill>
              </a:rPr>
              <a:t> με σφυρί</a:t>
            </a:r>
            <a:r>
              <a:rPr lang="el-GR" sz="2400" i="1" smtClean="0">
                <a:solidFill>
                  <a:srgbClr val="FFFFFF"/>
                </a:solidFill>
              </a:rPr>
              <a:t>, Β</a:t>
            </a:r>
            <a:r>
              <a:rPr lang="en-GB" sz="2400" i="1" smtClean="0">
                <a:solidFill>
                  <a:srgbClr val="FFFFFF"/>
                </a:solidFill>
              </a:rPr>
              <a:t>άλε το παπούτσι στο γιογιό</a:t>
            </a:r>
            <a:r>
              <a:rPr lang="el-GR" sz="2400" i="1" smtClean="0">
                <a:solidFill>
                  <a:srgbClr val="FFFFFF"/>
                </a:solidFill>
              </a:rPr>
              <a:t>  ή  τ</a:t>
            </a:r>
            <a:r>
              <a:rPr lang="en-GB" sz="2400" i="1" smtClean="0">
                <a:solidFill>
                  <a:srgbClr val="FFFFFF"/>
                </a:solidFill>
              </a:rPr>
              <a:t>ο λάστιχο πάνω στη</a:t>
            </a:r>
            <a:r>
              <a:rPr lang="el-GR" sz="2400" i="1" smtClean="0">
                <a:solidFill>
                  <a:srgbClr val="FFFFFF"/>
                </a:solidFill>
              </a:rPr>
              <a:t>ν</a:t>
            </a:r>
            <a:r>
              <a:rPr lang="en-GB" sz="2400" i="1" smtClean="0">
                <a:solidFill>
                  <a:srgbClr val="FFFFFF"/>
                </a:solidFill>
              </a:rPr>
              <a:t> μπάλα.</a:t>
            </a:r>
            <a:endParaRPr lang="el-GR" sz="2400" i="1" smtClean="0">
              <a:solidFill>
                <a:srgbClr val="FFFFFF"/>
              </a:solidFill>
            </a:endParaRPr>
          </a:p>
          <a:p>
            <a:pPr marL="339725" indent="-339725" algn="l" eaLnBrk="1" hangingPunct="1">
              <a:lnSpc>
                <a:spcPct val="8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smtClean="0">
                <a:solidFill>
                  <a:srgbClr val="FFFFFF"/>
                </a:solidFill>
              </a:rPr>
              <a:t>Κατανοούσε </a:t>
            </a:r>
            <a:r>
              <a:rPr lang="el-GR" sz="2400" u="sng" smtClean="0">
                <a:solidFill>
                  <a:srgbClr val="FFFFFF"/>
                </a:solidFill>
              </a:rPr>
              <a:t>διαφορετικό νόημα ακόμη και συγγενικών </a:t>
            </a:r>
            <a:r>
              <a:rPr lang="en-GB" sz="2400" u="sng" smtClean="0">
                <a:solidFill>
                  <a:srgbClr val="FFFFFF"/>
                </a:solidFill>
              </a:rPr>
              <a:t>προτάσεων</a:t>
            </a:r>
            <a:r>
              <a:rPr lang="el-GR" sz="2400" smtClean="0">
                <a:solidFill>
                  <a:srgbClr val="FFFFFF"/>
                </a:solidFill>
              </a:rPr>
              <a:t>, π.χ.:	</a:t>
            </a:r>
            <a:r>
              <a:rPr lang="el-GR" sz="2400" i="1" smtClean="0">
                <a:solidFill>
                  <a:srgbClr val="FFFFFF"/>
                </a:solidFill>
              </a:rPr>
              <a:t>Β</a:t>
            </a:r>
            <a:r>
              <a:rPr lang="en-GB" sz="2400" i="1" smtClean="0">
                <a:solidFill>
                  <a:srgbClr val="FFFFFF"/>
                </a:solidFill>
              </a:rPr>
              <a:t>άλε </a:t>
            </a:r>
            <a:r>
              <a:rPr lang="en-GB" sz="2400" i="1" smtClean="0">
                <a:solidFill>
                  <a:srgbClr val="FFFF00"/>
                </a:solidFill>
              </a:rPr>
              <a:t>λεμονάδα</a:t>
            </a:r>
            <a:r>
              <a:rPr lang="en-GB" sz="2400" i="1" smtClean="0">
                <a:solidFill>
                  <a:srgbClr val="FFFFFF"/>
                </a:solidFill>
              </a:rPr>
              <a:t> στην </a:t>
            </a:r>
            <a:r>
              <a:rPr lang="en-GB" sz="2400" i="1" smtClean="0">
                <a:solidFill>
                  <a:srgbClr val="99FFCC"/>
                </a:solidFill>
              </a:rPr>
              <a:t>κόκα</a:t>
            </a:r>
            <a:r>
              <a:rPr lang="el-GR" sz="2400" i="1" smtClean="0">
                <a:solidFill>
                  <a:srgbClr val="99FFCC"/>
                </a:solidFill>
              </a:rPr>
              <a:t>-</a:t>
            </a:r>
            <a:r>
              <a:rPr lang="en-GB" sz="2400" i="1" smtClean="0">
                <a:solidFill>
                  <a:srgbClr val="99FFCC"/>
                </a:solidFill>
              </a:rPr>
              <a:t>κόλα</a:t>
            </a:r>
            <a:r>
              <a:rPr lang="el-GR" sz="2400" smtClean="0">
                <a:solidFill>
                  <a:srgbClr val="99FFCC"/>
                </a:solidFill>
              </a:rPr>
              <a:t>.</a:t>
            </a:r>
            <a:r>
              <a:rPr lang="en-GB" sz="2400" i="1" smtClean="0">
                <a:solidFill>
                  <a:srgbClr val="99FFCC"/>
                </a:solidFill>
              </a:rPr>
              <a:t> </a:t>
            </a:r>
            <a:r>
              <a:rPr lang="el-GR" sz="2400" i="1" smtClean="0">
                <a:solidFill>
                  <a:srgbClr val="99FFCC"/>
                </a:solidFill>
              </a:rPr>
              <a:t>	</a:t>
            </a:r>
          </a:p>
          <a:p>
            <a:pPr marL="339725" indent="-339725" algn="l" eaLnBrk="1" hangingPunct="1">
              <a:lnSpc>
                <a:spcPct val="8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i="1" smtClean="0">
                <a:solidFill>
                  <a:srgbClr val="FFFFFF"/>
                </a:solidFill>
              </a:rPr>
              <a:t>             	Β</a:t>
            </a:r>
            <a:r>
              <a:rPr lang="en-GB" sz="2400" i="1" smtClean="0">
                <a:solidFill>
                  <a:srgbClr val="FFFFFF"/>
                </a:solidFill>
              </a:rPr>
              <a:t>άλε </a:t>
            </a:r>
            <a:r>
              <a:rPr lang="en-GB" sz="2400" i="1" smtClean="0">
                <a:solidFill>
                  <a:srgbClr val="99FFCC"/>
                </a:solidFill>
              </a:rPr>
              <a:t>κόκα</a:t>
            </a:r>
            <a:r>
              <a:rPr lang="el-GR" sz="2400" i="1" smtClean="0">
                <a:solidFill>
                  <a:srgbClr val="99FFCC"/>
                </a:solidFill>
              </a:rPr>
              <a:t>-κόλα</a:t>
            </a:r>
            <a:r>
              <a:rPr lang="en-GB" sz="2400" i="1" smtClean="0">
                <a:solidFill>
                  <a:srgbClr val="00B050"/>
                </a:solidFill>
              </a:rPr>
              <a:t> </a:t>
            </a:r>
            <a:r>
              <a:rPr lang="en-GB" sz="2400" i="1" smtClean="0">
                <a:solidFill>
                  <a:srgbClr val="FFFFFF"/>
                </a:solidFill>
              </a:rPr>
              <a:t>στη </a:t>
            </a:r>
            <a:r>
              <a:rPr lang="en-GB" sz="2400" i="1" smtClean="0">
                <a:solidFill>
                  <a:srgbClr val="FFFF00"/>
                </a:solidFill>
              </a:rPr>
              <a:t>λεμονάδα</a:t>
            </a:r>
            <a:r>
              <a:rPr lang="el-GR" sz="2400" smtClean="0">
                <a:solidFill>
                  <a:srgbClr val="FFFFFF"/>
                </a:solidFill>
              </a:rPr>
              <a:t>.</a:t>
            </a:r>
            <a:r>
              <a:rPr lang="en-GB" sz="2400" smtClean="0">
                <a:solidFill>
                  <a:srgbClr val="FFFFFF"/>
                </a:solidFill>
              </a:rPr>
              <a:t> </a:t>
            </a:r>
          </a:p>
          <a:p>
            <a:pPr marL="339725" indent="-339725" algn="l" eaLnBrk="1" hangingPunct="1">
              <a:lnSpc>
                <a:spcPct val="9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0" smtClean="0">
                <a:solidFill>
                  <a:srgbClr val="FFFFFF"/>
                </a:solidFill>
              </a:rPr>
              <a:t>		</a:t>
            </a:r>
          </a:p>
          <a:p>
            <a:pPr marL="339725" indent="-339725" algn="l" eaLnBrk="1" hangingPunct="1">
              <a:lnSpc>
                <a:spcPct val="90000"/>
              </a:lnSpc>
              <a:spcBef>
                <a:spcPts val="5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0" smtClean="0">
              <a:solidFill>
                <a:srgbClr val="FFFFFF"/>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753B8A2-CF8D-4B59-B90C-C8C22CD62017}"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42</a:t>
            </a:fld>
            <a:endParaRPr lang="en-GB" altLang="el-GR" sz="1200" smtClean="0">
              <a:latin typeface="Arial" panose="020B0604020202020204" pitchFamily="34" charset="0"/>
            </a:endParaRPr>
          </a:p>
        </p:txBody>
      </p:sp>
      <p:sp>
        <p:nvSpPr>
          <p:cNvPr id="33793" name="Rectangle 1"/>
          <p:cNvSpPr>
            <a:spLocks noGrp="1" noChangeArrowheads="1"/>
          </p:cNvSpPr>
          <p:nvPr>
            <p:ph type="body"/>
          </p:nvPr>
        </p:nvSpPr>
        <p:spPr>
          <a:xfrm>
            <a:off x="457200" y="620713"/>
            <a:ext cx="8229600" cy="5832475"/>
          </a:xfrm>
        </p:spPr>
        <p:txBody>
          <a:bodyPr anchor="t"/>
          <a:lstStyle/>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00"/>
                </a:solidFill>
              </a:rPr>
              <a:t>Γιατί</a:t>
            </a:r>
            <a:r>
              <a:rPr lang="en-GB" sz="2800" dirty="0" smtClean="0">
                <a:solidFill>
                  <a:srgbClr val="FFFF00"/>
                </a:solidFill>
              </a:rPr>
              <a:t> </a:t>
            </a:r>
            <a:r>
              <a:rPr lang="en-GB" sz="2800" dirty="0" err="1" smtClean="0">
                <a:solidFill>
                  <a:srgbClr val="FFFF00"/>
                </a:solidFill>
              </a:rPr>
              <a:t>οι</a:t>
            </a:r>
            <a:r>
              <a:rPr lang="en-GB" sz="2800" dirty="0" smtClean="0">
                <a:solidFill>
                  <a:srgbClr val="FFFF00"/>
                </a:solidFill>
              </a:rPr>
              <a:t> </a:t>
            </a:r>
            <a:r>
              <a:rPr lang="en-GB" sz="2800" dirty="0" err="1" smtClean="0">
                <a:solidFill>
                  <a:srgbClr val="FFFF00"/>
                </a:solidFill>
              </a:rPr>
              <a:t>ικανότητες</a:t>
            </a:r>
            <a:r>
              <a:rPr lang="en-GB" sz="2800" dirty="0" smtClean="0">
                <a:solidFill>
                  <a:srgbClr val="FFFF00"/>
                </a:solidFill>
              </a:rPr>
              <a:t> </a:t>
            </a:r>
            <a:r>
              <a:rPr lang="en-GB" sz="2800" dirty="0" err="1" smtClean="0">
                <a:solidFill>
                  <a:srgbClr val="FFFF00"/>
                </a:solidFill>
              </a:rPr>
              <a:t>του</a:t>
            </a:r>
            <a:r>
              <a:rPr lang="en-GB" sz="2800" dirty="0" smtClean="0">
                <a:solidFill>
                  <a:srgbClr val="FFFF00"/>
                </a:solidFill>
              </a:rPr>
              <a:t> </a:t>
            </a:r>
            <a:r>
              <a:rPr lang="en-GB" sz="2800" dirty="0" err="1" smtClean="0">
                <a:solidFill>
                  <a:srgbClr val="FFFF00"/>
                </a:solidFill>
              </a:rPr>
              <a:t>Kanzi</a:t>
            </a:r>
            <a:r>
              <a:rPr lang="en-GB" sz="2800" dirty="0" smtClean="0">
                <a:solidFill>
                  <a:srgbClr val="FFFF00"/>
                </a:solidFill>
              </a:rPr>
              <a:t> </a:t>
            </a:r>
            <a:endParaRPr lang="el-GR" sz="2800" dirty="0" smtClean="0">
              <a:solidFill>
                <a:srgbClr val="FFFF00"/>
              </a:solidFill>
            </a:endParaRPr>
          </a:p>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FF00"/>
                </a:solidFill>
              </a:rPr>
              <a:t>δεν</a:t>
            </a:r>
            <a:r>
              <a:rPr lang="en-GB" sz="2800" dirty="0" smtClean="0">
                <a:solidFill>
                  <a:srgbClr val="FFFF00"/>
                </a:solidFill>
              </a:rPr>
              <a:t> </a:t>
            </a:r>
            <a:r>
              <a:rPr lang="en-GB" sz="2800" dirty="0" err="1" smtClean="0">
                <a:solidFill>
                  <a:srgbClr val="FFFF00"/>
                </a:solidFill>
              </a:rPr>
              <a:t>φτάνουν</a:t>
            </a:r>
            <a:r>
              <a:rPr lang="en-GB" sz="2800" dirty="0" smtClean="0">
                <a:solidFill>
                  <a:srgbClr val="FFFF00"/>
                </a:solidFill>
              </a:rPr>
              <a:t> </a:t>
            </a:r>
            <a:r>
              <a:rPr lang="en-GB" sz="2800" dirty="0" err="1" smtClean="0">
                <a:solidFill>
                  <a:srgbClr val="FFFF00"/>
                </a:solidFill>
              </a:rPr>
              <a:t>αυτές</a:t>
            </a:r>
            <a:r>
              <a:rPr lang="en-GB" sz="2800" dirty="0" smtClean="0">
                <a:solidFill>
                  <a:srgbClr val="FFFF00"/>
                </a:solidFill>
              </a:rPr>
              <a:t> </a:t>
            </a:r>
            <a:r>
              <a:rPr lang="en-GB" sz="2800" dirty="0" err="1" smtClean="0">
                <a:solidFill>
                  <a:srgbClr val="FFFF00"/>
                </a:solidFill>
              </a:rPr>
              <a:t>των</a:t>
            </a:r>
            <a:r>
              <a:rPr lang="en-GB" sz="2800" dirty="0" smtClean="0">
                <a:solidFill>
                  <a:srgbClr val="FFFF00"/>
                </a:solidFill>
              </a:rPr>
              <a:t> </a:t>
            </a:r>
            <a:r>
              <a:rPr lang="en-GB" sz="2800" dirty="0" err="1" smtClean="0">
                <a:solidFill>
                  <a:srgbClr val="FFFF00"/>
                </a:solidFill>
              </a:rPr>
              <a:t>ανθρώπων</a:t>
            </a:r>
            <a:r>
              <a:rPr lang="en-GB" sz="2800" dirty="0" smtClean="0">
                <a:solidFill>
                  <a:srgbClr val="FFFF00"/>
                </a:solidFill>
              </a:rPr>
              <a:t>;</a:t>
            </a:r>
            <a:r>
              <a:rPr lang="en-GB" sz="2800" b="0" dirty="0" smtClean="0">
                <a:solidFill>
                  <a:srgbClr val="FFFFFF"/>
                </a:solidFill>
              </a:rPr>
              <a:t>   </a:t>
            </a:r>
            <a:endParaRPr lang="el-GR" sz="2800" b="0" dirty="0" smtClean="0">
              <a:solidFill>
                <a:srgbClr val="FFFFFF"/>
              </a:solidFill>
            </a:endParaRPr>
          </a:p>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0" dirty="0" smtClean="0">
                <a:solidFill>
                  <a:srgbClr val="FFFFFF"/>
                </a:solidFill>
              </a:rPr>
              <a:t>Ί</a:t>
            </a:r>
            <a:r>
              <a:rPr lang="en-GB" sz="2800" b="0" dirty="0" err="1" smtClean="0">
                <a:solidFill>
                  <a:srgbClr val="FFFFFF"/>
                </a:solidFill>
              </a:rPr>
              <a:t>σως</a:t>
            </a:r>
            <a:r>
              <a:rPr lang="en-GB" sz="2800" b="0" dirty="0" smtClean="0">
                <a:solidFill>
                  <a:srgbClr val="FFFFFF"/>
                </a:solidFill>
              </a:rPr>
              <a:t>: </a:t>
            </a:r>
          </a:p>
          <a:p>
            <a:pPr marL="339725" indent="-339725" eaLnBrk="1" hangingPunct="1">
              <a:lnSpc>
                <a:spcPct val="80000"/>
              </a:lnSpc>
              <a:spcBef>
                <a:spcPts val="600"/>
              </a:spcBef>
              <a:buClr>
                <a:srgbClr val="FFCC00"/>
              </a:buClr>
              <a:buSzPct val="70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0" dirty="0" smtClean="0">
              <a:solidFill>
                <a:srgbClr val="FFFFFF"/>
              </a:solidFill>
            </a:endParaRPr>
          </a:p>
          <a:p>
            <a:pPr marL="339725" indent="-339725" algn="l" eaLnBrk="1" hangingPunct="1">
              <a:lnSpc>
                <a:spcPct val="8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CC"/>
                </a:solidFill>
              </a:rPr>
              <a:t>Αδύνατος</a:t>
            </a:r>
            <a:r>
              <a:rPr lang="en-GB" sz="2400" dirty="0" smtClean="0">
                <a:solidFill>
                  <a:srgbClr val="FFFFCC"/>
                </a:solidFill>
              </a:rPr>
              <a:t> ο </a:t>
            </a:r>
            <a:r>
              <a:rPr lang="en-GB" sz="2400" dirty="0" err="1" smtClean="0">
                <a:solidFill>
                  <a:srgbClr val="FFFFCC"/>
                </a:solidFill>
              </a:rPr>
              <a:t>περαιτέρω</a:t>
            </a:r>
            <a:r>
              <a:rPr lang="en-GB" sz="2400" dirty="0" smtClean="0">
                <a:solidFill>
                  <a:srgbClr val="FFFFCC"/>
                </a:solidFill>
              </a:rPr>
              <a:t> </a:t>
            </a:r>
            <a:r>
              <a:rPr lang="en-GB" sz="2400" dirty="0" err="1" smtClean="0">
                <a:solidFill>
                  <a:srgbClr val="FFFFCC"/>
                </a:solidFill>
              </a:rPr>
              <a:t>εμπλουτισμός</a:t>
            </a:r>
            <a:r>
              <a:rPr lang="en-GB" sz="2400" dirty="0" smtClean="0">
                <a:solidFill>
                  <a:srgbClr val="FFFFCC"/>
                </a:solidFill>
              </a:rPr>
              <a:t> </a:t>
            </a:r>
            <a:r>
              <a:rPr lang="en-GB" sz="2400" dirty="0" err="1" smtClean="0">
                <a:solidFill>
                  <a:srgbClr val="FFFFCC"/>
                </a:solidFill>
              </a:rPr>
              <a:t>του</a:t>
            </a:r>
            <a:r>
              <a:rPr lang="en-GB" sz="2400" dirty="0" smtClean="0">
                <a:solidFill>
                  <a:schemeClr val="bg1"/>
                </a:solidFill>
              </a:rPr>
              <a:t> </a:t>
            </a:r>
            <a:r>
              <a:rPr lang="en-GB" sz="2400" dirty="0" err="1" smtClean="0">
                <a:solidFill>
                  <a:schemeClr val="bg1"/>
                </a:solidFill>
              </a:rPr>
              <a:t>λεξιλογίου</a:t>
            </a:r>
            <a:r>
              <a:rPr lang="en-GB" sz="2400" dirty="0" smtClean="0">
                <a:solidFill>
                  <a:schemeClr val="bg1"/>
                </a:solidFill>
              </a:rPr>
              <a:t> </a:t>
            </a:r>
            <a:r>
              <a:rPr lang="en-GB" sz="2400" dirty="0" err="1" smtClean="0">
                <a:solidFill>
                  <a:srgbClr val="99FFCC"/>
                </a:solidFill>
              </a:rPr>
              <a:t>για</a:t>
            </a:r>
            <a:r>
              <a:rPr lang="en-GB" sz="2400" dirty="0" smtClean="0">
                <a:solidFill>
                  <a:srgbClr val="99FFCC"/>
                </a:solidFill>
              </a:rPr>
              <a:t> </a:t>
            </a:r>
            <a:r>
              <a:rPr lang="en-GB" sz="2400" dirty="0" err="1" smtClean="0">
                <a:solidFill>
                  <a:srgbClr val="99FFCC"/>
                </a:solidFill>
              </a:rPr>
              <a:t>πρακτικούς</a:t>
            </a:r>
            <a:r>
              <a:rPr lang="en-GB" sz="2400" dirty="0" smtClean="0">
                <a:solidFill>
                  <a:srgbClr val="99FFCC"/>
                </a:solidFill>
              </a:rPr>
              <a:t> </a:t>
            </a:r>
            <a:r>
              <a:rPr lang="en-GB" sz="2400" dirty="0" err="1" smtClean="0">
                <a:solidFill>
                  <a:srgbClr val="99FFCC"/>
                </a:solidFill>
              </a:rPr>
              <a:t>λογους</a:t>
            </a:r>
            <a:r>
              <a:rPr lang="en-GB" sz="2400" dirty="0" smtClean="0">
                <a:solidFill>
                  <a:srgbClr val="99FFCC"/>
                </a:solidFill>
              </a:rPr>
              <a:t>: </a:t>
            </a:r>
            <a:r>
              <a:rPr lang="el-GR" sz="2400" u="sng" dirty="0" smtClean="0">
                <a:solidFill>
                  <a:srgbClr val="99FFCC"/>
                </a:solidFill>
              </a:rPr>
              <a:t>δεν μπορεί να αρθρώσει λέξεις</a:t>
            </a:r>
            <a:r>
              <a:rPr lang="el-GR" sz="2400" dirty="0" smtClean="0">
                <a:solidFill>
                  <a:srgbClr val="FFFFFF"/>
                </a:solidFill>
              </a:rPr>
              <a:t> όπως οι άνθρωποι </a:t>
            </a:r>
            <a:r>
              <a:rPr lang="en-GB" sz="2400" dirty="0" smtClean="0">
                <a:solidFill>
                  <a:srgbClr val="FFFFFF"/>
                </a:solidFill>
              </a:rPr>
              <a:t>&amp; </a:t>
            </a:r>
            <a:r>
              <a:rPr lang="en-GB" sz="2400" dirty="0" err="1" smtClean="0">
                <a:solidFill>
                  <a:srgbClr val="FFFFFF"/>
                </a:solidFill>
              </a:rPr>
              <a:t>δυσκολία</a:t>
            </a:r>
            <a:r>
              <a:rPr lang="en-GB" sz="2400" dirty="0" smtClean="0">
                <a:solidFill>
                  <a:srgbClr val="FFFFFF"/>
                </a:solidFill>
              </a:rPr>
              <a:t> </a:t>
            </a:r>
            <a:r>
              <a:rPr lang="en-GB" sz="2400" dirty="0" err="1" smtClean="0">
                <a:solidFill>
                  <a:srgbClr val="FFFFFF"/>
                </a:solidFill>
              </a:rPr>
              <a:t>να</a:t>
            </a:r>
            <a:r>
              <a:rPr lang="en-GB" sz="2400" dirty="0" smtClean="0">
                <a:solidFill>
                  <a:srgbClr val="FFFFFF"/>
                </a:solidFill>
              </a:rPr>
              <a:t>  </a:t>
            </a:r>
            <a:r>
              <a:rPr lang="en-GB" sz="2400" dirty="0" err="1" smtClean="0">
                <a:solidFill>
                  <a:srgbClr val="FFFFFF"/>
                </a:solidFill>
              </a:rPr>
              <a:t>κατασκευαστεί</a:t>
            </a:r>
            <a:r>
              <a:rPr lang="en-GB" sz="2400" dirty="0" smtClean="0">
                <a:solidFill>
                  <a:srgbClr val="FFFFFF"/>
                </a:solidFill>
              </a:rPr>
              <a:t> </a:t>
            </a:r>
            <a:r>
              <a:rPr lang="el-GR" sz="2400" dirty="0" smtClean="0">
                <a:solidFill>
                  <a:srgbClr val="FFFFFF"/>
                </a:solidFill>
              </a:rPr>
              <a:t>και</a:t>
            </a:r>
            <a:r>
              <a:rPr lang="en-GB" sz="2400" dirty="0" smtClean="0">
                <a:solidFill>
                  <a:srgbClr val="FFFFFF"/>
                </a:solidFill>
              </a:rPr>
              <a:t> </a:t>
            </a:r>
            <a:r>
              <a:rPr lang="en-GB" sz="2400" dirty="0" err="1" smtClean="0">
                <a:solidFill>
                  <a:srgbClr val="FFFFFF"/>
                </a:solidFill>
              </a:rPr>
              <a:t>να</a:t>
            </a:r>
            <a:r>
              <a:rPr lang="en-GB" sz="2400" dirty="0" smtClean="0">
                <a:solidFill>
                  <a:srgbClr val="FFFFFF"/>
                </a:solidFill>
              </a:rPr>
              <a:t> </a:t>
            </a:r>
            <a:r>
              <a:rPr lang="en-GB" sz="2400" dirty="0" err="1" smtClean="0">
                <a:solidFill>
                  <a:srgbClr val="FFFFFF"/>
                </a:solidFill>
              </a:rPr>
              <a:t>χρησιμοποιηθεί</a:t>
            </a:r>
            <a:r>
              <a:rPr lang="en-GB" sz="2400" dirty="0" smtClean="0">
                <a:solidFill>
                  <a:srgbClr val="FFFFFF"/>
                </a:solidFill>
              </a:rPr>
              <a:t> </a:t>
            </a:r>
            <a:r>
              <a:rPr lang="en-GB" sz="2400" dirty="0" err="1" smtClean="0">
                <a:solidFill>
                  <a:srgbClr val="FFFFFF"/>
                </a:solidFill>
              </a:rPr>
              <a:t>ένας</a:t>
            </a:r>
            <a:r>
              <a:rPr lang="en-GB" sz="2400" dirty="0" smtClean="0">
                <a:solidFill>
                  <a:srgbClr val="FFFFFF"/>
                </a:solidFill>
              </a:rPr>
              <a:t>  </a:t>
            </a:r>
            <a:r>
              <a:rPr lang="en-GB" sz="2400" dirty="0" err="1" smtClean="0">
                <a:solidFill>
                  <a:srgbClr val="FFFFFF"/>
                </a:solidFill>
              </a:rPr>
              <a:t>υπολογιστής</a:t>
            </a:r>
            <a:r>
              <a:rPr lang="en-GB" sz="2400" dirty="0" smtClean="0">
                <a:solidFill>
                  <a:srgbClr val="FFFFFF"/>
                </a:solidFill>
              </a:rPr>
              <a:t> </a:t>
            </a:r>
            <a:r>
              <a:rPr lang="en-GB" sz="2400" dirty="0" err="1" smtClean="0">
                <a:solidFill>
                  <a:srgbClr val="FFFFFF"/>
                </a:solidFill>
              </a:rPr>
              <a:t>με</a:t>
            </a:r>
            <a:r>
              <a:rPr lang="en-GB" sz="2400" dirty="0" smtClean="0">
                <a:solidFill>
                  <a:srgbClr val="FFFFFF"/>
                </a:solidFill>
              </a:rPr>
              <a:t> </a:t>
            </a:r>
            <a:r>
              <a:rPr lang="en-GB" sz="2400" dirty="0" err="1" smtClean="0">
                <a:solidFill>
                  <a:srgbClr val="FFFFFF"/>
                </a:solidFill>
              </a:rPr>
              <a:t>μεγάλο</a:t>
            </a:r>
            <a:r>
              <a:rPr lang="en-GB" sz="2400" dirty="0" smtClean="0">
                <a:solidFill>
                  <a:srgbClr val="FFFFFF"/>
                </a:solidFill>
              </a:rPr>
              <a:t> </a:t>
            </a:r>
            <a:r>
              <a:rPr lang="en-GB" sz="2400" dirty="0" err="1" smtClean="0">
                <a:solidFill>
                  <a:srgbClr val="FFFFFF"/>
                </a:solidFill>
              </a:rPr>
              <a:t>αριθμό</a:t>
            </a:r>
            <a:r>
              <a:rPr lang="en-GB" sz="2400" dirty="0" smtClean="0">
                <a:solidFill>
                  <a:srgbClr val="FFFFFF"/>
                </a:solidFill>
              </a:rPr>
              <a:t> </a:t>
            </a:r>
            <a:r>
              <a:rPr lang="en-GB" sz="2400" dirty="0" err="1" smtClean="0">
                <a:solidFill>
                  <a:srgbClr val="FFFFFF"/>
                </a:solidFill>
              </a:rPr>
              <a:t>λεξιγραμμάτων</a:t>
            </a:r>
            <a:r>
              <a:rPr lang="en-GB" sz="2400" dirty="0" smtClean="0">
                <a:solidFill>
                  <a:srgbClr val="FFFFFF"/>
                </a:solidFill>
              </a:rPr>
              <a:t>/ </a:t>
            </a:r>
            <a:r>
              <a:rPr lang="en-GB" sz="2400" dirty="0" err="1" smtClean="0">
                <a:solidFill>
                  <a:srgbClr val="FFFFFF"/>
                </a:solidFill>
              </a:rPr>
              <a:t>πλήκτρων</a:t>
            </a:r>
            <a:r>
              <a:rPr lang="en-GB" sz="2400" dirty="0" smtClean="0">
                <a:solidFill>
                  <a:srgbClr val="FFFFFF"/>
                </a:solidFill>
              </a:rPr>
              <a:t>, ή  </a:t>
            </a:r>
            <a:r>
              <a:rPr lang="en-GB" sz="2400" dirty="0" err="1" smtClean="0">
                <a:solidFill>
                  <a:srgbClr val="FFFFFF"/>
                </a:solidFill>
              </a:rPr>
              <a:t>μεγάλος</a:t>
            </a:r>
            <a:r>
              <a:rPr lang="en-GB" sz="2400" dirty="0" smtClean="0">
                <a:solidFill>
                  <a:srgbClr val="FFFFFF"/>
                </a:solidFill>
              </a:rPr>
              <a:t> </a:t>
            </a:r>
            <a:r>
              <a:rPr lang="en-GB" sz="2400" dirty="0" err="1" smtClean="0">
                <a:solidFill>
                  <a:srgbClr val="FFFFFF"/>
                </a:solidFill>
              </a:rPr>
              <a:t>αριθμός</a:t>
            </a:r>
            <a:r>
              <a:rPr lang="en-GB" sz="2400" dirty="0" smtClean="0">
                <a:solidFill>
                  <a:srgbClr val="FFFFFF"/>
                </a:solidFill>
              </a:rPr>
              <a:t> </a:t>
            </a:r>
            <a:r>
              <a:rPr lang="en-GB" sz="2400" dirty="0" err="1" smtClean="0">
                <a:solidFill>
                  <a:srgbClr val="FFFFFF"/>
                </a:solidFill>
              </a:rPr>
              <a:t>καρτών</a:t>
            </a:r>
            <a:r>
              <a:rPr lang="en-GB" sz="2400" dirty="0" smtClean="0">
                <a:solidFill>
                  <a:srgbClr val="FFFFFF"/>
                </a:solidFill>
              </a:rPr>
              <a:t> </a:t>
            </a:r>
            <a:r>
              <a:rPr lang="en-GB" sz="2400" dirty="0" err="1" smtClean="0">
                <a:solidFill>
                  <a:srgbClr val="FFFFFF"/>
                </a:solidFill>
              </a:rPr>
              <a:t>με</a:t>
            </a:r>
            <a:r>
              <a:rPr lang="en-GB" sz="2400" dirty="0" smtClean="0">
                <a:solidFill>
                  <a:srgbClr val="FFFFFF"/>
                </a:solidFill>
              </a:rPr>
              <a:t> </a:t>
            </a:r>
            <a:r>
              <a:rPr lang="en-GB" sz="2400" dirty="0" err="1" smtClean="0">
                <a:solidFill>
                  <a:srgbClr val="FFFFFF"/>
                </a:solidFill>
              </a:rPr>
              <a:t>λεξιγράμματα</a:t>
            </a:r>
            <a:r>
              <a:rPr lang="en-GB" sz="2400" dirty="0" smtClean="0">
                <a:solidFill>
                  <a:srgbClr val="FFFFFF"/>
                </a:solidFill>
              </a:rPr>
              <a:t> </a:t>
            </a:r>
            <a:r>
              <a:rPr lang="en-GB" sz="2400" dirty="0" err="1" smtClean="0">
                <a:solidFill>
                  <a:srgbClr val="FFFFFF"/>
                </a:solidFill>
              </a:rPr>
              <a:t>που</a:t>
            </a:r>
            <a:r>
              <a:rPr lang="en-GB" sz="2400" dirty="0" smtClean="0">
                <a:solidFill>
                  <a:srgbClr val="FFFFFF"/>
                </a:solidFill>
              </a:rPr>
              <a:t> </a:t>
            </a:r>
            <a:r>
              <a:rPr lang="en-GB" sz="2400" dirty="0" err="1" smtClean="0">
                <a:solidFill>
                  <a:srgbClr val="FFFFFF"/>
                </a:solidFill>
              </a:rPr>
              <a:t>να</a:t>
            </a:r>
            <a:r>
              <a:rPr lang="en-GB" sz="2400" dirty="0" smtClean="0">
                <a:solidFill>
                  <a:srgbClr val="FFFFFF"/>
                </a:solidFill>
              </a:rPr>
              <a:t> </a:t>
            </a:r>
            <a:r>
              <a:rPr lang="en-GB" sz="2400" dirty="0" err="1" smtClean="0">
                <a:solidFill>
                  <a:srgbClr val="FFFFFF"/>
                </a:solidFill>
              </a:rPr>
              <a:t>μπορούν</a:t>
            </a:r>
            <a:r>
              <a:rPr lang="en-GB" sz="2400" dirty="0" smtClean="0">
                <a:solidFill>
                  <a:srgbClr val="FFFFFF"/>
                </a:solidFill>
              </a:rPr>
              <a:t> </a:t>
            </a:r>
            <a:r>
              <a:rPr lang="en-GB" sz="2400" dirty="0" err="1" smtClean="0">
                <a:solidFill>
                  <a:srgbClr val="FFFFFF"/>
                </a:solidFill>
              </a:rPr>
              <a:t>να</a:t>
            </a:r>
            <a:r>
              <a:rPr lang="en-GB" sz="2400" dirty="0" smtClean="0">
                <a:solidFill>
                  <a:srgbClr val="FFFFFF"/>
                </a:solidFill>
              </a:rPr>
              <a:t> </a:t>
            </a:r>
            <a:r>
              <a:rPr lang="en-GB" sz="2400" dirty="0" err="1" smtClean="0">
                <a:solidFill>
                  <a:srgbClr val="FFFFFF"/>
                </a:solidFill>
              </a:rPr>
              <a:t>ανασυρθούν</a:t>
            </a:r>
            <a:r>
              <a:rPr lang="en-GB" sz="2400" dirty="0" smtClean="0">
                <a:solidFill>
                  <a:srgbClr val="FFFFFF"/>
                </a:solidFill>
              </a:rPr>
              <a:t> </a:t>
            </a:r>
            <a:r>
              <a:rPr lang="en-GB" sz="2400" dirty="0" err="1" smtClean="0">
                <a:solidFill>
                  <a:srgbClr val="FFFFFF"/>
                </a:solidFill>
              </a:rPr>
              <a:t>εύχρηστα</a:t>
            </a:r>
            <a:r>
              <a:rPr lang="en-GB" sz="2400" dirty="0" smtClean="0">
                <a:solidFill>
                  <a:srgbClr val="FFFFFF"/>
                </a:solidFill>
              </a:rPr>
              <a:t> </a:t>
            </a:r>
            <a:r>
              <a:rPr lang="en-GB" sz="2400" dirty="0" err="1" smtClean="0">
                <a:solidFill>
                  <a:srgbClr val="FFFFFF"/>
                </a:solidFill>
              </a:rPr>
              <a:t>στις</a:t>
            </a:r>
            <a:r>
              <a:rPr lang="en-GB" sz="2400" dirty="0" smtClean="0">
                <a:solidFill>
                  <a:srgbClr val="FFFFFF"/>
                </a:solidFill>
              </a:rPr>
              <a:t> </a:t>
            </a:r>
            <a:r>
              <a:rPr lang="en-GB" sz="2400" dirty="0" err="1" smtClean="0">
                <a:solidFill>
                  <a:srgbClr val="FFFFFF"/>
                </a:solidFill>
              </a:rPr>
              <a:t>καθημερινές</a:t>
            </a:r>
            <a:r>
              <a:rPr lang="en-GB" sz="2400" dirty="0" smtClean="0">
                <a:solidFill>
                  <a:srgbClr val="FFFFFF"/>
                </a:solidFill>
              </a:rPr>
              <a:t> </a:t>
            </a:r>
            <a:r>
              <a:rPr lang="en-GB" sz="2400" dirty="0" err="1" smtClean="0">
                <a:solidFill>
                  <a:srgbClr val="FFFFFF"/>
                </a:solidFill>
              </a:rPr>
              <a:t>του</a:t>
            </a:r>
            <a:r>
              <a:rPr lang="en-GB" sz="2400" dirty="0" smtClean="0">
                <a:solidFill>
                  <a:srgbClr val="FFFFFF"/>
                </a:solidFill>
              </a:rPr>
              <a:t> </a:t>
            </a:r>
            <a:r>
              <a:rPr lang="en-GB" sz="2400" dirty="0" err="1" smtClean="0">
                <a:solidFill>
                  <a:srgbClr val="FFFFFF"/>
                </a:solidFill>
              </a:rPr>
              <a:t>ασχολίες</a:t>
            </a:r>
            <a:r>
              <a:rPr lang="el-GR" sz="2400" dirty="0" smtClean="0">
                <a:solidFill>
                  <a:srgbClr val="FFFFFF"/>
                </a:solidFill>
              </a:rPr>
              <a:t> π.χ.  από σακούλα</a:t>
            </a:r>
            <a:r>
              <a:rPr lang="en-GB" sz="2400" dirty="0" smtClean="0">
                <a:solidFill>
                  <a:srgbClr val="FFFFFF"/>
                </a:solidFill>
              </a:rPr>
              <a:t>.  </a:t>
            </a:r>
          </a:p>
          <a:p>
            <a:pPr marL="339725" indent="-339725" algn="l" eaLnBrk="1" hangingPunct="1">
              <a:lnSpc>
                <a:spcPct val="80000"/>
              </a:lnSpc>
              <a:spcBef>
                <a:spcPts val="600"/>
              </a:spcBef>
              <a:buClr>
                <a:srgbClr val="FFCC00"/>
              </a:buClr>
              <a:buSzPct val="70000"/>
              <a:buFont typeface="Wingdings" pitchFamily="2" charset="2"/>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FF"/>
                </a:solidFill>
              </a:rPr>
              <a:t>Το</a:t>
            </a:r>
            <a:r>
              <a:rPr lang="en-GB" sz="2400" dirty="0" smtClean="0">
                <a:solidFill>
                  <a:srgbClr val="FFFFFF"/>
                </a:solidFill>
              </a:rPr>
              <a:t> </a:t>
            </a:r>
            <a:r>
              <a:rPr lang="en-GB" sz="2400" u="sng" dirty="0" err="1" smtClean="0">
                <a:solidFill>
                  <a:srgbClr val="99FFCC"/>
                </a:solidFill>
              </a:rPr>
              <a:t>περιορισμένο</a:t>
            </a:r>
            <a:r>
              <a:rPr lang="en-GB" sz="2400" u="sng" dirty="0" smtClean="0">
                <a:solidFill>
                  <a:srgbClr val="99FFCC"/>
                </a:solidFill>
              </a:rPr>
              <a:t> </a:t>
            </a:r>
            <a:r>
              <a:rPr lang="en-GB" sz="2400" u="sng" dirty="0" err="1" smtClean="0">
                <a:solidFill>
                  <a:srgbClr val="99FFCC"/>
                </a:solidFill>
              </a:rPr>
              <a:t>λεξιλόγιο</a:t>
            </a:r>
            <a:r>
              <a:rPr lang="en-GB" sz="2400" dirty="0" smtClean="0">
                <a:solidFill>
                  <a:srgbClr val="FFFFFF"/>
                </a:solidFill>
              </a:rPr>
              <a:t> (</a:t>
            </a:r>
            <a:r>
              <a:rPr lang="en-GB" sz="2400" dirty="0" err="1" smtClean="0">
                <a:solidFill>
                  <a:srgbClr val="FFFFFF"/>
                </a:solidFill>
              </a:rPr>
              <a:t>γύρω</a:t>
            </a:r>
            <a:r>
              <a:rPr lang="en-GB" sz="2400" dirty="0" smtClean="0">
                <a:solidFill>
                  <a:srgbClr val="FFFFFF"/>
                </a:solidFill>
              </a:rPr>
              <a:t> </a:t>
            </a:r>
            <a:r>
              <a:rPr lang="en-GB" sz="2400" dirty="0" err="1" smtClean="0">
                <a:solidFill>
                  <a:srgbClr val="FFFFFF"/>
                </a:solidFill>
              </a:rPr>
              <a:t>στις</a:t>
            </a:r>
            <a:r>
              <a:rPr lang="en-GB" sz="2400" dirty="0" smtClean="0">
                <a:solidFill>
                  <a:srgbClr val="FFFFFF"/>
                </a:solidFill>
              </a:rPr>
              <a:t> 5000) </a:t>
            </a:r>
            <a:r>
              <a:rPr lang="en-GB" sz="2400" dirty="0" err="1" smtClean="0">
                <a:solidFill>
                  <a:srgbClr val="FFFFFF"/>
                </a:solidFill>
              </a:rPr>
              <a:t>δεν</a:t>
            </a:r>
            <a:r>
              <a:rPr lang="en-GB" sz="2400" dirty="0" smtClean="0">
                <a:solidFill>
                  <a:srgbClr val="FFFFFF"/>
                </a:solidFill>
              </a:rPr>
              <a:t> </a:t>
            </a:r>
            <a:r>
              <a:rPr lang="en-GB" sz="2400" dirty="0" err="1" smtClean="0">
                <a:solidFill>
                  <a:srgbClr val="FFFFFF"/>
                </a:solidFill>
              </a:rPr>
              <a:t>ωθεί</a:t>
            </a:r>
            <a:r>
              <a:rPr lang="en-GB" sz="2400" dirty="0" smtClean="0">
                <a:solidFill>
                  <a:srgbClr val="FFFFFF"/>
                </a:solidFill>
              </a:rPr>
              <a:t> </a:t>
            </a:r>
            <a:r>
              <a:rPr lang="en-GB" sz="2400" dirty="0" err="1" smtClean="0">
                <a:solidFill>
                  <a:srgbClr val="FFFFFF"/>
                </a:solidFill>
              </a:rPr>
              <a:t>σε</a:t>
            </a:r>
            <a:r>
              <a:rPr lang="en-GB" sz="2400" dirty="0" smtClean="0">
                <a:solidFill>
                  <a:srgbClr val="FFFFFF"/>
                </a:solidFill>
              </a:rPr>
              <a:t> </a:t>
            </a:r>
            <a:r>
              <a:rPr lang="en-GB" sz="2400" dirty="0" err="1" smtClean="0">
                <a:solidFill>
                  <a:srgbClr val="FFFFFF"/>
                </a:solidFill>
              </a:rPr>
              <a:t>ανάπτυξη</a:t>
            </a:r>
            <a:r>
              <a:rPr lang="en-GB" sz="2400" dirty="0" smtClean="0">
                <a:solidFill>
                  <a:srgbClr val="FFFFFF"/>
                </a:solidFill>
              </a:rPr>
              <a:t> </a:t>
            </a:r>
            <a:r>
              <a:rPr lang="en-GB" sz="2400" dirty="0" err="1" smtClean="0">
                <a:solidFill>
                  <a:srgbClr val="FFFFFF"/>
                </a:solidFill>
              </a:rPr>
              <a:t>σύνταξης</a:t>
            </a:r>
            <a:r>
              <a:rPr lang="en-GB" sz="2400" dirty="0" smtClean="0">
                <a:solidFill>
                  <a:srgbClr val="FFFFFF"/>
                </a:solidFill>
              </a:rPr>
              <a:t>. Deacon (1997): η </a:t>
            </a:r>
            <a:r>
              <a:rPr lang="en-GB" sz="2400" dirty="0" err="1" smtClean="0">
                <a:solidFill>
                  <a:srgbClr val="FFFFFF"/>
                </a:solidFill>
              </a:rPr>
              <a:t>περίπλοκη</a:t>
            </a:r>
            <a:r>
              <a:rPr lang="en-GB" sz="2400" dirty="0" smtClean="0">
                <a:solidFill>
                  <a:srgbClr val="FFFFFF"/>
                </a:solidFill>
              </a:rPr>
              <a:t> </a:t>
            </a:r>
            <a:r>
              <a:rPr lang="en-GB" sz="2400" dirty="0" err="1" smtClean="0">
                <a:solidFill>
                  <a:srgbClr val="FFFFFF"/>
                </a:solidFill>
              </a:rPr>
              <a:t>σύνταξη</a:t>
            </a:r>
            <a:r>
              <a:rPr lang="en-GB" sz="2400" dirty="0" smtClean="0">
                <a:solidFill>
                  <a:srgbClr val="FFFFFF"/>
                </a:solidFill>
              </a:rPr>
              <a:t> </a:t>
            </a:r>
            <a:r>
              <a:rPr lang="en-GB" sz="2400" dirty="0" err="1" smtClean="0">
                <a:solidFill>
                  <a:srgbClr val="FFFFFF"/>
                </a:solidFill>
              </a:rPr>
              <a:t>της</a:t>
            </a:r>
            <a:r>
              <a:rPr lang="en-GB" sz="2400" dirty="0" smtClean="0">
                <a:solidFill>
                  <a:srgbClr val="FFFFFF"/>
                </a:solidFill>
              </a:rPr>
              <a:t> </a:t>
            </a:r>
            <a:r>
              <a:rPr lang="en-GB" sz="2400" dirty="0" err="1" smtClean="0">
                <a:solidFill>
                  <a:srgbClr val="FFFFFF"/>
                </a:solidFill>
              </a:rPr>
              <a:t>ανθρώπινης</a:t>
            </a:r>
            <a:r>
              <a:rPr lang="en-GB" sz="2400" dirty="0" smtClean="0">
                <a:solidFill>
                  <a:srgbClr val="FFFFFF"/>
                </a:solidFill>
              </a:rPr>
              <a:t> </a:t>
            </a:r>
            <a:r>
              <a:rPr lang="en-GB" sz="2400" dirty="0" err="1" smtClean="0">
                <a:solidFill>
                  <a:srgbClr val="FFFFFF"/>
                </a:solidFill>
              </a:rPr>
              <a:t>γλώσσας</a:t>
            </a:r>
            <a:r>
              <a:rPr lang="en-GB" sz="2400" dirty="0" smtClean="0">
                <a:solidFill>
                  <a:srgbClr val="FFFFFF"/>
                </a:solidFill>
              </a:rPr>
              <a:t> </a:t>
            </a:r>
            <a:r>
              <a:rPr lang="en-GB" sz="2400" dirty="0" err="1" smtClean="0">
                <a:solidFill>
                  <a:srgbClr val="FFFFFF"/>
                </a:solidFill>
              </a:rPr>
              <a:t>έχει</a:t>
            </a:r>
            <a:r>
              <a:rPr lang="en-GB" sz="2400" dirty="0" smtClean="0">
                <a:solidFill>
                  <a:srgbClr val="FFFFFF"/>
                </a:solidFill>
              </a:rPr>
              <a:t> </a:t>
            </a:r>
            <a:r>
              <a:rPr lang="el-GR" sz="2400" dirty="0" smtClean="0">
                <a:solidFill>
                  <a:srgbClr val="FFFFFF"/>
                </a:solidFill>
              </a:rPr>
              <a:t>επιβληθεί</a:t>
            </a:r>
            <a:r>
              <a:rPr lang="en-GB" sz="2400" dirty="0" smtClean="0">
                <a:solidFill>
                  <a:srgbClr val="FFFFFF"/>
                </a:solidFill>
              </a:rPr>
              <a:t> </a:t>
            </a:r>
            <a:r>
              <a:rPr lang="en-GB" sz="2400" dirty="0" err="1" smtClean="0">
                <a:solidFill>
                  <a:srgbClr val="FFFFFF"/>
                </a:solidFill>
              </a:rPr>
              <a:t>από</a:t>
            </a:r>
            <a:r>
              <a:rPr lang="en-GB" sz="2400" dirty="0" smtClean="0">
                <a:solidFill>
                  <a:srgbClr val="FFFFFF"/>
                </a:solidFill>
              </a:rPr>
              <a:t> </a:t>
            </a:r>
            <a:r>
              <a:rPr lang="en-GB" sz="2400" dirty="0" err="1" smtClean="0">
                <a:solidFill>
                  <a:srgbClr val="FFFFFF"/>
                </a:solidFill>
              </a:rPr>
              <a:t>το</a:t>
            </a:r>
            <a:r>
              <a:rPr lang="en-GB" sz="2400" dirty="0" smtClean="0">
                <a:solidFill>
                  <a:srgbClr val="FFFFFF"/>
                </a:solidFill>
              </a:rPr>
              <a:t> </a:t>
            </a:r>
            <a:r>
              <a:rPr lang="en-GB" sz="2400" dirty="0" err="1" smtClean="0">
                <a:solidFill>
                  <a:srgbClr val="FFFFFF"/>
                </a:solidFill>
              </a:rPr>
              <a:t>μεγάλο</a:t>
            </a:r>
            <a:r>
              <a:rPr lang="en-GB" sz="2400" dirty="0" smtClean="0">
                <a:solidFill>
                  <a:srgbClr val="FFFFFF"/>
                </a:solidFill>
              </a:rPr>
              <a:t> </a:t>
            </a:r>
            <a:r>
              <a:rPr lang="en-GB" sz="2400" dirty="0" err="1" smtClean="0">
                <a:solidFill>
                  <a:srgbClr val="FFFFFF"/>
                </a:solidFill>
              </a:rPr>
              <a:t>αριθμό</a:t>
            </a:r>
            <a:r>
              <a:rPr lang="en-GB" sz="2400" dirty="0" smtClean="0">
                <a:solidFill>
                  <a:srgbClr val="FFFFFF"/>
                </a:solidFill>
              </a:rPr>
              <a:t> </a:t>
            </a:r>
            <a:r>
              <a:rPr lang="el-GR" sz="2400" dirty="0" smtClean="0">
                <a:solidFill>
                  <a:srgbClr val="FFFFFF"/>
                </a:solidFill>
              </a:rPr>
              <a:t>λέξεων</a:t>
            </a:r>
            <a:r>
              <a:rPr lang="en-GB" sz="2400" dirty="0" smtClean="0">
                <a:solidFill>
                  <a:srgbClr val="FFFFFF"/>
                </a:solidFill>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
          <p:cNvSpPr>
            <a:spLocks noGrp="1" noChangeArrowheads="1"/>
          </p:cNvSpPr>
          <p:nvPr>
            <p:ph type="body" idx="4294967295"/>
          </p:nvPr>
        </p:nvSpPr>
        <p:spPr>
          <a:xfrm>
            <a:off x="457200" y="188913"/>
            <a:ext cx="8226425" cy="6335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buFont typeface="Wingdings" pitchFamily="2" charset="2"/>
              <a:buNone/>
            </a:pPr>
            <a:r>
              <a:rPr lang="el-GR" altLang="el-GR" smtClean="0">
                <a:solidFill>
                  <a:srgbClr val="FFFF66"/>
                </a:solidFill>
                <a:effectLst/>
              </a:rPr>
              <a:t>Βόλτα του </a:t>
            </a:r>
            <a:r>
              <a:rPr lang="en-US" altLang="el-GR" smtClean="0">
                <a:solidFill>
                  <a:srgbClr val="FFFF66"/>
                </a:solidFill>
                <a:effectLst/>
              </a:rPr>
              <a:t>K</a:t>
            </a:r>
            <a:r>
              <a:rPr lang="el-GR" altLang="el-GR" smtClean="0">
                <a:solidFill>
                  <a:srgbClr val="FFFF66"/>
                </a:solidFill>
                <a:effectLst/>
              </a:rPr>
              <a:t>άντζι με καρτέλες λεξιγραμμάτων</a:t>
            </a:r>
          </a:p>
        </p:txBody>
      </p:sp>
      <p:pic>
        <p:nvPicPr>
          <p:cNvPr id="112643" name="Picture 4" descr="im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484313"/>
            <a:ext cx="7488238"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3"/>
          <p:cNvSpPr>
            <a:spLocks noGrp="1" noChangeArrowheads="1"/>
          </p:cNvSpPr>
          <p:nvPr>
            <p:ph type="body"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effectLst/>
            </a:endParaRPr>
          </a:p>
        </p:txBody>
      </p:sp>
      <p:pic>
        <p:nvPicPr>
          <p:cNvPr id="113667" name="Picture 4" descr="images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549275"/>
            <a:ext cx="78486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type="body" idx="4294967295"/>
          </p:nvPr>
        </p:nvSpPr>
        <p:spPr>
          <a:xfrm>
            <a:off x="179388" y="333375"/>
            <a:ext cx="8226425" cy="6191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effectLst/>
            </a:endParaRPr>
          </a:p>
        </p:txBody>
      </p:sp>
      <p:pic>
        <p:nvPicPr>
          <p:cNvPr id="114691" name="Picture 4" descr="images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981075"/>
            <a:ext cx="7777163" cy="512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CDF3B77-5815-460B-941D-C6FA1630F34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46</a:t>
            </a:fld>
            <a:endParaRPr lang="en-GB" altLang="el-GR" sz="1200" smtClean="0">
              <a:latin typeface="Arial" panose="020B0604020202020204" pitchFamily="34" charset="0"/>
            </a:endParaRPr>
          </a:p>
        </p:txBody>
      </p:sp>
      <p:sp>
        <p:nvSpPr>
          <p:cNvPr id="34817" name="Rectangle 1"/>
          <p:cNvSpPr>
            <a:spLocks noGrp="1" noChangeArrowheads="1"/>
          </p:cNvSpPr>
          <p:nvPr>
            <p:ph type="title"/>
          </p:nvPr>
        </p:nvSpPr>
        <p:spPr>
          <a:xfrm>
            <a:off x="0" y="-53975"/>
            <a:ext cx="9144000" cy="1466850"/>
          </a:xfrm>
        </p:spPr>
        <p:txBody>
          <a:bodyPr/>
          <a:lstStyle/>
          <a:p>
            <a:pPr eaLnBrk="1" hangingPunct="1">
              <a:lnSpc>
                <a:spcPct val="100000"/>
              </a:lnSpc>
              <a:buClr>
                <a:srgbClr val="FFCC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000" dirty="0" smtClean="0">
                <a:solidFill>
                  <a:srgbClr val="FFFF00"/>
                </a:solidFill>
              </a:rPr>
              <a:t>Μπ</a:t>
            </a:r>
            <a:r>
              <a:rPr lang="en-GB" sz="3000" dirty="0" err="1" smtClean="0">
                <a:solidFill>
                  <a:srgbClr val="FFFF00"/>
                </a:solidFill>
              </a:rPr>
              <a:t>ορούν</a:t>
            </a:r>
            <a:r>
              <a:rPr lang="en-GB" sz="3000" dirty="0" smtClean="0">
                <a:solidFill>
                  <a:srgbClr val="FFFF00"/>
                </a:solidFill>
              </a:rPr>
              <a:t> τα </a:t>
            </a:r>
            <a:r>
              <a:rPr lang="en-GB" sz="3000" dirty="0" err="1" smtClean="0">
                <a:solidFill>
                  <a:srgbClr val="FFFF00"/>
                </a:solidFill>
              </a:rPr>
              <a:t>ζώ</a:t>
            </a:r>
            <a:r>
              <a:rPr lang="en-GB" sz="3000" dirty="0" smtClean="0">
                <a:solidFill>
                  <a:srgbClr val="FFFF00"/>
                </a:solidFill>
              </a:rPr>
              <a:t>α να μάθουν να επικοινωνούν γλωσσικά;</a:t>
            </a:r>
          </a:p>
        </p:txBody>
      </p:sp>
      <p:sp>
        <p:nvSpPr>
          <p:cNvPr id="34818" name="Rectangle 2"/>
          <p:cNvSpPr>
            <a:spLocks noGrp="1" noChangeArrowheads="1"/>
          </p:cNvSpPr>
          <p:nvPr>
            <p:ph type="body" idx="1"/>
          </p:nvPr>
        </p:nvSpPr>
        <p:spPr>
          <a:xfrm>
            <a:off x="0" y="1196975"/>
            <a:ext cx="9144000" cy="5472113"/>
          </a:xfrm>
        </p:spPr>
        <p:txBody>
          <a:bodyPr/>
          <a:lstStyle/>
          <a:p>
            <a:pPr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u="sng" dirty="0" err="1" smtClean="0">
                <a:solidFill>
                  <a:srgbClr val="FFFF00"/>
                </a:solidFill>
              </a:rPr>
              <a:t>Νατιβισμός</a:t>
            </a:r>
            <a:r>
              <a:rPr lang="en-GB" sz="2600" dirty="0" smtClean="0">
                <a:solidFill>
                  <a:srgbClr val="FFFF00"/>
                </a:solidFill>
              </a:rPr>
              <a:t>:</a:t>
            </a:r>
            <a:r>
              <a:rPr lang="en-GB" sz="2600" dirty="0" smtClean="0"/>
              <a:t>  </a:t>
            </a:r>
            <a:r>
              <a:rPr lang="en-GB" sz="2600" b="1" dirty="0" err="1" smtClean="0">
                <a:solidFill>
                  <a:srgbClr val="99FFCC"/>
                </a:solidFill>
              </a:rPr>
              <a:t>Απόπειρες</a:t>
            </a:r>
            <a:r>
              <a:rPr lang="en-GB" sz="2600" b="1" dirty="0" smtClean="0">
                <a:solidFill>
                  <a:srgbClr val="99FFCC"/>
                </a:solidFill>
              </a:rPr>
              <a:t> </a:t>
            </a:r>
            <a:r>
              <a:rPr lang="en-GB" sz="2600" b="1" dirty="0" err="1" smtClean="0">
                <a:solidFill>
                  <a:srgbClr val="99FFCC"/>
                </a:solidFill>
              </a:rPr>
              <a:t>διδασκαλίας</a:t>
            </a:r>
            <a:r>
              <a:rPr lang="en-GB" sz="2600" b="1" dirty="0" smtClean="0">
                <a:solidFill>
                  <a:srgbClr val="99FFCC"/>
                </a:solidFill>
              </a:rPr>
              <a:t> </a:t>
            </a:r>
            <a:r>
              <a:rPr lang="en-GB" sz="2600" b="1" u="sng" dirty="0" err="1" smtClean="0">
                <a:solidFill>
                  <a:srgbClr val="99FFCC"/>
                </a:solidFill>
              </a:rPr>
              <a:t>γλώσσας</a:t>
            </a:r>
            <a:r>
              <a:rPr lang="en-GB" sz="2600" b="1" u="sng" dirty="0" smtClean="0">
                <a:solidFill>
                  <a:srgbClr val="99FFCC"/>
                </a:solidFill>
              </a:rPr>
              <a:t> </a:t>
            </a:r>
            <a:r>
              <a:rPr lang="en-GB" sz="2600" b="1" u="sng" dirty="0" err="1" smtClean="0">
                <a:solidFill>
                  <a:srgbClr val="99FFCC"/>
                </a:solidFill>
              </a:rPr>
              <a:t>σε</a:t>
            </a:r>
            <a:r>
              <a:rPr lang="en-GB" sz="2600" b="1" u="sng" dirty="0" smtClean="0">
                <a:solidFill>
                  <a:srgbClr val="99FFCC"/>
                </a:solidFill>
              </a:rPr>
              <a:t> </a:t>
            </a:r>
            <a:r>
              <a:rPr lang="en-GB" sz="2600" b="1" u="sng" dirty="0" err="1" smtClean="0">
                <a:solidFill>
                  <a:srgbClr val="99FFCC"/>
                </a:solidFill>
              </a:rPr>
              <a:t>ζώα</a:t>
            </a:r>
            <a:r>
              <a:rPr lang="en-GB" sz="2600" b="1" dirty="0" smtClean="0">
                <a:solidFill>
                  <a:srgbClr val="99FFCC"/>
                </a:solidFill>
              </a:rPr>
              <a:t> </a:t>
            </a:r>
            <a:r>
              <a:rPr lang="en-GB" sz="2600" b="1" dirty="0" err="1" smtClean="0">
                <a:solidFill>
                  <a:srgbClr val="99FFCC"/>
                </a:solidFill>
              </a:rPr>
              <a:t>απέτυχαν</a:t>
            </a:r>
            <a:r>
              <a:rPr lang="en-GB" sz="2600" b="1" dirty="0" smtClean="0"/>
              <a:t>.  </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dirty="0" smtClean="0"/>
              <a:t>Η </a:t>
            </a:r>
            <a:r>
              <a:rPr lang="en-GB" sz="2600" b="1" dirty="0" err="1" smtClean="0"/>
              <a:t>γλώσσα</a:t>
            </a:r>
            <a:r>
              <a:rPr lang="en-GB" sz="2600" b="1" dirty="0" smtClean="0"/>
              <a:t> </a:t>
            </a:r>
            <a:r>
              <a:rPr lang="en-GB" sz="2600" b="1" dirty="0" err="1" smtClean="0"/>
              <a:t>είναι</a:t>
            </a:r>
            <a:r>
              <a:rPr lang="en-GB" sz="2600" b="1" dirty="0" smtClean="0"/>
              <a:t> </a:t>
            </a:r>
            <a:r>
              <a:rPr lang="en-GB" sz="2600" b="1" dirty="0" err="1" smtClean="0"/>
              <a:t>επί</a:t>
            </a:r>
            <a:r>
              <a:rPr lang="en-GB" sz="2600" b="1" dirty="0" smtClean="0"/>
              <a:t> </a:t>
            </a:r>
            <a:r>
              <a:rPr lang="en-GB" sz="2600" b="1" dirty="0" err="1" smtClean="0"/>
              <a:t>της</a:t>
            </a:r>
            <a:r>
              <a:rPr lang="en-GB" sz="2600" b="1" dirty="0" smtClean="0"/>
              <a:t> </a:t>
            </a:r>
            <a:r>
              <a:rPr lang="en-GB" sz="2600" b="1" dirty="0" err="1" smtClean="0"/>
              <a:t>ουσίας</a:t>
            </a:r>
            <a:r>
              <a:rPr lang="en-GB" sz="2600" b="1" dirty="0" smtClean="0"/>
              <a:t> </a:t>
            </a:r>
            <a:r>
              <a:rPr lang="el-GR" sz="2600" b="1" dirty="0" smtClean="0"/>
              <a:t>η</a:t>
            </a:r>
            <a:r>
              <a:rPr lang="en-GB" sz="2600" b="1" dirty="0" smtClean="0"/>
              <a:t> </a:t>
            </a:r>
            <a:r>
              <a:rPr lang="en-GB" sz="2600" b="1" dirty="0" err="1" smtClean="0"/>
              <a:t>σύνταξη</a:t>
            </a:r>
            <a:r>
              <a:rPr lang="en-GB" sz="2600" b="1" dirty="0" smtClean="0"/>
              <a:t>.  </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dirty="0" smtClean="0"/>
              <a:t>Η </a:t>
            </a:r>
            <a:r>
              <a:rPr lang="en-GB" sz="2600" b="1" dirty="0" err="1" smtClean="0"/>
              <a:t>σύνταξη</a:t>
            </a:r>
            <a:r>
              <a:rPr lang="en-GB" sz="2600" b="1" dirty="0" smtClean="0"/>
              <a:t> </a:t>
            </a:r>
            <a:r>
              <a:rPr lang="en-GB" sz="2600" b="1" dirty="0" err="1" smtClean="0"/>
              <a:t>τουλάχιστον</a:t>
            </a:r>
            <a:r>
              <a:rPr lang="en-GB" sz="2600" b="1" dirty="0" smtClean="0"/>
              <a:t> </a:t>
            </a:r>
            <a:r>
              <a:rPr lang="en-GB" sz="2600" b="1" dirty="0" err="1" smtClean="0"/>
              <a:t>δυνατή</a:t>
            </a:r>
            <a:r>
              <a:rPr lang="en-GB" sz="2600" b="1" dirty="0" smtClean="0"/>
              <a:t> </a:t>
            </a:r>
            <a:r>
              <a:rPr lang="en-GB" sz="2600" b="1" dirty="0" err="1" smtClean="0"/>
              <a:t>μόνο</a:t>
            </a:r>
            <a:r>
              <a:rPr lang="en-GB" sz="2600" b="1" dirty="0" smtClean="0"/>
              <a:t> </a:t>
            </a:r>
            <a:r>
              <a:rPr lang="en-GB" sz="2600" b="1" dirty="0" err="1" smtClean="0"/>
              <a:t>στον</a:t>
            </a:r>
            <a:r>
              <a:rPr lang="en-GB" sz="2600" b="1" dirty="0" smtClean="0"/>
              <a:t> </a:t>
            </a:r>
            <a:r>
              <a:rPr lang="en-GB" sz="2600" b="1" dirty="0" err="1" smtClean="0"/>
              <a:t>άνθρωπο</a:t>
            </a:r>
            <a:r>
              <a:rPr lang="el-GR" sz="2600" b="1" dirty="0" smtClean="0"/>
              <a:t>. </a:t>
            </a:r>
            <a:r>
              <a:rPr lang="en-GB" sz="2600" b="1" dirty="0" smtClean="0"/>
              <a:t> </a:t>
            </a:r>
            <a:endParaRPr lang="el-GR" sz="2600" b="1" dirty="0" smtClean="0"/>
          </a:p>
          <a:p>
            <a:pPr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u="sng" dirty="0" err="1" smtClean="0">
                <a:solidFill>
                  <a:srgbClr val="FFFF00"/>
                </a:solidFill>
              </a:rPr>
              <a:t>Κονστρουκτιβισμός</a:t>
            </a:r>
            <a:r>
              <a:rPr lang="en-GB" sz="2600" b="1" dirty="0" smtClean="0"/>
              <a:t>:  </a:t>
            </a:r>
            <a:r>
              <a:rPr lang="en-GB" sz="2600" b="1" dirty="0" err="1" smtClean="0"/>
              <a:t>δεδομένα</a:t>
            </a:r>
            <a:r>
              <a:rPr lang="en-GB" sz="2600" b="1" dirty="0" smtClean="0"/>
              <a:t> </a:t>
            </a:r>
            <a:r>
              <a:rPr lang="en-GB" sz="2600" b="1" dirty="0" err="1" smtClean="0"/>
              <a:t>όχι</a:t>
            </a:r>
            <a:r>
              <a:rPr lang="en-GB" sz="2600" b="1" dirty="0" smtClean="0"/>
              <a:t> </a:t>
            </a:r>
            <a:r>
              <a:rPr lang="en-GB" sz="2600" b="1" dirty="0" err="1" smtClean="0"/>
              <a:t>μονοσήμαντα</a:t>
            </a:r>
            <a:r>
              <a:rPr lang="en-GB" sz="2600" b="1" dirty="0" smtClean="0"/>
              <a:t> (</a:t>
            </a:r>
            <a:r>
              <a:rPr lang="en-GB" sz="2000" b="1" dirty="0" smtClean="0"/>
              <a:t>Deacon 1997</a:t>
            </a:r>
            <a:r>
              <a:rPr lang="en-GB" sz="2600" b="1" dirty="0" smtClean="0"/>
              <a:t>)</a:t>
            </a:r>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600" b="1" dirty="0" smtClean="0">
                <a:solidFill>
                  <a:srgbClr val="99FFCC"/>
                </a:solidFill>
              </a:rPr>
              <a:t>Κάποια ζώα έχουν εκπολιτιστεί και έχουν αποκτήσει στοιχειώδεις ικανότητες </a:t>
            </a:r>
            <a:r>
              <a:rPr lang="en-GB" sz="2600" b="1" dirty="0" err="1" smtClean="0">
                <a:solidFill>
                  <a:srgbClr val="99FFCC"/>
                </a:solidFill>
              </a:rPr>
              <a:t>γλωσσικής</a:t>
            </a:r>
            <a:r>
              <a:rPr lang="en-GB" sz="2600" b="1" dirty="0" smtClean="0">
                <a:solidFill>
                  <a:srgbClr val="99FFCC"/>
                </a:solidFill>
              </a:rPr>
              <a:t> </a:t>
            </a:r>
            <a:r>
              <a:rPr lang="en-GB" sz="2600" b="1" dirty="0" err="1" smtClean="0">
                <a:solidFill>
                  <a:srgbClr val="99FFCC"/>
                </a:solidFill>
              </a:rPr>
              <a:t>επικοινωνίας</a:t>
            </a:r>
            <a:r>
              <a:rPr lang="el-GR" sz="2600" b="1" dirty="0" smtClean="0"/>
              <a:t> (π</a:t>
            </a:r>
            <a:r>
              <a:rPr lang="en-GB" sz="2600" b="1" dirty="0" smtClean="0"/>
              <a:t>.χ. </a:t>
            </a:r>
            <a:r>
              <a:rPr lang="en-GB" sz="2600" b="1" dirty="0" err="1" smtClean="0"/>
              <a:t>Κάντζι</a:t>
            </a:r>
            <a:r>
              <a:rPr lang="el-GR" sz="2600" b="1" dirty="0" smtClean="0"/>
              <a:t>)</a:t>
            </a:r>
            <a:r>
              <a:rPr lang="en-GB" sz="2600" b="1" dirty="0" smtClean="0"/>
              <a:t>. </a:t>
            </a:r>
            <a:endParaRPr lang="el-GR" sz="2600" b="1" dirty="0" smtClean="0"/>
          </a:p>
          <a:p>
            <a:pPr lvl="1" eaLnBrk="1" hangingPunct="1">
              <a:lnSpc>
                <a:spcPct val="9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b="1" dirty="0" err="1" smtClean="0">
                <a:solidFill>
                  <a:srgbClr val="99FFCC"/>
                </a:solidFill>
              </a:rPr>
              <a:t>Ορισμένες</a:t>
            </a:r>
            <a:r>
              <a:rPr lang="en-GB" sz="2600" b="1" dirty="0" smtClean="0">
                <a:solidFill>
                  <a:srgbClr val="99FFCC"/>
                </a:solidFill>
              </a:rPr>
              <a:t> </a:t>
            </a:r>
            <a:r>
              <a:rPr lang="en-GB" sz="2600" b="1" dirty="0" err="1" smtClean="0">
                <a:solidFill>
                  <a:srgbClr val="99FFCC"/>
                </a:solidFill>
              </a:rPr>
              <a:t>βιολογικές</a:t>
            </a:r>
            <a:r>
              <a:rPr lang="en-GB" sz="2600" b="1" dirty="0" smtClean="0">
                <a:solidFill>
                  <a:srgbClr val="99FFCC"/>
                </a:solidFill>
              </a:rPr>
              <a:t> </a:t>
            </a:r>
            <a:r>
              <a:rPr lang="en-GB" sz="2600" b="1" dirty="0" err="1" smtClean="0">
                <a:solidFill>
                  <a:srgbClr val="99FFCC"/>
                </a:solidFill>
              </a:rPr>
              <a:t>δυνατότητες</a:t>
            </a:r>
            <a:r>
              <a:rPr lang="en-GB" sz="2600" b="1" dirty="0" smtClean="0">
                <a:solidFill>
                  <a:srgbClr val="99FFCC"/>
                </a:solidFill>
              </a:rPr>
              <a:t> </a:t>
            </a:r>
            <a:r>
              <a:rPr lang="en-GB" sz="2600" b="1" dirty="0" err="1" smtClean="0">
                <a:solidFill>
                  <a:srgbClr val="99FFCC"/>
                </a:solidFill>
              </a:rPr>
              <a:t>απαραίτητες</a:t>
            </a:r>
            <a:r>
              <a:rPr lang="en-GB" sz="2600" b="1" dirty="0" smtClean="0">
                <a:solidFill>
                  <a:srgbClr val="99FFCC"/>
                </a:solidFill>
              </a:rPr>
              <a:t> </a:t>
            </a:r>
            <a:r>
              <a:rPr lang="en-GB" sz="2600" b="1" dirty="0" err="1" smtClean="0">
                <a:solidFill>
                  <a:srgbClr val="99FFCC"/>
                </a:solidFill>
              </a:rPr>
              <a:t>για</a:t>
            </a:r>
            <a:r>
              <a:rPr lang="en-GB" sz="2600" b="1" dirty="0" smtClean="0">
                <a:solidFill>
                  <a:srgbClr val="99FFCC"/>
                </a:solidFill>
              </a:rPr>
              <a:t> </a:t>
            </a:r>
            <a:r>
              <a:rPr lang="en-GB" sz="2600" b="1" dirty="0" err="1" smtClean="0">
                <a:solidFill>
                  <a:srgbClr val="99FFCC"/>
                </a:solidFill>
              </a:rPr>
              <a:t>τη</a:t>
            </a:r>
            <a:r>
              <a:rPr lang="en-GB" sz="2600" b="1" dirty="0" smtClean="0">
                <a:solidFill>
                  <a:srgbClr val="99FFCC"/>
                </a:solidFill>
              </a:rPr>
              <a:t>  </a:t>
            </a:r>
            <a:r>
              <a:rPr lang="en-GB" sz="2600" b="1" dirty="0" err="1" smtClean="0">
                <a:solidFill>
                  <a:srgbClr val="99FFCC"/>
                </a:solidFill>
              </a:rPr>
              <a:t>μάθηση</a:t>
            </a:r>
            <a:r>
              <a:rPr lang="en-GB" sz="2600" b="1" dirty="0" smtClean="0">
                <a:solidFill>
                  <a:srgbClr val="99FFCC"/>
                </a:solidFill>
              </a:rPr>
              <a:t> </a:t>
            </a:r>
            <a:r>
              <a:rPr lang="en-GB" sz="2600" b="1" dirty="0" err="1" smtClean="0">
                <a:solidFill>
                  <a:srgbClr val="99FFCC"/>
                </a:solidFill>
              </a:rPr>
              <a:t>γλώσσας</a:t>
            </a:r>
            <a:r>
              <a:rPr lang="en-GB" sz="2600" b="1" dirty="0" smtClean="0">
                <a:solidFill>
                  <a:srgbClr val="99FFCC"/>
                </a:solidFill>
              </a:rPr>
              <a:t> </a:t>
            </a:r>
            <a:r>
              <a:rPr lang="en-GB" sz="2600" b="1" dirty="0" err="1" smtClean="0">
                <a:solidFill>
                  <a:srgbClr val="99FFCC"/>
                </a:solidFill>
              </a:rPr>
              <a:t>στον</a:t>
            </a:r>
            <a:r>
              <a:rPr lang="en-GB" sz="2600" b="1" dirty="0" smtClean="0">
                <a:solidFill>
                  <a:srgbClr val="99FFCC"/>
                </a:solidFill>
              </a:rPr>
              <a:t> </a:t>
            </a:r>
            <a:r>
              <a:rPr lang="en-GB" sz="2600" b="1" dirty="0" err="1" smtClean="0">
                <a:solidFill>
                  <a:srgbClr val="99FFCC"/>
                </a:solidFill>
              </a:rPr>
              <a:t>άνθρωπο</a:t>
            </a:r>
            <a:r>
              <a:rPr lang="en-GB" sz="2600" b="1" dirty="0" smtClean="0">
                <a:solidFill>
                  <a:srgbClr val="99FFCC"/>
                </a:solidFill>
              </a:rPr>
              <a:t> </a:t>
            </a:r>
            <a:r>
              <a:rPr lang="en-GB" sz="2600" b="1" dirty="0" err="1" smtClean="0">
                <a:solidFill>
                  <a:srgbClr val="99FFCC"/>
                </a:solidFill>
              </a:rPr>
              <a:t>ενυπάρχουν</a:t>
            </a:r>
            <a:r>
              <a:rPr lang="en-GB" sz="2600" b="1" dirty="0" smtClean="0">
                <a:solidFill>
                  <a:srgbClr val="99FFCC"/>
                </a:solidFill>
              </a:rPr>
              <a:t> </a:t>
            </a:r>
            <a:r>
              <a:rPr lang="en-GB" sz="2600" b="1" dirty="0" err="1" smtClean="0">
                <a:solidFill>
                  <a:srgbClr val="99FFCC"/>
                </a:solidFill>
              </a:rPr>
              <a:t>και</a:t>
            </a:r>
            <a:r>
              <a:rPr lang="en-GB" sz="2600" b="1" dirty="0" smtClean="0">
                <a:solidFill>
                  <a:srgbClr val="99FFCC"/>
                </a:solidFill>
              </a:rPr>
              <a:t> </a:t>
            </a:r>
            <a:r>
              <a:rPr lang="en-GB" sz="2600" b="1" dirty="0" err="1" smtClean="0">
                <a:solidFill>
                  <a:srgbClr val="99FFCC"/>
                </a:solidFill>
              </a:rPr>
              <a:t>σε</a:t>
            </a:r>
            <a:r>
              <a:rPr lang="en-GB" sz="2600" b="1" dirty="0" smtClean="0">
                <a:solidFill>
                  <a:srgbClr val="99FFCC"/>
                </a:solidFill>
              </a:rPr>
              <a:t> </a:t>
            </a:r>
            <a:r>
              <a:rPr lang="en-GB" sz="2600" b="1" dirty="0" err="1" smtClean="0">
                <a:solidFill>
                  <a:srgbClr val="99FFCC"/>
                </a:solidFill>
              </a:rPr>
              <a:t>άλλα</a:t>
            </a:r>
            <a:r>
              <a:rPr lang="en-GB" sz="2600" b="1" dirty="0" smtClean="0">
                <a:solidFill>
                  <a:srgbClr val="99FFCC"/>
                </a:solidFill>
              </a:rPr>
              <a:t> </a:t>
            </a:r>
            <a:r>
              <a:rPr lang="en-GB" sz="2600" b="1" dirty="0" err="1" smtClean="0">
                <a:solidFill>
                  <a:srgbClr val="99FFCC"/>
                </a:solidFill>
              </a:rPr>
              <a:t>ζώα</a:t>
            </a:r>
            <a:r>
              <a:rPr lang="en-GB" sz="2600" b="1" dirty="0" smtClean="0"/>
              <a:t> (</a:t>
            </a:r>
            <a:r>
              <a:rPr lang="en-GB" sz="2600" b="1" dirty="0" err="1" smtClean="0"/>
              <a:t>π.χ</a:t>
            </a:r>
            <a:r>
              <a:rPr lang="en-GB" sz="2600" b="1" dirty="0" smtClean="0"/>
              <a:t>. </a:t>
            </a:r>
            <a:r>
              <a:rPr lang="el-GR" sz="2600" b="1" dirty="0" smtClean="0"/>
              <a:t>καλή </a:t>
            </a:r>
            <a:r>
              <a:rPr lang="en-GB" sz="2600" b="1" dirty="0" err="1" smtClean="0"/>
              <a:t>ακουστική</a:t>
            </a:r>
            <a:r>
              <a:rPr lang="en-GB" sz="2600" b="1" dirty="0" smtClean="0"/>
              <a:t> </a:t>
            </a:r>
            <a:r>
              <a:rPr lang="en-GB" sz="2600" b="1" dirty="0" err="1" smtClean="0"/>
              <a:t>αντίληψη</a:t>
            </a:r>
            <a:r>
              <a:rPr lang="en-GB" sz="2600" b="1" dirty="0" smtClean="0"/>
              <a:t> </a:t>
            </a:r>
            <a:r>
              <a:rPr lang="en-GB" sz="2600" b="1" dirty="0" err="1" smtClean="0"/>
              <a:t>ομιλίας</a:t>
            </a:r>
            <a:r>
              <a:rPr lang="en-GB" sz="2600" b="1" dirty="0" smtClean="0"/>
              <a:t>, </a:t>
            </a:r>
            <a:r>
              <a:rPr lang="en-GB" sz="2600" b="1" dirty="0" err="1" smtClean="0"/>
              <a:t>χρήση</a:t>
            </a:r>
            <a:r>
              <a:rPr lang="en-GB" sz="2600" b="1" dirty="0" smtClean="0"/>
              <a:t> </a:t>
            </a:r>
            <a:r>
              <a:rPr lang="en-GB" sz="2600" b="1" dirty="0" err="1" smtClean="0"/>
              <a:t>συμβόλων</a:t>
            </a:r>
            <a:r>
              <a:rPr lang="en-GB" sz="2600" b="1" dirty="0" smtClean="0"/>
              <a:t>, </a:t>
            </a:r>
            <a:r>
              <a:rPr lang="en-GB" sz="2600" b="1" dirty="0" err="1" smtClean="0"/>
              <a:t>κατανόηση</a:t>
            </a:r>
            <a:r>
              <a:rPr lang="en-GB" sz="2600" b="1" dirty="0" smtClean="0"/>
              <a:t> </a:t>
            </a:r>
            <a:r>
              <a:rPr lang="en-GB" sz="2600" b="1" dirty="0" err="1" smtClean="0"/>
              <a:t>και</a:t>
            </a:r>
            <a:r>
              <a:rPr lang="en-GB" sz="2600" b="1" dirty="0" smtClean="0"/>
              <a:t> </a:t>
            </a:r>
            <a:r>
              <a:rPr lang="en-GB" sz="2600" b="1" dirty="0" err="1" smtClean="0"/>
              <a:t>αφηρημένων</a:t>
            </a:r>
            <a:r>
              <a:rPr lang="en-GB" sz="2600" b="1" dirty="0" smtClean="0"/>
              <a:t> </a:t>
            </a:r>
            <a:r>
              <a:rPr lang="en-GB" sz="2600" b="1" dirty="0" err="1" smtClean="0"/>
              <a:t>εννοιών</a:t>
            </a:r>
            <a:r>
              <a:rPr lang="en-GB" sz="2600" b="1" dirty="0" smtClean="0"/>
              <a:t> </a:t>
            </a:r>
            <a:r>
              <a:rPr lang="en-GB" sz="2600" b="1" dirty="0" err="1" smtClean="0"/>
              <a:t>ενός</a:t>
            </a:r>
            <a:r>
              <a:rPr lang="en-GB" sz="2600" b="1" dirty="0" smtClean="0"/>
              <a:t> </a:t>
            </a:r>
            <a:r>
              <a:rPr lang="en-GB" sz="2600" b="1" dirty="0" err="1" smtClean="0"/>
              <a:t>επιπέδου</a:t>
            </a:r>
            <a:r>
              <a:rPr lang="en-GB" sz="2600" b="1" dirty="0" smtClean="0"/>
              <a:t> </a:t>
            </a:r>
            <a:r>
              <a:rPr lang="en-GB" sz="2600" b="1" dirty="0" err="1" smtClean="0"/>
              <a:t>τουλάχιστον</a:t>
            </a:r>
            <a:r>
              <a:rPr lang="en-GB" sz="2600" b="1" dirty="0" smtClean="0"/>
              <a:t>).  </a:t>
            </a:r>
            <a:r>
              <a:rPr lang="en-GB" sz="2600" b="1" dirty="0" err="1" smtClean="0"/>
              <a:t>Δεν</a:t>
            </a:r>
            <a:r>
              <a:rPr lang="en-GB" sz="2600" b="1" dirty="0" smtClean="0"/>
              <a:t> </a:t>
            </a:r>
            <a:r>
              <a:rPr lang="en-GB" sz="2600" b="1" dirty="0" err="1" smtClean="0"/>
              <a:t>συμπίπτουν</a:t>
            </a:r>
            <a:r>
              <a:rPr lang="en-GB" sz="2600" b="1" dirty="0" smtClean="0"/>
              <a:t> </a:t>
            </a:r>
            <a:r>
              <a:rPr lang="en-GB" sz="2600" b="1" dirty="0" err="1" smtClean="0"/>
              <a:t>ωστόσο</a:t>
            </a:r>
            <a:r>
              <a:rPr lang="en-GB" sz="2600" b="1" dirty="0" smtClean="0"/>
              <a:t> </a:t>
            </a:r>
            <a:r>
              <a:rPr lang="en-GB" sz="2600" b="1" dirty="0" err="1" smtClean="0"/>
              <a:t>όλες</a:t>
            </a:r>
            <a:r>
              <a:rPr lang="en-GB" sz="2600" b="1" dirty="0" smtClean="0"/>
              <a:t> </a:t>
            </a:r>
            <a:r>
              <a:rPr lang="el-GR" sz="2600" b="1" dirty="0" smtClean="0"/>
              <a:t> οι προϋποθέσεις και </a:t>
            </a:r>
            <a:r>
              <a:rPr lang="en-GB" sz="2600" b="1" dirty="0" err="1" smtClean="0"/>
              <a:t>οι</a:t>
            </a:r>
            <a:r>
              <a:rPr lang="en-GB" sz="2600" b="1" dirty="0" smtClean="0"/>
              <a:t> </a:t>
            </a:r>
            <a:r>
              <a:rPr lang="en-GB" sz="2600" b="1" dirty="0" err="1" smtClean="0"/>
              <a:t>κοινωνικές</a:t>
            </a:r>
            <a:r>
              <a:rPr lang="en-GB" sz="2600" b="1" dirty="0" smtClean="0"/>
              <a:t> </a:t>
            </a:r>
            <a:r>
              <a:rPr lang="en-GB" sz="2600" b="1" dirty="0" err="1" smtClean="0"/>
              <a:t>συνθήκες</a:t>
            </a:r>
            <a:r>
              <a:rPr lang="en-GB" sz="2600" b="1" dirty="0" smtClean="0"/>
              <a:t> </a:t>
            </a:r>
            <a:r>
              <a:rPr lang="en-GB" sz="2600" b="1" dirty="0" err="1" smtClean="0"/>
              <a:t>που</a:t>
            </a:r>
            <a:r>
              <a:rPr lang="en-GB" sz="2600" b="1" dirty="0" smtClean="0"/>
              <a:t> </a:t>
            </a:r>
            <a:r>
              <a:rPr lang="en-GB" sz="2600" b="1" dirty="0" err="1" smtClean="0"/>
              <a:t>επιτρέπουν</a:t>
            </a:r>
            <a:r>
              <a:rPr lang="en-GB" sz="2600" b="1" dirty="0" smtClean="0"/>
              <a:t> </a:t>
            </a:r>
            <a:r>
              <a:rPr lang="en-GB" sz="2600" b="1" dirty="0" err="1" smtClean="0"/>
              <a:t>ανάπτυξη</a:t>
            </a:r>
            <a:r>
              <a:rPr lang="en-GB" sz="2600" b="1" dirty="0" smtClean="0"/>
              <a:t> </a:t>
            </a:r>
            <a:r>
              <a:rPr lang="en-GB" sz="2600" b="1" dirty="0" err="1" smtClean="0"/>
              <a:t>γλωσσικού</a:t>
            </a:r>
            <a:r>
              <a:rPr lang="en-GB" sz="2600" b="1" dirty="0" smtClean="0"/>
              <a:t> </a:t>
            </a:r>
            <a:r>
              <a:rPr lang="en-GB" sz="2600" b="1" dirty="0" err="1" smtClean="0"/>
              <a:t>συστήματος</a:t>
            </a:r>
            <a:r>
              <a:rPr lang="en-GB" sz="2600" b="1" dirty="0" smtClean="0"/>
              <a:t> </a:t>
            </a:r>
            <a:r>
              <a:rPr lang="en-GB" sz="2600" b="1" dirty="0" err="1" smtClean="0"/>
              <a:t>τόσο</a:t>
            </a:r>
            <a:r>
              <a:rPr lang="en-GB" sz="2600" b="1" dirty="0" smtClean="0"/>
              <a:t> </a:t>
            </a:r>
            <a:r>
              <a:rPr lang="en-GB" sz="2600" b="1" dirty="0" err="1" smtClean="0"/>
              <a:t>περίπλοκου</a:t>
            </a:r>
            <a:r>
              <a:rPr lang="en-GB" sz="2600" b="1" dirty="0" smtClean="0"/>
              <a:t> </a:t>
            </a:r>
            <a:r>
              <a:rPr lang="en-GB" sz="2600" b="1" dirty="0" err="1" smtClean="0"/>
              <a:t>όσο</a:t>
            </a:r>
            <a:r>
              <a:rPr lang="en-GB" sz="2600" b="1" dirty="0" smtClean="0"/>
              <a:t> </a:t>
            </a:r>
            <a:r>
              <a:rPr lang="en-GB" sz="2600" b="1" dirty="0" err="1" smtClean="0"/>
              <a:t>στον</a:t>
            </a:r>
            <a:r>
              <a:rPr lang="en-GB" sz="2600" b="1" dirty="0" smtClean="0"/>
              <a:t> </a:t>
            </a:r>
            <a:r>
              <a:rPr lang="en-GB" sz="2600" b="1" dirty="0" err="1" smtClean="0"/>
              <a:t>άνθρωπο</a:t>
            </a:r>
            <a:r>
              <a:rPr lang="en-GB" sz="2600" b="1" dirty="0" smtClean="0"/>
              <a:t>.</a:t>
            </a:r>
            <a:endParaRPr lang="el-GR" sz="2600" b="1" dirty="0" smtClean="0"/>
          </a:p>
          <a:p>
            <a:pPr lvl="1" eaLnBrk="1" hangingPunct="1">
              <a:lnSpc>
                <a:spcPct val="9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600" dirty="0"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a:ln>
            <a:miter lim="800000"/>
          </a:ln>
        </p:spPr>
        <p:txBody>
          <a:bodyPr lIns="91440" tIns="45720" rIns="91440" bIns="45720" rtlCol="0">
            <a:normAutofit/>
          </a:bodyPr>
          <a:lstStyle/>
          <a:p>
            <a:pPr>
              <a:defRPr/>
            </a:pPr>
            <a:r>
              <a:rPr lang="el-GR" dirty="0"/>
              <a:t>Τέλος Ενότητας</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l-GR" sz="3200" dirty="0">
                <a:solidFill>
                  <a:schemeClr val="hlink"/>
                </a:solidFill>
              </a:rPr>
              <a:t>Χρηματοδότηση</a:t>
            </a:r>
          </a:p>
        </p:txBody>
      </p:sp>
      <p:sp>
        <p:nvSpPr>
          <p:cNvPr id="119811" name="Content Placeholder 2"/>
          <p:cNvSpPr>
            <a:spLocks noGrp="1"/>
          </p:cNvSpPr>
          <p:nvPr>
            <p:ph idx="1"/>
          </p:nvPr>
        </p:nvSpPr>
        <p:spPr>
          <a:xfrm>
            <a:off x="457200" y="1341438"/>
            <a:ext cx="8229600" cy="4525962"/>
          </a:xfrm>
        </p:spPr>
        <p:txBody>
          <a:bodyPr/>
          <a:lstStyle/>
          <a:p>
            <a:r>
              <a:rPr lang="el-GR" altLang="el-GR" sz="2000" dirty="0" smtClean="0">
                <a:effectLst/>
              </a:rPr>
              <a:t>Το παρόν εκπαιδευτικό υλικό έχει αναπτυχθεί στο πλαίσιο του εκπαιδευτικού έργου του διδάσκοντα.</a:t>
            </a:r>
            <a:endParaRPr lang="en-US" altLang="el-GR" sz="2000" dirty="0" smtClean="0">
              <a:effectLst/>
            </a:endParaRPr>
          </a:p>
          <a:p>
            <a:r>
              <a:rPr lang="el-GR" altLang="el-GR" sz="2000" dirty="0" smtClean="0">
                <a:effectLst/>
              </a:rPr>
              <a:t>Το έργο «</a:t>
            </a:r>
            <a:r>
              <a:rPr lang="el-GR" altLang="el-GR" sz="2000" b="1" dirty="0" smtClean="0">
                <a:effectLst/>
              </a:rPr>
              <a:t>Ανοικτά Ακαδημαϊκά Μαθήματα στο Πανεπιστήμιο Αθηνών</a:t>
            </a:r>
            <a:r>
              <a:rPr lang="el-GR" altLang="el-GR" sz="2000" dirty="0" smtClean="0">
                <a:effectLst/>
              </a:rPr>
              <a:t>» έχει χρηματοδοτήσει μόνο την αναδιαμόρφωση του εκπαιδευτικού υλικού. </a:t>
            </a:r>
            <a:endParaRPr lang="en-US" altLang="el-GR" sz="2000" dirty="0" smtClean="0">
              <a:effectLst/>
            </a:endParaRPr>
          </a:p>
          <a:p>
            <a:r>
              <a:rPr lang="el-GR" altLang="el-GR" sz="2000" dirty="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19812"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C00"/>
                </a:solidFill>
              </a:rPr>
              <a:t>Σημειωματα</a:t>
            </a:r>
            <a:endParaRPr lang="el-GR" sz="4400" dirty="0">
              <a:solidFill>
                <a:srgbClr val="FFCC00"/>
              </a:solidFill>
            </a:endParaRPr>
          </a:p>
        </p:txBody>
      </p:sp>
      <p:sp>
        <p:nvSpPr>
          <p:cNvPr id="5" name="Text Placeholder 4"/>
          <p:cNvSpPr>
            <a:spLocks noGrp="1"/>
          </p:cNvSpPr>
          <p:nvPr>
            <p:ph type="body" idx="1"/>
          </p:nvPr>
        </p:nvSpPr>
        <p:spPr/>
        <p:txBody>
          <a:bodyPr/>
          <a:lstStyle/>
          <a:p>
            <a:pPr>
              <a:defRPr/>
            </a:pP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4313"/>
            <a:ext cx="9144000" cy="6454775"/>
          </a:xfrm>
        </p:spPr>
        <p:txBody>
          <a:bodyPr/>
          <a:lstStyle/>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u="sng" dirty="0" err="1" smtClean="0">
                <a:solidFill>
                  <a:srgbClr val="FFFF00"/>
                </a:solidFill>
              </a:rPr>
              <a:t>Αργότερα</a:t>
            </a:r>
            <a:r>
              <a:rPr lang="en-GB" b="1" u="sng" dirty="0" smtClean="0">
                <a:solidFill>
                  <a:srgbClr val="FFFF00"/>
                </a:solidFill>
              </a:rPr>
              <a:t> </a:t>
            </a:r>
            <a:r>
              <a:rPr lang="en-GB" b="1" u="sng" dirty="0" err="1" smtClean="0">
                <a:solidFill>
                  <a:srgbClr val="FFFF00"/>
                </a:solidFill>
              </a:rPr>
              <a:t>ωστόσο</a:t>
            </a:r>
            <a:r>
              <a:rPr lang="el-GR" b="1" dirty="0" smtClean="0">
                <a:solidFill>
                  <a:srgbClr val="FFFF00"/>
                </a:solidFill>
              </a:rPr>
              <a:t>,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u="sng" dirty="0" smtClean="0">
                <a:solidFill>
                  <a:srgbClr val="FFFF00"/>
                </a:solidFill>
              </a:rPr>
              <a:t>κάποιος μετριασμός</a:t>
            </a:r>
            <a:r>
              <a:rPr lang="el-GR" b="1" dirty="0" smtClean="0">
                <a:solidFill>
                  <a:srgbClr val="FFFF00"/>
                </a:solidFill>
              </a:rPr>
              <a:t> αρχικών συμπερασμάτων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FFFF00"/>
                </a:solidFill>
              </a:rPr>
              <a:t>ότι η μίμηση άχρηστη</a:t>
            </a:r>
            <a:r>
              <a:rPr lang="el-GR" b="1" dirty="0" smtClean="0"/>
              <a:t>:</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b="1" dirty="0" smtClean="0"/>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99FFCC"/>
                </a:solidFill>
              </a:rPr>
              <a:t>Η</a:t>
            </a:r>
            <a:r>
              <a:rPr lang="en-GB" b="1" dirty="0" smtClean="0">
                <a:solidFill>
                  <a:srgbClr val="99FFCC"/>
                </a:solidFill>
              </a:rPr>
              <a:t> </a:t>
            </a:r>
            <a:r>
              <a:rPr lang="en-GB" b="1" dirty="0" err="1" smtClean="0">
                <a:solidFill>
                  <a:srgbClr val="99FFCC"/>
                </a:solidFill>
              </a:rPr>
              <a:t>μίμηση</a:t>
            </a:r>
            <a:r>
              <a:rPr lang="en-GB" b="1" dirty="0" smtClean="0">
                <a:solidFill>
                  <a:srgbClr val="99FFCC"/>
                </a:solidFill>
              </a:rPr>
              <a:t> </a:t>
            </a:r>
            <a:r>
              <a:rPr lang="en-GB" b="1" dirty="0" err="1" smtClean="0">
                <a:solidFill>
                  <a:srgbClr val="99FFCC"/>
                </a:solidFill>
              </a:rPr>
              <a:t>θα</a:t>
            </a:r>
            <a:r>
              <a:rPr lang="en-GB" b="1" dirty="0" smtClean="0">
                <a:solidFill>
                  <a:srgbClr val="99FFCC"/>
                </a:solidFill>
              </a:rPr>
              <a:t> </a:t>
            </a:r>
            <a:r>
              <a:rPr lang="el-GR" b="1" dirty="0" smtClean="0">
                <a:solidFill>
                  <a:srgbClr val="99FFCC"/>
                </a:solidFill>
              </a:rPr>
              <a:t>θεωρηθεί </a:t>
            </a:r>
            <a:r>
              <a:rPr lang="en-GB" b="1" dirty="0" err="1" smtClean="0">
                <a:solidFill>
                  <a:srgbClr val="99FFCC"/>
                </a:solidFill>
              </a:rPr>
              <a:t>πιο</a:t>
            </a:r>
            <a:r>
              <a:rPr lang="en-GB" b="1" dirty="0" smtClean="0">
                <a:solidFill>
                  <a:srgbClr val="99FFCC"/>
                </a:solidFill>
              </a:rPr>
              <a:t> </a:t>
            </a:r>
            <a:r>
              <a:rPr lang="en-GB" b="1" dirty="0" err="1" smtClean="0">
                <a:solidFill>
                  <a:srgbClr val="99FFCC"/>
                </a:solidFill>
              </a:rPr>
              <a:t>σημαντικ</a:t>
            </a:r>
            <a:r>
              <a:rPr lang="el-GR" b="1" dirty="0" smtClean="0">
                <a:solidFill>
                  <a:srgbClr val="99FFCC"/>
                </a:solidFill>
              </a:rPr>
              <a:t>ή</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solidFill>
                  <a:srgbClr val="99FFCC"/>
                </a:solidFill>
              </a:rPr>
              <a:t> </a:t>
            </a:r>
            <a:r>
              <a:rPr lang="en-GB" b="1" dirty="0" err="1" smtClean="0"/>
              <a:t>απ</a:t>
            </a:r>
            <a:r>
              <a:rPr lang="en-GB" b="1" dirty="0" smtClean="0"/>
              <a:t>΄ </a:t>
            </a:r>
            <a:r>
              <a:rPr lang="en-GB" b="1" dirty="0" err="1" smtClean="0"/>
              <a:t>ότι</a:t>
            </a:r>
            <a:r>
              <a:rPr lang="en-GB" b="1" dirty="0" smtClean="0"/>
              <a:t> </a:t>
            </a:r>
            <a:r>
              <a:rPr lang="en-GB" b="1" dirty="0" err="1" smtClean="0"/>
              <a:t>αρχικά</a:t>
            </a:r>
            <a:endParaRPr lang="el-GR" b="1" dirty="0" smtClean="0"/>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γιατί αναγκαία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σε ορισμένες τουλάχιστον περιπτώσεις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π.χ</a:t>
            </a:r>
            <a:r>
              <a:rPr lang="en-GB" b="1" dirty="0" smtClean="0"/>
              <a:t>. </a:t>
            </a:r>
            <a:endParaRPr lang="el-GR" b="1" dirty="0" smtClean="0"/>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t>στη</a:t>
            </a:r>
            <a:r>
              <a:rPr lang="en-GB" b="1" dirty="0" smtClean="0"/>
              <a:t> </a:t>
            </a:r>
            <a:r>
              <a:rPr lang="en-GB" b="1" dirty="0" err="1" smtClean="0"/>
              <a:t>μάθηση</a:t>
            </a:r>
            <a:r>
              <a:rPr lang="en-GB" b="1" dirty="0" smtClean="0"/>
              <a:t> </a:t>
            </a:r>
            <a:r>
              <a:rPr lang="en-GB" b="1" dirty="0" err="1" smtClean="0"/>
              <a:t>ανώμαλων</a:t>
            </a:r>
            <a:r>
              <a:rPr lang="en-GB" b="1" dirty="0" smtClean="0"/>
              <a:t> </a:t>
            </a:r>
            <a:r>
              <a:rPr lang="el-GR" b="1" dirty="0" smtClean="0"/>
              <a:t>γραμματικών </a:t>
            </a:r>
            <a:r>
              <a:rPr lang="en-GB" b="1" dirty="0" err="1" smtClean="0"/>
              <a:t>τύπων</a:t>
            </a:r>
            <a:r>
              <a:rPr lang="en-GB" b="1" dirty="0" smtClean="0"/>
              <a:t>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smtClean="0"/>
              <a:t>(</a:t>
            </a:r>
            <a:r>
              <a:rPr lang="en-GB" b="1" dirty="0" err="1" smtClean="0"/>
              <a:t>όπως</a:t>
            </a:r>
            <a:r>
              <a:rPr lang="en-GB" b="1" dirty="0" smtClean="0"/>
              <a:t> </a:t>
            </a:r>
            <a:r>
              <a:rPr lang="el-GR" b="1" i="1" dirty="0" smtClean="0"/>
              <a:t>λέω-είπα</a:t>
            </a:r>
            <a:r>
              <a:rPr lang="en-US" b="1" i="1" dirty="0" smtClean="0"/>
              <a:t>, </a:t>
            </a:r>
            <a:r>
              <a:rPr lang="el-GR" b="1" i="1" dirty="0" smtClean="0"/>
              <a:t>έρχομαι-ήλθα</a:t>
            </a:r>
            <a:r>
              <a:rPr lang="en-GB" b="1" dirty="0" smtClean="0"/>
              <a:t>)</a:t>
            </a:r>
            <a:r>
              <a:rPr lang="el-GR" b="1" dirty="0" smtClean="0"/>
              <a:t>,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περισσότερο στο λεξιλόγιο απ’ ότι στη γραμματική,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b="1" dirty="0" smtClean="0"/>
              <a:t>σε ιδιωματισμούς κλπ.   </a:t>
            </a:r>
            <a:endParaRPr lang="en-GB" b="1" dirty="0" smtClean="0"/>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dirty="0" smtClean="0"/>
          </a:p>
        </p:txBody>
      </p:sp>
      <p:sp>
        <p:nvSpPr>
          <p:cNvPr id="46083"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4ED8A17-49F7-4B59-A9CB-EB51BF846DB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5</a:t>
            </a:fld>
            <a:endParaRPr lang="en-GB" altLang="el-GR" sz="1200" smtClean="0">
              <a:latin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lstStyle/>
          <a:p>
            <a:pPr eaLnBrk="1" hangingPunct="1">
              <a:defRPr/>
            </a:pPr>
            <a:r>
              <a:rPr lang="el-GR" sz="3200" dirty="0">
                <a:solidFill>
                  <a:srgbClr val="FFCC00"/>
                </a:solidFill>
              </a:rPr>
              <a:t>Σημείωμα Ιστορικού Εκδόσεων</a:t>
            </a:r>
            <a:r>
              <a:rPr lang="en-US" sz="3200" dirty="0">
                <a:solidFill>
                  <a:srgbClr val="FFCC00"/>
                </a:solidFill>
              </a:rPr>
              <a:t> </a:t>
            </a:r>
            <a:r>
              <a:rPr lang="el-GR" sz="3200" dirty="0">
                <a:solidFill>
                  <a:srgbClr val="FFCC00"/>
                </a:solidFill>
              </a:rPr>
              <a:t>Έργου</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Wingdings" panose="05000000000000000000" pitchFamily="2" charset="2"/>
              <a:buNone/>
              <a:defRPr/>
            </a:pPr>
            <a:r>
              <a:rPr lang="el-GR" sz="2000" dirty="0" smtClean="0">
                <a:effectLst/>
              </a:rPr>
              <a:t>Το </a:t>
            </a:r>
            <a:r>
              <a:rPr lang="el-GR" sz="2000" dirty="0">
                <a:effectLst/>
              </a:rPr>
              <a:t>παρόν έργο αποτελεί την έκδοση </a:t>
            </a:r>
            <a:r>
              <a:rPr lang="el-GR" sz="2000" dirty="0" smtClean="0">
                <a:effectLst/>
              </a:rPr>
              <a:t>1.0.</a:t>
            </a:r>
          </a:p>
          <a:p>
            <a:pPr marL="0" indent="0">
              <a:buFont typeface="Wingdings" panose="05000000000000000000" pitchFamily="2" charset="2"/>
              <a:buNone/>
              <a:defRPr/>
            </a:pPr>
            <a:r>
              <a:rPr lang="el-GR" sz="2000" dirty="0">
                <a:effectLst/>
              </a:rPr>
              <a:t>Έχουν προηγηθεί οι κάτωθι εκδόσεις:</a:t>
            </a:r>
          </a:p>
          <a:p>
            <a:pPr>
              <a:defRPr/>
            </a:pPr>
            <a:r>
              <a:rPr lang="el-GR" sz="2000" dirty="0">
                <a:effectLst/>
              </a:rPr>
              <a:t>Έκδοση </a:t>
            </a:r>
            <a:r>
              <a:rPr lang="el-GR" sz="2000" dirty="0" smtClean="0">
                <a:effectLst/>
              </a:rPr>
              <a:t>διαθέσιμη </a:t>
            </a:r>
            <a:r>
              <a:rPr lang="el-GR" sz="2000" dirty="0">
                <a:effectLst/>
                <a:hlinkClick r:id="rId3"/>
              </a:rPr>
              <a:t>εδώ</a:t>
            </a:r>
            <a:r>
              <a:rPr lang="el-GR" sz="2000" dirty="0">
                <a:effectLst/>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miter lim="800000"/>
          </a:ln>
        </p:spPr>
        <p:txBody>
          <a:bodyPr lIns="91440" tIns="45720" rIns="91440" bIns="45720"/>
          <a:lstStyle/>
          <a:p>
            <a:pPr eaLnBrk="1" hangingPunct="1">
              <a:defRPr/>
            </a:pPr>
            <a:r>
              <a:rPr lang="el-GR" sz="3200" dirty="0">
                <a:solidFill>
                  <a:srgbClr val="FFCC00"/>
                </a:solidFill>
              </a:rPr>
              <a:t>Σημείωμα Αναφοράς</a:t>
            </a:r>
          </a:p>
        </p:txBody>
      </p:sp>
      <p:sp>
        <p:nvSpPr>
          <p:cNvPr id="125955" name="Content Placeholder 2"/>
          <p:cNvSpPr>
            <a:spLocks noGrp="1"/>
          </p:cNvSpPr>
          <p:nvPr>
            <p:ph idx="1"/>
          </p:nvPr>
        </p:nvSpPr>
        <p:spPr/>
        <p:txBody>
          <a:bodyPr/>
          <a:lstStyle/>
          <a:p>
            <a:pPr marL="0" indent="0">
              <a:spcBef>
                <a:spcPct val="0"/>
              </a:spcBef>
              <a:buFont typeface="Wingdings"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a:t>
            </a:r>
            <a:r>
              <a:rPr lang="en-US" altLang="el-GR" sz="2000" smtClean="0">
                <a:effectLst/>
              </a:rPr>
              <a:t>.</a:t>
            </a:r>
            <a:r>
              <a:rPr lang="el-GR" altLang="el-GR" sz="2000" b="1" smtClean="0">
                <a:effectLst/>
              </a:rPr>
              <a:t> </a:t>
            </a:r>
            <a:r>
              <a:rPr lang="el-GR" altLang="el-GR" sz="2000" smtClean="0">
                <a:effectLst/>
              </a:rPr>
              <a:t>Ενότητα </a:t>
            </a:r>
            <a:r>
              <a:rPr lang="en-US" altLang="el-GR" sz="2000" smtClean="0">
                <a:effectLst/>
              </a:rPr>
              <a:t>1</a:t>
            </a:r>
            <a:r>
              <a:rPr lang="el-GR" altLang="el-GR" sz="2000" smtClean="0">
                <a:effectLst/>
              </a:rPr>
              <a:t>:</a:t>
            </a:r>
            <a:r>
              <a:rPr lang="en-US" altLang="el-GR" sz="2000" smtClean="0">
                <a:effectLst/>
              </a:rPr>
              <a:t> </a:t>
            </a:r>
            <a:r>
              <a:rPr lang="el-GR" altLang="el-GR" sz="2000" smtClean="0">
                <a:effectLst/>
              </a:rPr>
              <a:t>Εισαγωγή στην ανάπτυξη ικανοτήτων γλωσσικής επικοινωνίας στο παιδί</a:t>
            </a:r>
            <a:r>
              <a:rPr lang="en-US" altLang="el-GR" sz="2000" smtClean="0">
                <a:effectLst/>
              </a:rPr>
              <a:t>. </a:t>
            </a:r>
            <a:r>
              <a:rPr lang="el-GR" altLang="el-GR" sz="2000" smtClean="0">
                <a:effectLst/>
              </a:rPr>
              <a:t>Θεωρητικά ζητήματα της γλωσσικής ανάπτυξης μετά τη μεσολάβηση του Τσόμσκι»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925"/>
            <a:ext cx="8229600" cy="1143000"/>
          </a:xfrm>
          <a:ln>
            <a:miter lim="800000"/>
          </a:ln>
        </p:spPr>
        <p:txBody>
          <a:bodyPr lIns="91440" tIns="45720" rIns="91440" bIns="45720"/>
          <a:lstStyle/>
          <a:p>
            <a:pPr eaLnBrk="1" hangingPunct="1">
              <a:defRPr/>
            </a:pPr>
            <a:r>
              <a:rPr lang="el-GR" sz="3200" dirty="0">
                <a:solidFill>
                  <a:srgbClr val="FFCC00"/>
                </a:solidFill>
              </a:rPr>
              <a:t>Σημείωμα Αδειοδότησης</a:t>
            </a:r>
          </a:p>
        </p:txBody>
      </p:sp>
      <p:sp>
        <p:nvSpPr>
          <p:cNvPr id="128003" name="Content Placeholder 2"/>
          <p:cNvSpPr>
            <a:spLocks noGrp="1"/>
          </p:cNvSpPr>
          <p:nvPr>
            <p:ph idx="1"/>
          </p:nvPr>
        </p:nvSpPr>
        <p:spPr>
          <a:xfrm>
            <a:off x="107950" y="765175"/>
            <a:ext cx="8928100" cy="1439863"/>
          </a:xfrm>
        </p:spPr>
        <p:txBody>
          <a:bodyPr/>
          <a:lstStyle/>
          <a:p>
            <a:pPr marL="0" indent="0">
              <a:buFont typeface="Wingdings"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itchFamily="2" charset="2"/>
              <a:buNone/>
            </a:pPr>
            <a:endParaRPr lang="el-GR" altLang="el-GR" sz="2000" smtClean="0">
              <a:effectLst/>
            </a:endParaRPr>
          </a:p>
        </p:txBody>
      </p:sp>
      <p:pic>
        <p:nvPicPr>
          <p:cNvPr id="128004"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068638"/>
            <a:ext cx="9036050" cy="3816350"/>
          </a:xfrm>
          <a:prstGeom prst="rect">
            <a:avLst/>
          </a:prstGeom>
          <a:noFill/>
          <a:ln w="9525">
            <a:noFill/>
            <a:round/>
            <a:headEnd/>
            <a:tailEnd/>
          </a:ln>
          <a:effectLst/>
        </p:spPr>
        <p:txBody>
          <a:bodyPr lIns="90000" tIns="46800" rIns="90000" bIns="46800"/>
          <a:lstStyle>
            <a:lvl1pPr marL="0" indent="0" eaLnBrk="0" hangingPunct="0">
              <a:lnSpc>
                <a:spcPct val="96000"/>
              </a:lnSpc>
              <a:spcBef>
                <a:spcPts val="800"/>
              </a:spcBef>
              <a:buClr>
                <a:srgbClr val="FFCC00"/>
              </a:buClr>
              <a:buSzPct val="70000"/>
              <a:buFont typeface="Wingdings" pitchFamily="2" charset="2"/>
              <a:buNone/>
              <a:defRPr sz="2000">
                <a:solidFill>
                  <a:srgbClr val="FFFFFF"/>
                </a:solidFill>
                <a:effectLst>
                  <a:outerShdw blurRad="38100" dist="38100" dir="2700000" algn="tl">
                    <a:srgbClr val="000000"/>
                  </a:outerShdw>
                </a:effectLst>
                <a:latin typeface="+mn-lt"/>
              </a:defRPr>
            </a:lvl1pPr>
            <a:lvl2pPr marL="739775" indent="-282575" eaLnBrk="0" hangingPunct="0">
              <a:lnSpc>
                <a:spcPct val="96000"/>
              </a:lnSpc>
              <a:spcBef>
                <a:spcPts val="700"/>
              </a:spcBef>
              <a:buClr>
                <a:srgbClr val="A886E0"/>
              </a:buClr>
              <a:buSzPct val="70000"/>
              <a:buFont typeface="Wingdings" pitchFamily="2" charset="2"/>
              <a:buChar char=""/>
              <a:defRPr sz="2800">
                <a:solidFill>
                  <a:srgbClr val="FFFFFF"/>
                </a:solidFill>
                <a:effectLst>
                  <a:outerShdw blurRad="38100" dist="38100" dir="2700000" algn="tl">
                    <a:srgbClr val="000000"/>
                  </a:outerShdw>
                </a:effectLst>
                <a:latin typeface="+mn-lt"/>
              </a:defRPr>
            </a:lvl2pPr>
            <a:lvl3pPr marL="1143000" indent="-228600" eaLnBrk="0" hangingPunct="0">
              <a:lnSpc>
                <a:spcPct val="96000"/>
              </a:lnSpc>
              <a:spcBef>
                <a:spcPts val="600"/>
              </a:spcBef>
              <a:buClr>
                <a:srgbClr val="E5E5FF"/>
              </a:buClr>
              <a:buSzPct val="70000"/>
              <a:buFont typeface="Wingdings" pitchFamily="2" charset="2"/>
              <a:buChar char=""/>
              <a:defRPr sz="2400">
                <a:solidFill>
                  <a:srgbClr val="FFFFFF"/>
                </a:solidFill>
                <a:effectLst>
                  <a:outerShdw blurRad="38100" dist="38100" dir="2700000" algn="tl">
                    <a:srgbClr val="000000"/>
                  </a:outerShdw>
                </a:effectLst>
                <a:latin typeface="+mn-lt"/>
              </a:defRPr>
            </a:lvl3pPr>
            <a:lvl4pPr marL="1600200" indent="-228600" eaLnBrk="0" hangingPunct="0">
              <a:lnSpc>
                <a:spcPct val="96000"/>
              </a:lnSpc>
              <a:spcBef>
                <a:spcPts val="500"/>
              </a:spcBef>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4pPr>
            <a:lvl5pPr marL="2057400" indent="-228600" eaLnBrk="0" hangingPunct="0">
              <a:lnSpc>
                <a:spcPct val="96000"/>
              </a:lnSpc>
              <a:spcBef>
                <a:spcPts val="500"/>
              </a:spcBef>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5pPr>
            <a:lvl6pPr marL="2514600" indent="-228600" defTabSz="449263"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6pPr>
            <a:lvl7pPr marL="2971800" indent="-228600" defTabSz="449263"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7pPr>
            <a:lvl8pPr marL="3429000" indent="-228600" defTabSz="449263"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8pPr>
            <a:lvl9pPr marL="3886200" indent="-228600" defTabSz="449263" fontAlgn="base">
              <a:lnSpc>
                <a:spcPct val="96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9pPr>
          </a:lstStyle>
          <a:p>
            <a:pPr>
              <a:defRPr/>
            </a:pPr>
            <a:r>
              <a:rPr lang="el-GR" dirty="0">
                <a:effectLst/>
              </a:rPr>
              <a:t>[1] http://creativecommons.org/licenses/by-nc-sa/4.0/ </a:t>
            </a:r>
            <a:endParaRPr lang="en-US" dirty="0">
              <a:effectLst/>
            </a:endParaRPr>
          </a:p>
          <a:p>
            <a:pPr>
              <a:defRPr/>
            </a:pPr>
            <a:endParaRPr lang="el-GR" sz="1050" dirty="0">
              <a:effectLst/>
            </a:endParaRPr>
          </a:p>
          <a:p>
            <a:pPr>
              <a:defRPr/>
            </a:pPr>
            <a:r>
              <a:rPr lang="el-GR" dirty="0">
                <a:effectLst/>
              </a:rPr>
              <a:t>Ως Μη Εμπορική ορίζεται η χρήση:</a:t>
            </a:r>
          </a:p>
          <a:p>
            <a:pPr lvl="1">
              <a:buFont typeface="Wingdings" pitchFamily="2" charset="2"/>
              <a:buChar char="§"/>
              <a:defRPr/>
            </a:pPr>
            <a:r>
              <a:rPr lang="el-GR" sz="2000" dirty="0">
                <a:effectLst/>
              </a:rPr>
              <a:t>που δεν περιλαμβάνει άμεσο ή έμμεσο οικονομικό όφελος από την χρήση του έργου, για το διανομέα του έργου και </a:t>
            </a:r>
            <a:r>
              <a:rPr lang="el-GR" sz="2000" dirty="0" err="1">
                <a:effectLst/>
              </a:rPr>
              <a:t>αδειοδόχο</a:t>
            </a:r>
            <a:endParaRPr lang="el-GR" sz="2000" dirty="0">
              <a:effectLst/>
            </a:endParaRPr>
          </a:p>
          <a:p>
            <a:pPr lvl="1">
              <a:buFont typeface="Wingdings" pitchFamily="2" charset="2"/>
              <a:buChar char="§"/>
              <a:defRPr/>
            </a:pPr>
            <a:r>
              <a:rPr lang="el-GR" sz="2000" dirty="0">
                <a:effectLst/>
              </a:rPr>
              <a:t>που</a:t>
            </a:r>
            <a:r>
              <a:rPr lang="en-GB" sz="2000" dirty="0">
                <a:effectLst/>
              </a:rPr>
              <a:t> </a:t>
            </a:r>
            <a:r>
              <a:rPr lang="el-GR" sz="2000" dirty="0">
                <a:effectLst/>
              </a:rPr>
              <a:t>δεν περιλαμβάνει οικονομική συναλλαγή ως προϋπόθεση για τη χρήση ή πρόσβαση στο έργο</a:t>
            </a:r>
          </a:p>
          <a:p>
            <a:pPr lvl="1">
              <a:buFont typeface="Wingdings" pitchFamily="2" charset="2"/>
              <a:buChar char="§"/>
              <a:defRPr/>
            </a:pPr>
            <a:r>
              <a:rPr lang="el-GR" sz="2000" dirty="0">
                <a:effectLst/>
              </a:rPr>
              <a:t>που</a:t>
            </a:r>
            <a:r>
              <a:rPr lang="en-GB" sz="2000" dirty="0">
                <a:effectLst/>
              </a:rPr>
              <a:t> </a:t>
            </a:r>
            <a:r>
              <a:rPr lang="el-GR" sz="2000" dirty="0">
                <a:effectLst/>
              </a:rPr>
              <a:t>δεν προσπορίζει στο διανομέα του έργου και</a:t>
            </a:r>
            <a:r>
              <a:rPr lang="en-GB" sz="2000" dirty="0">
                <a:effectLst/>
              </a:rPr>
              <a:t> </a:t>
            </a:r>
            <a:r>
              <a:rPr lang="el-GR" sz="2000" dirty="0" err="1">
                <a:effectLst/>
              </a:rPr>
              <a:t>αδειοδόχο</a:t>
            </a:r>
            <a:r>
              <a:rPr lang="en-GB" sz="2000" dirty="0">
                <a:effectLst/>
              </a:rPr>
              <a:t> </a:t>
            </a:r>
            <a:r>
              <a:rPr lang="el-GR" sz="2000" dirty="0">
                <a:effectLst/>
              </a:rPr>
              <a:t>έμμεσο οικονομικό όφελος (π.χ. διαφημίσεις) από την προβολή του έργου σε διαδικτυακό </a:t>
            </a:r>
            <a:r>
              <a:rPr lang="el-GR" sz="2000" dirty="0">
                <a:effectLst/>
              </a:rPr>
              <a:t>τόπο</a:t>
            </a:r>
            <a:endParaRPr lang="el-GR" sz="2000" dirty="0">
              <a:effectLst/>
            </a:endParaRPr>
          </a:p>
          <a:p>
            <a:pPr>
              <a:defRPr/>
            </a:pPr>
            <a:r>
              <a:rPr lang="el-GR" dirty="0">
                <a:effectLst/>
              </a:rPr>
              <a:t>Ο δικαιούχος μπορεί να παρέχει στον </a:t>
            </a:r>
            <a:r>
              <a:rPr lang="el-GR" dirty="0" err="1">
                <a:effectLst/>
              </a:rPr>
              <a:t>αδειοδόχο</a:t>
            </a:r>
            <a:r>
              <a:rPr lang="el-GR" dirty="0">
                <a:effectLs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miter lim="800000"/>
          </a:ln>
        </p:spPr>
        <p:txBody>
          <a:bodyPr lIns="91440" tIns="45720" rIns="91440" bIns="45720"/>
          <a:lstStyle/>
          <a:p>
            <a:pPr eaLnBrk="1" hangingPunct="1">
              <a:defRPr/>
            </a:pPr>
            <a:r>
              <a:rPr lang="el-GR" sz="3200" dirty="0">
                <a:solidFill>
                  <a:srgbClr val="FFCC00"/>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013"/>
            <a:ext cx="9144000" cy="1143001"/>
          </a:xfrm>
          <a:ln>
            <a:miter lim="800000"/>
          </a:ln>
        </p:spPr>
        <p:txBody>
          <a:bodyPr lIns="91440" tIns="45720" rIns="91440" bIns="45720"/>
          <a:lstStyle/>
          <a:p>
            <a:pPr eaLnBrk="1" hangingPunct="1">
              <a:defRPr/>
            </a:pPr>
            <a:r>
              <a:rPr lang="el-GR" sz="3200" dirty="0">
                <a:solidFill>
                  <a:srgbClr val="FFCC00"/>
                </a:solidFill>
              </a:rPr>
              <a:t>Σημείωμα Χρήσης Έργων Τρίτων</a:t>
            </a:r>
          </a:p>
        </p:txBody>
      </p:sp>
      <p:sp>
        <p:nvSpPr>
          <p:cNvPr id="132099" name="Content Placeholder 2"/>
          <p:cNvSpPr>
            <a:spLocks noGrp="1"/>
          </p:cNvSpPr>
          <p:nvPr>
            <p:ph idx="1"/>
          </p:nvPr>
        </p:nvSpPr>
        <p:spPr>
          <a:xfrm>
            <a:off x="179388" y="1052513"/>
            <a:ext cx="8856662" cy="5113337"/>
          </a:xfrm>
        </p:spPr>
        <p:txBody>
          <a:bodyPr/>
          <a:lstStyle/>
          <a:p>
            <a:pPr marL="0" indent="0">
              <a:buFont typeface="Wingdings" pitchFamily="2" charset="2"/>
              <a:buNone/>
            </a:pPr>
            <a:r>
              <a:rPr lang="el-GR" altLang="el-GR" sz="2000" dirty="0" smtClean="0">
                <a:effectLst/>
              </a:rPr>
              <a:t>Το Έργο αυτό κάνει χρήση των ακόλουθων έργων:</a:t>
            </a:r>
          </a:p>
          <a:p>
            <a:pPr marL="0" indent="0">
              <a:buFont typeface="Wingdings" pitchFamily="2" charset="2"/>
              <a:buNone/>
            </a:pPr>
            <a:r>
              <a:rPr lang="el-GR" altLang="el-GR" sz="2000" b="1" dirty="0" smtClean="0">
                <a:effectLst/>
              </a:rPr>
              <a:t>Εικόνα 1: </a:t>
            </a:r>
            <a:r>
              <a:rPr lang="el-GR" altLang="el-GR" sz="2000" dirty="0" err="1" smtClean="0">
                <a:effectLst/>
              </a:rPr>
              <a:t>Λεξιγράμματα</a:t>
            </a:r>
            <a:r>
              <a:rPr lang="el-GR" altLang="el-GR" sz="2000" dirty="0" smtClean="0">
                <a:effectLst/>
              </a:rPr>
              <a:t>. </a:t>
            </a:r>
            <a:r>
              <a:rPr lang="en-US" altLang="el-GR" sz="2000" dirty="0" smtClean="0">
                <a:solidFill>
                  <a:srgbClr val="FFCC00"/>
                </a:solidFill>
                <a:effectLst/>
                <a:hlinkClick r:id="rId3"/>
              </a:rPr>
              <a:t>http://svtik.free.fr/IMG/jpg/lexigramme.jpg</a:t>
            </a:r>
            <a:r>
              <a:rPr lang="el-GR" altLang="el-GR" sz="2000" dirty="0" smtClean="0">
                <a:effectLst/>
              </a:rPr>
              <a:t>. </a:t>
            </a:r>
            <a:r>
              <a:rPr lang="en-US" altLang="el-GR" sz="2000" dirty="0" smtClean="0">
                <a:effectLst/>
              </a:rPr>
              <a:t>Copyrighted</a:t>
            </a:r>
            <a:r>
              <a:rPr lang="el-GR" altLang="el-GR" sz="2000" dirty="0" smtClean="0">
                <a:effectLst/>
              </a:rPr>
              <a:t>.</a:t>
            </a:r>
            <a:endParaRPr lang="en-US" altLang="el-GR" sz="2000" dirty="0" smtClean="0">
              <a:effectLst/>
            </a:endParaRPr>
          </a:p>
          <a:p>
            <a:pPr marL="0" indent="0">
              <a:buFont typeface="Wingdings" pitchFamily="2" charset="2"/>
              <a:buNone/>
            </a:pPr>
            <a:r>
              <a:rPr lang="el-GR" altLang="el-GR" sz="2000" b="1" dirty="0" smtClean="0">
                <a:effectLst/>
              </a:rPr>
              <a:t>Εικόνα 2:</a:t>
            </a:r>
            <a:r>
              <a:rPr lang="el-GR" altLang="el-GR" sz="2000" dirty="0" smtClean="0">
                <a:effectLst/>
              </a:rPr>
              <a:t> Ο </a:t>
            </a:r>
            <a:r>
              <a:rPr lang="el-GR" altLang="el-GR" sz="2000" dirty="0" err="1" smtClean="0">
                <a:effectLst/>
              </a:rPr>
              <a:t>μπονόμπο</a:t>
            </a:r>
            <a:r>
              <a:rPr lang="el-GR" altLang="el-GR" sz="2000" dirty="0" smtClean="0">
                <a:effectLst/>
              </a:rPr>
              <a:t> </a:t>
            </a:r>
            <a:r>
              <a:rPr lang="el-GR" altLang="el-GR" sz="2000" dirty="0" err="1" smtClean="0">
                <a:effectLst/>
              </a:rPr>
              <a:t>Κάντζι</a:t>
            </a:r>
            <a:r>
              <a:rPr lang="el-GR" altLang="el-GR" sz="2000" dirty="0" smtClean="0">
                <a:effectLst/>
              </a:rPr>
              <a:t>.  </a:t>
            </a:r>
            <a:r>
              <a:rPr lang="en-US" altLang="el-GR" sz="2000" dirty="0" smtClean="0">
                <a:effectLst/>
                <a:hlinkClick r:id="rId4"/>
              </a:rPr>
              <a:t>http://legacy.earlham.edu/~chickha/evolution%20of%20language/untitled%20folder/SeniorSemWEB.html</a:t>
            </a:r>
            <a:r>
              <a:rPr lang="el-GR" altLang="el-GR" sz="2000" dirty="0" smtClean="0">
                <a:effectLst/>
              </a:rPr>
              <a:t>. </a:t>
            </a:r>
            <a:r>
              <a:rPr lang="en-US" altLang="el-GR" sz="2000" dirty="0" smtClean="0">
                <a:effectLst/>
              </a:rPr>
              <a:t>Copyrighted</a:t>
            </a:r>
            <a:r>
              <a:rPr lang="el-GR" altLang="el-GR" sz="2000" dirty="0" smtClean="0">
                <a:effectLst/>
              </a:rPr>
              <a:t>.</a:t>
            </a:r>
            <a:endParaRPr lang="en-US" altLang="el-GR" sz="2000" dirty="0" smtClean="0">
              <a:effectLst/>
            </a:endParaRPr>
          </a:p>
          <a:p>
            <a:pPr marL="0" indent="0">
              <a:buFont typeface="Wingdings" pitchFamily="2" charset="2"/>
              <a:buNone/>
            </a:pPr>
            <a:r>
              <a:rPr lang="el-GR" altLang="el-GR" sz="2000" b="1" dirty="0" smtClean="0">
                <a:effectLst/>
              </a:rPr>
              <a:t>Εικόνα 3: </a:t>
            </a:r>
            <a:r>
              <a:rPr lang="el-GR" altLang="el-GR" sz="2000" dirty="0" smtClean="0">
                <a:effectLst/>
              </a:rPr>
              <a:t>Ο </a:t>
            </a:r>
            <a:r>
              <a:rPr lang="el-GR" altLang="el-GR" sz="2000" dirty="0" err="1" smtClean="0">
                <a:effectLst/>
              </a:rPr>
              <a:t>μπονόμπο</a:t>
            </a:r>
            <a:r>
              <a:rPr lang="el-GR" altLang="el-GR" sz="2000" dirty="0" smtClean="0">
                <a:effectLst/>
              </a:rPr>
              <a:t> </a:t>
            </a:r>
            <a:r>
              <a:rPr lang="el-GR" altLang="el-GR" sz="2000" dirty="0" err="1" smtClean="0">
                <a:effectLst/>
              </a:rPr>
              <a:t>Κάντζι</a:t>
            </a:r>
            <a:r>
              <a:rPr lang="el-GR" altLang="el-GR" sz="2000" dirty="0" smtClean="0">
                <a:effectLst/>
              </a:rPr>
              <a:t>.  </a:t>
            </a:r>
            <a:r>
              <a:rPr lang="en-US" altLang="el-GR" sz="2000" dirty="0" smtClean="0">
                <a:effectLst/>
                <a:hlinkClick r:id="rId5"/>
              </a:rPr>
              <a:t>http://chimptrainersdaughter.blogspot.gr/2012_04_01_archive.html</a:t>
            </a:r>
            <a:r>
              <a:rPr lang="el-GR" altLang="el-GR" sz="2000" dirty="0" smtClean="0">
                <a:effectLst/>
              </a:rPr>
              <a:t>. </a:t>
            </a:r>
            <a:r>
              <a:rPr lang="en-US" altLang="el-GR" sz="2000" dirty="0" smtClean="0">
                <a:effectLst/>
              </a:rPr>
              <a:t>Copyrighted</a:t>
            </a:r>
            <a:r>
              <a:rPr lang="el-GR" altLang="el-GR" sz="2000" dirty="0" smtClean="0">
                <a:effectLst/>
              </a:rPr>
              <a:t>.</a:t>
            </a:r>
            <a:endParaRPr lang="en-US" altLang="el-GR" sz="2000" dirty="0" smtClean="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EAACA30-1C80-4B66-87C6-1A80BA2B5B3B}"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6</a:t>
            </a:fld>
            <a:endParaRPr lang="en-GB" altLang="el-GR" sz="1200" smtClean="0">
              <a:latin typeface="Arial" panose="020B0604020202020204" pitchFamily="34" charset="0"/>
            </a:endParaRPr>
          </a:p>
        </p:txBody>
      </p:sp>
      <p:sp>
        <p:nvSpPr>
          <p:cNvPr id="6145" name="Rectangle 1"/>
          <p:cNvSpPr>
            <a:spLocks noGrp="1" noChangeArrowheads="1"/>
          </p:cNvSpPr>
          <p:nvPr>
            <p:ph type="title"/>
          </p:nvPr>
        </p:nvSpPr>
        <p:spPr>
          <a:xfrm>
            <a:off x="457200" y="274638"/>
            <a:ext cx="8229600" cy="1282700"/>
          </a:xfrm>
        </p:spPr>
        <p:txBody>
          <a:bodyPr/>
          <a:lstStyle/>
          <a:p>
            <a:pPr eaLnBrk="1" hangingPunct="1">
              <a:lnSpc>
                <a:spcPct val="100000"/>
              </a:lnSpc>
              <a:buClr>
                <a:srgbClr val="FFCC00"/>
              </a:buClr>
              <a:buFont typeface="Garamond"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3600" dirty="0" smtClean="0">
                <a:solidFill>
                  <a:srgbClr val="FFCC00"/>
                </a:solidFill>
              </a:rPr>
              <a:t>Δ</a:t>
            </a:r>
            <a:r>
              <a:rPr lang="en-GB" sz="3600" dirty="0" err="1" smtClean="0">
                <a:solidFill>
                  <a:srgbClr val="FFCC00"/>
                </a:solidFill>
              </a:rPr>
              <a:t>ύο</a:t>
            </a:r>
            <a:r>
              <a:rPr lang="en-GB" sz="3600" dirty="0" smtClean="0">
                <a:solidFill>
                  <a:srgbClr val="FFCC00"/>
                </a:solidFill>
              </a:rPr>
              <a:t> </a:t>
            </a:r>
            <a:r>
              <a:rPr lang="en-GB" sz="3600" dirty="0" err="1" smtClean="0">
                <a:solidFill>
                  <a:srgbClr val="FFCC00"/>
                </a:solidFill>
              </a:rPr>
              <a:t>θεωρητικές</a:t>
            </a:r>
            <a:r>
              <a:rPr lang="en-GB" sz="3600" dirty="0" smtClean="0">
                <a:solidFill>
                  <a:srgbClr val="FFCC00"/>
                </a:solidFill>
              </a:rPr>
              <a:t> </a:t>
            </a:r>
            <a:r>
              <a:rPr lang="en-GB" sz="3600" dirty="0" err="1" smtClean="0">
                <a:solidFill>
                  <a:srgbClr val="FFCC00"/>
                </a:solidFill>
              </a:rPr>
              <a:t>κατευθύνσεις</a:t>
            </a:r>
            <a:r>
              <a:rPr lang="el-GR" sz="3600" dirty="0" smtClean="0">
                <a:solidFill>
                  <a:srgbClr val="FFCC00"/>
                </a:solidFill>
              </a:rPr>
              <a:t/>
            </a:r>
            <a:br>
              <a:rPr lang="el-GR" sz="3600" dirty="0" smtClean="0">
                <a:solidFill>
                  <a:srgbClr val="FFCC00"/>
                </a:solidFill>
              </a:rPr>
            </a:br>
            <a:r>
              <a:rPr lang="el-GR" sz="3600" dirty="0" smtClean="0">
                <a:solidFill>
                  <a:srgbClr val="FFCC00"/>
                </a:solidFill>
              </a:rPr>
              <a:t> στην εξήγηση του πώς μαθαίνεται η γλώσσα</a:t>
            </a:r>
            <a:endParaRPr lang="en-GB" sz="3600" dirty="0" smtClean="0">
              <a:solidFill>
                <a:srgbClr val="FFCC00"/>
              </a:solidFill>
            </a:endParaRPr>
          </a:p>
        </p:txBody>
      </p:sp>
      <p:sp>
        <p:nvSpPr>
          <p:cNvPr id="6146" name="Rectangle 2"/>
          <p:cNvSpPr>
            <a:spLocks noGrp="1" noChangeArrowheads="1"/>
          </p:cNvSpPr>
          <p:nvPr>
            <p:ph type="body" idx="1"/>
          </p:nvPr>
        </p:nvSpPr>
        <p:spPr>
          <a:xfrm>
            <a:off x="0" y="1773238"/>
            <a:ext cx="9144000" cy="5084762"/>
          </a:xfrm>
        </p:spPr>
        <p:txBody>
          <a:bodyPr/>
          <a:lstStyle/>
          <a:p>
            <a:pPr marL="514350" indent="-514350"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3600" b="1" u="sng" dirty="0" err="1" smtClean="0">
                <a:solidFill>
                  <a:srgbClr val="99FFCC"/>
                </a:solidFill>
              </a:rPr>
              <a:t>Ορθολογισμός</a:t>
            </a:r>
            <a:r>
              <a:rPr lang="en-GB" sz="3600" b="1" u="sng" dirty="0" smtClean="0">
                <a:solidFill>
                  <a:srgbClr val="99FFCC"/>
                </a:solidFill>
              </a:rPr>
              <a:t> ή </a:t>
            </a:r>
            <a:r>
              <a:rPr lang="en-GB" sz="3600" b="1" u="sng" dirty="0" err="1" smtClean="0">
                <a:solidFill>
                  <a:srgbClr val="99FFCC"/>
                </a:solidFill>
              </a:rPr>
              <a:t>Νατιβισμός</a:t>
            </a:r>
            <a:r>
              <a:rPr lang="en-GB" sz="3600" b="1" dirty="0" smtClean="0">
                <a:solidFill>
                  <a:srgbClr val="99FFCC"/>
                </a:solidFill>
              </a:rPr>
              <a:t> </a:t>
            </a:r>
            <a:endParaRPr lang="el-GR" sz="3600" b="1" dirty="0" smtClean="0">
              <a:solidFill>
                <a:srgbClr val="99FFCC"/>
              </a:solidFill>
            </a:endParaRPr>
          </a:p>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2400" b="1" dirty="0" smtClean="0"/>
              <a:t> (Chomsky 1965 </a:t>
            </a:r>
            <a:r>
              <a:rPr lang="en-GB" sz="2400" b="1" dirty="0" err="1" smtClean="0"/>
              <a:t>και</a:t>
            </a:r>
            <a:r>
              <a:rPr lang="en-GB" sz="2400" b="1" dirty="0" smtClean="0"/>
              <a:t> </a:t>
            </a:r>
            <a:r>
              <a:rPr lang="en-GB" sz="2400" b="1" dirty="0" err="1" smtClean="0"/>
              <a:t>επίγονο</a:t>
            </a:r>
            <a:r>
              <a:rPr lang="el-GR" sz="2400" b="1" dirty="0" smtClean="0"/>
              <a:t>ι</a:t>
            </a:r>
            <a:r>
              <a:rPr lang="en-GB" sz="2400" b="1" dirty="0" smtClean="0"/>
              <a:t>)</a:t>
            </a:r>
          </a:p>
          <a:p>
            <a:pPr marL="1160463" lvl="2" indent="-357188" algn="ctr" eaLnBrk="1" hangingPunct="1">
              <a:lnSpc>
                <a:spcPct val="80000"/>
              </a:lnSpc>
              <a:spcBef>
                <a:spcPts val="550"/>
              </a:spcBef>
              <a:buFont typeface="Wingdings"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endParaRPr lang="el-GR" sz="2800" b="1" dirty="0" smtClean="0"/>
          </a:p>
          <a:p>
            <a:pPr marL="1160463" lvl="2" indent="-357188" algn="ctr" eaLnBrk="1" hangingPunct="1">
              <a:lnSpc>
                <a:spcPct val="80000"/>
              </a:lnSpc>
              <a:spcBef>
                <a:spcPts val="550"/>
              </a:spcBef>
              <a:buFont typeface="Wingdings"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3600" b="1" u="sng" dirty="0" err="1" smtClean="0">
                <a:solidFill>
                  <a:srgbClr val="99FFCC"/>
                </a:solidFill>
              </a:rPr>
              <a:t>Εμπειριοκρατισμός</a:t>
            </a:r>
            <a:r>
              <a:rPr lang="en-GB" sz="3600" b="1" u="sng" dirty="0" smtClean="0">
                <a:solidFill>
                  <a:srgbClr val="99FFCC"/>
                </a:solidFill>
              </a:rPr>
              <a:t> ή </a:t>
            </a:r>
            <a:r>
              <a:rPr lang="en-GB" sz="3600" b="1" u="sng" dirty="0" err="1" smtClean="0">
                <a:solidFill>
                  <a:srgbClr val="99FFCC"/>
                </a:solidFill>
              </a:rPr>
              <a:t>Κονστρουκτιβισμός</a:t>
            </a:r>
            <a:r>
              <a:rPr lang="en-GB" sz="3600" b="1" u="sng" dirty="0" smtClean="0">
                <a:solidFill>
                  <a:srgbClr val="99FFCC"/>
                </a:solidFill>
              </a:rPr>
              <a:t> </a:t>
            </a:r>
            <a:endParaRPr lang="el-GR" sz="3600" b="1" u="sng" dirty="0" smtClean="0">
              <a:solidFill>
                <a:srgbClr val="99FFCC"/>
              </a:solidFill>
            </a:endParaRPr>
          </a:p>
          <a:p>
            <a:pPr marL="514350" indent="-514350"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b="1" u="sng" dirty="0" smtClean="0">
                <a:solidFill>
                  <a:srgbClr val="99FFCC"/>
                </a:solidFill>
              </a:rPr>
              <a:t>(</a:t>
            </a:r>
            <a:r>
              <a:rPr lang="en-GB" b="1" u="sng" dirty="0" err="1" smtClean="0">
                <a:solidFill>
                  <a:srgbClr val="99FFCC"/>
                </a:solidFill>
              </a:rPr>
              <a:t>θεωρίες</a:t>
            </a:r>
            <a:r>
              <a:rPr lang="en-GB" b="1" u="sng" dirty="0" smtClean="0">
                <a:solidFill>
                  <a:srgbClr val="99FFCC"/>
                </a:solidFill>
              </a:rPr>
              <a:t> </a:t>
            </a:r>
            <a:r>
              <a:rPr lang="en-GB" b="1" u="sng" dirty="0" err="1" smtClean="0">
                <a:solidFill>
                  <a:srgbClr val="99FFCC"/>
                </a:solidFill>
              </a:rPr>
              <a:t>ανάδυσης</a:t>
            </a:r>
            <a:r>
              <a:rPr lang="en-GB" b="1" u="sng" dirty="0" smtClean="0">
                <a:solidFill>
                  <a:srgbClr val="99FFCC"/>
                </a:solidFill>
              </a:rPr>
              <a:t>)</a:t>
            </a:r>
            <a:endParaRPr lang="en-GB" b="1" dirty="0" smtClean="0">
              <a:solidFill>
                <a:srgbClr val="99FFCC"/>
              </a:solidFill>
            </a:endParaRPr>
          </a:p>
          <a:p>
            <a:pPr marL="357188" indent="-357188" algn="ctr" eaLnBrk="1" hangingPunct="1">
              <a:lnSpc>
                <a:spcPct val="80000"/>
              </a:lnSpc>
              <a:spcBef>
                <a:spcPts val="500"/>
              </a:spcBef>
              <a:buFont typeface="Wingdings"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2400" b="1" dirty="0" smtClean="0"/>
              <a:t> </a:t>
            </a:r>
            <a:r>
              <a:rPr lang="el-GR" sz="2400" b="1" dirty="0" smtClean="0"/>
              <a:t>γενικότερα </a:t>
            </a:r>
            <a:r>
              <a:rPr lang="en-GB" sz="2400" b="1" dirty="0" err="1" smtClean="0"/>
              <a:t>επίγονοι</a:t>
            </a:r>
            <a:r>
              <a:rPr lang="en-GB" sz="2400" b="1" dirty="0" smtClean="0"/>
              <a:t> </a:t>
            </a:r>
            <a:r>
              <a:rPr lang="el-GR" sz="2400" b="1" dirty="0" smtClean="0"/>
              <a:t>ψυχολόγων όπως οι </a:t>
            </a:r>
            <a:r>
              <a:rPr lang="en-GB" sz="2400" b="1" dirty="0" err="1" smtClean="0"/>
              <a:t>Βυγκότσκι</a:t>
            </a:r>
            <a:r>
              <a:rPr lang="el-GR" sz="2400" b="1" dirty="0" smtClean="0"/>
              <a:t>, </a:t>
            </a:r>
            <a:r>
              <a:rPr lang="en-GB" sz="2400" b="1" dirty="0" err="1" smtClean="0"/>
              <a:t>Πιαζέ</a:t>
            </a:r>
            <a:r>
              <a:rPr lang="en-GB" sz="2400" b="1" dirty="0" smtClean="0"/>
              <a:t>, </a:t>
            </a:r>
            <a:r>
              <a:rPr lang="en-GB" sz="2400" b="1" dirty="0" err="1" smtClean="0"/>
              <a:t>Βruner</a:t>
            </a:r>
            <a:r>
              <a:rPr lang="en-GB" sz="2400" b="1" dirty="0" smtClean="0"/>
              <a:t>)</a:t>
            </a:r>
          </a:p>
          <a:p>
            <a:pPr marL="1160463" lvl="2" indent="-357188" eaLnBrk="1" hangingPunct="1">
              <a:lnSpc>
                <a:spcPct val="80000"/>
              </a:lnSpc>
              <a:spcBef>
                <a:spcPts val="550"/>
              </a:spcBef>
              <a:buFont typeface="Wingdings"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b="1" dirty="0" smtClean="0"/>
              <a:t>	 (</a:t>
            </a:r>
            <a:r>
              <a:rPr lang="el-GR" b="1" dirty="0" smtClean="0"/>
              <a:t>π.χ. </a:t>
            </a:r>
            <a:r>
              <a:rPr lang="en-GB" b="1" dirty="0" err="1" smtClean="0"/>
              <a:t>Tomasello</a:t>
            </a:r>
            <a:r>
              <a:rPr lang="en-GB" b="1" dirty="0" smtClean="0"/>
              <a:t> 2003, </a:t>
            </a:r>
            <a:r>
              <a:rPr lang="en-GB" b="1" dirty="0" err="1" smtClean="0"/>
              <a:t>Βates</a:t>
            </a:r>
            <a:r>
              <a:rPr lang="en-GB" b="1" dirty="0" smtClean="0"/>
              <a:t> 1999,  </a:t>
            </a:r>
            <a:r>
              <a:rPr lang="en-GB" b="1" dirty="0" err="1" smtClean="0"/>
              <a:t>MacWhinney</a:t>
            </a:r>
            <a:r>
              <a:rPr lang="en-GB" b="1" dirty="0" smtClean="0"/>
              <a:t> 1998</a:t>
            </a:r>
            <a:r>
              <a:rPr lang="el-GR" sz="2800" b="1" dirty="0" smtClean="0"/>
              <a:t>)</a:t>
            </a:r>
            <a:endParaRPr lang="en-GB" sz="28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b="1" dirty="0" smtClean="0"/>
              <a:t>To </a:t>
            </a:r>
            <a:r>
              <a:rPr lang="en-GB" b="1" dirty="0" err="1" smtClean="0"/>
              <a:t>παιδί</a:t>
            </a:r>
            <a:r>
              <a:rPr lang="en-GB" b="1" dirty="0" smtClean="0"/>
              <a:t> </a:t>
            </a:r>
            <a:r>
              <a:rPr lang="en-GB" b="1" dirty="0" err="1" smtClean="0"/>
              <a:t>μπορεί</a:t>
            </a:r>
            <a:r>
              <a:rPr lang="en-GB" b="1" dirty="0" smtClean="0"/>
              <a:t> </a:t>
            </a:r>
            <a:r>
              <a:rPr lang="en-GB" b="1" dirty="0" err="1" smtClean="0"/>
              <a:t>να</a:t>
            </a:r>
            <a:r>
              <a:rPr lang="en-GB" b="1" dirty="0" smtClean="0"/>
              <a:t> </a:t>
            </a:r>
            <a:r>
              <a:rPr lang="en-GB" b="1" dirty="0" err="1" smtClean="0"/>
              <a:t>κατακτήσει</a:t>
            </a:r>
            <a:r>
              <a:rPr lang="en-GB" b="1" dirty="0" smtClean="0"/>
              <a:t> </a:t>
            </a:r>
            <a:r>
              <a:rPr lang="en-GB" b="1" dirty="0" err="1" smtClean="0"/>
              <a:t>το</a:t>
            </a:r>
            <a:r>
              <a:rPr lang="en-GB" b="1" dirty="0" smtClean="0"/>
              <a:t> </a:t>
            </a:r>
            <a:r>
              <a:rPr lang="en-GB" b="1" dirty="0" err="1" smtClean="0"/>
              <a:t>γλωσσικό</a:t>
            </a:r>
            <a:r>
              <a:rPr lang="en-GB" b="1" dirty="0" smtClean="0"/>
              <a:t> </a:t>
            </a:r>
            <a:r>
              <a:rPr lang="en-GB" b="1" dirty="0" err="1" smtClean="0"/>
              <a:t>σύστημα</a:t>
            </a:r>
            <a:r>
              <a:rPr lang="en-GB" b="1" dirty="0" smtClean="0"/>
              <a:t> </a:t>
            </a:r>
            <a:endParaRPr lang="el-GR" b="1" dirty="0" smtClean="0"/>
          </a:p>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b="1" dirty="0" err="1" smtClean="0"/>
              <a:t>γιατί</a:t>
            </a:r>
            <a:r>
              <a:rPr lang="en-GB" b="1" dirty="0" smtClean="0"/>
              <a:t>: </a:t>
            </a:r>
            <a:endParaRPr lang="el-GR" b="1" dirty="0" smtClean="0"/>
          </a:p>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endParaRPr lang="el-GR" b="1" dirty="0" smtClean="0"/>
          </a:p>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b="1" u="sng" dirty="0" err="1" smtClean="0">
                <a:solidFill>
                  <a:srgbClr val="FFCC00"/>
                </a:solidFill>
              </a:rPr>
              <a:t>Νατιβισμός</a:t>
            </a:r>
            <a:r>
              <a:rPr lang="en-GB" b="1" dirty="0" smtClean="0"/>
              <a:t>  </a:t>
            </a:r>
            <a:endParaRPr lang="el-GR" b="1" dirty="0" smtClean="0"/>
          </a:p>
          <a:p>
            <a:pPr marL="357188"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endParaRPr lang="en-GB" b="1" dirty="0" smtClean="0"/>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2800" b="1" dirty="0" err="1" smtClean="0">
                <a:solidFill>
                  <a:srgbClr val="99FFCC"/>
                </a:solidFill>
              </a:rPr>
              <a:t>Γεννιέται</a:t>
            </a:r>
            <a:r>
              <a:rPr lang="en-GB" sz="2800" b="1" dirty="0" smtClean="0">
                <a:solidFill>
                  <a:srgbClr val="99FFCC"/>
                </a:solidFill>
              </a:rPr>
              <a:t> </a:t>
            </a:r>
            <a:r>
              <a:rPr lang="en-GB" sz="2800" b="1" dirty="0" err="1" smtClean="0">
                <a:solidFill>
                  <a:srgbClr val="99FFCC"/>
                </a:solidFill>
              </a:rPr>
              <a:t>με</a:t>
            </a:r>
            <a:r>
              <a:rPr lang="en-GB" sz="2800" b="1" dirty="0" smtClean="0">
                <a:solidFill>
                  <a:srgbClr val="99FFCC"/>
                </a:solidFill>
              </a:rPr>
              <a:t> </a:t>
            </a:r>
            <a:r>
              <a:rPr lang="en-GB" sz="2800" b="1" dirty="0" err="1" smtClean="0">
                <a:solidFill>
                  <a:srgbClr val="99FFCC"/>
                </a:solidFill>
              </a:rPr>
              <a:t>ειδικά</a:t>
            </a:r>
            <a:r>
              <a:rPr lang="en-GB" sz="2800" b="1" dirty="0" smtClean="0">
                <a:solidFill>
                  <a:srgbClr val="99FFCC"/>
                </a:solidFill>
              </a:rPr>
              <a:t> </a:t>
            </a:r>
            <a:r>
              <a:rPr lang="en-GB" sz="2800" b="1" dirty="0" err="1" smtClean="0">
                <a:solidFill>
                  <a:srgbClr val="99FFCC"/>
                </a:solidFill>
              </a:rPr>
              <a:t>εφόδια</a:t>
            </a:r>
            <a:r>
              <a:rPr lang="el-GR" sz="2800" b="1" dirty="0" smtClean="0">
                <a:solidFill>
                  <a:srgbClr val="99FFCC"/>
                </a:solidFill>
              </a:rPr>
              <a:t>, </a:t>
            </a:r>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l-GR" sz="2800" b="1" dirty="0" smtClean="0"/>
              <a:t>μια </a:t>
            </a:r>
            <a:r>
              <a:rPr lang="en-GB" sz="2800" b="1" u="sng" dirty="0" err="1" smtClean="0"/>
              <a:t>έμφυτη</a:t>
            </a:r>
            <a:r>
              <a:rPr lang="en-GB" sz="2800" b="1" u="sng" dirty="0" smtClean="0"/>
              <a:t> </a:t>
            </a:r>
            <a:r>
              <a:rPr lang="en-GB" sz="2800" b="1" u="sng" dirty="0" err="1" smtClean="0"/>
              <a:t>ικανότητα</a:t>
            </a:r>
            <a:endParaRPr lang="el-GR" sz="2800" b="1" u="sng" dirty="0" smtClean="0"/>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l-GR" sz="2800" b="1" u="sng" dirty="0" smtClean="0">
                <a:solidFill>
                  <a:srgbClr val="99FFCC"/>
                </a:solidFill>
              </a:rPr>
              <a:t> ή ένα Β</a:t>
            </a:r>
            <a:r>
              <a:rPr lang="en-GB" sz="2800" b="1" u="sng" dirty="0" err="1" smtClean="0">
                <a:solidFill>
                  <a:srgbClr val="99FFCC"/>
                </a:solidFill>
              </a:rPr>
              <a:t>ιολογικό</a:t>
            </a:r>
            <a:r>
              <a:rPr lang="en-GB" sz="2800" b="1" u="sng" dirty="0" smtClean="0">
                <a:solidFill>
                  <a:srgbClr val="99FFCC"/>
                </a:solidFill>
              </a:rPr>
              <a:t> </a:t>
            </a:r>
            <a:r>
              <a:rPr lang="en-GB" sz="2800" b="1" u="sng" dirty="0" err="1" smtClean="0">
                <a:solidFill>
                  <a:srgbClr val="99FFCC"/>
                </a:solidFill>
              </a:rPr>
              <a:t>Μηχανισμό</a:t>
            </a:r>
            <a:r>
              <a:rPr lang="en-GB" sz="2800" b="1" u="sng" dirty="0" smtClean="0">
                <a:solidFill>
                  <a:srgbClr val="99FFCC"/>
                </a:solidFill>
              </a:rPr>
              <a:t> </a:t>
            </a:r>
            <a:endParaRPr lang="el-GR" sz="2800" b="1" u="sng" dirty="0" smtClean="0">
              <a:solidFill>
                <a:srgbClr val="99FFCC"/>
              </a:solidFill>
            </a:endParaRPr>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n-GB" sz="2800" b="1" u="sng" dirty="0" err="1" smtClean="0">
                <a:solidFill>
                  <a:srgbClr val="99FFCC"/>
                </a:solidFill>
              </a:rPr>
              <a:t>για</a:t>
            </a:r>
            <a:r>
              <a:rPr lang="en-GB" sz="2800" b="1" u="sng" dirty="0" smtClean="0">
                <a:solidFill>
                  <a:srgbClr val="99FFCC"/>
                </a:solidFill>
              </a:rPr>
              <a:t> </a:t>
            </a:r>
            <a:r>
              <a:rPr lang="en-GB" sz="2800" b="1" u="sng" dirty="0" err="1" smtClean="0">
                <a:solidFill>
                  <a:srgbClr val="99FFCC"/>
                </a:solidFill>
              </a:rPr>
              <a:t>την</a:t>
            </a:r>
            <a:r>
              <a:rPr lang="en-GB" sz="2800" b="1" u="sng" dirty="0" smtClean="0">
                <a:solidFill>
                  <a:srgbClr val="99FFCC"/>
                </a:solidFill>
              </a:rPr>
              <a:t> </a:t>
            </a:r>
            <a:r>
              <a:rPr lang="en-GB" sz="2800" b="1" u="sng" dirty="0" err="1" smtClean="0">
                <a:solidFill>
                  <a:srgbClr val="99FFCC"/>
                </a:solidFill>
              </a:rPr>
              <a:t>Κατάκτηση</a:t>
            </a:r>
            <a:r>
              <a:rPr lang="en-GB" sz="2800" b="1" u="sng" dirty="0" smtClean="0">
                <a:solidFill>
                  <a:srgbClr val="99FFCC"/>
                </a:solidFill>
              </a:rPr>
              <a:t>  </a:t>
            </a:r>
            <a:r>
              <a:rPr lang="el-GR" sz="2800" b="1" u="sng" dirty="0" smtClean="0">
                <a:solidFill>
                  <a:srgbClr val="99FFCC"/>
                </a:solidFill>
              </a:rPr>
              <a:t>της Γ</a:t>
            </a:r>
            <a:r>
              <a:rPr lang="en-GB" sz="2800" b="1" u="sng" dirty="0" err="1" smtClean="0">
                <a:solidFill>
                  <a:srgbClr val="99FFCC"/>
                </a:solidFill>
              </a:rPr>
              <a:t>λώσσας</a:t>
            </a:r>
            <a:endParaRPr lang="el-GR" sz="2800" b="1" dirty="0" smtClean="0"/>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endParaRPr lang="el-GR" sz="2800" b="1" dirty="0" smtClean="0"/>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l-GR" sz="2800" b="1" dirty="0" smtClean="0"/>
              <a:t>Ι</a:t>
            </a:r>
            <a:r>
              <a:rPr lang="en-GB" sz="2800" b="1" dirty="0" err="1" smtClean="0"/>
              <a:t>κανότητα</a:t>
            </a:r>
            <a:r>
              <a:rPr lang="en-GB" sz="2800" b="1" dirty="0" smtClean="0"/>
              <a:t> </a:t>
            </a:r>
            <a:r>
              <a:rPr lang="el-GR" sz="2800" b="1" dirty="0" smtClean="0"/>
              <a:t>προικοδοτείται </a:t>
            </a:r>
            <a:r>
              <a:rPr lang="en-GB" sz="2800" b="1" u="sng" dirty="0" err="1" smtClean="0">
                <a:solidFill>
                  <a:srgbClr val="FFFF00"/>
                </a:solidFill>
              </a:rPr>
              <a:t>αποκλειστικά</a:t>
            </a:r>
            <a:r>
              <a:rPr lang="el-GR" sz="2800" b="1" u="sng" dirty="0" smtClean="0">
                <a:solidFill>
                  <a:srgbClr val="FFFF00"/>
                </a:solidFill>
              </a:rPr>
              <a:t> στον άνθρωπο</a:t>
            </a:r>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l-GR" sz="2800" b="1" u="sng" dirty="0" smtClean="0">
                <a:solidFill>
                  <a:srgbClr val="FFFF00"/>
                </a:solidFill>
              </a:rPr>
              <a:t>Αφορά  αποκλειστικά τη γλώσσα</a:t>
            </a:r>
            <a:r>
              <a:rPr lang="el-GR" sz="2800" b="1" dirty="0" smtClean="0"/>
              <a:t> </a:t>
            </a:r>
          </a:p>
          <a:p>
            <a:pPr marL="1160463" lvl="2" indent="-357188" algn="ctr" eaLnBrk="1" hangingPunct="1">
              <a:lnSpc>
                <a:spcPct val="80000"/>
              </a:lnSpc>
              <a:spcBef>
                <a:spcPts val="550"/>
              </a:spcBef>
              <a:buFont typeface="Wingdings" pitchFamily="2" charset="2"/>
              <a:buNone/>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r>
              <a:rPr lang="el-GR" sz="2800" b="1" dirty="0" smtClean="0"/>
              <a:t>και ειδικότερα τη γραμματική (σύνταξη κυρίως)</a:t>
            </a:r>
          </a:p>
          <a:p>
            <a:pPr marL="357188" indent="-357188">
              <a:tabLst>
                <a:tab pos="463550" algn="l"/>
                <a:tab pos="912813"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Lst>
              <a:defRPr/>
            </a:pPr>
            <a:endParaRPr lang="el-GR" sz="2800" dirty="0" smtClean="0"/>
          </a:p>
        </p:txBody>
      </p:sp>
      <p:sp>
        <p:nvSpPr>
          <p:cNvPr id="4915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4D11264-FC18-4F61-B5F7-7D252C2FE07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7</a:t>
            </a:fld>
            <a:endParaRPr lang="en-GB" altLang="el-GR" sz="12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4294967295"/>
          </p:nvPr>
        </p:nvSpPr>
        <p:spPr>
          <a:xfrm>
            <a:off x="0" y="188913"/>
            <a:ext cx="9144000" cy="6669087"/>
          </a:xfrm>
        </p:spPr>
        <p:txBody>
          <a:bodyPr/>
          <a:lstStyle/>
          <a:p>
            <a:pPr lvl="2" algn="ctr" eaLnBrk="1" hangingPunct="1">
              <a:lnSpc>
                <a:spcPct val="80000"/>
              </a:lnSpc>
              <a:spcBef>
                <a:spcPts val="550"/>
              </a:spcBef>
              <a:buFont typeface="Wingdings" pitchFamily="2" charset="2"/>
              <a:buNone/>
              <a:defRPr/>
            </a:pPr>
            <a:r>
              <a:rPr lang="en-GB" sz="3200" b="1" u="sng" dirty="0" err="1" smtClean="0">
                <a:solidFill>
                  <a:srgbClr val="FFCC00"/>
                </a:solidFill>
              </a:rPr>
              <a:t>Κονστρουκτιβισμός</a:t>
            </a:r>
            <a:r>
              <a:rPr lang="en-GB" b="1" u="sng" dirty="0" smtClean="0">
                <a:solidFill>
                  <a:srgbClr val="FFCC00"/>
                </a:solidFill>
              </a:rPr>
              <a:t> </a:t>
            </a:r>
            <a:endParaRPr lang="el-GR" b="1" u="sng" dirty="0" smtClean="0">
              <a:solidFill>
                <a:srgbClr val="FFCC00"/>
              </a:solidFill>
            </a:endParaRPr>
          </a:p>
          <a:p>
            <a:pPr lvl="2" algn="ctr" eaLnBrk="1" hangingPunct="1">
              <a:lnSpc>
                <a:spcPct val="80000"/>
              </a:lnSpc>
              <a:spcBef>
                <a:spcPts val="550"/>
              </a:spcBef>
              <a:buFont typeface="Wingdings" pitchFamily="2" charset="2"/>
              <a:buNone/>
              <a:defRPr/>
            </a:pPr>
            <a:endParaRPr lang="en-GB" b="1" dirty="0" smtClean="0">
              <a:solidFill>
                <a:srgbClr val="FFCC00"/>
              </a:solidFill>
            </a:endParaRPr>
          </a:p>
          <a:p>
            <a:pPr lvl="2" algn="ctr" eaLnBrk="1" hangingPunct="1">
              <a:lnSpc>
                <a:spcPct val="80000"/>
              </a:lnSpc>
              <a:spcBef>
                <a:spcPts val="550"/>
              </a:spcBef>
              <a:buFont typeface="Wingdings" pitchFamily="2" charset="2"/>
              <a:buNone/>
              <a:defRPr/>
            </a:pPr>
            <a:r>
              <a:rPr lang="en-GB" sz="2800" b="1" dirty="0" smtClean="0"/>
              <a:t>	</a:t>
            </a:r>
            <a:r>
              <a:rPr lang="el-GR" sz="2800" b="1" dirty="0" smtClean="0"/>
              <a:t>Το παιδί δ</a:t>
            </a:r>
            <a:r>
              <a:rPr lang="en-GB" sz="2800" b="1" dirty="0" err="1" smtClean="0">
                <a:solidFill>
                  <a:srgbClr val="99FFCC"/>
                </a:solidFill>
              </a:rPr>
              <a:t>ιαθέτει</a:t>
            </a:r>
            <a:r>
              <a:rPr lang="en-GB" sz="2800" b="1" dirty="0" smtClean="0">
                <a:solidFill>
                  <a:srgbClr val="99FFCC"/>
                </a:solidFill>
              </a:rPr>
              <a:t> </a:t>
            </a:r>
            <a:r>
              <a:rPr lang="en-GB" sz="2800" b="1" dirty="0" err="1" smtClean="0">
                <a:solidFill>
                  <a:srgbClr val="99FFCC"/>
                </a:solidFill>
              </a:rPr>
              <a:t>ικανότητες</a:t>
            </a:r>
            <a:r>
              <a:rPr lang="en-GB" sz="2800" b="1" dirty="0" smtClean="0">
                <a:solidFill>
                  <a:srgbClr val="99FFCC"/>
                </a:solidFill>
              </a:rPr>
              <a:t> </a:t>
            </a:r>
            <a:endParaRPr lang="el-GR" sz="2800" b="1" dirty="0" smtClean="0">
              <a:solidFill>
                <a:srgbClr val="99FFCC"/>
              </a:solidFill>
            </a:endParaRPr>
          </a:p>
          <a:p>
            <a:pPr lvl="2" algn="ctr" eaLnBrk="1" hangingPunct="1">
              <a:lnSpc>
                <a:spcPct val="80000"/>
              </a:lnSpc>
              <a:spcBef>
                <a:spcPts val="550"/>
              </a:spcBef>
              <a:buFont typeface="Wingdings" pitchFamily="2" charset="2"/>
              <a:buNone/>
              <a:defRPr/>
            </a:pPr>
            <a:r>
              <a:rPr lang="en-GB" sz="2800" b="1" dirty="0" err="1" smtClean="0">
                <a:solidFill>
                  <a:srgbClr val="99FFCC"/>
                </a:solidFill>
              </a:rPr>
              <a:t>αντίληψης</a:t>
            </a:r>
            <a:r>
              <a:rPr lang="en-GB" sz="2800" b="1" dirty="0" smtClean="0">
                <a:solidFill>
                  <a:srgbClr val="99FFCC"/>
                </a:solidFill>
              </a:rPr>
              <a:t>, </a:t>
            </a:r>
            <a:r>
              <a:rPr lang="en-GB" sz="2800" b="1" dirty="0" err="1" smtClean="0">
                <a:solidFill>
                  <a:srgbClr val="99FFCC"/>
                </a:solidFill>
              </a:rPr>
              <a:t>μνήμης</a:t>
            </a:r>
            <a:r>
              <a:rPr lang="en-GB" sz="2800" b="1" dirty="0" smtClean="0">
                <a:solidFill>
                  <a:srgbClr val="99FFCC"/>
                </a:solidFill>
              </a:rPr>
              <a:t> </a:t>
            </a:r>
            <a:r>
              <a:rPr lang="en-GB" sz="2800" b="1" dirty="0" err="1" smtClean="0">
                <a:solidFill>
                  <a:srgbClr val="99FFCC"/>
                </a:solidFill>
              </a:rPr>
              <a:t>και</a:t>
            </a:r>
            <a:r>
              <a:rPr lang="en-GB" sz="2800" b="1" dirty="0" smtClean="0">
                <a:solidFill>
                  <a:srgbClr val="99FFCC"/>
                </a:solidFill>
              </a:rPr>
              <a:t> </a:t>
            </a:r>
            <a:r>
              <a:rPr lang="en-GB" sz="2800" b="1" dirty="0" err="1" smtClean="0">
                <a:solidFill>
                  <a:srgbClr val="99FFCC"/>
                </a:solidFill>
              </a:rPr>
              <a:t>μάθησης</a:t>
            </a:r>
            <a:r>
              <a:rPr lang="en-GB" sz="2800" b="1" dirty="0" smtClean="0">
                <a:solidFill>
                  <a:srgbClr val="99FFCC"/>
                </a:solidFill>
              </a:rPr>
              <a:t> </a:t>
            </a:r>
            <a:endParaRPr lang="el-GR" sz="2800" b="1" dirty="0" smtClean="0">
              <a:solidFill>
                <a:srgbClr val="99FFCC"/>
              </a:solidFill>
            </a:endParaRPr>
          </a:p>
          <a:p>
            <a:pPr lvl="2" algn="ctr" eaLnBrk="1" hangingPunct="1">
              <a:lnSpc>
                <a:spcPct val="80000"/>
              </a:lnSpc>
              <a:spcBef>
                <a:spcPts val="550"/>
              </a:spcBef>
              <a:buFont typeface="Wingdings" pitchFamily="2" charset="2"/>
              <a:buNone/>
              <a:defRPr/>
            </a:pPr>
            <a:r>
              <a:rPr lang="en-GB" sz="2800" b="1" dirty="0" err="1" smtClean="0">
                <a:solidFill>
                  <a:srgbClr val="99FFCC"/>
                </a:solidFill>
              </a:rPr>
              <a:t>που</a:t>
            </a:r>
            <a:r>
              <a:rPr lang="en-GB" sz="2800" b="1" dirty="0" smtClean="0">
                <a:solidFill>
                  <a:srgbClr val="99FFCC"/>
                </a:solidFill>
              </a:rPr>
              <a:t> </a:t>
            </a:r>
            <a:r>
              <a:rPr lang="en-GB" sz="2800" b="1" dirty="0" err="1" smtClean="0">
                <a:solidFill>
                  <a:srgbClr val="99FFCC"/>
                </a:solidFill>
              </a:rPr>
              <a:t>μπορεί</a:t>
            </a:r>
            <a:r>
              <a:rPr lang="en-GB" sz="2800" b="1" dirty="0" smtClean="0">
                <a:solidFill>
                  <a:srgbClr val="99FFCC"/>
                </a:solidFill>
              </a:rPr>
              <a:t> </a:t>
            </a:r>
            <a:r>
              <a:rPr lang="en-GB" sz="2800" b="1" dirty="0" err="1" smtClean="0">
                <a:solidFill>
                  <a:srgbClr val="99FFCC"/>
                </a:solidFill>
              </a:rPr>
              <a:t>να</a:t>
            </a:r>
            <a:r>
              <a:rPr lang="en-GB" sz="2800" b="1" dirty="0" smtClean="0">
                <a:solidFill>
                  <a:srgbClr val="99FFCC"/>
                </a:solidFill>
              </a:rPr>
              <a:t> </a:t>
            </a:r>
            <a:r>
              <a:rPr lang="en-GB" sz="2800" b="1" dirty="0" err="1" smtClean="0">
                <a:solidFill>
                  <a:srgbClr val="99FFCC"/>
                </a:solidFill>
              </a:rPr>
              <a:t>χρησιμοποιήσει</a:t>
            </a:r>
            <a:r>
              <a:rPr lang="en-GB" sz="2800" b="1" dirty="0" smtClean="0">
                <a:solidFill>
                  <a:srgbClr val="99FFCC"/>
                </a:solidFill>
              </a:rPr>
              <a:t> </a:t>
            </a:r>
            <a:r>
              <a:rPr lang="en-GB" sz="2800" b="1" u="sng" dirty="0" err="1" smtClean="0">
                <a:solidFill>
                  <a:srgbClr val="99FFCC"/>
                </a:solidFill>
              </a:rPr>
              <a:t>και</a:t>
            </a:r>
            <a:r>
              <a:rPr lang="en-GB" sz="2800" b="1" dirty="0" smtClean="0">
                <a:solidFill>
                  <a:srgbClr val="99FFCC"/>
                </a:solidFill>
              </a:rPr>
              <a:t> </a:t>
            </a:r>
            <a:r>
              <a:rPr lang="en-GB" sz="2800" b="1" dirty="0" err="1" smtClean="0">
                <a:solidFill>
                  <a:srgbClr val="99FFCC"/>
                </a:solidFill>
              </a:rPr>
              <a:t>στη</a:t>
            </a:r>
            <a:r>
              <a:rPr lang="el-GR" sz="2800" b="1" dirty="0" smtClean="0">
                <a:solidFill>
                  <a:srgbClr val="99FFCC"/>
                </a:solidFill>
              </a:rPr>
              <a:t> </a:t>
            </a:r>
            <a:r>
              <a:rPr lang="en-GB" sz="2800" b="1" dirty="0" err="1" smtClean="0">
                <a:solidFill>
                  <a:srgbClr val="99FFCC"/>
                </a:solidFill>
              </a:rPr>
              <a:t>γλώσσα</a:t>
            </a:r>
            <a:r>
              <a:rPr lang="en-GB" sz="2800" b="1" dirty="0" smtClean="0"/>
              <a:t>.  </a:t>
            </a:r>
            <a:endParaRPr lang="el-GR" sz="2800" b="1" dirty="0" smtClean="0"/>
          </a:p>
          <a:p>
            <a:pPr lvl="2" algn="ctr" eaLnBrk="1" hangingPunct="1">
              <a:lnSpc>
                <a:spcPct val="80000"/>
              </a:lnSpc>
              <a:spcBef>
                <a:spcPts val="550"/>
              </a:spcBef>
              <a:buFont typeface="Wingdings" pitchFamily="2" charset="2"/>
              <a:buNone/>
              <a:defRPr/>
            </a:pPr>
            <a:r>
              <a:rPr lang="en-GB" sz="2800" b="1" dirty="0" err="1" smtClean="0"/>
              <a:t>Στην</a:t>
            </a:r>
            <a:r>
              <a:rPr lang="en-GB" sz="2800" b="1" dirty="0" smtClean="0"/>
              <a:t> </a:t>
            </a:r>
            <a:r>
              <a:rPr lang="en-GB" sz="2800" b="1" dirty="0" err="1" smtClean="0"/>
              <a:t>ανάπτυξη</a:t>
            </a:r>
            <a:r>
              <a:rPr lang="en-GB" sz="2800" b="1" dirty="0" smtClean="0"/>
              <a:t> </a:t>
            </a:r>
            <a:r>
              <a:rPr lang="en-GB" sz="2800" b="1" dirty="0" err="1" smtClean="0"/>
              <a:t>της</a:t>
            </a:r>
            <a:r>
              <a:rPr lang="en-GB" sz="2800" b="1" dirty="0" smtClean="0"/>
              <a:t> </a:t>
            </a:r>
            <a:r>
              <a:rPr lang="en-GB" sz="2800" b="1" dirty="0" err="1" smtClean="0"/>
              <a:t>γλώσσας</a:t>
            </a:r>
            <a:r>
              <a:rPr lang="en-GB" sz="2800" b="1" dirty="0" smtClean="0"/>
              <a:t> </a:t>
            </a:r>
            <a:endParaRPr lang="el-GR" sz="2800" b="1" dirty="0" smtClean="0"/>
          </a:p>
          <a:p>
            <a:pPr lvl="2" algn="ctr" eaLnBrk="1" hangingPunct="1">
              <a:lnSpc>
                <a:spcPct val="80000"/>
              </a:lnSpc>
              <a:spcBef>
                <a:spcPts val="550"/>
              </a:spcBef>
              <a:buFont typeface="Wingdings" pitchFamily="2" charset="2"/>
              <a:buNone/>
              <a:defRPr/>
            </a:pPr>
            <a:r>
              <a:rPr lang="en-GB" sz="2800" b="1" dirty="0" err="1" smtClean="0"/>
              <a:t>συμβάλλουν</a:t>
            </a:r>
            <a:r>
              <a:rPr lang="en-GB" sz="2800" b="1" dirty="0" smtClean="0"/>
              <a:t> </a:t>
            </a:r>
            <a:r>
              <a:rPr lang="en-GB" sz="2800" b="1" u="sng" dirty="0" err="1" smtClean="0"/>
              <a:t>ποικίλοι</a:t>
            </a:r>
            <a:r>
              <a:rPr lang="en-GB" sz="2800" b="1" u="sng" dirty="0" smtClean="0"/>
              <a:t> </a:t>
            </a:r>
            <a:r>
              <a:rPr lang="en-GB" sz="2800" b="1" u="sng" dirty="0" err="1" smtClean="0"/>
              <a:t>παράγοντες</a:t>
            </a:r>
            <a:r>
              <a:rPr lang="en-GB" sz="2800" b="1" dirty="0" smtClean="0"/>
              <a:t>, </a:t>
            </a:r>
            <a:endParaRPr lang="el-GR" sz="2800" b="1" dirty="0" smtClean="0"/>
          </a:p>
          <a:p>
            <a:pPr lvl="2" algn="ctr" eaLnBrk="1" hangingPunct="1">
              <a:lnSpc>
                <a:spcPct val="80000"/>
              </a:lnSpc>
              <a:spcBef>
                <a:spcPts val="550"/>
              </a:spcBef>
              <a:buFont typeface="Wingdings" pitchFamily="2" charset="2"/>
              <a:buNone/>
              <a:defRPr/>
            </a:pPr>
            <a:r>
              <a:rPr lang="en-GB" sz="2800" b="1" dirty="0" err="1" smtClean="0"/>
              <a:t>π.χ</a:t>
            </a:r>
            <a:r>
              <a:rPr lang="en-GB" sz="2800" b="1" dirty="0" smtClean="0"/>
              <a:t>. </a:t>
            </a:r>
            <a:endParaRPr lang="el-GR" sz="2800" b="1" dirty="0" smtClean="0"/>
          </a:p>
          <a:p>
            <a:pPr lvl="2" algn="ctr" eaLnBrk="1" hangingPunct="1">
              <a:lnSpc>
                <a:spcPct val="80000"/>
              </a:lnSpc>
              <a:spcBef>
                <a:spcPts val="550"/>
              </a:spcBef>
              <a:buFont typeface="Wingdings" pitchFamily="2" charset="2"/>
              <a:buNone/>
              <a:defRPr/>
            </a:pPr>
            <a:r>
              <a:rPr lang="en-GB" sz="2800" b="1" dirty="0" err="1" smtClean="0"/>
              <a:t>οι</a:t>
            </a:r>
            <a:r>
              <a:rPr lang="en-GB" sz="2800" b="1" dirty="0" smtClean="0"/>
              <a:t> </a:t>
            </a:r>
            <a:r>
              <a:rPr lang="en-GB" sz="2800" b="1" dirty="0" err="1" smtClean="0"/>
              <a:t>γνώσεις</a:t>
            </a:r>
            <a:r>
              <a:rPr lang="el-GR" sz="2800" b="1" dirty="0" smtClean="0"/>
              <a:t> παιδιού</a:t>
            </a:r>
            <a:r>
              <a:rPr lang="en-GB" sz="2800" b="1" dirty="0" smtClean="0"/>
              <a:t> </a:t>
            </a:r>
            <a:r>
              <a:rPr lang="en-GB" sz="2800" b="1" dirty="0" err="1" smtClean="0"/>
              <a:t>για</a:t>
            </a:r>
            <a:r>
              <a:rPr lang="en-GB" sz="2800" b="1" dirty="0" smtClean="0"/>
              <a:t> </a:t>
            </a:r>
            <a:r>
              <a:rPr lang="en-GB" sz="2800" b="1" dirty="0" err="1" smtClean="0"/>
              <a:t>τον</a:t>
            </a:r>
            <a:r>
              <a:rPr lang="en-GB" sz="2800" b="1" dirty="0" smtClean="0"/>
              <a:t> </a:t>
            </a:r>
            <a:r>
              <a:rPr lang="en-GB" sz="2800" b="1" dirty="0" err="1" smtClean="0"/>
              <a:t>κόσμο</a:t>
            </a:r>
            <a:r>
              <a:rPr lang="en-GB" sz="2800" b="1" dirty="0" smtClean="0"/>
              <a:t>, </a:t>
            </a:r>
            <a:endParaRPr lang="el-GR" sz="2800" b="1" dirty="0" smtClean="0"/>
          </a:p>
          <a:p>
            <a:pPr lvl="2" algn="ctr" eaLnBrk="1" hangingPunct="1">
              <a:lnSpc>
                <a:spcPct val="80000"/>
              </a:lnSpc>
              <a:spcBef>
                <a:spcPts val="550"/>
              </a:spcBef>
              <a:buFont typeface="Wingdings" pitchFamily="2" charset="2"/>
              <a:buNone/>
              <a:defRPr/>
            </a:pPr>
            <a:r>
              <a:rPr lang="en-GB" sz="2800" b="1" dirty="0" smtClean="0"/>
              <a:t>η </a:t>
            </a:r>
            <a:r>
              <a:rPr lang="en-GB" sz="2800" b="1" dirty="0" err="1" smtClean="0"/>
              <a:t>ικανότητά</a:t>
            </a:r>
            <a:r>
              <a:rPr lang="en-GB" sz="2800" b="1" dirty="0" smtClean="0"/>
              <a:t> </a:t>
            </a:r>
            <a:r>
              <a:rPr lang="en-GB" sz="2800" b="1" dirty="0" err="1" smtClean="0"/>
              <a:t>του</a:t>
            </a:r>
            <a:r>
              <a:rPr lang="en-GB" sz="2800" b="1" dirty="0" smtClean="0"/>
              <a:t> </a:t>
            </a:r>
            <a:r>
              <a:rPr lang="en-GB" sz="2800" b="1" dirty="0" err="1" smtClean="0"/>
              <a:t>να</a:t>
            </a:r>
            <a:r>
              <a:rPr lang="en-GB" sz="2800" b="1" dirty="0" smtClean="0"/>
              <a:t> </a:t>
            </a:r>
            <a:r>
              <a:rPr lang="en-GB" sz="2800" b="1" dirty="0" err="1" smtClean="0"/>
              <a:t>αναλύει</a:t>
            </a:r>
            <a:r>
              <a:rPr lang="en-GB" sz="2800" b="1" dirty="0" smtClean="0"/>
              <a:t>  </a:t>
            </a:r>
            <a:r>
              <a:rPr lang="en-GB" sz="2800" b="1" dirty="0" err="1" smtClean="0"/>
              <a:t>ερεθίσματα</a:t>
            </a:r>
            <a:r>
              <a:rPr lang="en-GB" sz="2800" b="1" dirty="0" smtClean="0"/>
              <a:t> </a:t>
            </a:r>
            <a:r>
              <a:rPr lang="en-GB" sz="2800" b="1" dirty="0" err="1" smtClean="0"/>
              <a:t>για</a:t>
            </a:r>
            <a:r>
              <a:rPr lang="en-GB" sz="2800" b="1" dirty="0" smtClean="0"/>
              <a:t> </a:t>
            </a:r>
            <a:r>
              <a:rPr lang="en-GB" sz="2800" b="1" dirty="0" err="1" smtClean="0"/>
              <a:t>να</a:t>
            </a:r>
            <a:r>
              <a:rPr lang="en-GB" sz="2800" b="1" dirty="0" smtClean="0"/>
              <a:t> </a:t>
            </a:r>
            <a:r>
              <a:rPr lang="en-GB" sz="2800" b="1" dirty="0" err="1" smtClean="0"/>
              <a:t>εξάγει</a:t>
            </a:r>
            <a:r>
              <a:rPr lang="en-GB" sz="2800" b="1" dirty="0" smtClean="0"/>
              <a:t> </a:t>
            </a:r>
            <a:r>
              <a:rPr lang="en-GB" sz="2800" b="1" dirty="0" err="1" smtClean="0"/>
              <a:t>σχήματα</a:t>
            </a:r>
            <a:r>
              <a:rPr lang="en-GB" sz="2800" b="1" dirty="0" smtClean="0"/>
              <a:t> </a:t>
            </a:r>
            <a:r>
              <a:rPr lang="en-GB" sz="2800" b="1" dirty="0" err="1" smtClean="0"/>
              <a:t>από</a:t>
            </a:r>
            <a:r>
              <a:rPr lang="en-GB" sz="2800" b="1" dirty="0" smtClean="0"/>
              <a:t> </a:t>
            </a:r>
            <a:r>
              <a:rPr lang="en-GB" sz="2800" b="1" dirty="0" err="1" smtClean="0"/>
              <a:t>αυτ</a:t>
            </a:r>
            <a:r>
              <a:rPr lang="el-GR" sz="2800" b="1" dirty="0" smtClean="0"/>
              <a:t>ά</a:t>
            </a:r>
            <a:r>
              <a:rPr lang="en-GB" sz="2800" b="1" dirty="0" smtClean="0"/>
              <a:t>, η </a:t>
            </a:r>
            <a:r>
              <a:rPr lang="en-GB" sz="2800" b="1" dirty="0" err="1" smtClean="0"/>
              <a:t>επικοινωνία</a:t>
            </a:r>
            <a:r>
              <a:rPr lang="en-GB" sz="2800" b="1" dirty="0" smtClean="0"/>
              <a:t> </a:t>
            </a:r>
            <a:r>
              <a:rPr lang="en-GB" sz="2800" b="1" dirty="0" err="1" smtClean="0"/>
              <a:t>με</a:t>
            </a:r>
            <a:r>
              <a:rPr lang="en-GB" sz="2800" b="1" dirty="0" smtClean="0"/>
              <a:t> </a:t>
            </a:r>
            <a:r>
              <a:rPr lang="en-GB" sz="2800" b="1" dirty="0" err="1" smtClean="0"/>
              <a:t>τους</a:t>
            </a:r>
            <a:r>
              <a:rPr lang="en-GB" sz="2800" b="1" dirty="0" smtClean="0"/>
              <a:t> </a:t>
            </a:r>
            <a:r>
              <a:rPr lang="en-GB" sz="2800" b="1" dirty="0" err="1" smtClean="0"/>
              <a:t>άλλους</a:t>
            </a:r>
            <a:r>
              <a:rPr lang="en-GB" sz="2800" b="1" dirty="0" smtClean="0"/>
              <a:t> </a:t>
            </a:r>
            <a:r>
              <a:rPr lang="en-GB" sz="2800" b="1" dirty="0" err="1" smtClean="0"/>
              <a:t>και</a:t>
            </a:r>
            <a:r>
              <a:rPr lang="en-GB" sz="2800" b="1" dirty="0" smtClean="0"/>
              <a:t> </a:t>
            </a:r>
            <a:r>
              <a:rPr lang="en-GB" sz="2800" b="1" dirty="0" err="1" smtClean="0"/>
              <a:t>φυσικά</a:t>
            </a:r>
            <a:r>
              <a:rPr lang="en-GB" sz="2800" b="1" dirty="0" smtClean="0"/>
              <a:t> η </a:t>
            </a:r>
            <a:r>
              <a:rPr lang="en-GB" sz="2800" b="1" dirty="0" err="1" smtClean="0"/>
              <a:t>ομιλία</a:t>
            </a:r>
            <a:r>
              <a:rPr lang="en-GB" sz="2800" b="1" dirty="0" smtClean="0"/>
              <a:t> </a:t>
            </a:r>
            <a:r>
              <a:rPr lang="en-GB" sz="2800" b="1" dirty="0" err="1" smtClean="0"/>
              <a:t>που</a:t>
            </a:r>
            <a:r>
              <a:rPr lang="en-GB" sz="2800" b="1" dirty="0" smtClean="0"/>
              <a:t> </a:t>
            </a:r>
            <a:r>
              <a:rPr lang="en-GB" sz="2800" b="1" dirty="0" err="1" smtClean="0"/>
              <a:t>ακούει</a:t>
            </a:r>
            <a:r>
              <a:rPr lang="el-GR" sz="2800" b="1" dirty="0" smtClean="0"/>
              <a:t>.</a:t>
            </a:r>
          </a:p>
          <a:p>
            <a:pPr lvl="2" algn="ctr" eaLnBrk="1" hangingPunct="1">
              <a:lnSpc>
                <a:spcPct val="80000"/>
              </a:lnSpc>
              <a:spcBef>
                <a:spcPts val="550"/>
              </a:spcBef>
              <a:buFont typeface="Wingdings" pitchFamily="2" charset="2"/>
              <a:buNone/>
              <a:defRPr/>
            </a:pPr>
            <a:endParaRPr lang="el-GR" sz="2800" b="1" dirty="0" smtClean="0"/>
          </a:p>
          <a:p>
            <a:pPr lvl="2" algn="ctr" eaLnBrk="1" hangingPunct="1">
              <a:lnSpc>
                <a:spcPct val="80000"/>
              </a:lnSpc>
              <a:spcBef>
                <a:spcPts val="550"/>
              </a:spcBef>
              <a:buFont typeface="Wingdings" pitchFamily="2" charset="2"/>
              <a:buNone/>
              <a:defRPr/>
            </a:pPr>
            <a:r>
              <a:rPr lang="en-GB" sz="2800" b="1" dirty="0" smtClean="0"/>
              <a:t> </a:t>
            </a:r>
            <a:r>
              <a:rPr lang="en-GB" sz="2800" b="1" u="sng" dirty="0" err="1" smtClean="0">
                <a:solidFill>
                  <a:srgbClr val="FFFF00"/>
                </a:solidFill>
              </a:rPr>
              <a:t>Δεν</a:t>
            </a:r>
            <a:r>
              <a:rPr lang="en-GB" sz="2800" b="1" u="sng" dirty="0" smtClean="0">
                <a:solidFill>
                  <a:srgbClr val="FFFF00"/>
                </a:solidFill>
              </a:rPr>
              <a:t> </a:t>
            </a:r>
            <a:r>
              <a:rPr lang="en-GB" sz="2800" b="1" u="sng" dirty="0" err="1" smtClean="0">
                <a:solidFill>
                  <a:srgbClr val="FFFF00"/>
                </a:solidFill>
              </a:rPr>
              <a:t>χρειάζεται</a:t>
            </a:r>
            <a:r>
              <a:rPr lang="en-GB" sz="2800" b="1" u="sng" dirty="0" smtClean="0">
                <a:solidFill>
                  <a:srgbClr val="FFFF00"/>
                </a:solidFill>
              </a:rPr>
              <a:t> </a:t>
            </a:r>
            <a:r>
              <a:rPr lang="en-GB" sz="2800" b="1" u="sng" dirty="0" err="1" smtClean="0">
                <a:solidFill>
                  <a:srgbClr val="FFFF00"/>
                </a:solidFill>
              </a:rPr>
              <a:t>να</a:t>
            </a:r>
            <a:r>
              <a:rPr lang="en-GB" sz="2800" b="1" u="sng" dirty="0" smtClean="0">
                <a:solidFill>
                  <a:srgbClr val="FFFF00"/>
                </a:solidFill>
              </a:rPr>
              <a:t> </a:t>
            </a:r>
            <a:r>
              <a:rPr lang="en-GB" sz="2800" b="1" u="sng" dirty="0" err="1" smtClean="0">
                <a:solidFill>
                  <a:srgbClr val="FFFF00"/>
                </a:solidFill>
              </a:rPr>
              <a:t>υποθέσουμε</a:t>
            </a:r>
            <a:r>
              <a:rPr lang="en-GB" sz="2800" b="1" u="sng" dirty="0" smtClean="0">
                <a:solidFill>
                  <a:srgbClr val="FFFF00"/>
                </a:solidFill>
              </a:rPr>
              <a:t> </a:t>
            </a:r>
            <a:r>
              <a:rPr lang="en-GB" sz="2800" b="1" u="sng" dirty="0" err="1" smtClean="0">
                <a:solidFill>
                  <a:srgbClr val="FFFF00"/>
                </a:solidFill>
              </a:rPr>
              <a:t>έμφυτη</a:t>
            </a:r>
            <a:r>
              <a:rPr lang="en-GB" sz="2800" b="1" u="sng" dirty="0" smtClean="0">
                <a:solidFill>
                  <a:srgbClr val="FFFF00"/>
                </a:solidFill>
              </a:rPr>
              <a:t> </a:t>
            </a:r>
            <a:r>
              <a:rPr lang="en-GB" sz="2800" b="1" u="sng" dirty="0" err="1" smtClean="0">
                <a:solidFill>
                  <a:srgbClr val="FFFF00"/>
                </a:solidFill>
              </a:rPr>
              <a:t>γνώση</a:t>
            </a:r>
            <a:r>
              <a:rPr lang="en-GB" sz="2800" b="1" u="sng" dirty="0" smtClean="0">
                <a:solidFill>
                  <a:srgbClr val="FFFF00"/>
                </a:solidFill>
              </a:rPr>
              <a:t> </a:t>
            </a:r>
            <a:endParaRPr lang="el-GR" sz="2800" b="1" u="sng" dirty="0" smtClean="0">
              <a:solidFill>
                <a:srgbClr val="FFFF00"/>
              </a:solidFill>
            </a:endParaRPr>
          </a:p>
          <a:p>
            <a:pPr lvl="2" algn="ctr" eaLnBrk="1" hangingPunct="1">
              <a:lnSpc>
                <a:spcPct val="80000"/>
              </a:lnSpc>
              <a:spcBef>
                <a:spcPts val="550"/>
              </a:spcBef>
              <a:buFont typeface="Wingdings" pitchFamily="2" charset="2"/>
              <a:buNone/>
              <a:defRPr/>
            </a:pPr>
            <a:r>
              <a:rPr lang="en-GB" sz="2800" b="1" u="sng" dirty="0" err="1" smtClean="0">
                <a:solidFill>
                  <a:srgbClr val="FFFF00"/>
                </a:solidFill>
              </a:rPr>
              <a:t>ειδικά</a:t>
            </a:r>
            <a:r>
              <a:rPr lang="en-GB" sz="2800" b="1" u="sng" dirty="0" smtClean="0">
                <a:solidFill>
                  <a:srgbClr val="FFFF00"/>
                </a:solidFill>
              </a:rPr>
              <a:t> </a:t>
            </a:r>
            <a:r>
              <a:rPr lang="en-GB" sz="2800" b="1" u="sng" dirty="0" err="1" smtClean="0">
                <a:solidFill>
                  <a:srgbClr val="FFFF00"/>
                </a:solidFill>
              </a:rPr>
              <a:t>για</a:t>
            </a:r>
            <a:r>
              <a:rPr lang="en-GB" sz="2800" b="1" u="sng" dirty="0" smtClean="0">
                <a:solidFill>
                  <a:srgbClr val="FFFF00"/>
                </a:solidFill>
              </a:rPr>
              <a:t> </a:t>
            </a:r>
            <a:r>
              <a:rPr lang="en-GB" sz="2800" b="1" u="sng" dirty="0" err="1" smtClean="0">
                <a:solidFill>
                  <a:srgbClr val="FFFF00"/>
                </a:solidFill>
              </a:rPr>
              <a:t>τη</a:t>
            </a:r>
            <a:r>
              <a:rPr lang="en-GB" sz="2800" b="1" u="sng" dirty="0" smtClean="0">
                <a:solidFill>
                  <a:srgbClr val="FFFF00"/>
                </a:solidFill>
              </a:rPr>
              <a:t> </a:t>
            </a:r>
            <a:r>
              <a:rPr lang="en-GB" sz="2800" b="1" u="sng" dirty="0" err="1" smtClean="0">
                <a:solidFill>
                  <a:srgbClr val="FFFF00"/>
                </a:solidFill>
              </a:rPr>
              <a:t>γλώσσα</a:t>
            </a:r>
            <a:r>
              <a:rPr lang="en-GB" sz="2800" b="1" u="sng" dirty="0" smtClean="0">
                <a:solidFill>
                  <a:srgbClr val="FFFF00"/>
                </a:solidFill>
              </a:rPr>
              <a:t> </a:t>
            </a:r>
            <a:endParaRPr lang="el-GR" sz="2800" b="1" u="sng" dirty="0" smtClean="0">
              <a:solidFill>
                <a:srgbClr val="FFFF00"/>
              </a:solidFill>
            </a:endParaRPr>
          </a:p>
          <a:p>
            <a:pPr lvl="2" algn="ctr" eaLnBrk="1" hangingPunct="1">
              <a:lnSpc>
                <a:spcPct val="80000"/>
              </a:lnSpc>
              <a:spcBef>
                <a:spcPts val="550"/>
              </a:spcBef>
              <a:buFont typeface="Wingdings" pitchFamily="2" charset="2"/>
              <a:buNone/>
              <a:defRPr/>
            </a:pPr>
            <a:r>
              <a:rPr lang="en-GB" sz="2800" b="1" dirty="0" err="1" smtClean="0">
                <a:solidFill>
                  <a:srgbClr val="FFFF00"/>
                </a:solidFill>
              </a:rPr>
              <a:t>παρά</a:t>
            </a:r>
            <a:r>
              <a:rPr lang="en-GB" sz="2800" b="1" dirty="0" smtClean="0">
                <a:solidFill>
                  <a:srgbClr val="FFFF00"/>
                </a:solidFill>
              </a:rPr>
              <a:t> </a:t>
            </a:r>
            <a:r>
              <a:rPr lang="en-GB" sz="2800" b="1" dirty="0" err="1" smtClean="0">
                <a:solidFill>
                  <a:srgbClr val="FFFF00"/>
                </a:solidFill>
              </a:rPr>
              <a:t>μόνο</a:t>
            </a:r>
            <a:r>
              <a:rPr lang="en-GB" sz="2800" b="1" dirty="0" smtClean="0">
                <a:solidFill>
                  <a:srgbClr val="FFFF00"/>
                </a:solidFill>
              </a:rPr>
              <a:t> </a:t>
            </a:r>
            <a:r>
              <a:rPr lang="el-GR" sz="2800" b="1" dirty="0" smtClean="0">
                <a:solidFill>
                  <a:srgbClr val="FFFF00"/>
                </a:solidFill>
              </a:rPr>
              <a:t>γενικής φύσης </a:t>
            </a:r>
            <a:r>
              <a:rPr lang="en-GB" sz="2800" b="1" dirty="0" err="1" smtClean="0">
                <a:solidFill>
                  <a:srgbClr val="FFFF00"/>
                </a:solidFill>
              </a:rPr>
              <a:t>ικανότητες</a:t>
            </a:r>
            <a:r>
              <a:rPr lang="en-GB" sz="2800" b="1" dirty="0" smtClean="0">
                <a:solidFill>
                  <a:srgbClr val="FFFF00"/>
                </a:solidFill>
              </a:rPr>
              <a:t> </a:t>
            </a:r>
            <a:r>
              <a:rPr lang="en-GB" sz="2800" b="1" dirty="0" err="1" smtClean="0">
                <a:solidFill>
                  <a:srgbClr val="FFFF00"/>
                </a:solidFill>
              </a:rPr>
              <a:t>μάθησης</a:t>
            </a:r>
            <a:r>
              <a:rPr lang="el-GR" sz="2800" b="1" dirty="0" smtClean="0">
                <a:solidFill>
                  <a:srgbClr val="FFFF00"/>
                </a:solidFill>
              </a:rPr>
              <a:t>!</a:t>
            </a:r>
            <a:endParaRPr lang="en-GB" sz="2800" b="1" dirty="0" smtClean="0"/>
          </a:p>
          <a:p>
            <a:pPr>
              <a:lnSpc>
                <a:spcPct val="86000"/>
              </a:lnSpc>
              <a:defRPr/>
            </a:pPr>
            <a:endParaRPr lang="el-GR" sz="2800" dirty="0" smtClean="0">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6000"/>
              </a:lnSpc>
              <a:spcBef>
                <a:spcPts val="800"/>
              </a:spcBef>
              <a:buClr>
                <a:srgbClr val="FFCC0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FFFFFF"/>
                </a:solidFill>
                <a:latin typeface="Garamond" panose="02020404030301010803" pitchFamily="18" charset="0"/>
              </a:defRPr>
            </a:lvl1pPr>
            <a:lvl2pPr marL="742950" indent="-285750">
              <a:lnSpc>
                <a:spcPct val="96000"/>
              </a:lnSpc>
              <a:spcBef>
                <a:spcPts val="7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aramond" panose="02020404030301010803" pitchFamily="18" charset="0"/>
              </a:defRPr>
            </a:lvl2pPr>
            <a:lvl3pPr marL="1143000" indent="-228600">
              <a:lnSpc>
                <a:spcPct val="96000"/>
              </a:lnSpc>
              <a:spcBef>
                <a:spcPts val="600"/>
              </a:spcBef>
              <a:buClr>
                <a:srgbClr val="E5E5FF"/>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aramond" panose="02020404030301010803" pitchFamily="18" charset="0"/>
              </a:defRPr>
            </a:lvl3pPr>
            <a:lvl4pPr marL="16002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4pPr>
            <a:lvl5pPr marL="2057400" indent="-228600">
              <a:lnSpc>
                <a:spcPct val="96000"/>
              </a:lnSpc>
              <a:spcBef>
                <a:spcPts val="500"/>
              </a:spcBef>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5pPr>
            <a:lvl6pPr marL="25146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6pPr>
            <a:lvl7pPr marL="29718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7pPr>
            <a:lvl8pPr marL="34290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8pPr>
            <a:lvl9pPr marL="3886200" indent="-228600" defTabSz="449263" eaLnBrk="0" fontAlgn="base" hangingPunct="0">
              <a:lnSpc>
                <a:spcPct val="96000"/>
              </a:lnSpc>
              <a:spcBef>
                <a:spcPts val="500"/>
              </a:spcBef>
              <a:spcAft>
                <a:spcPct val="0"/>
              </a:spcAft>
              <a:buClr>
                <a:srgbClr val="A886E0"/>
              </a:buClr>
              <a:buSzPct val="7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795FB0D-129B-422F-A98A-FA2D2E472C8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9</a:t>
            </a:fld>
            <a:endParaRPr lang="en-GB" altLang="el-GR" sz="1200" smtClean="0">
              <a:latin typeface="Arial" panose="020B0604020202020204" pitchFamily="34" charset="0"/>
            </a:endParaRPr>
          </a:p>
        </p:txBody>
      </p:sp>
      <p:sp>
        <p:nvSpPr>
          <p:cNvPr id="7169" name="Rectangle 1"/>
          <p:cNvSpPr>
            <a:spLocks noGrp="1" noChangeArrowheads="1"/>
          </p:cNvSpPr>
          <p:nvPr>
            <p:ph type="title"/>
          </p:nvPr>
        </p:nvSpPr>
        <p:spPr>
          <a:xfrm>
            <a:off x="0" y="0"/>
            <a:ext cx="9144000" cy="206692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3200" dirty="0" smtClean="0">
                <a:solidFill>
                  <a:srgbClr val="99FFCC"/>
                </a:solidFill>
              </a:rPr>
              <a:t>Π</a:t>
            </a:r>
            <a:r>
              <a:rPr lang="en-GB" sz="3200" dirty="0" err="1" smtClean="0">
                <a:solidFill>
                  <a:srgbClr val="99FFCC"/>
                </a:solidFill>
              </a:rPr>
              <a:t>ιο</a:t>
            </a:r>
            <a:r>
              <a:rPr lang="en-GB" sz="3200" dirty="0" smtClean="0">
                <a:solidFill>
                  <a:srgbClr val="99FFCC"/>
                </a:solidFill>
              </a:rPr>
              <a:t> </a:t>
            </a:r>
            <a:r>
              <a:rPr lang="en-GB" sz="3200" dirty="0" err="1" smtClean="0">
                <a:solidFill>
                  <a:srgbClr val="99FFCC"/>
                </a:solidFill>
              </a:rPr>
              <a:t>αναλυτικά</a:t>
            </a:r>
            <a:r>
              <a:rPr lang="el-GR" sz="3200" dirty="0" smtClean="0">
                <a:solidFill>
                  <a:srgbClr val="99FFCC"/>
                </a:solidFill>
              </a:rPr>
              <a:t>,</a:t>
            </a:r>
            <a:br>
              <a:rPr lang="el-GR" sz="3200" dirty="0" smtClean="0">
                <a:solidFill>
                  <a:srgbClr val="99FFCC"/>
                </a:solidFill>
              </a:rPr>
            </a:br>
            <a:r>
              <a:rPr lang="el-GR" sz="3200" dirty="0" smtClean="0">
                <a:solidFill>
                  <a:srgbClr val="99FFCC"/>
                </a:solidFill>
              </a:rPr>
              <a:t> τα επιχειρήματα κάθε θεωρητικού ρεύματος</a:t>
            </a:r>
            <a:r>
              <a:rPr lang="en-GB" sz="3200" dirty="0" smtClean="0"/>
              <a:t> </a:t>
            </a:r>
            <a:r>
              <a:rPr lang="el-GR" sz="3200" dirty="0" smtClean="0"/>
              <a:t/>
            </a:r>
            <a:br>
              <a:rPr lang="el-GR" sz="3200" dirty="0" smtClean="0"/>
            </a:br>
            <a:endParaRPr lang="en-GB" sz="3200" dirty="0" smtClean="0">
              <a:solidFill>
                <a:srgbClr val="FFCC00"/>
              </a:solidFill>
            </a:endParaRPr>
          </a:p>
        </p:txBody>
      </p:sp>
      <p:sp>
        <p:nvSpPr>
          <p:cNvPr id="2" name="Rectangle 2"/>
          <p:cNvSpPr>
            <a:spLocks noGrp="1" noChangeArrowheads="1"/>
          </p:cNvSpPr>
          <p:nvPr>
            <p:ph type="body" idx="1"/>
          </p:nvPr>
        </p:nvSpPr>
        <p:spPr>
          <a:xfrm>
            <a:off x="179388" y="1484313"/>
            <a:ext cx="8964612" cy="5184775"/>
          </a:xfrm>
        </p:spPr>
        <p:txBody>
          <a:bodyPr/>
          <a:lstStyle/>
          <a:p>
            <a:pPr algn="ctr" eaLnBrk="1" hangingPunct="1">
              <a:lnSpc>
                <a:spcPct val="8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b="1" dirty="0" err="1" smtClean="0">
                <a:solidFill>
                  <a:srgbClr val="FFCC00"/>
                </a:solidFill>
              </a:rPr>
              <a:t>Νατιβισμός</a:t>
            </a:r>
            <a:r>
              <a:rPr lang="en-GB" dirty="0" smtClean="0">
                <a:solidFill>
                  <a:srgbClr val="FFCC00"/>
                </a:solidFill>
              </a:rPr>
              <a:t>:</a:t>
            </a:r>
            <a:r>
              <a:rPr lang="en-GB" dirty="0" smtClean="0"/>
              <a:t>  </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solidFill>
                  <a:srgbClr val="FFFF00"/>
                </a:solidFill>
              </a:rPr>
              <a:t>Α</a:t>
            </a:r>
            <a:r>
              <a:rPr lang="en-GB" sz="2800" b="1" dirty="0" err="1" smtClean="0">
                <a:solidFill>
                  <a:srgbClr val="FFFF00"/>
                </a:solidFill>
              </a:rPr>
              <a:t>νάγκη</a:t>
            </a:r>
            <a:r>
              <a:rPr lang="en-GB" sz="2800" b="1" dirty="0" smtClean="0">
                <a:solidFill>
                  <a:srgbClr val="FFFF00"/>
                </a:solidFill>
              </a:rPr>
              <a:t> </a:t>
            </a:r>
            <a:r>
              <a:rPr lang="en-GB" sz="2800" b="1" dirty="0" err="1" smtClean="0">
                <a:solidFill>
                  <a:srgbClr val="FFFF00"/>
                </a:solidFill>
              </a:rPr>
              <a:t>να</a:t>
            </a:r>
            <a:r>
              <a:rPr lang="en-GB" sz="2800" b="1" dirty="0" smtClean="0">
                <a:solidFill>
                  <a:srgbClr val="FFFF00"/>
                </a:solidFill>
              </a:rPr>
              <a:t> </a:t>
            </a:r>
            <a:r>
              <a:rPr lang="en-GB" sz="2800" b="1" dirty="0" err="1" smtClean="0">
                <a:solidFill>
                  <a:srgbClr val="FFFF00"/>
                </a:solidFill>
              </a:rPr>
              <a:t>υποθέσουμε</a:t>
            </a:r>
            <a:r>
              <a:rPr lang="en-GB" sz="2800" b="1" dirty="0" smtClean="0">
                <a:solidFill>
                  <a:srgbClr val="FFFF00"/>
                </a:solidFill>
              </a:rPr>
              <a:t> </a:t>
            </a:r>
            <a:r>
              <a:rPr lang="en-GB" sz="2800" b="1" u="sng" dirty="0" err="1" smtClean="0">
                <a:solidFill>
                  <a:srgbClr val="FFFF00"/>
                </a:solidFill>
              </a:rPr>
              <a:t>έμφυτη</a:t>
            </a:r>
            <a:r>
              <a:rPr lang="en-GB" sz="2800" b="1" u="sng" dirty="0" smtClean="0">
                <a:solidFill>
                  <a:srgbClr val="FFFF00"/>
                </a:solidFill>
              </a:rPr>
              <a:t> </a:t>
            </a:r>
            <a:r>
              <a:rPr lang="en-GB" sz="2800" b="1" u="sng" dirty="0" err="1" smtClean="0">
                <a:solidFill>
                  <a:srgbClr val="FFFF00"/>
                </a:solidFill>
              </a:rPr>
              <a:t>γνώση</a:t>
            </a:r>
            <a:r>
              <a:rPr lang="en-GB" sz="2800" b="1" u="sng" dirty="0" smtClean="0">
                <a:solidFill>
                  <a:srgbClr val="FFFF00"/>
                </a:solidFill>
              </a:rPr>
              <a:t> </a:t>
            </a:r>
            <a:r>
              <a:rPr lang="en-GB" sz="2800" b="1" u="sng" dirty="0" err="1" smtClean="0">
                <a:solidFill>
                  <a:srgbClr val="FFFF00"/>
                </a:solidFill>
              </a:rPr>
              <a:t>γλώσσας</a:t>
            </a:r>
            <a:r>
              <a:rPr lang="en-GB" sz="2800" b="1" dirty="0" smtClean="0">
                <a:solidFill>
                  <a:srgbClr val="FFFF00"/>
                </a:solidFill>
              </a:rPr>
              <a:t> </a:t>
            </a:r>
            <a:endParaRPr lang="el-GR" sz="2800" b="1" dirty="0" smtClean="0">
              <a:solidFill>
                <a:srgbClr val="FFFF00"/>
              </a:solidFill>
            </a:endParaRP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dirty="0" smtClean="0"/>
              <a:t>για τους εξής λόγους:</a:t>
            </a:r>
          </a:p>
          <a:p>
            <a:pPr algn="ct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1" u="sng" dirty="0" smtClean="0"/>
              <a:t>Η</a:t>
            </a:r>
            <a:r>
              <a:rPr lang="en-GB" sz="2800" b="1" u="sng" dirty="0" smtClean="0"/>
              <a:t> </a:t>
            </a:r>
            <a:r>
              <a:rPr lang="en-GB" sz="2800" b="1" u="sng" dirty="0" err="1" smtClean="0"/>
              <a:t>γλώσσα</a:t>
            </a:r>
            <a:r>
              <a:rPr lang="en-GB" sz="2800" b="1" dirty="0" smtClean="0"/>
              <a:t>:  </a:t>
            </a: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μαθαίνεται</a:t>
            </a:r>
            <a:r>
              <a:rPr lang="en-GB" sz="2800" b="1" u="sng" dirty="0" smtClean="0">
                <a:solidFill>
                  <a:srgbClr val="99FFCC"/>
                </a:solidFill>
              </a:rPr>
              <a:t> </a:t>
            </a:r>
            <a:r>
              <a:rPr lang="en-GB" sz="2800" b="1" u="sng" dirty="0" err="1" smtClean="0">
                <a:solidFill>
                  <a:srgbClr val="99FFCC"/>
                </a:solidFill>
              </a:rPr>
              <a:t>πολύ</a:t>
            </a:r>
            <a:r>
              <a:rPr lang="en-GB" sz="2800" b="1" u="sng" dirty="0" smtClean="0">
                <a:solidFill>
                  <a:srgbClr val="99FFCC"/>
                </a:solidFill>
              </a:rPr>
              <a:t> </a:t>
            </a:r>
            <a:r>
              <a:rPr lang="en-GB" sz="2800" b="1" u="sng" dirty="0" err="1" smtClean="0">
                <a:solidFill>
                  <a:srgbClr val="99FFCC"/>
                </a:solidFill>
              </a:rPr>
              <a:t>νωρίς</a:t>
            </a:r>
            <a:r>
              <a:rPr lang="en-GB" sz="2800" b="1" dirty="0" smtClean="0"/>
              <a:t>, </a:t>
            </a:r>
            <a:r>
              <a:rPr lang="en-GB" sz="2800" b="1" dirty="0" err="1" smtClean="0"/>
              <a:t>ειδικά</a:t>
            </a:r>
            <a:r>
              <a:rPr lang="en-GB" sz="2800" b="1" dirty="0" smtClean="0"/>
              <a:t> </a:t>
            </a:r>
            <a:r>
              <a:rPr lang="en-GB" sz="2800" b="1" dirty="0" err="1" smtClean="0"/>
              <a:t>τα</a:t>
            </a:r>
            <a:r>
              <a:rPr lang="en-GB" sz="2800" b="1" dirty="0" smtClean="0"/>
              <a:t> </a:t>
            </a:r>
            <a:r>
              <a:rPr lang="en-GB" sz="2800" b="1" dirty="0" err="1" smtClean="0"/>
              <a:t>πιο</a:t>
            </a:r>
            <a:r>
              <a:rPr lang="en-GB" sz="2800" b="1" dirty="0" smtClean="0"/>
              <a:t> </a:t>
            </a:r>
            <a:r>
              <a:rPr lang="en-GB" sz="2800" b="1" dirty="0" err="1" smtClean="0"/>
              <a:t>αφηρημένα</a:t>
            </a:r>
            <a:r>
              <a:rPr lang="en-GB" sz="2800" b="1" dirty="0" smtClean="0"/>
              <a:t> </a:t>
            </a:r>
            <a:r>
              <a:rPr lang="en-GB" sz="2800" b="1" dirty="0" err="1" smtClean="0"/>
              <a:t>στοιχεία</a:t>
            </a:r>
            <a:r>
              <a:rPr lang="en-GB" sz="2800" b="1" dirty="0" smtClean="0"/>
              <a:t> </a:t>
            </a:r>
            <a:r>
              <a:rPr lang="en-GB" sz="2800" b="1" dirty="0" err="1" smtClean="0"/>
              <a:t>γραμματικής</a:t>
            </a:r>
            <a:r>
              <a:rPr lang="en-GB" sz="2800" b="1" dirty="0" smtClean="0"/>
              <a:t> </a:t>
            </a:r>
            <a:r>
              <a:rPr lang="el-GR" sz="2800" b="1" dirty="0" smtClean="0"/>
              <a:t>(π.χ. σύνταξη)</a:t>
            </a:r>
            <a:endParaRPr lang="en-GB" sz="2800" b="1" dirty="0"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χωρίς</a:t>
            </a:r>
            <a:r>
              <a:rPr lang="en-GB" sz="2800" b="1" u="sng" dirty="0" smtClean="0">
                <a:solidFill>
                  <a:srgbClr val="99FFCC"/>
                </a:solidFill>
              </a:rPr>
              <a:t> </a:t>
            </a:r>
            <a:r>
              <a:rPr lang="en-GB" sz="2800" b="1" u="sng" dirty="0" err="1" smtClean="0">
                <a:solidFill>
                  <a:srgbClr val="99FFCC"/>
                </a:solidFill>
              </a:rPr>
              <a:t>επαρκή</a:t>
            </a:r>
            <a:r>
              <a:rPr lang="en-GB" sz="2800" b="1" u="sng" dirty="0" smtClean="0">
                <a:solidFill>
                  <a:srgbClr val="99FFCC"/>
                </a:solidFill>
              </a:rPr>
              <a:t> </a:t>
            </a:r>
            <a:r>
              <a:rPr lang="el-GR" sz="2800" b="1" u="sng" dirty="0" smtClean="0">
                <a:solidFill>
                  <a:srgbClr val="99FFCC"/>
                </a:solidFill>
              </a:rPr>
              <a:t> και κατάλληλα </a:t>
            </a:r>
            <a:r>
              <a:rPr lang="en-GB" sz="2800" b="1" u="sng" dirty="0" err="1" smtClean="0">
                <a:solidFill>
                  <a:srgbClr val="99FFCC"/>
                </a:solidFill>
              </a:rPr>
              <a:t>δείγματα</a:t>
            </a:r>
            <a:r>
              <a:rPr lang="en-GB" sz="2800" b="1" u="sng" dirty="0" smtClean="0">
                <a:solidFill>
                  <a:srgbClr val="99FFCC"/>
                </a:solidFill>
              </a:rPr>
              <a:t> </a:t>
            </a:r>
            <a:r>
              <a:rPr lang="en-GB" sz="2800" b="1" u="sng" dirty="0" err="1" smtClean="0">
                <a:solidFill>
                  <a:srgbClr val="99FFCC"/>
                </a:solidFill>
              </a:rPr>
              <a:t>ομιλίας</a:t>
            </a:r>
            <a:r>
              <a:rPr lang="el-GR" sz="2800" b="1" u="sng" dirty="0" smtClean="0">
                <a:solidFill>
                  <a:srgbClr val="99FFCC"/>
                </a:solidFill>
              </a:rPr>
              <a:t> στο περιβάλλον </a:t>
            </a:r>
            <a:r>
              <a:rPr lang="el-GR" sz="2800" b="1" dirty="0" smtClean="0">
                <a:solidFill>
                  <a:schemeClr val="bg1"/>
                </a:solidFill>
              </a:rPr>
              <a:t>(εφόσον γεμάτη κομπιάσματα και αναδιατυπώσεις)</a:t>
            </a:r>
            <a:endParaRPr lang="en-GB" sz="2800" b="1" dirty="0" smtClean="0">
              <a:solidFill>
                <a:schemeClr val="bg1"/>
              </a:solidFill>
            </a:endParaRPr>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χωρίς</a:t>
            </a:r>
            <a:r>
              <a:rPr lang="en-GB" sz="2800" b="1" u="sng" dirty="0" smtClean="0">
                <a:solidFill>
                  <a:srgbClr val="99FFCC"/>
                </a:solidFill>
              </a:rPr>
              <a:t> </a:t>
            </a:r>
            <a:r>
              <a:rPr lang="en-GB" sz="2800" b="1" u="sng" dirty="0" err="1" smtClean="0">
                <a:solidFill>
                  <a:srgbClr val="99FFCC"/>
                </a:solidFill>
              </a:rPr>
              <a:t>να</a:t>
            </a:r>
            <a:r>
              <a:rPr lang="en-GB" sz="2800" b="1" u="sng" dirty="0" smtClean="0">
                <a:solidFill>
                  <a:srgbClr val="99FFCC"/>
                </a:solidFill>
              </a:rPr>
              <a:t> </a:t>
            </a:r>
            <a:r>
              <a:rPr lang="en-GB" sz="2800" b="1" u="sng" dirty="0" err="1" smtClean="0">
                <a:solidFill>
                  <a:srgbClr val="99FFCC"/>
                </a:solidFill>
              </a:rPr>
              <a:t>διδάσκεται</a:t>
            </a:r>
            <a:r>
              <a:rPr lang="en-GB" sz="2800" b="1" u="sng" dirty="0" smtClean="0"/>
              <a:t> </a:t>
            </a:r>
            <a:r>
              <a:rPr lang="en-GB" sz="2800" b="1" dirty="0" err="1" smtClean="0"/>
              <a:t>και</a:t>
            </a:r>
            <a:r>
              <a:rPr lang="en-GB" sz="2800" b="1" dirty="0" smtClean="0"/>
              <a:t> </a:t>
            </a:r>
            <a:r>
              <a:rPr lang="en-GB" sz="2800" b="1" dirty="0" err="1" smtClean="0"/>
              <a:t>χωρίς</a:t>
            </a:r>
            <a:r>
              <a:rPr lang="en-GB" sz="2800" b="1" dirty="0" smtClean="0"/>
              <a:t> </a:t>
            </a:r>
            <a:r>
              <a:rPr lang="en-GB" sz="2800" b="1" dirty="0" err="1" smtClean="0"/>
              <a:t>τα</a:t>
            </a:r>
            <a:r>
              <a:rPr lang="en-GB" sz="2800" b="1" dirty="0" smtClean="0"/>
              <a:t> </a:t>
            </a:r>
            <a:r>
              <a:rPr lang="en-GB" sz="2800" b="1" dirty="0" err="1" smtClean="0"/>
              <a:t>παιδιά</a:t>
            </a:r>
            <a:r>
              <a:rPr lang="en-GB" sz="2800" b="1" dirty="0" smtClean="0"/>
              <a:t> </a:t>
            </a:r>
            <a:r>
              <a:rPr lang="en-GB" sz="2800" b="1" dirty="0" err="1" smtClean="0"/>
              <a:t>να</a:t>
            </a:r>
            <a:r>
              <a:rPr lang="en-GB" sz="2800" b="1" dirty="0" smtClean="0"/>
              <a:t> </a:t>
            </a:r>
            <a:r>
              <a:rPr lang="en-GB" sz="2800" b="1" dirty="0" err="1" smtClean="0"/>
              <a:t>διορθώνονται</a:t>
            </a:r>
            <a:r>
              <a:rPr lang="el-GR" sz="2800" b="1" dirty="0" smtClean="0"/>
              <a:t> από γονείς</a:t>
            </a:r>
            <a:endParaRPr lang="en-GB" sz="2800" b="1" dirty="0" smtClean="0"/>
          </a:p>
          <a:p>
            <a:pPr eaLnBrk="1" hangingPunct="1">
              <a:lnSpc>
                <a:spcPct val="8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1" u="sng" dirty="0" err="1" smtClean="0">
                <a:solidFill>
                  <a:srgbClr val="99FFCC"/>
                </a:solidFill>
              </a:rPr>
              <a:t>χωρίς</a:t>
            </a:r>
            <a:r>
              <a:rPr lang="en-GB" sz="2800" b="1" u="sng" dirty="0" smtClean="0">
                <a:solidFill>
                  <a:srgbClr val="99FFCC"/>
                </a:solidFill>
              </a:rPr>
              <a:t> </a:t>
            </a:r>
            <a:r>
              <a:rPr lang="en-GB" sz="2800" b="1" u="sng" dirty="0" err="1" smtClean="0">
                <a:solidFill>
                  <a:srgbClr val="99FFCC"/>
                </a:solidFill>
              </a:rPr>
              <a:t>στηρίγματα</a:t>
            </a:r>
            <a:r>
              <a:rPr lang="en-GB" sz="2800" b="1" u="sng" dirty="0" smtClean="0">
                <a:solidFill>
                  <a:srgbClr val="99FFCC"/>
                </a:solidFill>
              </a:rPr>
              <a:t> </a:t>
            </a:r>
            <a:r>
              <a:rPr lang="en-GB" sz="2800" b="1" u="sng" dirty="0" err="1" smtClean="0">
                <a:solidFill>
                  <a:srgbClr val="99FFCC"/>
                </a:solidFill>
              </a:rPr>
              <a:t>από</a:t>
            </a:r>
            <a:r>
              <a:rPr lang="en-GB" sz="2800" b="1" u="sng" dirty="0" smtClean="0">
                <a:solidFill>
                  <a:srgbClr val="99FFCC"/>
                </a:solidFill>
              </a:rPr>
              <a:t> </a:t>
            </a:r>
            <a:r>
              <a:rPr lang="en-GB" sz="2800" b="1" u="sng" dirty="0" err="1" smtClean="0">
                <a:solidFill>
                  <a:srgbClr val="99FFCC"/>
                </a:solidFill>
              </a:rPr>
              <a:t>προγλωσσικές</a:t>
            </a:r>
            <a:r>
              <a:rPr lang="en-GB" sz="2800" b="1" u="sng" dirty="0" smtClean="0">
                <a:solidFill>
                  <a:srgbClr val="99FFCC"/>
                </a:solidFill>
              </a:rPr>
              <a:t> </a:t>
            </a:r>
            <a:r>
              <a:rPr lang="en-GB" sz="2800" b="1" u="sng" dirty="0" err="1" smtClean="0">
                <a:solidFill>
                  <a:srgbClr val="99FFCC"/>
                </a:solidFill>
              </a:rPr>
              <a:t>ικανότητες</a:t>
            </a:r>
            <a:r>
              <a:rPr lang="en-GB" sz="2800" b="1" u="sng" dirty="0" smtClean="0">
                <a:solidFill>
                  <a:srgbClr val="99FFCC"/>
                </a:solidFill>
              </a:rPr>
              <a:t> </a:t>
            </a:r>
            <a:r>
              <a:rPr lang="en-GB" sz="2800" b="1" u="sng" dirty="0" err="1" smtClean="0">
                <a:solidFill>
                  <a:srgbClr val="99FFCC"/>
                </a:solidFill>
              </a:rPr>
              <a:t>και</a:t>
            </a:r>
            <a:r>
              <a:rPr lang="en-GB" sz="2800" b="1" u="sng" dirty="0" smtClean="0">
                <a:solidFill>
                  <a:srgbClr val="99FFCC"/>
                </a:solidFill>
              </a:rPr>
              <a:t> </a:t>
            </a:r>
            <a:r>
              <a:rPr lang="en-GB" sz="2800" b="1" u="sng" dirty="0" err="1" smtClean="0">
                <a:solidFill>
                  <a:srgbClr val="99FFCC"/>
                </a:solidFill>
              </a:rPr>
              <a:t>γενικότερα</a:t>
            </a:r>
            <a:r>
              <a:rPr lang="en-GB" sz="2800" b="1" u="sng" dirty="0" smtClean="0">
                <a:solidFill>
                  <a:srgbClr val="99FFCC"/>
                </a:solidFill>
              </a:rPr>
              <a:t> </a:t>
            </a:r>
            <a:r>
              <a:rPr lang="el-GR" sz="2800" b="1" u="sng" dirty="0" smtClean="0">
                <a:solidFill>
                  <a:srgbClr val="99FFCC"/>
                </a:solidFill>
              </a:rPr>
              <a:t>άλλες </a:t>
            </a:r>
            <a:r>
              <a:rPr lang="en-GB" sz="2800" b="1" u="sng" dirty="0" err="1" smtClean="0">
                <a:solidFill>
                  <a:srgbClr val="99FFCC"/>
                </a:solidFill>
              </a:rPr>
              <a:t>γνωσιακές</a:t>
            </a:r>
            <a:r>
              <a:rPr lang="en-GB" sz="2800" b="1" u="sng" dirty="0" smtClean="0">
                <a:solidFill>
                  <a:srgbClr val="99FFCC"/>
                </a:solidFill>
              </a:rPr>
              <a:t> </a:t>
            </a:r>
            <a:r>
              <a:rPr lang="en-GB" sz="2800" b="1" u="sng" dirty="0" err="1" smtClean="0">
                <a:solidFill>
                  <a:srgbClr val="99FFCC"/>
                </a:solidFill>
              </a:rPr>
              <a:t>ικανότητες</a:t>
            </a:r>
            <a:r>
              <a:rPr lang="en-GB" sz="2800" b="1" u="sng" dirty="0" smtClean="0"/>
              <a:t> </a:t>
            </a:r>
            <a:r>
              <a:rPr lang="en-GB" sz="2800" b="1" dirty="0" err="1" smtClean="0"/>
              <a:t>του</a:t>
            </a:r>
            <a:r>
              <a:rPr lang="en-GB" sz="2800" b="1" dirty="0" smtClean="0"/>
              <a:t> </a:t>
            </a:r>
            <a:r>
              <a:rPr lang="en-GB" sz="2800" b="1" dirty="0" err="1" smtClean="0"/>
              <a:t>παιδιού</a:t>
            </a:r>
            <a:r>
              <a:rPr lang="en-GB" sz="2800" b="1" dirty="0" smtClean="0"/>
              <a:t>.  </a:t>
            </a:r>
          </a:p>
          <a:p>
            <a:pPr eaLnBrk="1" hangingPunct="1">
              <a:lnSpc>
                <a:spcPct val="80000"/>
              </a:lnSpc>
              <a:spcBef>
                <a:spcPts val="6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1" dirty="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2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Ροή">
  <a:themeElements>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Ροή">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lnDef>
  </a:objectDefaults>
  <a:extraClrSchemeLst>
    <a:extraClrScheme>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Ροή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Ροή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Ροή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Ροή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Ροή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Ροή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Ροή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Ροή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1192</TotalTime>
  <Words>3674</Words>
  <Application>Microsoft Office PowerPoint</Application>
  <PresentationFormat>On-screen Show (4:3)</PresentationFormat>
  <Paragraphs>380</Paragraphs>
  <Slides>54</Slides>
  <Notes>39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54</vt:i4>
      </vt:variant>
    </vt:vector>
  </HeadingPairs>
  <TitlesOfParts>
    <vt:vector size="61" baseType="lpstr">
      <vt:lpstr>Arial</vt:lpstr>
      <vt:lpstr>Garamond</vt:lpstr>
      <vt:lpstr>Wingdings</vt:lpstr>
      <vt:lpstr>Times New Roman</vt:lpstr>
      <vt:lpstr>Default Design</vt:lpstr>
      <vt:lpstr>1_Default Design</vt:lpstr>
      <vt:lpstr>Ροή</vt:lpstr>
      <vt:lpstr>Ανάπτυξη του Λόγου</vt:lpstr>
      <vt:lpstr>Θεωρητικά ζητήματα  της γλωσσικής ανάπτυξης μετά τη μεσολάβηση του Τσόμσκι </vt:lpstr>
      <vt:lpstr>PowerPoint Presentation</vt:lpstr>
      <vt:lpstr>Μετά τη διαμάχη Σκίνερ-Τσόμσκι</vt:lpstr>
      <vt:lpstr>PowerPoint Presentation</vt:lpstr>
      <vt:lpstr>Δύο θεωρητικές κατευθύνσεις  στην εξήγηση του πώς μαθαίνεται η γλώσσα</vt:lpstr>
      <vt:lpstr>PowerPoint Presentation</vt:lpstr>
      <vt:lpstr>PowerPoint Presentation</vt:lpstr>
      <vt:lpstr>Πιο αναλυτικά,  τα επιχειρήματα κάθε θεωρητικού ρεύματος  </vt:lpstr>
      <vt:lpstr>PowerPoint Presentation</vt:lpstr>
      <vt:lpstr>Υπόθεση  Βιολογικού Μηχανισμού για Κατάκτηση της Γλώσσας </vt:lpstr>
      <vt:lpstr>PowerPoint Presentation</vt:lpstr>
      <vt:lpstr>Διάφορα ζητήματα που ανακύπτουν  κατά τις θεωρητικές αντιπαραθέσεις,  π.χ.  </vt:lpstr>
      <vt:lpstr>PowerPoint Presentation</vt:lpstr>
      <vt:lpstr>Διαφορετικές θεωρίες της γλωσσικής ανάπτυξης  λόγω διαφορετικών αντιλήψεων για το:  </vt:lpstr>
      <vt:lpstr>PowerPoint Presentation</vt:lpstr>
      <vt:lpstr> Πιο αναλυτικά: τί είναι γλώσσα  </vt:lpstr>
      <vt:lpstr>Αφαιρετικότητα γλώσσας;</vt:lpstr>
      <vt:lpstr>PowerPoint Presentation</vt:lpstr>
      <vt:lpstr>PowerPoint Presentation</vt:lpstr>
      <vt:lpstr>Αυτονομία γλώσσας; Ιδιόρρυθμη η δομή της ή όχι;</vt:lpstr>
      <vt:lpstr>PowerPoint Presentation</vt:lpstr>
      <vt:lpstr>Συνθήκες μάθησης</vt:lpstr>
      <vt:lpstr>Τα περιβαλλοντικά ερεθίσματα ομιλίας: θεωρητικές διαμάχες </vt:lpstr>
      <vt:lpstr>PowerPoint Presentation</vt:lpstr>
      <vt:lpstr>PowerPoint Presentation</vt:lpstr>
      <vt:lpstr>PowerPoint Presentation</vt:lpstr>
      <vt:lpstr>PowerPoint Presentation</vt:lpstr>
      <vt:lpstr>PowerPoint Presentation</vt:lpstr>
      <vt:lpstr>PowerPoint Presentation</vt:lpstr>
      <vt:lpstr> Διορθώνονται οι αναλύσεις των παιδιών;  </vt:lpstr>
      <vt:lpstr>PowerPoint Presentation</vt:lpstr>
      <vt:lpstr>  Εμπειρικά επιχειρήματα και αντεπιχειρήματα  για το έμφυτο της γραμματικής  </vt:lpstr>
      <vt:lpstr>Παθολογίες γλωσσικές και νοητικές εξειδικευμένης φύσης, δηλ. σε ένα μόνο τομέα; </vt:lpstr>
      <vt:lpstr>PowerPoint Presentation</vt:lpstr>
      <vt:lpstr>Κρίσιμη περίοδος για τη μάθηση της γλώσσας;</vt:lpstr>
      <vt:lpstr>Απόπειρες διδασκαλίας της γλώσσας σε ζώα</vt:lpstr>
      <vt:lpstr>Savage-Rumbaugh et al. 1978 έως 1995: και μάθηση με λεξιγράμματα</vt:lpstr>
      <vt:lpstr>Δείγματα λεξιγραμμάτων</vt:lpstr>
      <vt:lpstr>Μελέτες με μπονόμπο</vt:lpstr>
      <vt:lpstr>PowerPoint Presentation</vt:lpstr>
      <vt:lpstr>PowerPoint Presentation</vt:lpstr>
      <vt:lpstr>PowerPoint Presentation</vt:lpstr>
      <vt:lpstr>PowerPoint Presentation</vt:lpstr>
      <vt:lpstr>PowerPoint Presentation</vt:lpstr>
      <vt:lpstr>Μπορούν τα ζώα να μάθουν να επικοινωνούν γλωσσικά;</vt:lpstr>
      <vt:lpstr>Τέλος Ενότητας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Θεωρητικά ζητήματα της γλωσσικής ανάπτυξης μετά τη μεσολάβηση τ</dc:title>
  <dc:creator>Dimitra</dc:creator>
  <cp:lastModifiedBy>Uoa</cp:lastModifiedBy>
  <cp:revision>281</cp:revision>
  <dcterms:modified xsi:type="dcterms:W3CDTF">2016-05-16T11:28:28Z</dcterms:modified>
</cp:coreProperties>
</file>