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52" r:id="rId3"/>
    <p:sldId id="353" r:id="rId4"/>
    <p:sldId id="351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52"/>
            <p14:sldId id="353"/>
            <p14:sldId id="351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1" autoAdjust="0"/>
    <p:restoredTop sz="72170" autoAdjust="0"/>
  </p:normalViewPr>
  <p:slideViewPr>
    <p:cSldViewPr>
      <p:cViewPr varScale="1">
        <p:scale>
          <a:sx n="92" d="100"/>
          <a:sy n="92" d="100"/>
        </p:scale>
        <p:origin x="29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15/2/18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98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1C365-6B38-714F-8CF4-52996A829C6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327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065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838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832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476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936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314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41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EB6D-8C53-3B42-BCF6-4050E0A70726}" type="datetimeFigureOut">
              <a:rPr lang="fr-FR" smtClean="0"/>
              <a:t>15/02/2018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2A02-7C24-3B4B-82EE-258DAAC67B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26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EB6D-8C53-3B42-BCF6-4050E0A70726}" type="datetimeFigureOut">
              <a:rPr lang="fr-FR" smtClean="0"/>
              <a:t>15/02/2018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2A02-7C24-3B4B-82EE-258DAAC67B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3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Régence d’Anne d’Autriche et les débuts du règne de Louis XIV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Régence d’Anne d’Autriche et les débuts du règne de Louis XIV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Régence d’Anne d’Autriche et les débuts du règne de Louis XIV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Régence d’Anne d’Autriche et les débuts du règne de Louis XIV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Régence d’Anne d’Autriche et les débuts du règne de Louis XIV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Régence d’Anne d’Autriche et les débuts du règne de Louis XIV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  <p:sldLayoutId id="214748366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FRL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776864" cy="3473177"/>
          </a:xfrm>
        </p:spPr>
        <p:txBody>
          <a:bodyPr>
            <a:noAutofit/>
          </a:bodyPr>
          <a:lstStyle/>
          <a:p>
            <a:r>
              <a:rPr lang="fr-FR" sz="2600" dirty="0">
                <a:solidFill>
                  <a:srgbClr val="5075BC"/>
                </a:solidFill>
              </a:rPr>
              <a:t>Section </a:t>
            </a:r>
            <a:r>
              <a:rPr lang="en-US" sz="2600" dirty="0">
                <a:solidFill>
                  <a:srgbClr val="5075BC"/>
                </a:solidFill>
                <a:ea typeface="+mj-ea"/>
                <a:cs typeface="+mj-cs"/>
              </a:rPr>
              <a:t>8</a:t>
            </a:r>
            <a:r>
              <a:rPr lang="el-GR" sz="2600" dirty="0">
                <a:solidFill>
                  <a:srgbClr val="5075BC"/>
                </a:solidFill>
                <a:ea typeface="+mj-ea"/>
                <a:cs typeface="+mj-cs"/>
              </a:rPr>
              <a:t>:</a:t>
            </a:r>
            <a:r>
              <a:rPr lang="en-US" sz="2600" dirty="0">
                <a:solidFill>
                  <a:srgbClr val="5075BC"/>
                </a:solidFill>
                <a:ea typeface="+mj-ea"/>
                <a:cs typeface="+mj-cs"/>
              </a:rPr>
              <a:t> </a:t>
            </a:r>
            <a:r>
              <a:rPr lang="fr-FR" sz="2600" dirty="0"/>
              <a:t>La Régence d’Anne d’Autriche pendant la minorité de Louis XIV (1643-1651) </a:t>
            </a:r>
          </a:p>
          <a:p>
            <a:r>
              <a:rPr lang="fr-FR" sz="2600" dirty="0"/>
              <a:t>Les débuts du règne de Louis XIV (1643-1661)</a:t>
            </a:r>
          </a:p>
          <a:p>
            <a:r>
              <a:rPr lang="en-GB" sz="2600" dirty="0"/>
              <a:t> </a:t>
            </a:r>
            <a:endParaRPr lang="en-US" sz="2600" dirty="0"/>
          </a:p>
          <a:p>
            <a:r>
              <a:rPr lang="fr-FR" sz="2600" dirty="0" err="1"/>
              <a:t>Irini</a:t>
            </a:r>
            <a:r>
              <a:rPr lang="fr-FR" sz="2600" dirty="0"/>
              <a:t> </a:t>
            </a:r>
            <a:r>
              <a:rPr lang="fr-FR" sz="2600" dirty="0" err="1"/>
              <a:t>Apostolou</a:t>
            </a:r>
            <a:endParaRPr lang="fr-FR" sz="2600" dirty="0"/>
          </a:p>
          <a:p>
            <a:r>
              <a:rPr lang="fr-FR" sz="2600" dirty="0"/>
              <a:t>Faculté des Lettres </a:t>
            </a:r>
          </a:p>
          <a:p>
            <a:r>
              <a:rPr lang="fr-FR" sz="2600" dirty="0"/>
              <a:t>Département de Langue et de Littérature françaises</a:t>
            </a:r>
            <a:endParaRPr lang="el-GR" sz="2600" dirty="0"/>
          </a:p>
          <a:p>
            <a:endParaRPr lang="el-GR" sz="2600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rgbClr val="5075BC"/>
                </a:solidFill>
              </a:rPr>
              <a:t>De </a:t>
            </a:r>
            <a:r>
              <a:rPr lang="el-GR" sz="3200" b="1" dirty="0" err="1">
                <a:solidFill>
                  <a:srgbClr val="5075BC"/>
                </a:solidFill>
              </a:rPr>
              <a:t>la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féodalité</a:t>
            </a:r>
            <a:r>
              <a:rPr lang="el-GR" sz="3200" b="1" dirty="0">
                <a:solidFill>
                  <a:srgbClr val="5075BC"/>
                </a:solidFill>
              </a:rPr>
              <a:t> à </a:t>
            </a:r>
            <a:r>
              <a:rPr lang="el-GR" sz="3200" b="1" dirty="0" err="1">
                <a:solidFill>
                  <a:srgbClr val="5075BC"/>
                </a:solidFill>
              </a:rPr>
              <a:t>la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monarchie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absolue</a:t>
            </a:r>
            <a:r>
              <a:rPr lang="el-GR" sz="3200" b="1" dirty="0">
                <a:solidFill>
                  <a:srgbClr val="5075BC"/>
                </a:solidFill>
              </a:rPr>
              <a:t> : </a:t>
            </a:r>
            <a:br>
              <a:rPr lang="el-GR" sz="3200" b="1" dirty="0">
                <a:solidFill>
                  <a:srgbClr val="5075BC"/>
                </a:solidFill>
              </a:rPr>
            </a:br>
            <a:r>
              <a:rPr lang="el-GR" sz="3200" b="1" dirty="0" err="1">
                <a:solidFill>
                  <a:srgbClr val="5075BC"/>
                </a:solidFill>
              </a:rPr>
              <a:t>institutions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politiques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et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mutations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sociales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en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France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du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Moyen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fr-FR" sz="3200" b="1" dirty="0">
                <a:solidFill>
                  <a:srgbClr val="5075BC"/>
                </a:solidFill>
              </a:rPr>
              <a:t>Âge au XVII</a:t>
            </a:r>
            <a:r>
              <a:rPr lang="fr-FR" sz="3200" b="1" baseline="30000" dirty="0">
                <a:solidFill>
                  <a:srgbClr val="5075BC"/>
                </a:solidFill>
              </a:rPr>
              <a:t>e </a:t>
            </a:r>
            <a:r>
              <a:rPr lang="fr-FR" sz="3200" b="1" dirty="0">
                <a:solidFill>
                  <a:srgbClr val="5075BC"/>
                </a:solidFill>
              </a:rPr>
              <a:t>siècle</a:t>
            </a:r>
            <a:endParaRPr lang="el-GR" sz="3200" dirty="0">
              <a:solidFill>
                <a:srgbClr val="5075BC"/>
              </a:solidFill>
            </a:endParaRPr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révolution en Angleterre</a:t>
            </a:r>
            <a:br>
              <a:rPr lang="fr-FR" dirty="0"/>
            </a:br>
            <a:r>
              <a:rPr lang="fr-FR" sz="3300" dirty="0"/>
              <a:t>La Deuxième guerre civile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5445224"/>
            <a:ext cx="3600400" cy="64807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fr-FR" dirty="0"/>
              <a:t>Charles I</a:t>
            </a:r>
            <a:r>
              <a:rPr lang="fr-FR" baseline="30000" dirty="0"/>
              <a:t>er </a:t>
            </a:r>
          </a:p>
          <a:p>
            <a:r>
              <a:rPr lang="fr-FR" dirty="0"/>
              <a:t>Portrait par Antoine Van Dyck (v. 1635)</a:t>
            </a:r>
          </a:p>
        </p:txBody>
      </p:sp>
      <p:pic>
        <p:nvPicPr>
          <p:cNvPr id="8" name="Image 4" title="Charles Ier par Antoine Van Dyck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484784"/>
            <a:ext cx="2979798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88024" y="5445224"/>
            <a:ext cx="3898776" cy="7200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dirty="0"/>
              <a:t>La décapitation de </a:t>
            </a:r>
          </a:p>
          <a:p>
            <a:pPr algn="ctr"/>
            <a:r>
              <a:rPr lang="fr-FR" dirty="0"/>
              <a:t>Charles I</a:t>
            </a:r>
            <a:r>
              <a:rPr lang="fr-FR" baseline="30000" dirty="0"/>
              <a:t>er</a:t>
            </a:r>
            <a:r>
              <a:rPr lang="fr-FR" dirty="0"/>
              <a:t> en 1649</a:t>
            </a:r>
          </a:p>
        </p:txBody>
      </p:sp>
      <p:pic>
        <p:nvPicPr>
          <p:cNvPr id="7" name="Image 3" title="Charles Ier est décapité en 164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3970" y="1484784"/>
            <a:ext cx="414181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91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cours souveraines 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Le Parlement est une Haute cour de justice, qui a également le pouvoir de contrôle de légalité. </a:t>
            </a:r>
          </a:p>
          <a:p>
            <a:r>
              <a:rPr lang="fr-FR" dirty="0"/>
              <a:t>Il peut adresser au roi des remontrances  (contestation des édits royaux avant leur enregistrement)</a:t>
            </a:r>
          </a:p>
          <a:p>
            <a:endParaRPr lang="fr-FR" dirty="0"/>
          </a:p>
          <a:p>
            <a:r>
              <a:rPr lang="fr-FR" dirty="0"/>
              <a:t>Les Cours souveraines : </a:t>
            </a:r>
          </a:p>
          <a:p>
            <a:pPr lvl="1"/>
            <a:r>
              <a:rPr lang="fr-FR" dirty="0"/>
              <a:t>Le Parlement </a:t>
            </a:r>
          </a:p>
          <a:p>
            <a:pPr lvl="1"/>
            <a:r>
              <a:rPr lang="fr-FR" dirty="0"/>
              <a:t>La Cour des Aides </a:t>
            </a:r>
          </a:p>
          <a:p>
            <a:pPr lvl="1"/>
            <a:r>
              <a:rPr lang="fr-FR" dirty="0"/>
              <a:t>La Chambre des comptes </a:t>
            </a:r>
          </a:p>
          <a:p>
            <a:pPr lvl="1"/>
            <a:r>
              <a:rPr lang="fr-FR" dirty="0"/>
              <a:t>Le Grand Conseil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446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9712" y="5805264"/>
            <a:ext cx="5298976" cy="36693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Portrait par Philippe de Champaigne (1649)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Omer Talon </a:t>
            </a:r>
            <a:br>
              <a:rPr lang="fr-FR" dirty="0"/>
            </a:br>
            <a:r>
              <a:rPr lang="fr-FR" sz="2900" dirty="0"/>
              <a:t>défend les prérogatives du parlement contre l’absolutisme </a:t>
            </a:r>
          </a:p>
        </p:txBody>
      </p:sp>
      <p:pic>
        <p:nvPicPr>
          <p:cNvPr id="7" name="Image 3" descr="Portrait par Philippe de Champaigne (1649" title="Omer Talon 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77" r="-61377"/>
          <a:stretch>
            <a:fillRect/>
          </a:stretch>
        </p:blipFill>
        <p:spPr bwMode="auto">
          <a:xfrm>
            <a:off x="1547664" y="1556791"/>
            <a:ext cx="6659116" cy="419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547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Omer Talon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« Sire, les rois vos prédécesseurs, ont déposé entre les mains de leurs parlements non seulement l’exercice de la justice qu’ils doivent à leurs peuples mais même l’enregistrement des édits et la connaissance des affaires publiques : c’est la loi de l’Etat, le lien et l’assurance de la royauté [...]. </a:t>
            </a:r>
          </a:p>
          <a:p>
            <a:r>
              <a:rPr lang="fr-FR" dirty="0"/>
              <a:t>Ces ordres anciens ne sont pas de témoignages de faiblesse, mais des effets de prudence politique qui réserve au souverain l’occasion de bien faire la distribution des grâces par lui-même et laisse aux puissances inférieures la fonction nécessaire de la justice. » </a:t>
            </a:r>
          </a:p>
          <a:p>
            <a:pPr marL="400050" lvl="1" indent="0">
              <a:buNone/>
            </a:pPr>
            <a:endParaRPr lang="fr-FR" dirty="0"/>
          </a:p>
          <a:p>
            <a:pPr marL="400050" lvl="1" indent="0">
              <a:buNone/>
            </a:pPr>
            <a:r>
              <a:rPr lang="fr-FR" dirty="0"/>
              <a:t>« Discours dans un lit de justice, le 7 septembre, 1645 », </a:t>
            </a:r>
            <a:r>
              <a:rPr lang="fr-FR" i="1" dirty="0"/>
              <a:t>Mémoires de feu M. Omer Talon, avocat général en la cour de parlement de Paris</a:t>
            </a:r>
            <a:r>
              <a:rPr lang="fr-FR" dirty="0"/>
              <a:t>, (1732)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0623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causes de la Fronde (1648-1653)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Les nouveaux impôts imposés par </a:t>
            </a:r>
            <a:r>
              <a:rPr lang="fr-FR" dirty="0" err="1"/>
              <a:t>Particelli</a:t>
            </a:r>
            <a:r>
              <a:rPr lang="fr-FR" dirty="0"/>
              <a:t> d’Emery pour pallier les dépenses dues à la guerre de Trente Ans (1618-1648) : </a:t>
            </a:r>
          </a:p>
          <a:p>
            <a:pPr marL="1314450" lvl="2" indent="-514350">
              <a:buFont typeface="+mj-lt"/>
              <a:buAutoNum type="alphaLcParenR"/>
            </a:pPr>
            <a:r>
              <a:rPr lang="fr-FR" dirty="0"/>
              <a:t>Édit du « toisé » (1644) </a:t>
            </a:r>
          </a:p>
          <a:p>
            <a:pPr marL="1314450" lvl="2" indent="-514350">
              <a:buFont typeface="+mj-lt"/>
              <a:buAutoNum type="alphaLcParenR"/>
            </a:pPr>
            <a:r>
              <a:rPr lang="fr-FR" dirty="0"/>
              <a:t>Taxe des « aisés » (1644) </a:t>
            </a:r>
          </a:p>
          <a:p>
            <a:pPr marL="1314450" lvl="2" indent="-514350">
              <a:buFont typeface="+mj-lt"/>
              <a:buAutoNum type="alphaLcParenR"/>
            </a:pPr>
            <a:r>
              <a:rPr lang="fr-FR" dirty="0"/>
              <a:t>Rehaussement des droits d’entrée dans la ville (1646) </a:t>
            </a:r>
          </a:p>
          <a:p>
            <a:pPr marL="0" indent="0">
              <a:buNone/>
            </a:pPr>
            <a:endParaRPr lang="el-GR" dirty="0"/>
          </a:p>
          <a:p>
            <a:r>
              <a:rPr lang="fr-FR" sz="3000" dirty="0"/>
              <a:t>Le retard dans le paiement des « Rentes sur l’Hôtel de ville de Paris » </a:t>
            </a:r>
          </a:p>
          <a:p>
            <a:r>
              <a:rPr lang="fr-FR" sz="3000" dirty="0"/>
              <a:t>La multiplication des offices </a:t>
            </a:r>
          </a:p>
          <a:p>
            <a:r>
              <a:rPr lang="fr-FR" sz="3000" dirty="0"/>
              <a:t>Les mauvaises récoltes de 1648-51 qui exaspèrent la population</a:t>
            </a:r>
          </a:p>
          <a:p>
            <a:r>
              <a:rPr lang="fr-FR" sz="3000" dirty="0"/>
              <a:t>L’écartement de la Haute noblesse du pouvoir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4214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Fronde parlementaire (1648-1649)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Le motif </a:t>
            </a:r>
            <a:r>
              <a:rPr lang="fr-FR" dirty="0"/>
              <a:t>: L’annonce de la retenue sur les gages des conseillers des cours souveraines afin que le gouvernement renouvelle la Paulette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2315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Propositions de la Chambre Saint-Louis  (2 juillet 1648)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Rédigées par les délégués des cours souveraines (27 articles) </a:t>
            </a:r>
          </a:p>
          <a:p>
            <a:pPr lvl="1"/>
            <a:r>
              <a:rPr lang="fr-FR" dirty="0"/>
              <a:t>Révocation des intendants  </a:t>
            </a:r>
          </a:p>
          <a:p>
            <a:pPr lvl="1"/>
            <a:r>
              <a:rPr lang="fr-FR" dirty="0"/>
              <a:t>Acceptation et enregistrement  des impôts par les cours souveraines  </a:t>
            </a:r>
          </a:p>
          <a:p>
            <a:pPr lvl="1"/>
            <a:r>
              <a:rPr lang="fr-FR" dirty="0"/>
              <a:t>Limitation de la création des offices  </a:t>
            </a:r>
          </a:p>
          <a:p>
            <a:pPr lvl="1"/>
            <a:r>
              <a:rPr lang="fr-FR" dirty="0"/>
              <a:t>Interdiction d’emprisonner une personne plus d’une journée sans la présenter à un juge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247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journée des Barricades </a:t>
            </a:r>
            <a:br>
              <a:rPr lang="fr-FR" dirty="0"/>
            </a:br>
            <a:r>
              <a:rPr lang="fr-FR" dirty="0"/>
              <a:t>(26 août 1648)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Anne d’Autriche et Mazarin arrêtent les meneurs de l’opposition parlementaire</a:t>
            </a:r>
          </a:p>
          <a:p>
            <a:r>
              <a:rPr lang="fr-FR" dirty="0"/>
              <a:t>Les journées des Barricades (26 août 1648)</a:t>
            </a:r>
          </a:p>
          <a:p>
            <a:r>
              <a:rPr lang="fr-FR" dirty="0"/>
              <a:t>Potier de </a:t>
            </a:r>
            <a:r>
              <a:rPr lang="fr-FR" dirty="0" err="1"/>
              <a:t>Blancmesnil</a:t>
            </a:r>
            <a:r>
              <a:rPr lang="fr-FR" dirty="0"/>
              <a:t> et Pierre Broussel, conseillers au Parlement, sont libérés le lendemain</a:t>
            </a:r>
          </a:p>
          <a:p>
            <a:r>
              <a:rPr lang="fr-FR" dirty="0"/>
              <a:t>Mathieu Molé (Premier Président du Parlement de Paris) joua un rôle de conciliateur auprès d’Anne d’Autriche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04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438944"/>
          </a:xfrm>
        </p:spPr>
        <p:txBody>
          <a:bodyPr/>
          <a:lstStyle/>
          <a:p>
            <a:r>
              <a:rPr lang="fr-FR" dirty="0"/>
              <a:t>François André Vincent</a:t>
            </a:r>
            <a:r>
              <a:rPr lang="fr-FR" i="1" dirty="0"/>
              <a:t>, Molé et les factieux </a:t>
            </a:r>
            <a:r>
              <a:rPr lang="fr-FR" dirty="0"/>
              <a:t>(1779)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635120"/>
          </a:xfrm>
        </p:spPr>
        <p:txBody>
          <a:bodyPr>
            <a:normAutofit fontScale="90000"/>
          </a:bodyPr>
          <a:lstStyle/>
          <a:p>
            <a:r>
              <a:rPr lang="fr-FR" dirty="0"/>
              <a:t>La journée des Barricades </a:t>
            </a:r>
          </a:p>
        </p:txBody>
      </p:sp>
      <p:pic>
        <p:nvPicPr>
          <p:cNvPr id="6" name="Image 3" descr="François André Vincent, Molé et les factieux (1779)" title="Molé et les factieux (1779)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17" r="-22017"/>
          <a:stretch>
            <a:fillRect/>
          </a:stretch>
        </p:blipFill>
        <p:spPr bwMode="auto">
          <a:xfrm>
            <a:off x="891580" y="948397"/>
            <a:ext cx="7352828" cy="463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728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	Les réformes des parlementaires visent à protéger leurs privilèges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Mise de la monarchie sous tutelle </a:t>
            </a:r>
          </a:p>
          <a:p>
            <a:r>
              <a:rPr lang="fr-FR" dirty="0"/>
              <a:t>Révocation de l’innovation fiscale </a:t>
            </a:r>
          </a:p>
          <a:p>
            <a:r>
              <a:rPr lang="fr-FR" dirty="0"/>
              <a:t>Rappel des intendants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676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Anne d’Autriche et le dauphin </a:t>
            </a:r>
            <a:br>
              <a:rPr lang="fr-FR" dirty="0"/>
            </a:br>
            <a:r>
              <a:rPr lang="fr-FR" sz="4000" dirty="0"/>
              <a:t>futur Louis XIV</a:t>
            </a:r>
          </a:p>
        </p:txBody>
      </p:sp>
      <p:pic>
        <p:nvPicPr>
          <p:cNvPr id="7" name="Image 4" title="Anne d’Autriche et le dauphin 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31911"/>
            <a:ext cx="4038600" cy="44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3" title="Anne d’Autriche et le dauphin 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936" y="1600200"/>
            <a:ext cx="35731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537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nuit des rois (5-6 janvier 1649)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dirty="0"/>
              <a:t>Louis XIV  </a:t>
            </a:r>
          </a:p>
          <a:p>
            <a:pPr lvl="1"/>
            <a:r>
              <a:rPr lang="fr-FR" dirty="0"/>
              <a:t>Anne d’Autriche  </a:t>
            </a:r>
          </a:p>
          <a:p>
            <a:pPr lvl="1"/>
            <a:r>
              <a:rPr lang="fr-FR" dirty="0"/>
              <a:t>Philippe duc d’Anjou  </a:t>
            </a:r>
          </a:p>
          <a:p>
            <a:pPr lvl="1"/>
            <a:r>
              <a:rPr lang="fr-FR" dirty="0"/>
              <a:t>Gaston d’Orléans  </a:t>
            </a:r>
          </a:p>
          <a:p>
            <a:pPr lvl="1"/>
            <a:r>
              <a:rPr lang="fr-FR" dirty="0"/>
              <a:t>Mazarin  </a:t>
            </a:r>
          </a:p>
          <a:p>
            <a:pPr marL="0" indent="0">
              <a:buNone/>
            </a:pPr>
            <a:r>
              <a:rPr lang="fr-FR" dirty="0"/>
              <a:t>s’enfuient de Paris et se réfugient au château de Saint-Germain-en-Laye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3238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paix de Rueil (11 mars 1649) </a:t>
            </a:r>
            <a:br>
              <a:rPr lang="fr-FR" dirty="0"/>
            </a:br>
            <a:r>
              <a:rPr lang="fr-FR" sz="4000" dirty="0"/>
              <a:t>met fin à la Fronde parlementaire 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Anne d’Autriche conclut la paix avec le parlement de Paris 	</a:t>
            </a:r>
          </a:p>
          <a:p>
            <a:r>
              <a:rPr lang="fr-FR" dirty="0"/>
              <a:t>Les parlementaires sont amnistiés </a:t>
            </a:r>
          </a:p>
          <a:p>
            <a:r>
              <a:rPr lang="fr-FR" dirty="0"/>
              <a:t>Les intendants sont révoqués. Ils sont néanmoins maintenus dans les provinces frontalières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5549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	La Fronde des Princes (1650-1653)</a:t>
            </a:r>
            <a:br>
              <a:rPr lang="fr-FR" dirty="0"/>
            </a:br>
            <a:r>
              <a:rPr lang="en-GB" sz="3300" dirty="0"/>
              <a:t>S</a:t>
            </a:r>
            <a:r>
              <a:rPr lang="fr-FR" sz="3300" dirty="0" err="1"/>
              <a:t>econde</a:t>
            </a:r>
            <a:r>
              <a:rPr lang="fr-FR" sz="3300" dirty="0"/>
              <a:t> phase de la Fronde</a:t>
            </a:r>
            <a:endParaRPr lang="el-GR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Opposition nobiliaire à l’absolutisme royal</a:t>
            </a:r>
          </a:p>
          <a:p>
            <a:r>
              <a:rPr lang="fr-FR" dirty="0"/>
              <a:t> Motif : arrestation, sur ordre de Mazarin, du prince de Condé, du prince de Conti et du duc de Longueville (18 janvier 1650)</a:t>
            </a:r>
          </a:p>
          <a:p>
            <a:r>
              <a:rPr lang="fr-FR" dirty="0"/>
              <a:t>Les provinces s’insurgent contre le pouvoir royal :</a:t>
            </a:r>
          </a:p>
          <a:p>
            <a:pPr lvl="1">
              <a:spcBef>
                <a:spcPts val="0"/>
              </a:spcBef>
            </a:pPr>
            <a:r>
              <a:rPr lang="fr-FR" dirty="0"/>
              <a:t>	La Bourgogne  </a:t>
            </a:r>
          </a:p>
          <a:p>
            <a:pPr lvl="1">
              <a:spcBef>
                <a:spcPts val="0"/>
              </a:spcBef>
            </a:pPr>
            <a:r>
              <a:rPr lang="fr-FR" dirty="0"/>
              <a:t>	La Normandie  </a:t>
            </a:r>
          </a:p>
          <a:p>
            <a:pPr lvl="1">
              <a:spcBef>
                <a:spcPts val="0"/>
              </a:spcBef>
            </a:pPr>
            <a:r>
              <a:rPr lang="fr-FR" dirty="0"/>
              <a:t>	Le Limousin  </a:t>
            </a:r>
          </a:p>
          <a:p>
            <a:pPr lvl="1">
              <a:spcBef>
                <a:spcPts val="0"/>
              </a:spcBef>
            </a:pPr>
            <a:r>
              <a:rPr lang="fr-FR" dirty="0"/>
              <a:t>	Le Poitou  </a:t>
            </a:r>
          </a:p>
          <a:p>
            <a:pPr lvl="1">
              <a:spcBef>
                <a:spcPts val="0"/>
              </a:spcBef>
            </a:pPr>
            <a:r>
              <a:rPr lang="fr-FR" dirty="0"/>
              <a:t>	La Guyenne  </a:t>
            </a:r>
          </a:p>
          <a:p>
            <a:pPr lvl="1">
              <a:spcBef>
                <a:spcPts val="0"/>
              </a:spcBef>
            </a:pPr>
            <a:r>
              <a:rPr lang="fr-FR" dirty="0"/>
              <a:t>	L’Anjou </a:t>
            </a:r>
          </a:p>
          <a:p>
            <a:endParaRPr lang="fr-F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7008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	L’union des Deux Frondes </a:t>
            </a:r>
            <a:br>
              <a:rPr lang="fr-FR" dirty="0"/>
            </a:br>
            <a:r>
              <a:rPr lang="fr-FR" dirty="0"/>
              <a:t>(déc. 1650-sept. 1651)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Louis XIV et la cour font une tournée d’inspection (1650) </a:t>
            </a:r>
          </a:p>
          <a:p>
            <a:r>
              <a:rPr lang="fr-FR" dirty="0"/>
              <a:t>Commencement du siège de Bordeaux par l’armée royale (5 septembre 1650) </a:t>
            </a:r>
          </a:p>
          <a:p>
            <a:r>
              <a:rPr lang="fr-FR" dirty="0"/>
              <a:t>Libération des princes emprisonnés (11 février 1651) </a:t>
            </a:r>
          </a:p>
          <a:p>
            <a:r>
              <a:rPr lang="fr-FR" dirty="0"/>
              <a:t>Exil de Mazarin à Brühl (Cologne)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8563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9712" y="5589240"/>
            <a:ext cx="5298976" cy="582960"/>
          </a:xfrm>
        </p:spPr>
        <p:txBody>
          <a:bodyPr>
            <a:normAutofit fontScale="92500" lnSpcReduction="20000"/>
          </a:bodyPr>
          <a:lstStyle/>
          <a:p>
            <a:pPr lvl="0" algn="ctr"/>
            <a:r>
              <a:rPr lang="fr-FR" dirty="0"/>
              <a:t>5000 libelles, satires et pamphlets dirigés contre Mazarin durant la Fronde 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fr-FR" dirty="0"/>
              <a:t>Les mazarinades </a:t>
            </a:r>
            <a:br>
              <a:rPr lang="fr-FR" dirty="0"/>
            </a:br>
            <a:endParaRPr lang="fr-FR" dirty="0"/>
          </a:p>
        </p:txBody>
      </p:sp>
      <p:pic>
        <p:nvPicPr>
          <p:cNvPr id="6" name="Image 3" descr="5000 libelles, satires et pamphlets dirigés contre Mazarin durant la Fronde &#10;" title="satires et pamphlets dirigés contre Mazarin durant la Fronde 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978" r="-75978"/>
          <a:stretch>
            <a:fillRect/>
          </a:stretch>
        </p:blipFill>
        <p:spPr bwMode="auto">
          <a:xfrm>
            <a:off x="1449388" y="1124744"/>
            <a:ext cx="65151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069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	La Fronde </a:t>
            </a:r>
            <a:r>
              <a:rPr lang="fr-FR" dirty="0" err="1"/>
              <a:t>condéenne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(sept. 1651–août 1653)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Révolte de Condé, qui s’estime mal récompensé de sa victoire militaire à Rocroi. </a:t>
            </a:r>
          </a:p>
          <a:p>
            <a:r>
              <a:rPr lang="fr-FR" dirty="0"/>
              <a:t>Il veut participer à l’exercice du pouvoir.</a:t>
            </a:r>
          </a:p>
          <a:p>
            <a:r>
              <a:rPr lang="fr-FR" dirty="0"/>
              <a:t>Il s’allie à l’Espagne et en reçoit 500.000 écus pour lever des troupes </a:t>
            </a:r>
          </a:p>
          <a:p>
            <a:r>
              <a:rPr lang="fr-FR" dirty="0"/>
              <a:t>Il promet de lui livrer un port français (Bourg- sur-Gironde)</a:t>
            </a:r>
          </a:p>
          <a:p>
            <a:endParaRPr lang="fr-FR" dirty="0"/>
          </a:p>
          <a:p>
            <a:r>
              <a:rPr lang="fr-FR" dirty="0"/>
              <a:t>Bataille de Bléneau : Condé/Turenne (avril 1652)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505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title="La bataille au faubourg Saint-Antoine 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 b="9963"/>
          <a:stretch>
            <a:fillRect/>
          </a:stretch>
        </p:blipFill>
        <p:spPr bwMode="auto">
          <a:xfrm>
            <a:off x="1563688" y="1340768"/>
            <a:ext cx="58293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1368152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Dirigée par Turenne l’armée royale affronte les troupes du prince de Condé.</a:t>
            </a:r>
          </a:p>
          <a:p>
            <a:r>
              <a:rPr lang="fr-FR" dirty="0"/>
              <a:t>Anne-Marie Louis d’Orléans (La Grande Mademoiselle) a fait tirer les canons de la Bastille sur l’armée royale réussissant à sauver Condé qui se réfugie dans la ville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923152"/>
          </a:xfrm>
        </p:spPr>
        <p:txBody>
          <a:bodyPr>
            <a:noAutofit/>
          </a:bodyPr>
          <a:lstStyle/>
          <a:p>
            <a:r>
              <a:rPr lang="fr-FR" sz="3600" dirty="0"/>
              <a:t>La bataille au faubourg Saint-Antoine (2 juillet 1652)</a:t>
            </a:r>
          </a:p>
        </p:txBody>
      </p:sp>
    </p:spTree>
    <p:extLst>
      <p:ext uri="{BB962C8B-B14F-4D97-AF65-F5344CB8AC3E}">
        <p14:creationId xmlns:p14="http://schemas.microsoft.com/office/powerpoint/2010/main" val="946819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	Les massacres de l’Hôtel de ville (4 juillet 1652)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soldats de Condé et de la milice massacrent les notables réunis à l’Hôtel de Ville</a:t>
            </a:r>
          </a:p>
          <a:p>
            <a:r>
              <a:rPr lang="fr-FR" dirty="0"/>
              <a:t>Des émeutiers sont également tués </a:t>
            </a:r>
          </a:p>
          <a:p>
            <a:r>
              <a:rPr lang="fr-FR" dirty="0"/>
              <a:t>Hostilité vis-à-vis de Condé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2357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La fin de la Fronde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2"/>
            <a:ext cx="8428324" cy="4536504"/>
          </a:xfrm>
        </p:spPr>
        <p:txBody>
          <a:bodyPr>
            <a:normAutofit/>
          </a:bodyPr>
          <a:lstStyle/>
          <a:p>
            <a:r>
              <a:rPr lang="fr-FR" dirty="0"/>
              <a:t>Condé s’enfuit et se met au service de l’Espagne. </a:t>
            </a:r>
          </a:p>
          <a:p>
            <a:r>
              <a:rPr lang="fr-FR" dirty="0"/>
              <a:t>Entrée d’Anne d’Autriche et de Louis XIV à Paris </a:t>
            </a:r>
          </a:p>
          <a:p>
            <a:r>
              <a:rPr lang="fr-FR" dirty="0"/>
              <a:t>Retour de Mazarin de l’exil </a:t>
            </a:r>
          </a:p>
          <a:p>
            <a:r>
              <a:rPr lang="fr-FR" dirty="0"/>
              <a:t>Les provinces sont ruinées </a:t>
            </a:r>
          </a:p>
          <a:p>
            <a:r>
              <a:rPr lang="fr-FR" dirty="0"/>
              <a:t>La paix civile est restaurée à l’été 1653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4066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Objectifs des frondeurs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les parlementaires veulent une monarchie parlementaire à l’anglaise et l’affaiblissement du pouvoir du roi et de la noblesse</a:t>
            </a:r>
          </a:p>
          <a:p>
            <a:r>
              <a:rPr lang="fr-FR" dirty="0"/>
              <a:t>les Grands souhaitent l’établissement d’une «monarchie féodale» et l’abaissement du pouvoir du roi et des parlementaires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Leur ennemi commun est l’absolutisme royal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L’union des deux frondes est vouée à l’échec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499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Mort de Louis XIII et de Richelieu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Mort de Louis XIII en 1643 </a:t>
            </a:r>
            <a:endParaRPr lang="el-GR" dirty="0"/>
          </a:p>
        </p:txBody>
      </p:sp>
      <p:pic>
        <p:nvPicPr>
          <p:cNvPr id="6" name="Image 3" title="Richelieu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253117" y="2214016"/>
            <a:ext cx="282559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dirty="0"/>
              <a:t>Mort de Richelieu en 1642</a:t>
            </a:r>
          </a:p>
        </p:txBody>
      </p:sp>
      <p:pic>
        <p:nvPicPr>
          <p:cNvPr id="10" name="Image 4" title="Louis XIII 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09" y="2214016"/>
            <a:ext cx="2654569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350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Bilan</a:t>
            </a:r>
            <a:r>
              <a:rPr lang="en-GB" dirty="0"/>
              <a:t> de la </a:t>
            </a:r>
            <a:r>
              <a:rPr lang="en-GB" dirty="0" err="1"/>
              <a:t>Fronde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 Fronde, qui plonge le pays dans une guerre civile, est un mouvement d’opposition à l'autorité royale</a:t>
            </a:r>
          </a:p>
          <a:p>
            <a:endParaRPr lang="fr-FR" dirty="0"/>
          </a:p>
          <a:p>
            <a:r>
              <a:rPr lang="fr-FR" dirty="0"/>
              <a:t>La France évoluera vers une monarchie absolue  </a:t>
            </a:r>
          </a:p>
          <a:p>
            <a:r>
              <a:rPr lang="fr-FR" dirty="0"/>
              <a:t>L’Angleterre évoluera vers une monarchie parlementaire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4499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Τέλος Ενότητας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5807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0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737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Εκδόσεων</a:t>
            </a:r>
            <a:r>
              <a:rPr lang="en-US" dirty="0"/>
              <a:t> </a:t>
            </a:r>
            <a:r>
              <a:rPr lang="el-GR" dirty="0"/>
              <a:t>Έργου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GB" sz="2000" dirty="0"/>
              <a:t>1</a:t>
            </a:r>
            <a:r>
              <a:rPr lang="el-GR" sz="2000" dirty="0"/>
              <a:t>.</a:t>
            </a:r>
            <a:r>
              <a:rPr lang="en-GB" sz="2000" dirty="0"/>
              <a:t>0</a:t>
            </a:r>
            <a:r>
              <a:rPr lang="el-GR" sz="2000" dirty="0"/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27657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/>
              <a:t>Ειρήνη Αποστόλου 2015. Ειρήνη Αποστόλου. «Εκφάνσεις της Πολιτισμικής Ζωής στη Σύγχρονη Γαλλία. Ενότητα </a:t>
            </a:r>
            <a:r>
              <a:rPr lang="fr-FR" sz="2000" dirty="0"/>
              <a:t>8: La Régence d’Anne d’Autriche pendant la minorité de Louis XIV (1643-1651). Les débuts du règne de Louis XIV (1643-1661)</a:t>
            </a:r>
            <a:r>
              <a:rPr lang="el-GR" sz="2000" dirty="0"/>
              <a:t>». Έκδοση: 1.0. Αθήνα 2015. Διαθέσιμο από τη δικτυακή διεύθυνση: </a:t>
            </a:r>
            <a:r>
              <a:rPr lang="fr-FR" sz="2000" dirty="0">
                <a:hlinkClick r:id="rId3"/>
              </a:rPr>
              <a:t>http://opencourses.uoa.gr/courses/FRL5</a:t>
            </a:r>
            <a:r>
              <a:rPr lang="el-GR" sz="2000" dirty="0"/>
              <a:t>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32120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2142366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86172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Τρίτων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της συγγραφέως 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Οι φωτογραφίες που περιέχονται στην παρουσίαση προέρχονται από τους </a:t>
            </a:r>
            <a:r>
              <a:rPr lang="el-GR" sz="2000" dirty="0" err="1"/>
              <a:t>ιστοχώρους</a:t>
            </a:r>
            <a:r>
              <a:rPr lang="el-GR" sz="2000" dirty="0"/>
              <a:t> </a:t>
            </a:r>
            <a:r>
              <a:rPr lang="en-GB" sz="2000" dirty="0"/>
              <a:t>commons.wikimedia.org </a:t>
            </a:r>
            <a:r>
              <a:rPr lang="el-GR" sz="2000" dirty="0"/>
              <a:t>/</a:t>
            </a:r>
            <a:r>
              <a:rPr lang="en-US" sz="2000" dirty="0"/>
              <a:t> wikipedia.com</a:t>
            </a:r>
            <a:r>
              <a:rPr lang="en-GB" sz="2000" dirty="0"/>
              <a:t> </a:t>
            </a:r>
            <a:r>
              <a:rPr lang="el-GR" sz="2000" dirty="0"/>
              <a:t>και είναι ελεύθερα διαθέσιμες με άδεια κοινού κτήματος (</a:t>
            </a:r>
            <a:r>
              <a:rPr lang="el-GR" sz="2000" dirty="0" err="1"/>
              <a:t>Public</a:t>
            </a:r>
            <a:r>
              <a:rPr lang="el-GR" sz="2000" dirty="0"/>
              <a:t> </a:t>
            </a:r>
            <a:r>
              <a:rPr lang="el-GR" sz="2000" dirty="0" err="1"/>
              <a:t>Domain</a:t>
            </a:r>
            <a:r>
              <a:rPr lang="el-GR" sz="2000" dirty="0"/>
              <a:t>)."</a:t>
            </a:r>
          </a:p>
        </p:txBody>
      </p:sp>
    </p:spTree>
    <p:extLst>
      <p:ext uri="{BB962C8B-B14F-4D97-AF65-F5344CB8AC3E}">
        <p14:creationId xmlns:p14="http://schemas.microsoft.com/office/powerpoint/2010/main" val="222671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Louis XIV reçoit la plénitude de l’autorité royale </a:t>
            </a:r>
          </a:p>
          <a:p>
            <a:r>
              <a:rPr lang="fr-FR" dirty="0"/>
              <a:t>Etablissement d’un conseil de Régence</a:t>
            </a:r>
          </a:p>
          <a:p>
            <a:r>
              <a:rPr lang="fr-FR" dirty="0"/>
              <a:t>Le duc d’Orléans : lieutenant général du royaume </a:t>
            </a:r>
          </a:p>
          <a:p>
            <a:r>
              <a:rPr lang="fr-FR" dirty="0"/>
              <a:t>Le prince de Condé : chef du Conseil durant la minorité de Louis XIV</a:t>
            </a:r>
          </a:p>
          <a:p>
            <a:r>
              <a:rPr lang="fr-FR" dirty="0"/>
              <a:t>Désignation des conseillers :  le cardinal Mazarin, le chancelier Séguier, Bouthillier, surintendant des finances, Bouthillier de </a:t>
            </a:r>
            <a:r>
              <a:rPr lang="fr-FR" dirty="0" err="1"/>
              <a:t>Chavigny</a:t>
            </a:r>
            <a:r>
              <a:rPr lang="fr-FR" dirty="0"/>
              <a:t>, secrétaire d’Etat aux affaires étrangères</a:t>
            </a:r>
          </a:p>
          <a:p>
            <a:endParaRPr lang="fr-FR" dirty="0"/>
          </a:p>
          <a:p>
            <a:r>
              <a:rPr lang="fr-FR" dirty="0"/>
              <a:t>	Anne d’Autriche a fait casser par le parlement de Paris le testament de Louis XIII qui limitait ses pouvoirs de Régente  </a:t>
            </a:r>
          </a:p>
          <a:p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testament de Louis XIII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585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654968"/>
          </a:xfrm>
        </p:spPr>
        <p:txBody>
          <a:bodyPr>
            <a:normAutofit/>
          </a:bodyPr>
          <a:lstStyle/>
          <a:p>
            <a:r>
              <a:rPr lang="fr-FR" dirty="0" err="1"/>
              <a:t>Beaubrun</a:t>
            </a:r>
            <a:r>
              <a:rPr lang="fr-FR" dirty="0"/>
              <a:t>, </a:t>
            </a:r>
            <a:r>
              <a:rPr lang="fr-FR" i="1" dirty="0"/>
              <a:t>Anne d’Autriche en habit de veuve</a:t>
            </a:r>
            <a:endParaRPr lang="el-GR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Anne d’Autriche</a:t>
            </a:r>
            <a:br>
              <a:rPr lang="fr-FR" dirty="0"/>
            </a:br>
            <a:r>
              <a:rPr lang="fr-FR" sz="3100" dirty="0"/>
              <a:t>(1601-1666)</a:t>
            </a:r>
            <a:endParaRPr lang="el-GR" sz="3100" dirty="0"/>
          </a:p>
        </p:txBody>
      </p:sp>
      <p:pic>
        <p:nvPicPr>
          <p:cNvPr id="7" name="Espace réservé pour une image  4" descr="Beaubrun, Anne d’Autriche en habit de veuve&#10;" title="Anne d’Autriche en habit de veuv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2313" y="1446783"/>
            <a:ext cx="3519373" cy="407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30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427984" y="5733256"/>
            <a:ext cx="3528392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85000" lnSpcReduction="10000"/>
          </a:bodyPr>
          <a:lstStyle/>
          <a:p>
            <a:pPr algn="ctr"/>
            <a:r>
              <a:rPr lang="fr-FR" dirty="0">
                <a:ea typeface="ＭＳ Ｐゴシック" charset="0"/>
                <a:cs typeface="ＭＳ Ｐゴシック" charset="0"/>
              </a:rPr>
              <a:t>Philippe Champaigne, </a:t>
            </a:r>
            <a:br>
              <a:rPr lang="fr-FR" dirty="0">
                <a:ea typeface="ＭＳ Ｐゴシック" charset="0"/>
                <a:cs typeface="ＭＳ Ｐゴシック" charset="0"/>
              </a:rPr>
            </a:br>
            <a:r>
              <a:rPr lang="fr-FR" i="1" dirty="0">
                <a:ea typeface="ＭＳ Ｐゴシック" charset="0"/>
                <a:cs typeface="ＭＳ Ｐゴシック" charset="0"/>
              </a:rPr>
              <a:t>Le cardinal Mazarin </a:t>
            </a:r>
          </a:p>
        </p:txBody>
      </p:sp>
      <p:pic>
        <p:nvPicPr>
          <p:cNvPr id="6" name="Image 3" title="Jules Mazarin / Giulio Mazarino : (1602-1661)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3" y="1557338"/>
            <a:ext cx="3037415" cy="413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charset="0"/>
              <a:buAutoNum type="arabicPeriod"/>
            </a:pPr>
            <a:r>
              <a:rPr lang="fr-FR" sz="2600" dirty="0">
                <a:latin typeface="Times New Roman" charset="0"/>
                <a:ea typeface="ＭＳ Ｐゴシック" charset="0"/>
                <a:cs typeface="Times New Roman" charset="0"/>
              </a:rPr>
              <a:t>Officier du pape</a:t>
            </a:r>
          </a:p>
          <a:p>
            <a:pPr marL="609600" indent="-609600">
              <a:buFont typeface="Wingdings" charset="0"/>
              <a:buAutoNum type="arabicPeriod"/>
            </a:pPr>
            <a:r>
              <a:rPr lang="fr-FR" sz="2600" dirty="0">
                <a:latin typeface="Times New Roman" charset="0"/>
                <a:ea typeface="ＭＳ Ｐゴシック" charset="0"/>
                <a:cs typeface="Times New Roman" charset="0"/>
              </a:rPr>
              <a:t>Cardinal (1641) </a:t>
            </a:r>
          </a:p>
          <a:p>
            <a:pPr marL="609600" indent="-609600">
              <a:buFont typeface="Wingdings" charset="0"/>
              <a:buAutoNum type="arabicPeriod"/>
            </a:pPr>
            <a:r>
              <a:rPr lang="fr-FR" sz="2600" dirty="0"/>
              <a:t>Ministre d’État (1642)</a:t>
            </a:r>
            <a:endParaRPr lang="fr-FR" sz="26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609600" indent="-609600">
              <a:buFont typeface="Wingdings" charset="0"/>
              <a:buAutoNum type="arabicPeriod"/>
            </a:pPr>
            <a:r>
              <a:rPr lang="fr-FR" sz="2600" dirty="0">
                <a:latin typeface="Times New Roman" charset="0"/>
                <a:ea typeface="ＭＳ Ｐゴシック" charset="0"/>
                <a:cs typeface="Times New Roman" charset="0"/>
              </a:rPr>
              <a:t>Principal  ministre (1643-1661)</a:t>
            </a:r>
            <a:r>
              <a:rPr lang="fr-FR" sz="26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609600" indent="-609600">
              <a:buFont typeface="Wingdings" charset="0"/>
              <a:buAutoNum type="arabicPeriod"/>
            </a:pPr>
            <a:endParaRPr lang="fr-FR" sz="2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000" dirty="0">
                <a:ea typeface="ＭＳ Ｐゴシック" charset="0"/>
                <a:cs typeface="Times New Roman" charset="0"/>
              </a:rPr>
              <a:t>Jules Mazarin / Giulio </a:t>
            </a:r>
            <a:r>
              <a:rPr lang="fr-FR" sz="3000" dirty="0" err="1">
                <a:ea typeface="ＭＳ Ｐゴシック" charset="0"/>
                <a:cs typeface="Times New Roman" charset="0"/>
              </a:rPr>
              <a:t>Mazarino</a:t>
            </a:r>
            <a:br>
              <a:rPr lang="fr-FR" sz="3000" dirty="0">
                <a:ea typeface="ＭＳ Ｐゴシック" charset="0"/>
                <a:cs typeface="Times New Roman" charset="0"/>
              </a:rPr>
            </a:br>
            <a:r>
              <a:rPr lang="fr-FR" sz="3000" dirty="0">
                <a:ea typeface="ＭＳ Ｐゴシック" charset="0"/>
                <a:cs typeface="ＭＳ Ｐゴシック" charset="0"/>
              </a:rPr>
              <a:t>(1602-1661)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96754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title="Anne d’Autriche et le cardinal Mazarin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20" r="-65954"/>
          <a:stretch/>
        </p:blipFill>
        <p:spPr bwMode="auto">
          <a:xfrm>
            <a:off x="877888" y="1556792"/>
            <a:ext cx="7078488" cy="445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Anne d’Autriche </a:t>
            </a:r>
            <a:br>
              <a:rPr lang="fr-FR" dirty="0"/>
            </a:br>
            <a:r>
              <a:rPr lang="fr-FR" dirty="0"/>
              <a:t>et le cardinal Mazarin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373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Mazarin est responsable de l’éducation politique de Louis XIV</a:t>
            </a:r>
            <a:br>
              <a:rPr lang="fr-FR" dirty="0"/>
            </a:br>
            <a:endParaRPr lang="fr-FR" dirty="0"/>
          </a:p>
        </p:txBody>
      </p:sp>
      <p:pic>
        <p:nvPicPr>
          <p:cNvPr id="5" name="Image 3" title="Mazarin guidant Louis XIV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486" y="1600200"/>
            <a:ext cx="33840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4" title="Mazarin guidant Louis XIV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301" y="1600200"/>
            <a:ext cx="350239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19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guerres civiles anglaises 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L’éclatement de la première Révolution anglaise en 1642</a:t>
            </a:r>
          </a:p>
          <a:p>
            <a:r>
              <a:rPr lang="fr-FR" dirty="0"/>
              <a:t>Première guerre civile (1642-1645)</a:t>
            </a:r>
          </a:p>
          <a:p>
            <a:r>
              <a:rPr lang="fr-FR" dirty="0"/>
              <a:t>Deuxième guerre civile (1648-1649)</a:t>
            </a:r>
          </a:p>
          <a:p>
            <a:r>
              <a:rPr lang="fr-FR" dirty="0"/>
              <a:t>Charles I</a:t>
            </a:r>
            <a:r>
              <a:rPr lang="fr-FR" baseline="30000" dirty="0"/>
              <a:t>er</a:t>
            </a:r>
            <a:r>
              <a:rPr lang="fr-FR" dirty="0"/>
              <a:t> est décapité en 1649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681937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6567</TotalTime>
  <Words>1338</Words>
  <Application>Microsoft Macintosh PowerPoint</Application>
  <PresentationFormat>Affichage à l'écran (4:3)</PresentationFormat>
  <Paragraphs>187</Paragraphs>
  <Slides>38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4" baseType="lpstr">
      <vt:lpstr>ＭＳ Ｐゴシック</vt:lpstr>
      <vt:lpstr>Arial</vt:lpstr>
      <vt:lpstr>Calibri</vt:lpstr>
      <vt:lpstr>Times New Roman</vt:lpstr>
      <vt:lpstr>Wingdings</vt:lpstr>
      <vt:lpstr>Θέμα του Office</vt:lpstr>
      <vt:lpstr>De la féodalité à la monarchie absolue :  institutions politiques et mutations sociales en France du Moyen Âge au XVIIe siècle</vt:lpstr>
      <vt:lpstr>Anne d’Autriche et le dauphin  futur Louis XIV</vt:lpstr>
      <vt:lpstr>Mort de Louis XIII et de Richelieu</vt:lpstr>
      <vt:lpstr>Le testament de Louis XIII </vt:lpstr>
      <vt:lpstr>Anne d’Autriche (1601-1666)</vt:lpstr>
      <vt:lpstr>Jules Mazarin / Giulio Mazarino (1602-1661)</vt:lpstr>
      <vt:lpstr>Anne d’Autriche  et le cardinal Mazarin</vt:lpstr>
      <vt:lpstr>Mazarin est responsable de l’éducation politique de Louis XIV </vt:lpstr>
      <vt:lpstr>Les guerres civiles anglaises </vt:lpstr>
      <vt:lpstr>La révolution en Angleterre La Deuxième guerre civile</vt:lpstr>
      <vt:lpstr>Les cours souveraines </vt:lpstr>
      <vt:lpstr>Omer Talon  défend les prérogatives du parlement contre l’absolutisme </vt:lpstr>
      <vt:lpstr>Omer Talon</vt:lpstr>
      <vt:lpstr>Les causes de la Fronde (1648-1653)</vt:lpstr>
      <vt:lpstr>La Fronde parlementaire (1648-1649)</vt:lpstr>
      <vt:lpstr>Propositions de la Chambre Saint-Louis  (2 juillet 1648) </vt:lpstr>
      <vt:lpstr>La journée des Barricades  (26 août 1648)</vt:lpstr>
      <vt:lpstr>La journée des Barricades </vt:lpstr>
      <vt:lpstr> Les réformes des parlementaires visent à protéger leurs privilèges</vt:lpstr>
      <vt:lpstr>La nuit des rois (5-6 janvier 1649)</vt:lpstr>
      <vt:lpstr>La paix de Rueil (11 mars 1649)  met fin à la Fronde parlementaire </vt:lpstr>
      <vt:lpstr> La Fronde des Princes (1650-1653) Seconde phase de la Fronde</vt:lpstr>
      <vt:lpstr> L’union des Deux Frondes  (déc. 1650-sept. 1651) </vt:lpstr>
      <vt:lpstr>Les mazarinades  </vt:lpstr>
      <vt:lpstr> La Fronde condéenne  (sept. 1651–août 1653) </vt:lpstr>
      <vt:lpstr>La bataille au faubourg Saint-Antoine (2 juillet 1652)</vt:lpstr>
      <vt:lpstr> Les massacres de l’Hôtel de ville (4 juillet 1652) </vt:lpstr>
      <vt:lpstr> La fin de la Fronde</vt:lpstr>
      <vt:lpstr> Objectifs des frondeurs</vt:lpstr>
      <vt:lpstr>Bilan de la Fronde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Eric Burgayran</cp:lastModifiedBy>
  <cp:revision>258</cp:revision>
  <dcterms:created xsi:type="dcterms:W3CDTF">2012-09-06T09:03:05Z</dcterms:created>
  <dcterms:modified xsi:type="dcterms:W3CDTF">2018-02-14T23:37:50Z</dcterms:modified>
</cp:coreProperties>
</file>