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07"/>
  </p:notesMasterIdLst>
  <p:sldIdLst>
    <p:sldId id="256" r:id="rId3"/>
    <p:sldId id="424" r:id="rId4"/>
    <p:sldId id="425" r:id="rId5"/>
    <p:sldId id="426" r:id="rId6"/>
    <p:sldId id="427" r:id="rId7"/>
    <p:sldId id="635" r:id="rId8"/>
    <p:sldId id="429" r:id="rId9"/>
    <p:sldId id="430" r:id="rId10"/>
    <p:sldId id="431" r:id="rId11"/>
    <p:sldId id="432" r:id="rId12"/>
    <p:sldId id="433" r:id="rId13"/>
    <p:sldId id="434" r:id="rId14"/>
    <p:sldId id="435" r:id="rId15"/>
    <p:sldId id="436" r:id="rId16"/>
    <p:sldId id="437" r:id="rId17"/>
    <p:sldId id="438" r:id="rId18"/>
    <p:sldId id="439" r:id="rId19"/>
    <p:sldId id="440" r:id="rId20"/>
    <p:sldId id="442" r:id="rId21"/>
    <p:sldId id="443" r:id="rId22"/>
    <p:sldId id="445" r:id="rId23"/>
    <p:sldId id="447" r:id="rId24"/>
    <p:sldId id="448" r:id="rId25"/>
    <p:sldId id="316" r:id="rId26"/>
    <p:sldId id="663" r:id="rId27"/>
    <p:sldId id="452" r:id="rId28"/>
    <p:sldId id="454" r:id="rId29"/>
    <p:sldId id="455" r:id="rId30"/>
    <p:sldId id="456" r:id="rId31"/>
    <p:sldId id="457" r:id="rId32"/>
    <p:sldId id="458" r:id="rId33"/>
    <p:sldId id="459" r:id="rId34"/>
    <p:sldId id="460" r:id="rId35"/>
    <p:sldId id="461" r:id="rId36"/>
    <p:sldId id="462" r:id="rId37"/>
    <p:sldId id="463" r:id="rId38"/>
    <p:sldId id="464" r:id="rId39"/>
    <p:sldId id="465" r:id="rId40"/>
    <p:sldId id="467" r:id="rId41"/>
    <p:sldId id="647" r:id="rId42"/>
    <p:sldId id="664" r:id="rId43"/>
    <p:sldId id="471" r:id="rId44"/>
    <p:sldId id="472" r:id="rId45"/>
    <p:sldId id="507" r:id="rId46"/>
    <p:sldId id="473" r:id="rId47"/>
    <p:sldId id="475" r:id="rId48"/>
    <p:sldId id="476" r:id="rId49"/>
    <p:sldId id="477" r:id="rId50"/>
    <p:sldId id="478" r:id="rId51"/>
    <p:sldId id="480" r:id="rId52"/>
    <p:sldId id="481" r:id="rId53"/>
    <p:sldId id="482" r:id="rId54"/>
    <p:sldId id="485" r:id="rId55"/>
    <p:sldId id="648" r:id="rId56"/>
    <p:sldId id="486" r:id="rId57"/>
    <p:sldId id="488" r:id="rId58"/>
    <p:sldId id="489" r:id="rId59"/>
    <p:sldId id="490" r:id="rId60"/>
    <p:sldId id="491" r:id="rId61"/>
    <p:sldId id="649" r:id="rId62"/>
    <p:sldId id="492" r:id="rId63"/>
    <p:sldId id="508" r:id="rId64"/>
    <p:sldId id="636" r:id="rId65"/>
    <p:sldId id="510" r:id="rId66"/>
    <p:sldId id="511" r:id="rId67"/>
    <p:sldId id="494" r:id="rId68"/>
    <p:sldId id="495" r:id="rId69"/>
    <p:sldId id="496" r:id="rId70"/>
    <p:sldId id="499" r:id="rId71"/>
    <p:sldId id="641" r:id="rId72"/>
    <p:sldId id="501" r:id="rId73"/>
    <p:sldId id="502" r:id="rId74"/>
    <p:sldId id="503" r:id="rId75"/>
    <p:sldId id="504" r:id="rId76"/>
    <p:sldId id="506" r:id="rId77"/>
    <p:sldId id="513" r:id="rId78"/>
    <p:sldId id="514" r:id="rId79"/>
    <p:sldId id="515" r:id="rId80"/>
    <p:sldId id="516" r:id="rId81"/>
    <p:sldId id="642" r:id="rId82"/>
    <p:sldId id="518" r:id="rId83"/>
    <p:sldId id="520" r:id="rId84"/>
    <p:sldId id="522" r:id="rId85"/>
    <p:sldId id="519" r:id="rId86"/>
    <p:sldId id="523" r:id="rId87"/>
    <p:sldId id="524" r:id="rId88"/>
    <p:sldId id="525" r:id="rId89"/>
    <p:sldId id="528" r:id="rId90"/>
    <p:sldId id="526" r:id="rId91"/>
    <p:sldId id="529" r:id="rId92"/>
    <p:sldId id="530" r:id="rId93"/>
    <p:sldId id="531" r:id="rId94"/>
    <p:sldId id="532" r:id="rId95"/>
    <p:sldId id="533" r:id="rId96"/>
    <p:sldId id="534" r:id="rId97"/>
    <p:sldId id="535" r:id="rId98"/>
    <p:sldId id="536" r:id="rId99"/>
    <p:sldId id="537" r:id="rId100"/>
    <p:sldId id="538" r:id="rId101"/>
    <p:sldId id="539" r:id="rId102"/>
    <p:sldId id="541" r:id="rId103"/>
    <p:sldId id="542" r:id="rId104"/>
    <p:sldId id="543" r:id="rId105"/>
    <p:sldId id="544" r:id="rId106"/>
    <p:sldId id="545" r:id="rId107"/>
    <p:sldId id="546" r:id="rId108"/>
    <p:sldId id="547" r:id="rId109"/>
    <p:sldId id="549" r:id="rId110"/>
    <p:sldId id="551" r:id="rId111"/>
    <p:sldId id="552" r:id="rId112"/>
    <p:sldId id="553" r:id="rId113"/>
    <p:sldId id="554" r:id="rId114"/>
    <p:sldId id="555" r:id="rId115"/>
    <p:sldId id="556" r:id="rId116"/>
    <p:sldId id="557" r:id="rId117"/>
    <p:sldId id="558" r:id="rId118"/>
    <p:sldId id="559" r:id="rId119"/>
    <p:sldId id="560" r:id="rId120"/>
    <p:sldId id="561" r:id="rId121"/>
    <p:sldId id="562" r:id="rId122"/>
    <p:sldId id="563" r:id="rId123"/>
    <p:sldId id="564" r:id="rId124"/>
    <p:sldId id="565" r:id="rId125"/>
    <p:sldId id="566" r:id="rId126"/>
    <p:sldId id="567" r:id="rId127"/>
    <p:sldId id="568" r:id="rId128"/>
    <p:sldId id="569" r:id="rId129"/>
    <p:sldId id="570" r:id="rId130"/>
    <p:sldId id="571" r:id="rId131"/>
    <p:sldId id="572" r:id="rId132"/>
    <p:sldId id="573" r:id="rId133"/>
    <p:sldId id="574" r:id="rId134"/>
    <p:sldId id="643" r:id="rId135"/>
    <p:sldId id="576" r:id="rId136"/>
    <p:sldId id="577" r:id="rId137"/>
    <p:sldId id="578" r:id="rId138"/>
    <p:sldId id="579" r:id="rId139"/>
    <p:sldId id="580" r:id="rId140"/>
    <p:sldId id="581" r:id="rId141"/>
    <p:sldId id="582" r:id="rId142"/>
    <p:sldId id="583" r:id="rId143"/>
    <p:sldId id="584" r:id="rId144"/>
    <p:sldId id="585" r:id="rId145"/>
    <p:sldId id="586" r:id="rId146"/>
    <p:sldId id="650" r:id="rId147"/>
    <p:sldId id="587" r:id="rId148"/>
    <p:sldId id="588" r:id="rId149"/>
    <p:sldId id="589" r:id="rId150"/>
    <p:sldId id="590" r:id="rId151"/>
    <p:sldId id="591" r:id="rId152"/>
    <p:sldId id="592" r:id="rId153"/>
    <p:sldId id="593" r:id="rId154"/>
    <p:sldId id="594" r:id="rId155"/>
    <p:sldId id="595" r:id="rId156"/>
    <p:sldId id="596" r:id="rId157"/>
    <p:sldId id="597" r:id="rId158"/>
    <p:sldId id="598" r:id="rId159"/>
    <p:sldId id="599" r:id="rId160"/>
    <p:sldId id="601" r:id="rId161"/>
    <p:sldId id="602" r:id="rId162"/>
    <p:sldId id="651" r:id="rId163"/>
    <p:sldId id="604" r:id="rId164"/>
    <p:sldId id="605" r:id="rId165"/>
    <p:sldId id="606" r:id="rId166"/>
    <p:sldId id="644" r:id="rId167"/>
    <p:sldId id="608" r:id="rId168"/>
    <p:sldId id="609" r:id="rId169"/>
    <p:sldId id="611" r:id="rId170"/>
    <p:sldId id="652" r:id="rId171"/>
    <p:sldId id="612" r:id="rId172"/>
    <p:sldId id="613" r:id="rId173"/>
    <p:sldId id="614" r:id="rId174"/>
    <p:sldId id="616" r:id="rId175"/>
    <p:sldId id="617" r:id="rId176"/>
    <p:sldId id="603" r:id="rId177"/>
    <p:sldId id="600" r:id="rId178"/>
    <p:sldId id="657" r:id="rId179"/>
    <p:sldId id="619" r:id="rId180"/>
    <p:sldId id="620" r:id="rId181"/>
    <p:sldId id="653" r:id="rId182"/>
    <p:sldId id="621" r:id="rId183"/>
    <p:sldId id="622" r:id="rId184"/>
    <p:sldId id="623" r:id="rId185"/>
    <p:sldId id="624" r:id="rId186"/>
    <p:sldId id="625" r:id="rId187"/>
    <p:sldId id="626" r:id="rId188"/>
    <p:sldId id="627" r:id="rId189"/>
    <p:sldId id="654" r:id="rId190"/>
    <p:sldId id="655" r:id="rId191"/>
    <p:sldId id="629" r:id="rId192"/>
    <p:sldId id="630" r:id="rId193"/>
    <p:sldId id="631" r:id="rId194"/>
    <p:sldId id="633" r:id="rId195"/>
    <p:sldId id="290" r:id="rId196"/>
    <p:sldId id="295" r:id="rId197"/>
    <p:sldId id="299" r:id="rId198"/>
    <p:sldId id="292" r:id="rId199"/>
    <p:sldId id="645" r:id="rId200"/>
    <p:sldId id="646" r:id="rId201"/>
    <p:sldId id="293" r:id="rId202"/>
    <p:sldId id="300" r:id="rId203"/>
    <p:sldId id="659" r:id="rId204"/>
    <p:sldId id="661" r:id="rId205"/>
    <p:sldId id="662" r:id="rId206"/>
  </p:sldIdLst>
  <p:sldSz cx="9144000" cy="6858000" type="screen4x3"/>
  <p:notesSz cx="6858000" cy="9144000"/>
  <p:custDataLst>
    <p:tags r:id="rId20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424"/>
            <p14:sldId id="425"/>
            <p14:sldId id="426"/>
            <p14:sldId id="427"/>
            <p14:sldId id="635"/>
            <p14:sldId id="429"/>
            <p14:sldId id="430"/>
            <p14:sldId id="431"/>
            <p14:sldId id="432"/>
            <p14:sldId id="433"/>
            <p14:sldId id="434"/>
            <p14:sldId id="435"/>
            <p14:sldId id="436"/>
            <p14:sldId id="437"/>
            <p14:sldId id="438"/>
            <p14:sldId id="439"/>
            <p14:sldId id="440"/>
            <p14:sldId id="442"/>
            <p14:sldId id="443"/>
            <p14:sldId id="445"/>
            <p14:sldId id="447"/>
            <p14:sldId id="448"/>
            <p14:sldId id="316"/>
            <p14:sldId id="663"/>
            <p14:sldId id="452"/>
            <p14:sldId id="454"/>
            <p14:sldId id="455"/>
            <p14:sldId id="456"/>
            <p14:sldId id="457"/>
            <p14:sldId id="458"/>
            <p14:sldId id="459"/>
            <p14:sldId id="460"/>
            <p14:sldId id="461"/>
            <p14:sldId id="462"/>
            <p14:sldId id="463"/>
            <p14:sldId id="464"/>
            <p14:sldId id="465"/>
            <p14:sldId id="467"/>
            <p14:sldId id="647"/>
            <p14:sldId id="664"/>
            <p14:sldId id="471"/>
            <p14:sldId id="472"/>
            <p14:sldId id="507"/>
            <p14:sldId id="473"/>
            <p14:sldId id="475"/>
            <p14:sldId id="476"/>
            <p14:sldId id="477"/>
            <p14:sldId id="478"/>
            <p14:sldId id="480"/>
            <p14:sldId id="481"/>
            <p14:sldId id="482"/>
            <p14:sldId id="485"/>
            <p14:sldId id="648"/>
            <p14:sldId id="486"/>
            <p14:sldId id="488"/>
            <p14:sldId id="489"/>
            <p14:sldId id="490"/>
            <p14:sldId id="491"/>
            <p14:sldId id="649"/>
            <p14:sldId id="492"/>
            <p14:sldId id="508"/>
            <p14:sldId id="636"/>
            <p14:sldId id="510"/>
            <p14:sldId id="511"/>
            <p14:sldId id="494"/>
            <p14:sldId id="495"/>
            <p14:sldId id="496"/>
            <p14:sldId id="499"/>
            <p14:sldId id="641"/>
            <p14:sldId id="501"/>
            <p14:sldId id="502"/>
            <p14:sldId id="503"/>
            <p14:sldId id="504"/>
            <p14:sldId id="506"/>
            <p14:sldId id="513"/>
            <p14:sldId id="514"/>
            <p14:sldId id="515"/>
            <p14:sldId id="516"/>
            <p14:sldId id="642"/>
            <p14:sldId id="518"/>
            <p14:sldId id="520"/>
            <p14:sldId id="522"/>
            <p14:sldId id="519"/>
            <p14:sldId id="523"/>
            <p14:sldId id="524"/>
            <p14:sldId id="525"/>
            <p14:sldId id="528"/>
            <p14:sldId id="526"/>
            <p14:sldId id="529"/>
            <p14:sldId id="530"/>
            <p14:sldId id="531"/>
            <p14:sldId id="532"/>
            <p14:sldId id="533"/>
            <p14:sldId id="534"/>
            <p14:sldId id="535"/>
            <p14:sldId id="536"/>
            <p14:sldId id="537"/>
            <p14:sldId id="538"/>
            <p14:sldId id="539"/>
            <p14:sldId id="541"/>
            <p14:sldId id="542"/>
            <p14:sldId id="543"/>
            <p14:sldId id="544"/>
            <p14:sldId id="545"/>
            <p14:sldId id="546"/>
            <p14:sldId id="547"/>
            <p14:sldId id="549"/>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643"/>
            <p14:sldId id="576"/>
            <p14:sldId id="577"/>
            <p14:sldId id="578"/>
            <p14:sldId id="579"/>
            <p14:sldId id="580"/>
            <p14:sldId id="581"/>
            <p14:sldId id="582"/>
            <p14:sldId id="583"/>
            <p14:sldId id="584"/>
            <p14:sldId id="585"/>
            <p14:sldId id="586"/>
            <p14:sldId id="650"/>
            <p14:sldId id="587"/>
            <p14:sldId id="588"/>
            <p14:sldId id="589"/>
            <p14:sldId id="590"/>
            <p14:sldId id="591"/>
            <p14:sldId id="592"/>
            <p14:sldId id="593"/>
            <p14:sldId id="594"/>
            <p14:sldId id="595"/>
            <p14:sldId id="596"/>
            <p14:sldId id="597"/>
            <p14:sldId id="598"/>
            <p14:sldId id="599"/>
            <p14:sldId id="601"/>
            <p14:sldId id="602"/>
            <p14:sldId id="651"/>
            <p14:sldId id="604"/>
            <p14:sldId id="605"/>
            <p14:sldId id="606"/>
            <p14:sldId id="644"/>
            <p14:sldId id="608"/>
            <p14:sldId id="609"/>
            <p14:sldId id="611"/>
            <p14:sldId id="652"/>
            <p14:sldId id="612"/>
            <p14:sldId id="613"/>
            <p14:sldId id="614"/>
            <p14:sldId id="616"/>
            <p14:sldId id="617"/>
            <p14:sldId id="603"/>
            <p14:sldId id="600"/>
            <p14:sldId id="657"/>
            <p14:sldId id="619"/>
            <p14:sldId id="620"/>
            <p14:sldId id="653"/>
            <p14:sldId id="621"/>
            <p14:sldId id="622"/>
            <p14:sldId id="623"/>
            <p14:sldId id="624"/>
            <p14:sldId id="625"/>
            <p14:sldId id="626"/>
            <p14:sldId id="627"/>
            <p14:sldId id="654"/>
            <p14:sldId id="655"/>
            <p14:sldId id="629"/>
            <p14:sldId id="630"/>
            <p14:sldId id="631"/>
            <p14:sldId id="633"/>
            <p14:sldId id="290"/>
            <p14:sldId id="295"/>
            <p14:sldId id="299"/>
            <p14:sldId id="292"/>
            <p14:sldId id="645"/>
            <p14:sldId id="646"/>
          </p14:sldIdLst>
        </p14:section>
        <p14:section name="Untitled Section" id="{0F1CB131-A6BD-43D0-B8D4-1F27CEF7A05E}">
          <p14:sldIdLst>
            <p14:sldId id="293"/>
            <p14:sldId id="300"/>
            <p14:sldId id="659"/>
            <p14:sldId id="661"/>
            <p14:sldId id="66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p:scale>
          <a:sx n="48" d="100"/>
          <a:sy n="48" d="100"/>
        </p:scale>
        <p:origin x="-2310" y="-14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customXml" Target="../customXml/item1.xml"/><Relationship Id="rId6" Type="http://schemas.openxmlformats.org/officeDocument/2006/relationships/slide" Target="slides/slide4.xml"/><Relationship Id="rId212" Type="http://schemas.openxmlformats.org/officeDocument/2006/relationships/theme" Target="theme/theme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commentAuthors" Target="commentAuthor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DC564-0BCF-4110-89EC-E5AF84EE1F84}"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l-GR"/>
        </a:p>
      </dgm:t>
    </dgm:pt>
    <dgm:pt modelId="{4D1748AF-FACE-4823-A93A-86058BA6C78B}">
      <dgm:prSet phldrT="[Κείμενο]"/>
      <dgm:spPr/>
      <dgm:t>
        <a:bodyPr/>
        <a:lstStyle/>
        <a:p>
          <a:r>
            <a:rPr lang="el-GR" b="1" dirty="0" smtClean="0"/>
            <a:t>Πίνακες Αναφοράς</a:t>
          </a:r>
          <a:endParaRPr lang="el-GR" b="1" dirty="0"/>
        </a:p>
      </dgm:t>
    </dgm:pt>
    <dgm:pt modelId="{6AB6645C-EAF1-43D8-8F58-63272A4CFDA6}" type="parTrans" cxnId="{CB67C84F-1D52-42A2-89AF-01DEEE8DEB8C}">
      <dgm:prSet/>
      <dgm:spPr/>
      <dgm:t>
        <a:bodyPr/>
        <a:lstStyle/>
        <a:p>
          <a:endParaRPr lang="el-GR"/>
        </a:p>
      </dgm:t>
    </dgm:pt>
    <dgm:pt modelId="{9B56C05E-16F3-4E09-8CFF-62416CB622EB}" type="sibTrans" cxnId="{CB67C84F-1D52-42A2-89AF-01DEEE8DEB8C}">
      <dgm:prSet/>
      <dgm:spPr/>
      <dgm:t>
        <a:bodyPr/>
        <a:lstStyle/>
        <a:p>
          <a:endParaRPr lang="el-GR"/>
        </a:p>
      </dgm:t>
    </dgm:pt>
    <dgm:pt modelId="{11606EA9-D212-4C5B-8B95-B26C6CCCE09F}">
      <dgm:prSet phldrT="[Κείμενο]" custT="1"/>
      <dgm:spPr/>
      <dgm:t>
        <a:bodyPr/>
        <a:lstStyle/>
        <a:p>
          <a:r>
            <a:rPr lang="el-GR" sz="2400" dirty="0" smtClean="0"/>
            <a:t>Εικόνες</a:t>
          </a:r>
          <a:endParaRPr lang="el-GR" sz="2400" dirty="0"/>
        </a:p>
      </dgm:t>
    </dgm:pt>
    <dgm:pt modelId="{A20E3B59-8EF4-4465-BA95-2A551DC7D24C}" type="parTrans" cxnId="{3E9D3887-A538-4102-965C-4B4426E86A2A}">
      <dgm:prSet/>
      <dgm:spPr/>
      <dgm:t>
        <a:bodyPr/>
        <a:lstStyle/>
        <a:p>
          <a:endParaRPr lang="el-GR"/>
        </a:p>
      </dgm:t>
    </dgm:pt>
    <dgm:pt modelId="{37D39C53-1C3B-4E9D-B775-A02B86DBF6E7}" type="sibTrans" cxnId="{3E9D3887-A538-4102-965C-4B4426E86A2A}">
      <dgm:prSet/>
      <dgm:spPr/>
      <dgm:t>
        <a:bodyPr/>
        <a:lstStyle/>
        <a:p>
          <a:endParaRPr lang="el-GR"/>
        </a:p>
      </dgm:t>
    </dgm:pt>
    <dgm:pt modelId="{D85B4475-22B3-476B-8293-73A40B9DEDEC}">
      <dgm:prSet phldrT="[Κείμενο]" custT="1"/>
      <dgm:spPr/>
      <dgm:t>
        <a:bodyPr/>
        <a:lstStyle/>
        <a:p>
          <a:r>
            <a:rPr lang="el-GR" sz="2400" dirty="0" smtClean="0"/>
            <a:t>Λέξεις</a:t>
          </a:r>
          <a:endParaRPr lang="el-GR" sz="2400" dirty="0"/>
        </a:p>
      </dgm:t>
    </dgm:pt>
    <dgm:pt modelId="{08D1A357-5880-4CBA-80B2-72B59272D94E}" type="parTrans" cxnId="{1AE73E89-BF41-427C-8A3D-2DC88841E71C}">
      <dgm:prSet/>
      <dgm:spPr/>
      <dgm:t>
        <a:bodyPr/>
        <a:lstStyle/>
        <a:p>
          <a:endParaRPr lang="el-GR"/>
        </a:p>
      </dgm:t>
    </dgm:pt>
    <dgm:pt modelId="{2000124B-1453-4622-9AA9-EA78EBA7A16C}" type="sibTrans" cxnId="{1AE73E89-BF41-427C-8A3D-2DC88841E71C}">
      <dgm:prSet/>
      <dgm:spPr/>
      <dgm:t>
        <a:bodyPr/>
        <a:lstStyle/>
        <a:p>
          <a:endParaRPr lang="el-GR"/>
        </a:p>
      </dgm:t>
    </dgm:pt>
    <dgm:pt modelId="{18C115C0-DDAD-45B1-A145-6A71A30ADEBB}">
      <dgm:prSet phldrT="[Κείμενο]"/>
      <dgm:spPr/>
      <dgm:t>
        <a:bodyPr/>
        <a:lstStyle/>
        <a:p>
          <a:r>
            <a:rPr lang="el-GR" b="1" dirty="0" smtClean="0"/>
            <a:t>Αναγνωστικό Υλικό</a:t>
          </a:r>
          <a:endParaRPr lang="el-GR" b="1" dirty="0"/>
        </a:p>
      </dgm:t>
    </dgm:pt>
    <dgm:pt modelId="{89839478-34E5-43B9-87C0-7E199676C224}" type="parTrans" cxnId="{B53BB28D-79D1-4E3E-81E1-97C7A514DEBA}">
      <dgm:prSet/>
      <dgm:spPr/>
      <dgm:t>
        <a:bodyPr/>
        <a:lstStyle/>
        <a:p>
          <a:endParaRPr lang="el-GR"/>
        </a:p>
      </dgm:t>
    </dgm:pt>
    <dgm:pt modelId="{6857B9EF-3EA6-48E2-B1A3-A3DA1C30B022}" type="sibTrans" cxnId="{B53BB28D-79D1-4E3E-81E1-97C7A514DEBA}">
      <dgm:prSet/>
      <dgm:spPr/>
      <dgm:t>
        <a:bodyPr/>
        <a:lstStyle/>
        <a:p>
          <a:endParaRPr lang="el-GR"/>
        </a:p>
      </dgm:t>
    </dgm:pt>
    <dgm:pt modelId="{7E762029-0376-4955-8F97-1D66484733EC}">
      <dgm:prSet phldrT="[Κείμενο]" custT="1"/>
      <dgm:spPr/>
      <dgm:t>
        <a:bodyPr/>
        <a:lstStyle/>
        <a:p>
          <a:r>
            <a:rPr lang="el-GR" sz="2400" dirty="0" smtClean="0"/>
            <a:t>Λέξεις</a:t>
          </a:r>
          <a:endParaRPr lang="el-GR" sz="2400" dirty="0"/>
        </a:p>
      </dgm:t>
    </dgm:pt>
    <dgm:pt modelId="{F42D0F8D-FEC0-4877-B4FF-4DDE6E56B4D9}" type="parTrans" cxnId="{95E26A4A-8210-4830-BA7C-73FD4C7BE0E0}">
      <dgm:prSet/>
      <dgm:spPr/>
      <dgm:t>
        <a:bodyPr/>
        <a:lstStyle/>
        <a:p>
          <a:endParaRPr lang="el-GR"/>
        </a:p>
      </dgm:t>
    </dgm:pt>
    <dgm:pt modelId="{6A423428-19EE-480B-A9F5-96964AF12C01}" type="sibTrans" cxnId="{95E26A4A-8210-4830-BA7C-73FD4C7BE0E0}">
      <dgm:prSet/>
      <dgm:spPr/>
      <dgm:t>
        <a:bodyPr/>
        <a:lstStyle/>
        <a:p>
          <a:endParaRPr lang="el-GR"/>
        </a:p>
      </dgm:t>
    </dgm:pt>
    <dgm:pt modelId="{718FC7CB-1373-40A6-9E2A-9D09D5A66DF2}" type="pres">
      <dgm:prSet presAssocID="{8AADC564-0BCF-4110-89EC-E5AF84EE1F84}" presName="diagram" presStyleCnt="0">
        <dgm:presLayoutVars>
          <dgm:chPref val="1"/>
          <dgm:dir/>
          <dgm:animOne val="branch"/>
          <dgm:animLvl val="lvl"/>
          <dgm:resizeHandles/>
        </dgm:presLayoutVars>
      </dgm:prSet>
      <dgm:spPr/>
      <dgm:t>
        <a:bodyPr/>
        <a:lstStyle/>
        <a:p>
          <a:endParaRPr lang="el-GR"/>
        </a:p>
      </dgm:t>
    </dgm:pt>
    <dgm:pt modelId="{37D9856F-724B-41FE-8820-2DFADBD208C5}" type="pres">
      <dgm:prSet presAssocID="{4D1748AF-FACE-4823-A93A-86058BA6C78B}" presName="root" presStyleCnt="0"/>
      <dgm:spPr/>
    </dgm:pt>
    <dgm:pt modelId="{5286DA3D-9571-4C3D-9E9F-787EA6CBD764}" type="pres">
      <dgm:prSet presAssocID="{4D1748AF-FACE-4823-A93A-86058BA6C78B}" presName="rootComposite" presStyleCnt="0"/>
      <dgm:spPr/>
    </dgm:pt>
    <dgm:pt modelId="{94611AFA-0191-4C78-BC14-6791987FD889}" type="pres">
      <dgm:prSet presAssocID="{4D1748AF-FACE-4823-A93A-86058BA6C78B}" presName="rootText" presStyleLbl="node1" presStyleIdx="0" presStyleCnt="2"/>
      <dgm:spPr/>
      <dgm:t>
        <a:bodyPr/>
        <a:lstStyle/>
        <a:p>
          <a:endParaRPr lang="el-GR"/>
        </a:p>
      </dgm:t>
    </dgm:pt>
    <dgm:pt modelId="{38977BBB-F12C-4BC5-B5EB-814455EF63E0}" type="pres">
      <dgm:prSet presAssocID="{4D1748AF-FACE-4823-A93A-86058BA6C78B}" presName="rootConnector" presStyleLbl="node1" presStyleIdx="0" presStyleCnt="2"/>
      <dgm:spPr/>
      <dgm:t>
        <a:bodyPr/>
        <a:lstStyle/>
        <a:p>
          <a:endParaRPr lang="el-GR"/>
        </a:p>
      </dgm:t>
    </dgm:pt>
    <dgm:pt modelId="{2871DBD8-83FD-4041-A57E-934305D1858D}" type="pres">
      <dgm:prSet presAssocID="{4D1748AF-FACE-4823-A93A-86058BA6C78B}" presName="childShape" presStyleCnt="0"/>
      <dgm:spPr/>
    </dgm:pt>
    <dgm:pt modelId="{A15B4CDA-18E8-4AE7-A187-2111ADBE956A}" type="pres">
      <dgm:prSet presAssocID="{A20E3B59-8EF4-4465-BA95-2A551DC7D24C}" presName="Name13" presStyleLbl="parChTrans1D2" presStyleIdx="0" presStyleCnt="3"/>
      <dgm:spPr/>
      <dgm:t>
        <a:bodyPr/>
        <a:lstStyle/>
        <a:p>
          <a:endParaRPr lang="el-GR"/>
        </a:p>
      </dgm:t>
    </dgm:pt>
    <dgm:pt modelId="{5D2A86FB-0EA6-4549-9112-DB6FEC9DB314}" type="pres">
      <dgm:prSet presAssocID="{11606EA9-D212-4C5B-8B95-B26C6CCCE09F}" presName="childText" presStyleLbl="bgAcc1" presStyleIdx="0" presStyleCnt="3">
        <dgm:presLayoutVars>
          <dgm:bulletEnabled val="1"/>
        </dgm:presLayoutVars>
      </dgm:prSet>
      <dgm:spPr/>
      <dgm:t>
        <a:bodyPr/>
        <a:lstStyle/>
        <a:p>
          <a:endParaRPr lang="el-GR"/>
        </a:p>
      </dgm:t>
    </dgm:pt>
    <dgm:pt modelId="{B3F0C5F7-23E4-49B1-9E2F-6D26A5D166F1}" type="pres">
      <dgm:prSet presAssocID="{08D1A357-5880-4CBA-80B2-72B59272D94E}" presName="Name13" presStyleLbl="parChTrans1D2" presStyleIdx="1" presStyleCnt="3"/>
      <dgm:spPr/>
      <dgm:t>
        <a:bodyPr/>
        <a:lstStyle/>
        <a:p>
          <a:endParaRPr lang="el-GR"/>
        </a:p>
      </dgm:t>
    </dgm:pt>
    <dgm:pt modelId="{520258FD-277A-4542-937B-62CC708AA846}" type="pres">
      <dgm:prSet presAssocID="{D85B4475-22B3-476B-8293-73A40B9DEDEC}" presName="childText" presStyleLbl="bgAcc1" presStyleIdx="1" presStyleCnt="3">
        <dgm:presLayoutVars>
          <dgm:bulletEnabled val="1"/>
        </dgm:presLayoutVars>
      </dgm:prSet>
      <dgm:spPr/>
      <dgm:t>
        <a:bodyPr/>
        <a:lstStyle/>
        <a:p>
          <a:endParaRPr lang="el-GR"/>
        </a:p>
      </dgm:t>
    </dgm:pt>
    <dgm:pt modelId="{FF7AD485-5EE8-4B79-BFF6-C46CB64D2B7A}" type="pres">
      <dgm:prSet presAssocID="{18C115C0-DDAD-45B1-A145-6A71A30ADEBB}" presName="root" presStyleCnt="0"/>
      <dgm:spPr/>
    </dgm:pt>
    <dgm:pt modelId="{2305B7CD-653F-4019-92F0-E361D1E06830}" type="pres">
      <dgm:prSet presAssocID="{18C115C0-DDAD-45B1-A145-6A71A30ADEBB}" presName="rootComposite" presStyleCnt="0"/>
      <dgm:spPr/>
    </dgm:pt>
    <dgm:pt modelId="{2DD1898D-5350-408C-9588-3E0239492E33}" type="pres">
      <dgm:prSet presAssocID="{18C115C0-DDAD-45B1-A145-6A71A30ADEBB}" presName="rootText" presStyleLbl="node1" presStyleIdx="1" presStyleCnt="2"/>
      <dgm:spPr/>
      <dgm:t>
        <a:bodyPr/>
        <a:lstStyle/>
        <a:p>
          <a:endParaRPr lang="el-GR"/>
        </a:p>
      </dgm:t>
    </dgm:pt>
    <dgm:pt modelId="{06AFC04D-2CFD-4C7D-9B77-5CB754357B6C}" type="pres">
      <dgm:prSet presAssocID="{18C115C0-DDAD-45B1-A145-6A71A30ADEBB}" presName="rootConnector" presStyleLbl="node1" presStyleIdx="1" presStyleCnt="2"/>
      <dgm:spPr/>
      <dgm:t>
        <a:bodyPr/>
        <a:lstStyle/>
        <a:p>
          <a:endParaRPr lang="el-GR"/>
        </a:p>
      </dgm:t>
    </dgm:pt>
    <dgm:pt modelId="{D91FEF8D-5F03-4572-80B3-CFD3328951A3}" type="pres">
      <dgm:prSet presAssocID="{18C115C0-DDAD-45B1-A145-6A71A30ADEBB}" presName="childShape" presStyleCnt="0"/>
      <dgm:spPr/>
    </dgm:pt>
    <dgm:pt modelId="{6F73D57C-566D-4E4E-BF93-C865151BFDA1}" type="pres">
      <dgm:prSet presAssocID="{F42D0F8D-FEC0-4877-B4FF-4DDE6E56B4D9}" presName="Name13" presStyleLbl="parChTrans1D2" presStyleIdx="2" presStyleCnt="3"/>
      <dgm:spPr/>
      <dgm:t>
        <a:bodyPr/>
        <a:lstStyle/>
        <a:p>
          <a:endParaRPr lang="el-GR"/>
        </a:p>
      </dgm:t>
    </dgm:pt>
    <dgm:pt modelId="{FE36972A-3602-4798-867F-812ECB351663}" type="pres">
      <dgm:prSet presAssocID="{7E762029-0376-4955-8F97-1D66484733EC}" presName="childText" presStyleLbl="bgAcc1" presStyleIdx="2" presStyleCnt="3">
        <dgm:presLayoutVars>
          <dgm:bulletEnabled val="1"/>
        </dgm:presLayoutVars>
      </dgm:prSet>
      <dgm:spPr/>
      <dgm:t>
        <a:bodyPr/>
        <a:lstStyle/>
        <a:p>
          <a:endParaRPr lang="el-GR"/>
        </a:p>
      </dgm:t>
    </dgm:pt>
  </dgm:ptLst>
  <dgm:cxnLst>
    <dgm:cxn modelId="{95E26A4A-8210-4830-BA7C-73FD4C7BE0E0}" srcId="{18C115C0-DDAD-45B1-A145-6A71A30ADEBB}" destId="{7E762029-0376-4955-8F97-1D66484733EC}" srcOrd="0" destOrd="0" parTransId="{F42D0F8D-FEC0-4877-B4FF-4DDE6E56B4D9}" sibTransId="{6A423428-19EE-480B-A9F5-96964AF12C01}"/>
    <dgm:cxn modelId="{ABA65FA8-0A16-4438-BE61-B9BEB7D45827}" type="presOf" srcId="{18C115C0-DDAD-45B1-A145-6A71A30ADEBB}" destId="{06AFC04D-2CFD-4C7D-9B77-5CB754357B6C}" srcOrd="1" destOrd="0" presId="urn:microsoft.com/office/officeart/2005/8/layout/hierarchy3"/>
    <dgm:cxn modelId="{245DD7B8-D0B3-4B47-839D-D73951EF7D44}" type="presOf" srcId="{11606EA9-D212-4C5B-8B95-B26C6CCCE09F}" destId="{5D2A86FB-0EA6-4549-9112-DB6FEC9DB314}" srcOrd="0" destOrd="0" presId="urn:microsoft.com/office/officeart/2005/8/layout/hierarchy3"/>
    <dgm:cxn modelId="{938AE033-31D0-4192-A029-7626B49A51CE}" type="presOf" srcId="{D85B4475-22B3-476B-8293-73A40B9DEDEC}" destId="{520258FD-277A-4542-937B-62CC708AA846}" srcOrd="0" destOrd="0" presId="urn:microsoft.com/office/officeart/2005/8/layout/hierarchy3"/>
    <dgm:cxn modelId="{2490E763-8B91-4A5B-938A-1021B4C93344}" type="presOf" srcId="{4D1748AF-FACE-4823-A93A-86058BA6C78B}" destId="{38977BBB-F12C-4BC5-B5EB-814455EF63E0}" srcOrd="1" destOrd="0" presId="urn:microsoft.com/office/officeart/2005/8/layout/hierarchy3"/>
    <dgm:cxn modelId="{3F5F6A31-E295-46D4-9D4D-90F6C4565F6C}" type="presOf" srcId="{A20E3B59-8EF4-4465-BA95-2A551DC7D24C}" destId="{A15B4CDA-18E8-4AE7-A187-2111ADBE956A}" srcOrd="0" destOrd="0" presId="urn:microsoft.com/office/officeart/2005/8/layout/hierarchy3"/>
    <dgm:cxn modelId="{CB67C84F-1D52-42A2-89AF-01DEEE8DEB8C}" srcId="{8AADC564-0BCF-4110-89EC-E5AF84EE1F84}" destId="{4D1748AF-FACE-4823-A93A-86058BA6C78B}" srcOrd="0" destOrd="0" parTransId="{6AB6645C-EAF1-43D8-8F58-63272A4CFDA6}" sibTransId="{9B56C05E-16F3-4E09-8CFF-62416CB622EB}"/>
    <dgm:cxn modelId="{FB806704-C25A-4DE3-A73E-0ADE12D0F6B2}" type="presOf" srcId="{8AADC564-0BCF-4110-89EC-E5AF84EE1F84}" destId="{718FC7CB-1373-40A6-9E2A-9D09D5A66DF2}" srcOrd="0" destOrd="0" presId="urn:microsoft.com/office/officeart/2005/8/layout/hierarchy3"/>
    <dgm:cxn modelId="{D3B50507-2DD7-415A-84A3-CBD69CD53FB5}" type="presOf" srcId="{F42D0F8D-FEC0-4877-B4FF-4DDE6E56B4D9}" destId="{6F73D57C-566D-4E4E-BF93-C865151BFDA1}" srcOrd="0" destOrd="0" presId="urn:microsoft.com/office/officeart/2005/8/layout/hierarchy3"/>
    <dgm:cxn modelId="{7349A375-7366-4F4A-8CC8-4CAA3F2DDBF5}" type="presOf" srcId="{4D1748AF-FACE-4823-A93A-86058BA6C78B}" destId="{94611AFA-0191-4C78-BC14-6791987FD889}" srcOrd="0" destOrd="0" presId="urn:microsoft.com/office/officeart/2005/8/layout/hierarchy3"/>
    <dgm:cxn modelId="{99949202-AFFC-4919-8F45-0D9F3776908A}" type="presOf" srcId="{08D1A357-5880-4CBA-80B2-72B59272D94E}" destId="{B3F0C5F7-23E4-49B1-9E2F-6D26A5D166F1}" srcOrd="0" destOrd="0" presId="urn:microsoft.com/office/officeart/2005/8/layout/hierarchy3"/>
    <dgm:cxn modelId="{32C70748-A0B1-4B32-84B5-644949E4E8D5}" type="presOf" srcId="{18C115C0-DDAD-45B1-A145-6A71A30ADEBB}" destId="{2DD1898D-5350-408C-9588-3E0239492E33}" srcOrd="0" destOrd="0" presId="urn:microsoft.com/office/officeart/2005/8/layout/hierarchy3"/>
    <dgm:cxn modelId="{3E9D3887-A538-4102-965C-4B4426E86A2A}" srcId="{4D1748AF-FACE-4823-A93A-86058BA6C78B}" destId="{11606EA9-D212-4C5B-8B95-B26C6CCCE09F}" srcOrd="0" destOrd="0" parTransId="{A20E3B59-8EF4-4465-BA95-2A551DC7D24C}" sibTransId="{37D39C53-1C3B-4E9D-B775-A02B86DBF6E7}"/>
    <dgm:cxn modelId="{DB69643D-59B8-4350-A934-C49FA3ADA27C}" type="presOf" srcId="{7E762029-0376-4955-8F97-1D66484733EC}" destId="{FE36972A-3602-4798-867F-812ECB351663}" srcOrd="0" destOrd="0" presId="urn:microsoft.com/office/officeart/2005/8/layout/hierarchy3"/>
    <dgm:cxn modelId="{B53BB28D-79D1-4E3E-81E1-97C7A514DEBA}" srcId="{8AADC564-0BCF-4110-89EC-E5AF84EE1F84}" destId="{18C115C0-DDAD-45B1-A145-6A71A30ADEBB}" srcOrd="1" destOrd="0" parTransId="{89839478-34E5-43B9-87C0-7E199676C224}" sibTransId="{6857B9EF-3EA6-48E2-B1A3-A3DA1C30B022}"/>
    <dgm:cxn modelId="{1AE73E89-BF41-427C-8A3D-2DC88841E71C}" srcId="{4D1748AF-FACE-4823-A93A-86058BA6C78B}" destId="{D85B4475-22B3-476B-8293-73A40B9DEDEC}" srcOrd="1" destOrd="0" parTransId="{08D1A357-5880-4CBA-80B2-72B59272D94E}" sibTransId="{2000124B-1453-4622-9AA9-EA78EBA7A16C}"/>
    <dgm:cxn modelId="{701C9E15-26F1-4838-AA53-D528329EB093}" type="presParOf" srcId="{718FC7CB-1373-40A6-9E2A-9D09D5A66DF2}" destId="{37D9856F-724B-41FE-8820-2DFADBD208C5}" srcOrd="0" destOrd="0" presId="urn:microsoft.com/office/officeart/2005/8/layout/hierarchy3"/>
    <dgm:cxn modelId="{8144BC56-0199-4DBF-9562-1516EB214D1F}" type="presParOf" srcId="{37D9856F-724B-41FE-8820-2DFADBD208C5}" destId="{5286DA3D-9571-4C3D-9E9F-787EA6CBD764}" srcOrd="0" destOrd="0" presId="urn:microsoft.com/office/officeart/2005/8/layout/hierarchy3"/>
    <dgm:cxn modelId="{00A403AF-EBFC-4C39-BCA4-08785134CDF2}" type="presParOf" srcId="{5286DA3D-9571-4C3D-9E9F-787EA6CBD764}" destId="{94611AFA-0191-4C78-BC14-6791987FD889}" srcOrd="0" destOrd="0" presId="urn:microsoft.com/office/officeart/2005/8/layout/hierarchy3"/>
    <dgm:cxn modelId="{A23C2250-D1E7-4B67-B983-4758DE328984}" type="presParOf" srcId="{5286DA3D-9571-4C3D-9E9F-787EA6CBD764}" destId="{38977BBB-F12C-4BC5-B5EB-814455EF63E0}" srcOrd="1" destOrd="0" presId="urn:microsoft.com/office/officeart/2005/8/layout/hierarchy3"/>
    <dgm:cxn modelId="{4A6D04B8-9ED9-46A8-9738-397DC89F15B9}" type="presParOf" srcId="{37D9856F-724B-41FE-8820-2DFADBD208C5}" destId="{2871DBD8-83FD-4041-A57E-934305D1858D}" srcOrd="1" destOrd="0" presId="urn:microsoft.com/office/officeart/2005/8/layout/hierarchy3"/>
    <dgm:cxn modelId="{4958497A-CDAB-4AF9-95A3-2768DCA40A12}" type="presParOf" srcId="{2871DBD8-83FD-4041-A57E-934305D1858D}" destId="{A15B4CDA-18E8-4AE7-A187-2111ADBE956A}" srcOrd="0" destOrd="0" presId="urn:microsoft.com/office/officeart/2005/8/layout/hierarchy3"/>
    <dgm:cxn modelId="{7B25F0E3-09F1-425A-9226-1929FFAB6512}" type="presParOf" srcId="{2871DBD8-83FD-4041-A57E-934305D1858D}" destId="{5D2A86FB-0EA6-4549-9112-DB6FEC9DB314}" srcOrd="1" destOrd="0" presId="urn:microsoft.com/office/officeart/2005/8/layout/hierarchy3"/>
    <dgm:cxn modelId="{59EFB791-4597-4E8A-8E81-68A050732F04}" type="presParOf" srcId="{2871DBD8-83FD-4041-A57E-934305D1858D}" destId="{B3F0C5F7-23E4-49B1-9E2F-6D26A5D166F1}" srcOrd="2" destOrd="0" presId="urn:microsoft.com/office/officeart/2005/8/layout/hierarchy3"/>
    <dgm:cxn modelId="{3090D81E-EB46-4AF9-A94B-4C6723CDBC05}" type="presParOf" srcId="{2871DBD8-83FD-4041-A57E-934305D1858D}" destId="{520258FD-277A-4542-937B-62CC708AA846}" srcOrd="3" destOrd="0" presId="urn:microsoft.com/office/officeart/2005/8/layout/hierarchy3"/>
    <dgm:cxn modelId="{EF4371EE-89E0-4D95-ABAC-760430169FFA}" type="presParOf" srcId="{718FC7CB-1373-40A6-9E2A-9D09D5A66DF2}" destId="{FF7AD485-5EE8-4B79-BFF6-C46CB64D2B7A}" srcOrd="1" destOrd="0" presId="urn:microsoft.com/office/officeart/2005/8/layout/hierarchy3"/>
    <dgm:cxn modelId="{1974189E-F525-42BF-921C-97FBF9D5A60A}" type="presParOf" srcId="{FF7AD485-5EE8-4B79-BFF6-C46CB64D2B7A}" destId="{2305B7CD-653F-4019-92F0-E361D1E06830}" srcOrd="0" destOrd="0" presId="urn:microsoft.com/office/officeart/2005/8/layout/hierarchy3"/>
    <dgm:cxn modelId="{C395F9E6-F5E3-42C5-9C10-F2D94D9A2DDA}" type="presParOf" srcId="{2305B7CD-653F-4019-92F0-E361D1E06830}" destId="{2DD1898D-5350-408C-9588-3E0239492E33}" srcOrd="0" destOrd="0" presId="urn:microsoft.com/office/officeart/2005/8/layout/hierarchy3"/>
    <dgm:cxn modelId="{0FEBF3F8-C8F2-4F85-8BDC-30AB4D46D96A}" type="presParOf" srcId="{2305B7CD-653F-4019-92F0-E361D1E06830}" destId="{06AFC04D-2CFD-4C7D-9B77-5CB754357B6C}" srcOrd="1" destOrd="0" presId="urn:microsoft.com/office/officeart/2005/8/layout/hierarchy3"/>
    <dgm:cxn modelId="{82708D51-FB12-460B-A647-1003713D3C0D}" type="presParOf" srcId="{FF7AD485-5EE8-4B79-BFF6-C46CB64D2B7A}" destId="{D91FEF8D-5F03-4572-80B3-CFD3328951A3}" srcOrd="1" destOrd="0" presId="urn:microsoft.com/office/officeart/2005/8/layout/hierarchy3"/>
    <dgm:cxn modelId="{B823D1C8-D125-4FEF-B447-DEF1DF858FDC}" type="presParOf" srcId="{D91FEF8D-5F03-4572-80B3-CFD3328951A3}" destId="{6F73D57C-566D-4E4E-BF93-C865151BFDA1}" srcOrd="0" destOrd="0" presId="urn:microsoft.com/office/officeart/2005/8/layout/hierarchy3"/>
    <dgm:cxn modelId="{B6D7A456-7137-41E9-B76B-95AA49BC1CC0}" type="presParOf" srcId="{D91FEF8D-5F03-4572-80B3-CFD3328951A3}" destId="{FE36972A-3602-4798-867F-812ECB35166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3801E5-82AB-4AE5-BAE9-03690AA54463}"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F9A7E5B5-9089-4B23-8C4E-C22DA1B371C3}">
      <dgm:prSet phldrT="[Κείμενο]"/>
      <dgm:spPr/>
      <dgm:t>
        <a:bodyPr/>
        <a:lstStyle/>
        <a:p>
          <a:r>
            <a:rPr lang="el-GR" b="1" dirty="0" smtClean="0"/>
            <a:t>Εικόνα</a:t>
          </a:r>
          <a:endParaRPr lang="el-GR" b="1" dirty="0"/>
        </a:p>
      </dgm:t>
    </dgm:pt>
    <dgm:pt modelId="{0D6095EC-CE6E-4BC1-9C87-0C3EFAA9EDD3}" type="parTrans" cxnId="{338EF6E3-8ABA-4D89-BDBE-96CA6C4AF96B}">
      <dgm:prSet/>
      <dgm:spPr/>
      <dgm:t>
        <a:bodyPr/>
        <a:lstStyle/>
        <a:p>
          <a:endParaRPr lang="el-GR" b="1"/>
        </a:p>
      </dgm:t>
    </dgm:pt>
    <dgm:pt modelId="{552D9DAB-64EB-480A-AAC9-610FD99B0795}" type="sibTrans" cxnId="{338EF6E3-8ABA-4D89-BDBE-96CA6C4AF96B}">
      <dgm:prSet/>
      <dgm:spPr/>
      <dgm:t>
        <a:bodyPr/>
        <a:lstStyle/>
        <a:p>
          <a:endParaRPr lang="el-GR" b="1"/>
        </a:p>
      </dgm:t>
    </dgm:pt>
    <dgm:pt modelId="{93118957-2C49-431B-AA26-3130D7F5D133}">
      <dgm:prSet phldrT="[Κείμενο]"/>
      <dgm:spPr/>
      <dgm:t>
        <a:bodyPr/>
        <a:lstStyle/>
        <a:p>
          <a:r>
            <a:rPr lang="el-GR" b="1" dirty="0" smtClean="0"/>
            <a:t>Λέξη</a:t>
          </a:r>
          <a:endParaRPr lang="el-GR" b="1" dirty="0"/>
        </a:p>
      </dgm:t>
    </dgm:pt>
    <dgm:pt modelId="{04FC89DA-CB26-4C12-934B-EAD2E860FE68}" type="parTrans" cxnId="{B4F8E20A-0C5C-4B54-840D-E437ECDF0A66}">
      <dgm:prSet/>
      <dgm:spPr/>
      <dgm:t>
        <a:bodyPr/>
        <a:lstStyle/>
        <a:p>
          <a:endParaRPr lang="el-GR" b="1"/>
        </a:p>
      </dgm:t>
    </dgm:pt>
    <dgm:pt modelId="{1DCA9076-F8EF-4E5F-8E44-7963F8E3864B}" type="sibTrans" cxnId="{B4F8E20A-0C5C-4B54-840D-E437ECDF0A66}">
      <dgm:prSet/>
      <dgm:spPr/>
      <dgm:t>
        <a:bodyPr/>
        <a:lstStyle/>
        <a:p>
          <a:endParaRPr lang="el-GR" b="1"/>
        </a:p>
      </dgm:t>
    </dgm:pt>
    <dgm:pt modelId="{A18BDAC7-6B69-4A72-BFCB-FF429DECF4FF}">
      <dgm:prSet phldrT="[Κείμενο]"/>
      <dgm:spPr/>
      <dgm:t>
        <a:bodyPr/>
        <a:lstStyle/>
        <a:p>
          <a:r>
            <a:rPr lang="el-GR" b="1" dirty="0" err="1" smtClean="0"/>
            <a:t>Δικωδική</a:t>
          </a:r>
          <a:r>
            <a:rPr lang="el-GR" b="1" dirty="0" smtClean="0"/>
            <a:t> εγγραφή</a:t>
          </a:r>
          <a:endParaRPr lang="el-GR" b="1" dirty="0"/>
        </a:p>
      </dgm:t>
    </dgm:pt>
    <dgm:pt modelId="{6F2B299F-223F-4529-9FE5-720EE9FA69C5}" type="parTrans" cxnId="{D4441B0E-826E-497B-B920-6988F648C225}">
      <dgm:prSet/>
      <dgm:spPr/>
      <dgm:t>
        <a:bodyPr/>
        <a:lstStyle/>
        <a:p>
          <a:endParaRPr lang="el-GR" b="1"/>
        </a:p>
      </dgm:t>
    </dgm:pt>
    <dgm:pt modelId="{F320E483-C84B-4A86-A2AC-15070B138164}" type="sibTrans" cxnId="{D4441B0E-826E-497B-B920-6988F648C225}">
      <dgm:prSet/>
      <dgm:spPr/>
      <dgm:t>
        <a:bodyPr/>
        <a:lstStyle/>
        <a:p>
          <a:endParaRPr lang="el-GR" b="1"/>
        </a:p>
      </dgm:t>
    </dgm:pt>
    <dgm:pt modelId="{FD6D651B-4D08-4EA7-9920-85A6F3EA5638}" type="pres">
      <dgm:prSet presAssocID="{5F3801E5-82AB-4AE5-BAE9-03690AA54463}" presName="linearFlow" presStyleCnt="0">
        <dgm:presLayoutVars>
          <dgm:dir/>
          <dgm:resizeHandles val="exact"/>
        </dgm:presLayoutVars>
      </dgm:prSet>
      <dgm:spPr/>
    </dgm:pt>
    <dgm:pt modelId="{66C9EB70-B0D3-42A6-804D-3811D3FA4698}" type="pres">
      <dgm:prSet presAssocID="{F9A7E5B5-9089-4B23-8C4E-C22DA1B371C3}" presName="node" presStyleLbl="node1" presStyleIdx="0" presStyleCnt="3">
        <dgm:presLayoutVars>
          <dgm:bulletEnabled val="1"/>
        </dgm:presLayoutVars>
      </dgm:prSet>
      <dgm:spPr/>
      <dgm:t>
        <a:bodyPr/>
        <a:lstStyle/>
        <a:p>
          <a:endParaRPr lang="el-GR"/>
        </a:p>
      </dgm:t>
    </dgm:pt>
    <dgm:pt modelId="{909ACAEF-A73E-4F31-AD70-202710975822}" type="pres">
      <dgm:prSet presAssocID="{552D9DAB-64EB-480A-AAC9-610FD99B0795}" presName="spacerL" presStyleCnt="0"/>
      <dgm:spPr/>
    </dgm:pt>
    <dgm:pt modelId="{0DB14B26-665E-45F6-B86C-32F10C182794}" type="pres">
      <dgm:prSet presAssocID="{552D9DAB-64EB-480A-AAC9-610FD99B0795}" presName="sibTrans" presStyleLbl="sibTrans2D1" presStyleIdx="0" presStyleCnt="2"/>
      <dgm:spPr/>
      <dgm:t>
        <a:bodyPr/>
        <a:lstStyle/>
        <a:p>
          <a:endParaRPr lang="el-GR"/>
        </a:p>
      </dgm:t>
    </dgm:pt>
    <dgm:pt modelId="{BF427894-C27E-44E3-B53B-BA9D2E24E90E}" type="pres">
      <dgm:prSet presAssocID="{552D9DAB-64EB-480A-AAC9-610FD99B0795}" presName="spacerR" presStyleCnt="0"/>
      <dgm:spPr/>
    </dgm:pt>
    <dgm:pt modelId="{55270EB2-917E-490B-A3E5-00E45D412C28}" type="pres">
      <dgm:prSet presAssocID="{93118957-2C49-431B-AA26-3130D7F5D133}" presName="node" presStyleLbl="node1" presStyleIdx="1" presStyleCnt="3">
        <dgm:presLayoutVars>
          <dgm:bulletEnabled val="1"/>
        </dgm:presLayoutVars>
      </dgm:prSet>
      <dgm:spPr/>
      <dgm:t>
        <a:bodyPr/>
        <a:lstStyle/>
        <a:p>
          <a:endParaRPr lang="el-GR"/>
        </a:p>
      </dgm:t>
    </dgm:pt>
    <dgm:pt modelId="{F7F86FB5-A5F0-4026-B9FA-CAB4AC8899A3}" type="pres">
      <dgm:prSet presAssocID="{1DCA9076-F8EF-4E5F-8E44-7963F8E3864B}" presName="spacerL" presStyleCnt="0"/>
      <dgm:spPr/>
    </dgm:pt>
    <dgm:pt modelId="{1AD3C886-8B08-4366-A7EA-04A309E35872}" type="pres">
      <dgm:prSet presAssocID="{1DCA9076-F8EF-4E5F-8E44-7963F8E3864B}" presName="sibTrans" presStyleLbl="sibTrans2D1" presStyleIdx="1" presStyleCnt="2"/>
      <dgm:spPr/>
      <dgm:t>
        <a:bodyPr/>
        <a:lstStyle/>
        <a:p>
          <a:endParaRPr lang="el-GR"/>
        </a:p>
      </dgm:t>
    </dgm:pt>
    <dgm:pt modelId="{1C6BF3E6-F58E-4CFD-A945-38BF2F90F463}" type="pres">
      <dgm:prSet presAssocID="{1DCA9076-F8EF-4E5F-8E44-7963F8E3864B}" presName="spacerR" presStyleCnt="0"/>
      <dgm:spPr/>
    </dgm:pt>
    <dgm:pt modelId="{E4C51A2D-3CBB-4D69-8786-D158FF62F9D3}" type="pres">
      <dgm:prSet presAssocID="{A18BDAC7-6B69-4A72-BFCB-FF429DECF4FF}" presName="node" presStyleLbl="node1" presStyleIdx="2" presStyleCnt="3">
        <dgm:presLayoutVars>
          <dgm:bulletEnabled val="1"/>
        </dgm:presLayoutVars>
      </dgm:prSet>
      <dgm:spPr/>
      <dgm:t>
        <a:bodyPr/>
        <a:lstStyle/>
        <a:p>
          <a:endParaRPr lang="el-GR"/>
        </a:p>
      </dgm:t>
    </dgm:pt>
  </dgm:ptLst>
  <dgm:cxnLst>
    <dgm:cxn modelId="{872A8109-17AA-4435-80A2-E992F7156AC4}" type="presOf" srcId="{1DCA9076-F8EF-4E5F-8E44-7963F8E3864B}" destId="{1AD3C886-8B08-4366-A7EA-04A309E35872}" srcOrd="0" destOrd="0" presId="urn:microsoft.com/office/officeart/2005/8/layout/equation1"/>
    <dgm:cxn modelId="{C9D48D63-7F19-469C-8B3E-E343E5A03D60}" type="presOf" srcId="{552D9DAB-64EB-480A-AAC9-610FD99B0795}" destId="{0DB14B26-665E-45F6-B86C-32F10C182794}" srcOrd="0" destOrd="0" presId="urn:microsoft.com/office/officeart/2005/8/layout/equation1"/>
    <dgm:cxn modelId="{49BE6A85-F5D7-4817-86EB-5ACFD9FE3F5D}" type="presOf" srcId="{5F3801E5-82AB-4AE5-BAE9-03690AA54463}" destId="{FD6D651B-4D08-4EA7-9920-85A6F3EA5638}" srcOrd="0" destOrd="0" presId="urn:microsoft.com/office/officeart/2005/8/layout/equation1"/>
    <dgm:cxn modelId="{B4F8E20A-0C5C-4B54-840D-E437ECDF0A66}" srcId="{5F3801E5-82AB-4AE5-BAE9-03690AA54463}" destId="{93118957-2C49-431B-AA26-3130D7F5D133}" srcOrd="1" destOrd="0" parTransId="{04FC89DA-CB26-4C12-934B-EAD2E860FE68}" sibTransId="{1DCA9076-F8EF-4E5F-8E44-7963F8E3864B}"/>
    <dgm:cxn modelId="{F8F02801-92B7-4773-98F5-67271C27B425}" type="presOf" srcId="{93118957-2C49-431B-AA26-3130D7F5D133}" destId="{55270EB2-917E-490B-A3E5-00E45D412C28}" srcOrd="0" destOrd="0" presId="urn:microsoft.com/office/officeart/2005/8/layout/equation1"/>
    <dgm:cxn modelId="{338EF6E3-8ABA-4D89-BDBE-96CA6C4AF96B}" srcId="{5F3801E5-82AB-4AE5-BAE9-03690AA54463}" destId="{F9A7E5B5-9089-4B23-8C4E-C22DA1B371C3}" srcOrd="0" destOrd="0" parTransId="{0D6095EC-CE6E-4BC1-9C87-0C3EFAA9EDD3}" sibTransId="{552D9DAB-64EB-480A-AAC9-610FD99B0795}"/>
    <dgm:cxn modelId="{32BE9E9B-7B2A-4F23-AB82-F6E452B7825F}" type="presOf" srcId="{F9A7E5B5-9089-4B23-8C4E-C22DA1B371C3}" destId="{66C9EB70-B0D3-42A6-804D-3811D3FA4698}" srcOrd="0" destOrd="0" presId="urn:microsoft.com/office/officeart/2005/8/layout/equation1"/>
    <dgm:cxn modelId="{A178991D-C322-4468-9D54-3E831FF7548F}" type="presOf" srcId="{A18BDAC7-6B69-4A72-BFCB-FF429DECF4FF}" destId="{E4C51A2D-3CBB-4D69-8786-D158FF62F9D3}" srcOrd="0" destOrd="0" presId="urn:microsoft.com/office/officeart/2005/8/layout/equation1"/>
    <dgm:cxn modelId="{D4441B0E-826E-497B-B920-6988F648C225}" srcId="{5F3801E5-82AB-4AE5-BAE9-03690AA54463}" destId="{A18BDAC7-6B69-4A72-BFCB-FF429DECF4FF}" srcOrd="2" destOrd="0" parTransId="{6F2B299F-223F-4529-9FE5-720EE9FA69C5}" sibTransId="{F320E483-C84B-4A86-A2AC-15070B138164}"/>
    <dgm:cxn modelId="{F672825D-B385-4C86-8A7B-A2C693102EC9}" type="presParOf" srcId="{FD6D651B-4D08-4EA7-9920-85A6F3EA5638}" destId="{66C9EB70-B0D3-42A6-804D-3811D3FA4698}" srcOrd="0" destOrd="0" presId="urn:microsoft.com/office/officeart/2005/8/layout/equation1"/>
    <dgm:cxn modelId="{A6F7BE56-57CF-4D1B-87AC-F9FE046F94E8}" type="presParOf" srcId="{FD6D651B-4D08-4EA7-9920-85A6F3EA5638}" destId="{909ACAEF-A73E-4F31-AD70-202710975822}" srcOrd="1" destOrd="0" presId="urn:microsoft.com/office/officeart/2005/8/layout/equation1"/>
    <dgm:cxn modelId="{22684AF0-8940-4158-B640-F39A826E2AF4}" type="presParOf" srcId="{FD6D651B-4D08-4EA7-9920-85A6F3EA5638}" destId="{0DB14B26-665E-45F6-B86C-32F10C182794}" srcOrd="2" destOrd="0" presId="urn:microsoft.com/office/officeart/2005/8/layout/equation1"/>
    <dgm:cxn modelId="{1B73DA95-86C9-435A-ABE1-87FA3EA7D3EB}" type="presParOf" srcId="{FD6D651B-4D08-4EA7-9920-85A6F3EA5638}" destId="{BF427894-C27E-44E3-B53B-BA9D2E24E90E}" srcOrd="3" destOrd="0" presId="urn:microsoft.com/office/officeart/2005/8/layout/equation1"/>
    <dgm:cxn modelId="{58BBBA9D-2F84-49D2-A634-D99C84418C4C}" type="presParOf" srcId="{FD6D651B-4D08-4EA7-9920-85A6F3EA5638}" destId="{55270EB2-917E-490B-A3E5-00E45D412C28}" srcOrd="4" destOrd="0" presId="urn:microsoft.com/office/officeart/2005/8/layout/equation1"/>
    <dgm:cxn modelId="{7A5178EA-D635-4DE5-A173-61481444B807}" type="presParOf" srcId="{FD6D651B-4D08-4EA7-9920-85A6F3EA5638}" destId="{F7F86FB5-A5F0-4026-B9FA-CAB4AC8899A3}" srcOrd="5" destOrd="0" presId="urn:microsoft.com/office/officeart/2005/8/layout/equation1"/>
    <dgm:cxn modelId="{8DB984D2-BF18-4F77-A91B-C8C1E017C42A}" type="presParOf" srcId="{FD6D651B-4D08-4EA7-9920-85A6F3EA5638}" destId="{1AD3C886-8B08-4366-A7EA-04A309E35872}" srcOrd="6" destOrd="0" presId="urn:microsoft.com/office/officeart/2005/8/layout/equation1"/>
    <dgm:cxn modelId="{57552A58-87C3-4979-9E3D-A43E5A5B017B}" type="presParOf" srcId="{FD6D651B-4D08-4EA7-9920-85A6F3EA5638}" destId="{1C6BF3E6-F58E-4CFD-A945-38BF2F90F463}" srcOrd="7" destOrd="0" presId="urn:microsoft.com/office/officeart/2005/8/layout/equation1"/>
    <dgm:cxn modelId="{545802CB-8AEA-4F1A-A550-E91FF03CA81A}" type="presParOf" srcId="{FD6D651B-4D08-4EA7-9920-85A6F3EA5638}" destId="{E4C51A2D-3CBB-4D69-8786-D158FF62F9D3}"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11AFA-0191-4C78-BC14-6791987FD889}">
      <dsp:nvSpPr>
        <dsp:cNvPr id="0" name=""/>
        <dsp:cNvSpPr/>
      </dsp:nvSpPr>
      <dsp:spPr>
        <a:xfrm>
          <a:off x="492" y="692798"/>
          <a:ext cx="1794495" cy="8972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l-GR" sz="2300" b="1" kern="1200" dirty="0" smtClean="0"/>
            <a:t>Πίνακες Αναφοράς</a:t>
          </a:r>
          <a:endParaRPr lang="el-GR" sz="2300" b="1" kern="1200" dirty="0"/>
        </a:p>
      </dsp:txBody>
      <dsp:txXfrm>
        <a:off x="26771" y="719077"/>
        <a:ext cx="1741937" cy="844689"/>
      </dsp:txXfrm>
    </dsp:sp>
    <dsp:sp modelId="{A15B4CDA-18E8-4AE7-A187-2111ADBE956A}">
      <dsp:nvSpPr>
        <dsp:cNvPr id="0" name=""/>
        <dsp:cNvSpPr/>
      </dsp:nvSpPr>
      <dsp:spPr>
        <a:xfrm>
          <a:off x="179942" y="1590045"/>
          <a:ext cx="179449" cy="672935"/>
        </a:xfrm>
        <a:custGeom>
          <a:avLst/>
          <a:gdLst/>
          <a:ahLst/>
          <a:cxnLst/>
          <a:rect l="0" t="0" r="0" b="0"/>
          <a:pathLst>
            <a:path>
              <a:moveTo>
                <a:pt x="0" y="0"/>
              </a:moveTo>
              <a:lnTo>
                <a:pt x="0" y="672935"/>
              </a:lnTo>
              <a:lnTo>
                <a:pt x="179449" y="6729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2A86FB-0EA6-4549-9112-DB6FEC9DB314}">
      <dsp:nvSpPr>
        <dsp:cNvPr id="0" name=""/>
        <dsp:cNvSpPr/>
      </dsp:nvSpPr>
      <dsp:spPr>
        <a:xfrm>
          <a:off x="359392" y="1814357"/>
          <a:ext cx="1435596" cy="897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l-GR" sz="2400" kern="1200" dirty="0" smtClean="0"/>
            <a:t>Εικόνες</a:t>
          </a:r>
          <a:endParaRPr lang="el-GR" sz="2400" kern="1200" dirty="0"/>
        </a:p>
      </dsp:txBody>
      <dsp:txXfrm>
        <a:off x="385671" y="1840636"/>
        <a:ext cx="1383038" cy="844689"/>
      </dsp:txXfrm>
    </dsp:sp>
    <dsp:sp modelId="{B3F0C5F7-23E4-49B1-9E2F-6D26A5D166F1}">
      <dsp:nvSpPr>
        <dsp:cNvPr id="0" name=""/>
        <dsp:cNvSpPr/>
      </dsp:nvSpPr>
      <dsp:spPr>
        <a:xfrm>
          <a:off x="179942" y="1590045"/>
          <a:ext cx="179449" cy="1794495"/>
        </a:xfrm>
        <a:custGeom>
          <a:avLst/>
          <a:gdLst/>
          <a:ahLst/>
          <a:cxnLst/>
          <a:rect l="0" t="0" r="0" b="0"/>
          <a:pathLst>
            <a:path>
              <a:moveTo>
                <a:pt x="0" y="0"/>
              </a:moveTo>
              <a:lnTo>
                <a:pt x="0" y="1794495"/>
              </a:lnTo>
              <a:lnTo>
                <a:pt x="179449" y="17944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0258FD-277A-4542-937B-62CC708AA846}">
      <dsp:nvSpPr>
        <dsp:cNvPr id="0" name=""/>
        <dsp:cNvSpPr/>
      </dsp:nvSpPr>
      <dsp:spPr>
        <a:xfrm>
          <a:off x="359392" y="2935917"/>
          <a:ext cx="1435596" cy="897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l-GR" sz="2400" kern="1200" dirty="0" smtClean="0"/>
            <a:t>Λέξεις</a:t>
          </a:r>
          <a:endParaRPr lang="el-GR" sz="2400" kern="1200" dirty="0"/>
        </a:p>
      </dsp:txBody>
      <dsp:txXfrm>
        <a:off x="385671" y="2962196"/>
        <a:ext cx="1383038" cy="844689"/>
      </dsp:txXfrm>
    </dsp:sp>
    <dsp:sp modelId="{2DD1898D-5350-408C-9588-3E0239492E33}">
      <dsp:nvSpPr>
        <dsp:cNvPr id="0" name=""/>
        <dsp:cNvSpPr/>
      </dsp:nvSpPr>
      <dsp:spPr>
        <a:xfrm>
          <a:off x="2243611" y="692798"/>
          <a:ext cx="1794495" cy="8972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l-GR" sz="2300" b="1" kern="1200" dirty="0" smtClean="0"/>
            <a:t>Αναγνωστικό Υλικό</a:t>
          </a:r>
          <a:endParaRPr lang="el-GR" sz="2300" b="1" kern="1200" dirty="0"/>
        </a:p>
      </dsp:txBody>
      <dsp:txXfrm>
        <a:off x="2269890" y="719077"/>
        <a:ext cx="1741937" cy="844689"/>
      </dsp:txXfrm>
    </dsp:sp>
    <dsp:sp modelId="{6F73D57C-566D-4E4E-BF93-C865151BFDA1}">
      <dsp:nvSpPr>
        <dsp:cNvPr id="0" name=""/>
        <dsp:cNvSpPr/>
      </dsp:nvSpPr>
      <dsp:spPr>
        <a:xfrm>
          <a:off x="2423061" y="1590045"/>
          <a:ext cx="179449" cy="672935"/>
        </a:xfrm>
        <a:custGeom>
          <a:avLst/>
          <a:gdLst/>
          <a:ahLst/>
          <a:cxnLst/>
          <a:rect l="0" t="0" r="0" b="0"/>
          <a:pathLst>
            <a:path>
              <a:moveTo>
                <a:pt x="0" y="0"/>
              </a:moveTo>
              <a:lnTo>
                <a:pt x="0" y="672935"/>
              </a:lnTo>
              <a:lnTo>
                <a:pt x="179449" y="6729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36972A-3602-4798-867F-812ECB351663}">
      <dsp:nvSpPr>
        <dsp:cNvPr id="0" name=""/>
        <dsp:cNvSpPr/>
      </dsp:nvSpPr>
      <dsp:spPr>
        <a:xfrm>
          <a:off x="2602510" y="1814357"/>
          <a:ext cx="1435596" cy="897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l-GR" sz="2400" kern="1200" dirty="0" smtClean="0"/>
            <a:t>Λέξεις</a:t>
          </a:r>
          <a:endParaRPr lang="el-GR" sz="2400" kern="1200" dirty="0"/>
        </a:p>
      </dsp:txBody>
      <dsp:txXfrm>
        <a:off x="2628789" y="1840636"/>
        <a:ext cx="1383038" cy="844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9EB70-B0D3-42A6-804D-3811D3FA4698}">
      <dsp:nvSpPr>
        <dsp:cNvPr id="0" name=""/>
        <dsp:cNvSpPr/>
      </dsp:nvSpPr>
      <dsp:spPr>
        <a:xfrm>
          <a:off x="1200" y="1467323"/>
          <a:ext cx="1591316" cy="15913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l-GR" sz="2100" b="1" kern="1200" dirty="0" smtClean="0"/>
            <a:t>Εικόνα</a:t>
          </a:r>
          <a:endParaRPr lang="el-GR" sz="2100" b="1" kern="1200" dirty="0"/>
        </a:p>
      </dsp:txBody>
      <dsp:txXfrm>
        <a:off x="234243" y="1700366"/>
        <a:ext cx="1125230" cy="1125230"/>
      </dsp:txXfrm>
    </dsp:sp>
    <dsp:sp modelId="{0DB14B26-665E-45F6-B86C-32F10C182794}">
      <dsp:nvSpPr>
        <dsp:cNvPr id="0" name=""/>
        <dsp:cNvSpPr/>
      </dsp:nvSpPr>
      <dsp:spPr>
        <a:xfrm>
          <a:off x="1721731" y="1801499"/>
          <a:ext cx="922963" cy="92296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l-GR" sz="1500" b="1" kern="1200"/>
        </a:p>
      </dsp:txBody>
      <dsp:txXfrm>
        <a:off x="1844070" y="2154440"/>
        <a:ext cx="678285" cy="217081"/>
      </dsp:txXfrm>
    </dsp:sp>
    <dsp:sp modelId="{55270EB2-917E-490B-A3E5-00E45D412C28}">
      <dsp:nvSpPr>
        <dsp:cNvPr id="0" name=""/>
        <dsp:cNvSpPr/>
      </dsp:nvSpPr>
      <dsp:spPr>
        <a:xfrm>
          <a:off x="2773909" y="1467323"/>
          <a:ext cx="1591316" cy="15913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l-GR" sz="2100" b="1" kern="1200" dirty="0" smtClean="0"/>
            <a:t>Λέξη</a:t>
          </a:r>
          <a:endParaRPr lang="el-GR" sz="2100" b="1" kern="1200" dirty="0"/>
        </a:p>
      </dsp:txBody>
      <dsp:txXfrm>
        <a:off x="3006952" y="1700366"/>
        <a:ext cx="1125230" cy="1125230"/>
      </dsp:txXfrm>
    </dsp:sp>
    <dsp:sp modelId="{1AD3C886-8B08-4366-A7EA-04A309E35872}">
      <dsp:nvSpPr>
        <dsp:cNvPr id="0" name=""/>
        <dsp:cNvSpPr/>
      </dsp:nvSpPr>
      <dsp:spPr>
        <a:xfrm>
          <a:off x="4494440" y="1801499"/>
          <a:ext cx="922963" cy="922963"/>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l-GR" sz="2400" b="1" kern="1200"/>
        </a:p>
      </dsp:txBody>
      <dsp:txXfrm>
        <a:off x="4616779" y="1991629"/>
        <a:ext cx="678285" cy="542703"/>
      </dsp:txXfrm>
    </dsp:sp>
    <dsp:sp modelId="{E4C51A2D-3CBB-4D69-8786-D158FF62F9D3}">
      <dsp:nvSpPr>
        <dsp:cNvPr id="0" name=""/>
        <dsp:cNvSpPr/>
      </dsp:nvSpPr>
      <dsp:spPr>
        <a:xfrm>
          <a:off x="5546619" y="1467323"/>
          <a:ext cx="1591316" cy="15913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l-GR" sz="2100" b="1" kern="1200" dirty="0" err="1" smtClean="0"/>
            <a:t>Δικωδική</a:t>
          </a:r>
          <a:r>
            <a:rPr lang="el-GR" sz="2100" b="1" kern="1200" dirty="0" smtClean="0"/>
            <a:t> εγγραφή</a:t>
          </a:r>
          <a:endParaRPr lang="el-GR" sz="2100" b="1" kern="1200" dirty="0"/>
        </a:p>
      </dsp:txBody>
      <dsp:txXfrm>
        <a:off x="5779662" y="1700366"/>
        <a:ext cx="1125230" cy="11252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6/3/2016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202</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203</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204</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194</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195</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196</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197</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198</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199</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200</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201</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133.png"/></Relationships>
</file>

<file path=ppt/slides/_rels/slide14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17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69.jpeg"/></Relationships>
</file>

<file path=ppt/slides/_rels/slide19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73.jpe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74.png"/><Relationship Id="rId4" Type="http://schemas.openxmlformats.org/officeDocument/2006/relationships/hyperlink" Target="%5b1%5d%20http:/creativecommons.org/licenses/by-nc-sa/4.0/" TargetMode="Externa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ixabay.com/en/reading-child-window-silhouette-834944/" TargetMode="External"/><Relationship Id="rId5" Type="http://schemas.openxmlformats.org/officeDocument/2006/relationships/hyperlink" Target="http://www.biblionet.gr/book/14714/%CE%A4%CF%81%CE%B9%CE%B2%CE%B9%CE%B6%CE%AC%CF%82,_%CE%95%CF%85%CE%B3%CE%AD%CE%BD%CE%B9%CE%BF%CF%82/%CE%A4%CE%BF_%CF%80%CE%B1%CF%80%CE%AC%CE%BA%CE%B9_%CF%80%CE%BF%CF%85_%CE%B4%CE%B5%CE%BD_%CF%84%CE%BF%CF%85_%CE%B1%CF%81%CE%AD%CF%83%CE%B1%CE%BD%CE%B5_%CF%84%CE%B1_%CF%80%CE%BF%CE%B4%CE%B1%CF%81%CE%AC%CE%BA%CE%B9%CE%B1_%CF%84%CE%BF%CF%85" TargetMode="External"/><Relationship Id="rId4" Type="http://schemas.openxmlformats.org/officeDocument/2006/relationships/hyperlink" Target="http://www.biblionet.gr/book/110381/%CE%A0%CF%81%CE%B5%CE%B2%CE%B5%CE%B6%CE%AC%CE%BD%CE%BF%CF%85,_%CE%92%CE%B1%CF%81%CE%B2%CE%AC%CF%81%CE%B1/%CE%9B%CE%AD%CE%BE%CE%B7,_%CE%BB%CE%AD%CE%BE%CE%B7_%CE%B5%CE%AF%CF%83%CE%B1%CE%B9_'%CE%B4%CF%89;" TargetMode="External"/></Relationships>
</file>

<file path=ppt/slides/_rels/slide201.xml.rels><?xml version="1.0" encoding="UTF-8" standalone="yes"?>
<Relationships xmlns="http://schemas.openxmlformats.org/package/2006/relationships"><Relationship Id="rId8" Type="http://schemas.openxmlformats.org/officeDocument/2006/relationships/hyperlink" Target="http://ebooks.edu.gr/modules/ebook/show.php/DSDIM-A110/717/4740,21383/" TargetMode="External"/><Relationship Id="rId3" Type="http://schemas.openxmlformats.org/officeDocument/2006/relationships/hyperlink" Target="http://www.moustakastoys.gr/" TargetMode="External"/><Relationship Id="rId7" Type="http://schemas.openxmlformats.org/officeDocument/2006/relationships/hyperlink" Target="http://www.freepik.com/free-vector/open-mail_814386.htm#term=write&amp;page=3&amp;position=2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logos.wikia.com/wiki/Coca-Cola" TargetMode="External"/><Relationship Id="rId5" Type="http://schemas.openxmlformats.org/officeDocument/2006/relationships/hyperlink" Target="https://pixabay.com/en/book-bezel-read-reading-woman-841171/" TargetMode="External"/><Relationship Id="rId4" Type="http://schemas.openxmlformats.org/officeDocument/2006/relationships/hyperlink" Target="https://pixabay.com/en/treasure-map-treasure-hunt-153425/" TargetMode="External"/><Relationship Id="rId9" Type="http://schemas.openxmlformats.org/officeDocument/2006/relationships/hyperlink" Target="http://ebooks.edu.gr/modules/ebook/show.php/DSDIM-A110/717/4748,21391/" TargetMode="External"/></Relationships>
</file>

<file path=ppt/slides/_rels/slide202.xml.rels><?xml version="1.0" encoding="UTF-8" standalone="yes"?>
<Relationships xmlns="http://schemas.openxmlformats.org/package/2006/relationships"><Relationship Id="rId8" Type="http://schemas.openxmlformats.org/officeDocument/2006/relationships/hyperlink" Target="http://www.freepik.com/free-vector/office-desktop-banners-in-flat-design_828763.htm#term=designer woman&amp;page=3&amp;position=11" TargetMode="External"/><Relationship Id="rId3" Type="http://schemas.openxmlformats.org/officeDocument/2006/relationships/hyperlink" Target="http://genethlia.gr/proskliseis-agoria-free-download/" TargetMode="External"/><Relationship Id="rId7" Type="http://schemas.openxmlformats.org/officeDocument/2006/relationships/hyperlink" Target="http://www.freepik.com/free-vector/flat-euro-banknotes-and-coins_834847.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freepik.com/free-vector/supermarket-essentials-vector-set_724031.htm" TargetMode="External"/><Relationship Id="rId5" Type="http://schemas.openxmlformats.org/officeDocument/2006/relationships/hyperlink" Target="https://pixabay.com/en/salts-glass-jar-store-923513/" TargetMode="External"/><Relationship Id="rId4" Type="http://schemas.openxmlformats.org/officeDocument/2006/relationships/hyperlink" Target="http://www.freepik.com/free-vector/boy-writing-a-wish-list-with-a-cookie_827125.htm" TargetMode="External"/><Relationship Id="rId9" Type="http://schemas.openxmlformats.org/officeDocument/2006/relationships/hyperlink" Target="https://pixabay.com/en/sign-caution-warning-danger-safety-304093/" TargetMode="External"/></Relationships>
</file>

<file path=ppt/slides/_rels/slide203.xml.rels><?xml version="1.0" encoding="UTF-8" standalone="yes"?>
<Relationships xmlns="http://schemas.openxmlformats.org/package/2006/relationships"><Relationship Id="rId8" Type="http://schemas.openxmlformats.org/officeDocument/2006/relationships/hyperlink" Target="http://www.freepik.com/free-vector/lovely-lightbulbs-pack_829583.htm#term=goals&amp;page=3&amp;position=27" TargetMode="External"/><Relationship Id="rId3" Type="http://schemas.openxmlformats.org/officeDocument/2006/relationships/hyperlink" Target="http://www.flaticon.com/free-icon/pencil_3702#term=write&amp;page=1&amp;position=13" TargetMode="External"/><Relationship Id="rId7" Type="http://schemas.openxmlformats.org/officeDocument/2006/relationships/hyperlink" Target="http://www.freepik.com/free-vector/school-kids-doodles_762619.htm#term=kids&amp;page=7&amp;position=2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freepik.com/free-vector/startup-rocket-idea_765960.htm#term=launch&amp;page=1&amp;position=22" TargetMode="External"/><Relationship Id="rId5" Type="http://schemas.openxmlformats.org/officeDocument/2006/relationships/hyperlink" Target="http://www.flaticon.com/free-icon/text-book-opened-from-top-view_42943#term=reading&amp;page=1&amp;position=2" TargetMode="External"/><Relationship Id="rId4" Type="http://schemas.openxmlformats.org/officeDocument/2006/relationships/hyperlink" Target="https://creativecommons.org/licenses/by/3.0/" TargetMode="External"/><Relationship Id="rId9" Type="http://schemas.openxmlformats.org/officeDocument/2006/relationships/hyperlink" Target="http://www.freepik.com/free-vector/idea-and-target-concept_765414.htm#term=target&amp;page=1&amp;position=6"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www.vecteezy.com/vector-art/85057-identification-card-vector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freepik.com/free-vector/victory-symbos-vector-set_719923.htm#term=target&amp;page=2&amp;position=2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72.jp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6.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a:t>Γραμματισμό</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Πότε το πρόγραμμα θεωρείται επιτυχημένο; </a:t>
            </a:r>
            <a:r>
              <a:rPr lang="el-GR" dirty="0" smtClean="0"/>
              <a:t>(4/4</a:t>
            </a:r>
            <a:r>
              <a:rPr lang="el-GR" dirty="0"/>
              <a:t>)</a:t>
            </a:r>
          </a:p>
        </p:txBody>
      </p:sp>
      <p:sp>
        <p:nvSpPr>
          <p:cNvPr id="3" name="Θέση περιεχομένου 2"/>
          <p:cNvSpPr>
            <a:spLocks noGrp="1"/>
          </p:cNvSpPr>
          <p:nvPr>
            <p:ph idx="1"/>
          </p:nvPr>
        </p:nvSpPr>
        <p:spPr/>
        <p:txBody>
          <a:bodyPr>
            <a:noAutofit/>
          </a:bodyPr>
          <a:lstStyle/>
          <a:p>
            <a:pPr marL="0" indent="0">
              <a:buNone/>
            </a:pPr>
            <a:r>
              <a:rPr lang="el-GR" sz="2800" dirty="0"/>
              <a:t>Όμως πιο σωστό θα ήταν αν θεωρούσαμε ένα πρόγραμμα επιτυχημένο, αν κάθε συγκεκριμένο παιδί παρουσίαζε σημαντική πρόοδο μετά την ολοκλήρωση του προγράμματος, σε σχέση με αυτό που ήταν πριν αρχίσει το πρόγραμμα.  </a:t>
            </a:r>
          </a:p>
          <a:p>
            <a:pPr marL="0" indent="0">
              <a:buNone/>
            </a:pPr>
            <a:r>
              <a:rPr lang="el-GR" sz="2800" dirty="0" smtClean="0"/>
              <a:t>Η </a:t>
            </a:r>
            <a:r>
              <a:rPr lang="el-GR" sz="2800" b="1" dirty="0" smtClean="0"/>
              <a:t>τήρηση φακέλου προόδου</a:t>
            </a:r>
            <a:r>
              <a:rPr lang="el-GR" sz="2800" dirty="0" smtClean="0"/>
              <a:t>, όπου θα φαίνονται καθαρά οι φάσεις από τις οποίες περνά ο μαθητής/ η μαθήτρια όσο διαρκεί η φοίτησή του/ της στο νηπιαγωγείο και το αναγνωστικό πρόγραμμα, θεωρείται πολύ σημαντική. </a:t>
            </a:r>
          </a:p>
          <a:p>
            <a:endParaRPr lang="el-GR" sz="2800" dirty="0"/>
          </a:p>
        </p:txBody>
      </p:sp>
    </p:spTree>
    <p:extLst>
      <p:ext uri="{BB962C8B-B14F-4D97-AF65-F5344CB8AC3E}">
        <p14:creationId xmlns:p14="http://schemas.microsoft.com/office/powerpoint/2010/main" val="25961331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l-GR" altLang="el-GR" sz="2400" dirty="0"/>
              <a:t>Ή πάλι μπορεί να είναι ένα άλλο σύμβολο, που όμως τα παιδιά γνωρίζουν καλά</a:t>
            </a:r>
            <a:r>
              <a:rPr lang="el-GR" altLang="el-GR" sz="2400" dirty="0" smtClean="0"/>
              <a:t>.</a:t>
            </a:r>
          </a:p>
          <a:p>
            <a:r>
              <a:rPr lang="el-GR" altLang="el-GR" sz="2400" dirty="0"/>
              <a:t>Και σε αυτήν την περίπτωση ο γραπτός λόγος έχει θέση καθαρά διακοσμητική, αφού τα παιδιά γνωρίζουν ήδη τι σημαίνουν τα σήματα.</a:t>
            </a:r>
          </a:p>
          <a:p>
            <a:endParaRPr lang="el-GR" altLang="el-GR" sz="2400" dirty="0"/>
          </a:p>
          <a:p>
            <a:endParaRPr lang="el-GR" sz="2400" dirty="0"/>
          </a:p>
        </p:txBody>
      </p:sp>
      <p:sp>
        <p:nvSpPr>
          <p:cNvPr id="4" name="Τίτλος 3"/>
          <p:cNvSpPr>
            <a:spLocks noGrp="1"/>
          </p:cNvSpPr>
          <p:nvPr>
            <p:ph type="title"/>
          </p:nvPr>
        </p:nvSpPr>
        <p:spPr/>
        <p:txBody>
          <a:bodyPr>
            <a:normAutofit fontScale="90000"/>
          </a:bodyPr>
          <a:lstStyle/>
          <a:p>
            <a:r>
              <a:rPr lang="el-GR" dirty="0"/>
              <a:t>Παράδειγμα </a:t>
            </a:r>
            <a:r>
              <a:rPr lang="el-GR" dirty="0" err="1"/>
              <a:t>δικωδικής</a:t>
            </a:r>
            <a:r>
              <a:rPr lang="el-GR" dirty="0"/>
              <a:t> εγγραφής </a:t>
            </a:r>
            <a:r>
              <a:rPr lang="el-GR" dirty="0" smtClean="0"/>
              <a:t>(2/2</a:t>
            </a:r>
            <a:r>
              <a:rPr lang="el-GR" dirty="0"/>
              <a:t>)</a:t>
            </a:r>
          </a:p>
        </p:txBody>
      </p:sp>
      <p:pic>
        <p:nvPicPr>
          <p:cNvPr id="5" name="Picture 3" descr="δικωδική εγγραφή"/>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211961" y="1557338"/>
            <a:ext cx="403244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846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l-GR" altLang="el-GR" sz="2400" dirty="0"/>
              <a:t>Αντίθετα με τα προηγούμενα, σε αυτά τα συρτάρια τα παιδιά διαβάζουν το όνομα</a:t>
            </a:r>
            <a:r>
              <a:rPr lang="en-US" altLang="el-GR" sz="2400" dirty="0"/>
              <a:t>,</a:t>
            </a:r>
            <a:r>
              <a:rPr lang="el-GR" altLang="el-GR" sz="2400" dirty="0"/>
              <a:t> το δικό τους ή του συμμαθητή τους</a:t>
            </a:r>
            <a:r>
              <a:rPr lang="en-US" altLang="el-GR" sz="2400" dirty="0"/>
              <a:t>,</a:t>
            </a:r>
            <a:r>
              <a:rPr lang="el-GR" altLang="el-GR" sz="2400" dirty="0"/>
              <a:t> προκειμένου να βρουν το συρτάρι που θέλουν.</a:t>
            </a:r>
          </a:p>
          <a:p>
            <a:endParaRPr lang="el-GR" sz="2400" dirty="0"/>
          </a:p>
        </p:txBody>
      </p:sp>
      <p:sp>
        <p:nvSpPr>
          <p:cNvPr id="4" name="Τίτλος 3"/>
          <p:cNvSpPr>
            <a:spLocks noGrp="1"/>
          </p:cNvSpPr>
          <p:nvPr>
            <p:ph type="title"/>
          </p:nvPr>
        </p:nvSpPr>
        <p:spPr/>
        <p:txBody>
          <a:bodyPr>
            <a:normAutofit fontScale="90000"/>
          </a:bodyPr>
          <a:lstStyle/>
          <a:p>
            <a:r>
              <a:rPr lang="el-GR" dirty="0" smtClean="0"/>
              <a:t>Παράδειγμα αποφυγής </a:t>
            </a:r>
            <a:r>
              <a:rPr lang="el-GR" dirty="0" err="1" smtClean="0"/>
              <a:t>δικωδικής</a:t>
            </a:r>
            <a:r>
              <a:rPr lang="el-GR" dirty="0" smtClean="0"/>
              <a:t> εγγραφής</a:t>
            </a:r>
            <a:endParaRPr lang="el-GR" dirty="0"/>
          </a:p>
        </p:txBody>
      </p:sp>
      <p:pic>
        <p:nvPicPr>
          <p:cNvPr id="5" name="Picture 3" descr="αποφυγή δικωδική εγγραφή"/>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23928" y="1556792"/>
            <a:ext cx="4762872" cy="46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221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altLang="el-GR" dirty="0"/>
              <a:t>Η νηπιαγωγός προσέχει </a:t>
            </a:r>
            <a:r>
              <a:rPr lang="el-GR" altLang="el-GR" dirty="0" smtClean="0"/>
              <a:t>…</a:t>
            </a:r>
            <a:endParaRPr lang="el-GR" dirty="0"/>
          </a:p>
        </p:txBody>
      </p:sp>
      <p:sp>
        <p:nvSpPr>
          <p:cNvPr id="6" name="Θέση περιεχομένου 5"/>
          <p:cNvSpPr>
            <a:spLocks noGrp="1"/>
          </p:cNvSpPr>
          <p:nvPr>
            <p:ph sz="half" idx="2"/>
          </p:nvPr>
        </p:nvSpPr>
        <p:spPr/>
        <p:txBody>
          <a:bodyPr/>
          <a:lstStyle/>
          <a:p>
            <a:pPr marL="0" indent="0">
              <a:buNone/>
            </a:pPr>
            <a:r>
              <a:rPr lang="el-GR" dirty="0" smtClean="0"/>
              <a:t>… </a:t>
            </a:r>
            <a:r>
              <a:rPr lang="el-GR" altLang="el-GR" dirty="0"/>
              <a:t>ώστε </a:t>
            </a:r>
            <a:r>
              <a:rPr lang="el-GR" dirty="0" smtClean="0"/>
              <a:t>να </a:t>
            </a:r>
            <a:r>
              <a:rPr lang="el-GR" dirty="0"/>
              <a:t>μην υπάρχει κανένα άλλο διακριτικό στις καρτέλες που καλούνται τα παιδιά να διαβάσουν, παρά μόνο ο γραπτός λόγος. Αλλιώς το παιδί διαβάζει χρώματα και σχήματα και όχι γράμματα.</a:t>
            </a:r>
          </a:p>
          <a:p>
            <a:endParaRPr lang="el-GR" dirty="0"/>
          </a:p>
        </p:txBody>
      </p:sp>
      <p:pic>
        <p:nvPicPr>
          <p:cNvPr id="11268" name="Picture 4" descr="Sign, Caution, Warning, Danger, Safety, Hazard, Risk"/>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823396" y="1772816"/>
            <a:ext cx="3316556"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745" y="5013176"/>
            <a:ext cx="645731" cy="360040"/>
          </a:xfrm>
          <a:prstGeom prst="rect">
            <a:avLst/>
          </a:prstGeom>
        </p:spPr>
        <p:txBody>
          <a:bodyPr vert="horz" wrap="square" lIns="91440" tIns="45720" rIns="91440" bIns="45720" rtlCol="0" anchor="ctr">
            <a:noAutofit/>
          </a:bodyPr>
          <a:lstStyle/>
          <a:p>
            <a:r>
              <a:rPr lang="el-GR" b="1" dirty="0" smtClean="0">
                <a:latin typeface="+mj-lt"/>
              </a:rPr>
              <a:t>[24]</a:t>
            </a:r>
          </a:p>
        </p:txBody>
      </p:sp>
    </p:spTree>
    <p:custDataLst>
      <p:tags r:id="rId1"/>
    </p:custDataLst>
    <p:extLst>
      <p:ext uri="{BB962C8B-B14F-4D97-AF65-F5344CB8AC3E}">
        <p14:creationId xmlns:p14="http://schemas.microsoft.com/office/powerpoint/2010/main" val="29515423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descr="Χιονάτη-Βδομάδα με τους επτά Νάνους-Ημέρες"/>
          <p:cNvSpPr>
            <a:spLocks noGrp="1"/>
          </p:cNvSpPr>
          <p:nvPr>
            <p:ph type="body" sz="half" idx="2"/>
          </p:nvPr>
        </p:nvSpPr>
        <p:spPr/>
        <p:txBody>
          <a:bodyPr>
            <a:normAutofit/>
          </a:bodyPr>
          <a:lstStyle/>
          <a:p>
            <a:r>
              <a:rPr lang="el-GR" altLang="el-GR" sz="2400" dirty="0"/>
              <a:t>Χαριτωμένη η Χιονάτη-Βδομάδα με τους επτά Νάνους-Ημέρες, αλλά γρήγορα το παιδί μαθαίνει ποιος νάνος αντιστοιχεί σε ποια μέρα. Έτσι δεν χρειάζεται να διαβάσει.</a:t>
            </a:r>
          </a:p>
          <a:p>
            <a:endParaRPr lang="el-GR" sz="2400" dirty="0"/>
          </a:p>
        </p:txBody>
      </p:sp>
      <p:sp>
        <p:nvSpPr>
          <p:cNvPr id="5" name="Τίτλος 4"/>
          <p:cNvSpPr>
            <a:spLocks noGrp="1"/>
          </p:cNvSpPr>
          <p:nvPr>
            <p:ph type="title"/>
          </p:nvPr>
        </p:nvSpPr>
        <p:spPr/>
        <p:txBody>
          <a:bodyPr>
            <a:normAutofit fontScale="90000"/>
          </a:bodyPr>
          <a:lstStyle/>
          <a:p>
            <a:r>
              <a:rPr lang="el-GR" dirty="0" smtClean="0"/>
              <a:t>Παράδειγμα εσφαλμένης χρήσης διακριτικών (1/2)</a:t>
            </a:r>
            <a:endParaRPr lang="el-GR" dirty="0"/>
          </a:p>
        </p:txBody>
      </p:sp>
      <p:pic>
        <p:nvPicPr>
          <p:cNvPr id="8" name="Picture 3" descr="ΗΜΕΡΟΜΗΝΙΑ 7"/>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575050" y="1628800"/>
            <a:ext cx="511175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413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a:xfrm>
            <a:off x="457200" y="1556792"/>
            <a:ext cx="3394720" cy="4608512"/>
          </a:xfrm>
        </p:spPr>
        <p:txBody>
          <a:bodyPr>
            <a:noAutofit/>
          </a:bodyPr>
          <a:lstStyle/>
          <a:p>
            <a:r>
              <a:rPr lang="el-GR" altLang="el-GR" sz="2400" dirty="0"/>
              <a:t>Όταν η μέρα έχει η καθεμιά το δικό της χρώμα, συχνά το παιδί μιλά για ‘Γαλάζιες Παρασκευές’ και ‘Πράσινες Δευτέρες’. Παρόμοιες παρατηρήσεις φαντάζουν ποιητικές μέχρι τη στιγμή που μια επίσκεψη στο σχολείο αποκαλύπτει την αιτία της … έμπνευσης.</a:t>
            </a:r>
          </a:p>
          <a:p>
            <a:endParaRPr lang="el-GR" sz="2400" dirty="0"/>
          </a:p>
        </p:txBody>
      </p:sp>
      <p:sp>
        <p:nvSpPr>
          <p:cNvPr id="4" name="Τίτλος 3"/>
          <p:cNvSpPr>
            <a:spLocks noGrp="1"/>
          </p:cNvSpPr>
          <p:nvPr>
            <p:ph type="title"/>
          </p:nvPr>
        </p:nvSpPr>
        <p:spPr/>
        <p:txBody>
          <a:bodyPr>
            <a:normAutofit fontScale="90000"/>
          </a:bodyPr>
          <a:lstStyle/>
          <a:p>
            <a:r>
              <a:rPr lang="el-GR" dirty="0"/>
              <a:t>Παράδειγμα εσφαλμένης χρήσης διακριτικών </a:t>
            </a:r>
            <a:r>
              <a:rPr lang="el-GR" dirty="0" smtClean="0"/>
              <a:t>(2/2</a:t>
            </a:r>
            <a:r>
              <a:rPr lang="el-GR" dirty="0"/>
              <a:t>)</a:t>
            </a:r>
          </a:p>
        </p:txBody>
      </p:sp>
      <p:pic>
        <p:nvPicPr>
          <p:cNvPr id="5" name="Picture 3" descr="Χρωματιστές ημέρε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139952" y="1694867"/>
            <a:ext cx="4522809" cy="439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6002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descr="Πίνακας με Ομάδες Καθαριότητας"/>
          <p:cNvSpPr>
            <a:spLocks noGrp="1"/>
          </p:cNvSpPr>
          <p:nvPr>
            <p:ph type="body" sz="half" idx="2"/>
          </p:nvPr>
        </p:nvSpPr>
        <p:spPr>
          <a:xfrm>
            <a:off x="457200" y="1556792"/>
            <a:ext cx="3322712" cy="4608512"/>
          </a:xfrm>
        </p:spPr>
        <p:txBody>
          <a:bodyPr>
            <a:noAutofit/>
          </a:bodyPr>
          <a:lstStyle/>
          <a:p>
            <a:r>
              <a:rPr lang="el-GR" altLang="el-GR" sz="2400" dirty="0"/>
              <a:t>Αντίθετα, στην περίπτωση των Ομάδων Καθαριότητας, όπου τα τακτικά μέλη αντιστοιχούν στο κόκκινο χρώμα και τα αναπληρωματικά στο γαλάζιο, ο αναγνωστικός χαρακτήρας της άσκησης δεν ‘καταστρέφεται’ από την αλλαγή στο χρώμα.</a:t>
            </a:r>
          </a:p>
          <a:p>
            <a:endParaRPr lang="el-GR" sz="2400" dirty="0"/>
          </a:p>
        </p:txBody>
      </p:sp>
      <p:sp>
        <p:nvSpPr>
          <p:cNvPr id="4" name="Τίτλος 3"/>
          <p:cNvSpPr>
            <a:spLocks noGrp="1"/>
          </p:cNvSpPr>
          <p:nvPr>
            <p:ph type="title"/>
          </p:nvPr>
        </p:nvSpPr>
        <p:spPr/>
        <p:txBody>
          <a:bodyPr>
            <a:normAutofit fontScale="90000"/>
          </a:bodyPr>
          <a:lstStyle/>
          <a:p>
            <a:r>
              <a:rPr lang="el-GR" dirty="0"/>
              <a:t>Παράδειγμα </a:t>
            </a:r>
            <a:r>
              <a:rPr lang="el-GR" dirty="0" smtClean="0"/>
              <a:t>ορθής χρήσης διακριτικών</a:t>
            </a:r>
            <a:endParaRPr lang="el-GR" dirty="0"/>
          </a:p>
        </p:txBody>
      </p:sp>
      <p:pic>
        <p:nvPicPr>
          <p:cNvPr id="5" name="Picture 3" descr="ΚΑΘΗΚΟΝΤΟΛΟΓΙΟ 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995936" y="1700808"/>
            <a:ext cx="4725324" cy="338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201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altLang="el-GR" dirty="0"/>
              <a:t>Η νηπιαγωγός προσέχει </a:t>
            </a:r>
            <a:r>
              <a:rPr lang="el-GR" altLang="el-GR" dirty="0" smtClean="0"/>
              <a:t>ώστε:</a:t>
            </a:r>
            <a:endParaRPr lang="el-GR" dirty="0"/>
          </a:p>
        </p:txBody>
      </p:sp>
      <p:sp>
        <p:nvSpPr>
          <p:cNvPr id="5" name="Θέση περιεχομένου 4"/>
          <p:cNvSpPr>
            <a:spLocks noGrp="1"/>
          </p:cNvSpPr>
          <p:nvPr>
            <p:ph sz="half" idx="1"/>
          </p:nvPr>
        </p:nvSpPr>
        <p:spPr/>
        <p:txBody>
          <a:bodyPr/>
          <a:lstStyle/>
          <a:p>
            <a:r>
              <a:rPr lang="el-GR" dirty="0" smtClean="0"/>
              <a:t>να </a:t>
            </a:r>
            <a:r>
              <a:rPr lang="el-GR" dirty="0"/>
              <a:t>υπάρχει κάποιο διακριτικό, ίδιο σε όλες τις καρτέλες, ούτως ώστε να βοηθούνται τα παιδιά να τις κρατήσουν </a:t>
            </a:r>
            <a:r>
              <a:rPr lang="el-GR" dirty="0" smtClean="0"/>
              <a:t>σωστά. Κανείς </a:t>
            </a:r>
            <a:r>
              <a:rPr lang="el-GR" dirty="0"/>
              <a:t>δε μπορεί να διαβάσει αν κρατήσει την καρτέλα ανάποδα.</a:t>
            </a:r>
          </a:p>
          <a:p>
            <a:endParaRPr lang="el-GR" dirty="0"/>
          </a:p>
        </p:txBody>
      </p:sp>
      <p:sp>
        <p:nvSpPr>
          <p:cNvPr id="8" name="Θέση περιεχομένου 7"/>
          <p:cNvSpPr>
            <a:spLocks noGrp="1"/>
          </p:cNvSpPr>
          <p:nvPr>
            <p:ph sz="half" idx="2"/>
          </p:nvPr>
        </p:nvSpPr>
        <p:spPr/>
        <p:txBody>
          <a:bodyPr/>
          <a:lstStyle/>
          <a:p>
            <a:r>
              <a:rPr lang="el-GR" dirty="0" smtClean="0"/>
              <a:t>στις </a:t>
            </a:r>
            <a:r>
              <a:rPr lang="el-GR" dirty="0"/>
              <a:t>καρτέλες που θα διαβασθούν από τα παιδιά η γραφή να γίνεται πάντα με μαύρα, ευμεγέθη, γράμματα σε λευκό φόντο. </a:t>
            </a:r>
          </a:p>
          <a:p>
            <a:endParaRPr lang="el-GR" dirty="0"/>
          </a:p>
        </p:txBody>
      </p:sp>
    </p:spTree>
    <p:extLst>
      <p:ext uri="{BB962C8B-B14F-4D97-AF65-F5344CB8AC3E}">
        <p14:creationId xmlns:p14="http://schemas.microsoft.com/office/powerpoint/2010/main" val="36401380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a:xfrm>
            <a:off x="457200" y="1556792"/>
            <a:ext cx="3610744" cy="4608512"/>
          </a:xfrm>
        </p:spPr>
        <p:txBody>
          <a:bodyPr>
            <a:noAutofit/>
          </a:bodyPr>
          <a:lstStyle/>
          <a:p>
            <a:r>
              <a:rPr lang="el-GR" sz="2400" dirty="0"/>
              <a:t>Η υπογράμμιση σε συνδυασμό με την καρδούλα, η οποία ως σχήμα δεν μπορεί να ‘αναποδογυρίσει’, βοηθούν ώστε να κρατηθεί σωστά η κάρτα και να αρχίσει η ανάγνωση από αριστερά προς τα δεξιά. Έτσι το παιδί θα διαβάσει την κάρτα για να βρει σε ποιο βιβλίο αναφέρεται.</a:t>
            </a:r>
          </a:p>
          <a:p>
            <a:endParaRPr lang="el-GR" sz="2400" dirty="0"/>
          </a:p>
        </p:txBody>
      </p:sp>
      <p:sp>
        <p:nvSpPr>
          <p:cNvPr id="6" name="Τίτλος 5"/>
          <p:cNvSpPr>
            <a:spLocks noGrp="1"/>
          </p:cNvSpPr>
          <p:nvPr>
            <p:ph type="title"/>
          </p:nvPr>
        </p:nvSpPr>
        <p:spPr/>
        <p:txBody>
          <a:bodyPr>
            <a:normAutofit/>
          </a:bodyPr>
          <a:lstStyle/>
          <a:p>
            <a:r>
              <a:rPr lang="el-GR" dirty="0" smtClean="0"/>
              <a:t>Παράδειγμα</a:t>
            </a:r>
            <a:endParaRPr lang="el-GR" dirty="0"/>
          </a:p>
        </p:txBody>
      </p:sp>
      <p:pic>
        <p:nvPicPr>
          <p:cNvPr id="8" name="Picture 4" descr="7ΒΚλήρωση"/>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365952" y="1772816"/>
            <a:ext cx="4320848" cy="344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564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457200" y="1556792"/>
            <a:ext cx="3394720" cy="4608512"/>
          </a:xfrm>
        </p:spPr>
        <p:txBody>
          <a:bodyPr>
            <a:noAutofit/>
          </a:bodyPr>
          <a:lstStyle/>
          <a:p>
            <a:r>
              <a:rPr lang="el-GR" altLang="el-GR" sz="2500" dirty="0"/>
              <a:t>Τα πολύχρωμα χαρτιά σε έντονα χρώματα και οι χρυσίζοντες μαρκαδόροι δημιουργούν καρτέλες με δυσδιάκριτο γραπτό λόγο. Ακόμη κι αν τα χαρτιά είναι σε έντονα χρώματα, μια λευκή ταινία μπορεί να χρησιμεύσει ως ο χώρος γραφής.</a:t>
            </a:r>
          </a:p>
          <a:p>
            <a:endParaRPr lang="el-GR" sz="2500" dirty="0"/>
          </a:p>
        </p:txBody>
      </p:sp>
      <p:sp>
        <p:nvSpPr>
          <p:cNvPr id="4" name="Τίτλος 3"/>
          <p:cNvSpPr>
            <a:spLocks noGrp="1"/>
          </p:cNvSpPr>
          <p:nvPr>
            <p:ph type="title"/>
          </p:nvPr>
        </p:nvSpPr>
        <p:spPr/>
        <p:txBody>
          <a:bodyPr>
            <a:normAutofit/>
          </a:bodyPr>
          <a:lstStyle/>
          <a:p>
            <a:r>
              <a:rPr lang="el-GR" dirty="0" smtClean="0"/>
              <a:t>Ευδιάκριτος γραπτός λόγος</a:t>
            </a:r>
            <a:endParaRPr lang="el-GR" dirty="0"/>
          </a:p>
        </p:txBody>
      </p:sp>
      <p:pic>
        <p:nvPicPr>
          <p:cNvPr id="7" name="Picture 3" descr="1αΠίνακαςαναφοράς"/>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139952" y="1700808"/>
            <a:ext cx="4550288"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1779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altLang="el-GR" dirty="0" smtClean="0"/>
              <a:t>Συμβουλή (1/2) </a:t>
            </a:r>
            <a:endParaRPr lang="el-GR" dirty="0"/>
          </a:p>
        </p:txBody>
      </p:sp>
      <p:sp>
        <p:nvSpPr>
          <p:cNvPr id="6" name="Θέση περιεχομένου 5"/>
          <p:cNvSpPr>
            <a:spLocks noGrp="1"/>
          </p:cNvSpPr>
          <p:nvPr>
            <p:ph sz="half" idx="1"/>
          </p:nvPr>
        </p:nvSpPr>
        <p:spPr/>
        <p:txBody>
          <a:bodyPr>
            <a:noAutofit/>
          </a:bodyPr>
          <a:lstStyle/>
          <a:p>
            <a:pPr marL="0" indent="0">
              <a:buNone/>
            </a:pPr>
            <a:r>
              <a:rPr lang="el-GR" sz="2400" dirty="0" smtClean="0"/>
              <a:t>Καλό </a:t>
            </a:r>
            <a:r>
              <a:rPr lang="el-GR" sz="2400" dirty="0"/>
              <a:t>είναι Πίνακες αναφοράς και αναγνωστικό υλικό να γράφονται στον υπολογιστή με μια </a:t>
            </a:r>
            <a:r>
              <a:rPr lang="el-GR" sz="2400" dirty="0" smtClean="0"/>
              <a:t>«επίσημη» </a:t>
            </a:r>
            <a:r>
              <a:rPr lang="el-GR" sz="2400" dirty="0"/>
              <a:t>γραμματοσειρά. </a:t>
            </a:r>
          </a:p>
          <a:p>
            <a:pPr marL="0" indent="0">
              <a:buNone/>
            </a:pPr>
            <a:r>
              <a:rPr lang="el-GR" sz="2400" dirty="0" smtClean="0"/>
              <a:t>Ο </a:t>
            </a:r>
            <a:r>
              <a:rPr lang="el-GR" sz="2400" dirty="0"/>
              <a:t>υπολογιστής και μια γραμματοσειρά </a:t>
            </a:r>
            <a:r>
              <a:rPr lang="el-GR" sz="2400" dirty="0" err="1"/>
              <a:t>Times</a:t>
            </a:r>
            <a:r>
              <a:rPr lang="el-GR" sz="2400" dirty="0"/>
              <a:t> </a:t>
            </a:r>
            <a:r>
              <a:rPr lang="el-GR" sz="2400" dirty="0" err="1"/>
              <a:t>Roman</a:t>
            </a:r>
            <a:r>
              <a:rPr lang="el-GR" sz="2400" dirty="0"/>
              <a:t>, για παράδειγμα, διασφαλίζει στα παιδιά τη γνώση των γραμμάτων πέρα από ατομικές διαφορές.</a:t>
            </a:r>
          </a:p>
          <a:p>
            <a:endParaRPr lang="el-GR" sz="2400" dirty="0"/>
          </a:p>
        </p:txBody>
      </p:sp>
      <p:pic>
        <p:nvPicPr>
          <p:cNvPr id="3" name="Θέση περιεχομένου 2" descr="Γραμματοσειρές"/>
          <p:cNvPicPr>
            <a:picLocks noGrp="1" noChangeAspect="1"/>
          </p:cNvPicPr>
          <p:nvPr>
            <p:ph sz="half" idx="2"/>
          </p:nvPr>
        </p:nvPicPr>
        <p:blipFill>
          <a:blip r:embed="rId2"/>
          <a:stretch>
            <a:fillRect/>
          </a:stretch>
        </p:blipFill>
        <p:spPr>
          <a:xfrm>
            <a:off x="5010357" y="1634610"/>
            <a:ext cx="3314286" cy="4457143"/>
          </a:xfrm>
          <a:prstGeom prst="rect">
            <a:avLst/>
          </a:prstGeom>
        </p:spPr>
      </p:pic>
    </p:spTree>
    <p:extLst>
      <p:ext uri="{BB962C8B-B14F-4D97-AF65-F5344CB8AC3E}">
        <p14:creationId xmlns:p14="http://schemas.microsoft.com/office/powerpoint/2010/main" val="1651837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Θέση εικόνας 17" descr="Παιδική ζωγραφιά και παιδική γραφή"/>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460"/>
          <a:stretch/>
        </p:blipFill>
        <p:spPr>
          <a:xfrm>
            <a:off x="578699" y="1772816"/>
            <a:ext cx="7986602" cy="3096344"/>
          </a:xfrm>
        </p:spPr>
      </p:pic>
      <p:sp>
        <p:nvSpPr>
          <p:cNvPr id="17" name="Θέση κειμένου 16"/>
          <p:cNvSpPr>
            <a:spLocks noGrp="1"/>
          </p:cNvSpPr>
          <p:nvPr>
            <p:ph type="body" sz="half" idx="2"/>
          </p:nvPr>
        </p:nvSpPr>
        <p:spPr/>
        <p:txBody>
          <a:bodyPr/>
          <a:lstStyle/>
          <a:p>
            <a:pPr algn="ctr"/>
            <a:r>
              <a:rPr lang="el-GR" altLang="el-GR" dirty="0"/>
              <a:t>Η διαφορά από το πρώτο γραπτό στο δεύτερο σηματοδοτεί μια τεράστια κατάκτηση για το παιδί</a:t>
            </a:r>
            <a:r>
              <a:rPr lang="el-GR" altLang="el-GR" dirty="0" smtClean="0"/>
              <a:t>.</a:t>
            </a:r>
            <a:endParaRPr lang="el-GR" altLang="el-GR" dirty="0"/>
          </a:p>
        </p:txBody>
      </p:sp>
      <p:sp>
        <p:nvSpPr>
          <p:cNvPr id="15" name="Τίτλος 14"/>
          <p:cNvSpPr>
            <a:spLocks noGrp="1"/>
          </p:cNvSpPr>
          <p:nvPr>
            <p:ph type="title"/>
          </p:nvPr>
        </p:nvSpPr>
        <p:spPr/>
        <p:txBody>
          <a:bodyPr/>
          <a:lstStyle/>
          <a:p>
            <a:r>
              <a:rPr lang="el-GR" dirty="0" smtClean="0"/>
              <a:t>Τήρηση </a:t>
            </a:r>
            <a:r>
              <a:rPr lang="el-GR" dirty="0"/>
              <a:t>φακέλου προόδου</a:t>
            </a:r>
          </a:p>
        </p:txBody>
      </p:sp>
    </p:spTree>
    <p:extLst>
      <p:ext uri="{BB962C8B-B14F-4D97-AF65-F5344CB8AC3E}">
        <p14:creationId xmlns:p14="http://schemas.microsoft.com/office/powerpoint/2010/main" val="29518749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457200" y="1556792"/>
            <a:ext cx="3610744" cy="4608512"/>
          </a:xfrm>
        </p:spPr>
        <p:txBody>
          <a:bodyPr>
            <a:noAutofit/>
          </a:bodyPr>
          <a:lstStyle/>
          <a:p>
            <a:r>
              <a:rPr lang="el-GR" altLang="el-GR" sz="2400" dirty="0"/>
              <a:t>Με αυτόν τον τρόπο γλιτώνουμε παρεξηγήσεις του στυλ: «Έχω μάθει και τα 3 Ο. Το Ο του Οδυσσέα, το Ω του Ωκεανού, και εκείνο του Παναγιώτη». Αυτό το τελευταίο, όπως φαίνεται από τα γραπτά του Παναγιώτη, είναι η εύκολη εκδοχή του Ω: ένα Ο με μια μικρή οριζόντια γραμμή από κάτω.</a:t>
            </a:r>
          </a:p>
          <a:p>
            <a:endParaRPr lang="el-GR" sz="2400" dirty="0"/>
          </a:p>
        </p:txBody>
      </p:sp>
      <p:sp>
        <p:nvSpPr>
          <p:cNvPr id="4" name="Τίτλος 3"/>
          <p:cNvSpPr>
            <a:spLocks noGrp="1"/>
          </p:cNvSpPr>
          <p:nvPr>
            <p:ph type="title"/>
          </p:nvPr>
        </p:nvSpPr>
        <p:spPr/>
        <p:txBody>
          <a:bodyPr>
            <a:normAutofit/>
          </a:bodyPr>
          <a:lstStyle/>
          <a:p>
            <a:r>
              <a:rPr lang="el-GR" altLang="el-GR" dirty="0"/>
              <a:t>Συμβουλή </a:t>
            </a:r>
            <a:r>
              <a:rPr lang="el-GR" altLang="el-GR" dirty="0" smtClean="0"/>
              <a:t>(2/2</a:t>
            </a:r>
            <a:r>
              <a:rPr lang="el-GR" altLang="el-GR" dirty="0"/>
              <a:t>) </a:t>
            </a:r>
            <a:endParaRPr lang="el-GR" dirty="0"/>
          </a:p>
        </p:txBody>
      </p:sp>
      <p:pic>
        <p:nvPicPr>
          <p:cNvPr id="7" name="Picture 5" descr="Κείμενο παιδιού"/>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332673" y="1772816"/>
            <a:ext cx="4342033"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7104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Κεφαλαία </a:t>
            </a:r>
            <a:r>
              <a:rPr lang="el-GR" dirty="0"/>
              <a:t>ή</a:t>
            </a:r>
            <a:r>
              <a:rPr lang="el-GR" dirty="0" smtClean="0"/>
              <a:t> Πεζά (Μικρά); (1/2)</a:t>
            </a:r>
            <a:endParaRPr lang="el-GR" dirty="0"/>
          </a:p>
        </p:txBody>
      </p:sp>
      <p:sp>
        <p:nvSpPr>
          <p:cNvPr id="7" name="Θέση κειμένου 6"/>
          <p:cNvSpPr>
            <a:spLocks noGrp="1"/>
          </p:cNvSpPr>
          <p:nvPr>
            <p:ph type="body" idx="1"/>
          </p:nvPr>
        </p:nvSpPr>
        <p:spPr/>
        <p:txBody>
          <a:bodyPr anchor="t"/>
          <a:lstStyle/>
          <a:p>
            <a:r>
              <a:rPr lang="el-GR" dirty="0"/>
              <a:t>Το πιο </a:t>
            </a:r>
            <a:r>
              <a:rPr lang="el-GR" dirty="0" smtClean="0"/>
              <a:t>εύκολο</a:t>
            </a:r>
            <a:endParaRPr lang="el-GR" dirty="0"/>
          </a:p>
        </p:txBody>
      </p:sp>
      <p:sp>
        <p:nvSpPr>
          <p:cNvPr id="5" name="Θέση περιεχομένου 4"/>
          <p:cNvSpPr>
            <a:spLocks noGrp="1"/>
          </p:cNvSpPr>
          <p:nvPr>
            <p:ph sz="half" idx="2"/>
          </p:nvPr>
        </p:nvSpPr>
        <p:spPr/>
        <p:txBody>
          <a:bodyPr>
            <a:normAutofit fontScale="92500"/>
          </a:bodyPr>
          <a:lstStyle/>
          <a:p>
            <a:pPr marL="0" indent="0">
              <a:spcBef>
                <a:spcPts val="600"/>
              </a:spcBef>
              <a:buNone/>
            </a:pPr>
            <a:r>
              <a:rPr lang="el-GR" dirty="0" smtClean="0"/>
              <a:t>Συνήθως</a:t>
            </a:r>
            <a:r>
              <a:rPr lang="el-GR" dirty="0"/>
              <a:t>, τα κεφαλαία είναι πιο εύκολα. </a:t>
            </a:r>
            <a:r>
              <a:rPr lang="el-GR" dirty="0" smtClean="0"/>
              <a:t>Γιατί</a:t>
            </a:r>
            <a:r>
              <a:rPr lang="el-GR" dirty="0"/>
              <a:t>; </a:t>
            </a:r>
            <a:endParaRPr lang="el-GR" dirty="0" smtClean="0"/>
          </a:p>
          <a:p>
            <a:pPr>
              <a:spcBef>
                <a:spcPts val="600"/>
              </a:spcBef>
            </a:pPr>
            <a:r>
              <a:rPr lang="el-GR" dirty="0" smtClean="0"/>
              <a:t>Σχεδιάζονται </a:t>
            </a:r>
            <a:r>
              <a:rPr lang="el-GR" dirty="0"/>
              <a:t>συνήθως ευκολότερα (π.χ. δ, Δ, γ, </a:t>
            </a:r>
            <a:r>
              <a:rPr lang="el-GR" dirty="0" smtClean="0"/>
              <a:t>Γ).</a:t>
            </a:r>
          </a:p>
          <a:p>
            <a:pPr>
              <a:spcBef>
                <a:spcPts val="600"/>
              </a:spcBef>
            </a:pPr>
            <a:r>
              <a:rPr lang="el-GR" dirty="0" smtClean="0"/>
              <a:t>Είναι </a:t>
            </a:r>
            <a:r>
              <a:rPr lang="el-GR" dirty="0"/>
              <a:t>περισσότερο </a:t>
            </a:r>
            <a:r>
              <a:rPr lang="el-GR" dirty="0" smtClean="0"/>
              <a:t>γνωστά.</a:t>
            </a:r>
            <a:endParaRPr lang="el-GR" dirty="0"/>
          </a:p>
          <a:p>
            <a:pPr>
              <a:spcBef>
                <a:spcPts val="600"/>
              </a:spcBef>
            </a:pPr>
            <a:r>
              <a:rPr lang="el-GR" dirty="0" smtClean="0"/>
              <a:t>Τυπώνονται </a:t>
            </a:r>
            <a:r>
              <a:rPr lang="el-GR" dirty="0"/>
              <a:t>συνήθως </a:t>
            </a:r>
            <a:r>
              <a:rPr lang="el-GR" dirty="0" smtClean="0"/>
              <a:t>μεγάλα.</a:t>
            </a:r>
          </a:p>
          <a:p>
            <a:pPr>
              <a:spcBef>
                <a:spcPts val="600"/>
              </a:spcBef>
            </a:pPr>
            <a:r>
              <a:rPr lang="el-GR" dirty="0" smtClean="0"/>
              <a:t>Είναι </a:t>
            </a:r>
            <a:r>
              <a:rPr lang="el-GR" dirty="0"/>
              <a:t>πάντα το αρχικό του </a:t>
            </a:r>
            <a:r>
              <a:rPr lang="el-GR" dirty="0" smtClean="0"/>
              <a:t>ονόματος.</a:t>
            </a:r>
            <a:endParaRPr lang="el-GR" dirty="0"/>
          </a:p>
          <a:p>
            <a:pPr>
              <a:spcBef>
                <a:spcPts val="600"/>
              </a:spcBef>
            </a:pPr>
            <a:r>
              <a:rPr lang="el-GR" dirty="0" smtClean="0"/>
              <a:t>Κυριαρχούν </a:t>
            </a:r>
            <a:r>
              <a:rPr lang="el-GR" dirty="0"/>
              <a:t>στον περιβάλλοντα γραπτό </a:t>
            </a:r>
            <a:r>
              <a:rPr lang="el-GR" dirty="0" smtClean="0"/>
              <a:t>λόγο.</a:t>
            </a:r>
            <a:endParaRPr lang="el-GR" dirty="0"/>
          </a:p>
          <a:p>
            <a:pPr>
              <a:spcBef>
                <a:spcPts val="600"/>
              </a:spcBef>
            </a:pPr>
            <a:endParaRPr lang="el-GR" dirty="0"/>
          </a:p>
          <a:p>
            <a:pPr>
              <a:spcBef>
                <a:spcPts val="600"/>
              </a:spcBef>
            </a:pPr>
            <a:endParaRPr lang="el-GR" dirty="0"/>
          </a:p>
        </p:txBody>
      </p:sp>
      <p:sp>
        <p:nvSpPr>
          <p:cNvPr id="8" name="Θέση κειμένου 7"/>
          <p:cNvSpPr>
            <a:spLocks noGrp="1"/>
          </p:cNvSpPr>
          <p:nvPr>
            <p:ph type="body" sz="quarter" idx="3"/>
          </p:nvPr>
        </p:nvSpPr>
        <p:spPr>
          <a:xfrm>
            <a:off x="4655423" y="1624510"/>
            <a:ext cx="4041775" cy="796378"/>
          </a:xfrm>
        </p:spPr>
        <p:txBody>
          <a:bodyPr>
            <a:noAutofit/>
          </a:bodyPr>
          <a:lstStyle/>
          <a:p>
            <a:r>
              <a:rPr lang="el-GR" dirty="0"/>
              <a:t>Αυτό που επιβάλλει το </a:t>
            </a:r>
            <a:r>
              <a:rPr lang="el-GR" dirty="0" err="1"/>
              <a:t>κειμενικό</a:t>
            </a:r>
            <a:r>
              <a:rPr lang="el-GR" dirty="0"/>
              <a:t> </a:t>
            </a:r>
            <a:r>
              <a:rPr lang="el-GR" dirty="0" smtClean="0"/>
              <a:t>είδος</a:t>
            </a:r>
            <a:endParaRPr lang="el-GR" dirty="0"/>
          </a:p>
        </p:txBody>
      </p:sp>
      <p:sp>
        <p:nvSpPr>
          <p:cNvPr id="9" name="Θέση περιεχομένου 8"/>
          <p:cNvSpPr>
            <a:spLocks noGrp="1"/>
          </p:cNvSpPr>
          <p:nvPr>
            <p:ph sz="quarter" idx="4"/>
          </p:nvPr>
        </p:nvSpPr>
        <p:spPr>
          <a:xfrm>
            <a:off x="4678688" y="2370632"/>
            <a:ext cx="4041775" cy="3722664"/>
          </a:xfrm>
        </p:spPr>
        <p:txBody>
          <a:bodyPr/>
          <a:lstStyle/>
          <a:p>
            <a:pPr marL="0" indent="0">
              <a:buNone/>
            </a:pPr>
            <a:r>
              <a:rPr lang="el-GR" altLang="el-GR" dirty="0"/>
              <a:t>Π.χ. η καταγραφή μιας ιστορίας και η δημιουργία ενός βιβλίου δεν γίνεται με </a:t>
            </a:r>
            <a:r>
              <a:rPr lang="el-GR" altLang="el-GR" dirty="0" err="1"/>
              <a:t>κεφαλαιογράμματη</a:t>
            </a:r>
            <a:r>
              <a:rPr lang="el-GR" altLang="el-GR" dirty="0"/>
              <a:t> γραφή.</a:t>
            </a:r>
          </a:p>
          <a:p>
            <a:endParaRPr lang="el-GR" dirty="0"/>
          </a:p>
        </p:txBody>
      </p:sp>
    </p:spTree>
    <p:extLst>
      <p:ext uri="{BB962C8B-B14F-4D97-AF65-F5344CB8AC3E}">
        <p14:creationId xmlns:p14="http://schemas.microsoft.com/office/powerpoint/2010/main" val="24213060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a:t>Κεφαλαία ή Πεζά (Μικρά); </a:t>
            </a:r>
            <a:r>
              <a:rPr lang="el-GR" dirty="0" smtClean="0"/>
              <a:t>(2/2</a:t>
            </a:r>
            <a:r>
              <a:rPr lang="el-GR" dirty="0"/>
              <a:t>)</a:t>
            </a:r>
          </a:p>
        </p:txBody>
      </p:sp>
      <p:sp>
        <p:nvSpPr>
          <p:cNvPr id="8" name="Θέση περιεχομένου 7"/>
          <p:cNvSpPr>
            <a:spLocks noGrp="1"/>
          </p:cNvSpPr>
          <p:nvPr>
            <p:ph idx="1"/>
          </p:nvPr>
        </p:nvSpPr>
        <p:spPr/>
        <p:txBody>
          <a:bodyPr/>
          <a:lstStyle/>
          <a:p>
            <a:r>
              <a:rPr lang="el-GR" dirty="0"/>
              <a:t>Σε καμία περίπτωση όμως δεν πρέπει να αγνοηθούν τα πεζά/ μικρά. Τα κείμενα που θα διαβάσουν αργότερα τα παιδιά δεν θα είναι σε </a:t>
            </a:r>
            <a:r>
              <a:rPr lang="el-GR" dirty="0" err="1"/>
              <a:t>κεφαλαιογράμματη</a:t>
            </a:r>
            <a:r>
              <a:rPr lang="el-GR" dirty="0"/>
              <a:t> γραφή.</a:t>
            </a:r>
          </a:p>
          <a:p>
            <a:r>
              <a:rPr lang="el-GR" dirty="0"/>
              <a:t>Έτσι, ενώ συνήθως όλα αρχίζουν με </a:t>
            </a:r>
            <a:r>
              <a:rPr lang="el-GR" dirty="0" smtClean="0"/>
              <a:t>κεφαλαία, </a:t>
            </a:r>
            <a:r>
              <a:rPr lang="el-GR" dirty="0"/>
              <a:t>ως πιο εύκολα, γρήγορα χρησιμοποιούνται και τα </a:t>
            </a:r>
            <a:r>
              <a:rPr lang="el-GR" dirty="0" smtClean="0"/>
              <a:t>πεζά/μικρά ως </a:t>
            </a:r>
            <a:r>
              <a:rPr lang="el-GR" dirty="0"/>
              <a:t>πιο συνηθισμένα.</a:t>
            </a:r>
          </a:p>
          <a:p>
            <a:endParaRPr lang="el-GR" dirty="0"/>
          </a:p>
        </p:txBody>
      </p:sp>
    </p:spTree>
    <p:extLst>
      <p:ext uri="{BB962C8B-B14F-4D97-AF65-F5344CB8AC3E}">
        <p14:creationId xmlns:p14="http://schemas.microsoft.com/office/powerpoint/2010/main" val="34444868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457200" y="1556792"/>
            <a:ext cx="3322712" cy="4608512"/>
          </a:xfrm>
        </p:spPr>
        <p:txBody>
          <a:bodyPr>
            <a:noAutofit/>
          </a:bodyPr>
          <a:lstStyle/>
          <a:p>
            <a:r>
              <a:rPr lang="el-GR" sz="2400" dirty="0"/>
              <a:t>Αντί να υπάρχει δυο φορές γραμμένο το όνομα με πεζά γράμματα, θα μπορούσε το ένα από τα δύο να ήταν με κεφαλαία. Αν μάλιστα υπήρχε και η φωτογραφία του παιδιού θα ήταν ένας καταπληκτικός Πίνακας Αναφοράς των Ονομάτων.</a:t>
            </a:r>
          </a:p>
          <a:p>
            <a:endParaRPr lang="el-GR" sz="2400" dirty="0"/>
          </a:p>
        </p:txBody>
      </p:sp>
      <p:sp>
        <p:nvSpPr>
          <p:cNvPr id="4" name="Τίτλος 3"/>
          <p:cNvSpPr>
            <a:spLocks noGrp="1"/>
          </p:cNvSpPr>
          <p:nvPr>
            <p:ph type="title"/>
          </p:nvPr>
        </p:nvSpPr>
        <p:spPr/>
        <p:txBody>
          <a:bodyPr>
            <a:normAutofit/>
          </a:bodyPr>
          <a:lstStyle/>
          <a:p>
            <a:r>
              <a:rPr lang="el-GR" dirty="0" smtClean="0"/>
              <a:t>Παράδειγμα (1/2)</a:t>
            </a:r>
            <a:endParaRPr lang="el-GR" dirty="0"/>
          </a:p>
        </p:txBody>
      </p:sp>
      <p:pic>
        <p:nvPicPr>
          <p:cNvPr id="7" name="Picture 3" descr="Τα ονόματα των παιδιών γραμμένα με πεζά γράμματ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067944" y="1700808"/>
            <a:ext cx="4625090" cy="34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6316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Κολάζ"/>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150296" y="1772816"/>
            <a:ext cx="4536504"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κειμένου 2"/>
          <p:cNvSpPr>
            <a:spLocks noGrp="1"/>
          </p:cNvSpPr>
          <p:nvPr>
            <p:ph type="body" sz="half" idx="2"/>
          </p:nvPr>
        </p:nvSpPr>
        <p:spPr>
          <a:xfrm>
            <a:off x="457199" y="1556792"/>
            <a:ext cx="3394719" cy="4608512"/>
          </a:xfrm>
        </p:spPr>
        <p:txBody>
          <a:bodyPr>
            <a:noAutofit/>
          </a:bodyPr>
          <a:lstStyle/>
          <a:p>
            <a:r>
              <a:rPr lang="el-GR" altLang="el-GR" sz="2400" dirty="0"/>
              <a:t>Τα παιδιά μάλιστα μπορούν να </a:t>
            </a:r>
            <a:r>
              <a:rPr lang="el-GR" altLang="el-GR" sz="2400" dirty="0" smtClean="0"/>
              <a:t>δημιουργήσουν και </a:t>
            </a:r>
            <a:r>
              <a:rPr lang="el-GR" altLang="el-GR" sz="2400" dirty="0"/>
              <a:t>ένα σχετικό κολλάζ. Κόβουν από εφημερίδες και περιοδικά λέξεις γραμμένες αποκλειστικά με κεφαλαία και λέξεις γραμμένες (και) με πεζά γράμματα και τις κολλούν στα δύο μέρη ενός χαρτονιού.</a:t>
            </a:r>
          </a:p>
          <a:p>
            <a:endParaRPr lang="el-GR" sz="2400" dirty="0"/>
          </a:p>
        </p:txBody>
      </p:sp>
      <p:sp>
        <p:nvSpPr>
          <p:cNvPr id="7" name="Τίτλος 6"/>
          <p:cNvSpPr>
            <a:spLocks noGrp="1"/>
          </p:cNvSpPr>
          <p:nvPr>
            <p:ph type="title"/>
          </p:nvPr>
        </p:nvSpPr>
        <p:spPr/>
        <p:txBody>
          <a:bodyPr>
            <a:normAutofit/>
          </a:bodyPr>
          <a:lstStyle/>
          <a:p>
            <a:r>
              <a:rPr lang="el-GR" dirty="0"/>
              <a:t>Παράδειγμα </a:t>
            </a:r>
            <a:r>
              <a:rPr lang="el-GR" dirty="0" smtClean="0"/>
              <a:t>(2/2</a:t>
            </a:r>
            <a:r>
              <a:rPr lang="el-GR" dirty="0"/>
              <a:t>)</a:t>
            </a:r>
          </a:p>
        </p:txBody>
      </p:sp>
    </p:spTree>
    <p:extLst>
      <p:ext uri="{BB962C8B-B14F-4D97-AF65-F5344CB8AC3E}">
        <p14:creationId xmlns:p14="http://schemas.microsoft.com/office/powerpoint/2010/main" val="17650623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Πίνακες αναφοράς στην </a:t>
            </a:r>
            <a:r>
              <a:rPr lang="el-GR" dirty="0" smtClean="0"/>
              <a:t>τάξη (1/4)</a:t>
            </a:r>
            <a:endParaRPr lang="el-GR" dirty="0"/>
          </a:p>
        </p:txBody>
      </p:sp>
      <p:sp>
        <p:nvSpPr>
          <p:cNvPr id="5" name="Θέση περιεχομένου 4"/>
          <p:cNvSpPr>
            <a:spLocks noGrp="1"/>
          </p:cNvSpPr>
          <p:nvPr>
            <p:ph idx="1"/>
          </p:nvPr>
        </p:nvSpPr>
        <p:spPr/>
        <p:txBody>
          <a:bodyPr>
            <a:noAutofit/>
          </a:bodyPr>
          <a:lstStyle/>
          <a:p>
            <a:r>
              <a:rPr lang="el-GR" altLang="el-GR" dirty="0"/>
              <a:t>Πρέπει να ελάχιστοι και οι απολύτως απαραίτητοι. </a:t>
            </a:r>
          </a:p>
          <a:p>
            <a:r>
              <a:rPr lang="el-GR" altLang="el-GR" dirty="0"/>
              <a:t>Αν οι πίνακες αλλάζουν συχνά, τα παιδιά δεν προλαβαίνουν να ασχοληθούν μαζί τους και να ‘κερδίσουν’ από αυτούς. </a:t>
            </a:r>
            <a:r>
              <a:rPr lang="el-GR" altLang="el-GR" dirty="0" smtClean="0"/>
              <a:t>Τους </a:t>
            </a:r>
            <a:r>
              <a:rPr lang="el-GR" altLang="el-GR" dirty="0"/>
              <a:t>βλέπουν, αλλά δεν ασχολούνται συστηματικά μαζί τους. </a:t>
            </a:r>
          </a:p>
          <a:p>
            <a:endParaRPr lang="el-GR" altLang="el-GR" dirty="0"/>
          </a:p>
        </p:txBody>
      </p:sp>
    </p:spTree>
    <p:extLst>
      <p:ext uri="{BB962C8B-B14F-4D97-AF65-F5344CB8AC3E}">
        <p14:creationId xmlns:p14="http://schemas.microsoft.com/office/powerpoint/2010/main" val="39448669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descr="Πίνακες αναφοράς "/>
          <p:cNvSpPr>
            <a:spLocks noGrp="1"/>
          </p:cNvSpPr>
          <p:nvPr>
            <p:ph type="title"/>
          </p:nvPr>
        </p:nvSpPr>
        <p:spPr/>
        <p:txBody>
          <a:bodyPr/>
          <a:lstStyle/>
          <a:p>
            <a:r>
              <a:rPr lang="el-GR" dirty="0"/>
              <a:t>Πίνακες αναφοράς στην τάξη </a:t>
            </a:r>
            <a:r>
              <a:rPr lang="el-GR" dirty="0" smtClean="0"/>
              <a:t>(2/4)</a:t>
            </a:r>
            <a:endParaRPr lang="el-GR" dirty="0"/>
          </a:p>
        </p:txBody>
      </p:sp>
      <p:sp>
        <p:nvSpPr>
          <p:cNvPr id="5" name="Θέση περιεχομένου 4"/>
          <p:cNvSpPr>
            <a:spLocks noGrp="1"/>
          </p:cNvSpPr>
          <p:nvPr>
            <p:ph sz="half" idx="1"/>
          </p:nvPr>
        </p:nvSpPr>
        <p:spPr/>
        <p:txBody>
          <a:bodyPr/>
          <a:lstStyle/>
          <a:p>
            <a:pPr marL="0" indent="0">
              <a:buNone/>
            </a:pPr>
            <a:r>
              <a:rPr lang="el-GR" altLang="el-GR" dirty="0"/>
              <a:t>Ο Πίνακας θα πρέπει να χρησιμοποιείται από τα παιδιά κάθε μέρα σε μια πλειάδα από διαφορετικές δραστηριότητες. </a:t>
            </a:r>
          </a:p>
          <a:p>
            <a:endParaRPr lang="el-GR" dirty="0"/>
          </a:p>
        </p:txBody>
      </p:sp>
      <p:pic>
        <p:nvPicPr>
          <p:cNvPr id="7" name="Picture 3" descr="ΠΑΡΕΟΥΛΑ 5"/>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04048" y="1600200"/>
            <a:ext cx="30243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7415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Πίνακες αναφοράς στην τάξη </a:t>
            </a:r>
            <a:r>
              <a:rPr lang="el-GR" dirty="0" smtClean="0"/>
              <a:t>(3/4)</a:t>
            </a:r>
            <a:endParaRPr lang="el-GR" dirty="0"/>
          </a:p>
        </p:txBody>
      </p:sp>
      <p:sp>
        <p:nvSpPr>
          <p:cNvPr id="6" name="Θέση περιεχομένου 5"/>
          <p:cNvSpPr>
            <a:spLocks noGrp="1"/>
          </p:cNvSpPr>
          <p:nvPr>
            <p:ph sz="half" idx="1"/>
          </p:nvPr>
        </p:nvSpPr>
        <p:spPr/>
        <p:txBody>
          <a:bodyPr>
            <a:noAutofit/>
          </a:bodyPr>
          <a:lstStyle/>
          <a:p>
            <a:pPr marL="0" indent="0">
              <a:buNone/>
            </a:pPr>
            <a:r>
              <a:rPr lang="el-GR" sz="2600" dirty="0"/>
              <a:t>Άλλωστε συχνά ως Πίνακας Αναφοράς λειτουργεί το ίδιο το αυθεντικό υλικό. </a:t>
            </a:r>
            <a:endParaRPr lang="el-GR" sz="2600" dirty="0" smtClean="0"/>
          </a:p>
          <a:p>
            <a:pPr marL="0" indent="0">
              <a:buNone/>
            </a:pPr>
            <a:r>
              <a:rPr lang="el-GR" altLang="el-GR" sz="2600" dirty="0"/>
              <a:t>Στη Βιβλιοθήκη, για παράδειγμα, προκειμένου να καταρτιστεί ο Κατάλογος δανεισμού και να γραφεί ο τίτλος του βιβλίου, το ίδιο το βιβλίο λειτουργεί ως Πίνακας Αναφοράς.</a:t>
            </a:r>
          </a:p>
          <a:p>
            <a:endParaRPr lang="el-GR" sz="2600" dirty="0"/>
          </a:p>
          <a:p>
            <a:endParaRPr lang="el-GR" sz="2600" dirty="0"/>
          </a:p>
        </p:txBody>
      </p:sp>
      <p:pic>
        <p:nvPicPr>
          <p:cNvPr id="8" name="Picture 3" descr="Πίνακες αναφοράς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05529"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2696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Πίνακες αναφοράς στην τάξη </a:t>
            </a:r>
            <a:r>
              <a:rPr lang="el-GR" dirty="0" smtClean="0"/>
              <a:t>(4/4)</a:t>
            </a:r>
            <a:endParaRPr lang="el-GR" dirty="0"/>
          </a:p>
        </p:txBody>
      </p:sp>
      <p:sp>
        <p:nvSpPr>
          <p:cNvPr id="3" name="Θέση περιεχομένου 2"/>
          <p:cNvSpPr>
            <a:spLocks noGrp="1"/>
          </p:cNvSpPr>
          <p:nvPr>
            <p:ph sz="half" idx="1"/>
          </p:nvPr>
        </p:nvSpPr>
        <p:spPr/>
        <p:txBody>
          <a:bodyPr/>
          <a:lstStyle/>
          <a:p>
            <a:pPr marL="0" indent="0">
              <a:buNone/>
            </a:pPr>
            <a:r>
              <a:rPr lang="el-GR" dirty="0"/>
              <a:t>Ο Πίνακας Αναφοράς δικαιολογεί την ύπαρξή του αν με τη βοήθειά του διεκπεραιώνονται ένα πλήθος αναγνωστικών δραστηριοτήτων</a:t>
            </a:r>
            <a:r>
              <a:rPr lang="el-GR" dirty="0" smtClean="0"/>
              <a:t>.</a:t>
            </a:r>
          </a:p>
          <a:p>
            <a:pPr marL="0" indent="0">
              <a:buNone/>
            </a:pPr>
            <a:r>
              <a:rPr lang="el-GR" altLang="el-GR" dirty="0"/>
              <a:t>Ευτυχέστερο παράδειγμα ο </a:t>
            </a:r>
            <a:r>
              <a:rPr lang="el-GR" altLang="el-GR" b="1" dirty="0"/>
              <a:t>Πίνακας των Ονομάτων τους</a:t>
            </a:r>
            <a:r>
              <a:rPr lang="el-GR" altLang="el-GR" dirty="0"/>
              <a:t>.</a:t>
            </a:r>
          </a:p>
          <a:p>
            <a:pPr marL="0" indent="0">
              <a:buNone/>
            </a:pPr>
            <a:endParaRPr lang="el-GR" dirty="0"/>
          </a:p>
          <a:p>
            <a:endParaRPr lang="el-GR" dirty="0"/>
          </a:p>
        </p:txBody>
      </p:sp>
      <p:pic>
        <p:nvPicPr>
          <p:cNvPr id="5" name="Content Placeholder 4" descr="Πίνακες αναφοράς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789779"/>
            <a:ext cx="3528392" cy="414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8122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Πίνακας ο</a:t>
            </a:r>
            <a:r>
              <a:rPr lang="el-GR" dirty="0" smtClean="0"/>
              <a:t>νομάτων </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dirty="0" smtClean="0"/>
              <a:t>Με </a:t>
            </a:r>
            <a:r>
              <a:rPr lang="el-GR" dirty="0"/>
              <a:t>αυτόν τα παιδιά θα μάθουν να γράφουν και να διαβάζουν το δικό τους όνομα και εκείνα των συμμαθητών τους. </a:t>
            </a:r>
          </a:p>
          <a:p>
            <a:pPr marL="0" indent="0">
              <a:buNone/>
            </a:pPr>
            <a:endParaRPr lang="el-GR" dirty="0"/>
          </a:p>
        </p:txBody>
      </p:sp>
      <p:pic>
        <p:nvPicPr>
          <p:cNvPr id="5" name="Picture 3" descr="Πίνακες αναφοράς "/>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800540" y="1600200"/>
            <a:ext cx="373391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16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Μεταβατικές φάσεις των γραπτών του παιδιού</a:t>
            </a:r>
            <a:endParaRPr lang="el-GR" dirty="0"/>
          </a:p>
        </p:txBody>
      </p:sp>
      <p:sp>
        <p:nvSpPr>
          <p:cNvPr id="3" name="Θέση περιεχομένου 2"/>
          <p:cNvSpPr>
            <a:spLocks noGrp="1"/>
          </p:cNvSpPr>
          <p:nvPr>
            <p:ph idx="1"/>
          </p:nvPr>
        </p:nvSpPr>
        <p:spPr/>
        <p:txBody>
          <a:bodyPr/>
          <a:lstStyle/>
          <a:p>
            <a:pPr marL="0" indent="0">
              <a:buNone/>
            </a:pPr>
            <a:r>
              <a:rPr lang="el-GR" altLang="el-GR" dirty="0"/>
              <a:t>Θα λέγαμε ότι κατά την κατάκτηση της γραπτής γλώσσας το παιδί διέρχεται από φάσεις, που περιγράφουν τα </a:t>
            </a:r>
            <a:r>
              <a:rPr lang="el-GR" altLang="el-GR" dirty="0" smtClean="0"/>
              <a:t>«επιτεύγματά» </a:t>
            </a:r>
            <a:r>
              <a:rPr lang="el-GR" altLang="el-GR" dirty="0"/>
              <a:t>του. Οποιαδήποτε μετάβαση, ακόμη και από μια πολύ αρχική φάση σε μια λιγότερο αρχική, είναι ευκταία και σημαντική.</a:t>
            </a:r>
          </a:p>
          <a:p>
            <a:pPr marL="0" indent="0">
              <a:buNone/>
            </a:pPr>
            <a:endParaRPr lang="el-GR" dirty="0"/>
          </a:p>
        </p:txBody>
      </p:sp>
    </p:spTree>
    <p:extLst>
      <p:ext uri="{BB962C8B-B14F-4D97-AF65-F5344CB8AC3E}">
        <p14:creationId xmlns:p14="http://schemas.microsoft.com/office/powerpoint/2010/main" val="13853642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Χρήσεις πίνακα ονομάτων (1/10) </a:t>
            </a:r>
            <a:endParaRPr lang="el-GR" dirty="0"/>
          </a:p>
        </p:txBody>
      </p:sp>
      <p:sp>
        <p:nvSpPr>
          <p:cNvPr id="3" name="Θέση περιεχομένου 2"/>
          <p:cNvSpPr>
            <a:spLocks noGrp="1"/>
          </p:cNvSpPr>
          <p:nvPr>
            <p:ph sz="half" idx="1"/>
          </p:nvPr>
        </p:nvSpPr>
        <p:spPr>
          <a:xfrm>
            <a:off x="457200" y="1600200"/>
            <a:ext cx="2962672" cy="4525963"/>
          </a:xfrm>
        </p:spPr>
        <p:txBody>
          <a:bodyPr>
            <a:normAutofit/>
          </a:bodyPr>
          <a:lstStyle/>
          <a:p>
            <a:pPr marL="0" indent="0">
              <a:buNone/>
            </a:pPr>
            <a:r>
              <a:rPr lang="el-GR" altLang="el-GR" sz="2400" dirty="0"/>
              <a:t>Τα παιδιά θα τον συμβουλευτούν </a:t>
            </a:r>
            <a:r>
              <a:rPr lang="el-GR" altLang="el-GR" sz="2400" dirty="0" smtClean="0"/>
              <a:t>στην </a:t>
            </a:r>
            <a:r>
              <a:rPr lang="el-GR" altLang="el-GR" sz="2400" dirty="0"/>
              <a:t>τήρηση </a:t>
            </a:r>
            <a:r>
              <a:rPr lang="el-GR" altLang="el-GR" sz="2400" dirty="0" err="1"/>
              <a:t>Παρουσιολογίου</a:t>
            </a:r>
            <a:r>
              <a:rPr lang="el-GR" altLang="el-GR" sz="2400" dirty="0" smtClean="0"/>
              <a:t>.</a:t>
            </a:r>
          </a:p>
          <a:p>
            <a:pPr marL="0" indent="0">
              <a:buNone/>
            </a:pPr>
            <a:r>
              <a:rPr lang="el-GR" altLang="el-GR" sz="2400" dirty="0" smtClean="0"/>
              <a:t>Π.χ. </a:t>
            </a:r>
            <a:r>
              <a:rPr lang="el-GR" altLang="el-GR" sz="2400" dirty="0"/>
              <a:t>Το παιδί βρίσκει το αλογάκι με το όνομά του και το τοποθετεί μέσα στο κουτί. Όσα μείνουν απέξω αντιστοιχούν στους απόντες.</a:t>
            </a:r>
          </a:p>
          <a:p>
            <a:pPr marL="0" indent="0">
              <a:buNone/>
            </a:pPr>
            <a:endParaRPr lang="el-GR" altLang="el-GR" sz="2400" dirty="0"/>
          </a:p>
          <a:p>
            <a:pPr marL="0" indent="0">
              <a:buNone/>
            </a:pPr>
            <a:endParaRPr lang="el-GR" sz="2400" dirty="0"/>
          </a:p>
        </p:txBody>
      </p:sp>
      <p:pic>
        <p:nvPicPr>
          <p:cNvPr id="5" name="Picture 3" descr="Πίνακας Ονομάτων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3580572" y="1700808"/>
            <a:ext cx="510622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606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Πίνακα Ονομάτων "/>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485900" y="1556792"/>
            <a:ext cx="6172200" cy="3888432"/>
          </a:xfrm>
        </p:spPr>
      </p:pic>
      <p:sp>
        <p:nvSpPr>
          <p:cNvPr id="7" name="Θέση κειμένου 6"/>
          <p:cNvSpPr>
            <a:spLocks noGrp="1"/>
          </p:cNvSpPr>
          <p:nvPr>
            <p:ph type="body" sz="half" idx="2"/>
          </p:nvPr>
        </p:nvSpPr>
        <p:spPr>
          <a:xfrm>
            <a:off x="1485900" y="5517232"/>
            <a:ext cx="6172200" cy="654968"/>
          </a:xfrm>
        </p:spPr>
        <p:txBody>
          <a:bodyPr>
            <a:noAutofit/>
          </a:bodyPr>
          <a:lstStyle/>
          <a:p>
            <a:pPr>
              <a:lnSpc>
                <a:spcPct val="110000"/>
              </a:lnSpc>
            </a:pPr>
            <a:r>
              <a:rPr lang="el-GR" altLang="el-GR" dirty="0"/>
              <a:t>Το ίδιο σπιτάκι φιλοξενεί στην αριστερή του μεριά τους παρόντες και στη δεξιά τους απόντες</a:t>
            </a:r>
            <a:r>
              <a:rPr lang="el-GR" altLang="el-GR" dirty="0" smtClean="0"/>
              <a:t>.</a:t>
            </a:r>
            <a:endParaRPr lang="el-GR" altLang="el-GR" dirty="0"/>
          </a:p>
        </p:txBody>
      </p:sp>
      <p:sp>
        <p:nvSpPr>
          <p:cNvPr id="5" name="Τίτλος 4"/>
          <p:cNvSpPr>
            <a:spLocks noGrp="1"/>
          </p:cNvSpPr>
          <p:nvPr>
            <p:ph type="title"/>
          </p:nvPr>
        </p:nvSpPr>
        <p:spPr/>
        <p:txBody>
          <a:bodyPr>
            <a:normAutofit fontScale="90000"/>
          </a:bodyPr>
          <a:lstStyle/>
          <a:p>
            <a:r>
              <a:rPr lang="el-GR" dirty="0" smtClean="0"/>
              <a:t>Παράδειγμα πίνακα </a:t>
            </a:r>
            <a:r>
              <a:rPr lang="el-GR" dirty="0"/>
              <a:t>ο</a:t>
            </a:r>
            <a:r>
              <a:rPr lang="el-GR" dirty="0" smtClean="0"/>
              <a:t>νομάτων ως </a:t>
            </a:r>
            <a:r>
              <a:rPr lang="el-GR" dirty="0" err="1"/>
              <a:t>π</a:t>
            </a:r>
            <a:r>
              <a:rPr lang="el-GR" dirty="0" err="1" smtClean="0"/>
              <a:t>αρουσιολόγιο</a:t>
            </a:r>
            <a:r>
              <a:rPr lang="el-GR" dirty="0" smtClean="0"/>
              <a:t> </a:t>
            </a:r>
            <a:endParaRPr lang="el-GR" dirty="0"/>
          </a:p>
        </p:txBody>
      </p:sp>
    </p:spTree>
    <p:extLst>
      <p:ext uri="{BB962C8B-B14F-4D97-AF65-F5344CB8AC3E}">
        <p14:creationId xmlns:p14="http://schemas.microsoft.com/office/powerpoint/2010/main" val="24175900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Χρήσεις πίνακα ονομάτων </a:t>
            </a:r>
            <a:r>
              <a:rPr lang="el-GR" dirty="0" smtClean="0"/>
              <a:t>(2/10</a:t>
            </a:r>
            <a:r>
              <a:rPr lang="el-GR" dirty="0"/>
              <a:t>) </a:t>
            </a:r>
          </a:p>
        </p:txBody>
      </p:sp>
      <p:sp>
        <p:nvSpPr>
          <p:cNvPr id="6" name="Θέση περιεχομένου 5"/>
          <p:cNvSpPr>
            <a:spLocks noGrp="1"/>
          </p:cNvSpPr>
          <p:nvPr>
            <p:ph sz="half" idx="1"/>
          </p:nvPr>
        </p:nvSpPr>
        <p:spPr/>
        <p:txBody>
          <a:bodyPr/>
          <a:lstStyle/>
          <a:p>
            <a:pPr marL="0" indent="0">
              <a:buNone/>
            </a:pPr>
            <a:r>
              <a:rPr lang="el-GR" altLang="el-GR" dirty="0" smtClean="0"/>
              <a:t>Στην </a:t>
            </a:r>
            <a:r>
              <a:rPr lang="el-GR" altLang="el-GR" dirty="0"/>
              <a:t>τήρηση </a:t>
            </a:r>
            <a:r>
              <a:rPr lang="el-GR" dirty="0" err="1" smtClean="0"/>
              <a:t>Καθηκοντολογίου</a:t>
            </a:r>
            <a:endParaRPr lang="el-GR" dirty="0"/>
          </a:p>
        </p:txBody>
      </p:sp>
      <p:pic>
        <p:nvPicPr>
          <p:cNvPr id="8" name="Picture 3" descr="Πίνακα Ονομάτων - Καθηκοντολόγ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00754"/>
            <a:ext cx="4038600" cy="397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0591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(3/10</a:t>
            </a:r>
            <a:r>
              <a:rPr lang="el-GR" dirty="0"/>
              <a:t>) </a:t>
            </a:r>
          </a:p>
        </p:txBody>
      </p:sp>
      <p:sp>
        <p:nvSpPr>
          <p:cNvPr id="3" name="Θέση περιεχομένου 2"/>
          <p:cNvSpPr>
            <a:spLocks noGrp="1"/>
          </p:cNvSpPr>
          <p:nvPr>
            <p:ph sz="half" idx="1"/>
          </p:nvPr>
        </p:nvSpPr>
        <p:spPr>
          <a:xfrm>
            <a:off x="457200" y="1600200"/>
            <a:ext cx="3178696" cy="4525963"/>
          </a:xfrm>
        </p:spPr>
        <p:txBody>
          <a:bodyPr/>
          <a:lstStyle/>
          <a:p>
            <a:pPr marL="0" indent="0">
              <a:buNone/>
            </a:pPr>
            <a:r>
              <a:rPr lang="el-GR" altLang="el-GR" dirty="0"/>
              <a:t>Σ</a:t>
            </a:r>
            <a:r>
              <a:rPr lang="el-GR" altLang="el-GR" dirty="0" smtClean="0"/>
              <a:t>την </a:t>
            </a:r>
            <a:r>
              <a:rPr lang="el-GR" altLang="el-GR" dirty="0"/>
              <a:t>ανάρτηση και έκθεση των έργων τους.</a:t>
            </a:r>
          </a:p>
          <a:p>
            <a:pPr marL="0" indent="0">
              <a:buNone/>
            </a:pPr>
            <a:endParaRPr lang="el-GR" dirty="0"/>
          </a:p>
        </p:txBody>
      </p:sp>
      <p:pic>
        <p:nvPicPr>
          <p:cNvPr id="5" name="Picture 3" descr="Πίνακα Ονομάτων - Πίνακας εργασιώ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3779912" y="1772816"/>
            <a:ext cx="488781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7715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(4/10</a:t>
            </a:r>
            <a:r>
              <a:rPr lang="el-GR" dirty="0"/>
              <a:t>) </a:t>
            </a:r>
          </a:p>
        </p:txBody>
      </p:sp>
      <p:sp>
        <p:nvSpPr>
          <p:cNvPr id="3" name="Θέση περιεχομένου 2"/>
          <p:cNvSpPr>
            <a:spLocks noGrp="1"/>
          </p:cNvSpPr>
          <p:nvPr>
            <p:ph sz="half" idx="1"/>
          </p:nvPr>
        </p:nvSpPr>
        <p:spPr>
          <a:xfrm>
            <a:off x="457200" y="1600200"/>
            <a:ext cx="2818656" cy="4525963"/>
          </a:xfrm>
        </p:spPr>
        <p:txBody>
          <a:bodyPr/>
          <a:lstStyle/>
          <a:p>
            <a:pPr marL="0" indent="0">
              <a:buNone/>
            </a:pPr>
            <a:r>
              <a:rPr lang="el-GR" altLang="el-GR" dirty="0"/>
              <a:t>Στην τακτοποίηση των παλτών τους.</a:t>
            </a:r>
          </a:p>
          <a:p>
            <a:pPr marL="0" indent="0">
              <a:buNone/>
            </a:pPr>
            <a:endParaRPr lang="el-GR" dirty="0"/>
          </a:p>
        </p:txBody>
      </p:sp>
      <p:pic>
        <p:nvPicPr>
          <p:cNvPr id="7" name="Picture 3" descr="Πίνακας Ονομάτων - Κρεμάστρ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3551294" y="1772816"/>
            <a:ext cx="512757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5059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(5/10</a:t>
            </a:r>
            <a:r>
              <a:rPr lang="el-GR" dirty="0"/>
              <a:t>) </a:t>
            </a:r>
          </a:p>
        </p:txBody>
      </p:sp>
      <p:sp>
        <p:nvSpPr>
          <p:cNvPr id="3" name="Θέση περιεχομένου 2"/>
          <p:cNvSpPr>
            <a:spLocks noGrp="1"/>
          </p:cNvSpPr>
          <p:nvPr>
            <p:ph sz="half" idx="1"/>
          </p:nvPr>
        </p:nvSpPr>
        <p:spPr>
          <a:xfrm>
            <a:off x="457200" y="1600200"/>
            <a:ext cx="3322712" cy="4525963"/>
          </a:xfrm>
        </p:spPr>
        <p:txBody>
          <a:bodyPr/>
          <a:lstStyle/>
          <a:p>
            <a:pPr marL="0" indent="0">
              <a:buNone/>
            </a:pPr>
            <a:r>
              <a:rPr lang="el-GR" altLang="el-GR" dirty="0"/>
              <a:t>Στις </a:t>
            </a:r>
            <a:r>
              <a:rPr lang="el-GR" altLang="el-GR" dirty="0" smtClean="0"/>
              <a:t>κληρώσεις… ακόμη </a:t>
            </a:r>
            <a:r>
              <a:rPr lang="el-GR" altLang="el-GR" dirty="0"/>
              <a:t>και σε κάποιες λιγότερο κλασικής μορφής</a:t>
            </a:r>
          </a:p>
          <a:p>
            <a:pPr marL="0" indent="0">
              <a:buNone/>
            </a:pPr>
            <a:endParaRPr lang="el-GR" altLang="el-GR" dirty="0"/>
          </a:p>
          <a:p>
            <a:pPr marL="0" indent="0">
              <a:buNone/>
            </a:pPr>
            <a:endParaRPr lang="el-GR" dirty="0"/>
          </a:p>
        </p:txBody>
      </p:sp>
      <p:pic>
        <p:nvPicPr>
          <p:cNvPr id="7" name="Picture 3" descr="Πίνακας Ονομάτων - Κλήρο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389526" y="1772816"/>
            <a:ext cx="429727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1690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(6/10</a:t>
            </a:r>
            <a:r>
              <a:rPr lang="el-GR" dirty="0"/>
              <a:t>) </a:t>
            </a:r>
          </a:p>
        </p:txBody>
      </p:sp>
      <p:sp>
        <p:nvSpPr>
          <p:cNvPr id="3" name="Θέση περιεχομένου 2"/>
          <p:cNvSpPr>
            <a:spLocks noGrp="1"/>
          </p:cNvSpPr>
          <p:nvPr>
            <p:ph sz="half" idx="1"/>
          </p:nvPr>
        </p:nvSpPr>
        <p:spPr>
          <a:xfrm>
            <a:off x="457200" y="1600200"/>
            <a:ext cx="3394720" cy="4525963"/>
          </a:xfrm>
        </p:spPr>
        <p:txBody>
          <a:bodyPr/>
          <a:lstStyle/>
          <a:p>
            <a:pPr marL="0" indent="0">
              <a:buNone/>
            </a:pPr>
            <a:r>
              <a:rPr lang="el-GR" altLang="el-GR" dirty="0"/>
              <a:t>Στην ανταλλαγή μηνυμάτων ανάμεσα στους </a:t>
            </a:r>
            <a:r>
              <a:rPr lang="el-GR" altLang="el-GR" dirty="0" smtClean="0"/>
              <a:t>μαθητές…</a:t>
            </a:r>
            <a:endParaRPr lang="el-GR" dirty="0"/>
          </a:p>
        </p:txBody>
      </p:sp>
      <p:pic>
        <p:nvPicPr>
          <p:cNvPr id="5" name="Picture 3" descr="Πίνακας Ονομάτων - Ενδοεπικοινων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139952" y="1600200"/>
            <a:ext cx="454684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7416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(7/10</a:t>
            </a:r>
            <a:r>
              <a:rPr lang="el-GR" dirty="0"/>
              <a:t>) </a:t>
            </a:r>
          </a:p>
        </p:txBody>
      </p:sp>
      <p:sp>
        <p:nvSpPr>
          <p:cNvPr id="3" name="Θέση περιεχομένου 2"/>
          <p:cNvSpPr>
            <a:spLocks noGrp="1"/>
          </p:cNvSpPr>
          <p:nvPr>
            <p:ph sz="half" idx="1"/>
          </p:nvPr>
        </p:nvSpPr>
        <p:spPr>
          <a:xfrm>
            <a:off x="457200" y="1600200"/>
            <a:ext cx="3754760" cy="4525963"/>
          </a:xfrm>
        </p:spPr>
        <p:txBody>
          <a:bodyPr/>
          <a:lstStyle/>
          <a:p>
            <a:pPr marL="0" indent="0">
              <a:buNone/>
            </a:pPr>
            <a:r>
              <a:rPr lang="el-GR" dirty="0" smtClean="0"/>
              <a:t>… αλλά </a:t>
            </a:r>
            <a:r>
              <a:rPr lang="el-GR" dirty="0"/>
              <a:t>και γενικότερα στην αλληλογραφία τους.</a:t>
            </a:r>
          </a:p>
        </p:txBody>
      </p:sp>
      <p:pic>
        <p:nvPicPr>
          <p:cNvPr id="5" name="Content Placeholder 4" descr="Κάρτ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275202" y="1701182"/>
            <a:ext cx="4411597" cy="432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8509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Χρήσεις πίνακα ονομάτων </a:t>
            </a:r>
            <a:r>
              <a:rPr lang="el-GR" dirty="0" smtClean="0"/>
              <a:t>(8/10</a:t>
            </a:r>
            <a:r>
              <a:rPr lang="el-GR" dirty="0"/>
              <a:t>) </a:t>
            </a:r>
          </a:p>
        </p:txBody>
      </p:sp>
      <p:sp>
        <p:nvSpPr>
          <p:cNvPr id="3" name="Θέση περιεχομένου 2"/>
          <p:cNvSpPr>
            <a:spLocks noGrp="1"/>
          </p:cNvSpPr>
          <p:nvPr>
            <p:ph sz="half" idx="1"/>
          </p:nvPr>
        </p:nvSpPr>
        <p:spPr>
          <a:xfrm>
            <a:off x="457200" y="1600200"/>
            <a:ext cx="3394720" cy="4525963"/>
          </a:xfrm>
        </p:spPr>
        <p:txBody>
          <a:bodyPr/>
          <a:lstStyle/>
          <a:p>
            <a:pPr marL="0" indent="0">
              <a:buNone/>
            </a:pPr>
            <a:r>
              <a:rPr lang="el-GR" altLang="el-GR" dirty="0"/>
              <a:t>Σε κάθε είδους ψηφοφορία.</a:t>
            </a:r>
          </a:p>
          <a:p>
            <a:pPr marL="0" indent="0">
              <a:buNone/>
            </a:pPr>
            <a:endParaRPr lang="el-GR" dirty="0"/>
          </a:p>
        </p:txBody>
      </p:sp>
      <p:pic>
        <p:nvPicPr>
          <p:cNvPr id="5" name="Picture 3" descr="Πίνακας Ονομάτων - Ψηφοφορ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3995936" y="1720512"/>
            <a:ext cx="4448546" cy="422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616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Χρήσεις πίνακα ονομάτων </a:t>
            </a:r>
            <a:r>
              <a:rPr lang="el-GR" dirty="0" smtClean="0"/>
              <a:t>(9/10</a:t>
            </a:r>
            <a:r>
              <a:rPr lang="el-GR" dirty="0"/>
              <a:t>) </a:t>
            </a:r>
          </a:p>
        </p:txBody>
      </p:sp>
      <p:sp>
        <p:nvSpPr>
          <p:cNvPr id="6" name="Θέση κειμένου 5"/>
          <p:cNvSpPr>
            <a:spLocks noGrp="1"/>
          </p:cNvSpPr>
          <p:nvPr>
            <p:ph type="body" idx="1"/>
          </p:nvPr>
        </p:nvSpPr>
        <p:spPr>
          <a:xfrm>
            <a:off x="531812" y="1734309"/>
            <a:ext cx="4040188" cy="830595"/>
          </a:xfrm>
        </p:spPr>
        <p:txBody>
          <a:bodyPr>
            <a:noAutofit/>
          </a:bodyPr>
          <a:lstStyle/>
          <a:p>
            <a:r>
              <a:rPr lang="el-GR" altLang="el-GR" dirty="0"/>
              <a:t>Στις ζωγραφιές τους </a:t>
            </a:r>
            <a:r>
              <a:rPr lang="el-GR" altLang="el-GR" dirty="0" smtClean="0"/>
              <a:t>είτε </a:t>
            </a:r>
            <a:r>
              <a:rPr lang="el-GR" altLang="el-GR" dirty="0"/>
              <a:t>ως </a:t>
            </a:r>
            <a:r>
              <a:rPr lang="el-GR" altLang="el-GR" dirty="0" smtClean="0"/>
              <a:t>θέμα</a:t>
            </a:r>
            <a:endParaRPr lang="el-GR" altLang="el-GR" dirty="0"/>
          </a:p>
        </p:txBody>
      </p:sp>
      <p:sp>
        <p:nvSpPr>
          <p:cNvPr id="7" name="Θέση κειμένου 6"/>
          <p:cNvSpPr>
            <a:spLocks noGrp="1"/>
          </p:cNvSpPr>
          <p:nvPr>
            <p:ph type="body" sz="quarter" idx="3"/>
          </p:nvPr>
        </p:nvSpPr>
        <p:spPr>
          <a:xfrm>
            <a:off x="4778697" y="1574254"/>
            <a:ext cx="3908103" cy="639762"/>
          </a:xfrm>
        </p:spPr>
        <p:txBody>
          <a:bodyPr/>
          <a:lstStyle/>
          <a:p>
            <a:r>
              <a:rPr lang="el-GR" dirty="0"/>
              <a:t>Είτε ως υπογραφή</a:t>
            </a:r>
          </a:p>
        </p:txBody>
      </p:sp>
      <p:pic>
        <p:nvPicPr>
          <p:cNvPr id="8" name="Picture 5" descr="Ζωγραφι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31812" y="2636912"/>
            <a:ext cx="4040188" cy="347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Υπογραφές παιδιών σε κάρτες"/>
          <p:cNvPicPr>
            <a:picLocks noGrp="1" noChangeAspect="1" noChangeArrowheads="1"/>
          </p:cNvPicPr>
          <p:nvPr>
            <p:ph sz="quarter" idx="4"/>
          </p:nvPr>
        </p:nvPicPr>
        <p:blipFill rotWithShape="1">
          <a:blip r:embed="rId3" cstate="screen">
            <a:extLst>
              <a:ext uri="{28A0092B-C50C-407E-A947-70E740481C1C}">
                <a14:useLocalDpi xmlns:a14="http://schemas.microsoft.com/office/drawing/2010/main"/>
              </a:ext>
            </a:extLst>
          </a:blip>
          <a:srcRect/>
          <a:stretch/>
        </p:blipFill>
        <p:spPr bwMode="auto">
          <a:xfrm>
            <a:off x="4788024" y="2348879"/>
            <a:ext cx="3744416" cy="37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4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Μετάβαση… (1/4)</a:t>
            </a:r>
            <a:endParaRPr lang="el-GR" dirty="0"/>
          </a:p>
        </p:txBody>
      </p:sp>
      <p:sp>
        <p:nvSpPr>
          <p:cNvPr id="5" name="Θέση κειμένου 4"/>
          <p:cNvSpPr>
            <a:spLocks noGrp="1"/>
          </p:cNvSpPr>
          <p:nvPr>
            <p:ph type="body" idx="1"/>
          </p:nvPr>
        </p:nvSpPr>
        <p:spPr/>
        <p:txBody>
          <a:bodyPr>
            <a:noAutofit/>
          </a:bodyPr>
          <a:lstStyle/>
          <a:p>
            <a:r>
              <a:rPr lang="el-GR" altLang="el-GR" dirty="0" smtClean="0"/>
              <a:t>… από τη ζωγραφική </a:t>
            </a:r>
            <a:r>
              <a:rPr lang="el-GR" altLang="el-GR" dirty="0"/>
              <a:t>λόγω αδυναμίας για </a:t>
            </a:r>
            <a:r>
              <a:rPr lang="el-GR" altLang="el-GR" dirty="0" smtClean="0"/>
              <a:t>γραφή</a:t>
            </a:r>
            <a:r>
              <a:rPr lang="en-US" altLang="el-GR" dirty="0" smtClean="0"/>
              <a:t>,</a:t>
            </a:r>
            <a:endParaRPr lang="el-GR" dirty="0"/>
          </a:p>
        </p:txBody>
      </p:sp>
      <p:sp>
        <p:nvSpPr>
          <p:cNvPr id="7" name="Θέση κειμένου 6"/>
          <p:cNvSpPr>
            <a:spLocks noGrp="1"/>
          </p:cNvSpPr>
          <p:nvPr>
            <p:ph type="body" sz="quarter" idx="3"/>
          </p:nvPr>
        </p:nvSpPr>
        <p:spPr/>
        <p:txBody>
          <a:bodyPr>
            <a:noAutofit/>
          </a:bodyPr>
          <a:lstStyle/>
          <a:p>
            <a:r>
              <a:rPr lang="el-GR" altLang="el-GR" dirty="0" smtClean="0"/>
              <a:t>… στη γραμμική</a:t>
            </a:r>
            <a:r>
              <a:rPr lang="el-GR" altLang="el-GR" dirty="0"/>
              <a:t>/ κυκλική επαναλαμβανόμενη </a:t>
            </a:r>
            <a:r>
              <a:rPr lang="el-GR" altLang="el-GR" dirty="0" smtClean="0"/>
              <a:t>γραφή</a:t>
            </a:r>
            <a:r>
              <a:rPr lang="en-US" altLang="el-GR" dirty="0" smtClean="0"/>
              <a:t>.</a:t>
            </a:r>
            <a:endParaRPr lang="el-GR" altLang="el-GR" dirty="0"/>
          </a:p>
        </p:txBody>
      </p:sp>
      <p:pic>
        <p:nvPicPr>
          <p:cNvPr id="10" name="Θέση περιεχομένου 9" descr="κυκλική γραφή"/>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4645025" y="2582700"/>
            <a:ext cx="4041775" cy="3078548"/>
          </a:xfrm>
        </p:spPr>
      </p:pic>
      <p:pic>
        <p:nvPicPr>
          <p:cNvPr id="9" name="Picture 6" descr="παιδική ζωγραφιά"/>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77398" y="2636912"/>
            <a:ext cx="3346704" cy="313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5544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a:t>Χρήσεις πίνακα ονομάτων (</a:t>
            </a:r>
            <a:r>
              <a:rPr lang="el-GR" dirty="0" smtClean="0"/>
              <a:t>10/10</a:t>
            </a:r>
            <a:r>
              <a:rPr lang="el-GR" dirty="0"/>
              <a:t>) </a:t>
            </a:r>
          </a:p>
        </p:txBody>
      </p:sp>
      <p:sp>
        <p:nvSpPr>
          <p:cNvPr id="8" name="Θέση περιεχομένου 7"/>
          <p:cNvSpPr>
            <a:spLocks noGrp="1"/>
          </p:cNvSpPr>
          <p:nvPr>
            <p:ph sz="half" idx="1"/>
          </p:nvPr>
        </p:nvSpPr>
        <p:spPr>
          <a:xfrm>
            <a:off x="457200" y="1600200"/>
            <a:ext cx="3754760" cy="4525963"/>
          </a:xfrm>
        </p:spPr>
        <p:txBody>
          <a:bodyPr>
            <a:noAutofit/>
          </a:bodyPr>
          <a:lstStyle/>
          <a:p>
            <a:pPr marL="0" indent="0">
              <a:buNone/>
            </a:pPr>
            <a:r>
              <a:rPr lang="el-GR" altLang="el-GR" sz="2400" dirty="0"/>
              <a:t>Στη δημιουργία του γενεαλογικού δέντρου του </a:t>
            </a:r>
            <a:r>
              <a:rPr lang="el-GR" altLang="el-GR" sz="2400" dirty="0" smtClean="0"/>
              <a:t>παιδιού. Με </a:t>
            </a:r>
            <a:r>
              <a:rPr lang="el-GR" altLang="el-GR" sz="2400" dirty="0"/>
              <a:t>αυτή τη δραστηριότητα το παιδί περνά από την αναγραφή του δικού του ονόματος σε εκείνη των δικών του ανθρώπων (π.χ. μαμά, μπαμπάς, γιαγιά), κάτι που πάντα χαιρετίζεται με ενθουσιασμό από τους μικρούς μαθητές. </a:t>
            </a:r>
          </a:p>
          <a:p>
            <a:pPr marL="0" indent="0">
              <a:buNone/>
            </a:pPr>
            <a:endParaRPr lang="el-GR" altLang="el-GR" sz="2400" dirty="0"/>
          </a:p>
          <a:p>
            <a:pPr marL="0" indent="0">
              <a:buNone/>
            </a:pPr>
            <a:endParaRPr lang="el-GR" sz="2400" dirty="0"/>
          </a:p>
        </p:txBody>
      </p:sp>
      <p:pic>
        <p:nvPicPr>
          <p:cNvPr id="10" name="Picture 3" descr="Γενεαλογικό δέντρ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406516" y="1844824"/>
            <a:ext cx="4280284"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0142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smtClean="0"/>
              <a:t>Θα </a:t>
            </a:r>
            <a:r>
              <a:rPr lang="el-GR" altLang="el-GR" dirty="0"/>
              <a:t>πρέπει πάντα να έχουμε κατά νου </a:t>
            </a:r>
            <a:r>
              <a:rPr lang="el-GR" altLang="el-GR" dirty="0" smtClean="0"/>
              <a:t>ότι: </a:t>
            </a:r>
            <a:endParaRPr lang="el-GR" dirty="0"/>
          </a:p>
        </p:txBody>
      </p:sp>
      <p:sp>
        <p:nvSpPr>
          <p:cNvPr id="3" name="Θέση περιεχομένου 2"/>
          <p:cNvSpPr>
            <a:spLocks noGrp="1"/>
          </p:cNvSpPr>
          <p:nvPr>
            <p:ph idx="1"/>
          </p:nvPr>
        </p:nvSpPr>
        <p:spPr/>
        <p:txBody>
          <a:bodyPr>
            <a:noAutofit/>
          </a:bodyPr>
          <a:lstStyle/>
          <a:p>
            <a:r>
              <a:rPr lang="el-GR" sz="2400" dirty="0"/>
              <a:t>Σκοπός του Πίνακα Αναφοράς δεν είναι η δημιουργία ενός οπτικού λεξιλογίου. </a:t>
            </a:r>
          </a:p>
          <a:p>
            <a:r>
              <a:rPr lang="el-GR" sz="2400" dirty="0"/>
              <a:t>Σε μια γλώσσα όπως η Ελληνική με πλούσιο κλητικό σύστημα, που σε γενικές γραμμές γράφουμε ό,τι λέμε, δεν έχει νόημα να μάθει το παιδί φωτογραφικά τη λέξη γάτα. </a:t>
            </a:r>
          </a:p>
          <a:p>
            <a:r>
              <a:rPr lang="el-GR" sz="2400" dirty="0"/>
              <a:t>Κάτι τέτοιο καταντά αντιοικονομικό γιατί θα χρειαστεί μια ‘φωτογραφία’ για κάθε τύπο: γάτα, γάτας, γάτες, γάτος, γατί, </a:t>
            </a:r>
            <a:r>
              <a:rPr lang="el-GR" sz="2400" dirty="0" err="1"/>
              <a:t>κλ.π</a:t>
            </a:r>
            <a:r>
              <a:rPr lang="el-GR" sz="2400" dirty="0"/>
              <a:t>.</a:t>
            </a:r>
          </a:p>
          <a:p>
            <a:r>
              <a:rPr lang="el-GR" sz="2400" dirty="0" smtClean="0"/>
              <a:t>Αντίθετα</a:t>
            </a:r>
            <a:r>
              <a:rPr lang="el-GR" sz="2400" dirty="0"/>
              <a:t>, η λέξη γάτα είναι τόσο απλή που ‘συμφέρει’ στο παιδί να μάθει πώς λειτουργεί ο κώδικας της γραπτής γλώσσας. Μετά εύκολα θα μπορέσει να τη διαβάσει.</a:t>
            </a:r>
          </a:p>
          <a:p>
            <a:endParaRPr lang="el-GR" sz="2400" dirty="0"/>
          </a:p>
          <a:p>
            <a:endParaRPr lang="el-GR" sz="2400" dirty="0"/>
          </a:p>
        </p:txBody>
      </p:sp>
    </p:spTree>
    <p:extLst>
      <p:ext uri="{BB962C8B-B14F-4D97-AF65-F5344CB8AC3E}">
        <p14:creationId xmlns:p14="http://schemas.microsoft.com/office/powerpoint/2010/main" val="6133780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Οπτικό λεξιλόγιο (1/2)</a:t>
            </a:r>
            <a:endParaRPr lang="el-GR" dirty="0"/>
          </a:p>
        </p:txBody>
      </p:sp>
      <p:sp>
        <p:nvSpPr>
          <p:cNvPr id="5" name="Θέση περιεχομένου 4"/>
          <p:cNvSpPr>
            <a:spLocks noGrp="1"/>
          </p:cNvSpPr>
          <p:nvPr>
            <p:ph sz="half" idx="1"/>
          </p:nvPr>
        </p:nvSpPr>
        <p:spPr/>
        <p:txBody>
          <a:bodyPr>
            <a:noAutofit/>
          </a:bodyPr>
          <a:lstStyle/>
          <a:p>
            <a:pPr marL="0" indent="0">
              <a:buNone/>
            </a:pPr>
            <a:r>
              <a:rPr lang="el-GR" altLang="el-GR" sz="2800" dirty="0"/>
              <a:t>Ενδεχομένως είναι χρήσιμο για τα παιδιά του νηπιαγωγείου να αποκτήσουν ένα περιορισμένο οπτικό λεξιλόγιο. </a:t>
            </a:r>
            <a:endParaRPr lang="el-GR" altLang="el-GR" sz="2800" dirty="0" smtClean="0"/>
          </a:p>
          <a:p>
            <a:pPr marL="0" indent="0">
              <a:buNone/>
            </a:pPr>
            <a:endParaRPr lang="el-GR" altLang="el-GR" sz="2800" dirty="0"/>
          </a:p>
          <a:p>
            <a:endParaRPr lang="el-GR" sz="2800" dirty="0"/>
          </a:p>
        </p:txBody>
      </p:sp>
      <p:pic>
        <p:nvPicPr>
          <p:cNvPr id="20482" name="Picture 2" descr="Καρτέλες με λέξει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860032" y="1628800"/>
            <a:ext cx="3389670" cy="257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0792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Οπτικό </a:t>
            </a:r>
            <a:r>
              <a:rPr lang="el-GR" dirty="0" smtClean="0"/>
              <a:t>λεξιλόγιο (2/2)</a:t>
            </a:r>
            <a:endParaRPr lang="el-GR" dirty="0"/>
          </a:p>
        </p:txBody>
      </p:sp>
      <p:sp>
        <p:nvSpPr>
          <p:cNvPr id="5" name="Θέση περιεχομένου 4"/>
          <p:cNvSpPr>
            <a:spLocks noGrp="1"/>
          </p:cNvSpPr>
          <p:nvPr>
            <p:ph sz="half" idx="1"/>
          </p:nvPr>
        </p:nvSpPr>
        <p:spPr/>
        <p:txBody>
          <a:bodyPr>
            <a:normAutofit lnSpcReduction="10000"/>
          </a:bodyPr>
          <a:lstStyle/>
          <a:p>
            <a:pPr marL="0" indent="0">
              <a:buNone/>
            </a:pPr>
            <a:r>
              <a:rPr lang="el-GR" altLang="el-GR" dirty="0"/>
              <a:t>Όμως, αξίζει τον κόπο και την προσπάθεια να μάθουν να «διαβάζουν φωτογραφικά» λέξεις που: </a:t>
            </a:r>
          </a:p>
          <a:p>
            <a:r>
              <a:rPr lang="el-GR" dirty="0"/>
              <a:t>Είναι δύσκολο να διαβαστούν «γράμμα </a:t>
            </a:r>
            <a:r>
              <a:rPr lang="el-GR" dirty="0" err="1"/>
              <a:t>γράμμα</a:t>
            </a:r>
            <a:r>
              <a:rPr lang="el-GR" dirty="0"/>
              <a:t>» (π.χ. είναι).</a:t>
            </a:r>
          </a:p>
          <a:p>
            <a:r>
              <a:rPr lang="el-GR" dirty="0"/>
              <a:t>Είναι πολύ συχνές, ιδιαίτερα στο βιβλίο της Πρώτης Δημοτικού.</a:t>
            </a:r>
          </a:p>
          <a:p>
            <a:endParaRPr lang="el-GR" dirty="0"/>
          </a:p>
        </p:txBody>
      </p:sp>
      <p:pic>
        <p:nvPicPr>
          <p:cNvPr id="7" name="Picture 3" descr="Οπτικό &quot;Είναι&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5135316" y="1600200"/>
            <a:ext cx="3064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4308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Προσοχή! Προσοχή! (1/2)</a:t>
            </a:r>
            <a:endParaRPr lang="el-GR" dirty="0"/>
          </a:p>
        </p:txBody>
      </p:sp>
      <p:sp>
        <p:nvSpPr>
          <p:cNvPr id="5" name="Θέση περιεχομένου 4"/>
          <p:cNvSpPr>
            <a:spLocks noGrp="1"/>
          </p:cNvSpPr>
          <p:nvPr>
            <p:ph sz="half" idx="1"/>
          </p:nvPr>
        </p:nvSpPr>
        <p:spPr/>
        <p:txBody>
          <a:bodyPr/>
          <a:lstStyle/>
          <a:p>
            <a:pPr marL="0" indent="0">
              <a:buNone/>
            </a:pPr>
            <a:r>
              <a:rPr lang="el-GR" altLang="el-GR" dirty="0" smtClean="0"/>
              <a:t>Οι λέξεις του οπτικού λεξιλογίου </a:t>
            </a:r>
            <a:r>
              <a:rPr lang="el-GR" altLang="el-GR" b="1" dirty="0" smtClean="0"/>
              <a:t>δεν είναι </a:t>
            </a:r>
            <a:r>
              <a:rPr lang="el-GR" altLang="el-GR" dirty="0"/>
              <a:t>τα συνήθη ουσιαστικά των συνηθισμένων Πινάκων Αναφοράς, όπως τα Ζώα ή τα Μέσα </a:t>
            </a:r>
            <a:r>
              <a:rPr lang="el-GR" altLang="el-GR" dirty="0" smtClean="0"/>
              <a:t>Μεταφοράς.</a:t>
            </a:r>
            <a:endParaRPr lang="el-GR" dirty="0"/>
          </a:p>
        </p:txBody>
      </p:sp>
      <p:pic>
        <p:nvPicPr>
          <p:cNvPr id="7" name="Picture 3" descr="Πίνακας αναφοράς με ζώ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76056" y="1662022"/>
            <a:ext cx="3312368" cy="446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9696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Προσοχή! Προσοχή! </a:t>
            </a:r>
            <a:r>
              <a:rPr lang="el-GR" dirty="0" smtClean="0"/>
              <a:t>(2/2</a:t>
            </a:r>
            <a:r>
              <a:rPr lang="el-GR" dirty="0"/>
              <a:t>)</a:t>
            </a:r>
          </a:p>
        </p:txBody>
      </p:sp>
      <p:sp>
        <p:nvSpPr>
          <p:cNvPr id="3" name="Θέση περιεχομένου 2"/>
          <p:cNvSpPr>
            <a:spLocks noGrp="1"/>
          </p:cNvSpPr>
          <p:nvPr>
            <p:ph sz="half" idx="1"/>
          </p:nvPr>
        </p:nvSpPr>
        <p:spPr>
          <a:xfrm>
            <a:off x="457200" y="1600200"/>
            <a:ext cx="3682752" cy="4525963"/>
          </a:xfrm>
        </p:spPr>
        <p:txBody>
          <a:bodyPr>
            <a:normAutofit fontScale="92500"/>
          </a:bodyPr>
          <a:lstStyle/>
          <a:p>
            <a:pPr marL="0" indent="0">
              <a:buNone/>
            </a:pPr>
            <a:r>
              <a:rPr lang="el-GR" dirty="0" smtClean="0"/>
              <a:t>Είναι λειτουργικές </a:t>
            </a:r>
            <a:r>
              <a:rPr lang="el-GR" dirty="0"/>
              <a:t>λέξεις, που </a:t>
            </a:r>
            <a:r>
              <a:rPr lang="el-GR" dirty="0" smtClean="0"/>
              <a:t>δεν εικονογραφούνται </a:t>
            </a:r>
            <a:r>
              <a:rPr lang="el-GR" dirty="0"/>
              <a:t>(π.χ. ΝΑΙ</a:t>
            </a:r>
            <a:r>
              <a:rPr lang="el-GR" dirty="0" smtClean="0"/>
              <a:t>). Σε </a:t>
            </a:r>
            <a:r>
              <a:rPr lang="el-GR" dirty="0"/>
              <a:t>αυτές τις περιπτώσεις είναι δύσκολο, αλλά φυσικά όχι αδύνατο, να βρεθούν οι ασκήσεις/ δραστηριότητες που θα βοηθήσουν τα παιδιά να μάθουν να τα διαβάζουν.</a:t>
            </a:r>
          </a:p>
          <a:p>
            <a:endParaRPr lang="el-GR" dirty="0"/>
          </a:p>
        </p:txBody>
      </p:sp>
      <p:pic>
        <p:nvPicPr>
          <p:cNvPr id="5" name="Content Placeholder 4" descr="Διατροφή"/>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386266" y="1631818"/>
            <a:ext cx="4300534" cy="425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4636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dirty="0" smtClean="0"/>
              <a:t>«Πες το χωρίς μιλιά»</a:t>
            </a:r>
            <a:endParaRPr lang="el-GR" dirty="0"/>
          </a:p>
        </p:txBody>
      </p:sp>
      <p:sp>
        <p:nvSpPr>
          <p:cNvPr id="3" name="Θέση περιεχομένου 2"/>
          <p:cNvSpPr>
            <a:spLocks noGrp="1"/>
          </p:cNvSpPr>
          <p:nvPr>
            <p:ph sz="half" idx="1"/>
          </p:nvPr>
        </p:nvSpPr>
        <p:spPr>
          <a:xfrm>
            <a:off x="457200" y="1600200"/>
            <a:ext cx="5050904" cy="4525963"/>
          </a:xfrm>
        </p:spPr>
        <p:txBody>
          <a:bodyPr>
            <a:noAutofit/>
          </a:bodyPr>
          <a:lstStyle/>
          <a:p>
            <a:pPr marL="0" indent="0">
              <a:buNone/>
            </a:pPr>
            <a:r>
              <a:rPr lang="el-GR" altLang="el-GR" sz="2400" dirty="0"/>
              <a:t>Προκειμένου να μάθουν ‘οπτικά’ τα παιδιά τη λέξη ΝΑΙ και να την ξεχωρίσουν από τη λέξη ΟΧΙ, που θα τα βοηθήσει να κατανοήσουν πώς δουλεύει ο κώδικας της γραπτής γλώσσας, παίζουν ένα παιχνίδι ‘αλαλίας’. Η νηπιαγωγός ή κάποιο άλλο παιδί τους απευθύνει ερωτήσεις ολικής αγνοίας (η απάντηση είναι ΝΑΙ ή ΟΧΙ) και εκείνα είναι υποχρεωμένα, χωρίς να μιλήσουν, να απαντήσουν σηκώνοντας την αντίστοιχη καρτέλα.</a:t>
            </a:r>
          </a:p>
          <a:p>
            <a:endParaRPr lang="el-GR" sz="2400" dirty="0"/>
          </a:p>
        </p:txBody>
      </p:sp>
      <p:pic>
        <p:nvPicPr>
          <p:cNvPr id="5" name="Picture 2" descr="Ναι - Όχι"/>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724128" y="1600200"/>
            <a:ext cx="2736303" cy="4525963"/>
          </a:xfrm>
        </p:spPr>
      </p:pic>
    </p:spTree>
    <p:extLst>
      <p:ext uri="{BB962C8B-B14F-4D97-AF65-F5344CB8AC3E}">
        <p14:creationId xmlns:p14="http://schemas.microsoft.com/office/powerpoint/2010/main" val="38211319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«Τα Χρώματα»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400" dirty="0"/>
              <a:t>Τα παιδιά μαθαίνουν τις λέξεις </a:t>
            </a:r>
            <a:r>
              <a:rPr lang="el-GR" altLang="el-GR" sz="2400" dirty="0" smtClean="0"/>
              <a:t>«ΚΑΙ» </a:t>
            </a:r>
            <a:r>
              <a:rPr lang="el-GR" altLang="el-GR" sz="2400" dirty="0"/>
              <a:t>και </a:t>
            </a:r>
            <a:r>
              <a:rPr lang="el-GR" altLang="el-GR" sz="2400" dirty="0" smtClean="0"/>
              <a:t>«ΕΊΝΑΙ» </a:t>
            </a:r>
            <a:r>
              <a:rPr lang="el-GR" altLang="el-GR" sz="2400" dirty="0"/>
              <a:t>σε ένα πείραμα ανάμειξης χρωμάτων. Κάθε φορά που αναμειγνύουν δυο βασικά χρώματα, τα παιδιά γράφουν την ισοδυναμία που προκύπτει, με μια ιδιότυπη εγγραφή χρησιμοποιώντας πραγματικά χρώματα και καρτέλες λέξεων.</a:t>
            </a:r>
          </a:p>
          <a:p>
            <a:endParaRPr lang="el-GR" sz="2400" dirty="0"/>
          </a:p>
        </p:txBody>
      </p:sp>
      <p:pic>
        <p:nvPicPr>
          <p:cNvPr id="5" name="Content Placeholder 4" descr="Συνδυασμός χρωμάτων με τις λέξεις &quot;και&quot; και &quot;είναι&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77960" y="1600200"/>
            <a:ext cx="4038600" cy="40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827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«Τα Χρώματα</a:t>
            </a:r>
            <a:r>
              <a:rPr lang="el-GR" dirty="0" smtClean="0"/>
              <a:t>» (2/2)</a:t>
            </a:r>
            <a:endParaRPr lang="el-GR" dirty="0"/>
          </a:p>
        </p:txBody>
      </p:sp>
      <p:pic>
        <p:nvPicPr>
          <p:cNvPr id="7" name="Picture 2" descr="Συνδυασμός χρωμάτων με τις λέξεις &quot;και&quot; και &quot;είναι&quot;"/>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620518" y="1557338"/>
            <a:ext cx="5915664" cy="4525962"/>
          </a:xfrm>
        </p:spPr>
      </p:pic>
    </p:spTree>
    <p:extLst>
      <p:ext uri="{BB962C8B-B14F-4D97-AF65-F5344CB8AC3E}">
        <p14:creationId xmlns:p14="http://schemas.microsoft.com/office/powerpoint/2010/main" val="3183849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Σκοπός του </a:t>
            </a:r>
            <a:r>
              <a:rPr lang="el-GR" dirty="0" smtClean="0"/>
              <a:t>πίνακα αναφοράς</a:t>
            </a:r>
            <a:endParaRPr lang="el-GR" dirty="0"/>
          </a:p>
        </p:txBody>
      </p:sp>
      <p:sp>
        <p:nvSpPr>
          <p:cNvPr id="3" name="Θέση περιεχομένου 2"/>
          <p:cNvSpPr>
            <a:spLocks noGrp="1"/>
          </p:cNvSpPr>
          <p:nvPr>
            <p:ph sz="half" idx="1"/>
          </p:nvPr>
        </p:nvSpPr>
        <p:spPr>
          <a:xfrm>
            <a:off x="457200" y="1600200"/>
            <a:ext cx="4474840" cy="4525963"/>
          </a:xfrm>
        </p:spPr>
        <p:txBody>
          <a:bodyPr>
            <a:noAutofit/>
          </a:bodyPr>
          <a:lstStyle/>
          <a:p>
            <a:pPr marL="0" indent="0">
              <a:spcBef>
                <a:spcPts val="600"/>
              </a:spcBef>
              <a:buNone/>
            </a:pPr>
            <a:r>
              <a:rPr lang="el-GR" sz="2400" dirty="0"/>
              <a:t>Σκοπός του Πίνακα Αναφοράς είναι να βοηθήσει </a:t>
            </a:r>
            <a:r>
              <a:rPr lang="el-GR" sz="2400" b="1" dirty="0"/>
              <a:t>τα παιδιά να </a:t>
            </a:r>
            <a:r>
              <a:rPr lang="el-GR" sz="2400" b="1" dirty="0" smtClean="0"/>
              <a:t>«σπάσουν </a:t>
            </a:r>
            <a:r>
              <a:rPr lang="el-GR" sz="2400" b="1" dirty="0"/>
              <a:t>τον </a:t>
            </a:r>
            <a:r>
              <a:rPr lang="el-GR" sz="2400" b="1" dirty="0" smtClean="0"/>
              <a:t>κώδικα» </a:t>
            </a:r>
            <a:r>
              <a:rPr lang="el-GR" sz="2400" b="1" dirty="0"/>
              <a:t>της γραπτής γλώσσας </a:t>
            </a:r>
            <a:r>
              <a:rPr lang="el-GR" sz="2400" dirty="0"/>
              <a:t>και όχι να μάθουν να διαβάζουν, με οπτική μνήμη, κάποιες λέξεις.</a:t>
            </a:r>
          </a:p>
          <a:p>
            <a:pPr marL="0" indent="0">
              <a:spcBef>
                <a:spcPts val="600"/>
              </a:spcBef>
              <a:buNone/>
            </a:pPr>
            <a:r>
              <a:rPr lang="el-GR" sz="2400" dirty="0"/>
              <a:t>Γι’ αυτό κι η νηπιαγωγός επιλέγει να φέρει σε επαφή τα παιδιά, μέσα από </a:t>
            </a:r>
            <a:r>
              <a:rPr lang="el-GR" sz="2400" b="1" dirty="0"/>
              <a:t>δραστηριότητες που έχουν νόημα για αυτά</a:t>
            </a:r>
            <a:r>
              <a:rPr lang="el-GR" sz="2400" dirty="0"/>
              <a:t>, με λέξεις μικρές, απλές, που μοιάζουν μεταξύ τους.</a:t>
            </a:r>
          </a:p>
          <a:p>
            <a:pPr>
              <a:spcBef>
                <a:spcPts val="600"/>
              </a:spcBef>
            </a:pPr>
            <a:endParaRPr lang="el-GR" sz="2400" dirty="0"/>
          </a:p>
          <a:p>
            <a:pPr>
              <a:spcBef>
                <a:spcPts val="600"/>
              </a:spcBef>
            </a:pPr>
            <a:endParaRPr lang="el-GR" sz="2400" dirty="0"/>
          </a:p>
        </p:txBody>
      </p:sp>
      <p:pic>
        <p:nvPicPr>
          <p:cNvPr id="6" name="Picture 3" descr="Πίνακας αναφορά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04048" y="1700808"/>
            <a:ext cx="368275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73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a:t>Μετάβαση… </a:t>
            </a:r>
            <a:r>
              <a:rPr lang="el-GR" dirty="0" smtClean="0"/>
              <a:t>(2/4</a:t>
            </a:r>
            <a:r>
              <a:rPr lang="el-GR" dirty="0"/>
              <a:t>)</a:t>
            </a:r>
          </a:p>
        </p:txBody>
      </p:sp>
      <p:sp>
        <p:nvSpPr>
          <p:cNvPr id="11" name="Θέση κειμένου 10"/>
          <p:cNvSpPr>
            <a:spLocks noGrp="1"/>
          </p:cNvSpPr>
          <p:nvPr>
            <p:ph type="body" idx="1"/>
          </p:nvPr>
        </p:nvSpPr>
        <p:spPr/>
        <p:txBody>
          <a:bodyPr/>
          <a:lstStyle/>
          <a:p>
            <a:r>
              <a:rPr lang="el-GR" altLang="el-GR" dirty="0" smtClean="0"/>
              <a:t>… στα </a:t>
            </a:r>
            <a:r>
              <a:rPr lang="el-GR" altLang="el-GR" dirty="0" err="1" smtClean="0"/>
              <a:t>ψευδογράμματα</a:t>
            </a:r>
            <a:r>
              <a:rPr lang="el-GR" altLang="el-GR" dirty="0" smtClean="0"/>
              <a:t>.</a:t>
            </a:r>
            <a:endParaRPr lang="el-GR" dirty="0"/>
          </a:p>
        </p:txBody>
      </p:sp>
      <p:pic>
        <p:nvPicPr>
          <p:cNvPr id="15" name="Picture 7" descr="παράδειγμα με ψευδογράμμα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93630" y="2770664"/>
            <a:ext cx="3767328" cy="276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παράδειγμα με ψευδογράμματα"/>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4645025" y="2729229"/>
            <a:ext cx="4041775" cy="28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68161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πόστερ Προστασίας του Περιβάλλοντος"/>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r="-337"/>
          <a:stretch/>
        </p:blipFill>
        <p:spPr>
          <a:xfrm>
            <a:off x="971600" y="1418400"/>
            <a:ext cx="7056784" cy="3456384"/>
          </a:xfrm>
        </p:spPr>
      </p:pic>
      <p:sp>
        <p:nvSpPr>
          <p:cNvPr id="8" name="Θέση κειμένου 7"/>
          <p:cNvSpPr>
            <a:spLocks noGrp="1"/>
          </p:cNvSpPr>
          <p:nvPr>
            <p:ph type="body" sz="half" idx="2"/>
          </p:nvPr>
        </p:nvSpPr>
        <p:spPr>
          <a:xfrm>
            <a:off x="539552" y="5013176"/>
            <a:ext cx="7920880" cy="1152128"/>
          </a:xfrm>
        </p:spPr>
        <p:txBody>
          <a:bodyPr>
            <a:noAutofit/>
          </a:bodyPr>
          <a:lstStyle/>
          <a:p>
            <a:pPr>
              <a:lnSpc>
                <a:spcPct val="110000"/>
              </a:lnSpc>
            </a:pPr>
            <a:r>
              <a:rPr lang="el-GR" altLang="el-GR" dirty="0"/>
              <a:t>Παιδιά και νηπιαγωγός προσπαθούν να φτιάξουν ένα </a:t>
            </a:r>
            <a:r>
              <a:rPr lang="el-GR" altLang="el-GR" dirty="0" err="1"/>
              <a:t>πόστερ</a:t>
            </a:r>
            <a:r>
              <a:rPr lang="el-GR" altLang="el-GR" dirty="0"/>
              <a:t> Προστασίας του Περιβάλλοντος. Σ’ αυτό υπάρχουν γραμμένες συγκεκριμένες πράξεις που είτε πρέπει να γίνονται είτε να αποφεύγονται. </a:t>
            </a:r>
          </a:p>
          <a:p>
            <a:pPr>
              <a:lnSpc>
                <a:spcPct val="110000"/>
              </a:lnSpc>
            </a:pPr>
            <a:endParaRPr lang="el-GR" dirty="0"/>
          </a:p>
        </p:txBody>
      </p:sp>
      <p:sp>
        <p:nvSpPr>
          <p:cNvPr id="2" name="Τίτλος 1"/>
          <p:cNvSpPr>
            <a:spLocks noGrp="1"/>
          </p:cNvSpPr>
          <p:nvPr>
            <p:ph type="title"/>
          </p:nvPr>
        </p:nvSpPr>
        <p:spPr/>
        <p:txBody>
          <a:bodyPr>
            <a:normAutofit/>
          </a:bodyPr>
          <a:lstStyle/>
          <a:p>
            <a:r>
              <a:rPr lang="el-GR" altLang="el-GR" dirty="0"/>
              <a:t>«</a:t>
            </a:r>
            <a:r>
              <a:rPr lang="el-GR" altLang="el-GR" dirty="0" smtClean="0"/>
              <a:t>ΝΑ - </a:t>
            </a:r>
            <a:r>
              <a:rPr lang="el-GR" altLang="el-GR" dirty="0"/>
              <a:t>ΔΕΝ</a:t>
            </a:r>
            <a:r>
              <a:rPr lang="el-GR" altLang="el-GR" dirty="0" smtClean="0"/>
              <a:t>» (1/3)</a:t>
            </a:r>
            <a:endParaRPr lang="el-GR" dirty="0"/>
          </a:p>
        </p:txBody>
      </p:sp>
    </p:spTree>
    <p:extLst>
      <p:ext uri="{BB962C8B-B14F-4D97-AF65-F5344CB8AC3E}">
        <p14:creationId xmlns:p14="http://schemas.microsoft.com/office/powerpoint/2010/main" val="32968236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altLang="el-GR" dirty="0"/>
              <a:t>«ΝΑ - ΔΕΝ» </a:t>
            </a:r>
            <a:r>
              <a:rPr lang="el-GR" altLang="el-GR" dirty="0" smtClean="0"/>
              <a:t>(2/3)</a:t>
            </a:r>
            <a:endParaRPr lang="el-GR" dirty="0"/>
          </a:p>
        </p:txBody>
      </p:sp>
      <p:sp>
        <p:nvSpPr>
          <p:cNvPr id="6" name="Θέση περιεχομένου 5"/>
          <p:cNvSpPr>
            <a:spLocks noGrp="1"/>
          </p:cNvSpPr>
          <p:nvPr>
            <p:ph sz="half" idx="1"/>
          </p:nvPr>
        </p:nvSpPr>
        <p:spPr/>
        <p:txBody>
          <a:bodyPr>
            <a:noAutofit/>
          </a:bodyPr>
          <a:lstStyle/>
          <a:p>
            <a:pPr marL="0" indent="0">
              <a:buNone/>
            </a:pPr>
            <a:r>
              <a:rPr lang="el-GR" altLang="el-GR" sz="2400" dirty="0"/>
              <a:t>Τα παιδιά κρατούν στα χέρια τους καρτελίτσες με </a:t>
            </a:r>
            <a:r>
              <a:rPr lang="el-GR" altLang="el-GR" sz="2400" dirty="0" smtClean="0"/>
              <a:t>«ΔΕΝ» </a:t>
            </a:r>
            <a:r>
              <a:rPr lang="el-GR" altLang="el-GR" sz="2400" dirty="0"/>
              <a:t>και </a:t>
            </a:r>
            <a:r>
              <a:rPr lang="el-GR" altLang="el-GR" sz="2400" dirty="0" smtClean="0"/>
              <a:t>«ΝΑ» </a:t>
            </a:r>
            <a:r>
              <a:rPr lang="el-GR" altLang="el-GR" sz="2400" dirty="0"/>
              <a:t>και όταν συζητήσουν κι αποφασίσουν πού ταιριάζουν, τις συμπληρώνουν πάνω στον Πίνακα. Στη συνέχεια εικονογραφούν, μερικές φορές και με την τεχνική του κολλάζ, την αντίστοιχη εντολή.</a:t>
            </a:r>
          </a:p>
          <a:p>
            <a:endParaRPr lang="el-GR" sz="2400" dirty="0"/>
          </a:p>
        </p:txBody>
      </p:sp>
      <p:pic>
        <p:nvPicPr>
          <p:cNvPr id="8" name="Picture 3" descr="Καρτέλες και πίνακ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10493"/>
            <a:ext cx="4038600" cy="43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3781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«ΝΑ - ΔΕΝ» </a:t>
            </a:r>
            <a:r>
              <a:rPr lang="el-GR" altLang="el-GR" dirty="0" smtClean="0"/>
              <a:t>(3/3)</a:t>
            </a:r>
            <a:endParaRPr lang="el-GR" dirty="0"/>
          </a:p>
        </p:txBody>
      </p:sp>
      <p:sp>
        <p:nvSpPr>
          <p:cNvPr id="3" name="Θέση περιεχομένου 2"/>
          <p:cNvSpPr>
            <a:spLocks noGrp="1"/>
          </p:cNvSpPr>
          <p:nvPr>
            <p:ph sz="half" idx="1"/>
          </p:nvPr>
        </p:nvSpPr>
        <p:spPr/>
        <p:txBody>
          <a:bodyPr/>
          <a:lstStyle/>
          <a:p>
            <a:pPr marL="0" indent="0">
              <a:buNone/>
            </a:pPr>
            <a:r>
              <a:rPr lang="el-GR" altLang="el-GR" dirty="0"/>
              <a:t>Στη συνέχεια εικονογραφούν, μερικές φορές και με την τεχνική του κολλάζ, την αντίστοιχη εντολή.</a:t>
            </a:r>
          </a:p>
          <a:p>
            <a:endParaRPr lang="el-GR" dirty="0"/>
          </a:p>
        </p:txBody>
      </p:sp>
      <p:pic>
        <p:nvPicPr>
          <p:cNvPr id="5" name="Content Placeholder 4" descr="Κολάζ"/>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80650" y="1600200"/>
            <a:ext cx="39737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1288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smtClean="0"/>
              <a:t>Ακόμη…</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600" dirty="0" smtClean="0"/>
              <a:t>… όταν </a:t>
            </a:r>
            <a:r>
              <a:rPr lang="el-GR" altLang="el-GR" sz="2600" dirty="0"/>
              <a:t>παραμονές της 28ης τα παιδιά γράφουν και διαβάζουν το ΟΧΙ, η ενασχόληση με τους λογαριασμούς του ΟΤΕ την επομένη της εθνικής επετείου θα τα βοηθήσει να συνειδητοποιήσουν πώς λειτουργούν τα αλφαβητικά συστήματα γραφής. </a:t>
            </a:r>
          </a:p>
          <a:p>
            <a:endParaRPr lang="el-GR" sz="2600" dirty="0"/>
          </a:p>
        </p:txBody>
      </p:sp>
      <p:pic>
        <p:nvPicPr>
          <p:cNvPr id="12" name="Θέση περιεχομένου 11" descr="Τα δικά μας όχ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46429" y="1600200"/>
            <a:ext cx="3842142" cy="4133055"/>
          </a:xfrm>
        </p:spPr>
      </p:pic>
    </p:spTree>
    <p:extLst>
      <p:ext uri="{BB962C8B-B14F-4D97-AF65-F5344CB8AC3E}">
        <p14:creationId xmlns:p14="http://schemas.microsoft.com/office/powerpoint/2010/main" val="13315116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Θέση πινάκων αναφοράς (1/3)</a:t>
            </a:r>
            <a:endParaRPr lang="el-GR" dirty="0"/>
          </a:p>
        </p:txBody>
      </p:sp>
      <p:sp>
        <p:nvSpPr>
          <p:cNvPr id="3" name="Θέση περιεχομένου 2"/>
          <p:cNvSpPr>
            <a:spLocks noGrp="1"/>
          </p:cNvSpPr>
          <p:nvPr>
            <p:ph idx="1"/>
          </p:nvPr>
        </p:nvSpPr>
        <p:spPr/>
        <p:txBody>
          <a:bodyPr>
            <a:normAutofit/>
          </a:bodyPr>
          <a:lstStyle/>
          <a:p>
            <a:pPr marL="0" indent="0">
              <a:buNone/>
            </a:pPr>
            <a:r>
              <a:rPr lang="el-GR" dirty="0"/>
              <a:t>Οι Πίνακες Αναφοράς τοποθετούνται στο ύψος του ματιού των παιδιών και όχι πολύ ψηλά ή πολύ χαμηλά. Εκείνοι μάλιστα που χρησιμοποιούνται περισσότερο, κατά προτίμηση, βρίσκονται κοντά στα τραπεζάκια εργασίας των παιδιών.</a:t>
            </a:r>
          </a:p>
          <a:p>
            <a:endParaRPr lang="el-GR" dirty="0"/>
          </a:p>
        </p:txBody>
      </p:sp>
    </p:spTree>
    <p:extLst>
      <p:ext uri="{BB962C8B-B14F-4D97-AF65-F5344CB8AC3E}">
        <p14:creationId xmlns:p14="http://schemas.microsoft.com/office/powerpoint/2010/main" val="26199251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Θέση πινάκων αναφοράς </a:t>
            </a:r>
            <a:r>
              <a:rPr lang="el-GR" dirty="0" smtClean="0"/>
              <a:t>(2/3)</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dirty="0"/>
              <a:t>Στη συγκεκριμένη τάξη, τα καιρικά φαινόμενα είναι πολύ ψηλά για να λειτουργήσουν ως πίνακας αναφοράς, ενώ τα γεωμετρικά σχήματα πολύ </a:t>
            </a:r>
            <a:r>
              <a:rPr lang="el-GR" dirty="0" err="1"/>
              <a:t>πολύ</a:t>
            </a:r>
            <a:r>
              <a:rPr lang="el-GR" dirty="0"/>
              <a:t> χαμηλά.</a:t>
            </a:r>
          </a:p>
          <a:p>
            <a:pPr marL="0" indent="0">
              <a:buNone/>
            </a:pPr>
            <a:endParaRPr lang="el-GR" dirty="0"/>
          </a:p>
        </p:txBody>
      </p:sp>
      <p:pic>
        <p:nvPicPr>
          <p:cNvPr id="5" name="Picture 3" descr="ΠΑΡΕΟΥΛΑ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600200"/>
            <a:ext cx="375475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3997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Θέση πινάκων αναφοράς </a:t>
            </a:r>
            <a:r>
              <a:rPr lang="el-GR" dirty="0" smtClean="0"/>
              <a:t>(3/3</a:t>
            </a:r>
            <a:r>
              <a:rPr lang="el-GR" dirty="0"/>
              <a:t>)</a:t>
            </a:r>
          </a:p>
        </p:txBody>
      </p:sp>
      <p:sp>
        <p:nvSpPr>
          <p:cNvPr id="3" name="Θέση περιεχομένου 2"/>
          <p:cNvSpPr>
            <a:spLocks noGrp="1"/>
          </p:cNvSpPr>
          <p:nvPr>
            <p:ph sz="half" idx="1"/>
          </p:nvPr>
        </p:nvSpPr>
        <p:spPr/>
        <p:txBody>
          <a:bodyPr>
            <a:normAutofit/>
          </a:bodyPr>
          <a:lstStyle/>
          <a:p>
            <a:pPr marL="0" indent="0">
              <a:buNone/>
            </a:pPr>
            <a:r>
              <a:rPr lang="el-GR" dirty="0" smtClean="0"/>
              <a:t>Όπως </a:t>
            </a:r>
            <a:r>
              <a:rPr lang="el-GR" dirty="0"/>
              <a:t>άλλωστε αποδεικνύει και η φωτογραφία, σε τοίχους ‘βαρυφορτωμένους’ με πλήθος ερεθισμάτων η παρατήρηση του γραπτού λόγου καθίσταται ιδιαίτερα προβληματική. </a:t>
            </a:r>
          </a:p>
          <a:p>
            <a:pPr marL="0" indent="0">
              <a:buNone/>
            </a:pPr>
            <a:endParaRPr lang="el-GR" dirty="0"/>
          </a:p>
        </p:txBody>
      </p:sp>
      <p:pic>
        <p:nvPicPr>
          <p:cNvPr id="5" name="Picture 3" descr="ΠΑΡΕΟΥΛΑ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600200"/>
            <a:ext cx="375475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4416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Καρτέλες πινάκων αναφοράς</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altLang="el-GR" sz="2600" dirty="0"/>
              <a:t>Οι καρτέλες με τις γραπτές λέξεις στους Πίνακες Αναφοράς καλό είναι να είναι κινητές, στερεωμένες με </a:t>
            </a:r>
            <a:r>
              <a:rPr lang="el-GR" altLang="el-GR" sz="2600" dirty="0" err="1"/>
              <a:t>κριτς</a:t>
            </a:r>
            <a:r>
              <a:rPr lang="el-GR" altLang="el-GR" sz="2600" dirty="0"/>
              <a:t> </a:t>
            </a:r>
            <a:r>
              <a:rPr lang="el-GR" altLang="el-GR" sz="2600" dirty="0" err="1"/>
              <a:t>κρατς</a:t>
            </a:r>
            <a:r>
              <a:rPr lang="el-GR" altLang="el-GR" sz="2600" dirty="0"/>
              <a:t>. Έτσι, μεταφέρονται εύκολα στα τραπεζάκια των παιδιών και χρησιμεύουν ως πρότυπο στα δικά τους γραπτά.</a:t>
            </a:r>
          </a:p>
          <a:p>
            <a:endParaRPr lang="el-GR" sz="2600" dirty="0"/>
          </a:p>
        </p:txBody>
      </p:sp>
      <p:pic>
        <p:nvPicPr>
          <p:cNvPr id="6" name="Picture 3" descr="καρτέλες με γραπτές λέξεις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8200" y="1772816"/>
            <a:ext cx="4038600" cy="35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6852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Υλικό φτιαγμένο από τα παιδιά</a:t>
            </a:r>
            <a:br>
              <a:rPr lang="el-GR" dirty="0"/>
            </a:br>
            <a:r>
              <a:rPr lang="el-GR" dirty="0"/>
              <a:t>ή με τη βοήθεια των παιδιών</a:t>
            </a:r>
          </a:p>
        </p:txBody>
      </p:sp>
      <p:sp>
        <p:nvSpPr>
          <p:cNvPr id="5" name="Θέση περιεχομένου 4"/>
          <p:cNvSpPr>
            <a:spLocks noGrp="1"/>
          </p:cNvSpPr>
          <p:nvPr>
            <p:ph sz="half" idx="1"/>
          </p:nvPr>
        </p:nvSpPr>
        <p:spPr/>
        <p:txBody>
          <a:bodyPr/>
          <a:lstStyle/>
          <a:p>
            <a:r>
              <a:rPr lang="el-GR" altLang="el-GR" dirty="0"/>
              <a:t>Το θέμα σχετίζεται με το αγωνιώδες ερώτημα </a:t>
            </a:r>
            <a:r>
              <a:rPr lang="el-GR" altLang="el-GR" dirty="0" smtClean="0"/>
              <a:t> </a:t>
            </a:r>
            <a:r>
              <a:rPr lang="el-GR" altLang="el-GR" b="1" dirty="0" smtClean="0"/>
              <a:t>ΠΟΙΟΣ </a:t>
            </a:r>
            <a:r>
              <a:rPr lang="el-GR" altLang="el-GR" b="1" dirty="0"/>
              <a:t>ΓΡΑΦΕΙ</a:t>
            </a:r>
            <a:r>
              <a:rPr lang="el-GR" altLang="el-GR" b="1" dirty="0" smtClean="0"/>
              <a:t>;</a:t>
            </a:r>
            <a:endParaRPr lang="el-GR" altLang="el-GR" dirty="0"/>
          </a:p>
          <a:p>
            <a:endParaRPr lang="el-GR" dirty="0"/>
          </a:p>
        </p:txBody>
      </p:sp>
      <p:pic>
        <p:nvPicPr>
          <p:cNvPr id="21506" name="Picture 2" descr="Μολύβι"/>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664" y="4112920"/>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sz="half" idx="2"/>
          </p:nvPr>
        </p:nvSpPr>
        <p:spPr/>
        <p:txBody>
          <a:bodyPr/>
          <a:lstStyle/>
          <a:p>
            <a:r>
              <a:rPr lang="el-GR" altLang="el-GR" dirty="0"/>
              <a:t>Η απάντησή του πάλι σχετίζεται με το ερώτημα </a:t>
            </a:r>
            <a:r>
              <a:rPr lang="el-GR" altLang="el-GR" b="1" dirty="0"/>
              <a:t>ΠΟΙΟΣ ΔΙΑΒΑΖΕΙ;</a:t>
            </a:r>
          </a:p>
          <a:p>
            <a:endParaRPr lang="el-GR" dirty="0"/>
          </a:p>
        </p:txBody>
      </p:sp>
      <p:pic>
        <p:nvPicPr>
          <p:cNvPr id="21508" name="Picture 4" descr="Βιβλίο"/>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3960" y="3685808"/>
            <a:ext cx="1790328" cy="17903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6613" y="5525772"/>
            <a:ext cx="645731" cy="360040"/>
          </a:xfrm>
          <a:prstGeom prst="rect">
            <a:avLst/>
          </a:prstGeom>
        </p:spPr>
        <p:txBody>
          <a:bodyPr vert="horz" wrap="square" lIns="91440" tIns="45720" rIns="91440" bIns="45720" rtlCol="0" anchor="ctr">
            <a:noAutofit/>
          </a:bodyPr>
          <a:lstStyle/>
          <a:p>
            <a:r>
              <a:rPr lang="el-GR" b="1" dirty="0" smtClean="0">
                <a:latin typeface="+mj-lt"/>
              </a:rPr>
              <a:t>[25]</a:t>
            </a:r>
          </a:p>
        </p:txBody>
      </p:sp>
      <p:sp>
        <p:nvSpPr>
          <p:cNvPr id="8" name="TextBox 7"/>
          <p:cNvSpPr txBox="1"/>
          <p:nvPr/>
        </p:nvSpPr>
        <p:spPr>
          <a:xfrm>
            <a:off x="6014501" y="5498152"/>
            <a:ext cx="645731" cy="360040"/>
          </a:xfrm>
          <a:prstGeom prst="rect">
            <a:avLst/>
          </a:prstGeom>
        </p:spPr>
        <p:txBody>
          <a:bodyPr vert="horz" wrap="square" lIns="91440" tIns="45720" rIns="91440" bIns="45720" rtlCol="0" anchor="ctr">
            <a:noAutofit/>
          </a:bodyPr>
          <a:lstStyle/>
          <a:p>
            <a:r>
              <a:rPr lang="el-GR" b="1" dirty="0" smtClean="0">
                <a:latin typeface="+mj-lt"/>
              </a:rPr>
              <a:t>[26]</a:t>
            </a:r>
          </a:p>
        </p:txBody>
      </p:sp>
    </p:spTree>
    <p:custDataLst>
      <p:tags r:id="rId1"/>
    </p:custDataLst>
    <p:extLst>
      <p:ext uri="{BB962C8B-B14F-4D97-AF65-F5344CB8AC3E}">
        <p14:creationId xmlns:p14="http://schemas.microsoft.com/office/powerpoint/2010/main" val="38703884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Πότε γράφουν τα παιδιά; (1/7)</a:t>
            </a:r>
            <a:endParaRPr lang="el-GR" dirty="0"/>
          </a:p>
        </p:txBody>
      </p:sp>
      <p:sp>
        <p:nvSpPr>
          <p:cNvPr id="3" name="Θέση περιεχομένου 2"/>
          <p:cNvSpPr>
            <a:spLocks noGrp="1"/>
          </p:cNvSpPr>
          <p:nvPr>
            <p:ph sz="half" idx="1"/>
          </p:nvPr>
        </p:nvSpPr>
        <p:spPr/>
        <p:txBody>
          <a:bodyPr/>
          <a:lstStyle/>
          <a:p>
            <a:pPr marL="0" indent="0">
              <a:buNone/>
            </a:pPr>
            <a:r>
              <a:rPr lang="el-GR" altLang="el-GR" dirty="0"/>
              <a:t>Γενικά θα λέγαμε ότι:</a:t>
            </a:r>
          </a:p>
          <a:p>
            <a:r>
              <a:rPr lang="el-GR" altLang="el-GR" dirty="0"/>
              <a:t>Τα παιδιά γράφουν μόνο όταν </a:t>
            </a:r>
            <a:r>
              <a:rPr lang="el-GR" altLang="el-GR" b="1" dirty="0"/>
              <a:t>κανένας</a:t>
            </a:r>
            <a:r>
              <a:rPr lang="el-GR" altLang="el-GR" dirty="0"/>
              <a:t> δεν πρόκειται να διαβάσει το κείμενο.</a:t>
            </a:r>
          </a:p>
          <a:p>
            <a:r>
              <a:rPr lang="el-GR" altLang="el-GR" dirty="0"/>
              <a:t>Σε όλες τις άλλες περιπτώσεις γράφει η νηπιαγωγός. </a:t>
            </a:r>
          </a:p>
          <a:p>
            <a:endParaRPr lang="el-GR" dirty="0"/>
          </a:p>
        </p:txBody>
      </p:sp>
      <p:pic>
        <p:nvPicPr>
          <p:cNvPr id="5" name="Picture 5" descr="ΣΣ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44824"/>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371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a:t>Μετάβαση… </a:t>
            </a:r>
            <a:r>
              <a:rPr lang="el-GR" dirty="0" smtClean="0"/>
              <a:t>(3/4</a:t>
            </a:r>
            <a:r>
              <a:rPr lang="el-GR" dirty="0"/>
              <a:t>)</a:t>
            </a:r>
          </a:p>
        </p:txBody>
      </p:sp>
      <p:sp>
        <p:nvSpPr>
          <p:cNvPr id="11" name="Θέση κειμένου 10"/>
          <p:cNvSpPr>
            <a:spLocks noGrp="1"/>
          </p:cNvSpPr>
          <p:nvPr>
            <p:ph type="body" idx="1"/>
          </p:nvPr>
        </p:nvSpPr>
        <p:spPr>
          <a:xfrm>
            <a:off x="457200" y="1574254"/>
            <a:ext cx="4690864" cy="639762"/>
          </a:xfrm>
        </p:spPr>
        <p:txBody>
          <a:bodyPr>
            <a:noAutofit/>
          </a:bodyPr>
          <a:lstStyle/>
          <a:p>
            <a:r>
              <a:rPr lang="el-GR" altLang="el-GR" dirty="0"/>
              <a:t>… στα </a:t>
            </a:r>
            <a:r>
              <a:rPr lang="el-GR" altLang="el-GR" dirty="0" smtClean="0"/>
              <a:t>τυχαία </a:t>
            </a:r>
            <a:r>
              <a:rPr lang="el-GR" altLang="el-GR" dirty="0"/>
              <a:t>αποδεκτά </a:t>
            </a:r>
            <a:r>
              <a:rPr lang="el-GR" altLang="el-GR" dirty="0" smtClean="0"/>
              <a:t>γράμματα. </a:t>
            </a:r>
            <a:endParaRPr lang="el-GR" dirty="0"/>
          </a:p>
        </p:txBody>
      </p:sp>
      <p:pic>
        <p:nvPicPr>
          <p:cNvPr id="8" name="Picture 10" descr="παράδειγμα με τυχαία γράμμα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1042" y="2793524"/>
            <a:ext cx="4032504" cy="272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παράδειγμα με τυχαία γράμματα"/>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bwMode="auto">
          <a:xfrm>
            <a:off x="4645025" y="2882357"/>
            <a:ext cx="4041775" cy="254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81806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a:xfrm>
            <a:off x="457200" y="1556792"/>
            <a:ext cx="3250704" cy="4608512"/>
          </a:xfrm>
        </p:spPr>
        <p:txBody>
          <a:bodyPr>
            <a:noAutofit/>
          </a:bodyPr>
          <a:lstStyle/>
          <a:p>
            <a:r>
              <a:rPr lang="el-GR" altLang="el-GR" sz="2600" dirty="0"/>
              <a:t>Γιατί ποιος θα μπορέσει ποτέ να χρησιμοποιήσει τον κατάλογο και να πάρει τηλέφωνο τον Κέβιν, όταν ο ίδιος έχει γράψει και το όνομά του και το τηλέφωνό του στον τηλεφωνικό κατάλογο της τάξης;</a:t>
            </a:r>
          </a:p>
          <a:p>
            <a:endParaRPr lang="el-GR" sz="2600" dirty="0"/>
          </a:p>
        </p:txBody>
      </p:sp>
      <p:sp>
        <p:nvSpPr>
          <p:cNvPr id="6" name="Τίτλος 5"/>
          <p:cNvSpPr>
            <a:spLocks noGrp="1"/>
          </p:cNvSpPr>
          <p:nvPr>
            <p:ph type="title"/>
          </p:nvPr>
        </p:nvSpPr>
        <p:spPr/>
        <p:txBody>
          <a:bodyPr/>
          <a:lstStyle/>
          <a:p>
            <a:r>
              <a:rPr lang="el-GR" dirty="0"/>
              <a:t>Πότε γράφουν τα παιδιά; </a:t>
            </a:r>
            <a:r>
              <a:rPr lang="el-GR" dirty="0" smtClean="0"/>
              <a:t>(2/7</a:t>
            </a:r>
            <a:r>
              <a:rPr lang="el-GR" dirty="0"/>
              <a:t>)</a:t>
            </a:r>
          </a:p>
        </p:txBody>
      </p:sp>
      <p:pic>
        <p:nvPicPr>
          <p:cNvPr id="8" name="Picture 4" descr="Τηλεφωνικός κατάλογο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851919" y="1700808"/>
            <a:ext cx="4843847" cy="4248472"/>
          </a:xfrm>
        </p:spPr>
      </p:pic>
    </p:spTree>
    <p:extLst>
      <p:ext uri="{BB962C8B-B14F-4D97-AF65-F5344CB8AC3E}">
        <p14:creationId xmlns:p14="http://schemas.microsoft.com/office/powerpoint/2010/main" val="11928542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a:xfrm>
            <a:off x="457200" y="1556792"/>
            <a:ext cx="3013941" cy="4608512"/>
          </a:xfrm>
        </p:spPr>
        <p:txBody>
          <a:bodyPr>
            <a:normAutofit/>
          </a:bodyPr>
          <a:lstStyle/>
          <a:p>
            <a:r>
              <a:rPr lang="el-GR" altLang="el-GR" sz="2400" dirty="0"/>
              <a:t>Και αλίμονο σε εκείνον που θα ελέγξει την υπηρεσία τακτοποίησης των τραπεζιών της Δευτέρας και της </a:t>
            </a:r>
            <a:r>
              <a:rPr lang="el-GR" altLang="el-GR" sz="2400" dirty="0" smtClean="0"/>
              <a:t>Τρίτης</a:t>
            </a:r>
            <a:r>
              <a:rPr lang="el-GR" altLang="el-GR" sz="2400" dirty="0"/>
              <a:t>!</a:t>
            </a:r>
          </a:p>
          <a:p>
            <a:endParaRPr lang="el-GR" sz="2400" dirty="0"/>
          </a:p>
        </p:txBody>
      </p:sp>
      <p:sp>
        <p:nvSpPr>
          <p:cNvPr id="4" name="Τίτλος 3"/>
          <p:cNvSpPr>
            <a:spLocks noGrp="1"/>
          </p:cNvSpPr>
          <p:nvPr>
            <p:ph type="title"/>
          </p:nvPr>
        </p:nvSpPr>
        <p:spPr/>
        <p:txBody>
          <a:bodyPr/>
          <a:lstStyle/>
          <a:p>
            <a:r>
              <a:rPr lang="el-GR" dirty="0"/>
              <a:t>Πότε γράφουν τα παιδιά; </a:t>
            </a:r>
            <a:r>
              <a:rPr lang="el-GR" dirty="0" smtClean="0"/>
              <a:t>(3/7</a:t>
            </a:r>
            <a:r>
              <a:rPr lang="el-GR" dirty="0"/>
              <a:t>)</a:t>
            </a:r>
          </a:p>
        </p:txBody>
      </p:sp>
      <p:pic>
        <p:nvPicPr>
          <p:cNvPr id="5" name="Picture 6" descr="Καθηκοντολόγιο"/>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a:xfrm>
            <a:off x="3851920" y="1700808"/>
            <a:ext cx="4834880" cy="3528392"/>
          </a:xfrm>
        </p:spPr>
      </p:pic>
    </p:spTree>
    <p:extLst>
      <p:ext uri="{BB962C8B-B14F-4D97-AF65-F5344CB8AC3E}">
        <p14:creationId xmlns:p14="http://schemas.microsoft.com/office/powerpoint/2010/main" val="32193121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Πότε γράφουν τα παιδιά; </a:t>
            </a:r>
            <a:r>
              <a:rPr lang="el-GR" dirty="0" smtClean="0"/>
              <a:t>(4/7</a:t>
            </a:r>
            <a:r>
              <a:rPr lang="el-GR" dirty="0"/>
              <a:t>)</a:t>
            </a:r>
          </a:p>
        </p:txBody>
      </p:sp>
      <p:sp>
        <p:nvSpPr>
          <p:cNvPr id="3" name="Θέση κειμένου 2"/>
          <p:cNvSpPr>
            <a:spLocks noGrp="1"/>
          </p:cNvSpPr>
          <p:nvPr>
            <p:ph sz="half" idx="1"/>
          </p:nvPr>
        </p:nvSpPr>
        <p:spPr/>
        <p:txBody>
          <a:bodyPr>
            <a:normAutofit/>
          </a:bodyPr>
          <a:lstStyle/>
          <a:p>
            <a:pPr marL="0" indent="0">
              <a:buNone/>
            </a:pPr>
            <a:r>
              <a:rPr lang="el-GR" altLang="el-GR" dirty="0"/>
              <a:t>Όταν η παιδική γραφή είναι ‘αναγνώσιμη’, τότε δεν υπάρχει ιδιαίτερος λόγος να μη γράφουν και τα παιδιά. Φτάνει το κείμενο που θα δώσουν να μην προορίζεται για εκτεταμένη και συχνή ‘χρήση’ από τους μαθητές.</a:t>
            </a:r>
          </a:p>
          <a:p>
            <a:endParaRPr lang="el-GR" dirty="0"/>
          </a:p>
        </p:txBody>
      </p:sp>
      <p:pic>
        <p:nvPicPr>
          <p:cNvPr id="8" name="Picture 6" descr="CIMG0403"/>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932040" y="1772816"/>
            <a:ext cx="3433482" cy="343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2956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l-GR" altLang="el-GR" sz="2600" dirty="0"/>
              <a:t>Για παράδειγμα, οι κλήροι με τα ονόματά τους που θα χρησιμεύσουν όλο το χρόνο σε πλήθος δραστηριοτήτων καλό είναι να είναι γραμμένοι από τη νηπιαγωγό. </a:t>
            </a:r>
          </a:p>
          <a:p>
            <a:endParaRPr lang="el-GR" sz="2600" dirty="0"/>
          </a:p>
        </p:txBody>
      </p:sp>
      <p:sp>
        <p:nvSpPr>
          <p:cNvPr id="4" name="Τίτλος 3"/>
          <p:cNvSpPr>
            <a:spLocks noGrp="1"/>
          </p:cNvSpPr>
          <p:nvPr>
            <p:ph type="title"/>
          </p:nvPr>
        </p:nvSpPr>
        <p:spPr/>
        <p:txBody>
          <a:bodyPr/>
          <a:lstStyle/>
          <a:p>
            <a:r>
              <a:rPr lang="el-GR" dirty="0"/>
              <a:t>Πότε γράφουν τα παιδιά; </a:t>
            </a:r>
            <a:r>
              <a:rPr lang="el-GR" dirty="0" smtClean="0"/>
              <a:t>(5/7</a:t>
            </a:r>
            <a:r>
              <a:rPr lang="el-GR" dirty="0"/>
              <a:t>)</a:t>
            </a:r>
          </a:p>
        </p:txBody>
      </p:sp>
      <p:pic>
        <p:nvPicPr>
          <p:cNvPr id="5" name="Picture 6" descr="Κλήρο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966082" y="1700808"/>
            <a:ext cx="4720718" cy="403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5105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Εισιτήριο"/>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l="-229" r="-239"/>
          <a:stretch/>
        </p:blipFill>
        <p:spPr bwMode="auto">
          <a:xfrm>
            <a:off x="755576" y="1916832"/>
            <a:ext cx="7560840" cy="253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κειμένου 6"/>
          <p:cNvSpPr>
            <a:spLocks noGrp="1"/>
          </p:cNvSpPr>
          <p:nvPr>
            <p:ph type="body" sz="half" idx="2"/>
          </p:nvPr>
        </p:nvSpPr>
        <p:spPr>
          <a:xfrm>
            <a:off x="827584" y="4725144"/>
            <a:ext cx="7416824" cy="1015008"/>
          </a:xfrm>
        </p:spPr>
        <p:txBody>
          <a:bodyPr>
            <a:noAutofit/>
          </a:bodyPr>
          <a:lstStyle/>
          <a:p>
            <a:r>
              <a:rPr lang="el-GR" altLang="el-GR" sz="2400" dirty="0"/>
              <a:t>Ένα εισιτήριο για να χρησιμοποιηθεί σε συμβολικό παιχνίδι ενδέχεται να γραφεί σε κάποια σημεία και από τα παιδιά. </a:t>
            </a:r>
          </a:p>
          <a:p>
            <a:endParaRPr lang="el-GR" sz="2400" dirty="0"/>
          </a:p>
        </p:txBody>
      </p:sp>
      <p:sp>
        <p:nvSpPr>
          <p:cNvPr id="6" name="Τίτλος 5"/>
          <p:cNvSpPr>
            <a:spLocks noGrp="1"/>
          </p:cNvSpPr>
          <p:nvPr>
            <p:ph type="title"/>
          </p:nvPr>
        </p:nvSpPr>
        <p:spPr/>
        <p:txBody>
          <a:bodyPr/>
          <a:lstStyle/>
          <a:p>
            <a:r>
              <a:rPr lang="el-GR" dirty="0"/>
              <a:t>Πότε γράφουν τα παιδιά; </a:t>
            </a:r>
            <a:r>
              <a:rPr lang="el-GR" dirty="0" smtClean="0"/>
              <a:t>(6/7</a:t>
            </a:r>
            <a:r>
              <a:rPr lang="el-GR" dirty="0"/>
              <a:t>)</a:t>
            </a:r>
          </a:p>
        </p:txBody>
      </p:sp>
    </p:spTree>
    <p:extLst>
      <p:ext uri="{BB962C8B-B14F-4D97-AF65-F5344CB8AC3E}">
        <p14:creationId xmlns:p14="http://schemas.microsoft.com/office/powerpoint/2010/main" val="340083968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Πρόσκληση"/>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a:xfrm>
            <a:off x="3544575" y="1700807"/>
            <a:ext cx="5142225" cy="4127955"/>
          </a:xfrm>
        </p:spPr>
      </p:pic>
      <p:sp>
        <p:nvSpPr>
          <p:cNvPr id="3" name="Θέση κειμένου 2"/>
          <p:cNvSpPr>
            <a:spLocks noGrp="1"/>
          </p:cNvSpPr>
          <p:nvPr>
            <p:ph type="body" sz="half" idx="2"/>
          </p:nvPr>
        </p:nvSpPr>
        <p:spPr/>
        <p:txBody>
          <a:bodyPr>
            <a:noAutofit/>
          </a:bodyPr>
          <a:lstStyle/>
          <a:p>
            <a:r>
              <a:rPr lang="el-GR" altLang="el-GR" sz="2400" dirty="0"/>
              <a:t>Αν κάποια παιδιά μπορούν να (</a:t>
            </a:r>
            <a:r>
              <a:rPr lang="el-GR" altLang="el-GR" sz="2400" dirty="0" err="1"/>
              <a:t>αντι</a:t>
            </a:r>
            <a:r>
              <a:rPr lang="el-GR" altLang="el-GR" sz="2400" dirty="0"/>
              <a:t>)γράψουν μια αναγνώσιμη πρόσκληση</a:t>
            </a:r>
            <a:r>
              <a:rPr lang="en-US" altLang="el-GR" sz="2400" dirty="0"/>
              <a:t>,</a:t>
            </a:r>
            <a:r>
              <a:rPr lang="el-GR" altLang="el-GR" sz="2400" dirty="0"/>
              <a:t> κανείς δεν θα τα εμποδίσει να το κάνουν.</a:t>
            </a:r>
          </a:p>
          <a:p>
            <a:endParaRPr lang="el-GR" sz="2400" dirty="0"/>
          </a:p>
        </p:txBody>
      </p:sp>
      <p:sp>
        <p:nvSpPr>
          <p:cNvPr id="6" name="Τίτλος 5"/>
          <p:cNvSpPr>
            <a:spLocks noGrp="1"/>
          </p:cNvSpPr>
          <p:nvPr>
            <p:ph type="title"/>
          </p:nvPr>
        </p:nvSpPr>
        <p:spPr/>
        <p:txBody>
          <a:bodyPr/>
          <a:lstStyle/>
          <a:p>
            <a:r>
              <a:rPr lang="el-GR" dirty="0"/>
              <a:t>Πότε γράφουν τα παιδιά; </a:t>
            </a:r>
            <a:r>
              <a:rPr lang="el-GR" dirty="0" smtClean="0"/>
              <a:t>(7/7</a:t>
            </a:r>
            <a:r>
              <a:rPr lang="el-GR" dirty="0"/>
              <a:t>)</a:t>
            </a:r>
          </a:p>
        </p:txBody>
      </p:sp>
    </p:spTree>
    <p:extLst>
      <p:ext uri="{BB962C8B-B14F-4D97-AF65-F5344CB8AC3E}">
        <p14:creationId xmlns:p14="http://schemas.microsoft.com/office/powerpoint/2010/main" val="264909635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Αναγνωστικές </a:t>
            </a:r>
            <a:r>
              <a:rPr lang="el-GR" dirty="0"/>
              <a:t/>
            </a:r>
            <a:br>
              <a:rPr lang="el-GR" dirty="0"/>
            </a:br>
            <a:r>
              <a:rPr lang="el-GR" dirty="0" smtClean="0"/>
              <a:t>δραστηριότητες/ασκήσεις</a:t>
            </a:r>
            <a:endParaRPr lang="el-GR" dirty="0"/>
          </a:p>
        </p:txBody>
      </p:sp>
      <p:sp>
        <p:nvSpPr>
          <p:cNvPr id="5" name="Θέση κειμένου 4"/>
          <p:cNvSpPr>
            <a:spLocks noGrp="1"/>
          </p:cNvSpPr>
          <p:nvPr>
            <p:ph type="body" idx="1"/>
          </p:nvPr>
        </p:nvSpPr>
        <p:spPr/>
        <p:txBody>
          <a:bodyPr/>
          <a:lstStyle/>
          <a:p>
            <a:endParaRPr lang="el-GR"/>
          </a:p>
        </p:txBody>
      </p:sp>
    </p:spTree>
    <p:extLst>
      <p:ext uri="{BB962C8B-B14F-4D97-AF65-F5344CB8AC3E}">
        <p14:creationId xmlns:p14="http://schemas.microsoft.com/office/powerpoint/2010/main" val="20335906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r>
              <a:rPr lang="el-GR" altLang="el-GR" dirty="0" smtClean="0"/>
              <a:t>Χαρακτηριστικά αναγνωστικών δραστηριοτήτων/ασκήσεων (1/11)</a:t>
            </a:r>
            <a:endParaRPr lang="el-GR" dirty="0"/>
          </a:p>
        </p:txBody>
      </p:sp>
      <p:sp>
        <p:nvSpPr>
          <p:cNvPr id="9" name="Θέση περιεχομένου 8"/>
          <p:cNvSpPr>
            <a:spLocks noGrp="1"/>
          </p:cNvSpPr>
          <p:nvPr>
            <p:ph sz="half" idx="1"/>
          </p:nvPr>
        </p:nvSpPr>
        <p:spPr/>
        <p:txBody>
          <a:bodyPr/>
          <a:lstStyle/>
          <a:p>
            <a:pPr marL="0" indent="0">
              <a:buNone/>
            </a:pPr>
            <a:r>
              <a:rPr lang="el-GR" altLang="el-GR" dirty="0"/>
              <a:t>Μια αναγνωστική </a:t>
            </a:r>
            <a:r>
              <a:rPr lang="el-GR" altLang="el-GR" dirty="0" smtClean="0"/>
              <a:t>δραστηριότητα/άσκηση </a:t>
            </a:r>
            <a:r>
              <a:rPr lang="el-GR" altLang="el-GR" dirty="0"/>
              <a:t>θα πρέπει για να είναι επιτυχής θα </a:t>
            </a:r>
            <a:r>
              <a:rPr lang="el-GR" altLang="el-GR" dirty="0" smtClean="0"/>
              <a:t>πρέπει:</a:t>
            </a:r>
            <a:r>
              <a:rPr lang="el-GR" altLang="el-GR" u="sng" dirty="0" smtClean="0"/>
              <a:t> </a:t>
            </a:r>
          </a:p>
          <a:p>
            <a:r>
              <a:rPr lang="el-GR" altLang="el-GR" dirty="0"/>
              <a:t>ν</a:t>
            </a:r>
            <a:r>
              <a:rPr lang="el-GR" altLang="el-GR" dirty="0" smtClean="0"/>
              <a:t>α </a:t>
            </a:r>
            <a:r>
              <a:rPr lang="el-GR" altLang="el-GR" dirty="0"/>
              <a:t>είναι εξ αρχής και να παραμένει μέχρι τέλους </a:t>
            </a:r>
            <a:r>
              <a:rPr lang="el-GR" altLang="el-GR" b="1" dirty="0"/>
              <a:t>αναγνωστική</a:t>
            </a:r>
            <a:r>
              <a:rPr lang="el-GR" altLang="el-GR" dirty="0"/>
              <a:t>. </a:t>
            </a:r>
          </a:p>
          <a:p>
            <a:pPr marL="0" indent="0">
              <a:buNone/>
            </a:pPr>
            <a:endParaRPr lang="el-GR" altLang="el-GR" u="sng" dirty="0"/>
          </a:p>
          <a:p>
            <a:endParaRPr lang="el-GR" dirty="0"/>
          </a:p>
        </p:txBody>
      </p:sp>
      <p:pic>
        <p:nvPicPr>
          <p:cNvPr id="7" name="Picture 2" descr="Εκκίνηση"/>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932040" y="1792224"/>
            <a:ext cx="3754760" cy="3927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9952" y="5345752"/>
            <a:ext cx="645731" cy="360040"/>
          </a:xfrm>
          <a:prstGeom prst="rect">
            <a:avLst/>
          </a:prstGeom>
        </p:spPr>
        <p:txBody>
          <a:bodyPr vert="horz" wrap="square" lIns="91440" tIns="45720" rIns="91440" bIns="45720" rtlCol="0" anchor="ctr">
            <a:noAutofit/>
          </a:bodyPr>
          <a:lstStyle/>
          <a:p>
            <a:r>
              <a:rPr lang="el-GR" b="1" dirty="0" smtClean="0">
                <a:latin typeface="+mj-lt"/>
              </a:rPr>
              <a:t>[27]</a:t>
            </a:r>
          </a:p>
        </p:txBody>
      </p:sp>
    </p:spTree>
    <p:custDataLst>
      <p:tags r:id="rId1"/>
    </p:custDataLst>
    <p:extLst>
      <p:ext uri="{BB962C8B-B14F-4D97-AF65-F5344CB8AC3E}">
        <p14:creationId xmlns:p14="http://schemas.microsoft.com/office/powerpoint/2010/main" val="33049678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p:txBody>
          <a:bodyPr>
            <a:normAutofit/>
          </a:bodyPr>
          <a:lstStyle/>
          <a:p>
            <a:r>
              <a:rPr lang="el-GR" altLang="el-GR" sz="2600" dirty="0"/>
              <a:t>Σε αυτήν τη συνταγή τα παιδιά μπορούν να εκτελέσουν τα διαδοχικά βήματα, απλώς παρατηρώντας τις εικόνες. Κανείς δε χρειάζεται πραγματικά να διαβάσει το γραπτό λόγο.</a:t>
            </a:r>
          </a:p>
          <a:p>
            <a:endParaRPr lang="el-GR" sz="2600" dirty="0"/>
          </a:p>
        </p:txBody>
      </p:sp>
      <p:sp>
        <p:nvSpPr>
          <p:cNvPr id="5" name="Τίτλος 4"/>
          <p:cNvSpPr>
            <a:spLocks noGrp="1"/>
          </p:cNvSpPr>
          <p:nvPr>
            <p:ph type="title"/>
          </p:nvPr>
        </p:nvSpPr>
        <p:spPr/>
        <p:txBody>
          <a:bodyPr>
            <a:normAutofit fontScale="90000"/>
          </a:bodyPr>
          <a:lstStyle/>
          <a:p>
            <a:r>
              <a:rPr lang="el-GR" dirty="0" smtClean="0"/>
              <a:t>Παράδειγμα μη επιτυχούς αναγνωστικής άσκησης (1/2)</a:t>
            </a:r>
            <a:endParaRPr lang="el-GR" dirty="0"/>
          </a:p>
        </p:txBody>
      </p:sp>
      <p:pic>
        <p:nvPicPr>
          <p:cNvPr id="8" name="Content Placeholder 7" descr="Τ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041813" y="1557338"/>
            <a:ext cx="46449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9354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descr="Καιρός και εποχές"/>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Θέση κειμένου 2"/>
          <p:cNvSpPr>
            <a:spLocks noGrp="1"/>
          </p:cNvSpPr>
          <p:nvPr>
            <p:ph type="body" sz="half" idx="2"/>
          </p:nvPr>
        </p:nvSpPr>
        <p:spPr>
          <a:xfrm>
            <a:off x="457200" y="5157192"/>
            <a:ext cx="8229600" cy="1015008"/>
          </a:xfrm>
        </p:spPr>
        <p:txBody>
          <a:bodyPr>
            <a:noAutofit/>
          </a:bodyPr>
          <a:lstStyle/>
          <a:p>
            <a:r>
              <a:rPr lang="el-GR" altLang="el-GR" dirty="0"/>
              <a:t>Ο Καιρός ή οι Εποχές σίγουρα δεν θεωρούνται επιτυχείς αναγνωστικές δραστηριότητες, αφού τα παιδιά, προκειμένου να τοποθετήσουν σωστά το βελάκι, ‘αγνοούν’ τις λέξεις και ‘διαβάζουν’ τις εικόνες.</a:t>
            </a:r>
          </a:p>
          <a:p>
            <a:endParaRPr lang="el-GR" dirty="0"/>
          </a:p>
        </p:txBody>
      </p:sp>
      <p:sp>
        <p:nvSpPr>
          <p:cNvPr id="7" name="Τίτλος 6"/>
          <p:cNvSpPr>
            <a:spLocks noGrp="1"/>
          </p:cNvSpPr>
          <p:nvPr>
            <p:ph type="title"/>
          </p:nvPr>
        </p:nvSpPr>
        <p:spPr/>
        <p:txBody>
          <a:bodyPr>
            <a:normAutofit fontScale="90000"/>
          </a:bodyPr>
          <a:lstStyle/>
          <a:p>
            <a:r>
              <a:rPr lang="el-GR" dirty="0"/>
              <a:t>Παράδειγμα μη επιτυχούς αναγνωστικής άσκησης </a:t>
            </a:r>
            <a:r>
              <a:rPr lang="el-GR" dirty="0" smtClean="0"/>
              <a:t>(2/2</a:t>
            </a:r>
            <a:r>
              <a:rPr lang="el-GR" dirty="0"/>
              <a:t>)</a:t>
            </a:r>
          </a:p>
        </p:txBody>
      </p:sp>
    </p:spTree>
    <p:extLst>
      <p:ext uri="{BB962C8B-B14F-4D97-AF65-F5344CB8AC3E}">
        <p14:creationId xmlns:p14="http://schemas.microsoft.com/office/powerpoint/2010/main" val="328538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a:t>Μετάβαση… </a:t>
            </a:r>
            <a:r>
              <a:rPr lang="el-GR" dirty="0" smtClean="0"/>
              <a:t>(4/4</a:t>
            </a:r>
            <a:r>
              <a:rPr lang="el-GR" dirty="0"/>
              <a:t>)</a:t>
            </a:r>
          </a:p>
        </p:txBody>
      </p:sp>
      <p:sp>
        <p:nvSpPr>
          <p:cNvPr id="11" name="Θέση κειμένου 10"/>
          <p:cNvSpPr>
            <a:spLocks noGrp="1"/>
          </p:cNvSpPr>
          <p:nvPr>
            <p:ph type="body" idx="1"/>
          </p:nvPr>
        </p:nvSpPr>
        <p:spPr/>
        <p:txBody>
          <a:bodyPr>
            <a:noAutofit/>
          </a:bodyPr>
          <a:lstStyle/>
          <a:p>
            <a:r>
              <a:rPr lang="el-GR" altLang="el-GR" dirty="0"/>
              <a:t>… </a:t>
            </a:r>
            <a:r>
              <a:rPr lang="el-GR" altLang="el-GR" dirty="0" smtClean="0"/>
              <a:t>στη συλλαβική γραφή. </a:t>
            </a:r>
            <a:endParaRPr lang="el-GR" dirty="0"/>
          </a:p>
        </p:txBody>
      </p:sp>
      <p:pic>
        <p:nvPicPr>
          <p:cNvPr id="4" name="Θέση περιεχομένου 3" descr="παράδειγμα συλλαβική γραφής"/>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tretch/>
        </p:blipFill>
        <p:spPr>
          <a:xfrm>
            <a:off x="457199" y="2348880"/>
            <a:ext cx="5327523" cy="3650656"/>
          </a:xfrm>
        </p:spPr>
      </p:pic>
      <p:sp>
        <p:nvSpPr>
          <p:cNvPr id="6" name="Θέση περιεχομένου 5"/>
          <p:cNvSpPr>
            <a:spLocks noGrp="1"/>
          </p:cNvSpPr>
          <p:nvPr>
            <p:ph sz="quarter" idx="4"/>
          </p:nvPr>
        </p:nvSpPr>
        <p:spPr>
          <a:xfrm>
            <a:off x="6012160" y="2214016"/>
            <a:ext cx="2674640" cy="3879280"/>
          </a:xfrm>
        </p:spPr>
        <p:txBody>
          <a:bodyPr>
            <a:normAutofit fontScale="92500" lnSpcReduction="10000"/>
          </a:bodyPr>
          <a:lstStyle/>
          <a:p>
            <a:r>
              <a:rPr lang="el-GR" dirty="0" smtClean="0"/>
              <a:t>Παγόβουνο,</a:t>
            </a:r>
          </a:p>
          <a:p>
            <a:r>
              <a:rPr lang="el-GR" dirty="0" smtClean="0"/>
              <a:t>Καράβι,</a:t>
            </a:r>
          </a:p>
          <a:p>
            <a:r>
              <a:rPr lang="el-GR" dirty="0" smtClean="0"/>
              <a:t>Τιτανικός,</a:t>
            </a:r>
          </a:p>
          <a:p>
            <a:r>
              <a:rPr lang="el-GR" dirty="0" smtClean="0"/>
              <a:t>Ρούχα,</a:t>
            </a:r>
          </a:p>
          <a:p>
            <a:r>
              <a:rPr lang="el-GR" dirty="0" smtClean="0"/>
              <a:t>Εικόνες,</a:t>
            </a:r>
          </a:p>
          <a:p>
            <a:r>
              <a:rPr lang="el-GR" dirty="0" smtClean="0"/>
              <a:t>Παιχνίδια,</a:t>
            </a:r>
          </a:p>
          <a:p>
            <a:r>
              <a:rPr lang="el-GR" dirty="0" smtClean="0"/>
              <a:t>Γλάστρες,</a:t>
            </a:r>
          </a:p>
          <a:p>
            <a:r>
              <a:rPr lang="el-GR" dirty="0" smtClean="0"/>
              <a:t>Φαΐ,</a:t>
            </a:r>
          </a:p>
          <a:p>
            <a:r>
              <a:rPr lang="el-GR" dirty="0" smtClean="0"/>
              <a:t>Παπούτσια,</a:t>
            </a:r>
          </a:p>
          <a:p>
            <a:r>
              <a:rPr lang="el-GR" dirty="0" smtClean="0"/>
              <a:t>Κάλτσες.</a:t>
            </a:r>
          </a:p>
          <a:p>
            <a:endParaRPr lang="el-GR" dirty="0"/>
          </a:p>
        </p:txBody>
      </p:sp>
    </p:spTree>
    <p:extLst>
      <p:ext uri="{BB962C8B-B14F-4D97-AF65-F5344CB8AC3E}">
        <p14:creationId xmlns:p14="http://schemas.microsoft.com/office/powerpoint/2010/main" val="330539994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Παράδειγμα </a:t>
            </a:r>
            <a:r>
              <a:rPr lang="el-GR" dirty="0" smtClean="0"/>
              <a:t>αναγνωστικής άσκησης – Οδηγίες (1/2)</a:t>
            </a:r>
            <a:endParaRPr lang="el-GR" dirty="0"/>
          </a:p>
        </p:txBody>
      </p:sp>
      <p:sp>
        <p:nvSpPr>
          <p:cNvPr id="6" name="Θέση περιεχομένου 5"/>
          <p:cNvSpPr>
            <a:spLocks noGrp="1"/>
          </p:cNvSpPr>
          <p:nvPr>
            <p:ph sz="half" idx="1"/>
          </p:nvPr>
        </p:nvSpPr>
        <p:spPr/>
        <p:txBody>
          <a:bodyPr>
            <a:noAutofit/>
          </a:bodyPr>
          <a:lstStyle/>
          <a:p>
            <a:pPr marL="0" indent="0">
              <a:buNone/>
            </a:pPr>
            <a:r>
              <a:rPr lang="el-GR" altLang="el-GR" sz="2600" dirty="0"/>
              <a:t>Στην άσκηση </a:t>
            </a:r>
            <a:r>
              <a:rPr lang="el-GR" altLang="el-GR" sz="2600" dirty="0" smtClean="0"/>
              <a:t>«Σπασμένες Ευχές», </a:t>
            </a:r>
            <a:r>
              <a:rPr lang="el-GR" altLang="el-GR" sz="2600" dirty="0"/>
              <a:t>οι χριστουγεννιάτικες ευχές ΕΥΤΥΧΙΣΜΕΝΟ 2008, ΚΑΛΑ ΧΡΙΣΤΟΥΓΕΝΝΑ και ΧΑΡΟΥΜΕΝΟΣ ΧΡΟΝΟΣ κόπηκαν στα δύο, δόθηκε μια λέξη σε κάθε παιδί και τους ζητήθηκε</a:t>
            </a:r>
            <a:r>
              <a:rPr lang="en-US" altLang="el-GR" sz="2600" dirty="0"/>
              <a:t>, </a:t>
            </a:r>
            <a:r>
              <a:rPr lang="el-GR" altLang="el-GR" sz="2600" dirty="0"/>
              <a:t>όταν σταματήσει η μουσική, να τις ξαναενώσουν. </a:t>
            </a:r>
            <a:endParaRPr lang="el-GR" sz="2600" dirty="0"/>
          </a:p>
        </p:txBody>
      </p:sp>
      <p:pic>
        <p:nvPicPr>
          <p:cNvPr id="8" name="Picture 5" descr="21Σπασμέν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66653" y="1700808"/>
            <a:ext cx="403860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2304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Παράδειγμα </a:t>
            </a:r>
            <a:r>
              <a:rPr lang="el-GR" dirty="0" smtClean="0"/>
              <a:t>αναγνωστικής άσκησης – Οδηγίες (2/2)</a:t>
            </a:r>
            <a:endParaRPr lang="el-GR" dirty="0"/>
          </a:p>
        </p:txBody>
      </p:sp>
      <p:sp>
        <p:nvSpPr>
          <p:cNvPr id="6" name="Θέση περιεχομένου 5"/>
          <p:cNvSpPr>
            <a:spLocks noGrp="1"/>
          </p:cNvSpPr>
          <p:nvPr>
            <p:ph sz="half" idx="1"/>
          </p:nvPr>
        </p:nvSpPr>
        <p:spPr/>
        <p:txBody>
          <a:bodyPr>
            <a:noAutofit/>
          </a:bodyPr>
          <a:lstStyle/>
          <a:p>
            <a:pPr marL="0" indent="0">
              <a:buNone/>
            </a:pPr>
            <a:r>
              <a:rPr lang="el-GR" altLang="el-GR" sz="2600" dirty="0" smtClean="0"/>
              <a:t>Σε </a:t>
            </a:r>
            <a:r>
              <a:rPr lang="el-GR" altLang="el-GR" sz="2600" dirty="0"/>
              <a:t>περίπτωση λάθους, η βοήθεια οφείλει είναι αναγνωστική: Όχι! «Να θυμάσαι με ποιον ήσουν ζευγάρι. Έτσι θα ενώσεις τη σωστή ευχή»</a:t>
            </a:r>
            <a:r>
              <a:rPr lang="en-US" altLang="el-GR" sz="2600" dirty="0"/>
              <a:t>. </a:t>
            </a:r>
            <a:r>
              <a:rPr lang="el-GR" altLang="el-GR" sz="2600" dirty="0" smtClean="0"/>
              <a:t>Αλλά </a:t>
            </a:r>
            <a:r>
              <a:rPr lang="el-GR" altLang="el-GR" sz="2600" dirty="0"/>
              <a:t>«Η λέξη </a:t>
            </a:r>
            <a:r>
              <a:rPr lang="el-GR" altLang="el-GR" sz="2600" dirty="0" smtClean="0"/>
              <a:t>ΕΥΤΥ</a:t>
            </a:r>
            <a:r>
              <a:rPr lang="en-GB" altLang="el-GR" sz="2600" dirty="0" smtClean="0"/>
              <a:t>XI</a:t>
            </a:r>
            <a:r>
              <a:rPr lang="el-GR" altLang="el-GR" sz="2600" dirty="0" smtClean="0"/>
              <a:t>ΣΜΕΝΟΣ που </a:t>
            </a:r>
            <a:r>
              <a:rPr lang="el-GR" altLang="el-GR" sz="2600" dirty="0"/>
              <a:t>μπαίνει μπροστά από το δικό σου ΧΡΟΝΟΣ είναι μεγάλη η μικρή λέξη; Ποιο είναι το πρώτο της γράμμα;».</a:t>
            </a:r>
          </a:p>
          <a:p>
            <a:endParaRPr lang="el-GR" sz="2600" dirty="0"/>
          </a:p>
        </p:txBody>
      </p:sp>
      <p:pic>
        <p:nvPicPr>
          <p:cNvPr id="7" name="Picture 3" descr="20Σπασμέν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219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(2/11)</a:t>
            </a:r>
            <a:endParaRPr lang="el-GR" dirty="0"/>
          </a:p>
        </p:txBody>
      </p:sp>
      <p:sp>
        <p:nvSpPr>
          <p:cNvPr id="9" name="Θέση περιεχομένου 8"/>
          <p:cNvSpPr>
            <a:spLocks noGrp="1"/>
          </p:cNvSpPr>
          <p:nvPr>
            <p:ph sz="half" idx="1"/>
          </p:nvPr>
        </p:nvSpPr>
        <p:spPr>
          <a:xfrm>
            <a:off x="457200" y="1600200"/>
            <a:ext cx="4546848" cy="4525963"/>
          </a:xfrm>
        </p:spPr>
        <p:txBody>
          <a:bodyPr>
            <a:normAutofit/>
          </a:bodyPr>
          <a:lstStyle/>
          <a:p>
            <a:pPr marL="0" indent="0">
              <a:buNone/>
            </a:pPr>
            <a:r>
              <a:rPr lang="el-GR" altLang="el-GR" dirty="0"/>
              <a:t>Μια αναγνωστική δραστηριότητα/ άσκηση θα πρέπει για να είναι επιτυχής θα πρέπει:</a:t>
            </a:r>
            <a:r>
              <a:rPr lang="el-GR" altLang="el-GR" u="sng" dirty="0"/>
              <a:t> </a:t>
            </a:r>
            <a:endParaRPr lang="el-GR" altLang="el-GR" u="sng" dirty="0" smtClean="0"/>
          </a:p>
          <a:p>
            <a:r>
              <a:rPr lang="el-GR" altLang="el-GR" dirty="0" smtClean="0"/>
              <a:t>να </a:t>
            </a:r>
            <a:r>
              <a:rPr lang="el-GR" altLang="el-GR" dirty="0"/>
              <a:t>είναι </a:t>
            </a:r>
            <a:r>
              <a:rPr lang="el-GR" altLang="el-GR" b="1" dirty="0" err="1" smtClean="0"/>
              <a:t>πολυεπίπεδη</a:t>
            </a:r>
            <a:r>
              <a:rPr lang="el-GR" altLang="el-GR" dirty="0" smtClean="0"/>
              <a:t>. Έτσι</a:t>
            </a:r>
            <a:r>
              <a:rPr lang="el-GR" altLang="el-GR" dirty="0"/>
              <a:t>, όλα τα παιδιά, ανάλογα με τις δυνατότητές τους </a:t>
            </a:r>
            <a:r>
              <a:rPr lang="el-GR" altLang="el-GR" dirty="0" smtClean="0"/>
              <a:t>να μπορούν </a:t>
            </a:r>
            <a:r>
              <a:rPr lang="el-GR" altLang="el-GR" dirty="0"/>
              <a:t>να συμμετέχουν σε αυτήν.</a:t>
            </a:r>
          </a:p>
          <a:p>
            <a:pPr marL="0" indent="0">
              <a:buNone/>
            </a:pPr>
            <a:endParaRPr lang="el-GR" altLang="el-GR" u="sng" dirty="0"/>
          </a:p>
          <a:p>
            <a:endParaRPr lang="el-GR" dirty="0"/>
          </a:p>
        </p:txBody>
      </p:sp>
      <p:pic>
        <p:nvPicPr>
          <p:cNvPr id="12" name="Picture 3" descr="Παιδιά κάνουν δραστηριότητε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194401" y="1600200"/>
            <a:ext cx="3338039"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7984" y="5702868"/>
            <a:ext cx="645731" cy="360040"/>
          </a:xfrm>
          <a:prstGeom prst="rect">
            <a:avLst/>
          </a:prstGeom>
        </p:spPr>
        <p:txBody>
          <a:bodyPr vert="horz" wrap="square" lIns="91440" tIns="45720" rIns="91440" bIns="45720" rtlCol="0" anchor="ctr">
            <a:noAutofit/>
          </a:bodyPr>
          <a:lstStyle/>
          <a:p>
            <a:r>
              <a:rPr lang="el-GR" b="1" dirty="0" smtClean="0">
                <a:latin typeface="+mj-lt"/>
              </a:rPr>
              <a:t>[28]</a:t>
            </a:r>
          </a:p>
        </p:txBody>
      </p:sp>
    </p:spTree>
    <p:custDataLst>
      <p:tags r:id="rId1"/>
    </p:custDataLst>
    <p:extLst>
      <p:ext uri="{BB962C8B-B14F-4D97-AF65-F5344CB8AC3E}">
        <p14:creationId xmlns:p14="http://schemas.microsoft.com/office/powerpoint/2010/main" val="316808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Δραστηριότητα: </a:t>
            </a:r>
            <a:br>
              <a:rPr lang="el-GR" dirty="0" smtClean="0"/>
            </a:br>
            <a:r>
              <a:rPr lang="el-GR" dirty="0" smtClean="0"/>
              <a:t>Γράμμα στον </a:t>
            </a:r>
            <a:r>
              <a:rPr lang="el-GR" altLang="el-GR" dirty="0"/>
              <a:t>Αϊ- Βασίλη</a:t>
            </a:r>
            <a:r>
              <a:rPr lang="el-GR" dirty="0" smtClean="0"/>
              <a:t> </a:t>
            </a:r>
            <a:endParaRPr lang="el-GR" dirty="0"/>
          </a:p>
        </p:txBody>
      </p:sp>
      <p:sp>
        <p:nvSpPr>
          <p:cNvPr id="3" name="Θέση περιεχομένου 2"/>
          <p:cNvSpPr>
            <a:spLocks noGrp="1"/>
          </p:cNvSpPr>
          <p:nvPr>
            <p:ph sz="half" idx="1"/>
          </p:nvPr>
        </p:nvSpPr>
        <p:spPr>
          <a:xfrm>
            <a:off x="457200" y="1600200"/>
            <a:ext cx="3250704" cy="4525963"/>
          </a:xfrm>
        </p:spPr>
        <p:txBody>
          <a:bodyPr>
            <a:normAutofit/>
          </a:bodyPr>
          <a:lstStyle/>
          <a:p>
            <a:pPr marL="0" indent="0">
              <a:buNone/>
            </a:pPr>
            <a:r>
              <a:rPr lang="el-GR" altLang="el-GR" sz="2400" dirty="0"/>
              <a:t>Μια δραστηριότητα γραφής, όπου τα παιδιά</a:t>
            </a:r>
            <a:r>
              <a:rPr lang="en-US" altLang="el-GR" sz="2400" dirty="0"/>
              <a:t>,</a:t>
            </a:r>
            <a:r>
              <a:rPr lang="el-GR" altLang="el-GR" sz="2400" dirty="0"/>
              <a:t> για παράδειγμα</a:t>
            </a:r>
            <a:r>
              <a:rPr lang="en-US" altLang="el-GR" sz="2400" dirty="0"/>
              <a:t>,</a:t>
            </a:r>
            <a:r>
              <a:rPr lang="el-GR" altLang="el-GR" sz="2400" dirty="0"/>
              <a:t> θα γράψουν ένα γράμμα στον Αϊ- Βασίλη είναι κατάλληλη για όλες τις ηλικίες. Ο καθένας θα γράψει όπως μπορέσει.</a:t>
            </a:r>
          </a:p>
          <a:p>
            <a:endParaRPr lang="el-GR" sz="2400" dirty="0"/>
          </a:p>
        </p:txBody>
      </p:sp>
      <p:pic>
        <p:nvPicPr>
          <p:cNvPr id="5" name="Picture 6" descr="παιδάκι γράφει γράμμ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067944" y="1700807"/>
            <a:ext cx="4633539" cy="388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3483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Δυνατότητα </a:t>
            </a:r>
            <a:r>
              <a:rPr lang="el-GR" dirty="0"/>
              <a:t>συμμετοχής </a:t>
            </a:r>
            <a:r>
              <a:rPr lang="el-GR" dirty="0" smtClean="0"/>
              <a:t>των παιδιών στη δραστηριότητα (1/2)</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dirty="0"/>
              <a:t>Π</a:t>
            </a:r>
            <a:r>
              <a:rPr lang="el-GR" dirty="0" smtClean="0"/>
              <a:t>άντα </a:t>
            </a:r>
            <a:r>
              <a:rPr lang="el-GR" dirty="0"/>
              <a:t>να δίνεται στα μικρότερα παιδιά η δυνατότητα </a:t>
            </a:r>
            <a:r>
              <a:rPr lang="el-GR" b="1" dirty="0"/>
              <a:t>συμμετοχής</a:t>
            </a:r>
            <a:r>
              <a:rPr lang="el-GR" dirty="0"/>
              <a:t> στη δραστηριότητα, ακόμη κι αν δεν μπορούν 100% να ανταποκριθούν σε αυτήν.</a:t>
            </a:r>
          </a:p>
          <a:p>
            <a:endParaRPr lang="el-GR" dirty="0"/>
          </a:p>
        </p:txBody>
      </p:sp>
      <p:sp>
        <p:nvSpPr>
          <p:cNvPr id="4" name="Θέση περιεχομένου 3"/>
          <p:cNvSpPr>
            <a:spLocks noGrp="1"/>
          </p:cNvSpPr>
          <p:nvPr>
            <p:ph sz="half" idx="2"/>
          </p:nvPr>
        </p:nvSpPr>
        <p:spPr/>
        <p:txBody>
          <a:bodyPr>
            <a:normAutofit/>
          </a:bodyPr>
          <a:lstStyle/>
          <a:p>
            <a:pPr marL="0" indent="0">
              <a:buNone/>
            </a:pPr>
            <a:r>
              <a:rPr lang="el-GR" altLang="el-GR" dirty="0" smtClean="0"/>
              <a:t>Π.χ. Σε </a:t>
            </a:r>
            <a:r>
              <a:rPr lang="el-GR" altLang="el-GR" dirty="0"/>
              <a:t>έναν διαγωνισμό χορού</a:t>
            </a:r>
            <a:r>
              <a:rPr lang="en-US" altLang="el-GR" dirty="0"/>
              <a:t>,</a:t>
            </a:r>
            <a:r>
              <a:rPr lang="el-GR" altLang="el-GR" dirty="0"/>
              <a:t> όπου η κριτική επιτροπή βαθμολογεί τέσσερις διαφορετικούς χορευτές, καλό είναι να μη ζητηθεί να γράψουν το όνομα εκείνου που προτιμούν, αλλά να τον </a:t>
            </a:r>
            <a:r>
              <a:rPr lang="el-GR" altLang="el-GR" dirty="0" smtClean="0"/>
              <a:t>«σταυρώσουν» </a:t>
            </a:r>
            <a:r>
              <a:rPr lang="el-GR" altLang="el-GR" dirty="0"/>
              <a:t>σε τυπωμένα </a:t>
            </a:r>
            <a:r>
              <a:rPr lang="el-GR" altLang="el-GR" dirty="0" smtClean="0"/>
              <a:t>«ψηφοδέλτια».</a:t>
            </a:r>
            <a:endParaRPr lang="el-GR" dirty="0"/>
          </a:p>
        </p:txBody>
      </p:sp>
    </p:spTree>
    <p:extLst>
      <p:ext uri="{BB962C8B-B14F-4D97-AF65-F5344CB8AC3E}">
        <p14:creationId xmlns:p14="http://schemas.microsoft.com/office/powerpoint/2010/main" val="33522758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Δυνατότητα συμμετοχής των παιδιών στη </a:t>
            </a:r>
            <a:r>
              <a:rPr lang="el-GR" dirty="0" smtClean="0"/>
              <a:t>δραστηριότητα (2/2)</a:t>
            </a:r>
            <a:endParaRPr lang="el-GR" dirty="0"/>
          </a:p>
        </p:txBody>
      </p:sp>
      <p:sp>
        <p:nvSpPr>
          <p:cNvPr id="4" name="Θέση περιεχομένου 3"/>
          <p:cNvSpPr>
            <a:spLocks noGrp="1"/>
          </p:cNvSpPr>
          <p:nvPr>
            <p:ph sz="half" idx="2"/>
          </p:nvPr>
        </p:nvSpPr>
        <p:spPr/>
        <p:txBody>
          <a:bodyPr>
            <a:noAutofit/>
          </a:bodyPr>
          <a:lstStyle/>
          <a:p>
            <a:pPr marL="0" indent="0">
              <a:buNone/>
            </a:pPr>
            <a:r>
              <a:rPr lang="el-GR" altLang="el-GR" sz="2400" dirty="0" smtClean="0"/>
              <a:t>Σε αυτή την περίπτωση</a:t>
            </a:r>
            <a:r>
              <a:rPr lang="el-GR" altLang="el-GR" sz="2400" dirty="0"/>
              <a:t>, το </a:t>
            </a:r>
            <a:r>
              <a:rPr lang="el-GR" altLang="el-GR" sz="2400" dirty="0" smtClean="0"/>
              <a:t>πολύ-πολύ </a:t>
            </a:r>
            <a:r>
              <a:rPr lang="el-GR" altLang="el-GR" sz="2400" dirty="0"/>
              <a:t>αναγνωστικές ανεπάρκειες να κάνουν κάποια παιδιά να ψηφίσουν άλλον από αυτόν που επιθυμούν. Όμως και τα ίδια θα μείνουν ικανοποιημένα ότι συμμετείχαν σε μια ‘απαιτητική’ διαδικασία και αποτελέσματα θα μπορέσουν να βγουν στο τέλος.</a:t>
            </a:r>
          </a:p>
          <a:p>
            <a:endParaRPr lang="el-GR" sz="2400" dirty="0"/>
          </a:p>
        </p:txBody>
      </p:sp>
      <p:pic>
        <p:nvPicPr>
          <p:cNvPr id="5" name="Content Placeholder 4" descr="Ψηφοδέλτια"/>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435371" y="1600200"/>
            <a:ext cx="4038600" cy="298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3623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(3/11)</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dirty="0"/>
              <a:t>Να μπορεί να λειτουργήσει σε ένα πιο </a:t>
            </a:r>
            <a:r>
              <a:rPr lang="el-GR" dirty="0" smtClean="0"/>
              <a:t>«διευρυμένο» </a:t>
            </a:r>
            <a:r>
              <a:rPr lang="el-GR" dirty="0"/>
              <a:t>επίπεδο δυσκολίας. </a:t>
            </a:r>
          </a:p>
          <a:p>
            <a:pPr>
              <a:buFont typeface="Wingdings" panose="05000000000000000000" pitchFamily="2" charset="2"/>
              <a:buChar char="Ø"/>
            </a:pPr>
            <a:endParaRPr lang="el-GR" dirty="0"/>
          </a:p>
        </p:txBody>
      </p:sp>
      <p:sp>
        <p:nvSpPr>
          <p:cNvPr id="4" name="Θέση περιεχομένου 3"/>
          <p:cNvSpPr>
            <a:spLocks noGrp="1"/>
          </p:cNvSpPr>
          <p:nvPr>
            <p:ph sz="half" idx="2"/>
          </p:nvPr>
        </p:nvSpPr>
        <p:spPr/>
        <p:txBody>
          <a:bodyPr>
            <a:normAutofit/>
          </a:bodyPr>
          <a:lstStyle/>
          <a:p>
            <a:pPr marL="0" indent="0">
              <a:buNone/>
            </a:pPr>
            <a:r>
              <a:rPr lang="el-GR" dirty="0"/>
              <a:t>Αν μια δραστηριότητα αποδειχθεί εύκολη για ένα παιδί ή για ολόκληρη την τάξη, καλό είναι να υπάρχει η δυνατότητα να ‘ανέβει’ ο βαθμός δυσκολίας της. Αν πάλι φανεί δύσκολη, να υπάρχει ‘πρόχειρη’ μια πιο εύκολη εκδοχή της</a:t>
            </a:r>
          </a:p>
          <a:p>
            <a:endParaRPr lang="el-GR" dirty="0"/>
          </a:p>
        </p:txBody>
      </p:sp>
    </p:spTree>
    <p:extLst>
      <p:ext uri="{BB962C8B-B14F-4D97-AF65-F5344CB8AC3E}">
        <p14:creationId xmlns:p14="http://schemas.microsoft.com/office/powerpoint/2010/main" val="28314721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Καρτέλες ονομάτων"/>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type="body" sz="half" idx="2"/>
          </p:nvPr>
        </p:nvSpPr>
        <p:spPr/>
        <p:txBody>
          <a:bodyPr>
            <a:normAutofit/>
          </a:bodyPr>
          <a:lstStyle/>
          <a:p>
            <a:pPr marL="0" indent="0">
              <a:buNone/>
            </a:pPr>
            <a:r>
              <a:rPr lang="el-GR" altLang="el-GR" sz="2400" dirty="0"/>
              <a:t>Το παιδί οφείλει να βρει το όνομά του για να συμπληρώσει το </a:t>
            </a:r>
            <a:r>
              <a:rPr lang="el-GR" altLang="el-GR" sz="2400" dirty="0" err="1"/>
              <a:t>Παρουσιολόγιο</a:t>
            </a:r>
            <a:r>
              <a:rPr lang="el-GR" altLang="el-GR" sz="2400" dirty="0"/>
              <a:t>. </a:t>
            </a:r>
            <a:endParaRPr lang="el-GR" sz="2400" dirty="0"/>
          </a:p>
        </p:txBody>
      </p:sp>
      <p:sp>
        <p:nvSpPr>
          <p:cNvPr id="8" name="Τίτλος 7"/>
          <p:cNvSpPr>
            <a:spLocks noGrp="1"/>
          </p:cNvSpPr>
          <p:nvPr>
            <p:ph type="title"/>
          </p:nvPr>
        </p:nvSpPr>
        <p:spPr/>
        <p:txBody>
          <a:bodyPr>
            <a:normAutofit fontScale="90000"/>
          </a:bodyPr>
          <a:lstStyle/>
          <a:p>
            <a:r>
              <a:rPr lang="el-GR" dirty="0"/>
              <a:t>Δ</a:t>
            </a:r>
            <a:r>
              <a:rPr lang="el-GR" dirty="0" smtClean="0"/>
              <a:t>ιευρυμένο </a:t>
            </a:r>
            <a:r>
              <a:rPr lang="el-GR" dirty="0"/>
              <a:t>επίπεδο </a:t>
            </a:r>
            <a:r>
              <a:rPr lang="el-GR" dirty="0" smtClean="0"/>
              <a:t>δυσκολίας (1/5)</a:t>
            </a:r>
            <a:endParaRPr lang="el-GR" dirty="0"/>
          </a:p>
        </p:txBody>
      </p:sp>
    </p:spTree>
    <p:extLst>
      <p:ext uri="{BB962C8B-B14F-4D97-AF65-F5344CB8AC3E}">
        <p14:creationId xmlns:p14="http://schemas.microsoft.com/office/powerpoint/2010/main" val="32874984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Διευρυμένο επίπεδο δυσκολίας </a:t>
            </a:r>
            <a:r>
              <a:rPr lang="el-GR" dirty="0" smtClean="0"/>
              <a:t>(2/5</a:t>
            </a:r>
            <a:r>
              <a:rPr lang="el-GR" dirty="0"/>
              <a:t>)</a:t>
            </a:r>
          </a:p>
        </p:txBody>
      </p:sp>
      <p:sp>
        <p:nvSpPr>
          <p:cNvPr id="6" name="Θέση περιεχομένου 5"/>
          <p:cNvSpPr>
            <a:spLocks noGrp="1"/>
          </p:cNvSpPr>
          <p:nvPr>
            <p:ph sz="half" idx="1"/>
          </p:nvPr>
        </p:nvSpPr>
        <p:spPr/>
        <p:txBody>
          <a:bodyPr>
            <a:noAutofit/>
          </a:bodyPr>
          <a:lstStyle/>
          <a:p>
            <a:pPr marL="0" indent="0">
              <a:buNone/>
            </a:pPr>
            <a:r>
              <a:rPr lang="el-GR" altLang="el-GR" dirty="0"/>
              <a:t>Αν του είναι πολύ δύσκολο να το αναγνωρίσει στο σύνολο των καρτελών, η νηπιαγωγός περιορίζει τον αριθμό τους μέχρι τις δύο καρτέλες. Αλλά και εδώ υπάρχουν διαφορετικοί βαθμοί δυσκολίας. </a:t>
            </a:r>
            <a:endParaRPr lang="el-GR" dirty="0"/>
          </a:p>
        </p:txBody>
      </p:sp>
      <p:pic>
        <p:nvPicPr>
          <p:cNvPr id="10" name="Picture 3" descr="Καρτέλες ονομάτ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46718" y="1600200"/>
            <a:ext cx="3838778" cy="41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1375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Διευρυμένο επίπεδο δυσκολίας </a:t>
            </a:r>
            <a:r>
              <a:rPr lang="el-GR" dirty="0" smtClean="0"/>
              <a:t>(3/5</a:t>
            </a:r>
            <a:r>
              <a:rPr lang="el-GR" dirty="0"/>
              <a:t>)</a:t>
            </a:r>
          </a:p>
        </p:txBody>
      </p:sp>
      <p:sp>
        <p:nvSpPr>
          <p:cNvPr id="6" name="Θέση περιεχομένου 5"/>
          <p:cNvSpPr>
            <a:spLocks noGrp="1"/>
          </p:cNvSpPr>
          <p:nvPr>
            <p:ph sz="half" idx="1"/>
          </p:nvPr>
        </p:nvSpPr>
        <p:spPr/>
        <p:txBody>
          <a:bodyPr>
            <a:noAutofit/>
          </a:bodyPr>
          <a:lstStyle/>
          <a:p>
            <a:pPr marL="0" indent="0">
              <a:buNone/>
            </a:pPr>
            <a:r>
              <a:rPr lang="el-GR" altLang="el-GR" dirty="0" smtClean="0"/>
              <a:t>Αλλιώς </a:t>
            </a:r>
            <a:r>
              <a:rPr lang="el-GR" altLang="el-GR" dirty="0"/>
              <a:t>είναι να βρει ο Αλέξανδρος το όνομά του ανάμεσα στα ΑΛΕΞΑΝΔΡΟΣ/ ΡΕΑ, αλλιώς ανάμεσα στα ΑΛΕΞΑΝΔΡΟΣ/ ΑΝΝΑ και αλλιώς μεταξύ των ΑΛΛΕΞΑΝΔΡΟΣ/ </a:t>
            </a:r>
            <a:r>
              <a:rPr lang="el-GR" altLang="el-GR" dirty="0" smtClean="0"/>
              <a:t>ΑΛΕΞΑΝΔΡΑ.</a:t>
            </a:r>
            <a:endParaRPr lang="el-GR" altLang="el-GR" dirty="0"/>
          </a:p>
          <a:p>
            <a:endParaRPr lang="el-GR" dirty="0"/>
          </a:p>
        </p:txBody>
      </p:sp>
      <p:pic>
        <p:nvPicPr>
          <p:cNvPr id="10" name="Picture 3" descr="Καρτέλες ονομάτ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46718" y="1600200"/>
            <a:ext cx="3838778" cy="41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26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Θέση κειμένου 12"/>
          <p:cNvSpPr>
            <a:spLocks noGrp="1"/>
          </p:cNvSpPr>
          <p:nvPr>
            <p:ph type="body" sz="half" idx="2"/>
          </p:nvPr>
        </p:nvSpPr>
        <p:spPr/>
        <p:txBody>
          <a:bodyPr>
            <a:normAutofit/>
          </a:bodyPr>
          <a:lstStyle/>
          <a:p>
            <a:r>
              <a:rPr lang="el-GR" sz="2800" dirty="0" smtClean="0"/>
              <a:t>… τα παιδιά ενθαρρύνονται συνεχώς</a:t>
            </a:r>
            <a:br>
              <a:rPr lang="el-GR" sz="2800" dirty="0" smtClean="0"/>
            </a:br>
            <a:r>
              <a:rPr lang="el-GR" sz="2800" dirty="0" smtClean="0"/>
              <a:t>να γράφουν και να διαβάζουν.</a:t>
            </a:r>
            <a:endParaRPr lang="el-GR" sz="2800" dirty="0"/>
          </a:p>
        </p:txBody>
      </p:sp>
      <p:sp>
        <p:nvSpPr>
          <p:cNvPr id="12" name="Τίτλος 11"/>
          <p:cNvSpPr>
            <a:spLocks noGrp="1"/>
          </p:cNvSpPr>
          <p:nvPr>
            <p:ph type="title"/>
          </p:nvPr>
        </p:nvSpPr>
        <p:spPr/>
        <p:txBody>
          <a:bodyPr>
            <a:normAutofit/>
          </a:bodyPr>
          <a:lstStyle/>
          <a:p>
            <a:r>
              <a:rPr lang="el-GR" dirty="0"/>
              <a:t>Σ</a:t>
            </a:r>
            <a:r>
              <a:rPr lang="el-GR" dirty="0" smtClean="0"/>
              <a:t>ε ένα αναγνωστικό πρόγραμμα…</a:t>
            </a:r>
            <a:endParaRPr lang="el-GR" dirty="0"/>
          </a:p>
        </p:txBody>
      </p:sp>
      <p:pic>
        <p:nvPicPr>
          <p:cNvPr id="6" name="Picture 7" descr="Παιδάκι γράφει&#10;"/>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635896" y="1700808"/>
            <a:ext cx="511175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207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Διευρυμένο επίπεδο δυσκολίας </a:t>
            </a:r>
            <a:r>
              <a:rPr lang="el-GR" dirty="0" smtClean="0"/>
              <a:t>(4/5</a:t>
            </a:r>
            <a:r>
              <a:rPr lang="el-GR" dirty="0"/>
              <a:t>)</a:t>
            </a:r>
          </a:p>
        </p:txBody>
      </p:sp>
      <p:sp>
        <p:nvSpPr>
          <p:cNvPr id="3" name="Θέση περιεχομένου 2"/>
          <p:cNvSpPr>
            <a:spLocks noGrp="1"/>
          </p:cNvSpPr>
          <p:nvPr>
            <p:ph sz="half" idx="1"/>
          </p:nvPr>
        </p:nvSpPr>
        <p:spPr>
          <a:xfrm>
            <a:off x="457200" y="1600200"/>
            <a:ext cx="3754760" cy="4525963"/>
          </a:xfrm>
        </p:spPr>
        <p:txBody>
          <a:bodyPr>
            <a:noAutofit/>
          </a:bodyPr>
          <a:lstStyle/>
          <a:p>
            <a:pPr marL="0" indent="0">
              <a:buNone/>
            </a:pPr>
            <a:r>
              <a:rPr lang="el-GR" altLang="el-GR" sz="2400" dirty="0"/>
              <a:t>Μερικές φορές το ίδιο το υλικό διευκολύνει τα παιδιά, αφού τα οδηγεί να ψάχνουν σε μικρότερα υποσύνολα.</a:t>
            </a:r>
          </a:p>
          <a:p>
            <a:pPr marL="0" indent="0">
              <a:buNone/>
            </a:pPr>
            <a:r>
              <a:rPr lang="el-GR" altLang="el-GR" sz="2400" dirty="0"/>
              <a:t>Για παράδειγμα, αν ξεχωρίσουν με κάποιον τρόπο οι κάρτες ονομάτων των αγοριών από εκείνες των κοριτσιών σε ένα </a:t>
            </a:r>
            <a:r>
              <a:rPr lang="el-GR" altLang="el-GR" sz="2400" dirty="0" err="1"/>
              <a:t>Παρουσιολόγιο</a:t>
            </a:r>
            <a:r>
              <a:rPr lang="el-GR" altLang="el-GR" sz="2400" dirty="0"/>
              <a:t>, η άσκηση μειώνει στο μισό το βαθμό δυσκολίας της.</a:t>
            </a:r>
          </a:p>
          <a:p>
            <a:endParaRPr lang="el-GR" sz="2400" dirty="0"/>
          </a:p>
        </p:txBody>
      </p:sp>
      <p:pic>
        <p:nvPicPr>
          <p:cNvPr id="5" name="Picture 3" descr="Καρτέλες ονομάτ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389768" y="1700808"/>
            <a:ext cx="4324059" cy="36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3142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Διευρυμένο επίπεδο δυσκολίας </a:t>
            </a:r>
            <a:r>
              <a:rPr lang="el-GR" dirty="0" smtClean="0"/>
              <a:t>(5/5</a:t>
            </a:r>
            <a:r>
              <a:rPr lang="el-GR" dirty="0"/>
              <a:t>)</a:t>
            </a:r>
          </a:p>
        </p:txBody>
      </p:sp>
      <p:sp>
        <p:nvSpPr>
          <p:cNvPr id="3" name="Θέση περιεχομένου 2"/>
          <p:cNvSpPr>
            <a:spLocks noGrp="1"/>
          </p:cNvSpPr>
          <p:nvPr>
            <p:ph sz="half" idx="1"/>
          </p:nvPr>
        </p:nvSpPr>
        <p:spPr>
          <a:xfrm>
            <a:off x="457200" y="1600200"/>
            <a:ext cx="2962672" cy="4525963"/>
          </a:xfrm>
        </p:spPr>
        <p:txBody>
          <a:bodyPr>
            <a:normAutofit/>
          </a:bodyPr>
          <a:lstStyle/>
          <a:p>
            <a:pPr marL="0" indent="0">
              <a:buNone/>
            </a:pPr>
            <a:r>
              <a:rPr lang="el-GR" altLang="el-GR" sz="2400" dirty="0"/>
              <a:t>Άλλες φορές, σε ένα άλλο </a:t>
            </a:r>
            <a:r>
              <a:rPr lang="el-GR" altLang="el-GR" sz="2400" dirty="0" err="1"/>
              <a:t>Παρουσιολόγιο</a:t>
            </a:r>
            <a:r>
              <a:rPr lang="el-GR" altLang="el-GR" sz="2400" dirty="0"/>
              <a:t>, ο διαχωρισμός των ονομάτων αγοριών/ κοριτσιών συνδυάζεται και με την εκμάθηση των αντίστοιχων άρθρων.</a:t>
            </a:r>
          </a:p>
        </p:txBody>
      </p:sp>
      <p:pic>
        <p:nvPicPr>
          <p:cNvPr id="5" name="Content Placeholder 4" descr="Παρουσιολόγ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3767819" y="1772816"/>
            <a:ext cx="4918981"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3916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(4/11)</a:t>
            </a:r>
            <a:endParaRPr lang="el-GR" dirty="0"/>
          </a:p>
        </p:txBody>
      </p:sp>
      <p:sp>
        <p:nvSpPr>
          <p:cNvPr id="3" name="Θέση περιεχομένου 2"/>
          <p:cNvSpPr>
            <a:spLocks noGrp="1"/>
          </p:cNvSpPr>
          <p:nvPr>
            <p:ph sz="half" idx="1"/>
          </p:nvPr>
        </p:nvSpPr>
        <p:spPr/>
        <p:txBody>
          <a:bodyPr/>
          <a:lstStyle/>
          <a:p>
            <a:pPr marL="0" indent="0">
              <a:buNone/>
            </a:pPr>
            <a:r>
              <a:rPr lang="el-GR" altLang="el-GR" dirty="0"/>
              <a:t>Να είναι μέσα στα </a:t>
            </a:r>
            <a:r>
              <a:rPr lang="el-GR" altLang="el-GR" b="1" dirty="0"/>
              <a:t>ενδιαφέροντα</a:t>
            </a:r>
            <a:r>
              <a:rPr lang="el-GR" altLang="el-GR" dirty="0"/>
              <a:t> των </a:t>
            </a:r>
            <a:r>
              <a:rPr lang="el-GR" altLang="el-GR" dirty="0" smtClean="0"/>
              <a:t>παιδιών.</a:t>
            </a:r>
            <a:r>
              <a:rPr lang="en-GB" altLang="el-GR" dirty="0"/>
              <a:t> </a:t>
            </a:r>
            <a:r>
              <a:rPr lang="el-GR" dirty="0" smtClean="0"/>
              <a:t>Για </a:t>
            </a:r>
            <a:r>
              <a:rPr lang="el-GR" dirty="0"/>
              <a:t>αυτό δεν θα ήταν κακό, αν η νηπιαγωγός δεν αποθάρρυνε την έκφραση των ποδοσφαιρικών προτιμήσεων των παιδιών της τάξης της.</a:t>
            </a:r>
          </a:p>
          <a:p>
            <a:endParaRPr lang="el-GR" dirty="0"/>
          </a:p>
        </p:txBody>
      </p:sp>
      <p:pic>
        <p:nvPicPr>
          <p:cNvPr id="5" name="Picture 6" descr="Παιδική ζωγραφιά ΠΑΟ-ΟΣΦΠ"/>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8200" y="1772816"/>
            <a:ext cx="4038600" cy="260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3232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Συνάφεια με τα ενδιαφέροντα των μαθητών</a:t>
            </a:r>
            <a:endParaRPr lang="el-GR" dirty="0"/>
          </a:p>
        </p:txBody>
      </p:sp>
      <p:sp>
        <p:nvSpPr>
          <p:cNvPr id="3" name="Θέση περιεχομένου 2"/>
          <p:cNvSpPr>
            <a:spLocks noGrp="1"/>
          </p:cNvSpPr>
          <p:nvPr>
            <p:ph sz="half" idx="1"/>
          </p:nvPr>
        </p:nvSpPr>
        <p:spPr>
          <a:xfrm>
            <a:off x="457200" y="1600200"/>
            <a:ext cx="3754760" cy="4525963"/>
          </a:xfrm>
        </p:spPr>
        <p:txBody>
          <a:bodyPr>
            <a:noAutofit/>
          </a:bodyPr>
          <a:lstStyle/>
          <a:p>
            <a:pPr marL="0" indent="0">
              <a:spcBef>
                <a:spcPts val="600"/>
              </a:spcBef>
              <a:buNone/>
            </a:pPr>
            <a:r>
              <a:rPr lang="el-GR" sz="2400" dirty="0" smtClean="0"/>
              <a:t>Τα </a:t>
            </a:r>
            <a:r>
              <a:rPr lang="el-GR" sz="2400" dirty="0"/>
              <a:t>ονόματα των ομάδων είναι μικρές, ευκολοδιάβαστες λέξεις, τις οποίες τα παιδιά χαίρονται να γράφουν με κάθε ευκαιρία. Άλλωστε πολύ συχνά αποτελούν τις πρώτες λέξεις που πραγματικά γράφουν. Μερικά γράφουν ΠΑΟ πολύ πριν γράψουν το όνομά τους.</a:t>
            </a:r>
          </a:p>
          <a:p>
            <a:pPr marL="0" indent="0">
              <a:spcBef>
                <a:spcPts val="600"/>
              </a:spcBef>
              <a:buNone/>
            </a:pPr>
            <a:endParaRPr lang="el-GR" sz="2400" dirty="0"/>
          </a:p>
        </p:txBody>
      </p:sp>
      <p:pic>
        <p:nvPicPr>
          <p:cNvPr id="5" name="Picture 6" descr="Παιδική ζωγραφιά ΠΑΟ-ΟΣΦΠ"/>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572000" y="1772816"/>
            <a:ext cx="4143131" cy="267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457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(5/11)</a:t>
            </a:r>
            <a:endParaRPr lang="el-GR" dirty="0"/>
          </a:p>
        </p:txBody>
      </p:sp>
      <p:sp>
        <p:nvSpPr>
          <p:cNvPr id="3" name="Θέση περιεχομένου 2"/>
          <p:cNvSpPr>
            <a:spLocks noGrp="1"/>
          </p:cNvSpPr>
          <p:nvPr>
            <p:ph sz="half" idx="1"/>
          </p:nvPr>
        </p:nvSpPr>
        <p:spPr/>
        <p:txBody>
          <a:bodyPr/>
          <a:lstStyle/>
          <a:p>
            <a:pPr marL="0" indent="0">
              <a:buNone/>
            </a:pPr>
            <a:r>
              <a:rPr lang="el-GR" dirty="0"/>
              <a:t>Η δραστηριότητα είναι καλύτερη όταν εξυπηρετεί </a:t>
            </a:r>
            <a:r>
              <a:rPr lang="el-GR" b="1" dirty="0"/>
              <a:t>πολλαπλούς αναγνωστικούς στόχους</a:t>
            </a:r>
            <a:r>
              <a:rPr lang="el-GR" dirty="0"/>
              <a:t>.</a:t>
            </a:r>
          </a:p>
          <a:p>
            <a:endParaRPr lang="el-GR" dirty="0"/>
          </a:p>
        </p:txBody>
      </p:sp>
      <p:pic>
        <p:nvPicPr>
          <p:cNvPr id="15" name="Picture 2" descr="Ιδέες και στόχοι"/>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841517"/>
            <a:ext cx="4038600" cy="4043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95936" y="5348548"/>
            <a:ext cx="645731" cy="360040"/>
          </a:xfrm>
          <a:prstGeom prst="rect">
            <a:avLst/>
          </a:prstGeom>
        </p:spPr>
        <p:txBody>
          <a:bodyPr vert="horz" wrap="square" lIns="91440" tIns="45720" rIns="91440" bIns="45720" rtlCol="0" anchor="ctr">
            <a:noAutofit/>
          </a:bodyPr>
          <a:lstStyle/>
          <a:p>
            <a:r>
              <a:rPr lang="el-GR" b="1" dirty="0" smtClean="0">
                <a:latin typeface="+mj-lt"/>
              </a:rPr>
              <a:t>[29]</a:t>
            </a:r>
          </a:p>
        </p:txBody>
      </p:sp>
    </p:spTree>
    <p:custDataLst>
      <p:tags r:id="rId1"/>
    </p:custDataLst>
    <p:extLst>
      <p:ext uri="{BB962C8B-B14F-4D97-AF65-F5344CB8AC3E}">
        <p14:creationId xmlns:p14="http://schemas.microsoft.com/office/powerpoint/2010/main" val="28056887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Πολλαπλοί αναγνωστικοί στόχοι</a:t>
            </a:r>
            <a:endParaRPr lang="el-GR" dirty="0"/>
          </a:p>
        </p:txBody>
      </p:sp>
      <p:sp>
        <p:nvSpPr>
          <p:cNvPr id="3" name="Θέση περιεχομένου 2"/>
          <p:cNvSpPr>
            <a:spLocks noGrp="1"/>
          </p:cNvSpPr>
          <p:nvPr>
            <p:ph sz="half" idx="1"/>
          </p:nvPr>
        </p:nvSpPr>
        <p:spPr>
          <a:xfrm>
            <a:off x="457200" y="1600200"/>
            <a:ext cx="4330824" cy="4525963"/>
          </a:xfrm>
        </p:spPr>
        <p:txBody>
          <a:bodyPr>
            <a:normAutofit fontScale="92500"/>
          </a:bodyPr>
          <a:lstStyle/>
          <a:p>
            <a:pPr marL="0" indent="0">
              <a:buNone/>
            </a:pPr>
            <a:r>
              <a:rPr lang="el-GR" dirty="0"/>
              <a:t>Για παράδειγμα η δημιουργία του τηλεφωνικού καταλόγου της τάξης εξυπηρετεί</a:t>
            </a:r>
            <a:r>
              <a:rPr lang="el-GR" dirty="0" smtClean="0"/>
              <a:t>:</a:t>
            </a:r>
            <a:endParaRPr lang="el-GR" dirty="0"/>
          </a:p>
          <a:p>
            <a:r>
              <a:rPr lang="el-GR" dirty="0" smtClean="0"/>
              <a:t>Γνώση γραμμάτων.</a:t>
            </a:r>
            <a:endParaRPr lang="el-GR" dirty="0"/>
          </a:p>
          <a:p>
            <a:r>
              <a:rPr lang="el-GR" dirty="0" smtClean="0"/>
              <a:t>Φωνολογική εξάσκηση.</a:t>
            </a:r>
            <a:endParaRPr lang="el-GR" dirty="0"/>
          </a:p>
          <a:p>
            <a:r>
              <a:rPr lang="el-GR" dirty="0" smtClean="0"/>
              <a:t>Γνωριμία </a:t>
            </a:r>
            <a:r>
              <a:rPr lang="el-GR" dirty="0"/>
              <a:t>με ένα ιδιαίτερο έντυπο </a:t>
            </a:r>
            <a:r>
              <a:rPr lang="el-GR" dirty="0" smtClean="0"/>
              <a:t>υλικό.</a:t>
            </a:r>
            <a:endParaRPr lang="el-GR" dirty="0"/>
          </a:p>
          <a:p>
            <a:r>
              <a:rPr lang="el-GR" dirty="0" smtClean="0"/>
              <a:t>Γνώση αριθμών.</a:t>
            </a:r>
            <a:endParaRPr lang="el-GR" dirty="0"/>
          </a:p>
          <a:p>
            <a:r>
              <a:rPr lang="el-GR" dirty="0" smtClean="0"/>
              <a:t>Γνωριμία </a:t>
            </a:r>
            <a:r>
              <a:rPr lang="el-GR" dirty="0"/>
              <a:t>με την αλφαβητική </a:t>
            </a:r>
            <a:r>
              <a:rPr lang="el-GR" dirty="0" smtClean="0"/>
              <a:t>ταξινόμηση.</a:t>
            </a:r>
            <a:endParaRPr lang="el-GR" dirty="0"/>
          </a:p>
          <a:p>
            <a:endParaRPr lang="el-GR" dirty="0"/>
          </a:p>
        </p:txBody>
      </p:sp>
      <p:pic>
        <p:nvPicPr>
          <p:cNvPr id="5" name="Θέση περιεχομένου 4" descr="Τηλεφωνικός κατάλογο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54572" y="1600200"/>
            <a:ext cx="3532228" cy="4525963"/>
          </a:xfrm>
        </p:spPr>
      </p:pic>
    </p:spTree>
    <p:extLst>
      <p:ext uri="{BB962C8B-B14F-4D97-AF65-F5344CB8AC3E}">
        <p14:creationId xmlns:p14="http://schemas.microsoft.com/office/powerpoint/2010/main" val="5605089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57200" y="1556792"/>
            <a:ext cx="3250704" cy="4608512"/>
          </a:xfrm>
        </p:spPr>
        <p:txBody>
          <a:bodyPr/>
          <a:lstStyle/>
          <a:p>
            <a:r>
              <a:rPr lang="el-GR" altLang="el-GR" sz="2800" dirty="0"/>
              <a:t>Καλό είναι η δραστηριότητα να έχει </a:t>
            </a:r>
            <a:r>
              <a:rPr lang="el-GR" altLang="el-GR" sz="2800" b="1" dirty="0"/>
              <a:t>αναγνωστικές διαστάσεις</a:t>
            </a:r>
            <a:r>
              <a:rPr lang="el-GR" altLang="el-GR" sz="2800" dirty="0"/>
              <a:t>, κι όταν ακόμη δεν είναι αναγνωστική.</a:t>
            </a:r>
          </a:p>
          <a:p>
            <a:endParaRPr lang="el-GR" dirty="0"/>
          </a:p>
        </p:txBody>
      </p:sp>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(6/11)</a:t>
            </a:r>
            <a:endParaRPr lang="el-GR" dirty="0"/>
          </a:p>
        </p:txBody>
      </p:sp>
      <p:pic>
        <p:nvPicPr>
          <p:cNvPr id="6" name="Θέση περιεχομένου 8" descr="υλικά που απορροφούν το νερό, υλικά που διαλύονται στο νερό"/>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51920" y="1772816"/>
            <a:ext cx="4823718" cy="3600400"/>
          </a:xfrm>
        </p:spPr>
      </p:pic>
    </p:spTree>
    <p:extLst>
      <p:ext uri="{BB962C8B-B14F-4D97-AF65-F5344CB8AC3E}">
        <p14:creationId xmlns:p14="http://schemas.microsoft.com/office/powerpoint/2010/main" val="11699484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57200" y="1556792"/>
            <a:ext cx="3250704" cy="4608512"/>
          </a:xfrm>
        </p:spPr>
        <p:txBody>
          <a:bodyPr>
            <a:noAutofit/>
          </a:bodyPr>
          <a:lstStyle/>
          <a:p>
            <a:r>
              <a:rPr lang="el-GR" altLang="el-GR" sz="2400" dirty="0"/>
              <a:t>Για παράδειγμα, σε μια δραστηριότητα που έχει σχεδιαστεί για την κατανόηση των εννοιών της Φυσικής απορροφητικότητα ή διαλυτότητα δημιουργούνται από τα παιδιά οι σχετικοί πίνακες. Η άσκηση γίνεται και αναγνωστική</a:t>
            </a:r>
            <a:r>
              <a:rPr lang="el-GR" altLang="el-GR" sz="2400" dirty="0" smtClean="0"/>
              <a:t>.</a:t>
            </a:r>
            <a:endParaRPr lang="el-GR" altLang="el-GR" sz="2400" dirty="0"/>
          </a:p>
        </p:txBody>
      </p:sp>
      <p:sp>
        <p:nvSpPr>
          <p:cNvPr id="2" name="Τίτλος 1"/>
          <p:cNvSpPr>
            <a:spLocks noGrp="1"/>
          </p:cNvSpPr>
          <p:nvPr>
            <p:ph type="title"/>
          </p:nvPr>
        </p:nvSpPr>
        <p:spPr/>
        <p:txBody>
          <a:bodyPr>
            <a:normAutofit fontScale="90000"/>
          </a:bodyPr>
          <a:lstStyle/>
          <a:p>
            <a:r>
              <a:rPr lang="el-GR" dirty="0"/>
              <a:t>Αναγνωστικές διαστάσεις μη αναγνωστικής δραστηριότητας</a:t>
            </a:r>
          </a:p>
        </p:txBody>
      </p:sp>
      <p:pic>
        <p:nvPicPr>
          <p:cNvPr id="6" name="Θέση περιεχομένου 8" descr="υλικά που απορροφούν το νερό, υλικά που διαλύονται στο νερό"/>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51920" y="1772816"/>
            <a:ext cx="4823718" cy="3600400"/>
          </a:xfrm>
        </p:spPr>
      </p:pic>
    </p:spTree>
    <p:extLst>
      <p:ext uri="{BB962C8B-B14F-4D97-AF65-F5344CB8AC3E}">
        <p14:creationId xmlns:p14="http://schemas.microsoft.com/office/powerpoint/2010/main" val="3918160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l-GR" sz="2800" dirty="0"/>
              <a:t>Να είναι </a:t>
            </a:r>
            <a:r>
              <a:rPr lang="el-GR" sz="2800" b="1" dirty="0"/>
              <a:t>σαφής</a:t>
            </a:r>
            <a:r>
              <a:rPr lang="el-GR" sz="2800" dirty="0"/>
              <a:t> ο </a:t>
            </a:r>
            <a:r>
              <a:rPr lang="el-GR" sz="2800" b="1" dirty="0"/>
              <a:t>αναγνωστικός στόχος</a:t>
            </a:r>
            <a:r>
              <a:rPr lang="el-GR" sz="2800" dirty="0"/>
              <a:t>. Η δραστηριότητα σχεδιάζεται προσεχτικά για να τον εξυπηρετεί.</a:t>
            </a:r>
          </a:p>
          <a:p>
            <a:endParaRPr lang="el-GR" sz="2800" dirty="0"/>
          </a:p>
        </p:txBody>
      </p:sp>
      <p:sp>
        <p:nvSpPr>
          <p:cNvPr id="4" name="Τίτλος 3"/>
          <p:cNvSpPr>
            <a:spLocks noGrp="1"/>
          </p:cNvSpPr>
          <p:nvPr>
            <p:ph type="title"/>
          </p:nvPr>
        </p:nvSpPr>
        <p:spPr>
          <a:xfrm>
            <a:off x="467544" y="260648"/>
            <a:ext cx="8229600" cy="1144800"/>
          </a:xfrm>
        </p:spPr>
        <p:txBody>
          <a:bodyPr>
            <a:normAutofit fontScale="90000"/>
          </a:bodyPr>
          <a:lstStyle/>
          <a:p>
            <a:r>
              <a:rPr lang="el-GR" altLang="el-GR" dirty="0"/>
              <a:t>Χαρακτηριστικά αναγνωστικών </a:t>
            </a:r>
            <a:r>
              <a:rPr lang="el-GR" altLang="el-GR" dirty="0" smtClean="0"/>
              <a:t>δραστηριοτήτων/ασκήσεων (7/11)</a:t>
            </a:r>
            <a:endParaRPr lang="el-GR" dirty="0"/>
          </a:p>
        </p:txBody>
      </p:sp>
      <p:pic>
        <p:nvPicPr>
          <p:cNvPr id="5" name="Picture 1" descr="Στόχοι"/>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651279" y="1557338"/>
            <a:ext cx="4959291" cy="4608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5816" y="5708588"/>
            <a:ext cx="645731" cy="360040"/>
          </a:xfrm>
          <a:prstGeom prst="rect">
            <a:avLst/>
          </a:prstGeom>
        </p:spPr>
        <p:txBody>
          <a:bodyPr vert="horz" wrap="square" lIns="91440" tIns="45720" rIns="91440" bIns="45720" rtlCol="0" anchor="ctr">
            <a:noAutofit/>
          </a:bodyPr>
          <a:lstStyle/>
          <a:p>
            <a:r>
              <a:rPr lang="el-GR" b="1" dirty="0" smtClean="0">
                <a:latin typeface="+mj-lt"/>
              </a:rPr>
              <a:t>[30]</a:t>
            </a:r>
          </a:p>
        </p:txBody>
      </p:sp>
    </p:spTree>
    <p:custDataLst>
      <p:tags r:id="rId1"/>
    </p:custDataLst>
    <p:extLst>
      <p:ext uri="{BB962C8B-B14F-4D97-AF65-F5344CB8AC3E}">
        <p14:creationId xmlns:p14="http://schemas.microsoft.com/office/powerpoint/2010/main" val="27662733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smtClean="0"/>
              <a:t>Παράδειγμα (1/2) </a:t>
            </a:r>
            <a:endParaRPr lang="el-GR" dirty="0"/>
          </a:p>
        </p:txBody>
      </p:sp>
      <p:sp>
        <p:nvSpPr>
          <p:cNvPr id="11" name="Θέση περιεχομένου 10"/>
          <p:cNvSpPr>
            <a:spLocks noGrp="1"/>
          </p:cNvSpPr>
          <p:nvPr>
            <p:ph sz="half" idx="1"/>
          </p:nvPr>
        </p:nvSpPr>
        <p:spPr>
          <a:xfrm>
            <a:off x="457200" y="1600200"/>
            <a:ext cx="4618856" cy="4525963"/>
          </a:xfrm>
        </p:spPr>
        <p:txBody>
          <a:bodyPr>
            <a:noAutofit/>
          </a:bodyPr>
          <a:lstStyle/>
          <a:p>
            <a:pPr marL="0" indent="0">
              <a:buNone/>
            </a:pPr>
            <a:r>
              <a:rPr lang="el-GR" sz="2200" dirty="0" smtClean="0"/>
              <a:t>Για </a:t>
            </a:r>
            <a:r>
              <a:rPr lang="el-GR" sz="2200" dirty="0"/>
              <a:t>παράδειγμα, ο γενικότερος αναγνωστικός στόχος είναι, όπου είναι δυνατόν, να μάθουν τα παιδιά τα ονόματα των συμμαθητών τους. Πάντα με απώτερο σκοπό να ‘σπάσουν’ τον κώδικα της γραπτής γλώσσας. </a:t>
            </a:r>
          </a:p>
          <a:p>
            <a:pPr marL="0" indent="0">
              <a:buNone/>
            </a:pPr>
            <a:r>
              <a:rPr lang="el-GR" sz="2200" dirty="0"/>
              <a:t>Όταν ο στόχος είναι να μάθουν να τα διαβάζουν, η νηπιαγωγός δίνει στον ‘ταχυδρόμο της μέρας’ να μοιράσει, με μορφή αλληλογραφίας, τη φωτοτυπημένη άσκηση των μαθηματικών. </a:t>
            </a:r>
          </a:p>
          <a:p>
            <a:pPr marL="0" indent="0">
              <a:buNone/>
            </a:pPr>
            <a:endParaRPr lang="el-GR" sz="2200" dirty="0"/>
          </a:p>
          <a:p>
            <a:pPr marL="0" indent="0">
              <a:buNone/>
            </a:pPr>
            <a:endParaRPr lang="el-GR" sz="2200" dirty="0"/>
          </a:p>
        </p:txBody>
      </p:sp>
      <p:pic>
        <p:nvPicPr>
          <p:cNvPr id="13" name="Picture 4" descr="16γΑποστολ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364088" y="1600200"/>
            <a:ext cx="314802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425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Τα παιδιά γράφουν (1/6)</a:t>
            </a:r>
            <a:endParaRPr lang="el-GR" dirty="0"/>
          </a:p>
        </p:txBody>
      </p:sp>
      <p:sp>
        <p:nvSpPr>
          <p:cNvPr id="5" name="Θέση περιεχομένου 4"/>
          <p:cNvSpPr>
            <a:spLocks noGrp="1"/>
          </p:cNvSpPr>
          <p:nvPr>
            <p:ph sz="half" idx="1"/>
          </p:nvPr>
        </p:nvSpPr>
        <p:spPr/>
        <p:txBody>
          <a:bodyPr>
            <a:noAutofit/>
          </a:bodyPr>
          <a:lstStyle/>
          <a:p>
            <a:pPr marL="0" indent="0">
              <a:buNone/>
            </a:pPr>
            <a:r>
              <a:rPr lang="el-GR" altLang="el-GR" dirty="0" smtClean="0"/>
              <a:t>Τα </a:t>
            </a:r>
            <a:r>
              <a:rPr lang="el-GR" altLang="el-GR" dirty="0"/>
              <a:t>παιδιά </a:t>
            </a:r>
            <a:r>
              <a:rPr lang="el-GR" altLang="el-GR" b="1" dirty="0"/>
              <a:t>γράφουν συνεχώς</a:t>
            </a:r>
            <a:r>
              <a:rPr lang="el-GR" altLang="el-GR" dirty="0"/>
              <a:t> και </a:t>
            </a:r>
            <a:r>
              <a:rPr lang="el-GR" altLang="el-GR" dirty="0" smtClean="0"/>
              <a:t>δεν περιμένουν </a:t>
            </a:r>
            <a:r>
              <a:rPr lang="el-GR" altLang="el-GR" dirty="0"/>
              <a:t>να μάθουν πρώτα, για να γράψουν μετά</a:t>
            </a:r>
            <a:r>
              <a:rPr lang="el-GR" altLang="el-GR" dirty="0" smtClean="0"/>
              <a:t>.</a:t>
            </a:r>
          </a:p>
          <a:p>
            <a:pPr marL="0" indent="0">
              <a:buNone/>
            </a:pPr>
            <a:r>
              <a:rPr lang="el-GR" altLang="el-GR" dirty="0"/>
              <a:t>Μάλιστα τα γραπτά των παιδιών είναι ο καθρέφτης του επιπέδου των γνώσεων τους. </a:t>
            </a:r>
          </a:p>
          <a:p>
            <a:endParaRPr lang="el-GR" dirty="0"/>
          </a:p>
        </p:txBody>
      </p:sp>
      <p:pic>
        <p:nvPicPr>
          <p:cNvPr id="9" name="Picture 3" descr="Παιδάκι που γράφει"/>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4644008" y="1844824"/>
            <a:ext cx="4038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02451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a:t>Παράδειγμα </a:t>
            </a:r>
            <a:r>
              <a:rPr lang="el-GR" dirty="0" smtClean="0"/>
              <a:t>(2/2) </a:t>
            </a:r>
            <a:endParaRPr lang="el-GR" dirty="0"/>
          </a:p>
        </p:txBody>
      </p:sp>
      <p:sp>
        <p:nvSpPr>
          <p:cNvPr id="11" name="Θέση περιεχομένου 10"/>
          <p:cNvSpPr>
            <a:spLocks noGrp="1"/>
          </p:cNvSpPr>
          <p:nvPr>
            <p:ph sz="half" idx="1"/>
          </p:nvPr>
        </p:nvSpPr>
        <p:spPr>
          <a:xfrm>
            <a:off x="457200" y="1600200"/>
            <a:ext cx="4618856" cy="4525963"/>
          </a:xfrm>
        </p:spPr>
        <p:txBody>
          <a:bodyPr>
            <a:noAutofit/>
          </a:bodyPr>
          <a:lstStyle/>
          <a:p>
            <a:pPr marL="0" indent="0">
              <a:buNone/>
            </a:pPr>
            <a:r>
              <a:rPr lang="el-GR" sz="2600" dirty="0" smtClean="0"/>
              <a:t>Όταν </a:t>
            </a:r>
            <a:r>
              <a:rPr lang="el-GR" sz="2600" dirty="0"/>
              <a:t>πάλι στόχος είναι να γράψουν τα ονόματα των συμμαθητών τους, τότε τα παιδιά φτιάχνουν κάρτες, τις κλείνουν σε φακέλους και τους τις στέλνουν, σημειώνοντας πάντα πάνω στο φάκελο το όνομα του παραλήπτη (και φυσικά και του αποστολέα).</a:t>
            </a:r>
          </a:p>
          <a:p>
            <a:pPr marL="0" indent="0">
              <a:buNone/>
            </a:pPr>
            <a:endParaRPr lang="el-GR" sz="2600" dirty="0"/>
          </a:p>
          <a:p>
            <a:pPr marL="0" indent="0">
              <a:buNone/>
            </a:pPr>
            <a:endParaRPr lang="el-GR" sz="2600" dirty="0"/>
          </a:p>
          <a:p>
            <a:pPr marL="0" indent="0">
              <a:buNone/>
            </a:pPr>
            <a:endParaRPr lang="el-GR" sz="2600" dirty="0"/>
          </a:p>
        </p:txBody>
      </p:sp>
      <p:pic>
        <p:nvPicPr>
          <p:cNvPr id="6" name="Picture 4" descr="16γΑποστολ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384403" y="1600200"/>
            <a:ext cx="31480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4569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(8/11)</a:t>
            </a:r>
            <a:endParaRPr lang="el-GR" dirty="0"/>
          </a:p>
        </p:txBody>
      </p:sp>
      <p:sp>
        <p:nvSpPr>
          <p:cNvPr id="3" name="Θέση περιεχομένου 2"/>
          <p:cNvSpPr>
            <a:spLocks noGrp="1"/>
          </p:cNvSpPr>
          <p:nvPr>
            <p:ph sz="half" idx="1"/>
          </p:nvPr>
        </p:nvSpPr>
        <p:spPr/>
        <p:txBody>
          <a:bodyPr/>
          <a:lstStyle/>
          <a:p>
            <a:pPr marL="0" indent="0">
              <a:buNone/>
            </a:pPr>
            <a:r>
              <a:rPr lang="el-GR" altLang="el-GR" dirty="0"/>
              <a:t>Η δραστηριότητα πρέπει να δίνει τη δυνατότητα στα παιδιά </a:t>
            </a:r>
            <a:r>
              <a:rPr lang="el-GR" altLang="el-GR" b="1" dirty="0"/>
              <a:t>να εκφράσουν τη διαφορετικότητά τους</a:t>
            </a:r>
            <a:r>
              <a:rPr lang="el-GR" altLang="el-GR" dirty="0"/>
              <a:t>.</a:t>
            </a:r>
          </a:p>
          <a:p>
            <a:endParaRPr lang="el-GR" dirty="0"/>
          </a:p>
        </p:txBody>
      </p:sp>
      <p:pic>
        <p:nvPicPr>
          <p:cNvPr id="11" name="Picture 4" descr="Identification Card Vectors"/>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772816"/>
            <a:ext cx="4038600" cy="3141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1920" y="4581128"/>
            <a:ext cx="645731" cy="360040"/>
          </a:xfrm>
          <a:prstGeom prst="rect">
            <a:avLst/>
          </a:prstGeom>
        </p:spPr>
        <p:txBody>
          <a:bodyPr vert="horz" wrap="square" lIns="91440" tIns="45720" rIns="91440" bIns="45720" rtlCol="0" anchor="ctr">
            <a:noAutofit/>
          </a:bodyPr>
          <a:lstStyle/>
          <a:p>
            <a:r>
              <a:rPr lang="el-GR" b="1" dirty="0" smtClean="0">
                <a:latin typeface="+mj-lt"/>
              </a:rPr>
              <a:t>[31]</a:t>
            </a:r>
          </a:p>
        </p:txBody>
      </p:sp>
    </p:spTree>
    <p:custDataLst>
      <p:tags r:id="rId1"/>
    </p:custDataLst>
    <p:extLst>
      <p:ext uri="{BB962C8B-B14F-4D97-AF65-F5344CB8AC3E}">
        <p14:creationId xmlns:p14="http://schemas.microsoft.com/office/powerpoint/2010/main" val="9924934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Παράδειγμα: Διαβατήρια</a:t>
            </a:r>
            <a:endParaRPr lang="el-GR" dirty="0"/>
          </a:p>
        </p:txBody>
      </p:sp>
      <p:sp>
        <p:nvSpPr>
          <p:cNvPr id="3" name="Θέση περιεχομένου 2"/>
          <p:cNvSpPr>
            <a:spLocks noGrp="1"/>
          </p:cNvSpPr>
          <p:nvPr>
            <p:ph sz="half" idx="1"/>
          </p:nvPr>
        </p:nvSpPr>
        <p:spPr/>
        <p:txBody>
          <a:bodyPr>
            <a:normAutofit fontScale="92500"/>
          </a:bodyPr>
          <a:lstStyle/>
          <a:p>
            <a:pPr marL="0" indent="0">
              <a:buNone/>
            </a:pPr>
            <a:r>
              <a:rPr lang="el-GR" altLang="el-GR" dirty="0"/>
              <a:t>Σήμερα είναι μάλλον απίθανο όλα τα παιδιά της τάξης να έχουν την ελληνική υπηκοότητα. Γι’ αυτό και αν ασχοληθούν με το </a:t>
            </a:r>
            <a:r>
              <a:rPr lang="el-GR" altLang="el-GR" dirty="0" err="1"/>
              <a:t>κειμενικό</a:t>
            </a:r>
            <a:r>
              <a:rPr lang="el-GR" altLang="el-GR" dirty="0"/>
              <a:t> είδος των διαβατηρίων, η δραστηριότητα θα πρέπει να δώσει τη δυνατότητα σε όλα τα παιδιά να ‘εκδώσουν’ το δικό τους διαβατήριο. </a:t>
            </a:r>
          </a:p>
          <a:p>
            <a:endParaRPr lang="el-GR" dirty="0"/>
          </a:p>
        </p:txBody>
      </p:sp>
      <p:pic>
        <p:nvPicPr>
          <p:cNvPr id="5" name="Content Placeholder 4" descr="Διαβατήρι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65224" y="1772816"/>
            <a:ext cx="4038600" cy="43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4661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διαβατήρια των παιδιών</a:t>
            </a:r>
            <a:endParaRPr lang="el-GR" dirty="0"/>
          </a:p>
        </p:txBody>
      </p:sp>
      <p:pic>
        <p:nvPicPr>
          <p:cNvPr id="5" name="Picture 5" descr="Αγοράκι φτιάχνει το διαβατήριό του"/>
          <p:cNvPicPr>
            <a:picLocks noGrp="1" noChangeAspect="1" noChangeArrowheads="1"/>
          </p:cNvPicPr>
          <p:nvPr>
            <p:ph sz="half" idx="1"/>
          </p:nvPr>
        </p:nvPicPr>
        <p:blipFill>
          <a:blip r:embed="rId2" cstate="print">
            <a:extLst>
              <a:ext uri="{28A0092B-C50C-407E-A947-70E740481C1C}">
                <a14:useLocalDpi xmlns:a14="http://schemas.microsoft.com/office/drawing/2010/main"/>
              </a:ext>
            </a:extLst>
          </a:blip>
          <a:srcRect/>
          <a:stretch>
            <a:fillRect/>
          </a:stretch>
        </p:blipFill>
        <p:spPr bwMode="auto">
          <a:xfrm>
            <a:off x="471634" y="1607136"/>
            <a:ext cx="4038600" cy="3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Κοριτσάκι φτιάχνει το διαβατήριό του"/>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648200" y="1616380"/>
            <a:ext cx="4038600" cy="37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4598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dirty="0" smtClean="0"/>
              <a:t>«Πώς το λέτε εσείς;»</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400" dirty="0"/>
              <a:t>Και οι Έλληνες μεταξύ τους δεν είναι ίδιοι. Διαφορές υπάρχουν και ανάλογα με την ιδιαίτερη πατρίδα τους. </a:t>
            </a:r>
            <a:endParaRPr lang="el-GR" altLang="el-GR" sz="2400" dirty="0" smtClean="0"/>
          </a:p>
          <a:p>
            <a:pPr marL="0" indent="0">
              <a:buNone/>
            </a:pPr>
            <a:r>
              <a:rPr lang="el-GR" altLang="el-GR" sz="2400" dirty="0" smtClean="0"/>
              <a:t>Τα </a:t>
            </a:r>
            <a:r>
              <a:rPr lang="el-GR" altLang="el-GR" sz="2400" dirty="0"/>
              <a:t>παιδιά έρχονται σε επαφή με το γλωσσικό ιδίωμα ορισμένων περιοχών και παρατηρούν πώς η ίδια λέξη λέγεται διαφορετικά σε κάθε τόπο. Τοποθετούν το αντίστοιχο καρτελάκι πάνω στο χάρτη.</a:t>
            </a:r>
          </a:p>
          <a:p>
            <a:pPr marL="0" indent="0">
              <a:buNone/>
            </a:pPr>
            <a:endParaRPr lang="el-GR" sz="2400" dirty="0"/>
          </a:p>
        </p:txBody>
      </p:sp>
      <p:pic>
        <p:nvPicPr>
          <p:cNvPr id="5" name="Θέση περιεχομένου 4" descr="Χάρτη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8200" y="1957895"/>
            <a:ext cx="4038600" cy="3810573"/>
          </a:xfrm>
        </p:spPr>
      </p:pic>
    </p:spTree>
    <p:extLst>
      <p:ext uri="{BB962C8B-B14F-4D97-AF65-F5344CB8AC3E}">
        <p14:creationId xmlns:p14="http://schemas.microsoft.com/office/powerpoint/2010/main" val="4110307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δραστηριοτήτων/ασκήσεων </a:t>
            </a:r>
            <a:r>
              <a:rPr lang="el-GR" altLang="el-GR" dirty="0" smtClean="0"/>
              <a:t>(9/11</a:t>
            </a:r>
            <a:r>
              <a:rPr lang="el-GR" altLang="el-GR" dirty="0"/>
              <a:t>)</a:t>
            </a:r>
            <a:endParaRPr lang="el-GR" dirty="0"/>
          </a:p>
        </p:txBody>
      </p:sp>
      <p:sp>
        <p:nvSpPr>
          <p:cNvPr id="3" name="Θέση περιεχομένου 2"/>
          <p:cNvSpPr>
            <a:spLocks noGrp="1"/>
          </p:cNvSpPr>
          <p:nvPr>
            <p:ph sz="half" idx="1"/>
          </p:nvPr>
        </p:nvSpPr>
        <p:spPr/>
        <p:txBody>
          <a:bodyPr/>
          <a:lstStyle/>
          <a:p>
            <a:pPr marL="0" indent="0">
              <a:buNone/>
            </a:pPr>
            <a:r>
              <a:rPr lang="el-GR" dirty="0"/>
              <a:t>Ο ίδιος αναγνωστικός στόχος να εξυπηρετείται σε πολλές, διαφορετικές ασκήσεις/ δραστηριότητες, ούτως ώστε να διευκολυνθεί σημαντικά η κατάκτησή του.</a:t>
            </a:r>
          </a:p>
          <a:p>
            <a:endParaRPr lang="el-GR" dirty="0"/>
          </a:p>
        </p:txBody>
      </p:sp>
      <p:pic>
        <p:nvPicPr>
          <p:cNvPr id="9" name="Picture 3" descr="Κατάκτηση στόχου"/>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813200"/>
            <a:ext cx="4038600" cy="4099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1920" y="5525772"/>
            <a:ext cx="645731" cy="360040"/>
          </a:xfrm>
          <a:prstGeom prst="rect">
            <a:avLst/>
          </a:prstGeom>
        </p:spPr>
        <p:txBody>
          <a:bodyPr vert="horz" wrap="square" lIns="91440" tIns="45720" rIns="91440" bIns="45720" rtlCol="0" anchor="ctr">
            <a:noAutofit/>
          </a:bodyPr>
          <a:lstStyle/>
          <a:p>
            <a:r>
              <a:rPr lang="el-GR" b="1" dirty="0" smtClean="0">
                <a:latin typeface="+mj-lt"/>
              </a:rPr>
              <a:t>[32]</a:t>
            </a:r>
          </a:p>
        </p:txBody>
      </p:sp>
    </p:spTree>
    <p:custDataLst>
      <p:tags r:id="rId1"/>
    </p:custDataLst>
    <p:extLst>
      <p:ext uri="{BB962C8B-B14F-4D97-AF65-F5344CB8AC3E}">
        <p14:creationId xmlns:p14="http://schemas.microsoft.com/office/powerpoint/2010/main" val="20752627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Εξοικείωση </a:t>
            </a:r>
            <a:r>
              <a:rPr lang="el-GR" dirty="0"/>
              <a:t>με το </a:t>
            </a:r>
            <a:r>
              <a:rPr lang="el-GR" dirty="0" err="1"/>
              <a:t>κειμενικό</a:t>
            </a:r>
            <a:r>
              <a:rPr lang="el-GR" dirty="0"/>
              <a:t> είδος </a:t>
            </a:r>
            <a:r>
              <a:rPr lang="el-GR" dirty="0" smtClean="0"/>
              <a:t/>
            </a:r>
            <a:br>
              <a:rPr lang="el-GR" dirty="0" smtClean="0"/>
            </a:br>
            <a:r>
              <a:rPr lang="el-GR" dirty="0" smtClean="0"/>
              <a:t>του </a:t>
            </a:r>
            <a:r>
              <a:rPr lang="el-GR" dirty="0"/>
              <a:t>χάρτη</a:t>
            </a:r>
          </a:p>
        </p:txBody>
      </p:sp>
      <p:sp>
        <p:nvSpPr>
          <p:cNvPr id="4" name="Θέση περιεχομένου 3"/>
          <p:cNvSpPr>
            <a:spLocks noGrp="1"/>
          </p:cNvSpPr>
          <p:nvPr>
            <p:ph sz="half" idx="2"/>
          </p:nvPr>
        </p:nvSpPr>
        <p:spPr/>
        <p:txBody>
          <a:bodyPr>
            <a:noAutofit/>
          </a:bodyPr>
          <a:lstStyle/>
          <a:p>
            <a:pPr marL="0" indent="0">
              <a:buNone/>
            </a:pPr>
            <a:r>
              <a:rPr lang="el-GR" sz="2400" dirty="0"/>
              <a:t>Η εξοικείωση με το </a:t>
            </a:r>
            <a:r>
              <a:rPr lang="el-GR" sz="2400" dirty="0" err="1"/>
              <a:t>κειμενικό</a:t>
            </a:r>
            <a:r>
              <a:rPr lang="el-GR" sz="2400" dirty="0"/>
              <a:t> είδος του χάρτη μπορεί να γίνει με διαφόρους τρόπους. Όπως, για παράδειγμα: </a:t>
            </a:r>
          </a:p>
          <a:p>
            <a:r>
              <a:rPr lang="el-GR" sz="2400" dirty="0" smtClean="0"/>
              <a:t>Να </a:t>
            </a:r>
            <a:r>
              <a:rPr lang="el-GR" sz="2400" dirty="0"/>
              <a:t>γνωρίσουν τα διάφορα είδη χάρτη</a:t>
            </a:r>
          </a:p>
          <a:p>
            <a:r>
              <a:rPr lang="el-GR" sz="2400" dirty="0" smtClean="0"/>
              <a:t>Να </a:t>
            </a:r>
            <a:r>
              <a:rPr lang="el-GR" sz="2400" dirty="0"/>
              <a:t>σχεδιάσουν ταξίδια</a:t>
            </a:r>
          </a:p>
          <a:p>
            <a:r>
              <a:rPr lang="el-GR" sz="2400" dirty="0" smtClean="0"/>
              <a:t>Να </a:t>
            </a:r>
            <a:r>
              <a:rPr lang="el-GR" sz="2400" dirty="0"/>
              <a:t>βρουν τον τόπο καταγωγής τους</a:t>
            </a:r>
          </a:p>
          <a:p>
            <a:r>
              <a:rPr lang="el-GR" sz="2400" dirty="0" smtClean="0"/>
              <a:t>Να </a:t>
            </a:r>
            <a:r>
              <a:rPr lang="el-GR" sz="2400" dirty="0"/>
              <a:t>δουν τον καιρό σε διάφορες περιοχές</a:t>
            </a:r>
          </a:p>
          <a:p>
            <a:endParaRPr lang="el-GR" sz="2400" dirty="0"/>
          </a:p>
        </p:txBody>
      </p:sp>
      <p:pic>
        <p:nvPicPr>
          <p:cNvPr id="5" name="Picture 5" descr="Χάρτης&#10;"/>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1968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(10/11)</a:t>
            </a:r>
            <a:endParaRPr lang="el-GR" dirty="0"/>
          </a:p>
        </p:txBody>
      </p:sp>
      <p:sp>
        <p:nvSpPr>
          <p:cNvPr id="3" name="Θέση περιεχομένου 2"/>
          <p:cNvSpPr>
            <a:spLocks noGrp="1"/>
          </p:cNvSpPr>
          <p:nvPr>
            <p:ph sz="half" idx="1"/>
          </p:nvPr>
        </p:nvSpPr>
        <p:spPr>
          <a:xfrm>
            <a:off x="457200" y="1600200"/>
            <a:ext cx="4330824" cy="4525963"/>
          </a:xfrm>
        </p:spPr>
        <p:txBody>
          <a:bodyPr>
            <a:noAutofit/>
          </a:bodyPr>
          <a:lstStyle/>
          <a:p>
            <a:pPr marL="0" indent="0">
              <a:buNone/>
            </a:pPr>
            <a:r>
              <a:rPr lang="el-GR" altLang="el-GR" sz="2500" dirty="0"/>
              <a:t>Μια αναγνωστική δραστηριότητα θα πρέπει να </a:t>
            </a:r>
            <a:r>
              <a:rPr lang="el-GR" altLang="el-GR" sz="2500" b="1" dirty="0"/>
              <a:t>εξυπηρετεί τον </a:t>
            </a:r>
            <a:r>
              <a:rPr lang="el-GR" altLang="el-GR" sz="2500" b="1" dirty="0" smtClean="0"/>
              <a:t>επικοινωνιακό σκοπό </a:t>
            </a:r>
            <a:r>
              <a:rPr lang="el-GR" altLang="el-GR" sz="2500" b="1" dirty="0"/>
              <a:t>της γραπτής γλώσσας</a:t>
            </a:r>
            <a:r>
              <a:rPr lang="el-GR" altLang="el-GR" sz="2500" dirty="0"/>
              <a:t>. </a:t>
            </a:r>
            <a:endParaRPr lang="en-GB" altLang="el-GR" sz="2500" dirty="0" smtClean="0"/>
          </a:p>
          <a:p>
            <a:pPr marL="0" indent="0">
              <a:buNone/>
            </a:pPr>
            <a:r>
              <a:rPr lang="el-GR" altLang="el-GR" sz="2500" dirty="0"/>
              <a:t>Σε αυτήν την άσκηση τα παιδιά παίζουν ένα παιχνίδι που μοιάζει με τόμπολα με απώτερο αναγνωστικό στόχο να μάθουν να διαβάζουν τα ονόματα όλων των μαθητών της τάξης. </a:t>
            </a:r>
          </a:p>
          <a:p>
            <a:pPr marL="0" indent="0">
              <a:buNone/>
            </a:pPr>
            <a:endParaRPr lang="el-GR" altLang="el-GR" sz="2500" dirty="0"/>
          </a:p>
          <a:p>
            <a:endParaRPr lang="el-GR" sz="2500" dirty="0"/>
          </a:p>
        </p:txBody>
      </p:sp>
      <p:pic>
        <p:nvPicPr>
          <p:cNvPr id="5" name="Picture 6" descr="41τόμπο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10481" y="1600200"/>
            <a:ext cx="35939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5474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Παράδειγμα άσκησης (1/2)</a:t>
            </a:r>
            <a:endParaRPr lang="el-GR" dirty="0"/>
          </a:p>
        </p:txBody>
      </p:sp>
      <p:sp>
        <p:nvSpPr>
          <p:cNvPr id="3" name="Θέση περιεχομένου 2"/>
          <p:cNvSpPr>
            <a:spLocks noGrp="1"/>
          </p:cNvSpPr>
          <p:nvPr>
            <p:ph sz="half" idx="1"/>
          </p:nvPr>
        </p:nvSpPr>
        <p:spPr>
          <a:xfrm>
            <a:off x="457200" y="1600200"/>
            <a:ext cx="4330824" cy="4525963"/>
          </a:xfrm>
        </p:spPr>
        <p:txBody>
          <a:bodyPr>
            <a:noAutofit/>
          </a:bodyPr>
          <a:lstStyle/>
          <a:p>
            <a:pPr marL="0" indent="0">
              <a:buNone/>
            </a:pPr>
            <a:r>
              <a:rPr lang="el-GR" altLang="el-GR" dirty="0" smtClean="0"/>
              <a:t>Αχρωμάτιστα </a:t>
            </a:r>
            <a:r>
              <a:rPr lang="el-GR" altLang="el-GR" dirty="0"/>
              <a:t>χριστουγεννιάτικα δέντρα φιλοξενούν διαφορετικούς συνδυασμούς ονομάτων. Από μια κληρωτίδα ‘τραβιέται’ κάθε φορά ένα διαφορετικό όνομα. </a:t>
            </a:r>
            <a:endParaRPr lang="el-GR" dirty="0"/>
          </a:p>
        </p:txBody>
      </p:sp>
      <p:pic>
        <p:nvPicPr>
          <p:cNvPr id="5" name="Picture 6" descr="41τόμπο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6338" y="1600200"/>
            <a:ext cx="36004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4663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Παράδειγμα άσκησης </a:t>
            </a:r>
            <a:r>
              <a:rPr lang="el-GR" dirty="0" smtClean="0"/>
              <a:t>(2/2</a:t>
            </a:r>
            <a:r>
              <a:rPr lang="el-GR" dirty="0"/>
              <a:t>)</a:t>
            </a:r>
          </a:p>
        </p:txBody>
      </p:sp>
      <p:sp>
        <p:nvSpPr>
          <p:cNvPr id="3" name="Θέση περιεχομένου 2"/>
          <p:cNvSpPr>
            <a:spLocks noGrp="1"/>
          </p:cNvSpPr>
          <p:nvPr>
            <p:ph sz="half" idx="1"/>
          </p:nvPr>
        </p:nvSpPr>
        <p:spPr/>
        <p:txBody>
          <a:bodyPr>
            <a:noAutofit/>
          </a:bodyPr>
          <a:lstStyle/>
          <a:p>
            <a:pPr marL="0" indent="0">
              <a:buNone/>
            </a:pPr>
            <a:r>
              <a:rPr lang="el-GR" altLang="el-GR" sz="2600" dirty="0" smtClean="0"/>
              <a:t>Το </a:t>
            </a:r>
            <a:r>
              <a:rPr lang="el-GR" altLang="el-GR" sz="2600" dirty="0"/>
              <a:t>ομώνυμο παιδί το διαβάζει και όλα τα άλλα το παρατηρούν. Όποιος το βλέπει τυπωμένο στο δέντρο του, χρωματίζει το τμήμα του δέντρου που το φιλοξενεί. Νικητής αναδεικνύεται εκείνος που θα ‘πρασινίσει’ πρώτος το δέντρο του.</a:t>
            </a:r>
          </a:p>
          <a:p>
            <a:endParaRPr lang="el-GR" sz="2600" dirty="0"/>
          </a:p>
        </p:txBody>
      </p:sp>
      <p:pic>
        <p:nvPicPr>
          <p:cNvPr id="5" name="Picture 6" descr="41τόμπο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6338" y="1600200"/>
            <a:ext cx="36004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589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Γραπτά κείμενα παιδιών με ζωγραφιές"/>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971600" y="1556792"/>
            <a:ext cx="7128792" cy="3456384"/>
          </a:xfrm>
        </p:spPr>
      </p:pic>
      <p:sp>
        <p:nvSpPr>
          <p:cNvPr id="7" name="Θέση κειμένου 6"/>
          <p:cNvSpPr>
            <a:spLocks noGrp="1"/>
          </p:cNvSpPr>
          <p:nvPr>
            <p:ph type="body" sz="half" idx="2"/>
          </p:nvPr>
        </p:nvSpPr>
        <p:spPr>
          <a:xfrm>
            <a:off x="971600" y="5157192"/>
            <a:ext cx="7128792" cy="1015008"/>
          </a:xfrm>
        </p:spPr>
        <p:txBody>
          <a:bodyPr>
            <a:noAutofit/>
          </a:bodyPr>
          <a:lstStyle/>
          <a:p>
            <a:r>
              <a:rPr lang="el-GR" altLang="el-GR" sz="2400" dirty="0"/>
              <a:t>Η διαφορά των γνώσεων ανάμεσα στο παιδί που παρήγαγε το πρώτο γραπτό και εκείνο που έγραψε το δεύτερο είναι εμφανής.</a:t>
            </a:r>
          </a:p>
          <a:p>
            <a:endParaRPr lang="el-GR" sz="2400" dirty="0"/>
          </a:p>
        </p:txBody>
      </p:sp>
      <p:sp>
        <p:nvSpPr>
          <p:cNvPr id="6" name="Τίτλος 5"/>
          <p:cNvSpPr>
            <a:spLocks noGrp="1"/>
          </p:cNvSpPr>
          <p:nvPr>
            <p:ph type="title"/>
          </p:nvPr>
        </p:nvSpPr>
        <p:spPr/>
        <p:txBody>
          <a:bodyPr/>
          <a:lstStyle/>
          <a:p>
            <a:r>
              <a:rPr lang="el-GR" dirty="0"/>
              <a:t>Τα παιδιά γράφουν </a:t>
            </a:r>
            <a:r>
              <a:rPr lang="el-GR" dirty="0" smtClean="0"/>
              <a:t>(2/6)</a:t>
            </a:r>
            <a:endParaRPr lang="el-GR" dirty="0"/>
          </a:p>
        </p:txBody>
      </p:sp>
    </p:spTree>
    <p:extLst>
      <p:ext uri="{BB962C8B-B14F-4D97-AF65-F5344CB8AC3E}">
        <p14:creationId xmlns:p14="http://schemas.microsoft.com/office/powerpoint/2010/main" val="358334644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Χαρακτηριστικά αναγνωστικών </a:t>
            </a:r>
            <a:r>
              <a:rPr lang="el-GR" altLang="el-GR" dirty="0" smtClean="0"/>
              <a:t>δραστηριοτήτων/ασκήσεων (11/11)</a:t>
            </a:r>
            <a:endParaRPr lang="el-GR" dirty="0"/>
          </a:p>
        </p:txBody>
      </p:sp>
      <p:sp>
        <p:nvSpPr>
          <p:cNvPr id="3" name="Θέση περιεχομένου 2"/>
          <p:cNvSpPr>
            <a:spLocks noGrp="1"/>
          </p:cNvSpPr>
          <p:nvPr>
            <p:ph idx="1"/>
          </p:nvPr>
        </p:nvSpPr>
        <p:spPr/>
        <p:txBody>
          <a:bodyPr/>
          <a:lstStyle/>
          <a:p>
            <a:pPr marL="0" indent="0">
              <a:buNone/>
            </a:pPr>
            <a:r>
              <a:rPr lang="el-GR" altLang="el-GR" dirty="0"/>
              <a:t>Η άσκηση οφείλει, εκτός από ευχάριστη, να είναι και </a:t>
            </a:r>
            <a:r>
              <a:rPr lang="el-GR" altLang="el-GR" b="1" dirty="0"/>
              <a:t>αναγνωστική</a:t>
            </a:r>
            <a:r>
              <a:rPr lang="el-GR" altLang="el-GR" dirty="0"/>
              <a:t>.</a:t>
            </a:r>
          </a:p>
          <a:p>
            <a:endParaRPr lang="el-GR" dirty="0"/>
          </a:p>
        </p:txBody>
      </p:sp>
      <p:pic>
        <p:nvPicPr>
          <p:cNvPr id="8" name="Picture 6" descr="Σπασμένο βιβλί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688" y="2793958"/>
            <a:ext cx="2757609" cy="320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Σπασμένο βιβλίο"/>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016" y="2767259"/>
            <a:ext cx="2592288" cy="322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769429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περίπτωση των </a:t>
            </a:r>
            <a:r>
              <a:rPr lang="el-GR" dirty="0" err="1" smtClean="0"/>
              <a:t>παζλς</a:t>
            </a:r>
            <a:r>
              <a:rPr lang="el-GR" dirty="0" smtClean="0"/>
              <a:t> λέξεων</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400" dirty="0"/>
              <a:t>Τα παιδιά φτιάχνουν </a:t>
            </a:r>
            <a:r>
              <a:rPr lang="el-GR" altLang="el-GR" sz="2400" dirty="0" err="1"/>
              <a:t>παζλς</a:t>
            </a:r>
            <a:r>
              <a:rPr lang="el-GR" altLang="el-GR" sz="2400" dirty="0"/>
              <a:t> με τις εικόνες και τις ονομασίες των ζώων. Όμως, ενώ η άσκηση είναι ιδιαίτερα ευχάριστη, αναγνωστικά παρουσιάζει μειονεκτήματα. Τα παιδιά δεν λαμβάνουν υπόψη τους την λέξη για να ‘ταιριάξουν’ το παζλ. Αρκεί να μπει σωστά η εικόνα και η λέξη συμπληρώνεται αυτόματα.</a:t>
            </a:r>
          </a:p>
          <a:p>
            <a:endParaRPr lang="el-GR" sz="2400" dirty="0"/>
          </a:p>
        </p:txBody>
      </p:sp>
      <p:pic>
        <p:nvPicPr>
          <p:cNvPr id="5" name="Picture 6" descr="Παζλ: ΠΕ-ΤΑ-ΛΟΥ-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43429" y="1600200"/>
            <a:ext cx="384814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1299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Η περίπτωση του «σπασμένου» βιβλίου (1/2)</a:t>
            </a:r>
            <a:endParaRPr lang="el-GR" dirty="0"/>
          </a:p>
        </p:txBody>
      </p:sp>
      <p:sp>
        <p:nvSpPr>
          <p:cNvPr id="3" name="Θέση περιεχομένου 2"/>
          <p:cNvSpPr>
            <a:spLocks noGrp="1"/>
          </p:cNvSpPr>
          <p:nvPr>
            <p:ph sz="half" idx="1"/>
          </p:nvPr>
        </p:nvSpPr>
        <p:spPr/>
        <p:txBody>
          <a:bodyPr>
            <a:normAutofit fontScale="92500"/>
          </a:bodyPr>
          <a:lstStyle/>
          <a:p>
            <a:pPr marL="0" indent="0">
              <a:buNone/>
            </a:pPr>
            <a:r>
              <a:rPr lang="el-GR" altLang="el-GR" dirty="0"/>
              <a:t>Αντίθετα, η άσκηση </a:t>
            </a:r>
            <a:r>
              <a:rPr lang="el-GR" altLang="el-GR" dirty="0" smtClean="0"/>
              <a:t>«Βρες </a:t>
            </a:r>
            <a:r>
              <a:rPr lang="el-GR" altLang="el-GR" dirty="0"/>
              <a:t>τη Φωνή </a:t>
            </a:r>
            <a:r>
              <a:rPr lang="el-GR" altLang="el-GR" dirty="0" smtClean="0"/>
              <a:t>μου» </a:t>
            </a:r>
            <a:r>
              <a:rPr lang="el-GR" altLang="el-GR" dirty="0"/>
              <a:t>στηρίζεται σε ένα ‘σπασμένο’ βιβλίο, που το πάνω μέρος του με τις εικόνες γυρίζει ανεξάρτητα από το κάτω με τις φωνές των ζώων. Τα παιδιά οφείλουν να γυρίσουν τη σελίδα ούτως ώστε κάθε ζώο να αποκτήσει τη δική του φωνή. </a:t>
            </a:r>
            <a:endParaRPr lang="el-GR" dirty="0"/>
          </a:p>
        </p:txBody>
      </p:sp>
      <p:pic>
        <p:nvPicPr>
          <p:cNvPr id="5" name="Picture 6" descr="Σπασμένο βιβλ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88025" y="1600200"/>
            <a:ext cx="389877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5422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περίπτωση του «σπασμένου» βιβλίου </a:t>
            </a:r>
            <a:r>
              <a:rPr lang="el-GR" dirty="0" smtClean="0"/>
              <a:t>(2/2</a:t>
            </a:r>
            <a:r>
              <a:rPr lang="el-GR" dirty="0"/>
              <a:t>)</a:t>
            </a:r>
          </a:p>
        </p:txBody>
      </p:sp>
      <p:sp>
        <p:nvSpPr>
          <p:cNvPr id="3" name="Θέση περιεχομένου 2"/>
          <p:cNvSpPr>
            <a:spLocks noGrp="1"/>
          </p:cNvSpPr>
          <p:nvPr>
            <p:ph sz="half" idx="1"/>
          </p:nvPr>
        </p:nvSpPr>
        <p:spPr/>
        <p:txBody>
          <a:bodyPr>
            <a:noAutofit/>
          </a:bodyPr>
          <a:lstStyle/>
          <a:p>
            <a:pPr marL="0" indent="0">
              <a:buNone/>
            </a:pPr>
            <a:r>
              <a:rPr lang="el-GR" altLang="el-GR" sz="2600" dirty="0"/>
              <a:t>Η άσκηση αυτή, εκτός από ευχάριστη, είναι και μια καλή αναγνωστική άσκηση. Ιδιαίτερα, επειδή έχουν επιλεγεί μικρές και απλές γραπτές λέξεις ήχου, όπως ΚΟ </a:t>
            </a:r>
            <a:r>
              <a:rPr lang="el-GR" altLang="el-GR" sz="2600" dirty="0" err="1"/>
              <a:t>ΚΟ</a:t>
            </a:r>
            <a:r>
              <a:rPr lang="el-GR" altLang="el-GR" sz="2600" dirty="0"/>
              <a:t>, που βοηθούν τα παιδιά να κατανοήσουν πώς λειτουργεί ο κώδικας της γραπτής γλώσσας. </a:t>
            </a:r>
          </a:p>
          <a:p>
            <a:endParaRPr lang="el-GR" sz="2600" dirty="0"/>
          </a:p>
        </p:txBody>
      </p:sp>
      <p:pic>
        <p:nvPicPr>
          <p:cNvPr id="5" name="Picture 8" descr="Σπασμένο βιβλ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7" y="1600200"/>
            <a:ext cx="39707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8716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smtClean="0"/>
              <a:t>».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Σχεδιασμός Προγράμματος για τη Γραπτή Γλώσσα στο Νηπιαγωγείο</a:t>
            </a:r>
            <a:endParaRPr lang="el-GR" dirty="0"/>
          </a:p>
        </p:txBody>
      </p:sp>
      <p:sp>
        <p:nvSpPr>
          <p:cNvPr id="5" name="Θέση κειμένου 4"/>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476727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1"/>
          <p:cNvSpPr>
            <a:spLocks noGrp="1"/>
          </p:cNvSpPr>
          <p:nvPr>
            <p:ph type="title"/>
          </p:nvPr>
        </p:nvSpPr>
        <p:spPr/>
        <p:txBody>
          <a:bodyPr/>
          <a:lstStyle/>
          <a:p>
            <a:r>
              <a:rPr lang="el-GR" dirty="0"/>
              <a:t>Τα παιδιά γράφουν </a:t>
            </a:r>
            <a:r>
              <a:rPr lang="el-GR" dirty="0" smtClean="0"/>
              <a:t>(3/6)</a:t>
            </a:r>
            <a:endParaRPr lang="el-GR" dirty="0"/>
          </a:p>
        </p:txBody>
      </p:sp>
      <p:sp>
        <p:nvSpPr>
          <p:cNvPr id="13" name="Θέση περιεχομένου 12"/>
          <p:cNvSpPr>
            <a:spLocks noGrp="1"/>
          </p:cNvSpPr>
          <p:nvPr>
            <p:ph sz="half" idx="1"/>
          </p:nvPr>
        </p:nvSpPr>
        <p:spPr/>
        <p:txBody>
          <a:bodyPr/>
          <a:lstStyle/>
          <a:p>
            <a:pPr marL="0" indent="0">
              <a:spcBef>
                <a:spcPts val="600"/>
              </a:spcBef>
              <a:spcAft>
                <a:spcPts val="600"/>
              </a:spcAft>
              <a:buNone/>
            </a:pPr>
            <a:r>
              <a:rPr lang="el-GR" altLang="el-GR" dirty="0"/>
              <a:t>Η διαφορά των γνώσεων </a:t>
            </a:r>
            <a:r>
              <a:rPr lang="el-GR" altLang="el-GR" dirty="0" smtClean="0"/>
              <a:t>αποτυπώνεται ακόμη </a:t>
            </a:r>
            <a:r>
              <a:rPr lang="el-GR" altLang="el-GR" dirty="0"/>
              <a:t>και σε επιμέρους θέματα, π.χ. τη διάταξη και τη φορά της γραπτής γλώσσας.</a:t>
            </a:r>
          </a:p>
          <a:p>
            <a:pPr marL="0" indent="0">
              <a:spcBef>
                <a:spcPts val="600"/>
              </a:spcBef>
              <a:spcAft>
                <a:spcPts val="600"/>
              </a:spcAft>
              <a:buNone/>
            </a:pPr>
            <a:r>
              <a:rPr lang="el-GR" altLang="el-GR" dirty="0"/>
              <a:t>Στην εικόνα φαίνεται η περίπτωση παιδιού που γράφει ακατάστατα.</a:t>
            </a:r>
          </a:p>
          <a:p>
            <a:pPr>
              <a:spcBef>
                <a:spcPts val="600"/>
              </a:spcBef>
              <a:spcAft>
                <a:spcPts val="600"/>
              </a:spcAft>
            </a:pPr>
            <a:endParaRPr lang="el-GR" dirty="0"/>
          </a:p>
        </p:txBody>
      </p:sp>
      <p:pic>
        <p:nvPicPr>
          <p:cNvPr id="15" name="Picture 3" descr="Ακατάστατη γραφή"/>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788024" y="1600200"/>
            <a:ext cx="36724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26233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(1/</a:t>
            </a:r>
            <a:r>
              <a:rPr lang="el-GR" dirty="0" smtClean="0"/>
              <a:t>5</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2, </a:t>
            </a:r>
            <a:r>
              <a:rPr lang="el-GR" sz="2000" dirty="0" smtClean="0"/>
              <a:t>6, 7: Συνθέσεις εικόνων</a:t>
            </a:r>
            <a:r>
              <a:rPr lang="en-GB" sz="2000" dirty="0" smtClean="0"/>
              <a:t>. Designed by </a:t>
            </a:r>
            <a:r>
              <a:rPr lang="en-GB" sz="2000" dirty="0" err="1" smtClean="0"/>
              <a:t>Freepik</a:t>
            </a:r>
            <a:r>
              <a:rPr lang="en-GB" sz="2000" dirty="0" smtClean="0"/>
              <a:t>.</a:t>
            </a:r>
            <a:r>
              <a:rPr lang="en-GB" sz="2000" dirty="0" smtClean="0"/>
              <a:t> </a:t>
            </a:r>
            <a:r>
              <a:rPr lang="en-GB" sz="2000" dirty="0"/>
              <a:t>Free for commercial use with attribution </a:t>
            </a:r>
            <a:r>
              <a:rPr lang="en-GB" sz="2000" dirty="0" smtClean="0"/>
              <a:t>. </a:t>
            </a:r>
            <a:r>
              <a:rPr lang="en-GB" sz="2000" dirty="0" smtClean="0">
                <a:hlinkClick r:id="rId3"/>
              </a:rPr>
              <a:t>Freepik.com</a:t>
            </a:r>
            <a:r>
              <a:rPr lang="en-GB" sz="2000" dirty="0" smtClean="0"/>
              <a:t>.</a:t>
            </a:r>
            <a:endParaRPr lang="el-GR" sz="2000" dirty="0"/>
          </a:p>
          <a:p>
            <a:pPr marL="0" indent="0">
              <a:buNone/>
            </a:pPr>
            <a:r>
              <a:rPr lang="el-GR" sz="2000" dirty="0" smtClean="0"/>
              <a:t>Εικόνα 3, 4, 20, 21: Σελίδες του βιβλίου «</a:t>
            </a:r>
            <a:r>
              <a:rPr lang="el-GR" sz="2000" dirty="0" smtClean="0">
                <a:hlinkClick r:id="rId4"/>
              </a:rPr>
              <a:t>Λέξη, λέξη είσαι 'δω;</a:t>
            </a:r>
            <a:r>
              <a:rPr lang="el-GR" sz="2000" dirty="0"/>
              <a:t> : Ασκήσεις ανάγνωσης και γραφής για παιδιά νηπιαγωγείου» / Βαρβάρα </a:t>
            </a:r>
            <a:r>
              <a:rPr lang="el-GR" sz="2000" dirty="0" err="1"/>
              <a:t>Πρεβεζάνου</a:t>
            </a:r>
            <a:r>
              <a:rPr lang="el-GR" sz="2000" dirty="0"/>
              <a:t>, Κλεάνθη </a:t>
            </a:r>
            <a:r>
              <a:rPr lang="el-GR" sz="2000" dirty="0" err="1"/>
              <a:t>Μιχαλάντου</a:t>
            </a:r>
            <a:r>
              <a:rPr lang="el-GR" sz="2000" dirty="0"/>
              <a:t> · επιμέλεια Αγγελική </a:t>
            </a:r>
            <a:r>
              <a:rPr lang="el-GR" sz="2000" dirty="0" err="1"/>
              <a:t>Γιαννικοπούλου</a:t>
            </a:r>
            <a:r>
              <a:rPr lang="el-GR" sz="2000" dirty="0"/>
              <a:t> · εικονογράφηση </a:t>
            </a:r>
            <a:r>
              <a:rPr lang="el-GR" sz="2000" dirty="0" err="1"/>
              <a:t>Ελίζα</a:t>
            </a:r>
            <a:r>
              <a:rPr lang="el-GR" sz="2000" dirty="0"/>
              <a:t> </a:t>
            </a:r>
            <a:r>
              <a:rPr lang="el-GR" sz="2000" dirty="0" err="1"/>
              <a:t>Βαβούρη</a:t>
            </a:r>
            <a:r>
              <a:rPr lang="el-GR" sz="2000" dirty="0"/>
              <a:t>. - 1η </a:t>
            </a:r>
            <a:r>
              <a:rPr lang="el-GR" sz="2000" dirty="0" err="1"/>
              <a:t>έκδ</a:t>
            </a:r>
            <a:r>
              <a:rPr lang="el-GR" sz="2000" dirty="0"/>
              <a:t>. - Αθήνα : Εκδόσεις Παπαδόπουλος, 2006.</a:t>
            </a:r>
          </a:p>
          <a:p>
            <a:pPr marL="0" indent="0">
              <a:buNone/>
            </a:pPr>
            <a:r>
              <a:rPr lang="el-GR" sz="2000" dirty="0" smtClean="0"/>
              <a:t>Εικόνα 5:  Εξώφυλλο του βιβλίου «</a:t>
            </a:r>
            <a:r>
              <a:rPr lang="el-GR" sz="2000" dirty="0" smtClean="0">
                <a:hlinkClick r:id="rId5"/>
              </a:rPr>
              <a:t>Το παπάκι που δεν του αρέσανε τα ποδαράκια του</a:t>
            </a:r>
            <a:r>
              <a:rPr lang="el-GR" sz="2000" dirty="0" smtClean="0"/>
              <a:t>» / Ευγένιου </a:t>
            </a:r>
            <a:r>
              <a:rPr lang="el-GR" sz="2000" dirty="0" err="1" smtClean="0"/>
              <a:t>Τριβιζά</a:t>
            </a:r>
            <a:r>
              <a:rPr lang="el-GR" sz="2000" dirty="0" smtClean="0"/>
              <a:t> · εικονογράφηση Βαγγέλης Ελευθερίου. - Αθήνα : Κέδρος.</a:t>
            </a:r>
          </a:p>
          <a:p>
            <a:pPr marL="0" indent="0">
              <a:buNone/>
            </a:pPr>
            <a:r>
              <a:rPr lang="el-GR" sz="2000" dirty="0"/>
              <a:t>Εικόνα 8: </a:t>
            </a:r>
            <a:r>
              <a:rPr lang="el-GR" sz="2000" u="sng" dirty="0">
                <a:hlinkClick r:id="rId6"/>
              </a:rPr>
              <a:t>Παιδί που διαβάζει</a:t>
            </a:r>
            <a:r>
              <a:rPr lang="el-GR" sz="2000" dirty="0"/>
              <a:t>, </a:t>
            </a:r>
            <a:r>
              <a:rPr lang="en-US" sz="2000" dirty="0"/>
              <a:t>CC</a:t>
            </a:r>
            <a:r>
              <a:rPr lang="el-GR" sz="2000" dirty="0"/>
              <a:t>0 </a:t>
            </a:r>
            <a:r>
              <a:rPr lang="en-US" sz="2000" dirty="0"/>
              <a:t>Public Domain</a:t>
            </a:r>
            <a:r>
              <a:rPr lang="el-GR" sz="2000" dirty="0"/>
              <a:t>, </a:t>
            </a:r>
            <a:r>
              <a:rPr lang="en-GB" sz="2000" dirty="0" err="1"/>
              <a:t>Pixabay</a:t>
            </a:r>
            <a:r>
              <a:rPr lang="el-GR" sz="2000" dirty="0"/>
              <a:t>.</a:t>
            </a:r>
          </a:p>
          <a:p>
            <a:pPr marL="0" indent="0">
              <a:buNone/>
            </a:pPr>
            <a:endParaRPr lang="el-GR" sz="2000" dirty="0" smtClean="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(2/</a:t>
            </a:r>
            <a:r>
              <a:rPr lang="el-GR" dirty="0" smtClean="0"/>
              <a:t>5</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lnSpcReduction="10000"/>
          </a:bodyPr>
          <a:lstStyle/>
          <a:p>
            <a:pPr marL="0" indent="0">
              <a:buNone/>
            </a:pPr>
            <a:r>
              <a:rPr lang="el-GR" sz="2000" dirty="0" smtClean="0"/>
              <a:t>Εικόνα </a:t>
            </a:r>
            <a:r>
              <a:rPr lang="el-GR" sz="2000" dirty="0"/>
              <a:t>9:  </a:t>
            </a:r>
            <a:r>
              <a:rPr lang="el-GR" sz="2000" u="sng" dirty="0">
                <a:hlinkClick r:id="rId3"/>
              </a:rPr>
              <a:t>Λογότυπος Μουστάκα</a:t>
            </a:r>
            <a:r>
              <a:rPr lang="el-GR" sz="2000" dirty="0"/>
              <a:t>, </a:t>
            </a:r>
            <a:r>
              <a:rPr lang="en-GB" sz="2000" dirty="0"/>
              <a:t>Copyright </a:t>
            </a:r>
            <a:r>
              <a:rPr lang="el-GR" sz="2000" dirty="0"/>
              <a:t>Μουστάκας, </a:t>
            </a:r>
            <a:r>
              <a:rPr lang="en-GB" sz="2000" dirty="0"/>
              <a:t>All Rights Reserved</a:t>
            </a:r>
            <a:r>
              <a:rPr lang="el-GR" sz="2000" dirty="0"/>
              <a:t>. Μουστάκας.</a:t>
            </a:r>
          </a:p>
          <a:p>
            <a:pPr marL="0" indent="0">
              <a:buNone/>
            </a:pPr>
            <a:r>
              <a:rPr lang="el-GR" sz="2000" dirty="0"/>
              <a:t>Εικόνα 10: </a:t>
            </a:r>
            <a:r>
              <a:rPr lang="el-GR" sz="2000" u="sng" dirty="0">
                <a:hlinkClick r:id="rId4"/>
              </a:rPr>
              <a:t>Κυνήγι χαμένου θησαυρού </a:t>
            </a:r>
            <a:r>
              <a:rPr lang="el-GR" sz="2000" dirty="0"/>
              <a:t>, </a:t>
            </a:r>
            <a:r>
              <a:rPr lang="en-US" sz="2000" dirty="0"/>
              <a:t>CC</a:t>
            </a:r>
            <a:r>
              <a:rPr lang="el-GR" sz="2000" dirty="0"/>
              <a:t>0 </a:t>
            </a:r>
            <a:r>
              <a:rPr lang="en-US" sz="2000" dirty="0"/>
              <a:t>Public Domain</a:t>
            </a:r>
            <a:r>
              <a:rPr lang="el-GR" sz="2000" dirty="0"/>
              <a:t>, </a:t>
            </a:r>
            <a:r>
              <a:rPr lang="en-GB" sz="2000" dirty="0" err="1"/>
              <a:t>Pixabay</a:t>
            </a:r>
            <a:r>
              <a:rPr lang="el-GR" sz="2000" dirty="0"/>
              <a:t>.</a:t>
            </a:r>
          </a:p>
          <a:p>
            <a:pPr marL="0" indent="0">
              <a:buNone/>
            </a:pPr>
            <a:r>
              <a:rPr lang="el-GR" sz="2000" dirty="0"/>
              <a:t>Εικόνα 11: </a:t>
            </a:r>
            <a:r>
              <a:rPr lang="el-GR" sz="2000" u="sng" dirty="0">
                <a:hlinkClick r:id="rId5"/>
              </a:rPr>
              <a:t>Γυναίκα που διαβάζει</a:t>
            </a:r>
            <a:r>
              <a:rPr lang="el-GR" sz="2000" dirty="0"/>
              <a:t>, </a:t>
            </a:r>
            <a:r>
              <a:rPr lang="en-US" sz="2000" dirty="0"/>
              <a:t>CC</a:t>
            </a:r>
            <a:r>
              <a:rPr lang="el-GR" sz="2000" dirty="0"/>
              <a:t>0 </a:t>
            </a:r>
            <a:r>
              <a:rPr lang="en-US" sz="2000" dirty="0"/>
              <a:t>Public Domain</a:t>
            </a:r>
            <a:r>
              <a:rPr lang="el-GR" sz="2000" dirty="0"/>
              <a:t>, </a:t>
            </a:r>
            <a:r>
              <a:rPr lang="en-GB" sz="2000" dirty="0" err="1"/>
              <a:t>Pixabay</a:t>
            </a:r>
            <a:r>
              <a:rPr lang="el-GR" sz="2000" dirty="0"/>
              <a:t>.</a:t>
            </a:r>
          </a:p>
          <a:p>
            <a:pPr marL="0" indent="0">
              <a:buNone/>
            </a:pPr>
            <a:r>
              <a:rPr lang="el-GR" sz="2000" dirty="0"/>
              <a:t>Εικόνα</a:t>
            </a:r>
            <a:r>
              <a:rPr lang="en-US" sz="2000" dirty="0"/>
              <a:t> 12: </a:t>
            </a:r>
            <a:r>
              <a:rPr lang="el-GR" sz="2000" dirty="0">
                <a:hlinkClick r:id="rId6"/>
              </a:rPr>
              <a:t>Λογότυπος </a:t>
            </a:r>
            <a:r>
              <a:rPr lang="en-GB" sz="2000" dirty="0">
                <a:hlinkClick r:id="rId6"/>
              </a:rPr>
              <a:t>Coca Cola</a:t>
            </a:r>
            <a:r>
              <a:rPr lang="en-US" sz="2000" dirty="0"/>
              <a:t>, </a:t>
            </a:r>
            <a:r>
              <a:rPr lang="en-GB" sz="2000" dirty="0"/>
              <a:t>Copyright Coca Cola</a:t>
            </a:r>
            <a:r>
              <a:rPr lang="en-US" sz="2000" dirty="0"/>
              <a:t>, </a:t>
            </a:r>
            <a:r>
              <a:rPr lang="en-GB" sz="2000" dirty="0"/>
              <a:t>All Rights Reserved</a:t>
            </a:r>
            <a:r>
              <a:rPr lang="en-US" sz="2000" dirty="0"/>
              <a:t>. </a:t>
            </a:r>
            <a:r>
              <a:rPr lang="en-US" sz="2000" dirty="0" err="1" smtClean="0"/>
              <a:t>Logopedia</a:t>
            </a:r>
            <a:endParaRPr lang="el-GR" sz="2000" dirty="0"/>
          </a:p>
          <a:p>
            <a:pPr marL="0" indent="0">
              <a:buNone/>
            </a:pPr>
            <a:r>
              <a:rPr lang="el-GR" sz="2000" dirty="0"/>
              <a:t>Εικόνα</a:t>
            </a:r>
            <a:r>
              <a:rPr lang="en-US" sz="2000" dirty="0"/>
              <a:t> 13: </a:t>
            </a:r>
            <a:r>
              <a:rPr lang="el-GR" sz="2000" u="sng" dirty="0">
                <a:hlinkClick r:id="rId7"/>
              </a:rPr>
              <a:t>Φάκελος με επιστολή</a:t>
            </a:r>
            <a:r>
              <a:rPr lang="en-US" sz="2000" dirty="0"/>
              <a:t>, </a:t>
            </a:r>
            <a:r>
              <a:rPr lang="en-GB" sz="2000" dirty="0"/>
              <a:t>Designed by Bilal-khan - Freepik.com, Free for commercial use with attribution, Freepik.com</a:t>
            </a:r>
            <a:r>
              <a:rPr lang="en-US" sz="2000" dirty="0" smtClean="0"/>
              <a:t>.</a:t>
            </a:r>
            <a:endParaRPr lang="el-GR" sz="2000" dirty="0" smtClean="0"/>
          </a:p>
          <a:p>
            <a:pPr marL="0" indent="0">
              <a:buNone/>
            </a:pPr>
            <a:r>
              <a:rPr lang="el-GR" sz="2000" dirty="0"/>
              <a:t>Εικόνα 14</a:t>
            </a:r>
            <a:r>
              <a:rPr lang="el-GR" sz="2000" dirty="0">
                <a:hlinkClick r:id="rId8"/>
              </a:rPr>
              <a:t>: </a:t>
            </a:r>
            <a:r>
              <a:rPr lang="el-GR" sz="2000" dirty="0" smtClean="0">
                <a:hlinkClick r:id="rId8"/>
              </a:rPr>
              <a:t>Σελίδα από το βιβλίο μαθητή «Γλώσσα» (Α’ Τεύχος</a:t>
            </a:r>
            <a:r>
              <a:rPr lang="el-GR" sz="2000" dirty="0" smtClean="0">
                <a:hlinkClick r:id="rId8"/>
              </a:rPr>
              <a:t>)</a:t>
            </a:r>
            <a:r>
              <a:rPr lang="el-GR" sz="2000" dirty="0" smtClean="0"/>
              <a:t>, Ά Δημοτικού, ΙΤΥΕ Διόφαντος.</a:t>
            </a:r>
            <a:endParaRPr lang="el-GR" sz="2000" dirty="0"/>
          </a:p>
          <a:p>
            <a:pPr marL="0" indent="0">
              <a:buNone/>
            </a:pPr>
            <a:r>
              <a:rPr lang="el-GR" sz="2000" dirty="0" smtClean="0"/>
              <a:t>Εικόνα 15: </a:t>
            </a:r>
            <a:r>
              <a:rPr lang="el-GR" sz="2000" dirty="0">
                <a:hlinkClick r:id="rId9"/>
              </a:rPr>
              <a:t>Σελίδα από το βιβλίο μαθητή «Γλώσσα» </a:t>
            </a:r>
            <a:r>
              <a:rPr lang="el-GR" sz="2000" dirty="0" smtClean="0">
                <a:hlinkClick r:id="rId9"/>
              </a:rPr>
              <a:t>(Β’ </a:t>
            </a:r>
            <a:r>
              <a:rPr lang="el-GR" sz="2000" dirty="0">
                <a:hlinkClick r:id="rId9"/>
              </a:rPr>
              <a:t>Τεύχος), </a:t>
            </a:r>
            <a:r>
              <a:rPr lang="el-GR" sz="2000" dirty="0"/>
              <a:t>Ά Δημοτικού, ΙΤΥΕ Διόφαντος.</a:t>
            </a:r>
          </a:p>
          <a:p>
            <a:pPr marL="0" indent="0">
              <a:buNone/>
            </a:pPr>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a:t>
            </a:r>
            <a:r>
              <a:rPr lang="el-GR" dirty="0" smtClean="0"/>
              <a:t>3</a:t>
            </a:r>
            <a:r>
              <a:rPr lang="en-US" dirty="0" smtClean="0"/>
              <a:t>/</a:t>
            </a:r>
            <a:r>
              <a:rPr lang="el-GR" dirty="0" smtClean="0"/>
              <a:t>5</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Εικόνα </a:t>
            </a:r>
            <a:r>
              <a:rPr lang="el-GR" sz="2000" dirty="0"/>
              <a:t>16: </a:t>
            </a:r>
            <a:r>
              <a:rPr lang="el-GR" sz="2000" dirty="0">
                <a:hlinkClick r:id="rId3"/>
              </a:rPr>
              <a:t>Πρόσκληση σε παιδικό </a:t>
            </a:r>
            <a:r>
              <a:rPr lang="el-GR" sz="2000" dirty="0" err="1">
                <a:hlinkClick r:id="rId3"/>
              </a:rPr>
              <a:t>πάρτυ</a:t>
            </a:r>
            <a:r>
              <a:rPr lang="el-GR" sz="2000" dirty="0"/>
              <a:t>, </a:t>
            </a:r>
            <a:r>
              <a:rPr lang="el-GR" sz="2000" dirty="0" err="1"/>
              <a:t>Copyright</a:t>
            </a:r>
            <a:r>
              <a:rPr lang="el-GR" sz="2000" dirty="0"/>
              <a:t> </a:t>
            </a:r>
            <a:r>
              <a:rPr lang="en-GB" sz="2000" dirty="0" err="1"/>
              <a:t>genethlia</a:t>
            </a:r>
            <a:r>
              <a:rPr lang="el-GR" sz="2000" dirty="0"/>
              <a:t>.</a:t>
            </a:r>
            <a:r>
              <a:rPr lang="en-GB" sz="2000" dirty="0" smtClean="0"/>
              <a:t>gr. </a:t>
            </a:r>
            <a:r>
              <a:rPr lang="en-GB" sz="2000" dirty="0" err="1"/>
              <a:t>genethlia</a:t>
            </a:r>
            <a:r>
              <a:rPr lang="el-GR" sz="2000" dirty="0"/>
              <a:t>.</a:t>
            </a:r>
            <a:r>
              <a:rPr lang="en-GB" sz="2000" dirty="0"/>
              <a:t>gr</a:t>
            </a:r>
            <a:endParaRPr lang="el-GR" sz="2000" dirty="0"/>
          </a:p>
          <a:p>
            <a:pPr marL="0" indent="0">
              <a:buNone/>
            </a:pPr>
            <a:r>
              <a:rPr lang="el-GR" sz="2000" dirty="0" smtClean="0"/>
              <a:t>Εικόνα</a:t>
            </a:r>
            <a:r>
              <a:rPr lang="en-US" sz="2000" dirty="0" smtClean="0"/>
              <a:t> </a:t>
            </a:r>
            <a:r>
              <a:rPr lang="en-US" sz="2000" dirty="0"/>
              <a:t>17</a:t>
            </a:r>
            <a:r>
              <a:rPr lang="en-GB" sz="2000" dirty="0"/>
              <a:t>: </a:t>
            </a:r>
            <a:r>
              <a:rPr lang="el-GR" sz="2000" u="sng" dirty="0">
                <a:hlinkClick r:id="rId4"/>
              </a:rPr>
              <a:t>Γράμμα στον Άγιο Βασίλη</a:t>
            </a:r>
            <a:r>
              <a:rPr lang="en-US" sz="2000" dirty="0"/>
              <a:t>, Designed by </a:t>
            </a:r>
            <a:r>
              <a:rPr lang="en-US" sz="2000" dirty="0" err="1"/>
              <a:t>Freepik</a:t>
            </a:r>
            <a:r>
              <a:rPr lang="en-US" sz="2000" dirty="0"/>
              <a:t>, </a:t>
            </a:r>
            <a:r>
              <a:rPr lang="en-GB" sz="2000" dirty="0"/>
              <a:t>Free for commercial use with attribution, Freepik.com</a:t>
            </a:r>
            <a:r>
              <a:rPr lang="en-US" sz="2000" dirty="0"/>
              <a:t>.</a:t>
            </a:r>
            <a:endParaRPr lang="el-GR" sz="2000" dirty="0"/>
          </a:p>
          <a:p>
            <a:pPr marL="0" indent="0">
              <a:buNone/>
            </a:pPr>
            <a:r>
              <a:rPr lang="el-GR" sz="2000" dirty="0"/>
              <a:t>Εικόνα</a:t>
            </a:r>
            <a:r>
              <a:rPr lang="en-US" sz="2000" dirty="0"/>
              <a:t> 18: </a:t>
            </a:r>
            <a:r>
              <a:rPr lang="el-GR" sz="2000" u="sng" dirty="0">
                <a:hlinkClick r:id="rId5"/>
              </a:rPr>
              <a:t>Βαζάκια με ζάχαρη</a:t>
            </a:r>
            <a:r>
              <a:rPr lang="en-US" sz="2000" dirty="0"/>
              <a:t>, CC0 Public Domain, </a:t>
            </a:r>
            <a:r>
              <a:rPr lang="en-GB" sz="2000" dirty="0" err="1"/>
              <a:t>Pixabay</a:t>
            </a:r>
            <a:r>
              <a:rPr lang="en-GB" sz="2000" dirty="0"/>
              <a:t>.</a:t>
            </a:r>
            <a:endParaRPr lang="el-GR" sz="2000" dirty="0"/>
          </a:p>
          <a:p>
            <a:pPr marL="0" indent="0">
              <a:buNone/>
            </a:pPr>
            <a:r>
              <a:rPr lang="el-GR" sz="2000" dirty="0"/>
              <a:t>Εικόνα</a:t>
            </a:r>
            <a:r>
              <a:rPr lang="en-US" sz="2000" dirty="0"/>
              <a:t> 19: </a:t>
            </a:r>
            <a:r>
              <a:rPr lang="el-GR" sz="2000" u="sng" dirty="0">
                <a:hlinkClick r:id="rId6"/>
              </a:rPr>
              <a:t>Μπακάλικο</a:t>
            </a:r>
            <a:r>
              <a:rPr lang="en-US" sz="2000" dirty="0"/>
              <a:t>, Designed by </a:t>
            </a:r>
            <a:r>
              <a:rPr lang="en-US" sz="2000" dirty="0" err="1"/>
              <a:t>Freepik</a:t>
            </a:r>
            <a:r>
              <a:rPr lang="en-US" sz="2000" dirty="0"/>
              <a:t>, </a:t>
            </a:r>
            <a:r>
              <a:rPr lang="en-GB" sz="2000" dirty="0"/>
              <a:t>Free for commercial use with attribution, </a:t>
            </a:r>
            <a:r>
              <a:rPr lang="en-GB" sz="2000" dirty="0" smtClean="0"/>
              <a:t>Freepik.com</a:t>
            </a:r>
            <a:r>
              <a:rPr lang="el-GR" sz="2000" dirty="0" smtClean="0"/>
              <a:t>.</a:t>
            </a:r>
          </a:p>
          <a:p>
            <a:pPr marL="0" indent="0">
              <a:buNone/>
            </a:pPr>
            <a:r>
              <a:rPr lang="el-GR" sz="2000" dirty="0"/>
              <a:t>Εικόνα </a:t>
            </a:r>
            <a:r>
              <a:rPr lang="en-US" sz="2000" dirty="0"/>
              <a:t>22: </a:t>
            </a:r>
            <a:r>
              <a:rPr lang="el-GR" sz="2000" u="sng" dirty="0">
                <a:hlinkClick r:id="rId7"/>
              </a:rPr>
              <a:t>Χρήματα</a:t>
            </a:r>
            <a:r>
              <a:rPr lang="en-US" sz="2000" dirty="0"/>
              <a:t>, Designed by </a:t>
            </a:r>
            <a:r>
              <a:rPr lang="en-US" sz="2000" dirty="0" err="1"/>
              <a:t>Gergo-sztuchlak</a:t>
            </a:r>
            <a:r>
              <a:rPr lang="en-US" sz="2000" dirty="0"/>
              <a:t> - Freepik.com, </a:t>
            </a:r>
            <a:r>
              <a:rPr lang="en-GB" sz="2000" dirty="0"/>
              <a:t>Free for commercial use with attribution, Freepik.com</a:t>
            </a:r>
            <a:r>
              <a:rPr lang="en-US" sz="2000" dirty="0"/>
              <a:t>.</a:t>
            </a:r>
            <a:endParaRPr lang="el-GR" sz="2000" dirty="0"/>
          </a:p>
          <a:p>
            <a:pPr marL="0" indent="0">
              <a:buNone/>
            </a:pPr>
            <a:r>
              <a:rPr lang="el-GR" sz="2000" dirty="0"/>
              <a:t>Εικόνα </a:t>
            </a:r>
            <a:r>
              <a:rPr lang="en-US" sz="2000" dirty="0"/>
              <a:t>23: </a:t>
            </a:r>
            <a:r>
              <a:rPr lang="el-GR" sz="2000" u="sng" dirty="0">
                <a:hlinkClick r:id="rId8"/>
              </a:rPr>
              <a:t>Νηπιαγωγός στο γραφείο της</a:t>
            </a:r>
            <a:r>
              <a:rPr lang="en-US" sz="2000" dirty="0"/>
              <a:t>, Designed by </a:t>
            </a:r>
            <a:r>
              <a:rPr lang="en-US" sz="2000" dirty="0" err="1"/>
              <a:t>Gergo-sztuchlak</a:t>
            </a:r>
            <a:r>
              <a:rPr lang="en-US" sz="2000" dirty="0"/>
              <a:t> - Freepik.com, </a:t>
            </a:r>
            <a:r>
              <a:rPr lang="en-GB" sz="2000" dirty="0"/>
              <a:t>Free for commercial use with attribution, Freepik.com</a:t>
            </a:r>
            <a:r>
              <a:rPr lang="en-US" sz="2000" dirty="0" smtClean="0"/>
              <a:t>.</a:t>
            </a:r>
            <a:endParaRPr lang="el-GR" sz="2000" dirty="0" smtClean="0"/>
          </a:p>
          <a:p>
            <a:pPr marL="0" indent="0">
              <a:buNone/>
            </a:pPr>
            <a:r>
              <a:rPr lang="el-GR" sz="2000" dirty="0"/>
              <a:t>Εικόνα </a:t>
            </a:r>
            <a:r>
              <a:rPr lang="en-US" sz="2000" dirty="0"/>
              <a:t>24: </a:t>
            </a:r>
            <a:r>
              <a:rPr lang="el-GR" sz="2000" u="sng" dirty="0">
                <a:hlinkClick r:id="rId9"/>
              </a:rPr>
              <a:t>Προσοχή</a:t>
            </a:r>
            <a:r>
              <a:rPr lang="en-US" sz="2000" u="sng" dirty="0">
                <a:hlinkClick r:id="rId9"/>
              </a:rPr>
              <a:t>!</a:t>
            </a:r>
            <a:r>
              <a:rPr lang="en-US" sz="2000" dirty="0"/>
              <a:t> , CC0 Public Domain, </a:t>
            </a:r>
            <a:r>
              <a:rPr lang="en-GB" sz="2000" dirty="0" err="1"/>
              <a:t>Pixabay</a:t>
            </a:r>
            <a:r>
              <a:rPr lang="en-GB" sz="2000" dirty="0"/>
              <a:t>.</a:t>
            </a:r>
            <a:endParaRPr lang="el-GR" sz="2000" dirty="0"/>
          </a:p>
          <a:p>
            <a:pPr marL="0" indent="0">
              <a:buNone/>
            </a:pPr>
            <a:endParaRPr lang="el-GR" sz="2000" dirty="0"/>
          </a:p>
          <a:p>
            <a:pPr marL="0" indent="0">
              <a:buNone/>
            </a:pPr>
            <a:endParaRPr lang="el-GR" sz="2000" dirty="0"/>
          </a:p>
        </p:txBody>
      </p:sp>
    </p:spTree>
    <p:extLst>
      <p:ext uri="{BB962C8B-B14F-4D97-AF65-F5344CB8AC3E}">
        <p14:creationId xmlns:p14="http://schemas.microsoft.com/office/powerpoint/2010/main" val="34236591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a:t>
            </a:r>
            <a:r>
              <a:rPr lang="el-GR" dirty="0"/>
              <a:t>4</a:t>
            </a:r>
            <a:r>
              <a:rPr lang="en-US" dirty="0" smtClean="0"/>
              <a:t>/</a:t>
            </a:r>
            <a:r>
              <a:rPr lang="el-GR" dirty="0" smtClean="0"/>
              <a:t>5</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Εικόνα</a:t>
            </a:r>
            <a:r>
              <a:rPr lang="en-US" sz="2000" dirty="0" smtClean="0"/>
              <a:t> </a:t>
            </a:r>
            <a:r>
              <a:rPr lang="en-US" sz="2000" dirty="0"/>
              <a:t>25: </a:t>
            </a:r>
            <a:r>
              <a:rPr lang="el-GR" sz="2000" u="sng" dirty="0">
                <a:hlinkClick r:id="rId3"/>
              </a:rPr>
              <a:t>Μολύβι</a:t>
            </a:r>
            <a:r>
              <a:rPr lang="en-US" sz="2000" dirty="0"/>
              <a:t>, Icon made by </a:t>
            </a:r>
            <a:r>
              <a:rPr lang="en-US" sz="2000" dirty="0" err="1"/>
              <a:t>Freepik</a:t>
            </a:r>
            <a:r>
              <a:rPr lang="en-US" sz="2000" dirty="0"/>
              <a:t>, </a:t>
            </a:r>
            <a:r>
              <a:rPr lang="en-US" sz="2000" u="sng" dirty="0">
                <a:hlinkClick r:id="rId4"/>
              </a:rPr>
              <a:t>Creative Commons </a:t>
            </a:r>
            <a:r>
              <a:rPr lang="en-GB" sz="2000" u="sng" dirty="0">
                <a:hlinkClick r:id="rId4"/>
              </a:rPr>
              <a:t>by</a:t>
            </a:r>
            <a:r>
              <a:rPr lang="en-US" sz="2000" u="sng" dirty="0">
                <a:hlinkClick r:id="rId4"/>
              </a:rPr>
              <a:t> 3.0</a:t>
            </a:r>
            <a:r>
              <a:rPr lang="en-US" sz="2000" dirty="0"/>
              <a:t>, </a:t>
            </a:r>
            <a:r>
              <a:rPr lang="en-US" sz="2000" dirty="0" err="1"/>
              <a:t>Flaticon</a:t>
            </a:r>
            <a:r>
              <a:rPr lang="en-US" sz="2000" dirty="0"/>
              <a:t>.</a:t>
            </a:r>
            <a:endParaRPr lang="el-GR" sz="2000" dirty="0"/>
          </a:p>
          <a:p>
            <a:pPr marL="0" indent="0">
              <a:buNone/>
            </a:pPr>
            <a:r>
              <a:rPr lang="el-GR" sz="2000" dirty="0"/>
              <a:t>Εικόνα</a:t>
            </a:r>
            <a:r>
              <a:rPr lang="en-US" sz="2000" dirty="0"/>
              <a:t> 26: </a:t>
            </a:r>
            <a:r>
              <a:rPr lang="el-GR" sz="2000" u="sng" dirty="0">
                <a:hlinkClick r:id="rId5"/>
              </a:rPr>
              <a:t>Βιβλίο</a:t>
            </a:r>
            <a:r>
              <a:rPr lang="en-US" sz="2000" dirty="0"/>
              <a:t>, Icon made by </a:t>
            </a:r>
            <a:r>
              <a:rPr lang="en-US" sz="2000" dirty="0" err="1"/>
              <a:t>Freepik</a:t>
            </a:r>
            <a:r>
              <a:rPr lang="en-US" sz="2000" dirty="0"/>
              <a:t>, </a:t>
            </a:r>
            <a:r>
              <a:rPr lang="en-US" sz="2000" u="sng" dirty="0">
                <a:hlinkClick r:id="rId4"/>
              </a:rPr>
              <a:t>Creative Commons </a:t>
            </a:r>
            <a:r>
              <a:rPr lang="en-GB" sz="2000" u="sng" dirty="0">
                <a:hlinkClick r:id="rId4"/>
              </a:rPr>
              <a:t>by</a:t>
            </a:r>
            <a:r>
              <a:rPr lang="en-US" sz="2000" u="sng" dirty="0">
                <a:hlinkClick r:id="rId4"/>
              </a:rPr>
              <a:t> 3.0</a:t>
            </a:r>
            <a:r>
              <a:rPr lang="en-US" sz="2000" dirty="0"/>
              <a:t>, </a:t>
            </a:r>
            <a:r>
              <a:rPr lang="en-US" sz="2000" dirty="0" err="1"/>
              <a:t>Flaticon</a:t>
            </a:r>
            <a:r>
              <a:rPr lang="en-US" sz="2000" dirty="0"/>
              <a:t>.</a:t>
            </a:r>
            <a:endParaRPr lang="el-GR" sz="2000" dirty="0"/>
          </a:p>
          <a:p>
            <a:pPr marL="0" indent="0">
              <a:buNone/>
            </a:pPr>
            <a:r>
              <a:rPr lang="el-GR" sz="2000" dirty="0"/>
              <a:t>Εικόνα</a:t>
            </a:r>
            <a:r>
              <a:rPr lang="en-US" sz="2000" dirty="0"/>
              <a:t> 27: </a:t>
            </a:r>
            <a:r>
              <a:rPr lang="el-GR" sz="2000" u="sng" dirty="0">
                <a:hlinkClick r:id="rId6"/>
              </a:rPr>
              <a:t>Εκκίνηση</a:t>
            </a:r>
            <a:r>
              <a:rPr lang="en-US" sz="2000" dirty="0"/>
              <a:t>, Designed by </a:t>
            </a:r>
            <a:r>
              <a:rPr lang="en-US" sz="2000" dirty="0" err="1"/>
              <a:t>Freepik</a:t>
            </a:r>
            <a:r>
              <a:rPr lang="en-US" sz="2000" dirty="0"/>
              <a:t>, </a:t>
            </a:r>
            <a:r>
              <a:rPr lang="en-GB" sz="2000" dirty="0"/>
              <a:t>Free for commercial use with attribution, Freepik.com</a:t>
            </a:r>
            <a:r>
              <a:rPr lang="en-US" sz="2000" dirty="0" smtClean="0"/>
              <a:t>.</a:t>
            </a:r>
            <a:endParaRPr lang="el-GR" sz="2000" dirty="0"/>
          </a:p>
          <a:p>
            <a:pPr marL="0" indent="0">
              <a:buNone/>
            </a:pPr>
            <a:r>
              <a:rPr lang="el-GR" sz="2000" dirty="0"/>
              <a:t>Εικόνα</a:t>
            </a:r>
            <a:r>
              <a:rPr lang="en-US" sz="2000" dirty="0"/>
              <a:t> 28: </a:t>
            </a:r>
            <a:r>
              <a:rPr lang="el-GR" sz="2000" u="sng" dirty="0">
                <a:hlinkClick r:id="rId7"/>
              </a:rPr>
              <a:t>Παιδιά κάνουν δραστηριότητες</a:t>
            </a:r>
            <a:r>
              <a:rPr lang="en-US" sz="2000" dirty="0"/>
              <a:t>, Designed by </a:t>
            </a:r>
            <a:r>
              <a:rPr lang="en-US" sz="2000" dirty="0" err="1"/>
              <a:t>Freepik</a:t>
            </a:r>
            <a:r>
              <a:rPr lang="en-US" sz="2000" dirty="0"/>
              <a:t>, </a:t>
            </a:r>
            <a:r>
              <a:rPr lang="en-GB" sz="2000" dirty="0"/>
              <a:t>Free for commercial use with attribution, Freepik.com</a:t>
            </a:r>
            <a:r>
              <a:rPr lang="en-US" sz="2000" dirty="0"/>
              <a:t>. </a:t>
            </a:r>
            <a:endParaRPr lang="el-GR" sz="2000" dirty="0" smtClean="0"/>
          </a:p>
          <a:p>
            <a:pPr marL="0" indent="0">
              <a:buNone/>
            </a:pPr>
            <a:r>
              <a:rPr lang="el-GR" sz="2000" dirty="0"/>
              <a:t>Εικόνα</a:t>
            </a:r>
            <a:r>
              <a:rPr lang="en-US" sz="2000" dirty="0"/>
              <a:t> 29: </a:t>
            </a:r>
            <a:r>
              <a:rPr lang="el-GR" sz="2000" u="sng" dirty="0">
                <a:hlinkClick r:id="rId8"/>
              </a:rPr>
              <a:t>Ιδέες και στόχοι</a:t>
            </a:r>
            <a:r>
              <a:rPr lang="en-US" sz="2000" dirty="0"/>
              <a:t>, Designed by </a:t>
            </a:r>
            <a:r>
              <a:rPr lang="en-US" sz="2000" dirty="0" err="1"/>
              <a:t>Freepik</a:t>
            </a:r>
            <a:r>
              <a:rPr lang="en-US" sz="2000" dirty="0"/>
              <a:t>, </a:t>
            </a:r>
            <a:r>
              <a:rPr lang="en-GB" sz="2000" dirty="0"/>
              <a:t>Free for commercial use with attribution, Freepik.com</a:t>
            </a:r>
            <a:r>
              <a:rPr lang="en-US" sz="2000" dirty="0"/>
              <a:t>.</a:t>
            </a:r>
            <a:endParaRPr lang="el-GR" sz="2000" dirty="0"/>
          </a:p>
          <a:p>
            <a:pPr marL="0" indent="0">
              <a:buNone/>
            </a:pPr>
            <a:r>
              <a:rPr lang="el-GR" sz="2000" dirty="0"/>
              <a:t>Εικόνα </a:t>
            </a:r>
            <a:r>
              <a:rPr lang="en-US" sz="2000" dirty="0"/>
              <a:t>30: </a:t>
            </a:r>
            <a:r>
              <a:rPr lang="el-GR" sz="2000" u="sng" dirty="0">
                <a:hlinkClick r:id="rId9"/>
              </a:rPr>
              <a:t>Στόχοι</a:t>
            </a:r>
            <a:r>
              <a:rPr lang="en-US" sz="2000" dirty="0"/>
              <a:t>, Designed by </a:t>
            </a:r>
            <a:r>
              <a:rPr lang="en-US" sz="2000" dirty="0" err="1"/>
              <a:t>Freepik</a:t>
            </a:r>
            <a:r>
              <a:rPr lang="en-US" sz="2000" dirty="0"/>
              <a:t>, </a:t>
            </a:r>
            <a:r>
              <a:rPr lang="en-GB" sz="2000" dirty="0"/>
              <a:t>Free for commercial use with attribution, Freepik.com</a:t>
            </a:r>
            <a:r>
              <a:rPr lang="en-US" sz="2000" dirty="0"/>
              <a:t>.</a:t>
            </a:r>
            <a:endParaRPr lang="el-GR" sz="2000" dirty="0"/>
          </a:p>
          <a:p>
            <a:pPr marL="0" indent="0">
              <a:buNone/>
            </a:pPr>
            <a:endParaRPr lang="el-GR" sz="2000" dirty="0"/>
          </a:p>
          <a:p>
            <a:pPr marL="0" indent="0">
              <a:buNone/>
            </a:pPr>
            <a:endParaRPr lang="el-GR" sz="2000" dirty="0"/>
          </a:p>
        </p:txBody>
      </p:sp>
    </p:spTree>
    <p:extLst>
      <p:ext uri="{BB962C8B-B14F-4D97-AF65-F5344CB8AC3E}">
        <p14:creationId xmlns:p14="http://schemas.microsoft.com/office/powerpoint/2010/main" val="55303769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a:t>
            </a:r>
            <a:r>
              <a:rPr lang="el-GR" dirty="0" smtClean="0"/>
              <a:t>5</a:t>
            </a:r>
            <a:r>
              <a:rPr lang="en-US" dirty="0" smtClean="0"/>
              <a:t>/</a:t>
            </a:r>
            <a:r>
              <a:rPr lang="el-GR" dirty="0" smtClean="0"/>
              <a:t>5</a:t>
            </a:r>
            <a:r>
              <a:rPr lang="en-US" dirty="0" smtClean="0"/>
              <a:t>)</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Εικόνα </a:t>
            </a:r>
            <a:r>
              <a:rPr lang="en-US" sz="2000" dirty="0"/>
              <a:t>31: </a:t>
            </a:r>
            <a:r>
              <a:rPr lang="el-GR" sz="2000" u="sng" dirty="0">
                <a:hlinkClick r:id="rId3"/>
              </a:rPr>
              <a:t>Ταυτότητες</a:t>
            </a:r>
            <a:r>
              <a:rPr lang="en-US" sz="2000" dirty="0"/>
              <a:t>, Copyright </a:t>
            </a:r>
            <a:r>
              <a:rPr lang="en-US" sz="2000" dirty="0" err="1"/>
              <a:t>momentbloom</a:t>
            </a:r>
            <a:r>
              <a:rPr lang="en-US" sz="2000" dirty="0"/>
              <a:t>, Download, edit, and remix for personal and commercial use, but give credit back to the author, Vecteezy.com.</a:t>
            </a:r>
            <a:endParaRPr lang="el-GR" sz="2000" dirty="0"/>
          </a:p>
          <a:p>
            <a:pPr marL="0" indent="0">
              <a:buNone/>
            </a:pPr>
            <a:r>
              <a:rPr lang="el-GR" sz="2000" dirty="0"/>
              <a:t>Εικόνα </a:t>
            </a:r>
            <a:r>
              <a:rPr lang="en-US" sz="2000" dirty="0"/>
              <a:t>32: </a:t>
            </a:r>
            <a:r>
              <a:rPr lang="el-GR" sz="2000" u="sng" dirty="0">
                <a:hlinkClick r:id="rId4"/>
              </a:rPr>
              <a:t>Κατάκτηση στόχου</a:t>
            </a:r>
            <a:r>
              <a:rPr lang="en-US" sz="2000" dirty="0"/>
              <a:t>,Designed by </a:t>
            </a:r>
            <a:r>
              <a:rPr lang="en-US" sz="2000" dirty="0" err="1"/>
              <a:t>Freepik</a:t>
            </a:r>
            <a:r>
              <a:rPr lang="en-US" sz="2000" dirty="0"/>
              <a:t>, </a:t>
            </a:r>
            <a:r>
              <a:rPr lang="en-GB" sz="2000" dirty="0"/>
              <a:t>Free for commercial use with attribution, Freepik.com</a:t>
            </a:r>
            <a:r>
              <a:rPr lang="en-US" sz="2000" dirty="0"/>
              <a:t>.</a:t>
            </a:r>
            <a:endParaRPr lang="el-GR" sz="2000" dirty="0"/>
          </a:p>
          <a:p>
            <a:pPr marL="0" indent="0">
              <a:buNone/>
            </a:pPr>
            <a:endParaRPr lang="el-GR" sz="2000" dirty="0"/>
          </a:p>
        </p:txBody>
      </p:sp>
    </p:spTree>
    <p:extLst>
      <p:ext uri="{BB962C8B-B14F-4D97-AF65-F5344CB8AC3E}">
        <p14:creationId xmlns:p14="http://schemas.microsoft.com/office/powerpoint/2010/main" val="2030300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Τα παιδιά γράφουν </a:t>
            </a:r>
            <a:r>
              <a:rPr lang="el-GR" dirty="0" smtClean="0"/>
              <a:t>(4/6)</a:t>
            </a:r>
            <a:endParaRPr lang="el-GR" dirty="0"/>
          </a:p>
        </p:txBody>
      </p:sp>
      <p:sp>
        <p:nvSpPr>
          <p:cNvPr id="4" name="Θέση περιεχομένου 3"/>
          <p:cNvSpPr>
            <a:spLocks noGrp="1"/>
          </p:cNvSpPr>
          <p:nvPr>
            <p:ph sz="half" idx="2"/>
          </p:nvPr>
        </p:nvSpPr>
        <p:spPr/>
        <p:txBody>
          <a:bodyPr>
            <a:normAutofit fontScale="92500"/>
          </a:bodyPr>
          <a:lstStyle/>
          <a:p>
            <a:pPr marL="0" indent="0">
              <a:buNone/>
            </a:pPr>
            <a:r>
              <a:rPr lang="el-GR" altLang="el-GR" dirty="0" smtClean="0"/>
              <a:t>Στη διπλανή </a:t>
            </a:r>
            <a:r>
              <a:rPr lang="el-GR" altLang="el-GR" dirty="0"/>
              <a:t>εικόνα το όνομα «Θεοδώρα»</a:t>
            </a:r>
            <a:r>
              <a:rPr lang="el-GR" altLang="el-GR" i="1" dirty="0"/>
              <a:t> </a:t>
            </a:r>
            <a:r>
              <a:rPr lang="el-GR" altLang="el-GR" dirty="0"/>
              <a:t>έχει γραφεί </a:t>
            </a:r>
            <a:r>
              <a:rPr lang="el-GR" altLang="el-GR" b="1" dirty="0"/>
              <a:t>βουστροφηδόν</a:t>
            </a:r>
            <a:r>
              <a:rPr lang="el-GR" altLang="el-GR" dirty="0"/>
              <a:t>. Πολύ πιθανόν κάτι τέτοιο να οφείλεται στην ανεπάρκεια του διαθέσιμου χώρου. Το χαρτί τελείωσε και το όνομα συνεχίζεται και από κάτω, σε μια προσπάθεια να διατηρηθούν κοντά το «Ο» με το «Δ».</a:t>
            </a:r>
          </a:p>
          <a:p>
            <a:endParaRPr lang="el-GR" dirty="0"/>
          </a:p>
        </p:txBody>
      </p:sp>
      <p:pic>
        <p:nvPicPr>
          <p:cNvPr id="5" name="Content Placeholder 4" descr="Γραφή βουστροφηδόν"/>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457200" y="1738945"/>
            <a:ext cx="403860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34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Γραπτό κείμενο σε παιδική ζωγραφιά"/>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type="body" sz="half" idx="2"/>
          </p:nvPr>
        </p:nvSpPr>
        <p:spPr/>
        <p:txBody>
          <a:bodyPr>
            <a:noAutofit/>
          </a:bodyPr>
          <a:lstStyle/>
          <a:p>
            <a:pPr marL="0" indent="0">
              <a:buNone/>
            </a:pPr>
            <a:r>
              <a:rPr lang="el-GR" altLang="el-GR" sz="2400" dirty="0"/>
              <a:t>Μερικές φορές η φορά δίνεται από τα δεξιά προς τα αριστερά. Ίσως εντελώς τυχαία.</a:t>
            </a:r>
          </a:p>
          <a:p>
            <a:endParaRPr lang="el-GR" sz="2400" dirty="0"/>
          </a:p>
        </p:txBody>
      </p:sp>
      <p:sp>
        <p:nvSpPr>
          <p:cNvPr id="6" name="Τίτλος 5"/>
          <p:cNvSpPr>
            <a:spLocks noGrp="1"/>
          </p:cNvSpPr>
          <p:nvPr>
            <p:ph type="title"/>
          </p:nvPr>
        </p:nvSpPr>
        <p:spPr/>
        <p:txBody>
          <a:bodyPr/>
          <a:lstStyle/>
          <a:p>
            <a:r>
              <a:rPr lang="el-GR" dirty="0"/>
              <a:t>Τα παιδιά γράφουν </a:t>
            </a:r>
            <a:r>
              <a:rPr lang="el-GR" dirty="0" smtClean="0"/>
              <a:t>(5/6)</a:t>
            </a:r>
            <a:endParaRPr lang="el-GR" dirty="0"/>
          </a:p>
        </p:txBody>
      </p:sp>
    </p:spTree>
    <p:extLst>
      <p:ext uri="{BB962C8B-B14F-4D97-AF65-F5344CB8AC3E}">
        <p14:creationId xmlns:p14="http://schemas.microsoft.com/office/powerpoint/2010/main" val="3933710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a:xfrm>
            <a:off x="457200" y="1556792"/>
            <a:ext cx="3178696" cy="4608512"/>
          </a:xfrm>
        </p:spPr>
        <p:txBody>
          <a:bodyPr>
            <a:noAutofit/>
          </a:bodyPr>
          <a:lstStyle/>
          <a:p>
            <a:r>
              <a:rPr lang="el-GR" altLang="el-GR" sz="2400" dirty="0" smtClean="0"/>
              <a:t>Άλλες φορές ίσως όχι και τόσο τυχαία, </a:t>
            </a:r>
            <a:r>
              <a:rPr lang="el-GR" altLang="el-GR" sz="2400" dirty="0"/>
              <a:t>καθώς φαίνεται να προέχει η τοπική συνάφεια έναντι της σύμβασης της γραφής. Το </a:t>
            </a:r>
            <a:r>
              <a:rPr lang="el-GR" altLang="el-GR" sz="2400" dirty="0" smtClean="0"/>
              <a:t>«Φάε μια μπουνιά»</a:t>
            </a:r>
            <a:r>
              <a:rPr lang="en-US" altLang="el-GR" sz="2400" dirty="0" smtClean="0"/>
              <a:t> </a:t>
            </a:r>
            <a:r>
              <a:rPr lang="el-GR" altLang="el-GR" sz="2400" dirty="0" smtClean="0"/>
              <a:t>της εικόνας λέγεται </a:t>
            </a:r>
            <a:r>
              <a:rPr lang="el-GR" altLang="el-GR" sz="2400" dirty="0"/>
              <a:t>από τον παλαιστή στα δεξιά. Γι’ αυτό και τα γράμματα </a:t>
            </a:r>
            <a:r>
              <a:rPr lang="el-GR" altLang="el-GR" sz="2400" dirty="0" smtClean="0"/>
              <a:t>«βγαίνουν» </a:t>
            </a:r>
            <a:r>
              <a:rPr lang="el-GR" altLang="el-GR" sz="2400" dirty="0"/>
              <a:t>από το δικό του στόμα</a:t>
            </a:r>
            <a:r>
              <a:rPr lang="el-GR" altLang="el-GR" sz="2400" dirty="0" smtClean="0"/>
              <a:t>.</a:t>
            </a:r>
            <a:endParaRPr lang="el-GR" altLang="el-GR" sz="2400" dirty="0"/>
          </a:p>
        </p:txBody>
      </p:sp>
      <p:sp>
        <p:nvSpPr>
          <p:cNvPr id="5" name="Τίτλος 4"/>
          <p:cNvSpPr>
            <a:spLocks noGrp="1"/>
          </p:cNvSpPr>
          <p:nvPr>
            <p:ph type="title"/>
          </p:nvPr>
        </p:nvSpPr>
        <p:spPr/>
        <p:txBody>
          <a:bodyPr/>
          <a:lstStyle/>
          <a:p>
            <a:r>
              <a:rPr lang="el-GR" dirty="0"/>
              <a:t>Τα παιδιά γράφουν </a:t>
            </a:r>
            <a:r>
              <a:rPr lang="el-GR" dirty="0" smtClean="0"/>
              <a:t>(6/6)</a:t>
            </a:r>
            <a:endParaRPr lang="el-GR" dirty="0"/>
          </a:p>
        </p:txBody>
      </p:sp>
      <p:pic>
        <p:nvPicPr>
          <p:cNvPr id="8" name="Picture 2" descr="Γραπτό κείμενο σε παιδική ζωγραφιά"/>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841744" y="1557338"/>
            <a:ext cx="457836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131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Η γραφή δεν νοείται μηχανιστικά</a:t>
            </a:r>
          </a:p>
        </p:txBody>
      </p:sp>
      <p:sp>
        <p:nvSpPr>
          <p:cNvPr id="3" name="Θέση περιεχομένου 2"/>
          <p:cNvSpPr>
            <a:spLocks noGrp="1"/>
          </p:cNvSpPr>
          <p:nvPr>
            <p:ph idx="1"/>
          </p:nvPr>
        </p:nvSpPr>
        <p:spPr/>
        <p:txBody>
          <a:bodyPr>
            <a:noAutofit/>
          </a:bodyPr>
          <a:lstStyle/>
          <a:p>
            <a:pPr marL="0" indent="0">
              <a:buNone/>
            </a:pPr>
            <a:r>
              <a:rPr lang="el-GR" altLang="el-GR" b="1" dirty="0"/>
              <a:t>Η γραφή</a:t>
            </a:r>
            <a:r>
              <a:rPr lang="el-GR" altLang="el-GR" dirty="0"/>
              <a:t> </a:t>
            </a:r>
            <a:r>
              <a:rPr lang="el-GR" altLang="el-GR" b="1" dirty="0"/>
              <a:t>δεν νοείται μηχανιστικά</a:t>
            </a:r>
            <a:r>
              <a:rPr lang="el-GR" altLang="el-GR" dirty="0"/>
              <a:t>, δηλαδή μόνο ως εξάσκηση της λεπτής κινητικότητας ή ως συντονισμός ματιού χεριού</a:t>
            </a:r>
            <a:r>
              <a:rPr lang="el-GR" altLang="el-GR" dirty="0" smtClean="0"/>
              <a:t>.</a:t>
            </a:r>
          </a:p>
          <a:p>
            <a:pPr marL="0" indent="0">
              <a:buNone/>
            </a:pPr>
            <a:r>
              <a:rPr lang="el-GR" altLang="el-GR" dirty="0"/>
              <a:t>Σε αυτή τη λογική ήταν οι λεγόμενες </a:t>
            </a:r>
            <a:r>
              <a:rPr lang="el-GR" altLang="el-GR" b="1" dirty="0" err="1"/>
              <a:t>προγραφικές</a:t>
            </a:r>
            <a:r>
              <a:rPr lang="el-GR" altLang="el-GR" b="1" dirty="0"/>
              <a:t> ασκήσεις</a:t>
            </a:r>
            <a:r>
              <a:rPr lang="el-GR" altLang="el-GR" dirty="0"/>
              <a:t>, που συνήθως είτε απαιτούσαν </a:t>
            </a:r>
            <a:r>
              <a:rPr lang="el-GR" altLang="el-GR" dirty="0" smtClean="0"/>
              <a:t>«γέμισμα» </a:t>
            </a:r>
            <a:r>
              <a:rPr lang="el-GR" altLang="el-GR" dirty="0"/>
              <a:t>ενός σχεδίου είτε το </a:t>
            </a:r>
            <a:r>
              <a:rPr lang="el-GR" altLang="el-GR" dirty="0" smtClean="0"/>
              <a:t>«τράβηγμα» </a:t>
            </a:r>
            <a:r>
              <a:rPr lang="el-GR" altLang="el-GR" dirty="0"/>
              <a:t>μιας γραμμής.</a:t>
            </a:r>
          </a:p>
        </p:txBody>
      </p:sp>
    </p:spTree>
    <p:extLst>
      <p:ext uri="{BB962C8B-B14F-4D97-AF65-F5344CB8AC3E}">
        <p14:creationId xmlns:p14="http://schemas.microsoft.com/office/powerpoint/2010/main" val="144206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smtClean="0"/>
              <a:t>Δείγματα </a:t>
            </a:r>
            <a:r>
              <a:rPr lang="el-GR" dirty="0" err="1"/>
              <a:t>π</a:t>
            </a:r>
            <a:r>
              <a:rPr lang="el-GR" dirty="0" err="1" smtClean="0"/>
              <a:t>ρογραφικών</a:t>
            </a:r>
            <a:r>
              <a:rPr lang="el-GR" dirty="0" smtClean="0"/>
              <a:t> </a:t>
            </a:r>
            <a:r>
              <a:rPr lang="el-GR" dirty="0"/>
              <a:t>α</a:t>
            </a:r>
            <a:r>
              <a:rPr lang="el-GR" dirty="0" smtClean="0"/>
              <a:t>σκήσεων</a:t>
            </a:r>
            <a:endParaRPr lang="el-GR" dirty="0"/>
          </a:p>
        </p:txBody>
      </p:sp>
      <p:sp>
        <p:nvSpPr>
          <p:cNvPr id="6" name="Θέση κειμένου 5"/>
          <p:cNvSpPr>
            <a:spLocks noGrp="1"/>
          </p:cNvSpPr>
          <p:nvPr>
            <p:ph type="body" idx="1"/>
          </p:nvPr>
        </p:nvSpPr>
        <p:spPr/>
        <p:txBody>
          <a:bodyPr anchor="t">
            <a:normAutofit/>
          </a:bodyPr>
          <a:lstStyle/>
          <a:p>
            <a:r>
              <a:rPr lang="el-GR" altLang="el-GR" dirty="0"/>
              <a:t>«γέμισμα» ενός σχεδίου</a:t>
            </a:r>
            <a:endParaRPr lang="el-GR" dirty="0"/>
          </a:p>
        </p:txBody>
      </p:sp>
      <p:pic>
        <p:nvPicPr>
          <p:cNvPr id="12" name="Content Placeholder 11" descr="Παράδειγμα προγραφικής άσκησης"/>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3688"/>
          <a:stretch/>
        </p:blipFill>
        <p:spPr>
          <a:xfrm>
            <a:off x="501650" y="2174875"/>
            <a:ext cx="3951288" cy="3015311"/>
          </a:xfrm>
        </p:spPr>
      </p:pic>
      <p:sp>
        <p:nvSpPr>
          <p:cNvPr id="9" name="TextBox 8"/>
          <p:cNvSpPr txBox="1"/>
          <p:nvPr/>
        </p:nvSpPr>
        <p:spPr>
          <a:xfrm>
            <a:off x="3955811" y="5362495"/>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
        <p:nvSpPr>
          <p:cNvPr id="8" name="Θέση κειμένου 7"/>
          <p:cNvSpPr>
            <a:spLocks noGrp="1"/>
          </p:cNvSpPr>
          <p:nvPr>
            <p:ph type="body" sz="quarter" idx="3"/>
          </p:nvPr>
        </p:nvSpPr>
        <p:spPr>
          <a:xfrm>
            <a:off x="4932040" y="1574254"/>
            <a:ext cx="3754760" cy="639762"/>
          </a:xfrm>
        </p:spPr>
        <p:txBody>
          <a:bodyPr anchor="t"/>
          <a:lstStyle/>
          <a:p>
            <a:r>
              <a:rPr lang="el-GR" altLang="el-GR" dirty="0"/>
              <a:t>«τράβηγμα» μιας γραμμής</a:t>
            </a:r>
            <a:endParaRPr lang="el-GR" dirty="0"/>
          </a:p>
        </p:txBody>
      </p:sp>
      <p:pic>
        <p:nvPicPr>
          <p:cNvPr id="16" name="Content Placeholder 15" descr="Παράδειγμα προγραφικής άσκησης"/>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6784" r="6841"/>
          <a:stretch/>
        </p:blipFill>
        <p:spPr>
          <a:xfrm>
            <a:off x="4958366" y="2174875"/>
            <a:ext cx="3412902" cy="3951288"/>
          </a:xfrm>
        </p:spPr>
      </p:pic>
      <p:sp>
        <p:nvSpPr>
          <p:cNvPr id="7" name="TextBox 6"/>
          <p:cNvSpPr txBox="1"/>
          <p:nvPr/>
        </p:nvSpPr>
        <p:spPr>
          <a:xfrm>
            <a:off x="8469762" y="5405731"/>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2382272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a:t>Άσκηση λεπτής </a:t>
            </a:r>
            <a:r>
              <a:rPr lang="el-GR" dirty="0" smtClean="0"/>
              <a:t>κινητικότητας</a:t>
            </a:r>
            <a:r>
              <a:rPr lang="en-GB" dirty="0" smtClean="0"/>
              <a:t> </a:t>
            </a:r>
            <a:r>
              <a:rPr lang="el-GR" dirty="0" smtClean="0"/>
              <a:t>(1/2)</a:t>
            </a:r>
            <a:endParaRPr lang="el-GR" dirty="0"/>
          </a:p>
        </p:txBody>
      </p:sp>
      <p:sp>
        <p:nvSpPr>
          <p:cNvPr id="8" name="Θέση περιεχομένου 7"/>
          <p:cNvSpPr>
            <a:spLocks noGrp="1"/>
          </p:cNvSpPr>
          <p:nvPr>
            <p:ph sz="half" idx="1"/>
          </p:nvPr>
        </p:nvSpPr>
        <p:spPr/>
        <p:txBody>
          <a:bodyPr>
            <a:normAutofit fontScale="92500"/>
          </a:bodyPr>
          <a:lstStyle/>
          <a:p>
            <a:pPr marL="0" indent="0">
              <a:lnSpc>
                <a:spcPct val="110000"/>
              </a:lnSpc>
              <a:buNone/>
            </a:pPr>
            <a:r>
              <a:rPr lang="el-GR" altLang="el-GR" dirty="0"/>
              <a:t>Τέτοιοι γενικοί στόχοι, που εξασκούν το χέρι για να γράψει τα γράμματα, εξυπηρετούνται και από δραστηριότητες </a:t>
            </a:r>
            <a:r>
              <a:rPr lang="el-GR" altLang="el-GR" dirty="0" smtClean="0"/>
              <a:t>«μακρινές </a:t>
            </a:r>
            <a:r>
              <a:rPr lang="el-GR" altLang="el-GR" dirty="0"/>
              <a:t>προς τη γραπτή </a:t>
            </a:r>
            <a:r>
              <a:rPr lang="el-GR" altLang="el-GR" dirty="0" smtClean="0"/>
              <a:t>γλώσσα», </a:t>
            </a:r>
            <a:r>
              <a:rPr lang="el-GR" altLang="el-GR" dirty="0"/>
              <a:t>όπως το κόψιμο με το ψαλίδι ή το πέρασμα κοπτών μακαρονιών σε μια κλωστή.</a:t>
            </a:r>
          </a:p>
          <a:p>
            <a:pPr marL="0" indent="0">
              <a:lnSpc>
                <a:spcPct val="110000"/>
              </a:lnSpc>
              <a:buNone/>
            </a:pPr>
            <a:endParaRPr lang="el-GR" dirty="0"/>
          </a:p>
        </p:txBody>
      </p:sp>
      <p:pic>
        <p:nvPicPr>
          <p:cNvPr id="10" name="3 - Θέση περιεχομένου" descr="Τα παιδιά κόβουν τις καρδιές με ψαλίδ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572000" y="1916832"/>
            <a:ext cx="4038600" cy="3888432"/>
          </a:xfrm>
          <a:prstGeom prst="rect">
            <a:avLst/>
          </a:prstGeom>
          <a:noFill/>
          <a:ln w="9525">
            <a:noFill/>
            <a:miter lim="800000"/>
            <a:headEnd/>
            <a:tailEnd/>
          </a:ln>
        </p:spPr>
      </p:pic>
    </p:spTree>
    <p:extLst>
      <p:ext uri="{BB962C8B-B14F-4D97-AF65-F5344CB8AC3E}">
        <p14:creationId xmlns:p14="http://schemas.microsoft.com/office/powerpoint/2010/main" val="952520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a:t>Άσκηση λεπτής </a:t>
            </a:r>
            <a:r>
              <a:rPr lang="el-GR" dirty="0" smtClean="0"/>
              <a:t>κινητικότητας</a:t>
            </a:r>
            <a:r>
              <a:rPr lang="en-GB" dirty="0" smtClean="0"/>
              <a:t> </a:t>
            </a:r>
            <a:r>
              <a:rPr lang="el-GR" dirty="0" smtClean="0"/>
              <a:t>(2/2)</a:t>
            </a:r>
            <a:endParaRPr lang="el-GR" dirty="0"/>
          </a:p>
        </p:txBody>
      </p:sp>
      <p:sp>
        <p:nvSpPr>
          <p:cNvPr id="10" name="Θέση κειμένου 6"/>
          <p:cNvSpPr txBox="1">
            <a:spLocks/>
          </p:cNvSpPr>
          <p:nvPr/>
        </p:nvSpPr>
        <p:spPr>
          <a:xfrm>
            <a:off x="436403" y="1600200"/>
            <a:ext cx="4056257" cy="16847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buNone/>
            </a:pPr>
            <a:r>
              <a:rPr lang="el-GR" altLang="el-GR" sz="2600" dirty="0" smtClean="0"/>
              <a:t>Τα παιδιά περνούν μέσα σε ένα σκοινί κύβους με γράμματα, ούτως ώστε να σχηματίσουν το όνομά τους. </a:t>
            </a:r>
            <a:endParaRPr lang="el-GR" sz="2600" dirty="0"/>
          </a:p>
        </p:txBody>
      </p:sp>
      <p:pic>
        <p:nvPicPr>
          <p:cNvPr id="8" name="Picture 3" descr="Κολιές με γράμματα"/>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bwMode="auto">
          <a:xfrm>
            <a:off x="539551" y="3501007"/>
            <a:ext cx="3750221" cy="262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κειμένου 6"/>
          <p:cNvSpPr>
            <a:spLocks noGrp="1"/>
          </p:cNvSpPr>
          <p:nvPr>
            <p:ph sz="half" idx="2"/>
          </p:nvPr>
        </p:nvSpPr>
        <p:spPr/>
        <p:txBody>
          <a:bodyPr>
            <a:noAutofit/>
          </a:bodyPr>
          <a:lstStyle/>
          <a:p>
            <a:pPr marL="0" indent="0">
              <a:buNone/>
            </a:pPr>
            <a:r>
              <a:rPr lang="el-GR" altLang="el-GR" sz="2600" dirty="0"/>
              <a:t>Η δραστηριότητα θα μπορούσε να θεωρηθεί αναγνωστική γιατί:</a:t>
            </a:r>
          </a:p>
          <a:p>
            <a:r>
              <a:rPr lang="el-GR" altLang="el-GR" sz="2600" dirty="0"/>
              <a:t>αναγνωρίζουν τα γράμματα,</a:t>
            </a:r>
          </a:p>
          <a:p>
            <a:r>
              <a:rPr lang="el-GR" altLang="el-GR" sz="2600" dirty="0"/>
              <a:t>«γράφουν» γράμμα -γράμμα το όνομά τους,</a:t>
            </a:r>
          </a:p>
          <a:p>
            <a:r>
              <a:rPr lang="el-GR" altLang="el-GR" sz="2600" dirty="0"/>
              <a:t>εξασκούν τη λεπτή κινητικότητα και τον συντονισμό </a:t>
            </a:r>
            <a:r>
              <a:rPr lang="el-GR" altLang="el-GR" sz="2600" dirty="0" smtClean="0"/>
              <a:t>ματιού-χεριού.</a:t>
            </a:r>
            <a:endParaRPr lang="el-GR" altLang="el-GR" sz="2600" dirty="0"/>
          </a:p>
          <a:p>
            <a:pPr marL="0" indent="0">
              <a:buNone/>
            </a:pPr>
            <a:endParaRPr lang="el-GR" altLang="el-GR" sz="2600" dirty="0"/>
          </a:p>
        </p:txBody>
      </p:sp>
    </p:spTree>
    <p:custDataLst>
      <p:tags r:id="rId1"/>
    </p:custDataLst>
    <p:extLst>
      <p:ext uri="{BB962C8B-B14F-4D97-AF65-F5344CB8AC3E}">
        <p14:creationId xmlns:p14="http://schemas.microsoft.com/office/powerpoint/2010/main" val="1426218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«Έτοιμες» λ</a:t>
            </a:r>
            <a:r>
              <a:rPr lang="el-GR" dirty="0" smtClean="0"/>
              <a:t>έξεις </a:t>
            </a:r>
            <a:r>
              <a:rPr lang="el-GR" dirty="0"/>
              <a:t>ή </a:t>
            </a:r>
            <a:r>
              <a:rPr lang="el-GR" dirty="0" smtClean="0"/>
              <a:t>γράμματα</a:t>
            </a:r>
            <a:r>
              <a:rPr lang="en-GB" dirty="0" smtClean="0"/>
              <a:t>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dirty="0" smtClean="0"/>
              <a:t>Έτσι ξεπερνιούνται τα προβλήματα σχεδιασμού των γραμμάτων. </a:t>
            </a:r>
          </a:p>
          <a:p>
            <a:pPr marL="0" indent="0">
              <a:buNone/>
            </a:pPr>
            <a:r>
              <a:rPr lang="el-GR" dirty="0" smtClean="0"/>
              <a:t>Στην περίπτωση της εικόνας τα </a:t>
            </a:r>
            <a:r>
              <a:rPr lang="el-GR" dirty="0"/>
              <a:t>παιδιά </a:t>
            </a:r>
            <a:r>
              <a:rPr lang="el-GR" dirty="0" smtClean="0"/>
              <a:t>«αντιγράφουν» </a:t>
            </a:r>
            <a:r>
              <a:rPr lang="el-GR" dirty="0"/>
              <a:t>και παίρνουν μαζί τους στο σπίτι μια συνταγή για κοτόσουπα</a:t>
            </a:r>
            <a:r>
              <a:rPr lang="el-GR" dirty="0" smtClean="0"/>
              <a:t>.</a:t>
            </a:r>
          </a:p>
        </p:txBody>
      </p:sp>
      <p:pic>
        <p:nvPicPr>
          <p:cNvPr id="5" name="Picture 3" descr="Συνταγή κοτόσπουπ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06280" y="1700808"/>
            <a:ext cx="4038600" cy="367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662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«Έτοιμες» λέξεις ή </a:t>
            </a:r>
            <a:r>
              <a:rPr lang="el-GR" dirty="0" smtClean="0"/>
              <a:t>γράμματα</a:t>
            </a:r>
            <a:r>
              <a:rPr lang="en-GB" dirty="0" smtClean="0"/>
              <a:t> (2/2)</a:t>
            </a:r>
            <a:endParaRPr lang="el-GR" dirty="0"/>
          </a:p>
        </p:txBody>
      </p:sp>
      <p:pic>
        <p:nvPicPr>
          <p:cNvPr id="9" name="Picture 4" descr="Εξώφυλλο βιβλίου &quot;Λέξη, λέξη είσαι εδώ;&quot;"/>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11904" y="1628800"/>
            <a:ext cx="3288088"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Φύλλο εργασίας από το βιβλίο &quot;Λέξη, λέξη είσαι εδώ;&quot;"/>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4008" y="1600200"/>
            <a:ext cx="340631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3568" y="568178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3</a:t>
            </a:r>
            <a:r>
              <a:rPr lang="el-GR" b="1" dirty="0" smtClean="0">
                <a:latin typeface="+mj-lt"/>
              </a:rPr>
              <a:t>]</a:t>
            </a:r>
          </a:p>
        </p:txBody>
      </p:sp>
      <p:sp>
        <p:nvSpPr>
          <p:cNvPr id="6" name="TextBox 5"/>
          <p:cNvSpPr txBox="1"/>
          <p:nvPr/>
        </p:nvSpPr>
        <p:spPr>
          <a:xfrm>
            <a:off x="8028384" y="56487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3630318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Εισαγωγή</a:t>
            </a:r>
            <a:endParaRPr lang="el-GR" dirty="0"/>
          </a:p>
        </p:txBody>
      </p:sp>
      <p:sp>
        <p:nvSpPr>
          <p:cNvPr id="3" name="Θέση περιεχομένου 2"/>
          <p:cNvSpPr>
            <a:spLocks noGrp="1"/>
          </p:cNvSpPr>
          <p:nvPr>
            <p:ph idx="1"/>
          </p:nvPr>
        </p:nvSpPr>
        <p:spPr/>
        <p:txBody>
          <a:bodyPr>
            <a:noAutofit/>
          </a:bodyPr>
          <a:lstStyle/>
          <a:p>
            <a:pPr marL="0" indent="0">
              <a:buNone/>
            </a:pPr>
            <a:r>
              <a:rPr lang="el-GR" sz="3000" dirty="0" smtClean="0"/>
              <a:t>Ένα πρόγραμμα εισαγωγής στο γραμματισμό</a:t>
            </a:r>
            <a:br>
              <a:rPr lang="el-GR" sz="3000" dirty="0" smtClean="0"/>
            </a:br>
            <a:r>
              <a:rPr lang="el-GR" sz="3000" dirty="0" smtClean="0"/>
              <a:t>περιλαμβάνει:</a:t>
            </a:r>
          </a:p>
          <a:p>
            <a:r>
              <a:rPr lang="el-GR" sz="3000" dirty="0" smtClean="0"/>
              <a:t>ανάγνωση βιβλίων στα παιδιά</a:t>
            </a:r>
            <a:r>
              <a:rPr lang="en-US" sz="3000" dirty="0" smtClean="0"/>
              <a:t>,</a:t>
            </a:r>
            <a:endParaRPr lang="el-GR" sz="3000" dirty="0" smtClean="0"/>
          </a:p>
          <a:p>
            <a:r>
              <a:rPr lang="el-GR" sz="3000" dirty="0" smtClean="0"/>
              <a:t>συμμετοχή των παιδιών σε καθημερινά 	 συμβάντα </a:t>
            </a:r>
            <a:r>
              <a:rPr lang="el-GR" sz="3000" dirty="0" err="1" smtClean="0"/>
              <a:t>γραμματισμού</a:t>
            </a:r>
            <a:r>
              <a:rPr lang="en-US" sz="3000" dirty="0" smtClean="0"/>
              <a:t>,</a:t>
            </a:r>
            <a:endParaRPr lang="el-GR" sz="3000" dirty="0" smtClean="0"/>
          </a:p>
          <a:p>
            <a:r>
              <a:rPr lang="el-GR" sz="3000" dirty="0" smtClean="0"/>
              <a:t> αναγνωστικές δραστηριότητες</a:t>
            </a:r>
            <a:r>
              <a:rPr lang="en-US" sz="3000" dirty="0" smtClean="0"/>
              <a:t>,</a:t>
            </a:r>
            <a:endParaRPr lang="el-GR" sz="3000" dirty="0" smtClean="0"/>
          </a:p>
          <a:p>
            <a:r>
              <a:rPr lang="el-GR" sz="3000" dirty="0" smtClean="0"/>
              <a:t> φωνολογική εξάσκηση</a:t>
            </a:r>
            <a:r>
              <a:rPr lang="en-US" sz="3000" dirty="0" smtClean="0"/>
              <a:t>,</a:t>
            </a:r>
            <a:endParaRPr lang="el-GR" sz="3000" dirty="0" smtClean="0"/>
          </a:p>
          <a:p>
            <a:r>
              <a:rPr lang="el-GR" sz="3000" dirty="0" smtClean="0"/>
              <a:t> γνωριμία με τα γράμματα</a:t>
            </a:r>
            <a:r>
              <a:rPr lang="en-US" sz="3000" dirty="0" smtClean="0"/>
              <a:t>.</a:t>
            </a:r>
            <a:endParaRPr lang="el-GR" sz="3000" dirty="0" smtClean="0"/>
          </a:p>
          <a:p>
            <a:pPr marL="0" indent="0">
              <a:buNone/>
            </a:pPr>
            <a:endParaRPr lang="el-GR" sz="3000" dirty="0"/>
          </a:p>
        </p:txBody>
      </p:sp>
    </p:spTree>
    <p:extLst>
      <p:ext uri="{BB962C8B-B14F-4D97-AF65-F5344CB8AC3E}">
        <p14:creationId xmlns:p14="http://schemas.microsoft.com/office/powerpoint/2010/main" val="2656048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Γραμμένα από τη </a:t>
            </a:r>
            <a:r>
              <a:rPr lang="el-GR" dirty="0" smtClean="0"/>
              <a:t>νηπιαγωγό (1/2)</a:t>
            </a:r>
            <a:endParaRPr lang="el-GR" dirty="0"/>
          </a:p>
        </p:txBody>
      </p:sp>
      <p:sp>
        <p:nvSpPr>
          <p:cNvPr id="3" name="Θέση περιεχομένου 2"/>
          <p:cNvSpPr>
            <a:spLocks noGrp="1"/>
          </p:cNvSpPr>
          <p:nvPr>
            <p:ph sz="half" idx="1"/>
          </p:nvPr>
        </p:nvSpPr>
        <p:spPr/>
        <p:txBody>
          <a:bodyPr>
            <a:normAutofit fontScale="92500"/>
          </a:bodyPr>
          <a:lstStyle/>
          <a:p>
            <a:pPr marL="0" indent="0">
              <a:buNone/>
            </a:pPr>
            <a:r>
              <a:rPr lang="el-GR" altLang="el-GR" b="1" dirty="0"/>
              <a:t>Τα παιδιά γράφουν την ιστορία και η νηπιαγωγός γράφει τα γράμματα.</a:t>
            </a:r>
          </a:p>
          <a:p>
            <a:pPr marL="0" indent="0">
              <a:buNone/>
            </a:pPr>
            <a:endParaRPr lang="el-GR" dirty="0"/>
          </a:p>
        </p:txBody>
      </p:sp>
      <p:pic>
        <p:nvPicPr>
          <p:cNvPr id="5" name="Picture 5" descr="Παιδική ζωγραφιά"/>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84984"/>
            <a:ext cx="378577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Θέση περιεχομένου 3"/>
          <p:cNvSpPr>
            <a:spLocks noGrp="1"/>
          </p:cNvSpPr>
          <p:nvPr>
            <p:ph sz="half" idx="2"/>
          </p:nvPr>
        </p:nvSpPr>
        <p:spPr/>
        <p:txBody>
          <a:bodyPr>
            <a:normAutofit fontScale="92500"/>
          </a:bodyPr>
          <a:lstStyle/>
          <a:p>
            <a:pPr marL="0" indent="0">
              <a:buNone/>
            </a:pPr>
            <a:r>
              <a:rPr lang="el-GR" dirty="0" smtClean="0"/>
              <a:t>«Εκεί </a:t>
            </a:r>
            <a:r>
              <a:rPr lang="el-GR" dirty="0"/>
              <a:t>που περπατούσε συνάντησε το </a:t>
            </a:r>
            <a:r>
              <a:rPr lang="el-GR" dirty="0" err="1"/>
              <a:t>Σπάιντερμαν</a:t>
            </a:r>
            <a:r>
              <a:rPr lang="el-GR" dirty="0"/>
              <a:t>.</a:t>
            </a:r>
          </a:p>
          <a:p>
            <a:pPr>
              <a:buFont typeface="Symbol" panose="05050102010706020507" pitchFamily="18" charset="2"/>
              <a:buChar char=""/>
            </a:pPr>
            <a:r>
              <a:rPr lang="el-GR" dirty="0"/>
              <a:t>Γεια σου ωραία μου κοπέλα. Πώς σε λένε;.</a:t>
            </a:r>
          </a:p>
          <a:p>
            <a:pPr>
              <a:buFont typeface="Symbol" panose="05050102010706020507" pitchFamily="18" charset="2"/>
              <a:buChar char=""/>
            </a:pPr>
            <a:r>
              <a:rPr lang="el-GR" dirty="0"/>
              <a:t>Πού δουλεύεις;</a:t>
            </a:r>
          </a:p>
          <a:p>
            <a:pPr>
              <a:buFont typeface="Symbol" panose="05050102010706020507" pitchFamily="18" charset="2"/>
              <a:buChar char=""/>
            </a:pPr>
            <a:r>
              <a:rPr lang="el-GR" dirty="0"/>
              <a:t>Στο σουπερμάρκετ. Εσένα πώς σε λένε;</a:t>
            </a:r>
          </a:p>
          <a:p>
            <a:pPr>
              <a:buFont typeface="Symbol" panose="05050102010706020507" pitchFamily="18" charset="2"/>
              <a:buChar char=""/>
            </a:pPr>
            <a:r>
              <a:rPr lang="el-GR" dirty="0" err="1"/>
              <a:t>Σπάιντερμαν</a:t>
            </a:r>
            <a:r>
              <a:rPr lang="el-GR" dirty="0"/>
              <a:t>; Μα κάπου σε ξέρω! Α, ναι! Σε βλέπω στην τηλεόραση.</a:t>
            </a:r>
          </a:p>
          <a:p>
            <a:endParaRPr lang="el-GR" dirty="0"/>
          </a:p>
        </p:txBody>
      </p:sp>
    </p:spTree>
    <p:custDataLst>
      <p:tags r:id="rId1"/>
    </p:custDataLst>
    <p:extLst>
      <p:ext uri="{BB962C8B-B14F-4D97-AF65-F5344CB8AC3E}">
        <p14:creationId xmlns:p14="http://schemas.microsoft.com/office/powerpoint/2010/main" val="9618423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Τίτλος 17"/>
          <p:cNvSpPr>
            <a:spLocks noGrp="1"/>
          </p:cNvSpPr>
          <p:nvPr>
            <p:ph type="title"/>
          </p:nvPr>
        </p:nvSpPr>
        <p:spPr/>
        <p:txBody>
          <a:bodyPr/>
          <a:lstStyle/>
          <a:p>
            <a:r>
              <a:rPr lang="el-GR" dirty="0"/>
              <a:t>Γραμμένα από τη νηπιαγωγό </a:t>
            </a:r>
            <a:r>
              <a:rPr lang="el-GR" dirty="0" smtClean="0"/>
              <a:t>(2/2</a:t>
            </a:r>
            <a:r>
              <a:rPr lang="el-GR" dirty="0"/>
              <a:t>)</a:t>
            </a:r>
          </a:p>
        </p:txBody>
      </p:sp>
      <p:sp>
        <p:nvSpPr>
          <p:cNvPr id="3" name="Θέση περιεχομένου 2"/>
          <p:cNvSpPr>
            <a:spLocks noGrp="1"/>
          </p:cNvSpPr>
          <p:nvPr>
            <p:ph sz="half" idx="1"/>
          </p:nvPr>
        </p:nvSpPr>
        <p:spPr/>
        <p:txBody>
          <a:bodyPr>
            <a:normAutofit/>
          </a:bodyPr>
          <a:lstStyle/>
          <a:p>
            <a:pPr marL="0" indent="0">
              <a:buNone/>
            </a:pPr>
            <a:r>
              <a:rPr lang="el-GR" sz="2600" dirty="0" smtClean="0"/>
              <a:t>Εκεί κοντά όμως ζούσε η κακιά βασίλισσα που ζήλευε πολύ τη Χιονάτη. Τα έβλεπε όλα μέσα στο μαγικό της καθρέφτη.</a:t>
            </a:r>
          </a:p>
          <a:p>
            <a:pPr marL="0" indent="0">
              <a:buNone/>
            </a:pPr>
            <a:r>
              <a:rPr lang="el-GR" sz="2600" dirty="0" smtClean="0"/>
              <a:t>Μόλις είδε τη Χιονάτη μαζί με το </a:t>
            </a:r>
            <a:r>
              <a:rPr lang="el-GR" sz="2600" dirty="0" err="1" smtClean="0"/>
              <a:t>Σπάιντερμαν</a:t>
            </a:r>
            <a:r>
              <a:rPr lang="el-GR" sz="2600" dirty="0" smtClean="0"/>
              <a:t> ζήλεψε πάρα πολύ και φώναξε αμέσως το φίλο της το Ζορό.</a:t>
            </a:r>
          </a:p>
          <a:p>
            <a:pPr marL="0" indent="0">
              <a:buNone/>
            </a:pPr>
            <a:endParaRPr lang="el-GR" sz="2600" dirty="0"/>
          </a:p>
        </p:txBody>
      </p:sp>
      <p:sp>
        <p:nvSpPr>
          <p:cNvPr id="19" name="Θέση περιεχομένου 18"/>
          <p:cNvSpPr>
            <a:spLocks noGrp="1"/>
          </p:cNvSpPr>
          <p:nvPr>
            <p:ph sz="half" idx="2"/>
          </p:nvPr>
        </p:nvSpPr>
        <p:spPr>
          <a:xfrm>
            <a:off x="4648200" y="1600200"/>
            <a:ext cx="4038600" cy="4525963"/>
          </a:xfrm>
        </p:spPr>
        <p:txBody>
          <a:bodyPr>
            <a:normAutofit/>
          </a:bodyPr>
          <a:lstStyle/>
          <a:p>
            <a:pPr>
              <a:buFont typeface="Symbol" panose="05050102010706020507" pitchFamily="18" charset="2"/>
              <a:buChar char=""/>
            </a:pPr>
            <a:r>
              <a:rPr lang="el-GR" sz="2600" dirty="0" smtClean="0"/>
              <a:t>Να </a:t>
            </a:r>
            <a:r>
              <a:rPr lang="el-GR" sz="2600" dirty="0"/>
              <a:t>πας αμέσως να διώξεις το </a:t>
            </a:r>
            <a:r>
              <a:rPr lang="el-GR" sz="2600" dirty="0" err="1"/>
              <a:t>Σπάιντερμαν</a:t>
            </a:r>
            <a:r>
              <a:rPr lang="el-GR" sz="2600" dirty="0"/>
              <a:t> από το δάσος! Του είπε.</a:t>
            </a:r>
          </a:p>
          <a:p>
            <a:pPr>
              <a:buFont typeface="Symbol" panose="05050102010706020507" pitchFamily="18" charset="2"/>
              <a:buChar char=""/>
            </a:pPr>
            <a:r>
              <a:rPr lang="el-GR" sz="2600" dirty="0" smtClean="0"/>
              <a:t>Τρέχω </a:t>
            </a:r>
            <a:r>
              <a:rPr lang="el-GR" sz="2600" dirty="0"/>
              <a:t>βασίλισσά μου! Της απάντησε</a:t>
            </a:r>
            <a:r>
              <a:rPr lang="el-GR" sz="2600" dirty="0" smtClean="0"/>
              <a:t>.»</a:t>
            </a:r>
            <a:endParaRPr lang="el-GR" sz="2600" dirty="0"/>
          </a:p>
          <a:p>
            <a:endParaRPr lang="el-GR" sz="2600" dirty="0"/>
          </a:p>
        </p:txBody>
      </p:sp>
      <p:pic>
        <p:nvPicPr>
          <p:cNvPr id="20" name="Picture 6" descr="Παιδική ζωγραφιά"/>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3968" y="4077072"/>
            <a:ext cx="316706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65013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«Δια χ</a:t>
            </a:r>
            <a:r>
              <a:rPr lang="el-GR" dirty="0" smtClean="0"/>
              <a:t>ειρός</a:t>
            </a:r>
            <a:r>
              <a:rPr lang="el-GR" dirty="0"/>
              <a:t>» </a:t>
            </a:r>
            <a:r>
              <a:rPr lang="el-GR" dirty="0" smtClean="0"/>
              <a:t>παιδιού (1/3)</a:t>
            </a:r>
            <a:endParaRPr lang="el-GR" dirty="0"/>
          </a:p>
        </p:txBody>
      </p:sp>
      <p:sp>
        <p:nvSpPr>
          <p:cNvPr id="3" name="Θέση περιεχομένου 2"/>
          <p:cNvSpPr>
            <a:spLocks noGrp="1"/>
          </p:cNvSpPr>
          <p:nvPr>
            <p:ph sz="half" idx="1"/>
          </p:nvPr>
        </p:nvSpPr>
        <p:spPr/>
        <p:txBody>
          <a:bodyPr/>
          <a:lstStyle/>
          <a:p>
            <a:pPr marL="0" indent="0">
              <a:buNone/>
            </a:pPr>
            <a:r>
              <a:rPr lang="el-GR" dirty="0"/>
              <a:t>Το παιδί γράφει το ίδιο μια συνταγή σχεδόν αναγνώσιμη.</a:t>
            </a:r>
          </a:p>
          <a:p>
            <a:pPr marL="0" indent="0">
              <a:buNone/>
            </a:pPr>
            <a:r>
              <a:rPr lang="el-GR" dirty="0"/>
              <a:t>Αυτή θα μπορούσε να την πάρει μαζί του στο σπίτι. Άλλωστε κανένας γονιός δεν περιμένει από το νηπιαγωγείο του παιδιού του να του μάθει να </a:t>
            </a:r>
            <a:r>
              <a:rPr lang="el-GR" dirty="0" smtClean="0"/>
              <a:t>μαγειρεύει!</a:t>
            </a:r>
            <a:endParaRPr lang="el-GR" dirty="0"/>
          </a:p>
          <a:p>
            <a:pPr marL="0" indent="0">
              <a:buNone/>
            </a:pPr>
            <a:endParaRPr lang="el-GR" dirty="0"/>
          </a:p>
        </p:txBody>
      </p:sp>
      <p:pic>
        <p:nvPicPr>
          <p:cNvPr id="5" name="Picture 3" descr="Συνταγή γραμμένη από παιδί"/>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13243"/>
            <a:ext cx="4038600" cy="449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39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a:t>«Δια χειρός» παιδιού </a:t>
            </a:r>
            <a:r>
              <a:rPr lang="el-GR" dirty="0" smtClean="0"/>
              <a:t>(2/3</a:t>
            </a:r>
            <a:r>
              <a:rPr lang="el-GR" dirty="0"/>
              <a:t>)</a:t>
            </a:r>
          </a:p>
        </p:txBody>
      </p:sp>
      <p:sp>
        <p:nvSpPr>
          <p:cNvPr id="6" name="Θέση περιεχομένου 5"/>
          <p:cNvSpPr>
            <a:spLocks noGrp="1"/>
          </p:cNvSpPr>
          <p:nvPr>
            <p:ph sz="half" idx="1"/>
          </p:nvPr>
        </p:nvSpPr>
        <p:spPr/>
        <p:txBody>
          <a:bodyPr>
            <a:normAutofit/>
          </a:bodyPr>
          <a:lstStyle/>
          <a:p>
            <a:pPr marL="0" indent="0">
              <a:buNone/>
            </a:pPr>
            <a:r>
              <a:rPr lang="el-GR" altLang="el-GR" dirty="0"/>
              <a:t>Όταν το παιδί γράφει, καλό είναι η νηπιαγωγός: </a:t>
            </a:r>
            <a:endParaRPr lang="el-GR" altLang="el-GR" dirty="0" smtClean="0"/>
          </a:p>
          <a:p>
            <a:r>
              <a:rPr lang="el-GR" altLang="el-GR" dirty="0"/>
              <a:t>ν</a:t>
            </a:r>
            <a:r>
              <a:rPr lang="el-GR" altLang="el-GR" dirty="0" smtClean="0"/>
              <a:t>α </a:t>
            </a:r>
            <a:r>
              <a:rPr lang="el-GR" altLang="el-GR" dirty="0"/>
              <a:t>το παρακινεί να διαβάσει αυτό που </a:t>
            </a:r>
            <a:r>
              <a:rPr lang="el-GR" altLang="el-GR" dirty="0" smtClean="0"/>
              <a:t>έγραψε,</a:t>
            </a:r>
          </a:p>
          <a:p>
            <a:r>
              <a:rPr lang="el-GR" altLang="el-GR" dirty="0"/>
              <a:t>ν</a:t>
            </a:r>
            <a:r>
              <a:rPr lang="el-GR" altLang="el-GR" dirty="0" smtClean="0"/>
              <a:t>α </a:t>
            </a:r>
            <a:r>
              <a:rPr lang="el-GR" altLang="el-GR" dirty="0"/>
              <a:t>το σημειώνει δίπλα ή πίσω. </a:t>
            </a:r>
            <a:endParaRPr lang="el-GR" dirty="0"/>
          </a:p>
        </p:txBody>
      </p:sp>
      <p:pic>
        <p:nvPicPr>
          <p:cNvPr id="9" name="Picture 3" descr="Κείμενο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65852" y="1600200"/>
            <a:ext cx="380329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580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«Δια χειρός» παιδιού </a:t>
            </a:r>
            <a:r>
              <a:rPr lang="el-GR" dirty="0" smtClean="0"/>
              <a:t>(3/3</a:t>
            </a:r>
            <a:r>
              <a:rPr lang="el-GR" dirty="0"/>
              <a:t>)</a:t>
            </a:r>
          </a:p>
        </p:txBody>
      </p:sp>
      <p:sp>
        <p:nvSpPr>
          <p:cNvPr id="3" name="Θέση περιεχομένου 2"/>
          <p:cNvSpPr>
            <a:spLocks noGrp="1"/>
          </p:cNvSpPr>
          <p:nvPr>
            <p:ph sz="half" idx="1"/>
          </p:nvPr>
        </p:nvSpPr>
        <p:spPr/>
        <p:txBody>
          <a:bodyPr>
            <a:noAutofit/>
          </a:bodyPr>
          <a:lstStyle/>
          <a:p>
            <a:pPr marL="0" indent="0">
              <a:buNone/>
            </a:pPr>
            <a:r>
              <a:rPr lang="el-GR" altLang="el-GR" sz="2600" dirty="0"/>
              <a:t>Έτσι </a:t>
            </a:r>
            <a:r>
              <a:rPr lang="el-GR" altLang="el-GR" sz="2600" dirty="0" smtClean="0"/>
              <a:t>δίνεται </a:t>
            </a:r>
            <a:r>
              <a:rPr lang="el-GR" altLang="el-GR" sz="2600" dirty="0"/>
              <a:t>η δυνατότητα </a:t>
            </a:r>
            <a:r>
              <a:rPr lang="el-GR" altLang="el-GR" sz="2600" dirty="0" smtClean="0"/>
              <a:t>στη νηπιαγωγό να </a:t>
            </a:r>
            <a:r>
              <a:rPr lang="el-GR" altLang="el-GR" sz="2600" dirty="0"/>
              <a:t>κάνει σημαντικές παρατηρήσεις αναφορικά με τις αναγνωστικές γνώσεις των παιδιών. Γιατί, είναι διαφορετικό να διαβάσει «Μετά βάλαμε το γάλα» σε μια τυχαία σειρά γραμμάτων και αλλιώς αν τα γράμματα ήταν «</a:t>
            </a:r>
            <a:r>
              <a:rPr lang="el-GR" altLang="el-GR" sz="2600" dirty="0" smtClean="0"/>
              <a:t>Γ Λ</a:t>
            </a:r>
            <a:r>
              <a:rPr lang="el-GR" altLang="el-GR" sz="2600" dirty="0"/>
              <a:t>».</a:t>
            </a:r>
          </a:p>
          <a:p>
            <a:endParaRPr lang="el-GR" sz="2600" dirty="0"/>
          </a:p>
        </p:txBody>
      </p:sp>
      <p:pic>
        <p:nvPicPr>
          <p:cNvPr id="5" name="Content Placeholder 4" descr="Κείμενο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10243"/>
            <a:ext cx="4038600" cy="450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129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Προσοχή! (1/2)</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altLang="el-GR" dirty="0"/>
              <a:t>Η νηπιαγωγός πάντοτε επαινεί και ενθαρρύνει, αλλά ποτέ δεν διαβάζει στο γραπτό των παιδιών κάτι άλλο από αυτό που είναι γραμμένο. Αν δεν μπορεί να το αποφύγει, διαβάζει αυτό που πραγματικά ‘λέει’ το κείμενο (π.χ. </a:t>
            </a:r>
            <a:r>
              <a:rPr lang="el-GR" altLang="el-GR" dirty="0" err="1"/>
              <a:t>χκαββα</a:t>
            </a:r>
            <a:r>
              <a:rPr lang="el-GR" altLang="el-GR" dirty="0"/>
              <a:t>).</a:t>
            </a:r>
          </a:p>
          <a:p>
            <a:endParaRPr lang="el-GR" dirty="0"/>
          </a:p>
        </p:txBody>
      </p:sp>
      <p:pic>
        <p:nvPicPr>
          <p:cNvPr id="5" name="Picture 11" descr="Κείμενο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24520"/>
            <a:ext cx="4038600" cy="447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4609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Προσοχή! </a:t>
            </a:r>
            <a:r>
              <a:rPr lang="el-GR" dirty="0" smtClean="0"/>
              <a:t>(2/2)</a:t>
            </a:r>
            <a:endParaRPr lang="el-GR" dirty="0"/>
          </a:p>
        </p:txBody>
      </p:sp>
      <p:sp>
        <p:nvSpPr>
          <p:cNvPr id="3" name="Θέση περιεχομένου 2"/>
          <p:cNvSpPr>
            <a:spLocks noGrp="1"/>
          </p:cNvSpPr>
          <p:nvPr>
            <p:ph idx="1"/>
          </p:nvPr>
        </p:nvSpPr>
        <p:spPr/>
        <p:txBody>
          <a:bodyPr/>
          <a:lstStyle/>
          <a:p>
            <a:r>
              <a:rPr lang="el-GR" altLang="el-GR" dirty="0"/>
              <a:t>Μόνο έτσι τα παιδιά θα κατανοήσουν ότι η γραπτή γλώσσα είναι κώδικας με πολύ συγκεκριμένους και αυστηρούς κανόνες. Αν κάποιος θέλει να διαβάζουν οι άλλοι ό,τι γράφει, θα πρέπει να τους ακολουθεί πιστά.</a:t>
            </a:r>
          </a:p>
          <a:p>
            <a:r>
              <a:rPr lang="el-GR" altLang="el-GR" dirty="0"/>
              <a:t>Αυτό φυσικά δεν εμποδίζει το ίδιο το παιδί να </a:t>
            </a:r>
            <a:r>
              <a:rPr lang="el-GR" altLang="el-GR" dirty="0" err="1"/>
              <a:t>νοηματοδοτεί</a:t>
            </a:r>
            <a:r>
              <a:rPr lang="el-GR" altLang="el-GR" dirty="0"/>
              <a:t> τα γραπτά του όπως αυτό νομίζει.</a:t>
            </a:r>
          </a:p>
          <a:p>
            <a:endParaRPr lang="el-GR" dirty="0"/>
          </a:p>
        </p:txBody>
      </p:sp>
    </p:spTree>
    <p:extLst>
      <p:ext uri="{BB962C8B-B14F-4D97-AF65-F5344CB8AC3E}">
        <p14:creationId xmlns:p14="http://schemas.microsoft.com/office/powerpoint/2010/main" val="3963712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Συμβουλή</a:t>
            </a:r>
            <a:endParaRPr lang="el-GR" dirty="0"/>
          </a:p>
        </p:txBody>
      </p:sp>
      <p:sp>
        <p:nvSpPr>
          <p:cNvPr id="5" name="Θέση περιεχομένου 4" descr="Σελίδα από το βιβλίο «Το Παπάκι που δεν του Αρέσανε τα Ποδαράκια» "/>
          <p:cNvSpPr>
            <a:spLocks noGrp="1"/>
          </p:cNvSpPr>
          <p:nvPr>
            <p:ph sz="half" idx="1"/>
          </p:nvPr>
        </p:nvSpPr>
        <p:spPr>
          <a:xfrm>
            <a:off x="457200" y="1600200"/>
            <a:ext cx="4114800" cy="4525963"/>
          </a:xfrm>
        </p:spPr>
        <p:txBody>
          <a:bodyPr>
            <a:noAutofit/>
          </a:bodyPr>
          <a:lstStyle/>
          <a:p>
            <a:pPr marL="0" indent="0">
              <a:buNone/>
            </a:pPr>
            <a:r>
              <a:rPr lang="el-GR" altLang="el-GR" sz="2600" dirty="0"/>
              <a:t>Μάλιστα είναι πιθανόν για τη νηπιαγωγό να προκαλέσει τη θυμηδία, αν διαβάσει το βιβλίο του </a:t>
            </a:r>
            <a:r>
              <a:rPr lang="el-GR" altLang="el-GR" sz="2600" dirty="0" err="1"/>
              <a:t>Τριβιζά</a:t>
            </a:r>
            <a:r>
              <a:rPr lang="el-GR" altLang="el-GR" sz="2600" dirty="0"/>
              <a:t> </a:t>
            </a:r>
            <a:r>
              <a:rPr lang="el-GR" altLang="el-GR" sz="2600" dirty="0" smtClean="0"/>
              <a:t>«Το </a:t>
            </a:r>
            <a:r>
              <a:rPr lang="el-GR" altLang="el-GR" sz="2600" dirty="0"/>
              <a:t>π</a:t>
            </a:r>
            <a:r>
              <a:rPr lang="el-GR" altLang="el-GR" sz="2600" dirty="0" smtClean="0"/>
              <a:t>απάκι </a:t>
            </a:r>
            <a:r>
              <a:rPr lang="el-GR" altLang="el-GR" sz="2600" dirty="0"/>
              <a:t>που δεν του α</a:t>
            </a:r>
            <a:r>
              <a:rPr lang="el-GR" altLang="el-GR" sz="2600" dirty="0" smtClean="0"/>
              <a:t>ρέσανε </a:t>
            </a:r>
            <a:r>
              <a:rPr lang="el-GR" altLang="el-GR" sz="2600" dirty="0"/>
              <a:t>τα π</a:t>
            </a:r>
            <a:r>
              <a:rPr lang="el-GR" altLang="el-GR" sz="2600" dirty="0" smtClean="0"/>
              <a:t>οδαράκια</a:t>
            </a:r>
            <a:r>
              <a:rPr lang="en-GB" altLang="el-GR" sz="2600" dirty="0" smtClean="0"/>
              <a:t> </a:t>
            </a:r>
            <a:r>
              <a:rPr lang="el-GR" altLang="el-GR" sz="2600" dirty="0" smtClean="0"/>
              <a:t>του», </a:t>
            </a:r>
            <a:r>
              <a:rPr lang="el-GR" altLang="el-GR" sz="2600" dirty="0"/>
              <a:t>ώστε να δουν οι μικροί μαθητές πόσο αστεία ακούγονται οι εγγραφές που προκύπτουν από γράμματα σε τυχαία σειρά. </a:t>
            </a:r>
          </a:p>
          <a:p>
            <a:pPr marL="0" indent="0">
              <a:buNone/>
            </a:pPr>
            <a:endParaRPr lang="el-GR" sz="2600" dirty="0"/>
          </a:p>
        </p:txBody>
      </p:sp>
      <p:pic>
        <p:nvPicPr>
          <p:cNvPr id="7" name="Picture 4" descr="παπάκι1"/>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32040" y="1772815"/>
            <a:ext cx="3754760" cy="43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76291" y="580526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2668569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dirty="0"/>
              <a:t>Τ</a:t>
            </a:r>
            <a:r>
              <a:rPr lang="el-GR" altLang="el-GR" dirty="0" smtClean="0"/>
              <a:t>α παιδιά </a:t>
            </a:r>
            <a:r>
              <a:rPr lang="el-GR" altLang="el-GR" dirty="0"/>
              <a:t>δ</a:t>
            </a:r>
            <a:r>
              <a:rPr lang="el-GR" altLang="el-GR" dirty="0" smtClean="0"/>
              <a:t>ιαβάζουν</a:t>
            </a:r>
            <a:endParaRPr lang="el-GR" dirty="0"/>
          </a:p>
        </p:txBody>
      </p:sp>
      <p:sp>
        <p:nvSpPr>
          <p:cNvPr id="5" name="Θέση περιεχομένου 4"/>
          <p:cNvSpPr>
            <a:spLocks noGrp="1"/>
          </p:cNvSpPr>
          <p:nvPr>
            <p:ph idx="1"/>
          </p:nvPr>
        </p:nvSpPr>
        <p:spPr/>
        <p:txBody>
          <a:bodyPr/>
          <a:lstStyle/>
          <a:p>
            <a:r>
              <a:rPr lang="el-GR" dirty="0"/>
              <a:t>Η νηπιαγωγός ενθαρρύνει την προσποίηση </a:t>
            </a:r>
            <a:r>
              <a:rPr lang="el-GR" dirty="0" smtClean="0"/>
              <a:t>ανάγνωσης.</a:t>
            </a:r>
            <a:endParaRPr lang="el-GR" dirty="0"/>
          </a:p>
          <a:p>
            <a:r>
              <a:rPr lang="el-GR" dirty="0" smtClean="0"/>
              <a:t>Τα </a:t>
            </a:r>
            <a:r>
              <a:rPr lang="el-GR" dirty="0"/>
              <a:t>παιδιά διαβάζουν με τη συμβατική, ή σχεδόν με τη συμβατική, έννοια της </a:t>
            </a:r>
            <a:r>
              <a:rPr lang="el-GR" dirty="0" smtClean="0"/>
              <a:t>λέξης.</a:t>
            </a:r>
          </a:p>
          <a:p>
            <a:r>
              <a:rPr lang="el-GR" altLang="el-GR" dirty="0"/>
              <a:t>Ποτέ τα παιδιά δεν θα μάθουν τη γραπτή γλώσσα, αν δεν έρθουν σε </a:t>
            </a:r>
            <a:r>
              <a:rPr lang="el-GR" altLang="el-GR" b="1" dirty="0"/>
              <a:t>επαφή με τη γραπτή γλώσσα</a:t>
            </a:r>
            <a:r>
              <a:rPr lang="el-GR" altLang="el-GR" dirty="0"/>
              <a:t>.</a:t>
            </a:r>
          </a:p>
          <a:p>
            <a:pPr marL="0" indent="0">
              <a:buNone/>
            </a:pPr>
            <a:endParaRPr lang="el-GR" dirty="0"/>
          </a:p>
          <a:p>
            <a:endParaRPr lang="el-GR" dirty="0"/>
          </a:p>
        </p:txBody>
      </p:sp>
    </p:spTree>
    <p:extLst>
      <p:ext uri="{BB962C8B-B14F-4D97-AF65-F5344CB8AC3E}">
        <p14:creationId xmlns:p14="http://schemas.microsoft.com/office/powerpoint/2010/main" val="1066046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p:txBody>
          <a:bodyPr>
            <a:normAutofit fontScale="90000"/>
          </a:bodyPr>
          <a:lstStyle/>
          <a:p>
            <a:r>
              <a:rPr lang="el-GR" altLang="el-GR" dirty="0" smtClean="0"/>
              <a:t>Έλεγχος καταλληλόλητας προ-αναγνωστικών ασκήσεων (1/3)</a:t>
            </a:r>
            <a:endParaRPr lang="el-GR" dirty="0"/>
          </a:p>
        </p:txBody>
      </p:sp>
      <p:sp>
        <p:nvSpPr>
          <p:cNvPr id="6" name="Θέση κειμένου 5" descr="Δείγμα προαναγνωστικής άσκησης"/>
          <p:cNvSpPr>
            <a:spLocks noGrp="1"/>
          </p:cNvSpPr>
          <p:nvPr>
            <p:ph sz="half" idx="1"/>
          </p:nvPr>
        </p:nvSpPr>
        <p:spPr>
          <a:xfrm>
            <a:off x="457200" y="1600200"/>
            <a:ext cx="4330824" cy="4525963"/>
          </a:xfrm>
        </p:spPr>
        <p:txBody>
          <a:bodyPr>
            <a:noAutofit/>
          </a:bodyPr>
          <a:lstStyle/>
          <a:p>
            <a:pPr marL="0" indent="0">
              <a:buNone/>
            </a:pPr>
            <a:r>
              <a:rPr lang="el-GR" altLang="el-GR" sz="2600" dirty="0"/>
              <a:t>Ασκήσεις, όπως </a:t>
            </a:r>
            <a:r>
              <a:rPr lang="el-GR" altLang="el-GR" sz="2600" dirty="0" smtClean="0"/>
              <a:t>αυτή της εικόνας, </a:t>
            </a:r>
            <a:r>
              <a:rPr lang="el-GR" altLang="el-GR" sz="2600" dirty="0"/>
              <a:t>που έχει προταθεί ως προ-αναγνωστική, ελέγχεται ως </a:t>
            </a:r>
            <a:r>
              <a:rPr lang="el-GR" altLang="el-GR" sz="2600" b="1" dirty="0"/>
              <a:t>μάλλον ακατάλληλη</a:t>
            </a:r>
            <a:r>
              <a:rPr lang="el-GR" altLang="el-GR" sz="2600" dirty="0"/>
              <a:t>. </a:t>
            </a:r>
          </a:p>
          <a:p>
            <a:pPr marL="0" indent="0">
              <a:buNone/>
            </a:pPr>
            <a:r>
              <a:rPr lang="el-GR" altLang="el-GR" sz="2600" dirty="0"/>
              <a:t>Κανένα παιδί δεν θα μάθει ποτέ τη φορά της ανάγνωσης με την τακτοποίηση πραγματικών αντικειμένων. Σε αυτά η σειρά δεν παίζει κανένα ρόλο. </a:t>
            </a:r>
            <a:endParaRPr lang="el-GR" sz="2600" dirty="0"/>
          </a:p>
        </p:txBody>
      </p:sp>
      <p:pic>
        <p:nvPicPr>
          <p:cNvPr id="7" name="Content Placeholder 6" descr="Παράδειγμα προ-αναγνωστικής άσκησης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056" y="1843881"/>
            <a:ext cx="3610744" cy="4038600"/>
          </a:xfrm>
        </p:spPr>
      </p:pic>
      <p:sp>
        <p:nvSpPr>
          <p:cNvPr id="5" name="TextBox 4"/>
          <p:cNvSpPr txBox="1"/>
          <p:nvPr/>
        </p:nvSpPr>
        <p:spPr>
          <a:xfrm>
            <a:off x="4355976" y="5681784"/>
            <a:ext cx="472173" cy="360040"/>
          </a:xfrm>
          <a:prstGeom prst="rect">
            <a:avLst/>
          </a:prstGeom>
        </p:spPr>
        <p:txBody>
          <a:bodyPr vert="horz" wrap="square" lIns="91440" tIns="45720" rIns="91440" bIns="45720" rtlCol="0" anchor="ctr">
            <a:noAutofit/>
          </a:bodyPr>
          <a:lstStyle/>
          <a:p>
            <a:r>
              <a:rPr lang="el-GR" b="1" dirty="0" smtClean="0">
                <a:latin typeface="+mj-lt"/>
              </a:rPr>
              <a:t>[6]</a:t>
            </a:r>
          </a:p>
        </p:txBody>
      </p:sp>
    </p:spTree>
    <p:custDataLst>
      <p:tags r:id="rId1"/>
    </p:custDataLst>
    <p:extLst>
      <p:ext uri="{BB962C8B-B14F-4D97-AF65-F5344CB8AC3E}">
        <p14:creationId xmlns:p14="http://schemas.microsoft.com/office/powerpoint/2010/main" val="3165230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Μοντέλα </a:t>
            </a:r>
            <a:r>
              <a:rPr lang="el-GR" dirty="0" smtClean="0"/>
              <a:t>Γραμματισμού (1/2)</a:t>
            </a:r>
            <a:endParaRPr lang="el-GR" dirty="0"/>
          </a:p>
        </p:txBody>
      </p:sp>
      <p:sp>
        <p:nvSpPr>
          <p:cNvPr id="3" name="Θέση περιεχομένου 2"/>
          <p:cNvSpPr>
            <a:spLocks noGrp="1"/>
          </p:cNvSpPr>
          <p:nvPr>
            <p:ph idx="1"/>
          </p:nvPr>
        </p:nvSpPr>
        <p:spPr/>
        <p:txBody>
          <a:bodyPr>
            <a:noAutofit/>
          </a:bodyPr>
          <a:lstStyle/>
          <a:p>
            <a:pPr marL="349250" indent="-349250">
              <a:buFont typeface="+mj-lt"/>
              <a:buAutoNum type="arabicPeriod"/>
            </a:pPr>
            <a:r>
              <a:rPr lang="el-GR" sz="2800" dirty="0" smtClean="0"/>
              <a:t>Το </a:t>
            </a:r>
            <a:r>
              <a:rPr lang="el-GR" sz="2800" b="1" dirty="0"/>
              <a:t>μοντέλο ελλείμματος</a:t>
            </a:r>
            <a:r>
              <a:rPr lang="el-GR" sz="2800" dirty="0"/>
              <a:t>, όπου το άτομο που μαθαίνει ανάγνωση και γραφή νοείται ως ένα άδειο δοχείο που πρέπει να γεμίσει με γνώσεις. Συνήθως ένα </a:t>
            </a:r>
            <a:r>
              <a:rPr lang="el-GR" sz="2800" dirty="0" smtClean="0"/>
              <a:t>«έλλειμμα» </a:t>
            </a:r>
            <a:r>
              <a:rPr lang="el-GR" sz="2800" dirty="0"/>
              <a:t>γραμματισμού υπονοεί έλλειμμα στον προφορικό λόγο κ.λπ. </a:t>
            </a:r>
          </a:p>
          <a:p>
            <a:pPr marL="349250" indent="-349250">
              <a:buFont typeface="+mj-lt"/>
              <a:buAutoNum type="arabicPeriod"/>
            </a:pPr>
            <a:r>
              <a:rPr lang="el-GR" sz="2800" dirty="0"/>
              <a:t>Τ</a:t>
            </a:r>
            <a:r>
              <a:rPr lang="el-GR" sz="2800" dirty="0" smtClean="0"/>
              <a:t>ο </a:t>
            </a:r>
            <a:r>
              <a:rPr lang="el-GR" sz="2800" b="1" dirty="0"/>
              <a:t>ιατρικό μοντέλο </a:t>
            </a:r>
            <a:r>
              <a:rPr lang="el-GR" sz="2800" dirty="0"/>
              <a:t>που αντιμετωπίζει την έλλειψη γραμματισμού ως μια </a:t>
            </a:r>
            <a:r>
              <a:rPr lang="el-GR" sz="2800" dirty="0" smtClean="0"/>
              <a:t>«αρρώστια» </a:t>
            </a:r>
            <a:r>
              <a:rPr lang="el-GR" sz="2800" dirty="0"/>
              <a:t>από την οποία υποφέρουν τα άτομα. Γι’ αυτό και συχνά χρησιμοποιεί την έννοια </a:t>
            </a:r>
            <a:r>
              <a:rPr lang="el-GR" sz="2800" dirty="0" smtClean="0"/>
              <a:t>της «διάγνωσης» </a:t>
            </a:r>
            <a:r>
              <a:rPr lang="el-GR" sz="2800" dirty="0"/>
              <a:t>και των διαγνωστικών τεστ. </a:t>
            </a:r>
          </a:p>
        </p:txBody>
      </p:sp>
    </p:spTree>
    <p:extLst>
      <p:ext uri="{BB962C8B-B14F-4D97-AF65-F5344CB8AC3E}">
        <p14:creationId xmlns:p14="http://schemas.microsoft.com/office/powerpoint/2010/main" val="264174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p:txBody>
          <a:bodyPr>
            <a:normAutofit fontScale="90000"/>
          </a:bodyPr>
          <a:lstStyle/>
          <a:p>
            <a:r>
              <a:rPr lang="el-GR" altLang="el-GR" dirty="0" smtClean="0"/>
              <a:t>Έλεγχος καταλληλόλητας προ-αναγνωστικών ασκήσεων (2/3)</a:t>
            </a:r>
            <a:endParaRPr lang="el-GR" dirty="0"/>
          </a:p>
        </p:txBody>
      </p:sp>
      <p:sp>
        <p:nvSpPr>
          <p:cNvPr id="6" name="Θέση κειμένου 5" descr="Δείγμα προαναγνωστικής άσκησης"/>
          <p:cNvSpPr>
            <a:spLocks noGrp="1"/>
          </p:cNvSpPr>
          <p:nvPr>
            <p:ph sz="half" idx="1"/>
          </p:nvPr>
        </p:nvSpPr>
        <p:spPr>
          <a:xfrm>
            <a:off x="457200" y="1600200"/>
            <a:ext cx="4330824" cy="4525963"/>
          </a:xfrm>
        </p:spPr>
        <p:txBody>
          <a:bodyPr>
            <a:noAutofit/>
          </a:bodyPr>
          <a:lstStyle/>
          <a:p>
            <a:pPr marL="0" indent="0">
              <a:buNone/>
            </a:pPr>
            <a:r>
              <a:rPr lang="el-GR" altLang="el-GR" sz="2600" dirty="0" smtClean="0"/>
              <a:t>Άλλωστε</a:t>
            </a:r>
            <a:r>
              <a:rPr lang="el-GR" altLang="el-GR" sz="2600" dirty="0"/>
              <a:t>, συνήθως ξεκινάμε από το κέντρο, και </a:t>
            </a:r>
            <a:r>
              <a:rPr lang="el-GR" altLang="el-GR" sz="2600" dirty="0" smtClean="0"/>
              <a:t>πηγαίνουμε </a:t>
            </a:r>
            <a:r>
              <a:rPr lang="el-GR" altLang="el-GR" sz="2600" dirty="0"/>
              <a:t>προς τις άκρες. Δεν συμβαίνει όμως το ίδιο και με την ανάγνωση της γραπτής λέξης, που είναι αδύνατον να διαβαστεί αν αγνοηθεί η φορά του γραπτού λόγου. </a:t>
            </a:r>
          </a:p>
          <a:p>
            <a:pPr marL="0" indent="0">
              <a:buNone/>
            </a:pPr>
            <a:endParaRPr lang="el-GR" sz="2600" dirty="0"/>
          </a:p>
        </p:txBody>
      </p:sp>
      <p:pic>
        <p:nvPicPr>
          <p:cNvPr id="7" name="Content Placeholder 6" descr="Παράδειγμα προ-αναγνωστικής άσκησης "/>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5064576" y="1843880"/>
            <a:ext cx="3611880" cy="4041648"/>
          </a:xfrm>
        </p:spPr>
      </p:pic>
      <p:sp>
        <p:nvSpPr>
          <p:cNvPr id="5" name="TextBox 4"/>
          <p:cNvSpPr txBox="1"/>
          <p:nvPr/>
        </p:nvSpPr>
        <p:spPr>
          <a:xfrm>
            <a:off x="4355976" y="5681784"/>
            <a:ext cx="472173" cy="360040"/>
          </a:xfrm>
          <a:prstGeom prst="rect">
            <a:avLst/>
          </a:prstGeom>
        </p:spPr>
        <p:txBody>
          <a:bodyPr vert="horz" wrap="square" lIns="91440" tIns="45720" rIns="91440" bIns="45720" rtlCol="0" anchor="ctr">
            <a:noAutofit/>
          </a:bodyPr>
          <a:lstStyle/>
          <a:p>
            <a:r>
              <a:rPr lang="el-GR" b="1" dirty="0" smtClean="0">
                <a:latin typeface="+mj-lt"/>
              </a:rPr>
              <a:t>[6]</a:t>
            </a:r>
          </a:p>
        </p:txBody>
      </p:sp>
    </p:spTree>
    <p:custDataLst>
      <p:tags r:id="rId1"/>
    </p:custDataLst>
    <p:extLst>
      <p:ext uri="{BB962C8B-B14F-4D97-AF65-F5344CB8AC3E}">
        <p14:creationId xmlns:p14="http://schemas.microsoft.com/office/powerpoint/2010/main" val="12933782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p:txBody>
          <a:bodyPr>
            <a:normAutofit fontScale="90000"/>
          </a:bodyPr>
          <a:lstStyle/>
          <a:p>
            <a:r>
              <a:rPr lang="el-GR" altLang="el-GR" dirty="0"/>
              <a:t>Έλεγχος καταλληλόλητας προ-αναγνωστικών ασκήσεων </a:t>
            </a:r>
            <a:r>
              <a:rPr lang="el-GR" altLang="el-GR" dirty="0" smtClean="0"/>
              <a:t>(3/3</a:t>
            </a:r>
            <a:r>
              <a:rPr lang="el-GR" altLang="el-GR" dirty="0"/>
              <a:t>)</a:t>
            </a:r>
            <a:endParaRPr lang="el-GR" dirty="0"/>
          </a:p>
        </p:txBody>
      </p:sp>
      <p:sp>
        <p:nvSpPr>
          <p:cNvPr id="6" name="Θέση κειμένου 5"/>
          <p:cNvSpPr>
            <a:spLocks noGrp="1"/>
          </p:cNvSpPr>
          <p:nvPr>
            <p:ph sz="half" idx="1"/>
          </p:nvPr>
        </p:nvSpPr>
        <p:spPr>
          <a:xfrm>
            <a:off x="457200" y="1600200"/>
            <a:ext cx="4191000" cy="4525963"/>
          </a:xfrm>
        </p:spPr>
        <p:txBody>
          <a:bodyPr>
            <a:noAutofit/>
          </a:bodyPr>
          <a:lstStyle/>
          <a:p>
            <a:pPr marL="0" indent="0">
              <a:buNone/>
            </a:pPr>
            <a:r>
              <a:rPr lang="el-GR" altLang="el-GR" sz="2200" dirty="0"/>
              <a:t>Όμως θα μπορούσαν να προταθούν και δραστηριότητες </a:t>
            </a:r>
            <a:r>
              <a:rPr lang="el-GR" altLang="el-GR" sz="2200" dirty="0" smtClean="0"/>
              <a:t>πολύ </a:t>
            </a:r>
            <a:r>
              <a:rPr lang="el-GR" altLang="el-GR" sz="2200" dirty="0"/>
              <a:t>μακρινές, που όμως προετοιμάζουν, κατά κάποιον τρόπο, για την ανάγνωση. </a:t>
            </a:r>
            <a:endParaRPr lang="el-GR" altLang="el-GR" sz="2200" dirty="0" smtClean="0"/>
          </a:p>
          <a:p>
            <a:pPr marL="0" indent="0">
              <a:buNone/>
            </a:pPr>
            <a:r>
              <a:rPr lang="el-GR" altLang="el-GR" sz="2200" dirty="0" smtClean="0"/>
              <a:t>Έτσι</a:t>
            </a:r>
            <a:r>
              <a:rPr lang="el-GR" altLang="el-GR" sz="2200" dirty="0"/>
              <a:t>, κάθε άσκηση παρατηρητικότητας, του στυλ «</a:t>
            </a:r>
            <a:r>
              <a:rPr lang="el-GR" altLang="el-GR" sz="2200" b="1" dirty="0"/>
              <a:t>Βρες τις Διαφορές</a:t>
            </a:r>
            <a:r>
              <a:rPr lang="el-GR" altLang="el-GR" sz="2200" dirty="0"/>
              <a:t>», ενδέχεται να ευνοεί και την ανάγνωση. Αν κάποιος έχει μάθει να παρατηρεί, θα διακρίνει ανάμεσα σε γράμματα που μοιάζουν πολύ μεταξύ </a:t>
            </a:r>
            <a:r>
              <a:rPr lang="el-GR" altLang="el-GR" sz="2200" dirty="0" smtClean="0"/>
              <a:t>τους: Λ, Δ, Α.</a:t>
            </a:r>
            <a:endParaRPr lang="el-GR" altLang="el-GR" sz="2200" dirty="0"/>
          </a:p>
        </p:txBody>
      </p:sp>
      <p:pic>
        <p:nvPicPr>
          <p:cNvPr id="3" name="Content Placeholder 2" descr="άσκηση «Βρες τις Διαφορές»"/>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344"/>
          <a:stretch/>
        </p:blipFill>
        <p:spPr>
          <a:xfrm>
            <a:off x="4800600" y="1600200"/>
            <a:ext cx="3443808" cy="4605300"/>
          </a:xfrm>
        </p:spPr>
      </p:pic>
      <p:sp>
        <p:nvSpPr>
          <p:cNvPr id="5" name="TextBox 4"/>
          <p:cNvSpPr txBox="1"/>
          <p:nvPr/>
        </p:nvSpPr>
        <p:spPr>
          <a:xfrm>
            <a:off x="8229600" y="5812160"/>
            <a:ext cx="472173" cy="360040"/>
          </a:xfrm>
          <a:prstGeom prst="rect">
            <a:avLst/>
          </a:prstGeom>
        </p:spPr>
        <p:txBody>
          <a:bodyPr vert="horz" wrap="square" lIns="91440" tIns="45720" rIns="91440" bIns="45720" rtlCol="0" anchor="ctr">
            <a:noAutofit/>
          </a:bodyPr>
          <a:lstStyle/>
          <a:p>
            <a:r>
              <a:rPr lang="el-GR" b="1" dirty="0" smtClean="0">
                <a:latin typeface="+mj-lt"/>
              </a:rPr>
              <a:t>[7]</a:t>
            </a:r>
          </a:p>
        </p:txBody>
      </p:sp>
    </p:spTree>
    <p:custDataLst>
      <p:tags r:id="rId1"/>
    </p:custDataLst>
    <p:extLst>
      <p:ext uri="{BB962C8B-B14F-4D97-AF65-F5344CB8AC3E}">
        <p14:creationId xmlns:p14="http://schemas.microsoft.com/office/powerpoint/2010/main" val="3031529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Η νηπιαγωγός ενθαρρύνει την προσποίηση </a:t>
            </a:r>
            <a:r>
              <a:rPr lang="el-GR" dirty="0" smtClean="0"/>
              <a:t>ανάγνωσης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400" dirty="0"/>
              <a:t>Στα παιδιά αρέσει να διαβάζουν </a:t>
            </a:r>
            <a:r>
              <a:rPr lang="el-GR" altLang="el-GR" sz="2400" b="1" dirty="0"/>
              <a:t>παιδικά βιβλία</a:t>
            </a:r>
            <a:r>
              <a:rPr lang="el-GR" altLang="el-GR" sz="2400" dirty="0"/>
              <a:t>. Μερικές φορές μάλιστα διαβάζουν, λέγοντας τις λέξεις, όπως ακριβώς είναι γραμμένες, γυρίζουν τη σελίδα, όταν πρέπει, και κάποτε δείχνουν με το δάχτυλο ό,τι διαβάζουν. Δίνουν έτσι την εντύπωση ότι πραγματικά διαβάζουν</a:t>
            </a:r>
            <a:r>
              <a:rPr lang="el-GR" altLang="el-GR" sz="2400" dirty="0" smtClean="0"/>
              <a:t>.</a:t>
            </a:r>
          </a:p>
          <a:p>
            <a:pPr marL="0" indent="0">
              <a:buNone/>
            </a:pPr>
            <a:endParaRPr lang="el-GR" altLang="el-GR" sz="2400" dirty="0" smtClean="0"/>
          </a:p>
          <a:p>
            <a:endParaRPr lang="el-GR" sz="2400" dirty="0"/>
          </a:p>
        </p:txBody>
      </p:sp>
      <p:pic>
        <p:nvPicPr>
          <p:cNvPr id="12" name="Picture 2" descr="Παιδί που διαβάζει"/>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946138"/>
            <a:ext cx="4038600" cy="3834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7944" y="5378324"/>
            <a:ext cx="472173" cy="360040"/>
          </a:xfrm>
          <a:prstGeom prst="rect">
            <a:avLst/>
          </a:prstGeom>
        </p:spPr>
        <p:txBody>
          <a:bodyPr vert="horz" wrap="square" lIns="91440" tIns="45720" rIns="91440" bIns="45720" rtlCol="0" anchor="ctr">
            <a:noAutofit/>
          </a:bodyPr>
          <a:lstStyle/>
          <a:p>
            <a:r>
              <a:rPr lang="el-GR" b="1" dirty="0" smtClean="0">
                <a:latin typeface="+mj-lt"/>
              </a:rPr>
              <a:t>[8]</a:t>
            </a:r>
          </a:p>
        </p:txBody>
      </p:sp>
    </p:spTree>
    <p:custDataLst>
      <p:tags r:id="rId1"/>
    </p:custDataLst>
    <p:extLst>
      <p:ext uri="{BB962C8B-B14F-4D97-AF65-F5344CB8AC3E}">
        <p14:creationId xmlns:p14="http://schemas.microsoft.com/office/powerpoint/2010/main" val="2759891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νηπιαγωγός ενθαρρύνει την προσποίηση ανάγνωσης </a:t>
            </a:r>
            <a:r>
              <a:rPr lang="el-GR" dirty="0" smtClean="0"/>
              <a:t>(2/2</a:t>
            </a:r>
            <a:r>
              <a:rPr lang="el-GR" dirty="0"/>
              <a:t>)</a:t>
            </a:r>
          </a:p>
        </p:txBody>
      </p:sp>
      <p:sp>
        <p:nvSpPr>
          <p:cNvPr id="3" name="Θέση περιεχομένου 2"/>
          <p:cNvSpPr>
            <a:spLocks noGrp="1"/>
          </p:cNvSpPr>
          <p:nvPr>
            <p:ph sz="half" idx="1"/>
          </p:nvPr>
        </p:nvSpPr>
        <p:spPr/>
        <p:txBody>
          <a:bodyPr vert="horz" lIns="91440" tIns="45720" rIns="91440" bIns="45720" rtlCol="0">
            <a:normAutofit fontScale="92500"/>
          </a:bodyPr>
          <a:lstStyle/>
          <a:p>
            <a:pPr marL="0" indent="0">
              <a:buNone/>
            </a:pPr>
            <a:r>
              <a:rPr lang="el-GR" altLang="el-GR" dirty="0"/>
              <a:t>Εκτός όμως από τα βιβλία η νηπιαγωγός επιβραβεύει και κάθε προσποίηση ανάγνωσης στον περιβάλλοντα γραπτό λόγο. </a:t>
            </a:r>
            <a:endParaRPr lang="el-GR" dirty="0"/>
          </a:p>
        </p:txBody>
      </p:sp>
      <p:pic>
        <p:nvPicPr>
          <p:cNvPr id="5" name="Picture 2" descr="Παιχνίδια Μουστάκας"/>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3861048"/>
            <a:ext cx="2359430" cy="2088232"/>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περιεχομένου 3"/>
          <p:cNvSpPr>
            <a:spLocks noGrp="1"/>
          </p:cNvSpPr>
          <p:nvPr>
            <p:ph sz="half" idx="2"/>
          </p:nvPr>
        </p:nvSpPr>
        <p:spPr/>
        <p:txBody>
          <a:bodyPr>
            <a:normAutofit fontScale="92500"/>
          </a:bodyPr>
          <a:lstStyle/>
          <a:p>
            <a:pPr marL="0" indent="0">
              <a:buNone/>
            </a:pPr>
            <a:r>
              <a:rPr lang="el-GR" altLang="el-GR" dirty="0"/>
              <a:t>Ο λογότυπος της αλυσίδας καταστημάτων που θέλουν να επισκεφτούν, η μάρκα των αγαπημένων τους λιχουδιών ή ο τίτλος στις αθλητικές εφημερίδες, είναι μερικά από αυτά που διαβάζουν τα παιδιά, ακόμη και όταν δεν έχουν μάθει να διαβάζουν με τη συμβατική έννοια του όρου.</a:t>
            </a:r>
          </a:p>
          <a:p>
            <a:endParaRPr lang="el-GR" dirty="0"/>
          </a:p>
        </p:txBody>
      </p:sp>
      <p:sp>
        <p:nvSpPr>
          <p:cNvPr id="6" name="TextBox 5"/>
          <p:cNvSpPr txBox="1"/>
          <p:nvPr/>
        </p:nvSpPr>
        <p:spPr>
          <a:xfrm>
            <a:off x="2970990" y="5558344"/>
            <a:ext cx="472173" cy="360040"/>
          </a:xfrm>
          <a:prstGeom prst="rect">
            <a:avLst/>
          </a:prstGeom>
        </p:spPr>
        <p:txBody>
          <a:bodyPr vert="horz" wrap="square" lIns="91440" tIns="45720" rIns="91440" bIns="45720" rtlCol="0" anchor="ctr">
            <a:noAutofit/>
          </a:bodyPr>
          <a:lstStyle/>
          <a:p>
            <a:r>
              <a:rPr lang="el-GR" b="1" dirty="0" smtClean="0">
                <a:latin typeface="+mj-lt"/>
              </a:rPr>
              <a:t>[9]</a:t>
            </a:r>
          </a:p>
        </p:txBody>
      </p:sp>
    </p:spTree>
    <p:custDataLst>
      <p:tags r:id="rId1"/>
    </p:custDataLst>
    <p:extLst>
      <p:ext uri="{BB962C8B-B14F-4D97-AF65-F5344CB8AC3E}">
        <p14:creationId xmlns:p14="http://schemas.microsoft.com/office/powerpoint/2010/main" val="2174306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611560" y="3645024"/>
            <a:ext cx="7772400" cy="2304256"/>
          </a:xfrm>
        </p:spPr>
        <p:txBody>
          <a:bodyPr>
            <a:noAutofit/>
          </a:bodyPr>
          <a:lstStyle/>
          <a:p>
            <a:r>
              <a:rPr lang="el-GR" sz="3200" dirty="0"/>
              <a:t>Πώς γίνεται όμως τα παιδιά να διαβάζουν με τη συμβατική, ή σχεδόν με τη συμβατική, έννοια της λέξης, όταν δεν ξέρουν ακόμη να διαβάζουν;</a:t>
            </a:r>
            <a:br>
              <a:rPr lang="el-GR" sz="3200" dirty="0"/>
            </a:br>
            <a:endParaRPr lang="el-GR" sz="3200" dirty="0"/>
          </a:p>
        </p:txBody>
      </p:sp>
    </p:spTree>
    <p:extLst>
      <p:ext uri="{BB962C8B-B14F-4D97-AF65-F5344CB8AC3E}">
        <p14:creationId xmlns:p14="http://schemas.microsoft.com/office/powerpoint/2010/main" val="3202187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a:t>Τα παιδιά διαβάζουν συγκρίνοντας</a:t>
            </a:r>
          </a:p>
        </p:txBody>
      </p:sp>
      <p:sp>
        <p:nvSpPr>
          <p:cNvPr id="3" name="Θέση περιεχομένου 2"/>
          <p:cNvSpPr>
            <a:spLocks noGrp="1"/>
          </p:cNvSpPr>
          <p:nvPr>
            <p:ph sz="half" idx="1"/>
          </p:nvPr>
        </p:nvSpPr>
        <p:spPr>
          <a:xfrm>
            <a:off x="457200" y="1600200"/>
            <a:ext cx="3970784" cy="4525963"/>
          </a:xfrm>
        </p:spPr>
        <p:txBody>
          <a:bodyPr>
            <a:noAutofit/>
          </a:bodyPr>
          <a:lstStyle/>
          <a:p>
            <a:pPr marL="0" indent="0">
              <a:buNone/>
            </a:pPr>
            <a:r>
              <a:rPr lang="el-GR" sz="2600" dirty="0" smtClean="0"/>
              <a:t>Τα </a:t>
            </a:r>
            <a:r>
              <a:rPr lang="el-GR" sz="2600" dirty="0"/>
              <a:t>παιδιά διαβάζουν </a:t>
            </a:r>
            <a:r>
              <a:rPr lang="el-GR" sz="2600" b="1" dirty="0" smtClean="0"/>
              <a:t>συγκρίνοντας</a:t>
            </a:r>
            <a:r>
              <a:rPr lang="el-GR" sz="2600" dirty="0" smtClean="0"/>
              <a:t> </a:t>
            </a:r>
            <a:r>
              <a:rPr lang="el-GR" sz="2600" dirty="0"/>
              <a:t>αυτό που θέλουν να διαβάσουν με κάτι άλλο που γνωρίζουν ότι λέει το </a:t>
            </a:r>
            <a:r>
              <a:rPr lang="el-GR" sz="2600" dirty="0" smtClean="0"/>
              <a:t>ίδιο. </a:t>
            </a:r>
          </a:p>
          <a:p>
            <a:pPr marL="0" indent="0">
              <a:buNone/>
            </a:pPr>
            <a:r>
              <a:rPr lang="el-GR" sz="2600" dirty="0" smtClean="0"/>
              <a:t>Σε </a:t>
            </a:r>
            <a:r>
              <a:rPr lang="el-GR" sz="2600" dirty="0"/>
              <a:t>αυτήν τη διαδικασία η νηπιαγωγός στρέφει την προσοχή τους διακριτικά στις στρατηγικές ανάγνωσης (π.χ. μέγεθος λέξης, πρώτο γράμμα</a:t>
            </a:r>
            <a:r>
              <a:rPr lang="el-GR" sz="2600" dirty="0" smtClean="0"/>
              <a:t>).</a:t>
            </a:r>
            <a:endParaRPr lang="el-GR" sz="2600" dirty="0"/>
          </a:p>
          <a:p>
            <a:endParaRPr lang="el-GR" sz="2600" dirty="0"/>
          </a:p>
          <a:p>
            <a:pPr marL="0" indent="0">
              <a:buNone/>
            </a:pPr>
            <a:endParaRPr lang="el-GR" sz="2600" dirty="0"/>
          </a:p>
          <a:p>
            <a:endParaRPr lang="el-GR" sz="2600" dirty="0"/>
          </a:p>
          <a:p>
            <a:endParaRPr lang="el-GR" sz="2600" dirty="0"/>
          </a:p>
        </p:txBody>
      </p:sp>
      <p:pic>
        <p:nvPicPr>
          <p:cNvPr id="8" name="Picture 3" descr="Σύγκριση λέξε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427984" y="1772816"/>
            <a:ext cx="41940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592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Παράδειγμα: </a:t>
            </a:r>
            <a:r>
              <a:rPr lang="el-GR" dirty="0" smtClean="0"/>
              <a:t/>
            </a:r>
            <a:br>
              <a:rPr lang="el-GR" dirty="0" smtClean="0"/>
            </a:br>
            <a:r>
              <a:rPr lang="el-GR" dirty="0" smtClean="0"/>
              <a:t>«Βρες </a:t>
            </a:r>
            <a:r>
              <a:rPr lang="el-GR" dirty="0"/>
              <a:t>τον κρυμμένο </a:t>
            </a:r>
            <a:r>
              <a:rPr lang="el-GR" dirty="0" smtClean="0"/>
              <a:t>θησαυρό»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sz="2800" dirty="0"/>
              <a:t>Σ</a:t>
            </a:r>
            <a:r>
              <a:rPr lang="el-GR" altLang="el-GR" sz="2800" dirty="0" smtClean="0"/>
              <a:t>το </a:t>
            </a:r>
            <a:r>
              <a:rPr lang="el-GR" altLang="el-GR" sz="2800" dirty="0"/>
              <a:t>παιχνίδι </a:t>
            </a:r>
            <a:r>
              <a:rPr lang="el-GR" altLang="el-GR" sz="2800" dirty="0" smtClean="0"/>
              <a:t>«Βρες </a:t>
            </a:r>
            <a:r>
              <a:rPr lang="el-GR" altLang="el-GR" sz="2800" dirty="0"/>
              <a:t>τον κρυμμένο </a:t>
            </a:r>
            <a:r>
              <a:rPr lang="el-GR" altLang="el-GR" sz="2800" dirty="0" smtClean="0"/>
              <a:t>θησαυρό», ένας </a:t>
            </a:r>
            <a:r>
              <a:rPr lang="el-GR" altLang="el-GR" sz="2800" dirty="0"/>
              <a:t>κρυμμένος ‘θησαυρός’ αποκαλύπτεται μετά από διαδοχικά ‘ψαξίματα’ σε μια σειρά από διαφορετικά </a:t>
            </a:r>
            <a:r>
              <a:rPr lang="el-GR" altLang="el-GR" sz="2800" dirty="0" smtClean="0"/>
              <a:t>μέρη. </a:t>
            </a:r>
            <a:endParaRPr lang="el-GR" sz="2800" dirty="0"/>
          </a:p>
          <a:p>
            <a:endParaRPr lang="el-GR" sz="2800" dirty="0"/>
          </a:p>
          <a:p>
            <a:endParaRPr lang="el-GR" sz="2800" dirty="0"/>
          </a:p>
        </p:txBody>
      </p:sp>
      <p:pic>
        <p:nvPicPr>
          <p:cNvPr id="17410" name="Picture 2" descr="Κυνήγι Θησαυρού"/>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916832"/>
            <a:ext cx="4038600" cy="31537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40352" y="5321744"/>
            <a:ext cx="616189" cy="555528"/>
          </a:xfrm>
          <a:prstGeom prst="rect">
            <a:avLst/>
          </a:prstGeom>
        </p:spPr>
        <p:txBody>
          <a:bodyPr vert="horz" wrap="square" lIns="91440" tIns="45720" rIns="91440" bIns="45720" rtlCol="0" anchor="ctr">
            <a:noAutofit/>
          </a:bodyPr>
          <a:lstStyle/>
          <a:p>
            <a:r>
              <a:rPr lang="el-GR" b="1" dirty="0" smtClean="0">
                <a:latin typeface="+mj-lt"/>
              </a:rPr>
              <a:t>[10]</a:t>
            </a:r>
          </a:p>
        </p:txBody>
      </p:sp>
    </p:spTree>
    <p:custDataLst>
      <p:tags r:id="rId1"/>
    </p:custDataLst>
    <p:extLst>
      <p:ext uri="{BB962C8B-B14F-4D97-AF65-F5344CB8AC3E}">
        <p14:creationId xmlns:p14="http://schemas.microsoft.com/office/powerpoint/2010/main" val="3127191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Παράδειγμα: </a:t>
            </a:r>
            <a:br>
              <a:rPr lang="el-GR" dirty="0"/>
            </a:br>
            <a:r>
              <a:rPr lang="el-GR" dirty="0"/>
              <a:t>«Βρες τον κρυμμένο θησαυρό» </a:t>
            </a:r>
            <a:r>
              <a:rPr lang="el-GR" dirty="0" smtClean="0"/>
              <a:t>(2/2</a:t>
            </a:r>
            <a:r>
              <a:rPr lang="el-GR" dirty="0"/>
              <a:t>)</a:t>
            </a:r>
          </a:p>
        </p:txBody>
      </p:sp>
      <p:sp>
        <p:nvSpPr>
          <p:cNvPr id="3" name="Θέση περιεχομένου 2"/>
          <p:cNvSpPr>
            <a:spLocks noGrp="1"/>
          </p:cNvSpPr>
          <p:nvPr>
            <p:ph sz="half" idx="1"/>
          </p:nvPr>
        </p:nvSpPr>
        <p:spPr>
          <a:xfrm>
            <a:off x="457200" y="1600200"/>
            <a:ext cx="4402832" cy="4525963"/>
          </a:xfrm>
        </p:spPr>
        <p:txBody>
          <a:bodyPr>
            <a:noAutofit/>
          </a:bodyPr>
          <a:lstStyle/>
          <a:p>
            <a:pPr marL="0" indent="0">
              <a:buNone/>
            </a:pPr>
            <a:r>
              <a:rPr lang="el-GR" altLang="el-GR" sz="2600" dirty="0" smtClean="0"/>
              <a:t>Τα </a:t>
            </a:r>
            <a:r>
              <a:rPr lang="el-GR" altLang="el-GR" sz="2600" dirty="0"/>
              <a:t>παιδιά καθοδηγούνται από εντολές που διαβάζονται </a:t>
            </a:r>
            <a:r>
              <a:rPr lang="el-GR" altLang="el-GR" sz="2600" dirty="0" smtClean="0"/>
              <a:t>εύκολα γιατί</a:t>
            </a:r>
            <a:r>
              <a:rPr lang="el-GR" altLang="el-GR" sz="2600" dirty="0"/>
              <a:t>:</a:t>
            </a:r>
          </a:p>
          <a:p>
            <a:pPr>
              <a:buFontTx/>
              <a:buChar char="•"/>
            </a:pPr>
            <a:r>
              <a:rPr lang="el-GR" altLang="el-GR" sz="2600" dirty="0" smtClean="0"/>
              <a:t>Όσον </a:t>
            </a:r>
            <a:r>
              <a:rPr lang="el-GR" altLang="el-GR" sz="2600" dirty="0"/>
              <a:t>αφορά το πρώτο μέρος τους: Είναι πανομοιότυπες </a:t>
            </a:r>
            <a:r>
              <a:rPr lang="el-GR" altLang="el-GR" sz="2600" dirty="0" smtClean="0"/>
              <a:t>«ΨΑΞΕ ΣΤΟ»</a:t>
            </a:r>
            <a:endParaRPr lang="el-GR" altLang="el-GR" sz="2600" dirty="0"/>
          </a:p>
          <a:p>
            <a:pPr>
              <a:buFontTx/>
              <a:buChar char="•"/>
            </a:pPr>
            <a:r>
              <a:rPr lang="el-GR" altLang="el-GR" sz="2600" dirty="0" smtClean="0"/>
              <a:t>Όσον </a:t>
            </a:r>
            <a:r>
              <a:rPr lang="el-GR" altLang="el-GR" sz="2600" dirty="0"/>
              <a:t>αφορά τον τόπο: Είναι οι διάφορες γωνιές της τάξης, γραμμένες όπως ακριβώς στις αντίστοιχες επιγραφές.</a:t>
            </a:r>
          </a:p>
          <a:p>
            <a:pPr marL="0" indent="0">
              <a:buNone/>
            </a:pPr>
            <a:endParaRPr lang="el-GR" sz="2600" dirty="0"/>
          </a:p>
          <a:p>
            <a:endParaRPr lang="el-GR" sz="2600" dirty="0"/>
          </a:p>
          <a:p>
            <a:endParaRPr lang="el-GR" sz="2600" dirty="0"/>
          </a:p>
        </p:txBody>
      </p:sp>
      <p:pic>
        <p:nvPicPr>
          <p:cNvPr id="5" name="Θέση περιεχομένου 4" descr="Τα παιδιά κρατούν εντολέ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28326" y="1600200"/>
            <a:ext cx="3332106" cy="4525963"/>
          </a:xfrm>
        </p:spPr>
      </p:pic>
    </p:spTree>
    <p:extLst>
      <p:ext uri="{BB962C8B-B14F-4D97-AF65-F5344CB8AC3E}">
        <p14:creationId xmlns:p14="http://schemas.microsoft.com/office/powerpoint/2010/main" val="1285176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Τα παιδιά διαβάζουν μαντεύοντας</a:t>
            </a:r>
          </a:p>
        </p:txBody>
      </p:sp>
      <p:sp>
        <p:nvSpPr>
          <p:cNvPr id="3" name="Θέση περιεχομένου 2"/>
          <p:cNvSpPr>
            <a:spLocks noGrp="1"/>
          </p:cNvSpPr>
          <p:nvPr>
            <p:ph sz="half" idx="1"/>
          </p:nvPr>
        </p:nvSpPr>
        <p:spPr/>
        <p:txBody>
          <a:bodyPr/>
          <a:lstStyle/>
          <a:p>
            <a:pPr marL="0" indent="0">
              <a:buNone/>
            </a:pPr>
            <a:r>
              <a:rPr lang="el-GR" altLang="el-GR" dirty="0" smtClean="0"/>
              <a:t>Ακόμη </a:t>
            </a:r>
            <a:r>
              <a:rPr lang="el-GR" altLang="el-GR" dirty="0"/>
              <a:t>και ο έμπειρος ενήλικος αναγνώστης διαβάζει, λίγο αποκωδικοποιώντας και λίγο μαντεύοντας. Ο αναγνώστης φέρνει στο κείμενο την εμπειρία του. Και αυτό τον βοηθά να το διαβάσει.</a:t>
            </a:r>
          </a:p>
          <a:p>
            <a:pPr marL="0" indent="0">
              <a:buNone/>
            </a:pPr>
            <a:endParaRPr lang="el-GR" dirty="0"/>
          </a:p>
        </p:txBody>
      </p:sp>
      <p:pic>
        <p:nvPicPr>
          <p:cNvPr id="3074" name="Picture 2" descr="Γυναίκα που διαβάζει"/>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716016" y="1888728"/>
            <a:ext cx="3837432" cy="2692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56376" y="4797152"/>
            <a:ext cx="616189" cy="504056"/>
          </a:xfrm>
          <a:prstGeom prst="rect">
            <a:avLst/>
          </a:prstGeom>
        </p:spPr>
        <p:txBody>
          <a:bodyPr vert="horz" wrap="square" lIns="91440" tIns="45720" rIns="91440" bIns="45720" rtlCol="0" anchor="ctr">
            <a:noAutofit/>
          </a:bodyPr>
          <a:lstStyle/>
          <a:p>
            <a:r>
              <a:rPr lang="el-GR" b="1" dirty="0" smtClean="0">
                <a:latin typeface="+mj-lt"/>
              </a:rPr>
              <a:t>[11]</a:t>
            </a:r>
          </a:p>
        </p:txBody>
      </p:sp>
    </p:spTree>
    <p:custDataLst>
      <p:tags r:id="rId1"/>
    </p:custDataLst>
    <p:extLst>
      <p:ext uri="{BB962C8B-B14F-4D97-AF65-F5344CB8AC3E}">
        <p14:creationId xmlns:p14="http://schemas.microsoft.com/office/powerpoint/2010/main" val="26553668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Σελίδα από βιβλίο. Κείμενο: Ο Γραβριήλ ο μυλωνάς και η κερά-Μαριώ"/>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r="10063"/>
          <a:stretch/>
        </p:blipFill>
        <p:spPr bwMode="auto">
          <a:xfrm>
            <a:off x="4089450" y="1700808"/>
            <a:ext cx="459735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κειμένου 6"/>
          <p:cNvSpPr>
            <a:spLocks noGrp="1"/>
          </p:cNvSpPr>
          <p:nvPr>
            <p:ph type="body" sz="half" idx="2"/>
          </p:nvPr>
        </p:nvSpPr>
        <p:spPr>
          <a:xfrm>
            <a:off x="457200" y="1556792"/>
            <a:ext cx="3466728" cy="4608512"/>
          </a:xfrm>
        </p:spPr>
        <p:txBody>
          <a:bodyPr>
            <a:noAutofit/>
          </a:bodyPr>
          <a:lstStyle/>
          <a:p>
            <a:r>
              <a:rPr lang="el-GR" altLang="el-GR" sz="2400" dirty="0"/>
              <a:t>Σε αυτό το κείμενο λείπουν κάποιες λέξεις, τις οποίες όμως ο αναγνώστης μπορεί να τις διαβάσει. Τον βοηθούν οι γνώσεις του για τη λογοτεχνία (Μια φορά κι έναν καιρό), τη γλώσσα (σωστός τύπος ρήματος), τον κόσμο (στο αμπέλι υπάρχουν σταφύλια).</a:t>
            </a:r>
          </a:p>
          <a:p>
            <a:endParaRPr lang="el-GR" sz="2400" dirty="0"/>
          </a:p>
        </p:txBody>
      </p:sp>
      <p:sp>
        <p:nvSpPr>
          <p:cNvPr id="6" name="Τίτλος 5"/>
          <p:cNvSpPr>
            <a:spLocks noGrp="1"/>
          </p:cNvSpPr>
          <p:nvPr>
            <p:ph type="title"/>
          </p:nvPr>
        </p:nvSpPr>
        <p:spPr/>
        <p:txBody>
          <a:bodyPr>
            <a:normAutofit fontScale="90000"/>
          </a:bodyPr>
          <a:lstStyle/>
          <a:p>
            <a:r>
              <a:rPr lang="el-GR" dirty="0" smtClean="0"/>
              <a:t>Παράδειγμα: </a:t>
            </a:r>
            <a:br>
              <a:rPr lang="el-GR" dirty="0" smtClean="0"/>
            </a:br>
            <a:r>
              <a:rPr lang="el-GR" dirty="0" smtClean="0"/>
              <a:t>Κείμενο με λέξεις που λείπουν </a:t>
            </a:r>
            <a:endParaRPr lang="el-GR" dirty="0"/>
          </a:p>
        </p:txBody>
      </p:sp>
    </p:spTree>
    <p:extLst>
      <p:ext uri="{BB962C8B-B14F-4D97-AF65-F5344CB8AC3E}">
        <p14:creationId xmlns:p14="http://schemas.microsoft.com/office/powerpoint/2010/main" val="156773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Μοντέλα </a:t>
            </a:r>
            <a:r>
              <a:rPr lang="el-GR" dirty="0" smtClean="0"/>
              <a:t>Γραμματισμού (2/2)</a:t>
            </a:r>
            <a:endParaRPr lang="el-GR" dirty="0"/>
          </a:p>
        </p:txBody>
      </p:sp>
      <p:sp>
        <p:nvSpPr>
          <p:cNvPr id="3" name="Θέση περιεχομένου 2"/>
          <p:cNvSpPr>
            <a:spLocks noGrp="1"/>
          </p:cNvSpPr>
          <p:nvPr>
            <p:ph idx="1"/>
          </p:nvPr>
        </p:nvSpPr>
        <p:spPr/>
        <p:txBody>
          <a:bodyPr>
            <a:noAutofit/>
          </a:bodyPr>
          <a:lstStyle/>
          <a:p>
            <a:pPr marL="349250" indent="-349250">
              <a:buFont typeface="+mj-lt"/>
              <a:buAutoNum type="arabicPeriod" startAt="3"/>
            </a:pPr>
            <a:r>
              <a:rPr lang="el-GR" sz="2800" dirty="0"/>
              <a:t>Το </a:t>
            </a:r>
            <a:r>
              <a:rPr lang="el-GR" sz="2800" b="1" dirty="0"/>
              <a:t>μοντέλο</a:t>
            </a:r>
            <a:r>
              <a:rPr lang="el-GR" sz="2800" dirty="0"/>
              <a:t> της </a:t>
            </a:r>
            <a:r>
              <a:rPr lang="el-GR" sz="2800" b="1" dirty="0"/>
              <a:t>ανάπτυξης δεξιοτήτων </a:t>
            </a:r>
            <a:r>
              <a:rPr lang="el-GR" sz="2800" dirty="0"/>
              <a:t>που αντιμετωπίζει την απόκτηση του γραμματισμού ως απόκτηση μιας σειράς διακριτών δεξιοτήτων. </a:t>
            </a:r>
          </a:p>
          <a:p>
            <a:pPr marL="349250" indent="-349250">
              <a:buFont typeface="+mj-lt"/>
              <a:buAutoNum type="arabicPeriod" startAt="3"/>
            </a:pPr>
            <a:r>
              <a:rPr lang="el-GR" sz="2800" dirty="0" smtClean="0"/>
              <a:t>Το </a:t>
            </a:r>
            <a:r>
              <a:rPr lang="el-GR" sz="2800" b="1" dirty="0"/>
              <a:t>λειτουργικό μοντέλο</a:t>
            </a:r>
            <a:r>
              <a:rPr lang="el-GR" sz="2800" dirty="0"/>
              <a:t>, που δίνει έμφαση στην ικανότητα να αντιμετωπιστούν αναγνωστικά γεγονότα.</a:t>
            </a:r>
          </a:p>
          <a:p>
            <a:pPr marL="349250" indent="-349250">
              <a:buFont typeface="+mj-lt"/>
              <a:buAutoNum type="arabicPeriod" startAt="3"/>
            </a:pPr>
            <a:r>
              <a:rPr lang="el-GR" sz="2800" dirty="0" smtClean="0"/>
              <a:t>Τα </a:t>
            </a:r>
            <a:r>
              <a:rPr lang="el-GR" sz="2800" b="1" dirty="0"/>
              <a:t>κριτικά μοντέλα </a:t>
            </a:r>
            <a:r>
              <a:rPr lang="el-GR" sz="2800" b="1" dirty="0" smtClean="0"/>
              <a:t>γραμματισμού</a:t>
            </a:r>
            <a:r>
              <a:rPr lang="el-GR" sz="2800" dirty="0" smtClean="0"/>
              <a:t>, που </a:t>
            </a:r>
            <a:r>
              <a:rPr lang="el-GR" sz="2800" dirty="0"/>
              <a:t>ενώ δίνουν έμφαση στους κοινωνικούς στόχους και τα συμφραζόμενα τα υποβάλλουν συγχρόνως σε κριτική ανάλυση. </a:t>
            </a:r>
          </a:p>
          <a:p>
            <a:endParaRPr lang="el-GR" sz="2800" dirty="0"/>
          </a:p>
        </p:txBody>
      </p:sp>
    </p:spTree>
    <p:extLst>
      <p:ext uri="{BB962C8B-B14F-4D97-AF65-F5344CB8AC3E}">
        <p14:creationId xmlns:p14="http://schemas.microsoft.com/office/powerpoint/2010/main" val="18664312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Autofit/>
          </a:bodyPr>
          <a:lstStyle/>
          <a:p>
            <a:r>
              <a:rPr lang="el-GR" sz="3600" dirty="0"/>
              <a:t>Τα παιδιά διαβάζουν </a:t>
            </a:r>
            <a:r>
              <a:rPr lang="el-GR" sz="3600" dirty="0" smtClean="0"/>
              <a:t>εκμεταλλευόμενα άλλα σημειωτικά συστήματα</a:t>
            </a:r>
            <a:endParaRPr lang="el-GR" sz="3600" dirty="0"/>
          </a:p>
        </p:txBody>
      </p:sp>
      <p:sp>
        <p:nvSpPr>
          <p:cNvPr id="6" name="Θέση περιεχομένου 5"/>
          <p:cNvSpPr>
            <a:spLocks noGrp="1"/>
          </p:cNvSpPr>
          <p:nvPr>
            <p:ph sz="half" idx="1"/>
          </p:nvPr>
        </p:nvSpPr>
        <p:spPr/>
        <p:txBody>
          <a:bodyPr>
            <a:noAutofit/>
          </a:bodyPr>
          <a:lstStyle/>
          <a:p>
            <a:pPr marL="0" indent="0">
              <a:buNone/>
            </a:pPr>
            <a:r>
              <a:rPr lang="el-GR" sz="2400" dirty="0"/>
              <a:t>Τα παιδιά διαβάζουν εκμεταλλευόμενα όλα τα </a:t>
            </a:r>
            <a:r>
              <a:rPr lang="el-GR" sz="2400" dirty="0" err="1"/>
              <a:t>συλλειτουργούντα</a:t>
            </a:r>
            <a:r>
              <a:rPr lang="el-GR" sz="2400" dirty="0"/>
              <a:t> με τη γραφή σημειωτικά </a:t>
            </a:r>
            <a:r>
              <a:rPr lang="el-GR" sz="2400" dirty="0" smtClean="0"/>
              <a:t>συστήματα.</a:t>
            </a:r>
            <a:endParaRPr lang="el-GR" sz="2400" dirty="0"/>
          </a:p>
          <a:p>
            <a:pPr marL="0" indent="0">
              <a:buNone/>
            </a:pPr>
            <a:r>
              <a:rPr lang="el-GR" altLang="el-GR" sz="2400" dirty="0"/>
              <a:t>Για να διαβάσουν τα παιδιά τη λέξη </a:t>
            </a:r>
            <a:r>
              <a:rPr lang="el-GR" altLang="el-GR" sz="2400" b="1" dirty="0"/>
              <a:t>ΠΡΟΣΟΧΗ!</a:t>
            </a:r>
            <a:r>
              <a:rPr lang="el-GR" altLang="el-GR" sz="2400" dirty="0"/>
              <a:t> </a:t>
            </a:r>
            <a:r>
              <a:rPr lang="en-US" altLang="el-GR" sz="2400" dirty="0"/>
              <a:t> </a:t>
            </a:r>
            <a:r>
              <a:rPr lang="el-GR" altLang="el-GR" sz="2400" dirty="0"/>
              <a:t>ή </a:t>
            </a:r>
            <a:r>
              <a:rPr lang="el-GR" altLang="el-GR" sz="2400" b="1" dirty="0"/>
              <a:t>Υγρό Πάτωμα</a:t>
            </a:r>
            <a:r>
              <a:rPr lang="el-GR" altLang="el-GR" sz="2400" dirty="0"/>
              <a:t>, ‘βοηθιούνται’ από την εικόνα που δείχνει έναν άνθρωπο να γλιστρά ή από το μέρος που είναι τοποθετημένη η πινακίδα. </a:t>
            </a:r>
          </a:p>
          <a:p>
            <a:endParaRPr lang="el-GR" sz="2400" dirty="0"/>
          </a:p>
        </p:txBody>
      </p:sp>
      <p:pic>
        <p:nvPicPr>
          <p:cNvPr id="8" name="Picture 3" descr="Ταμπέλα &quot;Προσοχή! Υγρό πάτωμα&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25185" y="1600200"/>
            <a:ext cx="328462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5740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smtClean="0"/>
              <a:t>Παράδειγμα: Λογότυπα</a:t>
            </a:r>
            <a:endParaRPr lang="el-GR" dirty="0"/>
          </a:p>
        </p:txBody>
      </p:sp>
      <p:sp>
        <p:nvSpPr>
          <p:cNvPr id="3" name="Θέση περιεχομένου 2"/>
          <p:cNvSpPr>
            <a:spLocks noGrp="1"/>
          </p:cNvSpPr>
          <p:nvPr>
            <p:ph sz="half" idx="1"/>
          </p:nvPr>
        </p:nvSpPr>
        <p:spPr/>
        <p:txBody>
          <a:bodyPr>
            <a:normAutofit fontScale="92500"/>
          </a:bodyPr>
          <a:lstStyle/>
          <a:p>
            <a:pPr marL="0" indent="0">
              <a:buNone/>
            </a:pPr>
            <a:r>
              <a:rPr lang="el-GR" altLang="el-GR" dirty="0"/>
              <a:t>Άλλωστε το ίδιο συμβαίνει και στους ενήλικους, όταν συναντούν το ίδιο σήμα</a:t>
            </a:r>
            <a:r>
              <a:rPr lang="el-GR" altLang="el-GR" dirty="0" smtClean="0"/>
              <a:t>.</a:t>
            </a:r>
          </a:p>
          <a:p>
            <a:pPr marL="0" indent="0">
              <a:buNone/>
            </a:pPr>
            <a:r>
              <a:rPr lang="el-GR" altLang="el-GR" dirty="0"/>
              <a:t>Χαρακτηριστικότερο παράδειγμα όλων οι λογότυποι των προϊόντων. Περισσότερο διαβάζονται γραμματοσειρές και χρώματα και λιγότερο γράμματα</a:t>
            </a:r>
            <a:r>
              <a:rPr lang="el-GR" altLang="el-GR" dirty="0" smtClean="0"/>
              <a:t>.</a:t>
            </a:r>
            <a:endParaRPr lang="el-GR" altLang="el-GR" dirty="0"/>
          </a:p>
          <a:p>
            <a:endParaRPr lang="el-GR" dirty="0"/>
          </a:p>
        </p:txBody>
      </p:sp>
      <p:pic>
        <p:nvPicPr>
          <p:cNvPr id="4098" name="Picture 2" descr="Λογότυπο της κόκα κόλ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32040" y="1700808"/>
            <a:ext cx="3682752" cy="3682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84368" y="5569132"/>
            <a:ext cx="616189" cy="360040"/>
          </a:xfrm>
          <a:prstGeom prst="rect">
            <a:avLst/>
          </a:prstGeom>
        </p:spPr>
        <p:txBody>
          <a:bodyPr vert="horz" wrap="square" lIns="91440" tIns="45720" rIns="91440" bIns="45720" rtlCol="0" anchor="ctr">
            <a:noAutofit/>
          </a:bodyPr>
          <a:lstStyle/>
          <a:p>
            <a:r>
              <a:rPr lang="el-GR" b="1" dirty="0" smtClean="0">
                <a:latin typeface="+mj-lt"/>
              </a:rPr>
              <a:t>[12]</a:t>
            </a:r>
          </a:p>
        </p:txBody>
      </p:sp>
    </p:spTree>
    <p:custDataLst>
      <p:tags r:id="rId1"/>
    </p:custDataLst>
    <p:extLst>
      <p:ext uri="{BB962C8B-B14F-4D97-AF65-F5344CB8AC3E}">
        <p14:creationId xmlns:p14="http://schemas.microsoft.com/office/powerpoint/2010/main" val="32317740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Βασική </a:t>
            </a:r>
            <a:r>
              <a:rPr lang="el-GR" dirty="0" smtClean="0"/>
              <a:t>αρχή </a:t>
            </a:r>
            <a:r>
              <a:rPr lang="el-GR" dirty="0"/>
              <a:t>του </a:t>
            </a:r>
            <a:r>
              <a:rPr lang="el-GR" dirty="0" smtClean="0"/>
              <a:t>αναγνωστικού </a:t>
            </a:r>
            <a:r>
              <a:rPr lang="el-GR" dirty="0"/>
              <a:t>π</a:t>
            </a:r>
            <a:r>
              <a:rPr lang="el-GR" dirty="0" smtClean="0"/>
              <a:t>ρογράμματος</a:t>
            </a:r>
            <a:endParaRPr lang="el-GR" dirty="0"/>
          </a:p>
        </p:txBody>
      </p:sp>
      <p:sp>
        <p:nvSpPr>
          <p:cNvPr id="3" name="Θέση περιεχομένου 2"/>
          <p:cNvSpPr>
            <a:spLocks noGrp="1"/>
          </p:cNvSpPr>
          <p:nvPr>
            <p:ph sz="half" idx="1"/>
          </p:nvPr>
        </p:nvSpPr>
        <p:spPr>
          <a:xfrm>
            <a:off x="457200" y="1600200"/>
            <a:ext cx="3394720" cy="4525963"/>
          </a:xfrm>
        </p:spPr>
        <p:txBody>
          <a:bodyPr>
            <a:normAutofit/>
          </a:bodyPr>
          <a:lstStyle/>
          <a:p>
            <a:pPr marL="0" indent="0">
              <a:buNone/>
            </a:pPr>
            <a:r>
              <a:rPr lang="el-GR" dirty="0" smtClean="0"/>
              <a:t>Η γλώσσα προφορική και γραπτή είναι </a:t>
            </a:r>
            <a:r>
              <a:rPr lang="el-GR" b="1" dirty="0" smtClean="0"/>
              <a:t>μέσον επικοινωνίας</a:t>
            </a:r>
            <a:r>
              <a:rPr lang="el-GR" dirty="0" smtClean="0"/>
              <a:t/>
            </a:r>
            <a:br>
              <a:rPr lang="el-GR" dirty="0" smtClean="0"/>
            </a:br>
            <a:r>
              <a:rPr lang="el-GR" dirty="0" smtClean="0"/>
              <a:t>και ως τέτοιο διδάσκεται.</a:t>
            </a:r>
            <a:endParaRPr lang="el-GR" dirty="0"/>
          </a:p>
        </p:txBody>
      </p:sp>
      <p:pic>
        <p:nvPicPr>
          <p:cNvPr id="5" name="Picture 3" descr="Παιδάκι γράφει γράμμα στον Άγιο Βασίλ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067944" y="1772815"/>
            <a:ext cx="4529266" cy="339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8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γραπτή γλώσσα ως όργανο επικοινωνίας </a:t>
            </a:r>
            <a:r>
              <a:rPr lang="el-GR" dirty="0" smtClean="0"/>
              <a:t>(1/2)</a:t>
            </a:r>
            <a:endParaRPr lang="el-GR" dirty="0"/>
          </a:p>
        </p:txBody>
      </p:sp>
      <p:sp>
        <p:nvSpPr>
          <p:cNvPr id="3" name="Θέση περιεχομένου 2"/>
          <p:cNvSpPr>
            <a:spLocks noGrp="1"/>
          </p:cNvSpPr>
          <p:nvPr>
            <p:ph sz="half" idx="1"/>
          </p:nvPr>
        </p:nvSpPr>
        <p:spPr>
          <a:xfrm>
            <a:off x="457200" y="1600200"/>
            <a:ext cx="3610744" cy="4525963"/>
          </a:xfrm>
        </p:spPr>
        <p:txBody>
          <a:bodyPr>
            <a:noAutofit/>
          </a:bodyPr>
          <a:lstStyle/>
          <a:p>
            <a:pPr marL="0" indent="0">
              <a:buNone/>
            </a:pPr>
            <a:r>
              <a:rPr lang="el-GR" altLang="el-GR" sz="2600" dirty="0"/>
              <a:t>Είναι παραλογισμός να θεωρούμε τη γραπτή γλώσσα </a:t>
            </a:r>
            <a:r>
              <a:rPr lang="el-GR" altLang="el-GR" sz="2600" b="1" dirty="0"/>
              <a:t>όργανο επικοινωνίας</a:t>
            </a:r>
            <a:r>
              <a:rPr lang="el-GR" altLang="el-GR" sz="2600" dirty="0"/>
              <a:t> εκτός σχολείου, ενώ μέσα σε αυτό να την αντιμετωπίζουμε μόνο ως εξάσκηση (σχολικές ασκήσεις) και καταναγκασμό (υποχρεωτικές). </a:t>
            </a:r>
          </a:p>
        </p:txBody>
      </p:sp>
      <p:pic>
        <p:nvPicPr>
          <p:cNvPr id="5" name="Picture 5" descr="ll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427984" y="1772816"/>
            <a:ext cx="4258816" cy="26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58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γραπτή γλώσσα ως όργανο επικοινωνίας </a:t>
            </a:r>
            <a:r>
              <a:rPr lang="el-GR" dirty="0" smtClean="0"/>
              <a:t>(2/2</a:t>
            </a:r>
            <a:r>
              <a:rPr lang="el-GR" dirty="0"/>
              <a:t>)</a:t>
            </a:r>
          </a:p>
        </p:txBody>
      </p:sp>
      <p:sp>
        <p:nvSpPr>
          <p:cNvPr id="3" name="Θέση περιεχομένου 2"/>
          <p:cNvSpPr>
            <a:spLocks noGrp="1"/>
          </p:cNvSpPr>
          <p:nvPr>
            <p:ph sz="half" idx="1"/>
          </p:nvPr>
        </p:nvSpPr>
        <p:spPr>
          <a:xfrm>
            <a:off x="457200" y="1600200"/>
            <a:ext cx="3610744" cy="4525963"/>
          </a:xfrm>
        </p:spPr>
        <p:txBody>
          <a:bodyPr/>
          <a:lstStyle/>
          <a:p>
            <a:pPr marL="0" indent="0">
              <a:buNone/>
            </a:pPr>
            <a:r>
              <a:rPr lang="el-GR" altLang="el-GR" dirty="0"/>
              <a:t>Τα παιδιά μαθαίνουν να διαβάζουν και να γράφουν </a:t>
            </a:r>
            <a:r>
              <a:rPr lang="el-GR" altLang="el-GR" b="1" dirty="0"/>
              <a:t>γράφοντας και διαβάζοντας</a:t>
            </a:r>
            <a:r>
              <a:rPr lang="el-GR" altLang="el-GR" dirty="0"/>
              <a:t> μέσα σε συνθήκες που έχουν </a:t>
            </a:r>
            <a:r>
              <a:rPr lang="el-GR" altLang="el-GR" b="1" dirty="0"/>
              <a:t>νόημα και ενδιαφέρον</a:t>
            </a:r>
            <a:r>
              <a:rPr lang="el-GR" altLang="el-GR" dirty="0"/>
              <a:t> για αυτά</a:t>
            </a:r>
            <a:r>
              <a:rPr lang="el-GR" altLang="el-GR" dirty="0" smtClean="0"/>
              <a:t>.</a:t>
            </a:r>
            <a:endParaRPr lang="el-GR" altLang="el-GR" dirty="0"/>
          </a:p>
        </p:txBody>
      </p:sp>
      <p:pic>
        <p:nvPicPr>
          <p:cNvPr id="5" name="Picture 5" descr="ll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427984" y="1772816"/>
            <a:ext cx="4258816" cy="26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280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Κεντρικός άξονας ενός αναγνωστικού προγράμματος</a:t>
            </a:r>
            <a:endParaRPr lang="el-GR" dirty="0"/>
          </a:p>
        </p:txBody>
      </p:sp>
      <p:sp>
        <p:nvSpPr>
          <p:cNvPr id="3" name="Θέση περιεχομένου 2"/>
          <p:cNvSpPr>
            <a:spLocks noGrp="1"/>
          </p:cNvSpPr>
          <p:nvPr>
            <p:ph sz="half" idx="1"/>
          </p:nvPr>
        </p:nvSpPr>
        <p:spPr/>
        <p:txBody>
          <a:bodyPr>
            <a:normAutofit/>
          </a:bodyPr>
          <a:lstStyle/>
          <a:p>
            <a:pPr marL="0" indent="0">
              <a:buNone/>
            </a:pPr>
            <a:r>
              <a:rPr lang="el-GR" altLang="el-GR" dirty="0"/>
              <a:t>Κεντρικός άξονας ενός αναγνωστικού προγράμματος είναι η </a:t>
            </a:r>
            <a:r>
              <a:rPr lang="el-GR" altLang="el-GR" b="1" dirty="0"/>
              <a:t>ανάδειξη του επικοινωνιακού χαρακτήρα της γραπτής γλώσσας</a:t>
            </a:r>
            <a:r>
              <a:rPr lang="el-GR" altLang="el-GR" dirty="0"/>
              <a:t>. Κι αυτό αποτελεί το ασφαλέστερο </a:t>
            </a:r>
            <a:r>
              <a:rPr lang="el-GR" altLang="el-GR" b="1" dirty="0"/>
              <a:t>κριτήριο</a:t>
            </a:r>
            <a:r>
              <a:rPr lang="el-GR" altLang="el-GR" dirty="0"/>
              <a:t> επιλογής δραστηριοτήτων.</a:t>
            </a:r>
          </a:p>
          <a:p>
            <a:endParaRPr lang="el-GR" dirty="0"/>
          </a:p>
        </p:txBody>
      </p:sp>
      <p:pic>
        <p:nvPicPr>
          <p:cNvPr id="7" name="Picture 2" descr="Φάκελος με επιστολή"/>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935416"/>
            <a:ext cx="4038600" cy="3855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84368" y="5877272"/>
            <a:ext cx="864096" cy="360040"/>
          </a:xfrm>
          <a:prstGeom prst="rect">
            <a:avLst/>
          </a:prstGeom>
        </p:spPr>
        <p:txBody>
          <a:bodyPr vert="horz" wrap="square" lIns="91440" tIns="45720" rIns="91440" bIns="45720" rtlCol="0" anchor="ctr">
            <a:noAutofit/>
          </a:bodyPr>
          <a:lstStyle/>
          <a:p>
            <a:pPr algn="r"/>
            <a:r>
              <a:rPr lang="el-GR" b="1" dirty="0" smtClean="0">
                <a:latin typeface="+mj-lt"/>
              </a:rPr>
              <a:t>[13]</a:t>
            </a:r>
          </a:p>
        </p:txBody>
      </p:sp>
    </p:spTree>
    <p:custDataLst>
      <p:tags r:id="rId1"/>
    </p:custDataLst>
    <p:extLst>
      <p:ext uri="{BB962C8B-B14F-4D97-AF65-F5344CB8AC3E}">
        <p14:creationId xmlns:p14="http://schemas.microsoft.com/office/powerpoint/2010/main" val="2777461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altLang="el-GR" dirty="0"/>
              <a:t>Ποιο από τα δύο θα επιλέξει να διαβάσει το </a:t>
            </a:r>
            <a:r>
              <a:rPr lang="el-GR" altLang="el-GR" dirty="0" smtClean="0"/>
              <a:t>παιδί;</a:t>
            </a:r>
            <a:endParaRPr lang="el-GR" dirty="0"/>
          </a:p>
        </p:txBody>
      </p:sp>
      <p:sp>
        <p:nvSpPr>
          <p:cNvPr id="6" name="Θέση κειμένου 5"/>
          <p:cNvSpPr>
            <a:spLocks noGrp="1"/>
          </p:cNvSpPr>
          <p:nvPr>
            <p:ph type="body" idx="1"/>
          </p:nvPr>
        </p:nvSpPr>
        <p:spPr>
          <a:xfrm>
            <a:off x="457200" y="1556792"/>
            <a:ext cx="8229600" cy="927794"/>
          </a:xfrm>
        </p:spPr>
        <p:txBody>
          <a:bodyPr>
            <a:noAutofit/>
          </a:bodyPr>
          <a:lstStyle/>
          <a:p>
            <a:r>
              <a:rPr lang="el-GR" altLang="el-GR" sz="2000" b="0" dirty="0" smtClean="0"/>
              <a:t>Ποιο </a:t>
            </a:r>
            <a:r>
              <a:rPr lang="el-GR" altLang="el-GR" sz="2000" b="0" dirty="0"/>
              <a:t>από τα δύο θα επιλέξει να διαβάσει το παιδί σε συνθήκες </a:t>
            </a:r>
            <a:r>
              <a:rPr lang="el-GR" altLang="el-GR" sz="2000" b="0" dirty="0" smtClean="0"/>
              <a:t>«μη καταναγκασμού»; </a:t>
            </a:r>
            <a:r>
              <a:rPr lang="el-GR" altLang="el-GR" sz="2000" b="0" dirty="0"/>
              <a:t>Ο Ρουσσώ ισχυρίζεται ότι ο </a:t>
            </a:r>
            <a:r>
              <a:rPr lang="el-GR" altLang="el-GR" sz="2000" b="0" dirty="0" err="1"/>
              <a:t>Αιμίλιός</a:t>
            </a:r>
            <a:r>
              <a:rPr lang="el-GR" altLang="el-GR" sz="2000" b="0" dirty="0"/>
              <a:t> του θα μάθει να διαβάζει με το δεύτερο</a:t>
            </a:r>
            <a:r>
              <a:rPr lang="el-GR" altLang="el-GR" sz="2000" b="0" dirty="0" smtClean="0"/>
              <a:t>.</a:t>
            </a:r>
            <a:endParaRPr lang="el-GR" altLang="el-GR" sz="2000" b="0" dirty="0"/>
          </a:p>
        </p:txBody>
      </p:sp>
      <p:pic>
        <p:nvPicPr>
          <p:cNvPr id="8" name="Picture 2" descr="Τα τα τα. Πα πα. Πι πι."/>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539"/>
          <a:stretch/>
        </p:blipFill>
        <p:spPr bwMode="auto">
          <a:xfrm>
            <a:off x="1259632" y="2564904"/>
            <a:ext cx="3312368" cy="352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9552"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[14]</a:t>
            </a:r>
          </a:p>
        </p:txBody>
      </p:sp>
      <p:pic>
        <p:nvPicPr>
          <p:cNvPr id="11" name="Picture 5" descr="Πρόσκληση σε πάρτυ."/>
          <p:cNvPicPr>
            <a:picLocks noGrp="1" noChangeAspect="1" noChangeArrowheads="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bwMode="auto">
          <a:xfrm>
            <a:off x="4716016" y="2564904"/>
            <a:ext cx="3743399"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2549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altLang="el-GR" dirty="0"/>
              <a:t>Ποια από τα δύο θα επιλέξει να </a:t>
            </a:r>
            <a:r>
              <a:rPr lang="el-GR" altLang="el-GR" dirty="0" smtClean="0"/>
              <a:t>«γράψει» </a:t>
            </a:r>
            <a:r>
              <a:rPr lang="el-GR" altLang="el-GR" dirty="0"/>
              <a:t>το παιδί; </a:t>
            </a:r>
            <a:endParaRPr lang="el-GR" dirty="0"/>
          </a:p>
        </p:txBody>
      </p:sp>
      <p:pic>
        <p:nvPicPr>
          <p:cNvPr id="8" name="Picture 2" descr="Άσκηση σχολικού βιβλίου"/>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81131" y="1600200"/>
            <a:ext cx="351886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7988" y="5805264"/>
            <a:ext cx="635620" cy="360040"/>
          </a:xfrm>
          <a:prstGeom prst="rect">
            <a:avLst/>
          </a:prstGeom>
        </p:spPr>
        <p:txBody>
          <a:bodyPr vert="horz" wrap="square" lIns="91440" tIns="45720" rIns="91440" bIns="45720" rtlCol="0" anchor="ctr">
            <a:noAutofit/>
          </a:bodyPr>
          <a:lstStyle/>
          <a:p>
            <a:r>
              <a:rPr lang="el-GR" b="1" dirty="0" smtClean="0">
                <a:latin typeface="+mj-lt"/>
              </a:rPr>
              <a:t>[15]</a:t>
            </a:r>
          </a:p>
        </p:txBody>
      </p:sp>
      <p:pic>
        <p:nvPicPr>
          <p:cNvPr id="11" name="Picture 5" descr="Χριστουγέννιατικη κατασκευή με ευχές"/>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4008" y="1600200"/>
            <a:ext cx="37444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573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Η γλώσσα είναι επικοινωνία</a:t>
            </a:r>
            <a:endParaRPr lang="el-GR" dirty="0"/>
          </a:p>
        </p:txBody>
      </p:sp>
      <p:sp>
        <p:nvSpPr>
          <p:cNvPr id="3" name="Θέση περιεχομένου 2"/>
          <p:cNvSpPr>
            <a:spLocks noGrp="1"/>
          </p:cNvSpPr>
          <p:nvPr>
            <p:ph sz="half" idx="1"/>
          </p:nvPr>
        </p:nvSpPr>
        <p:spPr/>
        <p:txBody>
          <a:bodyPr>
            <a:normAutofit lnSpcReduction="10000"/>
          </a:bodyPr>
          <a:lstStyle/>
          <a:p>
            <a:pPr marL="0" indent="0">
              <a:lnSpc>
                <a:spcPct val="120000"/>
              </a:lnSpc>
              <a:buNone/>
            </a:pPr>
            <a:r>
              <a:rPr lang="el-GR" altLang="el-GR" dirty="0"/>
              <a:t>Η γλώσσα είναι επικοινωνία, γι’ αυτό και αναγνωστικές δραστηριότητες που εντάσσονται στην καθημερινότητα της τάξης ή στη ζωή των παιδιών αποτελούν την καλύτερη επιλογή της νηπιαγωγού.</a:t>
            </a:r>
          </a:p>
          <a:p>
            <a:pPr>
              <a:lnSpc>
                <a:spcPct val="120000"/>
              </a:lnSpc>
            </a:pPr>
            <a:endParaRPr lang="el-GR" dirty="0"/>
          </a:p>
        </p:txBody>
      </p:sp>
      <p:pic>
        <p:nvPicPr>
          <p:cNvPr id="22532" name="Picture 4" descr="προσκλητηρια γενεθλιων αγορια δωρεαν εκτυπωση ανεμομυλ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788024" y="1600200"/>
            <a:ext cx="3259371"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00392" y="5661248"/>
            <a:ext cx="720080" cy="504056"/>
          </a:xfrm>
          <a:prstGeom prst="rect">
            <a:avLst/>
          </a:prstGeom>
        </p:spPr>
        <p:txBody>
          <a:bodyPr vert="horz" wrap="square" lIns="91440" tIns="45720" rIns="91440" bIns="45720" rtlCol="0" anchor="ctr">
            <a:noAutofit/>
          </a:bodyPr>
          <a:lstStyle/>
          <a:p>
            <a:r>
              <a:rPr lang="el-GR" b="1" dirty="0" smtClean="0">
                <a:latin typeface="+mj-lt"/>
              </a:rPr>
              <a:t>[16]</a:t>
            </a:r>
          </a:p>
        </p:txBody>
      </p:sp>
    </p:spTree>
    <p:custDataLst>
      <p:tags r:id="rId1"/>
    </p:custDataLst>
    <p:extLst>
      <p:ext uri="{BB962C8B-B14F-4D97-AF65-F5344CB8AC3E}">
        <p14:creationId xmlns:p14="http://schemas.microsoft.com/office/powerpoint/2010/main" val="1256820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Παράδειγμα: Γράμμα στον </a:t>
            </a:r>
            <a:r>
              <a:rPr lang="el-GR" altLang="el-GR" dirty="0"/>
              <a:t>Αϊ </a:t>
            </a:r>
            <a:r>
              <a:rPr lang="el-GR" altLang="el-GR" dirty="0" smtClean="0"/>
              <a:t>Βασίλη (1/3)</a:t>
            </a:r>
            <a:r>
              <a:rPr lang="el-GR" dirty="0" smtClean="0"/>
              <a:t> </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altLang="el-GR" dirty="0"/>
              <a:t>Για παράδειγμα, το «Γράμμα στον Αϊ Βασίλη» είναι μια εκπληκτική αναγνωστική δραστηριότητα. Δε γράφεις; Δεν παίρνεις </a:t>
            </a:r>
            <a:r>
              <a:rPr lang="el-GR" altLang="el-GR" dirty="0" smtClean="0"/>
              <a:t>δώρο!</a:t>
            </a:r>
          </a:p>
          <a:p>
            <a:endParaRPr lang="el-GR" dirty="0"/>
          </a:p>
        </p:txBody>
      </p:sp>
      <p:pic>
        <p:nvPicPr>
          <p:cNvPr id="9" name="Picture 2" descr="Γράμμα στον Αϊ Βασίλη"/>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l="17132" b="10260"/>
          <a:stretch/>
        </p:blipFill>
        <p:spPr bwMode="auto">
          <a:xfrm>
            <a:off x="4648200" y="1676427"/>
            <a:ext cx="4038600" cy="43735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1920" y="5609776"/>
            <a:ext cx="688197" cy="483520"/>
          </a:xfrm>
          <a:prstGeom prst="rect">
            <a:avLst/>
          </a:prstGeom>
        </p:spPr>
        <p:txBody>
          <a:bodyPr vert="horz" wrap="square" lIns="91440" tIns="45720" rIns="91440" bIns="45720" rtlCol="0" anchor="ctr">
            <a:noAutofit/>
          </a:bodyPr>
          <a:lstStyle/>
          <a:p>
            <a:pPr algn="r"/>
            <a:r>
              <a:rPr lang="el-GR" b="1" dirty="0" smtClean="0">
                <a:latin typeface="+mj-lt"/>
              </a:rPr>
              <a:t>[17]</a:t>
            </a:r>
          </a:p>
        </p:txBody>
      </p:sp>
    </p:spTree>
    <p:custDataLst>
      <p:tags r:id="rId1"/>
    </p:custDataLst>
    <p:extLst>
      <p:ext uri="{BB962C8B-B14F-4D97-AF65-F5344CB8AC3E}">
        <p14:creationId xmlns:p14="http://schemas.microsoft.com/office/powerpoint/2010/main" val="175507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Π</a:t>
            </a:r>
            <a:r>
              <a:rPr lang="el-GR" dirty="0"/>
              <a:t>ώ</a:t>
            </a:r>
            <a:r>
              <a:rPr lang="el-GR" dirty="0" smtClean="0"/>
              <a:t>ς </a:t>
            </a:r>
            <a:r>
              <a:rPr lang="el-GR" dirty="0"/>
              <a:t>διαβάζει ο ανθρώπινος εγκέφαλος</a:t>
            </a:r>
          </a:p>
        </p:txBody>
      </p:sp>
      <p:sp>
        <p:nvSpPr>
          <p:cNvPr id="3" name="Θέση περιεχομένου 2"/>
          <p:cNvSpPr>
            <a:spLocks noGrp="1"/>
          </p:cNvSpPr>
          <p:nvPr>
            <p:ph sz="half" idx="1"/>
            <p:custDataLst>
              <p:tags r:id="rId1"/>
            </p:custDataLst>
          </p:nvPr>
        </p:nvSpPr>
        <p:spPr/>
        <p:txBody>
          <a:bodyPr>
            <a:noAutofit/>
          </a:bodyPr>
          <a:lstStyle/>
          <a:p>
            <a:pPr marL="0" indent="0">
              <a:buNone/>
            </a:pPr>
            <a:r>
              <a:rPr lang="en-US" sz="2400" dirty="0" err="1"/>
              <a:t>Aoccdrnig</a:t>
            </a:r>
            <a:r>
              <a:rPr lang="en-US" sz="2400" dirty="0"/>
              <a:t> to a </a:t>
            </a:r>
            <a:r>
              <a:rPr lang="en-US" sz="2400" dirty="0" err="1"/>
              <a:t>rscheearch</a:t>
            </a:r>
            <a:r>
              <a:rPr lang="en-US" sz="2400" dirty="0"/>
              <a:t> at </a:t>
            </a:r>
            <a:r>
              <a:rPr lang="en-US" sz="2400" dirty="0" err="1"/>
              <a:t>Cmabrigde</a:t>
            </a:r>
            <a:r>
              <a:rPr lang="en-US" sz="2400" dirty="0"/>
              <a:t> </a:t>
            </a:r>
            <a:r>
              <a:rPr lang="en-US" sz="2400" dirty="0" err="1"/>
              <a:t>Uinervtisy</a:t>
            </a:r>
            <a:r>
              <a:rPr lang="en-US" sz="2400" dirty="0"/>
              <a:t>, it </a:t>
            </a:r>
            <a:r>
              <a:rPr lang="en-US" sz="2400" dirty="0" err="1"/>
              <a:t>deosn't</a:t>
            </a:r>
            <a:r>
              <a:rPr lang="en-US" sz="2400" dirty="0"/>
              <a:t> </a:t>
            </a:r>
            <a:r>
              <a:rPr lang="en-US" sz="2400" dirty="0" err="1"/>
              <a:t>mttaer</a:t>
            </a:r>
            <a:r>
              <a:rPr lang="en-US" sz="2400" dirty="0"/>
              <a:t> in </a:t>
            </a:r>
            <a:r>
              <a:rPr lang="en-US" sz="2400" dirty="0" err="1"/>
              <a:t>waht</a:t>
            </a:r>
            <a:r>
              <a:rPr lang="en-US" sz="2400" dirty="0"/>
              <a:t> </a:t>
            </a:r>
            <a:r>
              <a:rPr lang="en-US" sz="2400" dirty="0" err="1"/>
              <a:t>oredr</a:t>
            </a:r>
            <a:r>
              <a:rPr lang="en-US" sz="2400" dirty="0"/>
              <a:t> the </a:t>
            </a:r>
            <a:r>
              <a:rPr lang="en-US" sz="2400" dirty="0" err="1"/>
              <a:t>ltteers</a:t>
            </a:r>
            <a:r>
              <a:rPr lang="en-US" sz="2400" dirty="0"/>
              <a:t> in a </a:t>
            </a:r>
            <a:r>
              <a:rPr lang="en-US" sz="2400" dirty="0" err="1"/>
              <a:t>wrod</a:t>
            </a:r>
            <a:r>
              <a:rPr lang="en-US" sz="2400" dirty="0"/>
              <a:t> are, the </a:t>
            </a:r>
            <a:r>
              <a:rPr lang="en-US" sz="2400" dirty="0" err="1"/>
              <a:t>olny</a:t>
            </a:r>
            <a:r>
              <a:rPr lang="en-US" sz="2400" dirty="0"/>
              <a:t> </a:t>
            </a:r>
            <a:r>
              <a:rPr lang="en-US" sz="2400" dirty="0" err="1"/>
              <a:t>iprmoetnt</a:t>
            </a:r>
            <a:r>
              <a:rPr lang="en-US" sz="2400" dirty="0"/>
              <a:t> </a:t>
            </a:r>
            <a:r>
              <a:rPr lang="en-US" sz="2400" dirty="0" err="1"/>
              <a:t>tihng</a:t>
            </a:r>
            <a:r>
              <a:rPr lang="en-US" sz="2400" dirty="0"/>
              <a:t> is </a:t>
            </a:r>
            <a:r>
              <a:rPr lang="en-US" sz="2400" dirty="0" err="1"/>
              <a:t>taht</a:t>
            </a:r>
            <a:r>
              <a:rPr lang="en-US" sz="2400" dirty="0"/>
              <a:t> the </a:t>
            </a:r>
            <a:r>
              <a:rPr lang="en-US" sz="2400" dirty="0" err="1"/>
              <a:t>frist</a:t>
            </a:r>
            <a:r>
              <a:rPr lang="en-US" sz="2400" dirty="0"/>
              <a:t> and </a:t>
            </a:r>
            <a:r>
              <a:rPr lang="en-US" sz="2400" dirty="0" err="1"/>
              <a:t>lsat</a:t>
            </a:r>
            <a:r>
              <a:rPr lang="en-US" sz="2400" dirty="0"/>
              <a:t> </a:t>
            </a:r>
            <a:r>
              <a:rPr lang="en-US" sz="2400" dirty="0" err="1"/>
              <a:t>ltteer</a:t>
            </a:r>
            <a:r>
              <a:rPr lang="en-US" sz="2400" dirty="0"/>
              <a:t> be at the </a:t>
            </a:r>
            <a:r>
              <a:rPr lang="en-US" sz="2400" dirty="0" err="1"/>
              <a:t>rghit</a:t>
            </a:r>
            <a:r>
              <a:rPr lang="en-US" sz="2400" dirty="0"/>
              <a:t> </a:t>
            </a:r>
            <a:r>
              <a:rPr lang="en-US" sz="2400" dirty="0" err="1"/>
              <a:t>pclae</a:t>
            </a:r>
            <a:r>
              <a:rPr lang="en-US" sz="2400" dirty="0"/>
              <a:t>. The </a:t>
            </a:r>
            <a:r>
              <a:rPr lang="en-US" sz="2400" dirty="0" err="1"/>
              <a:t>rset</a:t>
            </a:r>
            <a:r>
              <a:rPr lang="en-US" sz="2400" dirty="0"/>
              <a:t> can be a </a:t>
            </a:r>
            <a:r>
              <a:rPr lang="en-US" sz="2400" dirty="0" err="1"/>
              <a:t>toatl</a:t>
            </a:r>
            <a:r>
              <a:rPr lang="en-US" sz="2400" dirty="0"/>
              <a:t> </a:t>
            </a:r>
            <a:r>
              <a:rPr lang="en-US" sz="2400" dirty="0" err="1"/>
              <a:t>mses</a:t>
            </a:r>
            <a:r>
              <a:rPr lang="en-US" sz="2400" dirty="0"/>
              <a:t> and you can </a:t>
            </a:r>
            <a:r>
              <a:rPr lang="en-US" sz="2400" dirty="0" err="1"/>
              <a:t>sitll</a:t>
            </a:r>
            <a:r>
              <a:rPr lang="en-US" sz="2400" dirty="0"/>
              <a:t> </a:t>
            </a:r>
            <a:r>
              <a:rPr lang="en-US" sz="2400" dirty="0" err="1"/>
              <a:t>raed</a:t>
            </a:r>
            <a:r>
              <a:rPr lang="en-US" sz="2400" dirty="0"/>
              <a:t> it </a:t>
            </a:r>
            <a:r>
              <a:rPr lang="en-US" sz="2400" dirty="0" err="1"/>
              <a:t>wouthit</a:t>
            </a:r>
            <a:r>
              <a:rPr lang="en-US" sz="2400" dirty="0"/>
              <a:t> </a:t>
            </a:r>
            <a:r>
              <a:rPr lang="en-US" sz="2400" dirty="0" err="1"/>
              <a:t>porbelm</a:t>
            </a:r>
            <a:r>
              <a:rPr lang="en-US" sz="2400" dirty="0"/>
              <a:t>. </a:t>
            </a:r>
            <a:r>
              <a:rPr lang="en-US" sz="2400" dirty="0" err="1"/>
              <a:t>Tihs</a:t>
            </a:r>
            <a:r>
              <a:rPr lang="en-US" sz="2400" dirty="0"/>
              <a:t> is </a:t>
            </a:r>
            <a:r>
              <a:rPr lang="en-US" sz="2400" dirty="0" err="1"/>
              <a:t>bcuseae</a:t>
            </a:r>
            <a:r>
              <a:rPr lang="en-US" sz="2400" dirty="0"/>
              <a:t> the </a:t>
            </a:r>
            <a:r>
              <a:rPr lang="en-US" sz="2400" dirty="0" err="1"/>
              <a:t>huamn</a:t>
            </a:r>
            <a:r>
              <a:rPr lang="en-US" sz="2400" dirty="0"/>
              <a:t> </a:t>
            </a:r>
            <a:r>
              <a:rPr lang="en-US" sz="2400" dirty="0" err="1"/>
              <a:t>mnid</a:t>
            </a:r>
            <a:r>
              <a:rPr lang="en-US" sz="2400" dirty="0"/>
              <a:t> </a:t>
            </a:r>
            <a:r>
              <a:rPr lang="en-US" sz="2400" dirty="0" err="1"/>
              <a:t>deos</a:t>
            </a:r>
            <a:r>
              <a:rPr lang="en-US" sz="2400" dirty="0"/>
              <a:t> not </a:t>
            </a:r>
            <a:r>
              <a:rPr lang="en-US" sz="2400" dirty="0" err="1"/>
              <a:t>raed</a:t>
            </a:r>
            <a:r>
              <a:rPr lang="en-US" sz="2400" dirty="0"/>
              <a:t> </a:t>
            </a:r>
            <a:r>
              <a:rPr lang="en-US" sz="2400" dirty="0" err="1"/>
              <a:t>ervey</a:t>
            </a:r>
            <a:r>
              <a:rPr lang="en-US" sz="2400" dirty="0"/>
              <a:t> </a:t>
            </a:r>
            <a:r>
              <a:rPr lang="en-US" sz="2400" dirty="0" err="1"/>
              <a:t>lteter</a:t>
            </a:r>
            <a:r>
              <a:rPr lang="en-US" sz="2400" dirty="0"/>
              <a:t> by </a:t>
            </a:r>
            <a:r>
              <a:rPr lang="en-US" sz="2400" dirty="0" err="1"/>
              <a:t>istlef</a:t>
            </a:r>
            <a:r>
              <a:rPr lang="en-US" sz="2400" dirty="0"/>
              <a:t>, but the </a:t>
            </a:r>
            <a:r>
              <a:rPr lang="en-US" sz="2400" dirty="0" err="1"/>
              <a:t>wrod</a:t>
            </a:r>
            <a:r>
              <a:rPr lang="en-US" sz="2400" dirty="0"/>
              <a:t> as a </a:t>
            </a:r>
            <a:r>
              <a:rPr lang="en-US" sz="2400" dirty="0" err="1"/>
              <a:t>wlohe</a:t>
            </a:r>
            <a:r>
              <a:rPr lang="en-US" sz="2400" dirty="0"/>
              <a:t>.</a:t>
            </a:r>
            <a:endParaRPr lang="el-GR" sz="2400" dirty="0"/>
          </a:p>
        </p:txBody>
      </p:sp>
      <p:sp>
        <p:nvSpPr>
          <p:cNvPr id="5" name="Θέση περιεχομένου 4"/>
          <p:cNvSpPr>
            <a:spLocks noGrp="1"/>
          </p:cNvSpPr>
          <p:nvPr>
            <p:ph sz="half" idx="2"/>
          </p:nvPr>
        </p:nvSpPr>
        <p:spPr/>
        <p:txBody>
          <a:bodyPr>
            <a:noAutofit/>
          </a:bodyPr>
          <a:lstStyle/>
          <a:p>
            <a:pPr marL="0" indent="0">
              <a:buNone/>
            </a:pPr>
            <a:r>
              <a:rPr lang="el-GR" sz="2200" dirty="0" err="1"/>
              <a:t>Σνφμύωα</a:t>
            </a:r>
            <a:r>
              <a:rPr lang="el-GR" sz="2200" dirty="0"/>
              <a:t> με </a:t>
            </a:r>
            <a:r>
              <a:rPr lang="el-GR" sz="2200" dirty="0" err="1"/>
              <a:t>μαι</a:t>
            </a:r>
            <a:r>
              <a:rPr lang="el-GR" sz="2200" dirty="0"/>
              <a:t> </a:t>
            </a:r>
            <a:r>
              <a:rPr lang="el-GR" sz="2200" dirty="0" err="1"/>
              <a:t>έυρενα</a:t>
            </a:r>
            <a:r>
              <a:rPr lang="el-GR" sz="2200" dirty="0"/>
              <a:t> στο </a:t>
            </a:r>
            <a:r>
              <a:rPr lang="el-GR" sz="2200" dirty="0" err="1"/>
              <a:t>Πμανιπσητετο</a:t>
            </a:r>
            <a:r>
              <a:rPr lang="el-GR" sz="2200" dirty="0"/>
              <a:t> του </a:t>
            </a:r>
            <a:r>
              <a:rPr lang="el-GR" sz="2200" dirty="0" err="1"/>
              <a:t>Κμτρπιαιζ</a:t>
            </a:r>
            <a:r>
              <a:rPr lang="el-GR" sz="2200" dirty="0"/>
              <a:t>, δεν </a:t>
            </a:r>
            <a:r>
              <a:rPr lang="el-GR" sz="2200" dirty="0" err="1"/>
              <a:t>πζαιει</a:t>
            </a:r>
            <a:r>
              <a:rPr lang="el-GR" sz="2200" dirty="0"/>
              <a:t> </a:t>
            </a:r>
            <a:r>
              <a:rPr lang="el-GR" sz="2200" dirty="0" err="1"/>
              <a:t>ρλόο</a:t>
            </a:r>
            <a:r>
              <a:rPr lang="el-GR" sz="2200" dirty="0"/>
              <a:t> με τι </a:t>
            </a:r>
            <a:r>
              <a:rPr lang="el-GR" sz="2200" dirty="0" err="1"/>
              <a:t>σρειά</a:t>
            </a:r>
            <a:r>
              <a:rPr lang="el-GR" sz="2200" dirty="0"/>
              <a:t> είναι </a:t>
            </a:r>
            <a:r>
              <a:rPr lang="el-GR" sz="2200" dirty="0" err="1"/>
              <a:t>τοθοπεμέτενα</a:t>
            </a:r>
            <a:r>
              <a:rPr lang="el-GR" sz="2200" dirty="0"/>
              <a:t> τα </a:t>
            </a:r>
            <a:r>
              <a:rPr lang="el-GR" sz="2200" dirty="0" err="1"/>
              <a:t>γτάμαμρα</a:t>
            </a:r>
            <a:r>
              <a:rPr lang="el-GR" sz="2200" dirty="0"/>
              <a:t> </a:t>
            </a:r>
            <a:r>
              <a:rPr lang="el-GR" sz="2200" dirty="0" err="1"/>
              <a:t>μσέα</a:t>
            </a:r>
            <a:r>
              <a:rPr lang="el-GR" sz="2200" dirty="0"/>
              <a:t> σε μία </a:t>
            </a:r>
            <a:r>
              <a:rPr lang="el-GR" sz="2200" dirty="0" err="1"/>
              <a:t>λξλέη</a:t>
            </a:r>
            <a:r>
              <a:rPr lang="el-GR" sz="2200" dirty="0"/>
              <a:t>, </a:t>
            </a:r>
            <a:r>
              <a:rPr lang="el-GR" sz="2200" dirty="0" err="1"/>
              <a:t>αεκρί</a:t>
            </a:r>
            <a:r>
              <a:rPr lang="el-GR" sz="2200" dirty="0"/>
              <a:t> το </a:t>
            </a:r>
            <a:r>
              <a:rPr lang="el-GR" sz="2200" dirty="0" err="1"/>
              <a:t>πώτρο</a:t>
            </a:r>
            <a:r>
              <a:rPr lang="el-GR" sz="2200" dirty="0"/>
              <a:t> </a:t>
            </a:r>
            <a:r>
              <a:rPr lang="el-GR" sz="2200" dirty="0" err="1"/>
              <a:t>κια</a:t>
            </a:r>
            <a:r>
              <a:rPr lang="el-GR" sz="2200" dirty="0"/>
              <a:t> το </a:t>
            </a:r>
            <a:r>
              <a:rPr lang="el-GR" sz="2200" dirty="0" err="1"/>
              <a:t>ταελείτυο</a:t>
            </a:r>
            <a:r>
              <a:rPr lang="el-GR" sz="2200" dirty="0"/>
              <a:t> </a:t>
            </a:r>
            <a:r>
              <a:rPr lang="el-GR" sz="2200" dirty="0" err="1"/>
              <a:t>γάμρμα</a:t>
            </a:r>
            <a:r>
              <a:rPr lang="el-GR" sz="2200" dirty="0"/>
              <a:t> να </a:t>
            </a:r>
            <a:r>
              <a:rPr lang="el-GR" sz="2200" dirty="0" err="1"/>
              <a:t>ενίαι</a:t>
            </a:r>
            <a:r>
              <a:rPr lang="el-GR" sz="2200" dirty="0"/>
              <a:t> στη </a:t>
            </a:r>
            <a:r>
              <a:rPr lang="el-GR" sz="2200" dirty="0" err="1"/>
              <a:t>στωσή</a:t>
            </a:r>
            <a:r>
              <a:rPr lang="el-GR" sz="2200" dirty="0"/>
              <a:t> </a:t>
            </a:r>
            <a:r>
              <a:rPr lang="el-GR" sz="2200" dirty="0" err="1"/>
              <a:t>θσέη</a:t>
            </a:r>
            <a:r>
              <a:rPr lang="el-GR" sz="2200" dirty="0"/>
              <a:t>. Τα </a:t>
            </a:r>
            <a:r>
              <a:rPr lang="el-GR" sz="2200" dirty="0" err="1"/>
              <a:t>υλοπιόπα</a:t>
            </a:r>
            <a:r>
              <a:rPr lang="el-GR" sz="2200" dirty="0"/>
              <a:t> </a:t>
            </a:r>
            <a:r>
              <a:rPr lang="el-GR" sz="2200" dirty="0" err="1"/>
              <a:t>μροπούν</a:t>
            </a:r>
            <a:r>
              <a:rPr lang="el-GR" sz="2200" dirty="0"/>
              <a:t> να </a:t>
            </a:r>
            <a:r>
              <a:rPr lang="el-GR" sz="2200" dirty="0" err="1"/>
              <a:t>ενίαι</a:t>
            </a:r>
            <a:r>
              <a:rPr lang="el-GR" sz="2200" dirty="0"/>
              <a:t> σε </a:t>
            </a:r>
            <a:r>
              <a:rPr lang="el-GR" sz="2200" dirty="0" err="1"/>
              <a:t>τχίυεας</a:t>
            </a:r>
            <a:r>
              <a:rPr lang="el-GR" sz="2200" dirty="0"/>
              <a:t> </a:t>
            </a:r>
            <a:r>
              <a:rPr lang="el-GR" sz="2200" dirty="0" err="1"/>
              <a:t>θιέεσς</a:t>
            </a:r>
            <a:r>
              <a:rPr lang="el-GR" sz="2200" dirty="0"/>
              <a:t> και να </a:t>
            </a:r>
            <a:r>
              <a:rPr lang="el-GR" sz="2200" dirty="0" err="1"/>
              <a:t>μροπετίε</a:t>
            </a:r>
            <a:r>
              <a:rPr lang="el-GR" sz="2200" dirty="0"/>
              <a:t> να τις </a:t>
            </a:r>
            <a:r>
              <a:rPr lang="el-GR" sz="2200" dirty="0" err="1"/>
              <a:t>δαβαιάεστε</a:t>
            </a:r>
            <a:r>
              <a:rPr lang="el-GR" sz="2200" dirty="0"/>
              <a:t> </a:t>
            </a:r>
            <a:r>
              <a:rPr lang="el-GR" sz="2200" dirty="0" err="1"/>
              <a:t>χρωίς</a:t>
            </a:r>
            <a:r>
              <a:rPr lang="el-GR" sz="2200" dirty="0"/>
              <a:t> </a:t>
            </a:r>
            <a:r>
              <a:rPr lang="el-GR" sz="2200" dirty="0" err="1"/>
              <a:t>πλβημόρα</a:t>
            </a:r>
            <a:r>
              <a:rPr lang="el-GR" sz="2200" dirty="0"/>
              <a:t>. </a:t>
            </a:r>
            <a:r>
              <a:rPr lang="el-GR" sz="2200" dirty="0" err="1"/>
              <a:t>Ατυό</a:t>
            </a:r>
            <a:r>
              <a:rPr lang="el-GR" sz="2200" dirty="0"/>
              <a:t> </a:t>
            </a:r>
            <a:r>
              <a:rPr lang="el-GR" sz="2200" dirty="0" err="1"/>
              <a:t>γνίταει</a:t>
            </a:r>
            <a:r>
              <a:rPr lang="el-GR" sz="2200" dirty="0"/>
              <a:t> </a:t>
            </a:r>
            <a:r>
              <a:rPr lang="el-GR" sz="2200" dirty="0" err="1"/>
              <a:t>γαιτί</a:t>
            </a:r>
            <a:r>
              <a:rPr lang="el-GR" sz="2200" dirty="0"/>
              <a:t> ο </a:t>
            </a:r>
            <a:r>
              <a:rPr lang="el-GR" sz="2200" dirty="0" err="1"/>
              <a:t>απρώνθονις</a:t>
            </a:r>
            <a:r>
              <a:rPr lang="el-GR" sz="2200" dirty="0"/>
              <a:t> </a:t>
            </a:r>
            <a:r>
              <a:rPr lang="el-GR" sz="2200" dirty="0" err="1"/>
              <a:t>εκέγλφοας</a:t>
            </a:r>
            <a:r>
              <a:rPr lang="el-GR" sz="2200" dirty="0"/>
              <a:t> δεν </a:t>
            </a:r>
            <a:r>
              <a:rPr lang="el-GR" sz="2200" dirty="0" err="1"/>
              <a:t>δαεβζιάι</a:t>
            </a:r>
            <a:r>
              <a:rPr lang="el-GR" sz="2200" dirty="0"/>
              <a:t> </a:t>
            </a:r>
            <a:r>
              <a:rPr lang="el-GR" sz="2200" dirty="0" err="1"/>
              <a:t>γάμρμα</a:t>
            </a:r>
            <a:r>
              <a:rPr lang="el-GR" sz="2200" dirty="0"/>
              <a:t> </a:t>
            </a:r>
            <a:r>
              <a:rPr lang="el-GR" sz="2200" dirty="0" err="1"/>
              <a:t>γάμρμα</a:t>
            </a:r>
            <a:r>
              <a:rPr lang="el-GR" sz="2200" dirty="0"/>
              <a:t> </a:t>
            </a:r>
            <a:r>
              <a:rPr lang="el-GR" sz="2200" dirty="0" err="1"/>
              <a:t>κθάε</a:t>
            </a:r>
            <a:r>
              <a:rPr lang="el-GR" sz="2200" dirty="0"/>
              <a:t> </a:t>
            </a:r>
            <a:r>
              <a:rPr lang="el-GR" sz="2200" dirty="0" err="1"/>
              <a:t>λξηέ</a:t>
            </a:r>
            <a:r>
              <a:rPr lang="el-GR" sz="2200" dirty="0"/>
              <a:t> αλλά την </a:t>
            </a:r>
            <a:r>
              <a:rPr lang="el-GR" sz="2200" dirty="0" err="1"/>
              <a:t>λξηέ</a:t>
            </a:r>
            <a:r>
              <a:rPr lang="el-GR" sz="2200" dirty="0"/>
              <a:t> σαν </a:t>
            </a:r>
            <a:r>
              <a:rPr lang="el-GR" sz="2200" dirty="0" err="1"/>
              <a:t>σνύλοο</a:t>
            </a:r>
            <a:r>
              <a:rPr lang="el-GR" sz="2200" dirty="0"/>
              <a:t>.</a:t>
            </a:r>
          </a:p>
        </p:txBody>
      </p:sp>
    </p:spTree>
    <p:extLst>
      <p:ext uri="{BB962C8B-B14F-4D97-AF65-F5344CB8AC3E}">
        <p14:creationId xmlns:p14="http://schemas.microsoft.com/office/powerpoint/2010/main" val="4208698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Παράδειγμα: Γράμμα στον </a:t>
            </a:r>
            <a:r>
              <a:rPr lang="el-GR" altLang="el-GR" dirty="0"/>
              <a:t>Αϊ Βασίλη </a:t>
            </a:r>
            <a:r>
              <a:rPr lang="el-GR" altLang="el-GR" dirty="0" smtClean="0"/>
              <a:t>(2/3</a:t>
            </a:r>
            <a:r>
              <a:rPr lang="el-GR" altLang="el-GR" dirty="0"/>
              <a:t>)</a:t>
            </a:r>
            <a:r>
              <a:rPr lang="el-GR" dirty="0"/>
              <a:t> </a:t>
            </a:r>
          </a:p>
        </p:txBody>
      </p:sp>
      <p:sp>
        <p:nvSpPr>
          <p:cNvPr id="3" name="Θέση περιεχομένου 2"/>
          <p:cNvSpPr>
            <a:spLocks noGrp="1"/>
          </p:cNvSpPr>
          <p:nvPr>
            <p:ph sz="half" idx="1"/>
          </p:nvPr>
        </p:nvSpPr>
        <p:spPr/>
        <p:txBody>
          <a:bodyPr>
            <a:noAutofit/>
          </a:bodyPr>
          <a:lstStyle/>
          <a:p>
            <a:pPr marL="0" indent="0">
              <a:buNone/>
            </a:pPr>
            <a:r>
              <a:rPr lang="el-GR" altLang="el-GR" dirty="0" smtClean="0"/>
              <a:t>Γι</a:t>
            </a:r>
            <a:r>
              <a:rPr lang="el-GR" altLang="el-GR" dirty="0"/>
              <a:t>’ αυτό ίσως και η Μαρία κατέληξε και στην αναγραφή της λέξης και στο σχεδιασμό της εικόνας. Έτσι, είναι περισσότερο σίγουρη ότι ο Άγιος θα διαβάσει και θα εκπληρώσει. </a:t>
            </a:r>
          </a:p>
          <a:p>
            <a:endParaRPr lang="el-GR" dirty="0"/>
          </a:p>
        </p:txBody>
      </p:sp>
      <p:pic>
        <p:nvPicPr>
          <p:cNvPr id="5" name="Picture 3" descr="2αΓράμμ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566890" y="1772816"/>
            <a:ext cx="404371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297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Παράδειγμα: Γράμμα στον </a:t>
            </a:r>
            <a:r>
              <a:rPr lang="el-GR" altLang="el-GR" dirty="0"/>
              <a:t>Αϊ Βασίλη </a:t>
            </a:r>
            <a:r>
              <a:rPr lang="el-GR" altLang="el-GR" dirty="0" smtClean="0"/>
              <a:t>(3/3</a:t>
            </a:r>
            <a:r>
              <a:rPr lang="el-GR" altLang="el-GR" dirty="0"/>
              <a:t>)</a:t>
            </a:r>
            <a:r>
              <a:rPr lang="el-GR" dirty="0"/>
              <a:t> </a:t>
            </a:r>
          </a:p>
        </p:txBody>
      </p:sp>
      <p:sp>
        <p:nvSpPr>
          <p:cNvPr id="7" name="Θέση κειμένου 6"/>
          <p:cNvSpPr>
            <a:spLocks noGrp="1"/>
          </p:cNvSpPr>
          <p:nvPr>
            <p:ph type="body" idx="1"/>
          </p:nvPr>
        </p:nvSpPr>
        <p:spPr>
          <a:xfrm>
            <a:off x="457200" y="1574254"/>
            <a:ext cx="8229600" cy="711770"/>
          </a:xfrm>
        </p:spPr>
        <p:txBody>
          <a:bodyPr>
            <a:noAutofit/>
          </a:bodyPr>
          <a:lstStyle/>
          <a:p>
            <a:r>
              <a:rPr lang="el-GR" b="0" dirty="0"/>
              <a:t>Φτάνει όλα να γίνουν, όπως σε πραγματικές συνθήκες </a:t>
            </a:r>
            <a:r>
              <a:rPr lang="el-GR" b="0" dirty="0" smtClean="0"/>
              <a:t>αλληλογραφίας:</a:t>
            </a:r>
            <a:endParaRPr lang="el-GR" b="0" dirty="0"/>
          </a:p>
        </p:txBody>
      </p:sp>
      <p:sp>
        <p:nvSpPr>
          <p:cNvPr id="3" name="Θέση περιεχομένου 2"/>
          <p:cNvSpPr>
            <a:spLocks noGrp="1"/>
          </p:cNvSpPr>
          <p:nvPr>
            <p:ph sz="half" idx="2"/>
          </p:nvPr>
        </p:nvSpPr>
        <p:spPr>
          <a:xfrm>
            <a:off x="457200" y="2286024"/>
            <a:ext cx="4040188" cy="3879280"/>
          </a:xfrm>
        </p:spPr>
        <p:txBody>
          <a:bodyPr>
            <a:noAutofit/>
          </a:bodyPr>
          <a:lstStyle/>
          <a:p>
            <a:pPr>
              <a:spcBef>
                <a:spcPts val="0"/>
              </a:spcBef>
            </a:pPr>
            <a:r>
              <a:rPr lang="el-GR" sz="2400" dirty="0" smtClean="0"/>
              <a:t>να </a:t>
            </a:r>
            <a:r>
              <a:rPr lang="el-GR" sz="2400" dirty="0"/>
              <a:t>γραφεί το </a:t>
            </a:r>
            <a:r>
              <a:rPr lang="el-GR" sz="2400" dirty="0" smtClean="0"/>
              <a:t>γράμμα,</a:t>
            </a:r>
            <a:endParaRPr lang="el-GR" sz="2400" dirty="0"/>
          </a:p>
          <a:p>
            <a:pPr>
              <a:spcBef>
                <a:spcPts val="0"/>
              </a:spcBef>
            </a:pPr>
            <a:r>
              <a:rPr lang="el-GR" sz="2400" dirty="0" smtClean="0"/>
              <a:t>να </a:t>
            </a:r>
            <a:r>
              <a:rPr lang="el-GR" sz="2400" dirty="0"/>
              <a:t>μπει σε </a:t>
            </a:r>
            <a:r>
              <a:rPr lang="el-GR" sz="2400" dirty="0" smtClean="0"/>
              <a:t>φάκελο,</a:t>
            </a:r>
            <a:endParaRPr lang="el-GR" sz="2400" dirty="0"/>
          </a:p>
          <a:p>
            <a:pPr>
              <a:spcBef>
                <a:spcPts val="0"/>
              </a:spcBef>
            </a:pPr>
            <a:r>
              <a:rPr lang="el-GR" sz="2400" dirty="0" smtClean="0"/>
              <a:t>να </a:t>
            </a:r>
            <a:r>
              <a:rPr lang="el-GR" sz="2400" dirty="0"/>
              <a:t>προστεθεί το </a:t>
            </a:r>
            <a:r>
              <a:rPr lang="el-GR" sz="2400" dirty="0" smtClean="0"/>
              <a:t>γραμματόσημο,</a:t>
            </a:r>
            <a:endParaRPr lang="el-GR" sz="2400" dirty="0"/>
          </a:p>
          <a:p>
            <a:pPr>
              <a:spcBef>
                <a:spcPts val="0"/>
              </a:spcBef>
            </a:pPr>
            <a:r>
              <a:rPr lang="el-GR" sz="2400" dirty="0" smtClean="0"/>
              <a:t>να </a:t>
            </a:r>
            <a:r>
              <a:rPr lang="el-GR" sz="2400" dirty="0"/>
              <a:t>γραφεί το όνομα του αποστολέα και του παραλήπτη (σε άλλες περιπτώσεις υποχρεωτικές και οι διευθύνσεις</a:t>
            </a:r>
            <a:r>
              <a:rPr lang="el-GR" sz="2400" dirty="0" smtClean="0"/>
              <a:t>),</a:t>
            </a:r>
            <a:endParaRPr lang="el-GR" sz="2400" dirty="0"/>
          </a:p>
          <a:p>
            <a:pPr>
              <a:spcBef>
                <a:spcPts val="0"/>
              </a:spcBef>
            </a:pPr>
            <a:r>
              <a:rPr lang="el-GR" sz="2400" dirty="0" smtClean="0"/>
              <a:t>να ταχυδρομηθεί.</a:t>
            </a:r>
            <a:endParaRPr lang="el-GR" sz="2400" dirty="0"/>
          </a:p>
          <a:p>
            <a:pPr marL="0" indent="0">
              <a:spcBef>
                <a:spcPts val="0"/>
              </a:spcBef>
              <a:buNone/>
            </a:pPr>
            <a:endParaRPr lang="el-GR" sz="2400" dirty="0"/>
          </a:p>
        </p:txBody>
      </p:sp>
      <p:pic>
        <p:nvPicPr>
          <p:cNvPr id="5" name="Picture 5" descr="53Γραμματόσημο"/>
          <p:cNvPicPr>
            <a:picLocks noGrp="1" noChangeAspect="1" noChangeArrowheads="1"/>
          </p:cNvPicPr>
          <p:nvPr>
            <p:ph sz="quarter" idx="4"/>
          </p:nvPr>
        </p:nvPicPr>
        <p:blipFill>
          <a:blip r:embed="rId2" cstate="screen">
            <a:extLst>
              <a:ext uri="{28A0092B-C50C-407E-A947-70E740481C1C}">
                <a14:useLocalDpi xmlns:a14="http://schemas.microsoft.com/office/drawing/2010/main"/>
              </a:ext>
            </a:extLst>
          </a:blip>
          <a:stretch>
            <a:fillRect/>
          </a:stretch>
        </p:blipFill>
        <p:spPr bwMode="auto">
          <a:xfrm>
            <a:off x="4571206" y="2442640"/>
            <a:ext cx="4041775" cy="323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517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smtClean="0"/>
              <a:t>Αναγνωστικό υλικό</a:t>
            </a:r>
            <a:endParaRPr lang="el-GR" dirty="0"/>
          </a:p>
        </p:txBody>
      </p:sp>
      <p:sp>
        <p:nvSpPr>
          <p:cNvPr id="8" name="Θέση κειμένου 7"/>
          <p:cNvSpPr>
            <a:spLocks noGrp="1"/>
          </p:cNvSpPr>
          <p:nvPr>
            <p:ph type="body" idx="1"/>
          </p:nvPr>
        </p:nvSpPr>
        <p:spPr/>
        <p:txBody>
          <a:bodyPr/>
          <a:lstStyle/>
          <a:p>
            <a:endParaRPr lang="el-GR"/>
          </a:p>
        </p:txBody>
      </p:sp>
    </p:spTree>
    <p:extLst>
      <p:ext uri="{BB962C8B-B14F-4D97-AF65-F5344CB8AC3E}">
        <p14:creationId xmlns:p14="http://schemas.microsoft.com/office/powerpoint/2010/main" val="517755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altLang="el-GR" dirty="0" smtClean="0"/>
              <a:t>Σε </a:t>
            </a:r>
            <a:r>
              <a:rPr lang="el-GR" altLang="el-GR" dirty="0"/>
              <a:t>προηγούμενους </a:t>
            </a:r>
            <a:r>
              <a:rPr lang="el-GR" altLang="el-GR" dirty="0" smtClean="0"/>
              <a:t>αιώνες</a:t>
            </a:r>
            <a:endParaRPr lang="el-GR" dirty="0"/>
          </a:p>
        </p:txBody>
      </p:sp>
      <p:sp>
        <p:nvSpPr>
          <p:cNvPr id="5" name="Θέση περιεχομένου 4"/>
          <p:cNvSpPr>
            <a:spLocks noGrp="1"/>
          </p:cNvSpPr>
          <p:nvPr>
            <p:ph sz="half" idx="1"/>
          </p:nvPr>
        </p:nvSpPr>
        <p:spPr>
          <a:xfrm>
            <a:off x="457200" y="1600200"/>
            <a:ext cx="3898776" cy="4525963"/>
          </a:xfrm>
        </p:spPr>
        <p:txBody>
          <a:bodyPr>
            <a:normAutofit/>
          </a:bodyPr>
          <a:lstStyle/>
          <a:p>
            <a:pPr marL="0" indent="0">
              <a:buNone/>
            </a:pPr>
            <a:r>
              <a:rPr lang="el-GR" altLang="el-GR" dirty="0" smtClean="0"/>
              <a:t>Παλιά, τα </a:t>
            </a:r>
            <a:r>
              <a:rPr lang="el-GR" altLang="el-GR" dirty="0"/>
              <a:t>παιδιά μάθαιναν να διαβάζουν ξεκινώντας πρώτα από το γράμμα. Έτσι, πριν ακόμη φτάσουν στη λέξη ή την πρόταση, εξασκούνταν σε συνδυασμούς γραμμάτων. </a:t>
            </a:r>
            <a:endParaRPr lang="el-GR" altLang="el-GR" dirty="0" smtClean="0"/>
          </a:p>
          <a:p>
            <a:pPr marL="0" indent="0">
              <a:buNone/>
            </a:pPr>
            <a:endParaRPr lang="el-GR" altLang="el-GR" dirty="0"/>
          </a:p>
          <a:p>
            <a:endParaRPr lang="el-GR" dirty="0"/>
          </a:p>
        </p:txBody>
      </p:sp>
      <p:pic>
        <p:nvPicPr>
          <p:cNvPr id="16386" name="Picture 2" descr="συνδυασμοί γραμμάτω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8200" y="1760808"/>
            <a:ext cx="4038600" cy="282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506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Λίγο αργότερα</a:t>
            </a:r>
            <a:endParaRPr lang="el-GR" dirty="0"/>
          </a:p>
        </p:txBody>
      </p:sp>
      <p:sp>
        <p:nvSpPr>
          <p:cNvPr id="3" name="Θέση περιεχομένου 2"/>
          <p:cNvSpPr>
            <a:spLocks noGrp="1"/>
          </p:cNvSpPr>
          <p:nvPr>
            <p:ph sz="half" idx="1"/>
          </p:nvPr>
        </p:nvSpPr>
        <p:spPr/>
        <p:txBody>
          <a:bodyPr>
            <a:normAutofit fontScale="92500" lnSpcReduction="20000"/>
          </a:bodyPr>
          <a:lstStyle/>
          <a:p>
            <a:pPr marL="0" indent="0">
              <a:lnSpc>
                <a:spcPct val="120000"/>
              </a:lnSpc>
              <a:spcBef>
                <a:spcPts val="600"/>
              </a:spcBef>
              <a:buNone/>
            </a:pPr>
            <a:r>
              <a:rPr lang="el-GR" altLang="el-GR" dirty="0"/>
              <a:t>Λίγο </a:t>
            </a:r>
            <a:r>
              <a:rPr lang="el-GR" altLang="el-GR" dirty="0" smtClean="0"/>
              <a:t>αργότερα τ</a:t>
            </a:r>
            <a:r>
              <a:rPr lang="el-GR" dirty="0" smtClean="0"/>
              <a:t>α </a:t>
            </a:r>
            <a:r>
              <a:rPr lang="el-GR" dirty="0"/>
              <a:t>παιδιά ξεκινούσαν από το θεωρούμενο μικρότερο φορέα </a:t>
            </a:r>
            <a:r>
              <a:rPr lang="el-GR" dirty="0" smtClean="0"/>
              <a:t>σημασίας, </a:t>
            </a:r>
            <a:r>
              <a:rPr lang="el-GR" b="1" dirty="0"/>
              <a:t>τη λέξη</a:t>
            </a:r>
            <a:r>
              <a:rPr lang="el-GR" dirty="0"/>
              <a:t>. </a:t>
            </a:r>
            <a:endParaRPr lang="el-GR" dirty="0" smtClean="0"/>
          </a:p>
          <a:p>
            <a:pPr marL="0" indent="0">
              <a:lnSpc>
                <a:spcPct val="120000"/>
              </a:lnSpc>
              <a:spcBef>
                <a:spcPts val="600"/>
              </a:spcBef>
              <a:buNone/>
            </a:pPr>
            <a:r>
              <a:rPr lang="el-GR" dirty="0" smtClean="0"/>
              <a:t>Αλήθεια</a:t>
            </a:r>
            <a:r>
              <a:rPr lang="el-GR" dirty="0"/>
              <a:t>, ποια είναι η σημασία της λέξης μάτι στις </a:t>
            </a:r>
            <a:r>
              <a:rPr lang="el-GR" dirty="0" smtClean="0"/>
              <a:t>φράσεις:</a:t>
            </a:r>
          </a:p>
          <a:p>
            <a:pPr>
              <a:lnSpc>
                <a:spcPct val="120000"/>
              </a:lnSpc>
              <a:spcBef>
                <a:spcPts val="600"/>
              </a:spcBef>
            </a:pPr>
            <a:r>
              <a:rPr lang="el-GR" dirty="0" smtClean="0"/>
              <a:t>Μου </a:t>
            </a:r>
            <a:r>
              <a:rPr lang="el-GR" dirty="0"/>
              <a:t>μαύρισες το μάτι. </a:t>
            </a:r>
            <a:endParaRPr lang="el-GR" dirty="0" smtClean="0"/>
          </a:p>
          <a:p>
            <a:pPr>
              <a:lnSpc>
                <a:spcPct val="120000"/>
              </a:lnSpc>
              <a:spcBef>
                <a:spcPts val="600"/>
              </a:spcBef>
            </a:pPr>
            <a:r>
              <a:rPr lang="el-GR" dirty="0" smtClean="0"/>
              <a:t>Σε </a:t>
            </a:r>
            <a:r>
              <a:rPr lang="el-GR" dirty="0"/>
              <a:t>ρούφηξε το κακό το μάτι.</a:t>
            </a:r>
          </a:p>
          <a:p>
            <a:pPr>
              <a:lnSpc>
                <a:spcPct val="120000"/>
              </a:lnSpc>
              <a:spcBef>
                <a:spcPts val="600"/>
              </a:spcBef>
            </a:pPr>
            <a:endParaRPr lang="el-GR" dirty="0"/>
          </a:p>
          <a:p>
            <a:pPr marL="0" indent="0">
              <a:lnSpc>
                <a:spcPct val="120000"/>
              </a:lnSpc>
              <a:spcBef>
                <a:spcPts val="600"/>
              </a:spcBef>
              <a:buNone/>
            </a:pPr>
            <a:endParaRPr lang="el-GR" dirty="0"/>
          </a:p>
          <a:p>
            <a:pPr>
              <a:lnSpc>
                <a:spcPct val="120000"/>
              </a:lnSpc>
              <a:spcBef>
                <a:spcPts val="600"/>
              </a:spcBef>
            </a:pPr>
            <a:endParaRPr lang="el-GR" dirty="0"/>
          </a:p>
        </p:txBody>
      </p:sp>
      <p:sp>
        <p:nvSpPr>
          <p:cNvPr id="4" name="Θέση περιεχομένου 3"/>
          <p:cNvSpPr>
            <a:spLocks noGrp="1"/>
          </p:cNvSpPr>
          <p:nvPr>
            <p:ph sz="half" idx="2"/>
          </p:nvPr>
        </p:nvSpPr>
        <p:spPr/>
        <p:txBody>
          <a:bodyPr>
            <a:normAutofit fontScale="92500" lnSpcReduction="20000"/>
          </a:bodyPr>
          <a:lstStyle/>
          <a:p>
            <a:pPr>
              <a:lnSpc>
                <a:spcPct val="120000"/>
              </a:lnSpc>
              <a:spcBef>
                <a:spcPts val="600"/>
              </a:spcBef>
            </a:pPr>
            <a:r>
              <a:rPr lang="el-GR" dirty="0" smtClean="0"/>
              <a:t>Καλύτερα </a:t>
            </a:r>
            <a:r>
              <a:rPr lang="el-GR" dirty="0"/>
              <a:t>να σου βγει το μάτι παρά το όνομα.</a:t>
            </a:r>
          </a:p>
          <a:p>
            <a:pPr>
              <a:lnSpc>
                <a:spcPct val="120000"/>
              </a:lnSpc>
              <a:spcBef>
                <a:spcPts val="600"/>
              </a:spcBef>
            </a:pPr>
            <a:r>
              <a:rPr lang="el-GR" dirty="0" smtClean="0"/>
              <a:t>Φτιάξε </a:t>
            </a:r>
            <a:r>
              <a:rPr lang="el-GR" dirty="0"/>
              <a:t>μου ένα αυγό μάτι.</a:t>
            </a:r>
          </a:p>
          <a:p>
            <a:pPr>
              <a:lnSpc>
                <a:spcPct val="120000"/>
              </a:lnSpc>
              <a:spcBef>
                <a:spcPts val="600"/>
              </a:spcBef>
            </a:pPr>
            <a:r>
              <a:rPr lang="el-GR" dirty="0"/>
              <a:t>Δε βλέπω το μάτι της βελόνας.</a:t>
            </a:r>
          </a:p>
          <a:p>
            <a:pPr>
              <a:lnSpc>
                <a:spcPct val="120000"/>
              </a:lnSpc>
              <a:spcBef>
                <a:spcPts val="600"/>
              </a:spcBef>
            </a:pPr>
            <a:r>
              <a:rPr lang="el-GR" dirty="0"/>
              <a:t>Φόρα γαλάζια χάντρα και μάτι για το μάτι.</a:t>
            </a:r>
          </a:p>
          <a:p>
            <a:pPr>
              <a:lnSpc>
                <a:spcPct val="120000"/>
              </a:lnSpc>
              <a:spcBef>
                <a:spcPts val="600"/>
              </a:spcBef>
            </a:pPr>
            <a:r>
              <a:rPr lang="el-GR" dirty="0"/>
              <a:t>Το φυτό πέταξε μάτι.</a:t>
            </a:r>
          </a:p>
          <a:p>
            <a:endParaRPr lang="el-GR" dirty="0"/>
          </a:p>
        </p:txBody>
      </p:sp>
    </p:spTree>
    <p:extLst>
      <p:ext uri="{BB962C8B-B14F-4D97-AF65-F5344CB8AC3E}">
        <p14:creationId xmlns:p14="http://schemas.microsoft.com/office/powerpoint/2010/main" val="1269862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Στις μέρες </a:t>
            </a:r>
            <a:r>
              <a:rPr lang="el-GR" dirty="0" smtClean="0"/>
              <a:t>μας</a:t>
            </a:r>
            <a:endParaRPr lang="el-GR" dirty="0"/>
          </a:p>
        </p:txBody>
      </p:sp>
      <p:sp>
        <p:nvSpPr>
          <p:cNvPr id="3" name="Θέση περιεχομένου 2"/>
          <p:cNvSpPr>
            <a:spLocks noGrp="1"/>
          </p:cNvSpPr>
          <p:nvPr>
            <p:ph idx="1"/>
          </p:nvPr>
        </p:nvSpPr>
        <p:spPr/>
        <p:txBody>
          <a:bodyPr>
            <a:noAutofit/>
          </a:bodyPr>
          <a:lstStyle/>
          <a:p>
            <a:pPr marL="0" indent="0">
              <a:buNone/>
            </a:pPr>
            <a:r>
              <a:rPr lang="el-GR" sz="2800" dirty="0"/>
              <a:t>Στις μέρες μας τα παιδιά μαθαίνουν να διαβάζουν μέσα από </a:t>
            </a:r>
            <a:r>
              <a:rPr lang="el-GR" sz="2800" b="1" dirty="0" smtClean="0"/>
              <a:t>κείμενα</a:t>
            </a:r>
            <a:r>
              <a:rPr lang="el-GR" sz="2800" dirty="0" smtClean="0"/>
              <a:t>. Από το σύνολο των κειμένων, η νηπιαγωγός επιλέγει εκείνα που:</a:t>
            </a:r>
          </a:p>
          <a:p>
            <a:r>
              <a:rPr lang="el-GR" sz="2800" dirty="0" smtClean="0"/>
              <a:t>Έχουν </a:t>
            </a:r>
            <a:r>
              <a:rPr lang="el-GR" sz="2800" b="1" dirty="0" smtClean="0"/>
              <a:t>μικρό μέγεθος</a:t>
            </a:r>
            <a:r>
              <a:rPr lang="el-GR" sz="2800" dirty="0" smtClean="0"/>
              <a:t>. </a:t>
            </a:r>
            <a:r>
              <a:rPr lang="el-GR" sz="2800" dirty="0"/>
              <a:t>Ορισμένα περιορίζονται σε μία λέξη (π.χ. η επιγραφή ΕΞΟΔΟΣ) ή ακόμη και σε ένα γράμμα (π.χ. η επιγραφή </a:t>
            </a:r>
            <a:r>
              <a:rPr lang="el-GR" sz="2800" dirty="0" smtClean="0"/>
              <a:t>ΣΣΣΣ </a:t>
            </a:r>
            <a:r>
              <a:rPr lang="el-GR" sz="2800" dirty="0"/>
              <a:t>που επιβάλλει ησυχία στη Γωνιά της Βιβλιοθήκης</a:t>
            </a:r>
            <a:r>
              <a:rPr lang="el-GR" sz="2800" dirty="0" smtClean="0"/>
              <a:t>).</a:t>
            </a:r>
          </a:p>
          <a:p>
            <a:r>
              <a:rPr lang="el-GR" sz="2800" dirty="0"/>
              <a:t>Στην </a:t>
            </a:r>
            <a:r>
              <a:rPr lang="el-GR" sz="2800" dirty="0" smtClean="0"/>
              <a:t>«ανάγνωσή» </a:t>
            </a:r>
            <a:r>
              <a:rPr lang="el-GR" sz="2800" dirty="0"/>
              <a:t>τους βοηθούν και άλλα στοιχεία (π.χ. ενδείξεις τόπου).</a:t>
            </a:r>
          </a:p>
          <a:p>
            <a:pPr marL="0" indent="0">
              <a:buNone/>
            </a:pPr>
            <a:endParaRPr lang="el-GR" sz="2800" dirty="0" smtClean="0"/>
          </a:p>
          <a:p>
            <a:pPr marL="0" indent="0">
              <a:buNone/>
            </a:pPr>
            <a:r>
              <a:rPr lang="el-GR" sz="2800" dirty="0" smtClean="0"/>
              <a:t> </a:t>
            </a:r>
            <a:endParaRPr lang="el-GR" sz="2800" dirty="0"/>
          </a:p>
        </p:txBody>
      </p:sp>
    </p:spTree>
    <p:custDataLst>
      <p:tags r:id="rId1"/>
    </p:custDataLst>
    <p:extLst>
      <p:ext uri="{BB962C8B-B14F-4D97-AF65-F5344CB8AC3E}">
        <p14:creationId xmlns:p14="http://schemas.microsoft.com/office/powerpoint/2010/main" val="1138717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a:t>Στο σχολείο το αναγνωστικό υλικό οφείλει να είναι </a:t>
            </a:r>
            <a:r>
              <a:rPr lang="el-GR" altLang="el-GR" dirty="0" smtClean="0"/>
              <a:t>πλούσιο</a:t>
            </a:r>
            <a:endParaRPr lang="el-GR" dirty="0"/>
          </a:p>
        </p:txBody>
      </p:sp>
      <p:sp>
        <p:nvSpPr>
          <p:cNvPr id="3" name="Θέση περιεχομένου 2"/>
          <p:cNvSpPr>
            <a:spLocks noGrp="1"/>
          </p:cNvSpPr>
          <p:nvPr>
            <p:ph sz="half" idx="1"/>
          </p:nvPr>
        </p:nvSpPr>
        <p:spPr/>
        <p:txBody>
          <a:bodyPr>
            <a:noAutofit/>
          </a:bodyPr>
          <a:lstStyle/>
          <a:p>
            <a:pPr marL="0" indent="0">
              <a:spcBef>
                <a:spcPts val="600"/>
              </a:spcBef>
              <a:buNone/>
            </a:pPr>
            <a:r>
              <a:rPr lang="el-GR" dirty="0" smtClean="0"/>
              <a:t>Τα </a:t>
            </a:r>
            <a:r>
              <a:rPr lang="el-GR" dirty="0"/>
              <a:t>παιδιά δε μαθαίνουν να διαβάζουν σε τάξεις με τοίχους γυμνούς, χωρίς βιβλία και άλλα έντυπα. Όσο περισσότερες είναι οι αναγνωστικές προκλήσεις τόσο περισσότερες πιθανότητες υπάρχουν να ασχοληθούν οι μικροί μαζί τους.</a:t>
            </a:r>
          </a:p>
          <a:p>
            <a:pPr>
              <a:spcBef>
                <a:spcPts val="600"/>
              </a:spcBef>
            </a:pPr>
            <a:endParaRPr lang="el-GR" dirty="0"/>
          </a:p>
        </p:txBody>
      </p:sp>
      <p:pic>
        <p:nvPicPr>
          <p:cNvPr id="7" name="Picture 3" descr="Ερεθίσματα μέσα στην τάξη"/>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b="-35"/>
          <a:stretch/>
        </p:blipFill>
        <p:spPr bwMode="auto">
          <a:xfrm>
            <a:off x="4593160" y="1772816"/>
            <a:ext cx="403860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82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 μέτρο!</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sz="2600" dirty="0"/>
              <a:t>Το αναγνωστικό υλικό πρέπει να είναι πλούσιο, αλλά όχι τόσο … πλούσιο, ώστε να ‘μπουκώνει’ τα παιδιά. </a:t>
            </a:r>
          </a:p>
          <a:p>
            <a:pPr marL="0" indent="0">
              <a:buNone/>
            </a:pPr>
            <a:r>
              <a:rPr lang="el-GR" sz="2600" dirty="0"/>
              <a:t>Να υπάρχει, αλλά μην ‘χάνεται’ μέσα σε έναν κυκεώνα διαφορετικών ερεθισμάτων, ώστε στο τέλος να καθίσταται εντελώς ‘αόρατο</a:t>
            </a:r>
            <a:r>
              <a:rPr lang="el-GR" sz="2600" dirty="0" smtClean="0"/>
              <a:t>’.</a:t>
            </a:r>
            <a:endParaRPr lang="el-GR" sz="2600" dirty="0"/>
          </a:p>
        </p:txBody>
      </p:sp>
      <p:pic>
        <p:nvPicPr>
          <p:cNvPr id="6" name="Picture 3" descr="πληθώρα ερεθισμάτων σε υπερβολικό βαθμό"/>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420660" y="1772816"/>
            <a:ext cx="418994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19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mtClean="0"/>
              <a:t>Συστηματική ενασχόληση με το υλικό</a:t>
            </a:r>
            <a:endParaRPr lang="el-GR" dirty="0"/>
          </a:p>
        </p:txBody>
      </p:sp>
      <p:sp>
        <p:nvSpPr>
          <p:cNvPr id="3" name="Θέση περιεχομένου 2"/>
          <p:cNvSpPr>
            <a:spLocks noGrp="1"/>
          </p:cNvSpPr>
          <p:nvPr>
            <p:ph sz="half" idx="1"/>
          </p:nvPr>
        </p:nvSpPr>
        <p:spPr>
          <a:xfrm>
            <a:off x="457200" y="1600200"/>
            <a:ext cx="4186808" cy="4525963"/>
          </a:xfrm>
        </p:spPr>
        <p:txBody>
          <a:bodyPr>
            <a:normAutofit/>
          </a:bodyPr>
          <a:lstStyle/>
          <a:p>
            <a:pPr marL="0" indent="0">
              <a:buNone/>
            </a:pPr>
            <a:r>
              <a:rPr lang="el-GR" sz="2600" dirty="0" smtClean="0"/>
              <a:t>Πιο πολύ κι από την ύπαρξη του αναγνωστικού υλικού σημασία έχει η συστηματική ενασχόληση μαζί του.</a:t>
            </a:r>
          </a:p>
          <a:p>
            <a:endParaRPr lang="el-GR" sz="2600" dirty="0"/>
          </a:p>
        </p:txBody>
      </p:sp>
      <p:sp>
        <p:nvSpPr>
          <p:cNvPr id="4" name="Θέση περιεχομένου 3"/>
          <p:cNvSpPr>
            <a:spLocks noGrp="1"/>
          </p:cNvSpPr>
          <p:nvPr>
            <p:ph sz="half" idx="2"/>
          </p:nvPr>
        </p:nvSpPr>
        <p:spPr>
          <a:xfrm>
            <a:off x="4864224" y="1600200"/>
            <a:ext cx="3812232" cy="4525963"/>
          </a:xfrm>
        </p:spPr>
        <p:txBody>
          <a:bodyPr>
            <a:noAutofit/>
          </a:bodyPr>
          <a:lstStyle/>
          <a:p>
            <a:pPr marL="0" indent="0">
              <a:buNone/>
            </a:pPr>
            <a:r>
              <a:rPr lang="el-GR" sz="2600" dirty="0"/>
              <a:t>Κάποιες φορές ο γραπτός λόγος βρίσκεται σε ρόλο μάλλον «διακοσμητικό». Δεν εξυπηρετεί κανένα επικοινωνιακό σκοπό και απλώς … υπάρχει. </a:t>
            </a:r>
            <a:r>
              <a:rPr lang="en-GB" sz="2600" dirty="0" smtClean="0"/>
              <a:t/>
            </a:r>
            <a:br>
              <a:rPr lang="en-GB" sz="2600" dirty="0" smtClean="0"/>
            </a:br>
            <a:r>
              <a:rPr lang="el-GR" sz="2600" dirty="0" smtClean="0"/>
              <a:t>Συνήθως </a:t>
            </a:r>
            <a:r>
              <a:rPr lang="el-GR" sz="2600" dirty="0"/>
              <a:t>σε αυτές τις περιπτώσεις και επειδή κανένας δεν ασχολείται ποτέ μαζί του, καθίσταται «αόρατος».</a:t>
            </a:r>
          </a:p>
          <a:p>
            <a:endParaRPr lang="el-GR" sz="2600" dirty="0"/>
          </a:p>
        </p:txBody>
      </p:sp>
      <p:pic>
        <p:nvPicPr>
          <p:cNvPr id="8" name="Picture 4" descr="Γραπτός λόγος σε ρόλο διακοσμητικό"/>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3501008"/>
            <a:ext cx="3143947"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01536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smtClean="0"/>
              <a:t>Πραγματικός σκοπός γραπτού λόγου</a:t>
            </a:r>
            <a:r>
              <a:rPr lang="en-GB" dirty="0" smtClean="0"/>
              <a:t> (1/3)</a:t>
            </a:r>
            <a:endParaRPr lang="el-GR" dirty="0"/>
          </a:p>
        </p:txBody>
      </p:sp>
      <p:sp>
        <p:nvSpPr>
          <p:cNvPr id="7" name="Θέση κειμένου 6"/>
          <p:cNvSpPr>
            <a:spLocks noGrp="1"/>
          </p:cNvSpPr>
          <p:nvPr>
            <p:ph sz="half" idx="1"/>
          </p:nvPr>
        </p:nvSpPr>
        <p:spPr>
          <a:xfrm>
            <a:off x="457200" y="1600200"/>
            <a:ext cx="4474840" cy="4525963"/>
          </a:xfrm>
        </p:spPr>
        <p:txBody>
          <a:bodyPr>
            <a:noAutofit/>
          </a:bodyPr>
          <a:lstStyle/>
          <a:p>
            <a:pPr marL="0" indent="0">
              <a:buNone/>
            </a:pPr>
            <a:r>
              <a:rPr lang="el-GR" sz="2500" dirty="0"/>
              <a:t>Αντίθετα, αν η επιγραφή εξυπηρετεί κάποιον πραγματικό σκοπό, τα παιδιά θα </a:t>
            </a:r>
            <a:r>
              <a:rPr lang="el-GR" sz="2500" dirty="0" smtClean="0"/>
              <a:t>«αναγκαστούν» να </a:t>
            </a:r>
            <a:r>
              <a:rPr lang="el-GR" sz="2500" dirty="0"/>
              <a:t>ασχοληθούν μαζί </a:t>
            </a:r>
            <a:r>
              <a:rPr lang="el-GR" sz="2500" dirty="0" smtClean="0"/>
              <a:t>της.</a:t>
            </a:r>
            <a:r>
              <a:rPr lang="en-GB" sz="2500" dirty="0" smtClean="0"/>
              <a:t> </a:t>
            </a:r>
            <a:r>
              <a:rPr lang="el-GR" altLang="el-GR" sz="2500" dirty="0" smtClean="0"/>
              <a:t>Απέξω </a:t>
            </a:r>
            <a:r>
              <a:rPr lang="el-GR" altLang="el-GR" sz="2500" dirty="0"/>
              <a:t>από ντουλάπια, κουτιά ή συρτάρια, επιγραφές που δηλώνουν το περιεχόμενό τους συνήθως διαβάζονται, όταν το παιδί αναλαμβάνει να τακτοποιήσει κάτι. </a:t>
            </a:r>
            <a:endParaRPr lang="el-GR" sz="2500" dirty="0"/>
          </a:p>
          <a:p>
            <a:endParaRPr lang="el-GR" sz="2500" dirty="0"/>
          </a:p>
        </p:txBody>
      </p:sp>
      <p:pic>
        <p:nvPicPr>
          <p:cNvPr id="9" name="Picture 6" descr="ΤΑΜΠΕΛΕΣ 20"/>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292080" y="1700808"/>
            <a:ext cx="3119717" cy="304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12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smtClean="0"/>
              <a:t>Πότε το πρόγραμμα </a:t>
            </a:r>
            <a:r>
              <a:rPr lang="el-GR" dirty="0"/>
              <a:t>θ</a:t>
            </a:r>
            <a:r>
              <a:rPr lang="el-GR" dirty="0" smtClean="0"/>
              <a:t>εωρείται </a:t>
            </a:r>
            <a:r>
              <a:rPr lang="el-GR" dirty="0"/>
              <a:t>ε</a:t>
            </a:r>
            <a:r>
              <a:rPr lang="el-GR" dirty="0" smtClean="0"/>
              <a:t>πιτυχημένο; (1/4)</a:t>
            </a:r>
            <a:endParaRPr lang="el-GR" dirty="0"/>
          </a:p>
        </p:txBody>
      </p:sp>
      <p:sp>
        <p:nvSpPr>
          <p:cNvPr id="3" name="Θέση περιεχομένου 2"/>
          <p:cNvSpPr>
            <a:spLocks noGrp="1"/>
          </p:cNvSpPr>
          <p:nvPr>
            <p:ph idx="1"/>
          </p:nvPr>
        </p:nvSpPr>
        <p:spPr/>
        <p:txBody>
          <a:bodyPr>
            <a:noAutofit/>
          </a:bodyPr>
          <a:lstStyle/>
          <a:p>
            <a:pPr marL="0" indent="0">
              <a:buNone/>
            </a:pPr>
            <a:r>
              <a:rPr lang="el-GR" altLang="el-GR" sz="3000" dirty="0"/>
              <a:t>Η απάντηση είναι μάλλον απλοϊκή, αφού σχετίζεται με τις ιδιαιτερότητες κάθε τάξης και κάθε παιδιού.</a:t>
            </a:r>
          </a:p>
          <a:p>
            <a:pPr marL="0" indent="0">
              <a:buNone/>
            </a:pPr>
            <a:r>
              <a:rPr lang="el-GR" altLang="el-GR" sz="3000" dirty="0"/>
              <a:t>Σε γενικές γραμμές όμως θα λέγαμε ότι </a:t>
            </a:r>
            <a:r>
              <a:rPr lang="el-GR" altLang="el-GR" sz="3000" b="1" dirty="0"/>
              <a:t>όταν το παιδί κατανοήσει τον τρόπο που </a:t>
            </a:r>
            <a:r>
              <a:rPr lang="el-GR" altLang="el-GR" sz="3000" b="1" dirty="0" smtClean="0"/>
              <a:t>«δουλεύει» </a:t>
            </a:r>
            <a:r>
              <a:rPr lang="el-GR" altLang="el-GR" sz="3000" b="1" dirty="0"/>
              <a:t>ο κώδικας της γραπτής γλώσσας</a:t>
            </a:r>
            <a:r>
              <a:rPr lang="el-GR" altLang="el-GR" sz="3000" dirty="0"/>
              <a:t>, τότε μπορούμε να θεωρήσουμε ότι η δουλειά του </a:t>
            </a:r>
            <a:r>
              <a:rPr lang="el-GR" altLang="el-GR" sz="3000" dirty="0" smtClean="0"/>
              <a:t>νηπιαγωγείου </a:t>
            </a:r>
            <a:r>
              <a:rPr lang="el-GR" altLang="el-GR" sz="3000" dirty="0"/>
              <a:t>τελείωσε και αρχίζει εκείνη της Πρώτης Τάξης</a:t>
            </a:r>
            <a:r>
              <a:rPr lang="el-GR" altLang="el-GR" sz="3000" dirty="0" smtClean="0"/>
              <a:t>.</a:t>
            </a:r>
            <a:endParaRPr lang="el-GR" altLang="el-GR" sz="3000" dirty="0"/>
          </a:p>
        </p:txBody>
      </p:sp>
    </p:spTree>
    <p:extLst>
      <p:ext uri="{BB962C8B-B14F-4D97-AF65-F5344CB8AC3E}">
        <p14:creationId xmlns:p14="http://schemas.microsoft.com/office/powerpoint/2010/main" val="18054114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lstStyle/>
          <a:p>
            <a:r>
              <a:rPr lang="el-GR" sz="2600" dirty="0"/>
              <a:t>Είναι ακριβώς το ίδιο με τις ετικέτες στα διάφορα βάζα, που μας γλιτώνουν από μια ‘ενοχλητική’ δοκιμή, κάθε φορά που θέλουμε να χρησιμοποιήσουμε ΑΛΑΤΙ ή ΖΑΧΑΡΗ.</a:t>
            </a:r>
          </a:p>
          <a:p>
            <a:endParaRPr lang="el-GR" dirty="0"/>
          </a:p>
        </p:txBody>
      </p:sp>
      <p:sp>
        <p:nvSpPr>
          <p:cNvPr id="4" name="Τίτλος 3"/>
          <p:cNvSpPr>
            <a:spLocks noGrp="1"/>
          </p:cNvSpPr>
          <p:nvPr>
            <p:ph type="title"/>
          </p:nvPr>
        </p:nvSpPr>
        <p:spPr/>
        <p:txBody>
          <a:bodyPr>
            <a:normAutofit fontScale="90000"/>
          </a:bodyPr>
          <a:lstStyle/>
          <a:p>
            <a:r>
              <a:rPr lang="el-GR" dirty="0"/>
              <a:t>Πραγματικός σκοπός γραπτού </a:t>
            </a:r>
            <a:r>
              <a:rPr lang="el-GR" dirty="0" smtClean="0"/>
              <a:t>λόγου</a:t>
            </a:r>
            <a:r>
              <a:rPr lang="en-GB" dirty="0" smtClean="0"/>
              <a:t> (2/3</a:t>
            </a:r>
            <a:r>
              <a:rPr lang="en-GB" dirty="0"/>
              <a:t>)</a:t>
            </a:r>
            <a:endParaRPr lang="el-GR" dirty="0"/>
          </a:p>
        </p:txBody>
      </p:sp>
      <p:pic>
        <p:nvPicPr>
          <p:cNvPr id="7" name="Picture 2" descr="Βαζάκια με ζάχαρη"/>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875120" y="1700808"/>
            <a:ext cx="4511609" cy="41358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7824" y="5387408"/>
            <a:ext cx="832213" cy="483520"/>
          </a:xfrm>
          <a:prstGeom prst="rect">
            <a:avLst/>
          </a:prstGeom>
        </p:spPr>
        <p:txBody>
          <a:bodyPr vert="horz" wrap="square" lIns="91440" tIns="45720" rIns="91440" bIns="45720" rtlCol="0" anchor="ctr">
            <a:noAutofit/>
          </a:bodyPr>
          <a:lstStyle/>
          <a:p>
            <a:pPr algn="r"/>
            <a:r>
              <a:rPr lang="el-GR" b="1" dirty="0" smtClean="0">
                <a:latin typeface="+mj-lt"/>
              </a:rPr>
              <a:t>[18]</a:t>
            </a:r>
          </a:p>
        </p:txBody>
      </p:sp>
    </p:spTree>
    <p:custDataLst>
      <p:tags r:id="rId1"/>
    </p:custDataLst>
    <p:extLst>
      <p:ext uri="{BB962C8B-B14F-4D97-AF65-F5344CB8AC3E}">
        <p14:creationId xmlns:p14="http://schemas.microsoft.com/office/powerpoint/2010/main" val="2057084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Πραγματικός σκοπός γραπτού </a:t>
            </a:r>
            <a:r>
              <a:rPr lang="el-GR" dirty="0" smtClean="0"/>
              <a:t>λόγου</a:t>
            </a:r>
            <a:r>
              <a:rPr lang="en-GB" dirty="0" smtClean="0"/>
              <a:t> (3/3</a:t>
            </a:r>
            <a:r>
              <a:rPr lang="en-GB" dirty="0"/>
              <a:t>)</a:t>
            </a:r>
            <a:endParaRPr lang="el-GR" dirty="0"/>
          </a:p>
        </p:txBody>
      </p:sp>
      <p:pic>
        <p:nvPicPr>
          <p:cNvPr id="5" name="Picture 5" descr="Παιδάκι γράφει ετικέτες"/>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539552" y="1600199"/>
            <a:ext cx="352839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κειμένου 2"/>
          <p:cNvSpPr>
            <a:spLocks noGrp="1"/>
          </p:cNvSpPr>
          <p:nvPr>
            <p:ph sz="half" idx="2"/>
          </p:nvPr>
        </p:nvSpPr>
        <p:spPr/>
        <p:txBody>
          <a:bodyPr>
            <a:normAutofit/>
          </a:bodyPr>
          <a:lstStyle/>
          <a:p>
            <a:pPr marL="0" indent="0">
              <a:buNone/>
            </a:pPr>
            <a:r>
              <a:rPr lang="el-GR" altLang="el-GR" sz="2600" dirty="0"/>
              <a:t>Παρόμοιες ετικέτες θα τις διαβάσει το παιδί, όταν θέλει να τακτοποιήσει τα συρτάρια, και θα τις (</a:t>
            </a:r>
            <a:r>
              <a:rPr lang="el-GR" altLang="el-GR" sz="2600" dirty="0" err="1"/>
              <a:t>αντι</a:t>
            </a:r>
            <a:r>
              <a:rPr lang="el-GR" altLang="el-GR" sz="2600" dirty="0"/>
              <a:t>)γράψει αν διαπιστώσει έλλειψη, στην περίπτωση που έχει οριστεί υπεύθυνος για τις παραγγελίες της τάξης σε χαρτικά.</a:t>
            </a:r>
          </a:p>
          <a:p>
            <a:pPr marL="0" indent="0">
              <a:buNone/>
            </a:pPr>
            <a:endParaRPr lang="el-GR" sz="2600" dirty="0"/>
          </a:p>
        </p:txBody>
      </p:sp>
    </p:spTree>
    <p:extLst>
      <p:ext uri="{BB962C8B-B14F-4D97-AF65-F5344CB8AC3E}">
        <p14:creationId xmlns:p14="http://schemas.microsoft.com/office/powerpoint/2010/main" val="115850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Σταδιακή διάθεση του υλικού</a:t>
            </a:r>
            <a:endParaRPr lang="el-GR" dirty="0"/>
          </a:p>
        </p:txBody>
      </p:sp>
      <p:sp>
        <p:nvSpPr>
          <p:cNvPr id="3" name="Θέση περιεχομένου 2"/>
          <p:cNvSpPr>
            <a:spLocks noGrp="1"/>
          </p:cNvSpPr>
          <p:nvPr>
            <p:ph idx="1"/>
          </p:nvPr>
        </p:nvSpPr>
        <p:spPr/>
        <p:txBody>
          <a:bodyPr>
            <a:normAutofit/>
          </a:bodyPr>
          <a:lstStyle/>
          <a:p>
            <a:pPr marL="0" indent="0">
              <a:buNone/>
            </a:pPr>
            <a:r>
              <a:rPr lang="el-GR" altLang="el-GR" dirty="0"/>
              <a:t>Για να έχουν τα παιδιά τη δυνατότητα να ασχοληθούν με το αναγνωστικό υλικό, εκείνο θα πρέπει να προσφέρεται </a:t>
            </a:r>
            <a:r>
              <a:rPr lang="el-GR" altLang="el-GR" b="1" dirty="0"/>
              <a:t>σταδιακά</a:t>
            </a:r>
            <a:r>
              <a:rPr lang="el-GR" altLang="el-GR" dirty="0"/>
              <a:t> ώστε να προλαβαίνουν οι μαθητές να το γνωρίζουν και να το ενσωματώνουν στα παιχνίδια τους. </a:t>
            </a:r>
          </a:p>
          <a:p>
            <a:endParaRPr lang="el-GR" dirty="0"/>
          </a:p>
        </p:txBody>
      </p:sp>
    </p:spTree>
    <p:extLst>
      <p:ext uri="{BB962C8B-B14F-4D97-AF65-F5344CB8AC3E}">
        <p14:creationId xmlns:p14="http://schemas.microsoft.com/office/powerpoint/2010/main" val="2406193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Παράδειγμα: Γωνιά του </a:t>
            </a:r>
            <a:r>
              <a:rPr lang="el-GR" dirty="0" smtClean="0"/>
              <a:t>Μπακάλικου (1/2)</a:t>
            </a:r>
            <a:endParaRPr lang="el-GR" dirty="0"/>
          </a:p>
        </p:txBody>
      </p:sp>
      <p:sp>
        <p:nvSpPr>
          <p:cNvPr id="3" name="Θέση περιεχομένου 2"/>
          <p:cNvSpPr>
            <a:spLocks noGrp="1"/>
          </p:cNvSpPr>
          <p:nvPr>
            <p:ph sz="half" idx="1"/>
          </p:nvPr>
        </p:nvSpPr>
        <p:spPr/>
        <p:txBody>
          <a:bodyPr/>
          <a:lstStyle/>
          <a:p>
            <a:pPr marL="0" indent="0">
              <a:buNone/>
            </a:pPr>
            <a:r>
              <a:rPr lang="el-GR" altLang="el-GR" dirty="0"/>
              <a:t>Έτσι, για παράδειγμα, στη </a:t>
            </a:r>
            <a:r>
              <a:rPr lang="el-GR" altLang="el-GR" dirty="0" smtClean="0"/>
              <a:t>«Γωνιά </a:t>
            </a:r>
            <a:r>
              <a:rPr lang="el-GR" altLang="el-GR" dirty="0"/>
              <a:t>του </a:t>
            </a:r>
            <a:r>
              <a:rPr lang="el-GR" altLang="el-GR" dirty="0" smtClean="0"/>
              <a:t>Μπακάλικου</a:t>
            </a:r>
            <a:r>
              <a:rPr lang="el-GR" altLang="el-GR" i="1" dirty="0" smtClean="0"/>
              <a:t>»</a:t>
            </a:r>
            <a:r>
              <a:rPr lang="el-GR" altLang="el-GR" dirty="0" smtClean="0"/>
              <a:t>, </a:t>
            </a:r>
            <a:r>
              <a:rPr lang="el-GR" altLang="el-GR" dirty="0"/>
              <a:t>η τάξη μπορεί να αρχίσει απλώς με τα προϊόντα ταξινομημένα στα ράφια.</a:t>
            </a:r>
            <a:endParaRPr lang="el-GR" dirty="0"/>
          </a:p>
        </p:txBody>
      </p:sp>
      <p:pic>
        <p:nvPicPr>
          <p:cNvPr id="7" name="Θέση περιεχομένου 6" descr="Μπακάλικο"/>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788024" y="1685966"/>
            <a:ext cx="3753818" cy="4354429"/>
          </a:xfrm>
        </p:spPr>
      </p:pic>
      <p:sp>
        <p:nvSpPr>
          <p:cNvPr id="5" name="TextBox 4"/>
          <p:cNvSpPr txBox="1"/>
          <p:nvPr/>
        </p:nvSpPr>
        <p:spPr>
          <a:xfrm>
            <a:off x="4139952" y="5589240"/>
            <a:ext cx="616189" cy="360040"/>
          </a:xfrm>
          <a:prstGeom prst="rect">
            <a:avLst/>
          </a:prstGeom>
        </p:spPr>
        <p:txBody>
          <a:bodyPr vert="horz" wrap="square" lIns="91440" tIns="45720" rIns="91440" bIns="45720" rtlCol="0" anchor="ctr">
            <a:noAutofit/>
          </a:bodyPr>
          <a:lstStyle/>
          <a:p>
            <a:pPr algn="r"/>
            <a:r>
              <a:rPr lang="el-GR" b="1" dirty="0" smtClean="0">
                <a:latin typeface="+mj-lt"/>
              </a:rPr>
              <a:t>[19]</a:t>
            </a:r>
          </a:p>
        </p:txBody>
      </p:sp>
    </p:spTree>
    <p:custDataLst>
      <p:tags r:id="rId1"/>
    </p:custDataLst>
    <p:extLst>
      <p:ext uri="{BB962C8B-B14F-4D97-AF65-F5344CB8AC3E}">
        <p14:creationId xmlns:p14="http://schemas.microsoft.com/office/powerpoint/2010/main" val="3535905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Παράδειγμα: Γωνιά του Μπακάλικου </a:t>
            </a:r>
            <a:r>
              <a:rPr lang="el-GR" dirty="0" smtClean="0"/>
              <a:t>(2/2</a:t>
            </a:r>
            <a:r>
              <a:rPr lang="el-GR" dirty="0"/>
              <a:t>)</a:t>
            </a:r>
          </a:p>
        </p:txBody>
      </p:sp>
      <p:sp>
        <p:nvSpPr>
          <p:cNvPr id="8" name="Θέση κειμένου 7"/>
          <p:cNvSpPr>
            <a:spLocks noGrp="1"/>
          </p:cNvSpPr>
          <p:nvPr>
            <p:ph type="body" idx="1"/>
          </p:nvPr>
        </p:nvSpPr>
        <p:spPr>
          <a:xfrm>
            <a:off x="457199" y="1556792"/>
            <a:ext cx="8363273" cy="783778"/>
          </a:xfrm>
        </p:spPr>
        <p:txBody>
          <a:bodyPr>
            <a:noAutofit/>
          </a:bodyPr>
          <a:lstStyle/>
          <a:p>
            <a:pPr>
              <a:lnSpc>
                <a:spcPct val="120000"/>
              </a:lnSpc>
            </a:pPr>
            <a:r>
              <a:rPr lang="el-GR" altLang="el-GR" sz="2200" dirty="0"/>
              <a:t>Αργότερα προσθέτει σταδιακά και ανάλογα με τα ενδιαφέροντα των μικρών μαθητών</a:t>
            </a:r>
            <a:r>
              <a:rPr lang="el-GR" altLang="el-GR" sz="2200" dirty="0" smtClean="0"/>
              <a:t>:</a:t>
            </a:r>
            <a:endParaRPr lang="el-GR" altLang="el-GR" sz="2200" dirty="0"/>
          </a:p>
        </p:txBody>
      </p:sp>
      <p:sp>
        <p:nvSpPr>
          <p:cNvPr id="3" name="Θέση περιεχομένου 2"/>
          <p:cNvSpPr>
            <a:spLocks noGrp="1"/>
          </p:cNvSpPr>
          <p:nvPr>
            <p:ph sz="half" idx="2"/>
          </p:nvPr>
        </p:nvSpPr>
        <p:spPr>
          <a:xfrm>
            <a:off x="457200" y="2340570"/>
            <a:ext cx="4040188" cy="3879280"/>
          </a:xfrm>
        </p:spPr>
        <p:txBody>
          <a:bodyPr>
            <a:normAutofit lnSpcReduction="10000"/>
          </a:bodyPr>
          <a:lstStyle/>
          <a:p>
            <a:pPr algn="just"/>
            <a:r>
              <a:rPr lang="el-GR" altLang="el-GR" sz="2200" dirty="0" smtClean="0"/>
              <a:t>επιγραφή καταστήματος </a:t>
            </a:r>
          </a:p>
          <a:p>
            <a:pPr algn="just"/>
            <a:r>
              <a:rPr lang="el-GR" altLang="el-GR" sz="2200" dirty="0" smtClean="0"/>
              <a:t>σακούλες με το λογότυπο</a:t>
            </a:r>
          </a:p>
          <a:p>
            <a:pPr algn="just"/>
            <a:r>
              <a:rPr lang="el-GR" altLang="el-GR" sz="2200" dirty="0" smtClean="0"/>
              <a:t>τιμοκατάλογο</a:t>
            </a:r>
          </a:p>
          <a:p>
            <a:pPr algn="just"/>
            <a:r>
              <a:rPr lang="el-GR" altLang="el-GR" sz="2200" dirty="0" smtClean="0"/>
              <a:t>λίστες αγορών</a:t>
            </a:r>
          </a:p>
          <a:p>
            <a:pPr algn="just"/>
            <a:r>
              <a:rPr lang="el-GR" altLang="el-GR" sz="2200" dirty="0" smtClean="0"/>
              <a:t>αποδείξεις πληρωμής</a:t>
            </a:r>
          </a:p>
          <a:p>
            <a:pPr algn="just"/>
            <a:r>
              <a:rPr lang="el-GR" altLang="el-GR" sz="2200" dirty="0" smtClean="0"/>
              <a:t>διαφημιστικές αφίσες</a:t>
            </a:r>
          </a:p>
          <a:p>
            <a:pPr algn="just"/>
            <a:r>
              <a:rPr lang="el-GR" altLang="el-GR" sz="2200" dirty="0"/>
              <a:t>χρήματα </a:t>
            </a:r>
            <a:r>
              <a:rPr lang="el-GR" altLang="el-GR" sz="2200" dirty="0" smtClean="0"/>
              <a:t>συναλλαγής </a:t>
            </a:r>
          </a:p>
          <a:p>
            <a:r>
              <a:rPr lang="el-GR" altLang="el-GR" sz="2200" dirty="0" smtClean="0"/>
              <a:t>προτεινόμενα μενού</a:t>
            </a:r>
          </a:p>
          <a:p>
            <a:r>
              <a:rPr lang="el-GR" altLang="el-GR" sz="2200" dirty="0" smtClean="0"/>
              <a:t>φυλλάδια </a:t>
            </a:r>
            <a:r>
              <a:rPr lang="el-GR" altLang="el-GR" sz="2200" dirty="0"/>
              <a:t>προσφορών</a:t>
            </a:r>
          </a:p>
          <a:p>
            <a:r>
              <a:rPr lang="el-GR" altLang="el-GR" sz="2200" dirty="0"/>
              <a:t>έντυπες διαφημίσεις</a:t>
            </a:r>
          </a:p>
          <a:p>
            <a:pPr algn="just"/>
            <a:endParaRPr lang="el-GR" altLang="el-GR" sz="2200" dirty="0"/>
          </a:p>
          <a:p>
            <a:pPr algn="just"/>
            <a:endParaRPr lang="el-GR" altLang="el-GR" sz="2200" dirty="0" smtClean="0"/>
          </a:p>
          <a:p>
            <a:endParaRPr lang="el-GR" sz="2200" dirty="0"/>
          </a:p>
        </p:txBody>
      </p:sp>
      <p:sp>
        <p:nvSpPr>
          <p:cNvPr id="10" name="Θέση περιεχομένου 9"/>
          <p:cNvSpPr>
            <a:spLocks noGrp="1"/>
          </p:cNvSpPr>
          <p:nvPr>
            <p:ph sz="quarter" idx="4"/>
          </p:nvPr>
        </p:nvSpPr>
        <p:spPr>
          <a:xfrm>
            <a:off x="4645025" y="2340570"/>
            <a:ext cx="4041775" cy="3879280"/>
          </a:xfrm>
        </p:spPr>
        <p:txBody>
          <a:bodyPr>
            <a:normAutofit/>
          </a:bodyPr>
          <a:lstStyle/>
          <a:p>
            <a:r>
              <a:rPr lang="el-GR" altLang="el-GR" sz="2200" dirty="0" smtClean="0"/>
              <a:t>πρόσληψη </a:t>
            </a:r>
            <a:r>
              <a:rPr lang="el-GR" altLang="el-GR" sz="2200" dirty="0"/>
              <a:t>προσωπικού</a:t>
            </a:r>
          </a:p>
          <a:p>
            <a:r>
              <a:rPr lang="el-GR" altLang="el-GR" sz="2200" dirty="0"/>
              <a:t>καμπάνιες υγιεινής διατροφής</a:t>
            </a:r>
          </a:p>
          <a:p>
            <a:endParaRPr lang="el-GR" sz="2200" dirty="0"/>
          </a:p>
        </p:txBody>
      </p:sp>
      <p:pic>
        <p:nvPicPr>
          <p:cNvPr id="11" name="Picture 5" descr="Μπακάλικο με ταμπελάκια"/>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761832" y="3483546"/>
            <a:ext cx="3835238" cy="246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6411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Κατανομή αναγνωστικού υλικού (1/2)</a:t>
            </a:r>
            <a:endParaRPr lang="el-GR" dirty="0"/>
          </a:p>
        </p:txBody>
      </p:sp>
      <p:sp>
        <p:nvSpPr>
          <p:cNvPr id="3" name="Θέση περιεχομένου 2"/>
          <p:cNvSpPr>
            <a:spLocks noGrp="1"/>
          </p:cNvSpPr>
          <p:nvPr>
            <p:ph idx="1"/>
          </p:nvPr>
        </p:nvSpPr>
        <p:spPr/>
        <p:txBody>
          <a:bodyPr>
            <a:noAutofit/>
          </a:bodyPr>
          <a:lstStyle/>
          <a:p>
            <a:pPr marL="0" indent="0">
              <a:buNone/>
            </a:pPr>
            <a:r>
              <a:rPr lang="el-GR" sz="3000" dirty="0"/>
              <a:t>Το αναγνωστικό υλικό καλό είναι να κατανέμεται παντού και να είναι συναφές με τις </a:t>
            </a:r>
            <a:r>
              <a:rPr lang="el-GR" sz="3000" b="1" dirty="0"/>
              <a:t>Γωνιές του Νηπιαγωγείου</a:t>
            </a:r>
            <a:r>
              <a:rPr lang="el-GR" sz="3000" dirty="0" smtClean="0"/>
              <a:t>.</a:t>
            </a:r>
          </a:p>
          <a:p>
            <a:pPr marL="0" indent="0">
              <a:buNone/>
            </a:pPr>
            <a:r>
              <a:rPr lang="el-GR" altLang="el-GR" sz="3000" dirty="0"/>
              <a:t>Αφού στις μέρες μας δεν υπάρχει γεγονός που να μην έχει και αναγνωστικές διαστάσεις (π.χ. από τη βόλτα στα μαγαζιά μέχρι το μαγείρεμα ενός φαγητού), ακόμη και όταν υπάρχει η Γωνιά της Γραφής ή η Βιβλιοθήκη, το αναγνωστικό υλικό δεν περιορίζεται μόνο σε αυτές</a:t>
            </a:r>
            <a:r>
              <a:rPr lang="el-GR" altLang="el-GR" sz="3000" dirty="0" smtClean="0"/>
              <a:t>.</a:t>
            </a:r>
            <a:endParaRPr lang="el-GR" sz="3000" dirty="0"/>
          </a:p>
          <a:p>
            <a:endParaRPr lang="el-GR" sz="3000" dirty="0"/>
          </a:p>
        </p:txBody>
      </p:sp>
    </p:spTree>
    <p:extLst>
      <p:ext uri="{BB962C8B-B14F-4D97-AF65-F5344CB8AC3E}">
        <p14:creationId xmlns:p14="http://schemas.microsoft.com/office/powerpoint/2010/main" val="3518889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dirty="0"/>
              <a:t>Κατανομή αναγνωστικού </a:t>
            </a:r>
            <a:r>
              <a:rPr lang="el-GR" dirty="0" smtClean="0"/>
              <a:t>υλικού (2/2)</a:t>
            </a:r>
            <a:endParaRPr lang="el-GR" dirty="0"/>
          </a:p>
        </p:txBody>
      </p:sp>
      <p:sp>
        <p:nvSpPr>
          <p:cNvPr id="8" name="Θέση περιεχομένου 7"/>
          <p:cNvSpPr>
            <a:spLocks noGrp="1"/>
          </p:cNvSpPr>
          <p:nvPr>
            <p:ph sz="half" idx="1"/>
          </p:nvPr>
        </p:nvSpPr>
        <p:spPr/>
        <p:txBody>
          <a:bodyPr>
            <a:normAutofit/>
          </a:bodyPr>
          <a:lstStyle/>
          <a:p>
            <a:pPr marL="0" indent="0">
              <a:buNone/>
            </a:pPr>
            <a:r>
              <a:rPr lang="el-GR" altLang="el-GR" dirty="0"/>
              <a:t>Γι’ αυτό και καλό είναι να μην υπάρχουν γωνιές χωρίς αναγνωστικό υλικό</a:t>
            </a:r>
            <a:r>
              <a:rPr lang="el-GR" altLang="el-GR" dirty="0" smtClean="0"/>
              <a:t>.</a:t>
            </a:r>
          </a:p>
          <a:p>
            <a:pPr marL="0" indent="0">
              <a:buNone/>
            </a:pPr>
            <a:r>
              <a:rPr lang="el-GR" altLang="el-GR" dirty="0" smtClean="0"/>
              <a:t> </a:t>
            </a:r>
          </a:p>
        </p:txBody>
      </p:sp>
      <p:pic>
        <p:nvPicPr>
          <p:cNvPr id="5" name="Picture 7" descr="Γραμματοκιβώτι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3034779"/>
            <a:ext cx="3597221" cy="327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Γραμματόσημα"/>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576805" y="1700808"/>
            <a:ext cx="4038600" cy="116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Γράμματα"/>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4190" y="3393029"/>
            <a:ext cx="4047455" cy="212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18573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smtClean="0"/>
              <a:t>Η περίπτωση του κουκλόσπιτου</a:t>
            </a:r>
            <a:endParaRPr lang="el-GR" dirty="0"/>
          </a:p>
        </p:txBody>
      </p:sp>
      <p:sp>
        <p:nvSpPr>
          <p:cNvPr id="8" name="Θέση περιεχομένου 7"/>
          <p:cNvSpPr>
            <a:spLocks noGrp="1"/>
          </p:cNvSpPr>
          <p:nvPr>
            <p:ph sz="half" idx="1"/>
          </p:nvPr>
        </p:nvSpPr>
        <p:spPr>
          <a:xfrm>
            <a:off x="457200" y="1600200"/>
            <a:ext cx="4258816" cy="4709120"/>
          </a:xfrm>
        </p:spPr>
        <p:txBody>
          <a:bodyPr>
            <a:noAutofit/>
          </a:bodyPr>
          <a:lstStyle/>
          <a:p>
            <a:pPr marL="0" indent="0">
              <a:buNone/>
            </a:pPr>
            <a:r>
              <a:rPr lang="el-GR" altLang="el-GR" sz="2400" dirty="0"/>
              <a:t>Π</a:t>
            </a:r>
            <a:r>
              <a:rPr lang="el-GR" altLang="el-GR" sz="2400" dirty="0" smtClean="0"/>
              <a:t>αρά </a:t>
            </a:r>
            <a:r>
              <a:rPr lang="el-GR" altLang="el-GR" sz="2400" dirty="0"/>
              <a:t>τις διατυπωμένες αντιρρήσεις για την ύπαρξή του</a:t>
            </a:r>
            <a:r>
              <a:rPr lang="en-US" altLang="el-GR" sz="2400" dirty="0"/>
              <a:t>,</a:t>
            </a:r>
            <a:r>
              <a:rPr lang="el-GR" altLang="el-GR" sz="2400" dirty="0"/>
              <a:t> ιδιαίτερα όταν εξελίσσεται σε καθαρώς ‘κοριτσίστικη’ γωνιά, φιλοξενείται σε αρκετά νηπιαγωγεία. Όμως, ενώ ένα σύγχρονο σπίτι ‘βουλιάζει’ κάτω από το βάρος του έντυπου υλικού, στο Κουκλόσπιτο συγκεντρώνεται πλήθος ειδών νοικοκυροσύνης και καθόλου εντύπων. </a:t>
            </a:r>
          </a:p>
          <a:p>
            <a:endParaRPr lang="el-GR" sz="2400" dirty="0"/>
          </a:p>
        </p:txBody>
      </p:sp>
      <p:pic>
        <p:nvPicPr>
          <p:cNvPr id="5" name="Picture 5" descr="Κουκλόσπιτ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60032" y="1700808"/>
            <a:ext cx="3686630" cy="426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350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Συνάφεια υλικού με τα ενδιαφέροντα </a:t>
            </a:r>
            <a:r>
              <a:rPr lang="el-GR" dirty="0"/>
              <a:t>των </a:t>
            </a:r>
            <a:r>
              <a:rPr lang="el-GR" dirty="0" smtClean="0"/>
              <a:t>παιδιών (1/2)</a:t>
            </a:r>
            <a:endParaRPr lang="el-GR" dirty="0"/>
          </a:p>
        </p:txBody>
      </p:sp>
      <p:sp>
        <p:nvSpPr>
          <p:cNvPr id="4" name="Θέση περιεχομένου 3"/>
          <p:cNvSpPr>
            <a:spLocks noGrp="1"/>
          </p:cNvSpPr>
          <p:nvPr>
            <p:ph sz="half" idx="1"/>
          </p:nvPr>
        </p:nvSpPr>
        <p:spPr/>
        <p:txBody>
          <a:bodyPr>
            <a:noAutofit/>
          </a:bodyPr>
          <a:lstStyle/>
          <a:p>
            <a:pPr marL="0" indent="0">
              <a:buNone/>
            </a:pPr>
            <a:r>
              <a:rPr lang="el-GR" altLang="el-GR" sz="2600" dirty="0"/>
              <a:t>Όλοι μας διαβάζουμε ό,τι μας ενδιαφέρει και ό,τι κυριαρχεί στην καθημερινότητά μας. Τα παιδιά έχουν περισσότερες πιθανότητες να </a:t>
            </a:r>
            <a:r>
              <a:rPr lang="el-GR" altLang="el-GR" sz="2600" dirty="0" smtClean="0"/>
              <a:t>«διαβάσουν» </a:t>
            </a:r>
            <a:r>
              <a:rPr lang="el-GR" altLang="el-GR" sz="2600" dirty="0"/>
              <a:t>ένα φυλλάδιο για τον </a:t>
            </a:r>
            <a:r>
              <a:rPr lang="en-US" altLang="el-GR" sz="2600" dirty="0"/>
              <a:t>Spiderman </a:t>
            </a:r>
            <a:r>
              <a:rPr lang="el-GR" altLang="el-GR" sz="2600" dirty="0"/>
              <a:t>και τον </a:t>
            </a:r>
            <a:r>
              <a:rPr lang="en-US" altLang="el-GR" sz="2600" dirty="0"/>
              <a:t>Superman</a:t>
            </a:r>
            <a:r>
              <a:rPr lang="el-GR" altLang="el-GR" sz="2600" dirty="0"/>
              <a:t> παρά ένα λογαριασμό της ΔΕΗ.</a:t>
            </a:r>
          </a:p>
          <a:p>
            <a:endParaRPr lang="el-GR" sz="2600" dirty="0"/>
          </a:p>
        </p:txBody>
      </p:sp>
      <p:pic>
        <p:nvPicPr>
          <p:cNvPr id="7" name="Picture 2" descr="Φυλλάδια με παιχνίδ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783790" y="1844824"/>
            <a:ext cx="3706256"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65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Συνάφεια υλικού με τα ενδιαφέροντα των </a:t>
            </a:r>
            <a:r>
              <a:rPr lang="el-GR" dirty="0" smtClean="0"/>
              <a:t>παιδιών (2/2)</a:t>
            </a:r>
            <a:endParaRPr lang="el-GR" dirty="0"/>
          </a:p>
        </p:txBody>
      </p:sp>
      <p:sp>
        <p:nvSpPr>
          <p:cNvPr id="3" name="Θέση περιεχομένου 2"/>
          <p:cNvSpPr>
            <a:spLocks noGrp="1"/>
          </p:cNvSpPr>
          <p:nvPr>
            <p:ph sz="half" idx="1"/>
          </p:nvPr>
        </p:nvSpPr>
        <p:spPr>
          <a:xfrm>
            <a:off x="457200" y="1600200"/>
            <a:ext cx="5050904" cy="4525963"/>
          </a:xfrm>
        </p:spPr>
        <p:txBody>
          <a:bodyPr>
            <a:noAutofit/>
          </a:bodyPr>
          <a:lstStyle/>
          <a:p>
            <a:pPr marL="0" indent="0">
              <a:buNone/>
            </a:pPr>
            <a:r>
              <a:rPr lang="el-GR" dirty="0"/>
              <a:t>Συνήθως αυτά που ενδιαφέρουν τα παιδιά, παιχνίδια ή ακόμη και οι διάφορες νοστιμιές, και θα ήθελαν να διαβάσουν, είναι γραμμένα με ‘ξένα’ </a:t>
            </a:r>
            <a:r>
              <a:rPr lang="el-GR" dirty="0" smtClean="0"/>
              <a:t>γράμματα</a:t>
            </a:r>
            <a:r>
              <a:rPr lang="en-US" dirty="0" smtClean="0"/>
              <a:t>.</a:t>
            </a:r>
            <a:endParaRPr lang="el-GR" dirty="0"/>
          </a:p>
          <a:p>
            <a:pPr marL="0" indent="0">
              <a:buNone/>
            </a:pPr>
            <a:r>
              <a:rPr lang="el-GR" dirty="0"/>
              <a:t>Καλό είναι στο σχολείο παρόμοια δείγματα να χρησιμεύουν για την ευαισθητοποίηση των παιδιών στην ύπαρξη δύο αλφαβήτων</a:t>
            </a:r>
            <a:r>
              <a:rPr lang="el-GR" dirty="0" smtClean="0"/>
              <a:t>.</a:t>
            </a:r>
            <a:endParaRPr lang="el-GR" dirty="0"/>
          </a:p>
        </p:txBody>
      </p:sp>
      <p:pic>
        <p:nvPicPr>
          <p:cNvPr id="5" name="Θέση περιεχομένου 4" descr="Happy Hippo"/>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940151" y="1600200"/>
            <a:ext cx="2592289" cy="1249254"/>
          </a:xfrm>
        </p:spPr>
      </p:pic>
      <p:pic>
        <p:nvPicPr>
          <p:cNvPr id="6" name="Εικόνα 5" descr="Playmobil"/>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2159" y="3066493"/>
            <a:ext cx="2376264" cy="2954818"/>
          </a:xfrm>
          <a:prstGeom prst="rect">
            <a:avLst/>
          </a:prstGeom>
        </p:spPr>
      </p:pic>
    </p:spTree>
    <p:custDataLst>
      <p:tags r:id="rId1"/>
    </p:custDataLst>
    <p:extLst>
      <p:ext uri="{BB962C8B-B14F-4D97-AF65-F5344CB8AC3E}">
        <p14:creationId xmlns:p14="http://schemas.microsoft.com/office/powerpoint/2010/main" val="276592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Πότε το πρόγραμμα θεωρείται επιτυχημένο; </a:t>
            </a:r>
            <a:r>
              <a:rPr lang="el-GR" dirty="0" smtClean="0"/>
              <a:t>(2/4</a:t>
            </a:r>
            <a:r>
              <a:rPr lang="el-GR" dirty="0"/>
              <a:t>)</a:t>
            </a:r>
          </a:p>
        </p:txBody>
      </p:sp>
      <p:sp>
        <p:nvSpPr>
          <p:cNvPr id="4" name="Θέση περιεχομένου 3"/>
          <p:cNvSpPr>
            <a:spLocks noGrp="1"/>
          </p:cNvSpPr>
          <p:nvPr>
            <p:ph sz="half" idx="1"/>
          </p:nvPr>
        </p:nvSpPr>
        <p:spPr>
          <a:xfrm>
            <a:off x="457200" y="1600200"/>
            <a:ext cx="3250704" cy="4525963"/>
          </a:xfrm>
        </p:spPr>
        <p:txBody>
          <a:bodyPr/>
          <a:lstStyle/>
          <a:p>
            <a:pPr marL="0" indent="0">
              <a:buNone/>
            </a:pPr>
            <a:r>
              <a:rPr lang="el-GR" altLang="el-GR" dirty="0"/>
              <a:t>Στα αυθόρμητα γραπτά των παιδιών θα λέγαμε ότι φαίνεται όταν βρίσκονται πλέον στη φάση της </a:t>
            </a:r>
            <a:r>
              <a:rPr lang="el-GR" altLang="el-GR" b="1" dirty="0"/>
              <a:t>συλλαβικής </a:t>
            </a:r>
            <a:r>
              <a:rPr lang="el-GR" altLang="el-GR" b="1" dirty="0" smtClean="0"/>
              <a:t>γραφής</a:t>
            </a:r>
            <a:r>
              <a:rPr lang="el-GR" altLang="el-GR" i="1" dirty="0" smtClean="0"/>
              <a:t>…</a:t>
            </a:r>
            <a:endParaRPr lang="el-GR" altLang="el-GR" i="1" dirty="0"/>
          </a:p>
          <a:p>
            <a:endParaRPr lang="el-GR" dirty="0"/>
          </a:p>
        </p:txBody>
      </p:sp>
      <p:pic>
        <p:nvPicPr>
          <p:cNvPr id="7" name="Picture 5" descr="Παιδική ζωγραφιά και παιδική γραφ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tretch/>
        </p:blipFill>
        <p:spPr bwMode="auto">
          <a:xfrm>
            <a:off x="3763036" y="1772816"/>
            <a:ext cx="490864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5026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a:xfrm>
            <a:off x="457200" y="1556792"/>
            <a:ext cx="3610744" cy="4608512"/>
          </a:xfrm>
        </p:spPr>
        <p:txBody>
          <a:bodyPr>
            <a:noAutofit/>
          </a:bodyPr>
          <a:lstStyle/>
          <a:p>
            <a:r>
              <a:rPr lang="el-GR" altLang="el-GR" sz="2600" dirty="0" smtClean="0"/>
              <a:t>… όπου </a:t>
            </a:r>
            <a:r>
              <a:rPr lang="el-GR" altLang="el-GR" sz="2600" dirty="0"/>
              <a:t>τα παιδιά μαθαίνουν να διαβάζουν τους τίτλους ξενόγλωσσων περιοδικών αμφίβολης ποιότητας,  δεν έχουν κανένα νόημα και καλό είναι </a:t>
            </a:r>
            <a:r>
              <a:rPr lang="el-GR" altLang="el-GR" sz="2600" b="1" dirty="0"/>
              <a:t>να αποφεύγονται</a:t>
            </a:r>
            <a:r>
              <a:rPr lang="el-GR" altLang="el-GR" sz="2600" dirty="0"/>
              <a:t>. </a:t>
            </a:r>
          </a:p>
          <a:p>
            <a:endParaRPr lang="el-GR" sz="2600" dirty="0"/>
          </a:p>
        </p:txBody>
      </p:sp>
      <p:sp>
        <p:nvSpPr>
          <p:cNvPr id="6" name="Τίτλος 5"/>
          <p:cNvSpPr>
            <a:spLocks noGrp="1"/>
          </p:cNvSpPr>
          <p:nvPr>
            <p:ph type="title"/>
          </p:nvPr>
        </p:nvSpPr>
        <p:spPr/>
        <p:txBody>
          <a:bodyPr/>
          <a:lstStyle/>
          <a:p>
            <a:r>
              <a:rPr lang="el-GR" altLang="el-GR" dirty="0"/>
              <a:t>Παρόμοιες </a:t>
            </a:r>
            <a:r>
              <a:rPr lang="el-GR" altLang="el-GR" dirty="0" smtClean="0"/>
              <a:t>δραστηριότητες…</a:t>
            </a:r>
            <a:endParaRPr lang="el-GR" dirty="0"/>
          </a:p>
        </p:txBody>
      </p:sp>
      <p:pic>
        <p:nvPicPr>
          <p:cNvPr id="8" name="Picture 5" descr="Ξένα περιοδικά"/>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370586" y="1700808"/>
            <a:ext cx="430931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261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«Φύλλο Εργασίας»</a:t>
            </a:r>
            <a:endParaRPr lang="el-GR" dirty="0"/>
          </a:p>
        </p:txBody>
      </p:sp>
      <p:pic>
        <p:nvPicPr>
          <p:cNvPr id="5" name="Picture 2" descr="Φύλλο εργασίας από το βιβλίο &quot;Λέξη, λέξη είσαι εδώ;&quo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475713" y="1600200"/>
            <a:ext cx="3528392" cy="4525963"/>
          </a:xfrm>
        </p:spPr>
      </p:pic>
      <p:pic>
        <p:nvPicPr>
          <p:cNvPr id="6" name="Picture 3" descr="Εξώφυλλο βιβλίου &quot;Λέξη, λέξη είσαι εδώ;&quot;"/>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bwMode="auto">
          <a:xfrm>
            <a:off x="1115616" y="1573323"/>
            <a:ext cx="3288088"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5733256"/>
            <a:ext cx="645731" cy="360040"/>
          </a:xfrm>
          <a:prstGeom prst="rect">
            <a:avLst/>
          </a:prstGeom>
        </p:spPr>
        <p:txBody>
          <a:bodyPr vert="horz" wrap="square" lIns="91440" tIns="45720" rIns="91440" bIns="45720" rtlCol="0" anchor="ctr">
            <a:noAutofit/>
          </a:bodyPr>
          <a:lstStyle/>
          <a:p>
            <a:r>
              <a:rPr lang="el-GR" b="1" dirty="0" smtClean="0">
                <a:latin typeface="+mj-lt"/>
              </a:rPr>
              <a:t>[20]</a:t>
            </a:r>
          </a:p>
        </p:txBody>
      </p:sp>
      <p:sp>
        <p:nvSpPr>
          <p:cNvPr id="8" name="TextBox 7"/>
          <p:cNvSpPr txBox="1"/>
          <p:nvPr/>
        </p:nvSpPr>
        <p:spPr>
          <a:xfrm>
            <a:off x="7884368" y="5661248"/>
            <a:ext cx="645731" cy="360040"/>
          </a:xfrm>
          <a:prstGeom prst="rect">
            <a:avLst/>
          </a:prstGeom>
        </p:spPr>
        <p:txBody>
          <a:bodyPr vert="horz" wrap="square" lIns="91440" tIns="45720" rIns="91440" bIns="45720" rtlCol="0" anchor="ctr">
            <a:noAutofit/>
          </a:bodyPr>
          <a:lstStyle/>
          <a:p>
            <a:r>
              <a:rPr lang="el-GR" b="1" dirty="0" smtClean="0">
                <a:latin typeface="+mj-lt"/>
              </a:rPr>
              <a:t>[21]</a:t>
            </a:r>
          </a:p>
        </p:txBody>
      </p:sp>
    </p:spTree>
    <p:custDataLst>
      <p:tags r:id="rId1"/>
    </p:custDataLst>
    <p:extLst>
      <p:ext uri="{BB962C8B-B14F-4D97-AF65-F5344CB8AC3E}">
        <p14:creationId xmlns:p14="http://schemas.microsoft.com/office/powerpoint/2010/main" val="465331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Autofit/>
          </a:bodyPr>
          <a:lstStyle/>
          <a:p>
            <a:r>
              <a:rPr lang="el-GR" dirty="0" smtClean="0"/>
              <a:t>Πολλαπλή στόχευση του υλικού</a:t>
            </a:r>
            <a:endParaRPr lang="el-GR" dirty="0"/>
          </a:p>
        </p:txBody>
      </p:sp>
      <p:sp>
        <p:nvSpPr>
          <p:cNvPr id="8" name="Θέση περιεχομένου 7"/>
          <p:cNvSpPr>
            <a:spLocks noGrp="1"/>
          </p:cNvSpPr>
          <p:nvPr>
            <p:ph sz="half" idx="1"/>
          </p:nvPr>
        </p:nvSpPr>
        <p:spPr>
          <a:xfrm>
            <a:off x="457200" y="1600201"/>
            <a:ext cx="4042792" cy="1684784"/>
          </a:xfrm>
        </p:spPr>
        <p:txBody>
          <a:bodyPr>
            <a:normAutofit lnSpcReduction="10000"/>
          </a:bodyPr>
          <a:lstStyle/>
          <a:p>
            <a:pPr marL="0" indent="0">
              <a:buNone/>
            </a:pPr>
            <a:r>
              <a:rPr lang="el-GR" altLang="el-GR" sz="2600" dirty="0"/>
              <a:t>Το αναγνωστικό υλικό οφείλει να εξυπηρετεί </a:t>
            </a:r>
            <a:r>
              <a:rPr lang="el-GR" altLang="el-GR" sz="2600" b="1" dirty="0"/>
              <a:t>πολλούς και διαφορετικούς αναγνωστικούς </a:t>
            </a:r>
            <a:r>
              <a:rPr lang="el-GR" altLang="el-GR" sz="2600" b="1" dirty="0" smtClean="0"/>
              <a:t>στόχους</a:t>
            </a:r>
            <a:endParaRPr lang="el-GR" altLang="el-GR" sz="2600" b="1" dirty="0"/>
          </a:p>
        </p:txBody>
      </p:sp>
      <p:sp>
        <p:nvSpPr>
          <p:cNvPr id="2" name="Θέση περιεχομένου 1"/>
          <p:cNvSpPr>
            <a:spLocks noGrp="1"/>
          </p:cNvSpPr>
          <p:nvPr>
            <p:ph sz="half" idx="2"/>
          </p:nvPr>
        </p:nvSpPr>
        <p:spPr/>
        <p:txBody>
          <a:bodyPr>
            <a:normAutofit lnSpcReduction="10000"/>
          </a:bodyPr>
          <a:lstStyle/>
          <a:p>
            <a:pPr marL="0" indent="0">
              <a:buNone/>
            </a:pPr>
            <a:r>
              <a:rPr lang="el-GR" altLang="el-GR" dirty="0"/>
              <a:t>Ως κατάκτηση του </a:t>
            </a:r>
            <a:r>
              <a:rPr lang="el-GR" altLang="el-GR" b="1" dirty="0"/>
              <a:t>λεκτικού γραμματισμού </a:t>
            </a:r>
            <a:r>
              <a:rPr lang="el-GR" altLang="el-GR" dirty="0"/>
              <a:t>δεν νοείται μόνο η γνώση των γραμμάτων. Απαιτείται ένα πλήθος διαφορετικών γνώσεων, από τη φορά του γραπτού λόγου μέχρι τη γνωριμία και τις διαφορές στην </a:t>
            </a:r>
            <a:r>
              <a:rPr lang="el-GR" altLang="el-GR" dirty="0" smtClean="0"/>
              <a:t>«ανάγνωση» </a:t>
            </a:r>
            <a:r>
              <a:rPr lang="el-GR" altLang="el-GR" dirty="0"/>
              <a:t>διαφόρων εντύπων.</a:t>
            </a:r>
            <a:endParaRPr lang="el-GR" dirty="0"/>
          </a:p>
          <a:p>
            <a:endParaRPr lang="el-GR" dirty="0"/>
          </a:p>
        </p:txBody>
      </p:sp>
      <p:pic>
        <p:nvPicPr>
          <p:cNvPr id="6" name="Picture 3" descr="Νηπιαγωγός δείχνει υλικό"/>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3284985"/>
            <a:ext cx="3240360" cy="265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53521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Κ</a:t>
            </a:r>
            <a:r>
              <a:rPr lang="el-GR" dirty="0" smtClean="0"/>
              <a:t>ατηγορίες αναγνωστικού </a:t>
            </a:r>
            <a:r>
              <a:rPr lang="el-GR" dirty="0"/>
              <a:t>υ</a:t>
            </a:r>
            <a:r>
              <a:rPr lang="el-GR" dirty="0" smtClean="0"/>
              <a:t>λικού στο νηπιαγωγείο</a:t>
            </a:r>
            <a:endParaRPr lang="el-GR" dirty="0"/>
          </a:p>
        </p:txBody>
      </p:sp>
      <p:sp>
        <p:nvSpPr>
          <p:cNvPr id="2" name="Θέση περιεχομένου 1"/>
          <p:cNvSpPr>
            <a:spLocks noGrp="1"/>
          </p:cNvSpPr>
          <p:nvPr>
            <p:ph idx="1"/>
          </p:nvPr>
        </p:nvSpPr>
        <p:spPr/>
        <p:txBody>
          <a:bodyPr>
            <a:normAutofit/>
          </a:bodyPr>
          <a:lstStyle/>
          <a:p>
            <a:r>
              <a:rPr lang="el-GR" dirty="0" smtClean="0"/>
              <a:t>Το </a:t>
            </a:r>
            <a:r>
              <a:rPr lang="el-GR" b="1" dirty="0"/>
              <a:t>αυθεντικό</a:t>
            </a:r>
            <a:r>
              <a:rPr lang="el-GR" dirty="0"/>
              <a:t>, </a:t>
            </a:r>
            <a:r>
              <a:rPr lang="el-GR" b="1" dirty="0"/>
              <a:t>πραγματικό </a:t>
            </a:r>
            <a:r>
              <a:rPr lang="el-GR" dirty="0"/>
              <a:t>αναγνωστικό υλικό</a:t>
            </a:r>
            <a:r>
              <a:rPr lang="el-GR" b="1" dirty="0"/>
              <a:t> </a:t>
            </a:r>
            <a:r>
              <a:rPr lang="el-GR" dirty="0"/>
              <a:t>που υπάρχει και χρησιμοποιείται εκτός σχολείου.</a:t>
            </a:r>
          </a:p>
          <a:p>
            <a:r>
              <a:rPr lang="el-GR" dirty="0" smtClean="0"/>
              <a:t>Υλικό</a:t>
            </a:r>
            <a:r>
              <a:rPr lang="el-GR" b="1" dirty="0" smtClean="0"/>
              <a:t> </a:t>
            </a:r>
            <a:r>
              <a:rPr lang="el-GR" b="1" dirty="0"/>
              <a:t>φτιαγμένο από τη νηπιαγωγό</a:t>
            </a:r>
            <a:r>
              <a:rPr lang="el-GR" dirty="0"/>
              <a:t>, για να εξυπηρετηθούν οι ιδιαίτερες ανάγκες της τάξης.</a:t>
            </a:r>
          </a:p>
          <a:p>
            <a:r>
              <a:rPr lang="el-GR" dirty="0" smtClean="0"/>
              <a:t>Υλικό </a:t>
            </a:r>
            <a:r>
              <a:rPr lang="el-GR" dirty="0"/>
              <a:t>είτε </a:t>
            </a:r>
            <a:r>
              <a:rPr lang="el-GR" b="1" dirty="0"/>
              <a:t>φτιαγμένο από τα παιδιά </a:t>
            </a:r>
            <a:r>
              <a:rPr lang="el-GR" dirty="0"/>
              <a:t>είτε με τη συμβολή των παιδιών.</a:t>
            </a:r>
          </a:p>
          <a:p>
            <a:endParaRPr lang="el-GR" dirty="0"/>
          </a:p>
        </p:txBody>
      </p:sp>
    </p:spTree>
    <p:extLst>
      <p:ext uri="{BB962C8B-B14F-4D97-AF65-F5344CB8AC3E}">
        <p14:creationId xmlns:p14="http://schemas.microsoft.com/office/powerpoint/2010/main" val="3542715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a:t>
            </a:r>
            <a:r>
              <a:rPr lang="el-GR" dirty="0" smtClean="0"/>
              <a:t>υλικό (1/8)</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sz="2700" dirty="0"/>
              <a:t>Πιο πολύ και από οτιδήποτε άλλο, τα παιδιά μαθαίνουν να διαβάζουν μέσα από το πραγματικό έντυπο υλικό.</a:t>
            </a:r>
          </a:p>
          <a:p>
            <a:pPr marL="0" indent="0">
              <a:buNone/>
            </a:pPr>
            <a:endParaRPr lang="el-GR" sz="2700" dirty="0"/>
          </a:p>
          <a:p>
            <a:pPr marL="0" indent="0">
              <a:buNone/>
            </a:pPr>
            <a:endParaRPr lang="el-GR" sz="2700" dirty="0"/>
          </a:p>
        </p:txBody>
      </p:sp>
      <p:sp>
        <p:nvSpPr>
          <p:cNvPr id="8" name="Θέση περιεχομένου 7"/>
          <p:cNvSpPr>
            <a:spLocks noGrp="1"/>
          </p:cNvSpPr>
          <p:nvPr>
            <p:ph sz="half" idx="2"/>
          </p:nvPr>
        </p:nvSpPr>
        <p:spPr/>
        <p:txBody>
          <a:bodyPr>
            <a:noAutofit/>
          </a:bodyPr>
          <a:lstStyle/>
          <a:p>
            <a:pPr marL="0" indent="0">
              <a:buNone/>
            </a:pPr>
            <a:r>
              <a:rPr lang="el-GR" sz="2700" dirty="0"/>
              <a:t>Ο λογαριασμός του ΟΤΕ που θα πληρώσει το σχολείο, το διαφημιστικό έντυπο που θα φτάσει σε αυτό, η πρωινή εφημερίδα, η απόδειξη του σούπερ </a:t>
            </a:r>
            <a:r>
              <a:rPr lang="el-GR" sz="2700" dirty="0" err="1"/>
              <a:t>μάρκετ</a:t>
            </a:r>
            <a:r>
              <a:rPr lang="el-GR" sz="2700" dirty="0"/>
              <a:t>, το θεατρικό της γιορτής, κ.λπ. θα αποτελέσουν το πραγματικό υλικό που θα διαβάσουν τα </a:t>
            </a:r>
            <a:r>
              <a:rPr lang="el-GR" sz="2700" dirty="0" smtClean="0"/>
              <a:t>παιδιά.</a:t>
            </a:r>
            <a:endParaRPr lang="el-GR" sz="2700" dirty="0"/>
          </a:p>
        </p:txBody>
      </p:sp>
      <p:pic>
        <p:nvPicPr>
          <p:cNvPr id="12290" name="Picture 2" descr="http://www.neo2.gr/image/image_gallery?uuid=67e79303-83d7-4d68-a9a6-b315d92eba5e&amp;groupId=12202&amp;t=131003994963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552" y="3933056"/>
            <a:ext cx="2952328" cy="23089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37370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υλικό </a:t>
            </a:r>
            <a:r>
              <a:rPr lang="el-GR" dirty="0" smtClean="0"/>
              <a:t>(2/8</a:t>
            </a:r>
            <a:r>
              <a:rPr lang="el-GR" dirty="0"/>
              <a:t>)</a:t>
            </a:r>
          </a:p>
        </p:txBody>
      </p:sp>
      <p:sp>
        <p:nvSpPr>
          <p:cNvPr id="3" name="Θέση περιεχομένου 2"/>
          <p:cNvSpPr>
            <a:spLocks noGrp="1"/>
          </p:cNvSpPr>
          <p:nvPr>
            <p:ph idx="1"/>
          </p:nvPr>
        </p:nvSpPr>
        <p:spPr/>
        <p:txBody>
          <a:bodyPr>
            <a:normAutofit fontScale="92500" lnSpcReduction="10000"/>
          </a:bodyPr>
          <a:lstStyle/>
          <a:p>
            <a:pPr marL="0" indent="0">
              <a:lnSpc>
                <a:spcPct val="110000"/>
              </a:lnSpc>
              <a:buNone/>
            </a:pPr>
            <a:r>
              <a:rPr lang="el-GR" dirty="0"/>
              <a:t>Πιο πολύ και από οτιδήποτε άλλο, τα παιδιά μαθαίνουν να διαβάζουν μέσα από το πραγματικό έντυπο υλικό.</a:t>
            </a:r>
          </a:p>
          <a:p>
            <a:pPr marL="0" indent="0">
              <a:lnSpc>
                <a:spcPct val="110000"/>
              </a:lnSpc>
              <a:buNone/>
            </a:pPr>
            <a:r>
              <a:rPr lang="el-GR" dirty="0"/>
              <a:t>Ο λογαριασμός του ΟΤΕ που θα πληρώσει το σχολείο, το διαφημιστικό έντυπο που θα φτάσει σε αυτό, η πρωινή εφημερίδα, η απόδειξη του σούπερ </a:t>
            </a:r>
            <a:r>
              <a:rPr lang="el-GR" dirty="0" err="1"/>
              <a:t>μάρκετ</a:t>
            </a:r>
            <a:r>
              <a:rPr lang="el-GR" dirty="0"/>
              <a:t>, το θεατρικό της γιορτής, κ.λπ. θα αποτελέσουν το πραγματικό υλικό που θα διαβάσουν τα παιδιά.</a:t>
            </a:r>
          </a:p>
          <a:p>
            <a:pPr marL="0" indent="0">
              <a:lnSpc>
                <a:spcPct val="110000"/>
              </a:lnSpc>
              <a:buNone/>
            </a:pPr>
            <a:endParaRPr lang="el-GR" dirty="0"/>
          </a:p>
        </p:txBody>
      </p:sp>
    </p:spTree>
    <p:extLst>
      <p:ext uri="{BB962C8B-B14F-4D97-AF65-F5344CB8AC3E}">
        <p14:creationId xmlns:p14="http://schemas.microsoft.com/office/powerpoint/2010/main" val="2298701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Το αυθεντικό, πραγματικό υλικό </a:t>
            </a:r>
            <a:r>
              <a:rPr lang="el-GR" dirty="0" smtClean="0"/>
              <a:t>(3/8)</a:t>
            </a:r>
            <a:endParaRPr lang="el-GR" dirty="0"/>
          </a:p>
        </p:txBody>
      </p:sp>
      <p:pic>
        <p:nvPicPr>
          <p:cNvPr id="7" name="Picture 5" descr="Πωλητήριο"/>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504746" y="1614409"/>
            <a:ext cx="4038600" cy="347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Ταμπέλα &quot;Μην αγγίζετε&quo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933" y="1614409"/>
            <a:ext cx="4038600" cy="347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2041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υλικό </a:t>
            </a:r>
            <a:r>
              <a:rPr lang="el-GR" dirty="0" smtClean="0"/>
              <a:t>(4/8)</a:t>
            </a:r>
            <a:endParaRPr lang="el-GR" dirty="0"/>
          </a:p>
        </p:txBody>
      </p:sp>
      <p:sp>
        <p:nvSpPr>
          <p:cNvPr id="3" name="Θέση περιεχομένου 2"/>
          <p:cNvSpPr>
            <a:spLocks noGrp="1"/>
          </p:cNvSpPr>
          <p:nvPr>
            <p:ph sz="half" idx="1"/>
          </p:nvPr>
        </p:nvSpPr>
        <p:spPr>
          <a:xfrm>
            <a:off x="457200" y="1600200"/>
            <a:ext cx="3466728" cy="4525963"/>
          </a:xfrm>
        </p:spPr>
        <p:txBody>
          <a:bodyPr>
            <a:noAutofit/>
          </a:bodyPr>
          <a:lstStyle/>
          <a:p>
            <a:pPr marL="0" indent="0">
              <a:buNone/>
            </a:pPr>
            <a:r>
              <a:rPr lang="el-GR" altLang="el-GR" sz="2700" dirty="0"/>
              <a:t>Άλλωστε στις μέρες μας το αναγνωστικό υλικό που κυκλοφορεί γύρω μας είναι </a:t>
            </a:r>
            <a:r>
              <a:rPr lang="el-GR" altLang="el-GR" sz="2700" b="1" dirty="0"/>
              <a:t>τόσο πλούσιο</a:t>
            </a:r>
            <a:r>
              <a:rPr lang="el-GR" altLang="el-GR" sz="2700" dirty="0"/>
              <a:t>, </a:t>
            </a:r>
            <a:r>
              <a:rPr lang="el-GR" altLang="el-GR" sz="2700" b="1" dirty="0"/>
              <a:t>τόσο φθηνό</a:t>
            </a:r>
            <a:r>
              <a:rPr lang="el-GR" altLang="el-GR" sz="2700" dirty="0"/>
              <a:t> και </a:t>
            </a:r>
            <a:r>
              <a:rPr lang="el-GR" altLang="el-GR" sz="2700" b="1" dirty="0"/>
              <a:t>τόσο ποικίλο</a:t>
            </a:r>
            <a:r>
              <a:rPr lang="el-GR" altLang="el-GR" sz="2700" dirty="0"/>
              <a:t> που σίγουρα θα βρεθεί αυτό που ταιριάζει στις ιδιαιτερότητες κάθε </a:t>
            </a:r>
            <a:r>
              <a:rPr lang="el-GR" altLang="el-GR" sz="2700" dirty="0" smtClean="0"/>
              <a:t>«μαθήματος».</a:t>
            </a:r>
            <a:endParaRPr lang="el-GR" altLang="el-GR" sz="2700" dirty="0"/>
          </a:p>
          <a:p>
            <a:endParaRPr lang="el-GR" sz="2700" dirty="0"/>
          </a:p>
        </p:txBody>
      </p:sp>
      <p:sp>
        <p:nvSpPr>
          <p:cNvPr id="6" name="Θέση περιεχομένου 5"/>
          <p:cNvSpPr>
            <a:spLocks noGrp="1"/>
          </p:cNvSpPr>
          <p:nvPr>
            <p:ph sz="half" idx="2"/>
          </p:nvPr>
        </p:nvSpPr>
        <p:spPr/>
        <p:txBody>
          <a:bodyPr>
            <a:noAutofit/>
          </a:bodyPr>
          <a:lstStyle/>
          <a:p>
            <a:pPr marL="0" indent="0">
              <a:buNone/>
            </a:pPr>
            <a:r>
              <a:rPr lang="el-GR" sz="2700" dirty="0"/>
              <a:t>Ακόμη και για την εκμάθηση των ονομάτων των μαθητών της τάξης, ενδέχεται να χρησιμοποιηθεί μια κατάσταση με τα ονόματα των επιτυχόντων ενός διαγωνισμού και να ζητηθεί από τα παιδιά να κυκλώσουν συγκεκριμένα ονόματα.</a:t>
            </a:r>
          </a:p>
          <a:p>
            <a:endParaRPr lang="el-GR" sz="2700" dirty="0"/>
          </a:p>
        </p:txBody>
      </p:sp>
    </p:spTree>
    <p:extLst>
      <p:ext uri="{BB962C8B-B14F-4D97-AF65-F5344CB8AC3E}">
        <p14:creationId xmlns:p14="http://schemas.microsoft.com/office/powerpoint/2010/main" val="24545885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p:txBody>
          <a:bodyPr>
            <a:normAutofit fontScale="90000"/>
          </a:bodyPr>
          <a:lstStyle/>
          <a:p>
            <a:r>
              <a:rPr lang="el-GR" dirty="0"/>
              <a:t>Το αυθεντικό, πραγματικό υλικό </a:t>
            </a:r>
            <a:r>
              <a:rPr lang="el-GR" dirty="0" smtClean="0"/>
              <a:t>(5/8)</a:t>
            </a:r>
            <a:endParaRPr lang="el-GR" dirty="0"/>
          </a:p>
        </p:txBody>
      </p:sp>
      <p:pic>
        <p:nvPicPr>
          <p:cNvPr id="10" name="Picture 4" descr="Κατάλογος ονομάτων"/>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488139" y="1600199"/>
            <a:ext cx="62389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Κατάλογος ονομάτω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991120" y="1600200"/>
            <a:ext cx="166200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8884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υλικό </a:t>
            </a:r>
            <a:r>
              <a:rPr lang="el-GR" dirty="0" smtClean="0"/>
              <a:t>(6/8)</a:t>
            </a:r>
            <a:endParaRPr lang="el-GR" dirty="0"/>
          </a:p>
        </p:txBody>
      </p:sp>
      <p:pic>
        <p:nvPicPr>
          <p:cNvPr id="11" name="Θέση περιεχομένου 10" descr="Εφημερίδα και λογαριασμός ΔΕΗ"/>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722707" y="1772816"/>
            <a:ext cx="3889585" cy="4026013"/>
          </a:xfrm>
        </p:spPr>
      </p:pic>
      <p:sp>
        <p:nvSpPr>
          <p:cNvPr id="7" name="Θέση περιεχομένου 6"/>
          <p:cNvSpPr>
            <a:spLocks noGrp="1"/>
          </p:cNvSpPr>
          <p:nvPr>
            <p:ph sz="half" idx="1"/>
          </p:nvPr>
        </p:nvSpPr>
        <p:spPr/>
        <p:txBody>
          <a:bodyPr/>
          <a:lstStyle/>
          <a:p>
            <a:pPr marL="0" indent="0">
              <a:buNone/>
            </a:pPr>
            <a:r>
              <a:rPr lang="el-GR" dirty="0"/>
              <a:t>Επιπλέον φαίνεται ότι το ‘μάθημα’ με αυθεντικό υλικό είναι πιο αποτελεσματικό.</a:t>
            </a:r>
          </a:p>
          <a:p>
            <a:pPr marL="0" indent="0">
              <a:buNone/>
            </a:pPr>
            <a:r>
              <a:rPr lang="el-GR" dirty="0"/>
              <a:t>Με το πραγματικό έντυπο υλικό τα παιδιά κατανοούν καλύτερα και διορθώνονται ευκολότερα.</a:t>
            </a:r>
          </a:p>
          <a:p>
            <a:endParaRPr lang="el-GR" dirty="0"/>
          </a:p>
        </p:txBody>
      </p:sp>
    </p:spTree>
    <p:extLst>
      <p:ext uri="{BB962C8B-B14F-4D97-AF65-F5344CB8AC3E}">
        <p14:creationId xmlns:p14="http://schemas.microsoft.com/office/powerpoint/2010/main" val="364892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Πότε το πρόγραμμα θεωρείται επιτυχημένο; </a:t>
            </a:r>
            <a:r>
              <a:rPr lang="el-GR" dirty="0" smtClean="0"/>
              <a:t>(3/4</a:t>
            </a:r>
            <a:r>
              <a:rPr lang="el-GR" dirty="0"/>
              <a:t>)</a:t>
            </a:r>
          </a:p>
        </p:txBody>
      </p:sp>
      <p:sp>
        <p:nvSpPr>
          <p:cNvPr id="3" name="Θέση περιεχομένου 2"/>
          <p:cNvSpPr>
            <a:spLocks noGrp="1"/>
          </p:cNvSpPr>
          <p:nvPr>
            <p:ph sz="half" idx="1"/>
          </p:nvPr>
        </p:nvSpPr>
        <p:spPr/>
        <p:txBody>
          <a:bodyPr/>
          <a:lstStyle/>
          <a:p>
            <a:pPr marL="0" indent="0">
              <a:buNone/>
            </a:pPr>
            <a:r>
              <a:rPr lang="el-GR" dirty="0" smtClean="0"/>
              <a:t>… ή </a:t>
            </a:r>
            <a:r>
              <a:rPr lang="el-GR" dirty="0"/>
              <a:t>της </a:t>
            </a:r>
            <a:r>
              <a:rPr lang="el-GR" b="1" dirty="0"/>
              <a:t>επινενοημένης ορθογραφίας</a:t>
            </a:r>
            <a:r>
              <a:rPr lang="el-GR" dirty="0"/>
              <a:t>.</a:t>
            </a:r>
          </a:p>
          <a:p>
            <a:endParaRPr lang="el-GR" dirty="0"/>
          </a:p>
        </p:txBody>
      </p:sp>
      <p:pic>
        <p:nvPicPr>
          <p:cNvPr id="9" name="Picture 4" descr="Παιδική ζωγραφιά και παιδική γραφή"/>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5696" y="2852936"/>
            <a:ext cx="4038600" cy="272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Παιδική ζωγραφιά και παιδική γραφή"/>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4648200" y="1806444"/>
            <a:ext cx="4038600" cy="37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69827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υλικό </a:t>
            </a:r>
            <a:r>
              <a:rPr lang="el-GR" dirty="0" smtClean="0"/>
              <a:t>(7/8)</a:t>
            </a:r>
            <a:endParaRPr lang="el-GR" dirty="0"/>
          </a:p>
        </p:txBody>
      </p:sp>
      <p:sp>
        <p:nvSpPr>
          <p:cNvPr id="3" name="Θέση περιεχομένου 2"/>
          <p:cNvSpPr>
            <a:spLocks noGrp="1"/>
          </p:cNvSpPr>
          <p:nvPr>
            <p:ph sz="half" idx="1"/>
          </p:nvPr>
        </p:nvSpPr>
        <p:spPr>
          <a:xfrm>
            <a:off x="457200" y="1600200"/>
            <a:ext cx="4690864" cy="4525963"/>
          </a:xfrm>
        </p:spPr>
        <p:txBody>
          <a:bodyPr>
            <a:noAutofit/>
          </a:bodyPr>
          <a:lstStyle/>
          <a:p>
            <a:pPr marL="0" indent="0">
              <a:spcBef>
                <a:spcPts val="600"/>
              </a:spcBef>
              <a:buNone/>
            </a:pPr>
            <a:r>
              <a:rPr lang="el-GR" altLang="el-GR" sz="2400" dirty="0"/>
              <a:t>Για παράδειγμα, όταν ο διδακτικός στόχος είναι </a:t>
            </a:r>
            <a:r>
              <a:rPr lang="el-GR" altLang="el-GR" sz="2400" dirty="0" smtClean="0"/>
              <a:t>να συνειδητοποιήσουν </a:t>
            </a:r>
            <a:r>
              <a:rPr lang="el-GR" altLang="el-GR" sz="2400" dirty="0"/>
              <a:t>τα παιδιά τη διάκριση ανάμεσα στα δύο συμβολικά συστήματα της γραπτής γλώσσας και των μαθηματικών, τα παιδιά καταφέρνουν να διακρίνουν καλύτερα τα γράμματα από τους αριθμούς, όταν ασχολούνται με πραγματικό υλικό παρά όταν τους δίνονται καρτέλες με εγγραφές τυχαίων γραμμάτων και αριθμών</a:t>
            </a:r>
            <a:r>
              <a:rPr lang="el-GR" altLang="el-GR" sz="2400" dirty="0" smtClean="0"/>
              <a:t>.</a:t>
            </a:r>
            <a:endParaRPr lang="el-GR" altLang="el-GR" sz="2400" dirty="0"/>
          </a:p>
        </p:txBody>
      </p:sp>
      <p:pic>
        <p:nvPicPr>
          <p:cNvPr id="5" name="Θέση περιεχομένου 4" descr="Πινακίδες αυτοκινήτου και χρυσός οδηγό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364088" y="1772816"/>
            <a:ext cx="3300346" cy="3901778"/>
          </a:xfrm>
        </p:spPr>
      </p:pic>
    </p:spTree>
    <p:extLst>
      <p:ext uri="{BB962C8B-B14F-4D97-AF65-F5344CB8AC3E}">
        <p14:creationId xmlns:p14="http://schemas.microsoft.com/office/powerpoint/2010/main" val="3988119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αυθεντικό, πραγματικό υλικό </a:t>
            </a:r>
            <a:r>
              <a:rPr lang="el-GR" dirty="0" smtClean="0"/>
              <a:t>(8/8</a:t>
            </a:r>
            <a:r>
              <a:rPr lang="el-GR" dirty="0"/>
              <a:t>)</a:t>
            </a:r>
          </a:p>
        </p:txBody>
      </p:sp>
      <p:sp>
        <p:nvSpPr>
          <p:cNvPr id="3" name="Θέση περιεχομένου 2"/>
          <p:cNvSpPr>
            <a:spLocks noGrp="1"/>
          </p:cNvSpPr>
          <p:nvPr>
            <p:ph sz="half" idx="1"/>
          </p:nvPr>
        </p:nvSpPr>
        <p:spPr>
          <a:xfrm>
            <a:off x="457200" y="1600200"/>
            <a:ext cx="4330824" cy="4525963"/>
          </a:xfrm>
        </p:spPr>
        <p:txBody>
          <a:bodyPr>
            <a:noAutofit/>
          </a:bodyPr>
          <a:lstStyle/>
          <a:p>
            <a:pPr marL="0" indent="0">
              <a:buNone/>
            </a:pPr>
            <a:r>
              <a:rPr lang="el-GR" altLang="el-GR" sz="2600" dirty="0"/>
              <a:t>Το σχολείο προετοιμάζει τα παιδιά για να αντιμετωπίσουν τις </a:t>
            </a:r>
            <a:r>
              <a:rPr lang="el-GR" altLang="el-GR" sz="2600" b="1" dirty="0"/>
              <a:t>πραγματικές συνθήκες της σύγχρονης ζωής</a:t>
            </a:r>
            <a:r>
              <a:rPr lang="el-GR" altLang="el-GR" sz="2600" dirty="0"/>
              <a:t>. </a:t>
            </a:r>
            <a:endParaRPr lang="el-GR" altLang="el-GR" sz="2600" dirty="0" smtClean="0"/>
          </a:p>
          <a:p>
            <a:pPr marL="0" indent="0">
              <a:buNone/>
            </a:pPr>
            <a:r>
              <a:rPr lang="el-GR" altLang="el-GR" sz="2600" dirty="0" smtClean="0"/>
              <a:t>Π.χ</a:t>
            </a:r>
            <a:r>
              <a:rPr lang="el-GR" altLang="el-GR" sz="2600" dirty="0"/>
              <a:t>. Παιχνίδια με τα χρήματα συνηθίζουν τα παιδιά σε ένα υλικό, και αναγνωστικό, με το οποίο θα έρχονται σε επαφή σε όλη τους τη ζωή.</a:t>
            </a:r>
          </a:p>
          <a:p>
            <a:pPr marL="0" indent="0">
              <a:buNone/>
            </a:pPr>
            <a:endParaRPr lang="el-GR" sz="2600" dirty="0"/>
          </a:p>
        </p:txBody>
      </p:sp>
      <p:pic>
        <p:nvPicPr>
          <p:cNvPr id="12" name="Picture 3" descr="Χρήματα"/>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148064" y="1844824"/>
            <a:ext cx="3438144"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02333" y="5553236"/>
            <a:ext cx="645731" cy="360040"/>
          </a:xfrm>
          <a:prstGeom prst="rect">
            <a:avLst/>
          </a:prstGeom>
        </p:spPr>
        <p:txBody>
          <a:bodyPr vert="horz" wrap="square" lIns="91440" tIns="45720" rIns="91440" bIns="45720" rtlCol="0" anchor="ctr">
            <a:noAutofit/>
          </a:bodyPr>
          <a:lstStyle/>
          <a:p>
            <a:pPr algn="r"/>
            <a:r>
              <a:rPr lang="el-GR" b="1" dirty="0" smtClean="0">
                <a:latin typeface="+mj-lt"/>
              </a:rPr>
              <a:t>[22]</a:t>
            </a:r>
          </a:p>
        </p:txBody>
      </p:sp>
    </p:spTree>
    <p:custDataLst>
      <p:tags r:id="rId1"/>
    </p:custDataLst>
    <p:extLst>
      <p:ext uri="{BB962C8B-B14F-4D97-AF65-F5344CB8AC3E}">
        <p14:creationId xmlns:p14="http://schemas.microsoft.com/office/powerpoint/2010/main" val="1934710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Υλικό φτιαγμένο από τη </a:t>
            </a:r>
            <a:r>
              <a:rPr lang="el-GR" dirty="0" smtClean="0"/>
              <a:t>Νηπιαγωγό</a:t>
            </a:r>
            <a:endParaRPr lang="el-GR" dirty="0"/>
          </a:p>
        </p:txBody>
      </p:sp>
      <p:sp>
        <p:nvSpPr>
          <p:cNvPr id="7" name="Θέση περιεχομένου 6"/>
          <p:cNvSpPr>
            <a:spLocks noGrp="1"/>
          </p:cNvSpPr>
          <p:nvPr>
            <p:ph idx="1"/>
          </p:nvPr>
        </p:nvSpPr>
        <p:spPr/>
        <p:txBody>
          <a:bodyPr>
            <a:normAutofit fontScale="92500" lnSpcReduction="10000"/>
          </a:bodyPr>
          <a:lstStyle/>
          <a:p>
            <a:pPr marL="0" indent="0">
              <a:lnSpc>
                <a:spcPct val="110000"/>
              </a:lnSpc>
              <a:buNone/>
            </a:pPr>
            <a:r>
              <a:rPr lang="el-GR" altLang="el-GR" dirty="0"/>
              <a:t>Αυτό δεν θα πρέπει να είναι ιδιαίτερα πολύ. Η νηπιαγωγός έχει ουσιαστικότερα πράγματα να κάνει από το να ανεβοκατεβάζει Πίνακες (εικόνα + λέξη) για τις διάφορες θεματικές με τις οποίες ασχολείται η τάξη. </a:t>
            </a:r>
            <a:endParaRPr lang="el-GR" altLang="el-GR" dirty="0" smtClean="0"/>
          </a:p>
          <a:p>
            <a:pPr marL="0" indent="0">
              <a:lnSpc>
                <a:spcPct val="110000"/>
              </a:lnSpc>
              <a:buNone/>
            </a:pPr>
            <a:r>
              <a:rPr lang="el-GR" altLang="el-GR" dirty="0" smtClean="0"/>
              <a:t>Το </a:t>
            </a:r>
            <a:r>
              <a:rPr lang="el-GR" altLang="el-GR" dirty="0"/>
              <a:t>υλικό αξίζει τον κόπο να γίνει, αν πρόκειται να υποστεί ‘</a:t>
            </a:r>
            <a:r>
              <a:rPr lang="el-GR" altLang="el-GR" b="1" dirty="0"/>
              <a:t>μεγάλη χρήση</a:t>
            </a:r>
            <a:r>
              <a:rPr lang="el-GR" altLang="el-GR" dirty="0"/>
              <a:t>’ ή είναι </a:t>
            </a:r>
            <a:r>
              <a:rPr lang="el-GR" altLang="el-GR" b="1" dirty="0"/>
              <a:t>ιδιαίτερα σημαντικό</a:t>
            </a:r>
            <a:r>
              <a:rPr lang="el-GR" altLang="el-GR" dirty="0"/>
              <a:t> για την κατάκτηση ενός (αναγνωστικού</a:t>
            </a:r>
            <a:r>
              <a:rPr lang="en-US" altLang="el-GR" dirty="0"/>
              <a:t>)</a:t>
            </a:r>
            <a:r>
              <a:rPr lang="el-GR" altLang="el-GR" dirty="0"/>
              <a:t> στόχου. </a:t>
            </a:r>
          </a:p>
          <a:p>
            <a:pPr>
              <a:lnSpc>
                <a:spcPct val="110000"/>
              </a:lnSpc>
            </a:pPr>
            <a:endParaRPr lang="el-GR" dirty="0"/>
          </a:p>
        </p:txBody>
      </p:sp>
    </p:spTree>
    <p:extLst>
      <p:ext uri="{BB962C8B-B14F-4D97-AF65-F5344CB8AC3E}">
        <p14:creationId xmlns:p14="http://schemas.microsoft.com/office/powerpoint/2010/main" val="802168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Πίνακας με τις αναμείξεις των χρωμάτων "/>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539552" y="1556792"/>
            <a:ext cx="7992888" cy="297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κειμένου 8"/>
          <p:cNvSpPr>
            <a:spLocks noGrp="1"/>
          </p:cNvSpPr>
          <p:nvPr>
            <p:ph type="body" sz="half" idx="2"/>
          </p:nvPr>
        </p:nvSpPr>
        <p:spPr>
          <a:xfrm>
            <a:off x="539552" y="4653136"/>
            <a:ext cx="7992888" cy="1519064"/>
          </a:xfrm>
        </p:spPr>
        <p:txBody>
          <a:bodyPr>
            <a:noAutofit/>
          </a:bodyPr>
          <a:lstStyle/>
          <a:p>
            <a:pPr>
              <a:lnSpc>
                <a:spcPct val="120000"/>
              </a:lnSpc>
            </a:pPr>
            <a:r>
              <a:rPr lang="el-GR" altLang="el-GR" dirty="0"/>
              <a:t>Π.χ. Πίνακας με τις αναμείξεις των χρωμάτων δίπλα στο καβαλέτο. Ειδικά όμως σε αυτόν τον πίνακα η </a:t>
            </a:r>
            <a:r>
              <a:rPr lang="el-GR" altLang="el-GR" b="1" dirty="0"/>
              <a:t>προσθήκη</a:t>
            </a:r>
            <a:r>
              <a:rPr lang="el-GR" altLang="el-GR" dirty="0"/>
              <a:t> των </a:t>
            </a:r>
            <a:r>
              <a:rPr lang="el-GR" altLang="el-GR" b="1" dirty="0"/>
              <a:t>λέξεων</a:t>
            </a:r>
            <a:r>
              <a:rPr lang="el-GR" altLang="el-GR" dirty="0"/>
              <a:t> ΡΟΖ, ΜΩΒ κ.λπ. καθίσταται </a:t>
            </a:r>
            <a:r>
              <a:rPr lang="el-GR" altLang="el-GR" b="1" dirty="0"/>
              <a:t>καταχρηστική</a:t>
            </a:r>
            <a:r>
              <a:rPr lang="el-GR" altLang="el-GR" dirty="0"/>
              <a:t>. Τα παιδιά δεν διαβάζουν τις λέξεις όταν βλέπουν το χρώμα.</a:t>
            </a:r>
          </a:p>
          <a:p>
            <a:pPr>
              <a:lnSpc>
                <a:spcPct val="120000"/>
              </a:lnSpc>
            </a:pPr>
            <a:endParaRPr lang="el-GR" dirty="0"/>
          </a:p>
        </p:txBody>
      </p:sp>
      <p:sp>
        <p:nvSpPr>
          <p:cNvPr id="11" name="Τίτλος 10"/>
          <p:cNvSpPr>
            <a:spLocks noGrp="1"/>
          </p:cNvSpPr>
          <p:nvPr>
            <p:ph type="title"/>
          </p:nvPr>
        </p:nvSpPr>
        <p:spPr/>
        <p:txBody>
          <a:bodyPr>
            <a:normAutofit fontScale="90000"/>
          </a:bodyPr>
          <a:lstStyle/>
          <a:p>
            <a:r>
              <a:rPr lang="el-GR" dirty="0"/>
              <a:t>Υλικό φτιαγμένο από τη </a:t>
            </a:r>
            <a:r>
              <a:rPr lang="el-GR" dirty="0" smtClean="0"/>
              <a:t>νηπιαγωγό (1/3)</a:t>
            </a:r>
            <a:endParaRPr lang="el-GR" dirty="0"/>
          </a:p>
        </p:txBody>
      </p:sp>
    </p:spTree>
    <p:extLst>
      <p:ext uri="{BB962C8B-B14F-4D97-AF65-F5344CB8AC3E}">
        <p14:creationId xmlns:p14="http://schemas.microsoft.com/office/powerpoint/2010/main" val="1879851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normAutofit fontScale="90000"/>
          </a:bodyPr>
          <a:lstStyle/>
          <a:p>
            <a:r>
              <a:rPr lang="el-GR" dirty="0"/>
              <a:t>Υλικό φτιαγμένο από τη νηπιαγωγό </a:t>
            </a:r>
            <a:r>
              <a:rPr lang="el-GR" dirty="0" smtClean="0"/>
              <a:t>(2/3</a:t>
            </a:r>
            <a:r>
              <a:rPr lang="el-GR" dirty="0"/>
              <a:t>)</a:t>
            </a:r>
          </a:p>
        </p:txBody>
      </p:sp>
      <p:sp>
        <p:nvSpPr>
          <p:cNvPr id="6" name="Θέση περιεχομένου 5"/>
          <p:cNvSpPr>
            <a:spLocks noGrp="1"/>
          </p:cNvSpPr>
          <p:nvPr>
            <p:ph sz="half" idx="1"/>
          </p:nvPr>
        </p:nvSpPr>
        <p:spPr/>
        <p:txBody>
          <a:bodyPr/>
          <a:lstStyle/>
          <a:p>
            <a:pPr marL="0" indent="0">
              <a:buNone/>
            </a:pPr>
            <a:r>
              <a:rPr lang="el-GR" altLang="el-GR" dirty="0"/>
              <a:t>Άλλοτε η νηπιαγωγός αναγκάζεται να δημιουργεί η ίδια το δικό της αναγνωστικό υλικό εξαιτίας </a:t>
            </a:r>
            <a:r>
              <a:rPr lang="el-GR" altLang="el-GR" b="1" dirty="0"/>
              <a:t>της ακαταλληλότητας του εκπαιδευτικού υλικού</a:t>
            </a:r>
            <a:r>
              <a:rPr lang="el-GR" altLang="el-GR" dirty="0"/>
              <a:t> που κυκλοφορεί στο εμπόριο.</a:t>
            </a:r>
          </a:p>
          <a:p>
            <a:endParaRPr lang="el-GR" dirty="0"/>
          </a:p>
        </p:txBody>
      </p:sp>
      <p:pic>
        <p:nvPicPr>
          <p:cNvPr id="7" name="Picture 2" descr="Νηπιαγωγό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4008" y="1844824"/>
            <a:ext cx="4038600" cy="3271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74741" y="5157192"/>
            <a:ext cx="645731" cy="360040"/>
          </a:xfrm>
          <a:prstGeom prst="rect">
            <a:avLst/>
          </a:prstGeom>
        </p:spPr>
        <p:txBody>
          <a:bodyPr vert="horz" wrap="square" lIns="91440" tIns="45720" rIns="91440" bIns="45720" rtlCol="0" anchor="ctr">
            <a:noAutofit/>
          </a:bodyPr>
          <a:lstStyle/>
          <a:p>
            <a:pPr algn="r"/>
            <a:r>
              <a:rPr lang="el-GR" b="1" dirty="0" smtClean="0">
                <a:latin typeface="+mj-lt"/>
              </a:rPr>
              <a:t>[23]</a:t>
            </a:r>
          </a:p>
        </p:txBody>
      </p:sp>
    </p:spTree>
    <p:custDataLst>
      <p:tags r:id="rId1"/>
    </p:custDataLst>
    <p:extLst>
      <p:ext uri="{BB962C8B-B14F-4D97-AF65-F5344CB8AC3E}">
        <p14:creationId xmlns:p14="http://schemas.microsoft.com/office/powerpoint/2010/main" val="295962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Υλικό φτιαγμένο από τη νηπιαγωγό </a:t>
            </a:r>
            <a:r>
              <a:rPr lang="el-GR" dirty="0" smtClean="0"/>
              <a:t>(3/3</a:t>
            </a:r>
            <a:r>
              <a:rPr lang="el-GR" dirty="0"/>
              <a:t>)</a:t>
            </a:r>
          </a:p>
        </p:txBody>
      </p:sp>
      <p:sp>
        <p:nvSpPr>
          <p:cNvPr id="5" name="Θέση περιεχομένου 4"/>
          <p:cNvSpPr>
            <a:spLocks noGrp="1"/>
          </p:cNvSpPr>
          <p:nvPr>
            <p:ph sz="half" idx="1"/>
          </p:nvPr>
        </p:nvSpPr>
        <p:spPr/>
        <p:txBody>
          <a:bodyPr>
            <a:normAutofit/>
          </a:bodyPr>
          <a:lstStyle/>
          <a:p>
            <a:pPr marL="0" indent="0">
              <a:buNone/>
            </a:pPr>
            <a:r>
              <a:rPr lang="el-GR" dirty="0"/>
              <a:t>Ο πίνακας του Καιρού </a:t>
            </a:r>
            <a:r>
              <a:rPr lang="el-GR" dirty="0" smtClean="0"/>
              <a:t>«καταστρέφει» </a:t>
            </a:r>
            <a:r>
              <a:rPr lang="el-GR" dirty="0"/>
              <a:t>την αναγνωστική διάσταση, εξαιτίας της ύπαρξης </a:t>
            </a:r>
            <a:r>
              <a:rPr lang="el-GR" b="1" dirty="0"/>
              <a:t>δύο</a:t>
            </a:r>
            <a:r>
              <a:rPr lang="el-GR" dirty="0"/>
              <a:t> </a:t>
            </a:r>
            <a:r>
              <a:rPr lang="el-GR" b="1" dirty="0"/>
              <a:t>κωδίκων</a:t>
            </a:r>
            <a:r>
              <a:rPr lang="el-GR" dirty="0"/>
              <a:t>: λέξη + εικόνα. Τα παιδιά θα δουν την εικόνα και θα γυρίσουν το βέλος εκεί που θέλουν </a:t>
            </a:r>
            <a:r>
              <a:rPr lang="el-GR" b="1" dirty="0"/>
              <a:t>αγνοώντας</a:t>
            </a:r>
            <a:r>
              <a:rPr lang="el-GR" dirty="0"/>
              <a:t> παντελώς τη λέξη.</a:t>
            </a:r>
          </a:p>
          <a:p>
            <a:endParaRPr lang="el-GR" dirty="0"/>
          </a:p>
        </p:txBody>
      </p:sp>
      <p:pic>
        <p:nvPicPr>
          <p:cNvPr id="7" name="Picture 4" descr="ΚΑΙΡΟΣ 4"/>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00808"/>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191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dirty="0"/>
              <a:t>Η νηπιαγωγός προσέχει </a:t>
            </a:r>
            <a:r>
              <a:rPr lang="el-GR" altLang="el-GR" dirty="0" smtClean="0"/>
              <a:t>ώστε…</a:t>
            </a:r>
            <a:endParaRPr lang="el-GR" dirty="0"/>
          </a:p>
        </p:txBody>
      </p:sp>
      <p:sp>
        <p:nvSpPr>
          <p:cNvPr id="5" name="Θέση περιεχομένου 4"/>
          <p:cNvSpPr>
            <a:spLocks noGrp="1"/>
          </p:cNvSpPr>
          <p:nvPr>
            <p:ph sz="half" idx="1"/>
          </p:nvPr>
        </p:nvSpPr>
        <p:spPr/>
        <p:txBody>
          <a:bodyPr>
            <a:noAutofit/>
          </a:bodyPr>
          <a:lstStyle/>
          <a:p>
            <a:pPr marL="0" indent="0">
              <a:buNone/>
            </a:pPr>
            <a:r>
              <a:rPr lang="el-GR" sz="2600" dirty="0" smtClean="0"/>
              <a:t>… να είναι σαφής η διάκριση ανάμεσα στον Πίνακα Αναφοράς που απαιτεί τη </a:t>
            </a:r>
            <a:r>
              <a:rPr lang="el-GR" sz="2600" dirty="0" err="1" smtClean="0"/>
              <a:t>συμ</a:t>
            </a:r>
            <a:r>
              <a:rPr lang="el-GR" sz="2600" dirty="0" smtClean="0"/>
              <a:t>-παρουσία λέξης + εικόνας και θα συμβουλευτούν τα παιδιά για να διαβάσουν, και το αναγνωστικό υλικό που θα τους δοθεί και στο οποίο οφείλει να υπάρχει μόνο λέξη.</a:t>
            </a:r>
          </a:p>
          <a:p>
            <a:pPr marL="0" indent="0">
              <a:buNone/>
            </a:pPr>
            <a:endParaRPr lang="el-GR" sz="2600" dirty="0"/>
          </a:p>
        </p:txBody>
      </p:sp>
      <p:graphicFrame>
        <p:nvGraphicFramePr>
          <p:cNvPr id="9" name="Θέση περιεχομένου 8" descr="Πίνακες Αναφοράς: Εικόνες και Λέξεις.&#10;Αναγνωστικό Υλικό: Λέξεις&#10;"/>
          <p:cNvGraphicFramePr>
            <a:graphicFrameLocks noGrp="1"/>
          </p:cNvGraphicFramePr>
          <p:nvPr>
            <p:ph sz="half" idx="2"/>
            <p:extLst>
              <p:ext uri="{D42A27DB-BD31-4B8C-83A1-F6EECF244321}">
                <p14:modId xmlns:p14="http://schemas.microsoft.com/office/powerpoint/2010/main" val="1222611277"/>
              </p:ext>
            </p:extLst>
          </p:nvPr>
        </p:nvGraphicFramePr>
        <p:xfrm>
          <a:off x="4648200" y="1407402"/>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5948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a:bodyPr>
          <a:lstStyle/>
          <a:p>
            <a:r>
              <a:rPr lang="el-GR" dirty="0" smtClean="0"/>
              <a:t>Παραδείγματα</a:t>
            </a:r>
            <a:endParaRPr lang="el-GR" dirty="0"/>
          </a:p>
        </p:txBody>
      </p:sp>
      <p:sp>
        <p:nvSpPr>
          <p:cNvPr id="8" name="Θέση κειμένου 7"/>
          <p:cNvSpPr>
            <a:spLocks noGrp="1"/>
          </p:cNvSpPr>
          <p:nvPr>
            <p:ph type="body" idx="1"/>
          </p:nvPr>
        </p:nvSpPr>
        <p:spPr>
          <a:xfrm>
            <a:off x="457200" y="1574254"/>
            <a:ext cx="3754760" cy="1134666"/>
          </a:xfrm>
        </p:spPr>
        <p:txBody>
          <a:bodyPr anchor="t">
            <a:noAutofit/>
          </a:bodyPr>
          <a:lstStyle/>
          <a:p>
            <a:r>
              <a:rPr lang="el-GR" altLang="el-GR" sz="2200" b="0" dirty="0"/>
              <a:t>Αυτός είναι σίγουρα ο Πίνακας Αναφοράς των Ονομάτων των μαθητών της τάξης</a:t>
            </a:r>
            <a:r>
              <a:rPr lang="el-GR" altLang="el-GR" sz="2200" b="0" dirty="0" smtClean="0"/>
              <a:t>.</a:t>
            </a:r>
            <a:endParaRPr lang="el-GR" altLang="el-GR" sz="2200" b="0" dirty="0"/>
          </a:p>
        </p:txBody>
      </p:sp>
      <p:sp>
        <p:nvSpPr>
          <p:cNvPr id="10" name="Θέση κειμένου 9"/>
          <p:cNvSpPr>
            <a:spLocks noGrp="1"/>
          </p:cNvSpPr>
          <p:nvPr>
            <p:ph type="body" sz="quarter" idx="3"/>
          </p:nvPr>
        </p:nvSpPr>
        <p:spPr>
          <a:xfrm>
            <a:off x="4645025" y="1574254"/>
            <a:ext cx="4041775" cy="1494706"/>
          </a:xfrm>
        </p:spPr>
        <p:txBody>
          <a:bodyPr>
            <a:noAutofit/>
          </a:bodyPr>
          <a:lstStyle/>
          <a:p>
            <a:r>
              <a:rPr lang="el-GR" altLang="el-GR" sz="2000" b="0" dirty="0"/>
              <a:t>Αυτές είναι οι καρτέλες </a:t>
            </a:r>
            <a:r>
              <a:rPr lang="el-GR" altLang="el-GR" sz="2000" b="0" dirty="0" err="1" smtClean="0"/>
              <a:t>Παρουσιολογίου</a:t>
            </a:r>
            <a:r>
              <a:rPr lang="el-GR" altLang="el-GR" sz="2000" b="0" dirty="0"/>
              <a:t>. Όμως η </a:t>
            </a:r>
            <a:r>
              <a:rPr lang="el-GR" altLang="el-GR" sz="2000" b="0" dirty="0" err="1"/>
              <a:t>συμ</a:t>
            </a:r>
            <a:r>
              <a:rPr lang="el-GR" altLang="el-GR" sz="2000" b="0" dirty="0"/>
              <a:t>-παρουσία λέξης και φωτογραφίας </a:t>
            </a:r>
            <a:r>
              <a:rPr lang="el-GR" altLang="el-GR" sz="2000" b="0" dirty="0" smtClean="0"/>
              <a:t>«ακυρώνει» </a:t>
            </a:r>
            <a:r>
              <a:rPr lang="el-GR" altLang="el-GR" sz="2000" b="0" dirty="0"/>
              <a:t>τον αναγνωστικό τους στόχο.   </a:t>
            </a:r>
          </a:p>
        </p:txBody>
      </p:sp>
      <p:pic>
        <p:nvPicPr>
          <p:cNvPr id="12" name="Picture 5" descr="Πίνακας Αναφοράς Ονομάτ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1" y="3212976"/>
            <a:ext cx="3950395" cy="282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καρτέλες Παρουσιολογίου"/>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bwMode="auto">
          <a:xfrm>
            <a:off x="4645024" y="3212976"/>
            <a:ext cx="3997848" cy="282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9802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altLang="el-GR" dirty="0"/>
              <a:t>Η νηπιαγωγός προσέχει ώστε</a:t>
            </a:r>
            <a:endParaRPr lang="el-GR" dirty="0"/>
          </a:p>
        </p:txBody>
      </p:sp>
      <p:sp>
        <p:nvSpPr>
          <p:cNvPr id="8" name="Θέση περιεχομένου 7"/>
          <p:cNvSpPr>
            <a:spLocks noGrp="1"/>
          </p:cNvSpPr>
          <p:nvPr>
            <p:ph sz="half" idx="1"/>
          </p:nvPr>
        </p:nvSpPr>
        <p:spPr>
          <a:xfrm>
            <a:off x="457200" y="1600201"/>
            <a:ext cx="7859216" cy="2044824"/>
          </a:xfrm>
        </p:spPr>
        <p:txBody>
          <a:bodyPr/>
          <a:lstStyle/>
          <a:p>
            <a:pPr marL="0" indent="0">
              <a:buNone/>
            </a:pPr>
            <a:r>
              <a:rPr lang="el-GR" dirty="0" smtClean="0"/>
              <a:t>… </a:t>
            </a:r>
            <a:r>
              <a:rPr lang="el-GR" b="1" dirty="0" smtClean="0"/>
              <a:t>να </a:t>
            </a:r>
            <a:r>
              <a:rPr lang="el-GR" b="1" dirty="0"/>
              <a:t>αποφεύγεται η </a:t>
            </a:r>
            <a:r>
              <a:rPr lang="el-GR" b="1" dirty="0" err="1"/>
              <a:t>δικωδική</a:t>
            </a:r>
            <a:r>
              <a:rPr lang="el-GR" b="1" dirty="0"/>
              <a:t> εγγραφή</a:t>
            </a:r>
            <a:r>
              <a:rPr lang="el-GR" dirty="0"/>
              <a:t>, που συνήθως έχει τη μορφή εικόνα + λέξη</a:t>
            </a:r>
            <a:r>
              <a:rPr lang="el-GR" dirty="0" smtClean="0"/>
              <a:t>.</a:t>
            </a:r>
          </a:p>
          <a:p>
            <a:endParaRPr lang="el-GR" dirty="0" smtClean="0"/>
          </a:p>
          <a:p>
            <a:endParaRPr lang="el-GR" dirty="0"/>
          </a:p>
        </p:txBody>
      </p:sp>
      <p:graphicFrame>
        <p:nvGraphicFramePr>
          <p:cNvPr id="10" name="Θέση περιεχομένου 9" descr="Εικόνα + Λέξη = Δικωδική εγγραφή&#10;"/>
          <p:cNvGraphicFramePr>
            <a:graphicFrameLocks noGrp="1"/>
          </p:cNvGraphicFramePr>
          <p:nvPr>
            <p:ph sz="half" idx="2"/>
            <p:extLst>
              <p:ext uri="{D42A27DB-BD31-4B8C-83A1-F6EECF244321}">
                <p14:modId xmlns:p14="http://schemas.microsoft.com/office/powerpoint/2010/main" val="1777872080"/>
              </p:ext>
            </p:extLst>
          </p:nvPr>
        </p:nvGraphicFramePr>
        <p:xfrm>
          <a:off x="971600" y="2060848"/>
          <a:ext cx="713913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391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457200" y="1556792"/>
            <a:ext cx="3970784" cy="4608512"/>
          </a:xfrm>
        </p:spPr>
        <p:txBody>
          <a:bodyPr>
            <a:noAutofit/>
          </a:bodyPr>
          <a:lstStyle/>
          <a:p>
            <a:r>
              <a:rPr lang="el-GR" sz="2400" dirty="0"/>
              <a:t>Ας πάρουμε ως παράδειγμα έναν ενήλικο που γνωρίζει ελληνικά, αλλά αγνοεί τα κινέζικα. </a:t>
            </a:r>
            <a:r>
              <a:rPr lang="el-GR" sz="2400" dirty="0" smtClean="0"/>
              <a:t>Σε </a:t>
            </a:r>
            <a:r>
              <a:rPr lang="el-GR" sz="2400" dirty="0"/>
              <a:t>μια </a:t>
            </a:r>
            <a:r>
              <a:rPr lang="el-GR" sz="2400" dirty="0" err="1"/>
              <a:t>ελληνικο</a:t>
            </a:r>
            <a:r>
              <a:rPr lang="el-GR" sz="2400" dirty="0"/>
              <a:t>-κινεζική επιγραφή δεν θα διαβάσει ποτέ τα δεύτερα. </a:t>
            </a:r>
            <a:endParaRPr lang="el-GR" sz="2400" dirty="0" smtClean="0"/>
          </a:p>
          <a:p>
            <a:r>
              <a:rPr lang="el-GR" sz="2400" dirty="0" smtClean="0"/>
              <a:t>Έτσι </a:t>
            </a:r>
            <a:r>
              <a:rPr lang="el-GR" sz="2400" dirty="0"/>
              <a:t>και το παιδί, όταν βλέπει την εικόνα και τη λέξη, δεν αγωνίζεται να διαβάσει τη λέξη. Καταλαβαίνει το νόημα από την εικόνα.</a:t>
            </a:r>
          </a:p>
          <a:p>
            <a:endParaRPr lang="el-GR" sz="2400" dirty="0"/>
          </a:p>
        </p:txBody>
      </p:sp>
      <p:sp>
        <p:nvSpPr>
          <p:cNvPr id="5" name="Τίτλος 4"/>
          <p:cNvSpPr>
            <a:spLocks noGrp="1"/>
          </p:cNvSpPr>
          <p:nvPr>
            <p:ph type="title"/>
          </p:nvPr>
        </p:nvSpPr>
        <p:spPr/>
        <p:txBody>
          <a:bodyPr>
            <a:normAutofit fontScale="90000"/>
          </a:bodyPr>
          <a:lstStyle/>
          <a:p>
            <a:r>
              <a:rPr lang="el-GR" dirty="0" smtClean="0"/>
              <a:t>Παράδειγμα </a:t>
            </a:r>
            <a:r>
              <a:rPr lang="el-GR" dirty="0" err="1" smtClean="0"/>
              <a:t>δικωδικής</a:t>
            </a:r>
            <a:r>
              <a:rPr lang="el-GR" dirty="0" smtClean="0"/>
              <a:t> εγγραφής (1/2)</a:t>
            </a:r>
            <a:endParaRPr lang="el-GR" dirty="0"/>
          </a:p>
        </p:txBody>
      </p:sp>
      <p:pic>
        <p:nvPicPr>
          <p:cNvPr id="7" name="Picture 3" descr="δικωδική εγγραφή"/>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499992" y="1656437"/>
            <a:ext cx="4186808" cy="35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49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3/6/2016 7:16:27 P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4,5,7,6,"/>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11,6,7,5,"/>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11,6,7,5,"/>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11,6,3,5,"/>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6,3,12,5,"/>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5,4,6,"/>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2,3,17410,5,"/>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2,3,3074,5,"/>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2,3,4098,5,"/>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5,6,8,7,11,"/>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7,8,5,11,"/>
</p:tagLst>
</file>

<file path=ppt/tags/tag22.xml><?xml version="1.0" encoding="utf-8"?>
<p:tagLst xmlns:a="http://schemas.openxmlformats.org/drawingml/2006/main" xmlns:r="http://schemas.openxmlformats.org/officeDocument/2006/relationships" xmlns:p="http://schemas.openxmlformats.org/presentationml/2006/main">
  <p:tag name="ZHAW.ACCESSIBILITYADDIN.READINGORDER" val="2,3,22532,5,"/>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2,3,9,5,"/>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2,3,"/>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2,3,4,8,"/>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3,4,7,5,"/>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2,8,3,10,11,"/>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7,8,5,11,12,"/>
</p:tagLst>
</file>

<file path=ppt/tags/tag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2,5,6,7,8,"/>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7,8,2,6,"/>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2,3,8,12290,"/>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2,3,12,5,"/>
</p:tagLst>
</file>

<file path=ppt/tags/tag35.xml><?xml version="1.0" encoding="utf-8"?>
<p:tagLst xmlns:a="http://schemas.openxmlformats.org/drawingml/2006/main" xmlns:r="http://schemas.openxmlformats.org/officeDocument/2006/relationships" xmlns:p="http://schemas.openxmlformats.org/presentationml/2006/main">
  <p:tag name="ZHAW.ACCESSIBILITYADDIN.READINGORDER" val="10,6,7,5,"/>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4,6,11268,5,"/>
</p:tagLst>
</file>

<file path=ppt/tags/tag37.xml><?xml version="1.0" encoding="utf-8"?>
<p:tagLst xmlns:a="http://schemas.openxmlformats.org/drawingml/2006/main" xmlns:r="http://schemas.openxmlformats.org/officeDocument/2006/relationships" xmlns:p="http://schemas.openxmlformats.org/presentationml/2006/main">
  <p:tag name="ZHAW.ACCESSIBILITYADDIN.READINGORDER" val="2,5,21506,6,21508,7,8,"/>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8,9,7,5,"/>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8,9,12,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9,10,"/>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2,3,15,5,"/>
</p:tagLst>
</file>

<file path=ppt/tags/tag41.xml><?xml version="1.0" encoding="utf-8"?>
<p:tagLst xmlns:a="http://schemas.openxmlformats.org/drawingml/2006/main" xmlns:r="http://schemas.openxmlformats.org/officeDocument/2006/relationships" xmlns:p="http://schemas.openxmlformats.org/presentationml/2006/main">
  <p:tag name="ZHAW.ACCESSIBILITYADDIN.READINGORDER" val="3,4,5,6,"/>
</p:tagLst>
</file>

<file path=ppt/tags/tag42.xml><?xml version="1.0" encoding="utf-8"?>
<p:tagLst xmlns:a="http://schemas.openxmlformats.org/drawingml/2006/main" xmlns:r="http://schemas.openxmlformats.org/officeDocument/2006/relationships" xmlns:p="http://schemas.openxmlformats.org/presentationml/2006/main">
  <p:tag name="ZHAW.ACCESSIBILITYADDIN.READINGORDER" val="2,3,11,5,"/>
</p:tagLst>
</file>

<file path=ppt/tags/tag43.xml><?xml version="1.0" encoding="utf-8"?>
<p:tagLst xmlns:a="http://schemas.openxmlformats.org/drawingml/2006/main" xmlns:r="http://schemas.openxmlformats.org/officeDocument/2006/relationships" xmlns:p="http://schemas.openxmlformats.org/presentationml/2006/main">
  <p:tag name="ZHAW.ACCESSIBILITYADDIN.READINGORDER" val="2,3,9,5,"/>
</p:tagLst>
</file>

<file path=ppt/tags/tag44.xml><?xml version="1.0" encoding="utf-8"?>
<p:tagLst xmlns:a="http://schemas.openxmlformats.org/drawingml/2006/main" xmlns:r="http://schemas.openxmlformats.org/officeDocument/2006/relationships" xmlns:p="http://schemas.openxmlformats.org/presentationml/2006/main">
  <p:tag name="ZHAW.ACCESSIBILITYADDIN.READINGORDER" val="2,3,8,9,"/>
</p:tagLst>
</file>

<file path=ppt/tags/tag45.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46.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5,6,12,9,8,16,7,"/>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9,10,8,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9,10,5,6,"/>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5,4,"/>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18,3,19,20,"/>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41794264-0252-4488-92E7-04605583A36A}">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5110</TotalTime>
  <Words>8836</Words>
  <Application>Microsoft Office PowerPoint</Application>
  <PresentationFormat>On-screen Show (4:3)</PresentationFormat>
  <Paragraphs>637</Paragraphs>
  <Slides>204</Slides>
  <Notes>12</Notes>
  <HiddenSlides>0</HiddenSlides>
  <MMClips>0</MMClips>
  <ScaleCrop>false</ScaleCrop>
  <HeadingPairs>
    <vt:vector size="4" baseType="variant">
      <vt:variant>
        <vt:lpstr>Theme</vt:lpstr>
      </vt:variant>
      <vt:variant>
        <vt:i4>1</vt:i4>
      </vt:variant>
      <vt:variant>
        <vt:lpstr>Slide Titles</vt:lpstr>
      </vt:variant>
      <vt:variant>
        <vt:i4>204</vt:i4>
      </vt:variant>
    </vt:vector>
  </HeadingPairs>
  <TitlesOfParts>
    <vt:vector size="205" baseType="lpstr">
      <vt:lpstr>Θέμα του Office</vt:lpstr>
      <vt:lpstr>Διδακτική της Λογοτεχνίας στην Προσχολική Εκπαίδευση</vt:lpstr>
      <vt:lpstr>Σχεδιασμός Προγράμματος για τη Γραπτή Γλώσσα στο Νηπιαγωγείο</vt:lpstr>
      <vt:lpstr>Εισαγωγή</vt:lpstr>
      <vt:lpstr>Μοντέλα Γραμματισμού (1/2)</vt:lpstr>
      <vt:lpstr>Μοντέλα Γραμματισμού (2/2)</vt:lpstr>
      <vt:lpstr>Πώς διαβάζει ο ανθρώπινος εγκέφαλος</vt:lpstr>
      <vt:lpstr>Πότε το πρόγραμμα θεωρείται επιτυχημένο; (1/4)</vt:lpstr>
      <vt:lpstr>Πότε το πρόγραμμα θεωρείται επιτυχημένο; (2/4)</vt:lpstr>
      <vt:lpstr>Πότε το πρόγραμμα θεωρείται επιτυχημένο; (3/4)</vt:lpstr>
      <vt:lpstr>Πότε το πρόγραμμα θεωρείται επιτυχημένο; (4/4)</vt:lpstr>
      <vt:lpstr>Τήρηση φακέλου προόδου</vt:lpstr>
      <vt:lpstr>Μεταβατικές φάσεις των γραπτών του παιδιού</vt:lpstr>
      <vt:lpstr>Μετάβαση… (1/4)</vt:lpstr>
      <vt:lpstr>Μετάβαση… (2/4)</vt:lpstr>
      <vt:lpstr>Μετάβαση… (3/4)</vt:lpstr>
      <vt:lpstr>Μετάβαση… (4/4)</vt:lpstr>
      <vt:lpstr>Σε ένα αναγνωστικό πρόγραμμα…</vt:lpstr>
      <vt:lpstr>Τα παιδιά γράφουν (1/6)</vt:lpstr>
      <vt:lpstr>Τα παιδιά γράφουν (2/6)</vt:lpstr>
      <vt:lpstr>Τα παιδιά γράφουν (3/6)</vt:lpstr>
      <vt:lpstr>Τα παιδιά γράφουν (4/6)</vt:lpstr>
      <vt:lpstr>Τα παιδιά γράφουν (5/6)</vt:lpstr>
      <vt:lpstr>Τα παιδιά γράφουν (6/6)</vt:lpstr>
      <vt:lpstr>Η γραφή δεν νοείται μηχανιστικά</vt:lpstr>
      <vt:lpstr>Δείγματα προγραφικών ασκήσεων</vt:lpstr>
      <vt:lpstr>Άσκηση λεπτής κινητικότητας (1/2)</vt:lpstr>
      <vt:lpstr>Άσκηση λεπτής κινητικότητας (2/2)</vt:lpstr>
      <vt:lpstr>«Έτοιμες» λέξεις ή γράμματα (1/2)</vt:lpstr>
      <vt:lpstr>«Έτοιμες» λέξεις ή γράμματα (2/2)</vt:lpstr>
      <vt:lpstr>Γραμμένα από τη νηπιαγωγό (1/2)</vt:lpstr>
      <vt:lpstr>Γραμμένα από τη νηπιαγωγό (2/2)</vt:lpstr>
      <vt:lpstr>«Δια χειρός» παιδιού (1/3)</vt:lpstr>
      <vt:lpstr>«Δια χειρός» παιδιού (2/3)</vt:lpstr>
      <vt:lpstr>«Δια χειρός» παιδιού (3/3)</vt:lpstr>
      <vt:lpstr>Προσοχή! (1/2)</vt:lpstr>
      <vt:lpstr>Προσοχή! (2/2)</vt:lpstr>
      <vt:lpstr>Συμβουλή</vt:lpstr>
      <vt:lpstr>Τα παιδιά διαβάζουν</vt:lpstr>
      <vt:lpstr>Έλεγχος καταλληλόλητας προ-αναγνωστικών ασκήσεων (1/3)</vt:lpstr>
      <vt:lpstr>Έλεγχος καταλληλόλητας προ-αναγνωστικών ασκήσεων (2/3)</vt:lpstr>
      <vt:lpstr>Έλεγχος καταλληλόλητας προ-αναγνωστικών ασκήσεων (3/3)</vt:lpstr>
      <vt:lpstr>Η νηπιαγωγός ενθαρρύνει την προσποίηση ανάγνωσης (1/2)</vt:lpstr>
      <vt:lpstr>Η νηπιαγωγός ενθαρρύνει την προσποίηση ανάγνωσης (2/2)</vt:lpstr>
      <vt:lpstr>Πώς γίνεται όμως τα παιδιά να διαβάζουν με τη συμβατική, ή σχεδόν με τη συμβατική, έννοια της λέξης, όταν δεν ξέρουν ακόμη να διαβάζουν; </vt:lpstr>
      <vt:lpstr>Τα παιδιά διαβάζουν συγκρίνοντας</vt:lpstr>
      <vt:lpstr>Παράδειγμα:  «Βρες τον κρυμμένο θησαυρό» (1/2)</vt:lpstr>
      <vt:lpstr>Παράδειγμα:  «Βρες τον κρυμμένο θησαυρό» (2/2)</vt:lpstr>
      <vt:lpstr>Τα παιδιά διαβάζουν μαντεύοντας</vt:lpstr>
      <vt:lpstr>Παράδειγμα:  Κείμενο με λέξεις που λείπουν </vt:lpstr>
      <vt:lpstr>Τα παιδιά διαβάζουν εκμεταλλευόμενα άλλα σημειωτικά συστήματα</vt:lpstr>
      <vt:lpstr>Παράδειγμα: Λογότυπα</vt:lpstr>
      <vt:lpstr>Βασική αρχή του αναγνωστικού προγράμματος</vt:lpstr>
      <vt:lpstr>Η γραπτή γλώσσα ως όργανο επικοινωνίας (1/2)</vt:lpstr>
      <vt:lpstr>Η γραπτή γλώσσα ως όργανο επικοινωνίας (2/2)</vt:lpstr>
      <vt:lpstr>Κεντρικός άξονας ενός αναγνωστικού προγράμματος</vt:lpstr>
      <vt:lpstr>Ποιο από τα δύο θα επιλέξει να διαβάσει το παιδί;</vt:lpstr>
      <vt:lpstr>Ποια από τα δύο θα επιλέξει να «γράψει» το παιδί; </vt:lpstr>
      <vt:lpstr>Η γλώσσα είναι επικοινωνία</vt:lpstr>
      <vt:lpstr>Παράδειγμα: Γράμμα στον Αϊ Βασίλη (1/3) </vt:lpstr>
      <vt:lpstr>Παράδειγμα: Γράμμα στον Αϊ Βασίλη (2/3) </vt:lpstr>
      <vt:lpstr>Παράδειγμα: Γράμμα στον Αϊ Βασίλη (3/3) </vt:lpstr>
      <vt:lpstr>Αναγνωστικό υλικό</vt:lpstr>
      <vt:lpstr>Σε προηγούμενους αιώνες</vt:lpstr>
      <vt:lpstr>Λίγο αργότερα</vt:lpstr>
      <vt:lpstr>Στις μέρες μας</vt:lpstr>
      <vt:lpstr>Στο σχολείο το αναγνωστικό υλικό οφείλει να είναι πλούσιο</vt:lpstr>
      <vt:lpstr>Με μέτρο!</vt:lpstr>
      <vt:lpstr>Συστηματική ενασχόληση με το υλικό</vt:lpstr>
      <vt:lpstr>Πραγματικός σκοπός γραπτού λόγου (1/3)</vt:lpstr>
      <vt:lpstr>Πραγματικός σκοπός γραπτού λόγου (2/3)</vt:lpstr>
      <vt:lpstr>Πραγματικός σκοπός γραπτού λόγου (3/3)</vt:lpstr>
      <vt:lpstr>Σταδιακή διάθεση του υλικού</vt:lpstr>
      <vt:lpstr>Παράδειγμα: Γωνιά του Μπακάλικου (1/2)</vt:lpstr>
      <vt:lpstr>Παράδειγμα: Γωνιά του Μπακάλικου (2/2)</vt:lpstr>
      <vt:lpstr>Κατανομή αναγνωστικού υλικού (1/2)</vt:lpstr>
      <vt:lpstr>Κατανομή αναγνωστικού υλικού (2/2)</vt:lpstr>
      <vt:lpstr>Η περίπτωση του κουκλόσπιτου</vt:lpstr>
      <vt:lpstr>Συνάφεια υλικού με τα ενδιαφέροντα των παιδιών (1/2)</vt:lpstr>
      <vt:lpstr>Συνάφεια υλικού με τα ενδιαφέροντα των παιδιών (2/2)</vt:lpstr>
      <vt:lpstr>Παρόμοιες δραστηριότητες…</vt:lpstr>
      <vt:lpstr>«Φύλλο Εργασίας»</vt:lpstr>
      <vt:lpstr>Πολλαπλή στόχευση του υλικού</vt:lpstr>
      <vt:lpstr>Κατηγορίες αναγνωστικού υλικού στο νηπιαγωγείο</vt:lpstr>
      <vt:lpstr>Το αυθεντικό, πραγματικό υλικό (1/8)</vt:lpstr>
      <vt:lpstr>Το αυθεντικό, πραγματικό υλικό (2/8)</vt:lpstr>
      <vt:lpstr>Το αυθεντικό, πραγματικό υλικό (3/8)</vt:lpstr>
      <vt:lpstr>Το αυθεντικό, πραγματικό υλικό (4/8)</vt:lpstr>
      <vt:lpstr>Το αυθεντικό, πραγματικό υλικό (5/8)</vt:lpstr>
      <vt:lpstr>Το αυθεντικό, πραγματικό υλικό (6/8)</vt:lpstr>
      <vt:lpstr>Το αυθεντικό, πραγματικό υλικό (7/8)</vt:lpstr>
      <vt:lpstr>Το αυθεντικό, πραγματικό υλικό (8/8)</vt:lpstr>
      <vt:lpstr>Υλικό φτιαγμένο από τη Νηπιαγωγό</vt:lpstr>
      <vt:lpstr>Υλικό φτιαγμένο από τη νηπιαγωγό (1/3)</vt:lpstr>
      <vt:lpstr>Υλικό φτιαγμένο από τη νηπιαγωγό (2/3)</vt:lpstr>
      <vt:lpstr>Υλικό φτιαγμένο από τη νηπιαγωγό (3/3)</vt:lpstr>
      <vt:lpstr>Η νηπιαγωγός προσέχει ώστε…</vt:lpstr>
      <vt:lpstr>Παραδείγματα</vt:lpstr>
      <vt:lpstr>Η νηπιαγωγός προσέχει ώστε</vt:lpstr>
      <vt:lpstr>Παράδειγμα δικωδικής εγγραφής (1/2)</vt:lpstr>
      <vt:lpstr>Παράδειγμα δικωδικής εγγραφής (2/2)</vt:lpstr>
      <vt:lpstr>Παράδειγμα αποφυγής δικωδικής εγγραφής</vt:lpstr>
      <vt:lpstr>Η νηπιαγωγός προσέχει …</vt:lpstr>
      <vt:lpstr>Παράδειγμα εσφαλμένης χρήσης διακριτικών (1/2)</vt:lpstr>
      <vt:lpstr>Παράδειγμα εσφαλμένης χρήσης διακριτικών (2/2)</vt:lpstr>
      <vt:lpstr>Παράδειγμα ορθής χρήσης διακριτικών</vt:lpstr>
      <vt:lpstr>Η νηπιαγωγός προσέχει ώστε:</vt:lpstr>
      <vt:lpstr>Παράδειγμα</vt:lpstr>
      <vt:lpstr>Ευδιάκριτος γραπτός λόγος</vt:lpstr>
      <vt:lpstr>Συμβουλή (1/2) </vt:lpstr>
      <vt:lpstr>Συμβουλή (2/2) </vt:lpstr>
      <vt:lpstr>Κεφαλαία ή Πεζά (Μικρά); (1/2)</vt:lpstr>
      <vt:lpstr>Κεφαλαία ή Πεζά (Μικρά); (2/2)</vt:lpstr>
      <vt:lpstr>Παράδειγμα (1/2)</vt:lpstr>
      <vt:lpstr>Παράδειγμα (2/2)</vt:lpstr>
      <vt:lpstr>Πίνακες αναφοράς στην τάξη (1/4)</vt:lpstr>
      <vt:lpstr>Πίνακες αναφοράς στην τάξη (2/4)</vt:lpstr>
      <vt:lpstr>Πίνακες αναφοράς στην τάξη (3/4)</vt:lpstr>
      <vt:lpstr>Πίνακες αναφοράς στην τάξη (4/4)</vt:lpstr>
      <vt:lpstr>Πίνακας ονομάτων </vt:lpstr>
      <vt:lpstr>Χρήσεις πίνακα ονομάτων (1/10) </vt:lpstr>
      <vt:lpstr>Παράδειγμα πίνακα ονομάτων ως παρουσιολόγιο </vt:lpstr>
      <vt:lpstr>Χρήσεις πίνακα ονομάτων (2/10) </vt:lpstr>
      <vt:lpstr>Χρήσεις πίνακα ονομάτων (3/10) </vt:lpstr>
      <vt:lpstr>Χρήσεις πίνακα ονομάτων (4/10) </vt:lpstr>
      <vt:lpstr>Χρήσεις πίνακα ονομάτων (5/10) </vt:lpstr>
      <vt:lpstr>Χρήσεις πίνακα ονομάτων (6/10) </vt:lpstr>
      <vt:lpstr>Χρήσεις πίνακα ονομάτων (7/10) </vt:lpstr>
      <vt:lpstr>Χρήσεις πίνακα ονομάτων (8/10) </vt:lpstr>
      <vt:lpstr>Χρήσεις πίνακα ονομάτων (9/10) </vt:lpstr>
      <vt:lpstr>Χρήσεις πίνακα ονομάτων (10/10) </vt:lpstr>
      <vt:lpstr>Θα πρέπει πάντα να έχουμε κατά νου ότι: </vt:lpstr>
      <vt:lpstr>Οπτικό λεξιλόγιο (1/2)</vt:lpstr>
      <vt:lpstr>Οπτικό λεξιλόγιο (2/2)</vt:lpstr>
      <vt:lpstr>Προσοχή! Προσοχή! (1/2)</vt:lpstr>
      <vt:lpstr>Προσοχή! Προσοχή! (2/2)</vt:lpstr>
      <vt:lpstr>«Πες το χωρίς μιλιά»</vt:lpstr>
      <vt:lpstr>«Τα Χρώματα» (1/2)</vt:lpstr>
      <vt:lpstr>«Τα Χρώματα» (2/2)</vt:lpstr>
      <vt:lpstr>Σκοπός του πίνακα αναφοράς</vt:lpstr>
      <vt:lpstr>«ΝΑ - ΔΕΝ» (1/3)</vt:lpstr>
      <vt:lpstr>«ΝΑ - ΔΕΝ» (2/3)</vt:lpstr>
      <vt:lpstr>«ΝΑ - ΔΕΝ» (3/3)</vt:lpstr>
      <vt:lpstr>Ακόμη…</vt:lpstr>
      <vt:lpstr>Θέση πινάκων αναφοράς (1/3)</vt:lpstr>
      <vt:lpstr>Θέση πινάκων αναφοράς (2/3)</vt:lpstr>
      <vt:lpstr>Θέση πινάκων αναφοράς (3/3)</vt:lpstr>
      <vt:lpstr>Καρτέλες πινάκων αναφοράς</vt:lpstr>
      <vt:lpstr>Υλικό φτιαγμένο από τα παιδιά ή με τη βοήθεια των παιδιών</vt:lpstr>
      <vt:lpstr>Πότε γράφουν τα παιδιά; (1/7)</vt:lpstr>
      <vt:lpstr>Πότε γράφουν τα παιδιά; (2/7)</vt:lpstr>
      <vt:lpstr>Πότε γράφουν τα παιδιά; (3/7)</vt:lpstr>
      <vt:lpstr>Πότε γράφουν τα παιδιά; (4/7)</vt:lpstr>
      <vt:lpstr>Πότε γράφουν τα παιδιά; (5/7)</vt:lpstr>
      <vt:lpstr>Πότε γράφουν τα παιδιά; (6/7)</vt:lpstr>
      <vt:lpstr>Πότε γράφουν τα παιδιά; (7/7)</vt:lpstr>
      <vt:lpstr>Αναγνωστικές  δραστηριότητες/ασκήσεις</vt:lpstr>
      <vt:lpstr>Χαρακτηριστικά αναγνωστικών δραστηριοτήτων/ασκήσεων (1/11)</vt:lpstr>
      <vt:lpstr>Παράδειγμα μη επιτυχούς αναγνωστικής άσκησης (1/2)</vt:lpstr>
      <vt:lpstr>Παράδειγμα μη επιτυχούς αναγνωστικής άσκησης (2/2)</vt:lpstr>
      <vt:lpstr>Παράδειγμα αναγνωστικής άσκησης – Οδηγίες (1/2)</vt:lpstr>
      <vt:lpstr>Παράδειγμα αναγνωστικής άσκησης – Οδηγίες (2/2)</vt:lpstr>
      <vt:lpstr>Χαρακτηριστικά αναγνωστικών δραστηριοτήτων/ασκήσεων (2/11)</vt:lpstr>
      <vt:lpstr>Δραστηριότητα:  Γράμμα στον Αϊ- Βασίλη </vt:lpstr>
      <vt:lpstr>Δυνατότητα συμμετοχής των παιδιών στη δραστηριότητα (1/2)</vt:lpstr>
      <vt:lpstr>Δυνατότητα συμμετοχής των παιδιών στη δραστηριότητα (2/2)</vt:lpstr>
      <vt:lpstr>Χαρακτηριστικά αναγνωστικών δραστηριοτήτων/ασκήσεων (3/11)</vt:lpstr>
      <vt:lpstr>Διευρυμένο επίπεδο δυσκολίας (1/5)</vt:lpstr>
      <vt:lpstr>Διευρυμένο επίπεδο δυσκολίας (2/5)</vt:lpstr>
      <vt:lpstr>Διευρυμένο επίπεδο δυσκολίας (3/5)</vt:lpstr>
      <vt:lpstr>Διευρυμένο επίπεδο δυσκολίας (4/5)</vt:lpstr>
      <vt:lpstr>Διευρυμένο επίπεδο δυσκολίας (5/5)</vt:lpstr>
      <vt:lpstr>Χαρακτηριστικά αναγνωστικών δραστηριοτήτων/ασκήσεων (4/11)</vt:lpstr>
      <vt:lpstr>Συνάφεια με τα ενδιαφέροντα των μαθητών</vt:lpstr>
      <vt:lpstr>Χαρακτηριστικά αναγνωστικών δραστηριοτήτων/ασκήσεων (5/11)</vt:lpstr>
      <vt:lpstr>Πολλαπλοί αναγνωστικοί στόχοι</vt:lpstr>
      <vt:lpstr>Χαρακτηριστικά αναγνωστικών δραστηριοτήτων/ασκήσεων (6/11)</vt:lpstr>
      <vt:lpstr>Αναγνωστικές διαστάσεις μη αναγνωστικής δραστηριότητας</vt:lpstr>
      <vt:lpstr>Χαρακτηριστικά αναγνωστικών δραστηριοτήτων/ασκήσεων (7/11)</vt:lpstr>
      <vt:lpstr>Παράδειγμα (1/2) </vt:lpstr>
      <vt:lpstr>Παράδειγμα (2/2) </vt:lpstr>
      <vt:lpstr>Χαρακτηριστικά αναγνωστικών δραστηριοτήτων/ασκήσεων (8/11)</vt:lpstr>
      <vt:lpstr>Παράδειγμα: Διαβατήρια</vt:lpstr>
      <vt:lpstr>Τα διαβατήρια των παιδιών</vt:lpstr>
      <vt:lpstr>«Πώς το λέτε εσείς;»</vt:lpstr>
      <vt:lpstr>Χαρακτηριστικά αναγνωστικών δραστηριοτήτων/ασκήσεων (9/11)</vt:lpstr>
      <vt:lpstr>Εξοικείωση με το κειμενικό είδος  του χάρτη</vt:lpstr>
      <vt:lpstr>Χαρακτηριστικά αναγνωστικών δραστηριοτήτων/ασκήσεων (10/11)</vt:lpstr>
      <vt:lpstr>Παράδειγμα άσκησης (1/2)</vt:lpstr>
      <vt:lpstr>Παράδειγμα άσκησης (2/2)</vt:lpstr>
      <vt:lpstr>Χαρακτηριστικά αναγνωστικών δραστηριοτήτων/ασκήσεων (11/11)</vt:lpstr>
      <vt:lpstr>Η περίπτωση των παζλς λέξεων</vt:lpstr>
      <vt:lpstr>Η περίπτωση του «σπασμένου» βιβλίου (1/2)</vt:lpstr>
      <vt:lpstr>Η περίπτωση του «σπασμένου» βιβλίου (2/2)</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(1/5)</vt:lpstr>
      <vt:lpstr>Σημείωμα Χρήσης Έργων Τρίτων (2/5) </vt:lpstr>
      <vt:lpstr>Σημείωμα Χρήσης Έργων Τρίτων (3/5) </vt:lpstr>
      <vt:lpstr>Σημείωμα Χρήσης Έργων Τρίτων (4/5) </vt:lpstr>
      <vt:lpstr>Σημείωμα Χρήσης Έργων Τρίτων (5/5)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Smaragda Papadopoulou</cp:lastModifiedBy>
  <cp:revision>330</cp:revision>
  <dcterms:created xsi:type="dcterms:W3CDTF">2012-09-06T09:03:05Z</dcterms:created>
  <dcterms:modified xsi:type="dcterms:W3CDTF">2016-03-06T17:17:52Z</dcterms:modified>
</cp:coreProperties>
</file>