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1" r:id="rId1"/>
  </p:sldMasterIdLst>
  <p:notesMasterIdLst>
    <p:notesMasterId r:id="rId96"/>
  </p:notesMasterIdLst>
  <p:sldIdLst>
    <p:sldId id="397" r:id="rId2"/>
    <p:sldId id="261" r:id="rId3"/>
    <p:sldId id="264" r:id="rId4"/>
    <p:sldId id="266" r:id="rId5"/>
    <p:sldId id="268" r:id="rId6"/>
    <p:sldId id="270" r:id="rId7"/>
    <p:sldId id="272" r:id="rId8"/>
    <p:sldId id="274" r:id="rId9"/>
    <p:sldId id="276" r:id="rId10"/>
    <p:sldId id="278" r:id="rId11"/>
    <p:sldId id="280" r:id="rId12"/>
    <p:sldId id="436" r:id="rId13"/>
    <p:sldId id="284" r:id="rId14"/>
    <p:sldId id="437" r:id="rId15"/>
    <p:sldId id="438" r:id="rId16"/>
    <p:sldId id="290" r:id="rId17"/>
    <p:sldId id="292" r:id="rId18"/>
    <p:sldId id="294" r:id="rId19"/>
    <p:sldId id="296" r:id="rId20"/>
    <p:sldId id="298" r:id="rId21"/>
    <p:sldId id="439" r:id="rId22"/>
    <p:sldId id="302" r:id="rId23"/>
    <p:sldId id="304" r:id="rId24"/>
    <p:sldId id="306" r:id="rId25"/>
    <p:sldId id="440" r:id="rId26"/>
    <p:sldId id="308" r:id="rId27"/>
    <p:sldId id="310" r:id="rId28"/>
    <p:sldId id="312" r:id="rId29"/>
    <p:sldId id="314" r:id="rId30"/>
    <p:sldId id="316" r:id="rId31"/>
    <p:sldId id="318" r:id="rId32"/>
    <p:sldId id="320" r:id="rId33"/>
    <p:sldId id="322" r:id="rId34"/>
    <p:sldId id="324" r:id="rId35"/>
    <p:sldId id="326" r:id="rId36"/>
    <p:sldId id="328" r:id="rId37"/>
    <p:sldId id="330" r:id="rId38"/>
    <p:sldId id="332" r:id="rId39"/>
    <p:sldId id="334" r:id="rId40"/>
    <p:sldId id="336" r:id="rId41"/>
    <p:sldId id="441" r:id="rId42"/>
    <p:sldId id="340" r:id="rId43"/>
    <p:sldId id="342" r:id="rId44"/>
    <p:sldId id="344" r:id="rId45"/>
    <p:sldId id="346" r:id="rId46"/>
    <p:sldId id="348" r:id="rId47"/>
    <p:sldId id="350" r:id="rId48"/>
    <p:sldId id="352" r:id="rId49"/>
    <p:sldId id="396" r:id="rId50"/>
    <p:sldId id="355" r:id="rId51"/>
    <p:sldId id="357" r:id="rId52"/>
    <p:sldId id="359" r:id="rId53"/>
    <p:sldId id="361" r:id="rId54"/>
    <p:sldId id="363" r:id="rId55"/>
    <p:sldId id="365" r:id="rId56"/>
    <p:sldId id="367" r:id="rId57"/>
    <p:sldId id="369" r:id="rId58"/>
    <p:sldId id="371" r:id="rId59"/>
    <p:sldId id="373" r:id="rId60"/>
    <p:sldId id="375" r:id="rId61"/>
    <p:sldId id="377" r:id="rId62"/>
    <p:sldId id="442" r:id="rId63"/>
    <p:sldId id="443" r:id="rId64"/>
    <p:sldId id="444" r:id="rId65"/>
    <p:sldId id="445" r:id="rId66"/>
    <p:sldId id="446" r:id="rId67"/>
    <p:sldId id="389" r:id="rId68"/>
    <p:sldId id="391" r:id="rId69"/>
    <p:sldId id="447" r:id="rId70"/>
    <p:sldId id="395" r:id="rId71"/>
    <p:sldId id="412" r:id="rId72"/>
    <p:sldId id="413" r:id="rId73"/>
    <p:sldId id="414" r:id="rId74"/>
    <p:sldId id="415" r:id="rId75"/>
    <p:sldId id="416" r:id="rId76"/>
    <p:sldId id="417" r:id="rId77"/>
    <p:sldId id="418" r:id="rId78"/>
    <p:sldId id="419" r:id="rId79"/>
    <p:sldId id="420" r:id="rId80"/>
    <p:sldId id="421" r:id="rId81"/>
    <p:sldId id="422" r:id="rId82"/>
    <p:sldId id="423" r:id="rId83"/>
    <p:sldId id="424" r:id="rId84"/>
    <p:sldId id="426" r:id="rId85"/>
    <p:sldId id="427" r:id="rId86"/>
    <p:sldId id="428" r:id="rId87"/>
    <p:sldId id="429" r:id="rId88"/>
    <p:sldId id="430" r:id="rId89"/>
    <p:sldId id="431" r:id="rId90"/>
    <p:sldId id="432" r:id="rId91"/>
    <p:sldId id="433" r:id="rId92"/>
    <p:sldId id="434" r:id="rId93"/>
    <p:sldId id="435" r:id="rId94"/>
    <p:sldId id="448" r:id="rId95"/>
  </p:sldIdLst>
  <p:sldSz cx="9144000" cy="6858000" type="screen4x3"/>
  <p:notesSz cx="6858000" cy="9144000"/>
  <p:defaultTextStyle>
    <a:defPPr>
      <a:defRPr lang="el-GR"/>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49612" autoAdjust="0"/>
  </p:normalViewPr>
  <p:slideViewPr>
    <p:cSldViewPr>
      <p:cViewPr varScale="1">
        <p:scale>
          <a:sx n="52" d="100"/>
          <a:sy n="52" d="100"/>
        </p:scale>
        <p:origin x="1596" y="72"/>
      </p:cViewPr>
      <p:guideLst>
        <p:guide orient="horz" pos="2160"/>
        <p:guide pos="2880"/>
      </p:guideLst>
    </p:cSldViewPr>
  </p:slideViewPr>
  <p:outlineViewPr>
    <p:cViewPr>
      <p:scale>
        <a:sx n="33" d="100"/>
        <a:sy n="33" d="100"/>
      </p:scale>
      <p:origin x="0" y="-11310"/>
    </p:cViewPr>
  </p:outlineViewPr>
  <p:notesTextViewPr>
    <p:cViewPr>
      <p:scale>
        <a:sx n="100" d="100"/>
        <a:sy n="100" d="100"/>
      </p:scale>
      <p:origin x="0" y="0"/>
    </p:cViewPr>
  </p:notesTextViewPr>
  <p:sorterViewPr>
    <p:cViewPr>
      <p:scale>
        <a:sx n="100" d="100"/>
        <a:sy n="100" d="100"/>
      </p:scale>
      <p:origin x="0" y="-8088"/>
    </p:cViewPr>
  </p:sorterViewPr>
  <p:notesViewPr>
    <p:cSldViewPr>
      <p:cViewPr varScale="1">
        <p:scale>
          <a:sx n="54" d="100"/>
          <a:sy n="54" d="100"/>
        </p:scale>
        <p:origin x="204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FF224D1-2F82-4ABA-B726-2442EB8C6B15}" type="datetimeFigureOut">
              <a:rPr lang="el-GR"/>
              <a:pPr>
                <a:defRPr/>
              </a:pPr>
              <a:t>18/11/2015</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A4EA820-647D-4AA3-9C8E-523E3CD63833}" type="slidenum">
              <a:rPr lang="el-GR"/>
              <a:pPr>
                <a:defRPr/>
              </a:pPr>
              <a:t>‹#›</a:t>
            </a:fld>
            <a:endParaRPr lang="el-GR"/>
          </a:p>
        </p:txBody>
      </p:sp>
    </p:spTree>
    <p:extLst>
      <p:ext uri="{BB962C8B-B14F-4D97-AF65-F5344CB8AC3E}">
        <p14:creationId xmlns:p14="http://schemas.microsoft.com/office/powerpoint/2010/main" val="3190082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fld id="{D461632F-979C-45D4-9528-26FB4F622E5C}" type="slidenum">
              <a:rPr lang="el-GR" altLang="en-US" smtClean="0"/>
              <a:pPr/>
              <a:t>1</a:t>
            </a:fld>
            <a:endParaRPr lang="el-GR" altLang="en-US" smtClean="0"/>
          </a:p>
        </p:txBody>
      </p:sp>
    </p:spTree>
    <p:extLst>
      <p:ext uri="{BB962C8B-B14F-4D97-AF65-F5344CB8AC3E}">
        <p14:creationId xmlns:p14="http://schemas.microsoft.com/office/powerpoint/2010/main" val="229853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endParaRPr lang="en-US" altLang="en-US" dirty="0" smtClean="0"/>
          </a:p>
        </p:txBody>
      </p:sp>
      <p:sp>
        <p:nvSpPr>
          <p:cNvPr id="93188"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63C56F4-498F-4E9E-A370-B6BC8BB0D7A7}" type="slidenum">
              <a:rPr lang="el-GR" altLang="en-US"/>
              <a:pPr/>
              <a:t>12</a:t>
            </a:fld>
            <a:endParaRPr lang="el-GR" altLang="en-US"/>
          </a:p>
        </p:txBody>
      </p:sp>
    </p:spTree>
    <p:extLst>
      <p:ext uri="{BB962C8B-B14F-4D97-AF65-F5344CB8AC3E}">
        <p14:creationId xmlns:p14="http://schemas.microsoft.com/office/powerpoint/2010/main" val="279458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13</a:t>
            </a:fld>
            <a:endParaRPr lang="el-GR"/>
          </a:p>
        </p:txBody>
      </p:sp>
      <p:sp>
        <p:nvSpPr>
          <p:cNvPr id="5" name="2 - Θέση περιεχομένου"/>
          <p:cNvSpPr txBox="1">
            <a:spLocks noGrp="1"/>
          </p:cNvSpPr>
          <p:nvPr>
            <p:ph type="body" idx="1"/>
          </p:nvPr>
        </p:nvSpPr>
        <p:spPr>
          <a:prstGeom prst="rect">
            <a:avLst/>
          </a:prstGeom>
          <a:noFill/>
        </p:spPr>
        <p:txBody>
          <a:bodyPr anchor="b"/>
          <a:lstStyle/>
          <a:p>
            <a:pPr marL="0" indent="-342900">
              <a:buFont typeface="Wingdings" pitchFamily="2" charset="2"/>
              <a:buNone/>
              <a:defRPr/>
            </a:pPr>
            <a:endParaRPr lang="en-US" sz="1000" kern="0" dirty="0" smtClean="0">
              <a:latin typeface="+mn-lt"/>
            </a:endParaRPr>
          </a:p>
        </p:txBody>
      </p:sp>
    </p:spTree>
    <p:extLst>
      <p:ext uri="{BB962C8B-B14F-4D97-AF65-F5344CB8AC3E}">
        <p14:creationId xmlns:p14="http://schemas.microsoft.com/office/powerpoint/2010/main" val="135816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B77A9D5-3CD5-4A20-B0F6-9EA29AFDC148}" type="slidenum">
              <a:rPr lang="el-GR" altLang="en-US"/>
              <a:pPr/>
              <a:t>14</a:t>
            </a:fld>
            <a:endParaRPr lang="el-GR" altLang="en-US"/>
          </a:p>
        </p:txBody>
      </p:sp>
      <p:sp>
        <p:nvSpPr>
          <p:cNvPr id="5" name="2 - Θέση περιεχομένου"/>
          <p:cNvSpPr txBox="1">
            <a:spLocks noGrp="1"/>
          </p:cNvSpPr>
          <p:nvPr>
            <p:ph type="body" idx="1"/>
          </p:nvPr>
        </p:nvSpPr>
        <p:spPr/>
        <p:txBody>
          <a:bodyPr anchor="b"/>
          <a:lstStyle/>
          <a:p>
            <a:pPr marL="342900" indent="-342900">
              <a:buFont typeface="Wingdings" pitchFamily="2" charset="2"/>
              <a:buNone/>
              <a:defRPr/>
            </a:pPr>
            <a:endParaRPr lang="el-GR" sz="900" dirty="0" smtClean="0"/>
          </a:p>
        </p:txBody>
      </p:sp>
    </p:spTree>
    <p:extLst>
      <p:ext uri="{BB962C8B-B14F-4D97-AF65-F5344CB8AC3E}">
        <p14:creationId xmlns:p14="http://schemas.microsoft.com/office/powerpoint/2010/main" val="203682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6260"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C6E12DE-AE2F-46EC-8785-651794F1DCA0}" type="slidenum">
              <a:rPr lang="el-GR" altLang="en-US"/>
              <a:pPr/>
              <a:t>15</a:t>
            </a:fld>
            <a:endParaRPr lang="el-GR" altLang="en-US"/>
          </a:p>
        </p:txBody>
      </p:sp>
    </p:spTree>
    <p:extLst>
      <p:ext uri="{BB962C8B-B14F-4D97-AF65-F5344CB8AC3E}">
        <p14:creationId xmlns:p14="http://schemas.microsoft.com/office/powerpoint/2010/main" val="174454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16</a:t>
            </a:fld>
            <a:endParaRPr lang="el-GR"/>
          </a:p>
        </p:txBody>
      </p:sp>
    </p:spTree>
    <p:extLst>
      <p:ext uri="{BB962C8B-B14F-4D97-AF65-F5344CB8AC3E}">
        <p14:creationId xmlns:p14="http://schemas.microsoft.com/office/powerpoint/2010/main" val="314682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17</a:t>
            </a:fld>
            <a:endParaRPr lang="el-GR"/>
          </a:p>
        </p:txBody>
      </p:sp>
    </p:spTree>
    <p:extLst>
      <p:ext uri="{BB962C8B-B14F-4D97-AF65-F5344CB8AC3E}">
        <p14:creationId xmlns:p14="http://schemas.microsoft.com/office/powerpoint/2010/main" val="27272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18</a:t>
            </a:fld>
            <a:endParaRPr lang="el-GR"/>
          </a:p>
        </p:txBody>
      </p:sp>
    </p:spTree>
    <p:extLst>
      <p:ext uri="{BB962C8B-B14F-4D97-AF65-F5344CB8AC3E}">
        <p14:creationId xmlns:p14="http://schemas.microsoft.com/office/powerpoint/2010/main" val="340720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19</a:t>
            </a:fld>
            <a:endParaRPr lang="el-GR"/>
          </a:p>
        </p:txBody>
      </p:sp>
    </p:spTree>
    <p:extLst>
      <p:ext uri="{BB962C8B-B14F-4D97-AF65-F5344CB8AC3E}">
        <p14:creationId xmlns:p14="http://schemas.microsoft.com/office/powerpoint/2010/main" val="7862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20</a:t>
            </a:fld>
            <a:endParaRPr lang="el-GR"/>
          </a:p>
        </p:txBody>
      </p:sp>
      <p:sp>
        <p:nvSpPr>
          <p:cNvPr id="5" name="2 - Θέση περιεχομένου"/>
          <p:cNvSpPr txBox="1">
            <a:spLocks noGrp="1"/>
          </p:cNvSpPr>
          <p:nvPr>
            <p:ph type="body" idx="1"/>
          </p:nvPr>
        </p:nvSpPr>
        <p:spPr>
          <a:prstGeom prst="rect">
            <a:avLst/>
          </a:prstGeom>
          <a:noFill/>
        </p:spPr>
        <p:txBody>
          <a:bodyPr anchor="b"/>
          <a:lstStyle/>
          <a:p>
            <a:pPr marL="0" indent="-342900">
              <a:buFont typeface="Wingdings" pitchFamily="2" charset="2"/>
              <a:buNone/>
              <a:defRPr/>
            </a:pPr>
            <a:endParaRPr lang="en-US" sz="1000" kern="0" dirty="0" smtClean="0">
              <a:latin typeface="+mn-lt"/>
            </a:endParaRPr>
          </a:p>
        </p:txBody>
      </p:sp>
    </p:spTree>
    <p:extLst>
      <p:ext uri="{BB962C8B-B14F-4D97-AF65-F5344CB8AC3E}">
        <p14:creationId xmlns:p14="http://schemas.microsoft.com/office/powerpoint/2010/main" val="137548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02404"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E32AF68-69FD-490C-A372-8B21CF61AED1}" type="slidenum">
              <a:rPr lang="el-GR" altLang="en-US"/>
              <a:pPr/>
              <a:t>21</a:t>
            </a:fld>
            <a:endParaRPr lang="el-GR" altLang="en-US"/>
          </a:p>
        </p:txBody>
      </p:sp>
    </p:spTree>
    <p:extLst>
      <p:ext uri="{BB962C8B-B14F-4D97-AF65-F5344CB8AC3E}">
        <p14:creationId xmlns:p14="http://schemas.microsoft.com/office/powerpoint/2010/main" val="177963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a:t>
            </a:fld>
            <a:endParaRPr lang="el-GR"/>
          </a:p>
        </p:txBody>
      </p:sp>
    </p:spTree>
    <p:extLst>
      <p:ext uri="{BB962C8B-B14F-4D97-AF65-F5344CB8AC3E}">
        <p14:creationId xmlns:p14="http://schemas.microsoft.com/office/powerpoint/2010/main" val="165749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22</a:t>
            </a:fld>
            <a:endParaRPr lang="el-GR"/>
          </a:p>
        </p:txBody>
      </p:sp>
    </p:spTree>
    <p:extLst>
      <p:ext uri="{BB962C8B-B14F-4D97-AF65-F5344CB8AC3E}">
        <p14:creationId xmlns:p14="http://schemas.microsoft.com/office/powerpoint/2010/main" val="3285730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l-GR"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23</a:t>
            </a:fld>
            <a:endParaRPr lang="el-GR"/>
          </a:p>
        </p:txBody>
      </p:sp>
    </p:spTree>
    <p:extLst>
      <p:ext uri="{BB962C8B-B14F-4D97-AF65-F5344CB8AC3E}">
        <p14:creationId xmlns:p14="http://schemas.microsoft.com/office/powerpoint/2010/main" val="536952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24</a:t>
            </a:fld>
            <a:endParaRPr lang="el-GR"/>
          </a:p>
        </p:txBody>
      </p:sp>
      <p:sp>
        <p:nvSpPr>
          <p:cNvPr id="5" name="2 - Θέση περιεχομένου"/>
          <p:cNvSpPr txBox="1">
            <a:spLocks noGrp="1"/>
          </p:cNvSpPr>
          <p:nvPr>
            <p:ph type="body" idx="1"/>
          </p:nvPr>
        </p:nvSpPr>
        <p:spPr>
          <a:prstGeom prst="rect">
            <a:avLst/>
          </a:prstGeom>
          <a:noFill/>
        </p:spPr>
        <p:txBody>
          <a:bodyPr anchor="b"/>
          <a:lstStyle/>
          <a:p>
            <a:pPr marL="342900" indent="-342900">
              <a:buFont typeface="Wingdings" pitchFamily="2" charset="2"/>
              <a:buNone/>
              <a:defRPr/>
            </a:pPr>
            <a:endParaRPr lang="el-GR" sz="900" b="1" kern="0" dirty="0">
              <a:latin typeface="+mn-lt"/>
            </a:endParaRPr>
          </a:p>
        </p:txBody>
      </p:sp>
    </p:spTree>
    <p:extLst>
      <p:ext uri="{BB962C8B-B14F-4D97-AF65-F5344CB8AC3E}">
        <p14:creationId xmlns:p14="http://schemas.microsoft.com/office/powerpoint/2010/main" val="330727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a:p>
            <a:endParaRPr lang="el-GR" altLang="en-US" dirty="0" smtClean="0"/>
          </a:p>
          <a:p>
            <a:endParaRPr lang="el-GR" altLang="en-US" dirty="0" smtClean="0"/>
          </a:p>
        </p:txBody>
      </p:sp>
      <p:sp>
        <p:nvSpPr>
          <p:cNvPr id="106500"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D4EE8E4-4E56-4205-930D-BF3F0713D789}" type="slidenum">
              <a:rPr lang="el-GR" altLang="en-US"/>
              <a:pPr/>
              <a:t>25</a:t>
            </a:fld>
            <a:endParaRPr lang="el-GR" altLang="en-US"/>
          </a:p>
        </p:txBody>
      </p:sp>
    </p:spTree>
    <p:extLst>
      <p:ext uri="{BB962C8B-B14F-4D97-AF65-F5344CB8AC3E}">
        <p14:creationId xmlns:p14="http://schemas.microsoft.com/office/powerpoint/2010/main" val="535142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26</a:t>
            </a:fld>
            <a:endParaRPr lang="el-GR"/>
          </a:p>
        </p:txBody>
      </p:sp>
    </p:spTree>
    <p:extLst>
      <p:ext uri="{BB962C8B-B14F-4D97-AF65-F5344CB8AC3E}">
        <p14:creationId xmlns:p14="http://schemas.microsoft.com/office/powerpoint/2010/main" val="217824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27</a:t>
            </a:fld>
            <a:endParaRPr lang="el-GR"/>
          </a:p>
        </p:txBody>
      </p:sp>
    </p:spTree>
    <p:extLst>
      <p:ext uri="{BB962C8B-B14F-4D97-AF65-F5344CB8AC3E}">
        <p14:creationId xmlns:p14="http://schemas.microsoft.com/office/powerpoint/2010/main" val="3705691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28</a:t>
            </a:fld>
            <a:endParaRPr lang="el-GR"/>
          </a:p>
        </p:txBody>
      </p:sp>
    </p:spTree>
    <p:extLst>
      <p:ext uri="{BB962C8B-B14F-4D97-AF65-F5344CB8AC3E}">
        <p14:creationId xmlns:p14="http://schemas.microsoft.com/office/powerpoint/2010/main" val="138657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29</a:t>
            </a:fld>
            <a:endParaRPr lang="el-GR"/>
          </a:p>
        </p:txBody>
      </p:sp>
    </p:spTree>
    <p:extLst>
      <p:ext uri="{BB962C8B-B14F-4D97-AF65-F5344CB8AC3E}">
        <p14:creationId xmlns:p14="http://schemas.microsoft.com/office/powerpoint/2010/main" val="1297111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30</a:t>
            </a:fld>
            <a:endParaRPr lang="el-GR"/>
          </a:p>
        </p:txBody>
      </p:sp>
    </p:spTree>
    <p:extLst>
      <p:ext uri="{BB962C8B-B14F-4D97-AF65-F5344CB8AC3E}">
        <p14:creationId xmlns:p14="http://schemas.microsoft.com/office/powerpoint/2010/main" val="4220644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31</a:t>
            </a:fld>
            <a:endParaRPr lang="el-GR"/>
          </a:p>
        </p:txBody>
      </p:sp>
    </p:spTree>
    <p:extLst>
      <p:ext uri="{BB962C8B-B14F-4D97-AF65-F5344CB8AC3E}">
        <p14:creationId xmlns:p14="http://schemas.microsoft.com/office/powerpoint/2010/main" val="31698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a:t>
            </a:fld>
            <a:endParaRPr lang="el-GR"/>
          </a:p>
        </p:txBody>
      </p:sp>
    </p:spTree>
    <p:extLst>
      <p:ext uri="{BB962C8B-B14F-4D97-AF65-F5344CB8AC3E}">
        <p14:creationId xmlns:p14="http://schemas.microsoft.com/office/powerpoint/2010/main" val="522777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32</a:t>
            </a:fld>
            <a:endParaRPr lang="el-GR"/>
          </a:p>
        </p:txBody>
      </p:sp>
    </p:spTree>
    <p:extLst>
      <p:ext uri="{BB962C8B-B14F-4D97-AF65-F5344CB8AC3E}">
        <p14:creationId xmlns:p14="http://schemas.microsoft.com/office/powerpoint/2010/main" val="3824489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33</a:t>
            </a:fld>
            <a:endParaRPr lang="el-GR"/>
          </a:p>
        </p:txBody>
      </p:sp>
    </p:spTree>
    <p:extLst>
      <p:ext uri="{BB962C8B-B14F-4D97-AF65-F5344CB8AC3E}">
        <p14:creationId xmlns:p14="http://schemas.microsoft.com/office/powerpoint/2010/main" val="2416322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34</a:t>
            </a:fld>
            <a:endParaRPr lang="el-GR"/>
          </a:p>
        </p:txBody>
      </p:sp>
    </p:spTree>
    <p:extLst>
      <p:ext uri="{BB962C8B-B14F-4D97-AF65-F5344CB8AC3E}">
        <p14:creationId xmlns:p14="http://schemas.microsoft.com/office/powerpoint/2010/main" val="223784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35</a:t>
            </a:fld>
            <a:endParaRPr lang="el-GR"/>
          </a:p>
        </p:txBody>
      </p:sp>
    </p:spTree>
    <p:extLst>
      <p:ext uri="{BB962C8B-B14F-4D97-AF65-F5344CB8AC3E}">
        <p14:creationId xmlns:p14="http://schemas.microsoft.com/office/powerpoint/2010/main" val="35765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36</a:t>
            </a:fld>
            <a:endParaRPr lang="el-GR"/>
          </a:p>
        </p:txBody>
      </p:sp>
    </p:spTree>
    <p:extLst>
      <p:ext uri="{BB962C8B-B14F-4D97-AF65-F5344CB8AC3E}">
        <p14:creationId xmlns:p14="http://schemas.microsoft.com/office/powerpoint/2010/main" val="2880637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37</a:t>
            </a:fld>
            <a:endParaRPr lang="el-GR"/>
          </a:p>
        </p:txBody>
      </p:sp>
    </p:spTree>
    <p:extLst>
      <p:ext uri="{BB962C8B-B14F-4D97-AF65-F5344CB8AC3E}">
        <p14:creationId xmlns:p14="http://schemas.microsoft.com/office/powerpoint/2010/main" val="2176419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38</a:t>
            </a:fld>
            <a:endParaRPr lang="el-GR"/>
          </a:p>
        </p:txBody>
      </p:sp>
    </p:spTree>
    <p:extLst>
      <p:ext uri="{BB962C8B-B14F-4D97-AF65-F5344CB8AC3E}">
        <p14:creationId xmlns:p14="http://schemas.microsoft.com/office/powerpoint/2010/main" val="3123948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39</a:t>
            </a:fld>
            <a:endParaRPr lang="el-GR"/>
          </a:p>
        </p:txBody>
      </p:sp>
    </p:spTree>
    <p:extLst>
      <p:ext uri="{BB962C8B-B14F-4D97-AF65-F5344CB8AC3E}">
        <p14:creationId xmlns:p14="http://schemas.microsoft.com/office/powerpoint/2010/main" val="3681326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40</a:t>
            </a:fld>
            <a:endParaRPr lang="el-GR"/>
          </a:p>
        </p:txBody>
      </p:sp>
    </p:spTree>
    <p:extLst>
      <p:ext uri="{BB962C8B-B14F-4D97-AF65-F5344CB8AC3E}">
        <p14:creationId xmlns:p14="http://schemas.microsoft.com/office/powerpoint/2010/main" val="108577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en-US" altLang="en-US" dirty="0" smtClean="0"/>
          </a:p>
        </p:txBody>
      </p:sp>
      <p:sp>
        <p:nvSpPr>
          <p:cNvPr id="119812"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F320D57-BEA7-41B2-82FE-B39B803585FF}" type="slidenum">
              <a:rPr lang="el-GR" altLang="en-US"/>
              <a:pPr/>
              <a:t>41</a:t>
            </a:fld>
            <a:endParaRPr lang="el-GR" altLang="en-US"/>
          </a:p>
        </p:txBody>
      </p:sp>
    </p:spTree>
    <p:extLst>
      <p:ext uri="{BB962C8B-B14F-4D97-AF65-F5344CB8AC3E}">
        <p14:creationId xmlns:p14="http://schemas.microsoft.com/office/powerpoint/2010/main" val="47904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a:t>
            </a:fld>
            <a:endParaRPr lang="el-GR"/>
          </a:p>
        </p:txBody>
      </p:sp>
    </p:spTree>
    <p:extLst>
      <p:ext uri="{BB962C8B-B14F-4D97-AF65-F5344CB8AC3E}">
        <p14:creationId xmlns:p14="http://schemas.microsoft.com/office/powerpoint/2010/main" val="3925013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42</a:t>
            </a:fld>
            <a:endParaRPr lang="el-GR"/>
          </a:p>
        </p:txBody>
      </p:sp>
    </p:spTree>
    <p:extLst>
      <p:ext uri="{BB962C8B-B14F-4D97-AF65-F5344CB8AC3E}">
        <p14:creationId xmlns:p14="http://schemas.microsoft.com/office/powerpoint/2010/main" val="3400107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43</a:t>
            </a:fld>
            <a:endParaRPr lang="el-GR"/>
          </a:p>
        </p:txBody>
      </p:sp>
    </p:spTree>
    <p:extLst>
      <p:ext uri="{BB962C8B-B14F-4D97-AF65-F5344CB8AC3E}">
        <p14:creationId xmlns:p14="http://schemas.microsoft.com/office/powerpoint/2010/main" val="2549045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44</a:t>
            </a:fld>
            <a:endParaRPr lang="el-GR"/>
          </a:p>
        </p:txBody>
      </p:sp>
    </p:spTree>
    <p:extLst>
      <p:ext uri="{BB962C8B-B14F-4D97-AF65-F5344CB8AC3E}">
        <p14:creationId xmlns:p14="http://schemas.microsoft.com/office/powerpoint/2010/main" val="1565065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45</a:t>
            </a:fld>
            <a:endParaRPr lang="el-GR"/>
          </a:p>
        </p:txBody>
      </p:sp>
    </p:spTree>
    <p:extLst>
      <p:ext uri="{BB962C8B-B14F-4D97-AF65-F5344CB8AC3E}">
        <p14:creationId xmlns:p14="http://schemas.microsoft.com/office/powerpoint/2010/main" val="2834899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46</a:t>
            </a:fld>
            <a:endParaRPr lang="el-GR"/>
          </a:p>
        </p:txBody>
      </p:sp>
    </p:spTree>
    <p:extLst>
      <p:ext uri="{BB962C8B-B14F-4D97-AF65-F5344CB8AC3E}">
        <p14:creationId xmlns:p14="http://schemas.microsoft.com/office/powerpoint/2010/main" val="2304686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47</a:t>
            </a:fld>
            <a:endParaRPr lang="el-GR"/>
          </a:p>
        </p:txBody>
      </p:sp>
    </p:spTree>
    <p:extLst>
      <p:ext uri="{BB962C8B-B14F-4D97-AF65-F5344CB8AC3E}">
        <p14:creationId xmlns:p14="http://schemas.microsoft.com/office/powerpoint/2010/main" val="2626170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48</a:t>
            </a:fld>
            <a:endParaRPr lang="el-GR"/>
          </a:p>
        </p:txBody>
      </p:sp>
    </p:spTree>
    <p:extLst>
      <p:ext uri="{BB962C8B-B14F-4D97-AF65-F5344CB8AC3E}">
        <p14:creationId xmlns:p14="http://schemas.microsoft.com/office/powerpoint/2010/main" val="3871708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49</a:t>
            </a:fld>
            <a:endParaRPr lang="el-GR"/>
          </a:p>
        </p:txBody>
      </p:sp>
    </p:spTree>
    <p:extLst>
      <p:ext uri="{BB962C8B-B14F-4D97-AF65-F5344CB8AC3E}">
        <p14:creationId xmlns:p14="http://schemas.microsoft.com/office/powerpoint/2010/main" val="2392635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51</a:t>
            </a:fld>
            <a:endParaRPr lang="el-GR"/>
          </a:p>
        </p:txBody>
      </p:sp>
    </p:spTree>
    <p:extLst>
      <p:ext uri="{BB962C8B-B14F-4D97-AF65-F5344CB8AC3E}">
        <p14:creationId xmlns:p14="http://schemas.microsoft.com/office/powerpoint/2010/main" val="2561743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52</a:t>
            </a:fld>
            <a:endParaRPr lang="el-GR"/>
          </a:p>
        </p:txBody>
      </p:sp>
    </p:spTree>
    <p:extLst>
      <p:ext uri="{BB962C8B-B14F-4D97-AF65-F5344CB8AC3E}">
        <p14:creationId xmlns:p14="http://schemas.microsoft.com/office/powerpoint/2010/main" val="378879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a:t>
            </a:fld>
            <a:endParaRPr lang="el-GR"/>
          </a:p>
        </p:txBody>
      </p:sp>
    </p:spTree>
    <p:extLst>
      <p:ext uri="{BB962C8B-B14F-4D97-AF65-F5344CB8AC3E}">
        <p14:creationId xmlns:p14="http://schemas.microsoft.com/office/powerpoint/2010/main" val="1121613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53</a:t>
            </a:fld>
            <a:endParaRPr lang="el-GR"/>
          </a:p>
        </p:txBody>
      </p:sp>
    </p:spTree>
    <p:extLst>
      <p:ext uri="{BB962C8B-B14F-4D97-AF65-F5344CB8AC3E}">
        <p14:creationId xmlns:p14="http://schemas.microsoft.com/office/powerpoint/2010/main" val="2636084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54</a:t>
            </a:fld>
            <a:endParaRPr lang="el-GR"/>
          </a:p>
        </p:txBody>
      </p:sp>
    </p:spTree>
    <p:extLst>
      <p:ext uri="{BB962C8B-B14F-4D97-AF65-F5344CB8AC3E}">
        <p14:creationId xmlns:p14="http://schemas.microsoft.com/office/powerpoint/2010/main" val="1927092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55</a:t>
            </a:fld>
            <a:endParaRPr lang="el-GR"/>
          </a:p>
        </p:txBody>
      </p:sp>
    </p:spTree>
    <p:extLst>
      <p:ext uri="{BB962C8B-B14F-4D97-AF65-F5344CB8AC3E}">
        <p14:creationId xmlns:p14="http://schemas.microsoft.com/office/powerpoint/2010/main" val="1202325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defRPr/>
            </a:pPr>
            <a:r>
              <a:rPr lang="el-GR" sz="1200" b="1" dirty="0" smtClean="0"/>
              <a:t> </a:t>
            </a:r>
            <a:endParaRPr lang="el-GR" b="0"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56</a:t>
            </a:fld>
            <a:endParaRPr lang="el-GR"/>
          </a:p>
        </p:txBody>
      </p:sp>
    </p:spTree>
    <p:extLst>
      <p:ext uri="{BB962C8B-B14F-4D97-AF65-F5344CB8AC3E}">
        <p14:creationId xmlns:p14="http://schemas.microsoft.com/office/powerpoint/2010/main" val="4227105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57</a:t>
            </a:fld>
            <a:endParaRPr lang="el-GR"/>
          </a:p>
        </p:txBody>
      </p:sp>
    </p:spTree>
    <p:extLst>
      <p:ext uri="{BB962C8B-B14F-4D97-AF65-F5344CB8AC3E}">
        <p14:creationId xmlns:p14="http://schemas.microsoft.com/office/powerpoint/2010/main" val="595200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0"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58</a:t>
            </a:fld>
            <a:endParaRPr lang="el-GR"/>
          </a:p>
        </p:txBody>
      </p:sp>
    </p:spTree>
    <p:extLst>
      <p:ext uri="{BB962C8B-B14F-4D97-AF65-F5344CB8AC3E}">
        <p14:creationId xmlns:p14="http://schemas.microsoft.com/office/powerpoint/2010/main" val="28220840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0"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59</a:t>
            </a:fld>
            <a:endParaRPr lang="el-GR"/>
          </a:p>
        </p:txBody>
      </p:sp>
    </p:spTree>
    <p:extLst>
      <p:ext uri="{BB962C8B-B14F-4D97-AF65-F5344CB8AC3E}">
        <p14:creationId xmlns:p14="http://schemas.microsoft.com/office/powerpoint/2010/main" val="103913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60</a:t>
            </a:fld>
            <a:endParaRPr lang="el-GR"/>
          </a:p>
        </p:txBody>
      </p:sp>
    </p:spTree>
    <p:extLst>
      <p:ext uri="{BB962C8B-B14F-4D97-AF65-F5344CB8AC3E}">
        <p14:creationId xmlns:p14="http://schemas.microsoft.com/office/powerpoint/2010/main" val="2495874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61</a:t>
            </a:fld>
            <a:endParaRPr lang="el-GR"/>
          </a:p>
        </p:txBody>
      </p:sp>
    </p:spTree>
    <p:extLst>
      <p:ext uri="{BB962C8B-B14F-4D97-AF65-F5344CB8AC3E}">
        <p14:creationId xmlns:p14="http://schemas.microsoft.com/office/powerpoint/2010/main" val="1262860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en-US" altLang="en-US" dirty="0" smtClean="0"/>
          </a:p>
        </p:txBody>
      </p:sp>
      <p:sp>
        <p:nvSpPr>
          <p:cNvPr id="140292"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0F6B7D0-8FFA-4020-A2DD-EA9E2C3645C7}" type="slidenum">
              <a:rPr lang="el-GR" altLang="en-US"/>
              <a:pPr/>
              <a:t>62</a:t>
            </a:fld>
            <a:endParaRPr lang="el-GR" altLang="en-US"/>
          </a:p>
        </p:txBody>
      </p:sp>
    </p:spTree>
    <p:extLst>
      <p:ext uri="{BB962C8B-B14F-4D97-AF65-F5344CB8AC3E}">
        <p14:creationId xmlns:p14="http://schemas.microsoft.com/office/powerpoint/2010/main" val="332761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a:t>
            </a:fld>
            <a:endParaRPr lang="el-GR"/>
          </a:p>
        </p:txBody>
      </p:sp>
    </p:spTree>
    <p:extLst>
      <p:ext uri="{BB962C8B-B14F-4D97-AF65-F5344CB8AC3E}">
        <p14:creationId xmlns:p14="http://schemas.microsoft.com/office/powerpoint/2010/main" val="3622112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41316"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29D96C0-AB6C-4B0F-88A5-59892A4B7DC4}" type="slidenum">
              <a:rPr lang="el-GR" altLang="en-US"/>
              <a:pPr/>
              <a:t>63</a:t>
            </a:fld>
            <a:endParaRPr lang="el-GR" altLang="en-US"/>
          </a:p>
        </p:txBody>
      </p:sp>
    </p:spTree>
    <p:extLst>
      <p:ext uri="{BB962C8B-B14F-4D97-AF65-F5344CB8AC3E}">
        <p14:creationId xmlns:p14="http://schemas.microsoft.com/office/powerpoint/2010/main" val="28466138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4" name="Slide Number Placeholder 3"/>
          <p:cNvSpPr>
            <a:spLocks noGrp="1"/>
          </p:cNvSpPr>
          <p:nvPr>
            <p:ph type="sldNum" sz="quarter" idx="5"/>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B29BD8D9-1F92-42A0-AE6C-9643F9BFF874}" type="slidenum">
              <a:rPr lang="el-GR" altLang="en-US"/>
              <a:pPr/>
              <a:t>64</a:t>
            </a:fld>
            <a:endParaRPr lang="el-GR" altLang="en-US"/>
          </a:p>
        </p:txBody>
      </p:sp>
    </p:spTree>
    <p:extLst>
      <p:ext uri="{BB962C8B-B14F-4D97-AF65-F5344CB8AC3E}">
        <p14:creationId xmlns:p14="http://schemas.microsoft.com/office/powerpoint/2010/main" val="2204663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2340"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5D1BDA4-EC9D-4ABE-8AAE-50BB36F1DEDD}" type="slidenum">
              <a:rPr lang="el-GR" altLang="en-US"/>
              <a:pPr/>
              <a:t>65</a:t>
            </a:fld>
            <a:endParaRPr lang="el-GR" altLang="en-US"/>
          </a:p>
        </p:txBody>
      </p:sp>
    </p:spTree>
    <p:extLst>
      <p:ext uri="{BB962C8B-B14F-4D97-AF65-F5344CB8AC3E}">
        <p14:creationId xmlns:p14="http://schemas.microsoft.com/office/powerpoint/2010/main" val="2370348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43364"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3792AF3-4396-4810-9638-87E22F0D991E}" type="slidenum">
              <a:rPr lang="el-GR" altLang="en-US"/>
              <a:pPr/>
              <a:t>66</a:t>
            </a:fld>
            <a:endParaRPr lang="el-GR" altLang="en-US"/>
          </a:p>
        </p:txBody>
      </p:sp>
    </p:spTree>
    <p:extLst>
      <p:ext uri="{BB962C8B-B14F-4D97-AF65-F5344CB8AC3E}">
        <p14:creationId xmlns:p14="http://schemas.microsoft.com/office/powerpoint/2010/main" val="3049332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67</a:t>
            </a:fld>
            <a:endParaRPr lang="el-GR"/>
          </a:p>
        </p:txBody>
      </p:sp>
    </p:spTree>
    <p:extLst>
      <p:ext uri="{BB962C8B-B14F-4D97-AF65-F5344CB8AC3E}">
        <p14:creationId xmlns:p14="http://schemas.microsoft.com/office/powerpoint/2010/main" val="1514256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68</a:t>
            </a:fld>
            <a:endParaRPr lang="el-GR"/>
          </a:p>
        </p:txBody>
      </p:sp>
    </p:spTree>
    <p:extLst>
      <p:ext uri="{BB962C8B-B14F-4D97-AF65-F5344CB8AC3E}">
        <p14:creationId xmlns:p14="http://schemas.microsoft.com/office/powerpoint/2010/main" val="2238604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dirty="0" smtClean="0"/>
          </a:p>
        </p:txBody>
      </p:sp>
      <p:sp>
        <p:nvSpPr>
          <p:cNvPr id="146436" name="Slide Number Placeholder 3"/>
          <p:cNvSpPr>
            <a:spLocks noGrp="1"/>
          </p:cNvSpPr>
          <p:nvPr>
            <p:ph type="sldNum" sz="quarter" idx="5"/>
          </p:nvPr>
        </p:nvSpPr>
        <p:spPr bwMode="auto">
          <a:ln>
            <a:miter lim="800000"/>
            <a:headEnd/>
            <a:tailEnd/>
          </a:ln>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90875376-E176-4598-8D34-A68DAC6E9285}" type="slidenum">
              <a:rPr lang="el-GR" altLang="en-US"/>
              <a:pPr/>
              <a:t>69</a:t>
            </a:fld>
            <a:endParaRPr lang="el-GR" altLang="en-US"/>
          </a:p>
        </p:txBody>
      </p:sp>
    </p:spTree>
    <p:extLst>
      <p:ext uri="{BB962C8B-B14F-4D97-AF65-F5344CB8AC3E}">
        <p14:creationId xmlns:p14="http://schemas.microsoft.com/office/powerpoint/2010/main" val="3642810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0"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70</a:t>
            </a:fld>
            <a:endParaRPr lang="el-GR"/>
          </a:p>
        </p:txBody>
      </p:sp>
    </p:spTree>
    <p:extLst>
      <p:ext uri="{BB962C8B-B14F-4D97-AF65-F5344CB8AC3E}">
        <p14:creationId xmlns:p14="http://schemas.microsoft.com/office/powerpoint/2010/main" val="21752985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6D4926-AA15-470C-8BB9-4FFF5C482721}" type="slidenum">
              <a:rPr lang="el-GR" altLang="en-US" smtClean="0">
                <a:latin typeface="Comic Sans MS" panose="030F0702030302020204" pitchFamily="66" charset="0"/>
              </a:rPr>
              <a:pPr>
                <a:spcBef>
                  <a:spcPct val="0"/>
                </a:spcBef>
              </a:pPr>
              <a:t>72</a:t>
            </a:fld>
            <a:endParaRPr lang="el-GR" altLang="en-US" smtClean="0">
              <a:latin typeface="Comic Sans MS" panose="030F0702030302020204" pitchFamily="66" charset="0"/>
            </a:endParaRPr>
          </a:p>
        </p:txBody>
      </p:sp>
    </p:spTree>
    <p:extLst>
      <p:ext uri="{BB962C8B-B14F-4D97-AF65-F5344CB8AC3E}">
        <p14:creationId xmlns:p14="http://schemas.microsoft.com/office/powerpoint/2010/main" val="406068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a:t>
            </a:fld>
            <a:endParaRPr lang="el-GR"/>
          </a:p>
        </p:txBody>
      </p:sp>
    </p:spTree>
    <p:extLst>
      <p:ext uri="{BB962C8B-B14F-4D97-AF65-F5344CB8AC3E}">
        <p14:creationId xmlns:p14="http://schemas.microsoft.com/office/powerpoint/2010/main" val="213797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a:t>
            </a:fld>
            <a:endParaRPr lang="el-GR"/>
          </a:p>
        </p:txBody>
      </p:sp>
    </p:spTree>
    <p:extLst>
      <p:ext uri="{BB962C8B-B14F-4D97-AF65-F5344CB8AC3E}">
        <p14:creationId xmlns:p14="http://schemas.microsoft.com/office/powerpoint/2010/main" val="417619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a:t>
            </a:fld>
            <a:endParaRPr lang="el-GR"/>
          </a:p>
        </p:txBody>
      </p:sp>
    </p:spTree>
    <p:extLst>
      <p:ext uri="{BB962C8B-B14F-4D97-AF65-F5344CB8AC3E}">
        <p14:creationId xmlns:p14="http://schemas.microsoft.com/office/powerpoint/2010/main" val="1029867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800" smtClean="0"/>
              <a:t>Click to edit Master subtitle style</a:t>
            </a:r>
            <a:endParaRPr lang="el-GR" sz="2800" dirty="0" smtClean="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3683697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919E0BC7-3844-489D-A2E5-35EA98DBC84D}" type="slidenum">
              <a:rPr lang="el-GR" smtClean="0"/>
              <a:pPr>
                <a:defRPr/>
              </a:pPr>
              <a:t>‹#›</a:t>
            </a:fld>
            <a:endParaRPr lang="el-GR" dirty="0"/>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07662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6DDC89BA-BC44-4B2E-AB3F-24FA71BA6865}" type="slidenum">
              <a:rPr lang="el-GR" smtClean="0"/>
              <a:pPr>
                <a:defRPr/>
              </a:pPr>
              <a:t>‹#›</a:t>
            </a:fld>
            <a:endParaRPr lang="el-GR" dirty="0"/>
          </a:p>
        </p:txBody>
      </p:sp>
    </p:spTree>
    <p:extLst>
      <p:ext uri="{BB962C8B-B14F-4D97-AF65-F5344CB8AC3E}">
        <p14:creationId xmlns:p14="http://schemas.microsoft.com/office/powerpoint/2010/main" val="23033980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Θέση κειμένου 5"/>
          <p:cNvSpPr>
            <a:spLocks noGrp="1"/>
          </p:cNvSpPr>
          <p:nvPr>
            <p:ph type="body" sz="quarter" idx="12"/>
          </p:nvPr>
        </p:nvSpPr>
        <p:spPr>
          <a:xfrm>
            <a:off x="628650" y="1855788"/>
            <a:ext cx="7886700" cy="2305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Θέση εικόνας 7"/>
          <p:cNvSpPr>
            <a:spLocks noGrp="1"/>
          </p:cNvSpPr>
          <p:nvPr>
            <p:ph type="pic" sz="quarter" idx="13"/>
          </p:nvPr>
        </p:nvSpPr>
        <p:spPr>
          <a:xfrm>
            <a:off x="628650" y="4214813"/>
            <a:ext cx="7886700" cy="1947862"/>
          </a:xfrm>
        </p:spPr>
        <p:txBody>
          <a:bodyPr/>
          <a:lstStyle/>
          <a:p>
            <a:r>
              <a:rPr lang="en-US" smtClean="0"/>
              <a:t>Click icon to add picture</a:t>
            </a:r>
            <a:endParaRPr lang="en-US"/>
          </a:p>
        </p:txBody>
      </p:sp>
    </p:spTree>
    <p:extLst>
      <p:ext uri="{BB962C8B-B14F-4D97-AF65-F5344CB8AC3E}">
        <p14:creationId xmlns:p14="http://schemas.microsoft.com/office/powerpoint/2010/main" val="530406447"/>
      </p:ext>
    </p:extLst>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38985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1371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0C49CC38-2D64-413C-8EAE-335E018F203E}" type="slidenum">
              <a:rPr lang="el-GR" smtClean="0"/>
              <a:pPr>
                <a:defRPr/>
              </a:pPr>
              <a:t>‹#›</a:t>
            </a:fld>
            <a:endParaRPr lang="el-GR" dirty="0"/>
          </a:p>
        </p:txBody>
      </p:sp>
      <p:sp>
        <p:nvSpPr>
          <p:cNvPr id="8" name="Picture Placeholder 7"/>
          <p:cNvSpPr>
            <a:spLocks noGrp="1"/>
          </p:cNvSpPr>
          <p:nvPr>
            <p:ph type="pic" sz="quarter" idx="13"/>
          </p:nvPr>
        </p:nvSpPr>
        <p:spPr>
          <a:xfrm>
            <a:off x="630238" y="2160588"/>
            <a:ext cx="2949575" cy="3700462"/>
          </a:xfrm>
        </p:spPr>
        <p:txBody>
          <a:bodyPr/>
          <a:lstStyle/>
          <a:p>
            <a:r>
              <a:rPr lang="en-US" smtClean="0"/>
              <a:t>Click icon to add picture</a:t>
            </a:r>
            <a:endParaRPr lang="en-US"/>
          </a:p>
        </p:txBody>
      </p:sp>
    </p:spTree>
    <p:extLst>
      <p:ext uri="{BB962C8B-B14F-4D97-AF65-F5344CB8AC3E}">
        <p14:creationId xmlns:p14="http://schemas.microsoft.com/office/powerpoint/2010/main" val="65692393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55540997-D9B3-4794-A1F0-954DD7CA0B14}" type="slidenum">
              <a:rPr lang="el-GR" smtClean="0"/>
              <a:pPr>
                <a:defRPr/>
              </a:pPr>
              <a:t>‹#›</a:t>
            </a:fld>
            <a:endParaRPr lang="el-GR" dirty="0"/>
          </a:p>
        </p:txBody>
      </p:sp>
    </p:spTree>
    <p:extLst>
      <p:ext uri="{BB962C8B-B14F-4D97-AF65-F5344CB8AC3E}">
        <p14:creationId xmlns:p14="http://schemas.microsoft.com/office/powerpoint/2010/main" val="2149729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Media Placeholder 5"/>
          <p:cNvSpPr>
            <a:spLocks noGrp="1"/>
          </p:cNvSpPr>
          <p:nvPr>
            <p:ph type="media" sz="quarter" idx="12"/>
          </p:nvPr>
        </p:nvSpPr>
        <p:spPr>
          <a:xfrm>
            <a:off x="628650" y="1854200"/>
            <a:ext cx="7886700" cy="3860800"/>
          </a:xfrm>
        </p:spPr>
        <p:txBody>
          <a:bodyPr/>
          <a:lstStyle/>
          <a:p>
            <a:r>
              <a:rPr lang="en-US" smtClean="0"/>
              <a:t>Click icon to add media</a:t>
            </a:r>
            <a:endParaRPr lang="en-US"/>
          </a:p>
        </p:txBody>
      </p:sp>
    </p:spTree>
    <p:extLst>
      <p:ext uri="{BB962C8B-B14F-4D97-AF65-F5344CB8AC3E}">
        <p14:creationId xmlns:p14="http://schemas.microsoft.com/office/powerpoint/2010/main" val="2383248050"/>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10" name="Content Placeholder 9"/>
          <p:cNvSpPr>
            <a:spLocks noGrp="1"/>
          </p:cNvSpPr>
          <p:nvPr>
            <p:ph sz="quarter" idx="16"/>
          </p:nvPr>
        </p:nvSpPr>
        <p:spPr>
          <a:xfrm>
            <a:off x="628650" y="1866900"/>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02238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Picture Placeholder 5"/>
          <p:cNvSpPr>
            <a:spLocks noGrp="1"/>
          </p:cNvSpPr>
          <p:nvPr>
            <p:ph type="pic" sz="quarter" idx="12"/>
          </p:nvPr>
        </p:nvSpPr>
        <p:spPr>
          <a:xfrm>
            <a:off x="628650" y="1866900"/>
            <a:ext cx="3778250" cy="2032000"/>
          </a:xfrm>
        </p:spPr>
        <p:txBody>
          <a:bodyPr/>
          <a:lstStyle/>
          <a:p>
            <a:r>
              <a:rPr lang="en-US" smtClean="0"/>
              <a:t>Click icon to add picture</a:t>
            </a:r>
            <a:endParaRPr lang="en-US"/>
          </a:p>
        </p:txBody>
      </p:sp>
      <p:sp>
        <p:nvSpPr>
          <p:cNvPr id="7" name="Picture Placeholder 5"/>
          <p:cNvSpPr>
            <a:spLocks noGrp="1"/>
          </p:cNvSpPr>
          <p:nvPr>
            <p:ph type="pic" sz="quarter" idx="13"/>
          </p:nvPr>
        </p:nvSpPr>
        <p:spPr>
          <a:xfrm>
            <a:off x="4737100" y="1854200"/>
            <a:ext cx="3778250" cy="2044700"/>
          </a:xfrm>
        </p:spPr>
        <p:txBody>
          <a:bodyPr/>
          <a:lstStyle/>
          <a:p>
            <a:r>
              <a:rPr lang="en-US" smtClean="0"/>
              <a:t>Click icon to add picture</a:t>
            </a:r>
            <a:endParaRPr lang="en-US"/>
          </a:p>
        </p:txBody>
      </p:sp>
      <p:sp>
        <p:nvSpPr>
          <p:cNvPr id="8" name="Picture Placeholder 5"/>
          <p:cNvSpPr>
            <a:spLocks noGrp="1"/>
          </p:cNvSpPr>
          <p:nvPr>
            <p:ph type="pic" sz="quarter" idx="14"/>
          </p:nvPr>
        </p:nvSpPr>
        <p:spPr>
          <a:xfrm>
            <a:off x="2682875" y="4075111"/>
            <a:ext cx="3778250" cy="2032000"/>
          </a:xfrm>
        </p:spPr>
        <p:txBody>
          <a:bodyPr/>
          <a:lstStyle/>
          <a:p>
            <a:r>
              <a:rPr lang="en-US" smtClean="0"/>
              <a:t>Click icon to add picture</a:t>
            </a:r>
            <a:endParaRPr lang="en-US"/>
          </a:p>
        </p:txBody>
      </p:sp>
    </p:spTree>
    <p:extLst>
      <p:ext uri="{BB962C8B-B14F-4D97-AF65-F5344CB8AC3E}">
        <p14:creationId xmlns:p14="http://schemas.microsoft.com/office/powerpoint/2010/main" val="356853462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B5F80957-5D18-46C5-9C10-454629E704FF}" type="slidenum">
              <a:rPr lang="el-GR" smtClean="0"/>
              <a:pPr>
                <a:defRPr/>
              </a:pPr>
              <a:t>‹#›</a:t>
            </a:fld>
            <a:endParaRPr lang="el-GR" dirty="0"/>
          </a:p>
        </p:txBody>
      </p:sp>
    </p:spTree>
    <p:extLst>
      <p:ext uri="{BB962C8B-B14F-4D97-AF65-F5344CB8AC3E}">
        <p14:creationId xmlns:p14="http://schemas.microsoft.com/office/powerpoint/2010/main" val="26970789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Picture Placeholder 5"/>
          <p:cNvSpPr>
            <a:spLocks noGrp="1"/>
          </p:cNvSpPr>
          <p:nvPr>
            <p:ph type="pic" sz="quarter" idx="12"/>
          </p:nvPr>
        </p:nvSpPr>
        <p:spPr>
          <a:xfrm>
            <a:off x="527050" y="2311400"/>
            <a:ext cx="2520950" cy="3187700"/>
          </a:xfrm>
        </p:spPr>
        <p:txBody>
          <a:bodyPr/>
          <a:lstStyle/>
          <a:p>
            <a:r>
              <a:rPr lang="en-US" smtClean="0"/>
              <a:t>Click icon to add picture</a:t>
            </a:r>
            <a:endParaRPr lang="en-US"/>
          </a:p>
        </p:txBody>
      </p:sp>
      <p:sp>
        <p:nvSpPr>
          <p:cNvPr id="8" name="Picture Placeholder 5"/>
          <p:cNvSpPr>
            <a:spLocks noGrp="1"/>
          </p:cNvSpPr>
          <p:nvPr>
            <p:ph type="pic" sz="quarter" idx="13"/>
          </p:nvPr>
        </p:nvSpPr>
        <p:spPr>
          <a:xfrm>
            <a:off x="3302000" y="2311400"/>
            <a:ext cx="2501900" cy="3187700"/>
          </a:xfrm>
        </p:spPr>
        <p:txBody>
          <a:bodyPr/>
          <a:lstStyle/>
          <a:p>
            <a:r>
              <a:rPr lang="en-US" smtClean="0"/>
              <a:t>Click icon to add picture</a:t>
            </a:r>
            <a:endParaRPr lang="en-US"/>
          </a:p>
        </p:txBody>
      </p:sp>
      <p:sp>
        <p:nvSpPr>
          <p:cNvPr id="9" name="Picture Placeholder 5"/>
          <p:cNvSpPr>
            <a:spLocks noGrp="1"/>
          </p:cNvSpPr>
          <p:nvPr>
            <p:ph type="pic" sz="quarter" idx="14"/>
          </p:nvPr>
        </p:nvSpPr>
        <p:spPr>
          <a:xfrm>
            <a:off x="6076950" y="2311400"/>
            <a:ext cx="2495550" cy="3187700"/>
          </a:xfrm>
        </p:spPr>
        <p:txBody>
          <a:bodyPr/>
          <a:lstStyle/>
          <a:p>
            <a:r>
              <a:rPr lang="en-US" smtClean="0"/>
              <a:t>Click icon to add picture</a:t>
            </a:r>
            <a:endParaRPr lang="en-US"/>
          </a:p>
        </p:txBody>
      </p:sp>
    </p:spTree>
    <p:extLst>
      <p:ext uri="{BB962C8B-B14F-4D97-AF65-F5344CB8AC3E}">
        <p14:creationId xmlns:p14="http://schemas.microsoft.com/office/powerpoint/2010/main" val="183201397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FA45CF43-3104-40FF-B7F5-18F9B7D618DC}" type="slidenum">
              <a:rPr lang="el-GR" smtClean="0"/>
              <a:pPr>
                <a:defRPr/>
              </a:pPr>
              <a:t>‹#›</a:t>
            </a:fld>
            <a:endParaRPr lang="el-GR" dirty="0"/>
          </a:p>
        </p:txBody>
      </p:sp>
    </p:spTree>
    <p:extLst>
      <p:ext uri="{BB962C8B-B14F-4D97-AF65-F5344CB8AC3E}">
        <p14:creationId xmlns:p14="http://schemas.microsoft.com/office/powerpoint/2010/main" val="9603428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6" name="Slide Number Placeholder 2"/>
          <p:cNvSpPr>
            <a:spLocks noGrp="1"/>
          </p:cNvSpPr>
          <p:nvPr>
            <p:ph type="sldNum" sz="quarter" idx="11"/>
          </p:nvPr>
        </p:nvSpPr>
        <p:spPr/>
        <p:txBody>
          <a:bodyPr/>
          <a:lstStyle>
            <a:lvl1pPr>
              <a:defRPr/>
            </a:lvl1pPr>
          </a:lstStyle>
          <a:p>
            <a:pPr>
              <a:defRPr/>
            </a:pPr>
            <a:fld id="{D3AC02D9-B736-42C4-BA02-C37B8AC72EE0}" type="slidenum">
              <a:rPr lang="el-GR" smtClean="0"/>
              <a:pPr>
                <a:defRPr/>
              </a:pPr>
              <a:t>‹#›</a:t>
            </a:fld>
            <a:endParaRPr lang="el-GR" dirty="0"/>
          </a:p>
        </p:txBody>
      </p:sp>
    </p:spTree>
    <p:extLst>
      <p:ext uri="{BB962C8B-B14F-4D97-AF65-F5344CB8AC3E}">
        <p14:creationId xmlns:p14="http://schemas.microsoft.com/office/powerpoint/2010/main" val="617451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8" name="Slide Number Placeholder 2"/>
          <p:cNvSpPr>
            <a:spLocks noGrp="1"/>
          </p:cNvSpPr>
          <p:nvPr>
            <p:ph type="sldNum" sz="quarter" idx="11"/>
          </p:nvPr>
        </p:nvSpPr>
        <p:spPr/>
        <p:txBody>
          <a:bodyPr/>
          <a:lstStyle>
            <a:lvl1pPr>
              <a:defRPr/>
            </a:lvl1p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342206121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a:xfrm>
            <a:off x="628650" y="3047999"/>
            <a:ext cx="7886700" cy="31289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5" name="Slide Number Placeholder 2"/>
          <p:cNvSpPr>
            <a:spLocks noGrp="1"/>
          </p:cNvSpPr>
          <p:nvPr>
            <p:ph type="sldNum" sz="quarter" idx="11"/>
          </p:nvPr>
        </p:nvSpPr>
        <p:spPr/>
        <p:txBody>
          <a:bodyPr/>
          <a:lstStyle>
            <a:lvl1pPr>
              <a:defRPr/>
            </a:lvl1pPr>
          </a:lstStyle>
          <a:p>
            <a:pPr>
              <a:defRPr/>
            </a:pPr>
            <a:fld id="{B5F80957-5D18-46C5-9C10-454629E704FF}" type="slidenum">
              <a:rPr lang="el-GR"/>
              <a:pPr>
                <a:defRPr/>
              </a:pPr>
              <a:t>‹#›</a:t>
            </a:fld>
            <a:endParaRPr lang="el-GR" dirty="0"/>
          </a:p>
        </p:txBody>
      </p:sp>
      <p:sp>
        <p:nvSpPr>
          <p:cNvPr id="7" name="Text Placeholder 6"/>
          <p:cNvSpPr>
            <a:spLocks noGrp="1"/>
          </p:cNvSpPr>
          <p:nvPr>
            <p:ph type="body" sz="quarter" idx="12"/>
          </p:nvPr>
        </p:nvSpPr>
        <p:spPr>
          <a:xfrm>
            <a:off x="628650" y="1752600"/>
            <a:ext cx="78867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441167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2607469" y="414655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8" name="Slide Number Placeholder 2"/>
          <p:cNvSpPr>
            <a:spLocks noGrp="1"/>
          </p:cNvSpPr>
          <p:nvPr>
            <p:ph type="sldNum" sz="quarter" idx="11"/>
          </p:nvPr>
        </p:nvSpPr>
        <p:spPr/>
        <p:txBody>
          <a:bodyPr/>
          <a:lstStyle>
            <a:lvl1pPr>
              <a:defRPr/>
            </a:lvl1pPr>
          </a:lstStyle>
          <a:p>
            <a:pPr>
              <a:defRPr/>
            </a:pPr>
            <a:fld id="{39748AC8-6A33-42C5-A2D4-9B40A0733AE8}" type="slidenum">
              <a:rPr lang="el-GR"/>
              <a:pPr>
                <a:defRPr/>
              </a:pPr>
              <a:t>‹#›</a:t>
            </a:fld>
            <a:endParaRPr lang="el-GR" dirty="0"/>
          </a:p>
        </p:txBody>
      </p:sp>
    </p:spTree>
    <p:extLst>
      <p:ext uri="{BB962C8B-B14F-4D97-AF65-F5344CB8AC3E}">
        <p14:creationId xmlns:p14="http://schemas.microsoft.com/office/powerpoint/2010/main" val="508894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3420"/>
            <a:ext cx="3843130" cy="205878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8" name="Slide Number Placeholder 2"/>
          <p:cNvSpPr>
            <a:spLocks noGrp="1"/>
          </p:cNvSpPr>
          <p:nvPr>
            <p:ph type="sldNum" sz="quarter" idx="11"/>
          </p:nvPr>
        </p:nvSpPr>
        <p:spPr/>
        <p:txBody>
          <a:bodyPr/>
          <a:lstStyle>
            <a:lvl1pPr>
              <a:defRPr/>
            </a:lvl1pPr>
          </a:lstStyle>
          <a:p>
            <a:pPr>
              <a:defRPr/>
            </a:pPr>
            <a:fld id="{39748AC8-6A33-42C5-A2D4-9B40A0733AE8}" type="slidenum">
              <a:rPr lang="el-GR"/>
              <a:pPr>
                <a:defRPr/>
              </a:pPr>
              <a:t>‹#›</a:t>
            </a:fld>
            <a:endParaRPr lang="el-GR" dirty="0"/>
          </a:p>
        </p:txBody>
      </p:sp>
      <p:sp>
        <p:nvSpPr>
          <p:cNvPr id="9" name="Content Placeholder 8"/>
          <p:cNvSpPr>
            <a:spLocks noGrp="1"/>
          </p:cNvSpPr>
          <p:nvPr>
            <p:ph sz="quarter" idx="12"/>
          </p:nvPr>
        </p:nvSpPr>
        <p:spPr>
          <a:xfrm>
            <a:off x="4648200" y="4146550"/>
            <a:ext cx="3810000" cy="2025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566874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1"/>
          <p:cNvSpPr>
            <a:spLocks noGrp="1"/>
          </p:cNvSpPr>
          <p:nvPr>
            <p:ph type="ftr" sz="quarter" idx="10"/>
          </p:nvPr>
        </p:nvSpPr>
        <p:spPr/>
        <p:txBody>
          <a:bodyPr/>
          <a:lstStyle>
            <a:lvl1pPr>
              <a:defRPr/>
            </a:lvl1pPr>
          </a:lstStyle>
          <a:p>
            <a:pPr>
              <a:defRPr/>
            </a:pPr>
            <a:r>
              <a:rPr lang="el-GR" smtClean="0"/>
              <a:t>Ενότητα 17. Καρκινοειδή</a:t>
            </a:r>
            <a:endParaRPr lang="el-GR"/>
          </a:p>
        </p:txBody>
      </p:sp>
      <p:sp>
        <p:nvSpPr>
          <p:cNvPr id="7" name="Slide Number Placeholder 2"/>
          <p:cNvSpPr>
            <a:spLocks noGrp="1"/>
          </p:cNvSpPr>
          <p:nvPr>
            <p:ph type="sldNum" sz="quarter" idx="11"/>
          </p:nvPr>
        </p:nvSpPr>
        <p:spPr/>
        <p:txBody>
          <a:bodyPr/>
          <a:lstStyle>
            <a:lvl1pPr>
              <a:defRPr/>
            </a:lvl1pPr>
          </a:lstStyle>
          <a:p>
            <a:pPr>
              <a:defRPr/>
            </a:pPr>
            <a:fld id="{1677536E-424B-4704-8A92-91139C1B4B8A}" type="slidenum">
              <a:rPr lang="el-GR"/>
              <a:pPr>
                <a:defRPr/>
              </a:pPr>
              <a:t>‹#›</a:t>
            </a:fld>
            <a:endParaRPr lang="el-GR" dirty="0"/>
          </a:p>
        </p:txBody>
      </p:sp>
    </p:spTree>
    <p:extLst>
      <p:ext uri="{BB962C8B-B14F-4D97-AF65-F5344CB8AC3E}">
        <p14:creationId xmlns:p14="http://schemas.microsoft.com/office/powerpoint/2010/main" val="2021251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1"/>
          <p:cNvSpPr>
            <a:spLocks noGrp="1"/>
          </p:cNvSpPr>
          <p:nvPr>
            <p:ph type="ftr" sz="quarter" idx="18"/>
          </p:nvPr>
        </p:nvSpPr>
        <p:spPr/>
        <p:txBody>
          <a:bodyPr/>
          <a:lstStyle>
            <a:lvl1pPr>
              <a:defRPr/>
            </a:lvl1pPr>
          </a:lstStyle>
          <a:p>
            <a:pPr>
              <a:defRPr/>
            </a:pPr>
            <a:r>
              <a:rPr lang="el-GR" smtClean="0"/>
              <a:t>Ενότητα 17. Καρκινοειδή</a:t>
            </a:r>
            <a:endParaRPr lang="el-GR"/>
          </a:p>
        </p:txBody>
      </p:sp>
      <p:sp>
        <p:nvSpPr>
          <p:cNvPr id="11" name="Slide Number Placeholder 2"/>
          <p:cNvSpPr>
            <a:spLocks noGrp="1"/>
          </p:cNvSpPr>
          <p:nvPr>
            <p:ph type="sldNum" sz="quarter" idx="19"/>
          </p:nvPr>
        </p:nvSpPr>
        <p:spPr/>
        <p:txBody>
          <a:bodyPr/>
          <a:lstStyle>
            <a:lvl1pPr>
              <a:defRPr/>
            </a:lvl1pPr>
          </a:lstStyle>
          <a:p>
            <a:pPr>
              <a:defRPr/>
            </a:pPr>
            <a:fld id="{390EA291-2149-4010-B00F-F461223653D7}" type="slidenum">
              <a:rPr lang="el-GR"/>
              <a:pPr>
                <a:defRPr/>
              </a:pPr>
              <a:t>‹#›</a:t>
            </a:fld>
            <a:endParaRPr lang="el-GR" dirty="0"/>
          </a:p>
        </p:txBody>
      </p:sp>
    </p:spTree>
    <p:extLst>
      <p:ext uri="{BB962C8B-B14F-4D97-AF65-F5344CB8AC3E}">
        <p14:creationId xmlns:p14="http://schemas.microsoft.com/office/powerpoint/2010/main" val="387431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1"/>
          <p:cNvSpPr>
            <a:spLocks noGrp="1"/>
          </p:cNvSpPr>
          <p:nvPr>
            <p:ph type="ftr" sz="quarter" idx="18"/>
          </p:nvPr>
        </p:nvSpPr>
        <p:spPr/>
        <p:txBody>
          <a:bodyPr/>
          <a:lstStyle>
            <a:lvl1pPr>
              <a:defRPr/>
            </a:lvl1pPr>
          </a:lstStyle>
          <a:p>
            <a:pPr>
              <a:defRPr/>
            </a:pPr>
            <a:r>
              <a:rPr lang="el-GR" smtClean="0"/>
              <a:t>Ενότητα 17. Καρκινοειδή</a:t>
            </a:r>
            <a:endParaRPr lang="el-GR"/>
          </a:p>
        </p:txBody>
      </p:sp>
      <p:sp>
        <p:nvSpPr>
          <p:cNvPr id="11" name="Slide Number Placeholder 2"/>
          <p:cNvSpPr>
            <a:spLocks noGrp="1"/>
          </p:cNvSpPr>
          <p:nvPr>
            <p:ph type="sldNum" sz="quarter" idx="19"/>
          </p:nvPr>
        </p:nvSpPr>
        <p:spPr/>
        <p:txBody>
          <a:bodyPr/>
          <a:lstStyle>
            <a:lvl1pPr>
              <a:defRPr/>
            </a:lvl1pPr>
          </a:lstStyle>
          <a:p>
            <a:pPr>
              <a:defRPr/>
            </a:pPr>
            <a:fld id="{180760DC-4DB5-45DE-8BD0-2B1D62285FBC}" type="slidenum">
              <a:rPr lang="el-GR"/>
              <a:pPr>
                <a:defRPr/>
              </a:pPr>
              <a:t>‹#›</a:t>
            </a:fld>
            <a:endParaRPr lang="el-GR" dirty="0"/>
          </a:p>
        </p:txBody>
      </p:sp>
      <p:sp>
        <p:nvSpPr>
          <p:cNvPr id="4" name="Content Placeholder 3"/>
          <p:cNvSpPr>
            <a:spLocks noGrp="1"/>
          </p:cNvSpPr>
          <p:nvPr>
            <p:ph sz="quarter" idx="20"/>
          </p:nvPr>
        </p:nvSpPr>
        <p:spPr>
          <a:xfrm>
            <a:off x="6268000" y="4567236"/>
            <a:ext cx="2247349" cy="15180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715612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37B0DF7E-797F-4D1F-8858-5ACC64B11632}" type="slidenum">
              <a:rPr lang="el-GR" smtClean="0"/>
              <a:pPr>
                <a:defRPr/>
              </a:pPr>
              <a:t>‹#›</a:t>
            </a:fld>
            <a:endParaRPr lang="el-GR" dirty="0"/>
          </a:p>
        </p:txBody>
      </p:sp>
    </p:spTree>
    <p:extLst>
      <p:ext uri="{BB962C8B-B14F-4D97-AF65-F5344CB8AC3E}">
        <p14:creationId xmlns:p14="http://schemas.microsoft.com/office/powerpoint/2010/main" val="177626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pPr>
              <a:defRPr/>
            </a:pPr>
            <a:r>
              <a:rPr lang="el-GR" smtClean="0"/>
              <a:t>Ενότητα 17. Καρκινοειδή</a:t>
            </a:r>
            <a:endParaRPr lang="el-GR"/>
          </a:p>
        </p:txBody>
      </p:sp>
      <p:sp>
        <p:nvSpPr>
          <p:cNvPr id="9" name="Slide Number Placeholder 8"/>
          <p:cNvSpPr>
            <a:spLocks noGrp="1"/>
          </p:cNvSpPr>
          <p:nvPr>
            <p:ph type="sldNum" sz="quarter" idx="12"/>
          </p:nvPr>
        </p:nvSpPr>
        <p:spPr/>
        <p:txBody>
          <a:bodyPr/>
          <a:lstStyle/>
          <a:p>
            <a:pPr>
              <a:defRPr/>
            </a:pPr>
            <a:fld id="{551104A7-E2CC-49C9-B905-661BEC8FCD28}" type="slidenum">
              <a:rPr lang="el-GR" smtClean="0"/>
              <a:pPr>
                <a:defRPr/>
              </a:pPr>
              <a:t>‹#›</a:t>
            </a:fld>
            <a:endParaRPr lang="el-GR" dirty="0"/>
          </a:p>
        </p:txBody>
      </p:sp>
    </p:spTree>
    <p:extLst>
      <p:ext uri="{BB962C8B-B14F-4D97-AF65-F5344CB8AC3E}">
        <p14:creationId xmlns:p14="http://schemas.microsoft.com/office/powerpoint/2010/main" val="206865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3209804796"/>
      </p:ext>
    </p:extLst>
  </p:cSld>
  <p:clrMapOvr>
    <a:masterClrMapping/>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17. Καρκινοειδή</a:t>
            </a:r>
            <a:endParaRPr lang="el-GR"/>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2415343314"/>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87AA3BFC-8853-49B5-86D2-1FF2BED57339}" type="slidenum">
              <a:rPr lang="el-GR" smtClean="0"/>
              <a:pPr>
                <a:defRPr/>
              </a:pPr>
              <a:t>‹#›</a:t>
            </a:fld>
            <a:endParaRPr lang="el-GR" dirty="0"/>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99916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B58E519A-9371-479D-9FEC-966F3158A3DD}" type="slidenum">
              <a:rPr lang="el-GR" smtClean="0"/>
              <a:pPr>
                <a:defRPr/>
              </a:pPr>
              <a:t>‹#›</a:t>
            </a:fld>
            <a:endParaRPr lang="el-GR" dirty="0"/>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197052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17. Καρκινοειδή</a:t>
            </a:r>
            <a:endParaRPr lang="el-GR"/>
          </a:p>
        </p:txBody>
      </p:sp>
      <p:sp>
        <p:nvSpPr>
          <p:cNvPr id="4" name="Θέση αριθμού διαφάνειας 3"/>
          <p:cNvSpPr>
            <a:spLocks noGrp="1"/>
          </p:cNvSpPr>
          <p:nvPr>
            <p:ph type="sldNum" sz="quarter" idx="11"/>
          </p:nvPr>
        </p:nvSpPr>
        <p:spPr/>
        <p:txBody>
          <a:bodyPr/>
          <a:lstStyle/>
          <a:p>
            <a:pPr>
              <a:defRPr/>
            </a:pPr>
            <a:fld id="{CC70EED3-20E7-4788-879D-59689CB6573B}" type="slidenum">
              <a:rPr lang="el-GR" smtClean="0"/>
              <a:pPr>
                <a:defRPr/>
              </a:pPr>
              <a:t>‹#›</a:t>
            </a:fld>
            <a:endParaRPr lang="el-GR" dirty="0"/>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32738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latin typeface="+mn-lt"/>
              </a:defRPr>
            </a:lvl1pPr>
          </a:lstStyle>
          <a:p>
            <a:pPr>
              <a:defRPr/>
            </a:pPr>
            <a:r>
              <a:rPr lang="el-GR" smtClean="0"/>
              <a:t>Ενότητα 17. Καρκινοειδή</a:t>
            </a:r>
            <a:endParaRPr lang="el-GR"/>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latin typeface="+mn-lt"/>
              </a:defRPr>
            </a:lvl1pPr>
          </a:lstStyle>
          <a:p>
            <a:pPr>
              <a:defRPr/>
            </a:pPr>
            <a:fld id="{0C49CC38-2D64-413C-8EAE-335E018F203E}" type="slidenum">
              <a:rPr lang="el-GR" smtClean="0"/>
              <a:pPr>
                <a:defRPr/>
              </a:pPr>
              <a:t>‹#›</a:t>
            </a:fld>
            <a:endParaRPr lang="el-GR" dirty="0"/>
          </a:p>
        </p:txBody>
      </p:sp>
      <p:pic>
        <p:nvPicPr>
          <p:cNvPr id="7" name="Picture 6" descr="Λογότυπο Εθνικόν και Καποδιστριακόν Πανεπιστήμιον Αθηνών"/>
          <p:cNvPicPr>
            <a:picLocks noChangeAspect="1"/>
          </p:cNvPicPr>
          <p:nvPr/>
        </p:nvPicPr>
        <p:blipFill rotWithShape="1">
          <a:blip r:embed="rId31"/>
          <a:srcRect l="1" r="85167"/>
          <a:stretch/>
        </p:blipFill>
        <p:spPr>
          <a:xfrm>
            <a:off x="628650" y="6164722"/>
            <a:ext cx="505239" cy="622325"/>
          </a:xfrm>
          <a:prstGeom prst="rect">
            <a:avLst/>
          </a:prstGeom>
        </p:spPr>
      </p:pic>
    </p:spTree>
    <p:extLst>
      <p:ext uri="{BB962C8B-B14F-4D97-AF65-F5344CB8AC3E}">
        <p14:creationId xmlns:p14="http://schemas.microsoft.com/office/powerpoint/2010/main" val="132823265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31" r:id="rId29"/>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ved=0CAcQjRw&amp;url=http://crustastun.com/the-effect-of-the-crustastun-on-nerve-activity-in-crabs-and-lobsters.html&amp;ei=TLZZVdroJon0UKztgegK&amp;bvm=bv.93564037,d.d24&amp;psig=AFQjCNFtM89w1ZajRgZByXL94erOfikDlg&amp;ust=143202891313621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49.jpg"/><Relationship Id="rId5" Type="http://schemas.openxmlformats.org/officeDocument/2006/relationships/image" Target="../media/image48.wmf"/><Relationship Id="rId4" Type="http://schemas.openxmlformats.org/officeDocument/2006/relationships/image" Target="../media/image47.wm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61.jp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63.jpeg"/><Relationship Id="rId4" Type="http://schemas.openxmlformats.org/officeDocument/2006/relationships/hyperlink" Target="http://www.google.gr/url?sa=i&amp;rct=j&amp;q=&amp;esrc=s&amp;source=images&amp;cd=&amp;cad=rja&amp;uact=8&amp;ved=0CAcQjRw&amp;url=http://www.nhm.ac.uk/natureplus/thread/7408&amp;ei=7-VZVdy5GsK9UbXBgJAH&amp;psig=AFQjCNHhtLyQseM4UkF5z8HCwyPcyGItWw&amp;ust=143204114323175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microsoft.com/office/2007/relationships/hdphoto" Target="../media/hdphoto5.wdp"/><Relationship Id="rId5" Type="http://schemas.openxmlformats.org/officeDocument/2006/relationships/image" Target="../media/image65.png"/><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68.jp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openxmlformats.org/officeDocument/2006/relationships/image" Target="../media/image83.jpg"/><Relationship Id="rId4" Type="http://schemas.openxmlformats.org/officeDocument/2006/relationships/image" Target="../media/image82.jpg"/></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27.xml"/><Relationship Id="rId5" Type="http://schemas.openxmlformats.org/officeDocument/2006/relationships/image" Target="../media/image88.jpg"/><Relationship Id="rId4" Type="http://schemas.microsoft.com/office/2007/relationships/hdphoto" Target="../media/hdphoto8.wdp"/></Relationships>
</file>

<file path=ppt/slides/_rels/slide61.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hyperlink" Target="http://upload.wikimedia.org/wikipedia/commons/7/76/Astacus_astacus_02.JPG"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95.jpeg"/><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hyperlink" Target="http://www.google.gr/url?sa=i&amp;rct=j&amp;q=&amp;esrc=s&amp;source=images&amp;cd=&amp;cad=rja&amp;uact=8&amp;ved=0CAcQjRw&amp;url=http://commons.wikimedia.org/wiki/File:Galathea_strigosa_01_by_Line1.jpg&amp;ei=Ff9ZVZ7KG8vpUuHigPAK&amp;psig=AFQjCNEXHKdqINYR_krQvYL0dirmrgNzRA&amp;ust=1432047744238325" TargetMode="External"/><Relationship Id="rId5" Type="http://schemas.openxmlformats.org/officeDocument/2006/relationships/image" Target="../media/image97.jpeg"/><Relationship Id="rId4" Type="http://schemas.openxmlformats.org/officeDocument/2006/relationships/hyperlink" Target="http://www.google.gr/url?sa=i&amp;rct=j&amp;q=&amp;esrc=s&amp;source=images&amp;cd=&amp;cad=rja&amp;uact=8&amp;ved=0CAcQjRw&amp;url=http://en.wikipedia.org/wiki/Hermit_crab&amp;ei=OPtZVY2uJszTUb2TgKgM&amp;psig=AFQjCNH6gD_Obc5GNspq0JwffPgYp5Wr7g&amp;ust=143204674366284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upload.wikimedia.org/wikipedia/commons/d/d5/Iz_-_Birgus_latro_1.jp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103.jpeg"/><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microsoft.com/office/2007/relationships/hdphoto" Target="../media/hdphoto9.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normAutofit/>
          </a:bodyPr>
          <a:lstStyle/>
          <a:p>
            <a:r>
              <a:rPr lang="el-GR" altLang="en-US" sz="4400" dirty="0" smtClean="0"/>
              <a:t>Ζωολογία Ι</a:t>
            </a:r>
            <a:endParaRPr lang="en-US" altLang="en-US" sz="4400" dirty="0" smtClean="0"/>
          </a:p>
        </p:txBody>
      </p:sp>
      <p:sp>
        <p:nvSpPr>
          <p:cNvPr id="4099" name="Text Placeholder 2"/>
          <p:cNvSpPr>
            <a:spLocks noGrp="1"/>
          </p:cNvSpPr>
          <p:nvPr>
            <p:ph type="subTitle" idx="1"/>
          </p:nvPr>
        </p:nvSpPr>
        <p:spPr/>
        <p:txBody>
          <a:bodyPr/>
          <a:lstStyle/>
          <a:p>
            <a:pPr>
              <a:lnSpc>
                <a:spcPct val="100000"/>
              </a:lnSpc>
            </a:pPr>
            <a:r>
              <a:rPr lang="el-GR" altLang="el-GR" b="1" dirty="0">
                <a:solidFill>
                  <a:schemeClr val="accent6">
                    <a:lumMod val="75000"/>
                  </a:schemeClr>
                </a:solidFill>
              </a:rPr>
              <a:t>Ενότητα </a:t>
            </a:r>
            <a:r>
              <a:rPr lang="en-US" altLang="el-GR" b="1" dirty="0" smtClean="0">
                <a:solidFill>
                  <a:schemeClr val="accent6">
                    <a:lumMod val="75000"/>
                  </a:schemeClr>
                </a:solidFill>
              </a:rPr>
              <a:t>1</a:t>
            </a:r>
            <a:r>
              <a:rPr lang="el-GR" altLang="el-GR" b="1" dirty="0" smtClean="0">
                <a:solidFill>
                  <a:schemeClr val="accent6">
                    <a:lumMod val="75000"/>
                  </a:schemeClr>
                </a:solidFill>
              </a:rPr>
              <a:t>7</a:t>
            </a:r>
            <a:r>
              <a:rPr lang="el-GR" altLang="el-GR" dirty="0" smtClean="0">
                <a:solidFill>
                  <a:schemeClr val="accent6">
                    <a:lumMod val="75000"/>
                  </a:schemeClr>
                </a:solidFill>
              </a:rPr>
              <a:t>:</a:t>
            </a:r>
            <a:r>
              <a:rPr lang="en-US" altLang="el-GR" dirty="0" smtClean="0">
                <a:solidFill>
                  <a:schemeClr val="accent6">
                    <a:lumMod val="75000"/>
                  </a:schemeClr>
                </a:solidFill>
              </a:rPr>
              <a:t> </a:t>
            </a:r>
            <a:r>
              <a:rPr lang="el-GR" altLang="el-GR" dirty="0" smtClean="0"/>
              <a:t>Καρκινοειδή</a:t>
            </a:r>
            <a:endParaRPr lang="el-GR" altLang="el-GR" b="1" i="1" dirty="0"/>
          </a:p>
          <a:p>
            <a:pPr>
              <a:lnSpc>
                <a:spcPct val="100000"/>
              </a:lnSpc>
              <a:spcBef>
                <a:spcPts val="1800"/>
              </a:spcBef>
            </a:pPr>
            <a:r>
              <a:rPr lang="el-GR" altLang="el-GR" dirty="0" smtClean="0"/>
              <a:t>Αναστάσιος </a:t>
            </a:r>
            <a:r>
              <a:rPr lang="el-GR" altLang="el-GR" dirty="0" err="1" smtClean="0"/>
              <a:t>Λεγάκις</a:t>
            </a:r>
            <a:r>
              <a:rPr lang="el-GR" altLang="el-GR" dirty="0" smtClean="0"/>
              <a:t>, </a:t>
            </a:r>
            <a:r>
              <a:rPr lang="el-GR" altLang="el-GR" dirty="0" err="1"/>
              <a:t>Αναπλ</a:t>
            </a:r>
            <a:r>
              <a:rPr lang="el-GR" altLang="el-GR" dirty="0"/>
              <a:t>. Καθηγητής</a:t>
            </a:r>
          </a:p>
          <a:p>
            <a:pPr>
              <a:lnSpc>
                <a:spcPct val="100000"/>
              </a:lnSpc>
              <a:spcBef>
                <a:spcPct val="0"/>
              </a:spcBef>
            </a:pPr>
            <a:r>
              <a:rPr lang="el-GR" altLang="el-GR" dirty="0"/>
              <a:t>Σχολή Θετικών Επιστημών</a:t>
            </a:r>
          </a:p>
          <a:p>
            <a:pPr>
              <a:lnSpc>
                <a:spcPct val="100000"/>
              </a:lnSpc>
              <a:spcBef>
                <a:spcPct val="0"/>
              </a:spcBef>
            </a:pPr>
            <a:r>
              <a:rPr lang="el-GR" altLang="el-GR" dirty="0"/>
              <a:t>Τμήμα Βιολογίας</a:t>
            </a:r>
            <a:endParaRPr lang="en-US" altLang="el-GR" dirty="0"/>
          </a:p>
          <a:p>
            <a:endParaRPr lang="en-US" alt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Διαφοροποίηση εξαρτημάτων</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2023" y="2012019"/>
            <a:ext cx="4851994" cy="2985433"/>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16371" y="1669952"/>
            <a:ext cx="3145628" cy="3515114"/>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a:t>
            </a:fld>
            <a:endParaRPr lang="el-GR" dirty="0"/>
          </a:p>
        </p:txBody>
      </p:sp>
      <p:sp>
        <p:nvSpPr>
          <p:cNvPr id="12" name="Text Box 4"/>
          <p:cNvSpPr txBox="1">
            <a:spLocks noChangeArrowheads="1"/>
          </p:cNvSpPr>
          <p:nvPr/>
        </p:nvSpPr>
        <p:spPr bwMode="auto">
          <a:xfrm>
            <a:off x="651062" y="5421809"/>
            <a:ext cx="7864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buFontTx/>
              <a:buNone/>
            </a:pPr>
            <a:r>
              <a:rPr lang="el-GR" altLang="el-GR" sz="1800" b="0" dirty="0">
                <a:latin typeface="+mn-lt"/>
              </a:rPr>
              <a:t>Ομόλογα εξαρτήματα: 17 διαφορετικοί τύποι με κοινή προέλευση σε ένα ζώο </a:t>
            </a:r>
            <a:r>
              <a:rPr lang="el-GR" altLang="el-GR" sz="1800" b="0" dirty="0" smtClean="0">
                <a:latin typeface="+mn-lt"/>
              </a:rPr>
              <a:t> </a:t>
            </a:r>
            <a:r>
              <a:rPr lang="el-GR" altLang="el-GR" sz="1800" b="0" dirty="0">
                <a:latin typeface="+mn-lt"/>
              </a:rPr>
              <a:t>(σειριακή </a:t>
            </a:r>
            <a:r>
              <a:rPr lang="el-GR" altLang="el-GR" sz="1800" b="0" dirty="0" smtClean="0">
                <a:latin typeface="+mn-lt"/>
              </a:rPr>
              <a:t>ομολογία).</a:t>
            </a:r>
            <a:endParaRPr lang="el-GR" altLang="el-GR" sz="1800" b="0" dirty="0">
              <a:latin typeface="+mn-lt"/>
            </a:endParaRPr>
          </a:p>
        </p:txBody>
      </p:sp>
      <p:sp>
        <p:nvSpPr>
          <p:cNvPr id="9" name="TextBox 8"/>
          <p:cNvSpPr txBox="1"/>
          <p:nvPr/>
        </p:nvSpPr>
        <p:spPr>
          <a:xfrm>
            <a:off x="4990373" y="4572000"/>
            <a:ext cx="263214" cy="276999"/>
          </a:xfrm>
          <a:prstGeom prst="rect">
            <a:avLst/>
          </a:prstGeom>
          <a:noFill/>
        </p:spPr>
        <p:txBody>
          <a:bodyPr wrap="none" rtlCol="0">
            <a:spAutoFit/>
          </a:bodyPr>
          <a:lstStyle/>
          <a:p>
            <a:r>
              <a:rPr lang="en-US" sz="1200" dirty="0" smtClean="0">
                <a:latin typeface="+mn-lt"/>
              </a:rPr>
              <a:t>8</a:t>
            </a:r>
            <a:endParaRPr lang="en-US" sz="1200" dirty="0">
              <a:latin typeface="+mn-lt"/>
            </a:endParaRPr>
          </a:p>
        </p:txBody>
      </p:sp>
      <p:sp>
        <p:nvSpPr>
          <p:cNvPr id="10" name="TextBox 9"/>
          <p:cNvSpPr txBox="1"/>
          <p:nvPr/>
        </p:nvSpPr>
        <p:spPr>
          <a:xfrm>
            <a:off x="8148793" y="4816888"/>
            <a:ext cx="263214" cy="276999"/>
          </a:xfrm>
          <a:prstGeom prst="rect">
            <a:avLst/>
          </a:prstGeom>
          <a:noFill/>
        </p:spPr>
        <p:txBody>
          <a:bodyPr wrap="none" rtlCol="0">
            <a:spAutoFit/>
          </a:bodyPr>
          <a:lstStyle/>
          <a:p>
            <a:r>
              <a:rPr lang="en-US" sz="1200" dirty="0" smtClean="0">
                <a:latin typeface="+mn-lt"/>
              </a:rPr>
              <a:t>9</a:t>
            </a:r>
            <a:endParaRPr lang="en-US" sz="1200" dirty="0">
              <a:latin typeface="+mn-lt"/>
            </a:endParaRPr>
          </a:p>
        </p:txBody>
      </p:sp>
    </p:spTree>
    <p:extLst>
      <p:ext uri="{BB962C8B-B14F-4D97-AF65-F5344CB8AC3E}">
        <p14:creationId xmlns:p14="http://schemas.microsoft.com/office/powerpoint/2010/main" val="297184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Διαφοροποίηση εξαρτημάτων</a:t>
            </a:r>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3161032"/>
            <a:ext cx="7886700" cy="2902898"/>
          </a:xfrm>
        </p:spPr>
      </p:pic>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11</a:t>
            </a:fld>
            <a:endParaRPr lang="el-GR" dirty="0"/>
          </a:p>
        </p:txBody>
      </p:sp>
      <p:sp>
        <p:nvSpPr>
          <p:cNvPr id="14" name="Text Placeholder 13"/>
          <p:cNvSpPr>
            <a:spLocks noGrp="1"/>
          </p:cNvSpPr>
          <p:nvPr>
            <p:ph type="body" sz="quarter" idx="12"/>
          </p:nvPr>
        </p:nvSpPr>
        <p:spPr/>
        <p:txBody>
          <a:bodyPr/>
          <a:lstStyle/>
          <a:p>
            <a:pPr marL="342900" indent="-342900">
              <a:spcBef>
                <a:spcPct val="50000"/>
              </a:spcBef>
              <a:defRPr/>
            </a:pPr>
            <a:r>
              <a:rPr lang="el-GR" sz="2800" dirty="0" err="1"/>
              <a:t>Μεταμέρεια</a:t>
            </a:r>
            <a:r>
              <a:rPr lang="el-GR" sz="2800" dirty="0"/>
              <a:t>: μυϊκό και </a:t>
            </a:r>
            <a:r>
              <a:rPr lang="el-GR" sz="2800" dirty="0" smtClean="0"/>
              <a:t>νευρικό.</a:t>
            </a:r>
            <a:endParaRPr lang="el-GR" sz="2800" dirty="0"/>
          </a:p>
          <a:p>
            <a:pPr marL="342900" indent="-342900">
              <a:spcBef>
                <a:spcPct val="50000"/>
              </a:spcBef>
              <a:defRPr/>
            </a:pPr>
            <a:r>
              <a:rPr lang="el-GR" sz="2800" dirty="0"/>
              <a:t>Ανταγωνιστικοί μύες καμπτήρες και </a:t>
            </a:r>
            <a:r>
              <a:rPr lang="el-GR" sz="2800" dirty="0" err="1" smtClean="0"/>
              <a:t>εκτατήρες</a:t>
            </a:r>
            <a:r>
              <a:rPr lang="el-GR" sz="2800" dirty="0" smtClean="0"/>
              <a:t>.</a:t>
            </a:r>
            <a:endParaRPr lang="el-GR" sz="2800" dirty="0"/>
          </a:p>
          <a:p>
            <a:endParaRPr lang="el-GR" dirty="0"/>
          </a:p>
        </p:txBody>
      </p:sp>
      <p:sp>
        <p:nvSpPr>
          <p:cNvPr id="7" name="TextBox 6"/>
          <p:cNvSpPr txBox="1"/>
          <p:nvPr/>
        </p:nvSpPr>
        <p:spPr>
          <a:xfrm>
            <a:off x="8049759" y="5486400"/>
            <a:ext cx="341760" cy="276999"/>
          </a:xfrm>
          <a:prstGeom prst="rect">
            <a:avLst/>
          </a:prstGeom>
          <a:noFill/>
        </p:spPr>
        <p:txBody>
          <a:bodyPr wrap="none" rtlCol="0">
            <a:spAutoFit/>
          </a:bodyPr>
          <a:lstStyle/>
          <a:p>
            <a:r>
              <a:rPr lang="en-US" sz="1200" dirty="0" smtClean="0">
                <a:latin typeface="+mn-lt"/>
              </a:rPr>
              <a:t>10</a:t>
            </a:r>
            <a:endParaRPr lang="en-US" sz="1200" dirty="0">
              <a:latin typeface="+mn-lt"/>
            </a:endParaRPr>
          </a:p>
        </p:txBody>
      </p:sp>
    </p:spTree>
    <p:extLst>
      <p:ext uri="{BB962C8B-B14F-4D97-AF65-F5344CB8AC3E}">
        <p14:creationId xmlns:p14="http://schemas.microsoft.com/office/powerpoint/2010/main" val="4221014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p:txBody>
          <a:bodyPr/>
          <a:lstStyle/>
          <a:p>
            <a:pPr eaLnBrk="1" hangingPunct="1"/>
            <a:r>
              <a:rPr lang="el-GR" altLang="en-US" smtClean="0"/>
              <a:t>Κυκλοφορικό σύστημα</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E459EBE-7EF1-4E30-89DC-C1F897E1CCD2}" type="slidenum">
              <a:rPr lang="el-GR" altLang="en-US">
                <a:solidFill>
                  <a:srgbClr val="898989"/>
                </a:solidFill>
                <a:latin typeface="Calibri" panose="020F0502020204030204" pitchFamily="34" charset="0"/>
              </a:rPr>
              <a:pPr/>
              <a:t>12</a:t>
            </a:fld>
            <a:endParaRPr lang="el-GR" altLang="en-US">
              <a:solidFill>
                <a:srgbClr val="898989"/>
              </a:solidFill>
              <a:latin typeface="Calibri" panose="020F0502020204030204" pitchFamily="34" charset="0"/>
            </a:endParaRPr>
          </a:p>
        </p:txBody>
      </p:sp>
      <p:sp>
        <p:nvSpPr>
          <p:cNvPr id="10" name="Text Box 5"/>
          <p:cNvSpPr txBox="1">
            <a:spLocks noChangeArrowheads="1"/>
          </p:cNvSpPr>
          <p:nvPr/>
        </p:nvSpPr>
        <p:spPr bwMode="auto">
          <a:xfrm>
            <a:off x="742950" y="5273675"/>
            <a:ext cx="7740650" cy="738188"/>
          </a:xfrm>
          <a:prstGeom prst="rect">
            <a:avLst/>
          </a:prstGeom>
          <a:noFill/>
          <a:ln>
            <a:noFill/>
          </a:ln>
          <a:extLst/>
        </p:spPr>
        <p:txBody>
          <a:bodyPr>
            <a:spAutoFit/>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marL="347472" algn="ctr" eaLnBrk="1" hangingPunct="1">
              <a:spcBef>
                <a:spcPts val="1008"/>
              </a:spcBef>
              <a:defRPr/>
            </a:pPr>
            <a:r>
              <a:rPr lang="el-GR" altLang="el-GR" sz="1800" b="0" dirty="0" err="1">
                <a:latin typeface="+mn-lt"/>
                <a:cs typeface="+mn-cs"/>
              </a:rPr>
              <a:t>Ανοιχό</a:t>
            </a:r>
            <a:r>
              <a:rPr lang="el-GR" altLang="el-GR" sz="1800" b="0" dirty="0">
                <a:latin typeface="+mn-lt"/>
                <a:cs typeface="+mn-cs"/>
              </a:rPr>
              <a:t> κυκλοφορικό, </a:t>
            </a:r>
            <a:r>
              <a:rPr lang="el-GR" altLang="el-GR" sz="1800" b="0" dirty="0" err="1">
                <a:latin typeface="+mn-lt"/>
                <a:cs typeface="+mn-cs"/>
              </a:rPr>
              <a:t>αιμόκοιλο</a:t>
            </a:r>
            <a:r>
              <a:rPr lang="el-GR" altLang="el-GR" sz="1800" b="0" dirty="0">
                <a:latin typeface="+mn-lt"/>
                <a:cs typeface="+mn-cs"/>
              </a:rPr>
              <a:t>, </a:t>
            </a:r>
            <a:r>
              <a:rPr lang="el-GR" altLang="el-GR" sz="1800" b="0" dirty="0" err="1">
                <a:latin typeface="+mn-lt"/>
                <a:cs typeface="+mn-cs"/>
              </a:rPr>
              <a:t>αιμολέμφος</a:t>
            </a:r>
            <a:r>
              <a:rPr lang="el-GR" altLang="el-GR" sz="1800" b="0" dirty="0">
                <a:latin typeface="+mn-lt"/>
                <a:cs typeface="+mn-cs"/>
              </a:rPr>
              <a:t>. Κοίλωμα μόνο οι ακραίοι </a:t>
            </a:r>
            <a:r>
              <a:rPr lang="el-GR" altLang="el-GR" sz="1800" b="0" dirty="0" err="1">
                <a:latin typeface="+mn-lt"/>
                <a:cs typeface="+mn-cs"/>
              </a:rPr>
              <a:t>σάκκοι</a:t>
            </a:r>
            <a:r>
              <a:rPr lang="el-GR" altLang="el-GR" sz="1800" b="0" dirty="0">
                <a:latin typeface="+mn-lt"/>
                <a:cs typeface="+mn-cs"/>
              </a:rPr>
              <a:t> και γύρω από τις </a:t>
            </a:r>
            <a:r>
              <a:rPr lang="el-GR" altLang="el-GR" sz="1800" b="0" dirty="0" err="1" smtClean="0">
                <a:latin typeface="+mn-lt"/>
                <a:cs typeface="+mn-cs"/>
              </a:rPr>
              <a:t>γονάδες</a:t>
            </a:r>
            <a:r>
              <a:rPr lang="el-GR" altLang="el-GR" sz="2400" b="0" dirty="0" smtClean="0">
                <a:latin typeface="+mn-lt"/>
                <a:cs typeface="+mn-cs"/>
              </a:rPr>
              <a:t>.</a:t>
            </a:r>
            <a:endParaRPr lang="el-GR" altLang="el-GR" sz="2400" b="0" dirty="0">
              <a:latin typeface="+mn-lt"/>
              <a:cs typeface="+mn-cs"/>
            </a:endParaRPr>
          </a:p>
        </p:txBody>
      </p:sp>
      <p:pic>
        <p:nvPicPr>
          <p:cNvPr id="16392" name="Picture 2" descr="C:\Users\Bibo\AppData\Local\Microsoft\Windows\Temporary Internet Files\Content.IE5\MIGUL57F\F2.large.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2832" r="481"/>
          <a:stretch>
            <a:fillRect/>
          </a:stretch>
        </p:blipFill>
        <p:spPr bwMode="auto">
          <a:xfrm>
            <a:off x="714375" y="1357313"/>
            <a:ext cx="73977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86676" y="4800600"/>
            <a:ext cx="341312" cy="276225"/>
          </a:xfrm>
          <a:prstGeom prst="rect">
            <a:avLst/>
          </a:prstGeom>
          <a:noFill/>
        </p:spPr>
        <p:txBody>
          <a:bodyPr wrap="none">
            <a:spAutoFit/>
          </a:bodyPr>
          <a:lstStyle/>
          <a:p>
            <a:pPr eaLnBrk="0" hangingPunct="0">
              <a:defRPr/>
            </a:pPr>
            <a:r>
              <a:rPr lang="en-US" sz="1200" dirty="0">
                <a:latin typeface="+mn-lt"/>
                <a:cs typeface="+mn-cs"/>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Κυκλοφορικό σύστημα</a:t>
            </a:r>
            <a:endParaRPr lang="el-GR" dirty="0"/>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13</a:t>
            </a:fld>
            <a:endParaRPr lang="el-GR" dirty="0"/>
          </a:p>
        </p:txBody>
      </p:sp>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396" t="-2363" r="-1396" b="-2363"/>
          <a:stretch/>
        </p:blipFill>
        <p:spPr>
          <a:xfrm>
            <a:off x="381000" y="1843088"/>
            <a:ext cx="5120640" cy="4117709"/>
          </a:xfrm>
        </p:spPr>
      </p:pic>
      <p:sp>
        <p:nvSpPr>
          <p:cNvPr id="6" name="Text Placeholder 5"/>
          <p:cNvSpPr>
            <a:spLocks noGrp="1"/>
          </p:cNvSpPr>
          <p:nvPr>
            <p:ph type="body" sz="quarter" idx="13"/>
          </p:nvPr>
        </p:nvSpPr>
        <p:spPr>
          <a:xfrm>
            <a:off x="5516880" y="1906588"/>
            <a:ext cx="3257549" cy="4233862"/>
          </a:xfrm>
        </p:spPr>
        <p:txBody>
          <a:bodyPr rIns="0"/>
          <a:lstStyle/>
          <a:p>
            <a:pPr marL="342900" indent="-342900">
              <a:spcBef>
                <a:spcPct val="50000"/>
              </a:spcBef>
              <a:defRPr/>
            </a:pPr>
            <a:r>
              <a:rPr lang="el-GR" sz="2800" b="1" dirty="0"/>
              <a:t>Βράγχια ή όχι</a:t>
            </a:r>
          </a:p>
          <a:p>
            <a:pPr marL="342900" indent="-342900">
              <a:spcBef>
                <a:spcPct val="50000"/>
              </a:spcBef>
              <a:defRPr/>
            </a:pPr>
            <a:r>
              <a:rPr lang="el-GR" sz="2800" b="1" dirty="0" err="1"/>
              <a:t>Βραγχιακή</a:t>
            </a:r>
            <a:r>
              <a:rPr lang="el-GR" sz="2800" b="1" dirty="0"/>
              <a:t> κοιλότητα</a:t>
            </a:r>
          </a:p>
          <a:p>
            <a:pPr marL="342900" indent="-342900">
              <a:spcBef>
                <a:spcPct val="50000"/>
              </a:spcBef>
              <a:defRPr/>
            </a:pPr>
            <a:r>
              <a:rPr lang="el-GR" sz="2800" b="1" dirty="0" err="1"/>
              <a:t>Πόδο</a:t>
            </a:r>
            <a:r>
              <a:rPr lang="el-GR" sz="2800" b="1" dirty="0"/>
              <a:t>-, </a:t>
            </a:r>
            <a:r>
              <a:rPr lang="el-GR" sz="2800" b="1" dirty="0" err="1"/>
              <a:t>αρθρο</a:t>
            </a:r>
            <a:r>
              <a:rPr lang="el-GR" sz="2800" b="1" dirty="0"/>
              <a:t>- και </a:t>
            </a:r>
            <a:r>
              <a:rPr lang="el-GR" sz="2800" b="1" dirty="0" err="1"/>
              <a:t>πλευροβράγχια</a:t>
            </a:r>
            <a:endParaRPr lang="el-GR" sz="2800" b="1" dirty="0"/>
          </a:p>
          <a:p>
            <a:pPr marL="342900" indent="-342900">
              <a:spcBef>
                <a:spcPct val="50000"/>
              </a:spcBef>
              <a:defRPr/>
            </a:pPr>
            <a:r>
              <a:rPr lang="el-GR" sz="2800" b="1" dirty="0" err="1"/>
              <a:t>Σκαφογναθίτης</a:t>
            </a:r>
            <a:r>
              <a:rPr lang="el-GR" sz="2800" b="1" dirty="0"/>
              <a:t> για ρεύμα νερού</a:t>
            </a:r>
          </a:p>
          <a:p>
            <a:endParaRPr lang="el-GR" dirty="0"/>
          </a:p>
        </p:txBody>
      </p:sp>
      <p:sp>
        <p:nvSpPr>
          <p:cNvPr id="9" name="TextBox 8"/>
          <p:cNvSpPr txBox="1"/>
          <p:nvPr/>
        </p:nvSpPr>
        <p:spPr>
          <a:xfrm>
            <a:off x="4953000" y="5410200"/>
            <a:ext cx="341760" cy="276999"/>
          </a:xfrm>
          <a:prstGeom prst="rect">
            <a:avLst/>
          </a:prstGeom>
          <a:noFill/>
        </p:spPr>
        <p:txBody>
          <a:bodyPr wrap="none" rtlCol="0">
            <a:spAutoFit/>
          </a:bodyPr>
          <a:lstStyle/>
          <a:p>
            <a:r>
              <a:rPr lang="en-US" sz="1200" dirty="0" smtClean="0">
                <a:latin typeface="+mn-lt"/>
              </a:rPr>
              <a:t>12</a:t>
            </a:r>
            <a:endParaRPr lang="en-US" sz="1200" dirty="0">
              <a:latin typeface="+mn-lt"/>
            </a:endParaRPr>
          </a:p>
        </p:txBody>
      </p:sp>
    </p:spTree>
    <p:extLst>
      <p:ext uri="{BB962C8B-B14F-4D97-AF65-F5344CB8AC3E}">
        <p14:creationId xmlns:p14="http://schemas.microsoft.com/office/powerpoint/2010/main" val="194477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pPr eaLnBrk="1" hangingPunct="1"/>
            <a:r>
              <a:rPr lang="el-GR" altLang="en-US" smtClean="0"/>
              <a:t>Απεκκριτικό σύστημα</a:t>
            </a:r>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D198330-B3D1-4F60-9B23-8935190A493C}" type="slidenum">
              <a:rPr lang="el-GR" altLang="en-US">
                <a:solidFill>
                  <a:srgbClr val="898989"/>
                </a:solidFill>
                <a:latin typeface="Calibri" panose="020F0502020204030204" pitchFamily="34" charset="0"/>
              </a:rPr>
              <a:pPr/>
              <a:t>14</a:t>
            </a:fld>
            <a:endParaRPr lang="el-GR" altLang="en-US">
              <a:solidFill>
                <a:srgbClr val="898989"/>
              </a:solidFill>
              <a:latin typeface="Calibri" panose="020F0502020204030204" pitchFamily="34" charset="0"/>
            </a:endParaRPr>
          </a:p>
        </p:txBody>
      </p:sp>
      <p:sp>
        <p:nvSpPr>
          <p:cNvPr id="18435" name="Text Placeholder 5"/>
          <p:cNvSpPr>
            <a:spLocks noGrp="1"/>
          </p:cNvSpPr>
          <p:nvPr>
            <p:ph type="body" sz="quarter" idx="13"/>
          </p:nvPr>
        </p:nvSpPr>
        <p:spPr>
          <a:xfrm>
            <a:off x="4953000" y="1906588"/>
            <a:ext cx="3821113" cy="4233862"/>
          </a:xfrm>
        </p:spPr>
        <p:txBody>
          <a:bodyPr rIns="0"/>
          <a:lstStyle/>
          <a:p>
            <a:pPr marL="0" indent="0" eaLnBrk="1" hangingPunct="1">
              <a:spcBef>
                <a:spcPct val="0"/>
              </a:spcBef>
              <a:buFont typeface="Arial" panose="020B0604020202020204" pitchFamily="34" charset="0"/>
              <a:buNone/>
            </a:pPr>
            <a:r>
              <a:rPr lang="el-GR" altLang="en-US" sz="2400" b="1" smtClean="0"/>
              <a:t>Κεραϊκοί ή γναθικοί αδένες</a:t>
            </a:r>
          </a:p>
          <a:p>
            <a:pPr marL="0" indent="0" eaLnBrk="1" hangingPunct="1">
              <a:spcBef>
                <a:spcPct val="0"/>
              </a:spcBef>
              <a:buFontTx/>
              <a:buNone/>
            </a:pPr>
            <a:endParaRPr lang="el-GR" altLang="en-US" sz="2000" smtClean="0"/>
          </a:p>
          <a:p>
            <a:pPr marL="0" indent="0" eaLnBrk="1" hangingPunct="1">
              <a:spcBef>
                <a:spcPct val="0"/>
              </a:spcBef>
              <a:buFontTx/>
              <a:buNone/>
            </a:pPr>
            <a:r>
              <a:rPr lang="el-GR" altLang="en-US" sz="2000" smtClean="0"/>
              <a:t>Κυρίως ιοντική και ωσμωτική ρύθμιση (στους αστακούς του γλυκού νερού σχηματίζονται αραιά ούρα και τα</a:t>
            </a:r>
            <a:r>
              <a:rPr lang="en-US" altLang="en-US" sz="2000" smtClean="0"/>
              <a:t> Na, Cl </a:t>
            </a:r>
            <a:r>
              <a:rPr lang="el-GR" altLang="en-US" sz="2000" smtClean="0"/>
              <a:t>που χάνονται προσλαμβάνονται </a:t>
            </a:r>
            <a:r>
              <a:rPr lang="en-US" altLang="en-US" sz="2000" smtClean="0"/>
              <a:t> </a:t>
            </a:r>
            <a:r>
              <a:rPr lang="el-GR" altLang="en-US" sz="2000" smtClean="0"/>
              <a:t>από τα βράγχια.  </a:t>
            </a:r>
          </a:p>
          <a:p>
            <a:pPr marL="0" indent="0" eaLnBrk="1" hangingPunct="1">
              <a:spcBef>
                <a:spcPct val="0"/>
              </a:spcBef>
              <a:buFontTx/>
              <a:buNone/>
            </a:pPr>
            <a:endParaRPr lang="el-GR" altLang="en-US" sz="2000" smtClean="0"/>
          </a:p>
          <a:p>
            <a:pPr marL="0" indent="0" eaLnBrk="1" hangingPunct="1">
              <a:spcBef>
                <a:spcPct val="0"/>
              </a:spcBef>
              <a:buFontTx/>
              <a:buNone/>
            </a:pPr>
            <a:r>
              <a:rPr lang="el-GR" altLang="en-US" sz="2000" smtClean="0"/>
              <a:t>Στα θαλάσσια είδη ρυθμίζουν την ιοντική σύσταση της αιμολέμφου.</a:t>
            </a:r>
          </a:p>
          <a:p>
            <a:pPr marL="0" indent="0" eaLnBrk="1" hangingPunct="1">
              <a:spcBef>
                <a:spcPct val="0"/>
              </a:spcBef>
              <a:buFontTx/>
              <a:buNone/>
            </a:pPr>
            <a:endParaRPr lang="el-GR" altLang="en-US" sz="2000" smtClean="0"/>
          </a:p>
          <a:p>
            <a:pPr marL="0" indent="0" eaLnBrk="1" hangingPunct="1">
              <a:spcBef>
                <a:spcPct val="0"/>
              </a:spcBef>
              <a:buFontTx/>
              <a:buNone/>
            </a:pPr>
            <a:r>
              <a:rPr lang="el-GR" altLang="en-US" sz="2000" smtClean="0"/>
              <a:t>Απέκκριση αμμωνίας με διάχυση μέσω κυρίως των βραγχίων.</a:t>
            </a:r>
          </a:p>
          <a:p>
            <a:pPr marL="0" indent="0" eaLnBrk="1" hangingPunct="1">
              <a:buFont typeface="Arial" panose="020B0604020202020204" pitchFamily="34" charset="0"/>
              <a:buNone/>
            </a:pPr>
            <a:endParaRPr lang="el-GR" altLang="en-US" smtClean="0"/>
          </a:p>
        </p:txBody>
      </p:sp>
      <p:pic>
        <p:nvPicPr>
          <p:cNvPr id="184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857375"/>
            <a:ext cx="3929062"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171156" y="4953000"/>
            <a:ext cx="341313" cy="276225"/>
          </a:xfrm>
          <a:prstGeom prst="rect">
            <a:avLst/>
          </a:prstGeom>
          <a:noFill/>
        </p:spPr>
        <p:txBody>
          <a:bodyPr wrap="none">
            <a:spAutoFit/>
          </a:bodyPr>
          <a:lstStyle/>
          <a:p>
            <a:pPr eaLnBrk="0" hangingPunct="0">
              <a:defRPr/>
            </a:pPr>
            <a:r>
              <a:rPr lang="en-US" sz="1200" dirty="0">
                <a:latin typeface="+mn-lt"/>
                <a:cs typeface="+mn-cs"/>
              </a:rPr>
              <a:t>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p:txBody>
          <a:bodyPr/>
          <a:lstStyle/>
          <a:p>
            <a:pPr eaLnBrk="1" hangingPunct="1"/>
            <a:r>
              <a:rPr lang="el-GR" altLang="en-US" smtClean="0"/>
              <a:t>Νευρικό σύστημα</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35C9ED3-C7E3-4D9F-B2E6-C4A96429E426}" type="slidenum">
              <a:rPr lang="el-GR" altLang="en-US">
                <a:solidFill>
                  <a:srgbClr val="898989"/>
                </a:solidFill>
                <a:latin typeface="Calibri" panose="020F0502020204030204" pitchFamily="34" charset="0"/>
              </a:rPr>
              <a:pPr/>
              <a:t>15</a:t>
            </a:fld>
            <a:endParaRPr lang="el-GR" altLang="en-US">
              <a:solidFill>
                <a:srgbClr val="898989"/>
              </a:solidFill>
              <a:latin typeface="Calibri" panose="020F0502020204030204" pitchFamily="34" charset="0"/>
            </a:endParaRPr>
          </a:p>
        </p:txBody>
      </p:sp>
      <p:pic>
        <p:nvPicPr>
          <p:cNvPr id="19462" name="Picture 2" descr="http://crustastun.com/assets/images/Nervous_system_Lobs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331" y="1438274"/>
            <a:ext cx="5621338"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19586" y="5812631"/>
            <a:ext cx="341312" cy="276225"/>
          </a:xfrm>
          <a:prstGeom prst="rect">
            <a:avLst/>
          </a:prstGeom>
          <a:noFill/>
        </p:spPr>
        <p:txBody>
          <a:bodyPr wrap="none">
            <a:spAutoFit/>
          </a:bodyPr>
          <a:lstStyle/>
          <a:p>
            <a:pPr eaLnBrk="0" hangingPunct="0">
              <a:defRPr/>
            </a:pPr>
            <a:r>
              <a:rPr lang="en-US" sz="1200" dirty="0">
                <a:solidFill>
                  <a:schemeClr val="bg1"/>
                </a:solidFill>
                <a:latin typeface="+mn-lt"/>
                <a:cs typeface="+mn-cs"/>
              </a:rPr>
              <a:t>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Σύνθετος οφθαλμός</a:t>
            </a:r>
            <a:r>
              <a:rPr lang="en-US" dirty="0" smtClean="0"/>
              <a:t> 1/2</a:t>
            </a:r>
            <a:endParaRPr lang="el-GR"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9772" y="1815948"/>
            <a:ext cx="5545394" cy="4159045"/>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16</a:t>
            </a:fld>
            <a:endParaRPr lang="el-GR" dirty="0"/>
          </a:p>
        </p:txBody>
      </p:sp>
      <p:sp>
        <p:nvSpPr>
          <p:cNvPr id="8" name="Rectangle 7"/>
          <p:cNvSpPr/>
          <p:nvPr/>
        </p:nvSpPr>
        <p:spPr>
          <a:xfrm>
            <a:off x="1641475" y="5987018"/>
            <a:ext cx="5741988" cy="369332"/>
          </a:xfrm>
          <a:prstGeom prst="rect">
            <a:avLst/>
          </a:prstGeom>
        </p:spPr>
        <p:txBody>
          <a:bodyPr wrap="square">
            <a:spAutoFit/>
          </a:bodyPr>
          <a:lstStyle/>
          <a:p>
            <a:pPr marL="342900" indent="-342900">
              <a:spcBef>
                <a:spcPct val="50000"/>
              </a:spcBef>
              <a:buFontTx/>
              <a:buNone/>
              <a:defRPr/>
            </a:pPr>
            <a:r>
              <a:rPr lang="el-GR" b="0" dirty="0">
                <a:latin typeface="+mn-lt"/>
              </a:rPr>
              <a:t>Μωσαϊκή ή παραθετική                       Συνεχής ή υπερθετική</a:t>
            </a:r>
          </a:p>
        </p:txBody>
      </p:sp>
      <p:sp>
        <p:nvSpPr>
          <p:cNvPr id="9" name="TextBox 8"/>
          <p:cNvSpPr txBox="1"/>
          <p:nvPr/>
        </p:nvSpPr>
        <p:spPr>
          <a:xfrm>
            <a:off x="6781800" y="1921520"/>
            <a:ext cx="341760" cy="276999"/>
          </a:xfrm>
          <a:prstGeom prst="rect">
            <a:avLst/>
          </a:prstGeom>
          <a:noFill/>
        </p:spPr>
        <p:txBody>
          <a:bodyPr wrap="none" rtlCol="0">
            <a:spAutoFit/>
          </a:bodyPr>
          <a:lstStyle/>
          <a:p>
            <a:r>
              <a:rPr lang="en-US" sz="1200" dirty="0" smtClean="0">
                <a:solidFill>
                  <a:schemeClr val="bg1"/>
                </a:solidFill>
                <a:latin typeface="+mn-lt"/>
              </a:rPr>
              <a:t>15</a:t>
            </a:r>
            <a:endParaRPr lang="en-US" sz="1200" dirty="0">
              <a:solidFill>
                <a:schemeClr val="bg1"/>
              </a:solidFill>
              <a:latin typeface="+mn-lt"/>
            </a:endParaRPr>
          </a:p>
        </p:txBody>
      </p:sp>
    </p:spTree>
    <p:extLst>
      <p:ext uri="{BB962C8B-B14F-4D97-AF65-F5344CB8AC3E}">
        <p14:creationId xmlns:p14="http://schemas.microsoft.com/office/powerpoint/2010/main" val="1010459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sz="quarter"/>
          </p:nvPr>
        </p:nvSpPr>
        <p:spPr/>
        <p:txBody>
          <a:bodyPr/>
          <a:lstStyle/>
          <a:p>
            <a:r>
              <a:rPr lang="el-GR" dirty="0" smtClean="0"/>
              <a:t>Σύνθετος οφθαλμός 2/2</a:t>
            </a:r>
            <a:endParaRPr lang="el-GR" dirty="0"/>
          </a:p>
        </p:txBody>
      </p:sp>
      <p:pic>
        <p:nvPicPr>
          <p:cNvPr id="11" name="Content Placeholder 10"/>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33400" y="1630228"/>
            <a:ext cx="3124200" cy="1921144"/>
          </a:xfrm>
        </p:spPr>
      </p:pic>
      <p:pic>
        <p:nvPicPr>
          <p:cNvPr id="12" name="Content Placeholder 11"/>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3810000" y="1630228"/>
            <a:ext cx="4251325" cy="1647508"/>
          </a:xfrm>
        </p:spPr>
      </p:pic>
      <p:pic>
        <p:nvPicPr>
          <p:cNvPr id="13" name="Content Placeholder 1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3779837" y="3429000"/>
            <a:ext cx="4752975" cy="2927350"/>
          </a:xfrm>
        </p:spPr>
      </p:pic>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17</a:t>
            </a:fld>
            <a:endParaRPr lang="el-GR" dirty="0"/>
          </a:p>
        </p:txBody>
      </p:sp>
      <p:sp>
        <p:nvSpPr>
          <p:cNvPr id="8" name="TextBox 7"/>
          <p:cNvSpPr txBox="1"/>
          <p:nvPr/>
        </p:nvSpPr>
        <p:spPr>
          <a:xfrm>
            <a:off x="3371636" y="3304950"/>
            <a:ext cx="341760" cy="276999"/>
          </a:xfrm>
          <a:prstGeom prst="rect">
            <a:avLst/>
          </a:prstGeom>
          <a:noFill/>
        </p:spPr>
        <p:txBody>
          <a:bodyPr wrap="none" rtlCol="0">
            <a:spAutoFit/>
          </a:bodyPr>
          <a:lstStyle/>
          <a:p>
            <a:r>
              <a:rPr lang="en-US" sz="1200" dirty="0" smtClean="0">
                <a:latin typeface="+mn-lt"/>
              </a:rPr>
              <a:t>16</a:t>
            </a:r>
            <a:endParaRPr lang="en-US" sz="1200" dirty="0">
              <a:latin typeface="+mn-lt"/>
            </a:endParaRPr>
          </a:p>
        </p:txBody>
      </p:sp>
      <p:sp>
        <p:nvSpPr>
          <p:cNvPr id="9" name="TextBox 8"/>
          <p:cNvSpPr txBox="1"/>
          <p:nvPr/>
        </p:nvSpPr>
        <p:spPr>
          <a:xfrm>
            <a:off x="7693336" y="2949027"/>
            <a:ext cx="341760" cy="276999"/>
          </a:xfrm>
          <a:prstGeom prst="rect">
            <a:avLst/>
          </a:prstGeom>
          <a:noFill/>
        </p:spPr>
        <p:txBody>
          <a:bodyPr wrap="none" rtlCol="0">
            <a:spAutoFit/>
          </a:bodyPr>
          <a:lstStyle/>
          <a:p>
            <a:r>
              <a:rPr lang="en-US" sz="1200" dirty="0" smtClean="0">
                <a:latin typeface="+mn-lt"/>
              </a:rPr>
              <a:t>17</a:t>
            </a:r>
            <a:endParaRPr lang="en-US" sz="1200" dirty="0">
              <a:latin typeface="+mn-lt"/>
            </a:endParaRPr>
          </a:p>
        </p:txBody>
      </p:sp>
      <p:sp>
        <p:nvSpPr>
          <p:cNvPr id="10" name="TextBox 9"/>
          <p:cNvSpPr txBox="1"/>
          <p:nvPr/>
        </p:nvSpPr>
        <p:spPr>
          <a:xfrm>
            <a:off x="8067688" y="5943600"/>
            <a:ext cx="341760" cy="276999"/>
          </a:xfrm>
          <a:prstGeom prst="rect">
            <a:avLst/>
          </a:prstGeom>
          <a:noFill/>
        </p:spPr>
        <p:txBody>
          <a:bodyPr wrap="none" rtlCol="0">
            <a:spAutoFit/>
          </a:bodyPr>
          <a:lstStyle/>
          <a:p>
            <a:r>
              <a:rPr lang="en-US" sz="1200" dirty="0" smtClean="0">
                <a:latin typeface="+mn-lt"/>
              </a:rPr>
              <a:t>18</a:t>
            </a:r>
            <a:endParaRPr lang="en-US" sz="1200" dirty="0">
              <a:latin typeface="+mn-lt"/>
            </a:endParaRPr>
          </a:p>
        </p:txBody>
      </p:sp>
    </p:spTree>
    <p:extLst>
      <p:ext uri="{BB962C8B-B14F-4D97-AF65-F5344CB8AC3E}">
        <p14:creationId xmlns:p14="http://schemas.microsoft.com/office/powerpoint/2010/main" val="3954377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sz="quarter"/>
          </p:nvPr>
        </p:nvSpPr>
        <p:spPr/>
        <p:txBody>
          <a:bodyPr/>
          <a:lstStyle/>
          <a:p>
            <a:r>
              <a:rPr lang="el-GR" dirty="0" smtClean="0"/>
              <a:t>Καρκινοειδή και τεχνολογία</a:t>
            </a:r>
            <a:endParaRPr lang="el-GR" dirty="0"/>
          </a:p>
        </p:txBody>
      </p:sp>
      <p:pic>
        <p:nvPicPr>
          <p:cNvPr id="15" name="Content Placeholder 1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2285195"/>
            <a:ext cx="2865120" cy="1926336"/>
          </a:xfrm>
        </p:spPr>
      </p:pic>
      <p:sp>
        <p:nvSpPr>
          <p:cNvPr id="9" name="Content Placeholder 8"/>
          <p:cNvSpPr>
            <a:spLocks noGrp="1"/>
          </p:cNvSpPr>
          <p:nvPr>
            <p:ph sz="quarter" idx="2"/>
          </p:nvPr>
        </p:nvSpPr>
        <p:spPr>
          <a:xfrm>
            <a:off x="3520440" y="1752600"/>
            <a:ext cx="4622483" cy="3926078"/>
          </a:xfrm>
        </p:spPr>
        <p:txBody>
          <a:bodyPr/>
          <a:lstStyle/>
          <a:p>
            <a:pPr>
              <a:spcBef>
                <a:spcPct val="0"/>
              </a:spcBef>
              <a:buNone/>
            </a:pPr>
            <a:r>
              <a:rPr lang="en-US" altLang="el-GR" sz="1800" b="1" dirty="0">
                <a:latin typeface="Calibri" panose="020F0502020204030204" pitchFamily="34" charset="0"/>
                <a:cs typeface="Arial" panose="020B0604020202020204" pitchFamily="34" charset="0"/>
              </a:rPr>
              <a:t>The Lobster All-Sky X-ray Monitor: </a:t>
            </a:r>
            <a:r>
              <a:rPr lang="en-US" altLang="el-GR" sz="1800" dirty="0">
                <a:latin typeface="Calibri" panose="020F0502020204030204" pitchFamily="34" charset="0"/>
                <a:cs typeface="Arial" panose="020B0604020202020204" pitchFamily="34" charset="0"/>
              </a:rPr>
              <a:t/>
            </a:r>
            <a:br>
              <a:rPr lang="en-US" altLang="el-GR" sz="1800" dirty="0">
                <a:latin typeface="Calibri" panose="020F0502020204030204" pitchFamily="34" charset="0"/>
                <a:cs typeface="Arial" panose="020B0604020202020204" pitchFamily="34" charset="0"/>
              </a:rPr>
            </a:br>
            <a:r>
              <a:rPr lang="en-US" altLang="el-GR" sz="1800" dirty="0">
                <a:latin typeface="Calibri" panose="020F0502020204030204" pitchFamily="34" charset="0"/>
                <a:cs typeface="Arial" panose="020B0604020202020204" pitchFamily="34" charset="0"/>
              </a:rPr>
              <a:t>The lobster is the inspiration for a new type of European X-ray telescope. The observatory is designed to have an extremely wide field of view - just as the crustacean manages with its vision. The animal achieves this using a huge array of tiny channels that focus light by reflection, rather than by bending it through lenses found in human eyes. A UK-led team is now building a similar set-up for a telescope that will sweep the sky for sudden, violent events, such as black holes swallowing stars. </a:t>
            </a:r>
            <a:r>
              <a:rPr lang="en-US" altLang="el-GR" dirty="0" smtClean="0">
                <a:latin typeface="Calibri" panose="020F0502020204030204" pitchFamily="34" charset="0"/>
                <a:cs typeface="Arial" panose="020B0604020202020204" pitchFamily="34" charset="0"/>
              </a:rPr>
              <a:t/>
            </a:r>
            <a:br>
              <a:rPr lang="en-US" altLang="el-GR" dirty="0" smtClean="0">
                <a:latin typeface="Calibri" panose="020F0502020204030204" pitchFamily="34" charset="0"/>
                <a:cs typeface="Arial" panose="020B0604020202020204" pitchFamily="34" charset="0"/>
              </a:rPr>
            </a:br>
            <a:endParaRPr lang="en-US" altLang="el-GR" sz="1800" dirty="0" smtClean="0">
              <a:latin typeface="Calibri" panose="020F0502020204030204" pitchFamily="34" charset="0"/>
              <a:cs typeface="Arial" panose="020B0604020202020204" pitchFamily="34" charset="0"/>
            </a:endParaRPr>
          </a:p>
          <a:p>
            <a:pPr>
              <a:spcBef>
                <a:spcPct val="0"/>
              </a:spcBef>
              <a:buNone/>
            </a:pPr>
            <a:r>
              <a:rPr lang="el-GR" altLang="el-GR" sz="1600" b="1" dirty="0" smtClean="0">
                <a:latin typeface="Calibri" panose="020F0502020204030204" pitchFamily="34" charset="0"/>
                <a:cs typeface="Arial" panose="020B0604020202020204" pitchFamily="34" charset="0"/>
              </a:rPr>
              <a:t>        </a:t>
            </a:r>
            <a:r>
              <a:rPr lang="en-US" altLang="el-GR" sz="1600" b="1" dirty="0" err="1" smtClean="0">
                <a:latin typeface="Calibri" panose="020F0502020204030204" pitchFamily="34" charset="0"/>
                <a:cs typeface="Arial" panose="020B0604020202020204" pitchFamily="34" charset="0"/>
              </a:rPr>
              <a:t>image:Lobster</a:t>
            </a:r>
            <a:r>
              <a:rPr lang="en-US" altLang="el-GR" sz="1600" b="1" dirty="0" smtClean="0">
                <a:latin typeface="Calibri" panose="020F0502020204030204" pitchFamily="34" charset="0"/>
                <a:cs typeface="Arial" panose="020B0604020202020204" pitchFamily="34" charset="0"/>
              </a:rPr>
              <a:t> All-Sky X-ray Monitor</a:t>
            </a:r>
          </a:p>
          <a:p>
            <a:endParaRPr lang="el-GR" b="1" dirty="0"/>
          </a:p>
        </p:txBody>
      </p:sp>
      <p:pic>
        <p:nvPicPr>
          <p:cNvPr id="16" name="Content Placeholder 15"/>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1399032" y="4564612"/>
            <a:ext cx="2121408" cy="1499616"/>
          </a:xfrm>
        </p:spPr>
      </p:pic>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18</a:t>
            </a:fld>
            <a:endParaRPr lang="el-GR" dirty="0"/>
          </a:p>
        </p:txBody>
      </p:sp>
      <p:pic>
        <p:nvPicPr>
          <p:cNvPr id="17" name="Content Placeholder 16"/>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5724525" y="4146550"/>
            <a:ext cx="1657350" cy="2025650"/>
          </a:xfrm>
        </p:spPr>
      </p:pic>
      <p:sp>
        <p:nvSpPr>
          <p:cNvPr id="10" name="TextBox 9"/>
          <p:cNvSpPr txBox="1"/>
          <p:nvPr/>
        </p:nvSpPr>
        <p:spPr>
          <a:xfrm>
            <a:off x="3173468" y="3898159"/>
            <a:ext cx="341760" cy="276999"/>
          </a:xfrm>
          <a:prstGeom prst="rect">
            <a:avLst/>
          </a:prstGeom>
          <a:noFill/>
        </p:spPr>
        <p:txBody>
          <a:bodyPr wrap="none" rtlCol="0">
            <a:spAutoFit/>
          </a:bodyPr>
          <a:lstStyle/>
          <a:p>
            <a:r>
              <a:rPr lang="en-US" sz="1200" dirty="0" smtClean="0">
                <a:solidFill>
                  <a:schemeClr val="bg1"/>
                </a:solidFill>
                <a:latin typeface="+mn-lt"/>
              </a:rPr>
              <a:t>19</a:t>
            </a:r>
            <a:endParaRPr lang="en-US" sz="1200" dirty="0">
              <a:solidFill>
                <a:schemeClr val="bg1"/>
              </a:solidFill>
              <a:latin typeface="+mn-lt"/>
            </a:endParaRPr>
          </a:p>
        </p:txBody>
      </p:sp>
      <p:sp>
        <p:nvSpPr>
          <p:cNvPr id="11" name="TextBox 10"/>
          <p:cNvSpPr txBox="1"/>
          <p:nvPr/>
        </p:nvSpPr>
        <p:spPr>
          <a:xfrm>
            <a:off x="3169869" y="5713276"/>
            <a:ext cx="341760" cy="276999"/>
          </a:xfrm>
          <a:prstGeom prst="rect">
            <a:avLst/>
          </a:prstGeom>
          <a:noFill/>
        </p:spPr>
        <p:txBody>
          <a:bodyPr wrap="none" rtlCol="0">
            <a:spAutoFit/>
          </a:bodyPr>
          <a:lstStyle/>
          <a:p>
            <a:r>
              <a:rPr lang="en-US" sz="1200" dirty="0" smtClean="0">
                <a:solidFill>
                  <a:schemeClr val="bg1"/>
                </a:solidFill>
                <a:latin typeface="+mn-lt"/>
              </a:rPr>
              <a:t>20</a:t>
            </a:r>
            <a:endParaRPr lang="en-US" sz="1200" dirty="0">
              <a:solidFill>
                <a:schemeClr val="bg1"/>
              </a:solidFill>
              <a:latin typeface="+mn-lt"/>
            </a:endParaRPr>
          </a:p>
        </p:txBody>
      </p:sp>
      <p:sp>
        <p:nvSpPr>
          <p:cNvPr id="12" name="TextBox 11"/>
          <p:cNvSpPr txBox="1"/>
          <p:nvPr/>
        </p:nvSpPr>
        <p:spPr>
          <a:xfrm>
            <a:off x="8042586" y="5951687"/>
            <a:ext cx="341760" cy="276999"/>
          </a:xfrm>
          <a:prstGeom prst="rect">
            <a:avLst/>
          </a:prstGeom>
          <a:noFill/>
        </p:spPr>
        <p:txBody>
          <a:bodyPr wrap="none" rtlCol="0">
            <a:spAutoFit/>
          </a:bodyPr>
          <a:lstStyle/>
          <a:p>
            <a:r>
              <a:rPr lang="en-US" sz="1200" dirty="0" smtClean="0">
                <a:latin typeface="+mn-lt"/>
              </a:rPr>
              <a:t>21</a:t>
            </a:r>
            <a:endParaRPr lang="en-US" sz="1200" dirty="0">
              <a:latin typeface="+mn-lt"/>
            </a:endParaRPr>
          </a:p>
        </p:txBody>
      </p:sp>
    </p:spTree>
    <p:extLst>
      <p:ext uri="{BB962C8B-B14F-4D97-AF65-F5344CB8AC3E}">
        <p14:creationId xmlns:p14="http://schemas.microsoft.com/office/powerpoint/2010/main" val="1607276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Στοματόποδα </a:t>
            </a:r>
            <a:endParaRPr lang="el-GR" dirty="0"/>
          </a:p>
        </p:txBody>
      </p:sp>
      <p:pic>
        <p:nvPicPr>
          <p:cNvPr id="18" name="Content Placeholder 17"/>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914400" y="2171068"/>
            <a:ext cx="2518983" cy="2507887"/>
          </a:xfrm>
        </p:spPr>
      </p:pic>
      <p:pic>
        <p:nvPicPr>
          <p:cNvPr id="19" name="Content Placeholder 18"/>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3490725" y="1684276"/>
            <a:ext cx="4767904" cy="3455638"/>
          </a:xfrm>
        </p:spPr>
      </p:pic>
      <p:sp>
        <p:nvSpPr>
          <p:cNvPr id="14" name="Text Placeholder 13"/>
          <p:cNvSpPr>
            <a:spLocks noGrp="1"/>
          </p:cNvSpPr>
          <p:nvPr>
            <p:ph type="body" sz="half" idx="3"/>
          </p:nvPr>
        </p:nvSpPr>
        <p:spPr>
          <a:xfrm>
            <a:off x="1068388" y="5150744"/>
            <a:ext cx="7772400" cy="1194776"/>
          </a:xfrm>
        </p:spPr>
        <p:txBody>
          <a:bodyPr/>
          <a:lstStyle/>
          <a:p>
            <a:pPr>
              <a:buNone/>
            </a:pPr>
            <a:r>
              <a:rPr lang="el-GR" altLang="el-GR" sz="2400" dirty="0"/>
              <a:t>Τα Στοματόποδα διαθέτουν μάτια με εξωπραγματικές </a:t>
            </a:r>
            <a:r>
              <a:rPr lang="el-GR" altLang="el-GR" sz="2400" dirty="0" smtClean="0"/>
              <a:t>ιδιότητες!</a:t>
            </a:r>
            <a:r>
              <a:rPr lang="en-US" altLang="el-GR" sz="2400" dirty="0" smtClean="0"/>
              <a:t> </a:t>
            </a:r>
            <a:r>
              <a:rPr lang="el-GR" altLang="el-GR" sz="2400" dirty="0" smtClean="0"/>
              <a:t>Διακρίνουν </a:t>
            </a:r>
            <a:r>
              <a:rPr lang="el-GR" altLang="el-GR" sz="2400" dirty="0"/>
              <a:t>το γραμμικά και κυκλικά πολωμένο φως, και μεγαλύτερο εύρος μηκών </a:t>
            </a:r>
            <a:r>
              <a:rPr lang="el-GR" altLang="el-GR" sz="2400" dirty="0" smtClean="0"/>
              <a:t>κύματος.   </a:t>
            </a:r>
            <a:endParaRPr lang="el-GR" altLang="el-GR" sz="2400" dirty="0"/>
          </a:p>
          <a:p>
            <a:endParaRPr lang="el-GR" sz="2400" dirty="0"/>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19</a:t>
            </a:fld>
            <a:endParaRPr lang="el-GR" dirty="0"/>
          </a:p>
        </p:txBody>
      </p:sp>
      <p:sp>
        <p:nvSpPr>
          <p:cNvPr id="8" name="TextBox 7"/>
          <p:cNvSpPr txBox="1"/>
          <p:nvPr/>
        </p:nvSpPr>
        <p:spPr>
          <a:xfrm>
            <a:off x="3027940" y="4412786"/>
            <a:ext cx="341760" cy="276999"/>
          </a:xfrm>
          <a:prstGeom prst="rect">
            <a:avLst/>
          </a:prstGeom>
          <a:noFill/>
        </p:spPr>
        <p:txBody>
          <a:bodyPr wrap="none" rtlCol="0">
            <a:spAutoFit/>
          </a:bodyPr>
          <a:lstStyle/>
          <a:p>
            <a:r>
              <a:rPr lang="en-US" sz="1200" dirty="0" smtClean="0">
                <a:solidFill>
                  <a:schemeClr val="bg1"/>
                </a:solidFill>
                <a:latin typeface="+mn-lt"/>
              </a:rPr>
              <a:t>22</a:t>
            </a:r>
            <a:endParaRPr lang="en-US" sz="1200" dirty="0">
              <a:solidFill>
                <a:schemeClr val="bg1"/>
              </a:solidFill>
              <a:latin typeface="+mn-lt"/>
            </a:endParaRPr>
          </a:p>
        </p:txBody>
      </p:sp>
      <p:sp>
        <p:nvSpPr>
          <p:cNvPr id="9" name="TextBox 8"/>
          <p:cNvSpPr txBox="1"/>
          <p:nvPr/>
        </p:nvSpPr>
        <p:spPr>
          <a:xfrm>
            <a:off x="7848600" y="4828401"/>
            <a:ext cx="341760" cy="276999"/>
          </a:xfrm>
          <a:prstGeom prst="rect">
            <a:avLst/>
          </a:prstGeom>
          <a:noFill/>
        </p:spPr>
        <p:txBody>
          <a:bodyPr wrap="none" rtlCol="0">
            <a:spAutoFit/>
          </a:bodyPr>
          <a:lstStyle/>
          <a:p>
            <a:r>
              <a:rPr lang="en-US" sz="1200" dirty="0" smtClean="0">
                <a:solidFill>
                  <a:schemeClr val="bg1"/>
                </a:solidFill>
                <a:latin typeface="+mn-lt"/>
              </a:rPr>
              <a:t>23</a:t>
            </a:r>
            <a:endParaRPr lang="en-US" sz="1200" dirty="0">
              <a:solidFill>
                <a:schemeClr val="bg1"/>
              </a:solidFill>
              <a:latin typeface="+mn-lt"/>
            </a:endParaRPr>
          </a:p>
        </p:txBody>
      </p:sp>
    </p:spTree>
    <p:extLst>
      <p:ext uri="{BB962C8B-B14F-4D97-AF65-F5344CB8AC3E}">
        <p14:creationId xmlns:p14="http://schemas.microsoft.com/office/powerpoint/2010/main" val="15135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Φύλο Αρθρόποδα </a:t>
            </a:r>
            <a:br>
              <a:rPr lang="el-GR" altLang="en-US" sz="4000" dirty="0" smtClean="0"/>
            </a:br>
            <a:r>
              <a:rPr lang="el-GR" altLang="en-US" sz="4000" dirty="0" err="1" smtClean="0"/>
              <a:t>Υποφύλο</a:t>
            </a:r>
            <a:r>
              <a:rPr lang="el-GR" altLang="en-US" sz="4000" dirty="0" smtClean="0"/>
              <a:t> Καρκινοειδή</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133600"/>
            <a:ext cx="5870005" cy="3348831"/>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a:t>
            </a:fld>
            <a:endParaRPr lang="el-GR" dirty="0"/>
          </a:p>
        </p:txBody>
      </p:sp>
      <p:sp>
        <p:nvSpPr>
          <p:cNvPr id="7" name="Text Box 6"/>
          <p:cNvSpPr txBox="1">
            <a:spLocks noChangeArrowheads="1"/>
          </p:cNvSpPr>
          <p:nvPr/>
        </p:nvSpPr>
        <p:spPr bwMode="auto">
          <a:xfrm>
            <a:off x="539750" y="5516563"/>
            <a:ext cx="8280400" cy="646331"/>
          </a:xfrm>
          <a:prstGeom prst="rect">
            <a:avLst/>
          </a:prstGeom>
          <a:noFill/>
          <a:ln w="9525">
            <a:noFill/>
            <a:miter lim="800000"/>
            <a:headEnd/>
            <a:tailEnd/>
          </a:ln>
          <a:effectLst/>
        </p:spPr>
        <p:txBody>
          <a:bodyPr>
            <a:spAutoFit/>
          </a:bodyPr>
          <a:lstStyle/>
          <a:p>
            <a:pPr marL="342900" indent="-342900">
              <a:spcBef>
                <a:spcPct val="50000"/>
              </a:spcBef>
              <a:buFontTx/>
              <a:buNone/>
              <a:defRPr/>
            </a:pPr>
            <a:r>
              <a:rPr lang="el-GR" i="1" dirty="0" err="1">
                <a:latin typeface="+mn-lt"/>
              </a:rPr>
              <a:t>Kiwa</a:t>
            </a:r>
            <a:r>
              <a:rPr lang="el-GR" i="1" dirty="0">
                <a:latin typeface="+mn-lt"/>
              </a:rPr>
              <a:t> </a:t>
            </a:r>
            <a:r>
              <a:rPr lang="el-GR" i="1" dirty="0" err="1">
                <a:latin typeface="+mn-lt"/>
              </a:rPr>
              <a:t>hirsuta</a:t>
            </a:r>
            <a:r>
              <a:rPr lang="el-GR" dirty="0">
                <a:latin typeface="+mn-lt"/>
              </a:rPr>
              <a:t> </a:t>
            </a:r>
            <a:r>
              <a:rPr lang="el-GR" b="0" dirty="0" err="1">
                <a:latin typeface="+mn-lt"/>
              </a:rPr>
              <a:t>Δεκάποδο</a:t>
            </a:r>
            <a:r>
              <a:rPr lang="el-GR" b="0" dirty="0">
                <a:latin typeface="+mn-lt"/>
              </a:rPr>
              <a:t> </a:t>
            </a:r>
            <a:r>
              <a:rPr lang="el-GR" b="0" dirty="0" err="1">
                <a:latin typeface="+mn-lt"/>
              </a:rPr>
              <a:t>Ανόμουρο</a:t>
            </a:r>
            <a:r>
              <a:rPr lang="el-GR" b="0" dirty="0">
                <a:latin typeface="+mn-lt"/>
              </a:rPr>
              <a:t> που ανακαλύφθηκε το 2005 στους υδροθερμικούς πίδακες του Ειρηνικού σε βάθος 2300 μέτρα</a:t>
            </a:r>
          </a:p>
        </p:txBody>
      </p:sp>
      <p:sp>
        <p:nvSpPr>
          <p:cNvPr id="3" name="TextBox 2"/>
          <p:cNvSpPr txBox="1"/>
          <p:nvPr/>
        </p:nvSpPr>
        <p:spPr>
          <a:xfrm>
            <a:off x="7162800" y="5073322"/>
            <a:ext cx="263214" cy="276999"/>
          </a:xfrm>
          <a:prstGeom prst="rect">
            <a:avLst/>
          </a:prstGeom>
          <a:noFill/>
        </p:spPr>
        <p:txBody>
          <a:bodyPr wrap="none" rtlCol="0">
            <a:spAutoFit/>
          </a:bodyPr>
          <a:lstStyle/>
          <a:p>
            <a:r>
              <a:rPr lang="en-US" sz="1200" dirty="0" smtClean="0">
                <a:solidFill>
                  <a:schemeClr val="bg1"/>
                </a:solidFill>
                <a:latin typeface="+mn-lt"/>
              </a:rPr>
              <a:t>1</a:t>
            </a:r>
            <a:endParaRPr lang="en-US" sz="1200" dirty="0">
              <a:solidFill>
                <a:schemeClr val="bg1"/>
              </a:solidFill>
              <a:latin typeface="+mn-lt"/>
            </a:endParaRPr>
          </a:p>
        </p:txBody>
      </p:sp>
    </p:spTree>
    <p:extLst>
      <p:ext uri="{BB962C8B-B14F-4D97-AF65-F5344CB8AC3E}">
        <p14:creationId xmlns:p14="http://schemas.microsoft.com/office/powerpoint/2010/main" val="401109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Κύκλος ζωής</a:t>
            </a:r>
            <a:endParaRPr lang="el-GR" dirty="0"/>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20</a:t>
            </a:fld>
            <a:endParaRPr lang="el-GR" dirty="0"/>
          </a:p>
        </p:txBody>
      </p:sp>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9152" t="-2971" r="-9152" b="-2971"/>
          <a:stretch/>
        </p:blipFill>
        <p:spPr>
          <a:xfrm>
            <a:off x="0" y="1495425"/>
            <a:ext cx="5300663" cy="4262437"/>
          </a:xfrm>
        </p:spPr>
      </p:pic>
      <p:sp>
        <p:nvSpPr>
          <p:cNvPr id="6" name="Text Placeholder 5"/>
          <p:cNvSpPr>
            <a:spLocks noGrp="1"/>
          </p:cNvSpPr>
          <p:nvPr>
            <p:ph type="body" sz="quarter" idx="13"/>
          </p:nvPr>
        </p:nvSpPr>
        <p:spPr>
          <a:xfrm>
            <a:off x="5012532" y="1823244"/>
            <a:ext cx="3821429" cy="4233862"/>
          </a:xfrm>
        </p:spPr>
        <p:txBody>
          <a:bodyPr rIns="0"/>
          <a:lstStyle/>
          <a:p>
            <a:pPr marL="342900" indent="-342900">
              <a:spcBef>
                <a:spcPct val="50000"/>
              </a:spcBef>
              <a:defRPr/>
            </a:pPr>
            <a:r>
              <a:rPr lang="el-GR" sz="2000" dirty="0"/>
              <a:t>Τα περισσότερα </a:t>
            </a:r>
            <a:r>
              <a:rPr lang="el-GR" sz="2000" dirty="0" err="1"/>
              <a:t>γονοχωριστικά</a:t>
            </a:r>
            <a:r>
              <a:rPr lang="el-GR" sz="2000" dirty="0"/>
              <a:t>, αλλά μερικά ερμαφρόδιτα ή </a:t>
            </a:r>
            <a:r>
              <a:rPr lang="el-GR" sz="2000" dirty="0" err="1"/>
              <a:t>παρθενογενετικά</a:t>
            </a:r>
            <a:r>
              <a:rPr lang="el-GR" sz="2000" dirty="0"/>
              <a:t>.</a:t>
            </a:r>
          </a:p>
          <a:p>
            <a:pPr marL="342900" indent="-342900">
              <a:spcBef>
                <a:spcPct val="50000"/>
              </a:spcBef>
              <a:defRPr/>
            </a:pPr>
            <a:r>
              <a:rPr lang="el-GR" sz="2000" dirty="0"/>
              <a:t>Σε πολλά επώαση αυγών σε θαλάμους, σάκους, </a:t>
            </a:r>
            <a:r>
              <a:rPr lang="el-GR" sz="2000" dirty="0" err="1" smtClean="0"/>
              <a:t>πλεοπόδια</a:t>
            </a:r>
            <a:r>
              <a:rPr lang="el-GR" sz="2000" dirty="0" smtClean="0"/>
              <a:t>.</a:t>
            </a:r>
            <a:endParaRPr lang="el-GR" sz="2000" dirty="0"/>
          </a:p>
          <a:p>
            <a:pPr marL="342900" indent="-342900">
              <a:spcBef>
                <a:spcPct val="50000"/>
              </a:spcBef>
              <a:defRPr/>
            </a:pPr>
            <a:r>
              <a:rPr lang="el-GR" sz="2000" dirty="0"/>
              <a:t>Τα περισσότερα με έμμεση </a:t>
            </a:r>
            <a:r>
              <a:rPr lang="el-GR" sz="2000" dirty="0" smtClean="0"/>
              <a:t>ανάπτυξη.</a:t>
            </a:r>
            <a:endParaRPr lang="el-GR" sz="2000" dirty="0"/>
          </a:p>
          <a:p>
            <a:pPr marL="342900" indent="-342900">
              <a:spcBef>
                <a:spcPct val="50000"/>
              </a:spcBef>
              <a:defRPr/>
            </a:pPr>
            <a:r>
              <a:rPr lang="el-GR" sz="2000" dirty="0"/>
              <a:t>Τυπική προγονική προνύμφη ο </a:t>
            </a:r>
            <a:r>
              <a:rPr lang="el-GR" sz="2000" b="1" dirty="0" err="1" smtClean="0"/>
              <a:t>ναύπλιος</a:t>
            </a:r>
            <a:r>
              <a:rPr lang="el-GR" sz="2000" dirty="0" smtClean="0"/>
              <a:t>.</a:t>
            </a:r>
            <a:endParaRPr lang="el-GR" sz="2000" dirty="0"/>
          </a:p>
          <a:p>
            <a:pPr marL="342900" indent="-342900">
              <a:spcBef>
                <a:spcPct val="50000"/>
              </a:spcBef>
              <a:defRPr/>
            </a:pPr>
            <a:r>
              <a:rPr lang="el-GR" sz="2000" dirty="0" smtClean="0"/>
              <a:t>Μεταμόρφωση.</a:t>
            </a:r>
            <a:endParaRPr lang="el-GR" sz="2000" dirty="0"/>
          </a:p>
          <a:p>
            <a:pPr marL="0" indent="0">
              <a:buNone/>
            </a:pPr>
            <a:endParaRPr lang="el-GR" dirty="0"/>
          </a:p>
        </p:txBody>
      </p:sp>
      <p:sp>
        <p:nvSpPr>
          <p:cNvPr id="9" name="TextBox 8"/>
          <p:cNvSpPr txBox="1"/>
          <p:nvPr/>
        </p:nvSpPr>
        <p:spPr>
          <a:xfrm>
            <a:off x="4512469" y="5257800"/>
            <a:ext cx="341760" cy="276999"/>
          </a:xfrm>
          <a:prstGeom prst="rect">
            <a:avLst/>
          </a:prstGeom>
          <a:noFill/>
        </p:spPr>
        <p:txBody>
          <a:bodyPr wrap="none" rtlCol="0">
            <a:spAutoFit/>
          </a:bodyPr>
          <a:lstStyle/>
          <a:p>
            <a:r>
              <a:rPr lang="en-US" sz="1200" dirty="0" smtClean="0">
                <a:latin typeface="+mn-lt"/>
              </a:rPr>
              <a:t>24</a:t>
            </a:r>
            <a:endParaRPr lang="en-US" sz="1200" dirty="0">
              <a:latin typeface="+mn-lt"/>
            </a:endParaRPr>
          </a:p>
        </p:txBody>
      </p:sp>
    </p:spTree>
    <p:extLst>
      <p:ext uri="{BB962C8B-B14F-4D97-AF65-F5344CB8AC3E}">
        <p14:creationId xmlns:p14="http://schemas.microsoft.com/office/powerpoint/2010/main" val="236833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p:cNvSpPr>
            <a:spLocks noGrp="1"/>
          </p:cNvSpPr>
          <p:nvPr>
            <p:ph type="title"/>
          </p:nvPr>
        </p:nvSpPr>
        <p:spPr/>
        <p:txBody>
          <a:bodyPr/>
          <a:lstStyle/>
          <a:p>
            <a:pPr eaLnBrk="1" hangingPunct="1"/>
            <a:r>
              <a:rPr lang="el-GR" altLang="en-US" smtClean="0"/>
              <a:t>Ναύπλιος Καρκινοειδών</a:t>
            </a:r>
          </a:p>
        </p:txBody>
      </p:sp>
      <p:pic>
        <p:nvPicPr>
          <p:cNvPr id="25606" name="Content Placeholder 7"/>
          <p:cNvPicPr>
            <a:picLocks noGrp="1" noChangeAspect="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5058568" y="1893887"/>
            <a:ext cx="2916238" cy="2384425"/>
          </a:xfrm>
        </p:spPr>
      </p:pic>
      <p:sp>
        <p:nvSpPr>
          <p:cNvPr id="25603" name="Text Placeholder 13"/>
          <p:cNvSpPr>
            <a:spLocks noGrp="1"/>
          </p:cNvSpPr>
          <p:nvPr>
            <p:ph type="body" sz="half" idx="3"/>
          </p:nvPr>
        </p:nvSpPr>
        <p:spPr>
          <a:xfrm>
            <a:off x="685800" y="4419600"/>
            <a:ext cx="7772400" cy="1676400"/>
          </a:xfrm>
        </p:spPr>
        <p:txBody>
          <a:bodyPr/>
          <a:lstStyle/>
          <a:p>
            <a:pPr eaLnBrk="1" hangingPunct="1">
              <a:spcBef>
                <a:spcPct val="50000"/>
              </a:spcBef>
            </a:pPr>
            <a:r>
              <a:rPr lang="el-GR" altLang="el-GR" sz="2800" smtClean="0"/>
              <a:t>3 ζ κολυμβητικών εξαρτημάτων (1</a:t>
            </a:r>
            <a:r>
              <a:rPr lang="el-GR" altLang="el-GR" sz="2800" baseline="30000" smtClean="0"/>
              <a:t>ες</a:t>
            </a:r>
            <a:r>
              <a:rPr lang="el-GR" altLang="el-GR" sz="2800" smtClean="0"/>
              <a:t> και 2</a:t>
            </a:r>
            <a:r>
              <a:rPr lang="el-GR" altLang="el-GR" sz="2800" baseline="30000" smtClean="0"/>
              <a:t>ες</a:t>
            </a:r>
            <a:r>
              <a:rPr lang="el-GR" altLang="el-GR" sz="2800" smtClean="0"/>
              <a:t>  κεραίες και άνω γνάθοι).</a:t>
            </a:r>
          </a:p>
          <a:p>
            <a:pPr eaLnBrk="1" hangingPunct="1">
              <a:spcBef>
                <a:spcPct val="50000"/>
              </a:spcBef>
            </a:pPr>
            <a:r>
              <a:rPr lang="el-GR" altLang="el-GR" sz="2800" smtClean="0"/>
              <a:t>Ένας ναυπλιακός απλός οφθαλμός.  </a:t>
            </a:r>
          </a:p>
          <a:p>
            <a:pPr eaLnBrk="1" hangingPunct="1"/>
            <a:endParaRPr lang="el-GR" altLang="en-US" smtClean="0"/>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A1F2D3E-B5FE-489C-83ED-DA4780864D85}" type="slidenum">
              <a:rPr lang="el-GR" altLang="en-US">
                <a:solidFill>
                  <a:srgbClr val="898989"/>
                </a:solidFill>
                <a:latin typeface="Calibri" panose="020F0502020204030204" pitchFamily="34" charset="0"/>
              </a:rPr>
              <a:pPr/>
              <a:t>21</a:t>
            </a:fld>
            <a:endParaRPr lang="el-GR" altLang="en-US">
              <a:solidFill>
                <a:srgbClr val="898989"/>
              </a:solidFill>
              <a:latin typeface="Calibri" panose="020F0502020204030204" pitchFamily="34" charset="0"/>
            </a:endParaRPr>
          </a:p>
        </p:txBody>
      </p:sp>
      <p:sp>
        <p:nvSpPr>
          <p:cNvPr id="10" name="TextBox 9"/>
          <p:cNvSpPr txBox="1"/>
          <p:nvPr/>
        </p:nvSpPr>
        <p:spPr>
          <a:xfrm>
            <a:off x="7615237" y="3949859"/>
            <a:ext cx="341313" cy="276225"/>
          </a:xfrm>
          <a:prstGeom prst="rect">
            <a:avLst/>
          </a:prstGeom>
          <a:noFill/>
        </p:spPr>
        <p:txBody>
          <a:bodyPr wrap="none">
            <a:spAutoFit/>
          </a:bodyPr>
          <a:lstStyle/>
          <a:p>
            <a:pPr eaLnBrk="0" hangingPunct="0">
              <a:defRPr/>
            </a:pPr>
            <a:r>
              <a:rPr lang="en-US" sz="1200" dirty="0">
                <a:solidFill>
                  <a:schemeClr val="bg1"/>
                </a:solidFill>
                <a:latin typeface="+mn-lt"/>
                <a:cs typeface="+mn-cs"/>
              </a:rPr>
              <a:t>26</a:t>
            </a:r>
          </a:p>
        </p:txBody>
      </p:sp>
      <p:pic>
        <p:nvPicPr>
          <p:cNvPr id="25609" name="Picture 11" descr="Cyclops Nauplius 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752600"/>
            <a:ext cx="30003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155916" y="4002087"/>
            <a:ext cx="341313" cy="276225"/>
          </a:xfrm>
          <a:prstGeom prst="rect">
            <a:avLst/>
          </a:prstGeom>
          <a:noFill/>
        </p:spPr>
        <p:txBody>
          <a:bodyPr wrap="none">
            <a:spAutoFit/>
          </a:bodyPr>
          <a:lstStyle/>
          <a:p>
            <a:pPr eaLnBrk="0" hangingPunct="0">
              <a:defRPr/>
            </a:pPr>
            <a:r>
              <a:rPr lang="en-US" sz="1200" dirty="0">
                <a:latin typeface="+mn-lt"/>
                <a:cs typeface="+mn-cs"/>
              </a:rPr>
              <a:t>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Δομή </a:t>
            </a:r>
            <a:r>
              <a:rPr lang="el-GR" dirty="0" err="1" smtClean="0"/>
              <a:t>εξωσκελετού</a:t>
            </a:r>
            <a:endParaRPr lang="el-GR"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4934" y="1574405"/>
            <a:ext cx="7134131" cy="4074059"/>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22</a:t>
            </a:fld>
            <a:endParaRPr lang="el-GR" dirty="0"/>
          </a:p>
        </p:txBody>
      </p:sp>
      <p:sp>
        <p:nvSpPr>
          <p:cNvPr id="9" name="Text Box 4"/>
          <p:cNvSpPr txBox="1">
            <a:spLocks noChangeArrowheads="1"/>
          </p:cNvSpPr>
          <p:nvPr/>
        </p:nvSpPr>
        <p:spPr bwMode="auto">
          <a:xfrm>
            <a:off x="1946274" y="5648464"/>
            <a:ext cx="5251450" cy="707886"/>
          </a:xfrm>
          <a:prstGeom prst="rect">
            <a:avLst/>
          </a:prstGeom>
          <a:noFill/>
          <a:ln w="9525">
            <a:noFill/>
            <a:miter lim="800000"/>
            <a:headEnd/>
            <a:tailEnd/>
          </a:ln>
          <a:effectLst/>
        </p:spPr>
        <p:txBody>
          <a:bodyPr wrap="square">
            <a:spAutoFit/>
          </a:bodyPr>
          <a:lstStyle/>
          <a:p>
            <a:pPr marL="342900" indent="-342900">
              <a:spcBef>
                <a:spcPts val="0"/>
              </a:spcBef>
              <a:defRPr/>
            </a:pPr>
            <a:r>
              <a:rPr lang="el-GR" sz="2000" b="0" dirty="0" err="1">
                <a:latin typeface="+mn-lt"/>
              </a:rPr>
              <a:t>Επι</a:t>
            </a:r>
            <a:r>
              <a:rPr lang="el-GR" sz="2000" b="0" dirty="0">
                <a:latin typeface="+mn-lt"/>
              </a:rPr>
              <a:t>- από πρωτεΐνες με </a:t>
            </a:r>
            <a:r>
              <a:rPr lang="el-GR" sz="2000" b="0" dirty="0" smtClean="0">
                <a:latin typeface="+mn-lt"/>
              </a:rPr>
              <a:t>λιπίδια.</a:t>
            </a:r>
            <a:endParaRPr lang="el-GR" sz="2000" b="0" dirty="0">
              <a:latin typeface="+mn-lt"/>
            </a:endParaRPr>
          </a:p>
          <a:p>
            <a:pPr marL="342900" indent="-342900">
              <a:spcBef>
                <a:spcPts val="0"/>
              </a:spcBef>
              <a:defRPr/>
            </a:pPr>
            <a:r>
              <a:rPr lang="el-GR" sz="2000" b="0" dirty="0">
                <a:latin typeface="+mn-lt"/>
              </a:rPr>
              <a:t>Προ- από πρωτεΐνες, άλατα ασβεστίου, </a:t>
            </a:r>
            <a:r>
              <a:rPr lang="el-GR" sz="2000" b="0" dirty="0" err="1" smtClean="0">
                <a:latin typeface="+mn-lt"/>
              </a:rPr>
              <a:t>χιτίνη</a:t>
            </a:r>
            <a:r>
              <a:rPr lang="el-GR" sz="2000" b="0" dirty="0" smtClean="0">
                <a:latin typeface="+mn-lt"/>
              </a:rPr>
              <a:t>.</a:t>
            </a:r>
            <a:endParaRPr lang="el-GR" sz="2000" b="0" dirty="0">
              <a:latin typeface="+mn-lt"/>
            </a:endParaRPr>
          </a:p>
        </p:txBody>
      </p:sp>
      <p:sp>
        <p:nvSpPr>
          <p:cNvPr id="8" name="TextBox 7"/>
          <p:cNvSpPr txBox="1"/>
          <p:nvPr/>
        </p:nvSpPr>
        <p:spPr>
          <a:xfrm>
            <a:off x="7693336" y="5181600"/>
            <a:ext cx="341760" cy="276999"/>
          </a:xfrm>
          <a:prstGeom prst="rect">
            <a:avLst/>
          </a:prstGeom>
          <a:noFill/>
        </p:spPr>
        <p:txBody>
          <a:bodyPr wrap="none" rtlCol="0">
            <a:spAutoFit/>
          </a:bodyPr>
          <a:lstStyle/>
          <a:p>
            <a:r>
              <a:rPr lang="en-US" sz="1200" dirty="0" smtClean="0">
                <a:latin typeface="+mn-lt"/>
              </a:rPr>
              <a:t>27</a:t>
            </a:r>
            <a:endParaRPr lang="en-US" sz="1200" dirty="0">
              <a:latin typeface="+mn-lt"/>
            </a:endParaRPr>
          </a:p>
        </p:txBody>
      </p:sp>
    </p:spTree>
    <p:extLst>
      <p:ext uri="{BB962C8B-B14F-4D97-AF65-F5344CB8AC3E}">
        <p14:creationId xmlns:p14="http://schemas.microsoft.com/office/powerpoint/2010/main" val="1381015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Έκδυση</a:t>
            </a:r>
            <a:endParaRPr lang="el-GR"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2133600"/>
            <a:ext cx="8991600" cy="2539675"/>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23</a:t>
            </a:fld>
            <a:endParaRPr lang="el-GR" dirty="0"/>
          </a:p>
        </p:txBody>
      </p:sp>
      <p:sp>
        <p:nvSpPr>
          <p:cNvPr id="8" name="TextBox 7"/>
          <p:cNvSpPr txBox="1"/>
          <p:nvPr/>
        </p:nvSpPr>
        <p:spPr>
          <a:xfrm>
            <a:off x="8649840" y="4371201"/>
            <a:ext cx="341760" cy="276999"/>
          </a:xfrm>
          <a:prstGeom prst="rect">
            <a:avLst/>
          </a:prstGeom>
          <a:noFill/>
        </p:spPr>
        <p:txBody>
          <a:bodyPr wrap="none" rtlCol="0">
            <a:spAutoFit/>
          </a:bodyPr>
          <a:lstStyle/>
          <a:p>
            <a:r>
              <a:rPr lang="en-US" sz="1200" dirty="0" smtClean="0">
                <a:latin typeface="+mn-lt"/>
              </a:rPr>
              <a:t>28</a:t>
            </a:r>
            <a:endParaRPr lang="en-US" sz="1200" dirty="0">
              <a:latin typeface="+mn-lt"/>
            </a:endParaRPr>
          </a:p>
        </p:txBody>
      </p:sp>
    </p:spTree>
    <p:extLst>
      <p:ext uri="{BB962C8B-B14F-4D97-AF65-F5344CB8AC3E}">
        <p14:creationId xmlns:p14="http://schemas.microsoft.com/office/powerpoint/2010/main" val="2080577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err="1" smtClean="0"/>
              <a:t>Εκδυτικός</a:t>
            </a:r>
            <a:r>
              <a:rPr lang="el-GR" dirty="0" smtClean="0"/>
              <a:t> κύκλος</a:t>
            </a:r>
            <a:endParaRPr lang="el-GR" dirty="0"/>
          </a:p>
        </p:txBody>
      </p:sp>
      <p:pic>
        <p:nvPicPr>
          <p:cNvPr id="16" name="Content Placeholder 15"/>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67820" y="1327755"/>
            <a:ext cx="2267167" cy="4785129"/>
          </a:xfrm>
        </p:spPr>
      </p:pic>
      <p:sp>
        <p:nvSpPr>
          <p:cNvPr id="11" name="Text Placeholder 10"/>
          <p:cNvSpPr>
            <a:spLocks noGrp="1"/>
          </p:cNvSpPr>
          <p:nvPr>
            <p:ph sz="half" idx="2"/>
          </p:nvPr>
        </p:nvSpPr>
        <p:spPr>
          <a:xfrm>
            <a:off x="2922446" y="1481080"/>
            <a:ext cx="5592904" cy="3189519"/>
          </a:xfrm>
        </p:spPr>
        <p:txBody>
          <a:bodyPr>
            <a:normAutofit lnSpcReduction="10000"/>
          </a:bodyPr>
          <a:lstStyle/>
          <a:p>
            <a:pPr marL="0" indent="0">
              <a:spcBef>
                <a:spcPct val="0"/>
              </a:spcBef>
              <a:buFontTx/>
              <a:buNone/>
              <a:defRPr/>
            </a:pPr>
            <a:r>
              <a:rPr lang="el-GR" sz="2000" dirty="0" smtClean="0"/>
              <a:t>Ερέθισμα </a:t>
            </a:r>
            <a:r>
              <a:rPr lang="el-GR" sz="2000" dirty="0">
                <a:sym typeface="Wingdings" pitchFamily="2" charset="2"/>
              </a:rPr>
              <a:t></a:t>
            </a:r>
            <a:r>
              <a:rPr lang="el-GR" sz="2000" dirty="0"/>
              <a:t>ΚΝΣ</a:t>
            </a:r>
            <a:r>
              <a:rPr lang="el-GR" sz="2000" dirty="0">
                <a:sym typeface="Wingdings" pitchFamily="2" charset="2"/>
              </a:rPr>
              <a:t></a:t>
            </a:r>
            <a:r>
              <a:rPr lang="el-GR" sz="2000" dirty="0"/>
              <a:t> Χ όργανα (ακραίος μυελός εγκεφάλου)</a:t>
            </a:r>
            <a:r>
              <a:rPr lang="el-GR" sz="2000" dirty="0">
                <a:sym typeface="Wingdings" pitchFamily="2" charset="2"/>
              </a:rPr>
              <a:t> </a:t>
            </a:r>
            <a:r>
              <a:rPr lang="el-GR" sz="2000" dirty="0"/>
              <a:t>μείωση ΟΑΕ </a:t>
            </a:r>
            <a:r>
              <a:rPr lang="el-GR" sz="2000" dirty="0">
                <a:sym typeface="Wingdings" pitchFamily="2" charset="2"/>
              </a:rPr>
              <a:t> </a:t>
            </a:r>
            <a:r>
              <a:rPr lang="el-GR" sz="2000" dirty="0"/>
              <a:t>έκκριση ΕΟ από τα Υ όργανα </a:t>
            </a:r>
            <a:r>
              <a:rPr lang="el-GR" sz="2000" dirty="0">
                <a:sym typeface="Wingdings" pitchFamily="2" charset="2"/>
              </a:rPr>
              <a:t> </a:t>
            </a:r>
            <a:r>
              <a:rPr lang="el-GR" sz="2000" dirty="0" err="1" smtClean="0"/>
              <a:t>προέκδυση</a:t>
            </a:r>
            <a:endParaRPr lang="el-GR" sz="2000" dirty="0" smtClean="0"/>
          </a:p>
          <a:p>
            <a:pPr marL="0" indent="0">
              <a:spcBef>
                <a:spcPct val="0"/>
              </a:spcBef>
              <a:buFontTx/>
              <a:buNone/>
              <a:defRPr/>
            </a:pPr>
            <a:endParaRPr lang="el-GR" sz="2000" dirty="0"/>
          </a:p>
          <a:p>
            <a:pPr marL="0" indent="0">
              <a:spcBef>
                <a:spcPts val="600"/>
              </a:spcBef>
              <a:buFontTx/>
              <a:buNone/>
              <a:defRPr/>
            </a:pPr>
            <a:r>
              <a:rPr lang="el-GR" sz="2000" b="1" dirty="0" smtClean="0"/>
              <a:t>ΟΑΕ </a:t>
            </a:r>
            <a:r>
              <a:rPr lang="el-GR" sz="2000" b="1" dirty="0"/>
              <a:t>από </a:t>
            </a:r>
            <a:r>
              <a:rPr lang="el-GR" sz="2000" b="1" dirty="0" err="1"/>
              <a:t>νευροεκκριτικά</a:t>
            </a:r>
            <a:r>
              <a:rPr lang="el-GR" sz="2000" b="1" dirty="0"/>
              <a:t> κύτταρα</a:t>
            </a:r>
            <a:r>
              <a:rPr lang="el-GR" sz="2000" dirty="0"/>
              <a:t> μίσχου. </a:t>
            </a:r>
            <a:endParaRPr lang="el-GR" sz="2000" dirty="0" smtClean="0"/>
          </a:p>
          <a:p>
            <a:pPr marL="0" indent="0">
              <a:spcBef>
                <a:spcPts val="600"/>
              </a:spcBef>
              <a:buFontTx/>
              <a:buNone/>
              <a:defRPr/>
            </a:pPr>
            <a:endParaRPr lang="el-GR" sz="2000" dirty="0" smtClean="0"/>
          </a:p>
          <a:p>
            <a:pPr marL="0" indent="0">
              <a:spcBef>
                <a:spcPts val="600"/>
              </a:spcBef>
              <a:buFontTx/>
              <a:buNone/>
              <a:defRPr/>
            </a:pPr>
            <a:r>
              <a:rPr lang="el-GR" sz="2000" dirty="0" err="1" smtClean="0"/>
              <a:t>Νευροέκκριση</a:t>
            </a:r>
            <a:r>
              <a:rPr lang="el-GR" sz="2000" dirty="0" smtClean="0"/>
              <a:t> </a:t>
            </a:r>
            <a:r>
              <a:rPr lang="el-GR" sz="2000" dirty="0"/>
              <a:t>ρυθμίζει  ΚΑΙ την προσαρμογή όρασης (κίνηση χρωστικής αμφιβληστροειδούς) , του χρώματος (κίνηση χρωστικής χρωματοφόρων κυττάρων επιδερμίδας) και του καρδιακού παλμού (περικαρδιακά όργανα). </a:t>
            </a:r>
          </a:p>
          <a:p>
            <a:endParaRPr lang="el-GR"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24</a:t>
            </a:fld>
            <a:endParaRPr lang="el-GR" dirty="0"/>
          </a:p>
        </p:txBody>
      </p:sp>
      <p:sp>
        <p:nvSpPr>
          <p:cNvPr id="18" name="Rectangle 17"/>
          <p:cNvSpPr/>
          <p:nvPr/>
        </p:nvSpPr>
        <p:spPr>
          <a:xfrm>
            <a:off x="2891966" y="5207830"/>
            <a:ext cx="4572000" cy="830997"/>
          </a:xfrm>
          <a:prstGeom prst="rect">
            <a:avLst/>
          </a:prstGeom>
        </p:spPr>
        <p:txBody>
          <a:bodyPr>
            <a:spAutoFit/>
          </a:bodyPr>
          <a:lstStyle/>
          <a:p>
            <a:pPr eaLnBrk="1" hangingPunct="1">
              <a:buFontTx/>
              <a:buNone/>
            </a:pPr>
            <a:r>
              <a:rPr lang="el-GR" altLang="el-GR" sz="1600" b="0" dirty="0">
                <a:latin typeface="+mn-lt"/>
              </a:rPr>
              <a:t>Ανδρογόνοι αδένες και ωοθήκες (μη </a:t>
            </a:r>
            <a:r>
              <a:rPr lang="el-GR" altLang="el-GR" sz="1600" b="0" dirty="0" err="1">
                <a:latin typeface="+mn-lt"/>
              </a:rPr>
              <a:t>νευροεκκριτικοί</a:t>
            </a:r>
            <a:r>
              <a:rPr lang="el-GR" altLang="el-GR" sz="1600" b="0" dirty="0">
                <a:latin typeface="+mn-lt"/>
              </a:rPr>
              <a:t>) παράγουν ορμόνες για την έκφραση των δευτερογενών φυλετικών χαρακτήρων</a:t>
            </a:r>
          </a:p>
        </p:txBody>
      </p:sp>
      <p:sp>
        <p:nvSpPr>
          <p:cNvPr id="9" name="TextBox 8"/>
          <p:cNvSpPr txBox="1"/>
          <p:nvPr/>
        </p:nvSpPr>
        <p:spPr>
          <a:xfrm>
            <a:off x="2216076" y="5819119"/>
            <a:ext cx="341760" cy="276999"/>
          </a:xfrm>
          <a:prstGeom prst="rect">
            <a:avLst/>
          </a:prstGeom>
          <a:noFill/>
        </p:spPr>
        <p:txBody>
          <a:bodyPr wrap="none" rtlCol="0">
            <a:spAutoFit/>
          </a:bodyPr>
          <a:lstStyle/>
          <a:p>
            <a:r>
              <a:rPr lang="en-US" sz="1200" dirty="0" smtClean="0">
                <a:latin typeface="+mn-lt"/>
              </a:rPr>
              <a:t>29</a:t>
            </a:r>
            <a:endParaRPr lang="en-US" sz="1200" dirty="0">
              <a:latin typeface="+mn-lt"/>
            </a:endParaRPr>
          </a:p>
        </p:txBody>
      </p:sp>
    </p:spTree>
    <p:extLst>
      <p:ext uri="{BB962C8B-B14F-4D97-AF65-F5344CB8AC3E}">
        <p14:creationId xmlns:p14="http://schemas.microsoft.com/office/powerpoint/2010/main" val="135704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6"/>
          <p:cNvSpPr>
            <a:spLocks noGrp="1"/>
          </p:cNvSpPr>
          <p:nvPr>
            <p:ph type="title"/>
          </p:nvPr>
        </p:nvSpPr>
        <p:spPr/>
        <p:txBody>
          <a:bodyPr/>
          <a:lstStyle/>
          <a:p>
            <a:pPr eaLnBrk="1" hangingPunct="1"/>
            <a:r>
              <a:rPr lang="el-GR" altLang="en-US" dirty="0" smtClean="0"/>
              <a:t>Διαδοχικές εκδύσεις </a:t>
            </a:r>
            <a:r>
              <a:rPr lang="el-GR" altLang="en-US" dirty="0" err="1" smtClean="0"/>
              <a:t>Βραχυούρου</a:t>
            </a:r>
            <a:r>
              <a:rPr lang="el-GR" altLang="en-US" dirty="0" smtClean="0"/>
              <a:t> 1/2</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1104" y="2118360"/>
            <a:ext cx="6876884" cy="3359187"/>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7D5D6EC9-5F0B-4B6E-89B7-FCAC5AE5EAFC}" type="slidenum">
              <a:rPr lang="el-GR" altLang="en-US">
                <a:solidFill>
                  <a:srgbClr val="898989"/>
                </a:solidFill>
                <a:latin typeface="Calibri" panose="020F0502020204030204" pitchFamily="34" charset="0"/>
              </a:rPr>
              <a:pPr/>
              <a:t>25</a:t>
            </a:fld>
            <a:endParaRPr lang="el-GR" altLang="en-US">
              <a:solidFill>
                <a:srgbClr val="898989"/>
              </a:solidFill>
              <a:latin typeface="Calibri" panose="020F0502020204030204" pitchFamily="34" charset="0"/>
            </a:endParaRPr>
          </a:p>
        </p:txBody>
      </p:sp>
      <p:sp>
        <p:nvSpPr>
          <p:cNvPr id="15" name="TextBox 14"/>
          <p:cNvSpPr txBox="1"/>
          <p:nvPr/>
        </p:nvSpPr>
        <p:spPr>
          <a:xfrm>
            <a:off x="7621776" y="5200548"/>
            <a:ext cx="341760" cy="276999"/>
          </a:xfrm>
          <a:prstGeom prst="rect">
            <a:avLst/>
          </a:prstGeom>
          <a:noFill/>
        </p:spPr>
        <p:txBody>
          <a:bodyPr wrap="none" rtlCol="0">
            <a:spAutoFit/>
          </a:bodyPr>
          <a:lstStyle/>
          <a:p>
            <a:r>
              <a:rPr lang="en-US" sz="1200" dirty="0" smtClean="0">
                <a:latin typeface="+mn-lt"/>
              </a:rPr>
              <a:t>3</a:t>
            </a:r>
            <a:r>
              <a:rPr lang="el-GR" sz="1200" dirty="0" smtClean="0">
                <a:latin typeface="+mn-lt"/>
              </a:rPr>
              <a:t>0</a:t>
            </a:r>
            <a:endParaRPr lang="en-US" sz="1200"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Διαδοχικές εκδύσεις </a:t>
            </a:r>
            <a:r>
              <a:rPr lang="el-GR" dirty="0" err="1" smtClean="0"/>
              <a:t>Βραχυούρου</a:t>
            </a:r>
            <a:r>
              <a:rPr lang="el-GR" dirty="0" smtClean="0"/>
              <a:t> 2/2</a:t>
            </a:r>
            <a:endParaRPr lang="el-GR"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37908" y="1690688"/>
            <a:ext cx="2832290" cy="4384853"/>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21933" y="2003584"/>
            <a:ext cx="4462937" cy="3925094"/>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26</a:t>
            </a:fld>
            <a:endParaRPr lang="el-GR" dirty="0"/>
          </a:p>
        </p:txBody>
      </p:sp>
      <p:sp>
        <p:nvSpPr>
          <p:cNvPr id="8" name="TextBox 7"/>
          <p:cNvSpPr txBox="1"/>
          <p:nvPr/>
        </p:nvSpPr>
        <p:spPr>
          <a:xfrm>
            <a:off x="7162800" y="5073322"/>
            <a:ext cx="263214" cy="276999"/>
          </a:xfrm>
          <a:prstGeom prst="rect">
            <a:avLst/>
          </a:prstGeom>
          <a:noFill/>
        </p:spPr>
        <p:txBody>
          <a:bodyPr wrap="none" rtlCol="0">
            <a:spAutoFit/>
          </a:bodyPr>
          <a:lstStyle/>
          <a:p>
            <a:r>
              <a:rPr lang="en-US" sz="1200" dirty="0" smtClean="0">
                <a:latin typeface="+mn-lt"/>
              </a:rPr>
              <a:t>1</a:t>
            </a:r>
            <a:endParaRPr lang="en-US" sz="1200" dirty="0">
              <a:latin typeface="+mn-lt"/>
            </a:endParaRPr>
          </a:p>
        </p:txBody>
      </p:sp>
      <p:sp>
        <p:nvSpPr>
          <p:cNvPr id="11" name="TextBox 10"/>
          <p:cNvSpPr txBox="1"/>
          <p:nvPr/>
        </p:nvSpPr>
        <p:spPr>
          <a:xfrm>
            <a:off x="3547759" y="5727016"/>
            <a:ext cx="341760" cy="276999"/>
          </a:xfrm>
          <a:prstGeom prst="rect">
            <a:avLst/>
          </a:prstGeom>
          <a:noFill/>
        </p:spPr>
        <p:txBody>
          <a:bodyPr wrap="none" rtlCol="0">
            <a:spAutoFit/>
          </a:bodyPr>
          <a:lstStyle/>
          <a:p>
            <a:r>
              <a:rPr lang="en-US" sz="1200" dirty="0" smtClean="0">
                <a:solidFill>
                  <a:schemeClr val="bg1"/>
                </a:solidFill>
                <a:latin typeface="+mn-lt"/>
              </a:rPr>
              <a:t>31</a:t>
            </a:r>
            <a:endParaRPr lang="en-US" sz="1200" dirty="0">
              <a:solidFill>
                <a:schemeClr val="bg1"/>
              </a:solidFill>
              <a:latin typeface="+mn-lt"/>
            </a:endParaRPr>
          </a:p>
        </p:txBody>
      </p:sp>
      <p:sp>
        <p:nvSpPr>
          <p:cNvPr id="12" name="TextBox 11"/>
          <p:cNvSpPr txBox="1"/>
          <p:nvPr/>
        </p:nvSpPr>
        <p:spPr>
          <a:xfrm>
            <a:off x="8040831" y="5450017"/>
            <a:ext cx="341760" cy="276999"/>
          </a:xfrm>
          <a:prstGeom prst="rect">
            <a:avLst/>
          </a:prstGeom>
          <a:noFill/>
        </p:spPr>
        <p:txBody>
          <a:bodyPr wrap="none" rtlCol="0">
            <a:spAutoFit/>
          </a:bodyPr>
          <a:lstStyle/>
          <a:p>
            <a:r>
              <a:rPr lang="en-US" sz="1200" dirty="0" smtClean="0">
                <a:solidFill>
                  <a:schemeClr val="bg1"/>
                </a:solidFill>
                <a:latin typeface="+mn-lt"/>
              </a:rPr>
              <a:t>32</a:t>
            </a:r>
            <a:endParaRPr lang="en-US" sz="1200" dirty="0">
              <a:solidFill>
                <a:schemeClr val="bg1"/>
              </a:solidFill>
              <a:latin typeface="+mn-lt"/>
            </a:endParaRPr>
          </a:p>
        </p:txBody>
      </p:sp>
    </p:spTree>
    <p:extLst>
      <p:ext uri="{BB962C8B-B14F-4D97-AF65-F5344CB8AC3E}">
        <p14:creationId xmlns:p14="http://schemas.microsoft.com/office/powerpoint/2010/main" val="123726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Διατροφή</a:t>
            </a:r>
            <a:endParaRPr lang="el-GR"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3295310"/>
            <a:ext cx="5943600" cy="2634343"/>
          </a:xfrm>
        </p:spPr>
      </p:pic>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27</a:t>
            </a:fld>
            <a:endParaRPr lang="el-GR" dirty="0"/>
          </a:p>
        </p:txBody>
      </p:sp>
      <p:sp>
        <p:nvSpPr>
          <p:cNvPr id="6" name="Text Placeholder 5"/>
          <p:cNvSpPr>
            <a:spLocks noGrp="1"/>
          </p:cNvSpPr>
          <p:nvPr>
            <p:ph type="body" sz="quarter" idx="12"/>
          </p:nvPr>
        </p:nvSpPr>
        <p:spPr>
          <a:xfrm>
            <a:off x="628650" y="1752599"/>
            <a:ext cx="7886700" cy="1969407"/>
          </a:xfrm>
        </p:spPr>
        <p:txBody>
          <a:bodyPr/>
          <a:lstStyle/>
          <a:p>
            <a:pPr>
              <a:spcBef>
                <a:spcPts val="600"/>
              </a:spcBef>
            </a:pPr>
            <a:r>
              <a:rPr lang="el-GR" altLang="el-GR" sz="2800" dirty="0"/>
              <a:t>Ποικιλία και πλαστικότητα </a:t>
            </a:r>
            <a:r>
              <a:rPr lang="el-GR" altLang="el-GR" sz="2800" dirty="0" smtClean="0"/>
              <a:t>διατροφής.</a:t>
            </a:r>
            <a:endParaRPr lang="el-GR" altLang="el-GR" sz="2800" dirty="0"/>
          </a:p>
          <a:p>
            <a:pPr>
              <a:spcBef>
                <a:spcPts val="600"/>
              </a:spcBef>
            </a:pPr>
            <a:r>
              <a:rPr lang="el-GR" altLang="el-GR" sz="2800" dirty="0"/>
              <a:t>Θηρευτές (</a:t>
            </a:r>
            <a:r>
              <a:rPr lang="el-GR" altLang="el-GR" sz="2800" dirty="0" err="1"/>
              <a:t>χηληπόδια</a:t>
            </a:r>
            <a:r>
              <a:rPr lang="el-GR" altLang="el-GR" sz="2800" dirty="0" smtClean="0"/>
              <a:t>).</a:t>
            </a:r>
            <a:endParaRPr lang="el-GR" altLang="el-GR" sz="2800" dirty="0"/>
          </a:p>
          <a:p>
            <a:pPr>
              <a:spcBef>
                <a:spcPts val="600"/>
              </a:spcBef>
            </a:pPr>
            <a:r>
              <a:rPr lang="el-GR" altLang="el-GR" sz="2800" dirty="0" err="1"/>
              <a:t>Αιωρηματοφάγα</a:t>
            </a:r>
            <a:r>
              <a:rPr lang="el-GR" altLang="el-GR" sz="2800" dirty="0"/>
              <a:t> (πυκνές </a:t>
            </a:r>
            <a:r>
              <a:rPr lang="el-GR" altLang="el-GR" sz="2800" dirty="0" err="1"/>
              <a:t>σμήριγγες</a:t>
            </a:r>
            <a:r>
              <a:rPr lang="el-GR" altLang="el-GR" sz="2800" dirty="0" smtClean="0"/>
              <a:t>).</a:t>
            </a:r>
            <a:endParaRPr lang="el-GR" altLang="el-GR" sz="2800" dirty="0"/>
          </a:p>
          <a:p>
            <a:pPr>
              <a:spcBef>
                <a:spcPts val="600"/>
              </a:spcBef>
            </a:pPr>
            <a:r>
              <a:rPr lang="el-GR" altLang="el-GR" sz="2800" dirty="0" err="1" smtClean="0"/>
              <a:t>Πτωματοφάγα</a:t>
            </a:r>
            <a:r>
              <a:rPr lang="el-GR" altLang="el-GR" sz="2800" dirty="0" smtClean="0"/>
              <a:t>. </a:t>
            </a:r>
            <a:endParaRPr lang="el-GR" altLang="el-GR" sz="2800" dirty="0"/>
          </a:p>
          <a:p>
            <a:endParaRPr lang="el-GR" dirty="0"/>
          </a:p>
        </p:txBody>
      </p:sp>
      <p:sp>
        <p:nvSpPr>
          <p:cNvPr id="8" name="TextBox 7"/>
          <p:cNvSpPr txBox="1"/>
          <p:nvPr/>
        </p:nvSpPr>
        <p:spPr>
          <a:xfrm>
            <a:off x="7162800" y="5924977"/>
            <a:ext cx="341760" cy="276999"/>
          </a:xfrm>
          <a:prstGeom prst="rect">
            <a:avLst/>
          </a:prstGeom>
          <a:noFill/>
        </p:spPr>
        <p:txBody>
          <a:bodyPr wrap="none" rtlCol="0">
            <a:spAutoFit/>
          </a:bodyPr>
          <a:lstStyle/>
          <a:p>
            <a:r>
              <a:rPr lang="en-US" sz="1200" dirty="0" smtClean="0">
                <a:latin typeface="+mn-lt"/>
              </a:rPr>
              <a:t>33</a:t>
            </a:r>
            <a:endParaRPr lang="en-US" sz="1200" dirty="0">
              <a:latin typeface="+mn-lt"/>
            </a:endParaRPr>
          </a:p>
        </p:txBody>
      </p:sp>
    </p:spTree>
    <p:extLst>
      <p:ext uri="{BB962C8B-B14F-4D97-AF65-F5344CB8AC3E}">
        <p14:creationId xmlns:p14="http://schemas.microsoft.com/office/powerpoint/2010/main" val="2023352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Ταξινόμηση Καρκινοειδών</a:t>
            </a:r>
            <a:br>
              <a:rPr lang="el-GR" dirty="0" smtClean="0"/>
            </a:br>
            <a:r>
              <a:rPr lang="el-GR" sz="2400" dirty="0" smtClean="0"/>
              <a:t>(υπό εξέταση </a:t>
            </a:r>
            <a:r>
              <a:rPr lang="el-GR" sz="2400" dirty="0" err="1" smtClean="0"/>
              <a:t>τάξα</a:t>
            </a:r>
            <a:r>
              <a:rPr lang="el-GR" sz="2400" dirty="0" smtClean="0"/>
              <a:t>)</a:t>
            </a:r>
            <a:endParaRPr lang="el-GR" sz="2400"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8814" y="1600200"/>
            <a:ext cx="6958694" cy="4586303"/>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28</a:t>
            </a:fld>
            <a:endParaRPr lang="el-GR" dirty="0"/>
          </a:p>
        </p:txBody>
      </p:sp>
    </p:spTree>
    <p:extLst>
      <p:ext uri="{BB962C8B-B14F-4D97-AF65-F5344CB8AC3E}">
        <p14:creationId xmlns:p14="http://schemas.microsoft.com/office/powerpoint/2010/main" val="1848806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p:txBody>
          <a:bodyPr/>
          <a:lstStyle/>
          <a:p>
            <a:r>
              <a:rPr lang="el-GR" dirty="0" smtClean="0"/>
              <a:t>Ομοταξία </a:t>
            </a:r>
            <a:r>
              <a:rPr lang="el-GR" dirty="0" err="1" smtClean="0"/>
              <a:t>Ρεμίποδα</a:t>
            </a:r>
            <a:endParaRPr lang="el-GR" dirty="0"/>
          </a:p>
        </p:txBody>
      </p:sp>
      <p:pic>
        <p:nvPicPr>
          <p:cNvPr id="11" name="Content Placeholder 10"/>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60110" y="1752600"/>
            <a:ext cx="1868434" cy="3912950"/>
          </a:xfrm>
        </p:spPr>
      </p:pic>
      <p:pic>
        <p:nvPicPr>
          <p:cNvPr id="12" name="Content Placeholder 11"/>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2269467" y="1752600"/>
            <a:ext cx="1785072" cy="1905000"/>
          </a:xfrm>
        </p:spPr>
      </p:pic>
      <p:pic>
        <p:nvPicPr>
          <p:cNvPr id="3" name="Content Placeholder 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4184650" y="1777292"/>
            <a:ext cx="4584000" cy="2255328"/>
          </a:xfrm>
        </p:spPr>
      </p:pic>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1"/>
          </p:nvPr>
        </p:nvSpPr>
        <p:spPr/>
        <p:txBody>
          <a:bodyPr/>
          <a:lstStyle/>
          <a:p>
            <a:pPr>
              <a:defRPr/>
            </a:pPr>
            <a:fld id="{B5F80957-5D18-46C5-9C10-454629E704FF}" type="slidenum">
              <a:rPr lang="el-GR" smtClean="0"/>
              <a:pPr>
                <a:defRPr/>
              </a:pPr>
              <a:t>29</a:t>
            </a:fld>
            <a:endParaRPr lang="el-GR" dirty="0"/>
          </a:p>
        </p:txBody>
      </p:sp>
      <p:sp>
        <p:nvSpPr>
          <p:cNvPr id="10" name="Content Placeholder 9"/>
          <p:cNvSpPr>
            <a:spLocks noGrp="1"/>
          </p:cNvSpPr>
          <p:nvPr>
            <p:ph sz="quarter" idx="12"/>
          </p:nvPr>
        </p:nvSpPr>
        <p:spPr>
          <a:xfrm>
            <a:off x="2413000" y="4010660"/>
            <a:ext cx="6355650" cy="2025650"/>
          </a:xfrm>
        </p:spPr>
        <p:txBody>
          <a:bodyPr>
            <a:normAutofit fontScale="92500"/>
          </a:bodyPr>
          <a:lstStyle/>
          <a:p>
            <a:pPr>
              <a:spcBef>
                <a:spcPts val="600"/>
              </a:spcBef>
              <a:defRPr/>
            </a:pPr>
            <a:r>
              <a:rPr lang="el-GR" sz="2400" dirty="0"/>
              <a:t>Προγονικοί </a:t>
            </a:r>
            <a:r>
              <a:rPr lang="el-GR" sz="2400" dirty="0" smtClean="0"/>
              <a:t>χαρακτήρες.</a:t>
            </a:r>
            <a:endParaRPr lang="el-GR" sz="2400" dirty="0"/>
          </a:p>
          <a:p>
            <a:pPr>
              <a:spcBef>
                <a:spcPts val="600"/>
              </a:spcBef>
              <a:defRPr/>
            </a:pPr>
            <a:r>
              <a:rPr lang="el-GR" sz="2400" dirty="0"/>
              <a:t>11 είδη σε σπηλιές, </a:t>
            </a:r>
            <a:r>
              <a:rPr lang="el-GR" sz="2400" dirty="0" smtClean="0"/>
              <a:t>πρωτόγονα.</a:t>
            </a:r>
            <a:endParaRPr lang="el-GR" sz="2400" dirty="0"/>
          </a:p>
          <a:p>
            <a:pPr>
              <a:spcBef>
                <a:spcPts val="600"/>
              </a:spcBef>
              <a:defRPr/>
            </a:pPr>
            <a:r>
              <a:rPr lang="el-GR" sz="2400" dirty="0"/>
              <a:t>Κορμός (</a:t>
            </a:r>
            <a:r>
              <a:rPr lang="el-GR" sz="2400" dirty="0" err="1"/>
              <a:t>θ+κ</a:t>
            </a:r>
            <a:r>
              <a:rPr lang="el-GR" sz="2400" dirty="0"/>
              <a:t>) 25-38 </a:t>
            </a:r>
            <a:r>
              <a:rPr lang="el-GR" sz="2400" dirty="0" err="1"/>
              <a:t>μεταμερή</a:t>
            </a:r>
            <a:r>
              <a:rPr lang="el-GR" sz="2400" dirty="0"/>
              <a:t> με </a:t>
            </a:r>
            <a:r>
              <a:rPr lang="el-GR" sz="2400" dirty="0" err="1"/>
              <a:t>δίκλαδα</a:t>
            </a:r>
            <a:r>
              <a:rPr lang="el-GR" sz="2400" dirty="0"/>
              <a:t>, όμοια κολυμβητικά εξαρτήματα σε πλάγια </a:t>
            </a:r>
            <a:r>
              <a:rPr lang="el-GR" sz="2400" dirty="0" smtClean="0"/>
              <a:t>θέση.</a:t>
            </a:r>
            <a:endParaRPr lang="el-GR" sz="2400" dirty="0"/>
          </a:p>
          <a:p>
            <a:pPr>
              <a:spcBef>
                <a:spcPts val="600"/>
              </a:spcBef>
              <a:defRPr/>
            </a:pPr>
            <a:r>
              <a:rPr lang="el-GR" sz="2400" dirty="0"/>
              <a:t>2 </a:t>
            </a:r>
            <a:r>
              <a:rPr lang="el-GR" sz="2400" dirty="0" err="1"/>
              <a:t>ζ.κάτω</a:t>
            </a:r>
            <a:r>
              <a:rPr lang="el-GR" sz="2400" dirty="0"/>
              <a:t> γνάθων, 1 ζ. </a:t>
            </a:r>
            <a:r>
              <a:rPr lang="el-GR" sz="2400" dirty="0" err="1" smtClean="0"/>
              <a:t>γναθοποδίων</a:t>
            </a:r>
            <a:r>
              <a:rPr lang="el-GR" sz="2400" dirty="0" smtClean="0"/>
              <a:t>.</a:t>
            </a:r>
            <a:endParaRPr lang="el-GR" sz="2400" dirty="0"/>
          </a:p>
          <a:p>
            <a:endParaRPr lang="el-GR" dirty="0"/>
          </a:p>
        </p:txBody>
      </p:sp>
      <p:sp>
        <p:nvSpPr>
          <p:cNvPr id="9" name="TextBox 8"/>
          <p:cNvSpPr txBox="1"/>
          <p:nvPr/>
        </p:nvSpPr>
        <p:spPr>
          <a:xfrm>
            <a:off x="1829903" y="5334000"/>
            <a:ext cx="341760" cy="276999"/>
          </a:xfrm>
          <a:prstGeom prst="rect">
            <a:avLst/>
          </a:prstGeom>
          <a:noFill/>
        </p:spPr>
        <p:txBody>
          <a:bodyPr wrap="none" rtlCol="0">
            <a:spAutoFit/>
          </a:bodyPr>
          <a:lstStyle/>
          <a:p>
            <a:r>
              <a:rPr lang="en-US" sz="1200" dirty="0" smtClean="0">
                <a:solidFill>
                  <a:schemeClr val="bg1"/>
                </a:solidFill>
                <a:latin typeface="+mn-lt"/>
              </a:rPr>
              <a:t>34</a:t>
            </a:r>
            <a:endParaRPr lang="en-US" sz="1200" dirty="0">
              <a:solidFill>
                <a:schemeClr val="bg1"/>
              </a:solidFill>
              <a:latin typeface="+mn-lt"/>
            </a:endParaRPr>
          </a:p>
        </p:txBody>
      </p:sp>
      <p:sp>
        <p:nvSpPr>
          <p:cNvPr id="13" name="TextBox 12"/>
          <p:cNvSpPr txBox="1"/>
          <p:nvPr/>
        </p:nvSpPr>
        <p:spPr>
          <a:xfrm>
            <a:off x="3724774" y="3342592"/>
            <a:ext cx="341760" cy="276999"/>
          </a:xfrm>
          <a:prstGeom prst="rect">
            <a:avLst/>
          </a:prstGeom>
          <a:noFill/>
        </p:spPr>
        <p:txBody>
          <a:bodyPr wrap="none" rtlCol="0">
            <a:spAutoFit/>
          </a:bodyPr>
          <a:lstStyle/>
          <a:p>
            <a:r>
              <a:rPr lang="en-US" sz="1200" dirty="0" smtClean="0">
                <a:solidFill>
                  <a:schemeClr val="bg1"/>
                </a:solidFill>
                <a:latin typeface="+mn-lt"/>
              </a:rPr>
              <a:t>35</a:t>
            </a:r>
            <a:endParaRPr lang="en-US" sz="1200" dirty="0">
              <a:solidFill>
                <a:schemeClr val="bg1"/>
              </a:solidFill>
              <a:latin typeface="+mn-lt"/>
            </a:endParaRPr>
          </a:p>
        </p:txBody>
      </p:sp>
      <p:sp>
        <p:nvSpPr>
          <p:cNvPr id="14" name="TextBox 13"/>
          <p:cNvSpPr txBox="1"/>
          <p:nvPr/>
        </p:nvSpPr>
        <p:spPr>
          <a:xfrm>
            <a:off x="8269599" y="3657600"/>
            <a:ext cx="341760" cy="276999"/>
          </a:xfrm>
          <a:prstGeom prst="rect">
            <a:avLst/>
          </a:prstGeom>
          <a:noFill/>
        </p:spPr>
        <p:txBody>
          <a:bodyPr wrap="none" rtlCol="0">
            <a:spAutoFit/>
          </a:bodyPr>
          <a:lstStyle/>
          <a:p>
            <a:r>
              <a:rPr lang="en-US" sz="1200" dirty="0" smtClean="0">
                <a:latin typeface="+mn-lt"/>
              </a:rPr>
              <a:t>36</a:t>
            </a:r>
            <a:endParaRPr lang="en-US" sz="1200" dirty="0">
              <a:latin typeface="+mn-lt"/>
            </a:endParaRPr>
          </a:p>
        </p:txBody>
      </p:sp>
    </p:spTree>
    <p:extLst>
      <p:ext uri="{BB962C8B-B14F-4D97-AF65-F5344CB8AC3E}">
        <p14:creationId xmlns:p14="http://schemas.microsoft.com/office/powerpoint/2010/main" val="3903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err="1" smtClean="0"/>
              <a:t>Υπόφυλο</a:t>
            </a:r>
            <a:r>
              <a:rPr lang="el-GR" altLang="en-US" sz="4000" dirty="0" smtClean="0"/>
              <a:t> Καρκινοειδή</a:t>
            </a:r>
          </a:p>
        </p:txBody>
      </p:sp>
      <p:sp>
        <p:nvSpPr>
          <p:cNvPr id="7171" name="Content Placeholder 2"/>
          <p:cNvSpPr>
            <a:spLocks noGrp="1"/>
          </p:cNvSpPr>
          <p:nvPr>
            <p:ph idx="1"/>
          </p:nvPr>
        </p:nvSpPr>
        <p:spPr/>
        <p:txBody>
          <a:bodyPr/>
          <a:lstStyle/>
          <a:p>
            <a:pPr>
              <a:defRPr/>
            </a:pPr>
            <a:r>
              <a:rPr lang="en-US" dirty="0"/>
              <a:t>&gt;67</a:t>
            </a:r>
            <a:r>
              <a:rPr lang="el-GR" dirty="0"/>
              <a:t>.000 </a:t>
            </a:r>
            <a:r>
              <a:rPr lang="el-GR" dirty="0" smtClean="0"/>
              <a:t>είδη.</a:t>
            </a:r>
            <a:endParaRPr lang="el-GR" dirty="0"/>
          </a:p>
          <a:p>
            <a:pPr>
              <a:defRPr/>
            </a:pPr>
            <a:r>
              <a:rPr lang="el-GR" dirty="0"/>
              <a:t>Μεγάλη ποικιλία </a:t>
            </a:r>
            <a:r>
              <a:rPr lang="el-GR" dirty="0" smtClean="0"/>
              <a:t>μορφών.</a:t>
            </a:r>
            <a:endParaRPr lang="el-GR" dirty="0"/>
          </a:p>
          <a:p>
            <a:pPr>
              <a:defRPr/>
            </a:pPr>
            <a:r>
              <a:rPr lang="el-GR" dirty="0"/>
              <a:t>Μεγάλη ποικιλία οικολογικών </a:t>
            </a:r>
            <a:r>
              <a:rPr lang="el-GR" dirty="0" smtClean="0"/>
              <a:t>ρόλων.</a:t>
            </a:r>
            <a:endParaRPr lang="el-GR" dirty="0"/>
          </a:p>
          <a:p>
            <a:pPr>
              <a:defRPr/>
            </a:pPr>
            <a:r>
              <a:rPr lang="el-GR" dirty="0"/>
              <a:t>Θαλάσσια κυρίως, λίγα γλυκού νερού, ελάχιστα </a:t>
            </a:r>
            <a:r>
              <a:rPr lang="el-GR" dirty="0" smtClean="0"/>
              <a:t>χερσαία.</a:t>
            </a:r>
            <a:endParaRPr lang="el-GR" dirty="0"/>
          </a:p>
          <a:p>
            <a:pPr>
              <a:defRPr/>
            </a:pPr>
            <a:r>
              <a:rPr lang="el-GR" dirty="0"/>
              <a:t>Πολύ μεγάλοι πληθυσμοί στη </a:t>
            </a:r>
            <a:r>
              <a:rPr lang="el-GR" dirty="0" smtClean="0"/>
              <a:t>θάλασσα.</a:t>
            </a:r>
            <a:endParaRPr lang="el-GR" dirty="0"/>
          </a:p>
          <a:p>
            <a:endParaRPr lang="en-US" altLang="en-US" dirty="0" smtClean="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a:t>
            </a:fld>
            <a:endParaRPr lang="el-GR" dirty="0"/>
          </a:p>
        </p:txBody>
      </p:sp>
    </p:spTree>
    <p:extLst>
      <p:ext uri="{BB962C8B-B14F-4D97-AF65-F5344CB8AC3E}">
        <p14:creationId xmlns:p14="http://schemas.microsoft.com/office/powerpoint/2010/main" val="540956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Ομοταξία </a:t>
            </a:r>
            <a:r>
              <a:rPr lang="el-GR" dirty="0" err="1" smtClean="0"/>
              <a:t>Κεφαλοκαρίδες</a:t>
            </a:r>
            <a:endParaRPr lang="el-GR" dirty="0"/>
          </a:p>
        </p:txBody>
      </p:sp>
      <p:pic>
        <p:nvPicPr>
          <p:cNvPr id="7" name="Content Placeholder 6"/>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35275" y="1981200"/>
            <a:ext cx="3677194" cy="3224784"/>
          </a:xfrm>
        </p:spPr>
      </p:pic>
      <p:sp>
        <p:nvSpPr>
          <p:cNvPr id="4" name="Content Placeholder 3"/>
          <p:cNvSpPr>
            <a:spLocks noGrp="1"/>
          </p:cNvSpPr>
          <p:nvPr>
            <p:ph sz="half" idx="2"/>
          </p:nvPr>
        </p:nvSpPr>
        <p:spPr/>
        <p:txBody>
          <a:bodyPr/>
          <a:lstStyle/>
          <a:p>
            <a:pPr>
              <a:spcBef>
                <a:spcPct val="50000"/>
              </a:spcBef>
              <a:defRPr/>
            </a:pPr>
            <a:r>
              <a:rPr lang="el-GR" sz="2400" dirty="0"/>
              <a:t>Προγονικοί χαρακτήρες:  θωρακικά πόδια όμοια, 2</a:t>
            </a:r>
            <a:r>
              <a:rPr lang="el-GR" sz="2400" baseline="30000" dirty="0"/>
              <a:t>οι</a:t>
            </a:r>
            <a:r>
              <a:rPr lang="el-GR" sz="2400" dirty="0"/>
              <a:t> κάτω γνάθοι σαν </a:t>
            </a:r>
            <a:r>
              <a:rPr lang="el-GR" sz="2400" dirty="0" smtClean="0"/>
              <a:t>πόδια.</a:t>
            </a:r>
            <a:endParaRPr lang="el-GR" sz="2400" dirty="0"/>
          </a:p>
          <a:p>
            <a:pPr>
              <a:spcBef>
                <a:spcPct val="50000"/>
              </a:spcBef>
              <a:defRPr/>
            </a:pPr>
            <a:r>
              <a:rPr lang="el-GR" sz="2400" dirty="0"/>
              <a:t>9 είδη, 2-3 </a:t>
            </a:r>
            <a:r>
              <a:rPr lang="en-US" sz="2400" dirty="0"/>
              <a:t>mm</a:t>
            </a:r>
            <a:r>
              <a:rPr lang="el-GR" sz="2400" dirty="0"/>
              <a:t>, στο </a:t>
            </a:r>
            <a:r>
              <a:rPr lang="el-GR" sz="2400" dirty="0" smtClean="0"/>
              <a:t>ίζημα.</a:t>
            </a:r>
            <a:endParaRPr lang="el-GR" sz="2400" dirty="0"/>
          </a:p>
          <a:p>
            <a:pPr>
              <a:spcBef>
                <a:spcPct val="50000"/>
              </a:spcBef>
              <a:defRPr/>
            </a:pPr>
            <a:r>
              <a:rPr lang="el-GR" sz="2400" dirty="0"/>
              <a:t>Χωρίς μάτια, θυρεό και κοιλιακά </a:t>
            </a:r>
            <a:r>
              <a:rPr lang="el-GR" sz="2400" dirty="0" smtClean="0"/>
              <a:t>εξαρτήματα.</a:t>
            </a:r>
            <a:endParaRPr lang="el-GR" sz="2400" dirty="0"/>
          </a:p>
          <a:p>
            <a:pPr>
              <a:spcBef>
                <a:spcPct val="50000"/>
              </a:spcBef>
              <a:defRPr/>
            </a:pPr>
            <a:r>
              <a:rPr lang="el-GR" sz="2400" dirty="0"/>
              <a:t>Ερμαφρόδιτα με κοινό αγωγό για ωάρια και </a:t>
            </a:r>
            <a:r>
              <a:rPr lang="el-GR" sz="2400" dirty="0" smtClean="0"/>
              <a:t>σπερματοζωάρια.</a:t>
            </a:r>
            <a:endParaRPr lang="el-GR" dirty="0"/>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dirty="0"/>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30</a:t>
            </a:fld>
            <a:endParaRPr lang="el-GR" dirty="0"/>
          </a:p>
        </p:txBody>
      </p:sp>
      <p:sp>
        <p:nvSpPr>
          <p:cNvPr id="8" name="TextBox 7"/>
          <p:cNvSpPr txBox="1"/>
          <p:nvPr/>
        </p:nvSpPr>
        <p:spPr>
          <a:xfrm>
            <a:off x="4077840" y="4828401"/>
            <a:ext cx="341760" cy="276999"/>
          </a:xfrm>
          <a:prstGeom prst="rect">
            <a:avLst/>
          </a:prstGeom>
          <a:noFill/>
        </p:spPr>
        <p:txBody>
          <a:bodyPr wrap="none" rtlCol="0">
            <a:spAutoFit/>
          </a:bodyPr>
          <a:lstStyle/>
          <a:p>
            <a:r>
              <a:rPr lang="el-GR" sz="1200" dirty="0" smtClean="0">
                <a:latin typeface="+mn-lt"/>
              </a:rPr>
              <a:t>37</a:t>
            </a:r>
            <a:endParaRPr lang="en-US" sz="1200" dirty="0">
              <a:latin typeface="+mn-lt"/>
            </a:endParaRPr>
          </a:p>
        </p:txBody>
      </p:sp>
    </p:spTree>
    <p:extLst>
      <p:ext uri="{BB962C8B-B14F-4D97-AF65-F5344CB8AC3E}">
        <p14:creationId xmlns:p14="http://schemas.microsoft.com/office/powerpoint/2010/main" val="251527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Ομοταξία </a:t>
            </a:r>
            <a:r>
              <a:rPr lang="el-GR" dirty="0" err="1" smtClean="0"/>
              <a:t>Βραγχιόποδα</a:t>
            </a:r>
            <a:r>
              <a:rPr lang="el-GR" dirty="0"/>
              <a:t/>
            </a:r>
            <a:br>
              <a:rPr lang="el-GR" dirty="0"/>
            </a:br>
            <a:r>
              <a:rPr lang="el-GR" sz="3200" dirty="0" smtClean="0"/>
              <a:t>(1000 είδη)</a:t>
            </a:r>
            <a:endParaRPr lang="el-GR" sz="3200"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2698" y="1612104"/>
            <a:ext cx="3991665" cy="4591273"/>
          </a:xfrm>
        </p:spPr>
      </p:pic>
      <p:sp>
        <p:nvSpPr>
          <p:cNvPr id="4" name="Content Placeholder 3"/>
          <p:cNvSpPr>
            <a:spLocks noGrp="1"/>
          </p:cNvSpPr>
          <p:nvPr>
            <p:ph sz="half" idx="2"/>
          </p:nvPr>
        </p:nvSpPr>
        <p:spPr>
          <a:xfrm>
            <a:off x="4433888" y="1577182"/>
            <a:ext cx="4362450" cy="4892675"/>
          </a:xfrm>
        </p:spPr>
        <p:txBody>
          <a:bodyPr/>
          <a:lstStyle/>
          <a:p>
            <a:pPr>
              <a:spcBef>
                <a:spcPct val="0"/>
              </a:spcBef>
              <a:defRPr/>
            </a:pPr>
            <a:r>
              <a:rPr lang="el-GR" sz="2000" dirty="0"/>
              <a:t>Προγονικοί </a:t>
            </a:r>
            <a:r>
              <a:rPr lang="el-GR" sz="2000" dirty="0" smtClean="0"/>
              <a:t>χαρακτήρες.</a:t>
            </a:r>
            <a:endParaRPr lang="el-GR" sz="2000" dirty="0"/>
          </a:p>
          <a:p>
            <a:pPr>
              <a:spcBef>
                <a:spcPct val="0"/>
              </a:spcBef>
              <a:defRPr/>
            </a:pPr>
            <a:r>
              <a:rPr lang="el-GR" sz="2000" dirty="0"/>
              <a:t> </a:t>
            </a:r>
            <a:r>
              <a:rPr lang="el-GR" sz="2000" b="1" dirty="0" err="1"/>
              <a:t>Φυλλοπόδια</a:t>
            </a:r>
            <a:r>
              <a:rPr lang="el-GR" sz="2000" dirty="0"/>
              <a:t> (</a:t>
            </a:r>
            <a:r>
              <a:rPr lang="el-GR" sz="2000" dirty="0" err="1"/>
              <a:t>αιωρηματοφαγία</a:t>
            </a:r>
            <a:r>
              <a:rPr lang="el-GR" sz="2000" dirty="0"/>
              <a:t>, αναπνοή και κολύμβηση) </a:t>
            </a:r>
            <a:r>
              <a:rPr lang="el-GR" sz="2000" dirty="0" err="1"/>
              <a:t>δίκλαδα</a:t>
            </a:r>
            <a:r>
              <a:rPr lang="el-GR" sz="2000" dirty="0"/>
              <a:t>, όμοια. Όχι εξαρτήματα στην κοιλιά. Στο τέλος του σώματος </a:t>
            </a:r>
            <a:r>
              <a:rPr lang="el-GR" sz="2000" b="1" dirty="0" err="1"/>
              <a:t>σχαλίδα</a:t>
            </a:r>
            <a:r>
              <a:rPr lang="el-GR" sz="2000" dirty="0"/>
              <a:t>.</a:t>
            </a:r>
          </a:p>
          <a:p>
            <a:pPr>
              <a:spcBef>
                <a:spcPct val="0"/>
              </a:spcBef>
              <a:defRPr/>
            </a:pPr>
            <a:r>
              <a:rPr lang="el-GR" sz="2000" dirty="0"/>
              <a:t>Κυρίως του γλυκού και υφάλμυρου </a:t>
            </a:r>
            <a:r>
              <a:rPr lang="el-GR" sz="2000" dirty="0" smtClean="0"/>
              <a:t>νερού.</a:t>
            </a:r>
            <a:endParaRPr lang="el-GR" sz="2000" dirty="0"/>
          </a:p>
          <a:p>
            <a:pPr>
              <a:spcBef>
                <a:spcPct val="0"/>
              </a:spcBef>
              <a:defRPr/>
            </a:pPr>
            <a:r>
              <a:rPr lang="el-GR" sz="2000" dirty="0"/>
              <a:t>Εναλλαγή παρθενογένεσης και αμφιγονίας (ανθεκτικές </a:t>
            </a:r>
            <a:r>
              <a:rPr lang="el-GR" sz="2000" dirty="0" err="1"/>
              <a:t>κύστεις</a:t>
            </a:r>
            <a:r>
              <a:rPr lang="el-GR" sz="2000" dirty="0" smtClean="0"/>
              <a:t>).</a:t>
            </a:r>
            <a:endParaRPr lang="el-GR" sz="2000" dirty="0"/>
          </a:p>
          <a:p>
            <a:pPr>
              <a:spcBef>
                <a:spcPct val="0"/>
              </a:spcBef>
              <a:buFontTx/>
              <a:buNone/>
              <a:defRPr/>
            </a:pPr>
            <a:r>
              <a:rPr lang="el-GR" sz="2000" dirty="0"/>
              <a:t>3 τάξεις</a:t>
            </a:r>
          </a:p>
          <a:p>
            <a:pPr>
              <a:spcBef>
                <a:spcPct val="0"/>
              </a:spcBef>
              <a:defRPr/>
            </a:pPr>
            <a:r>
              <a:rPr lang="el-GR" sz="2000" dirty="0" err="1"/>
              <a:t>Ανόστρακα</a:t>
            </a:r>
            <a:r>
              <a:rPr lang="el-GR" sz="2000" dirty="0"/>
              <a:t> χωρίς </a:t>
            </a:r>
            <a:r>
              <a:rPr lang="el-GR" sz="2000" dirty="0" smtClean="0"/>
              <a:t>θυρεό.</a:t>
            </a:r>
            <a:endParaRPr lang="el-GR" sz="2000" dirty="0"/>
          </a:p>
          <a:p>
            <a:pPr>
              <a:spcBef>
                <a:spcPct val="0"/>
              </a:spcBef>
              <a:defRPr/>
            </a:pPr>
            <a:r>
              <a:rPr lang="el-GR" sz="2000" dirty="0" err="1"/>
              <a:t>Νωτόστρακα</a:t>
            </a:r>
            <a:r>
              <a:rPr lang="el-GR" sz="2000" dirty="0"/>
              <a:t> με μεγάλο </a:t>
            </a:r>
            <a:r>
              <a:rPr lang="el-GR" sz="2000" dirty="0" smtClean="0"/>
              <a:t>θυρεό.</a:t>
            </a:r>
            <a:endParaRPr lang="el-GR" sz="2000" dirty="0"/>
          </a:p>
          <a:p>
            <a:pPr>
              <a:spcBef>
                <a:spcPct val="0"/>
              </a:spcBef>
              <a:defRPr/>
            </a:pPr>
            <a:r>
              <a:rPr lang="el-GR" sz="2000" dirty="0" err="1"/>
              <a:t>Διπλόστρακα</a:t>
            </a:r>
            <a:r>
              <a:rPr lang="el-GR" sz="2000" dirty="0"/>
              <a:t> (2 υποτάξεις</a:t>
            </a:r>
            <a:r>
              <a:rPr lang="el-GR" sz="2000" dirty="0" smtClean="0"/>
              <a:t>).</a:t>
            </a:r>
            <a:endParaRPr lang="el-GR" sz="2000" dirty="0"/>
          </a:p>
          <a:p>
            <a:pPr>
              <a:spcBef>
                <a:spcPct val="0"/>
              </a:spcBef>
              <a:buFontTx/>
              <a:buNone/>
              <a:defRPr/>
            </a:pPr>
            <a:r>
              <a:rPr lang="el-GR" sz="2000" dirty="0"/>
              <a:t> -</a:t>
            </a:r>
            <a:r>
              <a:rPr lang="el-GR" sz="2000" dirty="0" err="1"/>
              <a:t>Κογχόστρακα</a:t>
            </a:r>
            <a:r>
              <a:rPr lang="el-GR" sz="2000" dirty="0"/>
              <a:t> με δίθυρο θυρεό που καλύπτει όλο το </a:t>
            </a:r>
            <a:r>
              <a:rPr lang="el-GR" sz="2000" dirty="0" smtClean="0"/>
              <a:t>σώμα.</a:t>
            </a:r>
            <a:endParaRPr lang="el-GR" sz="2000" dirty="0"/>
          </a:p>
          <a:p>
            <a:pPr>
              <a:spcBef>
                <a:spcPct val="0"/>
              </a:spcBef>
              <a:buFontTx/>
              <a:buNone/>
              <a:defRPr/>
            </a:pPr>
            <a:r>
              <a:rPr lang="el-GR" sz="2000" dirty="0"/>
              <a:t> -</a:t>
            </a:r>
            <a:r>
              <a:rPr lang="el-GR" sz="2000" dirty="0" err="1"/>
              <a:t>Κλαδοκεραιωτά</a:t>
            </a:r>
            <a:r>
              <a:rPr lang="el-GR" sz="2000" dirty="0"/>
              <a:t> Θυρεός καλύπτει όλο το σώμα –κεφάλι, </a:t>
            </a:r>
            <a:r>
              <a:rPr lang="el-GR" sz="2000" dirty="0" err="1"/>
              <a:t>δίκλαδες</a:t>
            </a:r>
            <a:r>
              <a:rPr lang="el-GR" sz="2000" dirty="0"/>
              <a:t> κεραίες</a:t>
            </a:r>
            <a:r>
              <a:rPr lang="el-GR" sz="2400" dirty="0">
                <a:solidFill>
                  <a:srgbClr val="FFFF66"/>
                </a:solidFill>
                <a:effectLst>
                  <a:outerShdw blurRad="38100" dist="38100" dir="2700000" algn="tl">
                    <a:srgbClr val="000000"/>
                  </a:outerShdw>
                </a:effectLst>
                <a:latin typeface="Comic Sans MS" pitchFamily="66" charset="0"/>
              </a:rPr>
              <a:t>. </a:t>
            </a:r>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dirty="0"/>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31</a:t>
            </a:fld>
            <a:endParaRPr lang="el-GR" dirty="0"/>
          </a:p>
        </p:txBody>
      </p:sp>
      <p:sp>
        <p:nvSpPr>
          <p:cNvPr id="7" name="TextBox 6"/>
          <p:cNvSpPr txBox="1"/>
          <p:nvPr/>
        </p:nvSpPr>
        <p:spPr>
          <a:xfrm>
            <a:off x="4034305" y="5715000"/>
            <a:ext cx="341760" cy="276999"/>
          </a:xfrm>
          <a:prstGeom prst="rect">
            <a:avLst/>
          </a:prstGeom>
          <a:noFill/>
        </p:spPr>
        <p:txBody>
          <a:bodyPr wrap="none" rtlCol="0">
            <a:spAutoFit/>
          </a:bodyPr>
          <a:lstStyle/>
          <a:p>
            <a:r>
              <a:rPr lang="en-US" sz="1200" dirty="0" smtClean="0">
                <a:latin typeface="+mn-lt"/>
              </a:rPr>
              <a:t>3</a:t>
            </a:r>
            <a:r>
              <a:rPr lang="el-GR" sz="1200" dirty="0" smtClean="0">
                <a:latin typeface="+mn-lt"/>
              </a:rPr>
              <a:t>8</a:t>
            </a:r>
            <a:endParaRPr lang="en-US" sz="1200" dirty="0">
              <a:latin typeface="+mn-lt"/>
            </a:endParaRPr>
          </a:p>
        </p:txBody>
      </p:sp>
    </p:spTree>
    <p:extLst>
      <p:ext uri="{BB962C8B-B14F-4D97-AF65-F5344CB8AC3E}">
        <p14:creationId xmlns:p14="http://schemas.microsoft.com/office/powerpoint/2010/main" val="3437443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6113" y="349883"/>
            <a:ext cx="7886700" cy="1325563"/>
          </a:xfrm>
        </p:spPr>
        <p:txBody>
          <a:bodyPr/>
          <a:lstStyle/>
          <a:p>
            <a:r>
              <a:rPr lang="el-GR" dirty="0" smtClean="0"/>
              <a:t>Τάξη </a:t>
            </a:r>
            <a:r>
              <a:rPr lang="el-GR" dirty="0" err="1" smtClean="0"/>
              <a:t>Ανόστρακα</a:t>
            </a:r>
            <a:endParaRPr lang="el-GR" dirty="0"/>
          </a:p>
        </p:txBody>
      </p:sp>
      <p:pic>
        <p:nvPicPr>
          <p:cNvPr id="16" name="Picture Placeholder 1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3654" b="3654"/>
          <a:stretch>
            <a:fillRect/>
          </a:stretch>
        </p:blipFill>
        <p:spPr>
          <a:xfrm>
            <a:off x="368300" y="1674813"/>
            <a:ext cx="3486150" cy="3246437"/>
          </a:xfrm>
        </p:spPr>
      </p:pic>
      <p:pic>
        <p:nvPicPr>
          <p:cNvPr id="17" name="Picture Placeholder 1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771" b="4771"/>
          <a:stretch>
            <a:fillRect/>
          </a:stretch>
        </p:blipFill>
        <p:spPr>
          <a:xfrm>
            <a:off x="3962400" y="1674813"/>
            <a:ext cx="4784725" cy="1190625"/>
          </a:xfrm>
        </p:spPr>
      </p:pic>
      <p:pic>
        <p:nvPicPr>
          <p:cNvPr id="18" name="Picture Placeholder 17"/>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872" b="2872"/>
          <a:stretch>
            <a:fillRect/>
          </a:stretch>
        </p:blipFill>
        <p:spPr>
          <a:xfrm>
            <a:off x="3981450" y="2990850"/>
            <a:ext cx="2373313" cy="1598613"/>
          </a:xfrm>
        </p:spPr>
      </p:pic>
      <p:pic>
        <p:nvPicPr>
          <p:cNvPr id="20" name="Picture Placeholder 19"/>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545" b="1545"/>
          <a:stretch>
            <a:fillRect/>
          </a:stretch>
        </p:blipFill>
        <p:spPr>
          <a:xfrm>
            <a:off x="969168" y="5118100"/>
            <a:ext cx="2284413" cy="1041400"/>
          </a:xfrm>
        </p:spPr>
      </p:pic>
      <p:pic>
        <p:nvPicPr>
          <p:cNvPr id="19" name="Picture Placeholder 18"/>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t="2460" b="2460"/>
          <a:stretch>
            <a:fillRect/>
          </a:stretch>
        </p:blipFill>
        <p:spPr>
          <a:xfrm>
            <a:off x="6470650" y="2990850"/>
            <a:ext cx="2357438" cy="1598613"/>
          </a:xfrm>
        </p:spPr>
      </p:pic>
      <p:sp>
        <p:nvSpPr>
          <p:cNvPr id="13" name="Text Placeholder 12"/>
          <p:cNvSpPr>
            <a:spLocks noGrp="1"/>
          </p:cNvSpPr>
          <p:nvPr>
            <p:ph type="body" sz="quarter" idx="17"/>
          </p:nvPr>
        </p:nvSpPr>
        <p:spPr>
          <a:xfrm>
            <a:off x="3358713" y="5372478"/>
            <a:ext cx="5399525" cy="787022"/>
          </a:xfrm>
        </p:spPr>
        <p:txBody>
          <a:bodyPr/>
          <a:lstStyle/>
          <a:p>
            <a:pPr>
              <a:spcBef>
                <a:spcPct val="0"/>
              </a:spcBef>
            </a:pPr>
            <a:r>
              <a:rPr lang="el-GR" altLang="el-GR" sz="2400" dirty="0"/>
              <a:t>Άνοιξη και καλοκαίρι </a:t>
            </a:r>
            <a:r>
              <a:rPr lang="el-GR" altLang="el-GR" sz="2400" dirty="0" err="1" smtClean="0"/>
              <a:t>ωοζωοτοκία</a:t>
            </a:r>
            <a:r>
              <a:rPr lang="el-GR" altLang="el-GR" sz="2400" dirty="0" smtClean="0"/>
              <a:t>.</a:t>
            </a:r>
            <a:endParaRPr lang="el-GR" altLang="el-GR" sz="2400" dirty="0"/>
          </a:p>
          <a:p>
            <a:pPr>
              <a:spcBef>
                <a:spcPct val="0"/>
              </a:spcBef>
            </a:pPr>
            <a:r>
              <a:rPr lang="el-GR" altLang="el-GR" sz="2400" dirty="0"/>
              <a:t>Φθινόπωρο </a:t>
            </a:r>
            <a:r>
              <a:rPr lang="el-GR" altLang="el-GR" sz="2400" dirty="0" err="1" smtClean="0"/>
              <a:t>κύστεις</a:t>
            </a:r>
            <a:r>
              <a:rPr lang="el-GR" altLang="el-GR" sz="2400" dirty="0" smtClean="0"/>
              <a:t>. </a:t>
            </a:r>
            <a:endParaRPr lang="el-GR" altLang="el-GR" sz="2400" dirty="0"/>
          </a:p>
          <a:p>
            <a:endParaRPr lang="el-GR" dirty="0"/>
          </a:p>
        </p:txBody>
      </p:sp>
      <p:sp>
        <p:nvSpPr>
          <p:cNvPr id="5" name="Footer Placeholder 4"/>
          <p:cNvSpPr>
            <a:spLocks noGrp="1"/>
          </p:cNvSpPr>
          <p:nvPr>
            <p:ph type="ftr" sz="quarter" idx="18"/>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9"/>
          </p:nvPr>
        </p:nvSpPr>
        <p:spPr/>
        <p:txBody>
          <a:bodyPr/>
          <a:lstStyle/>
          <a:p>
            <a:pPr>
              <a:defRPr/>
            </a:pPr>
            <a:fld id="{37B0DF7E-797F-4D1F-8858-5ACC64B11632}" type="slidenum">
              <a:rPr lang="el-GR" smtClean="0"/>
              <a:pPr>
                <a:defRPr/>
              </a:pPr>
              <a:t>32</a:t>
            </a:fld>
            <a:endParaRPr lang="el-GR" dirty="0"/>
          </a:p>
        </p:txBody>
      </p:sp>
      <p:sp>
        <p:nvSpPr>
          <p:cNvPr id="21" name="8 - TextBox"/>
          <p:cNvSpPr txBox="1">
            <a:spLocks noChangeArrowheads="1"/>
          </p:cNvSpPr>
          <p:nvPr/>
        </p:nvSpPr>
        <p:spPr bwMode="auto">
          <a:xfrm>
            <a:off x="5847158" y="4631672"/>
            <a:ext cx="1015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buFontTx/>
              <a:buNone/>
            </a:pPr>
            <a:r>
              <a:rPr lang="en-US" altLang="el-GR" sz="1800" i="1" dirty="0" err="1">
                <a:latin typeface="+mn-lt"/>
              </a:rPr>
              <a:t>Artemia</a:t>
            </a:r>
            <a:endParaRPr lang="el-GR" altLang="el-GR" sz="1800" i="1" dirty="0">
              <a:latin typeface="+mn-lt"/>
            </a:endParaRPr>
          </a:p>
        </p:txBody>
      </p:sp>
      <p:sp>
        <p:nvSpPr>
          <p:cNvPr id="12" name="TextBox 11"/>
          <p:cNvSpPr txBox="1"/>
          <p:nvPr/>
        </p:nvSpPr>
        <p:spPr>
          <a:xfrm>
            <a:off x="3358713" y="4544938"/>
            <a:ext cx="341760" cy="276999"/>
          </a:xfrm>
          <a:prstGeom prst="rect">
            <a:avLst/>
          </a:prstGeom>
          <a:noFill/>
        </p:spPr>
        <p:txBody>
          <a:bodyPr wrap="none" rtlCol="0">
            <a:spAutoFit/>
          </a:bodyPr>
          <a:lstStyle/>
          <a:p>
            <a:r>
              <a:rPr lang="en-US" sz="1200" dirty="0" smtClean="0">
                <a:solidFill>
                  <a:schemeClr val="bg1"/>
                </a:solidFill>
                <a:latin typeface="+mn-lt"/>
              </a:rPr>
              <a:t>39</a:t>
            </a:r>
            <a:endParaRPr lang="en-US" sz="1200" dirty="0">
              <a:solidFill>
                <a:schemeClr val="bg1"/>
              </a:solidFill>
              <a:latin typeface="+mn-lt"/>
            </a:endParaRPr>
          </a:p>
        </p:txBody>
      </p:sp>
      <p:sp>
        <p:nvSpPr>
          <p:cNvPr id="14" name="TextBox 13"/>
          <p:cNvSpPr txBox="1"/>
          <p:nvPr/>
        </p:nvSpPr>
        <p:spPr>
          <a:xfrm>
            <a:off x="8456697" y="2548365"/>
            <a:ext cx="341760" cy="276999"/>
          </a:xfrm>
          <a:prstGeom prst="rect">
            <a:avLst/>
          </a:prstGeom>
          <a:noFill/>
        </p:spPr>
        <p:txBody>
          <a:bodyPr wrap="none" rtlCol="0">
            <a:spAutoFit/>
          </a:bodyPr>
          <a:lstStyle/>
          <a:p>
            <a:r>
              <a:rPr lang="en-US" sz="1200" dirty="0" smtClean="0">
                <a:latin typeface="+mn-lt"/>
              </a:rPr>
              <a:t>40</a:t>
            </a:r>
            <a:endParaRPr lang="en-US" sz="1200" dirty="0">
              <a:latin typeface="+mn-lt"/>
            </a:endParaRPr>
          </a:p>
        </p:txBody>
      </p:sp>
      <p:sp>
        <p:nvSpPr>
          <p:cNvPr id="15" name="TextBox 14"/>
          <p:cNvSpPr txBox="1"/>
          <p:nvPr/>
        </p:nvSpPr>
        <p:spPr>
          <a:xfrm>
            <a:off x="6001557" y="4312464"/>
            <a:ext cx="341760" cy="276999"/>
          </a:xfrm>
          <a:prstGeom prst="rect">
            <a:avLst/>
          </a:prstGeom>
          <a:noFill/>
        </p:spPr>
        <p:txBody>
          <a:bodyPr wrap="none" rtlCol="0">
            <a:spAutoFit/>
          </a:bodyPr>
          <a:lstStyle/>
          <a:p>
            <a:r>
              <a:rPr lang="en-US" sz="1200" dirty="0" smtClean="0">
                <a:solidFill>
                  <a:schemeClr val="bg1"/>
                </a:solidFill>
                <a:latin typeface="+mn-lt"/>
              </a:rPr>
              <a:t>41</a:t>
            </a:r>
            <a:endParaRPr lang="en-US" sz="1200" dirty="0">
              <a:solidFill>
                <a:schemeClr val="bg1"/>
              </a:solidFill>
              <a:latin typeface="+mn-lt"/>
            </a:endParaRPr>
          </a:p>
        </p:txBody>
      </p:sp>
      <p:sp>
        <p:nvSpPr>
          <p:cNvPr id="22" name="TextBox 21"/>
          <p:cNvSpPr txBox="1"/>
          <p:nvPr/>
        </p:nvSpPr>
        <p:spPr>
          <a:xfrm>
            <a:off x="8479117" y="4312463"/>
            <a:ext cx="341760" cy="276999"/>
          </a:xfrm>
          <a:prstGeom prst="rect">
            <a:avLst/>
          </a:prstGeom>
          <a:noFill/>
        </p:spPr>
        <p:txBody>
          <a:bodyPr wrap="none" rtlCol="0">
            <a:spAutoFit/>
          </a:bodyPr>
          <a:lstStyle/>
          <a:p>
            <a:r>
              <a:rPr lang="en-US" sz="1200" dirty="0" smtClean="0">
                <a:solidFill>
                  <a:schemeClr val="bg1"/>
                </a:solidFill>
                <a:latin typeface="+mn-lt"/>
              </a:rPr>
              <a:t>42</a:t>
            </a:r>
            <a:endParaRPr lang="en-US" sz="1200" dirty="0">
              <a:solidFill>
                <a:schemeClr val="bg1"/>
              </a:solidFill>
              <a:latin typeface="+mn-lt"/>
            </a:endParaRPr>
          </a:p>
        </p:txBody>
      </p:sp>
      <p:sp>
        <p:nvSpPr>
          <p:cNvPr id="23" name="TextBox 22"/>
          <p:cNvSpPr txBox="1"/>
          <p:nvPr/>
        </p:nvSpPr>
        <p:spPr>
          <a:xfrm>
            <a:off x="2911326" y="5868886"/>
            <a:ext cx="341760" cy="276999"/>
          </a:xfrm>
          <a:prstGeom prst="rect">
            <a:avLst/>
          </a:prstGeom>
          <a:noFill/>
        </p:spPr>
        <p:txBody>
          <a:bodyPr wrap="none" rtlCol="0">
            <a:spAutoFit/>
          </a:bodyPr>
          <a:lstStyle/>
          <a:p>
            <a:r>
              <a:rPr lang="en-US" sz="1200" dirty="0" smtClean="0">
                <a:solidFill>
                  <a:schemeClr val="bg1"/>
                </a:solidFill>
                <a:latin typeface="+mn-lt"/>
              </a:rPr>
              <a:t>43</a:t>
            </a:r>
            <a:endParaRPr lang="en-US" sz="1200" dirty="0">
              <a:solidFill>
                <a:schemeClr val="bg1"/>
              </a:solidFill>
              <a:latin typeface="+mn-lt"/>
            </a:endParaRPr>
          </a:p>
        </p:txBody>
      </p:sp>
    </p:spTree>
    <p:extLst>
      <p:ext uri="{BB962C8B-B14F-4D97-AF65-F5344CB8AC3E}">
        <p14:creationId xmlns:p14="http://schemas.microsoft.com/office/powerpoint/2010/main" val="2704260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6113" y="349883"/>
            <a:ext cx="7886700" cy="1325563"/>
          </a:xfrm>
        </p:spPr>
        <p:txBody>
          <a:bodyPr/>
          <a:lstStyle/>
          <a:p>
            <a:r>
              <a:rPr lang="el-GR" dirty="0" smtClean="0"/>
              <a:t>Τάξη </a:t>
            </a:r>
            <a:r>
              <a:rPr lang="el-GR" dirty="0" err="1" smtClean="0"/>
              <a:t>Νωτόστρακα</a:t>
            </a:r>
            <a:endParaRPr lang="el-GR" dirty="0"/>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935" t="-666" r="-21935" b="-666"/>
          <a:stretch/>
        </p:blipFill>
        <p:spPr>
          <a:xfrm>
            <a:off x="1600201" y="1473653"/>
            <a:ext cx="2631086" cy="2872426"/>
          </a:xfrm>
        </p:spPr>
      </p:pic>
      <p:pic>
        <p:nvPicPr>
          <p:cNvPr id="22" name="Picture Placeholder 21"/>
          <p:cNvPicPr>
            <a:picLocks noGrp="1" noChangeAspect="1"/>
          </p:cNvPicPr>
          <p:nvPr>
            <p:ph type="pic" sz="quarter" idx="13"/>
          </p:nvPr>
        </p:nvPicPr>
        <p:blipFill>
          <a:blip r:embed="rId4" cstate="print">
            <a:lum bright="-20000" contrast="40000"/>
            <a:extLst>
              <a:ext uri="{28A0092B-C50C-407E-A947-70E740481C1C}">
                <a14:useLocalDpi xmlns:a14="http://schemas.microsoft.com/office/drawing/2010/main" val="0"/>
              </a:ext>
            </a:extLst>
          </a:blip>
          <a:srcRect l="759" r="759"/>
          <a:stretch>
            <a:fillRect/>
          </a:stretch>
        </p:blipFill>
        <p:spPr>
          <a:xfrm>
            <a:off x="5540752" y="1473653"/>
            <a:ext cx="2708275" cy="1617459"/>
          </a:xfrm>
        </p:spPr>
      </p:pic>
      <p:pic>
        <p:nvPicPr>
          <p:cNvPr id="23" name="Picture Placeholder 22"/>
          <p:cNvPicPr>
            <a:picLocks noGrp="1" noChangeAspect="1"/>
          </p:cNvPicPr>
          <p:nvPr>
            <p:ph type="pic" sz="quarter" idx="14"/>
          </p:nvPr>
        </p:nvPicPr>
        <p:blipFill>
          <a:blip r:embed="rId5" cstate="print">
            <a:lum contrast="20000"/>
            <a:extLst>
              <a:ext uri="{28A0092B-C50C-407E-A947-70E740481C1C}">
                <a14:useLocalDpi xmlns:a14="http://schemas.microsoft.com/office/drawing/2010/main" val="0"/>
              </a:ext>
            </a:extLst>
          </a:blip>
          <a:srcRect l="1324" r="1324"/>
          <a:stretch>
            <a:fillRect/>
          </a:stretch>
        </p:blipFill>
        <p:spPr>
          <a:xfrm>
            <a:off x="5361539" y="3091112"/>
            <a:ext cx="3066703" cy="1834964"/>
          </a:xfrm>
        </p:spPr>
      </p:pic>
      <p:pic>
        <p:nvPicPr>
          <p:cNvPr id="24" name="Picture Placeholder 23"/>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3431" b="13431"/>
          <a:stretch>
            <a:fillRect/>
          </a:stretch>
        </p:blipFill>
        <p:spPr>
          <a:xfrm>
            <a:off x="688111" y="4563664"/>
            <a:ext cx="1827212" cy="1209675"/>
          </a:xfrm>
        </p:spPr>
      </p:pic>
      <p:sp>
        <p:nvSpPr>
          <p:cNvPr id="10" name="Text Placeholder 9"/>
          <p:cNvSpPr>
            <a:spLocks noGrp="1"/>
          </p:cNvSpPr>
          <p:nvPr>
            <p:ph type="body" sz="quarter" idx="17"/>
          </p:nvPr>
        </p:nvSpPr>
        <p:spPr>
          <a:xfrm>
            <a:off x="2478228" y="4563664"/>
            <a:ext cx="3312972" cy="1532335"/>
          </a:xfrm>
        </p:spPr>
        <p:txBody>
          <a:bodyPr/>
          <a:lstStyle/>
          <a:p>
            <a:pPr>
              <a:spcBef>
                <a:spcPct val="0"/>
              </a:spcBef>
            </a:pPr>
            <a:r>
              <a:rPr lang="el-GR" altLang="el-GR" sz="2000" dirty="0"/>
              <a:t>Μεγάλος θυρεός.</a:t>
            </a:r>
          </a:p>
          <a:p>
            <a:pPr>
              <a:spcBef>
                <a:spcPct val="0"/>
              </a:spcBef>
            </a:pPr>
            <a:r>
              <a:rPr lang="el-GR" altLang="el-GR" sz="2000" dirty="0"/>
              <a:t>Δύο </a:t>
            </a:r>
            <a:r>
              <a:rPr lang="el-GR" altLang="el-GR" sz="2000" dirty="0" err="1"/>
              <a:t>αρτίγονα</a:t>
            </a:r>
            <a:r>
              <a:rPr lang="el-GR" altLang="el-GR" sz="2000" dirty="0"/>
              <a:t> γένη - </a:t>
            </a:r>
            <a:r>
              <a:rPr lang="el-GR" altLang="el-GR" sz="2000" i="1" dirty="0" err="1"/>
              <a:t>Triops</a:t>
            </a:r>
            <a:r>
              <a:rPr lang="el-GR" altLang="el-GR" sz="2000" i="1" dirty="0"/>
              <a:t>, </a:t>
            </a:r>
            <a:r>
              <a:rPr lang="el-GR" altLang="el-GR" sz="2000" i="1" dirty="0" err="1"/>
              <a:t>Lepidurus</a:t>
            </a:r>
            <a:r>
              <a:rPr lang="el-GR" altLang="el-GR" sz="2000" i="1" dirty="0"/>
              <a:t>, </a:t>
            </a:r>
            <a:r>
              <a:rPr lang="el-GR" altLang="el-GR" sz="2000" dirty="0"/>
              <a:t>γνωστά από το </a:t>
            </a:r>
            <a:r>
              <a:rPr lang="el-GR" altLang="el-GR" sz="2000" dirty="0" err="1"/>
              <a:t>Τριασικό</a:t>
            </a:r>
            <a:r>
              <a:rPr lang="el-GR" altLang="el-GR" sz="2000" dirty="0"/>
              <a:t> (πριν από</a:t>
            </a:r>
            <a:r>
              <a:rPr lang="el-GR" altLang="el-GR" sz="2000" i="1" dirty="0"/>
              <a:t> </a:t>
            </a:r>
            <a:r>
              <a:rPr lang="el-GR" altLang="el-GR" sz="2000" dirty="0"/>
              <a:t>245-208 εκατ. </a:t>
            </a:r>
            <a:r>
              <a:rPr lang="en-US" altLang="el-GR" sz="2000" dirty="0"/>
              <a:t>x</a:t>
            </a:r>
            <a:r>
              <a:rPr lang="el-GR" altLang="el-GR" sz="2000" dirty="0" err="1"/>
              <a:t>ρόνια</a:t>
            </a:r>
            <a:r>
              <a:rPr lang="en-US" altLang="el-GR" sz="2000" dirty="0"/>
              <a:t>)</a:t>
            </a:r>
            <a:r>
              <a:rPr lang="el-GR" altLang="el-GR" sz="2000" dirty="0"/>
              <a:t>.</a:t>
            </a:r>
          </a:p>
          <a:p>
            <a:endParaRPr lang="el-GR" dirty="0"/>
          </a:p>
        </p:txBody>
      </p:sp>
      <p:sp>
        <p:nvSpPr>
          <p:cNvPr id="5" name="Footer Placeholder 4"/>
          <p:cNvSpPr>
            <a:spLocks noGrp="1"/>
          </p:cNvSpPr>
          <p:nvPr>
            <p:ph type="ftr" sz="quarter" idx="18"/>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9"/>
          </p:nvPr>
        </p:nvSpPr>
        <p:spPr/>
        <p:txBody>
          <a:bodyPr/>
          <a:lstStyle/>
          <a:p>
            <a:pPr>
              <a:defRPr/>
            </a:pPr>
            <a:fld id="{37B0DF7E-797F-4D1F-8858-5ACC64B11632}" type="slidenum">
              <a:rPr lang="el-GR" smtClean="0"/>
              <a:pPr>
                <a:defRPr/>
              </a:pPr>
              <a:t>33</a:t>
            </a:fld>
            <a:endParaRPr lang="el-GR" dirty="0"/>
          </a:p>
        </p:txBody>
      </p:sp>
      <p:sp>
        <p:nvSpPr>
          <p:cNvPr id="12" name="TextBox 11"/>
          <p:cNvSpPr txBox="1"/>
          <p:nvPr/>
        </p:nvSpPr>
        <p:spPr>
          <a:xfrm>
            <a:off x="3843359" y="4038043"/>
            <a:ext cx="341760" cy="276999"/>
          </a:xfrm>
          <a:prstGeom prst="rect">
            <a:avLst/>
          </a:prstGeom>
          <a:noFill/>
        </p:spPr>
        <p:txBody>
          <a:bodyPr wrap="none" rtlCol="0">
            <a:spAutoFit/>
          </a:bodyPr>
          <a:lstStyle/>
          <a:p>
            <a:r>
              <a:rPr lang="en-US" sz="1200" dirty="0" smtClean="0">
                <a:latin typeface="+mn-lt"/>
              </a:rPr>
              <a:t>4</a:t>
            </a:r>
            <a:r>
              <a:rPr lang="el-GR" sz="1200" dirty="0" smtClean="0">
                <a:latin typeface="+mn-lt"/>
              </a:rPr>
              <a:t>4</a:t>
            </a:r>
            <a:endParaRPr lang="en-US" sz="1200" dirty="0">
              <a:latin typeface="+mn-lt"/>
            </a:endParaRPr>
          </a:p>
        </p:txBody>
      </p:sp>
      <p:sp>
        <p:nvSpPr>
          <p:cNvPr id="13" name="TextBox 12"/>
          <p:cNvSpPr txBox="1"/>
          <p:nvPr/>
        </p:nvSpPr>
        <p:spPr>
          <a:xfrm>
            <a:off x="8296633" y="2660716"/>
            <a:ext cx="341760" cy="276999"/>
          </a:xfrm>
          <a:prstGeom prst="rect">
            <a:avLst/>
          </a:prstGeom>
          <a:noFill/>
        </p:spPr>
        <p:txBody>
          <a:bodyPr wrap="none" rtlCol="0">
            <a:spAutoFit/>
          </a:bodyPr>
          <a:lstStyle/>
          <a:p>
            <a:r>
              <a:rPr lang="en-US" sz="1200" dirty="0" smtClean="0">
                <a:latin typeface="+mn-lt"/>
              </a:rPr>
              <a:t>4</a:t>
            </a:r>
            <a:r>
              <a:rPr lang="el-GR" sz="1200" dirty="0" smtClean="0">
                <a:latin typeface="+mn-lt"/>
              </a:rPr>
              <a:t>5</a:t>
            </a:r>
            <a:endParaRPr lang="en-US" sz="1200" dirty="0">
              <a:latin typeface="+mn-lt"/>
            </a:endParaRPr>
          </a:p>
        </p:txBody>
      </p:sp>
      <p:sp>
        <p:nvSpPr>
          <p:cNvPr id="14" name="TextBox 13"/>
          <p:cNvSpPr txBox="1"/>
          <p:nvPr/>
        </p:nvSpPr>
        <p:spPr>
          <a:xfrm>
            <a:off x="8335906" y="4617707"/>
            <a:ext cx="341760" cy="276999"/>
          </a:xfrm>
          <a:prstGeom prst="rect">
            <a:avLst/>
          </a:prstGeom>
          <a:noFill/>
        </p:spPr>
        <p:txBody>
          <a:bodyPr wrap="none" rtlCol="0">
            <a:spAutoFit/>
          </a:bodyPr>
          <a:lstStyle/>
          <a:p>
            <a:r>
              <a:rPr lang="en-US" sz="1200" dirty="0" smtClean="0">
                <a:latin typeface="+mn-lt"/>
              </a:rPr>
              <a:t>4</a:t>
            </a:r>
            <a:r>
              <a:rPr lang="el-GR" sz="1200" dirty="0" smtClean="0">
                <a:latin typeface="+mn-lt"/>
              </a:rPr>
              <a:t>6</a:t>
            </a:r>
            <a:endParaRPr lang="en-US" sz="1200" dirty="0">
              <a:latin typeface="+mn-lt"/>
            </a:endParaRPr>
          </a:p>
        </p:txBody>
      </p:sp>
      <p:sp>
        <p:nvSpPr>
          <p:cNvPr id="15" name="TextBox 14"/>
          <p:cNvSpPr txBox="1"/>
          <p:nvPr/>
        </p:nvSpPr>
        <p:spPr>
          <a:xfrm>
            <a:off x="2215014" y="5487800"/>
            <a:ext cx="341760" cy="276999"/>
          </a:xfrm>
          <a:prstGeom prst="rect">
            <a:avLst/>
          </a:prstGeom>
          <a:noFill/>
        </p:spPr>
        <p:txBody>
          <a:bodyPr wrap="none" rtlCol="0">
            <a:spAutoFit/>
          </a:bodyPr>
          <a:lstStyle/>
          <a:p>
            <a:r>
              <a:rPr lang="en-US" sz="1200" dirty="0" smtClean="0">
                <a:latin typeface="+mn-lt"/>
              </a:rPr>
              <a:t>4</a:t>
            </a:r>
            <a:r>
              <a:rPr lang="el-GR" sz="1200" dirty="0" smtClean="0">
                <a:latin typeface="+mn-lt"/>
              </a:rPr>
              <a:t>7</a:t>
            </a:r>
            <a:endParaRPr lang="en-US" sz="1200" dirty="0">
              <a:latin typeface="+mn-lt"/>
            </a:endParaRPr>
          </a:p>
        </p:txBody>
      </p:sp>
    </p:spTree>
    <p:extLst>
      <p:ext uri="{BB962C8B-B14F-4D97-AF65-F5344CB8AC3E}">
        <p14:creationId xmlns:p14="http://schemas.microsoft.com/office/powerpoint/2010/main" val="2548036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smtClean="0"/>
              <a:t>Τάξη </a:t>
            </a:r>
            <a:r>
              <a:rPr lang="el-GR" dirty="0" err="1" smtClean="0"/>
              <a:t>Κλαδοκεραιωτά</a:t>
            </a:r>
            <a:endParaRPr lang="el-GR"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68177" y="1690688"/>
            <a:ext cx="3276609" cy="4351338"/>
          </a:xfrm>
        </p:spPr>
      </p:pic>
      <p:sp>
        <p:nvSpPr>
          <p:cNvPr id="13" name="Content Placeholder 12"/>
          <p:cNvSpPr>
            <a:spLocks noGrp="1"/>
          </p:cNvSpPr>
          <p:nvPr>
            <p:ph sz="half" idx="2"/>
          </p:nvPr>
        </p:nvSpPr>
        <p:spPr>
          <a:xfrm>
            <a:off x="4665663" y="2209800"/>
            <a:ext cx="3886200" cy="2670175"/>
          </a:xfrm>
        </p:spPr>
        <p:txBody>
          <a:bodyPr/>
          <a:lstStyle/>
          <a:p>
            <a:pPr>
              <a:spcBef>
                <a:spcPct val="50000"/>
              </a:spcBef>
            </a:pPr>
            <a:r>
              <a:rPr lang="el-GR" altLang="el-GR" sz="2800" dirty="0"/>
              <a:t>1 σύνθετος </a:t>
            </a:r>
            <a:r>
              <a:rPr lang="el-GR" altLang="el-GR" sz="2800" dirty="0" smtClean="0"/>
              <a:t>οφθαλμός.</a:t>
            </a:r>
            <a:endParaRPr lang="el-GR" altLang="el-GR" sz="2800" dirty="0"/>
          </a:p>
          <a:p>
            <a:pPr>
              <a:spcBef>
                <a:spcPct val="50000"/>
              </a:spcBef>
            </a:pPr>
            <a:r>
              <a:rPr lang="el-GR" altLang="el-GR" sz="2800" dirty="0"/>
              <a:t>«Δίθυρος» </a:t>
            </a:r>
            <a:r>
              <a:rPr lang="el-GR" altLang="el-GR" sz="2800" dirty="0" smtClean="0"/>
              <a:t>θυρεός.</a:t>
            </a:r>
            <a:endParaRPr lang="el-GR" altLang="el-GR" sz="2800" dirty="0"/>
          </a:p>
          <a:p>
            <a:pPr>
              <a:spcBef>
                <a:spcPct val="50000"/>
              </a:spcBef>
            </a:pPr>
            <a:r>
              <a:rPr lang="el-GR" altLang="el-GR" sz="2800" dirty="0" err="1"/>
              <a:t>Δίκλαδες</a:t>
            </a:r>
            <a:r>
              <a:rPr lang="el-GR" altLang="el-GR" sz="2800" dirty="0"/>
              <a:t> κεραίες για </a:t>
            </a:r>
            <a:r>
              <a:rPr lang="el-GR" altLang="el-GR" sz="2800" dirty="0" smtClean="0"/>
              <a:t>κολύμβηση.</a:t>
            </a:r>
            <a:endParaRPr lang="el-GR" dirty="0"/>
          </a:p>
        </p:txBody>
      </p:sp>
      <p:sp>
        <p:nvSpPr>
          <p:cNvPr id="9" name="Footer Placeholder 8"/>
          <p:cNvSpPr>
            <a:spLocks noGrp="1"/>
          </p:cNvSpPr>
          <p:nvPr>
            <p:ph type="ftr" sz="quarter" idx="11"/>
          </p:nvPr>
        </p:nvSpPr>
        <p:spPr/>
        <p:txBody>
          <a:bodyPr/>
          <a:lstStyle/>
          <a:p>
            <a:pPr>
              <a:defRPr/>
            </a:pPr>
            <a:r>
              <a:rPr lang="el-GR" smtClean="0"/>
              <a:t>Ενότητα 17. Καρκινοειδή</a:t>
            </a:r>
            <a:endParaRPr lang="el-GR"/>
          </a:p>
        </p:txBody>
      </p:sp>
      <p:sp>
        <p:nvSpPr>
          <p:cNvPr id="10" name="Slide Number Placeholder 9"/>
          <p:cNvSpPr>
            <a:spLocks noGrp="1"/>
          </p:cNvSpPr>
          <p:nvPr>
            <p:ph type="sldNum" sz="quarter" idx="12"/>
          </p:nvPr>
        </p:nvSpPr>
        <p:spPr/>
        <p:txBody>
          <a:bodyPr/>
          <a:lstStyle/>
          <a:p>
            <a:pPr>
              <a:defRPr/>
            </a:pPr>
            <a:fld id="{390EA291-2149-4010-B00F-F461223653D7}" type="slidenum">
              <a:rPr lang="el-GR" smtClean="0"/>
              <a:pPr>
                <a:defRPr/>
              </a:pPr>
              <a:t>34</a:t>
            </a:fld>
            <a:endParaRPr lang="el-GR" dirty="0"/>
          </a:p>
        </p:txBody>
      </p:sp>
      <p:sp>
        <p:nvSpPr>
          <p:cNvPr id="7" name="TextBox 6"/>
          <p:cNvSpPr txBox="1"/>
          <p:nvPr/>
        </p:nvSpPr>
        <p:spPr>
          <a:xfrm>
            <a:off x="4098028" y="5638800"/>
            <a:ext cx="341760" cy="276999"/>
          </a:xfrm>
          <a:prstGeom prst="rect">
            <a:avLst/>
          </a:prstGeom>
          <a:noFill/>
        </p:spPr>
        <p:txBody>
          <a:bodyPr wrap="none" rtlCol="0">
            <a:spAutoFit/>
          </a:bodyPr>
          <a:lstStyle/>
          <a:p>
            <a:r>
              <a:rPr lang="en-US" sz="1200" dirty="0" smtClean="0">
                <a:solidFill>
                  <a:schemeClr val="bg1"/>
                </a:solidFill>
                <a:latin typeface="+mn-lt"/>
              </a:rPr>
              <a:t>4</a:t>
            </a:r>
            <a:r>
              <a:rPr lang="el-GR" sz="1200" dirty="0" smtClean="0">
                <a:solidFill>
                  <a:schemeClr val="bg1"/>
                </a:solidFill>
                <a:latin typeface="+mn-lt"/>
              </a:rPr>
              <a:t>8</a:t>
            </a:r>
            <a:endParaRPr lang="en-US" sz="1200" dirty="0">
              <a:solidFill>
                <a:schemeClr val="bg1"/>
              </a:solidFill>
              <a:latin typeface="+mn-lt"/>
            </a:endParaRPr>
          </a:p>
        </p:txBody>
      </p:sp>
    </p:spTree>
    <p:extLst>
      <p:ext uri="{BB962C8B-B14F-4D97-AF65-F5344CB8AC3E}">
        <p14:creationId xmlns:p14="http://schemas.microsoft.com/office/powerpoint/2010/main" val="23267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Κύκλος ζωής της </a:t>
            </a:r>
            <a:r>
              <a:rPr lang="en-US" i="1" dirty="0" smtClean="0"/>
              <a:t>Daphnia</a:t>
            </a:r>
            <a:endParaRPr lang="el-GR" i="1"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1371600"/>
            <a:ext cx="4724400" cy="4855633"/>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35</a:t>
            </a:fld>
            <a:endParaRPr lang="el-GR" dirty="0"/>
          </a:p>
        </p:txBody>
      </p:sp>
      <p:sp>
        <p:nvSpPr>
          <p:cNvPr id="8" name="TextBox 7"/>
          <p:cNvSpPr txBox="1"/>
          <p:nvPr/>
        </p:nvSpPr>
        <p:spPr>
          <a:xfrm>
            <a:off x="6553200" y="5791200"/>
            <a:ext cx="341760" cy="276999"/>
          </a:xfrm>
          <a:prstGeom prst="rect">
            <a:avLst/>
          </a:prstGeom>
          <a:noFill/>
        </p:spPr>
        <p:txBody>
          <a:bodyPr wrap="none" rtlCol="0">
            <a:spAutoFit/>
          </a:bodyPr>
          <a:lstStyle/>
          <a:p>
            <a:r>
              <a:rPr lang="el-GR" sz="1200" dirty="0" smtClean="0">
                <a:latin typeface="+mn-lt"/>
              </a:rPr>
              <a:t>49</a:t>
            </a:r>
            <a:endParaRPr lang="en-US" sz="1200" dirty="0">
              <a:latin typeface="+mn-lt"/>
            </a:endParaRPr>
          </a:p>
        </p:txBody>
      </p:sp>
    </p:spTree>
    <p:extLst>
      <p:ext uri="{BB962C8B-B14F-4D97-AF65-F5344CB8AC3E}">
        <p14:creationId xmlns:p14="http://schemas.microsoft.com/office/powerpoint/2010/main" val="2111138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Ομοταξία Οστρακώδη</a:t>
            </a:r>
            <a:br>
              <a:rPr lang="el-GR" dirty="0" smtClean="0"/>
            </a:br>
            <a:r>
              <a:rPr lang="el-GR" sz="2400" dirty="0" smtClean="0"/>
              <a:t>(παλαιότερα Υφομοταξία </a:t>
            </a:r>
            <a:r>
              <a:rPr lang="el-GR" sz="2400" dirty="0" err="1" smtClean="0"/>
              <a:t>Γναθοπόδων</a:t>
            </a:r>
            <a:r>
              <a:rPr lang="el-GR" sz="2400" dirty="0" smtClean="0"/>
              <a:t>)</a:t>
            </a:r>
            <a:endParaRPr lang="el-GR" sz="2400" dirty="0"/>
          </a:p>
        </p:txBody>
      </p:sp>
      <p:pic>
        <p:nvPicPr>
          <p:cNvPr id="13" name="Picture Placeholder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94" b="794"/>
          <a:stretch>
            <a:fillRect/>
          </a:stretch>
        </p:blipFill>
        <p:spPr>
          <a:xfrm>
            <a:off x="628650" y="1720850"/>
            <a:ext cx="3213100" cy="2668588"/>
          </a:xfrm>
        </p:spPr>
      </p:pic>
      <p:pic>
        <p:nvPicPr>
          <p:cNvPr id="14" name="Picture Placeholder 1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739" b="10739"/>
          <a:stretch>
            <a:fillRect/>
          </a:stretch>
        </p:blipFill>
        <p:spPr>
          <a:xfrm>
            <a:off x="381000" y="4414481"/>
            <a:ext cx="2343150" cy="1612900"/>
          </a:xfrm>
        </p:spPr>
      </p:pic>
      <p:pic>
        <p:nvPicPr>
          <p:cNvPr id="15" name="Picture Placeholder 1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5540" b="5540"/>
          <a:stretch>
            <a:fillRect/>
          </a:stretch>
        </p:blipFill>
        <p:spPr>
          <a:xfrm>
            <a:off x="2783680" y="4610140"/>
            <a:ext cx="2438400" cy="1336675"/>
          </a:xfrm>
        </p:spPr>
      </p:pic>
      <p:pic>
        <p:nvPicPr>
          <p:cNvPr id="7" name="Picture Placeholder 6"/>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l="-585" t="-3092" r="-585" b="-3092"/>
          <a:stretch/>
        </p:blipFill>
        <p:spPr>
          <a:xfrm>
            <a:off x="5281609" y="3276601"/>
            <a:ext cx="3581287" cy="3115786"/>
          </a:xfrm>
        </p:spPr>
      </p:pic>
      <p:sp>
        <p:nvSpPr>
          <p:cNvPr id="12" name="Text Placeholder 11"/>
          <p:cNvSpPr>
            <a:spLocks noGrp="1"/>
          </p:cNvSpPr>
          <p:nvPr>
            <p:ph type="body" sz="quarter" idx="17"/>
          </p:nvPr>
        </p:nvSpPr>
        <p:spPr>
          <a:xfrm>
            <a:off x="3997437" y="1690688"/>
            <a:ext cx="4760119" cy="2249606"/>
          </a:xfrm>
        </p:spPr>
        <p:txBody>
          <a:bodyPr/>
          <a:lstStyle/>
          <a:p>
            <a:pPr marL="342900" indent="-342900">
              <a:spcBef>
                <a:spcPts val="600"/>
              </a:spcBef>
              <a:defRPr/>
            </a:pPr>
            <a:r>
              <a:rPr lang="el-GR" sz="2400" dirty="0"/>
              <a:t>6000 </a:t>
            </a:r>
            <a:r>
              <a:rPr lang="el-GR" sz="2400" dirty="0" err="1"/>
              <a:t>αρτίγονα</a:t>
            </a:r>
            <a:r>
              <a:rPr lang="el-GR" sz="2400" dirty="0"/>
              <a:t> είδη </a:t>
            </a:r>
          </a:p>
          <a:p>
            <a:pPr marL="342900" indent="-342900">
              <a:spcBef>
                <a:spcPts val="600"/>
              </a:spcBef>
              <a:defRPr/>
            </a:pPr>
            <a:r>
              <a:rPr lang="el-GR" sz="2400" dirty="0"/>
              <a:t>&gt; 10000 απολιθωμένα</a:t>
            </a:r>
          </a:p>
          <a:p>
            <a:pPr marL="342900" indent="-342900">
              <a:spcBef>
                <a:spcPts val="600"/>
              </a:spcBef>
              <a:defRPr/>
            </a:pPr>
            <a:r>
              <a:rPr lang="el-GR" sz="2400" dirty="0"/>
              <a:t>Δίθυρος θυρεός</a:t>
            </a:r>
          </a:p>
          <a:p>
            <a:pPr marL="342900" indent="-342900">
              <a:spcBef>
                <a:spcPts val="600"/>
              </a:spcBef>
              <a:defRPr/>
            </a:pPr>
            <a:r>
              <a:rPr lang="el-GR" sz="2400" dirty="0"/>
              <a:t>Σύντηξη </a:t>
            </a:r>
            <a:r>
              <a:rPr lang="el-GR" sz="2400" dirty="0" err="1"/>
              <a:t>μεταμερών</a:t>
            </a:r>
            <a:r>
              <a:rPr lang="el-GR" sz="2400" dirty="0"/>
              <a:t> κορμού, 2-0 </a:t>
            </a:r>
            <a:r>
              <a:rPr lang="el-GR" sz="2400" dirty="0" err="1"/>
              <a:t>θ.π</a:t>
            </a:r>
            <a:r>
              <a:rPr lang="el-GR" sz="2400" dirty="0"/>
              <a:t>. </a:t>
            </a:r>
          </a:p>
          <a:p>
            <a:endParaRPr lang="el-GR" dirty="0"/>
          </a:p>
        </p:txBody>
      </p:sp>
      <p:sp>
        <p:nvSpPr>
          <p:cNvPr id="4" name="Footer Placeholder 3"/>
          <p:cNvSpPr>
            <a:spLocks noGrp="1"/>
          </p:cNvSpPr>
          <p:nvPr>
            <p:ph type="ftr" sz="quarter" idx="18"/>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9"/>
          </p:nvPr>
        </p:nvSpPr>
        <p:spPr/>
        <p:txBody>
          <a:bodyPr/>
          <a:lstStyle/>
          <a:p>
            <a:pPr>
              <a:defRPr/>
            </a:pPr>
            <a:fld id="{B5F80957-5D18-46C5-9C10-454629E704FF}" type="slidenum">
              <a:rPr lang="el-GR" smtClean="0"/>
              <a:pPr>
                <a:defRPr/>
              </a:pPr>
              <a:t>36</a:t>
            </a:fld>
            <a:endParaRPr lang="el-GR" dirty="0"/>
          </a:p>
        </p:txBody>
      </p:sp>
      <p:sp>
        <p:nvSpPr>
          <p:cNvPr id="10" name="TextBox 9"/>
          <p:cNvSpPr txBox="1"/>
          <p:nvPr/>
        </p:nvSpPr>
        <p:spPr>
          <a:xfrm>
            <a:off x="3508444" y="3997500"/>
            <a:ext cx="341760" cy="276999"/>
          </a:xfrm>
          <a:prstGeom prst="rect">
            <a:avLst/>
          </a:prstGeom>
          <a:noFill/>
        </p:spPr>
        <p:txBody>
          <a:bodyPr wrap="none" rtlCol="0">
            <a:spAutoFit/>
          </a:bodyPr>
          <a:lstStyle/>
          <a:p>
            <a:r>
              <a:rPr lang="el-GR" sz="1200" dirty="0" smtClean="0">
                <a:solidFill>
                  <a:schemeClr val="bg1"/>
                </a:solidFill>
                <a:latin typeface="+mn-lt"/>
              </a:rPr>
              <a:t>50</a:t>
            </a:r>
            <a:endParaRPr lang="en-US" sz="1200" dirty="0">
              <a:solidFill>
                <a:schemeClr val="bg1"/>
              </a:solidFill>
              <a:latin typeface="+mn-lt"/>
            </a:endParaRPr>
          </a:p>
        </p:txBody>
      </p:sp>
      <p:sp>
        <p:nvSpPr>
          <p:cNvPr id="11" name="TextBox 10"/>
          <p:cNvSpPr txBox="1"/>
          <p:nvPr/>
        </p:nvSpPr>
        <p:spPr>
          <a:xfrm>
            <a:off x="2325240" y="5666601"/>
            <a:ext cx="341760" cy="276999"/>
          </a:xfrm>
          <a:prstGeom prst="rect">
            <a:avLst/>
          </a:prstGeom>
          <a:noFill/>
        </p:spPr>
        <p:txBody>
          <a:bodyPr wrap="none" rtlCol="0">
            <a:spAutoFit/>
          </a:bodyPr>
          <a:lstStyle/>
          <a:p>
            <a:r>
              <a:rPr lang="en-US" sz="1200" dirty="0" smtClean="0">
                <a:solidFill>
                  <a:schemeClr val="bg1"/>
                </a:solidFill>
                <a:latin typeface="+mn-lt"/>
              </a:rPr>
              <a:t>5</a:t>
            </a:r>
            <a:r>
              <a:rPr lang="el-GR" sz="1200" dirty="0" smtClean="0">
                <a:solidFill>
                  <a:schemeClr val="bg1"/>
                </a:solidFill>
                <a:latin typeface="+mn-lt"/>
              </a:rPr>
              <a:t>1</a:t>
            </a:r>
            <a:endParaRPr lang="en-US" sz="1200" dirty="0">
              <a:solidFill>
                <a:schemeClr val="bg1"/>
              </a:solidFill>
              <a:latin typeface="+mn-lt"/>
            </a:endParaRPr>
          </a:p>
        </p:txBody>
      </p:sp>
      <p:sp>
        <p:nvSpPr>
          <p:cNvPr id="16" name="TextBox 15"/>
          <p:cNvSpPr txBox="1"/>
          <p:nvPr/>
        </p:nvSpPr>
        <p:spPr>
          <a:xfrm>
            <a:off x="4840695" y="5579862"/>
            <a:ext cx="341760" cy="276999"/>
          </a:xfrm>
          <a:prstGeom prst="rect">
            <a:avLst/>
          </a:prstGeom>
          <a:noFill/>
        </p:spPr>
        <p:txBody>
          <a:bodyPr wrap="none" rtlCol="0">
            <a:spAutoFit/>
          </a:bodyPr>
          <a:lstStyle/>
          <a:p>
            <a:r>
              <a:rPr lang="en-US" sz="1200" dirty="0" smtClean="0">
                <a:solidFill>
                  <a:schemeClr val="bg1"/>
                </a:solidFill>
                <a:latin typeface="+mn-lt"/>
              </a:rPr>
              <a:t>5</a:t>
            </a:r>
            <a:r>
              <a:rPr lang="el-GR" sz="1200" dirty="0" smtClean="0">
                <a:solidFill>
                  <a:schemeClr val="bg1"/>
                </a:solidFill>
                <a:latin typeface="+mn-lt"/>
              </a:rPr>
              <a:t>2</a:t>
            </a:r>
            <a:endParaRPr lang="en-US" sz="1200" dirty="0">
              <a:solidFill>
                <a:schemeClr val="bg1"/>
              </a:solidFill>
              <a:latin typeface="+mn-lt"/>
            </a:endParaRPr>
          </a:p>
        </p:txBody>
      </p:sp>
      <p:sp>
        <p:nvSpPr>
          <p:cNvPr id="17" name="TextBox 16"/>
          <p:cNvSpPr txBox="1"/>
          <p:nvPr/>
        </p:nvSpPr>
        <p:spPr>
          <a:xfrm>
            <a:off x="8467128" y="5943600"/>
            <a:ext cx="341760" cy="276999"/>
          </a:xfrm>
          <a:prstGeom prst="rect">
            <a:avLst/>
          </a:prstGeom>
          <a:noFill/>
        </p:spPr>
        <p:txBody>
          <a:bodyPr wrap="none" rtlCol="0">
            <a:spAutoFit/>
          </a:bodyPr>
          <a:lstStyle/>
          <a:p>
            <a:r>
              <a:rPr lang="en-US" sz="1200" dirty="0" smtClean="0">
                <a:latin typeface="+mn-lt"/>
              </a:rPr>
              <a:t>5</a:t>
            </a:r>
            <a:r>
              <a:rPr lang="el-GR" sz="1200" dirty="0" smtClean="0">
                <a:latin typeface="+mn-lt"/>
              </a:rPr>
              <a:t>3</a:t>
            </a:r>
            <a:endParaRPr lang="en-US" sz="1200" dirty="0">
              <a:latin typeface="+mn-lt"/>
            </a:endParaRPr>
          </a:p>
        </p:txBody>
      </p:sp>
    </p:spTree>
    <p:extLst>
      <p:ext uri="{BB962C8B-B14F-4D97-AF65-F5344CB8AC3E}">
        <p14:creationId xmlns:p14="http://schemas.microsoft.com/office/powerpoint/2010/main" val="208682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l-GR" dirty="0" smtClean="0"/>
              <a:t>Ομοταξία </a:t>
            </a:r>
            <a:r>
              <a:rPr lang="el-GR" dirty="0" err="1" smtClean="0"/>
              <a:t>Γναθόποδα</a:t>
            </a:r>
            <a:endParaRPr lang="el-GR" dirty="0"/>
          </a:p>
        </p:txBody>
      </p:sp>
      <p:sp>
        <p:nvSpPr>
          <p:cNvPr id="12" name="Content Placeholder 11"/>
          <p:cNvSpPr>
            <a:spLocks noGrp="1"/>
          </p:cNvSpPr>
          <p:nvPr>
            <p:ph idx="1"/>
          </p:nvPr>
        </p:nvSpPr>
        <p:spPr/>
        <p:txBody>
          <a:bodyPr/>
          <a:lstStyle/>
          <a:p>
            <a:pPr>
              <a:defRPr/>
            </a:pPr>
            <a:r>
              <a:rPr lang="el-GR" sz="2800" dirty="0" err="1"/>
              <a:t>Μονοφυλετική</a:t>
            </a:r>
            <a:r>
              <a:rPr lang="el-GR" sz="2800" dirty="0"/>
              <a:t> ομάδα Καρκινοειδών (&gt;10000 είδη</a:t>
            </a:r>
            <a:r>
              <a:rPr lang="el-GR" sz="2800" dirty="0" smtClean="0"/>
              <a:t>).</a:t>
            </a:r>
            <a:endParaRPr lang="el-GR" sz="2800" dirty="0"/>
          </a:p>
          <a:p>
            <a:pPr>
              <a:defRPr/>
            </a:pPr>
            <a:r>
              <a:rPr lang="el-GR" sz="2800" dirty="0"/>
              <a:t>Συνήθως με 5 </a:t>
            </a:r>
            <a:r>
              <a:rPr lang="el-GR" sz="2800" dirty="0" err="1"/>
              <a:t>μεταμερή</a:t>
            </a:r>
            <a:r>
              <a:rPr lang="el-GR" sz="2800" dirty="0"/>
              <a:t> κεφαλιού, 6 θώρακα, 4 κοιλιάς, και </a:t>
            </a:r>
            <a:r>
              <a:rPr lang="el-GR" sz="2800" dirty="0" err="1" smtClean="0"/>
              <a:t>τέλσον</a:t>
            </a:r>
            <a:r>
              <a:rPr lang="el-GR" sz="2800" dirty="0" smtClean="0"/>
              <a:t>.</a:t>
            </a:r>
            <a:endParaRPr lang="el-GR" sz="2800" dirty="0"/>
          </a:p>
          <a:p>
            <a:pPr>
              <a:defRPr/>
            </a:pPr>
            <a:r>
              <a:rPr lang="el-GR" sz="2800" dirty="0"/>
              <a:t>Τυπικά δεν υπάρχουν κοιλιακά </a:t>
            </a:r>
            <a:r>
              <a:rPr lang="el-GR" sz="2800" dirty="0" smtClean="0"/>
              <a:t>εξαρτήματα.</a:t>
            </a:r>
            <a:endParaRPr lang="el-GR" sz="2800" dirty="0"/>
          </a:p>
          <a:p>
            <a:pPr>
              <a:defRPr/>
            </a:pPr>
            <a:r>
              <a:rPr lang="el-GR" sz="2800" dirty="0"/>
              <a:t>Αποκλειστικά στην ομάδα αυτή απλός, μεσαίος οφθαλμός (</a:t>
            </a:r>
            <a:r>
              <a:rPr lang="el-GR" sz="2800" dirty="0" err="1"/>
              <a:t>γναθοποδικός</a:t>
            </a:r>
            <a:r>
              <a:rPr lang="el-GR" sz="2800" dirty="0"/>
              <a:t>).</a:t>
            </a:r>
          </a:p>
          <a:p>
            <a:endParaRPr lang="el-GR" dirty="0"/>
          </a:p>
        </p:txBody>
      </p:sp>
      <p:sp>
        <p:nvSpPr>
          <p:cNvPr id="9" name="Footer Placeholder 8"/>
          <p:cNvSpPr>
            <a:spLocks noGrp="1"/>
          </p:cNvSpPr>
          <p:nvPr>
            <p:ph type="ftr" sz="quarter" idx="11"/>
          </p:nvPr>
        </p:nvSpPr>
        <p:spPr/>
        <p:txBody>
          <a:bodyPr/>
          <a:lstStyle/>
          <a:p>
            <a:pPr>
              <a:defRPr/>
            </a:pPr>
            <a:r>
              <a:rPr lang="el-GR" smtClean="0"/>
              <a:t>Ενότητα 17. Καρκινοειδή</a:t>
            </a:r>
            <a:endParaRPr lang="el-GR"/>
          </a:p>
        </p:txBody>
      </p:sp>
      <p:sp>
        <p:nvSpPr>
          <p:cNvPr id="10" name="Slide Number Placeholder 9"/>
          <p:cNvSpPr>
            <a:spLocks noGrp="1"/>
          </p:cNvSpPr>
          <p:nvPr>
            <p:ph type="sldNum" sz="quarter" idx="12"/>
          </p:nvPr>
        </p:nvSpPr>
        <p:spPr/>
        <p:txBody>
          <a:bodyPr/>
          <a:lstStyle/>
          <a:p>
            <a:pPr>
              <a:defRPr/>
            </a:pPr>
            <a:fld id="{390EA291-2149-4010-B00F-F461223653D7}" type="slidenum">
              <a:rPr lang="el-GR" smtClean="0"/>
              <a:pPr>
                <a:defRPr/>
              </a:pPr>
              <a:t>37</a:t>
            </a:fld>
            <a:endParaRPr lang="el-GR" dirty="0"/>
          </a:p>
        </p:txBody>
      </p:sp>
    </p:spTree>
    <p:extLst>
      <p:ext uri="{BB962C8B-B14F-4D97-AF65-F5344CB8AC3E}">
        <p14:creationId xmlns:p14="http://schemas.microsoft.com/office/powerpoint/2010/main" val="3648117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a:t>
            </a:r>
            <a:r>
              <a:rPr lang="el-GR" sz="4000" dirty="0" err="1" smtClean="0"/>
              <a:t>Μυστακοκαρίδες</a:t>
            </a:r>
            <a:endParaRPr lang="el-GR" sz="4000" dirty="0"/>
          </a:p>
        </p:txBody>
      </p:sp>
      <p:sp>
        <p:nvSpPr>
          <p:cNvPr id="7" name="Content Placeholder 6"/>
          <p:cNvSpPr>
            <a:spLocks noGrp="1"/>
          </p:cNvSpPr>
          <p:nvPr>
            <p:ph sz="half" idx="1"/>
          </p:nvPr>
        </p:nvSpPr>
        <p:spPr>
          <a:xfrm>
            <a:off x="1087438" y="2473842"/>
            <a:ext cx="3886200" cy="2518707"/>
          </a:xfrm>
        </p:spPr>
        <p:txBody>
          <a:bodyPr/>
          <a:lstStyle/>
          <a:p>
            <a:pPr marL="342900" indent="-342900">
              <a:spcBef>
                <a:spcPct val="50000"/>
              </a:spcBef>
              <a:defRPr/>
            </a:pPr>
            <a:r>
              <a:rPr lang="el-GR" sz="2800" dirty="0"/>
              <a:t>Μέγεθος &lt;0,5 </a:t>
            </a:r>
            <a:r>
              <a:rPr lang="en-US" sz="2800" dirty="0"/>
              <a:t>mm, </a:t>
            </a:r>
            <a:r>
              <a:rPr lang="el-GR" sz="2800" dirty="0"/>
              <a:t>μεταξύ των κόκκων </a:t>
            </a:r>
            <a:r>
              <a:rPr lang="el-GR" sz="2800" dirty="0" smtClean="0"/>
              <a:t>ιζήματος.</a:t>
            </a:r>
            <a:endParaRPr lang="el-GR" sz="2800" dirty="0"/>
          </a:p>
          <a:p>
            <a:pPr marL="342900" indent="-342900">
              <a:spcBef>
                <a:spcPct val="50000"/>
              </a:spcBef>
              <a:defRPr/>
            </a:pPr>
            <a:r>
              <a:rPr lang="el-GR" sz="2800" dirty="0"/>
              <a:t>10 είδη  με ευρεία </a:t>
            </a:r>
            <a:r>
              <a:rPr lang="el-GR" sz="2800" dirty="0" smtClean="0"/>
              <a:t>εξάπλωση. </a:t>
            </a:r>
            <a:endParaRPr lang="el-GR" sz="2800" dirty="0"/>
          </a:p>
          <a:p>
            <a:endParaRPr lang="el-GR"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46848" y="1856391"/>
            <a:ext cx="2450804" cy="4289806"/>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38</a:t>
            </a:fld>
            <a:endParaRPr lang="el-GR" dirty="0"/>
          </a:p>
        </p:txBody>
      </p:sp>
      <p:sp>
        <p:nvSpPr>
          <p:cNvPr id="8" name="TextBox 7"/>
          <p:cNvSpPr txBox="1"/>
          <p:nvPr/>
        </p:nvSpPr>
        <p:spPr>
          <a:xfrm>
            <a:off x="7430640" y="5819001"/>
            <a:ext cx="341760" cy="276999"/>
          </a:xfrm>
          <a:prstGeom prst="rect">
            <a:avLst/>
          </a:prstGeom>
          <a:noFill/>
        </p:spPr>
        <p:txBody>
          <a:bodyPr wrap="none" rtlCol="0">
            <a:spAutoFit/>
          </a:bodyPr>
          <a:lstStyle/>
          <a:p>
            <a:r>
              <a:rPr lang="en-US" sz="1200" dirty="0" smtClean="0">
                <a:latin typeface="+mn-lt"/>
              </a:rPr>
              <a:t>5</a:t>
            </a:r>
            <a:r>
              <a:rPr lang="el-GR" sz="1200" dirty="0" smtClean="0">
                <a:latin typeface="+mn-lt"/>
              </a:rPr>
              <a:t>4</a:t>
            </a:r>
            <a:endParaRPr lang="en-US" sz="1200" dirty="0">
              <a:latin typeface="+mn-lt"/>
            </a:endParaRPr>
          </a:p>
        </p:txBody>
      </p:sp>
    </p:spTree>
    <p:extLst>
      <p:ext uri="{BB962C8B-B14F-4D97-AF65-F5344CB8AC3E}">
        <p14:creationId xmlns:p14="http://schemas.microsoft.com/office/powerpoint/2010/main" val="3272792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a:t>
            </a:r>
            <a:r>
              <a:rPr lang="el-GR" sz="4000" dirty="0" err="1" smtClean="0"/>
              <a:t>Κωπήποδα</a:t>
            </a:r>
            <a:endParaRPr lang="el-GR" sz="4000" dirty="0"/>
          </a:p>
        </p:txBody>
      </p:sp>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252887" y="1943100"/>
            <a:ext cx="2357098" cy="1981200"/>
          </a:xfrm>
        </p:spPr>
      </p:pic>
      <p:pic>
        <p:nvPicPr>
          <p:cNvPr id="12" name="Content Placeholder 11"/>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876800" y="1807888"/>
            <a:ext cx="1987611" cy="2476500"/>
          </a:xfrm>
        </p:spPr>
      </p:pic>
      <p:sp>
        <p:nvSpPr>
          <p:cNvPr id="10" name="Text Placeholder 9"/>
          <p:cNvSpPr>
            <a:spLocks noGrp="1"/>
          </p:cNvSpPr>
          <p:nvPr>
            <p:ph type="body" sz="half" idx="3"/>
          </p:nvPr>
        </p:nvSpPr>
        <p:spPr>
          <a:xfrm>
            <a:off x="685800" y="4094682"/>
            <a:ext cx="7772400" cy="2376762"/>
          </a:xfrm>
        </p:spPr>
        <p:txBody>
          <a:bodyPr/>
          <a:lstStyle/>
          <a:p>
            <a:pPr>
              <a:spcBef>
                <a:spcPts val="600"/>
              </a:spcBef>
              <a:defRPr/>
            </a:pPr>
            <a:r>
              <a:rPr lang="el-GR" sz="2200" dirty="0"/>
              <a:t>Όχι </a:t>
            </a:r>
            <a:r>
              <a:rPr lang="el-GR" sz="2200" dirty="0" smtClean="0"/>
              <a:t>θυρεός.</a:t>
            </a:r>
            <a:endParaRPr lang="el-GR" sz="2200" dirty="0"/>
          </a:p>
          <a:p>
            <a:pPr>
              <a:spcBef>
                <a:spcPts val="600"/>
              </a:spcBef>
              <a:defRPr/>
            </a:pPr>
            <a:r>
              <a:rPr lang="el-GR" sz="2200" dirty="0"/>
              <a:t>1 ζ. </a:t>
            </a:r>
            <a:r>
              <a:rPr lang="el-GR" sz="2200" dirty="0" err="1"/>
              <a:t>γ.π</a:t>
            </a:r>
            <a:r>
              <a:rPr lang="el-GR" sz="2200" dirty="0"/>
              <a:t>., 4 ζ. κολυμβητικών θωρακικών εξαρτημάτων, 1ζ. </a:t>
            </a:r>
            <a:r>
              <a:rPr lang="el-GR" sz="2200" dirty="0" err="1" smtClean="0"/>
              <a:t>Υποπλασμένο</a:t>
            </a:r>
            <a:r>
              <a:rPr lang="el-GR" sz="2200" dirty="0" smtClean="0"/>
              <a:t>.</a:t>
            </a:r>
            <a:endParaRPr lang="el-GR" sz="2200" dirty="0"/>
          </a:p>
          <a:p>
            <a:pPr>
              <a:spcBef>
                <a:spcPts val="600"/>
              </a:spcBef>
              <a:defRPr/>
            </a:pPr>
            <a:r>
              <a:rPr lang="el-GR" sz="2200" dirty="0"/>
              <a:t>1ο ζ. κεραιών πολύ </a:t>
            </a:r>
            <a:r>
              <a:rPr lang="el-GR" sz="2200" dirty="0" smtClean="0"/>
              <a:t>μακριές.</a:t>
            </a:r>
            <a:endParaRPr lang="el-GR" sz="2200" dirty="0"/>
          </a:p>
          <a:p>
            <a:pPr>
              <a:spcBef>
                <a:spcPts val="600"/>
              </a:spcBef>
              <a:defRPr/>
            </a:pPr>
            <a:r>
              <a:rPr lang="el-GR" sz="2200" dirty="0"/>
              <a:t>Πολύ σημαντικά </a:t>
            </a:r>
            <a:r>
              <a:rPr lang="el-GR" sz="2200" dirty="0" smtClean="0"/>
              <a:t>οικολογικά.</a:t>
            </a:r>
            <a:endParaRPr lang="el-GR" sz="2200" dirty="0"/>
          </a:p>
          <a:p>
            <a:pPr>
              <a:spcBef>
                <a:spcPts val="600"/>
              </a:spcBef>
              <a:defRPr/>
            </a:pPr>
            <a:r>
              <a:rPr lang="el-GR" sz="2200" dirty="0"/>
              <a:t>Ελεύθερα , παρασιτικά, ενδιάμεσοι </a:t>
            </a:r>
            <a:r>
              <a:rPr lang="el-GR" sz="2200" dirty="0" smtClean="0"/>
              <a:t>ξενιστές. </a:t>
            </a:r>
            <a:endParaRPr lang="en-US" sz="2200" dirty="0"/>
          </a:p>
          <a:p>
            <a:endParaRPr lang="el-GR" dirty="0"/>
          </a:p>
        </p:txBody>
      </p:sp>
      <p:sp>
        <p:nvSpPr>
          <p:cNvPr id="5" name="Footer Placeholder 4"/>
          <p:cNvSpPr>
            <a:spLocks noGrp="1"/>
          </p:cNvSpPr>
          <p:nvPr>
            <p:ph type="ftr" sz="quarter" idx="10"/>
          </p:nvPr>
        </p:nvSpPr>
        <p:spPr/>
        <p:txBody>
          <a:bodyPr/>
          <a:lstStyle/>
          <a:p>
            <a:pPr>
              <a:defRPr/>
            </a:pPr>
            <a:r>
              <a:rPr lang="el-GR" smtClean="0"/>
              <a:t>Ενότητα 17. Καρκινοειδή</a:t>
            </a:r>
            <a:endParaRPr lang="el-GR" dirty="0"/>
          </a:p>
        </p:txBody>
      </p:sp>
      <p:sp>
        <p:nvSpPr>
          <p:cNvPr id="6" name="Slide Number Placeholder 5"/>
          <p:cNvSpPr>
            <a:spLocks noGrp="1"/>
          </p:cNvSpPr>
          <p:nvPr>
            <p:ph type="sldNum" sz="quarter" idx="11"/>
          </p:nvPr>
        </p:nvSpPr>
        <p:spPr/>
        <p:txBody>
          <a:bodyPr/>
          <a:lstStyle/>
          <a:p>
            <a:pPr>
              <a:defRPr/>
            </a:pPr>
            <a:fld id="{37B0DF7E-797F-4D1F-8858-5ACC64B11632}" type="slidenum">
              <a:rPr lang="el-GR" smtClean="0"/>
              <a:pPr>
                <a:defRPr/>
              </a:pPr>
              <a:t>39</a:t>
            </a:fld>
            <a:endParaRPr lang="el-GR" dirty="0"/>
          </a:p>
        </p:txBody>
      </p:sp>
      <p:sp>
        <p:nvSpPr>
          <p:cNvPr id="8" name="TextBox 7"/>
          <p:cNvSpPr txBox="1"/>
          <p:nvPr/>
        </p:nvSpPr>
        <p:spPr>
          <a:xfrm>
            <a:off x="4267200" y="3505200"/>
            <a:ext cx="341760" cy="276999"/>
          </a:xfrm>
          <a:prstGeom prst="rect">
            <a:avLst/>
          </a:prstGeom>
          <a:noFill/>
        </p:spPr>
        <p:txBody>
          <a:bodyPr wrap="none" rtlCol="0">
            <a:spAutoFit/>
          </a:bodyPr>
          <a:lstStyle/>
          <a:p>
            <a:r>
              <a:rPr lang="en-US" sz="1200" dirty="0" smtClean="0">
                <a:solidFill>
                  <a:schemeClr val="bg1"/>
                </a:solidFill>
                <a:latin typeface="+mn-lt"/>
              </a:rPr>
              <a:t>5</a:t>
            </a:r>
            <a:r>
              <a:rPr lang="el-GR" sz="1200" dirty="0" smtClean="0">
                <a:solidFill>
                  <a:schemeClr val="bg1"/>
                </a:solidFill>
                <a:latin typeface="+mn-lt"/>
              </a:rPr>
              <a:t>5</a:t>
            </a:r>
            <a:endParaRPr lang="en-US" sz="1200" dirty="0">
              <a:solidFill>
                <a:schemeClr val="bg1"/>
              </a:solidFill>
              <a:latin typeface="+mn-lt"/>
            </a:endParaRPr>
          </a:p>
        </p:txBody>
      </p:sp>
      <p:sp>
        <p:nvSpPr>
          <p:cNvPr id="9" name="TextBox 8"/>
          <p:cNvSpPr txBox="1"/>
          <p:nvPr/>
        </p:nvSpPr>
        <p:spPr>
          <a:xfrm>
            <a:off x="6523226" y="3916803"/>
            <a:ext cx="341760" cy="276999"/>
          </a:xfrm>
          <a:prstGeom prst="rect">
            <a:avLst/>
          </a:prstGeom>
          <a:noFill/>
        </p:spPr>
        <p:txBody>
          <a:bodyPr wrap="none" rtlCol="0">
            <a:spAutoFit/>
          </a:bodyPr>
          <a:lstStyle/>
          <a:p>
            <a:r>
              <a:rPr lang="en-US" sz="1200" dirty="0" smtClean="0">
                <a:latin typeface="+mn-lt"/>
              </a:rPr>
              <a:t>5</a:t>
            </a:r>
            <a:r>
              <a:rPr lang="el-GR" sz="1200" dirty="0" smtClean="0">
                <a:latin typeface="+mn-lt"/>
              </a:rPr>
              <a:t>6</a:t>
            </a:r>
            <a:endParaRPr lang="en-US" sz="1200" dirty="0">
              <a:latin typeface="+mn-lt"/>
            </a:endParaRPr>
          </a:p>
        </p:txBody>
      </p:sp>
    </p:spTree>
    <p:extLst>
      <p:ext uri="{BB962C8B-B14F-4D97-AF65-F5344CB8AC3E}">
        <p14:creationId xmlns:p14="http://schemas.microsoft.com/office/powerpoint/2010/main" val="229669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Σημασία για τον άνθρωπο</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672759"/>
            <a:ext cx="6146402" cy="4539216"/>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a:t>
            </a:fld>
            <a:endParaRPr lang="el-GR" dirty="0"/>
          </a:p>
        </p:txBody>
      </p:sp>
      <p:sp>
        <p:nvSpPr>
          <p:cNvPr id="6" name="TextBox 5"/>
          <p:cNvSpPr txBox="1"/>
          <p:nvPr/>
        </p:nvSpPr>
        <p:spPr>
          <a:xfrm>
            <a:off x="6934200" y="5486400"/>
            <a:ext cx="263214" cy="276999"/>
          </a:xfrm>
          <a:prstGeom prst="rect">
            <a:avLst/>
          </a:prstGeom>
          <a:noFill/>
        </p:spPr>
        <p:txBody>
          <a:bodyPr wrap="none" rtlCol="0">
            <a:spAutoFit/>
          </a:bodyPr>
          <a:lstStyle/>
          <a:p>
            <a:r>
              <a:rPr lang="en-US" sz="1200" dirty="0" smtClean="0">
                <a:latin typeface="+mn-lt"/>
              </a:rPr>
              <a:t>2</a:t>
            </a:r>
            <a:endParaRPr lang="en-US" sz="1200" dirty="0">
              <a:latin typeface="+mn-lt"/>
            </a:endParaRPr>
          </a:p>
        </p:txBody>
      </p:sp>
    </p:spTree>
    <p:extLst>
      <p:ext uri="{BB962C8B-B14F-4D97-AF65-F5344CB8AC3E}">
        <p14:creationId xmlns:p14="http://schemas.microsoft.com/office/powerpoint/2010/main" val="2019685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sz="quarter"/>
          </p:nvPr>
        </p:nvSpPr>
        <p:spPr/>
        <p:txBody>
          <a:bodyPr>
            <a:normAutofit fontScale="90000"/>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a:t>
            </a:r>
            <a:r>
              <a:rPr lang="el-GR" sz="4000" dirty="0" err="1" smtClean="0"/>
              <a:t>Ταντουλοκαρίδες</a:t>
            </a:r>
            <a:endParaRPr lang="el-GR" sz="4000" dirty="0"/>
          </a:p>
        </p:txBody>
      </p:sp>
      <p:pic>
        <p:nvPicPr>
          <p:cNvPr id="13" name="Content Placeholder 1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55061" y="1944688"/>
            <a:ext cx="3429783" cy="4191000"/>
          </a:xfrm>
        </p:spPr>
      </p:pic>
      <p:pic>
        <p:nvPicPr>
          <p:cNvPr id="14" name="Content Placeholder 13"/>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4522533" y="1956656"/>
            <a:ext cx="2321774" cy="1948299"/>
          </a:xfrm>
        </p:spPr>
      </p:pic>
      <p:pic>
        <p:nvPicPr>
          <p:cNvPr id="15" name="Content Placeholder 14"/>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7234032" y="2254631"/>
            <a:ext cx="1292352" cy="1139952"/>
          </a:xfrm>
        </p:spPr>
      </p:pic>
      <p:sp>
        <p:nvSpPr>
          <p:cNvPr id="6" name="Footer Placeholder 5"/>
          <p:cNvSpPr>
            <a:spLocks noGrp="1"/>
          </p:cNvSpPr>
          <p:nvPr>
            <p:ph type="ftr" sz="quarter" idx="10"/>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1"/>
          </p:nvPr>
        </p:nvSpPr>
        <p:spPr/>
        <p:txBody>
          <a:bodyPr/>
          <a:lstStyle/>
          <a:p>
            <a:pPr>
              <a:defRPr/>
            </a:pPr>
            <a:fld id="{1677536E-424B-4704-8A92-91139C1B4B8A}" type="slidenum">
              <a:rPr lang="el-GR" smtClean="0"/>
              <a:pPr>
                <a:defRPr/>
              </a:pPr>
              <a:t>40</a:t>
            </a:fld>
            <a:endParaRPr lang="el-GR" dirty="0"/>
          </a:p>
        </p:txBody>
      </p:sp>
      <p:sp>
        <p:nvSpPr>
          <p:cNvPr id="12" name="Content Placeholder 11"/>
          <p:cNvSpPr>
            <a:spLocks noGrp="1"/>
          </p:cNvSpPr>
          <p:nvPr>
            <p:ph sz="quarter" idx="12"/>
          </p:nvPr>
        </p:nvSpPr>
        <p:spPr>
          <a:xfrm>
            <a:off x="4240315" y="4064412"/>
            <a:ext cx="4312443" cy="2071482"/>
          </a:xfrm>
        </p:spPr>
        <p:txBody>
          <a:bodyPr/>
          <a:lstStyle/>
          <a:p>
            <a:pPr marL="342900" indent="-342900">
              <a:spcBef>
                <a:spcPct val="0"/>
              </a:spcBef>
              <a:defRPr/>
            </a:pPr>
            <a:r>
              <a:rPr lang="el-GR" sz="2800" dirty="0"/>
              <a:t>Ανακαλύφθηκαν το </a:t>
            </a:r>
            <a:r>
              <a:rPr lang="el-GR" sz="2800" dirty="0" smtClean="0"/>
              <a:t>1983.</a:t>
            </a:r>
            <a:endParaRPr lang="el-GR" sz="2800" dirty="0"/>
          </a:p>
          <a:p>
            <a:pPr marL="342900" indent="-342900">
              <a:spcBef>
                <a:spcPct val="0"/>
              </a:spcBef>
              <a:defRPr/>
            </a:pPr>
            <a:r>
              <a:rPr lang="el-GR" sz="2800" dirty="0"/>
              <a:t>12 είδη, όλα </a:t>
            </a:r>
            <a:r>
              <a:rPr lang="el-GR" sz="2800" dirty="0" err="1"/>
              <a:t>εξωπαράσιτα</a:t>
            </a:r>
            <a:r>
              <a:rPr lang="el-GR" sz="2800" dirty="0"/>
              <a:t> άλλων </a:t>
            </a:r>
            <a:r>
              <a:rPr lang="el-GR" sz="2800" dirty="0" smtClean="0"/>
              <a:t>Καρκινοειδών.</a:t>
            </a:r>
            <a:endParaRPr lang="el-GR" sz="2800" dirty="0"/>
          </a:p>
          <a:p>
            <a:pPr marL="342900" indent="-342900">
              <a:spcBef>
                <a:spcPct val="0"/>
              </a:spcBef>
              <a:defRPr/>
            </a:pPr>
            <a:r>
              <a:rPr lang="el-GR" sz="2800" dirty="0"/>
              <a:t>Προνύμφη </a:t>
            </a:r>
            <a:r>
              <a:rPr lang="el-GR" sz="2800" dirty="0" err="1" smtClean="0"/>
              <a:t>τάντουλος</a:t>
            </a:r>
            <a:r>
              <a:rPr lang="el-GR" sz="2800" dirty="0" smtClean="0"/>
              <a:t>.</a:t>
            </a:r>
            <a:endParaRPr lang="el-GR" sz="2800" dirty="0"/>
          </a:p>
          <a:p>
            <a:endParaRPr lang="el-GR" dirty="0"/>
          </a:p>
        </p:txBody>
      </p:sp>
      <p:sp>
        <p:nvSpPr>
          <p:cNvPr id="9" name="TextBox 8"/>
          <p:cNvSpPr txBox="1"/>
          <p:nvPr/>
        </p:nvSpPr>
        <p:spPr>
          <a:xfrm>
            <a:off x="3735577" y="5562600"/>
            <a:ext cx="341760" cy="276999"/>
          </a:xfrm>
          <a:prstGeom prst="rect">
            <a:avLst/>
          </a:prstGeom>
          <a:noFill/>
        </p:spPr>
        <p:txBody>
          <a:bodyPr wrap="none" rtlCol="0">
            <a:spAutoFit/>
          </a:bodyPr>
          <a:lstStyle/>
          <a:p>
            <a:r>
              <a:rPr lang="en-US" sz="1200" dirty="0" smtClean="0">
                <a:latin typeface="+mn-lt"/>
              </a:rPr>
              <a:t>57</a:t>
            </a:r>
            <a:endParaRPr lang="en-US" sz="1200" dirty="0">
              <a:latin typeface="+mn-lt"/>
            </a:endParaRPr>
          </a:p>
        </p:txBody>
      </p:sp>
      <p:sp>
        <p:nvSpPr>
          <p:cNvPr id="10" name="TextBox 9"/>
          <p:cNvSpPr txBox="1"/>
          <p:nvPr/>
        </p:nvSpPr>
        <p:spPr>
          <a:xfrm>
            <a:off x="6502547" y="3616849"/>
            <a:ext cx="341760" cy="276999"/>
          </a:xfrm>
          <a:prstGeom prst="rect">
            <a:avLst/>
          </a:prstGeom>
          <a:noFill/>
        </p:spPr>
        <p:txBody>
          <a:bodyPr wrap="none" rtlCol="0">
            <a:spAutoFit/>
          </a:bodyPr>
          <a:lstStyle/>
          <a:p>
            <a:r>
              <a:rPr lang="en-US" sz="1200" dirty="0" smtClean="0">
                <a:latin typeface="+mn-lt"/>
              </a:rPr>
              <a:t>58</a:t>
            </a:r>
            <a:endParaRPr lang="en-US" sz="1200" dirty="0">
              <a:latin typeface="+mn-lt"/>
            </a:endParaRPr>
          </a:p>
        </p:txBody>
      </p:sp>
      <p:sp>
        <p:nvSpPr>
          <p:cNvPr id="11" name="TextBox 10"/>
          <p:cNvSpPr txBox="1"/>
          <p:nvPr/>
        </p:nvSpPr>
        <p:spPr>
          <a:xfrm>
            <a:off x="8204760" y="3089313"/>
            <a:ext cx="341760" cy="276999"/>
          </a:xfrm>
          <a:prstGeom prst="rect">
            <a:avLst/>
          </a:prstGeom>
          <a:noFill/>
        </p:spPr>
        <p:txBody>
          <a:bodyPr wrap="none" rtlCol="0">
            <a:spAutoFit/>
          </a:bodyPr>
          <a:lstStyle/>
          <a:p>
            <a:r>
              <a:rPr lang="en-US" sz="1200" dirty="0" smtClean="0">
                <a:solidFill>
                  <a:schemeClr val="bg1"/>
                </a:solidFill>
                <a:latin typeface="+mn-lt"/>
              </a:rPr>
              <a:t>59</a:t>
            </a:r>
            <a:endParaRPr lang="en-US" sz="1200" dirty="0">
              <a:solidFill>
                <a:schemeClr val="bg1"/>
              </a:solidFill>
              <a:latin typeface="+mn-lt"/>
            </a:endParaRPr>
          </a:p>
        </p:txBody>
      </p:sp>
    </p:spTree>
    <p:extLst>
      <p:ext uri="{BB962C8B-B14F-4D97-AF65-F5344CB8AC3E}">
        <p14:creationId xmlns:p14="http://schemas.microsoft.com/office/powerpoint/2010/main" val="1459542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8"/>
          <p:cNvSpPr>
            <a:spLocks noGrp="1"/>
          </p:cNvSpPr>
          <p:nvPr>
            <p:ph type="title" sz="quarter"/>
          </p:nvPr>
        </p:nvSpPr>
        <p:spPr/>
        <p:txBody>
          <a:bodyPr>
            <a:normAutofit fontScale="90000"/>
          </a:bodyPr>
          <a:lstStyle/>
          <a:p>
            <a:pPr eaLnBrk="1" hangingPunct="1"/>
            <a:r>
              <a:rPr lang="el-GR" altLang="en-US" sz="4000" smtClean="0"/>
              <a:t>Ομοταξία Γναθόποδα</a:t>
            </a:r>
            <a:br>
              <a:rPr lang="el-GR" altLang="en-US" sz="4000" smtClean="0"/>
            </a:br>
            <a:r>
              <a:rPr lang="el-GR" altLang="en-US" sz="4000" smtClean="0"/>
              <a:t>Υφομοταξία Βραγχίουρα</a:t>
            </a:r>
          </a:p>
        </p:txBody>
      </p:sp>
      <p:pic>
        <p:nvPicPr>
          <p:cNvPr id="45059" name="Content Placeholder 13"/>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953000" y="1809750"/>
            <a:ext cx="2560638" cy="2336800"/>
          </a:xfrm>
        </p:spPr>
      </p:pic>
      <p:sp>
        <p:nvSpPr>
          <p:cNvPr id="45060" name="Content Placeholder 11"/>
          <p:cNvSpPr>
            <a:spLocks noGrp="1"/>
          </p:cNvSpPr>
          <p:nvPr>
            <p:ph sz="quarter" idx="2"/>
          </p:nvPr>
        </p:nvSpPr>
        <p:spPr>
          <a:xfrm>
            <a:off x="1447800" y="4189413"/>
            <a:ext cx="7239000" cy="1981200"/>
          </a:xfrm>
        </p:spPr>
        <p:txBody>
          <a:bodyPr>
            <a:normAutofit lnSpcReduction="10000"/>
          </a:bodyPr>
          <a:lstStyle/>
          <a:p>
            <a:pPr eaLnBrk="1" hangingPunct="1">
              <a:spcBef>
                <a:spcPts val="600"/>
              </a:spcBef>
            </a:pPr>
            <a:r>
              <a:rPr lang="el-GR" altLang="en-US" sz="2400" smtClean="0"/>
              <a:t>Εξωπαράσιτα ψαριών.</a:t>
            </a:r>
          </a:p>
          <a:p>
            <a:pPr eaLnBrk="1" hangingPunct="1">
              <a:spcBef>
                <a:spcPts val="600"/>
              </a:spcBef>
            </a:pPr>
            <a:r>
              <a:rPr lang="el-GR" altLang="en-US" sz="2400" smtClean="0"/>
              <a:t>Πλατύς θυρεός.</a:t>
            </a:r>
          </a:p>
          <a:p>
            <a:pPr eaLnBrk="1" hangingPunct="1">
              <a:spcBef>
                <a:spcPts val="600"/>
              </a:spcBef>
            </a:pPr>
            <a:r>
              <a:rPr lang="el-GR" altLang="en-US" sz="2400" smtClean="0"/>
              <a:t>4 ζ. Θωρ. δίκλαδων εξαρτημάτων.</a:t>
            </a:r>
          </a:p>
          <a:p>
            <a:pPr eaLnBrk="1" hangingPunct="1">
              <a:spcBef>
                <a:spcPts val="600"/>
              </a:spcBef>
            </a:pPr>
            <a:r>
              <a:rPr lang="el-GR" altLang="en-US" sz="2400" smtClean="0"/>
              <a:t>Κοιλιά δίλοβη, χωρίς μεταμέρεια.</a:t>
            </a:r>
          </a:p>
          <a:p>
            <a:pPr eaLnBrk="1" hangingPunct="1">
              <a:spcBef>
                <a:spcPts val="600"/>
              </a:spcBef>
            </a:pPr>
            <a:r>
              <a:rPr lang="el-GR" altLang="en-US" sz="2400" smtClean="0"/>
              <a:t>1</a:t>
            </a:r>
            <a:r>
              <a:rPr lang="el-GR" altLang="en-US" sz="2400" baseline="30000" smtClean="0"/>
              <a:t>ες</a:t>
            </a:r>
            <a:r>
              <a:rPr lang="el-GR" altLang="en-US" sz="2400" smtClean="0"/>
              <a:t> κάτω γνάθοι = δίσκοι προσκόλλησης.</a:t>
            </a:r>
          </a:p>
          <a:p>
            <a:pPr eaLnBrk="1" hangingPunct="1"/>
            <a:endParaRPr lang="el-GR" altLang="en-US" smtClean="0"/>
          </a:p>
        </p:txBody>
      </p:sp>
      <p:sp>
        <p:nvSpPr>
          <p:cNvPr id="6" name="Footer Placeholder 5"/>
          <p:cNvSpPr>
            <a:spLocks noGrp="1"/>
          </p:cNvSpPr>
          <p:nvPr>
            <p:ph type="ftr" sz="quarter" idx="10"/>
          </p:nvPr>
        </p:nvSpPr>
        <p:spPr/>
        <p:txBody>
          <a:bodyPr/>
          <a:lstStyle/>
          <a:p>
            <a:pPr>
              <a:defRPr/>
            </a:pPr>
            <a:r>
              <a:rPr lang="el-GR" smtClean="0"/>
              <a:t>Ενότητα 17. Καρκινοειδή</a:t>
            </a:r>
            <a:endParaRPr lang="el-GR" dirty="0"/>
          </a:p>
        </p:txBody>
      </p:sp>
      <p:sp>
        <p:nvSpPr>
          <p:cNvPr id="7" name="Slide Number Placeholder 6"/>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3F72CE9D-B1CB-455B-8E62-E97323FAFE91}" type="slidenum">
              <a:rPr lang="el-GR" altLang="en-US">
                <a:solidFill>
                  <a:srgbClr val="898989"/>
                </a:solidFill>
                <a:latin typeface="Calibri" panose="020F0502020204030204" pitchFamily="34" charset="0"/>
              </a:rPr>
              <a:pPr/>
              <a:t>41</a:t>
            </a:fld>
            <a:endParaRPr lang="el-GR" altLang="en-US">
              <a:solidFill>
                <a:srgbClr val="898989"/>
              </a:solidFill>
              <a:latin typeface="Calibri" panose="020F0502020204030204" pitchFamily="34" charset="0"/>
            </a:endParaRPr>
          </a:p>
        </p:txBody>
      </p:sp>
      <p:sp>
        <p:nvSpPr>
          <p:cNvPr id="10" name="TextBox 9"/>
          <p:cNvSpPr txBox="1"/>
          <p:nvPr/>
        </p:nvSpPr>
        <p:spPr>
          <a:xfrm>
            <a:off x="7239000" y="3838575"/>
            <a:ext cx="341760" cy="276999"/>
          </a:xfrm>
          <a:prstGeom prst="rect">
            <a:avLst/>
          </a:prstGeom>
          <a:noFill/>
        </p:spPr>
        <p:txBody>
          <a:bodyPr wrap="none">
            <a:spAutoFit/>
          </a:bodyPr>
          <a:lstStyle/>
          <a:p>
            <a:pPr eaLnBrk="0" hangingPunct="0">
              <a:defRPr/>
            </a:pPr>
            <a:r>
              <a:rPr lang="en-US" sz="1200" dirty="0" smtClean="0">
                <a:latin typeface="+mn-lt"/>
                <a:cs typeface="+mn-cs"/>
              </a:rPr>
              <a:t>6</a:t>
            </a:r>
            <a:r>
              <a:rPr lang="el-GR" sz="1200" dirty="0" smtClean="0">
                <a:latin typeface="+mn-lt"/>
                <a:cs typeface="+mn-cs"/>
              </a:rPr>
              <a:t>1</a:t>
            </a:r>
            <a:endParaRPr lang="en-US" sz="1200" dirty="0">
              <a:latin typeface="+mn-lt"/>
              <a:cs typeface="+mn-cs"/>
            </a:endParaRPr>
          </a:p>
        </p:txBody>
      </p:sp>
      <p:pic>
        <p:nvPicPr>
          <p:cNvPr id="45065" name="Picture 2" descr="http://www.microscopy-uk.org.uk/mag/imgmay05/argul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606" y="1878012"/>
            <a:ext cx="296386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170709" y="3777475"/>
            <a:ext cx="341760"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6</a:t>
            </a:r>
            <a:r>
              <a:rPr lang="el-GR" sz="1200" dirty="0" smtClean="0">
                <a:solidFill>
                  <a:schemeClr val="bg1"/>
                </a:solidFill>
                <a:latin typeface="+mn-lt"/>
                <a:cs typeface="+mn-cs"/>
              </a:rPr>
              <a:t>0</a:t>
            </a:r>
            <a:endParaRPr lang="en-US" sz="1200" dirty="0">
              <a:solidFill>
                <a:schemeClr val="bg1"/>
              </a:solidFill>
              <a:latin typeface="+mn-lt"/>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sz="quarter"/>
          </p:nvPr>
        </p:nvSpPr>
        <p:spPr/>
        <p:txBody>
          <a:bodyPr>
            <a:normAutofit fontScale="90000"/>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a:t>
            </a:r>
            <a:r>
              <a:rPr lang="el-GR" sz="4000" dirty="0" err="1" smtClean="0"/>
              <a:t>Πενταστομίδια</a:t>
            </a:r>
            <a:r>
              <a:rPr lang="el-GR" sz="4000" dirty="0" smtClean="0"/>
              <a:t> 1/2</a:t>
            </a:r>
            <a:endParaRPr lang="el-GR" sz="4000" dirty="0"/>
          </a:p>
        </p:txBody>
      </p:sp>
      <p:pic>
        <p:nvPicPr>
          <p:cNvPr id="3" name="Content Placeholder 2"/>
          <p:cNvPicPr>
            <a:picLocks noGrp="1" noChangeAspect="1"/>
          </p:cNvPicPr>
          <p:nvPr>
            <p:ph sz="quarter"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668279" y="1780544"/>
            <a:ext cx="2650084" cy="1971000"/>
          </a:xfrm>
        </p:spPr>
      </p:pic>
      <p:pic>
        <p:nvPicPr>
          <p:cNvPr id="5" name="Content Placeholder 4"/>
          <p:cNvPicPr>
            <a:picLocks noGrp="1" noChangeAspect="1"/>
          </p:cNvPicPr>
          <p:nvPr>
            <p:ph sz="quarter"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062537" y="3799465"/>
            <a:ext cx="2894013" cy="2525578"/>
          </a:xfrm>
        </p:spPr>
      </p:pic>
      <p:sp>
        <p:nvSpPr>
          <p:cNvPr id="12" name="Content Placeholder 11"/>
          <p:cNvSpPr>
            <a:spLocks noGrp="1"/>
          </p:cNvSpPr>
          <p:nvPr>
            <p:ph sz="quarter" idx="3"/>
          </p:nvPr>
        </p:nvSpPr>
        <p:spPr>
          <a:xfrm>
            <a:off x="228600" y="1915843"/>
            <a:ext cx="4876800" cy="4277263"/>
          </a:xfrm>
        </p:spPr>
        <p:txBody>
          <a:bodyPr/>
          <a:lstStyle/>
          <a:p>
            <a:pPr>
              <a:spcBef>
                <a:spcPct val="0"/>
              </a:spcBef>
            </a:pPr>
            <a:r>
              <a:rPr lang="el-GR" altLang="el-GR" sz="2000" dirty="0"/>
              <a:t>130 είδη, παράσιτα αναπνευστικού </a:t>
            </a:r>
            <a:r>
              <a:rPr lang="el-GR" altLang="el-GR" sz="2000" dirty="0" err="1"/>
              <a:t>Σπονδυλοζώων</a:t>
            </a:r>
            <a:endParaRPr lang="el-GR" altLang="el-GR" sz="2000" dirty="0"/>
          </a:p>
          <a:p>
            <a:pPr>
              <a:spcBef>
                <a:spcPct val="0"/>
              </a:spcBef>
            </a:pPr>
            <a:r>
              <a:rPr lang="el-GR" altLang="el-GR" sz="2000" dirty="0"/>
              <a:t>Εγκάρσιοι δακτύλιοι</a:t>
            </a:r>
          </a:p>
          <a:p>
            <a:pPr>
              <a:spcBef>
                <a:spcPct val="0"/>
              </a:spcBef>
            </a:pPr>
            <a:r>
              <a:rPr lang="el-GR" altLang="el-GR" sz="2000" dirty="0"/>
              <a:t>Μη </a:t>
            </a:r>
            <a:r>
              <a:rPr lang="el-GR" altLang="el-GR" sz="2000" dirty="0" err="1"/>
              <a:t>χιτινώδες</a:t>
            </a:r>
            <a:r>
              <a:rPr lang="el-GR" altLang="el-GR" sz="2000" dirty="0"/>
              <a:t>, πορώδες επιδερμίδιο</a:t>
            </a:r>
          </a:p>
          <a:p>
            <a:pPr>
              <a:spcBef>
                <a:spcPct val="0"/>
              </a:spcBef>
            </a:pPr>
            <a:r>
              <a:rPr lang="el-GR" altLang="el-GR" sz="2000" dirty="0"/>
              <a:t>5 προεξοχές (4 με νύχια, 1 με στόμα και άγκιστρα)</a:t>
            </a:r>
          </a:p>
          <a:p>
            <a:pPr>
              <a:spcBef>
                <a:spcPct val="0"/>
              </a:spcBef>
            </a:pPr>
            <a:r>
              <a:rPr lang="el-GR" altLang="el-GR" sz="2000" dirty="0"/>
              <a:t>Νευρικό με ζ γαγγλίων</a:t>
            </a:r>
          </a:p>
          <a:p>
            <a:pPr>
              <a:spcBef>
                <a:spcPct val="0"/>
              </a:spcBef>
            </a:pPr>
            <a:r>
              <a:rPr lang="el-GR" altLang="el-GR" sz="2000" dirty="0"/>
              <a:t>ΌΧΙ απεκκριτικό, κυκλοφορικό και αναπνευστικό</a:t>
            </a:r>
          </a:p>
          <a:p>
            <a:pPr>
              <a:spcBef>
                <a:spcPct val="0"/>
              </a:spcBef>
            </a:pPr>
            <a:r>
              <a:rPr lang="el-GR" altLang="el-GR" sz="2000" dirty="0" err="1"/>
              <a:t>Γονοχωριστικά</a:t>
            </a:r>
            <a:r>
              <a:rPr lang="el-GR" altLang="el-GR" sz="2000" dirty="0"/>
              <a:t> </a:t>
            </a:r>
          </a:p>
          <a:p>
            <a:pPr>
              <a:spcBef>
                <a:spcPct val="0"/>
              </a:spcBef>
            </a:pPr>
            <a:r>
              <a:rPr lang="el-GR" altLang="el-GR" sz="2000" dirty="0"/>
              <a:t>Το θηλυκό γεννά πολλά αυγά</a:t>
            </a:r>
            <a:r>
              <a:rPr lang="en-US" altLang="el-GR" sz="2000" dirty="0"/>
              <a:t> </a:t>
            </a:r>
            <a:r>
              <a:rPr lang="el-GR" altLang="el-GR" sz="2000" dirty="0"/>
              <a:t>-</a:t>
            </a:r>
            <a:r>
              <a:rPr lang="en-US" altLang="el-GR" sz="2000" dirty="0"/>
              <a:t>&gt;</a:t>
            </a:r>
            <a:r>
              <a:rPr lang="el-GR" altLang="el-GR" sz="2000" dirty="0"/>
              <a:t> έξοδος με κόπρανα -</a:t>
            </a:r>
            <a:r>
              <a:rPr lang="en-US" altLang="el-GR" sz="2000" dirty="0"/>
              <a:t>&gt;</a:t>
            </a:r>
            <a:r>
              <a:rPr lang="el-GR" altLang="el-GR" sz="2000" dirty="0"/>
              <a:t> προνύμφες τρώγονται από ενδιάμεσο ξενιστή -&gt; μετανάστευση στους ιστούς -&gt; νύμφη -&gt;εγκύστωση -&gt; μεταφορά στον ξενιστή μέσω λείας.</a:t>
            </a:r>
          </a:p>
          <a:p>
            <a:endParaRPr lang="el-GR" sz="2000" dirty="0"/>
          </a:p>
        </p:txBody>
      </p:sp>
      <p:sp>
        <p:nvSpPr>
          <p:cNvPr id="6" name="Footer Placeholder 5"/>
          <p:cNvSpPr>
            <a:spLocks noGrp="1"/>
          </p:cNvSpPr>
          <p:nvPr>
            <p:ph type="ftr" sz="quarter" idx="10"/>
          </p:nvPr>
        </p:nvSpPr>
        <p:spPr/>
        <p:txBody>
          <a:bodyPr/>
          <a:lstStyle/>
          <a:p>
            <a:pPr>
              <a:defRPr/>
            </a:pPr>
            <a:r>
              <a:rPr lang="el-GR" smtClean="0"/>
              <a:t>Ενότητα 17. Καρκινοειδή</a:t>
            </a:r>
            <a:endParaRPr lang="el-GR" dirty="0"/>
          </a:p>
        </p:txBody>
      </p:sp>
      <p:sp>
        <p:nvSpPr>
          <p:cNvPr id="7" name="Slide Number Placeholder 6"/>
          <p:cNvSpPr>
            <a:spLocks noGrp="1"/>
          </p:cNvSpPr>
          <p:nvPr>
            <p:ph type="sldNum" sz="quarter" idx="11"/>
          </p:nvPr>
        </p:nvSpPr>
        <p:spPr/>
        <p:txBody>
          <a:bodyPr/>
          <a:lstStyle/>
          <a:p>
            <a:pPr>
              <a:defRPr/>
            </a:pPr>
            <a:fld id="{39748AC8-6A33-42C5-A2D4-9B40A0733AE8}" type="slidenum">
              <a:rPr lang="el-GR" smtClean="0"/>
              <a:pPr>
                <a:defRPr/>
              </a:pPr>
              <a:t>42</a:t>
            </a:fld>
            <a:endParaRPr lang="el-GR" dirty="0"/>
          </a:p>
        </p:txBody>
      </p:sp>
      <p:sp>
        <p:nvSpPr>
          <p:cNvPr id="8" name="TextBox 7"/>
          <p:cNvSpPr txBox="1"/>
          <p:nvPr/>
        </p:nvSpPr>
        <p:spPr>
          <a:xfrm>
            <a:off x="7956550" y="3434282"/>
            <a:ext cx="341760" cy="276999"/>
          </a:xfrm>
          <a:prstGeom prst="rect">
            <a:avLst/>
          </a:prstGeom>
          <a:noFill/>
        </p:spPr>
        <p:txBody>
          <a:bodyPr wrap="none" rtlCol="0">
            <a:spAutoFit/>
          </a:bodyPr>
          <a:lstStyle/>
          <a:p>
            <a:r>
              <a:rPr lang="en-US" sz="1200" dirty="0" smtClean="0">
                <a:latin typeface="+mn-lt"/>
              </a:rPr>
              <a:t>6</a:t>
            </a:r>
            <a:r>
              <a:rPr lang="el-GR" sz="1200" dirty="0" smtClean="0">
                <a:latin typeface="+mn-lt"/>
              </a:rPr>
              <a:t>2</a:t>
            </a:r>
            <a:endParaRPr lang="en-US" sz="1200" dirty="0">
              <a:latin typeface="+mn-lt"/>
            </a:endParaRPr>
          </a:p>
        </p:txBody>
      </p:sp>
      <p:sp>
        <p:nvSpPr>
          <p:cNvPr id="10" name="TextBox 9"/>
          <p:cNvSpPr txBox="1"/>
          <p:nvPr/>
        </p:nvSpPr>
        <p:spPr>
          <a:xfrm>
            <a:off x="7614790" y="6019800"/>
            <a:ext cx="341760" cy="276999"/>
          </a:xfrm>
          <a:prstGeom prst="rect">
            <a:avLst/>
          </a:prstGeom>
          <a:noFill/>
        </p:spPr>
        <p:txBody>
          <a:bodyPr wrap="none" rtlCol="0">
            <a:spAutoFit/>
          </a:bodyPr>
          <a:lstStyle/>
          <a:p>
            <a:r>
              <a:rPr lang="en-US" sz="1200" dirty="0" smtClean="0">
                <a:solidFill>
                  <a:schemeClr val="bg1"/>
                </a:solidFill>
                <a:latin typeface="+mn-lt"/>
              </a:rPr>
              <a:t>6</a:t>
            </a:r>
            <a:r>
              <a:rPr lang="el-GR" sz="1200" dirty="0" smtClean="0">
                <a:solidFill>
                  <a:schemeClr val="bg1"/>
                </a:solidFill>
                <a:latin typeface="+mn-lt"/>
              </a:rPr>
              <a:t>3</a:t>
            </a:r>
            <a:endParaRPr lang="en-US" sz="1200" dirty="0">
              <a:solidFill>
                <a:schemeClr val="bg1"/>
              </a:solidFill>
              <a:latin typeface="+mn-lt"/>
            </a:endParaRPr>
          </a:p>
        </p:txBody>
      </p:sp>
    </p:spTree>
    <p:extLst>
      <p:ext uri="{BB962C8B-B14F-4D97-AF65-F5344CB8AC3E}">
        <p14:creationId xmlns:p14="http://schemas.microsoft.com/office/powerpoint/2010/main" val="3273464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a:t>
            </a:r>
            <a:r>
              <a:rPr lang="el-GR" sz="4000" dirty="0" err="1" smtClean="0"/>
              <a:t>Πενταστομίδια</a:t>
            </a:r>
            <a:r>
              <a:rPr lang="el-GR" sz="4000" dirty="0" smtClean="0"/>
              <a:t> 2/2</a:t>
            </a:r>
            <a:endParaRPr lang="el-GR" sz="4000"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1756" y="1825625"/>
            <a:ext cx="4300487" cy="4351338"/>
          </a:xfrm>
        </p:spPr>
      </p:pic>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dirty="0"/>
          </a:p>
        </p:txBody>
      </p:sp>
      <p:sp>
        <p:nvSpPr>
          <p:cNvPr id="7" name="Slide Number Placeholder 6"/>
          <p:cNvSpPr>
            <a:spLocks noGrp="1"/>
          </p:cNvSpPr>
          <p:nvPr>
            <p:ph type="sldNum" sz="quarter" idx="12"/>
          </p:nvPr>
        </p:nvSpPr>
        <p:spPr/>
        <p:txBody>
          <a:bodyPr/>
          <a:lstStyle/>
          <a:p>
            <a:pPr>
              <a:defRPr/>
            </a:pPr>
            <a:fld id="{39748AC8-6A33-42C5-A2D4-9B40A0733AE8}" type="slidenum">
              <a:rPr lang="el-GR" smtClean="0"/>
              <a:pPr>
                <a:defRPr/>
              </a:pPr>
              <a:t>43</a:t>
            </a:fld>
            <a:endParaRPr lang="el-GR" dirty="0"/>
          </a:p>
        </p:txBody>
      </p:sp>
      <p:sp>
        <p:nvSpPr>
          <p:cNvPr id="8" name="TextBox 7"/>
          <p:cNvSpPr txBox="1"/>
          <p:nvPr/>
        </p:nvSpPr>
        <p:spPr>
          <a:xfrm>
            <a:off x="6469129" y="6033767"/>
            <a:ext cx="341760" cy="276999"/>
          </a:xfrm>
          <a:prstGeom prst="rect">
            <a:avLst/>
          </a:prstGeom>
          <a:noFill/>
        </p:spPr>
        <p:txBody>
          <a:bodyPr wrap="none" rtlCol="0">
            <a:spAutoFit/>
          </a:bodyPr>
          <a:lstStyle/>
          <a:p>
            <a:r>
              <a:rPr lang="en-US" sz="1200" dirty="0" smtClean="0">
                <a:latin typeface="+mn-lt"/>
              </a:rPr>
              <a:t>64</a:t>
            </a:r>
            <a:endParaRPr lang="en-US" sz="1200" dirty="0">
              <a:latin typeface="+mn-lt"/>
            </a:endParaRPr>
          </a:p>
        </p:txBody>
      </p:sp>
    </p:spTree>
    <p:extLst>
      <p:ext uri="{BB962C8B-B14F-4D97-AF65-F5344CB8AC3E}">
        <p14:creationId xmlns:p14="http://schemas.microsoft.com/office/powerpoint/2010/main" val="407706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sz="quarter"/>
          </p:nvPr>
        </p:nvSpPr>
        <p:spPr/>
        <p:txBody>
          <a:bodyPr>
            <a:normAutofit fontScale="90000"/>
          </a:bodyPr>
          <a:lstStyle/>
          <a:p>
            <a:r>
              <a:rPr lang="el-GR" sz="4000" dirty="0" smtClean="0"/>
              <a:t>Ομοταξία </a:t>
            </a:r>
            <a:r>
              <a:rPr lang="el-GR" sz="4000" dirty="0" err="1" smtClean="0"/>
              <a:t>Γναθόποδα</a:t>
            </a:r>
            <a:r>
              <a:rPr lang="el-GR" sz="4000" dirty="0" smtClean="0"/>
              <a:t/>
            </a:r>
            <a:br>
              <a:rPr lang="el-GR" sz="4000" dirty="0" smtClean="0"/>
            </a:br>
            <a:r>
              <a:rPr lang="el-GR" sz="4000" dirty="0" smtClean="0"/>
              <a:t>Υφομοταξία Θυσανόποδα</a:t>
            </a:r>
            <a:r>
              <a:rPr lang="sk-SK" sz="4000" dirty="0" smtClean="0"/>
              <a:t> </a:t>
            </a:r>
            <a:r>
              <a:rPr lang="en-US" sz="4000" dirty="0" smtClean="0"/>
              <a:t>1/2</a:t>
            </a:r>
            <a:endParaRPr lang="el-GR" sz="4000" dirty="0"/>
          </a:p>
        </p:txBody>
      </p:sp>
      <p:pic>
        <p:nvPicPr>
          <p:cNvPr id="3" name="Content Placeholder 2"/>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715000" y="1815933"/>
            <a:ext cx="2515809" cy="1981200"/>
          </a:xfrm>
        </p:spPr>
      </p:pic>
      <p:pic>
        <p:nvPicPr>
          <p:cNvPr id="5" name="Content Placeholder 4"/>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5430520" y="1981200"/>
            <a:ext cx="2245360" cy="1981200"/>
          </a:xfrm>
        </p:spPr>
      </p:pic>
      <p:sp>
        <p:nvSpPr>
          <p:cNvPr id="12" name="Content Placeholder 11"/>
          <p:cNvSpPr>
            <a:spLocks noGrp="1"/>
          </p:cNvSpPr>
          <p:nvPr>
            <p:ph sz="quarter" idx="3"/>
          </p:nvPr>
        </p:nvSpPr>
        <p:spPr>
          <a:xfrm>
            <a:off x="838200" y="2047410"/>
            <a:ext cx="4876800" cy="3772829"/>
          </a:xfrm>
        </p:spPr>
        <p:txBody>
          <a:bodyPr/>
          <a:lstStyle/>
          <a:p>
            <a:pPr>
              <a:spcBef>
                <a:spcPts val="600"/>
              </a:spcBef>
              <a:buFontTx/>
              <a:buNone/>
              <a:defRPr/>
            </a:pPr>
            <a:r>
              <a:rPr lang="el-GR" sz="2400" b="1" dirty="0"/>
              <a:t>Τάξη Θωρακικά </a:t>
            </a:r>
            <a:r>
              <a:rPr lang="el-GR" sz="2400" dirty="0"/>
              <a:t>(ελεύθερα)</a:t>
            </a:r>
          </a:p>
          <a:p>
            <a:pPr>
              <a:spcBef>
                <a:spcPts val="600"/>
              </a:spcBef>
              <a:defRPr/>
            </a:pPr>
            <a:r>
              <a:rPr lang="el-GR" sz="2400" dirty="0"/>
              <a:t>Περιβάλλονται από όστρακο με ασβεστολιθικές πλάκες </a:t>
            </a:r>
            <a:r>
              <a:rPr lang="el-GR" sz="2400" dirty="0" smtClean="0"/>
              <a:t>.</a:t>
            </a:r>
            <a:endParaRPr lang="el-GR" sz="2400" dirty="0"/>
          </a:p>
          <a:p>
            <a:pPr>
              <a:spcBef>
                <a:spcPts val="600"/>
              </a:spcBef>
              <a:defRPr/>
            </a:pPr>
            <a:r>
              <a:rPr lang="el-GR" sz="2400" dirty="0"/>
              <a:t>Κεφάλι </a:t>
            </a:r>
            <a:r>
              <a:rPr lang="el-GR" sz="2400" dirty="0" err="1"/>
              <a:t>υποπλασμένο</a:t>
            </a:r>
            <a:r>
              <a:rPr lang="el-GR" sz="2400" dirty="0"/>
              <a:t>, κοιλιά </a:t>
            </a:r>
            <a:r>
              <a:rPr lang="el-GR" sz="2400" dirty="0" smtClean="0"/>
              <a:t>λείπει.</a:t>
            </a:r>
            <a:endParaRPr lang="el-GR" sz="2400" dirty="0"/>
          </a:p>
          <a:p>
            <a:pPr>
              <a:spcBef>
                <a:spcPts val="600"/>
              </a:spcBef>
              <a:defRPr/>
            </a:pPr>
            <a:r>
              <a:rPr lang="el-GR" sz="2400" dirty="0"/>
              <a:t>Όχι </a:t>
            </a:r>
            <a:r>
              <a:rPr lang="el-GR" sz="2400" dirty="0" smtClean="0"/>
              <a:t>μάτια.</a:t>
            </a:r>
            <a:endParaRPr lang="el-GR" sz="2400" dirty="0"/>
          </a:p>
          <a:p>
            <a:pPr>
              <a:spcBef>
                <a:spcPts val="600"/>
              </a:spcBef>
              <a:defRPr/>
            </a:pPr>
            <a:r>
              <a:rPr lang="el-GR" sz="2400" dirty="0"/>
              <a:t>Ο θυρεός ως </a:t>
            </a:r>
            <a:r>
              <a:rPr lang="el-GR" sz="2400" dirty="0" smtClean="0"/>
              <a:t>μανδύας.</a:t>
            </a:r>
            <a:endParaRPr lang="el-GR" sz="2400" dirty="0"/>
          </a:p>
          <a:p>
            <a:pPr>
              <a:spcBef>
                <a:spcPts val="600"/>
              </a:spcBef>
              <a:defRPr/>
            </a:pPr>
            <a:r>
              <a:rPr lang="el-GR" sz="2400" dirty="0"/>
              <a:t>Θωρακικά εξαρτήματα = </a:t>
            </a:r>
            <a:r>
              <a:rPr lang="el-GR" sz="2400" dirty="0" smtClean="0"/>
              <a:t>θύσανος.</a:t>
            </a:r>
            <a:endParaRPr lang="el-GR" sz="2400" dirty="0"/>
          </a:p>
          <a:p>
            <a:pPr>
              <a:spcBef>
                <a:spcPts val="600"/>
              </a:spcBef>
              <a:defRPr/>
            </a:pPr>
            <a:r>
              <a:rPr lang="el-GR" sz="2400" dirty="0" smtClean="0"/>
              <a:t>Ερμαφρόδιτα.</a:t>
            </a:r>
            <a:endParaRPr lang="el-GR" sz="2400" dirty="0"/>
          </a:p>
          <a:p>
            <a:pPr>
              <a:spcBef>
                <a:spcPts val="600"/>
              </a:spcBef>
            </a:pPr>
            <a:endParaRPr lang="el-GR" sz="2000" dirty="0"/>
          </a:p>
        </p:txBody>
      </p:sp>
      <p:sp>
        <p:nvSpPr>
          <p:cNvPr id="6" name="Footer Placeholder 5"/>
          <p:cNvSpPr>
            <a:spLocks noGrp="1"/>
          </p:cNvSpPr>
          <p:nvPr>
            <p:ph type="ftr" sz="quarter" idx="10"/>
          </p:nvPr>
        </p:nvSpPr>
        <p:spPr/>
        <p:txBody>
          <a:bodyPr/>
          <a:lstStyle/>
          <a:p>
            <a:pPr>
              <a:defRPr/>
            </a:pPr>
            <a:r>
              <a:rPr lang="el-GR" smtClean="0"/>
              <a:t>Ενότητα 17. Καρκινοειδή</a:t>
            </a:r>
            <a:endParaRPr lang="el-GR" dirty="0"/>
          </a:p>
        </p:txBody>
      </p:sp>
      <p:sp>
        <p:nvSpPr>
          <p:cNvPr id="7" name="Slide Number Placeholder 6"/>
          <p:cNvSpPr>
            <a:spLocks noGrp="1"/>
          </p:cNvSpPr>
          <p:nvPr>
            <p:ph type="sldNum" sz="quarter" idx="11"/>
          </p:nvPr>
        </p:nvSpPr>
        <p:spPr/>
        <p:txBody>
          <a:bodyPr/>
          <a:lstStyle/>
          <a:p>
            <a:pPr>
              <a:defRPr/>
            </a:pPr>
            <a:fld id="{39748AC8-6A33-42C5-A2D4-9B40A0733AE8}" type="slidenum">
              <a:rPr lang="el-GR" smtClean="0"/>
              <a:pPr>
                <a:defRPr/>
              </a:pPr>
              <a:t>44</a:t>
            </a:fld>
            <a:endParaRPr lang="el-GR" dirty="0"/>
          </a:p>
        </p:txBody>
      </p:sp>
      <p:sp>
        <p:nvSpPr>
          <p:cNvPr id="8" name="TextBox 7"/>
          <p:cNvSpPr txBox="1"/>
          <p:nvPr/>
        </p:nvSpPr>
        <p:spPr>
          <a:xfrm>
            <a:off x="7941204" y="3536176"/>
            <a:ext cx="341760" cy="276999"/>
          </a:xfrm>
          <a:prstGeom prst="rect">
            <a:avLst/>
          </a:prstGeom>
          <a:noFill/>
        </p:spPr>
        <p:txBody>
          <a:bodyPr wrap="none" rtlCol="0">
            <a:spAutoFit/>
          </a:bodyPr>
          <a:lstStyle/>
          <a:p>
            <a:r>
              <a:rPr lang="en-US" sz="1200" dirty="0" smtClean="0">
                <a:latin typeface="+mn-lt"/>
              </a:rPr>
              <a:t>65</a:t>
            </a:r>
            <a:endParaRPr lang="en-US" sz="1200" dirty="0">
              <a:latin typeface="+mn-lt"/>
            </a:endParaRPr>
          </a:p>
        </p:txBody>
      </p:sp>
      <p:sp>
        <p:nvSpPr>
          <p:cNvPr id="10" name="TextBox 9"/>
          <p:cNvSpPr txBox="1"/>
          <p:nvPr/>
        </p:nvSpPr>
        <p:spPr>
          <a:xfrm>
            <a:off x="7794387" y="5555272"/>
            <a:ext cx="341760" cy="276999"/>
          </a:xfrm>
          <a:prstGeom prst="rect">
            <a:avLst/>
          </a:prstGeom>
          <a:noFill/>
        </p:spPr>
        <p:txBody>
          <a:bodyPr wrap="none" rtlCol="0">
            <a:spAutoFit/>
          </a:bodyPr>
          <a:lstStyle/>
          <a:p>
            <a:r>
              <a:rPr lang="en-US" sz="1200" dirty="0" smtClean="0">
                <a:solidFill>
                  <a:schemeClr val="bg1"/>
                </a:solidFill>
                <a:latin typeface="+mn-lt"/>
              </a:rPr>
              <a:t>66</a:t>
            </a:r>
            <a:endParaRPr lang="en-US" sz="1200" dirty="0">
              <a:solidFill>
                <a:schemeClr val="bg1"/>
              </a:solidFill>
              <a:latin typeface="+mn-lt"/>
            </a:endParaRPr>
          </a:p>
        </p:txBody>
      </p:sp>
    </p:spTree>
    <p:extLst>
      <p:ext uri="{BB962C8B-B14F-4D97-AF65-F5344CB8AC3E}">
        <p14:creationId xmlns:p14="http://schemas.microsoft.com/office/powerpoint/2010/main" val="2067260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sz="4000" dirty="0"/>
              <a:t>Ομοταξία </a:t>
            </a:r>
            <a:r>
              <a:rPr lang="el-GR" sz="4000" dirty="0" err="1"/>
              <a:t>Γναθόποδα</a:t>
            </a:r>
            <a:r>
              <a:rPr lang="el-GR" sz="4000" dirty="0"/>
              <a:t/>
            </a:r>
            <a:br>
              <a:rPr lang="el-GR" sz="4000" dirty="0"/>
            </a:br>
            <a:r>
              <a:rPr lang="el-GR" sz="4000" dirty="0"/>
              <a:t>Υφομοταξία Θυσανόποδα </a:t>
            </a:r>
            <a:r>
              <a:rPr lang="en-US" sz="4000" dirty="0" smtClean="0"/>
              <a:t>2</a:t>
            </a:r>
            <a:r>
              <a:rPr lang="el-GR" sz="4000" dirty="0" smtClean="0"/>
              <a:t>/2</a:t>
            </a:r>
            <a:endParaRPr lang="el-GR" sz="4000"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3479" y="1825625"/>
            <a:ext cx="7637042" cy="4351338"/>
          </a:xfrm>
        </p:spPr>
      </p:pic>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39748AC8-6A33-42C5-A2D4-9B40A0733AE8}" type="slidenum">
              <a:rPr lang="el-GR" smtClean="0"/>
              <a:pPr>
                <a:defRPr/>
              </a:pPr>
              <a:t>45</a:t>
            </a:fld>
            <a:endParaRPr lang="el-GR" dirty="0"/>
          </a:p>
        </p:txBody>
      </p:sp>
      <p:sp>
        <p:nvSpPr>
          <p:cNvPr id="11" name="TextBox 10"/>
          <p:cNvSpPr txBox="1"/>
          <p:nvPr/>
        </p:nvSpPr>
        <p:spPr>
          <a:xfrm>
            <a:off x="7956550" y="5486400"/>
            <a:ext cx="341760" cy="276999"/>
          </a:xfrm>
          <a:prstGeom prst="rect">
            <a:avLst/>
          </a:prstGeom>
          <a:noFill/>
        </p:spPr>
        <p:txBody>
          <a:bodyPr wrap="none" rtlCol="0">
            <a:spAutoFit/>
          </a:bodyPr>
          <a:lstStyle/>
          <a:p>
            <a:r>
              <a:rPr lang="en-US" sz="1200" dirty="0" smtClean="0">
                <a:solidFill>
                  <a:schemeClr val="bg1"/>
                </a:solidFill>
                <a:latin typeface="+mn-lt"/>
              </a:rPr>
              <a:t>6</a:t>
            </a:r>
            <a:r>
              <a:rPr lang="el-GR" sz="1200" dirty="0" smtClean="0">
                <a:solidFill>
                  <a:schemeClr val="bg1"/>
                </a:solidFill>
                <a:latin typeface="+mn-lt"/>
              </a:rPr>
              <a:t>7</a:t>
            </a:r>
            <a:endParaRPr lang="en-US" sz="1200" dirty="0">
              <a:solidFill>
                <a:schemeClr val="bg1"/>
              </a:solidFill>
              <a:latin typeface="+mn-lt"/>
            </a:endParaRPr>
          </a:p>
        </p:txBody>
      </p:sp>
    </p:spTree>
    <p:extLst>
      <p:ext uri="{BB962C8B-B14F-4D97-AF65-F5344CB8AC3E}">
        <p14:creationId xmlns:p14="http://schemas.microsoft.com/office/powerpoint/2010/main" val="1072226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Υφομοταξία Θυσανόποδα</a:t>
            </a:r>
            <a:br>
              <a:rPr lang="el-GR" dirty="0" smtClean="0"/>
            </a:br>
            <a:r>
              <a:rPr lang="el-GR" dirty="0" smtClean="0"/>
              <a:t>Τάξη Θωρακικά</a:t>
            </a:r>
            <a:r>
              <a:rPr lang="en-US" dirty="0" smtClean="0"/>
              <a:t> </a:t>
            </a:r>
            <a:endParaRPr lang="el-GR"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0850" y="1943894"/>
            <a:ext cx="5702300" cy="4114800"/>
          </a:xfrm>
        </p:spPr>
      </p:pic>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39748AC8-6A33-42C5-A2D4-9B40A0733AE8}" type="slidenum">
              <a:rPr lang="el-GR" smtClean="0"/>
              <a:pPr>
                <a:defRPr/>
              </a:pPr>
              <a:t>46</a:t>
            </a:fld>
            <a:endParaRPr lang="el-GR" dirty="0"/>
          </a:p>
        </p:txBody>
      </p:sp>
      <p:sp>
        <p:nvSpPr>
          <p:cNvPr id="9" name="TextBox 8"/>
          <p:cNvSpPr txBox="1"/>
          <p:nvPr/>
        </p:nvSpPr>
        <p:spPr>
          <a:xfrm>
            <a:off x="6858000" y="5638800"/>
            <a:ext cx="341760" cy="276999"/>
          </a:xfrm>
          <a:prstGeom prst="rect">
            <a:avLst/>
          </a:prstGeom>
          <a:noFill/>
        </p:spPr>
        <p:txBody>
          <a:bodyPr wrap="none" rtlCol="0">
            <a:spAutoFit/>
          </a:bodyPr>
          <a:lstStyle/>
          <a:p>
            <a:r>
              <a:rPr lang="el-GR" sz="1200" dirty="0" smtClean="0">
                <a:solidFill>
                  <a:schemeClr val="bg1"/>
                </a:solidFill>
                <a:latin typeface="+mn-lt"/>
              </a:rPr>
              <a:t>68</a:t>
            </a:r>
            <a:endParaRPr lang="en-US" sz="1200" dirty="0">
              <a:solidFill>
                <a:schemeClr val="bg1"/>
              </a:solidFill>
              <a:latin typeface="+mn-lt"/>
            </a:endParaRPr>
          </a:p>
        </p:txBody>
      </p:sp>
    </p:spTree>
    <p:extLst>
      <p:ext uri="{BB962C8B-B14F-4D97-AF65-F5344CB8AC3E}">
        <p14:creationId xmlns:p14="http://schemas.microsoft.com/office/powerpoint/2010/main" val="310946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Προνύμφες Θυσανόποδων</a:t>
            </a:r>
            <a:endParaRPr lang="el-GR"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219639"/>
            <a:ext cx="3886200" cy="3563310"/>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387949"/>
            <a:ext cx="3886200" cy="3226690"/>
          </a:xfrm>
        </p:spPr>
      </p:pic>
      <p:sp>
        <p:nvSpPr>
          <p:cNvPr id="6" name="Footer Placeholder 5"/>
          <p:cNvSpPr>
            <a:spLocks noGrp="1"/>
          </p:cNvSpPr>
          <p:nvPr>
            <p:ph type="ftr" sz="quarter" idx="11"/>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2"/>
          </p:nvPr>
        </p:nvSpPr>
        <p:spPr/>
        <p:txBody>
          <a:bodyPr/>
          <a:lstStyle/>
          <a:p>
            <a:pPr>
              <a:defRPr/>
            </a:pPr>
            <a:fld id="{39748AC8-6A33-42C5-A2D4-9B40A0733AE8}" type="slidenum">
              <a:rPr lang="el-GR" smtClean="0"/>
              <a:pPr>
                <a:defRPr/>
              </a:pPr>
              <a:t>47</a:t>
            </a:fld>
            <a:endParaRPr lang="el-GR" dirty="0"/>
          </a:p>
        </p:txBody>
      </p:sp>
      <p:sp>
        <p:nvSpPr>
          <p:cNvPr id="10" name="Text Box 10"/>
          <p:cNvSpPr txBox="1">
            <a:spLocks noChangeArrowheads="1"/>
          </p:cNvSpPr>
          <p:nvPr/>
        </p:nvSpPr>
        <p:spPr bwMode="auto">
          <a:xfrm>
            <a:off x="1905000" y="575466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pPr>
            <a:r>
              <a:rPr lang="el-GR" altLang="el-GR" sz="2400" b="0" dirty="0" err="1">
                <a:latin typeface="+mn-lt"/>
              </a:rPr>
              <a:t>ναύπλιος</a:t>
            </a:r>
            <a:endParaRPr lang="el-GR" altLang="el-GR" sz="2400" b="0" dirty="0">
              <a:latin typeface="+mn-lt"/>
            </a:endParaRPr>
          </a:p>
        </p:txBody>
      </p:sp>
      <p:sp>
        <p:nvSpPr>
          <p:cNvPr id="11" name="Text Box 11"/>
          <p:cNvSpPr txBox="1">
            <a:spLocks noChangeArrowheads="1"/>
          </p:cNvSpPr>
          <p:nvPr/>
        </p:nvSpPr>
        <p:spPr bwMode="auto">
          <a:xfrm>
            <a:off x="5962650" y="5607984"/>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pPr>
            <a:r>
              <a:rPr lang="el-GR" altLang="el-GR" sz="2400" b="0" dirty="0" err="1">
                <a:latin typeface="+mn-lt"/>
              </a:rPr>
              <a:t>κύπρις</a:t>
            </a:r>
            <a:endParaRPr lang="el-GR" altLang="el-GR" sz="2400" b="0" dirty="0">
              <a:latin typeface="+mn-lt"/>
            </a:endParaRPr>
          </a:p>
        </p:txBody>
      </p:sp>
      <p:sp>
        <p:nvSpPr>
          <p:cNvPr id="12" name="TextBox 11"/>
          <p:cNvSpPr txBox="1"/>
          <p:nvPr/>
        </p:nvSpPr>
        <p:spPr>
          <a:xfrm>
            <a:off x="4071529" y="5352165"/>
            <a:ext cx="341760" cy="276999"/>
          </a:xfrm>
          <a:prstGeom prst="rect">
            <a:avLst/>
          </a:prstGeom>
          <a:noFill/>
        </p:spPr>
        <p:txBody>
          <a:bodyPr wrap="none" rtlCol="0">
            <a:spAutoFit/>
          </a:bodyPr>
          <a:lstStyle/>
          <a:p>
            <a:r>
              <a:rPr lang="el-GR" sz="1200" dirty="0" smtClean="0">
                <a:solidFill>
                  <a:schemeClr val="bg1"/>
                </a:solidFill>
                <a:latin typeface="+mn-lt"/>
              </a:rPr>
              <a:t>69</a:t>
            </a:r>
            <a:endParaRPr lang="en-US" sz="1200" dirty="0">
              <a:solidFill>
                <a:schemeClr val="bg1"/>
              </a:solidFill>
              <a:latin typeface="+mn-lt"/>
            </a:endParaRPr>
          </a:p>
        </p:txBody>
      </p:sp>
      <p:sp>
        <p:nvSpPr>
          <p:cNvPr id="13" name="TextBox 12"/>
          <p:cNvSpPr txBox="1"/>
          <p:nvPr/>
        </p:nvSpPr>
        <p:spPr>
          <a:xfrm>
            <a:off x="8148793" y="5199140"/>
            <a:ext cx="341760" cy="276999"/>
          </a:xfrm>
          <a:prstGeom prst="rect">
            <a:avLst/>
          </a:prstGeom>
          <a:noFill/>
        </p:spPr>
        <p:txBody>
          <a:bodyPr wrap="none" rtlCol="0">
            <a:spAutoFit/>
          </a:bodyPr>
          <a:lstStyle/>
          <a:p>
            <a:r>
              <a:rPr lang="en-US" sz="1200" dirty="0" smtClean="0">
                <a:solidFill>
                  <a:schemeClr val="bg1"/>
                </a:solidFill>
                <a:latin typeface="+mn-lt"/>
              </a:rPr>
              <a:t>7</a:t>
            </a:r>
            <a:r>
              <a:rPr lang="el-GR" sz="1200" dirty="0" smtClean="0">
                <a:solidFill>
                  <a:schemeClr val="bg1"/>
                </a:solidFill>
                <a:latin typeface="+mn-lt"/>
              </a:rPr>
              <a:t>0</a:t>
            </a:r>
            <a:endParaRPr lang="en-US" sz="1200" dirty="0">
              <a:solidFill>
                <a:schemeClr val="bg1"/>
              </a:solidFill>
              <a:latin typeface="+mn-lt"/>
            </a:endParaRPr>
          </a:p>
        </p:txBody>
      </p:sp>
    </p:spTree>
    <p:extLst>
      <p:ext uri="{BB962C8B-B14F-4D97-AF65-F5344CB8AC3E}">
        <p14:creationId xmlns:p14="http://schemas.microsoft.com/office/powerpoint/2010/main" val="3698253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Τάξη </a:t>
            </a:r>
            <a:r>
              <a:rPr lang="el-GR" dirty="0" err="1" smtClean="0"/>
              <a:t>Ριζοκέφαλα</a:t>
            </a:r>
            <a:r>
              <a:rPr lang="el-GR" dirty="0" smtClean="0"/>
              <a:t> (παρασιτικά)</a:t>
            </a:r>
            <a:r>
              <a:rPr lang="el-GR" sz="4000" dirty="0" smtClean="0"/>
              <a:t/>
            </a:r>
            <a:br>
              <a:rPr lang="el-GR" sz="4000" dirty="0" smtClean="0"/>
            </a:br>
            <a:r>
              <a:rPr lang="el-GR" sz="2800" dirty="0" smtClean="0"/>
              <a:t>Κύκλος ζωής</a:t>
            </a:r>
            <a:endParaRPr lang="el-GR" sz="2800" dirty="0"/>
          </a:p>
        </p:txBody>
      </p:sp>
      <p:pic>
        <p:nvPicPr>
          <p:cNvPr id="9" name="Content Placeholder 8"/>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21957" y="1837026"/>
            <a:ext cx="6700085" cy="4328535"/>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48</a:t>
            </a:fld>
            <a:endParaRPr lang="el-GR" dirty="0"/>
          </a:p>
        </p:txBody>
      </p:sp>
      <p:sp>
        <p:nvSpPr>
          <p:cNvPr id="8" name="TextBox 7"/>
          <p:cNvSpPr txBox="1"/>
          <p:nvPr/>
        </p:nvSpPr>
        <p:spPr>
          <a:xfrm>
            <a:off x="7467600" y="5812707"/>
            <a:ext cx="341760" cy="276999"/>
          </a:xfrm>
          <a:prstGeom prst="rect">
            <a:avLst/>
          </a:prstGeom>
          <a:noFill/>
        </p:spPr>
        <p:txBody>
          <a:bodyPr wrap="none" rtlCol="0">
            <a:spAutoFit/>
          </a:bodyPr>
          <a:lstStyle/>
          <a:p>
            <a:r>
              <a:rPr lang="el-GR" sz="1200" dirty="0" smtClean="0">
                <a:latin typeface="+mn-lt"/>
              </a:rPr>
              <a:t>71</a:t>
            </a:r>
            <a:endParaRPr lang="en-US" sz="1200" dirty="0">
              <a:latin typeface="+mn-lt"/>
            </a:endParaRPr>
          </a:p>
        </p:txBody>
      </p:sp>
    </p:spTree>
    <p:extLst>
      <p:ext uri="{BB962C8B-B14F-4D97-AF65-F5344CB8AC3E}">
        <p14:creationId xmlns:p14="http://schemas.microsoft.com/office/powerpoint/2010/main" val="1039638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l-GR" sz="3600" dirty="0"/>
              <a:t>Αναπαραγωγικός σάκος θηλυκού </a:t>
            </a:r>
            <a:r>
              <a:rPr lang="el-GR" sz="3600" dirty="0" err="1"/>
              <a:t>Ριζοκέφαλου</a:t>
            </a:r>
            <a:r>
              <a:rPr lang="el-GR" sz="3600" dirty="0"/>
              <a:t> στην κοιλιά </a:t>
            </a:r>
            <a:r>
              <a:rPr lang="el-GR" sz="3600" dirty="0" err="1" smtClean="0"/>
              <a:t>Βραχίουρου</a:t>
            </a:r>
            <a:endParaRPr lang="el-GR" dirty="0"/>
          </a:p>
        </p:txBody>
      </p:sp>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524000"/>
            <a:ext cx="7854949" cy="4644287"/>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49</a:t>
            </a:fld>
            <a:endParaRPr lang="el-GR" dirty="0"/>
          </a:p>
        </p:txBody>
      </p:sp>
      <p:sp>
        <p:nvSpPr>
          <p:cNvPr id="7" name="TextBox 6"/>
          <p:cNvSpPr txBox="1"/>
          <p:nvPr/>
        </p:nvSpPr>
        <p:spPr>
          <a:xfrm>
            <a:off x="1475014" y="2849563"/>
            <a:ext cx="341760" cy="276999"/>
          </a:xfrm>
          <a:prstGeom prst="rect">
            <a:avLst/>
          </a:prstGeom>
          <a:noFill/>
        </p:spPr>
        <p:txBody>
          <a:bodyPr wrap="none" rtlCol="0">
            <a:spAutoFit/>
          </a:bodyPr>
          <a:lstStyle/>
          <a:p>
            <a:r>
              <a:rPr lang="en-US" sz="1200" dirty="0" smtClean="0">
                <a:latin typeface="+mn-lt"/>
              </a:rPr>
              <a:t>7</a:t>
            </a:r>
            <a:r>
              <a:rPr lang="el-GR" sz="1200" dirty="0" smtClean="0">
                <a:latin typeface="+mn-lt"/>
              </a:rPr>
              <a:t>2</a:t>
            </a:r>
            <a:endParaRPr lang="en-US" sz="1200" dirty="0">
              <a:latin typeface="+mn-lt"/>
            </a:endParaRPr>
          </a:p>
        </p:txBody>
      </p:sp>
      <p:sp>
        <p:nvSpPr>
          <p:cNvPr id="8" name="TextBox 7"/>
          <p:cNvSpPr txBox="1"/>
          <p:nvPr/>
        </p:nvSpPr>
        <p:spPr>
          <a:xfrm>
            <a:off x="4572000" y="3126562"/>
            <a:ext cx="341760" cy="276999"/>
          </a:xfrm>
          <a:prstGeom prst="rect">
            <a:avLst/>
          </a:prstGeom>
          <a:noFill/>
        </p:spPr>
        <p:txBody>
          <a:bodyPr wrap="none" rtlCol="0">
            <a:spAutoFit/>
          </a:bodyPr>
          <a:lstStyle/>
          <a:p>
            <a:r>
              <a:rPr lang="en-US" sz="1200" dirty="0" smtClean="0">
                <a:latin typeface="+mn-lt"/>
              </a:rPr>
              <a:t>7</a:t>
            </a:r>
            <a:r>
              <a:rPr lang="el-GR" sz="1200" dirty="0" smtClean="0">
                <a:latin typeface="+mn-lt"/>
              </a:rPr>
              <a:t>3</a:t>
            </a:r>
            <a:endParaRPr lang="en-US" sz="1200" dirty="0">
              <a:latin typeface="+mn-lt"/>
            </a:endParaRPr>
          </a:p>
        </p:txBody>
      </p:sp>
      <p:sp>
        <p:nvSpPr>
          <p:cNvPr id="9" name="TextBox 8"/>
          <p:cNvSpPr txBox="1"/>
          <p:nvPr/>
        </p:nvSpPr>
        <p:spPr>
          <a:xfrm>
            <a:off x="8027988" y="2849563"/>
            <a:ext cx="341760" cy="276999"/>
          </a:xfrm>
          <a:prstGeom prst="rect">
            <a:avLst/>
          </a:prstGeom>
          <a:noFill/>
        </p:spPr>
        <p:txBody>
          <a:bodyPr wrap="none" rtlCol="0">
            <a:spAutoFit/>
          </a:bodyPr>
          <a:lstStyle/>
          <a:p>
            <a:r>
              <a:rPr lang="en-US" sz="1200" dirty="0" smtClean="0">
                <a:latin typeface="+mn-lt"/>
              </a:rPr>
              <a:t>7</a:t>
            </a:r>
            <a:r>
              <a:rPr lang="el-GR" sz="1200" dirty="0" smtClean="0">
                <a:latin typeface="+mn-lt"/>
              </a:rPr>
              <a:t>4</a:t>
            </a:r>
            <a:endParaRPr lang="en-US" sz="1200" dirty="0">
              <a:latin typeface="+mn-lt"/>
            </a:endParaRPr>
          </a:p>
        </p:txBody>
      </p:sp>
      <p:sp>
        <p:nvSpPr>
          <p:cNvPr id="10" name="TextBox 9"/>
          <p:cNvSpPr txBox="1"/>
          <p:nvPr/>
        </p:nvSpPr>
        <p:spPr>
          <a:xfrm>
            <a:off x="8175730" y="5292821"/>
            <a:ext cx="341760" cy="276999"/>
          </a:xfrm>
          <a:prstGeom prst="rect">
            <a:avLst/>
          </a:prstGeom>
          <a:noFill/>
        </p:spPr>
        <p:txBody>
          <a:bodyPr wrap="none" rtlCol="0">
            <a:spAutoFit/>
          </a:bodyPr>
          <a:lstStyle/>
          <a:p>
            <a:r>
              <a:rPr lang="en-US" sz="1200" dirty="0" smtClean="0">
                <a:latin typeface="+mn-lt"/>
              </a:rPr>
              <a:t>7</a:t>
            </a:r>
            <a:r>
              <a:rPr lang="el-GR" sz="1200" dirty="0" smtClean="0">
                <a:latin typeface="+mn-lt"/>
              </a:rPr>
              <a:t>5</a:t>
            </a:r>
            <a:endParaRPr lang="en-US" sz="1200" dirty="0">
              <a:latin typeface="+mn-lt"/>
            </a:endParaRPr>
          </a:p>
        </p:txBody>
      </p:sp>
      <p:sp>
        <p:nvSpPr>
          <p:cNvPr id="11" name="TextBox 10"/>
          <p:cNvSpPr txBox="1"/>
          <p:nvPr/>
        </p:nvSpPr>
        <p:spPr>
          <a:xfrm>
            <a:off x="4946417" y="5292821"/>
            <a:ext cx="341760" cy="276999"/>
          </a:xfrm>
          <a:prstGeom prst="rect">
            <a:avLst/>
          </a:prstGeom>
          <a:noFill/>
        </p:spPr>
        <p:txBody>
          <a:bodyPr wrap="none" rtlCol="0">
            <a:spAutoFit/>
          </a:bodyPr>
          <a:lstStyle/>
          <a:p>
            <a:r>
              <a:rPr lang="en-US" sz="1200" dirty="0" smtClean="0">
                <a:latin typeface="+mn-lt"/>
              </a:rPr>
              <a:t>7</a:t>
            </a:r>
            <a:r>
              <a:rPr lang="el-GR" sz="1200" dirty="0" smtClean="0">
                <a:latin typeface="+mn-lt"/>
              </a:rPr>
              <a:t>6</a:t>
            </a:r>
            <a:endParaRPr lang="en-US" sz="1200" dirty="0">
              <a:latin typeface="+mn-lt"/>
            </a:endParaRPr>
          </a:p>
        </p:txBody>
      </p:sp>
      <p:sp>
        <p:nvSpPr>
          <p:cNvPr id="12" name="TextBox 11"/>
          <p:cNvSpPr txBox="1"/>
          <p:nvPr/>
        </p:nvSpPr>
        <p:spPr>
          <a:xfrm>
            <a:off x="1816774" y="5105400"/>
            <a:ext cx="393026" cy="276999"/>
          </a:xfrm>
          <a:prstGeom prst="rect">
            <a:avLst/>
          </a:prstGeom>
          <a:noFill/>
        </p:spPr>
        <p:txBody>
          <a:bodyPr wrap="square" rtlCol="0">
            <a:spAutoFit/>
          </a:bodyPr>
          <a:lstStyle/>
          <a:p>
            <a:r>
              <a:rPr lang="en-US" sz="1200" dirty="0" smtClean="0">
                <a:solidFill>
                  <a:schemeClr val="bg1"/>
                </a:solidFill>
                <a:latin typeface="+mn-lt"/>
              </a:rPr>
              <a:t>7</a:t>
            </a:r>
            <a:r>
              <a:rPr lang="el-GR" sz="1200" dirty="0" smtClean="0">
                <a:solidFill>
                  <a:schemeClr val="bg1"/>
                </a:solidFill>
                <a:latin typeface="+mn-lt"/>
              </a:rPr>
              <a:t>7</a:t>
            </a:r>
            <a:endParaRPr lang="en-US" sz="1200" dirty="0">
              <a:solidFill>
                <a:schemeClr val="bg1"/>
              </a:solidFill>
              <a:latin typeface="+mn-lt"/>
            </a:endParaRPr>
          </a:p>
        </p:txBody>
      </p:sp>
    </p:spTree>
    <p:extLst>
      <p:ext uri="{BB962C8B-B14F-4D97-AF65-F5344CB8AC3E}">
        <p14:creationId xmlns:p14="http://schemas.microsoft.com/office/powerpoint/2010/main" val="167118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Σχέσεις Καρκινοειδών</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3272" y="1371600"/>
            <a:ext cx="5295728" cy="4878262"/>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a:t>
            </a:fld>
            <a:endParaRPr lang="el-GR" dirty="0"/>
          </a:p>
        </p:txBody>
      </p:sp>
      <p:sp>
        <p:nvSpPr>
          <p:cNvPr id="7" name="TextBox 6"/>
          <p:cNvSpPr txBox="1"/>
          <p:nvPr/>
        </p:nvSpPr>
        <p:spPr>
          <a:xfrm>
            <a:off x="6866929" y="5854951"/>
            <a:ext cx="263214" cy="276999"/>
          </a:xfrm>
          <a:prstGeom prst="rect">
            <a:avLst/>
          </a:prstGeom>
          <a:noFill/>
        </p:spPr>
        <p:txBody>
          <a:bodyPr wrap="none" rtlCol="0">
            <a:spAutoFit/>
          </a:bodyPr>
          <a:lstStyle/>
          <a:p>
            <a:r>
              <a:rPr lang="en-US" sz="1200" dirty="0" smtClean="0">
                <a:latin typeface="+mn-lt"/>
              </a:rPr>
              <a:t>3</a:t>
            </a:r>
            <a:endParaRPr lang="en-US" sz="1200" dirty="0">
              <a:latin typeface="+mn-lt"/>
            </a:endParaRPr>
          </a:p>
        </p:txBody>
      </p:sp>
    </p:spTree>
    <p:extLst>
      <p:ext uri="{BB962C8B-B14F-4D97-AF65-F5344CB8AC3E}">
        <p14:creationId xmlns:p14="http://schemas.microsoft.com/office/powerpoint/2010/main" val="165280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Ομοταξία Μαλακόστρακα </a:t>
            </a:r>
            <a:endParaRPr lang="el-GR" dirty="0"/>
          </a:p>
        </p:txBody>
      </p:sp>
      <p:sp>
        <p:nvSpPr>
          <p:cNvPr id="5" name="Content Placeholder 4"/>
          <p:cNvSpPr>
            <a:spLocks noGrp="1"/>
          </p:cNvSpPr>
          <p:nvPr>
            <p:ph idx="1"/>
          </p:nvPr>
        </p:nvSpPr>
        <p:spPr/>
        <p:txBody>
          <a:bodyPr/>
          <a:lstStyle/>
          <a:p>
            <a:pPr>
              <a:defRPr/>
            </a:pPr>
            <a:r>
              <a:rPr lang="el-GR" sz="2800" dirty="0"/>
              <a:t>20000 </a:t>
            </a:r>
            <a:r>
              <a:rPr lang="el-GR" sz="2800" dirty="0" err="1"/>
              <a:t>αρτίγονα</a:t>
            </a:r>
            <a:r>
              <a:rPr lang="el-GR" sz="2800" dirty="0"/>
              <a:t> είδη.</a:t>
            </a:r>
          </a:p>
          <a:p>
            <a:pPr>
              <a:defRPr/>
            </a:pPr>
            <a:r>
              <a:rPr lang="el-GR" sz="2800" dirty="0"/>
              <a:t>Συνήθως οκτώ </a:t>
            </a:r>
            <a:r>
              <a:rPr lang="el-GR" sz="2800" dirty="0" err="1"/>
              <a:t>μεταμερή</a:t>
            </a:r>
            <a:r>
              <a:rPr lang="el-GR" sz="2800" dirty="0"/>
              <a:t> στο θώρακα και έξι στην κοιλιά, </a:t>
            </a:r>
            <a:r>
              <a:rPr lang="el-GR" sz="2800" dirty="0" err="1"/>
              <a:t>τέλσον</a:t>
            </a:r>
            <a:r>
              <a:rPr lang="el-GR" sz="2800" dirty="0"/>
              <a:t>.</a:t>
            </a:r>
          </a:p>
          <a:p>
            <a:pPr>
              <a:defRPr/>
            </a:pPr>
            <a:r>
              <a:rPr lang="el-GR" sz="2800" dirty="0"/>
              <a:t>Όλα τα </a:t>
            </a:r>
            <a:r>
              <a:rPr lang="el-GR" sz="2800" dirty="0" err="1"/>
              <a:t>μεταμερή</a:t>
            </a:r>
            <a:r>
              <a:rPr lang="el-GR" sz="2800" dirty="0"/>
              <a:t> με εξαρτήματα.</a:t>
            </a:r>
          </a:p>
          <a:p>
            <a:pPr>
              <a:defRPr/>
            </a:pPr>
            <a:r>
              <a:rPr lang="el-GR" sz="2800" dirty="0"/>
              <a:t>1-3 γναθικά πόδια.</a:t>
            </a:r>
          </a:p>
          <a:p>
            <a:pPr>
              <a:defRPr/>
            </a:pPr>
            <a:r>
              <a:rPr lang="el-GR" sz="2800" dirty="0"/>
              <a:t>Ο θυρεός καλύπτει το κεφάλι και όλο ή μέρος του θώρακα. Μερικές φορές λείπει.</a:t>
            </a:r>
          </a:p>
          <a:p>
            <a:pPr>
              <a:defRPr/>
            </a:pPr>
            <a:r>
              <a:rPr lang="el-GR" sz="2800" dirty="0"/>
              <a:t>Τα βράγχια είναι μετασχηματισμένα </a:t>
            </a:r>
            <a:r>
              <a:rPr lang="el-GR" sz="2800" dirty="0" err="1"/>
              <a:t>επιπόδια</a:t>
            </a:r>
            <a:r>
              <a:rPr lang="el-GR" sz="2800" dirty="0"/>
              <a:t> στα εξαρτήματα του θώρακα.</a:t>
            </a:r>
          </a:p>
          <a:p>
            <a:endParaRPr lang="el-GR" dirty="0"/>
          </a:p>
        </p:txBody>
      </p:sp>
      <p:sp>
        <p:nvSpPr>
          <p:cNvPr id="2" name="Footer Placeholder 1"/>
          <p:cNvSpPr>
            <a:spLocks noGrp="1"/>
          </p:cNvSpPr>
          <p:nvPr>
            <p:ph type="ftr" sz="quarter" idx="11"/>
          </p:nvPr>
        </p:nvSpPr>
        <p:spPr/>
        <p:txBody>
          <a:bodyPr/>
          <a:lstStyle/>
          <a:p>
            <a:pPr>
              <a:defRPr/>
            </a:pPr>
            <a:r>
              <a:rPr lang="el-GR" smtClean="0"/>
              <a:t>Ενότητα 17. Καρκινοειδή</a:t>
            </a:r>
            <a:endParaRPr lang="el-GR"/>
          </a:p>
        </p:txBody>
      </p:sp>
      <p:sp>
        <p:nvSpPr>
          <p:cNvPr id="3" name="Slide Number Placeholder 2"/>
          <p:cNvSpPr>
            <a:spLocks noGrp="1"/>
          </p:cNvSpPr>
          <p:nvPr>
            <p:ph type="sldNum" sz="quarter" idx="12"/>
          </p:nvPr>
        </p:nvSpPr>
        <p:spPr/>
        <p:txBody>
          <a:bodyPr/>
          <a:lstStyle/>
          <a:p>
            <a:pPr>
              <a:defRPr/>
            </a:pPr>
            <a:fld id="{C764BBEF-78CF-43B3-BCB1-B49041CE270E}" type="slidenum">
              <a:rPr lang="el-GR" smtClean="0"/>
              <a:pPr>
                <a:defRPr/>
              </a:pPr>
              <a:t>50</a:t>
            </a:fld>
            <a:endParaRPr lang="el-GR" dirty="0"/>
          </a:p>
        </p:txBody>
      </p:sp>
    </p:spTree>
    <p:extLst>
      <p:ext uri="{BB962C8B-B14F-4D97-AF65-F5344CB8AC3E}">
        <p14:creationId xmlns:p14="http://schemas.microsoft.com/office/powerpoint/2010/main" val="2062140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4000" dirty="0" smtClean="0"/>
              <a:t>Ομοταξία Μαλακόστρακα</a:t>
            </a:r>
            <a:br>
              <a:rPr lang="el-GR" sz="4000" dirty="0" smtClean="0"/>
            </a:br>
            <a:r>
              <a:rPr lang="el-GR" sz="4000" dirty="0" smtClean="0"/>
              <a:t>Τάξη Ισόποδα</a:t>
            </a:r>
            <a:endParaRPr lang="el-GR" sz="4000" dirty="0"/>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9228" y="2350941"/>
            <a:ext cx="3917072" cy="3101016"/>
          </a:xfrm>
        </p:spPr>
      </p:pic>
      <p:sp>
        <p:nvSpPr>
          <p:cNvPr id="8" name="Content Placeholder 7"/>
          <p:cNvSpPr>
            <a:spLocks noGrp="1"/>
          </p:cNvSpPr>
          <p:nvPr>
            <p:ph sz="half" idx="2"/>
          </p:nvPr>
        </p:nvSpPr>
        <p:spPr>
          <a:xfrm>
            <a:off x="4953000" y="1725780"/>
            <a:ext cx="3886200" cy="4351338"/>
          </a:xfrm>
        </p:spPr>
        <p:txBody>
          <a:bodyPr/>
          <a:lstStyle/>
          <a:p>
            <a:pPr>
              <a:defRPr/>
            </a:pPr>
            <a:r>
              <a:rPr lang="el-GR" sz="2400" dirty="0"/>
              <a:t>Όχι </a:t>
            </a:r>
            <a:r>
              <a:rPr lang="el-GR" sz="2400" dirty="0" smtClean="0"/>
              <a:t>θυρεός.</a:t>
            </a:r>
            <a:endParaRPr lang="el-GR" sz="2400" dirty="0"/>
          </a:p>
          <a:p>
            <a:pPr>
              <a:defRPr/>
            </a:pPr>
            <a:r>
              <a:rPr lang="el-GR" sz="2400" dirty="0" err="1"/>
              <a:t>Ραχοκοιλιακά</a:t>
            </a:r>
            <a:r>
              <a:rPr lang="el-GR" sz="2400" dirty="0"/>
              <a:t> </a:t>
            </a:r>
            <a:r>
              <a:rPr lang="el-GR" sz="2400" dirty="0" smtClean="0"/>
              <a:t>πεπλατυσμένα.</a:t>
            </a:r>
            <a:endParaRPr lang="el-GR" sz="2400" dirty="0"/>
          </a:p>
          <a:p>
            <a:pPr>
              <a:defRPr/>
            </a:pPr>
            <a:r>
              <a:rPr lang="el-GR" sz="2400" dirty="0"/>
              <a:t>Μάτια σύνθετα χωρίς </a:t>
            </a:r>
            <a:r>
              <a:rPr lang="el-GR" sz="2400" dirty="0" smtClean="0"/>
              <a:t>μίσχο.</a:t>
            </a:r>
            <a:endParaRPr lang="el-GR" sz="2400" dirty="0"/>
          </a:p>
          <a:p>
            <a:pPr>
              <a:defRPr/>
            </a:pPr>
            <a:r>
              <a:rPr lang="el-GR" sz="2400" dirty="0"/>
              <a:t>1 ζ. </a:t>
            </a:r>
            <a:r>
              <a:rPr lang="el-GR" sz="2400" dirty="0" err="1"/>
              <a:t>γ.π</a:t>
            </a:r>
            <a:r>
              <a:rPr lang="el-GR" sz="2400" dirty="0"/>
              <a:t>. ενώ τα υπόλοιπα Θ. </a:t>
            </a:r>
            <a:r>
              <a:rPr lang="el-GR" sz="2400" dirty="0" err="1"/>
              <a:t>μονόκλαδα</a:t>
            </a:r>
            <a:r>
              <a:rPr lang="el-GR" sz="2400" dirty="0"/>
              <a:t> και </a:t>
            </a:r>
            <a:r>
              <a:rPr lang="el-GR" sz="2400" dirty="0" smtClean="0"/>
              <a:t>όμοια.</a:t>
            </a:r>
            <a:endParaRPr lang="el-GR" sz="2400" dirty="0"/>
          </a:p>
          <a:p>
            <a:pPr>
              <a:defRPr/>
            </a:pPr>
            <a:r>
              <a:rPr lang="el-GR" sz="2400" dirty="0"/>
              <a:t>Κοιλιακά με βράγχια ή </a:t>
            </a:r>
            <a:r>
              <a:rPr lang="el-GR" sz="2400" dirty="0" err="1"/>
              <a:t>ψευδοτραχείες</a:t>
            </a:r>
            <a:r>
              <a:rPr lang="el-GR" sz="2400" dirty="0"/>
              <a:t>, </a:t>
            </a:r>
            <a:r>
              <a:rPr lang="el-GR" sz="2400" dirty="0" err="1" smtClean="0"/>
              <a:t>ουροπόδια</a:t>
            </a:r>
            <a:r>
              <a:rPr lang="el-GR" sz="2400" dirty="0" smtClean="0"/>
              <a:t>.</a:t>
            </a:r>
            <a:endParaRPr lang="el-GR" sz="2400" dirty="0"/>
          </a:p>
          <a:p>
            <a:pPr>
              <a:defRPr/>
            </a:pPr>
            <a:r>
              <a:rPr lang="el-GR" sz="2400" dirty="0"/>
              <a:t>+ ξηρά (υγρασία</a:t>
            </a:r>
            <a:r>
              <a:rPr lang="el-GR" sz="2400" dirty="0" smtClean="0"/>
              <a:t>).</a:t>
            </a:r>
            <a:endParaRPr lang="el-GR" sz="2400" dirty="0"/>
          </a:p>
          <a:p>
            <a:endParaRPr lang="el-GR" sz="24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51</a:t>
            </a:fld>
            <a:endParaRPr lang="el-GR" dirty="0"/>
          </a:p>
        </p:txBody>
      </p:sp>
      <p:sp>
        <p:nvSpPr>
          <p:cNvPr id="7" name="TextBox 6"/>
          <p:cNvSpPr txBox="1"/>
          <p:nvPr/>
        </p:nvSpPr>
        <p:spPr>
          <a:xfrm>
            <a:off x="4380635" y="4800600"/>
            <a:ext cx="341760" cy="276999"/>
          </a:xfrm>
          <a:prstGeom prst="rect">
            <a:avLst/>
          </a:prstGeom>
          <a:noFill/>
        </p:spPr>
        <p:txBody>
          <a:bodyPr wrap="none" rtlCol="0">
            <a:spAutoFit/>
          </a:bodyPr>
          <a:lstStyle/>
          <a:p>
            <a:r>
              <a:rPr lang="el-GR" sz="1200" dirty="0" smtClean="0">
                <a:solidFill>
                  <a:schemeClr val="bg1"/>
                </a:solidFill>
                <a:latin typeface="+mn-lt"/>
              </a:rPr>
              <a:t>78</a:t>
            </a:r>
            <a:endParaRPr lang="en-US" sz="1200" dirty="0">
              <a:solidFill>
                <a:schemeClr val="bg1"/>
              </a:solidFill>
              <a:latin typeface="+mn-lt"/>
            </a:endParaRPr>
          </a:p>
        </p:txBody>
      </p:sp>
    </p:spTree>
    <p:extLst>
      <p:ext uri="{BB962C8B-B14F-4D97-AF65-F5344CB8AC3E}">
        <p14:creationId xmlns:p14="http://schemas.microsoft.com/office/powerpoint/2010/main" val="3430551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Θαλάσσιο Ισόποδο</a:t>
            </a:r>
            <a:endParaRPr lang="el-GR"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9393" y="1508314"/>
            <a:ext cx="5345213" cy="4351338"/>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52</a:t>
            </a:fld>
            <a:endParaRPr lang="el-GR" dirty="0"/>
          </a:p>
        </p:txBody>
      </p:sp>
      <p:sp>
        <p:nvSpPr>
          <p:cNvPr id="8" name="TextBox 7"/>
          <p:cNvSpPr txBox="1"/>
          <p:nvPr/>
        </p:nvSpPr>
        <p:spPr>
          <a:xfrm>
            <a:off x="6902846" y="5486400"/>
            <a:ext cx="341760" cy="276999"/>
          </a:xfrm>
          <a:prstGeom prst="rect">
            <a:avLst/>
          </a:prstGeom>
          <a:noFill/>
        </p:spPr>
        <p:txBody>
          <a:bodyPr wrap="none" rtlCol="0">
            <a:spAutoFit/>
          </a:bodyPr>
          <a:lstStyle/>
          <a:p>
            <a:r>
              <a:rPr lang="el-GR" sz="1200" dirty="0" smtClean="0">
                <a:solidFill>
                  <a:schemeClr val="bg1"/>
                </a:solidFill>
                <a:latin typeface="+mn-lt"/>
              </a:rPr>
              <a:t>79</a:t>
            </a:r>
            <a:endParaRPr lang="en-US" sz="1200" dirty="0">
              <a:solidFill>
                <a:schemeClr val="bg1"/>
              </a:solidFill>
              <a:latin typeface="+mn-lt"/>
            </a:endParaRPr>
          </a:p>
        </p:txBody>
      </p:sp>
    </p:spTree>
    <p:extLst>
      <p:ext uri="{BB962C8B-B14F-4D97-AF65-F5344CB8AC3E}">
        <p14:creationId xmlns:p14="http://schemas.microsoft.com/office/powerpoint/2010/main" val="2258576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Ισόποδο του γλυκού νερού</a:t>
            </a:r>
            <a:endParaRPr lang="el-GR" dirty="0"/>
          </a:p>
        </p:txBody>
      </p:sp>
      <p:pic>
        <p:nvPicPr>
          <p:cNvPr id="3" name="Θέση περιεχομένου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7178" y="1614471"/>
            <a:ext cx="6664772" cy="4445403"/>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53</a:t>
            </a:fld>
            <a:endParaRPr lang="el-GR" dirty="0"/>
          </a:p>
        </p:txBody>
      </p:sp>
      <p:sp>
        <p:nvSpPr>
          <p:cNvPr id="8" name="TextBox 7"/>
          <p:cNvSpPr txBox="1"/>
          <p:nvPr/>
        </p:nvSpPr>
        <p:spPr>
          <a:xfrm>
            <a:off x="7589390" y="5638800"/>
            <a:ext cx="341760" cy="276999"/>
          </a:xfrm>
          <a:prstGeom prst="rect">
            <a:avLst/>
          </a:prstGeom>
          <a:noFill/>
        </p:spPr>
        <p:txBody>
          <a:bodyPr wrap="none" rtlCol="0">
            <a:spAutoFit/>
          </a:bodyPr>
          <a:lstStyle/>
          <a:p>
            <a:r>
              <a:rPr lang="el-GR" sz="1200" dirty="0" smtClean="0">
                <a:solidFill>
                  <a:schemeClr val="bg1"/>
                </a:solidFill>
                <a:latin typeface="+mn-lt"/>
              </a:rPr>
              <a:t>80</a:t>
            </a:r>
            <a:endParaRPr lang="en-US" sz="1200" dirty="0">
              <a:solidFill>
                <a:schemeClr val="bg1"/>
              </a:solidFill>
              <a:latin typeface="+mn-lt"/>
            </a:endParaRPr>
          </a:p>
        </p:txBody>
      </p:sp>
    </p:spTree>
    <p:extLst>
      <p:ext uri="{BB962C8B-B14F-4D97-AF65-F5344CB8AC3E}">
        <p14:creationId xmlns:p14="http://schemas.microsoft.com/office/powerpoint/2010/main" val="4283838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Παρασιτικά Ισόποδα</a:t>
            </a:r>
            <a:endParaRPr lang="el-GR"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7225" y="1981200"/>
            <a:ext cx="3886200" cy="2941997"/>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67116" y="2425763"/>
            <a:ext cx="3210268" cy="3151062"/>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54</a:t>
            </a:fld>
            <a:endParaRPr lang="el-GR" dirty="0"/>
          </a:p>
        </p:txBody>
      </p:sp>
      <p:sp>
        <p:nvSpPr>
          <p:cNvPr id="7" name="TextBox 6"/>
          <p:cNvSpPr txBox="1"/>
          <p:nvPr/>
        </p:nvSpPr>
        <p:spPr>
          <a:xfrm>
            <a:off x="4038600" y="4343400"/>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1</a:t>
            </a:r>
            <a:endParaRPr lang="en-US" sz="1200" dirty="0">
              <a:solidFill>
                <a:schemeClr val="bg1"/>
              </a:solidFill>
              <a:latin typeface="+mn-lt"/>
            </a:endParaRPr>
          </a:p>
        </p:txBody>
      </p:sp>
      <p:sp>
        <p:nvSpPr>
          <p:cNvPr id="8" name="TextBox 7"/>
          <p:cNvSpPr txBox="1"/>
          <p:nvPr/>
        </p:nvSpPr>
        <p:spPr>
          <a:xfrm>
            <a:off x="7824943" y="5224275"/>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2</a:t>
            </a:r>
            <a:endParaRPr lang="en-US" sz="1200" dirty="0">
              <a:solidFill>
                <a:schemeClr val="bg1"/>
              </a:solidFill>
              <a:latin typeface="+mn-lt"/>
            </a:endParaRPr>
          </a:p>
        </p:txBody>
      </p:sp>
    </p:spTree>
    <p:extLst>
      <p:ext uri="{BB962C8B-B14F-4D97-AF65-F5344CB8AC3E}">
        <p14:creationId xmlns:p14="http://schemas.microsoft.com/office/powerpoint/2010/main" val="3096318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4000" dirty="0" smtClean="0"/>
              <a:t>Ομοταξία Μαλακόστρακα</a:t>
            </a:r>
            <a:br>
              <a:rPr lang="el-GR" sz="4000" dirty="0" smtClean="0"/>
            </a:br>
            <a:r>
              <a:rPr lang="el-GR" sz="4000" dirty="0" smtClean="0"/>
              <a:t>Τάξη </a:t>
            </a:r>
            <a:r>
              <a:rPr lang="el-GR" sz="4000" dirty="0" err="1" smtClean="0"/>
              <a:t>Αμφίποδα</a:t>
            </a:r>
            <a:endParaRPr lang="el-GR" sz="4000" dirty="0"/>
          </a:p>
        </p:txBody>
      </p:sp>
      <p:pic>
        <p:nvPicPr>
          <p:cNvPr id="9" name="Content Placeholder 8"/>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49" y="2362200"/>
            <a:ext cx="4314117" cy="2982367"/>
          </a:xfrm>
        </p:spPr>
      </p:pic>
      <p:sp>
        <p:nvSpPr>
          <p:cNvPr id="3" name="Content Placeholder 2"/>
          <p:cNvSpPr>
            <a:spLocks noGrp="1"/>
          </p:cNvSpPr>
          <p:nvPr>
            <p:ph sz="half" idx="2"/>
          </p:nvPr>
        </p:nvSpPr>
        <p:spPr>
          <a:xfrm>
            <a:off x="4953000" y="1898984"/>
            <a:ext cx="3886200" cy="4351338"/>
          </a:xfrm>
        </p:spPr>
        <p:txBody>
          <a:bodyPr/>
          <a:lstStyle/>
          <a:p>
            <a:pPr>
              <a:defRPr/>
            </a:pPr>
            <a:r>
              <a:rPr lang="el-GR" sz="2400" dirty="0"/>
              <a:t>Όχι </a:t>
            </a:r>
            <a:r>
              <a:rPr lang="el-GR" sz="2400" dirty="0" smtClean="0"/>
              <a:t>θυρεός.</a:t>
            </a:r>
            <a:endParaRPr lang="el-GR" sz="2400" dirty="0"/>
          </a:p>
          <a:p>
            <a:pPr>
              <a:defRPr/>
            </a:pPr>
            <a:r>
              <a:rPr lang="el-GR" sz="2400" dirty="0"/>
              <a:t>Μάτια σύνθετα χωρίς </a:t>
            </a:r>
            <a:r>
              <a:rPr lang="el-GR" sz="2400" dirty="0" smtClean="0"/>
              <a:t>μίσχο.</a:t>
            </a:r>
            <a:endParaRPr lang="el-GR" sz="2400" dirty="0"/>
          </a:p>
          <a:p>
            <a:pPr>
              <a:defRPr/>
            </a:pPr>
            <a:r>
              <a:rPr lang="el-GR" sz="2400" dirty="0"/>
              <a:t>πλευρικά </a:t>
            </a:r>
            <a:r>
              <a:rPr lang="el-GR" sz="2400" dirty="0" smtClean="0"/>
              <a:t>πεπλατυσμένα.</a:t>
            </a:r>
            <a:endParaRPr lang="el-GR" sz="2400" dirty="0"/>
          </a:p>
          <a:p>
            <a:pPr>
              <a:defRPr/>
            </a:pPr>
            <a:r>
              <a:rPr lang="el-GR" sz="2400" dirty="0"/>
              <a:t>1 ζ. </a:t>
            </a:r>
            <a:r>
              <a:rPr lang="el-GR" sz="2400" dirty="0" err="1"/>
              <a:t>γ.π</a:t>
            </a:r>
            <a:r>
              <a:rPr lang="el-GR" sz="2400" dirty="0"/>
              <a:t>., 2ο &amp; 3ο </a:t>
            </a:r>
            <a:r>
              <a:rPr lang="el-GR" sz="2400" dirty="0" err="1"/>
              <a:t>συλληπτήρια</a:t>
            </a:r>
            <a:r>
              <a:rPr lang="el-GR" sz="2400" dirty="0"/>
              <a:t>, ενώ τα υπόλοιπα Θ. </a:t>
            </a:r>
            <a:r>
              <a:rPr lang="el-GR" sz="2400" dirty="0" err="1"/>
              <a:t>μονοσχιδή</a:t>
            </a:r>
            <a:r>
              <a:rPr lang="el-GR" sz="2400" dirty="0"/>
              <a:t> με </a:t>
            </a:r>
            <a:r>
              <a:rPr lang="el-GR" sz="2400" dirty="0" smtClean="0"/>
              <a:t>βράγχια.</a:t>
            </a:r>
            <a:endParaRPr lang="el-GR" sz="2400" dirty="0"/>
          </a:p>
          <a:p>
            <a:pPr>
              <a:defRPr/>
            </a:pPr>
            <a:r>
              <a:rPr lang="el-GR" sz="2400" dirty="0"/>
              <a:t>Κοιλιακά εξαρτήματα σε ομάδες (κολύμβηση, άλματα</a:t>
            </a:r>
            <a:r>
              <a:rPr lang="el-GR" sz="2400" dirty="0" smtClean="0"/>
              <a:t>).</a:t>
            </a:r>
            <a:endParaRPr lang="el-GR" sz="2400" dirty="0"/>
          </a:p>
          <a:p>
            <a:endParaRPr lang="el-GR"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55</a:t>
            </a:fld>
            <a:endParaRPr lang="el-GR" dirty="0"/>
          </a:p>
        </p:txBody>
      </p:sp>
      <p:sp>
        <p:nvSpPr>
          <p:cNvPr id="8" name="TextBox 7"/>
          <p:cNvSpPr txBox="1"/>
          <p:nvPr/>
        </p:nvSpPr>
        <p:spPr>
          <a:xfrm>
            <a:off x="4439254" y="4800600"/>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3</a:t>
            </a:r>
            <a:endParaRPr lang="en-US" sz="1200" dirty="0">
              <a:solidFill>
                <a:schemeClr val="bg1"/>
              </a:solidFill>
              <a:latin typeface="+mn-lt"/>
            </a:endParaRPr>
          </a:p>
        </p:txBody>
      </p:sp>
    </p:spTree>
    <p:extLst>
      <p:ext uri="{BB962C8B-B14F-4D97-AF65-F5344CB8AC3E}">
        <p14:creationId xmlns:p14="http://schemas.microsoft.com/office/powerpoint/2010/main" val="1078153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sz="quarter"/>
          </p:nvPr>
        </p:nvSpPr>
        <p:spPr/>
        <p:txBody>
          <a:bodyPr/>
          <a:lstStyle/>
          <a:p>
            <a:r>
              <a:rPr lang="el-GR" dirty="0" smtClean="0"/>
              <a:t>Μορφές </a:t>
            </a:r>
            <a:r>
              <a:rPr lang="el-GR" dirty="0" err="1" smtClean="0"/>
              <a:t>Αμφιπόδων</a:t>
            </a:r>
            <a:endParaRPr lang="el-GR" dirty="0"/>
          </a:p>
        </p:txBody>
      </p:sp>
      <p:pic>
        <p:nvPicPr>
          <p:cNvPr id="11" name="Content Placeholder 10"/>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04800" y="2633081"/>
            <a:ext cx="3180255" cy="2381594"/>
          </a:xfrm>
        </p:spPr>
      </p:pic>
      <p:pic>
        <p:nvPicPr>
          <p:cNvPr id="12" name="Content Placeholder 11"/>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3733800" y="2461539"/>
            <a:ext cx="2158063" cy="3128722"/>
          </a:xfrm>
        </p:spPr>
      </p:pic>
      <p:pic>
        <p:nvPicPr>
          <p:cNvPr id="13" name="Content Placeholder 1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6169183" y="2556471"/>
            <a:ext cx="2520356" cy="2238712"/>
          </a:xfrm>
        </p:spPr>
      </p:pic>
      <p:sp>
        <p:nvSpPr>
          <p:cNvPr id="5" name="Footer Placeholder 4"/>
          <p:cNvSpPr>
            <a:spLocks noGrp="1"/>
          </p:cNvSpPr>
          <p:nvPr>
            <p:ph type="ftr" sz="quarter" idx="10"/>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1"/>
          </p:nvPr>
        </p:nvSpPr>
        <p:spPr/>
        <p:txBody>
          <a:bodyPr/>
          <a:lstStyle/>
          <a:p>
            <a:pPr>
              <a:defRPr/>
            </a:pPr>
            <a:fld id="{37B0DF7E-797F-4D1F-8858-5ACC64B11632}" type="slidenum">
              <a:rPr lang="el-GR" smtClean="0"/>
              <a:pPr>
                <a:defRPr/>
              </a:pPr>
              <a:t>56</a:t>
            </a:fld>
            <a:endParaRPr lang="el-GR" dirty="0"/>
          </a:p>
        </p:txBody>
      </p:sp>
      <p:sp>
        <p:nvSpPr>
          <p:cNvPr id="8" name="TextBox 7"/>
          <p:cNvSpPr txBox="1"/>
          <p:nvPr/>
        </p:nvSpPr>
        <p:spPr>
          <a:xfrm>
            <a:off x="3048000" y="4438345"/>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4</a:t>
            </a:r>
            <a:endParaRPr lang="en-US" sz="1200" dirty="0">
              <a:solidFill>
                <a:schemeClr val="bg1"/>
              </a:solidFill>
              <a:latin typeface="+mn-lt"/>
            </a:endParaRPr>
          </a:p>
        </p:txBody>
      </p:sp>
      <p:sp>
        <p:nvSpPr>
          <p:cNvPr id="9" name="TextBox 8"/>
          <p:cNvSpPr txBox="1"/>
          <p:nvPr/>
        </p:nvSpPr>
        <p:spPr>
          <a:xfrm>
            <a:off x="5550103" y="4862301"/>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5</a:t>
            </a:r>
            <a:endParaRPr lang="en-US" sz="1200" dirty="0">
              <a:solidFill>
                <a:schemeClr val="bg1"/>
              </a:solidFill>
              <a:latin typeface="+mn-lt"/>
            </a:endParaRPr>
          </a:p>
        </p:txBody>
      </p:sp>
      <p:sp>
        <p:nvSpPr>
          <p:cNvPr id="10" name="TextBox 9"/>
          <p:cNvSpPr txBox="1"/>
          <p:nvPr/>
        </p:nvSpPr>
        <p:spPr>
          <a:xfrm>
            <a:off x="8296729" y="4222460"/>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6</a:t>
            </a:r>
            <a:endParaRPr lang="en-US" sz="1200" dirty="0">
              <a:solidFill>
                <a:schemeClr val="bg1"/>
              </a:solidFill>
              <a:latin typeface="+mn-lt"/>
            </a:endParaRPr>
          </a:p>
        </p:txBody>
      </p:sp>
    </p:spTree>
    <p:extLst>
      <p:ext uri="{BB962C8B-B14F-4D97-AF65-F5344CB8AC3E}">
        <p14:creationId xmlns:p14="http://schemas.microsoft.com/office/powerpoint/2010/main" val="804819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sz="4000" dirty="0" smtClean="0"/>
              <a:t>Ομοταξία Μαλακόστρακα</a:t>
            </a:r>
            <a:br>
              <a:rPr lang="el-GR" sz="4000" dirty="0" smtClean="0"/>
            </a:br>
            <a:r>
              <a:rPr lang="el-GR" sz="4000" dirty="0" smtClean="0"/>
              <a:t>Τάξη </a:t>
            </a:r>
            <a:r>
              <a:rPr lang="el-GR" sz="4000" dirty="0" err="1" smtClean="0"/>
              <a:t>Ευφαυσεώδη</a:t>
            </a:r>
            <a:endParaRPr lang="el-GR" sz="4000"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4062" y="2286000"/>
            <a:ext cx="3886200" cy="2546955"/>
          </a:xfrm>
        </p:spPr>
      </p:pic>
      <p:sp>
        <p:nvSpPr>
          <p:cNvPr id="3" name="Content Placeholder 2"/>
          <p:cNvSpPr>
            <a:spLocks noGrp="1"/>
          </p:cNvSpPr>
          <p:nvPr>
            <p:ph sz="half" idx="2"/>
          </p:nvPr>
        </p:nvSpPr>
        <p:spPr/>
        <p:txBody>
          <a:bodyPr/>
          <a:lstStyle/>
          <a:p>
            <a:pPr>
              <a:defRPr/>
            </a:pPr>
            <a:r>
              <a:rPr lang="el-GR" sz="2800" dirty="0"/>
              <a:t>90 </a:t>
            </a:r>
            <a:r>
              <a:rPr lang="el-GR" sz="2800" dirty="0" smtClean="0"/>
              <a:t>είδη.</a:t>
            </a:r>
            <a:endParaRPr lang="el-GR" sz="2800" dirty="0"/>
          </a:p>
          <a:p>
            <a:pPr>
              <a:defRPr/>
            </a:pPr>
            <a:r>
              <a:rPr lang="el-GR" sz="2800" dirty="0"/>
              <a:t>Θυρεός καλύπτει </a:t>
            </a:r>
            <a:r>
              <a:rPr lang="el-GR" sz="2800" dirty="0" err="1"/>
              <a:t>κεφάλι+θώρακα</a:t>
            </a:r>
            <a:r>
              <a:rPr lang="el-GR" sz="2800" dirty="0"/>
              <a:t> όμως δεν καλύπτει τα </a:t>
            </a:r>
            <a:r>
              <a:rPr lang="el-GR" sz="2800" dirty="0" smtClean="0"/>
              <a:t>βράγχια.</a:t>
            </a:r>
            <a:endParaRPr lang="el-GR" sz="2800" dirty="0"/>
          </a:p>
          <a:p>
            <a:pPr>
              <a:defRPr/>
            </a:pPr>
            <a:r>
              <a:rPr lang="el-GR" sz="2800" dirty="0"/>
              <a:t>Όλα τα θ. εξαρτήματα </a:t>
            </a:r>
            <a:r>
              <a:rPr lang="el-GR" sz="2800" dirty="0" err="1"/>
              <a:t>δίκλαδα</a:t>
            </a:r>
            <a:r>
              <a:rPr lang="el-GR" sz="2800" dirty="0"/>
              <a:t> και </a:t>
            </a:r>
            <a:r>
              <a:rPr lang="el-GR" sz="2800" dirty="0" smtClean="0"/>
              <a:t>όμοια.</a:t>
            </a:r>
            <a:endParaRPr lang="el-GR" sz="2800" dirty="0"/>
          </a:p>
          <a:p>
            <a:pPr>
              <a:defRPr/>
            </a:pPr>
            <a:r>
              <a:rPr lang="el-GR" sz="2800" dirty="0"/>
              <a:t>Φωτοφόρα </a:t>
            </a:r>
            <a:r>
              <a:rPr lang="el-GR" sz="2800" dirty="0" smtClean="0"/>
              <a:t>όργανα.</a:t>
            </a:r>
            <a:endParaRPr lang="el-GR" sz="2800" dirty="0"/>
          </a:p>
          <a:p>
            <a:endParaRPr lang="el-GR"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57</a:t>
            </a:fld>
            <a:endParaRPr lang="el-GR" dirty="0"/>
          </a:p>
        </p:txBody>
      </p:sp>
      <p:sp>
        <p:nvSpPr>
          <p:cNvPr id="9" name="Rectangle 10"/>
          <p:cNvSpPr>
            <a:spLocks noChangeArrowheads="1"/>
          </p:cNvSpPr>
          <p:nvPr/>
        </p:nvSpPr>
        <p:spPr bwMode="auto">
          <a:xfrm>
            <a:off x="2257926" y="4966413"/>
            <a:ext cx="7384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buFontTx/>
              <a:buNone/>
            </a:pPr>
            <a:r>
              <a:rPr lang="el-GR" altLang="el-GR" sz="2000" b="0" dirty="0">
                <a:latin typeface="+mn-lt"/>
              </a:rPr>
              <a:t>(</a:t>
            </a:r>
            <a:r>
              <a:rPr lang="en-US" altLang="el-GR" sz="2000" b="0" dirty="0">
                <a:latin typeface="+mn-lt"/>
              </a:rPr>
              <a:t>Krill)</a:t>
            </a:r>
            <a:endParaRPr lang="el-GR" altLang="el-GR" sz="2000" b="0" dirty="0">
              <a:latin typeface="+mn-lt"/>
            </a:endParaRPr>
          </a:p>
        </p:txBody>
      </p:sp>
      <p:sp>
        <p:nvSpPr>
          <p:cNvPr id="10" name="TextBox 9"/>
          <p:cNvSpPr txBox="1"/>
          <p:nvPr/>
        </p:nvSpPr>
        <p:spPr>
          <a:xfrm>
            <a:off x="4170709" y="4419600"/>
            <a:ext cx="341760" cy="276999"/>
          </a:xfrm>
          <a:prstGeom prst="rect">
            <a:avLst/>
          </a:prstGeom>
          <a:noFill/>
        </p:spPr>
        <p:txBody>
          <a:bodyPr wrap="none" rtlCol="0">
            <a:spAutoFit/>
          </a:bodyPr>
          <a:lstStyle/>
          <a:p>
            <a:r>
              <a:rPr lang="en-US" sz="1200" dirty="0" smtClean="0">
                <a:solidFill>
                  <a:schemeClr val="bg1"/>
                </a:solidFill>
                <a:latin typeface="+mn-lt"/>
              </a:rPr>
              <a:t>8</a:t>
            </a:r>
            <a:r>
              <a:rPr lang="el-GR" sz="1200" dirty="0" smtClean="0">
                <a:solidFill>
                  <a:schemeClr val="bg1"/>
                </a:solidFill>
                <a:latin typeface="+mn-lt"/>
              </a:rPr>
              <a:t>7</a:t>
            </a:r>
            <a:endParaRPr lang="en-US" sz="1200" dirty="0">
              <a:solidFill>
                <a:schemeClr val="bg1"/>
              </a:solidFill>
              <a:latin typeface="+mn-lt"/>
            </a:endParaRPr>
          </a:p>
        </p:txBody>
      </p:sp>
    </p:spTree>
    <p:extLst>
      <p:ext uri="{BB962C8B-B14F-4D97-AF65-F5344CB8AC3E}">
        <p14:creationId xmlns:p14="http://schemas.microsoft.com/office/powerpoint/2010/main" val="198537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i="1" dirty="0" err="1" smtClean="0"/>
              <a:t>Meganyctiphanes</a:t>
            </a:r>
            <a:r>
              <a:rPr lang="en-US" sz="4000" dirty="0" smtClean="0"/>
              <a:t>, </a:t>
            </a:r>
            <a:r>
              <a:rPr lang="el-GR" sz="4000" dirty="0" smtClean="0"/>
              <a:t/>
            </a:r>
            <a:br>
              <a:rPr lang="el-GR" sz="4000" dirty="0" smtClean="0"/>
            </a:br>
            <a:r>
              <a:rPr lang="el-GR" sz="4000" dirty="0" smtClean="0"/>
              <a:t>το «βόρειο </a:t>
            </a:r>
            <a:r>
              <a:rPr lang="en-US" sz="4000" dirty="0" smtClean="0"/>
              <a:t>krill</a:t>
            </a:r>
            <a:r>
              <a:rPr lang="el-GR" sz="4000" dirty="0" smtClean="0"/>
              <a:t>»</a:t>
            </a:r>
            <a:endParaRPr lang="el-GR" sz="40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270805"/>
            <a:ext cx="7886700" cy="3380014"/>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dirty="0"/>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58</a:t>
            </a:fld>
            <a:endParaRPr lang="el-GR" dirty="0"/>
          </a:p>
        </p:txBody>
      </p:sp>
      <p:sp>
        <p:nvSpPr>
          <p:cNvPr id="8" name="TextBox 7"/>
          <p:cNvSpPr txBox="1"/>
          <p:nvPr/>
        </p:nvSpPr>
        <p:spPr>
          <a:xfrm>
            <a:off x="8022167" y="5348420"/>
            <a:ext cx="341760" cy="276999"/>
          </a:xfrm>
          <a:prstGeom prst="rect">
            <a:avLst/>
          </a:prstGeom>
          <a:noFill/>
        </p:spPr>
        <p:txBody>
          <a:bodyPr wrap="none" rtlCol="0">
            <a:spAutoFit/>
          </a:bodyPr>
          <a:lstStyle/>
          <a:p>
            <a:r>
              <a:rPr lang="el-GR" sz="1200" dirty="0" smtClean="0">
                <a:solidFill>
                  <a:schemeClr val="bg1"/>
                </a:solidFill>
                <a:latin typeface="+mn-lt"/>
              </a:rPr>
              <a:t>88</a:t>
            </a:r>
            <a:endParaRPr lang="en-US" sz="1200" dirty="0">
              <a:solidFill>
                <a:schemeClr val="bg1"/>
              </a:solidFill>
              <a:latin typeface="+mn-lt"/>
            </a:endParaRPr>
          </a:p>
        </p:txBody>
      </p:sp>
    </p:spTree>
    <p:extLst>
      <p:ext uri="{BB962C8B-B14F-4D97-AF65-F5344CB8AC3E}">
        <p14:creationId xmlns:p14="http://schemas.microsoft.com/office/powerpoint/2010/main" val="1796110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err="1" smtClean="0"/>
              <a:t>Ευφαυσεώδη</a:t>
            </a:r>
            <a:r>
              <a:rPr lang="el-GR" dirty="0" smtClean="0"/>
              <a:t/>
            </a:r>
            <a:br>
              <a:rPr lang="el-GR" dirty="0" smtClean="0"/>
            </a:br>
            <a:r>
              <a:rPr lang="el-GR" sz="2800" dirty="0" smtClean="0"/>
              <a:t>(διηθητική συσκευή)</a:t>
            </a:r>
            <a:endParaRPr lang="el-GR" sz="2800"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4800" y="1943894"/>
            <a:ext cx="6494400" cy="4114800"/>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B5F80957-5D18-46C5-9C10-454629E704FF}" type="slidenum">
              <a:rPr lang="el-GR" smtClean="0"/>
              <a:pPr>
                <a:defRPr/>
              </a:pPr>
              <a:t>59</a:t>
            </a:fld>
            <a:endParaRPr lang="el-GR" dirty="0"/>
          </a:p>
        </p:txBody>
      </p:sp>
      <p:sp>
        <p:nvSpPr>
          <p:cNvPr id="7" name="TextBox 6"/>
          <p:cNvSpPr txBox="1"/>
          <p:nvPr/>
        </p:nvSpPr>
        <p:spPr>
          <a:xfrm>
            <a:off x="7162800" y="5742801"/>
            <a:ext cx="341760" cy="276999"/>
          </a:xfrm>
          <a:prstGeom prst="rect">
            <a:avLst/>
          </a:prstGeom>
          <a:noFill/>
        </p:spPr>
        <p:txBody>
          <a:bodyPr wrap="none" rtlCol="0">
            <a:spAutoFit/>
          </a:bodyPr>
          <a:lstStyle/>
          <a:p>
            <a:r>
              <a:rPr lang="el-GR" sz="1200" dirty="0" smtClean="0">
                <a:latin typeface="+mn-lt"/>
              </a:rPr>
              <a:t>89</a:t>
            </a:r>
            <a:endParaRPr lang="en-US" sz="1200" dirty="0">
              <a:latin typeface="+mn-lt"/>
            </a:endParaRPr>
          </a:p>
        </p:txBody>
      </p:sp>
    </p:spTree>
    <p:extLst>
      <p:ext uri="{BB962C8B-B14F-4D97-AF65-F5344CB8AC3E}">
        <p14:creationId xmlns:p14="http://schemas.microsoft.com/office/powerpoint/2010/main" val="253955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Χαρακτηριστικά Καρκινοειδών</a:t>
            </a:r>
          </a:p>
        </p:txBody>
      </p:sp>
      <p:sp>
        <p:nvSpPr>
          <p:cNvPr id="2" name="Content Placeholder 1"/>
          <p:cNvSpPr>
            <a:spLocks noGrp="1"/>
          </p:cNvSpPr>
          <p:nvPr>
            <p:ph idx="1"/>
          </p:nvPr>
        </p:nvSpPr>
        <p:spPr/>
        <p:txBody>
          <a:bodyPr/>
          <a:lstStyle/>
          <a:p>
            <a:pPr>
              <a:defRPr/>
            </a:pPr>
            <a:r>
              <a:rPr lang="el-GR" sz="2800" dirty="0"/>
              <a:t>Δύο ζεύγη </a:t>
            </a:r>
            <a:r>
              <a:rPr lang="el-GR" sz="2800" dirty="0" smtClean="0"/>
              <a:t>κεραιών.</a:t>
            </a:r>
            <a:endParaRPr lang="el-GR" sz="2800" dirty="0"/>
          </a:p>
          <a:p>
            <a:pPr>
              <a:defRPr/>
            </a:pPr>
            <a:r>
              <a:rPr lang="el-GR" sz="2800" dirty="0"/>
              <a:t>1 ζεύγος άνω γνάθων, κάτω </a:t>
            </a:r>
            <a:r>
              <a:rPr lang="el-GR" sz="2800" dirty="0" smtClean="0"/>
              <a:t>γνάθοι.</a:t>
            </a:r>
            <a:endParaRPr lang="el-GR" sz="2800" dirty="0"/>
          </a:p>
          <a:p>
            <a:pPr>
              <a:defRPr/>
            </a:pPr>
            <a:r>
              <a:rPr lang="el-GR" sz="2800" dirty="0" err="1"/>
              <a:t>Δίκλαδα</a:t>
            </a:r>
            <a:r>
              <a:rPr lang="el-GR" sz="2800" dirty="0"/>
              <a:t> εξαρτήματα (αρχικά</a:t>
            </a:r>
            <a:r>
              <a:rPr lang="el-GR" sz="2800" dirty="0" smtClean="0"/>
              <a:t>).</a:t>
            </a:r>
            <a:endParaRPr lang="el-GR" sz="2800" dirty="0"/>
          </a:p>
          <a:p>
            <a:pPr>
              <a:defRPr/>
            </a:pPr>
            <a:r>
              <a:rPr lang="el-GR" sz="2800" dirty="0"/>
              <a:t>Βράγχια στα ευμεγέθη </a:t>
            </a:r>
            <a:r>
              <a:rPr lang="el-GR" sz="2800" dirty="0" smtClean="0"/>
              <a:t>είδη.</a:t>
            </a:r>
            <a:endParaRPr lang="el-GR" sz="2800" dirty="0"/>
          </a:p>
          <a:p>
            <a:pPr>
              <a:defRPr/>
            </a:pPr>
            <a:r>
              <a:rPr lang="el-GR" sz="2800" dirty="0"/>
              <a:t>Συνήθως 16-20 </a:t>
            </a:r>
            <a:r>
              <a:rPr lang="el-GR" sz="2800" dirty="0" err="1"/>
              <a:t>μεταμερή</a:t>
            </a:r>
            <a:r>
              <a:rPr lang="en-US" sz="2800" dirty="0"/>
              <a:t> </a:t>
            </a:r>
            <a:r>
              <a:rPr lang="el-GR" sz="2800" dirty="0"/>
              <a:t>(αλλά &gt;60). </a:t>
            </a:r>
          </a:p>
          <a:p>
            <a:pPr>
              <a:defRPr/>
            </a:pPr>
            <a:r>
              <a:rPr lang="el-GR" sz="2800" dirty="0"/>
              <a:t>Τάγματα</a:t>
            </a:r>
            <a:r>
              <a:rPr lang="en-US" sz="2800" dirty="0"/>
              <a:t>: </a:t>
            </a:r>
            <a:r>
              <a:rPr lang="el-GR" sz="2800" dirty="0"/>
              <a:t>Κεφάλι, θώρακας, κοιλιά (αρχικά κεφάλι, κορμός</a:t>
            </a:r>
            <a:r>
              <a:rPr lang="el-GR" sz="2800" dirty="0" smtClean="0"/>
              <a:t>).</a:t>
            </a:r>
            <a:endParaRPr lang="el-GR" sz="2800" dirty="0"/>
          </a:p>
          <a:p>
            <a:pPr>
              <a:defRPr/>
            </a:pPr>
            <a:r>
              <a:rPr lang="el-GR" sz="2800" dirty="0"/>
              <a:t>Κυρίως θαλάσσια, ορισμένα του γλυκού νερού και σπάνια στη </a:t>
            </a:r>
            <a:r>
              <a:rPr lang="el-GR" sz="2800" dirty="0" smtClean="0"/>
              <a:t>χέρσο.</a:t>
            </a:r>
            <a:endParaRPr lang="el-GR" sz="2800" dirty="0"/>
          </a:p>
          <a:p>
            <a:endParaRPr lang="el-GR"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a:t>
            </a:fld>
            <a:endParaRPr lang="el-GR" dirty="0"/>
          </a:p>
        </p:txBody>
      </p:sp>
    </p:spTree>
    <p:extLst>
      <p:ext uri="{BB962C8B-B14F-4D97-AF65-F5344CB8AC3E}">
        <p14:creationId xmlns:p14="http://schemas.microsoft.com/office/powerpoint/2010/main" val="168493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Ομοταξία </a:t>
            </a:r>
            <a:r>
              <a:rPr lang="el-GR" sz="4000" dirty="0" smtClean="0"/>
              <a:t>Μαλακόστρακα</a:t>
            </a:r>
            <a:br>
              <a:rPr lang="el-GR" sz="4000" dirty="0" smtClean="0"/>
            </a:br>
            <a:r>
              <a:rPr lang="el-GR" sz="4000" dirty="0" smtClean="0"/>
              <a:t>Τάξη </a:t>
            </a:r>
            <a:r>
              <a:rPr lang="el-GR" sz="4000" dirty="0" err="1" smtClean="0"/>
              <a:t>Δεκάποδα</a:t>
            </a:r>
            <a:endParaRPr lang="el-GR" sz="4000" dirty="0"/>
          </a:p>
        </p:txBody>
      </p:sp>
      <p:pic>
        <p:nvPicPr>
          <p:cNvPr id="14" name="Content Placeholder 13"/>
          <p:cNvPicPr>
            <a:picLocks noGrp="1" noChangeAspect="1"/>
          </p:cNvPicPr>
          <p:nvPr>
            <p:ph sz="quarter"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0848" y="2057356"/>
            <a:ext cx="2439903" cy="1828888"/>
          </a:xfrm>
        </p:spPr>
      </p:pic>
      <p:pic>
        <p:nvPicPr>
          <p:cNvPr id="9" name="Content Placeholder 8"/>
          <p:cNvPicPr>
            <a:picLocks noGrp="1" noChangeAspect="1"/>
          </p:cNvPicPr>
          <p:nvPr>
            <p:ph sz="quarter" idx="2"/>
          </p:nvPr>
        </p:nvPicPr>
        <p:blipFill>
          <a:blip r:embed="rId5">
            <a:extLst>
              <a:ext uri="{28A0092B-C50C-407E-A947-70E740481C1C}">
                <a14:useLocalDpi xmlns:a14="http://schemas.microsoft.com/office/drawing/2010/main" val="0"/>
              </a:ext>
            </a:extLst>
          </a:blip>
          <a:stretch>
            <a:fillRect/>
          </a:stretch>
        </p:blipFill>
        <p:spPr>
          <a:xfrm>
            <a:off x="5562600" y="3282156"/>
            <a:ext cx="1848675" cy="1840672"/>
          </a:xfrm>
        </p:spPr>
      </p:pic>
      <p:sp>
        <p:nvSpPr>
          <p:cNvPr id="5" name="Text Placeholder 4"/>
          <p:cNvSpPr>
            <a:spLocks noGrp="1"/>
          </p:cNvSpPr>
          <p:nvPr>
            <p:ph type="body" sz="half" idx="3"/>
          </p:nvPr>
        </p:nvSpPr>
        <p:spPr>
          <a:xfrm>
            <a:off x="719528" y="1957387"/>
            <a:ext cx="7772400" cy="1166813"/>
          </a:xfrm>
        </p:spPr>
        <p:txBody>
          <a:bodyPr/>
          <a:lstStyle/>
          <a:p>
            <a:pPr marL="342900" indent="-342900">
              <a:defRPr/>
            </a:pPr>
            <a:r>
              <a:rPr lang="el-GR" sz="2800" dirty="0"/>
              <a:t>3 ζ. γ. π. </a:t>
            </a:r>
          </a:p>
          <a:p>
            <a:pPr marL="342900" indent="-342900">
              <a:defRPr/>
            </a:pPr>
            <a:r>
              <a:rPr lang="el-GR" sz="2800" dirty="0"/>
              <a:t>θωρακικά πόδια απλά, μερικά με </a:t>
            </a:r>
            <a:r>
              <a:rPr lang="el-GR" sz="2800" dirty="0" smtClean="0"/>
              <a:t>χηλή.</a:t>
            </a:r>
            <a:endParaRPr lang="el-GR" sz="2800" dirty="0"/>
          </a:p>
          <a:p>
            <a:endParaRPr lang="el-GR" dirty="0"/>
          </a:p>
        </p:txBody>
      </p:sp>
      <p:sp>
        <p:nvSpPr>
          <p:cNvPr id="6" name="Footer Placeholder 5"/>
          <p:cNvSpPr>
            <a:spLocks noGrp="1"/>
          </p:cNvSpPr>
          <p:nvPr>
            <p:ph type="ftr" sz="quarter" idx="10"/>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1"/>
          </p:nvPr>
        </p:nvSpPr>
        <p:spPr/>
        <p:txBody>
          <a:bodyPr/>
          <a:lstStyle/>
          <a:p>
            <a:pPr>
              <a:defRPr/>
            </a:pPr>
            <a:fld id="{1677536E-424B-4704-8A92-91139C1B4B8A}" type="slidenum">
              <a:rPr lang="el-GR" smtClean="0"/>
              <a:pPr>
                <a:defRPr/>
              </a:pPr>
              <a:t>60</a:t>
            </a:fld>
            <a:endParaRPr lang="el-GR" dirty="0"/>
          </a:p>
        </p:txBody>
      </p:sp>
      <p:sp>
        <p:nvSpPr>
          <p:cNvPr id="10" name="Rectangle 10"/>
          <p:cNvSpPr>
            <a:spLocks noChangeArrowheads="1"/>
          </p:cNvSpPr>
          <p:nvPr/>
        </p:nvSpPr>
        <p:spPr bwMode="auto">
          <a:xfrm>
            <a:off x="2753137" y="5661359"/>
            <a:ext cx="4114800" cy="400110"/>
          </a:xfrm>
          <a:prstGeom prst="rect">
            <a:avLst/>
          </a:prstGeom>
          <a:noFill/>
          <a:ln w="9525">
            <a:noFill/>
            <a:miter lim="800000"/>
            <a:headEnd/>
            <a:tailEnd/>
          </a:ln>
          <a:effectLst/>
        </p:spPr>
        <p:txBody>
          <a:bodyPr wrap="square">
            <a:spAutoFit/>
          </a:bodyPr>
          <a:lstStyle/>
          <a:p>
            <a:pPr marL="342900" indent="-342900">
              <a:buFontTx/>
              <a:buNone/>
              <a:defRPr/>
            </a:pPr>
            <a:r>
              <a:rPr lang="el-GR" sz="2000" b="0" dirty="0">
                <a:latin typeface="+mn-lt"/>
              </a:rPr>
              <a:t>Μακρόουρα κολυμβητικά (γαρίδες)</a:t>
            </a:r>
          </a:p>
        </p:txBody>
      </p:sp>
      <p:sp>
        <p:nvSpPr>
          <p:cNvPr id="11" name="TextBox 10"/>
          <p:cNvSpPr txBox="1"/>
          <p:nvPr/>
        </p:nvSpPr>
        <p:spPr>
          <a:xfrm>
            <a:off x="4656054" y="5319581"/>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0</a:t>
            </a:r>
            <a:endParaRPr lang="en-US" sz="1200" dirty="0">
              <a:solidFill>
                <a:schemeClr val="bg1"/>
              </a:solidFill>
              <a:latin typeface="+mn-lt"/>
            </a:endParaRPr>
          </a:p>
        </p:txBody>
      </p:sp>
      <p:sp>
        <p:nvSpPr>
          <p:cNvPr id="12" name="TextBox 11"/>
          <p:cNvSpPr txBox="1"/>
          <p:nvPr/>
        </p:nvSpPr>
        <p:spPr>
          <a:xfrm>
            <a:off x="7010400" y="4767359"/>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1</a:t>
            </a:r>
            <a:endParaRPr lang="en-US" sz="1200" dirty="0">
              <a:solidFill>
                <a:schemeClr val="bg1"/>
              </a:solidFill>
              <a:latin typeface="+mn-lt"/>
            </a:endParaRPr>
          </a:p>
        </p:txBody>
      </p:sp>
    </p:spTree>
    <p:extLst>
      <p:ext uri="{BB962C8B-B14F-4D97-AF65-F5344CB8AC3E}">
        <p14:creationId xmlns:p14="http://schemas.microsoft.com/office/powerpoint/2010/main" val="1057847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Δεκάποδα Καρκινοειδή</a:t>
            </a:r>
            <a:endParaRPr lang="el-GR" dirty="0"/>
          </a:p>
        </p:txBody>
      </p:sp>
      <p:pic>
        <p:nvPicPr>
          <p:cNvPr id="15" name="Picture Placeholder 14"/>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291" t="-121" r="-7291" b="-121"/>
          <a:stretch/>
        </p:blipFill>
        <p:spPr>
          <a:xfrm>
            <a:off x="628650" y="1831975"/>
            <a:ext cx="2724150" cy="2108200"/>
          </a:xfrm>
        </p:spPr>
      </p:pic>
      <p:pic>
        <p:nvPicPr>
          <p:cNvPr id="16" name="Picture Placeholder 15"/>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6315" t="-423" r="-6315" b="-423"/>
          <a:stretch/>
        </p:blipFill>
        <p:spPr>
          <a:xfrm>
            <a:off x="3544888" y="1831975"/>
            <a:ext cx="2471737" cy="2120900"/>
          </a:xfrm>
        </p:spPr>
      </p:pic>
      <p:pic>
        <p:nvPicPr>
          <p:cNvPr id="17" name="Picture Placeholder 16"/>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4838" t="-423" r="-4838" b="-423"/>
          <a:stretch/>
        </p:blipFill>
        <p:spPr>
          <a:xfrm>
            <a:off x="6208713" y="1831975"/>
            <a:ext cx="2306637" cy="2120900"/>
          </a:xfrm>
        </p:spPr>
      </p:pic>
      <p:pic>
        <p:nvPicPr>
          <p:cNvPr id="19" name="Picture Placeholder 18"/>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l="-813" t="-1381" r="-813" b="-1381"/>
          <a:stretch/>
        </p:blipFill>
        <p:spPr>
          <a:xfrm>
            <a:off x="4111625" y="4121150"/>
            <a:ext cx="3810000" cy="1973263"/>
          </a:xfrm>
        </p:spPr>
      </p:pic>
      <p:pic>
        <p:nvPicPr>
          <p:cNvPr id="18" name="Picture Placeholder 17"/>
          <p:cNvPicPr>
            <a:picLocks noGrp="1" noChangeAspect="1"/>
          </p:cNvPicPr>
          <p:nvPr>
            <p:ph type="pic" sz="quarter" idx="16"/>
          </p:nvPr>
        </p:nvPicPr>
        <p:blipFill rotWithShape="1">
          <a:blip r:embed="rId7">
            <a:extLst>
              <a:ext uri="{28A0092B-C50C-407E-A947-70E740481C1C}">
                <a14:useLocalDpi xmlns:a14="http://schemas.microsoft.com/office/drawing/2010/main" val="0"/>
              </a:ext>
            </a:extLst>
          </a:blip>
          <a:srcRect l="3553" r="3553"/>
          <a:stretch/>
        </p:blipFill>
        <p:spPr/>
      </p:pic>
      <p:sp>
        <p:nvSpPr>
          <p:cNvPr id="6" name="Footer Placeholder 5"/>
          <p:cNvSpPr>
            <a:spLocks noGrp="1"/>
          </p:cNvSpPr>
          <p:nvPr>
            <p:ph type="ftr" sz="quarter" idx="18"/>
          </p:nvPr>
        </p:nvSpPr>
        <p:spPr/>
        <p:txBody>
          <a:bodyPr/>
          <a:lstStyle/>
          <a:p>
            <a:pPr>
              <a:defRPr/>
            </a:pPr>
            <a:r>
              <a:rPr lang="el-GR" smtClean="0"/>
              <a:t>Ενότητα 17. Καρκινοειδή</a:t>
            </a:r>
            <a:endParaRPr lang="el-GR"/>
          </a:p>
        </p:txBody>
      </p:sp>
      <p:sp>
        <p:nvSpPr>
          <p:cNvPr id="7" name="Slide Number Placeholder 6"/>
          <p:cNvSpPr>
            <a:spLocks noGrp="1"/>
          </p:cNvSpPr>
          <p:nvPr>
            <p:ph type="sldNum" sz="quarter" idx="19"/>
          </p:nvPr>
        </p:nvSpPr>
        <p:spPr/>
        <p:txBody>
          <a:bodyPr/>
          <a:lstStyle/>
          <a:p>
            <a:pPr>
              <a:defRPr/>
            </a:pPr>
            <a:fld id="{1677536E-424B-4704-8A92-91139C1B4B8A}" type="slidenum">
              <a:rPr lang="el-GR" smtClean="0"/>
              <a:pPr>
                <a:defRPr/>
              </a:pPr>
              <a:t>61</a:t>
            </a:fld>
            <a:endParaRPr lang="el-GR" dirty="0"/>
          </a:p>
        </p:txBody>
      </p:sp>
      <p:sp>
        <p:nvSpPr>
          <p:cNvPr id="10" name="TextBox 9"/>
          <p:cNvSpPr txBox="1"/>
          <p:nvPr/>
        </p:nvSpPr>
        <p:spPr>
          <a:xfrm>
            <a:off x="2743200" y="3429000"/>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2</a:t>
            </a:r>
            <a:endParaRPr lang="en-US" sz="1200" dirty="0">
              <a:solidFill>
                <a:schemeClr val="bg1"/>
              </a:solidFill>
              <a:latin typeface="+mn-lt"/>
            </a:endParaRPr>
          </a:p>
        </p:txBody>
      </p:sp>
      <p:sp>
        <p:nvSpPr>
          <p:cNvPr id="11" name="TextBox 10"/>
          <p:cNvSpPr txBox="1"/>
          <p:nvPr/>
        </p:nvSpPr>
        <p:spPr>
          <a:xfrm>
            <a:off x="5530510" y="3428999"/>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3</a:t>
            </a:r>
            <a:endParaRPr lang="en-US" sz="1200" dirty="0">
              <a:solidFill>
                <a:schemeClr val="bg1"/>
              </a:solidFill>
              <a:latin typeface="+mn-lt"/>
            </a:endParaRPr>
          </a:p>
        </p:txBody>
      </p:sp>
      <p:sp>
        <p:nvSpPr>
          <p:cNvPr id="12" name="TextBox 11"/>
          <p:cNvSpPr txBox="1"/>
          <p:nvPr/>
        </p:nvSpPr>
        <p:spPr>
          <a:xfrm>
            <a:off x="8064017" y="3428999"/>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4</a:t>
            </a:r>
            <a:endParaRPr lang="en-US" sz="1200" dirty="0">
              <a:solidFill>
                <a:schemeClr val="bg1"/>
              </a:solidFill>
              <a:latin typeface="+mn-lt"/>
            </a:endParaRPr>
          </a:p>
        </p:txBody>
      </p:sp>
      <p:sp>
        <p:nvSpPr>
          <p:cNvPr id="13" name="TextBox 12"/>
          <p:cNvSpPr txBox="1"/>
          <p:nvPr/>
        </p:nvSpPr>
        <p:spPr>
          <a:xfrm>
            <a:off x="3089586" y="5638800"/>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5</a:t>
            </a:r>
            <a:endParaRPr lang="en-US" sz="1200" dirty="0">
              <a:solidFill>
                <a:schemeClr val="bg1"/>
              </a:solidFill>
              <a:latin typeface="+mn-lt"/>
            </a:endParaRPr>
          </a:p>
        </p:txBody>
      </p:sp>
      <p:sp>
        <p:nvSpPr>
          <p:cNvPr id="14" name="TextBox 13"/>
          <p:cNvSpPr txBox="1"/>
          <p:nvPr/>
        </p:nvSpPr>
        <p:spPr>
          <a:xfrm>
            <a:off x="7425191" y="5500300"/>
            <a:ext cx="341760" cy="276999"/>
          </a:xfrm>
          <a:prstGeom prst="rect">
            <a:avLst/>
          </a:prstGeom>
          <a:noFill/>
        </p:spPr>
        <p:txBody>
          <a:bodyPr wrap="none" rtlCol="0">
            <a:spAutoFit/>
          </a:bodyPr>
          <a:lstStyle/>
          <a:p>
            <a:r>
              <a:rPr lang="en-US" sz="1200" dirty="0" smtClean="0">
                <a:solidFill>
                  <a:schemeClr val="bg1"/>
                </a:solidFill>
                <a:latin typeface="+mn-lt"/>
              </a:rPr>
              <a:t>9</a:t>
            </a:r>
            <a:r>
              <a:rPr lang="el-GR" sz="1200" dirty="0" smtClean="0">
                <a:solidFill>
                  <a:schemeClr val="bg1"/>
                </a:solidFill>
                <a:latin typeface="+mn-lt"/>
              </a:rPr>
              <a:t>6</a:t>
            </a:r>
            <a:endParaRPr lang="en-US" sz="1200" dirty="0">
              <a:solidFill>
                <a:schemeClr val="bg1"/>
              </a:solidFill>
              <a:latin typeface="+mn-lt"/>
            </a:endParaRPr>
          </a:p>
        </p:txBody>
      </p:sp>
    </p:spTree>
    <p:extLst>
      <p:ext uri="{BB962C8B-B14F-4D97-AF65-F5344CB8AC3E}">
        <p14:creationId xmlns:p14="http://schemas.microsoft.com/office/powerpoint/2010/main" val="3959679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title"/>
          </p:nvPr>
        </p:nvSpPr>
        <p:spPr/>
        <p:txBody>
          <a:bodyPr/>
          <a:lstStyle/>
          <a:p>
            <a:pPr eaLnBrk="1" hangingPunct="1"/>
            <a:r>
              <a:rPr lang="el-GR" altLang="en-US" sz="4000" smtClean="0"/>
              <a:t>Δεκάποδα Μακρόουρα Βαδιστικά (αστακοί</a:t>
            </a:r>
            <a:r>
              <a:rPr lang="en-US" altLang="en-US" sz="4000" smtClean="0"/>
              <a:t>,</a:t>
            </a:r>
            <a:r>
              <a:rPr lang="el-GR" altLang="en-US" sz="4000" smtClean="0"/>
              <a:t> καραβίδες)</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2E975CE-6428-4ADC-9CB8-C4BA4FDE9E9F}" type="slidenum">
              <a:rPr lang="el-GR" altLang="en-US">
                <a:solidFill>
                  <a:srgbClr val="898989"/>
                </a:solidFill>
                <a:latin typeface="Calibri" panose="020F0502020204030204" pitchFamily="34" charset="0"/>
              </a:rPr>
              <a:pPr/>
              <a:t>62</a:t>
            </a:fld>
            <a:endParaRPr lang="el-GR" altLang="en-US">
              <a:solidFill>
                <a:srgbClr val="898989"/>
              </a:solidFill>
              <a:latin typeface="Calibri" panose="020F0502020204030204" pitchFamily="34" charset="0"/>
            </a:endParaRPr>
          </a:p>
        </p:txBody>
      </p:sp>
      <p:sp>
        <p:nvSpPr>
          <p:cNvPr id="11" name="Text Box 13"/>
          <p:cNvSpPr txBox="1">
            <a:spLocks noChangeArrowheads="1"/>
          </p:cNvSpPr>
          <p:nvPr/>
        </p:nvSpPr>
        <p:spPr bwMode="auto">
          <a:xfrm>
            <a:off x="6248400" y="4894421"/>
            <a:ext cx="1263650" cy="400050"/>
          </a:xfrm>
          <a:prstGeom prst="rect">
            <a:avLst/>
          </a:prstGeom>
          <a:noFill/>
          <a:ln>
            <a:noFill/>
          </a:ln>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defRPr/>
            </a:pPr>
            <a:r>
              <a:rPr lang="en-US" altLang="el-GR" sz="2000" b="0" i="1" dirty="0" err="1">
                <a:latin typeface="+mn-lt"/>
                <a:cs typeface="+mn-cs"/>
              </a:rPr>
              <a:t>Astacus</a:t>
            </a:r>
            <a:endParaRPr lang="el-GR" altLang="el-GR" sz="2000" b="0" i="1" dirty="0">
              <a:latin typeface="+mn-lt"/>
              <a:cs typeface="+mn-cs"/>
            </a:endParaRPr>
          </a:p>
        </p:txBody>
      </p:sp>
      <p:sp>
        <p:nvSpPr>
          <p:cNvPr id="12" name="Text Box 8"/>
          <p:cNvSpPr txBox="1">
            <a:spLocks noChangeArrowheads="1"/>
          </p:cNvSpPr>
          <p:nvPr/>
        </p:nvSpPr>
        <p:spPr bwMode="auto">
          <a:xfrm>
            <a:off x="1566069" y="4424363"/>
            <a:ext cx="2390775" cy="400050"/>
          </a:xfrm>
          <a:prstGeom prst="rect">
            <a:avLst/>
          </a:prstGeom>
          <a:noFill/>
          <a:ln>
            <a:noFill/>
          </a:ln>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defRPr/>
            </a:pPr>
            <a:r>
              <a:rPr lang="en-US" altLang="el-GR" sz="2000" b="0" i="1" dirty="0" err="1">
                <a:latin typeface="+mn-lt"/>
                <a:cs typeface="+mn-cs"/>
              </a:rPr>
              <a:t>Nephrops</a:t>
            </a:r>
            <a:r>
              <a:rPr lang="en-US" altLang="el-GR" sz="2000" b="0" i="1" dirty="0">
                <a:latin typeface="+mn-lt"/>
                <a:cs typeface="+mn-cs"/>
              </a:rPr>
              <a:t> </a:t>
            </a:r>
            <a:r>
              <a:rPr lang="en-US" altLang="el-GR" sz="2000" b="0" i="1" dirty="0" err="1">
                <a:latin typeface="+mn-lt"/>
                <a:cs typeface="+mn-cs"/>
              </a:rPr>
              <a:t>norvegicus</a:t>
            </a:r>
            <a:endParaRPr lang="el-GR" altLang="el-GR" sz="2000" b="0" i="1" dirty="0">
              <a:latin typeface="+mn-lt"/>
              <a:cs typeface="+mn-cs"/>
            </a:endParaRPr>
          </a:p>
        </p:txBody>
      </p:sp>
      <p:pic>
        <p:nvPicPr>
          <p:cNvPr id="66569" name="Picture 2" descr="File:Astacus astacus 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310" y="2051050"/>
            <a:ext cx="37338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εικόνα 22b"/>
          <p:cNvPicPr>
            <a:picLocks noChangeAspect="1" noChangeArrowheads="1"/>
          </p:cNvPicPr>
          <p:nvPr/>
        </p:nvPicPr>
        <p:blipFill>
          <a:blip r:embed="rId5" cstate="print">
            <a:extLst>
              <a:ext uri="{28A0092B-C50C-407E-A947-70E740481C1C}">
                <a14:useLocalDpi xmlns:a14="http://schemas.microsoft.com/office/drawing/2010/main" val="0"/>
              </a:ext>
            </a:extLst>
          </a:blip>
          <a:srcRect b="14758"/>
          <a:stretch>
            <a:fillRect/>
          </a:stretch>
        </p:blipFill>
        <p:spPr bwMode="auto">
          <a:xfrm>
            <a:off x="744537" y="2066926"/>
            <a:ext cx="36480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191053" y="4572000"/>
            <a:ext cx="341760" cy="276999"/>
          </a:xfrm>
          <a:prstGeom prst="rect">
            <a:avLst/>
          </a:prstGeom>
          <a:noFill/>
        </p:spPr>
        <p:txBody>
          <a:bodyPr wrap="none">
            <a:spAutoFit/>
          </a:bodyPr>
          <a:lstStyle/>
          <a:p>
            <a:pPr eaLnBrk="0" hangingPunct="0">
              <a:defRPr/>
            </a:pPr>
            <a:r>
              <a:rPr lang="en-US" sz="1200" dirty="0" smtClean="0">
                <a:latin typeface="+mn-lt"/>
                <a:cs typeface="+mn-cs"/>
              </a:rPr>
              <a:t>98</a:t>
            </a:r>
            <a:endParaRPr lang="en-US" sz="1200" dirty="0">
              <a:latin typeface="+mn-lt"/>
              <a:cs typeface="+mn-cs"/>
            </a:endParaRPr>
          </a:p>
        </p:txBody>
      </p:sp>
      <p:sp>
        <p:nvSpPr>
          <p:cNvPr id="13" name="TextBox 12"/>
          <p:cNvSpPr txBox="1"/>
          <p:nvPr/>
        </p:nvSpPr>
        <p:spPr>
          <a:xfrm>
            <a:off x="3968036" y="4146550"/>
            <a:ext cx="341760" cy="276999"/>
          </a:xfrm>
          <a:prstGeom prst="rect">
            <a:avLst/>
          </a:prstGeom>
          <a:noFill/>
        </p:spPr>
        <p:txBody>
          <a:bodyPr wrap="none">
            <a:spAutoFit/>
          </a:bodyPr>
          <a:lstStyle/>
          <a:p>
            <a:pPr eaLnBrk="0" hangingPunct="0">
              <a:defRPr/>
            </a:pPr>
            <a:r>
              <a:rPr lang="el-GR" sz="1200" dirty="0" smtClean="0">
                <a:solidFill>
                  <a:schemeClr val="bg1"/>
                </a:solidFill>
                <a:latin typeface="+mn-lt"/>
                <a:cs typeface="+mn-cs"/>
              </a:rPr>
              <a:t>9</a:t>
            </a:r>
            <a:r>
              <a:rPr lang="en-US" sz="1200" dirty="0" smtClean="0">
                <a:solidFill>
                  <a:schemeClr val="bg1"/>
                </a:solidFill>
                <a:latin typeface="+mn-lt"/>
                <a:cs typeface="+mn-cs"/>
              </a:rPr>
              <a:t>7</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6"/>
          <p:cNvSpPr>
            <a:spLocks noGrp="1"/>
          </p:cNvSpPr>
          <p:nvPr>
            <p:ph type="title" sz="quarter"/>
          </p:nvPr>
        </p:nvSpPr>
        <p:spPr/>
        <p:txBody>
          <a:bodyPr>
            <a:normAutofit fontScale="90000"/>
          </a:bodyPr>
          <a:lstStyle/>
          <a:p>
            <a:pPr eaLnBrk="1" hangingPunct="1"/>
            <a:r>
              <a:rPr lang="el-GR" altLang="en-US" sz="4000" smtClean="0"/>
              <a:t>Δεκάποδα Ανόμουρα </a:t>
            </a:r>
            <a:br>
              <a:rPr lang="el-GR" altLang="en-US" sz="4000" smtClean="0"/>
            </a:br>
            <a:r>
              <a:rPr lang="el-GR" altLang="en-US" sz="4000" smtClean="0"/>
              <a:t>(πάγουροι κλπ)</a:t>
            </a:r>
          </a:p>
        </p:txBody>
      </p:sp>
      <p:sp>
        <p:nvSpPr>
          <p:cNvPr id="5" name="Footer Placeholder 4"/>
          <p:cNvSpPr>
            <a:spLocks noGrp="1"/>
          </p:cNvSpPr>
          <p:nvPr>
            <p:ph type="ftr" sz="quarter" idx="10"/>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1"/>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C6483E3D-207D-437B-A3FD-DFDEEE6CB234}" type="slidenum">
              <a:rPr lang="el-GR" altLang="en-US">
                <a:solidFill>
                  <a:srgbClr val="898989"/>
                </a:solidFill>
                <a:latin typeface="Calibri" panose="020F0502020204030204" pitchFamily="34" charset="0"/>
              </a:rPr>
              <a:pPr/>
              <a:t>63</a:t>
            </a:fld>
            <a:endParaRPr lang="el-GR" altLang="en-US">
              <a:solidFill>
                <a:srgbClr val="898989"/>
              </a:solidFill>
              <a:latin typeface="Calibri" panose="020F0502020204030204" pitchFamily="34" charset="0"/>
            </a:endParaRPr>
          </a:p>
        </p:txBody>
      </p:sp>
      <p:sp>
        <p:nvSpPr>
          <p:cNvPr id="8" name="TextBox 7"/>
          <p:cNvSpPr txBox="1"/>
          <p:nvPr/>
        </p:nvSpPr>
        <p:spPr>
          <a:xfrm>
            <a:off x="3857625" y="3643313"/>
            <a:ext cx="420688" cy="276225"/>
          </a:xfrm>
          <a:prstGeom prst="rect">
            <a:avLst/>
          </a:prstGeom>
          <a:noFill/>
        </p:spPr>
        <p:txBody>
          <a:bodyPr>
            <a:spAutoFit/>
          </a:bodyPr>
          <a:lstStyle/>
          <a:p>
            <a:pPr eaLnBrk="0" hangingPunct="0">
              <a:defRPr/>
            </a:pPr>
            <a:r>
              <a:rPr lang="el-GR" sz="1200" dirty="0" smtClean="0">
                <a:latin typeface="+mn-lt"/>
                <a:cs typeface="+mn-cs"/>
              </a:rPr>
              <a:t>99</a:t>
            </a:r>
            <a:endParaRPr lang="en-US" sz="1200" dirty="0">
              <a:latin typeface="+mn-lt"/>
              <a:cs typeface="+mn-cs"/>
            </a:endParaRPr>
          </a:p>
        </p:txBody>
      </p:sp>
      <p:sp>
        <p:nvSpPr>
          <p:cNvPr id="9" name="TextBox 8"/>
          <p:cNvSpPr txBox="1"/>
          <p:nvPr/>
        </p:nvSpPr>
        <p:spPr>
          <a:xfrm>
            <a:off x="7631113" y="3856038"/>
            <a:ext cx="420308" cy="276999"/>
          </a:xfrm>
          <a:prstGeom prst="rect">
            <a:avLst/>
          </a:prstGeom>
          <a:noFill/>
        </p:spPr>
        <p:txBody>
          <a:bodyPr wrap="none">
            <a:spAutoFit/>
          </a:bodyPr>
          <a:lstStyle/>
          <a:p>
            <a:pPr eaLnBrk="0" hangingPunct="0">
              <a:defRPr/>
            </a:pPr>
            <a:r>
              <a:rPr lang="el-GR" sz="1200" dirty="0" smtClean="0">
                <a:latin typeface="+mn-lt"/>
                <a:cs typeface="+mn-cs"/>
              </a:rPr>
              <a:t>100</a:t>
            </a:r>
            <a:endParaRPr lang="en-US" sz="1200" dirty="0">
              <a:latin typeface="+mn-lt"/>
              <a:cs typeface="+mn-cs"/>
            </a:endParaRPr>
          </a:p>
        </p:txBody>
      </p:sp>
      <p:sp>
        <p:nvSpPr>
          <p:cNvPr id="10" name="TextBox 9"/>
          <p:cNvSpPr txBox="1"/>
          <p:nvPr/>
        </p:nvSpPr>
        <p:spPr>
          <a:xfrm>
            <a:off x="5791200" y="5994400"/>
            <a:ext cx="420308" cy="276999"/>
          </a:xfrm>
          <a:prstGeom prst="rect">
            <a:avLst/>
          </a:prstGeom>
          <a:noFill/>
        </p:spPr>
        <p:txBody>
          <a:bodyPr wrap="none">
            <a:spAutoFit/>
          </a:bodyPr>
          <a:lstStyle/>
          <a:p>
            <a:pPr eaLnBrk="0" hangingPunct="0">
              <a:defRPr/>
            </a:pPr>
            <a:r>
              <a:rPr lang="el-GR" sz="1200" dirty="0" smtClean="0">
                <a:latin typeface="+mn-lt"/>
                <a:cs typeface="+mn-cs"/>
              </a:rPr>
              <a:t>101</a:t>
            </a:r>
            <a:endParaRPr lang="en-US" sz="1200" dirty="0">
              <a:latin typeface="+mn-lt"/>
              <a:cs typeface="+mn-cs"/>
            </a:endParaRPr>
          </a:p>
        </p:txBody>
      </p:sp>
      <p:pic>
        <p:nvPicPr>
          <p:cNvPr id="67592" name="Picture 8" descr="http://www.nefsc.noaa.gov/rcb/photogallery/invertebrates/arthropods/smooth_hermit_crab1_full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785938"/>
            <a:ext cx="28860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2" descr="http://upload.wikimedia.org/wikipedia/commons/4/49/Pagurus_bernhard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714500"/>
            <a:ext cx="273526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6" descr="http://upload.wikimedia.org/wikipedia/commons/c/cd/Galathea_strigosa_01_by_Line1.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938" y="4143375"/>
            <a:ext cx="280828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p:txBody>
          <a:bodyPr/>
          <a:lstStyle/>
          <a:p>
            <a:pPr eaLnBrk="1" hangingPunct="1"/>
            <a:r>
              <a:rPr lang="el-GR" altLang="en-US" sz="4000" smtClean="0"/>
              <a:t>Δεκάποδα Ανόμουρα </a:t>
            </a:r>
            <a:br>
              <a:rPr lang="el-GR" altLang="en-US" sz="4000" smtClean="0"/>
            </a:br>
            <a:r>
              <a:rPr lang="el-GR" altLang="en-US" sz="4000" smtClean="0"/>
              <a:t>(πάγουροι κλπ)</a:t>
            </a:r>
            <a:endParaRPr lang="el-GR" altLang="en-US" sz="4000" i="1" smtClean="0"/>
          </a:p>
        </p:txBody>
      </p:sp>
      <p:pic>
        <p:nvPicPr>
          <p:cNvPr id="68614"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00250" y="2214563"/>
            <a:ext cx="4786313" cy="3281362"/>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976F4B2-4C9B-4939-ABD7-D5ACAC0DF5A0}" type="slidenum">
              <a:rPr lang="el-GR" altLang="en-US">
                <a:solidFill>
                  <a:srgbClr val="898989"/>
                </a:solidFill>
                <a:latin typeface="Calibri" panose="020F0502020204030204" pitchFamily="34" charset="0"/>
              </a:rPr>
              <a:pPr/>
              <a:t>64</a:t>
            </a:fld>
            <a:endParaRPr lang="el-GR" altLang="en-US">
              <a:solidFill>
                <a:srgbClr val="898989"/>
              </a:solidFill>
              <a:latin typeface="Calibri" panose="020F0502020204030204" pitchFamily="34" charset="0"/>
            </a:endParaRPr>
          </a:p>
        </p:txBody>
      </p:sp>
      <p:sp>
        <p:nvSpPr>
          <p:cNvPr id="8" name="TextBox 7"/>
          <p:cNvSpPr txBox="1"/>
          <p:nvPr/>
        </p:nvSpPr>
        <p:spPr>
          <a:xfrm>
            <a:off x="6366255" y="5188446"/>
            <a:ext cx="420308" cy="276999"/>
          </a:xfrm>
          <a:prstGeom prst="rect">
            <a:avLst/>
          </a:prstGeom>
          <a:noFill/>
        </p:spPr>
        <p:txBody>
          <a:bodyPr wrap="none">
            <a:spAutoFit/>
          </a:bodyPr>
          <a:lstStyle/>
          <a:p>
            <a:pPr eaLnBrk="0" hangingPunct="0">
              <a:defRPr/>
            </a:pPr>
            <a:r>
              <a:rPr lang="el-GR" sz="1200" dirty="0" smtClean="0">
                <a:latin typeface="+mn-lt"/>
                <a:cs typeface="+mn-cs"/>
              </a:rPr>
              <a:t>102</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6"/>
          <p:cNvSpPr>
            <a:spLocks noGrp="1"/>
          </p:cNvSpPr>
          <p:nvPr>
            <p:ph type="title"/>
          </p:nvPr>
        </p:nvSpPr>
        <p:spPr/>
        <p:txBody>
          <a:bodyPr/>
          <a:lstStyle/>
          <a:p>
            <a:pPr eaLnBrk="1" hangingPunct="1"/>
            <a:r>
              <a:rPr lang="el-GR" altLang="en-US" sz="4000" smtClean="0"/>
              <a:t>Χερσαίο Ανόμουρο </a:t>
            </a:r>
            <a:r>
              <a:rPr lang="en-US" altLang="en-US" sz="4000" i="1" smtClean="0"/>
              <a:t>Birgus</a:t>
            </a:r>
            <a:r>
              <a:rPr lang="el-GR" altLang="en-US" sz="4000" i="1" smtClean="0"/>
              <a:t> </a:t>
            </a:r>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D2561B1A-9AE8-4F75-B576-05481AF5D510}" type="slidenum">
              <a:rPr lang="el-GR" altLang="en-US">
                <a:solidFill>
                  <a:srgbClr val="898989"/>
                </a:solidFill>
                <a:latin typeface="Calibri" panose="020F0502020204030204" pitchFamily="34" charset="0"/>
              </a:rPr>
              <a:pPr/>
              <a:t>65</a:t>
            </a:fld>
            <a:endParaRPr lang="el-GR" altLang="en-US">
              <a:solidFill>
                <a:srgbClr val="898989"/>
              </a:solidFill>
              <a:latin typeface="Calibri" panose="020F0502020204030204" pitchFamily="34" charset="0"/>
            </a:endParaRPr>
          </a:p>
        </p:txBody>
      </p:sp>
      <p:pic>
        <p:nvPicPr>
          <p:cNvPr id="69638" name="Picture 8" descr="File:Iz - Birgus latro 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1714500"/>
            <a:ext cx="5167313"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629400" y="5296536"/>
            <a:ext cx="420308"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10</a:t>
            </a:r>
            <a:r>
              <a:rPr lang="el-GR" sz="1200" dirty="0" smtClean="0">
                <a:solidFill>
                  <a:schemeClr val="bg1"/>
                </a:solidFill>
                <a:latin typeface="+mn-lt"/>
                <a:cs typeface="+mn-cs"/>
              </a:rPr>
              <a:t>3</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6"/>
          <p:cNvSpPr>
            <a:spLocks noGrp="1"/>
          </p:cNvSpPr>
          <p:nvPr>
            <p:ph type="title"/>
          </p:nvPr>
        </p:nvSpPr>
        <p:spPr/>
        <p:txBody>
          <a:bodyPr/>
          <a:lstStyle/>
          <a:p>
            <a:r>
              <a:rPr lang="el-GR" altLang="en-US" sz="4000" dirty="0" err="1"/>
              <a:t>Δεκάποδα</a:t>
            </a:r>
            <a:r>
              <a:rPr lang="el-GR" altLang="en-US" sz="4000" dirty="0"/>
              <a:t> </a:t>
            </a:r>
            <a:r>
              <a:rPr lang="el-GR" altLang="en-US" sz="4000" dirty="0" err="1"/>
              <a:t>Βραχίουρα</a:t>
            </a:r>
            <a:r>
              <a:rPr lang="el-GR" altLang="en-US" sz="4000" dirty="0"/>
              <a:t> (καβούρια) 1/3 </a:t>
            </a:r>
            <a:endParaRPr lang="el-GR" altLang="en-US" sz="4000" i="1" dirty="0" smtClean="0"/>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2EB13B80-5E8A-490E-9DB5-07498EDD31F5}" type="slidenum">
              <a:rPr lang="el-GR" altLang="en-US">
                <a:solidFill>
                  <a:srgbClr val="898989"/>
                </a:solidFill>
                <a:latin typeface="Calibri" panose="020F0502020204030204" pitchFamily="34" charset="0"/>
              </a:rPr>
              <a:pPr/>
              <a:t>66</a:t>
            </a:fld>
            <a:endParaRPr lang="el-GR" altLang="en-US">
              <a:solidFill>
                <a:srgbClr val="898989"/>
              </a:solidFill>
              <a:latin typeface="Calibri" panose="020F0502020204030204" pitchFamily="34" charset="0"/>
            </a:endParaRPr>
          </a:p>
        </p:txBody>
      </p:sp>
      <p:pic>
        <p:nvPicPr>
          <p:cNvPr id="70663" name="Picture 4" descr="http://www.nefsc.noaa.gov/rcb/photogallery/invertebrates/arthropods/bathyal_swimming_crab1_full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906" y="1669892"/>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6" descr="http://www.nefsc.noaa.gov/rcb/photogallery/invertebrates/arthropods/daddy_longlegs_crab1_fullsize.jpg"/>
          <p:cNvPicPr>
            <a:picLocks noChangeAspect="1" noChangeArrowheads="1"/>
          </p:cNvPicPr>
          <p:nvPr/>
        </p:nvPicPr>
        <p:blipFill>
          <a:blip r:embed="rId4">
            <a:extLst>
              <a:ext uri="{28A0092B-C50C-407E-A947-70E740481C1C}">
                <a14:useLocalDpi xmlns:a14="http://schemas.microsoft.com/office/drawing/2010/main" val="0"/>
              </a:ext>
            </a:extLst>
          </a:blip>
          <a:srcRect b="12305"/>
          <a:stretch>
            <a:fillRect/>
          </a:stretch>
        </p:blipFill>
        <p:spPr bwMode="auto">
          <a:xfrm>
            <a:off x="4592240" y="1642110"/>
            <a:ext cx="33670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2" descr="http://www.nefsc.noaa.gov/rcb/photogallery/invertebrates/arthropods/robust_crab1_fullsize.jpg"/>
          <p:cNvPicPr>
            <a:picLocks noChangeAspect="1" noChangeArrowheads="1"/>
          </p:cNvPicPr>
          <p:nvPr/>
        </p:nvPicPr>
        <p:blipFill>
          <a:blip r:embed="rId5">
            <a:extLst>
              <a:ext uri="{28A0092B-C50C-407E-A947-70E740481C1C}">
                <a14:useLocalDpi xmlns:a14="http://schemas.microsoft.com/office/drawing/2010/main" val="0"/>
              </a:ext>
            </a:extLst>
          </a:blip>
          <a:srcRect t="9641"/>
          <a:stretch>
            <a:fillRect/>
          </a:stretch>
        </p:blipFill>
        <p:spPr bwMode="auto">
          <a:xfrm>
            <a:off x="3078162" y="3986134"/>
            <a:ext cx="29876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645150" y="5735559"/>
            <a:ext cx="420308" cy="276999"/>
          </a:xfrm>
          <a:prstGeom prst="rect">
            <a:avLst/>
          </a:prstGeom>
          <a:noFill/>
        </p:spPr>
        <p:txBody>
          <a:bodyPr wrap="none">
            <a:spAutoFit/>
          </a:bodyPr>
          <a:lstStyle/>
          <a:p>
            <a:pPr eaLnBrk="0" hangingPunct="0">
              <a:defRPr/>
            </a:pPr>
            <a:r>
              <a:rPr lang="en-US" sz="1200" dirty="0" smtClean="0">
                <a:latin typeface="+mn-lt"/>
                <a:cs typeface="+mn-cs"/>
              </a:rPr>
              <a:t>10</a:t>
            </a:r>
            <a:r>
              <a:rPr lang="el-GR" sz="1200" dirty="0" smtClean="0">
                <a:latin typeface="+mn-lt"/>
                <a:cs typeface="+mn-cs"/>
              </a:rPr>
              <a:t>6</a:t>
            </a:r>
            <a:endParaRPr lang="en-US" sz="1200" dirty="0">
              <a:latin typeface="+mn-lt"/>
              <a:cs typeface="+mn-cs"/>
            </a:endParaRPr>
          </a:p>
        </p:txBody>
      </p:sp>
      <p:sp>
        <p:nvSpPr>
          <p:cNvPr id="8" name="TextBox 7"/>
          <p:cNvSpPr txBox="1"/>
          <p:nvPr/>
        </p:nvSpPr>
        <p:spPr>
          <a:xfrm>
            <a:off x="3667959" y="3551079"/>
            <a:ext cx="420308" cy="276999"/>
          </a:xfrm>
          <a:prstGeom prst="rect">
            <a:avLst/>
          </a:prstGeom>
          <a:noFill/>
        </p:spPr>
        <p:txBody>
          <a:bodyPr wrap="none">
            <a:spAutoFit/>
          </a:bodyPr>
          <a:lstStyle/>
          <a:p>
            <a:pPr eaLnBrk="0" hangingPunct="0">
              <a:defRPr/>
            </a:pPr>
            <a:r>
              <a:rPr lang="en-US" sz="1200" dirty="0" smtClean="0">
                <a:latin typeface="+mn-lt"/>
                <a:cs typeface="+mn-cs"/>
              </a:rPr>
              <a:t>10</a:t>
            </a:r>
            <a:r>
              <a:rPr lang="el-GR" sz="1200" dirty="0" smtClean="0">
                <a:latin typeface="+mn-lt"/>
                <a:cs typeface="+mn-cs"/>
              </a:rPr>
              <a:t>4</a:t>
            </a:r>
            <a:endParaRPr lang="en-US" sz="1200" dirty="0">
              <a:latin typeface="+mn-lt"/>
              <a:cs typeface="+mn-cs"/>
            </a:endParaRPr>
          </a:p>
        </p:txBody>
      </p:sp>
      <p:sp>
        <p:nvSpPr>
          <p:cNvPr id="11" name="TextBox 10"/>
          <p:cNvSpPr txBox="1"/>
          <p:nvPr/>
        </p:nvSpPr>
        <p:spPr>
          <a:xfrm>
            <a:off x="7576397" y="3551078"/>
            <a:ext cx="420308" cy="276999"/>
          </a:xfrm>
          <a:prstGeom prst="rect">
            <a:avLst/>
          </a:prstGeom>
          <a:noFill/>
        </p:spPr>
        <p:txBody>
          <a:bodyPr wrap="none">
            <a:spAutoFit/>
          </a:bodyPr>
          <a:lstStyle/>
          <a:p>
            <a:pPr eaLnBrk="0" hangingPunct="0">
              <a:defRPr/>
            </a:pPr>
            <a:r>
              <a:rPr lang="en-US" sz="1200" dirty="0" smtClean="0">
                <a:latin typeface="+mn-lt"/>
                <a:cs typeface="+mn-cs"/>
              </a:rPr>
              <a:t>10</a:t>
            </a:r>
            <a:r>
              <a:rPr lang="el-GR" sz="1200" dirty="0" smtClean="0">
                <a:latin typeface="+mn-lt"/>
                <a:cs typeface="+mn-cs"/>
              </a:rPr>
              <a:t>5</a:t>
            </a:r>
            <a:endParaRPr lang="en-US" sz="1200" dirty="0">
              <a:latin typeface="+mn-lt"/>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4000" dirty="0" err="1" smtClean="0"/>
              <a:t>Δεκάποδα</a:t>
            </a:r>
            <a:r>
              <a:rPr lang="el-GR" sz="4000" dirty="0" smtClean="0"/>
              <a:t> </a:t>
            </a:r>
            <a:r>
              <a:rPr lang="el-GR" sz="4000" dirty="0" err="1" smtClean="0"/>
              <a:t>Βραχίουρα</a:t>
            </a:r>
            <a:r>
              <a:rPr lang="el-GR" sz="4000" dirty="0" smtClean="0"/>
              <a:t> (καβούρια) 2/3 </a:t>
            </a:r>
            <a:endParaRPr lang="el-GR" sz="4000" i="1"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5702" y="1825625"/>
            <a:ext cx="5612595" cy="4351338"/>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67</a:t>
            </a:fld>
            <a:endParaRPr lang="el-GR" dirty="0"/>
          </a:p>
        </p:txBody>
      </p:sp>
      <p:sp>
        <p:nvSpPr>
          <p:cNvPr id="8" name="TextBox 7"/>
          <p:cNvSpPr txBox="1"/>
          <p:nvPr/>
        </p:nvSpPr>
        <p:spPr>
          <a:xfrm>
            <a:off x="6858000" y="5715000"/>
            <a:ext cx="420308" cy="276999"/>
          </a:xfrm>
          <a:prstGeom prst="rect">
            <a:avLst/>
          </a:prstGeom>
          <a:noFill/>
        </p:spPr>
        <p:txBody>
          <a:bodyPr wrap="none" rtlCol="0">
            <a:spAutoFit/>
          </a:bodyPr>
          <a:lstStyle/>
          <a:p>
            <a:r>
              <a:rPr lang="en-US" sz="1200" dirty="0" smtClean="0">
                <a:solidFill>
                  <a:schemeClr val="bg1"/>
                </a:solidFill>
                <a:latin typeface="+mn-lt"/>
              </a:rPr>
              <a:t>10</a:t>
            </a:r>
            <a:r>
              <a:rPr lang="el-GR" sz="1200" dirty="0" smtClean="0">
                <a:solidFill>
                  <a:schemeClr val="bg1"/>
                </a:solidFill>
                <a:latin typeface="+mn-lt"/>
              </a:rPr>
              <a:t>7</a:t>
            </a:r>
            <a:endParaRPr lang="en-US" sz="1200" dirty="0">
              <a:solidFill>
                <a:schemeClr val="bg1"/>
              </a:solidFill>
              <a:latin typeface="+mn-lt"/>
            </a:endParaRPr>
          </a:p>
        </p:txBody>
      </p:sp>
    </p:spTree>
    <p:extLst>
      <p:ext uri="{BB962C8B-B14F-4D97-AF65-F5344CB8AC3E}">
        <p14:creationId xmlns:p14="http://schemas.microsoft.com/office/powerpoint/2010/main" val="33354635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sz="4000" dirty="0" err="1"/>
              <a:t>Δεκάποδα</a:t>
            </a:r>
            <a:r>
              <a:rPr lang="el-GR" sz="4000" dirty="0"/>
              <a:t> </a:t>
            </a:r>
            <a:r>
              <a:rPr lang="el-GR" sz="4000" dirty="0" err="1"/>
              <a:t>Βραχίουρα</a:t>
            </a:r>
            <a:r>
              <a:rPr lang="el-GR" sz="4000" dirty="0"/>
              <a:t> (καβούρια) </a:t>
            </a:r>
            <a:r>
              <a:rPr lang="el-GR" sz="4000" dirty="0" smtClean="0"/>
              <a:t>3/3 </a:t>
            </a:r>
            <a:endParaRPr lang="el-GR" sz="4000" i="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6624" y="1569098"/>
            <a:ext cx="4050751" cy="4787252"/>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68</a:t>
            </a:fld>
            <a:endParaRPr lang="el-GR" dirty="0"/>
          </a:p>
        </p:txBody>
      </p:sp>
      <p:sp>
        <p:nvSpPr>
          <p:cNvPr id="8" name="TextBox 7"/>
          <p:cNvSpPr txBox="1"/>
          <p:nvPr/>
        </p:nvSpPr>
        <p:spPr>
          <a:xfrm>
            <a:off x="5943600" y="5876377"/>
            <a:ext cx="420308" cy="276999"/>
          </a:xfrm>
          <a:prstGeom prst="rect">
            <a:avLst/>
          </a:prstGeom>
          <a:noFill/>
        </p:spPr>
        <p:txBody>
          <a:bodyPr wrap="none" rtlCol="0">
            <a:spAutoFit/>
          </a:bodyPr>
          <a:lstStyle/>
          <a:p>
            <a:r>
              <a:rPr lang="en-US" sz="1200" dirty="0" smtClean="0">
                <a:solidFill>
                  <a:schemeClr val="bg1"/>
                </a:solidFill>
                <a:latin typeface="+mn-lt"/>
              </a:rPr>
              <a:t>1</a:t>
            </a:r>
            <a:r>
              <a:rPr lang="el-GR" sz="1200" dirty="0" smtClean="0">
                <a:solidFill>
                  <a:schemeClr val="bg1"/>
                </a:solidFill>
                <a:latin typeface="+mn-lt"/>
              </a:rPr>
              <a:t>08</a:t>
            </a:r>
            <a:endParaRPr lang="en-US" sz="1200" dirty="0">
              <a:solidFill>
                <a:schemeClr val="bg1"/>
              </a:solidFill>
              <a:latin typeface="+mn-lt"/>
            </a:endParaRPr>
          </a:p>
        </p:txBody>
      </p:sp>
    </p:spTree>
    <p:extLst>
      <p:ext uri="{BB962C8B-B14F-4D97-AF65-F5344CB8AC3E}">
        <p14:creationId xmlns:p14="http://schemas.microsoft.com/office/powerpoint/2010/main" val="28782134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6"/>
          <p:cNvSpPr>
            <a:spLocks noGrp="1"/>
          </p:cNvSpPr>
          <p:nvPr>
            <p:ph type="title"/>
          </p:nvPr>
        </p:nvSpPr>
        <p:spPr/>
        <p:txBody>
          <a:bodyPr/>
          <a:lstStyle/>
          <a:p>
            <a:pPr eaLnBrk="1" hangingPunct="1"/>
            <a:r>
              <a:rPr lang="el-GR" altLang="en-US" sz="4000" smtClean="0"/>
              <a:t>Το μεγαλύτερο Αρθρόποδο</a:t>
            </a:r>
            <a:endParaRPr lang="el-GR" altLang="en-US" sz="4000" i="1" smtClean="0"/>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lvl1pPr eaLnBrk="0" hangingPunct="0">
              <a:defRPr b="1">
                <a:solidFill>
                  <a:schemeClr val="tx1"/>
                </a:solidFill>
                <a:latin typeface="Comic Sans MS" panose="030F0702030302020204" pitchFamily="66" charset="0"/>
                <a:cs typeface="Arial" panose="020B0604020202020204" pitchFamily="34" charset="0"/>
              </a:defRPr>
            </a:lvl1pPr>
            <a:lvl2pPr marL="742950" indent="-285750" eaLnBrk="0" hangingPunct="0">
              <a:defRPr b="1">
                <a:solidFill>
                  <a:schemeClr val="tx1"/>
                </a:solidFill>
                <a:latin typeface="Comic Sans MS" panose="030F0702030302020204" pitchFamily="66" charset="0"/>
                <a:cs typeface="Arial" panose="020B0604020202020204" pitchFamily="34" charset="0"/>
              </a:defRPr>
            </a:lvl2pPr>
            <a:lvl3pPr marL="1143000" indent="-228600" eaLnBrk="0" hangingPunct="0">
              <a:defRPr b="1">
                <a:solidFill>
                  <a:schemeClr val="tx1"/>
                </a:solidFill>
                <a:latin typeface="Comic Sans MS" panose="030F0702030302020204" pitchFamily="66" charset="0"/>
                <a:cs typeface="Arial" panose="020B0604020202020204" pitchFamily="34" charset="0"/>
              </a:defRPr>
            </a:lvl3pPr>
            <a:lvl4pPr marL="1600200" indent="-228600" eaLnBrk="0" hangingPunct="0">
              <a:defRPr b="1">
                <a:solidFill>
                  <a:schemeClr val="tx1"/>
                </a:solidFill>
                <a:latin typeface="Comic Sans MS" panose="030F0702030302020204" pitchFamily="66" charset="0"/>
                <a:cs typeface="Arial" panose="020B0604020202020204" pitchFamily="34" charset="0"/>
              </a:defRPr>
            </a:lvl4pPr>
            <a:lvl5pPr marL="2057400" indent="-228600" eaLnBrk="0" hangingPunct="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F8CE9CB3-8E00-4F0D-A853-FD43CB268A0C}" type="slidenum">
              <a:rPr lang="el-GR" altLang="en-US">
                <a:solidFill>
                  <a:srgbClr val="898989"/>
                </a:solidFill>
                <a:latin typeface="Calibri" panose="020F0502020204030204" pitchFamily="34" charset="0"/>
              </a:rPr>
              <a:pPr/>
              <a:t>69</a:t>
            </a:fld>
            <a:endParaRPr lang="el-GR" altLang="en-US">
              <a:solidFill>
                <a:srgbClr val="898989"/>
              </a:solidFill>
              <a:latin typeface="Calibri" panose="020F0502020204030204" pitchFamily="34" charset="0"/>
            </a:endParaRPr>
          </a:p>
        </p:txBody>
      </p:sp>
      <p:sp>
        <p:nvSpPr>
          <p:cNvPr id="8" name="Rectangle 10"/>
          <p:cNvSpPr>
            <a:spLocks noChangeArrowheads="1"/>
          </p:cNvSpPr>
          <p:nvPr/>
        </p:nvSpPr>
        <p:spPr bwMode="auto">
          <a:xfrm>
            <a:off x="3801269" y="5532438"/>
            <a:ext cx="1541462" cy="400050"/>
          </a:xfrm>
          <a:prstGeom prst="rect">
            <a:avLst/>
          </a:prstGeom>
          <a:noFill/>
          <a:ln w="9525">
            <a:noFill/>
            <a:miter lim="800000"/>
            <a:headEnd/>
            <a:tailEnd/>
          </a:ln>
          <a:effectLst/>
        </p:spPr>
        <p:txBody>
          <a:bodyPr>
            <a:spAutoFit/>
          </a:bodyPr>
          <a:lstStyle/>
          <a:p>
            <a:pPr marL="342900" indent="-342900" eaLnBrk="0" hangingPunct="0">
              <a:defRPr/>
            </a:pPr>
            <a:r>
              <a:rPr lang="en-US" sz="2000" b="0" i="1" dirty="0" err="1">
                <a:latin typeface="+mn-lt"/>
                <a:cs typeface="+mn-cs"/>
              </a:rPr>
              <a:t>Macrocheira</a:t>
            </a:r>
            <a:endParaRPr lang="el-GR" sz="2000" b="0" i="1" dirty="0">
              <a:latin typeface="+mn-lt"/>
              <a:cs typeface="+mn-cs"/>
            </a:endParaRPr>
          </a:p>
        </p:txBody>
      </p:sp>
      <p:pic>
        <p:nvPicPr>
          <p:cNvPr id="73735" name="Picture 9" descr="Macrocheira kaempf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785938"/>
            <a:ext cx="5214937"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35458" y="5256213"/>
            <a:ext cx="420308" cy="276999"/>
          </a:xfrm>
          <a:prstGeom prst="rect">
            <a:avLst/>
          </a:prstGeom>
          <a:noFill/>
        </p:spPr>
        <p:txBody>
          <a:bodyPr wrap="none">
            <a:spAutoFit/>
          </a:bodyPr>
          <a:lstStyle/>
          <a:p>
            <a:pPr eaLnBrk="0" hangingPunct="0">
              <a:defRPr/>
            </a:pPr>
            <a:r>
              <a:rPr lang="en-US" sz="1200" dirty="0" smtClean="0">
                <a:solidFill>
                  <a:schemeClr val="bg1"/>
                </a:solidFill>
                <a:latin typeface="+mn-lt"/>
                <a:cs typeface="+mn-cs"/>
              </a:rPr>
              <a:t>1</a:t>
            </a:r>
            <a:r>
              <a:rPr lang="el-GR" sz="1200" dirty="0" smtClean="0">
                <a:solidFill>
                  <a:schemeClr val="bg1"/>
                </a:solidFill>
                <a:latin typeface="+mn-lt"/>
                <a:cs typeface="+mn-cs"/>
              </a:rPr>
              <a:t>09</a:t>
            </a:r>
            <a:endParaRPr lang="en-US" sz="1200"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Δομή του σώματος – </a:t>
            </a:r>
            <a:r>
              <a:rPr lang="el-GR" altLang="en-US" sz="4000" dirty="0" err="1" smtClean="0"/>
              <a:t>ταγμάτωση</a:t>
            </a:r>
            <a:r>
              <a:rPr lang="el-GR" altLang="en-US" sz="4000" dirty="0" smtClean="0"/>
              <a:t/>
            </a:r>
            <a:br>
              <a:rPr lang="el-GR" altLang="en-US" sz="4000" dirty="0" smtClean="0"/>
            </a:br>
            <a:r>
              <a:rPr lang="el-GR" altLang="en-US" sz="4000" dirty="0" smtClean="0"/>
              <a:t>(Ομοταξία Μαλακόστρακα)</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57" y="1825625"/>
            <a:ext cx="6184886" cy="4351338"/>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a:t>
            </a:fld>
            <a:endParaRPr lang="el-GR" dirty="0"/>
          </a:p>
        </p:txBody>
      </p:sp>
      <p:sp>
        <p:nvSpPr>
          <p:cNvPr id="7" name="TextBox 6"/>
          <p:cNvSpPr txBox="1"/>
          <p:nvPr/>
        </p:nvSpPr>
        <p:spPr>
          <a:xfrm>
            <a:off x="7162800" y="5073322"/>
            <a:ext cx="263214" cy="276999"/>
          </a:xfrm>
          <a:prstGeom prst="rect">
            <a:avLst/>
          </a:prstGeom>
          <a:noFill/>
        </p:spPr>
        <p:txBody>
          <a:bodyPr wrap="none" rtlCol="0">
            <a:spAutoFit/>
          </a:bodyPr>
          <a:lstStyle/>
          <a:p>
            <a:r>
              <a:rPr lang="en-US" sz="1200" dirty="0" smtClean="0">
                <a:latin typeface="+mn-lt"/>
              </a:rPr>
              <a:t>4</a:t>
            </a:r>
            <a:endParaRPr lang="en-US" sz="1200" dirty="0">
              <a:latin typeface="+mn-lt"/>
            </a:endParaRPr>
          </a:p>
        </p:txBody>
      </p:sp>
    </p:spTree>
    <p:extLst>
      <p:ext uri="{BB962C8B-B14F-4D97-AF65-F5344CB8AC3E}">
        <p14:creationId xmlns:p14="http://schemas.microsoft.com/office/powerpoint/2010/main" val="3193762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Κλείδα προσδιορισμού Καρκινοειδών</a:t>
            </a:r>
            <a:endParaRPr lang="el-GR" i="1" dirty="0"/>
          </a:p>
        </p:txBody>
      </p:sp>
      <p:pic>
        <p:nvPicPr>
          <p:cNvPr id="4" name="Content Placeholder 3"/>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01" t="-182" r="-6201" b="-182"/>
          <a:stretch/>
        </p:blipFill>
        <p:spPr>
          <a:xfrm>
            <a:off x="3366811" y="89616"/>
            <a:ext cx="5878685" cy="6189150"/>
          </a:xfrm>
        </p:spPr>
      </p:pic>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6" name="Slide Number Placeholder 5"/>
          <p:cNvSpPr>
            <a:spLocks noGrp="1"/>
          </p:cNvSpPr>
          <p:nvPr>
            <p:ph type="sldNum" sz="quarter" idx="12"/>
          </p:nvPr>
        </p:nvSpPr>
        <p:spPr/>
        <p:txBody>
          <a:bodyPr/>
          <a:lstStyle/>
          <a:p>
            <a:pPr>
              <a:defRPr/>
            </a:pPr>
            <a:fld id="{37B0DF7E-797F-4D1F-8858-5ACC64B11632}" type="slidenum">
              <a:rPr lang="el-GR" smtClean="0"/>
              <a:pPr>
                <a:defRPr/>
              </a:pPr>
              <a:t>70</a:t>
            </a:fld>
            <a:endParaRPr lang="el-GR" dirty="0"/>
          </a:p>
        </p:txBody>
      </p:sp>
      <p:sp>
        <p:nvSpPr>
          <p:cNvPr id="8" name="TextBox 7"/>
          <p:cNvSpPr txBox="1"/>
          <p:nvPr/>
        </p:nvSpPr>
        <p:spPr>
          <a:xfrm>
            <a:off x="8322659" y="5850523"/>
            <a:ext cx="420308" cy="276999"/>
          </a:xfrm>
          <a:prstGeom prst="rect">
            <a:avLst/>
          </a:prstGeom>
          <a:noFill/>
        </p:spPr>
        <p:txBody>
          <a:bodyPr wrap="none" rtlCol="0">
            <a:spAutoFit/>
          </a:bodyPr>
          <a:lstStyle/>
          <a:p>
            <a:r>
              <a:rPr lang="en-US" sz="1200" dirty="0" smtClean="0">
                <a:latin typeface="+mn-lt"/>
              </a:rPr>
              <a:t>1</a:t>
            </a:r>
            <a:r>
              <a:rPr lang="el-GR" sz="1200" dirty="0" smtClean="0">
                <a:latin typeface="+mn-lt"/>
              </a:rPr>
              <a:t>10</a:t>
            </a:r>
            <a:endParaRPr lang="en-US" sz="1200" dirty="0">
              <a:latin typeface="+mn-lt"/>
            </a:endParaRPr>
          </a:p>
        </p:txBody>
      </p:sp>
    </p:spTree>
    <p:extLst>
      <p:ext uri="{BB962C8B-B14F-4D97-AF65-F5344CB8AC3E}">
        <p14:creationId xmlns:p14="http://schemas.microsoft.com/office/powerpoint/2010/main" val="38807784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5"/>
          <p:cNvSpPr>
            <a:spLocks noGrp="1"/>
          </p:cNvSpPr>
          <p:nvPr>
            <p:ph type="title"/>
          </p:nvPr>
        </p:nvSpPr>
        <p:spPr/>
        <p:txBody>
          <a:bodyPr/>
          <a:lstStyle/>
          <a:p>
            <a:r>
              <a:rPr lang="el-GR" altLang="en-US" smtClean="0"/>
              <a:t>Τέλος Ενότητας</a:t>
            </a:r>
            <a:endParaRPr lang="en-US" altLang="en-US" smtClean="0"/>
          </a:p>
        </p:txBody>
      </p:sp>
      <p:sp>
        <p:nvSpPr>
          <p:cNvPr id="87043" name="Θέση κειμένου 6"/>
          <p:cNvSpPr>
            <a:spLocks noGrp="1"/>
          </p:cNvSpPr>
          <p:nvPr>
            <p:ph type="body" idx="1"/>
          </p:nvPr>
        </p:nvSpPr>
        <p:spPr/>
        <p:txBody>
          <a:bodyPr/>
          <a:lstStyle/>
          <a:p>
            <a:endParaRPr lang="en-US" altLang="en-US" smtClean="0"/>
          </a:p>
        </p:txBody>
      </p:sp>
      <p:sp>
        <p:nvSpPr>
          <p:cNvPr id="4" name="Θέση υποσέλιδου 3"/>
          <p:cNvSpPr>
            <a:spLocks noGrp="1"/>
          </p:cNvSpPr>
          <p:nvPr>
            <p:ph type="ftr" sz="quarter" idx="11"/>
          </p:nvPr>
        </p:nvSpPr>
        <p:spPr/>
        <p:txBody>
          <a:bodyPr/>
          <a:lstStyle/>
          <a:p>
            <a:pPr>
              <a:defRPr/>
            </a:pPr>
            <a:r>
              <a:rPr lang="el-GR" smtClean="0"/>
              <a:t>Ενότητα 17. Καρκινοειδή</a:t>
            </a:r>
            <a:endParaRPr lang="el-GR"/>
          </a:p>
        </p:txBody>
      </p:sp>
      <p:sp>
        <p:nvSpPr>
          <p:cNvPr id="87045" name="Θέση αριθμού διαφάνειας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0BEA3774-75A5-4381-A860-F7F8D783C537}" type="slidenum">
              <a:rPr lang="el-GR" altLang="en-US" sz="1200" smtClean="0">
                <a:solidFill>
                  <a:srgbClr val="898989"/>
                </a:solidFill>
                <a:cs typeface="Arial" panose="020B0604020202020204" pitchFamily="34" charset="0"/>
              </a:rPr>
              <a:pPr>
                <a:lnSpc>
                  <a:spcPct val="100000"/>
                </a:lnSpc>
                <a:spcBef>
                  <a:spcPct val="0"/>
                </a:spcBef>
                <a:buFontTx/>
                <a:buNone/>
              </a:pPr>
              <a:t>71</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6"/>
          <p:cNvSpPr>
            <a:spLocks noGrp="1"/>
          </p:cNvSpPr>
          <p:nvPr>
            <p:ph type="title"/>
          </p:nvPr>
        </p:nvSpPr>
        <p:spPr/>
        <p:txBody>
          <a:bodyPr/>
          <a:lstStyle/>
          <a:p>
            <a:pPr eaLnBrk="1" hangingPunct="1"/>
            <a:r>
              <a:rPr lang="el-GR" altLang="en-US" smtClean="0"/>
              <a:t>Χρηματοδότηση</a:t>
            </a:r>
            <a:endParaRPr lang="en-US" altLang="en-US" smtClean="0"/>
          </a:p>
        </p:txBody>
      </p:sp>
      <p:sp>
        <p:nvSpPr>
          <p:cNvPr id="88067" name="Content Placeholder 7"/>
          <p:cNvSpPr>
            <a:spLocks noGrp="1"/>
          </p:cNvSpPr>
          <p:nvPr>
            <p:ph idx="1"/>
          </p:nvPr>
        </p:nvSpPr>
        <p:spPr/>
        <p:txBody>
          <a:bodyPr/>
          <a:lstStyle/>
          <a:p>
            <a:pPr eaLnBrk="1" hangingPunct="1"/>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pPr eaLnBrk="1" hangingPunct="1"/>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pPr eaLnBrk="1" hangingPunct="1"/>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pPr eaLnBrk="1" hangingPunct="1"/>
            <a:endParaRPr lang="en-US" altLang="en-US" smtClean="0"/>
          </a:p>
        </p:txBody>
      </p:sp>
      <p:sp>
        <p:nvSpPr>
          <p:cNvPr id="5" name="Footer Placeholder 4"/>
          <p:cNvSpPr>
            <a:spLocks noGrp="1"/>
          </p:cNvSpPr>
          <p:nvPr>
            <p:ph type="ftr" sz="quarter" idx="11"/>
          </p:nvPr>
        </p:nvSpPr>
        <p:spPr/>
        <p:txBody>
          <a:bodyPr/>
          <a:lstStyle/>
          <a:p>
            <a:pPr>
              <a:defRPr/>
            </a:pPr>
            <a:r>
              <a:rPr lang="el-GR" smtClean="0"/>
              <a:t>Ενότητα 17. Καρκινοειδή</a:t>
            </a:r>
            <a:endParaRPr lang="el-GR"/>
          </a:p>
        </p:txBody>
      </p:sp>
      <p:sp>
        <p:nvSpPr>
          <p:cNvPr id="880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1239CC2-0C9D-45F1-BBD2-EBDBC806F2C1}" type="slidenum">
              <a:rPr lang="el-GR" altLang="en-US" sz="1200" smtClean="0">
                <a:solidFill>
                  <a:srgbClr val="898989"/>
                </a:solidFill>
                <a:cs typeface="Arial" panose="020B0604020202020204" pitchFamily="34" charset="0"/>
              </a:rPr>
              <a:pPr>
                <a:lnSpc>
                  <a:spcPct val="100000"/>
                </a:lnSpc>
                <a:spcBef>
                  <a:spcPct val="0"/>
                </a:spcBef>
                <a:buFontTx/>
                <a:buNone/>
              </a:pPr>
              <a:t>72</a:t>
            </a:fld>
            <a:endParaRPr lang="el-GR" altLang="en-US" sz="1200" smtClean="0">
              <a:solidFill>
                <a:srgbClr val="898989"/>
              </a:solidFill>
              <a:cs typeface="Arial" panose="020B0604020202020204" pitchFamily="34" charset="0"/>
            </a:endParaRPr>
          </a:p>
        </p:txBody>
      </p:sp>
      <p:pic>
        <p:nvPicPr>
          <p:cNvPr id="88070" name="Picture 8"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5"/>
          <p:cNvSpPr>
            <a:spLocks noGrp="1"/>
          </p:cNvSpPr>
          <p:nvPr>
            <p:ph type="title"/>
          </p:nvPr>
        </p:nvSpPr>
        <p:spPr/>
        <p:txBody>
          <a:bodyPr/>
          <a:lstStyle/>
          <a:p>
            <a:pPr eaLnBrk="1" hangingPunct="1"/>
            <a:r>
              <a:rPr lang="el-GR" altLang="en-US" smtClean="0"/>
              <a:t>Σημειώματα</a:t>
            </a:r>
            <a:endParaRPr lang="en-US" altLang="en-US" smtClean="0"/>
          </a:p>
        </p:txBody>
      </p:sp>
      <p:sp>
        <p:nvSpPr>
          <p:cNvPr id="90115" name="Text Placeholder 6"/>
          <p:cNvSpPr>
            <a:spLocks noGrp="1"/>
          </p:cNvSpPr>
          <p:nvPr>
            <p:ph type="body" idx="1"/>
          </p:nvPr>
        </p:nvSpPr>
        <p:spPr/>
        <p:txBody>
          <a:bodyPr/>
          <a:lstStyle/>
          <a:p>
            <a:pPr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011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9623759-C9F1-461A-8BDF-39F396C60B78}" type="slidenum">
              <a:rPr lang="el-GR" altLang="en-US" sz="1200" smtClean="0">
                <a:solidFill>
                  <a:srgbClr val="898989"/>
                </a:solidFill>
                <a:cs typeface="Arial" panose="020B0604020202020204" pitchFamily="34" charset="0"/>
              </a:rPr>
              <a:pPr>
                <a:lnSpc>
                  <a:spcPct val="100000"/>
                </a:lnSpc>
                <a:spcBef>
                  <a:spcPct val="0"/>
                </a:spcBef>
                <a:buFontTx/>
                <a:buNone/>
              </a:pPr>
              <a:t>73</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5"/>
          <p:cNvSpPr>
            <a:spLocks noGrp="1"/>
          </p:cNvSpPr>
          <p:nvPr>
            <p:ph type="title"/>
          </p:nvPr>
        </p:nvSpPr>
        <p:spPr>
          <a:xfrm>
            <a:off x="0" y="365125"/>
            <a:ext cx="9144000" cy="1325563"/>
          </a:xfrm>
        </p:spPr>
        <p:txBody>
          <a:bodyPr/>
          <a:lstStyle/>
          <a:p>
            <a:pPr eaLnBrk="1" hangingPunct="1"/>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p:nvSpPr>
          <p:cNvPr id="91139" name="Content Placeholder 6"/>
          <p:cNvSpPr>
            <a:spLocks noGrp="1"/>
          </p:cNvSpPr>
          <p:nvPr>
            <p:ph idx="1"/>
          </p:nvPr>
        </p:nvSpPr>
        <p:spPr>
          <a:xfrm>
            <a:off x="428625" y="1690688"/>
            <a:ext cx="8286750" cy="4351337"/>
          </a:xfrm>
        </p:spPr>
        <p:txBody>
          <a:bodyPr/>
          <a:lstStyle/>
          <a:p>
            <a:pPr marL="0" indent="0" eaLnBrk="1" hangingPunct="1">
              <a:buFont typeface="Arial" panose="020B0604020202020204" pitchFamily="34" charset="0"/>
              <a:buNone/>
            </a:pPr>
            <a:r>
              <a:rPr lang="el-GR" altLang="en-US" sz="2000" dirty="0" smtClean="0"/>
              <a:t>Το παρόν έργο αποτελεί την έκδοση 1.0.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11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C6C0F42-0785-43AA-ADCF-D3DEB04C0D7A}" type="slidenum">
              <a:rPr lang="el-GR" altLang="en-US" sz="1200" smtClean="0">
                <a:solidFill>
                  <a:srgbClr val="898989"/>
                </a:solidFill>
                <a:cs typeface="Arial" panose="020B0604020202020204" pitchFamily="34" charset="0"/>
              </a:rPr>
              <a:pPr>
                <a:lnSpc>
                  <a:spcPct val="100000"/>
                </a:lnSpc>
                <a:spcBef>
                  <a:spcPct val="0"/>
                </a:spcBef>
                <a:buFontTx/>
                <a:buNone/>
              </a:pPr>
              <a:t>74</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5"/>
          <p:cNvSpPr>
            <a:spLocks noGrp="1"/>
          </p:cNvSpPr>
          <p:nvPr>
            <p:ph type="title"/>
          </p:nvPr>
        </p:nvSpPr>
        <p:spPr>
          <a:xfrm>
            <a:off x="0" y="365125"/>
            <a:ext cx="9144000" cy="1325563"/>
          </a:xfrm>
        </p:spPr>
        <p:txBody>
          <a:bodyPr/>
          <a:lstStyle/>
          <a:p>
            <a:pPr eaLnBrk="1" hangingPunct="1"/>
            <a:r>
              <a:rPr lang="el-GR" altLang="en-US" sz="4000" smtClean="0"/>
              <a:t>Σημείωμα Αναφοράς</a:t>
            </a:r>
            <a:endParaRPr lang="en-US" altLang="en-US" sz="4000" smtClean="0"/>
          </a:p>
        </p:txBody>
      </p:sp>
      <p:sp>
        <p:nvSpPr>
          <p:cNvPr id="92163" name="Content Placeholder 6"/>
          <p:cNvSpPr>
            <a:spLocks noGrp="1"/>
          </p:cNvSpPr>
          <p:nvPr>
            <p:ph idx="1"/>
          </p:nvPr>
        </p:nvSpPr>
        <p:spPr>
          <a:xfrm>
            <a:off x="428625" y="1690688"/>
            <a:ext cx="8286750" cy="4351337"/>
          </a:xfrm>
        </p:spPr>
        <p:txBody>
          <a:bodyPr/>
          <a:lstStyle/>
          <a:p>
            <a:pPr marL="0" indent="0" eaLnBrk="1" hangingPunct="1">
              <a:buNone/>
            </a:pPr>
            <a:r>
              <a:rPr lang="el-GR" altLang="en-US" sz="2000" dirty="0" err="1" smtClean="0"/>
              <a:t>Copyright</a:t>
            </a:r>
            <a:r>
              <a:rPr lang="el-GR" altLang="en-US" sz="2000" dirty="0" smtClean="0"/>
              <a:t> Εθνικόν και Καποδιστριακόν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Αναστάσιος </a:t>
            </a:r>
            <a:r>
              <a:rPr lang="el-GR" altLang="en-US" sz="2000" dirty="0" err="1" smtClean="0"/>
              <a:t>Λεγάκις</a:t>
            </a:r>
            <a:r>
              <a:rPr lang="el-GR" altLang="en-US" sz="2000" dirty="0" smtClean="0"/>
              <a:t>, Αναπληρωτής Καθηγητής. «Ζωολογία Ι. Ενότητα 17. Καρκινοειδή». Έκδοση: 1.0. Αθήνα 2014. Διαθέσιμο από τη δικτυακή διεύθυνση: </a:t>
            </a:r>
            <a:r>
              <a:rPr lang="en-GB" altLang="en-US" sz="2000" dirty="0"/>
              <a:t>http://</a:t>
            </a:r>
            <a:r>
              <a:rPr lang="en-GB" altLang="en-US" sz="2000" dirty="0" smtClean="0"/>
              <a:t>opencourses.uoa.gr/courses/BIOL3</a:t>
            </a:r>
            <a:r>
              <a:rPr lang="el-GR" altLang="en-US" sz="2000" dirty="0" smtClean="0"/>
              <a:t>.</a:t>
            </a:r>
          </a:p>
          <a:p>
            <a:pPr marL="0" indent="0" eaLnBrk="1" hangingPunct="1"/>
            <a:endParaRPr lang="el-GR" altLang="en-US" dirty="0" smtClean="0"/>
          </a:p>
          <a:p>
            <a:pPr marL="0" indent="0" eaLnBrk="1" hangingPunct="1"/>
            <a:endParaRPr lang="en-US" altLang="en-US" dirty="0" smtClean="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216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9099ABD-E14C-4539-A9BA-982BA8B299D0}" type="slidenum">
              <a:rPr lang="el-GR" altLang="en-US" sz="1200" smtClean="0">
                <a:solidFill>
                  <a:srgbClr val="898989"/>
                </a:solidFill>
                <a:cs typeface="Arial" panose="020B0604020202020204" pitchFamily="34" charset="0"/>
              </a:rPr>
              <a:pPr>
                <a:lnSpc>
                  <a:spcPct val="100000"/>
                </a:lnSpc>
                <a:spcBef>
                  <a:spcPct val="0"/>
                </a:spcBef>
                <a:buFontTx/>
                <a:buNone/>
              </a:pPr>
              <a:t>75</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5"/>
          <p:cNvSpPr>
            <a:spLocks noGrp="1"/>
          </p:cNvSpPr>
          <p:nvPr>
            <p:ph type="title"/>
          </p:nvPr>
        </p:nvSpPr>
        <p:spPr/>
        <p:txBody>
          <a:bodyPr/>
          <a:lstStyle/>
          <a:p>
            <a:pPr eaLnBrk="1" hangingPunct="1"/>
            <a:r>
              <a:rPr lang="el-GR" altLang="en-US" dirty="0" smtClean="0"/>
              <a:t>Σημείωμα </a:t>
            </a:r>
            <a:r>
              <a:rPr lang="el-GR" altLang="en-US" dirty="0" err="1" smtClean="0"/>
              <a:t>Αδειοδότησης</a:t>
            </a:r>
            <a:endParaRPr lang="en-US" altLang="en-US" dirty="0" smtClean="0"/>
          </a:p>
        </p:txBody>
      </p:sp>
      <p:sp>
        <p:nvSpPr>
          <p:cNvPr id="4" name="Footer Placeholder 3"/>
          <p:cNvSpPr>
            <a:spLocks noGrp="1"/>
          </p:cNvSpPr>
          <p:nvPr>
            <p:ph type="ftr" sz="quarter" idx="10"/>
          </p:nvPr>
        </p:nvSpPr>
        <p:spPr/>
        <p:txBody>
          <a:bodyPr/>
          <a:lstStyle/>
          <a:p>
            <a:pPr>
              <a:defRPr/>
            </a:pPr>
            <a:r>
              <a:rPr lang="el-GR" smtClean="0"/>
              <a:t>Ενότητα 17. Καρκινοειδή</a:t>
            </a:r>
            <a:endParaRPr lang="el-GR"/>
          </a:p>
        </p:txBody>
      </p:sp>
      <p:sp>
        <p:nvSpPr>
          <p:cNvPr id="9318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53A24E9-9D65-4104-9575-829DC648D5A3}" type="slidenum">
              <a:rPr lang="el-GR" altLang="en-US" sz="1200" smtClean="0">
                <a:solidFill>
                  <a:srgbClr val="898989"/>
                </a:solidFill>
                <a:cs typeface="Arial" panose="020B0604020202020204" pitchFamily="34" charset="0"/>
              </a:rPr>
              <a:pPr>
                <a:lnSpc>
                  <a:spcPct val="100000"/>
                </a:lnSpc>
                <a:spcBef>
                  <a:spcPct val="0"/>
                </a:spcBef>
                <a:buFontTx/>
                <a:buNone/>
              </a:pPr>
              <a:t>76</a:t>
            </a:fld>
            <a:endParaRPr lang="el-GR" altLang="en-US" sz="1200" smtClean="0">
              <a:solidFill>
                <a:srgbClr val="898989"/>
              </a:solidFill>
              <a:cs typeface="Arial" panose="020B0604020202020204" pitchFamily="34" charset="0"/>
            </a:endParaRPr>
          </a:p>
        </p:txBody>
      </p:sp>
      <p:sp>
        <p:nvSpPr>
          <p:cNvPr id="93189"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b="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b="0"/>
          </a:p>
        </p:txBody>
      </p:sp>
      <p:pic>
        <p:nvPicPr>
          <p:cNvPr id="93190" name="Picture 22" descr="Λογότυπο για Άδειες χρήσης Creative Commons BY-NC-ND">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9700" y="3025775"/>
            <a:ext cx="9036050" cy="3384550"/>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spcBef>
                <a:spcPts val="1200"/>
              </a:spcBef>
              <a:defRPr/>
            </a:pPr>
            <a:r>
              <a:rPr lang="el-GR" dirty="0">
                <a:latin typeface="+mn-lt"/>
                <a:cs typeface="+mn-cs"/>
              </a:rPr>
              <a:t>Ως Μη Εμπορική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a:t>
            </a:r>
            <a:r>
              <a:rPr lang="el-GR" dirty="0" err="1">
                <a:latin typeface="+mn-lt"/>
                <a:cs typeface="+mn-cs"/>
              </a:rPr>
              <a:t>αδειοδόχο</a:t>
            </a:r>
            <a:endParaRPr lang="el-GR" dirty="0">
              <a:latin typeface="+mn-lt"/>
              <a:cs typeface="+mn-cs"/>
            </a:endParaRP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err="1">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a:defRPr/>
            </a:pPr>
            <a:r>
              <a:rPr lang="el-GR" dirty="0">
                <a:latin typeface="+mn-lt"/>
                <a:cs typeface="+mn-cs"/>
              </a:rPr>
              <a:t>Ο δικαιούχος μπορεί να παρέχει στον </a:t>
            </a:r>
            <a:r>
              <a:rPr lang="el-GR" dirty="0" err="1">
                <a:latin typeface="+mn-lt"/>
                <a:cs typeface="+mn-cs"/>
              </a:rPr>
              <a:t>αδειοδόχο</a:t>
            </a:r>
            <a:r>
              <a:rPr lang="el-GR" dirty="0">
                <a:latin typeface="+mn-lt"/>
                <a:cs typeface="+mn-cs"/>
              </a:rPr>
              <a:t> ξεχωριστή άδεια να χρησιμοποιεί το έργο για εμπορική χρήση, εφόσον αυτό του ζητηθεί.</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5"/>
          <p:cNvSpPr>
            <a:spLocks noGrp="1"/>
          </p:cNvSpPr>
          <p:nvPr>
            <p:ph type="title"/>
          </p:nvPr>
        </p:nvSpPr>
        <p:spPr>
          <a:xfrm>
            <a:off x="0" y="365125"/>
            <a:ext cx="9144000" cy="1325563"/>
          </a:xfrm>
        </p:spPr>
        <p:txBody>
          <a:bodyPr/>
          <a:lstStyle/>
          <a:p>
            <a:pPr eaLnBrk="1" hangingPunct="1"/>
            <a:r>
              <a:rPr lang="el-GR" altLang="en-US" smtClean="0"/>
              <a:t>Διατήρηση Σημειωμάτων</a:t>
            </a:r>
            <a:endParaRPr lang="en-US" altLang="en-US" smtClean="0"/>
          </a:p>
        </p:txBody>
      </p:sp>
      <p:sp>
        <p:nvSpPr>
          <p:cNvPr id="94211" name="Content Placeholder 6"/>
          <p:cNvSpPr>
            <a:spLocks noGrp="1"/>
          </p:cNvSpPr>
          <p:nvPr>
            <p:ph idx="1"/>
          </p:nvPr>
        </p:nvSpPr>
        <p:spPr>
          <a:xfrm>
            <a:off x="428625" y="1690688"/>
            <a:ext cx="8286750" cy="4351337"/>
          </a:xfrm>
        </p:spPr>
        <p:txBody>
          <a:bodyPr/>
          <a:lstStyle/>
          <a:p>
            <a:pPr marL="0" indent="0" eaLnBrk="1" hangingPunct="1">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eaLnBrk="1" hangingPunct="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eaLnBrk="1" hangingPunct="1">
              <a:buFont typeface="Wingdings" panose="05000000000000000000" pitchFamily="2" charset="2"/>
              <a:buChar char="§"/>
            </a:pPr>
            <a:r>
              <a:rPr lang="el-GR" altLang="en-US" sz="2000" smtClean="0"/>
              <a:t>το Σημείωμα Χρήσης Έργων Τρίτων (εφόσον υπάρχει)</a:t>
            </a:r>
          </a:p>
          <a:p>
            <a:pPr marL="0" indent="0" eaLnBrk="1" hangingPunct="1">
              <a:buFont typeface="Arial" panose="020B0604020202020204" pitchFamily="34" charset="0"/>
              <a:buNone/>
            </a:pPr>
            <a:r>
              <a:rPr lang="el-GR" altLang="en-US" sz="2400" smtClean="0"/>
              <a:t>μαζί με τους συνοδευόμενους υπερσυνδέσμους.</a:t>
            </a:r>
          </a:p>
          <a:p>
            <a:pPr marL="0" indent="0" eaLnBrk="1" hangingPunct="1"/>
            <a:endParaRPr lang="el-GR" altLang="en-US" smtClean="0"/>
          </a:p>
          <a:p>
            <a:pPr marL="0" indent="0" eaLnBrk="1" hangingPunct="1"/>
            <a:endParaRPr lang="en-US" altLang="en-US" smtClean="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421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2162711C-F02D-4B72-AEF1-C29D02116467}" type="slidenum">
              <a:rPr lang="el-GR" altLang="en-US" sz="1200" smtClean="0">
                <a:solidFill>
                  <a:srgbClr val="898989"/>
                </a:solidFill>
                <a:cs typeface="Arial" panose="020B0604020202020204" pitchFamily="34" charset="0"/>
              </a:rPr>
              <a:pPr>
                <a:lnSpc>
                  <a:spcPct val="100000"/>
                </a:lnSpc>
                <a:spcBef>
                  <a:spcPct val="0"/>
                </a:spcBef>
                <a:buFontTx/>
                <a:buNone/>
              </a:pPr>
              <a:t>77</a:t>
            </a:fld>
            <a:endParaRPr lang="el-GR" altLang="en-US" sz="1200" smtClean="0">
              <a:solidFill>
                <a:srgbClr val="898989"/>
              </a:solidFill>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1</a:t>
            </a:r>
            <a:r>
              <a:rPr lang="en-US" altLang="en-US" sz="4000" smtClean="0"/>
              <a:t>7</a:t>
            </a:r>
            <a:endParaRPr lang="en-US" altLang="en-US" sz="4000" dirty="0" smtClean="0"/>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eaLnBrk="1" hangingPunct="1">
              <a:buFont typeface="Arial" panose="020B0604020202020204" pitchFamily="34" charset="0"/>
              <a:buNone/>
            </a:pPr>
            <a:r>
              <a:rPr lang="el-GR" altLang="en-US" sz="1600" dirty="0" smtClean="0"/>
              <a:t>Το Έργο αυτό κάνει χρήση των ακόλουθων έργων:</a:t>
            </a:r>
          </a:p>
          <a:p>
            <a:pPr marL="0" indent="0" eaLnBrk="1" hangingPunct="1">
              <a:buFont typeface="Arial" panose="020B0604020202020204" pitchFamily="34" charset="0"/>
              <a:buNone/>
            </a:pPr>
            <a:r>
              <a:rPr lang="el-GR" altLang="en-US" sz="1600" b="1" dirty="0" smtClean="0"/>
              <a:t>Εικόνες</a:t>
            </a:r>
          </a:p>
          <a:p>
            <a:pPr marL="0" indent="0">
              <a:buNone/>
            </a:pPr>
            <a:r>
              <a:rPr lang="el-GR" altLang="en-US" sz="1600" b="1" dirty="0" smtClean="0"/>
              <a:t>Εικόνα </a:t>
            </a:r>
            <a:r>
              <a:rPr lang="el-GR" altLang="en-US" sz="1600" b="1" dirty="0"/>
              <a:t>1. </a:t>
            </a:r>
            <a:r>
              <a:rPr lang="el-GR" altLang="en-US" sz="1600" dirty="0"/>
              <a:t>© </a:t>
            </a:r>
            <a:r>
              <a:rPr lang="en-US" altLang="en-US" sz="1600" dirty="0"/>
              <a:t>Copyright 2013 Smithsonian Institution. </a:t>
            </a:r>
            <a:r>
              <a:rPr lang="el-GR" altLang="en-US" sz="1600" dirty="0"/>
              <a:t>Σύνδεσμος: </a:t>
            </a:r>
            <a:r>
              <a:rPr lang="en-US" altLang="en-US" sz="1600" dirty="0"/>
              <a:t>http://ocean.si.edu/census-marine-life. </a:t>
            </a:r>
            <a:r>
              <a:rPr lang="el-GR" altLang="en-US" sz="1600" dirty="0"/>
              <a:t>Πηγή: </a:t>
            </a:r>
            <a:r>
              <a:rPr lang="en-US" altLang="en-US" sz="1600" dirty="0"/>
              <a:t>Ocean Portal Find your Blue http://ocean.si.edu/.</a:t>
            </a:r>
          </a:p>
          <a:p>
            <a:pPr marL="0" indent="0">
              <a:buNone/>
            </a:pPr>
            <a:r>
              <a:rPr lang="el-GR" altLang="en-US" sz="1600" b="1" dirty="0"/>
              <a:t>Εικόνα 2. </a:t>
            </a:r>
            <a:r>
              <a:rPr lang="el-GR" altLang="en-US" sz="1600" dirty="0"/>
              <a:t>Πηγή: </a:t>
            </a:r>
            <a:r>
              <a:rPr lang="en-US" altLang="en-US" sz="1600" dirty="0"/>
              <a:t>FAO 2007.</a:t>
            </a:r>
          </a:p>
          <a:p>
            <a:pPr marL="0" indent="0">
              <a:buNone/>
            </a:pPr>
            <a:r>
              <a:rPr lang="el-GR" altLang="en-US" sz="1600" b="1" dirty="0"/>
              <a:t>Εικόνα 3. </a:t>
            </a:r>
            <a:r>
              <a:rPr lang="en-US" altLang="en-US" sz="1600" dirty="0"/>
              <a:t>Copyright 2008  by The McGraw-Hill Companies, Inc. </a:t>
            </a:r>
            <a:r>
              <a:rPr lang="el-GR" altLang="en-US" sz="1600" dirty="0"/>
              <a:t>Πηγή: </a:t>
            </a:r>
            <a:r>
              <a:rPr lang="en-US" altLang="en-US" sz="1600" dirty="0"/>
              <a:t>Hickman, Roberts, Keen, Larson, </a:t>
            </a:r>
            <a:r>
              <a:rPr lang="en-US" altLang="en-US" sz="1600" dirty="0" err="1"/>
              <a:t>l’Anson</a:t>
            </a:r>
            <a:r>
              <a:rPr lang="en-US" altLang="en-US" sz="1600" dirty="0"/>
              <a:t>, </a:t>
            </a:r>
            <a:r>
              <a:rPr lang="en-US" altLang="en-US" sz="1600" dirty="0" err="1"/>
              <a:t>Eisenhour</a:t>
            </a:r>
            <a:r>
              <a:rPr lang="en-US" altLang="en-US" sz="1600" dirty="0"/>
              <a:t>, </a:t>
            </a:r>
            <a:r>
              <a:rPr lang="en-US" altLang="en-US" sz="1600" dirty="0" err="1"/>
              <a:t>Intergrated</a:t>
            </a:r>
            <a:r>
              <a:rPr lang="en-US" altLang="en-US" sz="1600" dirty="0"/>
              <a:t> Principles of Zoology,  Fourteenth Edition Mac Grow Hill Higher Education, ISBN 978-0-07-297004-3</a:t>
            </a:r>
          </a:p>
          <a:p>
            <a:pPr marL="0" indent="0">
              <a:buNone/>
            </a:pPr>
            <a:r>
              <a:rPr lang="el-GR" altLang="en-US" sz="1600" b="1" dirty="0"/>
              <a:t>Εικόνα </a:t>
            </a:r>
            <a:r>
              <a:rPr lang="el-GR" altLang="en-US" sz="1600" b="1" dirty="0" smtClean="0"/>
              <a:t>4</a:t>
            </a:r>
            <a:r>
              <a:rPr lang="en-US" altLang="en-US" sz="1600" b="1" dirty="0" smtClean="0"/>
              <a:t> </a:t>
            </a:r>
            <a:r>
              <a:rPr lang="en-US" altLang="en-US" sz="1600" dirty="0" smtClean="0"/>
              <a:t>Copyright </a:t>
            </a:r>
            <a:r>
              <a:rPr lang="en-US" altLang="en-US" sz="1600" dirty="0"/>
              <a:t>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78</a:t>
            </a:fld>
            <a:endParaRPr lang="el-GR" altLang="en-US" sz="1200" smtClean="0">
              <a:solidFill>
                <a:srgbClr val="898989"/>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2</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7. </a:t>
            </a:r>
            <a:r>
              <a:rPr lang="el-GR" altLang="en-US" sz="1600" dirty="0"/>
              <a:t> </a:t>
            </a:r>
            <a:r>
              <a:rPr lang="en-US" altLang="en-US" sz="1600" dirty="0"/>
              <a:t>Creative Commons Attribution </a:t>
            </a:r>
            <a:br>
              <a:rPr lang="en-US" altLang="en-US" sz="1600" dirty="0"/>
            </a:br>
            <a:r>
              <a:rPr lang="en-US" altLang="en-US" sz="1600" dirty="0"/>
              <a:t>this material may be freely used as long as attribution is given. </a:t>
            </a:r>
            <a:r>
              <a:rPr lang="el-GR" altLang="en-US" sz="1600" dirty="0"/>
              <a:t>Σύνδεσμος: </a:t>
            </a:r>
            <a:r>
              <a:rPr lang="en-US" altLang="en-US" sz="1600" dirty="0"/>
              <a:t>http://palaeos.com/metazoa/arthropoda/crustacea/crustacea.html. </a:t>
            </a:r>
            <a:r>
              <a:rPr lang="el-GR" altLang="en-US" sz="1600" dirty="0"/>
              <a:t>Πηγή: </a:t>
            </a:r>
            <a:r>
              <a:rPr lang="en-US" altLang="en-US" sz="1600" dirty="0"/>
              <a:t>http://palaeos.com.</a:t>
            </a:r>
          </a:p>
          <a:p>
            <a:pPr marL="0" indent="0">
              <a:buNone/>
            </a:pPr>
            <a:r>
              <a:rPr lang="el-GR" altLang="en-US" sz="1600" b="1" dirty="0"/>
              <a:t>Εικόνα 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smtClean="0"/>
              <a:t>Εικόνα </a:t>
            </a:r>
            <a:r>
              <a:rPr lang="el-GR" altLang="en-US" sz="1600" b="1" dirty="0"/>
              <a:t>9.  </a:t>
            </a:r>
            <a:r>
              <a:rPr lang="en-US" altLang="en-US" sz="1600" dirty="0"/>
              <a:t>Copyright 2015 by The University of California Museum of Paleontology, Berkeley, and the Regents of the University of California. All materials appearing on the UCMP Web Servers (WWW.UCMP.BERKELEY.EDU, EVOLUTION.BERKELEY.EDU) may not be reproduced or stored in a retrieval system without prior written permission of the publisher and in no case for </a:t>
            </a:r>
            <a:r>
              <a:rPr lang="en-US" altLang="en-US" sz="1600" dirty="0" err="1"/>
              <a:t>profit.Please</a:t>
            </a:r>
            <a:r>
              <a:rPr lang="en-US" altLang="en-US" sz="1600" dirty="0"/>
              <a:t> contact uewebmaster@berkeley.edu with requests for </a:t>
            </a:r>
            <a:r>
              <a:rPr lang="en-US" altLang="en-US" sz="1600" dirty="0" smtClean="0"/>
              <a:t>permission.</a:t>
            </a:r>
            <a:r>
              <a:rPr lang="el-GR" altLang="en-US" sz="1600" dirty="0" smtClean="0"/>
              <a:t>Σύνδεσμος</a:t>
            </a:r>
            <a:r>
              <a:rPr lang="el-GR" altLang="en-US" sz="1600" dirty="0"/>
              <a:t>: </a:t>
            </a:r>
            <a:r>
              <a:rPr lang="en-US" altLang="en-US" sz="1600" dirty="0"/>
              <a:t>http://evolution.berkeley.edu/evolibrary/article/_0_0/arthropods_08. </a:t>
            </a:r>
            <a:r>
              <a:rPr lang="el-GR" altLang="en-US" sz="1600" dirty="0"/>
              <a:t>Πηγή: </a:t>
            </a:r>
            <a:r>
              <a:rPr lang="en-US" altLang="en-US" sz="1600" dirty="0"/>
              <a:t>http://evolution.berkeley.edu.</a:t>
            </a:r>
          </a:p>
          <a:p>
            <a:pPr marL="0" indent="0">
              <a:buNone/>
            </a:pPr>
            <a:r>
              <a:rPr lang="el-GR" altLang="en-US" sz="1600" b="1" dirty="0"/>
              <a:t>Εικόνα 10.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79</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70169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Εξωτερική μορφολογία</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371600"/>
            <a:ext cx="6202934" cy="4443316"/>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a:t>
            </a:fld>
            <a:endParaRPr lang="el-GR" dirty="0"/>
          </a:p>
        </p:txBody>
      </p:sp>
      <p:sp>
        <p:nvSpPr>
          <p:cNvPr id="8" name="Text Box 1028"/>
          <p:cNvSpPr txBox="1">
            <a:spLocks noChangeArrowheads="1"/>
          </p:cNvSpPr>
          <p:nvPr/>
        </p:nvSpPr>
        <p:spPr bwMode="auto">
          <a:xfrm>
            <a:off x="1108087" y="5881801"/>
            <a:ext cx="7086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defRPr>
            </a:lvl9pPr>
          </a:lstStyle>
          <a:p>
            <a:pPr eaLnBrk="1" hangingPunct="1">
              <a:spcBef>
                <a:spcPct val="50000"/>
              </a:spcBef>
            </a:pPr>
            <a:r>
              <a:rPr lang="el-GR" altLang="el-GR" sz="1600" b="0" dirty="0">
                <a:latin typeface="+mn-lt"/>
              </a:rPr>
              <a:t>Επιδερμίδιο (</a:t>
            </a:r>
            <a:r>
              <a:rPr lang="el-GR" altLang="el-GR" sz="1600" b="0" dirty="0" err="1">
                <a:latin typeface="+mn-lt"/>
              </a:rPr>
              <a:t>χιτίνη</a:t>
            </a:r>
            <a:r>
              <a:rPr lang="el-GR" altLang="el-GR" sz="1600" b="0" dirty="0">
                <a:latin typeface="+mn-lt"/>
              </a:rPr>
              <a:t>, </a:t>
            </a:r>
            <a:r>
              <a:rPr lang="el-GR" altLang="el-GR" sz="1600" b="0" dirty="0" err="1">
                <a:latin typeface="+mn-lt"/>
              </a:rPr>
              <a:t>πρωτείνες</a:t>
            </a:r>
            <a:r>
              <a:rPr lang="el-GR" altLang="el-GR" sz="1600" b="0" dirty="0">
                <a:latin typeface="+mn-lt"/>
              </a:rPr>
              <a:t>, ανθρακικό ασβέστιο) αρθρώσεις, νώτο, </a:t>
            </a:r>
            <a:r>
              <a:rPr lang="el-GR" altLang="el-GR" sz="1600" b="0" dirty="0" smtClean="0">
                <a:latin typeface="+mn-lt"/>
              </a:rPr>
              <a:t>στέρνο. </a:t>
            </a:r>
            <a:endParaRPr lang="el-GR" altLang="el-GR" sz="1600" b="0" dirty="0">
              <a:latin typeface="+mn-lt"/>
            </a:endParaRPr>
          </a:p>
        </p:txBody>
      </p:sp>
      <p:sp>
        <p:nvSpPr>
          <p:cNvPr id="7" name="TextBox 6"/>
          <p:cNvSpPr txBox="1"/>
          <p:nvPr/>
        </p:nvSpPr>
        <p:spPr>
          <a:xfrm>
            <a:off x="7387520" y="5257800"/>
            <a:ext cx="263214" cy="276999"/>
          </a:xfrm>
          <a:prstGeom prst="rect">
            <a:avLst/>
          </a:prstGeom>
          <a:noFill/>
        </p:spPr>
        <p:txBody>
          <a:bodyPr wrap="none" rtlCol="0">
            <a:spAutoFit/>
          </a:bodyPr>
          <a:lstStyle/>
          <a:p>
            <a:r>
              <a:rPr lang="en-US" sz="1200" dirty="0" smtClean="0">
                <a:latin typeface="+mn-lt"/>
              </a:rPr>
              <a:t>5</a:t>
            </a:r>
            <a:endParaRPr lang="en-US" sz="1200" dirty="0">
              <a:latin typeface="+mn-lt"/>
            </a:endParaRPr>
          </a:p>
        </p:txBody>
      </p:sp>
    </p:spTree>
    <p:extLst>
      <p:ext uri="{BB962C8B-B14F-4D97-AF65-F5344CB8AC3E}">
        <p14:creationId xmlns:p14="http://schemas.microsoft.com/office/powerpoint/2010/main" val="3772755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3</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n-US" altLang="en-US" sz="1600" b="1" dirty="0" err="1"/>
              <a:t>Εικόν</a:t>
            </a:r>
            <a:r>
              <a:rPr lang="en-US" altLang="en-US" sz="1600" b="1" dirty="0"/>
              <a:t>α 11. </a:t>
            </a:r>
            <a:r>
              <a:rPr lang="el-GR" altLang="en-US" sz="1600" dirty="0" smtClean="0"/>
              <a:t>Πηγή: </a:t>
            </a:r>
            <a:r>
              <a:rPr lang="en-US" altLang="en-US" sz="1600" dirty="0" smtClean="0"/>
              <a:t>D</a:t>
            </a:r>
            <a:r>
              <a:rPr lang="en-US" altLang="en-US" sz="1600" dirty="0"/>
              <a:t>. A. </a:t>
            </a:r>
            <a:r>
              <a:rPr lang="en-US" altLang="en-US" sz="1600" dirty="0" err="1"/>
              <a:t>Bettex</a:t>
            </a:r>
            <a:r>
              <a:rPr lang="en-US" altLang="en-US" sz="1600" dirty="0"/>
              <a:t>, R. </a:t>
            </a:r>
            <a:r>
              <a:rPr lang="en-US" altLang="en-US" sz="1600" dirty="0" err="1"/>
              <a:t>Pretre</a:t>
            </a:r>
            <a:r>
              <a:rPr lang="en-US" altLang="en-US" sz="1600" dirty="0"/>
              <a:t> and P.-G. </a:t>
            </a:r>
            <a:r>
              <a:rPr lang="en-US" altLang="en-US" sz="1600" dirty="0" err="1"/>
              <a:t>Chassot</a:t>
            </a:r>
            <a:r>
              <a:rPr lang="en-US" altLang="en-US" sz="1600" dirty="0"/>
              <a:t>. Is our heart a well-designed pump? The heart along animal evolution. European Heart Journal</a:t>
            </a:r>
            <a:br>
              <a:rPr lang="en-US" altLang="en-US" sz="1600" dirty="0"/>
            </a:br>
            <a:r>
              <a:rPr lang="en-US" altLang="en-US" sz="1600" dirty="0"/>
              <a:t>doi:10.1093/</a:t>
            </a:r>
            <a:r>
              <a:rPr lang="en-US" altLang="en-US" sz="1600" dirty="0" err="1"/>
              <a:t>eurheartj</a:t>
            </a:r>
            <a:r>
              <a:rPr lang="en-US" altLang="en-US" sz="1600" dirty="0"/>
              <a:t>/ehu222.</a:t>
            </a:r>
          </a:p>
          <a:p>
            <a:pPr marL="0" indent="0">
              <a:buNone/>
            </a:pPr>
            <a:r>
              <a:rPr lang="el-GR" altLang="en-US" sz="1600" b="1" dirty="0" smtClean="0"/>
              <a:t>Εικόνα </a:t>
            </a:r>
            <a:r>
              <a:rPr lang="el-GR" altLang="en-US" sz="1600" b="1" dirty="0"/>
              <a:t>12.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13.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14. </a:t>
            </a:r>
            <a:r>
              <a:rPr lang="en-US" altLang="en-US" sz="1600" dirty="0"/>
              <a:t>Neil, D.M. (2005) - The effect of </a:t>
            </a:r>
            <a:r>
              <a:rPr lang="en-US" altLang="en-US" sz="1600" dirty="0" err="1"/>
              <a:t>Crustastun</a:t>
            </a:r>
            <a:r>
              <a:rPr lang="en-US" altLang="en-US" sz="1600" dirty="0"/>
              <a:t> on nerve activity in crabs and lobsters. </a:t>
            </a:r>
            <a:r>
              <a:rPr lang="en-US" altLang="en-US" sz="1600" dirty="0" err="1"/>
              <a:t>Σύνδεσμος</a:t>
            </a:r>
            <a:r>
              <a:rPr lang="en-US" altLang="en-US" sz="1600" dirty="0"/>
              <a:t>: http://crustastun.com/the-effect-of-the-crustastun-on-nerve-activity-in-crabs-and-lobsters.html </a:t>
            </a:r>
            <a:r>
              <a:rPr lang="en-US" altLang="en-US" sz="1600" dirty="0" err="1"/>
              <a:t>Πηγή</a:t>
            </a:r>
            <a:r>
              <a:rPr lang="en-US" altLang="en-US" sz="1600" dirty="0"/>
              <a:t>: http://crustastun.com/.</a:t>
            </a:r>
          </a:p>
          <a:p>
            <a:pPr marL="0" indent="0">
              <a:buNone/>
            </a:pPr>
            <a:r>
              <a:rPr lang="el-GR" altLang="en-US" sz="1600" b="1" dirty="0" smtClean="0"/>
              <a:t>Εικόνα </a:t>
            </a:r>
            <a:r>
              <a:rPr lang="el-GR" altLang="en-US" sz="1600" b="1" dirty="0"/>
              <a:t>15.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80</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9776875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4</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n-US" altLang="en-US" sz="1600" b="1" dirty="0" err="1"/>
              <a:t>Εικόν</a:t>
            </a:r>
            <a:r>
              <a:rPr lang="en-US" altLang="en-US" sz="1600" b="1" dirty="0"/>
              <a:t>α 16. </a:t>
            </a:r>
            <a:r>
              <a:rPr lang="en-US" altLang="en-US" sz="1600" dirty="0"/>
              <a:t>Dennis Kunkel's image gallery. Lots of excellent photographs of various insects, arachnids, and other animals, many showing excellent shots of the eyes. </a:t>
            </a:r>
            <a:r>
              <a:rPr lang="en-US" altLang="en-US" sz="1600" dirty="0" err="1"/>
              <a:t>Σύνδεσμος</a:t>
            </a:r>
            <a:r>
              <a:rPr lang="en-US" altLang="en-US" sz="1600" dirty="0"/>
              <a:t>: http://www.phys.ufl.edu/~avery/course/3400/gallery/gallery_animal_vision.html. </a:t>
            </a:r>
            <a:r>
              <a:rPr lang="en-US" altLang="en-US" sz="1600" dirty="0" err="1"/>
              <a:t>Πηγή</a:t>
            </a:r>
            <a:r>
              <a:rPr lang="en-US" altLang="en-US" sz="1600" dirty="0"/>
              <a:t>: http://www.phys.ufl.edu/</a:t>
            </a:r>
          </a:p>
          <a:p>
            <a:pPr marL="0" indent="0">
              <a:buNone/>
            </a:pPr>
            <a:r>
              <a:rPr lang="en-US" altLang="en-US" sz="1600" b="1" dirty="0" err="1"/>
              <a:t>Εικόν</a:t>
            </a:r>
            <a:r>
              <a:rPr lang="en-US" altLang="en-US" sz="1600" b="1" dirty="0"/>
              <a:t>α 17</a:t>
            </a:r>
            <a:r>
              <a:rPr lang="en-US" altLang="en-US" sz="1600" dirty="0"/>
              <a:t>. Published by The Company of Biologists Ltd. </a:t>
            </a:r>
            <a:r>
              <a:rPr lang="en-US" altLang="en-US" sz="1600" dirty="0" err="1"/>
              <a:t>Σύνδεσμος</a:t>
            </a:r>
            <a:r>
              <a:rPr lang="en-US" altLang="en-US" sz="1600" dirty="0"/>
              <a:t>: http://jeb.biologists.org/content/211/11/1737/F1.expansion.html. </a:t>
            </a:r>
            <a:r>
              <a:rPr lang="en-US" altLang="en-US" sz="1600" dirty="0" err="1"/>
              <a:t>Πηγή</a:t>
            </a:r>
            <a:r>
              <a:rPr lang="en-US" altLang="en-US" sz="1600" dirty="0"/>
              <a:t>: http://jeb.biologists.org/.</a:t>
            </a:r>
          </a:p>
          <a:p>
            <a:pPr marL="0" indent="0">
              <a:buNone/>
            </a:pPr>
            <a:r>
              <a:rPr lang="el-GR" altLang="en-US" sz="1600" b="1" dirty="0" smtClean="0"/>
              <a:t>Εικόνα </a:t>
            </a:r>
            <a:r>
              <a:rPr lang="el-GR" altLang="en-US" sz="1600" b="1" dirty="0"/>
              <a:t>18. </a:t>
            </a:r>
            <a:r>
              <a:rPr lang="el-GR" altLang="en-US" sz="1600" dirty="0"/>
              <a:t>©2015 </a:t>
            </a:r>
            <a:r>
              <a:rPr lang="en-US" altLang="en-US" sz="1600" dirty="0" err="1"/>
              <a:t>Encyclopædia</a:t>
            </a:r>
            <a:r>
              <a:rPr lang="en-US" altLang="en-US" sz="1600" dirty="0"/>
              <a:t> Britannica, Inc. </a:t>
            </a:r>
            <a:r>
              <a:rPr lang="el-GR" altLang="en-US" sz="1600" dirty="0"/>
              <a:t>Σύνδεσμος: </a:t>
            </a:r>
            <a:r>
              <a:rPr lang="en-US" altLang="en-US" sz="1600" dirty="0"/>
              <a:t>http://www.britannica.com/EBchecked/topic/30738/apposition-eye. </a:t>
            </a:r>
            <a:r>
              <a:rPr lang="el-GR" altLang="en-US" sz="1600" dirty="0"/>
              <a:t>Πηγή: </a:t>
            </a:r>
            <a:r>
              <a:rPr lang="en-US" altLang="en-US" sz="1600" dirty="0"/>
              <a:t>http://www.britannica.com.</a:t>
            </a:r>
          </a:p>
          <a:p>
            <a:pPr marL="0" indent="0">
              <a:buNone/>
            </a:pPr>
            <a:r>
              <a:rPr lang="el-GR" altLang="en-US" sz="1600" b="1" dirty="0"/>
              <a:t>Εικόνα 19. </a:t>
            </a:r>
            <a:r>
              <a:rPr lang="en-US" altLang="en-US" sz="1600" dirty="0" err="1"/>
              <a:t>Purch</a:t>
            </a:r>
            <a:r>
              <a:rPr lang="en-US" altLang="en-US" sz="1600" dirty="0"/>
              <a:t> Copyright © 2015 All Rights Reserved. </a:t>
            </a:r>
            <a:r>
              <a:rPr lang="el-GR" altLang="en-US" sz="1600" dirty="0"/>
              <a:t>Σύνδεσμος: </a:t>
            </a:r>
            <a:r>
              <a:rPr lang="en-US" altLang="en-US" sz="1600" dirty="0"/>
              <a:t>http://www.livescience.com/42850-wow-the-most-amazing-images-in-science-this-week.html. </a:t>
            </a:r>
            <a:r>
              <a:rPr lang="el-GR" altLang="en-US" sz="1600" dirty="0"/>
              <a:t>Πηγή: </a:t>
            </a:r>
            <a:r>
              <a:rPr lang="en-US" altLang="en-US" sz="1600" dirty="0"/>
              <a:t>http://www.livescience.com</a:t>
            </a:r>
          </a:p>
          <a:p>
            <a:pPr marL="0" indent="0">
              <a:buNone/>
            </a:pPr>
            <a:r>
              <a:rPr lang="el-GR" altLang="en-US" sz="1600" b="1" dirty="0"/>
              <a:t>Εικόνα 20. </a:t>
            </a:r>
            <a:r>
              <a:rPr lang="el-GR" altLang="en-US" sz="1600" dirty="0"/>
              <a:t>© 1996-2015 </a:t>
            </a:r>
            <a:r>
              <a:rPr lang="en-US" altLang="en-US" sz="1600" dirty="0"/>
              <a:t>National Geographic </a:t>
            </a:r>
            <a:r>
              <a:rPr lang="en-US" altLang="en-US" sz="1600" dirty="0" err="1" smtClean="0"/>
              <a:t>Society.All</a:t>
            </a:r>
            <a:r>
              <a:rPr lang="en-US" altLang="en-US" sz="1600" dirty="0" smtClean="0"/>
              <a:t> </a:t>
            </a:r>
            <a:r>
              <a:rPr lang="en-US" altLang="en-US" sz="1600" dirty="0"/>
              <a:t>rights reserved. </a:t>
            </a:r>
            <a:r>
              <a:rPr lang="el-GR" altLang="en-US" sz="1600" dirty="0"/>
              <a:t>Σύνδεσμος: </a:t>
            </a:r>
            <a:r>
              <a:rPr lang="en-US" altLang="en-US" sz="1600" dirty="0"/>
              <a:t>http://news.nationalgeographic.com/news/2010/07/photogalleries/100716-deep-sea-species-sharks-australia-science-pictures/. </a:t>
            </a:r>
            <a:r>
              <a:rPr lang="el-GR" altLang="en-US" sz="1600" dirty="0"/>
              <a:t>Πηγή:</a:t>
            </a:r>
            <a:r>
              <a:rPr lang="en-US" altLang="en-US" sz="1600" dirty="0"/>
              <a:t>http://news.nationalgeographic.com</a:t>
            </a:r>
            <a:r>
              <a:rPr lang="en-US" altLang="en-US" sz="1600" dirty="0" smtClean="0"/>
              <a:t>.</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81</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9542933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5</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21. </a:t>
            </a:r>
            <a:r>
              <a:rPr lang="en-US" altLang="en-US" sz="1600" dirty="0"/>
              <a:t>Copyright © 2015 BBC. The BBC is not responsible for the content of external sites. Read about our approach to external linking. </a:t>
            </a:r>
            <a:r>
              <a:rPr lang="el-GR" altLang="en-US" sz="1600" dirty="0"/>
              <a:t>Σύνδεσμος: </a:t>
            </a:r>
            <a:r>
              <a:rPr lang="en-US" altLang="en-US" sz="1600" dirty="0"/>
              <a:t>http://news.bbc.co.uk/2/hi/science/nature/4880032.stm. </a:t>
            </a:r>
            <a:r>
              <a:rPr lang="el-GR" altLang="en-US" sz="1600" dirty="0"/>
              <a:t>Πηγή: </a:t>
            </a:r>
            <a:r>
              <a:rPr lang="en-US" altLang="en-US" sz="1600" dirty="0"/>
              <a:t>http://www.bbc.com/news.</a:t>
            </a:r>
          </a:p>
          <a:p>
            <a:pPr marL="0" indent="0">
              <a:buNone/>
            </a:pPr>
            <a:r>
              <a:rPr lang="el-GR" altLang="en-US" sz="1600" b="1" dirty="0"/>
              <a:t>Εικόνα 22. </a:t>
            </a:r>
            <a:r>
              <a:rPr lang="en-US" altLang="en-US" sz="1600" dirty="0"/>
              <a:t>Credits UC MP Copyright. </a:t>
            </a:r>
            <a:r>
              <a:rPr lang="el-GR" altLang="en-US" sz="1600" dirty="0"/>
              <a:t>Σύνδεσμος: </a:t>
            </a:r>
            <a:r>
              <a:rPr lang="en-US" altLang="en-US" sz="1600" dirty="0"/>
              <a:t>http://www.ucmp.berkeley.edu/aquarius/vision.html. </a:t>
            </a:r>
            <a:r>
              <a:rPr lang="el-GR" altLang="en-US" sz="1600" dirty="0"/>
              <a:t>Πηγή: </a:t>
            </a:r>
            <a:r>
              <a:rPr lang="en-US" altLang="en-US" sz="1600" dirty="0"/>
              <a:t>http://www.ucmp.berkeley.edu.</a:t>
            </a:r>
          </a:p>
          <a:p>
            <a:pPr marL="0" indent="0">
              <a:buNone/>
            </a:pPr>
            <a:r>
              <a:rPr lang="el-GR" altLang="en-US" sz="1600" b="1" dirty="0"/>
              <a:t>Εικόνα 23. </a:t>
            </a:r>
            <a:r>
              <a:rPr lang="en-US" altLang="en-US" sz="1600" dirty="0"/>
              <a:t>Copyright Marshall et al. </a:t>
            </a:r>
            <a:r>
              <a:rPr lang="en-US" altLang="en-US" sz="1600" dirty="0" smtClean="0"/>
              <a:t>2007</a:t>
            </a:r>
            <a:r>
              <a:rPr lang="el-GR" altLang="en-US" sz="1600" dirty="0" smtClean="0"/>
              <a:t>.</a:t>
            </a:r>
            <a:r>
              <a:rPr lang="en-US" altLang="en-US" sz="1600" dirty="0" smtClean="0"/>
              <a:t> </a:t>
            </a:r>
            <a:r>
              <a:rPr lang="en-US" altLang="en-US" sz="1600" dirty="0"/>
              <a:t>Marshall and </a:t>
            </a:r>
            <a:r>
              <a:rPr lang="en-US" altLang="en-US" sz="1600" dirty="0" err="1"/>
              <a:t>Oberwinkler</a:t>
            </a:r>
            <a:r>
              <a:rPr lang="en-US" altLang="en-US" sz="1600" dirty="0"/>
              <a:t>, 1999. Copyright © 2015 KarmaJello.com | "Karma </a:t>
            </a:r>
            <a:r>
              <a:rPr lang="en-US" altLang="en-US" sz="1600" dirty="0" err="1"/>
              <a:t>Jello</a:t>
            </a:r>
            <a:r>
              <a:rPr lang="en-US" altLang="en-US" sz="1600" dirty="0"/>
              <a:t>" is a registered trademark of KarmaJello.com, Inc. All rights reserved. </a:t>
            </a:r>
            <a:r>
              <a:rPr lang="el-GR" altLang="en-US" sz="1600" dirty="0"/>
              <a:t>Σύνδεσμος: </a:t>
            </a:r>
            <a:r>
              <a:rPr lang="en-US" altLang="en-US" sz="1600" dirty="0"/>
              <a:t>http://karmajello.com/universe/animals/mantis-shrimp-psychedelic-vision.html. </a:t>
            </a:r>
            <a:r>
              <a:rPr lang="el-GR" altLang="en-US" sz="1600" dirty="0"/>
              <a:t>Πηγή: </a:t>
            </a:r>
            <a:r>
              <a:rPr lang="en-US" altLang="en-US" sz="1600" dirty="0"/>
              <a:t>http://karmajello.com</a:t>
            </a:r>
            <a:r>
              <a:rPr lang="en-US" altLang="en-US" sz="1600" b="1" dirty="0"/>
              <a:t>.</a:t>
            </a:r>
          </a:p>
          <a:p>
            <a:pPr marL="0" indent="0">
              <a:buNone/>
            </a:pPr>
            <a:r>
              <a:rPr lang="el-GR" altLang="en-US" sz="1600" b="1" dirty="0" smtClean="0"/>
              <a:t>Εικόνα </a:t>
            </a:r>
            <a:r>
              <a:rPr lang="el-GR" altLang="en-US" sz="1600" b="1" dirty="0"/>
              <a:t>24.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25. </a:t>
            </a:r>
            <a:r>
              <a:rPr lang="en-US" altLang="en-US" sz="1600" dirty="0"/>
              <a:t>Cyclops: Nauplius Larva (</a:t>
            </a:r>
            <a:r>
              <a:rPr lang="en-US" altLang="en-US" sz="1600" dirty="0" err="1"/>
              <a:t>brightfield</a:t>
            </a:r>
            <a:r>
              <a:rPr lang="en-US" altLang="en-US" sz="1600" dirty="0"/>
              <a:t>). This image is free for non-profit use. Commercial end-users should email </a:t>
            </a:r>
            <a:r>
              <a:rPr lang="en-US" altLang="en-US" sz="1600" dirty="0" err="1"/>
              <a:t>Micrographia</a:t>
            </a:r>
            <a:r>
              <a:rPr lang="en-US" altLang="en-US" sz="1600" dirty="0"/>
              <a:t> for rights to high-resolution images suitable for publication and broadcast.  Include picture caption in email message space. Ref: cycnaup1. </a:t>
            </a:r>
            <a:r>
              <a:rPr lang="en-US" altLang="en-US" sz="1600" dirty="0" err="1"/>
              <a:t>Σύνδεσμος</a:t>
            </a:r>
            <a:r>
              <a:rPr lang="en-US" altLang="en-US" sz="1600" dirty="0"/>
              <a:t>: http://www.micrographia.com/specbiol/crustac/copepo/cope0100/cycnaup1.htm. </a:t>
            </a:r>
            <a:r>
              <a:rPr lang="en-US" altLang="en-US" sz="1600" dirty="0" err="1"/>
              <a:t>Πηγή:http</a:t>
            </a:r>
            <a:r>
              <a:rPr lang="en-US" altLang="en-US" sz="1600" dirty="0"/>
              <a:t>://www.micrographia.com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82</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4893871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6</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26. </a:t>
            </a:r>
            <a:r>
              <a:rPr lang="el-GR" altLang="en-US" sz="1600" dirty="0"/>
              <a:t>© </a:t>
            </a:r>
            <a:r>
              <a:rPr lang="en-US" altLang="en-US" sz="1600" dirty="0"/>
              <a:t>Onview.net Ltd, Microscopy-UK, and all contributors 1995 onwards. All rights reserved. Main site is at www.microscopy-uk.org.uk with full mirror at www.microscopy-uk.net. </a:t>
            </a:r>
            <a:r>
              <a:rPr lang="el-GR" altLang="en-US" sz="1600" dirty="0"/>
              <a:t>Σύνδεσμος: </a:t>
            </a:r>
            <a:r>
              <a:rPr lang="en-US" altLang="en-US" sz="1600" dirty="0"/>
              <a:t>http://www.microscopy-uk.org.uk/mag/indexmag.html?http://www.microscopy-uk.org.uk/mag/artjan99/barnac.html. </a:t>
            </a:r>
            <a:r>
              <a:rPr lang="el-GR" altLang="en-US" sz="1600" dirty="0"/>
              <a:t>Πηγή: </a:t>
            </a:r>
            <a:r>
              <a:rPr lang="en-US" altLang="en-US" sz="1600" dirty="0"/>
              <a:t>http://www.microscopy-uk.org.uk</a:t>
            </a:r>
          </a:p>
          <a:p>
            <a:pPr marL="0" indent="0">
              <a:buNone/>
            </a:pPr>
            <a:r>
              <a:rPr lang="el-GR" altLang="en-US" sz="1600" b="1" dirty="0"/>
              <a:t>Εικόνα 27.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28.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29.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dirty="0" smtClean="0"/>
              <a:t>Ενότητα 17. Καρκινοειδή</a:t>
            </a:r>
            <a:endParaRPr lang="el-GR" dirty="0"/>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83</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0253722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7</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30. </a:t>
            </a:r>
            <a:r>
              <a:rPr lang="en-US" altLang="en-US" sz="1600" dirty="0"/>
              <a:t>Molting sequence photos and images by Alicia Young-Williams. Fair Use" of the photos is permitted, which means that you can use the photos for your own personal or non-commercial educational purposes, provided that you credit the Smithsonian Environmental Research Center and the photographer (if given) in the text or caption associated with the photo. (Photographer names are listed with the thumbnails.) Commercial use of these photos is restricted. You will need to obtain permission from SERC to use any images in publications, books, articles, newsletters, or journals. For complete copyright information, read the Smithsonian copyright terms and conditions. </a:t>
            </a:r>
          </a:p>
          <a:p>
            <a:pPr marL="0" indent="0">
              <a:buNone/>
            </a:pPr>
            <a:r>
              <a:rPr lang="el-GR" altLang="en-US" sz="1600" b="1" dirty="0"/>
              <a:t>Εικόνα 31.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32.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33.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84</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489656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8</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34. </a:t>
            </a:r>
            <a:r>
              <a:rPr lang="en-US" altLang="en-US" sz="1600" dirty="0"/>
              <a:t>Copyright 2015 </a:t>
            </a:r>
            <a:r>
              <a:rPr lang="en-US" altLang="en-US" sz="1600" dirty="0" err="1"/>
              <a:t>ScienceDaily</a:t>
            </a:r>
            <a:r>
              <a:rPr lang="en-US" altLang="en-US" sz="1600" dirty="0"/>
              <a:t> or by third parties, where indicated. All rights controlled by their respective </a:t>
            </a:r>
            <a:r>
              <a:rPr lang="en-US" altLang="en-US" sz="1600" dirty="0" err="1"/>
              <a:t>owners.Content</a:t>
            </a:r>
            <a:r>
              <a:rPr lang="en-US" altLang="en-US" sz="1600" dirty="0"/>
              <a:t> on this website is for information only. It is not intended to provide medical or other professional </a:t>
            </a:r>
            <a:r>
              <a:rPr lang="en-US" altLang="en-US" sz="1600" dirty="0" err="1"/>
              <a:t>advice.Views</a:t>
            </a:r>
            <a:r>
              <a:rPr lang="en-US" altLang="en-US" sz="1600" dirty="0"/>
              <a:t> expressed here do not necessarily reflect those of </a:t>
            </a:r>
            <a:r>
              <a:rPr lang="en-US" altLang="en-US" sz="1600" dirty="0" err="1"/>
              <a:t>ScienceDaily</a:t>
            </a:r>
            <a:r>
              <a:rPr lang="en-US" altLang="en-US" sz="1600" dirty="0"/>
              <a:t>, its staff, its contributors, or its partners.  Natural History Museum of Los Angeles County. "Where did insects come from? New study establishes relationships among all arthropods." </a:t>
            </a:r>
            <a:r>
              <a:rPr lang="en-US" altLang="en-US" sz="1600" dirty="0" err="1"/>
              <a:t>ScienceDaily</a:t>
            </a:r>
            <a:r>
              <a:rPr lang="en-US" altLang="en-US" sz="1600" dirty="0"/>
              <a:t>. </a:t>
            </a:r>
            <a:r>
              <a:rPr lang="en-US" altLang="en-US" sz="1600" dirty="0" err="1"/>
              <a:t>ScienceDaily</a:t>
            </a:r>
            <a:r>
              <a:rPr lang="en-US" altLang="en-US" sz="1600" dirty="0"/>
              <a:t>, 22 February 2010. </a:t>
            </a:r>
            <a:r>
              <a:rPr lang="el-GR" altLang="en-US" sz="1600" dirty="0"/>
              <a:t>Σύνδεσμος: </a:t>
            </a:r>
            <a:r>
              <a:rPr lang="en-US" altLang="en-US" sz="1600" dirty="0"/>
              <a:t>www.sciencedaily.com/releases/2010/02/100216114034.htm. </a:t>
            </a:r>
            <a:r>
              <a:rPr lang="el-GR" altLang="en-US" sz="1600" dirty="0"/>
              <a:t>Πηγή: </a:t>
            </a:r>
            <a:r>
              <a:rPr lang="en-US" altLang="en-US" sz="1600" dirty="0"/>
              <a:t>http://www.sciencedaily.com/.</a:t>
            </a:r>
          </a:p>
          <a:p>
            <a:pPr marL="0" indent="0">
              <a:buNone/>
            </a:pPr>
            <a:r>
              <a:rPr lang="el-GR" altLang="en-US" sz="1600" b="1" dirty="0"/>
              <a:t>Εικόνα 35. </a:t>
            </a:r>
            <a:r>
              <a:rPr lang="en-US" altLang="en-US" sz="1600" dirty="0"/>
              <a:t>Study Everywhere! © 2015 Quizlet LLC. Follow @</a:t>
            </a:r>
            <a:r>
              <a:rPr lang="en-US" altLang="en-US" sz="1600" dirty="0" err="1"/>
              <a:t>quizlet</a:t>
            </a:r>
            <a:r>
              <a:rPr lang="en-US" altLang="en-US" sz="1600" dirty="0"/>
              <a:t> on Twitter. </a:t>
            </a:r>
            <a:r>
              <a:rPr lang="el-GR" altLang="en-US" sz="1600" dirty="0"/>
              <a:t>Σύνδεσμος: </a:t>
            </a:r>
            <a:r>
              <a:rPr lang="en-US" altLang="en-US" sz="1600" dirty="0"/>
              <a:t>http://quizlet.com/1878853/chapter-16-crustaceans-flash-cards/. </a:t>
            </a:r>
            <a:r>
              <a:rPr lang="el-GR" altLang="en-US" sz="1600" dirty="0"/>
              <a:t>Πηγή: </a:t>
            </a:r>
            <a:r>
              <a:rPr lang="en-US" altLang="en-US" sz="1600" dirty="0"/>
              <a:t>http://quizlet.com</a:t>
            </a:r>
            <a:r>
              <a:rPr lang="en-US" altLang="en-US" sz="1600" b="1" dirty="0"/>
              <a:t>.</a:t>
            </a:r>
          </a:p>
          <a:p>
            <a:pPr marL="0" indent="0">
              <a:buNone/>
            </a:pPr>
            <a:r>
              <a:rPr lang="el-GR" altLang="en-US" sz="1600" b="1" dirty="0"/>
              <a:t>Εικόνα 36. </a:t>
            </a:r>
            <a:r>
              <a:rPr lang="el-GR" altLang="en-US" sz="1600" dirty="0"/>
              <a:t>© </a:t>
            </a:r>
            <a:r>
              <a:rPr lang="en-US" altLang="en-US" sz="1600" dirty="0"/>
              <a:t>From </a:t>
            </a:r>
            <a:r>
              <a:rPr lang="en-US" altLang="en-US" sz="1600" dirty="0" err="1"/>
              <a:t>Koenemann</a:t>
            </a:r>
            <a:r>
              <a:rPr lang="en-US" altLang="en-US" sz="1600" dirty="0"/>
              <a:t>, </a:t>
            </a:r>
            <a:r>
              <a:rPr lang="en-US" altLang="en-US" sz="1600" dirty="0" err="1"/>
              <a:t>Iliffe</a:t>
            </a:r>
            <a:r>
              <a:rPr lang="en-US" altLang="en-US" sz="1600" dirty="0"/>
              <a:t> and van der Ham 2003 Supplier: Dana </a:t>
            </a:r>
            <a:r>
              <a:rPr lang="en-US" altLang="en-US" sz="1600" dirty="0" err="1"/>
              <a:t>Campbel</a:t>
            </a:r>
            <a:r>
              <a:rPr lang="en-US" altLang="en-US" sz="1600" dirty="0"/>
              <a:t> . </a:t>
            </a:r>
            <a:r>
              <a:rPr lang="el-GR" altLang="en-US" sz="1600" dirty="0"/>
              <a:t>Σύνδεσμος: </a:t>
            </a:r>
            <a:r>
              <a:rPr lang="en-US" altLang="en-US" sz="1600" dirty="0"/>
              <a:t>http://eol.org/pages/1495/details. </a:t>
            </a:r>
            <a:r>
              <a:rPr lang="el-GR" altLang="en-US" sz="1600" dirty="0"/>
              <a:t>Πηγή: </a:t>
            </a:r>
            <a:r>
              <a:rPr lang="en-US" altLang="en-US" sz="1600" dirty="0"/>
              <a:t>http://eol.org.</a:t>
            </a:r>
          </a:p>
          <a:p>
            <a:pPr marL="0" indent="0">
              <a:buNone/>
            </a:pPr>
            <a:r>
              <a:rPr lang="el-GR" altLang="en-US" sz="1600" b="1" dirty="0"/>
              <a:t>Εικόνα 37.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r>
              <a:rPr lang="en-US" altLang="en-US" sz="1600" b="1" dirty="0"/>
              <a:t>. </a:t>
            </a:r>
          </a:p>
          <a:p>
            <a:pPr marL="0" indent="0">
              <a:buNone/>
            </a:pPr>
            <a:r>
              <a:rPr lang="el-GR" altLang="en-US" sz="1600" b="1" dirty="0"/>
              <a:t>Εικόνα 38.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85</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6103247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9</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39. </a:t>
            </a:r>
            <a:r>
              <a:rPr lang="en-US" altLang="en-US" sz="1600" dirty="0"/>
              <a:t>Copyright © State of Utah. </a:t>
            </a:r>
            <a:r>
              <a:rPr lang="el-GR" altLang="en-US" sz="1600" dirty="0"/>
              <a:t>Σύνδεσμος: </a:t>
            </a:r>
            <a:r>
              <a:rPr lang="en-US" altLang="en-US" sz="1600" dirty="0"/>
              <a:t>http://wildlife.utah.gov/gsl/brineshrimp/life_cycle.php. </a:t>
            </a:r>
            <a:r>
              <a:rPr lang="el-GR" altLang="en-US" sz="1600" dirty="0"/>
              <a:t>Πηγή: </a:t>
            </a:r>
            <a:r>
              <a:rPr lang="en-US" altLang="en-US" sz="1600" dirty="0"/>
              <a:t>http://wildlife.utah.gov</a:t>
            </a:r>
            <a:r>
              <a:rPr lang="en-US" altLang="en-US" sz="1600" b="1" dirty="0"/>
              <a:t>.</a:t>
            </a:r>
          </a:p>
          <a:p>
            <a:pPr marL="0" indent="0">
              <a:buNone/>
            </a:pPr>
            <a:r>
              <a:rPr lang="el-GR" altLang="en-US" sz="1600" b="1" dirty="0"/>
              <a:t>Εικόνα 40. </a:t>
            </a:r>
            <a:r>
              <a:rPr lang="en-US" altLang="en-US" sz="1600" dirty="0"/>
              <a:t>Copyright 1990 by </a:t>
            </a:r>
            <a:r>
              <a:rPr lang="en-US" altLang="en-US" sz="1600" dirty="0" err="1"/>
              <a:t>Sinauer</a:t>
            </a:r>
            <a:r>
              <a:rPr lang="en-US" altLang="en-US" sz="1600" dirty="0"/>
              <a:t> Associates, Inc. All rights reserved. </a:t>
            </a:r>
            <a:r>
              <a:rPr lang="en-US" altLang="en-US" sz="1600" dirty="0" err="1"/>
              <a:t>Inverterbrates</a:t>
            </a:r>
            <a:r>
              <a:rPr lang="en-US" altLang="en-US" sz="1600" dirty="0"/>
              <a:t>. Richard C. </a:t>
            </a:r>
            <a:r>
              <a:rPr lang="en-US" altLang="en-US" sz="1600" dirty="0" err="1"/>
              <a:t>Brusca</a:t>
            </a:r>
            <a:r>
              <a:rPr lang="en-US" altLang="en-US" sz="1600" dirty="0"/>
              <a:t>, Gary J. </a:t>
            </a:r>
            <a:r>
              <a:rPr lang="en-US" altLang="en-US" sz="1600" dirty="0" err="1"/>
              <a:t>Brusca</a:t>
            </a:r>
            <a:r>
              <a:rPr lang="en-US" altLang="en-US" sz="1600" dirty="0"/>
              <a:t>. ISBN 0-87893-098-1 </a:t>
            </a:r>
          </a:p>
          <a:p>
            <a:pPr marL="0" indent="0">
              <a:buNone/>
            </a:pPr>
            <a:r>
              <a:rPr lang="el-GR" altLang="en-US" sz="1600" b="1" dirty="0"/>
              <a:t>Εικόνα 41, 42. </a:t>
            </a:r>
            <a:r>
              <a:rPr lang="en-US" altLang="en-US" sz="1600" dirty="0"/>
              <a:t>Photos by Daniel Anderson and Peter J. Bryant (pjbryant@uci.edu). </a:t>
            </a:r>
            <a:r>
              <a:rPr lang="el-GR" altLang="en-US" sz="1600" dirty="0"/>
              <a:t>Σύνδεσμος:</a:t>
            </a:r>
            <a:r>
              <a:rPr lang="en-US" altLang="en-US" sz="1600" dirty="0"/>
              <a:t>http://mamba.bio.uci.edu/~</a:t>
            </a:r>
            <a:r>
              <a:rPr lang="en-US" altLang="en-US" sz="1600" dirty="0" smtClean="0"/>
              <a:t>pjbryant/biodiv/crustacea/Branchiopoda/Branchinecta%20lindahli.htm</a:t>
            </a:r>
            <a:r>
              <a:rPr lang="el-GR" altLang="en-US" sz="1600" dirty="0" smtClean="0"/>
              <a:t>.</a:t>
            </a:r>
            <a:endParaRPr lang="en-US" altLang="en-US" sz="1600" dirty="0"/>
          </a:p>
          <a:p>
            <a:pPr marL="0" indent="0">
              <a:buNone/>
            </a:pPr>
            <a:r>
              <a:rPr lang="el-GR" altLang="en-US" sz="1600" b="1" dirty="0"/>
              <a:t>Εικόνα 43. </a:t>
            </a:r>
            <a:r>
              <a:rPr lang="en-US" altLang="en-US" sz="1600" dirty="0"/>
              <a:t>Copyright (c)1997-2015 EC21 Inc. All Rights Reserved </a:t>
            </a:r>
            <a:r>
              <a:rPr lang="el-GR" altLang="en-US" sz="1600" dirty="0"/>
              <a:t>Σύνδεσμος: </a:t>
            </a:r>
            <a:r>
              <a:rPr lang="en-US" altLang="en-US" sz="1600" dirty="0"/>
              <a:t>http://wei.en.ec21.com/offer_detail/Artemia_cysts_Brine_Shrimp_Eggs--200103300138.html?gubun=S. </a:t>
            </a:r>
            <a:r>
              <a:rPr lang="el-GR" altLang="en-US" sz="1600" dirty="0"/>
              <a:t>Πηγή: </a:t>
            </a:r>
            <a:r>
              <a:rPr lang="en-US" altLang="en-US" sz="1600" dirty="0"/>
              <a:t>http://wei.en.ec21.com/.</a:t>
            </a:r>
          </a:p>
          <a:p>
            <a:pPr marL="0" indent="0">
              <a:buNone/>
            </a:pPr>
            <a:r>
              <a:rPr lang="el-GR" altLang="en-US" sz="1600" b="1" dirty="0"/>
              <a:t>Εικόνα 44. </a:t>
            </a:r>
            <a:r>
              <a:rPr lang="en-US" altLang="en-US" sz="1600" dirty="0" err="1"/>
              <a:t>Triops</a:t>
            </a:r>
            <a:r>
              <a:rPr lang="en-US" altLang="en-US" sz="1600" dirty="0"/>
              <a:t>, (</a:t>
            </a:r>
            <a:r>
              <a:rPr lang="en-US" altLang="en-US" sz="1600" dirty="0" err="1"/>
              <a:t>Notostraca</a:t>
            </a:r>
            <a:r>
              <a:rPr lang="en-US" altLang="en-US" sz="1600" dirty="0"/>
              <a:t>: </a:t>
            </a:r>
            <a:r>
              <a:rPr lang="en-US" altLang="en-US" sz="1600" dirty="0" err="1"/>
              <a:t>Triopsidae</a:t>
            </a:r>
            <a:r>
              <a:rPr lang="en-US" altLang="en-US" sz="1600" dirty="0"/>
              <a:t>). Wikipedia. The Free Encyclopedia. </a:t>
            </a:r>
            <a:r>
              <a:rPr lang="el-GR" altLang="en-US" sz="1600" dirty="0"/>
              <a:t>Σύνδεσμος: </a:t>
            </a:r>
            <a:r>
              <a:rPr lang="en-US" altLang="en-US" sz="1600" dirty="0"/>
              <a:t>http://en.wikipedia.org/wiki/Branchiopoda. </a:t>
            </a:r>
            <a:r>
              <a:rPr lang="el-GR" altLang="en-US" sz="1600" dirty="0"/>
              <a:t>Πηγή: </a:t>
            </a:r>
            <a:r>
              <a:rPr lang="en-US" altLang="en-US" sz="1600" dirty="0"/>
              <a:t>http://en.wikipedia.org.</a:t>
            </a:r>
          </a:p>
          <a:p>
            <a:pPr marL="0" indent="0">
              <a:buNone/>
            </a:pPr>
            <a:r>
              <a:rPr lang="el-GR" altLang="en-US" sz="1600" b="1" dirty="0"/>
              <a:t>Εικόνα 45, 46. </a:t>
            </a:r>
            <a:r>
              <a:rPr lang="el-GR" altLang="en-US" sz="1600" dirty="0"/>
              <a:t>© </a:t>
            </a:r>
            <a:r>
              <a:rPr lang="en-US" altLang="en-US" sz="1600" dirty="0" err="1"/>
              <a:t>Universitat</a:t>
            </a:r>
            <a:r>
              <a:rPr lang="en-US" altLang="en-US" sz="1600" dirty="0"/>
              <a:t> de Barcelona. </a:t>
            </a:r>
            <a:r>
              <a:rPr lang="el-GR" altLang="en-US" sz="1600" dirty="0"/>
              <a:t>Σύνδεσμος: </a:t>
            </a:r>
            <a:r>
              <a:rPr lang="en-US" altLang="en-US" sz="1600" dirty="0"/>
              <a:t>http://www.ub.edu/crba/practiques/zoologia/practica6/part1a.htm  /  http://www.ub.edu/crba/practiques/zoologia/practica6/part2.htm. </a:t>
            </a:r>
            <a:r>
              <a:rPr lang="el-GR" altLang="en-US" sz="1600" dirty="0"/>
              <a:t>Πηγή: </a:t>
            </a:r>
            <a:r>
              <a:rPr lang="en-US" altLang="en-US" sz="1600" dirty="0"/>
              <a:t>http://www.ub.edu</a:t>
            </a:r>
            <a:r>
              <a:rPr lang="en-US" altLang="en-US" sz="1600" b="1" dirty="0"/>
              <a:t>.</a:t>
            </a:r>
          </a:p>
          <a:p>
            <a:pPr marL="0" indent="0">
              <a:buNone/>
            </a:pPr>
            <a:r>
              <a:rPr lang="el-GR" altLang="en-US" sz="1600" b="1" dirty="0"/>
              <a:t>Εικόνα 47. </a:t>
            </a:r>
            <a:r>
              <a:rPr lang="en-US" altLang="en-US" sz="1600" dirty="0"/>
              <a:t>Free stock photos. </a:t>
            </a:r>
            <a:r>
              <a:rPr lang="el-GR" altLang="en-US" sz="1600" dirty="0"/>
              <a:t>Σύνδεσμος: </a:t>
            </a:r>
            <a:r>
              <a:rPr lang="en-US" altLang="en-US" sz="1600" dirty="0"/>
              <a:t>http://pixgood.com/notostraca.html. </a:t>
            </a:r>
            <a:r>
              <a:rPr lang="el-GR" altLang="en-US" sz="1600" dirty="0"/>
              <a:t>Πηγή: </a:t>
            </a:r>
            <a:r>
              <a:rPr lang="en-US" altLang="en-US" sz="1600" dirty="0"/>
              <a:t>http://</a:t>
            </a:r>
            <a:r>
              <a:rPr lang="en-US" altLang="en-US" sz="1600" dirty="0" smtClean="0"/>
              <a:t>pixgood.com</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86</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32066019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0</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48. </a:t>
            </a:r>
            <a:r>
              <a:rPr lang="el-GR" altLang="en-US" sz="1600" dirty="0"/>
              <a:t>Σύνδεσμος: </a:t>
            </a:r>
            <a:r>
              <a:rPr lang="en-US" altLang="en-US" sz="1600" dirty="0"/>
              <a:t>http://ourimgs.com/genus-cyclops.html. </a:t>
            </a:r>
            <a:r>
              <a:rPr lang="el-GR" altLang="en-US" sz="1600" dirty="0"/>
              <a:t>Πηγή: </a:t>
            </a:r>
            <a:r>
              <a:rPr lang="en-US" altLang="en-US" sz="1600" dirty="0"/>
              <a:t>http://ourimgs.com/.</a:t>
            </a:r>
          </a:p>
          <a:p>
            <a:pPr marL="0" indent="0">
              <a:buNone/>
            </a:pPr>
            <a:r>
              <a:rPr lang="el-GR" altLang="en-US" sz="1600" b="1" dirty="0"/>
              <a:t>Εικόνα 49. </a:t>
            </a:r>
            <a:r>
              <a:rPr lang="el-GR" altLang="en-US" sz="1600" dirty="0"/>
              <a:t>©2007 </a:t>
            </a:r>
            <a:r>
              <a:rPr lang="en-US" altLang="en-US" sz="1600" dirty="0"/>
              <a:t>All Rights Reserved.  •  Design by Free CSS Templates  •  Icons by FAMFAMFAM. University of Wisconsin System. </a:t>
            </a:r>
            <a:r>
              <a:rPr lang="el-GR" altLang="en-US" sz="1600" dirty="0"/>
              <a:t>Σύνδεσμος: </a:t>
            </a:r>
            <a:r>
              <a:rPr lang="en-US" altLang="en-US" sz="1600" dirty="0"/>
              <a:t>http://bioweb.uwlax.edu/bio203/2010/carroll_chri/reproduction.htm  </a:t>
            </a:r>
            <a:r>
              <a:rPr lang="el-GR" altLang="en-US" sz="1600" dirty="0"/>
              <a:t>Πηγή: </a:t>
            </a:r>
            <a:r>
              <a:rPr lang="en-US" altLang="en-US" sz="1600" dirty="0"/>
              <a:t>http://bioweb.uwlax.edu/.</a:t>
            </a:r>
          </a:p>
          <a:p>
            <a:pPr marL="0" indent="0">
              <a:buNone/>
            </a:pPr>
            <a:r>
              <a:rPr lang="el-GR" altLang="en-US" sz="1600" b="1" dirty="0"/>
              <a:t>Εικόνα 50. </a:t>
            </a:r>
            <a:r>
              <a:rPr lang="en-US" altLang="en-US" sz="1600" dirty="0"/>
              <a:t>Copyright 2014 Barbara </a:t>
            </a:r>
            <a:r>
              <a:rPr lang="en-US" altLang="en-US" sz="1600" dirty="0" err="1"/>
              <a:t>Zimonick</a:t>
            </a:r>
            <a:r>
              <a:rPr lang="en-US" altLang="en-US" sz="1600" dirty="0"/>
              <a:t> . </a:t>
            </a:r>
            <a:r>
              <a:rPr lang="el-GR" altLang="en-US" sz="1600" dirty="0"/>
              <a:t>Σύνδεσμος: </a:t>
            </a:r>
            <a:r>
              <a:rPr lang="en-US" altLang="en-US" sz="1600" dirty="0"/>
              <a:t>http://zimonick.blogspot.gr/2014/07/ostracods.html</a:t>
            </a:r>
          </a:p>
          <a:p>
            <a:pPr marL="0" indent="0">
              <a:buNone/>
            </a:pPr>
            <a:r>
              <a:rPr lang="el-GR" altLang="en-US" sz="1600" b="1" dirty="0"/>
              <a:t>Εικόνα 51. </a:t>
            </a:r>
            <a:r>
              <a:rPr lang="en-US" altLang="en-US" sz="1600" dirty="0" err="1"/>
              <a:t>Purch</a:t>
            </a:r>
            <a:r>
              <a:rPr lang="en-US" altLang="en-US" sz="1600" dirty="0"/>
              <a:t> Copyright © 2015 All Rights Reserved. http://www.livescience.com/11287-rich-life-sea.html</a:t>
            </a:r>
          </a:p>
          <a:p>
            <a:pPr marL="0" indent="0">
              <a:buNone/>
            </a:pPr>
            <a:r>
              <a:rPr lang="el-GR" altLang="en-US" sz="1600" b="1" dirty="0"/>
              <a:t>Εικόνα 52. </a:t>
            </a:r>
            <a:r>
              <a:rPr lang="el-GR" altLang="en-US" sz="1600" dirty="0"/>
              <a:t>© </a:t>
            </a:r>
            <a:r>
              <a:rPr lang="en-US" altLang="en-US" sz="1600" dirty="0" err="1"/>
              <a:t>CMarZ</a:t>
            </a:r>
            <a:r>
              <a:rPr lang="en-US" altLang="en-US" sz="1600" dirty="0"/>
              <a:t>  2011.4.01. </a:t>
            </a:r>
            <a:r>
              <a:rPr lang="el-GR" altLang="en-US" sz="1600" dirty="0"/>
              <a:t>Σύνδεσμος: </a:t>
            </a:r>
            <a:r>
              <a:rPr lang="en-US" altLang="en-US" sz="1600" dirty="0"/>
              <a:t>http://www.cmarz.org/CMarZ_RHBrown_April06/images/animal_photos/cmarzgallery_animals0005.html. </a:t>
            </a:r>
            <a:r>
              <a:rPr lang="el-GR" altLang="en-US" sz="1600" dirty="0"/>
              <a:t>Πηγή: </a:t>
            </a:r>
            <a:r>
              <a:rPr lang="en-US" altLang="en-US" sz="1600" dirty="0"/>
              <a:t>http://www.cmarz.org/index.html.</a:t>
            </a:r>
          </a:p>
          <a:p>
            <a:pPr marL="0" indent="0">
              <a:buNone/>
            </a:pPr>
            <a:r>
              <a:rPr lang="el-GR" altLang="en-US" sz="1600" b="1" dirty="0"/>
              <a:t>Εικόνα 53. </a:t>
            </a:r>
            <a:r>
              <a:rPr lang="el-GR" altLang="en-US" sz="1600" dirty="0"/>
              <a:t>Σύνδεσμος: </a:t>
            </a:r>
            <a:r>
              <a:rPr lang="en-US" altLang="en-US" sz="1600" dirty="0"/>
              <a:t>http://vdo.kku.ac.th/mediacenter/mediacenter-uploads/libs/html/1194/Phylum%20Arthropoda.htm.</a:t>
            </a:r>
          </a:p>
          <a:p>
            <a:pPr marL="0" indent="0">
              <a:buNone/>
            </a:pPr>
            <a:r>
              <a:rPr lang="el-GR" altLang="en-US" sz="1600" b="1" dirty="0"/>
              <a:t>Εικόνα 54.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87</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819434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a:t>
            </a:r>
            <a:r>
              <a:rPr lang="el-GR" altLang="en-US" sz="4000" dirty="0" smtClean="0"/>
              <a:t>1</a:t>
            </a:r>
            <a:r>
              <a:rPr lang="en-US" altLang="en-US" sz="4000" dirty="0" smtClean="0"/>
              <a:t>1/</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55. </a:t>
            </a:r>
            <a:r>
              <a:rPr lang="en-US" altLang="en-US" sz="1600" dirty="0"/>
              <a:t>Copyright © 2015 Critter Hub, All Rights Reserved. </a:t>
            </a:r>
            <a:r>
              <a:rPr lang="el-GR" altLang="en-US" sz="1600" dirty="0"/>
              <a:t>Σύνδεσμος: </a:t>
            </a:r>
            <a:r>
              <a:rPr lang="en-US" altLang="en-US" sz="1600" dirty="0"/>
              <a:t>http://www.critterhub.com/saltwater/world-of-copep. </a:t>
            </a:r>
            <a:r>
              <a:rPr lang="el-GR" altLang="en-US" sz="1600" dirty="0"/>
              <a:t>Πηγή: </a:t>
            </a:r>
            <a:r>
              <a:rPr lang="en-US" altLang="en-US" sz="1600" dirty="0"/>
              <a:t>http://www.critterhub.com.</a:t>
            </a:r>
          </a:p>
          <a:p>
            <a:pPr marL="0" indent="0">
              <a:buNone/>
            </a:pPr>
            <a:r>
              <a:rPr lang="el-GR" altLang="en-US" sz="1600" b="1" dirty="0"/>
              <a:t>Εικόνα 56.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57. </a:t>
            </a:r>
            <a:r>
              <a:rPr lang="en-US" altLang="en-US" sz="1600" dirty="0"/>
              <a:t>Crustaceous Cooties  A fun-filled summary of Parasitic Crustaceans by Jonathan </a:t>
            </a:r>
            <a:r>
              <a:rPr lang="en-US" altLang="en-US" sz="1600" dirty="0" err="1"/>
              <a:t>Wojcik</a:t>
            </a:r>
            <a:r>
              <a:rPr lang="en-US" altLang="en-US" sz="1600" dirty="0"/>
              <a:t>. </a:t>
            </a:r>
            <a:r>
              <a:rPr lang="el-GR" altLang="en-US" sz="1600" dirty="0"/>
              <a:t>Σύνδεσμος: </a:t>
            </a:r>
            <a:r>
              <a:rPr lang="en-US" altLang="en-US" sz="1600" dirty="0"/>
              <a:t>www.bogleech.com/bio-paracrust.html.  </a:t>
            </a:r>
            <a:r>
              <a:rPr lang="el-GR" altLang="en-US" sz="1600" dirty="0"/>
              <a:t>Πηγή:  </a:t>
            </a:r>
            <a:r>
              <a:rPr lang="en-US" altLang="en-US" sz="1600" dirty="0" smtClean="0"/>
              <a:t>www.bogleech.com</a:t>
            </a:r>
            <a:r>
              <a:rPr lang="el-GR" altLang="en-US" sz="1600" dirty="0" smtClean="0"/>
              <a:t>.</a:t>
            </a:r>
            <a:endParaRPr lang="en-US" altLang="en-US" sz="1600" dirty="0"/>
          </a:p>
          <a:p>
            <a:pPr marL="0" indent="0">
              <a:buNone/>
            </a:pPr>
            <a:r>
              <a:rPr lang="el-GR" altLang="en-US" sz="1600" b="1" dirty="0"/>
              <a:t>Εικόνα 58. </a:t>
            </a:r>
            <a:r>
              <a:rPr lang="en-US" altLang="en-US" sz="1600" dirty="0"/>
              <a:t>Copyright The </a:t>
            </a:r>
            <a:r>
              <a:rPr lang="en-US" altLang="en-US" sz="1600" dirty="0" err="1"/>
              <a:t>McGrow</a:t>
            </a:r>
            <a:r>
              <a:rPr lang="en-US" altLang="en-US" sz="1600" dirty="0"/>
              <a:t> Hill Companies Inc.</a:t>
            </a:r>
          </a:p>
          <a:p>
            <a:pPr marL="0" indent="0">
              <a:buNone/>
            </a:pPr>
            <a:r>
              <a:rPr lang="el-GR" altLang="en-US" sz="1600" b="1" dirty="0"/>
              <a:t>Εικόνα 59. </a:t>
            </a:r>
            <a:r>
              <a:rPr lang="el-GR" altLang="en-US" sz="1600" dirty="0"/>
              <a:t>© </a:t>
            </a:r>
            <a:r>
              <a:rPr lang="en-US" altLang="en-US" sz="1600" dirty="0"/>
              <a:t>The Trustees of the Natural History Museum, London. </a:t>
            </a:r>
            <a:r>
              <a:rPr lang="el-GR" altLang="en-US" sz="1600" dirty="0"/>
              <a:t>Σύνδεσμος: </a:t>
            </a:r>
            <a:r>
              <a:rPr lang="en-US" altLang="en-US" sz="1600" dirty="0"/>
              <a:t>http://www.nhm.ac.uk/nature-online/species-of-the-day/collections/our-collections/microdajus-pectinatus/index.html. </a:t>
            </a:r>
            <a:r>
              <a:rPr lang="el-GR" altLang="en-US" sz="1600" dirty="0"/>
              <a:t>Πηγή: </a:t>
            </a:r>
            <a:r>
              <a:rPr lang="en-US" altLang="en-US" sz="1600" dirty="0"/>
              <a:t>http://www.nhm.ac.uk.</a:t>
            </a:r>
          </a:p>
          <a:p>
            <a:pPr marL="0" indent="0">
              <a:buNone/>
            </a:pPr>
            <a:r>
              <a:rPr lang="el-GR" altLang="en-US" sz="1600" b="1" dirty="0"/>
              <a:t>Εικόνα 60. </a:t>
            </a:r>
            <a:r>
              <a:rPr lang="en-US" altLang="en-US" sz="1600" dirty="0" err="1"/>
              <a:t>Argulus</a:t>
            </a:r>
            <a:r>
              <a:rPr lang="en-US" altLang="en-US" sz="1600" dirty="0"/>
              <a:t>. </a:t>
            </a:r>
            <a:r>
              <a:rPr lang="el-GR" altLang="en-US" sz="1600" dirty="0"/>
              <a:t>Σύνδεσμος: </a:t>
            </a:r>
            <a:r>
              <a:rPr lang="en-US" altLang="en-US" sz="1600" dirty="0"/>
              <a:t>http://www.microscopy-uk.org.uk/mag/imgmay05/argulus.jpg. </a:t>
            </a:r>
            <a:r>
              <a:rPr lang="el-GR" altLang="en-US" sz="1600" dirty="0"/>
              <a:t>Πηγή: </a:t>
            </a:r>
            <a:r>
              <a:rPr lang="en-US" altLang="en-US" sz="1600" dirty="0"/>
              <a:t>http://www.microscopy-uk.org.uk.</a:t>
            </a:r>
          </a:p>
          <a:p>
            <a:pPr marL="0" indent="0">
              <a:buNone/>
            </a:pPr>
            <a:r>
              <a:rPr lang="el-GR" altLang="en-US" sz="1600" b="1" dirty="0"/>
              <a:t>Εικόνα 61. </a:t>
            </a:r>
            <a:r>
              <a:rPr lang="en-US" altLang="en-US" sz="1600" dirty="0"/>
              <a:t>Copyright The </a:t>
            </a:r>
            <a:r>
              <a:rPr lang="en-US" altLang="en-US" sz="1600" dirty="0" err="1"/>
              <a:t>McGrow</a:t>
            </a:r>
            <a:r>
              <a:rPr lang="en-US" altLang="en-US" sz="1600" dirty="0"/>
              <a:t> Hill Companies Inc.</a:t>
            </a:r>
          </a:p>
          <a:p>
            <a:pPr marL="0" indent="0">
              <a:buNone/>
            </a:pPr>
            <a:r>
              <a:rPr lang="el-GR" altLang="en-US" sz="1600" b="1" dirty="0"/>
              <a:t>Εικόνα 62.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88</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1326669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2</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63.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64. </a:t>
            </a:r>
            <a:r>
              <a:rPr lang="el-GR" altLang="en-US" sz="1600" dirty="0"/>
              <a:t>Σύνδεσμος: </a:t>
            </a:r>
            <a:r>
              <a:rPr lang="en-US" altLang="en-US" sz="1600" dirty="0"/>
              <a:t>http://imgarcade.com/1/pentastomida-life-cycle/. </a:t>
            </a:r>
            <a:r>
              <a:rPr lang="el-GR" altLang="en-US" sz="1600" dirty="0"/>
              <a:t>Πηγή: </a:t>
            </a:r>
            <a:r>
              <a:rPr lang="en-US" altLang="en-US" sz="1600" dirty="0"/>
              <a:t>http://imgarcade.com.</a:t>
            </a:r>
          </a:p>
          <a:p>
            <a:pPr marL="0" indent="0">
              <a:buNone/>
            </a:pPr>
            <a:r>
              <a:rPr lang="el-GR" altLang="en-US" sz="1600" b="1" dirty="0"/>
              <a:t>Εικόνα 65.  </a:t>
            </a:r>
            <a:r>
              <a:rPr lang="en-US" altLang="en-US" sz="1600" dirty="0"/>
              <a:t>Virtue School Project Photo by Anders Larsson. </a:t>
            </a:r>
            <a:r>
              <a:rPr lang="el-GR" altLang="en-US" sz="1600" dirty="0"/>
              <a:t>Σύνδεσμος: </a:t>
            </a:r>
            <a:r>
              <a:rPr lang="en-US" altLang="en-US" sz="1600" dirty="0"/>
              <a:t>http://</a:t>
            </a:r>
            <a:r>
              <a:rPr lang="en-US" altLang="en-US" sz="1600" dirty="0" smtClean="0"/>
              <a:t>www.miljolare.no/virtue/img/nydisk2004/pages/014%20Balanus%2003.php </a:t>
            </a:r>
            <a:r>
              <a:rPr lang="el-GR" altLang="en-US" sz="1600" dirty="0"/>
              <a:t>Πηγή: </a:t>
            </a:r>
            <a:r>
              <a:rPr lang="en-US" altLang="en-US" sz="1600" dirty="0"/>
              <a:t>http://www.miljolare.no</a:t>
            </a:r>
            <a:r>
              <a:rPr lang="en-US" altLang="en-US" sz="1600" b="1" dirty="0"/>
              <a:t>.</a:t>
            </a:r>
          </a:p>
          <a:p>
            <a:pPr marL="0" indent="0">
              <a:buNone/>
            </a:pPr>
            <a:r>
              <a:rPr lang="el-GR" altLang="en-US" sz="1600" b="1" dirty="0"/>
              <a:t>Εικόνα 66. </a:t>
            </a:r>
            <a:r>
              <a:rPr lang="el-GR" altLang="en-US" sz="1600" dirty="0"/>
              <a:t>Τ</a:t>
            </a:r>
            <a:r>
              <a:rPr lang="en-US" altLang="en-US" sz="1600" dirty="0" err="1"/>
              <a:t>hese</a:t>
            </a:r>
            <a:r>
              <a:rPr lang="en-US" altLang="en-US" sz="1600" dirty="0"/>
              <a:t> images have been made publicly available on Flickr. </a:t>
            </a:r>
            <a:r>
              <a:rPr lang="el-GR" altLang="en-US" sz="1600" dirty="0"/>
              <a:t>Σύνδεσμος: </a:t>
            </a:r>
            <a:r>
              <a:rPr lang="en-US" altLang="en-US" sz="1600" dirty="0"/>
              <a:t>http://bioblitz.yhedn.org.uk/species.php?species=Lepadomorpha  This page includes content from Encyclopedia of Life, NBN Gateway and Flickr and has been developed by YHEDN in association with Yorkshire </a:t>
            </a:r>
            <a:r>
              <a:rPr lang="en-US" altLang="en-US" sz="1600" dirty="0" err="1"/>
              <a:t>BioBlitz</a:t>
            </a:r>
            <a:r>
              <a:rPr lang="en-US" altLang="en-US" sz="1600" dirty="0"/>
              <a:t>.</a:t>
            </a:r>
          </a:p>
          <a:p>
            <a:pPr marL="0" indent="0">
              <a:buNone/>
            </a:pPr>
            <a:r>
              <a:rPr lang="el-GR" altLang="en-US" sz="1600" b="1" dirty="0"/>
              <a:t>Εικόνα 67.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68.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89</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326307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Δομή τυπικού εξαρτήματος</a:t>
            </a:r>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746095"/>
            <a:ext cx="3858125" cy="3953478"/>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26850" y="2895600"/>
            <a:ext cx="4005963" cy="2147195"/>
          </a:xfrm>
        </p:spPr>
      </p:pic>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a:t>
            </a:fld>
            <a:endParaRPr lang="el-GR" dirty="0"/>
          </a:p>
        </p:txBody>
      </p:sp>
      <p:sp>
        <p:nvSpPr>
          <p:cNvPr id="7" name="TextBox 6"/>
          <p:cNvSpPr txBox="1"/>
          <p:nvPr/>
        </p:nvSpPr>
        <p:spPr>
          <a:xfrm>
            <a:off x="4111992" y="5265012"/>
            <a:ext cx="263214" cy="276999"/>
          </a:xfrm>
          <a:prstGeom prst="rect">
            <a:avLst/>
          </a:prstGeom>
          <a:noFill/>
        </p:spPr>
        <p:txBody>
          <a:bodyPr wrap="none" rtlCol="0">
            <a:spAutoFit/>
          </a:bodyPr>
          <a:lstStyle/>
          <a:p>
            <a:r>
              <a:rPr lang="en-US" sz="1200" dirty="0" smtClean="0">
                <a:latin typeface="+mn-lt"/>
              </a:rPr>
              <a:t>6</a:t>
            </a:r>
            <a:endParaRPr lang="en-US" sz="1200" dirty="0">
              <a:latin typeface="+mn-lt"/>
            </a:endParaRPr>
          </a:p>
        </p:txBody>
      </p:sp>
      <p:sp>
        <p:nvSpPr>
          <p:cNvPr id="8" name="TextBox 7"/>
          <p:cNvSpPr txBox="1"/>
          <p:nvPr/>
        </p:nvSpPr>
        <p:spPr>
          <a:xfrm>
            <a:off x="8252136" y="4343400"/>
            <a:ext cx="263214" cy="276999"/>
          </a:xfrm>
          <a:prstGeom prst="rect">
            <a:avLst/>
          </a:prstGeom>
          <a:noFill/>
        </p:spPr>
        <p:txBody>
          <a:bodyPr wrap="none" rtlCol="0">
            <a:spAutoFit/>
          </a:bodyPr>
          <a:lstStyle/>
          <a:p>
            <a:r>
              <a:rPr lang="en-US" sz="1200" dirty="0" smtClean="0">
                <a:latin typeface="+mn-lt"/>
              </a:rPr>
              <a:t>7</a:t>
            </a:r>
            <a:endParaRPr lang="en-US" sz="1200" dirty="0">
              <a:latin typeface="+mn-lt"/>
            </a:endParaRPr>
          </a:p>
        </p:txBody>
      </p:sp>
    </p:spTree>
    <p:extLst>
      <p:ext uri="{BB962C8B-B14F-4D97-AF65-F5344CB8AC3E}">
        <p14:creationId xmlns:p14="http://schemas.microsoft.com/office/powerpoint/2010/main" val="1553976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3</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69.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70.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l-GR" altLang="en-US" sz="1600" b="1" dirty="0"/>
              <a:t>Εικόνα 71. </a:t>
            </a:r>
            <a:r>
              <a:rPr lang="el-GR" altLang="en-US" sz="1600" dirty="0"/>
              <a:t>Σύνδεσμος: </a:t>
            </a:r>
            <a:r>
              <a:rPr lang="en-US" altLang="en-US" sz="1600" dirty="0"/>
              <a:t>http://sunny.moorparkcollege.edu/~econnolly/crustaceanF11.htm. </a:t>
            </a:r>
            <a:r>
              <a:rPr lang="el-GR" altLang="en-US" sz="1600" dirty="0"/>
              <a:t>Πηγή: </a:t>
            </a:r>
            <a:r>
              <a:rPr lang="en-US" altLang="en-US" sz="1600" dirty="0"/>
              <a:t>http://www.moorparkcollege.edu/.</a:t>
            </a:r>
          </a:p>
          <a:p>
            <a:pPr marL="0" indent="0">
              <a:buNone/>
            </a:pPr>
            <a:r>
              <a:rPr lang="el-GR" altLang="en-US" sz="1600" b="1" dirty="0"/>
              <a:t>Εικόνες 72-77. </a:t>
            </a:r>
            <a:r>
              <a:rPr lang="en-US" altLang="en-US" sz="1600" dirty="0"/>
              <a:t>Illustrations based on diagrams in Russell-Hunter. W.D. (1970) A Biology of Higher Invertebrates Macmillan, London. Life on Australian Seashores by Keith Davey (C) 2000Learning Consultant – Media The University of Newcastle</a:t>
            </a:r>
            <a:br>
              <a:rPr lang="en-US" altLang="en-US" sz="1600" dirty="0"/>
            </a:br>
            <a:r>
              <a:rPr lang="en-US" altLang="en-US" sz="1600" dirty="0"/>
              <a:t>email at australian_seashores@hotmail.com Scientific Consultant: Phil Colman site created 01.01.98 : updated 01.04.2000. </a:t>
            </a:r>
            <a:r>
              <a:rPr lang="el-GR" altLang="en-US" sz="1600" dirty="0"/>
              <a:t>Σύνδεσμος: </a:t>
            </a:r>
            <a:r>
              <a:rPr lang="en-US" altLang="en-US" sz="1600" dirty="0"/>
              <a:t>http://www.mesa.edu.au/friends/seashores/crab_parasitism.html. </a:t>
            </a:r>
            <a:r>
              <a:rPr lang="el-GR" altLang="en-US" sz="1600" dirty="0"/>
              <a:t>Πηγή: </a:t>
            </a:r>
            <a:r>
              <a:rPr lang="en-US" altLang="en-US" sz="1600" dirty="0"/>
              <a:t>http://www.mesa.edu.au/.</a:t>
            </a:r>
          </a:p>
          <a:p>
            <a:pPr marL="0" indent="0">
              <a:buNone/>
            </a:pPr>
            <a:r>
              <a:rPr lang="el-GR" altLang="en-US" sz="1600" b="1" dirty="0"/>
              <a:t>Εικόνα 78</a:t>
            </a:r>
            <a:r>
              <a:rPr lang="el-GR" altLang="en-US" sz="1600" dirty="0"/>
              <a:t>. © </a:t>
            </a:r>
            <a:r>
              <a:rPr lang="en-US" altLang="en-US" sz="1600" dirty="0"/>
              <a:t>Bob Gibbons. </a:t>
            </a:r>
            <a:r>
              <a:rPr lang="el-GR" altLang="en-US" sz="1600" dirty="0"/>
              <a:t>Σύνδεσμος: </a:t>
            </a:r>
            <a:r>
              <a:rPr lang="en-US" altLang="en-US" sz="1600" dirty="0"/>
              <a:t>http://www.joyofplants.com/wildlife/search.php?o=109. </a:t>
            </a:r>
            <a:r>
              <a:rPr lang="el-GR" altLang="en-US" sz="1600" dirty="0"/>
              <a:t>Πηγή: </a:t>
            </a:r>
            <a:r>
              <a:rPr lang="en-US" altLang="en-US" sz="1600" dirty="0"/>
              <a:t>http://www.joyofplants.com</a:t>
            </a:r>
            <a:r>
              <a:rPr lang="en-US" altLang="en-US" sz="1600" dirty="0" smtClean="0"/>
              <a:t>.</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90</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2782018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4</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79. </a:t>
            </a:r>
            <a:r>
              <a:rPr lang="en-US" altLang="en-US" sz="1600" dirty="0"/>
              <a:t>Unless otherwise indicated, all photographs displayed on this web site are the property of the </a:t>
            </a:r>
            <a:r>
              <a:rPr lang="en-US" altLang="en-US" sz="1600" dirty="0" err="1"/>
              <a:t>WhoZoo</a:t>
            </a:r>
            <a:r>
              <a:rPr lang="en-US" altLang="en-US" sz="1600" dirty="0"/>
              <a:t> Project, copyright © M. A. Clark 1998-2005. Images may be downloaded and reproduced for non-profit personal or educational purposes without further </a:t>
            </a:r>
            <a:r>
              <a:rPr lang="en-US" altLang="en-US" sz="1600" dirty="0" err="1"/>
              <a:t>permission.Direct</a:t>
            </a:r>
            <a:r>
              <a:rPr lang="en-US" altLang="en-US" sz="1600" dirty="0"/>
              <a:t> linking to </a:t>
            </a:r>
            <a:r>
              <a:rPr lang="en-US" altLang="en-US" sz="1600" dirty="0" err="1"/>
              <a:t>WhoZoo</a:t>
            </a:r>
            <a:r>
              <a:rPr lang="en-US" altLang="en-US" sz="1600" dirty="0"/>
              <a:t> images is not permitted. To use an image for any purpose, you must download it to your own server. For educational or informational displays, please include the following credit and link placed immediately below the image. </a:t>
            </a:r>
            <a:r>
              <a:rPr lang="en-US" altLang="en-US" sz="1600" dirty="0" err="1"/>
              <a:t>WhoZoo</a:t>
            </a:r>
            <a:r>
              <a:rPr lang="en-US" altLang="en-US" sz="1600" dirty="0"/>
              <a:t> (http://whozoo.org). </a:t>
            </a:r>
            <a:r>
              <a:rPr lang="el-GR" altLang="en-US" sz="1600" dirty="0"/>
              <a:t>Σύνδεσμος: </a:t>
            </a:r>
            <a:r>
              <a:rPr lang="en-US" altLang="en-US" sz="1600" dirty="0"/>
              <a:t>http://whozoo.org/inverts/arthrops/arthropods.htm. </a:t>
            </a:r>
            <a:r>
              <a:rPr lang="el-GR" altLang="en-US" sz="1600" dirty="0"/>
              <a:t>Πηγή:</a:t>
            </a:r>
            <a:r>
              <a:rPr lang="en-US" altLang="en-US" sz="1600" dirty="0"/>
              <a:t>http://whozoo.org.</a:t>
            </a:r>
          </a:p>
          <a:p>
            <a:pPr marL="0" indent="0">
              <a:buNone/>
            </a:pPr>
            <a:r>
              <a:rPr lang="el-GR" altLang="en-US" sz="1600" b="1" dirty="0"/>
              <a:t>Εικόνα 80. </a:t>
            </a:r>
            <a:r>
              <a:rPr lang="el-GR" altLang="en-US" sz="1600" dirty="0"/>
              <a:t>Σύνδεσμος: </a:t>
            </a:r>
            <a:r>
              <a:rPr lang="en-US" altLang="en-US" sz="1600" dirty="0"/>
              <a:t>http://imgarcade.com/1/freshwater-isopod/. </a:t>
            </a:r>
            <a:r>
              <a:rPr lang="el-GR" altLang="en-US" sz="1600" dirty="0"/>
              <a:t>Πηγή: </a:t>
            </a:r>
            <a:r>
              <a:rPr lang="en-US" altLang="en-US" sz="1600" dirty="0"/>
              <a:t>http://imgarcade.com. </a:t>
            </a:r>
          </a:p>
          <a:p>
            <a:pPr marL="0" indent="0">
              <a:buNone/>
            </a:pPr>
            <a:r>
              <a:rPr lang="el-GR" altLang="en-US" sz="1600" b="1" dirty="0"/>
              <a:t>Εικόνα 81.  </a:t>
            </a:r>
            <a:r>
              <a:rPr lang="en-US" altLang="en-US" sz="1600" dirty="0"/>
              <a:t>Copyright The </a:t>
            </a:r>
            <a:r>
              <a:rPr lang="en-US" altLang="en-US" sz="1600" dirty="0" err="1"/>
              <a:t>McGrow</a:t>
            </a:r>
            <a:r>
              <a:rPr lang="en-US" altLang="en-US" sz="1600" dirty="0"/>
              <a:t> Hill Companies Inc.</a:t>
            </a:r>
          </a:p>
          <a:p>
            <a:pPr marL="0" indent="0">
              <a:buNone/>
            </a:pPr>
            <a:r>
              <a:rPr lang="el-GR" altLang="en-US" sz="1600" b="1" dirty="0"/>
              <a:t>Εικόνα 82.  </a:t>
            </a:r>
            <a:r>
              <a:rPr lang="en-US" altLang="en-US" sz="1600" dirty="0"/>
              <a:t>Copyright Dr. </a:t>
            </a:r>
            <a:r>
              <a:rPr lang="en-US" altLang="en-US" sz="1600" dirty="0" err="1"/>
              <a:t>Nico</a:t>
            </a:r>
            <a:r>
              <a:rPr lang="en-US" altLang="en-US" sz="1600" dirty="0"/>
              <a:t> </a:t>
            </a:r>
            <a:r>
              <a:rPr lang="en-US" altLang="en-US" sz="1600" dirty="0" err="1"/>
              <a:t>Smit</a:t>
            </a:r>
            <a:r>
              <a:rPr lang="en-US" altLang="en-US" sz="1600" dirty="0"/>
              <a:t>. </a:t>
            </a:r>
            <a:r>
              <a:rPr lang="el-GR" altLang="en-US" sz="1600" dirty="0"/>
              <a:t>Σύνδεσμος: </a:t>
            </a:r>
            <a:r>
              <a:rPr lang="en-US" altLang="en-US" sz="1600" dirty="0"/>
              <a:t>http://imgkid.com/parasitism-relationship.shtml. </a:t>
            </a:r>
            <a:r>
              <a:rPr lang="el-GR" altLang="en-US" sz="1600" dirty="0"/>
              <a:t>Πηγή: </a:t>
            </a:r>
            <a:r>
              <a:rPr lang="en-US" altLang="en-US" sz="1600" dirty="0"/>
              <a:t>http://imgkid.com.</a:t>
            </a:r>
          </a:p>
          <a:p>
            <a:pPr marL="0" indent="0">
              <a:buNone/>
            </a:pPr>
            <a:r>
              <a:rPr lang="el-GR" altLang="en-US" sz="1600" b="1" dirty="0"/>
              <a:t>Εικόνα 83. </a:t>
            </a:r>
            <a:r>
              <a:rPr lang="en-US" altLang="en-US" sz="1600" dirty="0"/>
              <a:t>Photographer: </a:t>
            </a:r>
            <a:r>
              <a:rPr lang="en-US" altLang="en-US" sz="1600" dirty="0" err="1"/>
              <a:t>Trampus</a:t>
            </a:r>
            <a:r>
              <a:rPr lang="en-US" altLang="en-US" sz="1600" dirty="0"/>
              <a:t> Goodman, Creative Commons. </a:t>
            </a:r>
            <a:r>
              <a:rPr lang="el-GR" altLang="en-US" sz="1600" dirty="0"/>
              <a:t>Σύνδεσμος: </a:t>
            </a:r>
            <a:r>
              <a:rPr lang="en-US" altLang="en-US" sz="1600" dirty="0"/>
              <a:t>http://bcbiodiversity.lifedesks.org/pages/19636. </a:t>
            </a:r>
            <a:r>
              <a:rPr lang="el-GR" altLang="en-US" sz="1600" dirty="0"/>
              <a:t>Πηγή: </a:t>
            </a:r>
            <a:r>
              <a:rPr lang="en-US" altLang="en-US" sz="1600" dirty="0"/>
              <a:t>http://bcbiodiversity.lifedesks.org.</a:t>
            </a:r>
          </a:p>
          <a:p>
            <a:pPr marL="0" indent="0">
              <a:buNone/>
            </a:pPr>
            <a:r>
              <a:rPr lang="el-GR" altLang="en-US" sz="1600" b="1" dirty="0"/>
              <a:t>Εικόνες 84-86.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 </a:t>
            </a:r>
          </a:p>
          <a:p>
            <a:pPr marL="0" indent="0">
              <a:buNone/>
            </a:pPr>
            <a:r>
              <a:rPr lang="en-US" altLang="en-US" sz="1600" dirty="0" smtClean="0"/>
              <a:t>.</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91</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5418014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5</a:t>
            </a:r>
            <a:r>
              <a:rPr lang="en-US" altLang="en-US" sz="4000" dirty="0" smtClean="0"/>
              <a:t>/17</a:t>
            </a:r>
          </a:p>
        </p:txBody>
      </p:sp>
      <p:sp>
        <p:nvSpPr>
          <p:cNvPr id="95235" name="Content Placeholder 6"/>
          <p:cNvSpPr>
            <a:spLocks noGrp="1"/>
          </p:cNvSpPr>
          <p:nvPr>
            <p:ph idx="1"/>
          </p:nvPr>
        </p:nvSpPr>
        <p:spPr>
          <a:xfrm>
            <a:off x="428625" y="1676400"/>
            <a:ext cx="8286750" cy="4495800"/>
          </a:xfrm>
        </p:spPr>
        <p:txBody>
          <a:bodyPr>
            <a:normAutofit fontScale="92500"/>
          </a:bodyPr>
          <a:lstStyle/>
          <a:p>
            <a:pPr marL="0" indent="0">
              <a:buNone/>
            </a:pPr>
            <a:r>
              <a:rPr lang="el-GR" altLang="en-US" sz="1600" b="1" dirty="0"/>
              <a:t>Εικόνα 87. </a:t>
            </a:r>
            <a:r>
              <a:rPr lang="en-US" altLang="en-US" sz="1600" dirty="0"/>
              <a:t>Copyright David Tripling. </a:t>
            </a:r>
            <a:r>
              <a:rPr lang="el-GR" altLang="en-US" sz="1600" dirty="0"/>
              <a:t>Σύνδεσμος: </a:t>
            </a:r>
            <a:r>
              <a:rPr lang="en-US" altLang="en-US" sz="1600" dirty="0"/>
              <a:t>http://www.arkive.org/antarctic-krill/euphausia-superba/image-G81558.html. </a:t>
            </a:r>
            <a:r>
              <a:rPr lang="el-GR" altLang="en-US" sz="1600" dirty="0"/>
              <a:t>Πηγή: </a:t>
            </a:r>
            <a:r>
              <a:rPr lang="en-US" altLang="en-US" sz="1600" dirty="0" err="1"/>
              <a:t>Wildscreen</a:t>
            </a:r>
            <a:r>
              <a:rPr lang="en-US" altLang="en-US" sz="1600" dirty="0"/>
              <a:t> </a:t>
            </a:r>
            <a:r>
              <a:rPr lang="en-US" altLang="en-US" sz="1600" dirty="0" err="1"/>
              <a:t>Arkive</a:t>
            </a:r>
            <a:r>
              <a:rPr lang="en-US" altLang="en-US" sz="1600" dirty="0"/>
              <a:t> is a </a:t>
            </a:r>
            <a:r>
              <a:rPr lang="en-US" altLang="en-US" sz="1600" dirty="0" err="1"/>
              <a:t>Wildscreen</a:t>
            </a:r>
            <a:r>
              <a:rPr lang="en-US" altLang="en-US" sz="1600" dirty="0"/>
              <a:t> initiative http://www.arkive.org.</a:t>
            </a:r>
          </a:p>
          <a:p>
            <a:pPr marL="0" indent="0">
              <a:buNone/>
            </a:pPr>
            <a:r>
              <a:rPr lang="el-GR" altLang="en-US" sz="1600" b="1" dirty="0"/>
              <a:t>Εικόνα 88.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a:buNone/>
            </a:pPr>
            <a:r>
              <a:rPr lang="el-GR" altLang="en-US" sz="1600" b="1" dirty="0"/>
              <a:t>Εικόνα 89.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a:buNone/>
            </a:pPr>
            <a:r>
              <a:rPr lang="el-GR" altLang="en-US" sz="1600" b="1" dirty="0"/>
              <a:t>Εικόνα 90. </a:t>
            </a:r>
            <a:r>
              <a:rPr lang="en-US" altLang="en-US" sz="1600" dirty="0"/>
              <a:t>Copyright © All image rights reserved 2001-2014 </a:t>
            </a:r>
            <a:r>
              <a:rPr lang="en-US" altLang="en-US" sz="1600" dirty="0" err="1"/>
              <a:t>Kåre</a:t>
            </a:r>
            <a:r>
              <a:rPr lang="en-US" altLang="en-US" sz="1600" dirty="0"/>
              <a:t> </a:t>
            </a:r>
            <a:r>
              <a:rPr lang="en-US" altLang="en-US" sz="1600" dirty="0" err="1"/>
              <a:t>Telnes</a:t>
            </a:r>
            <a:r>
              <a:rPr lang="en-US" altLang="en-US" sz="1600" dirty="0"/>
              <a:t>. Images shall not be copied without explicit permission. </a:t>
            </a:r>
            <a:r>
              <a:rPr lang="el-GR" altLang="en-US" sz="1600" dirty="0"/>
              <a:t>Σύνδεσμος: </a:t>
            </a:r>
            <a:r>
              <a:rPr lang="en-US" altLang="en-US" sz="1600" dirty="0"/>
              <a:t>http://www.seawater.no/fauna/arthropoda/Caridea.html. </a:t>
            </a:r>
            <a:r>
              <a:rPr lang="el-GR" altLang="en-US" sz="1600" dirty="0"/>
              <a:t>Πηγή: </a:t>
            </a:r>
            <a:r>
              <a:rPr lang="en-US" altLang="en-US" sz="1600" dirty="0"/>
              <a:t>The Marine Flora &amp; Fauna of Norway http://www.seawater.no.</a:t>
            </a:r>
          </a:p>
          <a:p>
            <a:pPr marL="0" indent="0">
              <a:buNone/>
            </a:pPr>
            <a:r>
              <a:rPr lang="el-GR" altLang="en-US" sz="1600" b="1" dirty="0"/>
              <a:t>Εικόνα 91. </a:t>
            </a:r>
            <a:r>
              <a:rPr lang="en-US" altLang="en-US" sz="1600" dirty="0" err="1"/>
              <a:t>Purch</a:t>
            </a:r>
            <a:r>
              <a:rPr lang="en-US" altLang="en-US" sz="1600" dirty="0"/>
              <a:t> Copyright © 2015 All Rights Reserved. </a:t>
            </a:r>
            <a:r>
              <a:rPr lang="el-GR" altLang="en-US" sz="1600" dirty="0"/>
              <a:t>Σύνδεσμος: </a:t>
            </a:r>
            <a:r>
              <a:rPr lang="en-US" altLang="en-US" sz="1600" dirty="0"/>
              <a:t>http://www.livescience.com/11287-rich-life-sea.html. </a:t>
            </a:r>
            <a:r>
              <a:rPr lang="el-GR" altLang="en-US" sz="1600" dirty="0"/>
              <a:t>Πηγή: </a:t>
            </a:r>
            <a:r>
              <a:rPr lang="en-US" altLang="en-US" sz="1600" dirty="0"/>
              <a:t>http://www.livescience.com.</a:t>
            </a:r>
          </a:p>
          <a:p>
            <a:pPr marL="0" indent="0">
              <a:buNone/>
            </a:pPr>
            <a:r>
              <a:rPr lang="el-GR" altLang="en-US" sz="1600" b="1" dirty="0"/>
              <a:t>Εικόνες 92-96.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a:t>
            </a:r>
            <a:r>
              <a:rPr lang="en-US" altLang="en-US" sz="1600" dirty="0" smtClean="0"/>
              <a:t>978-960-99280-2-1</a:t>
            </a:r>
            <a:r>
              <a:rPr lang="el-GR" altLang="en-US" sz="1600" dirty="0" smtClean="0"/>
              <a:t>.</a:t>
            </a:r>
          </a:p>
          <a:p>
            <a:pPr marL="0" indent="0">
              <a:buNone/>
            </a:pPr>
            <a:r>
              <a:rPr lang="en-US" altLang="en-US" sz="1600" dirty="0" smtClean="0"/>
              <a:t>.</a:t>
            </a:r>
            <a:endParaRPr lang="en-US" altLang="en-US" sz="1600"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92</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6088521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a:t>
            </a:r>
            <a:r>
              <a:rPr lang="el-GR" altLang="en-US" sz="4000" dirty="0" smtClean="0"/>
              <a:t>6</a:t>
            </a:r>
            <a:r>
              <a:rPr lang="en-US" altLang="en-US" sz="4000" dirty="0" smtClean="0"/>
              <a:t>/</a:t>
            </a:r>
            <a:r>
              <a:rPr lang="el-GR" altLang="en-US" sz="4000" dirty="0" smtClean="0"/>
              <a:t>1</a:t>
            </a:r>
            <a:r>
              <a:rPr lang="en-US" altLang="en-US" sz="4000" dirty="0" smtClean="0"/>
              <a:t>7</a:t>
            </a:r>
          </a:p>
        </p:txBody>
      </p:sp>
      <p:sp>
        <p:nvSpPr>
          <p:cNvPr id="95235" name="Content Placeholder 6"/>
          <p:cNvSpPr>
            <a:spLocks noGrp="1"/>
          </p:cNvSpPr>
          <p:nvPr>
            <p:ph idx="1"/>
          </p:nvPr>
        </p:nvSpPr>
        <p:spPr>
          <a:xfrm>
            <a:off x="428625" y="1676400"/>
            <a:ext cx="8286750" cy="4495800"/>
          </a:xfrm>
        </p:spPr>
        <p:txBody>
          <a:bodyPr>
            <a:normAutofit lnSpcReduction="10000"/>
          </a:bodyPr>
          <a:lstStyle/>
          <a:p>
            <a:pPr marL="0" indent="0">
              <a:buNone/>
            </a:pPr>
            <a:r>
              <a:rPr lang="el-GR" altLang="en-US" sz="1600" b="1" dirty="0"/>
              <a:t>Εικόνα 97. </a:t>
            </a:r>
            <a:r>
              <a:rPr lang="en-US" altLang="en-US" sz="1600" dirty="0"/>
              <a:t>Copyright © M. </a:t>
            </a:r>
            <a:r>
              <a:rPr lang="en-US" altLang="en-US" sz="1600" dirty="0" err="1" smtClean="0"/>
              <a:t>Thessalou</a:t>
            </a:r>
            <a:r>
              <a:rPr lang="el-GR" altLang="en-US" sz="1600" dirty="0" smtClean="0"/>
              <a:t>.</a:t>
            </a:r>
            <a:endParaRPr lang="en-US" altLang="en-US" sz="1600" dirty="0"/>
          </a:p>
          <a:p>
            <a:pPr marL="0" indent="0">
              <a:buNone/>
            </a:pPr>
            <a:r>
              <a:rPr lang="el-GR" altLang="en-US" sz="1600" b="1" dirty="0"/>
              <a:t>Εικόνα 98. </a:t>
            </a:r>
            <a:r>
              <a:rPr lang="en-US" altLang="en-US" sz="1600" dirty="0" err="1"/>
              <a:t>Astacus</a:t>
            </a:r>
            <a:r>
              <a:rPr lang="en-US" altLang="en-US" sz="1600" dirty="0"/>
              <a:t> </a:t>
            </a:r>
            <a:r>
              <a:rPr lang="en-US" altLang="en-US" sz="1600" dirty="0" err="1"/>
              <a:t>astacus</a:t>
            </a:r>
            <a:r>
              <a:rPr lang="en-US" altLang="en-US" sz="1600" dirty="0"/>
              <a:t>. Creative Commons Wikimedia. </a:t>
            </a:r>
            <a:r>
              <a:rPr lang="el-GR" altLang="en-US" sz="1600" dirty="0"/>
              <a:t>Σύνδεσμος: </a:t>
            </a:r>
            <a:r>
              <a:rPr lang="en-US" altLang="en-US" sz="1600" dirty="0"/>
              <a:t>http://commons.wikimedia.org/wiki/File:Astacus_astacus_02.JPG.  </a:t>
            </a:r>
            <a:r>
              <a:rPr lang="el-GR" altLang="en-US" sz="1600" dirty="0"/>
              <a:t>Πηγή: </a:t>
            </a:r>
            <a:r>
              <a:rPr lang="en-US" altLang="en-US" sz="1600" dirty="0"/>
              <a:t>http://</a:t>
            </a:r>
            <a:r>
              <a:rPr lang="en-US" altLang="en-US" sz="1600" dirty="0" smtClean="0"/>
              <a:t>commons.wikimedia.org</a:t>
            </a:r>
            <a:r>
              <a:rPr lang="el-GR" altLang="en-US" sz="1600" dirty="0" smtClean="0"/>
              <a:t>.</a:t>
            </a:r>
            <a:endParaRPr lang="en-US" altLang="en-US" sz="1600" dirty="0"/>
          </a:p>
          <a:p>
            <a:pPr marL="0" indent="0">
              <a:buNone/>
            </a:pPr>
            <a:r>
              <a:rPr lang="el-GR" altLang="en-US" sz="1600" b="1" dirty="0"/>
              <a:t>Εικόνα 99. </a:t>
            </a:r>
            <a:r>
              <a:rPr lang="el-GR" altLang="en-US" sz="1600" dirty="0"/>
              <a:t>ΝΟΑΑ </a:t>
            </a:r>
            <a:r>
              <a:rPr lang="en-US" altLang="en-US" sz="1600" dirty="0"/>
              <a:t>National Oceanic and Atmospheric </a:t>
            </a:r>
            <a:r>
              <a:rPr lang="en-US" altLang="en-US" sz="1600" dirty="0" err="1"/>
              <a:t>Adminitration</a:t>
            </a:r>
            <a:r>
              <a:rPr lang="en-US" altLang="en-US" sz="1600" dirty="0"/>
              <a:t>. </a:t>
            </a:r>
            <a:r>
              <a:rPr lang="el-GR" altLang="en-US" sz="1600" dirty="0"/>
              <a:t>Σύνδεσμος: </a:t>
            </a:r>
            <a:r>
              <a:rPr lang="en-US" altLang="en-US" sz="1600" dirty="0"/>
              <a:t>http://www.nefsc.noaa.gov/rcb/photogallery/crabs.html. </a:t>
            </a:r>
            <a:r>
              <a:rPr lang="el-GR" altLang="en-US" sz="1600" dirty="0"/>
              <a:t>Πηγή: </a:t>
            </a:r>
            <a:r>
              <a:rPr lang="en-US" altLang="en-US" sz="1600" dirty="0"/>
              <a:t>http://www.nefsc.noaa.gov.</a:t>
            </a:r>
          </a:p>
          <a:p>
            <a:pPr marL="0" indent="0">
              <a:buNone/>
            </a:pPr>
            <a:r>
              <a:rPr lang="el-GR" altLang="en-US" sz="1600" b="1" dirty="0"/>
              <a:t>Εικόνα 100. </a:t>
            </a:r>
            <a:r>
              <a:rPr lang="en-US" altLang="en-US" sz="1600" dirty="0"/>
              <a:t>Wikipedia. The Free Encyclopedia. </a:t>
            </a:r>
            <a:r>
              <a:rPr lang="el-GR" altLang="en-US" sz="1600" dirty="0"/>
              <a:t>Σύνδεσμος: </a:t>
            </a:r>
            <a:r>
              <a:rPr lang="en-US" altLang="en-US" sz="1600" dirty="0"/>
              <a:t>http://en.wikipedia.org/wiki/Hermit_crab. </a:t>
            </a:r>
            <a:r>
              <a:rPr lang="el-GR" altLang="en-US" sz="1600" dirty="0"/>
              <a:t>Πηγή: </a:t>
            </a:r>
            <a:r>
              <a:rPr lang="en-US" altLang="en-US" sz="1600" dirty="0"/>
              <a:t>http://</a:t>
            </a:r>
            <a:r>
              <a:rPr lang="en-US" altLang="en-US" sz="1600" dirty="0" smtClean="0"/>
              <a:t>en.wikipedia.org</a:t>
            </a:r>
            <a:r>
              <a:rPr lang="el-GR" altLang="en-US" sz="1600" dirty="0" smtClean="0"/>
              <a:t>.</a:t>
            </a:r>
            <a:endParaRPr lang="en-US" altLang="en-US" sz="1600" dirty="0"/>
          </a:p>
          <a:p>
            <a:pPr marL="0" indent="0">
              <a:buNone/>
            </a:pPr>
            <a:r>
              <a:rPr lang="el-GR" altLang="en-US" sz="1600" b="1" dirty="0"/>
              <a:t>Εικόνα 101. </a:t>
            </a:r>
            <a:r>
              <a:rPr lang="en-US" altLang="en-US" sz="1600" dirty="0" err="1"/>
              <a:t>Galathea</a:t>
            </a:r>
            <a:r>
              <a:rPr lang="en-US" altLang="en-US" sz="1600" dirty="0"/>
              <a:t> strigose. Creative Commons Wikimedia. </a:t>
            </a:r>
            <a:r>
              <a:rPr lang="el-GR" altLang="en-US" sz="1600" dirty="0"/>
              <a:t>Σύνδεσμος: </a:t>
            </a:r>
            <a:r>
              <a:rPr lang="en-US" altLang="en-US" sz="1600" dirty="0"/>
              <a:t>http://commons.wikimedia.org/wiki/File:Galathea_strigosa_01_by_Line1.jpg. </a:t>
            </a:r>
            <a:r>
              <a:rPr lang="el-GR" altLang="en-US" sz="1600" dirty="0"/>
              <a:t>Πηγή: </a:t>
            </a:r>
            <a:r>
              <a:rPr lang="en-US" altLang="en-US" sz="1600" dirty="0"/>
              <a:t>http://commons.wikimedia.org.</a:t>
            </a:r>
          </a:p>
          <a:p>
            <a:pPr marL="0" indent="0">
              <a:buNone/>
            </a:pPr>
            <a:r>
              <a:rPr lang="el-GR" altLang="en-US" sz="1600" b="1" dirty="0"/>
              <a:t>Εικόνα 102. </a:t>
            </a:r>
            <a:r>
              <a:rPr lang="en-US" altLang="en-US" sz="1600" dirty="0"/>
              <a:t>All contents © copyright 1999-2015 Getty Images. All rights reserved. </a:t>
            </a:r>
            <a:r>
              <a:rPr lang="el-GR" altLang="en-US" sz="1600" dirty="0"/>
              <a:t>Σύνδεσμος: </a:t>
            </a:r>
            <a:r>
              <a:rPr lang="en-US" altLang="en-US" sz="1600" dirty="0"/>
              <a:t>http://www.gettyimages.com/detail/photo/hermit-crab-in-a-clear-glass-shell-high-res-stock-photography/90199169. </a:t>
            </a:r>
            <a:r>
              <a:rPr lang="el-GR" altLang="en-US" sz="1600" dirty="0"/>
              <a:t>Πηγή: </a:t>
            </a:r>
            <a:r>
              <a:rPr lang="en-US" altLang="en-US" sz="1600" dirty="0"/>
              <a:t>http://www.gettyimages.com.</a:t>
            </a:r>
          </a:p>
          <a:p>
            <a:pPr marL="0" indent="0">
              <a:buNone/>
            </a:pPr>
            <a:r>
              <a:rPr lang="el-GR" altLang="en-US" sz="1600" b="1" dirty="0"/>
              <a:t>Εικόνα </a:t>
            </a:r>
            <a:r>
              <a:rPr lang="el-GR" altLang="en-US" sz="1600" b="1" dirty="0" smtClean="0"/>
              <a:t>103</a:t>
            </a:r>
            <a:r>
              <a:rPr lang="en-US" altLang="en-US" sz="1600" b="1" dirty="0"/>
              <a:t>. </a:t>
            </a:r>
            <a:r>
              <a:rPr lang="en-US" altLang="en-US" sz="1600" dirty="0" err="1"/>
              <a:t>Iz</a:t>
            </a:r>
            <a:r>
              <a:rPr lang="en-US" altLang="en-US" sz="1600" dirty="0"/>
              <a:t> - </a:t>
            </a:r>
            <a:r>
              <a:rPr lang="en-US" altLang="en-US" sz="1600" dirty="0" err="1"/>
              <a:t>Birgus</a:t>
            </a:r>
            <a:r>
              <a:rPr lang="en-US" altLang="en-US" sz="1600" dirty="0"/>
              <a:t> </a:t>
            </a:r>
            <a:r>
              <a:rPr lang="en-US" altLang="en-US" sz="1600" dirty="0" err="1"/>
              <a:t>latro</a:t>
            </a:r>
            <a:r>
              <a:rPr lang="en-US" altLang="en-US" sz="1600" dirty="0"/>
              <a:t> 1.  Creative Commons Wikimedia. </a:t>
            </a:r>
            <a:r>
              <a:rPr lang="el-GR" altLang="en-US" sz="1600" dirty="0"/>
              <a:t>Σύνδεσμος: </a:t>
            </a:r>
            <a:r>
              <a:rPr lang="en-US" altLang="en-US" sz="1600" dirty="0"/>
              <a:t>http://commons.wikimedia.org/wiki/File:Iz_-_Birgus_latro_1.jpg. </a:t>
            </a:r>
            <a:r>
              <a:rPr lang="el-GR" altLang="en-US" sz="1600" dirty="0"/>
              <a:t>Πηγή: </a:t>
            </a:r>
            <a:r>
              <a:rPr lang="en-US" altLang="en-US" sz="1600" dirty="0"/>
              <a:t>http://commons.wikimedia.org.</a:t>
            </a:r>
          </a:p>
          <a:p>
            <a:pPr marL="0" indent="0">
              <a:buNone/>
            </a:pPr>
            <a:endParaRPr lang="el-GR" altLang="en-US" sz="1600" dirty="0" smtClean="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93</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2727189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a:xfrm>
            <a:off x="0" y="365125"/>
            <a:ext cx="9144000" cy="1325563"/>
          </a:xfrm>
        </p:spPr>
        <p:txBody>
          <a:bodyPr/>
          <a:lstStyle/>
          <a:p>
            <a:pPr eaLnBrk="1" hangingPunct="1"/>
            <a:r>
              <a:rPr lang="el-GR" altLang="en-US" sz="4000" dirty="0" smtClean="0"/>
              <a:t>Σημείωμα Χρήσης Έργων Τρίτων</a:t>
            </a:r>
            <a:r>
              <a:rPr lang="en-US" altLang="en-US" sz="4000" dirty="0" smtClean="0"/>
              <a:t> 17/17</a:t>
            </a:r>
          </a:p>
        </p:txBody>
      </p:sp>
      <p:sp>
        <p:nvSpPr>
          <p:cNvPr id="95235" name="Content Placeholder 6"/>
          <p:cNvSpPr>
            <a:spLocks noGrp="1"/>
          </p:cNvSpPr>
          <p:nvPr>
            <p:ph idx="1"/>
          </p:nvPr>
        </p:nvSpPr>
        <p:spPr>
          <a:xfrm>
            <a:off x="428625" y="1676400"/>
            <a:ext cx="8286750" cy="4495800"/>
          </a:xfrm>
        </p:spPr>
        <p:txBody>
          <a:bodyPr/>
          <a:lstStyle/>
          <a:p>
            <a:pPr marL="0" indent="0">
              <a:buNone/>
            </a:pPr>
            <a:r>
              <a:rPr lang="el-GR" altLang="en-US" sz="1600" b="1" dirty="0"/>
              <a:t>Εικόνα 104. </a:t>
            </a:r>
            <a:r>
              <a:rPr lang="el-GR" altLang="en-US" sz="1600" dirty="0"/>
              <a:t>ΝΟΑΑ </a:t>
            </a:r>
            <a:r>
              <a:rPr lang="en-US" altLang="en-US" sz="1600" dirty="0"/>
              <a:t>National Oceanic and Atmospheric </a:t>
            </a:r>
            <a:r>
              <a:rPr lang="en-US" altLang="en-US" sz="1600" dirty="0" err="1"/>
              <a:t>Adminitration</a:t>
            </a:r>
            <a:r>
              <a:rPr lang="en-US" altLang="en-US" sz="1600" dirty="0"/>
              <a:t>. </a:t>
            </a:r>
            <a:r>
              <a:rPr lang="el-GR" altLang="en-US" sz="1600" dirty="0"/>
              <a:t>Σύνδεσμος: </a:t>
            </a:r>
            <a:r>
              <a:rPr lang="en-US" altLang="en-US" sz="1600" dirty="0"/>
              <a:t>http://www.nefsc.noaa.gov/rcb/photogallery/crabs.html. </a:t>
            </a:r>
            <a:r>
              <a:rPr lang="el-GR" altLang="en-US" sz="1600" dirty="0"/>
              <a:t>Πηγή: </a:t>
            </a:r>
            <a:r>
              <a:rPr lang="en-US" altLang="en-US" sz="1600" dirty="0"/>
              <a:t>http://www.nefsc.noaa.gov.</a:t>
            </a:r>
          </a:p>
          <a:p>
            <a:pPr marL="0" indent="0">
              <a:buNone/>
            </a:pPr>
            <a:r>
              <a:rPr lang="el-GR" altLang="en-US" sz="1600" b="1" dirty="0"/>
              <a:t>Εικόνα 105. </a:t>
            </a:r>
            <a:r>
              <a:rPr lang="el-GR" altLang="en-US" sz="1600" dirty="0"/>
              <a:t>ΝΟΑΑ </a:t>
            </a:r>
            <a:r>
              <a:rPr lang="en-US" altLang="en-US" sz="1600" dirty="0"/>
              <a:t>National Oceanic and Atmospheric </a:t>
            </a:r>
            <a:r>
              <a:rPr lang="en-US" altLang="en-US" sz="1600" dirty="0" err="1"/>
              <a:t>Adminitration</a:t>
            </a:r>
            <a:r>
              <a:rPr lang="en-US" altLang="en-US" sz="1600" dirty="0"/>
              <a:t>. </a:t>
            </a:r>
            <a:r>
              <a:rPr lang="el-GR" altLang="en-US" sz="1600" dirty="0"/>
              <a:t>Σύνδεσμος: </a:t>
            </a:r>
            <a:r>
              <a:rPr lang="en-US" altLang="en-US" sz="1600" dirty="0"/>
              <a:t>http://www.nefsc.noaa.gov/rcb/photogallery/crabs.html. </a:t>
            </a:r>
            <a:r>
              <a:rPr lang="el-GR" altLang="en-US" sz="1600" dirty="0"/>
              <a:t>Πηγή: </a:t>
            </a:r>
            <a:r>
              <a:rPr lang="en-US" altLang="en-US" sz="1600" dirty="0"/>
              <a:t>http://www.nefsc.noaa.gov.</a:t>
            </a:r>
          </a:p>
          <a:p>
            <a:pPr marL="0" indent="0">
              <a:buNone/>
            </a:pPr>
            <a:r>
              <a:rPr lang="el-GR" altLang="en-US" sz="1600" b="1" dirty="0"/>
              <a:t>Εικόνα 106. </a:t>
            </a:r>
            <a:r>
              <a:rPr lang="el-GR" altLang="en-US" sz="1600" dirty="0"/>
              <a:t>ΝΟΑΑ </a:t>
            </a:r>
            <a:r>
              <a:rPr lang="en-US" altLang="en-US" sz="1600" dirty="0"/>
              <a:t>National Oceanic and Atmospheric </a:t>
            </a:r>
            <a:r>
              <a:rPr lang="en-US" altLang="en-US" sz="1600" dirty="0" err="1"/>
              <a:t>Adminitration</a:t>
            </a:r>
            <a:r>
              <a:rPr lang="en-US" altLang="en-US" sz="1600" dirty="0"/>
              <a:t>. </a:t>
            </a:r>
            <a:r>
              <a:rPr lang="el-GR" altLang="en-US" sz="1600" dirty="0"/>
              <a:t>Σύνδεσμος: </a:t>
            </a:r>
            <a:r>
              <a:rPr lang="en-US" altLang="en-US" sz="1600" dirty="0"/>
              <a:t>http://www.nefsc.noaa.gov/rcb/photogallery/crabs.html. </a:t>
            </a:r>
            <a:r>
              <a:rPr lang="el-GR" altLang="en-US" sz="1600" dirty="0"/>
              <a:t>Πηγή: </a:t>
            </a:r>
            <a:r>
              <a:rPr lang="en-US" altLang="en-US" sz="1600" dirty="0"/>
              <a:t>http://www.nefsc.noaa.gov.</a:t>
            </a:r>
          </a:p>
          <a:p>
            <a:pPr marL="0" indent="0">
              <a:buNone/>
            </a:pPr>
            <a:r>
              <a:rPr lang="el-GR" altLang="en-US" sz="1600" b="1" dirty="0"/>
              <a:t>Εικόνα 107. </a:t>
            </a:r>
            <a:r>
              <a:rPr lang="en-US" altLang="en-US" sz="1600" dirty="0"/>
              <a:t>Copyright The McGraw – Hill Companies, Inc.</a:t>
            </a:r>
          </a:p>
          <a:p>
            <a:pPr marL="0" indent="0">
              <a:buNone/>
            </a:pPr>
            <a:r>
              <a:rPr lang="el-GR" altLang="en-US" sz="1600" b="1" dirty="0"/>
              <a:t>Εικόνα 108. </a:t>
            </a:r>
            <a:r>
              <a:rPr lang="en-US" altLang="en-US" sz="1600" dirty="0"/>
              <a:t>Copyright 2010, </a:t>
            </a:r>
            <a:r>
              <a:rPr lang="el-GR" altLang="en-US" sz="1600" dirty="0"/>
              <a:t>Εκδόσεις </a:t>
            </a:r>
            <a:r>
              <a:rPr lang="en-US" altLang="en-US" sz="1600" dirty="0"/>
              <a:t>Utopia </a:t>
            </a:r>
            <a:r>
              <a:rPr lang="el-GR" altLang="en-US" sz="1600" dirty="0"/>
              <a:t>Ε.Π.Ε.  Πηγή: </a:t>
            </a:r>
            <a:r>
              <a:rPr lang="en-US" altLang="en-US" sz="1600" dirty="0" err="1"/>
              <a:t>C.P.Hickman</a:t>
            </a:r>
            <a:r>
              <a:rPr lang="en-US" altLang="en-US" sz="1600" dirty="0"/>
              <a:t> Jr, </a:t>
            </a:r>
            <a:r>
              <a:rPr lang="en-US" altLang="en-US" sz="1600" dirty="0" err="1"/>
              <a:t>L.S.Roberts</a:t>
            </a:r>
            <a:r>
              <a:rPr lang="en-US" altLang="en-US" sz="1600" dirty="0"/>
              <a:t>, </a:t>
            </a:r>
            <a:r>
              <a:rPr lang="en-US" altLang="en-US" sz="1600" dirty="0" err="1"/>
              <a:t>S.L.Keen</a:t>
            </a:r>
            <a:r>
              <a:rPr lang="en-US" altLang="en-US" sz="1600" dirty="0"/>
              <a:t>, </a:t>
            </a:r>
            <a:r>
              <a:rPr lang="en-US" altLang="en-US" sz="1600" dirty="0" err="1"/>
              <a:t>A.Larson</a:t>
            </a:r>
            <a:r>
              <a:rPr lang="en-US" altLang="en-US" sz="1600" dirty="0"/>
              <a:t>, </a:t>
            </a:r>
            <a:r>
              <a:rPr lang="en-US" altLang="en-US" sz="1600" dirty="0" err="1"/>
              <a:t>H.L’Anson</a:t>
            </a:r>
            <a:r>
              <a:rPr lang="en-US" altLang="en-US" sz="1600" dirty="0"/>
              <a:t>, </a:t>
            </a:r>
            <a:r>
              <a:rPr lang="en-US" altLang="en-US" sz="1600" dirty="0" err="1"/>
              <a:t>D.J.Eisenhour</a:t>
            </a:r>
            <a:r>
              <a:rPr lang="en-US" altLang="en-US" sz="1600" dirty="0"/>
              <a:t>, </a:t>
            </a:r>
            <a:r>
              <a:rPr lang="el-GR" altLang="en-US" sz="1600" dirty="0"/>
              <a:t>Ζωολογία: Ολοκληρωμένες Αρχές, Εκδόσεις </a:t>
            </a:r>
            <a:r>
              <a:rPr lang="en-US" altLang="en-US" sz="1600" dirty="0"/>
              <a:t>Utopia </a:t>
            </a:r>
            <a:r>
              <a:rPr lang="el-GR" altLang="en-US" sz="1600" dirty="0"/>
              <a:t>Ε.Π.Ε.  </a:t>
            </a:r>
            <a:r>
              <a:rPr lang="en-US" altLang="en-US" sz="1600" dirty="0"/>
              <a:t>ISBN: 978-960-99280-2-1.</a:t>
            </a:r>
          </a:p>
          <a:p>
            <a:pPr marL="0" indent="0">
              <a:buNone/>
            </a:pPr>
            <a:r>
              <a:rPr lang="el-GR" altLang="en-US" sz="1600" b="1" dirty="0"/>
              <a:t>Εικόνα 109. </a:t>
            </a:r>
            <a:r>
              <a:rPr lang="en-US" altLang="en-US" sz="1600" dirty="0" err="1"/>
              <a:t>Macrocheira_kaempferi</a:t>
            </a:r>
            <a:r>
              <a:rPr lang="en-US" altLang="en-US" sz="1600" dirty="0"/>
              <a:t>. </a:t>
            </a:r>
            <a:r>
              <a:rPr lang="el-GR" altLang="en-US" sz="1600" dirty="0"/>
              <a:t>Σύνδεσμος: </a:t>
            </a:r>
            <a:r>
              <a:rPr lang="en-US" altLang="en-US" sz="1600" dirty="0"/>
              <a:t>http://en.wikipedia.org/wiki/Japanese_spider_crab#. </a:t>
            </a:r>
            <a:r>
              <a:rPr lang="el-GR" altLang="en-US" sz="1600" dirty="0"/>
              <a:t>Πηγή: </a:t>
            </a:r>
            <a:r>
              <a:rPr lang="en-US" altLang="en-US" sz="1600" dirty="0"/>
              <a:t>http://en.wikipedia.org.</a:t>
            </a:r>
          </a:p>
          <a:p>
            <a:pPr marL="0" indent="0">
              <a:buNone/>
            </a:pPr>
            <a:r>
              <a:rPr lang="el-GR" altLang="en-US" sz="1600" b="1" dirty="0"/>
              <a:t>Εικόνα 110. </a:t>
            </a:r>
            <a:r>
              <a:rPr lang="el-GR" altLang="en-US" sz="1600" dirty="0"/>
              <a:t>© 2008-2015, </a:t>
            </a:r>
            <a:r>
              <a:rPr lang="en-US" altLang="en-US" sz="1600" dirty="0" err="1"/>
              <a:t>Sekano</a:t>
            </a:r>
            <a:r>
              <a:rPr lang="en-US" altLang="en-US" sz="1600" dirty="0"/>
              <a:t> </a:t>
            </a:r>
            <a:r>
              <a:rPr lang="en-US" altLang="en-US" sz="1600" dirty="0" err="1"/>
              <a:t>Triops</a:t>
            </a:r>
            <a:r>
              <a:rPr lang="en-US" altLang="en-US" sz="1600" dirty="0"/>
              <a:t> ™, el Portal del </a:t>
            </a:r>
            <a:r>
              <a:rPr lang="en-US" altLang="en-US" sz="1600" dirty="0" err="1"/>
              <a:t>Triops</a:t>
            </a:r>
            <a:r>
              <a:rPr lang="en-US" altLang="en-US" sz="1600" dirty="0"/>
              <a:t> </a:t>
            </a:r>
            <a:r>
              <a:rPr lang="en-US" altLang="en-US" sz="1600" dirty="0" err="1"/>
              <a:t>cancriformis</a:t>
            </a:r>
            <a:r>
              <a:rPr lang="en-US" altLang="en-US" sz="1600" dirty="0"/>
              <a:t> </a:t>
            </a:r>
            <a:r>
              <a:rPr lang="en-US" altLang="en-US" sz="1600" dirty="0" err="1"/>
              <a:t>en</a:t>
            </a:r>
            <a:r>
              <a:rPr lang="en-US" altLang="en-US" sz="1600" dirty="0"/>
              <a:t> </a:t>
            </a:r>
            <a:r>
              <a:rPr lang="en-US" altLang="en-US" sz="1600" dirty="0" err="1"/>
              <a:t>España</a:t>
            </a:r>
            <a:r>
              <a:rPr lang="en-US" altLang="en-US" sz="1600" dirty="0"/>
              <a:t/>
            </a:r>
            <a:br>
              <a:rPr lang="en-US" altLang="en-US" sz="1600" dirty="0"/>
            </a:br>
            <a:r>
              <a:rPr lang="en-US" altLang="en-US" sz="1600" dirty="0"/>
              <a:t>www.triops.es | sekano@triops.es | 649.467.35/ 5 (</a:t>
            </a:r>
            <a:r>
              <a:rPr lang="en-US" altLang="en-US" sz="1600" dirty="0" err="1"/>
              <a:t>horario</a:t>
            </a:r>
            <a:r>
              <a:rPr lang="en-US" altLang="en-US" sz="1600" dirty="0"/>
              <a:t> </a:t>
            </a:r>
            <a:r>
              <a:rPr lang="en-US" altLang="en-US" sz="1600" dirty="0" err="1"/>
              <a:t>comercial</a:t>
            </a:r>
            <a:r>
              <a:rPr lang="en-US" altLang="en-US" sz="1600" dirty="0"/>
              <a:t>). </a:t>
            </a:r>
            <a:r>
              <a:rPr lang="el-GR" altLang="en-US" sz="1600" dirty="0"/>
              <a:t>Σύνδεσμος: </a:t>
            </a:r>
            <a:r>
              <a:rPr lang="en-US" altLang="en-US" sz="1600" dirty="0"/>
              <a:t>http://www.triops.es/biologia.php. </a:t>
            </a:r>
            <a:r>
              <a:rPr lang="el-GR" altLang="en-US" sz="1600" dirty="0"/>
              <a:t>Πηγή: </a:t>
            </a:r>
            <a:r>
              <a:rPr lang="en-US" altLang="en-US" sz="1600" dirty="0"/>
              <a:t>http://www.triops.es.</a:t>
            </a:r>
          </a:p>
          <a:p>
            <a:pPr marL="0" indent="0">
              <a:buNone/>
            </a:pPr>
            <a:endParaRPr lang="en-US" altLang="en-US" sz="1600" b="1" dirty="0"/>
          </a:p>
          <a:p>
            <a:pPr marL="0" indent="0">
              <a:buNone/>
            </a:pPr>
            <a:endParaRPr lang="en-US" altLang="en-US" sz="1600" b="1" dirty="0"/>
          </a:p>
        </p:txBody>
      </p:sp>
      <p:sp>
        <p:nvSpPr>
          <p:cNvPr id="4" name="Footer Placeholder 3"/>
          <p:cNvSpPr>
            <a:spLocks noGrp="1"/>
          </p:cNvSpPr>
          <p:nvPr>
            <p:ph type="ftr" sz="quarter" idx="11"/>
          </p:nvPr>
        </p:nvSpPr>
        <p:spPr/>
        <p:txBody>
          <a:bodyPr/>
          <a:lstStyle/>
          <a:p>
            <a:pPr>
              <a:defRPr/>
            </a:pPr>
            <a:r>
              <a:rPr lang="el-GR" smtClean="0"/>
              <a:t>Ενότητα 17. Καρκινοειδή</a:t>
            </a:r>
            <a:endParaRPr lang="el-GR"/>
          </a:p>
        </p:txBody>
      </p:sp>
      <p:sp>
        <p:nvSpPr>
          <p:cNvPr id="952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597EFF3-9BEC-44B6-A291-66A7401956C3}" type="slidenum">
              <a:rPr lang="el-GR" altLang="en-US" sz="1200" smtClean="0">
                <a:solidFill>
                  <a:srgbClr val="898989"/>
                </a:solidFill>
                <a:cs typeface="Arial" panose="020B0604020202020204" pitchFamily="34" charset="0"/>
              </a:rPr>
              <a:pPr>
                <a:lnSpc>
                  <a:spcPct val="100000"/>
                </a:lnSpc>
                <a:spcBef>
                  <a:spcPct val="0"/>
                </a:spcBef>
                <a:buFontTx/>
                <a:buNone/>
              </a:pPr>
              <a:t>94</a:t>
            </a:fld>
            <a:endParaRPr lang="el-GR"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658735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F152D56-8E8A-4D59-8C70-0817393F172D}" vid="{BE73C61F-BFE0-42D0-A400-1B4ABD9645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2015</TotalTime>
  <Words>3741</Words>
  <Application>Microsoft Office PowerPoint</Application>
  <PresentationFormat>On-screen Show (4:3)</PresentationFormat>
  <Paragraphs>734</Paragraphs>
  <Slides>94</Slides>
  <Notes>68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Calibri</vt:lpstr>
      <vt:lpstr>Comic Sans MS</vt:lpstr>
      <vt:lpstr>Tahoma</vt:lpstr>
      <vt:lpstr>Wingdings</vt:lpstr>
      <vt:lpstr>Theme1</vt:lpstr>
      <vt:lpstr>Ζωολογία Ι</vt:lpstr>
      <vt:lpstr>Φύλο Αρθρόποδα  Υποφύλο Καρκινοειδή</vt:lpstr>
      <vt:lpstr>Υπόφυλο Καρκινοειδή</vt:lpstr>
      <vt:lpstr>Σημασία για τον άνθρωπο</vt:lpstr>
      <vt:lpstr>Σχέσεις Καρκινοειδών</vt:lpstr>
      <vt:lpstr>Χαρακτηριστικά Καρκινοειδών</vt:lpstr>
      <vt:lpstr>Δομή του σώματος – ταγμάτωση (Ομοταξία Μαλακόστρακα)</vt:lpstr>
      <vt:lpstr>Εξωτερική μορφολογία</vt:lpstr>
      <vt:lpstr>Δομή τυπικού εξαρτήματος</vt:lpstr>
      <vt:lpstr>Διαφοροποίηση εξαρτημάτων</vt:lpstr>
      <vt:lpstr>Διαφοροποίηση εξαρτημάτων</vt:lpstr>
      <vt:lpstr>Κυκλοφορικό σύστημα</vt:lpstr>
      <vt:lpstr>Κυκλοφορικό σύστημα</vt:lpstr>
      <vt:lpstr>Απεκκριτικό σύστημα</vt:lpstr>
      <vt:lpstr>Νευρικό σύστημα</vt:lpstr>
      <vt:lpstr>Σύνθετος οφθαλμός 1/2</vt:lpstr>
      <vt:lpstr>Σύνθετος οφθαλμός 2/2</vt:lpstr>
      <vt:lpstr>Καρκινοειδή και τεχνολογία</vt:lpstr>
      <vt:lpstr>Στοματόποδα </vt:lpstr>
      <vt:lpstr>Κύκλος ζωής</vt:lpstr>
      <vt:lpstr>Ναύπλιος Καρκινοειδών</vt:lpstr>
      <vt:lpstr>Δομή εξωσκελετού</vt:lpstr>
      <vt:lpstr>Έκδυση</vt:lpstr>
      <vt:lpstr>Εκδυτικός κύκλος</vt:lpstr>
      <vt:lpstr>Διαδοχικές εκδύσεις Βραχυούρου 1/2</vt:lpstr>
      <vt:lpstr>Διαδοχικές εκδύσεις Βραχυούρου 2/2</vt:lpstr>
      <vt:lpstr>Διατροφή</vt:lpstr>
      <vt:lpstr>Ταξινόμηση Καρκινοειδών (υπό εξέταση τάξα)</vt:lpstr>
      <vt:lpstr>Ομοταξία Ρεμίποδα</vt:lpstr>
      <vt:lpstr>Ομοταξία Κεφαλοκαρίδες</vt:lpstr>
      <vt:lpstr>Ομοταξία Βραγχιόποδα (1000 είδη)</vt:lpstr>
      <vt:lpstr>Τάξη Ανόστρακα</vt:lpstr>
      <vt:lpstr>Τάξη Νωτόστρακα</vt:lpstr>
      <vt:lpstr>Τάξη Κλαδοκεραιωτά</vt:lpstr>
      <vt:lpstr>Κύκλος ζωής της Daphnia</vt:lpstr>
      <vt:lpstr>Ομοταξία Οστρακώδη (παλαιότερα Υφομοταξία Γναθοπόδων)</vt:lpstr>
      <vt:lpstr>Ομοταξία Γναθόποδα</vt:lpstr>
      <vt:lpstr>Ομοταξία Γναθόποδα Υφομοταξία Μυστακοκαρίδες</vt:lpstr>
      <vt:lpstr>Ομοταξία Γναθόποδα Υφομοταξία Κωπήποδα</vt:lpstr>
      <vt:lpstr>Ομοταξία Γναθόποδα Υφομοταξία Ταντουλοκαρίδες</vt:lpstr>
      <vt:lpstr>Ομοταξία Γναθόποδα Υφομοταξία Βραγχίουρα</vt:lpstr>
      <vt:lpstr>Ομοταξία Γναθόποδα Υφομοταξία Πενταστομίδια 1/2</vt:lpstr>
      <vt:lpstr>Ομοταξία Γναθόποδα Υφομοταξία Πενταστομίδια 2/2</vt:lpstr>
      <vt:lpstr>Ομοταξία Γναθόποδα Υφομοταξία Θυσανόποδα 1/2</vt:lpstr>
      <vt:lpstr>Ομοταξία Γναθόποδα Υφομοταξία Θυσανόποδα 2/2</vt:lpstr>
      <vt:lpstr>Υφομοταξία Θυσανόποδα Τάξη Θωρακικά </vt:lpstr>
      <vt:lpstr>Προνύμφες Θυσανόποδων</vt:lpstr>
      <vt:lpstr>Τάξη Ριζοκέφαλα (παρασιτικά) Κύκλος ζωής</vt:lpstr>
      <vt:lpstr>Αναπαραγωγικός σάκος θηλυκού Ριζοκέφαλου στην κοιλιά Βραχίουρου</vt:lpstr>
      <vt:lpstr>Ομοταξία Μαλακόστρακα </vt:lpstr>
      <vt:lpstr>Ομοταξία Μαλακόστρακα Τάξη Ισόποδα</vt:lpstr>
      <vt:lpstr>Θαλάσσιο Ισόποδο</vt:lpstr>
      <vt:lpstr>Ισόποδο του γλυκού νερού</vt:lpstr>
      <vt:lpstr>Παρασιτικά Ισόποδα</vt:lpstr>
      <vt:lpstr>Ομοταξία Μαλακόστρακα Τάξη Αμφίποδα</vt:lpstr>
      <vt:lpstr>Μορφές Αμφιπόδων</vt:lpstr>
      <vt:lpstr>Ομοταξία Μαλακόστρακα Τάξη Ευφαυσεώδη</vt:lpstr>
      <vt:lpstr>Meganyctiphanes,  το «βόρειο krill»</vt:lpstr>
      <vt:lpstr>Ευφαυσεώδη (διηθητική συσκευή)</vt:lpstr>
      <vt:lpstr>Ομοταξία Μαλακόστρακα Τάξη Δεκάποδα</vt:lpstr>
      <vt:lpstr>Δεκάποδα Καρκινοειδή</vt:lpstr>
      <vt:lpstr>Δεκάποδα Μακρόουρα Βαδιστικά (αστακοί, καραβίδες)</vt:lpstr>
      <vt:lpstr>Δεκάποδα Ανόμουρα  (πάγουροι κλπ)</vt:lpstr>
      <vt:lpstr>Δεκάποδα Ανόμουρα  (πάγουροι κλπ)</vt:lpstr>
      <vt:lpstr>Χερσαίο Ανόμουρο Birgus </vt:lpstr>
      <vt:lpstr>Δεκάποδα Βραχίουρα (καβούρια) 1/3 </vt:lpstr>
      <vt:lpstr>Δεκάποδα Βραχίουρα (καβούρια) 2/3 </vt:lpstr>
      <vt:lpstr>Δεκάποδα Βραχίουρα (καβούρια) 3/3 </vt:lpstr>
      <vt:lpstr>Το μεγαλύτερο Αρθρόποδο</vt:lpstr>
      <vt:lpstr>Κλείδα προσδιορισμού Καρκινοειδών</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1/17</vt:lpstr>
      <vt:lpstr>Σημείωμα Χρήσης Έργων Τρίτων 2/17</vt:lpstr>
      <vt:lpstr>Σημείωμα Χρήσης Έργων Τρίτων 3/17</vt:lpstr>
      <vt:lpstr>Σημείωμα Χρήσης Έργων Τρίτων 4/17</vt:lpstr>
      <vt:lpstr>Σημείωμα Χρήσης Έργων Τρίτων 5/17</vt:lpstr>
      <vt:lpstr>Σημείωμα Χρήσης Έργων Τρίτων 6/17</vt:lpstr>
      <vt:lpstr>Σημείωμα Χρήσης Έργων Τρίτων 7/17</vt:lpstr>
      <vt:lpstr>Σημείωμα Χρήσης Έργων Τρίτων 8/17</vt:lpstr>
      <vt:lpstr>Σημείωμα Χρήσης Έργων Τρίτων 9/17</vt:lpstr>
      <vt:lpstr>Σημείωμα Χρήσης Έργων Τρίτων 10/17</vt:lpstr>
      <vt:lpstr>Σημείωμα Χρήσης Έργων Τρίτων 11/17</vt:lpstr>
      <vt:lpstr>Σημείωμα Χρήσης Έργων Τρίτων 12/17</vt:lpstr>
      <vt:lpstr>Σημείωμα Χρήσης Έργων Τρίτων 13/17</vt:lpstr>
      <vt:lpstr>Σημείωμα Χρήσης Έργων Τρίτων 14/17</vt:lpstr>
      <vt:lpstr>Σημείωμα Χρήσης Έργων Τρίτων 15/17</vt:lpstr>
      <vt:lpstr>Σημείωμα Χρήσης Έργων Τρίτων 16/17</vt:lpstr>
      <vt:lpstr>Σημείωμα Χρήσης Έργων Τρίτων 17/17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Grammateia</dc:creator>
  <cp:lastModifiedBy>Grammateia</cp:lastModifiedBy>
  <cp:revision>195</cp:revision>
  <dcterms:created xsi:type="dcterms:W3CDTF">2015-01-23T13:11:50Z</dcterms:created>
  <dcterms:modified xsi:type="dcterms:W3CDTF">2015-11-18T11:58:58Z</dcterms:modified>
</cp:coreProperties>
</file>