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66" r:id="rId3"/>
    <p:sldId id="303" r:id="rId4"/>
    <p:sldId id="301" r:id="rId5"/>
    <p:sldId id="305" r:id="rId6"/>
    <p:sldId id="306" r:id="rId7"/>
    <p:sldId id="307" r:id="rId8"/>
    <p:sldId id="309" r:id="rId9"/>
    <p:sldId id="310" r:id="rId10"/>
    <p:sldId id="311" r:id="rId11"/>
    <p:sldId id="312" r:id="rId12"/>
    <p:sldId id="313" r:id="rId13"/>
    <p:sldId id="314" r:id="rId14"/>
    <p:sldId id="315" r:id="rId15"/>
    <p:sldId id="316" r:id="rId16"/>
    <p:sldId id="317"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368" r:id="rId66"/>
    <p:sldId id="369" r:id="rId67"/>
    <p:sldId id="370" r:id="rId68"/>
    <p:sldId id="371" r:id="rId69"/>
    <p:sldId id="372" r:id="rId70"/>
    <p:sldId id="373" r:id="rId71"/>
    <p:sldId id="374" r:id="rId72"/>
    <p:sldId id="375" r:id="rId73"/>
    <p:sldId id="376" r:id="rId74"/>
    <p:sldId id="377" r:id="rId75"/>
    <p:sldId id="290" r:id="rId76"/>
    <p:sldId id="295" r:id="rId77"/>
    <p:sldId id="299" r:id="rId78"/>
    <p:sldId id="292" r:id="rId79"/>
    <p:sldId id="291" r:id="rId80"/>
    <p:sldId id="294" r:id="rId81"/>
    <p:sldId id="293" r:id="rId82"/>
    <p:sldId id="379" r:id="rId83"/>
    <p:sldId id="380" r:id="rId84"/>
    <p:sldId id="381" r:id="rId8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266"/>
            <p14:sldId id="303"/>
            <p14:sldId id="301"/>
            <p14:sldId id="305"/>
            <p14:sldId id="306"/>
            <p14:sldId id="307"/>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290"/>
            <p14:sldId id="295"/>
            <p14:sldId id="299"/>
            <p14:sldId id="292"/>
            <p14:sldId id="291"/>
            <p14:sldId id="294"/>
          </p14:sldIdLst>
        </p14:section>
        <p14:section name="Untitled Section" id="{0F1CB131-A6BD-43D0-B8D4-1F27CEF7A05E}">
          <p14:sldIdLst>
            <p14:sldId id="293"/>
            <p14:sldId id="379"/>
            <p14:sldId id="380"/>
            <p14:sldId id="38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53" autoAdjust="0"/>
    <p:restoredTop sz="99309" autoAdjust="0"/>
  </p:normalViewPr>
  <p:slideViewPr>
    <p:cSldViewPr>
      <p:cViewPr varScale="1">
        <p:scale>
          <a:sx n="78" d="100"/>
          <a:sy n="78" d="100"/>
        </p:scale>
        <p:origin x="108" y="8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png"/><Relationship Id="rId1" Type="http://schemas.openxmlformats.org/officeDocument/2006/relationships/image" Target="../media/image48.png"/><Relationship Id="rId4" Type="http://schemas.openxmlformats.org/officeDocument/2006/relationships/image" Target="../media/image5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png"/><Relationship Id="rId1" Type="http://schemas.openxmlformats.org/officeDocument/2006/relationships/image" Target="../media/image79.png"/><Relationship Id="rId4" Type="http://schemas.openxmlformats.org/officeDocument/2006/relationships/image" Target="../media/image3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wmf"/><Relationship Id="rId1" Type="http://schemas.openxmlformats.org/officeDocument/2006/relationships/image" Target="../media/image8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4.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wmf"/><Relationship Id="rId1" Type="http://schemas.openxmlformats.org/officeDocument/2006/relationships/image" Target="../media/image96.emf"/><Relationship Id="rId4" Type="http://schemas.openxmlformats.org/officeDocument/2006/relationships/image" Target="../media/image9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image" Target="../media/image106.emf"/><Relationship Id="rId4" Type="http://schemas.openxmlformats.org/officeDocument/2006/relationships/image" Target="../media/image109.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 Id="rId4" Type="http://schemas.openxmlformats.org/officeDocument/2006/relationships/image" Target="../media/image116.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wmf"/><Relationship Id="rId1" Type="http://schemas.openxmlformats.org/officeDocument/2006/relationships/image" Target="../media/image29.png"/><Relationship Id="rId4"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17/5/2015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a:t>
            </a:fld>
            <a:endParaRPr lang="el-GR"/>
          </a:p>
        </p:txBody>
      </p:sp>
    </p:spTree>
    <p:extLst>
      <p:ext uri="{BB962C8B-B14F-4D97-AF65-F5344CB8AC3E}">
        <p14:creationId xmlns:p14="http://schemas.microsoft.com/office/powerpoint/2010/main" val="1467381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a:t>
            </a:fld>
            <a:endParaRPr lang="el-GR"/>
          </a:p>
        </p:txBody>
      </p:sp>
    </p:spTree>
    <p:extLst>
      <p:ext uri="{BB962C8B-B14F-4D97-AF65-F5344CB8AC3E}">
        <p14:creationId xmlns:p14="http://schemas.microsoft.com/office/powerpoint/2010/main" val="872520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12</a:t>
            </a:fld>
            <a:endParaRPr lang="el-GR"/>
          </a:p>
        </p:txBody>
      </p:sp>
    </p:spTree>
    <p:extLst>
      <p:ext uri="{BB962C8B-B14F-4D97-AF65-F5344CB8AC3E}">
        <p14:creationId xmlns:p14="http://schemas.microsoft.com/office/powerpoint/2010/main" val="1646802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13</a:t>
            </a:fld>
            <a:endParaRPr lang="el-GR"/>
          </a:p>
        </p:txBody>
      </p:sp>
    </p:spTree>
    <p:extLst>
      <p:ext uri="{BB962C8B-B14F-4D97-AF65-F5344CB8AC3E}">
        <p14:creationId xmlns:p14="http://schemas.microsoft.com/office/powerpoint/2010/main" val="1308844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14</a:t>
            </a:fld>
            <a:endParaRPr lang="el-GR"/>
          </a:p>
        </p:txBody>
      </p:sp>
    </p:spTree>
    <p:extLst>
      <p:ext uri="{BB962C8B-B14F-4D97-AF65-F5344CB8AC3E}">
        <p14:creationId xmlns:p14="http://schemas.microsoft.com/office/powerpoint/2010/main" val="750095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15</a:t>
            </a:fld>
            <a:endParaRPr lang="el-GR"/>
          </a:p>
        </p:txBody>
      </p:sp>
    </p:spTree>
    <p:extLst>
      <p:ext uri="{BB962C8B-B14F-4D97-AF65-F5344CB8AC3E}">
        <p14:creationId xmlns:p14="http://schemas.microsoft.com/office/powerpoint/2010/main" val="3214478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16</a:t>
            </a:fld>
            <a:endParaRPr lang="el-GR"/>
          </a:p>
        </p:txBody>
      </p:sp>
    </p:spTree>
    <p:extLst>
      <p:ext uri="{BB962C8B-B14F-4D97-AF65-F5344CB8AC3E}">
        <p14:creationId xmlns:p14="http://schemas.microsoft.com/office/powerpoint/2010/main" val="3921556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17</a:t>
            </a:fld>
            <a:endParaRPr lang="el-GR"/>
          </a:p>
        </p:txBody>
      </p:sp>
    </p:spTree>
    <p:extLst>
      <p:ext uri="{BB962C8B-B14F-4D97-AF65-F5344CB8AC3E}">
        <p14:creationId xmlns:p14="http://schemas.microsoft.com/office/powerpoint/2010/main" val="3771737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18</a:t>
            </a:fld>
            <a:endParaRPr lang="el-GR"/>
          </a:p>
        </p:txBody>
      </p:sp>
    </p:spTree>
    <p:extLst>
      <p:ext uri="{BB962C8B-B14F-4D97-AF65-F5344CB8AC3E}">
        <p14:creationId xmlns:p14="http://schemas.microsoft.com/office/powerpoint/2010/main" val="466687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19</a:t>
            </a:fld>
            <a:endParaRPr lang="el-GR"/>
          </a:p>
        </p:txBody>
      </p:sp>
    </p:spTree>
    <p:extLst>
      <p:ext uri="{BB962C8B-B14F-4D97-AF65-F5344CB8AC3E}">
        <p14:creationId xmlns:p14="http://schemas.microsoft.com/office/powerpoint/2010/main" val="172094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4223164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2010059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22</a:t>
            </a:fld>
            <a:endParaRPr lang="el-GR"/>
          </a:p>
        </p:txBody>
      </p:sp>
    </p:spTree>
    <p:extLst>
      <p:ext uri="{BB962C8B-B14F-4D97-AF65-F5344CB8AC3E}">
        <p14:creationId xmlns:p14="http://schemas.microsoft.com/office/powerpoint/2010/main" val="152908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3784278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286074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25</a:t>
            </a:fld>
            <a:endParaRPr lang="el-GR"/>
          </a:p>
        </p:txBody>
      </p:sp>
    </p:spTree>
    <p:extLst>
      <p:ext uri="{BB962C8B-B14F-4D97-AF65-F5344CB8AC3E}">
        <p14:creationId xmlns:p14="http://schemas.microsoft.com/office/powerpoint/2010/main" val="2323024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26</a:t>
            </a:fld>
            <a:endParaRPr lang="el-GR"/>
          </a:p>
        </p:txBody>
      </p:sp>
    </p:spTree>
    <p:extLst>
      <p:ext uri="{BB962C8B-B14F-4D97-AF65-F5344CB8AC3E}">
        <p14:creationId xmlns:p14="http://schemas.microsoft.com/office/powerpoint/2010/main" val="3598804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27</a:t>
            </a:fld>
            <a:endParaRPr lang="el-GR"/>
          </a:p>
        </p:txBody>
      </p:sp>
    </p:spTree>
    <p:extLst>
      <p:ext uri="{BB962C8B-B14F-4D97-AF65-F5344CB8AC3E}">
        <p14:creationId xmlns:p14="http://schemas.microsoft.com/office/powerpoint/2010/main" val="1794849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28</a:t>
            </a:fld>
            <a:endParaRPr lang="el-GR"/>
          </a:p>
        </p:txBody>
      </p:sp>
    </p:spTree>
    <p:extLst>
      <p:ext uri="{BB962C8B-B14F-4D97-AF65-F5344CB8AC3E}">
        <p14:creationId xmlns:p14="http://schemas.microsoft.com/office/powerpoint/2010/main" val="2747442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29</a:t>
            </a:fld>
            <a:endParaRPr lang="el-GR"/>
          </a:p>
        </p:txBody>
      </p:sp>
    </p:spTree>
    <p:extLst>
      <p:ext uri="{BB962C8B-B14F-4D97-AF65-F5344CB8AC3E}">
        <p14:creationId xmlns:p14="http://schemas.microsoft.com/office/powerpoint/2010/main" val="2716038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a:t>
            </a:fld>
            <a:endParaRPr lang="el-GR"/>
          </a:p>
        </p:txBody>
      </p:sp>
    </p:spTree>
    <p:extLst>
      <p:ext uri="{BB962C8B-B14F-4D97-AF65-F5344CB8AC3E}">
        <p14:creationId xmlns:p14="http://schemas.microsoft.com/office/powerpoint/2010/main" val="3893919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30</a:t>
            </a:fld>
            <a:endParaRPr lang="el-GR"/>
          </a:p>
        </p:txBody>
      </p:sp>
    </p:spTree>
    <p:extLst>
      <p:ext uri="{BB962C8B-B14F-4D97-AF65-F5344CB8AC3E}">
        <p14:creationId xmlns:p14="http://schemas.microsoft.com/office/powerpoint/2010/main" val="2270627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31</a:t>
            </a:fld>
            <a:endParaRPr lang="el-GR"/>
          </a:p>
        </p:txBody>
      </p:sp>
    </p:spTree>
    <p:extLst>
      <p:ext uri="{BB962C8B-B14F-4D97-AF65-F5344CB8AC3E}">
        <p14:creationId xmlns:p14="http://schemas.microsoft.com/office/powerpoint/2010/main" val="3560383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32</a:t>
            </a:fld>
            <a:endParaRPr lang="el-GR"/>
          </a:p>
        </p:txBody>
      </p:sp>
    </p:spTree>
    <p:extLst>
      <p:ext uri="{BB962C8B-B14F-4D97-AF65-F5344CB8AC3E}">
        <p14:creationId xmlns:p14="http://schemas.microsoft.com/office/powerpoint/2010/main" val="831297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33</a:t>
            </a:fld>
            <a:endParaRPr lang="el-GR"/>
          </a:p>
        </p:txBody>
      </p:sp>
    </p:spTree>
    <p:extLst>
      <p:ext uri="{BB962C8B-B14F-4D97-AF65-F5344CB8AC3E}">
        <p14:creationId xmlns:p14="http://schemas.microsoft.com/office/powerpoint/2010/main" val="3639754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34</a:t>
            </a:fld>
            <a:endParaRPr lang="el-GR"/>
          </a:p>
        </p:txBody>
      </p:sp>
    </p:spTree>
    <p:extLst>
      <p:ext uri="{BB962C8B-B14F-4D97-AF65-F5344CB8AC3E}">
        <p14:creationId xmlns:p14="http://schemas.microsoft.com/office/powerpoint/2010/main" val="1741124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35</a:t>
            </a:fld>
            <a:endParaRPr lang="el-GR"/>
          </a:p>
        </p:txBody>
      </p:sp>
    </p:spTree>
    <p:extLst>
      <p:ext uri="{BB962C8B-B14F-4D97-AF65-F5344CB8AC3E}">
        <p14:creationId xmlns:p14="http://schemas.microsoft.com/office/powerpoint/2010/main" val="1999274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36</a:t>
            </a:fld>
            <a:endParaRPr lang="el-GR"/>
          </a:p>
        </p:txBody>
      </p:sp>
    </p:spTree>
    <p:extLst>
      <p:ext uri="{BB962C8B-B14F-4D97-AF65-F5344CB8AC3E}">
        <p14:creationId xmlns:p14="http://schemas.microsoft.com/office/powerpoint/2010/main" val="398415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37</a:t>
            </a:fld>
            <a:endParaRPr lang="el-GR"/>
          </a:p>
        </p:txBody>
      </p:sp>
    </p:spTree>
    <p:extLst>
      <p:ext uri="{BB962C8B-B14F-4D97-AF65-F5344CB8AC3E}">
        <p14:creationId xmlns:p14="http://schemas.microsoft.com/office/powerpoint/2010/main" val="3553087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38</a:t>
            </a:fld>
            <a:endParaRPr lang="el-GR"/>
          </a:p>
        </p:txBody>
      </p:sp>
    </p:spTree>
    <p:extLst>
      <p:ext uri="{BB962C8B-B14F-4D97-AF65-F5344CB8AC3E}">
        <p14:creationId xmlns:p14="http://schemas.microsoft.com/office/powerpoint/2010/main" val="3179656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39</a:t>
            </a:fld>
            <a:endParaRPr lang="el-GR"/>
          </a:p>
        </p:txBody>
      </p:sp>
    </p:spTree>
    <p:extLst>
      <p:ext uri="{BB962C8B-B14F-4D97-AF65-F5344CB8AC3E}">
        <p14:creationId xmlns:p14="http://schemas.microsoft.com/office/powerpoint/2010/main" val="501956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a:t>
            </a:fld>
            <a:endParaRPr lang="el-GR"/>
          </a:p>
        </p:txBody>
      </p:sp>
    </p:spTree>
    <p:extLst>
      <p:ext uri="{BB962C8B-B14F-4D97-AF65-F5344CB8AC3E}">
        <p14:creationId xmlns:p14="http://schemas.microsoft.com/office/powerpoint/2010/main" val="4179645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40</a:t>
            </a:fld>
            <a:endParaRPr lang="el-GR"/>
          </a:p>
        </p:txBody>
      </p:sp>
    </p:spTree>
    <p:extLst>
      <p:ext uri="{BB962C8B-B14F-4D97-AF65-F5344CB8AC3E}">
        <p14:creationId xmlns:p14="http://schemas.microsoft.com/office/powerpoint/2010/main" val="7551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41</a:t>
            </a:fld>
            <a:endParaRPr lang="el-GR"/>
          </a:p>
        </p:txBody>
      </p:sp>
    </p:spTree>
    <p:extLst>
      <p:ext uri="{BB962C8B-B14F-4D97-AF65-F5344CB8AC3E}">
        <p14:creationId xmlns:p14="http://schemas.microsoft.com/office/powerpoint/2010/main" val="1550380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42</a:t>
            </a:fld>
            <a:endParaRPr lang="el-GR"/>
          </a:p>
        </p:txBody>
      </p:sp>
    </p:spTree>
    <p:extLst>
      <p:ext uri="{BB962C8B-B14F-4D97-AF65-F5344CB8AC3E}">
        <p14:creationId xmlns:p14="http://schemas.microsoft.com/office/powerpoint/2010/main" val="1396963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43</a:t>
            </a:fld>
            <a:endParaRPr lang="el-GR"/>
          </a:p>
        </p:txBody>
      </p:sp>
    </p:spTree>
    <p:extLst>
      <p:ext uri="{BB962C8B-B14F-4D97-AF65-F5344CB8AC3E}">
        <p14:creationId xmlns:p14="http://schemas.microsoft.com/office/powerpoint/2010/main" val="2787728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44</a:t>
            </a:fld>
            <a:endParaRPr lang="el-GR"/>
          </a:p>
        </p:txBody>
      </p:sp>
    </p:spTree>
    <p:extLst>
      <p:ext uri="{BB962C8B-B14F-4D97-AF65-F5344CB8AC3E}">
        <p14:creationId xmlns:p14="http://schemas.microsoft.com/office/powerpoint/2010/main" val="2499007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45</a:t>
            </a:fld>
            <a:endParaRPr lang="el-GR"/>
          </a:p>
        </p:txBody>
      </p:sp>
    </p:spTree>
    <p:extLst>
      <p:ext uri="{BB962C8B-B14F-4D97-AF65-F5344CB8AC3E}">
        <p14:creationId xmlns:p14="http://schemas.microsoft.com/office/powerpoint/2010/main" val="27651923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46</a:t>
            </a:fld>
            <a:endParaRPr lang="el-GR"/>
          </a:p>
        </p:txBody>
      </p:sp>
    </p:spTree>
    <p:extLst>
      <p:ext uri="{BB962C8B-B14F-4D97-AF65-F5344CB8AC3E}">
        <p14:creationId xmlns:p14="http://schemas.microsoft.com/office/powerpoint/2010/main" val="33578862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47</a:t>
            </a:fld>
            <a:endParaRPr lang="el-GR"/>
          </a:p>
        </p:txBody>
      </p:sp>
    </p:spTree>
    <p:extLst>
      <p:ext uri="{BB962C8B-B14F-4D97-AF65-F5344CB8AC3E}">
        <p14:creationId xmlns:p14="http://schemas.microsoft.com/office/powerpoint/2010/main" val="20309263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48</a:t>
            </a:fld>
            <a:endParaRPr lang="el-GR"/>
          </a:p>
        </p:txBody>
      </p:sp>
    </p:spTree>
    <p:extLst>
      <p:ext uri="{BB962C8B-B14F-4D97-AF65-F5344CB8AC3E}">
        <p14:creationId xmlns:p14="http://schemas.microsoft.com/office/powerpoint/2010/main" val="3869169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49</a:t>
            </a:fld>
            <a:endParaRPr lang="el-GR"/>
          </a:p>
        </p:txBody>
      </p:sp>
    </p:spTree>
    <p:extLst>
      <p:ext uri="{BB962C8B-B14F-4D97-AF65-F5344CB8AC3E}">
        <p14:creationId xmlns:p14="http://schemas.microsoft.com/office/powerpoint/2010/main" val="4237434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a:t>
            </a:fld>
            <a:endParaRPr lang="el-GR"/>
          </a:p>
        </p:txBody>
      </p:sp>
    </p:spTree>
    <p:extLst>
      <p:ext uri="{BB962C8B-B14F-4D97-AF65-F5344CB8AC3E}">
        <p14:creationId xmlns:p14="http://schemas.microsoft.com/office/powerpoint/2010/main" val="13768115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50</a:t>
            </a:fld>
            <a:endParaRPr lang="el-GR"/>
          </a:p>
        </p:txBody>
      </p:sp>
    </p:spTree>
    <p:extLst>
      <p:ext uri="{BB962C8B-B14F-4D97-AF65-F5344CB8AC3E}">
        <p14:creationId xmlns:p14="http://schemas.microsoft.com/office/powerpoint/2010/main" val="42935118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51</a:t>
            </a:fld>
            <a:endParaRPr lang="el-GR"/>
          </a:p>
        </p:txBody>
      </p:sp>
    </p:spTree>
    <p:extLst>
      <p:ext uri="{BB962C8B-B14F-4D97-AF65-F5344CB8AC3E}">
        <p14:creationId xmlns:p14="http://schemas.microsoft.com/office/powerpoint/2010/main" val="7109031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52</a:t>
            </a:fld>
            <a:endParaRPr lang="el-GR"/>
          </a:p>
        </p:txBody>
      </p:sp>
    </p:spTree>
    <p:extLst>
      <p:ext uri="{BB962C8B-B14F-4D97-AF65-F5344CB8AC3E}">
        <p14:creationId xmlns:p14="http://schemas.microsoft.com/office/powerpoint/2010/main" val="3218506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53</a:t>
            </a:fld>
            <a:endParaRPr lang="el-GR"/>
          </a:p>
        </p:txBody>
      </p:sp>
    </p:spTree>
    <p:extLst>
      <p:ext uri="{BB962C8B-B14F-4D97-AF65-F5344CB8AC3E}">
        <p14:creationId xmlns:p14="http://schemas.microsoft.com/office/powerpoint/2010/main" val="10068063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54</a:t>
            </a:fld>
            <a:endParaRPr lang="el-GR"/>
          </a:p>
        </p:txBody>
      </p:sp>
    </p:spTree>
    <p:extLst>
      <p:ext uri="{BB962C8B-B14F-4D97-AF65-F5344CB8AC3E}">
        <p14:creationId xmlns:p14="http://schemas.microsoft.com/office/powerpoint/2010/main" val="685797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55</a:t>
            </a:fld>
            <a:endParaRPr lang="el-GR"/>
          </a:p>
        </p:txBody>
      </p:sp>
    </p:spTree>
    <p:extLst>
      <p:ext uri="{BB962C8B-B14F-4D97-AF65-F5344CB8AC3E}">
        <p14:creationId xmlns:p14="http://schemas.microsoft.com/office/powerpoint/2010/main" val="39085152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56</a:t>
            </a:fld>
            <a:endParaRPr lang="el-GR"/>
          </a:p>
        </p:txBody>
      </p:sp>
    </p:spTree>
    <p:extLst>
      <p:ext uri="{BB962C8B-B14F-4D97-AF65-F5344CB8AC3E}">
        <p14:creationId xmlns:p14="http://schemas.microsoft.com/office/powerpoint/2010/main" val="2307332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57</a:t>
            </a:fld>
            <a:endParaRPr lang="el-GR"/>
          </a:p>
        </p:txBody>
      </p:sp>
    </p:spTree>
    <p:extLst>
      <p:ext uri="{BB962C8B-B14F-4D97-AF65-F5344CB8AC3E}">
        <p14:creationId xmlns:p14="http://schemas.microsoft.com/office/powerpoint/2010/main" val="18205104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58</a:t>
            </a:fld>
            <a:endParaRPr lang="el-GR"/>
          </a:p>
        </p:txBody>
      </p:sp>
    </p:spTree>
    <p:extLst>
      <p:ext uri="{BB962C8B-B14F-4D97-AF65-F5344CB8AC3E}">
        <p14:creationId xmlns:p14="http://schemas.microsoft.com/office/powerpoint/2010/main" val="27700253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59</a:t>
            </a:fld>
            <a:endParaRPr lang="el-GR"/>
          </a:p>
        </p:txBody>
      </p:sp>
    </p:spTree>
    <p:extLst>
      <p:ext uri="{BB962C8B-B14F-4D97-AF65-F5344CB8AC3E}">
        <p14:creationId xmlns:p14="http://schemas.microsoft.com/office/powerpoint/2010/main" val="399562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a:t>
            </a:fld>
            <a:endParaRPr lang="el-GR"/>
          </a:p>
        </p:txBody>
      </p:sp>
    </p:spTree>
    <p:extLst>
      <p:ext uri="{BB962C8B-B14F-4D97-AF65-F5344CB8AC3E}">
        <p14:creationId xmlns:p14="http://schemas.microsoft.com/office/powerpoint/2010/main" val="8074298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60</a:t>
            </a:fld>
            <a:endParaRPr lang="el-GR"/>
          </a:p>
        </p:txBody>
      </p:sp>
    </p:spTree>
    <p:extLst>
      <p:ext uri="{BB962C8B-B14F-4D97-AF65-F5344CB8AC3E}">
        <p14:creationId xmlns:p14="http://schemas.microsoft.com/office/powerpoint/2010/main" val="35810971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61</a:t>
            </a:fld>
            <a:endParaRPr lang="el-GR"/>
          </a:p>
        </p:txBody>
      </p:sp>
    </p:spTree>
    <p:extLst>
      <p:ext uri="{BB962C8B-B14F-4D97-AF65-F5344CB8AC3E}">
        <p14:creationId xmlns:p14="http://schemas.microsoft.com/office/powerpoint/2010/main" val="30245983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62</a:t>
            </a:fld>
            <a:endParaRPr lang="el-GR"/>
          </a:p>
        </p:txBody>
      </p:sp>
    </p:spTree>
    <p:extLst>
      <p:ext uri="{BB962C8B-B14F-4D97-AF65-F5344CB8AC3E}">
        <p14:creationId xmlns:p14="http://schemas.microsoft.com/office/powerpoint/2010/main" val="10245792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63</a:t>
            </a:fld>
            <a:endParaRPr lang="el-GR"/>
          </a:p>
        </p:txBody>
      </p:sp>
    </p:spTree>
    <p:extLst>
      <p:ext uri="{BB962C8B-B14F-4D97-AF65-F5344CB8AC3E}">
        <p14:creationId xmlns:p14="http://schemas.microsoft.com/office/powerpoint/2010/main" val="15834293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64</a:t>
            </a:fld>
            <a:endParaRPr lang="el-GR"/>
          </a:p>
        </p:txBody>
      </p:sp>
    </p:spTree>
    <p:extLst>
      <p:ext uri="{BB962C8B-B14F-4D97-AF65-F5344CB8AC3E}">
        <p14:creationId xmlns:p14="http://schemas.microsoft.com/office/powerpoint/2010/main" val="34364568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65</a:t>
            </a:fld>
            <a:endParaRPr lang="el-GR"/>
          </a:p>
        </p:txBody>
      </p:sp>
    </p:spTree>
    <p:extLst>
      <p:ext uri="{BB962C8B-B14F-4D97-AF65-F5344CB8AC3E}">
        <p14:creationId xmlns:p14="http://schemas.microsoft.com/office/powerpoint/2010/main" val="22104302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66</a:t>
            </a:fld>
            <a:endParaRPr lang="el-GR"/>
          </a:p>
        </p:txBody>
      </p:sp>
    </p:spTree>
    <p:extLst>
      <p:ext uri="{BB962C8B-B14F-4D97-AF65-F5344CB8AC3E}">
        <p14:creationId xmlns:p14="http://schemas.microsoft.com/office/powerpoint/2010/main" val="39057045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67</a:t>
            </a:fld>
            <a:endParaRPr lang="el-GR"/>
          </a:p>
        </p:txBody>
      </p:sp>
    </p:spTree>
    <p:extLst>
      <p:ext uri="{BB962C8B-B14F-4D97-AF65-F5344CB8AC3E}">
        <p14:creationId xmlns:p14="http://schemas.microsoft.com/office/powerpoint/2010/main" val="5494850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68</a:t>
            </a:fld>
            <a:endParaRPr lang="el-GR"/>
          </a:p>
        </p:txBody>
      </p:sp>
    </p:spTree>
    <p:extLst>
      <p:ext uri="{BB962C8B-B14F-4D97-AF65-F5344CB8AC3E}">
        <p14:creationId xmlns:p14="http://schemas.microsoft.com/office/powerpoint/2010/main" val="35536304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69</a:t>
            </a:fld>
            <a:endParaRPr lang="el-GR"/>
          </a:p>
        </p:txBody>
      </p:sp>
    </p:spTree>
    <p:extLst>
      <p:ext uri="{BB962C8B-B14F-4D97-AF65-F5344CB8AC3E}">
        <p14:creationId xmlns:p14="http://schemas.microsoft.com/office/powerpoint/2010/main" val="3831580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a:t>
            </a:fld>
            <a:endParaRPr lang="el-GR"/>
          </a:p>
        </p:txBody>
      </p:sp>
    </p:spTree>
    <p:extLst>
      <p:ext uri="{BB962C8B-B14F-4D97-AF65-F5344CB8AC3E}">
        <p14:creationId xmlns:p14="http://schemas.microsoft.com/office/powerpoint/2010/main" val="33984768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70</a:t>
            </a:fld>
            <a:endParaRPr lang="el-GR"/>
          </a:p>
        </p:txBody>
      </p:sp>
    </p:spTree>
    <p:extLst>
      <p:ext uri="{BB962C8B-B14F-4D97-AF65-F5344CB8AC3E}">
        <p14:creationId xmlns:p14="http://schemas.microsoft.com/office/powerpoint/2010/main" val="23454741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71</a:t>
            </a:fld>
            <a:endParaRPr lang="el-GR"/>
          </a:p>
        </p:txBody>
      </p:sp>
    </p:spTree>
    <p:extLst>
      <p:ext uri="{BB962C8B-B14F-4D97-AF65-F5344CB8AC3E}">
        <p14:creationId xmlns:p14="http://schemas.microsoft.com/office/powerpoint/2010/main" val="20902432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72</a:t>
            </a:fld>
            <a:endParaRPr lang="el-GR"/>
          </a:p>
        </p:txBody>
      </p:sp>
    </p:spTree>
    <p:extLst>
      <p:ext uri="{BB962C8B-B14F-4D97-AF65-F5344CB8AC3E}">
        <p14:creationId xmlns:p14="http://schemas.microsoft.com/office/powerpoint/2010/main" val="27520444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73</a:t>
            </a:fld>
            <a:endParaRPr lang="el-GR"/>
          </a:p>
        </p:txBody>
      </p:sp>
    </p:spTree>
    <p:extLst>
      <p:ext uri="{BB962C8B-B14F-4D97-AF65-F5344CB8AC3E}">
        <p14:creationId xmlns:p14="http://schemas.microsoft.com/office/powerpoint/2010/main" val="42649774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74</a:t>
            </a:fld>
            <a:endParaRPr lang="el-GR"/>
          </a:p>
        </p:txBody>
      </p:sp>
    </p:spTree>
    <p:extLst>
      <p:ext uri="{BB962C8B-B14F-4D97-AF65-F5344CB8AC3E}">
        <p14:creationId xmlns:p14="http://schemas.microsoft.com/office/powerpoint/2010/main" val="41655974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75</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76</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77</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78</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79</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a:t>
            </a:fld>
            <a:endParaRPr lang="el-GR"/>
          </a:p>
        </p:txBody>
      </p:sp>
    </p:spTree>
    <p:extLst>
      <p:ext uri="{BB962C8B-B14F-4D97-AF65-F5344CB8AC3E}">
        <p14:creationId xmlns:p14="http://schemas.microsoft.com/office/powerpoint/2010/main" val="26256191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80</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81</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82</a:t>
            </a:fld>
            <a:endParaRPr lang="el-GR"/>
          </a:p>
        </p:txBody>
      </p:sp>
    </p:spTree>
    <p:extLst>
      <p:ext uri="{BB962C8B-B14F-4D97-AF65-F5344CB8AC3E}">
        <p14:creationId xmlns:p14="http://schemas.microsoft.com/office/powerpoint/2010/main" val="32729862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83</a:t>
            </a:fld>
            <a:endParaRPr lang="el-GR"/>
          </a:p>
        </p:txBody>
      </p:sp>
    </p:spTree>
    <p:extLst>
      <p:ext uri="{BB962C8B-B14F-4D97-AF65-F5344CB8AC3E}">
        <p14:creationId xmlns:p14="http://schemas.microsoft.com/office/powerpoint/2010/main" val="23624092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84</a:t>
            </a:fld>
            <a:endParaRPr lang="el-GR"/>
          </a:p>
        </p:txBody>
      </p:sp>
    </p:spTree>
    <p:extLst>
      <p:ext uri="{BB962C8B-B14F-4D97-AF65-F5344CB8AC3E}">
        <p14:creationId xmlns:p14="http://schemas.microsoft.com/office/powerpoint/2010/main" val="1894990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a:t>
            </a:fld>
            <a:endParaRPr lang="el-GR"/>
          </a:p>
        </p:txBody>
      </p:sp>
    </p:spTree>
    <p:extLst>
      <p:ext uri="{BB962C8B-B14F-4D97-AF65-F5344CB8AC3E}">
        <p14:creationId xmlns:p14="http://schemas.microsoft.com/office/powerpoint/2010/main" val="1520725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000" kern="1200" dirty="0" smtClean="0">
                <a:solidFill>
                  <a:srgbClr val="5075BC"/>
                </a:solidFill>
                <a:latin typeface="+mn-lt"/>
                <a:ea typeface="+mn-ea"/>
                <a:cs typeface="+mn-cs"/>
              </a:rPr>
              <a:t>Γεωχημικές διεργασίες στην επιφάνεια της γης</a:t>
            </a: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000" kern="1200" dirty="0" smtClean="0">
                <a:solidFill>
                  <a:srgbClr val="5075BC"/>
                </a:solidFill>
                <a:latin typeface="+mn-lt"/>
                <a:ea typeface="+mn-ea"/>
                <a:cs typeface="+mn-cs"/>
              </a:rPr>
              <a:t>Γεωχημικές διεργασίες στην επιφάνεια της γης</a:t>
            </a: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000" kern="1200" dirty="0" smtClean="0">
                <a:solidFill>
                  <a:srgbClr val="5075BC"/>
                </a:solidFill>
                <a:latin typeface="+mn-lt"/>
                <a:ea typeface="+mn-ea"/>
                <a:cs typeface="+mn-cs"/>
              </a:rPr>
              <a:t>Γεωχημικές διεργασίες στην επιφάνεια της γης</a:t>
            </a: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000" kern="1200" dirty="0" smtClean="0">
                <a:solidFill>
                  <a:srgbClr val="5075BC"/>
                </a:solidFill>
                <a:latin typeface="+mn-lt"/>
                <a:ea typeface="+mn-ea"/>
                <a:cs typeface="+mn-cs"/>
              </a:rPr>
              <a:t>Γεωχημικές διεργασίες στην επιφάνεια της γης</a:t>
            </a: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000" kern="1200" dirty="0" smtClean="0">
                <a:solidFill>
                  <a:srgbClr val="5075BC"/>
                </a:solidFill>
                <a:latin typeface="+mn-lt"/>
                <a:ea typeface="+mn-ea"/>
                <a:cs typeface="+mn-cs"/>
              </a:rPr>
              <a:t>Γεωχημικές διεργασίες στην επιφάνεια της γης</a:t>
            </a: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000" kern="1200" dirty="0" smtClean="0">
                <a:solidFill>
                  <a:srgbClr val="5075BC"/>
                </a:solidFill>
                <a:latin typeface="+mn-lt"/>
                <a:ea typeface="+mn-ea"/>
                <a:cs typeface="+mn-cs"/>
              </a:rPr>
              <a:t>Γεωχημικές διεργασίες στην επιφάνεια της γης</a:t>
            </a: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000" kern="1200" dirty="0" smtClean="0">
                <a:solidFill>
                  <a:srgbClr val="5075BC"/>
                </a:solidFill>
                <a:latin typeface="+mn-lt"/>
                <a:ea typeface="+mn-ea"/>
                <a:cs typeface="+mn-cs"/>
              </a:rPr>
              <a:t>Γεωχημικές διεργασίες στην επιφάνεια της γης</a:t>
            </a: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3.xml"/><Relationship Id="rId7"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oleObject" Target="../embeddings/oleObject2.bin"/><Relationship Id="rId4" Type="http://schemas.openxmlformats.org/officeDocument/2006/relationships/image" Target="../media/image15.pn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14.xml"/><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1.png"/><Relationship Id="rId5" Type="http://schemas.openxmlformats.org/officeDocument/2006/relationships/image" Target="../media/image19.wmf"/><Relationship Id="rId4" Type="http://schemas.openxmlformats.org/officeDocument/2006/relationships/oleObject" Target="../embeddings/oleObject3.bin"/><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23.w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24.xml"/><Relationship Id="rId7" Type="http://schemas.openxmlformats.org/officeDocument/2006/relationships/image" Target="../media/image25.emf"/><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24.emf"/><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27.wmf"/><Relationship Id="rId4"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30.xml"/><Relationship Id="rId7" Type="http://schemas.openxmlformats.org/officeDocument/2006/relationships/image" Target="../media/image30.w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10.bin"/><Relationship Id="rId11" Type="http://schemas.openxmlformats.org/officeDocument/2006/relationships/image" Target="../media/image32.wmf"/><Relationship Id="rId5" Type="http://schemas.openxmlformats.org/officeDocument/2006/relationships/image" Target="../media/image29.png"/><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31.xml"/><Relationship Id="rId7" Type="http://schemas.openxmlformats.org/officeDocument/2006/relationships/image" Target="../media/image28.jpe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34.jpeg"/><Relationship Id="rId5" Type="http://schemas.openxmlformats.org/officeDocument/2006/relationships/image" Target="../media/image33.wmf"/><Relationship Id="rId4" Type="http://schemas.openxmlformats.org/officeDocument/2006/relationships/oleObject" Target="../embeddings/oleObject13.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32.xml"/><Relationship Id="rId7" Type="http://schemas.openxmlformats.org/officeDocument/2006/relationships/image" Target="../media/image36.w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14.bin"/><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37.wmf"/></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3.xml"/><Relationship Id="rId7"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40.wmf"/><Relationship Id="rId5" Type="http://schemas.openxmlformats.org/officeDocument/2006/relationships/oleObject" Target="../embeddings/oleObject16.bin"/><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36.xml"/><Relationship Id="rId7"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oleObject" Target="../embeddings/oleObject18.bin"/><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image" Target="../media/image50.wmf"/></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7.xml"/><Relationship Id="rId7" Type="http://schemas.openxmlformats.org/officeDocument/2006/relationships/image" Target="../media/image53.wmf"/><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22.bin"/><Relationship Id="rId5" Type="http://schemas.openxmlformats.org/officeDocument/2006/relationships/image" Target="../media/image52.wmf"/><Relationship Id="rId4" Type="http://schemas.openxmlformats.org/officeDocument/2006/relationships/oleObject" Target="../embeddings/oleObject21.bin"/><Relationship Id="rId9" Type="http://schemas.openxmlformats.org/officeDocument/2006/relationships/image" Target="../media/image55.jpeg"/></Relationships>
</file>

<file path=ppt/slides/_rels/slide38.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notesSlide" Target="../notesSlides/notesSlide38.xml"/><Relationship Id="rId7"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56.wmf"/><Relationship Id="rId11" Type="http://schemas.openxmlformats.org/officeDocument/2006/relationships/image" Target="../media/image58.wmf"/><Relationship Id="rId5" Type="http://schemas.openxmlformats.org/officeDocument/2006/relationships/oleObject" Target="../embeddings/oleObject23.bin"/><Relationship Id="rId10" Type="http://schemas.openxmlformats.org/officeDocument/2006/relationships/oleObject" Target="../embeddings/oleObject25.bin"/><Relationship Id="rId4" Type="http://schemas.openxmlformats.org/officeDocument/2006/relationships/image" Target="../media/image59.png"/><Relationship Id="rId9"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notesSlide" Target="../notesSlides/notesSlide48.xml"/><Relationship Id="rId7" Type="http://schemas.openxmlformats.org/officeDocument/2006/relationships/image" Target="../media/image80.png"/><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oleObject" Target="../embeddings/oleObject27.bin"/><Relationship Id="rId11" Type="http://schemas.openxmlformats.org/officeDocument/2006/relationships/image" Target="../media/image30.wmf"/><Relationship Id="rId5" Type="http://schemas.openxmlformats.org/officeDocument/2006/relationships/image" Target="../media/image79.png"/><Relationship Id="rId10" Type="http://schemas.openxmlformats.org/officeDocument/2006/relationships/oleObject" Target="../embeddings/oleObject29.bin"/><Relationship Id="rId4" Type="http://schemas.openxmlformats.org/officeDocument/2006/relationships/oleObject" Target="../embeddings/oleObject26.bin"/><Relationship Id="rId9" Type="http://schemas.openxmlformats.org/officeDocument/2006/relationships/image" Target="../media/image81.wmf"/></Relationships>
</file>

<file path=ppt/slides/_rels/slide4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notesSlide" Target="../notesSlides/notesSlide49.xml"/><Relationship Id="rId7" Type="http://schemas.openxmlformats.org/officeDocument/2006/relationships/image" Target="../media/image83.wmf"/><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oleObject" Target="../embeddings/oleObject31.bin"/><Relationship Id="rId5" Type="http://schemas.openxmlformats.org/officeDocument/2006/relationships/image" Target="../media/image82.wmf"/><Relationship Id="rId10" Type="http://schemas.openxmlformats.org/officeDocument/2006/relationships/image" Target="../media/image3.png"/><Relationship Id="rId4" Type="http://schemas.openxmlformats.org/officeDocument/2006/relationships/oleObject" Target="../embeddings/oleObject30.bin"/><Relationship Id="rId9" Type="http://schemas.openxmlformats.org/officeDocument/2006/relationships/oleObject" Target="../embeddings/oleObject32.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notesSlide" Target="../notesSlides/notesSlide51.xml"/><Relationship Id="rId7" Type="http://schemas.openxmlformats.org/officeDocument/2006/relationships/image" Target="../media/image91.jpeg"/><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90.jpeg"/><Relationship Id="rId5" Type="http://schemas.openxmlformats.org/officeDocument/2006/relationships/image" Target="../media/image89.wmf"/><Relationship Id="rId4" Type="http://schemas.openxmlformats.org/officeDocument/2006/relationships/oleObject" Target="../embeddings/oleObject33.bin"/></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17.vml"/><Relationship Id="rId1" Type="http://schemas.openxmlformats.org/officeDocument/2006/relationships/themeOverride" Target="../theme/themeOverride1.xml"/><Relationship Id="rId6" Type="http://schemas.openxmlformats.org/officeDocument/2006/relationships/image" Target="../media/image93.wmf"/><Relationship Id="rId5" Type="http://schemas.openxmlformats.org/officeDocument/2006/relationships/oleObject" Target="../embeddings/oleObject34.bin"/><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95.wmf"/><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oleObject" Target="../embeddings/oleObject36.bin"/><Relationship Id="rId5" Type="http://schemas.openxmlformats.org/officeDocument/2006/relationships/image" Target="../media/image94.emf"/><Relationship Id="rId4" Type="http://schemas.openxmlformats.org/officeDocument/2006/relationships/oleObject" Target="../embeddings/oleObject35.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97.wmf"/><Relationship Id="rId13" Type="http://schemas.openxmlformats.org/officeDocument/2006/relationships/oleObject" Target="../embeddings/oleObject42.bin"/><Relationship Id="rId3" Type="http://schemas.openxmlformats.org/officeDocument/2006/relationships/notesSlide" Target="../notesSlides/notesSlide58.xml"/><Relationship Id="rId7" Type="http://schemas.openxmlformats.org/officeDocument/2006/relationships/oleObject" Target="../embeddings/oleObject39.bin"/><Relationship Id="rId12" Type="http://schemas.openxmlformats.org/officeDocument/2006/relationships/image" Target="../media/image99.wmf"/><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oleObject" Target="../embeddings/oleObject38.bin"/><Relationship Id="rId11" Type="http://schemas.openxmlformats.org/officeDocument/2006/relationships/oleObject" Target="../embeddings/oleObject41.bin"/><Relationship Id="rId5" Type="http://schemas.openxmlformats.org/officeDocument/2006/relationships/image" Target="../media/image96.emf"/><Relationship Id="rId10" Type="http://schemas.openxmlformats.org/officeDocument/2006/relationships/image" Target="../media/image98.emf"/><Relationship Id="rId4" Type="http://schemas.openxmlformats.org/officeDocument/2006/relationships/oleObject" Target="../embeddings/oleObject37.bin"/><Relationship Id="rId9" Type="http://schemas.openxmlformats.org/officeDocument/2006/relationships/oleObject" Target="../embeddings/oleObject40.bin"/><Relationship Id="rId14" Type="http://schemas.openxmlformats.org/officeDocument/2006/relationships/oleObject" Target="../embeddings/oleObject43.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vmlDrawing" Target="../drawings/vmlDrawing20.vml"/><Relationship Id="rId5" Type="http://schemas.openxmlformats.org/officeDocument/2006/relationships/image" Target="../media/image100.wmf"/><Relationship Id="rId4" Type="http://schemas.openxmlformats.org/officeDocument/2006/relationships/oleObject" Target="../embeddings/oleObject44.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vmlDrawing" Target="../drawings/vmlDrawing21.vml"/><Relationship Id="rId5" Type="http://schemas.openxmlformats.org/officeDocument/2006/relationships/image" Target="../media/image101.wmf"/><Relationship Id="rId4" Type="http://schemas.openxmlformats.org/officeDocument/2006/relationships/oleObject" Target="../embeddings/oleObject45.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03.wmf"/><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oleObject" Target="../embeddings/oleObject47.bin"/><Relationship Id="rId5" Type="http://schemas.openxmlformats.org/officeDocument/2006/relationships/image" Target="../media/image102.wmf"/><Relationship Id="rId4" Type="http://schemas.openxmlformats.org/officeDocument/2006/relationships/oleObject" Target="../embeddings/oleObject46.bin"/></Relationships>
</file>

<file path=ppt/slides/_rels/slide62.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05.wmf"/></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oleObject" Target="../embeddings/oleObject53.bin"/><Relationship Id="rId3" Type="http://schemas.openxmlformats.org/officeDocument/2006/relationships/notesSlide" Target="../notesSlides/notesSlide63.xml"/><Relationship Id="rId7" Type="http://schemas.openxmlformats.org/officeDocument/2006/relationships/image" Target="../media/image107.emf"/><Relationship Id="rId12" Type="http://schemas.openxmlformats.org/officeDocument/2006/relationships/oleObject" Target="../embeddings/oleObject52.bin"/><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oleObject" Target="../embeddings/oleObject49.bin"/><Relationship Id="rId11" Type="http://schemas.openxmlformats.org/officeDocument/2006/relationships/image" Target="../media/image109.wmf"/><Relationship Id="rId5" Type="http://schemas.openxmlformats.org/officeDocument/2006/relationships/image" Target="../media/image106.emf"/><Relationship Id="rId10" Type="http://schemas.openxmlformats.org/officeDocument/2006/relationships/oleObject" Target="../embeddings/oleObject51.bin"/><Relationship Id="rId4" Type="http://schemas.openxmlformats.org/officeDocument/2006/relationships/oleObject" Target="../embeddings/oleObject48.bin"/><Relationship Id="rId9" Type="http://schemas.openxmlformats.org/officeDocument/2006/relationships/image" Target="../media/image108.emf"/><Relationship Id="rId14" Type="http://schemas.openxmlformats.org/officeDocument/2006/relationships/oleObject" Target="../embeddings/oleObject54.bin"/></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notesSlide" Target="../notesSlides/notesSlide64.xml"/><Relationship Id="rId7" Type="http://schemas.openxmlformats.org/officeDocument/2006/relationships/image" Target="../media/image111.wmf"/><Relationship Id="rId2" Type="http://schemas.openxmlformats.org/officeDocument/2006/relationships/slideLayout" Target="../slideLayouts/slideLayout6.xml"/><Relationship Id="rId1" Type="http://schemas.openxmlformats.org/officeDocument/2006/relationships/vmlDrawing" Target="../drawings/vmlDrawing24.vml"/><Relationship Id="rId6" Type="http://schemas.openxmlformats.org/officeDocument/2006/relationships/oleObject" Target="../embeddings/oleObject56.bin"/><Relationship Id="rId5" Type="http://schemas.openxmlformats.org/officeDocument/2006/relationships/image" Target="../media/image110.wmf"/><Relationship Id="rId4" Type="http://schemas.openxmlformats.org/officeDocument/2006/relationships/oleObject" Target="../embeddings/oleObject55.bin"/><Relationship Id="rId9" Type="http://schemas.openxmlformats.org/officeDocument/2006/relationships/image" Target="../media/image112.wmf"/></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notesSlide" Target="../notesSlides/notesSlide65.xml"/><Relationship Id="rId7" Type="http://schemas.openxmlformats.org/officeDocument/2006/relationships/image" Target="../media/image114.wmf"/><Relationship Id="rId2" Type="http://schemas.openxmlformats.org/officeDocument/2006/relationships/slideLayout" Target="../slideLayouts/slideLayout6.xml"/><Relationship Id="rId1" Type="http://schemas.openxmlformats.org/officeDocument/2006/relationships/vmlDrawing" Target="../drawings/vmlDrawing25.vml"/><Relationship Id="rId6" Type="http://schemas.openxmlformats.org/officeDocument/2006/relationships/oleObject" Target="../embeddings/oleObject59.bin"/><Relationship Id="rId11" Type="http://schemas.openxmlformats.org/officeDocument/2006/relationships/image" Target="../media/image116.wmf"/><Relationship Id="rId5" Type="http://schemas.openxmlformats.org/officeDocument/2006/relationships/image" Target="../media/image113.wmf"/><Relationship Id="rId10" Type="http://schemas.openxmlformats.org/officeDocument/2006/relationships/oleObject" Target="../embeddings/oleObject61.bin"/><Relationship Id="rId4" Type="http://schemas.openxmlformats.org/officeDocument/2006/relationships/oleObject" Target="../embeddings/oleObject58.bin"/><Relationship Id="rId9" Type="http://schemas.openxmlformats.org/officeDocument/2006/relationships/image" Target="../media/image115.w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118.wmf"/><Relationship Id="rId2" Type="http://schemas.openxmlformats.org/officeDocument/2006/relationships/slideLayout" Target="../slideLayouts/slideLayout6.xml"/><Relationship Id="rId1" Type="http://schemas.openxmlformats.org/officeDocument/2006/relationships/vmlDrawing" Target="../drawings/vmlDrawing26.vml"/><Relationship Id="rId6" Type="http://schemas.openxmlformats.org/officeDocument/2006/relationships/oleObject" Target="../embeddings/oleObject63.bin"/><Relationship Id="rId5" Type="http://schemas.openxmlformats.org/officeDocument/2006/relationships/image" Target="../media/image117.wmf"/><Relationship Id="rId4" Type="http://schemas.openxmlformats.org/officeDocument/2006/relationships/oleObject" Target="../embeddings/oleObject62.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vmlDrawing" Target="../drawings/vmlDrawing27.vml"/><Relationship Id="rId5" Type="http://schemas.openxmlformats.org/officeDocument/2006/relationships/image" Target="../media/image120.wmf"/><Relationship Id="rId4" Type="http://schemas.openxmlformats.org/officeDocument/2006/relationships/oleObject" Target="../embeddings/oleObject64.bin"/></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notesSlide" Target="../notesSlides/notesSlide73.xml"/><Relationship Id="rId7" Type="http://schemas.openxmlformats.org/officeDocument/2006/relationships/image" Target="../media/image77.png"/><Relationship Id="rId2" Type="http://schemas.openxmlformats.org/officeDocument/2006/relationships/slideLayout" Target="../slideLayouts/slideLayout6.xml"/><Relationship Id="rId1" Type="http://schemas.openxmlformats.org/officeDocument/2006/relationships/vmlDrawing" Target="../drawings/vmlDrawing28.vml"/><Relationship Id="rId6" Type="http://schemas.openxmlformats.org/officeDocument/2006/relationships/image" Target="../media/image122.png"/><Relationship Id="rId11" Type="http://schemas.openxmlformats.org/officeDocument/2006/relationships/image" Target="../media/image125.png"/><Relationship Id="rId5" Type="http://schemas.openxmlformats.org/officeDocument/2006/relationships/image" Target="../media/image121.png"/><Relationship Id="rId10" Type="http://schemas.openxmlformats.org/officeDocument/2006/relationships/image" Target="../media/image124.png"/><Relationship Id="rId4" Type="http://schemas.openxmlformats.org/officeDocument/2006/relationships/oleObject" Target="../embeddings/oleObject65.bin"/><Relationship Id="rId9" Type="http://schemas.openxmlformats.org/officeDocument/2006/relationships/image" Target="../media/image16.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p:txBody>
          <a:bodyPr/>
          <a:lstStyle/>
          <a:p>
            <a:r>
              <a:rPr lang="el-GR"/>
              <a:t>Γεωχημεία</a:t>
            </a:r>
            <a:endParaRPr lang="el-GR" dirty="0">
              <a:solidFill>
                <a:srgbClr val="5075BC"/>
              </a:solidFill>
            </a:endParaRPr>
          </a:p>
        </p:txBody>
      </p:sp>
      <p:sp>
        <p:nvSpPr>
          <p:cNvPr id="3" name="Υπότιτλος 2"/>
          <p:cNvSpPr>
            <a:spLocks noGrp="1"/>
          </p:cNvSpPr>
          <p:nvPr>
            <p:ph type="subTitle" idx="1"/>
          </p:nvPr>
        </p:nvSpPr>
        <p:spPr/>
        <p:txBody>
          <a:bodyPr>
            <a:noAutofit/>
          </a:bodyPr>
          <a:lstStyle/>
          <a:p>
            <a:r>
              <a:rPr lang="el-GR" sz="2800" dirty="0">
                <a:solidFill>
                  <a:srgbClr val="5075BC"/>
                </a:solidFill>
                <a:latin typeface="+mj-lt"/>
                <a:ea typeface="+mj-ea"/>
                <a:cs typeface="+mj-cs"/>
              </a:rPr>
              <a:t>Ενότητα </a:t>
            </a:r>
            <a:r>
              <a:rPr lang="en-US" sz="2800" dirty="0">
                <a:solidFill>
                  <a:srgbClr val="5075BC"/>
                </a:solidFill>
                <a:latin typeface="+mj-lt"/>
                <a:ea typeface="+mj-ea"/>
                <a:cs typeface="+mj-cs"/>
              </a:rPr>
              <a:t>2</a:t>
            </a:r>
            <a:r>
              <a:rPr lang="el-GR" sz="2800" dirty="0" smtClean="0">
                <a:solidFill>
                  <a:srgbClr val="5075BC"/>
                </a:solidFill>
                <a:latin typeface="+mj-lt"/>
                <a:ea typeface="+mj-ea"/>
                <a:cs typeface="+mj-cs"/>
              </a:rPr>
              <a:t>:</a:t>
            </a:r>
            <a:r>
              <a:rPr lang="en-US" sz="2800" dirty="0" smtClean="0">
                <a:solidFill>
                  <a:srgbClr val="5075BC"/>
                </a:solidFill>
                <a:latin typeface="+mj-lt"/>
                <a:ea typeface="+mj-ea"/>
                <a:cs typeface="+mj-cs"/>
              </a:rPr>
              <a:t> </a:t>
            </a:r>
            <a:r>
              <a:rPr lang="el-GR" sz="2800" dirty="0"/>
              <a:t>Γεωχημικές διεργασίες στην επιφάνεια της γης</a:t>
            </a:r>
          </a:p>
          <a:p>
            <a:endParaRPr lang="en-US" sz="2800" dirty="0" smtClean="0"/>
          </a:p>
          <a:p>
            <a:pPr>
              <a:defRPr/>
            </a:pPr>
            <a:r>
              <a:rPr lang="el-GR" sz="2800" dirty="0"/>
              <a:t>Αριάδνη Αργυράκη</a:t>
            </a:r>
          </a:p>
          <a:p>
            <a:pPr>
              <a:defRPr/>
            </a:pPr>
            <a:r>
              <a:rPr lang="el-GR" sz="2800" dirty="0"/>
              <a:t>Σχολή Θετικών Επιστημών</a:t>
            </a:r>
          </a:p>
          <a:p>
            <a:pPr>
              <a:defRPr/>
            </a:pPr>
            <a:r>
              <a:rPr lang="el-GR" sz="2800" dirty="0"/>
              <a:t>Τμήμα Γεωλογίας και Γεωπεριβάλλοντος</a:t>
            </a:r>
            <a:endParaRPr lang="en-US" sz="2800" dirty="0"/>
          </a:p>
          <a:p>
            <a:endParaRPr lang="el-GR" sz="2800" dirty="0" smtClean="0"/>
          </a:p>
        </p:txBody>
      </p:sp>
    </p:spTree>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fontScale="90000"/>
          </a:bodyPr>
          <a:lstStyle/>
          <a:p>
            <a:pPr lvl="0"/>
            <a:r>
              <a:rPr lang="el-GR" dirty="0"/>
              <a:t>Συνήθεις συστάσεις ζωικών/φυτικών </a:t>
            </a:r>
            <a:r>
              <a:rPr lang="el-GR" dirty="0" smtClean="0"/>
              <a:t>υπολειμμάτων</a:t>
            </a:r>
            <a:r>
              <a:rPr lang="en-US" dirty="0" smtClean="0"/>
              <a:t> (2/3</a:t>
            </a:r>
            <a:r>
              <a:rPr lang="en-US" dirty="0"/>
              <a:t>)</a:t>
            </a:r>
            <a:endParaRPr lang="el-GR" dirty="0"/>
          </a:p>
        </p:txBody>
      </p:sp>
      <p:sp>
        <p:nvSpPr>
          <p:cNvPr id="7" name="Rectangle 6"/>
          <p:cNvSpPr/>
          <p:nvPr/>
        </p:nvSpPr>
        <p:spPr>
          <a:xfrm>
            <a:off x="428596" y="2000241"/>
            <a:ext cx="8358246" cy="1200329"/>
          </a:xfrm>
          <a:prstGeom prst="rect">
            <a:avLst/>
          </a:prstGeom>
        </p:spPr>
        <p:txBody>
          <a:bodyPr wrap="square">
            <a:spAutoFit/>
          </a:bodyPr>
          <a:lstStyle/>
          <a:p>
            <a:r>
              <a:rPr lang="el-GR" sz="2400" u="sng" dirty="0"/>
              <a:t>Φυτικά λείψανα</a:t>
            </a:r>
            <a:r>
              <a:rPr lang="el-GR" sz="2400" dirty="0"/>
              <a:t>: διατηρούνται με </a:t>
            </a:r>
            <a:r>
              <a:rPr lang="el-GR" sz="2400" dirty="0" err="1"/>
              <a:t>εκμαγείωση</a:t>
            </a:r>
            <a:r>
              <a:rPr lang="el-GR" sz="2400" dirty="0"/>
              <a:t> ή </a:t>
            </a:r>
            <a:r>
              <a:rPr lang="el-GR" sz="2400" dirty="0" err="1"/>
              <a:t>υπερορυκτοποίηση</a:t>
            </a:r>
            <a:r>
              <a:rPr lang="el-GR" sz="2400" dirty="0"/>
              <a:t> (είδος αντικατάστασης) </a:t>
            </a:r>
            <a:r>
              <a:rPr lang="el-GR" sz="2400" dirty="0">
                <a:sym typeface="Wingdings" pitchFamily="2" charset="2"/>
              </a:rPr>
              <a:t> </a:t>
            </a:r>
            <a:r>
              <a:rPr lang="en-US" sz="2400" dirty="0">
                <a:sym typeface="Wingdings" pitchFamily="2" charset="2"/>
              </a:rPr>
              <a:t>SiO</a:t>
            </a:r>
            <a:r>
              <a:rPr lang="en-US" sz="2400" baseline="-25000" dirty="0">
                <a:sym typeface="Wingdings" pitchFamily="2" charset="2"/>
              </a:rPr>
              <a:t>2</a:t>
            </a:r>
            <a:r>
              <a:rPr lang="en-US" sz="2400" dirty="0">
                <a:sym typeface="Wingdings" pitchFamily="2" charset="2"/>
              </a:rPr>
              <a:t>, FeS</a:t>
            </a:r>
            <a:r>
              <a:rPr lang="en-US" sz="2400" baseline="-25000" dirty="0">
                <a:sym typeface="Wingdings" pitchFamily="2" charset="2"/>
              </a:rPr>
              <a:t>2</a:t>
            </a:r>
            <a:r>
              <a:rPr lang="en-US" sz="2400" dirty="0">
                <a:sym typeface="Wingdings" pitchFamily="2" charset="2"/>
              </a:rPr>
              <a:t>, </a:t>
            </a:r>
            <a:r>
              <a:rPr lang="el-GR" sz="2400" dirty="0">
                <a:sym typeface="Wingdings" pitchFamily="2" charset="2"/>
              </a:rPr>
              <a:t>ανθρακικά ορυκτά</a:t>
            </a:r>
            <a:r>
              <a:rPr lang="el-GR" sz="2400" dirty="0" smtClean="0">
                <a:sym typeface="Wingdings" pitchFamily="2" charset="2"/>
              </a:rPr>
              <a:t>..</a:t>
            </a:r>
            <a:endParaRPr lang="el-GR" sz="2400" dirty="0"/>
          </a:p>
        </p:txBody>
      </p:sp>
      <p:pic>
        <p:nvPicPr>
          <p:cNvPr id="9" name="Picture 2" descr="https://encrypted-tbn3.gstatic.com/images?q=tbn:ANd9GcRthvhUocxN4MT20Z5KBWmowTtp717weE6ntduujfW3OF46HCCw8A"/>
          <p:cNvPicPr>
            <a:picLocks noChangeAspect="1" noChangeArrowheads="1"/>
          </p:cNvPicPr>
          <p:nvPr/>
        </p:nvPicPr>
        <p:blipFill>
          <a:blip r:embed="rId3"/>
          <a:srcRect/>
          <a:stretch>
            <a:fillRect/>
          </a:stretch>
        </p:blipFill>
        <p:spPr bwMode="auto">
          <a:xfrm>
            <a:off x="928662" y="3786190"/>
            <a:ext cx="2466975" cy="1847851"/>
          </a:xfrm>
          <a:prstGeom prst="rect">
            <a:avLst/>
          </a:prstGeom>
          <a:noFill/>
        </p:spPr>
      </p:pic>
      <p:pic>
        <p:nvPicPr>
          <p:cNvPr id="10" name="Picture 4" descr="https://encrypted-tbn1.gstatic.com/images?q=tbn:ANd9GcR_lMUg8FwjNoAmcsEY3DUOWbzFiN9L5lxCSxGPuQheZVH7-jtp7Q"/>
          <p:cNvPicPr>
            <a:picLocks noChangeAspect="1" noChangeArrowheads="1"/>
          </p:cNvPicPr>
          <p:nvPr/>
        </p:nvPicPr>
        <p:blipFill>
          <a:blip r:embed="rId4"/>
          <a:srcRect/>
          <a:stretch>
            <a:fillRect/>
          </a:stretch>
        </p:blipFill>
        <p:spPr bwMode="auto">
          <a:xfrm>
            <a:off x="3714744" y="3643314"/>
            <a:ext cx="2143125" cy="2143125"/>
          </a:xfrm>
          <a:prstGeom prst="rect">
            <a:avLst/>
          </a:prstGeom>
          <a:noFill/>
        </p:spPr>
      </p:pic>
      <p:pic>
        <p:nvPicPr>
          <p:cNvPr id="11" name="Picture 2" descr="https://encrypted-tbn1.gstatic.com/images?q=tbn:ANd9GcSVC2yrEUWelTa1yqregpXFscVQMgu7i22STBSGvOF7s2IFSt9c"/>
          <p:cNvPicPr>
            <a:picLocks noChangeAspect="1" noChangeArrowheads="1"/>
          </p:cNvPicPr>
          <p:nvPr/>
        </p:nvPicPr>
        <p:blipFill>
          <a:blip r:embed="rId5"/>
          <a:srcRect/>
          <a:stretch>
            <a:fillRect/>
          </a:stretch>
        </p:blipFill>
        <p:spPr bwMode="auto">
          <a:xfrm>
            <a:off x="6143636" y="3786190"/>
            <a:ext cx="2466975" cy="1847851"/>
          </a:xfrm>
          <a:prstGeom prst="rect">
            <a:avLst/>
          </a:prstGeom>
          <a:noFill/>
        </p:spPr>
      </p:pic>
      <p:sp>
        <p:nvSpPr>
          <p:cNvPr id="12" name="TextBox 11"/>
          <p:cNvSpPr txBox="1"/>
          <p:nvPr/>
        </p:nvSpPr>
        <p:spPr>
          <a:xfrm>
            <a:off x="1187624" y="5786439"/>
            <a:ext cx="295210" cy="426535"/>
          </a:xfrm>
          <a:prstGeom prst="rect">
            <a:avLst/>
          </a:prstGeom>
        </p:spPr>
        <p:txBody>
          <a:bodyPr vert="horz" wrap="square" lIns="91440" tIns="45720" rIns="91440" bIns="45720" rtlCol="0" anchor="ctr">
            <a:normAutofit/>
          </a:bodyPr>
          <a:lstStyle/>
          <a:p>
            <a:r>
              <a:rPr lang="el-GR" sz="1600" dirty="0"/>
              <a:t>4</a:t>
            </a:r>
            <a:endParaRPr lang="en-US" sz="1600" dirty="0" smtClean="0"/>
          </a:p>
        </p:txBody>
      </p:sp>
      <p:sp>
        <p:nvSpPr>
          <p:cNvPr id="13" name="TextBox 12"/>
          <p:cNvSpPr txBox="1"/>
          <p:nvPr/>
        </p:nvSpPr>
        <p:spPr>
          <a:xfrm>
            <a:off x="3812327" y="5786437"/>
            <a:ext cx="295210" cy="426535"/>
          </a:xfrm>
          <a:prstGeom prst="rect">
            <a:avLst/>
          </a:prstGeom>
        </p:spPr>
        <p:txBody>
          <a:bodyPr vert="horz" wrap="square" lIns="91440" tIns="45720" rIns="91440" bIns="45720" rtlCol="0" anchor="ctr">
            <a:normAutofit/>
          </a:bodyPr>
          <a:lstStyle/>
          <a:p>
            <a:r>
              <a:rPr lang="el-GR" sz="1600" dirty="0" smtClean="0"/>
              <a:t>5</a:t>
            </a:r>
            <a:endParaRPr lang="en-US" sz="1600" dirty="0" smtClean="0"/>
          </a:p>
        </p:txBody>
      </p:sp>
      <p:sp>
        <p:nvSpPr>
          <p:cNvPr id="14" name="TextBox 13"/>
          <p:cNvSpPr txBox="1"/>
          <p:nvPr/>
        </p:nvSpPr>
        <p:spPr>
          <a:xfrm>
            <a:off x="6442124" y="5786436"/>
            <a:ext cx="295210" cy="426535"/>
          </a:xfrm>
          <a:prstGeom prst="rect">
            <a:avLst/>
          </a:prstGeom>
        </p:spPr>
        <p:txBody>
          <a:bodyPr vert="horz" wrap="square" lIns="91440" tIns="45720" rIns="91440" bIns="45720" rtlCol="0" anchor="ctr">
            <a:normAutofit/>
          </a:bodyPr>
          <a:lstStyle/>
          <a:p>
            <a:r>
              <a:rPr lang="en-US" sz="1600" dirty="0"/>
              <a:t>6</a:t>
            </a:r>
            <a:endParaRPr lang="en-US" sz="1600" dirty="0" smtClean="0"/>
          </a:p>
        </p:txBody>
      </p:sp>
    </p:spTree>
    <p:extLst>
      <p:ext uri="{BB962C8B-B14F-4D97-AF65-F5344CB8AC3E}">
        <p14:creationId xmlns:p14="http://schemas.microsoft.com/office/powerpoint/2010/main" val="2044987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fontScale="90000"/>
          </a:bodyPr>
          <a:lstStyle/>
          <a:p>
            <a:pPr lvl="0"/>
            <a:r>
              <a:rPr lang="el-GR" dirty="0"/>
              <a:t>Συνήθεις συστάσεις ζωικών/φυτικών </a:t>
            </a:r>
            <a:r>
              <a:rPr lang="el-GR" dirty="0" smtClean="0"/>
              <a:t>υπολειμμάτων</a:t>
            </a:r>
            <a:r>
              <a:rPr lang="en-US" dirty="0" smtClean="0"/>
              <a:t> (3/3</a:t>
            </a:r>
            <a:r>
              <a:rPr lang="en-US" dirty="0"/>
              <a:t>)</a:t>
            </a:r>
            <a:endParaRPr lang="el-GR" dirty="0"/>
          </a:p>
        </p:txBody>
      </p:sp>
      <p:sp>
        <p:nvSpPr>
          <p:cNvPr id="12" name="Rectangle 11"/>
          <p:cNvSpPr/>
          <p:nvPr/>
        </p:nvSpPr>
        <p:spPr>
          <a:xfrm>
            <a:off x="793523" y="1565462"/>
            <a:ext cx="7556954" cy="2616101"/>
          </a:xfrm>
          <a:prstGeom prst="rect">
            <a:avLst/>
          </a:prstGeom>
        </p:spPr>
        <p:txBody>
          <a:bodyPr wrap="square">
            <a:spAutoFit/>
          </a:bodyPr>
          <a:lstStyle/>
          <a:p>
            <a:r>
              <a:rPr lang="el-GR" sz="2800" u="sng" dirty="0"/>
              <a:t>Σπονδυλωτά</a:t>
            </a:r>
            <a:r>
              <a:rPr lang="el-GR" sz="2800" dirty="0"/>
              <a:t>: πτωχά κρυσταλλωμένος ανθρακικός </a:t>
            </a:r>
            <a:r>
              <a:rPr lang="el-GR" sz="2800" dirty="0" err="1"/>
              <a:t>υδροξυλαπατίτης</a:t>
            </a:r>
            <a:r>
              <a:rPr lang="el-GR" sz="2800" dirty="0"/>
              <a:t> (</a:t>
            </a:r>
            <a:r>
              <a:rPr lang="el-GR" sz="2800" dirty="0" err="1"/>
              <a:t>βιο</a:t>
            </a:r>
            <a:r>
              <a:rPr lang="el-GR" sz="2800" dirty="0"/>
              <a:t>-</a:t>
            </a:r>
            <a:r>
              <a:rPr lang="el-GR" sz="2800" dirty="0" err="1"/>
              <a:t>απατίτης</a:t>
            </a:r>
            <a:r>
              <a:rPr lang="el-GR" sz="2800" dirty="0"/>
              <a:t>)</a:t>
            </a:r>
          </a:p>
          <a:p>
            <a:pPr algn="ctr">
              <a:buNone/>
            </a:pPr>
            <a:r>
              <a:rPr lang="en-US" sz="2800" b="1" dirty="0"/>
              <a:t>Ca</a:t>
            </a:r>
            <a:r>
              <a:rPr lang="en-US" sz="2800" b="1" baseline="-25000" dirty="0"/>
              <a:t>10+(y-x)/2</a:t>
            </a:r>
            <a:r>
              <a:rPr lang="en-US" sz="2800" b="1" dirty="0"/>
              <a:t> (PO</a:t>
            </a:r>
            <a:r>
              <a:rPr lang="en-US" sz="2800" b="1" baseline="-25000" dirty="0"/>
              <a:t>4</a:t>
            </a:r>
            <a:r>
              <a:rPr lang="en-US" sz="2800" b="1" dirty="0"/>
              <a:t>)</a:t>
            </a:r>
            <a:r>
              <a:rPr lang="en-US" sz="2800" b="1" baseline="-25000" dirty="0"/>
              <a:t>6-x</a:t>
            </a:r>
            <a:r>
              <a:rPr lang="en-US" sz="2800" b="1" dirty="0"/>
              <a:t> (CO</a:t>
            </a:r>
            <a:r>
              <a:rPr lang="en-US" sz="2800" b="1" baseline="-25000" dirty="0"/>
              <a:t>3</a:t>
            </a:r>
            <a:r>
              <a:rPr lang="en-US" sz="2800" b="1" dirty="0"/>
              <a:t>)</a:t>
            </a:r>
            <a:r>
              <a:rPr lang="en-US" sz="2800" b="1" baseline="-25000" dirty="0"/>
              <a:t>x</a:t>
            </a:r>
            <a:r>
              <a:rPr lang="en-US" sz="2800" b="1" dirty="0"/>
              <a:t> </a:t>
            </a:r>
            <a:r>
              <a:rPr lang="en-US" sz="2800" b="1" dirty="0" smtClean="0"/>
              <a:t>OH</a:t>
            </a:r>
            <a:r>
              <a:rPr lang="en-US" sz="2800" b="1" baseline="-25000" dirty="0" smtClean="0"/>
              <a:t>2-y-z</a:t>
            </a:r>
            <a:r>
              <a:rPr lang="en-US" sz="2800" b="1" dirty="0" smtClean="0"/>
              <a:t> </a:t>
            </a:r>
            <a:r>
              <a:rPr lang="en-US" sz="2800" b="1" dirty="0"/>
              <a:t>(CO</a:t>
            </a:r>
            <a:r>
              <a:rPr lang="en-US" sz="2800" b="1" baseline="-25000" dirty="0"/>
              <a:t>3</a:t>
            </a:r>
            <a:r>
              <a:rPr lang="en-US" sz="2800" b="1" dirty="0"/>
              <a:t>)</a:t>
            </a:r>
            <a:r>
              <a:rPr lang="en-US" sz="2800" b="1" baseline="-25000" dirty="0"/>
              <a:t>y</a:t>
            </a:r>
            <a:r>
              <a:rPr lang="en-US" sz="2800" b="1" dirty="0"/>
              <a:t> </a:t>
            </a:r>
            <a:r>
              <a:rPr lang="en-US" sz="2800" b="1" dirty="0" err="1" smtClean="0"/>
              <a:t>X</a:t>
            </a:r>
            <a:r>
              <a:rPr lang="en-US" sz="2800" b="1" baseline="-25000" dirty="0" err="1" smtClean="0"/>
              <a:t>z</a:t>
            </a:r>
            <a:endParaRPr lang="en-US" sz="2800" b="1" baseline="-25000" dirty="0"/>
          </a:p>
          <a:p>
            <a:pPr algn="ctr">
              <a:buNone/>
            </a:pPr>
            <a:endParaRPr lang="en-US" sz="2400" dirty="0"/>
          </a:p>
          <a:p>
            <a:pPr algn="ctr">
              <a:buNone/>
            </a:pPr>
            <a:r>
              <a:rPr lang="el-GR" sz="2800" dirty="0"/>
              <a:t>όπου Χ:</a:t>
            </a:r>
            <a:r>
              <a:rPr lang="en-US" sz="2800" dirty="0" err="1"/>
              <a:t>Cl</a:t>
            </a:r>
            <a:r>
              <a:rPr lang="en-US" sz="2800" dirty="0"/>
              <a:t>, F</a:t>
            </a:r>
            <a:r>
              <a:rPr lang="en-GB" sz="2800" dirty="0"/>
              <a:t> </a:t>
            </a:r>
            <a:endParaRPr lang="el-GR" sz="2800" dirty="0"/>
          </a:p>
          <a:p>
            <a:pPr algn="ctr">
              <a:buNone/>
            </a:pPr>
            <a:r>
              <a:rPr lang="el-GR" sz="2800" dirty="0"/>
              <a:t>Διάλυση &amp; ανακρυστάλλωση </a:t>
            </a:r>
            <a:r>
              <a:rPr lang="el-GR" sz="2800" dirty="0" smtClean="0"/>
              <a:t>βιο-απατίτη</a:t>
            </a:r>
            <a:endParaRPr lang="en-US" sz="2800" dirty="0"/>
          </a:p>
        </p:txBody>
      </p:sp>
      <p:pic>
        <p:nvPicPr>
          <p:cNvPr id="13" name="Picture 4" descr="C:\Users\Arian\Pictures\opaltooth.jpg"/>
          <p:cNvPicPr>
            <a:picLocks noChangeAspect="1" noChangeArrowheads="1"/>
          </p:cNvPicPr>
          <p:nvPr/>
        </p:nvPicPr>
        <p:blipFill>
          <a:blip r:embed="rId3" cstate="print"/>
          <a:srcRect/>
          <a:stretch>
            <a:fillRect/>
          </a:stretch>
        </p:blipFill>
        <p:spPr bwMode="auto">
          <a:xfrm>
            <a:off x="405981" y="4344013"/>
            <a:ext cx="1220712" cy="1643087"/>
          </a:xfrm>
          <a:prstGeom prst="rect">
            <a:avLst/>
          </a:prstGeom>
          <a:noFill/>
        </p:spPr>
      </p:pic>
      <p:pic>
        <p:nvPicPr>
          <p:cNvPr id="14" name="Picture 6" descr="Picture1-om"/>
          <p:cNvPicPr>
            <a:picLocks noChangeAspect="1" noChangeArrowheads="1"/>
          </p:cNvPicPr>
          <p:nvPr/>
        </p:nvPicPr>
        <p:blipFill>
          <a:blip r:embed="rId4"/>
          <a:srcRect r="3433"/>
          <a:stretch>
            <a:fillRect/>
          </a:stretch>
        </p:blipFill>
        <p:spPr bwMode="auto">
          <a:xfrm>
            <a:off x="4120757" y="4370277"/>
            <a:ext cx="2500330" cy="1581091"/>
          </a:xfrm>
          <a:prstGeom prst="rect">
            <a:avLst/>
          </a:prstGeom>
          <a:noFill/>
          <a:ln w="9525">
            <a:noFill/>
            <a:miter lim="800000"/>
            <a:headEnd/>
            <a:tailEnd/>
          </a:ln>
        </p:spPr>
      </p:pic>
      <p:pic>
        <p:nvPicPr>
          <p:cNvPr id="15" name="Picture 5" descr="http://0.tqn.com/d/geology/1/7/3/e/1/dinosaur-bone.jpg"/>
          <p:cNvPicPr>
            <a:picLocks noChangeAspect="1" noChangeArrowheads="1"/>
          </p:cNvPicPr>
          <p:nvPr/>
        </p:nvPicPr>
        <p:blipFill>
          <a:blip r:embed="rId5" cstate="print"/>
          <a:srcRect/>
          <a:stretch>
            <a:fillRect/>
          </a:stretch>
        </p:blipFill>
        <p:spPr bwMode="auto">
          <a:xfrm>
            <a:off x="6692525" y="4344013"/>
            <a:ext cx="2000264" cy="1564206"/>
          </a:xfrm>
          <a:prstGeom prst="rect">
            <a:avLst/>
          </a:prstGeom>
          <a:noFill/>
        </p:spPr>
      </p:pic>
      <p:pic>
        <p:nvPicPr>
          <p:cNvPr id="16" name="Picture 7" descr="http://www.africadirect.com/media/catalog/product/cache/1/image/9df78eab33525d08d6e5fb8d27136e95/S/X/SX0114.jpg"/>
          <p:cNvPicPr>
            <a:picLocks noChangeAspect="1" noChangeArrowheads="1"/>
          </p:cNvPicPr>
          <p:nvPr/>
        </p:nvPicPr>
        <p:blipFill>
          <a:blip r:embed="rId6" cstate="print"/>
          <a:srcRect/>
          <a:stretch>
            <a:fillRect/>
          </a:stretch>
        </p:blipFill>
        <p:spPr bwMode="auto">
          <a:xfrm>
            <a:off x="1691865" y="4344013"/>
            <a:ext cx="2351894" cy="1622212"/>
          </a:xfrm>
          <a:prstGeom prst="rect">
            <a:avLst/>
          </a:prstGeom>
          <a:noFill/>
        </p:spPr>
      </p:pic>
      <p:sp>
        <p:nvSpPr>
          <p:cNvPr id="9" name="TextBox 8"/>
          <p:cNvSpPr txBox="1"/>
          <p:nvPr/>
        </p:nvSpPr>
        <p:spPr>
          <a:xfrm>
            <a:off x="8254752" y="5863937"/>
            <a:ext cx="432048" cy="426535"/>
          </a:xfrm>
          <a:prstGeom prst="rect">
            <a:avLst/>
          </a:prstGeom>
        </p:spPr>
        <p:txBody>
          <a:bodyPr vert="horz" wrap="square" lIns="91440" tIns="45720" rIns="91440" bIns="45720" rtlCol="0" anchor="ctr">
            <a:normAutofit/>
          </a:bodyPr>
          <a:lstStyle/>
          <a:p>
            <a:r>
              <a:rPr lang="en-US" sz="1600" dirty="0" smtClean="0"/>
              <a:t>10</a:t>
            </a:r>
            <a:endParaRPr lang="en-US" sz="1600" dirty="0" smtClean="0"/>
          </a:p>
        </p:txBody>
      </p:sp>
      <p:sp>
        <p:nvSpPr>
          <p:cNvPr id="10" name="TextBox 9"/>
          <p:cNvSpPr txBox="1"/>
          <p:nvPr/>
        </p:nvSpPr>
        <p:spPr>
          <a:xfrm>
            <a:off x="1627290" y="5863937"/>
            <a:ext cx="295210" cy="426535"/>
          </a:xfrm>
          <a:prstGeom prst="rect">
            <a:avLst/>
          </a:prstGeom>
        </p:spPr>
        <p:txBody>
          <a:bodyPr vert="horz" wrap="square" lIns="91440" tIns="45720" rIns="91440" bIns="45720" rtlCol="0" anchor="ctr">
            <a:normAutofit/>
          </a:bodyPr>
          <a:lstStyle/>
          <a:p>
            <a:r>
              <a:rPr lang="en-US" sz="1600" dirty="0"/>
              <a:t>7</a:t>
            </a:r>
            <a:endParaRPr lang="en-US" sz="1600" dirty="0" smtClean="0"/>
          </a:p>
        </p:txBody>
      </p:sp>
      <p:sp>
        <p:nvSpPr>
          <p:cNvPr id="11" name="TextBox 10"/>
          <p:cNvSpPr txBox="1"/>
          <p:nvPr/>
        </p:nvSpPr>
        <p:spPr>
          <a:xfrm>
            <a:off x="3533171" y="5863937"/>
            <a:ext cx="295210" cy="426535"/>
          </a:xfrm>
          <a:prstGeom prst="rect">
            <a:avLst/>
          </a:prstGeom>
        </p:spPr>
        <p:txBody>
          <a:bodyPr vert="horz" wrap="square" lIns="91440" tIns="45720" rIns="91440" bIns="45720" rtlCol="0" anchor="ctr">
            <a:normAutofit/>
          </a:bodyPr>
          <a:lstStyle/>
          <a:p>
            <a:r>
              <a:rPr lang="en-US" sz="1600" dirty="0"/>
              <a:t>8</a:t>
            </a:r>
            <a:endParaRPr lang="en-US" sz="1600" dirty="0" smtClean="0"/>
          </a:p>
        </p:txBody>
      </p:sp>
      <p:sp>
        <p:nvSpPr>
          <p:cNvPr id="17" name="TextBox 16"/>
          <p:cNvSpPr txBox="1"/>
          <p:nvPr/>
        </p:nvSpPr>
        <p:spPr>
          <a:xfrm>
            <a:off x="6325877" y="5863937"/>
            <a:ext cx="295210" cy="426535"/>
          </a:xfrm>
          <a:prstGeom prst="rect">
            <a:avLst/>
          </a:prstGeom>
        </p:spPr>
        <p:txBody>
          <a:bodyPr vert="horz" wrap="square" lIns="91440" tIns="45720" rIns="91440" bIns="45720" rtlCol="0" anchor="ctr">
            <a:normAutofit/>
          </a:bodyPr>
          <a:lstStyle/>
          <a:p>
            <a:r>
              <a:rPr lang="en-US" sz="1600" dirty="0" smtClean="0"/>
              <a:t>9</a:t>
            </a:r>
            <a:endParaRPr lang="en-US" sz="1600" dirty="0" smtClean="0"/>
          </a:p>
        </p:txBody>
      </p:sp>
    </p:spTree>
    <p:extLst>
      <p:ext uri="{BB962C8B-B14F-4D97-AF65-F5344CB8AC3E}">
        <p14:creationId xmlns:p14="http://schemas.microsoft.com/office/powerpoint/2010/main" val="2603271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lstStyle/>
          <a:p>
            <a:r>
              <a:rPr lang="el-GR" dirty="0" smtClean="0"/>
              <a:t>Οστά-δόντια</a:t>
            </a:r>
            <a:endParaRPr lang="el-GR" dirty="0"/>
          </a:p>
        </p:txBody>
      </p:sp>
      <p:sp>
        <p:nvSpPr>
          <p:cNvPr id="29" name="Rectangle 3"/>
          <p:cNvSpPr txBox="1">
            <a:spLocks noChangeArrowheads="1"/>
          </p:cNvSpPr>
          <p:nvPr/>
        </p:nvSpPr>
        <p:spPr>
          <a:xfrm>
            <a:off x="685800" y="1447800"/>
            <a:ext cx="7848600" cy="4648200"/>
          </a:xfrm>
          <a:prstGeom prst="rect">
            <a:avLst/>
          </a:prstGeom>
          <a:ln w="19050">
            <a:solidFill>
              <a:schemeClr val="tx1"/>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l-GR" dirty="0" smtClean="0"/>
          </a:p>
          <a:p>
            <a:r>
              <a:rPr lang="el-GR" sz="3100" b="1" dirty="0" smtClean="0"/>
              <a:t>Οστό</a:t>
            </a:r>
          </a:p>
          <a:p>
            <a:endParaRPr lang="el-GR" sz="3100" b="1" dirty="0" smtClean="0"/>
          </a:p>
          <a:p>
            <a:endParaRPr lang="el-GR" dirty="0" smtClean="0"/>
          </a:p>
          <a:p>
            <a:r>
              <a:rPr lang="el-GR" sz="3100" b="1" dirty="0" smtClean="0"/>
              <a:t>Αδαμαντίνη</a:t>
            </a:r>
          </a:p>
          <a:p>
            <a:endParaRPr lang="el-GR" sz="3100" b="1" dirty="0" smtClean="0"/>
          </a:p>
          <a:p>
            <a:r>
              <a:rPr lang="el-GR" dirty="0" smtClean="0"/>
              <a:t> </a:t>
            </a:r>
            <a:r>
              <a:rPr lang="el-GR" sz="3100" b="1" dirty="0" smtClean="0"/>
              <a:t>Οδοντίνη</a:t>
            </a:r>
          </a:p>
          <a:p>
            <a:endParaRPr lang="en-GB" b="1" dirty="0"/>
          </a:p>
        </p:txBody>
      </p:sp>
      <p:sp>
        <p:nvSpPr>
          <p:cNvPr id="30" name="Line 4"/>
          <p:cNvSpPr>
            <a:spLocks noChangeShapeType="1"/>
          </p:cNvSpPr>
          <p:nvPr/>
        </p:nvSpPr>
        <p:spPr bwMode="auto">
          <a:xfrm flipV="1">
            <a:off x="2133600" y="1981200"/>
            <a:ext cx="762000" cy="304800"/>
          </a:xfrm>
          <a:prstGeom prst="line">
            <a:avLst/>
          </a:prstGeom>
          <a:noFill/>
          <a:ln w="12700">
            <a:solidFill>
              <a:schemeClr val="tx1"/>
            </a:solidFill>
            <a:round/>
            <a:headEnd/>
            <a:tailEnd type="triangle" w="med" len="med"/>
          </a:ln>
          <a:effectLst/>
        </p:spPr>
        <p:txBody>
          <a:bodyPr/>
          <a:lstStyle/>
          <a:p>
            <a:endParaRPr lang="el-GR"/>
          </a:p>
        </p:txBody>
      </p:sp>
      <p:sp>
        <p:nvSpPr>
          <p:cNvPr id="31" name="Line 5"/>
          <p:cNvSpPr>
            <a:spLocks noChangeShapeType="1"/>
          </p:cNvSpPr>
          <p:nvPr/>
        </p:nvSpPr>
        <p:spPr bwMode="auto">
          <a:xfrm>
            <a:off x="2133600" y="2514600"/>
            <a:ext cx="685800" cy="381000"/>
          </a:xfrm>
          <a:prstGeom prst="line">
            <a:avLst/>
          </a:prstGeom>
          <a:noFill/>
          <a:ln w="19050">
            <a:solidFill>
              <a:schemeClr val="tx1"/>
            </a:solidFill>
            <a:round/>
            <a:headEnd/>
            <a:tailEnd type="triangle" w="med" len="med"/>
          </a:ln>
          <a:effectLst/>
        </p:spPr>
        <p:txBody>
          <a:bodyPr/>
          <a:lstStyle/>
          <a:p>
            <a:endParaRPr lang="el-GR"/>
          </a:p>
        </p:txBody>
      </p:sp>
      <p:sp>
        <p:nvSpPr>
          <p:cNvPr id="32" name="Text Box 6"/>
          <p:cNvSpPr txBox="1">
            <a:spLocks noChangeArrowheads="1"/>
          </p:cNvSpPr>
          <p:nvPr/>
        </p:nvSpPr>
        <p:spPr bwMode="auto">
          <a:xfrm>
            <a:off x="2895600" y="1676400"/>
            <a:ext cx="2133600" cy="400110"/>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2000" u="sng"/>
              <a:t>20-25 % οργανικά </a:t>
            </a:r>
            <a:endParaRPr lang="en-GB" sz="2000" u="sng"/>
          </a:p>
        </p:txBody>
      </p:sp>
      <p:sp>
        <p:nvSpPr>
          <p:cNvPr id="33" name="Text Box 7"/>
          <p:cNvSpPr txBox="1">
            <a:spLocks noChangeArrowheads="1"/>
          </p:cNvSpPr>
          <p:nvPr/>
        </p:nvSpPr>
        <p:spPr bwMode="auto">
          <a:xfrm>
            <a:off x="2819400" y="2727325"/>
            <a:ext cx="1845633" cy="400110"/>
          </a:xfrm>
          <a:prstGeom prst="rect">
            <a:avLst/>
          </a:prstGeom>
          <a:noFill/>
          <a:ln w="9525">
            <a:noFill/>
            <a:miter lim="800000"/>
            <a:headEnd/>
            <a:tailEnd/>
          </a:ln>
          <a:effectLst/>
        </p:spPr>
        <p:txBody>
          <a:bodyPr wrap="none">
            <a:spAutoFit/>
          </a:bodyPr>
          <a:lstStyle/>
          <a:p>
            <a:pPr>
              <a:lnSpc>
                <a:spcPct val="100000"/>
              </a:lnSpc>
              <a:buFontTx/>
              <a:buNone/>
            </a:pPr>
            <a:r>
              <a:rPr lang="el-GR" sz="2000" u="sng"/>
              <a:t>70 % ανόργανα</a:t>
            </a:r>
            <a:r>
              <a:rPr lang="el-GR" sz="2000"/>
              <a:t> </a:t>
            </a:r>
            <a:endParaRPr lang="en-GB" sz="2000"/>
          </a:p>
        </p:txBody>
      </p:sp>
      <p:sp>
        <p:nvSpPr>
          <p:cNvPr id="34" name="Line 8"/>
          <p:cNvSpPr>
            <a:spLocks noChangeShapeType="1"/>
          </p:cNvSpPr>
          <p:nvPr/>
        </p:nvSpPr>
        <p:spPr bwMode="auto">
          <a:xfrm flipV="1">
            <a:off x="4800600" y="1600200"/>
            <a:ext cx="381000" cy="228600"/>
          </a:xfrm>
          <a:prstGeom prst="line">
            <a:avLst/>
          </a:prstGeom>
          <a:noFill/>
          <a:ln w="9525">
            <a:solidFill>
              <a:schemeClr val="tx1"/>
            </a:solidFill>
            <a:round/>
            <a:headEnd/>
            <a:tailEnd type="triangle" w="med" len="med"/>
          </a:ln>
          <a:effectLst/>
        </p:spPr>
        <p:txBody>
          <a:bodyPr/>
          <a:lstStyle/>
          <a:p>
            <a:endParaRPr lang="el-GR"/>
          </a:p>
        </p:txBody>
      </p:sp>
      <p:sp>
        <p:nvSpPr>
          <p:cNvPr id="35" name="Line 9"/>
          <p:cNvSpPr>
            <a:spLocks noChangeShapeType="1"/>
          </p:cNvSpPr>
          <p:nvPr/>
        </p:nvSpPr>
        <p:spPr bwMode="auto">
          <a:xfrm>
            <a:off x="4800600" y="2057400"/>
            <a:ext cx="381000" cy="228600"/>
          </a:xfrm>
          <a:prstGeom prst="line">
            <a:avLst/>
          </a:prstGeom>
          <a:noFill/>
          <a:ln w="9525">
            <a:solidFill>
              <a:schemeClr val="tx1"/>
            </a:solidFill>
            <a:round/>
            <a:headEnd/>
            <a:tailEnd type="triangle" w="med" len="med"/>
          </a:ln>
          <a:effectLst/>
        </p:spPr>
        <p:txBody>
          <a:bodyPr/>
          <a:lstStyle/>
          <a:p>
            <a:endParaRPr lang="el-GR"/>
          </a:p>
        </p:txBody>
      </p:sp>
      <p:sp>
        <p:nvSpPr>
          <p:cNvPr id="36" name="Line 10"/>
          <p:cNvSpPr>
            <a:spLocks noChangeShapeType="1"/>
          </p:cNvSpPr>
          <p:nvPr/>
        </p:nvSpPr>
        <p:spPr bwMode="auto">
          <a:xfrm>
            <a:off x="4953000" y="2895600"/>
            <a:ext cx="457200" cy="0"/>
          </a:xfrm>
          <a:prstGeom prst="line">
            <a:avLst/>
          </a:prstGeom>
          <a:noFill/>
          <a:ln w="9525">
            <a:solidFill>
              <a:schemeClr val="tx1"/>
            </a:solidFill>
            <a:round/>
            <a:headEnd/>
            <a:tailEnd type="triangle" w="med" len="med"/>
          </a:ln>
          <a:effectLst/>
        </p:spPr>
        <p:txBody>
          <a:bodyPr/>
          <a:lstStyle/>
          <a:p>
            <a:endParaRPr lang="el-GR"/>
          </a:p>
        </p:txBody>
      </p:sp>
      <p:sp>
        <p:nvSpPr>
          <p:cNvPr id="37" name="Text Box 11"/>
          <p:cNvSpPr txBox="1">
            <a:spLocks noChangeArrowheads="1"/>
          </p:cNvSpPr>
          <p:nvPr/>
        </p:nvSpPr>
        <p:spPr bwMode="auto">
          <a:xfrm>
            <a:off x="5181600" y="1524000"/>
            <a:ext cx="3352800" cy="396875"/>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2000" i="1"/>
              <a:t>90 % κολλαγόνες πρωτεϊνες</a:t>
            </a:r>
            <a:endParaRPr lang="en-GB" sz="2000" i="1"/>
          </a:p>
        </p:txBody>
      </p:sp>
      <p:sp>
        <p:nvSpPr>
          <p:cNvPr id="38" name="Text Box 12"/>
          <p:cNvSpPr txBox="1">
            <a:spLocks noChangeArrowheads="1"/>
          </p:cNvSpPr>
          <p:nvPr/>
        </p:nvSpPr>
        <p:spPr bwMode="auto">
          <a:xfrm>
            <a:off x="5105400" y="1979613"/>
            <a:ext cx="3571875" cy="519112"/>
          </a:xfrm>
          <a:prstGeom prst="rect">
            <a:avLst/>
          </a:prstGeom>
          <a:noFill/>
          <a:ln w="9525">
            <a:noFill/>
            <a:miter lim="800000"/>
            <a:headEnd/>
            <a:tailEnd/>
          </a:ln>
          <a:effectLst/>
        </p:spPr>
        <p:txBody>
          <a:bodyPr>
            <a:spAutoFit/>
          </a:bodyPr>
          <a:lstStyle/>
          <a:p>
            <a:pPr>
              <a:lnSpc>
                <a:spcPct val="100000"/>
              </a:lnSpc>
              <a:buFontTx/>
              <a:buNone/>
            </a:pPr>
            <a:r>
              <a:rPr lang="el-GR" sz="2000" i="1" dirty="0"/>
              <a:t>15 μη</a:t>
            </a:r>
            <a:r>
              <a:rPr lang="el-GR" sz="2800" b="1" i="1" dirty="0"/>
              <a:t> </a:t>
            </a:r>
            <a:r>
              <a:rPr lang="el-GR" sz="2000" i="1" dirty="0"/>
              <a:t>κολλαγόνες πρωτεϊνες</a:t>
            </a:r>
            <a:endParaRPr lang="en-GB" sz="2000" i="1" dirty="0"/>
          </a:p>
        </p:txBody>
      </p:sp>
      <p:sp>
        <p:nvSpPr>
          <p:cNvPr id="39" name="Text Box 13"/>
          <p:cNvSpPr txBox="1">
            <a:spLocks noChangeArrowheads="1"/>
          </p:cNvSpPr>
          <p:nvPr/>
        </p:nvSpPr>
        <p:spPr bwMode="auto">
          <a:xfrm>
            <a:off x="5394325" y="2590800"/>
            <a:ext cx="2911475" cy="707886"/>
          </a:xfrm>
          <a:prstGeom prst="rect">
            <a:avLst/>
          </a:prstGeom>
          <a:noFill/>
          <a:ln w="9525">
            <a:noFill/>
            <a:miter lim="800000"/>
            <a:headEnd/>
            <a:tailEnd/>
          </a:ln>
          <a:effectLst/>
        </p:spPr>
        <p:txBody>
          <a:bodyPr>
            <a:spAutoFit/>
          </a:bodyPr>
          <a:lstStyle/>
          <a:p>
            <a:pPr>
              <a:lnSpc>
                <a:spcPct val="100000"/>
              </a:lnSpc>
              <a:buFontTx/>
              <a:buNone/>
            </a:pPr>
            <a:r>
              <a:rPr lang="el-GR" sz="2000" i="1" dirty="0"/>
              <a:t>Πτωχά κρυσταλλωμένος</a:t>
            </a:r>
          </a:p>
          <a:p>
            <a:pPr>
              <a:lnSpc>
                <a:spcPct val="100000"/>
              </a:lnSpc>
              <a:buFontTx/>
              <a:buNone/>
            </a:pPr>
            <a:r>
              <a:rPr lang="el-GR" sz="2000" i="1" dirty="0"/>
              <a:t>Υδροξυλαπατίτης</a:t>
            </a:r>
            <a:endParaRPr lang="en-GB" dirty="0"/>
          </a:p>
        </p:txBody>
      </p:sp>
      <p:sp>
        <p:nvSpPr>
          <p:cNvPr id="40" name="Line 14"/>
          <p:cNvSpPr>
            <a:spLocks noChangeShapeType="1"/>
          </p:cNvSpPr>
          <p:nvPr/>
        </p:nvSpPr>
        <p:spPr bwMode="auto">
          <a:xfrm flipV="1">
            <a:off x="3048000" y="4953000"/>
            <a:ext cx="457200" cy="304800"/>
          </a:xfrm>
          <a:prstGeom prst="line">
            <a:avLst/>
          </a:prstGeom>
          <a:noFill/>
          <a:ln w="19050">
            <a:solidFill>
              <a:schemeClr val="tx1"/>
            </a:solidFill>
            <a:round/>
            <a:headEnd/>
            <a:tailEnd type="triangle" w="med" len="med"/>
          </a:ln>
          <a:effectLst/>
        </p:spPr>
        <p:txBody>
          <a:bodyPr/>
          <a:lstStyle/>
          <a:p>
            <a:endParaRPr lang="el-GR"/>
          </a:p>
        </p:txBody>
      </p:sp>
      <p:sp>
        <p:nvSpPr>
          <p:cNvPr id="41" name="Line 15"/>
          <p:cNvSpPr>
            <a:spLocks noChangeShapeType="1"/>
          </p:cNvSpPr>
          <p:nvPr/>
        </p:nvSpPr>
        <p:spPr bwMode="auto">
          <a:xfrm>
            <a:off x="3124200" y="5410200"/>
            <a:ext cx="381000" cy="304800"/>
          </a:xfrm>
          <a:prstGeom prst="line">
            <a:avLst/>
          </a:prstGeom>
          <a:noFill/>
          <a:ln w="19050">
            <a:solidFill>
              <a:schemeClr val="tx1"/>
            </a:solidFill>
            <a:round/>
            <a:headEnd/>
            <a:tailEnd type="triangle" w="med" len="med"/>
          </a:ln>
          <a:effectLst/>
        </p:spPr>
        <p:txBody>
          <a:bodyPr/>
          <a:lstStyle/>
          <a:p>
            <a:endParaRPr lang="el-GR"/>
          </a:p>
        </p:txBody>
      </p:sp>
      <p:sp>
        <p:nvSpPr>
          <p:cNvPr id="42" name="Text Box 16"/>
          <p:cNvSpPr txBox="1">
            <a:spLocks noChangeArrowheads="1"/>
          </p:cNvSpPr>
          <p:nvPr/>
        </p:nvSpPr>
        <p:spPr bwMode="auto">
          <a:xfrm>
            <a:off x="4038600" y="3429000"/>
            <a:ext cx="2895600" cy="396875"/>
          </a:xfrm>
          <a:prstGeom prst="rect">
            <a:avLst/>
          </a:prstGeom>
          <a:noFill/>
          <a:ln w="9525">
            <a:noFill/>
            <a:miter lim="800000"/>
            <a:headEnd/>
            <a:tailEnd/>
          </a:ln>
          <a:effectLst/>
        </p:spPr>
        <p:txBody>
          <a:bodyPr>
            <a:spAutoFit/>
          </a:bodyPr>
          <a:lstStyle/>
          <a:p>
            <a:pPr>
              <a:lnSpc>
                <a:spcPct val="100000"/>
              </a:lnSpc>
              <a:spcBef>
                <a:spcPct val="50000"/>
              </a:spcBef>
              <a:buFontTx/>
              <a:buNone/>
            </a:pPr>
            <a:r>
              <a:rPr lang="en-US" sz="2000" u="sng" dirty="0"/>
              <a:t>97%</a:t>
            </a:r>
            <a:r>
              <a:rPr lang="en-US" sz="2000" dirty="0"/>
              <a:t> </a:t>
            </a:r>
            <a:r>
              <a:rPr lang="el-GR" sz="2000" dirty="0"/>
              <a:t>Υδροξυλαπατίτης</a:t>
            </a:r>
            <a:endParaRPr lang="en-GB" sz="2000" dirty="0"/>
          </a:p>
        </p:txBody>
      </p:sp>
      <p:sp>
        <p:nvSpPr>
          <p:cNvPr id="43" name="Line 17"/>
          <p:cNvSpPr>
            <a:spLocks noChangeShapeType="1"/>
          </p:cNvSpPr>
          <p:nvPr/>
        </p:nvSpPr>
        <p:spPr bwMode="auto">
          <a:xfrm flipV="1">
            <a:off x="3429000" y="3733800"/>
            <a:ext cx="609600" cy="304800"/>
          </a:xfrm>
          <a:prstGeom prst="line">
            <a:avLst/>
          </a:prstGeom>
          <a:noFill/>
          <a:ln w="12700">
            <a:solidFill>
              <a:schemeClr val="tx1"/>
            </a:solidFill>
            <a:round/>
            <a:headEnd/>
            <a:tailEnd type="triangle" w="med" len="med"/>
          </a:ln>
          <a:effectLst/>
        </p:spPr>
        <p:txBody>
          <a:bodyPr/>
          <a:lstStyle/>
          <a:p>
            <a:endParaRPr lang="el-GR"/>
          </a:p>
        </p:txBody>
      </p:sp>
      <p:sp>
        <p:nvSpPr>
          <p:cNvPr id="44" name="Line 18"/>
          <p:cNvSpPr>
            <a:spLocks noChangeShapeType="1"/>
          </p:cNvSpPr>
          <p:nvPr/>
        </p:nvSpPr>
        <p:spPr bwMode="auto">
          <a:xfrm>
            <a:off x="3429000" y="4114800"/>
            <a:ext cx="609600" cy="304800"/>
          </a:xfrm>
          <a:prstGeom prst="line">
            <a:avLst/>
          </a:prstGeom>
          <a:noFill/>
          <a:ln w="19050">
            <a:solidFill>
              <a:schemeClr val="tx1"/>
            </a:solidFill>
            <a:round/>
            <a:headEnd/>
            <a:tailEnd type="triangle" w="med" len="med"/>
          </a:ln>
          <a:effectLst/>
        </p:spPr>
        <p:txBody>
          <a:bodyPr/>
          <a:lstStyle/>
          <a:p>
            <a:endParaRPr lang="el-GR"/>
          </a:p>
        </p:txBody>
      </p:sp>
      <p:sp>
        <p:nvSpPr>
          <p:cNvPr id="45" name="Text Box 19"/>
          <p:cNvSpPr txBox="1">
            <a:spLocks noChangeArrowheads="1"/>
          </p:cNvSpPr>
          <p:nvPr/>
        </p:nvSpPr>
        <p:spPr bwMode="auto">
          <a:xfrm>
            <a:off x="3962400" y="4267200"/>
            <a:ext cx="1676400" cy="396875"/>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2000" u="sng"/>
              <a:t>1%</a:t>
            </a:r>
            <a:r>
              <a:rPr lang="el-GR" sz="2000"/>
              <a:t> οργανικά</a:t>
            </a:r>
            <a:endParaRPr lang="en-GB" sz="2800" b="1"/>
          </a:p>
        </p:txBody>
      </p:sp>
      <p:sp>
        <p:nvSpPr>
          <p:cNvPr id="46" name="Text Box 20"/>
          <p:cNvSpPr txBox="1">
            <a:spLocks noChangeArrowheads="1"/>
          </p:cNvSpPr>
          <p:nvPr/>
        </p:nvSpPr>
        <p:spPr bwMode="auto">
          <a:xfrm>
            <a:off x="3505200" y="4795838"/>
            <a:ext cx="2885149" cy="400110"/>
          </a:xfrm>
          <a:prstGeom prst="rect">
            <a:avLst/>
          </a:prstGeom>
          <a:noFill/>
          <a:ln w="9525">
            <a:noFill/>
            <a:miter lim="800000"/>
            <a:headEnd/>
            <a:tailEnd/>
          </a:ln>
          <a:effectLst/>
        </p:spPr>
        <p:txBody>
          <a:bodyPr wrap="none">
            <a:spAutoFit/>
          </a:bodyPr>
          <a:lstStyle/>
          <a:p>
            <a:pPr>
              <a:lnSpc>
                <a:spcPct val="100000"/>
              </a:lnSpc>
              <a:spcBef>
                <a:spcPct val="50000"/>
              </a:spcBef>
              <a:buFontTx/>
              <a:buNone/>
            </a:pPr>
            <a:r>
              <a:rPr lang="el-GR" sz="2000" u="sng"/>
              <a:t>70-75 </a:t>
            </a:r>
            <a:r>
              <a:rPr lang="en-US" sz="2000" u="sng"/>
              <a:t>%</a:t>
            </a:r>
            <a:r>
              <a:rPr lang="en-US" sz="2000"/>
              <a:t> </a:t>
            </a:r>
            <a:r>
              <a:rPr lang="el-GR" sz="2000"/>
              <a:t>Υδροξυλαπατίτης</a:t>
            </a:r>
            <a:endParaRPr lang="en-GB" sz="2800" b="1"/>
          </a:p>
        </p:txBody>
      </p:sp>
      <p:sp>
        <p:nvSpPr>
          <p:cNvPr id="47" name="Text Box 21"/>
          <p:cNvSpPr txBox="1">
            <a:spLocks noChangeArrowheads="1"/>
          </p:cNvSpPr>
          <p:nvPr/>
        </p:nvSpPr>
        <p:spPr bwMode="auto">
          <a:xfrm>
            <a:off x="3497263" y="5618163"/>
            <a:ext cx="1705916" cy="400110"/>
          </a:xfrm>
          <a:prstGeom prst="rect">
            <a:avLst/>
          </a:prstGeom>
          <a:noFill/>
          <a:ln w="9525">
            <a:noFill/>
            <a:miter lim="800000"/>
            <a:headEnd/>
            <a:tailEnd/>
          </a:ln>
          <a:effectLst/>
        </p:spPr>
        <p:txBody>
          <a:bodyPr wrap="none">
            <a:spAutoFit/>
          </a:bodyPr>
          <a:lstStyle/>
          <a:p>
            <a:pPr>
              <a:lnSpc>
                <a:spcPct val="100000"/>
              </a:lnSpc>
              <a:buFontTx/>
              <a:buNone/>
            </a:pPr>
            <a:r>
              <a:rPr lang="el-GR" sz="2000" u="sng"/>
              <a:t>20 %</a:t>
            </a:r>
            <a:r>
              <a:rPr lang="el-GR" sz="2000"/>
              <a:t> οργανικά</a:t>
            </a:r>
            <a:endParaRPr lang="en-GB" sz="2000"/>
          </a:p>
        </p:txBody>
      </p:sp>
      <p:sp>
        <p:nvSpPr>
          <p:cNvPr id="48" name="Line 23"/>
          <p:cNvSpPr>
            <a:spLocks noChangeShapeType="1"/>
          </p:cNvSpPr>
          <p:nvPr/>
        </p:nvSpPr>
        <p:spPr bwMode="auto">
          <a:xfrm>
            <a:off x="2057400" y="2362200"/>
            <a:ext cx="914400" cy="152400"/>
          </a:xfrm>
          <a:prstGeom prst="line">
            <a:avLst/>
          </a:prstGeom>
          <a:noFill/>
          <a:ln w="9525">
            <a:solidFill>
              <a:schemeClr val="tx1"/>
            </a:solidFill>
            <a:round/>
            <a:headEnd/>
            <a:tailEnd type="triangle" w="med" len="med"/>
          </a:ln>
          <a:effectLst/>
        </p:spPr>
        <p:txBody>
          <a:bodyPr/>
          <a:lstStyle/>
          <a:p>
            <a:endParaRPr lang="el-GR"/>
          </a:p>
        </p:txBody>
      </p:sp>
      <p:sp>
        <p:nvSpPr>
          <p:cNvPr id="49" name="Text Box 24"/>
          <p:cNvSpPr txBox="1">
            <a:spLocks noChangeArrowheads="1"/>
          </p:cNvSpPr>
          <p:nvPr/>
        </p:nvSpPr>
        <p:spPr bwMode="auto">
          <a:xfrm>
            <a:off x="3124200" y="2362200"/>
            <a:ext cx="1295400" cy="366713"/>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1800" u="sng"/>
              <a:t>9 % νερό</a:t>
            </a:r>
            <a:endParaRPr lang="en-GB" sz="1800" u="sng"/>
          </a:p>
        </p:txBody>
      </p:sp>
      <p:sp>
        <p:nvSpPr>
          <p:cNvPr id="50" name="Line 25"/>
          <p:cNvSpPr>
            <a:spLocks noChangeShapeType="1"/>
          </p:cNvSpPr>
          <p:nvPr/>
        </p:nvSpPr>
        <p:spPr bwMode="auto">
          <a:xfrm>
            <a:off x="3048000" y="5334000"/>
            <a:ext cx="685800" cy="0"/>
          </a:xfrm>
          <a:prstGeom prst="line">
            <a:avLst/>
          </a:prstGeom>
          <a:noFill/>
          <a:ln w="9525">
            <a:solidFill>
              <a:schemeClr val="tx1"/>
            </a:solidFill>
            <a:round/>
            <a:headEnd/>
            <a:tailEnd type="triangle" w="med" len="med"/>
          </a:ln>
          <a:effectLst/>
        </p:spPr>
        <p:txBody>
          <a:bodyPr/>
          <a:lstStyle/>
          <a:p>
            <a:endParaRPr lang="el-GR"/>
          </a:p>
        </p:txBody>
      </p:sp>
      <p:sp>
        <p:nvSpPr>
          <p:cNvPr id="51" name="Text Box 26"/>
          <p:cNvSpPr txBox="1">
            <a:spLocks noChangeArrowheads="1"/>
          </p:cNvSpPr>
          <p:nvPr/>
        </p:nvSpPr>
        <p:spPr bwMode="auto">
          <a:xfrm>
            <a:off x="3810000" y="5181600"/>
            <a:ext cx="1905000" cy="366713"/>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1800" u="sng"/>
              <a:t>4-12 % νερό</a:t>
            </a:r>
            <a:endParaRPr lang="en-GB" sz="1800" u="sng"/>
          </a:p>
        </p:txBody>
      </p:sp>
      <p:sp>
        <p:nvSpPr>
          <p:cNvPr id="52" name="Line 27"/>
          <p:cNvSpPr>
            <a:spLocks noChangeShapeType="1"/>
          </p:cNvSpPr>
          <p:nvPr/>
        </p:nvSpPr>
        <p:spPr bwMode="auto">
          <a:xfrm flipV="1">
            <a:off x="3429000" y="4038600"/>
            <a:ext cx="838200" cy="76200"/>
          </a:xfrm>
          <a:prstGeom prst="line">
            <a:avLst/>
          </a:prstGeom>
          <a:noFill/>
          <a:ln w="9525">
            <a:solidFill>
              <a:schemeClr val="tx1"/>
            </a:solidFill>
            <a:round/>
            <a:headEnd/>
            <a:tailEnd type="triangle" w="med" len="med"/>
          </a:ln>
          <a:effectLst/>
        </p:spPr>
        <p:txBody>
          <a:bodyPr/>
          <a:lstStyle/>
          <a:p>
            <a:endParaRPr lang="el-GR"/>
          </a:p>
        </p:txBody>
      </p:sp>
      <p:sp>
        <p:nvSpPr>
          <p:cNvPr id="53" name="Text Box 28"/>
          <p:cNvSpPr txBox="1">
            <a:spLocks noChangeArrowheads="1"/>
          </p:cNvSpPr>
          <p:nvPr/>
        </p:nvSpPr>
        <p:spPr bwMode="auto">
          <a:xfrm>
            <a:off x="4343400" y="3886200"/>
            <a:ext cx="1295400" cy="366713"/>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1800" u="sng"/>
              <a:t>2 % νερό</a:t>
            </a:r>
            <a:endParaRPr lang="en-GB" sz="1800" u="sng"/>
          </a:p>
        </p:txBody>
      </p:sp>
    </p:spTree>
    <p:extLst>
      <p:ext uri="{BB962C8B-B14F-4D97-AF65-F5344CB8AC3E}">
        <p14:creationId xmlns:p14="http://schemas.microsoft.com/office/powerpoint/2010/main" val="1200553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a:bodyPr>
          <a:lstStyle/>
          <a:p>
            <a:r>
              <a:rPr lang="el-GR" dirty="0"/>
              <a:t>Εσωτερική δομή </a:t>
            </a:r>
            <a:r>
              <a:rPr lang="el-GR" dirty="0" smtClean="0"/>
              <a:t>οστού</a:t>
            </a:r>
            <a:endParaRPr lang="el-GR" dirty="0"/>
          </a:p>
        </p:txBody>
      </p:sp>
      <p:pic>
        <p:nvPicPr>
          <p:cNvPr id="28" name="Picture 3"/>
          <p:cNvPicPr>
            <a:picLocks noChangeAspect="1" noChangeArrowheads="1"/>
          </p:cNvPicPr>
          <p:nvPr/>
        </p:nvPicPr>
        <p:blipFill>
          <a:blip r:embed="rId4" cstate="print"/>
          <a:srcRect/>
          <a:stretch>
            <a:fillRect/>
          </a:stretch>
        </p:blipFill>
        <p:spPr bwMode="auto">
          <a:xfrm>
            <a:off x="6629400" y="3897385"/>
            <a:ext cx="1928826" cy="2426734"/>
          </a:xfrm>
          <a:prstGeom prst="rect">
            <a:avLst/>
          </a:prstGeom>
          <a:noFill/>
          <a:ln w="9525">
            <a:noFill/>
            <a:miter lim="800000"/>
            <a:headEnd/>
            <a:tailEnd/>
          </a:ln>
        </p:spPr>
      </p:pic>
      <p:graphicFrame>
        <p:nvGraphicFramePr>
          <p:cNvPr id="54" name="Object 4"/>
          <p:cNvGraphicFramePr>
            <a:graphicFrameLocks noChangeAspect="1"/>
          </p:cNvGraphicFramePr>
          <p:nvPr>
            <p:extLst>
              <p:ext uri="{D42A27DB-BD31-4B8C-83A1-F6EECF244321}">
                <p14:modId xmlns:p14="http://schemas.microsoft.com/office/powerpoint/2010/main" val="4215967280"/>
              </p:ext>
            </p:extLst>
          </p:nvPr>
        </p:nvGraphicFramePr>
        <p:xfrm>
          <a:off x="4707079" y="1437102"/>
          <a:ext cx="3236793" cy="2557466"/>
        </p:xfrm>
        <a:graphic>
          <a:graphicData uri="http://schemas.openxmlformats.org/presentationml/2006/ole">
            <mc:AlternateContent xmlns:mc="http://schemas.openxmlformats.org/markup-compatibility/2006">
              <mc:Choice xmlns:v="urn:schemas-microsoft-com:vml" Requires="v">
                <p:oleObj spid="_x0000_s2083" name="Picture" r:id="rId5" imgW="4629960" imgH="4389120" progId="Word.Picture.8">
                  <p:embed/>
                </p:oleObj>
              </mc:Choice>
              <mc:Fallback>
                <p:oleObj name="Picture" r:id="rId5" imgW="4629960" imgH="438912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7079" y="1437102"/>
                        <a:ext cx="3236793" cy="2557466"/>
                      </a:xfrm>
                      <a:prstGeom prst="rect">
                        <a:avLst/>
                      </a:prstGeom>
                      <a:noFill/>
                      <a:extLst/>
                    </p:spPr>
                  </p:pic>
                </p:oleObj>
              </mc:Fallback>
            </mc:AlternateContent>
          </a:graphicData>
        </a:graphic>
      </p:graphicFrame>
      <p:sp>
        <p:nvSpPr>
          <p:cNvPr id="55" name="Rectangle 5"/>
          <p:cNvSpPr>
            <a:spLocks noChangeArrowheads="1"/>
          </p:cNvSpPr>
          <p:nvPr/>
        </p:nvSpPr>
        <p:spPr bwMode="auto">
          <a:xfrm>
            <a:off x="4271946" y="4014032"/>
            <a:ext cx="4286280" cy="2085937"/>
          </a:xfrm>
          <a:prstGeom prst="rect">
            <a:avLst/>
          </a:prstGeom>
          <a:noFill/>
          <a:ln w="19050">
            <a:solidFill>
              <a:schemeClr val="tx1"/>
            </a:solidFill>
            <a:miter lim="800000"/>
            <a:headEnd/>
            <a:tailEnd/>
          </a:ln>
          <a:effectLst/>
        </p:spPr>
        <p:txBody>
          <a:bodyPr wrap="none" anchor="ctr"/>
          <a:lstStyle/>
          <a:p>
            <a:endParaRPr lang="el-GR"/>
          </a:p>
        </p:txBody>
      </p:sp>
      <p:sp>
        <p:nvSpPr>
          <p:cNvPr id="56" name="Rectangle 6"/>
          <p:cNvSpPr>
            <a:spLocks noChangeArrowheads="1"/>
          </p:cNvSpPr>
          <p:nvPr/>
        </p:nvSpPr>
        <p:spPr bwMode="auto">
          <a:xfrm>
            <a:off x="4849955" y="1497698"/>
            <a:ext cx="2743216" cy="2425431"/>
          </a:xfrm>
          <a:prstGeom prst="rect">
            <a:avLst/>
          </a:prstGeom>
          <a:noFill/>
          <a:ln w="19050">
            <a:solidFill>
              <a:schemeClr val="tx1"/>
            </a:solidFill>
            <a:miter lim="800000"/>
            <a:headEnd/>
            <a:tailEnd/>
          </a:ln>
          <a:effectLst/>
        </p:spPr>
        <p:txBody>
          <a:bodyPr wrap="none" anchor="ctr"/>
          <a:lstStyle/>
          <a:p>
            <a:endParaRPr lang="el-GR"/>
          </a:p>
        </p:txBody>
      </p:sp>
      <p:sp>
        <p:nvSpPr>
          <p:cNvPr id="57" name="Rectangle 8" descr="Papyrus"/>
          <p:cNvSpPr>
            <a:spLocks noChangeArrowheads="1"/>
          </p:cNvSpPr>
          <p:nvPr/>
        </p:nvSpPr>
        <p:spPr bwMode="auto">
          <a:xfrm>
            <a:off x="4486260" y="5669806"/>
            <a:ext cx="2214578" cy="314324"/>
          </a:xfrm>
          <a:prstGeom prst="rect">
            <a:avLst/>
          </a:prstGeom>
          <a:blipFill dpi="0" rotWithShape="0">
            <a:blip r:embed="rId7"/>
            <a:srcRect/>
            <a:tile tx="0" ty="0" sx="100000" sy="100000" flip="none" algn="tl"/>
          </a:blipFill>
          <a:ln w="9525">
            <a:solidFill>
              <a:schemeClr val="tx1"/>
            </a:solidFill>
            <a:miter lim="800000"/>
            <a:headEnd/>
            <a:tailEnd/>
          </a:ln>
          <a:effectLst/>
        </p:spPr>
        <p:txBody>
          <a:bodyPr anchor="ctr"/>
          <a:lstStyle/>
          <a:p>
            <a:pPr algn="ctr">
              <a:lnSpc>
                <a:spcPct val="100000"/>
              </a:lnSpc>
              <a:spcBef>
                <a:spcPct val="0"/>
              </a:spcBef>
              <a:buFontTx/>
              <a:buNone/>
            </a:pPr>
            <a:r>
              <a:rPr lang="el-GR" sz="1800" b="1" u="sng" dirty="0">
                <a:solidFill>
                  <a:srgbClr val="000066"/>
                </a:solidFill>
              </a:rPr>
              <a:t>Εγκάρσια</a:t>
            </a:r>
            <a:r>
              <a:rPr lang="el-GR" sz="2000" b="1" u="sng" dirty="0">
                <a:solidFill>
                  <a:srgbClr val="000066"/>
                </a:solidFill>
              </a:rPr>
              <a:t> τομή</a:t>
            </a:r>
            <a:endParaRPr lang="en-GB" sz="2000" b="1" u="sng" dirty="0">
              <a:solidFill>
                <a:srgbClr val="000066"/>
              </a:solidFill>
            </a:endParaRPr>
          </a:p>
        </p:txBody>
      </p:sp>
      <p:sp>
        <p:nvSpPr>
          <p:cNvPr id="58" name="Rectangle 9" descr="Papyrus"/>
          <p:cNvSpPr>
            <a:spLocks noChangeArrowheads="1"/>
          </p:cNvSpPr>
          <p:nvPr/>
        </p:nvSpPr>
        <p:spPr bwMode="auto">
          <a:xfrm>
            <a:off x="5007117" y="3597081"/>
            <a:ext cx="2428892" cy="242886"/>
          </a:xfrm>
          <a:prstGeom prst="rect">
            <a:avLst/>
          </a:prstGeom>
          <a:blipFill dpi="0" rotWithShape="0">
            <a:blip r:embed="rId7"/>
            <a:srcRect/>
            <a:tile tx="0" ty="0" sx="100000" sy="100000" flip="none" algn="tl"/>
          </a:blipFill>
          <a:ln w="9525">
            <a:solidFill>
              <a:schemeClr val="tx1"/>
            </a:solidFill>
            <a:miter lim="800000"/>
            <a:headEnd/>
            <a:tailEnd/>
          </a:ln>
          <a:effectLst/>
        </p:spPr>
        <p:txBody>
          <a:bodyPr anchor="ctr"/>
          <a:lstStyle/>
          <a:p>
            <a:pPr algn="ctr">
              <a:lnSpc>
                <a:spcPct val="100000"/>
              </a:lnSpc>
              <a:spcBef>
                <a:spcPct val="0"/>
              </a:spcBef>
              <a:buFontTx/>
              <a:buNone/>
            </a:pPr>
            <a:r>
              <a:rPr lang="el-GR" sz="1800" b="1" u="sng" dirty="0">
                <a:solidFill>
                  <a:srgbClr val="000066"/>
                </a:solidFill>
              </a:rPr>
              <a:t>Διαμήκης τομή</a:t>
            </a:r>
            <a:endParaRPr lang="en-GB" sz="1800" b="1" u="sng" dirty="0">
              <a:solidFill>
                <a:srgbClr val="000066"/>
              </a:solidFill>
            </a:endParaRPr>
          </a:p>
        </p:txBody>
      </p:sp>
      <p:pic>
        <p:nvPicPr>
          <p:cNvPr id="59" name="Picture 10" descr="bone structure-bos"/>
          <p:cNvPicPr>
            <a:picLocks noChangeAspect="1" noChangeArrowheads="1"/>
          </p:cNvPicPr>
          <p:nvPr/>
        </p:nvPicPr>
        <p:blipFill>
          <a:blip r:embed="rId8"/>
          <a:srcRect/>
          <a:stretch>
            <a:fillRect/>
          </a:stretch>
        </p:blipFill>
        <p:spPr bwMode="auto">
          <a:xfrm>
            <a:off x="4482374" y="4137868"/>
            <a:ext cx="1828800" cy="1460500"/>
          </a:xfrm>
          <a:prstGeom prst="rect">
            <a:avLst/>
          </a:prstGeom>
          <a:noFill/>
        </p:spPr>
      </p:pic>
      <p:pic>
        <p:nvPicPr>
          <p:cNvPr id="60" name="Picture 8" descr="http://www.3bscientific.com/imagelibrary/V2050U/V2050U_01_Bone-Structure-Chart.jpg"/>
          <p:cNvPicPr>
            <a:picLocks noChangeAspect="1" noChangeArrowheads="1"/>
          </p:cNvPicPr>
          <p:nvPr/>
        </p:nvPicPr>
        <p:blipFill>
          <a:blip r:embed="rId9"/>
          <a:srcRect l="11969" r="11969"/>
          <a:stretch>
            <a:fillRect/>
          </a:stretch>
        </p:blipFill>
        <p:spPr bwMode="auto">
          <a:xfrm>
            <a:off x="457200" y="1417638"/>
            <a:ext cx="3686172" cy="4798979"/>
          </a:xfrm>
          <a:prstGeom prst="rect">
            <a:avLst/>
          </a:prstGeom>
          <a:noFill/>
        </p:spPr>
      </p:pic>
      <p:sp>
        <p:nvSpPr>
          <p:cNvPr id="11" name="TextBox 10"/>
          <p:cNvSpPr txBox="1"/>
          <p:nvPr/>
        </p:nvSpPr>
        <p:spPr>
          <a:xfrm>
            <a:off x="3748394" y="6061730"/>
            <a:ext cx="432048" cy="426535"/>
          </a:xfrm>
          <a:prstGeom prst="rect">
            <a:avLst/>
          </a:prstGeom>
        </p:spPr>
        <p:txBody>
          <a:bodyPr vert="horz" wrap="square" lIns="91440" tIns="45720" rIns="91440" bIns="45720" rtlCol="0" anchor="ctr">
            <a:normAutofit/>
          </a:bodyPr>
          <a:lstStyle/>
          <a:p>
            <a:r>
              <a:rPr lang="en-US" sz="1600" dirty="0" smtClean="0"/>
              <a:t>11</a:t>
            </a:r>
            <a:endParaRPr lang="en-US" sz="1600" dirty="0" smtClean="0"/>
          </a:p>
        </p:txBody>
      </p:sp>
      <p:sp>
        <p:nvSpPr>
          <p:cNvPr id="12" name="TextBox 11"/>
          <p:cNvSpPr txBox="1"/>
          <p:nvPr/>
        </p:nvSpPr>
        <p:spPr>
          <a:xfrm>
            <a:off x="7668986" y="3496594"/>
            <a:ext cx="432048" cy="426535"/>
          </a:xfrm>
          <a:prstGeom prst="rect">
            <a:avLst/>
          </a:prstGeom>
        </p:spPr>
        <p:txBody>
          <a:bodyPr vert="horz" wrap="square" lIns="91440" tIns="45720" rIns="91440" bIns="45720" rtlCol="0" anchor="ctr">
            <a:normAutofit/>
          </a:bodyPr>
          <a:lstStyle/>
          <a:p>
            <a:r>
              <a:rPr lang="en-US" sz="1600" dirty="0" smtClean="0"/>
              <a:t>12</a:t>
            </a:r>
            <a:endParaRPr lang="en-US" sz="1600" dirty="0" smtClean="0"/>
          </a:p>
        </p:txBody>
      </p:sp>
      <p:sp>
        <p:nvSpPr>
          <p:cNvPr id="13" name="TextBox 12"/>
          <p:cNvSpPr txBox="1"/>
          <p:nvPr/>
        </p:nvSpPr>
        <p:spPr>
          <a:xfrm>
            <a:off x="8126178" y="6064585"/>
            <a:ext cx="432048" cy="426535"/>
          </a:xfrm>
          <a:prstGeom prst="rect">
            <a:avLst/>
          </a:prstGeom>
        </p:spPr>
        <p:txBody>
          <a:bodyPr vert="horz" wrap="square" lIns="91440" tIns="45720" rIns="91440" bIns="45720" rtlCol="0" anchor="ctr">
            <a:normAutofit/>
          </a:bodyPr>
          <a:lstStyle/>
          <a:p>
            <a:r>
              <a:rPr lang="en-US" sz="1600" dirty="0" smtClean="0"/>
              <a:t>13</a:t>
            </a:r>
            <a:endParaRPr lang="en-US" sz="1600" dirty="0" smtClean="0"/>
          </a:p>
        </p:txBody>
      </p:sp>
    </p:spTree>
    <p:extLst>
      <p:ext uri="{BB962C8B-B14F-4D97-AF65-F5344CB8AC3E}">
        <p14:creationId xmlns:p14="http://schemas.microsoft.com/office/powerpoint/2010/main" val="3567597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a:bodyPr>
          <a:lstStyle/>
          <a:p>
            <a:r>
              <a:rPr lang="el-GR" dirty="0"/>
              <a:t>Δομή δοντιού-τύποι </a:t>
            </a:r>
            <a:r>
              <a:rPr lang="el-GR" dirty="0" smtClean="0"/>
              <a:t>ιστών</a:t>
            </a:r>
            <a:endParaRPr lang="el-GR" dirty="0"/>
          </a:p>
        </p:txBody>
      </p:sp>
      <p:graphicFrame>
        <p:nvGraphicFramePr>
          <p:cNvPr id="3" name="Object 3"/>
          <p:cNvGraphicFramePr>
            <a:graphicFrameLocks noChangeAspect="1"/>
          </p:cNvGraphicFramePr>
          <p:nvPr>
            <p:extLst>
              <p:ext uri="{D42A27DB-BD31-4B8C-83A1-F6EECF244321}">
                <p14:modId xmlns:p14="http://schemas.microsoft.com/office/powerpoint/2010/main" val="3365913652"/>
              </p:ext>
            </p:extLst>
          </p:nvPr>
        </p:nvGraphicFramePr>
        <p:xfrm>
          <a:off x="139811" y="1718603"/>
          <a:ext cx="5230982" cy="4137025"/>
        </p:xfrm>
        <a:graphic>
          <a:graphicData uri="http://schemas.openxmlformats.org/presentationml/2006/ole">
            <mc:AlternateContent xmlns:mc="http://schemas.openxmlformats.org/markup-compatibility/2006">
              <mc:Choice xmlns:v="urn:schemas-microsoft-com:vml" Requires="v">
                <p:oleObj spid="_x0000_s3136" name="CorelDRAW" r:id="rId4" imgW="6019920" imgH="4766400" progId="CorelDraw.Graphic.8">
                  <p:embed/>
                </p:oleObj>
              </mc:Choice>
              <mc:Fallback>
                <p:oleObj name="CorelDRAW" r:id="rId4" imgW="6019920" imgH="4766400" progId="CorelDraw.Graphic.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811" y="1718603"/>
                        <a:ext cx="5230982" cy="4137025"/>
                      </a:xfrm>
                      <a:prstGeom prst="rect">
                        <a:avLst/>
                      </a:prstGeom>
                      <a:solidFill>
                        <a:schemeClr val="bg1"/>
                      </a:solidFill>
                      <a:ln>
                        <a:noFill/>
                      </a:ln>
                      <a:effectLst/>
                      <a:extLst/>
                    </p:spPr>
                  </p:pic>
                </p:oleObj>
              </mc:Fallback>
            </mc:AlternateContent>
          </a:graphicData>
        </a:graphic>
      </p:graphicFrame>
      <p:pic>
        <p:nvPicPr>
          <p:cNvPr id="4" name="Picture 5" descr="0504A"/>
          <p:cNvPicPr>
            <a:picLocks noChangeAspect="1" noChangeArrowheads="1"/>
          </p:cNvPicPr>
          <p:nvPr/>
        </p:nvPicPr>
        <p:blipFill>
          <a:blip r:embed="rId6"/>
          <a:srcRect/>
          <a:stretch>
            <a:fillRect/>
          </a:stretch>
        </p:blipFill>
        <p:spPr bwMode="auto">
          <a:xfrm>
            <a:off x="5562600" y="2844027"/>
            <a:ext cx="2177752" cy="1671594"/>
          </a:xfrm>
          <a:prstGeom prst="rect">
            <a:avLst/>
          </a:prstGeom>
          <a:noFill/>
        </p:spPr>
      </p:pic>
      <p:sp>
        <p:nvSpPr>
          <p:cNvPr id="5" name="Line 6"/>
          <p:cNvSpPr>
            <a:spLocks noChangeShapeType="1"/>
          </p:cNvSpPr>
          <p:nvPr/>
        </p:nvSpPr>
        <p:spPr bwMode="auto">
          <a:xfrm>
            <a:off x="4355976" y="2763179"/>
            <a:ext cx="1072620" cy="953853"/>
          </a:xfrm>
          <a:prstGeom prst="line">
            <a:avLst/>
          </a:prstGeom>
          <a:noFill/>
          <a:ln w="25400">
            <a:solidFill>
              <a:schemeClr val="tx1"/>
            </a:solidFill>
            <a:round/>
            <a:headEnd/>
            <a:tailEnd type="triangle" w="med" len="med"/>
          </a:ln>
          <a:effectLst/>
        </p:spPr>
        <p:txBody>
          <a:bodyPr/>
          <a:lstStyle/>
          <a:p>
            <a:endParaRPr lang="el-GR"/>
          </a:p>
        </p:txBody>
      </p:sp>
      <p:graphicFrame>
        <p:nvGraphicFramePr>
          <p:cNvPr id="6" name="Object 7"/>
          <p:cNvGraphicFramePr>
            <a:graphicFrameLocks noChangeAspect="1"/>
          </p:cNvGraphicFramePr>
          <p:nvPr>
            <p:extLst>
              <p:ext uri="{D42A27DB-BD31-4B8C-83A1-F6EECF244321}">
                <p14:modId xmlns:p14="http://schemas.microsoft.com/office/powerpoint/2010/main" val="4237584353"/>
              </p:ext>
            </p:extLst>
          </p:nvPr>
        </p:nvGraphicFramePr>
        <p:xfrm>
          <a:off x="5557337" y="1192791"/>
          <a:ext cx="2183015" cy="1640104"/>
        </p:xfrm>
        <a:graphic>
          <a:graphicData uri="http://schemas.openxmlformats.org/presentationml/2006/ole">
            <mc:AlternateContent xmlns:mc="http://schemas.openxmlformats.org/markup-compatibility/2006">
              <mc:Choice xmlns:v="urn:schemas-microsoft-com:vml" Requires="v">
                <p:oleObj spid="_x0000_s3137" name="CorelDRAW" r:id="rId7" imgW="4635360" imgH="3483360" progId="CorelDraw.Graphic.8">
                  <p:embed/>
                </p:oleObj>
              </mc:Choice>
              <mc:Fallback>
                <p:oleObj name="CorelDRAW" r:id="rId7" imgW="4635360" imgH="3483360" progId="CorelDraw.Graphic.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7337" y="1192791"/>
                        <a:ext cx="2183015" cy="1640104"/>
                      </a:xfrm>
                      <a:prstGeom prst="rect">
                        <a:avLst/>
                      </a:prstGeom>
                      <a:noFill/>
                      <a:ln>
                        <a:noFill/>
                      </a:ln>
                      <a:effectLst/>
                      <a:extLst/>
                    </p:spPr>
                  </p:pic>
                </p:oleObj>
              </mc:Fallback>
            </mc:AlternateContent>
          </a:graphicData>
        </a:graphic>
      </p:graphicFrame>
      <p:sp>
        <p:nvSpPr>
          <p:cNvPr id="7" name="Line 8"/>
          <p:cNvSpPr>
            <a:spLocks noChangeShapeType="1"/>
          </p:cNvSpPr>
          <p:nvPr/>
        </p:nvSpPr>
        <p:spPr bwMode="auto">
          <a:xfrm flipV="1">
            <a:off x="4211959" y="1914006"/>
            <a:ext cx="1345378" cy="247242"/>
          </a:xfrm>
          <a:prstGeom prst="line">
            <a:avLst/>
          </a:prstGeom>
          <a:noFill/>
          <a:ln w="22225">
            <a:solidFill>
              <a:schemeClr val="tx1"/>
            </a:solidFill>
            <a:round/>
            <a:headEnd/>
            <a:tailEnd type="triangle" w="med" len="med"/>
          </a:ln>
          <a:effectLst/>
        </p:spPr>
        <p:txBody>
          <a:bodyPr/>
          <a:lstStyle/>
          <a:p>
            <a:endParaRPr lang="el-GR"/>
          </a:p>
        </p:txBody>
      </p:sp>
      <p:sp>
        <p:nvSpPr>
          <p:cNvPr id="9" name="Rectangle 9"/>
          <p:cNvSpPr>
            <a:spLocks noChangeArrowheads="1"/>
          </p:cNvSpPr>
          <p:nvPr/>
        </p:nvSpPr>
        <p:spPr bwMode="auto">
          <a:xfrm>
            <a:off x="3276600" y="2462213"/>
            <a:ext cx="9144000" cy="0"/>
          </a:xfrm>
          <a:prstGeom prst="rect">
            <a:avLst/>
          </a:prstGeom>
          <a:noFill/>
          <a:ln w="9525">
            <a:noFill/>
            <a:miter lim="800000"/>
            <a:headEnd/>
            <a:tailEnd/>
          </a:ln>
          <a:effectLst/>
        </p:spPr>
        <p:txBody>
          <a:bodyPr>
            <a:spAutoFit/>
          </a:bodyPr>
          <a:lstStyle/>
          <a:p>
            <a:endParaRPr lang="el-GR"/>
          </a:p>
        </p:txBody>
      </p:sp>
      <p:pic>
        <p:nvPicPr>
          <p:cNvPr id="10" name="Picture 10" descr="PG656317"/>
          <p:cNvPicPr>
            <a:picLocks noChangeArrowheads="1"/>
          </p:cNvPicPr>
          <p:nvPr/>
        </p:nvPicPr>
        <p:blipFill>
          <a:blip r:embed="rId9"/>
          <a:srcRect/>
          <a:stretch>
            <a:fillRect/>
          </a:stretch>
        </p:blipFill>
        <p:spPr bwMode="auto">
          <a:xfrm>
            <a:off x="5562600" y="4526753"/>
            <a:ext cx="2177752" cy="1684040"/>
          </a:xfrm>
          <a:prstGeom prst="rect">
            <a:avLst/>
          </a:prstGeom>
          <a:noFill/>
        </p:spPr>
      </p:pic>
      <p:sp>
        <p:nvSpPr>
          <p:cNvPr id="11" name="Text Box 11"/>
          <p:cNvSpPr txBox="1">
            <a:spLocks noChangeArrowheads="1"/>
          </p:cNvSpPr>
          <p:nvPr/>
        </p:nvSpPr>
        <p:spPr bwMode="auto">
          <a:xfrm>
            <a:off x="3581400" y="5494802"/>
            <a:ext cx="914400" cy="320675"/>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1500" dirty="0"/>
              <a:t>ΚΟΝΙΑ</a:t>
            </a:r>
            <a:endParaRPr lang="en-GB" sz="1500" dirty="0"/>
          </a:p>
        </p:txBody>
      </p:sp>
      <p:sp>
        <p:nvSpPr>
          <p:cNvPr id="12" name="Line 12"/>
          <p:cNvSpPr>
            <a:spLocks noChangeShapeType="1"/>
          </p:cNvSpPr>
          <p:nvPr/>
        </p:nvSpPr>
        <p:spPr bwMode="auto">
          <a:xfrm flipV="1">
            <a:off x="4211959" y="5355169"/>
            <a:ext cx="1216637" cy="306079"/>
          </a:xfrm>
          <a:prstGeom prst="line">
            <a:avLst/>
          </a:prstGeom>
          <a:noFill/>
          <a:ln w="22225">
            <a:solidFill>
              <a:schemeClr val="tx1"/>
            </a:solidFill>
            <a:round/>
            <a:headEnd/>
            <a:tailEnd type="triangle" w="med" len="med"/>
          </a:ln>
          <a:effectLst/>
        </p:spPr>
        <p:txBody>
          <a:bodyPr/>
          <a:lstStyle/>
          <a:p>
            <a:endParaRPr lang="el-GR"/>
          </a:p>
        </p:txBody>
      </p:sp>
      <p:sp>
        <p:nvSpPr>
          <p:cNvPr id="13" name="TextBox 12"/>
          <p:cNvSpPr txBox="1"/>
          <p:nvPr/>
        </p:nvSpPr>
        <p:spPr>
          <a:xfrm>
            <a:off x="3149352" y="5014285"/>
            <a:ext cx="432048" cy="426535"/>
          </a:xfrm>
          <a:prstGeom prst="rect">
            <a:avLst/>
          </a:prstGeom>
        </p:spPr>
        <p:txBody>
          <a:bodyPr vert="horz" wrap="square" lIns="91440" tIns="45720" rIns="91440" bIns="45720" rtlCol="0" anchor="ctr">
            <a:normAutofit/>
          </a:bodyPr>
          <a:lstStyle/>
          <a:p>
            <a:r>
              <a:rPr lang="en-US" sz="1600" dirty="0" smtClean="0"/>
              <a:t>14</a:t>
            </a:r>
            <a:endParaRPr lang="en-US" sz="1600" dirty="0" smtClean="0"/>
          </a:p>
        </p:txBody>
      </p:sp>
      <p:sp>
        <p:nvSpPr>
          <p:cNvPr id="14" name="TextBox 13"/>
          <p:cNvSpPr txBox="1"/>
          <p:nvPr/>
        </p:nvSpPr>
        <p:spPr>
          <a:xfrm>
            <a:off x="7910384" y="5784258"/>
            <a:ext cx="432048" cy="426535"/>
          </a:xfrm>
          <a:prstGeom prst="rect">
            <a:avLst/>
          </a:prstGeom>
        </p:spPr>
        <p:txBody>
          <a:bodyPr vert="horz" wrap="square" lIns="91440" tIns="45720" rIns="91440" bIns="45720" rtlCol="0" anchor="ctr">
            <a:normAutofit/>
          </a:bodyPr>
          <a:lstStyle/>
          <a:p>
            <a:r>
              <a:rPr lang="en-US" sz="1600" dirty="0" smtClean="0"/>
              <a:t>15</a:t>
            </a:r>
            <a:endParaRPr lang="en-US" sz="1600" dirty="0" smtClean="0"/>
          </a:p>
        </p:txBody>
      </p:sp>
    </p:spTree>
    <p:extLst>
      <p:ext uri="{BB962C8B-B14F-4D97-AF65-F5344CB8AC3E}">
        <p14:creationId xmlns:p14="http://schemas.microsoft.com/office/powerpoint/2010/main" val="24988646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Autofit/>
          </a:bodyPr>
          <a:lstStyle/>
          <a:p>
            <a:r>
              <a:rPr lang="el-GR" sz="3600" dirty="0"/>
              <a:t>Απατίτης (</a:t>
            </a:r>
            <a:r>
              <a:rPr lang="en-US" sz="3600" dirty="0"/>
              <a:t>P6</a:t>
            </a:r>
            <a:r>
              <a:rPr lang="en-US" sz="3600" baseline="-25000" dirty="0"/>
              <a:t>3/m</a:t>
            </a:r>
            <a:r>
              <a:rPr lang="en-US" sz="3600" dirty="0"/>
              <a:t>)</a:t>
            </a:r>
            <a:r>
              <a:rPr lang="el-GR" sz="3600" dirty="0"/>
              <a:t> - </a:t>
            </a:r>
            <a:r>
              <a:rPr lang="en-US" sz="3600" dirty="0"/>
              <a:t>Ca</a:t>
            </a:r>
            <a:r>
              <a:rPr lang="en-US" sz="3600" baseline="-25000" dirty="0"/>
              <a:t>10</a:t>
            </a:r>
            <a:r>
              <a:rPr lang="en-US" sz="3600" dirty="0"/>
              <a:t>(PO</a:t>
            </a:r>
            <a:r>
              <a:rPr lang="en-US" sz="3600" baseline="-25000" dirty="0"/>
              <a:t>4</a:t>
            </a:r>
            <a:r>
              <a:rPr lang="en-US" sz="3600" dirty="0"/>
              <a:t>)</a:t>
            </a:r>
            <a:r>
              <a:rPr lang="en-US" sz="3600" baseline="-25000" dirty="0"/>
              <a:t>6</a:t>
            </a:r>
            <a:r>
              <a:rPr lang="en-US" sz="3600" dirty="0"/>
              <a:t> (OH, F, Cl</a:t>
            </a:r>
            <a:r>
              <a:rPr lang="en-GB" sz="3600" dirty="0"/>
              <a:t> </a:t>
            </a:r>
            <a:r>
              <a:rPr lang="en-US" sz="3600" dirty="0"/>
              <a:t>)</a:t>
            </a:r>
            <a:r>
              <a:rPr lang="en-US" sz="3600" baseline="-25000" dirty="0" smtClean="0"/>
              <a:t>2</a:t>
            </a:r>
            <a:endParaRPr lang="el-GR" sz="3600" baseline="-25000" dirty="0"/>
          </a:p>
        </p:txBody>
      </p:sp>
      <p:graphicFrame>
        <p:nvGraphicFramePr>
          <p:cNvPr id="16" name="Object 2"/>
          <p:cNvGraphicFramePr>
            <a:graphicFrameLocks noChangeAspect="1"/>
          </p:cNvGraphicFramePr>
          <p:nvPr>
            <p:extLst>
              <p:ext uri="{D42A27DB-BD31-4B8C-83A1-F6EECF244321}">
                <p14:modId xmlns:p14="http://schemas.microsoft.com/office/powerpoint/2010/main" val="586385851"/>
              </p:ext>
            </p:extLst>
          </p:nvPr>
        </p:nvGraphicFramePr>
        <p:xfrm>
          <a:off x="640704" y="1241369"/>
          <a:ext cx="6955631" cy="5025320"/>
        </p:xfrm>
        <a:graphic>
          <a:graphicData uri="http://schemas.openxmlformats.org/presentationml/2006/ole">
            <mc:AlternateContent xmlns:mc="http://schemas.openxmlformats.org/markup-compatibility/2006">
              <mc:Choice xmlns:v="urn:schemas-microsoft-com:vml" Requires="v">
                <p:oleObj spid="_x0000_s4128" r:id="rId4" imgW="7344156" imgH="6286500" progId="Word.Picture.8">
                  <p:embed/>
                </p:oleObj>
              </mc:Choice>
              <mc:Fallback>
                <p:oleObj r:id="rId4" imgW="7344156" imgH="6286500"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5666" t="10320" r="11226" b="18906"/>
                      <a:stretch>
                        <a:fillRect/>
                      </a:stretch>
                    </p:blipFill>
                    <p:spPr bwMode="auto">
                      <a:xfrm>
                        <a:off x="640704" y="1241369"/>
                        <a:ext cx="6955631" cy="5025320"/>
                      </a:xfrm>
                      <a:prstGeom prst="rect">
                        <a:avLst/>
                      </a:prstGeom>
                      <a:noFill/>
                      <a:extLst/>
                    </p:spPr>
                  </p:pic>
                </p:oleObj>
              </mc:Fallback>
            </mc:AlternateContent>
          </a:graphicData>
        </a:graphic>
      </p:graphicFrame>
      <p:grpSp>
        <p:nvGrpSpPr>
          <p:cNvPr id="17" name="Group 3"/>
          <p:cNvGrpSpPr>
            <a:grpSpLocks/>
          </p:cNvGrpSpPr>
          <p:nvPr/>
        </p:nvGrpSpPr>
        <p:grpSpPr bwMode="auto">
          <a:xfrm>
            <a:off x="179512" y="1219200"/>
            <a:ext cx="14133513" cy="4962525"/>
            <a:chOff x="506" y="432"/>
            <a:chExt cx="8903" cy="3126"/>
          </a:xfrm>
        </p:grpSpPr>
        <p:sp>
          <p:nvSpPr>
            <p:cNvPr id="18" name="Rectangle 4"/>
            <p:cNvSpPr>
              <a:spLocks noChangeAspect="1" noChangeArrowheads="1"/>
            </p:cNvSpPr>
            <p:nvPr/>
          </p:nvSpPr>
          <p:spPr bwMode="auto">
            <a:xfrm>
              <a:off x="506" y="432"/>
              <a:ext cx="8903" cy="2"/>
            </a:xfrm>
            <a:prstGeom prst="rect">
              <a:avLst/>
            </a:prstGeom>
            <a:noFill/>
            <a:ln w="9525">
              <a:noFill/>
              <a:miter lim="800000"/>
              <a:headEnd/>
              <a:tailEnd/>
            </a:ln>
            <a:effectLst/>
          </p:spPr>
          <p:txBody>
            <a:bodyPr>
              <a:spAutoFit/>
            </a:bodyPr>
            <a:lstStyle/>
            <a:p>
              <a:endParaRPr lang="el-GR"/>
            </a:p>
          </p:txBody>
        </p:sp>
        <p:sp>
          <p:nvSpPr>
            <p:cNvPr id="19" name="Line 5"/>
            <p:cNvSpPr>
              <a:spLocks noChangeAspect="1" noChangeShapeType="1"/>
            </p:cNvSpPr>
            <p:nvPr/>
          </p:nvSpPr>
          <p:spPr bwMode="auto">
            <a:xfrm flipV="1">
              <a:off x="2132" y="2479"/>
              <a:ext cx="131" cy="864"/>
            </a:xfrm>
            <a:prstGeom prst="line">
              <a:avLst/>
            </a:prstGeom>
            <a:noFill/>
            <a:ln w="9525">
              <a:solidFill>
                <a:srgbClr val="000000"/>
              </a:solidFill>
              <a:round/>
              <a:headEnd/>
              <a:tailEnd type="triangle" w="med" len="med"/>
            </a:ln>
          </p:spPr>
          <p:txBody>
            <a:bodyPr/>
            <a:lstStyle/>
            <a:p>
              <a:endParaRPr lang="el-GR"/>
            </a:p>
          </p:txBody>
        </p:sp>
        <p:sp>
          <p:nvSpPr>
            <p:cNvPr id="20" name="Text Box 6"/>
            <p:cNvSpPr txBox="1">
              <a:spLocks noChangeAspect="1" noChangeArrowheads="1"/>
            </p:cNvSpPr>
            <p:nvPr/>
          </p:nvSpPr>
          <p:spPr bwMode="auto">
            <a:xfrm>
              <a:off x="1417" y="3336"/>
              <a:ext cx="1219" cy="222"/>
            </a:xfrm>
            <a:prstGeom prst="rect">
              <a:avLst/>
            </a:prstGeom>
            <a:solidFill>
              <a:srgbClr val="FFFFFF"/>
            </a:solidFill>
            <a:ln w="9525">
              <a:noFill/>
              <a:miter lim="800000"/>
              <a:headEnd/>
              <a:tailEnd/>
            </a:ln>
          </p:spPr>
          <p:txBody>
            <a:bodyPr/>
            <a:lstStyle/>
            <a:p>
              <a:pPr eaLnBrk="0" hangingPunct="0">
                <a:lnSpc>
                  <a:spcPct val="100000"/>
                </a:lnSpc>
                <a:spcBef>
                  <a:spcPct val="0"/>
                </a:spcBef>
                <a:buFontTx/>
                <a:buNone/>
              </a:pPr>
              <a:r>
                <a:rPr lang="el-GR" sz="2000" dirty="0">
                  <a:latin typeface="+mj-lt"/>
                </a:rPr>
                <a:t>Θέσεις ΟΗ, </a:t>
              </a:r>
              <a:r>
                <a:rPr lang="en-US" sz="2000" dirty="0">
                  <a:latin typeface="+mj-lt"/>
                </a:rPr>
                <a:t>F, Cl</a:t>
              </a:r>
              <a:r>
                <a:rPr lang="en-US" sz="2000" dirty="0">
                  <a:latin typeface="+mj-lt"/>
                  <a:cs typeface="Times New Roman" pitchFamily="18" charset="0"/>
                </a:rPr>
                <a:t> </a:t>
              </a:r>
            </a:p>
          </p:txBody>
        </p:sp>
        <p:sp>
          <p:nvSpPr>
            <p:cNvPr id="21" name="Oval 7"/>
            <p:cNvSpPr>
              <a:spLocks noChangeAspect="1" noChangeArrowheads="1"/>
            </p:cNvSpPr>
            <p:nvPr/>
          </p:nvSpPr>
          <p:spPr bwMode="auto">
            <a:xfrm rot="21433019">
              <a:off x="1106" y="1560"/>
              <a:ext cx="959" cy="953"/>
            </a:xfrm>
            <a:prstGeom prst="ellipse">
              <a:avLst/>
            </a:prstGeom>
            <a:noFill/>
            <a:ln w="76200">
              <a:solidFill>
                <a:srgbClr val="3366FF"/>
              </a:solidFill>
              <a:round/>
              <a:headEnd/>
              <a:tailEnd/>
            </a:ln>
          </p:spPr>
          <p:txBody>
            <a:bodyPr/>
            <a:lstStyle/>
            <a:p>
              <a:endParaRPr lang="el-GR"/>
            </a:p>
          </p:txBody>
        </p:sp>
        <p:sp>
          <p:nvSpPr>
            <p:cNvPr id="22" name="Text Box 8"/>
            <p:cNvSpPr txBox="1">
              <a:spLocks noChangeAspect="1" noChangeArrowheads="1"/>
            </p:cNvSpPr>
            <p:nvPr/>
          </p:nvSpPr>
          <p:spPr bwMode="auto">
            <a:xfrm>
              <a:off x="597" y="2956"/>
              <a:ext cx="1324" cy="254"/>
            </a:xfrm>
            <a:prstGeom prst="rect">
              <a:avLst/>
            </a:prstGeom>
            <a:solidFill>
              <a:srgbClr val="FFFFFF"/>
            </a:solidFill>
            <a:ln w="9525">
              <a:noFill/>
              <a:miter lim="800000"/>
              <a:headEnd/>
              <a:tailEnd/>
            </a:ln>
          </p:spPr>
          <p:txBody>
            <a:bodyPr/>
            <a:lstStyle/>
            <a:p>
              <a:pPr eaLnBrk="0" hangingPunct="0">
                <a:lnSpc>
                  <a:spcPct val="100000"/>
                </a:lnSpc>
                <a:spcBef>
                  <a:spcPct val="0"/>
                </a:spcBef>
                <a:buFontTx/>
                <a:buNone/>
              </a:pPr>
              <a:r>
                <a:rPr lang="el-GR" sz="2000" dirty="0">
                  <a:ea typeface="Tahoma" panose="020B0604030504040204" pitchFamily="34" charset="0"/>
                  <a:cs typeface="Tahoma" panose="020B0604030504040204" pitchFamily="34" charset="0"/>
                </a:rPr>
                <a:t>Θέσεις διαύλων</a:t>
              </a:r>
              <a:r>
                <a:rPr lang="en-GB" sz="1400" dirty="0">
                  <a:latin typeface="Tahoma" pitchFamily="34" charset="0"/>
                </a:rPr>
                <a:t> </a:t>
              </a:r>
              <a:endParaRPr lang="en-US" sz="1400" dirty="0">
                <a:latin typeface="Tahoma" pitchFamily="34" charset="0"/>
              </a:endParaRPr>
            </a:p>
          </p:txBody>
        </p:sp>
        <p:sp>
          <p:nvSpPr>
            <p:cNvPr id="23" name="Line 9"/>
            <p:cNvSpPr>
              <a:spLocks noChangeAspect="1" noChangeShapeType="1"/>
            </p:cNvSpPr>
            <p:nvPr/>
          </p:nvSpPr>
          <p:spPr bwMode="auto">
            <a:xfrm flipV="1">
              <a:off x="1050" y="2522"/>
              <a:ext cx="367" cy="436"/>
            </a:xfrm>
            <a:prstGeom prst="line">
              <a:avLst/>
            </a:prstGeom>
            <a:noFill/>
            <a:ln w="9525">
              <a:solidFill>
                <a:srgbClr val="000000"/>
              </a:solidFill>
              <a:round/>
              <a:headEnd/>
              <a:tailEnd type="triangle" w="med" len="med"/>
            </a:ln>
          </p:spPr>
          <p:txBody>
            <a:bodyPr/>
            <a:lstStyle/>
            <a:p>
              <a:endParaRPr lang="el-GR"/>
            </a:p>
          </p:txBody>
        </p:sp>
        <p:sp>
          <p:nvSpPr>
            <p:cNvPr id="24" name="Text Box 10"/>
            <p:cNvSpPr txBox="1">
              <a:spLocks noChangeAspect="1" noChangeArrowheads="1"/>
            </p:cNvSpPr>
            <p:nvPr/>
          </p:nvSpPr>
          <p:spPr bwMode="auto">
            <a:xfrm>
              <a:off x="4150" y="502"/>
              <a:ext cx="937" cy="210"/>
            </a:xfrm>
            <a:prstGeom prst="rect">
              <a:avLst/>
            </a:prstGeom>
            <a:solidFill>
              <a:srgbClr val="FFFFFF"/>
            </a:solidFill>
            <a:ln w="9525">
              <a:noFill/>
              <a:miter lim="800000"/>
              <a:headEnd/>
              <a:tailEnd/>
            </a:ln>
          </p:spPr>
          <p:txBody>
            <a:bodyPr/>
            <a:lstStyle/>
            <a:p>
              <a:pPr eaLnBrk="0" hangingPunct="0">
                <a:lnSpc>
                  <a:spcPct val="100000"/>
                </a:lnSpc>
                <a:spcBef>
                  <a:spcPct val="0"/>
                </a:spcBef>
                <a:buFontTx/>
                <a:buNone/>
              </a:pPr>
              <a:r>
                <a:rPr lang="el-GR" sz="2000" dirty="0">
                  <a:ea typeface="Tahoma" panose="020B0604030504040204" pitchFamily="34" charset="0"/>
                  <a:cs typeface="Tahoma" panose="020B0604030504040204" pitchFamily="34" charset="0"/>
                </a:rPr>
                <a:t>Στήλες </a:t>
              </a:r>
              <a:r>
                <a:rPr lang="en-US" sz="2000" dirty="0">
                  <a:ea typeface="Tahoma" panose="020B0604030504040204" pitchFamily="34" charset="0"/>
                  <a:cs typeface="Tahoma" panose="020B0604030504040204" pitchFamily="34" charset="0"/>
                </a:rPr>
                <a:t>Ca(1)</a:t>
              </a:r>
              <a:endParaRPr lang="el-GR" sz="2000" dirty="0">
                <a:ea typeface="Tahoma" panose="020B0604030504040204" pitchFamily="34" charset="0"/>
                <a:cs typeface="Tahoma" panose="020B0604030504040204" pitchFamily="34" charset="0"/>
              </a:endParaRPr>
            </a:p>
          </p:txBody>
        </p:sp>
        <p:sp>
          <p:nvSpPr>
            <p:cNvPr id="25" name="Line 11"/>
            <p:cNvSpPr>
              <a:spLocks noChangeAspect="1" noChangeShapeType="1"/>
            </p:cNvSpPr>
            <p:nvPr/>
          </p:nvSpPr>
          <p:spPr bwMode="auto">
            <a:xfrm flipH="1">
              <a:off x="4147" y="768"/>
              <a:ext cx="446" cy="334"/>
            </a:xfrm>
            <a:prstGeom prst="line">
              <a:avLst/>
            </a:prstGeom>
            <a:noFill/>
            <a:ln w="9525">
              <a:solidFill>
                <a:srgbClr val="000000"/>
              </a:solidFill>
              <a:round/>
              <a:headEnd/>
              <a:tailEnd type="triangle" w="med" len="med"/>
            </a:ln>
          </p:spPr>
          <p:txBody>
            <a:bodyPr/>
            <a:lstStyle/>
            <a:p>
              <a:endParaRPr lang="el-GR"/>
            </a:p>
          </p:txBody>
        </p:sp>
        <p:sp>
          <p:nvSpPr>
            <p:cNvPr id="26" name="Line 12"/>
            <p:cNvSpPr>
              <a:spLocks noChangeAspect="1" noChangeShapeType="1"/>
            </p:cNvSpPr>
            <p:nvPr/>
          </p:nvSpPr>
          <p:spPr bwMode="auto">
            <a:xfrm>
              <a:off x="3424" y="3166"/>
              <a:ext cx="593" cy="75"/>
            </a:xfrm>
            <a:prstGeom prst="line">
              <a:avLst/>
            </a:prstGeom>
            <a:noFill/>
            <a:ln w="9525">
              <a:solidFill>
                <a:srgbClr val="000000"/>
              </a:solidFill>
              <a:round/>
              <a:headEnd type="triangle" w="med" len="med"/>
              <a:tailEnd/>
            </a:ln>
          </p:spPr>
          <p:txBody>
            <a:bodyPr/>
            <a:lstStyle/>
            <a:p>
              <a:endParaRPr lang="el-GR"/>
            </a:p>
          </p:txBody>
        </p:sp>
        <p:sp>
          <p:nvSpPr>
            <p:cNvPr id="27" name="Text Box 13"/>
            <p:cNvSpPr txBox="1">
              <a:spLocks noChangeAspect="1" noChangeArrowheads="1"/>
            </p:cNvSpPr>
            <p:nvPr/>
          </p:nvSpPr>
          <p:spPr bwMode="auto">
            <a:xfrm>
              <a:off x="3886" y="3241"/>
              <a:ext cx="1833" cy="303"/>
            </a:xfrm>
            <a:prstGeom prst="rect">
              <a:avLst/>
            </a:prstGeom>
            <a:solidFill>
              <a:srgbClr val="FFFFFF"/>
            </a:solidFill>
            <a:ln w="9525">
              <a:noFill/>
              <a:miter lim="800000"/>
              <a:headEnd/>
              <a:tailEnd/>
            </a:ln>
          </p:spPr>
          <p:txBody>
            <a:bodyPr/>
            <a:lstStyle/>
            <a:p>
              <a:pPr eaLnBrk="0" hangingPunct="0">
                <a:lnSpc>
                  <a:spcPct val="100000"/>
                </a:lnSpc>
                <a:spcBef>
                  <a:spcPct val="0"/>
                </a:spcBef>
                <a:buFontTx/>
                <a:buNone/>
              </a:pPr>
              <a:r>
                <a:rPr lang="el-GR" sz="2000" dirty="0">
                  <a:latin typeface="+mj-lt"/>
                </a:rPr>
                <a:t>Πολύεδρα-σύνδεσμοι </a:t>
              </a:r>
              <a:r>
                <a:rPr lang="en-US" sz="2000" dirty="0">
                  <a:latin typeface="+mj-lt"/>
                </a:rPr>
                <a:t>PO</a:t>
              </a:r>
              <a:r>
                <a:rPr lang="en-US" sz="2000" baseline="-25000" dirty="0">
                  <a:latin typeface="+mj-lt"/>
                </a:rPr>
                <a:t>4</a:t>
              </a:r>
              <a:endParaRPr lang="el-GR" sz="2000" baseline="-25000" dirty="0">
                <a:latin typeface="+mj-lt"/>
                <a:cs typeface="Times New Roman" pitchFamily="18" charset="0"/>
              </a:endParaRPr>
            </a:p>
          </p:txBody>
        </p:sp>
      </p:grpSp>
      <p:sp>
        <p:nvSpPr>
          <p:cNvPr id="15" name="TextBox 14"/>
          <p:cNvSpPr txBox="1"/>
          <p:nvPr/>
        </p:nvSpPr>
        <p:spPr>
          <a:xfrm>
            <a:off x="4254399" y="6053421"/>
            <a:ext cx="432048" cy="426535"/>
          </a:xfrm>
          <a:prstGeom prst="rect">
            <a:avLst/>
          </a:prstGeom>
        </p:spPr>
        <p:txBody>
          <a:bodyPr vert="horz" wrap="square" lIns="91440" tIns="45720" rIns="91440" bIns="45720" rtlCol="0" anchor="ctr">
            <a:normAutofit/>
          </a:bodyPr>
          <a:lstStyle/>
          <a:p>
            <a:r>
              <a:rPr lang="en-US" sz="1600" dirty="0" smtClean="0"/>
              <a:t>16</a:t>
            </a:r>
            <a:endParaRPr lang="en-US" sz="1600" dirty="0" smtClean="0"/>
          </a:p>
        </p:txBody>
      </p:sp>
    </p:spTree>
    <p:extLst>
      <p:ext uri="{BB962C8B-B14F-4D97-AF65-F5344CB8AC3E}">
        <p14:creationId xmlns:p14="http://schemas.microsoft.com/office/powerpoint/2010/main" val="30819866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Ταφονομία (κατά </a:t>
            </a:r>
            <a:r>
              <a:rPr lang="en-US" dirty="0" err="1"/>
              <a:t>Efremov</a:t>
            </a:r>
            <a:r>
              <a:rPr lang="en-US" dirty="0"/>
              <a:t>, 1940</a:t>
            </a:r>
            <a:r>
              <a:rPr lang="en-US" dirty="0" smtClean="0"/>
              <a:t>)</a:t>
            </a:r>
            <a:endParaRPr lang="el-GR" dirty="0"/>
          </a:p>
        </p:txBody>
      </p:sp>
      <p:sp>
        <p:nvSpPr>
          <p:cNvPr id="5" name="Θέση περιεχομένου 4"/>
          <p:cNvSpPr>
            <a:spLocks noGrp="1"/>
          </p:cNvSpPr>
          <p:nvPr>
            <p:ph idx="1"/>
          </p:nvPr>
        </p:nvSpPr>
        <p:spPr/>
        <p:txBody>
          <a:bodyPr>
            <a:noAutofit/>
          </a:bodyPr>
          <a:lstStyle/>
          <a:p>
            <a:r>
              <a:rPr lang="el-GR" sz="2800" b="1" dirty="0"/>
              <a:t>Μελέτη της μετάβασης των υπολειμμάτων των ζώων από τη βιόσφαιρα στη </a:t>
            </a:r>
            <a:r>
              <a:rPr lang="el-GR" sz="2800" b="1" dirty="0" smtClean="0"/>
              <a:t>λιθόσφαιρα</a:t>
            </a:r>
            <a:endParaRPr lang="en-US" sz="2800" b="1" dirty="0" smtClean="0"/>
          </a:p>
          <a:p>
            <a:endParaRPr lang="el-GR" sz="2800" b="1" dirty="0"/>
          </a:p>
          <a:p>
            <a:r>
              <a:rPr lang="el-GR" sz="2800" b="1" u="sng" dirty="0"/>
              <a:t>Στάδια ταφονομικής διαδικασίας</a:t>
            </a:r>
          </a:p>
          <a:p>
            <a:pPr marL="457200" indent="-457200">
              <a:lnSpc>
                <a:spcPct val="80000"/>
              </a:lnSpc>
              <a:buFont typeface="+mj-lt"/>
              <a:buAutoNum type="arabicPeriod"/>
            </a:pPr>
            <a:r>
              <a:rPr lang="el-GR" sz="2800" u="sng" dirty="0"/>
              <a:t>Νεκρόλυση (</a:t>
            </a:r>
            <a:r>
              <a:rPr lang="en-US" sz="2800" u="sng" dirty="0" err="1"/>
              <a:t>Necrolysis</a:t>
            </a:r>
            <a:r>
              <a:rPr lang="en-US" sz="2800" u="sng" dirty="0"/>
              <a:t>):</a:t>
            </a:r>
            <a:r>
              <a:rPr lang="en-US" sz="2800" b="1" u="sng" dirty="0"/>
              <a:t> </a:t>
            </a:r>
            <a:r>
              <a:rPr lang="el-GR" sz="2800" dirty="0"/>
              <a:t>αποσύνθεση, αποστέωση, εξάρθρωση</a:t>
            </a:r>
          </a:p>
          <a:p>
            <a:pPr marL="457200" indent="-457200">
              <a:lnSpc>
                <a:spcPct val="80000"/>
              </a:lnSpc>
              <a:buFont typeface="+mj-lt"/>
              <a:buAutoNum type="arabicPeriod"/>
            </a:pPr>
            <a:r>
              <a:rPr lang="el-GR" sz="2800" u="sng" dirty="0"/>
              <a:t>Βιοστρωματονομία</a:t>
            </a:r>
            <a:r>
              <a:rPr lang="en-US" sz="2800" u="sng" dirty="0"/>
              <a:t> (</a:t>
            </a:r>
            <a:r>
              <a:rPr lang="en-US" sz="2800" u="sng" dirty="0" err="1"/>
              <a:t>Biostratinomy</a:t>
            </a:r>
            <a:r>
              <a:rPr lang="en-US" sz="2800" u="sng" dirty="0"/>
              <a:t>)</a:t>
            </a:r>
            <a:r>
              <a:rPr lang="el-GR" sz="2800" u="sng" dirty="0"/>
              <a:t>: </a:t>
            </a:r>
            <a:r>
              <a:rPr lang="el-GR" sz="2800" dirty="0"/>
              <a:t>μεταφορά, διασκόρπιση, συγκέντρωση, ενταφιασμός</a:t>
            </a:r>
          </a:p>
          <a:p>
            <a:pPr marL="457200" indent="-457200">
              <a:lnSpc>
                <a:spcPct val="80000"/>
              </a:lnSpc>
              <a:buFont typeface="+mj-lt"/>
              <a:buAutoNum type="arabicPeriod"/>
            </a:pPr>
            <a:r>
              <a:rPr lang="el-GR" sz="2800" u="sng" dirty="0"/>
              <a:t>Διαγένεση</a:t>
            </a:r>
            <a:r>
              <a:rPr lang="en-US" sz="2800" u="sng" dirty="0"/>
              <a:t> (</a:t>
            </a:r>
            <a:r>
              <a:rPr lang="en-US" sz="2800" u="sng" dirty="0" err="1"/>
              <a:t>Diagenesis</a:t>
            </a:r>
            <a:r>
              <a:rPr lang="en-US" sz="2800" u="sng" dirty="0"/>
              <a:t>)</a:t>
            </a:r>
            <a:r>
              <a:rPr lang="en-US" sz="2800" dirty="0"/>
              <a:t>:</a:t>
            </a:r>
            <a:r>
              <a:rPr lang="el-GR" sz="2800" dirty="0"/>
              <a:t> φυσικοχημικές διαδικασίες μετά την </a:t>
            </a:r>
            <a:r>
              <a:rPr lang="el-GR" sz="2800" dirty="0" smtClean="0"/>
              <a:t>ταφή</a:t>
            </a:r>
            <a:endParaRPr lang="en-GB" sz="2800" dirty="0"/>
          </a:p>
        </p:txBody>
      </p:sp>
    </p:spTree>
    <p:extLst>
      <p:ext uri="{BB962C8B-B14F-4D97-AF65-F5344CB8AC3E}">
        <p14:creationId xmlns:p14="http://schemas.microsoft.com/office/powerpoint/2010/main" val="40726690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Η </a:t>
            </a:r>
            <a:r>
              <a:rPr lang="el-GR" dirty="0" smtClean="0"/>
              <a:t>Διαγ</a:t>
            </a:r>
            <a:r>
              <a:rPr lang="el-GR" dirty="0"/>
              <a:t>έ</a:t>
            </a:r>
            <a:r>
              <a:rPr lang="el-GR" dirty="0" smtClean="0"/>
              <a:t>νεση</a:t>
            </a:r>
            <a:r>
              <a:rPr lang="en-US" dirty="0" smtClean="0"/>
              <a:t> </a:t>
            </a:r>
            <a:r>
              <a:rPr lang="el-GR" dirty="0"/>
              <a:t>στην </a:t>
            </a:r>
            <a:r>
              <a:rPr lang="el-GR" dirty="0" smtClean="0"/>
              <a:t>απολίθωση</a:t>
            </a:r>
            <a:endParaRPr lang="el-GR" dirty="0"/>
          </a:p>
        </p:txBody>
      </p:sp>
      <p:sp>
        <p:nvSpPr>
          <p:cNvPr id="3" name="Θέση περιεχομένου 2"/>
          <p:cNvSpPr>
            <a:spLocks noGrp="1"/>
          </p:cNvSpPr>
          <p:nvPr>
            <p:ph idx="1"/>
          </p:nvPr>
        </p:nvSpPr>
        <p:spPr/>
        <p:txBody>
          <a:bodyPr>
            <a:normAutofit fontScale="92500" lnSpcReduction="20000"/>
          </a:bodyPr>
          <a:lstStyle/>
          <a:p>
            <a:pPr marL="0" indent="0">
              <a:buNone/>
            </a:pPr>
            <a:r>
              <a:rPr lang="el-GR" sz="2800" dirty="0" smtClean="0"/>
              <a:t>Διαγένεση:ένα </a:t>
            </a:r>
            <a:r>
              <a:rPr lang="el-GR" sz="2800" dirty="0"/>
              <a:t>σύνολο εξαιρετικά πολύπλοκων διεργασιών που ανάλογα με το γεωχημικό περιβάλλον ταφής/απολίθωσης διαφοροποιούνται –ενδυναμώνονται ή περιορίζονται. Έτσι, μελετάμε τις μεταβολές που εμφανίζονται και κατανούμε εν μέρει τις συνθήκες που έχουν οδηγήσει σε αυτές. Το σκεπτικό της μελέτης είναι η καταγραφή της «υπογραφής» των διαγενετικών διεργασιών στους σκληρούς ιστούς των σκελετικών υπολειμμάτων έτσι όπως εμφανίζεται από το επίπεδο της μακροσκοπικής και της μικροσκοπικής (ιστολογικής) εικόνας τους, στο επίπεδο της μοναδιαίας κυψελίδας της ορυκτής φάσης που τα αποτελεί και στη μοριακή δομή και την χημική σύσταση τους. </a:t>
            </a:r>
            <a:endParaRPr lang="en-GB" sz="2800" dirty="0"/>
          </a:p>
        </p:txBody>
      </p:sp>
    </p:spTree>
    <p:extLst>
      <p:ext uri="{BB962C8B-B14F-4D97-AF65-F5344CB8AC3E}">
        <p14:creationId xmlns:p14="http://schemas.microsoft.com/office/powerpoint/2010/main" val="19115286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Διαγενετικές </a:t>
            </a:r>
            <a:r>
              <a:rPr lang="el-GR" dirty="0" smtClean="0"/>
              <a:t>μεταβολές</a:t>
            </a:r>
            <a:endParaRPr lang="el-GR" dirty="0"/>
          </a:p>
        </p:txBody>
      </p:sp>
      <p:sp>
        <p:nvSpPr>
          <p:cNvPr id="5" name="Θέση περιεχομένου 4"/>
          <p:cNvSpPr>
            <a:spLocks noGrp="1"/>
          </p:cNvSpPr>
          <p:nvPr>
            <p:ph idx="1"/>
          </p:nvPr>
        </p:nvSpPr>
        <p:spPr/>
        <p:txBody>
          <a:bodyPr>
            <a:noAutofit/>
          </a:bodyPr>
          <a:lstStyle/>
          <a:p>
            <a:pPr>
              <a:lnSpc>
                <a:spcPct val="90000"/>
              </a:lnSpc>
            </a:pPr>
            <a:r>
              <a:rPr lang="el-GR" sz="2400" dirty="0">
                <a:cs typeface="Arial" charset="0"/>
              </a:rPr>
              <a:t>Μεταβολές λόγω συμπίεσης από το υπερκείμενο ίζημα</a:t>
            </a:r>
            <a:r>
              <a:rPr lang="en-US" sz="2400" dirty="0"/>
              <a:t>: </a:t>
            </a:r>
            <a:r>
              <a:rPr lang="el-GR" sz="2400" dirty="0">
                <a:cs typeface="Arial" charset="0"/>
              </a:rPr>
              <a:t>ρωγμές</a:t>
            </a:r>
            <a:r>
              <a:rPr lang="en-US" sz="2400" dirty="0">
                <a:cs typeface="Arial" charset="0"/>
              </a:rPr>
              <a:t>-</a:t>
            </a:r>
            <a:r>
              <a:rPr lang="el-GR" sz="2400" dirty="0">
                <a:cs typeface="Arial" charset="0"/>
              </a:rPr>
              <a:t>θραύση των οστών</a:t>
            </a:r>
            <a:r>
              <a:rPr lang="en-US" sz="2400" dirty="0">
                <a:cs typeface="Arial" charset="0"/>
              </a:rPr>
              <a:t> &amp;</a:t>
            </a:r>
            <a:r>
              <a:rPr lang="el-GR" sz="2400" dirty="0">
                <a:cs typeface="Arial" charset="0"/>
              </a:rPr>
              <a:t> πλαστική </a:t>
            </a:r>
            <a:r>
              <a:rPr lang="el-GR" sz="2400" dirty="0" smtClean="0">
                <a:cs typeface="Arial" charset="0"/>
              </a:rPr>
              <a:t>παραμόρφωση.</a:t>
            </a:r>
            <a:endParaRPr lang="en-US" sz="2400" dirty="0">
              <a:cs typeface="Arial" charset="0"/>
            </a:endParaRPr>
          </a:p>
          <a:p>
            <a:pPr>
              <a:lnSpc>
                <a:spcPct val="90000"/>
              </a:lnSpc>
            </a:pPr>
            <a:r>
              <a:rPr lang="el-GR" sz="2400" dirty="0"/>
              <a:t>Απώλεια οργανικού υλικού-ενδείξεις μικροβιακής δράσης-μεταβολή </a:t>
            </a:r>
            <a:r>
              <a:rPr lang="el-GR" sz="2400" dirty="0" smtClean="0"/>
              <a:t>πορώδους.</a:t>
            </a:r>
            <a:endParaRPr lang="el-GR" sz="2400" dirty="0"/>
          </a:p>
          <a:p>
            <a:pPr>
              <a:lnSpc>
                <a:spcPct val="90000"/>
              </a:lnSpc>
            </a:pPr>
            <a:r>
              <a:rPr lang="el-GR" sz="2400" dirty="0" smtClean="0"/>
              <a:t>Μεταβολές </a:t>
            </a:r>
            <a:r>
              <a:rPr lang="el-GR" sz="2400" dirty="0"/>
              <a:t>της ιστολογίας (εσωτερική μικροδομή</a:t>
            </a:r>
            <a:r>
              <a:rPr lang="el-GR" sz="2400" dirty="0" smtClean="0"/>
              <a:t>).</a:t>
            </a:r>
            <a:endParaRPr lang="en-US" sz="2400" dirty="0">
              <a:cs typeface="Arial" charset="0"/>
            </a:endParaRPr>
          </a:p>
          <a:p>
            <a:pPr>
              <a:lnSpc>
                <a:spcPct val="90000"/>
              </a:lnSpc>
            </a:pPr>
            <a:r>
              <a:rPr lang="el-GR" sz="2400" b="1" dirty="0"/>
              <a:t>Διάλυση και ανακρυστάλλωση του βιολογικού απατίτη/αύξηση μεγέθους </a:t>
            </a:r>
            <a:r>
              <a:rPr lang="el-GR" sz="2400" b="1" dirty="0" smtClean="0"/>
              <a:t>κρυστάλλων.</a:t>
            </a:r>
            <a:endParaRPr lang="en-US" sz="2400" b="1" dirty="0"/>
          </a:p>
          <a:p>
            <a:pPr>
              <a:lnSpc>
                <a:spcPct val="90000"/>
              </a:lnSpc>
            </a:pPr>
            <a:r>
              <a:rPr lang="el-GR" sz="2400" b="1" dirty="0"/>
              <a:t>Δομικές μεταβολές -υποκαταστάσεις εντός του απατίτη-μ</a:t>
            </a:r>
            <a:r>
              <a:rPr lang="el-GR" sz="2400" b="1" dirty="0">
                <a:cs typeface="Arial" charset="0"/>
              </a:rPr>
              <a:t>εταβολ</a:t>
            </a:r>
            <a:r>
              <a:rPr lang="el-GR" sz="2400" b="1" dirty="0"/>
              <a:t>ή χημε</a:t>
            </a:r>
            <a:r>
              <a:rPr lang="el-GR" sz="2400" b="1" dirty="0">
                <a:cs typeface="Arial" charset="0"/>
              </a:rPr>
              <a:t>ί</a:t>
            </a:r>
            <a:r>
              <a:rPr lang="el-GR" sz="2400" b="1" dirty="0"/>
              <a:t>α</a:t>
            </a:r>
            <a:r>
              <a:rPr lang="el-GR" sz="2400" b="1" dirty="0">
                <a:cs typeface="Arial" charset="0"/>
              </a:rPr>
              <a:t>ς</a:t>
            </a:r>
            <a:r>
              <a:rPr lang="el-GR" sz="2400" b="1" dirty="0"/>
              <a:t> &amp; </a:t>
            </a:r>
            <a:r>
              <a:rPr lang="el-GR" sz="2400" b="1" dirty="0" smtClean="0"/>
              <a:t>ορυκτολογίας.</a:t>
            </a:r>
            <a:endParaRPr lang="el-GR" sz="2400" b="1" dirty="0"/>
          </a:p>
          <a:p>
            <a:pPr>
              <a:lnSpc>
                <a:spcPct val="90000"/>
              </a:lnSpc>
            </a:pPr>
            <a:r>
              <a:rPr lang="el-GR" sz="2400" b="1" dirty="0"/>
              <a:t>Παρουσία εγκλεισμάτων και διεισδύσεων-μεταβολές </a:t>
            </a:r>
            <a:r>
              <a:rPr lang="el-GR" sz="2400" b="1" dirty="0" smtClean="0"/>
              <a:t>χρώματος.</a:t>
            </a:r>
            <a:endParaRPr lang="en-GB" sz="2400" b="1" dirty="0"/>
          </a:p>
        </p:txBody>
      </p:sp>
    </p:spTree>
    <p:extLst>
      <p:ext uri="{BB962C8B-B14F-4D97-AF65-F5344CB8AC3E}">
        <p14:creationId xmlns:p14="http://schemas.microsoft.com/office/powerpoint/2010/main" val="1978519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Πιθανές Υποκαταστάσεις στον Βιολογικό </a:t>
            </a:r>
            <a:r>
              <a:rPr lang="el-GR" dirty="0" smtClean="0"/>
              <a:t>Απατίτη</a:t>
            </a:r>
            <a:endParaRPr lang="el-GR" dirty="0"/>
          </a:p>
        </p:txBody>
      </p:sp>
      <p:sp>
        <p:nvSpPr>
          <p:cNvPr id="5" name="Θέση περιεχομένου 4"/>
          <p:cNvSpPr>
            <a:spLocks noGrp="1"/>
          </p:cNvSpPr>
          <p:nvPr>
            <p:ph idx="1"/>
          </p:nvPr>
        </p:nvSpPr>
        <p:spPr/>
        <p:txBody>
          <a:bodyPr>
            <a:noAutofit/>
          </a:bodyPr>
          <a:lstStyle/>
          <a:p>
            <a:r>
              <a:rPr lang="en-US" sz="2800" b="1" dirty="0"/>
              <a:t>OH</a:t>
            </a:r>
            <a:r>
              <a:rPr lang="en-US" sz="2800" dirty="0"/>
              <a:t>: </a:t>
            </a:r>
            <a:r>
              <a:rPr lang="el-GR" sz="2800" dirty="0"/>
              <a:t>από </a:t>
            </a:r>
            <a:r>
              <a:rPr lang="en-US" sz="2800" dirty="0"/>
              <a:t>CO</a:t>
            </a:r>
            <a:r>
              <a:rPr lang="en-US" sz="2800" baseline="-25000" dirty="0"/>
              <a:t>3</a:t>
            </a:r>
            <a:r>
              <a:rPr lang="en-US" sz="2800" baseline="30000" dirty="0"/>
              <a:t>-2 </a:t>
            </a:r>
            <a:r>
              <a:rPr lang="en-US" sz="2800" dirty="0"/>
              <a:t>(</a:t>
            </a:r>
            <a:r>
              <a:rPr lang="el-GR" sz="2800" dirty="0"/>
              <a:t>υποκατάσταση τύπου Α)</a:t>
            </a:r>
            <a:r>
              <a:rPr lang="en-US" sz="2800" dirty="0"/>
              <a:t>, F</a:t>
            </a:r>
            <a:r>
              <a:rPr lang="en-US" sz="2800" baseline="30000" dirty="0"/>
              <a:t>-</a:t>
            </a:r>
            <a:r>
              <a:rPr lang="en-US" sz="2800" dirty="0"/>
              <a:t>, Cl</a:t>
            </a:r>
            <a:r>
              <a:rPr lang="en-US" sz="2800" baseline="30000" dirty="0"/>
              <a:t>-</a:t>
            </a:r>
            <a:r>
              <a:rPr lang="en-US" sz="2800" dirty="0"/>
              <a:t>, O</a:t>
            </a:r>
            <a:r>
              <a:rPr lang="en-US" sz="2800" baseline="30000" dirty="0"/>
              <a:t>-</a:t>
            </a:r>
            <a:r>
              <a:rPr lang="en-US" sz="2800" dirty="0"/>
              <a:t>.</a:t>
            </a:r>
          </a:p>
          <a:p>
            <a:r>
              <a:rPr lang="en-US" sz="2800" b="1" dirty="0" smtClean="0"/>
              <a:t>PO</a:t>
            </a:r>
            <a:r>
              <a:rPr lang="en-US" sz="2800" b="1" baseline="-25000" dirty="0" smtClean="0"/>
              <a:t>4</a:t>
            </a:r>
            <a:r>
              <a:rPr lang="en-US" sz="2800" b="1" baseline="30000" dirty="0" smtClean="0"/>
              <a:t>-3</a:t>
            </a:r>
            <a:r>
              <a:rPr lang="en-US" sz="2800" b="1" dirty="0"/>
              <a:t>: </a:t>
            </a:r>
            <a:r>
              <a:rPr lang="el-GR" sz="2800" dirty="0"/>
              <a:t>από </a:t>
            </a:r>
            <a:r>
              <a:rPr lang="en-US" sz="2800" dirty="0"/>
              <a:t>CO</a:t>
            </a:r>
            <a:r>
              <a:rPr lang="en-US" sz="2800" baseline="-25000" dirty="0"/>
              <a:t>3</a:t>
            </a:r>
            <a:r>
              <a:rPr lang="en-US" sz="2800" baseline="30000" dirty="0"/>
              <a:t>-2 </a:t>
            </a:r>
            <a:r>
              <a:rPr lang="en-US" sz="2800" dirty="0"/>
              <a:t>(</a:t>
            </a:r>
            <a:r>
              <a:rPr lang="el-GR" sz="2800" dirty="0"/>
              <a:t>υποκατάσταση τύπου Β)</a:t>
            </a:r>
            <a:r>
              <a:rPr lang="en-US" sz="2800" dirty="0"/>
              <a:t>, HPO</a:t>
            </a:r>
            <a:r>
              <a:rPr lang="en-US" sz="2800" baseline="-25000" dirty="0"/>
              <a:t>4</a:t>
            </a:r>
            <a:r>
              <a:rPr lang="en-US" sz="2800" baseline="30000" dirty="0"/>
              <a:t>-2</a:t>
            </a:r>
            <a:r>
              <a:rPr lang="en-US" sz="2800" dirty="0"/>
              <a:t>, SiO</a:t>
            </a:r>
            <a:r>
              <a:rPr lang="en-US" sz="2800" baseline="-25000" dirty="0"/>
              <a:t>4</a:t>
            </a:r>
            <a:r>
              <a:rPr lang="en-US" sz="2800" baseline="30000" dirty="0"/>
              <a:t>-4</a:t>
            </a:r>
            <a:r>
              <a:rPr lang="en-US" sz="2800" dirty="0"/>
              <a:t>, VO</a:t>
            </a:r>
            <a:r>
              <a:rPr lang="en-US" sz="2800" baseline="-25000" dirty="0"/>
              <a:t>4</a:t>
            </a:r>
            <a:r>
              <a:rPr lang="en-US" sz="2800" baseline="30000" dirty="0"/>
              <a:t>-3</a:t>
            </a:r>
            <a:r>
              <a:rPr lang="en-US" sz="2800" dirty="0"/>
              <a:t>, AsO</a:t>
            </a:r>
            <a:r>
              <a:rPr lang="en-US" sz="2800" baseline="-25000" dirty="0"/>
              <a:t>4</a:t>
            </a:r>
            <a:r>
              <a:rPr lang="en-US" sz="2800" baseline="30000" dirty="0"/>
              <a:t>-3</a:t>
            </a:r>
            <a:r>
              <a:rPr lang="en-US" sz="2800" dirty="0"/>
              <a:t>.</a:t>
            </a:r>
          </a:p>
          <a:p>
            <a:r>
              <a:rPr lang="en-US" sz="2800" b="1" dirty="0"/>
              <a:t>Ca</a:t>
            </a:r>
            <a:r>
              <a:rPr lang="en-US" sz="2800" b="1" baseline="30000" dirty="0"/>
              <a:t>+2</a:t>
            </a:r>
            <a:r>
              <a:rPr lang="en-US" sz="2800" dirty="0"/>
              <a:t>: </a:t>
            </a:r>
            <a:r>
              <a:rPr lang="el-GR" sz="2800" dirty="0"/>
              <a:t>από </a:t>
            </a:r>
            <a:r>
              <a:rPr lang="en-US" sz="2800" dirty="0"/>
              <a:t>Na</a:t>
            </a:r>
            <a:r>
              <a:rPr lang="en-US" sz="2800" b="1" baseline="30000" dirty="0"/>
              <a:t>+</a:t>
            </a:r>
            <a:r>
              <a:rPr lang="en-US" sz="2800" dirty="0"/>
              <a:t>, Mg</a:t>
            </a:r>
            <a:r>
              <a:rPr lang="en-US" sz="2800" b="1" baseline="30000" dirty="0"/>
              <a:t>+2</a:t>
            </a:r>
            <a:r>
              <a:rPr lang="en-US" sz="2800" dirty="0"/>
              <a:t>, K</a:t>
            </a:r>
            <a:r>
              <a:rPr lang="en-US" sz="2800" b="1" baseline="30000" dirty="0"/>
              <a:t>+</a:t>
            </a:r>
            <a:r>
              <a:rPr lang="en-US" sz="2800" dirty="0"/>
              <a:t>, Ba</a:t>
            </a:r>
            <a:r>
              <a:rPr lang="en-US" sz="2800" b="1" baseline="30000" dirty="0"/>
              <a:t>+2</a:t>
            </a:r>
            <a:r>
              <a:rPr lang="en-US" sz="2800" dirty="0"/>
              <a:t>, Sr</a:t>
            </a:r>
            <a:r>
              <a:rPr lang="en-US" sz="2800" b="1" baseline="30000" dirty="0"/>
              <a:t>+2</a:t>
            </a:r>
            <a:r>
              <a:rPr lang="en-US" sz="2800" dirty="0"/>
              <a:t>, Zn</a:t>
            </a:r>
            <a:r>
              <a:rPr lang="en-US" sz="2800" b="1" baseline="30000" dirty="0"/>
              <a:t>+2</a:t>
            </a:r>
            <a:r>
              <a:rPr lang="en-US" sz="2800" dirty="0"/>
              <a:t>, REE, U, </a:t>
            </a:r>
            <a:r>
              <a:rPr lang="en-US" sz="2800" dirty="0" err="1"/>
              <a:t>Th</a:t>
            </a:r>
            <a:r>
              <a:rPr lang="en-US" sz="2800" dirty="0"/>
              <a:t>, Mn</a:t>
            </a:r>
            <a:r>
              <a:rPr lang="en-US" sz="2800" b="1" baseline="30000" dirty="0"/>
              <a:t>+2</a:t>
            </a:r>
            <a:r>
              <a:rPr lang="el-GR" sz="2800" b="1" baseline="30000" dirty="0"/>
              <a:t> </a:t>
            </a:r>
            <a:r>
              <a:rPr lang="el-GR" sz="2800" dirty="0"/>
              <a:t>κλπ</a:t>
            </a:r>
            <a:r>
              <a:rPr lang="en-US" sz="2800" dirty="0"/>
              <a:t>.</a:t>
            </a:r>
            <a:endParaRPr lang="en-GB" sz="2800" dirty="0"/>
          </a:p>
          <a:p>
            <a:endParaRPr lang="el-GR" sz="2800" dirty="0" smtClean="0"/>
          </a:p>
          <a:p>
            <a:pPr marL="0" indent="0">
              <a:buNone/>
            </a:pPr>
            <a:r>
              <a:rPr lang="en-US" sz="2800" dirty="0">
                <a:cs typeface="Times New Roman" pitchFamily="18" charset="0"/>
              </a:rPr>
              <a:t>Ca</a:t>
            </a:r>
            <a:r>
              <a:rPr lang="en-US" sz="2800" baseline="-30000" dirty="0">
                <a:cs typeface="Times New Roman" pitchFamily="18" charset="0"/>
              </a:rPr>
              <a:t>10+(y-x)/2</a:t>
            </a:r>
            <a:r>
              <a:rPr lang="en-US" sz="2800" dirty="0">
                <a:cs typeface="Times New Roman" pitchFamily="18" charset="0"/>
              </a:rPr>
              <a:t> (PO</a:t>
            </a:r>
            <a:r>
              <a:rPr lang="en-US" sz="2800" baseline="-30000" dirty="0">
                <a:cs typeface="Times New Roman" pitchFamily="18" charset="0"/>
              </a:rPr>
              <a:t>4</a:t>
            </a:r>
            <a:r>
              <a:rPr lang="en-US" sz="2800" dirty="0">
                <a:cs typeface="Times New Roman" pitchFamily="18" charset="0"/>
              </a:rPr>
              <a:t>)</a:t>
            </a:r>
            <a:r>
              <a:rPr lang="en-US" sz="2800" baseline="-30000" dirty="0">
                <a:cs typeface="Times New Roman" pitchFamily="18" charset="0"/>
              </a:rPr>
              <a:t>6-x</a:t>
            </a:r>
            <a:r>
              <a:rPr lang="en-US" sz="2800" dirty="0">
                <a:cs typeface="Times New Roman" pitchFamily="18" charset="0"/>
              </a:rPr>
              <a:t> (CO</a:t>
            </a:r>
            <a:r>
              <a:rPr lang="en-US" sz="2800" baseline="-30000" dirty="0">
                <a:cs typeface="Times New Roman" pitchFamily="18" charset="0"/>
              </a:rPr>
              <a:t>3</a:t>
            </a:r>
            <a:r>
              <a:rPr lang="en-US" sz="2800" dirty="0">
                <a:cs typeface="Times New Roman" pitchFamily="18" charset="0"/>
              </a:rPr>
              <a:t>)</a:t>
            </a:r>
            <a:r>
              <a:rPr lang="en-US" sz="2800" baseline="-30000" dirty="0">
                <a:cs typeface="Times New Roman" pitchFamily="18" charset="0"/>
              </a:rPr>
              <a:t>x</a:t>
            </a:r>
            <a:r>
              <a:rPr lang="en-US" sz="2800" dirty="0">
                <a:cs typeface="Times New Roman" pitchFamily="18" charset="0"/>
              </a:rPr>
              <a:t> OH</a:t>
            </a:r>
            <a:r>
              <a:rPr lang="en-US" sz="2800" baseline="-30000" dirty="0">
                <a:cs typeface="Times New Roman" pitchFamily="18" charset="0"/>
              </a:rPr>
              <a:t>2-y-z </a:t>
            </a:r>
            <a:r>
              <a:rPr lang="en-US" sz="2800" dirty="0">
                <a:cs typeface="Times New Roman" pitchFamily="18" charset="0"/>
              </a:rPr>
              <a:t>(CO</a:t>
            </a:r>
            <a:r>
              <a:rPr lang="en-US" sz="2800" baseline="-30000" dirty="0">
                <a:cs typeface="Times New Roman" pitchFamily="18" charset="0"/>
              </a:rPr>
              <a:t>3</a:t>
            </a:r>
            <a:r>
              <a:rPr lang="en-US" sz="2800" dirty="0">
                <a:cs typeface="Times New Roman" pitchFamily="18" charset="0"/>
              </a:rPr>
              <a:t>)</a:t>
            </a:r>
            <a:r>
              <a:rPr lang="en-US" sz="2800" baseline="-30000" dirty="0">
                <a:cs typeface="Times New Roman" pitchFamily="18" charset="0"/>
              </a:rPr>
              <a:t>y</a:t>
            </a:r>
            <a:r>
              <a:rPr lang="en-US" sz="2800" dirty="0">
                <a:cs typeface="Times New Roman" pitchFamily="18" charset="0"/>
              </a:rPr>
              <a:t> </a:t>
            </a:r>
            <a:r>
              <a:rPr lang="en-US" sz="2800" dirty="0" err="1">
                <a:cs typeface="Times New Roman" pitchFamily="18" charset="0"/>
              </a:rPr>
              <a:t>X</a:t>
            </a:r>
            <a:r>
              <a:rPr lang="en-US" sz="2800" baseline="-30000" dirty="0" err="1">
                <a:cs typeface="Times New Roman" pitchFamily="18" charset="0"/>
              </a:rPr>
              <a:t>z</a:t>
            </a:r>
            <a:r>
              <a:rPr lang="en-GB" sz="2800" dirty="0">
                <a:cs typeface="Times New Roman" pitchFamily="18" charset="0"/>
              </a:rPr>
              <a:t> </a:t>
            </a:r>
            <a:endParaRPr lang="en-GB" sz="2800" dirty="0"/>
          </a:p>
          <a:p>
            <a:pPr marL="0" indent="0">
              <a:buNone/>
            </a:pPr>
            <a:r>
              <a:rPr lang="el-GR" sz="2800" dirty="0"/>
              <a:t>Όπου Χ: </a:t>
            </a:r>
            <a:r>
              <a:rPr lang="en-US" sz="2800" dirty="0"/>
              <a:t>Cl, F.</a:t>
            </a:r>
            <a:endParaRPr lang="el-GR" sz="2800" dirty="0"/>
          </a:p>
          <a:p>
            <a:pPr marL="0" indent="0">
              <a:buNone/>
            </a:pPr>
            <a:endParaRPr lang="el-GR" sz="2400" dirty="0"/>
          </a:p>
        </p:txBody>
      </p:sp>
    </p:spTree>
    <p:extLst>
      <p:ext uri="{BB962C8B-B14F-4D97-AF65-F5344CB8AC3E}">
        <p14:creationId xmlns:p14="http://schemas.microsoft.com/office/powerpoint/2010/main" val="10152520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p:txBody>
          <a:bodyPr/>
          <a:lstStyle/>
          <a:p>
            <a:r>
              <a:rPr lang="el-GR" dirty="0"/>
              <a:t>Γεωχημικές διεργασίες στην επιφάνεια της γης</a:t>
            </a:r>
          </a:p>
        </p:txBody>
      </p:sp>
      <p:sp>
        <p:nvSpPr>
          <p:cNvPr id="5" name="Υπότιτλος 4"/>
          <p:cNvSpPr>
            <a:spLocks noGrp="1"/>
          </p:cNvSpPr>
          <p:nvPr>
            <p:ph type="subTitle" idx="1"/>
          </p:nvPr>
        </p:nvSpPr>
        <p:spPr/>
        <p:txBody>
          <a:bodyPr>
            <a:normAutofit/>
          </a:bodyPr>
          <a:lstStyle/>
          <a:p>
            <a:r>
              <a:rPr lang="el-GR" dirty="0" smtClean="0"/>
              <a:t>Η </a:t>
            </a:r>
            <a:r>
              <a:rPr lang="el-GR" dirty="0"/>
              <a:t>Διαγένεση στην απολίθωση</a:t>
            </a:r>
          </a:p>
        </p:txBody>
      </p:sp>
    </p:spTree>
    <p:extLst>
      <p:ext uri="{BB962C8B-B14F-4D97-AF65-F5344CB8AC3E}">
        <p14:creationId xmlns:p14="http://schemas.microsoft.com/office/powerpoint/2010/main" val="44666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Διαγένεση</a:t>
            </a:r>
            <a:r>
              <a:rPr lang="en-US" dirty="0"/>
              <a:t> </a:t>
            </a:r>
            <a:r>
              <a:rPr lang="el-GR" dirty="0"/>
              <a:t>οστών &amp; </a:t>
            </a:r>
            <a:r>
              <a:rPr lang="el-GR" dirty="0" smtClean="0"/>
              <a:t>οδόντων</a:t>
            </a:r>
            <a:endParaRPr lang="el-GR" dirty="0"/>
          </a:p>
        </p:txBody>
      </p:sp>
      <p:sp>
        <p:nvSpPr>
          <p:cNvPr id="5" name="Θέση περιεχομένου 4"/>
          <p:cNvSpPr>
            <a:spLocks noGrp="1"/>
          </p:cNvSpPr>
          <p:nvPr>
            <p:ph idx="1"/>
          </p:nvPr>
        </p:nvSpPr>
        <p:spPr/>
        <p:txBody>
          <a:bodyPr>
            <a:noAutofit/>
          </a:bodyPr>
          <a:lstStyle/>
          <a:p>
            <a:pPr>
              <a:lnSpc>
                <a:spcPct val="80000"/>
              </a:lnSpc>
            </a:pPr>
            <a:r>
              <a:rPr lang="el-GR" sz="2400" dirty="0" smtClean="0"/>
              <a:t>Εξαρτάται </a:t>
            </a:r>
            <a:r>
              <a:rPr lang="el-GR" sz="2400" dirty="0"/>
              <a:t>από ενδογενείς (μέγεθος, πορώδες, χημική &amp; μοριακή δομή, κλπ) και εξωγενείς παράγοντες (</a:t>
            </a:r>
            <a:r>
              <a:rPr lang="en-US" sz="2400" dirty="0"/>
              <a:t>pH,</a:t>
            </a:r>
            <a:r>
              <a:rPr lang="el-GR" sz="2400" dirty="0"/>
              <a:t> υδρολογικές και θερμοκρασιακές συνθήκες, κλπ).</a:t>
            </a:r>
          </a:p>
          <a:p>
            <a:pPr>
              <a:lnSpc>
                <a:spcPct val="80000"/>
              </a:lnSpc>
            </a:pPr>
            <a:r>
              <a:rPr lang="el-GR" sz="2400" dirty="0"/>
              <a:t>Η διαγένεση αφορά και συνδυάζει 3 μικρο-περιβάλλοντα: τον εν λόγω σκληρό ιστό, τους πόρους και τις οπές εντός της δομής του και το περιβάλλον ίζημα.</a:t>
            </a:r>
          </a:p>
          <a:p>
            <a:pPr>
              <a:lnSpc>
                <a:spcPct val="80000"/>
              </a:lnSpc>
            </a:pPr>
            <a:r>
              <a:rPr lang="en-US" sz="2400" b="1" dirty="0"/>
              <a:t>D</a:t>
            </a:r>
            <a:r>
              <a:rPr lang="en-US" sz="2400" dirty="0"/>
              <a:t> = f (M, C, D, S, T), </a:t>
            </a:r>
            <a:r>
              <a:rPr lang="el-GR" sz="2400" dirty="0"/>
              <a:t>όπου </a:t>
            </a:r>
            <a:r>
              <a:rPr lang="en-US" sz="2400" b="1" dirty="0"/>
              <a:t>D</a:t>
            </a:r>
            <a:r>
              <a:rPr lang="en-US" sz="2400" dirty="0"/>
              <a:t>: </a:t>
            </a:r>
            <a:r>
              <a:rPr lang="el-GR" sz="2400" dirty="0"/>
              <a:t>σύνολο διαγενετικών διεργασιών που επιδρούν σε ένα απολίθωμα ΚΑΙ</a:t>
            </a:r>
          </a:p>
          <a:p>
            <a:pPr marL="0" indent="0">
              <a:lnSpc>
                <a:spcPct val="80000"/>
              </a:lnSpc>
              <a:buNone/>
            </a:pPr>
            <a:r>
              <a:rPr lang="el-GR" sz="2400" dirty="0"/>
              <a:t>Μ: φύση &amp; σύσταση απολιθώματος, </a:t>
            </a:r>
            <a:r>
              <a:rPr lang="en-US" sz="2400" dirty="0"/>
              <a:t>C:</a:t>
            </a:r>
            <a:r>
              <a:rPr lang="el-GR" sz="2400" dirty="0"/>
              <a:t> κλίμα κατά την απόθεση, </a:t>
            </a:r>
            <a:r>
              <a:rPr lang="en-US" sz="2400" dirty="0"/>
              <a:t>D:</a:t>
            </a:r>
            <a:r>
              <a:rPr lang="el-GR" sz="2400" dirty="0"/>
              <a:t> τρόπος απόθεσης, </a:t>
            </a:r>
            <a:r>
              <a:rPr lang="en-US" sz="2400" dirty="0"/>
              <a:t>S: </a:t>
            </a:r>
            <a:r>
              <a:rPr lang="el-GR" sz="2400" dirty="0"/>
              <a:t>φύση ιζήματος, </a:t>
            </a:r>
            <a:r>
              <a:rPr lang="en-US" sz="2400" dirty="0"/>
              <a:t>T:</a:t>
            </a:r>
            <a:r>
              <a:rPr lang="el-GR" sz="2400" dirty="0"/>
              <a:t> χρόνος ταφής</a:t>
            </a:r>
            <a:r>
              <a:rPr lang="el-GR" sz="2400" dirty="0" smtClean="0"/>
              <a:t>.</a:t>
            </a:r>
            <a:endParaRPr lang="el-GR" sz="2400" dirty="0"/>
          </a:p>
        </p:txBody>
      </p:sp>
    </p:spTree>
    <p:extLst>
      <p:ext uri="{BB962C8B-B14F-4D97-AF65-F5344CB8AC3E}">
        <p14:creationId xmlns:p14="http://schemas.microsoft.com/office/powerpoint/2010/main" val="32008406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a:bodyPr>
          <a:lstStyle/>
          <a:p>
            <a:r>
              <a:rPr lang="el-GR" dirty="0"/>
              <a:t>Διαγενετικοί </a:t>
            </a:r>
            <a:r>
              <a:rPr lang="el-GR" dirty="0" smtClean="0"/>
              <a:t>παράγοντες</a:t>
            </a:r>
            <a:endParaRPr lang="el-GR" dirty="0"/>
          </a:p>
        </p:txBody>
      </p:sp>
      <p:sp>
        <p:nvSpPr>
          <p:cNvPr id="6" name="Rectangle 4"/>
          <p:cNvSpPr>
            <a:spLocks noChangeArrowheads="1"/>
          </p:cNvSpPr>
          <p:nvPr/>
        </p:nvSpPr>
        <p:spPr bwMode="auto">
          <a:xfrm>
            <a:off x="457200" y="1417638"/>
            <a:ext cx="4912749" cy="4708981"/>
          </a:xfrm>
          <a:prstGeom prst="rect">
            <a:avLst/>
          </a:prstGeom>
          <a:noFill/>
          <a:ln w="9525">
            <a:noFill/>
            <a:miter lim="800000"/>
            <a:headEnd/>
            <a:tailEnd/>
          </a:ln>
          <a:effectLst/>
        </p:spPr>
        <p:txBody>
          <a:bodyPr wrap="square">
            <a:spAutoFit/>
          </a:bodyPr>
          <a:lstStyle/>
          <a:p>
            <a:pPr marL="342900" indent="-342900">
              <a:lnSpc>
                <a:spcPct val="100000"/>
              </a:lnSpc>
              <a:buFont typeface="Arial" panose="020B0604020202020204" pitchFamily="34" charset="0"/>
              <a:buChar char="•"/>
            </a:pPr>
            <a:r>
              <a:rPr lang="el-GR" sz="2000" dirty="0"/>
              <a:t>Προσφορά </a:t>
            </a:r>
            <a:r>
              <a:rPr lang="el-GR" sz="2000" dirty="0" smtClean="0"/>
              <a:t>ιζήματος/</a:t>
            </a:r>
            <a:r>
              <a:rPr lang="en-US" sz="2000" dirty="0" smtClean="0"/>
              <a:t>U </a:t>
            </a:r>
            <a:r>
              <a:rPr lang="el-GR" sz="2000" dirty="0"/>
              <a:t>καθίζησης </a:t>
            </a:r>
            <a:r>
              <a:rPr lang="el-GR" sz="2000" dirty="0" smtClean="0"/>
              <a:t> </a:t>
            </a:r>
            <a:endParaRPr lang="el-GR" sz="2000" dirty="0"/>
          </a:p>
          <a:p>
            <a:pPr marL="342900" indent="-342900">
              <a:lnSpc>
                <a:spcPct val="100000"/>
              </a:lnSpc>
              <a:buFont typeface="Arial" panose="020B0604020202020204" pitchFamily="34" charset="0"/>
              <a:buChar char="•"/>
            </a:pPr>
            <a:r>
              <a:rPr lang="el-GR" sz="2000" dirty="0"/>
              <a:t>Ευκολία μεταφοράς υλικού </a:t>
            </a:r>
          </a:p>
          <a:p>
            <a:pPr marL="342900" indent="-342900">
              <a:lnSpc>
                <a:spcPct val="100000"/>
              </a:lnSpc>
              <a:buFont typeface="Arial" panose="020B0604020202020204" pitchFamily="34" charset="0"/>
              <a:buChar char="•"/>
            </a:pPr>
            <a:r>
              <a:rPr lang="el-GR" sz="2000" dirty="0"/>
              <a:t>Βάθος </a:t>
            </a:r>
            <a:r>
              <a:rPr lang="el-GR" sz="2000" dirty="0" smtClean="0"/>
              <a:t>ταφής/φυσικές </a:t>
            </a:r>
            <a:r>
              <a:rPr lang="el-GR" sz="2000" dirty="0"/>
              <a:t>πιέσεις</a:t>
            </a:r>
          </a:p>
          <a:p>
            <a:pPr marL="342900" indent="-342900">
              <a:lnSpc>
                <a:spcPct val="100000"/>
              </a:lnSpc>
              <a:buFont typeface="Arial" panose="020B0604020202020204" pitchFamily="34" charset="0"/>
              <a:buChar char="•"/>
            </a:pPr>
            <a:r>
              <a:rPr lang="el-GR" sz="2000" dirty="0"/>
              <a:t>Υγρασία θέσης</a:t>
            </a:r>
          </a:p>
          <a:p>
            <a:pPr marL="342900" indent="-342900">
              <a:lnSpc>
                <a:spcPct val="100000"/>
              </a:lnSpc>
              <a:buFont typeface="Arial" panose="020B0604020202020204" pitchFamily="34" charset="0"/>
              <a:buChar char="•"/>
            </a:pPr>
            <a:r>
              <a:rPr lang="el-GR" sz="2000" dirty="0"/>
              <a:t>Τοπική κίνηση υπόγειου </a:t>
            </a:r>
            <a:r>
              <a:rPr lang="el-GR" sz="2000" dirty="0" smtClean="0"/>
              <a:t>νερού/θέση</a:t>
            </a:r>
          </a:p>
          <a:p>
            <a:pPr marL="342900" indent="-342900">
              <a:lnSpc>
                <a:spcPct val="100000"/>
              </a:lnSpc>
              <a:buFont typeface="Arial" panose="020B0604020202020204" pitchFamily="34" charset="0"/>
              <a:buChar char="•"/>
            </a:pPr>
            <a:r>
              <a:rPr lang="el-GR" sz="2000" dirty="0" smtClean="0"/>
              <a:t>υλικού </a:t>
            </a:r>
            <a:r>
              <a:rPr lang="el-GR" sz="2000" dirty="0"/>
              <a:t>σε σχέση με υδροφόρο ορίζοντα</a:t>
            </a:r>
            <a:r>
              <a:rPr lang="en-US" sz="2000" dirty="0"/>
              <a:t> </a:t>
            </a:r>
            <a:endParaRPr lang="el-GR" sz="2000" dirty="0"/>
          </a:p>
          <a:p>
            <a:pPr marL="342900" indent="-342900">
              <a:lnSpc>
                <a:spcPct val="100000"/>
              </a:lnSpc>
              <a:buFont typeface="Arial" panose="020B0604020202020204" pitchFamily="34" charset="0"/>
              <a:buChar char="•"/>
            </a:pPr>
            <a:r>
              <a:rPr lang="el-GR" sz="2000" dirty="0"/>
              <a:t>Ορυκτολογία περιβάλλοντος ιζήματος </a:t>
            </a:r>
            <a:r>
              <a:rPr lang="el-GR" sz="2000" dirty="0" smtClean="0"/>
              <a:t>/</a:t>
            </a:r>
          </a:p>
          <a:p>
            <a:pPr marL="342900" indent="-342900">
              <a:lnSpc>
                <a:spcPct val="100000"/>
              </a:lnSpc>
              <a:buFont typeface="Arial" panose="020B0604020202020204" pitchFamily="34" charset="0"/>
              <a:buChar char="•"/>
            </a:pPr>
            <a:r>
              <a:rPr lang="el-GR" sz="2000" dirty="0" smtClean="0"/>
              <a:t>σύσταση </a:t>
            </a:r>
            <a:r>
              <a:rPr lang="el-GR" sz="2000" dirty="0"/>
              <a:t>κυκλοφορούντων </a:t>
            </a:r>
            <a:r>
              <a:rPr lang="el-GR" sz="2000" dirty="0" smtClean="0"/>
              <a:t>υδατικών</a:t>
            </a:r>
          </a:p>
          <a:p>
            <a:pPr marL="342900" indent="-342900">
              <a:lnSpc>
                <a:spcPct val="100000"/>
              </a:lnSpc>
              <a:buFont typeface="Arial" panose="020B0604020202020204" pitchFamily="34" charset="0"/>
              <a:buChar char="•"/>
            </a:pPr>
            <a:r>
              <a:rPr lang="el-GR" sz="2000" dirty="0" smtClean="0"/>
              <a:t>Διαλυμάτων (Περιεκτικότητα </a:t>
            </a:r>
            <a:r>
              <a:rPr lang="en-US" sz="2000" dirty="0"/>
              <a:t>F </a:t>
            </a:r>
            <a:r>
              <a:rPr lang="el-GR" sz="2000" dirty="0"/>
              <a:t>και</a:t>
            </a:r>
            <a:r>
              <a:rPr lang="en-US" sz="2000" dirty="0"/>
              <a:t> CO</a:t>
            </a:r>
            <a:r>
              <a:rPr lang="en-US" sz="2000" baseline="-25000" dirty="0"/>
              <a:t>3</a:t>
            </a:r>
            <a:r>
              <a:rPr lang="el-GR" sz="2000" dirty="0"/>
              <a:t> </a:t>
            </a:r>
            <a:r>
              <a:rPr lang="el-GR" sz="2000" dirty="0" smtClean="0"/>
              <a:t>)</a:t>
            </a:r>
            <a:endParaRPr lang="el-GR" sz="2000" dirty="0"/>
          </a:p>
          <a:p>
            <a:pPr marL="342900" indent="-342900">
              <a:lnSpc>
                <a:spcPct val="100000"/>
              </a:lnSpc>
              <a:buFont typeface="Arial" panose="020B0604020202020204" pitchFamily="34" charset="0"/>
              <a:buChar char="•"/>
            </a:pPr>
            <a:r>
              <a:rPr lang="en-US" sz="2000" dirty="0"/>
              <a:t>pH</a:t>
            </a:r>
            <a:endParaRPr lang="el-GR" sz="2000" dirty="0"/>
          </a:p>
          <a:p>
            <a:pPr marL="342900" indent="-342900">
              <a:lnSpc>
                <a:spcPct val="100000"/>
              </a:lnSpc>
              <a:buFont typeface="Arial" panose="020B0604020202020204" pitchFamily="34" charset="0"/>
              <a:buChar char="•"/>
            </a:pPr>
            <a:r>
              <a:rPr lang="el-GR" sz="2000" dirty="0"/>
              <a:t>Ε</a:t>
            </a:r>
            <a:r>
              <a:rPr lang="en-US" sz="2000" dirty="0"/>
              <a:t>h</a:t>
            </a:r>
          </a:p>
          <a:p>
            <a:pPr marL="342900" indent="-342900">
              <a:lnSpc>
                <a:spcPct val="100000"/>
              </a:lnSpc>
              <a:buFont typeface="Arial" panose="020B0604020202020204" pitchFamily="34" charset="0"/>
              <a:buChar char="•"/>
            </a:pPr>
            <a:r>
              <a:rPr lang="el-GR" sz="2000" dirty="0"/>
              <a:t>οργανική ύλη</a:t>
            </a:r>
          </a:p>
          <a:p>
            <a:pPr marL="342900" indent="-342900">
              <a:lnSpc>
                <a:spcPct val="100000"/>
              </a:lnSpc>
              <a:buFont typeface="Arial" panose="020B0604020202020204" pitchFamily="34" charset="0"/>
              <a:buChar char="•"/>
            </a:pPr>
            <a:r>
              <a:rPr lang="el-GR" sz="2000" dirty="0"/>
              <a:t>Τ</a:t>
            </a:r>
          </a:p>
          <a:p>
            <a:pPr marL="342900" indent="-342900">
              <a:lnSpc>
                <a:spcPct val="100000"/>
              </a:lnSpc>
              <a:buFont typeface="Arial" panose="020B0604020202020204" pitchFamily="34" charset="0"/>
              <a:buChar char="•"/>
            </a:pPr>
            <a:r>
              <a:rPr lang="el-GR" sz="2000" dirty="0"/>
              <a:t>Μικροβιολογική δράση</a:t>
            </a:r>
          </a:p>
          <a:p>
            <a:pPr marL="342900" indent="-342900">
              <a:lnSpc>
                <a:spcPct val="100000"/>
              </a:lnSpc>
              <a:buFont typeface="Arial" panose="020B0604020202020204" pitchFamily="34" charset="0"/>
              <a:buChar char="•"/>
            </a:pPr>
            <a:r>
              <a:rPr lang="el-GR" sz="2000" dirty="0"/>
              <a:t>Διάρκεια ταφής </a:t>
            </a:r>
            <a:endParaRPr lang="en-GB" sz="2000" dirty="0"/>
          </a:p>
        </p:txBody>
      </p:sp>
      <p:sp>
        <p:nvSpPr>
          <p:cNvPr id="7" name="Rectangle 6"/>
          <p:cNvSpPr/>
          <p:nvPr/>
        </p:nvSpPr>
        <p:spPr>
          <a:xfrm>
            <a:off x="5335867" y="2060848"/>
            <a:ext cx="3124566" cy="3539430"/>
          </a:xfrm>
          <a:prstGeom prst="rect">
            <a:avLst/>
          </a:prstGeom>
          <a:ln>
            <a:solidFill>
              <a:schemeClr val="tx1"/>
            </a:solidFill>
          </a:ln>
        </p:spPr>
        <p:txBody>
          <a:bodyPr wrap="square">
            <a:spAutoFit/>
          </a:bodyPr>
          <a:lstStyle/>
          <a:p>
            <a:pPr>
              <a:buNone/>
            </a:pPr>
            <a:r>
              <a:rPr lang="el-GR" sz="2800" b="1" dirty="0" smtClean="0"/>
              <a:t>Οι πιο σημαντικοί παράγοντες είναι </a:t>
            </a:r>
            <a:r>
              <a:rPr lang="el-GR" sz="2800" b="1" u="sng" dirty="0" smtClean="0"/>
              <a:t>οι τοπικές γεωχημικές συνθήκες</a:t>
            </a:r>
            <a:r>
              <a:rPr lang="el-GR" sz="2800" b="1" dirty="0" smtClean="0"/>
              <a:t> και λιγότερο ο χρόνος και η ηλικία των δειγμάτων.</a:t>
            </a:r>
            <a:endParaRPr lang="el-GR" sz="2800" b="1" dirty="0"/>
          </a:p>
        </p:txBody>
      </p:sp>
    </p:spTree>
    <p:extLst>
      <p:ext uri="{BB962C8B-B14F-4D97-AF65-F5344CB8AC3E}">
        <p14:creationId xmlns:p14="http://schemas.microsoft.com/office/powerpoint/2010/main" val="2896767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Autofit/>
          </a:bodyPr>
          <a:lstStyle/>
          <a:p>
            <a:r>
              <a:rPr lang="el-GR" sz="4000" dirty="0"/>
              <a:t>Η μελέτη της διαγένεσης οστών και οδόντων χρησιμεύει</a:t>
            </a:r>
            <a:r>
              <a:rPr lang="el-GR" sz="4000" dirty="0" smtClean="0"/>
              <a:t>:</a:t>
            </a:r>
            <a:endParaRPr lang="el-GR" sz="4000" dirty="0"/>
          </a:p>
        </p:txBody>
      </p:sp>
      <p:sp>
        <p:nvSpPr>
          <p:cNvPr id="5" name="Θέση περιεχομένου 4"/>
          <p:cNvSpPr>
            <a:spLocks noGrp="1"/>
          </p:cNvSpPr>
          <p:nvPr>
            <p:ph idx="1"/>
          </p:nvPr>
        </p:nvSpPr>
        <p:spPr/>
        <p:txBody>
          <a:bodyPr>
            <a:noAutofit/>
          </a:bodyPr>
          <a:lstStyle/>
          <a:p>
            <a:pPr>
              <a:lnSpc>
                <a:spcPct val="80000"/>
              </a:lnSpc>
            </a:pPr>
            <a:r>
              <a:rPr lang="el-GR" sz="2000" dirty="0" smtClean="0"/>
              <a:t>Στην </a:t>
            </a:r>
            <a:r>
              <a:rPr lang="el-GR" sz="2000" dirty="0"/>
              <a:t>μελέτη της </a:t>
            </a:r>
            <a:r>
              <a:rPr lang="el-GR" sz="2000" dirty="0" smtClean="0"/>
              <a:t>Ταφονομίας.</a:t>
            </a:r>
            <a:endParaRPr lang="el-GR" sz="2000" dirty="0"/>
          </a:p>
          <a:p>
            <a:pPr>
              <a:lnSpc>
                <a:spcPct val="80000"/>
              </a:lnSpc>
            </a:pPr>
            <a:r>
              <a:rPr lang="el-GR" sz="2000" dirty="0"/>
              <a:t>Στην μελέτη του παλαιοπεριβάλλοντος ( γεωλογία περιοχής, γεωχημικές συνθήκες -</a:t>
            </a:r>
            <a:r>
              <a:rPr lang="en-US" sz="2000" dirty="0"/>
              <a:t>pH, Eh, T </a:t>
            </a:r>
            <a:r>
              <a:rPr lang="el-GR" sz="2000" dirty="0" smtClean="0"/>
              <a:t>κλπ).</a:t>
            </a:r>
            <a:endParaRPr lang="el-GR" sz="2000" dirty="0"/>
          </a:p>
          <a:p>
            <a:pPr>
              <a:lnSpc>
                <a:spcPct val="80000"/>
              </a:lnSpc>
            </a:pPr>
            <a:r>
              <a:rPr lang="el-GR" sz="2000" dirty="0"/>
              <a:t>Στην Μελέτη Παλαιοκλίματος με ισότοπα </a:t>
            </a:r>
            <a:r>
              <a:rPr lang="el-GR" sz="2000" dirty="0" smtClean="0"/>
              <a:t>κλπ.</a:t>
            </a:r>
            <a:endParaRPr lang="el-GR" sz="2000" dirty="0"/>
          </a:p>
          <a:p>
            <a:pPr>
              <a:lnSpc>
                <a:spcPct val="80000"/>
              </a:lnSpc>
            </a:pPr>
            <a:r>
              <a:rPr lang="el-GR" sz="2000" dirty="0"/>
              <a:t>Στην μελέτη της Παλαιοδιατροφής</a:t>
            </a:r>
            <a:r>
              <a:rPr lang="en-US" sz="2000" dirty="0"/>
              <a:t> (</a:t>
            </a:r>
            <a:r>
              <a:rPr lang="el-GR" sz="2000" dirty="0"/>
              <a:t>ισότοπα, διάφορα χημικά στοιχεία κλπ</a:t>
            </a:r>
            <a:r>
              <a:rPr lang="en-US" sz="2000" dirty="0"/>
              <a:t>, </a:t>
            </a:r>
            <a:r>
              <a:rPr lang="en-US" sz="2000" dirty="0" err="1"/>
              <a:t>Sr</a:t>
            </a:r>
            <a:r>
              <a:rPr lang="en-US" sz="2000" dirty="0"/>
              <a:t>/Ca</a:t>
            </a:r>
            <a:r>
              <a:rPr lang="el-GR" sz="2000" dirty="0" smtClean="0"/>
              <a:t>).</a:t>
            </a:r>
            <a:endParaRPr lang="el-GR" sz="2000" dirty="0"/>
          </a:p>
          <a:p>
            <a:pPr>
              <a:lnSpc>
                <a:spcPct val="80000"/>
              </a:lnSpc>
            </a:pPr>
            <a:r>
              <a:rPr lang="el-GR" sz="2000" dirty="0"/>
              <a:t>Σε θέματα χρονολόγησης σκελετικού υλικού (επιλογή δειγμάτων-εγκυρότητα μεθόδων</a:t>
            </a:r>
            <a:r>
              <a:rPr lang="el-GR" sz="2000" dirty="0" smtClean="0"/>
              <a:t>).</a:t>
            </a:r>
            <a:endParaRPr lang="en-US" sz="2000" dirty="0"/>
          </a:p>
          <a:p>
            <a:pPr>
              <a:lnSpc>
                <a:spcPct val="80000"/>
              </a:lnSpc>
            </a:pPr>
            <a:r>
              <a:rPr lang="el-GR" sz="2000" dirty="0"/>
              <a:t>Στην μελέτη </a:t>
            </a:r>
            <a:r>
              <a:rPr lang="en-US" sz="2000" dirty="0" smtClean="0"/>
              <a:t>DNA</a:t>
            </a:r>
            <a:r>
              <a:rPr lang="el-GR" sz="2000" dirty="0" smtClean="0"/>
              <a:t>.</a:t>
            </a:r>
            <a:endParaRPr lang="el-GR" sz="2000" dirty="0"/>
          </a:p>
          <a:p>
            <a:pPr>
              <a:lnSpc>
                <a:spcPct val="80000"/>
              </a:lnSpc>
            </a:pPr>
            <a:r>
              <a:rPr lang="el-GR" sz="2000" dirty="0"/>
              <a:t>Σε θέματα διάκρισης καύσης υλικού και χρωματισμού </a:t>
            </a:r>
            <a:r>
              <a:rPr lang="el-GR" sz="2000" dirty="0" smtClean="0"/>
              <a:t>απολιθωμάτων.</a:t>
            </a:r>
            <a:endParaRPr lang="el-GR" sz="2000" dirty="0"/>
          </a:p>
          <a:p>
            <a:pPr>
              <a:lnSpc>
                <a:spcPct val="80000"/>
              </a:lnSpc>
            </a:pPr>
            <a:r>
              <a:rPr lang="el-GR" sz="2000" dirty="0"/>
              <a:t>Στην μελέτη προέλευσης σκελετικού υλικού βάσει διαγενετικών </a:t>
            </a:r>
            <a:r>
              <a:rPr lang="el-GR" sz="2000" dirty="0" smtClean="0"/>
              <a:t>προφίλ.</a:t>
            </a:r>
            <a:endParaRPr lang="el-GR" sz="2000" dirty="0"/>
          </a:p>
          <a:p>
            <a:pPr>
              <a:lnSpc>
                <a:spcPct val="80000"/>
              </a:lnSpc>
            </a:pPr>
            <a:r>
              <a:rPr lang="el-GR" sz="2000" dirty="0"/>
              <a:t>Σε θέματα συντήρησης και έκθεσης σκελετικού υλικού.</a:t>
            </a:r>
          </a:p>
        </p:txBody>
      </p:sp>
    </p:spTree>
    <p:extLst>
      <p:ext uri="{BB962C8B-B14F-4D97-AF65-F5344CB8AC3E}">
        <p14:creationId xmlns:p14="http://schemas.microsoft.com/office/powerpoint/2010/main" val="23980698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sz="3600" dirty="0"/>
              <a:t>Μελέτη διαγένεσης σκελετικών </a:t>
            </a:r>
            <a:r>
              <a:rPr lang="el-GR" sz="3600" dirty="0" smtClean="0"/>
              <a:t>στοιχείων</a:t>
            </a:r>
            <a:endParaRPr lang="el-GR" sz="3600" dirty="0"/>
          </a:p>
        </p:txBody>
      </p:sp>
      <p:sp>
        <p:nvSpPr>
          <p:cNvPr id="5" name="Θέση περιεχομένου 4"/>
          <p:cNvSpPr>
            <a:spLocks noGrp="1"/>
          </p:cNvSpPr>
          <p:nvPr>
            <p:ph idx="1"/>
          </p:nvPr>
        </p:nvSpPr>
        <p:spPr/>
        <p:txBody>
          <a:bodyPr>
            <a:noAutofit/>
          </a:bodyPr>
          <a:lstStyle/>
          <a:p>
            <a:pPr>
              <a:lnSpc>
                <a:spcPct val="90000"/>
              </a:lnSpc>
            </a:pPr>
            <a:r>
              <a:rPr lang="el-GR" sz="2400" dirty="0" smtClean="0"/>
              <a:t>Μελετάται </a:t>
            </a:r>
            <a:r>
              <a:rPr lang="el-GR" sz="2400" dirty="0"/>
              <a:t>τις τελευταίες δεκαετίες όλο και περισσότερο, αποτελώντας ένα από τα πιο σύγχρονα και πολλά υποσχόμενα θέματα πολυδιάστατης έρευνας.</a:t>
            </a:r>
          </a:p>
          <a:p>
            <a:pPr>
              <a:lnSpc>
                <a:spcPct val="90000"/>
              </a:lnSpc>
            </a:pPr>
            <a:r>
              <a:rPr lang="el-GR" sz="2400" dirty="0"/>
              <a:t>Από επιστήμονες διαφόρων ειδικοτήτων και σε ινστιτούτα &amp; τμήματα όπως: Παλαιοανθρωπολογίας, Παλαιοβιολογίας, Γεωλογίας, Παλαιοντολογίας, Αρχαιολογίας, Περιβαλλοντικής Αρχαιολογίας,  Γεωχημείας, Φυσικής, Χημείας, Περιβαλλοντικής Ορυκτολογίας κλπ.</a:t>
            </a:r>
            <a:endParaRPr lang="en-US" sz="2400" dirty="0"/>
          </a:p>
          <a:p>
            <a:pPr>
              <a:lnSpc>
                <a:spcPct val="90000"/>
              </a:lnSpc>
            </a:pPr>
            <a:r>
              <a:rPr lang="el-GR" sz="2400" dirty="0"/>
              <a:t>Ειδικά συνέδρια πάνω στην διαγένεση οστών.</a:t>
            </a:r>
          </a:p>
          <a:p>
            <a:pPr>
              <a:lnSpc>
                <a:spcPct val="90000"/>
              </a:lnSpc>
            </a:pPr>
            <a:r>
              <a:rPr lang="el-GR" sz="2400" dirty="0"/>
              <a:t>Εφαρμογή πληθώρας σύγχρονων τεχνικών.</a:t>
            </a:r>
            <a:endParaRPr lang="en-GB" sz="2400" dirty="0"/>
          </a:p>
        </p:txBody>
      </p:sp>
    </p:spTree>
    <p:extLst>
      <p:ext uri="{BB962C8B-B14F-4D97-AF65-F5344CB8AC3E}">
        <p14:creationId xmlns:p14="http://schemas.microsoft.com/office/powerpoint/2010/main" val="2551736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lstStyle/>
          <a:p>
            <a:r>
              <a:rPr lang="el-GR" dirty="0" smtClean="0"/>
              <a:t>Μεθοδολογία</a:t>
            </a:r>
            <a:endParaRPr lang="el-GR" dirty="0"/>
          </a:p>
        </p:txBody>
      </p:sp>
      <p:sp>
        <p:nvSpPr>
          <p:cNvPr id="3" name="Rectangle 3"/>
          <p:cNvSpPr txBox="1">
            <a:spLocks noChangeArrowheads="1"/>
          </p:cNvSpPr>
          <p:nvPr/>
        </p:nvSpPr>
        <p:spPr>
          <a:xfrm>
            <a:off x="385762" y="3212976"/>
            <a:ext cx="8229600" cy="2880320"/>
          </a:xfrm>
          <a:prstGeom prst="rect">
            <a:avLst/>
          </a:prstGeom>
          <a:ln w="12700">
            <a:solidFill>
              <a:schemeClr val="tx1"/>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l-GR" sz="2200" dirty="0" smtClean="0"/>
              <a:t>Οπτική Μικροσκοπία και Ηλεκτρονική Μικροσκοπία </a:t>
            </a:r>
            <a:r>
              <a:rPr lang="en-US" sz="2200" dirty="0" smtClean="0"/>
              <a:t>(</a:t>
            </a:r>
            <a:r>
              <a:rPr lang="en-US" sz="2200" b="1" dirty="0" smtClean="0"/>
              <a:t>SEM, TEM</a:t>
            </a:r>
            <a:r>
              <a:rPr lang="en-US" sz="2200" dirty="0" smtClean="0"/>
              <a:t>)</a:t>
            </a:r>
          </a:p>
          <a:p>
            <a:pPr>
              <a:lnSpc>
                <a:spcPct val="90000"/>
              </a:lnSpc>
            </a:pPr>
            <a:r>
              <a:rPr lang="el-GR" sz="2200" dirty="0" smtClean="0"/>
              <a:t>Ηλεκτρονική Μικροανάλυση  </a:t>
            </a:r>
            <a:r>
              <a:rPr lang="en-US" sz="2200" dirty="0" smtClean="0"/>
              <a:t>(</a:t>
            </a:r>
            <a:r>
              <a:rPr lang="en-US" sz="2200" b="1" dirty="0" smtClean="0"/>
              <a:t>EDXA</a:t>
            </a:r>
            <a:r>
              <a:rPr lang="en-US" sz="2200" dirty="0" smtClean="0"/>
              <a:t>)</a:t>
            </a:r>
          </a:p>
          <a:p>
            <a:pPr>
              <a:lnSpc>
                <a:spcPct val="90000"/>
              </a:lnSpc>
            </a:pPr>
            <a:r>
              <a:rPr lang="el-GR" sz="2200" dirty="0" smtClean="0"/>
              <a:t>Περίθλαση ακτινών –Χ (</a:t>
            </a:r>
            <a:r>
              <a:rPr lang="en-US" sz="2200" b="1" dirty="0" smtClean="0"/>
              <a:t>XRD</a:t>
            </a:r>
            <a:r>
              <a:rPr lang="en-US" sz="2200" dirty="0" smtClean="0"/>
              <a:t>)</a:t>
            </a:r>
            <a:r>
              <a:rPr lang="el-GR" sz="2200" dirty="0" smtClean="0"/>
              <a:t>-Μέθοδος </a:t>
            </a:r>
            <a:r>
              <a:rPr lang="en-US" sz="2200" dirty="0" err="1" smtClean="0"/>
              <a:t>Rietveld</a:t>
            </a:r>
            <a:endParaRPr lang="el-GR" sz="2200" dirty="0" smtClean="0"/>
          </a:p>
          <a:p>
            <a:pPr>
              <a:lnSpc>
                <a:spcPct val="90000"/>
              </a:lnSpc>
            </a:pPr>
            <a:r>
              <a:rPr lang="el-GR" sz="2200" dirty="0" smtClean="0"/>
              <a:t>Φασματοσκοπία υπερύθρου</a:t>
            </a:r>
            <a:r>
              <a:rPr lang="el-GR" sz="2200" dirty="0" smtClean="0">
                <a:cs typeface="Times New Roman" pitchFamily="18" charset="0"/>
              </a:rPr>
              <a:t> </a:t>
            </a:r>
            <a:r>
              <a:rPr lang="el-GR" sz="2200" dirty="0" smtClean="0"/>
              <a:t>με μετασχηματισμό</a:t>
            </a:r>
            <a:r>
              <a:rPr lang="el-GR" sz="2200" dirty="0" smtClean="0">
                <a:cs typeface="Times New Roman" pitchFamily="18" charset="0"/>
              </a:rPr>
              <a:t> </a:t>
            </a:r>
            <a:r>
              <a:rPr lang="en-US" sz="2200" dirty="0" smtClean="0">
                <a:cs typeface="Times New Roman" pitchFamily="18" charset="0"/>
              </a:rPr>
              <a:t>Fourier</a:t>
            </a:r>
            <a:r>
              <a:rPr lang="el-GR" sz="2200" dirty="0" smtClean="0">
                <a:cs typeface="Times New Roman" pitchFamily="18" charset="0"/>
              </a:rPr>
              <a:t> (</a:t>
            </a:r>
            <a:r>
              <a:rPr lang="en-US" sz="2200" dirty="0" smtClean="0">
                <a:cs typeface="Times New Roman" pitchFamily="18" charset="0"/>
              </a:rPr>
              <a:t>FTIR</a:t>
            </a:r>
            <a:r>
              <a:rPr lang="el-GR" sz="2200" dirty="0" smtClean="0">
                <a:cs typeface="Times New Roman" pitchFamily="18" charset="0"/>
              </a:rPr>
              <a:t>)</a:t>
            </a:r>
            <a:r>
              <a:rPr lang="en-GB" sz="2200" dirty="0" smtClean="0"/>
              <a:t> </a:t>
            </a:r>
            <a:r>
              <a:rPr lang="el-GR" sz="2200" dirty="0" smtClean="0"/>
              <a:t>(στο μέσο υπέρυθρο- </a:t>
            </a:r>
            <a:r>
              <a:rPr lang="en-US" sz="2200" b="1" dirty="0" smtClean="0"/>
              <a:t>MID-IR</a:t>
            </a:r>
            <a:r>
              <a:rPr lang="el-GR" sz="2200" dirty="0" smtClean="0"/>
              <a:t> /μέθοδος </a:t>
            </a:r>
            <a:r>
              <a:rPr lang="en-US" sz="2200" b="1" dirty="0" smtClean="0"/>
              <a:t>ATR</a:t>
            </a:r>
            <a:r>
              <a:rPr lang="el-GR" sz="2200" dirty="0" smtClean="0"/>
              <a:t> </a:t>
            </a:r>
            <a:r>
              <a:rPr lang="en-US" sz="2200" dirty="0" smtClean="0"/>
              <a:t>&amp;</a:t>
            </a:r>
            <a:r>
              <a:rPr lang="el-GR" sz="2200" dirty="0" smtClean="0"/>
              <a:t> στο εγγύς υπέρυθρο-</a:t>
            </a:r>
            <a:r>
              <a:rPr lang="en-US" sz="2200" dirty="0" smtClean="0"/>
              <a:t> </a:t>
            </a:r>
            <a:r>
              <a:rPr lang="en-US" sz="2200" b="1" dirty="0" smtClean="0"/>
              <a:t>NIR</a:t>
            </a:r>
            <a:r>
              <a:rPr lang="el-GR" sz="2200" dirty="0" smtClean="0"/>
              <a:t>)</a:t>
            </a:r>
            <a:r>
              <a:rPr lang="en-US" sz="2200" dirty="0" smtClean="0"/>
              <a:t>.</a:t>
            </a:r>
            <a:endParaRPr lang="el-GR" sz="2200" dirty="0" smtClean="0"/>
          </a:p>
          <a:p>
            <a:pPr>
              <a:lnSpc>
                <a:spcPct val="90000"/>
              </a:lnSpc>
            </a:pPr>
            <a:r>
              <a:rPr lang="el-GR" sz="2200" dirty="0" smtClean="0"/>
              <a:t>Αναλυτικές μέθοδοι για μελέτη ολιγο- και ιχνοστοιχείων (</a:t>
            </a:r>
            <a:r>
              <a:rPr lang="en-US" sz="2200" b="1" dirty="0" err="1" smtClean="0"/>
              <a:t>Electon</a:t>
            </a:r>
            <a:r>
              <a:rPr lang="en-US" sz="2200" b="1" dirty="0" smtClean="0"/>
              <a:t> probe microanalysis</a:t>
            </a:r>
            <a:r>
              <a:rPr lang="en-US" sz="2200" dirty="0" smtClean="0"/>
              <a:t>, </a:t>
            </a:r>
            <a:r>
              <a:rPr lang="en-US" sz="2200" b="1" dirty="0" smtClean="0"/>
              <a:t>ICP-</a:t>
            </a:r>
            <a:r>
              <a:rPr lang="el-GR" sz="2200" b="1" dirty="0" smtClean="0"/>
              <a:t>ΑΕ</a:t>
            </a:r>
            <a:r>
              <a:rPr lang="en-US" sz="2200" b="1" dirty="0" smtClean="0"/>
              <a:t>S &amp; LA-ICP-MS</a:t>
            </a:r>
            <a:r>
              <a:rPr lang="el-GR" sz="2200" b="1" dirty="0" smtClean="0"/>
              <a:t>, </a:t>
            </a:r>
            <a:r>
              <a:rPr lang="en-US" sz="2200" b="1" dirty="0" smtClean="0"/>
              <a:t>IC</a:t>
            </a:r>
            <a:r>
              <a:rPr lang="en-US" sz="2200" dirty="0" smtClean="0"/>
              <a:t>)</a:t>
            </a:r>
            <a:endParaRPr lang="en-GB" sz="2200" dirty="0"/>
          </a:p>
        </p:txBody>
      </p:sp>
      <p:sp>
        <p:nvSpPr>
          <p:cNvPr id="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5" name="Object 1"/>
          <p:cNvGraphicFramePr>
            <a:graphicFrameLocks noChangeAspect="1"/>
          </p:cNvGraphicFramePr>
          <p:nvPr>
            <p:extLst>
              <p:ext uri="{D42A27DB-BD31-4B8C-83A1-F6EECF244321}">
                <p14:modId xmlns:p14="http://schemas.microsoft.com/office/powerpoint/2010/main" val="3132591942"/>
              </p:ext>
            </p:extLst>
          </p:nvPr>
        </p:nvGraphicFramePr>
        <p:xfrm>
          <a:off x="866766" y="1417638"/>
          <a:ext cx="1633532" cy="1633532"/>
        </p:xfrm>
        <a:graphic>
          <a:graphicData uri="http://schemas.openxmlformats.org/presentationml/2006/ole">
            <mc:AlternateContent xmlns:mc="http://schemas.openxmlformats.org/markup-compatibility/2006">
              <mc:Choice xmlns:v="urn:schemas-microsoft-com:vml" Requires="v">
                <p:oleObj spid="_x0000_s5174" r:id="rId4" imgW="3657600" imgH="3657600" progId="Photoshop.Image.7">
                  <p:embed/>
                </p:oleObj>
              </mc:Choice>
              <mc:Fallback>
                <p:oleObj r:id="rId4" imgW="3657600" imgH="3657600"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66" y="1417638"/>
                        <a:ext cx="1633532" cy="16335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7" name="Object 3"/>
          <p:cNvGraphicFramePr>
            <a:graphicFrameLocks noChangeAspect="1"/>
          </p:cNvGraphicFramePr>
          <p:nvPr>
            <p:extLst>
              <p:ext uri="{D42A27DB-BD31-4B8C-83A1-F6EECF244321}">
                <p14:modId xmlns:p14="http://schemas.microsoft.com/office/powerpoint/2010/main" val="3384367868"/>
              </p:ext>
            </p:extLst>
          </p:nvPr>
        </p:nvGraphicFramePr>
        <p:xfrm>
          <a:off x="2857488" y="1417638"/>
          <a:ext cx="1643074" cy="1643074"/>
        </p:xfrm>
        <a:graphic>
          <a:graphicData uri="http://schemas.openxmlformats.org/presentationml/2006/ole">
            <mc:AlternateContent xmlns:mc="http://schemas.openxmlformats.org/markup-compatibility/2006">
              <mc:Choice xmlns:v="urn:schemas-microsoft-com:vml" Requires="v">
                <p:oleObj spid="_x0000_s5175" r:id="rId6" imgW="3657600" imgH="3657600" progId="Photoshop.Image.7">
                  <p:embed/>
                </p:oleObj>
              </mc:Choice>
              <mc:Fallback>
                <p:oleObj r:id="rId6" imgW="3657600" imgH="3657600"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488" y="1417638"/>
                        <a:ext cx="1643074" cy="1643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2" descr="C:\Documents and Settings\Administrator\Τα έγγραφά μου\Documents &amp; Settings\Users\My Documents\Elizabeth\UNIVERSITY\Margariti Eirini\sample photos\WP_20140527_014.jpg"/>
          <p:cNvPicPr>
            <a:picLocks noChangeAspect="1" noChangeArrowheads="1"/>
          </p:cNvPicPr>
          <p:nvPr/>
        </p:nvPicPr>
        <p:blipFill>
          <a:blip r:embed="rId8" cstate="print"/>
          <a:srcRect l="1094" r="1094"/>
          <a:stretch>
            <a:fillRect/>
          </a:stretch>
        </p:blipFill>
        <p:spPr bwMode="auto">
          <a:xfrm>
            <a:off x="4857752" y="1417638"/>
            <a:ext cx="2860992" cy="1643074"/>
          </a:xfrm>
          <a:prstGeom prst="rect">
            <a:avLst/>
          </a:prstGeom>
          <a:noFill/>
        </p:spPr>
      </p:pic>
      <p:sp>
        <p:nvSpPr>
          <p:cNvPr id="10" name="TextBox 9"/>
          <p:cNvSpPr txBox="1"/>
          <p:nvPr/>
        </p:nvSpPr>
        <p:spPr>
          <a:xfrm>
            <a:off x="2435983" y="2803796"/>
            <a:ext cx="432048" cy="426535"/>
          </a:xfrm>
          <a:prstGeom prst="rect">
            <a:avLst/>
          </a:prstGeom>
        </p:spPr>
        <p:txBody>
          <a:bodyPr vert="horz" wrap="square" lIns="91440" tIns="45720" rIns="91440" bIns="45720" rtlCol="0" anchor="ctr">
            <a:normAutofit/>
          </a:bodyPr>
          <a:lstStyle/>
          <a:p>
            <a:r>
              <a:rPr lang="en-US" sz="1600" dirty="0" smtClean="0"/>
              <a:t>17</a:t>
            </a:r>
            <a:endParaRPr lang="en-US" sz="1600" dirty="0" smtClean="0"/>
          </a:p>
        </p:txBody>
      </p:sp>
      <p:sp>
        <p:nvSpPr>
          <p:cNvPr id="11" name="TextBox 10"/>
          <p:cNvSpPr txBox="1"/>
          <p:nvPr/>
        </p:nvSpPr>
        <p:spPr>
          <a:xfrm>
            <a:off x="4425704" y="2803796"/>
            <a:ext cx="432048" cy="426535"/>
          </a:xfrm>
          <a:prstGeom prst="rect">
            <a:avLst/>
          </a:prstGeom>
        </p:spPr>
        <p:txBody>
          <a:bodyPr vert="horz" wrap="square" lIns="91440" tIns="45720" rIns="91440" bIns="45720" rtlCol="0" anchor="ctr">
            <a:normAutofit/>
          </a:bodyPr>
          <a:lstStyle/>
          <a:p>
            <a:r>
              <a:rPr lang="en-US" sz="1600" dirty="0" smtClean="0"/>
              <a:t>18</a:t>
            </a:r>
            <a:endParaRPr lang="en-US" sz="1600" dirty="0" smtClean="0"/>
          </a:p>
        </p:txBody>
      </p:sp>
      <p:sp>
        <p:nvSpPr>
          <p:cNvPr id="12" name="TextBox 11"/>
          <p:cNvSpPr txBox="1"/>
          <p:nvPr/>
        </p:nvSpPr>
        <p:spPr>
          <a:xfrm>
            <a:off x="7675571" y="2803795"/>
            <a:ext cx="432048" cy="426535"/>
          </a:xfrm>
          <a:prstGeom prst="rect">
            <a:avLst/>
          </a:prstGeom>
        </p:spPr>
        <p:txBody>
          <a:bodyPr vert="horz" wrap="square" lIns="91440" tIns="45720" rIns="91440" bIns="45720" rtlCol="0" anchor="ctr">
            <a:normAutofit/>
          </a:bodyPr>
          <a:lstStyle/>
          <a:p>
            <a:r>
              <a:rPr lang="en-US" sz="1600" dirty="0" smtClean="0"/>
              <a:t>19</a:t>
            </a:r>
            <a:endParaRPr lang="en-US" sz="1600" dirty="0" smtClean="0"/>
          </a:p>
        </p:txBody>
      </p:sp>
    </p:spTree>
    <p:extLst>
      <p:ext uri="{BB962C8B-B14F-4D97-AF65-F5344CB8AC3E}">
        <p14:creationId xmlns:p14="http://schemas.microsoft.com/office/powerpoint/2010/main" val="439024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Μεταβολές λόγω </a:t>
            </a:r>
            <a:r>
              <a:rPr lang="el-GR" dirty="0" smtClean="0"/>
              <a:t>συμπίεσης</a:t>
            </a:r>
            <a:endParaRPr lang="el-GR" dirty="0"/>
          </a:p>
        </p:txBody>
      </p:sp>
      <p:sp>
        <p:nvSpPr>
          <p:cNvPr id="5" name="Θέση περιεχομένου 4"/>
          <p:cNvSpPr>
            <a:spLocks noGrp="1"/>
          </p:cNvSpPr>
          <p:nvPr>
            <p:ph idx="1"/>
          </p:nvPr>
        </p:nvSpPr>
        <p:spPr/>
        <p:txBody>
          <a:bodyPr>
            <a:noAutofit/>
          </a:bodyPr>
          <a:lstStyle/>
          <a:p>
            <a:pPr>
              <a:lnSpc>
                <a:spcPct val="90000"/>
              </a:lnSpc>
              <a:buFontTx/>
              <a:buNone/>
            </a:pPr>
            <a:r>
              <a:rPr lang="el-GR" sz="2200" u="sng" dirty="0" smtClean="0"/>
              <a:t>Ρωγμές</a:t>
            </a:r>
            <a:r>
              <a:rPr lang="en-US" sz="2200" u="sng" dirty="0"/>
              <a:t>-</a:t>
            </a:r>
            <a:r>
              <a:rPr lang="el-GR" sz="2200" u="sng" dirty="0"/>
              <a:t>θραύση των οστών</a:t>
            </a:r>
            <a:r>
              <a:rPr lang="en-US" sz="2200" u="sng" dirty="0"/>
              <a:t>:</a:t>
            </a:r>
            <a:endParaRPr lang="el-GR" sz="2200" u="sng" dirty="0"/>
          </a:p>
          <a:p>
            <a:pPr>
              <a:lnSpc>
                <a:spcPct val="90000"/>
              </a:lnSpc>
            </a:pPr>
            <a:r>
              <a:rPr lang="el-GR" sz="2200" dirty="0"/>
              <a:t>από το βάρος του υπερκείμενου </a:t>
            </a:r>
            <a:r>
              <a:rPr lang="el-GR" sz="2200" dirty="0" smtClean="0"/>
              <a:t>ίζηματος.</a:t>
            </a:r>
            <a:endParaRPr lang="el-GR" sz="2200" dirty="0"/>
          </a:p>
          <a:p>
            <a:pPr>
              <a:lnSpc>
                <a:spcPct val="90000"/>
              </a:lnSpc>
            </a:pPr>
            <a:r>
              <a:rPr lang="el-GR" sz="2200" dirty="0"/>
              <a:t>από διείσδυση υλικού από το περιβάλλον, που αυξάνει σε όγκο και διαχωρίζει το οστό σε τεμάχια. </a:t>
            </a:r>
          </a:p>
          <a:p>
            <a:pPr>
              <a:lnSpc>
                <a:spcPct val="90000"/>
              </a:lnSpc>
            </a:pPr>
            <a:r>
              <a:rPr lang="el-GR" sz="2200" dirty="0"/>
              <a:t>από ετεροϊονική αντικατάσταση και η ετερομορφική ανακρυστάλλωση</a:t>
            </a:r>
            <a:r>
              <a:rPr lang="en-US" sz="2200" dirty="0"/>
              <a:t>:</a:t>
            </a:r>
            <a:r>
              <a:rPr lang="el-GR" sz="2200" dirty="0"/>
              <a:t> ρωγμές πολύ μικρής κλίμακας, που κατά τόπους οριοθετούν και αποκολλούν μεταξύ τους σειρές χαβερσιανών </a:t>
            </a:r>
            <a:r>
              <a:rPr lang="el-GR" sz="2200" dirty="0" smtClean="0"/>
              <a:t>συστημάτων.</a:t>
            </a:r>
            <a:endParaRPr lang="el-GR" sz="2200" dirty="0"/>
          </a:p>
          <a:p>
            <a:pPr>
              <a:lnSpc>
                <a:spcPct val="90000"/>
              </a:lnSpc>
              <a:buFontTx/>
              <a:buNone/>
            </a:pPr>
            <a:r>
              <a:rPr lang="el-GR" sz="2200" u="sng" dirty="0"/>
              <a:t>Πλαστική παραμόρφωση</a:t>
            </a:r>
            <a:r>
              <a:rPr lang="en-US" sz="2200" u="sng" dirty="0"/>
              <a:t>:</a:t>
            </a:r>
            <a:endParaRPr lang="el-GR" sz="2200" u="sng" dirty="0"/>
          </a:p>
          <a:p>
            <a:pPr>
              <a:lnSpc>
                <a:spcPct val="90000"/>
              </a:lnSpc>
            </a:pPr>
            <a:r>
              <a:rPr lang="el-GR" sz="2200" dirty="0"/>
              <a:t>μακροσκοπικά (συμπίεση και μεταβολή του σχήματος του οστού</a:t>
            </a:r>
            <a:r>
              <a:rPr lang="el-GR" sz="2200" dirty="0" smtClean="0"/>
              <a:t>).</a:t>
            </a:r>
            <a:endParaRPr lang="el-GR" sz="2200" dirty="0"/>
          </a:p>
          <a:p>
            <a:pPr>
              <a:lnSpc>
                <a:spcPct val="90000"/>
              </a:lnSpc>
            </a:pPr>
            <a:r>
              <a:rPr lang="el-GR" sz="2200" dirty="0"/>
              <a:t>μικροσκοπικά (πλάτυνση χαβερσιανών συστημάτων, επιμήκυνση κενών του σπογγώδους, κ.λ.π.). </a:t>
            </a:r>
          </a:p>
        </p:txBody>
      </p:sp>
    </p:spTree>
    <p:extLst>
      <p:ext uri="{BB962C8B-B14F-4D97-AF65-F5344CB8AC3E}">
        <p14:creationId xmlns:p14="http://schemas.microsoft.com/office/powerpoint/2010/main" val="3176594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a:bodyPr>
          <a:lstStyle/>
          <a:p>
            <a:r>
              <a:rPr lang="el-GR" dirty="0" smtClean="0"/>
              <a:t>Οπτική Μικροσκοπία</a:t>
            </a:r>
            <a:endParaRPr lang="el-GR" dirty="0"/>
          </a:p>
        </p:txBody>
      </p:sp>
      <p:graphicFrame>
        <p:nvGraphicFramePr>
          <p:cNvPr id="3" name="Object 3"/>
          <p:cNvGraphicFramePr>
            <a:graphicFrameLocks noChangeAspect="1"/>
          </p:cNvGraphicFramePr>
          <p:nvPr>
            <p:extLst>
              <p:ext uri="{D42A27DB-BD31-4B8C-83A1-F6EECF244321}">
                <p14:modId xmlns:p14="http://schemas.microsoft.com/office/powerpoint/2010/main" val="3223639682"/>
              </p:ext>
            </p:extLst>
          </p:nvPr>
        </p:nvGraphicFramePr>
        <p:xfrm>
          <a:off x="457200" y="1988841"/>
          <a:ext cx="3852190" cy="3096344"/>
        </p:xfrm>
        <a:graphic>
          <a:graphicData uri="http://schemas.openxmlformats.org/presentationml/2006/ole">
            <mc:AlternateContent xmlns:mc="http://schemas.openxmlformats.org/markup-compatibility/2006">
              <mc:Choice xmlns:v="urn:schemas-microsoft-com:vml" Requires="v">
                <p:oleObj spid="_x0000_s6172" name="Image Document" r:id="rId4" imgW="4172040" imgH="3352680" progId="">
                  <p:embed/>
                </p:oleObj>
              </mc:Choice>
              <mc:Fallback>
                <p:oleObj name="Image Document" r:id="rId4" imgW="4172040" imgH="33526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988841"/>
                        <a:ext cx="3852190" cy="3096344"/>
                      </a:xfrm>
                      <a:prstGeom prst="rect">
                        <a:avLst/>
                      </a:prstGeom>
                      <a:noFill/>
                      <a:extLst/>
                    </p:spPr>
                  </p:pic>
                </p:oleObj>
              </mc:Fallback>
            </mc:AlternateContent>
          </a:graphicData>
        </a:graphic>
      </p:graphicFrame>
      <p:sp>
        <p:nvSpPr>
          <p:cNvPr id="4" name="Rectangle 4"/>
          <p:cNvSpPr txBox="1">
            <a:spLocks noChangeArrowheads="1"/>
          </p:cNvSpPr>
          <p:nvPr/>
        </p:nvSpPr>
        <p:spPr>
          <a:xfrm>
            <a:off x="4427984" y="1556792"/>
            <a:ext cx="4392488" cy="4359026"/>
          </a:xfrm>
          <a:prstGeom prst="rect">
            <a:avLst/>
          </a:prstGeom>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M</a:t>
            </a:r>
            <a:r>
              <a:rPr lang="el-GR" sz="1800" dirty="0" smtClean="0"/>
              <a:t>ελέτη</a:t>
            </a:r>
            <a:r>
              <a:rPr lang="el-GR" sz="1800" dirty="0" smtClean="0">
                <a:cs typeface="Times New Roman" pitchFamily="18" charset="0"/>
              </a:rPr>
              <a:t> </a:t>
            </a:r>
            <a:r>
              <a:rPr lang="el-GR" sz="1800" dirty="0" smtClean="0"/>
              <a:t>της</a:t>
            </a:r>
            <a:r>
              <a:rPr lang="el-GR" sz="1800" dirty="0" smtClean="0">
                <a:cs typeface="Times New Roman" pitchFamily="18" charset="0"/>
              </a:rPr>
              <a:t> </a:t>
            </a:r>
            <a:r>
              <a:rPr lang="el-GR" sz="1800" dirty="0" smtClean="0"/>
              <a:t>εσωτερικής</a:t>
            </a:r>
            <a:r>
              <a:rPr lang="el-GR" sz="1800" dirty="0" smtClean="0">
                <a:cs typeface="Times New Roman" pitchFamily="18" charset="0"/>
              </a:rPr>
              <a:t> </a:t>
            </a:r>
            <a:r>
              <a:rPr lang="el-GR" sz="1800" dirty="0" smtClean="0"/>
              <a:t>δομής</a:t>
            </a:r>
            <a:r>
              <a:rPr lang="el-GR" sz="1800" dirty="0" smtClean="0">
                <a:cs typeface="Times New Roman" pitchFamily="18" charset="0"/>
              </a:rPr>
              <a:t> </a:t>
            </a:r>
            <a:r>
              <a:rPr lang="el-GR" sz="1800" dirty="0" smtClean="0"/>
              <a:t>του</a:t>
            </a:r>
            <a:r>
              <a:rPr lang="el-GR" sz="1800" dirty="0" smtClean="0">
                <a:cs typeface="Times New Roman" pitchFamily="18" charset="0"/>
              </a:rPr>
              <a:t> </a:t>
            </a:r>
            <a:r>
              <a:rPr lang="el-GR" sz="1800" dirty="0" smtClean="0"/>
              <a:t>υλικού(ιστού) </a:t>
            </a:r>
            <a:r>
              <a:rPr lang="en-GB" sz="1800" dirty="0" smtClean="0"/>
              <a:t> </a:t>
            </a:r>
            <a:r>
              <a:rPr lang="el-GR" sz="1800" dirty="0" smtClean="0"/>
              <a:t>και των μεταβολών της.</a:t>
            </a:r>
            <a:r>
              <a:rPr lang="en-US" sz="1800" dirty="0" smtClean="0"/>
              <a:t> </a:t>
            </a:r>
            <a:endParaRPr lang="el-GR" sz="1800" dirty="0" smtClean="0"/>
          </a:p>
          <a:p>
            <a:r>
              <a:rPr lang="el-GR" sz="1800" dirty="0" smtClean="0"/>
              <a:t>Αναγνώριση ενδείξεων μικροβιακής δράσης και ταξινόμηση τους. Μελέτη και ταξινόμηση μικροβιακής δράσης (</a:t>
            </a:r>
            <a:r>
              <a:rPr lang="en-US" sz="1800" dirty="0" smtClean="0"/>
              <a:t>MFD)</a:t>
            </a:r>
            <a:r>
              <a:rPr lang="el-GR" sz="1800" dirty="0" smtClean="0"/>
              <a:t>. </a:t>
            </a:r>
            <a:endParaRPr lang="en-US" sz="1800" dirty="0" smtClean="0"/>
          </a:p>
          <a:p>
            <a:r>
              <a:rPr lang="el-GR" sz="1800" dirty="0" smtClean="0"/>
              <a:t>Εντοπισμός, αναγνώριση και περιγραφή εγκλεισμάτων και διεισδύσεων.</a:t>
            </a:r>
          </a:p>
          <a:p>
            <a:r>
              <a:rPr lang="el-GR" sz="1800" dirty="0" smtClean="0"/>
              <a:t>Παρατήρηση και περιγραφή μικρο-διακλάσεων (</a:t>
            </a:r>
            <a:r>
              <a:rPr lang="en-US" sz="1800" dirty="0" smtClean="0"/>
              <a:t>the cracking index)</a:t>
            </a:r>
            <a:r>
              <a:rPr lang="el-GR" sz="1800" dirty="0" smtClean="0"/>
              <a:t>-σε επίπεδο οστεώνων λόγω ανακρυστάλλωσης και διεσδύσεων.</a:t>
            </a:r>
          </a:p>
          <a:p>
            <a:r>
              <a:rPr lang="el-GR" sz="1800" dirty="0" smtClean="0"/>
              <a:t>Παρατήρηση της έντασης της διπλοθλαστικότητας του απατίτη (ανάλογη της διατήρησης του ιστού).</a:t>
            </a:r>
            <a:endParaRPr lang="en-GB" sz="1800" dirty="0" smtClean="0"/>
          </a:p>
        </p:txBody>
      </p:sp>
      <p:sp>
        <p:nvSpPr>
          <p:cNvPr id="5" name="TextBox 4"/>
          <p:cNvSpPr txBox="1"/>
          <p:nvPr/>
        </p:nvSpPr>
        <p:spPr>
          <a:xfrm>
            <a:off x="3877342" y="5131544"/>
            <a:ext cx="432048" cy="426535"/>
          </a:xfrm>
          <a:prstGeom prst="rect">
            <a:avLst/>
          </a:prstGeom>
        </p:spPr>
        <p:txBody>
          <a:bodyPr vert="horz" wrap="square" lIns="91440" tIns="45720" rIns="91440" bIns="45720" rtlCol="0" anchor="ctr">
            <a:normAutofit/>
          </a:bodyPr>
          <a:lstStyle/>
          <a:p>
            <a:r>
              <a:rPr lang="en-US" sz="1600" dirty="0"/>
              <a:t>2</a:t>
            </a:r>
            <a:r>
              <a:rPr lang="en-US" sz="1600" dirty="0" smtClean="0"/>
              <a:t>0</a:t>
            </a:r>
            <a:endParaRPr lang="en-US" sz="1600" dirty="0" smtClean="0"/>
          </a:p>
        </p:txBody>
      </p:sp>
    </p:spTree>
    <p:extLst>
      <p:ext uri="{BB962C8B-B14F-4D97-AF65-F5344CB8AC3E}">
        <p14:creationId xmlns:p14="http://schemas.microsoft.com/office/powerpoint/2010/main" val="344178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a:bodyPr>
          <a:lstStyle/>
          <a:p>
            <a:r>
              <a:rPr lang="el-GR" sz="3600" dirty="0"/>
              <a:t>Ηλεκτρονική Μικροσκοπία</a:t>
            </a:r>
            <a:r>
              <a:rPr lang="en-US" sz="3600" dirty="0"/>
              <a:t> </a:t>
            </a:r>
            <a:r>
              <a:rPr lang="el-GR" sz="3600" dirty="0"/>
              <a:t>Σάρωσης (</a:t>
            </a:r>
            <a:r>
              <a:rPr lang="en-US" sz="3600" dirty="0"/>
              <a:t>SEM</a:t>
            </a:r>
            <a:r>
              <a:rPr lang="en-US" sz="3600" dirty="0" smtClean="0"/>
              <a:t>)</a:t>
            </a:r>
            <a:endParaRPr lang="el-GR" sz="3600" dirty="0"/>
          </a:p>
        </p:txBody>
      </p:sp>
      <p:sp>
        <p:nvSpPr>
          <p:cNvPr id="4" name="Rectangle 4"/>
          <p:cNvSpPr txBox="1">
            <a:spLocks noChangeArrowheads="1"/>
          </p:cNvSpPr>
          <p:nvPr/>
        </p:nvSpPr>
        <p:spPr>
          <a:xfrm>
            <a:off x="4709973" y="1700808"/>
            <a:ext cx="3960440" cy="3780419"/>
          </a:xfrm>
          <a:prstGeom prst="rect">
            <a:avLst/>
          </a:prstGeom>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1800" dirty="0" smtClean="0"/>
              <a:t>M</a:t>
            </a:r>
            <a:r>
              <a:rPr lang="el-GR" sz="1800" dirty="0" smtClean="0"/>
              <a:t>ελέτη </a:t>
            </a:r>
            <a:r>
              <a:rPr lang="el-GR" sz="1800" dirty="0"/>
              <a:t>της εσωτερικής δομής του υλικού</a:t>
            </a:r>
            <a:r>
              <a:rPr lang="en-GB" sz="1800" dirty="0"/>
              <a:t> </a:t>
            </a:r>
            <a:r>
              <a:rPr lang="el-GR" sz="1800" dirty="0"/>
              <a:t>και των μεταβολών της σε πολύ μεγάλη </a:t>
            </a:r>
            <a:r>
              <a:rPr lang="el-GR" sz="1800" dirty="0" smtClean="0"/>
              <a:t>κλίμακα.</a:t>
            </a:r>
            <a:endParaRPr lang="el-GR" sz="1800" dirty="0"/>
          </a:p>
          <a:p>
            <a:pPr>
              <a:lnSpc>
                <a:spcPct val="90000"/>
              </a:lnSpc>
            </a:pPr>
            <a:r>
              <a:rPr lang="el-GR" sz="1800" dirty="0"/>
              <a:t>Εντοπισμός δευτερογενών ορυκτών φάσεων με μεγαλύτερη λεπτομέρεια και παρατήρηση των κρυστάλλων τους</a:t>
            </a:r>
            <a:r>
              <a:rPr lang="en-US" sz="1800" dirty="0"/>
              <a:t>-</a:t>
            </a:r>
            <a:r>
              <a:rPr lang="el-GR" sz="1800" dirty="0"/>
              <a:t>προσδιορισμός </a:t>
            </a:r>
            <a:r>
              <a:rPr lang="el-GR" sz="1800" dirty="0" smtClean="0"/>
              <a:t>υλικού.</a:t>
            </a:r>
            <a:endParaRPr lang="el-GR" sz="1800" dirty="0"/>
          </a:p>
          <a:p>
            <a:pPr>
              <a:lnSpc>
                <a:spcPct val="90000"/>
              </a:lnSpc>
            </a:pPr>
            <a:r>
              <a:rPr lang="el-GR" sz="1800" dirty="0"/>
              <a:t>Αναγνώριση ενδείξεων μικροβιακής </a:t>
            </a:r>
            <a:r>
              <a:rPr lang="el-GR" sz="1800" dirty="0" smtClean="0"/>
              <a:t>δράσης.</a:t>
            </a:r>
            <a:endParaRPr lang="el-GR" sz="1800" dirty="0"/>
          </a:p>
          <a:p>
            <a:pPr>
              <a:lnSpc>
                <a:spcPct val="90000"/>
              </a:lnSpc>
            </a:pPr>
            <a:r>
              <a:rPr lang="el-GR" sz="1800" dirty="0"/>
              <a:t>Μελέτη διαφόρων μορφών μικρής </a:t>
            </a:r>
            <a:r>
              <a:rPr lang="el-GR" sz="1800" dirty="0" smtClean="0"/>
              <a:t>κλίμακας.</a:t>
            </a:r>
            <a:endParaRPr lang="el-GR" sz="1800" dirty="0"/>
          </a:p>
          <a:p>
            <a:pPr>
              <a:lnSpc>
                <a:spcPct val="90000"/>
              </a:lnSpc>
            </a:pPr>
            <a:r>
              <a:rPr lang="el-GR" sz="1800" dirty="0"/>
              <a:t>Συνδυασμός παρατήρησης και χημικής ανάλυσης (</a:t>
            </a:r>
            <a:r>
              <a:rPr lang="en-US" sz="1800" dirty="0"/>
              <a:t>EDS).</a:t>
            </a:r>
            <a:endParaRPr lang="el-GR" sz="1800" dirty="0"/>
          </a:p>
          <a:p>
            <a:endParaRPr lang="el-GR" sz="1800" dirty="0" smtClean="0"/>
          </a:p>
        </p:txBody>
      </p:sp>
      <p:pic>
        <p:nvPicPr>
          <p:cNvPr id="5" name="Picture 5" descr="an-a03"/>
          <p:cNvPicPr>
            <a:picLocks noChangeAspect="1" noChangeArrowheads="1"/>
          </p:cNvPicPr>
          <p:nvPr/>
        </p:nvPicPr>
        <p:blipFill>
          <a:blip r:embed="rId3"/>
          <a:srcRect/>
          <a:stretch>
            <a:fillRect/>
          </a:stretch>
        </p:blipFill>
        <p:spPr bwMode="auto">
          <a:xfrm>
            <a:off x="457200" y="1930935"/>
            <a:ext cx="4016299" cy="3010233"/>
          </a:xfrm>
          <a:prstGeom prst="rect">
            <a:avLst/>
          </a:prstGeom>
          <a:noFill/>
          <a:ln w="9525">
            <a:noFill/>
            <a:miter lim="800000"/>
            <a:headEnd/>
            <a:tailEnd/>
          </a:ln>
        </p:spPr>
      </p:pic>
      <p:sp>
        <p:nvSpPr>
          <p:cNvPr id="6" name="TextBox 5"/>
          <p:cNvSpPr txBox="1"/>
          <p:nvPr/>
        </p:nvSpPr>
        <p:spPr>
          <a:xfrm>
            <a:off x="4017176" y="5027930"/>
            <a:ext cx="432048" cy="426535"/>
          </a:xfrm>
          <a:prstGeom prst="rect">
            <a:avLst/>
          </a:prstGeom>
        </p:spPr>
        <p:txBody>
          <a:bodyPr vert="horz" wrap="square" lIns="91440" tIns="45720" rIns="91440" bIns="45720" rtlCol="0" anchor="ctr">
            <a:normAutofit/>
          </a:bodyPr>
          <a:lstStyle/>
          <a:p>
            <a:r>
              <a:rPr lang="en-US" sz="1600" dirty="0" smtClean="0"/>
              <a:t>2</a:t>
            </a:r>
            <a:r>
              <a:rPr lang="en-US" sz="1600" dirty="0"/>
              <a:t>1</a:t>
            </a:r>
            <a:endParaRPr lang="en-US" sz="1600" dirty="0" smtClean="0"/>
          </a:p>
        </p:txBody>
      </p:sp>
    </p:spTree>
    <p:extLst>
      <p:ext uri="{BB962C8B-B14F-4D97-AF65-F5344CB8AC3E}">
        <p14:creationId xmlns:p14="http://schemas.microsoft.com/office/powerpoint/2010/main" val="715587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a:bodyPr>
          <a:lstStyle/>
          <a:p>
            <a:r>
              <a:rPr lang="el-GR" dirty="0"/>
              <a:t>Ιστολογικές </a:t>
            </a:r>
            <a:r>
              <a:rPr lang="el-GR" dirty="0" smtClean="0"/>
              <a:t>μεταβολές</a:t>
            </a:r>
            <a:endParaRPr lang="el-GR" dirty="0"/>
          </a:p>
        </p:txBody>
      </p:sp>
    </p:spTree>
    <p:extLst>
      <p:ext uri="{BB962C8B-B14F-4D97-AF65-F5344CB8AC3E}">
        <p14:creationId xmlns:p14="http://schemas.microsoft.com/office/powerpoint/2010/main" val="2729167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Μεταβολές Εσωτερικής δομής-Ιστός</a:t>
            </a:r>
          </a:p>
        </p:txBody>
      </p:sp>
      <p:sp>
        <p:nvSpPr>
          <p:cNvPr id="5" name="Θέση περιεχομένου 4"/>
          <p:cNvSpPr>
            <a:spLocks noGrp="1"/>
          </p:cNvSpPr>
          <p:nvPr>
            <p:ph idx="1"/>
          </p:nvPr>
        </p:nvSpPr>
        <p:spPr/>
        <p:txBody>
          <a:bodyPr>
            <a:noAutofit/>
          </a:bodyPr>
          <a:lstStyle/>
          <a:p>
            <a:pPr>
              <a:lnSpc>
                <a:spcPct val="90000"/>
              </a:lnSpc>
            </a:pPr>
            <a:r>
              <a:rPr lang="el-GR" sz="2800" dirty="0" smtClean="0"/>
              <a:t>Μερική </a:t>
            </a:r>
            <a:r>
              <a:rPr lang="el-GR" sz="2800" dirty="0"/>
              <a:t>έως ολική καταστροφή ιστού, κυρίως λόγω μικροβιακής δράσης.Ταξινόμηση της διατήρησης του ιστού σύμφωνα με τον Δείκτη Ιστολογικής καταστροφής (</a:t>
            </a:r>
            <a:r>
              <a:rPr lang="en-US" sz="2800" dirty="0"/>
              <a:t>H.I.)</a:t>
            </a:r>
            <a:endParaRPr lang="el-GR" sz="2800" dirty="0"/>
          </a:p>
          <a:p>
            <a:pPr>
              <a:lnSpc>
                <a:spcPct val="90000"/>
              </a:lnSpc>
            </a:pPr>
            <a:r>
              <a:rPr lang="el-GR" sz="2800" dirty="0"/>
              <a:t>Στα δόντια έχουμε πολύ καλή διατήρηση του ιστού, αφού η αδαμαντίνη φαίνεται να είναι ανεπηρέαστη ενώ η οδοντίνη εμφανίζει σε μικρότερη έκταση </a:t>
            </a:r>
            <a:r>
              <a:rPr lang="en-US" sz="2800" dirty="0"/>
              <a:t>MFD.</a:t>
            </a:r>
            <a:endParaRPr lang="el-GR" sz="2800" dirty="0"/>
          </a:p>
          <a:p>
            <a:pPr>
              <a:lnSpc>
                <a:spcPct val="90000"/>
              </a:lnSpc>
            </a:pPr>
            <a:r>
              <a:rPr lang="el-GR" sz="2800" dirty="0"/>
              <a:t>Η αδαμαντίνη διαφοροποιεί την δομή της μεταξύ διαφορετικών ζώων και μεταξύ τύπων δοντιών.</a:t>
            </a:r>
            <a:endParaRPr lang="en-GB" sz="2800" dirty="0"/>
          </a:p>
        </p:txBody>
      </p:sp>
    </p:spTree>
    <p:extLst>
      <p:ext uri="{BB962C8B-B14F-4D97-AF65-F5344CB8AC3E}">
        <p14:creationId xmlns:p14="http://schemas.microsoft.com/office/powerpoint/2010/main" val="2015682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a:bodyPr>
          <a:lstStyle/>
          <a:p>
            <a:r>
              <a:rPr lang="el-GR" dirty="0"/>
              <a:t>Η Διαγένεση στην απολίθωση</a:t>
            </a:r>
          </a:p>
        </p:txBody>
      </p:sp>
      <p:sp>
        <p:nvSpPr>
          <p:cNvPr id="3" name="Rectangle 3"/>
          <p:cNvSpPr txBox="1">
            <a:spLocks noChangeArrowheads="1"/>
          </p:cNvSpPr>
          <p:nvPr/>
        </p:nvSpPr>
        <p:spPr>
          <a:xfrm>
            <a:off x="1403648" y="4725144"/>
            <a:ext cx="6984776" cy="1080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dirty="0" smtClean="0"/>
              <a:t>Δρ</a:t>
            </a:r>
            <a:r>
              <a:rPr lang="el-GR" dirty="0"/>
              <a:t>. Ελίζαμπεθ </a:t>
            </a:r>
            <a:r>
              <a:rPr lang="el-GR" dirty="0" smtClean="0"/>
              <a:t>Σταθοπούλου</a:t>
            </a:r>
            <a:endParaRPr lang="el-GR" sz="2400" dirty="0"/>
          </a:p>
          <a:p>
            <a:pPr marL="0" indent="0">
              <a:buNone/>
            </a:pPr>
            <a:r>
              <a:rPr lang="el-GR" sz="2400" dirty="0"/>
              <a:t>Ε.ΔΙ.Π. Τομέα Ιστορικής Γεωλογίας &amp; Παλαιοντολογίας</a:t>
            </a:r>
            <a:endParaRPr lang="en-GB" sz="2400" dirty="0"/>
          </a:p>
        </p:txBody>
      </p:sp>
      <p:graphicFrame>
        <p:nvGraphicFramePr>
          <p:cNvPr id="4" name="Object 7"/>
          <p:cNvGraphicFramePr>
            <a:graphicFrameLocks noChangeAspect="1"/>
          </p:cNvGraphicFramePr>
          <p:nvPr>
            <p:extLst>
              <p:ext uri="{D42A27DB-BD31-4B8C-83A1-F6EECF244321}">
                <p14:modId xmlns:p14="http://schemas.microsoft.com/office/powerpoint/2010/main" val="972104027"/>
              </p:ext>
            </p:extLst>
          </p:nvPr>
        </p:nvGraphicFramePr>
        <p:xfrm>
          <a:off x="2483768" y="1407058"/>
          <a:ext cx="3962400" cy="2971800"/>
        </p:xfrm>
        <a:graphic>
          <a:graphicData uri="http://schemas.openxmlformats.org/presentationml/2006/ole">
            <mc:AlternateContent xmlns:mc="http://schemas.openxmlformats.org/markup-compatibility/2006">
              <mc:Choice xmlns:v="urn:schemas-microsoft-com:vml" Requires="v">
                <p:oleObj spid="_x0000_s1059" r:id="rId4" imgW="6095238" imgH="4571429" progId="PBrush">
                  <p:embed/>
                </p:oleObj>
              </mc:Choice>
              <mc:Fallback>
                <p:oleObj r:id="rId4" imgW="6095238" imgH="4571429"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1407058"/>
                        <a:ext cx="3962400" cy="297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896508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511229831"/>
              </p:ext>
            </p:extLst>
          </p:nvPr>
        </p:nvGraphicFramePr>
        <p:xfrm>
          <a:off x="323528" y="548680"/>
          <a:ext cx="4191000" cy="2611438"/>
        </p:xfrm>
        <a:graphic>
          <a:graphicData uri="http://schemas.openxmlformats.org/presentationml/2006/ole">
            <mc:AlternateContent xmlns:mc="http://schemas.openxmlformats.org/markup-compatibility/2006">
              <mc:Choice xmlns:v="urn:schemas-microsoft-com:vml" Requires="v">
                <p:oleObj spid="_x0000_s8290" r:id="rId4" imgW="7614041" imgH="4685714" progId="CorelPhotoPaint.Image.8">
                  <p:embed/>
                </p:oleObj>
              </mc:Choice>
              <mc:Fallback>
                <p:oleObj r:id="rId4" imgW="7614041" imgH="4685714" progId="CorelPhotoPaint.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548680"/>
                        <a:ext cx="4191000" cy="2611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5"/>
          <p:cNvGraphicFramePr>
            <a:graphicFrameLocks noChangeAspect="1"/>
          </p:cNvGraphicFramePr>
          <p:nvPr>
            <p:extLst>
              <p:ext uri="{D42A27DB-BD31-4B8C-83A1-F6EECF244321}">
                <p14:modId xmlns:p14="http://schemas.microsoft.com/office/powerpoint/2010/main" val="2249143672"/>
              </p:ext>
            </p:extLst>
          </p:nvPr>
        </p:nvGraphicFramePr>
        <p:xfrm>
          <a:off x="323528" y="3426818"/>
          <a:ext cx="4191000" cy="2560637"/>
        </p:xfrm>
        <a:graphic>
          <a:graphicData uri="http://schemas.openxmlformats.org/presentationml/2006/ole">
            <mc:AlternateContent xmlns:mc="http://schemas.openxmlformats.org/markup-compatibility/2006">
              <mc:Choice xmlns:v="urn:schemas-microsoft-com:vml" Requires="v">
                <p:oleObj spid="_x0000_s8291" name="Image Document" r:id="rId6" imgW="5362560" imgH="3276720" progId="Imaging.Document">
                  <p:embed/>
                </p:oleObj>
              </mc:Choice>
              <mc:Fallback>
                <p:oleObj name="Image Document" r:id="rId6" imgW="5362560" imgH="3276720" progId="Imaging.Documen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3426818"/>
                        <a:ext cx="4191000"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6"/>
          <p:cNvGraphicFramePr>
            <a:graphicFrameLocks noChangeAspect="1"/>
          </p:cNvGraphicFramePr>
          <p:nvPr>
            <p:extLst>
              <p:ext uri="{D42A27DB-BD31-4B8C-83A1-F6EECF244321}">
                <p14:modId xmlns:p14="http://schemas.microsoft.com/office/powerpoint/2010/main" val="92720100"/>
              </p:ext>
            </p:extLst>
          </p:nvPr>
        </p:nvGraphicFramePr>
        <p:xfrm>
          <a:off x="4590728" y="545505"/>
          <a:ext cx="4191000" cy="2622550"/>
        </p:xfrm>
        <a:graphic>
          <a:graphicData uri="http://schemas.openxmlformats.org/presentationml/2006/ole">
            <mc:AlternateContent xmlns:mc="http://schemas.openxmlformats.org/markup-compatibility/2006">
              <mc:Choice xmlns:v="urn:schemas-microsoft-com:vml" Requires="v">
                <p:oleObj spid="_x0000_s8292" r:id="rId8" imgW="11361905" imgH="7104762" progId="CorelPhotoPaint.Image.8">
                  <p:embed/>
                </p:oleObj>
              </mc:Choice>
              <mc:Fallback>
                <p:oleObj r:id="rId8" imgW="11361905" imgH="7104762" progId="CorelPhotoPaint.Image.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0728" y="545505"/>
                        <a:ext cx="4191000" cy="2622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7"/>
          <p:cNvGraphicFramePr>
            <a:graphicFrameLocks noChangeAspect="1"/>
          </p:cNvGraphicFramePr>
          <p:nvPr>
            <p:extLst>
              <p:ext uri="{D42A27DB-BD31-4B8C-83A1-F6EECF244321}">
                <p14:modId xmlns:p14="http://schemas.microsoft.com/office/powerpoint/2010/main" val="233021979"/>
              </p:ext>
            </p:extLst>
          </p:nvPr>
        </p:nvGraphicFramePr>
        <p:xfrm>
          <a:off x="4590728" y="3436343"/>
          <a:ext cx="4114800" cy="2551112"/>
        </p:xfrm>
        <a:graphic>
          <a:graphicData uri="http://schemas.openxmlformats.org/presentationml/2006/ole">
            <mc:AlternateContent xmlns:mc="http://schemas.openxmlformats.org/markup-compatibility/2006">
              <mc:Choice xmlns:v="urn:schemas-microsoft-com:vml" Requires="v">
                <p:oleObj spid="_x0000_s8293" name="Image Document" r:id="rId10" imgW="5362560" imgH="3324240" progId="Imaging.Document">
                  <p:embed/>
                </p:oleObj>
              </mc:Choice>
              <mc:Fallback>
                <p:oleObj name="Image Document" r:id="rId10" imgW="5362560" imgH="3324240" progId="Imaging.Document">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90728" y="3436343"/>
                        <a:ext cx="4114800" cy="255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Box 6"/>
          <p:cNvSpPr txBox="1"/>
          <p:nvPr/>
        </p:nvSpPr>
        <p:spPr>
          <a:xfrm>
            <a:off x="8349680" y="6016593"/>
            <a:ext cx="432048" cy="426535"/>
          </a:xfrm>
          <a:prstGeom prst="rect">
            <a:avLst/>
          </a:prstGeom>
        </p:spPr>
        <p:txBody>
          <a:bodyPr vert="horz" wrap="square" lIns="91440" tIns="45720" rIns="91440" bIns="45720" rtlCol="0" anchor="ctr">
            <a:normAutofit/>
          </a:bodyPr>
          <a:lstStyle/>
          <a:p>
            <a:r>
              <a:rPr lang="en-US" sz="1600" dirty="0" smtClean="0"/>
              <a:t>22</a:t>
            </a:r>
            <a:endParaRPr lang="en-US" sz="1600" dirty="0" smtClean="0"/>
          </a:p>
        </p:txBody>
      </p:sp>
    </p:spTree>
    <p:extLst>
      <p:ext uri="{BB962C8B-B14F-4D97-AF65-F5344CB8AC3E}">
        <p14:creationId xmlns:p14="http://schemas.microsoft.com/office/powerpoint/2010/main" val="31352628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9990031"/>
              </p:ext>
            </p:extLst>
          </p:nvPr>
        </p:nvGraphicFramePr>
        <p:xfrm>
          <a:off x="448338" y="25810"/>
          <a:ext cx="3980644" cy="2990006"/>
        </p:xfrm>
        <a:graphic>
          <a:graphicData uri="http://schemas.openxmlformats.org/presentationml/2006/ole">
            <mc:AlternateContent xmlns:mc="http://schemas.openxmlformats.org/markup-compatibility/2006">
              <mc:Choice xmlns:v="urn:schemas-microsoft-com:vml" Requires="v">
                <p:oleObj spid="_x0000_s9241" name="CorelDRAW" r:id="rId4" imgW="4635360" imgH="3483360" progId="CorelDraw.Graphic.8">
                  <p:embed/>
                </p:oleObj>
              </mc:Choice>
              <mc:Fallback>
                <p:oleObj name="CorelDRAW" r:id="rId4" imgW="4635360" imgH="3483360" progId="CorelDraw.Graphic.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38" y="25810"/>
                        <a:ext cx="3980644" cy="2990006"/>
                      </a:xfrm>
                      <a:prstGeom prst="rect">
                        <a:avLst/>
                      </a:prstGeom>
                      <a:noFill/>
                      <a:ln>
                        <a:noFill/>
                      </a:ln>
                      <a:effectLst/>
                      <a:extLst/>
                    </p:spPr>
                  </p:pic>
                </p:oleObj>
              </mc:Fallback>
            </mc:AlternateContent>
          </a:graphicData>
        </a:graphic>
      </p:graphicFrame>
      <p:pic>
        <p:nvPicPr>
          <p:cNvPr id="4" name="Picture 4" descr="An-a07"/>
          <p:cNvPicPr>
            <a:picLocks noChangeAspect="1" noChangeArrowheads="1"/>
          </p:cNvPicPr>
          <p:nvPr/>
        </p:nvPicPr>
        <p:blipFill>
          <a:blip r:embed="rId6"/>
          <a:srcRect/>
          <a:stretch>
            <a:fillRect/>
          </a:stretch>
        </p:blipFill>
        <p:spPr bwMode="auto">
          <a:xfrm>
            <a:off x="4716016" y="49780"/>
            <a:ext cx="3989691" cy="2993023"/>
          </a:xfrm>
          <a:prstGeom prst="rect">
            <a:avLst/>
          </a:prstGeom>
          <a:noFill/>
        </p:spPr>
      </p:pic>
      <p:pic>
        <p:nvPicPr>
          <p:cNvPr id="5" name="Picture 5" descr="an-a03"/>
          <p:cNvPicPr>
            <a:picLocks noChangeAspect="1" noChangeArrowheads="1"/>
          </p:cNvPicPr>
          <p:nvPr/>
        </p:nvPicPr>
        <p:blipFill>
          <a:blip r:embed="rId7"/>
          <a:srcRect/>
          <a:stretch>
            <a:fillRect/>
          </a:stretch>
        </p:blipFill>
        <p:spPr bwMode="auto">
          <a:xfrm>
            <a:off x="447860" y="3096905"/>
            <a:ext cx="3971597" cy="2976436"/>
          </a:xfrm>
          <a:prstGeom prst="rect">
            <a:avLst/>
          </a:prstGeom>
          <a:noFill/>
          <a:ln w="9525">
            <a:noFill/>
            <a:miter lim="800000"/>
            <a:headEnd/>
            <a:tailEnd/>
          </a:ln>
        </p:spPr>
      </p:pic>
      <p:pic>
        <p:nvPicPr>
          <p:cNvPr id="6" name="Picture 6" descr="An-a06"/>
          <p:cNvPicPr>
            <a:picLocks noChangeAspect="1" noChangeArrowheads="1"/>
          </p:cNvPicPr>
          <p:nvPr/>
        </p:nvPicPr>
        <p:blipFill>
          <a:blip r:embed="rId8"/>
          <a:srcRect/>
          <a:stretch>
            <a:fillRect/>
          </a:stretch>
        </p:blipFill>
        <p:spPr bwMode="auto">
          <a:xfrm>
            <a:off x="4716174" y="3097780"/>
            <a:ext cx="3992707" cy="2993023"/>
          </a:xfrm>
          <a:prstGeom prst="rect">
            <a:avLst/>
          </a:prstGeom>
          <a:noFill/>
        </p:spPr>
      </p:pic>
      <p:sp>
        <p:nvSpPr>
          <p:cNvPr id="7" name="TextBox 6"/>
          <p:cNvSpPr txBox="1"/>
          <p:nvPr/>
        </p:nvSpPr>
        <p:spPr>
          <a:xfrm>
            <a:off x="8100392" y="6058134"/>
            <a:ext cx="432048" cy="426535"/>
          </a:xfrm>
          <a:prstGeom prst="rect">
            <a:avLst/>
          </a:prstGeom>
        </p:spPr>
        <p:txBody>
          <a:bodyPr vert="horz" wrap="square" lIns="91440" tIns="45720" rIns="91440" bIns="45720" rtlCol="0" anchor="ctr">
            <a:normAutofit/>
          </a:bodyPr>
          <a:lstStyle/>
          <a:p>
            <a:r>
              <a:rPr lang="en-US" sz="1600" dirty="0" smtClean="0"/>
              <a:t>23</a:t>
            </a:r>
            <a:endParaRPr lang="en-US" sz="1600" dirty="0" smtClean="0"/>
          </a:p>
        </p:txBody>
      </p:sp>
    </p:spTree>
    <p:extLst>
      <p:ext uri="{BB962C8B-B14F-4D97-AF65-F5344CB8AC3E}">
        <p14:creationId xmlns:p14="http://schemas.microsoft.com/office/powerpoint/2010/main" val="12528061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Pa02α-04"/>
          <p:cNvPicPr>
            <a:picLocks noChangeAspect="1" noChangeArrowheads="1"/>
          </p:cNvPicPr>
          <p:nvPr/>
        </p:nvPicPr>
        <p:blipFill>
          <a:blip r:embed="rId4"/>
          <a:srcRect/>
          <a:stretch>
            <a:fillRect/>
          </a:stretch>
        </p:blipFill>
        <p:spPr bwMode="auto">
          <a:xfrm>
            <a:off x="467866" y="3185730"/>
            <a:ext cx="3889741" cy="2934677"/>
          </a:xfrm>
          <a:prstGeom prst="rect">
            <a:avLst/>
          </a:prstGeom>
          <a:noFill/>
          <a:ln w="9525">
            <a:noFill/>
            <a:miter lim="800000"/>
            <a:headEnd/>
            <a:tailEnd/>
          </a:ln>
        </p:spPr>
      </p:pic>
      <p:pic>
        <p:nvPicPr>
          <p:cNvPr id="9" name="Picture 13" descr="2171B-01"/>
          <p:cNvPicPr>
            <a:picLocks noChangeArrowheads="1"/>
          </p:cNvPicPr>
          <p:nvPr/>
        </p:nvPicPr>
        <p:blipFill>
          <a:blip r:embed="rId5"/>
          <a:srcRect/>
          <a:stretch>
            <a:fillRect/>
          </a:stretch>
        </p:blipFill>
        <p:spPr bwMode="auto">
          <a:xfrm>
            <a:off x="4716016" y="3212976"/>
            <a:ext cx="3889741" cy="2905843"/>
          </a:xfrm>
          <a:prstGeom prst="rect">
            <a:avLst/>
          </a:prstGeom>
          <a:noFill/>
        </p:spPr>
      </p:pic>
      <p:graphicFrame>
        <p:nvGraphicFramePr>
          <p:cNvPr id="10" name="Object 14"/>
          <p:cNvGraphicFramePr>
            <a:graphicFrameLocks noChangeAspect="1"/>
          </p:cNvGraphicFramePr>
          <p:nvPr>
            <p:extLst>
              <p:ext uri="{D42A27DB-BD31-4B8C-83A1-F6EECF244321}">
                <p14:modId xmlns:p14="http://schemas.microsoft.com/office/powerpoint/2010/main" val="2482070908"/>
              </p:ext>
            </p:extLst>
          </p:nvPr>
        </p:nvGraphicFramePr>
        <p:xfrm>
          <a:off x="469176" y="132967"/>
          <a:ext cx="3907482" cy="2934678"/>
        </p:xfrm>
        <a:graphic>
          <a:graphicData uri="http://schemas.openxmlformats.org/presentationml/2006/ole">
            <mc:AlternateContent xmlns:mc="http://schemas.openxmlformats.org/markup-compatibility/2006">
              <mc:Choice xmlns:v="urn:schemas-microsoft-com:vml" Requires="v">
                <p:oleObj spid="_x0000_s10290" name="CorelDRAW" r:id="rId6" imgW="4635360" imgH="3483360" progId="CorelDraw.Graphic.8">
                  <p:embed/>
                </p:oleObj>
              </mc:Choice>
              <mc:Fallback>
                <p:oleObj name="CorelDRAW" r:id="rId6" imgW="4635360" imgH="3483360" progId="CorelDraw.Graphic.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176" y="132967"/>
                        <a:ext cx="3907482" cy="2934678"/>
                      </a:xfrm>
                      <a:prstGeom prst="rect">
                        <a:avLst/>
                      </a:prstGeom>
                      <a:noFill/>
                      <a:ln>
                        <a:noFill/>
                      </a:ln>
                      <a:effectLst/>
                      <a:extLst/>
                    </p:spPr>
                  </p:pic>
                </p:oleObj>
              </mc:Fallback>
            </mc:AlternateContent>
          </a:graphicData>
        </a:graphic>
      </p:graphicFrame>
      <p:graphicFrame>
        <p:nvGraphicFramePr>
          <p:cNvPr id="11" name="Object 15"/>
          <p:cNvGraphicFramePr>
            <a:graphicFrameLocks noChangeAspect="1"/>
          </p:cNvGraphicFramePr>
          <p:nvPr>
            <p:extLst>
              <p:ext uri="{D42A27DB-BD31-4B8C-83A1-F6EECF244321}">
                <p14:modId xmlns:p14="http://schemas.microsoft.com/office/powerpoint/2010/main" val="3532710400"/>
              </p:ext>
            </p:extLst>
          </p:nvPr>
        </p:nvGraphicFramePr>
        <p:xfrm>
          <a:off x="4698276" y="105980"/>
          <a:ext cx="3907482" cy="2934677"/>
        </p:xfrm>
        <a:graphic>
          <a:graphicData uri="http://schemas.openxmlformats.org/presentationml/2006/ole">
            <mc:AlternateContent xmlns:mc="http://schemas.openxmlformats.org/markup-compatibility/2006">
              <mc:Choice xmlns:v="urn:schemas-microsoft-com:vml" Requires="v">
                <p:oleObj spid="_x0000_s10291" name="CorelDRAW" r:id="rId8" imgW="4635360" imgH="3483360" progId="CorelDraw.Graphic.8">
                  <p:embed/>
                </p:oleObj>
              </mc:Choice>
              <mc:Fallback>
                <p:oleObj name="CorelDRAW" r:id="rId8" imgW="4635360" imgH="3483360" progId="CorelDraw.Graphic.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8276" y="105980"/>
                        <a:ext cx="3907482" cy="2934677"/>
                      </a:xfrm>
                      <a:prstGeom prst="rect">
                        <a:avLst/>
                      </a:prstGeom>
                      <a:noFill/>
                      <a:ln>
                        <a:noFill/>
                      </a:ln>
                      <a:effectLst/>
                      <a:extLst/>
                    </p:spPr>
                  </p:pic>
                </p:oleObj>
              </mc:Fallback>
            </mc:AlternateContent>
          </a:graphicData>
        </a:graphic>
      </p:graphicFrame>
      <p:sp>
        <p:nvSpPr>
          <p:cNvPr id="6" name="TextBox 5"/>
          <p:cNvSpPr txBox="1"/>
          <p:nvPr/>
        </p:nvSpPr>
        <p:spPr>
          <a:xfrm>
            <a:off x="8028384" y="6077870"/>
            <a:ext cx="432048" cy="426535"/>
          </a:xfrm>
          <a:prstGeom prst="rect">
            <a:avLst/>
          </a:prstGeom>
        </p:spPr>
        <p:txBody>
          <a:bodyPr vert="horz" wrap="square" lIns="91440" tIns="45720" rIns="91440" bIns="45720" rtlCol="0" anchor="ctr">
            <a:normAutofit/>
          </a:bodyPr>
          <a:lstStyle/>
          <a:p>
            <a:r>
              <a:rPr lang="en-US" sz="1600" dirty="0" smtClean="0"/>
              <a:t>24</a:t>
            </a:r>
            <a:endParaRPr lang="en-US" sz="1600" dirty="0" smtClean="0"/>
          </a:p>
        </p:txBody>
      </p:sp>
    </p:spTree>
    <p:extLst>
      <p:ext uri="{BB962C8B-B14F-4D97-AF65-F5344CB8AC3E}">
        <p14:creationId xmlns:p14="http://schemas.microsoft.com/office/powerpoint/2010/main" val="15945714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XA1c-en17"/>
          <p:cNvPicPr>
            <a:picLocks noChangeArrowheads="1"/>
          </p:cNvPicPr>
          <p:nvPr/>
        </p:nvPicPr>
        <p:blipFill>
          <a:blip r:embed="rId4"/>
          <a:srcRect/>
          <a:stretch>
            <a:fillRect/>
          </a:stretch>
        </p:blipFill>
        <p:spPr bwMode="auto">
          <a:xfrm>
            <a:off x="440754" y="98301"/>
            <a:ext cx="3904878" cy="2951609"/>
          </a:xfrm>
          <a:prstGeom prst="rect">
            <a:avLst/>
          </a:prstGeom>
          <a:noFill/>
        </p:spPr>
      </p:pic>
      <p:graphicFrame>
        <p:nvGraphicFramePr>
          <p:cNvPr id="17" name="Object 6"/>
          <p:cNvGraphicFramePr>
            <a:graphicFrameLocks/>
          </p:cNvGraphicFramePr>
          <p:nvPr>
            <p:extLst>
              <p:ext uri="{D42A27DB-BD31-4B8C-83A1-F6EECF244321}">
                <p14:modId xmlns:p14="http://schemas.microsoft.com/office/powerpoint/2010/main" val="3364277078"/>
              </p:ext>
            </p:extLst>
          </p:nvPr>
        </p:nvGraphicFramePr>
        <p:xfrm>
          <a:off x="4499992" y="98301"/>
          <a:ext cx="4187452" cy="2951609"/>
        </p:xfrm>
        <a:graphic>
          <a:graphicData uri="http://schemas.openxmlformats.org/presentationml/2006/ole">
            <mc:AlternateContent xmlns:mc="http://schemas.openxmlformats.org/markup-compatibility/2006">
              <mc:Choice xmlns:v="urn:schemas-microsoft-com:vml" Requires="v">
                <p:oleObj spid="_x0000_s11290" name="CorelDRAW" r:id="rId5" imgW="4635360" imgH="3483360" progId="CorelDraw.Graphic.8">
                  <p:embed/>
                </p:oleObj>
              </mc:Choice>
              <mc:Fallback>
                <p:oleObj name="CorelDRAW" r:id="rId5" imgW="4635360" imgH="3483360" progId="CorelDraw.Graphic.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98301"/>
                        <a:ext cx="4187452" cy="2951609"/>
                      </a:xfrm>
                      <a:prstGeom prst="rect">
                        <a:avLst/>
                      </a:prstGeom>
                      <a:noFill/>
                      <a:ln>
                        <a:noFill/>
                      </a:ln>
                      <a:effectLst/>
                      <a:extLst/>
                    </p:spPr>
                  </p:pic>
                </p:oleObj>
              </mc:Fallback>
            </mc:AlternateContent>
          </a:graphicData>
        </a:graphic>
      </p:graphicFrame>
      <p:pic>
        <p:nvPicPr>
          <p:cNvPr id="18" name="Picture 7" descr="2962B-04"/>
          <p:cNvPicPr>
            <a:picLocks noChangeArrowheads="1"/>
          </p:cNvPicPr>
          <p:nvPr/>
        </p:nvPicPr>
        <p:blipFill>
          <a:blip r:embed="rId7"/>
          <a:srcRect/>
          <a:stretch>
            <a:fillRect/>
          </a:stretch>
        </p:blipFill>
        <p:spPr bwMode="auto">
          <a:xfrm>
            <a:off x="440754" y="3193926"/>
            <a:ext cx="3904878" cy="2880320"/>
          </a:xfrm>
          <a:prstGeom prst="rect">
            <a:avLst/>
          </a:prstGeom>
          <a:noFill/>
        </p:spPr>
      </p:pic>
      <p:pic>
        <p:nvPicPr>
          <p:cNvPr id="19" name="Picture 8" descr="2541B-06"/>
          <p:cNvPicPr>
            <a:picLocks noChangeArrowheads="1"/>
          </p:cNvPicPr>
          <p:nvPr/>
        </p:nvPicPr>
        <p:blipFill>
          <a:blip r:embed="rId8"/>
          <a:srcRect/>
          <a:stretch>
            <a:fillRect/>
          </a:stretch>
        </p:blipFill>
        <p:spPr bwMode="auto">
          <a:xfrm>
            <a:off x="4499992" y="3212976"/>
            <a:ext cx="4165227" cy="2861270"/>
          </a:xfrm>
          <a:prstGeom prst="rect">
            <a:avLst/>
          </a:prstGeom>
          <a:noFill/>
        </p:spPr>
      </p:pic>
      <p:sp>
        <p:nvSpPr>
          <p:cNvPr id="6" name="TextBox 5"/>
          <p:cNvSpPr txBox="1"/>
          <p:nvPr/>
        </p:nvSpPr>
        <p:spPr>
          <a:xfrm>
            <a:off x="8028384" y="6031897"/>
            <a:ext cx="432048" cy="426535"/>
          </a:xfrm>
          <a:prstGeom prst="rect">
            <a:avLst/>
          </a:prstGeom>
        </p:spPr>
        <p:txBody>
          <a:bodyPr vert="horz" wrap="square" lIns="91440" tIns="45720" rIns="91440" bIns="45720" rtlCol="0" anchor="ctr">
            <a:normAutofit/>
          </a:bodyPr>
          <a:lstStyle/>
          <a:p>
            <a:r>
              <a:rPr lang="en-US" sz="1600" dirty="0" smtClean="0"/>
              <a:t>25</a:t>
            </a:r>
            <a:endParaRPr lang="en-US" sz="1600" dirty="0" smtClean="0"/>
          </a:p>
        </p:txBody>
      </p:sp>
    </p:spTree>
    <p:extLst>
      <p:ext uri="{BB962C8B-B14F-4D97-AF65-F5344CB8AC3E}">
        <p14:creationId xmlns:p14="http://schemas.microsoft.com/office/powerpoint/2010/main" val="14806050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2171A-03"/>
          <p:cNvPicPr>
            <a:picLocks noChangeArrowheads="1"/>
          </p:cNvPicPr>
          <p:nvPr/>
        </p:nvPicPr>
        <p:blipFill>
          <a:blip r:embed="rId3"/>
          <a:srcRect/>
          <a:stretch>
            <a:fillRect/>
          </a:stretch>
        </p:blipFill>
        <p:spPr bwMode="auto">
          <a:xfrm>
            <a:off x="447074" y="3168716"/>
            <a:ext cx="3894212" cy="2834052"/>
          </a:xfrm>
          <a:prstGeom prst="rect">
            <a:avLst/>
          </a:prstGeom>
          <a:noFill/>
        </p:spPr>
      </p:pic>
      <p:pic>
        <p:nvPicPr>
          <p:cNvPr id="9" name="Picture 5" descr="XA8A-19"/>
          <p:cNvPicPr>
            <a:picLocks noChangeArrowheads="1"/>
          </p:cNvPicPr>
          <p:nvPr/>
        </p:nvPicPr>
        <p:blipFill>
          <a:blip r:embed="rId4"/>
          <a:srcRect/>
          <a:stretch>
            <a:fillRect/>
          </a:stretch>
        </p:blipFill>
        <p:spPr bwMode="auto">
          <a:xfrm>
            <a:off x="4572000" y="3140968"/>
            <a:ext cx="4104674" cy="2861800"/>
          </a:xfrm>
          <a:prstGeom prst="rect">
            <a:avLst/>
          </a:prstGeom>
          <a:noFill/>
        </p:spPr>
      </p:pic>
      <p:pic>
        <p:nvPicPr>
          <p:cNvPr id="10" name="Picture 11" descr="2941A-12"/>
          <p:cNvPicPr>
            <a:picLocks noChangeArrowheads="1"/>
          </p:cNvPicPr>
          <p:nvPr/>
        </p:nvPicPr>
        <p:blipFill>
          <a:blip r:embed="rId5"/>
          <a:srcRect/>
          <a:stretch>
            <a:fillRect/>
          </a:stretch>
        </p:blipFill>
        <p:spPr bwMode="auto">
          <a:xfrm>
            <a:off x="4586082" y="137758"/>
            <a:ext cx="4090592" cy="2873184"/>
          </a:xfrm>
          <a:prstGeom prst="rect">
            <a:avLst/>
          </a:prstGeom>
          <a:noFill/>
        </p:spPr>
      </p:pic>
      <p:pic>
        <p:nvPicPr>
          <p:cNvPr id="11" name="Picture 13" descr="2172A-09"/>
          <p:cNvPicPr>
            <a:picLocks noChangeArrowheads="1"/>
          </p:cNvPicPr>
          <p:nvPr/>
        </p:nvPicPr>
        <p:blipFill>
          <a:blip r:embed="rId6"/>
          <a:srcRect/>
          <a:stretch>
            <a:fillRect/>
          </a:stretch>
        </p:blipFill>
        <p:spPr bwMode="auto">
          <a:xfrm>
            <a:off x="447074" y="137758"/>
            <a:ext cx="3939430" cy="2873184"/>
          </a:xfrm>
          <a:prstGeom prst="rect">
            <a:avLst/>
          </a:prstGeom>
          <a:noFill/>
        </p:spPr>
      </p:pic>
      <p:sp>
        <p:nvSpPr>
          <p:cNvPr id="6" name="TextBox 5"/>
          <p:cNvSpPr txBox="1"/>
          <p:nvPr/>
        </p:nvSpPr>
        <p:spPr>
          <a:xfrm>
            <a:off x="8028384" y="6031906"/>
            <a:ext cx="432048" cy="426535"/>
          </a:xfrm>
          <a:prstGeom prst="rect">
            <a:avLst/>
          </a:prstGeom>
        </p:spPr>
        <p:txBody>
          <a:bodyPr vert="horz" wrap="square" lIns="91440" tIns="45720" rIns="91440" bIns="45720" rtlCol="0" anchor="ctr">
            <a:normAutofit/>
          </a:bodyPr>
          <a:lstStyle/>
          <a:p>
            <a:r>
              <a:rPr lang="en-US" sz="1600" dirty="0" smtClean="0"/>
              <a:t>26</a:t>
            </a:r>
            <a:endParaRPr lang="en-US" sz="1600" dirty="0" smtClean="0"/>
          </a:p>
        </p:txBody>
      </p:sp>
    </p:spTree>
    <p:extLst>
      <p:ext uri="{BB962C8B-B14F-4D97-AF65-F5344CB8AC3E}">
        <p14:creationId xmlns:p14="http://schemas.microsoft.com/office/powerpoint/2010/main" val="41017518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Μικροβιακή δράση (</a:t>
            </a:r>
            <a:r>
              <a:rPr lang="en-US" dirty="0"/>
              <a:t>MFD</a:t>
            </a:r>
            <a:r>
              <a:rPr lang="en-US" dirty="0" smtClean="0"/>
              <a:t>)</a:t>
            </a:r>
            <a:endParaRPr lang="el-GR" dirty="0"/>
          </a:p>
        </p:txBody>
      </p:sp>
      <p:sp>
        <p:nvSpPr>
          <p:cNvPr id="5" name="Θέση περιεχομένου 4"/>
          <p:cNvSpPr>
            <a:spLocks noGrp="1"/>
          </p:cNvSpPr>
          <p:nvPr>
            <p:ph idx="1"/>
          </p:nvPr>
        </p:nvSpPr>
        <p:spPr/>
        <p:txBody>
          <a:bodyPr>
            <a:noAutofit/>
          </a:bodyPr>
          <a:lstStyle/>
          <a:p>
            <a:r>
              <a:rPr lang="el-GR" sz="2800" dirty="0" smtClean="0"/>
              <a:t>Εμφανίζεται </a:t>
            </a:r>
            <a:r>
              <a:rPr lang="el-GR" sz="2800" dirty="0"/>
              <a:t>σε οστό &amp; οδοντίνη σε ποικίλη έκταση. Όχι σε αδαμαντίνη.</a:t>
            </a:r>
          </a:p>
          <a:p>
            <a:r>
              <a:rPr lang="el-GR" sz="2800" dirty="0"/>
              <a:t>Ενδείξεις ότι πρόκειται για βακτήρια και μύκητες.</a:t>
            </a:r>
          </a:p>
          <a:p>
            <a:r>
              <a:rPr lang="el-GR" sz="2800" dirty="0"/>
              <a:t>Ποικιλία μορφών (οπές, σωλήνες κλπ), ομάδες μεγεθών (από 0,5-&gt;20 μ</a:t>
            </a:r>
            <a:r>
              <a:rPr lang="en-US" sz="2800" dirty="0"/>
              <a:t>m)</a:t>
            </a:r>
            <a:r>
              <a:rPr lang="el-GR" sz="2800" dirty="0"/>
              <a:t>, διαφορετικές εμφανίσεις</a:t>
            </a:r>
            <a:r>
              <a:rPr lang="en-US" sz="2800" dirty="0"/>
              <a:t> (</a:t>
            </a:r>
            <a:r>
              <a:rPr lang="el-GR" sz="2800" dirty="0"/>
              <a:t>σε συστάδες,σε μεγάλες εκτάσεις, εντός άλλων μεγαλύτερης έκτασης κλπ).</a:t>
            </a:r>
          </a:p>
          <a:p>
            <a:r>
              <a:rPr lang="el-GR" sz="2800" dirty="0"/>
              <a:t>Δείκτης Ιστολογικής Καταστροφής (0-5).</a:t>
            </a:r>
            <a:endParaRPr lang="en-GB" sz="2800" dirty="0"/>
          </a:p>
        </p:txBody>
      </p:sp>
    </p:spTree>
    <p:extLst>
      <p:ext uri="{BB962C8B-B14F-4D97-AF65-F5344CB8AC3E}">
        <p14:creationId xmlns:p14="http://schemas.microsoft.com/office/powerpoint/2010/main" val="7022904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3"/>
          <p:cNvGraphicFramePr>
            <a:graphicFrameLocks noChangeAspect="1"/>
          </p:cNvGraphicFramePr>
          <p:nvPr>
            <p:extLst>
              <p:ext uri="{D42A27DB-BD31-4B8C-83A1-F6EECF244321}">
                <p14:modId xmlns:p14="http://schemas.microsoft.com/office/powerpoint/2010/main" val="1973090385"/>
              </p:ext>
            </p:extLst>
          </p:nvPr>
        </p:nvGraphicFramePr>
        <p:xfrm>
          <a:off x="497483" y="155586"/>
          <a:ext cx="3966418" cy="2974438"/>
        </p:xfrm>
        <a:graphic>
          <a:graphicData uri="http://schemas.openxmlformats.org/presentationml/2006/ole">
            <mc:AlternateContent xmlns:mc="http://schemas.openxmlformats.org/markup-compatibility/2006">
              <mc:Choice xmlns:v="urn:schemas-microsoft-com:vml" Requires="v">
                <p:oleObj spid="_x0000_s12386" r:id="rId4" imgW="6095238" imgH="4571429" progId="PBrush">
                  <p:embed/>
                </p:oleObj>
              </mc:Choice>
              <mc:Fallback>
                <p:oleObj r:id="rId4" imgW="6095238" imgH="4571429"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483" y="155586"/>
                        <a:ext cx="3966418" cy="2974438"/>
                      </a:xfrm>
                      <a:prstGeom prst="rect">
                        <a:avLst/>
                      </a:prstGeom>
                      <a:noFill/>
                      <a:extLst/>
                    </p:spPr>
                  </p:pic>
                </p:oleObj>
              </mc:Fallback>
            </mc:AlternateContent>
          </a:graphicData>
        </a:graphic>
      </p:graphicFrame>
      <p:graphicFrame>
        <p:nvGraphicFramePr>
          <p:cNvPr id="13" name="Object 5"/>
          <p:cNvGraphicFramePr>
            <a:graphicFrameLocks noChangeAspect="1"/>
          </p:cNvGraphicFramePr>
          <p:nvPr>
            <p:extLst>
              <p:ext uri="{D42A27DB-BD31-4B8C-83A1-F6EECF244321}">
                <p14:modId xmlns:p14="http://schemas.microsoft.com/office/powerpoint/2010/main" val="3549935149"/>
              </p:ext>
            </p:extLst>
          </p:nvPr>
        </p:nvGraphicFramePr>
        <p:xfrm>
          <a:off x="4644008" y="155586"/>
          <a:ext cx="3936403" cy="2978940"/>
        </p:xfrm>
        <a:graphic>
          <a:graphicData uri="http://schemas.openxmlformats.org/presentationml/2006/ole">
            <mc:AlternateContent xmlns:mc="http://schemas.openxmlformats.org/markup-compatibility/2006">
              <mc:Choice xmlns:v="urn:schemas-microsoft-com:vml" Requires="v">
                <p:oleObj spid="_x0000_s12387" r:id="rId6" imgW="6095238" imgH="4571429" progId="PBrush">
                  <p:embed/>
                </p:oleObj>
              </mc:Choice>
              <mc:Fallback>
                <p:oleObj r:id="rId6" imgW="6095238" imgH="4571429"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155586"/>
                        <a:ext cx="3936403" cy="2978940"/>
                      </a:xfrm>
                      <a:prstGeom prst="rect">
                        <a:avLst/>
                      </a:prstGeom>
                      <a:noFill/>
                      <a:extLst/>
                    </p:spPr>
                  </p:pic>
                </p:oleObj>
              </mc:Fallback>
            </mc:AlternateContent>
          </a:graphicData>
        </a:graphic>
      </p:graphicFrame>
      <p:graphicFrame>
        <p:nvGraphicFramePr>
          <p:cNvPr id="14" name="Object 7"/>
          <p:cNvGraphicFramePr>
            <a:graphicFrameLocks noChangeAspect="1"/>
          </p:cNvGraphicFramePr>
          <p:nvPr>
            <p:extLst>
              <p:ext uri="{D42A27DB-BD31-4B8C-83A1-F6EECF244321}">
                <p14:modId xmlns:p14="http://schemas.microsoft.com/office/powerpoint/2010/main" val="3445698785"/>
              </p:ext>
            </p:extLst>
          </p:nvPr>
        </p:nvGraphicFramePr>
        <p:xfrm>
          <a:off x="497483" y="3130024"/>
          <a:ext cx="3987428" cy="2975939"/>
        </p:xfrm>
        <a:graphic>
          <a:graphicData uri="http://schemas.openxmlformats.org/presentationml/2006/ole">
            <mc:AlternateContent xmlns:mc="http://schemas.openxmlformats.org/markup-compatibility/2006">
              <mc:Choice xmlns:v="urn:schemas-microsoft-com:vml" Requires="v">
                <p:oleObj spid="_x0000_s12388" r:id="rId8" imgW="0" imgH="0" progId="CorelDraw.Graphic.8">
                  <p:embed/>
                </p:oleObj>
              </mc:Choice>
              <mc:Fallback>
                <p:oleObj r:id="rId8" imgW="0" imgH="0" progId="CorelDraw.Graphic.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483" y="3130024"/>
                        <a:ext cx="3987428" cy="2975939"/>
                      </a:xfrm>
                      <a:prstGeom prst="rect">
                        <a:avLst/>
                      </a:prstGeom>
                      <a:noFill/>
                      <a:extLst/>
                    </p:spPr>
                  </p:pic>
                </p:oleObj>
              </mc:Fallback>
            </mc:AlternateContent>
          </a:graphicData>
        </a:graphic>
      </p:graphicFrame>
      <p:graphicFrame>
        <p:nvGraphicFramePr>
          <p:cNvPr id="15" name="Object 9"/>
          <p:cNvGraphicFramePr>
            <a:graphicFrameLocks noChangeAspect="1"/>
          </p:cNvGraphicFramePr>
          <p:nvPr>
            <p:extLst>
              <p:ext uri="{D42A27DB-BD31-4B8C-83A1-F6EECF244321}">
                <p14:modId xmlns:p14="http://schemas.microsoft.com/office/powerpoint/2010/main" val="3174904144"/>
              </p:ext>
            </p:extLst>
          </p:nvPr>
        </p:nvGraphicFramePr>
        <p:xfrm>
          <a:off x="4644008" y="3140968"/>
          <a:ext cx="3952911" cy="2977439"/>
        </p:xfrm>
        <a:graphic>
          <a:graphicData uri="http://schemas.openxmlformats.org/presentationml/2006/ole">
            <mc:AlternateContent xmlns:mc="http://schemas.openxmlformats.org/markup-compatibility/2006">
              <mc:Choice xmlns:v="urn:schemas-microsoft-com:vml" Requires="v">
                <p:oleObj spid="_x0000_s12389" r:id="rId10" imgW="6095238" imgH="4571429" progId="PBrush">
                  <p:embed/>
                </p:oleObj>
              </mc:Choice>
              <mc:Fallback>
                <p:oleObj r:id="rId10" imgW="6095238" imgH="4571429" progId="PBrus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4008" y="3140968"/>
                        <a:ext cx="3952911" cy="2977439"/>
                      </a:xfrm>
                      <a:prstGeom prst="rect">
                        <a:avLst/>
                      </a:prstGeom>
                      <a:noFill/>
                      <a:extLst/>
                    </p:spPr>
                  </p:pic>
                </p:oleObj>
              </mc:Fallback>
            </mc:AlternateContent>
          </a:graphicData>
        </a:graphic>
      </p:graphicFrame>
      <p:sp>
        <p:nvSpPr>
          <p:cNvPr id="6" name="TextBox 5"/>
          <p:cNvSpPr txBox="1"/>
          <p:nvPr/>
        </p:nvSpPr>
        <p:spPr>
          <a:xfrm>
            <a:off x="7812360" y="6135188"/>
            <a:ext cx="432048" cy="426535"/>
          </a:xfrm>
          <a:prstGeom prst="rect">
            <a:avLst/>
          </a:prstGeom>
        </p:spPr>
        <p:txBody>
          <a:bodyPr vert="horz" wrap="square" lIns="91440" tIns="45720" rIns="91440" bIns="45720" rtlCol="0" anchor="ctr">
            <a:normAutofit/>
          </a:bodyPr>
          <a:lstStyle/>
          <a:p>
            <a:r>
              <a:rPr lang="en-US" sz="1600" dirty="0" smtClean="0"/>
              <a:t>27</a:t>
            </a:r>
            <a:endParaRPr lang="en-US" sz="1600" dirty="0" smtClean="0"/>
          </a:p>
        </p:txBody>
      </p:sp>
    </p:spTree>
    <p:extLst>
      <p:ext uri="{BB962C8B-B14F-4D97-AF65-F5344CB8AC3E}">
        <p14:creationId xmlns:p14="http://schemas.microsoft.com/office/powerpoint/2010/main" val="887182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p:cNvGraphicFramePr>
            <a:graphicFrameLocks noChangeAspect="1"/>
          </p:cNvGraphicFramePr>
          <p:nvPr>
            <p:extLst>
              <p:ext uri="{D42A27DB-BD31-4B8C-83A1-F6EECF244321}">
                <p14:modId xmlns:p14="http://schemas.microsoft.com/office/powerpoint/2010/main" val="3191453505"/>
              </p:ext>
            </p:extLst>
          </p:nvPr>
        </p:nvGraphicFramePr>
        <p:xfrm>
          <a:off x="673725" y="163598"/>
          <a:ext cx="3818012" cy="2868207"/>
        </p:xfrm>
        <a:graphic>
          <a:graphicData uri="http://schemas.openxmlformats.org/presentationml/2006/ole">
            <mc:AlternateContent xmlns:mc="http://schemas.openxmlformats.org/markup-compatibility/2006">
              <mc:Choice xmlns:v="urn:schemas-microsoft-com:vml" Requires="v">
                <p:oleObj spid="_x0000_s13364" name="CorelDRAW" r:id="rId4" imgW="4635360" imgH="3483360" progId="CorelDraw.Graphic.8">
                  <p:embed/>
                </p:oleObj>
              </mc:Choice>
              <mc:Fallback>
                <p:oleObj name="CorelDRAW" r:id="rId4" imgW="4635360" imgH="3483360" progId="CorelDraw.Graphic.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25" y="163598"/>
                        <a:ext cx="3818012" cy="2868207"/>
                      </a:xfrm>
                      <a:prstGeom prst="rect">
                        <a:avLst/>
                      </a:prstGeom>
                      <a:noFill/>
                      <a:ln>
                        <a:noFill/>
                      </a:ln>
                      <a:effectLst/>
                      <a:extLst/>
                    </p:spPr>
                  </p:pic>
                </p:oleObj>
              </mc:Fallback>
            </mc:AlternateContent>
          </a:graphicData>
        </a:graphic>
      </p:graphicFrame>
      <p:graphicFrame>
        <p:nvGraphicFramePr>
          <p:cNvPr id="9" name="Object 4"/>
          <p:cNvGraphicFramePr>
            <a:graphicFrameLocks noChangeAspect="1"/>
          </p:cNvGraphicFramePr>
          <p:nvPr>
            <p:extLst>
              <p:ext uri="{D42A27DB-BD31-4B8C-83A1-F6EECF244321}">
                <p14:modId xmlns:p14="http://schemas.microsoft.com/office/powerpoint/2010/main" val="1352892606"/>
              </p:ext>
            </p:extLst>
          </p:nvPr>
        </p:nvGraphicFramePr>
        <p:xfrm>
          <a:off x="673725" y="3081074"/>
          <a:ext cx="3818012" cy="2868207"/>
        </p:xfrm>
        <a:graphic>
          <a:graphicData uri="http://schemas.openxmlformats.org/presentationml/2006/ole">
            <mc:AlternateContent xmlns:mc="http://schemas.openxmlformats.org/markup-compatibility/2006">
              <mc:Choice xmlns:v="urn:schemas-microsoft-com:vml" Requires="v">
                <p:oleObj spid="_x0000_s13365" name="CorelDRAW" r:id="rId6" imgW="4635360" imgH="3483360" progId="CorelDraw.Graphic.8">
                  <p:embed/>
                </p:oleObj>
              </mc:Choice>
              <mc:Fallback>
                <p:oleObj name="CorelDRAW" r:id="rId6" imgW="4635360" imgH="3483360" progId="CorelDraw.Graphic.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725" y="3081074"/>
                        <a:ext cx="3818012" cy="2868207"/>
                      </a:xfrm>
                      <a:prstGeom prst="rect">
                        <a:avLst/>
                      </a:prstGeom>
                      <a:noFill/>
                      <a:ln>
                        <a:noFill/>
                      </a:ln>
                      <a:effectLst/>
                      <a:extLst/>
                    </p:spPr>
                  </p:pic>
                </p:oleObj>
              </mc:Fallback>
            </mc:AlternateContent>
          </a:graphicData>
        </a:graphic>
      </p:graphicFrame>
      <p:pic>
        <p:nvPicPr>
          <p:cNvPr id="10" name="Picture 5" descr="X3-08"/>
          <p:cNvPicPr>
            <a:picLocks noChangeArrowheads="1"/>
          </p:cNvPicPr>
          <p:nvPr/>
        </p:nvPicPr>
        <p:blipFill>
          <a:blip r:embed="rId8"/>
          <a:srcRect/>
          <a:stretch>
            <a:fillRect/>
          </a:stretch>
        </p:blipFill>
        <p:spPr bwMode="auto">
          <a:xfrm>
            <a:off x="4644008" y="3140968"/>
            <a:ext cx="3805001" cy="2808312"/>
          </a:xfrm>
          <a:prstGeom prst="rect">
            <a:avLst/>
          </a:prstGeom>
          <a:noFill/>
        </p:spPr>
      </p:pic>
      <p:pic>
        <p:nvPicPr>
          <p:cNvPr id="11" name="Picture 7" descr="0103k-1"/>
          <p:cNvPicPr>
            <a:picLocks noChangeAspect="1" noChangeArrowheads="1"/>
          </p:cNvPicPr>
          <p:nvPr/>
        </p:nvPicPr>
        <p:blipFill>
          <a:blip r:embed="rId9"/>
          <a:srcRect/>
          <a:stretch>
            <a:fillRect/>
          </a:stretch>
        </p:blipFill>
        <p:spPr bwMode="auto">
          <a:xfrm>
            <a:off x="4644008" y="163598"/>
            <a:ext cx="3805001" cy="2866762"/>
          </a:xfrm>
          <a:prstGeom prst="rect">
            <a:avLst/>
          </a:prstGeom>
          <a:noFill/>
        </p:spPr>
      </p:pic>
      <p:sp>
        <p:nvSpPr>
          <p:cNvPr id="6" name="TextBox 5"/>
          <p:cNvSpPr txBox="1"/>
          <p:nvPr/>
        </p:nvSpPr>
        <p:spPr>
          <a:xfrm>
            <a:off x="7812360" y="5949280"/>
            <a:ext cx="432048" cy="426535"/>
          </a:xfrm>
          <a:prstGeom prst="rect">
            <a:avLst/>
          </a:prstGeom>
        </p:spPr>
        <p:txBody>
          <a:bodyPr vert="horz" wrap="square" lIns="91440" tIns="45720" rIns="91440" bIns="45720" rtlCol="0" anchor="ctr">
            <a:normAutofit/>
          </a:bodyPr>
          <a:lstStyle/>
          <a:p>
            <a:r>
              <a:rPr lang="en-US" sz="1600" dirty="0" smtClean="0"/>
              <a:t>28</a:t>
            </a:r>
            <a:endParaRPr lang="en-US" sz="1600" dirty="0" smtClean="0"/>
          </a:p>
        </p:txBody>
      </p:sp>
    </p:spTree>
    <p:extLst>
      <p:ext uri="{BB962C8B-B14F-4D97-AF65-F5344CB8AC3E}">
        <p14:creationId xmlns:p14="http://schemas.microsoft.com/office/powerpoint/2010/main" val="30780876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250638" y="2361354"/>
            <a:ext cx="9144000" cy="0"/>
          </a:xfrm>
          <a:prstGeom prst="rect">
            <a:avLst/>
          </a:prstGeom>
          <a:noFill/>
          <a:ln w="9525">
            <a:noFill/>
            <a:miter lim="800000"/>
            <a:headEnd/>
            <a:tailEnd/>
          </a:ln>
          <a:effectLst/>
        </p:spPr>
        <p:txBody>
          <a:bodyPr>
            <a:spAutoFit/>
          </a:bodyPr>
          <a:lstStyle/>
          <a:p>
            <a:endParaRPr lang="el-GR">
              <a:solidFill>
                <a:srgbClr val="000000"/>
              </a:solidFill>
            </a:endParaRPr>
          </a:p>
        </p:txBody>
      </p:sp>
      <p:pic>
        <p:nvPicPr>
          <p:cNvPr id="4" name="Picture 3" descr="XA4_6"/>
          <p:cNvPicPr>
            <a:picLocks noChangeArrowheads="1"/>
          </p:cNvPicPr>
          <p:nvPr/>
        </p:nvPicPr>
        <p:blipFill>
          <a:blip r:embed="rId4"/>
          <a:srcRect/>
          <a:stretch>
            <a:fillRect/>
          </a:stretch>
        </p:blipFill>
        <p:spPr bwMode="auto">
          <a:xfrm>
            <a:off x="393138" y="119090"/>
            <a:ext cx="3878708" cy="3027609"/>
          </a:xfrm>
          <a:prstGeom prst="rect">
            <a:avLst/>
          </a:prstGeom>
          <a:noFill/>
        </p:spPr>
      </p:pic>
      <p:sp>
        <p:nvSpPr>
          <p:cNvPr id="5" name="Rectangle 4"/>
          <p:cNvSpPr>
            <a:spLocks noChangeArrowheads="1"/>
          </p:cNvSpPr>
          <p:nvPr/>
        </p:nvSpPr>
        <p:spPr bwMode="auto">
          <a:xfrm>
            <a:off x="3250638" y="2361354"/>
            <a:ext cx="9144000" cy="0"/>
          </a:xfrm>
          <a:prstGeom prst="rect">
            <a:avLst/>
          </a:prstGeom>
          <a:noFill/>
          <a:ln w="9525">
            <a:noFill/>
            <a:miter lim="800000"/>
            <a:headEnd/>
            <a:tailEnd/>
          </a:ln>
          <a:effectLst/>
        </p:spPr>
        <p:txBody>
          <a:bodyPr>
            <a:spAutoFit/>
          </a:bodyPr>
          <a:lstStyle/>
          <a:p>
            <a:endParaRPr lang="el-GR">
              <a:solidFill>
                <a:srgbClr val="000000"/>
              </a:solidFill>
            </a:endParaRPr>
          </a:p>
        </p:txBody>
      </p:sp>
      <p:sp>
        <p:nvSpPr>
          <p:cNvPr id="6" name="Rectangle 5"/>
          <p:cNvSpPr>
            <a:spLocks noChangeArrowheads="1"/>
          </p:cNvSpPr>
          <p:nvPr/>
        </p:nvSpPr>
        <p:spPr bwMode="auto">
          <a:xfrm>
            <a:off x="3245876" y="2328017"/>
            <a:ext cx="9144000" cy="0"/>
          </a:xfrm>
          <a:prstGeom prst="rect">
            <a:avLst/>
          </a:prstGeom>
          <a:noFill/>
          <a:ln w="9525">
            <a:noFill/>
            <a:miter lim="800000"/>
            <a:headEnd/>
            <a:tailEnd/>
          </a:ln>
          <a:effectLst/>
        </p:spPr>
        <p:txBody>
          <a:bodyPr>
            <a:spAutoFit/>
          </a:bodyPr>
          <a:lstStyle/>
          <a:p>
            <a:endParaRPr lang="el-GR">
              <a:solidFill>
                <a:srgbClr val="000000"/>
              </a:solidFill>
            </a:endParaRPr>
          </a:p>
        </p:txBody>
      </p:sp>
      <p:sp>
        <p:nvSpPr>
          <p:cNvPr id="7" name="Rectangle 6"/>
          <p:cNvSpPr>
            <a:spLocks noChangeArrowheads="1"/>
          </p:cNvSpPr>
          <p:nvPr/>
        </p:nvSpPr>
        <p:spPr bwMode="auto">
          <a:xfrm>
            <a:off x="3245876" y="2328017"/>
            <a:ext cx="9144000" cy="0"/>
          </a:xfrm>
          <a:prstGeom prst="rect">
            <a:avLst/>
          </a:prstGeom>
          <a:noFill/>
          <a:ln w="9525">
            <a:noFill/>
            <a:miter lim="800000"/>
            <a:headEnd/>
            <a:tailEnd/>
          </a:ln>
          <a:effectLst/>
        </p:spPr>
        <p:txBody>
          <a:bodyPr>
            <a:spAutoFit/>
          </a:bodyPr>
          <a:lstStyle/>
          <a:p>
            <a:endParaRPr lang="el-GR">
              <a:solidFill>
                <a:srgbClr val="000000"/>
              </a:solidFill>
            </a:endParaRPr>
          </a:p>
        </p:txBody>
      </p:sp>
      <p:graphicFrame>
        <p:nvGraphicFramePr>
          <p:cNvPr id="9" name="Object 7"/>
          <p:cNvGraphicFramePr>
            <a:graphicFrameLocks/>
          </p:cNvGraphicFramePr>
          <p:nvPr>
            <p:extLst>
              <p:ext uri="{D42A27DB-BD31-4B8C-83A1-F6EECF244321}">
                <p14:modId xmlns:p14="http://schemas.microsoft.com/office/powerpoint/2010/main" val="2628606368"/>
              </p:ext>
            </p:extLst>
          </p:nvPr>
        </p:nvGraphicFramePr>
        <p:xfrm>
          <a:off x="393138" y="3194323"/>
          <a:ext cx="3878708" cy="2908793"/>
        </p:xfrm>
        <a:graphic>
          <a:graphicData uri="http://schemas.openxmlformats.org/presentationml/2006/ole">
            <mc:AlternateContent xmlns:mc="http://schemas.openxmlformats.org/markup-compatibility/2006">
              <mc:Choice xmlns:v="urn:schemas-microsoft-com:vml" Requires="v">
                <p:oleObj spid="_x0000_s14404" name="CorelDRAW" r:id="rId5" imgW="4635360" imgH="3483360" progId="CorelDraw.Graphic.8">
                  <p:embed/>
                </p:oleObj>
              </mc:Choice>
              <mc:Fallback>
                <p:oleObj name="CorelDRAW" r:id="rId5" imgW="4635360" imgH="3483360" progId="CorelDraw.Graphic.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138" y="3194323"/>
                        <a:ext cx="3878708" cy="2908793"/>
                      </a:xfrm>
                      <a:prstGeom prst="rect">
                        <a:avLst/>
                      </a:prstGeom>
                      <a:noFill/>
                      <a:ln>
                        <a:noFill/>
                      </a:ln>
                      <a:effectLst/>
                      <a:extLst/>
                    </p:spPr>
                  </p:pic>
                </p:oleObj>
              </mc:Fallback>
            </mc:AlternateContent>
          </a:graphicData>
        </a:graphic>
      </p:graphicFrame>
      <p:sp>
        <p:nvSpPr>
          <p:cNvPr id="10" name="Rectangle 8"/>
          <p:cNvSpPr>
            <a:spLocks noChangeArrowheads="1"/>
          </p:cNvSpPr>
          <p:nvPr/>
        </p:nvSpPr>
        <p:spPr bwMode="auto">
          <a:xfrm>
            <a:off x="3274451" y="2375642"/>
            <a:ext cx="9144000" cy="0"/>
          </a:xfrm>
          <a:prstGeom prst="rect">
            <a:avLst/>
          </a:prstGeom>
          <a:noFill/>
          <a:ln w="9525">
            <a:noFill/>
            <a:miter lim="800000"/>
            <a:headEnd/>
            <a:tailEnd/>
          </a:ln>
          <a:effectLst/>
        </p:spPr>
        <p:txBody>
          <a:bodyPr>
            <a:spAutoFit/>
          </a:bodyPr>
          <a:lstStyle/>
          <a:p>
            <a:endParaRPr lang="el-GR">
              <a:solidFill>
                <a:srgbClr val="000000"/>
              </a:solidFill>
            </a:endParaRPr>
          </a:p>
        </p:txBody>
      </p:sp>
      <p:graphicFrame>
        <p:nvGraphicFramePr>
          <p:cNvPr id="11" name="Object 9"/>
          <p:cNvGraphicFramePr>
            <a:graphicFrameLocks noChangeAspect="1"/>
          </p:cNvGraphicFramePr>
          <p:nvPr>
            <p:extLst>
              <p:ext uri="{D42A27DB-BD31-4B8C-83A1-F6EECF244321}">
                <p14:modId xmlns:p14="http://schemas.microsoft.com/office/powerpoint/2010/main" val="2627458535"/>
              </p:ext>
            </p:extLst>
          </p:nvPr>
        </p:nvGraphicFramePr>
        <p:xfrm>
          <a:off x="4427984" y="119090"/>
          <a:ext cx="4031210" cy="3027609"/>
        </p:xfrm>
        <a:graphic>
          <a:graphicData uri="http://schemas.openxmlformats.org/presentationml/2006/ole">
            <mc:AlternateContent xmlns:mc="http://schemas.openxmlformats.org/markup-compatibility/2006">
              <mc:Choice xmlns:v="urn:schemas-microsoft-com:vml" Requires="v">
                <p:oleObj spid="_x0000_s14405" name="CorelDRAW" r:id="rId7" imgW="4635360" imgH="3483360" progId="CorelDraw.Graphic.8">
                  <p:embed/>
                </p:oleObj>
              </mc:Choice>
              <mc:Fallback>
                <p:oleObj name="CorelDRAW" r:id="rId7" imgW="4635360" imgH="3483360" progId="CorelDraw.Graphic.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984" y="119090"/>
                        <a:ext cx="4031210" cy="3027609"/>
                      </a:xfrm>
                      <a:prstGeom prst="rect">
                        <a:avLst/>
                      </a:prstGeom>
                      <a:noFill/>
                      <a:ln>
                        <a:noFill/>
                      </a:ln>
                      <a:effectLst/>
                      <a:extLst/>
                    </p:spPr>
                  </p:pic>
                </p:oleObj>
              </mc:Fallback>
            </mc:AlternateContent>
          </a:graphicData>
        </a:graphic>
      </p:graphicFrame>
      <p:pic>
        <p:nvPicPr>
          <p:cNvPr id="12" name="Picture 10" descr="AN2_01"/>
          <p:cNvPicPr>
            <a:picLocks noChangeArrowheads="1"/>
          </p:cNvPicPr>
          <p:nvPr/>
        </p:nvPicPr>
        <p:blipFill>
          <a:blip r:embed="rId9"/>
          <a:srcRect/>
          <a:stretch>
            <a:fillRect/>
          </a:stretch>
        </p:blipFill>
        <p:spPr bwMode="auto">
          <a:xfrm>
            <a:off x="4427984" y="3212976"/>
            <a:ext cx="4031210" cy="2890140"/>
          </a:xfrm>
          <a:prstGeom prst="rect">
            <a:avLst/>
          </a:prstGeom>
          <a:noFill/>
        </p:spPr>
      </p:pic>
      <p:graphicFrame>
        <p:nvGraphicFramePr>
          <p:cNvPr id="13" name="Object 12"/>
          <p:cNvGraphicFramePr>
            <a:graphicFrameLocks noChangeAspect="1"/>
          </p:cNvGraphicFramePr>
          <p:nvPr>
            <p:extLst>
              <p:ext uri="{D42A27DB-BD31-4B8C-83A1-F6EECF244321}">
                <p14:modId xmlns:p14="http://schemas.microsoft.com/office/powerpoint/2010/main" val="2494607979"/>
              </p:ext>
            </p:extLst>
          </p:nvPr>
        </p:nvGraphicFramePr>
        <p:xfrm>
          <a:off x="2711615" y="1982663"/>
          <a:ext cx="3276600" cy="2460625"/>
        </p:xfrm>
        <a:graphic>
          <a:graphicData uri="http://schemas.openxmlformats.org/presentationml/2006/ole">
            <mc:AlternateContent xmlns:mc="http://schemas.openxmlformats.org/markup-compatibility/2006">
              <mc:Choice xmlns:v="urn:schemas-microsoft-com:vml" Requires="v">
                <p:oleObj spid="_x0000_s14406" name="CorelDRAW" r:id="rId10" imgW="4635360" imgH="3483360" progId="CorelDraw.Graphic.8">
                  <p:embed/>
                </p:oleObj>
              </mc:Choice>
              <mc:Fallback>
                <p:oleObj name="CorelDRAW" r:id="rId10" imgW="4635360" imgH="3483360" progId="CorelDraw.Graphic.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11615" y="1982663"/>
                        <a:ext cx="3276600" cy="2460625"/>
                      </a:xfrm>
                      <a:prstGeom prst="rect">
                        <a:avLst/>
                      </a:prstGeom>
                      <a:noFill/>
                      <a:ln w="381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Box 13"/>
          <p:cNvSpPr txBox="1"/>
          <p:nvPr/>
        </p:nvSpPr>
        <p:spPr>
          <a:xfrm>
            <a:off x="8027146" y="6103116"/>
            <a:ext cx="432048" cy="426535"/>
          </a:xfrm>
          <a:prstGeom prst="rect">
            <a:avLst/>
          </a:prstGeom>
        </p:spPr>
        <p:txBody>
          <a:bodyPr vert="horz" wrap="square" lIns="91440" tIns="45720" rIns="91440" bIns="45720" rtlCol="0" anchor="ctr">
            <a:normAutofit/>
          </a:bodyPr>
          <a:lstStyle/>
          <a:p>
            <a:r>
              <a:rPr lang="en-US" sz="1600" dirty="0" smtClean="0"/>
              <a:t>29</a:t>
            </a:r>
            <a:endParaRPr lang="en-US" sz="1600" dirty="0" smtClean="0"/>
          </a:p>
        </p:txBody>
      </p:sp>
    </p:spTree>
    <p:extLst>
      <p:ext uri="{BB962C8B-B14F-4D97-AF65-F5344CB8AC3E}">
        <p14:creationId xmlns:p14="http://schemas.microsoft.com/office/powerpoint/2010/main" val="24490735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descr="578PL-18"/>
          <p:cNvPicPr>
            <a:picLocks noChangeArrowheads="1"/>
          </p:cNvPicPr>
          <p:nvPr/>
        </p:nvPicPr>
        <p:blipFill>
          <a:blip r:embed="rId3"/>
          <a:srcRect/>
          <a:stretch>
            <a:fillRect/>
          </a:stretch>
        </p:blipFill>
        <p:spPr bwMode="auto">
          <a:xfrm>
            <a:off x="3231938" y="85084"/>
            <a:ext cx="2814908" cy="2050753"/>
          </a:xfrm>
          <a:prstGeom prst="rect">
            <a:avLst/>
          </a:prstGeom>
          <a:noFill/>
          <a:ln w="9525">
            <a:noFill/>
            <a:miter lim="800000"/>
            <a:headEnd/>
            <a:tailEnd/>
          </a:ln>
        </p:spPr>
      </p:pic>
      <p:pic>
        <p:nvPicPr>
          <p:cNvPr id="15" name="Picture 13" descr="95801-10"/>
          <p:cNvPicPr>
            <a:picLocks noChangeAspect="1" noChangeArrowheads="1"/>
          </p:cNvPicPr>
          <p:nvPr/>
        </p:nvPicPr>
        <p:blipFill>
          <a:blip r:embed="rId4"/>
          <a:srcRect/>
          <a:stretch>
            <a:fillRect/>
          </a:stretch>
        </p:blipFill>
        <p:spPr bwMode="auto">
          <a:xfrm>
            <a:off x="5998058" y="85084"/>
            <a:ext cx="2698113" cy="2028397"/>
          </a:xfrm>
          <a:prstGeom prst="rect">
            <a:avLst/>
          </a:prstGeom>
          <a:noFill/>
        </p:spPr>
      </p:pic>
      <p:pic>
        <p:nvPicPr>
          <p:cNvPr id="16" name="Picture 14" descr="95801-16"/>
          <p:cNvPicPr>
            <a:picLocks noChangeAspect="1" noChangeArrowheads="1"/>
          </p:cNvPicPr>
          <p:nvPr/>
        </p:nvPicPr>
        <p:blipFill>
          <a:blip r:embed="rId5"/>
          <a:srcRect/>
          <a:stretch>
            <a:fillRect/>
          </a:stretch>
        </p:blipFill>
        <p:spPr bwMode="auto">
          <a:xfrm>
            <a:off x="464339" y="2088145"/>
            <a:ext cx="2761685" cy="2076089"/>
          </a:xfrm>
          <a:prstGeom prst="rect">
            <a:avLst/>
          </a:prstGeom>
          <a:noFill/>
        </p:spPr>
      </p:pic>
      <p:pic>
        <p:nvPicPr>
          <p:cNvPr id="17" name="Picture 15" descr="PAOA-12"/>
          <p:cNvPicPr>
            <a:picLocks noChangeArrowheads="1"/>
          </p:cNvPicPr>
          <p:nvPr/>
        </p:nvPicPr>
        <p:blipFill>
          <a:blip r:embed="rId6"/>
          <a:srcRect/>
          <a:stretch>
            <a:fillRect/>
          </a:stretch>
        </p:blipFill>
        <p:spPr bwMode="auto">
          <a:xfrm>
            <a:off x="3203848" y="2132856"/>
            <a:ext cx="2795689" cy="2029887"/>
          </a:xfrm>
          <a:prstGeom prst="rect">
            <a:avLst/>
          </a:prstGeom>
          <a:noFill/>
          <a:ln w="9525">
            <a:noFill/>
            <a:miter lim="800000"/>
            <a:headEnd/>
            <a:tailEnd/>
          </a:ln>
        </p:spPr>
      </p:pic>
      <p:pic>
        <p:nvPicPr>
          <p:cNvPr id="18" name="Picture 16" descr="95801-20"/>
          <p:cNvPicPr>
            <a:picLocks noChangeArrowheads="1"/>
          </p:cNvPicPr>
          <p:nvPr/>
        </p:nvPicPr>
        <p:blipFill>
          <a:blip r:embed="rId7"/>
          <a:srcRect/>
          <a:stretch>
            <a:fillRect/>
          </a:stretch>
        </p:blipFill>
        <p:spPr bwMode="auto">
          <a:xfrm>
            <a:off x="6001015" y="2101558"/>
            <a:ext cx="2695156" cy="2061185"/>
          </a:xfrm>
          <a:prstGeom prst="rect">
            <a:avLst/>
          </a:prstGeom>
          <a:noFill/>
        </p:spPr>
      </p:pic>
      <p:pic>
        <p:nvPicPr>
          <p:cNvPr id="19" name="Picture 17" descr="A211PS27"/>
          <p:cNvPicPr>
            <a:picLocks noChangeAspect="1" noChangeArrowheads="1"/>
          </p:cNvPicPr>
          <p:nvPr/>
        </p:nvPicPr>
        <p:blipFill>
          <a:blip r:embed="rId8"/>
          <a:srcRect/>
          <a:stretch>
            <a:fillRect/>
          </a:stretch>
        </p:blipFill>
        <p:spPr bwMode="auto">
          <a:xfrm>
            <a:off x="464339" y="85084"/>
            <a:ext cx="2769077" cy="2029887"/>
          </a:xfrm>
          <a:prstGeom prst="rect">
            <a:avLst/>
          </a:prstGeom>
          <a:noFill/>
        </p:spPr>
      </p:pic>
      <p:pic>
        <p:nvPicPr>
          <p:cNvPr id="20" name="Picture 18" descr="PAOA-13"/>
          <p:cNvPicPr>
            <a:picLocks noChangeArrowheads="1"/>
          </p:cNvPicPr>
          <p:nvPr/>
        </p:nvPicPr>
        <p:blipFill>
          <a:blip r:embed="rId9"/>
          <a:srcRect/>
          <a:stretch>
            <a:fillRect/>
          </a:stretch>
        </p:blipFill>
        <p:spPr bwMode="auto">
          <a:xfrm>
            <a:off x="5934486" y="4155291"/>
            <a:ext cx="2761685" cy="2010513"/>
          </a:xfrm>
          <a:prstGeom prst="rect">
            <a:avLst/>
          </a:prstGeom>
          <a:noFill/>
          <a:ln w="9525">
            <a:noFill/>
            <a:miter lim="800000"/>
            <a:headEnd/>
            <a:tailEnd/>
          </a:ln>
        </p:spPr>
      </p:pic>
      <p:pic>
        <p:nvPicPr>
          <p:cNvPr id="21" name="Picture 19" descr="AN8PS-15"/>
          <p:cNvPicPr>
            <a:picLocks noChangeArrowheads="1"/>
          </p:cNvPicPr>
          <p:nvPr/>
        </p:nvPicPr>
        <p:blipFill>
          <a:blip r:embed="rId10"/>
          <a:srcRect/>
          <a:stretch>
            <a:fillRect/>
          </a:stretch>
        </p:blipFill>
        <p:spPr bwMode="auto">
          <a:xfrm>
            <a:off x="464339" y="4138897"/>
            <a:ext cx="2761685" cy="2026907"/>
          </a:xfrm>
          <a:prstGeom prst="rect">
            <a:avLst/>
          </a:prstGeom>
          <a:noFill/>
        </p:spPr>
      </p:pic>
      <p:pic>
        <p:nvPicPr>
          <p:cNvPr id="22" name="Picture 20" descr="PAOA-16"/>
          <p:cNvPicPr>
            <a:picLocks noChangeArrowheads="1"/>
          </p:cNvPicPr>
          <p:nvPr/>
        </p:nvPicPr>
        <p:blipFill>
          <a:blip r:embed="rId11"/>
          <a:srcRect/>
          <a:stretch>
            <a:fillRect/>
          </a:stretch>
        </p:blipFill>
        <p:spPr bwMode="auto">
          <a:xfrm>
            <a:off x="3203848" y="4162743"/>
            <a:ext cx="2795689" cy="1997099"/>
          </a:xfrm>
          <a:prstGeom prst="rect">
            <a:avLst/>
          </a:prstGeom>
          <a:noFill/>
        </p:spPr>
      </p:pic>
      <p:sp>
        <p:nvSpPr>
          <p:cNvPr id="11" name="TextBox 10"/>
          <p:cNvSpPr txBox="1"/>
          <p:nvPr/>
        </p:nvSpPr>
        <p:spPr>
          <a:xfrm>
            <a:off x="7956376" y="6159842"/>
            <a:ext cx="432048" cy="426535"/>
          </a:xfrm>
          <a:prstGeom prst="rect">
            <a:avLst/>
          </a:prstGeom>
        </p:spPr>
        <p:txBody>
          <a:bodyPr vert="horz" wrap="square" lIns="91440" tIns="45720" rIns="91440" bIns="45720" rtlCol="0" anchor="ctr">
            <a:normAutofit/>
          </a:bodyPr>
          <a:lstStyle/>
          <a:p>
            <a:r>
              <a:rPr lang="en-US" sz="1600" dirty="0" smtClean="0"/>
              <a:t>30</a:t>
            </a:r>
            <a:endParaRPr lang="en-US" sz="1600" dirty="0" smtClean="0"/>
          </a:p>
        </p:txBody>
      </p:sp>
    </p:spTree>
    <p:extLst>
      <p:ext uri="{BB962C8B-B14F-4D97-AF65-F5344CB8AC3E}">
        <p14:creationId xmlns:p14="http://schemas.microsoft.com/office/powerpoint/2010/main" val="30625020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Autofit/>
          </a:bodyPr>
          <a:lstStyle/>
          <a:p>
            <a:r>
              <a:rPr lang="el-GR" sz="4000" dirty="0" smtClean="0"/>
              <a:t>Διαγένεση / Ορισμός &amp; Παράγοντες Ελέγχου</a:t>
            </a:r>
            <a:endParaRPr lang="el-GR" sz="4000" dirty="0"/>
          </a:p>
        </p:txBody>
      </p:sp>
      <p:sp>
        <p:nvSpPr>
          <p:cNvPr id="5" name="Θέση περιεχομένου 4"/>
          <p:cNvSpPr>
            <a:spLocks noGrp="1"/>
          </p:cNvSpPr>
          <p:nvPr>
            <p:ph idx="1"/>
          </p:nvPr>
        </p:nvSpPr>
        <p:spPr/>
        <p:txBody>
          <a:bodyPr>
            <a:noAutofit/>
          </a:bodyPr>
          <a:lstStyle/>
          <a:p>
            <a:r>
              <a:rPr lang="el-GR" sz="2400" dirty="0"/>
              <a:t>Σύνολο φυσικών και χημικών διεργασιών που επιδρούν στους κόκκους των ιζημάτων στην υποεπιφάνεια.</a:t>
            </a:r>
            <a:r>
              <a:rPr lang="en-US" sz="2400" dirty="0"/>
              <a:t> </a:t>
            </a:r>
            <a:r>
              <a:rPr lang="el-GR" sz="2400" dirty="0"/>
              <a:t>Οδηγεί σε καταστροφή ορυκτών και δημιουργία νέων.</a:t>
            </a:r>
          </a:p>
          <a:p>
            <a:r>
              <a:rPr lang="el-GR" sz="2400" dirty="0"/>
              <a:t>Διαγενετικό περιβάλλον: Υποεπιφάνεια </a:t>
            </a:r>
            <a:r>
              <a:rPr lang="en-US" sz="2400" dirty="0"/>
              <a:t>(</a:t>
            </a:r>
            <a:r>
              <a:rPr lang="el-GR" sz="2400" dirty="0"/>
              <a:t>ανοιχτό σύστημα) </a:t>
            </a:r>
            <a:r>
              <a:rPr lang="el-GR" sz="2400" dirty="0">
                <a:sym typeface="Wingdings" pitchFamily="2" charset="2"/>
              </a:rPr>
              <a:t></a:t>
            </a:r>
          </a:p>
          <a:p>
            <a:r>
              <a:rPr lang="el-GR" sz="2400" dirty="0" smtClean="0"/>
              <a:t>Παράγοντες:</a:t>
            </a:r>
          </a:p>
          <a:p>
            <a:pPr lvl="1"/>
            <a:r>
              <a:rPr lang="el-GR" sz="2000" dirty="0" smtClean="0"/>
              <a:t>Αρχική σύσταση ιζήματος</a:t>
            </a:r>
          </a:p>
          <a:p>
            <a:pPr lvl="1"/>
            <a:r>
              <a:rPr lang="el-GR" sz="2000" dirty="0">
                <a:sym typeface="Wingdings" pitchFamily="2" charset="2"/>
              </a:rPr>
              <a:t>Μέγεθος των κόκκων</a:t>
            </a:r>
          </a:p>
          <a:p>
            <a:pPr lvl="1"/>
            <a:r>
              <a:rPr lang="el-GR" sz="2000" dirty="0">
                <a:sym typeface="Wingdings" pitchFamily="2" charset="2"/>
              </a:rPr>
              <a:t>Περιβάλλον απόθεσης</a:t>
            </a:r>
          </a:p>
          <a:p>
            <a:pPr lvl="1"/>
            <a:r>
              <a:rPr lang="el-GR" sz="2000" dirty="0">
                <a:sym typeface="Wingdings" pitchFamily="2" charset="2"/>
              </a:rPr>
              <a:t>Ρ, Τ κατά την κάλυψη</a:t>
            </a:r>
          </a:p>
          <a:p>
            <a:pPr lvl="1"/>
            <a:r>
              <a:rPr lang="el-GR" sz="2000" dirty="0">
                <a:sym typeface="Wingdings" pitchFamily="2" charset="2"/>
              </a:rPr>
              <a:t>Βάθος </a:t>
            </a:r>
            <a:r>
              <a:rPr lang="el-GR" sz="2000" dirty="0" smtClean="0">
                <a:sym typeface="Wingdings" pitchFamily="2" charset="2"/>
              </a:rPr>
              <a:t>βύθισης</a:t>
            </a:r>
            <a:endParaRPr lang="el-GR" sz="2000" dirty="0"/>
          </a:p>
        </p:txBody>
      </p:sp>
    </p:spTree>
    <p:extLst>
      <p:ext uri="{BB962C8B-B14F-4D97-AF65-F5344CB8AC3E}">
        <p14:creationId xmlns:p14="http://schemas.microsoft.com/office/powerpoint/2010/main" val="11738033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01PS01"/>
          <p:cNvPicPr>
            <a:picLocks noChangeArrowheads="1"/>
          </p:cNvPicPr>
          <p:nvPr/>
        </p:nvPicPr>
        <p:blipFill>
          <a:blip r:embed="rId3"/>
          <a:srcRect/>
          <a:stretch>
            <a:fillRect/>
          </a:stretch>
        </p:blipFill>
        <p:spPr bwMode="auto">
          <a:xfrm>
            <a:off x="601339" y="108374"/>
            <a:ext cx="3904556" cy="2933576"/>
          </a:xfrm>
          <a:prstGeom prst="rect">
            <a:avLst/>
          </a:prstGeom>
          <a:noFill/>
          <a:ln w="9525">
            <a:noFill/>
            <a:miter lim="800000"/>
            <a:headEnd/>
            <a:tailEnd/>
          </a:ln>
        </p:spPr>
      </p:pic>
      <p:pic>
        <p:nvPicPr>
          <p:cNvPr id="4" name="Picture 3" descr="AN8PS-26"/>
          <p:cNvPicPr>
            <a:picLocks noChangeArrowheads="1"/>
          </p:cNvPicPr>
          <p:nvPr/>
        </p:nvPicPr>
        <p:blipFill>
          <a:blip r:embed="rId4"/>
          <a:srcRect/>
          <a:stretch>
            <a:fillRect/>
          </a:stretch>
        </p:blipFill>
        <p:spPr bwMode="auto">
          <a:xfrm>
            <a:off x="601339" y="3118720"/>
            <a:ext cx="3904556" cy="2933576"/>
          </a:xfrm>
          <a:prstGeom prst="rect">
            <a:avLst/>
          </a:prstGeom>
          <a:noFill/>
        </p:spPr>
      </p:pic>
      <p:pic>
        <p:nvPicPr>
          <p:cNvPr id="5" name="Picture 4" descr="XA21PS20"/>
          <p:cNvPicPr>
            <a:picLocks noChangeArrowheads="1"/>
          </p:cNvPicPr>
          <p:nvPr/>
        </p:nvPicPr>
        <p:blipFill>
          <a:blip r:embed="rId5"/>
          <a:srcRect/>
          <a:stretch>
            <a:fillRect/>
          </a:stretch>
        </p:blipFill>
        <p:spPr bwMode="auto">
          <a:xfrm>
            <a:off x="4644008" y="3140968"/>
            <a:ext cx="3904556" cy="2933576"/>
          </a:xfrm>
          <a:prstGeom prst="rect">
            <a:avLst/>
          </a:prstGeom>
          <a:noFill/>
        </p:spPr>
      </p:pic>
      <p:pic>
        <p:nvPicPr>
          <p:cNvPr id="6" name="Picture 5" descr="2101PS03"/>
          <p:cNvPicPr>
            <a:picLocks noChangeArrowheads="1"/>
          </p:cNvPicPr>
          <p:nvPr/>
        </p:nvPicPr>
        <p:blipFill>
          <a:blip r:embed="rId6"/>
          <a:srcRect/>
          <a:stretch>
            <a:fillRect/>
          </a:stretch>
        </p:blipFill>
        <p:spPr bwMode="auto">
          <a:xfrm>
            <a:off x="4644008" y="108374"/>
            <a:ext cx="3904556" cy="2933576"/>
          </a:xfrm>
          <a:prstGeom prst="rect">
            <a:avLst/>
          </a:prstGeom>
          <a:noFill/>
        </p:spPr>
      </p:pic>
      <p:sp>
        <p:nvSpPr>
          <p:cNvPr id="7" name="TextBox 6"/>
          <p:cNvSpPr txBox="1"/>
          <p:nvPr/>
        </p:nvSpPr>
        <p:spPr>
          <a:xfrm>
            <a:off x="7956376" y="6094441"/>
            <a:ext cx="432048" cy="426535"/>
          </a:xfrm>
          <a:prstGeom prst="rect">
            <a:avLst/>
          </a:prstGeom>
        </p:spPr>
        <p:txBody>
          <a:bodyPr vert="horz" wrap="square" lIns="91440" tIns="45720" rIns="91440" bIns="45720" rtlCol="0" anchor="ctr">
            <a:normAutofit/>
          </a:bodyPr>
          <a:lstStyle/>
          <a:p>
            <a:r>
              <a:rPr lang="en-US" sz="1600" dirty="0" smtClean="0"/>
              <a:t>31</a:t>
            </a:r>
            <a:endParaRPr lang="en-US" sz="1600" dirty="0" smtClean="0"/>
          </a:p>
        </p:txBody>
      </p:sp>
    </p:spTree>
    <p:extLst>
      <p:ext uri="{BB962C8B-B14F-4D97-AF65-F5344CB8AC3E}">
        <p14:creationId xmlns:p14="http://schemas.microsoft.com/office/powerpoint/2010/main" val="11847595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a:t>Μικροανάλυση ακτινών –Χ (</a:t>
            </a:r>
            <a:r>
              <a:rPr lang="en-US" dirty="0"/>
              <a:t>EDS) </a:t>
            </a:r>
            <a:r>
              <a:rPr lang="el-GR" dirty="0"/>
              <a:t>σε συνδυασμό με </a:t>
            </a:r>
            <a:r>
              <a:rPr lang="en-US" dirty="0"/>
              <a:t>SEM</a:t>
            </a:r>
            <a:r>
              <a:rPr lang="el-GR" dirty="0"/>
              <a:t> </a:t>
            </a:r>
          </a:p>
        </p:txBody>
      </p:sp>
      <p:pic>
        <p:nvPicPr>
          <p:cNvPr id="9" name="Θέση περιεχομένου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1593" y="2363738"/>
            <a:ext cx="3611401" cy="3030141"/>
          </a:xfrm>
        </p:spPr>
      </p:pic>
      <p:sp>
        <p:nvSpPr>
          <p:cNvPr id="4" name="Θέση περιεχομένου 3"/>
          <p:cNvSpPr>
            <a:spLocks noGrp="1"/>
          </p:cNvSpPr>
          <p:nvPr>
            <p:ph sz="quarter" idx="4"/>
          </p:nvPr>
        </p:nvSpPr>
        <p:spPr>
          <a:xfrm>
            <a:off x="4645025" y="2286024"/>
            <a:ext cx="4041775" cy="3879280"/>
          </a:xfrm>
        </p:spPr>
        <p:txBody>
          <a:bodyPr>
            <a:normAutofit/>
          </a:bodyPr>
          <a:lstStyle/>
          <a:p>
            <a:pPr>
              <a:lnSpc>
                <a:spcPct val="90000"/>
              </a:lnSpc>
            </a:pPr>
            <a:r>
              <a:rPr lang="el-GR" dirty="0" smtClean="0"/>
              <a:t>Σημειακές </a:t>
            </a:r>
            <a:r>
              <a:rPr lang="el-GR" dirty="0"/>
              <a:t>χημικές αναλύσεις σε περιοχές ενδιαφέροντος</a:t>
            </a:r>
            <a:r>
              <a:rPr lang="en-US" dirty="0"/>
              <a:t> </a:t>
            </a:r>
            <a:r>
              <a:rPr lang="el-GR" dirty="0"/>
              <a:t>και λόγος </a:t>
            </a:r>
            <a:r>
              <a:rPr lang="en-US" dirty="0"/>
              <a:t>Ca/P (</a:t>
            </a:r>
            <a:r>
              <a:rPr lang="el-GR" dirty="0"/>
              <a:t>συνδυασμός μικροανάλυσης με παρατήρηση</a:t>
            </a:r>
            <a:r>
              <a:rPr lang="en-US" dirty="0"/>
              <a:t>)</a:t>
            </a:r>
            <a:endParaRPr lang="en-GB" dirty="0"/>
          </a:p>
          <a:p>
            <a:pPr>
              <a:lnSpc>
                <a:spcPct val="90000"/>
              </a:lnSpc>
            </a:pPr>
            <a:r>
              <a:rPr lang="el-GR" dirty="0"/>
              <a:t>Γραμμική κατανομή και χαρτογράφηση χημικών στοιχείων </a:t>
            </a:r>
          </a:p>
          <a:p>
            <a:endParaRPr lang="el-GR" dirty="0" smtClean="0"/>
          </a:p>
        </p:txBody>
      </p:sp>
      <p:sp>
        <p:nvSpPr>
          <p:cNvPr id="5" name="TextBox 4"/>
          <p:cNvSpPr txBox="1"/>
          <p:nvPr/>
        </p:nvSpPr>
        <p:spPr>
          <a:xfrm>
            <a:off x="3923928" y="5517232"/>
            <a:ext cx="432048" cy="426535"/>
          </a:xfrm>
          <a:prstGeom prst="rect">
            <a:avLst/>
          </a:prstGeom>
        </p:spPr>
        <p:txBody>
          <a:bodyPr vert="horz" wrap="square" lIns="91440" tIns="45720" rIns="91440" bIns="45720" rtlCol="0" anchor="ctr">
            <a:normAutofit/>
          </a:bodyPr>
          <a:lstStyle/>
          <a:p>
            <a:r>
              <a:rPr lang="en-US" sz="1600" dirty="0" smtClean="0"/>
              <a:t>32</a:t>
            </a:r>
            <a:endParaRPr lang="en-US" sz="1600" dirty="0" smtClean="0"/>
          </a:p>
        </p:txBody>
      </p:sp>
    </p:spTree>
    <p:extLst>
      <p:ext uri="{BB962C8B-B14F-4D97-AF65-F5344CB8AC3E}">
        <p14:creationId xmlns:p14="http://schemas.microsoft.com/office/powerpoint/2010/main" val="40722852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a:t>Περιθλασιμετρία ακτινών –Χ (</a:t>
            </a:r>
            <a:r>
              <a:rPr lang="en-US" dirty="0"/>
              <a:t>XRD)</a:t>
            </a:r>
            <a:r>
              <a:rPr lang="en-US" b="1" u="sng" dirty="0">
                <a:solidFill>
                  <a:srgbClr val="000066"/>
                </a:solidFill>
                <a:latin typeface="Arial" charset="0"/>
              </a:rPr>
              <a:t/>
            </a:r>
            <a:br>
              <a:rPr lang="en-US" b="1" u="sng" dirty="0">
                <a:solidFill>
                  <a:srgbClr val="000066"/>
                </a:solidFill>
                <a:latin typeface="Arial" charset="0"/>
              </a:rPr>
            </a:br>
            <a:r>
              <a:rPr lang="en-US" dirty="0"/>
              <a:t>(+ M</a:t>
            </a:r>
            <a:r>
              <a:rPr lang="el-GR" dirty="0"/>
              <a:t>έθοδος </a:t>
            </a:r>
            <a:r>
              <a:rPr lang="en-US" dirty="0" err="1"/>
              <a:t>Rietveld</a:t>
            </a:r>
            <a:r>
              <a:rPr lang="el-GR" dirty="0"/>
              <a:t> </a:t>
            </a:r>
            <a:r>
              <a:rPr lang="en-US" dirty="0" smtClean="0"/>
              <a:t>)</a:t>
            </a:r>
            <a:endParaRPr lang="el-GR" dirty="0"/>
          </a:p>
        </p:txBody>
      </p:sp>
      <p:pic>
        <p:nvPicPr>
          <p:cNvPr id="9" name="Θέση περιεχομένου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1673" y="2564904"/>
            <a:ext cx="4182686" cy="2448272"/>
          </a:xfrm>
        </p:spPr>
      </p:pic>
      <p:sp>
        <p:nvSpPr>
          <p:cNvPr id="4" name="Θέση περιεχομένου 3"/>
          <p:cNvSpPr>
            <a:spLocks noGrp="1"/>
          </p:cNvSpPr>
          <p:nvPr>
            <p:ph sz="quarter" idx="4"/>
          </p:nvPr>
        </p:nvSpPr>
        <p:spPr>
          <a:xfrm>
            <a:off x="4645025" y="2286024"/>
            <a:ext cx="4041775" cy="3879280"/>
          </a:xfrm>
        </p:spPr>
        <p:txBody>
          <a:bodyPr>
            <a:normAutofit lnSpcReduction="10000"/>
          </a:bodyPr>
          <a:lstStyle/>
          <a:p>
            <a:pPr>
              <a:lnSpc>
                <a:spcPct val="90000"/>
              </a:lnSpc>
            </a:pPr>
            <a:r>
              <a:rPr lang="el-GR" dirty="0" smtClean="0"/>
              <a:t>Ποιοτικός/ποσοτικός </a:t>
            </a:r>
            <a:r>
              <a:rPr lang="el-GR" dirty="0"/>
              <a:t>προσδιορισμός ορυκτολογικής σύστασης βιοαπατίτη και δευτερογενών ορυκτών </a:t>
            </a:r>
            <a:r>
              <a:rPr lang="el-GR" dirty="0" smtClean="0"/>
              <a:t>φάσεων</a:t>
            </a:r>
            <a:r>
              <a:rPr lang="en-US" dirty="0" smtClean="0"/>
              <a:t>.</a:t>
            </a:r>
            <a:endParaRPr lang="el-GR" dirty="0"/>
          </a:p>
          <a:p>
            <a:pPr>
              <a:lnSpc>
                <a:spcPct val="90000"/>
              </a:lnSpc>
            </a:pPr>
            <a:r>
              <a:rPr lang="el-GR" dirty="0"/>
              <a:t>Υπολογισμός δείκτη </a:t>
            </a:r>
            <a:r>
              <a:rPr lang="el-GR" dirty="0" smtClean="0"/>
              <a:t>κρυστάλλωσης</a:t>
            </a:r>
            <a:r>
              <a:rPr lang="en-US" dirty="0" smtClean="0"/>
              <a:t>.</a:t>
            </a:r>
            <a:endParaRPr lang="el-GR" dirty="0"/>
          </a:p>
          <a:p>
            <a:pPr>
              <a:lnSpc>
                <a:spcPct val="90000"/>
              </a:lnSpc>
            </a:pPr>
            <a:r>
              <a:rPr lang="el-GR" dirty="0"/>
              <a:t>Υπολογισμός σημαντικών δομικών παραμέτρων (διαστάσεις κυψελίδας, διαστάσεις κόκκου κλπ</a:t>
            </a:r>
            <a:r>
              <a:rPr lang="el-GR" dirty="0" smtClean="0"/>
              <a:t>)</a:t>
            </a:r>
            <a:r>
              <a:rPr lang="en-US" dirty="0"/>
              <a:t>.</a:t>
            </a:r>
            <a:endParaRPr lang="en-GB" dirty="0"/>
          </a:p>
        </p:txBody>
      </p:sp>
      <p:sp>
        <p:nvSpPr>
          <p:cNvPr id="5" name="TextBox 4"/>
          <p:cNvSpPr txBox="1"/>
          <p:nvPr/>
        </p:nvSpPr>
        <p:spPr>
          <a:xfrm>
            <a:off x="4067944" y="5229200"/>
            <a:ext cx="432048" cy="426535"/>
          </a:xfrm>
          <a:prstGeom prst="rect">
            <a:avLst/>
          </a:prstGeom>
        </p:spPr>
        <p:txBody>
          <a:bodyPr vert="horz" wrap="square" lIns="91440" tIns="45720" rIns="91440" bIns="45720" rtlCol="0" anchor="ctr">
            <a:normAutofit/>
          </a:bodyPr>
          <a:lstStyle/>
          <a:p>
            <a:r>
              <a:rPr lang="en-US" sz="1600" dirty="0" smtClean="0"/>
              <a:t>33</a:t>
            </a:r>
            <a:endParaRPr lang="en-US" sz="1600" dirty="0" smtClean="0"/>
          </a:p>
        </p:txBody>
      </p:sp>
    </p:spTree>
    <p:extLst>
      <p:ext uri="{BB962C8B-B14F-4D97-AF65-F5344CB8AC3E}">
        <p14:creationId xmlns:p14="http://schemas.microsoft.com/office/powerpoint/2010/main" val="28023952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fontScale="90000"/>
          </a:bodyPr>
          <a:lstStyle/>
          <a:p>
            <a:r>
              <a:rPr lang="el-GR" dirty="0"/>
              <a:t>Φασματοσκοπία υπερύθρου</a:t>
            </a:r>
            <a:br>
              <a:rPr lang="el-GR" dirty="0"/>
            </a:br>
            <a:r>
              <a:rPr lang="el-GR" dirty="0"/>
              <a:t>(</a:t>
            </a:r>
            <a:r>
              <a:rPr lang="en-US" dirty="0"/>
              <a:t>MID-IR</a:t>
            </a:r>
            <a:r>
              <a:rPr lang="el-GR" dirty="0"/>
              <a:t>,</a:t>
            </a:r>
            <a:r>
              <a:rPr lang="en-US" dirty="0"/>
              <a:t> NIR</a:t>
            </a:r>
            <a:r>
              <a:rPr lang="en-US" dirty="0" smtClean="0"/>
              <a:t>)</a:t>
            </a:r>
            <a:endParaRPr lang="el-GR" dirty="0"/>
          </a:p>
        </p:txBody>
      </p:sp>
      <p:sp>
        <p:nvSpPr>
          <p:cNvPr id="2" name="Θέση κειμένου 1"/>
          <p:cNvSpPr>
            <a:spLocks noGrp="1"/>
          </p:cNvSpPr>
          <p:nvPr>
            <p:ph type="body" idx="1"/>
          </p:nvPr>
        </p:nvSpPr>
        <p:spPr>
          <a:xfrm>
            <a:off x="457200" y="1412776"/>
            <a:ext cx="4040188" cy="639762"/>
          </a:xfrm>
        </p:spPr>
        <p:txBody>
          <a:bodyPr>
            <a:normAutofit fontScale="77500" lnSpcReduction="20000"/>
          </a:bodyPr>
          <a:lstStyle/>
          <a:p>
            <a:r>
              <a:rPr lang="el-GR" sz="2900" dirty="0"/>
              <a:t>Μελέτη μοριακής δομής </a:t>
            </a:r>
            <a:r>
              <a:rPr lang="el-GR" sz="2900" dirty="0" smtClean="0"/>
              <a:t>υλικού</a:t>
            </a:r>
            <a:endParaRPr lang="el-GR" sz="2900" dirty="0"/>
          </a:p>
        </p:txBody>
      </p:sp>
      <p:pic>
        <p:nvPicPr>
          <p:cNvPr id="9" name="Θέση περιεχομένου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2028" y="2363738"/>
            <a:ext cx="3530531" cy="3030141"/>
          </a:xfrm>
        </p:spPr>
      </p:pic>
      <p:sp>
        <p:nvSpPr>
          <p:cNvPr id="4" name="Θέση περιεχομένου 3"/>
          <p:cNvSpPr>
            <a:spLocks noGrp="1"/>
          </p:cNvSpPr>
          <p:nvPr>
            <p:ph sz="quarter" idx="4"/>
          </p:nvPr>
        </p:nvSpPr>
        <p:spPr>
          <a:xfrm>
            <a:off x="4645025" y="1939168"/>
            <a:ext cx="4041775" cy="3879280"/>
          </a:xfrm>
        </p:spPr>
        <p:txBody>
          <a:bodyPr>
            <a:normAutofit fontScale="92500" lnSpcReduction="10000"/>
          </a:bodyPr>
          <a:lstStyle/>
          <a:p>
            <a:r>
              <a:rPr lang="el-GR" dirty="0" smtClean="0"/>
              <a:t>Προσδιορισμός </a:t>
            </a:r>
            <a:r>
              <a:rPr lang="el-GR" dirty="0"/>
              <a:t>και μελέτη ορυκτών φάσεων και δομικών χαρακτηριστικών τους (ειδών, αντικαταστάσεων κλπ)</a:t>
            </a:r>
          </a:p>
          <a:p>
            <a:r>
              <a:rPr lang="el-GR" dirty="0"/>
              <a:t>Διερεύνηση ύπαρξης  οργανικής ύλης και προϊόντων αποδόμησης της</a:t>
            </a:r>
          </a:p>
          <a:p>
            <a:r>
              <a:rPr lang="el-GR" dirty="0"/>
              <a:t>Συνδυασμός με </a:t>
            </a:r>
            <a:r>
              <a:rPr lang="en-US" dirty="0"/>
              <a:t>XRD</a:t>
            </a:r>
            <a:r>
              <a:rPr lang="el-GR" dirty="0"/>
              <a:t> για βαθμό κρυστάλλωσης</a:t>
            </a:r>
            <a:r>
              <a:rPr lang="en-US" dirty="0"/>
              <a:t>, </a:t>
            </a:r>
            <a:r>
              <a:rPr lang="el-GR" dirty="0"/>
              <a:t>λόγο </a:t>
            </a:r>
            <a:r>
              <a:rPr lang="en-US" dirty="0"/>
              <a:t>Ca/P</a:t>
            </a:r>
            <a:r>
              <a:rPr lang="el-GR" dirty="0"/>
              <a:t> και καθορισμό ύπαρξης φθορίου, προβλέψεις δομικών πληροφοριών</a:t>
            </a:r>
            <a:endParaRPr lang="en-GB" dirty="0"/>
          </a:p>
          <a:p>
            <a:endParaRPr lang="el-GR" dirty="0"/>
          </a:p>
        </p:txBody>
      </p:sp>
      <p:sp>
        <p:nvSpPr>
          <p:cNvPr id="7" name="TextBox 6"/>
          <p:cNvSpPr txBox="1"/>
          <p:nvPr/>
        </p:nvSpPr>
        <p:spPr>
          <a:xfrm>
            <a:off x="3635896" y="5391195"/>
            <a:ext cx="432048" cy="426535"/>
          </a:xfrm>
          <a:prstGeom prst="rect">
            <a:avLst/>
          </a:prstGeom>
        </p:spPr>
        <p:txBody>
          <a:bodyPr vert="horz" wrap="square" lIns="91440" tIns="45720" rIns="91440" bIns="45720" rtlCol="0" anchor="ctr">
            <a:normAutofit/>
          </a:bodyPr>
          <a:lstStyle/>
          <a:p>
            <a:r>
              <a:rPr lang="en-US" sz="1600" dirty="0" smtClean="0"/>
              <a:t>34</a:t>
            </a:r>
            <a:endParaRPr lang="en-US" sz="1600" dirty="0" smtClean="0"/>
          </a:p>
        </p:txBody>
      </p:sp>
    </p:spTree>
    <p:extLst>
      <p:ext uri="{BB962C8B-B14F-4D97-AF65-F5344CB8AC3E}">
        <p14:creationId xmlns:p14="http://schemas.microsoft.com/office/powerpoint/2010/main" val="36583601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Autofit/>
          </a:bodyPr>
          <a:lstStyle/>
          <a:p>
            <a:r>
              <a:rPr lang="el-GR" sz="3400" dirty="0"/>
              <a:t>Ηλεκτρονική Μικροσκοπία διέλευσης (ΤΕΜ</a:t>
            </a:r>
            <a:r>
              <a:rPr lang="el-GR" sz="3400" dirty="0" smtClean="0"/>
              <a:t>)</a:t>
            </a:r>
            <a:endParaRPr lang="el-GR" sz="3400" dirty="0"/>
          </a:p>
        </p:txBody>
      </p:sp>
      <p:sp>
        <p:nvSpPr>
          <p:cNvPr id="3" name="Rectangle 3"/>
          <p:cNvSpPr txBox="1">
            <a:spLocks noChangeArrowheads="1"/>
          </p:cNvSpPr>
          <p:nvPr/>
        </p:nvSpPr>
        <p:spPr>
          <a:xfrm>
            <a:off x="3220589" y="1306769"/>
            <a:ext cx="5466211" cy="4953511"/>
          </a:xfrm>
          <a:prstGeom prst="rect">
            <a:avLst/>
          </a:prstGeom>
          <a:ln w="6350">
            <a:solidFill>
              <a:schemeClr val="tx1"/>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l-GR" sz="2800" u="sng" dirty="0"/>
              <a:t>Μελέτη κρυσταλλικής δομής </a:t>
            </a:r>
          </a:p>
          <a:p>
            <a:r>
              <a:rPr lang="el-GR" sz="2200" dirty="0"/>
              <a:t>Υπολογισμός διαστάσεων/καθορισμός σχήματος κρυσταλλιτών </a:t>
            </a:r>
            <a:r>
              <a:rPr lang="el-GR" sz="2200" dirty="0" smtClean="0"/>
              <a:t>βιοαπατίτη</a:t>
            </a:r>
            <a:r>
              <a:rPr lang="en-US" sz="2200" dirty="0"/>
              <a:t>.</a:t>
            </a:r>
            <a:endParaRPr lang="el-GR" sz="2200" dirty="0"/>
          </a:p>
          <a:p>
            <a:r>
              <a:rPr lang="el-GR" sz="2200" dirty="0" smtClean="0"/>
              <a:t>Δυνατότητα </a:t>
            </a:r>
            <a:r>
              <a:rPr lang="el-GR" sz="2200" dirty="0"/>
              <a:t>παρατήρησης προσανατολισμού κρυστάλλων,ύπαρξης κολλαγόνου, πυκνότητα/τύπος ατελειών δομής, ύπαρξης ανακρυστάλλωσης/ συνύπαρξης αρχικού και διαγενετικού </a:t>
            </a:r>
            <a:r>
              <a:rPr lang="el-GR" sz="2200" dirty="0" smtClean="0"/>
              <a:t>οστού.</a:t>
            </a:r>
            <a:endParaRPr lang="el-GR" sz="2200" dirty="0"/>
          </a:p>
          <a:p>
            <a:r>
              <a:rPr lang="el-GR" sz="2200" dirty="0" smtClean="0"/>
              <a:t>Ταυτόχρονης </a:t>
            </a:r>
            <a:r>
              <a:rPr lang="el-GR" sz="2200" dirty="0"/>
              <a:t>χημική ανάλυση υλικού (με </a:t>
            </a:r>
            <a:r>
              <a:rPr lang="en-US" sz="2200" dirty="0"/>
              <a:t>EDS</a:t>
            </a:r>
            <a:r>
              <a:rPr lang="el-GR" sz="2200" dirty="0"/>
              <a:t> συνδεδεμένο με το </a:t>
            </a:r>
            <a:r>
              <a:rPr lang="el-GR" sz="2200" dirty="0" smtClean="0"/>
              <a:t>ΤΕΜ.</a:t>
            </a:r>
            <a:endParaRPr lang="el-GR" sz="2200" dirty="0"/>
          </a:p>
          <a:p>
            <a:r>
              <a:rPr lang="el-GR" sz="2200" dirty="0"/>
              <a:t>Συνδυασμός δεδομένων με αποτελέσματα μεθόδου </a:t>
            </a:r>
            <a:r>
              <a:rPr lang="en-US" sz="2200" dirty="0" err="1" smtClean="0"/>
              <a:t>Rietveld</a:t>
            </a:r>
            <a:r>
              <a:rPr lang="el-GR" sz="2200" dirty="0" smtClean="0"/>
              <a:t>.</a:t>
            </a:r>
            <a:endParaRPr lang="en-GB" sz="2200" dirty="0"/>
          </a:p>
        </p:txBody>
      </p:sp>
      <p:pic>
        <p:nvPicPr>
          <p:cNvPr id="4" name="Picture 1" descr="X383%20BF%20x64%201"/>
          <p:cNvPicPr>
            <a:picLocks noChangeAspect="1" noChangeArrowheads="1"/>
          </p:cNvPicPr>
          <p:nvPr/>
        </p:nvPicPr>
        <p:blipFill>
          <a:blip r:embed="rId3"/>
          <a:srcRect/>
          <a:stretch>
            <a:fillRect/>
          </a:stretch>
        </p:blipFill>
        <p:spPr bwMode="auto">
          <a:xfrm>
            <a:off x="466377" y="1306769"/>
            <a:ext cx="2463121" cy="2463121"/>
          </a:xfrm>
          <a:prstGeom prst="rect">
            <a:avLst/>
          </a:prstGeom>
          <a:noFill/>
          <a:ln w="9525">
            <a:noFill/>
            <a:miter lim="800000"/>
            <a:headEnd/>
            <a:tailEnd/>
          </a:ln>
        </p:spPr>
      </p:pic>
      <p:pic>
        <p:nvPicPr>
          <p:cNvPr id="5" name="Picture 2" descr="PG16540-2"/>
          <p:cNvPicPr>
            <a:picLocks noChangeAspect="1" noChangeArrowheads="1"/>
          </p:cNvPicPr>
          <p:nvPr/>
        </p:nvPicPr>
        <p:blipFill>
          <a:blip r:embed="rId4"/>
          <a:srcRect/>
          <a:stretch>
            <a:fillRect/>
          </a:stretch>
        </p:blipFill>
        <p:spPr bwMode="auto">
          <a:xfrm>
            <a:off x="466378" y="3797160"/>
            <a:ext cx="2463120" cy="2463120"/>
          </a:xfrm>
          <a:prstGeom prst="rect">
            <a:avLst/>
          </a:prstGeom>
          <a:noFill/>
          <a:ln w="9525">
            <a:noFill/>
            <a:miter lim="800000"/>
            <a:headEnd/>
            <a:tailEnd/>
          </a:ln>
        </p:spPr>
      </p:pic>
      <p:sp>
        <p:nvSpPr>
          <p:cNvPr id="6" name="TextBox 5"/>
          <p:cNvSpPr txBox="1"/>
          <p:nvPr/>
        </p:nvSpPr>
        <p:spPr>
          <a:xfrm>
            <a:off x="2866733" y="6029415"/>
            <a:ext cx="432048" cy="426535"/>
          </a:xfrm>
          <a:prstGeom prst="rect">
            <a:avLst/>
          </a:prstGeom>
        </p:spPr>
        <p:txBody>
          <a:bodyPr vert="horz" wrap="square" lIns="91440" tIns="45720" rIns="91440" bIns="45720" rtlCol="0" anchor="ctr">
            <a:normAutofit/>
          </a:bodyPr>
          <a:lstStyle/>
          <a:p>
            <a:r>
              <a:rPr lang="en-US" sz="1600" dirty="0" smtClean="0"/>
              <a:t>35</a:t>
            </a:r>
            <a:endParaRPr lang="en-US" sz="1600" dirty="0" smtClean="0"/>
          </a:p>
        </p:txBody>
      </p:sp>
    </p:spTree>
    <p:extLst>
      <p:ext uri="{BB962C8B-B14F-4D97-AF65-F5344CB8AC3E}">
        <p14:creationId xmlns:p14="http://schemas.microsoft.com/office/powerpoint/2010/main" val="5426419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Autofit/>
          </a:bodyPr>
          <a:lstStyle/>
          <a:p>
            <a:r>
              <a:rPr lang="el-GR" sz="2800" dirty="0" smtClean="0"/>
              <a:t>Αναλυτικές </a:t>
            </a:r>
            <a:r>
              <a:rPr lang="el-GR" sz="2800" dirty="0"/>
              <a:t>μέθοδοι για μελέτη ολιγο- και ιχνοστοιχείων </a:t>
            </a:r>
            <a:r>
              <a:rPr lang="el-GR" sz="2800" b="1" dirty="0"/>
              <a:t>(</a:t>
            </a:r>
            <a:r>
              <a:rPr lang="en-US" sz="2800" b="1" dirty="0" err="1"/>
              <a:t>Electon</a:t>
            </a:r>
            <a:r>
              <a:rPr lang="en-US" sz="2800" b="1" dirty="0"/>
              <a:t> probe </a:t>
            </a:r>
            <a:r>
              <a:rPr lang="el-GR" sz="2800" b="1" dirty="0" smtClean="0"/>
              <a:t/>
            </a:r>
            <a:br>
              <a:rPr lang="el-GR" sz="2800" b="1" dirty="0" smtClean="0"/>
            </a:br>
            <a:r>
              <a:rPr lang="en-US" sz="2800" b="1" dirty="0" smtClean="0"/>
              <a:t>microanalysis</a:t>
            </a:r>
            <a:r>
              <a:rPr lang="en-US" sz="2800" b="1" dirty="0"/>
              <a:t>, ICP-</a:t>
            </a:r>
            <a:r>
              <a:rPr lang="el-GR" sz="2800" b="1" dirty="0"/>
              <a:t>ΑΕ</a:t>
            </a:r>
            <a:r>
              <a:rPr lang="en-US" sz="2800" b="1" dirty="0"/>
              <a:t>S &amp; LA-ICP-MS</a:t>
            </a:r>
            <a:r>
              <a:rPr lang="en-US" sz="2800" b="1" dirty="0" smtClean="0"/>
              <a:t>)</a:t>
            </a:r>
            <a:endParaRPr lang="el-GR" sz="2800" b="1" dirty="0"/>
          </a:p>
        </p:txBody>
      </p:sp>
      <p:sp>
        <p:nvSpPr>
          <p:cNvPr id="5" name="Θέση περιεχομένου 4"/>
          <p:cNvSpPr>
            <a:spLocks noGrp="1"/>
          </p:cNvSpPr>
          <p:nvPr>
            <p:ph idx="1"/>
          </p:nvPr>
        </p:nvSpPr>
        <p:spPr/>
        <p:txBody>
          <a:bodyPr>
            <a:noAutofit/>
          </a:bodyPr>
          <a:lstStyle/>
          <a:p>
            <a:pPr>
              <a:lnSpc>
                <a:spcPct val="90000"/>
              </a:lnSpc>
            </a:pPr>
            <a:r>
              <a:rPr lang="el-GR" sz="2400" dirty="0" smtClean="0"/>
              <a:t>Μελέτη </a:t>
            </a:r>
            <a:r>
              <a:rPr lang="el-GR" sz="2400" dirty="0"/>
              <a:t>χημικής σύστασης υλικών</a:t>
            </a:r>
            <a:r>
              <a:rPr lang="en-US" sz="2400" dirty="0"/>
              <a:t> (</a:t>
            </a:r>
            <a:r>
              <a:rPr lang="el-GR" sz="2400" dirty="0"/>
              <a:t>ολικές/σημειακές αναλύσεις)</a:t>
            </a:r>
          </a:p>
          <a:p>
            <a:pPr>
              <a:lnSpc>
                <a:spcPct val="90000"/>
              </a:lnSpc>
            </a:pPr>
            <a:r>
              <a:rPr lang="el-GR" sz="2400" dirty="0"/>
              <a:t>Μέτρηση σημαντικών στοιχείων όπως </a:t>
            </a:r>
            <a:r>
              <a:rPr lang="en-US" sz="2400" dirty="0"/>
              <a:t>F, Cl, Ba, </a:t>
            </a:r>
            <a:r>
              <a:rPr lang="en-US" sz="2400" dirty="0" err="1"/>
              <a:t>Sr</a:t>
            </a:r>
            <a:r>
              <a:rPr lang="en-US" sz="2400" dirty="0"/>
              <a:t>, Fe, </a:t>
            </a:r>
            <a:r>
              <a:rPr lang="en-US" sz="2400" dirty="0" err="1"/>
              <a:t>Mn</a:t>
            </a:r>
            <a:r>
              <a:rPr lang="en-US" sz="2400" dirty="0"/>
              <a:t>, REE</a:t>
            </a:r>
            <a:r>
              <a:rPr lang="el-GR" sz="2400" dirty="0"/>
              <a:t> και λόγων στοιχείων, π.χ. </a:t>
            </a:r>
            <a:r>
              <a:rPr lang="en-US" sz="2400" dirty="0"/>
              <a:t>Ca/P</a:t>
            </a:r>
            <a:r>
              <a:rPr lang="el-GR" sz="2400" dirty="0"/>
              <a:t>, </a:t>
            </a:r>
            <a:r>
              <a:rPr lang="en-US" sz="2400" dirty="0"/>
              <a:t>Ca/</a:t>
            </a:r>
            <a:r>
              <a:rPr lang="en-US" sz="2400" dirty="0" err="1"/>
              <a:t>Sr</a:t>
            </a:r>
            <a:endParaRPr lang="en-US" sz="2400" dirty="0"/>
          </a:p>
          <a:p>
            <a:pPr>
              <a:lnSpc>
                <a:spcPct val="90000"/>
              </a:lnSpc>
            </a:pPr>
            <a:r>
              <a:rPr lang="el-GR" sz="2400" dirty="0"/>
              <a:t>Μελέτη μικροκατανομής στοιχείων και σχεδιασμός προφίλ για </a:t>
            </a:r>
            <a:r>
              <a:rPr lang="en-US" sz="2400" dirty="0"/>
              <a:t>REE</a:t>
            </a:r>
          </a:p>
          <a:p>
            <a:pPr>
              <a:lnSpc>
                <a:spcPct val="90000"/>
              </a:lnSpc>
            </a:pPr>
            <a:r>
              <a:rPr lang="el-GR" sz="2400" dirty="0"/>
              <a:t>Σύγκριση ικανότητας προσρόφησης και αντικαταστάσεων μεταξύ ιστών.</a:t>
            </a:r>
          </a:p>
          <a:p>
            <a:pPr>
              <a:lnSpc>
                <a:spcPct val="90000"/>
              </a:lnSpc>
            </a:pPr>
            <a:r>
              <a:rPr lang="el-GR" sz="2400" dirty="0"/>
              <a:t>Σύγκριση τιμών με </a:t>
            </a:r>
            <a:r>
              <a:rPr lang="en-US" sz="2400" dirty="0"/>
              <a:t>EDS</a:t>
            </a:r>
          </a:p>
          <a:p>
            <a:pPr>
              <a:lnSpc>
                <a:spcPct val="90000"/>
              </a:lnSpc>
            </a:pPr>
            <a:r>
              <a:rPr lang="el-GR" sz="2400" dirty="0"/>
              <a:t>Συσχέτιση τιμών στοιχείων όπως το </a:t>
            </a:r>
            <a:r>
              <a:rPr lang="en-US" sz="2400" dirty="0"/>
              <a:t>F </a:t>
            </a:r>
            <a:r>
              <a:rPr lang="el-GR" sz="2400" dirty="0"/>
              <a:t>με συγκεκριμένες τάσεις στα φάσματα </a:t>
            </a:r>
            <a:r>
              <a:rPr lang="en-US" sz="2400" dirty="0"/>
              <a:t>IR </a:t>
            </a:r>
            <a:r>
              <a:rPr lang="el-GR" sz="2400" dirty="0"/>
              <a:t>και </a:t>
            </a:r>
            <a:r>
              <a:rPr lang="en-US" sz="2400" dirty="0"/>
              <a:t>XRD</a:t>
            </a:r>
            <a:r>
              <a:rPr lang="el-GR" sz="2400" dirty="0"/>
              <a:t>, κλπ</a:t>
            </a:r>
          </a:p>
          <a:p>
            <a:pPr>
              <a:lnSpc>
                <a:spcPct val="90000"/>
              </a:lnSpc>
            </a:pPr>
            <a:endParaRPr lang="en-GB" sz="2400" dirty="0">
              <a:solidFill>
                <a:srgbClr val="000066"/>
              </a:solidFill>
              <a:latin typeface="Arial" charset="0"/>
            </a:endParaRPr>
          </a:p>
          <a:p>
            <a:endParaRPr lang="el-GR" sz="2400" dirty="0" smtClean="0"/>
          </a:p>
        </p:txBody>
      </p:sp>
    </p:spTree>
    <p:extLst>
      <p:ext uri="{BB962C8B-B14F-4D97-AF65-F5344CB8AC3E}">
        <p14:creationId xmlns:p14="http://schemas.microsoft.com/office/powerpoint/2010/main" val="29328365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a:bodyPr>
          <a:lstStyle/>
          <a:p>
            <a:r>
              <a:rPr lang="el-GR" dirty="0"/>
              <a:t>Δευτερογενείς ορυκτές </a:t>
            </a:r>
            <a:r>
              <a:rPr lang="el-GR" dirty="0" smtClean="0"/>
              <a:t>φάσεις</a:t>
            </a:r>
            <a:endParaRPr lang="el-GR" dirty="0"/>
          </a:p>
        </p:txBody>
      </p:sp>
    </p:spTree>
    <p:extLst>
      <p:ext uri="{BB962C8B-B14F-4D97-AF65-F5344CB8AC3E}">
        <p14:creationId xmlns:p14="http://schemas.microsoft.com/office/powerpoint/2010/main" val="5735504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Autofit/>
          </a:bodyPr>
          <a:lstStyle/>
          <a:p>
            <a:r>
              <a:rPr lang="el-GR" sz="4000" dirty="0"/>
              <a:t>Εγκλείσματα-δευτερογενείς ορυκτές </a:t>
            </a:r>
            <a:r>
              <a:rPr lang="el-GR" sz="4000" dirty="0" smtClean="0"/>
              <a:t>φάσεις</a:t>
            </a:r>
            <a:endParaRPr lang="el-GR" sz="4000" dirty="0"/>
          </a:p>
        </p:txBody>
      </p:sp>
      <p:sp>
        <p:nvSpPr>
          <p:cNvPr id="5" name="Θέση περιεχομένου 4"/>
          <p:cNvSpPr>
            <a:spLocks noGrp="1"/>
          </p:cNvSpPr>
          <p:nvPr>
            <p:ph idx="1"/>
          </p:nvPr>
        </p:nvSpPr>
        <p:spPr/>
        <p:txBody>
          <a:bodyPr>
            <a:noAutofit/>
          </a:bodyPr>
          <a:lstStyle/>
          <a:p>
            <a:r>
              <a:rPr lang="el-GR" sz="2800" dirty="0" smtClean="0"/>
              <a:t>Εντός </a:t>
            </a:r>
            <a:r>
              <a:rPr lang="en-US" sz="2800" dirty="0"/>
              <a:t>:</a:t>
            </a:r>
            <a:r>
              <a:rPr lang="el-GR" sz="2800" dirty="0"/>
              <a:t> χαβερσιανών σωλήνων, οστικών κοιλοτήτων, ρωγμών, οπών από μικροβιακή δράση ή ως</a:t>
            </a:r>
            <a:r>
              <a:rPr lang="en-US" sz="2800" dirty="0"/>
              <a:t>:</a:t>
            </a:r>
            <a:r>
              <a:rPr lang="el-GR" sz="2800" dirty="0"/>
              <a:t> επικαθήσεις σε επιφάνειες και ανάπτυξη ευμεγέθων κρυστάλλων στην εσωτερική κοιλότητα των οστών</a:t>
            </a:r>
          </a:p>
          <a:p>
            <a:r>
              <a:rPr lang="el-GR" sz="2800" dirty="0"/>
              <a:t>Κύριες φάσεις</a:t>
            </a:r>
            <a:r>
              <a:rPr lang="en-US" sz="2800" dirty="0"/>
              <a:t>:</a:t>
            </a:r>
            <a:r>
              <a:rPr lang="el-GR" sz="2800" dirty="0"/>
              <a:t> </a:t>
            </a:r>
            <a:r>
              <a:rPr lang="en-US" sz="2800" b="1" dirty="0"/>
              <a:t>CaCO</a:t>
            </a:r>
            <a:r>
              <a:rPr lang="en-US" sz="2800" b="1" baseline="-25000" dirty="0"/>
              <a:t>3</a:t>
            </a:r>
            <a:r>
              <a:rPr lang="en-US" sz="2800" dirty="0"/>
              <a:t> </a:t>
            </a:r>
            <a:r>
              <a:rPr lang="el-GR" sz="2800" dirty="0"/>
              <a:t>συχνά με ποσότητες </a:t>
            </a:r>
            <a:r>
              <a:rPr lang="en-US" sz="2800" b="1" dirty="0" err="1"/>
              <a:t>Mn</a:t>
            </a:r>
            <a:r>
              <a:rPr lang="en-US" sz="2800" b="1" dirty="0"/>
              <a:t>, Ba, Fe, SiO</a:t>
            </a:r>
            <a:r>
              <a:rPr lang="en-US" sz="2800" b="1" baseline="-25000" dirty="0"/>
              <a:t>2</a:t>
            </a:r>
            <a:r>
              <a:rPr lang="en-US" sz="2800" b="1" dirty="0"/>
              <a:t>, </a:t>
            </a:r>
            <a:r>
              <a:rPr lang="el-GR" sz="2800" b="1" dirty="0"/>
              <a:t>αργιλικά ορυκτά</a:t>
            </a:r>
            <a:r>
              <a:rPr lang="el-GR" sz="2800" dirty="0"/>
              <a:t>, βαρύτης, αλίτης,  βιβιανίτης,οξείδια </a:t>
            </a:r>
            <a:r>
              <a:rPr lang="en-US" sz="2800" dirty="0"/>
              <a:t>Fe, </a:t>
            </a:r>
            <a:r>
              <a:rPr lang="en-US" sz="2800" dirty="0" err="1"/>
              <a:t>Mn</a:t>
            </a:r>
            <a:r>
              <a:rPr lang="el-GR" sz="2800" dirty="0"/>
              <a:t> (ως προσρόφηση στην εξωτερική περιοχή οστού)</a:t>
            </a:r>
            <a:r>
              <a:rPr lang="en-US" sz="2800" dirty="0"/>
              <a:t> </a:t>
            </a:r>
            <a:r>
              <a:rPr lang="el-GR" sz="2800" dirty="0"/>
              <a:t> και πολλά άλλα ορυκτά</a:t>
            </a:r>
            <a:r>
              <a:rPr lang="el-GR" sz="2800" dirty="0" smtClean="0"/>
              <a:t>.</a:t>
            </a:r>
            <a:endParaRPr lang="en-GB" sz="2800" dirty="0"/>
          </a:p>
        </p:txBody>
      </p:sp>
    </p:spTree>
    <p:extLst>
      <p:ext uri="{BB962C8B-B14F-4D97-AF65-F5344CB8AC3E}">
        <p14:creationId xmlns:p14="http://schemas.microsoft.com/office/powerpoint/2010/main" val="3245733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6603" y="2353642"/>
            <a:ext cx="9144000" cy="0"/>
          </a:xfrm>
          <a:prstGeom prst="rect">
            <a:avLst/>
          </a:prstGeom>
          <a:noFill/>
          <a:ln w="12700">
            <a:noFill/>
            <a:miter lim="800000"/>
            <a:headEnd/>
            <a:tailEnd/>
          </a:ln>
          <a:effectLst/>
        </p:spPr>
        <p:txBody>
          <a:bodyPr>
            <a:spAutoFit/>
          </a:bodyPr>
          <a:lstStyle/>
          <a:p>
            <a:endParaRPr lang="el-GR"/>
          </a:p>
        </p:txBody>
      </p:sp>
      <p:graphicFrame>
        <p:nvGraphicFramePr>
          <p:cNvPr id="4" name="Object 3"/>
          <p:cNvGraphicFramePr>
            <a:graphicFrameLocks noChangeAspect="1"/>
          </p:cNvGraphicFramePr>
          <p:nvPr>
            <p:extLst>
              <p:ext uri="{D42A27DB-BD31-4B8C-83A1-F6EECF244321}">
                <p14:modId xmlns:p14="http://schemas.microsoft.com/office/powerpoint/2010/main" val="296575317"/>
              </p:ext>
            </p:extLst>
          </p:nvPr>
        </p:nvGraphicFramePr>
        <p:xfrm>
          <a:off x="261158" y="548655"/>
          <a:ext cx="4267200" cy="2574867"/>
        </p:xfrm>
        <a:graphic>
          <a:graphicData uri="http://schemas.openxmlformats.org/presentationml/2006/ole">
            <mc:AlternateContent xmlns:mc="http://schemas.openxmlformats.org/markup-compatibility/2006">
              <mc:Choice xmlns:v="urn:schemas-microsoft-com:vml" Requires="v">
                <p:oleObj spid="_x0000_s15450" r:id="rId4" imgW="7614041" imgH="4590476" progId="CorelPhotoPaint.Image.8">
                  <p:embed/>
                </p:oleObj>
              </mc:Choice>
              <mc:Fallback>
                <p:oleObj r:id="rId4" imgW="7614041" imgH="4590476" progId="CorelPhotoPaint.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58" y="548655"/>
                        <a:ext cx="4267200" cy="2574867"/>
                      </a:xfrm>
                      <a:prstGeom prst="rect">
                        <a:avLst/>
                      </a:prstGeom>
                      <a:noFill/>
                      <a:extLst/>
                    </p:spPr>
                  </p:pic>
                </p:oleObj>
              </mc:Fallback>
            </mc:AlternateContent>
          </a:graphicData>
        </a:graphic>
      </p:graphicFrame>
      <p:sp>
        <p:nvSpPr>
          <p:cNvPr id="5" name="Rectangle 4"/>
          <p:cNvSpPr>
            <a:spLocks noChangeArrowheads="1"/>
          </p:cNvSpPr>
          <p:nvPr/>
        </p:nvSpPr>
        <p:spPr bwMode="auto">
          <a:xfrm>
            <a:off x="3131840" y="2348880"/>
            <a:ext cx="9144000" cy="0"/>
          </a:xfrm>
          <a:prstGeom prst="rect">
            <a:avLst/>
          </a:prstGeom>
          <a:noFill/>
          <a:ln w="12700">
            <a:noFill/>
            <a:miter lim="800000"/>
            <a:headEnd/>
            <a:tailEnd/>
          </a:ln>
          <a:effectLst/>
        </p:spPr>
        <p:txBody>
          <a:bodyPr>
            <a:spAutoFit/>
          </a:bodyPr>
          <a:lstStyle/>
          <a:p>
            <a:endParaRPr lang="el-GR"/>
          </a:p>
        </p:txBody>
      </p:sp>
      <p:graphicFrame>
        <p:nvGraphicFramePr>
          <p:cNvPr id="6" name="Object 5"/>
          <p:cNvGraphicFramePr>
            <a:graphicFrameLocks noChangeAspect="1"/>
          </p:cNvGraphicFramePr>
          <p:nvPr>
            <p:extLst>
              <p:ext uri="{D42A27DB-BD31-4B8C-83A1-F6EECF244321}">
                <p14:modId xmlns:p14="http://schemas.microsoft.com/office/powerpoint/2010/main" val="3120512065"/>
              </p:ext>
            </p:extLst>
          </p:nvPr>
        </p:nvGraphicFramePr>
        <p:xfrm>
          <a:off x="4615785" y="543892"/>
          <a:ext cx="4267057" cy="2579630"/>
        </p:xfrm>
        <a:graphic>
          <a:graphicData uri="http://schemas.openxmlformats.org/presentationml/2006/ole">
            <mc:AlternateContent xmlns:mc="http://schemas.openxmlformats.org/markup-compatibility/2006">
              <mc:Choice xmlns:v="urn:schemas-microsoft-com:vml" Requires="v">
                <p:oleObj spid="_x0000_s15451" r:id="rId6" imgW="7601341" imgH="4623038" progId="CorelPhotoPaint.Image.8">
                  <p:embed/>
                </p:oleObj>
              </mc:Choice>
              <mc:Fallback>
                <p:oleObj r:id="rId6" imgW="7601341" imgH="4623038" progId="CorelPhotoPaint.Imag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5785" y="543892"/>
                        <a:ext cx="4267057" cy="2579630"/>
                      </a:xfrm>
                      <a:prstGeom prst="rect">
                        <a:avLst/>
                      </a:prstGeom>
                      <a:noFill/>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157998852"/>
              </p:ext>
            </p:extLst>
          </p:nvPr>
        </p:nvGraphicFramePr>
        <p:xfrm>
          <a:off x="266389" y="3222626"/>
          <a:ext cx="4322776" cy="2593987"/>
        </p:xfrm>
        <a:graphic>
          <a:graphicData uri="http://schemas.openxmlformats.org/presentationml/2006/ole">
            <mc:AlternateContent xmlns:mc="http://schemas.openxmlformats.org/markup-compatibility/2006">
              <mc:Choice xmlns:v="urn:schemas-microsoft-com:vml" Requires="v">
                <p:oleObj spid="_x0000_s15452" name="Image Document" r:id="rId8" imgW="5410080" imgH="3247920" progId="">
                  <p:embed/>
                </p:oleObj>
              </mc:Choice>
              <mc:Fallback>
                <p:oleObj name="Image Document" r:id="rId8" imgW="5410080" imgH="324792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389" y="3222626"/>
                        <a:ext cx="4322776" cy="2593987"/>
                      </a:xfrm>
                      <a:prstGeom prst="rect">
                        <a:avLst/>
                      </a:prstGeom>
                      <a:noFill/>
                      <a:ln>
                        <a:noFill/>
                      </a:ln>
                      <a:effectLst/>
                      <a:extLst/>
                    </p:spPr>
                  </p:pic>
                </p:oleObj>
              </mc:Fallback>
            </mc:AlternateContent>
          </a:graphicData>
        </a:graphic>
      </p:graphicFrame>
      <p:graphicFrame>
        <p:nvGraphicFramePr>
          <p:cNvPr id="9" name="Object 7"/>
          <p:cNvGraphicFramePr>
            <a:graphicFrameLocks noChangeAspect="1"/>
          </p:cNvGraphicFramePr>
          <p:nvPr>
            <p:extLst>
              <p:ext uri="{D42A27DB-BD31-4B8C-83A1-F6EECF244321}">
                <p14:modId xmlns:p14="http://schemas.microsoft.com/office/powerpoint/2010/main" val="2007256734"/>
              </p:ext>
            </p:extLst>
          </p:nvPr>
        </p:nvGraphicFramePr>
        <p:xfrm>
          <a:off x="4615784" y="3209506"/>
          <a:ext cx="4267057" cy="2607107"/>
        </p:xfrm>
        <a:graphic>
          <a:graphicData uri="http://schemas.openxmlformats.org/presentationml/2006/ole">
            <mc:AlternateContent xmlns:mc="http://schemas.openxmlformats.org/markup-compatibility/2006">
              <mc:Choice xmlns:v="urn:schemas-microsoft-com:vml" Requires="v">
                <p:oleObj spid="_x0000_s15453" name="Image Document" r:id="rId10" imgW="5362560" imgH="3276720" progId="">
                  <p:embed/>
                </p:oleObj>
              </mc:Choice>
              <mc:Fallback>
                <p:oleObj name="Image Document" r:id="rId10" imgW="5362560" imgH="327672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5784" y="3209506"/>
                        <a:ext cx="4267057" cy="2607107"/>
                      </a:xfrm>
                      <a:prstGeom prst="rect">
                        <a:avLst/>
                      </a:prstGeom>
                      <a:noFill/>
                      <a:ln>
                        <a:noFill/>
                      </a:ln>
                      <a:effectLst/>
                      <a:extLst/>
                    </p:spPr>
                  </p:pic>
                </p:oleObj>
              </mc:Fallback>
            </mc:AlternateContent>
          </a:graphicData>
        </a:graphic>
      </p:graphicFrame>
      <p:sp>
        <p:nvSpPr>
          <p:cNvPr id="8" name="TextBox 7"/>
          <p:cNvSpPr txBox="1"/>
          <p:nvPr/>
        </p:nvSpPr>
        <p:spPr>
          <a:xfrm>
            <a:off x="8416174" y="5902597"/>
            <a:ext cx="432048" cy="426535"/>
          </a:xfrm>
          <a:prstGeom prst="rect">
            <a:avLst/>
          </a:prstGeom>
        </p:spPr>
        <p:txBody>
          <a:bodyPr vert="horz" wrap="square" lIns="91440" tIns="45720" rIns="91440" bIns="45720" rtlCol="0" anchor="ctr">
            <a:normAutofit/>
          </a:bodyPr>
          <a:lstStyle/>
          <a:p>
            <a:r>
              <a:rPr lang="en-US" sz="1600" dirty="0" smtClean="0"/>
              <a:t>36</a:t>
            </a:r>
            <a:endParaRPr lang="en-US" sz="1600" dirty="0" smtClean="0"/>
          </a:p>
        </p:txBody>
      </p:sp>
    </p:spTree>
    <p:extLst>
      <p:ext uri="{BB962C8B-B14F-4D97-AF65-F5344CB8AC3E}">
        <p14:creationId xmlns:p14="http://schemas.microsoft.com/office/powerpoint/2010/main" val="41262305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5"/>
          <p:cNvGraphicFramePr>
            <a:graphicFrameLocks noChangeAspect="1"/>
          </p:cNvGraphicFramePr>
          <p:nvPr>
            <p:extLst>
              <p:ext uri="{D42A27DB-BD31-4B8C-83A1-F6EECF244321}">
                <p14:modId xmlns:p14="http://schemas.microsoft.com/office/powerpoint/2010/main" val="2104614762"/>
              </p:ext>
            </p:extLst>
          </p:nvPr>
        </p:nvGraphicFramePr>
        <p:xfrm>
          <a:off x="486024" y="190918"/>
          <a:ext cx="3898776" cy="2943281"/>
        </p:xfrm>
        <a:graphic>
          <a:graphicData uri="http://schemas.openxmlformats.org/presentationml/2006/ole">
            <mc:AlternateContent xmlns:mc="http://schemas.openxmlformats.org/markup-compatibility/2006">
              <mc:Choice xmlns:v="urn:schemas-microsoft-com:vml" Requires="v">
                <p:oleObj spid="_x0000_s16452" name="CorelDRAW" r:id="rId4" imgW="4635360" imgH="3483360" progId="CorelDraw.Graphic.8">
                  <p:embed/>
                </p:oleObj>
              </mc:Choice>
              <mc:Fallback>
                <p:oleObj name="CorelDRAW" r:id="rId4" imgW="4635360" imgH="3483360" progId="CorelDraw.Graphic.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24" y="190918"/>
                        <a:ext cx="3898776" cy="2943281"/>
                      </a:xfrm>
                      <a:prstGeom prst="rect">
                        <a:avLst/>
                      </a:prstGeom>
                      <a:noFill/>
                      <a:ln>
                        <a:noFill/>
                      </a:ln>
                      <a:effectLst/>
                      <a:extLst/>
                    </p:spPr>
                  </p:pic>
                </p:oleObj>
              </mc:Fallback>
            </mc:AlternateContent>
          </a:graphicData>
        </a:graphic>
      </p:graphicFrame>
      <p:graphicFrame>
        <p:nvGraphicFramePr>
          <p:cNvPr id="11" name="Object 6"/>
          <p:cNvGraphicFramePr>
            <a:graphicFrameLocks noChangeAspect="1"/>
          </p:cNvGraphicFramePr>
          <p:nvPr>
            <p:extLst>
              <p:ext uri="{D42A27DB-BD31-4B8C-83A1-F6EECF244321}">
                <p14:modId xmlns:p14="http://schemas.microsoft.com/office/powerpoint/2010/main" val="723520329"/>
              </p:ext>
            </p:extLst>
          </p:nvPr>
        </p:nvGraphicFramePr>
        <p:xfrm>
          <a:off x="4405736" y="190918"/>
          <a:ext cx="3898776" cy="2943281"/>
        </p:xfrm>
        <a:graphic>
          <a:graphicData uri="http://schemas.openxmlformats.org/presentationml/2006/ole">
            <mc:AlternateContent xmlns:mc="http://schemas.openxmlformats.org/markup-compatibility/2006">
              <mc:Choice xmlns:v="urn:schemas-microsoft-com:vml" Requires="v">
                <p:oleObj spid="_x0000_s16453" name="CorelDRAW" r:id="rId6" imgW="4635360" imgH="3483360" progId="CorelDraw.Graphic.8">
                  <p:embed/>
                </p:oleObj>
              </mc:Choice>
              <mc:Fallback>
                <p:oleObj name="CorelDRAW" r:id="rId6" imgW="4635360" imgH="3483360" progId="CorelDraw.Graphic.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5736" y="190918"/>
                        <a:ext cx="3898776" cy="2943281"/>
                      </a:xfrm>
                      <a:prstGeom prst="rect">
                        <a:avLst/>
                      </a:prstGeom>
                      <a:noFill/>
                      <a:ln>
                        <a:noFill/>
                      </a:ln>
                      <a:effectLst/>
                      <a:extLst/>
                    </p:spPr>
                  </p:pic>
                </p:oleObj>
              </mc:Fallback>
            </mc:AlternateContent>
          </a:graphicData>
        </a:graphic>
      </p:graphicFrame>
      <p:pic>
        <p:nvPicPr>
          <p:cNvPr id="12" name="Picture 7" descr="Pa09-19"/>
          <p:cNvPicPr>
            <a:picLocks noChangeAspect="1" noChangeArrowheads="1"/>
          </p:cNvPicPr>
          <p:nvPr/>
        </p:nvPicPr>
        <p:blipFill>
          <a:blip r:embed="rId8"/>
          <a:srcRect/>
          <a:stretch>
            <a:fillRect/>
          </a:stretch>
        </p:blipFill>
        <p:spPr bwMode="auto">
          <a:xfrm>
            <a:off x="501099" y="3134199"/>
            <a:ext cx="3883701" cy="2927991"/>
          </a:xfrm>
          <a:prstGeom prst="rect">
            <a:avLst/>
          </a:prstGeom>
          <a:noFill/>
        </p:spPr>
      </p:pic>
      <p:graphicFrame>
        <p:nvGraphicFramePr>
          <p:cNvPr id="13" name="Object 8"/>
          <p:cNvGraphicFramePr>
            <a:graphicFrameLocks noChangeAspect="1"/>
          </p:cNvGraphicFramePr>
          <p:nvPr>
            <p:extLst>
              <p:ext uri="{D42A27DB-BD31-4B8C-83A1-F6EECF244321}">
                <p14:modId xmlns:p14="http://schemas.microsoft.com/office/powerpoint/2010/main" val="714680849"/>
              </p:ext>
            </p:extLst>
          </p:nvPr>
        </p:nvGraphicFramePr>
        <p:xfrm>
          <a:off x="4427984" y="3140968"/>
          <a:ext cx="3876527" cy="2921802"/>
        </p:xfrm>
        <a:graphic>
          <a:graphicData uri="http://schemas.openxmlformats.org/presentationml/2006/ole">
            <mc:AlternateContent xmlns:mc="http://schemas.openxmlformats.org/markup-compatibility/2006">
              <mc:Choice xmlns:v="urn:schemas-microsoft-com:vml" Requires="v">
                <p:oleObj spid="_x0000_s16454" r:id="rId9" imgW="6095238" imgH="4571429" progId="PBrush">
                  <p:embed/>
                </p:oleObj>
              </mc:Choice>
              <mc:Fallback>
                <p:oleObj r:id="rId9" imgW="6095238" imgH="4571429"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7984" y="3140968"/>
                        <a:ext cx="3876527" cy="2921802"/>
                      </a:xfrm>
                      <a:prstGeom prst="rect">
                        <a:avLst/>
                      </a:prstGeom>
                      <a:noFill/>
                      <a:extLst/>
                    </p:spPr>
                  </p:pic>
                </p:oleObj>
              </mc:Fallback>
            </mc:AlternateContent>
          </a:graphicData>
        </a:graphic>
      </p:graphicFrame>
      <p:sp>
        <p:nvSpPr>
          <p:cNvPr id="6" name="TextBox 5"/>
          <p:cNvSpPr txBox="1"/>
          <p:nvPr/>
        </p:nvSpPr>
        <p:spPr>
          <a:xfrm>
            <a:off x="7873233" y="6069539"/>
            <a:ext cx="432048" cy="426535"/>
          </a:xfrm>
          <a:prstGeom prst="rect">
            <a:avLst/>
          </a:prstGeom>
        </p:spPr>
        <p:txBody>
          <a:bodyPr vert="horz" wrap="square" lIns="91440" tIns="45720" rIns="91440" bIns="45720" rtlCol="0" anchor="ctr">
            <a:normAutofit/>
          </a:bodyPr>
          <a:lstStyle/>
          <a:p>
            <a:r>
              <a:rPr lang="en-US" sz="1600" dirty="0" smtClean="0"/>
              <a:t>37</a:t>
            </a:r>
            <a:endParaRPr lang="en-US" sz="1600" dirty="0" smtClean="0"/>
          </a:p>
        </p:txBody>
      </p:sp>
    </p:spTree>
    <p:extLst>
      <p:ext uri="{BB962C8B-B14F-4D97-AF65-F5344CB8AC3E}">
        <p14:creationId xmlns:p14="http://schemas.microsoft.com/office/powerpoint/2010/main" val="1598043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Η Διαγένεση</a:t>
            </a:r>
            <a:r>
              <a:rPr lang="en-US" dirty="0"/>
              <a:t> </a:t>
            </a:r>
            <a:r>
              <a:rPr lang="el-GR" dirty="0"/>
              <a:t>στην απολίθωση</a:t>
            </a:r>
            <a:r>
              <a:rPr lang="en-US" dirty="0"/>
              <a:t> </a:t>
            </a:r>
            <a:r>
              <a:rPr lang="en-US" dirty="0" smtClean="0"/>
              <a:t>(1/3)</a:t>
            </a:r>
            <a:endParaRPr lang="el-GR" dirty="0"/>
          </a:p>
        </p:txBody>
      </p:sp>
      <p:sp>
        <p:nvSpPr>
          <p:cNvPr id="5" name="Θέση περιεχομένου 4"/>
          <p:cNvSpPr>
            <a:spLocks noGrp="1"/>
          </p:cNvSpPr>
          <p:nvPr>
            <p:ph idx="1"/>
          </p:nvPr>
        </p:nvSpPr>
        <p:spPr/>
        <p:txBody>
          <a:bodyPr>
            <a:noAutofit/>
          </a:bodyPr>
          <a:lstStyle/>
          <a:p>
            <a:r>
              <a:rPr lang="el-GR" sz="2400" dirty="0"/>
              <a:t>Οι μεταβολές που συμβαίνουν στα υπολείμματα ενός φυτικού/ζωικού υπολείμματος-σκελετού μετά το θάνατο του οργανισμού είναι πολύ σημαντικές γιατί καθορίζουν το αν αυτά θα γίνουν απολιθώματα και το τι πληροφορίες θα διατηρηθούν για την αρχική βιολογία του οργανισμού. Αυτό εξαρτάται και από τις διαγενετικές συνθήκες στην υποεπιφάνεια. Μαζί με τους κόκκους του ιζήματος υπόκεινται στην «διαγένεση» και τα υπάρχοντα φυτικά ή ζωικά υπολείμματα.</a:t>
            </a:r>
          </a:p>
          <a:p>
            <a:endParaRPr lang="el-GR" sz="2400" dirty="0"/>
          </a:p>
        </p:txBody>
      </p:sp>
    </p:spTree>
    <p:extLst>
      <p:ext uri="{BB962C8B-B14F-4D97-AF65-F5344CB8AC3E}">
        <p14:creationId xmlns:p14="http://schemas.microsoft.com/office/powerpoint/2010/main" val="16618737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3208075" y="2304336"/>
            <a:ext cx="9144000" cy="0"/>
          </a:xfrm>
          <a:prstGeom prst="rect">
            <a:avLst/>
          </a:prstGeom>
          <a:noFill/>
          <a:ln w="9525">
            <a:noFill/>
            <a:miter lim="800000"/>
            <a:headEnd/>
            <a:tailEnd/>
          </a:ln>
          <a:effectLst/>
        </p:spPr>
        <p:txBody>
          <a:bodyPr>
            <a:spAutoFit/>
          </a:bodyPr>
          <a:lstStyle/>
          <a:p>
            <a:endParaRPr lang="el-GR"/>
          </a:p>
        </p:txBody>
      </p:sp>
      <p:pic>
        <p:nvPicPr>
          <p:cNvPr id="16" name="Picture 4" descr="ANA21110"/>
          <p:cNvPicPr>
            <a:picLocks noChangeArrowheads="1"/>
          </p:cNvPicPr>
          <p:nvPr/>
        </p:nvPicPr>
        <p:blipFill>
          <a:blip r:embed="rId3"/>
          <a:srcRect/>
          <a:stretch>
            <a:fillRect/>
          </a:stretch>
        </p:blipFill>
        <p:spPr bwMode="auto">
          <a:xfrm>
            <a:off x="403747" y="104063"/>
            <a:ext cx="4006352" cy="2958545"/>
          </a:xfrm>
          <a:prstGeom prst="rect">
            <a:avLst/>
          </a:prstGeom>
          <a:noFill/>
        </p:spPr>
      </p:pic>
      <p:pic>
        <p:nvPicPr>
          <p:cNvPr id="17" name="Picture 5" descr="XA1PL-19"/>
          <p:cNvPicPr>
            <a:picLocks noChangeArrowheads="1"/>
          </p:cNvPicPr>
          <p:nvPr/>
        </p:nvPicPr>
        <p:blipFill>
          <a:blip r:embed="rId4"/>
          <a:srcRect/>
          <a:stretch>
            <a:fillRect/>
          </a:stretch>
        </p:blipFill>
        <p:spPr bwMode="auto">
          <a:xfrm>
            <a:off x="4491961" y="104063"/>
            <a:ext cx="4006352" cy="2958545"/>
          </a:xfrm>
          <a:prstGeom prst="rect">
            <a:avLst/>
          </a:prstGeom>
          <a:noFill/>
        </p:spPr>
      </p:pic>
      <p:pic>
        <p:nvPicPr>
          <p:cNvPr id="18" name="Picture 6" descr="XA21PS11"/>
          <p:cNvPicPr>
            <a:picLocks noChangeAspect="1" noChangeArrowheads="1"/>
          </p:cNvPicPr>
          <p:nvPr/>
        </p:nvPicPr>
        <p:blipFill>
          <a:blip r:embed="rId5"/>
          <a:srcRect/>
          <a:stretch>
            <a:fillRect/>
          </a:stretch>
        </p:blipFill>
        <p:spPr bwMode="auto">
          <a:xfrm>
            <a:off x="395536" y="3068960"/>
            <a:ext cx="4014563" cy="2958545"/>
          </a:xfrm>
          <a:prstGeom prst="rect">
            <a:avLst/>
          </a:prstGeom>
          <a:noFill/>
        </p:spPr>
      </p:pic>
      <p:pic>
        <p:nvPicPr>
          <p:cNvPr id="19" name="Picture 7" descr="XA2-03-07"/>
          <p:cNvPicPr>
            <a:picLocks noChangeAspect="1" noChangeArrowheads="1"/>
          </p:cNvPicPr>
          <p:nvPr/>
        </p:nvPicPr>
        <p:blipFill>
          <a:blip r:embed="rId6"/>
          <a:srcRect/>
          <a:stretch>
            <a:fillRect/>
          </a:stretch>
        </p:blipFill>
        <p:spPr bwMode="auto">
          <a:xfrm>
            <a:off x="4491961" y="3070538"/>
            <a:ext cx="4000086" cy="2956967"/>
          </a:xfrm>
          <a:prstGeom prst="rect">
            <a:avLst/>
          </a:prstGeom>
          <a:noFill/>
        </p:spPr>
      </p:pic>
      <p:sp>
        <p:nvSpPr>
          <p:cNvPr id="7" name="TextBox 6"/>
          <p:cNvSpPr txBox="1"/>
          <p:nvPr/>
        </p:nvSpPr>
        <p:spPr>
          <a:xfrm>
            <a:off x="8059999" y="6035435"/>
            <a:ext cx="432048" cy="426535"/>
          </a:xfrm>
          <a:prstGeom prst="rect">
            <a:avLst/>
          </a:prstGeom>
        </p:spPr>
        <p:txBody>
          <a:bodyPr vert="horz" wrap="square" lIns="91440" tIns="45720" rIns="91440" bIns="45720" rtlCol="0" anchor="ctr">
            <a:normAutofit/>
          </a:bodyPr>
          <a:lstStyle/>
          <a:p>
            <a:r>
              <a:rPr lang="en-US" sz="1600" dirty="0" smtClean="0"/>
              <a:t>38</a:t>
            </a:r>
            <a:endParaRPr lang="en-US" sz="1600" dirty="0" smtClean="0"/>
          </a:p>
        </p:txBody>
      </p:sp>
    </p:spTree>
    <p:extLst>
      <p:ext uri="{BB962C8B-B14F-4D97-AF65-F5344CB8AC3E}">
        <p14:creationId xmlns:p14="http://schemas.microsoft.com/office/powerpoint/2010/main" val="25900486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extLst>
              <p:ext uri="{D42A27DB-BD31-4B8C-83A1-F6EECF244321}">
                <p14:modId xmlns:p14="http://schemas.microsoft.com/office/powerpoint/2010/main" val="4085629321"/>
              </p:ext>
            </p:extLst>
          </p:nvPr>
        </p:nvGraphicFramePr>
        <p:xfrm>
          <a:off x="538072" y="98468"/>
          <a:ext cx="3961920" cy="2970492"/>
        </p:xfrm>
        <a:graphic>
          <a:graphicData uri="http://schemas.openxmlformats.org/presentationml/2006/ole">
            <mc:AlternateContent xmlns:mc="http://schemas.openxmlformats.org/markup-compatibility/2006">
              <mc:Choice xmlns:v="urn:schemas-microsoft-com:vml" Requires="v">
                <p:oleObj spid="_x0000_s17432" name="CorelDRAW" r:id="rId4" imgW="4635360" imgH="3483360" progId="CorelDraw.Graphic.8">
                  <p:embed/>
                </p:oleObj>
              </mc:Choice>
              <mc:Fallback>
                <p:oleObj name="CorelDRAW" r:id="rId4" imgW="4635360" imgH="3483360" progId="CorelDraw.Graphic.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072" y="98468"/>
                        <a:ext cx="3961920" cy="2970492"/>
                      </a:xfrm>
                      <a:prstGeom prst="rect">
                        <a:avLst/>
                      </a:prstGeom>
                      <a:noFill/>
                      <a:ln>
                        <a:noFill/>
                      </a:ln>
                      <a:effectLst/>
                      <a:extLst/>
                    </p:spPr>
                  </p:pic>
                </p:oleObj>
              </mc:Fallback>
            </mc:AlternateContent>
          </a:graphicData>
        </a:graphic>
      </p:graphicFrame>
      <p:pic>
        <p:nvPicPr>
          <p:cNvPr id="4" name="Picture 4" descr="An-bb17"/>
          <p:cNvPicPr>
            <a:picLocks noChangeArrowheads="1"/>
          </p:cNvPicPr>
          <p:nvPr/>
        </p:nvPicPr>
        <p:blipFill>
          <a:blip r:embed="rId6"/>
          <a:srcRect/>
          <a:stretch>
            <a:fillRect/>
          </a:stretch>
        </p:blipFill>
        <p:spPr bwMode="auto">
          <a:xfrm>
            <a:off x="4538092" y="98467"/>
            <a:ext cx="4036604" cy="2960465"/>
          </a:xfrm>
          <a:prstGeom prst="rect">
            <a:avLst/>
          </a:prstGeom>
          <a:noFill/>
        </p:spPr>
      </p:pic>
      <p:pic>
        <p:nvPicPr>
          <p:cNvPr id="5" name="Picture 5" descr="An-a18"/>
          <p:cNvPicPr>
            <a:picLocks noChangeArrowheads="1"/>
          </p:cNvPicPr>
          <p:nvPr/>
        </p:nvPicPr>
        <p:blipFill>
          <a:blip r:embed="rId7"/>
          <a:srcRect/>
          <a:stretch>
            <a:fillRect/>
          </a:stretch>
        </p:blipFill>
        <p:spPr bwMode="auto">
          <a:xfrm>
            <a:off x="539552" y="3068960"/>
            <a:ext cx="3960440" cy="2982153"/>
          </a:xfrm>
          <a:prstGeom prst="rect">
            <a:avLst/>
          </a:prstGeom>
          <a:noFill/>
        </p:spPr>
      </p:pic>
      <p:pic>
        <p:nvPicPr>
          <p:cNvPr id="6" name="Picture 6" descr="an-b04"/>
          <p:cNvPicPr>
            <a:picLocks noChangeArrowheads="1"/>
          </p:cNvPicPr>
          <p:nvPr/>
        </p:nvPicPr>
        <p:blipFill>
          <a:blip r:embed="rId8"/>
          <a:srcRect/>
          <a:stretch>
            <a:fillRect/>
          </a:stretch>
        </p:blipFill>
        <p:spPr bwMode="auto">
          <a:xfrm>
            <a:off x="4536096" y="3068960"/>
            <a:ext cx="4038600" cy="2982153"/>
          </a:xfrm>
          <a:prstGeom prst="rect">
            <a:avLst/>
          </a:prstGeom>
          <a:noFill/>
        </p:spPr>
      </p:pic>
      <p:sp>
        <p:nvSpPr>
          <p:cNvPr id="7" name="TextBox 6"/>
          <p:cNvSpPr txBox="1"/>
          <p:nvPr/>
        </p:nvSpPr>
        <p:spPr>
          <a:xfrm>
            <a:off x="8167680" y="6061141"/>
            <a:ext cx="432048" cy="426535"/>
          </a:xfrm>
          <a:prstGeom prst="rect">
            <a:avLst/>
          </a:prstGeom>
        </p:spPr>
        <p:txBody>
          <a:bodyPr vert="horz" wrap="square" lIns="91440" tIns="45720" rIns="91440" bIns="45720" rtlCol="0" anchor="ctr">
            <a:normAutofit/>
          </a:bodyPr>
          <a:lstStyle/>
          <a:p>
            <a:r>
              <a:rPr lang="en-US" sz="1600" dirty="0" smtClean="0"/>
              <a:t>39</a:t>
            </a:r>
            <a:endParaRPr lang="en-US" sz="1600" dirty="0" smtClean="0"/>
          </a:p>
        </p:txBody>
      </p:sp>
    </p:spTree>
    <p:extLst>
      <p:ext uri="{BB962C8B-B14F-4D97-AF65-F5344CB8AC3E}">
        <p14:creationId xmlns:p14="http://schemas.microsoft.com/office/powerpoint/2010/main" val="22385272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fontScale="90000"/>
          </a:bodyPr>
          <a:lstStyle/>
          <a:p>
            <a:r>
              <a:rPr lang="el-GR" dirty="0"/>
              <a:t>Ποσοτική ανάλυση (Μέθοδος </a:t>
            </a:r>
            <a:r>
              <a:rPr lang="en-US" dirty="0" err="1"/>
              <a:t>Rietveld</a:t>
            </a:r>
            <a:r>
              <a:rPr lang="en-US" dirty="0" smtClean="0"/>
              <a:t>)</a:t>
            </a:r>
            <a:endParaRPr lang="el-GR" dirty="0"/>
          </a:p>
        </p:txBody>
      </p:sp>
      <p:sp>
        <p:nvSpPr>
          <p:cNvPr id="3" name="Rectangle 4"/>
          <p:cNvSpPr>
            <a:spLocks noChangeArrowheads="1"/>
          </p:cNvSpPr>
          <p:nvPr/>
        </p:nvSpPr>
        <p:spPr bwMode="auto">
          <a:xfrm>
            <a:off x="304800" y="1447800"/>
            <a:ext cx="8534400" cy="5029200"/>
          </a:xfrm>
          <a:prstGeom prst="rect">
            <a:avLst/>
          </a:prstGeom>
          <a:noFill/>
          <a:ln w="19050">
            <a:noFill/>
            <a:miter lim="800000"/>
            <a:headEnd/>
            <a:tailEnd/>
          </a:ln>
          <a:effectLst/>
        </p:spPr>
        <p:txBody>
          <a:bodyPr/>
          <a:lstStyle/>
          <a:p>
            <a:pPr marL="457200" indent="-457200">
              <a:buFont typeface="Arial" panose="020B0604020202020204" pitchFamily="34" charset="0"/>
              <a:buChar char="•"/>
            </a:pPr>
            <a:r>
              <a:rPr lang="el-GR" sz="2600" u="sng" dirty="0"/>
              <a:t>Πικέρμι</a:t>
            </a:r>
          </a:p>
          <a:p>
            <a:r>
              <a:rPr lang="el-GR" sz="2400" dirty="0" smtClean="0"/>
              <a:t>Οστά</a:t>
            </a:r>
            <a:r>
              <a:rPr lang="en-US" sz="2400" dirty="0" smtClean="0"/>
              <a:t>:</a:t>
            </a:r>
            <a:r>
              <a:rPr lang="el-GR" sz="2400" dirty="0" smtClean="0"/>
              <a:t>80-98% ΗΑ, 2-20% </a:t>
            </a:r>
            <a:r>
              <a:rPr lang="en-US" sz="2400" dirty="0" smtClean="0"/>
              <a:t>CaCO3</a:t>
            </a:r>
            <a:endParaRPr lang="el-GR" sz="2400" dirty="0" smtClean="0"/>
          </a:p>
          <a:p>
            <a:r>
              <a:rPr lang="el-GR" sz="2400" dirty="0" smtClean="0"/>
              <a:t>Οδοντίνες</a:t>
            </a:r>
            <a:r>
              <a:rPr lang="en-US" sz="2400" dirty="0" smtClean="0"/>
              <a:t> &amp;</a:t>
            </a:r>
            <a:r>
              <a:rPr lang="el-GR" sz="2400" dirty="0" smtClean="0"/>
              <a:t> αδαμαντίνες: σχεδόν </a:t>
            </a:r>
          </a:p>
          <a:p>
            <a:r>
              <a:rPr lang="el-GR" sz="2400" dirty="0" smtClean="0"/>
              <a:t>100% ΗΑ</a:t>
            </a:r>
          </a:p>
          <a:p>
            <a:pPr marL="457200" indent="-457200">
              <a:buFont typeface="Arial" panose="020B0604020202020204" pitchFamily="34" charset="0"/>
              <a:buChar char="•"/>
            </a:pPr>
            <a:r>
              <a:rPr lang="el-GR" sz="2600" u="sng" dirty="0" smtClean="0"/>
              <a:t>Χαλκούτσι</a:t>
            </a:r>
          </a:p>
          <a:p>
            <a:r>
              <a:rPr lang="el-GR" sz="2600" dirty="0" smtClean="0"/>
              <a:t>Οστά</a:t>
            </a:r>
            <a:r>
              <a:rPr lang="en-US" sz="2600" dirty="0" smtClean="0"/>
              <a:t>:</a:t>
            </a:r>
            <a:r>
              <a:rPr lang="el-GR" sz="2600" dirty="0" smtClean="0"/>
              <a:t> 94-100% ΗΑ, 0-2 % </a:t>
            </a:r>
            <a:r>
              <a:rPr lang="en-US" sz="2600" dirty="0" smtClean="0"/>
              <a:t>CaCO</a:t>
            </a:r>
            <a:r>
              <a:rPr lang="en-US" sz="2600" baseline="-20000" dirty="0" smtClean="0"/>
              <a:t>3</a:t>
            </a:r>
            <a:endParaRPr lang="el-GR" sz="2600" dirty="0" smtClean="0"/>
          </a:p>
          <a:p>
            <a:r>
              <a:rPr lang="el-GR" sz="2600" dirty="0" smtClean="0"/>
              <a:t>Οδοντίνες</a:t>
            </a:r>
            <a:r>
              <a:rPr lang="en-US" sz="2600" dirty="0" smtClean="0"/>
              <a:t>:</a:t>
            </a:r>
            <a:r>
              <a:rPr lang="el-GR" sz="2600" dirty="0" smtClean="0"/>
              <a:t> 99% ΗΑ, 1% </a:t>
            </a:r>
            <a:r>
              <a:rPr lang="en-US" sz="2600" dirty="0" smtClean="0"/>
              <a:t>CaCO</a:t>
            </a:r>
            <a:r>
              <a:rPr lang="en-US" sz="2600" baseline="-20000" dirty="0" smtClean="0"/>
              <a:t>3</a:t>
            </a:r>
          </a:p>
          <a:p>
            <a:r>
              <a:rPr lang="el-GR" sz="2600" dirty="0" smtClean="0"/>
              <a:t>Αδαμαντίνες</a:t>
            </a:r>
            <a:r>
              <a:rPr lang="en-US" sz="2600" dirty="0" smtClean="0"/>
              <a:t>: </a:t>
            </a:r>
            <a:r>
              <a:rPr lang="el-GR" sz="2600" dirty="0" smtClean="0"/>
              <a:t>σχεδόν 100% ΗΑ</a:t>
            </a:r>
            <a:endParaRPr lang="en-US" sz="2600" baseline="-20000" dirty="0" smtClean="0"/>
          </a:p>
          <a:p>
            <a:pPr marL="457200" indent="-457200">
              <a:buFont typeface="Arial" panose="020B0604020202020204" pitchFamily="34" charset="0"/>
              <a:buChar char="•"/>
            </a:pPr>
            <a:r>
              <a:rPr lang="el-GR" sz="2600" u="sng" dirty="0" smtClean="0"/>
              <a:t>Αγία Νάπα</a:t>
            </a:r>
          </a:p>
          <a:p>
            <a:r>
              <a:rPr lang="el-GR" sz="2600" dirty="0" smtClean="0"/>
              <a:t>Οστά</a:t>
            </a:r>
            <a:r>
              <a:rPr lang="en-US" sz="2600" dirty="0" smtClean="0"/>
              <a:t>:</a:t>
            </a:r>
            <a:r>
              <a:rPr lang="el-GR" sz="2600" dirty="0" smtClean="0"/>
              <a:t> 81</a:t>
            </a:r>
            <a:r>
              <a:rPr lang="en-US" sz="2600" dirty="0" smtClean="0"/>
              <a:t>-98% HA, 2-</a:t>
            </a:r>
            <a:r>
              <a:rPr lang="el-GR" sz="2600" dirty="0" smtClean="0"/>
              <a:t>19</a:t>
            </a:r>
            <a:r>
              <a:rPr lang="en-US" sz="2600" dirty="0" smtClean="0"/>
              <a:t>% CaCO</a:t>
            </a:r>
            <a:r>
              <a:rPr lang="en-US" sz="2600" baseline="-20000" dirty="0" smtClean="0"/>
              <a:t>3</a:t>
            </a:r>
            <a:r>
              <a:rPr lang="el-GR" sz="2600" baseline="-20000" dirty="0" smtClean="0"/>
              <a:t> </a:t>
            </a:r>
            <a:r>
              <a:rPr lang="el-GR" sz="2600" dirty="0" smtClean="0"/>
              <a:t>(+ χαλαζία σε κάποια)</a:t>
            </a:r>
          </a:p>
          <a:p>
            <a:r>
              <a:rPr lang="el-GR" sz="2600" dirty="0" smtClean="0"/>
              <a:t>Οδοντίνες</a:t>
            </a:r>
            <a:r>
              <a:rPr lang="en-US" sz="2600" dirty="0" smtClean="0"/>
              <a:t>:</a:t>
            </a:r>
            <a:r>
              <a:rPr lang="el-GR" sz="2600" dirty="0" smtClean="0"/>
              <a:t> 92,5-99% ΗΑ, 1-8% </a:t>
            </a:r>
            <a:r>
              <a:rPr lang="en-US" sz="2600" dirty="0" smtClean="0"/>
              <a:t>CaCO</a:t>
            </a:r>
            <a:r>
              <a:rPr lang="en-US" sz="2600" baseline="-20000" dirty="0" smtClean="0"/>
              <a:t>3</a:t>
            </a:r>
          </a:p>
          <a:p>
            <a:r>
              <a:rPr lang="el-GR" sz="2600" dirty="0" smtClean="0"/>
              <a:t>Αδαμαντίνες</a:t>
            </a:r>
            <a:r>
              <a:rPr lang="en-US" sz="2600" dirty="0" smtClean="0"/>
              <a:t>:</a:t>
            </a:r>
            <a:r>
              <a:rPr lang="el-GR" sz="2600" dirty="0" smtClean="0"/>
              <a:t> 100% ΗΑ</a:t>
            </a:r>
            <a:endParaRPr lang="en-GB" sz="2600" dirty="0"/>
          </a:p>
        </p:txBody>
      </p:sp>
      <p:graphicFrame>
        <p:nvGraphicFramePr>
          <p:cNvPr id="4" name="Object 5"/>
          <p:cNvGraphicFramePr>
            <a:graphicFrameLocks noChangeAspect="1"/>
          </p:cNvGraphicFramePr>
          <p:nvPr/>
        </p:nvGraphicFramePr>
        <p:xfrm>
          <a:off x="5410200" y="1614488"/>
          <a:ext cx="3352800" cy="3309937"/>
        </p:xfrm>
        <a:graphic>
          <a:graphicData uri="http://schemas.openxmlformats.org/presentationml/2006/ole">
            <mc:AlternateContent xmlns:mc="http://schemas.openxmlformats.org/markup-compatibility/2006">
              <mc:Choice xmlns:v="urn:schemas-microsoft-com:vml" Requires="v">
                <p:oleObj spid="_x0000_s18455" r:id="rId5" imgW="3512515" imgH="3440582" progId="Origin50.Graph">
                  <p:embed/>
                </p:oleObj>
              </mc:Choice>
              <mc:Fallback>
                <p:oleObj r:id="rId5" imgW="3512515" imgH="3440582"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894" t="9312" r="9122" b="3976"/>
                      <a:stretch>
                        <a:fillRect/>
                      </a:stretch>
                    </p:blipFill>
                    <p:spPr bwMode="auto">
                      <a:xfrm>
                        <a:off x="5410200" y="1614488"/>
                        <a:ext cx="3352800" cy="3309937"/>
                      </a:xfrm>
                      <a:prstGeom prst="rect">
                        <a:avLst/>
                      </a:prstGeom>
                      <a:solidFill>
                        <a:schemeClr val="bg1"/>
                      </a:solidFill>
                    </p:spPr>
                  </p:pic>
                </p:oleObj>
              </mc:Fallback>
            </mc:AlternateContent>
          </a:graphicData>
        </a:graphic>
      </p:graphicFrame>
      <p:sp>
        <p:nvSpPr>
          <p:cNvPr id="7" name="TextBox 6"/>
          <p:cNvSpPr txBox="1"/>
          <p:nvPr/>
        </p:nvSpPr>
        <p:spPr>
          <a:xfrm>
            <a:off x="8254752" y="4797152"/>
            <a:ext cx="432048" cy="426535"/>
          </a:xfrm>
          <a:prstGeom prst="rect">
            <a:avLst/>
          </a:prstGeom>
        </p:spPr>
        <p:txBody>
          <a:bodyPr vert="horz" wrap="square" lIns="91440" tIns="45720" rIns="91440" bIns="45720" rtlCol="0" anchor="ctr">
            <a:normAutofit/>
          </a:bodyPr>
          <a:lstStyle/>
          <a:p>
            <a:r>
              <a:rPr lang="en-US" sz="1600" dirty="0" smtClean="0"/>
              <a:t>40</a:t>
            </a:r>
            <a:endParaRPr lang="en-US" sz="1600" dirty="0" smtClean="0"/>
          </a:p>
        </p:txBody>
      </p:sp>
    </p:spTree>
    <p:extLst>
      <p:ext uri="{BB962C8B-B14F-4D97-AF65-F5344CB8AC3E}">
        <p14:creationId xmlns:p14="http://schemas.microsoft.com/office/powerpoint/2010/main" val="6280686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lstStyle/>
          <a:p>
            <a:r>
              <a:rPr lang="el-GR" dirty="0"/>
              <a:t>Χημικές </a:t>
            </a:r>
            <a:r>
              <a:rPr lang="el-GR" dirty="0" smtClean="0"/>
              <a:t>μεταβολές</a:t>
            </a:r>
            <a:endParaRPr lang="el-GR" dirty="0"/>
          </a:p>
        </p:txBody>
      </p:sp>
    </p:spTree>
    <p:extLst>
      <p:ext uri="{BB962C8B-B14F-4D97-AF65-F5344CB8AC3E}">
        <p14:creationId xmlns:p14="http://schemas.microsoft.com/office/powerpoint/2010/main" val="14040964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Autofit/>
          </a:bodyPr>
          <a:lstStyle/>
          <a:p>
            <a:r>
              <a:rPr lang="el-GR" sz="4000" dirty="0"/>
              <a:t>Πιθανές Υποκαταστάσεις στον Βιολογικό </a:t>
            </a:r>
            <a:r>
              <a:rPr lang="el-GR" sz="4000" dirty="0" smtClean="0"/>
              <a:t>Απατίτη</a:t>
            </a:r>
            <a:endParaRPr lang="el-GR" sz="4000" dirty="0"/>
          </a:p>
        </p:txBody>
      </p:sp>
      <p:sp>
        <p:nvSpPr>
          <p:cNvPr id="5" name="Θέση περιεχομένου 4"/>
          <p:cNvSpPr>
            <a:spLocks noGrp="1"/>
          </p:cNvSpPr>
          <p:nvPr>
            <p:ph idx="1"/>
          </p:nvPr>
        </p:nvSpPr>
        <p:spPr/>
        <p:txBody>
          <a:bodyPr>
            <a:noAutofit/>
          </a:bodyPr>
          <a:lstStyle/>
          <a:p>
            <a:r>
              <a:rPr lang="en-US" sz="2800" b="1" dirty="0" smtClean="0"/>
              <a:t>OH</a:t>
            </a:r>
            <a:r>
              <a:rPr lang="en-US" sz="2800" dirty="0"/>
              <a:t>: </a:t>
            </a:r>
            <a:r>
              <a:rPr lang="el-GR" sz="2800" dirty="0"/>
              <a:t>από </a:t>
            </a:r>
            <a:r>
              <a:rPr lang="en-US" sz="2800" dirty="0"/>
              <a:t>CO</a:t>
            </a:r>
            <a:r>
              <a:rPr lang="en-US" sz="2800" baseline="-25000" dirty="0"/>
              <a:t>3</a:t>
            </a:r>
            <a:r>
              <a:rPr lang="en-US" sz="2800" baseline="30000" dirty="0"/>
              <a:t>-2 </a:t>
            </a:r>
            <a:r>
              <a:rPr lang="en-US" sz="2800" dirty="0"/>
              <a:t>(</a:t>
            </a:r>
            <a:r>
              <a:rPr lang="el-GR" sz="2800" dirty="0"/>
              <a:t>υποκατάσταση τύπου Α)</a:t>
            </a:r>
            <a:r>
              <a:rPr lang="en-US" sz="2800" dirty="0"/>
              <a:t>, F</a:t>
            </a:r>
            <a:r>
              <a:rPr lang="en-US" sz="2800" baseline="30000" dirty="0"/>
              <a:t>-</a:t>
            </a:r>
            <a:r>
              <a:rPr lang="en-US" sz="2800" dirty="0"/>
              <a:t>, Cl</a:t>
            </a:r>
            <a:r>
              <a:rPr lang="en-US" sz="2800" baseline="30000" dirty="0"/>
              <a:t>-</a:t>
            </a:r>
            <a:r>
              <a:rPr lang="en-US" sz="2800" dirty="0"/>
              <a:t>, O</a:t>
            </a:r>
            <a:r>
              <a:rPr lang="en-US" sz="2800" baseline="30000" dirty="0"/>
              <a:t>-</a:t>
            </a:r>
            <a:r>
              <a:rPr lang="en-US" sz="2800" dirty="0" smtClean="0"/>
              <a:t>.</a:t>
            </a:r>
          </a:p>
          <a:p>
            <a:r>
              <a:rPr lang="en-US" sz="2800" b="1" dirty="0" smtClean="0"/>
              <a:t>PO</a:t>
            </a:r>
            <a:r>
              <a:rPr lang="en-US" sz="2800" b="1" baseline="-25000" dirty="0" smtClean="0"/>
              <a:t>4</a:t>
            </a:r>
            <a:r>
              <a:rPr lang="en-US" sz="2800" b="1" baseline="30000" dirty="0" smtClean="0"/>
              <a:t>-3</a:t>
            </a:r>
            <a:r>
              <a:rPr lang="en-US" sz="2800" b="1" dirty="0"/>
              <a:t>: </a:t>
            </a:r>
            <a:r>
              <a:rPr lang="el-GR" sz="2800" dirty="0"/>
              <a:t>από </a:t>
            </a:r>
            <a:r>
              <a:rPr lang="en-US" sz="2800" dirty="0"/>
              <a:t>CO</a:t>
            </a:r>
            <a:r>
              <a:rPr lang="en-US" sz="2800" baseline="-25000" dirty="0"/>
              <a:t>3</a:t>
            </a:r>
            <a:r>
              <a:rPr lang="en-US" sz="2800" baseline="30000" dirty="0"/>
              <a:t>-2 </a:t>
            </a:r>
            <a:r>
              <a:rPr lang="en-US" sz="2800" dirty="0"/>
              <a:t>(</a:t>
            </a:r>
            <a:r>
              <a:rPr lang="el-GR" sz="2800" dirty="0"/>
              <a:t>υποκατάσταση τύπου Β)</a:t>
            </a:r>
            <a:r>
              <a:rPr lang="en-US" sz="2800" dirty="0"/>
              <a:t>, HPO</a:t>
            </a:r>
            <a:r>
              <a:rPr lang="en-US" sz="2800" baseline="-25000" dirty="0"/>
              <a:t>4</a:t>
            </a:r>
            <a:r>
              <a:rPr lang="en-US" sz="2800" baseline="30000" dirty="0"/>
              <a:t>-2</a:t>
            </a:r>
            <a:r>
              <a:rPr lang="en-US" sz="2800" dirty="0"/>
              <a:t>, SiO</a:t>
            </a:r>
            <a:r>
              <a:rPr lang="en-US" sz="2800" baseline="-25000" dirty="0"/>
              <a:t>4</a:t>
            </a:r>
            <a:r>
              <a:rPr lang="en-US" sz="2800" baseline="30000" dirty="0"/>
              <a:t>-4</a:t>
            </a:r>
            <a:r>
              <a:rPr lang="en-US" sz="2800" dirty="0"/>
              <a:t>, VO</a:t>
            </a:r>
            <a:r>
              <a:rPr lang="en-US" sz="2800" baseline="-25000" dirty="0"/>
              <a:t>4</a:t>
            </a:r>
            <a:r>
              <a:rPr lang="en-US" sz="2800" baseline="30000" dirty="0"/>
              <a:t>-3</a:t>
            </a:r>
            <a:r>
              <a:rPr lang="en-US" sz="2800" dirty="0"/>
              <a:t>, AsO</a:t>
            </a:r>
            <a:r>
              <a:rPr lang="en-US" sz="2800" baseline="-25000" dirty="0"/>
              <a:t>4</a:t>
            </a:r>
            <a:r>
              <a:rPr lang="en-US" sz="2800" baseline="30000" dirty="0"/>
              <a:t>-3</a:t>
            </a:r>
            <a:r>
              <a:rPr lang="en-US" sz="2800" dirty="0"/>
              <a:t>.</a:t>
            </a:r>
          </a:p>
          <a:p>
            <a:r>
              <a:rPr lang="en-US" sz="2800" b="1" dirty="0"/>
              <a:t>Ca</a:t>
            </a:r>
            <a:r>
              <a:rPr lang="en-US" sz="2800" b="1" baseline="30000" dirty="0"/>
              <a:t>+2</a:t>
            </a:r>
            <a:r>
              <a:rPr lang="en-US" sz="2800" dirty="0"/>
              <a:t>: </a:t>
            </a:r>
            <a:r>
              <a:rPr lang="el-GR" sz="2800" dirty="0"/>
              <a:t>από </a:t>
            </a:r>
            <a:r>
              <a:rPr lang="en-US" sz="2800" dirty="0"/>
              <a:t>Na</a:t>
            </a:r>
            <a:r>
              <a:rPr lang="en-US" sz="2800" b="1" baseline="30000" dirty="0"/>
              <a:t>+</a:t>
            </a:r>
            <a:r>
              <a:rPr lang="en-US" sz="2800" dirty="0"/>
              <a:t>, Mg</a:t>
            </a:r>
            <a:r>
              <a:rPr lang="en-US" sz="2800" b="1" baseline="30000" dirty="0"/>
              <a:t>+2</a:t>
            </a:r>
            <a:r>
              <a:rPr lang="en-US" sz="2800" dirty="0"/>
              <a:t>, K</a:t>
            </a:r>
            <a:r>
              <a:rPr lang="en-US" sz="2800" b="1" baseline="30000" dirty="0"/>
              <a:t>+</a:t>
            </a:r>
            <a:r>
              <a:rPr lang="en-US" sz="2800" dirty="0"/>
              <a:t>, Ba</a:t>
            </a:r>
            <a:r>
              <a:rPr lang="en-US" sz="2800" b="1" baseline="30000" dirty="0"/>
              <a:t>+2</a:t>
            </a:r>
            <a:r>
              <a:rPr lang="en-US" sz="2800" dirty="0"/>
              <a:t>, Sr</a:t>
            </a:r>
            <a:r>
              <a:rPr lang="en-US" sz="2800" b="1" baseline="30000" dirty="0"/>
              <a:t>+2</a:t>
            </a:r>
            <a:r>
              <a:rPr lang="en-US" sz="2800" dirty="0"/>
              <a:t>, Zn</a:t>
            </a:r>
            <a:r>
              <a:rPr lang="en-US" sz="2800" b="1" baseline="30000" dirty="0"/>
              <a:t>+2</a:t>
            </a:r>
            <a:r>
              <a:rPr lang="en-US" sz="2800" dirty="0"/>
              <a:t>, REE, U, </a:t>
            </a:r>
            <a:r>
              <a:rPr lang="en-US" sz="2800" dirty="0" err="1"/>
              <a:t>Th</a:t>
            </a:r>
            <a:r>
              <a:rPr lang="en-US" sz="2800" dirty="0"/>
              <a:t>, Mn</a:t>
            </a:r>
            <a:r>
              <a:rPr lang="en-US" sz="2800" b="1" baseline="30000" dirty="0"/>
              <a:t>+2</a:t>
            </a:r>
            <a:r>
              <a:rPr lang="el-GR" sz="2800" b="1" baseline="30000" dirty="0"/>
              <a:t> </a:t>
            </a:r>
            <a:r>
              <a:rPr lang="el-GR" sz="2800" dirty="0"/>
              <a:t>κλπ</a:t>
            </a:r>
            <a:r>
              <a:rPr lang="en-US" sz="2800" dirty="0"/>
              <a:t>.</a:t>
            </a:r>
            <a:endParaRPr lang="en-GB" sz="2800" dirty="0"/>
          </a:p>
          <a:p>
            <a:pPr marL="0" indent="0">
              <a:buNone/>
            </a:pPr>
            <a:r>
              <a:rPr lang="en-US" sz="2800" dirty="0">
                <a:cs typeface="Times New Roman" pitchFamily="18" charset="0"/>
              </a:rPr>
              <a:t>Ca</a:t>
            </a:r>
            <a:r>
              <a:rPr lang="en-US" sz="2800" baseline="-30000" dirty="0">
                <a:cs typeface="Times New Roman" pitchFamily="18" charset="0"/>
              </a:rPr>
              <a:t>10+(y-x)/2</a:t>
            </a:r>
            <a:r>
              <a:rPr lang="en-US" sz="2800" dirty="0">
                <a:cs typeface="Times New Roman" pitchFamily="18" charset="0"/>
              </a:rPr>
              <a:t> (PO</a:t>
            </a:r>
            <a:r>
              <a:rPr lang="en-US" sz="2800" baseline="-30000" dirty="0">
                <a:cs typeface="Times New Roman" pitchFamily="18" charset="0"/>
              </a:rPr>
              <a:t>4</a:t>
            </a:r>
            <a:r>
              <a:rPr lang="en-US" sz="2800" dirty="0">
                <a:cs typeface="Times New Roman" pitchFamily="18" charset="0"/>
              </a:rPr>
              <a:t>)</a:t>
            </a:r>
            <a:r>
              <a:rPr lang="en-US" sz="2800" baseline="-30000" dirty="0">
                <a:cs typeface="Times New Roman" pitchFamily="18" charset="0"/>
              </a:rPr>
              <a:t>6-x</a:t>
            </a:r>
            <a:r>
              <a:rPr lang="en-US" sz="2800" dirty="0">
                <a:cs typeface="Times New Roman" pitchFamily="18" charset="0"/>
              </a:rPr>
              <a:t> (CO</a:t>
            </a:r>
            <a:r>
              <a:rPr lang="en-US" sz="2800" baseline="-30000" dirty="0">
                <a:cs typeface="Times New Roman" pitchFamily="18" charset="0"/>
              </a:rPr>
              <a:t>3</a:t>
            </a:r>
            <a:r>
              <a:rPr lang="en-US" sz="2800" dirty="0">
                <a:cs typeface="Times New Roman" pitchFamily="18" charset="0"/>
              </a:rPr>
              <a:t>)</a:t>
            </a:r>
            <a:r>
              <a:rPr lang="en-US" sz="2800" baseline="-30000" dirty="0">
                <a:cs typeface="Times New Roman" pitchFamily="18" charset="0"/>
              </a:rPr>
              <a:t>x</a:t>
            </a:r>
            <a:r>
              <a:rPr lang="en-US" sz="2800" dirty="0">
                <a:cs typeface="Times New Roman" pitchFamily="18" charset="0"/>
              </a:rPr>
              <a:t> OH</a:t>
            </a:r>
            <a:r>
              <a:rPr lang="en-US" sz="2800" baseline="-30000" dirty="0">
                <a:cs typeface="Times New Roman" pitchFamily="18" charset="0"/>
              </a:rPr>
              <a:t>2-y-z </a:t>
            </a:r>
            <a:r>
              <a:rPr lang="en-US" sz="2800" dirty="0">
                <a:cs typeface="Times New Roman" pitchFamily="18" charset="0"/>
              </a:rPr>
              <a:t>(CO</a:t>
            </a:r>
            <a:r>
              <a:rPr lang="en-US" sz="2800" baseline="-30000" dirty="0">
                <a:cs typeface="Times New Roman" pitchFamily="18" charset="0"/>
              </a:rPr>
              <a:t>3</a:t>
            </a:r>
            <a:r>
              <a:rPr lang="en-US" sz="2800" dirty="0">
                <a:cs typeface="Times New Roman" pitchFamily="18" charset="0"/>
              </a:rPr>
              <a:t>)</a:t>
            </a:r>
            <a:r>
              <a:rPr lang="en-US" sz="2800" baseline="-30000" dirty="0">
                <a:cs typeface="Times New Roman" pitchFamily="18" charset="0"/>
              </a:rPr>
              <a:t>y</a:t>
            </a:r>
            <a:r>
              <a:rPr lang="en-US" sz="2800" dirty="0">
                <a:cs typeface="Times New Roman" pitchFamily="18" charset="0"/>
              </a:rPr>
              <a:t> </a:t>
            </a:r>
            <a:r>
              <a:rPr lang="en-US" sz="2800" dirty="0" err="1">
                <a:cs typeface="Times New Roman" pitchFamily="18" charset="0"/>
              </a:rPr>
              <a:t>X</a:t>
            </a:r>
            <a:r>
              <a:rPr lang="en-US" sz="2800" baseline="-30000" dirty="0" err="1">
                <a:cs typeface="Times New Roman" pitchFamily="18" charset="0"/>
              </a:rPr>
              <a:t>z</a:t>
            </a:r>
            <a:r>
              <a:rPr lang="en-GB" sz="2800" dirty="0">
                <a:cs typeface="Times New Roman" pitchFamily="18" charset="0"/>
              </a:rPr>
              <a:t> </a:t>
            </a:r>
            <a:endParaRPr lang="en-GB" sz="2800" dirty="0"/>
          </a:p>
          <a:p>
            <a:pPr marL="0" indent="0">
              <a:buNone/>
            </a:pPr>
            <a:r>
              <a:rPr lang="el-GR" sz="2800" dirty="0"/>
              <a:t>Όπου Χ: </a:t>
            </a:r>
            <a:r>
              <a:rPr lang="en-US" sz="2800" dirty="0"/>
              <a:t>Cl, F.</a:t>
            </a:r>
            <a:endParaRPr lang="el-GR" sz="2800" dirty="0"/>
          </a:p>
          <a:p>
            <a:endParaRPr lang="el-GR" sz="2800" dirty="0" smtClean="0"/>
          </a:p>
        </p:txBody>
      </p:sp>
    </p:spTree>
    <p:extLst>
      <p:ext uri="{BB962C8B-B14F-4D97-AF65-F5344CB8AC3E}">
        <p14:creationId xmlns:p14="http://schemas.microsoft.com/office/powerpoint/2010/main" val="1732472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Χημική </a:t>
            </a:r>
            <a:r>
              <a:rPr lang="el-GR" dirty="0" smtClean="0"/>
              <a:t>σύσταση</a:t>
            </a:r>
            <a:endParaRPr lang="el-GR" dirty="0"/>
          </a:p>
        </p:txBody>
      </p:sp>
      <p:sp>
        <p:nvSpPr>
          <p:cNvPr id="5" name="Θέση περιεχομένου 4"/>
          <p:cNvSpPr>
            <a:spLocks noGrp="1"/>
          </p:cNvSpPr>
          <p:nvPr>
            <p:ph idx="1"/>
          </p:nvPr>
        </p:nvSpPr>
        <p:spPr/>
        <p:txBody>
          <a:bodyPr>
            <a:noAutofit/>
          </a:bodyPr>
          <a:lstStyle/>
          <a:p>
            <a:pPr>
              <a:lnSpc>
                <a:spcPct val="80000"/>
              </a:lnSpc>
            </a:pPr>
            <a:r>
              <a:rPr lang="el-GR" sz="2400" dirty="0" smtClean="0"/>
              <a:t>Μεταβολή </a:t>
            </a:r>
            <a:r>
              <a:rPr lang="el-GR" sz="2400" dirty="0"/>
              <a:t>λόγου </a:t>
            </a:r>
            <a:r>
              <a:rPr lang="en-US" sz="2400" dirty="0"/>
              <a:t>Ca/P: </a:t>
            </a:r>
            <a:r>
              <a:rPr lang="el-GR" sz="2400" dirty="0"/>
              <a:t>όταν οι </a:t>
            </a:r>
            <a:r>
              <a:rPr lang="el-GR" sz="2400" dirty="0">
                <a:cs typeface="Arial" charset="0"/>
              </a:rPr>
              <a:t>τιμές των λόγων αυτών μεγαλύτερες του 2,14 κατά τους WHITE &amp; HANNUS (1983), τα δείγματα δεν θεωρούνται ιδιαίτερα αποσαθρωμένα και δεν έχουν υποστεί σημαντική απόπλυση. Το φρέσκο οστό δίνει λόγο ασβεστίου προς φώσφορο 2,16.</a:t>
            </a:r>
            <a:endParaRPr lang="el-GR" sz="2400" dirty="0"/>
          </a:p>
          <a:p>
            <a:pPr>
              <a:lnSpc>
                <a:spcPct val="100000"/>
              </a:lnSpc>
              <a:spcBef>
                <a:spcPts val="0"/>
              </a:spcBef>
            </a:pPr>
            <a:r>
              <a:rPr lang="el-GR" sz="2400" dirty="0">
                <a:cs typeface="Arial" pitchFamily="34" charset="0"/>
              </a:rPr>
              <a:t>Εκτός των κύριων στοιχείων </a:t>
            </a:r>
            <a:r>
              <a:rPr lang="en-US" sz="2400" dirty="0">
                <a:cs typeface="Arial" pitchFamily="34" charset="0"/>
              </a:rPr>
              <a:t>Ca, P</a:t>
            </a:r>
            <a:r>
              <a:rPr lang="el-GR" sz="2400" dirty="0">
                <a:cs typeface="Arial" pitchFamily="34" charset="0"/>
              </a:rPr>
              <a:t> εντοπίζονται συχνά </a:t>
            </a:r>
            <a:r>
              <a:rPr lang="en-US" sz="2400" dirty="0">
                <a:cs typeface="Arial" pitchFamily="34" charset="0"/>
              </a:rPr>
              <a:t>Na, S, Mg, Al, Fe, </a:t>
            </a:r>
            <a:r>
              <a:rPr lang="en-US" sz="2400" dirty="0" err="1">
                <a:cs typeface="Arial" pitchFamily="34" charset="0"/>
              </a:rPr>
              <a:t>Mn</a:t>
            </a:r>
            <a:r>
              <a:rPr lang="en-US" sz="2400" dirty="0">
                <a:cs typeface="Arial" pitchFamily="34" charset="0"/>
              </a:rPr>
              <a:t>, K, </a:t>
            </a:r>
            <a:r>
              <a:rPr lang="en-US" sz="2400" dirty="0" err="1">
                <a:cs typeface="Arial" pitchFamily="34" charset="0"/>
              </a:rPr>
              <a:t>Sr</a:t>
            </a:r>
            <a:r>
              <a:rPr lang="en-US" sz="2400" dirty="0">
                <a:cs typeface="Arial" pitchFamily="34" charset="0"/>
              </a:rPr>
              <a:t>, Ba  </a:t>
            </a:r>
            <a:r>
              <a:rPr lang="el-GR" sz="2400" dirty="0">
                <a:cs typeface="Arial" pitchFamily="34" charset="0"/>
              </a:rPr>
              <a:t>και μικροποσότητες </a:t>
            </a:r>
            <a:r>
              <a:rPr lang="en-US" sz="2400" dirty="0">
                <a:cs typeface="Arial" pitchFamily="34" charset="0"/>
              </a:rPr>
              <a:t>As, Cr, Ti, Zn, Y, Si, Cl.</a:t>
            </a:r>
            <a:r>
              <a:rPr lang="el-GR" sz="2400" dirty="0">
                <a:cs typeface="Arial" pitchFamily="34" charset="0"/>
              </a:rPr>
              <a:t> Πλέον εμπλουτισμένος ιστός: οστό (εξαίρεση </a:t>
            </a:r>
            <a:r>
              <a:rPr lang="en-US" sz="2400" dirty="0">
                <a:cs typeface="Arial" pitchFamily="34" charset="0"/>
              </a:rPr>
              <a:t>Cl, Mg)</a:t>
            </a:r>
            <a:r>
              <a:rPr lang="el-GR" sz="2400" dirty="0">
                <a:cs typeface="Arial" pitchFamily="34" charset="0"/>
              </a:rPr>
              <a:t>. Λιγότερο εμπλουτισμένος ιστός: </a:t>
            </a:r>
            <a:r>
              <a:rPr lang="el-GR" sz="2400" dirty="0" smtClean="0">
                <a:cs typeface="Arial" pitchFamily="34" charset="0"/>
              </a:rPr>
              <a:t>αδαμαντίνη</a:t>
            </a:r>
            <a:r>
              <a:rPr lang="en-US" sz="2400" dirty="0" smtClean="0">
                <a:cs typeface="Arial" pitchFamily="34" charset="0"/>
              </a:rPr>
              <a:t>.</a:t>
            </a:r>
            <a:r>
              <a:rPr lang="el-GR" sz="2400" dirty="0" smtClean="0">
                <a:cs typeface="Arial" pitchFamily="34" charset="0"/>
              </a:rPr>
              <a:t> </a:t>
            </a:r>
            <a:endParaRPr lang="el-GR" sz="2400" dirty="0">
              <a:cs typeface="Arial" pitchFamily="34" charset="0"/>
            </a:endParaRPr>
          </a:p>
          <a:p>
            <a:pPr>
              <a:lnSpc>
                <a:spcPct val="100000"/>
              </a:lnSpc>
              <a:spcBef>
                <a:spcPts val="0"/>
              </a:spcBef>
            </a:pPr>
            <a:r>
              <a:rPr lang="el-GR" sz="2400" dirty="0" smtClean="0">
                <a:cs typeface="Arial" pitchFamily="34" charset="0"/>
              </a:rPr>
              <a:t>Λόγοι </a:t>
            </a:r>
            <a:r>
              <a:rPr lang="en-US" sz="2400" dirty="0">
                <a:cs typeface="Arial" pitchFamily="34" charset="0"/>
              </a:rPr>
              <a:t>Ca/P </a:t>
            </a:r>
            <a:r>
              <a:rPr lang="el-GR" sz="2400" dirty="0">
                <a:cs typeface="Arial" pitchFamily="34" charset="0"/>
              </a:rPr>
              <a:t>αυξημένοι στα οστά και χαμηλοί στις </a:t>
            </a:r>
            <a:r>
              <a:rPr lang="el-GR" sz="2400" dirty="0" smtClean="0">
                <a:cs typeface="Arial" pitchFamily="34" charset="0"/>
              </a:rPr>
              <a:t>αδαμαντίνες.</a:t>
            </a:r>
            <a:endParaRPr lang="el-GR" sz="2400" dirty="0">
              <a:cs typeface="Arial" pitchFamily="34" charset="0"/>
            </a:endParaRPr>
          </a:p>
        </p:txBody>
      </p:sp>
    </p:spTree>
    <p:extLst>
      <p:ext uri="{BB962C8B-B14F-4D97-AF65-F5344CB8AC3E}">
        <p14:creationId xmlns:p14="http://schemas.microsoft.com/office/powerpoint/2010/main" val="38800366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a:bodyPr>
          <a:lstStyle/>
          <a:p>
            <a:r>
              <a:rPr lang="el-GR" dirty="0"/>
              <a:t>Γραμμική κατανομή </a:t>
            </a:r>
            <a:r>
              <a:rPr lang="el-GR" dirty="0" smtClean="0"/>
              <a:t>στοιχείων</a:t>
            </a:r>
            <a:endParaRPr lang="el-GR" dirty="0"/>
          </a:p>
        </p:txBody>
      </p:sp>
      <p:graphicFrame>
        <p:nvGraphicFramePr>
          <p:cNvPr id="3" name="Object 5"/>
          <p:cNvGraphicFramePr>
            <a:graphicFrameLocks noChangeAspect="1"/>
          </p:cNvGraphicFramePr>
          <p:nvPr>
            <p:extLst>
              <p:ext uri="{D42A27DB-BD31-4B8C-83A1-F6EECF244321}">
                <p14:modId xmlns:p14="http://schemas.microsoft.com/office/powerpoint/2010/main" val="3807238896"/>
              </p:ext>
            </p:extLst>
          </p:nvPr>
        </p:nvGraphicFramePr>
        <p:xfrm>
          <a:off x="4283968" y="3212976"/>
          <a:ext cx="4518720" cy="3071318"/>
        </p:xfrm>
        <a:graphic>
          <a:graphicData uri="http://schemas.openxmlformats.org/presentationml/2006/ole">
            <mc:AlternateContent xmlns:mc="http://schemas.openxmlformats.org/markup-compatibility/2006">
              <mc:Choice xmlns:v="urn:schemas-microsoft-com:vml" Requires="v">
                <p:oleObj spid="_x0000_s19498" r:id="rId4" imgW="48412800" imgH="37065600" progId="Origin50.Graph">
                  <p:embed/>
                </p:oleObj>
              </mc:Choice>
              <mc:Fallback>
                <p:oleObj r:id="rId4" imgW="48412800" imgH="370656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686" t="7341" r="1686" b="7195"/>
                      <a:stretch>
                        <a:fillRect/>
                      </a:stretch>
                    </p:blipFill>
                    <p:spPr bwMode="auto">
                      <a:xfrm>
                        <a:off x="4283968" y="3212976"/>
                        <a:ext cx="4518720" cy="3071318"/>
                      </a:xfrm>
                      <a:prstGeom prst="rect">
                        <a:avLst/>
                      </a:prstGeom>
                      <a:noFill/>
                      <a:extLst/>
                    </p:spPr>
                  </p:pic>
                </p:oleObj>
              </mc:Fallback>
            </mc:AlternateContent>
          </a:graphicData>
        </a:graphic>
      </p:graphicFrame>
      <p:graphicFrame>
        <p:nvGraphicFramePr>
          <p:cNvPr id="4" name="Object 8"/>
          <p:cNvGraphicFramePr>
            <a:graphicFrameLocks noChangeAspect="1"/>
          </p:cNvGraphicFramePr>
          <p:nvPr>
            <p:extLst>
              <p:ext uri="{D42A27DB-BD31-4B8C-83A1-F6EECF244321}">
                <p14:modId xmlns:p14="http://schemas.microsoft.com/office/powerpoint/2010/main" val="3723581612"/>
              </p:ext>
            </p:extLst>
          </p:nvPr>
        </p:nvGraphicFramePr>
        <p:xfrm>
          <a:off x="323528" y="1268760"/>
          <a:ext cx="4619814" cy="3180779"/>
        </p:xfrm>
        <a:graphic>
          <a:graphicData uri="http://schemas.openxmlformats.org/presentationml/2006/ole">
            <mc:AlternateContent xmlns:mc="http://schemas.openxmlformats.org/markup-compatibility/2006">
              <mc:Choice xmlns:v="urn:schemas-microsoft-com:vml" Requires="v">
                <p:oleObj spid="_x0000_s19499" r:id="rId6" imgW="4128211" imgH="3147974" progId="Origin50.Graph">
                  <p:embed/>
                </p:oleObj>
              </mc:Choice>
              <mc:Fallback>
                <p:oleObj r:id="rId6" imgW="4128211" imgH="3147974"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1657" t="6404" r="1657" b="6633"/>
                      <a:stretch>
                        <a:fillRect/>
                      </a:stretch>
                    </p:blipFill>
                    <p:spPr bwMode="auto">
                      <a:xfrm>
                        <a:off x="323528" y="1268760"/>
                        <a:ext cx="4619814" cy="3180779"/>
                      </a:xfrm>
                      <a:prstGeom prst="rect">
                        <a:avLst/>
                      </a:prstGeom>
                      <a:noFill/>
                      <a:extLst/>
                    </p:spPr>
                  </p:pic>
                </p:oleObj>
              </mc:Fallback>
            </mc:AlternateContent>
          </a:graphicData>
        </a:graphic>
      </p:graphicFrame>
      <p:sp>
        <p:nvSpPr>
          <p:cNvPr id="7" name="TextBox 6"/>
          <p:cNvSpPr txBox="1"/>
          <p:nvPr/>
        </p:nvSpPr>
        <p:spPr>
          <a:xfrm>
            <a:off x="3635896" y="4450954"/>
            <a:ext cx="432048" cy="426535"/>
          </a:xfrm>
          <a:prstGeom prst="rect">
            <a:avLst/>
          </a:prstGeom>
        </p:spPr>
        <p:txBody>
          <a:bodyPr vert="horz" wrap="square" lIns="91440" tIns="45720" rIns="91440" bIns="45720" rtlCol="0" anchor="ctr">
            <a:normAutofit/>
          </a:bodyPr>
          <a:lstStyle/>
          <a:p>
            <a:r>
              <a:rPr lang="en-US" sz="1600" dirty="0" smtClean="0"/>
              <a:t>41</a:t>
            </a:r>
            <a:endParaRPr lang="en-US" sz="1600" dirty="0" smtClean="0"/>
          </a:p>
        </p:txBody>
      </p:sp>
      <p:sp>
        <p:nvSpPr>
          <p:cNvPr id="9" name="TextBox 8"/>
          <p:cNvSpPr txBox="1"/>
          <p:nvPr/>
        </p:nvSpPr>
        <p:spPr>
          <a:xfrm>
            <a:off x="8254752" y="5857759"/>
            <a:ext cx="432048" cy="426535"/>
          </a:xfrm>
          <a:prstGeom prst="rect">
            <a:avLst/>
          </a:prstGeom>
        </p:spPr>
        <p:txBody>
          <a:bodyPr vert="horz" wrap="square" lIns="91440" tIns="45720" rIns="91440" bIns="45720" rtlCol="0" anchor="ctr">
            <a:normAutofit/>
          </a:bodyPr>
          <a:lstStyle/>
          <a:p>
            <a:r>
              <a:rPr lang="en-US" sz="1600" dirty="0" smtClean="0"/>
              <a:t>42</a:t>
            </a:r>
            <a:endParaRPr lang="en-US" sz="1600" dirty="0" smtClean="0"/>
          </a:p>
        </p:txBody>
      </p:sp>
    </p:spTree>
    <p:extLst>
      <p:ext uri="{BB962C8B-B14F-4D97-AF65-F5344CB8AC3E}">
        <p14:creationId xmlns:p14="http://schemas.microsoft.com/office/powerpoint/2010/main" val="12509061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a:bodyPr>
          <a:lstStyle/>
          <a:p>
            <a:r>
              <a:rPr lang="el-GR" dirty="0"/>
              <a:t>Δομικές </a:t>
            </a:r>
            <a:r>
              <a:rPr lang="el-GR" dirty="0" smtClean="0"/>
              <a:t>μεταβολές</a:t>
            </a:r>
            <a:endParaRPr lang="el-GR" dirty="0"/>
          </a:p>
        </p:txBody>
      </p:sp>
    </p:spTree>
    <p:extLst>
      <p:ext uri="{BB962C8B-B14F-4D97-AF65-F5344CB8AC3E}">
        <p14:creationId xmlns:p14="http://schemas.microsoft.com/office/powerpoint/2010/main" val="26495109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0" y="188640"/>
            <a:ext cx="13106400" cy="6096000"/>
            <a:chOff x="48" y="288"/>
            <a:chExt cx="8256" cy="3840"/>
          </a:xfrm>
        </p:grpSpPr>
        <p:sp>
          <p:nvSpPr>
            <p:cNvPr id="4" name="Rectangle 3"/>
            <p:cNvSpPr>
              <a:spLocks noChangeArrowheads="1"/>
            </p:cNvSpPr>
            <p:nvPr/>
          </p:nvSpPr>
          <p:spPr bwMode="auto">
            <a:xfrm>
              <a:off x="753" y="728"/>
              <a:ext cx="5644" cy="0"/>
            </a:xfrm>
            <a:prstGeom prst="rect">
              <a:avLst/>
            </a:prstGeom>
            <a:noFill/>
            <a:ln w="9525">
              <a:noFill/>
              <a:miter lim="800000"/>
              <a:headEnd/>
              <a:tailEnd/>
            </a:ln>
            <a:effectLst/>
          </p:spPr>
          <p:txBody>
            <a:bodyPr>
              <a:spAutoFit/>
            </a:bodyPr>
            <a:lstStyle/>
            <a:p>
              <a:endParaRPr lang="el-GR"/>
            </a:p>
          </p:txBody>
        </p:sp>
        <p:graphicFrame>
          <p:nvGraphicFramePr>
            <p:cNvPr id="5" name="Object 4"/>
            <p:cNvGraphicFramePr>
              <a:graphicFrameLocks noChangeAspect="1"/>
            </p:cNvGraphicFramePr>
            <p:nvPr/>
          </p:nvGraphicFramePr>
          <p:xfrm>
            <a:off x="48" y="1626"/>
            <a:ext cx="1646" cy="2144"/>
          </p:xfrm>
          <a:graphic>
            <a:graphicData uri="http://schemas.openxmlformats.org/presentationml/2006/ole">
              <mc:AlternateContent xmlns:mc="http://schemas.openxmlformats.org/markup-compatibility/2006">
                <mc:Choice xmlns:v="urn:schemas-microsoft-com:vml" Requires="v">
                  <p:oleObj spid="_x0000_s20615" name="Graph" r:id="rId4" imgW="55929600" imgH="37929600" progId="Origin50.Graph">
                    <p:embed/>
                  </p:oleObj>
                </mc:Choice>
                <mc:Fallback>
                  <p:oleObj name="Graph" r:id="rId4" imgW="55929600" imgH="379296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23643" t="32173" r="37099" b="6749"/>
                        <a:stretch>
                          <a:fillRect/>
                        </a:stretch>
                      </p:blipFill>
                      <p:spPr bwMode="auto">
                        <a:xfrm>
                          <a:off x="48" y="1626"/>
                          <a:ext cx="1646" cy="2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753" y="728"/>
              <a:ext cx="5644" cy="0"/>
            </a:xfrm>
            <a:prstGeom prst="rect">
              <a:avLst/>
            </a:prstGeom>
            <a:noFill/>
            <a:ln w="9525">
              <a:noFill/>
              <a:miter lim="800000"/>
              <a:headEnd/>
              <a:tailEnd/>
            </a:ln>
            <a:effectLst/>
          </p:spPr>
          <p:txBody>
            <a:bodyPr>
              <a:spAutoFit/>
            </a:bodyPr>
            <a:lstStyle/>
            <a:p>
              <a:endParaRPr lang="el-GR"/>
            </a:p>
          </p:txBody>
        </p:sp>
        <p:graphicFrame>
          <p:nvGraphicFramePr>
            <p:cNvPr id="7" name="Object 6"/>
            <p:cNvGraphicFramePr>
              <a:graphicFrameLocks noChangeAspect="1"/>
            </p:cNvGraphicFramePr>
            <p:nvPr/>
          </p:nvGraphicFramePr>
          <p:xfrm>
            <a:off x="424" y="288"/>
            <a:ext cx="5267" cy="1311"/>
          </p:xfrm>
          <a:graphic>
            <a:graphicData uri="http://schemas.openxmlformats.org/presentationml/2006/ole">
              <mc:AlternateContent xmlns:mc="http://schemas.openxmlformats.org/markup-compatibility/2006">
                <mc:Choice xmlns:v="urn:schemas-microsoft-com:vml" Requires="v">
                  <p:oleObj spid="_x0000_s20616" r:id="rId6" imgW="55929600" imgH="37929600" progId="Origin50.Graph">
                    <p:embed/>
                  </p:oleObj>
                </mc:Choice>
                <mc:Fallback>
                  <p:oleObj r:id="rId6" imgW="55929600" imgH="379296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1778" t="8990" r="4486" b="66699"/>
                        <a:stretch>
                          <a:fillRect/>
                        </a:stretch>
                      </p:blipFill>
                      <p:spPr bwMode="auto">
                        <a:xfrm>
                          <a:off x="424" y="288"/>
                          <a:ext cx="5267" cy="13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7"/>
            <p:cNvSpPr>
              <a:spLocks noChangeArrowheads="1"/>
            </p:cNvSpPr>
            <p:nvPr/>
          </p:nvSpPr>
          <p:spPr bwMode="auto">
            <a:xfrm>
              <a:off x="659" y="1581"/>
              <a:ext cx="4938" cy="45"/>
            </a:xfrm>
            <a:prstGeom prst="rect">
              <a:avLst/>
            </a:prstGeom>
            <a:solidFill>
              <a:srgbClr val="FFFF99"/>
            </a:solidFill>
            <a:ln w="9525">
              <a:noFill/>
              <a:miter lim="800000"/>
              <a:headEnd/>
              <a:tailEnd/>
            </a:ln>
            <a:effectLst/>
          </p:spPr>
          <p:txBody>
            <a:bodyPr wrap="none" anchor="ctr"/>
            <a:lstStyle/>
            <a:p>
              <a:endParaRPr lang="el-GR"/>
            </a:p>
          </p:txBody>
        </p:sp>
        <p:sp>
          <p:nvSpPr>
            <p:cNvPr id="10" name="Rectangle 8"/>
            <p:cNvSpPr>
              <a:spLocks noChangeArrowheads="1"/>
            </p:cNvSpPr>
            <p:nvPr/>
          </p:nvSpPr>
          <p:spPr bwMode="auto">
            <a:xfrm>
              <a:off x="765" y="736"/>
              <a:ext cx="5643" cy="0"/>
            </a:xfrm>
            <a:prstGeom prst="rect">
              <a:avLst/>
            </a:prstGeom>
            <a:noFill/>
            <a:ln w="9525">
              <a:noFill/>
              <a:miter lim="800000"/>
              <a:headEnd/>
              <a:tailEnd/>
            </a:ln>
            <a:effectLst/>
          </p:spPr>
          <p:txBody>
            <a:bodyPr>
              <a:spAutoFit/>
            </a:bodyPr>
            <a:lstStyle/>
            <a:p>
              <a:endParaRPr lang="el-GR"/>
            </a:p>
          </p:txBody>
        </p:sp>
        <p:graphicFrame>
          <p:nvGraphicFramePr>
            <p:cNvPr id="11" name="Object 9"/>
            <p:cNvGraphicFramePr>
              <a:graphicFrameLocks noChangeAspect="1"/>
            </p:cNvGraphicFramePr>
            <p:nvPr/>
          </p:nvGraphicFramePr>
          <p:xfrm>
            <a:off x="1694" y="1626"/>
            <a:ext cx="1270" cy="2164"/>
          </p:xfrm>
          <a:graphic>
            <a:graphicData uri="http://schemas.openxmlformats.org/presentationml/2006/ole">
              <mc:AlternateContent xmlns:mc="http://schemas.openxmlformats.org/markup-compatibility/2006">
                <mc:Choice xmlns:v="urn:schemas-microsoft-com:vml" Requires="v">
                  <p:oleObj spid="_x0000_s20617" r:id="rId7" imgW="4741469" imgH="3230880" progId="Origin50.Graph">
                    <p:embed/>
                  </p:oleObj>
                </mc:Choice>
                <mc:Fallback>
                  <p:oleObj r:id="rId7" imgW="4741469" imgH="3230880"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33559" t="32314" r="37204" b="7130"/>
                        <a:stretch>
                          <a:fillRect/>
                        </a:stretch>
                      </p:blipFill>
                      <p:spPr bwMode="auto">
                        <a:xfrm>
                          <a:off x="1694" y="1626"/>
                          <a:ext cx="1270" cy="21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0"/>
            <p:cNvSpPr>
              <a:spLocks noChangeArrowheads="1"/>
            </p:cNvSpPr>
            <p:nvPr/>
          </p:nvSpPr>
          <p:spPr bwMode="auto">
            <a:xfrm>
              <a:off x="947" y="745"/>
              <a:ext cx="5643" cy="0"/>
            </a:xfrm>
            <a:prstGeom prst="rect">
              <a:avLst/>
            </a:prstGeom>
            <a:noFill/>
            <a:ln w="9525">
              <a:noFill/>
              <a:miter lim="800000"/>
              <a:headEnd/>
              <a:tailEnd/>
            </a:ln>
            <a:effectLst/>
          </p:spPr>
          <p:txBody>
            <a:bodyPr>
              <a:spAutoFit/>
            </a:bodyPr>
            <a:lstStyle/>
            <a:p>
              <a:endParaRPr lang="el-GR"/>
            </a:p>
          </p:txBody>
        </p:sp>
        <p:graphicFrame>
          <p:nvGraphicFramePr>
            <p:cNvPr id="13" name="Object 11"/>
            <p:cNvGraphicFramePr>
              <a:graphicFrameLocks noChangeAspect="1"/>
            </p:cNvGraphicFramePr>
            <p:nvPr/>
          </p:nvGraphicFramePr>
          <p:xfrm>
            <a:off x="2964" y="1626"/>
            <a:ext cx="1270" cy="2138"/>
          </p:xfrm>
          <a:graphic>
            <a:graphicData uri="http://schemas.openxmlformats.org/presentationml/2006/ole">
              <mc:AlternateContent xmlns:mc="http://schemas.openxmlformats.org/markup-compatibility/2006">
                <mc:Choice xmlns:v="urn:schemas-microsoft-com:vml" Requires="v">
                  <p:oleObj spid="_x0000_s20618" r:id="rId9" imgW="43732800" imgH="37771200" progId="Origin50.Graph">
                    <p:embed/>
                  </p:oleObj>
                </mc:Choice>
                <mc:Fallback>
                  <p:oleObj r:id="rId9" imgW="43732800" imgH="37771200" progId="Origin50.Grap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15225" t="32173" r="47699" b="6776"/>
                        <a:stretch>
                          <a:fillRect/>
                        </a:stretch>
                      </p:blipFill>
                      <p:spPr bwMode="auto">
                        <a:xfrm>
                          <a:off x="2964" y="1626"/>
                          <a:ext cx="1270" cy="2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Box 12"/>
            <p:cNvSpPr txBox="1">
              <a:spLocks noChangeArrowheads="1"/>
            </p:cNvSpPr>
            <p:nvPr/>
          </p:nvSpPr>
          <p:spPr bwMode="auto">
            <a:xfrm>
              <a:off x="941" y="3764"/>
              <a:ext cx="518" cy="173"/>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1200" b="1">
                  <a:latin typeface="Tahoma" pitchFamily="34" charset="0"/>
                </a:rPr>
                <a:t>Οστά</a:t>
              </a:r>
              <a:endParaRPr lang="en-GB" sz="1200" b="1">
                <a:latin typeface="Tahoma" pitchFamily="34" charset="0"/>
              </a:endParaRPr>
            </a:p>
          </p:txBody>
        </p:sp>
        <p:sp>
          <p:nvSpPr>
            <p:cNvPr id="15" name="Text Box 13"/>
            <p:cNvSpPr txBox="1">
              <a:spLocks noChangeArrowheads="1"/>
            </p:cNvSpPr>
            <p:nvPr/>
          </p:nvSpPr>
          <p:spPr bwMode="auto">
            <a:xfrm>
              <a:off x="2070" y="3764"/>
              <a:ext cx="753" cy="173"/>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1200" b="1">
                  <a:latin typeface="Tahoma" pitchFamily="34" charset="0"/>
                </a:rPr>
                <a:t>Οδοντίνες</a:t>
              </a:r>
              <a:endParaRPr lang="en-GB" sz="1200" b="1">
                <a:latin typeface="Tahoma" pitchFamily="34" charset="0"/>
              </a:endParaRPr>
            </a:p>
          </p:txBody>
        </p:sp>
        <p:sp>
          <p:nvSpPr>
            <p:cNvPr id="16" name="Text Box 14"/>
            <p:cNvSpPr txBox="1">
              <a:spLocks noChangeArrowheads="1"/>
            </p:cNvSpPr>
            <p:nvPr/>
          </p:nvSpPr>
          <p:spPr bwMode="auto">
            <a:xfrm>
              <a:off x="3293" y="3764"/>
              <a:ext cx="987" cy="173"/>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1200" b="1">
                  <a:latin typeface="Tahoma" pitchFamily="34" charset="0"/>
                </a:rPr>
                <a:t>Αδαμαντίνες</a:t>
              </a:r>
              <a:endParaRPr lang="en-GB" sz="1200" b="1">
                <a:latin typeface="Tahoma" pitchFamily="34" charset="0"/>
              </a:endParaRPr>
            </a:p>
          </p:txBody>
        </p:sp>
        <p:sp>
          <p:nvSpPr>
            <p:cNvPr id="17" name="Rectangle 15"/>
            <p:cNvSpPr>
              <a:spLocks noChangeArrowheads="1"/>
            </p:cNvSpPr>
            <p:nvPr/>
          </p:nvSpPr>
          <p:spPr bwMode="auto">
            <a:xfrm>
              <a:off x="1976" y="671"/>
              <a:ext cx="423" cy="182"/>
            </a:xfrm>
            <a:prstGeom prst="rect">
              <a:avLst/>
            </a:prstGeom>
            <a:solidFill>
              <a:srgbClr val="FFFF99"/>
            </a:solidFill>
            <a:ln w="9525">
              <a:noFill/>
              <a:miter lim="800000"/>
              <a:headEnd/>
              <a:tailEnd/>
            </a:ln>
            <a:effectLst/>
          </p:spPr>
          <p:txBody>
            <a:bodyPr wrap="none" anchor="ctr"/>
            <a:lstStyle/>
            <a:p>
              <a:endParaRPr lang="el-GR"/>
            </a:p>
          </p:txBody>
        </p:sp>
        <p:sp>
          <p:nvSpPr>
            <p:cNvPr id="18" name="Rectangle 16"/>
            <p:cNvSpPr>
              <a:spLocks noChangeArrowheads="1"/>
            </p:cNvSpPr>
            <p:nvPr/>
          </p:nvSpPr>
          <p:spPr bwMode="auto">
            <a:xfrm>
              <a:off x="665" y="722"/>
              <a:ext cx="5643" cy="0"/>
            </a:xfrm>
            <a:prstGeom prst="rect">
              <a:avLst/>
            </a:prstGeom>
            <a:noFill/>
            <a:ln w="9525">
              <a:noFill/>
              <a:miter lim="800000"/>
              <a:headEnd/>
              <a:tailEnd/>
            </a:ln>
            <a:effectLst/>
          </p:spPr>
          <p:txBody>
            <a:bodyPr>
              <a:spAutoFit/>
            </a:bodyPr>
            <a:lstStyle/>
            <a:p>
              <a:endParaRPr lang="el-GR"/>
            </a:p>
          </p:txBody>
        </p:sp>
        <p:graphicFrame>
          <p:nvGraphicFramePr>
            <p:cNvPr id="19" name="Object 17"/>
            <p:cNvGraphicFramePr>
              <a:graphicFrameLocks noChangeAspect="1"/>
            </p:cNvGraphicFramePr>
            <p:nvPr/>
          </p:nvGraphicFramePr>
          <p:xfrm>
            <a:off x="4186" y="1626"/>
            <a:ext cx="1411" cy="2117"/>
          </p:xfrm>
          <a:graphic>
            <a:graphicData uri="http://schemas.openxmlformats.org/presentationml/2006/ole">
              <mc:AlternateContent xmlns:mc="http://schemas.openxmlformats.org/markup-compatibility/2006">
                <mc:Choice xmlns:v="urn:schemas-microsoft-com:vml" Requires="v">
                  <p:oleObj spid="_x0000_s20619" r:id="rId11" imgW="5103571" imgH="3183331" progId="Origin50.Graph">
                    <p:embed/>
                  </p:oleObj>
                </mc:Choice>
                <mc:Fallback>
                  <p:oleObj r:id="rId11" imgW="5103571" imgH="3183331" progId="Origin50.Grap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l="33859" t="35170" r="37386" b="10291"/>
                        <a:stretch>
                          <a:fillRect/>
                        </a:stretch>
                      </p:blipFill>
                      <p:spPr bwMode="auto">
                        <a:xfrm>
                          <a:off x="4186" y="1626"/>
                          <a:ext cx="1411" cy="21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8"/>
            <p:cNvSpPr>
              <a:spLocks noChangeArrowheads="1"/>
            </p:cNvSpPr>
            <p:nvPr/>
          </p:nvSpPr>
          <p:spPr bwMode="auto">
            <a:xfrm>
              <a:off x="2661" y="2115"/>
              <a:ext cx="5643" cy="0"/>
            </a:xfrm>
            <a:prstGeom prst="rect">
              <a:avLst/>
            </a:prstGeom>
            <a:noFill/>
            <a:ln w="9525">
              <a:noFill/>
              <a:miter lim="800000"/>
              <a:headEnd/>
              <a:tailEnd/>
            </a:ln>
            <a:effectLst/>
          </p:spPr>
          <p:txBody>
            <a:bodyPr>
              <a:spAutoFit/>
            </a:bodyPr>
            <a:lstStyle/>
            <a:p>
              <a:endParaRPr lang="el-GR"/>
            </a:p>
          </p:txBody>
        </p:sp>
        <p:graphicFrame>
          <p:nvGraphicFramePr>
            <p:cNvPr id="21" name="Object 19"/>
            <p:cNvGraphicFramePr>
              <a:graphicFrameLocks noChangeAspect="1"/>
            </p:cNvGraphicFramePr>
            <p:nvPr/>
          </p:nvGraphicFramePr>
          <p:xfrm>
            <a:off x="4280" y="3719"/>
            <a:ext cx="512" cy="295"/>
          </p:xfrm>
          <a:graphic>
            <a:graphicData uri="http://schemas.openxmlformats.org/presentationml/2006/ole">
              <mc:AlternateContent xmlns:mc="http://schemas.openxmlformats.org/markup-compatibility/2006">
                <mc:Choice xmlns:v="urn:schemas-microsoft-com:vml" Requires="v">
                  <p:oleObj spid="_x0000_s20620" r:id="rId13" imgW="5103571" imgH="3183331" progId="Origin50.Graph">
                    <p:embed/>
                  </p:oleObj>
                </mc:Choice>
                <mc:Fallback>
                  <p:oleObj r:id="rId13" imgW="5103571" imgH="3183331" progId="Origin50.Grap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l="25395" t="53256" r="66028" b="38557"/>
                        <a:stretch>
                          <a:fillRect/>
                        </a:stretch>
                      </p:blipFill>
                      <p:spPr bwMode="auto">
                        <a:xfrm>
                          <a:off x="4280" y="3719"/>
                          <a:ext cx="512" cy="2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0"/>
            <p:cNvSpPr>
              <a:spLocks noChangeArrowheads="1"/>
            </p:cNvSpPr>
            <p:nvPr/>
          </p:nvSpPr>
          <p:spPr bwMode="auto">
            <a:xfrm>
              <a:off x="2620" y="2036"/>
              <a:ext cx="5643" cy="0"/>
            </a:xfrm>
            <a:prstGeom prst="rect">
              <a:avLst/>
            </a:prstGeom>
            <a:noFill/>
            <a:ln w="9525">
              <a:noFill/>
              <a:miter lim="800000"/>
              <a:headEnd/>
              <a:tailEnd/>
            </a:ln>
            <a:effectLst/>
          </p:spPr>
          <p:txBody>
            <a:bodyPr>
              <a:spAutoFit/>
            </a:bodyPr>
            <a:lstStyle/>
            <a:p>
              <a:endParaRPr lang="el-GR"/>
            </a:p>
          </p:txBody>
        </p:sp>
        <p:graphicFrame>
          <p:nvGraphicFramePr>
            <p:cNvPr id="23" name="Object 21"/>
            <p:cNvGraphicFramePr>
              <a:graphicFrameLocks noChangeAspect="1"/>
            </p:cNvGraphicFramePr>
            <p:nvPr/>
          </p:nvGraphicFramePr>
          <p:xfrm>
            <a:off x="4892" y="3673"/>
            <a:ext cx="593" cy="455"/>
          </p:xfrm>
          <a:graphic>
            <a:graphicData uri="http://schemas.openxmlformats.org/presentationml/2006/ole">
              <mc:AlternateContent xmlns:mc="http://schemas.openxmlformats.org/markup-compatibility/2006">
                <mc:Choice xmlns:v="urn:schemas-microsoft-com:vml" Requires="v">
                  <p:oleObj spid="_x0000_s20621" r:id="rId14" imgW="5103571" imgH="3183331" progId="Origin50.Graph">
                    <p:embed/>
                  </p:oleObj>
                </mc:Choice>
                <mc:Fallback>
                  <p:oleObj r:id="rId14" imgW="5103571" imgH="3183331" progId="Origin50.Grap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l="23984" t="74741" r="66028" b="12550"/>
                        <a:stretch>
                          <a:fillRect/>
                        </a:stretch>
                      </p:blipFill>
                      <p:spPr bwMode="auto">
                        <a:xfrm>
                          <a:off x="4892" y="3673"/>
                          <a:ext cx="593" cy="4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6" name="TextBox 25"/>
          <p:cNvSpPr txBox="1"/>
          <p:nvPr/>
        </p:nvSpPr>
        <p:spPr>
          <a:xfrm>
            <a:off x="8526215" y="1709248"/>
            <a:ext cx="432048" cy="426535"/>
          </a:xfrm>
          <a:prstGeom prst="rect">
            <a:avLst/>
          </a:prstGeom>
        </p:spPr>
        <p:txBody>
          <a:bodyPr vert="horz" wrap="square" lIns="91440" tIns="45720" rIns="91440" bIns="45720" rtlCol="0" anchor="ctr">
            <a:normAutofit/>
          </a:bodyPr>
          <a:lstStyle/>
          <a:p>
            <a:r>
              <a:rPr lang="en-US" sz="1600" dirty="0" smtClean="0"/>
              <a:t>43</a:t>
            </a:r>
            <a:endParaRPr lang="en-US" sz="1600" dirty="0" smtClean="0"/>
          </a:p>
        </p:txBody>
      </p:sp>
      <p:sp>
        <p:nvSpPr>
          <p:cNvPr id="27" name="TextBox 26"/>
          <p:cNvSpPr txBox="1"/>
          <p:nvPr/>
        </p:nvSpPr>
        <p:spPr>
          <a:xfrm>
            <a:off x="8572093" y="5476854"/>
            <a:ext cx="432048" cy="426535"/>
          </a:xfrm>
          <a:prstGeom prst="rect">
            <a:avLst/>
          </a:prstGeom>
        </p:spPr>
        <p:txBody>
          <a:bodyPr vert="horz" wrap="square" lIns="91440" tIns="45720" rIns="91440" bIns="45720" rtlCol="0" anchor="ctr">
            <a:normAutofit/>
          </a:bodyPr>
          <a:lstStyle/>
          <a:p>
            <a:r>
              <a:rPr lang="en-US" sz="1600" dirty="0" smtClean="0"/>
              <a:t>44</a:t>
            </a:r>
            <a:endParaRPr lang="en-US" sz="1600" dirty="0" smtClean="0"/>
          </a:p>
        </p:txBody>
      </p:sp>
    </p:spTree>
    <p:extLst>
      <p:ext uri="{BB962C8B-B14F-4D97-AF65-F5344CB8AC3E}">
        <p14:creationId xmlns:p14="http://schemas.microsoft.com/office/powerpoint/2010/main" val="40164175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lstStyle/>
          <a:p>
            <a:r>
              <a:rPr lang="el-GR" dirty="0" smtClean="0"/>
              <a:t>Μόνο Τίτλος</a:t>
            </a:r>
            <a:endParaRPr lang="el-GR" dirty="0"/>
          </a:p>
        </p:txBody>
      </p:sp>
      <p:graphicFrame>
        <p:nvGraphicFramePr>
          <p:cNvPr id="3" name="Object 2"/>
          <p:cNvGraphicFramePr>
            <a:graphicFrameLocks noChangeAspect="1"/>
          </p:cNvGraphicFramePr>
          <p:nvPr>
            <p:extLst>
              <p:ext uri="{D42A27DB-BD31-4B8C-83A1-F6EECF244321}">
                <p14:modId xmlns:p14="http://schemas.microsoft.com/office/powerpoint/2010/main" val="2762236575"/>
              </p:ext>
            </p:extLst>
          </p:nvPr>
        </p:nvGraphicFramePr>
        <p:xfrm>
          <a:off x="1547664" y="262673"/>
          <a:ext cx="5843736" cy="5960084"/>
        </p:xfrm>
        <a:graphic>
          <a:graphicData uri="http://schemas.openxmlformats.org/presentationml/2006/ole">
            <mc:AlternateContent xmlns:mc="http://schemas.openxmlformats.org/markup-compatibility/2006">
              <mc:Choice xmlns:v="urn:schemas-microsoft-com:vml" Requires="v">
                <p:oleObj spid="_x0000_s21524" name="Graph" r:id="rId4" imgW="17481600" imgH="21355200" progId="Origin50.Graph">
                  <p:embed/>
                </p:oleObj>
              </mc:Choice>
              <mc:Fallback>
                <p:oleObj name="Graph" r:id="rId4" imgW="17481600" imgH="213552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81528" t="168" b="83884"/>
                      <a:stretch>
                        <a:fillRect/>
                      </a:stretch>
                    </p:blipFill>
                    <p:spPr bwMode="auto">
                      <a:xfrm>
                        <a:off x="1547664" y="262673"/>
                        <a:ext cx="5843736" cy="5960084"/>
                      </a:xfrm>
                      <a:prstGeom prst="rect">
                        <a:avLst/>
                      </a:prstGeom>
                      <a:noFill/>
                      <a:extLst/>
                    </p:spPr>
                  </p:pic>
                </p:oleObj>
              </mc:Fallback>
            </mc:AlternateContent>
          </a:graphicData>
        </a:graphic>
      </p:graphicFrame>
      <p:sp>
        <p:nvSpPr>
          <p:cNvPr id="4" name="Rectangle 3"/>
          <p:cNvSpPr>
            <a:spLocks noChangeArrowheads="1"/>
          </p:cNvSpPr>
          <p:nvPr/>
        </p:nvSpPr>
        <p:spPr bwMode="auto">
          <a:xfrm>
            <a:off x="228600" y="1144588"/>
            <a:ext cx="1895128" cy="1938992"/>
          </a:xfrm>
          <a:prstGeom prst="rect">
            <a:avLst/>
          </a:prstGeom>
          <a:solidFill>
            <a:schemeClr val="bg1"/>
          </a:solidFill>
          <a:ln w="3175">
            <a:solidFill>
              <a:schemeClr val="tx1"/>
            </a:solidFill>
            <a:miter lim="800000"/>
            <a:headEnd/>
            <a:tailEnd/>
          </a:ln>
          <a:effectLst/>
        </p:spPr>
        <p:txBody>
          <a:bodyPr wrap="square">
            <a:spAutoFit/>
          </a:bodyPr>
          <a:lstStyle/>
          <a:p>
            <a:pPr>
              <a:lnSpc>
                <a:spcPct val="100000"/>
              </a:lnSpc>
              <a:spcBef>
                <a:spcPct val="50000"/>
              </a:spcBef>
              <a:buFontTx/>
              <a:buNone/>
            </a:pPr>
            <a:r>
              <a:rPr lang="el-GR" sz="1600" dirty="0">
                <a:ea typeface="Tahoma" panose="020B0604030504040204" pitchFamily="34" charset="0"/>
                <a:cs typeface="Tahoma" panose="020B0604030504040204" pitchFamily="34" charset="0"/>
              </a:rPr>
              <a:t>Η υποκατάσταση του</a:t>
            </a:r>
            <a:r>
              <a:rPr lang="en-US" sz="1600" dirty="0">
                <a:ea typeface="Tahoma" panose="020B0604030504040204" pitchFamily="34" charset="0"/>
                <a:cs typeface="Tahoma" panose="020B0604030504040204" pitchFamily="34" charset="0"/>
              </a:rPr>
              <a:t> OH</a:t>
            </a:r>
            <a:r>
              <a:rPr lang="el-GR" sz="1600" baseline="30000" dirty="0">
                <a:ea typeface="Tahoma" panose="020B0604030504040204" pitchFamily="34" charset="0"/>
                <a:cs typeface="Tahoma" panose="020B0604030504040204" pitchFamily="34" charset="0"/>
              </a:rPr>
              <a:t>-</a:t>
            </a:r>
            <a:r>
              <a:rPr lang="en-US" sz="1600" dirty="0">
                <a:ea typeface="Tahoma" panose="020B0604030504040204" pitchFamily="34" charset="0"/>
                <a:cs typeface="Tahoma" panose="020B0604030504040204" pitchFamily="34" charset="0"/>
              </a:rPr>
              <a:t> </a:t>
            </a:r>
            <a:r>
              <a:rPr lang="el-GR" sz="1600" dirty="0">
                <a:ea typeface="Tahoma" panose="020B0604030504040204" pitchFamily="34" charset="0"/>
                <a:cs typeface="Tahoma" panose="020B0604030504040204" pitchFamily="34" charset="0"/>
              </a:rPr>
              <a:t>από</a:t>
            </a:r>
            <a:r>
              <a:rPr lang="en-US" sz="1600" dirty="0">
                <a:ea typeface="Tahoma" panose="020B0604030504040204" pitchFamily="34" charset="0"/>
                <a:cs typeface="Tahoma" panose="020B0604030504040204" pitchFamily="34" charset="0"/>
              </a:rPr>
              <a:t> F</a:t>
            </a:r>
            <a:r>
              <a:rPr lang="el-GR" sz="1600" baseline="30000" dirty="0">
                <a:ea typeface="Tahoma" panose="020B0604030504040204" pitchFamily="34" charset="0"/>
                <a:cs typeface="Tahoma" panose="020B0604030504040204" pitchFamily="34" charset="0"/>
              </a:rPr>
              <a:t>-</a:t>
            </a:r>
            <a:r>
              <a:rPr lang="el-GR" sz="1600" dirty="0">
                <a:ea typeface="Tahoma" panose="020B0604030504040204" pitchFamily="34" charset="0"/>
                <a:cs typeface="Tahoma" panose="020B0604030504040204" pitchFamily="34" charset="0"/>
              </a:rPr>
              <a:t> και</a:t>
            </a:r>
            <a:r>
              <a:rPr lang="en-US" sz="1600" dirty="0">
                <a:ea typeface="Tahoma" panose="020B0604030504040204" pitchFamily="34" charset="0"/>
                <a:cs typeface="Tahoma" panose="020B0604030504040204" pitchFamily="34" charset="0"/>
              </a:rPr>
              <a:t> </a:t>
            </a:r>
            <a:r>
              <a:rPr lang="el-GR" sz="1600" dirty="0">
                <a:ea typeface="Tahoma" panose="020B0604030504040204" pitchFamily="34" charset="0"/>
                <a:cs typeface="Tahoma" panose="020B0604030504040204" pitchFamily="34" charset="0"/>
              </a:rPr>
              <a:t>του </a:t>
            </a:r>
            <a:r>
              <a:rPr lang="en-US" sz="1600" dirty="0">
                <a:ea typeface="Tahoma" panose="020B0604030504040204" pitchFamily="34" charset="0"/>
                <a:cs typeface="Tahoma" panose="020B0604030504040204" pitchFamily="34" charset="0"/>
              </a:rPr>
              <a:t>PO</a:t>
            </a:r>
            <a:r>
              <a:rPr lang="en-US" sz="1600" baseline="-25000" dirty="0">
                <a:ea typeface="Tahoma" panose="020B0604030504040204" pitchFamily="34" charset="0"/>
                <a:cs typeface="Tahoma" panose="020B0604030504040204" pitchFamily="34" charset="0"/>
              </a:rPr>
              <a:t>4</a:t>
            </a:r>
            <a:r>
              <a:rPr lang="en-US" sz="1600" dirty="0">
                <a:ea typeface="Tahoma" panose="020B0604030504040204" pitchFamily="34" charset="0"/>
                <a:cs typeface="Tahoma" panose="020B0604030504040204" pitchFamily="34" charset="0"/>
              </a:rPr>
              <a:t> </a:t>
            </a:r>
            <a:r>
              <a:rPr lang="el-GR" sz="1600" baseline="30000" dirty="0">
                <a:ea typeface="Tahoma" panose="020B0604030504040204" pitchFamily="34" charset="0"/>
                <a:cs typeface="Tahoma" panose="020B0604030504040204" pitchFamily="34" charset="0"/>
              </a:rPr>
              <a:t>-3</a:t>
            </a:r>
            <a:r>
              <a:rPr lang="en-US" sz="1600" dirty="0">
                <a:ea typeface="Tahoma" panose="020B0604030504040204" pitchFamily="34" charset="0"/>
                <a:cs typeface="Tahoma" panose="020B0604030504040204" pitchFamily="34" charset="0"/>
              </a:rPr>
              <a:t> </a:t>
            </a:r>
            <a:r>
              <a:rPr lang="el-GR" sz="1600" dirty="0">
                <a:ea typeface="Tahoma" panose="020B0604030504040204" pitchFamily="34" charset="0"/>
                <a:cs typeface="Tahoma" panose="020B0604030504040204" pitchFamily="34" charset="0"/>
              </a:rPr>
              <a:t>από</a:t>
            </a:r>
            <a:r>
              <a:rPr lang="en-US" sz="1600" dirty="0">
                <a:ea typeface="Tahoma" panose="020B0604030504040204" pitchFamily="34" charset="0"/>
                <a:cs typeface="Tahoma" panose="020B0604030504040204" pitchFamily="34" charset="0"/>
              </a:rPr>
              <a:t> CO</a:t>
            </a:r>
            <a:r>
              <a:rPr lang="en-US" sz="1600" baseline="-25000" dirty="0">
                <a:ea typeface="Tahoma" panose="020B0604030504040204" pitchFamily="34" charset="0"/>
                <a:cs typeface="Tahoma" panose="020B0604030504040204" pitchFamily="34" charset="0"/>
              </a:rPr>
              <a:t>3 </a:t>
            </a:r>
            <a:r>
              <a:rPr lang="el-GR" sz="1600" baseline="30000" dirty="0">
                <a:ea typeface="Tahoma" panose="020B0604030504040204" pitchFamily="34" charset="0"/>
                <a:cs typeface="Tahoma" panose="020B0604030504040204" pitchFamily="34" charset="0"/>
              </a:rPr>
              <a:t>-2</a:t>
            </a:r>
            <a:endParaRPr lang="en-US" sz="1600" baseline="30000" dirty="0">
              <a:ea typeface="Tahoma" panose="020B0604030504040204" pitchFamily="34" charset="0"/>
              <a:cs typeface="Tahoma" panose="020B0604030504040204" pitchFamily="34" charset="0"/>
            </a:endParaRPr>
          </a:p>
          <a:p>
            <a:pPr>
              <a:lnSpc>
                <a:spcPct val="100000"/>
              </a:lnSpc>
              <a:spcBef>
                <a:spcPct val="50000"/>
              </a:spcBef>
              <a:buFontTx/>
              <a:buNone/>
            </a:pPr>
            <a:r>
              <a:rPr lang="en-US" sz="1600" dirty="0">
                <a:ea typeface="Tahoma" panose="020B0604030504040204" pitchFamily="34" charset="0"/>
                <a:cs typeface="Tahoma" panose="020B0604030504040204" pitchFamily="34" charset="0"/>
              </a:rPr>
              <a:t>(B-</a:t>
            </a:r>
            <a:r>
              <a:rPr lang="el-GR" sz="1600" dirty="0">
                <a:ea typeface="Tahoma" panose="020B0604030504040204" pitchFamily="34" charset="0"/>
                <a:cs typeface="Tahoma" panose="020B0604030504040204" pitchFamily="34" charset="0"/>
              </a:rPr>
              <a:t>ανθρακικά</a:t>
            </a:r>
            <a:r>
              <a:rPr lang="en-US" sz="1600" dirty="0">
                <a:ea typeface="Tahoma" panose="020B0604030504040204" pitchFamily="34" charset="0"/>
                <a:cs typeface="Tahoma" panose="020B0604030504040204" pitchFamily="34" charset="0"/>
              </a:rPr>
              <a:t>) </a:t>
            </a:r>
            <a:r>
              <a:rPr lang="en-US" sz="1600" baseline="-25000" dirty="0">
                <a:ea typeface="Tahoma" panose="020B0604030504040204" pitchFamily="34" charset="0"/>
                <a:cs typeface="Tahoma" panose="020B0604030504040204" pitchFamily="34" charset="0"/>
              </a:rPr>
              <a:t> </a:t>
            </a:r>
            <a:r>
              <a:rPr lang="el-GR" sz="1600" dirty="0">
                <a:ea typeface="Tahoma" panose="020B0604030504040204" pitchFamily="34" charset="0"/>
                <a:cs typeface="Tahoma" panose="020B0604030504040204" pitchFamily="34" charset="0"/>
              </a:rPr>
              <a:t>επιφέρει μείωση του όγκου της κυψελίδας</a:t>
            </a:r>
            <a:endParaRPr lang="en-GB" sz="1600" dirty="0">
              <a:ea typeface="Tahoma" panose="020B0604030504040204" pitchFamily="34" charset="0"/>
              <a:cs typeface="Tahoma" panose="020B0604030504040204" pitchFamily="34" charset="0"/>
            </a:endParaRPr>
          </a:p>
        </p:txBody>
      </p:sp>
      <p:sp>
        <p:nvSpPr>
          <p:cNvPr id="5" name="Text Box 4"/>
          <p:cNvSpPr txBox="1">
            <a:spLocks noChangeArrowheads="1"/>
          </p:cNvSpPr>
          <p:nvPr/>
        </p:nvSpPr>
        <p:spPr bwMode="auto">
          <a:xfrm>
            <a:off x="7236296" y="1143000"/>
            <a:ext cx="1679104" cy="1938992"/>
          </a:xfrm>
          <a:prstGeom prst="rect">
            <a:avLst/>
          </a:prstGeom>
          <a:solidFill>
            <a:schemeClr val="bg1"/>
          </a:solidFill>
          <a:ln w="3175">
            <a:solidFill>
              <a:schemeClr val="tx1"/>
            </a:solidFill>
            <a:miter lim="800000"/>
            <a:headEnd/>
            <a:tailEnd/>
          </a:ln>
          <a:effectLst/>
        </p:spPr>
        <p:txBody>
          <a:bodyPr wrap="square">
            <a:spAutoFit/>
          </a:bodyPr>
          <a:lstStyle/>
          <a:p>
            <a:pPr>
              <a:lnSpc>
                <a:spcPct val="100000"/>
              </a:lnSpc>
              <a:spcBef>
                <a:spcPct val="0"/>
              </a:spcBef>
              <a:buFontTx/>
              <a:buNone/>
            </a:pPr>
            <a:r>
              <a:rPr lang="el-GR" sz="1600" dirty="0"/>
              <a:t>Η υποκατάσταση του</a:t>
            </a:r>
            <a:r>
              <a:rPr lang="en-US" sz="1600" dirty="0"/>
              <a:t> OH</a:t>
            </a:r>
            <a:r>
              <a:rPr lang="el-GR" sz="1600" baseline="30000" dirty="0"/>
              <a:t>-</a:t>
            </a:r>
            <a:r>
              <a:rPr lang="en-US" sz="1600" dirty="0"/>
              <a:t> </a:t>
            </a:r>
            <a:r>
              <a:rPr lang="el-GR" sz="1600" dirty="0"/>
              <a:t>από</a:t>
            </a:r>
            <a:r>
              <a:rPr lang="en-US" sz="1600" dirty="0"/>
              <a:t> Cl</a:t>
            </a:r>
            <a:r>
              <a:rPr lang="el-GR" sz="1600" dirty="0"/>
              <a:t> ή/και</a:t>
            </a:r>
            <a:r>
              <a:rPr lang="en-US" sz="1600" dirty="0"/>
              <a:t> CO</a:t>
            </a:r>
            <a:r>
              <a:rPr lang="en-US" sz="1600" baseline="-25000" dirty="0"/>
              <a:t>3 </a:t>
            </a:r>
            <a:r>
              <a:rPr lang="el-GR" sz="1600" baseline="30000" dirty="0"/>
              <a:t>-2</a:t>
            </a:r>
            <a:endParaRPr lang="en-US" sz="1600" baseline="30000" dirty="0"/>
          </a:p>
          <a:p>
            <a:pPr>
              <a:lnSpc>
                <a:spcPct val="100000"/>
              </a:lnSpc>
              <a:spcBef>
                <a:spcPct val="50000"/>
              </a:spcBef>
              <a:buFontTx/>
              <a:buNone/>
            </a:pPr>
            <a:r>
              <a:rPr lang="en-US" sz="1600" dirty="0"/>
              <a:t>(</a:t>
            </a:r>
            <a:r>
              <a:rPr lang="el-GR" sz="1600" dirty="0"/>
              <a:t>Α</a:t>
            </a:r>
            <a:r>
              <a:rPr lang="en-US" sz="1600" dirty="0"/>
              <a:t>-</a:t>
            </a:r>
            <a:r>
              <a:rPr lang="el-GR" sz="1600" dirty="0"/>
              <a:t>ανθρακικά</a:t>
            </a:r>
            <a:r>
              <a:rPr lang="en-US" sz="1600" dirty="0"/>
              <a:t>)</a:t>
            </a:r>
            <a:r>
              <a:rPr lang="en-US" sz="1600" baseline="-25000" dirty="0"/>
              <a:t> </a:t>
            </a:r>
            <a:r>
              <a:rPr lang="el-GR" sz="1600" dirty="0"/>
              <a:t>επιφέρει αύξηση του όγκου της κυψελίδας</a:t>
            </a:r>
            <a:endParaRPr lang="en-GB" sz="1600" dirty="0"/>
          </a:p>
        </p:txBody>
      </p:sp>
      <p:sp>
        <p:nvSpPr>
          <p:cNvPr id="6" name="TextBox 5"/>
          <p:cNvSpPr txBox="1"/>
          <p:nvPr/>
        </p:nvSpPr>
        <p:spPr>
          <a:xfrm>
            <a:off x="6959352" y="5661248"/>
            <a:ext cx="432048" cy="426535"/>
          </a:xfrm>
          <a:prstGeom prst="rect">
            <a:avLst/>
          </a:prstGeom>
        </p:spPr>
        <p:txBody>
          <a:bodyPr vert="horz" wrap="square" lIns="91440" tIns="45720" rIns="91440" bIns="45720" rtlCol="0" anchor="ctr">
            <a:normAutofit/>
          </a:bodyPr>
          <a:lstStyle/>
          <a:p>
            <a:r>
              <a:rPr lang="en-US" sz="1600" dirty="0" smtClean="0"/>
              <a:t>45</a:t>
            </a:r>
            <a:endParaRPr lang="en-US" sz="1600" dirty="0" smtClean="0"/>
          </a:p>
        </p:txBody>
      </p:sp>
    </p:spTree>
    <p:extLst>
      <p:ext uri="{BB962C8B-B14F-4D97-AF65-F5344CB8AC3E}">
        <p14:creationId xmlns:p14="http://schemas.microsoft.com/office/powerpoint/2010/main" val="15497808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Η Διαγένεση</a:t>
            </a:r>
            <a:r>
              <a:rPr lang="en-US" dirty="0"/>
              <a:t> </a:t>
            </a:r>
            <a:r>
              <a:rPr lang="el-GR" dirty="0"/>
              <a:t>στην απολίθωση</a:t>
            </a:r>
            <a:r>
              <a:rPr lang="en-US" dirty="0"/>
              <a:t> </a:t>
            </a:r>
            <a:r>
              <a:rPr lang="en-US" dirty="0" smtClean="0"/>
              <a:t>(2/3)</a:t>
            </a:r>
            <a:endParaRPr lang="el-GR" dirty="0"/>
          </a:p>
        </p:txBody>
      </p:sp>
      <p:sp>
        <p:nvSpPr>
          <p:cNvPr id="5" name="Θέση περιεχομένου 4"/>
          <p:cNvSpPr>
            <a:spLocks noGrp="1"/>
          </p:cNvSpPr>
          <p:nvPr>
            <p:ph idx="1"/>
          </p:nvPr>
        </p:nvSpPr>
        <p:spPr/>
        <p:txBody>
          <a:bodyPr>
            <a:noAutofit/>
          </a:bodyPr>
          <a:lstStyle/>
          <a:p>
            <a:r>
              <a:rPr lang="el-GR" sz="2400" dirty="0"/>
              <a:t>Αναφέρονται διάφορα είδη απολίθωσης (Κύρια απολίθωση, Ενανθράκωση-εξανθράκωση, Διατήρηση, μουμιοποίηση, κλπ). Τα περισσότερα είδη απολιθωμάτων εμπίπτουν σε κάποιο από αυτά. Όχι όμως όλα. Επανα-ορισμός της </a:t>
            </a:r>
            <a:r>
              <a:rPr lang="el-GR" sz="2400" b="1" dirty="0"/>
              <a:t>κύριας απολίθωσης</a:t>
            </a:r>
            <a:r>
              <a:rPr lang="el-GR" sz="2400" dirty="0"/>
              <a:t>, ως διαγενετική διεργασία που διαφοροποιείται ανάλογα με σύσταση και δομή απολιθωμάτων, προκειμένου να περιγραφεί και η </a:t>
            </a:r>
            <a:r>
              <a:rPr lang="el-GR" sz="2400" b="1" dirty="0"/>
              <a:t>διαγένεση οστών-οδόντων </a:t>
            </a:r>
            <a:r>
              <a:rPr lang="el-GR" sz="2400" dirty="0"/>
              <a:t>(μύθος της «μόριο προς μόριο» αντικατάστασης από περιβάλλον υλικό)</a:t>
            </a:r>
          </a:p>
          <a:p>
            <a:endParaRPr lang="el-GR" sz="2400" dirty="0"/>
          </a:p>
        </p:txBody>
      </p:sp>
    </p:spTree>
    <p:extLst>
      <p:ext uri="{BB962C8B-B14F-4D97-AF65-F5344CB8AC3E}">
        <p14:creationId xmlns:p14="http://schemas.microsoft.com/office/powerpoint/2010/main" val="17196110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76808" y="5480428"/>
            <a:ext cx="8443664" cy="707886"/>
          </a:xfrm>
          <a:prstGeom prst="rect">
            <a:avLst/>
          </a:prstGeom>
          <a:noFill/>
          <a:ln w="6350">
            <a:solidFill>
              <a:schemeClr val="tx1"/>
            </a:solidFill>
            <a:miter lim="800000"/>
            <a:headEnd/>
            <a:tailEnd/>
          </a:ln>
          <a:effectLst/>
        </p:spPr>
        <p:txBody>
          <a:bodyPr wrap="square">
            <a:spAutoFit/>
          </a:bodyPr>
          <a:lstStyle/>
          <a:p>
            <a:pPr>
              <a:lnSpc>
                <a:spcPct val="100000"/>
              </a:lnSpc>
              <a:spcBef>
                <a:spcPct val="0"/>
              </a:spcBef>
              <a:buFontTx/>
              <a:buNone/>
            </a:pPr>
            <a:r>
              <a:rPr lang="el-GR" sz="2000" dirty="0"/>
              <a:t>Το</a:t>
            </a:r>
            <a:r>
              <a:rPr lang="en-US" sz="2000" dirty="0"/>
              <a:t> F </a:t>
            </a:r>
            <a:r>
              <a:rPr lang="el-GR" sz="2000" dirty="0"/>
              <a:t>στα δείγματα συσχετίζεται ικανοποιητικά με τον όγκο της κυψελίδας </a:t>
            </a:r>
            <a:r>
              <a:rPr lang="el-GR" sz="2000" dirty="0" smtClean="0"/>
              <a:t>δηλ</a:t>
            </a:r>
            <a:r>
              <a:rPr lang="el-GR" sz="2000" dirty="0"/>
              <a:t>. όσο αυξάνει το </a:t>
            </a:r>
            <a:r>
              <a:rPr lang="en-US" sz="2000" dirty="0"/>
              <a:t>F</a:t>
            </a:r>
            <a:r>
              <a:rPr lang="el-GR" sz="2000" dirty="0"/>
              <a:t> στη δομή του </a:t>
            </a:r>
            <a:r>
              <a:rPr lang="en-US" sz="2000" dirty="0" err="1"/>
              <a:t>Ap</a:t>
            </a:r>
            <a:r>
              <a:rPr lang="el-GR" sz="2000" dirty="0"/>
              <a:t>, τόσο μικραίνει ο όγκος της κυψελίδας</a:t>
            </a:r>
            <a:r>
              <a:rPr lang="en-US" sz="2000" dirty="0"/>
              <a:t>. </a:t>
            </a:r>
            <a:endParaRPr lang="en-GB" sz="2000" dirty="0"/>
          </a:p>
        </p:txBody>
      </p:sp>
      <p:graphicFrame>
        <p:nvGraphicFramePr>
          <p:cNvPr id="4" name="Object 6"/>
          <p:cNvGraphicFramePr>
            <a:graphicFrameLocks noChangeAspect="1"/>
          </p:cNvGraphicFramePr>
          <p:nvPr>
            <p:extLst>
              <p:ext uri="{D42A27DB-BD31-4B8C-83A1-F6EECF244321}">
                <p14:modId xmlns:p14="http://schemas.microsoft.com/office/powerpoint/2010/main" val="1867337816"/>
              </p:ext>
            </p:extLst>
          </p:nvPr>
        </p:nvGraphicFramePr>
        <p:xfrm>
          <a:off x="1475656" y="244753"/>
          <a:ext cx="5976664" cy="5265750"/>
        </p:xfrm>
        <a:graphic>
          <a:graphicData uri="http://schemas.openxmlformats.org/presentationml/2006/ole">
            <mc:AlternateContent xmlns:mc="http://schemas.openxmlformats.org/markup-compatibility/2006">
              <mc:Choice xmlns:v="urn:schemas-microsoft-com:vml" Requires="v">
                <p:oleObj spid="_x0000_s22548" name="Graph" r:id="rId4" imgW="3507840" imgH="3168000" progId="Origin50.Graph">
                  <p:embed/>
                </p:oleObj>
              </mc:Choice>
              <mc:Fallback>
                <p:oleObj name="Graph" r:id="rId4" imgW="3507840" imgH="31680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2361" t="6932" r="5234" b="2614"/>
                      <a:stretch>
                        <a:fillRect/>
                      </a:stretch>
                    </p:blipFill>
                    <p:spPr bwMode="auto">
                      <a:xfrm>
                        <a:off x="1475656" y="244753"/>
                        <a:ext cx="5976664" cy="5265750"/>
                      </a:xfrm>
                      <a:prstGeom prst="rect">
                        <a:avLst/>
                      </a:prstGeom>
                      <a:noFill/>
                    </p:spPr>
                  </p:pic>
                </p:oleObj>
              </mc:Fallback>
            </mc:AlternateContent>
          </a:graphicData>
        </a:graphic>
      </p:graphicFrame>
      <p:sp>
        <p:nvSpPr>
          <p:cNvPr id="6" name="TextBox 5"/>
          <p:cNvSpPr txBox="1"/>
          <p:nvPr/>
        </p:nvSpPr>
        <p:spPr>
          <a:xfrm>
            <a:off x="7433884" y="4509120"/>
            <a:ext cx="432048" cy="426535"/>
          </a:xfrm>
          <a:prstGeom prst="rect">
            <a:avLst/>
          </a:prstGeom>
        </p:spPr>
        <p:txBody>
          <a:bodyPr vert="horz" wrap="square" lIns="91440" tIns="45720" rIns="91440" bIns="45720" rtlCol="0" anchor="ctr">
            <a:normAutofit/>
          </a:bodyPr>
          <a:lstStyle/>
          <a:p>
            <a:r>
              <a:rPr lang="en-US" sz="1600" dirty="0" smtClean="0"/>
              <a:t>46</a:t>
            </a:r>
            <a:endParaRPr lang="en-US" sz="1600" dirty="0" smtClean="0"/>
          </a:p>
        </p:txBody>
      </p:sp>
    </p:spTree>
    <p:extLst>
      <p:ext uri="{BB962C8B-B14F-4D97-AF65-F5344CB8AC3E}">
        <p14:creationId xmlns:p14="http://schemas.microsoft.com/office/powerpoint/2010/main" val="22906613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589483447"/>
              </p:ext>
            </p:extLst>
          </p:nvPr>
        </p:nvGraphicFramePr>
        <p:xfrm>
          <a:off x="-33010" y="287940"/>
          <a:ext cx="4953000" cy="4208462"/>
        </p:xfrm>
        <a:graphic>
          <a:graphicData uri="http://schemas.openxmlformats.org/presentationml/2006/ole">
            <mc:AlternateContent xmlns:mc="http://schemas.openxmlformats.org/markup-compatibility/2006">
              <mc:Choice xmlns:v="urn:schemas-microsoft-com:vml" Requires="v">
                <p:oleObj spid="_x0000_s23588" name="Graph" r:id="rId4" imgW="3376800" imgH="2867040" progId="Origin50.Graph">
                  <p:embed/>
                </p:oleObj>
              </mc:Choice>
              <mc:Fallback>
                <p:oleObj name="Graph" r:id="rId4" imgW="3376800" imgH="286704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10" y="287940"/>
                        <a:ext cx="4953000" cy="420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727333590"/>
              </p:ext>
            </p:extLst>
          </p:nvPr>
        </p:nvGraphicFramePr>
        <p:xfrm>
          <a:off x="4310390" y="287940"/>
          <a:ext cx="4953000" cy="4208462"/>
        </p:xfrm>
        <a:graphic>
          <a:graphicData uri="http://schemas.openxmlformats.org/presentationml/2006/ole">
            <mc:AlternateContent xmlns:mc="http://schemas.openxmlformats.org/markup-compatibility/2006">
              <mc:Choice xmlns:v="urn:schemas-microsoft-com:vml" Requires="v">
                <p:oleObj spid="_x0000_s23589" name="Graph" r:id="rId6" imgW="3376800" imgH="2867040" progId="Origin50.Graph">
                  <p:embed/>
                </p:oleObj>
              </mc:Choice>
              <mc:Fallback>
                <p:oleObj name="Graph" r:id="rId6" imgW="3376800" imgH="286704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0390" y="287940"/>
                        <a:ext cx="4953000" cy="420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4"/>
          <p:cNvSpPr txBox="1">
            <a:spLocks noChangeArrowheads="1"/>
          </p:cNvSpPr>
          <p:nvPr/>
        </p:nvSpPr>
        <p:spPr bwMode="auto">
          <a:xfrm>
            <a:off x="424190" y="4420202"/>
            <a:ext cx="8382000" cy="1474788"/>
          </a:xfrm>
          <a:prstGeom prst="rect">
            <a:avLst/>
          </a:prstGeom>
          <a:noFill/>
          <a:ln w="9525">
            <a:solidFill>
              <a:schemeClr val="tx1"/>
            </a:solidFill>
            <a:miter lim="800000"/>
            <a:headEnd/>
            <a:tailEnd/>
          </a:ln>
          <a:effectLst/>
        </p:spPr>
        <p:txBody>
          <a:bodyPr>
            <a:spAutoFit/>
          </a:bodyPr>
          <a:lstStyle/>
          <a:p>
            <a:pPr>
              <a:lnSpc>
                <a:spcPct val="100000"/>
              </a:lnSpc>
              <a:spcBef>
                <a:spcPct val="0"/>
              </a:spcBef>
              <a:buFontTx/>
              <a:buNone/>
            </a:pPr>
            <a:r>
              <a:rPr lang="el-GR" sz="1800" dirty="0"/>
              <a:t>Φάσματα δείγματος οστού με </a:t>
            </a:r>
            <a:r>
              <a:rPr lang="en-US" sz="1800" dirty="0"/>
              <a:t> ATR (</a:t>
            </a:r>
            <a:r>
              <a:rPr lang="el-GR" sz="1800" dirty="0"/>
              <a:t>αριστερά</a:t>
            </a:r>
            <a:r>
              <a:rPr lang="en-US" sz="1800" dirty="0"/>
              <a:t>) </a:t>
            </a:r>
            <a:r>
              <a:rPr lang="el-GR" sz="1800" dirty="0"/>
              <a:t>και</a:t>
            </a:r>
            <a:r>
              <a:rPr lang="en-US" sz="1800" dirty="0"/>
              <a:t> NIR (</a:t>
            </a:r>
            <a:r>
              <a:rPr lang="el-GR" sz="1800" dirty="0"/>
              <a:t>δεξιά</a:t>
            </a:r>
            <a:r>
              <a:rPr lang="en-US" sz="1800" dirty="0"/>
              <a:t>): </a:t>
            </a:r>
            <a:r>
              <a:rPr lang="el-GR" sz="1800" dirty="0"/>
              <a:t>συμπληρωματικές δομικές πληροφορίες</a:t>
            </a:r>
            <a:r>
              <a:rPr lang="en-US" sz="1800" dirty="0"/>
              <a:t>.</a:t>
            </a:r>
          </a:p>
          <a:p>
            <a:pPr>
              <a:lnSpc>
                <a:spcPct val="100000"/>
              </a:lnSpc>
              <a:spcBef>
                <a:spcPct val="0"/>
              </a:spcBef>
              <a:buFontTx/>
              <a:buNone/>
            </a:pPr>
            <a:r>
              <a:rPr lang="el-GR" sz="1800" dirty="0"/>
              <a:t>Ανάλυση 2ης παραγώγου για ενίσχυση της διακριτικής ικανότητας</a:t>
            </a:r>
            <a:r>
              <a:rPr lang="en-US" sz="1800" dirty="0"/>
              <a:t> &amp; </a:t>
            </a:r>
            <a:r>
              <a:rPr lang="el-GR" sz="1800" dirty="0"/>
              <a:t>απάλειψη</a:t>
            </a:r>
            <a:r>
              <a:rPr lang="en-US" sz="1800" dirty="0"/>
              <a:t> </a:t>
            </a:r>
            <a:r>
              <a:rPr lang="el-GR" sz="1800" dirty="0"/>
              <a:t>των</a:t>
            </a:r>
            <a:r>
              <a:rPr lang="en-US" sz="1800" dirty="0"/>
              <a:t> </a:t>
            </a:r>
            <a:r>
              <a:rPr lang="el-GR" sz="1800" dirty="0"/>
              <a:t>φαρδιών κορυφών</a:t>
            </a:r>
            <a:r>
              <a:rPr lang="en-US" sz="1800" dirty="0"/>
              <a:t> (</a:t>
            </a:r>
            <a:r>
              <a:rPr lang="el-GR" sz="1800" dirty="0">
                <a:solidFill>
                  <a:srgbClr val="C00000"/>
                </a:solidFill>
              </a:rPr>
              <a:t>φάσματα με κόκκινο</a:t>
            </a:r>
            <a:r>
              <a:rPr lang="en-US" sz="1800" dirty="0"/>
              <a:t>) </a:t>
            </a:r>
            <a:r>
              <a:rPr lang="el-GR" sz="1800" dirty="0"/>
              <a:t>και τυπικό φάσμα</a:t>
            </a:r>
            <a:r>
              <a:rPr lang="en-US" sz="1800" dirty="0"/>
              <a:t> </a:t>
            </a:r>
            <a:r>
              <a:rPr lang="el-GR" sz="1800" dirty="0"/>
              <a:t>απορρόφησης</a:t>
            </a:r>
            <a:r>
              <a:rPr lang="en-US" sz="1800" dirty="0"/>
              <a:t> (</a:t>
            </a:r>
            <a:r>
              <a:rPr lang="el-GR" sz="1800" dirty="0">
                <a:solidFill>
                  <a:schemeClr val="tx2"/>
                </a:solidFill>
              </a:rPr>
              <a:t>φάσματα με </a:t>
            </a:r>
            <a:r>
              <a:rPr lang="el-GR" sz="1800" dirty="0" smtClean="0">
                <a:solidFill>
                  <a:schemeClr val="tx2"/>
                </a:solidFill>
              </a:rPr>
              <a:t>μπλε</a:t>
            </a:r>
            <a:r>
              <a:rPr lang="en-US" sz="1800" dirty="0" smtClean="0"/>
              <a:t>).</a:t>
            </a:r>
            <a:endParaRPr lang="en-GB" sz="1800" dirty="0"/>
          </a:p>
        </p:txBody>
      </p:sp>
      <p:sp>
        <p:nvSpPr>
          <p:cNvPr id="6" name="Text Box 5"/>
          <p:cNvSpPr txBox="1">
            <a:spLocks noChangeArrowheads="1"/>
          </p:cNvSpPr>
          <p:nvPr/>
        </p:nvSpPr>
        <p:spPr bwMode="auto">
          <a:xfrm>
            <a:off x="7967990" y="1372202"/>
            <a:ext cx="1219200" cy="800219"/>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1000" dirty="0"/>
              <a:t>ν</a:t>
            </a:r>
            <a:r>
              <a:rPr lang="el-GR" sz="1000" baseline="-25000" dirty="0"/>
              <a:t>02  </a:t>
            </a:r>
            <a:r>
              <a:rPr lang="el-GR" sz="1000" dirty="0"/>
              <a:t>(Η</a:t>
            </a:r>
            <a:r>
              <a:rPr lang="el-GR" sz="1000" baseline="-25000" dirty="0"/>
              <a:t>2</a:t>
            </a:r>
            <a:r>
              <a:rPr lang="el-GR" sz="1000" dirty="0"/>
              <a:t>Ο/ΟΗ)</a:t>
            </a:r>
            <a:endParaRPr lang="en-GB" sz="1000" baseline="-25000" dirty="0"/>
          </a:p>
          <a:p>
            <a:pPr>
              <a:lnSpc>
                <a:spcPct val="100000"/>
              </a:lnSpc>
              <a:spcBef>
                <a:spcPct val="50000"/>
              </a:spcBef>
              <a:buFontTx/>
              <a:buNone/>
            </a:pPr>
            <a:endParaRPr lang="en-GB" sz="2400" dirty="0"/>
          </a:p>
        </p:txBody>
      </p:sp>
      <p:sp>
        <p:nvSpPr>
          <p:cNvPr id="7" name="Text Box 6"/>
          <p:cNvSpPr txBox="1">
            <a:spLocks noChangeArrowheads="1"/>
          </p:cNvSpPr>
          <p:nvPr/>
        </p:nvSpPr>
        <p:spPr bwMode="auto">
          <a:xfrm>
            <a:off x="6748790" y="1905602"/>
            <a:ext cx="685800" cy="800219"/>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1000"/>
              <a:t>ν</a:t>
            </a:r>
            <a:r>
              <a:rPr lang="el-GR" sz="1000" baseline="-25000"/>
              <a:t>02</a:t>
            </a:r>
            <a:r>
              <a:rPr lang="el-GR" sz="1000"/>
              <a:t> (</a:t>
            </a:r>
            <a:r>
              <a:rPr lang="en-US" sz="1000"/>
              <a:t>CH)</a:t>
            </a:r>
            <a:endParaRPr lang="en-GB" sz="1000"/>
          </a:p>
          <a:p>
            <a:pPr>
              <a:lnSpc>
                <a:spcPct val="100000"/>
              </a:lnSpc>
              <a:spcBef>
                <a:spcPct val="50000"/>
              </a:spcBef>
              <a:buFontTx/>
              <a:buNone/>
            </a:pPr>
            <a:endParaRPr lang="en-GB" sz="2400"/>
          </a:p>
        </p:txBody>
      </p:sp>
      <p:sp>
        <p:nvSpPr>
          <p:cNvPr id="9" name="Text Box 7"/>
          <p:cNvSpPr txBox="1">
            <a:spLocks noChangeArrowheads="1"/>
          </p:cNvSpPr>
          <p:nvPr/>
        </p:nvSpPr>
        <p:spPr bwMode="auto">
          <a:xfrm>
            <a:off x="5605790" y="686402"/>
            <a:ext cx="914400" cy="244475"/>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1000"/>
              <a:t>ν</a:t>
            </a:r>
            <a:r>
              <a:rPr lang="el-GR" sz="1000" baseline="-25000"/>
              <a:t>01</a:t>
            </a:r>
            <a:r>
              <a:rPr lang="el-GR" sz="1000"/>
              <a:t>+δ Η</a:t>
            </a:r>
            <a:r>
              <a:rPr lang="el-GR" sz="1000" baseline="-25000"/>
              <a:t>2</a:t>
            </a:r>
            <a:r>
              <a:rPr lang="el-GR" sz="1000"/>
              <a:t>Ο</a:t>
            </a:r>
            <a:endParaRPr lang="en-GB" sz="1000"/>
          </a:p>
        </p:txBody>
      </p:sp>
      <p:sp>
        <p:nvSpPr>
          <p:cNvPr id="10" name="Text Box 8"/>
          <p:cNvSpPr txBox="1">
            <a:spLocks noChangeArrowheads="1"/>
          </p:cNvSpPr>
          <p:nvPr/>
        </p:nvSpPr>
        <p:spPr bwMode="auto">
          <a:xfrm>
            <a:off x="4980315" y="1753202"/>
            <a:ext cx="740908" cy="615553"/>
          </a:xfrm>
          <a:prstGeom prst="rect">
            <a:avLst/>
          </a:prstGeom>
          <a:noFill/>
          <a:ln w="9525">
            <a:noFill/>
            <a:miter lim="800000"/>
            <a:headEnd/>
            <a:tailEnd/>
          </a:ln>
          <a:effectLst/>
        </p:spPr>
        <p:txBody>
          <a:bodyPr wrap="none">
            <a:spAutoFit/>
          </a:bodyPr>
          <a:lstStyle/>
          <a:p>
            <a:pPr>
              <a:lnSpc>
                <a:spcPct val="100000"/>
              </a:lnSpc>
              <a:spcBef>
                <a:spcPct val="50000"/>
              </a:spcBef>
              <a:buFontTx/>
              <a:buNone/>
            </a:pPr>
            <a:r>
              <a:rPr lang="el-GR" sz="1000"/>
              <a:t>ν+δ ΟΗ (Κ)</a:t>
            </a:r>
            <a:endParaRPr lang="en-GB" sz="1000"/>
          </a:p>
          <a:p>
            <a:pPr>
              <a:lnSpc>
                <a:spcPct val="100000"/>
              </a:lnSpc>
              <a:spcBef>
                <a:spcPct val="0"/>
              </a:spcBef>
              <a:buFontTx/>
              <a:buNone/>
            </a:pPr>
            <a:endParaRPr lang="en-GB" sz="2400"/>
          </a:p>
        </p:txBody>
      </p:sp>
      <p:sp>
        <p:nvSpPr>
          <p:cNvPr id="11" name="Text Box 9"/>
          <p:cNvSpPr txBox="1">
            <a:spLocks noChangeArrowheads="1"/>
          </p:cNvSpPr>
          <p:nvPr/>
        </p:nvSpPr>
        <p:spPr bwMode="auto">
          <a:xfrm>
            <a:off x="576590" y="610202"/>
            <a:ext cx="990600" cy="800219"/>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1000"/>
              <a:t>ν</a:t>
            </a:r>
            <a:r>
              <a:rPr lang="el-GR" sz="1000" baseline="-25000"/>
              <a:t>4</a:t>
            </a:r>
            <a:r>
              <a:rPr lang="el-GR" sz="1000"/>
              <a:t> ΡΟ</a:t>
            </a:r>
            <a:r>
              <a:rPr lang="el-GR" sz="1000" baseline="-25000"/>
              <a:t>4</a:t>
            </a:r>
            <a:r>
              <a:rPr lang="el-GR" sz="1000" baseline="30000"/>
              <a:t>-3</a:t>
            </a:r>
            <a:endParaRPr lang="en-GB" sz="1000" baseline="30000"/>
          </a:p>
          <a:p>
            <a:pPr>
              <a:lnSpc>
                <a:spcPct val="100000"/>
              </a:lnSpc>
              <a:spcBef>
                <a:spcPct val="50000"/>
              </a:spcBef>
              <a:buFontTx/>
              <a:buNone/>
            </a:pPr>
            <a:endParaRPr lang="en-GB" sz="2400"/>
          </a:p>
        </p:txBody>
      </p:sp>
      <p:sp>
        <p:nvSpPr>
          <p:cNvPr id="12" name="Text Box 10"/>
          <p:cNvSpPr txBox="1">
            <a:spLocks noChangeArrowheads="1"/>
          </p:cNvSpPr>
          <p:nvPr/>
        </p:nvSpPr>
        <p:spPr bwMode="auto">
          <a:xfrm>
            <a:off x="2252990" y="838802"/>
            <a:ext cx="762000" cy="800219"/>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1000" dirty="0"/>
              <a:t>ν</a:t>
            </a:r>
            <a:r>
              <a:rPr lang="el-GR" sz="1000" baseline="-25000" dirty="0"/>
              <a:t>2</a:t>
            </a:r>
            <a:r>
              <a:rPr lang="el-GR" sz="1000" dirty="0"/>
              <a:t> </a:t>
            </a:r>
            <a:r>
              <a:rPr lang="en-US" sz="1000" dirty="0"/>
              <a:t>CO</a:t>
            </a:r>
            <a:r>
              <a:rPr lang="en-US" sz="1000" baseline="-25000" dirty="0"/>
              <a:t>3</a:t>
            </a:r>
            <a:r>
              <a:rPr lang="en-US" sz="1000" baseline="30000" dirty="0"/>
              <a:t>-2</a:t>
            </a:r>
            <a:endParaRPr lang="en-GB" sz="1000" baseline="30000" dirty="0"/>
          </a:p>
          <a:p>
            <a:pPr>
              <a:lnSpc>
                <a:spcPct val="100000"/>
              </a:lnSpc>
              <a:spcBef>
                <a:spcPct val="50000"/>
              </a:spcBef>
              <a:buFontTx/>
              <a:buNone/>
            </a:pPr>
            <a:endParaRPr lang="en-GB" sz="2400" dirty="0"/>
          </a:p>
        </p:txBody>
      </p:sp>
      <p:sp>
        <p:nvSpPr>
          <p:cNvPr id="13" name="Text Box 11"/>
          <p:cNvSpPr txBox="1">
            <a:spLocks noChangeArrowheads="1"/>
          </p:cNvSpPr>
          <p:nvPr/>
        </p:nvSpPr>
        <p:spPr bwMode="auto">
          <a:xfrm>
            <a:off x="2938790" y="610202"/>
            <a:ext cx="914400" cy="800219"/>
          </a:xfrm>
          <a:prstGeom prst="rect">
            <a:avLst/>
          </a:prstGeom>
          <a:noFill/>
          <a:ln w="9525">
            <a:noFill/>
            <a:miter lim="800000"/>
            <a:headEnd/>
            <a:tailEnd/>
          </a:ln>
          <a:effectLst/>
        </p:spPr>
        <p:txBody>
          <a:bodyPr>
            <a:spAutoFit/>
          </a:bodyPr>
          <a:lstStyle/>
          <a:p>
            <a:pPr>
              <a:lnSpc>
                <a:spcPct val="100000"/>
              </a:lnSpc>
              <a:spcBef>
                <a:spcPct val="50000"/>
              </a:spcBef>
              <a:buFontTx/>
              <a:buNone/>
            </a:pPr>
            <a:r>
              <a:rPr lang="el-GR" sz="1000" dirty="0"/>
              <a:t>ν1, ν</a:t>
            </a:r>
            <a:r>
              <a:rPr lang="en-US" sz="1000" dirty="0"/>
              <a:t>3</a:t>
            </a:r>
            <a:r>
              <a:rPr lang="el-GR" sz="1000" dirty="0"/>
              <a:t> ΡΟ</a:t>
            </a:r>
            <a:r>
              <a:rPr lang="el-GR" sz="1000" baseline="-25000" dirty="0"/>
              <a:t>4</a:t>
            </a:r>
            <a:r>
              <a:rPr lang="el-GR" sz="1000" baseline="30000" dirty="0"/>
              <a:t>-3</a:t>
            </a:r>
            <a:endParaRPr lang="en-GB" sz="1000" baseline="30000" dirty="0"/>
          </a:p>
          <a:p>
            <a:pPr>
              <a:lnSpc>
                <a:spcPct val="100000"/>
              </a:lnSpc>
              <a:spcBef>
                <a:spcPct val="50000"/>
              </a:spcBef>
              <a:buFontTx/>
              <a:buNone/>
            </a:pPr>
            <a:endParaRPr lang="en-GB" sz="2400" dirty="0"/>
          </a:p>
        </p:txBody>
      </p:sp>
      <p:sp>
        <p:nvSpPr>
          <p:cNvPr id="14" name="TextBox 13"/>
          <p:cNvSpPr txBox="1"/>
          <p:nvPr/>
        </p:nvSpPr>
        <p:spPr>
          <a:xfrm>
            <a:off x="4094366" y="3993667"/>
            <a:ext cx="432048" cy="426535"/>
          </a:xfrm>
          <a:prstGeom prst="rect">
            <a:avLst/>
          </a:prstGeom>
        </p:spPr>
        <p:txBody>
          <a:bodyPr vert="horz" wrap="square" lIns="91440" tIns="45720" rIns="91440" bIns="45720" rtlCol="0" anchor="ctr">
            <a:normAutofit/>
          </a:bodyPr>
          <a:lstStyle/>
          <a:p>
            <a:r>
              <a:rPr lang="en-US" sz="1600" dirty="0" smtClean="0"/>
              <a:t>47</a:t>
            </a:r>
            <a:endParaRPr lang="en-US" sz="1600" dirty="0" smtClean="0"/>
          </a:p>
        </p:txBody>
      </p:sp>
      <p:sp>
        <p:nvSpPr>
          <p:cNvPr id="15" name="TextBox 14"/>
          <p:cNvSpPr txBox="1"/>
          <p:nvPr/>
        </p:nvSpPr>
        <p:spPr>
          <a:xfrm>
            <a:off x="8381620" y="3993666"/>
            <a:ext cx="432048" cy="426535"/>
          </a:xfrm>
          <a:prstGeom prst="rect">
            <a:avLst/>
          </a:prstGeom>
        </p:spPr>
        <p:txBody>
          <a:bodyPr vert="horz" wrap="square" lIns="91440" tIns="45720" rIns="91440" bIns="45720" rtlCol="0" anchor="ctr">
            <a:normAutofit/>
          </a:bodyPr>
          <a:lstStyle/>
          <a:p>
            <a:r>
              <a:rPr lang="en-US" sz="1600" dirty="0" smtClean="0"/>
              <a:t>48</a:t>
            </a:r>
            <a:endParaRPr lang="en-US" sz="1600" dirty="0" smtClean="0"/>
          </a:p>
        </p:txBody>
      </p:sp>
    </p:spTree>
    <p:extLst>
      <p:ext uri="{BB962C8B-B14F-4D97-AF65-F5344CB8AC3E}">
        <p14:creationId xmlns:p14="http://schemas.microsoft.com/office/powerpoint/2010/main" val="6185036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5178820" y="1038095"/>
            <a:ext cx="1836692" cy="1200329"/>
          </a:xfrm>
          <a:prstGeom prst="rect">
            <a:avLst/>
          </a:prstGeom>
          <a:noFill/>
          <a:ln w="3175">
            <a:solidFill>
              <a:schemeClr val="tx1"/>
            </a:solidFill>
            <a:miter lim="800000"/>
            <a:headEnd/>
            <a:tailEnd/>
          </a:ln>
          <a:effectLst/>
        </p:spPr>
        <p:txBody>
          <a:bodyPr wrap="square">
            <a:spAutoFit/>
          </a:bodyPr>
          <a:lstStyle/>
          <a:p>
            <a:pPr>
              <a:lnSpc>
                <a:spcPct val="100000"/>
              </a:lnSpc>
              <a:spcBef>
                <a:spcPct val="50000"/>
              </a:spcBef>
              <a:buFontTx/>
              <a:buNone/>
            </a:pPr>
            <a:r>
              <a:rPr lang="el-GR" sz="2400" dirty="0"/>
              <a:t>Φάσμα </a:t>
            </a:r>
            <a:r>
              <a:rPr lang="en-US" sz="2400" dirty="0"/>
              <a:t>ATR </a:t>
            </a:r>
            <a:r>
              <a:rPr lang="el-GR" sz="2400" dirty="0"/>
              <a:t>2ης παραγώγου </a:t>
            </a:r>
            <a:endParaRPr lang="en-GB" sz="2400" dirty="0"/>
          </a:p>
        </p:txBody>
      </p:sp>
      <p:grpSp>
        <p:nvGrpSpPr>
          <p:cNvPr id="4" name="Group 5"/>
          <p:cNvGrpSpPr>
            <a:grpSpLocks/>
          </p:cNvGrpSpPr>
          <p:nvPr/>
        </p:nvGrpSpPr>
        <p:grpSpPr bwMode="auto">
          <a:xfrm>
            <a:off x="218306" y="291306"/>
            <a:ext cx="4095750" cy="2662729"/>
            <a:chOff x="128" y="192"/>
            <a:chExt cx="2228" cy="1281"/>
          </a:xfrm>
        </p:grpSpPr>
        <p:pic>
          <p:nvPicPr>
            <p:cNvPr id="5" name="Picture 6"/>
            <p:cNvPicPr>
              <a:picLocks noChangeAspect="1" noChangeArrowheads="1"/>
            </p:cNvPicPr>
            <p:nvPr/>
          </p:nvPicPr>
          <p:blipFill>
            <a:blip r:embed="rId3"/>
            <a:srcRect l="5276" t="4820" r="12415" b="28116"/>
            <a:stretch>
              <a:fillRect/>
            </a:stretch>
          </p:blipFill>
          <p:spPr bwMode="auto">
            <a:xfrm>
              <a:off x="288" y="192"/>
              <a:ext cx="2068" cy="1230"/>
            </a:xfrm>
            <a:prstGeom prst="rect">
              <a:avLst/>
            </a:prstGeom>
            <a:noFill/>
            <a:ln w="9525">
              <a:noFill/>
              <a:miter lim="800000"/>
              <a:headEnd/>
              <a:tailEnd/>
            </a:ln>
            <a:effectLst/>
          </p:spPr>
        </p:pic>
        <p:sp>
          <p:nvSpPr>
            <p:cNvPr id="6" name="Text Box 7"/>
            <p:cNvSpPr txBox="1">
              <a:spLocks noChangeArrowheads="1"/>
            </p:cNvSpPr>
            <p:nvPr/>
          </p:nvSpPr>
          <p:spPr bwMode="auto">
            <a:xfrm>
              <a:off x="915" y="1362"/>
              <a:ext cx="629" cy="111"/>
            </a:xfrm>
            <a:prstGeom prst="rect">
              <a:avLst/>
            </a:prstGeom>
            <a:noFill/>
            <a:ln w="9525">
              <a:noFill/>
              <a:miter lim="800000"/>
              <a:headEnd/>
              <a:tailEnd/>
            </a:ln>
            <a:effectLst/>
          </p:spPr>
          <p:txBody>
            <a:bodyPr wrap="none">
              <a:spAutoFit/>
            </a:bodyPr>
            <a:lstStyle/>
            <a:p>
              <a:pPr>
                <a:lnSpc>
                  <a:spcPct val="100000"/>
                </a:lnSpc>
                <a:spcBef>
                  <a:spcPct val="0"/>
                </a:spcBef>
                <a:buFontTx/>
                <a:buNone/>
              </a:pPr>
              <a:r>
                <a:rPr lang="el-GR" sz="900" dirty="0"/>
                <a:t>Κυματαριθμοί (</a:t>
              </a:r>
              <a:r>
                <a:rPr lang="en-US" sz="900" dirty="0"/>
                <a:t>cm</a:t>
              </a:r>
              <a:r>
                <a:rPr lang="en-US" sz="900" baseline="30000" dirty="0"/>
                <a:t>-1</a:t>
              </a:r>
              <a:r>
                <a:rPr lang="en-US" sz="900" dirty="0"/>
                <a:t>)</a:t>
              </a:r>
              <a:endParaRPr lang="en-GB" sz="900" dirty="0"/>
            </a:p>
          </p:txBody>
        </p:sp>
        <p:sp>
          <p:nvSpPr>
            <p:cNvPr id="7" name="Text Box 8"/>
            <p:cNvSpPr txBox="1">
              <a:spLocks noChangeArrowheads="1"/>
            </p:cNvSpPr>
            <p:nvPr/>
          </p:nvSpPr>
          <p:spPr bwMode="auto">
            <a:xfrm rot="10800000">
              <a:off x="128" y="439"/>
              <a:ext cx="174" cy="425"/>
            </a:xfrm>
            <a:prstGeom prst="rect">
              <a:avLst/>
            </a:prstGeom>
            <a:noFill/>
            <a:ln w="9525">
              <a:noFill/>
              <a:miter lim="800000"/>
              <a:headEnd/>
              <a:tailEnd/>
            </a:ln>
            <a:effectLst/>
          </p:spPr>
          <p:txBody>
            <a:bodyPr vert="eaVert" anchor="b">
              <a:spAutoFit/>
            </a:bodyPr>
            <a:lstStyle/>
            <a:p>
              <a:pPr>
                <a:lnSpc>
                  <a:spcPct val="100000"/>
                </a:lnSpc>
                <a:spcBef>
                  <a:spcPct val="50000"/>
                </a:spcBef>
                <a:buFontTx/>
                <a:buNone/>
              </a:pPr>
              <a:r>
                <a:rPr lang="en-US" sz="900">
                  <a:latin typeface="Tahoma" pitchFamily="34" charset="0"/>
                </a:rPr>
                <a:t>ATR units</a:t>
              </a:r>
              <a:endParaRPr lang="en-GB" sz="900">
                <a:latin typeface="Tahoma" pitchFamily="34" charset="0"/>
              </a:endParaRPr>
            </a:p>
          </p:txBody>
        </p:sp>
        <p:sp>
          <p:nvSpPr>
            <p:cNvPr id="9" name="Line 9"/>
            <p:cNvSpPr>
              <a:spLocks noChangeShapeType="1"/>
            </p:cNvSpPr>
            <p:nvPr/>
          </p:nvSpPr>
          <p:spPr bwMode="auto">
            <a:xfrm flipH="1">
              <a:off x="768" y="768"/>
              <a:ext cx="144" cy="144"/>
            </a:xfrm>
            <a:prstGeom prst="line">
              <a:avLst/>
            </a:prstGeom>
            <a:noFill/>
            <a:ln w="9525">
              <a:solidFill>
                <a:schemeClr val="tx1"/>
              </a:solidFill>
              <a:round/>
              <a:headEnd type="triangle" w="sm" len="sm"/>
              <a:tailEnd/>
            </a:ln>
            <a:effectLst/>
          </p:spPr>
          <p:txBody>
            <a:bodyPr/>
            <a:lstStyle/>
            <a:p>
              <a:endParaRPr lang="el-GR"/>
            </a:p>
          </p:txBody>
        </p:sp>
        <p:sp>
          <p:nvSpPr>
            <p:cNvPr id="10" name="Line 10"/>
            <p:cNvSpPr>
              <a:spLocks noChangeShapeType="1"/>
            </p:cNvSpPr>
            <p:nvPr/>
          </p:nvSpPr>
          <p:spPr bwMode="auto">
            <a:xfrm>
              <a:off x="1392" y="1152"/>
              <a:ext cx="336" cy="48"/>
            </a:xfrm>
            <a:prstGeom prst="line">
              <a:avLst/>
            </a:prstGeom>
            <a:noFill/>
            <a:ln w="9525">
              <a:solidFill>
                <a:schemeClr val="tx1"/>
              </a:solidFill>
              <a:round/>
              <a:headEnd/>
              <a:tailEnd type="triangle" w="sm" len="sm"/>
            </a:ln>
            <a:effectLst/>
          </p:spPr>
          <p:txBody>
            <a:bodyPr/>
            <a:lstStyle/>
            <a:p>
              <a:endParaRPr lang="el-GR"/>
            </a:p>
          </p:txBody>
        </p:sp>
        <p:sp>
          <p:nvSpPr>
            <p:cNvPr id="11" name="Text Box 11"/>
            <p:cNvSpPr txBox="1">
              <a:spLocks noChangeArrowheads="1"/>
            </p:cNvSpPr>
            <p:nvPr/>
          </p:nvSpPr>
          <p:spPr bwMode="auto">
            <a:xfrm>
              <a:off x="566" y="908"/>
              <a:ext cx="209" cy="110"/>
            </a:xfrm>
            <a:prstGeom prst="rect">
              <a:avLst/>
            </a:prstGeom>
            <a:noFill/>
            <a:ln w="9525">
              <a:noFill/>
              <a:miter lim="800000"/>
              <a:headEnd/>
              <a:tailEnd/>
            </a:ln>
            <a:effectLst/>
          </p:spPr>
          <p:txBody>
            <a:bodyPr wrap="none">
              <a:spAutoFit/>
            </a:bodyPr>
            <a:lstStyle/>
            <a:p>
              <a:pPr>
                <a:lnSpc>
                  <a:spcPct val="100000"/>
                </a:lnSpc>
                <a:spcBef>
                  <a:spcPct val="0"/>
                </a:spcBef>
                <a:buFontTx/>
                <a:buNone/>
              </a:pPr>
              <a:r>
                <a:rPr lang="en-US" sz="900">
                  <a:latin typeface="Tahoma" pitchFamily="34" charset="0"/>
                </a:rPr>
                <a:t>H</a:t>
              </a:r>
              <a:r>
                <a:rPr lang="en-US" sz="900" baseline="-25000">
                  <a:latin typeface="Tahoma" pitchFamily="34" charset="0"/>
                </a:rPr>
                <a:t>2</a:t>
              </a:r>
              <a:r>
                <a:rPr lang="en-US" sz="900">
                  <a:latin typeface="Tahoma" pitchFamily="34" charset="0"/>
                </a:rPr>
                <a:t>O</a:t>
              </a:r>
              <a:endParaRPr lang="en-GB" sz="900">
                <a:latin typeface="Tahoma" pitchFamily="34" charset="0"/>
              </a:endParaRPr>
            </a:p>
          </p:txBody>
        </p:sp>
        <p:sp>
          <p:nvSpPr>
            <p:cNvPr id="12" name="Text Box 12"/>
            <p:cNvSpPr txBox="1">
              <a:spLocks noChangeArrowheads="1"/>
            </p:cNvSpPr>
            <p:nvPr/>
          </p:nvSpPr>
          <p:spPr bwMode="auto">
            <a:xfrm>
              <a:off x="1200" y="1056"/>
              <a:ext cx="288" cy="110"/>
            </a:xfrm>
            <a:prstGeom prst="rect">
              <a:avLst/>
            </a:prstGeom>
            <a:noFill/>
            <a:ln w="9525">
              <a:noFill/>
              <a:miter lim="800000"/>
              <a:headEnd/>
              <a:tailEnd/>
            </a:ln>
            <a:effectLst/>
          </p:spPr>
          <p:txBody>
            <a:bodyPr>
              <a:spAutoFit/>
            </a:bodyPr>
            <a:lstStyle/>
            <a:p>
              <a:pPr>
                <a:lnSpc>
                  <a:spcPct val="100000"/>
                </a:lnSpc>
                <a:spcBef>
                  <a:spcPct val="50000"/>
                </a:spcBef>
                <a:buFontTx/>
                <a:buNone/>
              </a:pPr>
              <a:r>
                <a:rPr lang="en-US" sz="900">
                  <a:latin typeface="Tahoma" pitchFamily="34" charset="0"/>
                </a:rPr>
                <a:t>OH</a:t>
              </a:r>
              <a:endParaRPr lang="en-GB" sz="900">
                <a:latin typeface="Tahoma" pitchFamily="34" charset="0"/>
              </a:endParaRPr>
            </a:p>
          </p:txBody>
        </p:sp>
      </p:grpSp>
      <p:grpSp>
        <p:nvGrpSpPr>
          <p:cNvPr id="13" name="Group 14"/>
          <p:cNvGrpSpPr>
            <a:grpSpLocks/>
          </p:cNvGrpSpPr>
          <p:nvPr/>
        </p:nvGrpSpPr>
        <p:grpSpPr bwMode="auto">
          <a:xfrm>
            <a:off x="3159598" y="2864692"/>
            <a:ext cx="5361384" cy="3390012"/>
            <a:chOff x="1776" y="1681"/>
            <a:chExt cx="3696" cy="2515"/>
          </a:xfrm>
        </p:grpSpPr>
        <p:pic>
          <p:nvPicPr>
            <p:cNvPr id="14" name="Picture 15" descr="Figure 3 ppt final"/>
            <p:cNvPicPr>
              <a:picLocks noChangeAspect="1" noChangeArrowheads="1"/>
            </p:cNvPicPr>
            <p:nvPr/>
          </p:nvPicPr>
          <p:blipFill>
            <a:blip r:embed="rId4"/>
            <a:srcRect l="4724" t="5249" b="10498"/>
            <a:stretch>
              <a:fillRect/>
            </a:stretch>
          </p:blipFill>
          <p:spPr bwMode="auto">
            <a:xfrm>
              <a:off x="1997" y="1681"/>
              <a:ext cx="3475" cy="2351"/>
            </a:xfrm>
            <a:prstGeom prst="rect">
              <a:avLst/>
            </a:prstGeom>
            <a:noFill/>
            <a:ln w="9525">
              <a:noFill/>
              <a:miter lim="800000"/>
              <a:headEnd/>
              <a:tailEnd/>
            </a:ln>
          </p:spPr>
        </p:pic>
        <p:sp>
          <p:nvSpPr>
            <p:cNvPr id="15" name="Text Box 16"/>
            <p:cNvSpPr txBox="1">
              <a:spLocks noChangeArrowheads="1"/>
            </p:cNvSpPr>
            <p:nvPr/>
          </p:nvSpPr>
          <p:spPr bwMode="auto">
            <a:xfrm>
              <a:off x="3273" y="4025"/>
              <a:ext cx="797" cy="171"/>
            </a:xfrm>
            <a:prstGeom prst="rect">
              <a:avLst/>
            </a:prstGeom>
            <a:noFill/>
            <a:ln w="9525">
              <a:noFill/>
              <a:miter lim="800000"/>
              <a:headEnd/>
              <a:tailEnd/>
            </a:ln>
            <a:effectLst/>
          </p:spPr>
          <p:txBody>
            <a:bodyPr wrap="none">
              <a:spAutoFit/>
            </a:bodyPr>
            <a:lstStyle/>
            <a:p>
              <a:pPr>
                <a:lnSpc>
                  <a:spcPct val="100000"/>
                </a:lnSpc>
                <a:spcBef>
                  <a:spcPct val="0"/>
                </a:spcBef>
                <a:buFontTx/>
                <a:buNone/>
              </a:pPr>
              <a:r>
                <a:rPr lang="el-GR" sz="900" dirty="0"/>
                <a:t>Κυματαριθμοί (</a:t>
              </a:r>
              <a:r>
                <a:rPr lang="en-US" sz="900" dirty="0"/>
                <a:t>cm</a:t>
              </a:r>
              <a:r>
                <a:rPr lang="en-US" sz="900" baseline="30000" dirty="0"/>
                <a:t>-1</a:t>
              </a:r>
              <a:r>
                <a:rPr lang="en-US" sz="900" dirty="0"/>
                <a:t>)</a:t>
              </a:r>
              <a:endParaRPr lang="en-GB" sz="2400" dirty="0"/>
            </a:p>
          </p:txBody>
        </p:sp>
        <p:sp>
          <p:nvSpPr>
            <p:cNvPr id="16" name="Text Box 17"/>
            <p:cNvSpPr txBox="1">
              <a:spLocks noChangeArrowheads="1"/>
            </p:cNvSpPr>
            <p:nvPr/>
          </p:nvSpPr>
          <p:spPr bwMode="auto">
            <a:xfrm>
              <a:off x="1776" y="2144"/>
              <a:ext cx="202" cy="1444"/>
            </a:xfrm>
            <a:prstGeom prst="rect">
              <a:avLst/>
            </a:prstGeom>
            <a:noFill/>
            <a:ln w="9525">
              <a:noFill/>
              <a:miter lim="800000"/>
              <a:headEnd/>
              <a:tailEnd/>
            </a:ln>
            <a:effectLst/>
          </p:spPr>
          <p:txBody>
            <a:bodyPr rot="10800000" vert="eaVert" wrap="none">
              <a:spAutoFit/>
            </a:bodyPr>
            <a:lstStyle/>
            <a:p>
              <a:pPr>
                <a:lnSpc>
                  <a:spcPct val="100000"/>
                </a:lnSpc>
                <a:spcBef>
                  <a:spcPct val="0"/>
                </a:spcBef>
                <a:buFontTx/>
                <a:buNone/>
              </a:pPr>
              <a:r>
                <a:rPr lang="el-GR" sz="900">
                  <a:latin typeface="Tahoma" pitchFamily="34" charset="0"/>
                </a:rPr>
                <a:t>Χρόνος έκθεσης σε ατμούς αιθανόλης (</a:t>
              </a:r>
              <a:r>
                <a:rPr lang="en-US" sz="900">
                  <a:latin typeface="Tahoma" pitchFamily="34" charset="0"/>
                </a:rPr>
                <a:t>min)</a:t>
              </a:r>
              <a:endParaRPr lang="en-GB" sz="900">
                <a:latin typeface="Tahoma" pitchFamily="34" charset="0"/>
              </a:endParaRPr>
            </a:p>
          </p:txBody>
        </p:sp>
        <p:sp>
          <p:nvSpPr>
            <p:cNvPr id="17" name="Line 18"/>
            <p:cNvSpPr>
              <a:spLocks noChangeShapeType="1"/>
            </p:cNvSpPr>
            <p:nvPr/>
          </p:nvSpPr>
          <p:spPr bwMode="auto">
            <a:xfrm flipV="1">
              <a:off x="2400" y="2256"/>
              <a:ext cx="0" cy="192"/>
            </a:xfrm>
            <a:prstGeom prst="line">
              <a:avLst/>
            </a:prstGeom>
            <a:noFill/>
            <a:ln w="22225">
              <a:solidFill>
                <a:schemeClr val="tx1"/>
              </a:solidFill>
              <a:round/>
              <a:headEnd/>
              <a:tailEnd/>
            </a:ln>
            <a:effectLst/>
          </p:spPr>
          <p:txBody>
            <a:bodyPr/>
            <a:lstStyle/>
            <a:p>
              <a:endParaRPr lang="el-GR"/>
            </a:p>
          </p:txBody>
        </p:sp>
        <p:sp>
          <p:nvSpPr>
            <p:cNvPr id="18" name="Line 19"/>
            <p:cNvSpPr>
              <a:spLocks noChangeShapeType="1"/>
            </p:cNvSpPr>
            <p:nvPr/>
          </p:nvSpPr>
          <p:spPr bwMode="auto">
            <a:xfrm flipV="1">
              <a:off x="4896" y="2112"/>
              <a:ext cx="0" cy="192"/>
            </a:xfrm>
            <a:prstGeom prst="line">
              <a:avLst/>
            </a:prstGeom>
            <a:noFill/>
            <a:ln w="22225">
              <a:solidFill>
                <a:schemeClr val="tx1"/>
              </a:solidFill>
              <a:round/>
              <a:headEnd/>
              <a:tailEnd/>
            </a:ln>
            <a:effectLst/>
          </p:spPr>
          <p:txBody>
            <a:bodyPr/>
            <a:lstStyle/>
            <a:p>
              <a:endParaRPr lang="el-GR"/>
            </a:p>
          </p:txBody>
        </p:sp>
        <p:sp>
          <p:nvSpPr>
            <p:cNvPr id="19" name="Line 20"/>
            <p:cNvSpPr>
              <a:spLocks noChangeShapeType="1"/>
            </p:cNvSpPr>
            <p:nvPr/>
          </p:nvSpPr>
          <p:spPr bwMode="auto">
            <a:xfrm flipH="1" flipV="1">
              <a:off x="3024" y="2064"/>
              <a:ext cx="144" cy="144"/>
            </a:xfrm>
            <a:prstGeom prst="line">
              <a:avLst/>
            </a:prstGeom>
            <a:noFill/>
            <a:ln w="22225">
              <a:solidFill>
                <a:schemeClr val="tx1"/>
              </a:solidFill>
              <a:round/>
              <a:headEnd/>
              <a:tailEnd/>
            </a:ln>
            <a:effectLst/>
          </p:spPr>
          <p:txBody>
            <a:bodyPr/>
            <a:lstStyle/>
            <a:p>
              <a:endParaRPr lang="el-GR"/>
            </a:p>
          </p:txBody>
        </p:sp>
        <p:sp>
          <p:nvSpPr>
            <p:cNvPr id="20" name="Text Box 21"/>
            <p:cNvSpPr txBox="1">
              <a:spLocks noChangeArrowheads="1"/>
            </p:cNvSpPr>
            <p:nvPr/>
          </p:nvSpPr>
          <p:spPr bwMode="auto">
            <a:xfrm>
              <a:off x="2304" y="2073"/>
              <a:ext cx="240" cy="135"/>
            </a:xfrm>
            <a:prstGeom prst="rect">
              <a:avLst/>
            </a:prstGeom>
            <a:noFill/>
            <a:ln w="9525">
              <a:noFill/>
              <a:miter lim="800000"/>
              <a:headEnd/>
              <a:tailEnd/>
            </a:ln>
            <a:effectLst/>
          </p:spPr>
          <p:txBody>
            <a:bodyPr>
              <a:spAutoFit/>
            </a:bodyPr>
            <a:lstStyle/>
            <a:p>
              <a:pPr>
                <a:lnSpc>
                  <a:spcPct val="100000"/>
                </a:lnSpc>
                <a:spcBef>
                  <a:spcPct val="50000"/>
                </a:spcBef>
                <a:buFontTx/>
                <a:buNone/>
              </a:pPr>
              <a:r>
                <a:rPr lang="en-US" sz="800">
                  <a:latin typeface="Tahoma" pitchFamily="34" charset="0"/>
                </a:rPr>
                <a:t>H</a:t>
              </a:r>
              <a:r>
                <a:rPr lang="en-US" sz="800" baseline="-25000">
                  <a:latin typeface="Tahoma" pitchFamily="34" charset="0"/>
                </a:rPr>
                <a:t>2</a:t>
              </a:r>
              <a:r>
                <a:rPr lang="en-US" sz="800">
                  <a:latin typeface="Tahoma" pitchFamily="34" charset="0"/>
                </a:rPr>
                <a:t>O</a:t>
              </a:r>
              <a:endParaRPr lang="en-GB" sz="800">
                <a:latin typeface="Tahoma" pitchFamily="34" charset="0"/>
              </a:endParaRPr>
            </a:p>
          </p:txBody>
        </p:sp>
        <p:sp>
          <p:nvSpPr>
            <p:cNvPr id="21" name="Text Box 22"/>
            <p:cNvSpPr txBox="1">
              <a:spLocks noChangeArrowheads="1"/>
            </p:cNvSpPr>
            <p:nvPr/>
          </p:nvSpPr>
          <p:spPr bwMode="auto">
            <a:xfrm>
              <a:off x="4752" y="1920"/>
              <a:ext cx="240" cy="135"/>
            </a:xfrm>
            <a:prstGeom prst="rect">
              <a:avLst/>
            </a:prstGeom>
            <a:noFill/>
            <a:ln w="9525">
              <a:noFill/>
              <a:miter lim="800000"/>
              <a:headEnd/>
              <a:tailEnd/>
            </a:ln>
            <a:effectLst/>
          </p:spPr>
          <p:txBody>
            <a:bodyPr>
              <a:spAutoFit/>
            </a:bodyPr>
            <a:lstStyle/>
            <a:p>
              <a:pPr>
                <a:lnSpc>
                  <a:spcPct val="100000"/>
                </a:lnSpc>
                <a:spcBef>
                  <a:spcPct val="50000"/>
                </a:spcBef>
                <a:buFontTx/>
                <a:buNone/>
              </a:pPr>
              <a:r>
                <a:rPr lang="en-US" sz="800">
                  <a:latin typeface="Tahoma" pitchFamily="34" charset="0"/>
                </a:rPr>
                <a:t>H</a:t>
              </a:r>
              <a:r>
                <a:rPr lang="en-US" sz="800" baseline="-25000">
                  <a:latin typeface="Tahoma" pitchFamily="34" charset="0"/>
                </a:rPr>
                <a:t>2</a:t>
              </a:r>
              <a:r>
                <a:rPr lang="en-US" sz="800">
                  <a:latin typeface="Tahoma" pitchFamily="34" charset="0"/>
                </a:rPr>
                <a:t>O</a:t>
              </a:r>
              <a:endParaRPr lang="en-GB" sz="800">
                <a:latin typeface="Tahoma" pitchFamily="34" charset="0"/>
              </a:endParaRPr>
            </a:p>
          </p:txBody>
        </p:sp>
        <p:sp>
          <p:nvSpPr>
            <p:cNvPr id="22" name="Text Box 23"/>
            <p:cNvSpPr txBox="1">
              <a:spLocks noChangeArrowheads="1"/>
            </p:cNvSpPr>
            <p:nvPr/>
          </p:nvSpPr>
          <p:spPr bwMode="auto">
            <a:xfrm>
              <a:off x="2832" y="1977"/>
              <a:ext cx="240" cy="135"/>
            </a:xfrm>
            <a:prstGeom prst="rect">
              <a:avLst/>
            </a:prstGeom>
            <a:noFill/>
            <a:ln w="9525">
              <a:noFill/>
              <a:miter lim="800000"/>
              <a:headEnd/>
              <a:tailEnd/>
            </a:ln>
            <a:effectLst/>
          </p:spPr>
          <p:txBody>
            <a:bodyPr>
              <a:spAutoFit/>
            </a:bodyPr>
            <a:lstStyle/>
            <a:p>
              <a:pPr>
                <a:lnSpc>
                  <a:spcPct val="100000"/>
                </a:lnSpc>
                <a:spcBef>
                  <a:spcPct val="50000"/>
                </a:spcBef>
                <a:buFontTx/>
                <a:buNone/>
              </a:pPr>
              <a:r>
                <a:rPr lang="en-US" sz="800">
                  <a:latin typeface="Tahoma" pitchFamily="34" charset="0"/>
                </a:rPr>
                <a:t>OH</a:t>
              </a:r>
              <a:endParaRPr lang="en-GB" sz="800">
                <a:latin typeface="Tahoma" pitchFamily="34" charset="0"/>
              </a:endParaRPr>
            </a:p>
          </p:txBody>
        </p:sp>
      </p:grpSp>
      <p:sp>
        <p:nvSpPr>
          <p:cNvPr id="23" name="TextBox 22"/>
          <p:cNvSpPr txBox="1"/>
          <p:nvPr/>
        </p:nvSpPr>
        <p:spPr>
          <a:xfrm>
            <a:off x="4163892" y="2281397"/>
            <a:ext cx="432048" cy="426535"/>
          </a:xfrm>
          <a:prstGeom prst="rect">
            <a:avLst/>
          </a:prstGeom>
        </p:spPr>
        <p:txBody>
          <a:bodyPr vert="horz" wrap="square" lIns="91440" tIns="45720" rIns="91440" bIns="45720" rtlCol="0" anchor="ctr">
            <a:normAutofit/>
          </a:bodyPr>
          <a:lstStyle/>
          <a:p>
            <a:r>
              <a:rPr lang="en-US" sz="1600" dirty="0" smtClean="0"/>
              <a:t>49</a:t>
            </a:r>
            <a:endParaRPr lang="en-US" sz="1600" dirty="0" smtClean="0"/>
          </a:p>
        </p:txBody>
      </p:sp>
      <p:sp>
        <p:nvSpPr>
          <p:cNvPr id="24" name="TextBox 23"/>
          <p:cNvSpPr txBox="1"/>
          <p:nvPr/>
        </p:nvSpPr>
        <p:spPr>
          <a:xfrm>
            <a:off x="8254752" y="5857759"/>
            <a:ext cx="432048" cy="426535"/>
          </a:xfrm>
          <a:prstGeom prst="rect">
            <a:avLst/>
          </a:prstGeom>
        </p:spPr>
        <p:txBody>
          <a:bodyPr vert="horz" wrap="square" lIns="91440" tIns="45720" rIns="91440" bIns="45720" rtlCol="0" anchor="ctr">
            <a:normAutofit/>
          </a:bodyPr>
          <a:lstStyle/>
          <a:p>
            <a:r>
              <a:rPr lang="en-US" sz="1600" dirty="0" smtClean="0"/>
              <a:t>50</a:t>
            </a:r>
            <a:endParaRPr lang="en-US" sz="1600" dirty="0" smtClean="0"/>
          </a:p>
        </p:txBody>
      </p:sp>
    </p:spTree>
    <p:extLst>
      <p:ext uri="{BB962C8B-B14F-4D97-AF65-F5344CB8AC3E}">
        <p14:creationId xmlns:p14="http://schemas.microsoft.com/office/powerpoint/2010/main" val="3220504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a:spLocks noChangeArrowheads="1"/>
          </p:cNvSpPr>
          <p:nvPr/>
        </p:nvSpPr>
        <p:spPr bwMode="auto">
          <a:xfrm>
            <a:off x="792336" y="520675"/>
            <a:ext cx="9144000" cy="0"/>
          </a:xfrm>
          <a:prstGeom prst="rect">
            <a:avLst/>
          </a:prstGeom>
          <a:noFill/>
          <a:ln w="9525">
            <a:noFill/>
            <a:miter lim="800000"/>
            <a:headEnd/>
            <a:tailEnd/>
          </a:ln>
          <a:effectLst/>
        </p:spPr>
        <p:txBody>
          <a:bodyPr>
            <a:spAutoFit/>
          </a:bodyPr>
          <a:lstStyle/>
          <a:p>
            <a:endParaRPr lang="el-GR"/>
          </a:p>
        </p:txBody>
      </p:sp>
      <p:graphicFrame>
        <p:nvGraphicFramePr>
          <p:cNvPr id="28" name="Object 3"/>
          <p:cNvGraphicFramePr>
            <a:graphicFrameLocks noChangeAspect="1"/>
          </p:cNvGraphicFramePr>
          <p:nvPr>
            <p:extLst>
              <p:ext uri="{D42A27DB-BD31-4B8C-83A1-F6EECF244321}">
                <p14:modId xmlns:p14="http://schemas.microsoft.com/office/powerpoint/2010/main" val="1134209063"/>
              </p:ext>
            </p:extLst>
          </p:nvPr>
        </p:nvGraphicFramePr>
        <p:xfrm>
          <a:off x="1306686" y="511150"/>
          <a:ext cx="1846263" cy="5181600"/>
        </p:xfrm>
        <a:graphic>
          <a:graphicData uri="http://schemas.openxmlformats.org/presentationml/2006/ole">
            <mc:AlternateContent xmlns:mc="http://schemas.openxmlformats.org/markup-compatibility/2006">
              <mc:Choice xmlns:v="urn:schemas-microsoft-com:vml" Requires="v">
                <p:oleObj spid="_x0000_s24697" r:id="rId4" imgW="43200000" imgH="34401600" progId="Origin50.Graph">
                  <p:embed/>
                </p:oleObj>
              </mc:Choice>
              <mc:Fallback>
                <p:oleObj r:id="rId4" imgW="43200000" imgH="344016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54134" t="12360" r="24606" b="12360"/>
                      <a:stretch>
                        <a:fillRect/>
                      </a:stretch>
                    </p:blipFill>
                    <p:spPr bwMode="auto">
                      <a:xfrm>
                        <a:off x="1306686" y="511150"/>
                        <a:ext cx="1846263" cy="518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tangle 4"/>
          <p:cNvSpPr>
            <a:spLocks noChangeArrowheads="1"/>
          </p:cNvSpPr>
          <p:nvPr/>
        </p:nvSpPr>
        <p:spPr bwMode="auto">
          <a:xfrm>
            <a:off x="1192386" y="511150"/>
            <a:ext cx="9144000" cy="0"/>
          </a:xfrm>
          <a:prstGeom prst="rect">
            <a:avLst/>
          </a:prstGeom>
          <a:noFill/>
          <a:ln w="9525">
            <a:noFill/>
            <a:miter lim="800000"/>
            <a:headEnd/>
            <a:tailEnd/>
          </a:ln>
          <a:effectLst/>
        </p:spPr>
        <p:txBody>
          <a:bodyPr>
            <a:spAutoFit/>
          </a:bodyPr>
          <a:lstStyle/>
          <a:p>
            <a:endParaRPr lang="el-GR"/>
          </a:p>
        </p:txBody>
      </p:sp>
      <p:graphicFrame>
        <p:nvGraphicFramePr>
          <p:cNvPr id="30" name="Object 5"/>
          <p:cNvGraphicFramePr>
            <a:graphicFrameLocks noChangeAspect="1"/>
          </p:cNvGraphicFramePr>
          <p:nvPr>
            <p:extLst>
              <p:ext uri="{D42A27DB-BD31-4B8C-83A1-F6EECF244321}">
                <p14:modId xmlns:p14="http://schemas.microsoft.com/office/powerpoint/2010/main" val="2301889220"/>
              </p:ext>
            </p:extLst>
          </p:nvPr>
        </p:nvGraphicFramePr>
        <p:xfrm>
          <a:off x="2906886" y="511150"/>
          <a:ext cx="1724025" cy="5135563"/>
        </p:xfrm>
        <a:graphic>
          <a:graphicData uri="http://schemas.openxmlformats.org/presentationml/2006/ole">
            <mc:AlternateContent xmlns:mc="http://schemas.openxmlformats.org/markup-compatibility/2006">
              <mc:Choice xmlns:v="urn:schemas-microsoft-com:vml" Requires="v">
                <p:oleObj spid="_x0000_s24698" r:id="rId6" imgW="43185600" imgH="35308800" progId="Origin50.Graph">
                  <p:embed/>
                </p:oleObj>
              </mc:Choice>
              <mc:Fallback>
                <p:oleObj r:id="rId6" imgW="43185600" imgH="3530880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54152" t="10838" r="24614" b="12042"/>
                      <a:stretch>
                        <a:fillRect/>
                      </a:stretch>
                    </p:blipFill>
                    <p:spPr bwMode="auto">
                      <a:xfrm>
                        <a:off x="2906886" y="511150"/>
                        <a:ext cx="1724025" cy="5135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6"/>
          <p:cNvSpPr>
            <a:spLocks noChangeArrowheads="1"/>
          </p:cNvSpPr>
          <p:nvPr/>
        </p:nvSpPr>
        <p:spPr bwMode="auto">
          <a:xfrm>
            <a:off x="882824" y="506388"/>
            <a:ext cx="9144000" cy="0"/>
          </a:xfrm>
          <a:prstGeom prst="rect">
            <a:avLst/>
          </a:prstGeom>
          <a:noFill/>
          <a:ln w="9525">
            <a:noFill/>
            <a:miter lim="800000"/>
            <a:headEnd/>
            <a:tailEnd/>
          </a:ln>
          <a:effectLst/>
        </p:spPr>
        <p:txBody>
          <a:bodyPr>
            <a:spAutoFit/>
          </a:bodyPr>
          <a:lstStyle/>
          <a:p>
            <a:endParaRPr lang="el-GR"/>
          </a:p>
        </p:txBody>
      </p:sp>
      <p:graphicFrame>
        <p:nvGraphicFramePr>
          <p:cNvPr id="32" name="Object 7"/>
          <p:cNvGraphicFramePr>
            <a:graphicFrameLocks noChangeAspect="1"/>
          </p:cNvGraphicFramePr>
          <p:nvPr>
            <p:extLst>
              <p:ext uri="{D42A27DB-BD31-4B8C-83A1-F6EECF244321}">
                <p14:modId xmlns:p14="http://schemas.microsoft.com/office/powerpoint/2010/main" val="2097854508"/>
              </p:ext>
            </p:extLst>
          </p:nvPr>
        </p:nvGraphicFramePr>
        <p:xfrm>
          <a:off x="4430886" y="511150"/>
          <a:ext cx="1811338" cy="5257800"/>
        </p:xfrm>
        <a:graphic>
          <a:graphicData uri="http://schemas.openxmlformats.org/presentationml/2006/ole">
            <mc:AlternateContent xmlns:mc="http://schemas.openxmlformats.org/markup-compatibility/2006">
              <mc:Choice xmlns:v="urn:schemas-microsoft-com:vml" Requires="v">
                <p:oleObj spid="_x0000_s24699" r:id="rId8" imgW="43041600" imgH="34070400" progId="Origin50.Graph">
                  <p:embed/>
                </p:oleObj>
              </mc:Choice>
              <mc:Fallback>
                <p:oleObj r:id="rId8" imgW="43041600" imgH="3407040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l="54332" t="11232" r="24696" b="11232"/>
                      <a:stretch>
                        <a:fillRect/>
                      </a:stretch>
                    </p:blipFill>
                    <p:spPr bwMode="auto">
                      <a:xfrm>
                        <a:off x="4430886" y="511150"/>
                        <a:ext cx="1811338" cy="525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 Box 8"/>
          <p:cNvSpPr txBox="1">
            <a:spLocks noChangeArrowheads="1"/>
          </p:cNvSpPr>
          <p:nvPr/>
        </p:nvSpPr>
        <p:spPr bwMode="auto">
          <a:xfrm>
            <a:off x="471661" y="1196950"/>
            <a:ext cx="768350" cy="307975"/>
          </a:xfrm>
          <a:prstGeom prst="rect">
            <a:avLst/>
          </a:prstGeom>
          <a:solidFill>
            <a:schemeClr val="bg1"/>
          </a:solidFill>
          <a:ln w="3175">
            <a:solidFill>
              <a:schemeClr val="tx1"/>
            </a:solidFill>
            <a:miter lim="800000"/>
            <a:headEnd/>
            <a:tailEnd/>
          </a:ln>
          <a:effectLst/>
        </p:spPr>
        <p:txBody>
          <a:bodyPr wrap="none">
            <a:spAutoFit/>
          </a:bodyPr>
          <a:lstStyle/>
          <a:p>
            <a:pPr algn="ctr">
              <a:lnSpc>
                <a:spcPct val="100000"/>
              </a:lnSpc>
              <a:spcBef>
                <a:spcPct val="0"/>
              </a:spcBef>
              <a:buFontTx/>
              <a:buNone/>
            </a:pPr>
            <a:r>
              <a:rPr lang="el-GR" sz="1400" dirty="0"/>
              <a:t>Πικέρμι</a:t>
            </a:r>
            <a:endParaRPr lang="en-GB" sz="1400" dirty="0"/>
          </a:p>
        </p:txBody>
      </p:sp>
      <p:sp>
        <p:nvSpPr>
          <p:cNvPr id="34" name="Text Box 9"/>
          <p:cNvSpPr txBox="1">
            <a:spLocks noChangeArrowheads="1"/>
          </p:cNvSpPr>
          <p:nvPr/>
        </p:nvSpPr>
        <p:spPr bwMode="auto">
          <a:xfrm>
            <a:off x="381174" y="2492350"/>
            <a:ext cx="1001712" cy="307975"/>
          </a:xfrm>
          <a:prstGeom prst="rect">
            <a:avLst/>
          </a:prstGeom>
          <a:solidFill>
            <a:schemeClr val="bg1"/>
          </a:solidFill>
          <a:ln w="3175">
            <a:solidFill>
              <a:schemeClr val="tx1"/>
            </a:solidFill>
            <a:miter lim="800000"/>
            <a:headEnd/>
            <a:tailEnd/>
          </a:ln>
          <a:effectLst/>
        </p:spPr>
        <p:txBody>
          <a:bodyPr wrap="none">
            <a:spAutoFit/>
          </a:bodyPr>
          <a:lstStyle/>
          <a:p>
            <a:pPr algn="ctr">
              <a:lnSpc>
                <a:spcPct val="100000"/>
              </a:lnSpc>
              <a:spcBef>
                <a:spcPct val="0"/>
              </a:spcBef>
              <a:buFontTx/>
              <a:buNone/>
            </a:pPr>
            <a:r>
              <a:rPr lang="el-GR" sz="1400" dirty="0"/>
              <a:t>Χαλκούτσι</a:t>
            </a:r>
            <a:endParaRPr lang="en-GB" sz="1400" dirty="0"/>
          </a:p>
        </p:txBody>
      </p:sp>
      <p:sp>
        <p:nvSpPr>
          <p:cNvPr id="35" name="Text Box 10"/>
          <p:cNvSpPr txBox="1">
            <a:spLocks noChangeArrowheads="1"/>
          </p:cNvSpPr>
          <p:nvPr/>
        </p:nvSpPr>
        <p:spPr bwMode="auto">
          <a:xfrm>
            <a:off x="338311" y="4219550"/>
            <a:ext cx="1044575" cy="307975"/>
          </a:xfrm>
          <a:prstGeom prst="rect">
            <a:avLst/>
          </a:prstGeom>
          <a:solidFill>
            <a:schemeClr val="bg1"/>
          </a:solidFill>
          <a:ln w="3175">
            <a:solidFill>
              <a:schemeClr val="tx1"/>
            </a:solidFill>
            <a:miter lim="800000"/>
            <a:headEnd/>
            <a:tailEnd/>
          </a:ln>
          <a:effectLst/>
        </p:spPr>
        <p:txBody>
          <a:bodyPr wrap="none">
            <a:spAutoFit/>
          </a:bodyPr>
          <a:lstStyle/>
          <a:p>
            <a:pPr algn="ctr">
              <a:lnSpc>
                <a:spcPct val="100000"/>
              </a:lnSpc>
              <a:spcBef>
                <a:spcPct val="0"/>
              </a:spcBef>
              <a:buFontTx/>
              <a:buNone/>
            </a:pPr>
            <a:r>
              <a:rPr lang="el-GR" sz="1400" dirty="0"/>
              <a:t>Αγία Νάπα</a:t>
            </a:r>
            <a:endParaRPr lang="en-GB" sz="1400" dirty="0"/>
          </a:p>
        </p:txBody>
      </p:sp>
      <p:sp>
        <p:nvSpPr>
          <p:cNvPr id="36" name="Text Box 11"/>
          <p:cNvSpPr txBox="1">
            <a:spLocks noChangeArrowheads="1"/>
          </p:cNvSpPr>
          <p:nvPr/>
        </p:nvSpPr>
        <p:spPr bwMode="auto">
          <a:xfrm>
            <a:off x="4735686" y="130150"/>
            <a:ext cx="1147763" cy="304800"/>
          </a:xfrm>
          <a:prstGeom prst="rect">
            <a:avLst/>
          </a:prstGeom>
          <a:noFill/>
          <a:ln w="9525">
            <a:noFill/>
            <a:miter lim="800000"/>
            <a:headEnd/>
            <a:tailEnd/>
          </a:ln>
          <a:effectLst/>
        </p:spPr>
        <p:txBody>
          <a:bodyPr wrap="none">
            <a:spAutoFit/>
          </a:bodyPr>
          <a:lstStyle/>
          <a:p>
            <a:pPr algn="ctr">
              <a:lnSpc>
                <a:spcPct val="100000"/>
              </a:lnSpc>
              <a:spcBef>
                <a:spcPct val="0"/>
              </a:spcBef>
              <a:buFontTx/>
              <a:buNone/>
            </a:pPr>
            <a:r>
              <a:rPr lang="el-GR" sz="1400"/>
              <a:t>αδαμαντίνες</a:t>
            </a:r>
            <a:endParaRPr lang="en-GB" sz="1400"/>
          </a:p>
        </p:txBody>
      </p:sp>
      <p:sp>
        <p:nvSpPr>
          <p:cNvPr id="37" name="Text Box 12"/>
          <p:cNvSpPr txBox="1">
            <a:spLocks noChangeArrowheads="1"/>
          </p:cNvSpPr>
          <p:nvPr/>
        </p:nvSpPr>
        <p:spPr bwMode="auto">
          <a:xfrm>
            <a:off x="3287886" y="130150"/>
            <a:ext cx="931863" cy="304800"/>
          </a:xfrm>
          <a:prstGeom prst="rect">
            <a:avLst/>
          </a:prstGeom>
          <a:noFill/>
          <a:ln w="9525">
            <a:noFill/>
            <a:miter lim="800000"/>
            <a:headEnd/>
            <a:tailEnd/>
          </a:ln>
          <a:effectLst/>
        </p:spPr>
        <p:txBody>
          <a:bodyPr wrap="none">
            <a:spAutoFit/>
          </a:bodyPr>
          <a:lstStyle/>
          <a:p>
            <a:pPr algn="ctr">
              <a:lnSpc>
                <a:spcPct val="100000"/>
              </a:lnSpc>
              <a:spcBef>
                <a:spcPct val="0"/>
              </a:spcBef>
              <a:buFontTx/>
              <a:buNone/>
            </a:pPr>
            <a:r>
              <a:rPr lang="el-GR" sz="1400" dirty="0"/>
              <a:t>οδοντίνες</a:t>
            </a:r>
            <a:endParaRPr lang="en-GB" sz="1400" dirty="0"/>
          </a:p>
        </p:txBody>
      </p:sp>
      <p:sp>
        <p:nvSpPr>
          <p:cNvPr id="38" name="Text Box 13"/>
          <p:cNvSpPr txBox="1">
            <a:spLocks noChangeArrowheads="1"/>
          </p:cNvSpPr>
          <p:nvPr/>
        </p:nvSpPr>
        <p:spPr bwMode="auto">
          <a:xfrm>
            <a:off x="1894061" y="130150"/>
            <a:ext cx="565150" cy="304800"/>
          </a:xfrm>
          <a:prstGeom prst="rect">
            <a:avLst/>
          </a:prstGeom>
          <a:noFill/>
          <a:ln w="9525">
            <a:noFill/>
            <a:miter lim="800000"/>
            <a:headEnd/>
            <a:tailEnd/>
          </a:ln>
          <a:effectLst/>
        </p:spPr>
        <p:txBody>
          <a:bodyPr wrap="none">
            <a:spAutoFit/>
          </a:bodyPr>
          <a:lstStyle/>
          <a:p>
            <a:pPr algn="ctr">
              <a:lnSpc>
                <a:spcPct val="100000"/>
              </a:lnSpc>
              <a:spcBef>
                <a:spcPct val="0"/>
              </a:spcBef>
              <a:buFontTx/>
              <a:buNone/>
            </a:pPr>
            <a:r>
              <a:rPr lang="el-GR" sz="1400" dirty="0"/>
              <a:t>οστά</a:t>
            </a:r>
            <a:endParaRPr lang="en-GB" sz="1400" dirty="0"/>
          </a:p>
        </p:txBody>
      </p:sp>
      <p:sp>
        <p:nvSpPr>
          <p:cNvPr id="39" name="Text Box 14"/>
          <p:cNvSpPr txBox="1">
            <a:spLocks noChangeArrowheads="1"/>
          </p:cNvSpPr>
          <p:nvPr/>
        </p:nvSpPr>
        <p:spPr bwMode="auto">
          <a:xfrm>
            <a:off x="1930573" y="5784215"/>
            <a:ext cx="5400675" cy="336550"/>
          </a:xfrm>
          <a:prstGeom prst="rect">
            <a:avLst/>
          </a:prstGeom>
          <a:noFill/>
          <a:ln w="28575">
            <a:noFill/>
            <a:miter lim="800000"/>
            <a:headEnd/>
            <a:tailEnd/>
          </a:ln>
          <a:effectLst/>
        </p:spPr>
        <p:txBody>
          <a:bodyPr wrap="square">
            <a:spAutoFit/>
          </a:bodyPr>
          <a:lstStyle/>
          <a:p>
            <a:pPr algn="ctr">
              <a:lnSpc>
                <a:spcPct val="100000"/>
              </a:lnSpc>
              <a:spcBef>
                <a:spcPct val="50000"/>
              </a:spcBef>
              <a:buFontTx/>
              <a:buNone/>
            </a:pPr>
            <a:r>
              <a:rPr lang="el-GR" sz="1600" dirty="0"/>
              <a:t>φάσμα</a:t>
            </a:r>
            <a:r>
              <a:rPr lang="en-US" sz="1600" dirty="0"/>
              <a:t> ATR </a:t>
            </a:r>
            <a:r>
              <a:rPr lang="el-GR" sz="1600" dirty="0"/>
              <a:t>με ανάλυση </a:t>
            </a:r>
            <a:r>
              <a:rPr lang="en-US" sz="1600" dirty="0"/>
              <a:t>2</a:t>
            </a:r>
            <a:r>
              <a:rPr lang="el-GR" sz="1600" baseline="30000" dirty="0"/>
              <a:t>ης</a:t>
            </a:r>
            <a:r>
              <a:rPr lang="en-US" sz="1600" dirty="0"/>
              <a:t> </a:t>
            </a:r>
            <a:r>
              <a:rPr lang="el-GR" sz="1600" dirty="0"/>
              <a:t>παραγώγου</a:t>
            </a:r>
            <a:r>
              <a:rPr lang="en-US" sz="1600" dirty="0"/>
              <a:t> </a:t>
            </a:r>
            <a:r>
              <a:rPr lang="el-GR" sz="1600" dirty="0"/>
              <a:t>στην περιοχή</a:t>
            </a:r>
            <a:r>
              <a:rPr lang="en-US" sz="1600" dirty="0"/>
              <a:t> v2 CO</a:t>
            </a:r>
            <a:r>
              <a:rPr lang="en-US" sz="1600" baseline="-25000" dirty="0"/>
              <a:t>3</a:t>
            </a:r>
            <a:r>
              <a:rPr lang="en-US" sz="1600" dirty="0"/>
              <a:t> </a:t>
            </a:r>
            <a:endParaRPr lang="el-GR" sz="1600" dirty="0"/>
          </a:p>
        </p:txBody>
      </p:sp>
      <p:sp>
        <p:nvSpPr>
          <p:cNvPr id="40" name="Rectangle 15"/>
          <p:cNvSpPr>
            <a:spLocks noChangeArrowheads="1"/>
          </p:cNvSpPr>
          <p:nvPr/>
        </p:nvSpPr>
        <p:spPr bwMode="auto">
          <a:xfrm>
            <a:off x="1187624" y="620688"/>
            <a:ext cx="9144000" cy="0"/>
          </a:xfrm>
          <a:prstGeom prst="rect">
            <a:avLst/>
          </a:prstGeom>
          <a:noFill/>
          <a:ln w="9525">
            <a:noFill/>
            <a:miter lim="800000"/>
            <a:headEnd/>
            <a:tailEnd/>
          </a:ln>
          <a:effectLst/>
        </p:spPr>
        <p:txBody>
          <a:bodyPr>
            <a:spAutoFit/>
          </a:bodyPr>
          <a:lstStyle/>
          <a:p>
            <a:endParaRPr lang="el-GR"/>
          </a:p>
        </p:txBody>
      </p:sp>
      <p:graphicFrame>
        <p:nvGraphicFramePr>
          <p:cNvPr id="41" name="Object 16"/>
          <p:cNvGraphicFramePr>
            <a:graphicFrameLocks noChangeAspect="1"/>
          </p:cNvGraphicFramePr>
          <p:nvPr>
            <p:extLst>
              <p:ext uri="{D42A27DB-BD31-4B8C-83A1-F6EECF244321}">
                <p14:modId xmlns:p14="http://schemas.microsoft.com/office/powerpoint/2010/main" val="1589916763"/>
              </p:ext>
            </p:extLst>
          </p:nvPr>
        </p:nvGraphicFramePr>
        <p:xfrm>
          <a:off x="6107286" y="434950"/>
          <a:ext cx="1563688" cy="5283200"/>
        </p:xfrm>
        <a:graphic>
          <a:graphicData uri="http://schemas.openxmlformats.org/presentationml/2006/ole">
            <mc:AlternateContent xmlns:mc="http://schemas.openxmlformats.org/markup-compatibility/2006">
              <mc:Choice xmlns:v="urn:schemas-microsoft-com:vml" Requires="v">
                <p:oleObj spid="_x0000_s24700" r:id="rId10" imgW="3707587" imgH="2934614" progId="Origin50.Graph">
                  <p:embed/>
                </p:oleObj>
              </mc:Choice>
              <mc:Fallback>
                <p:oleObj r:id="rId10" imgW="3707587" imgH="2934614"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l="55151" t="12390" r="26993" b="11531"/>
                      <a:stretch>
                        <a:fillRect/>
                      </a:stretch>
                    </p:blipFill>
                    <p:spPr bwMode="auto">
                      <a:xfrm>
                        <a:off x="6107286" y="434950"/>
                        <a:ext cx="1563688" cy="528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Rectangle 17"/>
          <p:cNvSpPr>
            <a:spLocks noChangeArrowheads="1"/>
          </p:cNvSpPr>
          <p:nvPr/>
        </p:nvSpPr>
        <p:spPr bwMode="auto">
          <a:xfrm>
            <a:off x="4073699" y="2849538"/>
            <a:ext cx="9144000" cy="0"/>
          </a:xfrm>
          <a:prstGeom prst="rect">
            <a:avLst/>
          </a:prstGeom>
          <a:noFill/>
          <a:ln w="9525">
            <a:noFill/>
            <a:miter lim="800000"/>
            <a:headEnd/>
            <a:tailEnd/>
          </a:ln>
          <a:effectLst/>
        </p:spPr>
        <p:txBody>
          <a:bodyPr>
            <a:spAutoFit/>
          </a:bodyPr>
          <a:lstStyle/>
          <a:p>
            <a:endParaRPr lang="el-GR"/>
          </a:p>
        </p:txBody>
      </p:sp>
      <p:graphicFrame>
        <p:nvGraphicFramePr>
          <p:cNvPr id="43" name="Object 18"/>
          <p:cNvGraphicFramePr>
            <a:graphicFrameLocks noChangeAspect="1"/>
          </p:cNvGraphicFramePr>
          <p:nvPr>
            <p:extLst>
              <p:ext uri="{D42A27DB-BD31-4B8C-83A1-F6EECF244321}">
                <p14:modId xmlns:p14="http://schemas.microsoft.com/office/powerpoint/2010/main" val="462811672"/>
              </p:ext>
            </p:extLst>
          </p:nvPr>
        </p:nvGraphicFramePr>
        <p:xfrm>
          <a:off x="7555086" y="3870300"/>
          <a:ext cx="1295400" cy="527050"/>
        </p:xfrm>
        <a:graphic>
          <a:graphicData uri="http://schemas.openxmlformats.org/presentationml/2006/ole">
            <mc:AlternateContent xmlns:mc="http://schemas.openxmlformats.org/markup-compatibility/2006">
              <mc:Choice xmlns:v="urn:schemas-microsoft-com:vml" Requires="v">
                <p:oleObj spid="_x0000_s24701" r:id="rId12" imgW="3707587" imgH="2934614" progId="Origin50.Graph">
                  <p:embed/>
                </p:oleObj>
              </mc:Choice>
              <mc:Fallback>
                <p:oleObj r:id="rId12" imgW="3707587" imgH="2934614"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l="4660" t="62685" r="83301" b="31158"/>
                      <a:stretch>
                        <a:fillRect/>
                      </a:stretch>
                    </p:blipFill>
                    <p:spPr bwMode="auto">
                      <a:xfrm>
                        <a:off x="7555086" y="3870300"/>
                        <a:ext cx="1295400"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Rectangle 19"/>
          <p:cNvSpPr>
            <a:spLocks noChangeArrowheads="1"/>
          </p:cNvSpPr>
          <p:nvPr/>
        </p:nvSpPr>
        <p:spPr bwMode="auto">
          <a:xfrm>
            <a:off x="4178474" y="2887638"/>
            <a:ext cx="9144000" cy="0"/>
          </a:xfrm>
          <a:prstGeom prst="rect">
            <a:avLst/>
          </a:prstGeom>
          <a:noFill/>
          <a:ln w="9525">
            <a:noFill/>
            <a:miter lim="800000"/>
            <a:headEnd/>
            <a:tailEnd/>
          </a:ln>
          <a:effectLst/>
        </p:spPr>
        <p:txBody>
          <a:bodyPr>
            <a:spAutoFit/>
          </a:bodyPr>
          <a:lstStyle/>
          <a:p>
            <a:endParaRPr lang="el-GR"/>
          </a:p>
        </p:txBody>
      </p:sp>
      <p:graphicFrame>
        <p:nvGraphicFramePr>
          <p:cNvPr id="45" name="Object 20"/>
          <p:cNvGraphicFramePr>
            <a:graphicFrameLocks noChangeAspect="1"/>
          </p:cNvGraphicFramePr>
          <p:nvPr>
            <p:extLst>
              <p:ext uri="{D42A27DB-BD31-4B8C-83A1-F6EECF244321}">
                <p14:modId xmlns:p14="http://schemas.microsoft.com/office/powerpoint/2010/main" val="615570570"/>
              </p:ext>
            </p:extLst>
          </p:nvPr>
        </p:nvGraphicFramePr>
        <p:xfrm>
          <a:off x="7555086" y="2568550"/>
          <a:ext cx="1066800" cy="447675"/>
        </p:xfrm>
        <a:graphic>
          <a:graphicData uri="http://schemas.openxmlformats.org/presentationml/2006/ole">
            <mc:AlternateContent xmlns:mc="http://schemas.openxmlformats.org/markup-compatibility/2006">
              <mc:Choice xmlns:v="urn:schemas-microsoft-com:vml" Requires="v">
                <p:oleObj spid="_x0000_s24702" r:id="rId13" imgW="3707587" imgH="2934614" progId="Origin50.Graph">
                  <p:embed/>
                </p:oleObj>
              </mc:Choice>
              <mc:Fallback>
                <p:oleObj r:id="rId13" imgW="3707587" imgH="2934614"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l="7573" t="41830" r="83301" b="53238"/>
                      <a:stretch>
                        <a:fillRect/>
                      </a:stretch>
                    </p:blipFill>
                    <p:spPr bwMode="auto">
                      <a:xfrm>
                        <a:off x="7555086" y="2568550"/>
                        <a:ext cx="1066800"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Rectangle 21"/>
          <p:cNvSpPr>
            <a:spLocks noChangeArrowheads="1"/>
          </p:cNvSpPr>
          <p:nvPr/>
        </p:nvSpPr>
        <p:spPr bwMode="auto">
          <a:xfrm>
            <a:off x="4249911" y="2816200"/>
            <a:ext cx="9144000" cy="0"/>
          </a:xfrm>
          <a:prstGeom prst="rect">
            <a:avLst/>
          </a:prstGeom>
          <a:noFill/>
          <a:ln w="9525">
            <a:noFill/>
            <a:miter lim="800000"/>
            <a:headEnd/>
            <a:tailEnd/>
          </a:ln>
          <a:effectLst/>
        </p:spPr>
        <p:txBody>
          <a:bodyPr>
            <a:spAutoFit/>
          </a:bodyPr>
          <a:lstStyle/>
          <a:p>
            <a:endParaRPr lang="el-GR"/>
          </a:p>
        </p:txBody>
      </p:sp>
      <p:graphicFrame>
        <p:nvGraphicFramePr>
          <p:cNvPr id="47" name="Object 22"/>
          <p:cNvGraphicFramePr>
            <a:graphicFrameLocks noChangeAspect="1"/>
          </p:cNvGraphicFramePr>
          <p:nvPr>
            <p:extLst>
              <p:ext uri="{D42A27DB-BD31-4B8C-83A1-F6EECF244321}">
                <p14:modId xmlns:p14="http://schemas.microsoft.com/office/powerpoint/2010/main" val="1100896498"/>
              </p:ext>
            </p:extLst>
          </p:nvPr>
        </p:nvGraphicFramePr>
        <p:xfrm>
          <a:off x="7631286" y="892150"/>
          <a:ext cx="914400" cy="744538"/>
        </p:xfrm>
        <a:graphic>
          <a:graphicData uri="http://schemas.openxmlformats.org/presentationml/2006/ole">
            <mc:AlternateContent xmlns:mc="http://schemas.openxmlformats.org/markup-compatibility/2006">
              <mc:Choice xmlns:v="urn:schemas-microsoft-com:vml" Requires="v">
                <p:oleObj spid="_x0000_s24703" r:id="rId14" imgW="3707587" imgH="2934614" progId="Origin50.Graph">
                  <p:embed/>
                </p:oleObj>
              </mc:Choice>
              <mc:Fallback>
                <p:oleObj r:id="rId14" imgW="3707587" imgH="2934614"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l="8543" t="19749" r="84271" b="72620"/>
                      <a:stretch>
                        <a:fillRect/>
                      </a:stretch>
                    </p:blipFill>
                    <p:spPr bwMode="auto">
                      <a:xfrm>
                        <a:off x="7631286" y="892150"/>
                        <a:ext cx="914400" cy="744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 name="Text Box 23"/>
          <p:cNvSpPr txBox="1">
            <a:spLocks noChangeArrowheads="1"/>
          </p:cNvSpPr>
          <p:nvPr/>
        </p:nvSpPr>
        <p:spPr bwMode="auto">
          <a:xfrm>
            <a:off x="6107286" y="130150"/>
            <a:ext cx="1739900" cy="304800"/>
          </a:xfrm>
          <a:prstGeom prst="rect">
            <a:avLst/>
          </a:prstGeom>
          <a:noFill/>
          <a:ln w="9525">
            <a:noFill/>
            <a:miter lim="800000"/>
            <a:headEnd/>
            <a:tailEnd/>
          </a:ln>
          <a:effectLst/>
        </p:spPr>
        <p:txBody>
          <a:bodyPr wrap="none">
            <a:spAutoFit/>
          </a:bodyPr>
          <a:lstStyle/>
          <a:p>
            <a:pPr algn="ctr">
              <a:lnSpc>
                <a:spcPct val="100000"/>
              </a:lnSpc>
              <a:spcBef>
                <a:spcPct val="0"/>
              </a:spcBef>
              <a:buFontTx/>
              <a:buNone/>
            </a:pPr>
            <a:r>
              <a:rPr lang="el-GR" sz="1400" dirty="0"/>
              <a:t>Δείγματα αναφοράς</a:t>
            </a:r>
            <a:endParaRPr lang="en-GB" sz="1400" dirty="0"/>
          </a:p>
        </p:txBody>
      </p:sp>
      <p:sp>
        <p:nvSpPr>
          <p:cNvPr id="24" name="TextBox 23"/>
          <p:cNvSpPr txBox="1"/>
          <p:nvPr/>
        </p:nvSpPr>
        <p:spPr>
          <a:xfrm>
            <a:off x="7986762" y="5646713"/>
            <a:ext cx="432048" cy="426535"/>
          </a:xfrm>
          <a:prstGeom prst="rect">
            <a:avLst/>
          </a:prstGeom>
        </p:spPr>
        <p:txBody>
          <a:bodyPr vert="horz" wrap="square" lIns="91440" tIns="45720" rIns="91440" bIns="45720" rtlCol="0" anchor="ctr">
            <a:normAutofit/>
          </a:bodyPr>
          <a:lstStyle/>
          <a:p>
            <a:r>
              <a:rPr lang="en-US" sz="1600" dirty="0" smtClean="0"/>
              <a:t>51</a:t>
            </a:r>
            <a:endParaRPr lang="en-US" sz="1600" dirty="0" smtClean="0"/>
          </a:p>
        </p:txBody>
      </p:sp>
    </p:spTree>
    <p:extLst>
      <p:ext uri="{BB962C8B-B14F-4D97-AF65-F5344CB8AC3E}">
        <p14:creationId xmlns:p14="http://schemas.microsoft.com/office/powerpoint/2010/main" val="40300641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2857931" y="1634865"/>
            <a:ext cx="9144000" cy="0"/>
          </a:xfrm>
          <a:prstGeom prst="rect">
            <a:avLst/>
          </a:prstGeom>
          <a:noFill/>
          <a:ln w="9525">
            <a:noFill/>
            <a:miter lim="800000"/>
            <a:headEnd/>
            <a:tailEnd/>
          </a:ln>
          <a:effectLst/>
        </p:spPr>
        <p:txBody>
          <a:bodyPr>
            <a:spAutoFit/>
          </a:bodyPr>
          <a:lstStyle/>
          <a:p>
            <a:endParaRPr lang="el-GR"/>
          </a:p>
        </p:txBody>
      </p:sp>
      <p:sp>
        <p:nvSpPr>
          <p:cNvPr id="4" name="Rectangle 6"/>
          <p:cNvSpPr>
            <a:spLocks noChangeArrowheads="1"/>
          </p:cNvSpPr>
          <p:nvPr/>
        </p:nvSpPr>
        <p:spPr bwMode="auto">
          <a:xfrm>
            <a:off x="2848406" y="1653915"/>
            <a:ext cx="9144000" cy="0"/>
          </a:xfrm>
          <a:prstGeom prst="rect">
            <a:avLst/>
          </a:prstGeom>
          <a:noFill/>
          <a:ln w="9525">
            <a:noFill/>
            <a:miter lim="800000"/>
            <a:headEnd/>
            <a:tailEnd/>
          </a:ln>
          <a:effectLst/>
        </p:spPr>
        <p:txBody>
          <a:bodyPr>
            <a:spAutoFit/>
          </a:bodyPr>
          <a:lstStyle/>
          <a:p>
            <a:endParaRPr lang="el-GR"/>
          </a:p>
        </p:txBody>
      </p:sp>
      <p:graphicFrame>
        <p:nvGraphicFramePr>
          <p:cNvPr id="5" name="Object 7"/>
          <p:cNvGraphicFramePr>
            <a:graphicFrameLocks noChangeAspect="1"/>
          </p:cNvGraphicFramePr>
          <p:nvPr>
            <p:extLst>
              <p:ext uri="{D42A27DB-BD31-4B8C-83A1-F6EECF244321}">
                <p14:modId xmlns:p14="http://schemas.microsoft.com/office/powerpoint/2010/main" val="4128102496"/>
              </p:ext>
            </p:extLst>
          </p:nvPr>
        </p:nvGraphicFramePr>
        <p:xfrm>
          <a:off x="514781" y="25140"/>
          <a:ext cx="3733800" cy="2813050"/>
        </p:xfrm>
        <a:graphic>
          <a:graphicData uri="http://schemas.openxmlformats.org/presentationml/2006/ole">
            <mc:AlternateContent xmlns:mc="http://schemas.openxmlformats.org/markup-compatibility/2006">
              <mc:Choice xmlns:v="urn:schemas-microsoft-com:vml" Requires="v">
                <p:oleObj spid="_x0000_s25656" name="Graph" r:id="rId4" imgW="3725280" imgH="2818080" progId="Origin50.Graph">
                  <p:embed/>
                </p:oleObj>
              </mc:Choice>
              <mc:Fallback>
                <p:oleObj name="Graph" r:id="rId4" imgW="3725280" imgH="281808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5508" t="4216" r="5315" b="7153"/>
                      <a:stretch>
                        <a:fillRect/>
                      </a:stretch>
                    </p:blipFill>
                    <p:spPr bwMode="auto">
                      <a:xfrm>
                        <a:off x="514781" y="25140"/>
                        <a:ext cx="3733800" cy="2813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8"/>
          <p:cNvSpPr>
            <a:spLocks noChangeArrowheads="1"/>
          </p:cNvSpPr>
          <p:nvPr/>
        </p:nvSpPr>
        <p:spPr bwMode="auto">
          <a:xfrm>
            <a:off x="2857931" y="1634865"/>
            <a:ext cx="9144000" cy="0"/>
          </a:xfrm>
          <a:prstGeom prst="rect">
            <a:avLst/>
          </a:prstGeom>
          <a:noFill/>
          <a:ln w="9525">
            <a:noFill/>
            <a:miter lim="800000"/>
            <a:headEnd/>
            <a:tailEnd/>
          </a:ln>
          <a:effectLst/>
        </p:spPr>
        <p:txBody>
          <a:bodyPr>
            <a:spAutoFit/>
          </a:bodyPr>
          <a:lstStyle/>
          <a:p>
            <a:endParaRPr lang="el-GR"/>
          </a:p>
        </p:txBody>
      </p:sp>
      <p:sp>
        <p:nvSpPr>
          <p:cNvPr id="7" name="Rectangle 9"/>
          <p:cNvSpPr>
            <a:spLocks noChangeArrowheads="1"/>
          </p:cNvSpPr>
          <p:nvPr/>
        </p:nvSpPr>
        <p:spPr bwMode="auto">
          <a:xfrm>
            <a:off x="2762681" y="1592003"/>
            <a:ext cx="9144000" cy="0"/>
          </a:xfrm>
          <a:prstGeom prst="rect">
            <a:avLst/>
          </a:prstGeom>
          <a:noFill/>
          <a:ln w="9525">
            <a:noFill/>
            <a:miter lim="800000"/>
            <a:headEnd/>
            <a:tailEnd/>
          </a:ln>
          <a:effectLst/>
        </p:spPr>
        <p:txBody>
          <a:bodyPr>
            <a:spAutoFit/>
          </a:bodyPr>
          <a:lstStyle/>
          <a:p>
            <a:endParaRPr lang="el-GR"/>
          </a:p>
        </p:txBody>
      </p:sp>
      <p:graphicFrame>
        <p:nvGraphicFramePr>
          <p:cNvPr id="9" name="Object 10"/>
          <p:cNvGraphicFramePr>
            <a:graphicFrameLocks noChangeAspect="1"/>
          </p:cNvGraphicFramePr>
          <p:nvPr>
            <p:extLst>
              <p:ext uri="{D42A27DB-BD31-4B8C-83A1-F6EECF244321}">
                <p14:modId xmlns:p14="http://schemas.microsoft.com/office/powerpoint/2010/main" val="1832634585"/>
              </p:ext>
            </p:extLst>
          </p:nvPr>
        </p:nvGraphicFramePr>
        <p:xfrm>
          <a:off x="373494" y="3120765"/>
          <a:ext cx="3863975" cy="2924175"/>
        </p:xfrm>
        <a:graphic>
          <a:graphicData uri="http://schemas.openxmlformats.org/presentationml/2006/ole">
            <mc:AlternateContent xmlns:mc="http://schemas.openxmlformats.org/markup-compatibility/2006">
              <mc:Choice xmlns:v="urn:schemas-microsoft-com:vml" Requires="v">
                <p:oleObj spid="_x0000_s25657" name="Graph" r:id="rId6" imgW="3834720" imgH="2998080" progId="Origin50.Graph">
                  <p:embed/>
                </p:oleObj>
              </mc:Choice>
              <mc:Fallback>
                <p:oleObj name="Graph" r:id="rId6" imgW="3834720" imgH="299808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4666" t="6004" r="4666" b="6004"/>
                      <a:stretch>
                        <a:fillRect/>
                      </a:stretch>
                    </p:blipFill>
                    <p:spPr bwMode="auto">
                      <a:xfrm>
                        <a:off x="373494" y="3120765"/>
                        <a:ext cx="3863975" cy="292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11"/>
          <p:cNvSpPr>
            <a:spLocks noChangeArrowheads="1"/>
          </p:cNvSpPr>
          <p:nvPr/>
        </p:nvSpPr>
        <p:spPr bwMode="auto">
          <a:xfrm>
            <a:off x="2824594" y="1639628"/>
            <a:ext cx="9144000" cy="0"/>
          </a:xfrm>
          <a:prstGeom prst="rect">
            <a:avLst/>
          </a:prstGeom>
          <a:noFill/>
          <a:ln w="9525">
            <a:noFill/>
            <a:miter lim="800000"/>
            <a:headEnd/>
            <a:tailEnd/>
          </a:ln>
          <a:effectLst/>
        </p:spPr>
        <p:txBody>
          <a:bodyPr>
            <a:spAutoFit/>
          </a:bodyPr>
          <a:lstStyle/>
          <a:p>
            <a:endParaRPr lang="el-GR"/>
          </a:p>
        </p:txBody>
      </p:sp>
      <p:graphicFrame>
        <p:nvGraphicFramePr>
          <p:cNvPr id="11" name="Object 12"/>
          <p:cNvGraphicFramePr>
            <a:graphicFrameLocks noChangeAspect="1"/>
          </p:cNvGraphicFramePr>
          <p:nvPr>
            <p:extLst>
              <p:ext uri="{D42A27DB-BD31-4B8C-83A1-F6EECF244321}">
                <p14:modId xmlns:p14="http://schemas.microsoft.com/office/powerpoint/2010/main" val="3251555135"/>
              </p:ext>
            </p:extLst>
          </p:nvPr>
        </p:nvGraphicFramePr>
        <p:xfrm>
          <a:off x="4408919" y="14028"/>
          <a:ext cx="3868737" cy="2909887"/>
        </p:xfrm>
        <a:graphic>
          <a:graphicData uri="http://schemas.openxmlformats.org/presentationml/2006/ole">
            <mc:AlternateContent xmlns:mc="http://schemas.openxmlformats.org/markup-compatibility/2006">
              <mc:Choice xmlns:v="urn:schemas-microsoft-com:vml" Requires="v">
                <p:oleObj spid="_x0000_s25658" name="Graph" r:id="rId8" imgW="3663360" imgH="2895840" progId="Origin50.Graph">
                  <p:embed/>
                </p:oleObj>
              </mc:Choice>
              <mc:Fallback>
                <p:oleObj name="Graph" r:id="rId8" imgW="3663360" imgH="289584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l="3914" t="5940" r="4599" b="6064"/>
                      <a:stretch>
                        <a:fillRect/>
                      </a:stretch>
                    </p:blipFill>
                    <p:spPr bwMode="auto">
                      <a:xfrm>
                        <a:off x="4408919" y="14028"/>
                        <a:ext cx="3868737" cy="2909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3"/>
          <p:cNvSpPr>
            <a:spLocks noChangeArrowheads="1"/>
          </p:cNvSpPr>
          <p:nvPr/>
        </p:nvSpPr>
        <p:spPr bwMode="auto">
          <a:xfrm>
            <a:off x="4477181" y="3609715"/>
            <a:ext cx="4191000" cy="1938992"/>
          </a:xfrm>
          <a:prstGeom prst="rect">
            <a:avLst/>
          </a:prstGeom>
          <a:noFill/>
          <a:ln w="9525">
            <a:solidFill>
              <a:schemeClr val="tx1"/>
            </a:solidFill>
            <a:miter lim="800000"/>
            <a:headEnd/>
            <a:tailEnd/>
          </a:ln>
          <a:effectLst/>
        </p:spPr>
        <p:txBody>
          <a:bodyPr>
            <a:spAutoFit/>
          </a:bodyPr>
          <a:lstStyle/>
          <a:p>
            <a:pPr>
              <a:lnSpc>
                <a:spcPct val="100000"/>
              </a:lnSpc>
              <a:spcBef>
                <a:spcPct val="50000"/>
              </a:spcBef>
              <a:buFontTx/>
              <a:buNone/>
            </a:pPr>
            <a:r>
              <a:rPr lang="el-GR" sz="2000" dirty="0"/>
              <a:t>Αποτελέσματα εφαρμογής χημειομετρικού αλγορίθμου ώστε να προβλεφτούν οι διαστάσεις της μοναδιαίας κυψελίδας από το φάσμα στο μέσο υπέρυθρο</a:t>
            </a:r>
            <a:r>
              <a:rPr lang="en-US" sz="2000" dirty="0"/>
              <a:t> (2n </a:t>
            </a:r>
            <a:r>
              <a:rPr lang="el-GR" sz="2000" dirty="0"/>
              <a:t>παράγωγος, περιοχή</a:t>
            </a:r>
            <a:r>
              <a:rPr lang="en-US" sz="2000" dirty="0"/>
              <a:t> 525-1800 cm</a:t>
            </a:r>
            <a:r>
              <a:rPr lang="en-US" sz="2000" baseline="30000" dirty="0"/>
              <a:t>-1</a:t>
            </a:r>
            <a:r>
              <a:rPr lang="en-US" sz="2000" dirty="0"/>
              <a:t>, PO</a:t>
            </a:r>
            <a:r>
              <a:rPr lang="en-US" sz="2000" baseline="-25000" dirty="0"/>
              <a:t>4</a:t>
            </a:r>
            <a:r>
              <a:rPr lang="en-US" sz="2000" baseline="30000" dirty="0"/>
              <a:t>3-</a:t>
            </a:r>
            <a:r>
              <a:rPr lang="en-US" sz="2000" dirty="0"/>
              <a:t>, CO</a:t>
            </a:r>
            <a:r>
              <a:rPr lang="en-US" sz="2000" baseline="-25000" dirty="0"/>
              <a:t>3</a:t>
            </a:r>
            <a:r>
              <a:rPr lang="en-US" sz="2000" baseline="30000" dirty="0"/>
              <a:t>2-</a:t>
            </a:r>
            <a:r>
              <a:rPr lang="en-US" sz="2000" dirty="0"/>
              <a:t> ).  </a:t>
            </a:r>
          </a:p>
        </p:txBody>
      </p:sp>
      <p:sp>
        <p:nvSpPr>
          <p:cNvPr id="13" name="TextBox 12"/>
          <p:cNvSpPr txBox="1"/>
          <p:nvPr/>
        </p:nvSpPr>
        <p:spPr>
          <a:xfrm>
            <a:off x="3896702" y="2667783"/>
            <a:ext cx="432048" cy="426535"/>
          </a:xfrm>
          <a:prstGeom prst="rect">
            <a:avLst/>
          </a:prstGeom>
        </p:spPr>
        <p:txBody>
          <a:bodyPr vert="horz" wrap="square" lIns="91440" tIns="45720" rIns="91440" bIns="45720" rtlCol="0" anchor="ctr">
            <a:normAutofit/>
          </a:bodyPr>
          <a:lstStyle/>
          <a:p>
            <a:r>
              <a:rPr lang="en-US" sz="1600" dirty="0" smtClean="0"/>
              <a:t>52</a:t>
            </a:r>
            <a:endParaRPr lang="en-US" sz="1600" dirty="0" smtClean="0"/>
          </a:p>
        </p:txBody>
      </p:sp>
      <p:sp>
        <p:nvSpPr>
          <p:cNvPr id="14" name="TextBox 13"/>
          <p:cNvSpPr txBox="1"/>
          <p:nvPr/>
        </p:nvSpPr>
        <p:spPr>
          <a:xfrm>
            <a:off x="7845608" y="2694230"/>
            <a:ext cx="432048" cy="426535"/>
          </a:xfrm>
          <a:prstGeom prst="rect">
            <a:avLst/>
          </a:prstGeom>
        </p:spPr>
        <p:txBody>
          <a:bodyPr vert="horz" wrap="square" lIns="91440" tIns="45720" rIns="91440" bIns="45720" rtlCol="0" anchor="ctr">
            <a:normAutofit/>
          </a:bodyPr>
          <a:lstStyle/>
          <a:p>
            <a:r>
              <a:rPr lang="en-US" sz="1600" dirty="0" smtClean="0"/>
              <a:t>53</a:t>
            </a:r>
            <a:endParaRPr lang="en-US" sz="1600" dirty="0" smtClean="0"/>
          </a:p>
        </p:txBody>
      </p:sp>
      <p:sp>
        <p:nvSpPr>
          <p:cNvPr id="15" name="TextBox 14"/>
          <p:cNvSpPr txBox="1"/>
          <p:nvPr/>
        </p:nvSpPr>
        <p:spPr>
          <a:xfrm>
            <a:off x="3896702" y="5900980"/>
            <a:ext cx="432048" cy="426535"/>
          </a:xfrm>
          <a:prstGeom prst="rect">
            <a:avLst/>
          </a:prstGeom>
        </p:spPr>
        <p:txBody>
          <a:bodyPr vert="horz" wrap="square" lIns="91440" tIns="45720" rIns="91440" bIns="45720" rtlCol="0" anchor="ctr">
            <a:normAutofit/>
          </a:bodyPr>
          <a:lstStyle/>
          <a:p>
            <a:r>
              <a:rPr lang="en-US" sz="1600" dirty="0" smtClean="0"/>
              <a:t>54</a:t>
            </a:r>
            <a:endParaRPr lang="en-US" sz="1600" dirty="0" smtClean="0"/>
          </a:p>
        </p:txBody>
      </p:sp>
    </p:spTree>
    <p:extLst>
      <p:ext uri="{BB962C8B-B14F-4D97-AF65-F5344CB8AC3E}">
        <p14:creationId xmlns:p14="http://schemas.microsoft.com/office/powerpoint/2010/main" val="19617486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ChangeAspect="1"/>
          </p:cNvGraphicFramePr>
          <p:nvPr>
            <p:extLst>
              <p:ext uri="{D42A27DB-BD31-4B8C-83A1-F6EECF244321}">
                <p14:modId xmlns:p14="http://schemas.microsoft.com/office/powerpoint/2010/main" val="3663299030"/>
              </p:ext>
            </p:extLst>
          </p:nvPr>
        </p:nvGraphicFramePr>
        <p:xfrm>
          <a:off x="827584" y="116632"/>
          <a:ext cx="3590761" cy="3265636"/>
        </p:xfrm>
        <a:graphic>
          <a:graphicData uri="http://schemas.openxmlformats.org/presentationml/2006/ole">
            <mc:AlternateContent xmlns:mc="http://schemas.openxmlformats.org/markup-compatibility/2006">
              <mc:Choice xmlns:v="urn:schemas-microsoft-com:vml" Requires="v">
                <p:oleObj spid="_x0000_s26694" name="Graph" r:id="rId4" imgW="3507840" imgH="3240000" progId="Origin50.Graph">
                  <p:embed/>
                </p:oleObj>
              </mc:Choice>
              <mc:Fallback>
                <p:oleObj name="Graph" r:id="rId4" imgW="3507840" imgH="32400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4823" t="2769" r="2463" b="5428"/>
                      <a:stretch>
                        <a:fillRect/>
                      </a:stretch>
                    </p:blipFill>
                    <p:spPr bwMode="auto">
                      <a:xfrm>
                        <a:off x="827584" y="116632"/>
                        <a:ext cx="3590761" cy="3265636"/>
                      </a:xfrm>
                      <a:prstGeom prst="rect">
                        <a:avLst/>
                      </a:prstGeom>
                      <a:noFill/>
                      <a:extLst/>
                    </p:spPr>
                  </p:pic>
                </p:oleObj>
              </mc:Fallback>
            </mc:AlternateContent>
          </a:graphicData>
        </a:graphic>
      </p:graphicFrame>
      <p:graphicFrame>
        <p:nvGraphicFramePr>
          <p:cNvPr id="4" name="Object 5"/>
          <p:cNvGraphicFramePr>
            <a:graphicFrameLocks noChangeAspect="1"/>
          </p:cNvGraphicFramePr>
          <p:nvPr>
            <p:extLst>
              <p:ext uri="{D42A27DB-BD31-4B8C-83A1-F6EECF244321}">
                <p14:modId xmlns:p14="http://schemas.microsoft.com/office/powerpoint/2010/main" val="635893452"/>
              </p:ext>
            </p:extLst>
          </p:nvPr>
        </p:nvGraphicFramePr>
        <p:xfrm>
          <a:off x="827584" y="3540274"/>
          <a:ext cx="3452654" cy="2836931"/>
        </p:xfrm>
        <a:graphic>
          <a:graphicData uri="http://schemas.openxmlformats.org/presentationml/2006/ole">
            <mc:AlternateContent xmlns:mc="http://schemas.openxmlformats.org/markup-compatibility/2006">
              <mc:Choice xmlns:v="urn:schemas-microsoft-com:vml" Requires="v">
                <p:oleObj spid="_x0000_s26695" name="Graph" r:id="rId6" imgW="3375360" imgH="2822400" progId="Origin50.Graph">
                  <p:embed/>
                </p:oleObj>
              </mc:Choice>
              <mc:Fallback>
                <p:oleObj name="Graph" r:id="rId6" imgW="3375360" imgH="282240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5119" t="2934" r="2773" b="6122"/>
                      <a:stretch>
                        <a:fillRect/>
                      </a:stretch>
                    </p:blipFill>
                    <p:spPr bwMode="auto">
                      <a:xfrm>
                        <a:off x="827584" y="3540274"/>
                        <a:ext cx="3452654" cy="2836931"/>
                      </a:xfrm>
                      <a:prstGeom prst="rect">
                        <a:avLst/>
                      </a:prstGeom>
                      <a:noFill/>
                      <a:extLst/>
                    </p:spPr>
                  </p:pic>
                </p:oleObj>
              </mc:Fallback>
            </mc:AlternateContent>
          </a:graphicData>
        </a:graphic>
      </p:graphicFrame>
      <p:graphicFrame>
        <p:nvGraphicFramePr>
          <p:cNvPr id="5" name="Object 6"/>
          <p:cNvGraphicFramePr>
            <a:graphicFrameLocks noChangeAspect="1"/>
          </p:cNvGraphicFramePr>
          <p:nvPr>
            <p:extLst>
              <p:ext uri="{D42A27DB-BD31-4B8C-83A1-F6EECF244321}">
                <p14:modId xmlns:p14="http://schemas.microsoft.com/office/powerpoint/2010/main" val="144137308"/>
              </p:ext>
            </p:extLst>
          </p:nvPr>
        </p:nvGraphicFramePr>
        <p:xfrm>
          <a:off x="4860032" y="164106"/>
          <a:ext cx="3530340" cy="3218162"/>
        </p:xfrm>
        <a:graphic>
          <a:graphicData uri="http://schemas.openxmlformats.org/presentationml/2006/ole">
            <mc:AlternateContent xmlns:mc="http://schemas.openxmlformats.org/markup-compatibility/2006">
              <mc:Choice xmlns:v="urn:schemas-microsoft-com:vml" Requires="v">
                <p:oleObj spid="_x0000_s26696" name="Graph" r:id="rId8" imgW="3466080" imgH="3199680" progId="Origin50.Graph">
                  <p:embed/>
                </p:oleObj>
              </mc:Choice>
              <mc:Fallback>
                <p:oleObj name="Graph" r:id="rId8" imgW="3466080" imgH="319968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l="4881" t="2690" r="2597" b="5382"/>
                      <a:stretch>
                        <a:fillRect/>
                      </a:stretch>
                    </p:blipFill>
                    <p:spPr bwMode="auto">
                      <a:xfrm>
                        <a:off x="4860032" y="164106"/>
                        <a:ext cx="3530340" cy="3218162"/>
                      </a:xfrm>
                      <a:prstGeom prst="rect">
                        <a:avLst/>
                      </a:prstGeom>
                      <a:noFill/>
                      <a:extLst/>
                    </p:spPr>
                  </p:pic>
                </p:oleObj>
              </mc:Fallback>
            </mc:AlternateContent>
          </a:graphicData>
        </a:graphic>
      </p:graphicFrame>
      <p:graphicFrame>
        <p:nvGraphicFramePr>
          <p:cNvPr id="6" name="Object 7"/>
          <p:cNvGraphicFramePr>
            <a:graphicFrameLocks noChangeAspect="1"/>
          </p:cNvGraphicFramePr>
          <p:nvPr>
            <p:extLst>
              <p:ext uri="{D42A27DB-BD31-4B8C-83A1-F6EECF244321}">
                <p14:modId xmlns:p14="http://schemas.microsoft.com/office/powerpoint/2010/main" val="3606625806"/>
              </p:ext>
            </p:extLst>
          </p:nvPr>
        </p:nvGraphicFramePr>
        <p:xfrm>
          <a:off x="4730558" y="3433994"/>
          <a:ext cx="3659814" cy="2929002"/>
        </p:xfrm>
        <a:graphic>
          <a:graphicData uri="http://schemas.openxmlformats.org/presentationml/2006/ole">
            <mc:AlternateContent xmlns:mc="http://schemas.openxmlformats.org/markup-compatibility/2006">
              <mc:Choice xmlns:v="urn:schemas-microsoft-com:vml" Requires="v">
                <p:oleObj spid="_x0000_s26697" name="Graph" r:id="rId10" imgW="3569760" imgH="2901600" progId="Origin50.Graph">
                  <p:embed/>
                </p:oleObj>
              </mc:Choice>
              <mc:Fallback>
                <p:oleObj name="Graph" r:id="rId10" imgW="3569760" imgH="2901600"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l="4840" t="2853" r="2420" b="5956"/>
                      <a:stretch>
                        <a:fillRect/>
                      </a:stretch>
                    </p:blipFill>
                    <p:spPr bwMode="auto">
                      <a:xfrm>
                        <a:off x="4730558" y="3433994"/>
                        <a:ext cx="3659814" cy="2929002"/>
                      </a:xfrm>
                      <a:prstGeom prst="rect">
                        <a:avLst/>
                      </a:prstGeom>
                      <a:noFill/>
                      <a:extLst/>
                    </p:spPr>
                  </p:pic>
                </p:oleObj>
              </mc:Fallback>
            </mc:AlternateContent>
          </a:graphicData>
        </a:graphic>
      </p:graphicFrame>
      <p:sp>
        <p:nvSpPr>
          <p:cNvPr id="7" name="TextBox 6"/>
          <p:cNvSpPr txBox="1"/>
          <p:nvPr/>
        </p:nvSpPr>
        <p:spPr>
          <a:xfrm>
            <a:off x="4064214" y="2821469"/>
            <a:ext cx="432048" cy="426535"/>
          </a:xfrm>
          <a:prstGeom prst="rect">
            <a:avLst/>
          </a:prstGeom>
        </p:spPr>
        <p:txBody>
          <a:bodyPr vert="horz" wrap="square" lIns="91440" tIns="45720" rIns="91440" bIns="45720" rtlCol="0" anchor="ctr">
            <a:normAutofit/>
          </a:bodyPr>
          <a:lstStyle/>
          <a:p>
            <a:r>
              <a:rPr lang="en-US" sz="1600" dirty="0" smtClean="0"/>
              <a:t>55</a:t>
            </a:r>
            <a:endParaRPr lang="en-US" sz="1600" dirty="0" smtClean="0"/>
          </a:p>
        </p:txBody>
      </p:sp>
      <p:sp>
        <p:nvSpPr>
          <p:cNvPr id="8" name="TextBox 7"/>
          <p:cNvSpPr txBox="1"/>
          <p:nvPr/>
        </p:nvSpPr>
        <p:spPr>
          <a:xfrm>
            <a:off x="7958324" y="2821469"/>
            <a:ext cx="432048" cy="426535"/>
          </a:xfrm>
          <a:prstGeom prst="rect">
            <a:avLst/>
          </a:prstGeom>
        </p:spPr>
        <p:txBody>
          <a:bodyPr vert="horz" wrap="square" lIns="91440" tIns="45720" rIns="91440" bIns="45720" rtlCol="0" anchor="ctr">
            <a:normAutofit/>
          </a:bodyPr>
          <a:lstStyle/>
          <a:p>
            <a:r>
              <a:rPr lang="en-US" sz="1600" dirty="0" smtClean="0"/>
              <a:t>56</a:t>
            </a:r>
            <a:endParaRPr lang="en-US" sz="1600" dirty="0" smtClean="0"/>
          </a:p>
        </p:txBody>
      </p:sp>
      <p:sp>
        <p:nvSpPr>
          <p:cNvPr id="9" name="TextBox 8"/>
          <p:cNvSpPr txBox="1"/>
          <p:nvPr/>
        </p:nvSpPr>
        <p:spPr>
          <a:xfrm>
            <a:off x="4015156" y="6087105"/>
            <a:ext cx="432048" cy="426535"/>
          </a:xfrm>
          <a:prstGeom prst="rect">
            <a:avLst/>
          </a:prstGeom>
        </p:spPr>
        <p:txBody>
          <a:bodyPr vert="horz" wrap="square" lIns="91440" tIns="45720" rIns="91440" bIns="45720" rtlCol="0" anchor="ctr">
            <a:normAutofit/>
          </a:bodyPr>
          <a:lstStyle/>
          <a:p>
            <a:r>
              <a:rPr lang="en-US" sz="1600" dirty="0" smtClean="0"/>
              <a:t>57</a:t>
            </a:r>
            <a:endParaRPr lang="en-US" sz="1600" dirty="0" smtClean="0"/>
          </a:p>
        </p:txBody>
      </p:sp>
      <p:sp>
        <p:nvSpPr>
          <p:cNvPr id="10" name="TextBox 9"/>
          <p:cNvSpPr txBox="1"/>
          <p:nvPr/>
        </p:nvSpPr>
        <p:spPr>
          <a:xfrm>
            <a:off x="8044104" y="6087104"/>
            <a:ext cx="432048" cy="426535"/>
          </a:xfrm>
          <a:prstGeom prst="rect">
            <a:avLst/>
          </a:prstGeom>
        </p:spPr>
        <p:txBody>
          <a:bodyPr vert="horz" wrap="square" lIns="91440" tIns="45720" rIns="91440" bIns="45720" rtlCol="0" anchor="ctr">
            <a:normAutofit/>
          </a:bodyPr>
          <a:lstStyle/>
          <a:p>
            <a:r>
              <a:rPr lang="en-US" sz="1600" dirty="0" smtClean="0"/>
              <a:t>58</a:t>
            </a:r>
            <a:endParaRPr lang="en-US" sz="1600" dirty="0" smtClean="0"/>
          </a:p>
        </p:txBody>
      </p:sp>
    </p:spTree>
    <p:extLst>
      <p:ext uri="{BB962C8B-B14F-4D97-AF65-F5344CB8AC3E}">
        <p14:creationId xmlns:p14="http://schemas.microsoft.com/office/powerpoint/2010/main" val="36505678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ChangeAspect="1"/>
          </p:cNvGraphicFramePr>
          <p:nvPr>
            <p:extLst>
              <p:ext uri="{D42A27DB-BD31-4B8C-83A1-F6EECF244321}">
                <p14:modId xmlns:p14="http://schemas.microsoft.com/office/powerpoint/2010/main" val="3590488174"/>
              </p:ext>
            </p:extLst>
          </p:nvPr>
        </p:nvGraphicFramePr>
        <p:xfrm>
          <a:off x="440396" y="215032"/>
          <a:ext cx="3461633" cy="3208486"/>
        </p:xfrm>
        <a:graphic>
          <a:graphicData uri="http://schemas.openxmlformats.org/presentationml/2006/ole">
            <mc:AlternateContent xmlns:mc="http://schemas.openxmlformats.org/markup-compatibility/2006">
              <mc:Choice xmlns:v="urn:schemas-microsoft-com:vml" Requires="v">
                <p:oleObj spid="_x0000_s27686" name="Graph" r:id="rId4" imgW="3438720" imgH="3237120" progId="Origin50.Graph">
                  <p:embed/>
                </p:oleObj>
              </mc:Choice>
              <mc:Fallback>
                <p:oleObj name="Graph" r:id="rId4" imgW="3438720" imgH="323712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978" t="5849" r="5548" b="5399"/>
                      <a:stretch>
                        <a:fillRect/>
                      </a:stretch>
                    </p:blipFill>
                    <p:spPr bwMode="auto">
                      <a:xfrm>
                        <a:off x="440396" y="215032"/>
                        <a:ext cx="3461633" cy="3208486"/>
                      </a:xfrm>
                      <a:prstGeom prst="rect">
                        <a:avLst/>
                      </a:prstGeom>
                      <a:noFill/>
                      <a:extLst/>
                    </p:spPr>
                  </p:pic>
                </p:oleObj>
              </mc:Fallback>
            </mc:AlternateContent>
          </a:graphicData>
        </a:graphic>
      </p:graphicFrame>
      <p:graphicFrame>
        <p:nvGraphicFramePr>
          <p:cNvPr id="7" name="Object 7"/>
          <p:cNvGraphicFramePr>
            <a:graphicFrameLocks noChangeAspect="1"/>
          </p:cNvGraphicFramePr>
          <p:nvPr>
            <p:extLst>
              <p:ext uri="{D42A27DB-BD31-4B8C-83A1-F6EECF244321}">
                <p14:modId xmlns:p14="http://schemas.microsoft.com/office/powerpoint/2010/main" val="1378305675"/>
              </p:ext>
            </p:extLst>
          </p:nvPr>
        </p:nvGraphicFramePr>
        <p:xfrm>
          <a:off x="457007" y="3527425"/>
          <a:ext cx="3445022" cy="2766713"/>
        </p:xfrm>
        <a:graphic>
          <a:graphicData uri="http://schemas.openxmlformats.org/presentationml/2006/ole">
            <mc:AlternateContent xmlns:mc="http://schemas.openxmlformats.org/markup-compatibility/2006">
              <mc:Choice xmlns:v="urn:schemas-microsoft-com:vml" Requires="v">
                <p:oleObj spid="_x0000_s27687" r:id="rId6" imgW="3697834" imgH="3414979" progId="Origin50.Graph">
                  <p:embed/>
                </p:oleObj>
              </mc:Choice>
              <mc:Fallback>
                <p:oleObj r:id="rId6" imgW="3697834" imgH="3414979"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699" t="9065" r="9930" b="15497"/>
                      <a:stretch>
                        <a:fillRect/>
                      </a:stretch>
                    </p:blipFill>
                    <p:spPr bwMode="auto">
                      <a:xfrm>
                        <a:off x="457007" y="3527425"/>
                        <a:ext cx="3445022" cy="2766713"/>
                      </a:xfrm>
                      <a:prstGeom prst="rect">
                        <a:avLst/>
                      </a:prstGeom>
                      <a:noFill/>
                      <a:extLst/>
                    </p:spPr>
                  </p:pic>
                </p:oleObj>
              </mc:Fallback>
            </mc:AlternateContent>
          </a:graphicData>
        </a:graphic>
      </p:graphicFrame>
      <p:sp>
        <p:nvSpPr>
          <p:cNvPr id="11" name="Rectangle 10"/>
          <p:cNvSpPr>
            <a:spLocks noChangeArrowheads="1"/>
          </p:cNvSpPr>
          <p:nvPr/>
        </p:nvSpPr>
        <p:spPr bwMode="auto">
          <a:xfrm>
            <a:off x="5016624" y="655638"/>
            <a:ext cx="3454152" cy="4357538"/>
          </a:xfrm>
          <a:prstGeom prst="rect">
            <a:avLst/>
          </a:prstGeom>
          <a:noFill/>
          <a:ln w="6350">
            <a:noFill/>
            <a:miter lim="800000"/>
            <a:headEnd/>
            <a:tailEnd/>
          </a:ln>
          <a:effectLst/>
        </p:spPr>
        <p:txBody>
          <a:bodyPr/>
          <a:lstStyle/>
          <a:p>
            <a:pPr marL="342900" indent="-342900">
              <a:lnSpc>
                <a:spcPct val="100000"/>
              </a:lnSpc>
            </a:pPr>
            <a:r>
              <a:rPr lang="el-GR" sz="2000" u="sng" dirty="0"/>
              <a:t>Πικέρμι</a:t>
            </a:r>
          </a:p>
          <a:p>
            <a:pPr marL="342900" indent="-342900">
              <a:lnSpc>
                <a:spcPct val="100000"/>
              </a:lnSpc>
              <a:buFontTx/>
              <a:buNone/>
            </a:pPr>
            <a:r>
              <a:rPr lang="el-GR" sz="2000" dirty="0"/>
              <a:t>Οστά 0,92-1,38%</a:t>
            </a:r>
          </a:p>
          <a:p>
            <a:pPr marL="342900" indent="-342900">
              <a:lnSpc>
                <a:spcPct val="100000"/>
              </a:lnSpc>
              <a:buFontTx/>
              <a:buNone/>
            </a:pPr>
            <a:r>
              <a:rPr lang="el-GR" sz="2000" dirty="0"/>
              <a:t>Οδοντίνη 1,54-1,85%</a:t>
            </a:r>
          </a:p>
          <a:p>
            <a:pPr marL="342900" indent="-342900">
              <a:lnSpc>
                <a:spcPct val="100000"/>
              </a:lnSpc>
              <a:buFontTx/>
              <a:buNone/>
            </a:pPr>
            <a:r>
              <a:rPr lang="el-GR" sz="2000" dirty="0"/>
              <a:t>Αδαμαντίνη 0,3-0,6</a:t>
            </a:r>
            <a:r>
              <a:rPr lang="el-GR" sz="2000" dirty="0" smtClean="0"/>
              <a:t>%</a:t>
            </a:r>
            <a:endParaRPr lang="en-US" sz="2000" dirty="0" smtClean="0"/>
          </a:p>
          <a:p>
            <a:endParaRPr lang="el-GR" sz="2000" u="sng" dirty="0" smtClean="0"/>
          </a:p>
          <a:p>
            <a:r>
              <a:rPr lang="el-GR" sz="2000" u="sng" dirty="0" smtClean="0"/>
              <a:t>Χαλκούτσι</a:t>
            </a:r>
            <a:endParaRPr lang="el-GR" sz="2000" u="sng" dirty="0"/>
          </a:p>
          <a:p>
            <a:r>
              <a:rPr lang="el-GR" sz="2000" dirty="0"/>
              <a:t>Οστά Οδοντίνη 0,98-1,58%</a:t>
            </a:r>
          </a:p>
          <a:p>
            <a:pPr>
              <a:buFontTx/>
              <a:buNone/>
            </a:pPr>
            <a:r>
              <a:rPr lang="el-GR" sz="2000" dirty="0" smtClean="0"/>
              <a:t>1,04-1,24%</a:t>
            </a:r>
            <a:endParaRPr lang="en-US" sz="2000" dirty="0" smtClean="0"/>
          </a:p>
          <a:p>
            <a:pPr>
              <a:buFontTx/>
              <a:buNone/>
            </a:pPr>
            <a:r>
              <a:rPr lang="el-GR" sz="2000" dirty="0" smtClean="0"/>
              <a:t>Αδαμαντίνη </a:t>
            </a:r>
            <a:r>
              <a:rPr lang="el-GR" sz="2000" dirty="0"/>
              <a:t>0,44-0,8</a:t>
            </a:r>
            <a:r>
              <a:rPr lang="el-GR" sz="2000" dirty="0" smtClean="0"/>
              <a:t>%</a:t>
            </a:r>
            <a:endParaRPr lang="en-US" sz="2000" dirty="0" smtClean="0"/>
          </a:p>
          <a:p>
            <a:endParaRPr lang="el-GR" sz="2000" u="sng" dirty="0" smtClean="0"/>
          </a:p>
          <a:p>
            <a:r>
              <a:rPr lang="el-GR" sz="2000" u="sng" dirty="0" smtClean="0"/>
              <a:t>Αγία Νάπα</a:t>
            </a:r>
            <a:endParaRPr lang="el-GR" sz="2000" u="sng" dirty="0"/>
          </a:p>
          <a:p>
            <a:r>
              <a:rPr lang="el-GR" sz="2000" dirty="0"/>
              <a:t>Οστά 0,07-0,26%</a:t>
            </a:r>
          </a:p>
          <a:p>
            <a:r>
              <a:rPr lang="el-GR" sz="2000" dirty="0"/>
              <a:t>Οδοντίνη 0,05-0,44%</a:t>
            </a:r>
            <a:endParaRPr lang="en-US" sz="2000" dirty="0"/>
          </a:p>
          <a:p>
            <a:r>
              <a:rPr lang="el-GR" sz="2000" dirty="0"/>
              <a:t>Αδαμαντίνη 240-415 </a:t>
            </a:r>
            <a:r>
              <a:rPr lang="en-US" sz="2000" dirty="0" smtClean="0"/>
              <a:t>ppm</a:t>
            </a:r>
            <a:endParaRPr lang="en-GB" sz="2000" dirty="0"/>
          </a:p>
        </p:txBody>
      </p:sp>
      <p:sp>
        <p:nvSpPr>
          <p:cNvPr id="14" name="Rectangle 13"/>
          <p:cNvSpPr>
            <a:spLocks noChangeArrowheads="1"/>
          </p:cNvSpPr>
          <p:nvPr/>
        </p:nvSpPr>
        <p:spPr bwMode="auto">
          <a:xfrm>
            <a:off x="5012813" y="282659"/>
            <a:ext cx="2667000" cy="381000"/>
          </a:xfrm>
          <a:prstGeom prst="rect">
            <a:avLst/>
          </a:prstGeom>
          <a:noFill/>
          <a:ln w="12700">
            <a:solidFill>
              <a:schemeClr val="tx1"/>
            </a:solidFill>
            <a:miter lim="800000"/>
            <a:headEnd/>
            <a:tailEnd/>
          </a:ln>
          <a:effectLst/>
        </p:spPr>
        <p:txBody>
          <a:bodyPr anchor="ctr"/>
          <a:lstStyle/>
          <a:p>
            <a:pPr algn="ctr">
              <a:lnSpc>
                <a:spcPct val="100000"/>
              </a:lnSpc>
              <a:spcBef>
                <a:spcPct val="0"/>
              </a:spcBef>
              <a:buFontTx/>
              <a:buNone/>
            </a:pPr>
            <a:r>
              <a:rPr lang="el-GR" sz="2400" b="1" u="sng" dirty="0"/>
              <a:t>Τιμές </a:t>
            </a:r>
            <a:r>
              <a:rPr lang="en-US" sz="2400" b="1" u="sng" dirty="0"/>
              <a:t>F (IC)</a:t>
            </a:r>
            <a:endParaRPr lang="en-GB" sz="2400" b="1" u="sng" dirty="0"/>
          </a:p>
        </p:txBody>
      </p:sp>
      <p:sp>
        <p:nvSpPr>
          <p:cNvPr id="15" name="Text Box 14"/>
          <p:cNvSpPr txBox="1">
            <a:spLocks noChangeArrowheads="1"/>
          </p:cNvSpPr>
          <p:nvPr/>
        </p:nvSpPr>
        <p:spPr bwMode="auto">
          <a:xfrm>
            <a:off x="4332425" y="5013176"/>
            <a:ext cx="4130675" cy="1320800"/>
          </a:xfrm>
          <a:prstGeom prst="rect">
            <a:avLst/>
          </a:prstGeom>
          <a:noFill/>
          <a:ln w="9525">
            <a:solidFill>
              <a:schemeClr val="tx1"/>
            </a:solidFill>
            <a:miter lim="800000"/>
            <a:headEnd/>
            <a:tailEnd/>
          </a:ln>
          <a:effectLst/>
        </p:spPr>
        <p:txBody>
          <a:bodyPr>
            <a:spAutoFit/>
          </a:bodyPr>
          <a:lstStyle/>
          <a:p>
            <a:pPr>
              <a:lnSpc>
                <a:spcPct val="100000"/>
              </a:lnSpc>
              <a:spcBef>
                <a:spcPct val="50000"/>
              </a:spcBef>
              <a:buFontTx/>
              <a:buNone/>
            </a:pPr>
            <a:r>
              <a:rPr lang="el-GR" sz="2000" dirty="0"/>
              <a:t>Οστά &amp; οι οδοντίνες από Π. &amp; Χ.: ανθρακικός φθοριοαπατίτης Αδαμαντίνες και δείγματα της Α.Ν.:ανθρακικός Υδροξυλαπατίτης</a:t>
            </a:r>
            <a:endParaRPr lang="en-GB" sz="2000" dirty="0"/>
          </a:p>
        </p:txBody>
      </p:sp>
      <p:sp>
        <p:nvSpPr>
          <p:cNvPr id="8" name="TextBox 7"/>
          <p:cNvSpPr txBox="1"/>
          <p:nvPr/>
        </p:nvSpPr>
        <p:spPr>
          <a:xfrm>
            <a:off x="3686005" y="2829863"/>
            <a:ext cx="432048" cy="426535"/>
          </a:xfrm>
          <a:prstGeom prst="rect">
            <a:avLst/>
          </a:prstGeom>
        </p:spPr>
        <p:txBody>
          <a:bodyPr vert="horz" wrap="square" lIns="91440" tIns="45720" rIns="91440" bIns="45720" rtlCol="0" anchor="ctr">
            <a:normAutofit/>
          </a:bodyPr>
          <a:lstStyle/>
          <a:p>
            <a:r>
              <a:rPr lang="en-US" sz="1600" dirty="0" smtClean="0"/>
              <a:t>59</a:t>
            </a:r>
            <a:endParaRPr lang="en-US" sz="1600" dirty="0" smtClean="0"/>
          </a:p>
        </p:txBody>
      </p:sp>
      <p:sp>
        <p:nvSpPr>
          <p:cNvPr id="9" name="TextBox 8"/>
          <p:cNvSpPr txBox="1"/>
          <p:nvPr/>
        </p:nvSpPr>
        <p:spPr>
          <a:xfrm>
            <a:off x="3685179" y="5971510"/>
            <a:ext cx="432048" cy="426535"/>
          </a:xfrm>
          <a:prstGeom prst="rect">
            <a:avLst/>
          </a:prstGeom>
        </p:spPr>
        <p:txBody>
          <a:bodyPr vert="horz" wrap="square" lIns="91440" tIns="45720" rIns="91440" bIns="45720" rtlCol="0" anchor="ctr">
            <a:normAutofit/>
          </a:bodyPr>
          <a:lstStyle/>
          <a:p>
            <a:r>
              <a:rPr lang="en-US" sz="1600" dirty="0"/>
              <a:t>6</a:t>
            </a:r>
            <a:r>
              <a:rPr lang="en-US" sz="1600" dirty="0" smtClean="0"/>
              <a:t>0</a:t>
            </a:r>
            <a:endParaRPr lang="en-US" sz="1600" dirty="0" smtClean="0"/>
          </a:p>
        </p:txBody>
      </p:sp>
    </p:spTree>
    <p:extLst>
      <p:ext uri="{BB962C8B-B14F-4D97-AF65-F5344CB8AC3E}">
        <p14:creationId xmlns:p14="http://schemas.microsoft.com/office/powerpoint/2010/main" val="13191316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a:bodyPr>
          <a:lstStyle/>
          <a:p>
            <a:r>
              <a:rPr lang="el-GR" dirty="0"/>
              <a:t>Μεταβολές </a:t>
            </a:r>
            <a:r>
              <a:rPr lang="el-GR" dirty="0" smtClean="0"/>
              <a:t>κρυσταλλικότητας</a:t>
            </a:r>
            <a:endParaRPr lang="el-GR" dirty="0"/>
          </a:p>
        </p:txBody>
      </p:sp>
    </p:spTree>
    <p:extLst>
      <p:ext uri="{BB962C8B-B14F-4D97-AF65-F5344CB8AC3E}">
        <p14:creationId xmlns:p14="http://schemas.microsoft.com/office/powerpoint/2010/main" val="28748550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Διαστάσεις</a:t>
            </a:r>
            <a:r>
              <a:rPr lang="en-US" dirty="0"/>
              <a:t> &amp; </a:t>
            </a:r>
            <a:r>
              <a:rPr lang="el-GR" dirty="0"/>
              <a:t>σχήμα </a:t>
            </a:r>
            <a:r>
              <a:rPr lang="el-GR" dirty="0" smtClean="0"/>
              <a:t>κρυσταλλιτών</a:t>
            </a:r>
            <a:endParaRPr lang="el-GR" dirty="0"/>
          </a:p>
        </p:txBody>
      </p:sp>
      <p:sp>
        <p:nvSpPr>
          <p:cNvPr id="5" name="Θέση περιεχομένου 4"/>
          <p:cNvSpPr>
            <a:spLocks noGrp="1"/>
          </p:cNvSpPr>
          <p:nvPr>
            <p:ph idx="1"/>
          </p:nvPr>
        </p:nvSpPr>
        <p:spPr/>
        <p:txBody>
          <a:bodyPr>
            <a:noAutofit/>
          </a:bodyPr>
          <a:lstStyle/>
          <a:p>
            <a:pPr>
              <a:lnSpc>
                <a:spcPct val="100000"/>
              </a:lnSpc>
              <a:spcBef>
                <a:spcPct val="0"/>
              </a:spcBef>
            </a:pPr>
            <a:r>
              <a:rPr lang="el-GR" b="1" dirty="0" smtClean="0"/>
              <a:t>Οστό </a:t>
            </a:r>
            <a:r>
              <a:rPr lang="en-US" sz="2800" dirty="0"/>
              <a:t>:</a:t>
            </a:r>
            <a:r>
              <a:rPr lang="el-GR" sz="2800" dirty="0"/>
              <a:t> ράβδοι</a:t>
            </a:r>
            <a:r>
              <a:rPr lang="en-US" sz="2800" dirty="0"/>
              <a:t> (</a:t>
            </a:r>
            <a:r>
              <a:rPr lang="el-GR" sz="2800" dirty="0"/>
              <a:t>10-45 </a:t>
            </a:r>
            <a:r>
              <a:rPr lang="en-US" sz="2800" dirty="0"/>
              <a:t>nm </a:t>
            </a:r>
            <a:r>
              <a:rPr lang="el-GR" sz="2800" dirty="0"/>
              <a:t>Χ 150 </a:t>
            </a:r>
            <a:r>
              <a:rPr lang="en-US" sz="2800" dirty="0"/>
              <a:t>nm) </a:t>
            </a:r>
            <a:r>
              <a:rPr lang="el-GR" sz="2800" dirty="0"/>
              <a:t>-πλάκες  </a:t>
            </a:r>
            <a:r>
              <a:rPr lang="en-US" sz="2800" dirty="0"/>
              <a:t>(50-400 X 50-400 nm</a:t>
            </a:r>
            <a:r>
              <a:rPr lang="en-US" sz="2800" dirty="0" smtClean="0"/>
              <a:t>)</a:t>
            </a:r>
            <a:r>
              <a:rPr lang="el-GR" sz="2800" dirty="0" smtClean="0"/>
              <a:t>.</a:t>
            </a:r>
            <a:endParaRPr lang="en-US" sz="2800" dirty="0"/>
          </a:p>
          <a:p>
            <a:pPr>
              <a:lnSpc>
                <a:spcPct val="100000"/>
              </a:lnSpc>
            </a:pPr>
            <a:r>
              <a:rPr lang="el-GR" b="1" dirty="0"/>
              <a:t>Οδοντίνη </a:t>
            </a:r>
            <a:r>
              <a:rPr lang="en-US" dirty="0"/>
              <a:t>:</a:t>
            </a:r>
            <a:r>
              <a:rPr lang="el-GR" dirty="0"/>
              <a:t> </a:t>
            </a:r>
            <a:r>
              <a:rPr lang="el-GR" sz="2800" dirty="0"/>
              <a:t>&lt;100 </a:t>
            </a:r>
            <a:r>
              <a:rPr lang="en-US" sz="2800" dirty="0"/>
              <a:t>nm </a:t>
            </a:r>
            <a:r>
              <a:rPr lang="el-GR" sz="2800" dirty="0" smtClean="0"/>
              <a:t>μήκος.</a:t>
            </a:r>
            <a:endParaRPr lang="el-GR" sz="2800" b="1" dirty="0"/>
          </a:p>
          <a:p>
            <a:pPr>
              <a:lnSpc>
                <a:spcPct val="100000"/>
              </a:lnSpc>
            </a:pPr>
            <a:r>
              <a:rPr lang="el-GR" b="1" dirty="0"/>
              <a:t>Αδαμαντίνη </a:t>
            </a:r>
            <a:r>
              <a:rPr lang="en-US" sz="2800" dirty="0"/>
              <a:t>:</a:t>
            </a:r>
            <a:r>
              <a:rPr lang="el-GR" sz="2800" dirty="0"/>
              <a:t>&gt; πρίσματα</a:t>
            </a:r>
            <a:r>
              <a:rPr lang="el-GR" sz="2800" b="1" dirty="0"/>
              <a:t> </a:t>
            </a:r>
            <a:r>
              <a:rPr lang="el-GR" sz="2800" dirty="0"/>
              <a:t>1000 </a:t>
            </a:r>
            <a:r>
              <a:rPr lang="en-US" sz="2800" dirty="0"/>
              <a:t>nm </a:t>
            </a:r>
            <a:r>
              <a:rPr lang="el-GR" sz="2800" dirty="0" smtClean="0"/>
              <a:t>μήκος.</a:t>
            </a:r>
            <a:endParaRPr lang="en-GB" sz="2800" dirty="0">
              <a:solidFill>
                <a:srgbClr val="000066"/>
              </a:solidFill>
            </a:endParaRPr>
          </a:p>
        </p:txBody>
      </p:sp>
    </p:spTree>
    <p:extLst>
      <p:ext uri="{BB962C8B-B14F-4D97-AF65-F5344CB8AC3E}">
        <p14:creationId xmlns:p14="http://schemas.microsoft.com/office/powerpoint/2010/main" val="42310722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Autofit/>
          </a:bodyPr>
          <a:lstStyle/>
          <a:p>
            <a:r>
              <a:rPr lang="el-GR" sz="4000" dirty="0"/>
              <a:t>Διάλυση και ανακρυστάλλωση του βιολογικού </a:t>
            </a:r>
            <a:r>
              <a:rPr lang="el-GR" sz="4000" dirty="0" smtClean="0"/>
              <a:t>απατίτη</a:t>
            </a:r>
            <a:endParaRPr lang="el-GR" sz="4000" dirty="0"/>
          </a:p>
        </p:txBody>
      </p:sp>
      <p:sp>
        <p:nvSpPr>
          <p:cNvPr id="5" name="Θέση περιεχομένου 4"/>
          <p:cNvSpPr>
            <a:spLocks noGrp="1"/>
          </p:cNvSpPr>
          <p:nvPr>
            <p:ph idx="1"/>
          </p:nvPr>
        </p:nvSpPr>
        <p:spPr/>
        <p:txBody>
          <a:bodyPr>
            <a:noAutofit/>
          </a:bodyPr>
          <a:lstStyle/>
          <a:p>
            <a:r>
              <a:rPr lang="el-GR" sz="2800" dirty="0" smtClean="0"/>
              <a:t>Σταθερότητα </a:t>
            </a:r>
            <a:r>
              <a:rPr lang="el-GR" sz="2800" dirty="0"/>
              <a:t>σε νέες συνθήκες, κυρίως </a:t>
            </a:r>
            <a:r>
              <a:rPr lang="en-US" sz="2800" dirty="0" err="1"/>
              <a:t>Ph</a:t>
            </a:r>
            <a:endParaRPr lang="en-US" sz="2800" dirty="0"/>
          </a:p>
          <a:p>
            <a:r>
              <a:rPr lang="el-GR" sz="2800" dirty="0"/>
              <a:t>αύξηση μεγέθους κρυστάλλων</a:t>
            </a:r>
            <a:r>
              <a:rPr lang="en-US" sz="2800" dirty="0"/>
              <a:t> (</a:t>
            </a:r>
            <a:r>
              <a:rPr lang="el-GR" sz="2800" dirty="0"/>
              <a:t>εισαγωγή Δείκτη Κρυστάλλωσης </a:t>
            </a:r>
            <a:r>
              <a:rPr lang="en-US" sz="2800" dirty="0"/>
              <a:t>C.I.)</a:t>
            </a:r>
          </a:p>
          <a:p>
            <a:r>
              <a:rPr lang="el-GR" sz="2800" dirty="0"/>
              <a:t>Ανακατανομή πορώδους, απο μικρο- σε μακρο-</a:t>
            </a:r>
          </a:p>
          <a:p>
            <a:r>
              <a:rPr lang="el-GR" sz="2800" dirty="0"/>
              <a:t>Πιθανή είσοδος </a:t>
            </a:r>
            <a:r>
              <a:rPr lang="en-US" sz="2800" dirty="0"/>
              <a:t>F, </a:t>
            </a:r>
            <a:r>
              <a:rPr lang="el-GR" sz="2800" dirty="0"/>
              <a:t>αντικατάσταση ΗΑ από </a:t>
            </a:r>
            <a:r>
              <a:rPr lang="en-US" sz="2800" dirty="0" smtClean="0"/>
              <a:t>FA</a:t>
            </a:r>
            <a:endParaRPr lang="en-US" sz="2800" dirty="0"/>
          </a:p>
        </p:txBody>
      </p:sp>
    </p:spTree>
    <p:extLst>
      <p:ext uri="{BB962C8B-B14F-4D97-AF65-F5344CB8AC3E}">
        <p14:creationId xmlns:p14="http://schemas.microsoft.com/office/powerpoint/2010/main" val="347808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Η Διαγένεση</a:t>
            </a:r>
            <a:r>
              <a:rPr lang="en-US" dirty="0"/>
              <a:t> </a:t>
            </a:r>
            <a:r>
              <a:rPr lang="el-GR" dirty="0"/>
              <a:t>στην απολίθωση</a:t>
            </a:r>
            <a:r>
              <a:rPr lang="en-US" dirty="0"/>
              <a:t> </a:t>
            </a:r>
            <a:r>
              <a:rPr lang="en-US" dirty="0" smtClean="0"/>
              <a:t>(3/3)</a:t>
            </a:r>
            <a:endParaRPr lang="el-GR" dirty="0"/>
          </a:p>
        </p:txBody>
      </p:sp>
      <p:sp>
        <p:nvSpPr>
          <p:cNvPr id="5" name="Θέση περιεχομένου 4"/>
          <p:cNvSpPr>
            <a:spLocks noGrp="1"/>
          </p:cNvSpPr>
          <p:nvPr>
            <p:ph idx="1"/>
          </p:nvPr>
        </p:nvSpPr>
        <p:spPr/>
        <p:txBody>
          <a:bodyPr>
            <a:noAutofit/>
          </a:bodyPr>
          <a:lstStyle/>
          <a:p>
            <a:pPr>
              <a:lnSpc>
                <a:spcPct val="80000"/>
              </a:lnSpc>
            </a:pPr>
            <a:r>
              <a:rPr lang="el-GR" sz="2400" dirty="0"/>
              <a:t>Η Διαγένεση εδώ περιγράφεται ως η φυσικοχημική διαδικασία που διατηρεί και σταθεροποιεί την μορφολογία του υπολείμματος μέσα στον γεωλογικό χρόνο, μέσω ποικίλων διεργασιών.</a:t>
            </a:r>
            <a:endParaRPr lang="en-US" sz="2400" dirty="0"/>
          </a:p>
          <a:p>
            <a:pPr lvl="0">
              <a:lnSpc>
                <a:spcPct val="80000"/>
              </a:lnSpc>
            </a:pPr>
            <a:r>
              <a:rPr lang="el-GR" sz="2400" dirty="0"/>
              <a:t>Πρόκειται για μια αλληλεπίδραση περιβάλλοντος μέσου/ιζήματος (εδάφους) με τα υπολείμματα. Μια ανακατανομή των υπαρχόντων συστατικών μέσω μιας ταυτόχρονης διαδικασίας πρόσληψης και απόπλυσης. </a:t>
            </a:r>
          </a:p>
          <a:p>
            <a:pPr lvl="0" fontAlgn="base">
              <a:lnSpc>
                <a:spcPct val="80000"/>
              </a:lnSpc>
              <a:spcBef>
                <a:spcPct val="20000"/>
              </a:spcBef>
              <a:spcAft>
                <a:spcPct val="0"/>
              </a:spcAft>
              <a:buFontTx/>
              <a:buChar char="•"/>
              <a:defRPr/>
            </a:pPr>
            <a:endParaRPr lang="en-GB" sz="1400" kern="0" dirty="0">
              <a:solidFill>
                <a:srgbClr val="000066"/>
              </a:solidFill>
              <a:latin typeface="Arial" charset="0"/>
            </a:endParaRPr>
          </a:p>
          <a:p>
            <a:endParaRPr lang="el-GR" sz="2400" dirty="0"/>
          </a:p>
        </p:txBody>
      </p:sp>
    </p:spTree>
    <p:extLst>
      <p:ext uri="{BB962C8B-B14F-4D97-AF65-F5344CB8AC3E}">
        <p14:creationId xmlns:p14="http://schemas.microsoft.com/office/powerpoint/2010/main" val="5662497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Autofit/>
          </a:bodyPr>
          <a:lstStyle/>
          <a:p>
            <a:r>
              <a:rPr lang="en-US" dirty="0"/>
              <a:t>XRD (</a:t>
            </a:r>
            <a:r>
              <a:rPr lang="el-GR" dirty="0"/>
              <a:t>Δείκτης Κρυστάλλωσης-</a:t>
            </a:r>
            <a:r>
              <a:rPr lang="en-US" dirty="0"/>
              <a:t>C.I</a:t>
            </a:r>
            <a:r>
              <a:rPr lang="en-US" dirty="0" smtClean="0"/>
              <a:t>.)</a:t>
            </a:r>
            <a:endParaRPr lang="el-GR" dirty="0"/>
          </a:p>
        </p:txBody>
      </p:sp>
      <p:pic>
        <p:nvPicPr>
          <p:cNvPr id="3" name="Picture 3"/>
          <p:cNvPicPr>
            <a:picLocks noChangeAspect="1" noChangeArrowheads="1"/>
          </p:cNvPicPr>
          <p:nvPr/>
        </p:nvPicPr>
        <p:blipFill>
          <a:blip r:embed="rId3"/>
          <a:srcRect/>
          <a:stretch>
            <a:fillRect/>
          </a:stretch>
        </p:blipFill>
        <p:spPr>
          <a:xfrm>
            <a:off x="823266" y="1268760"/>
            <a:ext cx="3929063" cy="4800600"/>
          </a:xfrm>
          <a:prstGeom prst="rect">
            <a:avLst/>
          </a:prstGeom>
          <a:noFill/>
          <a:ln w="12700">
            <a:solidFill>
              <a:srgbClr val="000000"/>
            </a:solidFill>
          </a:ln>
        </p:spPr>
      </p:pic>
      <p:sp>
        <p:nvSpPr>
          <p:cNvPr id="2" name="Rectangle 1"/>
          <p:cNvSpPr/>
          <p:nvPr/>
        </p:nvSpPr>
        <p:spPr>
          <a:xfrm>
            <a:off x="4932040" y="2727835"/>
            <a:ext cx="3888432" cy="1015663"/>
          </a:xfrm>
          <a:prstGeom prst="rect">
            <a:avLst/>
          </a:prstGeom>
        </p:spPr>
        <p:txBody>
          <a:bodyPr wrap="square">
            <a:spAutoFit/>
          </a:bodyPr>
          <a:lstStyle/>
          <a:p>
            <a:pPr>
              <a:lnSpc>
                <a:spcPct val="100000"/>
              </a:lnSpc>
              <a:buFontTx/>
              <a:buNone/>
            </a:pPr>
            <a:r>
              <a:rPr lang="el-GR" sz="2000" dirty="0"/>
              <a:t>Υπολογισμός Δείκτη </a:t>
            </a:r>
            <a:r>
              <a:rPr lang="el-GR" sz="2000" dirty="0" smtClean="0"/>
              <a:t>Κρυστάλλωσης</a:t>
            </a:r>
            <a:r>
              <a:rPr lang="en-US" sz="2000" dirty="0" smtClean="0"/>
              <a:t> </a:t>
            </a:r>
            <a:r>
              <a:rPr lang="el-GR" sz="2000" dirty="0" smtClean="0"/>
              <a:t>σύμφωνα </a:t>
            </a:r>
            <a:r>
              <a:rPr lang="el-GR" sz="2000" dirty="0"/>
              <a:t>με την μεθοδολογία των</a:t>
            </a:r>
          </a:p>
          <a:p>
            <a:pPr>
              <a:lnSpc>
                <a:spcPct val="100000"/>
              </a:lnSpc>
              <a:buFontTx/>
              <a:buNone/>
            </a:pPr>
            <a:r>
              <a:rPr lang="en-US" sz="2000" dirty="0"/>
              <a:t>Person et al, 1995.</a:t>
            </a:r>
            <a:endParaRPr lang="en-GB" sz="2000" dirty="0"/>
          </a:p>
        </p:txBody>
      </p:sp>
      <p:sp>
        <p:nvSpPr>
          <p:cNvPr id="5" name="TextBox 4"/>
          <p:cNvSpPr txBox="1"/>
          <p:nvPr/>
        </p:nvSpPr>
        <p:spPr>
          <a:xfrm>
            <a:off x="4902371" y="5733256"/>
            <a:ext cx="432048" cy="426535"/>
          </a:xfrm>
          <a:prstGeom prst="rect">
            <a:avLst/>
          </a:prstGeom>
        </p:spPr>
        <p:txBody>
          <a:bodyPr vert="horz" wrap="square" lIns="91440" tIns="45720" rIns="91440" bIns="45720" rtlCol="0" anchor="ctr">
            <a:normAutofit/>
          </a:bodyPr>
          <a:lstStyle/>
          <a:p>
            <a:r>
              <a:rPr lang="en-US" sz="1600" dirty="0" smtClean="0"/>
              <a:t>61</a:t>
            </a:r>
            <a:endParaRPr lang="en-US" sz="1600" dirty="0" smtClean="0"/>
          </a:p>
        </p:txBody>
      </p:sp>
    </p:spTree>
    <p:extLst>
      <p:ext uri="{BB962C8B-B14F-4D97-AF65-F5344CB8AC3E}">
        <p14:creationId xmlns:p14="http://schemas.microsoft.com/office/powerpoint/2010/main" val="16464857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a:bodyPr>
          <a:lstStyle/>
          <a:p>
            <a:r>
              <a:rPr lang="en-US" dirty="0"/>
              <a:t>FTIR (Splitting Factor</a:t>
            </a:r>
            <a:r>
              <a:rPr lang="el-GR" dirty="0"/>
              <a:t>-</a:t>
            </a:r>
            <a:r>
              <a:rPr lang="en-US" dirty="0"/>
              <a:t>S.F</a:t>
            </a:r>
            <a:r>
              <a:rPr lang="en-US" dirty="0" smtClean="0"/>
              <a:t>.)</a:t>
            </a:r>
            <a:endParaRPr lang="el-GR" dirty="0"/>
          </a:p>
        </p:txBody>
      </p:sp>
      <p:graphicFrame>
        <p:nvGraphicFramePr>
          <p:cNvPr id="5" name="Object 3"/>
          <p:cNvGraphicFramePr>
            <a:graphicFrameLocks noChangeAspect="1"/>
          </p:cNvGraphicFramePr>
          <p:nvPr>
            <p:extLst>
              <p:ext uri="{D42A27DB-BD31-4B8C-83A1-F6EECF244321}">
                <p14:modId xmlns:p14="http://schemas.microsoft.com/office/powerpoint/2010/main" val="2270267507"/>
              </p:ext>
            </p:extLst>
          </p:nvPr>
        </p:nvGraphicFramePr>
        <p:xfrm>
          <a:off x="481616" y="1556792"/>
          <a:ext cx="5598694" cy="3960440"/>
        </p:xfrm>
        <a:graphic>
          <a:graphicData uri="http://schemas.openxmlformats.org/presentationml/2006/ole">
            <mc:AlternateContent xmlns:mc="http://schemas.openxmlformats.org/markup-compatibility/2006">
              <mc:Choice xmlns:v="urn:schemas-microsoft-com:vml" Requires="v">
                <p:oleObj spid="_x0000_s28692" r:id="rId4" imgW="4975597" imgH="2661219" progId="">
                  <p:embed/>
                </p:oleObj>
              </mc:Choice>
              <mc:Fallback>
                <p:oleObj r:id="rId4" imgW="4975597" imgH="266121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16" y="1556792"/>
                        <a:ext cx="5598694" cy="3960440"/>
                      </a:xfrm>
                      <a:prstGeom prst="rect">
                        <a:avLst/>
                      </a:prstGeom>
                      <a:noFill/>
                      <a:extLst/>
                    </p:spPr>
                  </p:pic>
                </p:oleObj>
              </mc:Fallback>
            </mc:AlternateContent>
          </a:graphicData>
        </a:graphic>
      </p:graphicFrame>
      <p:sp>
        <p:nvSpPr>
          <p:cNvPr id="2" name="Rectangle 1"/>
          <p:cNvSpPr/>
          <p:nvPr/>
        </p:nvSpPr>
        <p:spPr>
          <a:xfrm>
            <a:off x="5839592" y="2636912"/>
            <a:ext cx="2880320" cy="1015663"/>
          </a:xfrm>
          <a:prstGeom prst="rect">
            <a:avLst/>
          </a:prstGeom>
        </p:spPr>
        <p:txBody>
          <a:bodyPr wrap="square">
            <a:spAutoFit/>
          </a:bodyPr>
          <a:lstStyle/>
          <a:p>
            <a:pPr>
              <a:lnSpc>
                <a:spcPct val="100000"/>
              </a:lnSpc>
              <a:buFontTx/>
              <a:buNone/>
            </a:pPr>
            <a:r>
              <a:rPr lang="el-GR" sz="2000" dirty="0"/>
              <a:t>Υπολογισμός </a:t>
            </a:r>
            <a:r>
              <a:rPr lang="el-GR" sz="2000" dirty="0" smtClean="0"/>
              <a:t>σύμφωνα </a:t>
            </a:r>
            <a:r>
              <a:rPr lang="el-GR" sz="2000" dirty="0"/>
              <a:t>με την μεθοδολογία </a:t>
            </a:r>
            <a:r>
              <a:rPr lang="el-GR" sz="2000" dirty="0" smtClean="0"/>
              <a:t>των</a:t>
            </a:r>
            <a:r>
              <a:rPr lang="en-US" sz="2000" dirty="0" smtClean="0"/>
              <a:t> </a:t>
            </a:r>
            <a:r>
              <a:rPr lang="en-US" sz="2000" dirty="0" smtClean="0">
                <a:cs typeface="Times New Roman" pitchFamily="18" charset="0"/>
              </a:rPr>
              <a:t>Weiner </a:t>
            </a:r>
            <a:r>
              <a:rPr lang="en-US" sz="2000" dirty="0">
                <a:cs typeface="Times New Roman" pitchFamily="18" charset="0"/>
              </a:rPr>
              <a:t>&amp; Bar-Yosef, 1990.</a:t>
            </a:r>
            <a:r>
              <a:rPr lang="en-GB" sz="2000" dirty="0"/>
              <a:t> </a:t>
            </a:r>
          </a:p>
        </p:txBody>
      </p:sp>
      <p:sp>
        <p:nvSpPr>
          <p:cNvPr id="6" name="TextBox 5"/>
          <p:cNvSpPr txBox="1"/>
          <p:nvPr/>
        </p:nvSpPr>
        <p:spPr>
          <a:xfrm>
            <a:off x="5613703" y="5517232"/>
            <a:ext cx="432048" cy="426535"/>
          </a:xfrm>
          <a:prstGeom prst="rect">
            <a:avLst/>
          </a:prstGeom>
        </p:spPr>
        <p:txBody>
          <a:bodyPr vert="horz" wrap="square" lIns="91440" tIns="45720" rIns="91440" bIns="45720" rtlCol="0" anchor="ctr">
            <a:normAutofit/>
          </a:bodyPr>
          <a:lstStyle/>
          <a:p>
            <a:r>
              <a:rPr lang="en-US" sz="1600" dirty="0" smtClean="0"/>
              <a:t>62</a:t>
            </a:r>
            <a:endParaRPr lang="en-US" sz="1600" dirty="0" smtClean="0"/>
          </a:p>
        </p:txBody>
      </p:sp>
    </p:spTree>
    <p:extLst>
      <p:ext uri="{BB962C8B-B14F-4D97-AF65-F5344CB8AC3E}">
        <p14:creationId xmlns:p14="http://schemas.microsoft.com/office/powerpoint/2010/main" val="40268436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fontScale="90000"/>
          </a:bodyPr>
          <a:lstStyle/>
          <a:p>
            <a:r>
              <a:rPr lang="el-GR" dirty="0"/>
              <a:t>Συντεταγμένο μέγεθος κόκκων</a:t>
            </a:r>
            <a:r>
              <a:rPr lang="en-US" dirty="0"/>
              <a:t> (domain size)-</a:t>
            </a:r>
            <a:r>
              <a:rPr lang="el-GR" dirty="0"/>
              <a:t>μέθοδος</a:t>
            </a:r>
            <a:r>
              <a:rPr lang="en-US" dirty="0"/>
              <a:t> </a:t>
            </a:r>
            <a:r>
              <a:rPr lang="en-US" dirty="0" err="1" smtClean="0"/>
              <a:t>Rietveld</a:t>
            </a:r>
            <a:endParaRPr lang="el-GR" dirty="0"/>
          </a:p>
        </p:txBody>
      </p:sp>
      <p:sp>
        <p:nvSpPr>
          <p:cNvPr id="5" name="Rectangle 3"/>
          <p:cNvSpPr>
            <a:spLocks noChangeArrowheads="1"/>
          </p:cNvSpPr>
          <p:nvPr/>
        </p:nvSpPr>
        <p:spPr bwMode="auto">
          <a:xfrm>
            <a:off x="457200" y="2209800"/>
            <a:ext cx="4046984" cy="1579240"/>
          </a:xfrm>
          <a:prstGeom prst="rect">
            <a:avLst/>
          </a:prstGeom>
          <a:noFill/>
          <a:ln w="3175">
            <a:solidFill>
              <a:schemeClr val="tx1"/>
            </a:solidFill>
            <a:miter lim="800000"/>
            <a:headEnd/>
            <a:tailEnd/>
          </a:ln>
          <a:effectLst/>
        </p:spPr>
        <p:txBody>
          <a:bodyPr/>
          <a:lstStyle/>
          <a:p>
            <a:pPr>
              <a:lnSpc>
                <a:spcPct val="100000"/>
              </a:lnSpc>
            </a:pPr>
            <a:r>
              <a:rPr lang="el-GR" sz="2200" b="1" dirty="0"/>
              <a:t>ΟΣΤΑ</a:t>
            </a:r>
            <a:endParaRPr lang="en-US" sz="2200" b="1" dirty="0"/>
          </a:p>
          <a:p>
            <a:pPr marL="342900" indent="-342900">
              <a:lnSpc>
                <a:spcPct val="100000"/>
              </a:lnSpc>
              <a:buFont typeface="Arial" panose="020B0604020202020204" pitchFamily="34" charset="0"/>
              <a:buChar char="•"/>
            </a:pPr>
            <a:r>
              <a:rPr lang="el-GR" sz="2200" dirty="0"/>
              <a:t>Πικέρμι</a:t>
            </a:r>
            <a:r>
              <a:rPr lang="en-US" sz="2200" dirty="0"/>
              <a:t>: 16</a:t>
            </a:r>
            <a:r>
              <a:rPr lang="en-US" sz="2200" dirty="0">
                <a:cs typeface="Arial" charset="0"/>
              </a:rPr>
              <a:t>±1.5</a:t>
            </a:r>
            <a:r>
              <a:rPr lang="en-US" sz="2200" dirty="0"/>
              <a:t> X 970</a:t>
            </a:r>
            <a:r>
              <a:rPr lang="en-US" sz="2200" dirty="0">
                <a:cs typeface="Arial" charset="0"/>
              </a:rPr>
              <a:t>±140</a:t>
            </a:r>
            <a:r>
              <a:rPr lang="en-US" sz="2200" dirty="0"/>
              <a:t> </a:t>
            </a:r>
            <a:r>
              <a:rPr lang="en-US" sz="2200" dirty="0">
                <a:cs typeface="Times New Roman" pitchFamily="18" charset="0"/>
              </a:rPr>
              <a:t>Å</a:t>
            </a:r>
          </a:p>
          <a:p>
            <a:pPr marL="342900" indent="-342900">
              <a:lnSpc>
                <a:spcPct val="100000"/>
              </a:lnSpc>
              <a:buFont typeface="Arial" panose="020B0604020202020204" pitchFamily="34" charset="0"/>
              <a:buChar char="•"/>
            </a:pPr>
            <a:r>
              <a:rPr lang="el-GR" sz="2200" dirty="0"/>
              <a:t>Χαλκούτσι</a:t>
            </a:r>
            <a:r>
              <a:rPr lang="en-US" sz="2200" dirty="0">
                <a:cs typeface="Times New Roman" pitchFamily="18" charset="0"/>
              </a:rPr>
              <a:t>: 17</a:t>
            </a:r>
            <a:r>
              <a:rPr lang="en-US" sz="2200" dirty="0">
                <a:cs typeface="Arial" charset="0"/>
              </a:rPr>
              <a:t>±1</a:t>
            </a:r>
            <a:r>
              <a:rPr lang="en-US" sz="2200" dirty="0">
                <a:cs typeface="Times New Roman" pitchFamily="18" charset="0"/>
              </a:rPr>
              <a:t> X 800</a:t>
            </a:r>
            <a:r>
              <a:rPr lang="en-US" sz="2200" dirty="0">
                <a:cs typeface="Arial" charset="0"/>
              </a:rPr>
              <a:t>±120</a:t>
            </a:r>
            <a:r>
              <a:rPr lang="en-US" sz="2200" dirty="0">
                <a:cs typeface="Times New Roman" pitchFamily="18" charset="0"/>
              </a:rPr>
              <a:t> Å</a:t>
            </a:r>
          </a:p>
          <a:p>
            <a:pPr marL="342900" indent="-342900">
              <a:lnSpc>
                <a:spcPct val="100000"/>
              </a:lnSpc>
              <a:buFont typeface="Arial" panose="020B0604020202020204" pitchFamily="34" charset="0"/>
              <a:buChar char="•"/>
            </a:pPr>
            <a:r>
              <a:rPr lang="el-GR" sz="2200" dirty="0"/>
              <a:t>Αγία Νάπα</a:t>
            </a:r>
            <a:r>
              <a:rPr lang="en-US" sz="2200" dirty="0">
                <a:cs typeface="Times New Roman" pitchFamily="18" charset="0"/>
              </a:rPr>
              <a:t>: 14</a:t>
            </a:r>
            <a:r>
              <a:rPr lang="en-US" sz="2200" dirty="0">
                <a:cs typeface="Arial" charset="0"/>
              </a:rPr>
              <a:t>±2</a:t>
            </a:r>
            <a:r>
              <a:rPr lang="en-US" sz="2200" dirty="0">
                <a:cs typeface="Times New Roman" pitchFamily="18" charset="0"/>
              </a:rPr>
              <a:t> X 460</a:t>
            </a:r>
            <a:r>
              <a:rPr lang="en-US" sz="2200" dirty="0">
                <a:cs typeface="Arial" charset="0"/>
              </a:rPr>
              <a:t>±140</a:t>
            </a:r>
            <a:r>
              <a:rPr lang="en-US" sz="2200" dirty="0">
                <a:cs typeface="Times New Roman" pitchFamily="18" charset="0"/>
              </a:rPr>
              <a:t> Å</a:t>
            </a:r>
            <a:endParaRPr lang="en-GB" sz="2200" dirty="0">
              <a:cs typeface="Times New Roman" pitchFamily="18" charset="0"/>
            </a:endParaRPr>
          </a:p>
        </p:txBody>
      </p:sp>
      <p:sp>
        <p:nvSpPr>
          <p:cNvPr id="6" name="Rectangle 4"/>
          <p:cNvSpPr>
            <a:spLocks noChangeArrowheads="1"/>
          </p:cNvSpPr>
          <p:nvPr/>
        </p:nvSpPr>
        <p:spPr bwMode="auto">
          <a:xfrm>
            <a:off x="4572000" y="2209800"/>
            <a:ext cx="4114800" cy="1579240"/>
          </a:xfrm>
          <a:prstGeom prst="rect">
            <a:avLst/>
          </a:prstGeom>
          <a:noFill/>
          <a:ln w="3175">
            <a:solidFill>
              <a:schemeClr val="tx1"/>
            </a:solidFill>
            <a:miter lim="800000"/>
            <a:headEnd/>
            <a:tailEnd/>
          </a:ln>
          <a:effectLst/>
        </p:spPr>
        <p:txBody>
          <a:bodyPr/>
          <a:lstStyle/>
          <a:p>
            <a:pPr>
              <a:lnSpc>
                <a:spcPct val="100000"/>
              </a:lnSpc>
            </a:pPr>
            <a:r>
              <a:rPr lang="el-GR" sz="2200" b="1" dirty="0"/>
              <a:t>ΟΔΟΝΤΙΝΕΣ</a:t>
            </a:r>
            <a:r>
              <a:rPr lang="en-US" sz="2200" dirty="0"/>
              <a:t> </a:t>
            </a:r>
          </a:p>
          <a:p>
            <a:pPr marL="342900" indent="-342900">
              <a:lnSpc>
                <a:spcPct val="100000"/>
              </a:lnSpc>
              <a:buFont typeface="Arial" panose="020B0604020202020204" pitchFamily="34" charset="0"/>
              <a:buChar char="•"/>
            </a:pPr>
            <a:r>
              <a:rPr lang="el-GR" sz="2200" dirty="0"/>
              <a:t>Πικέρμι</a:t>
            </a:r>
            <a:r>
              <a:rPr lang="en-US" sz="2200" dirty="0"/>
              <a:t>: 21</a:t>
            </a:r>
            <a:r>
              <a:rPr lang="en-US" sz="2200" dirty="0">
                <a:cs typeface="Arial" charset="0"/>
              </a:rPr>
              <a:t>±2.5</a:t>
            </a:r>
            <a:r>
              <a:rPr lang="en-US" sz="2200" dirty="0"/>
              <a:t> X 500</a:t>
            </a:r>
            <a:r>
              <a:rPr lang="en-US" sz="2200" dirty="0">
                <a:cs typeface="Arial" charset="0"/>
              </a:rPr>
              <a:t>±60</a:t>
            </a:r>
            <a:r>
              <a:rPr lang="en-US" sz="2200" dirty="0"/>
              <a:t> </a:t>
            </a:r>
            <a:r>
              <a:rPr lang="en-US" sz="2200" dirty="0">
                <a:cs typeface="Times New Roman" pitchFamily="18" charset="0"/>
              </a:rPr>
              <a:t>Å</a:t>
            </a:r>
          </a:p>
          <a:p>
            <a:pPr marL="342900" indent="-342900">
              <a:lnSpc>
                <a:spcPct val="100000"/>
              </a:lnSpc>
              <a:buFont typeface="Arial" panose="020B0604020202020204" pitchFamily="34" charset="0"/>
              <a:buChar char="•"/>
            </a:pPr>
            <a:r>
              <a:rPr lang="el-GR" sz="2200" dirty="0"/>
              <a:t>Χαλκούτσι</a:t>
            </a:r>
            <a:r>
              <a:rPr lang="en-US" sz="2200" dirty="0">
                <a:cs typeface="Times New Roman" pitchFamily="18" charset="0"/>
              </a:rPr>
              <a:t> : 23</a:t>
            </a:r>
            <a:r>
              <a:rPr lang="en-US" sz="2200" dirty="0">
                <a:cs typeface="Arial" charset="0"/>
              </a:rPr>
              <a:t>±10</a:t>
            </a:r>
            <a:r>
              <a:rPr lang="en-US" sz="2200" dirty="0">
                <a:cs typeface="Times New Roman" pitchFamily="18" charset="0"/>
              </a:rPr>
              <a:t> X 465</a:t>
            </a:r>
            <a:r>
              <a:rPr lang="en-US" sz="2200" dirty="0">
                <a:cs typeface="Arial" charset="0"/>
              </a:rPr>
              <a:t>±95</a:t>
            </a:r>
            <a:r>
              <a:rPr lang="en-US" sz="2200" dirty="0">
                <a:cs typeface="Times New Roman" pitchFamily="18" charset="0"/>
              </a:rPr>
              <a:t> Å</a:t>
            </a:r>
          </a:p>
          <a:p>
            <a:pPr marL="342900" indent="-342900">
              <a:lnSpc>
                <a:spcPct val="100000"/>
              </a:lnSpc>
              <a:buFont typeface="Arial" panose="020B0604020202020204" pitchFamily="34" charset="0"/>
              <a:buChar char="•"/>
            </a:pPr>
            <a:r>
              <a:rPr lang="el-GR" sz="2200" dirty="0"/>
              <a:t>Αγία Νάπα</a:t>
            </a:r>
            <a:r>
              <a:rPr lang="en-US" sz="2200" dirty="0">
                <a:cs typeface="Times New Roman" pitchFamily="18" charset="0"/>
              </a:rPr>
              <a:t>: 13</a:t>
            </a:r>
            <a:r>
              <a:rPr lang="en-US" sz="2200" dirty="0">
                <a:cs typeface="Arial" charset="0"/>
              </a:rPr>
              <a:t>±3</a:t>
            </a:r>
            <a:r>
              <a:rPr lang="en-US" sz="2200" dirty="0">
                <a:cs typeface="Times New Roman" pitchFamily="18" charset="0"/>
              </a:rPr>
              <a:t> X 360</a:t>
            </a:r>
            <a:r>
              <a:rPr lang="en-US" sz="2200" dirty="0">
                <a:cs typeface="Arial" charset="0"/>
              </a:rPr>
              <a:t>±50</a:t>
            </a:r>
            <a:r>
              <a:rPr lang="en-US" sz="2200" dirty="0">
                <a:cs typeface="Times New Roman" pitchFamily="18" charset="0"/>
              </a:rPr>
              <a:t> Å</a:t>
            </a:r>
            <a:endParaRPr lang="en-GB" sz="2200" dirty="0">
              <a:cs typeface="Times New Roman" pitchFamily="18" charset="0"/>
            </a:endParaRPr>
          </a:p>
        </p:txBody>
      </p:sp>
      <p:sp>
        <p:nvSpPr>
          <p:cNvPr id="7" name="Rectangle 5"/>
          <p:cNvSpPr>
            <a:spLocks noChangeArrowheads="1"/>
          </p:cNvSpPr>
          <p:nvPr/>
        </p:nvSpPr>
        <p:spPr bwMode="auto">
          <a:xfrm>
            <a:off x="2460884" y="3933056"/>
            <a:ext cx="4419600" cy="1478632"/>
          </a:xfrm>
          <a:prstGeom prst="rect">
            <a:avLst/>
          </a:prstGeom>
          <a:noFill/>
          <a:ln w="3175">
            <a:solidFill>
              <a:schemeClr val="tx1"/>
            </a:solidFill>
            <a:miter lim="800000"/>
            <a:headEnd/>
            <a:tailEnd/>
          </a:ln>
          <a:effectLst/>
        </p:spPr>
        <p:txBody>
          <a:bodyPr/>
          <a:lstStyle/>
          <a:p>
            <a:pPr>
              <a:lnSpc>
                <a:spcPct val="100000"/>
              </a:lnSpc>
              <a:buFontTx/>
              <a:buNone/>
            </a:pPr>
            <a:r>
              <a:rPr lang="el-GR" sz="2200" b="1" dirty="0"/>
              <a:t>ΑΔΑΜΑΝΤΙΝΕΣ</a:t>
            </a:r>
            <a:r>
              <a:rPr lang="en-US" sz="2200" b="1" dirty="0"/>
              <a:t> </a:t>
            </a:r>
          </a:p>
          <a:p>
            <a:pPr marL="342900" indent="-342900">
              <a:lnSpc>
                <a:spcPct val="100000"/>
              </a:lnSpc>
              <a:buFont typeface="Arial" panose="020B0604020202020204" pitchFamily="34" charset="0"/>
              <a:buChar char="•"/>
            </a:pPr>
            <a:r>
              <a:rPr lang="el-GR" sz="2200" dirty="0"/>
              <a:t>Πικέρμι</a:t>
            </a:r>
            <a:r>
              <a:rPr lang="en-US" sz="2200" dirty="0"/>
              <a:t>: 50</a:t>
            </a:r>
            <a:r>
              <a:rPr lang="en-US" sz="2200" dirty="0">
                <a:cs typeface="Arial" charset="0"/>
              </a:rPr>
              <a:t>±10</a:t>
            </a:r>
            <a:r>
              <a:rPr lang="en-US" sz="2200" dirty="0"/>
              <a:t> X 1050</a:t>
            </a:r>
            <a:r>
              <a:rPr lang="en-US" sz="2200" dirty="0">
                <a:cs typeface="Arial" charset="0"/>
              </a:rPr>
              <a:t>±280</a:t>
            </a:r>
            <a:r>
              <a:rPr lang="en-US" sz="2200" dirty="0"/>
              <a:t> </a:t>
            </a:r>
            <a:r>
              <a:rPr lang="en-US" sz="2200" dirty="0">
                <a:cs typeface="Times New Roman" pitchFamily="18" charset="0"/>
              </a:rPr>
              <a:t>Å</a:t>
            </a:r>
          </a:p>
          <a:p>
            <a:pPr marL="342900" indent="-342900">
              <a:lnSpc>
                <a:spcPct val="100000"/>
              </a:lnSpc>
              <a:buFont typeface="Arial" panose="020B0604020202020204" pitchFamily="34" charset="0"/>
              <a:buChar char="•"/>
            </a:pPr>
            <a:r>
              <a:rPr lang="el-GR" sz="2200" dirty="0"/>
              <a:t>Χαλκούτσι</a:t>
            </a:r>
            <a:r>
              <a:rPr lang="en-US" sz="2200" dirty="0">
                <a:cs typeface="Times New Roman" pitchFamily="18" charset="0"/>
              </a:rPr>
              <a:t> : 60</a:t>
            </a:r>
            <a:r>
              <a:rPr lang="en-US" sz="2200" dirty="0">
                <a:cs typeface="Arial" charset="0"/>
              </a:rPr>
              <a:t>±20</a:t>
            </a:r>
            <a:r>
              <a:rPr lang="en-US" sz="2200" dirty="0">
                <a:cs typeface="Times New Roman" pitchFamily="18" charset="0"/>
              </a:rPr>
              <a:t> X 950</a:t>
            </a:r>
            <a:r>
              <a:rPr lang="en-US" sz="2200" dirty="0">
                <a:cs typeface="Arial" charset="0"/>
              </a:rPr>
              <a:t>±195</a:t>
            </a:r>
            <a:r>
              <a:rPr lang="en-US" sz="2200" dirty="0">
                <a:cs typeface="Times New Roman" pitchFamily="18" charset="0"/>
              </a:rPr>
              <a:t> Å</a:t>
            </a:r>
          </a:p>
          <a:p>
            <a:pPr marL="342900" indent="-342900">
              <a:lnSpc>
                <a:spcPct val="100000"/>
              </a:lnSpc>
              <a:buFont typeface="Arial" panose="020B0604020202020204" pitchFamily="34" charset="0"/>
              <a:buChar char="•"/>
            </a:pPr>
            <a:r>
              <a:rPr lang="el-GR" sz="2200" dirty="0"/>
              <a:t>Αγία Νάπα</a:t>
            </a:r>
            <a:r>
              <a:rPr lang="en-US" sz="2200" dirty="0">
                <a:cs typeface="Times New Roman" pitchFamily="18" charset="0"/>
              </a:rPr>
              <a:t>:? X 640</a:t>
            </a:r>
            <a:r>
              <a:rPr lang="en-US" sz="2200" dirty="0">
                <a:cs typeface="Arial" charset="0"/>
              </a:rPr>
              <a:t>±165</a:t>
            </a:r>
            <a:r>
              <a:rPr lang="en-US" sz="2200" dirty="0">
                <a:cs typeface="Times New Roman" pitchFamily="18" charset="0"/>
              </a:rPr>
              <a:t> Å</a:t>
            </a:r>
            <a:endParaRPr lang="en-GB" sz="2200" dirty="0">
              <a:cs typeface="Times New Roman" pitchFamily="18" charset="0"/>
            </a:endParaRPr>
          </a:p>
        </p:txBody>
      </p:sp>
    </p:spTree>
    <p:extLst>
      <p:ext uri="{BB962C8B-B14F-4D97-AF65-F5344CB8AC3E}">
        <p14:creationId xmlns:p14="http://schemas.microsoft.com/office/powerpoint/2010/main" val="18274841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a:bodyPr>
          <a:lstStyle/>
          <a:p>
            <a:r>
              <a:rPr lang="el-GR" dirty="0"/>
              <a:t>Σχήμα &amp; μέγεθος </a:t>
            </a:r>
            <a:r>
              <a:rPr lang="el-GR" dirty="0" smtClean="0"/>
              <a:t>κρυσταλλιτών</a:t>
            </a:r>
            <a:endParaRPr lang="el-GR" dirty="0"/>
          </a:p>
        </p:txBody>
      </p:sp>
      <p:graphicFrame>
        <p:nvGraphicFramePr>
          <p:cNvPr id="3" name="Object 3"/>
          <p:cNvGraphicFramePr>
            <a:graphicFrameLocks noChangeAspect="1"/>
          </p:cNvGraphicFramePr>
          <p:nvPr>
            <p:extLst>
              <p:ext uri="{D42A27DB-BD31-4B8C-83A1-F6EECF244321}">
                <p14:modId xmlns:p14="http://schemas.microsoft.com/office/powerpoint/2010/main" val="298895721"/>
              </p:ext>
            </p:extLst>
          </p:nvPr>
        </p:nvGraphicFramePr>
        <p:xfrm>
          <a:off x="683568" y="1268760"/>
          <a:ext cx="2482080" cy="2471738"/>
        </p:xfrm>
        <a:graphic>
          <a:graphicData uri="http://schemas.openxmlformats.org/presentationml/2006/ole">
            <mc:AlternateContent xmlns:mc="http://schemas.openxmlformats.org/markup-compatibility/2006">
              <mc:Choice xmlns:v="urn:schemas-microsoft-com:vml" Requires="v">
                <p:oleObj spid="_x0000_s29715" name="CorelPhotoPaint.Image.8" r:id="rId4" imgW="6463492" imgH="6438095" progId="CorelPhotoPaint.Image.8">
                  <p:embed/>
                </p:oleObj>
              </mc:Choice>
              <mc:Fallback>
                <p:oleObj name="CorelPhotoPaint.Image.8" r:id="rId4" imgW="6463492" imgH="6438095" progId="CorelPhotoPaint.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1268760"/>
                        <a:ext cx="2482080" cy="2471738"/>
                      </a:xfrm>
                      <a:prstGeom prst="rect">
                        <a:avLst/>
                      </a:prstGeom>
                      <a:noFill/>
                      <a:ln>
                        <a:noFill/>
                      </a:ln>
                      <a:effectLst/>
                      <a:extLst/>
                    </p:spPr>
                  </p:pic>
                </p:oleObj>
              </mc:Fallback>
            </mc:AlternateContent>
          </a:graphicData>
        </a:graphic>
      </p:graphicFrame>
      <p:pic>
        <p:nvPicPr>
          <p:cNvPr id="5" name="Picture 6" descr="X383%20BF%20x89%202"/>
          <p:cNvPicPr>
            <a:picLocks noChangeAspect="1" noChangeArrowheads="1"/>
          </p:cNvPicPr>
          <p:nvPr/>
        </p:nvPicPr>
        <p:blipFill>
          <a:blip r:embed="rId6"/>
          <a:srcRect/>
          <a:stretch>
            <a:fillRect/>
          </a:stretch>
        </p:blipFill>
        <p:spPr bwMode="auto">
          <a:xfrm>
            <a:off x="3196952" y="3776313"/>
            <a:ext cx="2474973" cy="2474973"/>
          </a:xfrm>
          <a:prstGeom prst="rect">
            <a:avLst/>
          </a:prstGeom>
          <a:noFill/>
        </p:spPr>
      </p:pic>
      <p:pic>
        <p:nvPicPr>
          <p:cNvPr id="7" name="Picture 8" descr="X383%20BF%20x64%201"/>
          <p:cNvPicPr>
            <a:picLocks noChangeAspect="1" noChangeArrowheads="1"/>
          </p:cNvPicPr>
          <p:nvPr/>
        </p:nvPicPr>
        <p:blipFill>
          <a:blip r:embed="rId7"/>
          <a:srcRect/>
          <a:stretch>
            <a:fillRect/>
          </a:stretch>
        </p:blipFill>
        <p:spPr bwMode="auto">
          <a:xfrm>
            <a:off x="3216176" y="1268760"/>
            <a:ext cx="2492375" cy="2492375"/>
          </a:xfrm>
          <a:prstGeom prst="rect">
            <a:avLst/>
          </a:prstGeom>
          <a:noFill/>
        </p:spPr>
      </p:pic>
      <p:pic>
        <p:nvPicPr>
          <p:cNvPr id="10" name="Picture 10" descr="PG95800%20BF%20x89%203"/>
          <p:cNvPicPr>
            <a:picLocks noChangeAspect="1" noChangeArrowheads="1"/>
          </p:cNvPicPr>
          <p:nvPr/>
        </p:nvPicPr>
        <p:blipFill>
          <a:blip r:embed="rId8"/>
          <a:srcRect/>
          <a:stretch>
            <a:fillRect/>
          </a:stretch>
        </p:blipFill>
        <p:spPr bwMode="auto">
          <a:xfrm>
            <a:off x="666472" y="3770974"/>
            <a:ext cx="2485653" cy="2485653"/>
          </a:xfrm>
          <a:prstGeom prst="rect">
            <a:avLst/>
          </a:prstGeom>
          <a:noFill/>
        </p:spPr>
      </p:pic>
      <p:sp>
        <p:nvSpPr>
          <p:cNvPr id="13" name="Rectangle 13" descr="Papyrus"/>
          <p:cNvSpPr>
            <a:spLocks noChangeArrowheads="1"/>
          </p:cNvSpPr>
          <p:nvPr/>
        </p:nvSpPr>
        <p:spPr bwMode="auto">
          <a:xfrm>
            <a:off x="3850210" y="1356867"/>
            <a:ext cx="1143000" cy="457200"/>
          </a:xfrm>
          <a:prstGeom prst="rect">
            <a:avLst/>
          </a:prstGeom>
          <a:blipFill dpi="0" rotWithShape="0">
            <a:blip r:embed="rId9"/>
            <a:srcRect/>
            <a:tile tx="0" ty="0" sx="100000" sy="100000" flip="none" algn="tl"/>
          </a:blipFill>
          <a:ln w="28575">
            <a:solidFill>
              <a:schemeClr val="tx1"/>
            </a:solidFill>
            <a:miter lim="800000"/>
            <a:headEnd/>
            <a:tailEnd/>
          </a:ln>
          <a:effectLst/>
        </p:spPr>
        <p:txBody>
          <a:bodyPr anchor="ctr"/>
          <a:lstStyle/>
          <a:p>
            <a:pPr algn="ctr">
              <a:lnSpc>
                <a:spcPct val="100000"/>
              </a:lnSpc>
              <a:spcBef>
                <a:spcPct val="0"/>
              </a:spcBef>
              <a:buFontTx/>
              <a:buNone/>
            </a:pPr>
            <a:r>
              <a:rPr lang="el-GR" sz="2800" dirty="0">
                <a:solidFill>
                  <a:srgbClr val="000066"/>
                </a:solidFill>
                <a:latin typeface="Tahoma" pitchFamily="34" charset="0"/>
              </a:rPr>
              <a:t>Οστό</a:t>
            </a:r>
            <a:endParaRPr lang="en-GB" sz="2800" dirty="0">
              <a:solidFill>
                <a:srgbClr val="000066"/>
              </a:solidFill>
              <a:latin typeface="Tahoma" pitchFamily="34" charset="0"/>
            </a:endParaRPr>
          </a:p>
        </p:txBody>
      </p:sp>
      <p:pic>
        <p:nvPicPr>
          <p:cNvPr id="15" name="Picture 15" descr="AN0084%20BF%20x89%206"/>
          <p:cNvPicPr>
            <a:picLocks noChangeAspect="1" noChangeArrowheads="1"/>
          </p:cNvPicPr>
          <p:nvPr/>
        </p:nvPicPr>
        <p:blipFill>
          <a:blip r:embed="rId10"/>
          <a:srcRect/>
          <a:stretch>
            <a:fillRect/>
          </a:stretch>
        </p:blipFill>
        <p:spPr bwMode="auto">
          <a:xfrm>
            <a:off x="5746327" y="1268761"/>
            <a:ext cx="2471738" cy="2471738"/>
          </a:xfrm>
          <a:prstGeom prst="rect">
            <a:avLst/>
          </a:prstGeom>
          <a:noFill/>
        </p:spPr>
      </p:pic>
      <p:pic>
        <p:nvPicPr>
          <p:cNvPr id="17" name="Picture 17" descr="AN0084%20BF%20x89%205"/>
          <p:cNvPicPr>
            <a:picLocks noChangeAspect="1" noChangeArrowheads="1"/>
          </p:cNvPicPr>
          <p:nvPr/>
        </p:nvPicPr>
        <p:blipFill>
          <a:blip r:embed="rId11"/>
          <a:srcRect/>
          <a:stretch>
            <a:fillRect/>
          </a:stretch>
        </p:blipFill>
        <p:spPr bwMode="auto">
          <a:xfrm>
            <a:off x="5730729" y="3776313"/>
            <a:ext cx="2474973" cy="2474973"/>
          </a:xfrm>
          <a:prstGeom prst="rect">
            <a:avLst/>
          </a:prstGeom>
          <a:noFill/>
        </p:spPr>
      </p:pic>
      <p:sp>
        <p:nvSpPr>
          <p:cNvPr id="18" name="Text Box 18" descr="Papyrus"/>
          <p:cNvSpPr txBox="1">
            <a:spLocks noChangeArrowheads="1"/>
          </p:cNvSpPr>
          <p:nvPr/>
        </p:nvSpPr>
        <p:spPr bwMode="auto">
          <a:xfrm>
            <a:off x="1413998" y="3622731"/>
            <a:ext cx="990600" cy="336550"/>
          </a:xfrm>
          <a:prstGeom prst="rect">
            <a:avLst/>
          </a:prstGeom>
          <a:blipFill dpi="0" rotWithShape="0">
            <a:blip r:embed="rId9"/>
            <a:srcRect/>
            <a:tile tx="0" ty="0" sx="100000" sy="100000" flip="none" algn="tl"/>
          </a:blipFill>
          <a:ln w="6350">
            <a:noFill/>
            <a:miter lim="800000"/>
            <a:headEnd/>
            <a:tailEnd/>
          </a:ln>
          <a:effectLst/>
        </p:spPr>
        <p:txBody>
          <a:bodyPr>
            <a:spAutoFit/>
          </a:bodyPr>
          <a:lstStyle/>
          <a:p>
            <a:pPr>
              <a:lnSpc>
                <a:spcPct val="100000"/>
              </a:lnSpc>
              <a:spcBef>
                <a:spcPct val="50000"/>
              </a:spcBef>
              <a:buFontTx/>
              <a:buNone/>
            </a:pPr>
            <a:r>
              <a:rPr lang="el-GR" sz="1600" b="1" dirty="0">
                <a:solidFill>
                  <a:srgbClr val="000066"/>
                </a:solidFill>
                <a:latin typeface="Tahoma" pitchFamily="34" charset="0"/>
              </a:rPr>
              <a:t>Πικέρμι</a:t>
            </a:r>
            <a:endParaRPr lang="en-GB" sz="1600" b="1" dirty="0">
              <a:solidFill>
                <a:srgbClr val="000066"/>
              </a:solidFill>
              <a:latin typeface="Tahoma" pitchFamily="34" charset="0"/>
            </a:endParaRPr>
          </a:p>
        </p:txBody>
      </p:sp>
      <p:sp>
        <p:nvSpPr>
          <p:cNvPr id="19" name="Text Box 19" descr="Papyrus"/>
          <p:cNvSpPr txBox="1">
            <a:spLocks noChangeArrowheads="1"/>
          </p:cNvSpPr>
          <p:nvPr/>
        </p:nvSpPr>
        <p:spPr bwMode="auto">
          <a:xfrm>
            <a:off x="6554071" y="3622731"/>
            <a:ext cx="1295400" cy="336550"/>
          </a:xfrm>
          <a:prstGeom prst="rect">
            <a:avLst/>
          </a:prstGeom>
          <a:blipFill dpi="0" rotWithShape="0">
            <a:blip r:embed="rId9"/>
            <a:srcRect/>
            <a:tile tx="0" ty="0" sx="100000" sy="100000" flip="none" algn="tl"/>
          </a:blipFill>
          <a:ln w="6350">
            <a:noFill/>
            <a:miter lim="800000"/>
            <a:headEnd/>
            <a:tailEnd/>
          </a:ln>
          <a:effectLst/>
        </p:spPr>
        <p:txBody>
          <a:bodyPr>
            <a:spAutoFit/>
          </a:bodyPr>
          <a:lstStyle/>
          <a:p>
            <a:pPr>
              <a:lnSpc>
                <a:spcPct val="100000"/>
              </a:lnSpc>
              <a:spcBef>
                <a:spcPct val="50000"/>
              </a:spcBef>
              <a:buFontTx/>
              <a:buNone/>
            </a:pPr>
            <a:r>
              <a:rPr lang="el-GR" sz="1600" b="1">
                <a:solidFill>
                  <a:srgbClr val="000066"/>
                </a:solidFill>
                <a:latin typeface="Tahoma" pitchFamily="34" charset="0"/>
              </a:rPr>
              <a:t>Αγία Νάπα</a:t>
            </a:r>
            <a:endParaRPr lang="en-GB" sz="1600" b="1">
              <a:solidFill>
                <a:srgbClr val="000066"/>
              </a:solidFill>
              <a:latin typeface="Tahoma" pitchFamily="34" charset="0"/>
            </a:endParaRPr>
          </a:p>
        </p:txBody>
      </p:sp>
      <p:sp>
        <p:nvSpPr>
          <p:cNvPr id="20" name="Text Box 20" descr="Papyrus"/>
          <p:cNvSpPr txBox="1">
            <a:spLocks noChangeArrowheads="1"/>
          </p:cNvSpPr>
          <p:nvPr/>
        </p:nvSpPr>
        <p:spPr bwMode="auto">
          <a:xfrm>
            <a:off x="3907169" y="3622731"/>
            <a:ext cx="1295400" cy="336550"/>
          </a:xfrm>
          <a:prstGeom prst="rect">
            <a:avLst/>
          </a:prstGeom>
          <a:blipFill dpi="0" rotWithShape="0">
            <a:blip r:embed="rId9"/>
            <a:srcRect/>
            <a:tile tx="0" ty="0" sx="100000" sy="100000" flip="none" algn="tl"/>
          </a:blipFill>
          <a:ln w="6350">
            <a:noFill/>
            <a:miter lim="800000"/>
            <a:headEnd/>
            <a:tailEnd/>
          </a:ln>
          <a:effectLst/>
        </p:spPr>
        <p:txBody>
          <a:bodyPr>
            <a:spAutoFit/>
          </a:bodyPr>
          <a:lstStyle/>
          <a:p>
            <a:pPr>
              <a:lnSpc>
                <a:spcPct val="100000"/>
              </a:lnSpc>
              <a:spcBef>
                <a:spcPct val="50000"/>
              </a:spcBef>
              <a:buFontTx/>
              <a:buNone/>
            </a:pPr>
            <a:r>
              <a:rPr lang="el-GR" sz="1600" b="1">
                <a:solidFill>
                  <a:srgbClr val="000066"/>
                </a:solidFill>
                <a:latin typeface="Tahoma" pitchFamily="34" charset="0"/>
              </a:rPr>
              <a:t>Χαλκούτσι</a:t>
            </a:r>
            <a:endParaRPr lang="en-GB" sz="1600" b="1">
              <a:solidFill>
                <a:srgbClr val="000066"/>
              </a:solidFill>
              <a:latin typeface="Tahoma" pitchFamily="34" charset="0"/>
            </a:endParaRPr>
          </a:p>
        </p:txBody>
      </p:sp>
      <p:sp>
        <p:nvSpPr>
          <p:cNvPr id="14" name="TextBox 13"/>
          <p:cNvSpPr txBox="1"/>
          <p:nvPr/>
        </p:nvSpPr>
        <p:spPr>
          <a:xfrm>
            <a:off x="8264506" y="5824751"/>
            <a:ext cx="432048" cy="426535"/>
          </a:xfrm>
          <a:prstGeom prst="rect">
            <a:avLst/>
          </a:prstGeom>
        </p:spPr>
        <p:txBody>
          <a:bodyPr vert="horz" wrap="square" lIns="91440" tIns="45720" rIns="91440" bIns="45720" rtlCol="0" anchor="ctr">
            <a:normAutofit/>
          </a:bodyPr>
          <a:lstStyle/>
          <a:p>
            <a:r>
              <a:rPr lang="en-US" sz="1600" dirty="0" smtClean="0"/>
              <a:t>63</a:t>
            </a:r>
            <a:endParaRPr lang="en-US" sz="1600" dirty="0" smtClean="0"/>
          </a:p>
        </p:txBody>
      </p:sp>
    </p:spTree>
    <p:extLst>
      <p:ext uri="{BB962C8B-B14F-4D97-AF65-F5344CB8AC3E}">
        <p14:creationId xmlns:p14="http://schemas.microsoft.com/office/powerpoint/2010/main" val="23288597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Autofit/>
          </a:bodyPr>
          <a:lstStyle/>
          <a:p>
            <a:r>
              <a:rPr lang="el-GR" dirty="0"/>
              <a:t>Διαστάσεις</a:t>
            </a:r>
            <a:r>
              <a:rPr lang="en-US" dirty="0"/>
              <a:t> </a:t>
            </a:r>
            <a:r>
              <a:rPr lang="el-GR" dirty="0"/>
              <a:t>κρυσταλλιτών (ΤΕΜ</a:t>
            </a:r>
            <a:r>
              <a:rPr lang="el-GR" dirty="0" smtClean="0"/>
              <a:t>)</a:t>
            </a:r>
            <a:endParaRPr lang="el-GR" dirty="0"/>
          </a:p>
        </p:txBody>
      </p:sp>
      <p:sp>
        <p:nvSpPr>
          <p:cNvPr id="3" name="Rectangle 4"/>
          <p:cNvSpPr>
            <a:spLocks noChangeArrowheads="1"/>
          </p:cNvSpPr>
          <p:nvPr/>
        </p:nvSpPr>
        <p:spPr bwMode="auto">
          <a:xfrm>
            <a:off x="339480" y="1757762"/>
            <a:ext cx="4038600" cy="1815254"/>
          </a:xfrm>
          <a:prstGeom prst="rect">
            <a:avLst/>
          </a:prstGeom>
          <a:noFill/>
          <a:ln w="3175">
            <a:solidFill>
              <a:schemeClr val="tx1"/>
            </a:solidFill>
            <a:miter lim="800000"/>
            <a:headEnd/>
            <a:tailEnd/>
          </a:ln>
          <a:effectLst/>
        </p:spPr>
        <p:txBody>
          <a:bodyPr/>
          <a:lstStyle/>
          <a:p>
            <a:pPr marL="342900" indent="-342900">
              <a:lnSpc>
                <a:spcPct val="100000"/>
              </a:lnSpc>
              <a:buFontTx/>
              <a:buNone/>
            </a:pPr>
            <a:r>
              <a:rPr lang="el-GR" sz="2400" b="1" dirty="0"/>
              <a:t>ΟΣΤΑ</a:t>
            </a:r>
            <a:r>
              <a:rPr lang="en-US" sz="2400" b="1" dirty="0"/>
              <a:t> </a:t>
            </a:r>
          </a:p>
          <a:p>
            <a:pPr marL="342900" indent="-342900">
              <a:lnSpc>
                <a:spcPct val="100000"/>
              </a:lnSpc>
              <a:buFont typeface="Arial" panose="020B0604020202020204" pitchFamily="34" charset="0"/>
              <a:buChar char="•"/>
            </a:pPr>
            <a:r>
              <a:rPr lang="el-GR" sz="2400" dirty="0"/>
              <a:t>Πικέρμι</a:t>
            </a:r>
            <a:r>
              <a:rPr lang="en-US" sz="2400" dirty="0"/>
              <a:t>: </a:t>
            </a:r>
            <a:r>
              <a:rPr lang="el-GR" sz="2400" dirty="0"/>
              <a:t>45 </a:t>
            </a:r>
            <a:r>
              <a:rPr lang="en-US" sz="2400" dirty="0"/>
              <a:t>nm </a:t>
            </a:r>
            <a:r>
              <a:rPr lang="el-GR" sz="2400" dirty="0"/>
              <a:t>Χ 26 </a:t>
            </a:r>
            <a:r>
              <a:rPr lang="en-US" sz="2400" dirty="0"/>
              <a:t>nm</a:t>
            </a:r>
            <a:endParaRPr lang="en-US" sz="2400" dirty="0">
              <a:cs typeface="Times New Roman" pitchFamily="18" charset="0"/>
            </a:endParaRPr>
          </a:p>
          <a:p>
            <a:pPr marL="342900" indent="-342900">
              <a:lnSpc>
                <a:spcPct val="100000"/>
              </a:lnSpc>
              <a:buFont typeface="Arial" panose="020B0604020202020204" pitchFamily="34" charset="0"/>
              <a:buChar char="•"/>
            </a:pPr>
            <a:r>
              <a:rPr lang="el-GR" sz="2400" dirty="0"/>
              <a:t>Χαλκούτσι</a:t>
            </a:r>
            <a:r>
              <a:rPr lang="en-US" sz="2400" dirty="0">
                <a:cs typeface="Times New Roman" pitchFamily="18" charset="0"/>
              </a:rPr>
              <a:t>: 62 </a:t>
            </a:r>
            <a:r>
              <a:rPr lang="en-US" sz="2400" dirty="0"/>
              <a:t>nm</a:t>
            </a:r>
            <a:r>
              <a:rPr lang="en-US" sz="2400" dirty="0">
                <a:cs typeface="Times New Roman" pitchFamily="18" charset="0"/>
              </a:rPr>
              <a:t> X 41 </a:t>
            </a:r>
            <a:r>
              <a:rPr lang="en-US" sz="2400" dirty="0"/>
              <a:t>nm</a:t>
            </a:r>
            <a:endParaRPr lang="en-US" sz="2400" dirty="0">
              <a:cs typeface="Times New Roman" pitchFamily="18" charset="0"/>
            </a:endParaRPr>
          </a:p>
          <a:p>
            <a:pPr marL="342900" indent="-342900">
              <a:lnSpc>
                <a:spcPct val="100000"/>
              </a:lnSpc>
              <a:buFont typeface="Arial" panose="020B0604020202020204" pitchFamily="34" charset="0"/>
              <a:buChar char="•"/>
            </a:pPr>
            <a:r>
              <a:rPr lang="el-GR" sz="2400" dirty="0"/>
              <a:t>Αγία Νάπα</a:t>
            </a:r>
            <a:r>
              <a:rPr lang="en-US" sz="2400" dirty="0">
                <a:cs typeface="Times New Roman" pitchFamily="18" charset="0"/>
              </a:rPr>
              <a:t>: 31</a:t>
            </a:r>
            <a:r>
              <a:rPr lang="en-US" sz="2400" dirty="0"/>
              <a:t>nm</a:t>
            </a:r>
            <a:r>
              <a:rPr lang="en-US" sz="2400" dirty="0">
                <a:cs typeface="Times New Roman" pitchFamily="18" charset="0"/>
              </a:rPr>
              <a:t> X 21 </a:t>
            </a:r>
            <a:r>
              <a:rPr lang="en-US" sz="2400" dirty="0" smtClean="0"/>
              <a:t>nm</a:t>
            </a:r>
            <a:endParaRPr lang="en-GB" sz="2400" dirty="0">
              <a:cs typeface="Times New Roman" pitchFamily="18" charset="0"/>
            </a:endParaRPr>
          </a:p>
        </p:txBody>
      </p:sp>
      <p:sp>
        <p:nvSpPr>
          <p:cNvPr id="4" name="Rectangle 5"/>
          <p:cNvSpPr>
            <a:spLocks noChangeArrowheads="1"/>
          </p:cNvSpPr>
          <p:nvPr/>
        </p:nvSpPr>
        <p:spPr bwMode="auto">
          <a:xfrm>
            <a:off x="4378080" y="1757762"/>
            <a:ext cx="4226368" cy="1815254"/>
          </a:xfrm>
          <a:prstGeom prst="rect">
            <a:avLst/>
          </a:prstGeom>
          <a:noFill/>
          <a:ln w="3175">
            <a:solidFill>
              <a:schemeClr val="tx1"/>
            </a:solidFill>
            <a:miter lim="800000"/>
            <a:headEnd/>
            <a:tailEnd/>
          </a:ln>
          <a:effectLst/>
        </p:spPr>
        <p:txBody>
          <a:bodyPr/>
          <a:lstStyle/>
          <a:p>
            <a:pPr marL="342900" indent="-342900">
              <a:lnSpc>
                <a:spcPct val="100000"/>
              </a:lnSpc>
              <a:buFontTx/>
              <a:buNone/>
            </a:pPr>
            <a:r>
              <a:rPr lang="el-GR" sz="2400" b="1" dirty="0"/>
              <a:t>ΟΔΟΝΤΙΝΕΣ</a:t>
            </a:r>
            <a:r>
              <a:rPr lang="en-US" sz="2400" b="1" dirty="0"/>
              <a:t> </a:t>
            </a:r>
          </a:p>
          <a:p>
            <a:pPr marL="342900" indent="-342900">
              <a:lnSpc>
                <a:spcPct val="100000"/>
              </a:lnSpc>
              <a:buFont typeface="Arial" panose="020B0604020202020204" pitchFamily="34" charset="0"/>
              <a:buChar char="•"/>
            </a:pPr>
            <a:r>
              <a:rPr lang="el-GR" sz="2400" dirty="0"/>
              <a:t>Πικέρμι</a:t>
            </a:r>
            <a:r>
              <a:rPr lang="en-US" sz="2400" dirty="0"/>
              <a:t> : 29 nm X 25 nm </a:t>
            </a:r>
            <a:endParaRPr lang="en-US" sz="2400" dirty="0">
              <a:cs typeface="Times New Roman" pitchFamily="18" charset="0"/>
            </a:endParaRPr>
          </a:p>
          <a:p>
            <a:pPr marL="342900" indent="-342900">
              <a:lnSpc>
                <a:spcPct val="100000"/>
              </a:lnSpc>
              <a:buFont typeface="Arial" panose="020B0604020202020204" pitchFamily="34" charset="0"/>
              <a:buChar char="•"/>
            </a:pPr>
            <a:r>
              <a:rPr lang="el-GR" sz="2400" dirty="0"/>
              <a:t>Χαλκούτσι</a:t>
            </a:r>
            <a:r>
              <a:rPr lang="en-US" sz="2400" dirty="0">
                <a:cs typeface="Times New Roman" pitchFamily="18" charset="0"/>
              </a:rPr>
              <a:t>: 30 </a:t>
            </a:r>
            <a:r>
              <a:rPr lang="en-US" sz="2400" dirty="0"/>
              <a:t>nm</a:t>
            </a:r>
            <a:r>
              <a:rPr lang="en-US" sz="2400" dirty="0">
                <a:cs typeface="Times New Roman" pitchFamily="18" charset="0"/>
              </a:rPr>
              <a:t> X 24 </a:t>
            </a:r>
            <a:r>
              <a:rPr lang="en-US" sz="2400" dirty="0"/>
              <a:t>nm</a:t>
            </a:r>
            <a:r>
              <a:rPr lang="en-US" sz="2400" dirty="0">
                <a:cs typeface="Times New Roman" pitchFamily="18" charset="0"/>
              </a:rPr>
              <a:t> </a:t>
            </a:r>
          </a:p>
          <a:p>
            <a:pPr marL="342900" indent="-342900">
              <a:lnSpc>
                <a:spcPct val="100000"/>
              </a:lnSpc>
              <a:buFont typeface="Arial" panose="020B0604020202020204" pitchFamily="34" charset="0"/>
              <a:buChar char="•"/>
            </a:pPr>
            <a:r>
              <a:rPr lang="el-GR" sz="2400" dirty="0"/>
              <a:t>Αγία Νάπα</a:t>
            </a:r>
            <a:r>
              <a:rPr lang="en-US" sz="2400" dirty="0">
                <a:cs typeface="Times New Roman" pitchFamily="18" charset="0"/>
              </a:rPr>
              <a:t>: 27 </a:t>
            </a:r>
            <a:r>
              <a:rPr lang="en-US" sz="2400" dirty="0"/>
              <a:t>nm</a:t>
            </a:r>
            <a:r>
              <a:rPr lang="en-US" sz="2400" dirty="0">
                <a:cs typeface="Times New Roman" pitchFamily="18" charset="0"/>
              </a:rPr>
              <a:t> X 19 </a:t>
            </a:r>
            <a:r>
              <a:rPr lang="en-US" sz="2400" dirty="0" smtClean="0"/>
              <a:t>nm</a:t>
            </a:r>
            <a:endParaRPr lang="en-GB" sz="2400" dirty="0">
              <a:cs typeface="Times New Roman" pitchFamily="18" charset="0"/>
            </a:endParaRPr>
          </a:p>
        </p:txBody>
      </p:sp>
      <p:sp>
        <p:nvSpPr>
          <p:cNvPr id="5" name="Rectangle 6"/>
          <p:cNvSpPr>
            <a:spLocks noChangeArrowheads="1"/>
          </p:cNvSpPr>
          <p:nvPr/>
        </p:nvSpPr>
        <p:spPr bwMode="auto">
          <a:xfrm>
            <a:off x="339480" y="4280610"/>
            <a:ext cx="4038600" cy="1828800"/>
          </a:xfrm>
          <a:prstGeom prst="rect">
            <a:avLst/>
          </a:prstGeom>
          <a:noFill/>
          <a:ln w="3175">
            <a:solidFill>
              <a:schemeClr val="tx1"/>
            </a:solidFill>
            <a:miter lim="800000"/>
            <a:headEnd/>
            <a:tailEnd/>
          </a:ln>
          <a:effectLst/>
        </p:spPr>
        <p:txBody>
          <a:bodyPr/>
          <a:lstStyle/>
          <a:p>
            <a:pPr marL="342900" indent="-342900">
              <a:lnSpc>
                <a:spcPct val="100000"/>
              </a:lnSpc>
              <a:buFontTx/>
              <a:buNone/>
            </a:pPr>
            <a:r>
              <a:rPr lang="el-GR" sz="2400" b="1" dirty="0"/>
              <a:t>ΟΣΤΑ</a:t>
            </a:r>
            <a:r>
              <a:rPr lang="en-US" sz="2400" b="1" dirty="0"/>
              <a:t> </a:t>
            </a:r>
          </a:p>
          <a:p>
            <a:pPr marL="342900" indent="-342900">
              <a:lnSpc>
                <a:spcPct val="100000"/>
              </a:lnSpc>
              <a:buFont typeface="Arial" panose="020B0604020202020204" pitchFamily="34" charset="0"/>
              <a:buChar char="•"/>
            </a:pPr>
            <a:r>
              <a:rPr lang="el-GR" sz="2400" dirty="0"/>
              <a:t>Πικέρμι</a:t>
            </a:r>
            <a:r>
              <a:rPr lang="en-US" sz="2400" dirty="0"/>
              <a:t> : 73 nm X 12 nm</a:t>
            </a:r>
            <a:endParaRPr lang="en-US" sz="2400" dirty="0">
              <a:cs typeface="Times New Roman" pitchFamily="18" charset="0"/>
            </a:endParaRPr>
          </a:p>
          <a:p>
            <a:pPr marL="342900" indent="-342900">
              <a:lnSpc>
                <a:spcPct val="100000"/>
              </a:lnSpc>
              <a:buFont typeface="Arial" panose="020B0604020202020204" pitchFamily="34" charset="0"/>
              <a:buChar char="•"/>
            </a:pPr>
            <a:r>
              <a:rPr lang="el-GR" sz="2400" dirty="0"/>
              <a:t>Χαλκούτσι</a:t>
            </a:r>
            <a:r>
              <a:rPr lang="en-US" sz="2400" dirty="0">
                <a:cs typeface="Times New Roman" pitchFamily="18" charset="0"/>
              </a:rPr>
              <a:t>: 141 </a:t>
            </a:r>
            <a:r>
              <a:rPr lang="en-US" sz="2400" dirty="0"/>
              <a:t>nm</a:t>
            </a:r>
            <a:r>
              <a:rPr lang="en-US" sz="2400" dirty="0">
                <a:cs typeface="Times New Roman" pitchFamily="18" charset="0"/>
              </a:rPr>
              <a:t> X 16 </a:t>
            </a:r>
            <a:r>
              <a:rPr lang="en-US" sz="2400" dirty="0"/>
              <a:t>nm</a:t>
            </a:r>
            <a:r>
              <a:rPr lang="en-US" sz="2400" dirty="0">
                <a:cs typeface="Times New Roman" pitchFamily="18" charset="0"/>
              </a:rPr>
              <a:t> </a:t>
            </a:r>
          </a:p>
          <a:p>
            <a:pPr marL="342900" indent="-342900">
              <a:lnSpc>
                <a:spcPct val="100000"/>
              </a:lnSpc>
              <a:buFont typeface="Arial" panose="020B0604020202020204" pitchFamily="34" charset="0"/>
              <a:buChar char="•"/>
            </a:pPr>
            <a:r>
              <a:rPr lang="el-GR" sz="2400" dirty="0"/>
              <a:t>Αγία Νάπα</a:t>
            </a:r>
            <a:r>
              <a:rPr lang="en-US" sz="2400" dirty="0">
                <a:cs typeface="Times New Roman" pitchFamily="18" charset="0"/>
              </a:rPr>
              <a:t>: 45 </a:t>
            </a:r>
            <a:r>
              <a:rPr lang="en-US" sz="2400" dirty="0"/>
              <a:t>nm</a:t>
            </a:r>
            <a:r>
              <a:rPr lang="en-US" sz="2400" dirty="0">
                <a:cs typeface="Times New Roman" pitchFamily="18" charset="0"/>
              </a:rPr>
              <a:t> X 9 </a:t>
            </a:r>
            <a:r>
              <a:rPr lang="en-US" sz="2400" dirty="0"/>
              <a:t>nm</a:t>
            </a:r>
            <a:r>
              <a:rPr lang="en-US" sz="2400" dirty="0">
                <a:cs typeface="Times New Roman" pitchFamily="18" charset="0"/>
              </a:rPr>
              <a:t> </a:t>
            </a:r>
            <a:endParaRPr lang="en-GB" sz="2400" dirty="0">
              <a:cs typeface="Times New Roman" pitchFamily="18" charset="0"/>
            </a:endParaRPr>
          </a:p>
        </p:txBody>
      </p:sp>
      <p:sp>
        <p:nvSpPr>
          <p:cNvPr id="6" name="Rectangle 7"/>
          <p:cNvSpPr>
            <a:spLocks noChangeArrowheads="1"/>
          </p:cNvSpPr>
          <p:nvPr/>
        </p:nvSpPr>
        <p:spPr bwMode="auto">
          <a:xfrm>
            <a:off x="4378080" y="4280610"/>
            <a:ext cx="4226368" cy="1828800"/>
          </a:xfrm>
          <a:prstGeom prst="rect">
            <a:avLst/>
          </a:prstGeom>
          <a:noFill/>
          <a:ln w="3175">
            <a:solidFill>
              <a:schemeClr val="tx1"/>
            </a:solidFill>
            <a:miter lim="800000"/>
            <a:headEnd/>
            <a:tailEnd/>
          </a:ln>
          <a:effectLst/>
        </p:spPr>
        <p:txBody>
          <a:bodyPr/>
          <a:lstStyle/>
          <a:p>
            <a:pPr marL="342900" indent="-342900">
              <a:lnSpc>
                <a:spcPct val="100000"/>
              </a:lnSpc>
              <a:buFontTx/>
              <a:buNone/>
            </a:pPr>
            <a:r>
              <a:rPr lang="el-GR" sz="2400" b="1" dirty="0"/>
              <a:t>ΟΔΟΝΤΙΝΕΣ</a:t>
            </a:r>
            <a:endParaRPr lang="en-US" sz="2400" b="1" dirty="0"/>
          </a:p>
          <a:p>
            <a:pPr marL="342900" indent="-342900">
              <a:lnSpc>
                <a:spcPct val="100000"/>
              </a:lnSpc>
              <a:buFont typeface="Arial" panose="020B0604020202020204" pitchFamily="34" charset="0"/>
              <a:buChar char="•"/>
            </a:pPr>
            <a:r>
              <a:rPr lang="el-GR" sz="2400" dirty="0"/>
              <a:t>Πικέρμι</a:t>
            </a:r>
            <a:r>
              <a:rPr lang="en-US" sz="2400" dirty="0"/>
              <a:t> : 48 nm X 13 nm </a:t>
            </a:r>
            <a:endParaRPr lang="en-US" sz="2400" dirty="0">
              <a:cs typeface="Times New Roman" pitchFamily="18" charset="0"/>
            </a:endParaRPr>
          </a:p>
          <a:p>
            <a:pPr marL="342900" indent="-342900">
              <a:lnSpc>
                <a:spcPct val="100000"/>
              </a:lnSpc>
              <a:buFont typeface="Arial" panose="020B0604020202020204" pitchFamily="34" charset="0"/>
              <a:buChar char="•"/>
            </a:pPr>
            <a:r>
              <a:rPr lang="el-GR" sz="2400" dirty="0"/>
              <a:t>Χαλκούτσι</a:t>
            </a:r>
            <a:r>
              <a:rPr lang="en-US" sz="2400" dirty="0">
                <a:cs typeface="Times New Roman" pitchFamily="18" charset="0"/>
              </a:rPr>
              <a:t>: 61 </a:t>
            </a:r>
            <a:r>
              <a:rPr lang="en-US" sz="2400" dirty="0"/>
              <a:t>nm</a:t>
            </a:r>
            <a:r>
              <a:rPr lang="en-US" sz="2400" dirty="0">
                <a:cs typeface="Times New Roman" pitchFamily="18" charset="0"/>
              </a:rPr>
              <a:t> X 12 </a:t>
            </a:r>
            <a:r>
              <a:rPr lang="en-US" sz="2400" dirty="0"/>
              <a:t>nm</a:t>
            </a:r>
            <a:r>
              <a:rPr lang="en-US" sz="2400" dirty="0">
                <a:cs typeface="Times New Roman" pitchFamily="18" charset="0"/>
              </a:rPr>
              <a:t> </a:t>
            </a:r>
          </a:p>
          <a:p>
            <a:pPr marL="342900" indent="-342900">
              <a:lnSpc>
                <a:spcPct val="100000"/>
              </a:lnSpc>
              <a:buFont typeface="Arial" panose="020B0604020202020204" pitchFamily="34" charset="0"/>
              <a:buChar char="•"/>
            </a:pPr>
            <a:r>
              <a:rPr lang="el-GR" sz="2400" dirty="0"/>
              <a:t>Αγία Νάπα</a:t>
            </a:r>
            <a:r>
              <a:rPr lang="en-US" sz="2400" dirty="0">
                <a:cs typeface="Times New Roman" pitchFamily="18" charset="0"/>
              </a:rPr>
              <a:t>: 49 </a:t>
            </a:r>
            <a:r>
              <a:rPr lang="en-US" sz="2400" dirty="0"/>
              <a:t>nm</a:t>
            </a:r>
            <a:r>
              <a:rPr lang="en-US" sz="2400" dirty="0">
                <a:cs typeface="Times New Roman" pitchFamily="18" charset="0"/>
              </a:rPr>
              <a:t> X 8 </a:t>
            </a:r>
            <a:r>
              <a:rPr lang="en-US" sz="2400" dirty="0"/>
              <a:t>nm</a:t>
            </a:r>
            <a:r>
              <a:rPr lang="en-US" sz="2400" dirty="0">
                <a:cs typeface="Times New Roman" pitchFamily="18" charset="0"/>
              </a:rPr>
              <a:t> </a:t>
            </a:r>
            <a:endParaRPr lang="en-GB" sz="2400" dirty="0">
              <a:cs typeface="Times New Roman" pitchFamily="18" charset="0"/>
            </a:endParaRPr>
          </a:p>
        </p:txBody>
      </p:sp>
      <p:sp>
        <p:nvSpPr>
          <p:cNvPr id="7" name="Text Box 9"/>
          <p:cNvSpPr txBox="1">
            <a:spLocks noChangeArrowheads="1"/>
          </p:cNvSpPr>
          <p:nvPr/>
        </p:nvSpPr>
        <p:spPr bwMode="auto">
          <a:xfrm>
            <a:off x="2848784" y="1281832"/>
            <a:ext cx="3071995" cy="430887"/>
          </a:xfrm>
          <a:prstGeom prst="rect">
            <a:avLst/>
          </a:prstGeom>
          <a:noFill/>
          <a:ln w="9525">
            <a:noFill/>
            <a:miter lim="800000"/>
            <a:headEnd/>
            <a:tailEnd/>
          </a:ln>
          <a:effectLst/>
        </p:spPr>
        <p:txBody>
          <a:bodyPr wrap="none">
            <a:spAutoFit/>
          </a:bodyPr>
          <a:lstStyle/>
          <a:p>
            <a:pPr>
              <a:lnSpc>
                <a:spcPct val="100000"/>
              </a:lnSpc>
              <a:spcBef>
                <a:spcPct val="0"/>
              </a:spcBef>
              <a:buFontTx/>
              <a:buNone/>
            </a:pPr>
            <a:r>
              <a:rPr lang="el-GR" sz="2200" b="1" u="sng" dirty="0"/>
              <a:t>Πλακοειδείς κρύσταλλοι</a:t>
            </a:r>
            <a:endParaRPr lang="en-GB" sz="2200" b="1" u="sng" dirty="0"/>
          </a:p>
        </p:txBody>
      </p:sp>
      <p:sp>
        <p:nvSpPr>
          <p:cNvPr id="9" name="Text Box 10"/>
          <p:cNvSpPr txBox="1">
            <a:spLocks noChangeArrowheads="1"/>
          </p:cNvSpPr>
          <p:nvPr/>
        </p:nvSpPr>
        <p:spPr bwMode="auto">
          <a:xfrm>
            <a:off x="2791139" y="3789040"/>
            <a:ext cx="3173882" cy="430887"/>
          </a:xfrm>
          <a:prstGeom prst="rect">
            <a:avLst/>
          </a:prstGeom>
          <a:noFill/>
          <a:ln w="9525">
            <a:noFill/>
            <a:miter lim="800000"/>
            <a:headEnd/>
            <a:tailEnd/>
          </a:ln>
          <a:effectLst/>
        </p:spPr>
        <p:txBody>
          <a:bodyPr wrap="none">
            <a:spAutoFit/>
          </a:bodyPr>
          <a:lstStyle/>
          <a:p>
            <a:pPr>
              <a:lnSpc>
                <a:spcPct val="100000"/>
              </a:lnSpc>
              <a:spcBef>
                <a:spcPct val="0"/>
              </a:spcBef>
              <a:buFontTx/>
              <a:buNone/>
            </a:pPr>
            <a:r>
              <a:rPr lang="el-GR" sz="2200" b="1" u="sng" dirty="0"/>
              <a:t>Βελονοειδείς κρύσταλλοι</a:t>
            </a:r>
            <a:endParaRPr lang="en-GB" sz="2200" b="1" u="sng" dirty="0"/>
          </a:p>
        </p:txBody>
      </p:sp>
    </p:spTree>
    <p:extLst>
      <p:ext uri="{BB962C8B-B14F-4D97-AF65-F5344CB8AC3E}">
        <p14:creationId xmlns:p14="http://schemas.microsoft.com/office/powerpoint/2010/main" val="36465513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1.0</a:t>
            </a:r>
            <a:r>
              <a:rPr lang="el-GR" sz="2000" dirty="0" smtClean="0"/>
              <a:t>.</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defRPr/>
            </a:pPr>
            <a:r>
              <a:rPr lang="el-GR" sz="2000" dirty="0"/>
              <a:t>Copyright Εθνικόν και Καποδιστριακόν Πανεπιστήμιον Αθηνών</a:t>
            </a:r>
            <a:r>
              <a:rPr lang="en-US" sz="2000" dirty="0"/>
              <a:t>, </a:t>
            </a:r>
            <a:r>
              <a:rPr lang="el-GR" sz="2000" dirty="0"/>
              <a:t>Αριάδνη </a:t>
            </a:r>
            <a:r>
              <a:rPr lang="el-GR" sz="2000"/>
              <a:t>Αργυράκη </a:t>
            </a:r>
            <a:r>
              <a:rPr lang="el-GR" sz="2000" smtClean="0"/>
              <a:t>2015. </a:t>
            </a:r>
            <a:r>
              <a:rPr lang="el-GR" sz="2000" dirty="0"/>
              <a:t>Αριάδνη Αργυράκη. «Γεωχημεία. Γεωχημικές διεργασίες στην επιφάνεια της γης». Έκδοση: 1.0. Αθήνα 2014. Διαθέσιμο από τη δικτυακή διεύθυνση: </a:t>
            </a:r>
            <a:r>
              <a:rPr lang="en-US" sz="2000" dirty="0"/>
              <a:t>http://opencourses.uoa.gr/courses/GEOL</a:t>
            </a:r>
            <a:r>
              <a:rPr lang="el-GR" sz="2000" dirty="0"/>
              <a:t>2</a:t>
            </a:r>
            <a:r>
              <a:rPr lang="en-US" sz="2000" dirty="0"/>
              <a:t>/</a:t>
            </a:r>
            <a:r>
              <a:rPr lang="el-GR" sz="2000" dirty="0" smtClean="0"/>
              <a:t>.</a:t>
            </a:r>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623648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Autofit/>
          </a:bodyPr>
          <a:lstStyle/>
          <a:p>
            <a:r>
              <a:rPr lang="el-GR" sz="4000" dirty="0" smtClean="0"/>
              <a:t>Διαγένεση / Ορισμός &amp; Παράγοντες Ελέγχου</a:t>
            </a:r>
            <a:endParaRPr lang="el-GR" sz="4000" dirty="0"/>
          </a:p>
        </p:txBody>
      </p:sp>
      <p:sp>
        <p:nvSpPr>
          <p:cNvPr id="5" name="Θέση περιεχομένου 4"/>
          <p:cNvSpPr>
            <a:spLocks noGrp="1"/>
          </p:cNvSpPr>
          <p:nvPr>
            <p:ph idx="1"/>
          </p:nvPr>
        </p:nvSpPr>
        <p:spPr/>
        <p:txBody>
          <a:bodyPr>
            <a:noAutofit/>
          </a:bodyPr>
          <a:lstStyle/>
          <a:p>
            <a:r>
              <a:rPr lang="el-GR" sz="2400" dirty="0"/>
              <a:t>Σύνολο φυσικών και χημικών διεργασιών που επιδρούν στους κόκκους των ιζημάτων στην υποεπιφάνεια.</a:t>
            </a:r>
            <a:r>
              <a:rPr lang="en-US" sz="2400" dirty="0"/>
              <a:t> </a:t>
            </a:r>
            <a:r>
              <a:rPr lang="el-GR" sz="2400" dirty="0"/>
              <a:t>Οδηγεί σε καταστροφή ορυκτών και δημιουργία νέων.</a:t>
            </a:r>
          </a:p>
          <a:p>
            <a:r>
              <a:rPr lang="el-GR" sz="2400" dirty="0"/>
              <a:t>Διαγενετικό περιβάλλον: Υποεπιφάνεια </a:t>
            </a:r>
            <a:r>
              <a:rPr lang="en-US" sz="2400" dirty="0"/>
              <a:t>(</a:t>
            </a:r>
            <a:r>
              <a:rPr lang="el-GR" sz="2400" dirty="0"/>
              <a:t>ανοιχτό σύστημα) </a:t>
            </a:r>
            <a:r>
              <a:rPr lang="el-GR" sz="2400" dirty="0">
                <a:sym typeface="Wingdings" pitchFamily="2" charset="2"/>
              </a:rPr>
              <a:t></a:t>
            </a:r>
          </a:p>
          <a:p>
            <a:r>
              <a:rPr lang="el-GR" sz="2400" dirty="0" smtClean="0"/>
              <a:t>Παράγοντες:</a:t>
            </a:r>
          </a:p>
          <a:p>
            <a:pPr lvl="1"/>
            <a:r>
              <a:rPr lang="el-GR" sz="2000" dirty="0">
                <a:solidFill>
                  <a:srgbClr val="FF0000"/>
                </a:solidFill>
                <a:sym typeface="Wingdings" pitchFamily="2" charset="2"/>
              </a:rPr>
              <a:t>Αρχική σύσταση ιζήματος-σύσταση φυτικού/ζωικού υπολείμματος</a:t>
            </a:r>
            <a:endParaRPr lang="el-GR" sz="2000" dirty="0">
              <a:solidFill>
                <a:srgbClr val="FF0000"/>
              </a:solidFill>
            </a:endParaRPr>
          </a:p>
          <a:p>
            <a:pPr lvl="1"/>
            <a:r>
              <a:rPr lang="el-GR" sz="2000" dirty="0">
                <a:sym typeface="Wingdings" pitchFamily="2" charset="2"/>
              </a:rPr>
              <a:t>Μέγεθος των κόκκων</a:t>
            </a:r>
          </a:p>
          <a:p>
            <a:pPr lvl="1"/>
            <a:r>
              <a:rPr lang="el-GR" sz="2000" dirty="0">
                <a:sym typeface="Wingdings" pitchFamily="2" charset="2"/>
              </a:rPr>
              <a:t>Περιβάλλον απόθεσης</a:t>
            </a:r>
          </a:p>
          <a:p>
            <a:pPr lvl="1"/>
            <a:r>
              <a:rPr lang="el-GR" sz="2000" dirty="0">
                <a:sym typeface="Wingdings" pitchFamily="2" charset="2"/>
              </a:rPr>
              <a:t>Ρ, Τ κατά την κάλυψη</a:t>
            </a:r>
          </a:p>
          <a:p>
            <a:pPr lvl="1"/>
            <a:r>
              <a:rPr lang="el-GR" sz="2000" dirty="0">
                <a:sym typeface="Wingdings" pitchFamily="2" charset="2"/>
              </a:rPr>
              <a:t>Βάθος </a:t>
            </a:r>
            <a:r>
              <a:rPr lang="el-GR" sz="2000" dirty="0" smtClean="0">
                <a:sym typeface="Wingdings" pitchFamily="2" charset="2"/>
              </a:rPr>
              <a:t>βύθισης</a:t>
            </a:r>
            <a:endParaRPr lang="el-GR" sz="2000" dirty="0"/>
          </a:p>
        </p:txBody>
      </p:sp>
    </p:spTree>
    <p:extLst>
      <p:ext uri="{BB962C8B-B14F-4D97-AF65-F5344CB8AC3E}">
        <p14:creationId xmlns:p14="http://schemas.microsoft.com/office/powerpoint/2010/main" val="381133223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247519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1/4)</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lvl="0" indent="0">
              <a:buNone/>
            </a:pPr>
            <a:r>
              <a:rPr lang="el-GR" sz="2000" dirty="0"/>
              <a:t>Εικόνα 1: Συνήθεις συστάσεις ζωικών/φυτικών υπολειμμάτων</a:t>
            </a:r>
            <a:r>
              <a:rPr lang="en-US" sz="2000" dirty="0"/>
              <a:t>, </a:t>
            </a:r>
            <a:r>
              <a:rPr lang="el-GR" sz="2000" dirty="0"/>
              <a:t>Ασπόνδυλα</a:t>
            </a:r>
            <a:r>
              <a:rPr lang="en-US" sz="2000" dirty="0"/>
              <a:t>. Copyright University of Wisconsin-Madison. </a:t>
            </a:r>
            <a:r>
              <a:rPr lang="el-GR" sz="2000" dirty="0"/>
              <a:t>Σύνδεσμος</a:t>
            </a:r>
            <a:r>
              <a:rPr lang="en-US" sz="2000" dirty="0"/>
              <a:t>: http://pages.stat.wisc.edu/~ifischer/Collections/Fossils/fossils.html</a:t>
            </a:r>
            <a:r>
              <a:rPr lang="el-GR" sz="2000" dirty="0"/>
              <a:t>. Πηγή</a:t>
            </a:r>
            <a:r>
              <a:rPr lang="en-US" sz="2000" dirty="0"/>
              <a:t>: www.stat.wisc.edu</a:t>
            </a:r>
          </a:p>
          <a:p>
            <a:pPr marL="0" lvl="0" indent="0">
              <a:buNone/>
            </a:pPr>
            <a:r>
              <a:rPr lang="el-GR" sz="2000" dirty="0"/>
              <a:t>Εικόνα </a:t>
            </a:r>
            <a:r>
              <a:rPr lang="en-US" sz="2000" dirty="0"/>
              <a:t>2</a:t>
            </a:r>
            <a:r>
              <a:rPr lang="el-GR" sz="2000" dirty="0"/>
              <a:t>: Συνήθεις συστάσεις ζωικών/φυτικών υπολειμμάτων</a:t>
            </a:r>
            <a:r>
              <a:rPr lang="en-US" sz="2000" dirty="0"/>
              <a:t>, </a:t>
            </a:r>
            <a:r>
              <a:rPr lang="el-GR" sz="2000" dirty="0"/>
              <a:t>Ασπόνδυλα</a:t>
            </a:r>
            <a:r>
              <a:rPr lang="en-US" sz="2000" dirty="0"/>
              <a:t>. Copyright Geology IN. </a:t>
            </a:r>
            <a:r>
              <a:rPr lang="el-GR" sz="2000" dirty="0"/>
              <a:t>Σύνδεσμος</a:t>
            </a:r>
            <a:r>
              <a:rPr lang="en-US" sz="2000" dirty="0"/>
              <a:t>: http://www.geologyin.com/2014/07/fossilized-gastropod-replaced-by.html</a:t>
            </a:r>
            <a:r>
              <a:rPr lang="el-GR" sz="2000" dirty="0"/>
              <a:t>. Πηγή</a:t>
            </a:r>
            <a:r>
              <a:rPr lang="en-US" sz="2000" dirty="0"/>
              <a:t>: www.geologyin.com</a:t>
            </a:r>
          </a:p>
          <a:p>
            <a:pPr marL="0" indent="0">
              <a:buNone/>
            </a:pPr>
            <a:r>
              <a:rPr lang="el-GR" sz="2000" dirty="0"/>
              <a:t>Εικόνα </a:t>
            </a:r>
            <a:r>
              <a:rPr lang="en-US" sz="2000" dirty="0"/>
              <a:t>3</a:t>
            </a:r>
            <a:r>
              <a:rPr lang="el-GR" sz="2000" dirty="0"/>
              <a:t>: Συνήθεις συστάσεις ζωικών/φυτικών υπολειμμάτων</a:t>
            </a:r>
            <a:r>
              <a:rPr lang="en-US" sz="2000" dirty="0"/>
              <a:t>, </a:t>
            </a:r>
            <a:r>
              <a:rPr lang="el-GR" sz="2000" dirty="0"/>
              <a:t>Ασπόνδυλα</a:t>
            </a:r>
            <a:r>
              <a:rPr lang="en-US" sz="2000" dirty="0"/>
              <a:t>. Copyright Geology For Today. </a:t>
            </a:r>
            <a:r>
              <a:rPr lang="el-GR" sz="2000" dirty="0"/>
              <a:t>Σύνδεσμος</a:t>
            </a:r>
            <a:r>
              <a:rPr lang="en-US" sz="2000" dirty="0"/>
              <a:t>: http://www.geology4today.com/preservation-of-fossils.html</a:t>
            </a:r>
            <a:r>
              <a:rPr lang="el-GR" sz="2000" dirty="0"/>
              <a:t>. Πηγή</a:t>
            </a:r>
            <a:r>
              <a:rPr lang="en-US" sz="2000" dirty="0"/>
              <a:t>: www.geology4today.com</a:t>
            </a:r>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(2/4)</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Εικόνα </a:t>
            </a:r>
            <a:r>
              <a:rPr lang="el-GR" sz="2000" dirty="0"/>
              <a:t>4: </a:t>
            </a:r>
            <a:r>
              <a:rPr lang="en-US" sz="2000" dirty="0"/>
              <a:t>Petrified wood. CC BY-SA</a:t>
            </a:r>
            <a:r>
              <a:rPr lang="el-GR" sz="2000" dirty="0"/>
              <a:t> με την οποία διατίθεται. Σύνδεσμος</a:t>
            </a:r>
            <a:r>
              <a:rPr lang="en-US" sz="2000" dirty="0"/>
              <a:t>: http://en.wikipedia.org/wiki/Wikipedia:POTD/December_15,_2006. </a:t>
            </a:r>
            <a:r>
              <a:rPr lang="el-GR" sz="2000" dirty="0"/>
              <a:t>Πηγή</a:t>
            </a:r>
            <a:r>
              <a:rPr lang="en-US" sz="2000" dirty="0"/>
              <a:t>: en.wikipedia.org</a:t>
            </a:r>
            <a:endParaRPr lang="el-GR" sz="2000" dirty="0"/>
          </a:p>
          <a:p>
            <a:pPr marL="0" indent="0">
              <a:buNone/>
            </a:pPr>
            <a:r>
              <a:rPr lang="el-GR" sz="2000" dirty="0"/>
              <a:t>Εικόνα 5: Απολιθωμένος κορμός. </a:t>
            </a:r>
            <a:r>
              <a:rPr lang="en-US" sz="2000" dirty="0"/>
              <a:t>CC BY-SA.</a:t>
            </a:r>
            <a:r>
              <a:rPr lang="el-GR" sz="2000" dirty="0"/>
              <a:t> Σύνδεσμος: </a:t>
            </a:r>
            <a:r>
              <a:rPr lang="en-US" sz="2000" dirty="0"/>
              <a:t>http://commons.wikimedia.org/wiki/File:Petrified_forest_log_2_md.jpg. </a:t>
            </a:r>
            <a:r>
              <a:rPr lang="el-GR" sz="2000" dirty="0"/>
              <a:t>Πηγή: </a:t>
            </a:r>
            <a:r>
              <a:rPr lang="en-US" sz="2000" dirty="0" smtClean="0"/>
              <a:t>commons.wikimedia.org</a:t>
            </a:r>
          </a:p>
          <a:p>
            <a:pPr marL="0" indent="0">
              <a:buNone/>
            </a:pPr>
            <a:r>
              <a:rPr lang="el-GR" sz="2000" dirty="0"/>
              <a:t>Εικόνα </a:t>
            </a:r>
            <a:r>
              <a:rPr lang="en-US" sz="2000" dirty="0"/>
              <a:t>6</a:t>
            </a:r>
            <a:r>
              <a:rPr lang="el-GR" sz="2000" dirty="0" smtClean="0"/>
              <a:t>: </a:t>
            </a:r>
            <a:r>
              <a:rPr lang="en-US" sz="2000" dirty="0"/>
              <a:t>Copyrighted.</a:t>
            </a:r>
            <a:endParaRPr lang="el-GR" sz="2000" dirty="0">
              <a:latin typeface="Calibri" panose="020F0502020204030204" pitchFamily="34" charset="0"/>
            </a:endParaRPr>
          </a:p>
          <a:p>
            <a:pPr marL="0" indent="0">
              <a:buNone/>
            </a:pPr>
            <a:r>
              <a:rPr lang="el-GR" sz="2000" dirty="0"/>
              <a:t>Εικόνα </a:t>
            </a:r>
            <a:r>
              <a:rPr lang="en-US" sz="2000" dirty="0"/>
              <a:t>7</a:t>
            </a:r>
            <a:r>
              <a:rPr lang="el-GR" sz="2000" dirty="0" smtClean="0"/>
              <a:t>: </a:t>
            </a:r>
            <a:r>
              <a:rPr lang="en-US" sz="2000" dirty="0"/>
              <a:t>Copyrighted.</a:t>
            </a:r>
            <a:endParaRPr lang="el-GR" sz="2000" dirty="0">
              <a:latin typeface="Calibri" panose="020F0502020204030204" pitchFamily="34" charset="0"/>
            </a:endParaRPr>
          </a:p>
          <a:p>
            <a:pPr marL="0" indent="0">
              <a:buNone/>
            </a:pPr>
            <a:r>
              <a:rPr lang="el-GR" sz="2000" dirty="0"/>
              <a:t>Εικόνα </a:t>
            </a:r>
            <a:r>
              <a:rPr lang="en-US" sz="2000" dirty="0"/>
              <a:t>8</a:t>
            </a:r>
            <a:r>
              <a:rPr lang="el-GR" sz="2000" dirty="0" smtClean="0"/>
              <a:t>: </a:t>
            </a:r>
            <a:r>
              <a:rPr lang="en-US" sz="2000" dirty="0"/>
              <a:t>Copyrighted.</a:t>
            </a:r>
            <a:endParaRPr lang="el-GR" sz="2000" dirty="0">
              <a:latin typeface="Calibri" panose="020F0502020204030204" pitchFamily="34" charset="0"/>
            </a:endParaRPr>
          </a:p>
          <a:p>
            <a:pPr marL="0" indent="0">
              <a:buNone/>
            </a:pPr>
            <a:r>
              <a:rPr lang="el-GR" sz="2000" dirty="0"/>
              <a:t>Εικόνα </a:t>
            </a:r>
            <a:r>
              <a:rPr lang="en-US" sz="2000" dirty="0"/>
              <a:t>9</a:t>
            </a:r>
            <a:r>
              <a:rPr lang="el-GR" sz="2000" dirty="0" smtClean="0"/>
              <a:t>: </a:t>
            </a:r>
            <a:r>
              <a:rPr lang="en-US" sz="2000" dirty="0"/>
              <a:t>Copyrighted</a:t>
            </a:r>
            <a:r>
              <a:rPr lang="en-US" sz="2000" dirty="0" smtClean="0"/>
              <a:t>.</a:t>
            </a:r>
            <a:endParaRPr lang="el-GR" sz="2000" dirty="0"/>
          </a:p>
        </p:txBody>
      </p:sp>
    </p:spTree>
    <p:extLst>
      <p:ext uri="{BB962C8B-B14F-4D97-AF65-F5344CB8AC3E}">
        <p14:creationId xmlns:p14="http://schemas.microsoft.com/office/powerpoint/2010/main" val="31610720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(3/4)</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Εικόνα </a:t>
            </a:r>
            <a:r>
              <a:rPr lang="en-US" sz="2000" dirty="0" smtClean="0"/>
              <a:t>10</a:t>
            </a:r>
            <a:r>
              <a:rPr lang="el-GR" sz="2000" dirty="0" smtClean="0"/>
              <a:t>: </a:t>
            </a:r>
            <a:r>
              <a:rPr lang="el-GR" sz="2000" dirty="0"/>
              <a:t>Οστό δεινοσαύρου.</a:t>
            </a:r>
            <a:r>
              <a:rPr lang="en-US" sz="2000" dirty="0"/>
              <a:t> Copyright About.com</a:t>
            </a:r>
            <a:r>
              <a:rPr lang="el-GR" sz="2000" dirty="0"/>
              <a:t> Σύνδεσμος</a:t>
            </a:r>
            <a:r>
              <a:rPr lang="en-US" sz="2000" dirty="0"/>
              <a:t>: http://geology.about.com/od/fossilstimeevolution/ig/fossil-pictures/dinosaur-bone.htm#step-heading</a:t>
            </a:r>
            <a:r>
              <a:rPr lang="el-GR" sz="2000" dirty="0"/>
              <a:t>. Πηγή</a:t>
            </a:r>
            <a:r>
              <a:rPr lang="en-US" sz="2000" dirty="0"/>
              <a:t>: </a:t>
            </a:r>
            <a:r>
              <a:rPr lang="en-US" sz="2000" dirty="0" smtClean="0"/>
              <a:t>geology.about.com</a:t>
            </a:r>
          </a:p>
          <a:p>
            <a:pPr marL="0" indent="0">
              <a:buNone/>
            </a:pPr>
            <a:r>
              <a:rPr lang="el-GR" sz="2000" dirty="0"/>
              <a:t>Εικόνα </a:t>
            </a:r>
            <a:r>
              <a:rPr lang="en-US" sz="2000" dirty="0" smtClean="0"/>
              <a:t>11</a:t>
            </a:r>
            <a:r>
              <a:rPr lang="el-GR" sz="2000" dirty="0" smtClean="0"/>
              <a:t>: </a:t>
            </a:r>
            <a:r>
              <a:rPr lang="en-US" sz="2000" dirty="0"/>
              <a:t>Copyrighted.</a:t>
            </a:r>
            <a:endParaRPr lang="el-GR" sz="2000" dirty="0"/>
          </a:p>
          <a:p>
            <a:pPr marL="0" indent="0">
              <a:buNone/>
            </a:pPr>
            <a:r>
              <a:rPr lang="el-GR" sz="2000" dirty="0"/>
              <a:t>Εικόνα </a:t>
            </a:r>
            <a:r>
              <a:rPr lang="en-US" sz="2000" dirty="0" smtClean="0"/>
              <a:t>12</a:t>
            </a:r>
            <a:r>
              <a:rPr lang="el-GR" sz="2000" dirty="0" smtClean="0"/>
              <a:t>: </a:t>
            </a:r>
            <a:r>
              <a:rPr lang="en-US" sz="2000" dirty="0"/>
              <a:t>Copyrighted.</a:t>
            </a:r>
            <a:endParaRPr lang="el-GR" sz="2000" dirty="0"/>
          </a:p>
          <a:p>
            <a:pPr marL="0" indent="0">
              <a:buNone/>
            </a:pPr>
            <a:r>
              <a:rPr lang="el-GR" sz="2000" dirty="0"/>
              <a:t>Εικόνα </a:t>
            </a:r>
            <a:r>
              <a:rPr lang="en-US" sz="2000" dirty="0"/>
              <a:t>13</a:t>
            </a:r>
            <a:r>
              <a:rPr lang="el-GR" sz="2000" dirty="0"/>
              <a:t>:</a:t>
            </a:r>
            <a:r>
              <a:rPr lang="en-US" sz="2000" dirty="0"/>
              <a:t> Copyrighted.</a:t>
            </a:r>
            <a:endParaRPr lang="el-GR" sz="2000" dirty="0"/>
          </a:p>
          <a:p>
            <a:pPr marL="0" indent="0">
              <a:buNone/>
            </a:pPr>
            <a:r>
              <a:rPr lang="el-GR" sz="2000" dirty="0"/>
              <a:t>Εικόνα </a:t>
            </a:r>
            <a:r>
              <a:rPr lang="en-US" sz="2000" dirty="0" smtClean="0"/>
              <a:t>14</a:t>
            </a:r>
            <a:r>
              <a:rPr lang="el-GR" sz="2000" dirty="0" smtClean="0"/>
              <a:t>:</a:t>
            </a:r>
            <a:r>
              <a:rPr lang="en-US" sz="2000" dirty="0" smtClean="0"/>
              <a:t> </a:t>
            </a:r>
            <a:r>
              <a:rPr lang="en-US" sz="2000" dirty="0"/>
              <a:t>Copyrighted.</a:t>
            </a:r>
            <a:endParaRPr lang="el-GR" sz="2000" dirty="0"/>
          </a:p>
          <a:p>
            <a:pPr marL="0" indent="0">
              <a:buNone/>
            </a:pPr>
            <a:r>
              <a:rPr lang="el-GR" sz="2000" dirty="0"/>
              <a:t>Εικόνα </a:t>
            </a:r>
            <a:r>
              <a:rPr lang="en-US" sz="2000" dirty="0" smtClean="0"/>
              <a:t>15</a:t>
            </a:r>
            <a:r>
              <a:rPr lang="el-GR" sz="2000" dirty="0" smtClean="0"/>
              <a:t>:</a:t>
            </a:r>
            <a:r>
              <a:rPr lang="en-US" sz="2000" dirty="0" smtClean="0"/>
              <a:t> </a:t>
            </a:r>
            <a:r>
              <a:rPr lang="en-US" sz="2000" dirty="0"/>
              <a:t>Copyrighted.</a:t>
            </a:r>
            <a:endParaRPr lang="el-GR" sz="2000" dirty="0"/>
          </a:p>
          <a:p>
            <a:pPr marL="0" indent="0">
              <a:buNone/>
            </a:pPr>
            <a:r>
              <a:rPr lang="el-GR" sz="2000" dirty="0"/>
              <a:t>Εικόνα </a:t>
            </a:r>
            <a:r>
              <a:rPr lang="en-US" sz="2000" dirty="0" smtClean="0"/>
              <a:t>16</a:t>
            </a:r>
            <a:r>
              <a:rPr lang="el-GR" sz="2000" dirty="0" smtClean="0"/>
              <a:t>:</a:t>
            </a:r>
            <a:r>
              <a:rPr lang="en-US" sz="2000" dirty="0" smtClean="0"/>
              <a:t> </a:t>
            </a:r>
            <a:r>
              <a:rPr lang="en-US" sz="2000" dirty="0"/>
              <a:t>Copyrighted.</a:t>
            </a:r>
            <a:endParaRPr lang="el-GR" sz="2000" dirty="0"/>
          </a:p>
          <a:p>
            <a:pPr marL="0" indent="0">
              <a:buNone/>
            </a:pPr>
            <a:r>
              <a:rPr lang="el-GR" sz="2000" dirty="0"/>
              <a:t>Εικόνα </a:t>
            </a:r>
            <a:r>
              <a:rPr lang="en-US" sz="2000" dirty="0" smtClean="0"/>
              <a:t>17</a:t>
            </a:r>
            <a:r>
              <a:rPr lang="el-GR" sz="2000" dirty="0" smtClean="0"/>
              <a:t>:</a:t>
            </a:r>
            <a:r>
              <a:rPr lang="en-US" sz="2000" dirty="0" smtClean="0"/>
              <a:t> </a:t>
            </a:r>
            <a:r>
              <a:rPr lang="en-US" sz="2000" dirty="0"/>
              <a:t>Copyrighted.</a:t>
            </a:r>
            <a:endParaRPr lang="el-GR" sz="2000" dirty="0"/>
          </a:p>
          <a:p>
            <a:pPr marL="0" indent="0">
              <a:buNone/>
            </a:pPr>
            <a:r>
              <a:rPr lang="el-GR" sz="2000" dirty="0"/>
              <a:t>Εικόνα </a:t>
            </a:r>
            <a:r>
              <a:rPr lang="en-US" sz="2000" dirty="0" smtClean="0"/>
              <a:t>18</a:t>
            </a:r>
            <a:r>
              <a:rPr lang="el-GR" sz="2000" dirty="0" smtClean="0"/>
              <a:t>:</a:t>
            </a:r>
            <a:r>
              <a:rPr lang="en-US" sz="2000" dirty="0" smtClean="0"/>
              <a:t> </a:t>
            </a:r>
            <a:r>
              <a:rPr lang="en-US" sz="2000" dirty="0"/>
              <a:t>Copyrighted</a:t>
            </a:r>
            <a:r>
              <a:rPr lang="en-US" sz="2000" dirty="0" smtClean="0"/>
              <a:t>.</a:t>
            </a:r>
            <a:endParaRPr lang="el-GR" sz="2000" dirty="0"/>
          </a:p>
        </p:txBody>
      </p:sp>
    </p:spTree>
    <p:extLst>
      <p:ext uri="{BB962C8B-B14F-4D97-AF65-F5344CB8AC3E}">
        <p14:creationId xmlns:p14="http://schemas.microsoft.com/office/powerpoint/2010/main" val="19225220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(4/4)</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Εικόνα </a:t>
            </a:r>
            <a:r>
              <a:rPr lang="en-US" sz="2000" dirty="0" smtClean="0"/>
              <a:t>19</a:t>
            </a:r>
            <a:r>
              <a:rPr lang="el-GR" sz="2000" dirty="0" smtClean="0"/>
              <a:t>: </a:t>
            </a:r>
            <a:r>
              <a:rPr lang="en-US" sz="2000" dirty="0"/>
              <a:t>Copyrighted.</a:t>
            </a:r>
            <a:endParaRPr lang="el-GR" sz="2000" dirty="0"/>
          </a:p>
          <a:p>
            <a:pPr marL="0" indent="0">
              <a:buNone/>
            </a:pPr>
            <a:r>
              <a:rPr lang="el-GR" sz="2000" dirty="0" smtClean="0"/>
              <a:t>Εικόνα </a:t>
            </a:r>
            <a:r>
              <a:rPr lang="en-US" sz="2000" dirty="0" smtClean="0"/>
              <a:t>33</a:t>
            </a:r>
            <a:r>
              <a:rPr lang="el-GR" sz="2000" dirty="0" smtClean="0"/>
              <a:t>: </a:t>
            </a:r>
            <a:r>
              <a:rPr lang="en-US" sz="2000" dirty="0"/>
              <a:t>Copyrighted.</a:t>
            </a:r>
            <a:endParaRPr lang="el-GR" sz="2000" dirty="0"/>
          </a:p>
          <a:p>
            <a:pPr marL="0" indent="0">
              <a:buNone/>
            </a:pPr>
            <a:r>
              <a:rPr lang="el-GR" sz="2000" dirty="0"/>
              <a:t>Εικόνα </a:t>
            </a:r>
            <a:r>
              <a:rPr lang="en-US" sz="2000" dirty="0" smtClean="0"/>
              <a:t>50</a:t>
            </a:r>
            <a:r>
              <a:rPr lang="el-GR" sz="2000" dirty="0"/>
              <a:t>: </a:t>
            </a:r>
            <a:r>
              <a:rPr lang="en-US" sz="2000" dirty="0"/>
              <a:t>Copyrighted</a:t>
            </a:r>
            <a:r>
              <a:rPr lang="en-US" sz="2000" dirty="0" smtClean="0"/>
              <a:t>.</a:t>
            </a:r>
          </a:p>
          <a:p>
            <a:pPr marL="0" indent="0">
              <a:buNone/>
            </a:pPr>
            <a:r>
              <a:rPr lang="el-GR" sz="2000" dirty="0" smtClean="0"/>
              <a:t>Εικόνα </a:t>
            </a:r>
            <a:r>
              <a:rPr lang="en-US" sz="2000" dirty="0" smtClean="0"/>
              <a:t>61</a:t>
            </a:r>
            <a:r>
              <a:rPr lang="el-GR" sz="2000" dirty="0" smtClean="0"/>
              <a:t>: </a:t>
            </a:r>
            <a:r>
              <a:rPr lang="en-US" sz="2000" dirty="0"/>
              <a:t>Copyrighted.</a:t>
            </a:r>
            <a:endParaRPr lang="el-GR" sz="2000" dirty="0"/>
          </a:p>
          <a:p>
            <a:pPr marL="0" indent="0">
              <a:buNone/>
            </a:pPr>
            <a:r>
              <a:rPr lang="el-GR" sz="2000" dirty="0"/>
              <a:t>Εικόνα </a:t>
            </a:r>
            <a:r>
              <a:rPr lang="en-US" sz="2000" dirty="0" smtClean="0"/>
              <a:t>62</a:t>
            </a:r>
            <a:r>
              <a:rPr lang="el-GR" sz="2000" dirty="0" smtClean="0"/>
              <a:t>: </a:t>
            </a:r>
            <a:r>
              <a:rPr lang="en-US" sz="2000" dirty="0"/>
              <a:t>Copyrighted</a:t>
            </a:r>
            <a:r>
              <a:rPr lang="en-US" sz="2000" dirty="0" smtClean="0"/>
              <a:t>.</a:t>
            </a:r>
            <a:endParaRPr lang="el-GR" sz="2000" dirty="0"/>
          </a:p>
        </p:txBody>
      </p:sp>
    </p:spTree>
    <p:extLst>
      <p:ext uri="{BB962C8B-B14F-4D97-AF65-F5344CB8AC3E}">
        <p14:creationId xmlns:p14="http://schemas.microsoft.com/office/powerpoint/2010/main" val="1405400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rmAutofit fontScale="90000"/>
          </a:bodyPr>
          <a:lstStyle/>
          <a:p>
            <a:pPr lvl="0"/>
            <a:r>
              <a:rPr lang="el-GR" dirty="0"/>
              <a:t>Συνήθεις συστάσεις ζωικών/φυτικών </a:t>
            </a:r>
            <a:r>
              <a:rPr lang="el-GR" dirty="0" smtClean="0"/>
              <a:t>υπολειμμάτων</a:t>
            </a:r>
            <a:r>
              <a:rPr lang="en-US" dirty="0" smtClean="0"/>
              <a:t> (1/3)</a:t>
            </a:r>
            <a:endParaRPr lang="el-GR" dirty="0"/>
          </a:p>
        </p:txBody>
      </p:sp>
      <p:sp>
        <p:nvSpPr>
          <p:cNvPr id="3" name="Rectangle 2"/>
          <p:cNvSpPr/>
          <p:nvPr/>
        </p:nvSpPr>
        <p:spPr>
          <a:xfrm>
            <a:off x="457200" y="1677536"/>
            <a:ext cx="4862344" cy="4708981"/>
          </a:xfrm>
          <a:prstGeom prst="rect">
            <a:avLst/>
          </a:prstGeom>
        </p:spPr>
        <p:txBody>
          <a:bodyPr wrap="square">
            <a:spAutoFit/>
          </a:bodyPr>
          <a:lstStyle/>
          <a:p>
            <a:r>
              <a:rPr lang="el-GR" sz="2000" u="sng" dirty="0"/>
              <a:t>Ασπόνδυλα</a:t>
            </a:r>
            <a:r>
              <a:rPr lang="el-GR" sz="2000" dirty="0"/>
              <a:t>:</a:t>
            </a:r>
            <a:endParaRPr lang="en-US" sz="2000" dirty="0"/>
          </a:p>
          <a:p>
            <a:pPr marL="514350" indent="-514350">
              <a:buFont typeface="+mj-lt"/>
              <a:buAutoNum type="arabicPeriod"/>
            </a:pPr>
            <a:r>
              <a:rPr lang="el-GR" sz="2000" dirty="0"/>
              <a:t>κυρίως </a:t>
            </a:r>
            <a:r>
              <a:rPr lang="el-GR" sz="2000" dirty="0" err="1"/>
              <a:t>αραγωνίτης</a:t>
            </a:r>
            <a:r>
              <a:rPr lang="el-GR" sz="2000" dirty="0"/>
              <a:t>/ασβεστίτης πλούσιος σε </a:t>
            </a:r>
            <a:r>
              <a:rPr lang="en-US" sz="2000" dirty="0"/>
              <a:t>Mg</a:t>
            </a:r>
            <a:r>
              <a:rPr lang="el-GR" sz="2000" dirty="0"/>
              <a:t> (</a:t>
            </a:r>
            <a:r>
              <a:rPr lang="en-US" sz="2000" dirty="0"/>
              <a:t>CaCO3) </a:t>
            </a:r>
            <a:r>
              <a:rPr lang="el-GR" sz="2000" dirty="0"/>
              <a:t>(π.χ. μαλάκια)</a:t>
            </a:r>
            <a:r>
              <a:rPr lang="en-US" sz="2000" dirty="0">
                <a:sym typeface="Wingdings" pitchFamily="2" charset="2"/>
              </a:rPr>
              <a:t></a:t>
            </a:r>
            <a:r>
              <a:rPr lang="el-GR" sz="2000" dirty="0">
                <a:sym typeface="Wingdings" pitchFamily="2" charset="2"/>
              </a:rPr>
              <a:t>ασβεστίτης πτωχός σε </a:t>
            </a:r>
            <a:r>
              <a:rPr lang="en-US" sz="2000" dirty="0">
                <a:sym typeface="Wingdings" pitchFamily="2" charset="2"/>
              </a:rPr>
              <a:t>Mg</a:t>
            </a:r>
            <a:r>
              <a:rPr lang="el-GR" sz="2000" dirty="0">
                <a:sym typeface="Wingdings" pitchFamily="2" charset="2"/>
              </a:rPr>
              <a:t> (με διατήρηση ή μη εσωτερικής δομής)/</a:t>
            </a:r>
            <a:r>
              <a:rPr lang="el-GR" sz="2000" dirty="0" err="1">
                <a:sym typeface="Wingdings" pitchFamily="2" charset="2"/>
              </a:rPr>
              <a:t>δολομιτίωση</a:t>
            </a:r>
            <a:r>
              <a:rPr lang="el-GR" sz="2000" dirty="0">
                <a:sym typeface="Wingdings" pitchFamily="2" charset="2"/>
              </a:rPr>
              <a:t>, </a:t>
            </a:r>
            <a:r>
              <a:rPr lang="en-US" sz="2000" dirty="0">
                <a:sym typeface="Wingdings" pitchFamily="2" charset="2"/>
              </a:rPr>
              <a:t>SiO2 (</a:t>
            </a:r>
            <a:r>
              <a:rPr lang="el-GR" sz="2000" dirty="0" err="1">
                <a:sym typeface="Wingdings" pitchFamily="2" charset="2"/>
              </a:rPr>
              <a:t>χαλκηδόνιος</a:t>
            </a:r>
            <a:r>
              <a:rPr lang="el-GR" sz="2000" dirty="0">
                <a:sym typeface="Wingdings" pitchFamily="2" charset="2"/>
              </a:rPr>
              <a:t>), </a:t>
            </a:r>
            <a:r>
              <a:rPr lang="en-US" sz="2000" dirty="0">
                <a:sym typeface="Wingdings" pitchFamily="2" charset="2"/>
              </a:rPr>
              <a:t>FeS2, </a:t>
            </a:r>
            <a:r>
              <a:rPr lang="el-GR" sz="2000" dirty="0">
                <a:sym typeface="Wingdings" pitchFamily="2" charset="2"/>
              </a:rPr>
              <a:t>αιματίτης, σιδηρίτης</a:t>
            </a:r>
            <a:endParaRPr lang="en-US" sz="2000" dirty="0"/>
          </a:p>
          <a:p>
            <a:pPr marL="514350" indent="-514350">
              <a:buFont typeface="+mj-lt"/>
              <a:buAutoNum type="arabicPeriod"/>
            </a:pPr>
            <a:r>
              <a:rPr lang="el-GR" sz="2000" dirty="0"/>
              <a:t>οπάλιο –Α (άμορφο </a:t>
            </a:r>
            <a:r>
              <a:rPr lang="en-US" sz="2000" dirty="0"/>
              <a:t>SiO2)</a:t>
            </a:r>
            <a:r>
              <a:rPr lang="el-GR" sz="2000" dirty="0"/>
              <a:t> (</a:t>
            </a:r>
            <a:r>
              <a:rPr lang="el-GR" sz="2000" dirty="0" err="1"/>
              <a:t>διάτομα</a:t>
            </a:r>
            <a:r>
              <a:rPr lang="el-GR" sz="2000" dirty="0"/>
              <a:t>, </a:t>
            </a:r>
            <a:r>
              <a:rPr lang="el-GR" sz="2000" dirty="0" err="1"/>
              <a:t>ραδιολάρια</a:t>
            </a:r>
            <a:r>
              <a:rPr lang="el-GR" sz="2000" dirty="0"/>
              <a:t>, σπόγγοι) </a:t>
            </a:r>
            <a:r>
              <a:rPr lang="en-US" sz="2000" dirty="0">
                <a:sym typeface="Wingdings" pitchFamily="2" charset="2"/>
              </a:rPr>
              <a:t></a:t>
            </a:r>
            <a:r>
              <a:rPr lang="el-GR" sz="2000" dirty="0">
                <a:sym typeface="Wingdings" pitchFamily="2" charset="2"/>
              </a:rPr>
              <a:t> κρυσταλλικός χαλαζίας</a:t>
            </a:r>
            <a:endParaRPr lang="en-GB" sz="2000" dirty="0"/>
          </a:p>
          <a:p>
            <a:pPr marL="514350" indent="-514350">
              <a:buFont typeface="+mj-lt"/>
              <a:buAutoNum type="arabicPeriod"/>
            </a:pPr>
            <a:r>
              <a:rPr lang="el-GR" sz="2000" dirty="0" err="1"/>
              <a:t>υδροξυαπατίτης</a:t>
            </a:r>
            <a:r>
              <a:rPr lang="el-GR" sz="2000" dirty="0"/>
              <a:t> (</a:t>
            </a:r>
            <a:r>
              <a:rPr lang="en-US" sz="2000" dirty="0"/>
              <a:t>Ca10(PO4)6 OH2 </a:t>
            </a:r>
            <a:r>
              <a:rPr lang="el-GR" sz="2000" dirty="0"/>
              <a:t>) (π.χ. συγκεκριμένα δίθυρα /</a:t>
            </a:r>
            <a:r>
              <a:rPr lang="el-GR" sz="2000" dirty="0" err="1"/>
              <a:t>βραχιονόποδα</a:t>
            </a:r>
            <a:r>
              <a:rPr lang="el-GR" sz="2000" dirty="0"/>
              <a:t>)</a:t>
            </a:r>
            <a:r>
              <a:rPr lang="en-US" sz="2000" dirty="0">
                <a:sym typeface="Wingdings" pitchFamily="2" charset="2"/>
              </a:rPr>
              <a:t></a:t>
            </a:r>
            <a:r>
              <a:rPr lang="el-GR" sz="2000" dirty="0"/>
              <a:t> </a:t>
            </a:r>
            <a:r>
              <a:rPr lang="el-GR" sz="2000" dirty="0" err="1"/>
              <a:t>απατίτης</a:t>
            </a:r>
            <a:endParaRPr lang="en-US" sz="2000" dirty="0"/>
          </a:p>
          <a:p>
            <a:endParaRPr lang="el-GR" sz="2000" dirty="0"/>
          </a:p>
        </p:txBody>
      </p:sp>
      <p:pic>
        <p:nvPicPr>
          <p:cNvPr id="4" name="Picture 2" descr="https://encrypted-tbn3.gstatic.com/images?q=tbn:ANd9GcSK9yONp-LKJZv4qMPoIsZ3rUxKscFXcBnP_1A6h3BKbXfrfCSf"/>
          <p:cNvPicPr>
            <a:picLocks noChangeAspect="1" noChangeArrowheads="1"/>
          </p:cNvPicPr>
          <p:nvPr/>
        </p:nvPicPr>
        <p:blipFill>
          <a:blip r:embed="rId3"/>
          <a:srcRect/>
          <a:stretch>
            <a:fillRect/>
          </a:stretch>
        </p:blipFill>
        <p:spPr bwMode="auto">
          <a:xfrm>
            <a:off x="6500826" y="1571612"/>
            <a:ext cx="2286016" cy="1712306"/>
          </a:xfrm>
          <a:prstGeom prst="rect">
            <a:avLst/>
          </a:prstGeom>
          <a:noFill/>
        </p:spPr>
      </p:pic>
      <p:pic>
        <p:nvPicPr>
          <p:cNvPr id="5" name="Picture 4" descr="https://encrypted-tbn3.gstatic.com/images?q=tbn:ANd9GcS0o3SeO6IBnIE1pIECDiRVFpFW16eYJT14xIUlSgtR0LJ6Xs_1"/>
          <p:cNvPicPr>
            <a:picLocks noChangeAspect="1" noChangeArrowheads="1"/>
          </p:cNvPicPr>
          <p:nvPr/>
        </p:nvPicPr>
        <p:blipFill>
          <a:blip r:embed="rId4"/>
          <a:srcRect/>
          <a:stretch>
            <a:fillRect/>
          </a:stretch>
        </p:blipFill>
        <p:spPr bwMode="auto">
          <a:xfrm>
            <a:off x="7029481" y="4323528"/>
            <a:ext cx="1757361" cy="2062989"/>
          </a:xfrm>
          <a:prstGeom prst="rect">
            <a:avLst/>
          </a:prstGeom>
          <a:noFill/>
        </p:spPr>
      </p:pic>
      <p:pic>
        <p:nvPicPr>
          <p:cNvPr id="6" name="Picture 2" descr="C:\Users\Arian\Pictures\emeraldgastropod.jpg"/>
          <p:cNvPicPr>
            <a:picLocks noChangeAspect="1" noChangeArrowheads="1"/>
          </p:cNvPicPr>
          <p:nvPr/>
        </p:nvPicPr>
        <p:blipFill>
          <a:blip r:embed="rId5" cstate="print"/>
          <a:srcRect/>
          <a:stretch>
            <a:fillRect/>
          </a:stretch>
        </p:blipFill>
        <p:spPr bwMode="auto">
          <a:xfrm>
            <a:off x="5429256" y="3071810"/>
            <a:ext cx="1872208" cy="1801748"/>
          </a:xfrm>
          <a:prstGeom prst="rect">
            <a:avLst/>
          </a:prstGeom>
          <a:noFill/>
        </p:spPr>
      </p:pic>
      <p:sp>
        <p:nvSpPr>
          <p:cNvPr id="2" name="TextBox 1"/>
          <p:cNvSpPr txBox="1"/>
          <p:nvPr/>
        </p:nvSpPr>
        <p:spPr>
          <a:xfrm>
            <a:off x="8156336" y="3283918"/>
            <a:ext cx="326410" cy="430982"/>
          </a:xfrm>
          <a:prstGeom prst="rect">
            <a:avLst/>
          </a:prstGeom>
        </p:spPr>
        <p:txBody>
          <a:bodyPr vert="horz" wrap="square" lIns="91440" tIns="45720" rIns="91440" bIns="45720" rtlCol="0" anchor="ctr">
            <a:normAutofit/>
          </a:bodyPr>
          <a:lstStyle/>
          <a:p>
            <a:r>
              <a:rPr lang="en-US" sz="1600" dirty="0" smtClean="0"/>
              <a:t>1</a:t>
            </a:r>
          </a:p>
        </p:txBody>
      </p:sp>
      <p:sp>
        <p:nvSpPr>
          <p:cNvPr id="9" name="TextBox 8"/>
          <p:cNvSpPr txBox="1"/>
          <p:nvPr/>
        </p:nvSpPr>
        <p:spPr>
          <a:xfrm>
            <a:off x="5759715" y="4882248"/>
            <a:ext cx="326410" cy="430982"/>
          </a:xfrm>
          <a:prstGeom prst="rect">
            <a:avLst/>
          </a:prstGeom>
        </p:spPr>
        <p:txBody>
          <a:bodyPr vert="horz" wrap="square" lIns="91440" tIns="45720" rIns="91440" bIns="45720" rtlCol="0" anchor="ctr">
            <a:normAutofit/>
          </a:bodyPr>
          <a:lstStyle/>
          <a:p>
            <a:r>
              <a:rPr lang="en-US" sz="1600" dirty="0"/>
              <a:t>2</a:t>
            </a:r>
            <a:endParaRPr lang="en-US" sz="1600" dirty="0" smtClean="0"/>
          </a:p>
        </p:txBody>
      </p:sp>
      <p:sp>
        <p:nvSpPr>
          <p:cNvPr id="10" name="TextBox 9"/>
          <p:cNvSpPr txBox="1"/>
          <p:nvPr/>
        </p:nvSpPr>
        <p:spPr>
          <a:xfrm>
            <a:off x="6723086" y="5947221"/>
            <a:ext cx="295210" cy="426535"/>
          </a:xfrm>
          <a:prstGeom prst="rect">
            <a:avLst/>
          </a:prstGeom>
        </p:spPr>
        <p:txBody>
          <a:bodyPr vert="horz" wrap="square" lIns="91440" tIns="45720" rIns="91440" bIns="45720" rtlCol="0" anchor="ctr">
            <a:normAutofit/>
          </a:bodyPr>
          <a:lstStyle/>
          <a:p>
            <a:r>
              <a:rPr lang="en-US" sz="1600" dirty="0" smtClean="0"/>
              <a:t>3</a:t>
            </a:r>
          </a:p>
        </p:txBody>
      </p:sp>
    </p:spTree>
    <p:extLst>
      <p:ext uri="{BB962C8B-B14F-4D97-AF65-F5344CB8AC3E}">
        <p14:creationId xmlns:p14="http://schemas.microsoft.com/office/powerpoint/2010/main" val="2313968593"/>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2204</TotalTime>
  <Words>3566</Words>
  <Application>Microsoft Office PowerPoint</Application>
  <PresentationFormat>On-screen Show (4:3)</PresentationFormat>
  <Paragraphs>608</Paragraphs>
  <Slides>84</Slides>
  <Notes>84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9</vt:i4>
      </vt:variant>
      <vt:variant>
        <vt:lpstr>Slide Titles</vt:lpstr>
      </vt:variant>
      <vt:variant>
        <vt:i4>84</vt:i4>
      </vt:variant>
    </vt:vector>
  </HeadingPairs>
  <TitlesOfParts>
    <vt:vector size="99" baseType="lpstr">
      <vt:lpstr>Arial</vt:lpstr>
      <vt:lpstr>Calibri</vt:lpstr>
      <vt:lpstr>Tahoma</vt:lpstr>
      <vt:lpstr>Times New Roman</vt:lpstr>
      <vt:lpstr>Wingdings</vt:lpstr>
      <vt:lpstr>Θέμα του Office</vt:lpstr>
      <vt:lpstr>Picture</vt:lpstr>
      <vt:lpstr>CorelDRAW</vt:lpstr>
      <vt:lpstr>Microsoft Word Picture</vt:lpstr>
      <vt:lpstr>Photoshop.Image.7</vt:lpstr>
      <vt:lpstr>Image Document</vt:lpstr>
      <vt:lpstr>CorelPhotoPaint.Image.8</vt:lpstr>
      <vt:lpstr>CorelDraw.Graphic.8</vt:lpstr>
      <vt:lpstr>Origin50.Graph</vt:lpstr>
      <vt:lpstr>Graph</vt:lpstr>
      <vt:lpstr>Γεωχημεία</vt:lpstr>
      <vt:lpstr>Γεωχημικές διεργασίες στην επιφάνεια της γης</vt:lpstr>
      <vt:lpstr>Η Διαγένεση στην απολίθωση</vt:lpstr>
      <vt:lpstr>Διαγένεση / Ορισμός &amp; Παράγοντες Ελέγχου</vt:lpstr>
      <vt:lpstr>Η Διαγένεση στην απολίθωση (1/3)</vt:lpstr>
      <vt:lpstr>Η Διαγένεση στην απολίθωση (2/3)</vt:lpstr>
      <vt:lpstr>Η Διαγένεση στην απολίθωση (3/3)</vt:lpstr>
      <vt:lpstr>Διαγένεση / Ορισμός &amp; Παράγοντες Ελέγχου</vt:lpstr>
      <vt:lpstr>Συνήθεις συστάσεις ζωικών/φυτικών υπολειμμάτων (1/3)</vt:lpstr>
      <vt:lpstr>Συνήθεις συστάσεις ζωικών/φυτικών υπολειμμάτων (2/3)</vt:lpstr>
      <vt:lpstr>Συνήθεις συστάσεις ζωικών/φυτικών υπολειμμάτων (3/3)</vt:lpstr>
      <vt:lpstr>Οστά-δόντια</vt:lpstr>
      <vt:lpstr>Εσωτερική δομή οστού</vt:lpstr>
      <vt:lpstr>Δομή δοντιού-τύποι ιστών</vt:lpstr>
      <vt:lpstr>Απατίτης (P63/m) - Ca10(PO4)6 (OH, F, Cl )2</vt:lpstr>
      <vt:lpstr>Ταφονομία (κατά Efremov, 1940)</vt:lpstr>
      <vt:lpstr>Η Διαγένεση στην απολίθωση</vt:lpstr>
      <vt:lpstr>Διαγενετικές μεταβολές</vt:lpstr>
      <vt:lpstr>Πιθανές Υποκαταστάσεις στον Βιολογικό Απατίτη</vt:lpstr>
      <vt:lpstr>Διαγένεση οστών &amp; οδόντων</vt:lpstr>
      <vt:lpstr>Διαγενετικοί παράγοντες</vt:lpstr>
      <vt:lpstr>Η μελέτη της διαγένεσης οστών και οδόντων χρησιμεύει:</vt:lpstr>
      <vt:lpstr>Μελέτη διαγένεσης σκελετικών στοιχείων</vt:lpstr>
      <vt:lpstr>Μεθοδολογία</vt:lpstr>
      <vt:lpstr>Μεταβολές λόγω συμπίεσης</vt:lpstr>
      <vt:lpstr>Οπτική Μικροσκοπία</vt:lpstr>
      <vt:lpstr>Ηλεκτρονική Μικροσκοπία Σάρωσης (SEM)</vt:lpstr>
      <vt:lpstr>Ιστολογικές μεταβολές</vt:lpstr>
      <vt:lpstr>Μεταβολές Εσωτερικής δομής-Ιστός</vt:lpstr>
      <vt:lpstr>PowerPoint Presentation</vt:lpstr>
      <vt:lpstr>PowerPoint Presentation</vt:lpstr>
      <vt:lpstr>PowerPoint Presentation</vt:lpstr>
      <vt:lpstr>PowerPoint Presentation</vt:lpstr>
      <vt:lpstr>PowerPoint Presentation</vt:lpstr>
      <vt:lpstr>Μικροβιακή δράση (MFD)</vt:lpstr>
      <vt:lpstr>PowerPoint Presentation</vt:lpstr>
      <vt:lpstr>PowerPoint Presentation</vt:lpstr>
      <vt:lpstr>PowerPoint Presentation</vt:lpstr>
      <vt:lpstr>PowerPoint Presentation</vt:lpstr>
      <vt:lpstr>PowerPoint Presentation</vt:lpstr>
      <vt:lpstr>Μικροανάλυση ακτινών –Χ (EDS) σε συνδυασμό με SEM </vt:lpstr>
      <vt:lpstr>Περιθλασιμετρία ακτινών –Χ (XRD) (+ Mέθοδος Rietveld )</vt:lpstr>
      <vt:lpstr>Φασματοσκοπία υπερύθρου (MID-IR, NIR)</vt:lpstr>
      <vt:lpstr>Ηλεκτρονική Μικροσκοπία διέλευσης (ΤΕΜ)</vt:lpstr>
      <vt:lpstr>Αναλυτικές μέθοδοι για μελέτη ολιγο- και ιχνοστοιχείων (Electon probe  microanalysis, ICP-ΑΕS &amp; LA-ICP-MS)</vt:lpstr>
      <vt:lpstr>Δευτερογενείς ορυκτές φάσεις</vt:lpstr>
      <vt:lpstr>Εγκλείσματα-δευτερογενείς ορυκτές φάσεις</vt:lpstr>
      <vt:lpstr>PowerPoint Presentation</vt:lpstr>
      <vt:lpstr>PowerPoint Presentation</vt:lpstr>
      <vt:lpstr>PowerPoint Presentation</vt:lpstr>
      <vt:lpstr>PowerPoint Presentation</vt:lpstr>
      <vt:lpstr>Ποσοτική ανάλυση (Μέθοδος Rietveld)</vt:lpstr>
      <vt:lpstr>Χημικές μεταβολές</vt:lpstr>
      <vt:lpstr>Πιθανές Υποκαταστάσεις στον Βιολογικό Απατίτη</vt:lpstr>
      <vt:lpstr>Χημική σύσταση</vt:lpstr>
      <vt:lpstr>Γραμμική κατανομή στοιχείων</vt:lpstr>
      <vt:lpstr>Δομικές μεταβολές</vt:lpstr>
      <vt:lpstr>PowerPoint Presentation</vt:lpstr>
      <vt:lpstr>Μόνο Τίτλος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Μεταβολές κρυσταλλικότητας</vt:lpstr>
      <vt:lpstr>Διαστάσεις &amp; σχήμα κρυσταλλιτών</vt:lpstr>
      <vt:lpstr>Διάλυση και ανακρυστάλλωση του βιολογικού απατίτη</vt:lpstr>
      <vt:lpstr>XRD (Δείκτης Κρυστάλλωσης-C.I.)</vt:lpstr>
      <vt:lpstr>FTIR (Splitting Factor-S.F.)</vt:lpstr>
      <vt:lpstr>Συντεταγμένο μέγεθος κόκκων (domain size)-μέθοδος Rietveld</vt:lpstr>
      <vt:lpstr>Σχήμα &amp; μέγεθος κρυσταλλιτών</vt:lpstr>
      <vt:lpstr>Διαστάσεις κρυσταλλιτών (ΤΕΜ)</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(1/4)</vt:lpstr>
      <vt:lpstr>Σημείωμα Χρήσης Έργων Τρίτων (2/4)</vt:lpstr>
      <vt:lpstr>Σημείωμα Χρήσης Έργων Τρίτων (3/4)</vt:lpstr>
      <vt:lpstr>Σημείωμα Χρήσης Έργων Τρίτων (4/4)</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Stevy</dc:creator>
  <cp:lastModifiedBy>giannis</cp:lastModifiedBy>
  <cp:revision>240</cp:revision>
  <dcterms:created xsi:type="dcterms:W3CDTF">2012-09-06T09:03:05Z</dcterms:created>
  <dcterms:modified xsi:type="dcterms:W3CDTF">2015-05-17T14:04:13Z</dcterms:modified>
</cp:coreProperties>
</file>