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1"/>
  </p:sldMasterIdLst>
  <p:notesMasterIdLst>
    <p:notesMasterId r:id="rId118"/>
  </p:notesMasterIdLst>
  <p:sldIdLst>
    <p:sldId id="256" r:id="rId2"/>
    <p:sldId id="264" r:id="rId3"/>
    <p:sldId id="398" r:id="rId4"/>
    <p:sldId id="399" r:id="rId5"/>
    <p:sldId id="400" r:id="rId6"/>
    <p:sldId id="401" r:id="rId7"/>
    <p:sldId id="468" r:id="rId8"/>
    <p:sldId id="262" r:id="rId9"/>
    <p:sldId id="402" r:id="rId10"/>
    <p:sldId id="403" r:id="rId11"/>
    <p:sldId id="404" r:id="rId12"/>
    <p:sldId id="405" r:id="rId13"/>
    <p:sldId id="406" r:id="rId14"/>
    <p:sldId id="407" r:id="rId15"/>
    <p:sldId id="294" r:id="rId16"/>
    <p:sldId id="408" r:id="rId17"/>
    <p:sldId id="409" r:id="rId18"/>
    <p:sldId id="410" r:id="rId19"/>
    <p:sldId id="411" r:id="rId20"/>
    <p:sldId id="412" r:id="rId21"/>
    <p:sldId id="413" r:id="rId22"/>
    <p:sldId id="414" r:id="rId23"/>
    <p:sldId id="415" r:id="rId24"/>
    <p:sldId id="416" r:id="rId25"/>
    <p:sldId id="417" r:id="rId26"/>
    <p:sldId id="480" r:id="rId27"/>
    <p:sldId id="418" r:id="rId28"/>
    <p:sldId id="419" r:id="rId29"/>
    <p:sldId id="420" r:id="rId30"/>
    <p:sldId id="421" r:id="rId31"/>
    <p:sldId id="422" r:id="rId32"/>
    <p:sldId id="423" r:id="rId33"/>
    <p:sldId id="483" r:id="rId34"/>
    <p:sldId id="425" r:id="rId35"/>
    <p:sldId id="426" r:id="rId36"/>
    <p:sldId id="427" r:id="rId37"/>
    <p:sldId id="428" r:id="rId38"/>
    <p:sldId id="429" r:id="rId39"/>
    <p:sldId id="430" r:id="rId40"/>
    <p:sldId id="431" r:id="rId41"/>
    <p:sldId id="484" r:id="rId42"/>
    <p:sldId id="432" r:id="rId43"/>
    <p:sldId id="433" r:id="rId44"/>
    <p:sldId id="434" r:id="rId45"/>
    <p:sldId id="435" r:id="rId46"/>
    <p:sldId id="437" r:id="rId47"/>
    <p:sldId id="438" r:id="rId48"/>
    <p:sldId id="439" r:id="rId49"/>
    <p:sldId id="440" r:id="rId50"/>
    <p:sldId id="441" r:id="rId51"/>
    <p:sldId id="442" r:id="rId52"/>
    <p:sldId id="443" r:id="rId53"/>
    <p:sldId id="447" r:id="rId54"/>
    <p:sldId id="445" r:id="rId55"/>
    <p:sldId id="446" r:id="rId56"/>
    <p:sldId id="448" r:id="rId57"/>
    <p:sldId id="449" r:id="rId58"/>
    <p:sldId id="450" r:id="rId59"/>
    <p:sldId id="451" r:id="rId60"/>
    <p:sldId id="452" r:id="rId61"/>
    <p:sldId id="453" r:id="rId62"/>
    <p:sldId id="454" r:id="rId63"/>
    <p:sldId id="455" r:id="rId64"/>
    <p:sldId id="456" r:id="rId65"/>
    <p:sldId id="457" r:id="rId66"/>
    <p:sldId id="458" r:id="rId67"/>
    <p:sldId id="459" r:id="rId68"/>
    <p:sldId id="512" r:id="rId69"/>
    <p:sldId id="461" r:id="rId70"/>
    <p:sldId id="462" r:id="rId71"/>
    <p:sldId id="463" r:id="rId72"/>
    <p:sldId id="464" r:id="rId73"/>
    <p:sldId id="465" r:id="rId74"/>
    <p:sldId id="466" r:id="rId75"/>
    <p:sldId id="467" r:id="rId76"/>
    <p:sldId id="469" r:id="rId77"/>
    <p:sldId id="471" r:id="rId78"/>
    <p:sldId id="472" r:id="rId79"/>
    <p:sldId id="473" r:id="rId80"/>
    <p:sldId id="474" r:id="rId81"/>
    <p:sldId id="475" r:id="rId82"/>
    <p:sldId id="476" r:id="rId83"/>
    <p:sldId id="311" r:id="rId84"/>
    <p:sldId id="312" r:id="rId85"/>
    <p:sldId id="313" r:id="rId86"/>
    <p:sldId id="513" r:id="rId87"/>
    <p:sldId id="514" r:id="rId88"/>
    <p:sldId id="316" r:id="rId89"/>
    <p:sldId id="317" r:id="rId90"/>
    <p:sldId id="318" r:id="rId91"/>
    <p:sldId id="485" r:id="rId92"/>
    <p:sldId id="486" r:id="rId93"/>
    <p:sldId id="487" r:id="rId94"/>
    <p:sldId id="488" r:id="rId95"/>
    <p:sldId id="489" r:id="rId96"/>
    <p:sldId id="490" r:id="rId97"/>
    <p:sldId id="491" r:id="rId98"/>
    <p:sldId id="492" r:id="rId99"/>
    <p:sldId id="493" r:id="rId100"/>
    <p:sldId id="494" r:id="rId101"/>
    <p:sldId id="495" r:id="rId102"/>
    <p:sldId id="496" r:id="rId103"/>
    <p:sldId id="497" r:id="rId104"/>
    <p:sldId id="498" r:id="rId105"/>
    <p:sldId id="499" r:id="rId106"/>
    <p:sldId id="500" r:id="rId107"/>
    <p:sldId id="501" r:id="rId108"/>
    <p:sldId id="503" r:id="rId109"/>
    <p:sldId id="504" r:id="rId110"/>
    <p:sldId id="505" r:id="rId111"/>
    <p:sldId id="506" r:id="rId112"/>
    <p:sldId id="507" r:id="rId113"/>
    <p:sldId id="508" r:id="rId114"/>
    <p:sldId id="509" r:id="rId115"/>
    <p:sldId id="510" r:id="rId116"/>
    <p:sldId id="511"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7240B2B3-C631-4F17-B8DB-7681F71DF8EB}">
          <p14:sldIdLst>
            <p14:sldId id="256"/>
            <p14:sldId id="264"/>
            <p14:sldId id="398"/>
            <p14:sldId id="399"/>
          </p14:sldIdLst>
        </p14:section>
        <p14:section name="Χαιτόγναθα" id="{C31812F0-B4F0-475C-BCBB-F060B304C23E}">
          <p14:sldIdLst>
            <p14:sldId id="400"/>
            <p14:sldId id="401"/>
          </p14:sldIdLst>
        </p14:section>
        <p14:section name="Εχινόδερμα" id="{27557E9D-7301-48BD-B1BE-D0DB6460C352}">
          <p14:sldIdLst>
            <p14:sldId id="468"/>
            <p14:sldId id="262"/>
            <p14:sldId id="402"/>
            <p14:sldId id="403"/>
            <p14:sldId id="404"/>
            <p14:sldId id="405"/>
            <p14:sldId id="406"/>
            <p14:sldId id="407"/>
            <p14:sldId id="294"/>
          </p14:sldIdLst>
        </p14:section>
        <p14:section name="Αστεροειδή" id="{52A608E5-48A8-4117-8F03-1F25ACD9DF8B}">
          <p14:sldIdLst>
            <p14:sldId id="408"/>
            <p14:sldId id="409"/>
            <p14:sldId id="410"/>
            <p14:sldId id="411"/>
            <p14:sldId id="412"/>
            <p14:sldId id="413"/>
            <p14:sldId id="414"/>
            <p14:sldId id="415"/>
            <p14:sldId id="416"/>
            <p14:sldId id="417"/>
            <p14:sldId id="480"/>
            <p14:sldId id="418"/>
            <p14:sldId id="419"/>
            <p14:sldId id="420"/>
            <p14:sldId id="421"/>
            <p14:sldId id="422"/>
            <p14:sldId id="423"/>
            <p14:sldId id="483"/>
            <p14:sldId id="425"/>
            <p14:sldId id="426"/>
            <p14:sldId id="427"/>
            <p14:sldId id="428"/>
          </p14:sldIdLst>
        </p14:section>
        <p14:section name="Οφιουροειδή" id="{D3AD969C-E7C3-4B08-860B-2E4208FA148C}">
          <p14:sldIdLst>
            <p14:sldId id="429"/>
            <p14:sldId id="430"/>
            <p14:sldId id="431"/>
            <p14:sldId id="484"/>
            <p14:sldId id="432"/>
            <p14:sldId id="433"/>
            <p14:sldId id="434"/>
            <p14:sldId id="435"/>
          </p14:sldIdLst>
        </p14:section>
        <p14:section name="Σύγκριση Οφιουροειδών Αστεροειδών" id="{209E8F4E-7E36-4DC0-ACED-697B90604B83}">
          <p14:sldIdLst>
            <p14:sldId id="437"/>
            <p14:sldId id="438"/>
            <p14:sldId id="439"/>
            <p14:sldId id="440"/>
            <p14:sldId id="441"/>
          </p14:sldIdLst>
        </p14:section>
        <p14:section name="Εχινοειδή" id="{8AE48918-EB52-44F7-9675-5055467859BA}">
          <p14:sldIdLst>
            <p14:sldId id="442"/>
            <p14:sldId id="443"/>
            <p14:sldId id="447"/>
            <p14:sldId id="445"/>
            <p14:sldId id="446"/>
            <p14:sldId id="448"/>
            <p14:sldId id="449"/>
            <p14:sldId id="450"/>
            <p14:sldId id="451"/>
          </p14:sldIdLst>
        </p14:section>
        <p14:section name="Ολοθουροειδή" id="{ECA09764-774A-493C-93AB-867ED25563CA}">
          <p14:sldIdLst>
            <p14:sldId id="452"/>
            <p14:sldId id="453"/>
            <p14:sldId id="454"/>
            <p14:sldId id="455"/>
            <p14:sldId id="456"/>
            <p14:sldId id="457"/>
            <p14:sldId id="458"/>
            <p14:sldId id="459"/>
            <p14:sldId id="512"/>
          </p14:sldIdLst>
        </p14:section>
        <p14:section name="Κρινοειδή" id="{F2C61F18-6FEC-4195-812D-9C88DFC6F9CB}">
          <p14:sldIdLst>
            <p14:sldId id="461"/>
            <p14:sldId id="462"/>
            <p14:sldId id="463"/>
            <p14:sldId id="464"/>
            <p14:sldId id="465"/>
            <p14:sldId id="466"/>
          </p14:sldIdLst>
        </p14:section>
        <p14:section name="Ημιχορδωτά" id="{078BA93B-4417-4519-BC3E-95820B2CCC3D}">
          <p14:sldIdLst>
            <p14:sldId id="467"/>
            <p14:sldId id="469"/>
          </p14:sldIdLst>
        </p14:section>
        <p14:section name="Ετερόπνευστα" id="{26F13643-433D-4FD7-B6ED-06BB38ED0C3E}">
          <p14:sldIdLst>
            <p14:sldId id="471"/>
            <p14:sldId id="472"/>
            <p14:sldId id="473"/>
          </p14:sldIdLst>
        </p14:section>
        <p14:section name="Πτεροβράγχια" id="{7153F3C2-D9E3-4168-AEDC-28B62715ED9D}">
          <p14:sldIdLst>
            <p14:sldId id="474"/>
            <p14:sldId id="475"/>
            <p14:sldId id="476"/>
            <p14:sldId id="311"/>
            <p14:sldId id="312"/>
            <p14:sldId id="313"/>
            <p14:sldId id="513"/>
            <p14:sldId id="514"/>
            <p14:sldId id="316"/>
            <p14:sldId id="317"/>
            <p14:sldId id="318"/>
            <p14:sldId id="485"/>
            <p14:sldId id="486"/>
            <p14:sldId id="487"/>
            <p14:sldId id="488"/>
            <p14:sldId id="489"/>
            <p14:sldId id="490"/>
            <p14:sldId id="491"/>
            <p14:sldId id="492"/>
            <p14:sldId id="493"/>
            <p14:sldId id="494"/>
            <p14:sldId id="495"/>
            <p14:sldId id="496"/>
            <p14:sldId id="497"/>
            <p14:sldId id="498"/>
            <p14:sldId id="499"/>
            <p14:sldId id="500"/>
            <p14:sldId id="501"/>
            <p14:sldId id="503"/>
            <p14:sldId id="504"/>
            <p14:sldId id="505"/>
            <p14:sldId id="506"/>
            <p14:sldId id="507"/>
            <p14:sldId id="508"/>
            <p14:sldId id="509"/>
            <p14:sldId id="510"/>
            <p14:sldId id="511"/>
          </p14:sldIdLst>
        </p14:section>
      </p14:sectionLst>
    </p:ex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ssiliki Siafaka" initials="VS" lastIdx="1" clrIdx="0">
    <p:extLst>
      <p:ext uri="{19B8F6BF-5375-455C-9EA6-DF929625EA0E}">
        <p15:presenceInfo xmlns:p15="http://schemas.microsoft.com/office/powerpoint/2012/main" userId="460c3b1762f344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69868" autoAdjust="0"/>
  </p:normalViewPr>
  <p:slideViewPr>
    <p:cSldViewPr snapToGrid="0">
      <p:cViewPr varScale="1">
        <p:scale>
          <a:sx n="49" d="100"/>
          <a:sy n="49" d="100"/>
        </p:scale>
        <p:origin x="744" y="54"/>
      </p:cViewPr>
      <p:guideLst>
        <p:guide orient="horz" pos="2184"/>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t>5/19/2015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1</a:t>
            </a:fld>
            <a:endParaRPr lang="en-US"/>
          </a:p>
        </p:txBody>
      </p:sp>
    </p:spTree>
    <p:extLst>
      <p:ext uri="{BB962C8B-B14F-4D97-AF65-F5344CB8AC3E}">
        <p14:creationId xmlns:p14="http://schemas.microsoft.com/office/powerpoint/2010/main" val="4226633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11153179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101</a:t>
            </a:fld>
            <a:endParaRPr lang="el-GR"/>
          </a:p>
        </p:txBody>
      </p:sp>
    </p:spTree>
    <p:extLst>
      <p:ext uri="{BB962C8B-B14F-4D97-AF65-F5344CB8AC3E}">
        <p14:creationId xmlns:p14="http://schemas.microsoft.com/office/powerpoint/2010/main" val="42311499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102</a:t>
            </a:fld>
            <a:endParaRPr lang="el-GR"/>
          </a:p>
        </p:txBody>
      </p:sp>
    </p:spTree>
    <p:extLst>
      <p:ext uri="{BB962C8B-B14F-4D97-AF65-F5344CB8AC3E}">
        <p14:creationId xmlns:p14="http://schemas.microsoft.com/office/powerpoint/2010/main" val="9388118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103</a:t>
            </a:fld>
            <a:endParaRPr lang="el-GR"/>
          </a:p>
        </p:txBody>
      </p:sp>
    </p:spTree>
    <p:extLst>
      <p:ext uri="{BB962C8B-B14F-4D97-AF65-F5344CB8AC3E}">
        <p14:creationId xmlns:p14="http://schemas.microsoft.com/office/powerpoint/2010/main" val="7245752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104</a:t>
            </a:fld>
            <a:endParaRPr lang="el-GR"/>
          </a:p>
        </p:txBody>
      </p:sp>
    </p:spTree>
    <p:extLst>
      <p:ext uri="{BB962C8B-B14F-4D97-AF65-F5344CB8AC3E}">
        <p14:creationId xmlns:p14="http://schemas.microsoft.com/office/powerpoint/2010/main" val="41385834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105</a:t>
            </a:fld>
            <a:endParaRPr lang="el-GR"/>
          </a:p>
        </p:txBody>
      </p:sp>
    </p:spTree>
    <p:extLst>
      <p:ext uri="{BB962C8B-B14F-4D97-AF65-F5344CB8AC3E}">
        <p14:creationId xmlns:p14="http://schemas.microsoft.com/office/powerpoint/2010/main" val="2079248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106</a:t>
            </a:fld>
            <a:endParaRPr lang="el-GR"/>
          </a:p>
        </p:txBody>
      </p:sp>
    </p:spTree>
    <p:extLst>
      <p:ext uri="{BB962C8B-B14F-4D97-AF65-F5344CB8AC3E}">
        <p14:creationId xmlns:p14="http://schemas.microsoft.com/office/powerpoint/2010/main" val="39599633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107</a:t>
            </a:fld>
            <a:endParaRPr lang="el-GR"/>
          </a:p>
        </p:txBody>
      </p:sp>
    </p:spTree>
    <p:extLst>
      <p:ext uri="{BB962C8B-B14F-4D97-AF65-F5344CB8AC3E}">
        <p14:creationId xmlns:p14="http://schemas.microsoft.com/office/powerpoint/2010/main" val="10980543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108</a:t>
            </a:fld>
            <a:endParaRPr lang="el-GR"/>
          </a:p>
        </p:txBody>
      </p:sp>
    </p:spTree>
    <p:extLst>
      <p:ext uri="{BB962C8B-B14F-4D97-AF65-F5344CB8AC3E}">
        <p14:creationId xmlns:p14="http://schemas.microsoft.com/office/powerpoint/2010/main" val="42089173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109</a:t>
            </a:fld>
            <a:endParaRPr lang="el-GR"/>
          </a:p>
        </p:txBody>
      </p:sp>
    </p:spTree>
    <p:extLst>
      <p:ext uri="{BB962C8B-B14F-4D97-AF65-F5344CB8AC3E}">
        <p14:creationId xmlns:p14="http://schemas.microsoft.com/office/powerpoint/2010/main" val="38172448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110</a:t>
            </a:fld>
            <a:endParaRPr lang="el-GR"/>
          </a:p>
        </p:txBody>
      </p:sp>
    </p:spTree>
    <p:extLst>
      <p:ext uri="{BB962C8B-B14F-4D97-AF65-F5344CB8AC3E}">
        <p14:creationId xmlns:p14="http://schemas.microsoft.com/office/powerpoint/2010/main" val="1549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a:t>
            </a:fld>
            <a:endParaRPr lang="el-GR"/>
          </a:p>
        </p:txBody>
      </p:sp>
    </p:spTree>
    <p:extLst>
      <p:ext uri="{BB962C8B-B14F-4D97-AF65-F5344CB8AC3E}">
        <p14:creationId xmlns:p14="http://schemas.microsoft.com/office/powerpoint/2010/main" val="17039465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111</a:t>
            </a:fld>
            <a:endParaRPr lang="el-GR"/>
          </a:p>
        </p:txBody>
      </p:sp>
    </p:spTree>
    <p:extLst>
      <p:ext uri="{BB962C8B-B14F-4D97-AF65-F5344CB8AC3E}">
        <p14:creationId xmlns:p14="http://schemas.microsoft.com/office/powerpoint/2010/main" val="11413839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112</a:t>
            </a:fld>
            <a:endParaRPr lang="el-GR"/>
          </a:p>
        </p:txBody>
      </p:sp>
    </p:spTree>
    <p:extLst>
      <p:ext uri="{BB962C8B-B14F-4D97-AF65-F5344CB8AC3E}">
        <p14:creationId xmlns:p14="http://schemas.microsoft.com/office/powerpoint/2010/main" val="336881974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113</a:t>
            </a:fld>
            <a:endParaRPr lang="el-GR"/>
          </a:p>
        </p:txBody>
      </p:sp>
    </p:spTree>
    <p:extLst>
      <p:ext uri="{BB962C8B-B14F-4D97-AF65-F5344CB8AC3E}">
        <p14:creationId xmlns:p14="http://schemas.microsoft.com/office/powerpoint/2010/main" val="30444180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114</a:t>
            </a:fld>
            <a:endParaRPr lang="el-GR"/>
          </a:p>
        </p:txBody>
      </p:sp>
    </p:spTree>
    <p:extLst>
      <p:ext uri="{BB962C8B-B14F-4D97-AF65-F5344CB8AC3E}">
        <p14:creationId xmlns:p14="http://schemas.microsoft.com/office/powerpoint/2010/main" val="13559921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115</a:t>
            </a:fld>
            <a:endParaRPr lang="el-GR"/>
          </a:p>
        </p:txBody>
      </p:sp>
    </p:spTree>
    <p:extLst>
      <p:ext uri="{BB962C8B-B14F-4D97-AF65-F5344CB8AC3E}">
        <p14:creationId xmlns:p14="http://schemas.microsoft.com/office/powerpoint/2010/main" val="29387968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116</a:t>
            </a:fld>
            <a:endParaRPr lang="el-GR"/>
          </a:p>
        </p:txBody>
      </p:sp>
    </p:spTree>
    <p:extLst>
      <p:ext uri="{BB962C8B-B14F-4D97-AF65-F5344CB8AC3E}">
        <p14:creationId xmlns:p14="http://schemas.microsoft.com/office/powerpoint/2010/main" val="1092705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a:t>
            </a:fld>
            <a:endParaRPr lang="el-GR"/>
          </a:p>
        </p:txBody>
      </p:sp>
    </p:spTree>
    <p:extLst>
      <p:ext uri="{BB962C8B-B14F-4D97-AF65-F5344CB8AC3E}">
        <p14:creationId xmlns:p14="http://schemas.microsoft.com/office/powerpoint/2010/main" val="1926248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0"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2175380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442308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15</a:t>
            </a:fld>
            <a:endParaRPr lang="el-GR"/>
          </a:p>
        </p:txBody>
      </p:sp>
    </p:spTree>
    <p:extLst>
      <p:ext uri="{BB962C8B-B14F-4D97-AF65-F5344CB8AC3E}">
        <p14:creationId xmlns:p14="http://schemas.microsoft.com/office/powerpoint/2010/main" val="282964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16</a:t>
            </a:fld>
            <a:endParaRPr lang="el-GR"/>
          </a:p>
        </p:txBody>
      </p:sp>
    </p:spTree>
    <p:extLst>
      <p:ext uri="{BB962C8B-B14F-4D97-AF65-F5344CB8AC3E}">
        <p14:creationId xmlns:p14="http://schemas.microsoft.com/office/powerpoint/2010/main" val="1972614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17</a:t>
            </a:fld>
            <a:endParaRPr lang="el-GR"/>
          </a:p>
        </p:txBody>
      </p:sp>
    </p:spTree>
    <p:extLst>
      <p:ext uri="{BB962C8B-B14F-4D97-AF65-F5344CB8AC3E}">
        <p14:creationId xmlns:p14="http://schemas.microsoft.com/office/powerpoint/2010/main" val="3805526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18</a:t>
            </a:fld>
            <a:endParaRPr lang="el-GR"/>
          </a:p>
        </p:txBody>
      </p:sp>
    </p:spTree>
    <p:extLst>
      <p:ext uri="{BB962C8B-B14F-4D97-AF65-F5344CB8AC3E}">
        <p14:creationId xmlns:p14="http://schemas.microsoft.com/office/powerpoint/2010/main" val="2663736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19</a:t>
            </a:fld>
            <a:endParaRPr lang="el-GR"/>
          </a:p>
        </p:txBody>
      </p:sp>
    </p:spTree>
    <p:extLst>
      <p:ext uri="{BB962C8B-B14F-4D97-AF65-F5344CB8AC3E}">
        <p14:creationId xmlns:p14="http://schemas.microsoft.com/office/powerpoint/2010/main" val="2330129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140197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4075850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29605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3632437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628897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613150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1226381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3877420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27</a:t>
            </a:fld>
            <a:endParaRPr lang="el-GR"/>
          </a:p>
        </p:txBody>
      </p:sp>
    </p:spTree>
    <p:extLst>
      <p:ext uri="{BB962C8B-B14F-4D97-AF65-F5344CB8AC3E}">
        <p14:creationId xmlns:p14="http://schemas.microsoft.com/office/powerpoint/2010/main" val="3077120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2204599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16967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3030326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a:p>
        </p:txBody>
      </p:sp>
    </p:spTree>
    <p:extLst>
      <p:ext uri="{BB962C8B-B14F-4D97-AF65-F5344CB8AC3E}">
        <p14:creationId xmlns:p14="http://schemas.microsoft.com/office/powerpoint/2010/main" val="4239310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1766256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32</a:t>
            </a:fld>
            <a:endParaRPr lang="el-GR"/>
          </a:p>
        </p:txBody>
      </p:sp>
    </p:spTree>
    <p:extLst>
      <p:ext uri="{BB962C8B-B14F-4D97-AF65-F5344CB8AC3E}">
        <p14:creationId xmlns:p14="http://schemas.microsoft.com/office/powerpoint/2010/main" val="4120533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33</a:t>
            </a:fld>
            <a:endParaRPr lang="el-GR"/>
          </a:p>
        </p:txBody>
      </p:sp>
    </p:spTree>
    <p:extLst>
      <p:ext uri="{BB962C8B-B14F-4D97-AF65-F5344CB8AC3E}">
        <p14:creationId xmlns:p14="http://schemas.microsoft.com/office/powerpoint/2010/main" val="2917483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34</a:t>
            </a:fld>
            <a:endParaRPr lang="el-GR"/>
          </a:p>
        </p:txBody>
      </p:sp>
    </p:spTree>
    <p:extLst>
      <p:ext uri="{BB962C8B-B14F-4D97-AF65-F5344CB8AC3E}">
        <p14:creationId xmlns:p14="http://schemas.microsoft.com/office/powerpoint/2010/main" val="4124342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35</a:t>
            </a:fld>
            <a:endParaRPr lang="el-GR"/>
          </a:p>
        </p:txBody>
      </p:sp>
    </p:spTree>
    <p:extLst>
      <p:ext uri="{BB962C8B-B14F-4D97-AF65-F5344CB8AC3E}">
        <p14:creationId xmlns:p14="http://schemas.microsoft.com/office/powerpoint/2010/main" val="3490008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36</a:t>
            </a:fld>
            <a:endParaRPr lang="el-GR"/>
          </a:p>
        </p:txBody>
      </p:sp>
    </p:spTree>
    <p:extLst>
      <p:ext uri="{BB962C8B-B14F-4D97-AF65-F5344CB8AC3E}">
        <p14:creationId xmlns:p14="http://schemas.microsoft.com/office/powerpoint/2010/main" val="532281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37</a:t>
            </a:fld>
            <a:endParaRPr lang="el-GR"/>
          </a:p>
        </p:txBody>
      </p:sp>
    </p:spTree>
    <p:extLst>
      <p:ext uri="{BB962C8B-B14F-4D97-AF65-F5344CB8AC3E}">
        <p14:creationId xmlns:p14="http://schemas.microsoft.com/office/powerpoint/2010/main" val="2964713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aseline="0" dirty="0" smtClean="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38</a:t>
            </a:fld>
            <a:endParaRPr lang="el-GR"/>
          </a:p>
        </p:txBody>
      </p:sp>
    </p:spTree>
    <p:extLst>
      <p:ext uri="{BB962C8B-B14F-4D97-AF65-F5344CB8AC3E}">
        <p14:creationId xmlns:p14="http://schemas.microsoft.com/office/powerpoint/2010/main" val="2020744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39</a:t>
            </a:fld>
            <a:endParaRPr lang="el-GR"/>
          </a:p>
        </p:txBody>
      </p:sp>
    </p:spTree>
    <p:extLst>
      <p:ext uri="{BB962C8B-B14F-4D97-AF65-F5344CB8AC3E}">
        <p14:creationId xmlns:p14="http://schemas.microsoft.com/office/powerpoint/2010/main" val="1277533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a:p>
        </p:txBody>
      </p:sp>
    </p:spTree>
    <p:extLst>
      <p:ext uri="{BB962C8B-B14F-4D97-AF65-F5344CB8AC3E}">
        <p14:creationId xmlns:p14="http://schemas.microsoft.com/office/powerpoint/2010/main" val="98667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40</a:t>
            </a:fld>
            <a:endParaRPr lang="el-GR"/>
          </a:p>
        </p:txBody>
      </p:sp>
    </p:spTree>
    <p:extLst>
      <p:ext uri="{BB962C8B-B14F-4D97-AF65-F5344CB8AC3E}">
        <p14:creationId xmlns:p14="http://schemas.microsoft.com/office/powerpoint/2010/main" val="2765412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41</a:t>
            </a:fld>
            <a:endParaRPr lang="en-US"/>
          </a:p>
        </p:txBody>
      </p:sp>
    </p:spTree>
    <p:extLst>
      <p:ext uri="{BB962C8B-B14F-4D97-AF65-F5344CB8AC3E}">
        <p14:creationId xmlns:p14="http://schemas.microsoft.com/office/powerpoint/2010/main" val="3498835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42</a:t>
            </a:fld>
            <a:endParaRPr lang="el-GR"/>
          </a:p>
        </p:txBody>
      </p:sp>
    </p:spTree>
    <p:extLst>
      <p:ext uri="{BB962C8B-B14F-4D97-AF65-F5344CB8AC3E}">
        <p14:creationId xmlns:p14="http://schemas.microsoft.com/office/powerpoint/2010/main" val="1944029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43</a:t>
            </a:fld>
            <a:endParaRPr lang="el-GR"/>
          </a:p>
        </p:txBody>
      </p:sp>
    </p:spTree>
    <p:extLst>
      <p:ext uri="{BB962C8B-B14F-4D97-AF65-F5344CB8AC3E}">
        <p14:creationId xmlns:p14="http://schemas.microsoft.com/office/powerpoint/2010/main" val="3308900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44</a:t>
            </a:fld>
            <a:endParaRPr lang="el-GR"/>
          </a:p>
        </p:txBody>
      </p:sp>
    </p:spTree>
    <p:extLst>
      <p:ext uri="{BB962C8B-B14F-4D97-AF65-F5344CB8AC3E}">
        <p14:creationId xmlns:p14="http://schemas.microsoft.com/office/powerpoint/2010/main" val="15543727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45</a:t>
            </a:fld>
            <a:endParaRPr lang="el-GR"/>
          </a:p>
        </p:txBody>
      </p:sp>
    </p:spTree>
    <p:extLst>
      <p:ext uri="{BB962C8B-B14F-4D97-AF65-F5344CB8AC3E}">
        <p14:creationId xmlns:p14="http://schemas.microsoft.com/office/powerpoint/2010/main" val="1480985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46</a:t>
            </a:fld>
            <a:endParaRPr lang="el-GR"/>
          </a:p>
        </p:txBody>
      </p:sp>
    </p:spTree>
    <p:extLst>
      <p:ext uri="{BB962C8B-B14F-4D97-AF65-F5344CB8AC3E}">
        <p14:creationId xmlns:p14="http://schemas.microsoft.com/office/powerpoint/2010/main" val="1257848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47</a:t>
            </a:fld>
            <a:endParaRPr lang="el-GR"/>
          </a:p>
        </p:txBody>
      </p:sp>
    </p:spTree>
    <p:extLst>
      <p:ext uri="{BB962C8B-B14F-4D97-AF65-F5344CB8AC3E}">
        <p14:creationId xmlns:p14="http://schemas.microsoft.com/office/powerpoint/2010/main" val="1838765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48</a:t>
            </a:fld>
            <a:endParaRPr lang="el-GR"/>
          </a:p>
        </p:txBody>
      </p:sp>
    </p:spTree>
    <p:extLst>
      <p:ext uri="{BB962C8B-B14F-4D97-AF65-F5344CB8AC3E}">
        <p14:creationId xmlns:p14="http://schemas.microsoft.com/office/powerpoint/2010/main" val="2489273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baseline="0"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17243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a:t>
            </a:fld>
            <a:endParaRPr lang="el-GR"/>
          </a:p>
        </p:txBody>
      </p:sp>
    </p:spTree>
    <p:extLst>
      <p:ext uri="{BB962C8B-B14F-4D97-AF65-F5344CB8AC3E}">
        <p14:creationId xmlns:p14="http://schemas.microsoft.com/office/powerpoint/2010/main" val="7711152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50</a:t>
            </a:fld>
            <a:endParaRPr lang="el-GR"/>
          </a:p>
        </p:txBody>
      </p:sp>
    </p:spTree>
    <p:extLst>
      <p:ext uri="{BB962C8B-B14F-4D97-AF65-F5344CB8AC3E}">
        <p14:creationId xmlns:p14="http://schemas.microsoft.com/office/powerpoint/2010/main" val="3787375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51</a:t>
            </a:fld>
            <a:endParaRPr lang="el-GR"/>
          </a:p>
        </p:txBody>
      </p:sp>
    </p:spTree>
    <p:extLst>
      <p:ext uri="{BB962C8B-B14F-4D97-AF65-F5344CB8AC3E}">
        <p14:creationId xmlns:p14="http://schemas.microsoft.com/office/powerpoint/2010/main" val="1106894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52</a:t>
            </a:fld>
            <a:endParaRPr lang="el-GR"/>
          </a:p>
        </p:txBody>
      </p:sp>
    </p:spTree>
    <p:extLst>
      <p:ext uri="{BB962C8B-B14F-4D97-AF65-F5344CB8AC3E}">
        <p14:creationId xmlns:p14="http://schemas.microsoft.com/office/powerpoint/2010/main" val="1287790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53</a:t>
            </a:fld>
            <a:endParaRPr lang="el-GR"/>
          </a:p>
        </p:txBody>
      </p:sp>
    </p:spTree>
    <p:extLst>
      <p:ext uri="{BB962C8B-B14F-4D97-AF65-F5344CB8AC3E}">
        <p14:creationId xmlns:p14="http://schemas.microsoft.com/office/powerpoint/2010/main" val="1442977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54</a:t>
            </a:fld>
            <a:endParaRPr lang="el-GR"/>
          </a:p>
        </p:txBody>
      </p:sp>
    </p:spTree>
    <p:extLst>
      <p:ext uri="{BB962C8B-B14F-4D97-AF65-F5344CB8AC3E}">
        <p14:creationId xmlns:p14="http://schemas.microsoft.com/office/powerpoint/2010/main" val="1652250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55</a:t>
            </a:fld>
            <a:endParaRPr lang="el-GR"/>
          </a:p>
        </p:txBody>
      </p:sp>
    </p:spTree>
    <p:extLst>
      <p:ext uri="{BB962C8B-B14F-4D97-AF65-F5344CB8AC3E}">
        <p14:creationId xmlns:p14="http://schemas.microsoft.com/office/powerpoint/2010/main" val="42546004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56</a:t>
            </a:fld>
            <a:endParaRPr lang="el-GR"/>
          </a:p>
        </p:txBody>
      </p:sp>
    </p:spTree>
    <p:extLst>
      <p:ext uri="{BB962C8B-B14F-4D97-AF65-F5344CB8AC3E}">
        <p14:creationId xmlns:p14="http://schemas.microsoft.com/office/powerpoint/2010/main" val="1681364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57</a:t>
            </a:fld>
            <a:endParaRPr lang="el-GR"/>
          </a:p>
        </p:txBody>
      </p:sp>
    </p:spTree>
    <p:extLst>
      <p:ext uri="{BB962C8B-B14F-4D97-AF65-F5344CB8AC3E}">
        <p14:creationId xmlns:p14="http://schemas.microsoft.com/office/powerpoint/2010/main" val="36313499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58</a:t>
            </a:fld>
            <a:endParaRPr lang="el-GR"/>
          </a:p>
        </p:txBody>
      </p:sp>
    </p:spTree>
    <p:extLst>
      <p:ext uri="{BB962C8B-B14F-4D97-AF65-F5344CB8AC3E}">
        <p14:creationId xmlns:p14="http://schemas.microsoft.com/office/powerpoint/2010/main" val="1037433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59</a:t>
            </a:fld>
            <a:endParaRPr lang="el-GR"/>
          </a:p>
        </p:txBody>
      </p:sp>
    </p:spTree>
    <p:extLst>
      <p:ext uri="{BB962C8B-B14F-4D97-AF65-F5344CB8AC3E}">
        <p14:creationId xmlns:p14="http://schemas.microsoft.com/office/powerpoint/2010/main" val="4207807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a:t>
            </a:fld>
            <a:endParaRPr lang="el-GR"/>
          </a:p>
        </p:txBody>
      </p:sp>
    </p:spTree>
    <p:extLst>
      <p:ext uri="{BB962C8B-B14F-4D97-AF65-F5344CB8AC3E}">
        <p14:creationId xmlns:p14="http://schemas.microsoft.com/office/powerpoint/2010/main" val="2845410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60</a:t>
            </a:fld>
            <a:endParaRPr lang="el-GR"/>
          </a:p>
        </p:txBody>
      </p:sp>
    </p:spTree>
    <p:extLst>
      <p:ext uri="{BB962C8B-B14F-4D97-AF65-F5344CB8AC3E}">
        <p14:creationId xmlns:p14="http://schemas.microsoft.com/office/powerpoint/2010/main" val="1694778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u="sng"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133521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1800853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63</a:t>
            </a:fld>
            <a:endParaRPr lang="el-GR"/>
          </a:p>
        </p:txBody>
      </p:sp>
    </p:spTree>
    <p:extLst>
      <p:ext uri="{BB962C8B-B14F-4D97-AF65-F5344CB8AC3E}">
        <p14:creationId xmlns:p14="http://schemas.microsoft.com/office/powerpoint/2010/main" val="14106164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64</a:t>
            </a:fld>
            <a:endParaRPr lang="el-GR"/>
          </a:p>
        </p:txBody>
      </p:sp>
    </p:spTree>
    <p:extLst>
      <p:ext uri="{BB962C8B-B14F-4D97-AF65-F5344CB8AC3E}">
        <p14:creationId xmlns:p14="http://schemas.microsoft.com/office/powerpoint/2010/main" val="31028714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65</a:t>
            </a:fld>
            <a:endParaRPr lang="el-GR"/>
          </a:p>
        </p:txBody>
      </p:sp>
    </p:spTree>
    <p:extLst>
      <p:ext uri="{BB962C8B-B14F-4D97-AF65-F5344CB8AC3E}">
        <p14:creationId xmlns:p14="http://schemas.microsoft.com/office/powerpoint/2010/main" val="37063132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41111122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8513824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69</a:t>
            </a:fld>
            <a:endParaRPr lang="el-GR"/>
          </a:p>
        </p:txBody>
      </p:sp>
    </p:spTree>
    <p:extLst>
      <p:ext uri="{BB962C8B-B14F-4D97-AF65-F5344CB8AC3E}">
        <p14:creationId xmlns:p14="http://schemas.microsoft.com/office/powerpoint/2010/main" val="41569275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70</a:t>
            </a:fld>
            <a:endParaRPr lang="el-GR"/>
          </a:p>
        </p:txBody>
      </p:sp>
    </p:spTree>
    <p:extLst>
      <p:ext uri="{BB962C8B-B14F-4D97-AF65-F5344CB8AC3E}">
        <p14:creationId xmlns:p14="http://schemas.microsoft.com/office/powerpoint/2010/main" val="88510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a:t>
            </a:fld>
            <a:endParaRPr lang="el-GR"/>
          </a:p>
        </p:txBody>
      </p:sp>
    </p:spTree>
    <p:extLst>
      <p:ext uri="{BB962C8B-B14F-4D97-AF65-F5344CB8AC3E}">
        <p14:creationId xmlns:p14="http://schemas.microsoft.com/office/powerpoint/2010/main" val="29702147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71</a:t>
            </a:fld>
            <a:endParaRPr lang="el-GR"/>
          </a:p>
        </p:txBody>
      </p:sp>
    </p:spTree>
    <p:extLst>
      <p:ext uri="{BB962C8B-B14F-4D97-AF65-F5344CB8AC3E}">
        <p14:creationId xmlns:p14="http://schemas.microsoft.com/office/powerpoint/2010/main" val="22744498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72</a:t>
            </a:fld>
            <a:endParaRPr lang="el-GR"/>
          </a:p>
        </p:txBody>
      </p:sp>
    </p:spTree>
    <p:extLst>
      <p:ext uri="{BB962C8B-B14F-4D97-AF65-F5344CB8AC3E}">
        <p14:creationId xmlns:p14="http://schemas.microsoft.com/office/powerpoint/2010/main" val="1228643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n-US"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73</a:t>
            </a:fld>
            <a:endParaRPr lang="el-GR"/>
          </a:p>
        </p:txBody>
      </p:sp>
    </p:spTree>
    <p:extLst>
      <p:ext uri="{BB962C8B-B14F-4D97-AF65-F5344CB8AC3E}">
        <p14:creationId xmlns:p14="http://schemas.microsoft.com/office/powerpoint/2010/main" val="24617681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74</a:t>
            </a:fld>
            <a:endParaRPr lang="el-GR"/>
          </a:p>
        </p:txBody>
      </p:sp>
    </p:spTree>
    <p:extLst>
      <p:ext uri="{BB962C8B-B14F-4D97-AF65-F5344CB8AC3E}">
        <p14:creationId xmlns:p14="http://schemas.microsoft.com/office/powerpoint/2010/main" val="24935318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75</a:t>
            </a:fld>
            <a:endParaRPr lang="el-GR"/>
          </a:p>
        </p:txBody>
      </p:sp>
    </p:spTree>
    <p:extLst>
      <p:ext uri="{BB962C8B-B14F-4D97-AF65-F5344CB8AC3E}">
        <p14:creationId xmlns:p14="http://schemas.microsoft.com/office/powerpoint/2010/main" val="30583302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76</a:t>
            </a:fld>
            <a:endParaRPr lang="el-GR"/>
          </a:p>
        </p:txBody>
      </p:sp>
    </p:spTree>
    <p:extLst>
      <p:ext uri="{BB962C8B-B14F-4D97-AF65-F5344CB8AC3E}">
        <p14:creationId xmlns:p14="http://schemas.microsoft.com/office/powerpoint/2010/main" val="25221857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77</a:t>
            </a:fld>
            <a:endParaRPr lang="el-GR"/>
          </a:p>
        </p:txBody>
      </p:sp>
    </p:spTree>
    <p:extLst>
      <p:ext uri="{BB962C8B-B14F-4D97-AF65-F5344CB8AC3E}">
        <p14:creationId xmlns:p14="http://schemas.microsoft.com/office/powerpoint/2010/main" val="4463495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78</a:t>
            </a:fld>
            <a:endParaRPr lang="el-GR"/>
          </a:p>
        </p:txBody>
      </p:sp>
    </p:spTree>
    <p:extLst>
      <p:ext uri="{BB962C8B-B14F-4D97-AF65-F5344CB8AC3E}">
        <p14:creationId xmlns:p14="http://schemas.microsoft.com/office/powerpoint/2010/main" val="4994395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79</a:t>
            </a:fld>
            <a:endParaRPr lang="el-GR"/>
          </a:p>
        </p:txBody>
      </p:sp>
    </p:spTree>
    <p:extLst>
      <p:ext uri="{BB962C8B-B14F-4D97-AF65-F5344CB8AC3E}">
        <p14:creationId xmlns:p14="http://schemas.microsoft.com/office/powerpoint/2010/main" val="4440163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80</a:t>
            </a:fld>
            <a:endParaRPr lang="el-GR"/>
          </a:p>
        </p:txBody>
      </p:sp>
    </p:spTree>
    <p:extLst>
      <p:ext uri="{BB962C8B-B14F-4D97-AF65-F5344CB8AC3E}">
        <p14:creationId xmlns:p14="http://schemas.microsoft.com/office/powerpoint/2010/main" val="2541485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a:t>
            </a:fld>
            <a:endParaRPr lang="el-GR"/>
          </a:p>
        </p:txBody>
      </p:sp>
    </p:spTree>
    <p:extLst>
      <p:ext uri="{BB962C8B-B14F-4D97-AF65-F5344CB8AC3E}">
        <p14:creationId xmlns:p14="http://schemas.microsoft.com/office/powerpoint/2010/main" val="22876507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81</a:t>
            </a:fld>
            <a:endParaRPr lang="el-GR"/>
          </a:p>
        </p:txBody>
      </p:sp>
    </p:spTree>
    <p:extLst>
      <p:ext uri="{BB962C8B-B14F-4D97-AF65-F5344CB8AC3E}">
        <p14:creationId xmlns:p14="http://schemas.microsoft.com/office/powerpoint/2010/main" val="28977224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82</a:t>
            </a:fld>
            <a:endParaRPr lang="el-GR"/>
          </a:p>
        </p:txBody>
      </p:sp>
    </p:spTree>
    <p:extLst>
      <p:ext uri="{BB962C8B-B14F-4D97-AF65-F5344CB8AC3E}">
        <p14:creationId xmlns:p14="http://schemas.microsoft.com/office/powerpoint/2010/main" val="5588138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83</a:t>
            </a:fld>
            <a:endParaRPr lang="el-GR"/>
          </a:p>
        </p:txBody>
      </p:sp>
    </p:spTree>
    <p:extLst>
      <p:ext uri="{BB962C8B-B14F-4D97-AF65-F5344CB8AC3E}">
        <p14:creationId xmlns:p14="http://schemas.microsoft.com/office/powerpoint/2010/main" val="32743648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84</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85</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86</a:t>
            </a:fld>
            <a:endParaRPr lang="el-GR"/>
          </a:p>
        </p:txBody>
      </p:sp>
    </p:spTree>
    <p:extLst>
      <p:ext uri="{BB962C8B-B14F-4D97-AF65-F5344CB8AC3E}">
        <p14:creationId xmlns:p14="http://schemas.microsoft.com/office/powerpoint/2010/main" val="29166080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87</a:t>
            </a:fld>
            <a:endParaRPr lang="el-GR"/>
          </a:p>
        </p:txBody>
      </p:sp>
    </p:spTree>
    <p:extLst>
      <p:ext uri="{BB962C8B-B14F-4D97-AF65-F5344CB8AC3E}">
        <p14:creationId xmlns:p14="http://schemas.microsoft.com/office/powerpoint/2010/main" val="3618082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88</a:t>
            </a:fld>
            <a:endParaRPr lang="el-GR"/>
          </a:p>
        </p:txBody>
      </p:sp>
    </p:spTree>
    <p:extLst>
      <p:ext uri="{BB962C8B-B14F-4D97-AF65-F5344CB8AC3E}">
        <p14:creationId xmlns:p14="http://schemas.microsoft.com/office/powerpoint/2010/main" val="33155764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90</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734180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91</a:t>
            </a:fld>
            <a:endParaRPr lang="el-GR"/>
          </a:p>
        </p:txBody>
      </p:sp>
    </p:spTree>
    <p:extLst>
      <p:ext uri="{BB962C8B-B14F-4D97-AF65-F5344CB8AC3E}">
        <p14:creationId xmlns:p14="http://schemas.microsoft.com/office/powerpoint/2010/main" val="29835304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92</a:t>
            </a:fld>
            <a:endParaRPr lang="el-GR"/>
          </a:p>
        </p:txBody>
      </p:sp>
    </p:spTree>
    <p:extLst>
      <p:ext uri="{BB962C8B-B14F-4D97-AF65-F5344CB8AC3E}">
        <p14:creationId xmlns:p14="http://schemas.microsoft.com/office/powerpoint/2010/main" val="23711615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93</a:t>
            </a:fld>
            <a:endParaRPr lang="el-GR"/>
          </a:p>
        </p:txBody>
      </p:sp>
    </p:spTree>
    <p:extLst>
      <p:ext uri="{BB962C8B-B14F-4D97-AF65-F5344CB8AC3E}">
        <p14:creationId xmlns:p14="http://schemas.microsoft.com/office/powerpoint/2010/main" val="12845492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94</a:t>
            </a:fld>
            <a:endParaRPr lang="el-GR"/>
          </a:p>
        </p:txBody>
      </p:sp>
    </p:spTree>
    <p:extLst>
      <p:ext uri="{BB962C8B-B14F-4D97-AF65-F5344CB8AC3E}">
        <p14:creationId xmlns:p14="http://schemas.microsoft.com/office/powerpoint/2010/main" val="8261350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95</a:t>
            </a:fld>
            <a:endParaRPr lang="el-GR"/>
          </a:p>
        </p:txBody>
      </p:sp>
    </p:spTree>
    <p:extLst>
      <p:ext uri="{BB962C8B-B14F-4D97-AF65-F5344CB8AC3E}">
        <p14:creationId xmlns:p14="http://schemas.microsoft.com/office/powerpoint/2010/main" val="10220773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96</a:t>
            </a:fld>
            <a:endParaRPr lang="el-GR"/>
          </a:p>
        </p:txBody>
      </p:sp>
    </p:spTree>
    <p:extLst>
      <p:ext uri="{BB962C8B-B14F-4D97-AF65-F5344CB8AC3E}">
        <p14:creationId xmlns:p14="http://schemas.microsoft.com/office/powerpoint/2010/main" val="2769766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97</a:t>
            </a:fld>
            <a:endParaRPr lang="el-GR"/>
          </a:p>
        </p:txBody>
      </p:sp>
    </p:spTree>
    <p:extLst>
      <p:ext uri="{BB962C8B-B14F-4D97-AF65-F5344CB8AC3E}">
        <p14:creationId xmlns:p14="http://schemas.microsoft.com/office/powerpoint/2010/main" val="23177984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98</a:t>
            </a:fld>
            <a:endParaRPr lang="el-GR"/>
          </a:p>
        </p:txBody>
      </p:sp>
    </p:spTree>
    <p:extLst>
      <p:ext uri="{BB962C8B-B14F-4D97-AF65-F5344CB8AC3E}">
        <p14:creationId xmlns:p14="http://schemas.microsoft.com/office/powerpoint/2010/main" val="31266856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99</a:t>
            </a:fld>
            <a:endParaRPr lang="el-GR"/>
          </a:p>
        </p:txBody>
      </p:sp>
    </p:spTree>
    <p:extLst>
      <p:ext uri="{BB962C8B-B14F-4D97-AF65-F5344CB8AC3E}">
        <p14:creationId xmlns:p14="http://schemas.microsoft.com/office/powerpoint/2010/main" val="33752354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100</a:t>
            </a:fld>
            <a:endParaRPr lang="el-GR"/>
          </a:p>
        </p:txBody>
      </p:sp>
    </p:spTree>
    <p:extLst>
      <p:ext uri="{BB962C8B-B14F-4D97-AF65-F5344CB8AC3E}">
        <p14:creationId xmlns:p14="http://schemas.microsoft.com/office/powerpoint/2010/main" val="2385625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51819"/>
            <a:ext cx="7772400" cy="1415846"/>
          </a:xfrm>
        </p:spPr>
        <p:txBody>
          <a:bodyPr anchor="b">
            <a:normAutofit/>
          </a:bodyPr>
          <a:lstStyle>
            <a:lvl1pPr algn="ctr">
              <a:defRPr sz="4400" b="1" baseline="0">
                <a:solidFill>
                  <a:srgbClr val="5075BC"/>
                </a:solidFill>
                <a:latin typeface="+mj-lt"/>
              </a:defRPr>
            </a:lvl1pPr>
          </a:lstStyle>
          <a:p>
            <a:r>
              <a:rPr lang="en-US" dirty="0" smtClean="0"/>
              <a:t>Z</a:t>
            </a:r>
            <a:r>
              <a:rPr lang="el-GR" dirty="0" err="1" smtClean="0"/>
              <a:t>ωολογία</a:t>
            </a:r>
            <a:r>
              <a:rPr lang="el-GR" dirty="0" smtClean="0"/>
              <a:t> Ι</a:t>
            </a:r>
            <a:endParaRPr lang="en-US" dirty="0"/>
          </a:p>
        </p:txBody>
      </p:sp>
      <p:pic>
        <p:nvPicPr>
          <p:cNvPr id="7" name="Picture 6" descr="Λογότυπο Εθνικόν και Καποδιστριακόν Πανεπιστήμιον Αθηνών"/>
          <p:cNvPicPr>
            <a:picLocks noChangeAspect="1"/>
          </p:cNvPicPr>
          <p:nvPr/>
        </p:nvPicPr>
        <p:blipFill>
          <a:blip r:embed="rId2"/>
          <a:stretch>
            <a:fillRect/>
          </a:stretch>
        </p:blipFill>
        <p:spPr>
          <a:xfrm>
            <a:off x="685800" y="621594"/>
            <a:ext cx="4147938" cy="817388"/>
          </a:xfrm>
          <a:prstGeom prst="rect">
            <a:avLst/>
          </a:prstGeom>
        </p:spPr>
      </p:pic>
      <p:sp>
        <p:nvSpPr>
          <p:cNvPr id="5" name="Θέση κειμένου 4"/>
          <p:cNvSpPr>
            <a:spLocks noGrp="1"/>
          </p:cNvSpPr>
          <p:nvPr>
            <p:ph type="body" sz="quarter" idx="10" hasCustomPrompt="1"/>
          </p:nvPr>
        </p:nvSpPr>
        <p:spPr>
          <a:xfrm>
            <a:off x="971550" y="3573463"/>
            <a:ext cx="7272338" cy="2087562"/>
          </a:xfrm>
        </p:spPr>
        <p:txBody>
          <a:bodyPr>
            <a:noAutofit/>
          </a:bodyPr>
          <a:lstStyle>
            <a:lvl1pPr marL="0" indent="0" algn="ctr">
              <a:lnSpc>
                <a:spcPct val="100000"/>
              </a:lnSpc>
              <a:spcBef>
                <a:spcPts val="0"/>
              </a:spcBef>
              <a:buFont typeface="Arial" panose="020B0604020202020204" pitchFamily="34" charset="0"/>
              <a:buNone/>
              <a:defRPr sz="3200" baseline="0"/>
            </a:lvl1pPr>
            <a:lvl2pPr marL="457200" indent="0">
              <a:buNone/>
              <a:defRPr/>
            </a:lvl2pPr>
            <a:lvl3pPr marL="914400" indent="0">
              <a:buNone/>
              <a:defRPr/>
            </a:lvl3pPr>
            <a:lvl4pPr marL="1371600" indent="0">
              <a:buNone/>
              <a:defRPr/>
            </a:lvl4pPr>
            <a:lvl5pPr marL="1828800" indent="0">
              <a:buNone/>
              <a:defRPr/>
            </a:lvl5pPr>
          </a:lstStyle>
          <a:p>
            <a:pPr lvl="0"/>
            <a:r>
              <a:rPr lang="el-GR" dirty="0" smtClean="0"/>
              <a:t>Ενότητα #</a:t>
            </a:r>
            <a:r>
              <a:rPr lang="en-US" dirty="0" smtClean="0"/>
              <a:t>: </a:t>
            </a:r>
            <a:r>
              <a:rPr lang="el-GR" dirty="0" smtClean="0"/>
              <a:t>Τίτλος Ενότητας</a:t>
            </a:r>
          </a:p>
          <a:p>
            <a:pPr lvl="0"/>
            <a:endParaRPr lang="el-GR" dirty="0" smtClean="0"/>
          </a:p>
          <a:p>
            <a:pPr lvl="0"/>
            <a:r>
              <a:rPr lang="el-GR" dirty="0" smtClean="0"/>
              <a:t>Όνομα Καθηγητή</a:t>
            </a:r>
          </a:p>
          <a:p>
            <a:pPr lvl="0"/>
            <a:r>
              <a:rPr lang="el-GR" dirty="0" smtClean="0"/>
              <a:t>Σχολή</a:t>
            </a:r>
          </a:p>
          <a:p>
            <a:pPr lvl="0"/>
            <a:r>
              <a:rPr lang="el-GR" dirty="0" smtClean="0"/>
              <a:t>Τμήμα</a:t>
            </a:r>
            <a:endParaRPr lang="el-GR" dirty="0"/>
          </a:p>
        </p:txBody>
      </p:sp>
    </p:spTree>
    <p:extLst>
      <p:ext uri="{BB962C8B-B14F-4D97-AF65-F5344CB8AC3E}">
        <p14:creationId xmlns:p14="http://schemas.microsoft.com/office/powerpoint/2010/main" val="24903270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Αντικείμενο αριστερά Κείμενο δεξιά">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5"/>
          <p:cNvSpPr>
            <a:spLocks noGrp="1" noChangeArrowheads="1"/>
          </p:cNvSpPr>
          <p:nvPr>
            <p:ph type="ftr" sz="quarter" idx="11"/>
          </p:nvPr>
        </p:nvSpPr>
        <p:spPr>
          <a:ln/>
        </p:spPr>
        <p:txBody>
          <a:bodyPr/>
          <a:lstStyle>
            <a:lvl1pPr>
              <a:defRPr/>
            </a:lvl1pPr>
          </a:lstStyle>
          <a:p>
            <a:r>
              <a:rPr lang="el-GR" smtClean="0"/>
              <a:t>Ενότητα 19. Χαιτόγναθα - Εχινόδερμα - Ημιχορδωτά</a:t>
            </a:r>
            <a:endParaRPr lang="en-US"/>
          </a:p>
        </p:txBody>
      </p:sp>
      <p:sp>
        <p:nvSpPr>
          <p:cNvPr id="7"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309241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Δύο αντικείμενα με λεζάντ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075BC"/>
                </a:solidFill>
              </a:defRPr>
            </a:lvl1p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390763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390763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Footer Placeholder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
        <p:nvSpPr>
          <p:cNvPr id="8" name="Θέση αριθμού διαφάνειας 5"/>
          <p:cNvSpPr txBox="1">
            <a:spLocks/>
          </p:cNvSpPr>
          <p:nvPr/>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11" name="Θέση κειμένου 9"/>
          <p:cNvSpPr>
            <a:spLocks noGrp="1"/>
          </p:cNvSpPr>
          <p:nvPr>
            <p:ph type="body" sz="quarter" idx="14"/>
          </p:nvPr>
        </p:nvSpPr>
        <p:spPr>
          <a:xfrm>
            <a:off x="1167606" y="5861649"/>
            <a:ext cx="2808287" cy="360363"/>
          </a:xfrm>
        </p:spPr>
        <p:txBody>
          <a:bodyPr>
            <a:noAutofit/>
          </a:bodyPr>
          <a:lstStyle>
            <a:lvl1pPr marL="0" indent="0">
              <a:buNone/>
              <a:defRPr sz="2000"/>
            </a:lvl1pPr>
          </a:lstStyle>
          <a:p>
            <a:pPr lvl="0"/>
            <a:r>
              <a:rPr lang="el-GR" smtClean="0"/>
              <a:t>Στυλ υποδείγματος κειμένου</a:t>
            </a:r>
          </a:p>
        </p:txBody>
      </p:sp>
      <p:sp>
        <p:nvSpPr>
          <p:cNvPr id="12" name="Θέση κειμένου 9"/>
          <p:cNvSpPr>
            <a:spLocks noGrp="1"/>
          </p:cNvSpPr>
          <p:nvPr>
            <p:ph type="body" sz="quarter" idx="15"/>
          </p:nvPr>
        </p:nvSpPr>
        <p:spPr>
          <a:xfrm>
            <a:off x="5168106" y="5849154"/>
            <a:ext cx="2808287" cy="360363"/>
          </a:xfrm>
        </p:spPr>
        <p:txBody>
          <a:bodyPr>
            <a:no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2261601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Footer Placeholder 7"/>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53446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Τίτλος-2 Αντικείμενα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Rectangle 5"/>
          <p:cNvSpPr>
            <a:spLocks noGrp="1" noChangeArrowheads="1"/>
          </p:cNvSpPr>
          <p:nvPr>
            <p:ph type="ftr" sz="quarter" idx="11"/>
          </p:nvPr>
        </p:nvSpPr>
        <p:spPr>
          <a:ln/>
        </p:spPr>
        <p:txBody>
          <a:bodyPr/>
          <a:lstStyle>
            <a:lvl1pPr>
              <a:defRPr/>
            </a:lvl1pPr>
          </a:lstStyle>
          <a:p>
            <a:r>
              <a:rPr lang="el-GR" smtClean="0"/>
              <a:t>Ενότητα 19. Χαιτόγναθα - Εχινόδερμα - Ημιχορδωτά</a:t>
            </a:r>
            <a:endParaRPr lang="en-US"/>
          </a:p>
        </p:txBody>
      </p:sp>
      <p:sp>
        <p:nvSpPr>
          <p:cNvPr id="8"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339913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Τρεις κάθετες εικόνες με λεζάντ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7" name="Θέση εικόνας 6"/>
          <p:cNvSpPr>
            <a:spLocks noGrp="1"/>
          </p:cNvSpPr>
          <p:nvPr>
            <p:ph type="pic" sz="quarter" idx="12"/>
          </p:nvPr>
        </p:nvSpPr>
        <p:spPr>
          <a:xfrm>
            <a:off x="395536" y="1916832"/>
            <a:ext cx="2376264" cy="3097212"/>
          </a:xfrm>
        </p:spPr>
        <p:txBody>
          <a:bodyPr/>
          <a:lstStyle/>
          <a:p>
            <a:r>
              <a:rPr lang="el-GR" smtClean="0"/>
              <a:t>Κάντε κλικ στο εικονίδιο για να προσθέσετε εικόνα</a:t>
            </a:r>
            <a:endParaRPr lang="en-US"/>
          </a:p>
        </p:txBody>
      </p:sp>
      <p:sp>
        <p:nvSpPr>
          <p:cNvPr id="11" name="Θέση εικόνας 10"/>
          <p:cNvSpPr>
            <a:spLocks noGrp="1"/>
          </p:cNvSpPr>
          <p:nvPr>
            <p:ph type="pic" sz="quarter" idx="13"/>
          </p:nvPr>
        </p:nvSpPr>
        <p:spPr>
          <a:xfrm>
            <a:off x="3347864" y="1916832"/>
            <a:ext cx="2448223" cy="3097212"/>
          </a:xfrm>
        </p:spPr>
        <p:txBody>
          <a:bodyPr/>
          <a:lstStyle/>
          <a:p>
            <a:r>
              <a:rPr lang="el-GR" smtClean="0"/>
              <a:t>Κάντε κλικ στο εικονίδιο για να προσθέσετε εικόνα</a:t>
            </a:r>
            <a:endParaRPr lang="en-US"/>
          </a:p>
        </p:txBody>
      </p:sp>
      <p:sp>
        <p:nvSpPr>
          <p:cNvPr id="15" name="Θέση εικόνας 14"/>
          <p:cNvSpPr>
            <a:spLocks noGrp="1"/>
          </p:cNvSpPr>
          <p:nvPr>
            <p:ph type="pic" sz="quarter" idx="14"/>
          </p:nvPr>
        </p:nvSpPr>
        <p:spPr>
          <a:xfrm>
            <a:off x="6372200" y="1916832"/>
            <a:ext cx="2376264" cy="3097212"/>
          </a:xfrm>
        </p:spPr>
        <p:txBody>
          <a:bodyPr/>
          <a:lstStyle/>
          <a:p>
            <a:r>
              <a:rPr lang="el-GR" smtClean="0"/>
              <a:t>Κάντε κλικ στο εικονίδιο για να προσθέσετε εικόνα</a:t>
            </a:r>
            <a:endParaRPr lang="en-US"/>
          </a:p>
        </p:txBody>
      </p:sp>
      <p:sp>
        <p:nvSpPr>
          <p:cNvPr id="19" name="Θέση κειμένου 18"/>
          <p:cNvSpPr>
            <a:spLocks noGrp="1"/>
          </p:cNvSpPr>
          <p:nvPr>
            <p:ph type="body" sz="quarter" idx="15"/>
          </p:nvPr>
        </p:nvSpPr>
        <p:spPr>
          <a:xfrm>
            <a:off x="395288" y="5300663"/>
            <a:ext cx="2376487" cy="431800"/>
          </a:xfrm>
        </p:spPr>
        <p:txBody>
          <a:bodyPr>
            <a:normAutofit/>
          </a:bodyPr>
          <a:lstStyle>
            <a:lvl1pPr marL="0" indent="0">
              <a:buNone/>
              <a:defRPr sz="2000"/>
            </a:lvl1pPr>
          </a:lstStyle>
          <a:p>
            <a:pPr lvl="0"/>
            <a:r>
              <a:rPr lang="el-GR" smtClean="0"/>
              <a:t>Στυλ υποδείγματος κειμένου</a:t>
            </a:r>
          </a:p>
        </p:txBody>
      </p:sp>
      <p:sp>
        <p:nvSpPr>
          <p:cNvPr id="20" name="Θέση κειμένου 18"/>
          <p:cNvSpPr>
            <a:spLocks noGrp="1"/>
          </p:cNvSpPr>
          <p:nvPr>
            <p:ph type="body" sz="quarter" idx="16"/>
          </p:nvPr>
        </p:nvSpPr>
        <p:spPr>
          <a:xfrm>
            <a:off x="3347865" y="5305786"/>
            <a:ext cx="2445994" cy="431800"/>
          </a:xfrm>
        </p:spPr>
        <p:txBody>
          <a:bodyPr>
            <a:normAutofit/>
          </a:bodyPr>
          <a:lstStyle>
            <a:lvl1pPr marL="0" indent="0">
              <a:buNone/>
              <a:defRPr sz="2000"/>
            </a:lvl1pPr>
          </a:lstStyle>
          <a:p>
            <a:pPr lvl="0"/>
            <a:r>
              <a:rPr lang="el-GR" smtClean="0"/>
              <a:t>Στυλ υποδείγματος κειμένου</a:t>
            </a:r>
          </a:p>
        </p:txBody>
      </p:sp>
      <p:sp>
        <p:nvSpPr>
          <p:cNvPr id="21" name="Θέση κειμένου 18"/>
          <p:cNvSpPr>
            <a:spLocks noGrp="1"/>
          </p:cNvSpPr>
          <p:nvPr>
            <p:ph type="body" sz="quarter" idx="17"/>
          </p:nvPr>
        </p:nvSpPr>
        <p:spPr>
          <a:xfrm>
            <a:off x="6372088" y="5282636"/>
            <a:ext cx="2376487" cy="431800"/>
          </a:xfrm>
        </p:spPr>
        <p:txBody>
          <a:bodyPr>
            <a:norm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3708904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Τρεις εικόνες οριζόντιες με λεζάντ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623590" y="1734473"/>
            <a:ext cx="3507730" cy="1916007"/>
          </a:xfrm>
        </p:spPr>
        <p:txBody>
          <a:bodyPr/>
          <a:lstStyle/>
          <a:p>
            <a:r>
              <a:rPr lang="el-GR" smtClean="0"/>
              <a:t>Κάντε κλικ στο εικονίδιο για να προσθέσετε εικόνα</a:t>
            </a:r>
            <a:endParaRPr lang="en-US"/>
          </a:p>
        </p:txBody>
      </p:sp>
      <p:sp>
        <p:nvSpPr>
          <p:cNvPr id="8" name="Θέση εικόνας 7"/>
          <p:cNvSpPr>
            <a:spLocks noGrp="1"/>
          </p:cNvSpPr>
          <p:nvPr>
            <p:ph type="pic" sz="quarter" idx="13"/>
          </p:nvPr>
        </p:nvSpPr>
        <p:spPr>
          <a:xfrm>
            <a:off x="5007009" y="1734475"/>
            <a:ext cx="3508341" cy="1912004"/>
          </a:xfrm>
        </p:spPr>
        <p:txBody>
          <a:bodyPr/>
          <a:lstStyle/>
          <a:p>
            <a:r>
              <a:rPr lang="el-GR" smtClean="0"/>
              <a:t>Κάντε κλικ στο εικονίδιο για να προσθέσετε εικόνα</a:t>
            </a:r>
            <a:endParaRPr lang="en-US"/>
          </a:p>
        </p:txBody>
      </p:sp>
      <p:sp>
        <p:nvSpPr>
          <p:cNvPr id="10" name="Θέση κειμένου 9"/>
          <p:cNvSpPr>
            <a:spLocks noGrp="1"/>
          </p:cNvSpPr>
          <p:nvPr>
            <p:ph type="body" sz="quarter" idx="14"/>
          </p:nvPr>
        </p:nvSpPr>
        <p:spPr>
          <a:xfrm>
            <a:off x="973311" y="3766255"/>
            <a:ext cx="2808287" cy="360363"/>
          </a:xfrm>
        </p:spPr>
        <p:txBody>
          <a:bodyPr>
            <a:noAutofit/>
          </a:bodyPr>
          <a:lstStyle>
            <a:lvl1pPr marL="0" indent="0">
              <a:buNone/>
              <a:defRPr sz="2000"/>
            </a:lvl1pPr>
          </a:lstStyle>
          <a:p>
            <a:pPr lvl="0"/>
            <a:r>
              <a:rPr lang="el-GR" smtClean="0"/>
              <a:t>Στυλ υποδείγματος κειμένου</a:t>
            </a:r>
          </a:p>
        </p:txBody>
      </p:sp>
      <p:sp>
        <p:nvSpPr>
          <p:cNvPr id="13" name="Θέση κειμένου 9"/>
          <p:cNvSpPr>
            <a:spLocks noGrp="1"/>
          </p:cNvSpPr>
          <p:nvPr>
            <p:ph type="body" sz="quarter" idx="15"/>
          </p:nvPr>
        </p:nvSpPr>
        <p:spPr>
          <a:xfrm>
            <a:off x="5357035" y="3766254"/>
            <a:ext cx="2808287" cy="360363"/>
          </a:xfrm>
        </p:spPr>
        <p:txBody>
          <a:bodyPr>
            <a:noAutofit/>
          </a:bodyPr>
          <a:lstStyle>
            <a:lvl1pPr marL="0" indent="0">
              <a:buNone/>
              <a:defRPr sz="2000"/>
            </a:lvl1pPr>
          </a:lstStyle>
          <a:p>
            <a:pPr lvl="0"/>
            <a:r>
              <a:rPr lang="el-GR" smtClean="0"/>
              <a:t>Στυλ υποδείγματος κειμένου</a:t>
            </a:r>
          </a:p>
        </p:txBody>
      </p:sp>
      <p:sp>
        <p:nvSpPr>
          <p:cNvPr id="16" name="Θέση εικόνας 7"/>
          <p:cNvSpPr>
            <a:spLocks noGrp="1"/>
          </p:cNvSpPr>
          <p:nvPr>
            <p:ph type="pic" sz="quarter" idx="16"/>
          </p:nvPr>
        </p:nvSpPr>
        <p:spPr>
          <a:xfrm>
            <a:off x="4131320" y="4276416"/>
            <a:ext cx="3508341" cy="1912004"/>
          </a:xfrm>
        </p:spPr>
        <p:txBody>
          <a:bodyPr/>
          <a:lstStyle/>
          <a:p>
            <a:r>
              <a:rPr lang="el-GR" smtClean="0"/>
              <a:t>Κάντε κλικ στο εικονίδιο για να προσθέσετε εικόνα</a:t>
            </a:r>
            <a:endParaRPr lang="en-US"/>
          </a:p>
        </p:txBody>
      </p:sp>
      <p:sp>
        <p:nvSpPr>
          <p:cNvPr id="17" name="Θέση κειμένου 9"/>
          <p:cNvSpPr>
            <a:spLocks noGrp="1"/>
          </p:cNvSpPr>
          <p:nvPr>
            <p:ph type="body" sz="quarter" idx="17"/>
          </p:nvPr>
        </p:nvSpPr>
        <p:spPr>
          <a:xfrm>
            <a:off x="973311" y="5817401"/>
            <a:ext cx="2808287" cy="360363"/>
          </a:xfrm>
        </p:spPr>
        <p:txBody>
          <a:bodyPr>
            <a:noAutofit/>
          </a:bodyPr>
          <a:lstStyle>
            <a:lvl1pPr marL="0" indent="0">
              <a:buNone/>
              <a:defRPr sz="2000"/>
            </a:lvl1pPr>
          </a:lstStyle>
          <a:p>
            <a:pPr lvl="0"/>
            <a:r>
              <a:rPr lang="el-GR" smtClean="0"/>
              <a:t>Στυλ υποδείγματος κειμένου</a:t>
            </a:r>
          </a:p>
        </p:txBody>
      </p:sp>
    </p:spTree>
    <p:extLst>
      <p:ext uri="{BB962C8B-B14F-4D97-AF65-F5344CB8AC3E}">
        <p14:creationId xmlns:p14="http://schemas.microsoft.com/office/powerpoint/2010/main" val="448836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Rectangle 5"/>
          <p:cNvSpPr>
            <a:spLocks noGrp="1" noChangeArrowheads="1"/>
          </p:cNvSpPr>
          <p:nvPr>
            <p:ph type="ftr" sz="quarter" idx="11"/>
          </p:nvPr>
        </p:nvSpPr>
        <p:spPr>
          <a:ln/>
        </p:spPr>
        <p:txBody>
          <a:bodyPr/>
          <a:lstStyle>
            <a:lvl1pPr>
              <a:defRPr/>
            </a:lvl1pPr>
          </a:lstStyle>
          <a:p>
            <a:r>
              <a:rPr lang="el-GR" smtClean="0"/>
              <a:t>Ενότητα 19. Χαιτόγναθα - Εχινόδερμα - Ημιχορδωτά</a:t>
            </a:r>
            <a:endParaRPr lang="en-US"/>
          </a:p>
        </p:txBody>
      </p:sp>
      <p:sp>
        <p:nvSpPr>
          <p:cNvPr id="9"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t>‹#›</a:t>
            </a:fld>
            <a:endParaRPr lang="en-US"/>
          </a:p>
        </p:txBody>
      </p:sp>
    </p:spTree>
    <p:extLst>
      <p:ext uri="{BB962C8B-B14F-4D97-AF65-F5344CB8AC3E}">
        <p14:creationId xmlns:p14="http://schemas.microsoft.com/office/powerpoint/2010/main" val="67103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κειμένου 5"/>
          <p:cNvSpPr>
            <a:spLocks noGrp="1"/>
          </p:cNvSpPr>
          <p:nvPr>
            <p:ph type="body" sz="quarter" idx="12"/>
          </p:nvPr>
        </p:nvSpPr>
        <p:spPr>
          <a:xfrm>
            <a:off x="1133889" y="1872753"/>
            <a:ext cx="4878271"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10" name="Θέση κειμένου 9"/>
          <p:cNvSpPr>
            <a:spLocks noGrp="1"/>
          </p:cNvSpPr>
          <p:nvPr>
            <p:ph type="body" sz="quarter" idx="14"/>
          </p:nvPr>
        </p:nvSpPr>
        <p:spPr>
          <a:xfrm>
            <a:off x="1133888" y="3243144"/>
            <a:ext cx="4878271"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4" name="Θέση κειμένου 13"/>
          <p:cNvSpPr>
            <a:spLocks noGrp="1"/>
          </p:cNvSpPr>
          <p:nvPr>
            <p:ph type="body" sz="quarter" idx="16"/>
          </p:nvPr>
        </p:nvSpPr>
        <p:spPr>
          <a:xfrm>
            <a:off x="1133887" y="4757121"/>
            <a:ext cx="4878271"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εικόνας 6"/>
          <p:cNvSpPr>
            <a:spLocks noGrp="1"/>
          </p:cNvSpPr>
          <p:nvPr>
            <p:ph type="pic" sz="quarter" idx="17"/>
          </p:nvPr>
        </p:nvSpPr>
        <p:spPr>
          <a:xfrm>
            <a:off x="6444208" y="1841699"/>
            <a:ext cx="1295400" cy="1140810"/>
          </a:xfrm>
        </p:spPr>
        <p:txBody>
          <a:bodyPr/>
          <a:lstStyle/>
          <a:p>
            <a:r>
              <a:rPr lang="el-GR" smtClean="0"/>
              <a:t>Κάντε κλικ στο εικονίδιο για να προσθέσετε εικόνα</a:t>
            </a:r>
            <a:endParaRPr lang="en-US"/>
          </a:p>
        </p:txBody>
      </p:sp>
      <p:sp>
        <p:nvSpPr>
          <p:cNvPr id="13" name="Θέση εικόνας 6"/>
          <p:cNvSpPr>
            <a:spLocks noGrp="1"/>
          </p:cNvSpPr>
          <p:nvPr>
            <p:ph type="pic" sz="quarter" idx="18"/>
          </p:nvPr>
        </p:nvSpPr>
        <p:spPr>
          <a:xfrm>
            <a:off x="6444208" y="3302684"/>
            <a:ext cx="1295400" cy="1140810"/>
          </a:xfrm>
        </p:spPr>
        <p:txBody>
          <a:bodyPr/>
          <a:lstStyle/>
          <a:p>
            <a:r>
              <a:rPr lang="el-GR" smtClean="0"/>
              <a:t>Κάντε κλικ στο εικονίδιο για να προσθέσετε εικόνα</a:t>
            </a:r>
            <a:endParaRPr lang="en-US"/>
          </a:p>
        </p:txBody>
      </p:sp>
      <p:sp>
        <p:nvSpPr>
          <p:cNvPr id="15" name="Θέση εικόνας 6"/>
          <p:cNvSpPr>
            <a:spLocks noGrp="1"/>
          </p:cNvSpPr>
          <p:nvPr>
            <p:ph type="pic" sz="quarter" idx="19"/>
          </p:nvPr>
        </p:nvSpPr>
        <p:spPr>
          <a:xfrm>
            <a:off x="6445448" y="4757121"/>
            <a:ext cx="1295400" cy="1140810"/>
          </a:xfrm>
        </p:spPr>
        <p:txBody>
          <a:bodyPr/>
          <a:lstStyle/>
          <a:p>
            <a:r>
              <a:rPr lang="el-GR" smtClean="0"/>
              <a:t>Κάντε κλικ στο εικονίδιο για να προσθέσετε εικόνα</a:t>
            </a:r>
            <a:endParaRPr lang="en-US"/>
          </a:p>
        </p:txBody>
      </p:sp>
    </p:spTree>
    <p:extLst>
      <p:ext uri="{BB962C8B-B14F-4D97-AF65-F5344CB8AC3E}">
        <p14:creationId xmlns:p14="http://schemas.microsoft.com/office/powerpoint/2010/main" val="2702671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εικόνες με λεζάντ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251520" y="1769616"/>
            <a:ext cx="2458629" cy="1803400"/>
          </a:xfrm>
        </p:spPr>
        <p:txBody>
          <a:bodyPr/>
          <a:lstStyle/>
          <a:p>
            <a:r>
              <a:rPr lang="el-GR" smtClean="0"/>
              <a:t>Κάντε κλικ στο εικονίδιο για να προσθέσετε εικόνα</a:t>
            </a:r>
            <a:endParaRPr lang="el-GR" dirty="0"/>
          </a:p>
        </p:txBody>
      </p:sp>
      <p:sp>
        <p:nvSpPr>
          <p:cNvPr id="8" name="Θέση εικόνας 7"/>
          <p:cNvSpPr>
            <a:spLocks noGrp="1"/>
          </p:cNvSpPr>
          <p:nvPr>
            <p:ph type="pic" sz="quarter" idx="13"/>
          </p:nvPr>
        </p:nvSpPr>
        <p:spPr>
          <a:xfrm>
            <a:off x="2891136" y="1751464"/>
            <a:ext cx="2016224" cy="1803400"/>
          </a:xfrm>
        </p:spPr>
        <p:txBody>
          <a:bodyPr/>
          <a:lstStyle/>
          <a:p>
            <a:r>
              <a:rPr lang="el-GR" dirty="0" smtClean="0"/>
              <a:t>Κάντε κλικ στο εικονίδιο για να προσθέσετε εικόνα</a:t>
            </a:r>
            <a:endParaRPr lang="el-GR" dirty="0"/>
          </a:p>
        </p:txBody>
      </p:sp>
      <p:sp>
        <p:nvSpPr>
          <p:cNvPr id="10" name="Θέση εικόνας 9"/>
          <p:cNvSpPr>
            <a:spLocks noGrp="1"/>
          </p:cNvSpPr>
          <p:nvPr>
            <p:ph type="pic" sz="quarter" idx="14"/>
          </p:nvPr>
        </p:nvSpPr>
        <p:spPr>
          <a:xfrm>
            <a:off x="5011472" y="1759765"/>
            <a:ext cx="2311151" cy="1390024"/>
          </a:xfrm>
        </p:spPr>
        <p:txBody>
          <a:bodyPr/>
          <a:lstStyle/>
          <a:p>
            <a:r>
              <a:rPr lang="el-GR" dirty="0" smtClean="0"/>
              <a:t>Κάντε κλικ στο εικονίδιο για να προσθέσετε εικόνα</a:t>
            </a:r>
            <a:endParaRPr lang="el-GR" dirty="0"/>
          </a:p>
        </p:txBody>
      </p:sp>
      <p:sp>
        <p:nvSpPr>
          <p:cNvPr id="12" name="Θέση εικόνας 11"/>
          <p:cNvSpPr>
            <a:spLocks noGrp="1"/>
          </p:cNvSpPr>
          <p:nvPr>
            <p:ph type="pic" sz="quarter" idx="15"/>
          </p:nvPr>
        </p:nvSpPr>
        <p:spPr>
          <a:xfrm>
            <a:off x="2280430" y="4076566"/>
            <a:ext cx="2145268" cy="1593511"/>
          </a:xfrm>
        </p:spPr>
        <p:txBody>
          <a:bodyPr/>
          <a:lstStyle/>
          <a:p>
            <a:r>
              <a:rPr lang="el-GR" smtClean="0"/>
              <a:t>Κάντε κλικ στο εικονίδιο για να προσθέσετε εικόνα</a:t>
            </a:r>
            <a:endParaRPr lang="el-GR" dirty="0"/>
          </a:p>
        </p:txBody>
      </p:sp>
      <p:sp>
        <p:nvSpPr>
          <p:cNvPr id="14" name="Θέση εικόνας 13"/>
          <p:cNvSpPr>
            <a:spLocks noGrp="1"/>
          </p:cNvSpPr>
          <p:nvPr>
            <p:ph type="pic" sz="quarter" idx="16"/>
          </p:nvPr>
        </p:nvSpPr>
        <p:spPr>
          <a:xfrm>
            <a:off x="251520" y="4076824"/>
            <a:ext cx="1894074" cy="1593512"/>
          </a:xfrm>
        </p:spPr>
        <p:txBody>
          <a:bodyPr/>
          <a:lstStyle/>
          <a:p>
            <a:r>
              <a:rPr lang="el-GR" smtClean="0"/>
              <a:t>Κάντε κλικ στο εικονίδιο για να προσθέσετε εικόνα</a:t>
            </a:r>
            <a:endParaRPr lang="el-GR"/>
          </a:p>
        </p:txBody>
      </p:sp>
      <p:sp>
        <p:nvSpPr>
          <p:cNvPr id="13" name="Θέση κειμένου 18"/>
          <p:cNvSpPr>
            <a:spLocks noGrp="1"/>
          </p:cNvSpPr>
          <p:nvPr>
            <p:ph type="body" sz="quarter" idx="18"/>
          </p:nvPr>
        </p:nvSpPr>
        <p:spPr>
          <a:xfrm>
            <a:off x="239466" y="3632190"/>
            <a:ext cx="2376487" cy="431800"/>
          </a:xfrm>
        </p:spPr>
        <p:txBody>
          <a:bodyPr>
            <a:normAutofit/>
          </a:bodyPr>
          <a:lstStyle>
            <a:lvl1pPr marL="0" indent="0">
              <a:buNone/>
              <a:defRPr sz="2000"/>
            </a:lvl1pPr>
          </a:lstStyle>
          <a:p>
            <a:pPr lvl="0"/>
            <a:r>
              <a:rPr lang="el-GR" dirty="0" smtClean="0"/>
              <a:t>Στυλ υποδείγματος κειμένου</a:t>
            </a:r>
          </a:p>
        </p:txBody>
      </p:sp>
      <p:sp>
        <p:nvSpPr>
          <p:cNvPr id="15" name="Θέση κειμένου 18"/>
          <p:cNvSpPr>
            <a:spLocks noGrp="1"/>
          </p:cNvSpPr>
          <p:nvPr>
            <p:ph type="body" sz="quarter" idx="19"/>
          </p:nvPr>
        </p:nvSpPr>
        <p:spPr>
          <a:xfrm>
            <a:off x="2891136" y="3580759"/>
            <a:ext cx="2376487" cy="431800"/>
          </a:xfrm>
        </p:spPr>
        <p:txBody>
          <a:bodyPr>
            <a:normAutofit/>
          </a:bodyPr>
          <a:lstStyle>
            <a:lvl1pPr marL="0" indent="0">
              <a:buNone/>
              <a:defRPr sz="2000"/>
            </a:lvl1pPr>
          </a:lstStyle>
          <a:p>
            <a:pPr lvl="0"/>
            <a:r>
              <a:rPr lang="el-GR" dirty="0" smtClean="0"/>
              <a:t>Στυλ υποδείγματος κειμένου</a:t>
            </a:r>
          </a:p>
        </p:txBody>
      </p:sp>
      <p:sp>
        <p:nvSpPr>
          <p:cNvPr id="17" name="Θέση κειμένου 18"/>
          <p:cNvSpPr>
            <a:spLocks noGrp="1"/>
          </p:cNvSpPr>
          <p:nvPr>
            <p:ph type="body" sz="quarter" idx="20"/>
          </p:nvPr>
        </p:nvSpPr>
        <p:spPr>
          <a:xfrm>
            <a:off x="5011472" y="3247477"/>
            <a:ext cx="2376487" cy="431800"/>
          </a:xfrm>
        </p:spPr>
        <p:txBody>
          <a:bodyPr>
            <a:normAutofit/>
          </a:bodyPr>
          <a:lstStyle>
            <a:lvl1pPr marL="0" indent="0">
              <a:buNone/>
              <a:defRPr sz="2000"/>
            </a:lvl1pPr>
          </a:lstStyle>
          <a:p>
            <a:pPr lvl="0"/>
            <a:r>
              <a:rPr lang="el-GR" dirty="0" smtClean="0"/>
              <a:t>Στυλ υποδείγματος κειμένου</a:t>
            </a:r>
          </a:p>
        </p:txBody>
      </p:sp>
      <p:sp>
        <p:nvSpPr>
          <p:cNvPr id="18" name="Θέση κειμένου 18"/>
          <p:cNvSpPr>
            <a:spLocks noGrp="1"/>
          </p:cNvSpPr>
          <p:nvPr>
            <p:ph type="body" sz="quarter" idx="21"/>
          </p:nvPr>
        </p:nvSpPr>
        <p:spPr>
          <a:xfrm>
            <a:off x="116683" y="5795928"/>
            <a:ext cx="2163747" cy="431800"/>
          </a:xfrm>
        </p:spPr>
        <p:txBody>
          <a:bodyPr>
            <a:normAutofit/>
          </a:bodyPr>
          <a:lstStyle>
            <a:lvl1pPr marL="0" indent="0">
              <a:buNone/>
              <a:defRPr sz="2000"/>
            </a:lvl1pPr>
          </a:lstStyle>
          <a:p>
            <a:pPr lvl="0"/>
            <a:r>
              <a:rPr lang="el-GR" smtClean="0"/>
              <a:t>Στυλ υποδείγματος κειμένου</a:t>
            </a:r>
          </a:p>
        </p:txBody>
      </p:sp>
      <p:sp>
        <p:nvSpPr>
          <p:cNvPr id="19" name="Θέση κειμένου 18"/>
          <p:cNvSpPr>
            <a:spLocks noGrp="1"/>
          </p:cNvSpPr>
          <p:nvPr>
            <p:ph type="body" sz="quarter" idx="22"/>
          </p:nvPr>
        </p:nvSpPr>
        <p:spPr>
          <a:xfrm>
            <a:off x="2498741" y="5795928"/>
            <a:ext cx="2429512" cy="411362"/>
          </a:xfrm>
        </p:spPr>
        <p:txBody>
          <a:bodyPr>
            <a:normAutofit/>
          </a:bodyPr>
          <a:lstStyle>
            <a:lvl1pPr marL="0" indent="0">
              <a:buNone/>
              <a:defRPr sz="2000"/>
            </a:lvl1pPr>
          </a:lstStyle>
          <a:p>
            <a:pPr lvl="0"/>
            <a:r>
              <a:rPr lang="el-GR" smtClean="0"/>
              <a:t>Στυλ υποδείγματος κειμένου</a:t>
            </a:r>
          </a:p>
        </p:txBody>
      </p:sp>
      <p:sp>
        <p:nvSpPr>
          <p:cNvPr id="20" name="Θέση κειμένου 18"/>
          <p:cNvSpPr>
            <a:spLocks noGrp="1"/>
          </p:cNvSpPr>
          <p:nvPr>
            <p:ph type="body" sz="quarter" idx="23"/>
          </p:nvPr>
        </p:nvSpPr>
        <p:spPr>
          <a:xfrm>
            <a:off x="5011472" y="5781847"/>
            <a:ext cx="2376487" cy="431800"/>
          </a:xfrm>
        </p:spPr>
        <p:txBody>
          <a:bodyPr>
            <a:normAutofit/>
          </a:bodyPr>
          <a:lstStyle>
            <a:lvl1pPr marL="0" indent="0">
              <a:buNone/>
              <a:defRPr sz="2000"/>
            </a:lvl1pPr>
          </a:lstStyle>
          <a:p>
            <a:pPr lvl="0"/>
            <a:r>
              <a:rPr lang="el-GR" dirty="0" smtClean="0"/>
              <a:t>Στυλ υποδείγματος κειμένου</a:t>
            </a:r>
          </a:p>
        </p:txBody>
      </p:sp>
      <p:sp>
        <p:nvSpPr>
          <p:cNvPr id="24" name="Θέση περιεχομένου 23"/>
          <p:cNvSpPr>
            <a:spLocks noGrp="1"/>
          </p:cNvSpPr>
          <p:nvPr>
            <p:ph sz="quarter" idx="24" hasCustomPrompt="1"/>
          </p:nvPr>
        </p:nvSpPr>
        <p:spPr>
          <a:xfrm>
            <a:off x="4542214" y="4131294"/>
            <a:ext cx="1733521" cy="1484313"/>
          </a:xfrm>
        </p:spPr>
        <p:txBody>
          <a:bodyPr/>
          <a:lstStyle/>
          <a:p>
            <a:pPr lvl="0"/>
            <a:r>
              <a:rPr lang="el-GR" dirty="0" smtClean="0"/>
              <a:t>Στυλ υποδείγματος </a:t>
            </a:r>
            <a:r>
              <a:rPr lang="el-GR" dirty="0" err="1" smtClean="0"/>
              <a:t>κειμένουΠέμπτου</a:t>
            </a:r>
            <a:r>
              <a:rPr lang="el-GR" dirty="0" smtClean="0"/>
              <a:t> επιπέδου</a:t>
            </a:r>
            <a:endParaRPr lang="en-US" dirty="0"/>
          </a:p>
        </p:txBody>
      </p:sp>
      <p:sp>
        <p:nvSpPr>
          <p:cNvPr id="30" name="Θέση περιεχομένου 29"/>
          <p:cNvSpPr>
            <a:spLocks noGrp="1"/>
          </p:cNvSpPr>
          <p:nvPr>
            <p:ph sz="quarter" idx="27"/>
          </p:nvPr>
        </p:nvSpPr>
        <p:spPr>
          <a:xfrm>
            <a:off x="6808788" y="4130675"/>
            <a:ext cx="1851025" cy="1539875"/>
          </a:xfrm>
        </p:spPr>
        <p:txBody>
          <a:bodyPr/>
          <a:lstStyle/>
          <a:p>
            <a:pPr lvl="0"/>
            <a:r>
              <a:rPr lang="el-GR" dirty="0" smtClean="0"/>
              <a:t>Στυλ υποδείγματος κειμένου</a:t>
            </a:r>
          </a:p>
        </p:txBody>
      </p:sp>
      <p:sp>
        <p:nvSpPr>
          <p:cNvPr id="32" name="Θέση περιεχομένου 31"/>
          <p:cNvSpPr>
            <a:spLocks noGrp="1"/>
          </p:cNvSpPr>
          <p:nvPr>
            <p:ph sz="quarter" idx="28"/>
          </p:nvPr>
        </p:nvSpPr>
        <p:spPr>
          <a:xfrm>
            <a:off x="7524750" y="1770063"/>
            <a:ext cx="1476375" cy="1862137"/>
          </a:xfrm>
        </p:spPr>
        <p:txBody>
          <a:bodyPr/>
          <a:lstStyle/>
          <a:p>
            <a:pPr lvl="0"/>
            <a:r>
              <a:rPr lang="el-GR" dirty="0" smtClean="0"/>
              <a:t>Στυλ υποδείγματος κειμένου</a:t>
            </a:r>
          </a:p>
          <a:p>
            <a:pPr lvl="1"/>
            <a:r>
              <a:rPr lang="el-GR" dirty="0" smtClean="0"/>
              <a:t>Δεύτερου</a:t>
            </a:r>
          </a:p>
        </p:txBody>
      </p:sp>
      <p:sp>
        <p:nvSpPr>
          <p:cNvPr id="33" name="Θέση κειμένου 18"/>
          <p:cNvSpPr>
            <a:spLocks noGrp="1"/>
          </p:cNvSpPr>
          <p:nvPr>
            <p:ph type="body" sz="quarter" idx="29"/>
          </p:nvPr>
        </p:nvSpPr>
        <p:spPr>
          <a:xfrm>
            <a:off x="6815180" y="3672780"/>
            <a:ext cx="2376487" cy="431800"/>
          </a:xfrm>
        </p:spPr>
        <p:txBody>
          <a:bodyPr>
            <a:normAutofit/>
          </a:bodyPr>
          <a:lstStyle>
            <a:lvl1pPr marL="0" indent="0">
              <a:buNone/>
              <a:defRPr sz="2000"/>
            </a:lvl1pPr>
          </a:lstStyle>
          <a:p>
            <a:pPr lvl="0"/>
            <a:r>
              <a:rPr lang="el-GR" dirty="0" smtClean="0"/>
              <a:t>Στυλ υποδείγματος κειμένου</a:t>
            </a:r>
          </a:p>
        </p:txBody>
      </p:sp>
      <p:sp>
        <p:nvSpPr>
          <p:cNvPr id="34" name="Θέση κειμένου 18"/>
          <p:cNvSpPr>
            <a:spLocks noGrp="1"/>
          </p:cNvSpPr>
          <p:nvPr>
            <p:ph type="body" sz="quarter" idx="30"/>
          </p:nvPr>
        </p:nvSpPr>
        <p:spPr>
          <a:xfrm>
            <a:off x="7322623" y="5844772"/>
            <a:ext cx="2376487" cy="431800"/>
          </a:xfrm>
        </p:spPr>
        <p:txBody>
          <a:bodyPr>
            <a:normAutofit/>
          </a:bodyPr>
          <a:lstStyle>
            <a:lvl1pPr marL="0" indent="0">
              <a:buNone/>
              <a:defRPr sz="2000"/>
            </a:lvl1pPr>
          </a:lstStyle>
          <a:p>
            <a:pPr lvl="0"/>
            <a:r>
              <a:rPr lang="el-GR" dirty="0" smtClean="0"/>
              <a:t>Στυλ υποδείγματος κειμένου</a:t>
            </a:r>
          </a:p>
        </p:txBody>
      </p:sp>
    </p:spTree>
    <p:extLst>
      <p:ext uri="{BB962C8B-B14F-4D97-AF65-F5344CB8AC3E}">
        <p14:creationId xmlns:p14="http://schemas.microsoft.com/office/powerpoint/2010/main" val="3235280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πολυμέσων 5"/>
          <p:cNvSpPr>
            <a:spLocks noGrp="1"/>
          </p:cNvSpPr>
          <p:nvPr>
            <p:ph type="media" sz="quarter" idx="12"/>
          </p:nvPr>
        </p:nvSpPr>
        <p:spPr>
          <a:xfrm>
            <a:off x="771525" y="1846747"/>
            <a:ext cx="7600950" cy="3697909"/>
          </a:xfrm>
        </p:spPr>
        <p:txBody>
          <a:bodyPr/>
          <a:lstStyle/>
          <a:p>
            <a:r>
              <a:rPr lang="el-GR" smtClean="0"/>
              <a:t>Κάντε κλικ στο εικονίδιο για να προσθέσετε πολυμέσα</a:t>
            </a:r>
            <a:endParaRPr lang="el-GR" dirty="0"/>
          </a:p>
        </p:txBody>
      </p:sp>
      <p:sp>
        <p:nvSpPr>
          <p:cNvPr id="8" name="Θέση κειμένου 7"/>
          <p:cNvSpPr>
            <a:spLocks noGrp="1"/>
          </p:cNvSpPr>
          <p:nvPr>
            <p:ph type="body" sz="quarter" idx="13"/>
          </p:nvPr>
        </p:nvSpPr>
        <p:spPr>
          <a:xfrm>
            <a:off x="771525" y="5657223"/>
            <a:ext cx="7600950" cy="555625"/>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p:txBody>
      </p:sp>
    </p:spTree>
    <p:extLst>
      <p:ext uri="{BB962C8B-B14F-4D97-AF65-F5344CB8AC3E}">
        <p14:creationId xmlns:p14="http://schemas.microsoft.com/office/powerpoint/2010/main" val="1382430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t>‹#›</a:t>
            </a:fld>
            <a:endParaRPr lang="en-US"/>
          </a:p>
        </p:txBody>
      </p:sp>
      <p:pic>
        <p:nvPicPr>
          <p:cNvPr id="7" name="Picture 6" descr="Λογότυπο Εθνικόν και Καποδιστριακόν Πανεπιστήμιον Αθηνών"/>
          <p:cNvPicPr>
            <a:picLocks noChangeAspect="1"/>
          </p:cNvPicPr>
          <p:nvPr userDrawn="1"/>
        </p:nvPicPr>
        <p:blipFill rotWithShape="1">
          <a:blip r:embed="rId2"/>
          <a:srcRect l="1" r="85167"/>
          <a:stretch/>
        </p:blipFill>
        <p:spPr>
          <a:xfrm>
            <a:off x="692851" y="6235059"/>
            <a:ext cx="374778" cy="461631"/>
          </a:xfrm>
          <a:prstGeom prst="rect">
            <a:avLst/>
          </a:prstGeom>
        </p:spPr>
      </p:pic>
      <p:pic>
        <p:nvPicPr>
          <p:cNvPr id="8" name="Εικόνα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851" y="3758016"/>
            <a:ext cx="638290" cy="614895"/>
          </a:xfrm>
          <a:prstGeom prst="rect">
            <a:avLst/>
          </a:prstGeom>
        </p:spPr>
      </p:pic>
    </p:spTree>
    <p:extLst>
      <p:ext uri="{BB962C8B-B14F-4D97-AF65-F5344CB8AC3E}">
        <p14:creationId xmlns:p14="http://schemas.microsoft.com/office/powerpoint/2010/main" val="2409135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Γράφημα  Λεζάντα">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628650" y="1916287"/>
            <a:ext cx="7886700" cy="3384376"/>
          </a:xfrm>
        </p:spPr>
        <p:txBody>
          <a:bodyPr/>
          <a:lstStyle/>
          <a:p>
            <a:pPr lvl="0"/>
            <a:r>
              <a:rPr lang="el-GR" noProof="0" smtClean="0"/>
              <a:t>Κάντε κλικ στο εικονίδιο για να προσθέσετε ένα γράφημα</a:t>
            </a:r>
            <a:endParaRPr lang="el-GR" noProof="0" dirty="0" smtClean="0"/>
          </a:p>
        </p:txBody>
      </p:sp>
      <p:sp>
        <p:nvSpPr>
          <p:cNvPr id="5" name="Rectangle 5"/>
          <p:cNvSpPr>
            <a:spLocks noGrp="1" noChangeArrowheads="1"/>
          </p:cNvSpPr>
          <p:nvPr>
            <p:ph type="ftr" sz="quarter" idx="11"/>
          </p:nvPr>
        </p:nvSpPr>
        <p:spPr>
          <a:ln/>
        </p:spPr>
        <p:txBody>
          <a:bodyPr/>
          <a:lstStyle>
            <a:lvl1pPr>
              <a:defRPr/>
            </a:lvl1pPr>
          </a:lstStyle>
          <a:p>
            <a:r>
              <a:rPr lang="el-GR" smtClean="0"/>
              <a:t>Ενότητα 19. Χαιτόγναθα - Εχινόδερμα - Ημιχορδωτά</a:t>
            </a:r>
            <a:endParaRPr lang="en-US"/>
          </a:p>
        </p:txBody>
      </p:sp>
      <p:sp>
        <p:nvSpPr>
          <p:cNvPr id="6" name="Rectangle 6"/>
          <p:cNvSpPr>
            <a:spLocks noGrp="1" noChangeArrowheads="1"/>
          </p:cNvSpPr>
          <p:nvPr>
            <p:ph type="sldNum" sz="quarter" idx="12"/>
          </p:nvPr>
        </p:nvSpPr>
        <p:spPr>
          <a:ln/>
        </p:spPr>
        <p:txBody>
          <a:bodyPr/>
          <a:lstStyle>
            <a:lvl1pPr>
              <a:defRPr/>
            </a:lvl1pPr>
          </a:lstStyle>
          <a:p>
            <a:fld id="{58A56277-EA16-4AF5-BFB5-E5ECBBB39490}" type="slidenum">
              <a:rPr lang="en-US" smtClean="0"/>
              <a:t>‹#›</a:t>
            </a:fld>
            <a:endParaRPr lang="en-US"/>
          </a:p>
        </p:txBody>
      </p:sp>
      <p:sp>
        <p:nvSpPr>
          <p:cNvPr id="8" name="Θέση κειμένου 7"/>
          <p:cNvSpPr>
            <a:spLocks noGrp="1"/>
          </p:cNvSpPr>
          <p:nvPr>
            <p:ph type="body" sz="quarter" idx="13"/>
          </p:nvPr>
        </p:nvSpPr>
        <p:spPr>
          <a:xfrm>
            <a:off x="628650" y="5526261"/>
            <a:ext cx="7886700" cy="504825"/>
          </a:xfrm>
        </p:spPr>
        <p:txBody>
          <a:bodyPr>
            <a:normAutofit/>
          </a:bodyPr>
          <a:lstStyle>
            <a:lvl1pPr marL="0" indent="0">
              <a:buFontTx/>
              <a:buNone/>
              <a:defRPr sz="2000"/>
            </a:lvl1pPr>
          </a:lstStyle>
          <a:p>
            <a:pPr lvl="0"/>
            <a:r>
              <a:rPr lang="el-GR" smtClean="0"/>
              <a:t>Στυλ υποδείγματος κειμένου</a:t>
            </a:r>
          </a:p>
        </p:txBody>
      </p:sp>
      <p:sp>
        <p:nvSpPr>
          <p:cNvPr id="9" name="Τίτλος 1"/>
          <p:cNvSpPr>
            <a:spLocks noGrp="1"/>
          </p:cNvSpPr>
          <p:nvPr>
            <p:ph type="title"/>
          </p:nvPr>
        </p:nvSpPr>
        <p:spPr>
          <a:xfrm>
            <a:off x="628650" y="365126"/>
            <a:ext cx="7886700" cy="1325563"/>
          </a:xfrm>
        </p:spPr>
        <p:txBody>
          <a:bodyPr/>
          <a:lstStyle/>
          <a:p>
            <a:r>
              <a:rPr lang="el-GR" smtClean="0"/>
              <a:t>Στυλ κύριου τίτλου</a:t>
            </a:r>
            <a:endParaRPr lang="el-GR"/>
          </a:p>
        </p:txBody>
      </p:sp>
    </p:spTree>
    <p:extLst>
      <p:ext uri="{BB962C8B-B14F-4D97-AF65-F5344CB8AC3E}">
        <p14:creationId xmlns:p14="http://schemas.microsoft.com/office/powerpoint/2010/main" val="1253078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l-GR" smtClean="0"/>
              <a:t>Κάντε κλικ στο εικονίδιο για να προσθέσετε ένα γραφικό SmartArt</a:t>
            </a:r>
            <a:endParaRPr lang="el-GR"/>
          </a:p>
        </p:txBody>
      </p:sp>
    </p:spTree>
    <p:extLst>
      <p:ext uri="{BB962C8B-B14F-4D97-AF65-F5344CB8AC3E}">
        <p14:creationId xmlns:p14="http://schemas.microsoft.com/office/powerpoint/2010/main" val="2615502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6" name="Footer Placeholder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3773401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6" name="Footer Placeholder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288144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6" name="Footer Placeholder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23648056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51819"/>
            <a:ext cx="7772400" cy="1415846"/>
          </a:xfrm>
        </p:spPr>
        <p:txBody>
          <a:bodyPr anchor="b"/>
          <a:lstStyle>
            <a:lvl1pPr algn="ctr">
              <a:defRPr sz="6000"/>
            </a:lvl1pPr>
          </a:lstStyle>
          <a:p>
            <a:r>
              <a:rPr lang="el-GR" sz="4400" b="1" dirty="0" smtClean="0">
                <a:solidFill>
                  <a:schemeClr val="accent1">
                    <a:lumMod val="75000"/>
                  </a:schemeClr>
                </a:solidFill>
              </a:rPr>
              <a:t>Ζωολογία Ι</a:t>
            </a:r>
            <a:endParaRPr lang="en-US" dirty="0"/>
          </a:p>
        </p:txBody>
      </p:sp>
      <p:pic>
        <p:nvPicPr>
          <p:cNvPr id="7" name="Picture 6" descr="Λογότυπο Εθνικόν και Καποδιστριακόν Πανεπιστήμιον Αθηνών"/>
          <p:cNvPicPr>
            <a:picLocks noChangeAspect="1"/>
          </p:cNvPicPr>
          <p:nvPr/>
        </p:nvPicPr>
        <p:blipFill>
          <a:blip r:embed="rId2"/>
          <a:stretch>
            <a:fillRect/>
          </a:stretch>
        </p:blipFill>
        <p:spPr>
          <a:xfrm>
            <a:off x="685800" y="621594"/>
            <a:ext cx="4147938" cy="817388"/>
          </a:xfrm>
          <a:prstGeom prst="rect">
            <a:avLst/>
          </a:prstGeom>
        </p:spPr>
      </p:pic>
      <p:sp>
        <p:nvSpPr>
          <p:cNvPr id="5" name="Θέση κειμένου 4"/>
          <p:cNvSpPr>
            <a:spLocks noGrp="1"/>
          </p:cNvSpPr>
          <p:nvPr>
            <p:ph type="body" sz="quarter" idx="10" hasCustomPrompt="1"/>
          </p:nvPr>
        </p:nvSpPr>
        <p:spPr>
          <a:xfrm>
            <a:off x="971550"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l-GR" dirty="0" smtClean="0"/>
              <a:t>Ενότητα #</a:t>
            </a:r>
            <a:r>
              <a:rPr lang="en-US" dirty="0" smtClean="0"/>
              <a:t>: </a:t>
            </a:r>
            <a:r>
              <a:rPr lang="el-GR" dirty="0" smtClean="0"/>
              <a:t>Τίτλος Ενότητας</a:t>
            </a:r>
          </a:p>
          <a:p>
            <a:pPr lvl="0"/>
            <a:endParaRPr lang="el-GR" dirty="0" smtClean="0"/>
          </a:p>
          <a:p>
            <a:pPr lvl="0"/>
            <a:r>
              <a:rPr lang="el-GR" dirty="0" smtClean="0"/>
              <a:t>Όνομα Καθηγητή</a:t>
            </a:r>
          </a:p>
          <a:p>
            <a:pPr lvl="0"/>
            <a:r>
              <a:rPr lang="el-GR" dirty="0" smtClean="0"/>
              <a:t>Σχολή</a:t>
            </a:r>
          </a:p>
          <a:p>
            <a:pPr lvl="0"/>
            <a:r>
              <a:rPr lang="el-GR" dirty="0" smtClean="0"/>
              <a:t>Τμήμα</a:t>
            </a:r>
            <a:endParaRPr lang="el-GR" dirty="0"/>
          </a:p>
        </p:txBody>
      </p:sp>
    </p:spTree>
    <p:extLst>
      <p:ext uri="{BB962C8B-B14F-4D97-AF65-F5344CB8AC3E}">
        <p14:creationId xmlns:p14="http://schemas.microsoft.com/office/powerpoint/2010/main" val="1813411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433022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25252023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Εικόνα Κείμενο (πάνω κάτ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4" name="Footer Placeholder 3"/>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a:t>
            </a:fld>
            <a:endParaRPr lang="en-US"/>
          </a:p>
        </p:txBody>
      </p:sp>
      <p:sp>
        <p:nvSpPr>
          <p:cNvPr id="7" name="Θέση εικόνας 6"/>
          <p:cNvSpPr>
            <a:spLocks noGrp="1"/>
          </p:cNvSpPr>
          <p:nvPr>
            <p:ph type="pic" sz="quarter" idx="13"/>
          </p:nvPr>
        </p:nvSpPr>
        <p:spPr>
          <a:xfrm>
            <a:off x="1466639" y="1794694"/>
            <a:ext cx="6264696" cy="2282378"/>
          </a:xfrm>
        </p:spPr>
        <p:txBody>
          <a:bodyPr/>
          <a:lstStyle/>
          <a:p>
            <a:r>
              <a:rPr lang="el-GR" smtClean="0"/>
              <a:t>Κάντε κλικ στο εικονίδιο για να προσθέσετε εικόνα</a:t>
            </a:r>
            <a:endParaRPr lang="el-GR" dirty="0"/>
          </a:p>
        </p:txBody>
      </p:sp>
      <p:sp>
        <p:nvSpPr>
          <p:cNvPr id="9" name="Θέση κειμένου 8"/>
          <p:cNvSpPr>
            <a:spLocks noGrp="1"/>
          </p:cNvSpPr>
          <p:nvPr>
            <p:ph type="body" sz="quarter" idx="14"/>
          </p:nvPr>
        </p:nvSpPr>
        <p:spPr>
          <a:xfrm>
            <a:off x="628650" y="4292600"/>
            <a:ext cx="7940675" cy="1928811"/>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221897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Κείμενο εικόνα (πάνω κάτω)">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κειμένου 5"/>
          <p:cNvSpPr>
            <a:spLocks noGrp="1"/>
          </p:cNvSpPr>
          <p:nvPr>
            <p:ph type="body" sz="quarter" idx="12"/>
          </p:nvPr>
        </p:nvSpPr>
        <p:spPr>
          <a:xfrm>
            <a:off x="628650" y="1916113"/>
            <a:ext cx="7759700" cy="20891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8" name="Θέση εικόνας 7"/>
          <p:cNvSpPr>
            <a:spLocks noGrp="1"/>
          </p:cNvSpPr>
          <p:nvPr>
            <p:ph type="pic" sz="quarter" idx="13"/>
          </p:nvPr>
        </p:nvSpPr>
        <p:spPr>
          <a:xfrm>
            <a:off x="1012031" y="4157277"/>
            <a:ext cx="6992938" cy="2016125"/>
          </a:xfrm>
        </p:spPr>
        <p:txBody>
          <a:bodyPr/>
          <a:lstStyle/>
          <a:p>
            <a:r>
              <a:rPr lang="el-GR" smtClean="0"/>
              <a:t>Κάντε κλικ στο εικονίδιο για να προσθέσετε εικόνα</a:t>
            </a:r>
            <a:endParaRPr lang="en-US"/>
          </a:p>
        </p:txBody>
      </p:sp>
    </p:spTree>
    <p:extLst>
      <p:ext uri="{BB962C8B-B14F-4D97-AF65-F5344CB8AC3E}">
        <p14:creationId xmlns:p14="http://schemas.microsoft.com/office/powerpoint/2010/main" val="3868605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Εικόνα αριστερά κείμενο δεξιά">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461857" y="1778793"/>
            <a:ext cx="4072043" cy="4458519"/>
          </a:xfrm>
        </p:spPr>
        <p:txBody>
          <a:bodyPr/>
          <a:lstStyle/>
          <a:p>
            <a:r>
              <a:rPr lang="el-GR" smtClean="0"/>
              <a:t>Κάντε κλικ στο εικονίδιο για να προσθέσετε εικόνα</a:t>
            </a:r>
            <a:endParaRPr lang="el-GR" dirty="0"/>
          </a:p>
        </p:txBody>
      </p:sp>
      <p:sp>
        <p:nvSpPr>
          <p:cNvPr id="8" name="Θέση κειμένου 7"/>
          <p:cNvSpPr>
            <a:spLocks noGrp="1"/>
          </p:cNvSpPr>
          <p:nvPr>
            <p:ph type="body" sz="quarter" idx="13"/>
          </p:nvPr>
        </p:nvSpPr>
        <p:spPr>
          <a:xfrm>
            <a:off x="4793711" y="1778793"/>
            <a:ext cx="3888432" cy="445851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2200527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Κείμενο αριστερά εικόνα δεξιά">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339726"/>
            <a:ext cx="7886700" cy="1325563"/>
          </a:xfrm>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4589636" y="1772816"/>
            <a:ext cx="4072043" cy="4458519"/>
          </a:xfrm>
        </p:spPr>
        <p:txBody>
          <a:bodyPr/>
          <a:lstStyle/>
          <a:p>
            <a:r>
              <a:rPr lang="el-GR" smtClean="0"/>
              <a:t>Κάντε κλικ στο εικονίδιο για να προσθέσετε εικόνα</a:t>
            </a:r>
            <a:endParaRPr lang="el-GR" dirty="0"/>
          </a:p>
        </p:txBody>
      </p:sp>
      <p:sp>
        <p:nvSpPr>
          <p:cNvPr id="8" name="Θέση κειμένου 7"/>
          <p:cNvSpPr>
            <a:spLocks noGrp="1"/>
          </p:cNvSpPr>
          <p:nvPr>
            <p:ph type="body" sz="quarter" idx="13"/>
          </p:nvPr>
        </p:nvSpPr>
        <p:spPr>
          <a:xfrm>
            <a:off x="467544" y="1772816"/>
            <a:ext cx="3888432" cy="445851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259693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Κείμενο αριστερά αντικείμενο δεξιά">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81173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smtClean="0"/>
              <a:t>Ενότητα 19. Χαιτόγναθα - Εχινόδερμα - Ημιχορδωτά</a:t>
            </a:r>
            <a:endParaRPr lang="en-US"/>
          </a:p>
        </p:txBody>
      </p:sp>
      <p:sp>
        <p:nvSpPr>
          <p:cNvPr id="6" name="Slide Number Placeholder 5"/>
          <p:cNvSpPr>
            <a:spLocks noGrp="1"/>
          </p:cNvSpPr>
          <p:nvPr>
            <p:ph type="sldNum" sz="quarter" idx="4"/>
          </p:nvPr>
        </p:nvSpPr>
        <p:spPr>
          <a:xfrm>
            <a:off x="8097078" y="6325416"/>
            <a:ext cx="418272"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t>‹#›</a:t>
            </a:fld>
            <a:endParaRPr lang="en-US"/>
          </a:p>
        </p:txBody>
      </p:sp>
      <p:pic>
        <p:nvPicPr>
          <p:cNvPr id="7" name="Picture 6" descr="Λογότυπο Εθνικόν και Καποδιστριακόν Πανεπιστήμιον Αθηνών"/>
          <p:cNvPicPr>
            <a:picLocks noChangeAspect="1"/>
          </p:cNvPicPr>
          <p:nvPr/>
        </p:nvPicPr>
        <p:blipFill rotWithShape="1">
          <a:blip r:embed="rId27"/>
          <a:srcRect l="1" r="85167"/>
          <a:stretch/>
        </p:blipFill>
        <p:spPr>
          <a:xfrm>
            <a:off x="692851" y="6235059"/>
            <a:ext cx="374778" cy="461631"/>
          </a:xfrm>
          <a:prstGeom prst="rect">
            <a:avLst/>
          </a:prstGeom>
        </p:spPr>
      </p:pic>
      <p:pic>
        <p:nvPicPr>
          <p:cNvPr id="4" name="Εικόνα 3"/>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48484" y="589282"/>
            <a:ext cx="638290" cy="614895"/>
          </a:xfrm>
          <a:prstGeom prst="rect">
            <a:avLst/>
          </a:prstGeom>
        </p:spPr>
      </p:pic>
    </p:spTree>
    <p:extLst>
      <p:ext uri="{BB962C8B-B14F-4D97-AF65-F5344CB8AC3E}">
        <p14:creationId xmlns:p14="http://schemas.microsoft.com/office/powerpoint/2010/main" val="389844604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25" r:id="rId25"/>
  </p:sldLayoutIdLst>
  <p:hf hdr="0" dt="0"/>
  <p:txStyles>
    <p:titleStyle>
      <a:lvl1pPr algn="ctr" defTabSz="914400" rtl="0" eaLnBrk="1" latinLnBrk="0" hangingPunct="1">
        <a:lnSpc>
          <a:spcPct val="90000"/>
        </a:lnSpc>
        <a:spcBef>
          <a:spcPct val="0"/>
        </a:spcBef>
        <a:buNone/>
        <a:defRPr sz="4400" b="1" kern="1200">
          <a:solidFill>
            <a:srgbClr val="5075BC"/>
          </a:solidFill>
          <a:latin typeface="+mj-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52.jpg"/></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54.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microsoft.com/office/2007/relationships/hdphoto" Target="../media/hdphoto6.wdp"/><Relationship Id="rId5" Type="http://schemas.openxmlformats.org/officeDocument/2006/relationships/image" Target="../media/image65.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71.jpg"/></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73.jpg"/></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4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79.jpg"/></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81.jpg"/><Relationship Id="rId7" Type="http://schemas.openxmlformats.org/officeDocument/2006/relationships/image" Target="../media/image85.jp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84.jpeg"/><Relationship Id="rId5" Type="http://schemas.openxmlformats.org/officeDocument/2006/relationships/image" Target="../media/image83.jpg"/><Relationship Id="rId4" Type="http://schemas.openxmlformats.org/officeDocument/2006/relationships/image" Target="../media/image82.jpg"/></Relationships>
</file>

<file path=ppt/slides/_rels/slide5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image" Target="../media/image90.jpeg"/><Relationship Id="rId5" Type="http://schemas.openxmlformats.org/officeDocument/2006/relationships/image" Target="../media/image89.jpg"/><Relationship Id="rId4" Type="http://schemas.openxmlformats.org/officeDocument/2006/relationships/image" Target="../media/image88.jpg"/></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0.xml"/><Relationship Id="rId1" Type="http://schemas.openxmlformats.org/officeDocument/2006/relationships/slideLayout" Target="../slideLayouts/slideLayout15.xml"/><Relationship Id="rId5" Type="http://schemas.openxmlformats.org/officeDocument/2006/relationships/image" Target="../media/image101.jpg"/><Relationship Id="rId4" Type="http://schemas.openxmlformats.org/officeDocument/2006/relationships/image" Target="../media/image100.jpg"/></Relationships>
</file>

<file path=ppt/slides/_rels/slide6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107.jp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microsoft.com/office/2007/relationships/hdphoto" Target="../media/hdphoto7.wdp"/></Relationships>
</file>

<file path=ppt/slides/_rels/slide6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5.xml"/><Relationship Id="rId1" Type="http://schemas.openxmlformats.org/officeDocument/2006/relationships/slideLayout" Target="../slideLayouts/slideLayout24.xml"/><Relationship Id="rId4" Type="http://schemas.openxmlformats.org/officeDocument/2006/relationships/image" Target="../media/image111.jpeg"/></Relationships>
</file>

<file path=ppt/slides/_rels/slide6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14.jpg"/><Relationship Id="rId7" Type="http://schemas.openxmlformats.org/officeDocument/2006/relationships/image" Target="../media/image118.jpg"/><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121.jpg"/></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124.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microsoft.com/office/2007/relationships/hdphoto" Target="../media/hdphoto8.wdp"/></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microsoft.com/office/2007/relationships/hdphoto" Target="../media/hdphoto9.wdp"/></Relationships>
</file>

<file path=ppt/slides/_rels/slide7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76.xml"/><Relationship Id="rId1" Type="http://schemas.openxmlformats.org/officeDocument/2006/relationships/slideLayout" Target="../slideLayouts/slideLayout24.xml"/><Relationship Id="rId4" Type="http://schemas.openxmlformats.org/officeDocument/2006/relationships/image" Target="../media/image128.png"/></Relationships>
</file>

<file path=ppt/slides/_rels/slide7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7.xml"/><Relationship Id="rId1" Type="http://schemas.openxmlformats.org/officeDocument/2006/relationships/slideLayout" Target="../slideLayouts/slideLayout24.xml"/><Relationship Id="rId4" Type="http://schemas.openxmlformats.org/officeDocument/2006/relationships/image" Target="../media/image130.jpeg"/></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9.xml"/><Relationship Id="rId1" Type="http://schemas.openxmlformats.org/officeDocument/2006/relationships/slideLayout" Target="../slideLayouts/slideLayout24.xml"/><Relationship Id="rId4" Type="http://schemas.openxmlformats.org/officeDocument/2006/relationships/image" Target="../media/image133.jp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ctrTitle"/>
          </p:nvPr>
        </p:nvSpPr>
        <p:spPr>
          <a:xfrm>
            <a:off x="685800" y="2006575"/>
            <a:ext cx="7772400" cy="948498"/>
          </a:xfrm>
        </p:spPr>
        <p:txBody>
          <a:bodyPr>
            <a:normAutofit/>
          </a:bodyPr>
          <a:lstStyle/>
          <a:p>
            <a:r>
              <a:rPr lang="el-GR" sz="4400" b="1" dirty="0" smtClean="0">
                <a:solidFill>
                  <a:schemeClr val="accent3"/>
                </a:solidFill>
              </a:rPr>
              <a:t>Ζωολογία Ι</a:t>
            </a:r>
            <a:endParaRPr lang="el-GR" sz="4400" b="1" dirty="0">
              <a:solidFill>
                <a:schemeClr val="accent3"/>
              </a:solidFill>
            </a:endParaRPr>
          </a:p>
        </p:txBody>
      </p:sp>
      <p:sp>
        <p:nvSpPr>
          <p:cNvPr id="6" name="Υπότιτλος 2"/>
          <p:cNvSpPr>
            <a:spLocks noGrp="1"/>
          </p:cNvSpPr>
          <p:nvPr>
            <p:ph type="body" sz="quarter" idx="10"/>
          </p:nvPr>
        </p:nvSpPr>
        <p:spPr>
          <a:xfrm>
            <a:off x="683568" y="3384823"/>
            <a:ext cx="7776864" cy="1752600"/>
          </a:xfrm>
        </p:spPr>
        <p:txBody>
          <a:bodyPr>
            <a:noAutofit/>
          </a:bodyPr>
          <a:lstStyle/>
          <a:p>
            <a:pPr marL="0" indent="0" algn="ctr">
              <a:buNone/>
            </a:pPr>
            <a:r>
              <a:rPr lang="el-GR" sz="2800" dirty="0">
                <a:solidFill>
                  <a:schemeClr val="accent3"/>
                </a:solidFill>
                <a:ea typeface="+mj-ea"/>
                <a:cs typeface="+mj-cs"/>
              </a:rPr>
              <a:t>Ενότητα </a:t>
            </a:r>
            <a:r>
              <a:rPr lang="en-US" sz="2800" dirty="0" smtClean="0">
                <a:solidFill>
                  <a:schemeClr val="accent3"/>
                </a:solidFill>
                <a:ea typeface="+mj-ea"/>
                <a:cs typeface="+mj-cs"/>
              </a:rPr>
              <a:t>19</a:t>
            </a:r>
            <a:r>
              <a:rPr lang="el-GR" sz="2800" dirty="0" smtClean="0">
                <a:solidFill>
                  <a:schemeClr val="accent3"/>
                </a:solidFill>
                <a:ea typeface="+mj-ea"/>
                <a:cs typeface="+mj-cs"/>
              </a:rPr>
              <a:t>:</a:t>
            </a:r>
            <a:r>
              <a:rPr lang="en-US" sz="2800" dirty="0" smtClean="0">
                <a:solidFill>
                  <a:schemeClr val="accent3"/>
                </a:solidFill>
                <a:ea typeface="+mj-ea"/>
                <a:cs typeface="+mj-cs"/>
              </a:rPr>
              <a:t> </a:t>
            </a:r>
            <a:r>
              <a:rPr lang="el-GR" sz="2800" dirty="0" err="1" smtClean="0"/>
              <a:t>Χαιτόγναθα</a:t>
            </a:r>
            <a:r>
              <a:rPr lang="el-GR" sz="2800" dirty="0" smtClean="0"/>
              <a:t>-Εχινόδερμα-</a:t>
            </a:r>
            <a:r>
              <a:rPr lang="el-GR" sz="2800" dirty="0" err="1" smtClean="0"/>
              <a:t>Ημιχορδωτά</a:t>
            </a:r>
            <a:endParaRPr lang="en-US" sz="2800" dirty="0" smtClean="0"/>
          </a:p>
          <a:p>
            <a:pPr marL="0" indent="0" algn="ctr">
              <a:buNone/>
            </a:pPr>
            <a:endParaRPr lang="el-GR" sz="2800" dirty="0" smtClean="0"/>
          </a:p>
          <a:p>
            <a:r>
              <a:rPr lang="el-GR" sz="2800" dirty="0" smtClean="0"/>
              <a:t>Άρτεμις Νικολαΐδου, Καθηγήτρια</a:t>
            </a:r>
          </a:p>
          <a:p>
            <a:pPr marL="0" indent="0" algn="ctr">
              <a:buNone/>
            </a:pPr>
            <a:r>
              <a:rPr lang="el-GR" sz="2800" dirty="0" smtClean="0"/>
              <a:t>Σχολή Θετικών Επιστημών</a:t>
            </a:r>
          </a:p>
          <a:p>
            <a:pPr marL="0" indent="0" algn="ctr">
              <a:buNone/>
            </a:pPr>
            <a:r>
              <a:rPr lang="el-GR" sz="2800" dirty="0" smtClean="0"/>
              <a:t>Τμήμα Βιολογίας</a:t>
            </a:r>
            <a:endParaRPr lang="en-US" sz="2800" dirty="0" smtClean="0"/>
          </a:p>
          <a:p>
            <a:endParaRPr lang="el-GR" sz="2800" dirty="0" smtClean="0"/>
          </a:p>
        </p:txBody>
      </p:sp>
    </p:spTree>
    <p:extLst>
      <p:ext uri="{BB962C8B-B14F-4D97-AF65-F5344CB8AC3E}">
        <p14:creationId xmlns:p14="http://schemas.microsoft.com/office/powerpoint/2010/main" val="3078086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dirty="0" smtClean="0">
                <a:solidFill>
                  <a:schemeClr val="accent3"/>
                </a:solidFill>
              </a:rPr>
              <a:t>Ζώα που τρέφονται </a:t>
            </a:r>
            <a:br>
              <a:rPr lang="el-GR" dirty="0" smtClean="0">
                <a:solidFill>
                  <a:schemeClr val="accent3"/>
                </a:solidFill>
              </a:rPr>
            </a:br>
            <a:r>
              <a:rPr lang="el-GR" dirty="0" smtClean="0">
                <a:solidFill>
                  <a:schemeClr val="accent3"/>
                </a:solidFill>
              </a:rPr>
              <a:t>με αχινούς</a:t>
            </a:r>
            <a:endParaRPr lang="el-GR" sz="4400" b="1" dirty="0">
              <a:solidFill>
                <a:schemeClr val="accent3"/>
              </a:solidFill>
            </a:endParaRPr>
          </a:p>
        </p:txBody>
      </p:sp>
      <p:pic>
        <p:nvPicPr>
          <p:cNvPr id="7" name="Θέση περιεχομένου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07436" y="1690689"/>
            <a:ext cx="6464787" cy="3970659"/>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10</a:t>
            </a:fld>
            <a:endParaRPr lang="en-US"/>
          </a:p>
        </p:txBody>
      </p:sp>
      <p:sp>
        <p:nvSpPr>
          <p:cNvPr id="6" name="TextBox 5"/>
          <p:cNvSpPr txBox="1"/>
          <p:nvPr/>
        </p:nvSpPr>
        <p:spPr>
          <a:xfrm>
            <a:off x="7378614" y="5244020"/>
            <a:ext cx="341760" cy="276999"/>
          </a:xfrm>
          <a:prstGeom prst="rect">
            <a:avLst/>
          </a:prstGeom>
          <a:noFill/>
        </p:spPr>
        <p:txBody>
          <a:bodyPr wrap="none" rtlCol="0">
            <a:spAutoFit/>
          </a:bodyPr>
          <a:lstStyle/>
          <a:p>
            <a:r>
              <a:rPr lang="en-US" sz="1200" b="1" dirty="0" smtClean="0">
                <a:solidFill>
                  <a:schemeClr val="bg1"/>
                </a:solidFill>
              </a:rPr>
              <a:t>19</a:t>
            </a:r>
            <a:endParaRPr lang="en-US" sz="1200" b="1" dirty="0">
              <a:solidFill>
                <a:schemeClr val="bg1"/>
              </a:solidFill>
            </a:endParaRPr>
          </a:p>
        </p:txBody>
      </p:sp>
      <p:sp>
        <p:nvSpPr>
          <p:cNvPr id="4" name="TextBox 3"/>
          <p:cNvSpPr txBox="1"/>
          <p:nvPr/>
        </p:nvSpPr>
        <p:spPr>
          <a:xfrm>
            <a:off x="3223924" y="5754514"/>
            <a:ext cx="2650597" cy="369332"/>
          </a:xfrm>
          <a:prstGeom prst="rect">
            <a:avLst/>
          </a:prstGeom>
          <a:noFill/>
        </p:spPr>
        <p:txBody>
          <a:bodyPr wrap="none" rtlCol="0">
            <a:spAutoFit/>
          </a:bodyPr>
          <a:lstStyle/>
          <a:p>
            <a:r>
              <a:rPr lang="el-GR" dirty="0" err="1" smtClean="0"/>
              <a:t>Βίδρα</a:t>
            </a:r>
            <a:r>
              <a:rPr lang="el-GR" dirty="0" smtClean="0"/>
              <a:t> τρώγοντας αχινούς.</a:t>
            </a:r>
            <a:endParaRPr lang="en-US" dirty="0"/>
          </a:p>
        </p:txBody>
      </p:sp>
    </p:spTree>
    <p:extLst>
      <p:ext uri="{BB962C8B-B14F-4D97-AF65-F5344CB8AC3E}">
        <p14:creationId xmlns:p14="http://schemas.microsoft.com/office/powerpoint/2010/main" val="3361534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1</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76535"/>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50. </a:t>
            </a:r>
            <a:r>
              <a:rPr lang="en-US" sz="1600" dirty="0" err="1"/>
              <a:t>Leptasterias</a:t>
            </a:r>
            <a:r>
              <a:rPr lang="en-US" sz="1600" dirty="0"/>
              <a:t> </a:t>
            </a:r>
            <a:r>
              <a:rPr lang="en-US" sz="1600" dirty="0" err="1"/>
              <a:t>hexactis</a:t>
            </a:r>
            <a:r>
              <a:rPr lang="en-US" sz="1600" dirty="0"/>
              <a:t>-Brooding Female. WALLA WALLA UNIVERSITY. </a:t>
            </a:r>
            <a:r>
              <a:rPr lang="el-GR" sz="1600" dirty="0"/>
              <a:t>Σύνδεσμος: </a:t>
            </a:r>
            <a:r>
              <a:rPr lang="en-US" sz="1600" dirty="0"/>
              <a:t>http://www.wallawalla.edu/academics/departments/biology/rosario/inverts/Echinodermata/Class%20Asteroidea/Leptasterias_hexactis_Brooding_Female_DLC2010-01s.jpg. </a:t>
            </a:r>
            <a:r>
              <a:rPr lang="el-GR" sz="1600" dirty="0"/>
              <a:t>Πηγή: </a:t>
            </a:r>
            <a:r>
              <a:rPr lang="en-US" sz="1600" dirty="0"/>
              <a:t>http://www.wallawalla.edu.</a:t>
            </a:r>
          </a:p>
          <a:p>
            <a:pPr marL="0" indent="0">
              <a:buNone/>
            </a:pPr>
            <a:r>
              <a:rPr lang="el-GR" sz="1600" b="1" dirty="0" smtClean="0"/>
              <a:t>Εικόνα </a:t>
            </a:r>
            <a:r>
              <a:rPr lang="el-GR" sz="1600" b="1" dirty="0"/>
              <a:t>51. </a:t>
            </a:r>
            <a:r>
              <a:rPr lang="en-US" sz="1600" dirty="0" err="1"/>
              <a:t>Leptasterias</a:t>
            </a:r>
            <a:r>
              <a:rPr lang="en-US" sz="1600" dirty="0"/>
              <a:t> </a:t>
            </a:r>
            <a:r>
              <a:rPr lang="en-US" sz="1600" dirty="0" err="1"/>
              <a:t>hexactis</a:t>
            </a:r>
            <a:r>
              <a:rPr lang="en-US" sz="1600" dirty="0"/>
              <a:t>. WALLA WALLA UNIVERSITY. </a:t>
            </a:r>
            <a:r>
              <a:rPr lang="el-GR" sz="1600" dirty="0"/>
              <a:t>Σύνδεσμος: </a:t>
            </a:r>
            <a:r>
              <a:rPr lang="en-US" sz="1600" dirty="0"/>
              <a:t>http://www.wallawalla.edu/academics/departments/biology/rosario/inverts/Echinodermata/Class%20Asteroidea/Leptasterias_hexactis.html. </a:t>
            </a:r>
            <a:r>
              <a:rPr lang="el-GR" sz="1600" dirty="0"/>
              <a:t>Πηγή: </a:t>
            </a:r>
            <a:r>
              <a:rPr lang="en-US" sz="1600" dirty="0"/>
              <a:t>http://www.wallawalla.edu.</a:t>
            </a:r>
          </a:p>
          <a:p>
            <a:pPr marL="0" indent="0">
              <a:buNone/>
            </a:pPr>
            <a:r>
              <a:rPr lang="el-GR" sz="1600" b="1" dirty="0" smtClean="0"/>
              <a:t>Εικόνα </a:t>
            </a:r>
            <a:r>
              <a:rPr lang="el-GR" sz="1600" b="1" dirty="0"/>
              <a:t>52. </a:t>
            </a:r>
            <a:r>
              <a:rPr lang="en-US" sz="1600" dirty="0" err="1"/>
              <a:t>Leptasterias</a:t>
            </a:r>
            <a:r>
              <a:rPr lang="en-US" sz="1600" dirty="0"/>
              <a:t> </a:t>
            </a:r>
            <a:r>
              <a:rPr lang="en-US" sz="1600" dirty="0" err="1"/>
              <a:t>hexactis</a:t>
            </a:r>
            <a:r>
              <a:rPr lang="en-US" sz="1600" dirty="0"/>
              <a:t>. WALLA WALLA UNIVERSITY. </a:t>
            </a:r>
            <a:r>
              <a:rPr lang="el-GR" sz="1600" dirty="0"/>
              <a:t>Σύνδεσμος: </a:t>
            </a:r>
            <a:r>
              <a:rPr lang="en-US" sz="1600" dirty="0"/>
              <a:t>http://www.wallawalla.edu/academics/departments/biology/rosario/inverts/Echinodermata/Class%20Asteroidea/Leptasterias_hexactis.html. </a:t>
            </a:r>
            <a:r>
              <a:rPr lang="el-GR" sz="1600" dirty="0"/>
              <a:t>Πηγή: </a:t>
            </a:r>
            <a:r>
              <a:rPr lang="en-US" sz="1600" dirty="0"/>
              <a:t>http://www.wallawalla.edu.</a:t>
            </a:r>
          </a:p>
          <a:p>
            <a:pPr marL="0" indent="0">
              <a:buNone/>
            </a:pPr>
            <a:r>
              <a:rPr lang="el-GR" sz="1600" b="1" dirty="0" smtClean="0"/>
              <a:t>Εικόνα </a:t>
            </a:r>
            <a:r>
              <a:rPr lang="el-GR" sz="1600" b="1" dirty="0"/>
              <a:t>53. </a:t>
            </a:r>
            <a:r>
              <a:rPr lang="en-US" sz="1600" dirty="0" err="1"/>
              <a:t>Leptasterias</a:t>
            </a:r>
            <a:r>
              <a:rPr lang="en-US" sz="1600" dirty="0"/>
              <a:t> </a:t>
            </a:r>
            <a:r>
              <a:rPr lang="en-US" sz="1600" dirty="0" err="1"/>
              <a:t>hexactis</a:t>
            </a:r>
            <a:r>
              <a:rPr lang="en-US" sz="1600" dirty="0"/>
              <a:t>.  WALLA WALLA UNIVERSITY. </a:t>
            </a:r>
            <a:r>
              <a:rPr lang="el-GR" sz="1600" dirty="0"/>
              <a:t>Σύνδεσμος: </a:t>
            </a:r>
            <a:r>
              <a:rPr lang="en-US" sz="1600" dirty="0"/>
              <a:t>http://www.wallawalla.edu/academics/departments/biology/rosario/inverts/Echinodermata/Class%20Asteroidea/Leptasterias_hexactis.html. </a:t>
            </a:r>
            <a:r>
              <a:rPr lang="el-GR" sz="1600" dirty="0"/>
              <a:t>Πηγή: </a:t>
            </a:r>
            <a:r>
              <a:rPr lang="en-US" sz="1600" dirty="0"/>
              <a:t>http://www.wallawalla.edu.</a:t>
            </a:r>
          </a:p>
          <a:p>
            <a:pPr marL="0" indent="0">
              <a:buNone/>
            </a:pPr>
            <a:r>
              <a:rPr lang="el-GR" sz="1600" b="1" dirty="0" smtClean="0"/>
              <a:t>Εικόνα </a:t>
            </a:r>
            <a:r>
              <a:rPr lang="el-GR" sz="1600" b="1" dirty="0"/>
              <a:t>54. </a:t>
            </a:r>
            <a:r>
              <a:rPr lang="en-US" sz="1600" dirty="0" err="1"/>
              <a:t>Xyloplax</a:t>
            </a:r>
            <a:r>
              <a:rPr lang="en-US" sz="1600" dirty="0"/>
              <a:t> spp. 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100</a:t>
            </a:fld>
            <a:endParaRPr lang="en-US"/>
          </a:p>
        </p:txBody>
      </p:sp>
    </p:spTree>
    <p:extLst>
      <p:ext uri="{BB962C8B-B14F-4D97-AF65-F5344CB8AC3E}">
        <p14:creationId xmlns:p14="http://schemas.microsoft.com/office/powerpoint/2010/main" val="24258115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2</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705109"/>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smtClean="0"/>
              <a:t>Εικόνα </a:t>
            </a:r>
            <a:r>
              <a:rPr lang="el-GR" sz="1600" b="1" dirty="0"/>
              <a:t>55. </a:t>
            </a:r>
            <a:r>
              <a:rPr lang="en-US" sz="1600" dirty="0"/>
              <a:t>Copyright guamreeflife.com. </a:t>
            </a:r>
            <a:r>
              <a:rPr lang="el-GR" sz="1600" dirty="0"/>
              <a:t>Σύνδεσμος: </a:t>
            </a:r>
            <a:r>
              <a:rPr lang="en-US" sz="1600" dirty="0"/>
              <a:t>http://guamreeflife.com/images/organisms/fullsize/inverts/echinoderms/ophiuroids/ophiocoma_anaglyptica/ophiocoma_anaglyptica_full2.jpg. </a:t>
            </a:r>
            <a:r>
              <a:rPr lang="el-GR" sz="1600" dirty="0"/>
              <a:t>Πηγή: </a:t>
            </a:r>
            <a:r>
              <a:rPr lang="en-US" sz="1600" dirty="0"/>
              <a:t>http://guamreeflife.com.</a:t>
            </a:r>
          </a:p>
          <a:p>
            <a:pPr marL="0" indent="0">
              <a:buNone/>
            </a:pPr>
            <a:r>
              <a:rPr lang="el-GR" sz="1600" b="1" dirty="0" smtClean="0"/>
              <a:t>Εικόνα </a:t>
            </a:r>
            <a:r>
              <a:rPr lang="el-GR" sz="1600" b="1" dirty="0"/>
              <a:t>56. </a:t>
            </a:r>
            <a:r>
              <a:rPr lang="en-US" sz="1600" dirty="0"/>
              <a:t>Copyright © 2015 </a:t>
            </a:r>
            <a:r>
              <a:rPr lang="en-US" sz="1600" dirty="0" err="1"/>
              <a:t>reddit</a:t>
            </a:r>
            <a:r>
              <a:rPr lang="en-US" sz="1600" dirty="0"/>
              <a:t> </a:t>
            </a:r>
            <a:r>
              <a:rPr lang="en-US" sz="1600" dirty="0" err="1"/>
              <a:t>inc.</a:t>
            </a:r>
            <a:r>
              <a:rPr lang="en-US" sz="1600" dirty="0"/>
              <a:t> All rights reserved. </a:t>
            </a:r>
            <a:r>
              <a:rPr lang="el-GR" sz="1600" dirty="0"/>
              <a:t>Σύνδεσμος: </a:t>
            </a:r>
            <a:r>
              <a:rPr lang="en-US" sz="1600" dirty="0"/>
              <a:t>http://2.bp.blogspot.com/-no60Y-vErAk/T5Q7v2mbWVI/AAAAAAAACN0/e3_km8gDKOU/s1600/basket_star2.jpg. </a:t>
            </a:r>
            <a:r>
              <a:rPr lang="el-GR" sz="1600" dirty="0"/>
              <a:t>Πηγή: </a:t>
            </a:r>
            <a:r>
              <a:rPr lang="en-US" sz="1600" dirty="0"/>
              <a:t>http://2.bp.blogspot.com.</a:t>
            </a:r>
          </a:p>
          <a:p>
            <a:pPr marL="0" indent="0">
              <a:buNone/>
            </a:pPr>
            <a:r>
              <a:rPr lang="el-GR" sz="1600" b="1" dirty="0" smtClean="0"/>
              <a:t>Εικόνα </a:t>
            </a:r>
            <a:r>
              <a:rPr lang="el-GR" sz="1600" b="1" dirty="0"/>
              <a:t>57. </a:t>
            </a:r>
            <a:r>
              <a:rPr lang="en-US" sz="1600" dirty="0"/>
              <a:t>Copyright © 2015 </a:t>
            </a:r>
            <a:r>
              <a:rPr lang="en-US" sz="1600" dirty="0" err="1"/>
              <a:t>reddit</a:t>
            </a:r>
            <a:r>
              <a:rPr lang="en-US" sz="1600" dirty="0"/>
              <a:t> </a:t>
            </a:r>
            <a:r>
              <a:rPr lang="en-US" sz="1600" dirty="0" err="1"/>
              <a:t>inc.</a:t>
            </a:r>
            <a:r>
              <a:rPr lang="en-US" sz="1600" dirty="0"/>
              <a:t> All rights reserved. </a:t>
            </a:r>
            <a:r>
              <a:rPr lang="el-GR" sz="1600" dirty="0"/>
              <a:t>Σύνδεσμος: </a:t>
            </a:r>
            <a:r>
              <a:rPr lang="en-US" sz="1600" dirty="0"/>
              <a:t>https://encrypted-tbn2.gstatic.com/images?q=tbn:ANd9GcTLnQg89ti9FVgHzqgBiLycHxzkeVB9QnSFdomk3ACHrIeXjluI. </a:t>
            </a:r>
            <a:r>
              <a:rPr lang="el-GR" sz="1600" dirty="0"/>
              <a:t>Πηγή: : </a:t>
            </a:r>
            <a:r>
              <a:rPr lang="en-US" sz="1600" dirty="0"/>
              <a:t>https://encrypted-tbn2.gstatic.com.</a:t>
            </a:r>
          </a:p>
          <a:p>
            <a:pPr marL="0" indent="0">
              <a:buNone/>
            </a:pPr>
            <a:r>
              <a:rPr lang="el-GR" sz="1600" b="1" dirty="0" smtClean="0"/>
              <a:t>Εικόνα </a:t>
            </a:r>
            <a:r>
              <a:rPr lang="el-GR" sz="1600" b="1" dirty="0"/>
              <a:t>58. </a:t>
            </a:r>
            <a:r>
              <a:rPr lang="en-US" sz="1600" dirty="0"/>
              <a:t>Copyright © 2015 </a:t>
            </a:r>
            <a:r>
              <a:rPr lang="en-US" sz="1600" dirty="0" err="1"/>
              <a:t>reddit</a:t>
            </a:r>
            <a:r>
              <a:rPr lang="en-US" sz="1600" dirty="0"/>
              <a:t> </a:t>
            </a:r>
            <a:r>
              <a:rPr lang="en-US" sz="1600" dirty="0" err="1"/>
              <a:t>inc.</a:t>
            </a:r>
            <a:r>
              <a:rPr lang="en-US" sz="1600" dirty="0"/>
              <a:t> All rights reserved. </a:t>
            </a:r>
            <a:r>
              <a:rPr lang="el-GR" sz="1600" dirty="0"/>
              <a:t>Σύνδεσμος: </a:t>
            </a:r>
            <a:r>
              <a:rPr lang="en-US" sz="1600" dirty="0"/>
              <a:t>https://encrypted-tbn2.gstatic.com/images?q=tbn:ANd9GcQeBx2mJDmkH2aNCMrIEQrRZ5V_mJ3qlLZ5MBmjydUZFErpXgw3cw. </a:t>
            </a:r>
            <a:r>
              <a:rPr lang="el-GR" sz="1600" dirty="0"/>
              <a:t>Πηγή: </a:t>
            </a:r>
            <a:r>
              <a:rPr lang="en-US" sz="1600" dirty="0"/>
              <a:t>https://encrypted-tbn2.gstatic.com.</a:t>
            </a:r>
          </a:p>
          <a:p>
            <a:pPr marL="0" indent="0">
              <a:buNone/>
            </a:pPr>
            <a:r>
              <a:rPr lang="el-GR" sz="1600" b="1" dirty="0" smtClean="0"/>
              <a:t>Εικόνα </a:t>
            </a:r>
            <a:r>
              <a:rPr lang="el-GR" sz="1600" b="1" dirty="0"/>
              <a:t>59. </a:t>
            </a:r>
            <a:r>
              <a:rPr lang="en-US" sz="1600" dirty="0"/>
              <a:t>Copyright © 2015 Prezi Inc. </a:t>
            </a:r>
            <a:r>
              <a:rPr lang="el-GR" sz="1600" dirty="0"/>
              <a:t>Σύνδεσμος: </a:t>
            </a:r>
            <a:r>
              <a:rPr lang="en-US" sz="1600" dirty="0"/>
              <a:t>https://encrypted-tbn0.gstatic.com/images?q=tbn:ANd9GcTLAL0NHwE04-t6XPomBSuYAhI0mwScRy02KaHc-wHNgNIAJ_EQ. </a:t>
            </a:r>
            <a:r>
              <a:rPr lang="el-GR" sz="1600" dirty="0"/>
              <a:t>Πηγή: Σύνδεσμος: </a:t>
            </a:r>
            <a:r>
              <a:rPr lang="en-US" sz="1600" dirty="0"/>
              <a:t>https://encrypted-tbn0.gstatic.com.</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l-GR" sz="1600" dirty="0" smtClean="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101</a:t>
            </a:fld>
            <a:endParaRPr lang="en-US"/>
          </a:p>
        </p:txBody>
      </p:sp>
    </p:spTree>
    <p:extLst>
      <p:ext uri="{BB962C8B-B14F-4D97-AF65-F5344CB8AC3E}">
        <p14:creationId xmlns:p14="http://schemas.microsoft.com/office/powerpoint/2010/main" val="29558687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3</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336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60. </a:t>
            </a:r>
            <a:r>
              <a:rPr lang="en-US" sz="1600" dirty="0"/>
              <a:t>Copyright © 2015 AOL Inc. All Rights </a:t>
            </a:r>
            <a:r>
              <a:rPr lang="en-US" sz="1600" dirty="0" smtClean="0"/>
              <a:t>Reserved. </a:t>
            </a:r>
            <a:r>
              <a:rPr lang="el-GR" sz="1600" dirty="0" smtClean="0"/>
              <a:t>Σύνδεσμος</a:t>
            </a:r>
            <a:r>
              <a:rPr lang="el-GR" sz="1600" dirty="0"/>
              <a:t>: </a:t>
            </a:r>
            <a:r>
              <a:rPr lang="en-US" sz="1600" dirty="0"/>
              <a:t>http://animals.pawnation.com/DM-Resize/photos.demandstudios.com/getty/article/129/196/87571290.jpg?w=600&amp;h=600&amp;keep_ratio=1&amp;webp=1. </a:t>
            </a:r>
            <a:r>
              <a:rPr lang="el-GR" sz="1600" dirty="0"/>
              <a:t>Πηγή: </a:t>
            </a:r>
            <a:r>
              <a:rPr lang="en-US" sz="1600" dirty="0"/>
              <a:t>http://animals.pawnation.com.</a:t>
            </a:r>
          </a:p>
          <a:p>
            <a:pPr marL="0" indent="0">
              <a:buNone/>
            </a:pPr>
            <a:r>
              <a:rPr lang="el-GR" sz="1600" b="1" dirty="0" smtClean="0"/>
              <a:t>Εικόνα </a:t>
            </a:r>
            <a:r>
              <a:rPr lang="el-GR" sz="1600" b="1" dirty="0"/>
              <a:t>61. </a:t>
            </a:r>
            <a:r>
              <a:rPr lang="en-US" sz="1600" dirty="0"/>
              <a:t>This image may be subject to copyright.</a:t>
            </a:r>
          </a:p>
          <a:p>
            <a:pPr marL="0" indent="0">
              <a:buNone/>
            </a:pPr>
            <a:r>
              <a:rPr lang="el-GR" sz="1600" b="1" dirty="0" smtClean="0"/>
              <a:t>Εικόνα </a:t>
            </a:r>
            <a:r>
              <a:rPr lang="el-GR" sz="1600" b="1" dirty="0"/>
              <a:t>62. </a:t>
            </a:r>
            <a:r>
              <a:rPr lang="el-GR" sz="1600" dirty="0" err="1"/>
              <a:t>Οφιουροειδές</a:t>
            </a:r>
            <a:r>
              <a:rPr lang="el-GR" sz="1600" dirty="0"/>
              <a:t> </a:t>
            </a:r>
            <a:r>
              <a:rPr lang="en-US" sz="1600" dirty="0" err="1"/>
              <a:t>Ophiothrix</a:t>
            </a:r>
            <a:r>
              <a:rPr lang="en-US" sz="1600" dirty="0"/>
              <a:t>. 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63. </a:t>
            </a:r>
            <a:r>
              <a:rPr lang="el-GR" sz="1600" dirty="0" err="1"/>
              <a:t>Οφιουροειδές</a:t>
            </a:r>
            <a:r>
              <a:rPr lang="el-GR" sz="1600" dirty="0"/>
              <a:t> χωρίς </a:t>
            </a:r>
            <a:r>
              <a:rPr lang="el-GR" sz="1600" dirty="0" err="1"/>
              <a:t>αντιστοματικό</a:t>
            </a:r>
            <a:r>
              <a:rPr lang="el-GR" sz="1600" dirty="0"/>
              <a:t> δίσκο.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64. </a:t>
            </a:r>
            <a:r>
              <a:rPr lang="el-GR" sz="1600" dirty="0"/>
              <a:t>Εγκάρσια τομή βραχίονα </a:t>
            </a:r>
            <a:r>
              <a:rPr lang="el-GR" sz="1600" dirty="0" err="1"/>
              <a:t>Οφίουρου</a:t>
            </a:r>
            <a:r>
              <a:rPr lang="el-GR" sz="1600" dirty="0"/>
              <a:t>. </a:t>
            </a:r>
            <a:r>
              <a:rPr lang="en-US" sz="1600" dirty="0"/>
              <a:t>Copyright Saunders College Publishing/Harcourt Brace (1987). </a:t>
            </a:r>
            <a:r>
              <a:rPr lang="el-GR" sz="1600" dirty="0"/>
              <a:t>Πηγή: </a:t>
            </a:r>
            <a:r>
              <a:rPr lang="en-US" sz="1600" dirty="0"/>
              <a:t>Robert D. Barnes, Invertebrate Zoology 5th edition. ISBN 0-030-008914-X.</a:t>
            </a:r>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102</a:t>
            </a:fld>
            <a:endParaRPr lang="en-US"/>
          </a:p>
        </p:txBody>
      </p:sp>
    </p:spTree>
    <p:extLst>
      <p:ext uri="{BB962C8B-B14F-4D97-AF65-F5344CB8AC3E}">
        <p14:creationId xmlns:p14="http://schemas.microsoft.com/office/powerpoint/2010/main" val="263998809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4</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336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65.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66.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67. </a:t>
            </a:r>
            <a:r>
              <a:rPr lang="en-US" sz="1600" dirty="0"/>
              <a:t>Mass of feeding brittle stars. Copyright © 2010 Thomas </a:t>
            </a:r>
            <a:r>
              <a:rPr lang="en-US" sz="1600" dirty="0" err="1"/>
              <a:t>Carefoot</a:t>
            </a:r>
            <a:r>
              <a:rPr lang="en-US" sz="1600" dirty="0"/>
              <a:t>. </a:t>
            </a:r>
            <a:r>
              <a:rPr lang="el-GR" sz="1600" dirty="0"/>
              <a:t>Σύνδεσμος: </a:t>
            </a:r>
            <a:r>
              <a:rPr lang="en-US" sz="1600" dirty="0"/>
              <a:t>http://www.asnailsodyssey.com/IMAGES/BASKET/FeedingBrittleStars.gif. </a:t>
            </a:r>
            <a:r>
              <a:rPr lang="el-GR" sz="1600" dirty="0"/>
              <a:t>Πηγή: </a:t>
            </a:r>
            <a:r>
              <a:rPr lang="en-US" sz="1600" dirty="0"/>
              <a:t>http://www.asnailsodyssey.com.</a:t>
            </a:r>
          </a:p>
          <a:p>
            <a:pPr marL="0" indent="0">
              <a:buNone/>
            </a:pPr>
            <a:r>
              <a:rPr lang="el-GR" sz="1600" b="1" dirty="0" smtClean="0"/>
              <a:t>Εικόνα </a:t>
            </a:r>
            <a:r>
              <a:rPr lang="el-GR" sz="1600" b="1" dirty="0"/>
              <a:t>68. </a:t>
            </a:r>
            <a:r>
              <a:rPr lang="en-US" sz="1600" dirty="0"/>
              <a:t>Copyright Discovering Fossils. Produced by Robert </a:t>
            </a:r>
            <a:r>
              <a:rPr lang="en-US" sz="1600" dirty="0" err="1"/>
              <a:t>Randell</a:t>
            </a:r>
            <a:r>
              <a:rPr lang="en-US" sz="1600" dirty="0"/>
              <a:t>, Copyright 2012. </a:t>
            </a:r>
            <a:r>
              <a:rPr lang="el-GR" sz="1600" dirty="0"/>
              <a:t>Σύνδεσμος: </a:t>
            </a:r>
            <a:r>
              <a:rPr lang="en-US" sz="1600" dirty="0"/>
              <a:t>http://www.chalk.discoveringfossils.co.uk/images/brittle%20modern.jpg. </a:t>
            </a:r>
            <a:r>
              <a:rPr lang="el-GR" sz="1600" dirty="0"/>
              <a:t>Πηγή: </a:t>
            </a:r>
            <a:r>
              <a:rPr lang="en-US" sz="1600" dirty="0"/>
              <a:t>http://www.chalk.discoveringfossils.co.uk.</a:t>
            </a:r>
          </a:p>
          <a:p>
            <a:pPr marL="0" indent="0">
              <a:buNone/>
            </a:pPr>
            <a:r>
              <a:rPr lang="el-GR" sz="1600" b="1" dirty="0" smtClean="0"/>
              <a:t>Εικόνα </a:t>
            </a:r>
            <a:r>
              <a:rPr lang="el-GR" sz="1600" b="1" dirty="0"/>
              <a:t>69. </a:t>
            </a:r>
            <a:r>
              <a:rPr lang="en-US" sz="1600" dirty="0"/>
              <a:t>Copyright Mouse Trap Multimedia. </a:t>
            </a:r>
            <a:r>
              <a:rPr lang="el-GR" sz="1600" dirty="0"/>
              <a:t>Σύνδεσμος: </a:t>
            </a:r>
            <a:r>
              <a:rPr lang="en-US" sz="1600" dirty="0"/>
              <a:t>http://www.mousetrapmultimedia.com/virtualcoralreefdive/IMAGES/RECRUITMENT/spawUrchOphiocomaEchinata.jpg. </a:t>
            </a:r>
            <a:r>
              <a:rPr lang="el-GR" sz="1600" dirty="0"/>
              <a:t>Πηγή: </a:t>
            </a:r>
            <a:r>
              <a:rPr lang="en-US" sz="1600" dirty="0"/>
              <a:t>http://www.mousetrapmultimedia.com.</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103</a:t>
            </a:fld>
            <a:endParaRPr lang="en-US"/>
          </a:p>
        </p:txBody>
      </p:sp>
    </p:spTree>
    <p:extLst>
      <p:ext uri="{BB962C8B-B14F-4D97-AF65-F5344CB8AC3E}">
        <p14:creationId xmlns:p14="http://schemas.microsoft.com/office/powerpoint/2010/main" val="3700761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5</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705109"/>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70. </a:t>
            </a:r>
            <a:r>
              <a:rPr lang="el-GR" sz="1600" dirty="0"/>
              <a:t>Σύνδεσμος: </a:t>
            </a:r>
            <a:r>
              <a:rPr lang="en-US" sz="1600" dirty="0"/>
              <a:t>http://3.bp.blogspot.com/_L3sNLmoKUl4/Su-2uu1_ZSI/AAAAAAAADxI/kBWl_qwapsU/s1600/DSCN1585.JPG. </a:t>
            </a:r>
            <a:r>
              <a:rPr lang="el-GR" sz="1600" dirty="0"/>
              <a:t>Πηγή: </a:t>
            </a:r>
            <a:r>
              <a:rPr lang="en-US" sz="1600" dirty="0"/>
              <a:t>http://3.bp.blogspot.com.</a:t>
            </a:r>
          </a:p>
          <a:p>
            <a:pPr marL="0" indent="0">
              <a:buNone/>
            </a:pPr>
            <a:r>
              <a:rPr lang="el-GR" sz="1600" b="1" dirty="0" smtClean="0"/>
              <a:t>Εικόνα </a:t>
            </a:r>
            <a:r>
              <a:rPr lang="el-GR" sz="1600" b="1" dirty="0"/>
              <a:t>71. </a:t>
            </a:r>
            <a:r>
              <a:rPr lang="el-GR" sz="1600" dirty="0"/>
              <a:t>Σύνδεσμος: </a:t>
            </a:r>
            <a:r>
              <a:rPr lang="en-US" sz="1600" dirty="0"/>
              <a:t>http://3.bp.blogspot.com/_L3sNLmoKUl4/Su-y4bOkEYI/AAAAAAAADxA/D2vvzBERm8o/s320/100_0809.JPG. </a:t>
            </a:r>
            <a:r>
              <a:rPr lang="el-GR" sz="1600" dirty="0"/>
              <a:t>Πηγή: Σύνδεσμος: </a:t>
            </a:r>
            <a:r>
              <a:rPr lang="en-US" sz="1600" dirty="0"/>
              <a:t>http://3.bp.blogspot.com.</a:t>
            </a:r>
          </a:p>
          <a:p>
            <a:pPr marL="0" indent="0">
              <a:buNone/>
            </a:pPr>
            <a:r>
              <a:rPr lang="el-GR" sz="1600" b="1" dirty="0" smtClean="0"/>
              <a:t>Εικόνα </a:t>
            </a:r>
            <a:r>
              <a:rPr lang="el-GR" sz="1600" b="1" dirty="0"/>
              <a:t>72. </a:t>
            </a:r>
            <a:r>
              <a:rPr lang="el-GR" sz="1600" dirty="0"/>
              <a:t>Σύνδεσμος: </a:t>
            </a:r>
            <a:r>
              <a:rPr lang="en-US" sz="1600" dirty="0"/>
              <a:t>http://2.bp.blogspot.com/_L3sNLmoKUl4/Su8U2WKbOQI/AAAAAAAADwg/p80dLxSUF4s/s1600/DSCN1582.JPG. </a:t>
            </a:r>
            <a:r>
              <a:rPr lang="el-GR" sz="1600" dirty="0"/>
              <a:t>Πηγή: </a:t>
            </a:r>
            <a:r>
              <a:rPr lang="en-US" sz="1600" dirty="0"/>
              <a:t>http://2.bp.blogspot.com.</a:t>
            </a:r>
          </a:p>
          <a:p>
            <a:pPr marL="0" indent="0">
              <a:buNone/>
            </a:pPr>
            <a:r>
              <a:rPr lang="el-GR" sz="1600" b="1" dirty="0" smtClean="0"/>
              <a:t>Εικόνα </a:t>
            </a:r>
            <a:r>
              <a:rPr lang="el-GR" sz="1600" b="1" dirty="0"/>
              <a:t>73. </a:t>
            </a:r>
            <a:r>
              <a:rPr lang="el-GR" sz="1600" dirty="0"/>
              <a:t>Σύνδεσμος: </a:t>
            </a:r>
            <a:r>
              <a:rPr lang="en-US" sz="1600" dirty="0"/>
              <a:t>http://1.bp.blogspot.com/_L3sNLmoKUl4/Su8U2P4LqKI/AAAAAAAADwY/TEOsCHDZ7-g/s1600/DSCN1583.JPG. </a:t>
            </a:r>
            <a:r>
              <a:rPr lang="el-GR" sz="1600" dirty="0"/>
              <a:t>Πηγή: </a:t>
            </a:r>
            <a:r>
              <a:rPr lang="en-US" sz="1600" dirty="0"/>
              <a:t>http://1.bp.blogspot.com.</a:t>
            </a:r>
          </a:p>
          <a:p>
            <a:pPr marL="0" indent="0">
              <a:buNone/>
            </a:pPr>
            <a:r>
              <a:rPr lang="el-GR" sz="1600" b="1" dirty="0" smtClean="0"/>
              <a:t>Εικόνα </a:t>
            </a:r>
            <a:r>
              <a:rPr lang="el-GR" sz="1600" b="1" dirty="0"/>
              <a:t>74. </a:t>
            </a:r>
            <a:r>
              <a:rPr lang="en-US" sz="1600" dirty="0"/>
              <a:t>Copyright Rafael Martin-</a:t>
            </a:r>
            <a:r>
              <a:rPr lang="en-US" sz="1600" dirty="0" err="1"/>
              <a:t>Ledo</a:t>
            </a:r>
            <a:r>
              <a:rPr lang="en-US" sz="1600" dirty="0"/>
              <a:t>. </a:t>
            </a:r>
          </a:p>
          <a:p>
            <a:pPr marL="0" indent="0">
              <a:buNone/>
            </a:pPr>
            <a:r>
              <a:rPr lang="el-GR" sz="1600" b="1" dirty="0" smtClean="0"/>
              <a:t>Εικόνα </a:t>
            </a:r>
            <a:r>
              <a:rPr lang="el-GR" sz="1600" b="1" dirty="0"/>
              <a:t>75. </a:t>
            </a:r>
            <a:r>
              <a:rPr lang="en-US" sz="1600" dirty="0"/>
              <a:t>Copyright © 2013 University of the Western Cape. </a:t>
            </a:r>
            <a:r>
              <a:rPr lang="el-GR" sz="1600" dirty="0"/>
              <a:t>Σύνδεσμος: </a:t>
            </a:r>
            <a:r>
              <a:rPr lang="en-US" sz="1600" dirty="0"/>
              <a:t>http://planet.uwc.ac.za/nisl/biodiversity/loe/page_30.htm. </a:t>
            </a:r>
            <a:r>
              <a:rPr lang="el-GR" sz="1600" dirty="0"/>
              <a:t>Πηγή: </a:t>
            </a:r>
            <a:r>
              <a:rPr lang="en-US" sz="1600" dirty="0"/>
              <a:t>http://planet.uwc.ac.za.</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104</a:t>
            </a:fld>
            <a:endParaRPr lang="en-US"/>
          </a:p>
        </p:txBody>
      </p:sp>
    </p:spTree>
    <p:extLst>
      <p:ext uri="{BB962C8B-B14F-4D97-AF65-F5344CB8AC3E}">
        <p14:creationId xmlns:p14="http://schemas.microsoft.com/office/powerpoint/2010/main" val="31568091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6</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9082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76. </a:t>
            </a:r>
            <a:r>
              <a:rPr lang="en-US" sz="1600" dirty="0"/>
              <a:t>This image may be subject to copyright. </a:t>
            </a:r>
            <a:r>
              <a:rPr lang="el-GR" sz="1600" dirty="0"/>
              <a:t>Σύνδεσμος: </a:t>
            </a:r>
            <a:r>
              <a:rPr lang="en-US" sz="1600" dirty="0"/>
              <a:t>http://4.bp.blogspot.com/_L3sNLmoKUl4/Su8WD9RTInI/AAAAAAAADww/YbGPxwmRQ2k/s1600/ophMad.jpg. </a:t>
            </a:r>
            <a:r>
              <a:rPr lang="el-GR" sz="1600" dirty="0"/>
              <a:t>Πηγή: </a:t>
            </a:r>
            <a:r>
              <a:rPr lang="en-US" sz="1600" dirty="0"/>
              <a:t>http://4.bp.blogspot.com</a:t>
            </a:r>
          </a:p>
          <a:p>
            <a:pPr marL="0" indent="0">
              <a:buNone/>
            </a:pPr>
            <a:r>
              <a:rPr lang="el-GR" sz="1600" b="1" dirty="0" smtClean="0"/>
              <a:t>Εικόνα </a:t>
            </a:r>
            <a:r>
              <a:rPr lang="el-GR" sz="1600" b="1" dirty="0"/>
              <a:t>77. </a:t>
            </a:r>
            <a:r>
              <a:rPr lang="en-US" sz="1600" dirty="0"/>
              <a:t>This image may be subject to copyright. </a:t>
            </a:r>
            <a:r>
              <a:rPr lang="el-GR" sz="1600" dirty="0"/>
              <a:t>Σύνδεσμος: </a:t>
            </a:r>
            <a:r>
              <a:rPr lang="en-US" sz="1600" dirty="0"/>
              <a:t>http://2.bp.blogspot.com/_L3sNLmoKUl4/Su-hhnjKM7I/AAAAAAAADw4/qiRPS13waow/s1600/pisaster-mad.jpg. </a:t>
            </a:r>
            <a:r>
              <a:rPr lang="el-GR" sz="1600" dirty="0"/>
              <a:t>Πηγή: </a:t>
            </a:r>
            <a:r>
              <a:rPr lang="en-US" sz="1600" dirty="0"/>
              <a:t>http://2.bp.blogspot.com.</a:t>
            </a:r>
          </a:p>
          <a:p>
            <a:pPr marL="0" indent="0">
              <a:buNone/>
            </a:pPr>
            <a:r>
              <a:rPr lang="el-GR" sz="1600" b="1" dirty="0" smtClean="0"/>
              <a:t>Εικόνα </a:t>
            </a:r>
            <a:r>
              <a:rPr lang="el-GR" sz="1600" b="1" dirty="0"/>
              <a:t>78. </a:t>
            </a:r>
            <a:r>
              <a:rPr lang="en-US" sz="1600" dirty="0"/>
              <a:t>Echinodermata. Copyright  </a:t>
            </a:r>
            <a:r>
              <a:rPr lang="en-US" sz="1600" dirty="0" err="1"/>
              <a:t>Livingstore</a:t>
            </a:r>
            <a:r>
              <a:rPr lang="en-US" sz="1600" dirty="0"/>
              <a:t> BIODIDAC. </a:t>
            </a:r>
            <a:r>
              <a:rPr lang="el-GR" sz="1600" dirty="0"/>
              <a:t>Σύνδεσμος: </a:t>
            </a:r>
            <a:r>
              <a:rPr lang="en-US" sz="1600" dirty="0"/>
              <a:t>http://www.marlin.ac.uk/images/taxonomy_descriptions/Echinodermata.jpg. </a:t>
            </a:r>
            <a:r>
              <a:rPr lang="el-GR" sz="1600" dirty="0"/>
              <a:t>Πηγή: </a:t>
            </a:r>
            <a:r>
              <a:rPr lang="en-US" sz="1600" dirty="0"/>
              <a:t>http://www.marlin.ac.uk.</a:t>
            </a:r>
          </a:p>
          <a:p>
            <a:pPr marL="0" indent="0">
              <a:buNone/>
            </a:pPr>
            <a:r>
              <a:rPr lang="el-GR" sz="1600" b="1" dirty="0" smtClean="0"/>
              <a:t>Εικόνα </a:t>
            </a:r>
            <a:r>
              <a:rPr lang="el-GR" sz="1600" b="1" dirty="0"/>
              <a:t>79. </a:t>
            </a:r>
            <a:r>
              <a:rPr lang="en-US" sz="1600" dirty="0"/>
              <a:t>Heart </a:t>
            </a:r>
            <a:r>
              <a:rPr lang="en-US" sz="1600" dirty="0" err="1"/>
              <a:t>urcin</a:t>
            </a:r>
            <a:r>
              <a:rPr lang="en-US" sz="1600" dirty="0"/>
              <a:t> (Moira </a:t>
            </a:r>
            <a:r>
              <a:rPr lang="en-US" sz="1600" dirty="0" err="1"/>
              <a:t>atropos</a:t>
            </a:r>
            <a:r>
              <a:rPr lang="en-US" sz="1600" dirty="0"/>
              <a:t>). Copyright © 2008 - 2011  Smithsonian Marine Station at Fort Pierce. </a:t>
            </a:r>
            <a:r>
              <a:rPr lang="el-GR" sz="1600" dirty="0"/>
              <a:t>Σύνδεσμος: </a:t>
            </a:r>
            <a:r>
              <a:rPr lang="en-US" sz="1600" dirty="0" smtClean="0"/>
              <a:t>http</a:t>
            </a:r>
            <a:r>
              <a:rPr lang="en-US" sz="1600" dirty="0"/>
              <a:t>://www.sms.si.edu/IRLFieldGuide/UrchinDollars.htm. </a:t>
            </a:r>
            <a:r>
              <a:rPr lang="el-GR" sz="1600" dirty="0"/>
              <a:t>Πηγή: </a:t>
            </a:r>
            <a:r>
              <a:rPr lang="en-US" sz="1600" dirty="0"/>
              <a:t>http://www.sms.si.edu.</a:t>
            </a:r>
          </a:p>
          <a:p>
            <a:pPr marL="0" indent="0">
              <a:buNone/>
            </a:pPr>
            <a:r>
              <a:rPr lang="el-GR" sz="1600" b="1" dirty="0" smtClean="0"/>
              <a:t>Εικόνα </a:t>
            </a:r>
            <a:r>
              <a:rPr lang="el-GR" sz="1600" b="1" dirty="0"/>
              <a:t>80. </a:t>
            </a:r>
            <a:r>
              <a:rPr lang="en-US" sz="1600" dirty="0" err="1"/>
              <a:t>Arbacia</a:t>
            </a:r>
            <a:r>
              <a:rPr lang="en-US" sz="1600" dirty="0"/>
              <a:t> </a:t>
            </a:r>
            <a:r>
              <a:rPr lang="en-US" sz="1600" dirty="0" err="1"/>
              <a:t>lixula</a:t>
            </a:r>
            <a:r>
              <a:rPr lang="en-US" sz="1600" dirty="0"/>
              <a:t>. © 2002-2015 redOrbit.com. All rights reserved. </a:t>
            </a:r>
            <a:r>
              <a:rPr lang="el-GR" sz="1600" dirty="0"/>
              <a:t>Σύνδεσμος: </a:t>
            </a:r>
            <a:r>
              <a:rPr lang="en-US" sz="1600" dirty="0"/>
              <a:t>http://www.redorbit.com/education/reference_library/animal_kingdom/echinoderms/1112517279/black-sea-urchin-arbacia-lixula/. </a:t>
            </a:r>
            <a:r>
              <a:rPr lang="el-GR" sz="1600" dirty="0"/>
              <a:t>Πηγή: </a:t>
            </a:r>
            <a:r>
              <a:rPr lang="en-US" sz="1600" dirty="0"/>
              <a:t>http://www.redorbit.com.</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105</a:t>
            </a:fld>
            <a:endParaRPr lang="en-US"/>
          </a:p>
        </p:txBody>
      </p:sp>
    </p:spTree>
    <p:extLst>
      <p:ext uri="{BB962C8B-B14F-4D97-AF65-F5344CB8AC3E}">
        <p14:creationId xmlns:p14="http://schemas.microsoft.com/office/powerpoint/2010/main" val="9348664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7</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9082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81. </a:t>
            </a:r>
            <a:r>
              <a:rPr lang="en-US" sz="1600" dirty="0"/>
              <a:t>Copyright © Anne </a:t>
            </a:r>
            <a:r>
              <a:rPr lang="en-US" sz="1600" dirty="0" err="1"/>
              <a:t>Frijsinger</a:t>
            </a:r>
            <a:r>
              <a:rPr lang="en-US" sz="1600" dirty="0"/>
              <a:t> &amp; Mat </a:t>
            </a:r>
            <a:r>
              <a:rPr lang="en-US" sz="1600" dirty="0" err="1"/>
              <a:t>Vestjens</a:t>
            </a:r>
            <a:r>
              <a:rPr lang="en-US" sz="1600" dirty="0"/>
              <a:t>, 2004. </a:t>
            </a:r>
            <a:r>
              <a:rPr lang="el-GR" sz="1600" dirty="0"/>
              <a:t>Σύνδεσμος: </a:t>
            </a:r>
            <a:r>
              <a:rPr lang="en-US" sz="1600" dirty="0"/>
              <a:t>http://www.natuurlijkmooi.net/images/sphgraa.jpg. </a:t>
            </a:r>
            <a:r>
              <a:rPr lang="el-GR" sz="1600" dirty="0"/>
              <a:t>Πηγή: </a:t>
            </a:r>
            <a:r>
              <a:rPr lang="en-US" sz="1600" dirty="0"/>
              <a:t>http://www.natuurlijkmooi.net.</a:t>
            </a:r>
          </a:p>
          <a:p>
            <a:pPr marL="0" indent="0">
              <a:buNone/>
            </a:pPr>
            <a:r>
              <a:rPr lang="el-GR" sz="1600" b="1" dirty="0" smtClean="0"/>
              <a:t>Εικόνα </a:t>
            </a:r>
            <a:r>
              <a:rPr lang="el-GR" sz="1600" b="1" dirty="0"/>
              <a:t>82. </a:t>
            </a:r>
            <a:r>
              <a:rPr lang="en-US" sz="1600" dirty="0"/>
              <a:t>The Scuba Lady’s blog. </a:t>
            </a:r>
            <a:r>
              <a:rPr lang="el-GR" sz="1600" dirty="0"/>
              <a:t>Σύνδεσμος: </a:t>
            </a:r>
            <a:r>
              <a:rPr lang="en-US" sz="1600" dirty="0"/>
              <a:t>https://thescubalady.wordpress.com/files/2009/09/sand-dollar-live4.jpg. </a:t>
            </a:r>
            <a:r>
              <a:rPr lang="el-GR" sz="1600" dirty="0"/>
              <a:t>Πηγή: </a:t>
            </a:r>
            <a:r>
              <a:rPr lang="en-US" sz="1600" dirty="0"/>
              <a:t>https://thescubalady.wordpress.com.</a:t>
            </a:r>
          </a:p>
          <a:p>
            <a:pPr marL="0" indent="0">
              <a:buNone/>
            </a:pPr>
            <a:r>
              <a:rPr lang="el-GR" sz="1600" b="1" dirty="0" smtClean="0"/>
              <a:t>Εικόνα </a:t>
            </a:r>
            <a:r>
              <a:rPr lang="el-GR" sz="1600" b="1" dirty="0"/>
              <a:t>83.  </a:t>
            </a:r>
            <a:r>
              <a:rPr lang="el-GR" sz="1600" dirty="0"/>
              <a:t>Σύνδεσμος: </a:t>
            </a:r>
            <a:r>
              <a:rPr lang="en-US" sz="1600" dirty="0"/>
              <a:t>https://encrypted-tbn0.gstatic.com/images?q=tbn:ANd9GcS88Q_UN4jIoyKiydOE6fqRQWwEfxw_ukHTJ3PeC_ipw2fBWXF8. </a:t>
            </a:r>
            <a:r>
              <a:rPr lang="el-GR" sz="1600" dirty="0"/>
              <a:t>Πηγή: : </a:t>
            </a:r>
            <a:r>
              <a:rPr lang="en-US" sz="1600" dirty="0"/>
              <a:t>https://encrypted-tbn0.gstatic.com</a:t>
            </a:r>
          </a:p>
          <a:p>
            <a:pPr marL="0" indent="0">
              <a:buNone/>
            </a:pPr>
            <a:r>
              <a:rPr lang="el-GR" sz="1600" b="1" dirty="0" smtClean="0"/>
              <a:t>Εικόνα </a:t>
            </a:r>
            <a:r>
              <a:rPr lang="el-GR" sz="1600" b="1" dirty="0"/>
              <a:t>84. </a:t>
            </a:r>
            <a:r>
              <a:rPr lang="en-US" sz="1600" dirty="0" err="1"/>
              <a:t>Cidaris</a:t>
            </a:r>
            <a:r>
              <a:rPr lang="en-US" sz="1600" dirty="0"/>
              <a:t> </a:t>
            </a:r>
            <a:r>
              <a:rPr lang="en-US" sz="1600" dirty="0" err="1"/>
              <a:t>cidaris</a:t>
            </a:r>
            <a:r>
              <a:rPr lang="en-US" sz="1600" dirty="0"/>
              <a:t>. </a:t>
            </a:r>
            <a:r>
              <a:rPr lang="el-GR" sz="1600" dirty="0"/>
              <a:t>Σύνδεσμος: </a:t>
            </a:r>
            <a:r>
              <a:rPr lang="en-US" sz="1600" dirty="0"/>
              <a:t>http://3.bp.blogspot.com/--xw_223yqCw/Uu5G5CalIEI/AAAAAAAApO0/nkad1Bcxp0k/s1600/%CE%91%CF%87%CE%B9%CE%BD%CF%8C%CF%82+%CE%9C%CE%BF%CE%BB%CF%8D%CE%B2%CE%B9+-+Cidaris+cidaris,+%CE%9A%CE%BF%CE%BA%CE%BA%CE%AC%CF%81%CE%B9+27-04-2013,+5+m.jpg. </a:t>
            </a:r>
            <a:r>
              <a:rPr lang="el-GR" sz="1600" dirty="0"/>
              <a:t>Πηγή: </a:t>
            </a:r>
            <a:r>
              <a:rPr lang="en-US" sz="1600" dirty="0"/>
              <a:t>http://3.bp.blogspot.com.</a:t>
            </a:r>
          </a:p>
          <a:p>
            <a:pPr marL="0" indent="0">
              <a:buNone/>
            </a:pPr>
            <a:r>
              <a:rPr lang="el-GR" sz="1600" b="1" dirty="0" smtClean="0"/>
              <a:t>Εικόνα </a:t>
            </a:r>
            <a:r>
              <a:rPr lang="el-GR" sz="1600" b="1" dirty="0"/>
              <a:t>85. </a:t>
            </a:r>
            <a:r>
              <a:rPr lang="en-US" sz="1600" dirty="0"/>
              <a:t>Project </a:t>
            </a:r>
            <a:r>
              <a:rPr lang="en-US" sz="1600" dirty="0" err="1"/>
              <a:t>Oceanica</a:t>
            </a:r>
            <a:r>
              <a:rPr lang="en-US" sz="1600" dirty="0"/>
              <a:t>. College of Charleston. </a:t>
            </a:r>
            <a:r>
              <a:rPr lang="el-GR" sz="1600" dirty="0"/>
              <a:t>Σύνδεσμος: </a:t>
            </a:r>
            <a:r>
              <a:rPr lang="en-US" sz="1600" dirty="0"/>
              <a:t>http://oceanica.cofc.edu/trch-echinos/web_Urchins/wb_urchin01b.jpg. </a:t>
            </a:r>
            <a:r>
              <a:rPr lang="el-GR" sz="1600" dirty="0"/>
              <a:t>Πηγή: </a:t>
            </a:r>
            <a:r>
              <a:rPr lang="en-US" sz="1600" dirty="0"/>
              <a:t>http://oceanica.cofc.edu. </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106</a:t>
            </a:fld>
            <a:endParaRPr lang="en-US"/>
          </a:p>
        </p:txBody>
      </p:sp>
    </p:spTree>
    <p:extLst>
      <p:ext uri="{BB962C8B-B14F-4D97-AF65-F5344CB8AC3E}">
        <p14:creationId xmlns:p14="http://schemas.microsoft.com/office/powerpoint/2010/main" val="257093629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8</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62247"/>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86. </a:t>
            </a:r>
            <a:r>
              <a:rPr lang="en-US" sz="1600" dirty="0"/>
              <a:t>Project </a:t>
            </a:r>
            <a:r>
              <a:rPr lang="en-US" sz="1600" dirty="0" err="1"/>
              <a:t>Oceanica</a:t>
            </a:r>
            <a:r>
              <a:rPr lang="en-US" sz="1600" dirty="0"/>
              <a:t>. College of Charleston. </a:t>
            </a:r>
            <a:r>
              <a:rPr lang="el-GR" sz="1600" dirty="0"/>
              <a:t>Σύνδεσμος: </a:t>
            </a:r>
            <a:r>
              <a:rPr lang="en-US" sz="1600" dirty="0"/>
              <a:t>http://oceanica.cofc.edu/trch-echinos/web_Urchins/wb_urchin01.jpg. </a:t>
            </a:r>
            <a:r>
              <a:rPr lang="el-GR" sz="1600" dirty="0"/>
              <a:t>Πηγή: </a:t>
            </a:r>
            <a:r>
              <a:rPr lang="en-US" sz="1600" dirty="0"/>
              <a:t>http://oceanica.cofc.edu. </a:t>
            </a:r>
          </a:p>
          <a:p>
            <a:pPr marL="0" indent="0">
              <a:buNone/>
            </a:pPr>
            <a:r>
              <a:rPr lang="el-GR" sz="1600" b="1" dirty="0" smtClean="0"/>
              <a:t>Εικόνα </a:t>
            </a:r>
            <a:r>
              <a:rPr lang="el-GR" sz="1600" b="1" dirty="0"/>
              <a:t>87. </a:t>
            </a:r>
            <a:r>
              <a:rPr lang="en-US" sz="1600" dirty="0"/>
              <a:t>Il </a:t>
            </a:r>
            <a:r>
              <a:rPr lang="en-US" sz="1600" dirty="0" err="1"/>
              <a:t>Liceo</a:t>
            </a:r>
            <a:r>
              <a:rPr lang="en-US" sz="1600" dirty="0"/>
              <a:t> </a:t>
            </a:r>
            <a:r>
              <a:rPr lang="en-US" sz="1600" dirty="0" err="1"/>
              <a:t>Foscarini</a:t>
            </a:r>
            <a:r>
              <a:rPr lang="en-US" sz="1600" dirty="0"/>
              <a:t> di </a:t>
            </a:r>
            <a:r>
              <a:rPr lang="en-US" sz="1600" dirty="0" err="1"/>
              <a:t>Venezia</a:t>
            </a:r>
            <a:r>
              <a:rPr lang="en-US" sz="1600" dirty="0"/>
              <a:t>. </a:t>
            </a:r>
            <a:r>
              <a:rPr lang="el-GR" sz="1600" dirty="0"/>
              <a:t>Σύνδεσμος: </a:t>
            </a:r>
            <a:r>
              <a:rPr lang="en-US" sz="1600" dirty="0"/>
              <a:t>http://www.liceofoscarini.it/didattic/conchiglie/nonmolluschi/echinidi/immagini/EchinocardiumCordatum1.jpg. </a:t>
            </a:r>
            <a:r>
              <a:rPr lang="el-GR" sz="1600" dirty="0"/>
              <a:t>Πηγή:</a:t>
            </a:r>
            <a:r>
              <a:rPr lang="en-US" sz="1600" dirty="0"/>
              <a:t>http://www.liceofoscarini.it</a:t>
            </a:r>
          </a:p>
          <a:p>
            <a:pPr marL="0" indent="0">
              <a:buNone/>
            </a:pPr>
            <a:r>
              <a:rPr lang="el-GR" sz="1600" b="1" dirty="0" smtClean="0"/>
              <a:t>Εικόνα </a:t>
            </a:r>
            <a:r>
              <a:rPr lang="el-GR" sz="1600" b="1" dirty="0"/>
              <a:t>88. </a:t>
            </a:r>
            <a:r>
              <a:rPr lang="en-US" sz="1600" dirty="0"/>
              <a:t>Copyright to </a:t>
            </a:r>
            <a:r>
              <a:rPr lang="en-US" sz="1600" dirty="0" err="1"/>
              <a:t>Rokus</a:t>
            </a:r>
            <a:r>
              <a:rPr lang="en-US" sz="1600" dirty="0"/>
              <a:t> </a:t>
            </a:r>
            <a:r>
              <a:rPr lang="en-US" sz="1600" dirty="0" err="1"/>
              <a:t>Groeneveld</a:t>
            </a:r>
            <a:r>
              <a:rPr lang="en-US" sz="1600" dirty="0"/>
              <a:t>. </a:t>
            </a:r>
            <a:r>
              <a:rPr lang="el-GR" sz="1600" dirty="0"/>
              <a:t>Σύνδεσμος: </a:t>
            </a:r>
            <a:r>
              <a:rPr lang="en-US" sz="1600" dirty="0" smtClean="0"/>
              <a:t>http</a:t>
            </a:r>
            <a:r>
              <a:rPr lang="en-US" sz="1600" dirty="0"/>
              <a:t>://www.diverosa.com/Nederland/Burghsluis/BUR-100721%20dode%20Zeeklit,%20Echinocardium%20cordatum.jpg. </a:t>
            </a:r>
            <a:r>
              <a:rPr lang="el-GR" sz="1600" dirty="0"/>
              <a:t>Πηγή:</a:t>
            </a:r>
            <a:r>
              <a:rPr lang="en-US" sz="1600" dirty="0"/>
              <a:t>http://www.diverosa.com.</a:t>
            </a:r>
          </a:p>
          <a:p>
            <a:pPr marL="0" indent="0">
              <a:buNone/>
            </a:pPr>
            <a:r>
              <a:rPr lang="el-GR" sz="1600" b="1" dirty="0" smtClean="0"/>
              <a:t>Εικόνα </a:t>
            </a:r>
            <a:r>
              <a:rPr lang="el-GR" sz="1600" b="1" dirty="0"/>
              <a:t>89. </a:t>
            </a:r>
            <a:r>
              <a:rPr lang="el-GR" sz="1600" dirty="0"/>
              <a:t>Ακανόνιστο </a:t>
            </a:r>
            <a:r>
              <a:rPr lang="el-GR" sz="1600" dirty="0" err="1"/>
              <a:t>εχινοειδές</a:t>
            </a:r>
            <a:r>
              <a:rPr lang="el-GR" sz="1600" dirty="0"/>
              <a:t> </a:t>
            </a:r>
            <a:r>
              <a:rPr lang="en-US" sz="1600" dirty="0" err="1"/>
              <a:t>Meoma</a:t>
            </a:r>
            <a:r>
              <a:rPr lang="en-US" sz="1600" dirty="0"/>
              <a:t>. 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90. </a:t>
            </a:r>
            <a:r>
              <a:rPr lang="el-GR" sz="1600" dirty="0"/>
              <a:t>Ακανόνιστοι πεπλατυσμένοι αχινοί.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l-GR" sz="1600" dirty="0" smtClean="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107</a:t>
            </a:fld>
            <a:endParaRPr lang="en-US"/>
          </a:p>
        </p:txBody>
      </p:sp>
    </p:spTree>
    <p:extLst>
      <p:ext uri="{BB962C8B-B14F-4D97-AF65-F5344CB8AC3E}">
        <p14:creationId xmlns:p14="http://schemas.microsoft.com/office/powerpoint/2010/main" val="170836605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9</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84379" y="1528217"/>
            <a:ext cx="8929687" cy="4629696"/>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91. </a:t>
            </a:r>
            <a:r>
              <a:rPr lang="el-GR" sz="1600" dirty="0"/>
              <a:t>Σύνδεσμος: </a:t>
            </a:r>
            <a:r>
              <a:rPr lang="en-US" sz="1600" dirty="0" smtClean="0"/>
              <a:t>https</a:t>
            </a:r>
            <a:r>
              <a:rPr lang="en-US" sz="1600" dirty="0"/>
              <a:t>://41.media.tumblr.com/61ba792888b54d238dace8c29b2ce1be/tumblr_n1w5zi8Q4Y1sicokvo1_500.jpg. </a:t>
            </a:r>
            <a:r>
              <a:rPr lang="el-GR" sz="1600" dirty="0"/>
              <a:t>Πηγή:</a:t>
            </a:r>
            <a:r>
              <a:rPr lang="en-US" sz="1600" dirty="0"/>
              <a:t>https://41.media.tumblr.com. </a:t>
            </a:r>
          </a:p>
          <a:p>
            <a:pPr marL="0" indent="0">
              <a:buNone/>
            </a:pPr>
            <a:r>
              <a:rPr lang="el-GR" sz="1600" b="1" dirty="0"/>
              <a:t>Εικόνα 92. </a:t>
            </a:r>
            <a:r>
              <a:rPr lang="en-US" sz="1600" dirty="0"/>
              <a:t>Copyright Dreamstime.com. </a:t>
            </a:r>
            <a:r>
              <a:rPr lang="el-GR" sz="1600" dirty="0"/>
              <a:t>Σύνδεσμος: </a:t>
            </a:r>
            <a:r>
              <a:rPr lang="en-US" sz="1600" dirty="0"/>
              <a:t>http://thumbs.dreamstime.com/z/sea-urchin-shell-purple-paracentrotus-lividus-35708448.jpg. </a:t>
            </a:r>
            <a:r>
              <a:rPr lang="el-GR" sz="1600" dirty="0"/>
              <a:t>Πηγή: </a:t>
            </a:r>
            <a:r>
              <a:rPr lang="en-US" sz="1600" dirty="0"/>
              <a:t>http://thumbs.dreamstime.com</a:t>
            </a:r>
            <a:r>
              <a:rPr lang="en-US" sz="1600" dirty="0" smtClean="0"/>
              <a:t>.</a:t>
            </a:r>
            <a:endParaRPr lang="en-US" sz="1600" dirty="0"/>
          </a:p>
          <a:p>
            <a:pPr marL="0" indent="0">
              <a:buNone/>
            </a:pPr>
            <a:r>
              <a:rPr lang="el-GR" sz="1600" b="1" dirty="0"/>
              <a:t>Εικόνα 93. </a:t>
            </a:r>
            <a:r>
              <a:rPr lang="el-GR" sz="1600" dirty="0"/>
              <a:t>Εσωτερική οργάνωση αχινού.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r>
              <a:rPr lang="en-US" sz="1600" dirty="0" smtClean="0"/>
              <a:t>.</a:t>
            </a:r>
            <a:endParaRPr lang="en-US" sz="1600" dirty="0"/>
          </a:p>
          <a:p>
            <a:pPr marL="0" indent="0">
              <a:buNone/>
            </a:pPr>
            <a:r>
              <a:rPr lang="el-GR" sz="1600" b="1" dirty="0"/>
              <a:t>Εικόνα 94. </a:t>
            </a:r>
            <a:r>
              <a:rPr lang="en-US" sz="1600" dirty="0"/>
              <a:t>Mageebio11spring2012. </a:t>
            </a:r>
            <a:r>
              <a:rPr lang="el-GR" sz="1600" dirty="0"/>
              <a:t>Σύνδεσμος: </a:t>
            </a:r>
            <a:r>
              <a:rPr lang="en-US" sz="1600" dirty="0"/>
              <a:t>https://mageebio11spring2012.files.wordpress.com/2012/04/sea-urchin-mouth.jpg. </a:t>
            </a:r>
            <a:r>
              <a:rPr lang="el-GR" sz="1600" dirty="0"/>
              <a:t>Πηγή: </a:t>
            </a:r>
            <a:r>
              <a:rPr lang="en-US" sz="1600" dirty="0"/>
              <a:t>https://mageebio11spring2012.files.wordpress.com</a:t>
            </a:r>
            <a:r>
              <a:rPr lang="en-US" sz="1600" dirty="0" smtClean="0"/>
              <a:t>.</a:t>
            </a:r>
            <a:endParaRPr lang="en-US" sz="1600" dirty="0"/>
          </a:p>
          <a:p>
            <a:pPr marL="0" indent="0">
              <a:buNone/>
            </a:pPr>
            <a:r>
              <a:rPr lang="el-GR" sz="1600" b="1" dirty="0"/>
              <a:t>Εικόνα 95. </a:t>
            </a:r>
            <a:r>
              <a:rPr lang="en-US" sz="1600" dirty="0"/>
              <a:t>Sea urchin tube feet and gills in microscope. This image may be subject to copyright</a:t>
            </a:r>
            <a:r>
              <a:rPr lang="en-US" sz="1600" dirty="0" smtClean="0"/>
              <a:t>.</a:t>
            </a:r>
            <a:endParaRPr lang="en-US" sz="1600" dirty="0"/>
          </a:p>
          <a:p>
            <a:pPr marL="0" indent="0">
              <a:buNone/>
            </a:pPr>
            <a:r>
              <a:rPr lang="el-GR" sz="1600" b="1" dirty="0"/>
              <a:t>Εικόνα 96. </a:t>
            </a:r>
            <a:r>
              <a:rPr lang="el-GR" sz="1600" dirty="0"/>
              <a:t>Λύχνος του Αριστοτέλη.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108</a:t>
            </a:fld>
            <a:endParaRPr lang="en-US"/>
          </a:p>
        </p:txBody>
      </p:sp>
    </p:spTree>
    <p:extLst>
      <p:ext uri="{BB962C8B-B14F-4D97-AF65-F5344CB8AC3E}">
        <p14:creationId xmlns:p14="http://schemas.microsoft.com/office/powerpoint/2010/main" val="216424914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20</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9082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97. </a:t>
            </a:r>
            <a:r>
              <a:rPr lang="en-US" sz="1600" dirty="0"/>
              <a:t>University of the Azores. Department of Oceanography and Fisheries. </a:t>
            </a:r>
            <a:r>
              <a:rPr lang="el-GR" sz="1600" dirty="0"/>
              <a:t>Σύνδεσμος: </a:t>
            </a:r>
            <a:r>
              <a:rPr lang="en-US" sz="1600" dirty="0"/>
              <a:t>http://www.horta.uac.pt /</a:t>
            </a:r>
            <a:r>
              <a:rPr lang="en-US" sz="1600" dirty="0" err="1"/>
              <a:t>imagdop</a:t>
            </a:r>
            <a:r>
              <a:rPr lang="en-US" sz="1600" dirty="0"/>
              <a:t>/</a:t>
            </a:r>
            <a:r>
              <a:rPr lang="en-US" sz="1600" dirty="0" err="1"/>
              <a:t>Servicos</a:t>
            </a:r>
            <a:r>
              <a:rPr lang="en-US" sz="1600" dirty="0"/>
              <a:t>/</a:t>
            </a:r>
            <a:r>
              <a:rPr lang="en-US" sz="1600" dirty="0" err="1"/>
              <a:t>Holothuria_forskali</a:t>
            </a:r>
            <a:r>
              <a:rPr lang="en-US" sz="1600" dirty="0"/>
              <a:t>/Holothuria_forskali_Medium.jpg. </a:t>
            </a:r>
            <a:r>
              <a:rPr lang="el-GR" sz="1600" dirty="0"/>
              <a:t>Πηγή: : </a:t>
            </a:r>
            <a:r>
              <a:rPr lang="en-US" sz="1600" dirty="0"/>
              <a:t>http://www.horta.uac.pt .</a:t>
            </a:r>
          </a:p>
          <a:p>
            <a:pPr marL="0" indent="0">
              <a:buNone/>
            </a:pPr>
            <a:r>
              <a:rPr lang="el-GR" sz="1600" b="1" dirty="0" smtClean="0"/>
              <a:t>Εικόνα </a:t>
            </a:r>
            <a:r>
              <a:rPr lang="el-GR" sz="1600" b="1" dirty="0"/>
              <a:t>98. </a:t>
            </a:r>
            <a:r>
              <a:rPr lang="en-US" sz="1600" dirty="0"/>
              <a:t>The Starfish Photo Collection. </a:t>
            </a:r>
            <a:r>
              <a:rPr lang="el-GR" sz="1600" dirty="0"/>
              <a:t>Σύνδεσμος: </a:t>
            </a:r>
            <a:r>
              <a:rPr lang="en-US" sz="1600" dirty="0"/>
              <a:t>http://www.starfish.ch/photos/thumbnail/behavior-Verhalten/Seewalzen-filtrierend.jpg. </a:t>
            </a:r>
            <a:r>
              <a:rPr lang="el-GR" sz="1600" dirty="0"/>
              <a:t>Πηγή: </a:t>
            </a:r>
            <a:r>
              <a:rPr lang="en-US" sz="1600" dirty="0"/>
              <a:t>http://www.starfish.ch.</a:t>
            </a:r>
          </a:p>
          <a:p>
            <a:pPr marL="0" indent="0">
              <a:buNone/>
            </a:pPr>
            <a:r>
              <a:rPr lang="el-GR" sz="1600" b="1" dirty="0" smtClean="0"/>
              <a:t>Εικόνα </a:t>
            </a:r>
            <a:r>
              <a:rPr lang="el-GR" sz="1600" b="1" dirty="0"/>
              <a:t>99. </a:t>
            </a:r>
            <a:r>
              <a:rPr lang="en-US" sz="1600" dirty="0"/>
              <a:t>The Starfish Photo Collection. </a:t>
            </a:r>
            <a:r>
              <a:rPr lang="el-GR" sz="1600" dirty="0"/>
              <a:t>Σύνδεσμος: </a:t>
            </a:r>
            <a:r>
              <a:rPr lang="en-US" sz="1600" dirty="0"/>
              <a:t>http://www.starfish.ch/Fotos/echinoderms-Stachelhauter/seacucumbers-Seewalzen/Holothuria-atra2.jpg. </a:t>
            </a:r>
            <a:r>
              <a:rPr lang="el-GR" sz="1600" dirty="0"/>
              <a:t>Πηγή: </a:t>
            </a:r>
            <a:r>
              <a:rPr lang="en-US" sz="1600" dirty="0"/>
              <a:t>http://www.starfish.ch.</a:t>
            </a:r>
          </a:p>
          <a:p>
            <a:pPr marL="0" indent="0">
              <a:buNone/>
            </a:pPr>
            <a:r>
              <a:rPr lang="el-GR" sz="1600" b="1" dirty="0" smtClean="0"/>
              <a:t>Εικόνα </a:t>
            </a:r>
            <a:r>
              <a:rPr lang="el-GR" sz="1600" b="1" dirty="0"/>
              <a:t>100. </a:t>
            </a:r>
            <a:r>
              <a:rPr lang="en-US" sz="1600" dirty="0" err="1"/>
              <a:t>Pseudocolochirus-violaceus</a:t>
            </a:r>
            <a:r>
              <a:rPr lang="en-US" sz="1600" dirty="0"/>
              <a:t>. The Starfish Photo Collection. </a:t>
            </a:r>
            <a:r>
              <a:rPr lang="el-GR" sz="1600" dirty="0"/>
              <a:t>Σύνδεσμος: </a:t>
            </a:r>
            <a:r>
              <a:rPr lang="en-US" sz="1600" dirty="0"/>
              <a:t>http://www.starfish.ch/c-invertebrates/seewalzen.html. http://</a:t>
            </a:r>
            <a:r>
              <a:rPr lang="en-US" sz="1600" dirty="0" smtClean="0"/>
              <a:t>www.starfish.ch/Fotos/echinoderms-Stachelhauter/seacucumbers-Seewalzen/Pseudocolochirus-violaceus1.jpg. </a:t>
            </a:r>
            <a:r>
              <a:rPr lang="el-GR" sz="1600" dirty="0" smtClean="0"/>
              <a:t>Πηγή</a:t>
            </a:r>
            <a:r>
              <a:rPr lang="el-GR" sz="1600" dirty="0"/>
              <a:t>: </a:t>
            </a:r>
            <a:r>
              <a:rPr lang="en-US" sz="1600" dirty="0"/>
              <a:t>http://www.starfish.ch.</a:t>
            </a:r>
          </a:p>
          <a:p>
            <a:pPr marL="0" indent="0">
              <a:buNone/>
            </a:pPr>
            <a:r>
              <a:rPr lang="el-GR" sz="1600" b="1" dirty="0" smtClean="0"/>
              <a:t>Εικόνα </a:t>
            </a:r>
            <a:r>
              <a:rPr lang="el-GR" sz="1600" b="1" dirty="0"/>
              <a:t>101. </a:t>
            </a:r>
            <a:r>
              <a:rPr lang="en-US" sz="1600" dirty="0" err="1"/>
              <a:t>Pseudocolochirus-violaceus</a:t>
            </a:r>
            <a:r>
              <a:rPr lang="en-US" sz="1600" dirty="0"/>
              <a:t>. The Starfish Photo Collection. </a:t>
            </a:r>
            <a:r>
              <a:rPr lang="el-GR" sz="1600" dirty="0"/>
              <a:t>Σύνδεσμος: </a:t>
            </a:r>
            <a:r>
              <a:rPr lang="en-US" sz="1600" dirty="0"/>
              <a:t>http://www.starfish.ch/c-invertebrates/seewalzen.html. http://www.starfish.ch/Fotos/echinoderms-Stachelhauter/seacucumbers-Seewalzen/Pseudocolochirus-violaceus7.jpg. </a:t>
            </a:r>
            <a:r>
              <a:rPr lang="el-GR" sz="1600" dirty="0" smtClean="0"/>
              <a:t>Πηγή</a:t>
            </a:r>
            <a:r>
              <a:rPr lang="el-GR" sz="1600" dirty="0"/>
              <a:t>: </a:t>
            </a:r>
            <a:r>
              <a:rPr lang="en-US" sz="1600" dirty="0"/>
              <a:t>http://www.starfish.ch.</a:t>
            </a:r>
          </a:p>
          <a:p>
            <a:pPr marL="0" indent="0">
              <a:buNone/>
            </a:pPr>
            <a:r>
              <a:rPr lang="en-US" sz="1600" dirty="0"/>
              <a:t> </a:t>
            </a:r>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109</a:t>
            </a:fld>
            <a:endParaRPr lang="en-US"/>
          </a:p>
        </p:txBody>
      </p:sp>
    </p:spTree>
    <p:extLst>
      <p:ext uri="{BB962C8B-B14F-4D97-AF65-F5344CB8AC3E}">
        <p14:creationId xmlns:p14="http://schemas.microsoft.com/office/powerpoint/2010/main" val="3840589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Ψάρια που τρέφονται </a:t>
            </a:r>
            <a:br>
              <a:rPr lang="el-GR" sz="4400" b="1" dirty="0" smtClean="0">
                <a:solidFill>
                  <a:schemeClr val="accent3"/>
                </a:solidFill>
              </a:rPr>
            </a:br>
            <a:r>
              <a:rPr lang="el-GR" sz="4400" b="1" dirty="0" smtClean="0">
                <a:solidFill>
                  <a:schemeClr val="accent3"/>
                </a:solidFill>
              </a:rPr>
              <a:t>με αχινούς</a:t>
            </a:r>
            <a:endParaRPr lang="el-GR" sz="4400" b="1" dirty="0">
              <a:solidFill>
                <a:schemeClr val="accent3"/>
              </a:solidFill>
            </a:endParaRPr>
          </a:p>
        </p:txBody>
      </p:sp>
      <p:pic>
        <p:nvPicPr>
          <p:cNvPr id="8" name="Θέση περιεχομένου 7"/>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3025302" y="-257627"/>
            <a:ext cx="3093396" cy="7732980"/>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11</a:t>
            </a:fld>
            <a:endParaRPr lang="en-US"/>
          </a:p>
        </p:txBody>
      </p:sp>
      <p:sp>
        <p:nvSpPr>
          <p:cNvPr id="6" name="TextBox 5"/>
          <p:cNvSpPr txBox="1"/>
          <p:nvPr/>
        </p:nvSpPr>
        <p:spPr>
          <a:xfrm>
            <a:off x="7964557" y="4878562"/>
            <a:ext cx="341760" cy="276999"/>
          </a:xfrm>
          <a:prstGeom prst="rect">
            <a:avLst/>
          </a:prstGeom>
          <a:noFill/>
        </p:spPr>
        <p:txBody>
          <a:bodyPr wrap="none" rtlCol="0">
            <a:spAutoFit/>
          </a:bodyPr>
          <a:lstStyle/>
          <a:p>
            <a:r>
              <a:rPr lang="en-US" sz="1200" b="1" dirty="0" smtClean="0">
                <a:solidFill>
                  <a:schemeClr val="bg1"/>
                </a:solidFill>
              </a:rPr>
              <a:t>20</a:t>
            </a:r>
            <a:endParaRPr lang="en-US" sz="1200" b="1" dirty="0">
              <a:solidFill>
                <a:schemeClr val="bg1"/>
              </a:solidFill>
            </a:endParaRPr>
          </a:p>
        </p:txBody>
      </p:sp>
    </p:spTree>
    <p:extLst>
      <p:ext uri="{BB962C8B-B14F-4D97-AF65-F5344CB8AC3E}">
        <p14:creationId xmlns:p14="http://schemas.microsoft.com/office/powerpoint/2010/main" val="196666324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21</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84379" y="1528217"/>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102. </a:t>
            </a:r>
            <a:r>
              <a:rPr lang="en-US" sz="1600" dirty="0" err="1"/>
              <a:t>Pseudocolochirus</a:t>
            </a:r>
            <a:r>
              <a:rPr lang="en-US" sz="1600" dirty="0"/>
              <a:t>-</a:t>
            </a:r>
            <a:r>
              <a:rPr lang="en-US" sz="1600" dirty="0" err="1"/>
              <a:t>violaceus</a:t>
            </a:r>
            <a:r>
              <a:rPr lang="en-US" sz="1600" dirty="0"/>
              <a:t>-detail. The Starfish Photo Collection. </a:t>
            </a:r>
            <a:r>
              <a:rPr lang="el-GR" sz="1600" dirty="0"/>
              <a:t>Σύνδεσμος: </a:t>
            </a:r>
            <a:r>
              <a:rPr lang="en-US" sz="1600" dirty="0"/>
              <a:t>http://www.starfish.ch/c-invertebrates/seewalzen.html. http://www.starfish.ch/Fotos/echinoderms-Stachelhauter/seacucumbers-Seewalzen/Pseudocolochirus-violaceus-detail2.jpg. </a:t>
            </a:r>
            <a:r>
              <a:rPr lang="el-GR" sz="1600" dirty="0" smtClean="0"/>
              <a:t>Πηγή</a:t>
            </a:r>
            <a:r>
              <a:rPr lang="el-GR" sz="1600" dirty="0"/>
              <a:t>: </a:t>
            </a:r>
            <a:r>
              <a:rPr lang="en-US" sz="1600" dirty="0"/>
              <a:t>http://www.starfish.ch.</a:t>
            </a:r>
          </a:p>
          <a:p>
            <a:pPr marL="0" indent="0">
              <a:buNone/>
            </a:pPr>
            <a:r>
              <a:rPr lang="el-GR" sz="1600" b="1" dirty="0" smtClean="0"/>
              <a:t>Εικόνα </a:t>
            </a:r>
            <a:r>
              <a:rPr lang="el-GR" sz="1600" b="1" dirty="0"/>
              <a:t>103. </a:t>
            </a:r>
            <a:r>
              <a:rPr lang="en-US" sz="1600" dirty="0" err="1"/>
              <a:t>Pseudocolochirus</a:t>
            </a:r>
            <a:r>
              <a:rPr lang="en-US" sz="1600" dirty="0"/>
              <a:t>-</a:t>
            </a:r>
            <a:r>
              <a:rPr lang="en-US" sz="1600" dirty="0" err="1"/>
              <a:t>violaceus</a:t>
            </a:r>
            <a:r>
              <a:rPr lang="en-US" sz="1600" dirty="0"/>
              <a:t>-detail. The Starfish Photo Collection. </a:t>
            </a:r>
            <a:r>
              <a:rPr lang="el-GR" sz="1600" dirty="0"/>
              <a:t>Σύνδεσμος: </a:t>
            </a:r>
            <a:r>
              <a:rPr lang="en-US" sz="1600" dirty="0"/>
              <a:t>http://www.starfish.ch/c-invertebrates/seewalzen.html. http://www.starfish.ch/Fotos/echinoderms-Stachelhauter/seacucumbers-Seewalzen/Pseudocolochirus-violaceus-detail3.jpg. </a:t>
            </a:r>
            <a:r>
              <a:rPr lang="el-GR" sz="1600" dirty="0"/>
              <a:t>Πηγή: </a:t>
            </a:r>
            <a:r>
              <a:rPr lang="en-US" sz="1600" dirty="0"/>
              <a:t>http://www.starfish.ch.</a:t>
            </a:r>
          </a:p>
          <a:p>
            <a:pPr marL="0" indent="0">
              <a:buNone/>
            </a:pPr>
            <a:r>
              <a:rPr lang="el-GR" sz="1600" b="1" dirty="0" smtClean="0"/>
              <a:t>Εικόνα </a:t>
            </a:r>
            <a:r>
              <a:rPr lang="el-GR" sz="1600" b="1" dirty="0"/>
              <a:t>104. </a:t>
            </a:r>
            <a:r>
              <a:rPr lang="el-GR" sz="1600" dirty="0"/>
              <a:t>Οστάρια </a:t>
            </a:r>
            <a:r>
              <a:rPr lang="el-GR" sz="1600" dirty="0" err="1"/>
              <a:t>Ολοθουρίων</a:t>
            </a:r>
            <a:r>
              <a:rPr lang="el-GR" sz="1600" dirty="0"/>
              <a:t>.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105. </a:t>
            </a:r>
            <a:r>
              <a:rPr lang="el-GR" sz="1600" dirty="0"/>
              <a:t>Οστάρια </a:t>
            </a:r>
            <a:r>
              <a:rPr lang="el-GR" sz="1600" dirty="0" err="1"/>
              <a:t>Ολοθουρίων</a:t>
            </a:r>
            <a:r>
              <a:rPr lang="el-GR" sz="1600" dirty="0"/>
              <a:t>. </a:t>
            </a:r>
            <a:r>
              <a:rPr lang="en-US" sz="1600" dirty="0"/>
              <a:t>Copyright Saunders College Publishing/Harcourt Brace (1987). </a:t>
            </a:r>
            <a:r>
              <a:rPr lang="el-GR" sz="1600" dirty="0"/>
              <a:t>Πηγή: </a:t>
            </a:r>
            <a:r>
              <a:rPr lang="en-US" sz="1600" dirty="0"/>
              <a:t>Robert D. Barnes, Invertebrate Zoology 5th edition. ISBN 0-030-008914-X</a:t>
            </a:r>
            <a:r>
              <a:rPr lang="en-US" sz="1600" dirty="0" smtClean="0"/>
              <a:t>.</a:t>
            </a:r>
          </a:p>
          <a:p>
            <a:pPr marL="0" indent="0">
              <a:buNone/>
            </a:pPr>
            <a:r>
              <a:rPr lang="el-GR" sz="1600" b="1" dirty="0"/>
              <a:t>Εικόνα </a:t>
            </a:r>
            <a:r>
              <a:rPr lang="el-GR" sz="1600" b="1" dirty="0" smtClean="0"/>
              <a:t>10</a:t>
            </a:r>
            <a:r>
              <a:rPr lang="en-US" sz="1600" b="1" dirty="0" smtClean="0"/>
              <a:t>6</a:t>
            </a:r>
            <a:r>
              <a:rPr lang="el-GR" sz="1600" b="1" dirty="0" smtClean="0"/>
              <a:t>. </a:t>
            </a:r>
            <a:r>
              <a:rPr lang="en-US" sz="1600" dirty="0" smtClean="0"/>
              <a:t>E</a:t>
            </a:r>
            <a:r>
              <a:rPr lang="el-GR" sz="1600" dirty="0" err="1" smtClean="0"/>
              <a:t>ξωτερική</a:t>
            </a:r>
            <a:r>
              <a:rPr lang="el-GR" sz="1600" dirty="0" smtClean="0"/>
              <a:t> μορφολογία </a:t>
            </a:r>
            <a:r>
              <a:rPr lang="el-GR" sz="1600" dirty="0" err="1" smtClean="0"/>
              <a:t>Ολοθουρίου</a:t>
            </a:r>
            <a:r>
              <a:rPr lang="el-GR" sz="1600" dirty="0" smtClean="0"/>
              <a:t>. </a:t>
            </a:r>
            <a:r>
              <a:rPr lang="en-US" sz="1600" dirty="0"/>
              <a:t>Copyright Saunders College Publishing/Harcourt Brace (1987). </a:t>
            </a:r>
            <a:r>
              <a:rPr lang="el-GR" sz="1600" dirty="0"/>
              <a:t>Πηγή: </a:t>
            </a:r>
            <a:r>
              <a:rPr lang="en-US" sz="1600" dirty="0"/>
              <a:t>Robert D. Barnes, Invertebrate Zoology 5th edition. ISBN 0-030-008914-X.</a:t>
            </a:r>
          </a:p>
          <a:p>
            <a:pPr marL="0" indent="0">
              <a:buNone/>
            </a:pPr>
            <a:endParaRPr lang="en-US" sz="1600" dirty="0"/>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110</a:t>
            </a:fld>
            <a:endParaRPr lang="en-US"/>
          </a:p>
        </p:txBody>
      </p:sp>
    </p:spTree>
    <p:extLst>
      <p:ext uri="{BB962C8B-B14F-4D97-AF65-F5344CB8AC3E}">
        <p14:creationId xmlns:p14="http://schemas.microsoft.com/office/powerpoint/2010/main" val="280074753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22</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84379" y="16336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107. </a:t>
            </a:r>
            <a:r>
              <a:rPr lang="el-GR" sz="1600" dirty="0"/>
              <a:t>Εσωτερική οργάνωση </a:t>
            </a:r>
            <a:r>
              <a:rPr lang="el-GR" sz="1600" dirty="0" err="1"/>
              <a:t>Ολοθουρίου</a:t>
            </a:r>
            <a:r>
              <a:rPr lang="el-GR" sz="1600" dirty="0"/>
              <a:t>.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108. </a:t>
            </a:r>
            <a:r>
              <a:rPr lang="el-GR" sz="1600" dirty="0" err="1"/>
              <a:t>Ολοθούριο</a:t>
            </a:r>
            <a:r>
              <a:rPr lang="el-GR" sz="1600" dirty="0"/>
              <a:t> με σωληνίσκους </a:t>
            </a:r>
            <a:r>
              <a:rPr lang="en-US" sz="1600" dirty="0"/>
              <a:t>Cuvier. Copyright Saunders College Publishing/Harcourt Brace (1987). </a:t>
            </a:r>
            <a:r>
              <a:rPr lang="el-GR" sz="1600" dirty="0"/>
              <a:t>Πηγή: </a:t>
            </a:r>
            <a:r>
              <a:rPr lang="en-US" sz="1600" dirty="0"/>
              <a:t>Robert D. Barnes, Invertebrate Zoology 5th edition. ISBN 0-030-008914-X.</a:t>
            </a:r>
          </a:p>
          <a:p>
            <a:pPr marL="0" indent="0">
              <a:buNone/>
            </a:pPr>
            <a:r>
              <a:rPr lang="el-GR" sz="1600" b="1" dirty="0" smtClean="0"/>
              <a:t>Εικόνα </a:t>
            </a:r>
            <a:r>
              <a:rPr lang="el-GR" sz="1600" b="1" dirty="0"/>
              <a:t>109. </a:t>
            </a:r>
            <a:r>
              <a:rPr lang="el-GR" sz="1600" dirty="0" err="1"/>
              <a:t>Ολοθούριο</a:t>
            </a:r>
            <a:r>
              <a:rPr lang="el-GR" sz="1600" dirty="0"/>
              <a:t> με σωληνίσκους </a:t>
            </a:r>
            <a:r>
              <a:rPr lang="en-US" sz="1600" dirty="0"/>
              <a:t>Cuvier. Copyright Saunders College Publishing/Harcourt Brace (1987). </a:t>
            </a:r>
            <a:r>
              <a:rPr lang="el-GR" sz="1600" dirty="0"/>
              <a:t>Πηγή: </a:t>
            </a:r>
            <a:r>
              <a:rPr lang="en-US" sz="1600" dirty="0"/>
              <a:t>Robert D. Barnes, Invertebrate Zoology 5th edition. ISBN 0-030-008914-X.</a:t>
            </a:r>
          </a:p>
          <a:p>
            <a:pPr marL="0" indent="0">
              <a:buNone/>
            </a:pPr>
            <a:r>
              <a:rPr lang="el-GR" sz="1600" b="1" dirty="0" smtClean="0"/>
              <a:t>Εικόνα </a:t>
            </a:r>
            <a:r>
              <a:rPr lang="el-GR" sz="1600" b="1" dirty="0"/>
              <a:t>110. </a:t>
            </a:r>
            <a:r>
              <a:rPr lang="en-US" sz="1600" dirty="0"/>
              <a:t>Wikimedia Commons. </a:t>
            </a:r>
            <a:r>
              <a:rPr lang="el-GR" sz="1600" dirty="0"/>
              <a:t>Σύνδεσμος: </a:t>
            </a:r>
            <a:r>
              <a:rPr lang="en-US" sz="1600" dirty="0"/>
              <a:t>http://upload.wikimedia.org/wikipedia/commons/8/8f/Holothuria_forskali_Rab2011_h_3798.JPG. </a:t>
            </a:r>
            <a:r>
              <a:rPr lang="el-GR" sz="1600" dirty="0"/>
              <a:t>Πηγή: </a:t>
            </a:r>
            <a:r>
              <a:rPr lang="en-US" sz="1600" dirty="0"/>
              <a:t>http://commons.wikimedia.org/.</a:t>
            </a:r>
          </a:p>
          <a:p>
            <a:pPr marL="0" indent="0">
              <a:buNone/>
            </a:pPr>
            <a:r>
              <a:rPr lang="el-GR" sz="1600" b="1" dirty="0" smtClean="0"/>
              <a:t>Εικόνα </a:t>
            </a:r>
            <a:r>
              <a:rPr lang="el-GR" sz="1600" b="1" dirty="0"/>
              <a:t>111. </a:t>
            </a:r>
            <a:r>
              <a:rPr lang="el-GR" sz="1600" dirty="0"/>
              <a:t> </a:t>
            </a:r>
            <a:r>
              <a:rPr lang="en-US" sz="1600" dirty="0"/>
              <a:t>Copyright © 2015 Media Bakery, All rights reserved. </a:t>
            </a:r>
            <a:r>
              <a:rPr lang="el-GR" sz="1600" dirty="0"/>
              <a:t>Σύνδεσμος: </a:t>
            </a:r>
            <a:r>
              <a:rPr lang="en-US" sz="1600" dirty="0"/>
              <a:t>http://images.mediabakery.com/afs0032106-eastern-atlantic-galicia-spain-velvet-fiddler-necora-puber-caught-by-the-tubes-of-cuvier-viscera-expelled-by-the-bothered-black-sea-cucumber-holothuria-forskali.jpg. </a:t>
            </a:r>
            <a:r>
              <a:rPr lang="el-GR" sz="1600" dirty="0"/>
              <a:t>Πηγή: </a:t>
            </a:r>
            <a:r>
              <a:rPr lang="en-US" sz="1600" dirty="0"/>
              <a:t>http://images.mediabakery.com</a:t>
            </a:r>
            <a:r>
              <a:rPr lang="en-US" sz="1600" dirty="0" smtClean="0"/>
              <a:t>.</a:t>
            </a: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111</a:t>
            </a:fld>
            <a:endParaRPr lang="en-US"/>
          </a:p>
        </p:txBody>
      </p:sp>
    </p:spTree>
    <p:extLst>
      <p:ext uri="{BB962C8B-B14F-4D97-AF65-F5344CB8AC3E}">
        <p14:creationId xmlns:p14="http://schemas.microsoft.com/office/powerpoint/2010/main" val="21536379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23</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84379" y="16336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112. </a:t>
            </a:r>
            <a:r>
              <a:rPr lang="en-US" sz="1600" dirty="0"/>
              <a:t>Starfish Photo Collection. </a:t>
            </a:r>
            <a:r>
              <a:rPr lang="el-GR" sz="1600" dirty="0"/>
              <a:t>Σύνδεσμος: </a:t>
            </a:r>
            <a:r>
              <a:rPr lang="en-US" sz="1600" dirty="0"/>
              <a:t>http://www.starfish.ch/Fotos/thumbnail/echinoderms-Stachelhauter/featherstars-Federsterne/Himerometra-robustipinna2.jpg. </a:t>
            </a:r>
            <a:r>
              <a:rPr lang="el-GR" sz="1600" dirty="0"/>
              <a:t>Πηγή:</a:t>
            </a:r>
            <a:r>
              <a:rPr lang="en-US" sz="1600" dirty="0"/>
              <a:t>http://www.starfish.ch.</a:t>
            </a:r>
          </a:p>
          <a:p>
            <a:pPr marL="0" indent="0">
              <a:buNone/>
            </a:pPr>
            <a:r>
              <a:rPr lang="el-GR" sz="1600" b="1" dirty="0" smtClean="0"/>
              <a:t>Εικόνα </a:t>
            </a:r>
            <a:r>
              <a:rPr lang="el-GR" sz="1600" b="1" dirty="0"/>
              <a:t>113. </a:t>
            </a:r>
            <a:r>
              <a:rPr lang="en-US" sz="1600" dirty="0"/>
              <a:t>Starfish Photo Collection. </a:t>
            </a:r>
            <a:r>
              <a:rPr lang="el-GR" sz="1600" dirty="0"/>
              <a:t>Σύνδεσμος: </a:t>
            </a:r>
            <a:r>
              <a:rPr lang="en-US" sz="1600" dirty="0"/>
              <a:t>http://www.starfish.ch/Fotos/echinoderms-Stachelhauter/featherstars-Federsterne/Zygometra-sp-1.jpg. </a:t>
            </a:r>
            <a:r>
              <a:rPr lang="el-GR" sz="1600" dirty="0"/>
              <a:t>Πηγή: </a:t>
            </a:r>
            <a:r>
              <a:rPr lang="en-US" sz="1600" dirty="0"/>
              <a:t>http://www.starfish.ch.</a:t>
            </a:r>
          </a:p>
          <a:p>
            <a:pPr marL="0" indent="0">
              <a:buNone/>
            </a:pPr>
            <a:r>
              <a:rPr lang="el-GR" sz="1600" b="1" dirty="0" smtClean="0"/>
              <a:t>Εικόνα </a:t>
            </a:r>
            <a:r>
              <a:rPr lang="el-GR" sz="1600" b="1" dirty="0"/>
              <a:t>114. </a:t>
            </a:r>
            <a:r>
              <a:rPr lang="en-US" sz="1600" dirty="0" err="1"/>
              <a:t>Biblioteca</a:t>
            </a:r>
            <a:r>
              <a:rPr lang="en-US" sz="1600" dirty="0"/>
              <a:t> </a:t>
            </a:r>
            <a:r>
              <a:rPr lang="en-US" sz="1600" dirty="0" err="1"/>
              <a:t>Pleyades</a:t>
            </a:r>
            <a:r>
              <a:rPr lang="en-US" sz="1600" dirty="0"/>
              <a:t>. This site is offered under Creative Commons Attribution 3.0 License.  </a:t>
            </a:r>
            <a:r>
              <a:rPr lang="el-GR" sz="1600" dirty="0"/>
              <a:t>Σύνδεσμος: </a:t>
            </a:r>
            <a:r>
              <a:rPr lang="en-US" sz="1600" dirty="0"/>
              <a:t>http://www.bibliotecapleyades.net/imagenes_marte/crinoid_7.jpg. </a:t>
            </a:r>
            <a:r>
              <a:rPr lang="el-GR" sz="1600" dirty="0"/>
              <a:t>Πηγή: </a:t>
            </a:r>
            <a:r>
              <a:rPr lang="en-US" sz="1600" dirty="0"/>
              <a:t>http://www.bibliotecapleyades.net/default.htm.</a:t>
            </a:r>
          </a:p>
          <a:p>
            <a:pPr marL="0" indent="0">
              <a:buNone/>
            </a:pPr>
            <a:r>
              <a:rPr lang="el-GR" sz="1600" b="1" dirty="0" smtClean="0"/>
              <a:t>Εικόνα </a:t>
            </a:r>
            <a:r>
              <a:rPr lang="el-GR" sz="1600" b="1" dirty="0"/>
              <a:t>115. </a:t>
            </a:r>
            <a:r>
              <a:rPr lang="en-US" sz="1600" dirty="0"/>
              <a:t>Starfish Photo Collection. </a:t>
            </a:r>
            <a:r>
              <a:rPr lang="el-GR" sz="1600" dirty="0"/>
              <a:t>Σύνδεσμος: </a:t>
            </a:r>
            <a:r>
              <a:rPr lang="en-US" sz="1600" dirty="0"/>
              <a:t>http://www.starfish.ch/Fotos/echinoderms-Stachelhauter/featherstars-Federsterne/Pontiometra-andersoni.jpg. </a:t>
            </a:r>
            <a:r>
              <a:rPr lang="el-GR" sz="1600" dirty="0"/>
              <a:t>Πηγή: </a:t>
            </a:r>
            <a:r>
              <a:rPr lang="en-US" sz="1600" dirty="0"/>
              <a:t>http://www.starfish.ch.</a:t>
            </a:r>
          </a:p>
          <a:p>
            <a:pPr marL="0" indent="0">
              <a:buNone/>
            </a:pPr>
            <a:r>
              <a:rPr lang="el-GR" sz="1600" b="1" dirty="0" smtClean="0"/>
              <a:t>Εικόνα </a:t>
            </a:r>
            <a:r>
              <a:rPr lang="el-GR" sz="1600" b="1" dirty="0"/>
              <a:t>116. </a:t>
            </a:r>
            <a:r>
              <a:rPr lang="en-US" sz="1600" dirty="0"/>
              <a:t>Starfish Photo Collection. </a:t>
            </a:r>
            <a:r>
              <a:rPr lang="el-GR" sz="1600" dirty="0"/>
              <a:t>Σύνδεσμος: </a:t>
            </a:r>
            <a:r>
              <a:rPr lang="en-US" sz="1600" dirty="0"/>
              <a:t>http://www.starfish.ch/Fotos/echinoderms-Stachelhauter/featherstars-Federsterne/Himerometra-robustipinna.jpg. </a:t>
            </a:r>
            <a:r>
              <a:rPr lang="el-GR" sz="1600" dirty="0"/>
              <a:t>Πηγή: </a:t>
            </a:r>
            <a:r>
              <a:rPr lang="en-US" sz="1600" dirty="0"/>
              <a:t>http://www.starfish.ch.</a:t>
            </a:r>
          </a:p>
          <a:p>
            <a:pPr marL="0" indent="0">
              <a:buNone/>
            </a:pPr>
            <a:r>
              <a:rPr lang="el-GR" sz="1600" b="1" dirty="0" smtClean="0"/>
              <a:t>Εικόνα </a:t>
            </a:r>
            <a:r>
              <a:rPr lang="el-GR" sz="1600" b="1" dirty="0"/>
              <a:t>117. </a:t>
            </a:r>
            <a:r>
              <a:rPr lang="en-US" sz="1600" dirty="0"/>
              <a:t>Starfish Photo Collection. </a:t>
            </a:r>
            <a:r>
              <a:rPr lang="el-GR" sz="1600" dirty="0"/>
              <a:t>Σύνδεσμος: </a:t>
            </a:r>
            <a:r>
              <a:rPr lang="en-US" sz="1600" dirty="0"/>
              <a:t>http://www.starfish.ch/Fotos/echinoderms-Stachelhauter/featherstars-Federsterne/Crinoidea-sp-2.jpg. </a:t>
            </a:r>
            <a:r>
              <a:rPr lang="el-GR" sz="1600" dirty="0"/>
              <a:t>Πηγή: </a:t>
            </a:r>
            <a:r>
              <a:rPr lang="en-US" sz="1600" dirty="0"/>
              <a:t>http://www.starfish.ch.</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112</a:t>
            </a:fld>
            <a:endParaRPr lang="en-US"/>
          </a:p>
        </p:txBody>
      </p:sp>
    </p:spTree>
    <p:extLst>
      <p:ext uri="{BB962C8B-B14F-4D97-AF65-F5344CB8AC3E}">
        <p14:creationId xmlns:p14="http://schemas.microsoft.com/office/powerpoint/2010/main" val="9643199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24</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84379" y="16336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smtClean="0"/>
              <a:t>Εικόνα </a:t>
            </a:r>
            <a:r>
              <a:rPr lang="el-GR" sz="1600" b="1" dirty="0"/>
              <a:t>118. </a:t>
            </a:r>
            <a:r>
              <a:rPr lang="en-US" sz="1600" dirty="0"/>
              <a:t>Copyright © 2012. FactsAboutFossils.com . </a:t>
            </a:r>
            <a:r>
              <a:rPr lang="el-GR" sz="1600" dirty="0"/>
              <a:t>Σύνδεσμος: </a:t>
            </a:r>
            <a:r>
              <a:rPr lang="en-US" sz="1600" dirty="0"/>
              <a:t>http://www.factsaboutfossils.com/wp-content/uploads/2012/02/iStock_000000508828XSmall.jpg. </a:t>
            </a:r>
            <a:r>
              <a:rPr lang="el-GR" sz="1600" dirty="0"/>
              <a:t>Πηγή: </a:t>
            </a:r>
            <a:r>
              <a:rPr lang="en-US" sz="1600" dirty="0"/>
              <a:t>http://www.factsaboutfossils.com </a:t>
            </a:r>
          </a:p>
          <a:p>
            <a:pPr marL="0" indent="0">
              <a:buNone/>
            </a:pPr>
            <a:r>
              <a:rPr lang="el-GR" sz="1600" b="1" dirty="0" smtClean="0"/>
              <a:t>Εικόνα </a:t>
            </a:r>
            <a:r>
              <a:rPr lang="el-GR" sz="1600" b="1" dirty="0"/>
              <a:t>119. </a:t>
            </a:r>
            <a:r>
              <a:rPr lang="en-US" sz="1600" dirty="0" err="1"/>
              <a:t>Fossile-seelilie</a:t>
            </a:r>
            <a:r>
              <a:rPr lang="en-US" sz="1600" dirty="0"/>
              <a:t>. Wikimedia Commons. </a:t>
            </a:r>
            <a:r>
              <a:rPr lang="el-GR" sz="1600" dirty="0"/>
              <a:t>Σύνδεσμος: </a:t>
            </a:r>
            <a:r>
              <a:rPr lang="en-US" sz="1600" dirty="0"/>
              <a:t>http://upload.wikimedia.org/wikipedia/commons/e/e3/Fossile-seelilie.jpg. </a:t>
            </a:r>
            <a:r>
              <a:rPr lang="el-GR" sz="1600" dirty="0"/>
              <a:t>Πηγή: </a:t>
            </a:r>
            <a:r>
              <a:rPr lang="en-US" sz="1600" dirty="0"/>
              <a:t>http://upload.wikimedia.org.</a:t>
            </a:r>
          </a:p>
          <a:p>
            <a:pPr marL="0" indent="0">
              <a:buNone/>
            </a:pPr>
            <a:r>
              <a:rPr lang="el-GR" sz="1600" b="1" dirty="0" smtClean="0"/>
              <a:t>Εικόνα </a:t>
            </a:r>
            <a:r>
              <a:rPr lang="el-GR" sz="1600" b="1" dirty="0"/>
              <a:t>120. </a:t>
            </a:r>
            <a:r>
              <a:rPr lang="el-GR" sz="1600" dirty="0"/>
              <a:t>Κρινοειδή. </a:t>
            </a:r>
            <a:r>
              <a:rPr lang="en-US" sz="1600" dirty="0"/>
              <a:t>Copyright Saunders College Publishing/Harcourt Brace (1987). </a:t>
            </a:r>
            <a:r>
              <a:rPr lang="el-GR" sz="1600" dirty="0"/>
              <a:t>Πηγή: </a:t>
            </a:r>
            <a:r>
              <a:rPr lang="en-US" sz="1600" dirty="0"/>
              <a:t>Robert D. Barnes, Invertebrate Zoology 5th edition. ISBN 0-030-008914-X.</a:t>
            </a:r>
          </a:p>
          <a:p>
            <a:pPr marL="0" indent="0">
              <a:buNone/>
            </a:pPr>
            <a:r>
              <a:rPr lang="el-GR" sz="1600" b="1" dirty="0" smtClean="0"/>
              <a:t>Εικόνα </a:t>
            </a:r>
            <a:r>
              <a:rPr lang="el-GR" sz="1600" b="1" dirty="0"/>
              <a:t>121. </a:t>
            </a:r>
            <a:r>
              <a:rPr lang="el-GR" sz="1600" dirty="0"/>
              <a:t>Δομή Κρινοειδούς.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122. </a:t>
            </a:r>
            <a:r>
              <a:rPr lang="en-US" sz="1600" dirty="0"/>
              <a:t>NOAA Ocean Explorer Webmaster. </a:t>
            </a:r>
            <a:r>
              <a:rPr lang="el-GR" sz="1600" dirty="0"/>
              <a:t>Σύνδεσμος: </a:t>
            </a:r>
            <a:r>
              <a:rPr lang="en-US" sz="1600" dirty="0"/>
              <a:t>http://oceanexplorer.noaa.gov/explorations/03bump/logs/aug14/media/critter_600.jpg. </a:t>
            </a:r>
            <a:r>
              <a:rPr lang="el-GR" sz="1600" dirty="0"/>
              <a:t>Πηγή: </a:t>
            </a:r>
            <a:r>
              <a:rPr lang="en-US" sz="1600" dirty="0"/>
              <a:t>http://oceanexplorer.noaa.gov.</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113</a:t>
            </a:fld>
            <a:endParaRPr lang="en-US"/>
          </a:p>
        </p:txBody>
      </p:sp>
    </p:spTree>
    <p:extLst>
      <p:ext uri="{BB962C8B-B14F-4D97-AF65-F5344CB8AC3E}">
        <p14:creationId xmlns:p14="http://schemas.microsoft.com/office/powerpoint/2010/main" val="185036970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25</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84379" y="16336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123. </a:t>
            </a:r>
            <a:r>
              <a:rPr lang="el-GR" sz="1600" dirty="0" err="1"/>
              <a:t>Κλαδόγραμμα</a:t>
            </a:r>
            <a:r>
              <a:rPr lang="el-GR" sz="1600" dirty="0"/>
              <a:t> σχέσεων </a:t>
            </a:r>
            <a:r>
              <a:rPr lang="el-GR" sz="1600" dirty="0" err="1"/>
              <a:t>αρτίγονων</a:t>
            </a:r>
            <a:r>
              <a:rPr lang="el-GR" sz="1600" dirty="0"/>
              <a:t> Εχινοδέρμων.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124. </a:t>
            </a:r>
            <a:r>
              <a:rPr lang="el-GR" sz="1600" dirty="0" err="1"/>
              <a:t>Κλαδόγραμμα</a:t>
            </a:r>
            <a:r>
              <a:rPr lang="el-GR" sz="1600" dirty="0"/>
              <a:t> σχέσεων μεταξύ των </a:t>
            </a:r>
            <a:r>
              <a:rPr lang="el-GR" sz="1600" dirty="0" err="1"/>
              <a:t>Δευτεροστομίων</a:t>
            </a:r>
            <a:r>
              <a:rPr lang="el-GR" sz="1600" dirty="0"/>
              <a:t> φύλων.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125. </a:t>
            </a:r>
            <a:r>
              <a:rPr lang="en-US" sz="1600" dirty="0" err="1"/>
              <a:t>Saccoglossus</a:t>
            </a:r>
            <a:r>
              <a:rPr lang="en-US" sz="1600" dirty="0"/>
              <a:t> </a:t>
            </a:r>
            <a:r>
              <a:rPr lang="en-US" sz="1600" dirty="0" err="1"/>
              <a:t>kowalevskii</a:t>
            </a:r>
            <a:r>
              <a:rPr lang="en-US" sz="1600" dirty="0"/>
              <a:t>. Creator: David Remsen. Copyright© 1995 Marine Biological Laboratory, Woods Hole . </a:t>
            </a:r>
            <a:r>
              <a:rPr lang="el-GR" sz="1600" dirty="0"/>
              <a:t>Σύνδεσμος: </a:t>
            </a:r>
            <a:r>
              <a:rPr lang="en-US" sz="1600" dirty="0"/>
              <a:t>http://www.tolweb.org/hemichordata. </a:t>
            </a:r>
            <a:r>
              <a:rPr lang="el-GR" sz="1600" dirty="0"/>
              <a:t>Πηγή: </a:t>
            </a:r>
            <a:r>
              <a:rPr lang="en-US" sz="1600" dirty="0"/>
              <a:t>Tree of Life Web Project. http://www.tolweb.org/tree/phylogeny.html</a:t>
            </a:r>
          </a:p>
          <a:p>
            <a:pPr marL="0" indent="0">
              <a:buNone/>
            </a:pPr>
            <a:r>
              <a:rPr lang="el-GR" sz="1600" b="1" dirty="0" smtClean="0"/>
              <a:t>Εικόνα </a:t>
            </a:r>
            <a:r>
              <a:rPr lang="el-GR" sz="1600" b="1" dirty="0"/>
              <a:t>126. </a:t>
            </a:r>
            <a:r>
              <a:rPr lang="en-US" sz="1600" dirty="0" err="1"/>
              <a:t>Saccoglossus</a:t>
            </a:r>
            <a:r>
              <a:rPr lang="en-US" sz="1600" dirty="0"/>
              <a:t>. 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127. </a:t>
            </a:r>
            <a:r>
              <a:rPr lang="en-US" sz="1600" dirty="0"/>
              <a:t>Wikimedia Commons. </a:t>
            </a:r>
            <a:r>
              <a:rPr lang="el-GR" sz="1600" dirty="0"/>
              <a:t>Σύνδεσμος: </a:t>
            </a:r>
            <a:r>
              <a:rPr lang="en-US" sz="1600" dirty="0"/>
              <a:t>http://upload.wikimedia.org/wikipedia/commons/thumb/a/a4/Journal.pbio.0040291.g001.tif/lossy-page1-360px-Journal.pbio.0040291.g001.tif.jpg. </a:t>
            </a:r>
            <a:r>
              <a:rPr lang="el-GR" sz="1600" dirty="0"/>
              <a:t>Πηγή: </a:t>
            </a:r>
            <a:r>
              <a:rPr lang="en-US" sz="1600" dirty="0"/>
              <a:t>http://upload.wikimedia.org.</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114</a:t>
            </a:fld>
            <a:endParaRPr lang="en-US"/>
          </a:p>
        </p:txBody>
      </p:sp>
    </p:spTree>
    <p:extLst>
      <p:ext uri="{BB962C8B-B14F-4D97-AF65-F5344CB8AC3E}">
        <p14:creationId xmlns:p14="http://schemas.microsoft.com/office/powerpoint/2010/main" val="233275730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26</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84379" y="16336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128. </a:t>
            </a:r>
            <a:r>
              <a:rPr lang="el-GR" sz="1600" dirty="0"/>
              <a:t>Ρεύματα τροφής σε </a:t>
            </a:r>
            <a:r>
              <a:rPr lang="el-GR" sz="1600" dirty="0" err="1"/>
              <a:t>Εντερόπνευστο</a:t>
            </a:r>
            <a:r>
              <a:rPr lang="el-GR" sz="1600" dirty="0"/>
              <a:t> </a:t>
            </a:r>
            <a:r>
              <a:rPr lang="el-GR" sz="1600" dirty="0" err="1"/>
              <a:t>Ημιχορδωτό</a:t>
            </a:r>
            <a:r>
              <a:rPr lang="el-GR" sz="1600" dirty="0"/>
              <a:t>.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129. </a:t>
            </a:r>
            <a:r>
              <a:rPr lang="en-US" sz="1600" dirty="0"/>
              <a:t>This image may be subject to copyright.</a:t>
            </a:r>
          </a:p>
          <a:p>
            <a:pPr marL="0" indent="0">
              <a:buNone/>
            </a:pPr>
            <a:r>
              <a:rPr lang="el-GR" sz="1600" b="1" dirty="0" smtClean="0"/>
              <a:t>Εικόνα </a:t>
            </a:r>
            <a:r>
              <a:rPr lang="el-GR" sz="1600" b="1" dirty="0"/>
              <a:t>130. </a:t>
            </a:r>
            <a:r>
              <a:rPr lang="el-GR" sz="1600" dirty="0" err="1"/>
              <a:t>Πτεροβράγχιο</a:t>
            </a:r>
            <a:r>
              <a:rPr lang="el-GR" sz="1600" dirty="0"/>
              <a:t> </a:t>
            </a:r>
            <a:r>
              <a:rPr lang="el-GR" sz="1600" dirty="0" err="1"/>
              <a:t>Ημιχορδωτό</a:t>
            </a:r>
            <a:r>
              <a:rPr lang="el-GR" sz="1600" dirty="0"/>
              <a:t> </a:t>
            </a:r>
            <a:r>
              <a:rPr lang="en-US" sz="1600" dirty="0" err="1"/>
              <a:t>Cephalodiscus</a:t>
            </a:r>
            <a:r>
              <a:rPr lang="en-US" sz="1600" dirty="0"/>
              <a:t>. 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131. </a:t>
            </a:r>
            <a:r>
              <a:rPr lang="el-GR" sz="1600" dirty="0" err="1"/>
              <a:t>Πτεροβράγχιο</a:t>
            </a:r>
            <a:r>
              <a:rPr lang="el-GR" sz="1600" dirty="0"/>
              <a:t> </a:t>
            </a:r>
            <a:r>
              <a:rPr lang="el-GR" sz="1600" dirty="0" err="1"/>
              <a:t>Ημιχορδωτό</a:t>
            </a:r>
            <a:r>
              <a:rPr lang="el-GR" sz="1600" dirty="0"/>
              <a:t> </a:t>
            </a:r>
            <a:r>
              <a:rPr lang="en-US" sz="1600" dirty="0" err="1"/>
              <a:t>Rhadopleura</a:t>
            </a:r>
            <a:r>
              <a:rPr lang="en-US" sz="1600" dirty="0"/>
              <a:t>. 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dirty="0"/>
              <a:t>.</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115</a:t>
            </a:fld>
            <a:endParaRPr lang="en-US"/>
          </a:p>
        </p:txBody>
      </p:sp>
    </p:spTree>
    <p:extLst>
      <p:ext uri="{BB962C8B-B14F-4D97-AF65-F5344CB8AC3E}">
        <p14:creationId xmlns:p14="http://schemas.microsoft.com/office/powerpoint/2010/main" val="174118138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Έργων Τρίτων</a:t>
            </a:r>
            <a:r>
              <a:rPr lang="en-US" b="1" dirty="0" smtClean="0">
                <a:solidFill>
                  <a:schemeClr val="accent3"/>
                </a:solidFill>
              </a:rPr>
              <a:t> </a:t>
            </a:r>
            <a:r>
              <a:rPr lang="el-GR" b="1" dirty="0" smtClean="0">
                <a:solidFill>
                  <a:schemeClr val="accent3"/>
                </a:solidFill>
              </a:rPr>
              <a:t>27</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84379" y="1633672"/>
            <a:ext cx="8929687" cy="4129089"/>
          </a:xfrm>
          <a:solidFill>
            <a:schemeClr val="bg1"/>
          </a:solidFill>
        </p:spPr>
        <p:txBody>
          <a:bodyPr>
            <a:noAutofit/>
          </a:bodyPr>
          <a:lstStyle/>
          <a:p>
            <a:pPr marL="0" indent="0">
              <a:buNone/>
            </a:pPr>
            <a:r>
              <a:rPr lang="el-GR" sz="1600" b="1" dirty="0" smtClean="0"/>
              <a:t>Βίντεο</a:t>
            </a:r>
            <a:endParaRPr lang="en-US" sz="1600" b="1" dirty="0" smtClean="0"/>
          </a:p>
          <a:p>
            <a:pPr marL="0" indent="0">
              <a:buNone/>
            </a:pPr>
            <a:r>
              <a:rPr lang="el-GR" sz="1600" b="1" dirty="0" smtClean="0"/>
              <a:t>Βίντεο </a:t>
            </a:r>
            <a:r>
              <a:rPr lang="el-GR" sz="1600" b="1" dirty="0"/>
              <a:t>1. </a:t>
            </a:r>
            <a:r>
              <a:rPr lang="en-US" sz="1600" dirty="0" err="1"/>
              <a:t>Xenoturbellq</a:t>
            </a:r>
            <a:r>
              <a:rPr lang="en-US" sz="1600" dirty="0"/>
              <a:t> </a:t>
            </a:r>
            <a:r>
              <a:rPr lang="en-US" sz="1600" dirty="0" err="1"/>
              <a:t>bocki</a:t>
            </a:r>
            <a:r>
              <a:rPr lang="en-US" sz="1600" dirty="0"/>
              <a:t>. T</a:t>
            </a:r>
            <a:r>
              <a:rPr lang="el-GR" sz="1600" dirty="0" err="1"/>
              <a:t>υπική</a:t>
            </a:r>
            <a:r>
              <a:rPr lang="el-GR" sz="1600" dirty="0"/>
              <a:t> άδεια </a:t>
            </a:r>
            <a:r>
              <a:rPr lang="en-US" sz="1600" dirty="0" err="1"/>
              <a:t>Youtube</a:t>
            </a:r>
            <a:r>
              <a:rPr lang="en-US" sz="1600" dirty="0"/>
              <a:t>. </a:t>
            </a:r>
            <a:r>
              <a:rPr lang="el-GR" sz="1600" dirty="0"/>
              <a:t>Σύνδεσμος: </a:t>
            </a:r>
            <a:r>
              <a:rPr lang="en-US" sz="1600" dirty="0"/>
              <a:t>https://www.youtube.com/watch?v=yJXNcoxL2Xs. </a:t>
            </a:r>
            <a:r>
              <a:rPr lang="el-GR" sz="1600" dirty="0"/>
              <a:t>Πηγή: </a:t>
            </a:r>
            <a:r>
              <a:rPr lang="en-US" sz="1600" dirty="0"/>
              <a:t>www.youtube.com.</a:t>
            </a:r>
          </a:p>
          <a:p>
            <a:pPr marL="0" indent="0">
              <a:buNone/>
            </a:pPr>
            <a:r>
              <a:rPr lang="el-GR" sz="1600" b="1" dirty="0"/>
              <a:t>Βίντεο 2</a:t>
            </a:r>
            <a:r>
              <a:rPr lang="el-GR" sz="1600" dirty="0"/>
              <a:t>. </a:t>
            </a:r>
            <a:r>
              <a:rPr lang="en-US" sz="1600" dirty="0"/>
              <a:t>Starfish Development. T</a:t>
            </a:r>
            <a:r>
              <a:rPr lang="el-GR" sz="1600" dirty="0" err="1"/>
              <a:t>υπική</a:t>
            </a:r>
            <a:r>
              <a:rPr lang="el-GR" sz="1600" dirty="0"/>
              <a:t> άδεια </a:t>
            </a:r>
            <a:r>
              <a:rPr lang="en-US" sz="1600" dirty="0" err="1"/>
              <a:t>Youtube</a:t>
            </a:r>
            <a:r>
              <a:rPr lang="en-US" sz="1600" dirty="0"/>
              <a:t>. </a:t>
            </a:r>
            <a:r>
              <a:rPr lang="el-GR" sz="1600" dirty="0"/>
              <a:t>Σύνδεσμος: </a:t>
            </a:r>
            <a:r>
              <a:rPr lang="en-US" sz="1600" dirty="0"/>
              <a:t>https://www.youtube.com/watch?v=GqM6a7ijocw. </a:t>
            </a:r>
            <a:r>
              <a:rPr lang="el-GR" sz="1600" dirty="0"/>
              <a:t>Πηγή: </a:t>
            </a:r>
            <a:r>
              <a:rPr lang="en-US" sz="1600" dirty="0"/>
              <a:t>www.youtube.com.</a:t>
            </a:r>
          </a:p>
          <a:p>
            <a:pPr marL="0" indent="0">
              <a:buNone/>
            </a:pPr>
            <a:r>
              <a:rPr lang="el-GR" sz="1600" b="1" dirty="0"/>
              <a:t>Βίντεο 3</a:t>
            </a:r>
            <a:r>
              <a:rPr lang="el-GR" sz="1600" dirty="0"/>
              <a:t>. </a:t>
            </a:r>
            <a:r>
              <a:rPr lang="en-US" sz="1600" dirty="0"/>
              <a:t>Sea Cucumber expelling its intestines. T</a:t>
            </a:r>
            <a:r>
              <a:rPr lang="el-GR" sz="1600" dirty="0" err="1"/>
              <a:t>υπική</a:t>
            </a:r>
            <a:r>
              <a:rPr lang="el-GR" sz="1600" dirty="0"/>
              <a:t> άδεια </a:t>
            </a:r>
            <a:r>
              <a:rPr lang="en-US" sz="1600" dirty="0" err="1"/>
              <a:t>Youtube</a:t>
            </a:r>
            <a:r>
              <a:rPr lang="en-US" sz="1600" dirty="0"/>
              <a:t>. </a:t>
            </a:r>
            <a:r>
              <a:rPr lang="el-GR" sz="1600" dirty="0"/>
              <a:t>Σύνδεσμος: </a:t>
            </a:r>
            <a:r>
              <a:rPr lang="en-US" sz="1600" dirty="0"/>
              <a:t>https://www.youtube.com/watch?v=aCxKFc3XtJs. </a:t>
            </a:r>
            <a:r>
              <a:rPr lang="el-GR" sz="1600" dirty="0"/>
              <a:t>Πηγή: </a:t>
            </a:r>
            <a:r>
              <a:rPr lang="en-US" sz="1600" dirty="0"/>
              <a:t>www.youtube.com.</a:t>
            </a:r>
          </a:p>
          <a:p>
            <a:pPr marL="0" indent="0">
              <a:buNone/>
            </a:pPr>
            <a:r>
              <a:rPr lang="el-GR" sz="1600" b="1" dirty="0" smtClean="0"/>
              <a:t>Βίντεο </a:t>
            </a:r>
            <a:r>
              <a:rPr lang="en-US" sz="1600" b="1" dirty="0" smtClean="0"/>
              <a:t>4.</a:t>
            </a:r>
            <a:r>
              <a:rPr lang="el-GR" sz="1600" b="1" dirty="0" smtClean="0"/>
              <a:t> </a:t>
            </a:r>
            <a:r>
              <a:rPr lang="en-US" sz="1600" dirty="0"/>
              <a:t>Crawling Crinoid. T</a:t>
            </a:r>
            <a:r>
              <a:rPr lang="el-GR" sz="1600" dirty="0" err="1"/>
              <a:t>υπική</a:t>
            </a:r>
            <a:r>
              <a:rPr lang="el-GR" sz="1600" dirty="0"/>
              <a:t> άδεια </a:t>
            </a:r>
            <a:r>
              <a:rPr lang="en-US" sz="1600" dirty="0" err="1"/>
              <a:t>Youtube</a:t>
            </a:r>
            <a:r>
              <a:rPr lang="en-US" sz="1600" dirty="0"/>
              <a:t>. </a:t>
            </a:r>
            <a:r>
              <a:rPr lang="el-GR" sz="1600" dirty="0"/>
              <a:t>Σύνδεσμος: </a:t>
            </a:r>
            <a:r>
              <a:rPr lang="en-US" sz="1600" dirty="0"/>
              <a:t>https://www.youtube.com/watch?v=cZcomBnNKXg. </a:t>
            </a:r>
            <a:r>
              <a:rPr lang="el-GR" sz="1600" dirty="0"/>
              <a:t>Πηγή: </a:t>
            </a:r>
            <a:r>
              <a:rPr lang="en-US" sz="1600" dirty="0"/>
              <a:t>www.youtube.com.</a:t>
            </a:r>
          </a:p>
          <a:p>
            <a:pPr marL="0" indent="0">
              <a:buNone/>
            </a:pPr>
            <a:endParaRPr lang="en-US" sz="1600" dirty="0"/>
          </a:p>
          <a:p>
            <a:pPr marL="0" indent="0">
              <a:buNone/>
            </a:pPr>
            <a:endParaRPr lang="en-US" sz="1600" dirty="0"/>
          </a:p>
          <a:p>
            <a:pPr marL="0" indent="0">
              <a:buNone/>
            </a:pPr>
            <a:r>
              <a:rPr lang="en-US" sz="1600" dirty="0"/>
              <a:t>.</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116</a:t>
            </a:fld>
            <a:endParaRPr lang="en-US"/>
          </a:p>
        </p:txBody>
      </p:sp>
    </p:spTree>
    <p:extLst>
      <p:ext uri="{BB962C8B-B14F-4D97-AF65-F5344CB8AC3E}">
        <p14:creationId xmlns:p14="http://schemas.microsoft.com/office/powerpoint/2010/main" val="3865754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680" y="289105"/>
            <a:ext cx="8146640" cy="1325563"/>
          </a:xfrm>
        </p:spPr>
        <p:txBody>
          <a:bodyPr>
            <a:normAutofit/>
          </a:bodyPr>
          <a:lstStyle/>
          <a:p>
            <a:pPr algn="ctr"/>
            <a:r>
              <a:rPr lang="el-GR" sz="4000" b="1" dirty="0" smtClean="0">
                <a:solidFill>
                  <a:schemeClr val="accent3"/>
                </a:solidFill>
              </a:rPr>
              <a:t>Αστερίες θηρευτές </a:t>
            </a:r>
            <a:br>
              <a:rPr lang="el-GR" sz="4000" b="1" dirty="0" smtClean="0">
                <a:solidFill>
                  <a:schemeClr val="accent3"/>
                </a:solidFill>
              </a:rPr>
            </a:br>
            <a:r>
              <a:rPr lang="el-GR" sz="4000" b="1" dirty="0" smtClean="0">
                <a:solidFill>
                  <a:schemeClr val="accent3"/>
                </a:solidFill>
              </a:rPr>
              <a:t>καλλιεργούμενων μυδιών</a:t>
            </a:r>
            <a:endParaRPr lang="el-GR" sz="4000" b="1" dirty="0">
              <a:solidFill>
                <a:schemeClr val="accent3"/>
              </a:solidFill>
            </a:endParaRPr>
          </a:p>
        </p:txBody>
      </p:sp>
      <p:pic>
        <p:nvPicPr>
          <p:cNvPr id="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808" y="1861598"/>
            <a:ext cx="6120384" cy="4279392"/>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12</a:t>
            </a:fld>
            <a:endParaRPr lang="en-US"/>
          </a:p>
        </p:txBody>
      </p:sp>
      <p:sp>
        <p:nvSpPr>
          <p:cNvPr id="6" name="TextBox 5"/>
          <p:cNvSpPr txBox="1"/>
          <p:nvPr/>
        </p:nvSpPr>
        <p:spPr>
          <a:xfrm>
            <a:off x="6897262" y="5817705"/>
            <a:ext cx="341760" cy="276999"/>
          </a:xfrm>
          <a:prstGeom prst="rect">
            <a:avLst/>
          </a:prstGeom>
          <a:noFill/>
        </p:spPr>
        <p:txBody>
          <a:bodyPr wrap="none" rtlCol="0">
            <a:spAutoFit/>
          </a:bodyPr>
          <a:lstStyle/>
          <a:p>
            <a:r>
              <a:rPr lang="en-US" sz="1200" b="1" dirty="0" smtClean="0">
                <a:solidFill>
                  <a:schemeClr val="bg1"/>
                </a:solidFill>
              </a:rPr>
              <a:t>21</a:t>
            </a:r>
            <a:endParaRPr lang="en-US" sz="1200" b="1" dirty="0">
              <a:solidFill>
                <a:schemeClr val="bg1"/>
              </a:solidFill>
            </a:endParaRPr>
          </a:p>
        </p:txBody>
      </p:sp>
    </p:spTree>
    <p:extLst>
      <p:ext uri="{BB962C8B-B14F-4D97-AF65-F5344CB8AC3E}">
        <p14:creationId xmlns:p14="http://schemas.microsoft.com/office/powerpoint/2010/main" val="4103549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dirty="0" smtClean="0">
                <a:solidFill>
                  <a:schemeClr val="accent3"/>
                </a:solidFill>
              </a:rPr>
              <a:t>Η θήρευση από τους αστερίες περιορίζει την εξάπλωση των μυδιών</a:t>
            </a:r>
            <a:endParaRPr lang="el-GR" sz="4400" b="1" dirty="0">
              <a:solidFill>
                <a:schemeClr val="accent3"/>
              </a:solidFill>
            </a:endParaRPr>
          </a:p>
        </p:txBody>
      </p:sp>
      <p:pic>
        <p:nvPicPr>
          <p:cNvPr id="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1760" y="1799303"/>
            <a:ext cx="6249228" cy="4130543"/>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13</a:t>
            </a:fld>
            <a:endParaRPr lang="en-US"/>
          </a:p>
        </p:txBody>
      </p:sp>
      <p:sp>
        <p:nvSpPr>
          <p:cNvPr id="6" name="TextBox 5"/>
          <p:cNvSpPr txBox="1"/>
          <p:nvPr/>
        </p:nvSpPr>
        <p:spPr>
          <a:xfrm>
            <a:off x="7240161" y="5510035"/>
            <a:ext cx="341760" cy="276999"/>
          </a:xfrm>
          <a:prstGeom prst="rect">
            <a:avLst/>
          </a:prstGeom>
          <a:noFill/>
        </p:spPr>
        <p:txBody>
          <a:bodyPr wrap="none" rtlCol="0">
            <a:spAutoFit/>
          </a:bodyPr>
          <a:lstStyle/>
          <a:p>
            <a:r>
              <a:rPr lang="en-US" sz="1200" b="1" dirty="0" smtClean="0">
                <a:solidFill>
                  <a:schemeClr val="bg1"/>
                </a:solidFill>
              </a:rPr>
              <a:t>22</a:t>
            </a:r>
            <a:endParaRPr lang="en-US" sz="1200" b="1" dirty="0">
              <a:solidFill>
                <a:schemeClr val="bg1"/>
              </a:solidFill>
            </a:endParaRPr>
          </a:p>
        </p:txBody>
      </p:sp>
    </p:spTree>
    <p:extLst>
      <p:ext uri="{BB962C8B-B14F-4D97-AF65-F5344CB8AC3E}">
        <p14:creationId xmlns:p14="http://schemas.microsoft.com/office/powerpoint/2010/main" val="4192630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Εχινόδερμα </a:t>
            </a:r>
            <a:br>
              <a:rPr lang="el-GR" sz="4400" b="1" dirty="0" smtClean="0">
                <a:solidFill>
                  <a:schemeClr val="accent3"/>
                </a:solidFill>
              </a:rPr>
            </a:br>
            <a:r>
              <a:rPr lang="el-GR" sz="4400" b="1" dirty="0" smtClean="0">
                <a:solidFill>
                  <a:schemeClr val="accent3"/>
                </a:solidFill>
              </a:rPr>
              <a:t>ως τροφή ανθρώπων</a:t>
            </a:r>
            <a:endParaRPr lang="el-GR" sz="4400" b="1" dirty="0">
              <a:solidFill>
                <a:schemeClr val="accent3"/>
              </a:solidFill>
            </a:endParaRP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1"/>
          </p:nvPr>
        </p:nvSpPr>
        <p:spPr/>
        <p:txBody>
          <a:bodyPr/>
          <a:lstStyle/>
          <a:p>
            <a:fld id="{58A56277-EA16-4AF5-BFB5-E5ECBBB39490}" type="slidenum">
              <a:rPr lang="en-US" smtClean="0"/>
              <a:t>14</a:t>
            </a:fld>
            <a:endParaRPr lang="en-US"/>
          </a:p>
        </p:txBody>
      </p:sp>
      <p:pic>
        <p:nvPicPr>
          <p:cNvPr id="13" name="Θέση εικόνας 1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0566" b="10566"/>
          <a:stretch>
            <a:fillRect/>
          </a:stretch>
        </p:blipFill>
        <p:spPr>
          <a:xfrm>
            <a:off x="600813" y="1588497"/>
            <a:ext cx="3948410" cy="2156717"/>
          </a:xfrm>
        </p:spPr>
      </p:pic>
      <p:pic>
        <p:nvPicPr>
          <p:cNvPr id="14" name="Θέση εικόνας 13"/>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6092" b="16092"/>
          <a:stretch>
            <a:fillRect/>
          </a:stretch>
        </p:blipFill>
        <p:spPr>
          <a:xfrm>
            <a:off x="4797873" y="1730565"/>
            <a:ext cx="3508341" cy="1912004"/>
          </a:xfrm>
        </p:spPr>
      </p:pic>
      <p:pic>
        <p:nvPicPr>
          <p:cNvPr id="15" name="Θέση εικόνας 14"/>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8970" b="8970"/>
          <a:stretch>
            <a:fillRect/>
          </a:stretch>
        </p:blipFill>
        <p:spPr>
          <a:xfrm>
            <a:off x="3045391" y="3909555"/>
            <a:ext cx="4275149" cy="2329905"/>
          </a:xfrm>
        </p:spPr>
      </p:pic>
      <p:sp>
        <p:nvSpPr>
          <p:cNvPr id="16" name="TextBox 15"/>
          <p:cNvSpPr txBox="1"/>
          <p:nvPr/>
        </p:nvSpPr>
        <p:spPr>
          <a:xfrm>
            <a:off x="4278727" y="3468215"/>
            <a:ext cx="341760" cy="276999"/>
          </a:xfrm>
          <a:prstGeom prst="rect">
            <a:avLst/>
          </a:prstGeom>
          <a:noFill/>
        </p:spPr>
        <p:txBody>
          <a:bodyPr wrap="none" rtlCol="0">
            <a:spAutoFit/>
          </a:bodyPr>
          <a:lstStyle/>
          <a:p>
            <a:r>
              <a:rPr lang="en-US" sz="1200" b="1" dirty="0" smtClean="0"/>
              <a:t>23</a:t>
            </a:r>
            <a:endParaRPr lang="en-US" sz="1200" b="1" dirty="0"/>
          </a:p>
        </p:txBody>
      </p:sp>
      <p:sp>
        <p:nvSpPr>
          <p:cNvPr id="17" name="TextBox 16"/>
          <p:cNvSpPr txBox="1"/>
          <p:nvPr/>
        </p:nvSpPr>
        <p:spPr>
          <a:xfrm>
            <a:off x="7963923" y="3340925"/>
            <a:ext cx="341760" cy="276999"/>
          </a:xfrm>
          <a:prstGeom prst="rect">
            <a:avLst/>
          </a:prstGeom>
          <a:noFill/>
        </p:spPr>
        <p:txBody>
          <a:bodyPr wrap="none" rtlCol="0">
            <a:spAutoFit/>
          </a:bodyPr>
          <a:lstStyle/>
          <a:p>
            <a:r>
              <a:rPr lang="en-US" sz="1200" b="1" dirty="0" smtClean="0">
                <a:solidFill>
                  <a:schemeClr val="bg1"/>
                </a:solidFill>
              </a:rPr>
              <a:t>24</a:t>
            </a:r>
            <a:endParaRPr lang="en-US" sz="1200" b="1" dirty="0">
              <a:solidFill>
                <a:schemeClr val="bg1"/>
              </a:solidFill>
            </a:endParaRPr>
          </a:p>
        </p:txBody>
      </p:sp>
      <p:sp>
        <p:nvSpPr>
          <p:cNvPr id="18" name="TextBox 17"/>
          <p:cNvSpPr txBox="1"/>
          <p:nvPr/>
        </p:nvSpPr>
        <p:spPr>
          <a:xfrm>
            <a:off x="7024157" y="6005439"/>
            <a:ext cx="341760" cy="276999"/>
          </a:xfrm>
          <a:prstGeom prst="rect">
            <a:avLst/>
          </a:prstGeom>
          <a:noFill/>
        </p:spPr>
        <p:txBody>
          <a:bodyPr wrap="none" rtlCol="0">
            <a:spAutoFit/>
          </a:bodyPr>
          <a:lstStyle/>
          <a:p>
            <a:r>
              <a:rPr lang="en-US" sz="1200" b="1" dirty="0" smtClean="0"/>
              <a:t>25</a:t>
            </a:r>
            <a:endParaRPr lang="en-US" sz="1200" b="1" dirty="0"/>
          </a:p>
        </p:txBody>
      </p:sp>
    </p:spTree>
    <p:extLst>
      <p:ext uri="{BB962C8B-B14F-4D97-AF65-F5344CB8AC3E}">
        <p14:creationId xmlns:p14="http://schemas.microsoft.com/office/powerpoint/2010/main" val="2087866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pPr algn="ctr"/>
            <a:r>
              <a:rPr lang="el-GR" sz="4400" b="1" dirty="0" smtClean="0">
                <a:solidFill>
                  <a:schemeClr val="accent3"/>
                </a:solidFill>
              </a:rPr>
              <a:t>Κύρια Χαρακτηριστικά Εχινοδέρμων</a:t>
            </a:r>
            <a:endParaRPr lang="el-GR" sz="4400" b="1" dirty="0">
              <a:solidFill>
                <a:schemeClr val="accent3"/>
              </a:solidFill>
            </a:endParaRPr>
          </a:p>
        </p:txBody>
      </p:sp>
      <p:sp>
        <p:nvSpPr>
          <p:cNvPr id="5" name="Θέση περιεχομένου 4"/>
          <p:cNvSpPr>
            <a:spLocks noGrp="1"/>
          </p:cNvSpPr>
          <p:nvPr>
            <p:ph idx="1"/>
          </p:nvPr>
        </p:nvSpPr>
        <p:spPr/>
        <p:txBody>
          <a:bodyPr>
            <a:noAutofit/>
          </a:bodyPr>
          <a:lstStyle/>
          <a:p>
            <a:r>
              <a:rPr lang="el-GR" sz="3200" dirty="0" smtClean="0">
                <a:latin typeface="Calibri" panose="020F0502020204030204" pitchFamily="34" charset="0"/>
              </a:rPr>
              <a:t>Συμμετρία </a:t>
            </a:r>
            <a:r>
              <a:rPr lang="el-GR" sz="3200" b="1" dirty="0" err="1" smtClean="0">
                <a:latin typeface="Calibri" panose="020F0502020204030204" pitchFamily="34" charset="0"/>
              </a:rPr>
              <a:t>πεντακτινωτή</a:t>
            </a:r>
            <a:r>
              <a:rPr lang="el-GR" sz="3200" dirty="0" smtClean="0">
                <a:latin typeface="Calibri" panose="020F0502020204030204" pitchFamily="34" charset="0"/>
              </a:rPr>
              <a:t> στα περισσότερα ενήλικα, αμφίπλευρη σε μερικά (δευτερογενώς)</a:t>
            </a:r>
          </a:p>
          <a:p>
            <a:r>
              <a:rPr lang="el-GR" sz="3200" b="1" dirty="0" err="1" smtClean="0">
                <a:latin typeface="Calibri" panose="020F0502020204030204" pitchFamily="34" charset="0"/>
              </a:rPr>
              <a:t>Υδροφορικό</a:t>
            </a:r>
            <a:r>
              <a:rPr lang="el-GR" sz="3200" dirty="0" smtClean="0">
                <a:latin typeface="Calibri" panose="020F0502020204030204" pitchFamily="34" charset="0"/>
              </a:rPr>
              <a:t> σύστημα</a:t>
            </a:r>
          </a:p>
          <a:p>
            <a:r>
              <a:rPr lang="el-GR" sz="3200" b="1" dirty="0" err="1" smtClean="0">
                <a:latin typeface="Calibri" panose="020F0502020204030204" pitchFamily="34" charset="0"/>
              </a:rPr>
              <a:t>Μεσοδερμικός</a:t>
            </a:r>
            <a:r>
              <a:rPr lang="el-GR" sz="3200" dirty="0" smtClean="0">
                <a:latin typeface="Calibri" panose="020F0502020204030204" pitchFamily="34" charset="0"/>
              </a:rPr>
              <a:t> ασβεστολιθικός σκελετός, συχνά με προεξέχοντα φυμάτια</a:t>
            </a:r>
            <a:endParaRPr lang="en-US" sz="3200" dirty="0" smtClean="0">
              <a:latin typeface="Calibri" panose="020F0502020204030204" pitchFamily="34" charset="0"/>
            </a:endParaRPr>
          </a:p>
          <a:p>
            <a:r>
              <a:rPr lang="el-GR" sz="3200" dirty="0" err="1" smtClean="0">
                <a:latin typeface="Calibri" panose="020F0502020204030204" pitchFamily="34" charset="0"/>
              </a:rPr>
              <a:t>Ποδολαβίδες</a:t>
            </a:r>
            <a:endParaRPr lang="el-GR" sz="3200" dirty="0" smtClean="0">
              <a:latin typeface="Calibri" panose="020F0502020204030204" pitchFamily="34" charset="0"/>
            </a:endParaRPr>
          </a:p>
          <a:p>
            <a:r>
              <a:rPr lang="el-GR" sz="3200" dirty="0" smtClean="0">
                <a:latin typeface="Calibri" panose="020F0502020204030204" pitchFamily="34" charset="0"/>
              </a:rPr>
              <a:t>Δερμικά βράγχια</a:t>
            </a:r>
          </a:p>
        </p:txBody>
      </p:sp>
      <p:sp>
        <p:nvSpPr>
          <p:cNvPr id="2" name="Θέση υποσέλιδου 1"/>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15</a:t>
            </a:fld>
            <a:endParaRPr lang="en-US"/>
          </a:p>
        </p:txBody>
      </p:sp>
    </p:spTree>
    <p:extLst>
      <p:ext uri="{BB962C8B-B14F-4D97-AF65-F5344CB8AC3E}">
        <p14:creationId xmlns:p14="http://schemas.microsoft.com/office/powerpoint/2010/main" val="855096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Αστεροειδή (1500 είδη)</a:t>
            </a:r>
            <a:endParaRPr lang="el-GR" sz="4400" b="1" dirty="0">
              <a:solidFill>
                <a:schemeClr val="accent3"/>
              </a:solidFill>
            </a:endParaRPr>
          </a:p>
        </p:txBody>
      </p:sp>
      <p:pic>
        <p:nvPicPr>
          <p:cNvPr id="7" name="Θέση περιεχομένου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80732" y="1534345"/>
            <a:ext cx="5782536" cy="3963676"/>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16</a:t>
            </a:fld>
            <a:endParaRPr lang="en-US"/>
          </a:p>
        </p:txBody>
      </p:sp>
      <p:sp>
        <p:nvSpPr>
          <p:cNvPr id="6" name="TextBox 5"/>
          <p:cNvSpPr txBox="1"/>
          <p:nvPr/>
        </p:nvSpPr>
        <p:spPr>
          <a:xfrm>
            <a:off x="7003717" y="5089815"/>
            <a:ext cx="341760" cy="276999"/>
          </a:xfrm>
          <a:prstGeom prst="rect">
            <a:avLst/>
          </a:prstGeom>
          <a:noFill/>
        </p:spPr>
        <p:txBody>
          <a:bodyPr wrap="none" rtlCol="0">
            <a:spAutoFit/>
          </a:bodyPr>
          <a:lstStyle/>
          <a:p>
            <a:r>
              <a:rPr lang="en-US" sz="1200" b="1" dirty="0" smtClean="0">
                <a:solidFill>
                  <a:schemeClr val="bg1"/>
                </a:solidFill>
              </a:rPr>
              <a:t>26</a:t>
            </a:r>
            <a:endParaRPr lang="en-US" sz="1200" b="1" dirty="0">
              <a:solidFill>
                <a:schemeClr val="bg1"/>
              </a:solidFill>
            </a:endParaRPr>
          </a:p>
        </p:txBody>
      </p:sp>
      <p:sp>
        <p:nvSpPr>
          <p:cNvPr id="4" name="TextBox 3"/>
          <p:cNvSpPr txBox="1"/>
          <p:nvPr/>
        </p:nvSpPr>
        <p:spPr>
          <a:xfrm>
            <a:off x="2946797" y="5542386"/>
            <a:ext cx="3204852" cy="369332"/>
          </a:xfrm>
          <a:prstGeom prst="rect">
            <a:avLst/>
          </a:prstGeom>
          <a:noFill/>
        </p:spPr>
        <p:txBody>
          <a:bodyPr wrap="none" rtlCol="0">
            <a:spAutoFit/>
          </a:bodyPr>
          <a:lstStyle/>
          <a:p>
            <a:r>
              <a:rPr lang="el-GR" dirty="0" smtClean="0"/>
              <a:t>Ο αστερίας </a:t>
            </a:r>
            <a:r>
              <a:rPr lang="fr-FR" dirty="0" err="1" smtClean="0"/>
              <a:t>Echin</a:t>
            </a:r>
            <a:r>
              <a:rPr lang="en-US" dirty="0" smtClean="0"/>
              <a:t>a</a:t>
            </a:r>
            <a:r>
              <a:rPr lang="fr-FR" dirty="0" err="1" smtClean="0"/>
              <a:t>ster</a:t>
            </a:r>
            <a:r>
              <a:rPr lang="fr-FR" dirty="0" smtClean="0"/>
              <a:t> </a:t>
            </a:r>
            <a:r>
              <a:rPr lang="fr-FR" dirty="0" err="1" smtClean="0"/>
              <a:t>sepositus</a:t>
            </a:r>
            <a:endParaRPr lang="en-US" dirty="0"/>
          </a:p>
        </p:txBody>
      </p:sp>
    </p:spTree>
    <p:extLst>
      <p:ext uri="{BB962C8B-B14F-4D97-AF65-F5344CB8AC3E}">
        <p14:creationId xmlns:p14="http://schemas.microsoft.com/office/powerpoint/2010/main" val="2695023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Εξωτερικά χαρακτηριστικά Αστεροειδών</a:t>
            </a:r>
            <a:endParaRPr lang="el-GR" sz="4400" b="1" dirty="0">
              <a:solidFill>
                <a:schemeClr val="accent3"/>
              </a:solidFill>
            </a:endParaRPr>
          </a:p>
        </p:txBody>
      </p:sp>
      <p:pic>
        <p:nvPicPr>
          <p:cNvPr id="14" name="Θέση περιεχομένου 1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1487" y="1611974"/>
            <a:ext cx="8043863" cy="3864623"/>
          </a:xfrm>
          <a:prstGeom prst="rect">
            <a:avLst/>
          </a:prstGeom>
          <a:ln>
            <a:noFill/>
          </a:ln>
          <a:effectLst/>
        </p:spPr>
      </p:pic>
      <p:pic>
        <p:nvPicPr>
          <p:cNvPr id="15" name="Θέση περιεχομένου 1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713325" y="4896209"/>
            <a:ext cx="2187287" cy="1392573"/>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17</a:t>
            </a:fld>
            <a:endParaRPr lang="en-US"/>
          </a:p>
        </p:txBody>
      </p:sp>
      <p:sp>
        <p:nvSpPr>
          <p:cNvPr id="16" name="TextBox 15"/>
          <p:cNvSpPr txBox="1"/>
          <p:nvPr/>
        </p:nvSpPr>
        <p:spPr>
          <a:xfrm>
            <a:off x="8174607" y="5199598"/>
            <a:ext cx="341760" cy="276999"/>
          </a:xfrm>
          <a:prstGeom prst="rect">
            <a:avLst/>
          </a:prstGeom>
          <a:noFill/>
        </p:spPr>
        <p:txBody>
          <a:bodyPr wrap="none" rtlCol="0">
            <a:spAutoFit/>
          </a:bodyPr>
          <a:lstStyle/>
          <a:p>
            <a:r>
              <a:rPr lang="en-US" sz="1200" b="1" dirty="0" smtClean="0"/>
              <a:t>27</a:t>
            </a:r>
            <a:endParaRPr lang="en-US" sz="1200" b="1" dirty="0"/>
          </a:p>
        </p:txBody>
      </p:sp>
      <p:sp>
        <p:nvSpPr>
          <p:cNvPr id="17" name="TextBox 16"/>
          <p:cNvSpPr txBox="1"/>
          <p:nvPr/>
        </p:nvSpPr>
        <p:spPr>
          <a:xfrm>
            <a:off x="4604384" y="6011783"/>
            <a:ext cx="341760" cy="276999"/>
          </a:xfrm>
          <a:prstGeom prst="rect">
            <a:avLst/>
          </a:prstGeom>
          <a:noFill/>
        </p:spPr>
        <p:txBody>
          <a:bodyPr wrap="none" rtlCol="0">
            <a:spAutoFit/>
          </a:bodyPr>
          <a:lstStyle/>
          <a:p>
            <a:r>
              <a:rPr lang="en-US" sz="1200" b="1" dirty="0" smtClean="0">
                <a:solidFill>
                  <a:schemeClr val="bg1"/>
                </a:solidFill>
              </a:rPr>
              <a:t>28</a:t>
            </a:r>
            <a:endParaRPr lang="en-US" sz="1200" b="1" dirty="0">
              <a:solidFill>
                <a:schemeClr val="bg1"/>
              </a:solidFill>
            </a:endParaRPr>
          </a:p>
        </p:txBody>
      </p:sp>
    </p:spTree>
    <p:extLst>
      <p:ext uri="{BB962C8B-B14F-4D97-AF65-F5344CB8AC3E}">
        <p14:creationId xmlns:p14="http://schemas.microsoft.com/office/powerpoint/2010/main" val="363381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Στοιχεία της επιφάνειας Αστεροειδών</a:t>
            </a:r>
            <a:endParaRPr lang="el-GR" sz="44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18</a:t>
            </a:fld>
            <a:endParaRPr lang="en-US"/>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5432" y="1825625"/>
            <a:ext cx="6333135" cy="4351338"/>
          </a:xfrm>
          <a:prstGeom prst="rect">
            <a:avLst/>
          </a:prstGeom>
          <a:ln>
            <a:noFill/>
          </a:ln>
          <a:effectLst/>
        </p:spPr>
      </p:pic>
      <p:sp>
        <p:nvSpPr>
          <p:cNvPr id="9" name="TextBox 8"/>
          <p:cNvSpPr txBox="1"/>
          <p:nvPr/>
        </p:nvSpPr>
        <p:spPr>
          <a:xfrm>
            <a:off x="7068711" y="5835691"/>
            <a:ext cx="341760" cy="276999"/>
          </a:xfrm>
          <a:prstGeom prst="rect">
            <a:avLst/>
          </a:prstGeom>
          <a:noFill/>
        </p:spPr>
        <p:txBody>
          <a:bodyPr wrap="none" rtlCol="0">
            <a:spAutoFit/>
          </a:bodyPr>
          <a:lstStyle/>
          <a:p>
            <a:r>
              <a:rPr lang="en-US" sz="1200" b="1" dirty="0" smtClean="0"/>
              <a:t>29</a:t>
            </a:r>
            <a:endParaRPr lang="en-US" sz="1200" b="1" dirty="0"/>
          </a:p>
        </p:txBody>
      </p:sp>
    </p:spTree>
    <p:extLst>
      <p:ext uri="{BB962C8B-B14F-4D97-AF65-F5344CB8AC3E}">
        <p14:creationId xmlns:p14="http://schemas.microsoft.com/office/powerpoint/2010/main" val="831484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Ποδολαβίδα</a:t>
            </a:r>
            <a:r>
              <a:rPr lang="el-GR" sz="4400" b="1" dirty="0" smtClean="0">
                <a:solidFill>
                  <a:schemeClr val="accent3"/>
                </a:solidFill>
              </a:rPr>
              <a:t> αστερία</a:t>
            </a:r>
            <a:endParaRPr lang="el-GR" sz="4400" b="1" dirty="0">
              <a:solidFill>
                <a:schemeClr val="accent3"/>
              </a:solidFill>
            </a:endParaRPr>
          </a:p>
        </p:txBody>
      </p:sp>
      <p:pic>
        <p:nvPicPr>
          <p:cNvPr id="10" name="Θέση περιεχομένου 9"/>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999265" y="1830930"/>
            <a:ext cx="5145470" cy="4340728"/>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19</a:t>
            </a:fld>
            <a:endParaRPr lang="en-US"/>
          </a:p>
        </p:txBody>
      </p:sp>
      <p:sp>
        <p:nvSpPr>
          <p:cNvPr id="6" name="TextBox 5"/>
          <p:cNvSpPr txBox="1"/>
          <p:nvPr/>
        </p:nvSpPr>
        <p:spPr>
          <a:xfrm>
            <a:off x="7144735" y="5510036"/>
            <a:ext cx="341760" cy="276999"/>
          </a:xfrm>
          <a:prstGeom prst="rect">
            <a:avLst/>
          </a:prstGeom>
          <a:noFill/>
        </p:spPr>
        <p:txBody>
          <a:bodyPr wrap="none" rtlCol="0">
            <a:spAutoFit/>
          </a:bodyPr>
          <a:lstStyle/>
          <a:p>
            <a:r>
              <a:rPr lang="en-US" sz="1200" b="1" dirty="0" smtClean="0"/>
              <a:t>30</a:t>
            </a:r>
            <a:endParaRPr lang="en-US" sz="1200" b="1" dirty="0"/>
          </a:p>
        </p:txBody>
      </p:sp>
    </p:spTree>
    <p:extLst>
      <p:ext uri="{BB962C8B-B14F-4D97-AF65-F5344CB8AC3E}">
        <p14:creationId xmlns:p14="http://schemas.microsoft.com/office/powerpoint/2010/main" val="3910768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err="1" smtClean="0">
                <a:solidFill>
                  <a:schemeClr val="accent3"/>
                </a:solidFill>
              </a:rPr>
              <a:t>Χαιτόγναθα</a:t>
            </a:r>
            <a:r>
              <a:rPr lang="el-GR" sz="4000" b="1" dirty="0" smtClean="0">
                <a:solidFill>
                  <a:schemeClr val="accent3"/>
                </a:solidFill>
              </a:rPr>
              <a:t>-Εχινόδερμα-</a:t>
            </a:r>
            <a:r>
              <a:rPr lang="en-US" sz="4000" b="1" dirty="0" smtClean="0">
                <a:solidFill>
                  <a:schemeClr val="accent3"/>
                </a:solidFill>
              </a:rPr>
              <a:t/>
            </a:r>
            <a:br>
              <a:rPr lang="en-US" sz="4000" b="1" dirty="0" smtClean="0">
                <a:solidFill>
                  <a:schemeClr val="accent3"/>
                </a:solidFill>
              </a:rPr>
            </a:br>
            <a:r>
              <a:rPr lang="el-GR" sz="4000" b="1" dirty="0" err="1" smtClean="0">
                <a:solidFill>
                  <a:schemeClr val="accent3"/>
                </a:solidFill>
              </a:rPr>
              <a:t>Ημιχορδωτά</a:t>
            </a:r>
            <a:endParaRPr lang="el-GR" sz="4000" b="1" dirty="0">
              <a:solidFill>
                <a:schemeClr val="accent3"/>
              </a:solidFill>
            </a:endParaRP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1"/>
          </p:nvPr>
        </p:nvSpPr>
        <p:spPr/>
        <p:txBody>
          <a:bodyPr/>
          <a:lstStyle/>
          <a:p>
            <a:fld id="{58A56277-EA16-4AF5-BFB5-E5ECBBB39490}" type="slidenum">
              <a:rPr lang="en-US" smtClean="0"/>
              <a:t>2</a:t>
            </a:fld>
            <a:endParaRPr lang="en-US"/>
          </a:p>
        </p:txBody>
      </p:sp>
      <p:pic>
        <p:nvPicPr>
          <p:cNvPr id="13" name="Θέση εικόνας 12"/>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839" t="-2384" r="-1839" b="-2384"/>
          <a:stretch/>
        </p:blipFill>
        <p:spPr/>
      </p:pic>
      <p:pic>
        <p:nvPicPr>
          <p:cNvPr id="14" name="Θέση εικόνας 13"/>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848" t="-2275" r="-1848" b="-2275"/>
          <a:stretch/>
        </p:blipFill>
        <p:spPr/>
      </p:pic>
      <p:sp>
        <p:nvSpPr>
          <p:cNvPr id="9" name="Θέση κειμένου 8"/>
          <p:cNvSpPr>
            <a:spLocks noGrp="1"/>
          </p:cNvSpPr>
          <p:nvPr>
            <p:ph type="body" sz="quarter" idx="14"/>
          </p:nvPr>
        </p:nvSpPr>
        <p:spPr>
          <a:xfrm>
            <a:off x="1635384" y="3760608"/>
            <a:ext cx="1484139" cy="360363"/>
          </a:xfrm>
        </p:spPr>
        <p:txBody>
          <a:bodyPr/>
          <a:lstStyle/>
          <a:p>
            <a:r>
              <a:rPr lang="el-GR" dirty="0" err="1" smtClean="0"/>
              <a:t>Χαιτόγναθα</a:t>
            </a:r>
            <a:endParaRPr lang="en-US" dirty="0"/>
          </a:p>
        </p:txBody>
      </p:sp>
      <p:sp>
        <p:nvSpPr>
          <p:cNvPr id="10" name="Θέση κειμένου 9"/>
          <p:cNvSpPr>
            <a:spLocks noGrp="1"/>
          </p:cNvSpPr>
          <p:nvPr>
            <p:ph type="body" sz="quarter" idx="15"/>
          </p:nvPr>
        </p:nvSpPr>
        <p:spPr>
          <a:xfrm>
            <a:off x="6110121" y="3768551"/>
            <a:ext cx="1529540" cy="360363"/>
          </a:xfrm>
        </p:spPr>
        <p:txBody>
          <a:bodyPr/>
          <a:lstStyle/>
          <a:p>
            <a:r>
              <a:rPr lang="el-GR" dirty="0" smtClean="0"/>
              <a:t>Εχινόδερμα</a:t>
            </a:r>
            <a:endParaRPr lang="en-US" dirty="0"/>
          </a:p>
        </p:txBody>
      </p:sp>
      <p:pic>
        <p:nvPicPr>
          <p:cNvPr id="15" name="Θέση εικόνας 14"/>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l="-23784" t="215" r="-23784" b="215"/>
          <a:stretch/>
        </p:blipFill>
        <p:spPr>
          <a:xfrm>
            <a:off x="3603000" y="4250986"/>
            <a:ext cx="3508341" cy="1912004"/>
          </a:xfrm>
        </p:spPr>
      </p:pic>
      <p:sp>
        <p:nvSpPr>
          <p:cNvPr id="12" name="Θέση κειμένου 11"/>
          <p:cNvSpPr>
            <a:spLocks noGrp="1"/>
          </p:cNvSpPr>
          <p:nvPr>
            <p:ph type="body" sz="quarter" idx="17"/>
          </p:nvPr>
        </p:nvSpPr>
        <p:spPr>
          <a:xfrm>
            <a:off x="2004561" y="5739121"/>
            <a:ext cx="1598439" cy="360363"/>
          </a:xfrm>
        </p:spPr>
        <p:txBody>
          <a:bodyPr/>
          <a:lstStyle/>
          <a:p>
            <a:r>
              <a:rPr lang="el-GR" dirty="0" err="1" smtClean="0"/>
              <a:t>Ημιχορδωτά</a:t>
            </a:r>
            <a:endParaRPr lang="en-US" dirty="0"/>
          </a:p>
        </p:txBody>
      </p:sp>
      <p:sp>
        <p:nvSpPr>
          <p:cNvPr id="16" name="TextBox 15"/>
          <p:cNvSpPr txBox="1"/>
          <p:nvPr/>
        </p:nvSpPr>
        <p:spPr>
          <a:xfrm>
            <a:off x="3775264" y="3177695"/>
            <a:ext cx="263214" cy="276999"/>
          </a:xfrm>
          <a:prstGeom prst="rect">
            <a:avLst/>
          </a:prstGeom>
          <a:noFill/>
        </p:spPr>
        <p:txBody>
          <a:bodyPr wrap="none" rtlCol="0">
            <a:spAutoFit/>
          </a:bodyPr>
          <a:lstStyle/>
          <a:p>
            <a:r>
              <a:rPr lang="el-GR" sz="1200" b="1" dirty="0" smtClean="0">
                <a:solidFill>
                  <a:schemeClr val="bg1"/>
                </a:solidFill>
              </a:rPr>
              <a:t>1</a:t>
            </a:r>
            <a:endParaRPr lang="en-US" sz="1200" b="1" dirty="0">
              <a:solidFill>
                <a:schemeClr val="bg1"/>
              </a:solidFill>
            </a:endParaRPr>
          </a:p>
        </p:txBody>
      </p:sp>
      <p:sp>
        <p:nvSpPr>
          <p:cNvPr id="17" name="TextBox 16"/>
          <p:cNvSpPr txBox="1"/>
          <p:nvPr/>
        </p:nvSpPr>
        <p:spPr>
          <a:xfrm>
            <a:off x="8174607" y="3177695"/>
            <a:ext cx="263214" cy="276999"/>
          </a:xfrm>
          <a:prstGeom prst="rect">
            <a:avLst/>
          </a:prstGeom>
          <a:noFill/>
        </p:spPr>
        <p:txBody>
          <a:bodyPr wrap="none" rtlCol="0">
            <a:spAutoFit/>
          </a:bodyPr>
          <a:lstStyle/>
          <a:p>
            <a:r>
              <a:rPr lang="el-GR" sz="1200" b="1" dirty="0" smtClean="0">
                <a:solidFill>
                  <a:schemeClr val="bg1"/>
                </a:solidFill>
              </a:rPr>
              <a:t>2</a:t>
            </a:r>
            <a:endParaRPr lang="en-US" sz="1200" b="1" dirty="0">
              <a:solidFill>
                <a:schemeClr val="bg1"/>
              </a:solidFill>
            </a:endParaRPr>
          </a:p>
        </p:txBody>
      </p:sp>
      <p:sp>
        <p:nvSpPr>
          <p:cNvPr id="18" name="TextBox 17"/>
          <p:cNvSpPr txBox="1"/>
          <p:nvPr/>
        </p:nvSpPr>
        <p:spPr>
          <a:xfrm>
            <a:off x="6272212" y="5842981"/>
            <a:ext cx="277502" cy="276999"/>
          </a:xfrm>
          <a:prstGeom prst="rect">
            <a:avLst/>
          </a:prstGeom>
          <a:noFill/>
        </p:spPr>
        <p:txBody>
          <a:bodyPr wrap="square" rtlCol="0">
            <a:spAutoFit/>
          </a:bodyPr>
          <a:lstStyle/>
          <a:p>
            <a:r>
              <a:rPr lang="el-GR" sz="1200" b="1" dirty="0" smtClean="0">
                <a:solidFill>
                  <a:schemeClr val="bg1"/>
                </a:solidFill>
              </a:rPr>
              <a:t>3</a:t>
            </a:r>
            <a:endParaRPr lang="en-US" sz="1200" b="1" dirty="0">
              <a:solidFill>
                <a:schemeClr val="bg1"/>
              </a:solidFill>
            </a:endParaRPr>
          </a:p>
        </p:txBody>
      </p:sp>
    </p:spTree>
    <p:extLst>
      <p:ext uri="{BB962C8B-B14F-4D97-AF65-F5344CB8AC3E}">
        <p14:creationId xmlns:p14="http://schemas.microsoft.com/office/powerpoint/2010/main" val="1058022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solidFill>
                  <a:schemeClr val="accent1">
                    <a:lumMod val="75000"/>
                  </a:schemeClr>
                </a:solidFill>
              </a:rPr>
              <a:t>    </a:t>
            </a:r>
            <a:r>
              <a:rPr lang="el-GR" sz="4000" b="1" dirty="0" smtClean="0">
                <a:solidFill>
                  <a:schemeClr val="accent3"/>
                </a:solidFill>
              </a:rPr>
              <a:t>Εσωτερική οργάνωση</a:t>
            </a:r>
            <a:r>
              <a:rPr lang="en-US" sz="4000" b="1" dirty="0" smtClean="0">
                <a:solidFill>
                  <a:schemeClr val="accent3"/>
                </a:solidFill>
              </a:rPr>
              <a:t> </a:t>
            </a:r>
            <a:r>
              <a:rPr lang="el-GR" sz="4000" b="1" dirty="0" smtClean="0">
                <a:solidFill>
                  <a:schemeClr val="accent3"/>
                </a:solidFill>
              </a:rPr>
              <a:t>αστερία 1/2</a:t>
            </a:r>
            <a:endParaRPr lang="el-GR" sz="40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20</a:t>
            </a:fld>
            <a:endParaRPr lang="en-US"/>
          </a:p>
        </p:txBody>
      </p:sp>
      <p:pic>
        <p:nvPicPr>
          <p:cNvPr id="15" name="Θέση περιεχομένου 1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98073" y="1690689"/>
            <a:ext cx="4576952" cy="3629019"/>
          </a:xfrm>
        </p:spPr>
      </p:pic>
      <p:pic>
        <p:nvPicPr>
          <p:cNvPr id="11" name="Θέση περιεχομένου 10"/>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84950" y="2939922"/>
            <a:ext cx="4256823" cy="2431488"/>
          </a:xfrm>
        </p:spPr>
      </p:pic>
      <p:sp>
        <p:nvSpPr>
          <p:cNvPr id="16" name="TextBox 15"/>
          <p:cNvSpPr txBox="1"/>
          <p:nvPr/>
        </p:nvSpPr>
        <p:spPr>
          <a:xfrm>
            <a:off x="3975893" y="5432914"/>
            <a:ext cx="341760" cy="276999"/>
          </a:xfrm>
          <a:prstGeom prst="rect">
            <a:avLst/>
          </a:prstGeom>
          <a:noFill/>
        </p:spPr>
        <p:txBody>
          <a:bodyPr wrap="none" rtlCol="0">
            <a:spAutoFit/>
          </a:bodyPr>
          <a:lstStyle/>
          <a:p>
            <a:r>
              <a:rPr lang="en-US" sz="1200" b="1" dirty="0" smtClean="0"/>
              <a:t>31</a:t>
            </a:r>
            <a:endParaRPr lang="en-US" sz="1200" b="1" dirty="0"/>
          </a:p>
        </p:txBody>
      </p:sp>
      <p:sp>
        <p:nvSpPr>
          <p:cNvPr id="17" name="TextBox 16"/>
          <p:cNvSpPr txBox="1"/>
          <p:nvPr/>
        </p:nvSpPr>
        <p:spPr>
          <a:xfrm>
            <a:off x="8306214" y="5432914"/>
            <a:ext cx="341760" cy="276999"/>
          </a:xfrm>
          <a:prstGeom prst="rect">
            <a:avLst/>
          </a:prstGeom>
          <a:noFill/>
        </p:spPr>
        <p:txBody>
          <a:bodyPr wrap="none" rtlCol="0">
            <a:spAutoFit/>
          </a:bodyPr>
          <a:lstStyle/>
          <a:p>
            <a:r>
              <a:rPr lang="en-US" sz="1200" b="1" dirty="0" smtClean="0"/>
              <a:t>32</a:t>
            </a:r>
            <a:endParaRPr lang="en-US" sz="1200" b="1" dirty="0"/>
          </a:p>
        </p:txBody>
      </p:sp>
    </p:spTree>
    <p:extLst>
      <p:ext uri="{BB962C8B-B14F-4D97-AF65-F5344CB8AC3E}">
        <p14:creationId xmlns:p14="http://schemas.microsoft.com/office/powerpoint/2010/main" val="2654679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solidFill>
                  <a:schemeClr val="accent1">
                    <a:lumMod val="75000"/>
                  </a:schemeClr>
                </a:solidFill>
              </a:rPr>
              <a:t>   </a:t>
            </a:r>
            <a:r>
              <a:rPr lang="el-GR" sz="4000" b="1" dirty="0" smtClean="0">
                <a:solidFill>
                  <a:schemeClr val="accent3"/>
                </a:solidFill>
              </a:rPr>
              <a:t>Εσωτερική οργάνωση αστερία 2/2</a:t>
            </a:r>
            <a:endParaRPr lang="el-GR" sz="4000" b="1" dirty="0">
              <a:solidFill>
                <a:schemeClr val="accent3"/>
              </a:solidFill>
            </a:endParaRPr>
          </a:p>
        </p:txBody>
      </p:sp>
      <p:pic>
        <p:nvPicPr>
          <p:cNvPr id="8" name="Θέση περιεχομένου 7"/>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282923"/>
            <a:ext cx="9144000" cy="4707864"/>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21</a:t>
            </a:fld>
            <a:endParaRPr lang="en-US"/>
          </a:p>
        </p:txBody>
      </p:sp>
      <p:sp>
        <p:nvSpPr>
          <p:cNvPr id="6" name="TextBox 5"/>
          <p:cNvSpPr txBox="1"/>
          <p:nvPr/>
        </p:nvSpPr>
        <p:spPr>
          <a:xfrm>
            <a:off x="8515350" y="5391151"/>
            <a:ext cx="341760" cy="276999"/>
          </a:xfrm>
          <a:prstGeom prst="rect">
            <a:avLst/>
          </a:prstGeom>
          <a:noFill/>
        </p:spPr>
        <p:txBody>
          <a:bodyPr wrap="none" rtlCol="0">
            <a:spAutoFit/>
          </a:bodyPr>
          <a:lstStyle/>
          <a:p>
            <a:r>
              <a:rPr lang="en-US" sz="1200" b="1" dirty="0" smtClean="0"/>
              <a:t>33</a:t>
            </a:r>
            <a:endParaRPr lang="en-US" sz="1200" b="1" dirty="0"/>
          </a:p>
        </p:txBody>
      </p:sp>
    </p:spTree>
    <p:extLst>
      <p:ext uri="{BB962C8B-B14F-4D97-AF65-F5344CB8AC3E}">
        <p14:creationId xmlns:p14="http://schemas.microsoft.com/office/powerpoint/2010/main" val="42658448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solidFill>
                  <a:schemeClr val="accent1">
                    <a:lumMod val="75000"/>
                  </a:schemeClr>
                </a:solidFill>
              </a:rPr>
              <a:t> </a:t>
            </a:r>
            <a:r>
              <a:rPr lang="el-GR" sz="4400" b="1" dirty="0" smtClean="0">
                <a:solidFill>
                  <a:schemeClr val="accent3"/>
                </a:solidFill>
              </a:rPr>
              <a:t>Εγκάρσια τομή </a:t>
            </a:r>
            <a:r>
              <a:rPr lang="en-US" sz="4400" b="1" dirty="0" smtClean="0">
                <a:solidFill>
                  <a:schemeClr val="accent3"/>
                </a:solidFill>
              </a:rPr>
              <a:t/>
            </a:r>
            <a:br>
              <a:rPr lang="en-US" sz="4400" b="1" dirty="0" smtClean="0">
                <a:solidFill>
                  <a:schemeClr val="accent3"/>
                </a:solidFill>
              </a:rPr>
            </a:br>
            <a:r>
              <a:rPr lang="el-GR" sz="4400" b="1" dirty="0" smtClean="0">
                <a:solidFill>
                  <a:schemeClr val="accent3"/>
                </a:solidFill>
              </a:rPr>
              <a:t>βραχίονα αστερία</a:t>
            </a:r>
            <a:endParaRPr lang="el-GR" sz="4400" b="1" dirty="0">
              <a:solidFill>
                <a:schemeClr val="accent3"/>
              </a:solidFill>
            </a:endParaRPr>
          </a:p>
        </p:txBody>
      </p:sp>
      <p:pic>
        <p:nvPicPr>
          <p:cNvPr id="7" name="Θέση περιεχομένου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8650" y="1859227"/>
            <a:ext cx="7886700" cy="4284133"/>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22</a:t>
            </a:fld>
            <a:endParaRPr lang="en-US"/>
          </a:p>
        </p:txBody>
      </p:sp>
      <p:sp>
        <p:nvSpPr>
          <p:cNvPr id="6" name="TextBox 5"/>
          <p:cNvSpPr txBox="1"/>
          <p:nvPr/>
        </p:nvSpPr>
        <p:spPr>
          <a:xfrm>
            <a:off x="6348827" y="5866361"/>
            <a:ext cx="341760" cy="276999"/>
          </a:xfrm>
          <a:prstGeom prst="rect">
            <a:avLst/>
          </a:prstGeom>
          <a:noFill/>
        </p:spPr>
        <p:txBody>
          <a:bodyPr wrap="none" rtlCol="0">
            <a:spAutoFit/>
          </a:bodyPr>
          <a:lstStyle/>
          <a:p>
            <a:r>
              <a:rPr lang="en-US" sz="1200" b="1" dirty="0" smtClean="0"/>
              <a:t>34</a:t>
            </a:r>
            <a:endParaRPr lang="en-US" sz="1200" b="1" dirty="0"/>
          </a:p>
        </p:txBody>
      </p:sp>
    </p:spTree>
    <p:extLst>
      <p:ext uri="{BB962C8B-B14F-4D97-AF65-F5344CB8AC3E}">
        <p14:creationId xmlns:p14="http://schemas.microsoft.com/office/powerpoint/2010/main" val="7586231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Οστάρια αστερία (ικρίωμα)</a:t>
            </a:r>
            <a:endParaRPr lang="el-GR" sz="4400" b="1" dirty="0">
              <a:solidFill>
                <a:schemeClr val="accent3"/>
              </a:solidFill>
            </a:endParaRPr>
          </a:p>
        </p:txBody>
      </p:sp>
      <p:pic>
        <p:nvPicPr>
          <p:cNvPr id="8" name="Θέση περιεχομένου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15648" y="1690689"/>
            <a:ext cx="3867150" cy="4333875"/>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23</a:t>
            </a:fld>
            <a:endParaRPr lang="en-US"/>
          </a:p>
        </p:txBody>
      </p:sp>
      <p:sp>
        <p:nvSpPr>
          <p:cNvPr id="6" name="TextBox 5"/>
          <p:cNvSpPr txBox="1"/>
          <p:nvPr/>
        </p:nvSpPr>
        <p:spPr>
          <a:xfrm>
            <a:off x="6125457" y="5747565"/>
            <a:ext cx="341760" cy="276999"/>
          </a:xfrm>
          <a:prstGeom prst="rect">
            <a:avLst/>
          </a:prstGeom>
          <a:noFill/>
        </p:spPr>
        <p:txBody>
          <a:bodyPr wrap="none" rtlCol="0">
            <a:spAutoFit/>
          </a:bodyPr>
          <a:lstStyle/>
          <a:p>
            <a:r>
              <a:rPr lang="en-US" sz="1200" b="1" dirty="0" smtClean="0"/>
              <a:t>35</a:t>
            </a:r>
            <a:endParaRPr lang="en-US" sz="1200" b="1" dirty="0"/>
          </a:p>
        </p:txBody>
      </p:sp>
    </p:spTree>
    <p:extLst>
      <p:ext uri="{BB962C8B-B14F-4D97-AF65-F5344CB8AC3E}">
        <p14:creationId xmlns:p14="http://schemas.microsoft.com/office/powerpoint/2010/main" val="19564813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solidFill>
                  <a:schemeClr val="accent1">
                    <a:lumMod val="75000"/>
                  </a:schemeClr>
                </a:solidFill>
              </a:rPr>
              <a:t>  </a:t>
            </a:r>
            <a:r>
              <a:rPr lang="el-GR" sz="4000" b="1" dirty="0" err="1" smtClean="0">
                <a:solidFill>
                  <a:schemeClr val="accent3"/>
                </a:solidFill>
              </a:rPr>
              <a:t>Υδροφορικό</a:t>
            </a:r>
            <a:r>
              <a:rPr lang="el-GR" sz="4000" b="1" dirty="0" smtClean="0">
                <a:solidFill>
                  <a:schemeClr val="accent3"/>
                </a:solidFill>
              </a:rPr>
              <a:t> σύστημα </a:t>
            </a:r>
            <a:r>
              <a:rPr lang="en-US" sz="4000" b="1" dirty="0" smtClean="0">
                <a:solidFill>
                  <a:schemeClr val="accent3"/>
                </a:solidFill>
              </a:rPr>
              <a:t/>
            </a:r>
            <a:br>
              <a:rPr lang="en-US" sz="4000" b="1" dirty="0" smtClean="0">
                <a:solidFill>
                  <a:schemeClr val="accent3"/>
                </a:solidFill>
              </a:rPr>
            </a:br>
            <a:r>
              <a:rPr lang="el-GR" sz="4000" b="1" dirty="0" smtClean="0">
                <a:solidFill>
                  <a:schemeClr val="accent3"/>
                </a:solidFill>
              </a:rPr>
              <a:t>αστερία</a:t>
            </a:r>
            <a:r>
              <a:rPr lang="en-US" sz="4000" b="1" dirty="0" smtClean="0">
                <a:solidFill>
                  <a:schemeClr val="accent3"/>
                </a:solidFill>
              </a:rPr>
              <a:t> </a:t>
            </a:r>
            <a:r>
              <a:rPr lang="el-GR" sz="4000" b="1" dirty="0" smtClean="0">
                <a:solidFill>
                  <a:schemeClr val="accent3"/>
                </a:solidFill>
              </a:rPr>
              <a:t>1/3</a:t>
            </a:r>
            <a:endParaRPr lang="el-GR" sz="4000" b="1" dirty="0">
              <a:solidFill>
                <a:schemeClr val="accent3"/>
              </a:solidFill>
            </a:endParaRPr>
          </a:p>
        </p:txBody>
      </p:sp>
      <p:pic>
        <p:nvPicPr>
          <p:cNvPr id="7" name="Θέση περιεχομένου 6" descr="Η παραπάνω εικόνα δείχνει τα εσωτερικά όργανα ενός αστερία που απαρτίζουν το αγγειακό υδραυλικό του σύστημα, το οποίο βοηθά στην κυκλοφορία του αστερία, στην αναπνοή και  την μετακίνηση.&#10;"/>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86876" y="1825625"/>
            <a:ext cx="7770247" cy="4351338"/>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24</a:t>
            </a:fld>
            <a:endParaRPr lang="en-US"/>
          </a:p>
        </p:txBody>
      </p:sp>
      <p:sp>
        <p:nvSpPr>
          <p:cNvPr id="6" name="TextBox 5"/>
          <p:cNvSpPr txBox="1"/>
          <p:nvPr/>
        </p:nvSpPr>
        <p:spPr>
          <a:xfrm>
            <a:off x="1133889" y="5835691"/>
            <a:ext cx="341760" cy="276999"/>
          </a:xfrm>
          <a:prstGeom prst="rect">
            <a:avLst/>
          </a:prstGeom>
          <a:noFill/>
        </p:spPr>
        <p:txBody>
          <a:bodyPr wrap="none" rtlCol="0">
            <a:spAutoFit/>
          </a:bodyPr>
          <a:lstStyle/>
          <a:p>
            <a:r>
              <a:rPr lang="en-US" sz="1200" b="1" dirty="0" smtClean="0"/>
              <a:t>36</a:t>
            </a:r>
            <a:endParaRPr lang="en-US" sz="1200" b="1" dirty="0"/>
          </a:p>
        </p:txBody>
      </p:sp>
    </p:spTree>
    <p:extLst>
      <p:ext uri="{BB962C8B-B14F-4D97-AF65-F5344CB8AC3E}">
        <p14:creationId xmlns:p14="http://schemas.microsoft.com/office/powerpoint/2010/main" val="3381983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solidFill>
                  <a:schemeClr val="accent1">
                    <a:lumMod val="75000"/>
                  </a:schemeClr>
                </a:solidFill>
              </a:rPr>
              <a:t>  </a:t>
            </a:r>
            <a:r>
              <a:rPr lang="el-GR" sz="4000" b="1" dirty="0" err="1" smtClean="0">
                <a:solidFill>
                  <a:schemeClr val="accent3"/>
                </a:solidFill>
              </a:rPr>
              <a:t>Υδροφορικό</a:t>
            </a:r>
            <a:r>
              <a:rPr lang="el-GR" sz="4000" b="1" dirty="0" smtClean="0">
                <a:solidFill>
                  <a:schemeClr val="accent3"/>
                </a:solidFill>
              </a:rPr>
              <a:t> σύστημα </a:t>
            </a:r>
            <a:r>
              <a:rPr lang="en-US" sz="4000" b="1" dirty="0" smtClean="0">
                <a:solidFill>
                  <a:schemeClr val="accent3"/>
                </a:solidFill>
              </a:rPr>
              <a:t/>
            </a:r>
            <a:br>
              <a:rPr lang="en-US" sz="4000" b="1" dirty="0" smtClean="0">
                <a:solidFill>
                  <a:schemeClr val="accent3"/>
                </a:solidFill>
              </a:rPr>
            </a:br>
            <a:r>
              <a:rPr lang="el-GR" sz="4000" b="1" dirty="0" smtClean="0">
                <a:solidFill>
                  <a:schemeClr val="accent3"/>
                </a:solidFill>
              </a:rPr>
              <a:t>αστερία</a:t>
            </a:r>
            <a:r>
              <a:rPr lang="en-US" sz="4000" b="1" dirty="0" smtClean="0">
                <a:solidFill>
                  <a:schemeClr val="accent3"/>
                </a:solidFill>
              </a:rPr>
              <a:t> </a:t>
            </a:r>
            <a:r>
              <a:rPr lang="el-GR" sz="4000" b="1" dirty="0" smtClean="0">
                <a:solidFill>
                  <a:schemeClr val="accent3"/>
                </a:solidFill>
              </a:rPr>
              <a:t>2/3</a:t>
            </a:r>
            <a:endParaRPr lang="el-GR" sz="4000" b="1" dirty="0">
              <a:solidFill>
                <a:schemeClr val="accent3"/>
              </a:solidFill>
            </a:endParaRPr>
          </a:p>
        </p:txBody>
      </p:sp>
      <p:pic>
        <p:nvPicPr>
          <p:cNvPr id="4"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482" y="1985963"/>
            <a:ext cx="8039036" cy="3465931"/>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25</a:t>
            </a:fld>
            <a:endParaRPr lang="en-US"/>
          </a:p>
        </p:txBody>
      </p:sp>
      <p:sp>
        <p:nvSpPr>
          <p:cNvPr id="14" name="TextBox 13"/>
          <p:cNvSpPr txBox="1"/>
          <p:nvPr/>
        </p:nvSpPr>
        <p:spPr>
          <a:xfrm>
            <a:off x="8135334" y="4941532"/>
            <a:ext cx="341760" cy="276999"/>
          </a:xfrm>
          <a:prstGeom prst="rect">
            <a:avLst/>
          </a:prstGeom>
          <a:noFill/>
        </p:spPr>
        <p:txBody>
          <a:bodyPr wrap="none" rtlCol="0">
            <a:spAutoFit/>
          </a:bodyPr>
          <a:lstStyle/>
          <a:p>
            <a:r>
              <a:rPr lang="en-US" sz="1200" b="1" dirty="0" smtClean="0"/>
              <a:t>37</a:t>
            </a:r>
            <a:endParaRPr lang="en-US" sz="1200" b="1" dirty="0"/>
          </a:p>
        </p:txBody>
      </p:sp>
      <p:sp>
        <p:nvSpPr>
          <p:cNvPr id="5" name="TextBox 4"/>
          <p:cNvSpPr txBox="1"/>
          <p:nvPr/>
        </p:nvSpPr>
        <p:spPr>
          <a:xfrm>
            <a:off x="2310964" y="5562502"/>
            <a:ext cx="4522072" cy="369332"/>
          </a:xfrm>
          <a:prstGeom prst="rect">
            <a:avLst/>
          </a:prstGeom>
          <a:noFill/>
        </p:spPr>
        <p:txBody>
          <a:bodyPr wrap="none" rtlCol="0">
            <a:spAutoFit/>
          </a:bodyPr>
          <a:lstStyle/>
          <a:p>
            <a:r>
              <a:rPr lang="el-GR" dirty="0" smtClean="0"/>
              <a:t>Διάγραμμα λειτουργίας βαδιστικών ποδίσκων</a:t>
            </a:r>
            <a:endParaRPr lang="en-US" dirty="0"/>
          </a:p>
        </p:txBody>
      </p:sp>
    </p:spTree>
    <p:extLst>
      <p:ext uri="{BB962C8B-B14F-4D97-AF65-F5344CB8AC3E}">
        <p14:creationId xmlns:p14="http://schemas.microsoft.com/office/powerpoint/2010/main" val="1798141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solidFill>
                  <a:schemeClr val="accent1">
                    <a:lumMod val="75000"/>
                  </a:schemeClr>
                </a:solidFill>
              </a:rPr>
              <a:t>  </a:t>
            </a:r>
            <a:r>
              <a:rPr lang="el-GR" sz="4000" b="1" dirty="0" err="1" smtClean="0">
                <a:solidFill>
                  <a:schemeClr val="accent3"/>
                </a:solidFill>
              </a:rPr>
              <a:t>Υδροφορικό</a:t>
            </a:r>
            <a:r>
              <a:rPr lang="el-GR" sz="4000" b="1" dirty="0" smtClean="0">
                <a:solidFill>
                  <a:schemeClr val="accent3"/>
                </a:solidFill>
              </a:rPr>
              <a:t> σύστημα </a:t>
            </a:r>
            <a:r>
              <a:rPr lang="en-US" sz="4000" b="1" dirty="0" smtClean="0">
                <a:solidFill>
                  <a:schemeClr val="accent3"/>
                </a:solidFill>
              </a:rPr>
              <a:t/>
            </a:r>
            <a:br>
              <a:rPr lang="en-US" sz="4000" b="1" dirty="0" smtClean="0">
                <a:solidFill>
                  <a:schemeClr val="accent3"/>
                </a:solidFill>
              </a:rPr>
            </a:br>
            <a:r>
              <a:rPr lang="el-GR" sz="4000" b="1" dirty="0" smtClean="0">
                <a:solidFill>
                  <a:schemeClr val="accent3"/>
                </a:solidFill>
              </a:rPr>
              <a:t>αστερία</a:t>
            </a:r>
            <a:r>
              <a:rPr lang="en-US" sz="4000" b="1" dirty="0" smtClean="0">
                <a:solidFill>
                  <a:schemeClr val="accent3"/>
                </a:solidFill>
              </a:rPr>
              <a:t> </a:t>
            </a:r>
            <a:r>
              <a:rPr lang="el-GR" sz="4000" b="1" dirty="0" smtClean="0">
                <a:solidFill>
                  <a:schemeClr val="accent3"/>
                </a:solidFill>
              </a:rPr>
              <a:t>3/3</a:t>
            </a:r>
            <a:endParaRPr lang="el-GR" sz="40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26</a:t>
            </a:fld>
            <a:endParaRPr lang="en-US"/>
          </a:p>
        </p:txBody>
      </p:sp>
      <p:pic>
        <p:nvPicPr>
          <p:cNvPr id="6"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6089" y="1873691"/>
            <a:ext cx="5771821" cy="3869306"/>
          </a:xfrm>
        </p:spPr>
      </p:pic>
      <p:sp>
        <p:nvSpPr>
          <p:cNvPr id="8" name="TextBox 7"/>
          <p:cNvSpPr txBox="1"/>
          <p:nvPr/>
        </p:nvSpPr>
        <p:spPr>
          <a:xfrm>
            <a:off x="6987563" y="5337411"/>
            <a:ext cx="341760" cy="276999"/>
          </a:xfrm>
          <a:prstGeom prst="rect">
            <a:avLst/>
          </a:prstGeom>
          <a:noFill/>
        </p:spPr>
        <p:txBody>
          <a:bodyPr wrap="none" rtlCol="0">
            <a:spAutoFit/>
          </a:bodyPr>
          <a:lstStyle/>
          <a:p>
            <a:r>
              <a:rPr lang="en-US" sz="1200" b="1" dirty="0" smtClean="0">
                <a:solidFill>
                  <a:schemeClr val="bg1"/>
                </a:solidFill>
              </a:rPr>
              <a:t>38</a:t>
            </a:r>
            <a:endParaRPr lang="en-US" sz="1200" b="1" dirty="0">
              <a:solidFill>
                <a:schemeClr val="bg1"/>
              </a:solidFill>
            </a:endParaRPr>
          </a:p>
        </p:txBody>
      </p:sp>
    </p:spTree>
    <p:extLst>
      <p:ext uri="{BB962C8B-B14F-4D97-AF65-F5344CB8AC3E}">
        <p14:creationId xmlns:p14="http://schemas.microsoft.com/office/powerpoint/2010/main" val="3307782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Αιμικό</a:t>
            </a:r>
            <a:r>
              <a:rPr lang="el-GR" sz="4400" b="1" dirty="0" smtClean="0">
                <a:solidFill>
                  <a:schemeClr val="accent3"/>
                </a:solidFill>
              </a:rPr>
              <a:t> σύστημα αστερία</a:t>
            </a:r>
            <a:endParaRPr lang="el-GR" sz="4400" b="1" dirty="0">
              <a:solidFill>
                <a:schemeClr val="accent3"/>
              </a:solidFill>
            </a:endParaRPr>
          </a:p>
        </p:txBody>
      </p:sp>
      <p:pic>
        <p:nvPicPr>
          <p:cNvPr id="8" name="Θέση περιεχομένου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10798" y="1690689"/>
            <a:ext cx="5404402" cy="4438633"/>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27</a:t>
            </a:fld>
            <a:endParaRPr lang="en-US"/>
          </a:p>
        </p:txBody>
      </p:sp>
      <p:sp>
        <p:nvSpPr>
          <p:cNvPr id="6" name="TextBox 5"/>
          <p:cNvSpPr txBox="1"/>
          <p:nvPr/>
        </p:nvSpPr>
        <p:spPr>
          <a:xfrm>
            <a:off x="6844853" y="5885703"/>
            <a:ext cx="341760" cy="276999"/>
          </a:xfrm>
          <a:prstGeom prst="rect">
            <a:avLst/>
          </a:prstGeom>
          <a:noFill/>
        </p:spPr>
        <p:txBody>
          <a:bodyPr wrap="none" rtlCol="0">
            <a:spAutoFit/>
          </a:bodyPr>
          <a:lstStyle/>
          <a:p>
            <a:r>
              <a:rPr lang="en-US" sz="1200" b="1" dirty="0" smtClean="0"/>
              <a:t>39</a:t>
            </a:r>
            <a:endParaRPr lang="en-US" sz="1200" b="1" dirty="0"/>
          </a:p>
        </p:txBody>
      </p:sp>
    </p:spTree>
    <p:extLst>
      <p:ext uri="{BB962C8B-B14F-4D97-AF65-F5344CB8AC3E}">
        <p14:creationId xmlns:p14="http://schemas.microsoft.com/office/powerpoint/2010/main" val="3615564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Πρόσληψη τροφής αστερία</a:t>
            </a:r>
            <a:endParaRPr lang="el-GR" sz="4400" b="1" dirty="0">
              <a:solidFill>
                <a:schemeClr val="accent3"/>
              </a:solidFill>
            </a:endParaRPr>
          </a:p>
        </p:txBody>
      </p:sp>
      <p:pic>
        <p:nvPicPr>
          <p:cNvPr id="7" name="Θέση περιεχομένου 6" descr="Αυτή είναι μια εικόνα αστερία που καθαρίζει το στομάχι του μετά από το φαγητό."/>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0829" y="1825625"/>
            <a:ext cx="6562342" cy="4351338"/>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28</a:t>
            </a:fld>
            <a:endParaRPr lang="en-US"/>
          </a:p>
        </p:txBody>
      </p:sp>
      <p:sp>
        <p:nvSpPr>
          <p:cNvPr id="6" name="TextBox 5"/>
          <p:cNvSpPr txBox="1"/>
          <p:nvPr/>
        </p:nvSpPr>
        <p:spPr>
          <a:xfrm>
            <a:off x="7401910" y="5524323"/>
            <a:ext cx="341760" cy="276999"/>
          </a:xfrm>
          <a:prstGeom prst="rect">
            <a:avLst/>
          </a:prstGeom>
          <a:noFill/>
        </p:spPr>
        <p:txBody>
          <a:bodyPr wrap="none" rtlCol="0">
            <a:spAutoFit/>
          </a:bodyPr>
          <a:lstStyle/>
          <a:p>
            <a:r>
              <a:rPr lang="en-US" sz="1200" b="1" dirty="0" smtClean="0">
                <a:solidFill>
                  <a:schemeClr val="bg1"/>
                </a:solidFill>
              </a:rPr>
              <a:t>40</a:t>
            </a:r>
            <a:endParaRPr lang="en-US" sz="1200" b="1" dirty="0">
              <a:solidFill>
                <a:schemeClr val="bg1"/>
              </a:solidFill>
            </a:endParaRPr>
          </a:p>
        </p:txBody>
      </p:sp>
    </p:spTree>
    <p:extLst>
      <p:ext uri="{BB962C8B-B14F-4D97-AF65-F5344CB8AC3E}">
        <p14:creationId xmlns:p14="http://schemas.microsoft.com/office/powerpoint/2010/main" val="31717890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Πρόσληψη τροφής αστερία</a:t>
            </a:r>
            <a:endParaRPr lang="el-GR" sz="4400" b="1" dirty="0">
              <a:solidFill>
                <a:schemeClr val="accent3"/>
              </a:solidFill>
            </a:endParaRPr>
          </a:p>
        </p:txBody>
      </p:sp>
      <p:pic>
        <p:nvPicPr>
          <p:cNvPr id="15" name="Θέση περιεχομένου 14" descr="This is a picture of a starfish opening a mollusk with its tubed feet."/>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324534" y="1648367"/>
            <a:ext cx="2699248" cy="4044448"/>
          </a:xfrm>
        </p:spPr>
      </p:pic>
      <p:pic>
        <p:nvPicPr>
          <p:cNvPr id="16" name="Θέση περιεχομένου 15"/>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4985627" y="1792772"/>
            <a:ext cx="2769691" cy="3797960"/>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29</a:t>
            </a:fld>
            <a:endParaRPr lang="en-US"/>
          </a:p>
        </p:txBody>
      </p:sp>
      <p:sp>
        <p:nvSpPr>
          <p:cNvPr id="7" name="TextBox 6"/>
          <p:cNvSpPr txBox="1"/>
          <p:nvPr/>
        </p:nvSpPr>
        <p:spPr>
          <a:xfrm>
            <a:off x="3682022" y="5389149"/>
            <a:ext cx="341760" cy="276999"/>
          </a:xfrm>
          <a:prstGeom prst="rect">
            <a:avLst/>
          </a:prstGeom>
          <a:noFill/>
        </p:spPr>
        <p:txBody>
          <a:bodyPr wrap="none" rtlCol="0">
            <a:spAutoFit/>
          </a:bodyPr>
          <a:lstStyle/>
          <a:p>
            <a:r>
              <a:rPr lang="en-US" sz="1200" b="1" dirty="0" smtClean="0">
                <a:solidFill>
                  <a:schemeClr val="bg1"/>
                </a:solidFill>
              </a:rPr>
              <a:t>41</a:t>
            </a:r>
            <a:endParaRPr lang="en-US" sz="1200" b="1" dirty="0">
              <a:solidFill>
                <a:schemeClr val="bg1"/>
              </a:solidFill>
            </a:endParaRPr>
          </a:p>
        </p:txBody>
      </p:sp>
      <p:sp>
        <p:nvSpPr>
          <p:cNvPr id="8" name="TextBox 7"/>
          <p:cNvSpPr txBox="1"/>
          <p:nvPr/>
        </p:nvSpPr>
        <p:spPr>
          <a:xfrm>
            <a:off x="7413558" y="5313733"/>
            <a:ext cx="341760" cy="276999"/>
          </a:xfrm>
          <a:prstGeom prst="rect">
            <a:avLst/>
          </a:prstGeom>
          <a:noFill/>
        </p:spPr>
        <p:txBody>
          <a:bodyPr wrap="none" rtlCol="0">
            <a:spAutoFit/>
          </a:bodyPr>
          <a:lstStyle/>
          <a:p>
            <a:r>
              <a:rPr lang="en-US" sz="1200" b="1" dirty="0" smtClean="0">
                <a:solidFill>
                  <a:schemeClr val="bg1"/>
                </a:solidFill>
              </a:rPr>
              <a:t>42</a:t>
            </a:r>
            <a:endParaRPr lang="en-US" sz="1200" b="1" dirty="0">
              <a:solidFill>
                <a:schemeClr val="bg1"/>
              </a:solidFill>
            </a:endParaRPr>
          </a:p>
        </p:txBody>
      </p:sp>
      <p:sp>
        <p:nvSpPr>
          <p:cNvPr id="5" name="TextBox 4"/>
          <p:cNvSpPr txBox="1"/>
          <p:nvPr/>
        </p:nvSpPr>
        <p:spPr>
          <a:xfrm>
            <a:off x="1023632" y="5685950"/>
            <a:ext cx="6940925" cy="646331"/>
          </a:xfrm>
          <a:prstGeom prst="rect">
            <a:avLst/>
          </a:prstGeom>
          <a:noFill/>
        </p:spPr>
        <p:txBody>
          <a:bodyPr wrap="square" rtlCol="0">
            <a:spAutoFit/>
          </a:bodyPr>
          <a:lstStyle/>
          <a:p>
            <a:r>
              <a:rPr lang="el-GR" dirty="0" smtClean="0"/>
              <a:t>Ασκώντας παρατεταμένα έλξη στις θυρίδες, οι αστερίες καταφέρνουν να ανοίξουν μύδια, χτένια και άλλα Δίθυρα.</a:t>
            </a:r>
            <a:endParaRPr lang="en-US" dirty="0"/>
          </a:p>
        </p:txBody>
      </p:sp>
    </p:spTree>
    <p:extLst>
      <p:ext uri="{BB962C8B-B14F-4D97-AF65-F5344CB8AC3E}">
        <p14:creationId xmlns:p14="http://schemas.microsoft.com/office/powerpoint/2010/main" val="24464790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28650" y="500062"/>
            <a:ext cx="7886700" cy="1325563"/>
          </a:xfrm>
        </p:spPr>
        <p:txBody>
          <a:bodyPr>
            <a:noAutofit/>
          </a:bodyPr>
          <a:lstStyle/>
          <a:p>
            <a:r>
              <a:rPr lang="el-GR" sz="3600" dirty="0" err="1" smtClean="0">
                <a:solidFill>
                  <a:schemeClr val="accent3"/>
                </a:solidFill>
              </a:rPr>
              <a:t>Κλαδόγραμμα</a:t>
            </a:r>
            <a:r>
              <a:rPr lang="el-GR" sz="3600" dirty="0" smtClean="0">
                <a:solidFill>
                  <a:schemeClr val="accent3"/>
                </a:solidFill>
              </a:rPr>
              <a:t> σχέσεων</a:t>
            </a:r>
            <a:br>
              <a:rPr lang="el-GR" sz="3600" dirty="0" smtClean="0">
                <a:solidFill>
                  <a:schemeClr val="accent3"/>
                </a:solidFill>
              </a:rPr>
            </a:br>
            <a:r>
              <a:rPr lang="el-GR" sz="3600" dirty="0" err="1" smtClean="0">
                <a:solidFill>
                  <a:schemeClr val="accent3"/>
                </a:solidFill>
              </a:rPr>
              <a:t>Χαιτόγναθων-Εχινόδερμων-Ημιχορδωτών</a:t>
            </a:r>
            <a:endParaRPr lang="en-US" sz="3600" dirty="0">
              <a:solidFill>
                <a:schemeClr val="accent3"/>
              </a:solidFill>
            </a:endParaRPr>
          </a:p>
        </p:txBody>
      </p:sp>
      <p:pic>
        <p:nvPicPr>
          <p:cNvPr id="11" name="Θέση περιεχομένου 10"/>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871839" y="1825625"/>
            <a:ext cx="5400321" cy="4351338"/>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a:t>
            </a:fld>
            <a:endParaRPr lang="en-US"/>
          </a:p>
        </p:txBody>
      </p:sp>
      <p:sp>
        <p:nvSpPr>
          <p:cNvPr id="6" name="TextBox 5"/>
          <p:cNvSpPr txBox="1"/>
          <p:nvPr/>
        </p:nvSpPr>
        <p:spPr>
          <a:xfrm>
            <a:off x="6774183" y="5835691"/>
            <a:ext cx="263214" cy="276999"/>
          </a:xfrm>
          <a:prstGeom prst="rect">
            <a:avLst/>
          </a:prstGeom>
          <a:noFill/>
        </p:spPr>
        <p:txBody>
          <a:bodyPr wrap="none" rtlCol="0">
            <a:spAutoFit/>
          </a:bodyPr>
          <a:lstStyle/>
          <a:p>
            <a:r>
              <a:rPr lang="el-GR" sz="1200" b="1" dirty="0" smtClean="0"/>
              <a:t>4</a:t>
            </a:r>
            <a:endParaRPr lang="en-US" sz="1200" b="1" dirty="0"/>
          </a:p>
        </p:txBody>
      </p:sp>
    </p:spTree>
    <p:extLst>
      <p:ext uri="{BB962C8B-B14F-4D97-AF65-F5344CB8AC3E}">
        <p14:creationId xmlns:p14="http://schemas.microsoft.com/office/powerpoint/2010/main" val="3351899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Αναγέννηση αστερία</a:t>
            </a:r>
            <a:endParaRPr lang="el-GR" sz="4400" b="1" dirty="0">
              <a:solidFill>
                <a:schemeClr val="accent3"/>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8543" y="1690689"/>
            <a:ext cx="6350000" cy="4229100"/>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30</a:t>
            </a:fld>
            <a:endParaRPr lang="en-US"/>
          </a:p>
        </p:txBody>
      </p:sp>
      <p:sp>
        <p:nvSpPr>
          <p:cNvPr id="9" name="TextBox 8"/>
          <p:cNvSpPr txBox="1"/>
          <p:nvPr/>
        </p:nvSpPr>
        <p:spPr>
          <a:xfrm>
            <a:off x="7234016" y="5470500"/>
            <a:ext cx="341760" cy="276999"/>
          </a:xfrm>
          <a:prstGeom prst="rect">
            <a:avLst/>
          </a:prstGeom>
          <a:noFill/>
        </p:spPr>
        <p:txBody>
          <a:bodyPr wrap="none" rtlCol="0">
            <a:spAutoFit/>
          </a:bodyPr>
          <a:lstStyle/>
          <a:p>
            <a:r>
              <a:rPr lang="en-US" sz="1200" b="1" dirty="0" smtClean="0">
                <a:solidFill>
                  <a:schemeClr val="bg1"/>
                </a:solidFill>
              </a:rPr>
              <a:t>43</a:t>
            </a:r>
            <a:endParaRPr lang="en-US" sz="1200" b="1" dirty="0">
              <a:solidFill>
                <a:schemeClr val="bg1"/>
              </a:solidFill>
            </a:endParaRPr>
          </a:p>
        </p:txBody>
      </p:sp>
    </p:spTree>
    <p:extLst>
      <p:ext uri="{BB962C8B-B14F-4D97-AF65-F5344CB8AC3E}">
        <p14:creationId xmlns:p14="http://schemas.microsoft.com/office/powerpoint/2010/main" val="4001756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Αναγέννηση αστερία</a:t>
            </a:r>
            <a:endParaRPr lang="el-GR" sz="4400" b="1" dirty="0">
              <a:solidFill>
                <a:schemeClr val="accent3"/>
              </a:solidFill>
            </a:endParaRPr>
          </a:p>
        </p:txBody>
      </p:sp>
      <p:pic>
        <p:nvPicPr>
          <p:cNvPr id="8"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05369" y="2958175"/>
            <a:ext cx="4009981" cy="2754949"/>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31</a:t>
            </a:fld>
            <a:endParaRPr lang="en-US"/>
          </a:p>
        </p:txBody>
      </p:sp>
      <p:sp>
        <p:nvSpPr>
          <p:cNvPr id="6" name="TextBox 5"/>
          <p:cNvSpPr txBox="1"/>
          <p:nvPr/>
        </p:nvSpPr>
        <p:spPr>
          <a:xfrm>
            <a:off x="8072857" y="5351336"/>
            <a:ext cx="530636" cy="276999"/>
          </a:xfrm>
          <a:prstGeom prst="rect">
            <a:avLst/>
          </a:prstGeom>
          <a:noFill/>
        </p:spPr>
        <p:txBody>
          <a:bodyPr wrap="square" rtlCol="0">
            <a:spAutoFit/>
          </a:bodyPr>
          <a:lstStyle/>
          <a:p>
            <a:r>
              <a:rPr lang="en-US" sz="1200" b="1" dirty="0" smtClean="0">
                <a:solidFill>
                  <a:schemeClr val="bg1"/>
                </a:solidFill>
              </a:rPr>
              <a:t>45</a:t>
            </a:r>
            <a:endParaRPr lang="en-US" sz="1200" b="1"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38" y="1967947"/>
            <a:ext cx="3747788" cy="2494368"/>
          </a:xfrm>
          <a:prstGeom prst="rect">
            <a:avLst/>
          </a:prstGeom>
        </p:spPr>
      </p:pic>
      <p:sp>
        <p:nvSpPr>
          <p:cNvPr id="9" name="TextBox 8"/>
          <p:cNvSpPr txBox="1"/>
          <p:nvPr/>
        </p:nvSpPr>
        <p:spPr>
          <a:xfrm>
            <a:off x="4075466" y="4058650"/>
            <a:ext cx="341760" cy="276999"/>
          </a:xfrm>
          <a:prstGeom prst="rect">
            <a:avLst/>
          </a:prstGeom>
          <a:noFill/>
        </p:spPr>
        <p:txBody>
          <a:bodyPr wrap="none" rtlCol="0">
            <a:spAutoFit/>
          </a:bodyPr>
          <a:lstStyle/>
          <a:p>
            <a:r>
              <a:rPr lang="en-US" sz="1200" b="1" dirty="0" smtClean="0">
                <a:solidFill>
                  <a:schemeClr val="bg1"/>
                </a:solidFill>
              </a:rPr>
              <a:t>44</a:t>
            </a:r>
            <a:endParaRPr lang="en-US" sz="1200" b="1" dirty="0">
              <a:solidFill>
                <a:schemeClr val="bg1"/>
              </a:solidFill>
            </a:endParaRPr>
          </a:p>
        </p:txBody>
      </p:sp>
    </p:spTree>
    <p:extLst>
      <p:ext uri="{BB962C8B-B14F-4D97-AF65-F5344CB8AC3E}">
        <p14:creationId xmlns:p14="http://schemas.microsoft.com/office/powerpoint/2010/main" val="22033625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smtClean="0">
                <a:solidFill>
                  <a:schemeClr val="accent3"/>
                </a:solidFill>
              </a:rPr>
              <a:t>Προνύμφες αστερία </a:t>
            </a:r>
            <a:br>
              <a:rPr lang="el-GR" sz="4000" b="1" dirty="0" smtClean="0">
                <a:solidFill>
                  <a:schemeClr val="accent3"/>
                </a:solidFill>
              </a:rPr>
            </a:br>
            <a:r>
              <a:rPr lang="el-GR" sz="4000" b="1" dirty="0" smtClean="0">
                <a:solidFill>
                  <a:schemeClr val="accent3"/>
                </a:solidFill>
              </a:rPr>
              <a:t>και άλλων Εχινοδέρμων</a:t>
            </a:r>
            <a:endParaRPr lang="el-GR" sz="4000" b="1" dirty="0">
              <a:solidFill>
                <a:schemeClr val="accent3"/>
              </a:solidFill>
            </a:endParaRPr>
          </a:p>
        </p:txBody>
      </p:sp>
      <p:pic>
        <p:nvPicPr>
          <p:cNvPr id="11" name="Θέση περιεχομένου 1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1690689"/>
            <a:ext cx="7730232" cy="1777711"/>
          </a:xfrm>
        </p:spPr>
      </p:pic>
      <p:pic>
        <p:nvPicPr>
          <p:cNvPr id="12" name="Θέση περιεχομένου 1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612753" y="3571804"/>
            <a:ext cx="3347244" cy="2446951"/>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32</a:t>
            </a:fld>
            <a:endParaRPr lang="en-US"/>
          </a:p>
        </p:txBody>
      </p:sp>
      <p:sp>
        <p:nvSpPr>
          <p:cNvPr id="13" name="TextBox 12"/>
          <p:cNvSpPr txBox="1"/>
          <p:nvPr/>
        </p:nvSpPr>
        <p:spPr>
          <a:xfrm>
            <a:off x="7964454" y="3152001"/>
            <a:ext cx="341760" cy="276999"/>
          </a:xfrm>
          <a:prstGeom prst="rect">
            <a:avLst/>
          </a:prstGeom>
          <a:noFill/>
        </p:spPr>
        <p:txBody>
          <a:bodyPr wrap="none" rtlCol="0">
            <a:spAutoFit/>
          </a:bodyPr>
          <a:lstStyle/>
          <a:p>
            <a:r>
              <a:rPr lang="en-US" sz="1200" b="1" dirty="0" smtClean="0"/>
              <a:t>46</a:t>
            </a:r>
            <a:endParaRPr lang="en-US" sz="1200" b="1" dirty="0"/>
          </a:p>
        </p:txBody>
      </p:sp>
      <p:sp>
        <p:nvSpPr>
          <p:cNvPr id="14" name="TextBox 13"/>
          <p:cNvSpPr txBox="1"/>
          <p:nvPr/>
        </p:nvSpPr>
        <p:spPr>
          <a:xfrm>
            <a:off x="6618237" y="5741756"/>
            <a:ext cx="341760" cy="276999"/>
          </a:xfrm>
          <a:prstGeom prst="rect">
            <a:avLst/>
          </a:prstGeom>
          <a:noFill/>
        </p:spPr>
        <p:txBody>
          <a:bodyPr wrap="none" rtlCol="0">
            <a:spAutoFit/>
          </a:bodyPr>
          <a:lstStyle/>
          <a:p>
            <a:r>
              <a:rPr lang="en-US" sz="1200" b="1" dirty="0" smtClean="0"/>
              <a:t>47</a:t>
            </a:r>
            <a:endParaRPr lang="en-US" sz="1200" b="1" dirty="0"/>
          </a:p>
        </p:txBody>
      </p:sp>
    </p:spTree>
    <p:extLst>
      <p:ext uri="{BB962C8B-B14F-4D97-AF65-F5344CB8AC3E}">
        <p14:creationId xmlns:p14="http://schemas.microsoft.com/office/powerpoint/2010/main" val="150181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accent3"/>
                </a:solidFill>
              </a:rPr>
              <a:t>Εμβρυική ανάπτυξη αστερία</a:t>
            </a:r>
            <a:endParaRPr lang="el-GR" b="1" dirty="0">
              <a:solidFill>
                <a:schemeClr val="accent3"/>
              </a:solidFill>
            </a:endParaRPr>
          </a:p>
        </p:txBody>
      </p:sp>
      <p:sp>
        <p:nvSpPr>
          <p:cNvPr id="7" name="Θέση κειμένου 6"/>
          <p:cNvSpPr>
            <a:spLocks noGrp="1"/>
          </p:cNvSpPr>
          <p:nvPr>
            <p:ph idx="1"/>
          </p:nvPr>
        </p:nvSpPr>
        <p:spPr/>
        <p:txBody>
          <a:bodyPr>
            <a:normAutofit/>
          </a:bodyPr>
          <a:lstStyle/>
          <a:p>
            <a:pPr marL="0" indent="0">
              <a:buNone/>
            </a:pPr>
            <a:r>
              <a:rPr lang="el-GR" sz="2800" dirty="0" smtClean="0"/>
              <a:t>Βίντεο</a:t>
            </a:r>
            <a:r>
              <a:rPr lang="en-US" sz="2800" dirty="0" smtClean="0"/>
              <a:t> 2: Starfish Development.mp4</a:t>
            </a:r>
          </a:p>
          <a:p>
            <a:pPr marL="0" indent="0">
              <a:buNone/>
            </a:pPr>
            <a:r>
              <a:rPr lang="en-US" sz="2800" dirty="0"/>
              <a:t>https://www.youtube.com/watch?v=GqM6a7ijocw</a:t>
            </a: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33</a:t>
            </a:fld>
            <a:endParaRPr lang="en-US"/>
          </a:p>
        </p:txBody>
      </p:sp>
      <p:sp>
        <p:nvSpPr>
          <p:cNvPr id="16" name="TextBox 15"/>
          <p:cNvSpPr txBox="1"/>
          <p:nvPr/>
        </p:nvSpPr>
        <p:spPr>
          <a:xfrm>
            <a:off x="6800850" y="4972050"/>
            <a:ext cx="671979" cy="276999"/>
          </a:xfrm>
          <a:prstGeom prst="rect">
            <a:avLst/>
          </a:prstGeom>
          <a:noFill/>
        </p:spPr>
        <p:txBody>
          <a:bodyPr wrap="none" rtlCol="0">
            <a:spAutoFit/>
          </a:bodyPr>
          <a:lstStyle/>
          <a:p>
            <a:r>
              <a:rPr lang="en-US" sz="1200" b="1" dirty="0" smtClean="0">
                <a:solidFill>
                  <a:schemeClr val="bg1"/>
                </a:solidFill>
              </a:rPr>
              <a:t>Video 2</a:t>
            </a:r>
            <a:endParaRPr lang="en-US" sz="1200" b="1" dirty="0">
              <a:solidFill>
                <a:schemeClr val="bg1"/>
              </a:solidFill>
            </a:endParaRPr>
          </a:p>
        </p:txBody>
      </p:sp>
    </p:spTree>
    <p:extLst>
      <p:ext uri="{BB962C8B-B14F-4D97-AF65-F5344CB8AC3E}">
        <p14:creationId xmlns:p14="http://schemas.microsoft.com/office/powerpoint/2010/main" val="39427573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Αναπαραγωγή αστερία 1/3</a:t>
            </a:r>
            <a:endParaRPr lang="el-GR" sz="4400" b="1" dirty="0">
              <a:solidFill>
                <a:schemeClr val="accent3"/>
              </a:solidFill>
            </a:endParaRPr>
          </a:p>
        </p:txBody>
      </p:sp>
      <p:pic>
        <p:nvPicPr>
          <p:cNvPr id="7" name="Θέση περιεχομένου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43952" y="1718314"/>
            <a:ext cx="5218019" cy="3900683"/>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34</a:t>
            </a:fld>
            <a:endParaRPr lang="en-US"/>
          </a:p>
        </p:txBody>
      </p:sp>
      <p:sp>
        <p:nvSpPr>
          <p:cNvPr id="9" name="TextBox 8"/>
          <p:cNvSpPr txBox="1"/>
          <p:nvPr/>
        </p:nvSpPr>
        <p:spPr>
          <a:xfrm>
            <a:off x="6849053" y="5188248"/>
            <a:ext cx="341760" cy="276999"/>
          </a:xfrm>
          <a:prstGeom prst="rect">
            <a:avLst/>
          </a:prstGeom>
          <a:noFill/>
        </p:spPr>
        <p:txBody>
          <a:bodyPr wrap="none" rtlCol="0">
            <a:spAutoFit/>
          </a:bodyPr>
          <a:lstStyle/>
          <a:p>
            <a:r>
              <a:rPr lang="en-US" sz="1200" b="1" dirty="0" smtClean="0">
                <a:solidFill>
                  <a:schemeClr val="bg1"/>
                </a:solidFill>
              </a:rPr>
              <a:t>48</a:t>
            </a:r>
            <a:endParaRPr lang="en-US" sz="1200" b="1" dirty="0">
              <a:solidFill>
                <a:schemeClr val="bg1"/>
              </a:solidFill>
            </a:endParaRPr>
          </a:p>
        </p:txBody>
      </p:sp>
      <p:sp>
        <p:nvSpPr>
          <p:cNvPr id="4" name="TextBox 3"/>
          <p:cNvSpPr txBox="1"/>
          <p:nvPr/>
        </p:nvSpPr>
        <p:spPr>
          <a:xfrm>
            <a:off x="3634948" y="5646622"/>
            <a:ext cx="1874103" cy="369332"/>
          </a:xfrm>
          <a:prstGeom prst="rect">
            <a:avLst/>
          </a:prstGeom>
          <a:noFill/>
        </p:spPr>
        <p:txBody>
          <a:bodyPr wrap="none" rtlCol="0">
            <a:spAutoFit/>
          </a:bodyPr>
          <a:lstStyle/>
          <a:p>
            <a:r>
              <a:rPr lang="el-GR" dirty="0" smtClean="0"/>
              <a:t>Αστερίας με αυγά</a:t>
            </a:r>
            <a:endParaRPr lang="en-US" dirty="0"/>
          </a:p>
        </p:txBody>
      </p:sp>
    </p:spTree>
    <p:extLst>
      <p:ext uri="{BB962C8B-B14F-4D97-AF65-F5344CB8AC3E}">
        <p14:creationId xmlns:p14="http://schemas.microsoft.com/office/powerpoint/2010/main" val="914114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Αναπαραγωγή αστερία 2/3</a:t>
            </a:r>
            <a:endParaRPr lang="el-GR" sz="44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35</a:t>
            </a:fld>
            <a:endParaRPr lang="en-US"/>
          </a:p>
        </p:txBody>
      </p:sp>
      <p:pic>
        <p:nvPicPr>
          <p:cNvPr id="12" name="Content Placeholder 1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199997"/>
            <a:ext cx="3886200" cy="2580436"/>
          </a:xfrm>
        </p:spPr>
      </p:pic>
      <p:sp>
        <p:nvSpPr>
          <p:cNvPr id="9" name="TextBox 8"/>
          <p:cNvSpPr txBox="1"/>
          <p:nvPr/>
        </p:nvSpPr>
        <p:spPr>
          <a:xfrm>
            <a:off x="4060122" y="4359998"/>
            <a:ext cx="341760" cy="276999"/>
          </a:xfrm>
          <a:prstGeom prst="rect">
            <a:avLst/>
          </a:prstGeom>
          <a:noFill/>
        </p:spPr>
        <p:txBody>
          <a:bodyPr wrap="none" rtlCol="0">
            <a:spAutoFit/>
          </a:bodyPr>
          <a:lstStyle/>
          <a:p>
            <a:r>
              <a:rPr lang="en-US" sz="1200" b="1" dirty="0" smtClean="0">
                <a:solidFill>
                  <a:schemeClr val="bg1"/>
                </a:solidFill>
              </a:rPr>
              <a:t>49</a:t>
            </a:r>
            <a:endParaRPr lang="en-US" sz="1200" b="1" dirty="0">
              <a:solidFill>
                <a:schemeClr val="bg1"/>
              </a:solidFill>
            </a:endParaRPr>
          </a:p>
        </p:txBody>
      </p:sp>
      <p:pic>
        <p:nvPicPr>
          <p:cNvPr id="14" name="Content Placeholder 1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85634" y="1843669"/>
            <a:ext cx="3886200" cy="3709256"/>
          </a:xfrm>
        </p:spPr>
      </p:pic>
      <p:sp>
        <p:nvSpPr>
          <p:cNvPr id="10" name="TextBox 9"/>
          <p:cNvSpPr txBox="1"/>
          <p:nvPr/>
        </p:nvSpPr>
        <p:spPr>
          <a:xfrm>
            <a:off x="7993400" y="5160948"/>
            <a:ext cx="341760" cy="276999"/>
          </a:xfrm>
          <a:prstGeom prst="rect">
            <a:avLst/>
          </a:prstGeom>
          <a:noFill/>
        </p:spPr>
        <p:txBody>
          <a:bodyPr wrap="none" rtlCol="0">
            <a:spAutoFit/>
          </a:bodyPr>
          <a:lstStyle/>
          <a:p>
            <a:r>
              <a:rPr lang="en-US" sz="1200" b="1" dirty="0" smtClean="0">
                <a:solidFill>
                  <a:schemeClr val="bg1"/>
                </a:solidFill>
              </a:rPr>
              <a:t>50</a:t>
            </a:r>
            <a:endParaRPr lang="en-US" sz="1200" b="1" dirty="0">
              <a:solidFill>
                <a:schemeClr val="bg1"/>
              </a:solidFill>
            </a:endParaRPr>
          </a:p>
        </p:txBody>
      </p:sp>
    </p:spTree>
    <p:extLst>
      <p:ext uri="{BB962C8B-B14F-4D97-AF65-F5344CB8AC3E}">
        <p14:creationId xmlns:p14="http://schemas.microsoft.com/office/powerpoint/2010/main" val="8417915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Αναπαραγωγή αστερία 3/3</a:t>
            </a:r>
            <a:endParaRPr lang="el-GR" sz="4400" b="1" dirty="0">
              <a:solidFill>
                <a:schemeClr val="accent3"/>
              </a:solidFill>
            </a:endParaRP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36</a:t>
            </a:fld>
            <a:endParaRPr lang="en-US"/>
          </a:p>
        </p:txBody>
      </p:sp>
      <p:pic>
        <p:nvPicPr>
          <p:cNvPr id="16" name="Θέση εικόνας 15" descr="Η φωτογραφία δείχνει μι αμάζα νεαρών ατόμων που εξακολουθο΄θν να βρίσκουν καταφύγιο κάτω από το βραχίονα της μητέρας, ενώ  άλλα βρίσκονται σε μικρή απόσταση μακριά."/>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9" t="110" r="-1839" b="110"/>
          <a:stretch/>
        </p:blipFill>
        <p:spPr>
          <a:xfrm>
            <a:off x="547632" y="1587997"/>
            <a:ext cx="4001591" cy="2185766"/>
          </a:xfrm>
        </p:spPr>
      </p:pic>
      <p:pic>
        <p:nvPicPr>
          <p:cNvPr id="17" name="Θέση εικόνας 16" descr="Διακρίνονται τα μικρά τα οποία έχουν φύγει από την μητέρα όμως είναι ακόμη προσκολλημένα σστα τοιχώματα του ενυδρείου. "/>
          <p:cNvPicPr>
            <a:picLocks noGrp="1" noChangeAspect="1"/>
          </p:cNvPicPr>
          <p:nvPr>
            <p:ph type="pic" sz="quarter" idx="13"/>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1848" t="-2275" r="-1848" b="-2275"/>
          <a:stretch/>
        </p:blipFill>
        <p:spPr>
          <a:xfrm>
            <a:off x="4773453" y="1734474"/>
            <a:ext cx="3741897" cy="2039289"/>
          </a:xfrm>
        </p:spPr>
      </p:pic>
      <p:pic>
        <p:nvPicPr>
          <p:cNvPr id="18" name="Θέση εικόνας 17"/>
          <p:cNvPicPr>
            <a:picLocks noGrp="1" noChangeAspect="1"/>
          </p:cNvPicPr>
          <p:nvPr>
            <p:ph type="pic" sz="quarter" idx="16"/>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13946" t="2477" r="-13946" b="2477"/>
          <a:stretch/>
        </p:blipFill>
        <p:spPr>
          <a:xfrm>
            <a:off x="3460376" y="3910760"/>
            <a:ext cx="4179285" cy="2277660"/>
          </a:xfrm>
        </p:spPr>
      </p:pic>
      <p:sp>
        <p:nvSpPr>
          <p:cNvPr id="8" name="TextBox 7"/>
          <p:cNvSpPr txBox="1"/>
          <p:nvPr/>
        </p:nvSpPr>
        <p:spPr>
          <a:xfrm>
            <a:off x="4074839" y="3426762"/>
            <a:ext cx="341760" cy="276999"/>
          </a:xfrm>
          <a:prstGeom prst="rect">
            <a:avLst/>
          </a:prstGeom>
          <a:noFill/>
        </p:spPr>
        <p:txBody>
          <a:bodyPr wrap="none" rtlCol="0">
            <a:spAutoFit/>
          </a:bodyPr>
          <a:lstStyle/>
          <a:p>
            <a:r>
              <a:rPr lang="en-US" sz="1200" b="1" dirty="0" smtClean="0">
                <a:solidFill>
                  <a:schemeClr val="bg1"/>
                </a:solidFill>
              </a:rPr>
              <a:t>51</a:t>
            </a:r>
            <a:endParaRPr lang="en-US" sz="1200" b="1" dirty="0">
              <a:solidFill>
                <a:schemeClr val="bg1"/>
              </a:solidFill>
            </a:endParaRPr>
          </a:p>
        </p:txBody>
      </p:sp>
      <p:sp>
        <p:nvSpPr>
          <p:cNvPr id="19" name="TextBox 18"/>
          <p:cNvSpPr txBox="1"/>
          <p:nvPr/>
        </p:nvSpPr>
        <p:spPr>
          <a:xfrm>
            <a:off x="8097078" y="3426763"/>
            <a:ext cx="341760" cy="276999"/>
          </a:xfrm>
          <a:prstGeom prst="rect">
            <a:avLst/>
          </a:prstGeom>
          <a:noFill/>
        </p:spPr>
        <p:txBody>
          <a:bodyPr wrap="none" rtlCol="0">
            <a:spAutoFit/>
          </a:bodyPr>
          <a:lstStyle/>
          <a:p>
            <a:r>
              <a:rPr lang="en-US" sz="1200" b="1" dirty="0" smtClean="0">
                <a:solidFill>
                  <a:schemeClr val="bg1"/>
                </a:solidFill>
              </a:rPr>
              <a:t>52</a:t>
            </a:r>
            <a:endParaRPr lang="en-US" sz="1200" b="1" dirty="0">
              <a:solidFill>
                <a:schemeClr val="bg1"/>
              </a:solidFill>
            </a:endParaRPr>
          </a:p>
        </p:txBody>
      </p:sp>
      <p:sp>
        <p:nvSpPr>
          <p:cNvPr id="20" name="TextBox 19"/>
          <p:cNvSpPr txBox="1"/>
          <p:nvPr/>
        </p:nvSpPr>
        <p:spPr>
          <a:xfrm>
            <a:off x="6797036" y="5866550"/>
            <a:ext cx="341760" cy="276999"/>
          </a:xfrm>
          <a:prstGeom prst="rect">
            <a:avLst/>
          </a:prstGeom>
          <a:noFill/>
        </p:spPr>
        <p:txBody>
          <a:bodyPr wrap="none" rtlCol="0">
            <a:spAutoFit/>
          </a:bodyPr>
          <a:lstStyle/>
          <a:p>
            <a:r>
              <a:rPr lang="en-US" sz="1200" b="1" dirty="0" smtClean="0">
                <a:solidFill>
                  <a:schemeClr val="bg1"/>
                </a:solidFill>
              </a:rPr>
              <a:t>53</a:t>
            </a:r>
            <a:endParaRPr lang="en-US" sz="1200" b="1" dirty="0">
              <a:solidFill>
                <a:schemeClr val="bg1"/>
              </a:solidFill>
            </a:endParaRPr>
          </a:p>
        </p:txBody>
      </p:sp>
    </p:spTree>
    <p:extLst>
      <p:ext uri="{BB962C8B-B14F-4D97-AF65-F5344CB8AC3E}">
        <p14:creationId xmlns:p14="http://schemas.microsoft.com/office/powerpoint/2010/main" val="22357412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0" y="457200"/>
            <a:ext cx="7885509" cy="998402"/>
          </a:xfrm>
        </p:spPr>
        <p:txBody>
          <a:bodyPr>
            <a:normAutofit/>
          </a:bodyPr>
          <a:lstStyle/>
          <a:p>
            <a:pPr algn="ctr"/>
            <a:r>
              <a:rPr lang="el-GR" sz="4400" b="1" dirty="0" err="1" smtClean="0">
                <a:solidFill>
                  <a:schemeClr val="accent3"/>
                </a:solidFill>
              </a:rPr>
              <a:t>Ομοκεντροκυκλοειδή</a:t>
            </a:r>
            <a:endParaRPr lang="el-GR" sz="4400" b="1" dirty="0">
              <a:solidFill>
                <a:schemeClr val="accent3"/>
              </a:solidFill>
            </a:endParaRPr>
          </a:p>
        </p:txBody>
      </p:sp>
      <p:pic>
        <p:nvPicPr>
          <p:cNvPr id="9" name="Θέση περιεχομένου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2380" y="1472656"/>
            <a:ext cx="6030913" cy="4737817"/>
          </a:xfrm>
        </p:spPr>
      </p:pic>
      <p:sp>
        <p:nvSpPr>
          <p:cNvPr id="3" name="Θέση κειμένου 2"/>
          <p:cNvSpPr>
            <a:spLocks noGrp="1"/>
          </p:cNvSpPr>
          <p:nvPr>
            <p:ph type="body" sz="half" idx="2"/>
          </p:nvPr>
        </p:nvSpPr>
        <p:spPr>
          <a:xfrm>
            <a:off x="629840" y="2054057"/>
            <a:ext cx="2109019" cy="3811588"/>
          </a:xfrm>
        </p:spPr>
        <p:txBody>
          <a:bodyPr/>
          <a:lstStyle/>
          <a:p>
            <a:r>
              <a:rPr lang="el-GR" sz="2800" dirty="0" smtClean="0">
                <a:latin typeface="Calibri" panose="020F0502020204030204" pitchFamily="34" charset="0"/>
              </a:rPr>
              <a:t>Σήμερα θεωρούνται ως πολύ αποκλίνοντα Αστεροειδή</a:t>
            </a:r>
          </a:p>
          <a:p>
            <a:endParaRPr lang="el-GR" dirty="0"/>
          </a:p>
        </p:txBody>
      </p:sp>
      <p:sp>
        <p:nvSpPr>
          <p:cNvPr id="4" name="Θέση υποσέλιδου 3"/>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37</a:t>
            </a:fld>
            <a:endParaRPr lang="en-US"/>
          </a:p>
        </p:txBody>
      </p:sp>
      <p:sp>
        <p:nvSpPr>
          <p:cNvPr id="8" name="TextBox 7"/>
          <p:cNvSpPr txBox="1"/>
          <p:nvPr/>
        </p:nvSpPr>
        <p:spPr>
          <a:xfrm>
            <a:off x="8097078" y="5969819"/>
            <a:ext cx="341760" cy="276999"/>
          </a:xfrm>
          <a:prstGeom prst="rect">
            <a:avLst/>
          </a:prstGeom>
          <a:noFill/>
        </p:spPr>
        <p:txBody>
          <a:bodyPr wrap="none" rtlCol="0">
            <a:spAutoFit/>
          </a:bodyPr>
          <a:lstStyle/>
          <a:p>
            <a:r>
              <a:rPr lang="en-US" sz="1200" b="1" dirty="0" smtClean="0"/>
              <a:t>54</a:t>
            </a:r>
            <a:endParaRPr lang="en-US" sz="1200" b="1" dirty="0"/>
          </a:p>
        </p:txBody>
      </p:sp>
    </p:spTree>
    <p:extLst>
      <p:ext uri="{BB962C8B-B14F-4D97-AF65-F5344CB8AC3E}">
        <p14:creationId xmlns:p14="http://schemas.microsoft.com/office/powerpoint/2010/main" val="28949659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a:bodyPr>
          <a:lstStyle/>
          <a:p>
            <a:pPr algn="ctr"/>
            <a:r>
              <a:rPr lang="el-GR" sz="4400" b="1" dirty="0" err="1" smtClean="0">
                <a:solidFill>
                  <a:schemeClr val="accent3"/>
                </a:solidFill>
              </a:rPr>
              <a:t>Οφιουροειδή</a:t>
            </a:r>
            <a:r>
              <a:rPr lang="el-GR" sz="4400" b="1" dirty="0" smtClean="0">
                <a:solidFill>
                  <a:schemeClr val="accent3"/>
                </a:solidFill>
              </a:rPr>
              <a:t> (2000 είδη)</a:t>
            </a:r>
            <a:endParaRPr lang="el-GR" sz="4400" b="1" dirty="0">
              <a:solidFill>
                <a:schemeClr val="accent3"/>
              </a:solidFill>
            </a:endParaRPr>
          </a:p>
        </p:txBody>
      </p:sp>
      <p:pic>
        <p:nvPicPr>
          <p:cNvPr id="8" name="Picture Placeholder 7"/>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395984" y="1672769"/>
            <a:ext cx="3352841" cy="2683407"/>
          </a:xfrm>
        </p:spPr>
      </p:pic>
      <p:pic>
        <p:nvPicPr>
          <p:cNvPr id="5" name="Picture Placeholder 4"/>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5038887" y="1940874"/>
            <a:ext cx="3028625" cy="2069958"/>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38</a:t>
            </a:fld>
            <a:endParaRPr lang="en-US"/>
          </a:p>
        </p:txBody>
      </p:sp>
      <p:sp>
        <p:nvSpPr>
          <p:cNvPr id="27" name="TextBox 26"/>
          <p:cNvSpPr txBox="1"/>
          <p:nvPr/>
        </p:nvSpPr>
        <p:spPr>
          <a:xfrm>
            <a:off x="7920419" y="5419165"/>
            <a:ext cx="341760" cy="276999"/>
          </a:xfrm>
          <a:prstGeom prst="rect">
            <a:avLst/>
          </a:prstGeom>
          <a:noFill/>
        </p:spPr>
        <p:txBody>
          <a:bodyPr wrap="none" rtlCol="0">
            <a:spAutoFit/>
          </a:bodyPr>
          <a:lstStyle/>
          <a:p>
            <a:r>
              <a:rPr lang="en-US" sz="1200" b="1" dirty="0" smtClean="0">
                <a:solidFill>
                  <a:schemeClr val="bg1"/>
                </a:solidFill>
              </a:rPr>
              <a:t>59</a:t>
            </a:r>
            <a:endParaRPr lang="en-US" sz="1200" b="1" dirty="0">
              <a:solidFill>
                <a:schemeClr val="bg1"/>
              </a:solidFill>
            </a:endParaRPr>
          </a:p>
        </p:txBody>
      </p:sp>
      <p:sp>
        <p:nvSpPr>
          <p:cNvPr id="24" name="TextBox 23"/>
          <p:cNvSpPr txBox="1"/>
          <p:nvPr/>
        </p:nvSpPr>
        <p:spPr>
          <a:xfrm>
            <a:off x="7702462" y="3670596"/>
            <a:ext cx="341760" cy="276999"/>
          </a:xfrm>
          <a:prstGeom prst="rect">
            <a:avLst/>
          </a:prstGeom>
          <a:noFill/>
        </p:spPr>
        <p:txBody>
          <a:bodyPr wrap="none" rtlCol="0">
            <a:spAutoFit/>
          </a:bodyPr>
          <a:lstStyle/>
          <a:p>
            <a:r>
              <a:rPr lang="en-US" sz="1200" b="1" dirty="0" smtClean="0">
                <a:solidFill>
                  <a:schemeClr val="bg1"/>
                </a:solidFill>
              </a:rPr>
              <a:t>56</a:t>
            </a:r>
            <a:endParaRPr lang="en-US" sz="1200" b="1" dirty="0">
              <a:solidFill>
                <a:schemeClr val="bg1"/>
              </a:solidFill>
            </a:endParaRPr>
          </a:p>
        </p:txBody>
      </p:sp>
      <p:sp>
        <p:nvSpPr>
          <p:cNvPr id="23" name="TextBox 22"/>
          <p:cNvSpPr txBox="1"/>
          <p:nvPr/>
        </p:nvSpPr>
        <p:spPr>
          <a:xfrm>
            <a:off x="4378343" y="3904476"/>
            <a:ext cx="341760" cy="276999"/>
          </a:xfrm>
          <a:prstGeom prst="rect">
            <a:avLst/>
          </a:prstGeom>
          <a:noFill/>
        </p:spPr>
        <p:txBody>
          <a:bodyPr wrap="none" rtlCol="0">
            <a:spAutoFit/>
          </a:bodyPr>
          <a:lstStyle/>
          <a:p>
            <a:r>
              <a:rPr lang="en-US" sz="1200" b="1" dirty="0" smtClean="0">
                <a:solidFill>
                  <a:schemeClr val="bg1"/>
                </a:solidFill>
              </a:rPr>
              <a:t>55</a:t>
            </a:r>
            <a:endParaRPr lang="en-US" sz="1200" b="1" dirty="0">
              <a:solidFill>
                <a:schemeClr val="bg1"/>
              </a:solidFill>
            </a:endParaRPr>
          </a:p>
        </p:txBody>
      </p:sp>
      <p:pic>
        <p:nvPicPr>
          <p:cNvPr id="13" name="Content Placeholder 12"/>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984118" y="4469258"/>
            <a:ext cx="2619375" cy="1743075"/>
          </a:xfrm>
        </p:spPr>
      </p:pic>
      <p:sp>
        <p:nvSpPr>
          <p:cNvPr id="25" name="TextBox 24"/>
          <p:cNvSpPr txBox="1"/>
          <p:nvPr/>
        </p:nvSpPr>
        <p:spPr>
          <a:xfrm>
            <a:off x="3124798" y="5908512"/>
            <a:ext cx="341760" cy="276999"/>
          </a:xfrm>
          <a:prstGeom prst="rect">
            <a:avLst/>
          </a:prstGeom>
          <a:noFill/>
        </p:spPr>
        <p:txBody>
          <a:bodyPr wrap="none" rtlCol="0">
            <a:spAutoFit/>
          </a:bodyPr>
          <a:lstStyle/>
          <a:p>
            <a:r>
              <a:rPr lang="en-US" sz="1200" b="1" dirty="0" smtClean="0">
                <a:solidFill>
                  <a:schemeClr val="bg1"/>
                </a:solidFill>
              </a:rPr>
              <a:t>57</a:t>
            </a:r>
            <a:endParaRPr lang="en-US" sz="1200" b="1" dirty="0">
              <a:solidFill>
                <a:schemeClr val="bg1"/>
              </a:solidFill>
            </a:endParaRPr>
          </a:p>
        </p:txBody>
      </p:sp>
      <p:pic>
        <p:nvPicPr>
          <p:cNvPr id="28" name="Content Placeholder 27"/>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5440107" y="4223516"/>
            <a:ext cx="3075243" cy="1995050"/>
          </a:xfrm>
        </p:spPr>
      </p:pic>
      <p:sp>
        <p:nvSpPr>
          <p:cNvPr id="26" name="TextBox 25"/>
          <p:cNvSpPr txBox="1"/>
          <p:nvPr/>
        </p:nvSpPr>
        <p:spPr>
          <a:xfrm>
            <a:off x="8105701" y="5908513"/>
            <a:ext cx="341760" cy="276999"/>
          </a:xfrm>
          <a:prstGeom prst="rect">
            <a:avLst/>
          </a:prstGeom>
          <a:noFill/>
        </p:spPr>
        <p:txBody>
          <a:bodyPr wrap="none" rtlCol="0">
            <a:spAutoFit/>
          </a:bodyPr>
          <a:lstStyle/>
          <a:p>
            <a:r>
              <a:rPr lang="en-US" sz="1200" b="1" dirty="0" smtClean="0">
                <a:solidFill>
                  <a:schemeClr val="bg1"/>
                </a:solidFill>
              </a:rPr>
              <a:t>58</a:t>
            </a:r>
            <a:endParaRPr lang="en-US" sz="1200" b="1" dirty="0">
              <a:solidFill>
                <a:schemeClr val="bg1"/>
              </a:solidFill>
            </a:endParaRPr>
          </a:p>
        </p:txBody>
      </p:sp>
      <p:sp>
        <p:nvSpPr>
          <p:cNvPr id="29" name="TextBox 28"/>
          <p:cNvSpPr txBox="1"/>
          <p:nvPr/>
        </p:nvSpPr>
        <p:spPr>
          <a:xfrm>
            <a:off x="3630916" y="4883880"/>
            <a:ext cx="1836614" cy="923330"/>
          </a:xfrm>
          <a:prstGeom prst="rect">
            <a:avLst/>
          </a:prstGeom>
          <a:noFill/>
        </p:spPr>
        <p:txBody>
          <a:bodyPr wrap="square" rtlCol="0">
            <a:spAutoFit/>
          </a:bodyPr>
          <a:lstStyle/>
          <a:p>
            <a:pPr algn="ctr"/>
            <a:r>
              <a:rPr lang="el-GR" dirty="0" smtClean="0"/>
              <a:t>Διάφορες μορφές </a:t>
            </a:r>
            <a:r>
              <a:rPr lang="el-GR" dirty="0" err="1" smtClean="0"/>
              <a:t>Οφιουροειδών</a:t>
            </a:r>
            <a:endParaRPr lang="en-US" dirty="0"/>
          </a:p>
        </p:txBody>
      </p:sp>
    </p:spTree>
    <p:extLst>
      <p:ext uri="{BB962C8B-B14F-4D97-AF65-F5344CB8AC3E}">
        <p14:creationId xmlns:p14="http://schemas.microsoft.com/office/powerpoint/2010/main" val="12408417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Οφίουροι</a:t>
            </a:r>
            <a:r>
              <a:rPr lang="el-GR" sz="4400" b="1" dirty="0" smtClean="0">
                <a:solidFill>
                  <a:schemeClr val="accent3"/>
                </a:solidFill>
              </a:rPr>
              <a:t> πάνω σε Σπόγγους</a:t>
            </a:r>
            <a:endParaRPr lang="el-GR" sz="4400" b="1" dirty="0">
              <a:solidFill>
                <a:schemeClr val="accent3"/>
              </a:solidFill>
            </a:endParaRPr>
          </a:p>
        </p:txBody>
      </p:sp>
      <p:pic>
        <p:nvPicPr>
          <p:cNvPr id="5" name="Picture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6934" y="1825504"/>
            <a:ext cx="3820488" cy="2764065"/>
          </a:xfrm>
        </p:spPr>
      </p:pic>
      <p:pic>
        <p:nvPicPr>
          <p:cNvPr id="14" name="Θέση εικόνας 13"/>
          <p:cNvPicPr>
            <a:picLocks noGrp="1" noChangeAspect="1"/>
          </p:cNvPicPr>
          <p:nvPr>
            <p:ph sz="half" idx="2"/>
          </p:nvPr>
        </p:nvPicPr>
        <p:blipFill rotWithShape="1">
          <a:blip r:embed="rId4">
            <a:extLst>
              <a:ext uri="{28A0092B-C50C-407E-A947-70E740481C1C}">
                <a14:useLocalDpi xmlns:a14="http://schemas.microsoft.com/office/drawing/2010/main" val="0"/>
              </a:ext>
            </a:extLst>
          </a:blip>
          <a:stretch/>
        </p:blipFill>
        <p:spPr>
          <a:xfrm>
            <a:off x="4420014" y="2842903"/>
            <a:ext cx="4095336" cy="2761058"/>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39</a:t>
            </a:fld>
            <a:endParaRPr lang="en-US"/>
          </a:p>
        </p:txBody>
      </p:sp>
      <p:sp>
        <p:nvSpPr>
          <p:cNvPr id="17" name="TextBox 16"/>
          <p:cNvSpPr txBox="1"/>
          <p:nvPr/>
        </p:nvSpPr>
        <p:spPr>
          <a:xfrm>
            <a:off x="8097078" y="5299577"/>
            <a:ext cx="341760" cy="276999"/>
          </a:xfrm>
          <a:prstGeom prst="rect">
            <a:avLst/>
          </a:prstGeom>
          <a:noFill/>
        </p:spPr>
        <p:txBody>
          <a:bodyPr wrap="none" rtlCol="0">
            <a:spAutoFit/>
          </a:bodyPr>
          <a:lstStyle/>
          <a:p>
            <a:r>
              <a:rPr lang="en-US" sz="1200" b="1" dirty="0" smtClean="0">
                <a:solidFill>
                  <a:schemeClr val="bg1"/>
                </a:solidFill>
              </a:rPr>
              <a:t>60</a:t>
            </a:r>
            <a:endParaRPr lang="en-US" sz="1200" b="1" dirty="0">
              <a:solidFill>
                <a:schemeClr val="bg1"/>
              </a:solidFill>
            </a:endParaRPr>
          </a:p>
        </p:txBody>
      </p:sp>
      <p:sp>
        <p:nvSpPr>
          <p:cNvPr id="18" name="TextBox 17"/>
          <p:cNvSpPr txBox="1"/>
          <p:nvPr/>
        </p:nvSpPr>
        <p:spPr>
          <a:xfrm>
            <a:off x="5677396" y="5826189"/>
            <a:ext cx="341760" cy="276999"/>
          </a:xfrm>
          <a:prstGeom prst="rect">
            <a:avLst/>
          </a:prstGeom>
          <a:noFill/>
        </p:spPr>
        <p:txBody>
          <a:bodyPr wrap="none" rtlCol="0">
            <a:spAutoFit/>
          </a:bodyPr>
          <a:lstStyle/>
          <a:p>
            <a:r>
              <a:rPr lang="en-US" sz="1200" b="1" dirty="0" smtClean="0">
                <a:solidFill>
                  <a:schemeClr val="bg1"/>
                </a:solidFill>
              </a:rPr>
              <a:t>62</a:t>
            </a:r>
            <a:endParaRPr lang="en-US" sz="1200" b="1" dirty="0">
              <a:solidFill>
                <a:schemeClr val="bg1"/>
              </a:solidFill>
            </a:endParaRPr>
          </a:p>
        </p:txBody>
      </p:sp>
      <p:sp>
        <p:nvSpPr>
          <p:cNvPr id="16" name="TextBox 15"/>
          <p:cNvSpPr txBox="1"/>
          <p:nvPr/>
        </p:nvSpPr>
        <p:spPr>
          <a:xfrm>
            <a:off x="3786078" y="4223432"/>
            <a:ext cx="341760" cy="276999"/>
          </a:xfrm>
          <a:prstGeom prst="rect">
            <a:avLst/>
          </a:prstGeom>
          <a:noFill/>
        </p:spPr>
        <p:txBody>
          <a:bodyPr wrap="none" rtlCol="0">
            <a:spAutoFit/>
          </a:bodyPr>
          <a:lstStyle/>
          <a:p>
            <a:r>
              <a:rPr lang="en-US" sz="1200" b="1" dirty="0" smtClean="0">
                <a:solidFill>
                  <a:schemeClr val="bg1"/>
                </a:solidFill>
              </a:rPr>
              <a:t>59</a:t>
            </a:r>
            <a:endParaRPr lang="en-US" sz="1200" b="1" dirty="0">
              <a:solidFill>
                <a:schemeClr val="bg1"/>
              </a:solidFill>
            </a:endParaRPr>
          </a:p>
        </p:txBody>
      </p:sp>
    </p:spTree>
    <p:extLst>
      <p:ext uri="{BB962C8B-B14F-4D97-AF65-F5344CB8AC3E}">
        <p14:creationId xmlns:p14="http://schemas.microsoft.com/office/powerpoint/2010/main" val="3084053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i="1" dirty="0" err="1" smtClean="0">
                <a:solidFill>
                  <a:schemeClr val="accent3"/>
                </a:solidFill>
              </a:rPr>
              <a:t>Xenoturbella</a:t>
            </a:r>
            <a:r>
              <a:rPr lang="en-US" sz="4400" b="1" i="1" dirty="0" smtClean="0">
                <a:solidFill>
                  <a:schemeClr val="accent3"/>
                </a:solidFill>
              </a:rPr>
              <a:t> </a:t>
            </a:r>
            <a:r>
              <a:rPr lang="en-US" sz="4400" b="1" i="1" dirty="0" err="1" smtClean="0">
                <a:solidFill>
                  <a:schemeClr val="accent3"/>
                </a:solidFill>
              </a:rPr>
              <a:t>bocki</a:t>
            </a:r>
            <a:endParaRPr lang="el-GR" sz="4400" b="1" i="1" dirty="0">
              <a:solidFill>
                <a:schemeClr val="accent3"/>
              </a:solidFill>
            </a:endParaRPr>
          </a:p>
        </p:txBody>
      </p:sp>
      <p:sp>
        <p:nvSpPr>
          <p:cNvPr id="6" name="Content Placeholder 5"/>
          <p:cNvSpPr>
            <a:spLocks noGrp="1"/>
          </p:cNvSpPr>
          <p:nvPr>
            <p:ph idx="1"/>
          </p:nvPr>
        </p:nvSpPr>
        <p:spPr/>
        <p:txBody>
          <a:bodyPr/>
          <a:lstStyle/>
          <a:p>
            <a:pPr marL="0" indent="0">
              <a:buNone/>
            </a:pPr>
            <a:r>
              <a:rPr lang="el-GR" sz="2800" dirty="0" smtClean="0"/>
              <a:t>Βίντεο 1: </a:t>
            </a:r>
            <a:r>
              <a:rPr lang="en-US" sz="2800" i="1" dirty="0" err="1"/>
              <a:t>Xenoturbella</a:t>
            </a:r>
            <a:r>
              <a:rPr lang="en-US" sz="2800" i="1" dirty="0"/>
              <a:t> </a:t>
            </a:r>
            <a:r>
              <a:rPr lang="en-US" sz="2800" i="1" dirty="0" err="1"/>
              <a:t>bocki</a:t>
            </a:r>
            <a:endParaRPr lang="en-US" sz="2800" i="1" dirty="0"/>
          </a:p>
          <a:p>
            <a:pPr marL="0" indent="0">
              <a:buNone/>
            </a:pPr>
            <a:r>
              <a:rPr lang="en-US" sz="2800" dirty="0"/>
              <a:t>https://www.youtube.com/watch?v=yJXNcoxL2Xs</a:t>
            </a:r>
            <a:endParaRPr lang="el-GR" sz="2800" dirty="0"/>
          </a:p>
          <a:p>
            <a:endParaRPr lang="en-US" dirty="0"/>
          </a:p>
        </p:txBody>
      </p:sp>
      <p:sp>
        <p:nvSpPr>
          <p:cNvPr id="7" name="Θέση υποσέλιδου 6"/>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4</a:t>
            </a:fld>
            <a:endParaRPr lang="en-US"/>
          </a:p>
        </p:txBody>
      </p:sp>
      <p:sp>
        <p:nvSpPr>
          <p:cNvPr id="9" name="TextBox 8"/>
          <p:cNvSpPr txBox="1"/>
          <p:nvPr/>
        </p:nvSpPr>
        <p:spPr>
          <a:xfrm>
            <a:off x="7305402" y="4829176"/>
            <a:ext cx="671979" cy="276999"/>
          </a:xfrm>
          <a:prstGeom prst="rect">
            <a:avLst/>
          </a:prstGeom>
          <a:noFill/>
        </p:spPr>
        <p:txBody>
          <a:bodyPr wrap="none" rtlCol="0">
            <a:spAutoFit/>
          </a:bodyPr>
          <a:lstStyle/>
          <a:p>
            <a:r>
              <a:rPr lang="en-US" sz="1200" b="1" dirty="0" smtClean="0">
                <a:solidFill>
                  <a:schemeClr val="bg1"/>
                </a:solidFill>
              </a:rPr>
              <a:t>Video 1</a:t>
            </a:r>
            <a:endParaRPr lang="en-US" sz="1200" b="1" dirty="0">
              <a:solidFill>
                <a:schemeClr val="bg1"/>
              </a:solidFill>
            </a:endParaRPr>
          </a:p>
        </p:txBody>
      </p:sp>
    </p:spTree>
    <p:extLst>
      <p:ext uri="{BB962C8B-B14F-4D97-AF65-F5344CB8AC3E}">
        <p14:creationId xmlns:p14="http://schemas.microsoft.com/office/powerpoint/2010/main" val="38734615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40</a:t>
            </a:fld>
            <a:endParaRPr lang="en-US"/>
          </a:p>
        </p:txBody>
      </p:sp>
      <p:pic>
        <p:nvPicPr>
          <p:cNvPr id="8" name="Θέση περιεχομένου 7"/>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112078" y="1338792"/>
            <a:ext cx="6985000" cy="4749800"/>
          </a:xfrm>
        </p:spPr>
      </p:pic>
      <p:sp>
        <p:nvSpPr>
          <p:cNvPr id="6" name="TextBox 5"/>
          <p:cNvSpPr txBox="1"/>
          <p:nvPr/>
        </p:nvSpPr>
        <p:spPr>
          <a:xfrm>
            <a:off x="7622797" y="5791506"/>
            <a:ext cx="341760" cy="276999"/>
          </a:xfrm>
          <a:prstGeom prst="rect">
            <a:avLst/>
          </a:prstGeom>
          <a:noFill/>
        </p:spPr>
        <p:txBody>
          <a:bodyPr wrap="none" rtlCol="0">
            <a:spAutoFit/>
          </a:bodyPr>
          <a:lstStyle/>
          <a:p>
            <a:r>
              <a:rPr lang="el-GR" sz="1200" b="1" dirty="0" smtClean="0">
                <a:solidFill>
                  <a:schemeClr val="bg1"/>
                </a:solidFill>
              </a:rPr>
              <a:t>6</a:t>
            </a:r>
            <a:r>
              <a:rPr lang="en-US" sz="1200" b="1" dirty="0" smtClean="0">
                <a:solidFill>
                  <a:schemeClr val="bg1"/>
                </a:solidFill>
              </a:rPr>
              <a:t>1</a:t>
            </a:r>
            <a:endParaRPr lang="en-US" sz="1200" b="1" dirty="0">
              <a:solidFill>
                <a:schemeClr val="bg1"/>
              </a:solidFill>
            </a:endParaRPr>
          </a:p>
        </p:txBody>
      </p:sp>
    </p:spTree>
    <p:extLst>
      <p:ext uri="{BB962C8B-B14F-4D97-AF65-F5344CB8AC3E}">
        <p14:creationId xmlns:p14="http://schemas.microsoft.com/office/powerpoint/2010/main" val="19879371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err="1" smtClean="0">
                <a:solidFill>
                  <a:schemeClr val="accent3"/>
                </a:solidFill>
              </a:rPr>
              <a:t>Οφιουροειδή</a:t>
            </a:r>
            <a:endParaRPr lang="en-US" dirty="0">
              <a:solidFill>
                <a:schemeClr val="accent3"/>
              </a:solidFill>
            </a:endParaRPr>
          </a:p>
        </p:txBody>
      </p:sp>
      <p:pic>
        <p:nvPicPr>
          <p:cNvPr id="11" name="Content Placeholder 10" descr="Σχεδιαστική απεικόνιση  στοματικής όψης του αγκαθωτού οφίουρου Ophiothrix."/>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28650" y="2295430"/>
            <a:ext cx="3886200" cy="2967228"/>
          </a:xfrm>
        </p:spPr>
      </p:pic>
      <p:pic>
        <p:nvPicPr>
          <p:cNvPr id="12" name="Content Placeholder 11" descr="Σχεδιαστική όψη οφιουροειδούς μετά την αφαίρεση του αντιστοματικού δίσκου."/>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629150" y="2096957"/>
            <a:ext cx="3886200" cy="3364173"/>
          </a:xfrm>
        </p:spPr>
      </p:pic>
      <p:sp>
        <p:nvSpPr>
          <p:cNvPr id="4" name="Footer Placeholder 3"/>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41</a:t>
            </a:fld>
            <a:endParaRPr lang="en-US"/>
          </a:p>
        </p:txBody>
      </p:sp>
      <p:sp>
        <p:nvSpPr>
          <p:cNvPr id="13" name="TextBox 12"/>
          <p:cNvSpPr txBox="1"/>
          <p:nvPr/>
        </p:nvSpPr>
        <p:spPr>
          <a:xfrm>
            <a:off x="3975893" y="5366062"/>
            <a:ext cx="341760" cy="276999"/>
          </a:xfrm>
          <a:prstGeom prst="rect">
            <a:avLst/>
          </a:prstGeom>
          <a:noFill/>
        </p:spPr>
        <p:txBody>
          <a:bodyPr wrap="none" rtlCol="0">
            <a:spAutoFit/>
          </a:bodyPr>
          <a:lstStyle/>
          <a:p>
            <a:r>
              <a:rPr lang="en-US" sz="1200" b="1" dirty="0" smtClean="0"/>
              <a:t>62</a:t>
            </a:r>
            <a:endParaRPr lang="en-US" sz="1200" b="1" dirty="0"/>
          </a:p>
        </p:txBody>
      </p:sp>
      <p:sp>
        <p:nvSpPr>
          <p:cNvPr id="14" name="TextBox 13"/>
          <p:cNvSpPr txBox="1"/>
          <p:nvPr/>
        </p:nvSpPr>
        <p:spPr>
          <a:xfrm>
            <a:off x="7755318" y="5371002"/>
            <a:ext cx="341760" cy="276999"/>
          </a:xfrm>
          <a:prstGeom prst="rect">
            <a:avLst/>
          </a:prstGeom>
          <a:noFill/>
        </p:spPr>
        <p:txBody>
          <a:bodyPr wrap="none" rtlCol="0">
            <a:spAutoFit/>
          </a:bodyPr>
          <a:lstStyle/>
          <a:p>
            <a:r>
              <a:rPr lang="en-US" sz="1200" b="1" dirty="0" smtClean="0"/>
              <a:t>63</a:t>
            </a:r>
            <a:endParaRPr lang="en-US" sz="1200" b="1" dirty="0"/>
          </a:p>
        </p:txBody>
      </p:sp>
    </p:spTree>
    <p:extLst>
      <p:ext uri="{BB962C8B-B14F-4D97-AF65-F5344CB8AC3E}">
        <p14:creationId xmlns:p14="http://schemas.microsoft.com/office/powerpoint/2010/main" val="29234769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smtClean="0">
                <a:solidFill>
                  <a:schemeClr val="accent3"/>
                </a:solidFill>
              </a:rPr>
              <a:t>Εγκάρσια τομή </a:t>
            </a:r>
            <a:r>
              <a:rPr lang="en-US" sz="4000" b="1" dirty="0" smtClean="0">
                <a:solidFill>
                  <a:schemeClr val="accent3"/>
                </a:solidFill>
              </a:rPr>
              <a:t/>
            </a:r>
            <a:br>
              <a:rPr lang="en-US" sz="4000" b="1" dirty="0" smtClean="0">
                <a:solidFill>
                  <a:schemeClr val="accent3"/>
                </a:solidFill>
              </a:rPr>
            </a:br>
            <a:r>
              <a:rPr lang="el-GR" sz="4000" b="1" dirty="0" smtClean="0">
                <a:solidFill>
                  <a:schemeClr val="accent3"/>
                </a:solidFill>
              </a:rPr>
              <a:t>βραχίονα </a:t>
            </a:r>
            <a:r>
              <a:rPr lang="el-GR" sz="4000" b="1" dirty="0" err="1" smtClean="0">
                <a:solidFill>
                  <a:schemeClr val="accent3"/>
                </a:solidFill>
              </a:rPr>
              <a:t>Οφίουρου</a:t>
            </a:r>
            <a:endParaRPr lang="el-GR" sz="4000" b="1" dirty="0">
              <a:solidFill>
                <a:schemeClr val="accent3"/>
              </a:solidFill>
            </a:endParaRPr>
          </a:p>
        </p:txBody>
      </p:sp>
      <p:pic>
        <p:nvPicPr>
          <p:cNvPr id="10" name="Θέση περιεχομένου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9765" y="1690689"/>
            <a:ext cx="7504469" cy="4584862"/>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42</a:t>
            </a:fld>
            <a:endParaRPr lang="en-US"/>
          </a:p>
        </p:txBody>
      </p:sp>
      <p:sp>
        <p:nvSpPr>
          <p:cNvPr id="6" name="TextBox 5"/>
          <p:cNvSpPr txBox="1"/>
          <p:nvPr/>
        </p:nvSpPr>
        <p:spPr>
          <a:xfrm>
            <a:off x="7622797" y="5400891"/>
            <a:ext cx="341760" cy="276999"/>
          </a:xfrm>
          <a:prstGeom prst="rect">
            <a:avLst/>
          </a:prstGeom>
          <a:noFill/>
        </p:spPr>
        <p:txBody>
          <a:bodyPr wrap="none" rtlCol="0">
            <a:spAutoFit/>
          </a:bodyPr>
          <a:lstStyle/>
          <a:p>
            <a:r>
              <a:rPr lang="en-US" sz="1200" b="1" dirty="0" smtClean="0"/>
              <a:t>64</a:t>
            </a:r>
            <a:endParaRPr lang="en-US" sz="1200" b="1" dirty="0"/>
          </a:p>
        </p:txBody>
      </p:sp>
    </p:spTree>
    <p:extLst>
      <p:ext uri="{BB962C8B-B14F-4D97-AF65-F5344CB8AC3E}">
        <p14:creationId xmlns:p14="http://schemas.microsoft.com/office/powerpoint/2010/main" val="4167640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Κίνηση </a:t>
            </a:r>
            <a:r>
              <a:rPr lang="el-GR" sz="4400" b="1" dirty="0" err="1" smtClean="0">
                <a:solidFill>
                  <a:schemeClr val="accent3"/>
                </a:solidFill>
              </a:rPr>
              <a:t>οφιουροειδών</a:t>
            </a:r>
            <a:endParaRPr lang="el-GR" sz="4400" b="1" dirty="0">
              <a:solidFill>
                <a:schemeClr val="accent3"/>
              </a:solidFill>
            </a:endParaRPr>
          </a:p>
        </p:txBody>
      </p:sp>
      <p:pic>
        <p:nvPicPr>
          <p:cNvPr id="7" name="Θέση περιεχομένου 6"/>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628650" y="1953013"/>
            <a:ext cx="3761232" cy="1944624"/>
          </a:xfrm>
        </p:spPr>
      </p:pic>
      <p:pic>
        <p:nvPicPr>
          <p:cNvPr id="10" name="Θέση περιεχομένου 9"/>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629150" y="2530264"/>
            <a:ext cx="3886200" cy="2942060"/>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43</a:t>
            </a:fld>
            <a:endParaRPr lang="en-US"/>
          </a:p>
        </p:txBody>
      </p:sp>
      <p:sp>
        <p:nvSpPr>
          <p:cNvPr id="8" name="TextBox 7"/>
          <p:cNvSpPr txBox="1"/>
          <p:nvPr/>
        </p:nvSpPr>
        <p:spPr>
          <a:xfrm>
            <a:off x="3817888" y="3592554"/>
            <a:ext cx="341760" cy="276999"/>
          </a:xfrm>
          <a:prstGeom prst="rect">
            <a:avLst/>
          </a:prstGeom>
          <a:noFill/>
        </p:spPr>
        <p:txBody>
          <a:bodyPr wrap="none" rtlCol="0">
            <a:spAutoFit/>
          </a:bodyPr>
          <a:lstStyle/>
          <a:p>
            <a:r>
              <a:rPr lang="el-GR" sz="1200" b="1" dirty="0" smtClean="0"/>
              <a:t>6</a:t>
            </a:r>
            <a:r>
              <a:rPr lang="en-US" sz="1200" b="1" dirty="0" smtClean="0"/>
              <a:t>5</a:t>
            </a:r>
            <a:endParaRPr lang="en-US" sz="1200" b="1" dirty="0"/>
          </a:p>
        </p:txBody>
      </p:sp>
      <p:sp>
        <p:nvSpPr>
          <p:cNvPr id="9" name="TextBox 8"/>
          <p:cNvSpPr txBox="1"/>
          <p:nvPr/>
        </p:nvSpPr>
        <p:spPr>
          <a:xfrm>
            <a:off x="7926198" y="4973027"/>
            <a:ext cx="341760" cy="276999"/>
          </a:xfrm>
          <a:prstGeom prst="rect">
            <a:avLst/>
          </a:prstGeom>
          <a:noFill/>
        </p:spPr>
        <p:txBody>
          <a:bodyPr wrap="none" rtlCol="0">
            <a:spAutoFit/>
          </a:bodyPr>
          <a:lstStyle/>
          <a:p>
            <a:r>
              <a:rPr lang="en-US" sz="1200" b="1" dirty="0" smtClean="0"/>
              <a:t>66</a:t>
            </a:r>
            <a:endParaRPr lang="en-US" sz="1200" b="1" dirty="0"/>
          </a:p>
        </p:txBody>
      </p:sp>
    </p:spTree>
    <p:extLst>
      <p:ext uri="{BB962C8B-B14F-4D97-AF65-F5344CB8AC3E}">
        <p14:creationId xmlns:p14="http://schemas.microsoft.com/office/powerpoint/2010/main" val="42108965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Μαζική σίτιση </a:t>
            </a:r>
            <a:br>
              <a:rPr lang="el-GR" sz="4400" b="1" dirty="0" smtClean="0">
                <a:solidFill>
                  <a:schemeClr val="accent3"/>
                </a:solidFill>
              </a:rPr>
            </a:br>
            <a:r>
              <a:rPr lang="el-GR" sz="4400" b="1" dirty="0" err="1" smtClean="0">
                <a:solidFill>
                  <a:schemeClr val="accent3"/>
                </a:solidFill>
              </a:rPr>
              <a:t>Οφιουροειδών</a:t>
            </a:r>
            <a:endParaRPr lang="el-GR" sz="44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44</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9436" y="1627653"/>
            <a:ext cx="5965127" cy="4473846"/>
          </a:xfrm>
        </p:spPr>
      </p:pic>
      <p:sp>
        <p:nvSpPr>
          <p:cNvPr id="6" name="TextBox 5"/>
          <p:cNvSpPr txBox="1"/>
          <p:nvPr/>
        </p:nvSpPr>
        <p:spPr>
          <a:xfrm>
            <a:off x="7072635" y="5690229"/>
            <a:ext cx="341760" cy="276999"/>
          </a:xfrm>
          <a:prstGeom prst="rect">
            <a:avLst/>
          </a:prstGeom>
          <a:noFill/>
        </p:spPr>
        <p:txBody>
          <a:bodyPr wrap="none" rtlCol="0">
            <a:spAutoFit/>
          </a:bodyPr>
          <a:lstStyle/>
          <a:p>
            <a:r>
              <a:rPr lang="en-US" sz="1200" b="1" dirty="0" smtClean="0">
                <a:solidFill>
                  <a:schemeClr val="bg1"/>
                </a:solidFill>
              </a:rPr>
              <a:t>67</a:t>
            </a:r>
            <a:endParaRPr lang="en-US" sz="1200" b="1" dirty="0">
              <a:solidFill>
                <a:schemeClr val="bg1"/>
              </a:solidFill>
            </a:endParaRPr>
          </a:p>
        </p:txBody>
      </p:sp>
    </p:spTree>
    <p:extLst>
      <p:ext uri="{BB962C8B-B14F-4D97-AF65-F5344CB8AC3E}">
        <p14:creationId xmlns:p14="http://schemas.microsoft.com/office/powerpoint/2010/main" val="7448519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Αιωρηματοφάγοι</a:t>
            </a:r>
            <a:r>
              <a:rPr lang="el-GR" sz="4400" b="1" dirty="0" smtClean="0">
                <a:solidFill>
                  <a:schemeClr val="accent3"/>
                </a:solidFill>
              </a:rPr>
              <a:t> </a:t>
            </a:r>
            <a:br>
              <a:rPr lang="el-GR" sz="4400" b="1" dirty="0" smtClean="0">
                <a:solidFill>
                  <a:schemeClr val="accent3"/>
                </a:solidFill>
              </a:rPr>
            </a:br>
            <a:r>
              <a:rPr lang="el-GR" sz="4400" b="1" dirty="0" smtClean="0">
                <a:solidFill>
                  <a:schemeClr val="accent3"/>
                </a:solidFill>
              </a:rPr>
              <a:t>και σαρκοφάγοι  </a:t>
            </a:r>
            <a:r>
              <a:rPr lang="el-GR" sz="4400" b="1" dirty="0" err="1" smtClean="0">
                <a:solidFill>
                  <a:schemeClr val="accent3"/>
                </a:solidFill>
              </a:rPr>
              <a:t>Οφίουροι</a:t>
            </a:r>
            <a:endParaRPr lang="el-GR" sz="4400" b="1" dirty="0">
              <a:solidFill>
                <a:schemeClr val="accent3"/>
              </a:solidFill>
            </a:endParaRPr>
          </a:p>
        </p:txBody>
      </p:sp>
      <p:pic>
        <p:nvPicPr>
          <p:cNvPr id="9" name="Θέση περιεχομένου 8"/>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629150" y="2463356"/>
            <a:ext cx="3886200" cy="2597409"/>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45</a:t>
            </a:fld>
            <a:endParaRPr lang="en-US"/>
          </a:p>
        </p:txBody>
      </p:sp>
      <p:pic>
        <p:nvPicPr>
          <p:cNvPr id="11" name="Content Placeholder 10"/>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63390" y="2126217"/>
            <a:ext cx="3359694" cy="3129127"/>
          </a:xfrm>
        </p:spPr>
      </p:pic>
      <p:sp>
        <p:nvSpPr>
          <p:cNvPr id="10" name="TextBox 9"/>
          <p:cNvSpPr txBox="1"/>
          <p:nvPr/>
        </p:nvSpPr>
        <p:spPr>
          <a:xfrm>
            <a:off x="8078856" y="4655246"/>
            <a:ext cx="341760" cy="276999"/>
          </a:xfrm>
          <a:prstGeom prst="rect">
            <a:avLst/>
          </a:prstGeom>
          <a:noFill/>
        </p:spPr>
        <p:txBody>
          <a:bodyPr wrap="none" rtlCol="0">
            <a:spAutoFit/>
          </a:bodyPr>
          <a:lstStyle/>
          <a:p>
            <a:r>
              <a:rPr lang="en-US" sz="1200" b="1" dirty="0" smtClean="0">
                <a:solidFill>
                  <a:schemeClr val="bg1"/>
                </a:solidFill>
              </a:rPr>
              <a:t>69</a:t>
            </a:r>
            <a:endParaRPr lang="en-US" sz="1200" b="1" dirty="0">
              <a:solidFill>
                <a:schemeClr val="bg1"/>
              </a:solidFill>
            </a:endParaRPr>
          </a:p>
        </p:txBody>
      </p:sp>
      <p:sp>
        <p:nvSpPr>
          <p:cNvPr id="5" name="TextBox 4"/>
          <p:cNvSpPr txBox="1"/>
          <p:nvPr/>
        </p:nvSpPr>
        <p:spPr>
          <a:xfrm>
            <a:off x="856008" y="5243557"/>
            <a:ext cx="7450206" cy="923330"/>
          </a:xfrm>
          <a:prstGeom prst="rect">
            <a:avLst/>
          </a:prstGeom>
          <a:noFill/>
        </p:spPr>
        <p:txBody>
          <a:bodyPr wrap="square" rtlCol="0">
            <a:spAutoFit/>
          </a:bodyPr>
          <a:lstStyle/>
          <a:p>
            <a:endParaRPr lang="el-GR" dirty="0" smtClean="0"/>
          </a:p>
          <a:p>
            <a:r>
              <a:rPr lang="el-GR" dirty="0" err="1" smtClean="0"/>
              <a:t>Οφίουροι</a:t>
            </a:r>
            <a:r>
              <a:rPr lang="el-GR" dirty="0" smtClean="0"/>
              <a:t> με αγκαθωτούς βραχίονες είναι συνήθως </a:t>
            </a:r>
            <a:r>
              <a:rPr lang="el-GR" dirty="0" err="1" smtClean="0"/>
              <a:t>αιωρηματοφάγοι</a:t>
            </a:r>
            <a:r>
              <a:rPr lang="el-GR" dirty="0" smtClean="0"/>
              <a:t>. Με λείους, σαρκοφάγοι.</a:t>
            </a:r>
            <a:endParaRPr lang="en-US" dirty="0"/>
          </a:p>
        </p:txBody>
      </p:sp>
      <p:sp>
        <p:nvSpPr>
          <p:cNvPr id="8" name="TextBox 7"/>
          <p:cNvSpPr txBox="1"/>
          <p:nvPr/>
        </p:nvSpPr>
        <p:spPr>
          <a:xfrm>
            <a:off x="3681324" y="4906880"/>
            <a:ext cx="341760" cy="276999"/>
          </a:xfrm>
          <a:prstGeom prst="rect">
            <a:avLst/>
          </a:prstGeom>
          <a:noFill/>
        </p:spPr>
        <p:txBody>
          <a:bodyPr wrap="none" rtlCol="0">
            <a:spAutoFit/>
          </a:bodyPr>
          <a:lstStyle/>
          <a:p>
            <a:r>
              <a:rPr lang="en-US" sz="1200" b="1" dirty="0" smtClean="0">
                <a:solidFill>
                  <a:schemeClr val="bg1"/>
                </a:solidFill>
              </a:rPr>
              <a:t>68</a:t>
            </a:r>
            <a:endParaRPr lang="en-US" sz="1200" b="1" dirty="0">
              <a:solidFill>
                <a:schemeClr val="bg1"/>
              </a:solidFill>
            </a:endParaRPr>
          </a:p>
        </p:txBody>
      </p:sp>
    </p:spTree>
    <p:extLst>
      <p:ext uri="{BB962C8B-B14F-4D97-AF65-F5344CB8AC3E}">
        <p14:creationId xmlns:p14="http://schemas.microsoft.com/office/powerpoint/2010/main" val="622948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smtClean="0">
                <a:solidFill>
                  <a:schemeClr val="accent3"/>
                </a:solidFill>
              </a:rPr>
              <a:t>Σύγκριση </a:t>
            </a:r>
            <a:br>
              <a:rPr lang="el-GR" sz="4000" b="1" dirty="0" smtClean="0">
                <a:solidFill>
                  <a:schemeClr val="accent3"/>
                </a:solidFill>
              </a:rPr>
            </a:br>
            <a:r>
              <a:rPr lang="el-GR" sz="4000" b="1" dirty="0" err="1" smtClean="0">
                <a:solidFill>
                  <a:schemeClr val="accent3"/>
                </a:solidFill>
              </a:rPr>
              <a:t>Οφιουροειδών</a:t>
            </a:r>
            <a:r>
              <a:rPr lang="el-GR" sz="4000" b="1" dirty="0" smtClean="0">
                <a:solidFill>
                  <a:schemeClr val="accent3"/>
                </a:solidFill>
              </a:rPr>
              <a:t>   Αστεροειδών</a:t>
            </a:r>
            <a:endParaRPr lang="el-GR" sz="4000" b="1" dirty="0">
              <a:solidFill>
                <a:schemeClr val="accent3"/>
              </a:solidFill>
            </a:endParaRPr>
          </a:p>
        </p:txBody>
      </p:sp>
      <p:pic>
        <p:nvPicPr>
          <p:cNvPr id="7" name="Θέση περιεχομένου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4752" y="2333137"/>
            <a:ext cx="3886200" cy="2917676"/>
          </a:xfrm>
        </p:spPr>
      </p:pic>
      <p:pic>
        <p:nvPicPr>
          <p:cNvPr id="10" name="Θέση περιεχομένου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54157" y="2175048"/>
            <a:ext cx="3568390" cy="3233854"/>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46</a:t>
            </a:fld>
            <a:endParaRPr lang="en-US"/>
          </a:p>
        </p:txBody>
      </p:sp>
      <p:sp>
        <p:nvSpPr>
          <p:cNvPr id="8" name="TextBox 7"/>
          <p:cNvSpPr txBox="1"/>
          <p:nvPr/>
        </p:nvSpPr>
        <p:spPr>
          <a:xfrm>
            <a:off x="4075061" y="4841643"/>
            <a:ext cx="341760" cy="276999"/>
          </a:xfrm>
          <a:prstGeom prst="rect">
            <a:avLst/>
          </a:prstGeom>
          <a:noFill/>
        </p:spPr>
        <p:txBody>
          <a:bodyPr wrap="none" rtlCol="0">
            <a:spAutoFit/>
          </a:bodyPr>
          <a:lstStyle/>
          <a:p>
            <a:r>
              <a:rPr lang="en-US" sz="1200" b="1" dirty="0" smtClean="0">
                <a:solidFill>
                  <a:schemeClr val="bg1"/>
                </a:solidFill>
              </a:rPr>
              <a:t>70</a:t>
            </a:r>
            <a:endParaRPr lang="en-US" sz="1200" b="1" dirty="0">
              <a:solidFill>
                <a:schemeClr val="bg1"/>
              </a:solidFill>
            </a:endParaRPr>
          </a:p>
        </p:txBody>
      </p:sp>
      <p:sp>
        <p:nvSpPr>
          <p:cNvPr id="9" name="TextBox 8"/>
          <p:cNvSpPr txBox="1"/>
          <p:nvPr/>
        </p:nvSpPr>
        <p:spPr>
          <a:xfrm>
            <a:off x="7961261" y="4973814"/>
            <a:ext cx="341760" cy="276999"/>
          </a:xfrm>
          <a:prstGeom prst="rect">
            <a:avLst/>
          </a:prstGeom>
          <a:noFill/>
        </p:spPr>
        <p:txBody>
          <a:bodyPr wrap="none" rtlCol="0">
            <a:spAutoFit/>
          </a:bodyPr>
          <a:lstStyle/>
          <a:p>
            <a:r>
              <a:rPr lang="en-US" sz="1200" b="1" dirty="0" smtClean="0">
                <a:solidFill>
                  <a:schemeClr val="bg1"/>
                </a:solidFill>
              </a:rPr>
              <a:t>71</a:t>
            </a:r>
            <a:endParaRPr lang="en-US" sz="1200" b="1" dirty="0">
              <a:solidFill>
                <a:schemeClr val="bg1"/>
              </a:solidFill>
            </a:endParaRPr>
          </a:p>
        </p:txBody>
      </p:sp>
      <p:sp>
        <p:nvSpPr>
          <p:cNvPr id="5" name="TextBox 4"/>
          <p:cNvSpPr txBox="1"/>
          <p:nvPr/>
        </p:nvSpPr>
        <p:spPr>
          <a:xfrm>
            <a:off x="2425906" y="5576871"/>
            <a:ext cx="4310091" cy="369332"/>
          </a:xfrm>
          <a:prstGeom prst="rect">
            <a:avLst/>
          </a:prstGeom>
          <a:noFill/>
        </p:spPr>
        <p:txBody>
          <a:bodyPr wrap="none" rtlCol="0">
            <a:spAutoFit/>
          </a:bodyPr>
          <a:lstStyle/>
          <a:p>
            <a:r>
              <a:rPr lang="el-GR" dirty="0" smtClean="0"/>
              <a:t>Διαφορά ως προς το σχήμα των βραχιόνων.</a:t>
            </a:r>
            <a:endParaRPr lang="en-US" dirty="0"/>
          </a:p>
        </p:txBody>
      </p:sp>
    </p:spTree>
    <p:extLst>
      <p:ext uri="{BB962C8B-B14F-4D97-AF65-F5344CB8AC3E}">
        <p14:creationId xmlns:p14="http://schemas.microsoft.com/office/powerpoint/2010/main" val="8115684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Autofit/>
          </a:bodyPr>
          <a:lstStyle/>
          <a:p>
            <a:pPr algn="ctr"/>
            <a:r>
              <a:rPr lang="el-GR" sz="4000" b="1" dirty="0" smtClean="0">
                <a:solidFill>
                  <a:schemeClr val="accent3"/>
                </a:solidFill>
              </a:rPr>
              <a:t>Σύγκριση </a:t>
            </a:r>
            <a:br>
              <a:rPr lang="el-GR" sz="4000" b="1" dirty="0" smtClean="0">
                <a:solidFill>
                  <a:schemeClr val="accent3"/>
                </a:solidFill>
              </a:rPr>
            </a:br>
            <a:r>
              <a:rPr lang="el-GR" sz="4000" b="1" dirty="0" err="1" smtClean="0">
                <a:solidFill>
                  <a:schemeClr val="accent3"/>
                </a:solidFill>
              </a:rPr>
              <a:t>Οφιουροειδών</a:t>
            </a:r>
            <a:r>
              <a:rPr lang="el-GR" sz="4000" b="1" dirty="0" smtClean="0">
                <a:solidFill>
                  <a:schemeClr val="accent3"/>
                </a:solidFill>
              </a:rPr>
              <a:t>   Αστεροειδών</a:t>
            </a:r>
            <a:endParaRPr lang="el-GR" sz="4000" b="1" dirty="0">
              <a:solidFill>
                <a:schemeClr val="accent3"/>
              </a:solidFill>
            </a:endParaRPr>
          </a:p>
        </p:txBody>
      </p:sp>
      <p:pic>
        <p:nvPicPr>
          <p:cNvPr id="12" name="Θέση περιεχομένου 11"/>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809770" y="2001610"/>
            <a:ext cx="2633344" cy="1981200"/>
          </a:xfrm>
        </p:spPr>
      </p:pic>
      <p:pic>
        <p:nvPicPr>
          <p:cNvPr id="14" name="Θέση περιεχομένου 13"/>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5406362" y="1981200"/>
            <a:ext cx="3051838" cy="1981200"/>
          </a:xfrm>
        </p:spPr>
      </p:pic>
      <p:pic>
        <p:nvPicPr>
          <p:cNvPr id="15" name="Θέση περιεχομένου 14"/>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1133889" y="4106418"/>
            <a:ext cx="3258721" cy="2072167"/>
          </a:xfrm>
        </p:spPr>
      </p:pic>
      <p:pic>
        <p:nvPicPr>
          <p:cNvPr id="16" name="Θέση περιεχομένου 15"/>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4989368" y="4240794"/>
            <a:ext cx="3127664" cy="1729212"/>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47</a:t>
            </a:fld>
            <a:endParaRPr lang="en-US"/>
          </a:p>
        </p:txBody>
      </p:sp>
      <p:sp>
        <p:nvSpPr>
          <p:cNvPr id="17" name="TextBox 16"/>
          <p:cNvSpPr txBox="1"/>
          <p:nvPr/>
        </p:nvSpPr>
        <p:spPr>
          <a:xfrm>
            <a:off x="3064655" y="3689911"/>
            <a:ext cx="378459" cy="276999"/>
          </a:xfrm>
          <a:prstGeom prst="rect">
            <a:avLst/>
          </a:prstGeom>
          <a:noFill/>
        </p:spPr>
        <p:txBody>
          <a:bodyPr wrap="square" rtlCol="0">
            <a:spAutoFit/>
          </a:bodyPr>
          <a:lstStyle/>
          <a:p>
            <a:r>
              <a:rPr lang="en-US" sz="1200" b="1" dirty="0" smtClean="0">
                <a:solidFill>
                  <a:schemeClr val="bg1"/>
                </a:solidFill>
              </a:rPr>
              <a:t>72</a:t>
            </a:r>
            <a:endParaRPr lang="en-US" sz="1200" b="1" dirty="0">
              <a:solidFill>
                <a:schemeClr val="bg1"/>
              </a:solidFill>
            </a:endParaRPr>
          </a:p>
        </p:txBody>
      </p:sp>
      <p:sp>
        <p:nvSpPr>
          <p:cNvPr id="18" name="TextBox 17"/>
          <p:cNvSpPr txBox="1"/>
          <p:nvPr/>
        </p:nvSpPr>
        <p:spPr>
          <a:xfrm>
            <a:off x="8135437" y="3646651"/>
            <a:ext cx="341760" cy="276999"/>
          </a:xfrm>
          <a:prstGeom prst="rect">
            <a:avLst/>
          </a:prstGeom>
          <a:noFill/>
        </p:spPr>
        <p:txBody>
          <a:bodyPr wrap="none" rtlCol="0">
            <a:spAutoFit/>
          </a:bodyPr>
          <a:lstStyle/>
          <a:p>
            <a:r>
              <a:rPr lang="en-US" sz="1200" b="1" dirty="0" smtClean="0">
                <a:solidFill>
                  <a:schemeClr val="bg1"/>
                </a:solidFill>
              </a:rPr>
              <a:t>73</a:t>
            </a:r>
            <a:endParaRPr lang="en-US" sz="1200" b="1" dirty="0">
              <a:solidFill>
                <a:schemeClr val="bg1"/>
              </a:solidFill>
            </a:endParaRPr>
          </a:p>
        </p:txBody>
      </p:sp>
      <p:sp>
        <p:nvSpPr>
          <p:cNvPr id="19" name="TextBox 18"/>
          <p:cNvSpPr txBox="1"/>
          <p:nvPr/>
        </p:nvSpPr>
        <p:spPr>
          <a:xfrm>
            <a:off x="3978487" y="5870712"/>
            <a:ext cx="341760" cy="276999"/>
          </a:xfrm>
          <a:prstGeom prst="rect">
            <a:avLst/>
          </a:prstGeom>
          <a:noFill/>
        </p:spPr>
        <p:txBody>
          <a:bodyPr wrap="none" rtlCol="0">
            <a:spAutoFit/>
          </a:bodyPr>
          <a:lstStyle/>
          <a:p>
            <a:r>
              <a:rPr lang="el-GR" sz="1200" b="1" dirty="0" smtClean="0">
                <a:solidFill>
                  <a:schemeClr val="bg1"/>
                </a:solidFill>
              </a:rPr>
              <a:t>7</a:t>
            </a:r>
            <a:r>
              <a:rPr lang="en-US" sz="1200" b="1" dirty="0" smtClean="0">
                <a:solidFill>
                  <a:schemeClr val="bg1"/>
                </a:solidFill>
              </a:rPr>
              <a:t>4</a:t>
            </a:r>
            <a:endParaRPr lang="en-US" sz="1200" b="1" dirty="0">
              <a:solidFill>
                <a:schemeClr val="bg1"/>
              </a:solidFill>
            </a:endParaRPr>
          </a:p>
        </p:txBody>
      </p:sp>
      <p:sp>
        <p:nvSpPr>
          <p:cNvPr id="20" name="TextBox 19"/>
          <p:cNvSpPr txBox="1"/>
          <p:nvPr/>
        </p:nvSpPr>
        <p:spPr>
          <a:xfrm>
            <a:off x="7793677" y="5639525"/>
            <a:ext cx="341760" cy="276999"/>
          </a:xfrm>
          <a:prstGeom prst="rect">
            <a:avLst/>
          </a:prstGeom>
          <a:noFill/>
        </p:spPr>
        <p:txBody>
          <a:bodyPr wrap="none" rtlCol="0">
            <a:spAutoFit/>
          </a:bodyPr>
          <a:lstStyle/>
          <a:p>
            <a:r>
              <a:rPr lang="en-US" sz="1200" b="1" dirty="0" smtClean="0">
                <a:solidFill>
                  <a:schemeClr val="bg1"/>
                </a:solidFill>
              </a:rPr>
              <a:t>75</a:t>
            </a:r>
            <a:endParaRPr lang="en-US" sz="1200" b="1" dirty="0">
              <a:solidFill>
                <a:schemeClr val="bg1"/>
              </a:solidFill>
            </a:endParaRPr>
          </a:p>
        </p:txBody>
      </p:sp>
      <p:sp>
        <p:nvSpPr>
          <p:cNvPr id="4" name="TextBox 3"/>
          <p:cNvSpPr txBox="1"/>
          <p:nvPr/>
        </p:nvSpPr>
        <p:spPr>
          <a:xfrm>
            <a:off x="3574473" y="2310937"/>
            <a:ext cx="1645920" cy="1200329"/>
          </a:xfrm>
          <a:prstGeom prst="rect">
            <a:avLst/>
          </a:prstGeom>
          <a:noFill/>
        </p:spPr>
        <p:txBody>
          <a:bodyPr wrap="square" rtlCol="0">
            <a:spAutoFit/>
          </a:bodyPr>
          <a:lstStyle/>
          <a:p>
            <a:pPr algn="ctr"/>
            <a:r>
              <a:rPr lang="el-GR" dirty="0" smtClean="0"/>
              <a:t>Διαφορά ως προς τη βαδιστική αύλακα</a:t>
            </a:r>
            <a:endParaRPr lang="en-US" dirty="0"/>
          </a:p>
        </p:txBody>
      </p:sp>
    </p:spTree>
    <p:extLst>
      <p:ext uri="{BB962C8B-B14F-4D97-AF65-F5344CB8AC3E}">
        <p14:creationId xmlns:p14="http://schemas.microsoft.com/office/powerpoint/2010/main" val="38458471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smtClean="0">
                <a:solidFill>
                  <a:schemeClr val="accent3"/>
                </a:solidFill>
              </a:rPr>
              <a:t>Σύγκριση </a:t>
            </a:r>
            <a:br>
              <a:rPr lang="el-GR" sz="4000" b="1" dirty="0" smtClean="0">
                <a:solidFill>
                  <a:schemeClr val="accent3"/>
                </a:solidFill>
              </a:rPr>
            </a:br>
            <a:r>
              <a:rPr lang="el-GR" sz="4000" b="1" dirty="0" err="1" smtClean="0">
                <a:solidFill>
                  <a:schemeClr val="accent3"/>
                </a:solidFill>
              </a:rPr>
              <a:t>Οφιουροειδών</a:t>
            </a:r>
            <a:r>
              <a:rPr lang="el-GR" sz="4000" b="1" dirty="0" smtClean="0">
                <a:solidFill>
                  <a:schemeClr val="accent3"/>
                </a:solidFill>
              </a:rPr>
              <a:t>   Αστεροειδών</a:t>
            </a:r>
            <a:endParaRPr lang="el-GR" sz="4000" b="1" dirty="0">
              <a:solidFill>
                <a:schemeClr val="accent3"/>
              </a:solidFill>
            </a:endParaRPr>
          </a:p>
        </p:txBody>
      </p:sp>
      <p:pic>
        <p:nvPicPr>
          <p:cNvPr id="7" name="Θέση περιεχομένου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9769" y="2290828"/>
            <a:ext cx="3463962" cy="3420932"/>
          </a:xfrm>
        </p:spPr>
      </p:pic>
      <p:pic>
        <p:nvPicPr>
          <p:cNvPr id="9" name="Θέση περιεχομένου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04509" y="2438711"/>
            <a:ext cx="3335482" cy="3125165"/>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48</a:t>
            </a:fld>
            <a:endParaRPr lang="en-US"/>
          </a:p>
        </p:txBody>
      </p:sp>
      <p:sp>
        <p:nvSpPr>
          <p:cNvPr id="8" name="TextBox 7"/>
          <p:cNvSpPr txBox="1"/>
          <p:nvPr/>
        </p:nvSpPr>
        <p:spPr>
          <a:xfrm>
            <a:off x="3961971" y="5425376"/>
            <a:ext cx="341760" cy="276999"/>
          </a:xfrm>
          <a:prstGeom prst="rect">
            <a:avLst/>
          </a:prstGeom>
          <a:noFill/>
        </p:spPr>
        <p:txBody>
          <a:bodyPr wrap="none" rtlCol="0">
            <a:spAutoFit/>
          </a:bodyPr>
          <a:lstStyle/>
          <a:p>
            <a:r>
              <a:rPr lang="en-US" sz="1200" b="1" dirty="0" smtClean="0">
                <a:solidFill>
                  <a:schemeClr val="bg1"/>
                </a:solidFill>
              </a:rPr>
              <a:t>76</a:t>
            </a:r>
            <a:endParaRPr lang="en-US" sz="1200" b="1" dirty="0">
              <a:solidFill>
                <a:schemeClr val="bg1"/>
              </a:solidFill>
            </a:endParaRPr>
          </a:p>
        </p:txBody>
      </p:sp>
      <p:sp>
        <p:nvSpPr>
          <p:cNvPr id="10" name="TextBox 9"/>
          <p:cNvSpPr txBox="1"/>
          <p:nvPr/>
        </p:nvSpPr>
        <p:spPr>
          <a:xfrm>
            <a:off x="7959714" y="5286876"/>
            <a:ext cx="341760" cy="276999"/>
          </a:xfrm>
          <a:prstGeom prst="rect">
            <a:avLst/>
          </a:prstGeom>
          <a:noFill/>
        </p:spPr>
        <p:txBody>
          <a:bodyPr wrap="none" rtlCol="0">
            <a:spAutoFit/>
          </a:bodyPr>
          <a:lstStyle/>
          <a:p>
            <a:r>
              <a:rPr lang="en-US" sz="1200" b="1" dirty="0" smtClean="0">
                <a:solidFill>
                  <a:schemeClr val="bg1"/>
                </a:solidFill>
              </a:rPr>
              <a:t>77</a:t>
            </a:r>
            <a:endParaRPr lang="en-US" sz="1200" b="1" dirty="0">
              <a:solidFill>
                <a:schemeClr val="bg1"/>
              </a:solidFill>
            </a:endParaRPr>
          </a:p>
        </p:txBody>
      </p:sp>
      <p:sp>
        <p:nvSpPr>
          <p:cNvPr id="5" name="TextBox 4"/>
          <p:cNvSpPr txBox="1"/>
          <p:nvPr/>
        </p:nvSpPr>
        <p:spPr>
          <a:xfrm>
            <a:off x="2211185" y="5759980"/>
            <a:ext cx="5044651" cy="369332"/>
          </a:xfrm>
          <a:prstGeom prst="rect">
            <a:avLst/>
          </a:prstGeom>
          <a:noFill/>
        </p:spPr>
        <p:txBody>
          <a:bodyPr wrap="none" rtlCol="0">
            <a:spAutoFit/>
          </a:bodyPr>
          <a:lstStyle/>
          <a:p>
            <a:r>
              <a:rPr lang="el-GR" dirty="0" smtClean="0"/>
              <a:t>Διαφορά ως προς τη θέση της </a:t>
            </a:r>
            <a:r>
              <a:rPr lang="el-GR" dirty="0" err="1" smtClean="0"/>
              <a:t>μητροπόρου</a:t>
            </a:r>
            <a:r>
              <a:rPr lang="el-GR" smtClean="0"/>
              <a:t> πλάκας.</a:t>
            </a:r>
            <a:endParaRPr lang="en-US" dirty="0"/>
          </a:p>
        </p:txBody>
      </p:sp>
    </p:spTree>
    <p:extLst>
      <p:ext uri="{BB962C8B-B14F-4D97-AF65-F5344CB8AC3E}">
        <p14:creationId xmlns:p14="http://schemas.microsoft.com/office/powerpoint/2010/main" val="18244773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smtClean="0">
                <a:solidFill>
                  <a:schemeClr val="accent3"/>
                </a:solidFill>
              </a:rPr>
              <a:t>Σύγκριση </a:t>
            </a:r>
            <a:br>
              <a:rPr lang="el-GR" sz="4000" b="1" dirty="0" smtClean="0">
                <a:solidFill>
                  <a:schemeClr val="accent3"/>
                </a:solidFill>
              </a:rPr>
            </a:br>
            <a:r>
              <a:rPr lang="el-GR" sz="4000" b="1" dirty="0" err="1" smtClean="0">
                <a:solidFill>
                  <a:schemeClr val="accent3"/>
                </a:solidFill>
              </a:rPr>
              <a:t>Οφιουροειδών</a:t>
            </a:r>
            <a:r>
              <a:rPr lang="el-GR" sz="4000" b="1" dirty="0" smtClean="0">
                <a:solidFill>
                  <a:schemeClr val="accent3"/>
                </a:solidFill>
              </a:rPr>
              <a:t> - Αστεροειδών</a:t>
            </a:r>
            <a:endParaRPr lang="el-GR" sz="4000" b="1" dirty="0">
              <a:solidFill>
                <a:schemeClr val="accent3"/>
              </a:solidFill>
            </a:endParaRPr>
          </a:p>
        </p:txBody>
      </p:sp>
      <p:pic>
        <p:nvPicPr>
          <p:cNvPr id="8" name="Θέση περιεχομένου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363890" y="1874801"/>
            <a:ext cx="6370666" cy="3924702"/>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49</a:t>
            </a:fld>
            <a:endParaRPr lang="en-US"/>
          </a:p>
        </p:txBody>
      </p:sp>
      <p:sp>
        <p:nvSpPr>
          <p:cNvPr id="6" name="TextBox 5"/>
          <p:cNvSpPr txBox="1"/>
          <p:nvPr/>
        </p:nvSpPr>
        <p:spPr>
          <a:xfrm>
            <a:off x="7404049" y="5799503"/>
            <a:ext cx="341760" cy="276999"/>
          </a:xfrm>
          <a:prstGeom prst="rect">
            <a:avLst/>
          </a:prstGeom>
          <a:noFill/>
        </p:spPr>
        <p:txBody>
          <a:bodyPr wrap="none" rtlCol="0">
            <a:spAutoFit/>
          </a:bodyPr>
          <a:lstStyle/>
          <a:p>
            <a:r>
              <a:rPr lang="en-US" sz="1200" b="1" dirty="0" smtClean="0"/>
              <a:t>78</a:t>
            </a:r>
            <a:endParaRPr lang="en-US" sz="1200" b="1" dirty="0"/>
          </a:p>
        </p:txBody>
      </p:sp>
    </p:spTree>
    <p:extLst>
      <p:ext uri="{BB962C8B-B14F-4D97-AF65-F5344CB8AC3E}">
        <p14:creationId xmlns:p14="http://schemas.microsoft.com/office/powerpoint/2010/main" val="4117465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400" b="1" dirty="0" err="1" smtClean="0">
                <a:solidFill>
                  <a:schemeClr val="accent3"/>
                </a:solidFill>
              </a:rPr>
              <a:t>Χαιτόγναθα</a:t>
            </a:r>
            <a:r>
              <a:rPr lang="en-US" sz="4400" b="1" dirty="0" smtClean="0">
                <a:solidFill>
                  <a:schemeClr val="accent3"/>
                </a:solidFill>
              </a:rPr>
              <a:t> </a:t>
            </a:r>
            <a:r>
              <a:rPr lang="el-GR" sz="4400" b="1" dirty="0" smtClean="0">
                <a:solidFill>
                  <a:schemeClr val="accent3"/>
                </a:solidFill>
              </a:rPr>
              <a:t>1/2</a:t>
            </a:r>
            <a:endParaRPr lang="el-GR" sz="4400" b="1" dirty="0">
              <a:solidFill>
                <a:schemeClr val="accent3"/>
              </a:solidFill>
            </a:endParaRPr>
          </a:p>
        </p:txBody>
      </p:sp>
      <p:pic>
        <p:nvPicPr>
          <p:cNvPr id="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2160270"/>
            <a:ext cx="6858000" cy="2537460"/>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5</a:t>
            </a:fld>
            <a:endParaRPr lang="en-US"/>
          </a:p>
        </p:txBody>
      </p:sp>
      <p:sp>
        <p:nvSpPr>
          <p:cNvPr id="4" name="TextBox 3"/>
          <p:cNvSpPr txBox="1"/>
          <p:nvPr/>
        </p:nvSpPr>
        <p:spPr>
          <a:xfrm>
            <a:off x="7701343" y="4420731"/>
            <a:ext cx="263214" cy="276999"/>
          </a:xfrm>
          <a:prstGeom prst="rect">
            <a:avLst/>
          </a:prstGeom>
          <a:noFill/>
        </p:spPr>
        <p:txBody>
          <a:bodyPr wrap="none" rtlCol="0">
            <a:spAutoFit/>
          </a:bodyPr>
          <a:lstStyle/>
          <a:p>
            <a:r>
              <a:rPr lang="en-US" sz="1200" b="1" dirty="0" smtClean="0">
                <a:solidFill>
                  <a:schemeClr val="bg1"/>
                </a:solidFill>
              </a:rPr>
              <a:t>5</a:t>
            </a:r>
            <a:endParaRPr lang="en-US" sz="1200" b="1" dirty="0">
              <a:solidFill>
                <a:schemeClr val="bg1"/>
              </a:solidFill>
            </a:endParaRPr>
          </a:p>
        </p:txBody>
      </p:sp>
      <p:sp>
        <p:nvSpPr>
          <p:cNvPr id="5" name="TextBox 4"/>
          <p:cNvSpPr txBox="1"/>
          <p:nvPr/>
        </p:nvSpPr>
        <p:spPr>
          <a:xfrm>
            <a:off x="2608032" y="4797979"/>
            <a:ext cx="3927935" cy="369332"/>
          </a:xfrm>
          <a:prstGeom prst="rect">
            <a:avLst/>
          </a:prstGeom>
          <a:noFill/>
        </p:spPr>
        <p:txBody>
          <a:bodyPr wrap="none" rtlCol="0">
            <a:spAutoFit/>
          </a:bodyPr>
          <a:lstStyle/>
          <a:p>
            <a:r>
              <a:rPr lang="el-GR" dirty="0" smtClean="0"/>
              <a:t>Ο </a:t>
            </a:r>
            <a:r>
              <a:rPr lang="el-GR" dirty="0" err="1" smtClean="0"/>
              <a:t>Χαιτόγναθος</a:t>
            </a:r>
            <a:r>
              <a:rPr lang="fr-FR" dirty="0" smtClean="0"/>
              <a:t> </a:t>
            </a:r>
            <a:r>
              <a:rPr lang="fr-FR" i="1" dirty="0" smtClean="0"/>
              <a:t>S</a:t>
            </a:r>
            <a:r>
              <a:rPr lang="en-US" i="1" dirty="0" err="1" smtClean="0"/>
              <a:t>padellsa</a:t>
            </a:r>
            <a:r>
              <a:rPr lang="en-US" i="1" dirty="0" smtClean="0"/>
              <a:t> </a:t>
            </a:r>
            <a:r>
              <a:rPr lang="en-US" i="1" dirty="0" err="1" smtClean="0"/>
              <a:t>cephaloptera</a:t>
            </a:r>
            <a:r>
              <a:rPr lang="en-US" dirty="0" smtClean="0"/>
              <a:t>.</a:t>
            </a:r>
            <a:r>
              <a:rPr lang="el-GR" dirty="0" smtClean="0"/>
              <a:t> </a:t>
            </a:r>
            <a:endParaRPr lang="en-US" dirty="0"/>
          </a:p>
        </p:txBody>
      </p:sp>
    </p:spTree>
    <p:extLst>
      <p:ext uri="{BB962C8B-B14F-4D97-AF65-F5344CB8AC3E}">
        <p14:creationId xmlns:p14="http://schemas.microsoft.com/office/powerpoint/2010/main" val="27937245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pPr algn="ctr"/>
            <a:r>
              <a:rPr lang="el-GR" sz="4000" b="1" dirty="0" smtClean="0">
                <a:solidFill>
                  <a:schemeClr val="accent3"/>
                </a:solidFill>
              </a:rPr>
              <a:t>Σύγκριση </a:t>
            </a:r>
            <a:br>
              <a:rPr lang="el-GR" sz="4000" b="1" dirty="0" smtClean="0">
                <a:solidFill>
                  <a:schemeClr val="accent3"/>
                </a:solidFill>
              </a:rPr>
            </a:br>
            <a:r>
              <a:rPr lang="el-GR" sz="4000" b="1" dirty="0" err="1" smtClean="0">
                <a:solidFill>
                  <a:schemeClr val="accent3"/>
                </a:solidFill>
              </a:rPr>
              <a:t>Οφιουροειδών</a:t>
            </a:r>
            <a:r>
              <a:rPr lang="el-GR" sz="4000" b="1" dirty="0" smtClean="0">
                <a:solidFill>
                  <a:schemeClr val="accent3"/>
                </a:solidFill>
              </a:rPr>
              <a:t> - Αστεροειδών</a:t>
            </a:r>
            <a:endParaRPr lang="el-GR" sz="4000" b="1" dirty="0">
              <a:solidFill>
                <a:schemeClr val="accent3"/>
              </a:solidFill>
            </a:endParaRPr>
          </a:p>
        </p:txBody>
      </p:sp>
      <p:sp>
        <p:nvSpPr>
          <p:cNvPr id="5" name="Θέση περιεχομένου 4"/>
          <p:cNvSpPr>
            <a:spLocks noGrp="1"/>
          </p:cNvSpPr>
          <p:nvPr>
            <p:ph idx="1"/>
          </p:nvPr>
        </p:nvSpPr>
        <p:spPr>
          <a:xfrm>
            <a:off x="800100" y="1690689"/>
            <a:ext cx="7886700" cy="4351338"/>
          </a:xfrm>
        </p:spPr>
        <p:txBody>
          <a:bodyPr>
            <a:noAutofit/>
          </a:bodyPr>
          <a:lstStyle/>
          <a:p>
            <a:pPr>
              <a:buNone/>
            </a:pPr>
            <a:r>
              <a:rPr lang="el-GR" sz="2400" b="1" dirty="0" smtClean="0">
                <a:latin typeface="Calibri" panose="020F0502020204030204" pitchFamily="34" charset="0"/>
              </a:rPr>
              <a:t>Τα </a:t>
            </a:r>
            <a:r>
              <a:rPr lang="el-GR" sz="2400" b="1" dirty="0" err="1" smtClean="0">
                <a:latin typeface="Calibri" panose="020F0502020204030204" pitchFamily="34" charset="0"/>
              </a:rPr>
              <a:t>Οφιουροειδή</a:t>
            </a:r>
            <a:r>
              <a:rPr lang="el-GR" sz="2400" b="1" dirty="0" smtClean="0">
                <a:latin typeface="Calibri" panose="020F0502020204030204" pitchFamily="34" charset="0"/>
              </a:rPr>
              <a:t> έχουν: </a:t>
            </a:r>
          </a:p>
          <a:p>
            <a:r>
              <a:rPr lang="el-GR" sz="2400" dirty="0" smtClean="0">
                <a:latin typeface="Calibri" panose="020F0502020204030204" pitchFamily="34" charset="0"/>
              </a:rPr>
              <a:t>βραχίονες λεπτούς και έντονα διαχωρισμένους από το κεντρικό δίσκο</a:t>
            </a:r>
          </a:p>
          <a:p>
            <a:r>
              <a:rPr lang="el-GR" sz="2400" dirty="0" smtClean="0">
                <a:latin typeface="Calibri" panose="020F0502020204030204" pitchFamily="34" charset="0"/>
              </a:rPr>
              <a:t>βαδιστικές αύλακες κλειστές</a:t>
            </a:r>
            <a:endParaRPr lang="en-US" sz="2400" dirty="0" smtClean="0">
              <a:latin typeface="Calibri" panose="020F0502020204030204" pitchFamily="34" charset="0"/>
            </a:endParaRPr>
          </a:p>
          <a:p>
            <a:r>
              <a:rPr lang="el-GR" sz="2400" dirty="0" err="1" smtClean="0">
                <a:latin typeface="Calibri" panose="020F0502020204030204" pitchFamily="34" charset="0"/>
              </a:rPr>
              <a:t>Μητροπόρο</a:t>
            </a:r>
            <a:r>
              <a:rPr lang="el-GR" sz="2400" dirty="0" smtClean="0">
                <a:latin typeface="Calibri" panose="020F0502020204030204" pitchFamily="34" charset="0"/>
              </a:rPr>
              <a:t> πλάκα στη στοματική επιφάνεια</a:t>
            </a:r>
          </a:p>
          <a:p>
            <a:r>
              <a:rPr lang="el-GR" sz="2400" dirty="0" smtClean="0">
                <a:latin typeface="Calibri" panose="020F0502020204030204" pitchFamily="34" charset="0"/>
              </a:rPr>
              <a:t>Σπλάχνα που περιορίζονται στο κεντρικό δίσκο</a:t>
            </a:r>
          </a:p>
          <a:p>
            <a:pPr>
              <a:spcBef>
                <a:spcPts val="1800"/>
              </a:spcBef>
              <a:buNone/>
            </a:pPr>
            <a:r>
              <a:rPr lang="el-GR" sz="2400" b="1" dirty="0" smtClean="0">
                <a:latin typeface="Calibri" panose="020F0502020204030204" pitchFamily="34" charset="0"/>
              </a:rPr>
              <a:t>Τα </a:t>
            </a:r>
            <a:r>
              <a:rPr lang="el-GR" sz="2400" b="1" dirty="0" err="1" smtClean="0">
                <a:latin typeface="Calibri" panose="020F0502020204030204" pitchFamily="34" charset="0"/>
              </a:rPr>
              <a:t>Οφιουροειδή</a:t>
            </a:r>
            <a:r>
              <a:rPr lang="el-GR" sz="2400" b="1" dirty="0" smtClean="0">
                <a:latin typeface="Calibri" panose="020F0502020204030204" pitchFamily="34" charset="0"/>
              </a:rPr>
              <a:t> δεν έχουν</a:t>
            </a:r>
            <a:r>
              <a:rPr lang="el-GR" sz="2400" dirty="0" smtClean="0">
                <a:latin typeface="Calibri" panose="020F0502020204030204" pitchFamily="34" charset="0"/>
              </a:rPr>
              <a:t>: </a:t>
            </a:r>
          </a:p>
          <a:p>
            <a:r>
              <a:rPr lang="el-GR" sz="2400" dirty="0" err="1" smtClean="0">
                <a:latin typeface="Calibri" panose="020F0502020204030204" pitchFamily="34" charset="0"/>
              </a:rPr>
              <a:t>ποδολαβίδες</a:t>
            </a:r>
            <a:r>
              <a:rPr lang="el-GR" sz="2400" dirty="0" smtClean="0">
                <a:latin typeface="Calibri" panose="020F0502020204030204" pitchFamily="34" charset="0"/>
              </a:rPr>
              <a:t> ούτε βλατίδες</a:t>
            </a:r>
          </a:p>
          <a:p>
            <a:r>
              <a:rPr lang="el-GR" sz="2400" dirty="0" smtClean="0">
                <a:latin typeface="Calibri" panose="020F0502020204030204" pitchFamily="34" charset="0"/>
              </a:rPr>
              <a:t>φύσιγγες στους ποδίσκους</a:t>
            </a:r>
          </a:p>
          <a:p>
            <a:r>
              <a:rPr lang="el-GR" sz="2400" dirty="0" smtClean="0">
                <a:latin typeface="Calibri" panose="020F0502020204030204" pitchFamily="34" charset="0"/>
              </a:rPr>
              <a:t>Έδρα (τα άπεπτα υλικά αποβάλλονται από το στόμα)</a:t>
            </a:r>
          </a:p>
        </p:txBody>
      </p:sp>
      <p:sp>
        <p:nvSpPr>
          <p:cNvPr id="2" name="Θέση υποσέλιδου 1"/>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50</a:t>
            </a:fld>
            <a:endParaRPr lang="en-US"/>
          </a:p>
        </p:txBody>
      </p:sp>
    </p:spTree>
    <p:extLst>
      <p:ext uri="{BB962C8B-B14F-4D97-AF65-F5344CB8AC3E}">
        <p14:creationId xmlns:p14="http://schemas.microsoft.com/office/powerpoint/2010/main" val="35331469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Εχινοειδή</a:t>
            </a:r>
            <a:r>
              <a:rPr lang="el-GR" sz="4400" b="1" dirty="0" smtClean="0">
                <a:solidFill>
                  <a:schemeClr val="accent3"/>
                </a:solidFill>
              </a:rPr>
              <a:t> (950 είδη)</a:t>
            </a:r>
            <a:endParaRPr lang="el-GR" sz="4400" b="1" dirty="0">
              <a:solidFill>
                <a:schemeClr val="accent3"/>
              </a:solidFill>
            </a:endParaRP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dirty="0"/>
          </a:p>
        </p:txBody>
      </p:sp>
      <p:sp>
        <p:nvSpPr>
          <p:cNvPr id="7" name="Θέση αριθμού διαφάνειας 6"/>
          <p:cNvSpPr>
            <a:spLocks noGrp="1"/>
          </p:cNvSpPr>
          <p:nvPr>
            <p:ph type="sldNum" sz="quarter" idx="11"/>
          </p:nvPr>
        </p:nvSpPr>
        <p:spPr/>
        <p:txBody>
          <a:bodyPr/>
          <a:lstStyle/>
          <a:p>
            <a:fld id="{58A56277-EA16-4AF5-BFB5-E5ECBBB39490}" type="slidenum">
              <a:rPr lang="en-US" smtClean="0"/>
              <a:t>51</a:t>
            </a:fld>
            <a:endParaRPr lang="en-US"/>
          </a:p>
        </p:txBody>
      </p:sp>
      <p:pic>
        <p:nvPicPr>
          <p:cNvPr id="26" name="Θέση περιεχομένου 25"/>
          <p:cNvPicPr>
            <a:picLocks noGrp="1" noChangeAspect="1"/>
          </p:cNvPicPr>
          <p:nvPr>
            <p:ph sz="quarter" idx="24"/>
          </p:nvPr>
        </p:nvPicPr>
        <p:blipFill>
          <a:blip r:embed="rId3">
            <a:extLst>
              <a:ext uri="{28A0092B-C50C-407E-A947-70E740481C1C}">
                <a14:useLocalDpi xmlns:a14="http://schemas.microsoft.com/office/drawing/2010/main" val="0"/>
              </a:ext>
            </a:extLst>
          </a:blip>
          <a:stretch>
            <a:fillRect/>
          </a:stretch>
        </p:blipFill>
        <p:spPr>
          <a:xfrm>
            <a:off x="5944259" y="4334092"/>
            <a:ext cx="2585068" cy="1844463"/>
          </a:xfrm>
        </p:spPr>
      </p:pic>
      <p:pic>
        <p:nvPicPr>
          <p:cNvPr id="22" name="Θέση εικόνας 21"/>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40774" t="-1901" r="-40774" b="-1901"/>
          <a:stretch/>
        </p:blipFill>
        <p:spPr>
          <a:xfrm>
            <a:off x="-701613" y="1632201"/>
            <a:ext cx="4871509" cy="2520052"/>
          </a:xfrm>
        </p:spPr>
      </p:pic>
      <p:sp>
        <p:nvSpPr>
          <p:cNvPr id="27" name="TextBox 26"/>
          <p:cNvSpPr txBox="1"/>
          <p:nvPr/>
        </p:nvSpPr>
        <p:spPr>
          <a:xfrm>
            <a:off x="2740865" y="3792031"/>
            <a:ext cx="341760" cy="276999"/>
          </a:xfrm>
          <a:prstGeom prst="rect">
            <a:avLst/>
          </a:prstGeom>
          <a:noFill/>
        </p:spPr>
        <p:txBody>
          <a:bodyPr wrap="none" rtlCol="0">
            <a:spAutoFit/>
          </a:bodyPr>
          <a:lstStyle/>
          <a:p>
            <a:r>
              <a:rPr lang="en-US" sz="1200" b="1" dirty="0" smtClean="0">
                <a:solidFill>
                  <a:schemeClr val="bg1"/>
                </a:solidFill>
              </a:rPr>
              <a:t>79</a:t>
            </a:r>
            <a:endParaRPr lang="en-US" sz="1200" b="1" dirty="0">
              <a:solidFill>
                <a:schemeClr val="bg1"/>
              </a:solidFill>
            </a:endParaRPr>
          </a:p>
        </p:txBody>
      </p:sp>
      <p:pic>
        <p:nvPicPr>
          <p:cNvPr id="5" name="Picture Placeholder 4"/>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3106" r="3106"/>
          <a:stretch>
            <a:fillRect/>
          </a:stretch>
        </p:blipFill>
        <p:spPr>
          <a:xfrm>
            <a:off x="3215421" y="1681776"/>
            <a:ext cx="2650393" cy="2370629"/>
          </a:xfrm>
        </p:spPr>
      </p:pic>
      <p:sp>
        <p:nvSpPr>
          <p:cNvPr id="32" name="TextBox 31"/>
          <p:cNvSpPr txBox="1"/>
          <p:nvPr/>
        </p:nvSpPr>
        <p:spPr>
          <a:xfrm>
            <a:off x="8162459" y="5901555"/>
            <a:ext cx="339997" cy="276999"/>
          </a:xfrm>
          <a:prstGeom prst="rect">
            <a:avLst/>
          </a:prstGeom>
          <a:noFill/>
        </p:spPr>
        <p:txBody>
          <a:bodyPr wrap="square" rtlCol="0">
            <a:spAutoFit/>
          </a:bodyPr>
          <a:lstStyle/>
          <a:p>
            <a:r>
              <a:rPr lang="el-GR" sz="1200" b="1" dirty="0" smtClean="0">
                <a:solidFill>
                  <a:schemeClr val="bg1"/>
                </a:solidFill>
              </a:rPr>
              <a:t>8</a:t>
            </a:r>
            <a:r>
              <a:rPr lang="en-US" sz="1200" b="1" dirty="0" smtClean="0">
                <a:solidFill>
                  <a:schemeClr val="bg1"/>
                </a:solidFill>
              </a:rPr>
              <a:t>4</a:t>
            </a:r>
            <a:endParaRPr lang="en-US" sz="1200" b="1" dirty="0">
              <a:solidFill>
                <a:schemeClr val="bg1"/>
              </a:solidFill>
            </a:endParaRPr>
          </a:p>
        </p:txBody>
      </p:sp>
      <p:sp>
        <p:nvSpPr>
          <p:cNvPr id="28" name="TextBox 27"/>
          <p:cNvSpPr txBox="1"/>
          <p:nvPr/>
        </p:nvSpPr>
        <p:spPr>
          <a:xfrm>
            <a:off x="5534403" y="3782097"/>
            <a:ext cx="341760" cy="276999"/>
          </a:xfrm>
          <a:prstGeom prst="rect">
            <a:avLst/>
          </a:prstGeom>
          <a:noFill/>
        </p:spPr>
        <p:txBody>
          <a:bodyPr wrap="none" rtlCol="0">
            <a:spAutoFit/>
          </a:bodyPr>
          <a:lstStyle/>
          <a:p>
            <a:r>
              <a:rPr lang="en-US" sz="1200" b="1" dirty="0" smtClean="0"/>
              <a:t>80</a:t>
            </a:r>
            <a:endParaRPr lang="en-US" sz="1200" b="1" dirty="0"/>
          </a:p>
        </p:txBody>
      </p:sp>
      <p:pic>
        <p:nvPicPr>
          <p:cNvPr id="8" name="Picture Placeholder 7"/>
          <p:cNvPicPr>
            <a:picLocks noGrp="1" noChangeAspect="1"/>
          </p:cNvPicPr>
          <p:nvPr>
            <p:ph type="pic" sz="quarter" idx="14"/>
          </p:nvPr>
        </p:nvPicPr>
        <p:blipFill rotWithShape="1">
          <a:blip r:embed="rId6" cstate="print">
            <a:extLst>
              <a:ext uri="{28A0092B-C50C-407E-A947-70E740481C1C}">
                <a14:useLocalDpi xmlns:a14="http://schemas.microsoft.com/office/drawing/2010/main" val="0"/>
              </a:ext>
            </a:extLst>
          </a:blip>
          <a:srcRect l="-588" t="2481" r="-588" b="2481"/>
          <a:stretch/>
        </p:blipFill>
        <p:spPr>
          <a:xfrm>
            <a:off x="5998610" y="2246863"/>
            <a:ext cx="2713128" cy="1631790"/>
          </a:xfrm>
        </p:spPr>
      </p:pic>
      <p:sp>
        <p:nvSpPr>
          <p:cNvPr id="29" name="TextBox 28"/>
          <p:cNvSpPr txBox="1"/>
          <p:nvPr/>
        </p:nvSpPr>
        <p:spPr>
          <a:xfrm>
            <a:off x="8344470" y="3513652"/>
            <a:ext cx="341760" cy="276999"/>
          </a:xfrm>
          <a:prstGeom prst="rect">
            <a:avLst/>
          </a:prstGeom>
          <a:noFill/>
        </p:spPr>
        <p:txBody>
          <a:bodyPr wrap="none" rtlCol="0">
            <a:spAutoFit/>
          </a:bodyPr>
          <a:lstStyle/>
          <a:p>
            <a:r>
              <a:rPr lang="en-US" sz="1200" b="1" dirty="0" smtClean="0">
                <a:solidFill>
                  <a:schemeClr val="bg1"/>
                </a:solidFill>
              </a:rPr>
              <a:t>81</a:t>
            </a:r>
            <a:endParaRPr lang="en-US" sz="1200" b="1" dirty="0">
              <a:solidFill>
                <a:schemeClr val="bg1"/>
              </a:solidFill>
            </a:endParaRPr>
          </a:p>
        </p:txBody>
      </p:sp>
      <p:pic>
        <p:nvPicPr>
          <p:cNvPr id="10" name="Picture Placeholder 9"/>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l="7980" r="7980"/>
          <a:stretch>
            <a:fillRect/>
          </a:stretch>
        </p:blipFill>
        <p:spPr>
          <a:xfrm>
            <a:off x="669683" y="4212413"/>
            <a:ext cx="2392869" cy="2013155"/>
          </a:xfrm>
        </p:spPr>
      </p:pic>
      <p:pic>
        <p:nvPicPr>
          <p:cNvPr id="18" name="Picture Placeholder 17"/>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l="2160" r="2160"/>
          <a:stretch>
            <a:fillRect/>
          </a:stretch>
        </p:blipFill>
        <p:spPr>
          <a:xfrm>
            <a:off x="3219501" y="4292867"/>
            <a:ext cx="2567809" cy="1907376"/>
          </a:xfrm>
        </p:spPr>
      </p:pic>
      <p:sp>
        <p:nvSpPr>
          <p:cNvPr id="30" name="TextBox 29"/>
          <p:cNvSpPr txBox="1"/>
          <p:nvPr/>
        </p:nvSpPr>
        <p:spPr>
          <a:xfrm>
            <a:off x="2720792" y="5923794"/>
            <a:ext cx="341760" cy="276999"/>
          </a:xfrm>
          <a:prstGeom prst="rect">
            <a:avLst/>
          </a:prstGeom>
          <a:noFill/>
        </p:spPr>
        <p:txBody>
          <a:bodyPr wrap="none" rtlCol="0">
            <a:spAutoFit/>
          </a:bodyPr>
          <a:lstStyle/>
          <a:p>
            <a:r>
              <a:rPr lang="el-GR" sz="1200" b="1" dirty="0" smtClean="0">
                <a:solidFill>
                  <a:schemeClr val="bg1"/>
                </a:solidFill>
              </a:rPr>
              <a:t>8</a:t>
            </a:r>
            <a:r>
              <a:rPr lang="en-US" sz="1200" b="1" dirty="0" smtClean="0">
                <a:solidFill>
                  <a:schemeClr val="bg1"/>
                </a:solidFill>
              </a:rPr>
              <a:t>2</a:t>
            </a:r>
            <a:endParaRPr lang="en-US" sz="1200" b="1" dirty="0">
              <a:solidFill>
                <a:schemeClr val="bg1"/>
              </a:solidFill>
            </a:endParaRPr>
          </a:p>
        </p:txBody>
      </p:sp>
      <p:sp>
        <p:nvSpPr>
          <p:cNvPr id="31" name="TextBox 30"/>
          <p:cNvSpPr txBox="1"/>
          <p:nvPr/>
        </p:nvSpPr>
        <p:spPr>
          <a:xfrm>
            <a:off x="5407466" y="5884931"/>
            <a:ext cx="341760" cy="276999"/>
          </a:xfrm>
          <a:prstGeom prst="rect">
            <a:avLst/>
          </a:prstGeom>
          <a:noFill/>
        </p:spPr>
        <p:txBody>
          <a:bodyPr wrap="none" rtlCol="0">
            <a:spAutoFit/>
          </a:bodyPr>
          <a:lstStyle/>
          <a:p>
            <a:r>
              <a:rPr lang="el-GR" sz="1200" b="1" dirty="0" smtClean="0">
                <a:solidFill>
                  <a:schemeClr val="bg1"/>
                </a:solidFill>
              </a:rPr>
              <a:t>8</a:t>
            </a:r>
            <a:r>
              <a:rPr lang="en-US" sz="1200" b="1" dirty="0" smtClean="0">
                <a:solidFill>
                  <a:schemeClr val="bg1"/>
                </a:solidFill>
              </a:rPr>
              <a:t>3</a:t>
            </a:r>
            <a:endParaRPr lang="en-US" sz="1200" b="1" dirty="0">
              <a:solidFill>
                <a:schemeClr val="bg1"/>
              </a:solidFill>
            </a:endParaRPr>
          </a:p>
        </p:txBody>
      </p:sp>
    </p:spTree>
    <p:extLst>
      <p:ext uri="{BB962C8B-B14F-4D97-AF65-F5344CB8AC3E}">
        <p14:creationId xmlns:p14="http://schemas.microsoft.com/office/powerpoint/2010/main" val="10325288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337391" y="1925586"/>
            <a:ext cx="2315770" cy="2068932"/>
          </a:xfrm>
        </p:spPr>
      </p:pic>
      <p:sp>
        <p:nvSpPr>
          <p:cNvPr id="2" name="Title 1"/>
          <p:cNvSpPr>
            <a:spLocks noGrp="1"/>
          </p:cNvSpPr>
          <p:nvPr>
            <p:ph type="title" sz="quarter"/>
          </p:nvPr>
        </p:nvSpPr>
        <p:spPr/>
        <p:txBody>
          <a:bodyPr>
            <a:noAutofit/>
          </a:bodyPr>
          <a:lstStyle/>
          <a:p>
            <a:pPr algn="ctr"/>
            <a:r>
              <a:rPr lang="el-GR" sz="4000" b="1" dirty="0" smtClean="0">
                <a:solidFill>
                  <a:schemeClr val="accent3"/>
                </a:solidFill>
              </a:rPr>
              <a:t>Ακανόνιστοι αχινοί </a:t>
            </a:r>
            <a:br>
              <a:rPr lang="el-GR" sz="4000" b="1" dirty="0" smtClean="0">
                <a:solidFill>
                  <a:schemeClr val="accent3"/>
                </a:solidFill>
              </a:rPr>
            </a:br>
            <a:r>
              <a:rPr lang="el-GR" sz="4000" b="1" dirty="0" smtClean="0">
                <a:solidFill>
                  <a:schemeClr val="accent3"/>
                </a:solidFill>
              </a:rPr>
              <a:t>«δολάρια της άμμου»</a:t>
            </a:r>
            <a:endParaRPr lang="el-GR" sz="40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52</a:t>
            </a:fld>
            <a:endParaRPr lang="en-US"/>
          </a:p>
        </p:txBody>
      </p:sp>
      <p:sp>
        <p:nvSpPr>
          <p:cNvPr id="16" name="TextBox 15"/>
          <p:cNvSpPr txBox="1"/>
          <p:nvPr/>
        </p:nvSpPr>
        <p:spPr>
          <a:xfrm>
            <a:off x="6311401" y="3636506"/>
            <a:ext cx="341760" cy="276999"/>
          </a:xfrm>
          <a:prstGeom prst="rect">
            <a:avLst/>
          </a:prstGeom>
          <a:noFill/>
        </p:spPr>
        <p:txBody>
          <a:bodyPr wrap="square" rtlCol="0">
            <a:spAutoFit/>
          </a:bodyPr>
          <a:lstStyle/>
          <a:p>
            <a:r>
              <a:rPr lang="en-US" sz="1200" b="1" dirty="0" smtClean="0">
                <a:solidFill>
                  <a:schemeClr val="bg1"/>
                </a:solidFill>
              </a:rPr>
              <a:t>86</a:t>
            </a:r>
            <a:endParaRPr lang="en-US" sz="1200" b="1" dirty="0">
              <a:solidFill>
                <a:schemeClr val="bg1"/>
              </a:solidFill>
            </a:endParaRPr>
          </a:p>
        </p:txBody>
      </p:sp>
      <p:pic>
        <p:nvPicPr>
          <p:cNvPr id="5" name="Content Placeholder 4"/>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1652957" y="1881098"/>
            <a:ext cx="2224103" cy="2157909"/>
          </a:xfrm>
        </p:spPr>
      </p:pic>
      <p:sp>
        <p:nvSpPr>
          <p:cNvPr id="15" name="TextBox 14"/>
          <p:cNvSpPr txBox="1"/>
          <p:nvPr/>
        </p:nvSpPr>
        <p:spPr>
          <a:xfrm>
            <a:off x="3535300" y="3713234"/>
            <a:ext cx="341760" cy="276999"/>
          </a:xfrm>
          <a:prstGeom prst="rect">
            <a:avLst/>
          </a:prstGeom>
          <a:noFill/>
        </p:spPr>
        <p:txBody>
          <a:bodyPr wrap="none" rtlCol="0">
            <a:spAutoFit/>
          </a:bodyPr>
          <a:lstStyle/>
          <a:p>
            <a:r>
              <a:rPr lang="en-US" sz="1200" b="1" dirty="0" smtClean="0">
                <a:solidFill>
                  <a:schemeClr val="bg1"/>
                </a:solidFill>
              </a:rPr>
              <a:t>85</a:t>
            </a:r>
            <a:endParaRPr lang="en-US" sz="1200" b="1" dirty="0">
              <a:solidFill>
                <a:schemeClr val="bg1"/>
              </a:solidFill>
            </a:endParaRPr>
          </a:p>
        </p:txBody>
      </p:sp>
      <p:pic>
        <p:nvPicPr>
          <p:cNvPr id="10" name="Content Placeholder 9"/>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2846376" y="4139946"/>
            <a:ext cx="1941576" cy="1981200"/>
          </a:xfrm>
        </p:spPr>
      </p:pic>
      <p:sp>
        <p:nvSpPr>
          <p:cNvPr id="17" name="TextBox 16"/>
          <p:cNvSpPr txBox="1"/>
          <p:nvPr/>
        </p:nvSpPr>
        <p:spPr>
          <a:xfrm>
            <a:off x="4446192" y="5771310"/>
            <a:ext cx="341760" cy="276999"/>
          </a:xfrm>
          <a:prstGeom prst="rect">
            <a:avLst/>
          </a:prstGeom>
          <a:noFill/>
        </p:spPr>
        <p:txBody>
          <a:bodyPr wrap="none" rtlCol="0">
            <a:spAutoFit/>
          </a:bodyPr>
          <a:lstStyle/>
          <a:p>
            <a:r>
              <a:rPr lang="en-US" sz="1200" b="1" dirty="0" smtClean="0">
                <a:solidFill>
                  <a:schemeClr val="bg1"/>
                </a:solidFill>
              </a:rPr>
              <a:t>87</a:t>
            </a:r>
            <a:endParaRPr lang="en-US" sz="1200" b="1" dirty="0">
              <a:solidFill>
                <a:schemeClr val="bg1"/>
              </a:solidFill>
            </a:endParaRPr>
          </a:p>
        </p:txBody>
      </p:sp>
      <p:pic>
        <p:nvPicPr>
          <p:cNvPr id="20" name="Content Placeholder 19"/>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5037856" y="4039007"/>
            <a:ext cx="3059222" cy="2039481"/>
          </a:xfrm>
        </p:spPr>
      </p:pic>
      <p:sp>
        <p:nvSpPr>
          <p:cNvPr id="18" name="TextBox 17"/>
          <p:cNvSpPr txBox="1"/>
          <p:nvPr/>
        </p:nvSpPr>
        <p:spPr>
          <a:xfrm>
            <a:off x="7706889" y="5756962"/>
            <a:ext cx="341760" cy="276999"/>
          </a:xfrm>
          <a:prstGeom prst="rect">
            <a:avLst/>
          </a:prstGeom>
          <a:noFill/>
        </p:spPr>
        <p:txBody>
          <a:bodyPr wrap="none" rtlCol="0">
            <a:spAutoFit/>
          </a:bodyPr>
          <a:lstStyle/>
          <a:p>
            <a:r>
              <a:rPr lang="en-US" sz="1200" b="1" dirty="0" smtClean="0">
                <a:solidFill>
                  <a:schemeClr val="bg1"/>
                </a:solidFill>
              </a:rPr>
              <a:t>88</a:t>
            </a:r>
            <a:endParaRPr lang="en-US" sz="1200" b="1" dirty="0">
              <a:solidFill>
                <a:schemeClr val="bg1"/>
              </a:solidFill>
            </a:endParaRPr>
          </a:p>
        </p:txBody>
      </p:sp>
    </p:spTree>
    <p:extLst>
      <p:ext uri="{BB962C8B-B14F-4D97-AF65-F5344CB8AC3E}">
        <p14:creationId xmlns:p14="http://schemas.microsoft.com/office/powerpoint/2010/main" val="9590607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Ακανόνιστοι  Αχινοί</a:t>
            </a:r>
            <a:endParaRPr lang="el-GR" sz="4400" b="1" dirty="0">
              <a:solidFill>
                <a:schemeClr val="accent3"/>
              </a:solidFill>
            </a:endParaRPr>
          </a:p>
        </p:txBody>
      </p:sp>
      <p:pic>
        <p:nvPicPr>
          <p:cNvPr id="4" name="Θέση περιεχομένου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13248" y="2480423"/>
            <a:ext cx="3935975" cy="2705832"/>
          </a:xfrm>
        </p:spPr>
      </p:pic>
      <p:pic>
        <p:nvPicPr>
          <p:cNvPr id="10" name="Θέση περιεχομένου 9"/>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4680599" y="1975250"/>
            <a:ext cx="4215139" cy="2207516"/>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53</a:t>
            </a:fld>
            <a:endParaRPr lang="en-US"/>
          </a:p>
        </p:txBody>
      </p:sp>
      <p:sp>
        <p:nvSpPr>
          <p:cNvPr id="8" name="TextBox 7"/>
          <p:cNvSpPr txBox="1"/>
          <p:nvPr/>
        </p:nvSpPr>
        <p:spPr>
          <a:xfrm>
            <a:off x="4102271" y="4627330"/>
            <a:ext cx="341760" cy="276999"/>
          </a:xfrm>
          <a:prstGeom prst="rect">
            <a:avLst/>
          </a:prstGeom>
          <a:noFill/>
        </p:spPr>
        <p:txBody>
          <a:bodyPr wrap="none" rtlCol="0">
            <a:spAutoFit/>
          </a:bodyPr>
          <a:lstStyle/>
          <a:p>
            <a:r>
              <a:rPr lang="en-US" sz="1200" b="1" dirty="0" smtClean="0">
                <a:solidFill>
                  <a:schemeClr val="bg1"/>
                </a:solidFill>
              </a:rPr>
              <a:t>89</a:t>
            </a:r>
            <a:endParaRPr lang="en-US" sz="1200" b="1" dirty="0">
              <a:solidFill>
                <a:schemeClr val="bg1"/>
              </a:solidFill>
            </a:endParaRPr>
          </a:p>
        </p:txBody>
      </p:sp>
      <p:sp>
        <p:nvSpPr>
          <p:cNvPr id="9" name="TextBox 8"/>
          <p:cNvSpPr txBox="1"/>
          <p:nvPr/>
        </p:nvSpPr>
        <p:spPr>
          <a:xfrm>
            <a:off x="8502821" y="3592554"/>
            <a:ext cx="341760" cy="276999"/>
          </a:xfrm>
          <a:prstGeom prst="rect">
            <a:avLst/>
          </a:prstGeom>
          <a:noFill/>
        </p:spPr>
        <p:txBody>
          <a:bodyPr wrap="none" rtlCol="0">
            <a:spAutoFit/>
          </a:bodyPr>
          <a:lstStyle/>
          <a:p>
            <a:r>
              <a:rPr lang="el-GR" sz="1200" b="1" dirty="0" smtClean="0"/>
              <a:t>9</a:t>
            </a:r>
            <a:r>
              <a:rPr lang="en-US" sz="1200" b="1" dirty="0" smtClean="0"/>
              <a:t>0</a:t>
            </a:r>
            <a:endParaRPr lang="en-US" sz="1200" b="1" dirty="0"/>
          </a:p>
        </p:txBody>
      </p:sp>
    </p:spTree>
    <p:extLst>
      <p:ext uri="{BB962C8B-B14F-4D97-AF65-F5344CB8AC3E}">
        <p14:creationId xmlns:p14="http://schemas.microsoft.com/office/powerpoint/2010/main" val="34182607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Κάψες αχιν</a:t>
            </a:r>
            <a:r>
              <a:rPr lang="el-GR" dirty="0" smtClean="0">
                <a:solidFill>
                  <a:schemeClr val="accent3"/>
                </a:solidFill>
              </a:rPr>
              <a:t>ών</a:t>
            </a:r>
            <a:endParaRPr lang="el-GR" sz="4400" b="1" dirty="0">
              <a:solidFill>
                <a:schemeClr val="accent3"/>
              </a:solidFill>
            </a:endParaRPr>
          </a:p>
        </p:txBody>
      </p:sp>
      <p:pic>
        <p:nvPicPr>
          <p:cNvPr id="8"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8462" y="1540894"/>
            <a:ext cx="5810137" cy="4354715"/>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54</a:t>
            </a:fld>
            <a:endParaRPr lang="en-US"/>
          </a:p>
        </p:txBody>
      </p:sp>
      <p:sp>
        <p:nvSpPr>
          <p:cNvPr id="6" name="TextBox 5"/>
          <p:cNvSpPr txBox="1"/>
          <p:nvPr/>
        </p:nvSpPr>
        <p:spPr>
          <a:xfrm>
            <a:off x="7032574" y="5427431"/>
            <a:ext cx="341760" cy="276999"/>
          </a:xfrm>
          <a:prstGeom prst="rect">
            <a:avLst/>
          </a:prstGeom>
          <a:noFill/>
        </p:spPr>
        <p:txBody>
          <a:bodyPr wrap="none" rtlCol="0">
            <a:spAutoFit/>
          </a:bodyPr>
          <a:lstStyle/>
          <a:p>
            <a:r>
              <a:rPr lang="el-GR" sz="1200" b="1" dirty="0" smtClean="0">
                <a:solidFill>
                  <a:schemeClr val="bg1"/>
                </a:solidFill>
              </a:rPr>
              <a:t>9</a:t>
            </a:r>
            <a:r>
              <a:rPr lang="en-US" sz="1200" b="1" dirty="0" smtClean="0">
                <a:solidFill>
                  <a:schemeClr val="bg1"/>
                </a:solidFill>
              </a:rPr>
              <a:t>1</a:t>
            </a:r>
            <a:endParaRPr lang="en-US" sz="1200" b="1" dirty="0">
              <a:solidFill>
                <a:schemeClr val="bg1"/>
              </a:solidFill>
            </a:endParaRPr>
          </a:p>
        </p:txBody>
      </p:sp>
    </p:spTree>
    <p:extLst>
      <p:ext uri="{BB962C8B-B14F-4D97-AF65-F5344CB8AC3E}">
        <p14:creationId xmlns:p14="http://schemas.microsoft.com/office/powerpoint/2010/main" val="8927647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dirty="0" smtClean="0">
                <a:solidFill>
                  <a:schemeClr val="accent3"/>
                </a:solidFill>
              </a:rPr>
              <a:t>Κάψα αχινού</a:t>
            </a:r>
            <a:endParaRPr lang="el-GR" sz="44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55</a:t>
            </a:fld>
            <a:endParaRPr lang="en-US"/>
          </a:p>
        </p:txBody>
      </p:sp>
      <p:sp>
        <p:nvSpPr>
          <p:cNvPr id="4" name="TextBox 3"/>
          <p:cNvSpPr txBox="1"/>
          <p:nvPr/>
        </p:nvSpPr>
        <p:spPr>
          <a:xfrm>
            <a:off x="1330952" y="5788871"/>
            <a:ext cx="6482096" cy="369332"/>
          </a:xfrm>
          <a:prstGeom prst="rect">
            <a:avLst/>
          </a:prstGeom>
          <a:noFill/>
        </p:spPr>
        <p:txBody>
          <a:bodyPr wrap="none" rtlCol="0">
            <a:spAutoFit/>
          </a:bodyPr>
          <a:lstStyle/>
          <a:p>
            <a:r>
              <a:rPr lang="el-GR" dirty="0" smtClean="0"/>
              <a:t>Διακρίνονται οι σειρές βαδιστικών και </a:t>
            </a:r>
            <a:r>
              <a:rPr lang="el-GR" dirty="0" err="1" smtClean="0"/>
              <a:t>μεσοβαδιστικών</a:t>
            </a:r>
            <a:r>
              <a:rPr lang="el-GR" dirty="0" smtClean="0"/>
              <a:t> πινακιδίων</a:t>
            </a:r>
            <a:endParaRPr lang="en-US" dirty="0"/>
          </a:p>
        </p:txBody>
      </p:sp>
      <p:pic>
        <p:nvPicPr>
          <p:cNvPr id="9"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8418"/>
          <a:stretch/>
        </p:blipFill>
        <p:spPr>
          <a:xfrm>
            <a:off x="1861254" y="1497422"/>
            <a:ext cx="5421492" cy="4067573"/>
          </a:xfrm>
        </p:spPr>
      </p:pic>
      <p:sp>
        <p:nvSpPr>
          <p:cNvPr id="6" name="TextBox 5"/>
          <p:cNvSpPr txBox="1"/>
          <p:nvPr/>
        </p:nvSpPr>
        <p:spPr>
          <a:xfrm>
            <a:off x="6940986" y="5233103"/>
            <a:ext cx="341760" cy="276999"/>
          </a:xfrm>
          <a:prstGeom prst="rect">
            <a:avLst/>
          </a:prstGeom>
          <a:noFill/>
        </p:spPr>
        <p:txBody>
          <a:bodyPr wrap="none" rtlCol="0">
            <a:spAutoFit/>
          </a:bodyPr>
          <a:lstStyle/>
          <a:p>
            <a:r>
              <a:rPr lang="el-GR" sz="1200" b="1" dirty="0" smtClean="0">
                <a:solidFill>
                  <a:schemeClr val="bg1"/>
                </a:solidFill>
              </a:rPr>
              <a:t>9</a:t>
            </a:r>
            <a:r>
              <a:rPr lang="en-US" sz="1200" b="1" dirty="0" smtClean="0">
                <a:solidFill>
                  <a:schemeClr val="bg1"/>
                </a:solidFill>
              </a:rPr>
              <a:t>2</a:t>
            </a:r>
            <a:endParaRPr lang="en-US" sz="1200" b="1" dirty="0">
              <a:solidFill>
                <a:schemeClr val="bg1"/>
              </a:solidFill>
            </a:endParaRPr>
          </a:p>
        </p:txBody>
      </p:sp>
    </p:spTree>
    <p:extLst>
      <p:ext uri="{BB962C8B-B14F-4D97-AF65-F5344CB8AC3E}">
        <p14:creationId xmlns:p14="http://schemas.microsoft.com/office/powerpoint/2010/main" val="25018263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Εσωτερική οργάνωση αχινού</a:t>
            </a:r>
            <a:endParaRPr lang="el-GR" sz="4400" b="1" dirty="0">
              <a:solidFill>
                <a:schemeClr val="accent3"/>
              </a:solidFill>
            </a:endParaRPr>
          </a:p>
        </p:txBody>
      </p:sp>
      <p:pic>
        <p:nvPicPr>
          <p:cNvPr id="7" name="Θέση περιεχομένου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1926" y="1690689"/>
            <a:ext cx="8840147" cy="4163217"/>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56</a:t>
            </a:fld>
            <a:endParaRPr lang="en-US"/>
          </a:p>
        </p:txBody>
      </p:sp>
      <p:sp>
        <p:nvSpPr>
          <p:cNvPr id="6" name="TextBox 5"/>
          <p:cNvSpPr txBox="1"/>
          <p:nvPr/>
        </p:nvSpPr>
        <p:spPr>
          <a:xfrm>
            <a:off x="8306214" y="5576907"/>
            <a:ext cx="341760" cy="276999"/>
          </a:xfrm>
          <a:prstGeom prst="rect">
            <a:avLst/>
          </a:prstGeom>
          <a:noFill/>
        </p:spPr>
        <p:txBody>
          <a:bodyPr wrap="none" rtlCol="0">
            <a:spAutoFit/>
          </a:bodyPr>
          <a:lstStyle/>
          <a:p>
            <a:r>
              <a:rPr lang="el-GR" sz="1200" b="1" dirty="0" smtClean="0"/>
              <a:t>9</a:t>
            </a:r>
            <a:r>
              <a:rPr lang="en-US" sz="1200" b="1" dirty="0" smtClean="0"/>
              <a:t>3</a:t>
            </a:r>
            <a:endParaRPr lang="en-US" sz="1200" b="1" dirty="0"/>
          </a:p>
        </p:txBody>
      </p:sp>
    </p:spTree>
    <p:extLst>
      <p:ext uri="{BB962C8B-B14F-4D97-AF65-F5344CB8AC3E}">
        <p14:creationId xmlns:p14="http://schemas.microsoft.com/office/powerpoint/2010/main" val="18824175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Στοματική περιοχή αχινού</a:t>
            </a:r>
            <a:endParaRPr lang="el-GR" sz="44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0329" y="1468222"/>
            <a:ext cx="6217787" cy="4149320"/>
          </a:xfrm>
        </p:spPr>
      </p:pic>
      <p:sp>
        <p:nvSpPr>
          <p:cNvPr id="7" name="Θέση αριθμού διαφάνειας 6"/>
          <p:cNvSpPr>
            <a:spLocks noGrp="1"/>
          </p:cNvSpPr>
          <p:nvPr>
            <p:ph type="sldNum" sz="quarter" idx="12"/>
          </p:nvPr>
        </p:nvSpPr>
        <p:spPr/>
        <p:txBody>
          <a:bodyPr/>
          <a:lstStyle/>
          <a:p>
            <a:fld id="{58A56277-EA16-4AF5-BFB5-E5ECBBB39490}" type="slidenum">
              <a:rPr lang="en-US" smtClean="0"/>
              <a:t>57</a:t>
            </a:fld>
            <a:endParaRPr lang="en-US"/>
          </a:p>
        </p:txBody>
      </p:sp>
      <p:sp>
        <p:nvSpPr>
          <p:cNvPr id="6" name="TextBox 5"/>
          <p:cNvSpPr txBox="1"/>
          <p:nvPr/>
        </p:nvSpPr>
        <p:spPr>
          <a:xfrm>
            <a:off x="7073193" y="5203924"/>
            <a:ext cx="341760" cy="276999"/>
          </a:xfrm>
          <a:prstGeom prst="rect">
            <a:avLst/>
          </a:prstGeom>
          <a:noFill/>
        </p:spPr>
        <p:txBody>
          <a:bodyPr wrap="none" rtlCol="0">
            <a:spAutoFit/>
          </a:bodyPr>
          <a:lstStyle/>
          <a:p>
            <a:r>
              <a:rPr lang="el-GR" sz="1200" b="1" dirty="0" smtClean="0">
                <a:solidFill>
                  <a:schemeClr val="bg1"/>
                </a:solidFill>
              </a:rPr>
              <a:t>9</a:t>
            </a:r>
            <a:r>
              <a:rPr lang="en-US" sz="1200" b="1" dirty="0" smtClean="0">
                <a:solidFill>
                  <a:schemeClr val="bg1"/>
                </a:solidFill>
              </a:rPr>
              <a:t>4</a:t>
            </a:r>
            <a:endParaRPr lang="en-US" sz="1200" b="1" dirty="0">
              <a:solidFill>
                <a:schemeClr val="bg1"/>
              </a:solidFill>
            </a:endParaRPr>
          </a:p>
        </p:txBody>
      </p:sp>
      <p:sp>
        <p:nvSpPr>
          <p:cNvPr id="9" name="TextBox 8"/>
          <p:cNvSpPr txBox="1"/>
          <p:nvPr/>
        </p:nvSpPr>
        <p:spPr>
          <a:xfrm>
            <a:off x="768638" y="5635322"/>
            <a:ext cx="7537576" cy="369332"/>
          </a:xfrm>
          <a:prstGeom prst="rect">
            <a:avLst/>
          </a:prstGeom>
          <a:noFill/>
        </p:spPr>
        <p:txBody>
          <a:bodyPr wrap="none" rtlCol="0">
            <a:spAutoFit/>
          </a:bodyPr>
          <a:lstStyle/>
          <a:p>
            <a:r>
              <a:rPr lang="el-GR" dirty="0" smtClean="0"/>
              <a:t>Διακρίνονται δόντια, λύχνος του Αριστοτέλη, βαδιστικοί ποδίσκοι και βράγχια.</a:t>
            </a:r>
            <a:endParaRPr lang="en-US" dirty="0"/>
          </a:p>
        </p:txBody>
      </p:sp>
    </p:spTree>
    <p:extLst>
      <p:ext uri="{BB962C8B-B14F-4D97-AF65-F5344CB8AC3E}">
        <p14:creationId xmlns:p14="http://schemas.microsoft.com/office/powerpoint/2010/main" val="28905726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smtClean="0">
                <a:solidFill>
                  <a:schemeClr val="accent3"/>
                </a:solidFill>
              </a:rPr>
              <a:t>Βαδιστικοί ποδίσκοι </a:t>
            </a:r>
            <a:br>
              <a:rPr lang="el-GR" sz="4000" b="1" dirty="0" smtClean="0">
                <a:solidFill>
                  <a:schemeClr val="accent3"/>
                </a:solidFill>
              </a:rPr>
            </a:br>
            <a:r>
              <a:rPr lang="el-GR" sz="4000" b="1" dirty="0" smtClean="0">
                <a:solidFill>
                  <a:schemeClr val="accent3"/>
                </a:solidFill>
              </a:rPr>
              <a:t>και βράγχια θαλάσσιου αχινού</a:t>
            </a:r>
            <a:endParaRPr lang="el-GR" sz="40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58</a:t>
            </a:fld>
            <a:endParaRPr lang="en-US"/>
          </a:p>
        </p:txBody>
      </p:sp>
      <p:pic>
        <p:nvPicPr>
          <p:cNvPr id="9" name="Θέση περιεχομένου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1281" y="1825625"/>
            <a:ext cx="7041438" cy="4351338"/>
          </a:xfrm>
        </p:spPr>
      </p:pic>
      <p:sp>
        <p:nvSpPr>
          <p:cNvPr id="10" name="TextBox 9"/>
          <p:cNvSpPr txBox="1"/>
          <p:nvPr/>
        </p:nvSpPr>
        <p:spPr>
          <a:xfrm>
            <a:off x="7003999" y="5713181"/>
            <a:ext cx="341760" cy="276999"/>
          </a:xfrm>
          <a:prstGeom prst="rect">
            <a:avLst/>
          </a:prstGeom>
          <a:noFill/>
        </p:spPr>
        <p:txBody>
          <a:bodyPr wrap="none" rtlCol="0">
            <a:spAutoFit/>
          </a:bodyPr>
          <a:lstStyle/>
          <a:p>
            <a:r>
              <a:rPr lang="el-GR" sz="1200" b="1" dirty="0" smtClean="0">
                <a:solidFill>
                  <a:schemeClr val="bg1"/>
                </a:solidFill>
              </a:rPr>
              <a:t>9</a:t>
            </a:r>
            <a:r>
              <a:rPr lang="en-US" sz="1200" b="1" dirty="0" smtClean="0">
                <a:solidFill>
                  <a:schemeClr val="bg1"/>
                </a:solidFill>
              </a:rPr>
              <a:t>5</a:t>
            </a:r>
            <a:endParaRPr lang="en-US" sz="1200" b="1" dirty="0">
              <a:solidFill>
                <a:schemeClr val="bg1"/>
              </a:solidFill>
            </a:endParaRPr>
          </a:p>
        </p:txBody>
      </p:sp>
    </p:spTree>
    <p:extLst>
      <p:ext uri="{BB962C8B-B14F-4D97-AF65-F5344CB8AC3E}">
        <p14:creationId xmlns:p14="http://schemas.microsoft.com/office/powerpoint/2010/main" val="30977292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Μασητική συσκευή </a:t>
            </a:r>
            <a:br>
              <a:rPr lang="el-GR" sz="4400" b="1" dirty="0" smtClean="0">
                <a:solidFill>
                  <a:schemeClr val="accent3"/>
                </a:solidFill>
              </a:rPr>
            </a:br>
            <a:r>
              <a:rPr lang="el-GR" sz="4400" b="1" dirty="0" smtClean="0">
                <a:solidFill>
                  <a:schemeClr val="accent3"/>
                </a:solidFill>
              </a:rPr>
              <a:t>«Λύχνος του Αριστοτέλη»</a:t>
            </a:r>
            <a:endParaRPr lang="el-GR" sz="4400" b="1" dirty="0">
              <a:solidFill>
                <a:schemeClr val="accent3"/>
              </a:solidFill>
            </a:endParaRPr>
          </a:p>
        </p:txBody>
      </p:sp>
      <p:pic>
        <p:nvPicPr>
          <p:cNvPr id="8"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2243746"/>
            <a:ext cx="6400800" cy="3515096"/>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59</a:t>
            </a:fld>
            <a:endParaRPr lang="en-US"/>
          </a:p>
        </p:txBody>
      </p:sp>
      <p:sp>
        <p:nvSpPr>
          <p:cNvPr id="6" name="TextBox 5"/>
          <p:cNvSpPr txBox="1"/>
          <p:nvPr/>
        </p:nvSpPr>
        <p:spPr>
          <a:xfrm>
            <a:off x="7755318" y="5758842"/>
            <a:ext cx="341760" cy="276999"/>
          </a:xfrm>
          <a:prstGeom prst="rect">
            <a:avLst/>
          </a:prstGeom>
          <a:noFill/>
        </p:spPr>
        <p:txBody>
          <a:bodyPr wrap="none" rtlCol="0">
            <a:spAutoFit/>
          </a:bodyPr>
          <a:lstStyle/>
          <a:p>
            <a:r>
              <a:rPr lang="en-US" sz="1200" b="1" dirty="0" smtClean="0"/>
              <a:t>96</a:t>
            </a:r>
            <a:endParaRPr lang="en-US" sz="1200" b="1" dirty="0"/>
          </a:p>
        </p:txBody>
      </p:sp>
    </p:spTree>
    <p:extLst>
      <p:ext uri="{BB962C8B-B14F-4D97-AF65-F5344CB8AC3E}">
        <p14:creationId xmlns:p14="http://schemas.microsoft.com/office/powerpoint/2010/main" val="6562882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Χαιτόγναθα</a:t>
            </a:r>
            <a:r>
              <a:rPr lang="en-US" sz="4400" b="1" dirty="0" smtClean="0">
                <a:solidFill>
                  <a:schemeClr val="accent3"/>
                </a:solidFill>
              </a:rPr>
              <a:t> </a:t>
            </a:r>
            <a:r>
              <a:rPr lang="el-GR" sz="4400" b="1" dirty="0" smtClean="0">
                <a:solidFill>
                  <a:schemeClr val="accent3"/>
                </a:solidFill>
              </a:rPr>
              <a:t>2/2</a:t>
            </a:r>
            <a:endParaRPr lang="el-GR" sz="4400" b="1" dirty="0">
              <a:solidFill>
                <a:schemeClr val="accent3"/>
              </a:solidFill>
            </a:endParaRPr>
          </a:p>
        </p:txBody>
      </p:sp>
      <p:sp>
        <p:nvSpPr>
          <p:cNvPr id="11" name="Θέση περιεχομένου 10"/>
          <p:cNvSpPr>
            <a:spLocks noGrp="1"/>
          </p:cNvSpPr>
          <p:nvPr>
            <p:ph sz="half" idx="1"/>
          </p:nvPr>
        </p:nvSpPr>
        <p:spPr>
          <a:xfrm>
            <a:off x="669927" y="1431871"/>
            <a:ext cx="3534936" cy="4361009"/>
          </a:xfrm>
        </p:spPr>
        <p:txBody>
          <a:bodyPr>
            <a:normAutofit fontScale="55000" lnSpcReduction="20000"/>
          </a:bodyPr>
          <a:lstStyle/>
          <a:p>
            <a:pPr>
              <a:spcBef>
                <a:spcPct val="50000"/>
              </a:spcBef>
              <a:defRPr/>
            </a:pPr>
            <a:r>
              <a:rPr lang="el-GR" sz="3600" dirty="0"/>
              <a:t>Αποκλειστικά </a:t>
            </a:r>
            <a:r>
              <a:rPr lang="el-GR" sz="3600" dirty="0" err="1"/>
              <a:t>θαλάσσι</a:t>
            </a:r>
            <a:r>
              <a:rPr lang="en-US" sz="3600" dirty="0"/>
              <a:t>a</a:t>
            </a:r>
            <a:endParaRPr lang="el-GR" sz="3600" dirty="0"/>
          </a:p>
          <a:p>
            <a:pPr>
              <a:spcBef>
                <a:spcPct val="50000"/>
              </a:spcBef>
              <a:defRPr/>
            </a:pPr>
            <a:r>
              <a:rPr lang="en-US" sz="3600" dirty="0" smtClean="0"/>
              <a:t>1</a:t>
            </a:r>
            <a:r>
              <a:rPr lang="el-GR" sz="3600" dirty="0"/>
              <a:t>00 περίπου είδη κυρίως </a:t>
            </a:r>
            <a:r>
              <a:rPr lang="el-GR" sz="3600" dirty="0" err="1"/>
              <a:t>πλαγκτικά</a:t>
            </a:r>
            <a:r>
              <a:rPr lang="el-GR" sz="3600" dirty="0"/>
              <a:t>.</a:t>
            </a:r>
          </a:p>
          <a:p>
            <a:pPr>
              <a:spcBef>
                <a:spcPct val="50000"/>
              </a:spcBef>
              <a:defRPr/>
            </a:pPr>
            <a:r>
              <a:rPr lang="el-GR" sz="3600" dirty="0"/>
              <a:t>Δραστήριοι </a:t>
            </a:r>
            <a:r>
              <a:rPr lang="el-GR" sz="3600" b="1" dirty="0"/>
              <a:t>θηρευτές</a:t>
            </a:r>
          </a:p>
          <a:p>
            <a:pPr>
              <a:spcBef>
                <a:spcPct val="50000"/>
              </a:spcBef>
              <a:defRPr/>
            </a:pPr>
            <a:r>
              <a:rPr lang="el-GR" sz="3600" dirty="0"/>
              <a:t>Σώμα χωρίς </a:t>
            </a:r>
            <a:r>
              <a:rPr lang="el-GR" sz="3600" dirty="0" err="1"/>
              <a:t>μεταμέρεια</a:t>
            </a:r>
            <a:r>
              <a:rPr lang="el-GR" sz="3600" dirty="0"/>
              <a:t>, χωρισμένο σε κεφάλι, κορμό και </a:t>
            </a:r>
            <a:r>
              <a:rPr lang="el-GR" sz="3600" dirty="0" err="1"/>
              <a:t>μεταεδρική</a:t>
            </a:r>
            <a:r>
              <a:rPr lang="el-GR" sz="3600" dirty="0"/>
              <a:t> ουρά.</a:t>
            </a:r>
          </a:p>
          <a:p>
            <a:pPr>
              <a:spcBef>
                <a:spcPct val="50000"/>
              </a:spcBef>
              <a:defRPr/>
            </a:pPr>
            <a:r>
              <a:rPr lang="el-GR" sz="3600" dirty="0"/>
              <a:t>Επιδερμίδιο λεπτό, μερικώς </a:t>
            </a:r>
            <a:r>
              <a:rPr lang="el-GR" sz="3600" dirty="0" err="1"/>
              <a:t>πολύστιβη</a:t>
            </a:r>
            <a:r>
              <a:rPr lang="el-GR" sz="3600" dirty="0"/>
              <a:t> επιδερμίδα</a:t>
            </a:r>
          </a:p>
          <a:p>
            <a:pPr>
              <a:spcBef>
                <a:spcPct val="50000"/>
              </a:spcBef>
              <a:defRPr/>
            </a:pPr>
            <a:r>
              <a:rPr lang="el-GR" sz="3600" dirty="0"/>
              <a:t>ΌΧΙ αναπνευστικό και απεκκριτικό, υποτυπώδες </a:t>
            </a:r>
            <a:r>
              <a:rPr lang="el-GR" sz="3600" dirty="0" err="1"/>
              <a:t>αιμικό</a:t>
            </a:r>
            <a:endParaRPr lang="el-GR" sz="3600" dirty="0"/>
          </a:p>
          <a:p>
            <a:pPr>
              <a:spcBef>
                <a:spcPct val="50000"/>
              </a:spcBef>
              <a:defRPr/>
            </a:pPr>
            <a:r>
              <a:rPr lang="el-GR" sz="3600" dirty="0"/>
              <a:t>Κοίλωμα χωρίς περιτόναιο</a:t>
            </a:r>
          </a:p>
          <a:p>
            <a:pPr>
              <a:spcBef>
                <a:spcPct val="50000"/>
              </a:spcBef>
              <a:defRPr/>
            </a:pPr>
            <a:r>
              <a:rPr lang="el-GR" sz="3600" dirty="0"/>
              <a:t>Ερμαφρόδιτα με άμεση ανάπτυξη</a:t>
            </a:r>
          </a:p>
          <a:p>
            <a:endParaRPr lang="el-GR" dirty="0"/>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6</a:t>
            </a:fld>
            <a:endParaRPr lang="en-US"/>
          </a:p>
        </p:txBody>
      </p:sp>
      <p:sp>
        <p:nvSpPr>
          <p:cNvPr id="4" name="TextBox 3"/>
          <p:cNvSpPr txBox="1"/>
          <p:nvPr/>
        </p:nvSpPr>
        <p:spPr>
          <a:xfrm>
            <a:off x="8306214" y="5515881"/>
            <a:ext cx="263214" cy="276999"/>
          </a:xfrm>
          <a:prstGeom prst="rect">
            <a:avLst/>
          </a:prstGeom>
          <a:noFill/>
        </p:spPr>
        <p:txBody>
          <a:bodyPr wrap="none" rtlCol="0">
            <a:spAutoFit/>
          </a:bodyPr>
          <a:lstStyle/>
          <a:p>
            <a:r>
              <a:rPr lang="en-US" sz="1200" b="1" dirty="0" smtClean="0"/>
              <a:t>6</a:t>
            </a:r>
            <a:endParaRPr lang="en-US" sz="1200" b="1" dirty="0"/>
          </a:p>
        </p:txBody>
      </p:sp>
      <p:pic>
        <p:nvPicPr>
          <p:cNvPr id="8" name="Content Placeholder 7" descr="Χαιτόγναθοι. Α. Εσωτερική δομή της Sagitta. Β. Ηλεκτρονική φωτογραφία σάρωσης ενός χαιτόγναθου."/>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46140" y="1690689"/>
            <a:ext cx="4443247" cy="4106394"/>
          </a:xfrm>
        </p:spPr>
      </p:pic>
    </p:spTree>
    <p:extLst>
      <p:ext uri="{BB962C8B-B14F-4D97-AF65-F5344CB8AC3E}">
        <p14:creationId xmlns:p14="http://schemas.microsoft.com/office/powerpoint/2010/main" val="5491035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Ολοθουροειδή</a:t>
            </a:r>
            <a:r>
              <a:rPr lang="el-GR" sz="4400" b="1" dirty="0" smtClean="0">
                <a:solidFill>
                  <a:schemeClr val="accent3"/>
                </a:solidFill>
              </a:rPr>
              <a:t> (1150 είδη)</a:t>
            </a:r>
            <a:endParaRPr lang="el-GR" sz="4400" b="1" dirty="0">
              <a:solidFill>
                <a:schemeClr val="accent3"/>
              </a:solidFill>
            </a:endParaRP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1"/>
          </p:nvPr>
        </p:nvSpPr>
        <p:spPr/>
        <p:txBody>
          <a:bodyPr/>
          <a:lstStyle/>
          <a:p>
            <a:fld id="{58A56277-EA16-4AF5-BFB5-E5ECBBB39490}" type="slidenum">
              <a:rPr lang="en-US" smtClean="0"/>
              <a:t>60</a:t>
            </a:fld>
            <a:endParaRPr lang="en-US"/>
          </a:p>
        </p:txBody>
      </p:sp>
      <p:pic>
        <p:nvPicPr>
          <p:cNvPr id="49" name="Picture Placeholder 48"/>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89" r="2789"/>
          <a:stretch>
            <a:fillRect/>
          </a:stretch>
        </p:blipFill>
        <p:spPr>
          <a:xfrm>
            <a:off x="1220560" y="1700073"/>
            <a:ext cx="3506787" cy="1916112"/>
          </a:xfrm>
        </p:spPr>
      </p:pic>
      <p:pic>
        <p:nvPicPr>
          <p:cNvPr id="51" name="Picture Placeholder 50"/>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3652" b="3652"/>
          <a:stretch>
            <a:fillRect/>
          </a:stretch>
        </p:blipFill>
        <p:spPr>
          <a:xfrm>
            <a:off x="4999075" y="1794551"/>
            <a:ext cx="2648634" cy="3731896"/>
          </a:xfrm>
        </p:spPr>
      </p:pic>
      <p:pic>
        <p:nvPicPr>
          <p:cNvPr id="50" name="Picture Placeholder 49"/>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3924" b="3924"/>
          <a:stretch>
            <a:fillRect/>
          </a:stretch>
        </p:blipFill>
        <p:spPr>
          <a:xfrm>
            <a:off x="1281678" y="3765975"/>
            <a:ext cx="3384550" cy="2343150"/>
          </a:xfrm>
        </p:spPr>
      </p:pic>
      <p:sp>
        <p:nvSpPr>
          <p:cNvPr id="39" name="TextBox 38"/>
          <p:cNvSpPr txBox="1"/>
          <p:nvPr/>
        </p:nvSpPr>
        <p:spPr>
          <a:xfrm>
            <a:off x="8668277" y="5357117"/>
            <a:ext cx="420308" cy="276999"/>
          </a:xfrm>
          <a:prstGeom prst="rect">
            <a:avLst/>
          </a:prstGeom>
          <a:noFill/>
        </p:spPr>
        <p:txBody>
          <a:bodyPr wrap="none" rtlCol="0">
            <a:spAutoFit/>
          </a:bodyPr>
          <a:lstStyle/>
          <a:p>
            <a:r>
              <a:rPr lang="en-US" sz="1200" b="1" dirty="0" smtClean="0">
                <a:solidFill>
                  <a:schemeClr val="bg1"/>
                </a:solidFill>
              </a:rPr>
              <a:t>114</a:t>
            </a:r>
            <a:endParaRPr lang="en-US" sz="1200" b="1" dirty="0">
              <a:solidFill>
                <a:schemeClr val="bg1"/>
              </a:solidFill>
            </a:endParaRPr>
          </a:p>
        </p:txBody>
      </p:sp>
      <p:sp>
        <p:nvSpPr>
          <p:cNvPr id="52" name="TextBox 51"/>
          <p:cNvSpPr txBox="1"/>
          <p:nvPr/>
        </p:nvSpPr>
        <p:spPr>
          <a:xfrm>
            <a:off x="4850050" y="5556599"/>
            <a:ext cx="3114507" cy="369332"/>
          </a:xfrm>
          <a:prstGeom prst="rect">
            <a:avLst/>
          </a:prstGeom>
          <a:noFill/>
        </p:spPr>
        <p:txBody>
          <a:bodyPr wrap="none" rtlCol="0">
            <a:spAutoFit/>
          </a:bodyPr>
          <a:lstStyle/>
          <a:p>
            <a:r>
              <a:rPr lang="el-GR" dirty="0" smtClean="0"/>
              <a:t>Διάφορες μορφές </a:t>
            </a:r>
            <a:r>
              <a:rPr lang="el-GR" dirty="0" err="1" smtClean="0"/>
              <a:t>Ολοθουρίων</a:t>
            </a:r>
            <a:endParaRPr lang="en-US" dirty="0"/>
          </a:p>
        </p:txBody>
      </p:sp>
      <p:sp>
        <p:nvSpPr>
          <p:cNvPr id="53" name="TextBox 52"/>
          <p:cNvSpPr txBox="1"/>
          <p:nvPr/>
        </p:nvSpPr>
        <p:spPr>
          <a:xfrm>
            <a:off x="4320012" y="3348570"/>
            <a:ext cx="341760" cy="276999"/>
          </a:xfrm>
          <a:prstGeom prst="rect">
            <a:avLst/>
          </a:prstGeom>
          <a:noFill/>
        </p:spPr>
        <p:txBody>
          <a:bodyPr wrap="none" rtlCol="0">
            <a:spAutoFit/>
          </a:bodyPr>
          <a:lstStyle/>
          <a:p>
            <a:r>
              <a:rPr lang="en-US" sz="1200" b="1" dirty="0" smtClean="0">
                <a:solidFill>
                  <a:schemeClr val="bg1"/>
                </a:solidFill>
              </a:rPr>
              <a:t>97</a:t>
            </a:r>
            <a:endParaRPr lang="en-US" sz="1200" b="1" dirty="0">
              <a:solidFill>
                <a:schemeClr val="bg1"/>
              </a:solidFill>
            </a:endParaRPr>
          </a:p>
        </p:txBody>
      </p:sp>
      <p:sp>
        <p:nvSpPr>
          <p:cNvPr id="54" name="TextBox 53"/>
          <p:cNvSpPr txBox="1"/>
          <p:nvPr/>
        </p:nvSpPr>
        <p:spPr>
          <a:xfrm>
            <a:off x="4320012" y="5790630"/>
            <a:ext cx="341760" cy="276999"/>
          </a:xfrm>
          <a:prstGeom prst="rect">
            <a:avLst/>
          </a:prstGeom>
          <a:noFill/>
        </p:spPr>
        <p:txBody>
          <a:bodyPr wrap="none" rtlCol="0">
            <a:spAutoFit/>
          </a:bodyPr>
          <a:lstStyle/>
          <a:p>
            <a:r>
              <a:rPr lang="el-GR" sz="1200" b="1" dirty="0" smtClean="0">
                <a:solidFill>
                  <a:schemeClr val="bg1"/>
                </a:solidFill>
              </a:rPr>
              <a:t>9</a:t>
            </a:r>
            <a:r>
              <a:rPr lang="en-US" sz="1200" b="1" dirty="0" smtClean="0">
                <a:solidFill>
                  <a:schemeClr val="bg1"/>
                </a:solidFill>
              </a:rPr>
              <a:t>8</a:t>
            </a:r>
            <a:endParaRPr lang="en-US" sz="1200" b="1" dirty="0">
              <a:solidFill>
                <a:schemeClr val="bg1"/>
              </a:solidFill>
            </a:endParaRPr>
          </a:p>
        </p:txBody>
      </p:sp>
      <p:sp>
        <p:nvSpPr>
          <p:cNvPr id="55" name="TextBox 54"/>
          <p:cNvSpPr txBox="1"/>
          <p:nvPr/>
        </p:nvSpPr>
        <p:spPr>
          <a:xfrm>
            <a:off x="7216818" y="5157114"/>
            <a:ext cx="341760" cy="276999"/>
          </a:xfrm>
          <a:prstGeom prst="rect">
            <a:avLst/>
          </a:prstGeom>
          <a:noFill/>
        </p:spPr>
        <p:txBody>
          <a:bodyPr wrap="none" rtlCol="0">
            <a:spAutoFit/>
          </a:bodyPr>
          <a:lstStyle/>
          <a:p>
            <a:r>
              <a:rPr lang="en-US" sz="1200" b="1" dirty="0" smtClean="0">
                <a:solidFill>
                  <a:schemeClr val="bg1"/>
                </a:solidFill>
              </a:rPr>
              <a:t>99</a:t>
            </a:r>
            <a:endParaRPr lang="en-US" sz="1200" b="1" dirty="0">
              <a:solidFill>
                <a:schemeClr val="bg1"/>
              </a:solidFill>
            </a:endParaRPr>
          </a:p>
        </p:txBody>
      </p:sp>
    </p:spTree>
    <p:extLst>
      <p:ext uri="{BB962C8B-B14F-4D97-AF65-F5344CB8AC3E}">
        <p14:creationId xmlns:p14="http://schemas.microsoft.com/office/powerpoint/2010/main" val="22003298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a:bodyPr>
          <a:lstStyle/>
          <a:p>
            <a:r>
              <a:rPr lang="en-US" i="1" dirty="0" err="1" smtClean="0">
                <a:solidFill>
                  <a:schemeClr val="accent3"/>
                </a:solidFill>
              </a:rPr>
              <a:t>Pseudocolochirus</a:t>
            </a:r>
            <a:r>
              <a:rPr lang="el-GR" i="1" dirty="0" smtClean="0">
                <a:solidFill>
                  <a:schemeClr val="accent3"/>
                </a:solidFill>
              </a:rPr>
              <a:t> </a:t>
            </a:r>
            <a:r>
              <a:rPr lang="en-US" i="1" dirty="0" err="1" smtClean="0">
                <a:solidFill>
                  <a:schemeClr val="accent3"/>
                </a:solidFill>
              </a:rPr>
              <a:t>violaceus</a:t>
            </a:r>
            <a:endParaRPr lang="el-GR" sz="4400" b="1" i="1" dirty="0">
              <a:solidFill>
                <a:schemeClr val="accent3"/>
              </a:solidFill>
            </a:endParaRPr>
          </a:p>
        </p:txBody>
      </p:sp>
      <p:pic>
        <p:nvPicPr>
          <p:cNvPr id="11" name="Θέση περιεχομένου 10"/>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631852" y="2110606"/>
            <a:ext cx="3165012" cy="1981200"/>
          </a:xfrm>
        </p:spPr>
      </p:pic>
      <p:pic>
        <p:nvPicPr>
          <p:cNvPr id="12" name="Θέση περιεχομένου 11"/>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5290962" y="1705460"/>
            <a:ext cx="1928453" cy="2571271"/>
          </a:xfrm>
        </p:spPr>
      </p:pic>
      <p:pic>
        <p:nvPicPr>
          <p:cNvPr id="13" name="Θέση περιεχομένου 12"/>
          <p:cNvPicPr>
            <a:picLocks noGrp="1" noChangeAspect="1"/>
          </p:cNvPicPr>
          <p:nvPr>
            <p:ph sz="quarter" idx="3"/>
          </p:nvPr>
        </p:nvPicPr>
        <p:blipFill>
          <a:blip r:embed="rId5">
            <a:extLst>
              <a:ext uri="{28A0092B-C50C-407E-A947-70E740481C1C}">
                <a14:useLocalDpi xmlns:a14="http://schemas.microsoft.com/office/drawing/2010/main" val="0"/>
              </a:ext>
            </a:extLst>
          </a:blip>
          <a:stretch>
            <a:fillRect/>
          </a:stretch>
        </p:blipFill>
        <p:spPr>
          <a:xfrm>
            <a:off x="2027796" y="4211571"/>
            <a:ext cx="2769068" cy="1968184"/>
          </a:xfrm>
        </p:spPr>
      </p:pic>
      <p:pic>
        <p:nvPicPr>
          <p:cNvPr id="14" name="Θέση περιεχομένου 13"/>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5169159" y="4422392"/>
            <a:ext cx="2341697" cy="1757363"/>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61</a:t>
            </a:fld>
            <a:endParaRPr lang="en-US"/>
          </a:p>
        </p:txBody>
      </p:sp>
      <p:sp>
        <p:nvSpPr>
          <p:cNvPr id="17" name="TextBox 16"/>
          <p:cNvSpPr txBox="1"/>
          <p:nvPr/>
        </p:nvSpPr>
        <p:spPr>
          <a:xfrm>
            <a:off x="4339069" y="3788911"/>
            <a:ext cx="420308" cy="276999"/>
          </a:xfrm>
          <a:prstGeom prst="rect">
            <a:avLst/>
          </a:prstGeom>
          <a:noFill/>
        </p:spPr>
        <p:txBody>
          <a:bodyPr wrap="none" rtlCol="0">
            <a:spAutoFit/>
          </a:bodyPr>
          <a:lstStyle/>
          <a:p>
            <a:r>
              <a:rPr lang="el-GR" sz="1200" b="1" dirty="0" smtClean="0">
                <a:solidFill>
                  <a:schemeClr val="bg1"/>
                </a:solidFill>
              </a:rPr>
              <a:t>10</a:t>
            </a:r>
            <a:r>
              <a:rPr lang="en-US" sz="1200" b="1" dirty="0" smtClean="0">
                <a:solidFill>
                  <a:schemeClr val="bg1"/>
                </a:solidFill>
              </a:rPr>
              <a:t>0</a:t>
            </a:r>
            <a:endParaRPr lang="en-US" sz="1200" b="1" dirty="0">
              <a:solidFill>
                <a:schemeClr val="bg1"/>
              </a:solidFill>
            </a:endParaRPr>
          </a:p>
        </p:txBody>
      </p:sp>
      <p:sp>
        <p:nvSpPr>
          <p:cNvPr id="18" name="TextBox 17"/>
          <p:cNvSpPr txBox="1"/>
          <p:nvPr/>
        </p:nvSpPr>
        <p:spPr>
          <a:xfrm>
            <a:off x="6799107" y="3974127"/>
            <a:ext cx="420308" cy="276999"/>
          </a:xfrm>
          <a:prstGeom prst="rect">
            <a:avLst/>
          </a:prstGeom>
          <a:noFill/>
        </p:spPr>
        <p:txBody>
          <a:bodyPr wrap="none" rtlCol="0">
            <a:spAutoFit/>
          </a:bodyPr>
          <a:lstStyle/>
          <a:p>
            <a:r>
              <a:rPr lang="el-GR" sz="1200" b="1" dirty="0" smtClean="0">
                <a:solidFill>
                  <a:schemeClr val="bg1"/>
                </a:solidFill>
              </a:rPr>
              <a:t>10</a:t>
            </a:r>
            <a:r>
              <a:rPr lang="en-US" sz="1200" b="1" dirty="0" smtClean="0">
                <a:solidFill>
                  <a:schemeClr val="bg1"/>
                </a:solidFill>
              </a:rPr>
              <a:t>1</a:t>
            </a:r>
            <a:endParaRPr lang="en-US" sz="1200" b="1" dirty="0">
              <a:solidFill>
                <a:schemeClr val="bg1"/>
              </a:solidFill>
            </a:endParaRPr>
          </a:p>
        </p:txBody>
      </p:sp>
      <p:sp>
        <p:nvSpPr>
          <p:cNvPr id="19" name="TextBox 18"/>
          <p:cNvSpPr txBox="1"/>
          <p:nvPr/>
        </p:nvSpPr>
        <p:spPr>
          <a:xfrm>
            <a:off x="4352550" y="5883135"/>
            <a:ext cx="420308" cy="276999"/>
          </a:xfrm>
          <a:prstGeom prst="rect">
            <a:avLst/>
          </a:prstGeom>
          <a:noFill/>
        </p:spPr>
        <p:txBody>
          <a:bodyPr wrap="none" rtlCol="0">
            <a:spAutoFit/>
          </a:bodyPr>
          <a:lstStyle/>
          <a:p>
            <a:r>
              <a:rPr lang="el-GR" sz="1200" b="1" dirty="0" smtClean="0">
                <a:solidFill>
                  <a:schemeClr val="bg1"/>
                </a:solidFill>
              </a:rPr>
              <a:t>10</a:t>
            </a:r>
            <a:r>
              <a:rPr lang="en-US" sz="1200" b="1" dirty="0" smtClean="0">
                <a:solidFill>
                  <a:schemeClr val="bg1"/>
                </a:solidFill>
              </a:rPr>
              <a:t>2</a:t>
            </a:r>
            <a:endParaRPr lang="en-US" sz="1200" b="1" dirty="0">
              <a:solidFill>
                <a:schemeClr val="bg1"/>
              </a:solidFill>
            </a:endParaRPr>
          </a:p>
        </p:txBody>
      </p:sp>
      <p:sp>
        <p:nvSpPr>
          <p:cNvPr id="20" name="TextBox 19"/>
          <p:cNvSpPr txBox="1"/>
          <p:nvPr/>
        </p:nvSpPr>
        <p:spPr>
          <a:xfrm>
            <a:off x="7097612" y="5902756"/>
            <a:ext cx="420308" cy="276999"/>
          </a:xfrm>
          <a:prstGeom prst="rect">
            <a:avLst/>
          </a:prstGeom>
          <a:noFill/>
        </p:spPr>
        <p:txBody>
          <a:bodyPr wrap="none" rtlCol="0">
            <a:spAutoFit/>
          </a:bodyPr>
          <a:lstStyle/>
          <a:p>
            <a:r>
              <a:rPr lang="el-GR" sz="1200" b="1" dirty="0" smtClean="0">
                <a:solidFill>
                  <a:schemeClr val="bg1"/>
                </a:solidFill>
              </a:rPr>
              <a:t>10</a:t>
            </a:r>
            <a:r>
              <a:rPr lang="en-US" sz="1200" b="1" dirty="0" smtClean="0">
                <a:solidFill>
                  <a:schemeClr val="bg1"/>
                </a:solidFill>
              </a:rPr>
              <a:t>3</a:t>
            </a:r>
            <a:endParaRPr lang="en-US" sz="1200" b="1" dirty="0">
              <a:solidFill>
                <a:schemeClr val="bg1"/>
              </a:solidFill>
            </a:endParaRPr>
          </a:p>
        </p:txBody>
      </p:sp>
    </p:spTree>
    <p:extLst>
      <p:ext uri="{BB962C8B-B14F-4D97-AF65-F5344CB8AC3E}">
        <p14:creationId xmlns:p14="http://schemas.microsoft.com/office/powerpoint/2010/main" val="2377242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smtClean="0">
                <a:solidFill>
                  <a:schemeClr val="accent3"/>
                </a:solidFill>
              </a:rPr>
              <a:t>Οστάρια σωματικού </a:t>
            </a:r>
            <a:r>
              <a:rPr lang="en-US" sz="4000" b="1" dirty="0" smtClean="0">
                <a:solidFill>
                  <a:schemeClr val="accent3"/>
                </a:solidFill>
              </a:rPr>
              <a:t/>
            </a:r>
            <a:br>
              <a:rPr lang="en-US" sz="4000" b="1" dirty="0" smtClean="0">
                <a:solidFill>
                  <a:schemeClr val="accent3"/>
                </a:solidFill>
              </a:rPr>
            </a:br>
            <a:r>
              <a:rPr lang="el-GR" sz="4000" b="1" dirty="0" smtClean="0">
                <a:solidFill>
                  <a:schemeClr val="accent3"/>
                </a:solidFill>
              </a:rPr>
              <a:t>τοιχώματος </a:t>
            </a:r>
            <a:r>
              <a:rPr lang="el-GR" sz="4000" b="1" dirty="0" err="1" smtClean="0">
                <a:solidFill>
                  <a:schemeClr val="accent3"/>
                </a:solidFill>
              </a:rPr>
              <a:t>ολοθουρίων</a:t>
            </a:r>
            <a:endParaRPr lang="el-GR" sz="4000" b="1" dirty="0">
              <a:solidFill>
                <a:schemeClr val="accent3"/>
              </a:solidFill>
            </a:endParaRPr>
          </a:p>
        </p:txBody>
      </p:sp>
      <p:pic>
        <p:nvPicPr>
          <p:cNvPr id="4" name="Θέση περιεχομένου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42962" y="2229644"/>
            <a:ext cx="3457575" cy="3543300"/>
          </a:xfrm>
        </p:spPr>
      </p:pic>
      <p:pic>
        <p:nvPicPr>
          <p:cNvPr id="10" name="Θέση περιεχομένου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527394"/>
            <a:ext cx="3886200" cy="2947799"/>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62</a:t>
            </a:fld>
            <a:endParaRPr lang="en-US"/>
          </a:p>
        </p:txBody>
      </p:sp>
      <p:sp>
        <p:nvSpPr>
          <p:cNvPr id="8" name="TextBox 7"/>
          <p:cNvSpPr txBox="1"/>
          <p:nvPr/>
        </p:nvSpPr>
        <p:spPr>
          <a:xfrm>
            <a:off x="3181877" y="5198194"/>
            <a:ext cx="420308" cy="276999"/>
          </a:xfrm>
          <a:prstGeom prst="rect">
            <a:avLst/>
          </a:prstGeom>
          <a:noFill/>
        </p:spPr>
        <p:txBody>
          <a:bodyPr wrap="none" rtlCol="0">
            <a:spAutoFit/>
          </a:bodyPr>
          <a:lstStyle/>
          <a:p>
            <a:r>
              <a:rPr lang="el-GR" sz="1200" b="1" dirty="0" smtClean="0"/>
              <a:t>10</a:t>
            </a:r>
            <a:r>
              <a:rPr lang="en-US" sz="1200" b="1" dirty="0" smtClean="0"/>
              <a:t>4</a:t>
            </a:r>
            <a:endParaRPr lang="en-US" sz="1200" b="1" dirty="0"/>
          </a:p>
        </p:txBody>
      </p:sp>
      <p:sp>
        <p:nvSpPr>
          <p:cNvPr id="9" name="TextBox 8"/>
          <p:cNvSpPr txBox="1"/>
          <p:nvPr/>
        </p:nvSpPr>
        <p:spPr>
          <a:xfrm>
            <a:off x="7976807" y="5167163"/>
            <a:ext cx="420308" cy="276999"/>
          </a:xfrm>
          <a:prstGeom prst="rect">
            <a:avLst/>
          </a:prstGeom>
          <a:noFill/>
        </p:spPr>
        <p:txBody>
          <a:bodyPr wrap="none" rtlCol="0">
            <a:spAutoFit/>
          </a:bodyPr>
          <a:lstStyle/>
          <a:p>
            <a:r>
              <a:rPr lang="el-GR" sz="1200" b="1" dirty="0" smtClean="0"/>
              <a:t>10</a:t>
            </a:r>
            <a:r>
              <a:rPr lang="en-US" sz="1200" b="1" dirty="0" smtClean="0"/>
              <a:t>5</a:t>
            </a:r>
            <a:endParaRPr lang="en-US" sz="1200" b="1" dirty="0"/>
          </a:p>
        </p:txBody>
      </p:sp>
    </p:spTree>
    <p:extLst>
      <p:ext uri="{BB962C8B-B14F-4D97-AF65-F5344CB8AC3E}">
        <p14:creationId xmlns:p14="http://schemas.microsoft.com/office/powerpoint/2010/main" val="946787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smtClean="0">
                <a:solidFill>
                  <a:schemeClr val="accent3"/>
                </a:solidFill>
              </a:rPr>
              <a:t>Εξωτερική μορφολογία </a:t>
            </a:r>
            <a:r>
              <a:rPr lang="en-US" sz="4000" b="1" dirty="0" smtClean="0">
                <a:solidFill>
                  <a:schemeClr val="accent3"/>
                </a:solidFill>
              </a:rPr>
              <a:t/>
            </a:r>
            <a:br>
              <a:rPr lang="en-US" sz="4000" b="1" dirty="0" smtClean="0">
                <a:solidFill>
                  <a:schemeClr val="accent3"/>
                </a:solidFill>
              </a:rPr>
            </a:br>
            <a:r>
              <a:rPr lang="el-GR" sz="4000" b="1" dirty="0" err="1" smtClean="0">
                <a:solidFill>
                  <a:schemeClr val="accent3"/>
                </a:solidFill>
              </a:rPr>
              <a:t>ολοθουρίων</a:t>
            </a:r>
            <a:endParaRPr lang="el-GR" sz="4000" b="1" dirty="0">
              <a:solidFill>
                <a:schemeClr val="accent3"/>
              </a:solidFill>
            </a:endParaRPr>
          </a:p>
        </p:txBody>
      </p:sp>
      <p:pic>
        <p:nvPicPr>
          <p:cNvPr id="7" name="Θέση περιεχομένου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36691" y="1867509"/>
            <a:ext cx="7870618" cy="4267570"/>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63</a:t>
            </a:fld>
            <a:endParaRPr lang="en-US"/>
          </a:p>
        </p:txBody>
      </p:sp>
      <p:sp>
        <p:nvSpPr>
          <p:cNvPr id="6" name="TextBox 5"/>
          <p:cNvSpPr txBox="1"/>
          <p:nvPr/>
        </p:nvSpPr>
        <p:spPr>
          <a:xfrm>
            <a:off x="7886924" y="5814749"/>
            <a:ext cx="420308" cy="276999"/>
          </a:xfrm>
          <a:prstGeom prst="rect">
            <a:avLst/>
          </a:prstGeom>
          <a:noFill/>
        </p:spPr>
        <p:txBody>
          <a:bodyPr wrap="none" rtlCol="0">
            <a:spAutoFit/>
          </a:bodyPr>
          <a:lstStyle/>
          <a:p>
            <a:r>
              <a:rPr lang="en-US" sz="1200" b="1" dirty="0" smtClean="0"/>
              <a:t>1</a:t>
            </a:r>
            <a:r>
              <a:rPr lang="el-GR" sz="1200" b="1" dirty="0" smtClean="0"/>
              <a:t>0</a:t>
            </a:r>
            <a:r>
              <a:rPr lang="en-US" sz="1200" b="1" dirty="0" smtClean="0"/>
              <a:t>6</a:t>
            </a:r>
            <a:endParaRPr lang="en-US" sz="1200" b="1" dirty="0"/>
          </a:p>
        </p:txBody>
      </p:sp>
    </p:spTree>
    <p:extLst>
      <p:ext uri="{BB962C8B-B14F-4D97-AF65-F5344CB8AC3E}">
        <p14:creationId xmlns:p14="http://schemas.microsoft.com/office/powerpoint/2010/main" val="42515572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smtClean="0">
                <a:solidFill>
                  <a:schemeClr val="accent3"/>
                </a:solidFill>
              </a:rPr>
              <a:t>Εσωτερική οργάνωση </a:t>
            </a:r>
            <a:r>
              <a:rPr lang="en-US" sz="4000" b="1" dirty="0" smtClean="0">
                <a:solidFill>
                  <a:schemeClr val="accent3"/>
                </a:solidFill>
              </a:rPr>
              <a:t/>
            </a:r>
            <a:br>
              <a:rPr lang="en-US" sz="4000" b="1" dirty="0" smtClean="0">
                <a:solidFill>
                  <a:schemeClr val="accent3"/>
                </a:solidFill>
              </a:rPr>
            </a:br>
            <a:r>
              <a:rPr lang="el-GR" sz="4000" b="1" dirty="0" err="1" smtClean="0">
                <a:solidFill>
                  <a:schemeClr val="accent3"/>
                </a:solidFill>
              </a:rPr>
              <a:t>ολοθουρίου</a:t>
            </a:r>
            <a:endParaRPr lang="el-GR" sz="4000" b="1" dirty="0">
              <a:solidFill>
                <a:schemeClr val="accent3"/>
              </a:solidFill>
            </a:endParaRPr>
          </a:p>
        </p:txBody>
      </p:sp>
      <p:pic>
        <p:nvPicPr>
          <p:cNvPr id="8" name="Θέση περιεχομένου 7"/>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424156" y="1516438"/>
            <a:ext cx="6672922" cy="4808978"/>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64</a:t>
            </a:fld>
            <a:endParaRPr lang="en-US"/>
          </a:p>
        </p:txBody>
      </p:sp>
      <p:sp>
        <p:nvSpPr>
          <p:cNvPr id="6" name="TextBox 5"/>
          <p:cNvSpPr txBox="1"/>
          <p:nvPr/>
        </p:nvSpPr>
        <p:spPr>
          <a:xfrm>
            <a:off x="7544249" y="5914330"/>
            <a:ext cx="420308" cy="276999"/>
          </a:xfrm>
          <a:prstGeom prst="rect">
            <a:avLst/>
          </a:prstGeom>
          <a:noFill/>
        </p:spPr>
        <p:txBody>
          <a:bodyPr wrap="none" rtlCol="0">
            <a:spAutoFit/>
          </a:bodyPr>
          <a:lstStyle/>
          <a:p>
            <a:r>
              <a:rPr lang="el-GR" sz="1200" b="1" dirty="0" smtClean="0"/>
              <a:t>10</a:t>
            </a:r>
            <a:r>
              <a:rPr lang="en-US" sz="1200" b="1" dirty="0" smtClean="0"/>
              <a:t>7</a:t>
            </a:r>
            <a:endParaRPr lang="en-US" sz="1200" b="1" dirty="0"/>
          </a:p>
        </p:txBody>
      </p:sp>
    </p:spTree>
    <p:extLst>
      <p:ext uri="{BB962C8B-B14F-4D97-AF65-F5344CB8AC3E}">
        <p14:creationId xmlns:p14="http://schemas.microsoft.com/office/powerpoint/2010/main" val="16331367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000" b="1" dirty="0" err="1" smtClean="0">
                <a:solidFill>
                  <a:schemeClr val="accent3"/>
                </a:solidFill>
              </a:rPr>
              <a:t>Ολοθούριο</a:t>
            </a:r>
            <a:r>
              <a:rPr lang="el-GR" sz="4000" b="1" dirty="0" smtClean="0">
                <a:solidFill>
                  <a:schemeClr val="accent3"/>
                </a:solidFill>
              </a:rPr>
              <a:t> </a:t>
            </a:r>
            <a:r>
              <a:rPr lang="en-US" sz="4000" b="1" dirty="0" smtClean="0">
                <a:solidFill>
                  <a:schemeClr val="accent3"/>
                </a:solidFill>
              </a:rPr>
              <a:t/>
            </a:r>
            <a:br>
              <a:rPr lang="en-US" sz="4000" b="1" dirty="0" smtClean="0">
                <a:solidFill>
                  <a:schemeClr val="accent3"/>
                </a:solidFill>
              </a:rPr>
            </a:br>
            <a:r>
              <a:rPr lang="el-GR" sz="4000" b="1" dirty="0" smtClean="0">
                <a:solidFill>
                  <a:schemeClr val="accent3"/>
                </a:solidFill>
              </a:rPr>
              <a:t>με σωληνίσκους του </a:t>
            </a:r>
            <a:r>
              <a:rPr lang="en-US" sz="4000" b="1" dirty="0" smtClean="0">
                <a:solidFill>
                  <a:schemeClr val="accent3"/>
                </a:solidFill>
              </a:rPr>
              <a:t>Cuvier</a:t>
            </a:r>
            <a:r>
              <a:rPr lang="el-GR" sz="4000" b="1" dirty="0" smtClean="0">
                <a:solidFill>
                  <a:schemeClr val="accent3"/>
                </a:solidFill>
              </a:rPr>
              <a:t> 1/3</a:t>
            </a:r>
            <a:endParaRPr lang="el-GR" sz="4000" b="1" dirty="0">
              <a:solidFill>
                <a:schemeClr val="accent3"/>
              </a:solidFill>
            </a:endParaRPr>
          </a:p>
        </p:txBody>
      </p:sp>
      <p:pic>
        <p:nvPicPr>
          <p:cNvPr id="8" name="Θέση περιεχομένου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319329"/>
            <a:ext cx="4691808" cy="2907193"/>
          </a:xfrm>
        </p:spPr>
      </p:pic>
      <p:pic>
        <p:nvPicPr>
          <p:cNvPr id="9" name="Θέση περιεχομένου 8"/>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5909656" y="1770177"/>
            <a:ext cx="1866297" cy="4005496"/>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65</a:t>
            </a:fld>
            <a:endParaRPr lang="en-US"/>
          </a:p>
        </p:txBody>
      </p:sp>
      <p:sp>
        <p:nvSpPr>
          <p:cNvPr id="7" name="TextBox 6"/>
          <p:cNvSpPr txBox="1"/>
          <p:nvPr/>
        </p:nvSpPr>
        <p:spPr>
          <a:xfrm>
            <a:off x="4857750" y="4842767"/>
            <a:ext cx="420308" cy="276999"/>
          </a:xfrm>
          <a:prstGeom prst="rect">
            <a:avLst/>
          </a:prstGeom>
          <a:noFill/>
        </p:spPr>
        <p:txBody>
          <a:bodyPr wrap="none" rtlCol="0">
            <a:spAutoFit/>
          </a:bodyPr>
          <a:lstStyle/>
          <a:p>
            <a:r>
              <a:rPr lang="en-US" sz="1200" b="1" dirty="0" smtClean="0"/>
              <a:t>1</a:t>
            </a:r>
            <a:r>
              <a:rPr lang="el-GR" sz="1200" b="1" dirty="0" smtClean="0"/>
              <a:t>0</a:t>
            </a:r>
            <a:r>
              <a:rPr lang="en-US" sz="1200" b="1" dirty="0" smtClean="0"/>
              <a:t>8</a:t>
            </a:r>
            <a:endParaRPr lang="en-US" sz="1200" b="1" dirty="0"/>
          </a:p>
        </p:txBody>
      </p:sp>
      <p:sp>
        <p:nvSpPr>
          <p:cNvPr id="10" name="TextBox 9"/>
          <p:cNvSpPr txBox="1"/>
          <p:nvPr/>
        </p:nvSpPr>
        <p:spPr>
          <a:xfrm>
            <a:off x="7122889" y="5361912"/>
            <a:ext cx="420308" cy="276999"/>
          </a:xfrm>
          <a:prstGeom prst="rect">
            <a:avLst/>
          </a:prstGeom>
          <a:noFill/>
        </p:spPr>
        <p:txBody>
          <a:bodyPr wrap="none" rtlCol="0">
            <a:spAutoFit/>
          </a:bodyPr>
          <a:lstStyle/>
          <a:p>
            <a:r>
              <a:rPr lang="en-US" sz="1200" b="1" dirty="0" smtClean="0"/>
              <a:t>109</a:t>
            </a:r>
            <a:endParaRPr lang="en-US" sz="1200" b="1" dirty="0"/>
          </a:p>
        </p:txBody>
      </p:sp>
      <p:sp>
        <p:nvSpPr>
          <p:cNvPr id="5" name="TextBox 4"/>
          <p:cNvSpPr txBox="1"/>
          <p:nvPr/>
        </p:nvSpPr>
        <p:spPr>
          <a:xfrm>
            <a:off x="1478693" y="5268138"/>
            <a:ext cx="3841765" cy="646331"/>
          </a:xfrm>
          <a:prstGeom prst="rect">
            <a:avLst/>
          </a:prstGeom>
          <a:noFill/>
        </p:spPr>
        <p:txBody>
          <a:bodyPr wrap="square" rtlCol="0">
            <a:spAutoFit/>
          </a:bodyPr>
          <a:lstStyle/>
          <a:p>
            <a:r>
              <a:rPr lang="el-GR" dirty="0" err="1" smtClean="0"/>
              <a:t>Ολοθούριο</a:t>
            </a:r>
            <a:r>
              <a:rPr lang="el-GR" dirty="0" smtClean="0"/>
              <a:t> που ελευθερώνει σωληνίσκους του</a:t>
            </a:r>
            <a:r>
              <a:rPr lang="fr-FR" dirty="0" smtClean="0"/>
              <a:t> Cuvier</a:t>
            </a:r>
            <a:r>
              <a:rPr lang="el-GR" dirty="0" smtClean="0"/>
              <a:t> </a:t>
            </a:r>
            <a:endParaRPr lang="en-US" dirty="0"/>
          </a:p>
        </p:txBody>
      </p:sp>
      <p:sp>
        <p:nvSpPr>
          <p:cNvPr id="6" name="TextBox 5"/>
          <p:cNvSpPr txBox="1"/>
          <p:nvPr/>
        </p:nvSpPr>
        <p:spPr>
          <a:xfrm>
            <a:off x="4572000" y="5726692"/>
            <a:ext cx="3579967" cy="646331"/>
          </a:xfrm>
          <a:prstGeom prst="rect">
            <a:avLst/>
          </a:prstGeom>
          <a:noFill/>
        </p:spPr>
        <p:txBody>
          <a:bodyPr wrap="square" rtlCol="0">
            <a:spAutoFit/>
          </a:bodyPr>
          <a:lstStyle/>
          <a:p>
            <a:r>
              <a:rPr lang="el-GR" dirty="0" smtClean="0"/>
              <a:t>Βάση αναπνευστικού δένδρου με σωληνίσκους του </a:t>
            </a:r>
            <a:r>
              <a:rPr lang="fr-FR" dirty="0" smtClean="0"/>
              <a:t>Cuvier</a:t>
            </a:r>
            <a:endParaRPr lang="en-US" dirty="0"/>
          </a:p>
        </p:txBody>
      </p:sp>
    </p:spTree>
    <p:extLst>
      <p:ext uri="{BB962C8B-B14F-4D97-AF65-F5344CB8AC3E}">
        <p14:creationId xmlns:p14="http://schemas.microsoft.com/office/powerpoint/2010/main" val="35505846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chemeClr val="accent3"/>
                </a:solidFill>
              </a:rPr>
              <a:t>O</a:t>
            </a:r>
            <a:r>
              <a:rPr lang="el-GR" sz="4000" b="1" dirty="0" err="1" smtClean="0">
                <a:solidFill>
                  <a:schemeClr val="accent3"/>
                </a:solidFill>
              </a:rPr>
              <a:t>λοθούριο</a:t>
            </a:r>
            <a:r>
              <a:rPr lang="el-GR" sz="4000" b="1" dirty="0" smtClean="0">
                <a:solidFill>
                  <a:schemeClr val="accent3"/>
                </a:solidFill>
              </a:rPr>
              <a:t> </a:t>
            </a:r>
            <a:r>
              <a:rPr lang="en-US" sz="4000" b="1" dirty="0" smtClean="0">
                <a:solidFill>
                  <a:schemeClr val="accent3"/>
                </a:solidFill>
              </a:rPr>
              <a:t/>
            </a:r>
            <a:br>
              <a:rPr lang="en-US" sz="4000" b="1" dirty="0" smtClean="0">
                <a:solidFill>
                  <a:schemeClr val="accent3"/>
                </a:solidFill>
              </a:rPr>
            </a:br>
            <a:r>
              <a:rPr lang="el-GR" sz="4000" b="1" dirty="0" smtClean="0">
                <a:solidFill>
                  <a:schemeClr val="accent3"/>
                </a:solidFill>
              </a:rPr>
              <a:t>με σωληνίσκους του </a:t>
            </a:r>
            <a:r>
              <a:rPr lang="en-US" sz="4000" b="1" dirty="0" smtClean="0">
                <a:solidFill>
                  <a:schemeClr val="accent3"/>
                </a:solidFill>
              </a:rPr>
              <a:t>Cuvier</a:t>
            </a:r>
            <a:r>
              <a:rPr lang="el-GR" sz="4000" b="1" dirty="0" smtClean="0">
                <a:solidFill>
                  <a:schemeClr val="accent3"/>
                </a:solidFill>
              </a:rPr>
              <a:t> 2/3</a:t>
            </a:r>
            <a:endParaRPr lang="el-GR" sz="4000" b="1" dirty="0">
              <a:solidFill>
                <a:schemeClr val="accent3"/>
              </a:solidFill>
            </a:endParaRPr>
          </a:p>
        </p:txBody>
      </p:sp>
      <p:pic>
        <p:nvPicPr>
          <p:cNvPr id="7" name="Θέση περιεχομένου 6"/>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85570" y="1690689"/>
            <a:ext cx="6104307" cy="4573477"/>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66</a:t>
            </a:fld>
            <a:endParaRPr lang="en-US"/>
          </a:p>
        </p:txBody>
      </p:sp>
      <p:sp>
        <p:nvSpPr>
          <p:cNvPr id="6" name="TextBox 5"/>
          <p:cNvSpPr txBox="1"/>
          <p:nvPr/>
        </p:nvSpPr>
        <p:spPr>
          <a:xfrm>
            <a:off x="6996640" y="5879293"/>
            <a:ext cx="420308" cy="276999"/>
          </a:xfrm>
          <a:prstGeom prst="rect">
            <a:avLst/>
          </a:prstGeom>
          <a:noFill/>
        </p:spPr>
        <p:txBody>
          <a:bodyPr wrap="none" rtlCol="0">
            <a:spAutoFit/>
          </a:bodyPr>
          <a:lstStyle/>
          <a:p>
            <a:r>
              <a:rPr lang="en-US" sz="1200" b="1" dirty="0" smtClean="0">
                <a:solidFill>
                  <a:schemeClr val="bg1"/>
                </a:solidFill>
              </a:rPr>
              <a:t>1</a:t>
            </a:r>
            <a:r>
              <a:rPr lang="el-GR" sz="1200" b="1" dirty="0" smtClean="0">
                <a:solidFill>
                  <a:schemeClr val="bg1"/>
                </a:solidFill>
              </a:rPr>
              <a:t>1</a:t>
            </a:r>
            <a:r>
              <a:rPr lang="en-US" sz="1200" b="1" dirty="0" smtClean="0">
                <a:solidFill>
                  <a:schemeClr val="bg1"/>
                </a:solidFill>
              </a:rPr>
              <a:t>0</a:t>
            </a:r>
            <a:endParaRPr lang="en-US" sz="1200" b="1" dirty="0">
              <a:solidFill>
                <a:schemeClr val="bg1"/>
              </a:solidFill>
            </a:endParaRPr>
          </a:p>
        </p:txBody>
      </p:sp>
    </p:spTree>
    <p:extLst>
      <p:ext uri="{BB962C8B-B14F-4D97-AF65-F5344CB8AC3E}">
        <p14:creationId xmlns:p14="http://schemas.microsoft.com/office/powerpoint/2010/main" val="15481167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chemeClr val="accent3"/>
                </a:solidFill>
              </a:rPr>
              <a:t>O</a:t>
            </a:r>
            <a:r>
              <a:rPr lang="el-GR" sz="4000" b="1" dirty="0" err="1" smtClean="0">
                <a:solidFill>
                  <a:schemeClr val="accent3"/>
                </a:solidFill>
              </a:rPr>
              <a:t>λοθούριο</a:t>
            </a:r>
            <a:r>
              <a:rPr lang="el-GR" sz="4000" b="1" dirty="0" smtClean="0">
                <a:solidFill>
                  <a:schemeClr val="accent3"/>
                </a:solidFill>
              </a:rPr>
              <a:t> </a:t>
            </a:r>
            <a:r>
              <a:rPr lang="en-US" sz="4000" b="1" dirty="0" smtClean="0">
                <a:solidFill>
                  <a:schemeClr val="accent3"/>
                </a:solidFill>
              </a:rPr>
              <a:t/>
            </a:r>
            <a:br>
              <a:rPr lang="en-US" sz="4000" b="1" dirty="0" smtClean="0">
                <a:solidFill>
                  <a:schemeClr val="accent3"/>
                </a:solidFill>
              </a:rPr>
            </a:br>
            <a:r>
              <a:rPr lang="el-GR" sz="4000" b="1" dirty="0" smtClean="0">
                <a:solidFill>
                  <a:schemeClr val="accent3"/>
                </a:solidFill>
              </a:rPr>
              <a:t>με σωληνίσκους του </a:t>
            </a:r>
            <a:r>
              <a:rPr lang="en-US" sz="4000" b="1" dirty="0" smtClean="0">
                <a:solidFill>
                  <a:schemeClr val="accent3"/>
                </a:solidFill>
              </a:rPr>
              <a:t>Cuvier</a:t>
            </a:r>
            <a:r>
              <a:rPr lang="el-GR" sz="4000" b="1" dirty="0" smtClean="0">
                <a:solidFill>
                  <a:schemeClr val="accent3"/>
                </a:solidFill>
              </a:rPr>
              <a:t> 3/3</a:t>
            </a:r>
            <a:endParaRPr lang="el-GR" sz="4000" b="1" dirty="0">
              <a:solidFill>
                <a:schemeClr val="accent3"/>
              </a:solidFill>
            </a:endParaRPr>
          </a:p>
        </p:txBody>
      </p:sp>
      <p:pic>
        <p:nvPicPr>
          <p:cNvPr id="8" name="Θέση περιεχομένου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9368" y="1771919"/>
            <a:ext cx="5899709" cy="3899523"/>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67</a:t>
            </a:fld>
            <a:endParaRPr lang="en-US"/>
          </a:p>
        </p:txBody>
      </p:sp>
      <p:sp>
        <p:nvSpPr>
          <p:cNvPr id="6" name="TextBox 5"/>
          <p:cNvSpPr txBox="1"/>
          <p:nvPr/>
        </p:nvSpPr>
        <p:spPr>
          <a:xfrm>
            <a:off x="6897406" y="5222554"/>
            <a:ext cx="420308" cy="276999"/>
          </a:xfrm>
          <a:prstGeom prst="rect">
            <a:avLst/>
          </a:prstGeom>
          <a:noFill/>
        </p:spPr>
        <p:txBody>
          <a:bodyPr wrap="none" rtlCol="0">
            <a:spAutoFit/>
          </a:bodyPr>
          <a:lstStyle/>
          <a:p>
            <a:r>
              <a:rPr lang="en-US" sz="1200" b="1" dirty="0" smtClean="0"/>
              <a:t>1</a:t>
            </a:r>
            <a:r>
              <a:rPr lang="el-GR" sz="1200" b="1" dirty="0" smtClean="0"/>
              <a:t>1</a:t>
            </a:r>
            <a:r>
              <a:rPr lang="en-US" sz="1200" b="1" dirty="0" smtClean="0"/>
              <a:t>1</a:t>
            </a:r>
            <a:endParaRPr lang="en-US" sz="1200" b="1" dirty="0"/>
          </a:p>
        </p:txBody>
      </p:sp>
      <p:sp>
        <p:nvSpPr>
          <p:cNvPr id="4" name="TextBox 3"/>
          <p:cNvSpPr txBox="1"/>
          <p:nvPr/>
        </p:nvSpPr>
        <p:spPr>
          <a:xfrm>
            <a:off x="969411" y="5752672"/>
            <a:ext cx="7205178" cy="369332"/>
          </a:xfrm>
          <a:prstGeom prst="rect">
            <a:avLst/>
          </a:prstGeom>
          <a:noFill/>
        </p:spPr>
        <p:txBody>
          <a:bodyPr wrap="none" rtlCol="0">
            <a:spAutoFit/>
          </a:bodyPr>
          <a:lstStyle/>
          <a:p>
            <a:r>
              <a:rPr lang="el-GR" dirty="0" err="1" smtClean="0"/>
              <a:t>Ολοθούριο</a:t>
            </a:r>
            <a:r>
              <a:rPr lang="el-GR" dirty="0" smtClean="0"/>
              <a:t> που έχει </a:t>
            </a:r>
            <a:r>
              <a:rPr lang="el-GR" dirty="0" err="1" smtClean="0"/>
              <a:t>παγιδεύσει</a:t>
            </a:r>
            <a:r>
              <a:rPr lang="el-GR" dirty="0" smtClean="0"/>
              <a:t> κάβουρα με τους σωληνίσκους του </a:t>
            </a:r>
            <a:r>
              <a:rPr lang="fr-FR" dirty="0" smtClean="0"/>
              <a:t>Cuvier:</a:t>
            </a:r>
            <a:endParaRPr lang="en-US" dirty="0"/>
          </a:p>
        </p:txBody>
      </p:sp>
    </p:spTree>
    <p:extLst>
      <p:ext uri="{BB962C8B-B14F-4D97-AF65-F5344CB8AC3E}">
        <p14:creationId xmlns:p14="http://schemas.microsoft.com/office/powerpoint/2010/main" val="25317786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accent3"/>
                </a:solidFill>
              </a:rPr>
              <a:t>Θαλάσσιο </a:t>
            </a:r>
            <a:r>
              <a:rPr lang="el-GR" dirty="0" err="1" smtClean="0">
                <a:solidFill>
                  <a:schemeClr val="accent3"/>
                </a:solidFill>
              </a:rPr>
              <a:t>Ολοθούριο</a:t>
            </a:r>
            <a:endParaRPr lang="en-US" dirty="0">
              <a:solidFill>
                <a:schemeClr val="accent3"/>
              </a:solidFill>
            </a:endParaRPr>
          </a:p>
        </p:txBody>
      </p:sp>
      <p:sp>
        <p:nvSpPr>
          <p:cNvPr id="3" name="Content Placeholder 2"/>
          <p:cNvSpPr>
            <a:spLocks noGrp="1"/>
          </p:cNvSpPr>
          <p:nvPr>
            <p:ph idx="1"/>
          </p:nvPr>
        </p:nvSpPr>
        <p:spPr/>
        <p:txBody>
          <a:bodyPr>
            <a:normAutofit/>
          </a:bodyPr>
          <a:lstStyle/>
          <a:p>
            <a:pPr marL="0" indent="0">
              <a:buNone/>
            </a:pPr>
            <a:r>
              <a:rPr lang="el-GR" sz="2800" dirty="0" smtClean="0"/>
              <a:t>Βίντεο 3. </a:t>
            </a:r>
            <a:r>
              <a:rPr lang="en-US" sz="2800" dirty="0" smtClean="0"/>
              <a:t>Sea Cucumber expelling its intestines.</a:t>
            </a:r>
            <a:endParaRPr lang="el-GR" sz="2800" dirty="0" smtClean="0"/>
          </a:p>
          <a:p>
            <a:pPr marL="0" indent="0">
              <a:buNone/>
            </a:pPr>
            <a:r>
              <a:rPr lang="en-US" sz="2800" dirty="0"/>
              <a:t>https://www.youtube.com/watch?v=aCxKFc3XtJs</a:t>
            </a:r>
          </a:p>
        </p:txBody>
      </p:sp>
      <p:sp>
        <p:nvSpPr>
          <p:cNvPr id="4" name="Footer Placeholder 3"/>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68</a:t>
            </a:fld>
            <a:endParaRPr lang="en-US"/>
          </a:p>
        </p:txBody>
      </p:sp>
    </p:spTree>
    <p:extLst>
      <p:ext uri="{BB962C8B-B14F-4D97-AF65-F5344CB8AC3E}">
        <p14:creationId xmlns:p14="http://schemas.microsoft.com/office/powerpoint/2010/main" val="12017483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72" b="1272"/>
          <a:stretch>
            <a:fillRect/>
          </a:stretch>
        </p:blipFill>
        <p:spPr>
          <a:xfrm>
            <a:off x="843960" y="1708569"/>
            <a:ext cx="2798740" cy="2052871"/>
          </a:xfrm>
        </p:spPr>
      </p:pic>
      <p:pic>
        <p:nvPicPr>
          <p:cNvPr id="5" name="Picture Placeholder 4"/>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8077" r="8077"/>
          <a:stretch>
            <a:fillRect/>
          </a:stretch>
        </p:blipFill>
        <p:spPr>
          <a:xfrm>
            <a:off x="3836888" y="1592786"/>
            <a:ext cx="2485783" cy="2223395"/>
          </a:xfrm>
        </p:spPr>
      </p:pic>
      <p:sp>
        <p:nvSpPr>
          <p:cNvPr id="2" name="Title 1"/>
          <p:cNvSpPr>
            <a:spLocks noGrp="1"/>
          </p:cNvSpPr>
          <p:nvPr>
            <p:ph type="title"/>
          </p:nvPr>
        </p:nvSpPr>
        <p:spPr/>
        <p:txBody>
          <a:bodyPr>
            <a:normAutofit/>
          </a:bodyPr>
          <a:lstStyle/>
          <a:p>
            <a:pPr algn="ctr"/>
            <a:r>
              <a:rPr lang="el-GR" sz="4400" b="1" dirty="0" smtClean="0">
                <a:solidFill>
                  <a:schemeClr val="accent3"/>
                </a:solidFill>
              </a:rPr>
              <a:t>Κρινοειδή (625 είδη)</a:t>
            </a:r>
            <a:endParaRPr lang="el-GR" sz="4400" b="1" dirty="0">
              <a:solidFill>
                <a:schemeClr val="accent3"/>
              </a:solidFill>
            </a:endParaRP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1"/>
          </p:nvPr>
        </p:nvSpPr>
        <p:spPr/>
        <p:txBody>
          <a:bodyPr/>
          <a:lstStyle/>
          <a:p>
            <a:fld id="{58A56277-EA16-4AF5-BFB5-E5ECBBB39490}" type="slidenum">
              <a:rPr lang="en-US" smtClean="0"/>
              <a:t>69</a:t>
            </a:fld>
            <a:endParaRPr lang="en-US"/>
          </a:p>
        </p:txBody>
      </p:sp>
      <p:pic>
        <p:nvPicPr>
          <p:cNvPr id="25" name="Θέση εικόνας 24"/>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7444" t="-3721" r="-7444" b="-3721"/>
          <a:stretch/>
        </p:blipFill>
        <p:spPr>
          <a:xfrm>
            <a:off x="6322671" y="1631043"/>
            <a:ext cx="2570226" cy="2185138"/>
          </a:xfrm>
        </p:spPr>
      </p:pic>
      <p:pic>
        <p:nvPicPr>
          <p:cNvPr id="27" name="Θέση εικόνας 26"/>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t="462" b="462"/>
          <a:stretch>
            <a:fillRect/>
          </a:stretch>
        </p:blipFill>
        <p:spPr>
          <a:xfrm>
            <a:off x="3631878" y="4015658"/>
            <a:ext cx="2768389" cy="1861098"/>
          </a:xfrm>
        </p:spPr>
      </p:pic>
      <p:pic>
        <p:nvPicPr>
          <p:cNvPr id="26" name="Θέση εικόνας 25"/>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5347" r="5347"/>
          <a:stretch>
            <a:fillRect/>
          </a:stretch>
        </p:blipFill>
        <p:spPr>
          <a:xfrm>
            <a:off x="1088015" y="3932788"/>
            <a:ext cx="2310630" cy="1943967"/>
          </a:xfrm>
        </p:spPr>
      </p:pic>
      <p:pic>
        <p:nvPicPr>
          <p:cNvPr id="28" name="Θέση περιεχομένου 27"/>
          <p:cNvPicPr>
            <a:picLocks noGrp="1" noChangeAspect="1"/>
          </p:cNvPicPr>
          <p:nvPr>
            <p:ph sz="quarter" idx="24"/>
          </p:nvPr>
        </p:nvPicPr>
        <p:blipFill>
          <a:blip r:embed="rId8" cstate="print">
            <a:extLst>
              <a:ext uri="{28A0092B-C50C-407E-A947-70E740481C1C}">
                <a14:useLocalDpi xmlns:a14="http://schemas.microsoft.com/office/drawing/2010/main" val="0"/>
              </a:ext>
            </a:extLst>
          </a:blip>
          <a:stretch>
            <a:fillRect/>
          </a:stretch>
        </p:blipFill>
        <p:spPr>
          <a:xfrm>
            <a:off x="6633500" y="3950941"/>
            <a:ext cx="1964269" cy="1887139"/>
          </a:xfrm>
        </p:spPr>
      </p:pic>
      <p:sp>
        <p:nvSpPr>
          <p:cNvPr id="29" name="TextBox 28"/>
          <p:cNvSpPr txBox="1"/>
          <p:nvPr/>
        </p:nvSpPr>
        <p:spPr>
          <a:xfrm>
            <a:off x="3116384" y="3387999"/>
            <a:ext cx="420308" cy="276999"/>
          </a:xfrm>
          <a:prstGeom prst="rect">
            <a:avLst/>
          </a:prstGeom>
          <a:noFill/>
        </p:spPr>
        <p:txBody>
          <a:bodyPr wrap="none" rtlCol="0">
            <a:spAutoFit/>
          </a:bodyPr>
          <a:lstStyle/>
          <a:p>
            <a:r>
              <a:rPr lang="en-US" sz="1200" b="1" dirty="0" smtClean="0">
                <a:solidFill>
                  <a:schemeClr val="bg1"/>
                </a:solidFill>
              </a:rPr>
              <a:t>11</a:t>
            </a:r>
            <a:r>
              <a:rPr lang="el-GR" sz="1200" b="1" dirty="0" smtClean="0">
                <a:solidFill>
                  <a:schemeClr val="bg1"/>
                </a:solidFill>
              </a:rPr>
              <a:t>2</a:t>
            </a:r>
            <a:endParaRPr lang="en-US" sz="1200" b="1" dirty="0">
              <a:solidFill>
                <a:schemeClr val="bg1"/>
              </a:solidFill>
            </a:endParaRPr>
          </a:p>
        </p:txBody>
      </p:sp>
      <p:sp>
        <p:nvSpPr>
          <p:cNvPr id="30" name="TextBox 29"/>
          <p:cNvSpPr txBox="1"/>
          <p:nvPr/>
        </p:nvSpPr>
        <p:spPr>
          <a:xfrm>
            <a:off x="5820041" y="3442724"/>
            <a:ext cx="420308" cy="276999"/>
          </a:xfrm>
          <a:prstGeom prst="rect">
            <a:avLst/>
          </a:prstGeom>
          <a:noFill/>
        </p:spPr>
        <p:txBody>
          <a:bodyPr wrap="none" rtlCol="0">
            <a:spAutoFit/>
          </a:bodyPr>
          <a:lstStyle/>
          <a:p>
            <a:r>
              <a:rPr lang="en-US" sz="1200" b="1" dirty="0" smtClean="0">
                <a:solidFill>
                  <a:schemeClr val="bg1"/>
                </a:solidFill>
              </a:rPr>
              <a:t>11</a:t>
            </a:r>
            <a:r>
              <a:rPr lang="el-GR" sz="1200" b="1" dirty="0" smtClean="0">
                <a:solidFill>
                  <a:schemeClr val="bg1"/>
                </a:solidFill>
              </a:rPr>
              <a:t>3</a:t>
            </a:r>
            <a:endParaRPr lang="en-US" sz="1200" b="1" dirty="0">
              <a:solidFill>
                <a:schemeClr val="bg1"/>
              </a:solidFill>
            </a:endParaRPr>
          </a:p>
        </p:txBody>
      </p:sp>
      <p:sp>
        <p:nvSpPr>
          <p:cNvPr id="31" name="TextBox 30"/>
          <p:cNvSpPr txBox="1"/>
          <p:nvPr/>
        </p:nvSpPr>
        <p:spPr>
          <a:xfrm>
            <a:off x="8177461" y="3347844"/>
            <a:ext cx="420308" cy="276999"/>
          </a:xfrm>
          <a:prstGeom prst="rect">
            <a:avLst/>
          </a:prstGeom>
          <a:noFill/>
        </p:spPr>
        <p:txBody>
          <a:bodyPr wrap="none" rtlCol="0">
            <a:spAutoFit/>
          </a:bodyPr>
          <a:lstStyle/>
          <a:p>
            <a:r>
              <a:rPr lang="en-US" sz="1200" b="1" dirty="0" smtClean="0">
                <a:solidFill>
                  <a:schemeClr val="bg1"/>
                </a:solidFill>
              </a:rPr>
              <a:t>11</a:t>
            </a:r>
            <a:r>
              <a:rPr lang="el-GR" sz="1200" b="1" dirty="0" smtClean="0">
                <a:solidFill>
                  <a:schemeClr val="bg1"/>
                </a:solidFill>
              </a:rPr>
              <a:t>4</a:t>
            </a:r>
            <a:endParaRPr lang="en-US" sz="1200" b="1" dirty="0">
              <a:solidFill>
                <a:schemeClr val="bg1"/>
              </a:solidFill>
            </a:endParaRPr>
          </a:p>
        </p:txBody>
      </p:sp>
      <p:sp>
        <p:nvSpPr>
          <p:cNvPr id="32" name="TextBox 31"/>
          <p:cNvSpPr txBox="1"/>
          <p:nvPr/>
        </p:nvSpPr>
        <p:spPr>
          <a:xfrm>
            <a:off x="2884800" y="5515641"/>
            <a:ext cx="420308" cy="276999"/>
          </a:xfrm>
          <a:prstGeom prst="rect">
            <a:avLst/>
          </a:prstGeom>
          <a:noFill/>
        </p:spPr>
        <p:txBody>
          <a:bodyPr wrap="none" rtlCol="0">
            <a:spAutoFit/>
          </a:bodyPr>
          <a:lstStyle/>
          <a:p>
            <a:r>
              <a:rPr lang="en-US" sz="1200" b="1" dirty="0" smtClean="0">
                <a:solidFill>
                  <a:schemeClr val="bg1"/>
                </a:solidFill>
              </a:rPr>
              <a:t>11</a:t>
            </a:r>
            <a:r>
              <a:rPr lang="el-GR" sz="1200" b="1" dirty="0" smtClean="0">
                <a:solidFill>
                  <a:schemeClr val="bg1"/>
                </a:solidFill>
              </a:rPr>
              <a:t>5</a:t>
            </a:r>
            <a:endParaRPr lang="en-US" sz="1200" b="1" dirty="0">
              <a:solidFill>
                <a:schemeClr val="bg1"/>
              </a:solidFill>
            </a:endParaRPr>
          </a:p>
        </p:txBody>
      </p:sp>
      <p:sp>
        <p:nvSpPr>
          <p:cNvPr id="33" name="TextBox 32"/>
          <p:cNvSpPr txBox="1"/>
          <p:nvPr/>
        </p:nvSpPr>
        <p:spPr>
          <a:xfrm>
            <a:off x="5902363" y="5515641"/>
            <a:ext cx="420308" cy="276999"/>
          </a:xfrm>
          <a:prstGeom prst="rect">
            <a:avLst/>
          </a:prstGeom>
          <a:noFill/>
        </p:spPr>
        <p:txBody>
          <a:bodyPr wrap="none" rtlCol="0">
            <a:spAutoFit/>
          </a:bodyPr>
          <a:lstStyle/>
          <a:p>
            <a:r>
              <a:rPr lang="en-US" sz="1200" b="1" dirty="0" smtClean="0">
                <a:solidFill>
                  <a:schemeClr val="bg1"/>
                </a:solidFill>
              </a:rPr>
              <a:t>11</a:t>
            </a:r>
            <a:r>
              <a:rPr lang="el-GR" sz="1200" b="1" dirty="0" smtClean="0">
                <a:solidFill>
                  <a:schemeClr val="bg1"/>
                </a:solidFill>
              </a:rPr>
              <a:t>6</a:t>
            </a:r>
            <a:endParaRPr lang="en-US" sz="1200" b="1" dirty="0">
              <a:solidFill>
                <a:schemeClr val="bg1"/>
              </a:solidFill>
            </a:endParaRPr>
          </a:p>
        </p:txBody>
      </p:sp>
      <p:sp>
        <p:nvSpPr>
          <p:cNvPr id="34" name="TextBox 33"/>
          <p:cNvSpPr txBox="1"/>
          <p:nvPr/>
        </p:nvSpPr>
        <p:spPr>
          <a:xfrm>
            <a:off x="8098042" y="5440960"/>
            <a:ext cx="420308" cy="276999"/>
          </a:xfrm>
          <a:prstGeom prst="rect">
            <a:avLst/>
          </a:prstGeom>
          <a:noFill/>
        </p:spPr>
        <p:txBody>
          <a:bodyPr wrap="none" rtlCol="0">
            <a:spAutoFit/>
          </a:bodyPr>
          <a:lstStyle/>
          <a:p>
            <a:r>
              <a:rPr lang="en-US" sz="1200" b="1" dirty="0" smtClean="0">
                <a:solidFill>
                  <a:schemeClr val="bg1"/>
                </a:solidFill>
              </a:rPr>
              <a:t>11</a:t>
            </a:r>
            <a:r>
              <a:rPr lang="el-GR" sz="1200" b="1" dirty="0" smtClean="0">
                <a:solidFill>
                  <a:schemeClr val="bg1"/>
                </a:solidFill>
              </a:rPr>
              <a:t>7</a:t>
            </a:r>
            <a:endParaRPr lang="en-US" sz="1200" b="1" dirty="0">
              <a:solidFill>
                <a:schemeClr val="bg1"/>
              </a:solidFill>
            </a:endParaRPr>
          </a:p>
        </p:txBody>
      </p:sp>
      <p:sp>
        <p:nvSpPr>
          <p:cNvPr id="9" name="TextBox 8"/>
          <p:cNvSpPr txBox="1"/>
          <p:nvPr/>
        </p:nvSpPr>
        <p:spPr>
          <a:xfrm>
            <a:off x="3489103" y="5859626"/>
            <a:ext cx="2996911" cy="369332"/>
          </a:xfrm>
          <a:prstGeom prst="rect">
            <a:avLst/>
          </a:prstGeom>
          <a:noFill/>
        </p:spPr>
        <p:txBody>
          <a:bodyPr wrap="none" rtlCol="0">
            <a:spAutoFit/>
          </a:bodyPr>
          <a:lstStyle/>
          <a:p>
            <a:r>
              <a:rPr lang="el-GR" dirty="0" smtClean="0"/>
              <a:t>Διάφορες μορφές Κρινοειδών</a:t>
            </a:r>
            <a:endParaRPr lang="en-US" dirty="0"/>
          </a:p>
        </p:txBody>
      </p:sp>
    </p:spTree>
    <p:extLst>
      <p:ext uri="{BB962C8B-B14F-4D97-AF65-F5344CB8AC3E}">
        <p14:creationId xmlns:p14="http://schemas.microsoft.com/office/powerpoint/2010/main" val="1821864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l-GR" sz="4400" b="1" dirty="0" smtClean="0"/>
              <a:t>Εχινόδερμα</a:t>
            </a:r>
            <a:endParaRPr lang="el-GR" sz="4400" b="1" dirty="0"/>
          </a:p>
        </p:txBody>
      </p:sp>
      <p:sp>
        <p:nvSpPr>
          <p:cNvPr id="6" name="Θέση κειμένου 5"/>
          <p:cNvSpPr>
            <a:spLocks noGrp="1"/>
          </p:cNvSpPr>
          <p:nvPr>
            <p:ph type="body" idx="1"/>
          </p:nvPr>
        </p:nvSpPr>
        <p:spPr/>
        <p:txBody>
          <a:bodyPr>
            <a:normAutofit/>
          </a:bodyPr>
          <a:lstStyle/>
          <a:p>
            <a:endParaRPr lang="el-GR" sz="3200" dirty="0"/>
          </a:p>
        </p:txBody>
      </p:sp>
      <p:sp>
        <p:nvSpPr>
          <p:cNvPr id="2" name="Θέση υποσέλιδου 1"/>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7</a:t>
            </a:fld>
            <a:endParaRPr lang="en-US"/>
          </a:p>
        </p:txBody>
      </p:sp>
    </p:spTree>
    <p:extLst>
      <p:ext uri="{BB962C8B-B14F-4D97-AF65-F5344CB8AC3E}">
        <p14:creationId xmlns:p14="http://schemas.microsoft.com/office/powerpoint/2010/main" val="34059281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42275" y="1437955"/>
            <a:ext cx="4144629" cy="4626691"/>
          </a:xfrm>
        </p:spPr>
      </p:pic>
      <p:sp>
        <p:nvSpPr>
          <p:cNvPr id="2" name="Title 1"/>
          <p:cNvSpPr>
            <a:spLocks noGrp="1"/>
          </p:cNvSpPr>
          <p:nvPr>
            <p:ph type="title"/>
          </p:nvPr>
        </p:nvSpPr>
        <p:spPr/>
        <p:txBody>
          <a:bodyPr>
            <a:normAutofit/>
          </a:bodyPr>
          <a:lstStyle/>
          <a:p>
            <a:pPr algn="ctr"/>
            <a:r>
              <a:rPr lang="el-GR" sz="4400" b="1" dirty="0" smtClean="0">
                <a:solidFill>
                  <a:schemeClr val="accent3"/>
                </a:solidFill>
              </a:rPr>
              <a:t>Απολιθωμένα Κρινοειδή</a:t>
            </a:r>
            <a:endParaRPr lang="el-GR" sz="44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pic>
        <p:nvPicPr>
          <p:cNvPr id="6" name="Content Placeholder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866003" y="1371356"/>
            <a:ext cx="3186200" cy="4779301"/>
          </a:xfrm>
        </p:spPr>
      </p:pic>
      <p:sp>
        <p:nvSpPr>
          <p:cNvPr id="4" name="Θέση αριθμού διαφάνειας 3"/>
          <p:cNvSpPr>
            <a:spLocks noGrp="1"/>
          </p:cNvSpPr>
          <p:nvPr>
            <p:ph type="sldNum" sz="quarter" idx="12"/>
          </p:nvPr>
        </p:nvSpPr>
        <p:spPr/>
        <p:txBody>
          <a:bodyPr/>
          <a:lstStyle/>
          <a:p>
            <a:fld id="{58A56277-EA16-4AF5-BFB5-E5ECBBB39490}" type="slidenum">
              <a:rPr lang="en-US" smtClean="0"/>
              <a:t>70</a:t>
            </a:fld>
            <a:endParaRPr lang="en-US"/>
          </a:p>
        </p:txBody>
      </p:sp>
      <p:sp>
        <p:nvSpPr>
          <p:cNvPr id="8" name="TextBox 7"/>
          <p:cNvSpPr txBox="1"/>
          <p:nvPr/>
        </p:nvSpPr>
        <p:spPr>
          <a:xfrm>
            <a:off x="3535964" y="5779533"/>
            <a:ext cx="420308" cy="276999"/>
          </a:xfrm>
          <a:prstGeom prst="rect">
            <a:avLst/>
          </a:prstGeom>
          <a:noFill/>
        </p:spPr>
        <p:txBody>
          <a:bodyPr wrap="none" rtlCol="0">
            <a:spAutoFit/>
          </a:bodyPr>
          <a:lstStyle/>
          <a:p>
            <a:r>
              <a:rPr lang="el-GR" sz="1200" b="1" dirty="0" smtClean="0"/>
              <a:t>118</a:t>
            </a:r>
            <a:endParaRPr lang="en-US" sz="1200" b="1" dirty="0"/>
          </a:p>
        </p:txBody>
      </p:sp>
      <p:sp>
        <p:nvSpPr>
          <p:cNvPr id="9" name="TextBox 8"/>
          <p:cNvSpPr txBox="1"/>
          <p:nvPr/>
        </p:nvSpPr>
        <p:spPr>
          <a:xfrm>
            <a:off x="7804398" y="5734661"/>
            <a:ext cx="420308" cy="276999"/>
          </a:xfrm>
          <a:prstGeom prst="rect">
            <a:avLst/>
          </a:prstGeom>
          <a:noFill/>
        </p:spPr>
        <p:txBody>
          <a:bodyPr wrap="none" rtlCol="0">
            <a:spAutoFit/>
          </a:bodyPr>
          <a:lstStyle/>
          <a:p>
            <a:r>
              <a:rPr lang="en-US" sz="1200" b="1" dirty="0" smtClean="0"/>
              <a:t>1</a:t>
            </a:r>
            <a:r>
              <a:rPr lang="el-GR" sz="1200" b="1" dirty="0" smtClean="0"/>
              <a:t>19</a:t>
            </a:r>
            <a:endParaRPr lang="en-US" sz="1200" b="1" dirty="0"/>
          </a:p>
        </p:txBody>
      </p:sp>
    </p:spTree>
    <p:extLst>
      <p:ext uri="{BB962C8B-B14F-4D97-AF65-F5344CB8AC3E}">
        <p14:creationId xmlns:p14="http://schemas.microsoft.com/office/powerpoint/2010/main" val="38558579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Κρινοειδή</a:t>
            </a:r>
            <a:r>
              <a:rPr lang="en-US" sz="4400" b="1" dirty="0" smtClean="0">
                <a:solidFill>
                  <a:schemeClr val="accent3"/>
                </a:solidFill>
              </a:rPr>
              <a:t> </a:t>
            </a:r>
            <a:r>
              <a:rPr lang="el-GR" sz="4400" b="1" dirty="0" smtClean="0">
                <a:solidFill>
                  <a:schemeClr val="accent3"/>
                </a:solidFill>
              </a:rPr>
              <a:t>1/2</a:t>
            </a:r>
            <a:endParaRPr lang="el-GR" sz="4400" b="1" dirty="0">
              <a:solidFill>
                <a:schemeClr val="accent3"/>
              </a:solidFill>
            </a:endParaRPr>
          </a:p>
        </p:txBody>
      </p:sp>
      <p:pic>
        <p:nvPicPr>
          <p:cNvPr id="10" name="Θέση περιεχομένου 9"/>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79367" y="1830930"/>
            <a:ext cx="6951718" cy="3875977"/>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71</a:t>
            </a:fld>
            <a:endParaRPr lang="en-US"/>
          </a:p>
        </p:txBody>
      </p:sp>
      <p:sp>
        <p:nvSpPr>
          <p:cNvPr id="6" name="TextBox 5"/>
          <p:cNvSpPr txBox="1"/>
          <p:nvPr/>
        </p:nvSpPr>
        <p:spPr>
          <a:xfrm>
            <a:off x="5740899" y="5429908"/>
            <a:ext cx="420308" cy="276999"/>
          </a:xfrm>
          <a:prstGeom prst="rect">
            <a:avLst/>
          </a:prstGeom>
          <a:noFill/>
        </p:spPr>
        <p:txBody>
          <a:bodyPr wrap="none" rtlCol="0">
            <a:spAutoFit/>
          </a:bodyPr>
          <a:lstStyle/>
          <a:p>
            <a:r>
              <a:rPr lang="en-US" sz="1200" b="1" dirty="0" smtClean="0"/>
              <a:t>1</a:t>
            </a:r>
            <a:r>
              <a:rPr lang="el-GR" sz="1200" b="1" dirty="0" smtClean="0"/>
              <a:t>20</a:t>
            </a:r>
            <a:endParaRPr lang="en-US" sz="1200" b="1" dirty="0"/>
          </a:p>
        </p:txBody>
      </p:sp>
      <p:sp>
        <p:nvSpPr>
          <p:cNvPr id="4" name="TextBox 3"/>
          <p:cNvSpPr txBox="1"/>
          <p:nvPr/>
        </p:nvSpPr>
        <p:spPr>
          <a:xfrm>
            <a:off x="1534875" y="5727909"/>
            <a:ext cx="2222477" cy="646331"/>
          </a:xfrm>
          <a:prstGeom prst="rect">
            <a:avLst/>
          </a:prstGeom>
          <a:noFill/>
        </p:spPr>
        <p:txBody>
          <a:bodyPr wrap="square" rtlCol="0">
            <a:spAutoFit/>
          </a:bodyPr>
          <a:lstStyle/>
          <a:p>
            <a:r>
              <a:rPr lang="el-GR" dirty="0" smtClean="0"/>
              <a:t>Κρινοειδές στηριζόμενο με μίσχο</a:t>
            </a:r>
            <a:endParaRPr lang="en-US" dirty="0"/>
          </a:p>
        </p:txBody>
      </p:sp>
      <p:sp>
        <p:nvSpPr>
          <p:cNvPr id="8" name="TextBox 7"/>
          <p:cNvSpPr txBox="1"/>
          <p:nvPr/>
        </p:nvSpPr>
        <p:spPr>
          <a:xfrm>
            <a:off x="4363630" y="5727909"/>
            <a:ext cx="2668937" cy="646331"/>
          </a:xfrm>
          <a:prstGeom prst="rect">
            <a:avLst/>
          </a:prstGeom>
          <a:noFill/>
        </p:spPr>
        <p:txBody>
          <a:bodyPr wrap="square" rtlCol="0">
            <a:spAutoFit/>
          </a:bodyPr>
          <a:lstStyle/>
          <a:p>
            <a:r>
              <a:rPr lang="el-GR" dirty="0" smtClean="0"/>
              <a:t>Κρινοειδές στηριζόμενο με θύσανο</a:t>
            </a:r>
            <a:endParaRPr lang="en-US" dirty="0"/>
          </a:p>
        </p:txBody>
      </p:sp>
    </p:spTree>
    <p:extLst>
      <p:ext uri="{BB962C8B-B14F-4D97-AF65-F5344CB8AC3E}">
        <p14:creationId xmlns:p14="http://schemas.microsoft.com/office/powerpoint/2010/main" val="7923685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Κρινοειδή</a:t>
            </a:r>
            <a:r>
              <a:rPr lang="en-US" sz="4400" b="1" dirty="0" smtClean="0">
                <a:solidFill>
                  <a:schemeClr val="accent3"/>
                </a:solidFill>
              </a:rPr>
              <a:t> </a:t>
            </a:r>
            <a:r>
              <a:rPr lang="el-GR" sz="4400" b="1" dirty="0" smtClean="0">
                <a:solidFill>
                  <a:schemeClr val="accent3"/>
                </a:solidFill>
              </a:rPr>
              <a:t>2/2</a:t>
            </a:r>
            <a:endParaRPr lang="el-GR" sz="4400" b="1" dirty="0">
              <a:solidFill>
                <a:schemeClr val="accent3"/>
              </a:solidFill>
            </a:endParaRPr>
          </a:p>
        </p:txBody>
      </p:sp>
      <p:pic>
        <p:nvPicPr>
          <p:cNvPr id="16" name="Θέση εικόνας 1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585722"/>
            <a:ext cx="3886200" cy="3479006"/>
          </a:xfrm>
        </p:spPr>
      </p:pic>
      <p:pic>
        <p:nvPicPr>
          <p:cNvPr id="22" name="Content Placeholder 2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726117"/>
            <a:ext cx="3886200" cy="2571369"/>
          </a:xfrm>
        </p:spPr>
      </p:pic>
      <p:sp>
        <p:nvSpPr>
          <p:cNvPr id="7" name="Θέση υποσέλιδου 6"/>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10" name="Θέση αριθμού διαφάνειας 9"/>
          <p:cNvSpPr>
            <a:spLocks noGrp="1"/>
          </p:cNvSpPr>
          <p:nvPr>
            <p:ph type="sldNum" sz="quarter" idx="12"/>
          </p:nvPr>
        </p:nvSpPr>
        <p:spPr/>
        <p:txBody>
          <a:bodyPr/>
          <a:lstStyle/>
          <a:p>
            <a:fld id="{58A56277-EA16-4AF5-BFB5-E5ECBBB39490}" type="slidenum">
              <a:rPr lang="en-US" smtClean="0"/>
              <a:t>72</a:t>
            </a:fld>
            <a:endParaRPr lang="en-US"/>
          </a:p>
        </p:txBody>
      </p:sp>
      <p:sp>
        <p:nvSpPr>
          <p:cNvPr id="21" name="Text Placeholder 20"/>
          <p:cNvSpPr>
            <a:spLocks noGrp="1"/>
          </p:cNvSpPr>
          <p:nvPr>
            <p:ph type="body" sz="quarter" idx="15"/>
          </p:nvPr>
        </p:nvSpPr>
        <p:spPr>
          <a:xfrm>
            <a:off x="5288791" y="5387285"/>
            <a:ext cx="2808287" cy="360363"/>
          </a:xfrm>
        </p:spPr>
        <p:txBody>
          <a:bodyPr/>
          <a:lstStyle/>
          <a:p>
            <a:r>
              <a:rPr lang="el-GR" dirty="0" smtClean="0"/>
              <a:t>Νημάτια για στήριξη</a:t>
            </a:r>
            <a:endParaRPr lang="en-US" dirty="0"/>
          </a:p>
        </p:txBody>
      </p:sp>
      <p:sp>
        <p:nvSpPr>
          <p:cNvPr id="23" name="TextBox 22"/>
          <p:cNvSpPr txBox="1"/>
          <p:nvPr/>
        </p:nvSpPr>
        <p:spPr>
          <a:xfrm>
            <a:off x="3762470" y="4987874"/>
            <a:ext cx="420308" cy="276999"/>
          </a:xfrm>
          <a:prstGeom prst="rect">
            <a:avLst/>
          </a:prstGeom>
          <a:noFill/>
        </p:spPr>
        <p:txBody>
          <a:bodyPr wrap="none" rtlCol="0">
            <a:spAutoFit/>
          </a:bodyPr>
          <a:lstStyle/>
          <a:p>
            <a:r>
              <a:rPr lang="en-US" sz="1200" b="1" dirty="0" smtClean="0"/>
              <a:t>1</a:t>
            </a:r>
            <a:r>
              <a:rPr lang="el-GR" sz="1200" b="1" dirty="0" smtClean="0"/>
              <a:t>21</a:t>
            </a:r>
            <a:endParaRPr lang="en-US" sz="1200" b="1" dirty="0"/>
          </a:p>
        </p:txBody>
      </p:sp>
      <p:sp>
        <p:nvSpPr>
          <p:cNvPr id="24" name="TextBox 23"/>
          <p:cNvSpPr txBox="1"/>
          <p:nvPr/>
        </p:nvSpPr>
        <p:spPr>
          <a:xfrm>
            <a:off x="7964557" y="4998582"/>
            <a:ext cx="420308" cy="276999"/>
          </a:xfrm>
          <a:prstGeom prst="rect">
            <a:avLst/>
          </a:prstGeom>
          <a:noFill/>
        </p:spPr>
        <p:txBody>
          <a:bodyPr wrap="none" rtlCol="0">
            <a:spAutoFit/>
          </a:bodyPr>
          <a:lstStyle/>
          <a:p>
            <a:r>
              <a:rPr lang="en-US" sz="1200" b="1" dirty="0" smtClean="0">
                <a:solidFill>
                  <a:schemeClr val="bg1"/>
                </a:solidFill>
              </a:rPr>
              <a:t>1</a:t>
            </a:r>
            <a:r>
              <a:rPr lang="el-GR" sz="1200" b="1" dirty="0" smtClean="0">
                <a:solidFill>
                  <a:schemeClr val="bg1"/>
                </a:solidFill>
              </a:rPr>
              <a:t>22</a:t>
            </a:r>
            <a:endParaRPr lang="en-US" sz="1200" b="1" dirty="0">
              <a:solidFill>
                <a:schemeClr val="bg1"/>
              </a:solidFill>
            </a:endParaRPr>
          </a:p>
        </p:txBody>
      </p:sp>
    </p:spTree>
    <p:extLst>
      <p:ext uri="{BB962C8B-B14F-4D97-AF65-F5344CB8AC3E}">
        <p14:creationId xmlns:p14="http://schemas.microsoft.com/office/powerpoint/2010/main" val="6137586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Έρπον</a:t>
            </a:r>
            <a:r>
              <a:rPr lang="el-GR" sz="4400" b="1" dirty="0" smtClean="0">
                <a:solidFill>
                  <a:schemeClr val="accent3"/>
                </a:solidFill>
              </a:rPr>
              <a:t> Κρινοειδές</a:t>
            </a:r>
            <a:endParaRPr lang="el-GR" sz="4400" b="1" dirty="0">
              <a:solidFill>
                <a:schemeClr val="accent3"/>
              </a:solidFill>
            </a:endParaRPr>
          </a:p>
        </p:txBody>
      </p:sp>
      <p:sp>
        <p:nvSpPr>
          <p:cNvPr id="3" name="Θέση περιεχομένου 2"/>
          <p:cNvSpPr>
            <a:spLocks noGrp="1"/>
          </p:cNvSpPr>
          <p:nvPr>
            <p:ph idx="1"/>
          </p:nvPr>
        </p:nvSpPr>
        <p:spPr/>
        <p:txBody>
          <a:bodyPr>
            <a:normAutofit/>
          </a:bodyPr>
          <a:lstStyle/>
          <a:p>
            <a:pPr marL="0" indent="0">
              <a:buNone/>
            </a:pPr>
            <a:r>
              <a:rPr lang="el-GR" sz="2800" dirty="0"/>
              <a:t>Βίντεο </a:t>
            </a:r>
            <a:r>
              <a:rPr lang="en-US" sz="2800" dirty="0" smtClean="0"/>
              <a:t>4</a:t>
            </a:r>
            <a:r>
              <a:rPr lang="el-GR" sz="2800" dirty="0" smtClean="0"/>
              <a:t>: </a:t>
            </a:r>
            <a:r>
              <a:rPr lang="en-US" sz="2800" dirty="0"/>
              <a:t>Crawling Crinoid. </a:t>
            </a:r>
            <a:endParaRPr lang="el-GR" sz="2800" dirty="0" smtClean="0"/>
          </a:p>
          <a:p>
            <a:pPr marL="0" indent="0">
              <a:buNone/>
            </a:pPr>
            <a:r>
              <a:rPr lang="en-US" sz="2800" dirty="0"/>
              <a:t>https://www.youtube.com/watch?v=cZcomBnNKXg</a:t>
            </a:r>
            <a:endParaRPr lang="el-GR" sz="2800" dirty="0"/>
          </a:p>
        </p:txBody>
      </p:sp>
      <p:sp>
        <p:nvSpPr>
          <p:cNvPr id="7" name="Θέση υποσέλιδου 6"/>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73</a:t>
            </a:fld>
            <a:endParaRPr lang="en-US"/>
          </a:p>
        </p:txBody>
      </p:sp>
      <p:sp>
        <p:nvSpPr>
          <p:cNvPr id="9" name="TextBox 8"/>
          <p:cNvSpPr txBox="1"/>
          <p:nvPr/>
        </p:nvSpPr>
        <p:spPr>
          <a:xfrm>
            <a:off x="7110940" y="4957067"/>
            <a:ext cx="671979" cy="276999"/>
          </a:xfrm>
          <a:prstGeom prst="rect">
            <a:avLst/>
          </a:prstGeom>
          <a:noFill/>
        </p:spPr>
        <p:txBody>
          <a:bodyPr wrap="none" rtlCol="0">
            <a:spAutoFit/>
          </a:bodyPr>
          <a:lstStyle/>
          <a:p>
            <a:r>
              <a:rPr lang="en-US" sz="1200" b="1" dirty="0" smtClean="0">
                <a:solidFill>
                  <a:schemeClr val="bg1"/>
                </a:solidFill>
              </a:rPr>
              <a:t>Video 3</a:t>
            </a:r>
            <a:endParaRPr lang="en-US" sz="1200" b="1" dirty="0">
              <a:solidFill>
                <a:schemeClr val="bg1"/>
              </a:solidFill>
            </a:endParaRPr>
          </a:p>
        </p:txBody>
      </p:sp>
    </p:spTree>
    <p:extLst>
      <p:ext uri="{BB962C8B-B14F-4D97-AF65-F5344CB8AC3E}">
        <p14:creationId xmlns:p14="http://schemas.microsoft.com/office/powerpoint/2010/main" val="36033969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solidFill>
                  <a:schemeClr val="accent3"/>
                </a:solidFill>
              </a:rPr>
              <a:t>Κλαδόγραμμα</a:t>
            </a:r>
            <a:r>
              <a:rPr lang="el-GR" dirty="0" smtClean="0">
                <a:solidFill>
                  <a:schemeClr val="accent3"/>
                </a:solidFill>
              </a:rPr>
              <a:t> Εχινοδέρμων</a:t>
            </a:r>
            <a:endParaRPr lang="en-US" dirty="0">
              <a:solidFill>
                <a:schemeClr val="accent3"/>
              </a:solidFill>
            </a:endParaRPr>
          </a:p>
        </p:txBody>
      </p:sp>
      <p:pic>
        <p:nvPicPr>
          <p:cNvPr id="7" name="Θέση περιεχομένου 6"/>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649124" y="1690689"/>
            <a:ext cx="5845751" cy="4486274"/>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74</a:t>
            </a:fld>
            <a:endParaRPr lang="en-US"/>
          </a:p>
        </p:txBody>
      </p:sp>
      <p:sp>
        <p:nvSpPr>
          <p:cNvPr id="6" name="TextBox 5"/>
          <p:cNvSpPr txBox="1"/>
          <p:nvPr/>
        </p:nvSpPr>
        <p:spPr>
          <a:xfrm>
            <a:off x="7054012" y="5767498"/>
            <a:ext cx="420308" cy="276999"/>
          </a:xfrm>
          <a:prstGeom prst="rect">
            <a:avLst/>
          </a:prstGeom>
          <a:noFill/>
        </p:spPr>
        <p:txBody>
          <a:bodyPr wrap="none" rtlCol="0">
            <a:spAutoFit/>
          </a:bodyPr>
          <a:lstStyle/>
          <a:p>
            <a:r>
              <a:rPr lang="en-US" sz="1200" b="1" dirty="0" smtClean="0"/>
              <a:t>1</a:t>
            </a:r>
            <a:r>
              <a:rPr lang="el-GR" sz="1200" b="1" dirty="0" smtClean="0"/>
              <a:t>23</a:t>
            </a:r>
            <a:endParaRPr lang="en-US" sz="1200" b="1" dirty="0"/>
          </a:p>
        </p:txBody>
      </p:sp>
    </p:spTree>
    <p:extLst>
      <p:ext uri="{BB962C8B-B14F-4D97-AF65-F5344CB8AC3E}">
        <p14:creationId xmlns:p14="http://schemas.microsoft.com/office/powerpoint/2010/main" val="32805761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l-GR" sz="4400" b="1" dirty="0" err="1" smtClean="0">
                <a:solidFill>
                  <a:schemeClr val="accent3"/>
                </a:solidFill>
              </a:rPr>
              <a:t>Ημιχορδωτά</a:t>
            </a:r>
            <a:endParaRPr lang="el-GR" sz="4400" b="1" dirty="0">
              <a:solidFill>
                <a:schemeClr val="accent3"/>
              </a:solidFill>
            </a:endParaRPr>
          </a:p>
        </p:txBody>
      </p:sp>
      <p:sp>
        <p:nvSpPr>
          <p:cNvPr id="6" name="Θέση κειμένου 5"/>
          <p:cNvSpPr>
            <a:spLocks noGrp="1"/>
          </p:cNvSpPr>
          <p:nvPr>
            <p:ph type="body" idx="1"/>
          </p:nvPr>
        </p:nvSpPr>
        <p:spPr/>
        <p:txBody>
          <a:bodyPr>
            <a:normAutofit/>
          </a:bodyPr>
          <a:lstStyle/>
          <a:p>
            <a:endParaRPr lang="el-GR" sz="3200" dirty="0"/>
          </a:p>
        </p:txBody>
      </p:sp>
      <p:sp>
        <p:nvSpPr>
          <p:cNvPr id="4" name="Θέση υποσέλιδου 3"/>
          <p:cNvSpPr>
            <a:spLocks noGrp="1"/>
          </p:cNvSpPr>
          <p:nvPr>
            <p:ph type="ftr" sz="quarter" idx="11"/>
          </p:nvPr>
        </p:nvSpPr>
        <p:spPr>
          <a:xfrm>
            <a:off x="628649" y="6387920"/>
            <a:ext cx="7768376" cy="269161"/>
          </a:xfrm>
          <a:solidFill>
            <a:schemeClr val="bg1">
              <a:lumMod val="95000"/>
            </a:schemeClr>
          </a:solidFill>
        </p:spPr>
        <p:txBody>
          <a:bodyPr/>
          <a:lstStyle/>
          <a:p>
            <a:pPr algn="l"/>
            <a:r>
              <a:rPr lang="el-GR" smtClean="0"/>
              <a:t>Ενότητα 19. Χαιτόγναθα - Εχινόδερμα - Ημιχορδωτά</a:t>
            </a:r>
            <a:endParaRPr lang="en-US" dirty="0"/>
          </a:p>
        </p:txBody>
      </p:sp>
      <p:sp>
        <p:nvSpPr>
          <p:cNvPr id="7" name="Θέση αριθμού διαφάνειας 4"/>
          <p:cNvSpPr>
            <a:spLocks noGrp="1"/>
          </p:cNvSpPr>
          <p:nvPr>
            <p:ph type="sldNum" sz="quarter" idx="12"/>
          </p:nvPr>
        </p:nvSpPr>
        <p:spPr>
          <a:xfrm>
            <a:off x="8515350" y="6387920"/>
            <a:ext cx="371072" cy="269161"/>
          </a:xfrm>
          <a:solidFill>
            <a:schemeClr val="bg1">
              <a:lumMod val="95000"/>
            </a:schemeClr>
          </a:solidFill>
        </p:spPr>
        <p:txBody>
          <a:bodyPr/>
          <a:lstStyle/>
          <a:p>
            <a:fld id="{58A56277-EA16-4AF5-BFB5-E5ECBBB39490}" type="slidenum">
              <a:rPr lang="en-US" smtClean="0"/>
              <a:pPr/>
              <a:t>75</a:t>
            </a:fld>
            <a:endParaRPr lang="en-US" dirty="0"/>
          </a:p>
        </p:txBody>
      </p:sp>
      <p:pic>
        <p:nvPicPr>
          <p:cNvPr id="8" name="Picture 6" descr="Λογότυπο Εθνικόν και Καποδιστριακόν Πανεπιστήμιον Αθηνών"/>
          <p:cNvPicPr>
            <a:picLocks noChangeAspect="1"/>
          </p:cNvPicPr>
          <p:nvPr/>
        </p:nvPicPr>
        <p:blipFill rotWithShape="1">
          <a:blip r:embed="rId3"/>
          <a:srcRect l="1" r="85167"/>
          <a:stretch/>
        </p:blipFill>
        <p:spPr>
          <a:xfrm>
            <a:off x="110543" y="6104586"/>
            <a:ext cx="559384" cy="689019"/>
          </a:xfrm>
          <a:prstGeom prst="rect">
            <a:avLst/>
          </a:prstGeom>
        </p:spPr>
      </p:pic>
    </p:spTree>
    <p:extLst>
      <p:ext uri="{BB962C8B-B14F-4D97-AF65-F5344CB8AC3E}">
        <p14:creationId xmlns:p14="http://schemas.microsoft.com/office/powerpoint/2010/main" val="20044414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solidFill>
                  <a:schemeClr val="accent3"/>
                </a:solidFill>
              </a:rPr>
              <a:t>Κλαδόγραμμα</a:t>
            </a:r>
            <a:r>
              <a:rPr lang="el-GR" dirty="0" smtClean="0">
                <a:solidFill>
                  <a:schemeClr val="accent3"/>
                </a:solidFill>
              </a:rPr>
              <a:t> </a:t>
            </a:r>
            <a:br>
              <a:rPr lang="el-GR" dirty="0" smtClean="0">
                <a:solidFill>
                  <a:schemeClr val="accent3"/>
                </a:solidFill>
              </a:rPr>
            </a:br>
            <a:r>
              <a:rPr lang="el-GR" dirty="0" err="1" smtClean="0">
                <a:solidFill>
                  <a:schemeClr val="accent3"/>
                </a:solidFill>
              </a:rPr>
              <a:t>Δευτεροστομίων</a:t>
            </a:r>
            <a:endParaRPr lang="en-US" dirty="0">
              <a:solidFill>
                <a:schemeClr val="accent3"/>
              </a:solidFill>
            </a:endParaRPr>
          </a:p>
        </p:txBody>
      </p:sp>
      <p:pic>
        <p:nvPicPr>
          <p:cNvPr id="8" name="Θέση περιεχομένου 7"/>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873661" y="1690689"/>
            <a:ext cx="5564030" cy="4486274"/>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76</a:t>
            </a:fld>
            <a:endParaRPr lang="en-US"/>
          </a:p>
        </p:txBody>
      </p:sp>
      <p:sp>
        <p:nvSpPr>
          <p:cNvPr id="6" name="TextBox 5"/>
          <p:cNvSpPr txBox="1"/>
          <p:nvPr/>
        </p:nvSpPr>
        <p:spPr>
          <a:xfrm>
            <a:off x="7346058" y="5835691"/>
            <a:ext cx="420308" cy="276999"/>
          </a:xfrm>
          <a:prstGeom prst="rect">
            <a:avLst/>
          </a:prstGeom>
          <a:noFill/>
        </p:spPr>
        <p:txBody>
          <a:bodyPr wrap="none" rtlCol="0">
            <a:spAutoFit/>
          </a:bodyPr>
          <a:lstStyle/>
          <a:p>
            <a:r>
              <a:rPr lang="en-US" sz="1200" b="1" dirty="0" smtClean="0"/>
              <a:t>1</a:t>
            </a:r>
            <a:r>
              <a:rPr lang="el-GR" sz="1200" b="1" dirty="0" smtClean="0"/>
              <a:t>24</a:t>
            </a:r>
            <a:endParaRPr lang="en-US" sz="1200" b="1" dirty="0"/>
          </a:p>
        </p:txBody>
      </p:sp>
    </p:spTree>
    <p:extLst>
      <p:ext uri="{BB962C8B-B14F-4D97-AF65-F5344CB8AC3E}">
        <p14:creationId xmlns:p14="http://schemas.microsoft.com/office/powerpoint/2010/main" val="36347246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Εντερόπνευστα</a:t>
            </a:r>
            <a:r>
              <a:rPr lang="el-GR" sz="4400" b="1" dirty="0" smtClean="0">
                <a:solidFill>
                  <a:schemeClr val="accent3"/>
                </a:solidFill>
              </a:rPr>
              <a:t> (75 είδη)</a:t>
            </a:r>
            <a:endParaRPr lang="el-GR" sz="44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77</a:t>
            </a:fld>
            <a:endParaRPr lang="en-US"/>
          </a:p>
        </p:txBody>
      </p:sp>
      <p:pic>
        <p:nvPicPr>
          <p:cNvPr id="6" name="Θέση περιεχομένου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85726" y="1690689"/>
            <a:ext cx="8658276" cy="3990228"/>
          </a:xfrm>
        </p:spPr>
      </p:pic>
      <p:pic>
        <p:nvPicPr>
          <p:cNvPr id="9" name="Θέση περιεχομένου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8650" y="4172895"/>
            <a:ext cx="1720919" cy="1823008"/>
          </a:xfrm>
        </p:spPr>
      </p:pic>
      <p:sp>
        <p:nvSpPr>
          <p:cNvPr id="10" name="TextBox 9"/>
          <p:cNvSpPr txBox="1"/>
          <p:nvPr/>
        </p:nvSpPr>
        <p:spPr>
          <a:xfrm>
            <a:off x="7754403" y="5745161"/>
            <a:ext cx="420308" cy="276999"/>
          </a:xfrm>
          <a:prstGeom prst="rect">
            <a:avLst/>
          </a:prstGeom>
          <a:noFill/>
        </p:spPr>
        <p:txBody>
          <a:bodyPr wrap="none" rtlCol="0">
            <a:spAutoFit/>
          </a:bodyPr>
          <a:lstStyle/>
          <a:p>
            <a:r>
              <a:rPr lang="en-US" sz="1200" b="1" dirty="0" smtClean="0"/>
              <a:t>1</a:t>
            </a:r>
            <a:r>
              <a:rPr lang="el-GR" sz="1200" b="1" dirty="0" smtClean="0"/>
              <a:t>26</a:t>
            </a:r>
            <a:endParaRPr lang="en-US" sz="1200" b="1" dirty="0"/>
          </a:p>
        </p:txBody>
      </p:sp>
      <p:sp>
        <p:nvSpPr>
          <p:cNvPr id="11" name="TextBox 10"/>
          <p:cNvSpPr txBox="1"/>
          <p:nvPr/>
        </p:nvSpPr>
        <p:spPr>
          <a:xfrm>
            <a:off x="1929261" y="5680917"/>
            <a:ext cx="420308" cy="276999"/>
          </a:xfrm>
          <a:prstGeom prst="rect">
            <a:avLst/>
          </a:prstGeom>
          <a:noFill/>
        </p:spPr>
        <p:txBody>
          <a:bodyPr wrap="none" rtlCol="0">
            <a:spAutoFit/>
          </a:bodyPr>
          <a:lstStyle/>
          <a:p>
            <a:r>
              <a:rPr lang="en-US" sz="1200" b="1" dirty="0" smtClean="0"/>
              <a:t>1</a:t>
            </a:r>
            <a:r>
              <a:rPr lang="el-GR" sz="1200" b="1" dirty="0" smtClean="0"/>
              <a:t>25</a:t>
            </a:r>
            <a:endParaRPr lang="en-US" sz="1200" b="1" dirty="0"/>
          </a:p>
        </p:txBody>
      </p:sp>
    </p:spTree>
    <p:extLst>
      <p:ext uri="{BB962C8B-B14F-4D97-AF65-F5344CB8AC3E}">
        <p14:creationId xmlns:p14="http://schemas.microsoft.com/office/powerpoint/2010/main" val="6397344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Εντερόπνευστα</a:t>
            </a:r>
            <a:r>
              <a:rPr lang="en-US" sz="4400" b="1" dirty="0" smtClean="0">
                <a:solidFill>
                  <a:schemeClr val="accent3"/>
                </a:solidFill>
              </a:rPr>
              <a:t> 1/2</a:t>
            </a:r>
            <a:endParaRPr lang="el-GR" sz="4400" b="1" dirty="0">
              <a:solidFill>
                <a:schemeClr val="accent3"/>
              </a:solidFill>
            </a:endParaRPr>
          </a:p>
        </p:txBody>
      </p:sp>
      <p:pic>
        <p:nvPicPr>
          <p:cNvPr id="8" name="Θέση περιεχομένου 7"/>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69329" y="2910626"/>
            <a:ext cx="4713399" cy="1873596"/>
          </a:xfrm>
        </p:spPr>
      </p:pic>
      <p:pic>
        <p:nvPicPr>
          <p:cNvPr id="9" name="Θέση περιεχομένου 8"/>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5021826" y="2044609"/>
            <a:ext cx="3886200" cy="3501246"/>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78</a:t>
            </a:fld>
            <a:endParaRPr lang="en-US"/>
          </a:p>
        </p:txBody>
      </p:sp>
      <p:sp>
        <p:nvSpPr>
          <p:cNvPr id="7" name="TextBox 6"/>
          <p:cNvSpPr txBox="1"/>
          <p:nvPr/>
        </p:nvSpPr>
        <p:spPr>
          <a:xfrm>
            <a:off x="4128915" y="5028504"/>
            <a:ext cx="420308" cy="276999"/>
          </a:xfrm>
          <a:prstGeom prst="rect">
            <a:avLst/>
          </a:prstGeom>
          <a:noFill/>
        </p:spPr>
        <p:txBody>
          <a:bodyPr wrap="none" rtlCol="0">
            <a:spAutoFit/>
          </a:bodyPr>
          <a:lstStyle/>
          <a:p>
            <a:r>
              <a:rPr lang="en-US" sz="1200" b="1" dirty="0" smtClean="0"/>
              <a:t>12</a:t>
            </a:r>
            <a:r>
              <a:rPr lang="el-GR" sz="1200" b="1" dirty="0" smtClean="0"/>
              <a:t>7</a:t>
            </a:r>
            <a:endParaRPr lang="en-US" sz="1200" b="1" dirty="0"/>
          </a:p>
        </p:txBody>
      </p:sp>
      <p:sp>
        <p:nvSpPr>
          <p:cNvPr id="10" name="TextBox 9"/>
          <p:cNvSpPr txBox="1"/>
          <p:nvPr/>
        </p:nvSpPr>
        <p:spPr>
          <a:xfrm>
            <a:off x="8487718" y="5268856"/>
            <a:ext cx="420308" cy="276999"/>
          </a:xfrm>
          <a:prstGeom prst="rect">
            <a:avLst/>
          </a:prstGeom>
          <a:noFill/>
        </p:spPr>
        <p:txBody>
          <a:bodyPr wrap="none" rtlCol="0">
            <a:spAutoFit/>
          </a:bodyPr>
          <a:lstStyle/>
          <a:p>
            <a:r>
              <a:rPr lang="en-US" sz="1200" b="1" dirty="0" smtClean="0"/>
              <a:t>12</a:t>
            </a:r>
            <a:r>
              <a:rPr lang="el-GR" sz="1200" b="1" dirty="0" smtClean="0"/>
              <a:t>8</a:t>
            </a:r>
            <a:endParaRPr lang="en-US" sz="1200" b="1" dirty="0"/>
          </a:p>
        </p:txBody>
      </p:sp>
    </p:spTree>
    <p:extLst>
      <p:ext uri="{BB962C8B-B14F-4D97-AF65-F5344CB8AC3E}">
        <p14:creationId xmlns:p14="http://schemas.microsoft.com/office/powerpoint/2010/main" val="12607046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Εντερόπνευστα</a:t>
            </a:r>
            <a:r>
              <a:rPr lang="en-US" sz="4400" b="1" dirty="0" smtClean="0">
                <a:solidFill>
                  <a:schemeClr val="accent3"/>
                </a:solidFill>
              </a:rPr>
              <a:t> 2/2</a:t>
            </a:r>
            <a:endParaRPr lang="el-GR" sz="4400" b="1" dirty="0">
              <a:solidFill>
                <a:schemeClr val="accent3"/>
              </a:solidFill>
            </a:endParaRPr>
          </a:p>
        </p:txBody>
      </p:sp>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79</a:t>
            </a:fld>
            <a:endParaRPr lang="en-US"/>
          </a:p>
        </p:txBody>
      </p:sp>
      <p:pic>
        <p:nvPicPr>
          <p:cNvPr id="5" name="Θέση περιεχομένου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3804" y="1428750"/>
            <a:ext cx="5176391" cy="4705350"/>
          </a:xfrm>
          <a:ln>
            <a:solidFill>
              <a:schemeClr val="accent1"/>
            </a:solidFill>
          </a:ln>
        </p:spPr>
      </p:pic>
      <p:sp>
        <p:nvSpPr>
          <p:cNvPr id="9" name="TextBox 8"/>
          <p:cNvSpPr txBox="1"/>
          <p:nvPr/>
        </p:nvSpPr>
        <p:spPr>
          <a:xfrm>
            <a:off x="6739887" y="5814260"/>
            <a:ext cx="420308" cy="276999"/>
          </a:xfrm>
          <a:prstGeom prst="rect">
            <a:avLst/>
          </a:prstGeom>
          <a:noFill/>
        </p:spPr>
        <p:txBody>
          <a:bodyPr wrap="none" rtlCol="0">
            <a:spAutoFit/>
          </a:bodyPr>
          <a:lstStyle/>
          <a:p>
            <a:r>
              <a:rPr lang="en-US" sz="1200" b="1" dirty="0" smtClean="0"/>
              <a:t>129</a:t>
            </a:r>
            <a:endParaRPr lang="en-US" sz="1200" b="1" dirty="0"/>
          </a:p>
        </p:txBody>
      </p:sp>
    </p:spTree>
    <p:extLst>
      <p:ext uri="{BB962C8B-B14F-4D97-AF65-F5344CB8AC3E}">
        <p14:creationId xmlns:p14="http://schemas.microsoft.com/office/powerpoint/2010/main" val="1813785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Εχινόδερμα </a:t>
            </a:r>
            <a:br>
              <a:rPr lang="el-GR" sz="4400" b="1" dirty="0" smtClean="0">
                <a:solidFill>
                  <a:schemeClr val="accent3"/>
                </a:solidFill>
              </a:rPr>
            </a:br>
            <a:r>
              <a:rPr lang="el-GR" sz="4400" b="1" dirty="0" smtClean="0">
                <a:solidFill>
                  <a:schemeClr val="accent3"/>
                </a:solidFill>
              </a:rPr>
              <a:t>από τροπικές θάλασσες</a:t>
            </a:r>
            <a:endParaRPr lang="el-GR" sz="4400" b="1" dirty="0">
              <a:solidFill>
                <a:schemeClr val="accent3"/>
              </a:solidFill>
            </a:endParaRP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1"/>
          </p:nvPr>
        </p:nvSpPr>
        <p:spPr/>
        <p:txBody>
          <a:bodyPr/>
          <a:lstStyle/>
          <a:p>
            <a:fld id="{58A56277-EA16-4AF5-BFB5-E5ECBBB39490}" type="slidenum">
              <a:rPr lang="en-US" smtClean="0"/>
              <a:t>8</a:t>
            </a:fld>
            <a:endParaRPr lang="en-US"/>
          </a:p>
        </p:txBody>
      </p:sp>
      <p:pic>
        <p:nvPicPr>
          <p:cNvPr id="19" name="Θέση εικόνας 1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705" r="12705"/>
          <a:stretch>
            <a:fillRect/>
          </a:stretch>
        </p:blipFill>
        <p:spPr>
          <a:xfrm>
            <a:off x="3593237" y="1690689"/>
            <a:ext cx="2686206" cy="1882327"/>
          </a:xfrm>
        </p:spPr>
      </p:pic>
      <p:pic>
        <p:nvPicPr>
          <p:cNvPr id="20" name="Θέση εικόνας 19"/>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5995" b="5995"/>
          <a:stretch>
            <a:fillRect/>
          </a:stretch>
        </p:blipFill>
        <p:spPr>
          <a:xfrm>
            <a:off x="6587131" y="1690689"/>
            <a:ext cx="1858056" cy="1815366"/>
          </a:xfrm>
        </p:spPr>
      </p:pic>
      <p:pic>
        <p:nvPicPr>
          <p:cNvPr id="22" name="Θέση εικόνας 21"/>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2621" b="12621"/>
          <a:stretch>
            <a:fillRect/>
          </a:stretch>
        </p:blipFill>
        <p:spPr>
          <a:xfrm>
            <a:off x="3863706" y="4105228"/>
            <a:ext cx="2145268" cy="1593511"/>
          </a:xfrm>
        </p:spPr>
      </p:pic>
      <p:pic>
        <p:nvPicPr>
          <p:cNvPr id="21" name="Θέση εικόνας 20"/>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t="5734" b="5734"/>
          <a:stretch>
            <a:fillRect/>
          </a:stretch>
        </p:blipFill>
        <p:spPr>
          <a:xfrm>
            <a:off x="1047557" y="4120199"/>
            <a:ext cx="1894074" cy="1593512"/>
          </a:xfrm>
        </p:spPr>
      </p:pic>
      <p:sp>
        <p:nvSpPr>
          <p:cNvPr id="23" name="Θέση κειμένου 22"/>
          <p:cNvSpPr>
            <a:spLocks noGrp="1"/>
          </p:cNvSpPr>
          <p:nvPr>
            <p:ph type="body" sz="quarter" idx="18"/>
          </p:nvPr>
        </p:nvSpPr>
        <p:spPr>
          <a:xfrm>
            <a:off x="1179691" y="3633056"/>
            <a:ext cx="1257551" cy="431800"/>
          </a:xfrm>
        </p:spPr>
        <p:txBody>
          <a:bodyPr>
            <a:normAutofit fontScale="92500"/>
          </a:bodyPr>
          <a:lstStyle/>
          <a:p>
            <a:r>
              <a:rPr lang="el-GR" dirty="0" smtClean="0"/>
              <a:t>Κρινοειδές</a:t>
            </a:r>
            <a:endParaRPr lang="en-US" dirty="0"/>
          </a:p>
        </p:txBody>
      </p:sp>
      <p:sp>
        <p:nvSpPr>
          <p:cNvPr id="24" name="Θέση κειμένου 23"/>
          <p:cNvSpPr>
            <a:spLocks noGrp="1"/>
          </p:cNvSpPr>
          <p:nvPr>
            <p:ph type="body" sz="quarter" idx="19"/>
          </p:nvPr>
        </p:nvSpPr>
        <p:spPr>
          <a:xfrm>
            <a:off x="4395189" y="3589611"/>
            <a:ext cx="1391175" cy="431800"/>
          </a:xfrm>
        </p:spPr>
        <p:txBody>
          <a:bodyPr/>
          <a:lstStyle/>
          <a:p>
            <a:r>
              <a:rPr lang="el-GR" dirty="0" smtClean="0"/>
              <a:t>Αστερίας</a:t>
            </a:r>
            <a:endParaRPr lang="en-US" dirty="0"/>
          </a:p>
        </p:txBody>
      </p:sp>
      <p:sp>
        <p:nvSpPr>
          <p:cNvPr id="25" name="Θέση κειμένου 24"/>
          <p:cNvSpPr>
            <a:spLocks noGrp="1"/>
          </p:cNvSpPr>
          <p:nvPr>
            <p:ph type="body" sz="quarter" idx="20"/>
          </p:nvPr>
        </p:nvSpPr>
        <p:spPr>
          <a:xfrm>
            <a:off x="6684460" y="3502502"/>
            <a:ext cx="1805237" cy="431800"/>
          </a:xfrm>
        </p:spPr>
        <p:txBody>
          <a:bodyPr>
            <a:normAutofit/>
          </a:bodyPr>
          <a:lstStyle/>
          <a:p>
            <a:r>
              <a:rPr lang="el-GR" dirty="0" err="1" smtClean="0"/>
              <a:t>Οφιουροειδές</a:t>
            </a:r>
            <a:endParaRPr lang="en-US" dirty="0"/>
          </a:p>
        </p:txBody>
      </p:sp>
      <p:sp>
        <p:nvSpPr>
          <p:cNvPr id="26" name="Θέση κειμένου 25"/>
          <p:cNvSpPr>
            <a:spLocks noGrp="1"/>
          </p:cNvSpPr>
          <p:nvPr>
            <p:ph type="body" sz="quarter" idx="21"/>
          </p:nvPr>
        </p:nvSpPr>
        <p:spPr>
          <a:xfrm>
            <a:off x="1505408" y="5805622"/>
            <a:ext cx="978372" cy="431800"/>
          </a:xfrm>
        </p:spPr>
        <p:txBody>
          <a:bodyPr/>
          <a:lstStyle/>
          <a:p>
            <a:r>
              <a:rPr lang="el-GR" dirty="0" smtClean="0"/>
              <a:t>Αχινός</a:t>
            </a:r>
            <a:endParaRPr lang="en-US" dirty="0"/>
          </a:p>
        </p:txBody>
      </p:sp>
      <p:sp>
        <p:nvSpPr>
          <p:cNvPr id="27" name="Θέση κειμένου 26"/>
          <p:cNvSpPr>
            <a:spLocks noGrp="1"/>
          </p:cNvSpPr>
          <p:nvPr>
            <p:ph type="body" sz="quarter" idx="22"/>
          </p:nvPr>
        </p:nvSpPr>
        <p:spPr>
          <a:xfrm>
            <a:off x="4038443" y="5785255"/>
            <a:ext cx="1799651" cy="425329"/>
          </a:xfrm>
        </p:spPr>
        <p:txBody>
          <a:bodyPr/>
          <a:lstStyle/>
          <a:p>
            <a:r>
              <a:rPr lang="el-GR" dirty="0" smtClean="0"/>
              <a:t>Δολάριο άμμου</a:t>
            </a:r>
            <a:endParaRPr lang="en-US" dirty="0"/>
          </a:p>
        </p:txBody>
      </p:sp>
      <p:sp>
        <p:nvSpPr>
          <p:cNvPr id="28" name="Θέση κειμένου 27"/>
          <p:cNvSpPr>
            <a:spLocks noGrp="1"/>
          </p:cNvSpPr>
          <p:nvPr>
            <p:ph type="body" sz="quarter" idx="23"/>
          </p:nvPr>
        </p:nvSpPr>
        <p:spPr>
          <a:xfrm>
            <a:off x="6914707" y="5805622"/>
            <a:ext cx="1530005" cy="431800"/>
          </a:xfrm>
        </p:spPr>
        <p:txBody>
          <a:bodyPr/>
          <a:lstStyle/>
          <a:p>
            <a:r>
              <a:rPr lang="el-GR" dirty="0" err="1" smtClean="0"/>
              <a:t>Ολοθούριο</a:t>
            </a:r>
            <a:endParaRPr lang="en-US" dirty="0"/>
          </a:p>
        </p:txBody>
      </p:sp>
      <p:sp>
        <p:nvSpPr>
          <p:cNvPr id="32" name="TextBox 31"/>
          <p:cNvSpPr txBox="1"/>
          <p:nvPr/>
        </p:nvSpPr>
        <p:spPr>
          <a:xfrm>
            <a:off x="5952561" y="3229056"/>
            <a:ext cx="263214" cy="276999"/>
          </a:xfrm>
          <a:prstGeom prst="rect">
            <a:avLst/>
          </a:prstGeom>
          <a:noFill/>
        </p:spPr>
        <p:txBody>
          <a:bodyPr wrap="none" rtlCol="0">
            <a:spAutoFit/>
          </a:bodyPr>
          <a:lstStyle/>
          <a:p>
            <a:r>
              <a:rPr lang="en-US" sz="1200" b="1" dirty="0" smtClean="0">
                <a:solidFill>
                  <a:schemeClr val="bg1"/>
                </a:solidFill>
              </a:rPr>
              <a:t>8</a:t>
            </a:r>
            <a:endParaRPr lang="en-US" sz="1200" b="1" dirty="0">
              <a:solidFill>
                <a:schemeClr val="bg1"/>
              </a:solidFill>
            </a:endParaRPr>
          </a:p>
        </p:txBody>
      </p:sp>
      <p:sp>
        <p:nvSpPr>
          <p:cNvPr id="33" name="TextBox 32"/>
          <p:cNvSpPr txBox="1"/>
          <p:nvPr/>
        </p:nvSpPr>
        <p:spPr>
          <a:xfrm>
            <a:off x="8239790" y="3229056"/>
            <a:ext cx="263214" cy="276999"/>
          </a:xfrm>
          <a:prstGeom prst="rect">
            <a:avLst/>
          </a:prstGeom>
          <a:noFill/>
        </p:spPr>
        <p:txBody>
          <a:bodyPr wrap="none" rtlCol="0">
            <a:spAutoFit/>
          </a:bodyPr>
          <a:lstStyle/>
          <a:p>
            <a:r>
              <a:rPr lang="en-US" sz="1200" b="1" dirty="0" smtClean="0">
                <a:solidFill>
                  <a:schemeClr val="bg1"/>
                </a:solidFill>
              </a:rPr>
              <a:t>9</a:t>
            </a:r>
            <a:endParaRPr lang="en-US" sz="1200" b="1" dirty="0">
              <a:solidFill>
                <a:schemeClr val="bg1"/>
              </a:solidFill>
            </a:endParaRPr>
          </a:p>
        </p:txBody>
      </p:sp>
      <p:sp>
        <p:nvSpPr>
          <p:cNvPr id="34" name="TextBox 33"/>
          <p:cNvSpPr txBox="1"/>
          <p:nvPr/>
        </p:nvSpPr>
        <p:spPr>
          <a:xfrm>
            <a:off x="2615891" y="5415132"/>
            <a:ext cx="341760" cy="276999"/>
          </a:xfrm>
          <a:prstGeom prst="rect">
            <a:avLst/>
          </a:prstGeom>
          <a:noFill/>
        </p:spPr>
        <p:txBody>
          <a:bodyPr wrap="none" rtlCol="0">
            <a:spAutoFit/>
          </a:bodyPr>
          <a:lstStyle/>
          <a:p>
            <a:r>
              <a:rPr lang="en-US" sz="1200" b="1" dirty="0" smtClean="0"/>
              <a:t>10</a:t>
            </a:r>
            <a:endParaRPr lang="en-US" sz="1200" b="1" dirty="0"/>
          </a:p>
        </p:txBody>
      </p:sp>
      <p:sp>
        <p:nvSpPr>
          <p:cNvPr id="35" name="TextBox 34"/>
          <p:cNvSpPr txBox="1"/>
          <p:nvPr/>
        </p:nvSpPr>
        <p:spPr>
          <a:xfrm>
            <a:off x="5667214" y="5414202"/>
            <a:ext cx="341760" cy="276999"/>
          </a:xfrm>
          <a:prstGeom prst="rect">
            <a:avLst/>
          </a:prstGeom>
          <a:noFill/>
        </p:spPr>
        <p:txBody>
          <a:bodyPr wrap="none" rtlCol="0">
            <a:spAutoFit/>
          </a:bodyPr>
          <a:lstStyle/>
          <a:p>
            <a:r>
              <a:rPr lang="en-US" sz="1200" b="1" dirty="0" smtClean="0">
                <a:solidFill>
                  <a:schemeClr val="bg1"/>
                </a:solidFill>
              </a:rPr>
              <a:t>11</a:t>
            </a:r>
            <a:endParaRPr lang="en-US" sz="1200" b="1" dirty="0">
              <a:solidFill>
                <a:schemeClr val="bg1"/>
              </a:solidFill>
            </a:endParaRPr>
          </a:p>
        </p:txBody>
      </p:sp>
      <p:pic>
        <p:nvPicPr>
          <p:cNvPr id="5" name="Picture Placeholder 4"/>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l="4730" r="4730"/>
          <a:stretch>
            <a:fillRect/>
          </a:stretch>
        </p:blipFill>
        <p:spPr>
          <a:xfrm>
            <a:off x="470484" y="1690688"/>
            <a:ext cx="2823979" cy="1882327"/>
          </a:xfrm>
        </p:spPr>
      </p:pic>
      <p:sp>
        <p:nvSpPr>
          <p:cNvPr id="31" name="TextBox 30"/>
          <p:cNvSpPr txBox="1"/>
          <p:nvPr/>
        </p:nvSpPr>
        <p:spPr>
          <a:xfrm>
            <a:off x="2916708" y="3208093"/>
            <a:ext cx="263214" cy="276999"/>
          </a:xfrm>
          <a:prstGeom prst="rect">
            <a:avLst/>
          </a:prstGeom>
          <a:noFill/>
        </p:spPr>
        <p:txBody>
          <a:bodyPr wrap="none" rtlCol="0">
            <a:spAutoFit/>
          </a:bodyPr>
          <a:lstStyle/>
          <a:p>
            <a:r>
              <a:rPr lang="en-US" sz="1200" b="1" dirty="0" smtClean="0">
                <a:solidFill>
                  <a:schemeClr val="bg1"/>
                </a:solidFill>
              </a:rPr>
              <a:t>7</a:t>
            </a:r>
            <a:endParaRPr lang="en-US" sz="1200" b="1" dirty="0">
              <a:solidFill>
                <a:schemeClr val="bg1"/>
              </a:solidFill>
            </a:endParaRPr>
          </a:p>
        </p:txBody>
      </p:sp>
      <p:pic>
        <p:nvPicPr>
          <p:cNvPr id="7" name="Content Placeholder 6"/>
          <p:cNvPicPr>
            <a:picLocks noGrp="1" noChangeAspect="1"/>
          </p:cNvPicPr>
          <p:nvPr>
            <p:ph sz="quarter" idx="24"/>
          </p:nvPr>
        </p:nvPicPr>
        <p:blipFill>
          <a:blip r:embed="rId8" cstate="print">
            <a:extLst>
              <a:ext uri="{28A0092B-C50C-407E-A947-70E740481C1C}">
                <a14:useLocalDpi xmlns:a14="http://schemas.microsoft.com/office/drawing/2010/main" val="0"/>
              </a:ext>
            </a:extLst>
          </a:blip>
          <a:stretch>
            <a:fillRect/>
          </a:stretch>
        </p:blipFill>
        <p:spPr>
          <a:xfrm>
            <a:off x="6857525" y="3941552"/>
            <a:ext cx="1317268" cy="1831778"/>
          </a:xfrm>
        </p:spPr>
      </p:pic>
      <p:sp>
        <p:nvSpPr>
          <p:cNvPr id="36" name="TextBox 35"/>
          <p:cNvSpPr txBox="1"/>
          <p:nvPr/>
        </p:nvSpPr>
        <p:spPr>
          <a:xfrm>
            <a:off x="7837946" y="5421740"/>
            <a:ext cx="341760" cy="276999"/>
          </a:xfrm>
          <a:prstGeom prst="rect">
            <a:avLst/>
          </a:prstGeom>
          <a:noFill/>
        </p:spPr>
        <p:txBody>
          <a:bodyPr wrap="none" rtlCol="0">
            <a:spAutoFit/>
          </a:bodyPr>
          <a:lstStyle/>
          <a:p>
            <a:r>
              <a:rPr lang="en-US" sz="1200" b="1" dirty="0" smtClean="0">
                <a:solidFill>
                  <a:schemeClr val="bg1"/>
                </a:solidFill>
              </a:rPr>
              <a:t>12</a:t>
            </a:r>
            <a:endParaRPr lang="en-US" sz="1200" b="1" dirty="0">
              <a:solidFill>
                <a:schemeClr val="bg1"/>
              </a:solidFill>
            </a:endParaRPr>
          </a:p>
        </p:txBody>
      </p:sp>
    </p:spTree>
    <p:extLst>
      <p:ext uri="{BB962C8B-B14F-4D97-AF65-F5344CB8AC3E}">
        <p14:creationId xmlns:p14="http://schemas.microsoft.com/office/powerpoint/2010/main" val="36482919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err="1" smtClean="0">
                <a:solidFill>
                  <a:schemeClr val="accent3"/>
                </a:solidFill>
              </a:rPr>
              <a:t>Πτεροβράγχια</a:t>
            </a:r>
            <a:r>
              <a:rPr lang="el-GR" sz="4400" b="1" dirty="0" smtClean="0">
                <a:solidFill>
                  <a:schemeClr val="accent3"/>
                </a:solidFill>
              </a:rPr>
              <a:t> (2 γένη)</a:t>
            </a:r>
            <a:endParaRPr lang="el-GR" sz="4400" b="1" dirty="0">
              <a:solidFill>
                <a:schemeClr val="accent3"/>
              </a:solidFill>
            </a:endParaRPr>
          </a:p>
        </p:txBody>
      </p:sp>
      <p:pic>
        <p:nvPicPr>
          <p:cNvPr id="8" name="Θέση περιεχομένου 7"/>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311677" y="1437095"/>
            <a:ext cx="2745168" cy="4739868"/>
          </a:xfrm>
        </p:spPr>
      </p:pic>
      <p:pic>
        <p:nvPicPr>
          <p:cNvPr id="9" name="Θέση περιεχομένου 8"/>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572000" y="1437095"/>
            <a:ext cx="3465517" cy="4739868"/>
          </a:xfrm>
        </p:spPr>
      </p:pic>
      <p:sp>
        <p:nvSpPr>
          <p:cNvPr id="3" name="Θέση υποσέλιδου 2"/>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80</a:t>
            </a:fld>
            <a:endParaRPr lang="en-US"/>
          </a:p>
        </p:txBody>
      </p:sp>
      <p:sp>
        <p:nvSpPr>
          <p:cNvPr id="7" name="TextBox 6"/>
          <p:cNvSpPr txBox="1"/>
          <p:nvPr/>
        </p:nvSpPr>
        <p:spPr>
          <a:xfrm>
            <a:off x="3665299" y="5728591"/>
            <a:ext cx="420308" cy="276999"/>
          </a:xfrm>
          <a:prstGeom prst="rect">
            <a:avLst/>
          </a:prstGeom>
          <a:noFill/>
        </p:spPr>
        <p:txBody>
          <a:bodyPr wrap="none" rtlCol="0">
            <a:spAutoFit/>
          </a:bodyPr>
          <a:lstStyle/>
          <a:p>
            <a:r>
              <a:rPr lang="en-US" sz="1200" b="1" dirty="0" smtClean="0"/>
              <a:t>130</a:t>
            </a:r>
            <a:endParaRPr lang="en-US" sz="1200" b="1" dirty="0"/>
          </a:p>
        </p:txBody>
      </p:sp>
      <p:sp>
        <p:nvSpPr>
          <p:cNvPr id="10" name="TextBox 9"/>
          <p:cNvSpPr txBox="1"/>
          <p:nvPr/>
        </p:nvSpPr>
        <p:spPr>
          <a:xfrm>
            <a:off x="7754403" y="5728591"/>
            <a:ext cx="420308" cy="276999"/>
          </a:xfrm>
          <a:prstGeom prst="rect">
            <a:avLst/>
          </a:prstGeom>
          <a:noFill/>
        </p:spPr>
        <p:txBody>
          <a:bodyPr wrap="none" rtlCol="0">
            <a:spAutoFit/>
          </a:bodyPr>
          <a:lstStyle/>
          <a:p>
            <a:r>
              <a:rPr lang="en-US" sz="1200" b="1" dirty="0" smtClean="0"/>
              <a:t>131</a:t>
            </a:r>
            <a:endParaRPr lang="en-US" sz="1200" b="1" dirty="0"/>
          </a:p>
        </p:txBody>
      </p:sp>
    </p:spTree>
    <p:extLst>
      <p:ext uri="{BB962C8B-B14F-4D97-AF65-F5344CB8AC3E}">
        <p14:creationId xmlns:p14="http://schemas.microsoft.com/office/powerpoint/2010/main" val="5514219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pPr algn="ctr"/>
            <a:r>
              <a:rPr lang="en-US" sz="4400" b="1" dirty="0" smtClean="0">
                <a:solidFill>
                  <a:schemeClr val="accent1">
                    <a:lumMod val="75000"/>
                  </a:schemeClr>
                </a:solidFill>
              </a:rPr>
              <a:t>   </a:t>
            </a:r>
            <a:r>
              <a:rPr lang="el-GR" sz="4400" b="1" dirty="0" smtClean="0">
                <a:solidFill>
                  <a:schemeClr val="accent3"/>
                </a:solidFill>
              </a:rPr>
              <a:t>Χαρακτηριστικά </a:t>
            </a:r>
            <a:r>
              <a:rPr lang="el-GR" sz="4400" b="1" dirty="0" err="1" smtClean="0">
                <a:solidFill>
                  <a:schemeClr val="accent3"/>
                </a:solidFill>
              </a:rPr>
              <a:t>Ημιχορδωτών</a:t>
            </a:r>
            <a:endParaRPr lang="el-GR" sz="4400" b="1" dirty="0">
              <a:solidFill>
                <a:schemeClr val="accent3"/>
              </a:solidFill>
            </a:endParaRPr>
          </a:p>
        </p:txBody>
      </p:sp>
      <p:sp>
        <p:nvSpPr>
          <p:cNvPr id="5" name="Θέση περιεχομένου 4"/>
          <p:cNvSpPr>
            <a:spLocks noGrp="1"/>
          </p:cNvSpPr>
          <p:nvPr>
            <p:ph idx="1"/>
          </p:nvPr>
        </p:nvSpPr>
        <p:spPr/>
        <p:txBody>
          <a:bodyPr>
            <a:noAutofit/>
          </a:bodyPr>
          <a:lstStyle/>
          <a:p>
            <a:pPr>
              <a:defRPr/>
            </a:pPr>
            <a:r>
              <a:rPr lang="el-GR" sz="2800" dirty="0"/>
              <a:t>Μαλακά, </a:t>
            </a:r>
            <a:r>
              <a:rPr lang="el-GR" sz="2800" dirty="0" err="1"/>
              <a:t>σκωληκόμορφα</a:t>
            </a:r>
            <a:r>
              <a:rPr lang="el-GR" sz="2800" dirty="0"/>
              <a:t> ή κοντά με μίσχο.</a:t>
            </a:r>
          </a:p>
          <a:p>
            <a:pPr>
              <a:defRPr/>
            </a:pPr>
            <a:r>
              <a:rPr lang="el-GR" sz="2800" dirty="0"/>
              <a:t>Σώμα τριμερές</a:t>
            </a:r>
            <a:r>
              <a:rPr lang="en-US" sz="2800" dirty="0"/>
              <a:t>:</a:t>
            </a:r>
            <a:r>
              <a:rPr lang="el-GR" sz="2800" dirty="0"/>
              <a:t> </a:t>
            </a:r>
            <a:r>
              <a:rPr lang="el-GR" sz="2800" b="1" dirty="0"/>
              <a:t>Προβοσκίδα , περιλαίμιο</a:t>
            </a:r>
            <a:r>
              <a:rPr lang="el-GR" sz="2800" dirty="0"/>
              <a:t> και </a:t>
            </a:r>
            <a:r>
              <a:rPr lang="el-GR" sz="2800" b="1" dirty="0"/>
              <a:t>κορμός</a:t>
            </a:r>
            <a:r>
              <a:rPr lang="el-GR" sz="2800" dirty="0"/>
              <a:t>. </a:t>
            </a:r>
            <a:r>
              <a:rPr lang="el-GR" sz="2800" b="1" dirty="0"/>
              <a:t>Στοματικό τυφλό</a:t>
            </a:r>
            <a:r>
              <a:rPr lang="el-GR" sz="2800" dirty="0"/>
              <a:t>.</a:t>
            </a:r>
          </a:p>
          <a:p>
            <a:pPr>
              <a:defRPr/>
            </a:pPr>
            <a:r>
              <a:rPr lang="el-GR" sz="2800" dirty="0"/>
              <a:t>Κυκλοφορικό με ραχιαίο, κοιλιακό αγγείο και ραχιαία καρδιά</a:t>
            </a:r>
          </a:p>
          <a:p>
            <a:pPr>
              <a:defRPr/>
            </a:pPr>
            <a:r>
              <a:rPr lang="el-GR" sz="2800" dirty="0" err="1"/>
              <a:t>Βραγχιακές</a:t>
            </a:r>
            <a:r>
              <a:rPr lang="el-GR" sz="2800" dirty="0"/>
              <a:t> </a:t>
            </a:r>
            <a:r>
              <a:rPr lang="el-GR" sz="2800" b="1" dirty="0"/>
              <a:t>σχισμές</a:t>
            </a:r>
            <a:r>
              <a:rPr lang="el-GR" sz="2800" dirty="0"/>
              <a:t> συνήθως</a:t>
            </a:r>
          </a:p>
          <a:p>
            <a:pPr>
              <a:defRPr/>
            </a:pPr>
            <a:r>
              <a:rPr lang="el-GR" sz="2800" b="1" dirty="0"/>
              <a:t>Σπείραμα</a:t>
            </a:r>
            <a:r>
              <a:rPr lang="el-GR" sz="2800" dirty="0"/>
              <a:t>, όχι νεφρίδια</a:t>
            </a:r>
          </a:p>
          <a:p>
            <a:pPr>
              <a:defRPr/>
            </a:pPr>
            <a:r>
              <a:rPr lang="el-GR" sz="2800" dirty="0" err="1"/>
              <a:t>Υποεπιδερμικό</a:t>
            </a:r>
            <a:r>
              <a:rPr lang="el-GR" sz="2800" dirty="0"/>
              <a:t> νευρικό πλέγμα με 2 σχοινιά (το ραχιαίο μπορεί να είναι </a:t>
            </a:r>
            <a:r>
              <a:rPr lang="el-GR" sz="2800" b="1" dirty="0"/>
              <a:t>κοίλο</a:t>
            </a:r>
            <a:r>
              <a:rPr lang="el-GR" sz="2800" dirty="0"/>
              <a:t>.</a:t>
            </a:r>
          </a:p>
        </p:txBody>
      </p:sp>
      <p:sp>
        <p:nvSpPr>
          <p:cNvPr id="2" name="Θέση υποσέλιδου 1"/>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81</a:t>
            </a:fld>
            <a:endParaRPr lang="en-US"/>
          </a:p>
        </p:txBody>
      </p:sp>
    </p:spTree>
    <p:extLst>
      <p:ext uri="{BB962C8B-B14F-4D97-AF65-F5344CB8AC3E}">
        <p14:creationId xmlns:p14="http://schemas.microsoft.com/office/powerpoint/2010/main" val="13379132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pPr algn="ctr"/>
            <a:r>
              <a:rPr lang="el-GR" sz="4400" b="1" dirty="0" smtClean="0">
                <a:solidFill>
                  <a:schemeClr val="accent3"/>
                </a:solidFill>
              </a:rPr>
              <a:t>Χαρακτηριστικά </a:t>
            </a:r>
            <a:r>
              <a:rPr lang="el-GR" sz="4400" b="1" dirty="0" err="1" smtClean="0">
                <a:solidFill>
                  <a:schemeClr val="accent3"/>
                </a:solidFill>
              </a:rPr>
              <a:t>Χορδωτών</a:t>
            </a:r>
            <a:endParaRPr lang="el-GR" sz="4400" b="1" dirty="0">
              <a:solidFill>
                <a:schemeClr val="accent3"/>
              </a:solidFill>
            </a:endParaRPr>
          </a:p>
        </p:txBody>
      </p:sp>
      <p:sp>
        <p:nvSpPr>
          <p:cNvPr id="5" name="Θέση περιεχομένου 4"/>
          <p:cNvSpPr>
            <a:spLocks noGrp="1"/>
          </p:cNvSpPr>
          <p:nvPr>
            <p:ph idx="1"/>
          </p:nvPr>
        </p:nvSpPr>
        <p:spPr/>
        <p:txBody>
          <a:bodyPr>
            <a:noAutofit/>
          </a:bodyPr>
          <a:lstStyle/>
          <a:p>
            <a:pPr marL="609600" indent="-609600">
              <a:buClr>
                <a:schemeClr val="tx2">
                  <a:lumMod val="50000"/>
                </a:schemeClr>
              </a:buClr>
              <a:buFont typeface="+mj-lt"/>
              <a:buAutoNum type="arabicPeriod"/>
              <a:defRPr/>
            </a:pPr>
            <a:r>
              <a:rPr lang="el-GR" sz="2800" dirty="0"/>
              <a:t>Φάρυγγας με σχισμές ή πόρους</a:t>
            </a:r>
          </a:p>
          <a:p>
            <a:pPr marL="609600" indent="-609600">
              <a:buClr>
                <a:schemeClr val="tx2">
                  <a:lumMod val="50000"/>
                </a:schemeClr>
              </a:buClr>
              <a:buFont typeface="+mj-lt"/>
              <a:buAutoNum type="arabicPeriod"/>
              <a:defRPr/>
            </a:pPr>
            <a:r>
              <a:rPr lang="el-GR" sz="2800" dirty="0" err="1"/>
              <a:t>Μεταεδρική</a:t>
            </a:r>
            <a:r>
              <a:rPr lang="el-GR" sz="2800" dirty="0"/>
              <a:t> ουρά</a:t>
            </a:r>
          </a:p>
          <a:p>
            <a:pPr marL="609600" indent="-609600">
              <a:buClr>
                <a:schemeClr val="tx2">
                  <a:lumMod val="50000"/>
                </a:schemeClr>
              </a:buClr>
              <a:buFont typeface="+mj-lt"/>
              <a:buAutoNum type="arabicPeriod"/>
              <a:defRPr/>
            </a:pPr>
            <a:r>
              <a:rPr lang="el-GR" sz="2800" dirty="0"/>
              <a:t>Παρουσία </a:t>
            </a:r>
            <a:r>
              <a:rPr lang="el-GR" sz="2800" dirty="0" err="1"/>
              <a:t>νωτιαίας</a:t>
            </a:r>
            <a:r>
              <a:rPr lang="el-GR" sz="2800" dirty="0"/>
              <a:t> </a:t>
            </a:r>
            <a:r>
              <a:rPr lang="el-GR" sz="2800" b="1" dirty="0"/>
              <a:t>χορδής</a:t>
            </a:r>
            <a:r>
              <a:rPr lang="el-GR" sz="2800" dirty="0"/>
              <a:t> (στήριξη)</a:t>
            </a:r>
          </a:p>
          <a:p>
            <a:pPr marL="609600" indent="-609600">
              <a:buClr>
                <a:schemeClr val="tx2">
                  <a:lumMod val="50000"/>
                </a:schemeClr>
              </a:buClr>
              <a:buFont typeface="+mj-lt"/>
              <a:buAutoNum type="arabicPeriod"/>
              <a:defRPr/>
            </a:pPr>
            <a:r>
              <a:rPr lang="el-GR" sz="2800" dirty="0"/>
              <a:t>Κοίλος νευρικός σωλήνας</a:t>
            </a:r>
          </a:p>
          <a:p>
            <a:pPr marL="609600" indent="-609600">
              <a:buClr>
                <a:schemeClr val="tx2">
                  <a:lumMod val="50000"/>
                </a:schemeClr>
              </a:buClr>
              <a:buFontTx/>
              <a:buAutoNum type="arabicPeriod"/>
              <a:defRPr/>
            </a:pPr>
            <a:endParaRPr lang="el-GR" sz="2800" dirty="0"/>
          </a:p>
          <a:p>
            <a:pPr marL="609600" indent="-609600">
              <a:buClr>
                <a:schemeClr val="tx2">
                  <a:lumMod val="50000"/>
                </a:schemeClr>
              </a:buClr>
              <a:buNone/>
              <a:defRPr/>
            </a:pPr>
            <a:r>
              <a:rPr lang="el-GR" sz="2800" dirty="0"/>
              <a:t>Τα 2 και 4 εμφανίζονται στα </a:t>
            </a:r>
            <a:r>
              <a:rPr lang="el-GR" sz="2800" dirty="0" err="1"/>
              <a:t>Ημιχορδωτά</a:t>
            </a:r>
            <a:endParaRPr lang="el-GR" sz="2800" dirty="0"/>
          </a:p>
        </p:txBody>
      </p:sp>
      <p:sp>
        <p:nvSpPr>
          <p:cNvPr id="2" name="Θέση υποσέλιδου 1"/>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82</a:t>
            </a:fld>
            <a:endParaRPr lang="en-US"/>
          </a:p>
        </p:txBody>
      </p:sp>
    </p:spTree>
    <p:extLst>
      <p:ext uri="{BB962C8B-B14F-4D97-AF65-F5344CB8AC3E}">
        <p14:creationId xmlns:p14="http://schemas.microsoft.com/office/powerpoint/2010/main" val="18152294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a:bodyPr>
          <a:lstStyle/>
          <a:p>
            <a:r>
              <a:rPr lang="el-GR" sz="4400" b="1" dirty="0" smtClean="0">
                <a:solidFill>
                  <a:schemeClr val="accent3"/>
                </a:solidFill>
              </a:rPr>
              <a:t>Τέλος Ενότητας</a:t>
            </a:r>
            <a:endParaRPr lang="el-GR" sz="4400" b="1" dirty="0">
              <a:solidFill>
                <a:schemeClr val="accent3"/>
              </a:solidFill>
            </a:endParaRPr>
          </a:p>
        </p:txBody>
      </p:sp>
      <p:sp>
        <p:nvSpPr>
          <p:cNvPr id="2" name="Θέση κειμένου 1"/>
          <p:cNvSpPr>
            <a:spLocks noGrp="1"/>
          </p:cNvSpPr>
          <p:nvPr>
            <p:ph type="body" idx="1"/>
          </p:nvPr>
        </p:nvSpPr>
        <p:spPr/>
        <p:txBody>
          <a:bodyPr/>
          <a:lstStyle/>
          <a:p>
            <a:endParaRPr lang="en-US"/>
          </a:p>
        </p:txBody>
      </p:sp>
    </p:spTree>
    <p:extLst>
      <p:ext uri="{BB962C8B-B14F-4D97-AF65-F5344CB8AC3E}">
        <p14:creationId xmlns:p14="http://schemas.microsoft.com/office/powerpoint/2010/main" val="8415246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accent3"/>
                </a:solidFill>
              </a:rPr>
              <a:t>Χρηματοδότηση</a:t>
            </a:r>
            <a:endParaRPr lang="el-GR" dirty="0">
              <a:solidFill>
                <a:schemeClr val="accent3"/>
              </a:solidFill>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t>84</a:t>
            </a:fld>
            <a:endParaRPr lang="en-US"/>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solidFill>
                  <a:schemeClr val="accent3"/>
                </a:solidFill>
              </a:rPr>
              <a:t>Σημειώματα</a:t>
            </a:r>
            <a:endParaRPr lang="el-GR" sz="4400" dirty="0">
              <a:solidFill>
                <a:schemeClr val="accent3"/>
              </a:solidFill>
            </a:endParaRPr>
          </a:p>
        </p:txBody>
      </p:sp>
      <p:sp>
        <p:nvSpPr>
          <p:cNvPr id="5" name="Text Placeholder 4"/>
          <p:cNvSpPr>
            <a:spLocks noGrp="1"/>
          </p:cNvSpPr>
          <p:nvPr>
            <p:ph type="body" idx="1"/>
          </p:nvPr>
        </p:nvSpPr>
        <p:spPr/>
        <p:txBody>
          <a:bodyPr/>
          <a:lstStyle/>
          <a:p>
            <a:endParaRPr lang="el-GR"/>
          </a:p>
        </p:txBody>
      </p:sp>
      <p:sp>
        <p:nvSpPr>
          <p:cNvPr id="2" name="Θέση υποσέλιδου 1"/>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85</a:t>
            </a:fld>
            <a:endParaRPr lang="en-US"/>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l-GR" sz="4000" b="1" dirty="0">
                <a:solidFill>
                  <a:schemeClr val="accent3"/>
                </a:solidFill>
              </a:rPr>
              <a:t>Σημείωμα </a:t>
            </a:r>
            <a:r>
              <a:rPr lang="el-GR" sz="4000" b="1" dirty="0" smtClean="0">
                <a:solidFill>
                  <a:schemeClr val="accent3"/>
                </a:solidFill>
              </a:rPr>
              <a:t>Ιστορικού</a:t>
            </a:r>
            <a:br>
              <a:rPr lang="el-GR" sz="4000" b="1" dirty="0" smtClean="0">
                <a:solidFill>
                  <a:schemeClr val="accent3"/>
                </a:solidFill>
              </a:rPr>
            </a:br>
            <a:r>
              <a:rPr lang="el-GR" sz="4000" b="1" dirty="0" smtClean="0">
                <a:solidFill>
                  <a:schemeClr val="accent3"/>
                </a:solidFill>
              </a:rPr>
              <a:t> Εκδόσεων</a:t>
            </a:r>
            <a:r>
              <a:rPr lang="en-US" sz="4000" b="1" dirty="0" smtClean="0">
                <a:solidFill>
                  <a:schemeClr val="accent3"/>
                </a:solidFill>
              </a:rPr>
              <a:t> </a:t>
            </a:r>
            <a:r>
              <a:rPr lang="el-GR" sz="4000" b="1" dirty="0" smtClean="0">
                <a:solidFill>
                  <a:schemeClr val="accent3"/>
                </a:solidFill>
              </a:rPr>
              <a:t>Έργου</a:t>
            </a:r>
            <a:endParaRPr lang="el-GR" sz="4000" b="1" dirty="0">
              <a:solidFill>
                <a:schemeClr val="accent3"/>
              </a:solidFill>
            </a:endParaRPr>
          </a:p>
        </p:txBody>
      </p:sp>
      <p:sp>
        <p:nvSpPr>
          <p:cNvPr id="5" name="Content Placeholder 4"/>
          <p:cNvSpPr>
            <a:spLocks noGrp="1"/>
          </p:cNvSpPr>
          <p:nvPr>
            <p:ph idx="1"/>
          </p:nvPr>
        </p:nvSpPr>
        <p:spPr/>
        <p:txBody>
          <a:bodyPr>
            <a:normAutofit/>
          </a:bodyPr>
          <a:lstStyle/>
          <a:p>
            <a:pPr marL="0" indent="0">
              <a:buNone/>
            </a:pPr>
            <a:endParaRPr lang="el-GR" sz="2000" dirty="0" smtClean="0"/>
          </a:p>
          <a:p>
            <a:pPr marL="0" indent="0">
              <a:buNone/>
            </a:pPr>
            <a:endParaRPr lang="el-GR" sz="2000" dirty="0"/>
          </a:p>
          <a:p>
            <a:pPr marL="0" indent="0">
              <a:buNone/>
            </a:pPr>
            <a:endParaRPr lang="el-GR" sz="2000" dirty="0" smtClean="0"/>
          </a:p>
          <a:p>
            <a:pPr marL="0" indent="0" algn="ctr">
              <a:buNone/>
            </a:pPr>
            <a:r>
              <a:rPr lang="el-GR" sz="2000" dirty="0" smtClean="0"/>
              <a:t>Το </a:t>
            </a:r>
            <a:r>
              <a:rPr lang="el-GR" sz="2000" dirty="0"/>
              <a:t>παρόν έργο αποτελεί την έκδοση </a:t>
            </a:r>
            <a:r>
              <a:rPr lang="el-GR" sz="2000" dirty="0" smtClean="0"/>
              <a:t>1.0  </a:t>
            </a:r>
            <a:endParaRPr lang="el-GR" sz="2000" dirty="0"/>
          </a:p>
          <a:p>
            <a:endParaRPr lang="el-GR" sz="2000" dirty="0"/>
          </a:p>
        </p:txBody>
      </p:sp>
      <p:sp>
        <p:nvSpPr>
          <p:cNvPr id="7" name="Θέση αριθμού διαφάνειας 4"/>
          <p:cNvSpPr>
            <a:spLocks noGrp="1"/>
          </p:cNvSpPr>
          <p:nvPr>
            <p:ph type="sldNum" sz="quarter" idx="12"/>
          </p:nvPr>
        </p:nvSpPr>
        <p:spPr>
          <a:solidFill>
            <a:schemeClr val="bg1">
              <a:lumMod val="95000"/>
            </a:schemeClr>
          </a:solidFill>
        </p:spPr>
        <p:txBody>
          <a:bodyPr/>
          <a:lstStyle/>
          <a:p>
            <a:fld id="{58A56277-EA16-4AF5-BFB5-E5ECBBB39490}" type="slidenum">
              <a:rPr lang="en-US" smtClean="0"/>
              <a:pPr/>
              <a:t>86</a:t>
            </a:fld>
            <a:endParaRPr lang="en-US" dirty="0"/>
          </a:p>
        </p:txBody>
      </p:sp>
      <p:sp>
        <p:nvSpPr>
          <p:cNvPr id="2" name="Θέση υποσέλιδου 1"/>
          <p:cNvSpPr>
            <a:spLocks noGrp="1"/>
          </p:cNvSpPr>
          <p:nvPr>
            <p:ph type="ftr" sz="quarter" idx="11"/>
          </p:nvPr>
        </p:nvSpPr>
        <p:spPr/>
        <p:txBody>
          <a:bodyPr/>
          <a:lstStyle/>
          <a:p>
            <a:r>
              <a:rPr lang="el-GR" smtClean="0"/>
              <a:t>Ενότητα 13: Μαλάκια</a:t>
            </a:r>
            <a:endParaRPr lang="en-US" dirty="0"/>
          </a:p>
        </p:txBody>
      </p:sp>
    </p:spTree>
    <p:extLst>
      <p:ext uri="{BB962C8B-B14F-4D97-AF65-F5344CB8AC3E}">
        <p14:creationId xmlns:p14="http://schemas.microsoft.com/office/powerpoint/2010/main" val="10937046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accent3"/>
                </a:solidFill>
              </a:rPr>
              <a:t>Σημείωμα </a:t>
            </a:r>
            <a:r>
              <a:rPr lang="el-GR" dirty="0" smtClean="0">
                <a:solidFill>
                  <a:schemeClr val="accent3"/>
                </a:solidFill>
              </a:rPr>
              <a:t>Αναφοράς</a:t>
            </a:r>
            <a:endParaRPr lang="el-GR" dirty="0">
              <a:solidFill>
                <a:schemeClr val="accent3"/>
              </a:solidFill>
            </a:endParaRPr>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Νικολαΐδου Άρτεμις. «Ζωολογία Ι. Ενότητα 19. Εχινόδερμα».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t>http</a:t>
            </a:r>
            <a:r>
              <a:rPr lang="en-US" sz="2000" dirty="0"/>
              <a:t>://opencourses.uoa.gr/courses/BIOL3/.</a:t>
            </a:r>
          </a:p>
          <a:p>
            <a:pPr marL="0" indent="0">
              <a:buNone/>
            </a:pPr>
            <a:endParaRPr lang="el-GR" sz="2000" dirty="0"/>
          </a:p>
        </p:txBody>
      </p:sp>
      <p:sp>
        <p:nvSpPr>
          <p:cNvPr id="7" name="Θέση υποσέλιδου 6"/>
          <p:cNvSpPr>
            <a:spLocks noGrp="1"/>
          </p:cNvSpPr>
          <p:nvPr>
            <p:ph type="ftr" sz="quarter" idx="11"/>
          </p:nvPr>
        </p:nvSpPr>
        <p:spPr/>
        <p:txBody>
          <a:bodyPr/>
          <a:lstStyle/>
          <a:p>
            <a:r>
              <a:rPr lang="el-GR" smtClean="0"/>
              <a:t>Ενότητα 13: Μαλάκια</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87</a:t>
            </a:fld>
            <a:endParaRPr lang="en-US"/>
          </a:p>
        </p:txBody>
      </p:sp>
    </p:spTree>
    <p:extLst>
      <p:ext uri="{BB962C8B-B14F-4D97-AF65-F5344CB8AC3E}">
        <p14:creationId xmlns:p14="http://schemas.microsoft.com/office/powerpoint/2010/main" val="22935056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443" y="137668"/>
            <a:ext cx="7552911" cy="1223616"/>
          </a:xfrm>
        </p:spPr>
        <p:txBody>
          <a:bodyPr>
            <a:normAutofit/>
          </a:bodyPr>
          <a:lstStyle/>
          <a:p>
            <a:pPr algn="ctr"/>
            <a:r>
              <a:rPr lang="el-GR" b="1" dirty="0">
                <a:solidFill>
                  <a:schemeClr val="accent3"/>
                </a:solidFill>
              </a:rPr>
              <a:t>Σημείωμα </a:t>
            </a:r>
            <a:r>
              <a:rPr lang="el-GR" b="1" dirty="0" smtClean="0">
                <a:solidFill>
                  <a:schemeClr val="accent3"/>
                </a:solidFill>
              </a:rPr>
              <a:t>Αδειοδότησης</a:t>
            </a:r>
            <a:endParaRPr lang="el-GR" b="1" dirty="0">
              <a:solidFill>
                <a:schemeClr val="accent3"/>
              </a:solidFill>
            </a:endParaRPr>
          </a:p>
        </p:txBody>
      </p:sp>
      <p:sp>
        <p:nvSpPr>
          <p:cNvPr id="3" name="Content Placeholder 2"/>
          <p:cNvSpPr>
            <a:spLocks noGrp="1"/>
          </p:cNvSpPr>
          <p:nvPr>
            <p:ph idx="1"/>
          </p:nvPr>
        </p:nvSpPr>
        <p:spPr>
          <a:xfrm>
            <a:off x="107505" y="1215604"/>
            <a:ext cx="9036495" cy="1361900"/>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sp>
        <p:nvSpPr>
          <p:cNvPr id="4" name="Θέση υποσέλιδου 3"/>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t>88</a:t>
            </a:fld>
            <a:endParaRPr lang="en-US"/>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3108" y="2477052"/>
            <a:ext cx="1462242" cy="5109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8083" y="2724646"/>
            <a:ext cx="8415338" cy="3453628"/>
          </a:xfrm>
          <a:prstGeom prst="rect">
            <a:avLst/>
          </a:prstGeom>
        </p:spPr>
        <p:txBody>
          <a:bodyPr vert="horz" wrap="square" lIns="91440" tIns="45720" rIns="91440" bIns="45720" rtlCol="0" anchor="ctr">
            <a:normAutofit/>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101001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solidFill>
                  <a:schemeClr val="accent3"/>
                </a:solidFill>
              </a:rPr>
              <a:t>Διατήρηση </a:t>
            </a:r>
            <a:r>
              <a:rPr lang="el-GR" b="1" dirty="0" smtClean="0">
                <a:solidFill>
                  <a:schemeClr val="accent3"/>
                </a:solidFill>
              </a:rPr>
              <a:t>Σημειωμάτων</a:t>
            </a:r>
            <a:endParaRPr lang="el-GR" b="1" dirty="0">
              <a:solidFill>
                <a:schemeClr val="accent3"/>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t>89</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b="1" dirty="0" smtClean="0">
                <a:solidFill>
                  <a:schemeClr val="accent3"/>
                </a:solidFill>
              </a:rPr>
              <a:t>Εχινόδερμα </a:t>
            </a:r>
            <a:br>
              <a:rPr lang="el-GR" sz="4400" b="1" dirty="0" smtClean="0">
                <a:solidFill>
                  <a:schemeClr val="accent3"/>
                </a:solidFill>
              </a:rPr>
            </a:br>
            <a:r>
              <a:rPr lang="el-GR" sz="4400" b="1" dirty="0" smtClean="0">
                <a:solidFill>
                  <a:schemeClr val="accent3"/>
                </a:solidFill>
              </a:rPr>
              <a:t>από τη Μεσόγειο</a:t>
            </a:r>
            <a:endParaRPr lang="el-GR" sz="4400" b="1" dirty="0">
              <a:solidFill>
                <a:schemeClr val="accent3"/>
              </a:solidFill>
            </a:endParaRPr>
          </a:p>
        </p:txBody>
      </p:sp>
      <p:sp>
        <p:nvSpPr>
          <p:cNvPr id="3" name="Θέση υποσέλιδου 2"/>
          <p:cNvSpPr>
            <a:spLocks noGrp="1"/>
          </p:cNvSpPr>
          <p:nvPr>
            <p:ph type="ftr" sz="quarter" idx="10"/>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1"/>
          </p:nvPr>
        </p:nvSpPr>
        <p:spPr/>
        <p:txBody>
          <a:bodyPr/>
          <a:lstStyle/>
          <a:p>
            <a:fld id="{58A56277-EA16-4AF5-BFB5-E5ECBBB39490}" type="slidenum">
              <a:rPr lang="en-US" smtClean="0"/>
              <a:t>9</a:t>
            </a:fld>
            <a:endParaRPr lang="en-US"/>
          </a:p>
        </p:txBody>
      </p:sp>
      <p:pic>
        <p:nvPicPr>
          <p:cNvPr id="18" name="Θέση εικόνας 1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9760" b="19760"/>
          <a:stretch>
            <a:fillRect/>
          </a:stretch>
        </p:blipFill>
        <p:spPr>
          <a:xfrm>
            <a:off x="251520" y="1690689"/>
            <a:ext cx="2860054" cy="1882327"/>
          </a:xfrm>
        </p:spPr>
      </p:pic>
      <p:pic>
        <p:nvPicPr>
          <p:cNvPr id="20" name="Θέση εικόνας 19"/>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4179" r="14179"/>
          <a:stretch>
            <a:fillRect/>
          </a:stretch>
        </p:blipFill>
        <p:spPr>
          <a:xfrm>
            <a:off x="6576141" y="1690687"/>
            <a:ext cx="1980050" cy="1835063"/>
          </a:xfrm>
        </p:spPr>
      </p:pic>
      <p:pic>
        <p:nvPicPr>
          <p:cNvPr id="22" name="Θέση εικόνας 21"/>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3846" r="3846"/>
          <a:stretch>
            <a:fillRect/>
          </a:stretch>
        </p:blipFill>
        <p:spPr>
          <a:xfrm>
            <a:off x="3093218" y="4093605"/>
            <a:ext cx="2145268" cy="1593511"/>
          </a:xfrm>
        </p:spPr>
      </p:pic>
      <p:sp>
        <p:nvSpPr>
          <p:cNvPr id="11" name="Θέση κειμένου 10"/>
          <p:cNvSpPr>
            <a:spLocks noGrp="1"/>
          </p:cNvSpPr>
          <p:nvPr>
            <p:ph type="body" sz="quarter" idx="18"/>
          </p:nvPr>
        </p:nvSpPr>
        <p:spPr>
          <a:xfrm>
            <a:off x="734246" y="3614276"/>
            <a:ext cx="1894602" cy="431800"/>
          </a:xfrm>
        </p:spPr>
        <p:txBody>
          <a:bodyPr/>
          <a:lstStyle/>
          <a:p>
            <a:r>
              <a:rPr lang="en-US" i="1" dirty="0" err="1"/>
              <a:t>Antedon</a:t>
            </a:r>
            <a:r>
              <a:rPr lang="en-US" i="1" dirty="0"/>
              <a:t> </a:t>
            </a:r>
            <a:r>
              <a:rPr lang="en-US" i="1" dirty="0" err="1"/>
              <a:t>bifita</a:t>
            </a:r>
            <a:endParaRPr lang="en-US" i="1" dirty="0"/>
          </a:p>
        </p:txBody>
      </p:sp>
      <p:sp>
        <p:nvSpPr>
          <p:cNvPr id="12" name="Θέση κειμένου 11"/>
          <p:cNvSpPr>
            <a:spLocks noGrp="1"/>
          </p:cNvSpPr>
          <p:nvPr>
            <p:ph type="body" sz="quarter" idx="19"/>
          </p:nvPr>
        </p:nvSpPr>
        <p:spPr>
          <a:xfrm>
            <a:off x="3584005" y="3586618"/>
            <a:ext cx="2894027" cy="552606"/>
          </a:xfrm>
        </p:spPr>
        <p:txBody>
          <a:bodyPr>
            <a:normAutofit/>
          </a:bodyPr>
          <a:lstStyle/>
          <a:p>
            <a:r>
              <a:rPr lang="en-US" i="1" dirty="0" err="1"/>
              <a:t>Marthasterias</a:t>
            </a:r>
            <a:r>
              <a:rPr lang="en-US" i="1" dirty="0"/>
              <a:t> </a:t>
            </a:r>
            <a:r>
              <a:rPr lang="en-US" i="1" dirty="0" err="1"/>
              <a:t>glacialis</a:t>
            </a:r>
            <a:r>
              <a:rPr lang="en-US" i="1" dirty="0"/>
              <a:t> </a:t>
            </a:r>
          </a:p>
        </p:txBody>
      </p:sp>
      <p:sp>
        <p:nvSpPr>
          <p:cNvPr id="13" name="Θέση κειμένου 12"/>
          <p:cNvSpPr>
            <a:spLocks noGrp="1"/>
          </p:cNvSpPr>
          <p:nvPr>
            <p:ph type="body" sz="quarter" idx="20"/>
          </p:nvPr>
        </p:nvSpPr>
        <p:spPr>
          <a:xfrm>
            <a:off x="6611954" y="3556554"/>
            <a:ext cx="2028825" cy="431800"/>
          </a:xfrm>
        </p:spPr>
        <p:txBody>
          <a:bodyPr/>
          <a:lstStyle/>
          <a:p>
            <a:r>
              <a:rPr lang="en-US" i="1" dirty="0" err="1"/>
              <a:t>Ophiura</a:t>
            </a:r>
            <a:r>
              <a:rPr lang="en-US" i="1" dirty="0"/>
              <a:t> </a:t>
            </a:r>
            <a:r>
              <a:rPr lang="en-US" i="1" dirty="0" err="1"/>
              <a:t>ophiura</a:t>
            </a:r>
            <a:endParaRPr lang="en-US" i="1" dirty="0"/>
          </a:p>
        </p:txBody>
      </p:sp>
      <p:sp>
        <p:nvSpPr>
          <p:cNvPr id="14" name="Θέση κειμένου 13"/>
          <p:cNvSpPr>
            <a:spLocks noGrp="1"/>
          </p:cNvSpPr>
          <p:nvPr>
            <p:ph type="body" sz="quarter" idx="21"/>
          </p:nvPr>
        </p:nvSpPr>
        <p:spPr>
          <a:xfrm>
            <a:off x="706629" y="5795667"/>
            <a:ext cx="1712117" cy="431800"/>
          </a:xfrm>
        </p:spPr>
        <p:txBody>
          <a:bodyPr/>
          <a:lstStyle/>
          <a:p>
            <a:r>
              <a:rPr lang="en-US" i="1" dirty="0" err="1"/>
              <a:t>Arbacia</a:t>
            </a:r>
            <a:r>
              <a:rPr lang="en-US" i="1" dirty="0"/>
              <a:t> </a:t>
            </a:r>
            <a:r>
              <a:rPr lang="en-US" i="1" dirty="0" err="1"/>
              <a:t>lixula</a:t>
            </a:r>
            <a:endParaRPr lang="en-US" i="1" dirty="0"/>
          </a:p>
        </p:txBody>
      </p:sp>
      <p:sp>
        <p:nvSpPr>
          <p:cNvPr id="15" name="Θέση κειμένου 14"/>
          <p:cNvSpPr>
            <a:spLocks noGrp="1"/>
          </p:cNvSpPr>
          <p:nvPr>
            <p:ph type="body" sz="quarter" idx="22"/>
          </p:nvPr>
        </p:nvSpPr>
        <p:spPr>
          <a:xfrm>
            <a:off x="2951096" y="5791930"/>
            <a:ext cx="2429512" cy="411362"/>
          </a:xfrm>
        </p:spPr>
        <p:txBody>
          <a:bodyPr/>
          <a:lstStyle/>
          <a:p>
            <a:r>
              <a:rPr lang="en-US" i="1" dirty="0" err="1"/>
              <a:t>Spatangus</a:t>
            </a:r>
            <a:r>
              <a:rPr lang="en-US" i="1" dirty="0"/>
              <a:t> </a:t>
            </a:r>
            <a:r>
              <a:rPr lang="en-US" i="1" dirty="0" err="1"/>
              <a:t>purpureus</a:t>
            </a:r>
            <a:endParaRPr lang="en-US" i="1" dirty="0"/>
          </a:p>
        </p:txBody>
      </p:sp>
      <p:sp>
        <p:nvSpPr>
          <p:cNvPr id="16" name="Θέση κειμένου 15"/>
          <p:cNvSpPr>
            <a:spLocks noGrp="1"/>
          </p:cNvSpPr>
          <p:nvPr>
            <p:ph type="body" sz="quarter" idx="23"/>
          </p:nvPr>
        </p:nvSpPr>
        <p:spPr>
          <a:xfrm>
            <a:off x="6302159" y="5757298"/>
            <a:ext cx="1794920" cy="431800"/>
          </a:xfrm>
        </p:spPr>
        <p:txBody>
          <a:bodyPr/>
          <a:lstStyle/>
          <a:p>
            <a:r>
              <a:rPr lang="en-US" dirty="0"/>
              <a:t>Sea cucumber</a:t>
            </a:r>
          </a:p>
        </p:txBody>
      </p:sp>
      <p:sp>
        <p:nvSpPr>
          <p:cNvPr id="24" name="TextBox 23"/>
          <p:cNvSpPr txBox="1"/>
          <p:nvPr/>
        </p:nvSpPr>
        <p:spPr>
          <a:xfrm>
            <a:off x="2769813" y="3210129"/>
            <a:ext cx="341760" cy="276999"/>
          </a:xfrm>
          <a:prstGeom prst="rect">
            <a:avLst/>
          </a:prstGeom>
          <a:noFill/>
        </p:spPr>
        <p:txBody>
          <a:bodyPr wrap="none" rtlCol="0">
            <a:spAutoFit/>
          </a:bodyPr>
          <a:lstStyle/>
          <a:p>
            <a:r>
              <a:rPr lang="en-US" sz="1200" b="1" dirty="0" smtClean="0">
                <a:solidFill>
                  <a:schemeClr val="bg1"/>
                </a:solidFill>
              </a:rPr>
              <a:t>13</a:t>
            </a:r>
            <a:endParaRPr lang="en-US" sz="1200" b="1" dirty="0">
              <a:solidFill>
                <a:schemeClr val="bg1"/>
              </a:solidFill>
            </a:endParaRPr>
          </a:p>
        </p:txBody>
      </p:sp>
      <p:sp>
        <p:nvSpPr>
          <p:cNvPr id="26" name="TextBox 25"/>
          <p:cNvSpPr txBox="1"/>
          <p:nvPr/>
        </p:nvSpPr>
        <p:spPr>
          <a:xfrm>
            <a:off x="8245027" y="3209747"/>
            <a:ext cx="341760" cy="276999"/>
          </a:xfrm>
          <a:prstGeom prst="rect">
            <a:avLst/>
          </a:prstGeom>
          <a:noFill/>
        </p:spPr>
        <p:txBody>
          <a:bodyPr wrap="none" rtlCol="0">
            <a:spAutoFit/>
          </a:bodyPr>
          <a:lstStyle/>
          <a:p>
            <a:r>
              <a:rPr lang="en-US" sz="1200" b="1" dirty="0" smtClean="0">
                <a:solidFill>
                  <a:schemeClr val="bg1"/>
                </a:solidFill>
              </a:rPr>
              <a:t>15</a:t>
            </a:r>
            <a:endParaRPr lang="en-US" sz="1200" b="1" dirty="0">
              <a:solidFill>
                <a:schemeClr val="bg1"/>
              </a:solidFill>
            </a:endParaRPr>
          </a:p>
        </p:txBody>
      </p:sp>
      <p:sp>
        <p:nvSpPr>
          <p:cNvPr id="28" name="TextBox 27"/>
          <p:cNvSpPr txBox="1"/>
          <p:nvPr/>
        </p:nvSpPr>
        <p:spPr>
          <a:xfrm>
            <a:off x="4860139" y="5330586"/>
            <a:ext cx="341760" cy="276999"/>
          </a:xfrm>
          <a:prstGeom prst="rect">
            <a:avLst/>
          </a:prstGeom>
          <a:noFill/>
        </p:spPr>
        <p:txBody>
          <a:bodyPr wrap="none" rtlCol="0">
            <a:spAutoFit/>
          </a:bodyPr>
          <a:lstStyle/>
          <a:p>
            <a:r>
              <a:rPr lang="en-US" sz="1200" b="1" dirty="0" smtClean="0"/>
              <a:t>17</a:t>
            </a:r>
            <a:endParaRPr lang="en-US" sz="1200" b="1" dirty="0"/>
          </a:p>
        </p:txBody>
      </p:sp>
      <p:pic>
        <p:nvPicPr>
          <p:cNvPr id="5" name="Picture Placeholder 4"/>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8077" r="8077"/>
          <a:stretch>
            <a:fillRect/>
          </a:stretch>
        </p:blipFill>
        <p:spPr>
          <a:xfrm>
            <a:off x="3674446" y="1690688"/>
            <a:ext cx="2308883" cy="1878665"/>
          </a:xfrm>
        </p:spPr>
      </p:pic>
      <p:sp>
        <p:nvSpPr>
          <p:cNvPr id="25" name="TextBox 24"/>
          <p:cNvSpPr txBox="1"/>
          <p:nvPr/>
        </p:nvSpPr>
        <p:spPr>
          <a:xfrm>
            <a:off x="5605804" y="3228059"/>
            <a:ext cx="341760" cy="276999"/>
          </a:xfrm>
          <a:prstGeom prst="rect">
            <a:avLst/>
          </a:prstGeom>
          <a:noFill/>
        </p:spPr>
        <p:txBody>
          <a:bodyPr wrap="none" rtlCol="0">
            <a:spAutoFit/>
          </a:bodyPr>
          <a:lstStyle/>
          <a:p>
            <a:r>
              <a:rPr lang="en-US" sz="1200" b="1" dirty="0" smtClean="0">
                <a:solidFill>
                  <a:schemeClr val="bg1"/>
                </a:solidFill>
              </a:rPr>
              <a:t>14</a:t>
            </a:r>
            <a:endParaRPr lang="en-US" sz="1200" b="1" dirty="0">
              <a:solidFill>
                <a:schemeClr val="bg1"/>
              </a:solidFill>
            </a:endParaRPr>
          </a:p>
        </p:txBody>
      </p:sp>
      <p:pic>
        <p:nvPicPr>
          <p:cNvPr id="8" name="Picture Placeholder 7"/>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116" r="116"/>
          <a:stretch>
            <a:fillRect/>
          </a:stretch>
        </p:blipFill>
        <p:spPr>
          <a:xfrm>
            <a:off x="628650" y="4114422"/>
            <a:ext cx="1868076" cy="1571639"/>
          </a:xfrm>
        </p:spPr>
      </p:pic>
      <p:sp>
        <p:nvSpPr>
          <p:cNvPr id="27" name="TextBox 26"/>
          <p:cNvSpPr txBox="1"/>
          <p:nvPr/>
        </p:nvSpPr>
        <p:spPr>
          <a:xfrm>
            <a:off x="2134068" y="5345740"/>
            <a:ext cx="341760" cy="276999"/>
          </a:xfrm>
          <a:prstGeom prst="rect">
            <a:avLst/>
          </a:prstGeom>
          <a:noFill/>
        </p:spPr>
        <p:txBody>
          <a:bodyPr wrap="none" rtlCol="0">
            <a:spAutoFit/>
          </a:bodyPr>
          <a:lstStyle/>
          <a:p>
            <a:r>
              <a:rPr lang="en-US" sz="1200" b="1" dirty="0" smtClean="0"/>
              <a:t>16</a:t>
            </a:r>
            <a:endParaRPr lang="en-US" sz="1200" b="1" dirty="0"/>
          </a:p>
        </p:txBody>
      </p:sp>
      <p:pic>
        <p:nvPicPr>
          <p:cNvPr id="10" name="Content Placeholder 9"/>
          <p:cNvPicPr>
            <a:picLocks noGrp="1" noChangeAspect="1"/>
          </p:cNvPicPr>
          <p:nvPr>
            <p:ph sz="quarter" idx="24"/>
          </p:nvPr>
        </p:nvPicPr>
        <p:blipFill>
          <a:blip r:embed="rId8" cstate="print">
            <a:extLst>
              <a:ext uri="{28A0092B-C50C-407E-A947-70E740481C1C}">
                <a14:useLocalDpi xmlns:a14="http://schemas.microsoft.com/office/drawing/2010/main" val="0"/>
              </a:ext>
            </a:extLst>
          </a:blip>
          <a:stretch>
            <a:fillRect/>
          </a:stretch>
        </p:blipFill>
        <p:spPr>
          <a:xfrm>
            <a:off x="5853261" y="4125046"/>
            <a:ext cx="2679383" cy="1506965"/>
          </a:xfrm>
        </p:spPr>
      </p:pic>
      <p:sp>
        <p:nvSpPr>
          <p:cNvPr id="29" name="TextBox 28"/>
          <p:cNvSpPr txBox="1"/>
          <p:nvPr/>
        </p:nvSpPr>
        <p:spPr>
          <a:xfrm>
            <a:off x="8173590" y="5297706"/>
            <a:ext cx="341760" cy="276999"/>
          </a:xfrm>
          <a:prstGeom prst="rect">
            <a:avLst/>
          </a:prstGeom>
          <a:noFill/>
        </p:spPr>
        <p:txBody>
          <a:bodyPr wrap="none" rtlCol="0">
            <a:spAutoFit/>
          </a:bodyPr>
          <a:lstStyle/>
          <a:p>
            <a:r>
              <a:rPr lang="en-US" sz="1200" b="1" dirty="0" smtClean="0"/>
              <a:t>18</a:t>
            </a:r>
            <a:endParaRPr lang="en-US" sz="1200" b="1" dirty="0"/>
          </a:p>
        </p:txBody>
      </p:sp>
    </p:spTree>
    <p:extLst>
      <p:ext uri="{BB962C8B-B14F-4D97-AF65-F5344CB8AC3E}">
        <p14:creationId xmlns:p14="http://schemas.microsoft.com/office/powerpoint/2010/main" val="19519517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8622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n-US" sz="1600" b="1" dirty="0"/>
              <a:t>E</a:t>
            </a:r>
            <a:r>
              <a:rPr lang="el-GR" sz="1600" b="1" dirty="0" err="1"/>
              <a:t>ικόνα</a:t>
            </a:r>
            <a:r>
              <a:rPr lang="el-GR" sz="1600" b="1" dirty="0"/>
              <a:t> 1. </a:t>
            </a:r>
            <a:r>
              <a:rPr lang="en-US" sz="1600" dirty="0" err="1"/>
              <a:t>Chatognath</a:t>
            </a:r>
            <a:r>
              <a:rPr lang="en-US" sz="1600" dirty="0"/>
              <a:t> </a:t>
            </a:r>
            <a:r>
              <a:rPr lang="en-US" sz="1600" dirty="0" err="1"/>
              <a:t>Spadella</a:t>
            </a:r>
            <a:r>
              <a:rPr lang="en-US" sz="1600" dirty="0"/>
              <a:t> </a:t>
            </a:r>
            <a:r>
              <a:rPr lang="en-US" sz="1600" dirty="0" err="1"/>
              <a:t>cephaloptera</a:t>
            </a:r>
            <a:r>
              <a:rPr lang="en-US" sz="1600" dirty="0"/>
              <a:t>. Copyright CC BY 3.0 - Creative Commons Attribution 3.0 . </a:t>
            </a:r>
            <a:r>
              <a:rPr lang="el-GR" sz="1600" dirty="0"/>
              <a:t>Σύνδεσμος: </a:t>
            </a:r>
            <a:r>
              <a:rPr lang="en-US" sz="1600" dirty="0"/>
              <a:t>http://en.wikipedia.org/wiki/Chaetognatha. </a:t>
            </a:r>
            <a:r>
              <a:rPr lang="el-GR" sz="1600" dirty="0"/>
              <a:t>Πηγή: </a:t>
            </a:r>
            <a:r>
              <a:rPr lang="en-US" sz="1600" dirty="0"/>
              <a:t>http://en.wikipedia.org.</a:t>
            </a:r>
          </a:p>
          <a:p>
            <a:pPr marL="0" indent="0">
              <a:buNone/>
            </a:pPr>
            <a:r>
              <a:rPr lang="el-GR" sz="1600" b="1" dirty="0" smtClean="0"/>
              <a:t>Εικόνα </a:t>
            </a:r>
            <a:r>
              <a:rPr lang="el-GR" sz="1600" b="1" dirty="0"/>
              <a:t>2. </a:t>
            </a:r>
            <a:r>
              <a:rPr lang="en-US" sz="1600" dirty="0"/>
              <a:t>Copyright Rodger </a:t>
            </a:r>
            <a:r>
              <a:rPr lang="en-US" sz="1600" dirty="0" err="1"/>
              <a:t>Jackman</a:t>
            </a:r>
            <a:r>
              <a:rPr lang="en-US" sz="1600" dirty="0"/>
              <a:t>. Contributions to http://yhsbiology.wikispaces.com/ are licensed under a Creative Commons Attribution Share-Alike 3.0 License. </a:t>
            </a:r>
            <a:r>
              <a:rPr lang="el-GR" sz="1600" dirty="0"/>
              <a:t>Σύνδεσμος: </a:t>
            </a:r>
            <a:r>
              <a:rPr lang="en-US" sz="1600" dirty="0"/>
              <a:t>http://yhsbiology.wikispaces.com/Echinodermata. </a:t>
            </a:r>
            <a:r>
              <a:rPr lang="el-GR" sz="1600" dirty="0"/>
              <a:t>Πηγή: </a:t>
            </a:r>
            <a:r>
              <a:rPr lang="en-US" sz="1600" dirty="0"/>
              <a:t>http://yhsbiology.wikispaces.com.</a:t>
            </a:r>
          </a:p>
          <a:p>
            <a:pPr marL="0" indent="0">
              <a:buNone/>
            </a:pPr>
            <a:r>
              <a:rPr lang="el-GR" sz="1600" b="1" dirty="0" smtClean="0"/>
              <a:t>Εικόνα </a:t>
            </a:r>
            <a:r>
              <a:rPr lang="el-GR" sz="1600" b="1" dirty="0"/>
              <a:t>3</a:t>
            </a:r>
            <a:r>
              <a:rPr lang="el-GR" sz="1600" dirty="0"/>
              <a:t>. </a:t>
            </a:r>
            <a:r>
              <a:rPr lang="en-US" sz="1600" dirty="0" err="1"/>
              <a:t>Saccoglossus</a:t>
            </a:r>
            <a:r>
              <a:rPr lang="en-US" sz="1600" dirty="0"/>
              <a:t> </a:t>
            </a:r>
            <a:r>
              <a:rPr lang="en-US" sz="1600" dirty="0" err="1"/>
              <a:t>kowalevskii</a:t>
            </a:r>
            <a:r>
              <a:rPr lang="en-US" sz="1600" dirty="0"/>
              <a:t>. Creator: David Remsen. Copyright© 1995 Marine Biological Laboratory, Woods Hole . </a:t>
            </a:r>
            <a:r>
              <a:rPr lang="el-GR" sz="1600" dirty="0"/>
              <a:t>Σύνδεσμος: </a:t>
            </a:r>
            <a:r>
              <a:rPr lang="en-US" sz="1600" dirty="0"/>
              <a:t>http://www.tolweb.org/hemichordata. </a:t>
            </a:r>
            <a:r>
              <a:rPr lang="el-GR" sz="1600" dirty="0"/>
              <a:t>Πηγή: </a:t>
            </a:r>
            <a:r>
              <a:rPr lang="en-US" sz="1600" dirty="0"/>
              <a:t>Tree of Life Web Project. http://www.tolweb.org/tree/phylogeny.html</a:t>
            </a:r>
          </a:p>
          <a:p>
            <a:pPr marL="0" indent="0">
              <a:buNone/>
            </a:pPr>
            <a:r>
              <a:rPr lang="el-GR" sz="1600" b="1" dirty="0" smtClean="0"/>
              <a:t>Εικόνα </a:t>
            </a:r>
            <a:r>
              <a:rPr lang="el-GR" sz="1600" b="1" dirty="0"/>
              <a:t>4. </a:t>
            </a:r>
            <a:r>
              <a:rPr lang="el-GR" sz="1600" dirty="0" err="1"/>
              <a:t>Κλαδόγραμμα</a:t>
            </a:r>
            <a:r>
              <a:rPr lang="el-GR" sz="1600" dirty="0"/>
              <a:t> σχέσεων </a:t>
            </a:r>
            <a:r>
              <a:rPr lang="el-GR" sz="1600" dirty="0" err="1"/>
              <a:t>Χαιτόγναθων</a:t>
            </a:r>
            <a:r>
              <a:rPr lang="el-GR" sz="1600" dirty="0"/>
              <a:t>, </a:t>
            </a:r>
            <a:r>
              <a:rPr lang="el-GR" sz="1600" dirty="0" err="1"/>
              <a:t>Εχινόδερμων</a:t>
            </a:r>
            <a:r>
              <a:rPr lang="el-GR" sz="1600" dirty="0"/>
              <a:t> </a:t>
            </a:r>
            <a:r>
              <a:rPr lang="el-GR" sz="1600" dirty="0" err="1"/>
              <a:t>Ημιχορδωτών</a:t>
            </a:r>
            <a:r>
              <a:rPr lang="el-GR" sz="1600" dirty="0"/>
              <a:t>.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5</a:t>
            </a:r>
            <a:r>
              <a:rPr lang="el-GR" sz="1600" dirty="0"/>
              <a:t>. </a:t>
            </a:r>
            <a:r>
              <a:rPr lang="en-US" sz="1600" dirty="0" err="1"/>
              <a:t>Chatognath</a:t>
            </a:r>
            <a:r>
              <a:rPr lang="en-US" sz="1600" dirty="0"/>
              <a:t> </a:t>
            </a:r>
            <a:r>
              <a:rPr lang="en-US" sz="1600" dirty="0" err="1"/>
              <a:t>Spadella</a:t>
            </a:r>
            <a:r>
              <a:rPr lang="en-US" sz="1600" dirty="0"/>
              <a:t> </a:t>
            </a:r>
            <a:r>
              <a:rPr lang="en-US" sz="1600" dirty="0" err="1"/>
              <a:t>cephaloptera</a:t>
            </a:r>
            <a:r>
              <a:rPr lang="en-US" sz="1600" dirty="0"/>
              <a:t>. Copyright CC BY 3.0 - Creative Commons Attribution 3.0 . </a:t>
            </a:r>
            <a:r>
              <a:rPr lang="el-GR" sz="1600" dirty="0"/>
              <a:t>Σύνδεσμος: </a:t>
            </a:r>
            <a:r>
              <a:rPr lang="en-US" sz="1600" dirty="0"/>
              <a:t>http://en.wikipedia.org/wiki/Chaetognatha. </a:t>
            </a:r>
            <a:r>
              <a:rPr lang="el-GR" sz="1600" dirty="0"/>
              <a:t>Πηγή: </a:t>
            </a:r>
            <a:r>
              <a:rPr lang="en-US" sz="1600" dirty="0"/>
              <a:t>http://en.wikipedia.org.</a:t>
            </a:r>
          </a:p>
          <a:p>
            <a:pPr marL="0" indent="0">
              <a:buNone/>
            </a:pPr>
            <a:endParaRPr lang="en-US" sz="1600" dirty="0"/>
          </a:p>
          <a:p>
            <a:pPr marL="0" indent="0">
              <a:buNone/>
            </a:pPr>
            <a:endParaRPr lang="en-US" sz="2000" dirty="0"/>
          </a:p>
          <a:p>
            <a:pPr marL="0" indent="0">
              <a:buNone/>
            </a:pPr>
            <a:endParaRPr lang="en-US" sz="2000" dirty="0"/>
          </a:p>
          <a:p>
            <a:pPr marL="0" indent="0">
              <a:buNone/>
            </a:pPr>
            <a:endParaRPr lang="el-GR" sz="2000" dirty="0" smtClean="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90</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2</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8622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smtClean="0"/>
              <a:t>Εικόνα </a:t>
            </a:r>
            <a:r>
              <a:rPr lang="el-GR" sz="1600" b="1" dirty="0"/>
              <a:t>6</a:t>
            </a:r>
            <a:r>
              <a:rPr lang="el-GR" sz="1600" dirty="0"/>
              <a:t>. </a:t>
            </a:r>
            <a:r>
              <a:rPr lang="el-GR" sz="1600" dirty="0" err="1" smtClean="0"/>
              <a:t>Χαιτόγναθοι</a:t>
            </a:r>
            <a:r>
              <a:rPr lang="en-US" sz="1600" dirty="0" smtClean="0"/>
              <a:t>. </a:t>
            </a:r>
          </a:p>
          <a:p>
            <a:pPr marL="0" indent="0">
              <a:buNone/>
            </a:pPr>
            <a:r>
              <a:rPr lang="en-US" sz="1600" dirty="0" smtClean="0"/>
              <a:t>Science </a:t>
            </a:r>
            <a:r>
              <a:rPr lang="en-US" sz="1600" dirty="0" err="1"/>
              <a:t>PhotoCopyright</a:t>
            </a:r>
            <a:r>
              <a:rPr lang="en-US" sz="1600" dirty="0"/>
              <a: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a:t>
            </a:r>
            <a:r>
              <a:rPr lang="en-US" sz="1600" dirty="0" smtClean="0"/>
              <a:t>978-960-99280-2-1.   </a:t>
            </a:r>
          </a:p>
          <a:p>
            <a:pPr marL="0" indent="0">
              <a:buNone/>
            </a:pPr>
            <a:r>
              <a:rPr lang="en-US" sz="1600" dirty="0" smtClean="0"/>
              <a:t>Copyright  </a:t>
            </a:r>
            <a:r>
              <a:rPr lang="en-US" sz="1600" dirty="0"/>
              <a:t>Library. gty.im/123760753. </a:t>
            </a:r>
            <a:r>
              <a:rPr lang="el-GR" sz="1600" dirty="0"/>
              <a:t>Σύνδεσμος: </a:t>
            </a:r>
            <a:r>
              <a:rPr lang="en-US" sz="1600" dirty="0"/>
              <a:t>http://www.gettyimages.com/detail/photo/chaetognath-scanning-electron-micrograph-of-high-res-stock-photography/123760753. </a:t>
            </a:r>
            <a:r>
              <a:rPr lang="el-GR" sz="1600" dirty="0"/>
              <a:t>Πηγή: </a:t>
            </a:r>
            <a:r>
              <a:rPr lang="en-US" sz="1600" dirty="0"/>
              <a:t>http://www.gettyimages.com .</a:t>
            </a:r>
          </a:p>
          <a:p>
            <a:pPr marL="0" indent="0">
              <a:buNone/>
            </a:pPr>
            <a:r>
              <a:rPr lang="el-GR" sz="1600" b="1" dirty="0" smtClean="0"/>
              <a:t>Εικόνα </a:t>
            </a:r>
            <a:r>
              <a:rPr lang="el-GR" sz="1600" b="1" dirty="0"/>
              <a:t>7. </a:t>
            </a:r>
            <a:r>
              <a:rPr lang="en-US" sz="1600" dirty="0" err="1"/>
              <a:t>Crinois</a:t>
            </a:r>
            <a:r>
              <a:rPr lang="en-US" sz="1600" dirty="0"/>
              <a:t> at "Vanessa's Reef," </a:t>
            </a:r>
            <a:r>
              <a:rPr lang="en-US" sz="1600" dirty="0" err="1"/>
              <a:t>Kimbe</a:t>
            </a:r>
            <a:r>
              <a:rPr lang="en-US" sz="1600" dirty="0"/>
              <a:t> Bay, New Britain. © 2014 Western Illinois University. All Rights Reserved. </a:t>
            </a:r>
            <a:r>
              <a:rPr lang="el-GR" sz="1600" dirty="0"/>
              <a:t>Σύνδεσμος: </a:t>
            </a:r>
            <a:r>
              <a:rPr lang="en-US" sz="1600" dirty="0"/>
              <a:t>http://www.wiu.edu/news/newsrelease.php?release_id=7174. </a:t>
            </a:r>
            <a:r>
              <a:rPr lang="el-GR" sz="1600" dirty="0"/>
              <a:t>Πηγή: </a:t>
            </a:r>
            <a:r>
              <a:rPr lang="en-US" sz="1600" dirty="0"/>
              <a:t>http://www.wiu.edu. </a:t>
            </a:r>
          </a:p>
          <a:p>
            <a:pPr marL="0" indent="0">
              <a:buNone/>
            </a:pPr>
            <a:r>
              <a:rPr lang="el-GR" sz="1600" b="1" dirty="0" smtClean="0"/>
              <a:t>Εικόνα </a:t>
            </a:r>
            <a:r>
              <a:rPr lang="el-GR" sz="1600" b="1" dirty="0"/>
              <a:t>8. </a:t>
            </a:r>
            <a:r>
              <a:rPr lang="en-US" sz="1600" dirty="0"/>
              <a:t>Poisonous Crown-of-Thorns Starfish (</a:t>
            </a:r>
            <a:r>
              <a:rPr lang="en-US" sz="1600" dirty="0" err="1"/>
              <a:t>Acanthaster</a:t>
            </a:r>
            <a:r>
              <a:rPr lang="en-US" sz="1600" dirty="0"/>
              <a:t> </a:t>
            </a:r>
            <a:r>
              <a:rPr lang="en-US" sz="1600" dirty="0" err="1"/>
              <a:t>planci</a:t>
            </a:r>
            <a:r>
              <a:rPr lang="en-US" sz="1600" dirty="0"/>
              <a:t>) at a reef, </a:t>
            </a:r>
            <a:r>
              <a:rPr lang="en-US" sz="1600" dirty="0" err="1"/>
              <a:t>Cocos</a:t>
            </a:r>
            <a:r>
              <a:rPr lang="en-US" sz="1600" dirty="0"/>
              <a:t> Island, Costa Rica, Central America.  Copyright © 13/04/2015 </a:t>
            </a:r>
            <a:r>
              <a:rPr lang="en-US" sz="1600" dirty="0" err="1"/>
              <a:t>Alamy</a:t>
            </a:r>
            <a:r>
              <a:rPr lang="en-US" sz="1600" dirty="0"/>
              <a:t> Ltd. All rights reserved. Pacific. </a:t>
            </a:r>
            <a:r>
              <a:rPr lang="el-GR" sz="1600" dirty="0"/>
              <a:t>Σύνδεσμος: </a:t>
            </a:r>
            <a:r>
              <a:rPr lang="en-US" sz="1600" dirty="0"/>
              <a:t>http://www.alamy.com/stock-photo-poisonous-crown-of-thorns-starfish-acanthaster-planci-at-a-reef-cocos-26091486.html. </a:t>
            </a:r>
            <a:r>
              <a:rPr lang="el-GR" sz="1600" dirty="0"/>
              <a:t>Πηγή: </a:t>
            </a:r>
            <a:r>
              <a:rPr lang="en-US" sz="1600" dirty="0"/>
              <a:t>http://www.alamy.com</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91</a:t>
            </a:fld>
            <a:endParaRPr lang="en-US"/>
          </a:p>
        </p:txBody>
      </p:sp>
    </p:spTree>
    <p:extLst>
      <p:ext uri="{BB962C8B-B14F-4D97-AF65-F5344CB8AC3E}">
        <p14:creationId xmlns:p14="http://schemas.microsoft.com/office/powerpoint/2010/main" val="614619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3</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8622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9. </a:t>
            </a:r>
            <a:r>
              <a:rPr lang="en-US" sz="1600" dirty="0"/>
              <a:t>Page copyright © 1999 Gregory A. Wray. </a:t>
            </a:r>
            <a:r>
              <a:rPr lang="el-GR" sz="1600" dirty="0"/>
              <a:t>Σύνδεσμος: </a:t>
            </a:r>
            <a:r>
              <a:rPr lang="en-US" sz="1600" dirty="0"/>
              <a:t>http://tolweb.org/Echinodermata. </a:t>
            </a:r>
            <a:r>
              <a:rPr lang="el-GR" sz="1600" dirty="0"/>
              <a:t>Πηγή: </a:t>
            </a:r>
            <a:r>
              <a:rPr lang="en-US" sz="1600" dirty="0"/>
              <a:t>http://tolweb.org.</a:t>
            </a:r>
          </a:p>
          <a:p>
            <a:pPr marL="0" indent="0">
              <a:buNone/>
            </a:pPr>
            <a:r>
              <a:rPr lang="el-GR" sz="1600" b="1" dirty="0" smtClean="0"/>
              <a:t>Εικόνα </a:t>
            </a:r>
            <a:r>
              <a:rPr lang="el-GR" sz="1600" b="1" dirty="0"/>
              <a:t>10. </a:t>
            </a:r>
            <a:r>
              <a:rPr lang="en-US" sz="1600" dirty="0" err="1"/>
              <a:t>Colobocentrotus</a:t>
            </a:r>
            <a:r>
              <a:rPr lang="en-US" sz="1600" dirty="0"/>
              <a:t> </a:t>
            </a:r>
            <a:r>
              <a:rPr lang="en-US" sz="1600" dirty="0" err="1"/>
              <a:t>atrata</a:t>
            </a:r>
            <a:r>
              <a:rPr lang="en-US" sz="1600" dirty="0"/>
              <a:t> inter-tidal sea urchin, Kona, Hawaii. Ryan Photographic - </a:t>
            </a:r>
            <a:r>
              <a:rPr lang="en-US" sz="1600" dirty="0" err="1"/>
              <a:t>Echinoidea</a:t>
            </a:r>
            <a:r>
              <a:rPr lang="en-US" sz="1600" dirty="0"/>
              <a:t> - Sea Urchins. </a:t>
            </a:r>
            <a:r>
              <a:rPr lang="el-GR" sz="1600" dirty="0"/>
              <a:t>Σύνδεσμος: </a:t>
            </a:r>
            <a:r>
              <a:rPr lang="en-US" sz="1600" dirty="0" smtClean="0"/>
              <a:t>http</a:t>
            </a:r>
            <a:r>
              <a:rPr lang="en-US" sz="1600" dirty="0"/>
              <a:t>://www.ryanphotographic.com/echinoidea.htm. </a:t>
            </a:r>
            <a:r>
              <a:rPr lang="el-GR" sz="1600" dirty="0"/>
              <a:t>Πηγή: </a:t>
            </a:r>
            <a:r>
              <a:rPr lang="en-US" sz="1600" dirty="0"/>
              <a:t>http://www.ryanphotographic.com.</a:t>
            </a:r>
          </a:p>
          <a:p>
            <a:pPr marL="0" indent="0">
              <a:buNone/>
            </a:pPr>
            <a:r>
              <a:rPr lang="el-GR" sz="1600" b="1" dirty="0" smtClean="0"/>
              <a:t>Εικόνα </a:t>
            </a:r>
            <a:r>
              <a:rPr lang="el-GR" sz="1600" b="1" dirty="0"/>
              <a:t>11. </a:t>
            </a:r>
            <a:r>
              <a:rPr lang="en-US" sz="1600" dirty="0"/>
              <a:t>Heart </a:t>
            </a:r>
            <a:r>
              <a:rPr lang="en-US" sz="1600" dirty="0" err="1"/>
              <a:t>urcin</a:t>
            </a:r>
            <a:r>
              <a:rPr lang="en-US" sz="1600" dirty="0"/>
              <a:t> (Moira </a:t>
            </a:r>
            <a:r>
              <a:rPr lang="en-US" sz="1600" dirty="0" err="1"/>
              <a:t>atropos</a:t>
            </a:r>
            <a:r>
              <a:rPr lang="en-US" sz="1600" dirty="0"/>
              <a:t>). Copyright © 2008 - 2011  Smithsonian Marine Station at Fort Pierce. </a:t>
            </a:r>
            <a:r>
              <a:rPr lang="el-GR" sz="1600" dirty="0"/>
              <a:t>Σύνδεσμος: </a:t>
            </a:r>
            <a:r>
              <a:rPr lang="en-US" sz="1600" dirty="0" smtClean="0"/>
              <a:t>http</a:t>
            </a:r>
            <a:r>
              <a:rPr lang="en-US" sz="1600" dirty="0"/>
              <a:t>://www.sms.si.edu/IRLFieldGuide/UrchinDollars.htm. </a:t>
            </a:r>
            <a:r>
              <a:rPr lang="el-GR" sz="1600" dirty="0"/>
              <a:t>Πηγή: </a:t>
            </a:r>
            <a:r>
              <a:rPr lang="en-US" sz="1600" dirty="0"/>
              <a:t>http://www.sms.si.edu.</a:t>
            </a:r>
          </a:p>
          <a:p>
            <a:pPr marL="0" indent="0">
              <a:buNone/>
            </a:pPr>
            <a:r>
              <a:rPr lang="el-GR" sz="1600" b="1" dirty="0" smtClean="0"/>
              <a:t>Εικόνα </a:t>
            </a:r>
            <a:r>
              <a:rPr lang="el-GR" sz="1600" b="1" dirty="0"/>
              <a:t>12. </a:t>
            </a:r>
            <a:r>
              <a:rPr lang="en-US" sz="1600" dirty="0"/>
              <a:t>Sea Cucumber. Copyright © 1996 - 2014 SINA Corporation, All Rights Reserved. </a:t>
            </a:r>
            <a:r>
              <a:rPr lang="el-GR" sz="1600" dirty="0"/>
              <a:t>Σύνδεσμος: </a:t>
            </a:r>
            <a:r>
              <a:rPr lang="en-US" sz="1600" dirty="0"/>
              <a:t>http://blog.sina.com.cn/s/blog_7c562fe501010d9z.html. </a:t>
            </a:r>
            <a:r>
              <a:rPr lang="el-GR" sz="1600" dirty="0"/>
              <a:t>Πηγή: </a:t>
            </a:r>
            <a:r>
              <a:rPr lang="en-US" sz="1600" dirty="0"/>
              <a:t>http://blog.sina.com.cn.</a:t>
            </a:r>
          </a:p>
          <a:p>
            <a:pPr marL="0" indent="0">
              <a:buNone/>
            </a:pPr>
            <a:r>
              <a:rPr lang="el-GR" sz="1600" b="1" dirty="0" smtClean="0"/>
              <a:t>Εικόνα </a:t>
            </a:r>
            <a:r>
              <a:rPr lang="el-GR" sz="1600" b="1" dirty="0"/>
              <a:t>13. </a:t>
            </a:r>
            <a:r>
              <a:rPr lang="en-US" sz="1600" dirty="0" err="1"/>
              <a:t>Antedon</a:t>
            </a:r>
            <a:r>
              <a:rPr lang="en-US" sz="1600" dirty="0"/>
              <a:t> </a:t>
            </a:r>
            <a:r>
              <a:rPr lang="en-US" sz="1600" dirty="0" err="1"/>
              <a:t>bifita</a:t>
            </a:r>
            <a:r>
              <a:rPr lang="en-US" sz="1600" dirty="0"/>
              <a:t>. Copyright © National Museums of Northern Ireland, 2002-2014. </a:t>
            </a:r>
            <a:r>
              <a:rPr lang="el-GR" sz="1600" dirty="0"/>
              <a:t>Σύνδεσμος: </a:t>
            </a:r>
            <a:r>
              <a:rPr lang="en-US" sz="1600" dirty="0"/>
              <a:t>http://www.habitas.org.uk/marinelife/species.asp?item=ZB110. </a:t>
            </a:r>
            <a:r>
              <a:rPr lang="el-GR" sz="1600" dirty="0"/>
              <a:t>Πηγή: </a:t>
            </a:r>
            <a:r>
              <a:rPr lang="en-US" sz="1600" dirty="0"/>
              <a:t>http://www.habitas.org.uk.</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92</a:t>
            </a:fld>
            <a:endParaRPr lang="en-US"/>
          </a:p>
        </p:txBody>
      </p:sp>
    </p:spTree>
    <p:extLst>
      <p:ext uri="{BB962C8B-B14F-4D97-AF65-F5344CB8AC3E}">
        <p14:creationId xmlns:p14="http://schemas.microsoft.com/office/powerpoint/2010/main" val="23042742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4</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47959"/>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14. </a:t>
            </a:r>
            <a:r>
              <a:rPr lang="en-US" sz="1600" dirty="0" err="1"/>
              <a:t>Marthasterias</a:t>
            </a:r>
            <a:r>
              <a:rPr lang="en-US" sz="1600" dirty="0"/>
              <a:t> </a:t>
            </a:r>
            <a:r>
              <a:rPr lang="en-US" sz="1600" dirty="0" err="1"/>
              <a:t>glacialis</a:t>
            </a:r>
            <a:r>
              <a:rPr lang="en-US" sz="1600" dirty="0"/>
              <a:t> (Estrella </a:t>
            </a:r>
            <a:r>
              <a:rPr lang="en-US" sz="1600" dirty="0" err="1"/>
              <a:t>comun</a:t>
            </a:r>
            <a:r>
              <a:rPr lang="en-US" sz="1600" dirty="0"/>
              <a:t>). </a:t>
            </a:r>
            <a:r>
              <a:rPr lang="en-US" sz="1600" dirty="0" err="1"/>
              <a:t>Plantilla</a:t>
            </a:r>
            <a:r>
              <a:rPr lang="en-US" sz="1600" dirty="0"/>
              <a:t> Picture Window. </a:t>
            </a:r>
            <a:r>
              <a:rPr lang="en-US" sz="1600" dirty="0" err="1"/>
              <a:t>Imágenes</a:t>
            </a:r>
            <a:r>
              <a:rPr lang="en-US" sz="1600" dirty="0"/>
              <a:t> de </a:t>
            </a:r>
            <a:r>
              <a:rPr lang="en-US" sz="1600" dirty="0" err="1"/>
              <a:t>plantillas</a:t>
            </a:r>
            <a:r>
              <a:rPr lang="en-US" sz="1600" dirty="0"/>
              <a:t> de </a:t>
            </a:r>
            <a:r>
              <a:rPr lang="en-US" sz="1600" dirty="0" err="1"/>
              <a:t>MichaelJay</a:t>
            </a:r>
            <a:r>
              <a:rPr lang="en-US" sz="1600" dirty="0"/>
              <a:t>. </a:t>
            </a:r>
            <a:r>
              <a:rPr lang="el-GR" sz="1600" dirty="0"/>
              <a:t>Σύνδεσμος: </a:t>
            </a:r>
            <a:r>
              <a:rPr lang="en-US" sz="1600" dirty="0"/>
              <a:t>http://fotoschuckyjuan.blogspot.gr/2011_03_01_archive.html. </a:t>
            </a:r>
            <a:r>
              <a:rPr lang="el-GR" sz="1600" dirty="0"/>
              <a:t>Πηγή: </a:t>
            </a:r>
            <a:r>
              <a:rPr lang="en-US" sz="1600" dirty="0"/>
              <a:t>http://fotoschuckyjuan.blogspot.gr.</a:t>
            </a:r>
          </a:p>
          <a:p>
            <a:pPr marL="0" indent="0">
              <a:buNone/>
            </a:pPr>
            <a:r>
              <a:rPr lang="el-GR" sz="1600" b="1" dirty="0" smtClean="0"/>
              <a:t>Εικόνα </a:t>
            </a:r>
            <a:r>
              <a:rPr lang="el-GR" sz="1600" b="1" dirty="0"/>
              <a:t>15. </a:t>
            </a:r>
            <a:r>
              <a:rPr lang="en-US" sz="1600" dirty="0" err="1"/>
              <a:t>Ophiura</a:t>
            </a:r>
            <a:r>
              <a:rPr lang="en-US" sz="1600" dirty="0"/>
              <a:t> </a:t>
            </a:r>
            <a:r>
              <a:rPr lang="en-US" sz="1600" dirty="0" err="1"/>
              <a:t>ophiura</a:t>
            </a:r>
            <a:r>
              <a:rPr lang="en-US" sz="1600" dirty="0"/>
              <a:t>. Wikipedia the Free Encyclopedia. </a:t>
            </a:r>
            <a:r>
              <a:rPr lang="el-GR" sz="1600" dirty="0"/>
              <a:t>Σύνδεσμος: </a:t>
            </a:r>
            <a:r>
              <a:rPr lang="en-US" sz="1600" dirty="0"/>
              <a:t>http://en.wikipedia.org/wiki/Ophiura_ophiura. </a:t>
            </a:r>
            <a:r>
              <a:rPr lang="el-GR" sz="1600" dirty="0"/>
              <a:t>Πηγή: </a:t>
            </a:r>
            <a:r>
              <a:rPr lang="en-US" sz="1600" dirty="0"/>
              <a:t>http://en.wikipedia.org.</a:t>
            </a:r>
          </a:p>
          <a:p>
            <a:pPr marL="0" indent="0">
              <a:buNone/>
            </a:pPr>
            <a:r>
              <a:rPr lang="el-GR" sz="1600" b="1" dirty="0" smtClean="0"/>
              <a:t>Εικόνα </a:t>
            </a:r>
            <a:r>
              <a:rPr lang="el-GR" sz="1600" b="1" dirty="0"/>
              <a:t>16</a:t>
            </a:r>
            <a:r>
              <a:rPr lang="el-GR" sz="1600" dirty="0"/>
              <a:t>. </a:t>
            </a:r>
            <a:r>
              <a:rPr lang="en-US" sz="1600" dirty="0" err="1"/>
              <a:t>Arbacia</a:t>
            </a:r>
            <a:r>
              <a:rPr lang="en-US" sz="1600" dirty="0"/>
              <a:t> </a:t>
            </a:r>
            <a:r>
              <a:rPr lang="en-US" sz="1600" dirty="0" err="1"/>
              <a:t>lixula</a:t>
            </a:r>
            <a:r>
              <a:rPr lang="en-US" sz="1600" dirty="0"/>
              <a:t>. © 2002-2015 redOrbit.com. All rights reserved. </a:t>
            </a:r>
            <a:r>
              <a:rPr lang="el-GR" sz="1600" dirty="0"/>
              <a:t>Σύνδεσμος: </a:t>
            </a:r>
            <a:r>
              <a:rPr lang="en-US" sz="1600" dirty="0"/>
              <a:t>http://www.redorbit.com/education/reference_library/animal_kingdom/echinoderms/1112517279/black-sea-urchin-arbacia-lixula/. </a:t>
            </a:r>
            <a:r>
              <a:rPr lang="el-GR" sz="1600" dirty="0"/>
              <a:t>Πηγή: </a:t>
            </a:r>
            <a:r>
              <a:rPr lang="en-US" sz="1600" dirty="0"/>
              <a:t>http://www.redorbit.com.</a:t>
            </a:r>
          </a:p>
          <a:p>
            <a:pPr marL="0" indent="0">
              <a:buNone/>
            </a:pPr>
            <a:r>
              <a:rPr lang="el-GR" sz="1600" b="1" dirty="0" smtClean="0"/>
              <a:t>Εικόνα </a:t>
            </a:r>
            <a:r>
              <a:rPr lang="el-GR" sz="1600" b="1" dirty="0"/>
              <a:t>17. </a:t>
            </a:r>
            <a:r>
              <a:rPr lang="en-US" sz="1600" dirty="0" err="1"/>
              <a:t>Spatangus</a:t>
            </a:r>
            <a:r>
              <a:rPr lang="en-US" sz="1600" dirty="0"/>
              <a:t> </a:t>
            </a:r>
            <a:r>
              <a:rPr lang="en-US" sz="1600" dirty="0" err="1"/>
              <a:t>purpureus</a:t>
            </a:r>
            <a:r>
              <a:rPr lang="en-US" sz="1600" dirty="0"/>
              <a:t>. Copyright © La </a:t>
            </a:r>
            <a:r>
              <a:rPr lang="en-US" sz="1600" dirty="0" err="1"/>
              <a:t>Société</a:t>
            </a:r>
            <a:r>
              <a:rPr lang="en-US" sz="1600" dirty="0"/>
              <a:t> </a:t>
            </a:r>
            <a:r>
              <a:rPr lang="en-US" sz="1600" dirty="0" err="1"/>
              <a:t>Guernesiaise</a:t>
            </a:r>
            <a:r>
              <a:rPr lang="en-US" sz="1600" dirty="0"/>
              <a:t> 2008. All rights reserved. </a:t>
            </a:r>
            <a:r>
              <a:rPr lang="el-GR" sz="1600" dirty="0"/>
              <a:t>Σύνδεσμος: </a:t>
            </a:r>
            <a:r>
              <a:rPr lang="en-US" sz="1600" dirty="0"/>
              <a:t>http://www.societe.org.gg/sections/marine/marine_photos/cave_photos.html. </a:t>
            </a:r>
            <a:r>
              <a:rPr lang="el-GR" sz="1600" dirty="0"/>
              <a:t>Πηγή: </a:t>
            </a:r>
            <a:r>
              <a:rPr lang="en-US" sz="1600" dirty="0"/>
              <a:t>http://www.societe.org.gg.</a:t>
            </a:r>
          </a:p>
          <a:p>
            <a:pPr marL="0" indent="0">
              <a:buNone/>
            </a:pPr>
            <a:r>
              <a:rPr lang="el-GR" sz="1600" b="1" dirty="0" smtClean="0"/>
              <a:t>Εικόνα </a:t>
            </a:r>
            <a:r>
              <a:rPr lang="el-GR" sz="1600" b="1" dirty="0"/>
              <a:t>18. </a:t>
            </a:r>
            <a:r>
              <a:rPr lang="en-US" sz="1600" dirty="0"/>
              <a:t>Sea cucumber. Copyright plf-travelphotos.com. </a:t>
            </a:r>
            <a:r>
              <a:rPr lang="el-GR" sz="1600" dirty="0"/>
              <a:t>Σύνδεσμος: </a:t>
            </a:r>
            <a:r>
              <a:rPr lang="en-US" sz="1600" dirty="0"/>
              <a:t>http://www.plf-travelphotos.com/PhotosPicturesAndImagesOfMarineLife/EuropeGreeceunderwater/photothumb.asp?category=Marine_Life&amp;onoma=Sea%20cucumber%20-%20Holothuria&amp;taxidi=Greece%20underwater. </a:t>
            </a:r>
            <a:r>
              <a:rPr lang="el-GR" sz="1600" dirty="0"/>
              <a:t>Πηγή: </a:t>
            </a:r>
            <a:r>
              <a:rPr lang="en-US" sz="1600" dirty="0"/>
              <a:t>http://www.plf-travelphotos.com.</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93</a:t>
            </a:fld>
            <a:endParaRPr lang="en-US"/>
          </a:p>
        </p:txBody>
      </p:sp>
    </p:spTree>
    <p:extLst>
      <p:ext uri="{BB962C8B-B14F-4D97-AF65-F5344CB8AC3E}">
        <p14:creationId xmlns:p14="http://schemas.microsoft.com/office/powerpoint/2010/main" val="31397353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5</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705109"/>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19. </a:t>
            </a:r>
            <a:r>
              <a:rPr lang="en-US" sz="1600" dirty="0"/>
              <a:t>Sea otter. Copyright 2015 One Green Planet LLC. </a:t>
            </a:r>
            <a:r>
              <a:rPr lang="el-GR" sz="1600" dirty="0"/>
              <a:t>Σύνδεσμος: </a:t>
            </a:r>
            <a:r>
              <a:rPr lang="en-US" sz="1600" dirty="0"/>
              <a:t>http://www.onegreenplanet.org/animalsandnature/if-these-species-go-entire-ecosystems-will-disappear/. </a:t>
            </a:r>
            <a:r>
              <a:rPr lang="el-GR" sz="1600" dirty="0"/>
              <a:t>Πηγή: </a:t>
            </a:r>
            <a:r>
              <a:rPr lang="en-US" sz="1600" dirty="0"/>
              <a:t>http://www.onegreenplanet.org.</a:t>
            </a:r>
          </a:p>
          <a:p>
            <a:pPr marL="0" indent="0">
              <a:buNone/>
            </a:pPr>
            <a:r>
              <a:rPr lang="el-GR" sz="1600" b="1" dirty="0" smtClean="0"/>
              <a:t>Εικόνα </a:t>
            </a:r>
            <a:r>
              <a:rPr lang="el-GR" sz="1600" b="1" dirty="0"/>
              <a:t>20. </a:t>
            </a:r>
            <a:r>
              <a:rPr lang="en-US" sz="1600" dirty="0"/>
              <a:t>Trigger fish. Copyright 1963 by TIME Inc.  </a:t>
            </a:r>
            <a:r>
              <a:rPr lang="el-GR" sz="1600" dirty="0"/>
              <a:t>Πηγή:</a:t>
            </a:r>
            <a:r>
              <a:rPr lang="en-US" sz="1600" dirty="0"/>
              <a:t>TIME-LIFE INTERNATIONAL (Nederland) N.V. Life Nature Library, The Sea. By  Leonard Engel and the Editors of LIFE.</a:t>
            </a:r>
          </a:p>
          <a:p>
            <a:pPr marL="0" indent="0">
              <a:buNone/>
            </a:pPr>
            <a:r>
              <a:rPr lang="el-GR" sz="1600" b="1" dirty="0" smtClean="0"/>
              <a:t>Εικόνα </a:t>
            </a:r>
            <a:r>
              <a:rPr lang="el-GR" sz="1600" b="1" dirty="0"/>
              <a:t>21. </a:t>
            </a:r>
            <a:r>
              <a:rPr lang="en-US" sz="1600" dirty="0"/>
              <a:t>This image may be subject to copyright.</a:t>
            </a:r>
          </a:p>
          <a:p>
            <a:pPr marL="0" indent="0">
              <a:buNone/>
            </a:pPr>
            <a:r>
              <a:rPr lang="el-GR" sz="1600" b="1" dirty="0" smtClean="0"/>
              <a:t>Εικόνα </a:t>
            </a:r>
            <a:r>
              <a:rPr lang="el-GR" sz="1600" b="1" dirty="0"/>
              <a:t>22. </a:t>
            </a:r>
            <a:r>
              <a:rPr lang="en-US" sz="1600" dirty="0" err="1"/>
              <a:t>Seastars</a:t>
            </a:r>
            <a:r>
              <a:rPr lang="en-US" sz="1600" dirty="0"/>
              <a:t> Clumped at Edge of Mussel Bed. Photograph by Thomas H. </a:t>
            </a:r>
            <a:r>
              <a:rPr lang="en-US" sz="1600" dirty="0" err="1"/>
              <a:t>Suchanek</a:t>
            </a:r>
            <a:r>
              <a:rPr lang="en-US" sz="1600" dirty="0"/>
              <a:t>. </a:t>
            </a:r>
            <a:r>
              <a:rPr lang="el-GR" sz="1600" dirty="0"/>
              <a:t>Σύνδεσμος: </a:t>
            </a:r>
            <a:r>
              <a:rPr lang="en-US" sz="1600" dirty="0"/>
              <a:t>http://life.bio.sunysb.edu/marinebio/rockyshore.html. </a:t>
            </a:r>
            <a:r>
              <a:rPr lang="el-GR" sz="1600" dirty="0"/>
              <a:t>Πηγή: </a:t>
            </a:r>
            <a:r>
              <a:rPr lang="en-US" sz="1600" dirty="0"/>
              <a:t>http://life.bio.sunysb.edu.</a:t>
            </a:r>
          </a:p>
          <a:p>
            <a:pPr marL="0" indent="0">
              <a:buNone/>
            </a:pPr>
            <a:r>
              <a:rPr lang="el-GR" sz="1600" b="1" dirty="0" smtClean="0"/>
              <a:t>Εικόνα </a:t>
            </a:r>
            <a:r>
              <a:rPr lang="el-GR" sz="1600" b="1" dirty="0"/>
              <a:t>23. </a:t>
            </a:r>
            <a:r>
              <a:rPr lang="en-US" sz="1600" dirty="0"/>
              <a:t>Copyright Cornichon.org.  </a:t>
            </a:r>
            <a:r>
              <a:rPr lang="el-GR" sz="1600" dirty="0"/>
              <a:t>Σύνδεσμος: </a:t>
            </a:r>
            <a:r>
              <a:rPr lang="en-US" sz="1600" dirty="0"/>
              <a:t>http://www.cornichon.org/2008/10/. </a:t>
            </a:r>
            <a:r>
              <a:rPr lang="el-GR" sz="1600" dirty="0"/>
              <a:t>Πηγή: </a:t>
            </a:r>
            <a:r>
              <a:rPr lang="en-US" sz="1600" dirty="0"/>
              <a:t>http://www.cornichon.org</a:t>
            </a:r>
          </a:p>
          <a:p>
            <a:pPr marL="0" indent="0">
              <a:buNone/>
            </a:pPr>
            <a:r>
              <a:rPr lang="el-GR" sz="1600" b="1" dirty="0" smtClean="0"/>
              <a:t>Εικόνα </a:t>
            </a:r>
            <a:r>
              <a:rPr lang="el-GR" sz="1600" b="1" dirty="0"/>
              <a:t>24</a:t>
            </a:r>
            <a:r>
              <a:rPr lang="el-GR" sz="1600" dirty="0"/>
              <a:t>. </a:t>
            </a:r>
            <a:r>
              <a:rPr lang="en-US" sz="1600" dirty="0"/>
              <a:t>Copyright @ECHINOBLOG. </a:t>
            </a:r>
            <a:r>
              <a:rPr lang="el-GR" sz="1600" dirty="0"/>
              <a:t>Σύνδεσμος: </a:t>
            </a:r>
            <a:r>
              <a:rPr lang="en-US" sz="1600" dirty="0"/>
              <a:t>http://echinoblog.blogspot.gr/2008/04/people-eating-starfish.html . </a:t>
            </a:r>
            <a:r>
              <a:rPr lang="el-GR" sz="1600" dirty="0"/>
              <a:t>Πηγή: </a:t>
            </a:r>
            <a:r>
              <a:rPr lang="en-US" sz="1600" dirty="0"/>
              <a:t>http://echinoblog.blogspot.gr.</a:t>
            </a:r>
          </a:p>
          <a:p>
            <a:pPr marL="0" indent="0">
              <a:buNone/>
            </a:pPr>
            <a:endParaRPr lang="en-US" sz="1600" b="1" dirty="0" smtClean="0"/>
          </a:p>
          <a:p>
            <a:pPr marL="0" indent="0">
              <a:buNone/>
            </a:pPr>
            <a:endParaRPr lang="en-US" sz="1600" b="1" dirty="0"/>
          </a:p>
          <a:p>
            <a:pPr marL="0" indent="0">
              <a:buNone/>
            </a:pPr>
            <a:endParaRPr lang="en-US" sz="1600" b="1" dirty="0" smtClean="0"/>
          </a:p>
          <a:p>
            <a:pPr marL="0" indent="0">
              <a:buNone/>
            </a:pPr>
            <a:endParaRPr lang="en-US" sz="1600" b="1"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94</a:t>
            </a:fld>
            <a:endParaRPr lang="en-US"/>
          </a:p>
        </p:txBody>
      </p:sp>
    </p:spTree>
    <p:extLst>
      <p:ext uri="{BB962C8B-B14F-4D97-AF65-F5344CB8AC3E}">
        <p14:creationId xmlns:p14="http://schemas.microsoft.com/office/powerpoint/2010/main" val="41236057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6</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33672"/>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25. </a:t>
            </a:r>
            <a:r>
              <a:rPr lang="en-US" sz="1600" dirty="0"/>
              <a:t>Food Lover's Odyssey | Copyright 2015. </a:t>
            </a:r>
            <a:r>
              <a:rPr lang="el-GR" sz="1600" dirty="0"/>
              <a:t>Σύνδεσμος: </a:t>
            </a:r>
            <a:r>
              <a:rPr lang="en-US" sz="1600" dirty="0"/>
              <a:t>http://foodloversodyssey.typepad.com/my_weblog/italy-travel-tips/ </a:t>
            </a:r>
            <a:r>
              <a:rPr lang="el-GR" sz="1600" dirty="0"/>
              <a:t>Πηγή: </a:t>
            </a:r>
            <a:r>
              <a:rPr lang="en-US" sz="1600" dirty="0"/>
              <a:t>http://foodloversodyssey.com/. </a:t>
            </a:r>
          </a:p>
          <a:p>
            <a:pPr marL="0" indent="0">
              <a:buNone/>
            </a:pPr>
            <a:r>
              <a:rPr lang="el-GR" sz="1600" b="1" dirty="0" smtClean="0"/>
              <a:t>Εικόνα </a:t>
            </a:r>
            <a:r>
              <a:rPr lang="el-GR" sz="1600" b="1" dirty="0"/>
              <a:t>26. </a:t>
            </a:r>
            <a:r>
              <a:rPr lang="en-US" sz="1600" dirty="0" err="1"/>
              <a:t>Echinaster</a:t>
            </a:r>
            <a:r>
              <a:rPr lang="en-US" sz="1600" dirty="0"/>
              <a:t> </a:t>
            </a:r>
            <a:r>
              <a:rPr lang="en-US" sz="1600" dirty="0" err="1"/>
              <a:t>sepositus</a:t>
            </a:r>
            <a:r>
              <a:rPr lang="en-US" sz="1600" dirty="0"/>
              <a:t>. © Visuals Unlimited. </a:t>
            </a:r>
            <a:r>
              <a:rPr lang="el-GR" sz="1600" dirty="0"/>
              <a:t>Σύνδεσμος: </a:t>
            </a:r>
            <a:r>
              <a:rPr lang="en-US" sz="1600" dirty="0"/>
              <a:t>http://visualsunlimited.photoshelter.com/image/I0000PeMdQEw0Mkg. </a:t>
            </a:r>
            <a:r>
              <a:rPr lang="el-GR" sz="1600" dirty="0"/>
              <a:t>Πηγή: </a:t>
            </a:r>
            <a:r>
              <a:rPr lang="en-US" sz="1600" dirty="0"/>
              <a:t>http://visualsunlimited.photoshelter.com.</a:t>
            </a:r>
          </a:p>
          <a:p>
            <a:pPr marL="0" indent="0">
              <a:buNone/>
            </a:pPr>
            <a:r>
              <a:rPr lang="el-GR" sz="1600" b="1" dirty="0" smtClean="0"/>
              <a:t>Εικόνα </a:t>
            </a:r>
            <a:r>
              <a:rPr lang="el-GR" sz="1600" b="1" dirty="0"/>
              <a:t>27. </a:t>
            </a:r>
            <a:r>
              <a:rPr lang="el-GR" sz="1600" dirty="0"/>
              <a:t>Εξωτερική ανατομία Αστεροειδούς.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28. </a:t>
            </a:r>
            <a:r>
              <a:rPr lang="en-US" sz="1600" dirty="0"/>
              <a:t>Echinoderms: A hydrostatic structure. The Department of Biodiversity &amp; Conservation Biology, the University of the Western Cape. </a:t>
            </a:r>
            <a:r>
              <a:rPr lang="el-GR" sz="1600" dirty="0"/>
              <a:t>Σύνδεσμος: </a:t>
            </a:r>
            <a:r>
              <a:rPr lang="en-US" sz="1600" dirty="0"/>
              <a:t>http://planet.uwc.ac.za/nisl/biodiversity/loe/page_30.htm. </a:t>
            </a:r>
            <a:r>
              <a:rPr lang="el-GR" sz="1600" dirty="0"/>
              <a:t>Πηγή: </a:t>
            </a:r>
            <a:r>
              <a:rPr lang="en-US" sz="1600" dirty="0"/>
              <a:t>http://www.bcb.uwc.ac.za/.</a:t>
            </a:r>
          </a:p>
          <a:p>
            <a:pPr marL="0" indent="0">
              <a:buNone/>
            </a:pPr>
            <a:r>
              <a:rPr lang="el-GR" sz="1600" b="1" dirty="0" smtClean="0"/>
              <a:t>Εικόνα </a:t>
            </a:r>
            <a:r>
              <a:rPr lang="el-GR" sz="1600" b="1" dirty="0"/>
              <a:t>29. </a:t>
            </a:r>
            <a:r>
              <a:rPr lang="el-GR" sz="1600" dirty="0" err="1"/>
              <a:t>Ποδολαβίδες</a:t>
            </a:r>
            <a:r>
              <a:rPr lang="el-GR" sz="1600" dirty="0"/>
              <a:t> αστεριών και αχινών.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95</a:t>
            </a:fld>
            <a:endParaRPr lang="en-US"/>
          </a:p>
        </p:txBody>
      </p:sp>
    </p:spTree>
    <p:extLst>
      <p:ext uri="{BB962C8B-B14F-4D97-AF65-F5344CB8AC3E}">
        <p14:creationId xmlns:p14="http://schemas.microsoft.com/office/powerpoint/2010/main" val="42583819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7</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47960"/>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30. </a:t>
            </a:r>
            <a:r>
              <a:rPr lang="en-US" sz="1600" dirty="0"/>
              <a:t>Copyright Saunders College Publishing/Harcourt Brace (1987). </a:t>
            </a:r>
            <a:r>
              <a:rPr lang="el-GR" sz="1600" dirty="0"/>
              <a:t>Πηγή: </a:t>
            </a:r>
            <a:r>
              <a:rPr lang="en-US" sz="1600" dirty="0"/>
              <a:t>Robert D. Barnes, Invertebrate Zoology 5th edition. ISBN 0-030-008914-X.</a:t>
            </a:r>
          </a:p>
          <a:p>
            <a:pPr marL="0" indent="0">
              <a:buNone/>
            </a:pPr>
            <a:r>
              <a:rPr lang="el-GR" sz="1600" b="1" dirty="0" smtClean="0"/>
              <a:t>Εικόνα </a:t>
            </a:r>
            <a:r>
              <a:rPr lang="el-GR" sz="1600" b="1" dirty="0"/>
              <a:t>31. </a:t>
            </a:r>
            <a:r>
              <a:rPr lang="en-US" sz="1600" dirty="0"/>
              <a:t>Starfish dissection. Copyright 2001 Brooks/Cole - Thomson Learning. </a:t>
            </a:r>
            <a:r>
              <a:rPr lang="el-GR" sz="1600" dirty="0"/>
              <a:t>Σύνδεσμος: </a:t>
            </a:r>
            <a:r>
              <a:rPr lang="en-US" sz="1600" dirty="0"/>
              <a:t>http://siera104.com/bio/echin.html. </a:t>
            </a:r>
            <a:r>
              <a:rPr lang="el-GR" sz="1600" dirty="0"/>
              <a:t>Πηγή: </a:t>
            </a:r>
            <a:r>
              <a:rPr lang="en-US" sz="1600" dirty="0"/>
              <a:t>http://siera104.com.</a:t>
            </a:r>
          </a:p>
          <a:p>
            <a:pPr marL="0" indent="0">
              <a:buNone/>
            </a:pPr>
            <a:r>
              <a:rPr lang="el-GR" sz="1600" b="1" dirty="0" smtClean="0"/>
              <a:t>Εικόνα </a:t>
            </a:r>
            <a:r>
              <a:rPr lang="el-GR" sz="1600" b="1" dirty="0"/>
              <a:t>32. </a:t>
            </a:r>
            <a:r>
              <a:rPr lang="el-GR" sz="1600" dirty="0"/>
              <a:t>Εσωτερική ανατομία αστερία.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33. </a:t>
            </a:r>
            <a:r>
              <a:rPr lang="el-GR" sz="1600" dirty="0"/>
              <a:t>Εσωτερική ανατομία αστερία.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34. </a:t>
            </a:r>
            <a:r>
              <a:rPr lang="en-US" sz="1600" dirty="0"/>
              <a:t>Copyright Saunders College Publishing/Harcourt Brace (1987). </a:t>
            </a:r>
            <a:r>
              <a:rPr lang="el-GR" sz="1600" dirty="0"/>
              <a:t>Πηγή: </a:t>
            </a:r>
            <a:r>
              <a:rPr lang="en-US" sz="1600" dirty="0"/>
              <a:t>Robert D. Barnes, Invertebrate Zoology 5th edition. ISBN 0-030-008914-X.</a:t>
            </a:r>
          </a:p>
          <a:p>
            <a:pPr marL="0" indent="0">
              <a:buNone/>
            </a:pPr>
            <a:r>
              <a:rPr lang="el-GR" sz="1600" b="1" dirty="0" smtClean="0"/>
              <a:t>Εικόνα </a:t>
            </a:r>
            <a:r>
              <a:rPr lang="el-GR" sz="1600" b="1" dirty="0"/>
              <a:t>35. </a:t>
            </a:r>
            <a:r>
              <a:rPr lang="en-US" sz="1600" dirty="0"/>
              <a:t>Copyright Saunders College Publishing/Harcourt Brace (1987). </a:t>
            </a:r>
            <a:r>
              <a:rPr lang="el-GR" sz="1600" dirty="0"/>
              <a:t>Πηγή: </a:t>
            </a:r>
            <a:r>
              <a:rPr lang="en-US" sz="1600" dirty="0"/>
              <a:t>Robert D. Barnes, Invertebrate Zoology 5th edition. ISBN 0-030-008914-X.</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96</a:t>
            </a:fld>
            <a:endParaRPr lang="en-US"/>
          </a:p>
        </p:txBody>
      </p:sp>
    </p:spTree>
    <p:extLst>
      <p:ext uri="{BB962C8B-B14F-4D97-AF65-F5344CB8AC3E}">
        <p14:creationId xmlns:p14="http://schemas.microsoft.com/office/powerpoint/2010/main" val="3107777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8</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128587" y="1662247"/>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36. </a:t>
            </a:r>
            <a:r>
              <a:rPr lang="el-GR" sz="1600" dirty="0" err="1"/>
              <a:t>Υδροφορικό</a:t>
            </a:r>
            <a:r>
              <a:rPr lang="el-GR" sz="1600" dirty="0"/>
              <a:t> σύστημα αστερία. </a:t>
            </a:r>
            <a:r>
              <a:rPr lang="en-US" sz="1600" dirty="0"/>
              <a:t>Contributions to http://yhsbiology.wikispaces.com/ are licensed under a Creative Commons Attribution Share-Alike 3.0 License. </a:t>
            </a:r>
            <a:r>
              <a:rPr lang="el-GR" sz="1600" dirty="0"/>
              <a:t>Σύνδεσμος: </a:t>
            </a:r>
            <a:r>
              <a:rPr lang="en-US" sz="1600" dirty="0"/>
              <a:t>http://yhsbiology.wikispaces.com/Echinodermata. </a:t>
            </a:r>
            <a:r>
              <a:rPr lang="el-GR" sz="1600" dirty="0"/>
              <a:t>Πηγή: </a:t>
            </a:r>
            <a:r>
              <a:rPr lang="en-US" sz="1600" dirty="0"/>
              <a:t>http://yhsbiology.wikispaces.com.</a:t>
            </a:r>
          </a:p>
          <a:p>
            <a:pPr marL="0" indent="0">
              <a:buNone/>
            </a:pPr>
            <a:r>
              <a:rPr lang="el-GR" sz="1600" b="1" dirty="0" smtClean="0"/>
              <a:t>Εικόνα </a:t>
            </a:r>
            <a:r>
              <a:rPr lang="el-GR" sz="1600" b="1" dirty="0"/>
              <a:t>37. </a:t>
            </a:r>
            <a:r>
              <a:rPr lang="el-GR" sz="1600" dirty="0"/>
              <a:t>Διάγραμμα βαδιστικών ποδίσκων. </a:t>
            </a:r>
            <a:r>
              <a:rPr lang="en-US" sz="1600" dirty="0"/>
              <a:t>Systemic Forms. </a:t>
            </a:r>
            <a:r>
              <a:rPr lang="el-GR" sz="1600" dirty="0"/>
              <a:t>Σύνδεσμος: </a:t>
            </a:r>
            <a:r>
              <a:rPr lang="en-US" sz="1600" dirty="0"/>
              <a:t>https://systemicforms.files.wordpress.com/2010/02/moving-legs-catalog-copy.jpg. </a:t>
            </a:r>
            <a:r>
              <a:rPr lang="el-GR" sz="1600" dirty="0" smtClean="0"/>
              <a:t>Πηγή:</a:t>
            </a:r>
            <a:r>
              <a:rPr lang="en-US" sz="1600" dirty="0" smtClean="0"/>
              <a:t>https</a:t>
            </a:r>
            <a:r>
              <a:rPr lang="en-US" sz="1600" dirty="0"/>
              <a:t>://systemicforms.wordpress.com/.</a:t>
            </a:r>
          </a:p>
          <a:p>
            <a:pPr marL="0" indent="0">
              <a:buNone/>
            </a:pPr>
            <a:r>
              <a:rPr lang="el-GR" sz="1600" b="1" dirty="0" smtClean="0"/>
              <a:t>Εικόνα </a:t>
            </a:r>
            <a:r>
              <a:rPr lang="el-GR" sz="1600" b="1" dirty="0"/>
              <a:t>38. </a:t>
            </a:r>
            <a:r>
              <a:rPr lang="en-US" sz="1600" dirty="0"/>
              <a:t>Copyright </a:t>
            </a:r>
            <a:r>
              <a:rPr lang="en-US" sz="1600" dirty="0" err="1"/>
              <a:t>Dinna</a:t>
            </a:r>
            <a:r>
              <a:rPr lang="en-US" sz="1600" dirty="0"/>
              <a:t> </a:t>
            </a:r>
            <a:r>
              <a:rPr lang="en-US" sz="1600" dirty="0" err="1"/>
              <a:t>Falbranosa</a:t>
            </a:r>
            <a:r>
              <a:rPr lang="en-US" sz="1600" dirty="0"/>
              <a:t>. </a:t>
            </a:r>
            <a:r>
              <a:rPr lang="el-GR" sz="1600" dirty="0"/>
              <a:t>Σύνδεσμος: </a:t>
            </a:r>
            <a:r>
              <a:rPr lang="en-US" sz="1600" dirty="0"/>
              <a:t>http://picsbox.biz/key/starfish%2520pedicellariae%2520functions. </a:t>
            </a:r>
            <a:r>
              <a:rPr lang="el-GR" sz="1600" dirty="0"/>
              <a:t>Πηγή: </a:t>
            </a:r>
            <a:r>
              <a:rPr lang="en-US" sz="1600" dirty="0"/>
              <a:t>picsbox.biz.</a:t>
            </a:r>
          </a:p>
          <a:p>
            <a:pPr marL="0" indent="0">
              <a:buNone/>
            </a:pPr>
            <a:r>
              <a:rPr lang="el-GR" sz="1600" b="1" dirty="0" smtClean="0"/>
              <a:t>Εικόνα </a:t>
            </a:r>
            <a:r>
              <a:rPr lang="el-GR" sz="1600" b="1" dirty="0"/>
              <a:t>39. </a:t>
            </a:r>
            <a:r>
              <a:rPr lang="el-GR" sz="1600" dirty="0" err="1"/>
              <a:t>Αιμικό</a:t>
            </a:r>
            <a:r>
              <a:rPr lang="el-GR" sz="1600" dirty="0"/>
              <a:t> σύστημα αστερία.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40. </a:t>
            </a:r>
            <a:r>
              <a:rPr lang="en-US" sz="1600" dirty="0"/>
              <a:t>Copyright Rodger </a:t>
            </a:r>
            <a:r>
              <a:rPr lang="en-US" sz="1600" dirty="0" err="1"/>
              <a:t>Jackman</a:t>
            </a:r>
            <a:r>
              <a:rPr lang="en-US" sz="1600" dirty="0"/>
              <a:t>. Contributions to http://yhsbiology.wikispaces.com/ are licensed under a Creative Commons Attribution Share-Alike 3.0 License. </a:t>
            </a:r>
            <a:r>
              <a:rPr lang="el-GR" sz="1600" dirty="0"/>
              <a:t>Σύνδεσμος: </a:t>
            </a:r>
            <a:r>
              <a:rPr lang="en-US" sz="1600" dirty="0"/>
              <a:t>http://yhsbiology.wikispaces.com/Echinodermata. </a:t>
            </a:r>
            <a:r>
              <a:rPr lang="el-GR" sz="1600" dirty="0"/>
              <a:t>Πηγή: </a:t>
            </a:r>
            <a:r>
              <a:rPr lang="en-US" sz="1600" dirty="0"/>
              <a:t>http://yhsbiology.wikispaces.com.</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l-GR" sz="1600" dirty="0" smtClean="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97</a:t>
            </a:fld>
            <a:endParaRPr lang="en-US"/>
          </a:p>
        </p:txBody>
      </p:sp>
    </p:spTree>
    <p:extLst>
      <p:ext uri="{BB962C8B-B14F-4D97-AF65-F5344CB8AC3E}">
        <p14:creationId xmlns:p14="http://schemas.microsoft.com/office/powerpoint/2010/main" val="20727325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a:t>
            </a:r>
            <a:r>
              <a:rPr lang="el-GR" b="1" dirty="0" smtClean="0">
                <a:solidFill>
                  <a:schemeClr val="accent3"/>
                </a:solidFill>
              </a:rPr>
              <a:t>9</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705109"/>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a:t>Εικόνα 41. </a:t>
            </a:r>
            <a:r>
              <a:rPr lang="el-GR" sz="1600" dirty="0"/>
              <a:t>Αστερίας που τρώει Δίθυρο. </a:t>
            </a:r>
            <a:r>
              <a:rPr lang="en-US" sz="1600" dirty="0"/>
              <a:t>Contributions to http://yhsbiology.wikispaces.com/ are licensed under a Creative Commons Attribution Share-Alike 3.0 License. </a:t>
            </a:r>
            <a:r>
              <a:rPr lang="el-GR" sz="1600" dirty="0"/>
              <a:t>Σύνδεσμος: </a:t>
            </a:r>
            <a:r>
              <a:rPr lang="en-US" sz="1600" dirty="0"/>
              <a:t>http://yhsbiology.wikispaces.com/Echinodermata. </a:t>
            </a:r>
            <a:r>
              <a:rPr lang="el-GR" sz="1600" dirty="0"/>
              <a:t>Πηγή: </a:t>
            </a:r>
            <a:r>
              <a:rPr lang="en-US" sz="1600" dirty="0"/>
              <a:t>http://yhsbiology.wikispaces.com.</a:t>
            </a:r>
          </a:p>
          <a:p>
            <a:pPr marL="0" indent="0">
              <a:buNone/>
            </a:pPr>
            <a:r>
              <a:rPr lang="el-GR" sz="1600" b="1" dirty="0" smtClean="0"/>
              <a:t>Εικόνα </a:t>
            </a:r>
            <a:r>
              <a:rPr lang="el-GR" sz="1600" b="1" dirty="0"/>
              <a:t>42. </a:t>
            </a:r>
            <a:r>
              <a:rPr lang="en-US" sz="1600" dirty="0"/>
              <a:t>Starfish eating a scallop. Copyright 1963 by TIME Inc. </a:t>
            </a:r>
            <a:r>
              <a:rPr lang="el-GR" sz="1600" dirty="0"/>
              <a:t>Πηγή: </a:t>
            </a:r>
            <a:r>
              <a:rPr lang="en-US" sz="1600" dirty="0"/>
              <a:t>TIME-LIFE INTERNATIONAL (Nederland) N.V. Life Nature Library, The Sea. By  Leonard Engel and the Editors of LIFE.</a:t>
            </a:r>
          </a:p>
          <a:p>
            <a:pPr marL="0" indent="0">
              <a:buNone/>
            </a:pPr>
            <a:r>
              <a:rPr lang="el-GR" sz="1600" b="1" dirty="0" smtClean="0"/>
              <a:t>Εικόνα </a:t>
            </a:r>
            <a:r>
              <a:rPr lang="el-GR" sz="1600" b="1" dirty="0"/>
              <a:t>43. </a:t>
            </a:r>
            <a:r>
              <a:rPr lang="en-US" sz="1600" dirty="0"/>
              <a:t>Copyright © 2015 </a:t>
            </a:r>
            <a:r>
              <a:rPr lang="en-US" sz="1600" dirty="0" err="1"/>
              <a:t>reddit</a:t>
            </a:r>
            <a:r>
              <a:rPr lang="en-US" sz="1600" dirty="0"/>
              <a:t> </a:t>
            </a:r>
            <a:r>
              <a:rPr lang="en-US" sz="1600" dirty="0" err="1"/>
              <a:t>inc.</a:t>
            </a:r>
            <a:r>
              <a:rPr lang="en-US" sz="1600" dirty="0"/>
              <a:t> All rights reserved. </a:t>
            </a:r>
            <a:r>
              <a:rPr lang="el-GR" sz="1600" dirty="0"/>
              <a:t>Σύνδεσμος: </a:t>
            </a:r>
            <a:r>
              <a:rPr lang="en-US" sz="1600" dirty="0"/>
              <a:t>https://c2.staticflickr.com/4/3320/3589539947_5032b035f5.jpg. </a:t>
            </a:r>
            <a:r>
              <a:rPr lang="el-GR" sz="1600" dirty="0"/>
              <a:t>Πηγή: </a:t>
            </a:r>
            <a:r>
              <a:rPr lang="en-US" sz="1600" dirty="0"/>
              <a:t>https://c2.staticflickr.com/.</a:t>
            </a:r>
          </a:p>
          <a:p>
            <a:pPr marL="0" indent="0">
              <a:buNone/>
            </a:pPr>
            <a:r>
              <a:rPr lang="el-GR" sz="1600" b="1" dirty="0" smtClean="0"/>
              <a:t>Εικόνα </a:t>
            </a:r>
            <a:r>
              <a:rPr lang="el-GR" sz="1600" b="1" dirty="0"/>
              <a:t>44.  </a:t>
            </a:r>
            <a:r>
              <a:rPr lang="en-US" sz="1600" dirty="0"/>
              <a:t>Copyright Massimo Boyer – </a:t>
            </a:r>
            <a:r>
              <a:rPr lang="en-US" sz="1600" dirty="0" err="1"/>
              <a:t>Kudalaut</a:t>
            </a:r>
            <a:r>
              <a:rPr lang="en-US" sz="1600" dirty="0"/>
              <a:t>. </a:t>
            </a:r>
            <a:r>
              <a:rPr lang="el-GR" sz="1600" dirty="0"/>
              <a:t>Σύνδεσμος: </a:t>
            </a:r>
            <a:r>
              <a:rPr lang="en-US" sz="1600" dirty="0"/>
              <a:t>http://3.bp.blogspot.com/-th-789Z7DgI/TyWcngwgYAI/AAAAAAAAABU/PwBihc49q_8/s1600/thumb-categorie-foto-3846.jpg.jpg. </a:t>
            </a:r>
            <a:r>
              <a:rPr lang="el-GR" sz="1600" dirty="0"/>
              <a:t>Πηγή: </a:t>
            </a:r>
            <a:r>
              <a:rPr lang="en-US" sz="1600" dirty="0"/>
              <a:t>http://3.bp.blogspot.com.</a:t>
            </a:r>
          </a:p>
          <a:p>
            <a:pPr marL="0" indent="0">
              <a:buNone/>
            </a:pPr>
            <a:r>
              <a:rPr lang="el-GR" sz="1600" b="1" dirty="0" smtClean="0"/>
              <a:t>Εικόνα </a:t>
            </a:r>
            <a:r>
              <a:rPr lang="el-GR" sz="1600" b="1" dirty="0"/>
              <a:t>45. </a:t>
            </a:r>
            <a:r>
              <a:rPr lang="en-US" sz="1600" dirty="0"/>
              <a:t>Starfish polyp. TV Tropes is licensed under a Creative Commons Attribution-</a:t>
            </a:r>
            <a:r>
              <a:rPr lang="en-US" sz="1600" dirty="0" err="1"/>
              <a:t>NonCommercial</a:t>
            </a:r>
            <a:r>
              <a:rPr lang="en-US" sz="1600" dirty="0"/>
              <a:t>-</a:t>
            </a:r>
            <a:r>
              <a:rPr lang="en-US" sz="1600" dirty="0" err="1"/>
              <a:t>ShareAlike</a:t>
            </a:r>
            <a:r>
              <a:rPr lang="en-US" sz="1600" dirty="0"/>
              <a:t> 3.0 </a:t>
            </a:r>
            <a:r>
              <a:rPr lang="en-US" sz="1600" dirty="0" err="1"/>
              <a:t>Unported</a:t>
            </a:r>
            <a:r>
              <a:rPr lang="en-US" sz="1600" dirty="0"/>
              <a:t> License. </a:t>
            </a:r>
            <a:r>
              <a:rPr lang="el-GR" sz="1600" dirty="0"/>
              <a:t>Σύνδεσμος: </a:t>
            </a:r>
            <a:r>
              <a:rPr lang="en-US" sz="1600" dirty="0"/>
              <a:t>http://tvtropes.org/pmwiki/crowner.php/ImagePickin/AsteroidsMonster?openall=yes. </a:t>
            </a:r>
            <a:r>
              <a:rPr lang="el-GR" sz="1600" dirty="0"/>
              <a:t>Πηγή: </a:t>
            </a:r>
            <a:r>
              <a:rPr lang="en-US" sz="1600" dirty="0"/>
              <a:t>http://tvtropes.org</a:t>
            </a:r>
            <a:r>
              <a:rPr lang="en-US" sz="1600" dirty="0" smtClean="0"/>
              <a:t>.</a:t>
            </a: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dirty="0"/>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98</a:t>
            </a:fld>
            <a:endParaRPr lang="en-US"/>
          </a:p>
        </p:txBody>
      </p:sp>
    </p:spTree>
    <p:extLst>
      <p:ext uri="{BB962C8B-B14F-4D97-AF65-F5344CB8AC3E}">
        <p14:creationId xmlns:p14="http://schemas.microsoft.com/office/powerpoint/2010/main" val="14575436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 y="385217"/>
            <a:ext cx="9144000" cy="1143000"/>
          </a:xfrm>
        </p:spPr>
        <p:txBody>
          <a:bodyPr>
            <a:noAutofit/>
          </a:bodyPr>
          <a:lstStyle/>
          <a:p>
            <a:pPr algn="ctr"/>
            <a:r>
              <a:rPr lang="el-GR" b="1" dirty="0">
                <a:solidFill>
                  <a:schemeClr val="accent3"/>
                </a:solidFill>
              </a:rPr>
              <a:t>Σημείωμα </a:t>
            </a:r>
            <a:r>
              <a:rPr lang="en-US" b="1" dirty="0" smtClean="0">
                <a:solidFill>
                  <a:schemeClr val="accent3"/>
                </a:solidFill>
              </a:rPr>
              <a:t/>
            </a:r>
            <a:br>
              <a:rPr lang="en-US" b="1" dirty="0" smtClean="0">
                <a:solidFill>
                  <a:schemeClr val="accent3"/>
                </a:solidFill>
              </a:rPr>
            </a:br>
            <a:r>
              <a:rPr lang="el-GR" b="1" dirty="0" smtClean="0">
                <a:solidFill>
                  <a:schemeClr val="accent3"/>
                </a:solidFill>
              </a:rPr>
              <a:t>Χρήσης </a:t>
            </a:r>
            <a:r>
              <a:rPr lang="el-GR" b="1" dirty="0">
                <a:solidFill>
                  <a:schemeClr val="accent3"/>
                </a:solidFill>
              </a:rPr>
              <a:t>Έργων </a:t>
            </a:r>
            <a:r>
              <a:rPr lang="el-GR" b="1" dirty="0" smtClean="0">
                <a:solidFill>
                  <a:schemeClr val="accent3"/>
                </a:solidFill>
              </a:rPr>
              <a:t>Τρίτων</a:t>
            </a:r>
            <a:r>
              <a:rPr lang="en-US" b="1" dirty="0" smtClean="0">
                <a:solidFill>
                  <a:schemeClr val="accent3"/>
                </a:solidFill>
              </a:rPr>
              <a:t> 1</a:t>
            </a:r>
            <a:r>
              <a:rPr lang="el-GR" b="1" dirty="0" smtClean="0">
                <a:solidFill>
                  <a:schemeClr val="accent3"/>
                </a:solidFill>
              </a:rPr>
              <a:t>0</a:t>
            </a:r>
            <a:r>
              <a:rPr lang="en-US" b="1" dirty="0" smtClean="0">
                <a:solidFill>
                  <a:schemeClr val="accent3"/>
                </a:solidFill>
              </a:rPr>
              <a:t>/</a:t>
            </a:r>
            <a:r>
              <a:rPr lang="el-GR" b="1" dirty="0" smtClean="0">
                <a:solidFill>
                  <a:schemeClr val="accent3"/>
                </a:solidFill>
              </a:rPr>
              <a:t>27</a:t>
            </a:r>
            <a:endParaRPr lang="el-GR" b="1" dirty="0">
              <a:solidFill>
                <a:schemeClr val="accent3"/>
              </a:solidFill>
            </a:endParaRPr>
          </a:p>
        </p:txBody>
      </p:sp>
      <p:sp>
        <p:nvSpPr>
          <p:cNvPr id="3" name="Content Placeholder 2"/>
          <p:cNvSpPr>
            <a:spLocks noGrp="1"/>
          </p:cNvSpPr>
          <p:nvPr>
            <p:ph idx="1"/>
          </p:nvPr>
        </p:nvSpPr>
        <p:spPr>
          <a:xfrm>
            <a:off x="0" y="1662247"/>
            <a:ext cx="8929687" cy="4129089"/>
          </a:xfrm>
          <a:solidFill>
            <a:schemeClr val="bg1"/>
          </a:solidFill>
        </p:spPr>
        <p:txBody>
          <a:bodyPr>
            <a:noAutofit/>
          </a:bodyPr>
          <a:lstStyle/>
          <a:p>
            <a:pPr marL="0" indent="0">
              <a:buNone/>
            </a:pPr>
            <a:r>
              <a:rPr lang="el-GR" sz="1600" b="1" dirty="0" smtClean="0"/>
              <a:t>Εικόνες</a:t>
            </a:r>
            <a:endParaRPr lang="en-US" sz="1600" b="1" dirty="0" smtClean="0"/>
          </a:p>
          <a:p>
            <a:pPr marL="0" indent="0">
              <a:buNone/>
            </a:pPr>
            <a:r>
              <a:rPr lang="el-GR" sz="1600" b="1" dirty="0" smtClean="0"/>
              <a:t>Εικόνα </a:t>
            </a:r>
            <a:r>
              <a:rPr lang="el-GR" sz="1600" b="1" dirty="0"/>
              <a:t>46. </a:t>
            </a:r>
            <a:r>
              <a:rPr lang="el-GR" sz="1600" dirty="0"/>
              <a:t>Η μεταμόρφωση των αστεροειδών.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47. </a:t>
            </a:r>
            <a:r>
              <a:rPr lang="el-GR" sz="1600" dirty="0"/>
              <a:t>Προνύμφες εχινοδέρμων. </a:t>
            </a:r>
            <a:r>
              <a:rPr lang="en-US" sz="1600" dirty="0"/>
              <a:t>Copyright 2010, </a:t>
            </a:r>
            <a:r>
              <a:rPr lang="el-GR" sz="1600" dirty="0"/>
              <a:t>Εκδόσεις </a:t>
            </a:r>
            <a:r>
              <a:rPr lang="en-US" sz="1600" dirty="0"/>
              <a:t>Utopia </a:t>
            </a:r>
            <a:r>
              <a:rPr lang="el-GR" sz="1600" dirty="0"/>
              <a:t>Ε.Π.Ε.  Πηγή: </a:t>
            </a:r>
            <a:r>
              <a:rPr lang="en-US" sz="1600" dirty="0" err="1"/>
              <a:t>C.P.Hickman</a:t>
            </a:r>
            <a:r>
              <a:rPr lang="en-US" sz="1600" dirty="0"/>
              <a:t> Jr, </a:t>
            </a:r>
            <a:r>
              <a:rPr lang="en-US" sz="1600" dirty="0" err="1"/>
              <a:t>L.S.Roberts</a:t>
            </a:r>
            <a:r>
              <a:rPr lang="en-US" sz="1600" dirty="0"/>
              <a:t>, </a:t>
            </a:r>
            <a:r>
              <a:rPr lang="en-US" sz="1600" dirty="0" err="1"/>
              <a:t>S.L.Keen</a:t>
            </a:r>
            <a:r>
              <a:rPr lang="en-US" sz="1600" dirty="0"/>
              <a:t>, </a:t>
            </a:r>
            <a:r>
              <a:rPr lang="en-US" sz="1600" dirty="0" err="1"/>
              <a:t>A.Larson</a:t>
            </a:r>
            <a:r>
              <a:rPr lang="en-US" sz="1600" dirty="0"/>
              <a:t>, </a:t>
            </a:r>
            <a:r>
              <a:rPr lang="en-US" sz="1600" dirty="0" err="1"/>
              <a:t>H.L’Anson</a:t>
            </a:r>
            <a:r>
              <a:rPr lang="en-US" sz="1600" dirty="0"/>
              <a:t>, </a:t>
            </a:r>
            <a:r>
              <a:rPr lang="en-US" sz="1600" dirty="0" err="1"/>
              <a:t>D.J.Eisenhour</a:t>
            </a:r>
            <a:r>
              <a:rPr lang="en-US" sz="1600" dirty="0"/>
              <a:t>, </a:t>
            </a:r>
            <a:r>
              <a:rPr lang="el-GR" sz="1600" dirty="0"/>
              <a:t>Ζωολογία: Ολοκληρωμένες Αρχές, Εκδόσεις </a:t>
            </a:r>
            <a:r>
              <a:rPr lang="en-US" sz="1600" dirty="0"/>
              <a:t>Utopia </a:t>
            </a:r>
            <a:r>
              <a:rPr lang="el-GR" sz="1600" dirty="0"/>
              <a:t>Ε.Π.Ε.  </a:t>
            </a:r>
            <a:r>
              <a:rPr lang="en-US" sz="1600" dirty="0"/>
              <a:t>ISBN: 978-960-99280-2-1.</a:t>
            </a:r>
          </a:p>
          <a:p>
            <a:pPr marL="0" indent="0">
              <a:buNone/>
            </a:pPr>
            <a:r>
              <a:rPr lang="el-GR" sz="1600" b="1" dirty="0" smtClean="0"/>
              <a:t>Εικόνα </a:t>
            </a:r>
            <a:r>
              <a:rPr lang="el-GR" sz="1600" b="1" dirty="0"/>
              <a:t>48. </a:t>
            </a:r>
            <a:r>
              <a:rPr lang="en-US" sz="1600" dirty="0"/>
              <a:t>The information (TEXT ONLY) provided by the Marine Life Information Network (</a:t>
            </a:r>
            <a:r>
              <a:rPr lang="en-US" sz="1600" dirty="0" err="1"/>
              <a:t>MarLIN</a:t>
            </a:r>
            <a:r>
              <a:rPr lang="en-US" sz="1600" dirty="0"/>
              <a:t>) is licensed under a Creative Commons Attribution-Non-Commercial-Share Alike 2.0 UK: England &amp; Wales License. Note that images and other media featured on this page are each governed by their own terms and conditions and they may or may not be available for reuse. Permissions beyond the scope of this license are available at http://www.marlin.ac.uk/termsandconditions.php. </a:t>
            </a:r>
            <a:r>
              <a:rPr lang="el-GR" sz="1600" dirty="0"/>
              <a:t>Σύνδεσμος: </a:t>
            </a:r>
            <a:r>
              <a:rPr lang="en-US" sz="1600" dirty="0"/>
              <a:t>http://www.marlin.ac.uk/imgs/o_lepmue2.jpg. </a:t>
            </a:r>
            <a:r>
              <a:rPr lang="el-GR" sz="1600" dirty="0"/>
              <a:t>Πηγή: </a:t>
            </a:r>
            <a:r>
              <a:rPr lang="en-US" sz="1600" dirty="0"/>
              <a:t>http://www.marlin.ac.uk/.</a:t>
            </a:r>
          </a:p>
          <a:p>
            <a:pPr marL="0" indent="0">
              <a:buNone/>
            </a:pPr>
            <a:r>
              <a:rPr lang="el-GR" sz="1600" b="1" dirty="0" smtClean="0"/>
              <a:t>Εικόνα </a:t>
            </a:r>
            <a:r>
              <a:rPr lang="el-GR" sz="1600" b="1" dirty="0"/>
              <a:t>49. </a:t>
            </a:r>
            <a:r>
              <a:rPr lang="en-US" sz="1600" dirty="0"/>
              <a:t>Copyright © 2015 </a:t>
            </a:r>
            <a:r>
              <a:rPr lang="en-US" sz="1600" dirty="0" err="1"/>
              <a:t>reddit</a:t>
            </a:r>
            <a:r>
              <a:rPr lang="en-US" sz="1600" dirty="0"/>
              <a:t> </a:t>
            </a:r>
            <a:r>
              <a:rPr lang="en-US" sz="1600" dirty="0" err="1"/>
              <a:t>inc.</a:t>
            </a:r>
            <a:r>
              <a:rPr lang="en-US" sz="1600" dirty="0"/>
              <a:t> All rights reserved. </a:t>
            </a:r>
            <a:r>
              <a:rPr lang="el-GR" sz="1600" dirty="0"/>
              <a:t>Σύνδεσμος: </a:t>
            </a:r>
            <a:r>
              <a:rPr lang="en-US" sz="1600" dirty="0"/>
              <a:t>http://farm4.staticflickr.com/3663/3404690872_57ef68b3b7.jpg. </a:t>
            </a:r>
            <a:r>
              <a:rPr lang="el-GR" sz="1600" dirty="0"/>
              <a:t>Πηγή: </a:t>
            </a:r>
            <a:r>
              <a:rPr lang="en-US" sz="1600" dirty="0"/>
              <a:t>http://farm4.staticflickr.com.</a:t>
            </a:r>
          </a:p>
          <a:p>
            <a:pPr marL="0" indent="0">
              <a:buNone/>
            </a:pPr>
            <a:endParaRPr lang="en-US" sz="1600" dirty="0"/>
          </a:p>
        </p:txBody>
      </p:sp>
      <p:sp>
        <p:nvSpPr>
          <p:cNvPr id="6" name="Θέση υποσέλιδου 5"/>
          <p:cNvSpPr>
            <a:spLocks noGrp="1"/>
          </p:cNvSpPr>
          <p:nvPr>
            <p:ph type="ftr" sz="quarter" idx="11"/>
          </p:nvPr>
        </p:nvSpPr>
        <p:spPr/>
        <p:txBody>
          <a:bodyPr/>
          <a:lstStyle/>
          <a:p>
            <a:r>
              <a:rPr lang="el-GR" smtClean="0"/>
              <a:t>Ενότητα 19. Χαιτόγναθα - Εχινόδερμα - Ημιχορδωτά</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t>99</a:t>
            </a:fld>
            <a:endParaRPr lang="en-US"/>
          </a:p>
        </p:txBody>
      </p:sp>
    </p:spTree>
    <p:extLst>
      <p:ext uri="{BB962C8B-B14F-4D97-AF65-F5344CB8AC3E}">
        <p14:creationId xmlns:p14="http://schemas.microsoft.com/office/powerpoint/2010/main" val="641921492"/>
      </p:ext>
    </p:extLst>
  </p:cSld>
  <p:clrMapOvr>
    <a:masterClrMapping/>
  </p:clrMapOvr>
  <p:timing>
    <p:tnLst>
      <p:par>
        <p:cTn id="1" dur="indefinite" restart="never" nodeType="tmRoot"/>
      </p:par>
    </p:tnLst>
  </p:timing>
</p:sld>
</file>

<file path=ppt/theme/theme1.xml><?xml version="1.0" encoding="utf-8"?>
<a:theme xmlns:a="http://schemas.openxmlformats.org/drawingml/2006/main" name="General">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al" id="{BB0ACB66-0541-4332-98D6-877FBAC55C5D}" vid="{F49EE7C6-F92E-4C6C-99F5-A3E282C3037F}"/>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General</Template>
  <TotalTime>2075</TotalTime>
  <Words>4666</Words>
  <Application>Microsoft Office PowerPoint</Application>
  <PresentationFormat>On-screen Show (4:3)</PresentationFormat>
  <Paragraphs>908</Paragraphs>
  <Slides>116</Slides>
  <Notes>115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116</vt:i4>
      </vt:variant>
    </vt:vector>
  </HeadingPairs>
  <TitlesOfParts>
    <vt:vector size="122" baseType="lpstr">
      <vt:lpstr>Arial</vt:lpstr>
      <vt:lpstr>Calibri</vt:lpstr>
      <vt:lpstr>Calibri Light</vt:lpstr>
      <vt:lpstr>Tahoma</vt:lpstr>
      <vt:lpstr>Wingdings</vt:lpstr>
      <vt:lpstr>General</vt:lpstr>
      <vt:lpstr>Ζωολογία Ι</vt:lpstr>
      <vt:lpstr>Χαιτόγναθα-Εχινόδερμα- Ημιχορδωτά</vt:lpstr>
      <vt:lpstr>Κλαδόγραμμα σχέσεων Χαιτόγναθων-Εχινόδερμων-Ημιχορδωτών</vt:lpstr>
      <vt:lpstr>Xenoturbella bocki</vt:lpstr>
      <vt:lpstr>Χαιτόγναθα 1/2</vt:lpstr>
      <vt:lpstr>Χαιτόγναθα 2/2</vt:lpstr>
      <vt:lpstr>Εχινόδερμα</vt:lpstr>
      <vt:lpstr>Εχινόδερμα  από τροπικές θάλασσες</vt:lpstr>
      <vt:lpstr>Εχινόδερμα  από τη Μεσόγειο</vt:lpstr>
      <vt:lpstr>Ζώα που τρέφονται  με αχινούς</vt:lpstr>
      <vt:lpstr>Ψάρια που τρέφονται  με αχινούς</vt:lpstr>
      <vt:lpstr>Αστερίες θηρευτές  καλλιεργούμενων μυδιών</vt:lpstr>
      <vt:lpstr>Η θήρευση από τους αστερίες περιορίζει την εξάπλωση των μυδιών</vt:lpstr>
      <vt:lpstr>Εχινόδερμα  ως τροφή ανθρώπων</vt:lpstr>
      <vt:lpstr>Κύρια Χαρακτηριστικά Εχινοδέρμων</vt:lpstr>
      <vt:lpstr>Αστεροειδή (1500 είδη)</vt:lpstr>
      <vt:lpstr>Εξωτερικά χαρακτηριστικά Αστεροειδών</vt:lpstr>
      <vt:lpstr>Στοιχεία της επιφάνειας Αστεροειδών</vt:lpstr>
      <vt:lpstr>Ποδολαβίδα αστερία</vt:lpstr>
      <vt:lpstr>    Εσωτερική οργάνωση αστερία 1/2</vt:lpstr>
      <vt:lpstr>   Εσωτερική οργάνωση αστερία 2/2</vt:lpstr>
      <vt:lpstr> Εγκάρσια τομή  βραχίονα αστερία</vt:lpstr>
      <vt:lpstr>Οστάρια αστερία (ικρίωμα)</vt:lpstr>
      <vt:lpstr>  Υδροφορικό σύστημα  αστερία 1/3</vt:lpstr>
      <vt:lpstr>  Υδροφορικό σύστημα  αστερία 2/3</vt:lpstr>
      <vt:lpstr>  Υδροφορικό σύστημα  αστερία 3/3</vt:lpstr>
      <vt:lpstr>Αιμικό σύστημα αστερία</vt:lpstr>
      <vt:lpstr>Πρόσληψη τροφής αστερία</vt:lpstr>
      <vt:lpstr>Πρόσληψη τροφής αστερία</vt:lpstr>
      <vt:lpstr>Αναγέννηση αστερία</vt:lpstr>
      <vt:lpstr>Αναγέννηση αστερία</vt:lpstr>
      <vt:lpstr>Προνύμφες αστερία  και άλλων Εχινοδέρμων</vt:lpstr>
      <vt:lpstr>Εμβρυική ανάπτυξη αστερία</vt:lpstr>
      <vt:lpstr>Αναπαραγωγή αστερία 1/3</vt:lpstr>
      <vt:lpstr>Αναπαραγωγή αστερία 2/3</vt:lpstr>
      <vt:lpstr>Αναπαραγωγή αστερία 3/3</vt:lpstr>
      <vt:lpstr>Ομοκεντροκυκλοειδή</vt:lpstr>
      <vt:lpstr>Οφιουροειδή (2000 είδη)</vt:lpstr>
      <vt:lpstr>Οφίουροι πάνω σε Σπόγγους</vt:lpstr>
      <vt:lpstr>PowerPoint Presentation</vt:lpstr>
      <vt:lpstr>Οφιουροειδή</vt:lpstr>
      <vt:lpstr>Εγκάρσια τομή  βραχίονα Οφίουρου</vt:lpstr>
      <vt:lpstr>Κίνηση οφιουροειδών</vt:lpstr>
      <vt:lpstr>Μαζική σίτιση  Οφιουροειδών</vt:lpstr>
      <vt:lpstr>Αιωρηματοφάγοι  και σαρκοφάγοι  Οφίουροι</vt:lpstr>
      <vt:lpstr>Σύγκριση  Οφιουροειδών   Αστεροειδών</vt:lpstr>
      <vt:lpstr>Σύγκριση  Οφιουροειδών   Αστεροειδών</vt:lpstr>
      <vt:lpstr>Σύγκριση  Οφιουροειδών   Αστεροειδών</vt:lpstr>
      <vt:lpstr>Σύγκριση  Οφιουροειδών - Αστεροειδών</vt:lpstr>
      <vt:lpstr>Σύγκριση  Οφιουροειδών - Αστεροειδών</vt:lpstr>
      <vt:lpstr>Εχινοειδή (950 είδη)</vt:lpstr>
      <vt:lpstr>Ακανόνιστοι αχινοί  «δολάρια της άμμου»</vt:lpstr>
      <vt:lpstr>Ακανόνιστοι  Αχινοί</vt:lpstr>
      <vt:lpstr>Κάψες αχινών</vt:lpstr>
      <vt:lpstr>Κάψα αχινού</vt:lpstr>
      <vt:lpstr>Εσωτερική οργάνωση αχινού</vt:lpstr>
      <vt:lpstr>Στοματική περιοχή αχινού</vt:lpstr>
      <vt:lpstr>Βαδιστικοί ποδίσκοι  και βράγχια θαλάσσιου αχινού</vt:lpstr>
      <vt:lpstr>Μασητική συσκευή  «Λύχνος του Αριστοτέλη»</vt:lpstr>
      <vt:lpstr>Ολοθουροειδή (1150 είδη)</vt:lpstr>
      <vt:lpstr>Pseudocolochirus violaceus</vt:lpstr>
      <vt:lpstr>Οστάρια σωματικού  τοιχώματος ολοθουρίων</vt:lpstr>
      <vt:lpstr>Εξωτερική μορφολογία  ολοθουρίων</vt:lpstr>
      <vt:lpstr>Εσωτερική οργάνωση  ολοθουρίου</vt:lpstr>
      <vt:lpstr>Ολοθούριο  με σωληνίσκους του Cuvier 1/3</vt:lpstr>
      <vt:lpstr>Oλοθούριο  με σωληνίσκους του Cuvier 2/3</vt:lpstr>
      <vt:lpstr>Oλοθούριο  με σωληνίσκους του Cuvier 3/3</vt:lpstr>
      <vt:lpstr>Θαλάσσιο Ολοθούριο</vt:lpstr>
      <vt:lpstr>Κρινοειδή (625 είδη)</vt:lpstr>
      <vt:lpstr>Απολιθωμένα Κρινοειδή</vt:lpstr>
      <vt:lpstr>Κρινοειδή 1/2</vt:lpstr>
      <vt:lpstr>Κρινοειδή 2/2</vt:lpstr>
      <vt:lpstr>Έρπον Κρινοειδές</vt:lpstr>
      <vt:lpstr>Κλαδόγραμμα Εχινοδέρμων</vt:lpstr>
      <vt:lpstr>Ημιχορδωτά</vt:lpstr>
      <vt:lpstr>Κλαδόγραμμα  Δευτεροστομίων</vt:lpstr>
      <vt:lpstr>Εντερόπνευστα (75 είδη)</vt:lpstr>
      <vt:lpstr>Εντερόπνευστα 1/2</vt:lpstr>
      <vt:lpstr>Εντερόπνευστα 2/2</vt:lpstr>
      <vt:lpstr>Πτεροβράγχια (2 γένη)</vt:lpstr>
      <vt:lpstr>   Χαρακτηριστικά Ημιχορδωτών</vt:lpstr>
      <vt:lpstr>Χαρακτηριστικά Χορδωτών</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1/27</vt:lpstr>
      <vt:lpstr>Σημείωμα  Χρήσης Έργων Τρίτων 2/27</vt:lpstr>
      <vt:lpstr>Σημείωμα  Χρήσης Έργων Τρίτων 3/27</vt:lpstr>
      <vt:lpstr>Σημείωμα  Χρήσης Έργων Τρίτων 4/27</vt:lpstr>
      <vt:lpstr>Σημείωμα  Χρήσης Έργων Τρίτων 5/27</vt:lpstr>
      <vt:lpstr>Σημείωμα  Χρήσης Έργων Τρίτων 6/27</vt:lpstr>
      <vt:lpstr>Σημείωμα  Χρήσης Έργων Τρίτων 7/27</vt:lpstr>
      <vt:lpstr>Σημείωμα  Χρήσης Έργων Τρίτων 8/27</vt:lpstr>
      <vt:lpstr>Σημείωμα  Χρήσης Έργων Τρίτων 9/27</vt:lpstr>
      <vt:lpstr>Σημείωμα  Χρήσης Έργων Τρίτων 10/27</vt:lpstr>
      <vt:lpstr>Σημείωμα  Χρήσης Έργων Τρίτων 11/27</vt:lpstr>
      <vt:lpstr>Σημείωμα  Χρήσης Έργων Τρίτων 12/27</vt:lpstr>
      <vt:lpstr>Σημείωμα  Χρήσης Έργων Τρίτων 13/27</vt:lpstr>
      <vt:lpstr>Σημείωμα  Χρήσης Έργων Τρίτων 14/27</vt:lpstr>
      <vt:lpstr>Σημείωμα  Χρήσης Έργων Τρίτων 15/27</vt:lpstr>
      <vt:lpstr>Σημείωμα  Χρήσης Έργων Τρίτων 16/27</vt:lpstr>
      <vt:lpstr>Σημείωμα  Χρήσης Έργων Τρίτων 17/27</vt:lpstr>
      <vt:lpstr>Σημείωμα  Χρήσης Έργων Τρίτων 18/27</vt:lpstr>
      <vt:lpstr>Σημείωμα  Χρήσης Έργων Τρίτων 19/27</vt:lpstr>
      <vt:lpstr>Σημείωμα  Χρήσης Έργων Τρίτων 20/27</vt:lpstr>
      <vt:lpstr>Σημείωμα  Χρήσης Έργων Τρίτων 21/27</vt:lpstr>
      <vt:lpstr>Σημείωμα  Χρήσης Έργων Τρίτων 22/27</vt:lpstr>
      <vt:lpstr>Σημείωμα  Χρήσης Έργων Τρίτων 23/27</vt:lpstr>
      <vt:lpstr>Σημείωμα  Χρήσης Έργων Τρίτων 24/27</vt:lpstr>
      <vt:lpstr>Σημείωμα  Χρήσης Έργων Τρίτων 25/27</vt:lpstr>
      <vt:lpstr>Σημείωμα  Χρήσης Έργων Τρίτων 26/27</vt:lpstr>
      <vt:lpstr>Σημείωμα  Χρήσης Έργων Τρίτων 27/27</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Windows User</dc:creator>
  <cp:lastModifiedBy>Guest</cp:lastModifiedBy>
  <cp:revision>282</cp:revision>
  <dcterms:created xsi:type="dcterms:W3CDTF">2014-09-12T00:38:38Z</dcterms:created>
  <dcterms:modified xsi:type="dcterms:W3CDTF">2015-05-19T05:11:53Z</dcterms:modified>
</cp:coreProperties>
</file>