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2" r:id="rId1"/>
  </p:sldMasterIdLst>
  <p:notesMasterIdLst>
    <p:notesMasterId r:id="rId114"/>
  </p:notesMasterIdLst>
  <p:sldIdLst>
    <p:sldId id="256" r:id="rId2"/>
    <p:sldId id="320" r:id="rId3"/>
    <p:sldId id="322" r:id="rId4"/>
    <p:sldId id="396" r:id="rId5"/>
    <p:sldId id="451" r:id="rId6"/>
    <p:sldId id="398" r:id="rId7"/>
    <p:sldId id="399" r:id="rId8"/>
    <p:sldId id="326" r:id="rId9"/>
    <p:sldId id="327" r:id="rId10"/>
    <p:sldId id="415" r:id="rId11"/>
    <p:sldId id="416" r:id="rId12"/>
    <p:sldId id="417" r:id="rId13"/>
    <p:sldId id="403" r:id="rId14"/>
    <p:sldId id="332" r:id="rId15"/>
    <p:sldId id="404" r:id="rId16"/>
    <p:sldId id="422" r:id="rId17"/>
    <p:sldId id="418" r:id="rId18"/>
    <p:sldId id="335" r:id="rId19"/>
    <p:sldId id="336" r:id="rId20"/>
    <p:sldId id="338" r:id="rId21"/>
    <p:sldId id="419" r:id="rId22"/>
    <p:sldId id="420" r:id="rId23"/>
    <p:sldId id="340" r:id="rId24"/>
    <p:sldId id="408" r:id="rId25"/>
    <p:sldId id="409" r:id="rId26"/>
    <p:sldId id="410" r:id="rId27"/>
    <p:sldId id="411" r:id="rId28"/>
    <p:sldId id="421" r:id="rId29"/>
    <p:sldId id="346" r:id="rId30"/>
    <p:sldId id="347" r:id="rId31"/>
    <p:sldId id="348" r:id="rId32"/>
    <p:sldId id="349" r:id="rId33"/>
    <p:sldId id="350" r:id="rId34"/>
    <p:sldId id="351" r:id="rId35"/>
    <p:sldId id="352" r:id="rId36"/>
    <p:sldId id="353" r:id="rId37"/>
    <p:sldId id="354" r:id="rId38"/>
    <p:sldId id="355" r:id="rId39"/>
    <p:sldId id="356" r:id="rId40"/>
    <p:sldId id="412" r:id="rId41"/>
    <p:sldId id="358" r:id="rId42"/>
    <p:sldId id="423" r:id="rId43"/>
    <p:sldId id="360" r:id="rId44"/>
    <p:sldId id="361" r:id="rId45"/>
    <p:sldId id="362" r:id="rId46"/>
    <p:sldId id="363" r:id="rId47"/>
    <p:sldId id="359" r:id="rId48"/>
    <p:sldId id="364" r:id="rId49"/>
    <p:sldId id="365" r:id="rId50"/>
    <p:sldId id="366" r:id="rId51"/>
    <p:sldId id="367" r:id="rId52"/>
    <p:sldId id="368" r:id="rId53"/>
    <p:sldId id="369" r:id="rId54"/>
    <p:sldId id="413" r:id="rId55"/>
    <p:sldId id="371" r:id="rId56"/>
    <p:sldId id="372" r:id="rId57"/>
    <p:sldId id="373" r:id="rId58"/>
    <p:sldId id="450" r:id="rId59"/>
    <p:sldId id="374" r:id="rId60"/>
    <p:sldId id="375" r:id="rId61"/>
    <p:sldId id="376" r:id="rId62"/>
    <p:sldId id="449" r:id="rId63"/>
    <p:sldId id="377" r:id="rId64"/>
    <p:sldId id="378" r:id="rId65"/>
    <p:sldId id="379" r:id="rId66"/>
    <p:sldId id="380" r:id="rId67"/>
    <p:sldId id="381" r:id="rId68"/>
    <p:sldId id="382" r:id="rId69"/>
    <p:sldId id="383" r:id="rId70"/>
    <p:sldId id="384" r:id="rId71"/>
    <p:sldId id="385" r:id="rId72"/>
    <p:sldId id="386" r:id="rId73"/>
    <p:sldId id="387" r:id="rId74"/>
    <p:sldId id="388" r:id="rId75"/>
    <p:sldId id="389" r:id="rId76"/>
    <p:sldId id="390" r:id="rId77"/>
    <p:sldId id="392" r:id="rId78"/>
    <p:sldId id="393" r:id="rId79"/>
    <p:sldId id="394" r:id="rId80"/>
    <p:sldId id="395" r:id="rId81"/>
    <p:sldId id="414" r:id="rId82"/>
    <p:sldId id="312" r:id="rId83"/>
    <p:sldId id="313" r:id="rId84"/>
    <p:sldId id="314" r:id="rId85"/>
    <p:sldId id="315" r:id="rId86"/>
    <p:sldId id="316" r:id="rId87"/>
    <p:sldId id="317" r:id="rId88"/>
    <p:sldId id="318" r:id="rId89"/>
    <p:sldId id="424" r:id="rId90"/>
    <p:sldId id="425" r:id="rId91"/>
    <p:sldId id="426" r:id="rId92"/>
    <p:sldId id="427" r:id="rId93"/>
    <p:sldId id="428" r:id="rId94"/>
    <p:sldId id="429" r:id="rId95"/>
    <p:sldId id="430" r:id="rId96"/>
    <p:sldId id="431" r:id="rId97"/>
    <p:sldId id="432" r:id="rId98"/>
    <p:sldId id="433" r:id="rId99"/>
    <p:sldId id="434" r:id="rId100"/>
    <p:sldId id="435" r:id="rId101"/>
    <p:sldId id="436" r:id="rId102"/>
    <p:sldId id="437" r:id="rId103"/>
    <p:sldId id="438" r:id="rId104"/>
    <p:sldId id="439" r:id="rId105"/>
    <p:sldId id="440" r:id="rId106"/>
    <p:sldId id="441" r:id="rId107"/>
    <p:sldId id="442" r:id="rId108"/>
    <p:sldId id="443" r:id="rId109"/>
    <p:sldId id="444" r:id="rId110"/>
    <p:sldId id="445" r:id="rId111"/>
    <p:sldId id="446" r:id="rId112"/>
    <p:sldId id="447"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initials="G" lastIdx="1" clrIdx="0">
    <p:extLst>
      <p:ext uri="{19B8F6BF-5375-455C-9EA6-DF929625EA0E}">
        <p15:presenceInfo xmlns:p15="http://schemas.microsoft.com/office/powerpoint/2012/main" userId="Gue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4" autoAdjust="0"/>
    <p:restoredTop sz="94434" autoAdjust="0"/>
  </p:normalViewPr>
  <p:slideViewPr>
    <p:cSldViewPr snapToGrid="0">
      <p:cViewPr varScale="1">
        <p:scale>
          <a:sx n="67" d="100"/>
          <a:sy n="67" d="100"/>
        </p:scale>
        <p:origin x="118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115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pPr/>
              <a:t>5/8/2015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pPr/>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a:t>
            </a:fld>
            <a:endParaRPr lang="en-US" dirty="0"/>
          </a:p>
        </p:txBody>
      </p:sp>
    </p:spTree>
    <p:extLst>
      <p:ext uri="{BB962C8B-B14F-4D97-AF65-F5344CB8AC3E}">
        <p14:creationId xmlns:p14="http://schemas.microsoft.com/office/powerpoint/2010/main" val="422663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22315421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106</a:t>
            </a:fld>
            <a:endParaRPr lang="el-GR"/>
          </a:p>
        </p:txBody>
      </p:sp>
    </p:spTree>
    <p:extLst>
      <p:ext uri="{BB962C8B-B14F-4D97-AF65-F5344CB8AC3E}">
        <p14:creationId xmlns:p14="http://schemas.microsoft.com/office/powerpoint/2010/main" val="10355536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107</a:t>
            </a:fld>
            <a:endParaRPr lang="el-GR"/>
          </a:p>
        </p:txBody>
      </p:sp>
    </p:spTree>
    <p:extLst>
      <p:ext uri="{BB962C8B-B14F-4D97-AF65-F5344CB8AC3E}">
        <p14:creationId xmlns:p14="http://schemas.microsoft.com/office/powerpoint/2010/main" val="32883054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108</a:t>
            </a:fld>
            <a:endParaRPr lang="el-GR"/>
          </a:p>
        </p:txBody>
      </p:sp>
    </p:spTree>
    <p:extLst>
      <p:ext uri="{BB962C8B-B14F-4D97-AF65-F5344CB8AC3E}">
        <p14:creationId xmlns:p14="http://schemas.microsoft.com/office/powerpoint/2010/main" val="41811542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109</a:t>
            </a:fld>
            <a:endParaRPr lang="el-GR"/>
          </a:p>
        </p:txBody>
      </p:sp>
    </p:spTree>
    <p:extLst>
      <p:ext uri="{BB962C8B-B14F-4D97-AF65-F5344CB8AC3E}">
        <p14:creationId xmlns:p14="http://schemas.microsoft.com/office/powerpoint/2010/main" val="14498133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110</a:t>
            </a:fld>
            <a:endParaRPr lang="el-GR"/>
          </a:p>
        </p:txBody>
      </p:sp>
    </p:spTree>
    <p:extLst>
      <p:ext uri="{BB962C8B-B14F-4D97-AF65-F5344CB8AC3E}">
        <p14:creationId xmlns:p14="http://schemas.microsoft.com/office/powerpoint/2010/main" val="26893914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111</a:t>
            </a:fld>
            <a:endParaRPr lang="el-GR"/>
          </a:p>
        </p:txBody>
      </p:sp>
    </p:spTree>
    <p:extLst>
      <p:ext uri="{BB962C8B-B14F-4D97-AF65-F5344CB8AC3E}">
        <p14:creationId xmlns:p14="http://schemas.microsoft.com/office/powerpoint/2010/main" val="11965286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112</a:t>
            </a:fld>
            <a:endParaRPr lang="el-GR"/>
          </a:p>
        </p:txBody>
      </p:sp>
    </p:spTree>
    <p:extLst>
      <p:ext uri="{BB962C8B-B14F-4D97-AF65-F5344CB8AC3E}">
        <p14:creationId xmlns:p14="http://schemas.microsoft.com/office/powerpoint/2010/main" val="2183679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a:t>
            </a:fld>
            <a:endParaRPr lang="el-GR"/>
          </a:p>
        </p:txBody>
      </p:sp>
    </p:spTree>
    <p:extLst>
      <p:ext uri="{BB962C8B-B14F-4D97-AF65-F5344CB8AC3E}">
        <p14:creationId xmlns:p14="http://schemas.microsoft.com/office/powerpoint/2010/main" val="341418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323270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833161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14</a:t>
            </a:fld>
            <a:endParaRPr lang="en-US"/>
          </a:p>
        </p:txBody>
      </p:sp>
    </p:spTree>
    <p:extLst>
      <p:ext uri="{BB962C8B-B14F-4D97-AF65-F5344CB8AC3E}">
        <p14:creationId xmlns:p14="http://schemas.microsoft.com/office/powerpoint/2010/main" val="183015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15</a:t>
            </a:fld>
            <a:endParaRPr lang="en-US"/>
          </a:p>
        </p:txBody>
      </p:sp>
    </p:spTree>
    <p:extLst>
      <p:ext uri="{BB962C8B-B14F-4D97-AF65-F5344CB8AC3E}">
        <p14:creationId xmlns:p14="http://schemas.microsoft.com/office/powerpoint/2010/main" val="431840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16</a:t>
            </a:fld>
            <a:endParaRPr lang="en-US"/>
          </a:p>
        </p:txBody>
      </p:sp>
    </p:spTree>
    <p:extLst>
      <p:ext uri="{BB962C8B-B14F-4D97-AF65-F5344CB8AC3E}">
        <p14:creationId xmlns:p14="http://schemas.microsoft.com/office/powerpoint/2010/main" val="861199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318154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18</a:t>
            </a:fld>
            <a:endParaRPr lang="en-US"/>
          </a:p>
        </p:txBody>
      </p:sp>
    </p:spTree>
    <p:extLst>
      <p:ext uri="{BB962C8B-B14F-4D97-AF65-F5344CB8AC3E}">
        <p14:creationId xmlns:p14="http://schemas.microsoft.com/office/powerpoint/2010/main" val="2277176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19</a:t>
            </a:fld>
            <a:endParaRPr lang="en-US"/>
          </a:p>
        </p:txBody>
      </p:sp>
    </p:spTree>
    <p:extLst>
      <p:ext uri="{BB962C8B-B14F-4D97-AF65-F5344CB8AC3E}">
        <p14:creationId xmlns:p14="http://schemas.microsoft.com/office/powerpoint/2010/main" val="8276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474449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20</a:t>
            </a:fld>
            <a:endParaRPr lang="en-US"/>
          </a:p>
        </p:txBody>
      </p:sp>
    </p:spTree>
    <p:extLst>
      <p:ext uri="{BB962C8B-B14F-4D97-AF65-F5344CB8AC3E}">
        <p14:creationId xmlns:p14="http://schemas.microsoft.com/office/powerpoint/2010/main" val="1049667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21</a:t>
            </a:fld>
            <a:endParaRPr lang="en-US"/>
          </a:p>
        </p:txBody>
      </p:sp>
    </p:spTree>
    <p:extLst>
      <p:ext uri="{BB962C8B-B14F-4D97-AF65-F5344CB8AC3E}">
        <p14:creationId xmlns:p14="http://schemas.microsoft.com/office/powerpoint/2010/main" val="790967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CDB2FB-1A1E-483C-8906-5BB705B5523B}" type="slidenum">
              <a:rPr lang="en-US" smtClean="0"/>
              <a:pPr/>
              <a:t>22</a:t>
            </a:fld>
            <a:endParaRPr lang="en-US"/>
          </a:p>
        </p:txBody>
      </p:sp>
    </p:spTree>
    <p:extLst>
      <p:ext uri="{BB962C8B-B14F-4D97-AF65-F5344CB8AC3E}">
        <p14:creationId xmlns:p14="http://schemas.microsoft.com/office/powerpoint/2010/main" val="2181209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CDB2FB-1A1E-483C-8906-5BB705B5523B}" type="slidenum">
              <a:rPr lang="en-US" smtClean="0"/>
              <a:pPr/>
              <a:t>23</a:t>
            </a:fld>
            <a:endParaRPr lang="en-US"/>
          </a:p>
        </p:txBody>
      </p:sp>
    </p:spTree>
    <p:extLst>
      <p:ext uri="{BB962C8B-B14F-4D97-AF65-F5344CB8AC3E}">
        <p14:creationId xmlns:p14="http://schemas.microsoft.com/office/powerpoint/2010/main" val="1457304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CDB2FB-1A1E-483C-8906-5BB705B5523B}" type="slidenum">
              <a:rPr lang="en-US" smtClean="0"/>
              <a:pPr/>
              <a:t>24</a:t>
            </a:fld>
            <a:endParaRPr lang="en-US"/>
          </a:p>
        </p:txBody>
      </p:sp>
    </p:spTree>
    <p:extLst>
      <p:ext uri="{BB962C8B-B14F-4D97-AF65-F5344CB8AC3E}">
        <p14:creationId xmlns:p14="http://schemas.microsoft.com/office/powerpoint/2010/main" val="4038047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25</a:t>
            </a:fld>
            <a:endParaRPr lang="en-US"/>
          </a:p>
        </p:txBody>
      </p:sp>
    </p:spTree>
    <p:extLst>
      <p:ext uri="{BB962C8B-B14F-4D97-AF65-F5344CB8AC3E}">
        <p14:creationId xmlns:p14="http://schemas.microsoft.com/office/powerpoint/2010/main" val="3718894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26</a:t>
            </a:fld>
            <a:endParaRPr lang="en-US"/>
          </a:p>
        </p:txBody>
      </p:sp>
    </p:spTree>
    <p:extLst>
      <p:ext uri="{BB962C8B-B14F-4D97-AF65-F5344CB8AC3E}">
        <p14:creationId xmlns:p14="http://schemas.microsoft.com/office/powerpoint/2010/main" val="1741126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27</a:t>
            </a:fld>
            <a:endParaRPr lang="en-US"/>
          </a:p>
        </p:txBody>
      </p:sp>
    </p:spTree>
    <p:extLst>
      <p:ext uri="{BB962C8B-B14F-4D97-AF65-F5344CB8AC3E}">
        <p14:creationId xmlns:p14="http://schemas.microsoft.com/office/powerpoint/2010/main" val="2056192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28</a:t>
            </a:fld>
            <a:endParaRPr lang="en-US"/>
          </a:p>
        </p:txBody>
      </p:sp>
    </p:spTree>
    <p:extLst>
      <p:ext uri="{BB962C8B-B14F-4D97-AF65-F5344CB8AC3E}">
        <p14:creationId xmlns:p14="http://schemas.microsoft.com/office/powerpoint/2010/main" val="4086562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29</a:t>
            </a:fld>
            <a:endParaRPr lang="en-US"/>
          </a:p>
        </p:txBody>
      </p:sp>
    </p:spTree>
    <p:extLst>
      <p:ext uri="{BB962C8B-B14F-4D97-AF65-F5344CB8AC3E}">
        <p14:creationId xmlns:p14="http://schemas.microsoft.com/office/powerpoint/2010/main" val="162058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2444180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30</a:t>
            </a:fld>
            <a:endParaRPr lang="en-US"/>
          </a:p>
        </p:txBody>
      </p:sp>
    </p:spTree>
    <p:extLst>
      <p:ext uri="{BB962C8B-B14F-4D97-AF65-F5344CB8AC3E}">
        <p14:creationId xmlns:p14="http://schemas.microsoft.com/office/powerpoint/2010/main" val="2847881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31</a:t>
            </a:fld>
            <a:endParaRPr lang="en-US"/>
          </a:p>
        </p:txBody>
      </p:sp>
    </p:spTree>
    <p:extLst>
      <p:ext uri="{BB962C8B-B14F-4D97-AF65-F5344CB8AC3E}">
        <p14:creationId xmlns:p14="http://schemas.microsoft.com/office/powerpoint/2010/main" val="2995433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32</a:t>
            </a:fld>
            <a:endParaRPr lang="en-US"/>
          </a:p>
        </p:txBody>
      </p:sp>
    </p:spTree>
    <p:extLst>
      <p:ext uri="{BB962C8B-B14F-4D97-AF65-F5344CB8AC3E}">
        <p14:creationId xmlns:p14="http://schemas.microsoft.com/office/powerpoint/2010/main" val="460998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34</a:t>
            </a:fld>
            <a:endParaRPr lang="en-US"/>
          </a:p>
        </p:txBody>
      </p:sp>
    </p:spTree>
    <p:extLst>
      <p:ext uri="{BB962C8B-B14F-4D97-AF65-F5344CB8AC3E}">
        <p14:creationId xmlns:p14="http://schemas.microsoft.com/office/powerpoint/2010/main" val="3738355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35</a:t>
            </a:fld>
            <a:endParaRPr lang="en-US"/>
          </a:p>
        </p:txBody>
      </p:sp>
    </p:spTree>
    <p:extLst>
      <p:ext uri="{BB962C8B-B14F-4D97-AF65-F5344CB8AC3E}">
        <p14:creationId xmlns:p14="http://schemas.microsoft.com/office/powerpoint/2010/main" val="1479358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36</a:t>
            </a:fld>
            <a:endParaRPr lang="en-US"/>
          </a:p>
        </p:txBody>
      </p:sp>
    </p:spTree>
    <p:extLst>
      <p:ext uri="{BB962C8B-B14F-4D97-AF65-F5344CB8AC3E}">
        <p14:creationId xmlns:p14="http://schemas.microsoft.com/office/powerpoint/2010/main" val="3538159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37</a:t>
            </a:fld>
            <a:endParaRPr lang="en-US"/>
          </a:p>
        </p:txBody>
      </p:sp>
    </p:spTree>
    <p:extLst>
      <p:ext uri="{BB962C8B-B14F-4D97-AF65-F5344CB8AC3E}">
        <p14:creationId xmlns:p14="http://schemas.microsoft.com/office/powerpoint/2010/main" val="2265094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38</a:t>
            </a:fld>
            <a:endParaRPr lang="en-US"/>
          </a:p>
        </p:txBody>
      </p:sp>
    </p:spTree>
    <p:extLst>
      <p:ext uri="{BB962C8B-B14F-4D97-AF65-F5344CB8AC3E}">
        <p14:creationId xmlns:p14="http://schemas.microsoft.com/office/powerpoint/2010/main" val="3832524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39</a:t>
            </a:fld>
            <a:endParaRPr lang="en-US"/>
          </a:p>
        </p:txBody>
      </p:sp>
    </p:spTree>
    <p:extLst>
      <p:ext uri="{BB962C8B-B14F-4D97-AF65-F5344CB8AC3E}">
        <p14:creationId xmlns:p14="http://schemas.microsoft.com/office/powerpoint/2010/main" val="481576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40</a:t>
            </a:fld>
            <a:endParaRPr lang="en-US"/>
          </a:p>
        </p:txBody>
      </p:sp>
    </p:spTree>
    <p:extLst>
      <p:ext uri="{BB962C8B-B14F-4D97-AF65-F5344CB8AC3E}">
        <p14:creationId xmlns:p14="http://schemas.microsoft.com/office/powerpoint/2010/main" val="324808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1307231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41</a:t>
            </a:fld>
            <a:endParaRPr lang="en-US"/>
          </a:p>
        </p:txBody>
      </p:sp>
    </p:spTree>
    <p:extLst>
      <p:ext uri="{BB962C8B-B14F-4D97-AF65-F5344CB8AC3E}">
        <p14:creationId xmlns:p14="http://schemas.microsoft.com/office/powerpoint/2010/main" val="4249758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42</a:t>
            </a:fld>
            <a:endParaRPr lang="en-US"/>
          </a:p>
        </p:txBody>
      </p:sp>
    </p:spTree>
    <p:extLst>
      <p:ext uri="{BB962C8B-B14F-4D97-AF65-F5344CB8AC3E}">
        <p14:creationId xmlns:p14="http://schemas.microsoft.com/office/powerpoint/2010/main" val="84130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43</a:t>
            </a:fld>
            <a:endParaRPr lang="en-US" dirty="0"/>
          </a:p>
        </p:txBody>
      </p:sp>
    </p:spTree>
    <p:extLst>
      <p:ext uri="{BB962C8B-B14F-4D97-AF65-F5344CB8AC3E}">
        <p14:creationId xmlns:p14="http://schemas.microsoft.com/office/powerpoint/2010/main" val="80277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44</a:t>
            </a:fld>
            <a:endParaRPr lang="en-US"/>
          </a:p>
        </p:txBody>
      </p:sp>
    </p:spTree>
    <p:extLst>
      <p:ext uri="{BB962C8B-B14F-4D97-AF65-F5344CB8AC3E}">
        <p14:creationId xmlns:p14="http://schemas.microsoft.com/office/powerpoint/2010/main" val="4103833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 </a:t>
            </a:r>
            <a:r>
              <a:rPr lang="en-US" dirty="0" err="1" smtClean="0"/>
              <a:t>allaxo</a:t>
            </a:r>
            <a:r>
              <a:rPr lang="en-US" baseline="0" dirty="0" smtClean="0"/>
              <a:t> video.</a:t>
            </a: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45</a:t>
            </a:fld>
            <a:endParaRPr lang="en-US"/>
          </a:p>
        </p:txBody>
      </p:sp>
    </p:spTree>
    <p:extLst>
      <p:ext uri="{BB962C8B-B14F-4D97-AF65-F5344CB8AC3E}">
        <p14:creationId xmlns:p14="http://schemas.microsoft.com/office/powerpoint/2010/main" val="3596672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46</a:t>
            </a:fld>
            <a:endParaRPr lang="en-US"/>
          </a:p>
        </p:txBody>
      </p:sp>
    </p:spTree>
    <p:extLst>
      <p:ext uri="{BB962C8B-B14F-4D97-AF65-F5344CB8AC3E}">
        <p14:creationId xmlns:p14="http://schemas.microsoft.com/office/powerpoint/2010/main" val="27030011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47</a:t>
            </a:fld>
            <a:endParaRPr lang="en-US"/>
          </a:p>
        </p:txBody>
      </p:sp>
    </p:spTree>
    <p:extLst>
      <p:ext uri="{BB962C8B-B14F-4D97-AF65-F5344CB8AC3E}">
        <p14:creationId xmlns:p14="http://schemas.microsoft.com/office/powerpoint/2010/main" val="1622069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48</a:t>
            </a:fld>
            <a:endParaRPr lang="en-US"/>
          </a:p>
        </p:txBody>
      </p:sp>
    </p:spTree>
    <p:extLst>
      <p:ext uri="{BB962C8B-B14F-4D97-AF65-F5344CB8AC3E}">
        <p14:creationId xmlns:p14="http://schemas.microsoft.com/office/powerpoint/2010/main" val="666590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49</a:t>
            </a:fld>
            <a:endParaRPr lang="en-US"/>
          </a:p>
        </p:txBody>
      </p:sp>
    </p:spTree>
    <p:extLst>
      <p:ext uri="{BB962C8B-B14F-4D97-AF65-F5344CB8AC3E}">
        <p14:creationId xmlns:p14="http://schemas.microsoft.com/office/powerpoint/2010/main" val="4937326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50</a:t>
            </a:fld>
            <a:endParaRPr lang="en-US"/>
          </a:p>
        </p:txBody>
      </p:sp>
    </p:spTree>
    <p:extLst>
      <p:ext uri="{BB962C8B-B14F-4D97-AF65-F5344CB8AC3E}">
        <p14:creationId xmlns:p14="http://schemas.microsoft.com/office/powerpoint/2010/main" val="377027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1267693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51</a:t>
            </a:fld>
            <a:endParaRPr lang="en-US"/>
          </a:p>
        </p:txBody>
      </p:sp>
    </p:spTree>
    <p:extLst>
      <p:ext uri="{BB962C8B-B14F-4D97-AF65-F5344CB8AC3E}">
        <p14:creationId xmlns:p14="http://schemas.microsoft.com/office/powerpoint/2010/main" val="2118596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52</a:t>
            </a:fld>
            <a:endParaRPr lang="en-US"/>
          </a:p>
        </p:txBody>
      </p:sp>
    </p:spTree>
    <p:extLst>
      <p:ext uri="{BB962C8B-B14F-4D97-AF65-F5344CB8AC3E}">
        <p14:creationId xmlns:p14="http://schemas.microsoft.com/office/powerpoint/2010/main" val="3015794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53</a:t>
            </a:fld>
            <a:endParaRPr lang="en-US"/>
          </a:p>
        </p:txBody>
      </p:sp>
    </p:spTree>
    <p:extLst>
      <p:ext uri="{BB962C8B-B14F-4D97-AF65-F5344CB8AC3E}">
        <p14:creationId xmlns:p14="http://schemas.microsoft.com/office/powerpoint/2010/main" val="1960233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54</a:t>
            </a:fld>
            <a:endParaRPr lang="en-US"/>
          </a:p>
        </p:txBody>
      </p:sp>
    </p:spTree>
    <p:extLst>
      <p:ext uri="{BB962C8B-B14F-4D97-AF65-F5344CB8AC3E}">
        <p14:creationId xmlns:p14="http://schemas.microsoft.com/office/powerpoint/2010/main" val="3900498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55</a:t>
            </a:fld>
            <a:endParaRPr lang="en-US"/>
          </a:p>
        </p:txBody>
      </p:sp>
    </p:spTree>
    <p:extLst>
      <p:ext uri="{BB962C8B-B14F-4D97-AF65-F5344CB8AC3E}">
        <p14:creationId xmlns:p14="http://schemas.microsoft.com/office/powerpoint/2010/main" val="1923225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56</a:t>
            </a:fld>
            <a:endParaRPr lang="en-US"/>
          </a:p>
        </p:txBody>
      </p:sp>
    </p:spTree>
    <p:extLst>
      <p:ext uri="{BB962C8B-B14F-4D97-AF65-F5344CB8AC3E}">
        <p14:creationId xmlns:p14="http://schemas.microsoft.com/office/powerpoint/2010/main" val="3957334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57</a:t>
            </a:fld>
            <a:endParaRPr lang="en-US"/>
          </a:p>
        </p:txBody>
      </p:sp>
    </p:spTree>
    <p:extLst>
      <p:ext uri="{BB962C8B-B14F-4D97-AF65-F5344CB8AC3E}">
        <p14:creationId xmlns:p14="http://schemas.microsoft.com/office/powerpoint/2010/main" val="13410997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2"/>
                </a:solidFill>
                <a:latin typeface="Comic Sans MS" panose="030F0702030302020204" pitchFamily="66" charset="0"/>
              </a:defRPr>
            </a:lvl1pPr>
            <a:lvl2pPr marL="742950" indent="-285750" eaLnBrk="0" hangingPunct="0">
              <a:defRPr sz="3200">
                <a:solidFill>
                  <a:schemeClr val="tx2"/>
                </a:solidFill>
                <a:latin typeface="Comic Sans MS" panose="030F0702030302020204" pitchFamily="66" charset="0"/>
              </a:defRPr>
            </a:lvl2pPr>
            <a:lvl3pPr marL="1143000" indent="-228600" eaLnBrk="0" hangingPunct="0">
              <a:defRPr sz="3200">
                <a:solidFill>
                  <a:schemeClr val="tx2"/>
                </a:solidFill>
                <a:latin typeface="Comic Sans MS" panose="030F0702030302020204" pitchFamily="66" charset="0"/>
              </a:defRPr>
            </a:lvl3pPr>
            <a:lvl4pPr marL="1600200" indent="-228600" eaLnBrk="0" hangingPunct="0">
              <a:defRPr sz="3200">
                <a:solidFill>
                  <a:schemeClr val="tx2"/>
                </a:solidFill>
                <a:latin typeface="Comic Sans MS" panose="030F0702030302020204" pitchFamily="66" charset="0"/>
              </a:defRPr>
            </a:lvl4pPr>
            <a:lvl5pPr marL="2057400" indent="-228600" eaLnBrk="0" hangingPunct="0">
              <a:defRPr sz="3200">
                <a:solidFill>
                  <a:schemeClr val="tx2"/>
                </a:solidFill>
                <a:latin typeface="Comic Sans MS" panose="030F0702030302020204" pitchFamily="66" charset="0"/>
              </a:defRPr>
            </a:lvl5pPr>
            <a:lvl6pPr marL="2514600" indent="-228600" eaLnBrk="0" fontAlgn="base" hangingPunct="0">
              <a:spcBef>
                <a:spcPct val="0"/>
              </a:spcBef>
              <a:spcAft>
                <a:spcPct val="0"/>
              </a:spcAft>
              <a:defRPr sz="3200">
                <a:solidFill>
                  <a:schemeClr val="tx2"/>
                </a:solidFill>
                <a:latin typeface="Comic Sans MS" panose="030F0702030302020204" pitchFamily="66" charset="0"/>
              </a:defRPr>
            </a:lvl6pPr>
            <a:lvl7pPr marL="2971800" indent="-228600" eaLnBrk="0" fontAlgn="base" hangingPunct="0">
              <a:spcBef>
                <a:spcPct val="0"/>
              </a:spcBef>
              <a:spcAft>
                <a:spcPct val="0"/>
              </a:spcAft>
              <a:defRPr sz="3200">
                <a:solidFill>
                  <a:schemeClr val="tx2"/>
                </a:solidFill>
                <a:latin typeface="Comic Sans MS" panose="030F0702030302020204" pitchFamily="66" charset="0"/>
              </a:defRPr>
            </a:lvl7pPr>
            <a:lvl8pPr marL="3429000" indent="-228600" eaLnBrk="0" fontAlgn="base" hangingPunct="0">
              <a:spcBef>
                <a:spcPct val="0"/>
              </a:spcBef>
              <a:spcAft>
                <a:spcPct val="0"/>
              </a:spcAft>
              <a:defRPr sz="3200">
                <a:solidFill>
                  <a:schemeClr val="tx2"/>
                </a:solidFill>
                <a:latin typeface="Comic Sans MS" panose="030F0702030302020204" pitchFamily="66" charset="0"/>
              </a:defRPr>
            </a:lvl8pPr>
            <a:lvl9pPr marL="3886200" indent="-228600" eaLnBrk="0" fontAlgn="base" hangingPunct="0">
              <a:spcBef>
                <a:spcPct val="0"/>
              </a:spcBef>
              <a:spcAft>
                <a:spcPct val="0"/>
              </a:spcAft>
              <a:defRPr sz="3200">
                <a:solidFill>
                  <a:schemeClr val="tx2"/>
                </a:solidFill>
                <a:latin typeface="Comic Sans MS" panose="030F0702030302020204" pitchFamily="66" charset="0"/>
              </a:defRPr>
            </a:lvl9pPr>
          </a:lstStyle>
          <a:p>
            <a:pPr eaLnBrk="1" hangingPunct="1"/>
            <a:fld id="{26940F52-8FEE-4477-910F-6E25DB74C4A6}" type="slidenum">
              <a:rPr lang="el-GR" altLang="en-US" sz="1200">
                <a:solidFill>
                  <a:schemeClr val="tx1"/>
                </a:solidFill>
              </a:rPr>
              <a:pPr eaLnBrk="1" hangingPunct="1"/>
              <a:t>59</a:t>
            </a:fld>
            <a:endParaRPr lang="el-GR" altLang="en-US" sz="1200">
              <a:solidFill>
                <a:schemeClr val="tx1"/>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dirty="0" smtClean="0"/>
          </a:p>
        </p:txBody>
      </p:sp>
    </p:spTree>
    <p:extLst>
      <p:ext uri="{BB962C8B-B14F-4D97-AF65-F5344CB8AC3E}">
        <p14:creationId xmlns:p14="http://schemas.microsoft.com/office/powerpoint/2010/main" val="176944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2"/>
                </a:solidFill>
                <a:latin typeface="Comic Sans MS" panose="030F0702030302020204" pitchFamily="66" charset="0"/>
              </a:defRPr>
            </a:lvl1pPr>
            <a:lvl2pPr marL="742950" indent="-285750" eaLnBrk="0" hangingPunct="0">
              <a:defRPr sz="3200">
                <a:solidFill>
                  <a:schemeClr val="tx2"/>
                </a:solidFill>
                <a:latin typeface="Comic Sans MS" panose="030F0702030302020204" pitchFamily="66" charset="0"/>
              </a:defRPr>
            </a:lvl2pPr>
            <a:lvl3pPr marL="1143000" indent="-228600" eaLnBrk="0" hangingPunct="0">
              <a:defRPr sz="3200">
                <a:solidFill>
                  <a:schemeClr val="tx2"/>
                </a:solidFill>
                <a:latin typeface="Comic Sans MS" panose="030F0702030302020204" pitchFamily="66" charset="0"/>
              </a:defRPr>
            </a:lvl3pPr>
            <a:lvl4pPr marL="1600200" indent="-228600" eaLnBrk="0" hangingPunct="0">
              <a:defRPr sz="3200">
                <a:solidFill>
                  <a:schemeClr val="tx2"/>
                </a:solidFill>
                <a:latin typeface="Comic Sans MS" panose="030F0702030302020204" pitchFamily="66" charset="0"/>
              </a:defRPr>
            </a:lvl4pPr>
            <a:lvl5pPr marL="2057400" indent="-228600" eaLnBrk="0" hangingPunct="0">
              <a:defRPr sz="3200">
                <a:solidFill>
                  <a:schemeClr val="tx2"/>
                </a:solidFill>
                <a:latin typeface="Comic Sans MS" panose="030F0702030302020204" pitchFamily="66" charset="0"/>
              </a:defRPr>
            </a:lvl5pPr>
            <a:lvl6pPr marL="2514600" indent="-228600" eaLnBrk="0" fontAlgn="base" hangingPunct="0">
              <a:spcBef>
                <a:spcPct val="0"/>
              </a:spcBef>
              <a:spcAft>
                <a:spcPct val="0"/>
              </a:spcAft>
              <a:defRPr sz="3200">
                <a:solidFill>
                  <a:schemeClr val="tx2"/>
                </a:solidFill>
                <a:latin typeface="Comic Sans MS" panose="030F0702030302020204" pitchFamily="66" charset="0"/>
              </a:defRPr>
            </a:lvl6pPr>
            <a:lvl7pPr marL="2971800" indent="-228600" eaLnBrk="0" fontAlgn="base" hangingPunct="0">
              <a:spcBef>
                <a:spcPct val="0"/>
              </a:spcBef>
              <a:spcAft>
                <a:spcPct val="0"/>
              </a:spcAft>
              <a:defRPr sz="3200">
                <a:solidFill>
                  <a:schemeClr val="tx2"/>
                </a:solidFill>
                <a:latin typeface="Comic Sans MS" panose="030F0702030302020204" pitchFamily="66" charset="0"/>
              </a:defRPr>
            </a:lvl7pPr>
            <a:lvl8pPr marL="3429000" indent="-228600" eaLnBrk="0" fontAlgn="base" hangingPunct="0">
              <a:spcBef>
                <a:spcPct val="0"/>
              </a:spcBef>
              <a:spcAft>
                <a:spcPct val="0"/>
              </a:spcAft>
              <a:defRPr sz="3200">
                <a:solidFill>
                  <a:schemeClr val="tx2"/>
                </a:solidFill>
                <a:latin typeface="Comic Sans MS" panose="030F0702030302020204" pitchFamily="66" charset="0"/>
              </a:defRPr>
            </a:lvl8pPr>
            <a:lvl9pPr marL="3886200" indent="-228600" eaLnBrk="0" fontAlgn="base" hangingPunct="0">
              <a:spcBef>
                <a:spcPct val="0"/>
              </a:spcBef>
              <a:spcAft>
                <a:spcPct val="0"/>
              </a:spcAft>
              <a:defRPr sz="3200">
                <a:solidFill>
                  <a:schemeClr val="tx2"/>
                </a:solidFill>
                <a:latin typeface="Comic Sans MS" panose="030F0702030302020204" pitchFamily="66" charset="0"/>
              </a:defRPr>
            </a:lvl9pPr>
          </a:lstStyle>
          <a:p>
            <a:pPr eaLnBrk="1" hangingPunct="1"/>
            <a:fld id="{0079B2C1-BC72-449F-A954-30F00A9D075B}" type="slidenum">
              <a:rPr lang="el-GR" altLang="en-US" sz="1200">
                <a:solidFill>
                  <a:schemeClr val="tx1"/>
                </a:solidFill>
              </a:rPr>
              <a:pPr eaLnBrk="1" hangingPunct="1"/>
              <a:t>60</a:t>
            </a:fld>
            <a:endParaRPr lang="el-GR" altLang="en-US" sz="1200">
              <a:solidFill>
                <a:schemeClr val="tx1"/>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o</a:t>
            </a:r>
            <a:endParaRPr lang="el-GR" altLang="en-US" smtClean="0"/>
          </a:p>
        </p:txBody>
      </p:sp>
    </p:spTree>
    <p:extLst>
      <p:ext uri="{BB962C8B-B14F-4D97-AF65-F5344CB8AC3E}">
        <p14:creationId xmlns:p14="http://schemas.microsoft.com/office/powerpoint/2010/main" val="35623377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61</a:t>
            </a:fld>
            <a:endParaRPr lang="en-US"/>
          </a:p>
        </p:txBody>
      </p:sp>
    </p:spTree>
    <p:extLst>
      <p:ext uri="{BB962C8B-B14F-4D97-AF65-F5344CB8AC3E}">
        <p14:creationId xmlns:p14="http://schemas.microsoft.com/office/powerpoint/2010/main" val="289911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38664190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63</a:t>
            </a:fld>
            <a:endParaRPr lang="en-US"/>
          </a:p>
        </p:txBody>
      </p:sp>
    </p:spTree>
    <p:extLst>
      <p:ext uri="{BB962C8B-B14F-4D97-AF65-F5344CB8AC3E}">
        <p14:creationId xmlns:p14="http://schemas.microsoft.com/office/powerpoint/2010/main" val="5883166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65</a:t>
            </a:fld>
            <a:endParaRPr lang="en-US"/>
          </a:p>
        </p:txBody>
      </p:sp>
    </p:spTree>
    <p:extLst>
      <p:ext uri="{BB962C8B-B14F-4D97-AF65-F5344CB8AC3E}">
        <p14:creationId xmlns:p14="http://schemas.microsoft.com/office/powerpoint/2010/main" val="15905373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r>
              <a:rPr lang="el-GR" dirty="0" smtClean="0"/>
              <a:t> </a:t>
            </a:r>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66</a:t>
            </a:fld>
            <a:endParaRPr lang="en-US"/>
          </a:p>
        </p:txBody>
      </p:sp>
    </p:spTree>
    <p:extLst>
      <p:ext uri="{BB962C8B-B14F-4D97-AF65-F5344CB8AC3E}">
        <p14:creationId xmlns:p14="http://schemas.microsoft.com/office/powerpoint/2010/main" val="2658075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67</a:t>
            </a:fld>
            <a:endParaRPr lang="en-US"/>
          </a:p>
        </p:txBody>
      </p:sp>
    </p:spTree>
    <p:extLst>
      <p:ext uri="{BB962C8B-B14F-4D97-AF65-F5344CB8AC3E}">
        <p14:creationId xmlns:p14="http://schemas.microsoft.com/office/powerpoint/2010/main" val="1378277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68</a:t>
            </a:fld>
            <a:endParaRPr lang="en-US"/>
          </a:p>
        </p:txBody>
      </p:sp>
    </p:spTree>
    <p:extLst>
      <p:ext uri="{BB962C8B-B14F-4D97-AF65-F5344CB8AC3E}">
        <p14:creationId xmlns:p14="http://schemas.microsoft.com/office/powerpoint/2010/main" val="3232177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69</a:t>
            </a:fld>
            <a:endParaRPr lang="en-US"/>
          </a:p>
        </p:txBody>
      </p:sp>
    </p:spTree>
    <p:extLst>
      <p:ext uri="{BB962C8B-B14F-4D97-AF65-F5344CB8AC3E}">
        <p14:creationId xmlns:p14="http://schemas.microsoft.com/office/powerpoint/2010/main" val="1390505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70</a:t>
            </a:fld>
            <a:endParaRPr lang="en-US"/>
          </a:p>
        </p:txBody>
      </p:sp>
    </p:spTree>
    <p:extLst>
      <p:ext uri="{BB962C8B-B14F-4D97-AF65-F5344CB8AC3E}">
        <p14:creationId xmlns:p14="http://schemas.microsoft.com/office/powerpoint/2010/main" val="1268366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71</a:t>
            </a:fld>
            <a:endParaRPr lang="en-US"/>
          </a:p>
        </p:txBody>
      </p:sp>
    </p:spTree>
    <p:extLst>
      <p:ext uri="{BB962C8B-B14F-4D97-AF65-F5344CB8AC3E}">
        <p14:creationId xmlns:p14="http://schemas.microsoft.com/office/powerpoint/2010/main" val="2977042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73</a:t>
            </a:fld>
            <a:endParaRPr lang="en-US"/>
          </a:p>
        </p:txBody>
      </p:sp>
    </p:spTree>
    <p:extLst>
      <p:ext uri="{BB962C8B-B14F-4D97-AF65-F5344CB8AC3E}">
        <p14:creationId xmlns:p14="http://schemas.microsoft.com/office/powerpoint/2010/main" val="17895293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74</a:t>
            </a:fld>
            <a:endParaRPr lang="en-US"/>
          </a:p>
        </p:txBody>
      </p:sp>
    </p:spTree>
    <p:extLst>
      <p:ext uri="{BB962C8B-B14F-4D97-AF65-F5344CB8AC3E}">
        <p14:creationId xmlns:p14="http://schemas.microsoft.com/office/powerpoint/2010/main" val="75523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22661808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75</a:t>
            </a:fld>
            <a:endParaRPr lang="en-US"/>
          </a:p>
        </p:txBody>
      </p:sp>
    </p:spTree>
    <p:extLst>
      <p:ext uri="{BB962C8B-B14F-4D97-AF65-F5344CB8AC3E}">
        <p14:creationId xmlns:p14="http://schemas.microsoft.com/office/powerpoint/2010/main" val="40065638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76</a:t>
            </a:fld>
            <a:endParaRPr lang="en-US"/>
          </a:p>
        </p:txBody>
      </p:sp>
    </p:spTree>
    <p:extLst>
      <p:ext uri="{BB962C8B-B14F-4D97-AF65-F5344CB8AC3E}">
        <p14:creationId xmlns:p14="http://schemas.microsoft.com/office/powerpoint/2010/main" val="1694528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77</a:t>
            </a:fld>
            <a:endParaRPr lang="en-US"/>
          </a:p>
        </p:txBody>
      </p:sp>
    </p:spTree>
    <p:extLst>
      <p:ext uri="{BB962C8B-B14F-4D97-AF65-F5344CB8AC3E}">
        <p14:creationId xmlns:p14="http://schemas.microsoft.com/office/powerpoint/2010/main" val="25808489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78</a:t>
            </a:fld>
            <a:endParaRPr lang="en-US"/>
          </a:p>
        </p:txBody>
      </p:sp>
    </p:spTree>
    <p:extLst>
      <p:ext uri="{BB962C8B-B14F-4D97-AF65-F5344CB8AC3E}">
        <p14:creationId xmlns:p14="http://schemas.microsoft.com/office/powerpoint/2010/main" val="42394112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79</a:t>
            </a:fld>
            <a:endParaRPr lang="en-US"/>
          </a:p>
        </p:txBody>
      </p:sp>
    </p:spTree>
    <p:extLst>
      <p:ext uri="{BB962C8B-B14F-4D97-AF65-F5344CB8AC3E}">
        <p14:creationId xmlns:p14="http://schemas.microsoft.com/office/powerpoint/2010/main" val="28712749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80</a:t>
            </a:fld>
            <a:endParaRPr lang="en-US"/>
          </a:p>
        </p:txBody>
      </p:sp>
    </p:spTree>
    <p:extLst>
      <p:ext uri="{BB962C8B-B14F-4D97-AF65-F5344CB8AC3E}">
        <p14:creationId xmlns:p14="http://schemas.microsoft.com/office/powerpoint/2010/main" val="11126744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82</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83</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84</a:t>
            </a:fld>
            <a:endParaRPr lang="el-GR"/>
          </a:p>
        </p:txBody>
      </p:sp>
    </p:spTree>
    <p:extLst>
      <p:ext uri="{BB962C8B-B14F-4D97-AF65-F5344CB8AC3E}">
        <p14:creationId xmlns:p14="http://schemas.microsoft.com/office/powerpoint/2010/main" val="29166080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85</a:t>
            </a:fld>
            <a:endParaRPr lang="el-GR"/>
          </a:p>
        </p:txBody>
      </p:sp>
    </p:spTree>
    <p:extLst>
      <p:ext uri="{BB962C8B-B14F-4D97-AF65-F5344CB8AC3E}">
        <p14:creationId xmlns:p14="http://schemas.microsoft.com/office/powerpoint/2010/main" val="361808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18386688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86</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87</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88</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89</a:t>
            </a:fld>
            <a:endParaRPr lang="el-GR"/>
          </a:p>
        </p:txBody>
      </p:sp>
    </p:spTree>
    <p:extLst>
      <p:ext uri="{BB962C8B-B14F-4D97-AF65-F5344CB8AC3E}">
        <p14:creationId xmlns:p14="http://schemas.microsoft.com/office/powerpoint/2010/main" val="3108947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90</a:t>
            </a:fld>
            <a:endParaRPr lang="el-GR"/>
          </a:p>
        </p:txBody>
      </p:sp>
    </p:spTree>
    <p:extLst>
      <p:ext uri="{BB962C8B-B14F-4D97-AF65-F5344CB8AC3E}">
        <p14:creationId xmlns:p14="http://schemas.microsoft.com/office/powerpoint/2010/main" val="14901928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91</a:t>
            </a:fld>
            <a:endParaRPr lang="el-GR"/>
          </a:p>
        </p:txBody>
      </p:sp>
    </p:spTree>
    <p:extLst>
      <p:ext uri="{BB962C8B-B14F-4D97-AF65-F5344CB8AC3E}">
        <p14:creationId xmlns:p14="http://schemas.microsoft.com/office/powerpoint/2010/main" val="37413794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92</a:t>
            </a:fld>
            <a:endParaRPr lang="el-GR"/>
          </a:p>
        </p:txBody>
      </p:sp>
    </p:spTree>
    <p:extLst>
      <p:ext uri="{BB962C8B-B14F-4D97-AF65-F5344CB8AC3E}">
        <p14:creationId xmlns:p14="http://schemas.microsoft.com/office/powerpoint/2010/main" val="19231100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93</a:t>
            </a:fld>
            <a:endParaRPr lang="el-GR"/>
          </a:p>
        </p:txBody>
      </p:sp>
    </p:spTree>
    <p:extLst>
      <p:ext uri="{BB962C8B-B14F-4D97-AF65-F5344CB8AC3E}">
        <p14:creationId xmlns:p14="http://schemas.microsoft.com/office/powerpoint/2010/main" val="40155175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94</a:t>
            </a:fld>
            <a:endParaRPr lang="el-GR"/>
          </a:p>
        </p:txBody>
      </p:sp>
    </p:spTree>
    <p:extLst>
      <p:ext uri="{BB962C8B-B14F-4D97-AF65-F5344CB8AC3E}">
        <p14:creationId xmlns:p14="http://schemas.microsoft.com/office/powerpoint/2010/main" val="263725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95</a:t>
            </a:fld>
            <a:endParaRPr lang="el-GR"/>
          </a:p>
        </p:txBody>
      </p:sp>
    </p:spTree>
    <p:extLst>
      <p:ext uri="{BB962C8B-B14F-4D97-AF65-F5344CB8AC3E}">
        <p14:creationId xmlns:p14="http://schemas.microsoft.com/office/powerpoint/2010/main" val="119790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9</a:t>
            </a:fld>
            <a:endParaRPr lang="en-US"/>
          </a:p>
        </p:txBody>
      </p:sp>
    </p:spTree>
    <p:extLst>
      <p:ext uri="{BB962C8B-B14F-4D97-AF65-F5344CB8AC3E}">
        <p14:creationId xmlns:p14="http://schemas.microsoft.com/office/powerpoint/2010/main" val="6557050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96</a:t>
            </a:fld>
            <a:endParaRPr lang="el-GR"/>
          </a:p>
        </p:txBody>
      </p:sp>
    </p:spTree>
    <p:extLst>
      <p:ext uri="{BB962C8B-B14F-4D97-AF65-F5344CB8AC3E}">
        <p14:creationId xmlns:p14="http://schemas.microsoft.com/office/powerpoint/2010/main" val="12095549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97</a:t>
            </a:fld>
            <a:endParaRPr lang="el-GR"/>
          </a:p>
        </p:txBody>
      </p:sp>
    </p:spTree>
    <p:extLst>
      <p:ext uri="{BB962C8B-B14F-4D97-AF65-F5344CB8AC3E}">
        <p14:creationId xmlns:p14="http://schemas.microsoft.com/office/powerpoint/2010/main" val="10742592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98</a:t>
            </a:fld>
            <a:endParaRPr lang="el-GR"/>
          </a:p>
        </p:txBody>
      </p:sp>
    </p:spTree>
    <p:extLst>
      <p:ext uri="{BB962C8B-B14F-4D97-AF65-F5344CB8AC3E}">
        <p14:creationId xmlns:p14="http://schemas.microsoft.com/office/powerpoint/2010/main" val="22368973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99</a:t>
            </a:fld>
            <a:endParaRPr lang="el-GR"/>
          </a:p>
        </p:txBody>
      </p:sp>
    </p:spTree>
    <p:extLst>
      <p:ext uri="{BB962C8B-B14F-4D97-AF65-F5344CB8AC3E}">
        <p14:creationId xmlns:p14="http://schemas.microsoft.com/office/powerpoint/2010/main" val="1906372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100</a:t>
            </a:fld>
            <a:endParaRPr lang="el-GR"/>
          </a:p>
        </p:txBody>
      </p:sp>
    </p:spTree>
    <p:extLst>
      <p:ext uri="{BB962C8B-B14F-4D97-AF65-F5344CB8AC3E}">
        <p14:creationId xmlns:p14="http://schemas.microsoft.com/office/powerpoint/2010/main" val="1072531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101</a:t>
            </a:fld>
            <a:endParaRPr lang="el-GR"/>
          </a:p>
        </p:txBody>
      </p:sp>
    </p:spTree>
    <p:extLst>
      <p:ext uri="{BB962C8B-B14F-4D97-AF65-F5344CB8AC3E}">
        <p14:creationId xmlns:p14="http://schemas.microsoft.com/office/powerpoint/2010/main" val="10179040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102</a:t>
            </a:fld>
            <a:endParaRPr lang="el-GR"/>
          </a:p>
        </p:txBody>
      </p:sp>
    </p:spTree>
    <p:extLst>
      <p:ext uri="{BB962C8B-B14F-4D97-AF65-F5344CB8AC3E}">
        <p14:creationId xmlns:p14="http://schemas.microsoft.com/office/powerpoint/2010/main" val="21068975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103</a:t>
            </a:fld>
            <a:endParaRPr lang="el-GR"/>
          </a:p>
        </p:txBody>
      </p:sp>
    </p:spTree>
    <p:extLst>
      <p:ext uri="{BB962C8B-B14F-4D97-AF65-F5344CB8AC3E}">
        <p14:creationId xmlns:p14="http://schemas.microsoft.com/office/powerpoint/2010/main" val="1847391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104</a:t>
            </a:fld>
            <a:endParaRPr lang="el-GR"/>
          </a:p>
        </p:txBody>
      </p:sp>
    </p:spTree>
    <p:extLst>
      <p:ext uri="{BB962C8B-B14F-4D97-AF65-F5344CB8AC3E}">
        <p14:creationId xmlns:p14="http://schemas.microsoft.com/office/powerpoint/2010/main" val="33988083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105</a:t>
            </a:fld>
            <a:endParaRPr lang="el-GR"/>
          </a:p>
        </p:txBody>
      </p:sp>
    </p:spTree>
    <p:extLst>
      <p:ext uri="{BB962C8B-B14F-4D97-AF65-F5344CB8AC3E}">
        <p14:creationId xmlns:p14="http://schemas.microsoft.com/office/powerpoint/2010/main" val="3724539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51819"/>
            <a:ext cx="7772400" cy="1415846"/>
          </a:xfrm>
        </p:spPr>
        <p:txBody>
          <a:bodyPr anchor="b">
            <a:normAutofit/>
          </a:bodyPr>
          <a:lstStyle>
            <a:lvl1pPr algn="ctr">
              <a:defRPr sz="4400" b="1" baseline="0">
                <a:solidFill>
                  <a:srgbClr val="5075BC"/>
                </a:solidFill>
                <a:latin typeface="+mj-lt"/>
              </a:defRPr>
            </a:lvl1pPr>
          </a:lstStyle>
          <a:p>
            <a:r>
              <a:rPr lang="en-US" dirty="0" smtClean="0"/>
              <a:t>Z</a:t>
            </a:r>
            <a:r>
              <a:rPr lang="el-GR" dirty="0" err="1" smtClean="0"/>
              <a:t>ωολογία</a:t>
            </a:r>
            <a:r>
              <a:rPr lang="el-GR" dirty="0" smtClean="0"/>
              <a:t> Ι</a:t>
            </a:r>
            <a:endParaRPr lang="en-US" dirty="0"/>
          </a:p>
        </p:txBody>
      </p:sp>
      <p:pic>
        <p:nvPicPr>
          <p:cNvPr id="7" name="Picture 6" descr="Λογότυπο Εθνικόν και Καποδιστριακόν Πανεπιστήμιον Αθηνών"/>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5800" y="621594"/>
            <a:ext cx="4147938" cy="817388"/>
          </a:xfrm>
          <a:prstGeom prst="rect">
            <a:avLst/>
          </a:prstGeom>
        </p:spPr>
      </p:pic>
      <p:sp>
        <p:nvSpPr>
          <p:cNvPr id="5" name="Θέση κειμένου 4"/>
          <p:cNvSpPr>
            <a:spLocks noGrp="1"/>
          </p:cNvSpPr>
          <p:nvPr>
            <p:ph type="body" sz="quarter" idx="10" hasCustomPrompt="1"/>
          </p:nvPr>
        </p:nvSpPr>
        <p:spPr>
          <a:xfrm>
            <a:off x="971550" y="3573463"/>
            <a:ext cx="7272338" cy="2087562"/>
          </a:xfrm>
        </p:spPr>
        <p:txBody>
          <a:bodyPr>
            <a:noAutofit/>
          </a:bodyPr>
          <a:lstStyle>
            <a:lvl1pPr marL="0" indent="0" algn="ctr">
              <a:lnSpc>
                <a:spcPct val="100000"/>
              </a:lnSpc>
              <a:spcBef>
                <a:spcPts val="0"/>
              </a:spcBef>
              <a:buFont typeface="Arial" panose="020B0604020202020204" pitchFamily="34" charset="0"/>
              <a:buNone/>
              <a:defRPr sz="3200" baseline="0"/>
            </a:lvl1pPr>
            <a:lvl2pPr marL="457200" indent="0">
              <a:buNone/>
              <a:defRPr/>
            </a:lvl2pPr>
            <a:lvl3pPr marL="914400" indent="0">
              <a:buNone/>
              <a:defRPr/>
            </a:lvl3pPr>
            <a:lvl4pPr marL="1371600" indent="0">
              <a:buNone/>
              <a:defRPr/>
            </a:lvl4pPr>
            <a:lvl5pPr marL="1828800" indent="0">
              <a:buNone/>
              <a:defRPr/>
            </a:lvl5pPr>
          </a:lstStyle>
          <a:p>
            <a:pPr lvl="0"/>
            <a:r>
              <a:rPr lang="el-GR" dirty="0" smtClean="0"/>
              <a:t>Ενότητα #</a:t>
            </a:r>
            <a:r>
              <a:rPr lang="en-US" dirty="0" smtClean="0"/>
              <a:t>: </a:t>
            </a:r>
            <a:r>
              <a:rPr lang="el-GR" dirty="0" smtClean="0"/>
              <a:t>Τίτλος Ενότητας</a:t>
            </a:r>
          </a:p>
          <a:p>
            <a:pPr lvl="0"/>
            <a:endParaRPr lang="el-GR" dirty="0" smtClean="0"/>
          </a:p>
          <a:p>
            <a:pPr lvl="0"/>
            <a:r>
              <a:rPr lang="el-GR" dirty="0" smtClean="0"/>
              <a:t>Όνομα Καθηγητή</a:t>
            </a:r>
          </a:p>
          <a:p>
            <a:pPr lvl="0"/>
            <a:r>
              <a:rPr lang="el-GR" dirty="0" smtClean="0"/>
              <a:t>Σχολή</a:t>
            </a:r>
          </a:p>
          <a:p>
            <a:pPr lvl="0"/>
            <a:r>
              <a:rPr lang="el-GR" dirty="0" smtClean="0"/>
              <a:t>Τμήμα</a:t>
            </a:r>
            <a:endParaRPr lang="el-GR" dirty="0"/>
          </a:p>
        </p:txBody>
      </p:sp>
    </p:spTree>
    <p:extLst>
      <p:ext uri="{BB962C8B-B14F-4D97-AF65-F5344CB8AC3E}">
        <p14:creationId xmlns:p14="http://schemas.microsoft.com/office/powerpoint/2010/main" val="5657696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Αντικείμενο αριστερά Κείμενο δεξιά">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5"/>
          <p:cNvSpPr>
            <a:spLocks noGrp="1" noChangeArrowheads="1"/>
          </p:cNvSpPr>
          <p:nvPr>
            <p:ph type="ftr" sz="quarter" idx="11"/>
          </p:nvPr>
        </p:nvSpPr>
        <p:spPr>
          <a:ln/>
        </p:spPr>
        <p:txBody>
          <a:bodyPr/>
          <a:lstStyle>
            <a:lvl1pPr>
              <a:defRPr/>
            </a:lvl1pPr>
          </a:lstStyle>
          <a:p>
            <a:r>
              <a:rPr lang="el-GR" smtClean="0"/>
              <a:t>Ενότητα 13: Μαλάκια. Διάλεξη 1η</a:t>
            </a:r>
            <a:endParaRPr lang="en-US"/>
          </a:p>
        </p:txBody>
      </p:sp>
      <p:sp>
        <p:nvSpPr>
          <p:cNvPr id="7"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pPr/>
              <a:t>‹#›</a:t>
            </a:fld>
            <a:endParaRPr lang="en-US"/>
          </a:p>
        </p:txBody>
      </p:sp>
    </p:spTree>
    <p:extLst>
      <p:ext uri="{BB962C8B-B14F-4D97-AF65-F5344CB8AC3E}">
        <p14:creationId xmlns:p14="http://schemas.microsoft.com/office/powerpoint/2010/main" val="357783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Δύο αντικείμενα με λεζάντ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75BC"/>
                </a:solidFill>
              </a:defRPr>
            </a:lvl1p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390763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390763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Footer Placeholder 5"/>
          <p:cNvSpPr>
            <a:spLocks noGrp="1"/>
          </p:cNvSpPr>
          <p:nvPr>
            <p:ph type="ftr" sz="quarter" idx="11"/>
          </p:nvPr>
        </p:nvSpPr>
        <p:spPr/>
        <p:txBody>
          <a:bodyPr/>
          <a:lstStyle/>
          <a:p>
            <a:r>
              <a:rPr lang="el-GR" smtClean="0"/>
              <a:t>Ενότητα 13: Μαλάκια.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
        <p:nvSpPr>
          <p:cNvPr id="11" name="Θέση κειμένου 9"/>
          <p:cNvSpPr>
            <a:spLocks noGrp="1"/>
          </p:cNvSpPr>
          <p:nvPr>
            <p:ph type="body" sz="quarter" idx="14"/>
          </p:nvPr>
        </p:nvSpPr>
        <p:spPr>
          <a:xfrm>
            <a:off x="1167606" y="5861649"/>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2" name="Θέση κειμένου 9"/>
          <p:cNvSpPr>
            <a:spLocks noGrp="1"/>
          </p:cNvSpPr>
          <p:nvPr>
            <p:ph type="body" sz="quarter" idx="15"/>
          </p:nvPr>
        </p:nvSpPr>
        <p:spPr>
          <a:xfrm>
            <a:off x="5168106" y="5849154"/>
            <a:ext cx="2808287" cy="360363"/>
          </a:xfrm>
        </p:spPr>
        <p:txBody>
          <a:bodyPr>
            <a:no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168727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Footer Placeholder 7"/>
          <p:cNvSpPr>
            <a:spLocks noGrp="1"/>
          </p:cNvSpPr>
          <p:nvPr>
            <p:ph type="ftr" sz="quarter" idx="11"/>
          </p:nvPr>
        </p:nvSpPr>
        <p:spPr/>
        <p:txBody>
          <a:bodyPr/>
          <a:lstStyle/>
          <a:p>
            <a:r>
              <a:rPr lang="el-GR" smtClean="0"/>
              <a:t>Ενότητα 13: Μαλάκια. Διάλεξη 1η</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701928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Τίτλος-2 Αντικείμενα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5"/>
          <p:cNvSpPr>
            <a:spLocks noGrp="1" noChangeArrowheads="1"/>
          </p:cNvSpPr>
          <p:nvPr>
            <p:ph type="ftr" sz="quarter" idx="11"/>
          </p:nvPr>
        </p:nvSpPr>
        <p:spPr>
          <a:ln/>
        </p:spPr>
        <p:txBody>
          <a:bodyPr/>
          <a:lstStyle>
            <a:lvl1pPr>
              <a:defRPr/>
            </a:lvl1pPr>
          </a:lstStyle>
          <a:p>
            <a:r>
              <a:rPr lang="el-GR" smtClean="0"/>
              <a:t>Ενότητα 13: Μαλάκια. Διάλεξη 1η</a:t>
            </a:r>
            <a:endParaRPr lang="en-US"/>
          </a:p>
        </p:txBody>
      </p:sp>
      <p:sp>
        <p:nvSpPr>
          <p:cNvPr id="8"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pPr/>
              <a:t>‹#›</a:t>
            </a:fld>
            <a:endParaRPr lang="en-US"/>
          </a:p>
        </p:txBody>
      </p:sp>
    </p:spTree>
    <p:extLst>
      <p:ext uri="{BB962C8B-B14F-4D97-AF65-F5344CB8AC3E}">
        <p14:creationId xmlns:p14="http://schemas.microsoft.com/office/powerpoint/2010/main" val="3898333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Τρεις κάθετες εικόν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7" name="Θέση εικόνας 6"/>
          <p:cNvSpPr>
            <a:spLocks noGrp="1"/>
          </p:cNvSpPr>
          <p:nvPr>
            <p:ph type="pic" sz="quarter" idx="12"/>
          </p:nvPr>
        </p:nvSpPr>
        <p:spPr>
          <a:xfrm>
            <a:off x="395536" y="1916832"/>
            <a:ext cx="2376264" cy="3097212"/>
          </a:xfrm>
        </p:spPr>
        <p:txBody>
          <a:bodyPr/>
          <a:lstStyle/>
          <a:p>
            <a:r>
              <a:rPr lang="el-GR" smtClean="0"/>
              <a:t>Κάντε κλικ στο εικονίδιο για να προσθέσετε εικόνα</a:t>
            </a:r>
            <a:endParaRPr lang="en-US"/>
          </a:p>
        </p:txBody>
      </p:sp>
      <p:sp>
        <p:nvSpPr>
          <p:cNvPr id="11" name="Θέση εικόνας 10"/>
          <p:cNvSpPr>
            <a:spLocks noGrp="1"/>
          </p:cNvSpPr>
          <p:nvPr>
            <p:ph type="pic" sz="quarter" idx="13"/>
          </p:nvPr>
        </p:nvSpPr>
        <p:spPr>
          <a:xfrm>
            <a:off x="3347864" y="1916832"/>
            <a:ext cx="2448223" cy="3097212"/>
          </a:xfrm>
        </p:spPr>
        <p:txBody>
          <a:bodyPr/>
          <a:lstStyle/>
          <a:p>
            <a:r>
              <a:rPr lang="el-GR" smtClean="0"/>
              <a:t>Κάντε κλικ στο εικονίδιο για να προσθέσετε εικόνα</a:t>
            </a:r>
            <a:endParaRPr lang="en-US"/>
          </a:p>
        </p:txBody>
      </p:sp>
      <p:sp>
        <p:nvSpPr>
          <p:cNvPr id="15" name="Θέση εικόνας 14"/>
          <p:cNvSpPr>
            <a:spLocks noGrp="1"/>
          </p:cNvSpPr>
          <p:nvPr>
            <p:ph type="pic" sz="quarter" idx="14"/>
          </p:nvPr>
        </p:nvSpPr>
        <p:spPr>
          <a:xfrm>
            <a:off x="6372200" y="1916832"/>
            <a:ext cx="2376264" cy="3097212"/>
          </a:xfrm>
        </p:spPr>
        <p:txBody>
          <a:bodyPr/>
          <a:lstStyle/>
          <a:p>
            <a:r>
              <a:rPr lang="el-GR" smtClean="0"/>
              <a:t>Κάντε κλικ στο εικονίδιο για να προσθέσετε εικόνα</a:t>
            </a:r>
            <a:endParaRPr lang="en-US"/>
          </a:p>
        </p:txBody>
      </p:sp>
      <p:sp>
        <p:nvSpPr>
          <p:cNvPr id="19" name="Θέση κειμένου 18"/>
          <p:cNvSpPr>
            <a:spLocks noGrp="1"/>
          </p:cNvSpPr>
          <p:nvPr>
            <p:ph type="body" sz="quarter" idx="15"/>
          </p:nvPr>
        </p:nvSpPr>
        <p:spPr>
          <a:xfrm>
            <a:off x="395288" y="5300663"/>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20" name="Θέση κειμένου 18"/>
          <p:cNvSpPr>
            <a:spLocks noGrp="1"/>
          </p:cNvSpPr>
          <p:nvPr>
            <p:ph type="body" sz="quarter" idx="16"/>
          </p:nvPr>
        </p:nvSpPr>
        <p:spPr>
          <a:xfrm>
            <a:off x="3347865" y="5305786"/>
            <a:ext cx="2445994" cy="431800"/>
          </a:xfrm>
        </p:spPr>
        <p:txBody>
          <a:bodyPr>
            <a:normAutofit/>
          </a:bodyPr>
          <a:lstStyle>
            <a:lvl1pPr marL="0" indent="0">
              <a:buNone/>
              <a:defRPr sz="2000"/>
            </a:lvl1pPr>
          </a:lstStyle>
          <a:p>
            <a:pPr lvl="0"/>
            <a:r>
              <a:rPr lang="el-GR" smtClean="0"/>
              <a:t>Στυλ υποδείγματος κειμένου</a:t>
            </a:r>
          </a:p>
        </p:txBody>
      </p:sp>
      <p:sp>
        <p:nvSpPr>
          <p:cNvPr id="21" name="Θέση κειμένου 18"/>
          <p:cNvSpPr>
            <a:spLocks noGrp="1"/>
          </p:cNvSpPr>
          <p:nvPr>
            <p:ph type="body" sz="quarter" idx="17"/>
          </p:nvPr>
        </p:nvSpPr>
        <p:spPr>
          <a:xfrm>
            <a:off x="6372088" y="5282636"/>
            <a:ext cx="2376487" cy="431800"/>
          </a:xfrm>
        </p:spPr>
        <p:txBody>
          <a:bodyPr>
            <a:norm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91297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Τρεις εικόνες οριζόντι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623590" y="1734473"/>
            <a:ext cx="3507730" cy="1916007"/>
          </a:xfrm>
        </p:spPr>
        <p:txBody>
          <a:bodyPr/>
          <a:lstStyle/>
          <a:p>
            <a:r>
              <a:rPr lang="el-GR" smtClean="0"/>
              <a:t>Κάντε κλικ στο εικονίδιο για να προσθέσετε εικόνα</a:t>
            </a:r>
            <a:endParaRPr lang="en-US"/>
          </a:p>
        </p:txBody>
      </p:sp>
      <p:sp>
        <p:nvSpPr>
          <p:cNvPr id="8" name="Θέση εικόνας 7"/>
          <p:cNvSpPr>
            <a:spLocks noGrp="1"/>
          </p:cNvSpPr>
          <p:nvPr>
            <p:ph type="pic" sz="quarter" idx="13"/>
          </p:nvPr>
        </p:nvSpPr>
        <p:spPr>
          <a:xfrm>
            <a:off x="5007009" y="1734475"/>
            <a:ext cx="3508341" cy="1912004"/>
          </a:xfrm>
        </p:spPr>
        <p:txBody>
          <a:bodyPr/>
          <a:lstStyle/>
          <a:p>
            <a:r>
              <a:rPr lang="el-GR" smtClean="0"/>
              <a:t>Κάντε κλικ στο εικονίδιο για να προσθέσετε εικόνα</a:t>
            </a:r>
            <a:endParaRPr lang="en-US"/>
          </a:p>
        </p:txBody>
      </p:sp>
      <p:sp>
        <p:nvSpPr>
          <p:cNvPr id="10" name="Θέση κειμένου 9"/>
          <p:cNvSpPr>
            <a:spLocks noGrp="1"/>
          </p:cNvSpPr>
          <p:nvPr>
            <p:ph type="body" sz="quarter" idx="14"/>
          </p:nvPr>
        </p:nvSpPr>
        <p:spPr>
          <a:xfrm>
            <a:off x="973311" y="3766255"/>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3" name="Θέση κειμένου 9"/>
          <p:cNvSpPr>
            <a:spLocks noGrp="1"/>
          </p:cNvSpPr>
          <p:nvPr>
            <p:ph type="body" sz="quarter" idx="15"/>
          </p:nvPr>
        </p:nvSpPr>
        <p:spPr>
          <a:xfrm>
            <a:off x="5357035" y="3766254"/>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6" name="Θέση εικόνας 7"/>
          <p:cNvSpPr>
            <a:spLocks noGrp="1"/>
          </p:cNvSpPr>
          <p:nvPr>
            <p:ph type="pic" sz="quarter" idx="16"/>
          </p:nvPr>
        </p:nvSpPr>
        <p:spPr>
          <a:xfrm>
            <a:off x="4131320" y="4276416"/>
            <a:ext cx="3508341" cy="1912004"/>
          </a:xfrm>
        </p:spPr>
        <p:txBody>
          <a:bodyPr/>
          <a:lstStyle/>
          <a:p>
            <a:r>
              <a:rPr lang="el-GR" smtClean="0"/>
              <a:t>Κάντε κλικ στο εικονίδιο για να προσθέσετε εικόνα</a:t>
            </a:r>
            <a:endParaRPr lang="en-US"/>
          </a:p>
        </p:txBody>
      </p:sp>
      <p:sp>
        <p:nvSpPr>
          <p:cNvPr id="17" name="Θέση κειμένου 9"/>
          <p:cNvSpPr>
            <a:spLocks noGrp="1"/>
          </p:cNvSpPr>
          <p:nvPr>
            <p:ph type="body" sz="quarter" idx="17"/>
          </p:nvPr>
        </p:nvSpPr>
        <p:spPr>
          <a:xfrm>
            <a:off x="973311" y="5817401"/>
            <a:ext cx="2808287" cy="360363"/>
          </a:xfrm>
        </p:spPr>
        <p:txBody>
          <a:bodyPr>
            <a:no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159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Rectangle 5"/>
          <p:cNvSpPr>
            <a:spLocks noGrp="1" noChangeArrowheads="1"/>
          </p:cNvSpPr>
          <p:nvPr>
            <p:ph type="ftr" sz="quarter" idx="11"/>
          </p:nvPr>
        </p:nvSpPr>
        <p:spPr>
          <a:ln/>
        </p:spPr>
        <p:txBody>
          <a:bodyPr/>
          <a:lstStyle>
            <a:lvl1pPr>
              <a:defRPr/>
            </a:lvl1pPr>
          </a:lstStyle>
          <a:p>
            <a:r>
              <a:rPr lang="el-GR" smtClean="0"/>
              <a:t>Ενότητα 13: Μαλάκια. Διάλεξη 1η</a:t>
            </a:r>
            <a:endParaRPr lang="en-US"/>
          </a:p>
        </p:txBody>
      </p:sp>
      <p:sp>
        <p:nvSpPr>
          <p:cNvPr id="9"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pPr/>
              <a:t>‹#›</a:t>
            </a:fld>
            <a:endParaRPr lang="en-US"/>
          </a:p>
        </p:txBody>
      </p:sp>
    </p:spTree>
    <p:extLst>
      <p:ext uri="{BB962C8B-B14F-4D97-AF65-F5344CB8AC3E}">
        <p14:creationId xmlns:p14="http://schemas.microsoft.com/office/powerpoint/2010/main" val="4021552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κειμένου 5"/>
          <p:cNvSpPr>
            <a:spLocks noGrp="1"/>
          </p:cNvSpPr>
          <p:nvPr>
            <p:ph type="body" sz="quarter" idx="12"/>
          </p:nvPr>
        </p:nvSpPr>
        <p:spPr>
          <a:xfrm>
            <a:off x="1133889" y="1872753"/>
            <a:ext cx="4878271"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10" name="Θέση κειμένου 9"/>
          <p:cNvSpPr>
            <a:spLocks noGrp="1"/>
          </p:cNvSpPr>
          <p:nvPr>
            <p:ph type="body" sz="quarter" idx="14"/>
          </p:nvPr>
        </p:nvSpPr>
        <p:spPr>
          <a:xfrm>
            <a:off x="1133888" y="3243144"/>
            <a:ext cx="4878271"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4" name="Θέση κειμένου 13"/>
          <p:cNvSpPr>
            <a:spLocks noGrp="1"/>
          </p:cNvSpPr>
          <p:nvPr>
            <p:ph type="body" sz="quarter" idx="16"/>
          </p:nvPr>
        </p:nvSpPr>
        <p:spPr>
          <a:xfrm>
            <a:off x="1133887" y="4757121"/>
            <a:ext cx="4878271"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εικόνας 6"/>
          <p:cNvSpPr>
            <a:spLocks noGrp="1"/>
          </p:cNvSpPr>
          <p:nvPr>
            <p:ph type="pic" sz="quarter" idx="17"/>
          </p:nvPr>
        </p:nvSpPr>
        <p:spPr>
          <a:xfrm>
            <a:off x="6444208" y="1841699"/>
            <a:ext cx="1295400" cy="1140810"/>
          </a:xfrm>
        </p:spPr>
        <p:txBody>
          <a:bodyPr/>
          <a:lstStyle/>
          <a:p>
            <a:r>
              <a:rPr lang="el-GR" smtClean="0"/>
              <a:t>Κάντε κλικ στο εικονίδιο για να προσθέσετε εικόνα</a:t>
            </a:r>
            <a:endParaRPr lang="en-US"/>
          </a:p>
        </p:txBody>
      </p:sp>
      <p:sp>
        <p:nvSpPr>
          <p:cNvPr id="13" name="Θέση εικόνας 6"/>
          <p:cNvSpPr>
            <a:spLocks noGrp="1"/>
          </p:cNvSpPr>
          <p:nvPr>
            <p:ph type="pic" sz="quarter" idx="18"/>
          </p:nvPr>
        </p:nvSpPr>
        <p:spPr>
          <a:xfrm>
            <a:off x="6444208" y="3302684"/>
            <a:ext cx="1295400" cy="1140810"/>
          </a:xfrm>
        </p:spPr>
        <p:txBody>
          <a:bodyPr/>
          <a:lstStyle/>
          <a:p>
            <a:r>
              <a:rPr lang="el-GR" smtClean="0"/>
              <a:t>Κάντε κλικ στο εικονίδιο για να προσθέσετε εικόνα</a:t>
            </a:r>
            <a:endParaRPr lang="en-US"/>
          </a:p>
        </p:txBody>
      </p:sp>
      <p:sp>
        <p:nvSpPr>
          <p:cNvPr id="15" name="Θέση εικόνας 6"/>
          <p:cNvSpPr>
            <a:spLocks noGrp="1"/>
          </p:cNvSpPr>
          <p:nvPr>
            <p:ph type="pic" sz="quarter" idx="19"/>
          </p:nvPr>
        </p:nvSpPr>
        <p:spPr>
          <a:xfrm>
            <a:off x="6445448" y="4757121"/>
            <a:ext cx="1295400" cy="1140810"/>
          </a:xfrm>
        </p:spPr>
        <p:txBody>
          <a:bodyPr/>
          <a:lstStyle/>
          <a:p>
            <a:r>
              <a:rPr lang="el-GR" smtClean="0"/>
              <a:t>Κάντε κλικ στο εικονίδιο για να προσθέσετε εικόνα</a:t>
            </a:r>
            <a:endParaRPr lang="en-US"/>
          </a:p>
        </p:txBody>
      </p:sp>
    </p:spTree>
    <p:extLst>
      <p:ext uri="{BB962C8B-B14F-4D97-AF65-F5344CB8AC3E}">
        <p14:creationId xmlns:p14="http://schemas.microsoft.com/office/powerpoint/2010/main" val="1804423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 εικόν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251520" y="1769616"/>
            <a:ext cx="3486150" cy="1803400"/>
          </a:xfrm>
        </p:spPr>
        <p:txBody>
          <a:bodyPr/>
          <a:lstStyle/>
          <a:p>
            <a:r>
              <a:rPr lang="el-GR" smtClean="0"/>
              <a:t>Κάντε κλικ στο εικονίδιο για να προσθέσετε εικόνα</a:t>
            </a:r>
            <a:endParaRPr lang="el-GR" dirty="0"/>
          </a:p>
        </p:txBody>
      </p:sp>
      <p:sp>
        <p:nvSpPr>
          <p:cNvPr id="8" name="Θέση εικόνας 7"/>
          <p:cNvSpPr>
            <a:spLocks noGrp="1"/>
          </p:cNvSpPr>
          <p:nvPr>
            <p:ph type="pic" sz="quarter" idx="13"/>
          </p:nvPr>
        </p:nvSpPr>
        <p:spPr>
          <a:xfrm>
            <a:off x="4067944" y="1772816"/>
            <a:ext cx="2016224" cy="1803400"/>
          </a:xfrm>
        </p:spPr>
        <p:txBody>
          <a:bodyPr/>
          <a:lstStyle/>
          <a:p>
            <a:r>
              <a:rPr lang="el-GR" smtClean="0"/>
              <a:t>Κάντε κλικ στο εικονίδιο για να προσθέσετε εικόνα</a:t>
            </a:r>
            <a:endParaRPr lang="el-GR" dirty="0"/>
          </a:p>
        </p:txBody>
      </p:sp>
      <p:sp>
        <p:nvSpPr>
          <p:cNvPr id="10" name="Θέση εικόνας 9"/>
          <p:cNvSpPr>
            <a:spLocks noGrp="1"/>
          </p:cNvSpPr>
          <p:nvPr>
            <p:ph type="pic" sz="quarter" idx="14"/>
          </p:nvPr>
        </p:nvSpPr>
        <p:spPr>
          <a:xfrm>
            <a:off x="6437313" y="1772816"/>
            <a:ext cx="2311151" cy="2465387"/>
          </a:xfrm>
        </p:spPr>
        <p:txBody>
          <a:bodyPr/>
          <a:lstStyle/>
          <a:p>
            <a:r>
              <a:rPr lang="el-GR" smtClean="0"/>
              <a:t>Κάντε κλικ στο εικονίδιο για να προσθέσετε εικόνα</a:t>
            </a:r>
            <a:endParaRPr lang="el-GR" dirty="0"/>
          </a:p>
        </p:txBody>
      </p:sp>
      <p:sp>
        <p:nvSpPr>
          <p:cNvPr id="12" name="Θέση εικόνας 11"/>
          <p:cNvSpPr>
            <a:spLocks noGrp="1"/>
          </p:cNvSpPr>
          <p:nvPr>
            <p:ph type="pic" sz="quarter" idx="15"/>
          </p:nvPr>
        </p:nvSpPr>
        <p:spPr>
          <a:xfrm>
            <a:off x="2498740" y="4139745"/>
            <a:ext cx="2145268" cy="1593511"/>
          </a:xfrm>
        </p:spPr>
        <p:txBody>
          <a:bodyPr/>
          <a:lstStyle/>
          <a:p>
            <a:r>
              <a:rPr lang="el-GR" smtClean="0"/>
              <a:t>Κάντε κλικ στο εικονίδιο για να προσθέσετε εικόνα</a:t>
            </a:r>
            <a:endParaRPr lang="el-GR" dirty="0"/>
          </a:p>
        </p:txBody>
      </p:sp>
      <p:sp>
        <p:nvSpPr>
          <p:cNvPr id="14" name="Θέση εικόνας 13"/>
          <p:cNvSpPr>
            <a:spLocks noGrp="1"/>
          </p:cNvSpPr>
          <p:nvPr>
            <p:ph type="pic" sz="quarter" idx="16"/>
          </p:nvPr>
        </p:nvSpPr>
        <p:spPr>
          <a:xfrm>
            <a:off x="251520" y="4076824"/>
            <a:ext cx="1894074" cy="1593512"/>
          </a:xfrm>
        </p:spPr>
        <p:txBody>
          <a:bodyPr/>
          <a:lstStyle/>
          <a:p>
            <a:r>
              <a:rPr lang="el-GR" smtClean="0"/>
              <a:t>Κάντε κλικ στο εικονίδιο για να προσθέσετε εικόνα</a:t>
            </a:r>
            <a:endParaRPr lang="el-GR"/>
          </a:p>
        </p:txBody>
      </p:sp>
      <p:sp>
        <p:nvSpPr>
          <p:cNvPr id="16" name="Θέση κειμένου 15"/>
          <p:cNvSpPr>
            <a:spLocks noGrp="1"/>
          </p:cNvSpPr>
          <p:nvPr>
            <p:ph type="body" sz="quarter" idx="17"/>
          </p:nvPr>
        </p:nvSpPr>
        <p:spPr>
          <a:xfrm>
            <a:off x="4997154" y="4710718"/>
            <a:ext cx="3751310"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13" name="Θέση κειμένου 18"/>
          <p:cNvSpPr>
            <a:spLocks noGrp="1"/>
          </p:cNvSpPr>
          <p:nvPr>
            <p:ph type="body" sz="quarter" idx="18"/>
          </p:nvPr>
        </p:nvSpPr>
        <p:spPr>
          <a:xfrm>
            <a:off x="806351" y="3645272"/>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15" name="Θέση κειμένου 18"/>
          <p:cNvSpPr>
            <a:spLocks noGrp="1"/>
          </p:cNvSpPr>
          <p:nvPr>
            <p:ph type="body" sz="quarter" idx="19"/>
          </p:nvPr>
        </p:nvSpPr>
        <p:spPr>
          <a:xfrm>
            <a:off x="3899248" y="3645024"/>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17" name="Θέση κειμένου 18"/>
          <p:cNvSpPr>
            <a:spLocks noGrp="1"/>
          </p:cNvSpPr>
          <p:nvPr>
            <p:ph type="body" sz="quarter" idx="20"/>
          </p:nvPr>
        </p:nvSpPr>
        <p:spPr>
          <a:xfrm>
            <a:off x="6404644" y="4312204"/>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18" name="Θέση κειμένου 18"/>
          <p:cNvSpPr>
            <a:spLocks noGrp="1"/>
          </p:cNvSpPr>
          <p:nvPr>
            <p:ph type="body" sz="quarter" idx="21"/>
          </p:nvPr>
        </p:nvSpPr>
        <p:spPr>
          <a:xfrm>
            <a:off x="116683" y="5795928"/>
            <a:ext cx="2163747" cy="431800"/>
          </a:xfrm>
        </p:spPr>
        <p:txBody>
          <a:bodyPr>
            <a:normAutofit/>
          </a:bodyPr>
          <a:lstStyle>
            <a:lvl1pPr marL="0" indent="0">
              <a:buNone/>
              <a:defRPr sz="2000"/>
            </a:lvl1pPr>
          </a:lstStyle>
          <a:p>
            <a:pPr lvl="0"/>
            <a:r>
              <a:rPr lang="el-GR" smtClean="0"/>
              <a:t>Στυλ υποδείγματος κειμένου</a:t>
            </a:r>
          </a:p>
        </p:txBody>
      </p:sp>
      <p:sp>
        <p:nvSpPr>
          <p:cNvPr id="19" name="Θέση κειμένου 18"/>
          <p:cNvSpPr>
            <a:spLocks noGrp="1"/>
          </p:cNvSpPr>
          <p:nvPr>
            <p:ph type="body" sz="quarter" idx="22"/>
          </p:nvPr>
        </p:nvSpPr>
        <p:spPr>
          <a:xfrm>
            <a:off x="2498741" y="5795928"/>
            <a:ext cx="2429512" cy="411362"/>
          </a:xfrm>
        </p:spPr>
        <p:txBody>
          <a:bodyPr>
            <a:normAutofit/>
          </a:bodyPr>
          <a:lstStyle>
            <a:lvl1pPr marL="0" indent="0">
              <a:buNone/>
              <a:defRPr sz="2000"/>
            </a:lvl1pPr>
          </a:lstStyle>
          <a:p>
            <a:pPr lvl="0"/>
            <a:r>
              <a:rPr lang="el-GR" smtClean="0"/>
              <a:t>Στυλ υποδείγματος κειμένου</a:t>
            </a:r>
          </a:p>
        </p:txBody>
      </p:sp>
      <p:sp>
        <p:nvSpPr>
          <p:cNvPr id="20" name="Θέση κειμένου 18"/>
          <p:cNvSpPr>
            <a:spLocks noGrp="1"/>
          </p:cNvSpPr>
          <p:nvPr>
            <p:ph type="body" sz="quarter" idx="23"/>
          </p:nvPr>
        </p:nvSpPr>
        <p:spPr>
          <a:xfrm>
            <a:off x="5550473" y="5893368"/>
            <a:ext cx="2376487" cy="431800"/>
          </a:xfrm>
        </p:spPr>
        <p:txBody>
          <a:bodyPr>
            <a:norm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2031454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πολυμέσων 5"/>
          <p:cNvSpPr>
            <a:spLocks noGrp="1"/>
          </p:cNvSpPr>
          <p:nvPr>
            <p:ph type="media" sz="quarter" idx="12"/>
          </p:nvPr>
        </p:nvSpPr>
        <p:spPr>
          <a:xfrm>
            <a:off x="771525" y="1846747"/>
            <a:ext cx="7600950" cy="3697909"/>
          </a:xfrm>
        </p:spPr>
        <p:txBody>
          <a:bodyPr/>
          <a:lstStyle/>
          <a:p>
            <a:r>
              <a:rPr lang="el-GR" smtClean="0"/>
              <a:t>Κάντε κλικ στο εικονίδιο για να προσθέσετε πολυμέσα</a:t>
            </a:r>
            <a:endParaRPr lang="el-GR" dirty="0"/>
          </a:p>
        </p:txBody>
      </p:sp>
      <p:sp>
        <p:nvSpPr>
          <p:cNvPr id="8" name="Θέση κειμένου 7"/>
          <p:cNvSpPr>
            <a:spLocks noGrp="1"/>
          </p:cNvSpPr>
          <p:nvPr>
            <p:ph type="body" sz="quarter" idx="13"/>
          </p:nvPr>
        </p:nvSpPr>
        <p:spPr>
          <a:xfrm>
            <a:off x="771525" y="5657223"/>
            <a:ext cx="7600950" cy="55562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p:txBody>
      </p:sp>
    </p:spTree>
    <p:extLst>
      <p:ext uri="{BB962C8B-B14F-4D97-AF65-F5344CB8AC3E}">
        <p14:creationId xmlns:p14="http://schemas.microsoft.com/office/powerpoint/2010/main" val="4155839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13: Μαλάκια. Διάλεξη 1η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11030874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Γράφημα  Λεζάντα">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628650" y="1916287"/>
            <a:ext cx="7886700" cy="3384376"/>
          </a:xfrm>
        </p:spPr>
        <p:txBody>
          <a:bodyPr/>
          <a:lstStyle/>
          <a:p>
            <a:pPr lvl="0"/>
            <a:r>
              <a:rPr lang="el-GR" noProof="0" smtClean="0"/>
              <a:t>Κάντε κλικ στο εικονίδιο για να προσθέσετε ένα γράφημα</a:t>
            </a:r>
            <a:endParaRPr lang="el-GR" noProof="0" dirty="0" smtClean="0"/>
          </a:p>
        </p:txBody>
      </p:sp>
      <p:sp>
        <p:nvSpPr>
          <p:cNvPr id="5" name="Rectangle 5"/>
          <p:cNvSpPr>
            <a:spLocks noGrp="1" noChangeArrowheads="1"/>
          </p:cNvSpPr>
          <p:nvPr>
            <p:ph type="ftr" sz="quarter" idx="11"/>
          </p:nvPr>
        </p:nvSpPr>
        <p:spPr>
          <a:ln/>
        </p:spPr>
        <p:txBody>
          <a:bodyPr/>
          <a:lstStyle>
            <a:lvl1pPr>
              <a:defRPr/>
            </a:lvl1pPr>
          </a:lstStyle>
          <a:p>
            <a:r>
              <a:rPr lang="el-GR" smtClean="0"/>
              <a:t>Ενότητα 13: Μαλάκια. Διάλεξη 1η</a:t>
            </a:r>
            <a:endParaRPr lang="en-US"/>
          </a:p>
        </p:txBody>
      </p:sp>
      <p:sp>
        <p:nvSpPr>
          <p:cNvPr id="6"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pPr/>
              <a:t>‹#›</a:t>
            </a:fld>
            <a:endParaRPr lang="en-US"/>
          </a:p>
        </p:txBody>
      </p:sp>
      <p:sp>
        <p:nvSpPr>
          <p:cNvPr id="8" name="Θέση κειμένου 7"/>
          <p:cNvSpPr>
            <a:spLocks noGrp="1"/>
          </p:cNvSpPr>
          <p:nvPr>
            <p:ph type="body" sz="quarter" idx="13"/>
          </p:nvPr>
        </p:nvSpPr>
        <p:spPr>
          <a:xfrm>
            <a:off x="628650" y="5526261"/>
            <a:ext cx="7886700" cy="504825"/>
          </a:xfrm>
        </p:spPr>
        <p:txBody>
          <a:bodyPr>
            <a:normAutofit/>
          </a:bodyPr>
          <a:lstStyle>
            <a:lvl1pPr marL="0" indent="0">
              <a:buFontTx/>
              <a:buNone/>
              <a:defRPr sz="2000"/>
            </a:lvl1pPr>
          </a:lstStyle>
          <a:p>
            <a:pPr lvl="0"/>
            <a:r>
              <a:rPr lang="el-GR" smtClean="0"/>
              <a:t>Στυλ υποδείγματος κειμένου</a:t>
            </a:r>
          </a:p>
        </p:txBody>
      </p:sp>
      <p:sp>
        <p:nvSpPr>
          <p:cNvPr id="9" name="Τίτλος 1"/>
          <p:cNvSpPr>
            <a:spLocks noGrp="1"/>
          </p:cNvSpPr>
          <p:nvPr>
            <p:ph type="title"/>
          </p:nvPr>
        </p:nvSpPr>
        <p:spPr>
          <a:xfrm>
            <a:off x="628650" y="365126"/>
            <a:ext cx="7886700" cy="1325563"/>
          </a:xfrm>
        </p:spPr>
        <p:txBody>
          <a:bodyPr/>
          <a:lstStyle/>
          <a:p>
            <a:r>
              <a:rPr lang="el-GR" smtClean="0"/>
              <a:t>Στυλ κύριου τίτλου</a:t>
            </a:r>
            <a:endParaRPr lang="el-GR"/>
          </a:p>
        </p:txBody>
      </p:sp>
    </p:spTree>
    <p:extLst>
      <p:ext uri="{BB962C8B-B14F-4D97-AF65-F5344CB8AC3E}">
        <p14:creationId xmlns:p14="http://schemas.microsoft.com/office/powerpoint/2010/main" val="1287327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l-GR" smtClean="0"/>
              <a:t>Κάντε κλικ στο εικονίδιο για να προσθέσετε ένα γραφικό SmartArt</a:t>
            </a:r>
            <a:endParaRPr lang="el-GR"/>
          </a:p>
        </p:txBody>
      </p:sp>
    </p:spTree>
    <p:extLst>
      <p:ext uri="{BB962C8B-B14F-4D97-AF65-F5344CB8AC3E}">
        <p14:creationId xmlns:p14="http://schemas.microsoft.com/office/powerpoint/2010/main" val="2837352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r>
              <a:rPr lang="el-GR" smtClean="0"/>
              <a:t>Ενότητα 13: Μαλάκια.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275668802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r>
              <a:rPr lang="el-GR" smtClean="0"/>
              <a:t>Ενότητα 13: Μαλάκια.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285737365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Footer Placeholder 5"/>
          <p:cNvSpPr>
            <a:spLocks noGrp="1"/>
          </p:cNvSpPr>
          <p:nvPr>
            <p:ph type="ftr" sz="quarter" idx="11"/>
          </p:nvPr>
        </p:nvSpPr>
        <p:spPr/>
        <p:txBody>
          <a:bodyPr/>
          <a:lstStyle/>
          <a:p>
            <a:r>
              <a:rPr lang="el-GR" smtClean="0"/>
              <a:t>Ενότητα 13: Μαλάκια.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2571404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243204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Τίτλος-2 Αντικείμενα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2333171" cy="198120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Content Placeholder 3"/>
          <p:cNvSpPr>
            <a:spLocks noGrp="1"/>
          </p:cNvSpPr>
          <p:nvPr>
            <p:ph sz="quarter" idx="2"/>
          </p:nvPr>
        </p:nvSpPr>
        <p:spPr>
          <a:xfrm>
            <a:off x="3483655" y="1943100"/>
            <a:ext cx="2246086" cy="198120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5"/>
          <p:cNvSpPr>
            <a:spLocks noGrp="1" noChangeArrowheads="1"/>
          </p:cNvSpPr>
          <p:nvPr>
            <p:ph type="ftr" sz="quarter" idx="11"/>
          </p:nvPr>
        </p:nvSpPr>
        <p:spPr>
          <a:ln/>
        </p:spPr>
        <p:txBody>
          <a:bodyPr/>
          <a:lstStyle>
            <a:lvl1pPr>
              <a:defRPr/>
            </a:lvl1pPr>
          </a:lstStyle>
          <a:p>
            <a:r>
              <a:rPr lang="el-GR" smtClean="0"/>
              <a:t>Ενότητα 13: Μαλάκια. Διάλεξη 1η</a:t>
            </a:r>
            <a:endParaRPr lang="en-US"/>
          </a:p>
        </p:txBody>
      </p:sp>
      <p:sp>
        <p:nvSpPr>
          <p:cNvPr id="8"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pPr/>
              <a:t>‹#›</a:t>
            </a:fld>
            <a:endParaRPr lang="en-US"/>
          </a:p>
        </p:txBody>
      </p:sp>
      <p:sp>
        <p:nvSpPr>
          <p:cNvPr id="9" name="Θέση περιεχομένου 8"/>
          <p:cNvSpPr>
            <a:spLocks noGrp="1"/>
          </p:cNvSpPr>
          <p:nvPr>
            <p:ph sz="quarter" idx="13"/>
          </p:nvPr>
        </p:nvSpPr>
        <p:spPr>
          <a:xfrm>
            <a:off x="6194425" y="1981200"/>
            <a:ext cx="2263775" cy="198120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3156287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916418" y="457199"/>
            <a:ext cx="3863919" cy="24105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r>
              <a:rPr lang="el-GR" smtClean="0"/>
              <a:t>Ενότητα 13: Μαλάκια. Διάλεξη 1η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
        <p:nvSpPr>
          <p:cNvPr id="8" name="Θέση περιεχομένου 7"/>
          <p:cNvSpPr>
            <a:spLocks noGrp="1"/>
          </p:cNvSpPr>
          <p:nvPr>
            <p:ph sz="quarter" idx="13"/>
          </p:nvPr>
        </p:nvSpPr>
        <p:spPr>
          <a:xfrm>
            <a:off x="3976688" y="3324225"/>
            <a:ext cx="3803650" cy="254476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0113781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smtClean="0"/>
              <a:t>Ενότητα 13: Μαλάκια. Διάλεξη 1η</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1890943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1"/>
          </p:nvPr>
        </p:nvSpPr>
        <p:spPr/>
        <p:txBody>
          <a:bodyPr/>
          <a:lstStyle/>
          <a:p>
            <a:r>
              <a:rPr lang="el-GR" smtClean="0"/>
              <a:t>Ενότητα 13: Μαλάκια. Διάλεξη 1η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4002518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Εικόνα Κείμενο (πάνω κάτ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4" name="Footer Placeholder 3"/>
          <p:cNvSpPr>
            <a:spLocks noGrp="1"/>
          </p:cNvSpPr>
          <p:nvPr>
            <p:ph type="ftr" sz="quarter" idx="11"/>
          </p:nvPr>
        </p:nvSpPr>
        <p:spPr/>
        <p:txBody>
          <a:bodyPr/>
          <a:lstStyle/>
          <a:p>
            <a:r>
              <a:rPr lang="el-GR" smtClean="0"/>
              <a:t>Ενότητα 13: Μαλάκια. Διάλεξη 1η</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pPr/>
              <a:t>‹#›</a:t>
            </a:fld>
            <a:endParaRPr lang="en-US"/>
          </a:p>
        </p:txBody>
      </p:sp>
      <p:sp>
        <p:nvSpPr>
          <p:cNvPr id="7" name="Θέση εικόνας 6"/>
          <p:cNvSpPr>
            <a:spLocks noGrp="1"/>
          </p:cNvSpPr>
          <p:nvPr>
            <p:ph type="pic" sz="quarter" idx="13"/>
          </p:nvPr>
        </p:nvSpPr>
        <p:spPr>
          <a:xfrm>
            <a:off x="1466639" y="1794694"/>
            <a:ext cx="6264696" cy="2282378"/>
          </a:xfrm>
        </p:spPr>
        <p:txBody>
          <a:bodyPr/>
          <a:lstStyle/>
          <a:p>
            <a:r>
              <a:rPr lang="el-GR" smtClean="0"/>
              <a:t>Κάντε κλικ στο εικονίδιο για να προσθέσετε εικόνα</a:t>
            </a:r>
            <a:endParaRPr lang="el-GR" dirty="0"/>
          </a:p>
        </p:txBody>
      </p:sp>
      <p:sp>
        <p:nvSpPr>
          <p:cNvPr id="9" name="Θέση κειμένου 8"/>
          <p:cNvSpPr>
            <a:spLocks noGrp="1"/>
          </p:cNvSpPr>
          <p:nvPr>
            <p:ph type="body" sz="quarter" idx="14"/>
          </p:nvPr>
        </p:nvSpPr>
        <p:spPr>
          <a:xfrm>
            <a:off x="628650" y="4292600"/>
            <a:ext cx="7940675" cy="192881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56879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Κείμενο εικόνα (πάνω κάτω)">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κειμένου 5"/>
          <p:cNvSpPr>
            <a:spLocks noGrp="1"/>
          </p:cNvSpPr>
          <p:nvPr>
            <p:ph type="body" sz="quarter" idx="12"/>
          </p:nvPr>
        </p:nvSpPr>
        <p:spPr>
          <a:xfrm>
            <a:off x="628650" y="1916113"/>
            <a:ext cx="7759700" cy="20891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Θέση εικόνας 7"/>
          <p:cNvSpPr>
            <a:spLocks noGrp="1"/>
          </p:cNvSpPr>
          <p:nvPr>
            <p:ph type="pic" sz="quarter" idx="13"/>
          </p:nvPr>
        </p:nvSpPr>
        <p:spPr>
          <a:xfrm>
            <a:off x="1012031" y="4157277"/>
            <a:ext cx="6992938" cy="2016125"/>
          </a:xfrm>
        </p:spPr>
        <p:txBody>
          <a:bodyPr/>
          <a:lstStyle/>
          <a:p>
            <a:r>
              <a:rPr lang="el-GR" smtClean="0"/>
              <a:t>Κάντε κλικ στο εικονίδιο για να προσθέσετε εικόνα</a:t>
            </a:r>
            <a:endParaRPr lang="en-US"/>
          </a:p>
        </p:txBody>
      </p:sp>
    </p:spTree>
    <p:extLst>
      <p:ext uri="{BB962C8B-B14F-4D97-AF65-F5344CB8AC3E}">
        <p14:creationId xmlns:p14="http://schemas.microsoft.com/office/powerpoint/2010/main" val="203710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Εικόνα αριστερά κείμενο δεξιά">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461857" y="1778793"/>
            <a:ext cx="4072043" cy="4458519"/>
          </a:xfrm>
        </p:spPr>
        <p:txBody>
          <a:bodyPr/>
          <a:lstStyle/>
          <a:p>
            <a:r>
              <a:rPr lang="el-GR" smtClean="0"/>
              <a:t>Κάντε κλικ στο εικονίδιο για να προσθέσετε εικόνα</a:t>
            </a:r>
            <a:endParaRPr lang="el-GR" dirty="0"/>
          </a:p>
        </p:txBody>
      </p:sp>
      <p:sp>
        <p:nvSpPr>
          <p:cNvPr id="8" name="Θέση κειμένου 7"/>
          <p:cNvSpPr>
            <a:spLocks noGrp="1"/>
          </p:cNvSpPr>
          <p:nvPr>
            <p:ph type="body" sz="quarter" idx="13"/>
          </p:nvPr>
        </p:nvSpPr>
        <p:spPr>
          <a:xfrm>
            <a:off x="4793711" y="1778793"/>
            <a:ext cx="3888432" cy="445851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394905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Κείμενο αριστερά εικόνα δεξιά">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339726"/>
            <a:ext cx="7886700" cy="1325563"/>
          </a:xfrm>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4589636" y="1772816"/>
            <a:ext cx="4072043" cy="4458519"/>
          </a:xfrm>
        </p:spPr>
        <p:txBody>
          <a:bodyPr/>
          <a:lstStyle/>
          <a:p>
            <a:r>
              <a:rPr lang="el-GR" smtClean="0"/>
              <a:t>Κάντε κλικ στο εικονίδιο για να προσθέσετε εικόνα</a:t>
            </a:r>
            <a:endParaRPr lang="el-GR" dirty="0"/>
          </a:p>
        </p:txBody>
      </p:sp>
      <p:sp>
        <p:nvSpPr>
          <p:cNvPr id="8" name="Θέση κειμένου 7"/>
          <p:cNvSpPr>
            <a:spLocks noGrp="1"/>
          </p:cNvSpPr>
          <p:nvPr>
            <p:ph type="body" sz="quarter" idx="13"/>
          </p:nvPr>
        </p:nvSpPr>
        <p:spPr>
          <a:xfrm>
            <a:off x="467544" y="1772816"/>
            <a:ext cx="3888432" cy="445851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221668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Κείμενο αριστερά αντικείμενο δεξιά">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801518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13: Μαλάκια. Διάλεξη 1η</a:t>
            </a:r>
            <a:endParaRPr lang="en-US"/>
          </a:p>
        </p:txBody>
      </p:sp>
      <p:sp>
        <p:nvSpPr>
          <p:cNvPr id="6" name="Slide Number Placeholder 5"/>
          <p:cNvSpPr>
            <a:spLocks noGrp="1"/>
          </p:cNvSpPr>
          <p:nvPr>
            <p:ph type="sldNum" sz="quarter" idx="4"/>
          </p:nvPr>
        </p:nvSpPr>
        <p:spPr>
          <a:xfrm>
            <a:off x="8097078" y="6325416"/>
            <a:ext cx="418272"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pPr/>
              <a:t>‹#›</a:t>
            </a:fld>
            <a:endParaRPr lang="en-US"/>
          </a:p>
        </p:txBody>
      </p:sp>
      <p:pic>
        <p:nvPicPr>
          <p:cNvPr id="7" name="Picture 6" descr="Λογότυπο Εθνικόν και Καποδιστριακόν Πανεπιστήμιον Αθηνών"/>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692851" y="6235059"/>
            <a:ext cx="374778" cy="461631"/>
          </a:xfrm>
          <a:prstGeom prst="rect">
            <a:avLst/>
          </a:prstGeom>
        </p:spPr>
      </p:pic>
      <p:pic>
        <p:nvPicPr>
          <p:cNvPr id="4" name="Εικόνα 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20661458">
            <a:off x="560522" y="307030"/>
            <a:ext cx="864017" cy="571191"/>
          </a:xfrm>
          <a:prstGeom prst="rect">
            <a:avLst/>
          </a:prstGeom>
        </p:spPr>
      </p:pic>
      <p:pic>
        <p:nvPicPr>
          <p:cNvPr id="8" name="Εικόνα 7"/>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rot="20661458">
            <a:off x="560522" y="307030"/>
            <a:ext cx="864017" cy="571191"/>
          </a:xfrm>
          <a:prstGeom prst="rect">
            <a:avLst/>
          </a:prstGeom>
        </p:spPr>
      </p:pic>
    </p:spTree>
    <p:extLst>
      <p:ext uri="{BB962C8B-B14F-4D97-AF65-F5344CB8AC3E}">
        <p14:creationId xmlns:p14="http://schemas.microsoft.com/office/powerpoint/2010/main" val="335330855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Lst>
  <p:timing>
    <p:tnLst>
      <p:par>
        <p:cTn id="1" dur="indefinite" restart="never" nodeType="tmRoot"/>
      </p:par>
    </p:tnLst>
  </p:timing>
  <p:hf hdr="0" dt="0"/>
  <p:txStyles>
    <p:titleStyle>
      <a:lvl1pPr algn="ctr" defTabSz="914400" rtl="0" eaLnBrk="1" latinLnBrk="0" hangingPunct="1">
        <a:lnSpc>
          <a:spcPct val="90000"/>
        </a:lnSpc>
        <a:spcBef>
          <a:spcPct val="0"/>
        </a:spcBef>
        <a:buNone/>
        <a:defRPr sz="4400" b="1" kern="1200">
          <a:solidFill>
            <a:srgbClr val="5075BC"/>
          </a:solidFill>
          <a:latin typeface="+mj-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4.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microsoft.com/office/2007/relationships/hdphoto" Target="../media/hdphoto13.wdp"/><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40.pn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microsoft.com/office/2007/relationships/hdphoto" Target="../media/hdphoto19.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microsoft.com/office/2007/relationships/hdphoto" Target="../media/hdphoto20.wdp"/></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21.wdp"/></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microsoft.com/office/2007/relationships/hdphoto" Target="../media/hdphoto22.wdp"/></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23.wdp"/></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microsoft.com/office/2007/relationships/hdphoto" Target="../media/hdphoto23.wdp"/></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microsoft.com/office/2007/relationships/hdphoto" Target="../media/hdphoto24.wdp"/></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5.xml"/><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26.xml"/><Relationship Id="rId5" Type="http://schemas.openxmlformats.org/officeDocument/2006/relationships/image" Target="../media/image76.jpeg"/><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27.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microsoft.com/office/2007/relationships/hdphoto" Target="../media/hdphoto26.wdp"/><Relationship Id="rId5" Type="http://schemas.openxmlformats.org/officeDocument/2006/relationships/image" Target="../media/image86.png"/><Relationship Id="rId10" Type="http://schemas.microsoft.com/office/2007/relationships/hdphoto" Target="../media/hdphoto28.wdp"/><Relationship Id="rId4" Type="http://schemas.microsoft.com/office/2007/relationships/hdphoto" Target="../media/hdphoto25.wdp"/><Relationship Id="rId9"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29.wdp"/></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microsoft.com/office/2007/relationships/hdphoto" Target="../media/hdphoto30.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microsoft.com/office/2007/relationships/hdphoto" Target="../media/hdphoto31.wdp"/></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microsoft.com/office/2007/relationships/hdphoto" Target="../media/hdphoto32.wdp"/></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image" Target="../media/image12.jpeg"/><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ctrTitle"/>
          </p:nvPr>
        </p:nvSpPr>
        <p:spPr>
          <a:xfrm>
            <a:off x="685800" y="2006575"/>
            <a:ext cx="7772400" cy="948498"/>
          </a:xfrm>
        </p:spPr>
        <p:txBody>
          <a:bodyPr>
            <a:normAutofit/>
          </a:bodyPr>
          <a:lstStyle/>
          <a:p>
            <a:r>
              <a:rPr lang="el-GR" sz="4400" b="1" dirty="0" smtClean="0">
                <a:solidFill>
                  <a:schemeClr val="accent1"/>
                </a:solidFill>
              </a:rPr>
              <a:t>Ζωολογία Ι</a:t>
            </a:r>
            <a:endParaRPr lang="el-GR" sz="4400" b="1" dirty="0">
              <a:solidFill>
                <a:schemeClr val="accent1"/>
              </a:solidFill>
            </a:endParaRPr>
          </a:p>
        </p:txBody>
      </p:sp>
      <p:sp>
        <p:nvSpPr>
          <p:cNvPr id="6" name="Υπότιτλος 2"/>
          <p:cNvSpPr>
            <a:spLocks noGrp="1"/>
          </p:cNvSpPr>
          <p:nvPr>
            <p:ph type="body" sz="quarter" idx="10"/>
          </p:nvPr>
        </p:nvSpPr>
        <p:spPr>
          <a:xfrm>
            <a:off x="683568" y="3384823"/>
            <a:ext cx="7776864" cy="1752600"/>
          </a:xfrm>
        </p:spPr>
        <p:txBody>
          <a:bodyPr>
            <a:noAutofit/>
          </a:bodyPr>
          <a:lstStyle/>
          <a:p>
            <a:r>
              <a:rPr lang="el-GR" b="1" dirty="0">
                <a:solidFill>
                  <a:schemeClr val="accent1"/>
                </a:solidFill>
                <a:latin typeface="+mj-lt"/>
                <a:ea typeface="+mj-ea"/>
                <a:cs typeface="+mj-cs"/>
              </a:rPr>
              <a:t>Ενότητα </a:t>
            </a:r>
            <a:r>
              <a:rPr lang="en-US" b="1" dirty="0" smtClean="0">
                <a:solidFill>
                  <a:schemeClr val="accent1"/>
                </a:solidFill>
                <a:latin typeface="+mj-lt"/>
                <a:ea typeface="+mj-ea"/>
                <a:cs typeface="+mj-cs"/>
              </a:rPr>
              <a:t>13</a:t>
            </a:r>
            <a:r>
              <a:rPr lang="el-GR" dirty="0" smtClean="0">
                <a:solidFill>
                  <a:schemeClr val="accent1"/>
                </a:solidFill>
                <a:latin typeface="+mj-lt"/>
                <a:ea typeface="+mj-ea"/>
                <a:cs typeface="+mj-cs"/>
              </a:rPr>
              <a:t>:</a:t>
            </a:r>
            <a:r>
              <a:rPr lang="en-US" dirty="0" smtClean="0">
                <a:solidFill>
                  <a:schemeClr val="accent1"/>
                </a:solidFill>
                <a:latin typeface="+mj-lt"/>
                <a:ea typeface="+mj-ea"/>
                <a:cs typeface="+mj-cs"/>
              </a:rPr>
              <a:t> </a:t>
            </a:r>
            <a:r>
              <a:rPr lang="el-GR" b="1" dirty="0" smtClean="0">
                <a:latin typeface="+mj-lt"/>
              </a:rPr>
              <a:t>Μαλάκια (Διάλεξη 1</a:t>
            </a:r>
            <a:r>
              <a:rPr lang="el-GR" b="1" baseline="30000" dirty="0" smtClean="0">
                <a:latin typeface="+mj-lt"/>
              </a:rPr>
              <a:t>η</a:t>
            </a:r>
            <a:r>
              <a:rPr lang="el-GR" b="1" dirty="0" smtClean="0">
                <a:latin typeface="+mj-lt"/>
              </a:rPr>
              <a:t>)</a:t>
            </a:r>
            <a:endParaRPr lang="en-US" b="1" dirty="0" smtClean="0">
              <a:latin typeface="+mj-lt"/>
            </a:endParaRPr>
          </a:p>
          <a:p>
            <a:endParaRPr lang="el-GR" sz="2800" dirty="0" smtClean="0"/>
          </a:p>
          <a:p>
            <a:r>
              <a:rPr lang="el-GR" dirty="0"/>
              <a:t>Άρτεμις </a:t>
            </a:r>
            <a:r>
              <a:rPr lang="el-GR" dirty="0" smtClean="0"/>
              <a:t>Νικολαΐδου </a:t>
            </a:r>
            <a:r>
              <a:rPr lang="el-GR" dirty="0"/>
              <a:t>, </a:t>
            </a:r>
            <a:r>
              <a:rPr lang="el-GR" dirty="0" smtClean="0"/>
              <a:t>Καθηγήτρια</a:t>
            </a:r>
          </a:p>
          <a:p>
            <a:r>
              <a:rPr lang="el-GR" dirty="0" smtClean="0"/>
              <a:t>Σχολή Θετικών Επιστημών</a:t>
            </a:r>
          </a:p>
          <a:p>
            <a:r>
              <a:rPr lang="el-GR" dirty="0" smtClean="0"/>
              <a:t>Τμήμα Βιολογίας</a:t>
            </a:r>
            <a:endParaRPr lang="en-US" dirty="0" smtClean="0"/>
          </a:p>
          <a:p>
            <a:endParaRPr lang="el-GR" sz="2800" dirty="0" smtClean="0"/>
          </a:p>
        </p:txBody>
      </p:sp>
    </p:spTree>
    <p:extLst>
      <p:ext uri="{BB962C8B-B14F-4D97-AF65-F5344CB8AC3E}">
        <p14:creationId xmlns:p14="http://schemas.microsoft.com/office/powerpoint/2010/main" val="3078086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smtClean="0">
                <a:solidFill>
                  <a:schemeClr val="accent1"/>
                </a:solidFill>
              </a:rPr>
              <a:t>Γενικευμένο Μαλάκιο: πόδι</a:t>
            </a:r>
            <a:endParaRPr lang="el-GR" b="1" dirty="0">
              <a:solidFill>
                <a:schemeClr val="accent1"/>
              </a:solidFill>
            </a:endParaRPr>
          </a:p>
        </p:txBody>
      </p:sp>
      <p:pic>
        <p:nvPicPr>
          <p:cNvPr id="7" name="Θέση περιεχομένου 6" descr="Σχήμα απεικόνισης του ποδιού σε Γενικευμένο Μαλάκιο."/>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79057" y="1690689"/>
            <a:ext cx="7833360" cy="4218432"/>
          </a:xfrm>
          <a:prstGeom prst="rect">
            <a:avLst/>
          </a:prstGeom>
          <a:ln>
            <a:noFill/>
          </a:ln>
          <a:effectLst>
            <a:outerShdw blurRad="292100" dist="139700" dir="2700000" algn="tl" rotWithShape="0">
              <a:srgbClr val="333333">
                <a:alpha val="65000"/>
              </a:srgbClr>
            </a:outerShdw>
          </a:effectLst>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10</a:t>
            </a:fld>
            <a:endParaRPr lang="en-US"/>
          </a:p>
        </p:txBody>
      </p:sp>
      <p:sp>
        <p:nvSpPr>
          <p:cNvPr id="6" name="TextBox 5"/>
          <p:cNvSpPr txBox="1"/>
          <p:nvPr/>
        </p:nvSpPr>
        <p:spPr>
          <a:xfrm>
            <a:off x="8043000" y="5444133"/>
            <a:ext cx="341760" cy="276999"/>
          </a:xfrm>
          <a:prstGeom prst="rect">
            <a:avLst/>
          </a:prstGeom>
          <a:noFill/>
        </p:spPr>
        <p:txBody>
          <a:bodyPr wrap="none" rtlCol="0">
            <a:spAutoFit/>
          </a:bodyPr>
          <a:lstStyle/>
          <a:p>
            <a:r>
              <a:rPr lang="en-US" sz="1200" b="1" dirty="0" smtClean="0"/>
              <a:t>1</a:t>
            </a:r>
            <a:r>
              <a:rPr lang="el-GR" sz="1200" b="1" dirty="0" smtClean="0"/>
              <a:t>2</a:t>
            </a:r>
            <a:endParaRPr lang="el-GR" sz="1200" b="1" dirty="0"/>
          </a:p>
        </p:txBody>
      </p:sp>
      <p:sp>
        <p:nvSpPr>
          <p:cNvPr id="4" name="Oval 3"/>
          <p:cNvSpPr/>
          <p:nvPr/>
        </p:nvSpPr>
        <p:spPr>
          <a:xfrm>
            <a:off x="1346200" y="4457700"/>
            <a:ext cx="6618357" cy="9864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2456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(13/25)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1200"/>
              </a:spcBef>
              <a:buNone/>
            </a:pPr>
            <a:endParaRPr lang="el-GR" sz="1600" b="1" dirty="0" smtClean="0"/>
          </a:p>
          <a:p>
            <a:pPr marL="0" indent="0">
              <a:spcBef>
                <a:spcPts val="1200"/>
              </a:spcBef>
              <a:buNone/>
            </a:pPr>
            <a:r>
              <a:rPr lang="el-GR" sz="1600" b="1" dirty="0" smtClean="0"/>
              <a:t>Εικόνα 54. </a:t>
            </a:r>
            <a:r>
              <a:rPr lang="el-GR" sz="1600" dirty="0"/>
              <a:t>Ξύστρο Γαστερόποδου </a:t>
            </a:r>
            <a:r>
              <a:rPr lang="en-US" sz="1600" i="1" dirty="0" err="1"/>
              <a:t>Urosalpinx</a:t>
            </a:r>
            <a:r>
              <a:rPr lang="en-US" sz="1600" dirty="0"/>
              <a:t>. </a:t>
            </a:r>
            <a:r>
              <a:rPr lang="en-US" sz="1600" dirty="0" err="1"/>
              <a:t>Neogasteropods</a:t>
            </a:r>
            <a:r>
              <a:rPr lang="en-US" sz="1600" dirty="0"/>
              <a:t>. </a:t>
            </a:r>
            <a:r>
              <a:rPr lang="el-GR" sz="1600" dirty="0"/>
              <a:t>Σύνδεσμος: </a:t>
            </a:r>
            <a:r>
              <a:rPr lang="en-US" sz="1600" dirty="0"/>
              <a:t>http://www.neogastropodtol.org/Images/morphology/Urosalpinx.jpg  </a:t>
            </a:r>
            <a:r>
              <a:rPr lang="el-GR" sz="1600" dirty="0"/>
              <a:t>Πηγή: </a:t>
            </a:r>
            <a:r>
              <a:rPr lang="en-US" sz="1600" dirty="0"/>
              <a:t>http://www.neogastropodtol.org/.</a:t>
            </a:r>
          </a:p>
          <a:p>
            <a:pPr marL="0" indent="0">
              <a:lnSpc>
                <a:spcPct val="100000"/>
              </a:lnSpc>
              <a:spcBef>
                <a:spcPts val="600"/>
              </a:spcBef>
              <a:buNone/>
              <a:defRPr/>
            </a:pPr>
            <a:r>
              <a:rPr lang="el-GR" sz="1600" b="1" dirty="0"/>
              <a:t>Εικόνα </a:t>
            </a:r>
            <a:r>
              <a:rPr lang="el-GR" sz="1600" b="1" dirty="0" smtClean="0"/>
              <a:t>55. </a:t>
            </a:r>
            <a:r>
              <a:rPr lang="el-GR" sz="1600" dirty="0"/>
              <a:t>Σαρκοφάγο Γαστερόποδο. </a:t>
            </a:r>
            <a:r>
              <a:rPr lang="en-US" sz="1600" dirty="0"/>
              <a:t>Copyright Daniel Baldwin. https://encrypted-tbn2.gstatic.com/images?q=tbn:ANd9GcQUagKr0WtOXqJjjljmEQZnqBjiBl_c8foowm71yLQDy_nL3Jyy </a:t>
            </a:r>
            <a:r>
              <a:rPr lang="el-GR" sz="1600" dirty="0"/>
              <a:t>Πηγή : </a:t>
            </a:r>
            <a:r>
              <a:rPr lang="en-US" sz="1600" dirty="0"/>
              <a:t>https://prezi.com/0sreia_voql3/httpsencrypted-tbn2gstaticcomimagesqtbnand9gctpedha/.</a:t>
            </a:r>
          </a:p>
          <a:p>
            <a:pPr marL="0" indent="0">
              <a:lnSpc>
                <a:spcPct val="100000"/>
              </a:lnSpc>
              <a:spcBef>
                <a:spcPts val="600"/>
              </a:spcBef>
              <a:buNone/>
              <a:defRPr/>
            </a:pPr>
            <a:r>
              <a:rPr lang="el-GR" sz="1600" b="1" dirty="0" smtClean="0"/>
              <a:t>Εικόνα 56. </a:t>
            </a:r>
            <a:r>
              <a:rPr lang="el-GR" sz="1600" dirty="0" smtClean="0"/>
              <a:t>Γαστερόποδο </a:t>
            </a:r>
            <a:r>
              <a:rPr lang="fr-FR" sz="1600" i="1" dirty="0" err="1" smtClean="0"/>
              <a:t>Conus</a:t>
            </a:r>
            <a:r>
              <a:rPr lang="en-US" sz="1600" i="1"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 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smtClean="0"/>
              <a:t>.</a:t>
            </a:r>
          </a:p>
          <a:p>
            <a:pPr marL="0" indent="0">
              <a:lnSpc>
                <a:spcPct val="100000"/>
              </a:lnSpc>
              <a:spcBef>
                <a:spcPts val="600"/>
              </a:spcBef>
              <a:buNone/>
              <a:defRPr/>
            </a:pPr>
            <a:r>
              <a:rPr lang="el-GR" sz="1600" b="1" dirty="0"/>
              <a:t>Εικόνα </a:t>
            </a:r>
            <a:r>
              <a:rPr lang="el-GR" sz="1600" b="1" dirty="0" smtClean="0"/>
              <a:t>57. </a:t>
            </a:r>
            <a:r>
              <a:rPr lang="el-GR" sz="1600" dirty="0" smtClean="0"/>
              <a:t>Γαστερόποδο </a:t>
            </a:r>
            <a:r>
              <a:rPr lang="fr-FR" sz="1600" i="1" dirty="0" err="1" smtClean="0"/>
              <a:t>Conus</a:t>
            </a:r>
            <a:r>
              <a:rPr lang="en-US" sz="1600" i="1"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 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lnSpc>
                <a:spcPct val="100000"/>
              </a:lnSpc>
              <a:spcBef>
                <a:spcPts val="600"/>
              </a:spcBef>
              <a:buNone/>
              <a:defRPr/>
            </a:pPr>
            <a:r>
              <a:rPr lang="el-GR" sz="1600" b="1" dirty="0"/>
              <a:t>Εικόνα </a:t>
            </a:r>
            <a:r>
              <a:rPr lang="el-GR" sz="1600" b="1" dirty="0" smtClean="0"/>
              <a:t>58. </a:t>
            </a:r>
            <a:r>
              <a:rPr lang="el-GR" sz="1600" dirty="0" err="1" smtClean="0"/>
              <a:t>Γυμνοβράγχιο</a:t>
            </a:r>
            <a:r>
              <a:rPr lang="el-GR" sz="1600" dirty="0" smtClean="0"/>
              <a:t> </a:t>
            </a:r>
            <a:r>
              <a:rPr lang="fr-FR" sz="1600" i="1" dirty="0" err="1" smtClean="0"/>
              <a:t>Trinchesia</a:t>
            </a:r>
            <a:r>
              <a:rPr lang="fr-FR" sz="1600" i="1" dirty="0" smtClean="0"/>
              <a:t> </a:t>
            </a:r>
            <a:r>
              <a:rPr lang="fr-FR" sz="1600" i="1" dirty="0" err="1" smtClean="0"/>
              <a:t>aurantia</a:t>
            </a:r>
            <a:r>
              <a:rPr lang="fr-FR" sz="1600" dirty="0" smtClean="0"/>
              <a:t>. </a:t>
            </a:r>
            <a:r>
              <a:rPr lang="en-US" sz="1600" dirty="0" smtClean="0"/>
              <a:t>Copyright </a:t>
            </a:r>
            <a:r>
              <a:rPr lang="en-US" sz="1600" dirty="0"/>
              <a:t>1978 Editions du </a:t>
            </a:r>
            <a:r>
              <a:rPr lang="en-US" sz="1600" dirty="0" err="1"/>
              <a:t>Pacifique</a:t>
            </a:r>
            <a:r>
              <a:rPr lang="en-US" sz="1600" dirty="0"/>
              <a:t>. P.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r>
              <a:rPr lang="en-US"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100</a:t>
            </a:fld>
            <a:endParaRPr lang="en-US"/>
          </a:p>
        </p:txBody>
      </p:sp>
    </p:spTree>
    <p:extLst>
      <p:ext uri="{BB962C8B-B14F-4D97-AF65-F5344CB8AC3E}">
        <p14:creationId xmlns:p14="http://schemas.microsoft.com/office/powerpoint/2010/main" val="33348356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(14/25)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59. </a:t>
            </a:r>
            <a:r>
              <a:rPr lang="el-GR" sz="1600" dirty="0"/>
              <a:t>Γαστερόποδο </a:t>
            </a:r>
            <a:r>
              <a:rPr lang="en-US" sz="1600" i="1" dirty="0" err="1"/>
              <a:t>Janthina</a:t>
            </a:r>
            <a:r>
              <a:rPr lang="en-US" sz="1600" dirty="0"/>
              <a:t>. Copyright© All images Copyright 2013 Denis </a:t>
            </a:r>
            <a:r>
              <a:rPr lang="en-US" sz="1600" dirty="0" err="1"/>
              <a:t>Riek</a:t>
            </a:r>
            <a:r>
              <a:rPr lang="en-US" sz="1600" dirty="0"/>
              <a:t>. All rights reserved. </a:t>
            </a:r>
            <a:r>
              <a:rPr lang="el-GR" sz="1600" dirty="0"/>
              <a:t>Σύνδεσμος: </a:t>
            </a:r>
            <a:r>
              <a:rPr lang="en-US" sz="1600" dirty="0"/>
              <a:t>http://imgarcade.com/1/janthina-janthina/ </a:t>
            </a:r>
            <a:r>
              <a:rPr lang="el-GR" sz="1600" dirty="0"/>
              <a:t>Πηγή: </a:t>
            </a:r>
            <a:r>
              <a:rPr lang="en-US" sz="1600" dirty="0"/>
              <a:t>http://imgarcade.com.</a:t>
            </a:r>
          </a:p>
          <a:p>
            <a:pPr marL="0" indent="0">
              <a:lnSpc>
                <a:spcPct val="100000"/>
              </a:lnSpc>
              <a:spcBef>
                <a:spcPts val="600"/>
              </a:spcBef>
              <a:buNone/>
              <a:defRPr/>
            </a:pPr>
            <a:r>
              <a:rPr lang="el-GR" sz="1600" b="1" dirty="0" smtClean="0"/>
              <a:t>Εικόνα 60. </a:t>
            </a:r>
            <a:r>
              <a:rPr lang="el-GR" sz="1600" dirty="0" smtClean="0"/>
              <a:t>Γαστερόποδο </a:t>
            </a:r>
            <a:r>
              <a:rPr lang="fr-FR" sz="1600" i="1" dirty="0" err="1" smtClean="0"/>
              <a:t>Odo</a:t>
            </a:r>
            <a:r>
              <a:rPr lang="en-US" sz="1600" i="1" dirty="0" err="1" smtClean="0"/>
              <a:t>stomia</a:t>
            </a:r>
            <a:r>
              <a:rPr lang="en-US" sz="1600" dirty="0" smtClean="0"/>
              <a:t>. Copyright </a:t>
            </a:r>
            <a:r>
              <a:rPr lang="en-US" sz="1600" dirty="0"/>
              <a:t>1978 Editions du </a:t>
            </a:r>
            <a:r>
              <a:rPr lang="en-US" sz="1600" dirty="0" err="1"/>
              <a:t>Pacifique</a:t>
            </a:r>
            <a:r>
              <a:rPr lang="en-US" sz="1600" dirty="0"/>
              <a:t>. </a:t>
            </a:r>
            <a:r>
              <a:rPr lang="en-US" sz="1600" dirty="0" smtClean="0"/>
              <a:t> </a:t>
            </a:r>
            <a:r>
              <a:rPr lang="el-GR" sz="1600" dirty="0" smtClean="0"/>
              <a:t>Πηγή: </a:t>
            </a:r>
            <a:r>
              <a:rPr lang="en-US" sz="1600" dirty="0" smtClean="0"/>
              <a:t>P</a:t>
            </a:r>
            <a:r>
              <a:rPr lang="en-US" sz="1600" dirty="0"/>
              <a:t>.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p>
          <a:p>
            <a:pPr marL="0" indent="0">
              <a:spcBef>
                <a:spcPts val="600"/>
              </a:spcBef>
              <a:buNone/>
            </a:pPr>
            <a:r>
              <a:rPr lang="el-GR" sz="1600" b="1" dirty="0" smtClean="0"/>
              <a:t>Εικόνα 61. </a:t>
            </a:r>
            <a:r>
              <a:rPr lang="el-GR" sz="1600" dirty="0" smtClean="0"/>
              <a:t>Σωλήνας Γαστερόποδου </a:t>
            </a:r>
            <a:r>
              <a:rPr lang="en-US" sz="1600" i="1" dirty="0" err="1" smtClean="0"/>
              <a:t>Vermetus</a:t>
            </a:r>
            <a:r>
              <a:rPr lang="en-US" sz="1600" i="1" dirty="0"/>
              <a:t>.</a:t>
            </a:r>
            <a:r>
              <a:rPr lang="en-US" sz="1600" dirty="0"/>
              <a:t> Copyright © 2015 Prezi Inc. </a:t>
            </a:r>
            <a:r>
              <a:rPr lang="el-GR" sz="1600" dirty="0"/>
              <a:t>Σύνδεσμος: https://encrypted-tbn0.gstatic.com/images?q=tbn:ANd9GcTGlGyd7MUb7Uv0N6ZQoamWHP6bj7bm1EO5n-ETjYpnyPUX6JFwzA. Πηγή: https://prezi.com/0sreia_voql3/httpsencrypted-tbn2gstaticcomimagesqtbnand9gctpedha/.</a:t>
            </a:r>
          </a:p>
          <a:p>
            <a:pPr marL="0" indent="0">
              <a:spcBef>
                <a:spcPts val="600"/>
              </a:spcBef>
              <a:buNone/>
            </a:pPr>
            <a:r>
              <a:rPr lang="el-GR" sz="1600" b="1" dirty="0" smtClean="0"/>
              <a:t>Εικόνα 6</a:t>
            </a:r>
            <a:r>
              <a:rPr lang="en-US" sz="1600" b="1" dirty="0" smtClean="0"/>
              <a:t>2</a:t>
            </a:r>
            <a:r>
              <a:rPr lang="el-GR" sz="1600" b="1" dirty="0" smtClean="0"/>
              <a:t>. </a:t>
            </a:r>
            <a:r>
              <a:rPr lang="en-US" sz="1600" b="1" dirty="0" smtClean="0"/>
              <a:t> </a:t>
            </a:r>
            <a:r>
              <a:rPr lang="el-GR" sz="1600" dirty="0" smtClean="0"/>
              <a:t>Γαστερόποδο </a:t>
            </a:r>
            <a:r>
              <a:rPr lang="en-US" sz="1600" i="1" dirty="0" err="1" smtClean="0"/>
              <a:t>Vermetus</a:t>
            </a:r>
            <a:r>
              <a:rPr lang="en-US" sz="1600" i="1" dirty="0" smtClean="0"/>
              <a:t>.</a:t>
            </a:r>
            <a:r>
              <a:rPr lang="en-US" sz="1600" dirty="0" smtClean="0"/>
              <a:t> </a:t>
            </a:r>
            <a:r>
              <a:rPr lang="en-US" sz="1600" dirty="0"/>
              <a:t>Copyright © 2015 Prezi Inc. </a:t>
            </a:r>
            <a:r>
              <a:rPr lang="el-GR" sz="1600" dirty="0"/>
              <a:t>Σύνδεσμος: </a:t>
            </a:r>
            <a:r>
              <a:rPr lang="en-US" sz="1600" dirty="0"/>
              <a:t>https://encrypted-tbn1.gstatic.com/images?q=tbn:ANd9GcSA1DXseTIyvUKtVoaW6rVK-_rR01ZRoX-wUpw_t5R_ekaFO51wTA </a:t>
            </a:r>
            <a:r>
              <a:rPr lang="el-GR" sz="1600" dirty="0"/>
              <a:t>Πηγή: </a:t>
            </a:r>
            <a:r>
              <a:rPr lang="en-US" sz="1600" dirty="0"/>
              <a:t>https://prezi.com/zlplzhlqntdd/httpsencrypted-tbn1gstaticcomimagesqtbnand9gcqyychr</a:t>
            </a:r>
            <a:r>
              <a:rPr lang="en-US" sz="1600" dirty="0" smtClean="0"/>
              <a:t>/</a:t>
            </a:r>
            <a:r>
              <a:rPr lang="el-GR" sz="1600" dirty="0" smtClean="0"/>
              <a:t>.</a:t>
            </a:r>
            <a:endParaRPr lang="en-US" sz="1600" dirty="0"/>
          </a:p>
          <a:p>
            <a:pPr>
              <a:spcBef>
                <a:spcPts val="600"/>
              </a:spcBef>
            </a:pPr>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101</a:t>
            </a:fld>
            <a:endParaRPr lang="en-US"/>
          </a:p>
        </p:txBody>
      </p:sp>
    </p:spTree>
    <p:extLst>
      <p:ext uri="{BB962C8B-B14F-4D97-AF65-F5344CB8AC3E}">
        <p14:creationId xmlns:p14="http://schemas.microsoft.com/office/powerpoint/2010/main" val="21201472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(15/25)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1200"/>
              </a:spcBef>
              <a:buNone/>
            </a:pPr>
            <a:endParaRPr lang="el-GR" sz="1600" b="1" dirty="0" smtClean="0"/>
          </a:p>
          <a:p>
            <a:pPr marL="0" indent="0">
              <a:spcBef>
                <a:spcPts val="1200"/>
              </a:spcBef>
              <a:buNone/>
            </a:pPr>
            <a:r>
              <a:rPr lang="el-GR" sz="1600" b="1" dirty="0" smtClean="0"/>
              <a:t>Εικόνα 63. </a:t>
            </a:r>
            <a:r>
              <a:rPr lang="el-GR" sz="1600" dirty="0"/>
              <a:t>Ζευγάρωμα Γαστεροπόδων.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https://encrypted-tbn3.gstatic.com/images?q=tbn:ANd9GcS8BkQlPnaBjJEa-ZBxWJ7o7u6La7ElBHDh3QFuJeg-nHdGEo3D. </a:t>
            </a:r>
            <a:r>
              <a:rPr lang="el-GR" sz="1600" dirty="0"/>
              <a:t>Πηγή: </a:t>
            </a:r>
            <a:r>
              <a:rPr lang="en-US" sz="1600" dirty="0"/>
              <a:t>http://www.reddit.com/domain/encrypted-tbn3.gstatic.com/</a:t>
            </a:r>
          </a:p>
          <a:p>
            <a:pPr marL="0" indent="0">
              <a:lnSpc>
                <a:spcPct val="100000"/>
              </a:lnSpc>
              <a:spcBef>
                <a:spcPts val="600"/>
              </a:spcBef>
              <a:buNone/>
              <a:defRPr/>
            </a:pPr>
            <a:r>
              <a:rPr lang="el-GR" sz="1600" b="1" dirty="0" smtClean="0"/>
              <a:t>Εικόνα 64. </a:t>
            </a:r>
            <a:r>
              <a:rPr lang="el-GR" sz="1600" dirty="0" smtClean="0"/>
              <a:t>Ανατομία Πνευμονοφόρου σαλιγκαριού.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spcBef>
                <a:spcPts val="600"/>
              </a:spcBef>
              <a:buNone/>
            </a:pPr>
            <a:r>
              <a:rPr lang="el-GR" sz="1600" b="1" dirty="0"/>
              <a:t>Εικόνα </a:t>
            </a:r>
            <a:r>
              <a:rPr lang="el-GR" sz="1600" b="1" dirty="0" smtClean="0"/>
              <a:t>65. </a:t>
            </a:r>
            <a:r>
              <a:rPr lang="el-GR" sz="1600" dirty="0" err="1"/>
              <a:t>Οπισθοβράγχιο</a:t>
            </a:r>
            <a:r>
              <a:rPr lang="el-GR" sz="1600" dirty="0"/>
              <a:t> με αυγά.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https://encrypted-tbn3.gstatic.com/images?q=tbn:ANd9GcQTQPmHaaIjhOjGtBu4yR5zSuw7Q0GkWfj8RNXVT9kyVpkEj6yT. </a:t>
            </a:r>
            <a:r>
              <a:rPr lang="el-GR" sz="1600" dirty="0"/>
              <a:t>Πηγή: </a:t>
            </a:r>
            <a:r>
              <a:rPr lang="en-US" sz="1600" dirty="0"/>
              <a:t>http://www.reddit.com/domain/encrypted-tbn3.gstatic.com/.</a:t>
            </a:r>
          </a:p>
          <a:p>
            <a:pPr marL="0" indent="0">
              <a:spcBef>
                <a:spcPts val="600"/>
              </a:spcBef>
              <a:buNone/>
            </a:pPr>
            <a:r>
              <a:rPr lang="el-GR" sz="1600" b="1" dirty="0" smtClean="0"/>
              <a:t>Εικόνα 66. </a:t>
            </a:r>
            <a:r>
              <a:rPr lang="el-GR" sz="1600" dirty="0"/>
              <a:t>Αυγά Γαστεροπόδων. </a:t>
            </a:r>
            <a:r>
              <a:rPr lang="en-US" sz="1600" dirty="0"/>
              <a:t>Copyright 1978 Editions du </a:t>
            </a:r>
            <a:r>
              <a:rPr lang="en-US" sz="1600" dirty="0" err="1"/>
              <a:t>Pacifique</a:t>
            </a:r>
            <a:r>
              <a:rPr lang="en-US" sz="1600" dirty="0"/>
              <a:t>. </a:t>
            </a:r>
            <a:r>
              <a:rPr lang="el-GR" sz="1600" dirty="0"/>
              <a:t>Πηγή:  </a:t>
            </a:r>
            <a:r>
              <a:rPr lang="en-US" sz="1600" dirty="0"/>
              <a:t>P.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102</a:t>
            </a:fld>
            <a:endParaRPr lang="en-US"/>
          </a:p>
        </p:txBody>
      </p:sp>
    </p:spTree>
    <p:extLst>
      <p:ext uri="{BB962C8B-B14F-4D97-AF65-F5344CB8AC3E}">
        <p14:creationId xmlns:p14="http://schemas.microsoft.com/office/powerpoint/2010/main" val="34936819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(16/25)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67. </a:t>
            </a:r>
            <a:r>
              <a:rPr lang="el-GR" sz="1600" dirty="0"/>
              <a:t>Αυγά Γαστεροπόδων. </a:t>
            </a:r>
            <a:r>
              <a:rPr lang="en-US" sz="1600" dirty="0" smtClean="0"/>
              <a:t>Copyright </a:t>
            </a:r>
            <a:r>
              <a:rPr lang="en-US" sz="1600" dirty="0"/>
              <a:t>1978 Editions du </a:t>
            </a:r>
            <a:r>
              <a:rPr lang="en-US" sz="1600" dirty="0" err="1"/>
              <a:t>Pacifique</a:t>
            </a:r>
            <a:r>
              <a:rPr lang="en-US" sz="1600" dirty="0"/>
              <a:t>. </a:t>
            </a:r>
            <a:r>
              <a:rPr lang="en-US" sz="1600" dirty="0" err="1"/>
              <a:t>Πηγή</a:t>
            </a:r>
            <a:r>
              <a:rPr lang="en-US" sz="1600" dirty="0"/>
              <a:t>:  P.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p>
          <a:p>
            <a:pPr marL="0" indent="0">
              <a:spcBef>
                <a:spcPts val="600"/>
              </a:spcBef>
              <a:buNone/>
            </a:pPr>
            <a:r>
              <a:rPr lang="el-GR" sz="1600" b="1" dirty="0" smtClean="0"/>
              <a:t>Εικόνα 68. </a:t>
            </a:r>
            <a:r>
              <a:rPr lang="el-GR" sz="1600" dirty="0" smtClean="0"/>
              <a:t>Θαλάσσιο Γαστερόποδο εναποθέτει αυγά. </a:t>
            </a:r>
            <a:r>
              <a:rPr lang="en-US" sz="1600" dirty="0" smtClean="0"/>
              <a:t>C</a:t>
            </a:r>
            <a:r>
              <a:rPr lang="sk-SK" sz="1600" dirty="0" smtClean="0"/>
              <a:t>op</a:t>
            </a:r>
            <a:r>
              <a:rPr lang="en-US" sz="1600" dirty="0"/>
              <a:t>y</a:t>
            </a:r>
            <a:r>
              <a:rPr lang="sk-SK" sz="1600" dirty="0" smtClean="0"/>
              <a:t>right</a:t>
            </a:r>
            <a:r>
              <a:rPr lang="el-GR" sz="1600" dirty="0" smtClean="0"/>
              <a:t> </a:t>
            </a:r>
            <a:r>
              <a:rPr lang="en-US" sz="1600" dirty="0" smtClean="0"/>
              <a:t>© </a:t>
            </a:r>
            <a:r>
              <a:rPr lang="en-US" sz="1600" u="sng" dirty="0" smtClean="0"/>
              <a:t>Michael Patrick O'Neill</a:t>
            </a:r>
            <a:r>
              <a:rPr lang="en-US" sz="1600" dirty="0" smtClean="0"/>
              <a:t> Image registered with the US Copyright Office. Case 1-831617451. Copyrighted material. Unauthorized usage strictly prohibited.</a:t>
            </a:r>
            <a:r>
              <a:rPr lang="el-GR" sz="1600" dirty="0" smtClean="0"/>
              <a:t> </a:t>
            </a:r>
            <a:r>
              <a:rPr lang="en-US" sz="1600" dirty="0" smtClean="0"/>
              <a:t>http://mpo.photoshelter.com/image/I0000HmbmkRirSqM</a:t>
            </a:r>
          </a:p>
          <a:p>
            <a:pPr marL="0" indent="0">
              <a:lnSpc>
                <a:spcPct val="100000"/>
              </a:lnSpc>
              <a:spcBef>
                <a:spcPts val="600"/>
              </a:spcBef>
              <a:buNone/>
              <a:defRPr/>
            </a:pPr>
            <a:r>
              <a:rPr lang="el-GR" sz="1600" b="1" dirty="0" smtClean="0"/>
              <a:t>Εικόνα 69. </a:t>
            </a:r>
            <a:r>
              <a:rPr lang="el-GR" sz="1600" dirty="0" err="1" smtClean="0"/>
              <a:t>Προσωβράγχιο</a:t>
            </a:r>
            <a:r>
              <a:rPr lang="el-GR" sz="1600" dirty="0" smtClean="0"/>
              <a:t> </a:t>
            </a:r>
            <a:r>
              <a:rPr lang="en-US" sz="1600" i="1" dirty="0" err="1" smtClean="0"/>
              <a:t>Calliostoma</a:t>
            </a:r>
            <a:r>
              <a:rPr lang="en-US" sz="1600" i="1" dirty="0" smtClean="0"/>
              <a:t> </a:t>
            </a:r>
            <a:r>
              <a:rPr lang="en-US" sz="1600" i="1" dirty="0" err="1" smtClean="0"/>
              <a:t>annulata</a:t>
            </a:r>
            <a:r>
              <a:rPr lang="en-US" sz="1600" i="1"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70. </a:t>
            </a:r>
            <a:r>
              <a:rPr lang="el-GR" sz="1600" dirty="0" err="1" smtClean="0"/>
              <a:t>Οπισθοβράγχιο</a:t>
            </a:r>
            <a:r>
              <a:rPr lang="el-GR" sz="1600" dirty="0" smtClean="0"/>
              <a:t>. </a:t>
            </a:r>
            <a:r>
              <a:rPr lang="en-US" sz="1600" dirty="0" smtClean="0"/>
              <a:t>Copyright </a:t>
            </a:r>
            <a:r>
              <a:rPr lang="en-US" sz="1600" dirty="0"/>
              <a:t>1978 Editions du </a:t>
            </a:r>
            <a:r>
              <a:rPr lang="en-US" sz="1600" dirty="0" err="1"/>
              <a:t>Pacifique</a:t>
            </a:r>
            <a:r>
              <a:rPr lang="en-US" sz="1600" dirty="0"/>
              <a:t>. </a:t>
            </a:r>
            <a:r>
              <a:rPr lang="el-GR" sz="1600" dirty="0" smtClean="0"/>
              <a:t> Πηγή: </a:t>
            </a:r>
            <a:r>
              <a:rPr lang="en-US" sz="1600" dirty="0" smtClean="0"/>
              <a:t>P</a:t>
            </a:r>
            <a:r>
              <a:rPr lang="en-US" sz="1600" dirty="0"/>
              <a:t>.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r>
              <a:rPr lang="en-US" sz="1600" dirty="0" smtClean="0"/>
              <a:t>.</a:t>
            </a:r>
          </a:p>
          <a:p>
            <a:pPr marL="0" indent="0">
              <a:lnSpc>
                <a:spcPct val="100000"/>
              </a:lnSpc>
              <a:spcBef>
                <a:spcPts val="600"/>
              </a:spcBef>
              <a:buNone/>
              <a:defRPr/>
            </a:pPr>
            <a:r>
              <a:rPr lang="el-GR" sz="1600" b="1" dirty="0"/>
              <a:t>Εικόνα </a:t>
            </a:r>
            <a:r>
              <a:rPr lang="el-GR" sz="1600" b="1" dirty="0" smtClean="0"/>
              <a:t>71. </a:t>
            </a:r>
            <a:r>
              <a:rPr lang="el-GR" sz="1600" dirty="0" smtClean="0"/>
              <a:t>Πνευμονοφόρο.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a:lnSpc>
                <a:spcPct val="100000"/>
              </a:lnSpc>
              <a:spcBef>
                <a:spcPts val="600"/>
              </a:spcBef>
              <a:defRPr/>
            </a:pPr>
            <a:endParaRPr lang="en-US" sz="1600" dirty="0"/>
          </a:p>
          <a:p>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103</a:t>
            </a:fld>
            <a:endParaRPr lang="en-US"/>
          </a:p>
        </p:txBody>
      </p:sp>
    </p:spTree>
    <p:extLst>
      <p:ext uri="{BB962C8B-B14F-4D97-AF65-F5344CB8AC3E}">
        <p14:creationId xmlns:p14="http://schemas.microsoft.com/office/powerpoint/2010/main" val="26070904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(17/25)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72. </a:t>
            </a:r>
            <a:r>
              <a:rPr lang="el-GR" sz="1600" dirty="0" smtClean="0"/>
              <a:t>Πνευμονοφόρο.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73. </a:t>
            </a:r>
            <a:r>
              <a:rPr lang="el-GR" sz="1600" dirty="0" err="1" smtClean="0"/>
              <a:t>Προσωβράγχιο</a:t>
            </a:r>
            <a:r>
              <a:rPr lang="el-GR" sz="1600" dirty="0" smtClean="0"/>
              <a:t> </a:t>
            </a:r>
            <a:r>
              <a:rPr lang="fr-FR" sz="1600" i="1" dirty="0" smtClean="0"/>
              <a:t>C</a:t>
            </a:r>
            <a:r>
              <a:rPr lang="en-US" sz="1600" i="1" dirty="0" err="1" smtClean="0"/>
              <a:t>alliostoma</a:t>
            </a:r>
            <a:r>
              <a:rPr lang="en-US" sz="1600" i="1" dirty="0" smtClean="0"/>
              <a:t> </a:t>
            </a:r>
            <a:r>
              <a:rPr lang="en-US" sz="1600" i="1" dirty="0" err="1" smtClean="0"/>
              <a:t>annulata</a:t>
            </a:r>
            <a:r>
              <a:rPr lang="en-US" sz="1600" dirty="0" smtClean="0"/>
              <a:t>. 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smtClean="0"/>
              <a:t>C.P</a:t>
            </a:r>
            <a:r>
              <a:rPr lang="en-US" sz="1600" dirty="0"/>
              <a:t>.</a:t>
            </a:r>
            <a:r>
              <a:rPr lang="el-GR" sz="1600" dirty="0"/>
              <a:t> </a:t>
            </a:r>
            <a:r>
              <a:rPr lang="en-US" sz="1600" dirty="0"/>
              <a:t>Hickman Jr, L.S.</a:t>
            </a:r>
            <a:r>
              <a:rPr lang="el-GR" sz="1600" dirty="0"/>
              <a:t> </a:t>
            </a:r>
            <a:r>
              <a:rPr lang="en-US" sz="1600" dirty="0"/>
              <a:t>Roberts, S.L.</a:t>
            </a:r>
            <a:r>
              <a:rPr lang="el-GR" sz="1600" dirty="0"/>
              <a:t> </a:t>
            </a:r>
            <a:r>
              <a:rPr lang="en-US" sz="1600" dirty="0"/>
              <a:t>Keen, A.</a:t>
            </a:r>
            <a:r>
              <a:rPr lang="el-GR" sz="1600" dirty="0"/>
              <a:t> </a:t>
            </a:r>
            <a:r>
              <a:rPr lang="en-US" sz="1600" dirty="0"/>
              <a:t>Larson, H.L’</a:t>
            </a:r>
            <a:r>
              <a:rPr lang="el-GR" sz="1600" dirty="0"/>
              <a:t> </a:t>
            </a:r>
            <a:r>
              <a:rPr lang="en-US" sz="1600" dirty="0"/>
              <a:t>Anson, D.J.</a:t>
            </a:r>
            <a:r>
              <a:rPr lang="el-GR" sz="1600" dirty="0"/>
              <a:t> </a:t>
            </a:r>
            <a:r>
              <a:rPr lang="en-US" sz="1600" dirty="0" err="1"/>
              <a:t>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74. </a:t>
            </a:r>
            <a:r>
              <a:rPr lang="el-GR" sz="1600" dirty="0" smtClean="0"/>
              <a:t>Σαλιγκάρι </a:t>
            </a:r>
            <a:r>
              <a:rPr lang="en-US" sz="1600" i="1" dirty="0" smtClean="0"/>
              <a:t>Bithynia </a:t>
            </a:r>
            <a:r>
              <a:rPr lang="en-US" sz="1600" i="1" dirty="0" err="1"/>
              <a:t>tentaculata</a:t>
            </a:r>
            <a:r>
              <a:rPr lang="en-US" sz="1600" dirty="0"/>
              <a:t>. </a:t>
            </a:r>
            <a:r>
              <a:rPr lang="en-US" sz="1600" dirty="0" err="1"/>
              <a:t>Σύνδεσμος</a:t>
            </a:r>
            <a:r>
              <a:rPr lang="en-US" sz="1600" dirty="0"/>
              <a:t>: Wikipedia the free encyclopedia. http://en.wikipedia.org/wiki/Operculum_(gastropod) </a:t>
            </a:r>
            <a:r>
              <a:rPr lang="el-GR" sz="1600" dirty="0" smtClean="0"/>
              <a:t>Πηγή: </a:t>
            </a:r>
            <a:r>
              <a:rPr lang="en-US" sz="1600" dirty="0"/>
              <a:t>http://</a:t>
            </a:r>
            <a:r>
              <a:rPr lang="en-US" sz="1600" dirty="0" smtClean="0"/>
              <a:t>en.wikipedia.org</a:t>
            </a:r>
            <a:r>
              <a:rPr lang="el-GR" sz="1600" dirty="0" smtClean="0"/>
              <a:t>.</a:t>
            </a:r>
            <a:endParaRPr lang="el-GR" sz="1600" dirty="0"/>
          </a:p>
          <a:p>
            <a:pPr marL="0" indent="0">
              <a:lnSpc>
                <a:spcPct val="100000"/>
              </a:lnSpc>
              <a:spcBef>
                <a:spcPts val="600"/>
              </a:spcBef>
              <a:buNone/>
              <a:defRPr/>
            </a:pPr>
            <a:r>
              <a:rPr lang="el-GR" sz="1600" b="1" dirty="0" smtClean="0"/>
              <a:t>Εικόνα 75.</a:t>
            </a:r>
            <a:r>
              <a:rPr lang="en-US" sz="1600" b="1" dirty="0" smtClean="0"/>
              <a:t> </a:t>
            </a:r>
            <a:r>
              <a:rPr lang="el-GR" sz="1600" dirty="0" err="1" smtClean="0"/>
              <a:t>Οπισθοβράγχιο</a:t>
            </a:r>
            <a:r>
              <a:rPr lang="el-GR" sz="1600" dirty="0" smtClean="0"/>
              <a:t>. </a:t>
            </a:r>
            <a:r>
              <a:rPr lang="en-US" sz="1600" dirty="0" smtClean="0"/>
              <a:t>Copyright </a:t>
            </a:r>
            <a:r>
              <a:rPr lang="en-US" sz="1600" dirty="0"/>
              <a:t>1978 Editions du </a:t>
            </a:r>
            <a:r>
              <a:rPr lang="en-US" sz="1600" dirty="0" err="1"/>
              <a:t>Pacifique</a:t>
            </a:r>
            <a:r>
              <a:rPr lang="en-US" sz="1600" dirty="0"/>
              <a:t>. </a:t>
            </a:r>
            <a:r>
              <a:rPr lang="el-GR" sz="1600" dirty="0" smtClean="0"/>
              <a:t>Πηγή: </a:t>
            </a:r>
            <a:r>
              <a:rPr lang="en-US" sz="1600" dirty="0" smtClean="0"/>
              <a:t>P</a:t>
            </a:r>
            <a:r>
              <a:rPr lang="en-US" sz="1600" dirty="0"/>
              <a:t>.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r>
              <a:rPr lang="en-US" sz="1600" dirty="0" smtClean="0"/>
              <a:t>.</a:t>
            </a:r>
            <a:endParaRPr lang="el-GR" sz="1600" dirty="0" smtClean="0"/>
          </a:p>
          <a:p>
            <a:pPr marL="0" indent="0">
              <a:lnSpc>
                <a:spcPct val="100000"/>
              </a:lnSpc>
              <a:spcBef>
                <a:spcPts val="600"/>
              </a:spcBef>
              <a:buNone/>
              <a:defRPr/>
            </a:pPr>
            <a:r>
              <a:rPr lang="en-US" sz="1600" b="1" dirty="0" err="1"/>
              <a:t>Εικόν</a:t>
            </a:r>
            <a:r>
              <a:rPr lang="en-US" sz="1600" b="1" dirty="0"/>
              <a:t>α </a:t>
            </a:r>
            <a:r>
              <a:rPr lang="en-US" sz="1600" b="1" dirty="0" smtClean="0"/>
              <a:t>76</a:t>
            </a:r>
            <a:r>
              <a:rPr lang="el-GR" sz="1600" b="1" dirty="0" smtClean="0"/>
              <a:t>.</a:t>
            </a:r>
            <a:r>
              <a:rPr lang="en-US" sz="1600" b="1" dirty="0" smtClean="0"/>
              <a:t> </a:t>
            </a:r>
            <a:r>
              <a:rPr lang="el-GR" sz="1600" dirty="0" err="1" smtClean="0"/>
              <a:t>Οπισθοβράγχιο</a:t>
            </a:r>
            <a:r>
              <a:rPr lang="el-GR" sz="1600" dirty="0" smtClean="0"/>
              <a:t>. </a:t>
            </a:r>
            <a:r>
              <a:rPr lang="en-US" sz="1600" dirty="0" smtClean="0"/>
              <a:t>Copyright </a:t>
            </a:r>
            <a:r>
              <a:rPr lang="en-US" sz="1600" dirty="0"/>
              <a:t>1978 Editions du Pacifique. </a:t>
            </a:r>
            <a:r>
              <a:rPr lang="el-GR" sz="1600" dirty="0" smtClean="0"/>
              <a:t>Πηγή: </a:t>
            </a:r>
            <a:r>
              <a:rPr lang="en-US" sz="1600" dirty="0" smtClean="0"/>
              <a:t>P</a:t>
            </a:r>
            <a:r>
              <a:rPr lang="en-US" sz="1600" dirty="0"/>
              <a:t>.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104</a:t>
            </a:fld>
            <a:endParaRPr lang="en-US"/>
          </a:p>
        </p:txBody>
      </p:sp>
    </p:spTree>
    <p:extLst>
      <p:ext uri="{BB962C8B-B14F-4D97-AF65-F5344CB8AC3E}">
        <p14:creationId xmlns:p14="http://schemas.microsoft.com/office/powerpoint/2010/main" val="25754687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(18/25)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1200"/>
              </a:spcBef>
              <a:buNone/>
            </a:pPr>
            <a:endParaRPr lang="el-GR" sz="1600" b="1" dirty="0" smtClean="0"/>
          </a:p>
          <a:p>
            <a:pPr marL="0" indent="0">
              <a:spcBef>
                <a:spcPts val="1200"/>
              </a:spcBef>
              <a:buNone/>
            </a:pPr>
            <a:r>
              <a:rPr lang="el-GR" sz="1600" b="1" dirty="0" smtClean="0"/>
              <a:t>Εικόνα 77.</a:t>
            </a:r>
            <a:r>
              <a:rPr lang="en-US" sz="1600" b="1" dirty="0" smtClean="0"/>
              <a:t> </a:t>
            </a:r>
            <a:r>
              <a:rPr lang="en-US" sz="1600" dirty="0"/>
              <a:t>Οπ</a:t>
            </a:r>
            <a:r>
              <a:rPr lang="en-US" sz="1600" dirty="0" err="1"/>
              <a:t>ισθο</a:t>
            </a:r>
            <a:r>
              <a:rPr lang="en-US" sz="1600" dirty="0"/>
              <a:t>βράγχιο με αυγά. Copyright © 2015 </a:t>
            </a:r>
            <a:r>
              <a:rPr lang="en-US" sz="1600" dirty="0" err="1"/>
              <a:t>reddit</a:t>
            </a:r>
            <a:r>
              <a:rPr lang="en-US" sz="1600" dirty="0"/>
              <a:t> </a:t>
            </a:r>
            <a:r>
              <a:rPr lang="en-US" sz="1600" dirty="0" err="1"/>
              <a:t>inc.</a:t>
            </a:r>
            <a:r>
              <a:rPr lang="en-US" sz="1600" dirty="0"/>
              <a:t> All rights reserved. </a:t>
            </a:r>
            <a:r>
              <a:rPr lang="en-US" sz="1600" dirty="0" err="1"/>
              <a:t>Σύνδεσμος</a:t>
            </a:r>
            <a:r>
              <a:rPr lang="en-US" sz="1600" dirty="0"/>
              <a:t>: https://encrypted-tbn3.gstatic.com/images?q=tbn:ANd9GcQTQPmHaaIjhOjGtBu4yR5zSuw7Q0GkWfj8RNXVT9kyVpkEj6yT. </a:t>
            </a:r>
            <a:r>
              <a:rPr lang="en-US" sz="1600" dirty="0" err="1"/>
              <a:t>Πηγή</a:t>
            </a:r>
            <a:r>
              <a:rPr lang="en-US" sz="1600" dirty="0"/>
              <a:t>: http://www.reddit.com/domain/encrypted-tbn3.gstatic.com/. </a:t>
            </a:r>
          </a:p>
          <a:p>
            <a:pPr marL="0" indent="0">
              <a:buNone/>
            </a:pPr>
            <a:r>
              <a:rPr lang="el-GR" sz="1600" b="1" dirty="0" smtClean="0"/>
              <a:t>Εικόνα 78. </a:t>
            </a:r>
            <a:r>
              <a:rPr lang="el-GR" sz="1600" dirty="0" err="1"/>
              <a:t>Οπισθοβράγχιο</a:t>
            </a:r>
            <a:r>
              <a:rPr lang="el-GR" sz="1600" dirty="0"/>
              <a:t> </a:t>
            </a:r>
            <a:r>
              <a:rPr lang="en-US" sz="1600" dirty="0" err="1"/>
              <a:t>Aplysia</a:t>
            </a:r>
            <a:r>
              <a:rPr lang="en-US" sz="1600" dirty="0"/>
              <a:t>. 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https://encrypted-tbn3.gstatic.com/images?q=tbn:ANd9GcTfKFPUOhdupvj0IraA0baeV0-WZjbVAxZE7vPCPsNFw9b-37Yb </a:t>
            </a:r>
            <a:r>
              <a:rPr lang="el-GR" sz="1600" dirty="0"/>
              <a:t>Πηγή: </a:t>
            </a:r>
            <a:r>
              <a:rPr lang="en-US" sz="1600" dirty="0"/>
              <a:t>http://www.reddit.com/domain/encrypted-tbn3.gstatic.com/.</a:t>
            </a:r>
          </a:p>
          <a:p>
            <a:pPr marL="0" indent="0">
              <a:buNone/>
            </a:pPr>
            <a:r>
              <a:rPr lang="el-GR" sz="1600" b="1" dirty="0"/>
              <a:t>Εικόνα </a:t>
            </a:r>
            <a:r>
              <a:rPr lang="el-GR" sz="1600" b="1" dirty="0" smtClean="0"/>
              <a:t>79. </a:t>
            </a:r>
            <a:r>
              <a:rPr lang="el-GR" sz="1600" dirty="0" err="1"/>
              <a:t>Οπισθοβράγχιο</a:t>
            </a:r>
            <a:r>
              <a:rPr lang="el-GR" sz="1600" dirty="0"/>
              <a:t> </a:t>
            </a:r>
            <a:r>
              <a:rPr lang="en-US" sz="1600" dirty="0" err="1"/>
              <a:t>Aplysia</a:t>
            </a:r>
            <a:r>
              <a:rPr lang="en-US" sz="1600" dirty="0"/>
              <a:t>. Copyright Tumblr. </a:t>
            </a:r>
            <a:r>
              <a:rPr lang="el-GR" sz="1600" dirty="0"/>
              <a:t>Σύνδεσμος: </a:t>
            </a:r>
            <a:r>
              <a:rPr lang="en-US" sz="1600" dirty="0"/>
              <a:t>http://25.media.tumblr.com/9b2d985b2e52c08e118f9be0b5141f3e/tumblr_mtjwojbpyA1qc6j5yo1_1280.jpg </a:t>
            </a:r>
            <a:r>
              <a:rPr lang="el-GR" sz="1600" dirty="0"/>
              <a:t>Πηγή: </a:t>
            </a:r>
            <a:r>
              <a:rPr lang="en-US" sz="1600" dirty="0"/>
              <a:t>http://www.tumblr.com/tagged/25.media.tumblr.com.</a:t>
            </a:r>
          </a:p>
          <a:p>
            <a:pPr marL="0" indent="0">
              <a:buNone/>
            </a:pPr>
            <a:r>
              <a:rPr lang="el-GR" sz="1600" b="1" dirty="0"/>
              <a:t>Εικόνα </a:t>
            </a:r>
            <a:r>
              <a:rPr lang="el-GR" sz="1600" b="1" dirty="0" smtClean="0"/>
              <a:t>80. </a:t>
            </a:r>
            <a:r>
              <a:rPr lang="el-GR" sz="1600" dirty="0"/>
              <a:t>Νευρικό σύστημα </a:t>
            </a:r>
            <a:r>
              <a:rPr lang="en-US" sz="1600" dirty="0" err="1"/>
              <a:t>Aplysia</a:t>
            </a:r>
            <a:r>
              <a:rPr lang="en-US" sz="1600" dirty="0"/>
              <a:t>. Copyright © University of Miami 1994-2009 All Rights Reserved: </a:t>
            </a:r>
            <a:r>
              <a:rPr lang="el-GR" sz="1600" dirty="0"/>
              <a:t>Σύνδεσμος: </a:t>
            </a:r>
            <a:r>
              <a:rPr lang="en-US" sz="1600" dirty="0"/>
              <a:t>https://cc1.rsmas.miami.edu/slugs/images/abdominal-1.jpg </a:t>
            </a:r>
            <a:r>
              <a:rPr lang="el-GR" sz="1600" dirty="0"/>
              <a:t>Πηγή: </a:t>
            </a:r>
            <a:r>
              <a:rPr lang="en-US" sz="1600" dirty="0"/>
              <a:t>https://cc1.rsmas.miami.edu/slugs/.</a:t>
            </a:r>
            <a:endParaRPr lang="el-GR" sz="1600" dirty="0" smtClean="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105</a:t>
            </a:fld>
            <a:endParaRPr lang="en-US"/>
          </a:p>
        </p:txBody>
      </p:sp>
    </p:spTree>
    <p:extLst>
      <p:ext uri="{BB962C8B-B14F-4D97-AF65-F5344CB8AC3E}">
        <p14:creationId xmlns:p14="http://schemas.microsoft.com/office/powerpoint/2010/main" val="4834814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(19/25)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1200"/>
              </a:spcBef>
              <a:buNone/>
            </a:pPr>
            <a:endParaRPr lang="el-GR" altLang="en-US" sz="1600" b="1" dirty="0" smtClean="0"/>
          </a:p>
          <a:p>
            <a:pPr marL="0" indent="0">
              <a:spcBef>
                <a:spcPts val="1200"/>
              </a:spcBef>
              <a:buNone/>
            </a:pPr>
            <a:r>
              <a:rPr lang="el-GR" altLang="en-US" sz="1600" b="1" dirty="0" smtClean="0"/>
              <a:t>Εικόνα 8</a:t>
            </a:r>
            <a:r>
              <a:rPr lang="fr-FR" altLang="en-US" sz="1600" b="1" dirty="0" smtClean="0"/>
              <a:t>1</a:t>
            </a:r>
            <a:r>
              <a:rPr lang="el-GR" altLang="en-US" sz="1600" b="1" dirty="0" smtClean="0"/>
              <a:t>.</a:t>
            </a:r>
            <a:r>
              <a:rPr lang="en-US" altLang="en-US" sz="1600" b="1" dirty="0" smtClean="0"/>
              <a:t> </a:t>
            </a:r>
            <a:r>
              <a:rPr lang="en-US" altLang="en-US" sz="1600" dirty="0" smtClean="0"/>
              <a:t>N</a:t>
            </a:r>
            <a:r>
              <a:rPr lang="el-GR" altLang="en-US" sz="1600" dirty="0" err="1" smtClean="0"/>
              <a:t>ευρικό</a:t>
            </a:r>
            <a:r>
              <a:rPr lang="el-GR" altLang="en-US" sz="1600" dirty="0" smtClean="0"/>
              <a:t> σύστημα </a:t>
            </a:r>
            <a:r>
              <a:rPr lang="en-US" altLang="en-US" sz="1600" dirty="0" err="1" smtClean="0"/>
              <a:t>Aplysia</a:t>
            </a:r>
            <a:r>
              <a:rPr lang="en-US" altLang="en-US" sz="1600" dirty="0" smtClean="0"/>
              <a:t>. Copyright </a:t>
            </a:r>
            <a:r>
              <a:rPr lang="en-US" altLang="en-US" sz="1600" dirty="0"/>
              <a:t>Daniel Baldwin. https://encrypted-tbn2.gstatic.com/images?q=tbn:ANd9GcTP7fUqUAPV9q3IHqprf3i0BdyXrzOdgPmmSvK9e0kSv5kGaKpY</a:t>
            </a:r>
            <a:r>
              <a:rPr lang="el-GR" altLang="en-US" sz="1600" dirty="0" smtClean="0"/>
              <a:t>Πηγή </a:t>
            </a:r>
            <a:r>
              <a:rPr lang="el-GR" altLang="en-US" sz="1600" dirty="0"/>
              <a:t>: </a:t>
            </a:r>
            <a:r>
              <a:rPr lang="en-US" altLang="en-US" sz="1600" dirty="0"/>
              <a:t>https://prezi.com/0sreia_voql3/httpsencrypted-tbn2gstaticcomimagesqtbnand9gctpedha/.</a:t>
            </a:r>
          </a:p>
          <a:p>
            <a:pPr marL="0" indent="0">
              <a:lnSpc>
                <a:spcPct val="100000"/>
              </a:lnSpc>
              <a:spcBef>
                <a:spcPts val="600"/>
              </a:spcBef>
              <a:buNone/>
              <a:defRPr/>
            </a:pPr>
            <a:r>
              <a:rPr lang="el-GR" sz="1600" b="1" dirty="0" smtClean="0"/>
              <a:t>Εικόνα 8</a:t>
            </a:r>
            <a:r>
              <a:rPr lang="fr-FR" sz="1600" b="1" dirty="0" smtClean="0"/>
              <a:t>2</a:t>
            </a:r>
            <a:r>
              <a:rPr lang="el-GR" sz="1600" b="1" dirty="0" smtClean="0"/>
              <a:t>. </a:t>
            </a:r>
            <a:r>
              <a:rPr lang="el-GR" sz="1600" dirty="0" err="1"/>
              <a:t>Οπισθοβράγχιο</a:t>
            </a:r>
            <a:r>
              <a:rPr lang="el-GR" sz="1600" dirty="0"/>
              <a:t> </a:t>
            </a:r>
            <a:r>
              <a:rPr lang="en-US" sz="1600" dirty="0"/>
              <a:t>Sea angel. Copyright © 2015 Prezi Inc. </a:t>
            </a:r>
            <a:r>
              <a:rPr lang="el-GR" sz="1600" dirty="0"/>
              <a:t>Σύνδεσμος: </a:t>
            </a:r>
            <a:r>
              <a:rPr lang="en-US" sz="1600" dirty="0"/>
              <a:t>https://encrypted-tbn1.gstatic.com/images?q=tbn:ANd9GcQiv-ZLYBOexu1Vc1zUFC3vuNI81heilmKRZLD-T2vuy3vFoaOq0Q </a:t>
            </a:r>
            <a:r>
              <a:rPr lang="el-GR" sz="1600" dirty="0"/>
              <a:t>Πηγή: </a:t>
            </a:r>
            <a:r>
              <a:rPr lang="en-US" sz="1600" dirty="0"/>
              <a:t>https://prezi.com/zlplzhlqntdd/httpsencrypted-tbn1gstaticcomimagesqtbnand9gcqyychr/</a:t>
            </a:r>
          </a:p>
          <a:p>
            <a:pPr marL="0" indent="0">
              <a:lnSpc>
                <a:spcPct val="100000"/>
              </a:lnSpc>
              <a:spcBef>
                <a:spcPts val="600"/>
              </a:spcBef>
              <a:buNone/>
              <a:defRPr/>
            </a:pPr>
            <a:r>
              <a:rPr lang="el-GR" sz="1600" b="1" dirty="0" smtClean="0"/>
              <a:t>Εικόνα 8</a:t>
            </a:r>
            <a:r>
              <a:rPr lang="fr-FR" sz="1600" b="1" dirty="0" smtClean="0"/>
              <a:t>3</a:t>
            </a:r>
            <a:r>
              <a:rPr lang="el-GR" sz="1600" b="1" dirty="0" smtClean="0"/>
              <a:t>. </a:t>
            </a:r>
            <a:r>
              <a:rPr lang="el-GR" sz="1600" dirty="0"/>
              <a:t>Πελαγικό </a:t>
            </a:r>
            <a:r>
              <a:rPr lang="el-GR" sz="1600" dirty="0" err="1"/>
              <a:t>οπισθοβράγχιο</a:t>
            </a:r>
            <a:r>
              <a:rPr lang="el-GR" sz="1600" dirty="0"/>
              <a:t>. </a:t>
            </a:r>
            <a:r>
              <a:rPr lang="en-US" sz="1600" dirty="0"/>
              <a:t>Copyright © 2015 Prezi Inc. </a:t>
            </a:r>
            <a:r>
              <a:rPr lang="el-GR" sz="1600" dirty="0"/>
              <a:t>Σύνδεσμος: </a:t>
            </a:r>
            <a:r>
              <a:rPr lang="en-US" sz="1600" dirty="0"/>
              <a:t>https://encrypted-tbn1.gstatic.com/images?q=tbn:ANd9GcQaT5Q004AGBfW3W_dBP-kjulNGRF3tI9Mr8nhexF5_FvbaBMvlsw  </a:t>
            </a:r>
            <a:r>
              <a:rPr lang="el-GR" sz="1600" dirty="0"/>
              <a:t>Πηγή: </a:t>
            </a:r>
            <a:r>
              <a:rPr lang="en-US" sz="1600" dirty="0"/>
              <a:t>https://prezi.com/zlplzhlqntdd/httpsencrypted-tbn1gstaticcomimagesqtbnand9gcqyychr/</a:t>
            </a:r>
          </a:p>
          <a:p>
            <a:pPr marL="0" indent="0">
              <a:lnSpc>
                <a:spcPct val="100000"/>
              </a:lnSpc>
              <a:spcBef>
                <a:spcPts val="600"/>
              </a:spcBef>
              <a:buNone/>
              <a:defRPr/>
            </a:pPr>
            <a:r>
              <a:rPr lang="el-GR" sz="1600" b="1" dirty="0" smtClean="0"/>
              <a:t>Εικόνα 8</a:t>
            </a:r>
            <a:r>
              <a:rPr lang="fr-FR" sz="1600" b="1" dirty="0" smtClean="0"/>
              <a:t>4</a:t>
            </a:r>
            <a:r>
              <a:rPr lang="el-GR" sz="1600" b="1" dirty="0" smtClean="0"/>
              <a:t>. </a:t>
            </a:r>
            <a:r>
              <a:rPr lang="el-GR" sz="1600" dirty="0" smtClean="0"/>
              <a:t>Πνευμονοφόρο.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r>
              <a:rPr lang="en-US" sz="1600" dirty="0" smtClean="0"/>
              <a:t>. </a:t>
            </a:r>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106</a:t>
            </a:fld>
            <a:endParaRPr lang="en-US"/>
          </a:p>
        </p:txBody>
      </p:sp>
    </p:spTree>
    <p:extLst>
      <p:ext uri="{BB962C8B-B14F-4D97-AF65-F5344CB8AC3E}">
        <p14:creationId xmlns:p14="http://schemas.microsoft.com/office/powerpoint/2010/main" val="16214183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(20/25)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8</a:t>
            </a:r>
            <a:r>
              <a:rPr lang="fr-FR" sz="1600" b="1" dirty="0" smtClean="0"/>
              <a:t>5</a:t>
            </a:r>
            <a:r>
              <a:rPr lang="el-GR" sz="1600" b="1" dirty="0" smtClean="0"/>
              <a:t>. </a:t>
            </a:r>
            <a:r>
              <a:rPr lang="el-GR" sz="1600" dirty="0" err="1" smtClean="0"/>
              <a:t>Γυμνοσαλίγκαρος</a:t>
            </a:r>
            <a:r>
              <a:rPr lang="el-GR" sz="1600" dirty="0" smtClean="0"/>
              <a:t> </a:t>
            </a:r>
            <a:r>
              <a:rPr lang="en-US" sz="1600" dirty="0" err="1" smtClean="0"/>
              <a:t>Ariolimax</a:t>
            </a:r>
            <a:r>
              <a:rPr lang="en-US" sz="1600" dirty="0" smtClean="0"/>
              <a:t>.</a:t>
            </a:r>
            <a:r>
              <a:rPr lang="el-GR" sz="1600" dirty="0" smtClean="0"/>
              <a:t> </a:t>
            </a:r>
            <a:r>
              <a:rPr lang="en-US" sz="1600" dirty="0" smtClean="0"/>
              <a:t>Copyright 2010, </a:t>
            </a:r>
            <a:r>
              <a:rPr lang="el-GR" sz="1600" dirty="0" smtClean="0"/>
              <a:t>Εκδόσεις </a:t>
            </a:r>
            <a:r>
              <a:rPr lang="en-US" sz="1600" dirty="0" smtClean="0"/>
              <a:t>Utopia </a:t>
            </a:r>
            <a:r>
              <a:rPr lang="el-GR" sz="1600" dirty="0" smtClean="0"/>
              <a:t>Ε.Π.Ε.  Πηγή: </a:t>
            </a:r>
            <a:r>
              <a:rPr lang="en-US" sz="1600" dirty="0" err="1" smtClean="0"/>
              <a:t>C.P.Hickman</a:t>
            </a:r>
            <a:r>
              <a:rPr lang="en-US" sz="1600" dirty="0" smtClean="0"/>
              <a:t> Jr, </a:t>
            </a:r>
            <a:r>
              <a:rPr lang="en-US" sz="1600" dirty="0" err="1" smtClean="0"/>
              <a:t>L.S.Roberts</a:t>
            </a:r>
            <a:r>
              <a:rPr lang="en-US" sz="1600" dirty="0" smtClean="0"/>
              <a:t>, </a:t>
            </a:r>
            <a:r>
              <a:rPr lang="en-US" sz="1600" dirty="0" err="1" smtClean="0"/>
              <a:t>S.L.Keen</a:t>
            </a:r>
            <a:r>
              <a:rPr lang="en-US" sz="1600" dirty="0" smtClean="0"/>
              <a:t>, </a:t>
            </a:r>
            <a:r>
              <a:rPr lang="en-US" sz="1600" dirty="0" err="1" smtClean="0"/>
              <a:t>A.Larson</a:t>
            </a:r>
            <a:r>
              <a:rPr lang="en-US" sz="1600" dirty="0" smtClean="0"/>
              <a:t>, </a:t>
            </a:r>
            <a:r>
              <a:rPr lang="en-US" sz="1600" dirty="0" err="1" smtClean="0"/>
              <a:t>H.L’Anson</a:t>
            </a:r>
            <a:r>
              <a:rPr lang="en-US" sz="1600" dirty="0" smtClean="0"/>
              <a:t>, </a:t>
            </a:r>
            <a:r>
              <a:rPr lang="en-US" sz="1600" dirty="0" err="1" smtClean="0"/>
              <a:t>D.J.Eisenhour</a:t>
            </a:r>
            <a:r>
              <a:rPr lang="en-US" sz="1600" dirty="0" smtClean="0"/>
              <a:t>, </a:t>
            </a:r>
            <a:r>
              <a:rPr lang="el-GR" sz="1600" dirty="0" smtClean="0"/>
              <a:t>Ζωολογία: Ολοκληρωμένες Αρχές, Εκδόσεις </a:t>
            </a:r>
            <a:r>
              <a:rPr lang="en-US" sz="1600" dirty="0" smtClean="0"/>
              <a:t>Utopia </a:t>
            </a:r>
            <a:r>
              <a:rPr lang="el-GR" sz="1600" dirty="0" smtClean="0"/>
              <a:t>Ε.Π.Ε.  </a:t>
            </a:r>
            <a:r>
              <a:rPr lang="en-US" sz="1600" dirty="0" smtClean="0"/>
              <a:t>ISBN: 978-960-99280-2-1.</a:t>
            </a:r>
          </a:p>
          <a:p>
            <a:pPr marL="0" indent="0">
              <a:lnSpc>
                <a:spcPct val="100000"/>
              </a:lnSpc>
              <a:spcBef>
                <a:spcPts val="600"/>
              </a:spcBef>
              <a:buNone/>
              <a:defRPr/>
            </a:pPr>
            <a:r>
              <a:rPr lang="el-GR" sz="1600" b="1" dirty="0" smtClean="0"/>
              <a:t>Εικόνα 8</a:t>
            </a:r>
            <a:r>
              <a:rPr lang="fr-FR" sz="1600" b="1" dirty="0" smtClean="0"/>
              <a:t>6</a:t>
            </a:r>
            <a:r>
              <a:rPr lang="el-GR" sz="1600" b="1" dirty="0" smtClean="0"/>
              <a:t>. </a:t>
            </a:r>
            <a:r>
              <a:rPr lang="el-GR" sz="1600" dirty="0" smtClean="0"/>
              <a:t>Δίθυρο </a:t>
            </a:r>
            <a:r>
              <a:rPr lang="fr-FR" sz="1600" dirty="0" smtClean="0"/>
              <a:t>T</a:t>
            </a:r>
            <a:r>
              <a:rPr lang="en-US" sz="1600" dirty="0" err="1" smtClean="0"/>
              <a:t>agelus</a:t>
            </a:r>
            <a:r>
              <a:rPr lang="en-US" sz="1600" dirty="0" smtClean="0"/>
              <a:t> </a:t>
            </a:r>
            <a:r>
              <a:rPr lang="en-US" sz="1600" dirty="0" err="1" smtClean="0"/>
              <a:t>plebius</a:t>
            </a:r>
            <a:r>
              <a:rPr lang="en-US" sz="1600" dirty="0" smtClean="0"/>
              <a:t>. Copyright 2010, </a:t>
            </a:r>
            <a:r>
              <a:rPr lang="el-GR" sz="1600" dirty="0" smtClean="0"/>
              <a:t>Εκδόσεις </a:t>
            </a:r>
            <a:r>
              <a:rPr lang="en-US" sz="1600" dirty="0" smtClean="0"/>
              <a:t>Utopia </a:t>
            </a:r>
            <a:r>
              <a:rPr lang="el-GR" sz="1600" dirty="0" smtClean="0"/>
              <a:t>Ε.Π.Ε.  Πηγή : </a:t>
            </a:r>
            <a:r>
              <a:rPr lang="fr-FR" sz="1600" dirty="0" smtClean="0"/>
              <a:t> </a:t>
            </a:r>
            <a:r>
              <a:rPr lang="en-US" sz="1600" dirty="0" err="1" smtClean="0"/>
              <a:t>C.P.Hickman</a:t>
            </a:r>
            <a:r>
              <a:rPr lang="en-US" sz="1600" dirty="0" smtClean="0"/>
              <a:t> Jr, </a:t>
            </a:r>
            <a:r>
              <a:rPr lang="en-US" sz="1600" dirty="0" err="1" smtClean="0"/>
              <a:t>L.S.Roberts</a:t>
            </a:r>
            <a:r>
              <a:rPr lang="en-US" sz="1600" dirty="0" smtClean="0"/>
              <a:t>, </a:t>
            </a:r>
            <a:r>
              <a:rPr lang="en-US" sz="1600" dirty="0" err="1" smtClean="0"/>
              <a:t>S.L.Keen</a:t>
            </a:r>
            <a:r>
              <a:rPr lang="en-US" sz="1600" dirty="0" smtClean="0"/>
              <a:t>, </a:t>
            </a:r>
            <a:r>
              <a:rPr lang="en-US" sz="1600" dirty="0" err="1" smtClean="0"/>
              <a:t>A.Larson</a:t>
            </a:r>
            <a:r>
              <a:rPr lang="en-US" sz="1600" dirty="0" smtClean="0"/>
              <a:t>, </a:t>
            </a:r>
            <a:r>
              <a:rPr lang="en-US" sz="1600" dirty="0" err="1" smtClean="0"/>
              <a:t>H.L’Anson</a:t>
            </a:r>
            <a:r>
              <a:rPr lang="en-US" sz="1600" dirty="0" smtClean="0"/>
              <a:t>, </a:t>
            </a:r>
            <a:r>
              <a:rPr lang="en-US" sz="1600" dirty="0" err="1" smtClean="0"/>
              <a:t>D.J.Eisenhour</a:t>
            </a:r>
            <a:r>
              <a:rPr lang="el-GR" sz="1600" dirty="0" smtClean="0"/>
              <a:t>, Ζωολογία: Ολοκληρωμένες Αρχές, Εκδόσεις </a:t>
            </a:r>
            <a:r>
              <a:rPr lang="en-US" sz="1600" dirty="0" smtClean="0"/>
              <a:t>Utopia </a:t>
            </a:r>
            <a:r>
              <a:rPr lang="el-GR" sz="1600" dirty="0" smtClean="0"/>
              <a:t>Ε.Π.Ε.  </a:t>
            </a:r>
            <a:r>
              <a:rPr lang="en-US" sz="1600" dirty="0" smtClean="0"/>
              <a:t>ISBN: 978-960-99280-2-1</a:t>
            </a:r>
            <a:r>
              <a:rPr lang="el-GR" sz="1600" dirty="0" smtClean="0"/>
              <a:t>.</a:t>
            </a:r>
          </a:p>
          <a:p>
            <a:pPr marL="0" indent="0">
              <a:lnSpc>
                <a:spcPct val="100000"/>
              </a:lnSpc>
              <a:spcBef>
                <a:spcPts val="600"/>
              </a:spcBef>
              <a:buNone/>
              <a:defRPr/>
            </a:pPr>
            <a:r>
              <a:rPr lang="el-GR" sz="1600" b="1" dirty="0" smtClean="0"/>
              <a:t>Εικόνα 8</a:t>
            </a:r>
            <a:r>
              <a:rPr lang="en-US" sz="1600" b="1" dirty="0" smtClean="0"/>
              <a:t>7</a:t>
            </a:r>
            <a:r>
              <a:rPr lang="el-GR" sz="1600" b="1" dirty="0" smtClean="0"/>
              <a:t>. </a:t>
            </a:r>
            <a:r>
              <a:rPr lang="el-GR" sz="1600" dirty="0" smtClean="0"/>
              <a:t>Δίθυρο </a:t>
            </a:r>
            <a:r>
              <a:rPr lang="fr-FR" sz="1600" dirty="0" smtClean="0"/>
              <a:t>T</a:t>
            </a:r>
            <a:r>
              <a:rPr lang="en-US" sz="1600" dirty="0" err="1" smtClean="0"/>
              <a:t>agelus</a:t>
            </a:r>
            <a:r>
              <a:rPr lang="en-US" sz="1600" dirty="0" smtClean="0"/>
              <a:t>  </a:t>
            </a:r>
            <a:r>
              <a:rPr lang="en-US" sz="1600" dirty="0" err="1" smtClean="0"/>
              <a:t>plebius</a:t>
            </a:r>
            <a:r>
              <a:rPr lang="en-US" sz="1600" dirty="0" smtClean="0"/>
              <a:t>. Copyright 2010, </a:t>
            </a:r>
            <a:r>
              <a:rPr lang="el-GR" sz="1600" dirty="0" smtClean="0"/>
              <a:t>Εκδόσεις </a:t>
            </a:r>
            <a:r>
              <a:rPr lang="en-US" sz="1600" dirty="0" smtClean="0"/>
              <a:t>Utopia </a:t>
            </a:r>
            <a:r>
              <a:rPr lang="el-GR" sz="1600" dirty="0" smtClean="0"/>
              <a:t>Ε.Π.Ε.  Πηγή: </a:t>
            </a:r>
            <a:r>
              <a:rPr lang="en-US" sz="1600" dirty="0" err="1" smtClean="0"/>
              <a:t>C.P.Hickman</a:t>
            </a:r>
            <a:r>
              <a:rPr lang="en-US" sz="1600" dirty="0" smtClean="0"/>
              <a:t> Jr, </a:t>
            </a:r>
            <a:r>
              <a:rPr lang="en-US" sz="1600" dirty="0" err="1" smtClean="0"/>
              <a:t>L.S.Roberts</a:t>
            </a:r>
            <a:r>
              <a:rPr lang="en-US" sz="1600" dirty="0" smtClean="0"/>
              <a:t>, </a:t>
            </a:r>
            <a:r>
              <a:rPr lang="en-US" sz="1600" dirty="0" err="1" smtClean="0"/>
              <a:t>S.L.Keen</a:t>
            </a:r>
            <a:r>
              <a:rPr lang="en-US" sz="1600" dirty="0" smtClean="0"/>
              <a:t>, </a:t>
            </a:r>
            <a:r>
              <a:rPr lang="en-US" sz="1600" dirty="0" err="1" smtClean="0"/>
              <a:t>A.Larson</a:t>
            </a:r>
            <a:r>
              <a:rPr lang="en-US" sz="1600" dirty="0" smtClean="0"/>
              <a:t>, </a:t>
            </a:r>
            <a:r>
              <a:rPr lang="en-US" sz="1600" dirty="0" err="1" smtClean="0"/>
              <a:t>H.L’Anson</a:t>
            </a:r>
            <a:r>
              <a:rPr lang="en-US" sz="1600" dirty="0" smtClean="0"/>
              <a:t>, </a:t>
            </a:r>
            <a:r>
              <a:rPr lang="en-US" sz="1600" dirty="0" err="1" smtClean="0"/>
              <a:t>D.J.Eisenhour</a:t>
            </a:r>
            <a:r>
              <a:rPr lang="el-GR" sz="1600" dirty="0" smtClean="0"/>
              <a:t>, Ζωολογία: Ολοκληρωμένες Αρχές, Εκδόσεις </a:t>
            </a:r>
            <a:r>
              <a:rPr lang="en-US" sz="1600" dirty="0" smtClean="0"/>
              <a:t>Utopia </a:t>
            </a:r>
            <a:r>
              <a:rPr lang="el-GR" sz="1600" dirty="0" smtClean="0"/>
              <a:t>Ε.Π.Ε.  </a:t>
            </a:r>
            <a:r>
              <a:rPr lang="en-US" sz="1600" dirty="0" smtClean="0"/>
              <a:t>ISBN: 978-960-99280-2-1</a:t>
            </a:r>
            <a:r>
              <a:rPr lang="el-GR" sz="1600" dirty="0" smtClean="0"/>
              <a:t>.</a:t>
            </a:r>
          </a:p>
          <a:p>
            <a:pPr marL="0" indent="0">
              <a:lnSpc>
                <a:spcPct val="100000"/>
              </a:lnSpc>
              <a:spcBef>
                <a:spcPts val="600"/>
              </a:spcBef>
              <a:buNone/>
              <a:defRPr/>
            </a:pPr>
            <a:r>
              <a:rPr lang="el-GR" sz="1600" b="1" dirty="0" smtClean="0"/>
              <a:t>Εικόνα 8</a:t>
            </a:r>
            <a:r>
              <a:rPr lang="en-US" sz="1600" b="1" dirty="0" smtClean="0"/>
              <a:t>8</a:t>
            </a:r>
            <a:r>
              <a:rPr lang="el-GR" sz="1600" b="1" dirty="0" smtClean="0"/>
              <a:t>. </a:t>
            </a:r>
            <a:r>
              <a:rPr lang="el-GR" sz="1600" dirty="0" smtClean="0"/>
              <a:t>Τομή </a:t>
            </a:r>
            <a:r>
              <a:rPr lang="fr-FR" sz="1600" dirty="0" smtClean="0"/>
              <a:t>T</a:t>
            </a:r>
            <a:r>
              <a:rPr lang="en-US" sz="1600" dirty="0" err="1" smtClean="0"/>
              <a:t>agelus</a:t>
            </a:r>
            <a:r>
              <a:rPr lang="en-US" sz="1600" dirty="0" smtClean="0"/>
              <a:t>  </a:t>
            </a:r>
            <a:r>
              <a:rPr lang="en-US" sz="1600" dirty="0" err="1" smtClean="0"/>
              <a:t>plebius</a:t>
            </a:r>
            <a:r>
              <a:rPr lang="en-US" sz="1600" dirty="0" smtClean="0"/>
              <a:t> </a:t>
            </a:r>
            <a:r>
              <a:rPr lang="el-GR" sz="1600" dirty="0" smtClean="0"/>
              <a:t>. </a:t>
            </a:r>
            <a:r>
              <a:rPr lang="en-US" sz="1600" dirty="0" smtClean="0"/>
              <a:t>Copyright 2010, </a:t>
            </a:r>
            <a:r>
              <a:rPr lang="el-GR" sz="1600" dirty="0" smtClean="0"/>
              <a:t>Εκδόσεις </a:t>
            </a:r>
            <a:r>
              <a:rPr lang="en-US" sz="1600" dirty="0" smtClean="0"/>
              <a:t>Utopia </a:t>
            </a:r>
            <a:r>
              <a:rPr lang="el-GR" sz="1600" dirty="0" smtClean="0"/>
              <a:t>Ε.Π.Ε.  </a:t>
            </a:r>
            <a:r>
              <a:rPr lang="en-US" sz="1600" dirty="0" err="1" smtClean="0"/>
              <a:t>C.P.Hickman</a:t>
            </a:r>
            <a:r>
              <a:rPr lang="en-US" sz="1600" dirty="0" smtClean="0"/>
              <a:t> Jr, </a:t>
            </a:r>
            <a:r>
              <a:rPr lang="en-US" sz="1600" dirty="0" err="1" smtClean="0"/>
              <a:t>L.S.Roberts</a:t>
            </a:r>
            <a:r>
              <a:rPr lang="en-US" sz="1600" dirty="0" smtClean="0"/>
              <a:t>, </a:t>
            </a:r>
            <a:r>
              <a:rPr lang="en-US" sz="1600" dirty="0" err="1" smtClean="0"/>
              <a:t>S.L.Keen</a:t>
            </a:r>
            <a:r>
              <a:rPr lang="en-US" sz="1600" dirty="0" smtClean="0"/>
              <a:t>, </a:t>
            </a:r>
            <a:r>
              <a:rPr lang="en-US" sz="1600" dirty="0" err="1" smtClean="0"/>
              <a:t>A.Larson</a:t>
            </a:r>
            <a:r>
              <a:rPr lang="en-US" sz="1600" dirty="0" smtClean="0"/>
              <a:t>, </a:t>
            </a:r>
            <a:r>
              <a:rPr lang="en-US" sz="1600" dirty="0" err="1" smtClean="0"/>
              <a:t>H.L’Anson</a:t>
            </a:r>
            <a:r>
              <a:rPr lang="en-US" sz="1600" dirty="0" smtClean="0"/>
              <a:t>, </a:t>
            </a:r>
            <a:r>
              <a:rPr lang="en-US" sz="1600" dirty="0" err="1" smtClean="0"/>
              <a:t>D.J.Eisenhour</a:t>
            </a:r>
            <a:r>
              <a:rPr lang="el-GR" sz="1600" dirty="0" smtClean="0"/>
              <a:t>, Ζωολογία: Ολοκληρωμένες Αρχές, Εκδόσεις </a:t>
            </a:r>
            <a:r>
              <a:rPr lang="en-US" sz="1600" dirty="0" smtClean="0"/>
              <a:t>Utopia </a:t>
            </a:r>
            <a:r>
              <a:rPr lang="el-GR" sz="1600" dirty="0" smtClean="0"/>
              <a:t>Ε.Π.Ε.  </a:t>
            </a:r>
            <a:r>
              <a:rPr lang="en-US" sz="1600" dirty="0" smtClean="0"/>
              <a:t>ISBN: 978-960-99280-2-1</a:t>
            </a:r>
            <a:r>
              <a:rPr lang="el-GR" sz="1600" dirty="0" smtClean="0"/>
              <a:t>.</a:t>
            </a:r>
          </a:p>
          <a:p>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107</a:t>
            </a:fld>
            <a:endParaRPr lang="en-US"/>
          </a:p>
        </p:txBody>
      </p:sp>
    </p:spTree>
    <p:extLst>
      <p:ext uri="{BB962C8B-B14F-4D97-AF65-F5344CB8AC3E}">
        <p14:creationId xmlns:p14="http://schemas.microsoft.com/office/powerpoint/2010/main" val="24092424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(21/25)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89. </a:t>
            </a:r>
            <a:r>
              <a:rPr lang="el-GR" sz="1600" dirty="0"/>
              <a:t>Τομή </a:t>
            </a:r>
            <a:r>
              <a:rPr lang="fr-FR" sz="1600" dirty="0"/>
              <a:t>T</a:t>
            </a:r>
            <a:r>
              <a:rPr lang="en-US" sz="1600" dirty="0" err="1"/>
              <a:t>agelus</a:t>
            </a:r>
            <a:r>
              <a:rPr lang="en-US" sz="1600" dirty="0"/>
              <a:t>  </a:t>
            </a:r>
            <a:r>
              <a:rPr lang="en-US" sz="1600" dirty="0" err="1" smtClean="0"/>
              <a:t>plebius</a:t>
            </a:r>
            <a:r>
              <a:rPr lang="el-GR" sz="1600" dirty="0" smtClean="0"/>
              <a:t>. </a:t>
            </a:r>
            <a:r>
              <a:rPr lang="en-US" sz="1600" dirty="0" smtClean="0"/>
              <a:t> </a:t>
            </a:r>
            <a:r>
              <a:rPr lang="en-US" sz="1600" dirty="0"/>
              <a:t>Copyright 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90. </a:t>
            </a:r>
            <a:r>
              <a:rPr lang="en-US" sz="1600" dirty="0" err="1" smtClean="0"/>
              <a:t>Entodesma</a:t>
            </a:r>
            <a:r>
              <a:rPr lang="en-US" sz="1600" dirty="0" smtClean="0"/>
              <a:t> </a:t>
            </a:r>
            <a:r>
              <a:rPr lang="en-US" sz="1600" dirty="0" err="1" smtClean="0"/>
              <a:t>saxicale</a:t>
            </a:r>
            <a:r>
              <a:rPr lang="en-US" sz="1600" dirty="0" smtClean="0"/>
              <a:t>.</a:t>
            </a:r>
            <a:r>
              <a:rPr lang="el-GR" sz="1600"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91. </a:t>
            </a:r>
            <a:r>
              <a:rPr lang="el-GR" sz="1600" dirty="0" smtClean="0"/>
              <a:t>Σίφωνες Προσαρμογή.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lnSpc>
                <a:spcPct val="100000"/>
              </a:lnSpc>
              <a:spcBef>
                <a:spcPts val="600"/>
              </a:spcBef>
              <a:buNone/>
              <a:defRPr/>
            </a:pPr>
            <a:r>
              <a:rPr lang="el-GR" sz="1600" b="1" dirty="0" smtClean="0"/>
              <a:t>Εικόνα 92. </a:t>
            </a:r>
            <a:r>
              <a:rPr lang="el-GR" sz="1600" dirty="0"/>
              <a:t>Εξέλιξη </a:t>
            </a:r>
            <a:r>
              <a:rPr lang="el-GR" sz="1600" dirty="0" err="1"/>
              <a:t>κτενιδίων</a:t>
            </a:r>
            <a:r>
              <a:rPr lang="el-GR" sz="1600" dirty="0"/>
              <a:t> στα Δίθυρα.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0"/>
              </a:spcBef>
              <a:buNone/>
              <a:defRPr/>
            </a:pPr>
            <a:endParaRPr lang="el-GR" sz="20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108</a:t>
            </a:fld>
            <a:endParaRPr lang="en-US"/>
          </a:p>
        </p:txBody>
      </p:sp>
    </p:spTree>
    <p:extLst>
      <p:ext uri="{BB962C8B-B14F-4D97-AF65-F5344CB8AC3E}">
        <p14:creationId xmlns:p14="http://schemas.microsoft.com/office/powerpoint/2010/main" val="22128612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(22/25)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93. </a:t>
            </a:r>
            <a:r>
              <a:rPr lang="el-GR" sz="1600" dirty="0" smtClean="0"/>
              <a:t>Ανατομή αχιβάδας γλυκών νερών.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94. </a:t>
            </a:r>
            <a:r>
              <a:rPr lang="el-GR" sz="1600" dirty="0" smtClean="0"/>
              <a:t>Αχιβάδα : πρόσληψη τροφής.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95. </a:t>
            </a:r>
            <a:r>
              <a:rPr lang="el-GR" sz="1600" dirty="0" smtClean="0"/>
              <a:t>Στομάχι </a:t>
            </a:r>
            <a:r>
              <a:rPr lang="el-GR" sz="1600" dirty="0" err="1" smtClean="0"/>
              <a:t>Διθύρου</a:t>
            </a:r>
            <a:r>
              <a:rPr lang="el-GR" sz="1600"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buNone/>
            </a:pPr>
            <a:r>
              <a:rPr lang="el-GR" sz="1600" b="1" dirty="0"/>
              <a:t>Εικόνα </a:t>
            </a:r>
            <a:r>
              <a:rPr lang="el-GR" sz="1600" b="1" dirty="0" smtClean="0"/>
              <a:t>96. </a:t>
            </a:r>
            <a:r>
              <a:rPr lang="en-US" sz="1600" dirty="0" err="1"/>
              <a:t>Tridacna</a:t>
            </a:r>
            <a:r>
              <a:rPr lang="en-US" sz="1600" dirty="0"/>
              <a:t> </a:t>
            </a:r>
            <a:r>
              <a:rPr lang="en-US" sz="1600" dirty="0" err="1"/>
              <a:t>gigas</a:t>
            </a:r>
            <a:r>
              <a:rPr lang="en-US" sz="1600" dirty="0"/>
              <a:t>. Copyright </a:t>
            </a:r>
            <a:r>
              <a:rPr lang="en-US" sz="1600" dirty="0" err="1"/>
              <a:t>Jurgen</a:t>
            </a:r>
            <a:r>
              <a:rPr lang="en-US" sz="1600" dirty="0"/>
              <a:t> Freund, naturepl.com. </a:t>
            </a:r>
            <a:r>
              <a:rPr lang="el-GR" sz="1600" dirty="0"/>
              <a:t>Σύνδεσμος: </a:t>
            </a:r>
            <a:r>
              <a:rPr lang="en-US" sz="1600" dirty="0"/>
              <a:t>http://www.arkive.org/giant-clam/tridacna-gigas/photos.html. </a:t>
            </a:r>
            <a:r>
              <a:rPr lang="el-GR" sz="1600" dirty="0"/>
              <a:t>Πηγή: </a:t>
            </a:r>
            <a:r>
              <a:rPr lang="en-US" sz="1600" dirty="0"/>
              <a:t>http://</a:t>
            </a:r>
            <a:r>
              <a:rPr lang="en-US" sz="1600" dirty="0" smtClean="0"/>
              <a:t>www.arkive.org</a:t>
            </a:r>
            <a:r>
              <a:rPr lang="el-GR" sz="1600" dirty="0" smtClean="0"/>
              <a:t>.</a:t>
            </a:r>
            <a:endParaRPr lang="en-US" sz="1600" dirty="0"/>
          </a:p>
          <a:p>
            <a:endParaRPr lang="el-GR" sz="20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109</a:t>
            </a:fld>
            <a:endParaRPr lang="en-US"/>
          </a:p>
        </p:txBody>
      </p:sp>
    </p:spTree>
    <p:extLst>
      <p:ext uri="{BB962C8B-B14F-4D97-AF65-F5344CB8AC3E}">
        <p14:creationId xmlns:p14="http://schemas.microsoft.com/office/powerpoint/2010/main" val="252440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smtClean="0">
                <a:solidFill>
                  <a:schemeClr val="accent1"/>
                </a:solidFill>
              </a:rPr>
              <a:t>Οι λειτουργίες </a:t>
            </a:r>
            <a:br>
              <a:rPr lang="el-GR" b="1" dirty="0" smtClean="0">
                <a:solidFill>
                  <a:schemeClr val="accent1"/>
                </a:solidFill>
              </a:rPr>
            </a:br>
            <a:r>
              <a:rPr lang="el-GR" b="1" dirty="0" smtClean="0">
                <a:solidFill>
                  <a:schemeClr val="accent1"/>
                </a:solidFill>
              </a:rPr>
              <a:t>του ποδιού των Μαλακίων 1/2</a:t>
            </a:r>
            <a:endParaRPr lang="el-GR" b="1" dirty="0">
              <a:solidFill>
                <a:schemeClr val="accent1"/>
              </a:solidFill>
            </a:endParaRP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1"/>
          </p:nvPr>
        </p:nvSpPr>
        <p:spPr/>
        <p:txBody>
          <a:bodyPr/>
          <a:lstStyle/>
          <a:p>
            <a:fld id="{58A56277-EA16-4AF5-BFB5-E5ECBBB39490}" type="slidenum">
              <a:rPr lang="en-US" smtClean="0"/>
              <a:pPr/>
              <a:t>11</a:t>
            </a:fld>
            <a:endParaRPr lang="en-US"/>
          </a:p>
        </p:txBody>
      </p:sp>
      <p:pic>
        <p:nvPicPr>
          <p:cNvPr id="12" name="Θέση εικόνας 11" descr="Οι λειτουργίες του ποδιού των Μαλακίων: ερπυσμός."/>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3537" r="-3537"/>
          <a:stretch/>
        </p:blipFill>
        <p:spPr>
          <a:xfrm>
            <a:off x="1041492" y="1690689"/>
            <a:ext cx="3507730" cy="2016000"/>
          </a:xfrm>
        </p:spPr>
      </p:pic>
      <p:sp>
        <p:nvSpPr>
          <p:cNvPr id="5" name="Θέση κειμένου 4"/>
          <p:cNvSpPr>
            <a:spLocks noGrp="1"/>
          </p:cNvSpPr>
          <p:nvPr>
            <p:ph type="body" sz="quarter" idx="14"/>
          </p:nvPr>
        </p:nvSpPr>
        <p:spPr>
          <a:xfrm>
            <a:off x="1810313" y="3762493"/>
            <a:ext cx="1707587" cy="360363"/>
          </a:xfrm>
        </p:spPr>
        <p:txBody>
          <a:bodyPr/>
          <a:lstStyle/>
          <a:p>
            <a:pPr lvl="0"/>
            <a:r>
              <a:rPr lang="el-GR" dirty="0"/>
              <a:t>Α. Ερπυσμός</a:t>
            </a:r>
            <a:endParaRPr lang="en-US" dirty="0"/>
          </a:p>
          <a:p>
            <a:endParaRPr lang="el-GR" dirty="0"/>
          </a:p>
        </p:txBody>
      </p:sp>
      <p:sp>
        <p:nvSpPr>
          <p:cNvPr id="6" name="Θέση κειμένου 5"/>
          <p:cNvSpPr>
            <a:spLocks noGrp="1"/>
          </p:cNvSpPr>
          <p:nvPr>
            <p:ph type="body" sz="quarter" idx="15"/>
          </p:nvPr>
        </p:nvSpPr>
        <p:spPr>
          <a:xfrm>
            <a:off x="5288791" y="3636688"/>
            <a:ext cx="2808287" cy="559220"/>
          </a:xfrm>
        </p:spPr>
        <p:txBody>
          <a:bodyPr/>
          <a:lstStyle/>
          <a:p>
            <a:pPr lvl="0"/>
            <a:r>
              <a:rPr lang="el-GR" dirty="0"/>
              <a:t>Β. Προσκόλληση στο υπόστρωμα</a:t>
            </a:r>
            <a:endParaRPr lang="en-US" dirty="0"/>
          </a:p>
          <a:p>
            <a:endParaRPr lang="el-GR" dirty="0"/>
          </a:p>
        </p:txBody>
      </p:sp>
      <p:pic>
        <p:nvPicPr>
          <p:cNvPr id="14" name="Θέση εικόνας 13" descr="Οι λειτουργίες του ποδιού των Μαλακίων: διείσδυση στο υπόστρωμα."/>
          <p:cNvPicPr>
            <a:picLocks noGrp="1" noChangeAspect="1"/>
          </p:cNvPicPr>
          <p:nvPr>
            <p:ph type="pic" sz="quarter" idx="16"/>
          </p:nvPr>
        </p:nvPicPr>
        <p:blipFill rotWithShape="1">
          <a:blip r:embed="rId4" cstate="print">
            <a:extLst>
              <a:ext uri="{28A0092B-C50C-407E-A947-70E740481C1C}">
                <a14:useLocalDpi xmlns:a14="http://schemas.microsoft.com/office/drawing/2010/main" val="0"/>
              </a:ext>
            </a:extLst>
          </a:blip>
          <a:srcRect/>
          <a:stretch/>
        </p:blipFill>
        <p:spPr/>
      </p:pic>
      <p:sp>
        <p:nvSpPr>
          <p:cNvPr id="10" name="Θέση κειμένου 9"/>
          <p:cNvSpPr>
            <a:spLocks noGrp="1"/>
          </p:cNvSpPr>
          <p:nvPr>
            <p:ph type="body" sz="quarter" idx="17"/>
          </p:nvPr>
        </p:nvSpPr>
        <p:spPr>
          <a:xfrm>
            <a:off x="1941437" y="5252038"/>
            <a:ext cx="2189883" cy="669920"/>
          </a:xfrm>
        </p:spPr>
        <p:txBody>
          <a:bodyPr/>
          <a:lstStyle/>
          <a:p>
            <a:pPr lvl="0"/>
            <a:r>
              <a:rPr lang="el-GR" dirty="0"/>
              <a:t>Γ. Διείσδυση στο υπόστρωμα</a:t>
            </a:r>
            <a:endParaRPr lang="en-US" dirty="0"/>
          </a:p>
          <a:p>
            <a:endParaRPr lang="el-GR" dirty="0"/>
          </a:p>
        </p:txBody>
      </p:sp>
      <p:sp>
        <p:nvSpPr>
          <p:cNvPr id="15" name="TextBox 14"/>
          <p:cNvSpPr txBox="1"/>
          <p:nvPr/>
        </p:nvSpPr>
        <p:spPr>
          <a:xfrm>
            <a:off x="3960440" y="3359689"/>
            <a:ext cx="341760" cy="276999"/>
          </a:xfrm>
          <a:prstGeom prst="rect">
            <a:avLst/>
          </a:prstGeom>
          <a:noFill/>
        </p:spPr>
        <p:txBody>
          <a:bodyPr wrap="none" rtlCol="0">
            <a:spAutoFit/>
          </a:bodyPr>
          <a:lstStyle/>
          <a:p>
            <a:r>
              <a:rPr lang="en-US" sz="1200" b="1" dirty="0" smtClean="0"/>
              <a:t>1</a:t>
            </a:r>
            <a:r>
              <a:rPr lang="el-GR" sz="1200" b="1" dirty="0" smtClean="0"/>
              <a:t>3</a:t>
            </a:r>
            <a:endParaRPr lang="el-GR" sz="1200" b="1" dirty="0"/>
          </a:p>
        </p:txBody>
      </p:sp>
      <p:pic>
        <p:nvPicPr>
          <p:cNvPr id="8" name="Picture Placeholder 7" descr="Οι λειτουργίες του ποδιού των Μαλακίων: προσκόλληση στο υπόστρωμα."/>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l="-10157" r="-10157"/>
          <a:stretch/>
        </p:blipFill>
        <p:spPr>
          <a:xfrm>
            <a:off x="4778115" y="1684430"/>
            <a:ext cx="3508341" cy="1912004"/>
          </a:xfrm>
        </p:spPr>
      </p:pic>
      <p:sp>
        <p:nvSpPr>
          <p:cNvPr id="16" name="TextBox 15"/>
          <p:cNvSpPr txBox="1"/>
          <p:nvPr/>
        </p:nvSpPr>
        <p:spPr>
          <a:xfrm>
            <a:off x="7622797" y="3249659"/>
            <a:ext cx="341760" cy="276999"/>
          </a:xfrm>
          <a:prstGeom prst="rect">
            <a:avLst/>
          </a:prstGeom>
          <a:noFill/>
        </p:spPr>
        <p:txBody>
          <a:bodyPr wrap="none" rtlCol="0">
            <a:spAutoFit/>
          </a:bodyPr>
          <a:lstStyle/>
          <a:p>
            <a:r>
              <a:rPr lang="en-US" sz="1200" b="1" dirty="0" smtClean="0">
                <a:solidFill>
                  <a:schemeClr val="bg1"/>
                </a:solidFill>
              </a:rPr>
              <a:t>1</a:t>
            </a:r>
            <a:r>
              <a:rPr lang="el-GR" sz="1200" b="1" dirty="0" smtClean="0">
                <a:solidFill>
                  <a:schemeClr val="bg1"/>
                </a:solidFill>
              </a:rPr>
              <a:t>4</a:t>
            </a:r>
            <a:endParaRPr lang="el-GR" sz="1200" b="1" dirty="0">
              <a:solidFill>
                <a:schemeClr val="bg1"/>
              </a:solidFill>
            </a:endParaRPr>
          </a:p>
        </p:txBody>
      </p:sp>
      <p:sp>
        <p:nvSpPr>
          <p:cNvPr id="17" name="TextBox 16"/>
          <p:cNvSpPr txBox="1"/>
          <p:nvPr/>
        </p:nvSpPr>
        <p:spPr>
          <a:xfrm>
            <a:off x="7281037" y="5835386"/>
            <a:ext cx="341760" cy="276999"/>
          </a:xfrm>
          <a:prstGeom prst="rect">
            <a:avLst/>
          </a:prstGeom>
          <a:noFill/>
        </p:spPr>
        <p:txBody>
          <a:bodyPr wrap="none" rtlCol="0">
            <a:spAutoFit/>
          </a:bodyPr>
          <a:lstStyle/>
          <a:p>
            <a:r>
              <a:rPr lang="en-US" sz="1200" b="1" dirty="0" smtClean="0">
                <a:solidFill>
                  <a:schemeClr val="bg1"/>
                </a:solidFill>
              </a:rPr>
              <a:t>1</a:t>
            </a:r>
            <a:r>
              <a:rPr lang="el-GR" sz="1200" b="1" dirty="0" smtClean="0">
                <a:solidFill>
                  <a:schemeClr val="bg1"/>
                </a:solidFill>
              </a:rPr>
              <a:t>5</a:t>
            </a:r>
            <a:endParaRPr lang="el-GR" sz="1200" b="1" dirty="0">
              <a:solidFill>
                <a:schemeClr val="bg1"/>
              </a:solidFill>
            </a:endParaRPr>
          </a:p>
        </p:txBody>
      </p:sp>
    </p:spTree>
    <p:extLst>
      <p:ext uri="{BB962C8B-B14F-4D97-AF65-F5344CB8AC3E}">
        <p14:creationId xmlns:p14="http://schemas.microsoft.com/office/powerpoint/2010/main" val="34516529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(23/25)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1200"/>
              </a:spcBef>
              <a:buNone/>
            </a:pPr>
            <a:endParaRPr lang="el-GR" sz="1600" b="1" dirty="0" smtClean="0"/>
          </a:p>
          <a:p>
            <a:pPr marL="0" indent="0">
              <a:spcBef>
                <a:spcPts val="1200"/>
              </a:spcBef>
              <a:buNone/>
            </a:pPr>
            <a:r>
              <a:rPr lang="el-GR" sz="1600" b="1" dirty="0" smtClean="0"/>
              <a:t>Εικόνα 97. </a:t>
            </a:r>
            <a:r>
              <a:rPr lang="en-US" sz="1600" i="1" dirty="0" err="1"/>
              <a:t>Tridacna</a:t>
            </a:r>
            <a:r>
              <a:rPr lang="en-US" sz="1600" i="1" dirty="0"/>
              <a:t> </a:t>
            </a:r>
            <a:r>
              <a:rPr lang="en-US" sz="1600" i="1" dirty="0" err="1"/>
              <a:t>gigas</a:t>
            </a:r>
            <a:r>
              <a:rPr lang="en-US" sz="1600" i="1" dirty="0"/>
              <a:t>. </a:t>
            </a:r>
            <a:r>
              <a:rPr lang="en-US" sz="1600" dirty="0"/>
              <a:t>Copyright © 2015 Prezi Inc. </a:t>
            </a:r>
            <a:r>
              <a:rPr lang="el-GR" sz="1600" dirty="0"/>
              <a:t>Σύνδεσμος: </a:t>
            </a:r>
            <a:r>
              <a:rPr lang="en-US" sz="1600" dirty="0"/>
              <a:t>https://encrypted-tbn1.gstatic.com/images?q=tbn:ANd9GcSiEN6Kat_zMjnkPuyF97Dh53dNoew5Zx4eOFmYtl4ioFPBxCE06A </a:t>
            </a:r>
            <a:r>
              <a:rPr lang="el-GR" sz="1600" dirty="0"/>
              <a:t>Πηγή: </a:t>
            </a:r>
            <a:r>
              <a:rPr lang="en-US" sz="1600" dirty="0"/>
              <a:t>https://prezi.com/zlplzhlqntdd/httpsencrypted-tbn1gstaticcomimagesqtbnand9gcqyychr/ .</a:t>
            </a:r>
          </a:p>
          <a:p>
            <a:pPr marL="0" indent="0">
              <a:buNone/>
            </a:pPr>
            <a:r>
              <a:rPr lang="el-GR" sz="1600" b="1" dirty="0"/>
              <a:t>Εικόνα </a:t>
            </a:r>
            <a:r>
              <a:rPr lang="el-GR" sz="1600" b="1" dirty="0" smtClean="0"/>
              <a:t>98. </a:t>
            </a:r>
            <a:r>
              <a:rPr lang="el-GR" sz="1600" dirty="0"/>
              <a:t>Δίθυρο </a:t>
            </a:r>
            <a:r>
              <a:rPr lang="en-US" sz="1600" i="1" dirty="0"/>
              <a:t>Lima</a:t>
            </a:r>
            <a:r>
              <a:rPr lang="en-US" sz="1600" dirty="0"/>
              <a:t>. Copyright </a:t>
            </a:r>
            <a:r>
              <a:rPr lang="en-US" sz="1600" dirty="0" err="1"/>
              <a:t>SeaScape</a:t>
            </a:r>
            <a:r>
              <a:rPr lang="en-US" sz="1600" dirty="0"/>
              <a:t> Studio. </a:t>
            </a:r>
            <a:r>
              <a:rPr lang="el-GR" sz="1600" dirty="0"/>
              <a:t>Σύνδεσμος: </a:t>
            </a:r>
            <a:r>
              <a:rPr lang="en-US" sz="1600" dirty="0"/>
              <a:t>http://seascapestudio.net/reference/invertebrate.php?id=119. </a:t>
            </a:r>
            <a:r>
              <a:rPr lang="el-GR" sz="1600" dirty="0"/>
              <a:t>Πηγή: </a:t>
            </a:r>
            <a:r>
              <a:rPr lang="en-US" sz="1600" dirty="0"/>
              <a:t>http://seascapestudio.net .</a:t>
            </a:r>
          </a:p>
          <a:p>
            <a:pPr marL="0" indent="0">
              <a:buNone/>
            </a:pPr>
            <a:r>
              <a:rPr lang="el-GR" sz="1600" b="1" dirty="0" smtClean="0"/>
              <a:t>Εικόνα 99. </a:t>
            </a:r>
            <a:r>
              <a:rPr lang="el-GR" sz="1600" dirty="0" smtClean="0"/>
              <a:t>Αισθητήρια χτενιού </a:t>
            </a:r>
            <a:r>
              <a:rPr lang="fr-FR" sz="1600" i="1" dirty="0" smtClean="0"/>
              <a:t>Pecten</a:t>
            </a:r>
            <a:r>
              <a:rPr lang="fr-FR" sz="1600" dirty="0" smtClean="0"/>
              <a:t>: </a:t>
            </a:r>
            <a:r>
              <a:rPr lang="en-US" sz="1600" dirty="0" smtClean="0"/>
              <a:t>Copyright </a:t>
            </a:r>
            <a:r>
              <a:rPr lang="en-US" sz="1600" dirty="0"/>
              <a:t>1963 by Time Inc. LIFE Nature Library. </a:t>
            </a:r>
            <a:r>
              <a:rPr lang="el-GR" sz="1600" dirty="0" smtClean="0"/>
              <a:t>Πηγή: </a:t>
            </a:r>
            <a:r>
              <a:rPr lang="en-US" sz="1600" dirty="0" smtClean="0"/>
              <a:t>The </a:t>
            </a:r>
            <a:r>
              <a:rPr lang="en-US" sz="1600" dirty="0"/>
              <a:t>Sea. By Leonard Engel and The Editors of LIFE.</a:t>
            </a:r>
          </a:p>
          <a:p>
            <a:pPr marL="0" indent="0">
              <a:buNone/>
            </a:pPr>
            <a:r>
              <a:rPr lang="el-GR" sz="1600" b="1" dirty="0" smtClean="0"/>
              <a:t>Εικόνα 100. </a:t>
            </a:r>
            <a:r>
              <a:rPr lang="el-GR" sz="1600" dirty="0" smtClean="0"/>
              <a:t>Χτένια </a:t>
            </a:r>
            <a:r>
              <a:rPr lang="en-US" sz="1600" i="1" dirty="0" err="1" smtClean="0"/>
              <a:t>Chalamys</a:t>
            </a:r>
            <a:r>
              <a:rPr lang="en-US" sz="1600" dirty="0" smtClean="0"/>
              <a:t>. 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a:t>
            </a:r>
            <a:r>
              <a:rPr lang="en-US" sz="1600" dirty="0" smtClean="0"/>
              <a:t>978-960-99280-2-1.</a:t>
            </a:r>
          </a:p>
          <a:p>
            <a:endParaRPr lang="en-US" sz="1600" dirty="0"/>
          </a:p>
          <a:p>
            <a:endParaRPr lang="el-GR" sz="20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110</a:t>
            </a:fld>
            <a:endParaRPr lang="en-US"/>
          </a:p>
        </p:txBody>
      </p:sp>
    </p:spTree>
    <p:extLst>
      <p:ext uri="{BB962C8B-B14F-4D97-AF65-F5344CB8AC3E}">
        <p14:creationId xmlns:p14="http://schemas.microsoft.com/office/powerpoint/2010/main" val="41843220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(24/25)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spcBef>
                <a:spcPts val="1200"/>
              </a:spcBef>
              <a:buNone/>
            </a:pPr>
            <a:endParaRPr lang="el-GR" sz="1600" b="1" dirty="0" smtClean="0"/>
          </a:p>
          <a:p>
            <a:pPr marL="0" indent="0">
              <a:spcBef>
                <a:spcPts val="1200"/>
              </a:spcBef>
              <a:buNone/>
            </a:pPr>
            <a:r>
              <a:rPr lang="el-GR" sz="1600" b="1" dirty="0" smtClean="0"/>
              <a:t>Εικόνα 101. </a:t>
            </a:r>
            <a:r>
              <a:rPr lang="el-GR" sz="1600" dirty="0" smtClean="0"/>
              <a:t>Δίθυρο </a:t>
            </a:r>
            <a:r>
              <a:rPr lang="en-US" sz="1600" i="1" dirty="0" err="1" smtClean="0"/>
              <a:t>Teredo</a:t>
            </a:r>
            <a:r>
              <a:rPr lang="en-US" sz="1600" dirty="0" smtClean="0"/>
              <a:t>. 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a:t>
            </a:r>
            <a:r>
              <a:rPr lang="en-US" sz="1600" dirty="0" smtClean="0"/>
              <a:t>978-960-99280-2-1</a:t>
            </a:r>
            <a:r>
              <a:rPr lang="el-GR" sz="1600" dirty="0" smtClean="0"/>
              <a:t>. </a:t>
            </a:r>
            <a:endParaRPr lang="en-US" sz="1600" dirty="0"/>
          </a:p>
          <a:p>
            <a:pPr marL="0" indent="0">
              <a:spcBef>
                <a:spcPts val="600"/>
              </a:spcBef>
              <a:buNone/>
            </a:pPr>
            <a:r>
              <a:rPr lang="el-GR" sz="1600" b="1" dirty="0" smtClean="0"/>
              <a:t>Εικόνα 102. </a:t>
            </a:r>
            <a:r>
              <a:rPr lang="el-GR" sz="1600" dirty="0" smtClean="0"/>
              <a:t>Δίθυρα σε σκληρό υπόστρωμα. </a:t>
            </a:r>
            <a:r>
              <a:rPr lang="fr-FR" sz="1600" dirty="0" smtClean="0"/>
              <a:t>Copyright</a:t>
            </a:r>
            <a:r>
              <a:rPr lang="en-US" sz="1600" dirty="0" smtClean="0"/>
              <a:t> </a:t>
            </a:r>
            <a:r>
              <a:rPr lang="en-US" sz="1600" dirty="0" err="1"/>
              <a:t>Univ</a:t>
            </a:r>
            <a:r>
              <a:rPr lang="en-US" sz="1600" dirty="0"/>
              <a:t> of Chicago </a:t>
            </a:r>
            <a:r>
              <a:rPr lang="en-US" sz="1600" dirty="0" err="1"/>
              <a:t>Pr</a:t>
            </a:r>
            <a:r>
              <a:rPr lang="en-US" sz="1600" dirty="0"/>
              <a:t> (</a:t>
            </a:r>
            <a:r>
              <a:rPr lang="en-US" sz="1600" dirty="0" err="1"/>
              <a:t>Tx</a:t>
            </a:r>
            <a:r>
              <a:rPr lang="en-US" sz="1600" dirty="0"/>
              <a:t>); First Edition </a:t>
            </a:r>
            <a:r>
              <a:rPr lang="en-US" sz="1600" dirty="0" err="1"/>
              <a:t>edition</a:t>
            </a:r>
            <a:r>
              <a:rPr lang="en-US" sz="1600" dirty="0"/>
              <a:t> (September 1972</a:t>
            </a:r>
            <a:r>
              <a:rPr lang="en-US" sz="1600" dirty="0" smtClean="0"/>
              <a:t>).</a:t>
            </a:r>
            <a:r>
              <a:rPr lang="el-GR" sz="1600" dirty="0" smtClean="0"/>
              <a:t> Πηγή: </a:t>
            </a:r>
            <a:r>
              <a:rPr lang="en-US" sz="1600" dirty="0" smtClean="0"/>
              <a:t>Ecology </a:t>
            </a:r>
            <a:r>
              <a:rPr lang="en-US" sz="1600" dirty="0"/>
              <a:t>and </a:t>
            </a:r>
            <a:r>
              <a:rPr lang="en-US" sz="1600" dirty="0" err="1"/>
              <a:t>Palaoecology</a:t>
            </a:r>
            <a:r>
              <a:rPr lang="en-US" sz="1600" dirty="0"/>
              <a:t> of Marine Environments</a:t>
            </a:r>
            <a:r>
              <a:rPr lang="en-US" sz="1600" dirty="0" smtClean="0"/>
              <a:t>. </a:t>
            </a:r>
            <a:r>
              <a:rPr lang="en-US" sz="1600" dirty="0"/>
              <a:t>ISBN-13 : </a:t>
            </a:r>
            <a:r>
              <a:rPr lang="en-US" sz="1600" dirty="0" smtClean="0"/>
              <a:t>978-0226735818. </a:t>
            </a:r>
            <a:endParaRPr lang="en-US" sz="1600" dirty="0"/>
          </a:p>
          <a:p>
            <a:pPr marL="0" indent="0">
              <a:spcBef>
                <a:spcPts val="600"/>
              </a:spcBef>
              <a:buNone/>
            </a:pPr>
            <a:r>
              <a:rPr lang="el-GR" sz="1600" b="1" dirty="0" smtClean="0"/>
              <a:t>Εικόνα 103. </a:t>
            </a:r>
            <a:r>
              <a:rPr lang="el-GR" sz="1600" dirty="0" smtClean="0"/>
              <a:t>Δίθυρα </a:t>
            </a:r>
            <a:r>
              <a:rPr lang="fr-FR" sz="1600" i="1" dirty="0" smtClean="0"/>
              <a:t>D</a:t>
            </a:r>
            <a:r>
              <a:rPr lang="en-US" sz="1600" i="1" dirty="0" err="1" smtClean="0"/>
              <a:t>onax</a:t>
            </a:r>
            <a:r>
              <a:rPr lang="en-US" sz="1600" dirty="0" smtClean="0"/>
              <a:t>. 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smtClean="0"/>
              <a:t>L.S.Roberts</a:t>
            </a:r>
            <a:r>
              <a:rPr lang="en-US" sz="1600" dirty="0" smtClean="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p>
          <a:p>
            <a:pPr marL="0" indent="0">
              <a:lnSpc>
                <a:spcPct val="100000"/>
              </a:lnSpc>
              <a:spcBef>
                <a:spcPts val="600"/>
              </a:spcBef>
              <a:buNone/>
              <a:defRPr/>
            </a:pPr>
            <a:r>
              <a:rPr lang="el-GR" sz="1600" b="1" dirty="0" smtClean="0"/>
              <a:t>Εικόνα 104. </a:t>
            </a:r>
            <a:r>
              <a:rPr lang="en-US" sz="1600" i="1" dirty="0" smtClean="0"/>
              <a:t>Venus </a:t>
            </a:r>
            <a:r>
              <a:rPr lang="en-US" sz="1600" i="1" dirty="0" err="1" smtClean="0"/>
              <a:t>Fasciata</a:t>
            </a:r>
            <a:r>
              <a:rPr lang="en-US" sz="1600" i="1" dirty="0" smtClean="0"/>
              <a:t>.</a:t>
            </a:r>
            <a:r>
              <a:rPr lang="en-US" sz="1600" dirty="0" smtClean="0"/>
              <a:t> Copyright </a:t>
            </a:r>
            <a:r>
              <a:rPr lang="en-US" sz="1600" dirty="0"/>
              <a:t>1978 Editions du </a:t>
            </a:r>
            <a:r>
              <a:rPr lang="en-US" sz="1600" dirty="0" err="1"/>
              <a:t>Pacifique</a:t>
            </a:r>
            <a:r>
              <a:rPr lang="en-US" sz="1600" dirty="0"/>
              <a:t>. </a:t>
            </a:r>
            <a:r>
              <a:rPr lang="el-GR" sz="1600" dirty="0" smtClean="0"/>
              <a:t> Πηγή:</a:t>
            </a:r>
            <a:r>
              <a:rPr lang="en-US" sz="1600" dirty="0" smtClean="0"/>
              <a:t> P</a:t>
            </a:r>
            <a:r>
              <a:rPr lang="en-US" sz="1600" dirty="0"/>
              <a:t>.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p>
          <a:p>
            <a:pPr marL="0" indent="0">
              <a:lnSpc>
                <a:spcPct val="100000"/>
              </a:lnSpc>
              <a:spcBef>
                <a:spcPts val="600"/>
              </a:spcBef>
              <a:buNone/>
              <a:defRPr/>
            </a:pPr>
            <a:r>
              <a:rPr lang="el-GR" sz="1600" b="1" dirty="0" smtClean="0"/>
              <a:t>Εικόνα 105. </a:t>
            </a:r>
            <a:r>
              <a:rPr lang="el-GR" sz="1600" dirty="0" smtClean="0"/>
              <a:t>Σίφωνες </a:t>
            </a:r>
            <a:r>
              <a:rPr lang="fr-FR" sz="1600" i="1" dirty="0" smtClean="0"/>
              <a:t>C</a:t>
            </a:r>
            <a:r>
              <a:rPr lang="en-US" sz="1600" i="1" dirty="0" err="1" smtClean="0"/>
              <a:t>ardium</a:t>
            </a:r>
            <a:r>
              <a:rPr lang="en-US" sz="1600" i="1" dirty="0" smtClean="0"/>
              <a:t> </a:t>
            </a:r>
            <a:r>
              <a:rPr lang="en-US" sz="1600" i="1" dirty="0" err="1" smtClean="0"/>
              <a:t>crassum</a:t>
            </a:r>
            <a:r>
              <a:rPr lang="en-US" sz="1600" i="1" dirty="0" smtClean="0"/>
              <a:t>. </a:t>
            </a:r>
            <a:r>
              <a:rPr lang="en-US" sz="1600" dirty="0" smtClean="0"/>
              <a:t>Copyright </a:t>
            </a:r>
            <a:r>
              <a:rPr lang="en-US" sz="1600" dirty="0"/>
              <a:t>1978 Editions du </a:t>
            </a:r>
            <a:r>
              <a:rPr lang="en-US" sz="1600" dirty="0" err="1"/>
              <a:t>Pacifique</a:t>
            </a:r>
            <a:r>
              <a:rPr lang="en-US" sz="1600" dirty="0"/>
              <a:t>. </a:t>
            </a:r>
            <a:r>
              <a:rPr lang="el-GR" sz="1600" dirty="0"/>
              <a:t>Πηγή</a:t>
            </a:r>
            <a:r>
              <a:rPr lang="el-GR" sz="1600" dirty="0" smtClean="0"/>
              <a:t>:</a:t>
            </a:r>
            <a:r>
              <a:rPr lang="en-US" sz="1600" dirty="0" smtClean="0"/>
              <a:t> P</a:t>
            </a:r>
            <a:r>
              <a:rPr lang="en-US" sz="1600" dirty="0"/>
              <a:t>.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p>
          <a:p>
            <a:pPr>
              <a:lnSpc>
                <a:spcPct val="100000"/>
              </a:lnSpc>
              <a:spcBef>
                <a:spcPts val="600"/>
              </a:spcBef>
              <a:defRPr/>
            </a:pPr>
            <a:endParaRPr lang="el-GR" sz="2000" dirty="0"/>
          </a:p>
          <a:p>
            <a:pPr>
              <a:lnSpc>
                <a:spcPct val="100000"/>
              </a:lnSpc>
              <a:spcBef>
                <a:spcPts val="600"/>
              </a:spcBef>
              <a:defRPr/>
            </a:pPr>
            <a:endParaRPr lang="el-GR" sz="2000" dirty="0"/>
          </a:p>
          <a:p>
            <a:endParaRPr lang="el-GR" sz="2000" dirty="0"/>
          </a:p>
          <a:p>
            <a:endParaRPr lang="el-GR" sz="2000" dirty="0"/>
          </a:p>
          <a:p>
            <a:pPr marL="0" indent="0">
              <a:lnSpc>
                <a:spcPct val="100000"/>
              </a:lnSpc>
              <a:spcBef>
                <a:spcPts val="0"/>
              </a:spcBef>
              <a:buNone/>
              <a:defRPr/>
            </a:pPr>
            <a:endParaRPr lang="el-GR" sz="2000" dirty="0"/>
          </a:p>
          <a:p>
            <a:endParaRPr lang="el-GR" sz="20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111</a:t>
            </a:fld>
            <a:endParaRPr lang="en-US"/>
          </a:p>
        </p:txBody>
      </p:sp>
    </p:spTree>
    <p:extLst>
      <p:ext uri="{BB962C8B-B14F-4D97-AF65-F5344CB8AC3E}">
        <p14:creationId xmlns:p14="http://schemas.microsoft.com/office/powerpoint/2010/main" val="23594080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(25/25)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Βίντεο</a:t>
            </a:r>
          </a:p>
          <a:p>
            <a:pPr marL="0" indent="0">
              <a:lnSpc>
                <a:spcPct val="100000"/>
              </a:lnSpc>
              <a:spcBef>
                <a:spcPts val="1200"/>
              </a:spcBef>
              <a:buNone/>
              <a:defRPr/>
            </a:pPr>
            <a:r>
              <a:rPr lang="el-GR" sz="1600" b="1" dirty="0"/>
              <a:t>Βίντεο </a:t>
            </a:r>
            <a:r>
              <a:rPr lang="el-GR" sz="1600" b="1" dirty="0" smtClean="0"/>
              <a:t>1. </a:t>
            </a:r>
            <a:r>
              <a:rPr lang="el-GR" sz="1600" dirty="0"/>
              <a:t>“ </a:t>
            </a:r>
            <a:r>
              <a:rPr lang="en-US" sz="1600" dirty="0"/>
              <a:t>Gastropod crawling ”,  </a:t>
            </a:r>
            <a:r>
              <a:rPr lang="el-GR" sz="1600" dirty="0" err="1"/>
              <a:t>έρπον</a:t>
            </a:r>
            <a:r>
              <a:rPr lang="el-GR" sz="1600" dirty="0"/>
              <a:t> Γαστερόποδο. </a:t>
            </a:r>
            <a:r>
              <a:rPr lang="en-US" sz="1600" dirty="0"/>
              <a:t>Copyright </a:t>
            </a:r>
            <a:r>
              <a:rPr lang="el-GR" sz="1600" dirty="0" err="1"/>
              <a:t>Γαβριέλλα</a:t>
            </a:r>
            <a:r>
              <a:rPr lang="el-GR" sz="1600" dirty="0"/>
              <a:t>  Παπαστεφάνου, Εκδότης: Τομέας Ζωολογίας- Θαλάσσιας Βιολογίας.</a:t>
            </a:r>
          </a:p>
          <a:p>
            <a:pPr marL="0" indent="0">
              <a:lnSpc>
                <a:spcPct val="100000"/>
              </a:lnSpc>
              <a:spcBef>
                <a:spcPts val="600"/>
              </a:spcBef>
              <a:buNone/>
              <a:defRPr/>
            </a:pPr>
            <a:r>
              <a:rPr lang="el-GR" sz="1600" b="1" dirty="0"/>
              <a:t>Βίντεο 2. </a:t>
            </a:r>
            <a:r>
              <a:rPr lang="el-GR" sz="1600" dirty="0"/>
              <a:t>"</a:t>
            </a:r>
            <a:r>
              <a:rPr lang="en-US" sz="1600" dirty="0"/>
              <a:t>Poison in a Cone",  </a:t>
            </a:r>
            <a:r>
              <a:rPr lang="el-GR" sz="1600" dirty="0"/>
              <a:t>Σαρκοφάγο Γαστερόποδο </a:t>
            </a:r>
            <a:r>
              <a:rPr lang="en-US" sz="1600" dirty="0" err="1"/>
              <a:t>Conus</a:t>
            </a:r>
            <a:r>
              <a:rPr lang="en-US" sz="1600" dirty="0"/>
              <a:t>.  Copyright  National Geographic Society 1888-2015. </a:t>
            </a:r>
            <a:r>
              <a:rPr lang="el-GR" sz="1600" dirty="0"/>
              <a:t>Σύνδεσμος: </a:t>
            </a:r>
            <a:r>
              <a:rPr lang="en-US" sz="1600" dirty="0"/>
              <a:t>http://video.nationalgeographic.com/video/snail_cone. </a:t>
            </a:r>
            <a:r>
              <a:rPr lang="el-GR" sz="1600" dirty="0"/>
              <a:t>Πηγή: </a:t>
            </a:r>
            <a:r>
              <a:rPr lang="en-US" sz="1600" dirty="0"/>
              <a:t>http://video.nationalgeographic.com.</a:t>
            </a:r>
          </a:p>
          <a:p>
            <a:pPr marL="0" indent="0">
              <a:lnSpc>
                <a:spcPct val="100000"/>
              </a:lnSpc>
              <a:spcBef>
                <a:spcPts val="600"/>
              </a:spcBef>
              <a:buNone/>
              <a:defRPr/>
            </a:pPr>
            <a:r>
              <a:rPr lang="en-US" sz="1600" b="1" dirty="0"/>
              <a:t>B</a:t>
            </a:r>
            <a:r>
              <a:rPr lang="el-GR" sz="1600" b="1" dirty="0" err="1"/>
              <a:t>ίντεο</a:t>
            </a:r>
            <a:r>
              <a:rPr lang="el-GR" sz="1600" b="1" dirty="0"/>
              <a:t> </a:t>
            </a:r>
            <a:r>
              <a:rPr lang="el-GR" sz="1600" b="1" dirty="0" smtClean="0"/>
              <a:t>3. </a:t>
            </a:r>
            <a:r>
              <a:rPr lang="el-GR" sz="1600" dirty="0"/>
              <a:t>«</a:t>
            </a:r>
            <a:r>
              <a:rPr lang="en-US" sz="1600" dirty="0" err="1"/>
              <a:t>Seahare</a:t>
            </a:r>
            <a:r>
              <a:rPr lang="en-US" sz="1600" dirty="0"/>
              <a:t> </a:t>
            </a:r>
            <a:r>
              <a:rPr lang="en-US" sz="1600" dirty="0" err="1"/>
              <a:t>Aplysia</a:t>
            </a:r>
            <a:r>
              <a:rPr lang="en-US" sz="1600" dirty="0"/>
              <a:t> </a:t>
            </a:r>
            <a:r>
              <a:rPr lang="en-US" sz="1600" dirty="0" err="1"/>
              <a:t>depilans</a:t>
            </a:r>
            <a:r>
              <a:rPr lang="en-US" sz="1600" dirty="0"/>
              <a:t>”, </a:t>
            </a:r>
            <a:r>
              <a:rPr lang="el-GR" sz="1600" dirty="0" err="1"/>
              <a:t>Οπισθοβράγχιο</a:t>
            </a:r>
            <a:r>
              <a:rPr lang="el-GR" sz="1600" dirty="0"/>
              <a:t> </a:t>
            </a:r>
            <a:r>
              <a:rPr lang="en-US" sz="1600" dirty="0" err="1"/>
              <a:t>Aplysia</a:t>
            </a:r>
            <a:r>
              <a:rPr lang="en-US" sz="1600" dirty="0"/>
              <a:t>. </a:t>
            </a:r>
            <a:r>
              <a:rPr lang="el-GR" sz="1600" dirty="0"/>
              <a:t>Τυπική άδεια </a:t>
            </a:r>
            <a:r>
              <a:rPr lang="en-US" sz="1600" dirty="0"/>
              <a:t>YouTube. </a:t>
            </a:r>
            <a:r>
              <a:rPr lang="el-GR" sz="1600" dirty="0"/>
              <a:t>Σύνδεσμος: </a:t>
            </a:r>
            <a:r>
              <a:rPr lang="en-US" sz="1600" dirty="0"/>
              <a:t>http://www.youtube.com/watch?v=QtYfl7RgQp</a:t>
            </a:r>
          </a:p>
          <a:p>
            <a:pPr marL="0" indent="0">
              <a:lnSpc>
                <a:spcPct val="100000"/>
              </a:lnSpc>
              <a:spcBef>
                <a:spcPts val="600"/>
              </a:spcBef>
              <a:buNone/>
              <a:defRPr/>
            </a:pPr>
            <a:r>
              <a:rPr lang="en-US" sz="1600" b="1" dirty="0"/>
              <a:t>B</a:t>
            </a:r>
            <a:r>
              <a:rPr lang="el-GR" sz="1600" b="1" dirty="0" err="1"/>
              <a:t>ίντεο</a:t>
            </a:r>
            <a:r>
              <a:rPr lang="el-GR" sz="1600" b="1" dirty="0"/>
              <a:t> </a:t>
            </a:r>
            <a:r>
              <a:rPr lang="el-GR" sz="1600" b="1" dirty="0" smtClean="0"/>
              <a:t>4. </a:t>
            </a:r>
            <a:r>
              <a:rPr lang="el-GR" sz="1600" dirty="0"/>
              <a:t>“</a:t>
            </a:r>
            <a:r>
              <a:rPr lang="en-US" sz="1600" dirty="0"/>
              <a:t>Sea Angels”, </a:t>
            </a:r>
            <a:r>
              <a:rPr lang="el-GR" sz="1600" dirty="0"/>
              <a:t>Πελαγικά </a:t>
            </a:r>
            <a:r>
              <a:rPr lang="el-GR" sz="1600" dirty="0" err="1"/>
              <a:t>Οπισθοβράγχια</a:t>
            </a:r>
            <a:r>
              <a:rPr lang="el-GR" sz="1600" dirty="0"/>
              <a:t>. </a:t>
            </a:r>
            <a:r>
              <a:rPr lang="en-US" sz="1600" dirty="0"/>
              <a:t>Copyright  National Geographic Society 1888-2015. </a:t>
            </a:r>
            <a:r>
              <a:rPr lang="el-GR" sz="1600" dirty="0"/>
              <a:t>Σύνδεσμος: </a:t>
            </a:r>
            <a:r>
              <a:rPr lang="en-US" sz="1600" dirty="0"/>
              <a:t>http://video.nationalgeographic.com/video/snail_cone. </a:t>
            </a:r>
            <a:r>
              <a:rPr lang="el-GR" sz="1600" dirty="0"/>
              <a:t>Πηγή: </a:t>
            </a:r>
            <a:r>
              <a:rPr lang="en-US" sz="1600" dirty="0"/>
              <a:t>http://video.nationalgeographic.com. </a:t>
            </a:r>
            <a:r>
              <a:rPr lang="el-GR" sz="1600" dirty="0"/>
              <a:t>Σύνδεσμος: </a:t>
            </a:r>
            <a:r>
              <a:rPr lang="en-US" sz="1600" dirty="0"/>
              <a:t>http://video.nationalgeographic.com/video/sea_angels.</a:t>
            </a:r>
          </a:p>
          <a:p>
            <a:pPr>
              <a:lnSpc>
                <a:spcPct val="100000"/>
              </a:lnSpc>
              <a:spcBef>
                <a:spcPts val="600"/>
              </a:spcBef>
              <a:defRPr/>
            </a:pPr>
            <a:endParaRPr lang="en-US" sz="1600" dirty="0"/>
          </a:p>
          <a:p>
            <a:pPr>
              <a:lnSpc>
                <a:spcPct val="100000"/>
              </a:lnSpc>
              <a:spcBef>
                <a:spcPts val="600"/>
              </a:spcBef>
              <a:defRPr/>
            </a:pPr>
            <a:endParaRPr lang="en-US" sz="2000" dirty="0"/>
          </a:p>
          <a:p>
            <a:endParaRPr lang="el-GR" sz="2000" dirty="0"/>
          </a:p>
          <a:p>
            <a:endParaRPr lang="el-GR" sz="2000" dirty="0"/>
          </a:p>
          <a:p>
            <a:pPr marL="0" indent="0">
              <a:lnSpc>
                <a:spcPct val="100000"/>
              </a:lnSpc>
              <a:spcBef>
                <a:spcPts val="0"/>
              </a:spcBef>
              <a:buNone/>
              <a:defRPr/>
            </a:pPr>
            <a:endParaRPr lang="el-GR" sz="2000" dirty="0"/>
          </a:p>
          <a:p>
            <a:endParaRPr lang="el-GR" sz="20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112</a:t>
            </a:fld>
            <a:endParaRPr lang="en-US"/>
          </a:p>
        </p:txBody>
      </p:sp>
    </p:spTree>
    <p:extLst>
      <p:ext uri="{BB962C8B-B14F-4D97-AF65-F5344CB8AC3E}">
        <p14:creationId xmlns:p14="http://schemas.microsoft.com/office/powerpoint/2010/main" val="3768711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accent1"/>
                </a:solidFill>
              </a:rPr>
              <a:t>Οι λειτουργίες </a:t>
            </a:r>
            <a:br>
              <a:rPr lang="el-GR" dirty="0">
                <a:solidFill>
                  <a:schemeClr val="accent1"/>
                </a:solidFill>
              </a:rPr>
            </a:br>
            <a:r>
              <a:rPr lang="el-GR" dirty="0">
                <a:solidFill>
                  <a:schemeClr val="accent1"/>
                </a:solidFill>
              </a:rPr>
              <a:t>του ποδιού των Μαλακίων </a:t>
            </a:r>
            <a:r>
              <a:rPr lang="el-GR" dirty="0" smtClean="0">
                <a:solidFill>
                  <a:schemeClr val="accent1"/>
                </a:solidFill>
              </a:rPr>
              <a:t>2/2</a:t>
            </a:r>
            <a:endParaRPr lang="el-GR" b="1" dirty="0">
              <a:solidFill>
                <a:schemeClr val="accent1"/>
              </a:solidFill>
            </a:endParaRPr>
          </a:p>
        </p:txBody>
      </p:sp>
      <p:pic>
        <p:nvPicPr>
          <p:cNvPr id="10" name="Θέση περιεχομένου 9" descr="Οι λειτουργίες του ποδιού των Μαλακίων: προώθηση στο νερό."/>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82435" y="2148522"/>
            <a:ext cx="3865335" cy="1932668"/>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12</a:t>
            </a:fld>
            <a:endParaRPr lang="en-US"/>
          </a:p>
        </p:txBody>
      </p:sp>
      <p:sp>
        <p:nvSpPr>
          <p:cNvPr id="5" name="Θέση κειμένου 4"/>
          <p:cNvSpPr>
            <a:spLocks noGrp="1"/>
          </p:cNvSpPr>
          <p:nvPr>
            <p:ph type="body" sz="quarter" idx="14"/>
          </p:nvPr>
        </p:nvSpPr>
        <p:spPr>
          <a:xfrm>
            <a:off x="1510958" y="4252933"/>
            <a:ext cx="2808287" cy="360363"/>
          </a:xfrm>
        </p:spPr>
        <p:txBody>
          <a:bodyPr/>
          <a:lstStyle/>
          <a:p>
            <a:pPr lvl="0"/>
            <a:r>
              <a:rPr lang="el-GR" dirty="0"/>
              <a:t>Δ. Προώθηση στο νερό</a:t>
            </a:r>
            <a:endParaRPr lang="en-US" dirty="0"/>
          </a:p>
          <a:p>
            <a:endParaRPr lang="el-GR" dirty="0"/>
          </a:p>
        </p:txBody>
      </p:sp>
      <p:sp>
        <p:nvSpPr>
          <p:cNvPr id="6" name="Θέση κειμένου 5"/>
          <p:cNvSpPr>
            <a:spLocks noGrp="1"/>
          </p:cNvSpPr>
          <p:nvPr>
            <p:ph type="body" sz="quarter" idx="15"/>
          </p:nvPr>
        </p:nvSpPr>
        <p:spPr>
          <a:xfrm>
            <a:off x="5778554" y="5279368"/>
            <a:ext cx="1815914" cy="360363"/>
          </a:xfrm>
        </p:spPr>
        <p:txBody>
          <a:bodyPr/>
          <a:lstStyle/>
          <a:p>
            <a:pPr lvl="0"/>
            <a:r>
              <a:rPr lang="el-GR" dirty="0"/>
              <a:t>Ε. Κολύμβηση</a:t>
            </a:r>
            <a:endParaRPr lang="en-US" dirty="0"/>
          </a:p>
          <a:p>
            <a:endParaRPr lang="el-GR" dirty="0"/>
          </a:p>
        </p:txBody>
      </p:sp>
      <p:sp>
        <p:nvSpPr>
          <p:cNvPr id="12" name="TextBox 11"/>
          <p:cNvSpPr txBox="1"/>
          <p:nvPr/>
        </p:nvSpPr>
        <p:spPr>
          <a:xfrm>
            <a:off x="4401120" y="3731053"/>
            <a:ext cx="341760" cy="276999"/>
          </a:xfrm>
          <a:prstGeom prst="rect">
            <a:avLst/>
          </a:prstGeom>
          <a:noFill/>
        </p:spPr>
        <p:txBody>
          <a:bodyPr wrap="none" rtlCol="0">
            <a:spAutoFit/>
          </a:bodyPr>
          <a:lstStyle/>
          <a:p>
            <a:r>
              <a:rPr lang="el-GR" sz="1200" b="1" dirty="0" smtClean="0">
                <a:solidFill>
                  <a:schemeClr val="bg1"/>
                </a:solidFill>
              </a:rPr>
              <a:t>16</a:t>
            </a:r>
            <a:endParaRPr lang="el-GR" sz="1200" b="1" dirty="0">
              <a:solidFill>
                <a:schemeClr val="bg1"/>
              </a:solidFill>
            </a:endParaRPr>
          </a:p>
        </p:txBody>
      </p:sp>
      <p:pic>
        <p:nvPicPr>
          <p:cNvPr id="8" name="Content Placeholder 7" descr="Οι λειτουργίες του ποδιού των Μαλακίων: κολύμβηση."/>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24423" y="2311918"/>
            <a:ext cx="2724176" cy="2724176"/>
          </a:xfrm>
        </p:spPr>
      </p:pic>
      <p:sp>
        <p:nvSpPr>
          <p:cNvPr id="13" name="TextBox 12"/>
          <p:cNvSpPr txBox="1"/>
          <p:nvPr/>
        </p:nvSpPr>
        <p:spPr>
          <a:xfrm>
            <a:off x="7706839" y="4433115"/>
            <a:ext cx="341760" cy="276999"/>
          </a:xfrm>
          <a:prstGeom prst="rect">
            <a:avLst/>
          </a:prstGeom>
          <a:noFill/>
        </p:spPr>
        <p:txBody>
          <a:bodyPr wrap="none" rtlCol="0">
            <a:spAutoFit/>
          </a:bodyPr>
          <a:lstStyle/>
          <a:p>
            <a:r>
              <a:rPr lang="el-GR" sz="1200" b="1" dirty="0" smtClean="0">
                <a:solidFill>
                  <a:schemeClr val="bg1"/>
                </a:solidFill>
              </a:rPr>
              <a:t>17</a:t>
            </a:r>
            <a:endParaRPr lang="el-GR" sz="1200" b="1" dirty="0">
              <a:solidFill>
                <a:schemeClr val="bg1"/>
              </a:solidFill>
            </a:endParaRPr>
          </a:p>
        </p:txBody>
      </p:sp>
    </p:spTree>
    <p:extLst>
      <p:ext uri="{BB962C8B-B14F-4D97-AF65-F5344CB8AC3E}">
        <p14:creationId xmlns:p14="http://schemas.microsoft.com/office/powerpoint/2010/main" val="2540965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sz="4400" b="1" dirty="0">
                <a:solidFill>
                  <a:schemeClr val="accent1"/>
                </a:solidFill>
              </a:rPr>
              <a:t>Λειτουργία του ποδιού </a:t>
            </a:r>
            <a:r>
              <a:rPr lang="el-GR" sz="4400" b="1" dirty="0" smtClean="0">
                <a:solidFill>
                  <a:schemeClr val="accent1"/>
                </a:solidFill>
              </a:rPr>
              <a:t/>
            </a:r>
            <a:br>
              <a:rPr lang="el-GR" sz="4400" b="1" dirty="0" smtClean="0">
                <a:solidFill>
                  <a:schemeClr val="accent1"/>
                </a:solidFill>
              </a:rPr>
            </a:br>
            <a:r>
              <a:rPr lang="el-GR" sz="4400" b="1" dirty="0" smtClean="0">
                <a:solidFill>
                  <a:schemeClr val="accent1"/>
                </a:solidFill>
              </a:rPr>
              <a:t>στα Γαστερόποδα</a:t>
            </a:r>
            <a:endParaRPr lang="el-GR" sz="4400" b="1" dirty="0">
              <a:solidFill>
                <a:schemeClr val="accent1"/>
              </a:solidFill>
            </a:endParaRPr>
          </a:p>
        </p:txBody>
      </p:sp>
      <p:sp>
        <p:nvSpPr>
          <p:cNvPr id="7" name="Text Placeholder 6"/>
          <p:cNvSpPr>
            <a:spLocks noGrp="1"/>
          </p:cNvSpPr>
          <p:nvPr>
            <p:ph idx="1"/>
          </p:nvPr>
        </p:nvSpPr>
        <p:spPr>
          <a:xfrm>
            <a:off x="628650" y="1825625"/>
            <a:ext cx="8406862" cy="4351338"/>
          </a:xfrm>
        </p:spPr>
        <p:txBody>
          <a:bodyPr>
            <a:noAutofit/>
          </a:bodyPr>
          <a:lstStyle/>
          <a:p>
            <a:pPr marL="0" indent="0">
              <a:buNone/>
            </a:pPr>
            <a:r>
              <a:rPr lang="el-GR" sz="2400" dirty="0" smtClean="0"/>
              <a:t>Βίντεο 1: </a:t>
            </a:r>
            <a:r>
              <a:rPr lang="en-US" sz="2400" dirty="0" smtClean="0"/>
              <a:t>“ Gastropod crawling ”,</a:t>
            </a:r>
            <a:r>
              <a:rPr lang="el-GR" sz="2400" dirty="0" smtClean="0"/>
              <a:t> </a:t>
            </a:r>
            <a:r>
              <a:rPr lang="en-US" sz="2400" dirty="0" smtClean="0"/>
              <a:t> </a:t>
            </a:r>
            <a:r>
              <a:rPr lang="el-GR" sz="2400" dirty="0" err="1" smtClean="0"/>
              <a:t>έρπον</a:t>
            </a:r>
            <a:r>
              <a:rPr lang="el-GR" sz="2400" dirty="0" smtClean="0"/>
              <a:t> Γαστερόποδο.</a:t>
            </a:r>
            <a:r>
              <a:rPr lang="en-US" sz="2400" dirty="0" smtClean="0"/>
              <a:t> </a:t>
            </a:r>
            <a:endParaRPr lang="en-US" sz="2400" i="1" dirty="0"/>
          </a:p>
        </p:txBody>
      </p:sp>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pPr/>
              <a:t>13</a:t>
            </a:fld>
            <a:endParaRPr lang="en-US"/>
          </a:p>
        </p:txBody>
      </p:sp>
    </p:spTree>
    <p:extLst>
      <p:ext uri="{BB962C8B-B14F-4D97-AF65-F5344CB8AC3E}">
        <p14:creationId xmlns:p14="http://schemas.microsoft.com/office/powerpoint/2010/main" val="257493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solidFill>
                  <a:schemeClr val="accent1"/>
                </a:solidFill>
              </a:rPr>
              <a:t>Σχηματισμός βύσσου </a:t>
            </a:r>
            <a:br>
              <a:rPr lang="el-GR" b="1" dirty="0" smtClean="0">
                <a:solidFill>
                  <a:schemeClr val="accent1"/>
                </a:solidFill>
              </a:rPr>
            </a:br>
            <a:r>
              <a:rPr lang="el-GR" b="1" dirty="0" smtClean="0">
                <a:solidFill>
                  <a:schemeClr val="accent1"/>
                </a:solidFill>
              </a:rPr>
              <a:t>από το μύδι</a:t>
            </a:r>
            <a:r>
              <a:rPr lang="en-US" b="1" dirty="0" smtClean="0">
                <a:solidFill>
                  <a:schemeClr val="accent1"/>
                </a:solidFill>
              </a:rPr>
              <a:t>  1/2</a:t>
            </a:r>
            <a:endParaRPr lang="en-US" b="1" dirty="0">
              <a:solidFill>
                <a:schemeClr val="accent1"/>
              </a:solidFill>
            </a:endParaRPr>
          </a:p>
        </p:txBody>
      </p:sp>
      <p:pic>
        <p:nvPicPr>
          <p:cNvPr id="5" name="Θέση περιεχομένου 4" descr="Σχηματισμός της βύσσου από το μύδι."/>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90945" y="2426267"/>
            <a:ext cx="3971109" cy="2873829"/>
          </a:xfrm>
        </p:spPr>
      </p:pic>
      <p:pic>
        <p:nvPicPr>
          <p:cNvPr id="8" name="Θέση περιεχομένου 7" descr="Ανατομή μυδιού: βύσσος."/>
          <p:cNvPicPr>
            <a:picLocks noGrp="1" noChangeAspect="1"/>
          </p:cNvPicPr>
          <p:nvPr>
            <p:ph sz="half" idx="2"/>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648200" y="1993910"/>
            <a:ext cx="4038600" cy="3738543"/>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14</a:t>
            </a:fld>
            <a:endParaRPr lang="en-US"/>
          </a:p>
        </p:txBody>
      </p:sp>
      <p:sp>
        <p:nvSpPr>
          <p:cNvPr id="7" name="TextBox 6"/>
          <p:cNvSpPr txBox="1"/>
          <p:nvPr/>
        </p:nvSpPr>
        <p:spPr>
          <a:xfrm>
            <a:off x="4042487" y="4812435"/>
            <a:ext cx="341760" cy="276999"/>
          </a:xfrm>
          <a:prstGeom prst="rect">
            <a:avLst/>
          </a:prstGeom>
          <a:noFill/>
        </p:spPr>
        <p:txBody>
          <a:bodyPr wrap="none" rtlCol="0">
            <a:spAutoFit/>
          </a:bodyPr>
          <a:lstStyle/>
          <a:p>
            <a:r>
              <a:rPr lang="en-US" sz="1200" b="1" dirty="0" smtClean="0">
                <a:solidFill>
                  <a:schemeClr val="bg1"/>
                </a:solidFill>
              </a:rPr>
              <a:t>1</a:t>
            </a:r>
            <a:r>
              <a:rPr lang="el-GR" sz="1200" b="1" dirty="0" smtClean="0">
                <a:solidFill>
                  <a:schemeClr val="bg1"/>
                </a:solidFill>
              </a:rPr>
              <a:t>8</a:t>
            </a:r>
            <a:endParaRPr lang="el-GR" sz="1200" b="1" dirty="0">
              <a:solidFill>
                <a:schemeClr val="bg1"/>
              </a:solidFill>
            </a:endParaRPr>
          </a:p>
        </p:txBody>
      </p:sp>
      <p:sp>
        <p:nvSpPr>
          <p:cNvPr id="9" name="TextBox 8"/>
          <p:cNvSpPr txBox="1"/>
          <p:nvPr/>
        </p:nvSpPr>
        <p:spPr>
          <a:xfrm>
            <a:off x="8281228" y="5331506"/>
            <a:ext cx="341760" cy="276999"/>
          </a:xfrm>
          <a:prstGeom prst="rect">
            <a:avLst/>
          </a:prstGeom>
          <a:noFill/>
        </p:spPr>
        <p:txBody>
          <a:bodyPr wrap="none" rtlCol="0">
            <a:spAutoFit/>
          </a:bodyPr>
          <a:lstStyle/>
          <a:p>
            <a:r>
              <a:rPr lang="en-US" sz="1200" b="1" dirty="0" smtClean="0">
                <a:solidFill>
                  <a:schemeClr val="bg1"/>
                </a:solidFill>
              </a:rPr>
              <a:t>1</a:t>
            </a:r>
            <a:r>
              <a:rPr lang="el-GR" sz="1200" b="1" dirty="0" smtClean="0">
                <a:solidFill>
                  <a:schemeClr val="bg1"/>
                </a:solidFill>
              </a:rPr>
              <a:t>9</a:t>
            </a:r>
            <a:endParaRPr lang="el-GR" sz="1200" b="1" dirty="0">
              <a:solidFill>
                <a:schemeClr val="bg1"/>
              </a:solidFill>
            </a:endParaRPr>
          </a:p>
        </p:txBody>
      </p:sp>
    </p:spTree>
    <p:extLst>
      <p:ext uri="{BB962C8B-B14F-4D97-AF65-F5344CB8AC3E}">
        <p14:creationId xmlns:p14="http://schemas.microsoft.com/office/powerpoint/2010/main" val="2205588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accent1"/>
                </a:solidFill>
              </a:rPr>
              <a:t>Σχηματισμός βύσσου </a:t>
            </a:r>
            <a:br>
              <a:rPr lang="el-GR" dirty="0" smtClean="0">
                <a:solidFill>
                  <a:schemeClr val="accent1"/>
                </a:solidFill>
              </a:rPr>
            </a:br>
            <a:r>
              <a:rPr lang="el-GR" dirty="0" smtClean="0">
                <a:solidFill>
                  <a:schemeClr val="accent1"/>
                </a:solidFill>
              </a:rPr>
              <a:t>από το μύδι</a:t>
            </a:r>
            <a:r>
              <a:rPr lang="en-US" dirty="0" smtClean="0">
                <a:solidFill>
                  <a:schemeClr val="accent1"/>
                </a:solidFill>
              </a:rPr>
              <a:t>  2/2</a:t>
            </a:r>
            <a:endParaRPr lang="en-US" b="1" dirty="0">
              <a:solidFill>
                <a:schemeClr val="accent1"/>
              </a:solidFill>
            </a:endParaRPr>
          </a:p>
        </p:txBody>
      </p:sp>
      <p:pic>
        <p:nvPicPr>
          <p:cNvPr id="9" name="Θέση περιεχομένου 8" descr="Σχηματισμός της βύσσου στο μύδι: η λειτουργία του ποδιού."/>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1023837" y="2289132"/>
            <a:ext cx="3473450" cy="2317409"/>
          </a:xfrm>
        </p:spPr>
      </p:pic>
      <p:pic>
        <p:nvPicPr>
          <p:cNvPr id="11" name="Θέση περιεχομένου 10" descr="Η λειτουργία του ποδιού στο σχηματισμό της βύσσου."/>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5180601" y="1718961"/>
            <a:ext cx="2916477" cy="4345468"/>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15</a:t>
            </a:fld>
            <a:endParaRPr lang="en-US"/>
          </a:p>
        </p:txBody>
      </p:sp>
      <p:sp>
        <p:nvSpPr>
          <p:cNvPr id="7" name="TextBox 6"/>
          <p:cNvSpPr txBox="1"/>
          <p:nvPr/>
        </p:nvSpPr>
        <p:spPr>
          <a:xfrm>
            <a:off x="4207463" y="4177124"/>
            <a:ext cx="341760" cy="276999"/>
          </a:xfrm>
          <a:prstGeom prst="rect">
            <a:avLst/>
          </a:prstGeom>
          <a:noFill/>
        </p:spPr>
        <p:txBody>
          <a:bodyPr wrap="none" rtlCol="0">
            <a:spAutoFit/>
          </a:bodyPr>
          <a:lstStyle/>
          <a:p>
            <a:r>
              <a:rPr lang="el-GR" sz="1200" b="1" dirty="0" smtClean="0"/>
              <a:t>20</a:t>
            </a:r>
            <a:endParaRPr lang="el-GR" sz="1200" b="1" dirty="0"/>
          </a:p>
        </p:txBody>
      </p:sp>
      <p:sp>
        <p:nvSpPr>
          <p:cNvPr id="8" name="TextBox 7"/>
          <p:cNvSpPr txBox="1"/>
          <p:nvPr/>
        </p:nvSpPr>
        <p:spPr>
          <a:xfrm>
            <a:off x="7755318" y="5605164"/>
            <a:ext cx="341760" cy="276999"/>
          </a:xfrm>
          <a:prstGeom prst="rect">
            <a:avLst/>
          </a:prstGeom>
          <a:noFill/>
        </p:spPr>
        <p:txBody>
          <a:bodyPr wrap="none" rtlCol="0">
            <a:spAutoFit/>
          </a:bodyPr>
          <a:lstStyle/>
          <a:p>
            <a:r>
              <a:rPr lang="el-GR" sz="1200" b="1" dirty="0" smtClean="0">
                <a:solidFill>
                  <a:schemeClr val="bg1"/>
                </a:solidFill>
              </a:rPr>
              <a:t>21</a:t>
            </a:r>
            <a:endParaRPr lang="el-GR" sz="1200" b="1" dirty="0">
              <a:solidFill>
                <a:schemeClr val="bg1"/>
              </a:solidFill>
            </a:endParaRPr>
          </a:p>
        </p:txBody>
      </p:sp>
      <p:sp>
        <p:nvSpPr>
          <p:cNvPr id="4" name="TextBox 3"/>
          <p:cNvSpPr txBox="1"/>
          <p:nvPr/>
        </p:nvSpPr>
        <p:spPr>
          <a:xfrm>
            <a:off x="406401" y="4864100"/>
            <a:ext cx="4641679" cy="1200329"/>
          </a:xfrm>
          <a:prstGeom prst="rect">
            <a:avLst/>
          </a:prstGeom>
          <a:noFill/>
        </p:spPr>
        <p:txBody>
          <a:bodyPr wrap="square" rtlCol="0">
            <a:spAutoFit/>
          </a:bodyPr>
          <a:lstStyle/>
          <a:p>
            <a:r>
              <a:rPr lang="el-GR" dirty="0" smtClean="0"/>
              <a:t>Το πόδι εκτείνεται και μέσα στο αυλάκι που σχηματίζει, ρέει το υλικό μιας «κλωστής» της βύσσου σε υγρή μορφή. Όταν στερεοποιηθεί, το πόδι απομακρύνεται.</a:t>
            </a:r>
            <a:endParaRPr lang="en-US" dirty="0"/>
          </a:p>
        </p:txBody>
      </p:sp>
    </p:spTree>
    <p:extLst>
      <p:ext uri="{BB962C8B-B14F-4D97-AF65-F5344CB8AC3E}">
        <p14:creationId xmlns:p14="http://schemas.microsoft.com/office/powerpoint/2010/main" val="1237715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solidFill>
                  <a:schemeClr val="accent1"/>
                </a:solidFill>
              </a:rPr>
              <a:t>Πτερόποδα</a:t>
            </a:r>
            <a:endParaRPr lang="en-US" dirty="0">
              <a:solidFill>
                <a:schemeClr val="accent1"/>
              </a:solidFill>
            </a:endParaRPr>
          </a:p>
        </p:txBody>
      </p:sp>
      <p:pic>
        <p:nvPicPr>
          <p:cNvPr id="10" name="Content Placeholder 9" descr="Πτερόποδα: Limacina elicina."/>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628649" y="2483644"/>
            <a:ext cx="3886200" cy="2590800"/>
          </a:xfrm>
        </p:spPr>
      </p:pic>
      <p:pic>
        <p:nvPicPr>
          <p:cNvPr id="11" name="Content Placeholder 10" descr="Πτερόποδα: Limacina retroversa."/>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1835944"/>
            <a:ext cx="3886200" cy="3886200"/>
          </a:xfrm>
        </p:spPr>
      </p:pic>
      <p:sp>
        <p:nvSpPr>
          <p:cNvPr id="4" name="Footer Placeholder 3"/>
          <p:cNvSpPr>
            <a:spLocks noGrp="1"/>
          </p:cNvSpPr>
          <p:nvPr>
            <p:ph type="ftr" sz="quarter" idx="11"/>
          </p:nvPr>
        </p:nvSpPr>
        <p:spPr/>
        <p:txBody>
          <a:bodyPr/>
          <a:lstStyle/>
          <a:p>
            <a:r>
              <a:rPr lang="el-GR" smtClean="0"/>
              <a:t>Ενότητα 13: Μαλάκια. Διάλεξη 1η</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pPr/>
              <a:t>16</a:t>
            </a:fld>
            <a:endParaRPr lang="en-US"/>
          </a:p>
        </p:txBody>
      </p:sp>
      <p:sp>
        <p:nvSpPr>
          <p:cNvPr id="7" name="TextBox 6"/>
          <p:cNvSpPr txBox="1"/>
          <p:nvPr/>
        </p:nvSpPr>
        <p:spPr>
          <a:xfrm>
            <a:off x="4059360" y="4652664"/>
            <a:ext cx="341760" cy="276999"/>
          </a:xfrm>
          <a:prstGeom prst="rect">
            <a:avLst/>
          </a:prstGeom>
          <a:noFill/>
        </p:spPr>
        <p:txBody>
          <a:bodyPr wrap="none" rtlCol="0">
            <a:spAutoFit/>
          </a:bodyPr>
          <a:lstStyle/>
          <a:p>
            <a:r>
              <a:rPr lang="el-GR" sz="1200" b="1" dirty="0" smtClean="0">
                <a:solidFill>
                  <a:schemeClr val="bg1"/>
                </a:solidFill>
              </a:rPr>
              <a:t>22</a:t>
            </a:r>
            <a:endParaRPr lang="el-GR" sz="1200" b="1" dirty="0">
              <a:solidFill>
                <a:schemeClr val="bg1"/>
              </a:solidFill>
            </a:endParaRPr>
          </a:p>
        </p:txBody>
      </p:sp>
      <p:sp>
        <p:nvSpPr>
          <p:cNvPr id="8" name="TextBox 7"/>
          <p:cNvSpPr txBox="1"/>
          <p:nvPr/>
        </p:nvSpPr>
        <p:spPr>
          <a:xfrm>
            <a:off x="8078312" y="5045957"/>
            <a:ext cx="341760" cy="276999"/>
          </a:xfrm>
          <a:prstGeom prst="rect">
            <a:avLst/>
          </a:prstGeom>
          <a:noFill/>
        </p:spPr>
        <p:txBody>
          <a:bodyPr wrap="none" rtlCol="0">
            <a:spAutoFit/>
          </a:bodyPr>
          <a:lstStyle/>
          <a:p>
            <a:r>
              <a:rPr lang="el-GR" sz="1200" b="1" dirty="0" smtClean="0">
                <a:solidFill>
                  <a:schemeClr val="bg1"/>
                </a:solidFill>
              </a:rPr>
              <a:t>23</a:t>
            </a:r>
            <a:endParaRPr lang="el-GR" sz="1200" b="1" dirty="0">
              <a:solidFill>
                <a:schemeClr val="bg1"/>
              </a:solidFill>
            </a:endParaRPr>
          </a:p>
        </p:txBody>
      </p:sp>
    </p:spTree>
    <p:extLst>
      <p:ext uri="{BB962C8B-B14F-4D97-AF65-F5344CB8AC3E}">
        <p14:creationId xmlns:p14="http://schemas.microsoft.com/office/powerpoint/2010/main" val="2832372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smtClean="0">
                <a:solidFill>
                  <a:schemeClr val="accent1"/>
                </a:solidFill>
              </a:rPr>
              <a:t>Γενικευμένο Μαλάκιο</a:t>
            </a:r>
            <a:r>
              <a:rPr lang="en-US" b="1" dirty="0" smtClean="0">
                <a:solidFill>
                  <a:schemeClr val="accent1"/>
                </a:solidFill>
              </a:rPr>
              <a:t> (3)</a:t>
            </a:r>
            <a:endParaRPr lang="el-GR" b="1" dirty="0">
              <a:solidFill>
                <a:schemeClr val="accent1"/>
              </a:solidFill>
            </a:endParaRPr>
          </a:p>
        </p:txBody>
      </p:sp>
      <p:pic>
        <p:nvPicPr>
          <p:cNvPr id="7" name="Θέση περιεχομένου 6" descr="Σχήμα Γενικευμένου Μαλακίου: Βράγχιο, Μανδυακή κοιλότητα, Έδρα."/>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79057" y="1690689"/>
            <a:ext cx="7833360" cy="4218432"/>
          </a:xfrm>
          <a:prstGeom prst="rect">
            <a:avLst/>
          </a:prstGeom>
          <a:ln>
            <a:noFill/>
          </a:ln>
          <a:effectLst>
            <a:outerShdw blurRad="292100" dist="139700" dir="2700000" algn="tl" rotWithShape="0">
              <a:srgbClr val="333333">
                <a:alpha val="65000"/>
              </a:srgbClr>
            </a:outerShdw>
          </a:effectLst>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17</a:t>
            </a:fld>
            <a:endParaRPr lang="en-US"/>
          </a:p>
        </p:txBody>
      </p:sp>
      <p:sp>
        <p:nvSpPr>
          <p:cNvPr id="6" name="TextBox 5"/>
          <p:cNvSpPr txBox="1"/>
          <p:nvPr/>
        </p:nvSpPr>
        <p:spPr>
          <a:xfrm>
            <a:off x="8043000" y="5444133"/>
            <a:ext cx="341760" cy="276999"/>
          </a:xfrm>
          <a:prstGeom prst="rect">
            <a:avLst/>
          </a:prstGeom>
          <a:noFill/>
        </p:spPr>
        <p:txBody>
          <a:bodyPr wrap="none" rtlCol="0">
            <a:spAutoFit/>
          </a:bodyPr>
          <a:lstStyle/>
          <a:p>
            <a:r>
              <a:rPr lang="el-GR" sz="1200" b="1" dirty="0" smtClean="0"/>
              <a:t>2</a:t>
            </a:r>
            <a:r>
              <a:rPr lang="en-US" sz="1200" b="1" dirty="0" smtClean="0"/>
              <a:t>4</a:t>
            </a:r>
            <a:endParaRPr lang="el-GR" sz="1200" b="1" dirty="0"/>
          </a:p>
        </p:txBody>
      </p:sp>
      <p:sp>
        <p:nvSpPr>
          <p:cNvPr id="4" name="Oval 3"/>
          <p:cNvSpPr/>
          <p:nvPr/>
        </p:nvSpPr>
        <p:spPr>
          <a:xfrm>
            <a:off x="6324600" y="3200400"/>
            <a:ext cx="1397000" cy="138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555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chemeClr val="accent1"/>
                </a:solidFill>
              </a:rPr>
              <a:t>Πρωτόγονο </a:t>
            </a:r>
            <a:r>
              <a:rPr lang="el-GR" b="1" dirty="0" err="1">
                <a:solidFill>
                  <a:schemeClr val="accent1"/>
                </a:solidFill>
              </a:rPr>
              <a:t>κτενίδιο</a:t>
            </a:r>
            <a:endParaRPr lang="en-US" b="1" dirty="0">
              <a:solidFill>
                <a:schemeClr val="accent1"/>
              </a:solidFill>
            </a:endParaRPr>
          </a:p>
        </p:txBody>
      </p:sp>
      <p:pic>
        <p:nvPicPr>
          <p:cNvPr id="5" name="Θέση περιεχομένου 4" descr="Πρωτόγονο κτενίδιο: σχηματική απεικόνιση μανδυακής κοιλότητας, εντέρου, βράγχιου, ποδιού."/>
          <p:cNvPicPr>
            <a:picLocks noGrp="1" noChangeAspect="1"/>
          </p:cNvPicPr>
          <p:nvPr>
            <p:ph sz="half"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99592" y="1916832"/>
            <a:ext cx="2328672" cy="1889760"/>
          </a:xfrm>
        </p:spPr>
      </p:pic>
      <p:pic>
        <p:nvPicPr>
          <p:cNvPr id="6" name="Θέση περιεχομένου 5" descr="Πρωτόγονο κτενίδιο: σχηματική απεικόνιση σκελετικής ράβδου, μεμβράνης σύνδεσης, νηματίου, άξονα."/>
          <p:cNvPicPr>
            <a:picLocks noGrp="1" noChangeAspect="1"/>
          </p:cNvPicPr>
          <p:nvPr>
            <p:ph sz="half" idx="2"/>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574392" y="1417638"/>
            <a:ext cx="4931344" cy="4387626"/>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18</a:t>
            </a:fld>
            <a:endParaRPr lang="en-US"/>
          </a:p>
        </p:txBody>
      </p:sp>
      <p:sp>
        <p:nvSpPr>
          <p:cNvPr id="7" name="TextBox 6"/>
          <p:cNvSpPr txBox="1"/>
          <p:nvPr/>
        </p:nvSpPr>
        <p:spPr>
          <a:xfrm>
            <a:off x="3232632" y="3332478"/>
            <a:ext cx="341760" cy="276999"/>
          </a:xfrm>
          <a:prstGeom prst="rect">
            <a:avLst/>
          </a:prstGeom>
          <a:noFill/>
        </p:spPr>
        <p:txBody>
          <a:bodyPr wrap="none" rtlCol="0">
            <a:spAutoFit/>
          </a:bodyPr>
          <a:lstStyle/>
          <a:p>
            <a:r>
              <a:rPr lang="en-US" sz="1200" b="1" dirty="0" smtClean="0"/>
              <a:t>25</a:t>
            </a:r>
            <a:endParaRPr lang="el-GR" sz="1200" b="1" dirty="0"/>
          </a:p>
        </p:txBody>
      </p:sp>
      <p:sp>
        <p:nvSpPr>
          <p:cNvPr id="9" name="TextBox 8"/>
          <p:cNvSpPr txBox="1"/>
          <p:nvPr/>
        </p:nvSpPr>
        <p:spPr>
          <a:xfrm>
            <a:off x="7793677" y="5334949"/>
            <a:ext cx="341760" cy="276999"/>
          </a:xfrm>
          <a:prstGeom prst="rect">
            <a:avLst/>
          </a:prstGeom>
          <a:noFill/>
        </p:spPr>
        <p:txBody>
          <a:bodyPr wrap="none" rtlCol="0">
            <a:spAutoFit/>
          </a:bodyPr>
          <a:lstStyle/>
          <a:p>
            <a:r>
              <a:rPr lang="en-US" sz="1200" b="1" dirty="0" smtClean="0"/>
              <a:t>26</a:t>
            </a:r>
            <a:endParaRPr lang="el-GR" sz="1200" b="1" dirty="0"/>
          </a:p>
        </p:txBody>
      </p:sp>
    </p:spTree>
    <p:extLst>
      <p:ext uri="{BB962C8B-B14F-4D97-AF65-F5344CB8AC3E}">
        <p14:creationId xmlns:p14="http://schemas.microsoft.com/office/powerpoint/2010/main" val="2571913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chemeClr val="accent1"/>
                </a:solidFill>
              </a:rPr>
              <a:t>Το όστρακο των Μαλακίων</a:t>
            </a:r>
            <a:endParaRPr lang="en-US" b="1" dirty="0">
              <a:solidFill>
                <a:schemeClr val="accent1"/>
              </a:solidFill>
            </a:endParaRPr>
          </a:p>
        </p:txBody>
      </p:sp>
      <p:pic>
        <p:nvPicPr>
          <p:cNvPr id="4" name="Θέση περιεχομένου 3" descr="Το όστρακο των Μαλακίων: σχηματική απεικόνιση Α. τομής οστράκου και μανδύα Διθύρου και Β. σχηματισμού μαργαριταριών."/>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3192" b="8418"/>
          <a:stretch/>
        </p:blipFill>
        <p:spPr>
          <a:xfrm>
            <a:off x="1559993" y="1701800"/>
            <a:ext cx="6036714" cy="4000500"/>
          </a:xfrm>
          <a:ln>
            <a:solidFill>
              <a:schemeClr val="accent5"/>
            </a:solidFill>
          </a:ln>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19</a:t>
            </a:fld>
            <a:endParaRPr lang="en-US"/>
          </a:p>
        </p:txBody>
      </p:sp>
      <p:sp>
        <p:nvSpPr>
          <p:cNvPr id="6" name="TextBox 5"/>
          <p:cNvSpPr txBox="1"/>
          <p:nvPr/>
        </p:nvSpPr>
        <p:spPr>
          <a:xfrm>
            <a:off x="7166047" y="5377953"/>
            <a:ext cx="341760" cy="276999"/>
          </a:xfrm>
          <a:prstGeom prst="rect">
            <a:avLst/>
          </a:prstGeom>
          <a:noFill/>
        </p:spPr>
        <p:txBody>
          <a:bodyPr wrap="none" rtlCol="0">
            <a:spAutoFit/>
          </a:bodyPr>
          <a:lstStyle/>
          <a:p>
            <a:r>
              <a:rPr lang="en-US" sz="1200" b="1" dirty="0" smtClean="0"/>
              <a:t>27</a:t>
            </a:r>
            <a:endParaRPr lang="el-GR" sz="1200" b="1" dirty="0"/>
          </a:p>
        </p:txBody>
      </p:sp>
      <p:sp>
        <p:nvSpPr>
          <p:cNvPr id="5" name="TextBox 4"/>
          <p:cNvSpPr txBox="1"/>
          <p:nvPr/>
        </p:nvSpPr>
        <p:spPr>
          <a:xfrm>
            <a:off x="1801293" y="5654952"/>
            <a:ext cx="2427807" cy="584775"/>
          </a:xfrm>
          <a:prstGeom prst="rect">
            <a:avLst/>
          </a:prstGeom>
          <a:noFill/>
        </p:spPr>
        <p:txBody>
          <a:bodyPr wrap="square" rtlCol="0">
            <a:spAutoFit/>
          </a:bodyPr>
          <a:lstStyle/>
          <a:p>
            <a:r>
              <a:rPr lang="el-GR" sz="1600" dirty="0" smtClean="0"/>
              <a:t>Α. Τομή οστράκου και μανδύα Διθύρου</a:t>
            </a:r>
            <a:endParaRPr lang="en-US" sz="1600" dirty="0"/>
          </a:p>
        </p:txBody>
      </p:sp>
      <p:sp>
        <p:nvSpPr>
          <p:cNvPr id="8" name="TextBox 7"/>
          <p:cNvSpPr txBox="1"/>
          <p:nvPr/>
        </p:nvSpPr>
        <p:spPr>
          <a:xfrm>
            <a:off x="5169185" y="5694778"/>
            <a:ext cx="1742577" cy="584775"/>
          </a:xfrm>
          <a:prstGeom prst="rect">
            <a:avLst/>
          </a:prstGeom>
          <a:noFill/>
        </p:spPr>
        <p:txBody>
          <a:bodyPr wrap="square" rtlCol="0">
            <a:spAutoFit/>
          </a:bodyPr>
          <a:lstStyle/>
          <a:p>
            <a:r>
              <a:rPr lang="el-GR" sz="1600" dirty="0" smtClean="0"/>
              <a:t>Β. Σχηματισμός μαργαριταριών</a:t>
            </a:r>
            <a:endParaRPr lang="en-US" sz="1600" dirty="0"/>
          </a:p>
        </p:txBody>
      </p:sp>
    </p:spTree>
    <p:extLst>
      <p:ext uri="{BB962C8B-B14F-4D97-AF65-F5344CB8AC3E}">
        <p14:creationId xmlns:p14="http://schemas.microsoft.com/office/powerpoint/2010/main" val="1987638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solidFill>
              </a:rPr>
              <a:t>  </a:t>
            </a:r>
            <a:r>
              <a:rPr lang="el-GR" b="1" dirty="0" smtClean="0">
                <a:solidFill>
                  <a:schemeClr val="accent1"/>
                </a:solidFill>
              </a:rPr>
              <a:t>Σχέδια </a:t>
            </a:r>
            <a:r>
              <a:rPr lang="el-GR" b="1" dirty="0">
                <a:solidFill>
                  <a:schemeClr val="accent1"/>
                </a:solidFill>
              </a:rPr>
              <a:t>οργάνωσης </a:t>
            </a:r>
            <a:r>
              <a:rPr lang="el-GR" b="1" dirty="0" smtClean="0">
                <a:solidFill>
                  <a:schemeClr val="accent1"/>
                </a:solidFill>
              </a:rPr>
              <a:t>σώματος</a:t>
            </a:r>
            <a:r>
              <a:rPr lang="en-US" b="1" dirty="0" smtClean="0">
                <a:solidFill>
                  <a:schemeClr val="accent1"/>
                </a:solidFill>
              </a:rPr>
              <a:t> </a:t>
            </a:r>
            <a:r>
              <a:rPr lang="el-GR" b="1" dirty="0" smtClean="0">
                <a:solidFill>
                  <a:schemeClr val="accent1"/>
                </a:solidFill>
              </a:rPr>
              <a:t>1/2</a:t>
            </a:r>
            <a:endParaRPr lang="el-GR" b="1" dirty="0">
              <a:solidFill>
                <a:schemeClr val="accent1"/>
              </a:solidFill>
            </a:endParaRPr>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dirty="0"/>
          </a:p>
        </p:txBody>
      </p:sp>
      <p:sp>
        <p:nvSpPr>
          <p:cNvPr id="8" name="Θέση αριθμού διαφάνειας 7"/>
          <p:cNvSpPr>
            <a:spLocks noGrp="1"/>
          </p:cNvSpPr>
          <p:nvPr>
            <p:ph type="sldNum" sz="quarter" idx="11"/>
          </p:nvPr>
        </p:nvSpPr>
        <p:spPr/>
        <p:txBody>
          <a:bodyPr/>
          <a:lstStyle/>
          <a:p>
            <a:fld id="{58A56277-EA16-4AF5-BFB5-E5ECBBB39490}" type="slidenum">
              <a:rPr lang="en-US" smtClean="0"/>
              <a:pPr/>
              <a:t>2</a:t>
            </a:fld>
            <a:endParaRPr lang="en-US" dirty="0"/>
          </a:p>
        </p:txBody>
      </p:sp>
      <p:pic>
        <p:nvPicPr>
          <p:cNvPr id="14" name="Θέση περιεχομένου 13" descr="Σχέδια οργάνωσης σώματος: Ακοιλωματικό."/>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r="-1134"/>
          <a:stretch/>
        </p:blipFill>
        <p:spPr>
          <a:xfrm>
            <a:off x="690401" y="1697119"/>
            <a:ext cx="4016957" cy="1785939"/>
          </a:xfrm>
        </p:spPr>
      </p:pic>
      <p:pic>
        <p:nvPicPr>
          <p:cNvPr id="15" name="Θέση περιεχομένου 14" descr="Σχέδια οργάνωσης σώματος: Ψευδοκοιλωματικό."/>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a:xfrm>
            <a:off x="5007009" y="1634087"/>
            <a:ext cx="3508341" cy="1912004"/>
          </a:xfrm>
        </p:spPr>
      </p:pic>
      <p:pic>
        <p:nvPicPr>
          <p:cNvPr id="16" name="Θέση περιεχομένου 15" descr="Σχέδια οργάνωσης σώματος: Ευκοιλωματικό."/>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a:xfrm>
            <a:off x="2817829" y="3928350"/>
            <a:ext cx="3508341" cy="1912004"/>
          </a:xfrm>
        </p:spPr>
      </p:pic>
      <p:sp>
        <p:nvSpPr>
          <p:cNvPr id="7" name="TextBox 6"/>
          <p:cNvSpPr txBox="1"/>
          <p:nvPr/>
        </p:nvSpPr>
        <p:spPr>
          <a:xfrm>
            <a:off x="3942176" y="3072408"/>
            <a:ext cx="263214" cy="276999"/>
          </a:xfrm>
          <a:prstGeom prst="rect">
            <a:avLst/>
          </a:prstGeom>
          <a:noFill/>
        </p:spPr>
        <p:txBody>
          <a:bodyPr wrap="none" rtlCol="0">
            <a:spAutoFit/>
          </a:bodyPr>
          <a:lstStyle/>
          <a:p>
            <a:r>
              <a:rPr lang="el-GR" sz="1200" b="1" dirty="0" smtClean="0"/>
              <a:t>1</a:t>
            </a:r>
            <a:endParaRPr lang="el-GR" sz="1200" b="1" dirty="0"/>
          </a:p>
        </p:txBody>
      </p:sp>
      <p:sp>
        <p:nvSpPr>
          <p:cNvPr id="12" name="TextBox 11"/>
          <p:cNvSpPr txBox="1"/>
          <p:nvPr/>
        </p:nvSpPr>
        <p:spPr>
          <a:xfrm>
            <a:off x="7952485" y="3068297"/>
            <a:ext cx="263214" cy="276999"/>
          </a:xfrm>
          <a:prstGeom prst="rect">
            <a:avLst/>
          </a:prstGeom>
          <a:noFill/>
        </p:spPr>
        <p:txBody>
          <a:bodyPr wrap="none" rtlCol="0">
            <a:spAutoFit/>
          </a:bodyPr>
          <a:lstStyle/>
          <a:p>
            <a:r>
              <a:rPr lang="en-US" sz="1200" b="1" dirty="0" smtClean="0"/>
              <a:t>2</a:t>
            </a:r>
            <a:endParaRPr lang="el-GR" sz="1200" b="1" dirty="0"/>
          </a:p>
        </p:txBody>
      </p:sp>
      <p:sp>
        <p:nvSpPr>
          <p:cNvPr id="13" name="TextBox 12"/>
          <p:cNvSpPr txBox="1"/>
          <p:nvPr/>
        </p:nvSpPr>
        <p:spPr>
          <a:xfrm>
            <a:off x="5774419" y="5506753"/>
            <a:ext cx="263214" cy="276999"/>
          </a:xfrm>
          <a:prstGeom prst="rect">
            <a:avLst/>
          </a:prstGeom>
          <a:noFill/>
        </p:spPr>
        <p:txBody>
          <a:bodyPr wrap="none" rtlCol="0">
            <a:spAutoFit/>
          </a:bodyPr>
          <a:lstStyle/>
          <a:p>
            <a:r>
              <a:rPr lang="en-US" sz="1200" b="1" dirty="0" smtClean="0"/>
              <a:t>3</a:t>
            </a:r>
            <a:endParaRPr lang="el-GR" sz="1200" b="1" dirty="0"/>
          </a:p>
        </p:txBody>
      </p:sp>
    </p:spTree>
    <p:extLst>
      <p:ext uri="{BB962C8B-B14F-4D97-AF65-F5344CB8AC3E}">
        <p14:creationId xmlns:p14="http://schemas.microsoft.com/office/powerpoint/2010/main" val="4183724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pPr algn="ctr"/>
            <a:r>
              <a:rPr lang="el-GR" sz="4400" b="1" dirty="0" smtClean="0">
                <a:solidFill>
                  <a:schemeClr val="accent1"/>
                </a:solidFill>
              </a:rPr>
              <a:t>Αναπαραγωγή</a:t>
            </a:r>
            <a:endParaRPr lang="en-US" sz="4400" b="1" dirty="0">
              <a:solidFill>
                <a:schemeClr val="accent1"/>
              </a:solidFill>
            </a:endParaRPr>
          </a:p>
        </p:txBody>
      </p:sp>
      <p:sp>
        <p:nvSpPr>
          <p:cNvPr id="2" name="Θέση υποσέλιδου 1"/>
          <p:cNvSpPr>
            <a:spLocks noGrp="1"/>
          </p:cNvSpPr>
          <p:nvPr>
            <p:ph type="ftr" sz="quarter" idx="10"/>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20</a:t>
            </a:fld>
            <a:endParaRPr lang="en-US"/>
          </a:p>
        </p:txBody>
      </p:sp>
      <p:pic>
        <p:nvPicPr>
          <p:cNvPr id="14" name="Content Placeholder 13" descr="Προνύμφες: Γενικευμένη τροχοφόρος, ιστιοφόρος."/>
          <p:cNvPicPr>
            <a:picLocks noGrp="1" noChangeAspect="1"/>
          </p:cNvPicPr>
          <p:nvPr>
            <p:ph sz="quarter" idx="12"/>
          </p:nvPr>
        </p:nvPicPr>
        <p:blipFill>
          <a:blip r:embed="rId3" cstate="email">
            <a:extLst>
              <a:ext uri="{28A0092B-C50C-407E-A947-70E740481C1C}">
                <a14:useLocalDpi xmlns:a14="http://schemas.microsoft.com/office/drawing/2010/main" val="0"/>
              </a:ext>
            </a:extLst>
          </a:blip>
          <a:stretch>
            <a:fillRect/>
          </a:stretch>
        </p:blipFill>
        <p:spPr>
          <a:xfrm>
            <a:off x="4025101" y="1648529"/>
            <a:ext cx="3316297" cy="4379913"/>
          </a:xfrm>
        </p:spPr>
      </p:pic>
      <p:sp>
        <p:nvSpPr>
          <p:cNvPr id="3" name="Θέση κειμένου 2"/>
          <p:cNvSpPr>
            <a:spLocks noGrp="1"/>
          </p:cNvSpPr>
          <p:nvPr>
            <p:ph type="body" sz="quarter" idx="13"/>
          </p:nvPr>
        </p:nvSpPr>
        <p:spPr/>
        <p:txBody>
          <a:bodyPr>
            <a:normAutofit/>
          </a:bodyPr>
          <a:lstStyle/>
          <a:p>
            <a:pPr marL="457200" indent="-457200">
              <a:buFont typeface="Arial" panose="020B0604020202020204" pitchFamily="34" charset="0"/>
              <a:buChar char="•"/>
              <a:defRPr/>
            </a:pPr>
            <a:r>
              <a:rPr lang="el-GR" sz="2800" dirty="0"/>
              <a:t>Τα περισσότερα </a:t>
            </a:r>
            <a:r>
              <a:rPr lang="el-GR" sz="2800" dirty="0" err="1"/>
              <a:t>γονοχωριστικά</a:t>
            </a:r>
            <a:r>
              <a:rPr lang="el-GR" sz="2800" dirty="0"/>
              <a:t>, μερικά </a:t>
            </a:r>
            <a:r>
              <a:rPr lang="el-GR" sz="2800" dirty="0" smtClean="0"/>
              <a:t>ερμαφρόδιτα.</a:t>
            </a:r>
            <a:endParaRPr lang="el-GR" sz="2800" dirty="0"/>
          </a:p>
          <a:p>
            <a:pPr marL="457200" indent="-457200">
              <a:buFont typeface="Arial" panose="020B0604020202020204" pitchFamily="34" charset="0"/>
              <a:buChar char="•"/>
              <a:defRPr/>
            </a:pPr>
            <a:r>
              <a:rPr lang="el-GR" sz="2800" dirty="0"/>
              <a:t>Προνύμφες: </a:t>
            </a:r>
            <a:r>
              <a:rPr lang="el-GR" sz="2800" b="1" dirty="0" smtClean="0"/>
              <a:t>τροχοφόρος, ιστιοφόρος.</a:t>
            </a:r>
            <a:endParaRPr lang="el-GR" sz="2800" b="1" dirty="0"/>
          </a:p>
          <a:p>
            <a:endParaRPr lang="en-US" sz="2800" dirty="0"/>
          </a:p>
        </p:txBody>
      </p:sp>
      <p:sp>
        <p:nvSpPr>
          <p:cNvPr id="7" name="TextBox 6"/>
          <p:cNvSpPr txBox="1"/>
          <p:nvPr/>
        </p:nvSpPr>
        <p:spPr>
          <a:xfrm>
            <a:off x="6333140" y="3787961"/>
            <a:ext cx="341760" cy="276999"/>
          </a:xfrm>
          <a:prstGeom prst="rect">
            <a:avLst/>
          </a:prstGeom>
          <a:noFill/>
        </p:spPr>
        <p:txBody>
          <a:bodyPr wrap="none" rtlCol="0">
            <a:spAutoFit/>
          </a:bodyPr>
          <a:lstStyle/>
          <a:p>
            <a:r>
              <a:rPr lang="en-US" sz="1200" b="1" dirty="0" smtClean="0"/>
              <a:t>2</a:t>
            </a:r>
            <a:r>
              <a:rPr lang="el-GR" sz="1200" b="1" dirty="0" smtClean="0"/>
              <a:t>8</a:t>
            </a:r>
            <a:endParaRPr lang="el-GR" sz="1200" b="1" dirty="0"/>
          </a:p>
        </p:txBody>
      </p:sp>
      <p:sp>
        <p:nvSpPr>
          <p:cNvPr id="8" name="TextBox 7"/>
          <p:cNvSpPr txBox="1"/>
          <p:nvPr/>
        </p:nvSpPr>
        <p:spPr>
          <a:xfrm>
            <a:off x="6333140" y="5751443"/>
            <a:ext cx="341760" cy="276999"/>
          </a:xfrm>
          <a:prstGeom prst="rect">
            <a:avLst/>
          </a:prstGeom>
          <a:noFill/>
        </p:spPr>
        <p:txBody>
          <a:bodyPr wrap="none" rtlCol="0">
            <a:spAutoFit/>
          </a:bodyPr>
          <a:lstStyle/>
          <a:p>
            <a:r>
              <a:rPr lang="en-US" sz="1200" b="1" dirty="0" smtClean="0"/>
              <a:t>2</a:t>
            </a:r>
            <a:r>
              <a:rPr lang="el-GR" sz="1200" b="1" dirty="0" smtClean="0"/>
              <a:t>9</a:t>
            </a:r>
            <a:endParaRPr lang="el-GR" sz="1200" b="1" dirty="0"/>
          </a:p>
        </p:txBody>
      </p:sp>
      <p:sp>
        <p:nvSpPr>
          <p:cNvPr id="15" name="TextBox 14"/>
          <p:cNvSpPr txBox="1"/>
          <p:nvPr/>
        </p:nvSpPr>
        <p:spPr>
          <a:xfrm>
            <a:off x="6888533" y="3695628"/>
            <a:ext cx="1370055" cy="369332"/>
          </a:xfrm>
          <a:prstGeom prst="rect">
            <a:avLst/>
          </a:prstGeom>
          <a:noFill/>
        </p:spPr>
        <p:txBody>
          <a:bodyPr wrap="none" rtlCol="0">
            <a:spAutoFit/>
          </a:bodyPr>
          <a:lstStyle/>
          <a:p>
            <a:r>
              <a:rPr lang="el-GR" b="1" dirty="0" smtClean="0"/>
              <a:t>τροχοφόρος</a:t>
            </a:r>
            <a:endParaRPr lang="en-US" b="1" dirty="0"/>
          </a:p>
        </p:txBody>
      </p:sp>
      <p:sp>
        <p:nvSpPr>
          <p:cNvPr id="16" name="TextBox 15"/>
          <p:cNvSpPr txBox="1"/>
          <p:nvPr/>
        </p:nvSpPr>
        <p:spPr>
          <a:xfrm>
            <a:off x="6888533" y="5700567"/>
            <a:ext cx="1283941" cy="369332"/>
          </a:xfrm>
          <a:prstGeom prst="rect">
            <a:avLst/>
          </a:prstGeom>
          <a:noFill/>
        </p:spPr>
        <p:txBody>
          <a:bodyPr wrap="none" rtlCol="0">
            <a:spAutoFit/>
          </a:bodyPr>
          <a:lstStyle/>
          <a:p>
            <a:r>
              <a:rPr lang="el-GR" b="1" dirty="0" smtClean="0"/>
              <a:t>ιστιοφόρος</a:t>
            </a:r>
            <a:endParaRPr lang="en-US" b="1" dirty="0"/>
          </a:p>
        </p:txBody>
      </p:sp>
    </p:spTree>
    <p:extLst>
      <p:ext uri="{BB962C8B-B14F-4D97-AF65-F5344CB8AC3E}">
        <p14:creationId xmlns:p14="http://schemas.microsoft.com/office/powerpoint/2010/main" val="148505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smtClean="0">
                <a:solidFill>
                  <a:schemeClr val="accent1"/>
                </a:solidFill>
              </a:rPr>
              <a:t>Οι ομοταξίες των Μαλακίων (1)</a:t>
            </a:r>
            <a:endParaRPr lang="en-US" b="1" dirty="0">
              <a:solidFill>
                <a:schemeClr val="accent1"/>
              </a:solidFill>
            </a:endParaRPr>
          </a:p>
        </p:txBody>
      </p:sp>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pPr/>
              <a:t>21</a:t>
            </a:fld>
            <a:endParaRPr lang="en-US"/>
          </a:p>
        </p:txBody>
      </p:sp>
      <p:pic>
        <p:nvPicPr>
          <p:cNvPr id="33" name="Content Placeholder 32" descr="Ομοταξίες Μαλακίων: Ουροβοθριωτά, Σωληνόγαστροι."/>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791983" y="1816222"/>
            <a:ext cx="5560034" cy="3785944"/>
          </a:xfrm>
          <a:ln>
            <a:solidFill>
              <a:schemeClr val="accent1"/>
            </a:solidFill>
          </a:ln>
        </p:spPr>
      </p:pic>
      <p:sp>
        <p:nvSpPr>
          <p:cNvPr id="7" name="TextBox 6"/>
          <p:cNvSpPr txBox="1"/>
          <p:nvPr/>
        </p:nvSpPr>
        <p:spPr>
          <a:xfrm>
            <a:off x="7011889" y="5293417"/>
            <a:ext cx="341760" cy="276999"/>
          </a:xfrm>
          <a:prstGeom prst="rect">
            <a:avLst/>
          </a:prstGeom>
          <a:noFill/>
        </p:spPr>
        <p:txBody>
          <a:bodyPr wrap="none" rtlCol="0">
            <a:spAutoFit/>
          </a:bodyPr>
          <a:lstStyle/>
          <a:p>
            <a:r>
              <a:rPr lang="el-GR" sz="1200" b="1" dirty="0" smtClean="0"/>
              <a:t>30</a:t>
            </a:r>
            <a:endParaRPr lang="el-GR" sz="1200" b="1" dirty="0"/>
          </a:p>
        </p:txBody>
      </p:sp>
    </p:spTree>
    <p:extLst>
      <p:ext uri="{BB962C8B-B14F-4D97-AF65-F5344CB8AC3E}">
        <p14:creationId xmlns:p14="http://schemas.microsoft.com/office/powerpoint/2010/main" val="1586943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smtClean="0">
                <a:solidFill>
                  <a:schemeClr val="accent1"/>
                </a:solidFill>
              </a:rPr>
              <a:t>Οι ομοταξίες των Μαλακίων (</a:t>
            </a:r>
            <a:r>
              <a:rPr lang="en-US" b="1" dirty="0" smtClean="0">
                <a:solidFill>
                  <a:schemeClr val="accent1"/>
                </a:solidFill>
              </a:rPr>
              <a:t>2</a:t>
            </a:r>
            <a:r>
              <a:rPr lang="el-GR" b="1" dirty="0" smtClean="0">
                <a:solidFill>
                  <a:schemeClr val="accent1"/>
                </a:solidFill>
              </a:rPr>
              <a:t>)</a:t>
            </a:r>
            <a:endParaRPr lang="en-US" b="1" dirty="0">
              <a:solidFill>
                <a:schemeClr val="accent1"/>
              </a:solidFill>
            </a:endParaRPr>
          </a:p>
        </p:txBody>
      </p:sp>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pPr/>
              <a:t>22</a:t>
            </a:fld>
            <a:endParaRPr lang="en-US"/>
          </a:p>
        </p:txBody>
      </p:sp>
      <p:sp>
        <p:nvSpPr>
          <p:cNvPr id="9" name="TextBox 8"/>
          <p:cNvSpPr txBox="1"/>
          <p:nvPr/>
        </p:nvSpPr>
        <p:spPr>
          <a:xfrm>
            <a:off x="8038088" y="5567319"/>
            <a:ext cx="341760" cy="276999"/>
          </a:xfrm>
          <a:prstGeom prst="rect">
            <a:avLst/>
          </a:prstGeom>
          <a:noFill/>
        </p:spPr>
        <p:txBody>
          <a:bodyPr wrap="none" rtlCol="0">
            <a:spAutoFit/>
          </a:bodyPr>
          <a:lstStyle/>
          <a:p>
            <a:r>
              <a:rPr lang="el-GR" sz="1200" b="1" dirty="0" smtClean="0">
                <a:solidFill>
                  <a:schemeClr val="bg1"/>
                </a:solidFill>
              </a:rPr>
              <a:t>32</a:t>
            </a:r>
            <a:endParaRPr lang="el-GR" sz="1200" b="1" dirty="0">
              <a:solidFill>
                <a:schemeClr val="bg1"/>
              </a:solidFill>
            </a:endParaRPr>
          </a:p>
        </p:txBody>
      </p:sp>
      <p:pic>
        <p:nvPicPr>
          <p:cNvPr id="8" name="Content Placeholder 7" descr="Ομοταξίες Μαλακίων: Μονοπλακοφόρο, Πολυπλακοφόρο, Σκαφόποδο, Γαστερόποδο, Δίθυρο και Κεφαλόποδο."/>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3163" t="1077" r="11408" b="2962"/>
          <a:stretch/>
        </p:blipFill>
        <p:spPr>
          <a:xfrm>
            <a:off x="1185079" y="1363662"/>
            <a:ext cx="6728287" cy="4814847"/>
          </a:xfrm>
          <a:ln>
            <a:solidFill>
              <a:schemeClr val="accent1"/>
            </a:solidFill>
          </a:ln>
        </p:spPr>
      </p:pic>
      <p:sp>
        <p:nvSpPr>
          <p:cNvPr id="11" name="TextBox 10"/>
          <p:cNvSpPr txBox="1"/>
          <p:nvPr/>
        </p:nvSpPr>
        <p:spPr>
          <a:xfrm>
            <a:off x="7388813" y="5851482"/>
            <a:ext cx="341760" cy="276999"/>
          </a:xfrm>
          <a:prstGeom prst="rect">
            <a:avLst/>
          </a:prstGeom>
          <a:noFill/>
        </p:spPr>
        <p:txBody>
          <a:bodyPr wrap="none" rtlCol="0">
            <a:spAutoFit/>
          </a:bodyPr>
          <a:lstStyle/>
          <a:p>
            <a:r>
              <a:rPr lang="el-GR" sz="1200" b="1" dirty="0" smtClean="0"/>
              <a:t>31</a:t>
            </a:r>
            <a:endParaRPr lang="el-GR" sz="1200" b="1" dirty="0"/>
          </a:p>
        </p:txBody>
      </p:sp>
    </p:spTree>
    <p:extLst>
      <p:ext uri="{BB962C8B-B14F-4D97-AF65-F5344CB8AC3E}">
        <p14:creationId xmlns:p14="http://schemas.microsoft.com/office/powerpoint/2010/main" val="1646903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1109657" y="603039"/>
            <a:ext cx="7809470" cy="951244"/>
          </a:xfrm>
        </p:spPr>
        <p:txBody>
          <a:bodyPr>
            <a:noAutofit/>
          </a:bodyPr>
          <a:lstStyle/>
          <a:p>
            <a:pPr algn="ctr"/>
            <a:r>
              <a:rPr lang="el-GR" sz="4000" b="1" dirty="0">
                <a:solidFill>
                  <a:schemeClr val="accent1"/>
                </a:solidFill>
              </a:rPr>
              <a:t>Ομοταξία </a:t>
            </a:r>
            <a:r>
              <a:rPr lang="el-GR" sz="4000" b="1" dirty="0" err="1">
                <a:solidFill>
                  <a:schemeClr val="accent1"/>
                </a:solidFill>
              </a:rPr>
              <a:t>Ουροβοθριωτά</a:t>
            </a:r>
            <a:r>
              <a:rPr lang="el-GR" sz="4000" b="1" dirty="0">
                <a:solidFill>
                  <a:schemeClr val="accent1"/>
                </a:solidFill>
              </a:rPr>
              <a:t>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 </a:t>
            </a:r>
            <a:r>
              <a:rPr lang="el-GR" sz="4000" b="1" dirty="0">
                <a:solidFill>
                  <a:schemeClr val="accent1"/>
                </a:solidFill>
              </a:rPr>
              <a:t>(&lt;70 είδη)</a:t>
            </a:r>
            <a:endParaRPr lang="en-US" sz="4000" b="1" dirty="0">
              <a:solidFill>
                <a:schemeClr val="accent1"/>
              </a:solidFill>
            </a:endParaRPr>
          </a:p>
        </p:txBody>
      </p:sp>
      <p:sp>
        <p:nvSpPr>
          <p:cNvPr id="3" name="Θέση κειμένου 2"/>
          <p:cNvSpPr>
            <a:spLocks noGrp="1"/>
          </p:cNvSpPr>
          <p:nvPr>
            <p:ph type="body" sz="half" idx="2"/>
          </p:nvPr>
        </p:nvSpPr>
        <p:spPr>
          <a:xfrm>
            <a:off x="1477938" y="1627776"/>
            <a:ext cx="3250704" cy="4608512"/>
          </a:xfrm>
        </p:spPr>
        <p:txBody>
          <a:bodyPr>
            <a:normAutofit lnSpcReduction="10000"/>
          </a:bodyPr>
          <a:lstStyle/>
          <a:p>
            <a:pPr marL="342900" indent="-342900">
              <a:buFont typeface="Arial" panose="020B0604020202020204" pitchFamily="34" charset="0"/>
              <a:buChar char="•"/>
              <a:defRPr/>
            </a:pPr>
            <a:r>
              <a:rPr lang="el-GR" sz="3200" dirty="0" smtClean="0"/>
              <a:t>Μήκος 2-140 </a:t>
            </a:r>
            <a:r>
              <a:rPr lang="en-GB" sz="3200" dirty="0" smtClean="0"/>
              <a:t>mm</a:t>
            </a:r>
            <a:endParaRPr lang="el-GR" sz="3200" dirty="0" smtClean="0"/>
          </a:p>
          <a:p>
            <a:pPr marL="342900" indent="-342900">
              <a:buFont typeface="Arial" panose="020B0604020202020204" pitchFamily="34" charset="0"/>
              <a:buChar char="•"/>
              <a:defRPr/>
            </a:pPr>
            <a:r>
              <a:rPr lang="el-GR" sz="3200" dirty="0" smtClean="0"/>
              <a:t>Ασβεστολιθικά έλυτρα</a:t>
            </a:r>
          </a:p>
          <a:p>
            <a:pPr marL="342900" indent="-342900">
              <a:buFont typeface="Arial" panose="020B0604020202020204" pitchFamily="34" charset="0"/>
              <a:buChar char="•"/>
              <a:defRPr/>
            </a:pPr>
            <a:r>
              <a:rPr lang="el-GR" sz="3200" dirty="0" smtClean="0"/>
              <a:t>Ακραία </a:t>
            </a:r>
            <a:r>
              <a:rPr lang="el-GR" sz="3200" dirty="0" err="1" smtClean="0"/>
              <a:t>μανδυακή</a:t>
            </a:r>
            <a:r>
              <a:rPr lang="el-GR" sz="3200" dirty="0" smtClean="0"/>
              <a:t> κοιλότητα με βράγχια</a:t>
            </a:r>
          </a:p>
          <a:p>
            <a:pPr marL="342900" indent="-342900">
              <a:buFont typeface="Arial" panose="020B0604020202020204" pitchFamily="34" charset="0"/>
              <a:buChar char="•"/>
              <a:defRPr/>
            </a:pPr>
            <a:r>
              <a:rPr lang="el-GR" sz="3200" dirty="0" smtClean="0"/>
              <a:t>Ξύστρο, ίσως </a:t>
            </a:r>
            <a:r>
              <a:rPr lang="el-GR" sz="3200" dirty="0" err="1" smtClean="0"/>
              <a:t>υποπλασμένο</a:t>
            </a:r>
            <a:endParaRPr lang="en-GB" sz="3200" dirty="0" smtClean="0"/>
          </a:p>
          <a:p>
            <a:endParaRPr lang="en-US" dirty="0"/>
          </a:p>
        </p:txBody>
      </p:sp>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23</a:t>
            </a:fld>
            <a:endParaRPr lang="en-US"/>
          </a:p>
        </p:txBody>
      </p:sp>
      <p:pic>
        <p:nvPicPr>
          <p:cNvPr id="15" name="Content Placeholder 14" descr="Σχηματική απεικόνιση Ουροβοθρωτού."/>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757783" y="1643411"/>
            <a:ext cx="3206774" cy="4243184"/>
          </a:xfrm>
          <a:ln>
            <a:solidFill>
              <a:srgbClr val="0070C0"/>
            </a:solidFill>
          </a:ln>
        </p:spPr>
      </p:pic>
      <p:sp>
        <p:nvSpPr>
          <p:cNvPr id="9" name="TextBox 8"/>
          <p:cNvSpPr txBox="1"/>
          <p:nvPr/>
        </p:nvSpPr>
        <p:spPr>
          <a:xfrm>
            <a:off x="7536889" y="5590546"/>
            <a:ext cx="341760" cy="276999"/>
          </a:xfrm>
          <a:prstGeom prst="rect">
            <a:avLst/>
          </a:prstGeom>
          <a:noFill/>
        </p:spPr>
        <p:txBody>
          <a:bodyPr wrap="none" rtlCol="0">
            <a:spAutoFit/>
          </a:bodyPr>
          <a:lstStyle/>
          <a:p>
            <a:r>
              <a:rPr lang="el-GR" sz="1200" b="1" dirty="0" smtClean="0"/>
              <a:t>32</a:t>
            </a:r>
            <a:endParaRPr lang="el-GR" sz="1200" b="1" dirty="0"/>
          </a:p>
        </p:txBody>
      </p:sp>
    </p:spTree>
    <p:extLst>
      <p:ext uri="{BB962C8B-B14F-4D97-AF65-F5344CB8AC3E}">
        <p14:creationId xmlns:p14="http://schemas.microsoft.com/office/powerpoint/2010/main" val="2023131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365126"/>
            <a:ext cx="7886700" cy="1415182"/>
          </a:xfrm>
        </p:spPr>
        <p:txBody>
          <a:bodyPr>
            <a:normAutofit/>
          </a:bodyPr>
          <a:lstStyle/>
          <a:p>
            <a:pPr algn="ctr"/>
            <a:r>
              <a:rPr lang="el-GR" sz="4000" b="1" dirty="0">
                <a:solidFill>
                  <a:schemeClr val="accent1"/>
                </a:solidFill>
              </a:rPr>
              <a:t>Ομοταξία </a:t>
            </a:r>
            <a:r>
              <a:rPr lang="el-GR" sz="4000" b="1" dirty="0" err="1">
                <a:solidFill>
                  <a:schemeClr val="accent1"/>
                </a:solidFill>
              </a:rPr>
              <a:t>Ουροβοθριωτά</a:t>
            </a:r>
            <a:r>
              <a:rPr lang="el-GR" sz="4000" b="1" dirty="0">
                <a:solidFill>
                  <a:schemeClr val="accent1"/>
                </a:solidFill>
              </a:rPr>
              <a:t>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 </a:t>
            </a:r>
            <a:r>
              <a:rPr lang="el-GR" sz="4000" b="1" dirty="0">
                <a:solidFill>
                  <a:schemeClr val="accent1"/>
                </a:solidFill>
              </a:rPr>
              <a:t>(&lt;70 είδη)</a:t>
            </a:r>
            <a:endParaRPr lang="en-US" sz="4000" b="1" dirty="0">
              <a:solidFill>
                <a:schemeClr val="accent1"/>
              </a:solidFill>
            </a:endParaRPr>
          </a:p>
        </p:txBody>
      </p:sp>
      <p:pic>
        <p:nvPicPr>
          <p:cNvPr id="10" name="Θέση περιεχομένου 9" descr="Ομοταξία Ουροβοθριωτά: φωτογραφία "/>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945749" y="2278854"/>
            <a:ext cx="5034318" cy="2914251"/>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pic>
        <p:nvPicPr>
          <p:cNvPr id="6" name="Content Placeholder 5" descr="Σχηματική απεικόνιση Ουροβοθριωτού."/>
          <p:cNvPicPr>
            <a:picLocks noGrp="1" noChangeAspect="1"/>
          </p:cNvPicPr>
          <p:nvPr>
            <p:ph sz="half" idx="2"/>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297166" y="2217776"/>
            <a:ext cx="2294754" cy="3036404"/>
          </a:xfrm>
        </p:spPr>
      </p:pic>
      <p:sp>
        <p:nvSpPr>
          <p:cNvPr id="5" name="Θέση αριθμού διαφάνειας 4"/>
          <p:cNvSpPr>
            <a:spLocks noGrp="1"/>
          </p:cNvSpPr>
          <p:nvPr>
            <p:ph type="sldNum" sz="quarter" idx="12"/>
          </p:nvPr>
        </p:nvSpPr>
        <p:spPr/>
        <p:txBody>
          <a:bodyPr/>
          <a:lstStyle/>
          <a:p>
            <a:fld id="{58A56277-EA16-4AF5-BFB5-E5ECBBB39490}" type="slidenum">
              <a:rPr lang="en-US" smtClean="0"/>
              <a:pPr/>
              <a:t>24</a:t>
            </a:fld>
            <a:endParaRPr lang="en-US"/>
          </a:p>
        </p:txBody>
      </p:sp>
      <p:sp>
        <p:nvSpPr>
          <p:cNvPr id="7" name="TextBox 6"/>
          <p:cNvSpPr txBox="1"/>
          <p:nvPr/>
        </p:nvSpPr>
        <p:spPr>
          <a:xfrm>
            <a:off x="8023364" y="4916106"/>
            <a:ext cx="341760" cy="276999"/>
          </a:xfrm>
          <a:prstGeom prst="rect">
            <a:avLst/>
          </a:prstGeom>
          <a:noFill/>
        </p:spPr>
        <p:txBody>
          <a:bodyPr wrap="none" rtlCol="0">
            <a:spAutoFit/>
          </a:bodyPr>
          <a:lstStyle/>
          <a:p>
            <a:r>
              <a:rPr lang="el-GR" sz="1200" b="1" dirty="0" smtClean="0"/>
              <a:t>34</a:t>
            </a:r>
            <a:endParaRPr lang="el-GR" sz="1200" b="1" dirty="0"/>
          </a:p>
        </p:txBody>
      </p:sp>
      <p:sp>
        <p:nvSpPr>
          <p:cNvPr id="8" name="TextBox 7"/>
          <p:cNvSpPr txBox="1"/>
          <p:nvPr/>
        </p:nvSpPr>
        <p:spPr>
          <a:xfrm>
            <a:off x="5638307" y="4916106"/>
            <a:ext cx="341760" cy="276999"/>
          </a:xfrm>
          <a:prstGeom prst="rect">
            <a:avLst/>
          </a:prstGeom>
          <a:noFill/>
        </p:spPr>
        <p:txBody>
          <a:bodyPr wrap="none" rtlCol="0">
            <a:spAutoFit/>
          </a:bodyPr>
          <a:lstStyle/>
          <a:p>
            <a:r>
              <a:rPr lang="el-GR" sz="1200" b="1" dirty="0" smtClean="0">
                <a:solidFill>
                  <a:schemeClr val="bg1"/>
                </a:solidFill>
              </a:rPr>
              <a:t>33</a:t>
            </a:r>
            <a:endParaRPr lang="el-GR" sz="1200" b="1" dirty="0">
              <a:solidFill>
                <a:schemeClr val="bg1"/>
              </a:solidFill>
            </a:endParaRPr>
          </a:p>
        </p:txBody>
      </p:sp>
    </p:spTree>
    <p:extLst>
      <p:ext uri="{BB962C8B-B14F-4D97-AF65-F5344CB8AC3E}">
        <p14:creationId xmlns:p14="http://schemas.microsoft.com/office/powerpoint/2010/main" val="588566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705184"/>
            <a:ext cx="8686800" cy="951244"/>
          </a:xfrm>
        </p:spPr>
        <p:txBody>
          <a:bodyPr>
            <a:noAutofit/>
          </a:bodyPr>
          <a:lstStyle/>
          <a:p>
            <a:pPr algn="ctr"/>
            <a:r>
              <a:rPr lang="el-GR" sz="4000" b="1" dirty="0">
                <a:solidFill>
                  <a:schemeClr val="accent1"/>
                </a:solidFill>
              </a:rPr>
              <a:t>Ομοταξία </a:t>
            </a:r>
            <a:r>
              <a:rPr lang="el-GR" sz="4000" b="1" dirty="0" err="1" smtClean="0">
                <a:solidFill>
                  <a:schemeClr val="accent1"/>
                </a:solidFill>
              </a:rPr>
              <a:t>Σωληνόγαστροι</a:t>
            </a:r>
            <a:r>
              <a:rPr lang="el-GR" sz="4000" b="1" dirty="0" smtClean="0">
                <a:solidFill>
                  <a:schemeClr val="accent1"/>
                </a:solidFill>
              </a:rPr>
              <a:t> </a:t>
            </a:r>
            <a:br>
              <a:rPr lang="el-GR" sz="4000" b="1" dirty="0" smtClean="0">
                <a:solidFill>
                  <a:schemeClr val="accent1"/>
                </a:solidFill>
              </a:rPr>
            </a:br>
            <a:r>
              <a:rPr lang="el-GR" sz="4000" b="1" dirty="0" smtClean="0">
                <a:solidFill>
                  <a:schemeClr val="accent1"/>
                </a:solidFill>
              </a:rPr>
              <a:t>(250 </a:t>
            </a:r>
            <a:r>
              <a:rPr lang="el-GR" sz="4000" b="1" dirty="0">
                <a:solidFill>
                  <a:schemeClr val="accent1"/>
                </a:solidFill>
              </a:rPr>
              <a:t>είδη)</a:t>
            </a:r>
            <a:endParaRPr lang="en-US" sz="4000" b="1" dirty="0">
              <a:solidFill>
                <a:schemeClr val="accent1"/>
              </a:solidFill>
            </a:endParaRPr>
          </a:p>
        </p:txBody>
      </p:sp>
      <p:pic>
        <p:nvPicPr>
          <p:cNvPr id="7" name="Θέση περιεχομένου 6" descr="Ομοταξία Σωληνόγαστροι: Helicoradomenia sp."/>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064357" y="2472944"/>
            <a:ext cx="4629150" cy="1754305"/>
          </a:xfrm>
        </p:spPr>
      </p:pic>
      <p:sp>
        <p:nvSpPr>
          <p:cNvPr id="3" name="Θέση κειμένου 2"/>
          <p:cNvSpPr>
            <a:spLocks noGrp="1"/>
          </p:cNvSpPr>
          <p:nvPr>
            <p:ph type="body" sz="half" idx="2"/>
          </p:nvPr>
        </p:nvSpPr>
        <p:spPr>
          <a:xfrm>
            <a:off x="710085" y="1952368"/>
            <a:ext cx="3250704" cy="3781167"/>
          </a:xfrm>
        </p:spPr>
        <p:txBody>
          <a:bodyPr>
            <a:normAutofit/>
          </a:bodyPr>
          <a:lstStyle/>
          <a:p>
            <a:pPr marL="342900" indent="-342900">
              <a:buFont typeface="Arial" panose="020B0604020202020204" pitchFamily="34" charset="0"/>
              <a:buChar char="•"/>
              <a:defRPr/>
            </a:pPr>
            <a:r>
              <a:rPr lang="el-GR" sz="3200" dirty="0"/>
              <a:t>Ασβεστολιθικά </a:t>
            </a:r>
            <a:r>
              <a:rPr lang="el-GR" sz="3200" dirty="0" smtClean="0"/>
              <a:t>έλυτρα.</a:t>
            </a:r>
            <a:endParaRPr lang="el-GR" sz="3200" dirty="0"/>
          </a:p>
          <a:p>
            <a:pPr marL="342900" indent="-342900">
              <a:buFont typeface="Arial" panose="020B0604020202020204" pitchFamily="34" charset="0"/>
              <a:buChar char="•"/>
              <a:defRPr/>
            </a:pPr>
            <a:r>
              <a:rPr lang="el-GR" sz="3200" dirty="0"/>
              <a:t>Χωρίς ξύστρο και </a:t>
            </a:r>
            <a:r>
              <a:rPr lang="el-GR" sz="3200" dirty="0" smtClean="0"/>
              <a:t>βράγχια.</a:t>
            </a:r>
            <a:endParaRPr lang="el-GR" sz="3200" dirty="0"/>
          </a:p>
          <a:p>
            <a:pPr marL="342900" indent="-342900">
              <a:buFont typeface="Arial" panose="020B0604020202020204" pitchFamily="34" charset="0"/>
              <a:buChar char="•"/>
              <a:defRPr/>
            </a:pPr>
            <a:r>
              <a:rPr lang="el-GR" sz="3200" dirty="0" err="1"/>
              <a:t>Μεσοκοιλιακό</a:t>
            </a:r>
            <a:r>
              <a:rPr lang="el-GR" sz="3200" dirty="0"/>
              <a:t> </a:t>
            </a:r>
            <a:r>
              <a:rPr lang="el-GR" sz="3200" dirty="0" smtClean="0"/>
              <a:t>αυλάκι.</a:t>
            </a:r>
            <a:endParaRPr lang="el-GR" sz="3200" dirty="0"/>
          </a:p>
          <a:p>
            <a:endParaRPr lang="en-US" dirty="0"/>
          </a:p>
        </p:txBody>
      </p:sp>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25</a:t>
            </a:fld>
            <a:endParaRPr lang="en-US"/>
          </a:p>
        </p:txBody>
      </p:sp>
      <p:sp>
        <p:nvSpPr>
          <p:cNvPr id="8" name="TextBox 7"/>
          <p:cNvSpPr txBox="1"/>
          <p:nvPr/>
        </p:nvSpPr>
        <p:spPr>
          <a:xfrm>
            <a:off x="8173590" y="3852422"/>
            <a:ext cx="341760" cy="276999"/>
          </a:xfrm>
          <a:prstGeom prst="rect">
            <a:avLst/>
          </a:prstGeom>
          <a:noFill/>
        </p:spPr>
        <p:txBody>
          <a:bodyPr wrap="none" rtlCol="0">
            <a:spAutoFit/>
          </a:bodyPr>
          <a:lstStyle/>
          <a:p>
            <a:r>
              <a:rPr lang="el-GR" sz="1200" b="1" dirty="0" smtClean="0">
                <a:solidFill>
                  <a:schemeClr val="bg1"/>
                </a:solidFill>
              </a:rPr>
              <a:t>35</a:t>
            </a:r>
            <a:endParaRPr lang="el-GR" sz="1200" b="1" dirty="0">
              <a:solidFill>
                <a:schemeClr val="bg1"/>
              </a:solidFill>
            </a:endParaRPr>
          </a:p>
        </p:txBody>
      </p:sp>
    </p:spTree>
    <p:extLst>
      <p:ext uri="{BB962C8B-B14F-4D97-AF65-F5344CB8AC3E}">
        <p14:creationId xmlns:p14="http://schemas.microsoft.com/office/powerpoint/2010/main" val="2012579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609866" y="801385"/>
            <a:ext cx="8686800" cy="951244"/>
          </a:xfrm>
        </p:spPr>
        <p:txBody>
          <a:bodyPr>
            <a:noAutofit/>
          </a:bodyPr>
          <a:lstStyle/>
          <a:p>
            <a:pPr algn="ctr"/>
            <a:r>
              <a:rPr lang="el-GR" sz="4400" b="1" dirty="0">
                <a:solidFill>
                  <a:schemeClr val="accent1"/>
                </a:solidFill>
              </a:rPr>
              <a:t>Ομοταξία </a:t>
            </a:r>
            <a:r>
              <a:rPr lang="el-GR" sz="4400" b="1" dirty="0" err="1" smtClean="0">
                <a:solidFill>
                  <a:schemeClr val="accent1"/>
                </a:solidFill>
              </a:rPr>
              <a:t>Μονοπλακοφόρα</a:t>
            </a:r>
            <a:r>
              <a:rPr lang="el-GR" sz="4400" b="1" dirty="0" smtClean="0">
                <a:solidFill>
                  <a:schemeClr val="accent1"/>
                </a:solidFill>
              </a:rPr>
              <a:t/>
            </a:r>
            <a:br>
              <a:rPr lang="el-GR" sz="4400" b="1" dirty="0" smtClean="0">
                <a:solidFill>
                  <a:schemeClr val="accent1"/>
                </a:solidFill>
              </a:rPr>
            </a:br>
            <a:r>
              <a:rPr lang="el-GR" sz="4400" b="1" dirty="0" smtClean="0">
                <a:solidFill>
                  <a:schemeClr val="accent1"/>
                </a:solidFill>
              </a:rPr>
              <a:t> (12 είδη</a:t>
            </a:r>
            <a:r>
              <a:rPr lang="el-GR" sz="4400" b="1" dirty="0">
                <a:solidFill>
                  <a:schemeClr val="accent1"/>
                </a:solidFill>
              </a:rPr>
              <a:t>)</a:t>
            </a:r>
            <a:endParaRPr lang="en-US" sz="4400" b="1" dirty="0">
              <a:solidFill>
                <a:schemeClr val="accent1"/>
              </a:solidFill>
            </a:endParaRPr>
          </a:p>
        </p:txBody>
      </p:sp>
      <p:pic>
        <p:nvPicPr>
          <p:cNvPr id="5" name="Θέση περιεχομένου 4" descr="Ομοταξία Μονοπλακοφόρα: Nepolina."/>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887788" y="2281900"/>
            <a:ext cx="4629150" cy="2284675"/>
          </a:xfrm>
        </p:spPr>
      </p:pic>
      <p:sp>
        <p:nvSpPr>
          <p:cNvPr id="3" name="Θέση κειμένου 2"/>
          <p:cNvSpPr>
            <a:spLocks noGrp="1"/>
          </p:cNvSpPr>
          <p:nvPr>
            <p:ph type="body" sz="half" idx="2"/>
          </p:nvPr>
        </p:nvSpPr>
        <p:spPr>
          <a:xfrm>
            <a:off x="710085" y="2048569"/>
            <a:ext cx="3250704" cy="3684966"/>
          </a:xfrm>
        </p:spPr>
        <p:txBody>
          <a:bodyPr>
            <a:normAutofit/>
          </a:bodyPr>
          <a:lstStyle/>
          <a:p>
            <a:pPr marL="457200" indent="-457200">
              <a:buFont typeface="Arial" panose="020B0604020202020204" pitchFamily="34" charset="0"/>
              <a:buChar char="•"/>
              <a:defRPr/>
            </a:pPr>
            <a:r>
              <a:rPr lang="el-GR" sz="3200" dirty="0"/>
              <a:t>Ένα </a:t>
            </a:r>
            <a:r>
              <a:rPr lang="el-GR" sz="3200" dirty="0" smtClean="0"/>
              <a:t>όστρακο.</a:t>
            </a:r>
            <a:endParaRPr lang="el-GR" sz="3200" dirty="0"/>
          </a:p>
          <a:p>
            <a:pPr marL="457200" indent="-457200">
              <a:buFont typeface="Arial" panose="020B0604020202020204" pitchFamily="34" charset="0"/>
              <a:buChar char="•"/>
              <a:defRPr/>
            </a:pPr>
            <a:r>
              <a:rPr lang="el-GR" sz="3200" dirty="0"/>
              <a:t>Επανάληψη οργάνων κατά </a:t>
            </a:r>
            <a:r>
              <a:rPr lang="el-GR" sz="3200" dirty="0" smtClean="0"/>
              <a:t>σειρά.</a:t>
            </a:r>
            <a:endParaRPr lang="el-GR" sz="3200" dirty="0"/>
          </a:p>
          <a:p>
            <a:pPr marL="457200" indent="-457200">
              <a:buFont typeface="Arial" panose="020B0604020202020204" pitchFamily="34" charset="0"/>
              <a:buChar char="•"/>
              <a:defRPr/>
            </a:pPr>
            <a:r>
              <a:rPr lang="el-GR" sz="3200" dirty="0"/>
              <a:t>Θαλάσσια σε βαθιά </a:t>
            </a:r>
            <a:r>
              <a:rPr lang="el-GR" sz="3200" dirty="0" smtClean="0"/>
              <a:t>νερά.</a:t>
            </a:r>
            <a:endParaRPr lang="en-GB" sz="3200" dirty="0"/>
          </a:p>
          <a:p>
            <a:endParaRPr lang="en-US" dirty="0"/>
          </a:p>
        </p:txBody>
      </p:sp>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26</a:t>
            </a:fld>
            <a:endParaRPr lang="en-US"/>
          </a:p>
        </p:txBody>
      </p:sp>
      <p:sp>
        <p:nvSpPr>
          <p:cNvPr id="8" name="TextBox 7"/>
          <p:cNvSpPr txBox="1"/>
          <p:nvPr/>
        </p:nvSpPr>
        <p:spPr>
          <a:xfrm>
            <a:off x="8097078" y="4231520"/>
            <a:ext cx="341760" cy="276999"/>
          </a:xfrm>
          <a:prstGeom prst="rect">
            <a:avLst/>
          </a:prstGeom>
          <a:noFill/>
        </p:spPr>
        <p:txBody>
          <a:bodyPr wrap="none" rtlCol="0">
            <a:spAutoFit/>
          </a:bodyPr>
          <a:lstStyle/>
          <a:p>
            <a:r>
              <a:rPr lang="el-GR" sz="1200" b="1" dirty="0" smtClean="0"/>
              <a:t>36</a:t>
            </a:r>
            <a:endParaRPr lang="el-GR" sz="1200" b="1" dirty="0"/>
          </a:p>
        </p:txBody>
      </p:sp>
    </p:spTree>
    <p:extLst>
      <p:ext uri="{BB962C8B-B14F-4D97-AF65-F5344CB8AC3E}">
        <p14:creationId xmlns:p14="http://schemas.microsoft.com/office/powerpoint/2010/main" val="456327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4000" b="1" dirty="0" smtClean="0">
                <a:solidFill>
                  <a:schemeClr val="accent1"/>
                </a:solidFill>
              </a:rPr>
              <a:t>Εσωτερική δομή </a:t>
            </a:r>
            <a:br>
              <a:rPr lang="el-GR" sz="4000" b="1" dirty="0" smtClean="0">
                <a:solidFill>
                  <a:schemeClr val="accent1"/>
                </a:solidFill>
              </a:rPr>
            </a:br>
            <a:r>
              <a:rPr lang="el-GR" sz="4000" b="1" dirty="0" err="1" smtClean="0">
                <a:solidFill>
                  <a:schemeClr val="accent1"/>
                </a:solidFill>
              </a:rPr>
              <a:t>Μονοπλακοφόρου</a:t>
            </a:r>
            <a:endParaRPr lang="en-US" sz="4000" b="1" dirty="0">
              <a:solidFill>
                <a:schemeClr val="accent1"/>
              </a:solidFill>
            </a:endParaRPr>
          </a:p>
        </p:txBody>
      </p:sp>
      <p:pic>
        <p:nvPicPr>
          <p:cNvPr id="6" name="Θέση περιεχομένου 5" descr="Σχηματική απεικόνιση εσωτερικής δομής Μονοπλακοφόρου."/>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66152" y="1825625"/>
            <a:ext cx="7211695" cy="4351338"/>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pPr/>
              <a:t>27</a:t>
            </a:fld>
            <a:endParaRPr lang="en-US"/>
          </a:p>
        </p:txBody>
      </p:sp>
      <p:sp>
        <p:nvSpPr>
          <p:cNvPr id="8" name="TextBox 7"/>
          <p:cNvSpPr txBox="1"/>
          <p:nvPr/>
        </p:nvSpPr>
        <p:spPr>
          <a:xfrm>
            <a:off x="6540530" y="5835691"/>
            <a:ext cx="341760" cy="276999"/>
          </a:xfrm>
          <a:prstGeom prst="rect">
            <a:avLst/>
          </a:prstGeom>
          <a:noFill/>
        </p:spPr>
        <p:txBody>
          <a:bodyPr wrap="none" rtlCol="0">
            <a:spAutoFit/>
          </a:bodyPr>
          <a:lstStyle/>
          <a:p>
            <a:r>
              <a:rPr lang="el-GR" sz="1200" b="1" dirty="0" smtClean="0"/>
              <a:t>37</a:t>
            </a:r>
            <a:endParaRPr lang="el-GR" sz="1200" b="1" dirty="0"/>
          </a:p>
        </p:txBody>
      </p:sp>
    </p:spTree>
    <p:extLst>
      <p:ext uri="{BB962C8B-B14F-4D97-AF65-F5344CB8AC3E}">
        <p14:creationId xmlns:p14="http://schemas.microsoft.com/office/powerpoint/2010/main" val="2664610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noAutofit/>
          </a:bodyPr>
          <a:lstStyle/>
          <a:p>
            <a:pPr eaLnBrk="1" hangingPunct="1">
              <a:defRPr/>
            </a:pPr>
            <a:r>
              <a:rPr lang="el-GR" sz="4000" b="1" dirty="0" smtClean="0">
                <a:solidFill>
                  <a:schemeClr val="accent1"/>
                </a:solidFill>
              </a:rPr>
              <a:t>Ομοταξία </a:t>
            </a:r>
            <a:r>
              <a:rPr lang="el-GR" sz="4000" b="1" dirty="0" err="1" smtClean="0">
                <a:solidFill>
                  <a:schemeClr val="accent1"/>
                </a:solidFill>
              </a:rPr>
              <a:t>Πολυπλακοφόρα</a:t>
            </a:r>
            <a:r>
              <a:rPr lang="el-GR" sz="4000" b="1" dirty="0" smtClean="0">
                <a:solidFill>
                  <a:schemeClr val="accent1"/>
                </a:solidFill>
              </a:rPr>
              <a:t> </a:t>
            </a:r>
            <a:br>
              <a:rPr lang="el-GR" sz="4000" b="1" dirty="0" smtClean="0">
                <a:solidFill>
                  <a:schemeClr val="accent1"/>
                </a:solidFill>
              </a:rPr>
            </a:br>
            <a:r>
              <a:rPr lang="el-GR" sz="4000" b="1" dirty="0" smtClean="0">
                <a:solidFill>
                  <a:schemeClr val="accent1"/>
                </a:solidFill>
              </a:rPr>
              <a:t>(χιτώνες) (1)</a:t>
            </a:r>
            <a:endParaRPr lang="en-GB" sz="4000" b="1" dirty="0" smtClean="0">
              <a:solidFill>
                <a:schemeClr val="accent1"/>
              </a:solidFill>
            </a:endParaRPr>
          </a:p>
        </p:txBody>
      </p:sp>
      <p:pic>
        <p:nvPicPr>
          <p:cNvPr id="7" name="Θέση περιεχομένου 6" descr="Εξωτερική σχηματική απεικόνιση Πολυπλακοφόρου."/>
          <p:cNvPicPr>
            <a:picLocks noGrp="1" noChangeAspect="1"/>
          </p:cNvPicPr>
          <p:nvPr>
            <p:ph sz="quarter"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56980" y="1956462"/>
            <a:ext cx="3586432" cy="2001950"/>
          </a:xfrm>
        </p:spPr>
      </p:pic>
      <p:pic>
        <p:nvPicPr>
          <p:cNvPr id="9" name="Θέση περιεχομένου 8" descr="Εσωτερική σχηματική απεικόνιση Πολυπλακοφόρου."/>
          <p:cNvPicPr>
            <a:picLocks noGrp="1" noChangeAspect="1"/>
          </p:cNvPicPr>
          <p:nvPr>
            <p:ph sz="quarter" idx="2"/>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714875" y="1930907"/>
            <a:ext cx="3382203" cy="2112943"/>
          </a:xfrm>
        </p:spPr>
      </p:pic>
      <p:sp>
        <p:nvSpPr>
          <p:cNvPr id="3" name="Θέση κειμένου 2"/>
          <p:cNvSpPr>
            <a:spLocks noGrp="1"/>
          </p:cNvSpPr>
          <p:nvPr>
            <p:ph type="body" sz="half" idx="3"/>
          </p:nvPr>
        </p:nvSpPr>
        <p:spPr>
          <a:xfrm>
            <a:off x="1600200" y="4140354"/>
            <a:ext cx="6193971" cy="1981200"/>
          </a:xfrm>
        </p:spPr>
        <p:txBody>
          <a:bodyPr>
            <a:normAutofit/>
          </a:bodyPr>
          <a:lstStyle/>
          <a:p>
            <a:pPr>
              <a:defRPr/>
            </a:pPr>
            <a:r>
              <a:rPr lang="el-GR" sz="2800" dirty="0"/>
              <a:t>Μέγεθος 2-5</a:t>
            </a:r>
            <a:r>
              <a:rPr lang="en-US" sz="2800" dirty="0"/>
              <a:t>cm,</a:t>
            </a:r>
            <a:r>
              <a:rPr lang="el-GR" sz="2800" dirty="0"/>
              <a:t> σπάνια ως 30</a:t>
            </a:r>
            <a:r>
              <a:rPr lang="en-US" sz="2800" dirty="0" smtClean="0"/>
              <a:t>cm</a:t>
            </a:r>
            <a:r>
              <a:rPr lang="el-GR" sz="2800" dirty="0" smtClean="0"/>
              <a:t>.</a:t>
            </a:r>
            <a:endParaRPr lang="en-GB" sz="2800" dirty="0"/>
          </a:p>
          <a:p>
            <a:pPr>
              <a:defRPr/>
            </a:pPr>
            <a:r>
              <a:rPr lang="el-GR" sz="2800" dirty="0"/>
              <a:t>Όστρακο από </a:t>
            </a:r>
            <a:r>
              <a:rPr lang="en-GB" sz="2800" dirty="0"/>
              <a:t>8 </a:t>
            </a:r>
            <a:r>
              <a:rPr lang="el-GR" sz="2800" dirty="0"/>
              <a:t>ασβεστολιθικές αλληλεπικαλυπτόμενες </a:t>
            </a:r>
            <a:r>
              <a:rPr lang="el-GR" sz="2800" dirty="0" smtClean="0"/>
              <a:t>πλάκες.</a:t>
            </a:r>
            <a:endParaRPr lang="el-GR" sz="2800" dirty="0"/>
          </a:p>
          <a:p>
            <a:pPr>
              <a:defRPr/>
            </a:pPr>
            <a:r>
              <a:rPr lang="el-GR" sz="2800" dirty="0"/>
              <a:t>Στη θάλασσα, συνήθως σε ρηχά </a:t>
            </a:r>
            <a:r>
              <a:rPr lang="el-GR" sz="2800" dirty="0" smtClean="0"/>
              <a:t>νερά.</a:t>
            </a:r>
            <a:endParaRPr lang="en-GB" sz="2800" dirty="0"/>
          </a:p>
          <a:p>
            <a:endParaRPr lang="el-GR" dirty="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28</a:t>
            </a:fld>
            <a:endParaRPr lang="en-US"/>
          </a:p>
        </p:txBody>
      </p:sp>
      <p:sp>
        <p:nvSpPr>
          <p:cNvPr id="12" name="TextBox 11"/>
          <p:cNvSpPr txBox="1"/>
          <p:nvPr/>
        </p:nvSpPr>
        <p:spPr>
          <a:xfrm>
            <a:off x="3956987" y="3571817"/>
            <a:ext cx="341760" cy="276999"/>
          </a:xfrm>
          <a:prstGeom prst="rect">
            <a:avLst/>
          </a:prstGeom>
          <a:noFill/>
        </p:spPr>
        <p:txBody>
          <a:bodyPr wrap="none" rtlCol="0">
            <a:spAutoFit/>
          </a:bodyPr>
          <a:lstStyle/>
          <a:p>
            <a:r>
              <a:rPr lang="el-GR" sz="1200" b="1" dirty="0" smtClean="0"/>
              <a:t>38</a:t>
            </a:r>
            <a:endParaRPr lang="el-GR" sz="1200" b="1" dirty="0"/>
          </a:p>
        </p:txBody>
      </p:sp>
      <p:sp>
        <p:nvSpPr>
          <p:cNvPr id="13" name="TextBox 12"/>
          <p:cNvSpPr txBox="1"/>
          <p:nvPr/>
        </p:nvSpPr>
        <p:spPr>
          <a:xfrm>
            <a:off x="7623291" y="3571816"/>
            <a:ext cx="341760" cy="276999"/>
          </a:xfrm>
          <a:prstGeom prst="rect">
            <a:avLst/>
          </a:prstGeom>
          <a:noFill/>
        </p:spPr>
        <p:txBody>
          <a:bodyPr wrap="none" rtlCol="0">
            <a:spAutoFit/>
          </a:bodyPr>
          <a:lstStyle/>
          <a:p>
            <a:r>
              <a:rPr lang="en-US" sz="1200" b="1" dirty="0" smtClean="0"/>
              <a:t>3</a:t>
            </a:r>
            <a:r>
              <a:rPr lang="el-GR" sz="1200" b="1" dirty="0" smtClean="0"/>
              <a:t>9</a:t>
            </a:r>
            <a:endParaRPr lang="el-GR" sz="1200" b="1" dirty="0"/>
          </a:p>
        </p:txBody>
      </p:sp>
    </p:spTree>
    <p:extLst>
      <p:ext uri="{BB962C8B-B14F-4D97-AF65-F5344CB8AC3E}">
        <p14:creationId xmlns:p14="http://schemas.microsoft.com/office/powerpoint/2010/main" val="2701825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9575" y="433760"/>
            <a:ext cx="8579296" cy="1228998"/>
          </a:xfrm>
        </p:spPr>
        <p:txBody>
          <a:bodyPr>
            <a:normAutofit fontScale="90000"/>
          </a:bodyPr>
          <a:lstStyle/>
          <a:p>
            <a:r>
              <a:rPr lang="el-GR" b="1" dirty="0">
                <a:solidFill>
                  <a:schemeClr val="accent1"/>
                </a:solidFill>
              </a:rPr>
              <a:t>Ομοταξία </a:t>
            </a:r>
            <a:r>
              <a:rPr lang="el-GR" b="1" dirty="0" err="1">
                <a:solidFill>
                  <a:schemeClr val="accent1"/>
                </a:solidFill>
              </a:rPr>
              <a:t>Πολυπλακοφόρα</a:t>
            </a:r>
            <a:r>
              <a:rPr lang="el-GR" b="1" dirty="0">
                <a:solidFill>
                  <a:schemeClr val="accent1"/>
                </a:solidFill>
              </a:rPr>
              <a:t> </a:t>
            </a:r>
            <a:r>
              <a:rPr lang="el-GR" b="1" dirty="0" smtClean="0">
                <a:solidFill>
                  <a:schemeClr val="accent1"/>
                </a:solidFill>
              </a:rPr>
              <a:t/>
            </a:r>
            <a:br>
              <a:rPr lang="el-GR" b="1" dirty="0" smtClean="0">
                <a:solidFill>
                  <a:schemeClr val="accent1"/>
                </a:solidFill>
              </a:rPr>
            </a:br>
            <a:r>
              <a:rPr lang="el-GR" b="1" dirty="0" smtClean="0">
                <a:solidFill>
                  <a:schemeClr val="accent1"/>
                </a:solidFill>
              </a:rPr>
              <a:t>(</a:t>
            </a:r>
            <a:r>
              <a:rPr lang="el-GR" b="1" dirty="0">
                <a:solidFill>
                  <a:schemeClr val="accent1"/>
                </a:solidFill>
              </a:rPr>
              <a:t>χιτώνες</a:t>
            </a:r>
            <a:r>
              <a:rPr lang="el-GR" b="1" dirty="0" smtClean="0">
                <a:solidFill>
                  <a:schemeClr val="accent1"/>
                </a:solidFill>
              </a:rPr>
              <a:t>) (2)</a:t>
            </a:r>
            <a:endParaRPr lang="en-US" b="1" dirty="0">
              <a:solidFill>
                <a:schemeClr val="accent1"/>
              </a:solidFill>
            </a:endParaRPr>
          </a:p>
        </p:txBody>
      </p:sp>
      <p:pic>
        <p:nvPicPr>
          <p:cNvPr id="8" name="Θέση περιεχομένου 7" descr="Φωτογραφία του χιτώνα Mopalia mucosa."/>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433061" y="1662758"/>
            <a:ext cx="6232324" cy="4662658"/>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29</a:t>
            </a:fld>
            <a:endParaRPr lang="en-US"/>
          </a:p>
        </p:txBody>
      </p:sp>
      <p:sp>
        <p:nvSpPr>
          <p:cNvPr id="6" name="TextBox 5"/>
          <p:cNvSpPr txBox="1"/>
          <p:nvPr/>
        </p:nvSpPr>
        <p:spPr>
          <a:xfrm>
            <a:off x="6743730" y="5705063"/>
            <a:ext cx="341760" cy="276999"/>
          </a:xfrm>
          <a:prstGeom prst="rect">
            <a:avLst/>
          </a:prstGeom>
          <a:noFill/>
        </p:spPr>
        <p:txBody>
          <a:bodyPr wrap="none" rtlCol="0">
            <a:spAutoFit/>
          </a:bodyPr>
          <a:lstStyle/>
          <a:p>
            <a:r>
              <a:rPr lang="el-GR" sz="1200" b="1" dirty="0" smtClean="0">
                <a:solidFill>
                  <a:schemeClr val="bg1"/>
                </a:solidFill>
              </a:rPr>
              <a:t>40</a:t>
            </a:r>
            <a:endParaRPr lang="el-GR" sz="1200" b="1" dirty="0">
              <a:solidFill>
                <a:schemeClr val="bg1"/>
              </a:solidFill>
            </a:endParaRPr>
          </a:p>
        </p:txBody>
      </p:sp>
    </p:spTree>
    <p:extLst>
      <p:ext uri="{BB962C8B-B14F-4D97-AF65-F5344CB8AC3E}">
        <p14:creationId xmlns:p14="http://schemas.microsoft.com/office/powerpoint/2010/main" val="3125579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rPr>
              <a:t>  </a:t>
            </a:r>
            <a:r>
              <a:rPr lang="el-GR" dirty="0" smtClean="0">
                <a:solidFill>
                  <a:schemeClr val="accent1"/>
                </a:solidFill>
              </a:rPr>
              <a:t>Σχέδια </a:t>
            </a:r>
            <a:r>
              <a:rPr lang="el-GR" dirty="0">
                <a:solidFill>
                  <a:schemeClr val="accent1"/>
                </a:solidFill>
              </a:rPr>
              <a:t>οργάνωσης σώματος</a:t>
            </a:r>
            <a:r>
              <a:rPr lang="en-US" dirty="0">
                <a:solidFill>
                  <a:schemeClr val="accent1"/>
                </a:solidFill>
              </a:rPr>
              <a:t> </a:t>
            </a:r>
            <a:r>
              <a:rPr lang="el-GR" dirty="0" smtClean="0">
                <a:solidFill>
                  <a:schemeClr val="accent1"/>
                </a:solidFill>
              </a:rPr>
              <a:t>2/2</a:t>
            </a:r>
            <a:endParaRPr lang="el-GR" b="1" dirty="0">
              <a:solidFill>
                <a:schemeClr val="accent1"/>
              </a:solidFill>
            </a:endParaRPr>
          </a:p>
        </p:txBody>
      </p:sp>
      <p:pic>
        <p:nvPicPr>
          <p:cNvPr id="7" name="Θέση περιεχομένου 6" descr="Σχέδια ορηάνωσης σώματος: Ακοιλωματικό, Ψευδοκοιλωματικό, Σχιζοκοιλωματικό, Εντεροκοιλωματικό."/>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06537" y="1373189"/>
            <a:ext cx="6126163" cy="4813415"/>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3</a:t>
            </a:fld>
            <a:endParaRPr lang="en-US"/>
          </a:p>
        </p:txBody>
      </p:sp>
      <p:sp>
        <p:nvSpPr>
          <p:cNvPr id="6" name="TextBox 5"/>
          <p:cNvSpPr txBox="1"/>
          <p:nvPr/>
        </p:nvSpPr>
        <p:spPr>
          <a:xfrm>
            <a:off x="7369486" y="5909605"/>
            <a:ext cx="263214" cy="276999"/>
          </a:xfrm>
          <a:prstGeom prst="rect">
            <a:avLst/>
          </a:prstGeom>
          <a:noFill/>
        </p:spPr>
        <p:txBody>
          <a:bodyPr wrap="none" rtlCol="0">
            <a:spAutoFit/>
          </a:bodyPr>
          <a:lstStyle/>
          <a:p>
            <a:r>
              <a:rPr lang="en-US" sz="1200" b="1" dirty="0" smtClean="0"/>
              <a:t>4</a:t>
            </a:r>
            <a:endParaRPr lang="el-GR" sz="1200" b="1" dirty="0"/>
          </a:p>
        </p:txBody>
      </p:sp>
    </p:spTree>
    <p:extLst>
      <p:ext uri="{BB962C8B-B14F-4D97-AF65-F5344CB8AC3E}">
        <p14:creationId xmlns:p14="http://schemas.microsoft.com/office/powerpoint/2010/main" val="1104371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52450" y="320673"/>
            <a:ext cx="7981950" cy="1325563"/>
          </a:xfrm>
        </p:spPr>
        <p:txBody>
          <a:bodyPr/>
          <a:lstStyle/>
          <a:p>
            <a:pPr algn="ctr"/>
            <a:r>
              <a:rPr lang="el-GR" b="1" dirty="0">
                <a:solidFill>
                  <a:schemeClr val="accent1"/>
                </a:solidFill>
              </a:rPr>
              <a:t>Εσωτερική δομή </a:t>
            </a:r>
            <a:r>
              <a:rPr lang="el-GR" b="1" dirty="0" smtClean="0">
                <a:solidFill>
                  <a:schemeClr val="accent1"/>
                </a:solidFill>
              </a:rPr>
              <a:t/>
            </a:r>
            <a:br>
              <a:rPr lang="el-GR" b="1" dirty="0" smtClean="0">
                <a:solidFill>
                  <a:schemeClr val="accent1"/>
                </a:solidFill>
              </a:rPr>
            </a:br>
            <a:r>
              <a:rPr lang="el-GR" b="1" dirty="0" err="1" smtClean="0">
                <a:solidFill>
                  <a:schemeClr val="accent1"/>
                </a:solidFill>
              </a:rPr>
              <a:t>Πολυπλακοφόρου</a:t>
            </a:r>
            <a:endParaRPr lang="en-US" b="1" dirty="0">
              <a:solidFill>
                <a:schemeClr val="accent1"/>
              </a:solidFill>
            </a:endParaRPr>
          </a:p>
        </p:txBody>
      </p:sp>
      <p:pic>
        <p:nvPicPr>
          <p:cNvPr id="4" name="Θέση περιεχομένου 3" descr="Ανατομία ενός χιτώνα: Α. επιμήκης τομή, Β. Εγκάρσια τομή, Γ. Εξωτερική κοιλιακή όψη."/>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52450" y="1845599"/>
            <a:ext cx="7886700" cy="4280453"/>
          </a:xfrm>
        </p:spPr>
      </p:pic>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30</a:t>
            </a:fld>
            <a:endParaRPr lang="en-US"/>
          </a:p>
        </p:txBody>
      </p:sp>
      <p:sp>
        <p:nvSpPr>
          <p:cNvPr id="8" name="TextBox 7"/>
          <p:cNvSpPr txBox="1"/>
          <p:nvPr/>
        </p:nvSpPr>
        <p:spPr>
          <a:xfrm>
            <a:off x="8363520" y="5948735"/>
            <a:ext cx="341760" cy="276999"/>
          </a:xfrm>
          <a:prstGeom prst="rect">
            <a:avLst/>
          </a:prstGeom>
          <a:noFill/>
        </p:spPr>
        <p:txBody>
          <a:bodyPr wrap="none" rtlCol="0">
            <a:spAutoFit/>
          </a:bodyPr>
          <a:lstStyle/>
          <a:p>
            <a:r>
              <a:rPr lang="el-GR" sz="1200" b="1" dirty="0" smtClean="0"/>
              <a:t>41</a:t>
            </a:r>
            <a:endParaRPr lang="el-GR" sz="1200" b="1" dirty="0"/>
          </a:p>
        </p:txBody>
      </p:sp>
    </p:spTree>
    <p:extLst>
      <p:ext uri="{BB962C8B-B14F-4D97-AF65-F5344CB8AC3E}">
        <p14:creationId xmlns:p14="http://schemas.microsoft.com/office/powerpoint/2010/main" val="4292387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Φωτογραφία Σκαφόποδων: Δόντια της θάλασσας."/>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670766" y="2220627"/>
            <a:ext cx="3574851" cy="3574851"/>
          </a:xfrm>
        </p:spPr>
      </p:pic>
      <p:sp>
        <p:nvSpPr>
          <p:cNvPr id="22530" name="Rectangle 2"/>
          <p:cNvSpPr>
            <a:spLocks noGrp="1" noChangeArrowheads="1"/>
          </p:cNvSpPr>
          <p:nvPr>
            <p:ph type="title"/>
          </p:nvPr>
        </p:nvSpPr>
        <p:spPr/>
        <p:txBody>
          <a:bodyPr>
            <a:normAutofit/>
          </a:bodyPr>
          <a:lstStyle/>
          <a:p>
            <a:pPr algn="ctr" eaLnBrk="1" hangingPunct="1">
              <a:defRPr/>
            </a:pPr>
            <a:r>
              <a:rPr lang="el-GR" dirty="0" smtClean="0"/>
              <a:t>  </a:t>
            </a:r>
            <a:r>
              <a:rPr lang="el-GR" b="1" dirty="0" smtClean="0">
                <a:solidFill>
                  <a:schemeClr val="accent1"/>
                </a:solidFill>
              </a:rPr>
              <a:t>Ομοταξία </a:t>
            </a:r>
            <a:r>
              <a:rPr lang="el-GR" b="1" dirty="0" err="1" smtClean="0">
                <a:solidFill>
                  <a:schemeClr val="accent1"/>
                </a:solidFill>
              </a:rPr>
              <a:t>Σκαφόποδα</a:t>
            </a:r>
            <a:r>
              <a:rPr lang="el-GR" b="1" dirty="0" smtClean="0">
                <a:solidFill>
                  <a:schemeClr val="accent1"/>
                </a:solidFill>
              </a:rPr>
              <a:t> </a:t>
            </a:r>
            <a:br>
              <a:rPr lang="el-GR" b="1" dirty="0" smtClean="0">
                <a:solidFill>
                  <a:schemeClr val="accent1"/>
                </a:solidFill>
              </a:rPr>
            </a:br>
            <a:r>
              <a:rPr lang="en-US" sz="3200" b="1" dirty="0" smtClean="0">
                <a:solidFill>
                  <a:schemeClr val="accent1"/>
                </a:solidFill>
              </a:rPr>
              <a:t>(</a:t>
            </a:r>
            <a:r>
              <a:rPr lang="el-GR" sz="3200" b="1" dirty="0" smtClean="0">
                <a:solidFill>
                  <a:schemeClr val="accent1"/>
                </a:solidFill>
              </a:rPr>
              <a:t>χαυλιόδοντες ή δόντια της θάλασσας)</a:t>
            </a:r>
            <a:r>
              <a:rPr lang="el-GR" b="1" dirty="0" smtClean="0">
                <a:solidFill>
                  <a:schemeClr val="accent1"/>
                </a:solidFill>
              </a:rPr>
              <a:t> </a:t>
            </a:r>
            <a:endParaRPr lang="en-GB" b="1" dirty="0" smtClean="0">
              <a:solidFill>
                <a:schemeClr val="accent1"/>
              </a:solidFill>
            </a:endParaRPr>
          </a:p>
        </p:txBody>
      </p:sp>
      <p:sp>
        <p:nvSpPr>
          <p:cNvPr id="22531" name="Rectangle 3"/>
          <p:cNvSpPr>
            <a:spLocks noGrp="1" noChangeArrowheads="1"/>
          </p:cNvSpPr>
          <p:nvPr>
            <p:ph sz="half" idx="1"/>
          </p:nvPr>
        </p:nvSpPr>
        <p:spPr>
          <a:xfrm>
            <a:off x="628650" y="1751422"/>
            <a:ext cx="3886200" cy="4351338"/>
          </a:xfrm>
        </p:spPr>
        <p:txBody>
          <a:bodyPr>
            <a:normAutofit lnSpcReduction="10000"/>
          </a:bodyPr>
          <a:lstStyle/>
          <a:p>
            <a:pPr eaLnBrk="1" hangingPunct="1">
              <a:defRPr/>
            </a:pPr>
            <a:endParaRPr lang="el-GR" dirty="0" smtClean="0"/>
          </a:p>
          <a:p>
            <a:pPr eaLnBrk="1" hangingPunct="1">
              <a:defRPr/>
            </a:pPr>
            <a:r>
              <a:rPr lang="el-GR" dirty="0" smtClean="0"/>
              <a:t>Μέγεθος 4</a:t>
            </a:r>
            <a:r>
              <a:rPr lang="en-US" dirty="0" smtClean="0"/>
              <a:t>mm</a:t>
            </a:r>
            <a:r>
              <a:rPr lang="el-GR" dirty="0" smtClean="0"/>
              <a:t> ως 25</a:t>
            </a:r>
            <a:r>
              <a:rPr lang="en-US" dirty="0" smtClean="0"/>
              <a:t>cm</a:t>
            </a:r>
            <a:r>
              <a:rPr lang="el-GR" dirty="0" smtClean="0"/>
              <a:t>, συνήθως 2.5-5</a:t>
            </a:r>
            <a:r>
              <a:rPr lang="en-US" dirty="0" smtClean="0"/>
              <a:t>cm</a:t>
            </a:r>
          </a:p>
          <a:p>
            <a:pPr eaLnBrk="1" hangingPunct="1">
              <a:defRPr/>
            </a:pPr>
            <a:r>
              <a:rPr lang="el-GR" dirty="0" smtClean="0"/>
              <a:t>Σωληνοειδές όστρακο, ανοικτό και στα δύο άκρα</a:t>
            </a:r>
          </a:p>
          <a:p>
            <a:pPr eaLnBrk="1" hangingPunct="1">
              <a:defRPr/>
            </a:pPr>
            <a:r>
              <a:rPr lang="el-GR" dirty="0" smtClean="0"/>
              <a:t>Θαλάσσια, από ρηχά μέχρι και 6000</a:t>
            </a:r>
            <a:r>
              <a:rPr lang="en-US" dirty="0" smtClean="0"/>
              <a:t>m</a:t>
            </a:r>
            <a:endParaRPr lang="en-GB" dirty="0" smtClean="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31</a:t>
            </a:fld>
            <a:endParaRPr lang="en-US"/>
          </a:p>
        </p:txBody>
      </p:sp>
      <p:sp>
        <p:nvSpPr>
          <p:cNvPr id="7" name="TextBox 6"/>
          <p:cNvSpPr txBox="1"/>
          <p:nvPr/>
        </p:nvSpPr>
        <p:spPr>
          <a:xfrm>
            <a:off x="7817844" y="5431032"/>
            <a:ext cx="341760" cy="276999"/>
          </a:xfrm>
          <a:prstGeom prst="rect">
            <a:avLst/>
          </a:prstGeom>
          <a:noFill/>
        </p:spPr>
        <p:txBody>
          <a:bodyPr wrap="none" rtlCol="0">
            <a:spAutoFit/>
          </a:bodyPr>
          <a:lstStyle/>
          <a:p>
            <a:r>
              <a:rPr lang="el-GR" sz="1200" b="1" dirty="0" smtClean="0">
                <a:solidFill>
                  <a:schemeClr val="bg1"/>
                </a:solidFill>
              </a:rPr>
              <a:t>42</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dirty="0">
                <a:solidFill>
                  <a:schemeClr val="accent1"/>
                </a:solidFill>
              </a:rPr>
              <a:t>Εσωτερική δομή </a:t>
            </a:r>
            <a:r>
              <a:rPr lang="el-GR" b="1" dirty="0" smtClean="0">
                <a:solidFill>
                  <a:schemeClr val="accent1"/>
                </a:solidFill>
              </a:rPr>
              <a:t/>
            </a:r>
            <a:br>
              <a:rPr lang="el-GR" b="1" dirty="0" smtClean="0">
                <a:solidFill>
                  <a:schemeClr val="accent1"/>
                </a:solidFill>
              </a:rPr>
            </a:br>
            <a:r>
              <a:rPr lang="el-GR" b="1" dirty="0" err="1" smtClean="0">
                <a:solidFill>
                  <a:schemeClr val="accent1"/>
                </a:solidFill>
              </a:rPr>
              <a:t>Σκαφοπόδου</a:t>
            </a:r>
            <a:endParaRPr lang="en-US" b="1" dirty="0">
              <a:solidFill>
                <a:schemeClr val="accent1"/>
              </a:solidFill>
            </a:endParaRPr>
          </a:p>
        </p:txBody>
      </p:sp>
      <p:pic>
        <p:nvPicPr>
          <p:cNvPr id="8" name="Θέση περιεχομένου 7" descr="Εσωτερική δομή Σκαφόποδου: Dentalia."/>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82130" y="1825625"/>
            <a:ext cx="6379739" cy="4351338"/>
          </a:xfrm>
          <a:prstGeom prst="rect">
            <a:avLst/>
          </a:prstGeom>
          <a:ln>
            <a:noFill/>
          </a:ln>
          <a:effectLst>
            <a:outerShdw blurRad="292100" dist="139700" dir="2700000" algn="tl" rotWithShape="0">
              <a:srgbClr val="333333">
                <a:alpha val="65000"/>
              </a:srgbClr>
            </a:outerShdw>
          </a:effectLst>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32</a:t>
            </a:fld>
            <a:endParaRPr lang="en-US"/>
          </a:p>
        </p:txBody>
      </p:sp>
      <p:sp>
        <p:nvSpPr>
          <p:cNvPr id="6" name="Ορθογώνιο 5"/>
          <p:cNvSpPr/>
          <p:nvPr/>
        </p:nvSpPr>
        <p:spPr>
          <a:xfrm>
            <a:off x="1038225" y="1571625"/>
            <a:ext cx="361950" cy="1905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p:cNvSpPr txBox="1"/>
          <p:nvPr/>
        </p:nvSpPr>
        <p:spPr>
          <a:xfrm>
            <a:off x="7142444" y="5705062"/>
            <a:ext cx="341760" cy="276999"/>
          </a:xfrm>
          <a:prstGeom prst="rect">
            <a:avLst/>
          </a:prstGeom>
          <a:noFill/>
        </p:spPr>
        <p:txBody>
          <a:bodyPr wrap="none" rtlCol="0">
            <a:spAutoFit/>
          </a:bodyPr>
          <a:lstStyle/>
          <a:p>
            <a:r>
              <a:rPr lang="el-GR" sz="1200" b="1" dirty="0" smtClean="0"/>
              <a:t>43</a:t>
            </a:r>
            <a:endParaRPr lang="el-GR" sz="1200" b="1" dirty="0"/>
          </a:p>
        </p:txBody>
      </p:sp>
    </p:spTree>
    <p:extLst>
      <p:ext uri="{BB962C8B-B14F-4D97-AF65-F5344CB8AC3E}">
        <p14:creationId xmlns:p14="http://schemas.microsoft.com/office/powerpoint/2010/main" val="2378063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28650" y="500062"/>
            <a:ext cx="7886700" cy="1325563"/>
          </a:xfrm>
        </p:spPr>
        <p:txBody>
          <a:bodyPr/>
          <a:lstStyle/>
          <a:p>
            <a:pPr algn="ctr" eaLnBrk="1" hangingPunct="1">
              <a:defRPr/>
            </a:pPr>
            <a:r>
              <a:rPr lang="el-GR" b="1" dirty="0" smtClean="0">
                <a:solidFill>
                  <a:schemeClr val="accent1"/>
                </a:solidFill>
              </a:rPr>
              <a:t>Ομοταξία Γαστερόποδα </a:t>
            </a:r>
            <a:br>
              <a:rPr lang="el-GR" b="1" dirty="0" smtClean="0">
                <a:solidFill>
                  <a:schemeClr val="accent1"/>
                </a:solidFill>
              </a:rPr>
            </a:br>
            <a:r>
              <a:rPr lang="el-GR" b="1" dirty="0" smtClean="0">
                <a:solidFill>
                  <a:schemeClr val="accent1"/>
                </a:solidFill>
              </a:rPr>
              <a:t>(</a:t>
            </a:r>
            <a:r>
              <a:rPr lang="en-US" b="1" dirty="0" smtClean="0">
                <a:solidFill>
                  <a:schemeClr val="accent1"/>
                </a:solidFill>
              </a:rPr>
              <a:t>7</a:t>
            </a:r>
            <a:r>
              <a:rPr lang="el-GR" b="1" dirty="0" smtClean="0">
                <a:solidFill>
                  <a:schemeClr val="accent1"/>
                </a:solidFill>
              </a:rPr>
              <a:t>0.000 είδη)</a:t>
            </a:r>
            <a:endParaRPr lang="en-GB" b="1" dirty="0" smtClean="0">
              <a:solidFill>
                <a:schemeClr val="accent1"/>
              </a:solidFill>
            </a:endParaRPr>
          </a:p>
        </p:txBody>
      </p:sp>
      <p:sp>
        <p:nvSpPr>
          <p:cNvPr id="23555" name="Rectangle 3"/>
          <p:cNvSpPr>
            <a:spLocks noGrp="1" noChangeArrowheads="1"/>
          </p:cNvSpPr>
          <p:nvPr>
            <p:ph idx="1"/>
          </p:nvPr>
        </p:nvSpPr>
        <p:spPr>
          <a:xfrm>
            <a:off x="628650" y="2114537"/>
            <a:ext cx="7886700" cy="4351338"/>
          </a:xfrm>
        </p:spPr>
        <p:txBody>
          <a:bodyPr/>
          <a:lstStyle/>
          <a:p>
            <a:pPr eaLnBrk="1" hangingPunct="1">
              <a:defRPr/>
            </a:pPr>
            <a:r>
              <a:rPr lang="el-GR" dirty="0" smtClean="0"/>
              <a:t>Όστρακο από ένα τμήμα, περιελιγμένο ή όχι</a:t>
            </a:r>
          </a:p>
          <a:p>
            <a:pPr eaLnBrk="1" hangingPunct="1">
              <a:defRPr/>
            </a:pPr>
            <a:r>
              <a:rPr lang="el-GR" dirty="0" smtClean="0"/>
              <a:t>Μικροσκοπικά μέχρι και ένα μέτρο. Συνήθως 1 ως 8</a:t>
            </a:r>
            <a:r>
              <a:rPr lang="en-US" dirty="0" smtClean="0"/>
              <a:t>cm</a:t>
            </a:r>
            <a:endParaRPr lang="el-GR" dirty="0" smtClean="0"/>
          </a:p>
          <a:p>
            <a:pPr eaLnBrk="1" hangingPunct="1">
              <a:defRPr/>
            </a:pPr>
            <a:r>
              <a:rPr lang="el-GR" dirty="0" smtClean="0"/>
              <a:t>Θαλάσσια, χερσαία, γλυκών νερών</a:t>
            </a:r>
            <a:endParaRPr lang="en-GB" dirty="0" smtClean="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86996" y="365126"/>
            <a:ext cx="7886700" cy="1325563"/>
          </a:xfrm>
        </p:spPr>
        <p:txBody>
          <a:bodyPr/>
          <a:lstStyle/>
          <a:p>
            <a:pPr algn="ctr" eaLnBrk="1" hangingPunct="1">
              <a:defRPr/>
            </a:pPr>
            <a:r>
              <a:rPr lang="el-GR" b="1" dirty="0" smtClean="0">
                <a:solidFill>
                  <a:schemeClr val="accent1"/>
                </a:solidFill>
              </a:rPr>
              <a:t>Το όστρακο των Γαστεροπόδων</a:t>
            </a:r>
            <a:endParaRPr lang="en-GB" b="1" dirty="0" smtClean="0">
              <a:solidFill>
                <a:schemeClr val="accent1"/>
              </a:solidFill>
            </a:endParaRPr>
          </a:p>
        </p:txBody>
      </p:sp>
      <p:pic>
        <p:nvPicPr>
          <p:cNvPr id="6" name="Θέση περιεχομένου 5" descr="Όστρακο του Γαστερόποδου Busycon: Α και Β Busycon carica (δεξιόστροφο όστρακο), Γ. Busycon contrarium (αριστερόστροφο όστρακο). "/>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413909" y="1428171"/>
            <a:ext cx="4270628" cy="4711053"/>
          </a:xfrm>
          <a:ln>
            <a:solidFill>
              <a:srgbClr val="0070C0"/>
            </a:solidFill>
          </a:ln>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34</a:t>
            </a:fld>
            <a:endParaRPr lang="en-US"/>
          </a:p>
        </p:txBody>
      </p:sp>
      <p:sp>
        <p:nvSpPr>
          <p:cNvPr id="7" name="TextBox 6"/>
          <p:cNvSpPr txBox="1"/>
          <p:nvPr/>
        </p:nvSpPr>
        <p:spPr>
          <a:xfrm>
            <a:off x="6192187" y="5676034"/>
            <a:ext cx="341760" cy="276999"/>
          </a:xfrm>
          <a:prstGeom prst="rect">
            <a:avLst/>
          </a:prstGeom>
          <a:noFill/>
        </p:spPr>
        <p:txBody>
          <a:bodyPr wrap="none" rtlCol="0">
            <a:spAutoFit/>
          </a:bodyPr>
          <a:lstStyle/>
          <a:p>
            <a:r>
              <a:rPr lang="el-GR" sz="1200" b="1" dirty="0" smtClean="0"/>
              <a:t>44</a:t>
            </a:r>
            <a:endParaRPr lang="el-GR" sz="12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9" name="Rectangle 5"/>
          <p:cNvSpPr>
            <a:spLocks noGrp="1" noChangeArrowheads="1"/>
          </p:cNvSpPr>
          <p:nvPr>
            <p:ph type="title"/>
          </p:nvPr>
        </p:nvSpPr>
        <p:spPr/>
        <p:txBody>
          <a:bodyPr/>
          <a:lstStyle/>
          <a:p>
            <a:pPr algn="ctr" eaLnBrk="1" hangingPunct="1">
              <a:defRPr/>
            </a:pPr>
            <a:r>
              <a:rPr lang="el-GR" dirty="0" smtClean="0">
                <a:solidFill>
                  <a:srgbClr val="000099"/>
                </a:solidFill>
              </a:rPr>
              <a:t> </a:t>
            </a:r>
            <a:r>
              <a:rPr lang="el-GR" b="1" dirty="0" smtClean="0">
                <a:solidFill>
                  <a:schemeClr val="accent1"/>
                </a:solidFill>
              </a:rPr>
              <a:t>Συστροφή</a:t>
            </a:r>
            <a:endParaRPr lang="en-GB" b="1" dirty="0" smtClean="0">
              <a:solidFill>
                <a:schemeClr val="accent1"/>
              </a:solidFill>
            </a:endParaRPr>
          </a:p>
        </p:txBody>
      </p:sp>
      <p:pic>
        <p:nvPicPr>
          <p:cNvPr id="5" name="Θέση περιεχομένου 4" descr="Οντογενετική συστροφή: πλευρική και ραχιαία όψη."/>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68762" y="1825625"/>
            <a:ext cx="7282676" cy="4351338"/>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35</a:t>
            </a:fld>
            <a:endParaRPr lang="en-US"/>
          </a:p>
        </p:txBody>
      </p:sp>
      <p:sp>
        <p:nvSpPr>
          <p:cNvPr id="7" name="TextBox 6"/>
          <p:cNvSpPr txBox="1"/>
          <p:nvPr/>
        </p:nvSpPr>
        <p:spPr>
          <a:xfrm>
            <a:off x="7698997" y="5734091"/>
            <a:ext cx="341760" cy="276999"/>
          </a:xfrm>
          <a:prstGeom prst="rect">
            <a:avLst/>
          </a:prstGeom>
          <a:noFill/>
        </p:spPr>
        <p:txBody>
          <a:bodyPr wrap="none" rtlCol="0">
            <a:spAutoFit/>
          </a:bodyPr>
          <a:lstStyle/>
          <a:p>
            <a:r>
              <a:rPr lang="el-GR" sz="1200" b="1" dirty="0" smtClean="0"/>
              <a:t>45</a:t>
            </a:r>
            <a:endParaRPr lang="el-GR" sz="12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42126" y="805543"/>
            <a:ext cx="2949178" cy="1143772"/>
          </a:xfrm>
        </p:spPr>
        <p:txBody>
          <a:bodyPr>
            <a:normAutofit/>
          </a:bodyPr>
          <a:lstStyle/>
          <a:p>
            <a:pPr algn="ctr" eaLnBrk="1" hangingPunct="1">
              <a:defRPr/>
            </a:pPr>
            <a:r>
              <a:rPr lang="el-GR" sz="4400" b="1" dirty="0" smtClean="0">
                <a:solidFill>
                  <a:schemeClr val="accent1"/>
                </a:solidFill>
              </a:rPr>
              <a:t>Περιέλιξη</a:t>
            </a:r>
            <a:endParaRPr lang="en-GB" sz="4400" b="1" dirty="0" smtClean="0">
              <a:solidFill>
                <a:schemeClr val="accent1"/>
              </a:solidFill>
            </a:endParaRPr>
          </a:p>
        </p:txBody>
      </p:sp>
      <p:pic>
        <p:nvPicPr>
          <p:cNvPr id="6" name="Θέση περιεχομένου 5" descr="Εξέλιξη του οστράκου στα Γαστερόποδα. "/>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005943" y="180837"/>
            <a:ext cx="4509407" cy="6049329"/>
          </a:xfrm>
          <a:ln>
            <a:solidFill>
              <a:srgbClr val="0070C0"/>
            </a:solidFill>
          </a:ln>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36</a:t>
            </a:fld>
            <a:endParaRPr lang="en-US"/>
          </a:p>
        </p:txBody>
      </p:sp>
      <p:sp>
        <p:nvSpPr>
          <p:cNvPr id="8" name="TextBox 7"/>
          <p:cNvSpPr txBox="1"/>
          <p:nvPr/>
        </p:nvSpPr>
        <p:spPr>
          <a:xfrm>
            <a:off x="7964557" y="5904955"/>
            <a:ext cx="341760" cy="276999"/>
          </a:xfrm>
          <a:prstGeom prst="rect">
            <a:avLst/>
          </a:prstGeom>
          <a:noFill/>
        </p:spPr>
        <p:txBody>
          <a:bodyPr wrap="none" rtlCol="0">
            <a:spAutoFit/>
          </a:bodyPr>
          <a:lstStyle/>
          <a:p>
            <a:r>
              <a:rPr lang="el-GR" sz="1200" b="1" dirty="0" smtClean="0"/>
              <a:t>46</a:t>
            </a:r>
            <a:endParaRPr lang="el-GR" sz="12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eaLnBrk="1" hangingPunct="1">
              <a:defRPr/>
            </a:pPr>
            <a:r>
              <a:rPr lang="el-GR" b="1" dirty="0" smtClean="0">
                <a:solidFill>
                  <a:schemeClr val="accent1"/>
                </a:solidFill>
              </a:rPr>
              <a:t>Εξέλιξη βραγχίων στα Γαστερόποδα</a:t>
            </a:r>
            <a:endParaRPr lang="en-GB" b="1" dirty="0" smtClean="0">
              <a:solidFill>
                <a:schemeClr val="accent1"/>
              </a:solidFill>
            </a:endParaRPr>
          </a:p>
        </p:txBody>
      </p:sp>
      <p:pic>
        <p:nvPicPr>
          <p:cNvPr id="5" name="Θέση περιεχομένου 4" descr="Η εξέλιξη των κτενιδίων (βραγχίων) στα Γαστερόποδα."/>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08497" y="1825625"/>
            <a:ext cx="6527006" cy="4351338"/>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37</a:t>
            </a:fld>
            <a:endParaRPr lang="en-US"/>
          </a:p>
        </p:txBody>
      </p:sp>
      <p:sp>
        <p:nvSpPr>
          <p:cNvPr id="7" name="TextBox 6"/>
          <p:cNvSpPr txBox="1"/>
          <p:nvPr/>
        </p:nvSpPr>
        <p:spPr>
          <a:xfrm>
            <a:off x="7590971" y="5718629"/>
            <a:ext cx="373586" cy="276999"/>
          </a:xfrm>
          <a:prstGeom prst="rect">
            <a:avLst/>
          </a:prstGeom>
          <a:noFill/>
        </p:spPr>
        <p:txBody>
          <a:bodyPr wrap="square" rtlCol="0">
            <a:spAutoFit/>
          </a:bodyPr>
          <a:lstStyle/>
          <a:p>
            <a:r>
              <a:rPr lang="el-GR" sz="1200" b="1" dirty="0" smtClean="0"/>
              <a:t>47</a:t>
            </a:r>
            <a:endParaRPr lang="el-GR" sz="12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pPr algn="ctr"/>
            <a:r>
              <a:rPr lang="el-GR" b="1" dirty="0" smtClean="0">
                <a:solidFill>
                  <a:schemeClr val="accent1"/>
                </a:solidFill>
              </a:rPr>
              <a:t>Το Γαστερόποδο </a:t>
            </a:r>
            <a:r>
              <a:rPr lang="en-US" b="1" i="1" dirty="0" err="1" smtClean="0">
                <a:solidFill>
                  <a:schemeClr val="accent1"/>
                </a:solidFill>
              </a:rPr>
              <a:t>Haliotis</a:t>
            </a:r>
            <a:endParaRPr lang="en-US" b="1" i="1" dirty="0">
              <a:solidFill>
                <a:schemeClr val="accent1"/>
              </a:solidFill>
            </a:endParaRPr>
          </a:p>
        </p:txBody>
      </p:sp>
      <p:pic>
        <p:nvPicPr>
          <p:cNvPr id="3" name="Θέση περιεχομένου 2" descr="Φωτογραφία οστράκου Haliotis australis."/>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312967" y="2815772"/>
            <a:ext cx="2343834" cy="1976052"/>
          </a:xfrm>
        </p:spPr>
      </p:pic>
      <p:sp>
        <p:nvSpPr>
          <p:cNvPr id="5" name="Θέση υποσέλιδου 4"/>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38</a:t>
            </a:fld>
            <a:endParaRPr lang="en-US"/>
          </a:p>
        </p:txBody>
      </p:sp>
      <p:pic>
        <p:nvPicPr>
          <p:cNvPr id="6" name="Content Placeholder 5" descr="Φωτογραφία Γαστερόποδου Haliotis australis. "/>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28650" y="1620652"/>
            <a:ext cx="5274879" cy="3956159"/>
          </a:xfrm>
        </p:spPr>
      </p:pic>
      <p:sp>
        <p:nvSpPr>
          <p:cNvPr id="10" name="TextBox 9"/>
          <p:cNvSpPr txBox="1"/>
          <p:nvPr/>
        </p:nvSpPr>
        <p:spPr>
          <a:xfrm>
            <a:off x="5529943" y="5167321"/>
            <a:ext cx="373586" cy="276999"/>
          </a:xfrm>
          <a:prstGeom prst="rect">
            <a:avLst/>
          </a:prstGeom>
          <a:noFill/>
        </p:spPr>
        <p:txBody>
          <a:bodyPr wrap="square" rtlCol="0">
            <a:spAutoFit/>
          </a:bodyPr>
          <a:lstStyle/>
          <a:p>
            <a:r>
              <a:rPr lang="el-GR" sz="1200" b="1" dirty="0" smtClean="0">
                <a:solidFill>
                  <a:schemeClr val="bg1"/>
                </a:solidFill>
              </a:rPr>
              <a:t>48</a:t>
            </a:r>
            <a:endParaRPr lang="el-GR" sz="1200" b="1" dirty="0">
              <a:solidFill>
                <a:schemeClr val="bg1"/>
              </a:solidFill>
            </a:endParaRPr>
          </a:p>
        </p:txBody>
      </p:sp>
      <p:sp>
        <p:nvSpPr>
          <p:cNvPr id="11" name="TextBox 10"/>
          <p:cNvSpPr txBox="1"/>
          <p:nvPr/>
        </p:nvSpPr>
        <p:spPr>
          <a:xfrm>
            <a:off x="8250401" y="4382350"/>
            <a:ext cx="373586" cy="461665"/>
          </a:xfrm>
          <a:prstGeom prst="rect">
            <a:avLst/>
          </a:prstGeom>
          <a:noFill/>
        </p:spPr>
        <p:txBody>
          <a:bodyPr wrap="square" rtlCol="0">
            <a:spAutoFit/>
          </a:bodyPr>
          <a:lstStyle/>
          <a:p>
            <a:r>
              <a:rPr lang="el-GR" sz="1200" b="1" dirty="0" smtClean="0">
                <a:solidFill>
                  <a:schemeClr val="bg1"/>
                </a:solidFill>
              </a:rPr>
              <a:t>498</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pPr algn="ctr"/>
            <a:r>
              <a:rPr lang="el-GR" dirty="0" smtClean="0">
                <a:solidFill>
                  <a:schemeClr val="accent1"/>
                </a:solidFill>
              </a:rPr>
              <a:t>Το Γαστερόποδο </a:t>
            </a:r>
            <a:r>
              <a:rPr lang="en-US" i="1" dirty="0" err="1" smtClean="0">
                <a:solidFill>
                  <a:schemeClr val="accent1"/>
                </a:solidFill>
              </a:rPr>
              <a:t>Fissurella</a:t>
            </a:r>
            <a:r>
              <a:rPr lang="en-US" i="1" dirty="0" smtClean="0">
                <a:solidFill>
                  <a:schemeClr val="accent1"/>
                </a:solidFill>
              </a:rPr>
              <a:t> volcano</a:t>
            </a:r>
            <a:endParaRPr lang="en-US" b="1" i="1" dirty="0">
              <a:solidFill>
                <a:schemeClr val="accent1"/>
              </a:solidFill>
            </a:endParaRPr>
          </a:p>
        </p:txBody>
      </p:sp>
      <p:pic>
        <p:nvPicPr>
          <p:cNvPr id="6" name="Θέση περιεχομένου 5" descr="Φωτογραφία Γαστερόποδου Fissurella volcano."/>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97225" y="1825625"/>
            <a:ext cx="4949550" cy="4351338"/>
          </a:xfrm>
        </p:spPr>
      </p:pic>
      <p:sp>
        <p:nvSpPr>
          <p:cNvPr id="5" name="Θέση υποσέλιδου 4"/>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39</a:t>
            </a:fld>
            <a:endParaRPr lang="en-US"/>
          </a:p>
        </p:txBody>
      </p:sp>
      <p:sp>
        <p:nvSpPr>
          <p:cNvPr id="8" name="TextBox 7"/>
          <p:cNvSpPr txBox="1"/>
          <p:nvPr/>
        </p:nvSpPr>
        <p:spPr>
          <a:xfrm>
            <a:off x="6531429" y="5681379"/>
            <a:ext cx="373586" cy="276999"/>
          </a:xfrm>
          <a:prstGeom prst="rect">
            <a:avLst/>
          </a:prstGeom>
          <a:noFill/>
        </p:spPr>
        <p:txBody>
          <a:bodyPr wrap="square" rtlCol="0">
            <a:spAutoFit/>
          </a:bodyPr>
          <a:lstStyle/>
          <a:p>
            <a:r>
              <a:rPr lang="el-GR" sz="1200" b="1" dirty="0" smtClean="0">
                <a:solidFill>
                  <a:schemeClr val="bg1"/>
                </a:solidFill>
              </a:rPr>
              <a:t>50</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731642" cy="1325563"/>
          </a:xfrm>
        </p:spPr>
        <p:txBody>
          <a:bodyPr>
            <a:normAutofit/>
          </a:bodyPr>
          <a:lstStyle/>
          <a:p>
            <a:pPr algn="ctr"/>
            <a:r>
              <a:rPr lang="el-GR" sz="4000" b="1" dirty="0">
                <a:solidFill>
                  <a:schemeClr val="accent1"/>
                </a:solidFill>
              </a:rPr>
              <a:t>Χαρακτηριστικά των </a:t>
            </a:r>
            <a:r>
              <a:rPr lang="el-GR" sz="4000" b="1" dirty="0" smtClean="0">
                <a:solidFill>
                  <a:schemeClr val="accent1"/>
                </a:solidFill>
              </a:rPr>
              <a:t>Μαλακίων</a:t>
            </a:r>
            <a:r>
              <a:rPr lang="en-US" sz="4000" b="1" dirty="0" smtClean="0">
                <a:solidFill>
                  <a:schemeClr val="accent1"/>
                </a:solidFill>
              </a:rPr>
              <a:t> 1/3</a:t>
            </a:r>
            <a:endParaRPr lang="el-GR" sz="4000" b="1" dirty="0">
              <a:solidFill>
                <a:schemeClr val="accent1"/>
              </a:solidFill>
            </a:endParaRPr>
          </a:p>
        </p:txBody>
      </p:sp>
      <p:sp>
        <p:nvSpPr>
          <p:cNvPr id="3" name="Θέση περιεχομένου 2"/>
          <p:cNvSpPr>
            <a:spLocks noGrp="1"/>
          </p:cNvSpPr>
          <p:nvPr>
            <p:ph sz="half" idx="1"/>
          </p:nvPr>
        </p:nvSpPr>
        <p:spPr/>
        <p:txBody>
          <a:bodyPr>
            <a:normAutofit/>
          </a:bodyPr>
          <a:lstStyle/>
          <a:p>
            <a:pPr marL="131400" lvl="5" indent="0">
              <a:buNone/>
              <a:defRPr/>
            </a:pPr>
            <a:endParaRPr lang="el-GR" sz="2800" dirty="0" smtClean="0"/>
          </a:p>
          <a:p>
            <a:pPr marL="457200" lvl="5" indent="-457200">
              <a:defRPr/>
            </a:pPr>
            <a:r>
              <a:rPr lang="el-GR" sz="2800" dirty="0"/>
              <a:t>Τι μέγεθος έχουν;</a:t>
            </a:r>
          </a:p>
          <a:p>
            <a:pPr marL="457200" lvl="5" indent="-457200">
              <a:defRPr/>
            </a:pPr>
            <a:r>
              <a:rPr lang="el-GR" sz="2800" dirty="0"/>
              <a:t>Πού ζουν;</a:t>
            </a:r>
          </a:p>
          <a:p>
            <a:pPr marL="457200" lvl="5" indent="-457200">
              <a:defRPr/>
            </a:pPr>
            <a:r>
              <a:rPr lang="el-GR" sz="2800" dirty="0"/>
              <a:t>Πώς τρέφονται;</a:t>
            </a:r>
          </a:p>
          <a:p>
            <a:pPr marL="457200" lvl="5" indent="-457200">
              <a:defRPr/>
            </a:pPr>
            <a:r>
              <a:rPr lang="el-GR" sz="2800" dirty="0"/>
              <a:t>Τι χρησιμεύουν;</a:t>
            </a:r>
            <a:endParaRPr lang="en-US" sz="2800" dirty="0"/>
          </a:p>
          <a:p>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47784" y="1684166"/>
            <a:ext cx="3967566" cy="4475729"/>
          </a:xfrm>
        </p:spPr>
      </p:pic>
      <p:sp>
        <p:nvSpPr>
          <p:cNvPr id="7" name="Θέση υποσέλιδου 6"/>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4</a:t>
            </a:fld>
            <a:endParaRPr lang="en-US"/>
          </a:p>
        </p:txBody>
      </p:sp>
      <p:sp>
        <p:nvSpPr>
          <p:cNvPr id="16" name="TextBox 15"/>
          <p:cNvSpPr txBox="1"/>
          <p:nvPr/>
        </p:nvSpPr>
        <p:spPr>
          <a:xfrm>
            <a:off x="3677693" y="5783262"/>
            <a:ext cx="263214" cy="276999"/>
          </a:xfrm>
          <a:prstGeom prst="rect">
            <a:avLst/>
          </a:prstGeom>
          <a:noFill/>
        </p:spPr>
        <p:txBody>
          <a:bodyPr wrap="none" rtlCol="0">
            <a:spAutoFit/>
          </a:bodyPr>
          <a:lstStyle/>
          <a:p>
            <a:r>
              <a:rPr lang="en-US" sz="1200" b="1" dirty="0" smtClean="0">
                <a:solidFill>
                  <a:schemeClr val="bg1"/>
                </a:solidFill>
              </a:rPr>
              <a:t>5</a:t>
            </a:r>
            <a:endParaRPr lang="el-GR" sz="1200" b="1" dirty="0">
              <a:solidFill>
                <a:schemeClr val="bg1"/>
              </a:solidFill>
            </a:endParaRPr>
          </a:p>
        </p:txBody>
      </p:sp>
      <p:sp>
        <p:nvSpPr>
          <p:cNvPr id="17" name="TextBox 16"/>
          <p:cNvSpPr txBox="1"/>
          <p:nvPr/>
        </p:nvSpPr>
        <p:spPr>
          <a:xfrm>
            <a:off x="8097078" y="5293537"/>
            <a:ext cx="263214" cy="276999"/>
          </a:xfrm>
          <a:prstGeom prst="rect">
            <a:avLst/>
          </a:prstGeom>
          <a:noFill/>
        </p:spPr>
        <p:txBody>
          <a:bodyPr wrap="none" rtlCol="0">
            <a:spAutoFit/>
          </a:bodyPr>
          <a:lstStyle/>
          <a:p>
            <a:r>
              <a:rPr lang="en-US" sz="1200" b="1" dirty="0" smtClean="0">
                <a:solidFill>
                  <a:schemeClr val="bg1"/>
                </a:solidFill>
              </a:rPr>
              <a:t>6</a:t>
            </a:r>
            <a:endParaRPr lang="el-GR" sz="1200" b="1" dirty="0">
              <a:solidFill>
                <a:schemeClr val="bg1"/>
              </a:solidFill>
            </a:endParaRPr>
          </a:p>
        </p:txBody>
      </p:sp>
      <p:sp>
        <p:nvSpPr>
          <p:cNvPr id="9" name="TextBox 8"/>
          <p:cNvSpPr txBox="1"/>
          <p:nvPr/>
        </p:nvSpPr>
        <p:spPr>
          <a:xfrm>
            <a:off x="8174607" y="5827157"/>
            <a:ext cx="263214" cy="276999"/>
          </a:xfrm>
          <a:prstGeom prst="rect">
            <a:avLst/>
          </a:prstGeom>
          <a:noFill/>
        </p:spPr>
        <p:txBody>
          <a:bodyPr wrap="none" rtlCol="0">
            <a:spAutoFit/>
          </a:bodyPr>
          <a:lstStyle/>
          <a:p>
            <a:r>
              <a:rPr lang="en-US" sz="1200" b="1" dirty="0" smtClean="0">
                <a:solidFill>
                  <a:schemeClr val="bg1"/>
                </a:solidFill>
              </a:rPr>
              <a:t>5</a:t>
            </a:r>
            <a:endParaRPr lang="el-GR" sz="1200" b="1" dirty="0">
              <a:solidFill>
                <a:schemeClr val="bg1"/>
              </a:solidFill>
            </a:endParaRPr>
          </a:p>
        </p:txBody>
      </p:sp>
    </p:spTree>
    <p:extLst>
      <p:ext uri="{BB962C8B-B14F-4D97-AF65-F5344CB8AC3E}">
        <p14:creationId xmlns:p14="http://schemas.microsoft.com/office/powerpoint/2010/main" val="3739628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eaLnBrk="1" hangingPunct="1">
              <a:defRPr/>
            </a:pPr>
            <a:r>
              <a:rPr lang="el-GR" b="1" dirty="0" smtClean="0">
                <a:solidFill>
                  <a:schemeClr val="accent1"/>
                </a:solidFill>
              </a:rPr>
              <a:t>Εξέλιξη βραγχίων στα Γαστερόποδα</a:t>
            </a:r>
            <a:endParaRPr lang="en-GB" b="1" dirty="0" smtClean="0">
              <a:solidFill>
                <a:schemeClr val="accent1"/>
              </a:solidFill>
            </a:endParaRPr>
          </a:p>
        </p:txBody>
      </p:sp>
      <p:pic>
        <p:nvPicPr>
          <p:cNvPr id="5" name="Θέση περιεχομένου 4" descr="Η εξέλιξη των κτενιδίων (βραγχίων) στα Γαστερόποδα."/>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08497" y="1825625"/>
            <a:ext cx="6527006" cy="4351338"/>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40</a:t>
            </a:fld>
            <a:endParaRPr lang="en-US"/>
          </a:p>
        </p:txBody>
      </p:sp>
      <p:sp>
        <p:nvSpPr>
          <p:cNvPr id="7" name="TextBox 6"/>
          <p:cNvSpPr txBox="1"/>
          <p:nvPr/>
        </p:nvSpPr>
        <p:spPr>
          <a:xfrm>
            <a:off x="7242629" y="5835691"/>
            <a:ext cx="373586" cy="276999"/>
          </a:xfrm>
          <a:prstGeom prst="rect">
            <a:avLst/>
          </a:prstGeom>
          <a:noFill/>
        </p:spPr>
        <p:txBody>
          <a:bodyPr wrap="square" rtlCol="0">
            <a:spAutoFit/>
          </a:bodyPr>
          <a:lstStyle/>
          <a:p>
            <a:r>
              <a:rPr lang="el-GR" sz="1200" b="1" dirty="0" smtClean="0"/>
              <a:t>51</a:t>
            </a:r>
            <a:endParaRPr lang="el-GR" sz="1200" b="1" dirty="0"/>
          </a:p>
        </p:txBody>
      </p:sp>
    </p:spTree>
    <p:extLst>
      <p:ext uri="{BB962C8B-B14F-4D97-AF65-F5344CB8AC3E}">
        <p14:creationId xmlns:p14="http://schemas.microsoft.com/office/powerpoint/2010/main" val="18654462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530987" y="389760"/>
            <a:ext cx="7542642" cy="1290759"/>
          </a:xfrm>
        </p:spPr>
        <p:txBody>
          <a:bodyPr>
            <a:normAutofit/>
          </a:bodyPr>
          <a:lstStyle/>
          <a:p>
            <a:pPr algn="ctr" eaLnBrk="1" hangingPunct="1">
              <a:defRPr/>
            </a:pPr>
            <a:r>
              <a:rPr lang="el-GR" sz="4000" b="1" dirty="0" err="1" smtClean="0">
                <a:solidFill>
                  <a:schemeClr val="accent1"/>
                </a:solidFill>
              </a:rPr>
              <a:t>Μανδυακή</a:t>
            </a:r>
            <a:r>
              <a:rPr lang="el-GR" sz="4000" b="1" dirty="0" smtClean="0">
                <a:solidFill>
                  <a:schemeClr val="accent1"/>
                </a:solidFill>
              </a:rPr>
              <a:t> κοιλότητα </a:t>
            </a:r>
            <a:br>
              <a:rPr lang="el-GR" sz="4000" b="1" dirty="0" smtClean="0">
                <a:solidFill>
                  <a:schemeClr val="accent1"/>
                </a:solidFill>
              </a:rPr>
            </a:br>
            <a:r>
              <a:rPr lang="el-GR" sz="4000" b="1" dirty="0" smtClean="0">
                <a:solidFill>
                  <a:schemeClr val="accent1"/>
                </a:solidFill>
              </a:rPr>
              <a:t>και </a:t>
            </a:r>
            <a:r>
              <a:rPr lang="el-GR" sz="4000" b="1" dirty="0" err="1" smtClean="0">
                <a:solidFill>
                  <a:schemeClr val="accent1"/>
                </a:solidFill>
              </a:rPr>
              <a:t>κτενίδια</a:t>
            </a:r>
            <a:r>
              <a:rPr lang="el-GR" sz="4000" b="1" dirty="0" smtClean="0">
                <a:solidFill>
                  <a:schemeClr val="accent1"/>
                </a:solidFill>
              </a:rPr>
              <a:t> σε </a:t>
            </a:r>
            <a:r>
              <a:rPr lang="el-GR" sz="4000" b="1" dirty="0" err="1" smtClean="0">
                <a:solidFill>
                  <a:schemeClr val="accent1"/>
                </a:solidFill>
              </a:rPr>
              <a:t>Προσωβράγχια</a:t>
            </a:r>
            <a:endParaRPr lang="el-GR" sz="4000" b="1" dirty="0" smtClean="0">
              <a:solidFill>
                <a:schemeClr val="accent1"/>
              </a:solidFill>
            </a:endParaRPr>
          </a:p>
        </p:txBody>
      </p:sp>
      <p:sp>
        <p:nvSpPr>
          <p:cNvPr id="5" name="Θέση κειμένου 4"/>
          <p:cNvSpPr>
            <a:spLocks noGrp="1"/>
          </p:cNvSpPr>
          <p:nvPr>
            <p:ph type="body" sz="half" idx="2"/>
          </p:nvPr>
        </p:nvSpPr>
        <p:spPr>
          <a:xfrm>
            <a:off x="1257300" y="2465240"/>
            <a:ext cx="3154958" cy="3106389"/>
          </a:xfrm>
        </p:spPr>
        <p:txBody>
          <a:bodyPr/>
          <a:lstStyle/>
          <a:p>
            <a:pPr>
              <a:spcBef>
                <a:spcPct val="50000"/>
              </a:spcBef>
            </a:pPr>
            <a:r>
              <a:rPr lang="en-US" altLang="en-US" sz="2800" dirty="0">
                <a:latin typeface="Calibri" panose="020F0502020204030204" pitchFamily="34" charset="0"/>
              </a:rPr>
              <a:t>C:</a:t>
            </a:r>
            <a:r>
              <a:rPr lang="el-GR" altLang="en-US" sz="2800" dirty="0">
                <a:latin typeface="Calibri" panose="020F0502020204030204" pitchFamily="34" charset="0"/>
              </a:rPr>
              <a:t> </a:t>
            </a:r>
            <a:r>
              <a:rPr lang="el-GR" altLang="en-US" sz="2800" dirty="0" err="1">
                <a:latin typeface="Calibri" panose="020F0502020204030204" pitchFamily="34" charset="0"/>
              </a:rPr>
              <a:t>Κτενίδιο</a:t>
            </a:r>
            <a:endParaRPr lang="en-US" altLang="en-US" sz="2800" dirty="0">
              <a:latin typeface="Calibri" panose="020F0502020204030204" pitchFamily="34" charset="0"/>
            </a:endParaRPr>
          </a:p>
          <a:p>
            <a:pPr>
              <a:spcBef>
                <a:spcPct val="50000"/>
              </a:spcBef>
            </a:pPr>
            <a:r>
              <a:rPr lang="en-US" altLang="en-US" sz="2800" dirty="0">
                <a:latin typeface="Calibri" panose="020F0502020204030204" pitchFamily="34" charset="0"/>
              </a:rPr>
              <a:t>O:</a:t>
            </a:r>
            <a:r>
              <a:rPr lang="el-GR" altLang="en-US" sz="2800" dirty="0">
                <a:latin typeface="Calibri" panose="020F0502020204030204" pitchFamily="34" charset="0"/>
              </a:rPr>
              <a:t> </a:t>
            </a:r>
            <a:r>
              <a:rPr lang="el-GR" altLang="en-US" sz="2800" dirty="0" err="1">
                <a:latin typeface="Calibri" panose="020F0502020204030204" pitchFamily="34" charset="0"/>
              </a:rPr>
              <a:t>Οσφράδιο</a:t>
            </a:r>
            <a:endParaRPr lang="en-US" altLang="en-US" sz="2800" dirty="0">
              <a:latin typeface="Calibri" panose="020F0502020204030204" pitchFamily="34" charset="0"/>
            </a:endParaRPr>
          </a:p>
          <a:p>
            <a:pPr>
              <a:spcBef>
                <a:spcPct val="50000"/>
              </a:spcBef>
            </a:pPr>
            <a:r>
              <a:rPr lang="en-US" altLang="en-US" sz="2800" dirty="0">
                <a:latin typeface="Calibri" panose="020F0502020204030204" pitchFamily="34" charset="0"/>
              </a:rPr>
              <a:t>A:</a:t>
            </a:r>
            <a:r>
              <a:rPr lang="el-GR" altLang="en-US" sz="2800" dirty="0">
                <a:latin typeface="Calibri" panose="020F0502020204030204" pitchFamily="34" charset="0"/>
              </a:rPr>
              <a:t> Έδρα</a:t>
            </a:r>
            <a:endParaRPr lang="en-US" altLang="en-US" sz="2800" dirty="0">
              <a:latin typeface="Calibri" panose="020F0502020204030204" pitchFamily="34" charset="0"/>
            </a:endParaRPr>
          </a:p>
          <a:p>
            <a:pPr>
              <a:spcBef>
                <a:spcPct val="50000"/>
              </a:spcBef>
            </a:pPr>
            <a:r>
              <a:rPr lang="en-US" altLang="en-US" sz="2800" dirty="0">
                <a:latin typeface="Calibri" panose="020F0502020204030204" pitchFamily="34" charset="0"/>
              </a:rPr>
              <a:t>EA:</a:t>
            </a:r>
            <a:r>
              <a:rPr lang="el-GR" altLang="en-US" sz="2800" dirty="0">
                <a:latin typeface="Calibri" panose="020F0502020204030204" pitchFamily="34" charset="0"/>
              </a:rPr>
              <a:t> </a:t>
            </a:r>
            <a:r>
              <a:rPr lang="el-GR" altLang="en-US" sz="2800" dirty="0" err="1">
                <a:latin typeface="Calibri" panose="020F0502020204030204" pitchFamily="34" charset="0"/>
              </a:rPr>
              <a:t>Νεφριδιοπόρος</a:t>
            </a:r>
            <a:endParaRPr lang="el-GR" altLang="en-US" sz="2800" dirty="0">
              <a:latin typeface="Calibri" panose="020F0502020204030204" pitchFamily="34" charset="0"/>
            </a:endParaRPr>
          </a:p>
          <a:p>
            <a:endParaRPr lang="en-US" dirty="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41</a:t>
            </a:fld>
            <a:endParaRPr lang="en-US"/>
          </a:p>
        </p:txBody>
      </p:sp>
      <p:pic>
        <p:nvPicPr>
          <p:cNvPr id="6" name="Content Placeholder 5" descr="Μανδυακή κοιλότητα και κτενίδια σε Πρωσοβράγχια."/>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39498" y="1680519"/>
            <a:ext cx="3401473" cy="4615992"/>
          </a:xfrm>
        </p:spPr>
      </p:pic>
      <p:sp>
        <p:nvSpPr>
          <p:cNvPr id="10" name="TextBox 9"/>
          <p:cNvSpPr txBox="1"/>
          <p:nvPr/>
        </p:nvSpPr>
        <p:spPr>
          <a:xfrm>
            <a:off x="7494625" y="6019512"/>
            <a:ext cx="373586" cy="276999"/>
          </a:xfrm>
          <a:prstGeom prst="rect">
            <a:avLst/>
          </a:prstGeom>
          <a:noFill/>
        </p:spPr>
        <p:txBody>
          <a:bodyPr wrap="square" rtlCol="0">
            <a:spAutoFit/>
          </a:bodyPr>
          <a:lstStyle/>
          <a:p>
            <a:r>
              <a:rPr lang="el-GR" sz="1200" b="1" dirty="0" smtClean="0"/>
              <a:t>52</a:t>
            </a:r>
            <a:endParaRPr lang="el-GR" sz="12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accent1"/>
                </a:solidFill>
              </a:rPr>
              <a:t>Το Γαστερόποδο </a:t>
            </a:r>
            <a:r>
              <a:rPr lang="en-US" i="1" dirty="0" err="1" smtClean="0">
                <a:solidFill>
                  <a:schemeClr val="accent1"/>
                </a:solidFill>
              </a:rPr>
              <a:t>Urosalpinx</a:t>
            </a:r>
            <a:endParaRPr lang="en-US" i="1" dirty="0">
              <a:solidFill>
                <a:schemeClr val="accent1"/>
              </a:solidFill>
            </a:endParaRPr>
          </a:p>
        </p:txBody>
      </p:sp>
      <p:pic>
        <p:nvPicPr>
          <p:cNvPr id="9" name="Content Placeholder 8" descr="Φωτογραφία Γαστερόποδου Urosalpinx και στρειδιού στο οποίο ανοίγει τρύπα για να το φάει. "/>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02521" y="2484134"/>
            <a:ext cx="3883165" cy="2584070"/>
          </a:xfrm>
        </p:spPr>
      </p:pic>
      <p:pic>
        <p:nvPicPr>
          <p:cNvPr id="10" name="Content Placeholder 9" descr="Φωτογραφία Γαστερόποδου Urosalpinx : ξύστρο."/>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5071381" y="2068725"/>
            <a:ext cx="3001736" cy="3151823"/>
          </a:xfrm>
        </p:spPr>
      </p:pic>
      <p:sp>
        <p:nvSpPr>
          <p:cNvPr id="5" name="Footer Placeholder 4"/>
          <p:cNvSpPr>
            <a:spLocks noGrp="1"/>
          </p:cNvSpPr>
          <p:nvPr>
            <p:ph type="ftr" sz="quarter" idx="11"/>
          </p:nvPr>
        </p:nvSpPr>
        <p:spPr/>
        <p:txBody>
          <a:bodyPr/>
          <a:lstStyle/>
          <a:p>
            <a:r>
              <a:rPr lang="el-GR" smtClean="0"/>
              <a:t>Ενότητα 13: Μαλάκια. Διάλεξη 1η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42</a:t>
            </a:fld>
            <a:endParaRPr lang="en-US"/>
          </a:p>
        </p:txBody>
      </p:sp>
      <p:sp>
        <p:nvSpPr>
          <p:cNvPr id="11" name="TextBox 10"/>
          <p:cNvSpPr txBox="1"/>
          <p:nvPr/>
        </p:nvSpPr>
        <p:spPr>
          <a:xfrm>
            <a:off x="818810" y="2484134"/>
            <a:ext cx="317716" cy="369332"/>
          </a:xfrm>
          <a:prstGeom prst="rect">
            <a:avLst/>
          </a:prstGeom>
          <a:noFill/>
        </p:spPr>
        <p:txBody>
          <a:bodyPr wrap="none" rtlCol="0">
            <a:spAutoFit/>
          </a:bodyPr>
          <a:lstStyle/>
          <a:p>
            <a:r>
              <a:rPr lang="el-GR" dirty="0" smtClean="0">
                <a:solidFill>
                  <a:schemeClr val="bg1"/>
                </a:solidFill>
              </a:rPr>
              <a:t>Α</a:t>
            </a:r>
            <a:endParaRPr lang="en-US" dirty="0">
              <a:solidFill>
                <a:schemeClr val="bg1"/>
              </a:solidFill>
            </a:endParaRPr>
          </a:p>
        </p:txBody>
      </p:sp>
      <p:sp>
        <p:nvSpPr>
          <p:cNvPr id="13" name="TextBox 12"/>
          <p:cNvSpPr txBox="1"/>
          <p:nvPr/>
        </p:nvSpPr>
        <p:spPr>
          <a:xfrm>
            <a:off x="5071381" y="2114802"/>
            <a:ext cx="309700" cy="369332"/>
          </a:xfrm>
          <a:prstGeom prst="rect">
            <a:avLst/>
          </a:prstGeom>
          <a:noFill/>
        </p:spPr>
        <p:txBody>
          <a:bodyPr wrap="none" rtlCol="0">
            <a:spAutoFit/>
          </a:bodyPr>
          <a:lstStyle/>
          <a:p>
            <a:r>
              <a:rPr lang="el-GR" dirty="0" smtClean="0">
                <a:solidFill>
                  <a:schemeClr val="bg1"/>
                </a:solidFill>
              </a:rPr>
              <a:t>Β</a:t>
            </a:r>
            <a:endParaRPr lang="en-US" dirty="0">
              <a:solidFill>
                <a:schemeClr val="bg1"/>
              </a:solidFill>
            </a:endParaRPr>
          </a:p>
        </p:txBody>
      </p:sp>
      <p:sp>
        <p:nvSpPr>
          <p:cNvPr id="14" name="TextBox 13"/>
          <p:cNvSpPr txBox="1"/>
          <p:nvPr/>
        </p:nvSpPr>
        <p:spPr>
          <a:xfrm>
            <a:off x="2018578" y="5404422"/>
            <a:ext cx="5061289" cy="584775"/>
          </a:xfrm>
          <a:prstGeom prst="rect">
            <a:avLst/>
          </a:prstGeom>
          <a:noFill/>
        </p:spPr>
        <p:txBody>
          <a:bodyPr wrap="square" rtlCol="0">
            <a:spAutoFit/>
          </a:bodyPr>
          <a:lstStyle/>
          <a:p>
            <a:r>
              <a:rPr lang="el-GR" sz="1600" dirty="0" smtClean="0"/>
              <a:t>Το Γαστερόποδο </a:t>
            </a:r>
            <a:r>
              <a:rPr lang="en-US" sz="1600" i="1" dirty="0" err="1" smtClean="0"/>
              <a:t>Urosalpinx</a:t>
            </a:r>
            <a:r>
              <a:rPr lang="en-US" sz="1600" dirty="0" smtClean="0"/>
              <a:t> </a:t>
            </a:r>
            <a:r>
              <a:rPr lang="el-GR" sz="1600" dirty="0" smtClean="0"/>
              <a:t>ανοίγει τρύπες σε στρείδια (Α) με το ξύστρο του (Β) και τα τρώει.</a:t>
            </a:r>
            <a:endParaRPr lang="en-US" sz="1600" dirty="0"/>
          </a:p>
        </p:txBody>
      </p:sp>
      <p:sp>
        <p:nvSpPr>
          <p:cNvPr id="12" name="TextBox 11"/>
          <p:cNvSpPr txBox="1"/>
          <p:nvPr/>
        </p:nvSpPr>
        <p:spPr>
          <a:xfrm>
            <a:off x="4229423" y="4717541"/>
            <a:ext cx="373586" cy="276999"/>
          </a:xfrm>
          <a:prstGeom prst="rect">
            <a:avLst/>
          </a:prstGeom>
          <a:noFill/>
        </p:spPr>
        <p:txBody>
          <a:bodyPr wrap="square" rtlCol="0">
            <a:spAutoFit/>
          </a:bodyPr>
          <a:lstStyle/>
          <a:p>
            <a:r>
              <a:rPr lang="en-US" sz="1200" b="1" dirty="0" smtClean="0">
                <a:solidFill>
                  <a:schemeClr val="bg1"/>
                </a:solidFill>
              </a:rPr>
              <a:t>5</a:t>
            </a:r>
            <a:r>
              <a:rPr lang="el-GR" sz="1200" b="1" dirty="0" smtClean="0">
                <a:solidFill>
                  <a:schemeClr val="bg1"/>
                </a:solidFill>
              </a:rPr>
              <a:t>3</a:t>
            </a:r>
            <a:endParaRPr lang="el-GR" sz="1200" b="1" dirty="0">
              <a:solidFill>
                <a:schemeClr val="bg1"/>
              </a:solidFill>
            </a:endParaRPr>
          </a:p>
        </p:txBody>
      </p:sp>
      <p:sp>
        <p:nvSpPr>
          <p:cNvPr id="15" name="TextBox 14"/>
          <p:cNvSpPr txBox="1"/>
          <p:nvPr/>
        </p:nvSpPr>
        <p:spPr>
          <a:xfrm>
            <a:off x="7656325" y="4895131"/>
            <a:ext cx="373586" cy="276999"/>
          </a:xfrm>
          <a:prstGeom prst="rect">
            <a:avLst/>
          </a:prstGeom>
          <a:noFill/>
        </p:spPr>
        <p:txBody>
          <a:bodyPr wrap="square" rtlCol="0">
            <a:spAutoFit/>
          </a:bodyPr>
          <a:lstStyle/>
          <a:p>
            <a:r>
              <a:rPr lang="en-US" sz="1200" b="1" dirty="0" smtClean="0">
                <a:solidFill>
                  <a:schemeClr val="bg1"/>
                </a:solidFill>
              </a:rPr>
              <a:t>5</a:t>
            </a:r>
            <a:r>
              <a:rPr lang="el-GR" sz="1200" b="1" dirty="0" smtClean="0">
                <a:solidFill>
                  <a:schemeClr val="bg1"/>
                </a:solidFill>
              </a:rPr>
              <a:t>4</a:t>
            </a:r>
            <a:endParaRPr lang="el-GR" sz="1200" b="1" dirty="0">
              <a:solidFill>
                <a:schemeClr val="bg1"/>
              </a:solidFill>
            </a:endParaRPr>
          </a:p>
        </p:txBody>
      </p:sp>
    </p:spTree>
    <p:extLst>
      <p:ext uri="{BB962C8B-B14F-4D97-AF65-F5344CB8AC3E}">
        <p14:creationId xmlns:p14="http://schemas.microsoft.com/office/powerpoint/2010/main" val="9048341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pPr algn="ctr"/>
            <a:r>
              <a:rPr lang="el-GR" b="1" dirty="0" smtClean="0">
                <a:solidFill>
                  <a:schemeClr val="accent1"/>
                </a:solidFill>
              </a:rPr>
              <a:t>Σαρκοφάγο Γαστερόποδο 1/</a:t>
            </a:r>
            <a:r>
              <a:rPr lang="en-US" b="1" dirty="0" smtClean="0">
                <a:solidFill>
                  <a:schemeClr val="accent1"/>
                </a:solidFill>
              </a:rPr>
              <a:t>2</a:t>
            </a:r>
            <a:endParaRPr lang="en-US" b="1"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13: Μαλάκια. Διάλεξη 1η</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43</a:t>
            </a:fld>
            <a:endParaRPr lang="en-US" dirty="0"/>
          </a:p>
        </p:txBody>
      </p:sp>
      <p:pic>
        <p:nvPicPr>
          <p:cNvPr id="3" name="Content Placeholder 2" descr="Φωτογραφία σαρκοφάγου Γαστερόποδου που τρώει έναν αστερία.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4349" y="1690689"/>
            <a:ext cx="6189748" cy="4104071"/>
          </a:xfrm>
        </p:spPr>
      </p:pic>
      <p:sp>
        <p:nvSpPr>
          <p:cNvPr id="8" name="TextBox 7"/>
          <p:cNvSpPr txBox="1"/>
          <p:nvPr/>
        </p:nvSpPr>
        <p:spPr>
          <a:xfrm>
            <a:off x="7270511" y="5438264"/>
            <a:ext cx="373586" cy="276999"/>
          </a:xfrm>
          <a:prstGeom prst="rect">
            <a:avLst/>
          </a:prstGeom>
          <a:noFill/>
        </p:spPr>
        <p:txBody>
          <a:bodyPr wrap="square" rtlCol="0">
            <a:spAutoFit/>
          </a:bodyPr>
          <a:lstStyle/>
          <a:p>
            <a:r>
              <a:rPr lang="el-GR" sz="1200" b="1" dirty="0" smtClean="0">
                <a:solidFill>
                  <a:schemeClr val="bg1"/>
                </a:solidFill>
              </a:rPr>
              <a:t>55</a:t>
            </a:r>
            <a:endParaRPr lang="el-GR" sz="1200" b="1" dirty="0">
              <a:solidFill>
                <a:schemeClr val="bg1"/>
              </a:solidFill>
            </a:endParaRPr>
          </a:p>
        </p:txBody>
      </p:sp>
      <p:sp>
        <p:nvSpPr>
          <p:cNvPr id="2" name="TextBox 1"/>
          <p:cNvSpPr txBox="1"/>
          <p:nvPr/>
        </p:nvSpPr>
        <p:spPr>
          <a:xfrm>
            <a:off x="2830739" y="5841923"/>
            <a:ext cx="3436967" cy="338554"/>
          </a:xfrm>
          <a:prstGeom prst="rect">
            <a:avLst/>
          </a:prstGeom>
          <a:noFill/>
        </p:spPr>
        <p:txBody>
          <a:bodyPr wrap="none" rtlCol="0">
            <a:spAutoFit/>
          </a:bodyPr>
          <a:lstStyle/>
          <a:p>
            <a:r>
              <a:rPr lang="el-GR" sz="1600" dirty="0" smtClean="0"/>
              <a:t>Γαστερόποδο που τρώει έναν αστερία.</a:t>
            </a:r>
            <a:endParaRPr 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title"/>
          </p:nvPr>
        </p:nvSpPr>
        <p:spPr/>
        <p:txBody>
          <a:bodyPr/>
          <a:lstStyle/>
          <a:p>
            <a:pPr algn="ctr" eaLnBrk="1" hangingPunct="1">
              <a:defRPr/>
            </a:pPr>
            <a:r>
              <a:rPr lang="el-GR" b="1" dirty="0" smtClean="0">
                <a:solidFill>
                  <a:schemeClr val="accent1"/>
                </a:solidFill>
              </a:rPr>
              <a:t>Σαρκοφάγο Γαστερόποδο 2/</a:t>
            </a:r>
            <a:r>
              <a:rPr lang="en-US" b="1" dirty="0" smtClean="0">
                <a:solidFill>
                  <a:schemeClr val="accent1"/>
                </a:solidFill>
              </a:rPr>
              <a:t>2</a:t>
            </a:r>
            <a:endParaRPr lang="en-GB" b="1" dirty="0" smtClean="0">
              <a:solidFill>
                <a:schemeClr val="accent1"/>
              </a:solidFill>
            </a:endParaRPr>
          </a:p>
        </p:txBody>
      </p:sp>
      <p:pic>
        <p:nvPicPr>
          <p:cNvPr id="6" name="Θέση περιεχομένου 5" descr="Φωτογραφία του Γαστερόποδου Conus που αλιεύει έναν ψάρι."/>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628650" y="1920676"/>
            <a:ext cx="3886200" cy="2381864"/>
          </a:xfrm>
        </p:spPr>
      </p:pic>
      <p:pic>
        <p:nvPicPr>
          <p:cNvPr id="7" name="Θέση περιεχομένου 6" descr="Φωτογραφία του Γαστερόποδου Conus που καταπίνει έναν ψάρι."/>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4572000" y="2923904"/>
            <a:ext cx="3886200" cy="2405541"/>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dirty="0"/>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44</a:t>
            </a:fld>
            <a:endParaRPr lang="en-US" dirty="0"/>
          </a:p>
        </p:txBody>
      </p:sp>
      <p:sp>
        <p:nvSpPr>
          <p:cNvPr id="8" name="TextBox 7"/>
          <p:cNvSpPr txBox="1"/>
          <p:nvPr/>
        </p:nvSpPr>
        <p:spPr>
          <a:xfrm>
            <a:off x="4090620" y="3988174"/>
            <a:ext cx="373586" cy="276999"/>
          </a:xfrm>
          <a:prstGeom prst="rect">
            <a:avLst/>
          </a:prstGeom>
          <a:noFill/>
        </p:spPr>
        <p:txBody>
          <a:bodyPr wrap="square" rtlCol="0">
            <a:spAutoFit/>
          </a:bodyPr>
          <a:lstStyle/>
          <a:p>
            <a:r>
              <a:rPr lang="el-GR" sz="1200" b="1" dirty="0" smtClean="0"/>
              <a:t>56</a:t>
            </a:r>
            <a:endParaRPr lang="el-GR" sz="1200" b="1" dirty="0"/>
          </a:p>
        </p:txBody>
      </p:sp>
      <p:sp>
        <p:nvSpPr>
          <p:cNvPr id="9" name="TextBox 8"/>
          <p:cNvSpPr txBox="1"/>
          <p:nvPr/>
        </p:nvSpPr>
        <p:spPr>
          <a:xfrm>
            <a:off x="8084614" y="5052446"/>
            <a:ext cx="373586" cy="276999"/>
          </a:xfrm>
          <a:prstGeom prst="rect">
            <a:avLst/>
          </a:prstGeom>
          <a:noFill/>
        </p:spPr>
        <p:txBody>
          <a:bodyPr wrap="square" rtlCol="0">
            <a:spAutoFit/>
          </a:bodyPr>
          <a:lstStyle/>
          <a:p>
            <a:r>
              <a:rPr lang="el-GR" sz="1200" b="1" dirty="0" smtClean="0"/>
              <a:t>57</a:t>
            </a:r>
            <a:endParaRPr lang="el-GR" sz="1200" b="1" dirty="0"/>
          </a:p>
        </p:txBody>
      </p:sp>
      <p:sp>
        <p:nvSpPr>
          <p:cNvPr id="3" name="TextBox 2"/>
          <p:cNvSpPr txBox="1"/>
          <p:nvPr/>
        </p:nvSpPr>
        <p:spPr>
          <a:xfrm>
            <a:off x="2199990" y="5658153"/>
            <a:ext cx="4698466" cy="338554"/>
          </a:xfrm>
          <a:prstGeom prst="rect">
            <a:avLst/>
          </a:prstGeom>
          <a:noFill/>
        </p:spPr>
        <p:txBody>
          <a:bodyPr wrap="none" rtlCol="0">
            <a:spAutoFit/>
          </a:bodyPr>
          <a:lstStyle/>
          <a:p>
            <a:r>
              <a:rPr lang="el-GR" sz="1600" dirty="0" smtClean="0"/>
              <a:t>Το Γαστερόποδο </a:t>
            </a:r>
            <a:r>
              <a:rPr lang="en-US" sz="1600" i="1" dirty="0" err="1" smtClean="0"/>
              <a:t>Conus</a:t>
            </a:r>
            <a:r>
              <a:rPr lang="en-US" sz="1600" dirty="0" smtClean="0"/>
              <a:t> </a:t>
            </a:r>
            <a:r>
              <a:rPr lang="el-GR" sz="1600" dirty="0" smtClean="0"/>
              <a:t>καταπίνει ένα ολόκληρο ψάρι.</a:t>
            </a:r>
            <a:endParaRPr lang="en-US"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title"/>
          </p:nvPr>
        </p:nvSpPr>
        <p:spPr/>
        <p:txBody>
          <a:bodyPr/>
          <a:lstStyle/>
          <a:p>
            <a:pPr algn="ctr" eaLnBrk="1" hangingPunct="1">
              <a:defRPr/>
            </a:pPr>
            <a:r>
              <a:rPr lang="el-GR" b="1" dirty="0" smtClean="0">
                <a:solidFill>
                  <a:schemeClr val="accent1"/>
                </a:solidFill>
              </a:rPr>
              <a:t>Γαστερόποδο </a:t>
            </a:r>
            <a:r>
              <a:rPr lang="en-US" b="1" i="1" dirty="0" err="1" smtClean="0">
                <a:solidFill>
                  <a:schemeClr val="accent1"/>
                </a:solidFill>
              </a:rPr>
              <a:t>Conus</a:t>
            </a:r>
            <a:endParaRPr lang="en-GB" b="1" i="1" dirty="0" smtClean="0">
              <a:solidFill>
                <a:schemeClr val="accent1"/>
              </a:solidFill>
            </a:endParaRPr>
          </a:p>
        </p:txBody>
      </p:sp>
      <p:sp>
        <p:nvSpPr>
          <p:cNvPr id="3" name="Θέση κειμένου 2"/>
          <p:cNvSpPr>
            <a:spLocks noGrp="1"/>
          </p:cNvSpPr>
          <p:nvPr>
            <p:ph idx="1"/>
          </p:nvPr>
        </p:nvSpPr>
        <p:spPr>
          <a:xfrm>
            <a:off x="628649" y="1825625"/>
            <a:ext cx="8344869" cy="4351338"/>
          </a:xfrm>
        </p:spPr>
        <p:txBody>
          <a:bodyPr>
            <a:normAutofit/>
          </a:bodyPr>
          <a:lstStyle/>
          <a:p>
            <a:pPr marL="0" indent="0">
              <a:buNone/>
            </a:pPr>
            <a:r>
              <a:rPr lang="el-GR" sz="2400" dirty="0" smtClean="0"/>
              <a:t>Βίντεο 2. </a:t>
            </a:r>
            <a:r>
              <a:rPr lang="en-US" sz="2400" dirty="0"/>
              <a:t>"Poison in a Cone",  </a:t>
            </a:r>
            <a:r>
              <a:rPr lang="el-GR" sz="2400" dirty="0" smtClean="0"/>
              <a:t>Σαρκοφάγο Γαστερόποδο </a:t>
            </a:r>
            <a:r>
              <a:rPr lang="fr-FR" sz="2400" dirty="0" err="1" smtClean="0"/>
              <a:t>Conus</a:t>
            </a:r>
            <a:r>
              <a:rPr lang="el-GR" sz="2400" dirty="0" smtClean="0"/>
              <a:t>.</a:t>
            </a:r>
            <a:endParaRPr lang="en-US" sz="2400" dirty="0" smtClean="0"/>
          </a:p>
          <a:p>
            <a:pPr marL="0" indent="0">
              <a:buNone/>
            </a:pPr>
            <a:r>
              <a:rPr lang="el-GR" sz="2400" dirty="0" smtClean="0"/>
              <a:t>Σύνδεσμος: </a:t>
            </a:r>
            <a:r>
              <a:rPr lang="en-US" sz="2400" dirty="0"/>
              <a:t>http://video.nationalgeographic.com/video/snail_cone</a:t>
            </a:r>
            <a:endParaRPr lang="en-US" sz="2400" dirty="0" smtClean="0"/>
          </a:p>
        </p:txBody>
      </p:sp>
      <p:sp>
        <p:nvSpPr>
          <p:cNvPr id="5" name="Θέση υποσέλιδου 4"/>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pPr algn="ctr"/>
            <a:r>
              <a:rPr lang="el-GR" sz="4000" dirty="0" smtClean="0">
                <a:solidFill>
                  <a:schemeClr val="accent1"/>
                </a:solidFill>
              </a:rPr>
              <a:t>Γυμνοβράγχιο </a:t>
            </a:r>
            <a:br>
              <a:rPr lang="el-GR" sz="4000" dirty="0" smtClean="0">
                <a:solidFill>
                  <a:schemeClr val="accent1"/>
                </a:solidFill>
              </a:rPr>
            </a:br>
            <a:r>
              <a:rPr lang="en-US" sz="4000" i="1" dirty="0" err="1" smtClean="0">
                <a:solidFill>
                  <a:schemeClr val="accent1"/>
                </a:solidFill>
              </a:rPr>
              <a:t>Trinchesia</a:t>
            </a:r>
            <a:r>
              <a:rPr lang="en-US" sz="4000" i="1" dirty="0" smtClean="0">
                <a:solidFill>
                  <a:schemeClr val="accent1"/>
                </a:solidFill>
              </a:rPr>
              <a:t> </a:t>
            </a:r>
            <a:r>
              <a:rPr lang="en-US" sz="4000" i="1" dirty="0" err="1" smtClean="0">
                <a:solidFill>
                  <a:schemeClr val="accent1"/>
                </a:solidFill>
              </a:rPr>
              <a:t>aurantia</a:t>
            </a:r>
            <a:endParaRPr lang="en-US" sz="4000" b="1" i="1" dirty="0">
              <a:solidFill>
                <a:schemeClr val="accent1"/>
              </a:solidFill>
            </a:endParaRPr>
          </a:p>
        </p:txBody>
      </p:sp>
      <p:pic>
        <p:nvPicPr>
          <p:cNvPr id="6" name="Θέση περιεχομένου 5" descr="Φωτογραφία του Γυμνοβράγχιου Trinchesia aurantia που τρέφεται από τους πολύποδες Υδροζώου."/>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972021" y="1969809"/>
            <a:ext cx="5470180" cy="3796070"/>
          </a:xfrm>
        </p:spPr>
      </p:pic>
      <p:sp>
        <p:nvSpPr>
          <p:cNvPr id="5" name="Θέση υποσέλιδου 4"/>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46</a:t>
            </a:fld>
            <a:endParaRPr lang="en-US"/>
          </a:p>
        </p:txBody>
      </p:sp>
      <p:sp>
        <p:nvSpPr>
          <p:cNvPr id="8" name="TextBox 7"/>
          <p:cNvSpPr txBox="1"/>
          <p:nvPr/>
        </p:nvSpPr>
        <p:spPr>
          <a:xfrm>
            <a:off x="6979715" y="5510834"/>
            <a:ext cx="373586" cy="276999"/>
          </a:xfrm>
          <a:prstGeom prst="rect">
            <a:avLst/>
          </a:prstGeom>
          <a:noFill/>
        </p:spPr>
        <p:txBody>
          <a:bodyPr wrap="square" rtlCol="0">
            <a:spAutoFit/>
          </a:bodyPr>
          <a:lstStyle/>
          <a:p>
            <a:r>
              <a:rPr lang="el-GR" sz="1200" b="1" dirty="0" smtClean="0"/>
              <a:t>58</a:t>
            </a:r>
            <a:endParaRPr lang="el-GR" sz="1200" b="1" dirty="0"/>
          </a:p>
        </p:txBody>
      </p:sp>
      <p:sp>
        <p:nvSpPr>
          <p:cNvPr id="2" name="TextBox 1"/>
          <p:cNvSpPr txBox="1"/>
          <p:nvPr/>
        </p:nvSpPr>
        <p:spPr>
          <a:xfrm>
            <a:off x="2169557" y="5811226"/>
            <a:ext cx="5075107" cy="338554"/>
          </a:xfrm>
          <a:prstGeom prst="rect">
            <a:avLst/>
          </a:prstGeom>
          <a:noFill/>
        </p:spPr>
        <p:txBody>
          <a:bodyPr wrap="none" rtlCol="0">
            <a:spAutoFit/>
          </a:bodyPr>
          <a:lstStyle/>
          <a:p>
            <a:r>
              <a:rPr lang="el-GR" sz="1600" dirty="0" smtClean="0"/>
              <a:t>Γυμνοβράγχιο τρεφόμενο από τους πολύποδες Υδροζώου.</a:t>
            </a:r>
            <a:endParaRPr lang="en-US"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pPr algn="ctr"/>
            <a:r>
              <a:rPr lang="el-GR" b="1" dirty="0" smtClean="0">
                <a:solidFill>
                  <a:schemeClr val="accent1"/>
                </a:solidFill>
              </a:rPr>
              <a:t>Το Γαστερόποδο </a:t>
            </a:r>
            <a:r>
              <a:rPr lang="en-US" b="1" i="1" dirty="0" err="1" smtClean="0">
                <a:solidFill>
                  <a:schemeClr val="accent1"/>
                </a:solidFill>
              </a:rPr>
              <a:t>Janthina</a:t>
            </a:r>
            <a:endParaRPr lang="en-US" b="1" i="1" dirty="0">
              <a:solidFill>
                <a:schemeClr val="accent1"/>
              </a:solidFill>
            </a:endParaRPr>
          </a:p>
        </p:txBody>
      </p:sp>
      <p:sp>
        <p:nvSpPr>
          <p:cNvPr id="5" name="Θέση υποσέλιδου 4"/>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47</a:t>
            </a:fld>
            <a:endParaRPr lang="en-US"/>
          </a:p>
        </p:txBody>
      </p:sp>
      <p:pic>
        <p:nvPicPr>
          <p:cNvPr id="3" name="Content Placeholder 2" descr="Φωτογραφία του Γαστερόποδου Janthina."/>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260553" y="1689308"/>
            <a:ext cx="4622891" cy="4051333"/>
          </a:xfrm>
        </p:spPr>
      </p:pic>
      <p:sp>
        <p:nvSpPr>
          <p:cNvPr id="8" name="TextBox 7"/>
          <p:cNvSpPr txBox="1"/>
          <p:nvPr/>
        </p:nvSpPr>
        <p:spPr>
          <a:xfrm>
            <a:off x="6509858" y="5420589"/>
            <a:ext cx="373586" cy="276999"/>
          </a:xfrm>
          <a:prstGeom prst="rect">
            <a:avLst/>
          </a:prstGeom>
          <a:noFill/>
        </p:spPr>
        <p:txBody>
          <a:bodyPr wrap="square" rtlCol="0">
            <a:spAutoFit/>
          </a:bodyPr>
          <a:lstStyle/>
          <a:p>
            <a:r>
              <a:rPr lang="el-GR" sz="1200" b="1" dirty="0" smtClean="0">
                <a:solidFill>
                  <a:schemeClr val="bg1"/>
                </a:solidFill>
              </a:rPr>
              <a:t>59</a:t>
            </a:r>
            <a:endParaRPr lang="el-GR" sz="1200" b="1" dirty="0">
              <a:solidFill>
                <a:schemeClr val="bg1"/>
              </a:solidFill>
            </a:endParaRPr>
          </a:p>
        </p:txBody>
      </p:sp>
      <p:sp>
        <p:nvSpPr>
          <p:cNvPr id="2" name="TextBox 1"/>
          <p:cNvSpPr txBox="1"/>
          <p:nvPr/>
        </p:nvSpPr>
        <p:spPr>
          <a:xfrm>
            <a:off x="2137327" y="5740641"/>
            <a:ext cx="5134389" cy="584775"/>
          </a:xfrm>
          <a:prstGeom prst="rect">
            <a:avLst/>
          </a:prstGeom>
          <a:noFill/>
        </p:spPr>
        <p:txBody>
          <a:bodyPr wrap="square" rtlCol="0">
            <a:spAutoFit/>
          </a:bodyPr>
          <a:lstStyle/>
          <a:p>
            <a:r>
              <a:rPr lang="el-GR" sz="1600" dirty="0" smtClean="0"/>
              <a:t>Το Γαστερόποδο</a:t>
            </a:r>
            <a:r>
              <a:rPr lang="en-US" sz="1600" dirty="0" smtClean="0"/>
              <a:t>  </a:t>
            </a:r>
            <a:r>
              <a:rPr lang="en-US" sz="1600" dirty="0" err="1" smtClean="0"/>
              <a:t>Janthina</a:t>
            </a:r>
            <a:r>
              <a:rPr lang="en-US" sz="1600" dirty="0" smtClean="0"/>
              <a:t> </a:t>
            </a:r>
            <a:r>
              <a:rPr lang="el-GR" sz="1600" dirty="0" smtClean="0"/>
              <a:t>επιπλέει χάρη σε μία «σχεδία» από φυσαλίδες. Συλλαμβάνει και τρώει μέδουσες. </a:t>
            </a:r>
            <a:endParaRPr lang="en-US" sz="1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1148822" y="469557"/>
            <a:ext cx="2949178" cy="1600200"/>
          </a:xfrm>
        </p:spPr>
        <p:txBody>
          <a:bodyPr>
            <a:normAutofit/>
          </a:bodyPr>
          <a:lstStyle/>
          <a:p>
            <a:r>
              <a:rPr lang="el-GR" sz="4000" b="1" dirty="0" smtClean="0">
                <a:solidFill>
                  <a:schemeClr val="accent1"/>
                </a:solidFill>
              </a:rPr>
              <a:t>Γαστερόποδο </a:t>
            </a:r>
            <a:r>
              <a:rPr lang="en-US" sz="4000" b="1" i="1" dirty="0" err="1" smtClean="0">
                <a:solidFill>
                  <a:schemeClr val="accent1"/>
                </a:solidFill>
              </a:rPr>
              <a:t>Odostomia</a:t>
            </a:r>
            <a:endParaRPr lang="en-US" sz="4000" b="1" i="1" dirty="0">
              <a:solidFill>
                <a:schemeClr val="accent1"/>
              </a:solidFill>
            </a:endParaRPr>
          </a:p>
        </p:txBody>
      </p:sp>
      <p:pic>
        <p:nvPicPr>
          <p:cNvPr id="6" name="Θέση περιεχομένου 5" descr="Φωτογραφία Γαστερόποδου Odostomia."/>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230521" y="239484"/>
            <a:ext cx="3806369" cy="5977367"/>
          </a:xfrm>
        </p:spPr>
      </p:pic>
      <p:sp>
        <p:nvSpPr>
          <p:cNvPr id="8" name="Θέση κειμένου 7"/>
          <p:cNvSpPr>
            <a:spLocks noGrp="1"/>
          </p:cNvSpPr>
          <p:nvPr>
            <p:ph type="body" sz="half" idx="2"/>
          </p:nvPr>
        </p:nvSpPr>
        <p:spPr>
          <a:xfrm>
            <a:off x="1148822" y="2086734"/>
            <a:ext cx="2949178" cy="3811588"/>
          </a:xfrm>
        </p:spPr>
        <p:txBody>
          <a:bodyPr>
            <a:normAutofit/>
          </a:bodyPr>
          <a:lstStyle/>
          <a:p>
            <a:endParaRPr lang="el-GR" sz="2800" dirty="0" smtClean="0"/>
          </a:p>
          <a:p>
            <a:r>
              <a:rPr lang="el-GR" sz="2800" dirty="0" smtClean="0"/>
              <a:t>Το Γαστερόποδο </a:t>
            </a:r>
            <a:r>
              <a:rPr lang="en-US" sz="2800" i="1" dirty="0" err="1" smtClean="0"/>
              <a:t>Odostomia</a:t>
            </a:r>
            <a:r>
              <a:rPr lang="el-GR" sz="2800" i="1" dirty="0" smtClean="0"/>
              <a:t> </a:t>
            </a:r>
            <a:r>
              <a:rPr lang="el-GR" sz="2800" dirty="0" smtClean="0"/>
              <a:t>περνά την προβοσκίδα του ανάμεσα στις θυρίδες του μυδιού και ρουφά τους σωματικούς χυμούς.</a:t>
            </a:r>
            <a:endParaRPr lang="en-US" sz="2800" dirty="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48</a:t>
            </a:fld>
            <a:endParaRPr lang="en-US"/>
          </a:p>
        </p:txBody>
      </p:sp>
      <p:sp>
        <p:nvSpPr>
          <p:cNvPr id="9" name="TextBox 8"/>
          <p:cNvSpPr txBox="1"/>
          <p:nvPr/>
        </p:nvSpPr>
        <p:spPr>
          <a:xfrm>
            <a:off x="7590971" y="5821422"/>
            <a:ext cx="373586" cy="276999"/>
          </a:xfrm>
          <a:prstGeom prst="rect">
            <a:avLst/>
          </a:prstGeom>
          <a:noFill/>
        </p:spPr>
        <p:txBody>
          <a:bodyPr wrap="square" rtlCol="0">
            <a:spAutoFit/>
          </a:bodyPr>
          <a:lstStyle/>
          <a:p>
            <a:r>
              <a:rPr lang="el-GR" sz="1200" b="1" dirty="0" smtClean="0">
                <a:solidFill>
                  <a:schemeClr val="bg1"/>
                </a:solidFill>
              </a:rPr>
              <a:t>60</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pPr algn="ctr"/>
            <a:r>
              <a:rPr lang="el-GR" sz="4000" b="1" dirty="0" smtClean="0">
                <a:solidFill>
                  <a:schemeClr val="accent1"/>
                </a:solidFill>
              </a:rPr>
              <a:t>Προσωβράγχιο Γαστερόποδο </a:t>
            </a:r>
            <a:r>
              <a:rPr lang="en-US" sz="4000" b="1" i="1" dirty="0" err="1" smtClean="0">
                <a:solidFill>
                  <a:schemeClr val="accent1"/>
                </a:solidFill>
              </a:rPr>
              <a:t>Vermetus</a:t>
            </a:r>
            <a:endParaRPr lang="en-US" sz="4000" b="1" i="1" dirty="0">
              <a:solidFill>
                <a:schemeClr val="accent1"/>
              </a:solidFill>
            </a:endParaRPr>
          </a:p>
        </p:txBody>
      </p:sp>
      <p:pic>
        <p:nvPicPr>
          <p:cNvPr id="7" name="Θέση περιεχομένου 6" descr="Φωτογραφία του σωλήνα του Γαστερόποδου Vermetus."/>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105895"/>
            <a:ext cx="3813771" cy="3004484"/>
          </a:xfrm>
        </p:spPr>
      </p:pic>
      <p:pic>
        <p:nvPicPr>
          <p:cNvPr id="9" name="Θέση περιεχομένου 8" descr="Φωτογραφία των ινών του Γαστερόποδου Vermetus με τις οποίες συλλαμβάνει την τροφή του."/>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676083"/>
            <a:ext cx="3886200" cy="2650422"/>
          </a:xfrm>
        </p:spPr>
      </p:pic>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49</a:t>
            </a:fld>
            <a:endParaRPr lang="en-US"/>
          </a:p>
        </p:txBody>
      </p:sp>
      <p:sp>
        <p:nvSpPr>
          <p:cNvPr id="136196" name="AutoShape 4" descr="data:image/jpeg;base64,/9j/4AAQSkZJRgABAQAAAQABAAD/2wBDAAkGBwgHBgkIBwgKCgkLDRYPDQwMDRsUFRAWIB0iIiAdHx8kKDQsJCYxJx8fLT0tMTU3Ojo6Iys/RD84QzQ5Ojf/2wBDAQoKCg0MDRoPDxo3JR8lNzc3Nzc3Nzc3Nzc3Nzc3Nzc3Nzc3Nzc3Nzc3Nzc3Nzc3Nzc3Nzc3Nzc3Nzc3Nzc3Nzf/wAARCADHAP0DASIAAhEBAxEB/8QAHAAAAQUBAQEAAAAAAAAAAAAAAAEDBAUGAgcI/8QAOhAAAgEDAwIEBQIFAgUFAAAAAQIDAAQRBRIhMUEGEyJRBxQyYXFCgSNSkaGxFcEkM2LR4RYXQ1Ny/8QAGQEBAQEBAQEAAAAAAAAAAAAAAAIBAwQF/8QAJBEAAgICAgICAwEBAAAAAAAAAAECERIhAzFBURNhBCJxMlL/2gAMAwEAAhEDEQA/APDaKKKAKKKKAKKUV0yqFBDZJ6jHSgORSrjcN2cfauaWgDFJS5xRWgSu443kcJGpZmOAoGSTRFG0sipGpZmOFA6k1798PPAdroNhFf6hGsuoyKGywyIs9h/3rnOeJUVfZ5lpXw08RX8ayPbraxsMgzNg/wBBUu5+FHiCJN0LW0/2VyD/AHFfQMMYbk8D396dlWKJNzdugFcc+Tuytej5ol+HXiiNSTpxbHZZFJP96zN5Z3FlcPb3cLxSocMjjBFfWDbp2wDtQdves14s8H6X4gRY7iIrOv0zRnDCtXK12MUz5soq98X+HLjw1q0lnOGaM8xSkcOtUVd01JWiGqCiiitMFzSUtK23C7Qc98mlg5oopRjvQCUopKKAU4ycHI96SiigClpKKA7jYKTuUHgjB/zXFLngDApKAKKKKAKKKKAUYyM9KDjPFJS0AYrU6F4G1PVYlnkC20DchpOpH2FS/h34dTU7k31yA0UDYVT0Ldea9YacpGsYIA+kNjpXGU3dItKuzC2/w009QBNeTyN32gKKfj+GtggYk3DggjJI4/HHWvRLFIV9ewErxk8087CR0XHpZq4uTvs1Iyngr4f6bp9+L6RHmkjOY/NOQp9wK9AuH3SKijHOKZs225GMY6YpHY/MqfvW2OyyVlQKpOOM03Lh8En71GupA+3JA29TTw2CIPn8Vjl4NS0KqfwiUHXnmurW0x6n5NPQlTD2rqEqMBgcGuMo/tsq9Hmvxs0qC58Pi46T2p3j8HgivAjX0V8XcSeH75NwB8sEZOOlfOpr28OotHKQlFFFdSRRRjPSkorVXkBRS0lYAoopR96ASiiigCiiigCiiigFxxmkoroKSCQCQOv2rQc0UUVgCiinIYmmkWOMEuxwAKA9Q+HdvLHoaSKRiR2bH9v9q18scgj3SN0I4qp8JWzWdjBbyYyiAdeM45rVvafORmNkBd14YH6RXilttnReiu0/WVeUwSg4PAwO9WzsRuCdV9ag1P0/RbezjVQnq65PJqa8EYOP5epqP2fZTpEfTdzWSzXHoZhk5rqaKRQssalh15qda2vmYZhkA8Zru4uGju4ovJ/hkep/5fakrrsL+FG8ruZFkjKd6sEbdYjPYVOntorld4GH5AOKqRa3doZQ7hos5XHtXmyfG/23Z2VTWvA9DcjKqFIUj6uwruS8kQERIGb2JqrnYkFV78jHAFOK/pzuLMO1dI81vRMoUrZ558ZdU26b8sGw9xJjHuowT/gV40Dzzz9q2HxO1OS98RS25Y+XbekL7Mev+1Y6vpwVRPKKepxxSUUVQCiutp2hiDg9DXNAKQQASOtJS+2aDjNAJRS0EYraAlFdADByee1c1gCiilzxQBnikoooApQSM4PWkooAooooBQK3ngjw4Qkeo3Kepv8AlKew96x2k23zmpW1uejyAH8V73otgrRIAu2NQAtceZ6xRcF5OdP04PKq54JBNbOwtkVcBQMVCgtliIwo45q2twfLya8zVHQcXG8DaMjpXMsL71LMcsenYCnIVHB9z1omk8tlzliB26mq1WyfJJhj2RqKj3sQ3KRndntUjeqkuM89R7VxvDsDkcdKmeMlQjadnUCMkQLdhTUiea6nAwOTUlMkHccikkRf09axwyX0ZlTINxaQyYYqMqDzis3fSRwyPbRtJ57AlGAGF+1X+o3nyigBSSR2rP3K3EjNcywjOOSR2rnyQUdx0doSvTPF/iNopt7o6mhO2Z9sueu73rE19E+KvCdpr1tHHOXU53B04wce1eb658LtVs42m04/NRr+gjDH8e9evi5o0lJnGUG3o8+pKl3+nXmnyeXfW0sDnoJEIzUYLnrwK9Np9HOqE5xjtSUpPtS54xgdetAc0o60EUlAdyKqsQrBh7gGuaSukUu2AMmgQlJSkUlALRxj70lFbYCiiisAUUueMcUYoAHWunChiFORng460gxg5zntWq8EeGP9au/Nuwy2kZGe28+wqZSUVbNStlh8M/DUt/qA1KdWS3g+jj6z/wBq9rsLYLtVPSq8VBsbWO1hjhtkCRKAFAGABU/T2ZjIknBDcMK8M+XJ2d4xonNGRITnip0SkRAfaoSw7RvYkkjkGlS6eP0seBSNvsMcWd0zkjgniuYb1Sp344GcnrUdrlHLjHP+aikoWPpz96iTldlJRLwXcZh3btwI5xUZb3I9Kkc96q2ZFADZBzwAakpOseFlwO2TXHKc3SKqKRdW82VILZyO9dTy+WhCEZPeqQzSwuzNIm0fpB6V1Bfo4DPkqehr08VrTOM0rtDkitKd9x0HRf5vvTEpAXyySc+/QVIe6hAaQtntxVZsl+YEqyExud22tmIlusKzYJwFHHNDqkYOcFO3FRpbpknVRtKDrxUO8vWLbIhvB/SPamkZ2RNe07T9WjEF1bxTR/8AWv0/g15b44+H6WVvPqWkOfJiG57c/pX3Br1C5unycRYIH7CoV0iTQyxzNvEiEMnbBrYyp2Hb0fOZHNArU+NPDEehvHPazeZBKcbWPqQ/7ioPhPw9ceIdWhtIwyQlv4s23IRa9amnHIjHdE7wP4Ql8UXE26byLeEeuQDJJPQCtVqvgK0aCK00mJGnjz5ssjkFjj7V6PpOjWmg2PylkgihQAsT1Y9yTS3l9b2pUrEpcknIxzXlc5Sld0i9JUeZxfCO6aEtLfhGIBACZFdSfCOTy08nUvX+sNFx+3NbefWriRjtOAaaF9O3VzV/IvbMp+jKf+0KGJtupSGTHGYwB/mmLT4PXjy/8TqCLF7xpk/3rbR3c385/rUiPUZ1XG44p8n2zafo8+uvhDdJIfI1OIr28xMH+1VGo/DLXbO1aeIQ3O0EskTEtj7DvXqz3EknU1a6DdDzTBP6lccZ96Lkd6Yx10fMEkbxyMkilXU4ZWGCDTde2/HLwpZW2nR61aRiOfzFWXAxuU+/3B/zXiVeiLtHN/QUUUVRgtew/D2yuI/D9uzk7pGLKD2HavHlBLAAZJr3HwpcNZWsEUwBIUDae3Fef8iVJIuC2aKKW482NpUURs20AGtFaxIUygGTzwKqFgW7QMnqU4ZcHoa7hmu7CbMjMYcc57V5eOKvZ1d+C/2sy8qcVDubbD5Ubge3tSWmsW1yo2SK3/5ap7OJDkDr3FdHB2RkZe/8y3YySOFTGOKrzqiRoBvALHIq/wBVt12ESxlgxxkDg1i9QHlMwLj0tlRt6D81lUbZZjWMn0ZZh2967fUY5STICWU9z0PtWYiukV/MaVUUfyHJY0zHfTzszkhIAeAo5qIp3s1s2nz6SFVIAK93bA/81Ijl89WKyJgDHp6ftWVsLgPkyRkxDu9aC1RZ9jQgLAvJx7V0a9Ep12PyGQKrg7YVbBJ6mnLm+dIljhBMgP1KelMXOr2SAwFDIpIzntimFmiuPMEW5PatUdGNnXzEzhQZDt7sKdRJDG3y5JfHU84p+xtI4m8yVQqL0z0Jq0guIoeYkUux5AxTFvo1NIpTbXMMCySIXk/VnpT0lv8AMII7fAkIyDjNTby5llR8R/sRinNKtNy/M7nSSTGVznH2ri07OiaasornwXaalbo2rssqh87egzU600S20+2+V0yFYIwpIKjvWggsYoLby0JCMxbDHODmn3tw0R4ABxyKpQZjmRLSITRCNgdynaSR1rJeKkWK9RUzjbnmtlEGRuD19qy3jSwl3R3Q3bV9LEfmtlSiZHszaE5yKfUnFRIS5bBOelS4wO/FQnfRTQ/GMin4lDcd6bhA6VMjVVG7gVtmUciHBp+BWSVGTOdwxijbnpV34f003EgmlGI05BPc1SVukY3S2U/xdsSfAV7uYuwVJBk9MEE1804r6h+I11BeaTc2IcNvQxnB9xXy+6lHZT1U4Ne6J50c0UUtUaStMiea/t4403u0q4H717TawNJdwom7eoO/byKwXww0h73VmumjzFCuNx6bjXs9lZGJVYRg55Y5xXh/Jk5TUV4O0FStnFkskOACQfY9KsmuY5E8q6QYbgGu2SNArtkbucEdK7aGAxb5EDKenP8AipXo1/RRX+j/AC6tcWpCkc5XpS6ZqrGPy7hmVlPJ7GrVBIqf8OBsJ/5cvGf3qr1jTkuomEEYjk+zcZpeP8MqydLi8UFJTlc8EdayOv2plLRo4U4JLZ4NTNO0u6EvMzBlPPq6VYX2lPdWzRCQDJOQOp/eolK1cTUqezyG8untZX3bm2/UADxT+n6/p+7bJIVf/qyKneItDubeeU28mWlPrEnOe1Z/S/DF28uZ4yufpPY/vTjlx422XKLNnY6nCqtIrpICOO/FPSa85UpayJEuOcHFMaXoq2t1HAU4aPd9j9qtbjwzaXCsxYCQ4AReMZrI8kn/AJJcY+RiwvYnk5KMzqSxc9a0GnWlg4AtkYnPqBbg/gVR2nhqKGPaJWDDJ3N/irzQtKltZ/MRy8YByQeB+aLkTe0HClokNdkzC0NuwCDJAboPf8121z5aF1UxwAjduHJFQNRXyblZmV2y30qDk1ZpsuIv4kMiJgD1DJ9ulXnaZGNB5j3lg8sTrtJGznn96srCYwwxxSOVkHRwvH4pnQ44EuW06G3LeUN7yHsT0HNWlzbAAHyBuHQ56CoTraL+ibl9g/iK6ke3euzvYAIOCvK1CilAO5VOMDip4IkRZEOx+gB716L0c6AxBcKgG0889RXU9ok9ufNG5SMMpHauhtkPLbJsdPemmuntsrNx+ehFal7JbfgwfiPw9LpoN3aI01uOcKuWFVMHmSQq4jKseSj8EV6lZXcMzuqMrr12n/aupNL064be1ugY/bBqPhfcei/k/wCjzq3AOMA/uKs7PTbi7OxImI9yMCtmmm2UD5WOIEdMgVD1LXdN0xSsko3d1StjwSb2HyxXQzYaFHAvmXbBj7DoKqvE+qR2kYjhlC4HCq1UniD4gRpFILMBVHueTXn934jkv5SSmDydxPWu8eNROLm5bLu+vjMfU+49T9hXj95g3c+OnmNj+tavUteWGFkQguRjjvWPOXYk9zVxi0E7OasNE0q51i+S0tVyzcsx6KPc1AxXqPwitNsE9y1uSXlCq5/UAOn4rOWeEbRcVbPQPCHhi20bSYoo2JKcl+m8nqa09tGmSmeBxjGTSWqkIN5wB27VZW4wxfC5/wA144Rt2zpKQ4I4zGFZQc0y9hbuCHHA7A4qasYkj9R70xLFtcFefcVco1uiVKyrurKKIO0aOyhfoB5/aoMkUaITyF7g/V+KvJgSMEMffHSq941Mm51LNk4P2qaKTspmmtLdzMrNs3Y2leST2xUG91i4hljK2xYZwCp5rQNZG43vHtEn/wAb4A2mmI/D7WqGWdRIyjczKMkn8VwcpR0kXintsqB8j4ktZlEZjuojho2G1j98VVw6XNZyqgUOvq4A5WtcfDMN1OuobpILtc4aNiu77EDrTz6HJeQqLxQZlOBLG2Dj3rk4Nu0i8lVWZ+xhlku4Y5Fj2AHuOn3PvVuNPgefamXBHoZR6R+9S49DW1k3IS5Y/wD18CrSysGtVkLyFw3JAWukISqiHJIzMWlLAzRuhck5U8tUkwvBmG0U52ky49+1XphZsHbsU/1p7ykT1bVwwwx7mrjxMzNGLuYbtXWMWDy7nG6RWwFHfmrez02ctMjA/Llcqx6/irqOzCSIwkfaCfTnipSuFYxtGVA6N2aqhxt9smU14Ithp8NvGdoO9vqY9TUiSMsVxgKp54rtAckUOG3B1OAOorqopLo45NsrryJkyQBx04qL53mjYWCsOgJxVuyrJGQc47VnNStXckws6lT1Jxmi0dE7Jb6iqDZcja4+lxUW/wBSdoiHj86L+YHkCkdo5YPLuCN3ciqySKW2zJAS0Y5K4rpuidJhp8vyLfM2lxkAnCydh7VKXx5psZC3Xpn6FgPSay+rTyX+UgTYe56VRXFpLGCLoL5Y+2P70TUNdmNZbLnxT4uWK+Y2lxI6kA5J4H2FYe+8RfOO2+4IJznNXtxpul3VqJkuXRwuCpQtz+1ZXVrC28t3ikt5VQZYI4V/6GuuT8ojFPpkO8VLk70u2zjkHnmoBt3Rsy3YVB/L1xVbGkjsRGxRR1LNjFMyE7jli3PX3qkkFE7unR5mMQIToM9T96ayR0pKKoo7jwZF38LkZP2r0ceOrTQ4kstNt/OjiUBSrYHSvNqCc1MoKXYtnoY+LGpgtm1jwfZzXR+LWqA7o7dEf38w4/pWBt4RMCoPr7Cr3SPDEt3Mgkztbp+aluEQo2bDTvjHqqSBbq1EkZ7I3Ir0TQ/ijpN7bxtcxXEDscbSmcf96xmi+DrK2Um4iU/dqtv9IhRs2caOF+2Ntcny5eC8I+z0RNbtbobLR1O7nPsKQKs7EKwLE9qodDitxGBOu0/bjitDa2lvbnfAoG7vntXGVvpFqkToYlhwAgwKlcHtTCkM/wBQp5SCTjtXRKtHKbvYgRW7dDRsweelOdDijIqlBHPI5C8k0Y+1dZ4FBye1UZbDaMcimXKEbSQKeJ5200Y13ZIBHvUzXoqLGVZzvAOCPpPuabvbsxRKXXLsOR2FOTOsYLEYVe4rqSBLmNdwDAjOTXnqVNI62rTaG7fcbVXkZ1ZucjtT+4FFC4IPGc1xlYwYjwpGBTSokaeWq4A6equlNLRj2dTv5WAx4/FQrwq43oML3zT1xIGXbI2T7ntVXcXMhVolGB7kUTVm+CLdWi3AzFOFY9CDUcxyxxeXK26TpkHg1Eu5hArS25IYdRjr+1Ze71yWWZllmeFh0xwDXWNNktknU7Sa3maa1Ysw5ZCf8Vmb7WriR/KmjXI4wWxirh/EieWba+eOMn6ZAeoqqv4LW6QyIVbH6getGmuiU0Zy71WSz3FMrIM8jvVPda/LPvJgiWRhjftGa71eQ2sx2gdfSG5zVGzFmJPUnNdILQoWSR5GLOxJPWuKKK6GhRRRQBRRSgkZwetAdwyNFIHXqK9N8JapDc2agIPMHBB7GvL6sNG1B7G5zvYRvw4B/vWOKZjvwewm+8o7pAz57DNXmkeWUVlY4bn/AMV57petpIyB2GRjDYJzWmh1iKFQGcIpOCR2ryy0dI7RuIpLdydrruAxtpy3u5Ypirbip6D2rJy3SonnwyBiOVIPerWy1QXEQ8wYdeD96fw1Grin3utSIJzE53E4PPNZj/U5oHUxqHx71MGpNdKd8bIcc/asrYNNHcI5POfvTmQTnjnpWatrluFznHYVJ+cK+ottz3Jzird1ZGKsuPM3y7BzjrTpLAejknpmqSFZ0YyCZ2DDPSp4um2qHf1Ae1IO9iUd6Obuea1BeTL+nnYvSnVdJgrCT09eDSfMARh2cE+2OtQpIIm/ihmTcc4U9Kh5J32aqZMu0BhOx9pzkHsa4jdtuGIxjGKitMmFiIZSo45BqFNdbLvcWfA/lOM/epVf6NSfRPvZWjxtI4qHJqoWTbNhfuOcilmSCVC+8o+PqJrL3mIVeWO5EhUkFT0z710ok1E7GZfOjz6RkAHrVLc6j5iE/qH6M1U6b4iE6tC8hRwcFPeu9dW3tIBcl2QkZAUZJ+2KmTphbK7Ubu4cszSKgXqq1ltZuku4jFEwEhH1GmL3WPmt5eJoXJx6uNwFZ+8kCszWUm+Q8leoB/NdIuL6Maa7IjzXFrMF1Jd6ZwrnkVEvL3y33WMrqh7Z4NR7m9nkJjufWB2z0NQyc12UTByaeSdt0rlj7k01RRVGhSkk9aSigCiiigCiiigCiilNAXWkajGgSKbCsv0P2/ep0msq8giL8Fv2rL5ozUuCYPRLTUJLFYUUAq4yQTkVorTXIlQTbh6OTivIor6eMBQ5IAwAe1WWn62YciXIHGSp5NcnxtdGpvyevQa8+pxr/pcSeZGwMhkOOPtWjtNWtroLHLIkcg6ha8isvEOnKwkhuX8xjl0lXg/andN1CS5uXmLLHASfUOD+wrOuzL9Hskka3Lf8PIpK+x61ElM8Uo8/OFOQPevPRd6jpfrguHIZv4bk5BBp6bxbqjMsM6JI36SCetTaaKTZ6jb3U80Y2yEDpUd76ZLsn1SKBgDHU1grLxZqNgAt3bkSP+kNwBVjD4vTdtEalsFlZjVK/BP9Nj/qtxct5ZgWMNjOaWW+yhD7RzgNnj+lYi68TX5jadIUK49Kg81XW/iPWpbgTXemiOzC9WPIPua115Y8dHoNxeWkcJV3BnIyCvU1VtqjmAAwPlxhXPJH5rMz6qLsfw7hYT3ITkYqml1y80u42PeLLuGQzcEn2rk6ujU9WauDXzc+ZHcEQ+V+hDuZsdahaprMXkmSxtpJyRkluB+Bms60sckj3VrbRm7l5ZjwR7/1qputSTTpz50zsH6xsfSn4FarkZpEzWbi51NPPjiNqQvpVXw5I+9Q9N8RiKTytWuJjOp48xsgVS3etRqW8omQvnryF/rVDPK0shdjkmu0YOqZl2b7Wdb0+aE7yjoTn0YzWFuLjM7tb7o4yeFB7VHzSVUONR6NtvsXPOTzSUUoxnmrAlFKaSgFpKKKAKKKKAXHGeP60lFFAFFFFAFFFFAFLSUUB3HIYySuM4xUu11K4tVKwsFz3qDSkYrKDVlnJrmoOUDXGVTgDAxUqDxLcR+lo0K98E5qhoo0mZRs7fxRAJM3kk00QXAVeD/eudS8RQzNCbGFoogclpFGM1j88UoY9O3tU4IUab/1VfpgqIJUBwVZefxxT9z4t1K7iQOIxAWxtLdP96yQYjoSM0n71uKMxNomo3CoQXjRevHGfzUGfWLKZTHOkjHplcVmixJ5JP5pCazBGpNFudavrcmISejsTgtj81WXEzTys7uzknqxyabpKpKhQuaSlBxSVpp2kbSA7celSxyccCuKWkoAooooAooooAooooAooooAooooAooooAooooAooooApc5oooBKKKKAKWiigEooooAooooAooooAooooAooooAooooAooooAooooAooooD/2Q=="/>
          <p:cNvSpPr>
            <a:spLocks noChangeAspect="1" noChangeArrowheads="1"/>
          </p:cNvSpPr>
          <p:nvPr/>
        </p:nvSpPr>
        <p:spPr bwMode="auto">
          <a:xfrm>
            <a:off x="122238" y="-242888"/>
            <a:ext cx="304800" cy="304801"/>
          </a:xfrm>
          <a:prstGeom prst="rect">
            <a:avLst/>
          </a:prstGeom>
          <a:noFill/>
        </p:spPr>
        <p:txBody>
          <a:bodyPr/>
          <a:lstStyle/>
          <a:p>
            <a:pPr>
              <a:defRPr/>
            </a:pPr>
            <a:endParaRPr lang="el-GR"/>
          </a:p>
        </p:txBody>
      </p:sp>
      <p:sp>
        <p:nvSpPr>
          <p:cNvPr id="3" name="TextBox 2"/>
          <p:cNvSpPr txBox="1"/>
          <p:nvPr/>
        </p:nvSpPr>
        <p:spPr>
          <a:xfrm>
            <a:off x="1133889" y="5302534"/>
            <a:ext cx="7381461" cy="861774"/>
          </a:xfrm>
          <a:prstGeom prst="rect">
            <a:avLst/>
          </a:prstGeom>
          <a:noFill/>
        </p:spPr>
        <p:txBody>
          <a:bodyPr wrap="square" rtlCol="0">
            <a:spAutoFit/>
          </a:bodyPr>
          <a:lstStyle/>
          <a:p>
            <a:endParaRPr lang="el-GR" dirty="0"/>
          </a:p>
          <a:p>
            <a:r>
              <a:rPr lang="en-US" sz="1600" dirty="0" smtClean="0"/>
              <a:t>To </a:t>
            </a:r>
            <a:r>
              <a:rPr lang="el-GR" sz="1600" dirty="0" smtClean="0"/>
              <a:t>Προσωβράγχιο</a:t>
            </a:r>
            <a:r>
              <a:rPr lang="en-US" sz="1600" dirty="0" smtClean="0"/>
              <a:t> </a:t>
            </a:r>
            <a:r>
              <a:rPr lang="el-GR" sz="1600" dirty="0" smtClean="0"/>
              <a:t>Γαστερόποδο </a:t>
            </a:r>
            <a:r>
              <a:rPr lang="en-US" sz="1600" i="1" dirty="0" err="1" smtClean="0"/>
              <a:t>Vermetus</a:t>
            </a:r>
            <a:r>
              <a:rPr lang="en-US" sz="1600" dirty="0" smtClean="0"/>
              <a:t> </a:t>
            </a:r>
            <a:r>
              <a:rPr lang="el-GR" sz="1600" dirty="0" smtClean="0"/>
              <a:t>κατασκευάζει σωλήνα στον οποίο ζει. Προβάλλει ίνες από βλέννα, με τις οποίες συλλαμβάνει την τροφή του. </a:t>
            </a:r>
            <a:endParaRPr lang="en-US" sz="1600" dirty="0"/>
          </a:p>
        </p:txBody>
      </p:sp>
      <p:sp>
        <p:nvSpPr>
          <p:cNvPr id="12" name="TextBox 11"/>
          <p:cNvSpPr txBox="1"/>
          <p:nvPr/>
        </p:nvSpPr>
        <p:spPr>
          <a:xfrm>
            <a:off x="4068835" y="4775435"/>
            <a:ext cx="373586" cy="276999"/>
          </a:xfrm>
          <a:prstGeom prst="rect">
            <a:avLst/>
          </a:prstGeom>
          <a:noFill/>
        </p:spPr>
        <p:txBody>
          <a:bodyPr wrap="square" rtlCol="0">
            <a:spAutoFit/>
          </a:bodyPr>
          <a:lstStyle/>
          <a:p>
            <a:r>
              <a:rPr lang="el-GR" sz="1200" b="1" dirty="0" smtClean="0">
                <a:solidFill>
                  <a:schemeClr val="bg1"/>
                </a:solidFill>
              </a:rPr>
              <a:t>61</a:t>
            </a:r>
            <a:endParaRPr lang="el-GR" sz="1200" b="1" dirty="0">
              <a:solidFill>
                <a:schemeClr val="bg1"/>
              </a:solidFill>
            </a:endParaRPr>
          </a:p>
        </p:txBody>
      </p:sp>
      <p:sp>
        <p:nvSpPr>
          <p:cNvPr id="13" name="TextBox 12"/>
          <p:cNvSpPr txBox="1"/>
          <p:nvPr/>
        </p:nvSpPr>
        <p:spPr>
          <a:xfrm>
            <a:off x="8141764" y="5010766"/>
            <a:ext cx="373586" cy="276999"/>
          </a:xfrm>
          <a:prstGeom prst="rect">
            <a:avLst/>
          </a:prstGeom>
          <a:noFill/>
        </p:spPr>
        <p:txBody>
          <a:bodyPr wrap="square" rtlCol="0">
            <a:spAutoFit/>
          </a:bodyPr>
          <a:lstStyle/>
          <a:p>
            <a:r>
              <a:rPr lang="el-GR" sz="1200" b="1" dirty="0" smtClean="0">
                <a:solidFill>
                  <a:schemeClr val="bg1"/>
                </a:solidFill>
              </a:rPr>
              <a:t>62</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2610" cy="1325563"/>
          </a:xfrm>
        </p:spPr>
        <p:txBody>
          <a:bodyPr>
            <a:normAutofit/>
          </a:bodyPr>
          <a:lstStyle/>
          <a:p>
            <a:pPr algn="ctr"/>
            <a:r>
              <a:rPr lang="el-GR" sz="4000" b="1" dirty="0">
                <a:solidFill>
                  <a:schemeClr val="accent1"/>
                </a:solidFill>
              </a:rPr>
              <a:t>Χαρακτηριστικά των </a:t>
            </a:r>
            <a:r>
              <a:rPr lang="el-GR" sz="4000" b="1" dirty="0" smtClean="0">
                <a:solidFill>
                  <a:schemeClr val="accent1"/>
                </a:solidFill>
              </a:rPr>
              <a:t>Μαλακίων</a:t>
            </a:r>
            <a:r>
              <a:rPr lang="en-US" sz="4000" b="1" dirty="0" smtClean="0">
                <a:solidFill>
                  <a:schemeClr val="accent1"/>
                </a:solidFill>
              </a:rPr>
              <a:t> 2/3</a:t>
            </a:r>
            <a:endParaRPr lang="el-GR" sz="4000" b="1" dirty="0">
              <a:solidFill>
                <a:schemeClr val="accent1"/>
              </a:solidFill>
            </a:endParaRPr>
          </a:p>
        </p:txBody>
      </p:sp>
      <p:sp>
        <p:nvSpPr>
          <p:cNvPr id="3" name="Θέση περιεχομένου 2"/>
          <p:cNvSpPr>
            <a:spLocks noGrp="1"/>
          </p:cNvSpPr>
          <p:nvPr>
            <p:ph idx="1"/>
          </p:nvPr>
        </p:nvSpPr>
        <p:spPr/>
        <p:txBody>
          <a:bodyPr>
            <a:normAutofit/>
          </a:bodyPr>
          <a:lstStyle/>
          <a:p>
            <a:pPr marL="131400" lvl="5" indent="0">
              <a:buNone/>
              <a:defRPr/>
            </a:pPr>
            <a:endParaRPr lang="el-GR" sz="3200" dirty="0" smtClean="0"/>
          </a:p>
          <a:p>
            <a:endParaRPr lang="en-US" dirty="0"/>
          </a:p>
        </p:txBody>
      </p:sp>
      <p:sp>
        <p:nvSpPr>
          <p:cNvPr id="7" name="Θέση υποσέλιδου 6"/>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5</a:t>
            </a:fld>
            <a:endParaRPr lang="en-US"/>
          </a:p>
        </p:txBody>
      </p:sp>
      <p:sp>
        <p:nvSpPr>
          <p:cNvPr id="6" name="Text Placeholder 5"/>
          <p:cNvSpPr>
            <a:spLocks noGrp="1"/>
          </p:cNvSpPr>
          <p:nvPr>
            <p:ph type="body" sz="quarter" idx="4294967295"/>
          </p:nvPr>
        </p:nvSpPr>
        <p:spPr>
          <a:xfrm>
            <a:off x="4140216" y="5783262"/>
            <a:ext cx="4371044" cy="528637"/>
          </a:xfrm>
        </p:spPr>
        <p:txBody>
          <a:bodyPr>
            <a:normAutofit lnSpcReduction="10000"/>
          </a:bodyPr>
          <a:lstStyle/>
          <a:p>
            <a:pPr marL="0" lvl="5" indent="0">
              <a:spcBef>
                <a:spcPts val="1000"/>
              </a:spcBef>
              <a:buNone/>
            </a:pPr>
            <a:r>
              <a:rPr lang="el-GR" sz="1600" dirty="0"/>
              <a:t>Υπάρχουν Μαλάκια με μέγεθος πολύ </a:t>
            </a:r>
            <a:r>
              <a:rPr lang="el-GR" sz="1600" dirty="0" smtClean="0"/>
              <a:t>μικρό</a:t>
            </a:r>
            <a:r>
              <a:rPr lang="en-US" sz="1600" dirty="0" smtClean="0"/>
              <a:t>,</a:t>
            </a:r>
            <a:r>
              <a:rPr lang="el-GR" sz="1600" dirty="0" smtClean="0"/>
              <a:t> </a:t>
            </a:r>
            <a:r>
              <a:rPr lang="el-GR" sz="1600" dirty="0"/>
              <a:t>έως πολύ μεγάλο. </a:t>
            </a:r>
          </a:p>
          <a:p>
            <a:endParaRPr lang="en-US" dirty="0"/>
          </a:p>
        </p:txBody>
      </p:sp>
      <p:pic>
        <p:nvPicPr>
          <p:cNvPr id="15" name="Picture 14" descr="Χαρακτηριστικά των Μαλακίων: Αχιβάδα γίγας Tridacna gigas., Γιγάντιο καλαμάρι."/>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269" y="1616947"/>
            <a:ext cx="7488081" cy="4560016"/>
          </a:xfrm>
          <a:prstGeom prst="rect">
            <a:avLst/>
          </a:prstGeom>
        </p:spPr>
      </p:pic>
      <p:sp>
        <p:nvSpPr>
          <p:cNvPr id="17" name="TextBox 16"/>
          <p:cNvSpPr txBox="1"/>
          <p:nvPr/>
        </p:nvSpPr>
        <p:spPr>
          <a:xfrm>
            <a:off x="3677693" y="5828933"/>
            <a:ext cx="263214" cy="276999"/>
          </a:xfrm>
          <a:prstGeom prst="rect">
            <a:avLst/>
          </a:prstGeom>
          <a:noFill/>
        </p:spPr>
        <p:txBody>
          <a:bodyPr wrap="none" rtlCol="0">
            <a:spAutoFit/>
          </a:bodyPr>
          <a:lstStyle/>
          <a:p>
            <a:r>
              <a:rPr lang="en-US" sz="1200" b="1" dirty="0" smtClean="0">
                <a:solidFill>
                  <a:schemeClr val="bg1"/>
                </a:solidFill>
              </a:rPr>
              <a:t>6</a:t>
            </a:r>
            <a:endParaRPr lang="el-GR" sz="1200" b="1" dirty="0">
              <a:solidFill>
                <a:schemeClr val="bg1"/>
              </a:solidFill>
            </a:endParaRPr>
          </a:p>
        </p:txBody>
      </p:sp>
      <p:sp>
        <p:nvSpPr>
          <p:cNvPr id="10" name="TextBox 9"/>
          <p:cNvSpPr txBox="1"/>
          <p:nvPr/>
        </p:nvSpPr>
        <p:spPr>
          <a:xfrm>
            <a:off x="8188453" y="5263425"/>
            <a:ext cx="263214" cy="276999"/>
          </a:xfrm>
          <a:prstGeom prst="rect">
            <a:avLst/>
          </a:prstGeom>
          <a:noFill/>
        </p:spPr>
        <p:txBody>
          <a:bodyPr wrap="none" rtlCol="0">
            <a:spAutoFit/>
          </a:bodyPr>
          <a:lstStyle/>
          <a:p>
            <a:r>
              <a:rPr lang="el-GR" sz="1200" b="1" dirty="0" smtClean="0">
                <a:solidFill>
                  <a:schemeClr val="bg1"/>
                </a:solidFill>
              </a:rPr>
              <a:t>7</a:t>
            </a:r>
            <a:endParaRPr lang="el-GR" sz="1200" b="1" dirty="0">
              <a:solidFill>
                <a:schemeClr val="bg1"/>
              </a:solidFill>
            </a:endParaRPr>
          </a:p>
        </p:txBody>
      </p:sp>
    </p:spTree>
    <p:extLst>
      <p:ext uri="{BB962C8B-B14F-4D97-AF65-F5344CB8AC3E}">
        <p14:creationId xmlns:p14="http://schemas.microsoft.com/office/powerpoint/2010/main" val="1584743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29841" y="457200"/>
            <a:ext cx="8143456" cy="1112837"/>
          </a:xfrm>
        </p:spPr>
        <p:txBody>
          <a:bodyPr>
            <a:normAutofit/>
          </a:bodyPr>
          <a:lstStyle/>
          <a:p>
            <a:pPr algn="ctr" eaLnBrk="1" hangingPunct="1">
              <a:defRPr/>
            </a:pPr>
            <a:r>
              <a:rPr lang="el-GR" sz="4400" b="1" dirty="0" smtClean="0">
                <a:solidFill>
                  <a:schemeClr val="accent1"/>
                </a:solidFill>
              </a:rPr>
              <a:t>Αναπαραγωγή Γαστεροπόδων</a:t>
            </a:r>
            <a:endParaRPr lang="en-GB" sz="4400" b="1" dirty="0" smtClean="0">
              <a:solidFill>
                <a:schemeClr val="accent1"/>
              </a:solidFill>
            </a:endParaRPr>
          </a:p>
        </p:txBody>
      </p:sp>
      <p:sp>
        <p:nvSpPr>
          <p:cNvPr id="119811" name="Rectangle 3"/>
          <p:cNvSpPr>
            <a:spLocks noGrp="1" noChangeArrowheads="1"/>
          </p:cNvSpPr>
          <p:nvPr>
            <p:ph type="body" sz="half" idx="2"/>
          </p:nvPr>
        </p:nvSpPr>
        <p:spPr/>
        <p:txBody>
          <a:bodyPr>
            <a:normAutofit/>
          </a:bodyPr>
          <a:lstStyle/>
          <a:p>
            <a:pPr marL="457200" indent="-457200" eaLnBrk="1" hangingPunct="1">
              <a:buFont typeface="Arial" panose="020B0604020202020204" pitchFamily="34" charset="0"/>
              <a:buChar char="•"/>
              <a:defRPr/>
            </a:pPr>
            <a:r>
              <a:rPr lang="el-GR" sz="2800" dirty="0" err="1" smtClean="0"/>
              <a:t>Γονοχωριστικά</a:t>
            </a:r>
            <a:r>
              <a:rPr lang="el-GR" sz="2800" dirty="0" smtClean="0"/>
              <a:t> ή Ερμαφρόδιτα</a:t>
            </a:r>
          </a:p>
          <a:p>
            <a:pPr marL="457200" indent="-457200" eaLnBrk="1" hangingPunct="1">
              <a:buFont typeface="Arial" panose="020B0604020202020204" pitchFamily="34" charset="0"/>
              <a:buChar char="•"/>
              <a:defRPr/>
            </a:pPr>
            <a:r>
              <a:rPr lang="el-GR" sz="2800" dirty="0" smtClean="0"/>
              <a:t>Γονιμοποίηση εσωτερική (σύζευξη) ή εξωτερική</a:t>
            </a:r>
            <a:endParaRPr lang="en-GB" sz="2800" dirty="0" smtClean="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50</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9463" y="2026465"/>
            <a:ext cx="4476751" cy="3357563"/>
          </a:xfrm>
        </p:spPr>
      </p:pic>
      <p:sp>
        <p:nvSpPr>
          <p:cNvPr id="7" name="TextBox 6"/>
          <p:cNvSpPr txBox="1"/>
          <p:nvPr/>
        </p:nvSpPr>
        <p:spPr>
          <a:xfrm>
            <a:off x="7777764" y="5107029"/>
            <a:ext cx="373586" cy="276999"/>
          </a:xfrm>
          <a:prstGeom prst="rect">
            <a:avLst/>
          </a:prstGeom>
          <a:noFill/>
        </p:spPr>
        <p:txBody>
          <a:bodyPr wrap="square" rtlCol="0">
            <a:spAutoFit/>
          </a:bodyPr>
          <a:lstStyle/>
          <a:p>
            <a:r>
              <a:rPr lang="el-GR" sz="1200" b="1" dirty="0" smtClean="0">
                <a:solidFill>
                  <a:schemeClr val="bg1"/>
                </a:solidFill>
              </a:rPr>
              <a:t>63</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descr="Σχηματική απεικόνιση ανατομίας ενός Πνευμονοφόρου σαλιγκαριού. "/>
          <p:cNvSpPr>
            <a:spLocks noGrp="1"/>
          </p:cNvSpPr>
          <p:nvPr>
            <p:ph type="title"/>
          </p:nvPr>
        </p:nvSpPr>
        <p:spPr>
          <a:xfrm>
            <a:off x="628650" y="920578"/>
            <a:ext cx="7886700" cy="1178098"/>
          </a:xfrm>
        </p:spPr>
        <p:txBody>
          <a:bodyPr>
            <a:normAutofit fontScale="90000"/>
          </a:bodyPr>
          <a:lstStyle/>
          <a:p>
            <a:pPr algn="ctr"/>
            <a:r>
              <a:rPr lang="el-GR" sz="4900" b="1" dirty="0" smtClean="0">
                <a:solidFill>
                  <a:schemeClr val="accent1"/>
                </a:solidFill>
              </a:rPr>
              <a:t>Ανατομία </a:t>
            </a:r>
            <a:r>
              <a:rPr lang="el-GR" sz="4900" b="1" dirty="0">
                <a:solidFill>
                  <a:schemeClr val="accent1"/>
                </a:solidFill>
              </a:rPr>
              <a:t>Πνευμονοφόρου Γαστεροπόδου</a:t>
            </a:r>
            <a:r>
              <a:rPr lang="el-GR" dirty="0"/>
              <a:t/>
            </a:r>
            <a:br>
              <a:rPr lang="el-GR" dirty="0"/>
            </a:br>
            <a:endParaRPr lang="en-US" dirty="0"/>
          </a:p>
        </p:txBody>
      </p:sp>
      <p:pic>
        <p:nvPicPr>
          <p:cNvPr id="8" name="Θέση περιεχομένου 7" descr="Ανατομία Πνευμονοφόρου σαλιγκαριού."/>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72824" y="1825625"/>
            <a:ext cx="5798351" cy="4351338"/>
          </a:xfrm>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51</a:t>
            </a:fld>
            <a:endParaRPr lang="en-US"/>
          </a:p>
        </p:txBody>
      </p:sp>
      <p:sp>
        <p:nvSpPr>
          <p:cNvPr id="7" name="TextBox 6"/>
          <p:cNvSpPr txBox="1"/>
          <p:nvPr/>
        </p:nvSpPr>
        <p:spPr>
          <a:xfrm>
            <a:off x="6966858" y="5614680"/>
            <a:ext cx="373586" cy="276999"/>
          </a:xfrm>
          <a:prstGeom prst="rect">
            <a:avLst/>
          </a:prstGeom>
          <a:noFill/>
        </p:spPr>
        <p:txBody>
          <a:bodyPr wrap="square" rtlCol="0">
            <a:spAutoFit/>
          </a:bodyPr>
          <a:lstStyle/>
          <a:p>
            <a:r>
              <a:rPr lang="el-GR" sz="1200" b="1" dirty="0" smtClean="0"/>
              <a:t>64</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7" name="Rectangle 5"/>
          <p:cNvSpPr>
            <a:spLocks noGrp="1" noChangeArrowheads="1"/>
          </p:cNvSpPr>
          <p:nvPr>
            <p:ph type="title"/>
          </p:nvPr>
        </p:nvSpPr>
        <p:spPr/>
        <p:txBody>
          <a:bodyPr/>
          <a:lstStyle/>
          <a:p>
            <a:pPr algn="ctr" eaLnBrk="1" hangingPunct="1">
              <a:defRPr/>
            </a:pPr>
            <a:r>
              <a:rPr lang="el-GR" b="1" dirty="0" smtClean="0">
                <a:solidFill>
                  <a:schemeClr val="accent1"/>
                </a:solidFill>
              </a:rPr>
              <a:t>Αυγά θαλάσσιων Γαστεροπόδων</a:t>
            </a:r>
            <a:endParaRPr lang="en-GB" b="1" dirty="0" smtClean="0">
              <a:solidFill>
                <a:schemeClr val="accent1"/>
              </a:solidFill>
            </a:endParaRPr>
          </a:p>
        </p:txBody>
      </p:sp>
      <p:sp>
        <p:nvSpPr>
          <p:cNvPr id="4" name="Θέση υποσέλιδου 3"/>
          <p:cNvSpPr>
            <a:spLocks noGrp="1"/>
          </p:cNvSpPr>
          <p:nvPr>
            <p:ph type="ftr" sz="quarter" idx="10"/>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52</a:t>
            </a:fld>
            <a:endParaRPr lang="en-US"/>
          </a:p>
        </p:txBody>
      </p:sp>
      <p:pic>
        <p:nvPicPr>
          <p:cNvPr id="11" name="Θέση εικόνας 10" descr="Φωτογραφία αυγών θαλάσσιων Γαστεροπόδων κολλημένα σε υδρόβια φυτά."/>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0909" t="-3111" r="-10909" b="-3111"/>
          <a:stretch/>
        </p:blipFill>
        <p:spPr>
          <a:xfrm>
            <a:off x="4656981" y="1580240"/>
            <a:ext cx="3508341" cy="1912004"/>
          </a:xfrm>
        </p:spPr>
      </p:pic>
      <p:sp>
        <p:nvSpPr>
          <p:cNvPr id="6" name="Θέση κειμένου 5"/>
          <p:cNvSpPr>
            <a:spLocks noGrp="1"/>
          </p:cNvSpPr>
          <p:nvPr>
            <p:ph type="body" sz="quarter" idx="14"/>
          </p:nvPr>
        </p:nvSpPr>
        <p:spPr>
          <a:xfrm>
            <a:off x="1206029" y="5389050"/>
            <a:ext cx="2836694" cy="335213"/>
          </a:xfrm>
        </p:spPr>
        <p:txBody>
          <a:bodyPr/>
          <a:lstStyle/>
          <a:p>
            <a:r>
              <a:rPr lang="el-GR" sz="1600" dirty="0" smtClean="0"/>
              <a:t>Οπισθοβράγχιο με τα αυγά του.</a:t>
            </a:r>
            <a:endParaRPr lang="el-GR" sz="1600" dirty="0"/>
          </a:p>
        </p:txBody>
      </p:sp>
      <p:sp>
        <p:nvSpPr>
          <p:cNvPr id="7" name="Θέση κειμένου 6"/>
          <p:cNvSpPr>
            <a:spLocks noGrp="1"/>
          </p:cNvSpPr>
          <p:nvPr>
            <p:ph type="body" sz="quarter" idx="15"/>
          </p:nvPr>
        </p:nvSpPr>
        <p:spPr>
          <a:xfrm>
            <a:off x="5156270" y="5569916"/>
            <a:ext cx="2808287" cy="569138"/>
          </a:xfrm>
        </p:spPr>
        <p:txBody>
          <a:bodyPr/>
          <a:lstStyle/>
          <a:p>
            <a:r>
              <a:rPr lang="el-GR" sz="1600" dirty="0" smtClean="0"/>
              <a:t>Αυγά Γαστεροπόδων κολλημένα σε υδρόβια φυτά.</a:t>
            </a:r>
            <a:endParaRPr lang="el-GR" sz="1600" dirty="0"/>
          </a:p>
        </p:txBody>
      </p:sp>
      <p:pic>
        <p:nvPicPr>
          <p:cNvPr id="3" name="Picture Placeholder 2" descr="Φωτογραφία Οπισθοβράγχιου με τα αυγά του."/>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1910" t="-684" r="-1910" b="-684"/>
          <a:stretch/>
        </p:blipFill>
        <p:spPr>
          <a:xfrm>
            <a:off x="624858" y="1631142"/>
            <a:ext cx="3924365" cy="3722204"/>
          </a:xfrm>
        </p:spPr>
      </p:pic>
      <p:pic>
        <p:nvPicPr>
          <p:cNvPr id="12" name="Θέση εικόνας 11" descr="Φωτογραφία αυγών θαλάσσιων Γαστεροπόδων κολλημένα σε υδρόβια φυτά."/>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4141" t="-2070" r="-4141" b="-2070"/>
          <a:stretch/>
        </p:blipFill>
        <p:spPr>
          <a:xfrm>
            <a:off x="4656981" y="3541303"/>
            <a:ext cx="3508341" cy="1912004"/>
          </a:xfrm>
        </p:spPr>
      </p:pic>
      <p:sp>
        <p:nvSpPr>
          <p:cNvPr id="17" name="TextBox 16"/>
          <p:cNvSpPr txBox="1"/>
          <p:nvPr/>
        </p:nvSpPr>
        <p:spPr>
          <a:xfrm>
            <a:off x="4042723" y="5030102"/>
            <a:ext cx="373586" cy="276999"/>
          </a:xfrm>
          <a:prstGeom prst="rect">
            <a:avLst/>
          </a:prstGeom>
          <a:noFill/>
        </p:spPr>
        <p:txBody>
          <a:bodyPr wrap="square" rtlCol="0">
            <a:spAutoFit/>
          </a:bodyPr>
          <a:lstStyle/>
          <a:p>
            <a:r>
              <a:rPr lang="el-GR" sz="1200" b="1" dirty="0" smtClean="0">
                <a:solidFill>
                  <a:schemeClr val="bg1"/>
                </a:solidFill>
              </a:rPr>
              <a:t>65</a:t>
            </a:r>
            <a:endParaRPr lang="el-GR" sz="1200" b="1" dirty="0">
              <a:solidFill>
                <a:schemeClr val="bg1"/>
              </a:solidFill>
            </a:endParaRPr>
          </a:p>
        </p:txBody>
      </p:sp>
      <p:sp>
        <p:nvSpPr>
          <p:cNvPr id="18" name="TextBox 17"/>
          <p:cNvSpPr txBox="1"/>
          <p:nvPr/>
        </p:nvSpPr>
        <p:spPr>
          <a:xfrm>
            <a:off x="7491985" y="3139332"/>
            <a:ext cx="373586" cy="276999"/>
          </a:xfrm>
          <a:prstGeom prst="rect">
            <a:avLst/>
          </a:prstGeom>
          <a:noFill/>
        </p:spPr>
        <p:txBody>
          <a:bodyPr wrap="square" rtlCol="0">
            <a:spAutoFit/>
          </a:bodyPr>
          <a:lstStyle/>
          <a:p>
            <a:r>
              <a:rPr lang="el-GR" sz="1200" b="1" dirty="0" smtClean="0">
                <a:solidFill>
                  <a:schemeClr val="bg1"/>
                </a:solidFill>
              </a:rPr>
              <a:t>66</a:t>
            </a:r>
            <a:endParaRPr lang="el-GR" sz="1200" b="1" dirty="0">
              <a:solidFill>
                <a:schemeClr val="bg1"/>
              </a:solidFill>
            </a:endParaRPr>
          </a:p>
        </p:txBody>
      </p:sp>
      <p:sp>
        <p:nvSpPr>
          <p:cNvPr id="19" name="TextBox 18"/>
          <p:cNvSpPr txBox="1"/>
          <p:nvPr/>
        </p:nvSpPr>
        <p:spPr>
          <a:xfrm>
            <a:off x="7631820" y="5096113"/>
            <a:ext cx="373586" cy="276999"/>
          </a:xfrm>
          <a:prstGeom prst="rect">
            <a:avLst/>
          </a:prstGeom>
          <a:noFill/>
        </p:spPr>
        <p:txBody>
          <a:bodyPr wrap="square" rtlCol="0">
            <a:spAutoFit/>
          </a:bodyPr>
          <a:lstStyle/>
          <a:p>
            <a:r>
              <a:rPr lang="el-GR" sz="1200" b="1" dirty="0" smtClean="0">
                <a:solidFill>
                  <a:schemeClr val="bg1"/>
                </a:solidFill>
              </a:rPr>
              <a:t>67</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type="title"/>
          </p:nvPr>
        </p:nvSpPr>
        <p:spPr>
          <a:xfrm>
            <a:off x="904875" y="500062"/>
            <a:ext cx="7886700" cy="1325563"/>
          </a:xfrm>
        </p:spPr>
        <p:txBody>
          <a:bodyPr/>
          <a:lstStyle/>
          <a:p>
            <a:pPr algn="ctr" eaLnBrk="1" hangingPunct="1">
              <a:defRPr/>
            </a:pPr>
            <a:r>
              <a:rPr lang="el-GR" b="1" dirty="0" smtClean="0">
                <a:solidFill>
                  <a:schemeClr val="accent1"/>
                </a:solidFill>
              </a:rPr>
              <a:t>Γαστερόποδο αφήνει τα αυγά του</a:t>
            </a: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53</a:t>
            </a:fld>
            <a:endParaRPr lang="en-US"/>
          </a:p>
        </p:txBody>
      </p:sp>
      <p:pic>
        <p:nvPicPr>
          <p:cNvPr id="3" name="Content Placeholder 2" descr="Θαλάσσιο Γαστερόποδο αφήνει τα αυγά του."/>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279179" y="1633084"/>
            <a:ext cx="6540087" cy="4351338"/>
          </a:xfrm>
        </p:spPr>
      </p:pic>
      <p:sp>
        <p:nvSpPr>
          <p:cNvPr id="7" name="TextBox 6"/>
          <p:cNvSpPr txBox="1"/>
          <p:nvPr/>
        </p:nvSpPr>
        <p:spPr>
          <a:xfrm>
            <a:off x="7369480" y="5568470"/>
            <a:ext cx="373586" cy="276999"/>
          </a:xfrm>
          <a:prstGeom prst="rect">
            <a:avLst/>
          </a:prstGeom>
          <a:noFill/>
        </p:spPr>
        <p:txBody>
          <a:bodyPr wrap="square" rtlCol="0">
            <a:spAutoFit/>
          </a:bodyPr>
          <a:lstStyle/>
          <a:p>
            <a:r>
              <a:rPr lang="el-GR" sz="1200" b="1" dirty="0" smtClean="0">
                <a:solidFill>
                  <a:schemeClr val="bg1"/>
                </a:solidFill>
              </a:rPr>
              <a:t>6</a:t>
            </a:r>
            <a:r>
              <a:rPr lang="en-US" sz="1200" b="1" dirty="0" smtClean="0">
                <a:solidFill>
                  <a:schemeClr val="bg1"/>
                </a:solidFill>
              </a:rPr>
              <a:t>8</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accent1"/>
                </a:solidFill>
              </a:rPr>
              <a:t>  </a:t>
            </a:r>
            <a:r>
              <a:rPr lang="el-GR" sz="4000" dirty="0" smtClean="0">
                <a:solidFill>
                  <a:schemeClr val="accent1"/>
                </a:solidFill>
              </a:rPr>
              <a:t>Οι </a:t>
            </a:r>
            <a:r>
              <a:rPr lang="el-GR" sz="4000" dirty="0">
                <a:solidFill>
                  <a:schemeClr val="accent1"/>
                </a:solidFill>
              </a:rPr>
              <a:t>ομάδες των </a:t>
            </a:r>
            <a:r>
              <a:rPr lang="el-GR" sz="4000" dirty="0" smtClean="0">
                <a:solidFill>
                  <a:schemeClr val="accent1"/>
                </a:solidFill>
              </a:rPr>
              <a:t>Γαστεροπόδων 1/3</a:t>
            </a:r>
            <a:endParaRPr lang="en-US" sz="4000" dirty="0"/>
          </a:p>
        </p:txBody>
      </p:sp>
      <p:sp>
        <p:nvSpPr>
          <p:cNvPr id="3" name="Θέση υποσέλιδου 2"/>
          <p:cNvSpPr>
            <a:spLocks noGrp="1"/>
          </p:cNvSpPr>
          <p:nvPr>
            <p:ph type="ftr" sz="quarter" idx="10"/>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54</a:t>
            </a:fld>
            <a:endParaRPr lang="en-US"/>
          </a:p>
        </p:txBody>
      </p:sp>
      <p:sp>
        <p:nvSpPr>
          <p:cNvPr id="5" name="Θέση κειμένου 4"/>
          <p:cNvSpPr>
            <a:spLocks noGrp="1"/>
          </p:cNvSpPr>
          <p:nvPr>
            <p:ph type="body" sz="quarter" idx="12"/>
          </p:nvPr>
        </p:nvSpPr>
        <p:spPr/>
        <p:txBody>
          <a:bodyPr/>
          <a:lstStyle/>
          <a:p>
            <a:r>
              <a:rPr lang="el-GR" dirty="0" err="1" smtClean="0"/>
              <a:t>Προσωβράγχια</a:t>
            </a:r>
            <a:endParaRPr lang="en-US" dirty="0"/>
          </a:p>
        </p:txBody>
      </p:sp>
      <p:sp>
        <p:nvSpPr>
          <p:cNvPr id="7" name="Θέση κειμένου 6"/>
          <p:cNvSpPr>
            <a:spLocks noGrp="1"/>
          </p:cNvSpPr>
          <p:nvPr>
            <p:ph type="body" sz="quarter" idx="14"/>
          </p:nvPr>
        </p:nvSpPr>
        <p:spPr/>
        <p:txBody>
          <a:bodyPr/>
          <a:lstStyle/>
          <a:p>
            <a:r>
              <a:rPr lang="el-GR" dirty="0" err="1" smtClean="0"/>
              <a:t>Οπισθοβράγχια</a:t>
            </a:r>
            <a:endParaRPr lang="en-US" dirty="0"/>
          </a:p>
        </p:txBody>
      </p:sp>
      <p:sp>
        <p:nvSpPr>
          <p:cNvPr id="9" name="Θέση κειμένου 8"/>
          <p:cNvSpPr>
            <a:spLocks noGrp="1"/>
          </p:cNvSpPr>
          <p:nvPr>
            <p:ph type="body" sz="quarter" idx="16"/>
          </p:nvPr>
        </p:nvSpPr>
        <p:spPr/>
        <p:txBody>
          <a:bodyPr>
            <a:normAutofit/>
          </a:bodyPr>
          <a:lstStyle/>
          <a:p>
            <a:r>
              <a:rPr lang="el-GR" dirty="0" smtClean="0"/>
              <a:t>Πνευμονοφόρα</a:t>
            </a:r>
            <a:endParaRPr lang="en-US" dirty="0"/>
          </a:p>
        </p:txBody>
      </p:sp>
      <p:pic>
        <p:nvPicPr>
          <p:cNvPr id="11" name="Θέση εικόνας 10" descr="Ομάδες Γαστεροπόδων : Προσωβράγχια."/>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4655" t="-806" r="-4655" b="-806"/>
          <a:stretch/>
        </p:blipFill>
        <p:spPr>
          <a:xfrm>
            <a:off x="4716758" y="1579668"/>
            <a:ext cx="1495356" cy="1316904"/>
          </a:xfrm>
        </p:spPr>
      </p:pic>
      <p:pic>
        <p:nvPicPr>
          <p:cNvPr id="12" name="Θέση εικόνας 11" descr="Ομάδες Γαστεροπόδων : Οπισθοβράγχια."/>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l="-1856" t="-1839" r="-1856" b="-1839"/>
          <a:stretch/>
        </p:blipFill>
        <p:spPr>
          <a:xfrm>
            <a:off x="6444207" y="3062514"/>
            <a:ext cx="1568115" cy="1380980"/>
          </a:xfrm>
        </p:spPr>
      </p:pic>
      <p:pic>
        <p:nvPicPr>
          <p:cNvPr id="13" name="Θέση εικόνας 12" descr="Ομάδες Γαστεροπόδων : Πνευμονοφόρα."/>
          <p:cNvPicPr>
            <a:picLocks noGrp="1" noChangeAspect="1"/>
          </p:cNvPicPr>
          <p:nvPr>
            <p:ph type="pic" sz="quarter" idx="19"/>
          </p:nvPr>
        </p:nvPicPr>
        <p:blipFill rotWithShape="1">
          <a:blip r:embed="rId5" cstate="print">
            <a:extLst>
              <a:ext uri="{28A0092B-C50C-407E-A947-70E740481C1C}">
                <a14:useLocalDpi xmlns:a14="http://schemas.microsoft.com/office/drawing/2010/main" val="0"/>
              </a:ext>
            </a:extLst>
          </a:blip>
          <a:srcRect l="-2973" t="-1253" r="-2973" b="-1253"/>
          <a:stretch/>
        </p:blipFill>
        <p:spPr>
          <a:xfrm>
            <a:off x="4549223" y="4262712"/>
            <a:ext cx="1525622" cy="1808217"/>
          </a:xfrm>
        </p:spPr>
      </p:pic>
      <p:sp>
        <p:nvSpPr>
          <p:cNvPr id="14" name="TextBox 13"/>
          <p:cNvSpPr txBox="1"/>
          <p:nvPr/>
        </p:nvSpPr>
        <p:spPr>
          <a:xfrm>
            <a:off x="5825365" y="2591697"/>
            <a:ext cx="373586" cy="276999"/>
          </a:xfrm>
          <a:prstGeom prst="rect">
            <a:avLst/>
          </a:prstGeom>
          <a:noFill/>
        </p:spPr>
        <p:txBody>
          <a:bodyPr wrap="square" rtlCol="0">
            <a:spAutoFit/>
          </a:bodyPr>
          <a:lstStyle/>
          <a:p>
            <a:r>
              <a:rPr lang="el-GR" sz="1200" b="1" dirty="0" smtClean="0">
                <a:solidFill>
                  <a:schemeClr val="bg1"/>
                </a:solidFill>
              </a:rPr>
              <a:t>6</a:t>
            </a:r>
            <a:r>
              <a:rPr lang="en-US" sz="1200" b="1" dirty="0" smtClean="0">
                <a:solidFill>
                  <a:schemeClr val="bg1"/>
                </a:solidFill>
              </a:rPr>
              <a:t>9</a:t>
            </a:r>
            <a:endParaRPr lang="el-GR" sz="1200" b="1" dirty="0">
              <a:solidFill>
                <a:schemeClr val="bg1"/>
              </a:solidFill>
            </a:endParaRPr>
          </a:p>
        </p:txBody>
      </p:sp>
      <p:sp>
        <p:nvSpPr>
          <p:cNvPr id="15" name="TextBox 14"/>
          <p:cNvSpPr txBox="1"/>
          <p:nvPr/>
        </p:nvSpPr>
        <p:spPr>
          <a:xfrm>
            <a:off x="7638736" y="4146724"/>
            <a:ext cx="373586" cy="276999"/>
          </a:xfrm>
          <a:prstGeom prst="rect">
            <a:avLst/>
          </a:prstGeom>
          <a:noFill/>
        </p:spPr>
        <p:txBody>
          <a:bodyPr wrap="square" rtlCol="0">
            <a:spAutoFit/>
          </a:bodyPr>
          <a:lstStyle/>
          <a:p>
            <a:r>
              <a:rPr lang="en-US" sz="1200" b="1" dirty="0" smtClean="0"/>
              <a:t>70</a:t>
            </a:r>
            <a:endParaRPr lang="el-GR" sz="1200" b="1" dirty="0"/>
          </a:p>
        </p:txBody>
      </p:sp>
      <p:sp>
        <p:nvSpPr>
          <p:cNvPr id="16" name="TextBox 15"/>
          <p:cNvSpPr txBox="1"/>
          <p:nvPr/>
        </p:nvSpPr>
        <p:spPr>
          <a:xfrm>
            <a:off x="5638572" y="4981033"/>
            <a:ext cx="373586" cy="276999"/>
          </a:xfrm>
          <a:prstGeom prst="rect">
            <a:avLst/>
          </a:prstGeom>
          <a:noFill/>
        </p:spPr>
        <p:txBody>
          <a:bodyPr wrap="square" rtlCol="0">
            <a:spAutoFit/>
          </a:bodyPr>
          <a:lstStyle/>
          <a:p>
            <a:r>
              <a:rPr lang="el-GR" sz="1200" b="1" dirty="0" smtClean="0">
                <a:solidFill>
                  <a:schemeClr val="bg1"/>
                </a:solidFill>
              </a:rPr>
              <a:t>7</a:t>
            </a:r>
            <a:r>
              <a:rPr lang="en-US" sz="1200" b="1" dirty="0" smtClean="0">
                <a:solidFill>
                  <a:schemeClr val="bg1"/>
                </a:solidFill>
              </a:rPr>
              <a:t>1</a:t>
            </a:r>
            <a:endParaRPr lang="el-GR" sz="1200" b="1" dirty="0">
              <a:solidFill>
                <a:schemeClr val="bg1"/>
              </a:solidFill>
            </a:endParaRPr>
          </a:p>
        </p:txBody>
      </p:sp>
      <p:sp>
        <p:nvSpPr>
          <p:cNvPr id="17" name="TextBox 16"/>
          <p:cNvSpPr txBox="1"/>
          <p:nvPr/>
        </p:nvSpPr>
        <p:spPr>
          <a:xfrm>
            <a:off x="5747812" y="5782674"/>
            <a:ext cx="373586" cy="276999"/>
          </a:xfrm>
          <a:prstGeom prst="rect">
            <a:avLst/>
          </a:prstGeom>
          <a:noFill/>
        </p:spPr>
        <p:txBody>
          <a:bodyPr wrap="square" rtlCol="0">
            <a:spAutoFit/>
          </a:bodyPr>
          <a:lstStyle/>
          <a:p>
            <a:r>
              <a:rPr lang="el-GR" sz="1200" b="1" dirty="0" smtClean="0">
                <a:solidFill>
                  <a:schemeClr val="bg1"/>
                </a:solidFill>
              </a:rPr>
              <a:t>7</a:t>
            </a:r>
            <a:r>
              <a:rPr lang="en-US" sz="1200" b="1" dirty="0" smtClean="0">
                <a:solidFill>
                  <a:schemeClr val="bg1"/>
                </a:solidFill>
              </a:rPr>
              <a:t>2</a:t>
            </a:r>
            <a:endParaRPr lang="el-GR" sz="1200" b="1" dirty="0">
              <a:solidFill>
                <a:schemeClr val="bg1"/>
              </a:solidFill>
            </a:endParaRPr>
          </a:p>
        </p:txBody>
      </p:sp>
    </p:spTree>
    <p:extLst>
      <p:ext uri="{BB962C8B-B14F-4D97-AF65-F5344CB8AC3E}">
        <p14:creationId xmlns:p14="http://schemas.microsoft.com/office/powerpoint/2010/main" val="31246173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algn="ctr" eaLnBrk="1" hangingPunct="1">
              <a:defRPr/>
            </a:pPr>
            <a:r>
              <a:rPr lang="el-GR" sz="4000" b="1" dirty="0" smtClean="0">
                <a:solidFill>
                  <a:schemeClr val="accent1"/>
                </a:solidFill>
              </a:rPr>
              <a:t>Οι ομάδες των Γαστεροπόδων 2/3</a:t>
            </a:r>
            <a:endParaRPr lang="en-GB" sz="4000" b="1" dirty="0" smtClean="0">
              <a:solidFill>
                <a:schemeClr val="accent1"/>
              </a:solidFill>
            </a:endParaRPr>
          </a:p>
        </p:txBody>
      </p:sp>
      <p:pic>
        <p:nvPicPr>
          <p:cNvPr id="7" name="Θέση περιεχομένου 6" descr="Φωτογραφία του θαλάσσιου σαλιγκαριού  Calliostoma annulata."/>
          <p:cNvPicPr>
            <a:picLocks noGrp="1" noChangeAspect="1"/>
          </p:cNvPicPr>
          <p:nvPr>
            <p:ph sz="quarter" idx="1"/>
          </p:nvPr>
        </p:nvPicPr>
        <p:blipFill>
          <a:blip r:embed="rId3" cstate="email">
            <a:extLst>
              <a:ext uri="{28A0092B-C50C-407E-A947-70E740481C1C}">
                <a14:useLocalDpi xmlns:a14="http://schemas.microsoft.com/office/drawing/2010/main" val="0"/>
              </a:ext>
            </a:extLst>
          </a:blip>
          <a:stretch>
            <a:fillRect/>
          </a:stretch>
        </p:blipFill>
        <p:spPr>
          <a:xfrm>
            <a:off x="1932867" y="1813166"/>
            <a:ext cx="1913419" cy="2018552"/>
          </a:xfrm>
        </p:spPr>
      </p:pic>
      <p:sp>
        <p:nvSpPr>
          <p:cNvPr id="28675" name="Rectangle 3"/>
          <p:cNvSpPr>
            <a:spLocks noGrp="1" noChangeArrowheads="1"/>
          </p:cNvSpPr>
          <p:nvPr>
            <p:ph type="body" sz="half" idx="3"/>
          </p:nvPr>
        </p:nvSpPr>
        <p:spPr>
          <a:xfrm>
            <a:off x="685800" y="3962399"/>
            <a:ext cx="7772400" cy="2643935"/>
          </a:xfrm>
        </p:spPr>
        <p:txBody>
          <a:bodyPr>
            <a:noAutofit/>
          </a:bodyPr>
          <a:lstStyle/>
          <a:p>
            <a:pPr eaLnBrk="1" hangingPunct="1">
              <a:lnSpc>
                <a:spcPct val="90000"/>
              </a:lnSpc>
              <a:defRPr/>
            </a:pPr>
            <a:r>
              <a:rPr lang="el-GR" sz="2400" dirty="0" err="1" smtClean="0">
                <a:solidFill>
                  <a:schemeClr val="accent1"/>
                </a:solidFill>
              </a:rPr>
              <a:t>Προσωβράγχια</a:t>
            </a:r>
            <a:endParaRPr lang="el-GR" sz="2400" dirty="0" smtClean="0">
              <a:solidFill>
                <a:schemeClr val="accent1"/>
              </a:solidFill>
            </a:endParaRPr>
          </a:p>
          <a:p>
            <a:pPr marL="800100" lvl="1" indent="-342900" eaLnBrk="1" hangingPunct="1">
              <a:lnSpc>
                <a:spcPct val="90000"/>
              </a:lnSpc>
              <a:buFont typeface="Arial" panose="020B0604020202020204" pitchFamily="34" charset="0"/>
              <a:buChar char="•"/>
              <a:defRPr/>
            </a:pPr>
            <a:r>
              <a:rPr lang="el-GR" sz="2000" dirty="0" smtClean="0"/>
              <a:t>Τα περισσότερα θαλάσσια σαλιγκάρια, μερικά της ξηράς ή του γλυκού νερού.</a:t>
            </a:r>
          </a:p>
          <a:p>
            <a:pPr marL="800100" lvl="1" indent="-342900" eaLnBrk="1" hangingPunct="1">
              <a:lnSpc>
                <a:spcPct val="90000"/>
              </a:lnSpc>
              <a:buFont typeface="Arial" panose="020B0604020202020204" pitchFamily="34" charset="0"/>
              <a:buChar char="•"/>
              <a:defRPr/>
            </a:pPr>
            <a:r>
              <a:rPr lang="el-GR" sz="2000" dirty="0" smtClean="0"/>
              <a:t>Βράγχια εμπρός λόγω συστροφής.</a:t>
            </a:r>
          </a:p>
          <a:p>
            <a:pPr marL="800100" lvl="1" indent="-342900" eaLnBrk="1" hangingPunct="1">
              <a:lnSpc>
                <a:spcPct val="90000"/>
              </a:lnSpc>
              <a:buFont typeface="Arial" panose="020B0604020202020204" pitchFamily="34" charset="0"/>
              <a:buChar char="•"/>
              <a:defRPr/>
            </a:pPr>
            <a:r>
              <a:rPr lang="el-GR" sz="2000" dirty="0" smtClean="0"/>
              <a:t>Συχνά τα χείλη του μανδύα σχηματίζουν σίφωνα.</a:t>
            </a:r>
          </a:p>
          <a:p>
            <a:pPr marL="800100" lvl="1" indent="-342900" eaLnBrk="1" hangingPunct="1">
              <a:lnSpc>
                <a:spcPct val="90000"/>
              </a:lnSpc>
              <a:buFont typeface="Arial" panose="020B0604020202020204" pitchFamily="34" charset="0"/>
              <a:buChar char="•"/>
              <a:defRPr/>
            </a:pPr>
            <a:r>
              <a:rPr lang="el-GR" sz="2000" dirty="0" smtClean="0"/>
              <a:t>1 ζεύγος κεραιών.</a:t>
            </a:r>
          </a:p>
          <a:p>
            <a:pPr marL="800100" lvl="1" indent="-342900" eaLnBrk="1" hangingPunct="1">
              <a:lnSpc>
                <a:spcPct val="90000"/>
              </a:lnSpc>
              <a:buFont typeface="Arial" panose="020B0604020202020204" pitchFamily="34" charset="0"/>
              <a:buChar char="•"/>
              <a:defRPr/>
            </a:pPr>
            <a:r>
              <a:rPr lang="el-GR" sz="2000" dirty="0" smtClean="0"/>
              <a:t>Συνήθως </a:t>
            </a:r>
            <a:r>
              <a:rPr lang="el-GR" sz="2000" dirty="0" err="1" smtClean="0"/>
              <a:t>γονοχωριστικά</a:t>
            </a:r>
            <a:r>
              <a:rPr lang="el-GR" sz="2000" dirty="0" smtClean="0"/>
              <a:t>.</a:t>
            </a: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55</a:t>
            </a:fld>
            <a:endParaRPr lang="en-US"/>
          </a:p>
        </p:txBody>
      </p:sp>
      <p:sp>
        <p:nvSpPr>
          <p:cNvPr id="11" name="TextBox 10"/>
          <p:cNvSpPr txBox="1"/>
          <p:nvPr/>
        </p:nvSpPr>
        <p:spPr>
          <a:xfrm>
            <a:off x="3472700" y="3554719"/>
            <a:ext cx="373586" cy="276999"/>
          </a:xfrm>
          <a:prstGeom prst="rect">
            <a:avLst/>
          </a:prstGeom>
          <a:noFill/>
        </p:spPr>
        <p:txBody>
          <a:bodyPr wrap="square" rtlCol="0">
            <a:spAutoFit/>
          </a:bodyPr>
          <a:lstStyle/>
          <a:p>
            <a:r>
              <a:rPr lang="el-GR" sz="1200" b="1" dirty="0" smtClean="0">
                <a:solidFill>
                  <a:schemeClr val="bg1"/>
                </a:solidFill>
              </a:rPr>
              <a:t>7</a:t>
            </a:r>
            <a:r>
              <a:rPr lang="en-US" sz="1200" b="1" dirty="0" smtClean="0">
                <a:solidFill>
                  <a:schemeClr val="bg1"/>
                </a:solidFill>
              </a:rPr>
              <a:t>3</a:t>
            </a:r>
            <a:endParaRPr lang="el-GR" sz="1200" b="1" dirty="0">
              <a:solidFill>
                <a:schemeClr val="bg1"/>
              </a:solidFill>
            </a:endParaRPr>
          </a:p>
        </p:txBody>
      </p:sp>
      <p:pic>
        <p:nvPicPr>
          <p:cNvPr id="3" name="Content Placeholder 2" descr="Φωτογραφία του σαλιγκαριού Bithynia tentaculata."/>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764551" y="1850518"/>
            <a:ext cx="2642825" cy="1981200"/>
          </a:xfrm>
        </p:spPr>
      </p:pic>
      <p:sp>
        <p:nvSpPr>
          <p:cNvPr id="12" name="TextBox 11"/>
          <p:cNvSpPr txBox="1"/>
          <p:nvPr/>
        </p:nvSpPr>
        <p:spPr>
          <a:xfrm>
            <a:off x="7022095" y="3554719"/>
            <a:ext cx="373586" cy="276999"/>
          </a:xfrm>
          <a:prstGeom prst="rect">
            <a:avLst/>
          </a:prstGeom>
          <a:noFill/>
        </p:spPr>
        <p:txBody>
          <a:bodyPr wrap="square" rtlCol="0">
            <a:spAutoFit/>
          </a:bodyPr>
          <a:lstStyle/>
          <a:p>
            <a:r>
              <a:rPr lang="el-GR" sz="1200" b="1" dirty="0" smtClean="0">
                <a:solidFill>
                  <a:schemeClr val="bg1"/>
                </a:solidFill>
              </a:rPr>
              <a:t>7</a:t>
            </a:r>
            <a:r>
              <a:rPr lang="en-US" sz="1200" b="1" dirty="0" smtClean="0">
                <a:solidFill>
                  <a:schemeClr val="bg1"/>
                </a:solidFill>
              </a:rPr>
              <a:t>4</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Autofit/>
          </a:bodyPr>
          <a:lstStyle/>
          <a:p>
            <a:pPr eaLnBrk="1" hangingPunct="1">
              <a:defRPr/>
            </a:pPr>
            <a:r>
              <a:rPr lang="el-GR" sz="4000" b="1" dirty="0" smtClean="0">
                <a:solidFill>
                  <a:schemeClr val="accent1"/>
                </a:solidFill>
              </a:rPr>
              <a:t>Οι ομάδες των </a:t>
            </a:r>
            <a:r>
              <a:rPr lang="el-GR" sz="4000" b="1" smtClean="0">
                <a:solidFill>
                  <a:schemeClr val="accent1"/>
                </a:solidFill>
              </a:rPr>
              <a:t>Γαστεροπόδων 3/3</a:t>
            </a:r>
            <a:endParaRPr lang="en-GB" sz="4000" b="1" dirty="0" smtClean="0">
              <a:solidFill>
                <a:schemeClr val="accent1"/>
              </a:solidFill>
            </a:endParaRPr>
          </a:p>
        </p:txBody>
      </p:sp>
      <p:pic>
        <p:nvPicPr>
          <p:cNvPr id="8" name="Θέση περιεχομένου 7" descr="Φωτογραφία Γαστερόποδου Οπισθοβράγχιου."/>
          <p:cNvPicPr>
            <a:picLocks noGrp="1" noChangeAspect="1"/>
          </p:cNvPicPr>
          <p:nvPr>
            <p:ph sz="quarter" idx="1"/>
          </p:nvPr>
        </p:nvPicPr>
        <p:blipFill>
          <a:blip r:embed="rId3" cstate="email">
            <a:extLst>
              <a:ext uri="{28A0092B-C50C-407E-A947-70E740481C1C}">
                <a14:useLocalDpi xmlns:a14="http://schemas.microsoft.com/office/drawing/2010/main" val="0"/>
              </a:ext>
            </a:extLst>
          </a:blip>
          <a:stretch>
            <a:fillRect/>
          </a:stretch>
        </p:blipFill>
        <p:spPr>
          <a:xfrm>
            <a:off x="1133889" y="1752600"/>
            <a:ext cx="1859280" cy="1908048"/>
          </a:xfrm>
        </p:spPr>
      </p:pic>
      <p:pic>
        <p:nvPicPr>
          <p:cNvPr id="9" name="Θέση περιεχομένου 8" descr="Φωτογραφία Γαστερόποδου Οπισθοβράγχιου."/>
          <p:cNvPicPr>
            <a:picLocks noGrp="1" noChangeAspect="1"/>
          </p:cNvPicPr>
          <p:nvPr>
            <p:ph sz="quarter" idx="2"/>
          </p:nvPr>
        </p:nvPicPr>
        <p:blipFill>
          <a:blip r:embed="rId4" cstate="email">
            <a:extLst>
              <a:ext uri="{28A0092B-C50C-407E-A947-70E740481C1C}">
                <a14:useLocalDpi xmlns:a14="http://schemas.microsoft.com/office/drawing/2010/main" val="0"/>
              </a:ext>
            </a:extLst>
          </a:blip>
          <a:stretch>
            <a:fillRect/>
          </a:stretch>
        </p:blipFill>
        <p:spPr>
          <a:xfrm>
            <a:off x="3470278" y="1713160"/>
            <a:ext cx="1841942" cy="2218254"/>
          </a:xfrm>
        </p:spPr>
      </p:pic>
      <p:sp>
        <p:nvSpPr>
          <p:cNvPr id="30723" name="Rectangle 3"/>
          <p:cNvSpPr>
            <a:spLocks noGrp="1" noChangeArrowheads="1"/>
          </p:cNvSpPr>
          <p:nvPr>
            <p:ph type="body" sz="half" idx="3"/>
          </p:nvPr>
        </p:nvSpPr>
        <p:spPr>
          <a:xfrm>
            <a:off x="663023" y="3924300"/>
            <a:ext cx="7772400" cy="1981200"/>
          </a:xfrm>
        </p:spPr>
        <p:txBody>
          <a:bodyPr>
            <a:noAutofit/>
          </a:bodyPr>
          <a:lstStyle/>
          <a:p>
            <a:pPr eaLnBrk="1" hangingPunct="1">
              <a:lnSpc>
                <a:spcPct val="90000"/>
              </a:lnSpc>
              <a:defRPr/>
            </a:pPr>
            <a:r>
              <a:rPr lang="el-GR" sz="2400" dirty="0" err="1" smtClean="0">
                <a:solidFill>
                  <a:schemeClr val="accent1"/>
                </a:solidFill>
              </a:rPr>
              <a:t>Οπισθοβράγχια</a:t>
            </a:r>
            <a:endParaRPr lang="el-GR" sz="2400" dirty="0" smtClean="0">
              <a:solidFill>
                <a:schemeClr val="accent1"/>
              </a:solidFill>
            </a:endParaRPr>
          </a:p>
          <a:p>
            <a:pPr marL="800100" lvl="1" indent="-342900" eaLnBrk="1" hangingPunct="1">
              <a:lnSpc>
                <a:spcPct val="90000"/>
              </a:lnSpc>
              <a:buFont typeface="Arial" panose="020B0604020202020204" pitchFamily="34" charset="0"/>
              <a:buChar char="•"/>
              <a:defRPr/>
            </a:pPr>
            <a:r>
              <a:rPr lang="el-GR" sz="2000" dirty="0" smtClean="0"/>
              <a:t>Τα περισσότερα θαλάσσια </a:t>
            </a:r>
            <a:r>
              <a:rPr lang="el-GR" sz="2000" dirty="0" err="1" smtClean="0"/>
              <a:t>βενθικά</a:t>
            </a:r>
            <a:r>
              <a:rPr lang="el-GR" sz="2000" dirty="0" smtClean="0"/>
              <a:t> σαλιγκάρια, μερικά πελαγικά.</a:t>
            </a:r>
          </a:p>
          <a:p>
            <a:pPr marL="800100" lvl="1" indent="-342900" eaLnBrk="1" hangingPunct="1">
              <a:lnSpc>
                <a:spcPct val="90000"/>
              </a:lnSpc>
              <a:buFont typeface="Arial" panose="020B0604020202020204" pitchFamily="34" charset="0"/>
              <a:buChar char="•"/>
              <a:defRPr/>
            </a:pPr>
            <a:r>
              <a:rPr lang="el-GR" sz="2000" dirty="0" smtClean="0"/>
              <a:t>Μερική ή πλήρης </a:t>
            </a:r>
            <a:r>
              <a:rPr lang="el-GR" sz="2000" dirty="0" err="1" smtClean="0"/>
              <a:t>αποσυστροφή</a:t>
            </a:r>
            <a:r>
              <a:rPr lang="el-GR" sz="2000" dirty="0" smtClean="0"/>
              <a:t>.</a:t>
            </a:r>
          </a:p>
          <a:p>
            <a:pPr marL="800100" lvl="1" indent="-342900" eaLnBrk="1" hangingPunct="1">
              <a:lnSpc>
                <a:spcPct val="90000"/>
              </a:lnSpc>
              <a:buFont typeface="Arial" panose="020B0604020202020204" pitchFamily="34" charset="0"/>
              <a:buChar char="•"/>
              <a:defRPr/>
            </a:pPr>
            <a:r>
              <a:rPr lang="el-GR" sz="2000" dirty="0" smtClean="0"/>
              <a:t>Συνήθως 2 ζεύγη κεραιών το δεύτερο διαφοροποιημένο σε </a:t>
            </a:r>
            <a:r>
              <a:rPr lang="el-GR" sz="2000" b="1" dirty="0" err="1" smtClean="0"/>
              <a:t>ρινοφόρο</a:t>
            </a:r>
            <a:r>
              <a:rPr lang="el-GR" sz="2000" dirty="0" smtClean="0">
                <a:solidFill>
                  <a:schemeClr val="accent1"/>
                </a:solidFill>
              </a:rPr>
              <a:t>.</a:t>
            </a:r>
          </a:p>
          <a:p>
            <a:pPr marL="800100" lvl="1" indent="-342900" eaLnBrk="1" hangingPunct="1">
              <a:lnSpc>
                <a:spcPct val="90000"/>
              </a:lnSpc>
              <a:buFont typeface="Arial" panose="020B0604020202020204" pitchFamily="34" charset="0"/>
              <a:buChar char="•"/>
              <a:defRPr/>
            </a:pPr>
            <a:r>
              <a:rPr lang="el-GR" sz="2000" dirty="0" smtClean="0"/>
              <a:t>Όστρακο συνήθως </a:t>
            </a:r>
            <a:r>
              <a:rPr lang="el-GR" sz="2000" dirty="0" err="1" smtClean="0"/>
              <a:t>υποπλασμένο</a:t>
            </a:r>
            <a:r>
              <a:rPr lang="el-GR" sz="2000" dirty="0" smtClean="0"/>
              <a:t> ή λείπει.</a:t>
            </a:r>
          </a:p>
          <a:p>
            <a:pPr marL="800100" lvl="1" indent="-342900" eaLnBrk="1" hangingPunct="1">
              <a:lnSpc>
                <a:spcPct val="90000"/>
              </a:lnSpc>
              <a:buFont typeface="Arial" panose="020B0604020202020204" pitchFamily="34" charset="0"/>
              <a:buChar char="•"/>
              <a:defRPr/>
            </a:pPr>
            <a:r>
              <a:rPr lang="el-GR" sz="2000" dirty="0" smtClean="0"/>
              <a:t>Ερμαφρόδιτα.</a:t>
            </a: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56</a:t>
            </a:fld>
            <a:endParaRPr lang="en-US"/>
          </a:p>
        </p:txBody>
      </p:sp>
      <p:sp>
        <p:nvSpPr>
          <p:cNvPr id="13" name="TextBox 12"/>
          <p:cNvSpPr txBox="1"/>
          <p:nvPr/>
        </p:nvSpPr>
        <p:spPr>
          <a:xfrm>
            <a:off x="2619583" y="3365884"/>
            <a:ext cx="373586" cy="276999"/>
          </a:xfrm>
          <a:prstGeom prst="rect">
            <a:avLst/>
          </a:prstGeom>
          <a:noFill/>
        </p:spPr>
        <p:txBody>
          <a:bodyPr wrap="square" rtlCol="0">
            <a:spAutoFit/>
          </a:bodyPr>
          <a:lstStyle/>
          <a:p>
            <a:r>
              <a:rPr lang="el-GR" sz="1200" b="1" dirty="0" smtClean="0">
                <a:solidFill>
                  <a:schemeClr val="bg1"/>
                </a:solidFill>
              </a:rPr>
              <a:t>7</a:t>
            </a:r>
            <a:r>
              <a:rPr lang="en-US" sz="1200" b="1" dirty="0" smtClean="0">
                <a:solidFill>
                  <a:schemeClr val="bg1"/>
                </a:solidFill>
              </a:rPr>
              <a:t>5</a:t>
            </a:r>
            <a:endParaRPr lang="el-GR" sz="1200" b="1" dirty="0">
              <a:solidFill>
                <a:schemeClr val="bg1"/>
              </a:solidFill>
            </a:endParaRPr>
          </a:p>
        </p:txBody>
      </p:sp>
      <p:sp>
        <p:nvSpPr>
          <p:cNvPr id="14" name="TextBox 13"/>
          <p:cNvSpPr txBox="1"/>
          <p:nvPr/>
        </p:nvSpPr>
        <p:spPr>
          <a:xfrm>
            <a:off x="4912309" y="3575843"/>
            <a:ext cx="373586" cy="276999"/>
          </a:xfrm>
          <a:prstGeom prst="rect">
            <a:avLst/>
          </a:prstGeom>
          <a:noFill/>
        </p:spPr>
        <p:txBody>
          <a:bodyPr wrap="square" rtlCol="0">
            <a:spAutoFit/>
          </a:bodyPr>
          <a:lstStyle/>
          <a:p>
            <a:r>
              <a:rPr lang="el-GR" sz="1200" b="1" dirty="0" smtClean="0">
                <a:solidFill>
                  <a:schemeClr val="bg1"/>
                </a:solidFill>
              </a:rPr>
              <a:t>7</a:t>
            </a:r>
            <a:r>
              <a:rPr lang="en-US" sz="1200" b="1" dirty="0" smtClean="0">
                <a:solidFill>
                  <a:schemeClr val="bg1"/>
                </a:solidFill>
              </a:rPr>
              <a:t>6</a:t>
            </a:r>
            <a:endParaRPr lang="el-GR" sz="1200" b="1" dirty="0">
              <a:solidFill>
                <a:schemeClr val="bg1"/>
              </a:solidFill>
            </a:endParaRPr>
          </a:p>
        </p:txBody>
      </p:sp>
      <p:pic>
        <p:nvPicPr>
          <p:cNvPr id="3" name="Content Placeholder 2" descr="Φωτογραφία Γαστερόποδου Οπισθοβράγχιου που αφήνει τα αυγά του."/>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5789329" y="1752600"/>
            <a:ext cx="2307749" cy="2139373"/>
          </a:xfrm>
        </p:spPr>
      </p:pic>
      <p:sp>
        <p:nvSpPr>
          <p:cNvPr id="15" name="TextBox 14"/>
          <p:cNvSpPr txBox="1"/>
          <p:nvPr/>
        </p:nvSpPr>
        <p:spPr>
          <a:xfrm>
            <a:off x="7720614" y="3555976"/>
            <a:ext cx="373586" cy="276999"/>
          </a:xfrm>
          <a:prstGeom prst="rect">
            <a:avLst/>
          </a:prstGeom>
          <a:noFill/>
        </p:spPr>
        <p:txBody>
          <a:bodyPr wrap="square" rtlCol="0">
            <a:spAutoFit/>
          </a:bodyPr>
          <a:lstStyle/>
          <a:p>
            <a:r>
              <a:rPr lang="el-GR" sz="1200" b="1" dirty="0" smtClean="0">
                <a:solidFill>
                  <a:schemeClr val="bg1"/>
                </a:solidFill>
              </a:rPr>
              <a:t>7</a:t>
            </a:r>
            <a:r>
              <a:rPr lang="en-US" sz="1200" b="1" dirty="0" smtClean="0">
                <a:solidFill>
                  <a:schemeClr val="bg1"/>
                </a:solidFill>
              </a:rPr>
              <a:t>7</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noAutofit/>
          </a:bodyPr>
          <a:lstStyle/>
          <a:p>
            <a:r>
              <a:rPr lang="en-US" sz="4000" b="1" i="1" dirty="0" err="1" smtClean="0">
                <a:solidFill>
                  <a:schemeClr val="accent1"/>
                </a:solidFill>
              </a:rPr>
              <a:t>Aplysia</a:t>
            </a:r>
            <a:r>
              <a:rPr lang="en-US" sz="4000" b="1" i="1" dirty="0" smtClean="0">
                <a:solidFill>
                  <a:schemeClr val="accent1"/>
                </a:solidFill>
              </a:rPr>
              <a:t> </a:t>
            </a:r>
            <a:r>
              <a:rPr lang="el-GR" sz="4000" b="1" dirty="0" err="1" smtClean="0">
                <a:solidFill>
                  <a:schemeClr val="accent1"/>
                </a:solidFill>
              </a:rPr>
              <a:t>Οπισθοβράγχιο</a:t>
            </a:r>
            <a:endParaRPr lang="en-US" sz="4000" b="1" dirty="0">
              <a:solidFill>
                <a:schemeClr val="accent1"/>
              </a:solidFill>
            </a:endParaRPr>
          </a:p>
        </p:txBody>
      </p:sp>
      <p:sp>
        <p:nvSpPr>
          <p:cNvPr id="10" name="Θέση κειμένου 9"/>
          <p:cNvSpPr>
            <a:spLocks noGrp="1"/>
          </p:cNvSpPr>
          <p:nvPr>
            <p:ph type="body" sz="half" idx="3"/>
          </p:nvPr>
        </p:nvSpPr>
        <p:spPr>
          <a:xfrm>
            <a:off x="1306286" y="4743530"/>
            <a:ext cx="7151914" cy="1352470"/>
          </a:xfrm>
        </p:spPr>
        <p:txBody>
          <a:bodyPr>
            <a:normAutofit/>
          </a:bodyPr>
          <a:lstStyle/>
          <a:p>
            <a:endParaRPr lang="el-GR" sz="2400" dirty="0" smtClean="0"/>
          </a:p>
          <a:p>
            <a:pPr marL="0" indent="0">
              <a:buNone/>
            </a:pPr>
            <a:r>
              <a:rPr lang="el-GR" sz="2400" dirty="0" smtClean="0"/>
              <a:t>Η </a:t>
            </a:r>
            <a:r>
              <a:rPr lang="en-US" sz="2400" i="1" dirty="0" err="1" smtClean="0"/>
              <a:t>Aplysia</a:t>
            </a:r>
            <a:r>
              <a:rPr lang="en-US" sz="2400" i="1" dirty="0" smtClean="0"/>
              <a:t> </a:t>
            </a:r>
            <a:r>
              <a:rPr lang="el-GR" sz="2400" dirty="0" smtClean="0"/>
              <a:t>χρησιμοποιήθηκε ως πρότυπο σύστημα για </a:t>
            </a:r>
            <a:r>
              <a:rPr lang="el-GR" sz="2400" dirty="0" err="1" smtClean="0"/>
              <a:t>νευροβιολογικές</a:t>
            </a:r>
            <a:r>
              <a:rPr lang="el-GR" sz="2400" dirty="0" smtClean="0"/>
              <a:t> έρευνες.</a:t>
            </a:r>
            <a:endParaRPr lang="en-US" sz="2400" dirty="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57</a:t>
            </a:fld>
            <a:endParaRPr lang="en-US"/>
          </a:p>
        </p:txBody>
      </p:sp>
      <p:sp>
        <p:nvSpPr>
          <p:cNvPr id="12" name="TextBox 11"/>
          <p:cNvSpPr txBox="1"/>
          <p:nvPr/>
        </p:nvSpPr>
        <p:spPr>
          <a:xfrm>
            <a:off x="3908981" y="4706638"/>
            <a:ext cx="373586" cy="276999"/>
          </a:xfrm>
          <a:prstGeom prst="rect">
            <a:avLst/>
          </a:prstGeom>
          <a:noFill/>
        </p:spPr>
        <p:txBody>
          <a:bodyPr wrap="square" rtlCol="0">
            <a:spAutoFit/>
          </a:bodyPr>
          <a:lstStyle/>
          <a:p>
            <a:r>
              <a:rPr lang="en-US" sz="1200" b="1" dirty="0" smtClean="0">
                <a:solidFill>
                  <a:schemeClr val="bg1"/>
                </a:solidFill>
              </a:rPr>
              <a:t>85</a:t>
            </a:r>
            <a:endParaRPr lang="el-GR" sz="1200" b="1" dirty="0">
              <a:solidFill>
                <a:schemeClr val="bg1"/>
              </a:solidFill>
            </a:endParaRPr>
          </a:p>
        </p:txBody>
      </p:sp>
      <p:pic>
        <p:nvPicPr>
          <p:cNvPr id="14" name="Content Placeholder 13" descr="Φωτογραφία Οπισθοβράγχιου Aplysia έξω από το νερό."/>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651818" y="2165158"/>
            <a:ext cx="3796403" cy="2532913"/>
          </a:xfrm>
        </p:spPr>
      </p:pic>
      <p:sp>
        <p:nvSpPr>
          <p:cNvPr id="13" name="TextBox 12"/>
          <p:cNvSpPr txBox="1"/>
          <p:nvPr/>
        </p:nvSpPr>
        <p:spPr>
          <a:xfrm>
            <a:off x="8037904" y="4375613"/>
            <a:ext cx="373586" cy="276999"/>
          </a:xfrm>
          <a:prstGeom prst="rect">
            <a:avLst/>
          </a:prstGeom>
          <a:noFill/>
        </p:spPr>
        <p:txBody>
          <a:bodyPr wrap="square" rtlCol="0">
            <a:spAutoFit/>
          </a:bodyPr>
          <a:lstStyle/>
          <a:p>
            <a:r>
              <a:rPr lang="el-GR" sz="1200" b="1" dirty="0" smtClean="0">
                <a:solidFill>
                  <a:schemeClr val="bg1"/>
                </a:solidFill>
              </a:rPr>
              <a:t>79</a:t>
            </a:r>
            <a:endParaRPr lang="el-GR" sz="1200" b="1" dirty="0">
              <a:solidFill>
                <a:schemeClr val="bg1"/>
              </a:solidFill>
            </a:endParaRPr>
          </a:p>
        </p:txBody>
      </p:sp>
      <p:pic>
        <p:nvPicPr>
          <p:cNvPr id="6" name="Content Placeholder 5" descr="Φωτογραφία Οπισθοβράγχιου Aplysia στο νερό."/>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32545" y="2189819"/>
            <a:ext cx="3675268" cy="2362672"/>
          </a:xfrm>
        </p:spPr>
      </p:pic>
      <p:sp>
        <p:nvSpPr>
          <p:cNvPr id="11" name="TextBox 10"/>
          <p:cNvSpPr txBox="1"/>
          <p:nvPr/>
        </p:nvSpPr>
        <p:spPr>
          <a:xfrm>
            <a:off x="3999858" y="4237114"/>
            <a:ext cx="373586" cy="276999"/>
          </a:xfrm>
          <a:prstGeom prst="rect">
            <a:avLst/>
          </a:prstGeom>
          <a:noFill/>
        </p:spPr>
        <p:txBody>
          <a:bodyPr wrap="square" rtlCol="0">
            <a:spAutoFit/>
          </a:bodyPr>
          <a:lstStyle/>
          <a:p>
            <a:r>
              <a:rPr lang="el-GR" sz="1200" b="1" dirty="0" smtClean="0"/>
              <a:t>78</a:t>
            </a:r>
            <a:endParaRPr lang="el-GR" sz="1200"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solidFill>
                  <a:schemeClr val="accent1"/>
                </a:solidFill>
              </a:rPr>
              <a:t>Οπισθοβράγχιο</a:t>
            </a:r>
            <a:r>
              <a:rPr lang="el-GR" dirty="0" smtClean="0">
                <a:solidFill>
                  <a:schemeClr val="accent1"/>
                </a:solidFill>
              </a:rPr>
              <a:t> </a:t>
            </a:r>
            <a:r>
              <a:rPr lang="en-US" i="1" dirty="0" err="1" smtClean="0">
                <a:solidFill>
                  <a:schemeClr val="accent1"/>
                </a:solidFill>
              </a:rPr>
              <a:t>Aplysia</a:t>
            </a:r>
            <a:endParaRPr lang="en-US" i="1" dirty="0">
              <a:solidFill>
                <a:schemeClr val="accent1"/>
              </a:solidFill>
            </a:endParaRPr>
          </a:p>
        </p:txBody>
      </p:sp>
      <p:sp>
        <p:nvSpPr>
          <p:cNvPr id="3" name="Content Placeholder 2"/>
          <p:cNvSpPr>
            <a:spLocks noGrp="1"/>
          </p:cNvSpPr>
          <p:nvPr>
            <p:ph idx="1"/>
          </p:nvPr>
        </p:nvSpPr>
        <p:spPr>
          <a:xfrm>
            <a:off x="628650" y="1825625"/>
            <a:ext cx="8034904" cy="4351338"/>
          </a:xfrm>
        </p:spPr>
        <p:txBody>
          <a:bodyPr>
            <a:normAutofit/>
          </a:bodyPr>
          <a:lstStyle/>
          <a:p>
            <a:pPr marL="0" indent="0">
              <a:buNone/>
            </a:pPr>
            <a:r>
              <a:rPr lang="en-US" sz="2400" dirty="0" smtClean="0"/>
              <a:t>B</a:t>
            </a:r>
            <a:r>
              <a:rPr lang="el-GR" sz="2400" dirty="0" err="1" smtClean="0"/>
              <a:t>ίντεο</a:t>
            </a:r>
            <a:r>
              <a:rPr lang="el-GR" sz="2400" dirty="0" smtClean="0"/>
              <a:t> 3: «</a:t>
            </a:r>
            <a:r>
              <a:rPr lang="fr-FR" sz="2400" dirty="0" smtClean="0"/>
              <a:t>Se</a:t>
            </a:r>
            <a:r>
              <a:rPr lang="en-US" sz="2400" dirty="0" err="1" smtClean="0"/>
              <a:t>ahare</a:t>
            </a:r>
            <a:r>
              <a:rPr lang="en-US" sz="2400" dirty="0" smtClean="0"/>
              <a:t> </a:t>
            </a:r>
            <a:r>
              <a:rPr lang="en-US" sz="2400" dirty="0" err="1" smtClean="0"/>
              <a:t>Aplysia</a:t>
            </a:r>
            <a:r>
              <a:rPr lang="en-US" sz="2400" dirty="0" smtClean="0"/>
              <a:t> </a:t>
            </a:r>
            <a:r>
              <a:rPr lang="en-US" sz="2400" dirty="0" err="1" smtClean="0"/>
              <a:t>depilans</a:t>
            </a:r>
            <a:r>
              <a:rPr lang="en-US" sz="2400" dirty="0" smtClean="0"/>
              <a:t>”, </a:t>
            </a:r>
            <a:r>
              <a:rPr lang="el-GR" sz="2400" dirty="0" err="1" smtClean="0"/>
              <a:t>Οπισθοβράγχιο</a:t>
            </a:r>
            <a:r>
              <a:rPr lang="el-GR" sz="2400" dirty="0" smtClean="0"/>
              <a:t> </a:t>
            </a:r>
            <a:r>
              <a:rPr lang="en-US" sz="2400" dirty="0" err="1" smtClean="0"/>
              <a:t>Aplysia</a:t>
            </a:r>
            <a:r>
              <a:rPr lang="en-US" sz="2400" dirty="0" smtClean="0"/>
              <a:t>.</a:t>
            </a:r>
          </a:p>
          <a:p>
            <a:pPr marL="0" indent="0">
              <a:buNone/>
            </a:pPr>
            <a:r>
              <a:rPr lang="el-GR" sz="2400" dirty="0" smtClean="0"/>
              <a:t>Σύνδεσμος: </a:t>
            </a:r>
            <a:r>
              <a:rPr lang="en-US" sz="2400" dirty="0"/>
              <a:t>http://www.youtube.com/watch?v=QtYfl7RgQp</a:t>
            </a:r>
          </a:p>
        </p:txBody>
      </p:sp>
      <p:sp>
        <p:nvSpPr>
          <p:cNvPr id="4" name="Footer Placeholder 3"/>
          <p:cNvSpPr>
            <a:spLocks noGrp="1"/>
          </p:cNvSpPr>
          <p:nvPr>
            <p:ph type="ftr" sz="quarter" idx="11"/>
          </p:nvPr>
        </p:nvSpPr>
        <p:spPr/>
        <p:txBody>
          <a:bodyPr/>
          <a:lstStyle/>
          <a:p>
            <a:r>
              <a:rPr lang="el-GR" smtClean="0"/>
              <a:t>Ενότητα 13: Μαλάκια. Διάλεξη 1η</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pPr/>
              <a:t>58</a:t>
            </a:fld>
            <a:endParaRPr lang="en-US"/>
          </a:p>
        </p:txBody>
      </p:sp>
    </p:spTree>
    <p:extLst>
      <p:ext uri="{BB962C8B-B14F-4D97-AF65-F5344CB8AC3E}">
        <p14:creationId xmlns:p14="http://schemas.microsoft.com/office/powerpoint/2010/main" val="29736786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4372" y="304800"/>
            <a:ext cx="8049702" cy="1295400"/>
          </a:xfrm>
        </p:spPr>
        <p:txBody>
          <a:bodyPr>
            <a:normAutofit/>
          </a:bodyPr>
          <a:lstStyle/>
          <a:p>
            <a:pPr algn="ctr" eaLnBrk="1" hangingPunct="1">
              <a:defRPr/>
            </a:pPr>
            <a:r>
              <a:rPr lang="el-GR" sz="3600" b="1" dirty="0" smtClean="0">
                <a:solidFill>
                  <a:schemeClr val="accent1"/>
                </a:solidFill>
              </a:rPr>
              <a:t> </a:t>
            </a:r>
            <a:r>
              <a:rPr lang="en-GB" sz="4000" b="1" i="1" dirty="0" err="1" smtClean="0">
                <a:solidFill>
                  <a:schemeClr val="accent1"/>
                </a:solidFill>
              </a:rPr>
              <a:t>Aplysia</a:t>
            </a:r>
            <a:r>
              <a:rPr lang="el-GR" sz="4000" b="1" i="1" dirty="0" smtClean="0">
                <a:solidFill>
                  <a:schemeClr val="accent1"/>
                </a:solidFill>
              </a:rPr>
              <a:t>:</a:t>
            </a:r>
            <a:r>
              <a:rPr lang="el-GR" sz="4000" b="1" dirty="0" smtClean="0">
                <a:solidFill>
                  <a:schemeClr val="accent1"/>
                </a:solidFill>
              </a:rPr>
              <a:t> πρότυπο σύστημα </a:t>
            </a:r>
            <a:br>
              <a:rPr lang="el-GR" sz="4000" b="1" dirty="0" smtClean="0">
                <a:solidFill>
                  <a:schemeClr val="accent1"/>
                </a:solidFill>
              </a:rPr>
            </a:br>
            <a:r>
              <a:rPr lang="el-GR" sz="4000" b="1" dirty="0" smtClean="0">
                <a:solidFill>
                  <a:schemeClr val="accent1"/>
                </a:solidFill>
              </a:rPr>
              <a:t>για έρευνα στη Νευροβιολογία 1/2 </a:t>
            </a:r>
          </a:p>
        </p:txBody>
      </p:sp>
      <p:pic>
        <p:nvPicPr>
          <p:cNvPr id="11" name="Θέση περιεχομένου 10" descr="Φωτογραφία  νευρικού συστήματος Aplysia."/>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17610" y="1998146"/>
            <a:ext cx="2646947" cy="1713297"/>
          </a:xfrm>
        </p:spPr>
      </p:pic>
      <p:sp>
        <p:nvSpPr>
          <p:cNvPr id="180227" name="Rectangle 3"/>
          <p:cNvSpPr>
            <a:spLocks noGrp="1" noChangeArrowheads="1"/>
          </p:cNvSpPr>
          <p:nvPr>
            <p:ph type="body" sz="half" idx="2"/>
          </p:nvPr>
        </p:nvSpPr>
        <p:spPr>
          <a:xfrm>
            <a:off x="391885" y="1781946"/>
            <a:ext cx="4789714" cy="4404518"/>
          </a:xfrm>
        </p:spPr>
        <p:txBody>
          <a:bodyPr>
            <a:noAutofit/>
          </a:bodyPr>
          <a:lstStyle/>
          <a:p>
            <a:pPr marL="342900" indent="-342900" eaLnBrk="1" hangingPunct="1">
              <a:buFont typeface="Arial" panose="020B0604020202020204" pitchFamily="34" charset="0"/>
              <a:buChar char="•"/>
              <a:defRPr/>
            </a:pPr>
            <a:r>
              <a:rPr lang="el-GR" sz="2000" dirty="0" smtClean="0">
                <a:effectLst/>
              </a:rPr>
              <a:t>Νευρικό σύστημα με λίγους νευρώνες</a:t>
            </a:r>
          </a:p>
          <a:p>
            <a:pPr marL="342900" indent="-342900" eaLnBrk="1" hangingPunct="1">
              <a:buFont typeface="Arial" panose="020B0604020202020204" pitchFamily="34" charset="0"/>
              <a:buChar char="•"/>
              <a:defRPr/>
            </a:pPr>
            <a:r>
              <a:rPr lang="el-GR" sz="2000" dirty="0" smtClean="0">
                <a:effectLst/>
              </a:rPr>
              <a:t>Νευρικά κύτταρα πολύ μεγάλα (γιγάντια, 1</a:t>
            </a:r>
            <a:r>
              <a:rPr lang="en-US" sz="2000" dirty="0" smtClean="0">
                <a:effectLst/>
              </a:rPr>
              <a:t>mm</a:t>
            </a:r>
            <a:r>
              <a:rPr lang="el-GR" sz="2000" dirty="0" smtClean="0">
                <a:effectLst/>
              </a:rPr>
              <a:t>).</a:t>
            </a:r>
          </a:p>
          <a:p>
            <a:pPr marL="342900" indent="-342900" eaLnBrk="1" hangingPunct="1">
              <a:buFont typeface="Arial" panose="020B0604020202020204" pitchFamily="34" charset="0"/>
              <a:buChar char="•"/>
              <a:defRPr/>
            </a:pPr>
            <a:r>
              <a:rPr lang="el-GR" sz="2000" dirty="0" smtClean="0">
                <a:effectLst/>
              </a:rPr>
              <a:t>Εκατοντάδες νευρώνες προσδιορίστηκαν σε κυτταρικό επίπεδο και συνδέθηκαν με συγκεκριμένες συμπεριφορές .</a:t>
            </a:r>
          </a:p>
          <a:p>
            <a:pPr marL="342900" indent="-342900" eaLnBrk="1" hangingPunct="1">
              <a:buFont typeface="Arial" panose="020B0604020202020204" pitchFamily="34" charset="0"/>
              <a:buChar char="•"/>
              <a:defRPr/>
            </a:pPr>
            <a:r>
              <a:rPr lang="el-GR" sz="2000" dirty="0" smtClean="0">
                <a:effectLst/>
              </a:rPr>
              <a:t>Οι νευρώνες μπορούν να απομονωθούν και να καλλιεργηθούν.</a:t>
            </a:r>
          </a:p>
          <a:p>
            <a:pPr marL="342900" indent="-342900" eaLnBrk="1" hangingPunct="1">
              <a:buFont typeface="Arial" panose="020B0604020202020204" pitchFamily="34" charset="0"/>
              <a:buChar char="•"/>
              <a:defRPr/>
            </a:pPr>
            <a:r>
              <a:rPr lang="el-GR" sz="2000" dirty="0" smtClean="0">
                <a:effectLst/>
              </a:rPr>
              <a:t>Κάποιες συμπεριφορές μπορούν να τροποποιηθούν με «εκπαίδευση».</a:t>
            </a:r>
          </a:p>
          <a:p>
            <a:pPr marL="342900" indent="-342900" eaLnBrk="1" hangingPunct="1">
              <a:buFont typeface="Arial" panose="020B0604020202020204" pitchFamily="34" charset="0"/>
              <a:buChar char="•"/>
              <a:defRPr/>
            </a:pPr>
            <a:r>
              <a:rPr lang="el-GR" sz="2000" dirty="0" smtClean="0">
                <a:effectLst/>
              </a:rPr>
              <a:t>Τα κύτταρα παρέχουν αρκετό m- RNA</a:t>
            </a:r>
            <a:r>
              <a:rPr lang="el-GR" sz="2000" dirty="0" smtClean="0"/>
              <a:t> ώστε να μελετηθεί η έκφραση των γονιδίων σε μεμονωμένο κύτταρο.</a:t>
            </a: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pic>
        <p:nvPicPr>
          <p:cNvPr id="12" name="Θέση περιεχομένου 11" descr="Φωτογραφία  νευρικού συστήματος Aplysia."/>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5317610" y="4072857"/>
            <a:ext cx="2909455" cy="1891145"/>
          </a:xfrm>
        </p:spPr>
      </p:pic>
      <p:sp>
        <p:nvSpPr>
          <p:cNvPr id="6" name="Θέση αριθμού διαφάνειας 5"/>
          <p:cNvSpPr>
            <a:spLocks noGrp="1"/>
          </p:cNvSpPr>
          <p:nvPr>
            <p:ph type="sldNum" sz="quarter" idx="12"/>
          </p:nvPr>
        </p:nvSpPr>
        <p:spPr/>
        <p:txBody>
          <a:bodyPr/>
          <a:lstStyle/>
          <a:p>
            <a:fld id="{58A56277-EA16-4AF5-BFB5-E5ECBBB39490}" type="slidenum">
              <a:rPr lang="en-US" smtClean="0"/>
              <a:pPr/>
              <a:t>59</a:t>
            </a:fld>
            <a:endParaRPr lang="en-US"/>
          </a:p>
        </p:txBody>
      </p:sp>
      <p:sp>
        <p:nvSpPr>
          <p:cNvPr id="15" name="TextBox 14"/>
          <p:cNvSpPr txBox="1"/>
          <p:nvPr/>
        </p:nvSpPr>
        <p:spPr>
          <a:xfrm>
            <a:off x="7590971" y="3434444"/>
            <a:ext cx="373586" cy="276999"/>
          </a:xfrm>
          <a:prstGeom prst="rect">
            <a:avLst/>
          </a:prstGeom>
          <a:noFill/>
        </p:spPr>
        <p:txBody>
          <a:bodyPr wrap="square" rtlCol="0">
            <a:spAutoFit/>
          </a:bodyPr>
          <a:lstStyle/>
          <a:p>
            <a:r>
              <a:rPr lang="el-GR" sz="1200" b="1" dirty="0" smtClean="0">
                <a:solidFill>
                  <a:schemeClr val="bg1"/>
                </a:solidFill>
              </a:rPr>
              <a:t>80</a:t>
            </a:r>
            <a:endParaRPr lang="el-GR" sz="1200" b="1" dirty="0">
              <a:solidFill>
                <a:schemeClr val="bg1"/>
              </a:solidFill>
            </a:endParaRPr>
          </a:p>
        </p:txBody>
      </p:sp>
      <p:sp>
        <p:nvSpPr>
          <p:cNvPr id="16" name="TextBox 15"/>
          <p:cNvSpPr txBox="1"/>
          <p:nvPr/>
        </p:nvSpPr>
        <p:spPr>
          <a:xfrm>
            <a:off x="7777764" y="5687003"/>
            <a:ext cx="373586" cy="461665"/>
          </a:xfrm>
          <a:prstGeom prst="rect">
            <a:avLst/>
          </a:prstGeom>
          <a:noFill/>
        </p:spPr>
        <p:txBody>
          <a:bodyPr wrap="square" rtlCol="0">
            <a:spAutoFit/>
          </a:bodyPr>
          <a:lstStyle/>
          <a:p>
            <a:r>
              <a:rPr lang="el-GR" sz="1200" b="1" dirty="0" smtClean="0">
                <a:solidFill>
                  <a:schemeClr val="bg1"/>
                </a:solidFill>
              </a:rPr>
              <a:t>8178</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accent1"/>
                </a:solidFill>
              </a:rPr>
              <a:t>  </a:t>
            </a:r>
            <a:r>
              <a:rPr lang="el-GR" sz="4000" b="1" dirty="0" smtClean="0">
                <a:solidFill>
                  <a:schemeClr val="accent1"/>
                </a:solidFill>
              </a:rPr>
              <a:t>Χαρακτηριστικά </a:t>
            </a:r>
            <a:r>
              <a:rPr lang="el-GR" sz="4000" b="1" dirty="0">
                <a:solidFill>
                  <a:schemeClr val="accent1"/>
                </a:solidFill>
              </a:rPr>
              <a:t>των </a:t>
            </a:r>
            <a:r>
              <a:rPr lang="el-GR" sz="4000" b="1" dirty="0" smtClean="0">
                <a:solidFill>
                  <a:schemeClr val="accent1"/>
                </a:solidFill>
              </a:rPr>
              <a:t>Μαλακίων</a:t>
            </a:r>
            <a:r>
              <a:rPr lang="en-US" sz="4000" b="1" dirty="0" smtClean="0">
                <a:solidFill>
                  <a:schemeClr val="accent1"/>
                </a:solidFill>
              </a:rPr>
              <a:t> 3/3</a:t>
            </a:r>
            <a:endParaRPr lang="el-GR" sz="4000" b="1" dirty="0">
              <a:solidFill>
                <a:schemeClr val="accent1"/>
              </a:solidFill>
            </a:endParaRPr>
          </a:p>
        </p:txBody>
      </p:sp>
      <p:sp>
        <p:nvSpPr>
          <p:cNvPr id="3" name="Θέση περιεχομένου 2"/>
          <p:cNvSpPr>
            <a:spLocks noGrp="1"/>
          </p:cNvSpPr>
          <p:nvPr>
            <p:ph idx="1"/>
          </p:nvPr>
        </p:nvSpPr>
        <p:spPr>
          <a:xfrm>
            <a:off x="1133889" y="1832383"/>
            <a:ext cx="7886700" cy="4351338"/>
          </a:xfrm>
        </p:spPr>
        <p:txBody>
          <a:bodyPr>
            <a:normAutofit lnSpcReduction="10000"/>
          </a:bodyPr>
          <a:lstStyle/>
          <a:p>
            <a:pPr>
              <a:defRPr/>
            </a:pPr>
            <a:r>
              <a:rPr lang="el-GR" b="1" dirty="0" smtClean="0"/>
              <a:t>Σώμα</a:t>
            </a:r>
            <a:r>
              <a:rPr lang="el-GR" dirty="0" smtClean="0"/>
              <a:t> </a:t>
            </a:r>
            <a:r>
              <a:rPr lang="el-GR" dirty="0"/>
              <a:t>αποτελούμενο από: </a:t>
            </a:r>
          </a:p>
          <a:p>
            <a:pPr lvl="1">
              <a:defRPr/>
            </a:pPr>
            <a:r>
              <a:rPr lang="el-GR" sz="2800" b="1" dirty="0"/>
              <a:t>Κεφάλι-πόδι</a:t>
            </a:r>
            <a:r>
              <a:rPr lang="en-US" sz="2800" b="1" dirty="0"/>
              <a:t> </a:t>
            </a:r>
            <a:r>
              <a:rPr lang="el-GR" sz="2800" dirty="0"/>
              <a:t>(Πρόσληψη τροφής, Κίνηση, Αισθητήρια</a:t>
            </a:r>
            <a:r>
              <a:rPr lang="el-GR" sz="2800" dirty="0" smtClean="0"/>
              <a:t>)</a:t>
            </a:r>
            <a:r>
              <a:rPr lang="en-US" sz="2800" dirty="0" smtClean="0"/>
              <a:t>.</a:t>
            </a:r>
            <a:endParaRPr lang="el-GR" sz="2800" dirty="0"/>
          </a:p>
          <a:p>
            <a:pPr lvl="1">
              <a:defRPr/>
            </a:pPr>
            <a:r>
              <a:rPr lang="el-GR" sz="2800" b="1" dirty="0"/>
              <a:t>Σπλαχνική μάζα</a:t>
            </a:r>
            <a:r>
              <a:rPr lang="en-US" sz="2800" b="1" dirty="0"/>
              <a:t> </a:t>
            </a:r>
            <a:r>
              <a:rPr lang="el-GR" sz="2800" dirty="0"/>
              <a:t>(Όργανα πέψης, κυκλοφορίας, αναπνοής αναπαραγωγής</a:t>
            </a:r>
            <a:r>
              <a:rPr lang="el-GR" sz="2800" dirty="0" smtClean="0"/>
              <a:t>)</a:t>
            </a:r>
            <a:r>
              <a:rPr lang="en-US" sz="2800" dirty="0" smtClean="0"/>
              <a:t>.</a:t>
            </a:r>
            <a:endParaRPr lang="en-US" sz="2800" dirty="0"/>
          </a:p>
          <a:p>
            <a:pPr lvl="1">
              <a:spcBef>
                <a:spcPts val="0"/>
              </a:spcBef>
              <a:defRPr/>
            </a:pPr>
            <a:endParaRPr lang="el-GR" sz="2800" dirty="0"/>
          </a:p>
          <a:p>
            <a:pPr>
              <a:defRPr/>
            </a:pPr>
            <a:r>
              <a:rPr lang="el-GR" dirty="0"/>
              <a:t>Ύπαρξη</a:t>
            </a:r>
            <a:r>
              <a:rPr lang="el-GR" dirty="0">
                <a:solidFill>
                  <a:schemeClr val="accent1"/>
                </a:solidFill>
              </a:rPr>
              <a:t> </a:t>
            </a:r>
            <a:r>
              <a:rPr lang="el-GR" b="1" dirty="0"/>
              <a:t>μανδύα</a:t>
            </a:r>
            <a:r>
              <a:rPr lang="el-GR" dirty="0"/>
              <a:t> (προέκταση ραχιαίου τοιχώματος, καλύπτει το σώμα</a:t>
            </a:r>
            <a:r>
              <a:rPr lang="el-GR" dirty="0" smtClean="0"/>
              <a:t>)</a:t>
            </a:r>
            <a:r>
              <a:rPr lang="en-US" dirty="0" smtClean="0"/>
              <a:t>.</a:t>
            </a:r>
            <a:endParaRPr lang="en-US" dirty="0"/>
          </a:p>
          <a:p>
            <a:pPr>
              <a:spcBef>
                <a:spcPts val="0"/>
              </a:spcBef>
              <a:defRPr/>
            </a:pPr>
            <a:endParaRPr lang="el-GR" dirty="0"/>
          </a:p>
          <a:p>
            <a:pPr>
              <a:defRPr/>
            </a:pPr>
            <a:r>
              <a:rPr lang="el-GR" dirty="0"/>
              <a:t>Ύπαρξη </a:t>
            </a:r>
            <a:r>
              <a:rPr lang="el-GR" b="1" dirty="0"/>
              <a:t>ξύστρου</a:t>
            </a:r>
            <a:r>
              <a:rPr lang="el-GR" dirty="0">
                <a:solidFill>
                  <a:schemeClr val="accent1"/>
                </a:solidFill>
              </a:rPr>
              <a:t> </a:t>
            </a:r>
            <a:r>
              <a:rPr lang="el-GR" dirty="0"/>
              <a:t>(όχι σε όλα</a:t>
            </a:r>
            <a:r>
              <a:rPr lang="el-GR" dirty="0" smtClean="0"/>
              <a:t>)</a:t>
            </a:r>
            <a:r>
              <a:rPr lang="en-US" dirty="0" smtClean="0"/>
              <a:t>.</a:t>
            </a:r>
            <a:endParaRPr lang="el-GR" dirty="0"/>
          </a:p>
          <a:p>
            <a:endParaRPr lang="en-US" dirty="0"/>
          </a:p>
        </p:txBody>
      </p:sp>
      <p:sp>
        <p:nvSpPr>
          <p:cNvPr id="7" name="Θέση υποσέλιδου 6"/>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6</a:t>
            </a:fld>
            <a:endParaRPr lang="en-US"/>
          </a:p>
        </p:txBody>
      </p:sp>
    </p:spTree>
    <p:extLst>
      <p:ext uri="{BB962C8B-B14F-4D97-AF65-F5344CB8AC3E}">
        <p14:creationId xmlns:p14="http://schemas.microsoft.com/office/powerpoint/2010/main" val="1189335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n-GB" i="1" dirty="0" err="1">
                <a:solidFill>
                  <a:schemeClr val="accent1"/>
                </a:solidFill>
              </a:rPr>
              <a:t>Aplysia</a:t>
            </a:r>
            <a:r>
              <a:rPr lang="el-GR" i="1" dirty="0">
                <a:solidFill>
                  <a:schemeClr val="accent1"/>
                </a:solidFill>
              </a:rPr>
              <a:t>:</a:t>
            </a:r>
            <a:r>
              <a:rPr lang="el-GR" dirty="0">
                <a:solidFill>
                  <a:schemeClr val="accent1"/>
                </a:solidFill>
              </a:rPr>
              <a:t> πρότυπο σύστημα </a:t>
            </a:r>
            <a:br>
              <a:rPr lang="el-GR" dirty="0">
                <a:solidFill>
                  <a:schemeClr val="accent1"/>
                </a:solidFill>
              </a:rPr>
            </a:br>
            <a:r>
              <a:rPr lang="el-GR" dirty="0">
                <a:solidFill>
                  <a:schemeClr val="accent1"/>
                </a:solidFill>
              </a:rPr>
              <a:t>για έρευνα στη Νευροβιολογία </a:t>
            </a:r>
            <a:r>
              <a:rPr lang="el-GR" dirty="0" smtClean="0">
                <a:solidFill>
                  <a:schemeClr val="accent1"/>
                </a:solidFill>
              </a:rPr>
              <a:t>2/2 </a:t>
            </a:r>
            <a:endParaRPr lang="en-US" b="1" dirty="0">
              <a:solidFill>
                <a:schemeClr val="accent1"/>
              </a:solidFill>
            </a:endParaRPr>
          </a:p>
        </p:txBody>
      </p:sp>
      <p:sp>
        <p:nvSpPr>
          <p:cNvPr id="58371" name="Rectangle 3"/>
          <p:cNvSpPr>
            <a:spLocks noGrp="1" noChangeArrowheads="1"/>
          </p:cNvSpPr>
          <p:nvPr>
            <p:ph idx="1"/>
          </p:nvPr>
        </p:nvSpPr>
        <p:spPr/>
        <p:txBody>
          <a:bodyPr/>
          <a:lstStyle/>
          <a:p>
            <a:pPr eaLnBrk="1" hangingPunct="1"/>
            <a:r>
              <a:rPr lang="el-GR" altLang="en-US" sz="2800" smtClean="0">
                <a:effectLst/>
              </a:rPr>
              <a:t>Ο  Eric Kandel πήρε το </a:t>
            </a:r>
            <a:r>
              <a:rPr lang="en-US" altLang="en-US" sz="2800" smtClean="0">
                <a:effectLst/>
              </a:rPr>
              <a:t>Nobel</a:t>
            </a:r>
            <a:r>
              <a:rPr lang="el-GR" altLang="en-US" sz="2800" smtClean="0">
                <a:effectLst/>
              </a:rPr>
              <a:t> Ιατρικής το 2000 για την έρευνα με την οποία εξήγησε πώς οι νευρώνες μπορούν να δημιουργούν και να αποθηκεύουν μνήμες</a:t>
            </a:r>
            <a:r>
              <a:rPr lang="en-US" altLang="en-US" sz="2800" smtClean="0">
                <a:effectLst/>
              </a:rPr>
              <a:t>. </a:t>
            </a:r>
            <a:r>
              <a:rPr lang="el-GR" altLang="en-US" sz="2800" smtClean="0">
                <a:effectLst/>
              </a:rPr>
              <a:t>Οι</a:t>
            </a:r>
            <a:r>
              <a:rPr lang="en-US" altLang="en-US" sz="2800" smtClean="0">
                <a:effectLst/>
              </a:rPr>
              <a:t> </a:t>
            </a:r>
            <a:r>
              <a:rPr lang="el-GR" altLang="en-US" sz="2800" smtClean="0">
                <a:effectLst/>
              </a:rPr>
              <a:t> μελέτες του έγιναν σε  </a:t>
            </a:r>
            <a:r>
              <a:rPr lang="en-GB" altLang="en-US" sz="2800" i="1" smtClean="0">
                <a:effectLst/>
              </a:rPr>
              <a:t>Aplysia</a:t>
            </a:r>
            <a:r>
              <a:rPr lang="el-GR" altLang="en-US" sz="2800" smtClean="0">
                <a:effectLst/>
              </a:rPr>
              <a:t> και ποντίκια</a:t>
            </a:r>
          </a:p>
          <a:p>
            <a:pPr eaLnBrk="1" hangingPunct="1"/>
            <a:r>
              <a:rPr lang="el-GR" altLang="en-US" sz="2800" smtClean="0">
                <a:effectLst/>
              </a:rPr>
              <a:t>Άλλες έρευνες σε </a:t>
            </a:r>
            <a:r>
              <a:rPr lang="en-GB" altLang="en-US" sz="2800" i="1" smtClean="0">
                <a:effectLst/>
              </a:rPr>
              <a:t>Aplysia</a:t>
            </a:r>
            <a:r>
              <a:rPr lang="el-GR" altLang="en-US" sz="2800" smtClean="0">
                <a:effectLst/>
              </a:rPr>
              <a:t> οδήγησαν στην παρασκευή φαρμάκων που αποσκοπούν στην αναστροφή της απώλειας μνήμης σε ασθενείς με εκφυλιστικές ασθένειες του εγκεφάλου</a:t>
            </a:r>
          </a:p>
        </p:txBody>
      </p:sp>
      <p:sp>
        <p:nvSpPr>
          <p:cNvPr id="5" name="Θέση υποσέλιδου 4"/>
          <p:cNvSpPr>
            <a:spLocks noGrp="1"/>
          </p:cNvSpPr>
          <p:nvPr>
            <p:ph type="ftr" sz="quarter" idx="11"/>
          </p:nvPr>
        </p:nvSpPr>
        <p:spPr/>
        <p:txBody>
          <a:bodyPr/>
          <a:lstStyle/>
          <a:p>
            <a:r>
              <a:rPr lang="el-GR" smtClean="0"/>
              <a:t>Ενότητα 13: Μαλάκια. Διάλεξη 1η</a:t>
            </a:r>
            <a:endParaRPr lang="en-US"/>
          </a:p>
        </p:txBody>
      </p:sp>
      <p:sp>
        <p:nvSpPr>
          <p:cNvPr id="6" name="Θέση αριθμού διαφάνειας 5"/>
          <p:cNvSpPr>
            <a:spLocks noGrp="1"/>
          </p:cNvSpPr>
          <p:nvPr>
            <p:ph type="sldNum" sz="quarter" idx="12"/>
          </p:nvPr>
        </p:nvSpPr>
        <p:spPr/>
        <p:txBody>
          <a:bodyPr/>
          <a:lstStyle/>
          <a:p>
            <a:fld id="{58A56277-EA16-4AF5-BFB5-E5ECBBB39490}"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p:txBody>
          <a:bodyPr/>
          <a:lstStyle/>
          <a:p>
            <a:pPr eaLnBrk="1" hangingPunct="1">
              <a:defRPr/>
            </a:pPr>
            <a:r>
              <a:rPr lang="el-GR" dirty="0" smtClean="0">
                <a:solidFill>
                  <a:schemeClr val="accent1"/>
                </a:solidFill>
              </a:rPr>
              <a:t>Πελαγικά </a:t>
            </a:r>
            <a:r>
              <a:rPr lang="el-GR" dirty="0" err="1" smtClean="0">
                <a:solidFill>
                  <a:schemeClr val="accent1"/>
                </a:solidFill>
              </a:rPr>
              <a:t>Οπισθοβράγχια</a:t>
            </a:r>
            <a:endParaRPr lang="el-GR" dirty="0" smtClean="0">
              <a:solidFill>
                <a:schemeClr val="accent1"/>
              </a:solidFill>
            </a:endParaRPr>
          </a:p>
        </p:txBody>
      </p:sp>
      <p:pic>
        <p:nvPicPr>
          <p:cNvPr id="11" name="Θέση περιεχομένου 10" descr="Φωτογραφία πελαγικού Οπισθοβράγχιου Sea angel."/>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12214" y="1942489"/>
            <a:ext cx="3886200" cy="3275782"/>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dirty="0"/>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61</a:t>
            </a:fld>
            <a:endParaRPr lang="en-US"/>
          </a:p>
        </p:txBody>
      </p:sp>
      <p:sp>
        <p:nvSpPr>
          <p:cNvPr id="10" name="TextBox 9"/>
          <p:cNvSpPr txBox="1"/>
          <p:nvPr/>
        </p:nvSpPr>
        <p:spPr>
          <a:xfrm>
            <a:off x="3824828" y="4903172"/>
            <a:ext cx="373586" cy="276999"/>
          </a:xfrm>
          <a:prstGeom prst="rect">
            <a:avLst/>
          </a:prstGeom>
          <a:noFill/>
        </p:spPr>
        <p:txBody>
          <a:bodyPr wrap="square" rtlCol="0">
            <a:spAutoFit/>
          </a:bodyPr>
          <a:lstStyle/>
          <a:p>
            <a:r>
              <a:rPr lang="el-GR" sz="1200" b="1" dirty="0" smtClean="0">
                <a:solidFill>
                  <a:schemeClr val="bg1"/>
                </a:solidFill>
              </a:rPr>
              <a:t>82</a:t>
            </a:r>
            <a:endParaRPr lang="el-GR" sz="1200" b="1" dirty="0">
              <a:solidFill>
                <a:schemeClr val="bg1"/>
              </a:solidFill>
            </a:endParaRPr>
          </a:p>
        </p:txBody>
      </p:sp>
      <p:pic>
        <p:nvPicPr>
          <p:cNvPr id="3" name="Content Placeholder 2" descr="Φωτογραφία πελαγικού Οπισθοβράγχιου."/>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65530" y="2209213"/>
            <a:ext cx="4403519" cy="2930342"/>
          </a:xfrm>
        </p:spPr>
      </p:pic>
      <p:sp>
        <p:nvSpPr>
          <p:cNvPr id="13" name="TextBox 12"/>
          <p:cNvSpPr txBox="1"/>
          <p:nvPr/>
        </p:nvSpPr>
        <p:spPr>
          <a:xfrm>
            <a:off x="8306214" y="4802772"/>
            <a:ext cx="373586" cy="276999"/>
          </a:xfrm>
          <a:prstGeom prst="rect">
            <a:avLst/>
          </a:prstGeom>
          <a:noFill/>
        </p:spPr>
        <p:txBody>
          <a:bodyPr wrap="square" rtlCol="0">
            <a:spAutoFit/>
          </a:bodyPr>
          <a:lstStyle/>
          <a:p>
            <a:r>
              <a:rPr lang="el-GR" sz="1200" b="1" dirty="0" smtClean="0">
                <a:solidFill>
                  <a:schemeClr val="bg1"/>
                </a:solidFill>
              </a:rPr>
              <a:t>83</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dirty="0" smtClean="0">
                <a:solidFill>
                  <a:schemeClr val="accent1"/>
                </a:solidFill>
              </a:rPr>
              <a:t>Πελαγικά </a:t>
            </a:r>
            <a:r>
              <a:rPr lang="el-GR" dirty="0" err="1" smtClean="0">
                <a:solidFill>
                  <a:schemeClr val="accent1"/>
                </a:solidFill>
              </a:rPr>
              <a:t>Οπισθοβράγχια</a:t>
            </a:r>
            <a:endParaRPr lang="en-US" dirty="0">
              <a:solidFill>
                <a:schemeClr val="accent1"/>
              </a:solidFill>
            </a:endParaRPr>
          </a:p>
        </p:txBody>
      </p:sp>
      <p:sp>
        <p:nvSpPr>
          <p:cNvPr id="8" name="Content Placeholder 7"/>
          <p:cNvSpPr>
            <a:spLocks noGrp="1"/>
          </p:cNvSpPr>
          <p:nvPr>
            <p:ph idx="1"/>
          </p:nvPr>
        </p:nvSpPr>
        <p:spPr>
          <a:xfrm>
            <a:off x="314325" y="1737134"/>
            <a:ext cx="8686800" cy="4351338"/>
          </a:xfrm>
        </p:spPr>
        <p:txBody>
          <a:bodyPr>
            <a:normAutofit/>
          </a:bodyPr>
          <a:lstStyle/>
          <a:p>
            <a:pPr marL="0" indent="0">
              <a:buNone/>
            </a:pPr>
            <a:r>
              <a:rPr lang="en-US" sz="2400" dirty="0"/>
              <a:t>B</a:t>
            </a:r>
            <a:r>
              <a:rPr lang="el-GR" sz="2400" dirty="0" err="1"/>
              <a:t>ίντεο</a:t>
            </a:r>
            <a:r>
              <a:rPr lang="el-GR" sz="2400" dirty="0"/>
              <a:t> </a:t>
            </a:r>
            <a:r>
              <a:rPr lang="en-US" sz="2400" dirty="0" smtClean="0"/>
              <a:t>4</a:t>
            </a:r>
            <a:r>
              <a:rPr lang="el-GR" sz="2400" dirty="0" smtClean="0"/>
              <a:t>: </a:t>
            </a:r>
            <a:r>
              <a:rPr lang="en-US" sz="2400" dirty="0" smtClean="0"/>
              <a:t>“Sea Angels”, </a:t>
            </a:r>
            <a:r>
              <a:rPr lang="el-GR" sz="2400" dirty="0" smtClean="0"/>
              <a:t>Πελαγικά </a:t>
            </a:r>
            <a:r>
              <a:rPr lang="el-GR" sz="2400" dirty="0" err="1" smtClean="0"/>
              <a:t>Οπισθοβράγχια</a:t>
            </a:r>
            <a:endParaRPr lang="en-US" sz="2400" dirty="0" smtClean="0"/>
          </a:p>
          <a:p>
            <a:pPr marL="0" indent="0">
              <a:buNone/>
            </a:pPr>
            <a:r>
              <a:rPr lang="el-GR" sz="2400" dirty="0" smtClean="0"/>
              <a:t>Σύνδεσμος:</a:t>
            </a:r>
            <a:r>
              <a:rPr lang="en-US" sz="2400" dirty="0"/>
              <a:t>http://</a:t>
            </a:r>
            <a:r>
              <a:rPr lang="en-US" sz="2400" dirty="0" smtClean="0"/>
              <a:t>video.nationalgeographic.com/video/sea_angels.</a:t>
            </a:r>
            <a:endParaRPr lang="en-US" sz="2400" dirty="0"/>
          </a:p>
        </p:txBody>
      </p:sp>
      <p:sp>
        <p:nvSpPr>
          <p:cNvPr id="3" name="Footer Placeholder 2"/>
          <p:cNvSpPr>
            <a:spLocks noGrp="1"/>
          </p:cNvSpPr>
          <p:nvPr>
            <p:ph type="ftr" sz="quarter" idx="11"/>
          </p:nvPr>
        </p:nvSpPr>
        <p:spPr/>
        <p:txBody>
          <a:bodyPr/>
          <a:lstStyle/>
          <a:p>
            <a:r>
              <a:rPr lang="el-GR" smtClean="0"/>
              <a:t>Ενότητα 13: Μαλάκια. Διάλεξη 1η</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noAutofit/>
          </a:bodyPr>
          <a:lstStyle/>
          <a:p>
            <a:pPr eaLnBrk="1" hangingPunct="1">
              <a:defRPr/>
            </a:pPr>
            <a:r>
              <a:rPr lang="el-GR" sz="4000" b="1" dirty="0" smtClean="0">
                <a:solidFill>
                  <a:schemeClr val="accent1"/>
                </a:solidFill>
              </a:rPr>
              <a:t>Οι ομάδες των Γαστεροπόδων (4)</a:t>
            </a:r>
            <a:endParaRPr lang="en-GB" sz="4000" b="1" dirty="0" smtClean="0">
              <a:solidFill>
                <a:schemeClr val="accent1"/>
              </a:solidFill>
            </a:endParaRPr>
          </a:p>
        </p:txBody>
      </p:sp>
      <p:pic>
        <p:nvPicPr>
          <p:cNvPr id="9" name="Θέση περιεχομένου 8" descr="Φωτογραφία χερσαίου Πνευμονοφόρου σαλιγκαριού."/>
          <p:cNvPicPr>
            <a:picLocks noGrp="1" noChangeAspect="1"/>
          </p:cNvPicPr>
          <p:nvPr>
            <p:ph sz="quarter" idx="1"/>
          </p:nvPr>
        </p:nvPicPr>
        <p:blipFill>
          <a:blip r:embed="rId3" cstate="email">
            <a:extLst>
              <a:ext uri="{28A0092B-C50C-407E-A947-70E740481C1C}">
                <a14:useLocalDpi xmlns:a14="http://schemas.microsoft.com/office/drawing/2010/main" val="0"/>
              </a:ext>
            </a:extLst>
          </a:blip>
          <a:stretch>
            <a:fillRect/>
          </a:stretch>
        </p:blipFill>
        <p:spPr>
          <a:xfrm>
            <a:off x="1782212" y="1847309"/>
            <a:ext cx="2052604" cy="1867166"/>
          </a:xfrm>
        </p:spPr>
      </p:pic>
      <p:pic>
        <p:nvPicPr>
          <p:cNvPr id="10" name="Θέση περιεχομένου 9" descr="Φωτογραφία του γυμνoσαλίγκαρος Ariolimax."/>
          <p:cNvPicPr>
            <a:picLocks noGrp="1" noChangeAspect="1"/>
          </p:cNvPicPr>
          <p:nvPr>
            <p:ph sz="quarter" idx="2"/>
          </p:nvPr>
        </p:nvPicPr>
        <p:blipFill>
          <a:blip r:embed="rId4" cstate="email">
            <a:extLst>
              <a:ext uri="{28A0092B-C50C-407E-A947-70E740481C1C}">
                <a14:useLocalDpi xmlns:a14="http://schemas.microsoft.com/office/drawing/2010/main" val="0"/>
              </a:ext>
            </a:extLst>
          </a:blip>
          <a:stretch>
            <a:fillRect/>
          </a:stretch>
        </p:blipFill>
        <p:spPr>
          <a:xfrm>
            <a:off x="4302480" y="1879273"/>
            <a:ext cx="3218253" cy="1835202"/>
          </a:xfrm>
        </p:spPr>
      </p:pic>
      <p:sp>
        <p:nvSpPr>
          <p:cNvPr id="6" name="Θέση κειμένου 5"/>
          <p:cNvSpPr>
            <a:spLocks noGrp="1"/>
          </p:cNvSpPr>
          <p:nvPr>
            <p:ph type="body" sz="half" idx="3"/>
          </p:nvPr>
        </p:nvSpPr>
        <p:spPr>
          <a:xfrm>
            <a:off x="685800" y="3962400"/>
            <a:ext cx="7772400" cy="2363016"/>
          </a:xfrm>
        </p:spPr>
        <p:txBody>
          <a:bodyPr>
            <a:normAutofit fontScale="47500" lnSpcReduction="20000"/>
          </a:bodyPr>
          <a:lstStyle/>
          <a:p>
            <a:pPr marL="0" indent="0">
              <a:buNone/>
              <a:defRPr/>
            </a:pPr>
            <a:r>
              <a:rPr lang="el-GR" sz="5100" dirty="0">
                <a:solidFill>
                  <a:schemeClr val="accent1"/>
                </a:solidFill>
              </a:rPr>
              <a:t>Πνευμονοφόρα</a:t>
            </a:r>
          </a:p>
          <a:p>
            <a:pPr>
              <a:buNone/>
              <a:defRPr/>
            </a:pPr>
            <a:r>
              <a:rPr lang="el-GR" sz="5100" dirty="0">
                <a:solidFill>
                  <a:schemeClr val="accent1"/>
                </a:solidFill>
              </a:rPr>
              <a:t>	</a:t>
            </a:r>
            <a:r>
              <a:rPr lang="el-GR" sz="5100" dirty="0"/>
              <a:t>(Σαλιγκάρια και </a:t>
            </a:r>
            <a:r>
              <a:rPr lang="el-GR" sz="5100" dirty="0" err="1"/>
              <a:t>γυμνοσαλιγκάρια</a:t>
            </a:r>
            <a:r>
              <a:rPr lang="el-GR" sz="5100" dirty="0"/>
              <a:t>)</a:t>
            </a:r>
          </a:p>
          <a:p>
            <a:pPr lvl="4">
              <a:buNone/>
              <a:defRPr/>
            </a:pPr>
            <a:endParaRPr lang="el-GR" sz="2600" dirty="0">
              <a:solidFill>
                <a:schemeClr val="accent1"/>
              </a:solidFill>
            </a:endParaRPr>
          </a:p>
          <a:p>
            <a:pPr lvl="1">
              <a:defRPr/>
            </a:pPr>
            <a:r>
              <a:rPr lang="el-GR" sz="4200" dirty="0"/>
              <a:t>Χερσαία ή του γλυκού νερού.</a:t>
            </a:r>
          </a:p>
          <a:p>
            <a:pPr lvl="1">
              <a:defRPr/>
            </a:pPr>
            <a:r>
              <a:rPr lang="el-GR" sz="4200" dirty="0"/>
              <a:t>Πνεύμονες. Βράγχια δευτερογενή στα </a:t>
            </a:r>
            <a:r>
              <a:rPr lang="el-GR" sz="4200" dirty="0" smtClean="0"/>
              <a:t>υδρόβια</a:t>
            </a:r>
            <a:r>
              <a:rPr lang="en-US" sz="4200" dirty="0" smtClean="0"/>
              <a:t>.</a:t>
            </a:r>
            <a:endParaRPr lang="el-GR" sz="4200" dirty="0"/>
          </a:p>
          <a:p>
            <a:pPr lvl="1">
              <a:defRPr/>
            </a:pPr>
            <a:r>
              <a:rPr lang="el-GR" sz="4200" dirty="0"/>
              <a:t>Οι χερσαίες μορφές δύο ζεύγη κεραιών, οι οπίσθιες με οφθαλμούς. Οι υδρόβιες 1 </a:t>
            </a:r>
            <a:r>
              <a:rPr lang="el-GR" sz="4200" dirty="0" smtClean="0"/>
              <a:t>ζεύγος</a:t>
            </a:r>
            <a:r>
              <a:rPr lang="en-US" sz="4200" dirty="0" smtClean="0"/>
              <a:t>.</a:t>
            </a:r>
            <a:endParaRPr lang="el-GR" sz="4200" dirty="0"/>
          </a:p>
          <a:p>
            <a:pPr lvl="1">
              <a:defRPr/>
            </a:pPr>
            <a:r>
              <a:rPr lang="el-GR" sz="4200" dirty="0" smtClean="0"/>
              <a:t>Ερμαφρόδιτα</a:t>
            </a:r>
            <a:r>
              <a:rPr lang="en-US" sz="4200" dirty="0" smtClean="0"/>
              <a:t>.</a:t>
            </a:r>
            <a:endParaRPr lang="el-GR" sz="4200" dirty="0"/>
          </a:p>
          <a:p>
            <a:endParaRPr lang="en-US" dirty="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63</a:t>
            </a:fld>
            <a:endParaRPr lang="en-US"/>
          </a:p>
        </p:txBody>
      </p:sp>
      <p:sp>
        <p:nvSpPr>
          <p:cNvPr id="11" name="TextBox 10"/>
          <p:cNvSpPr txBox="1"/>
          <p:nvPr/>
        </p:nvSpPr>
        <p:spPr>
          <a:xfrm>
            <a:off x="3461230" y="3404482"/>
            <a:ext cx="373586" cy="276999"/>
          </a:xfrm>
          <a:prstGeom prst="rect">
            <a:avLst/>
          </a:prstGeom>
          <a:noFill/>
        </p:spPr>
        <p:txBody>
          <a:bodyPr wrap="square" rtlCol="0">
            <a:spAutoFit/>
          </a:bodyPr>
          <a:lstStyle/>
          <a:p>
            <a:r>
              <a:rPr lang="el-GR" sz="1200" b="1" dirty="0" smtClean="0">
                <a:solidFill>
                  <a:schemeClr val="bg1"/>
                </a:solidFill>
              </a:rPr>
              <a:t>8</a:t>
            </a:r>
            <a:r>
              <a:rPr lang="fr-FR" sz="1200" b="1" dirty="0" smtClean="0">
                <a:solidFill>
                  <a:schemeClr val="bg1"/>
                </a:solidFill>
              </a:rPr>
              <a:t>4</a:t>
            </a:r>
            <a:endParaRPr lang="el-GR" sz="1200" b="1" dirty="0">
              <a:solidFill>
                <a:schemeClr val="bg1"/>
              </a:solidFill>
            </a:endParaRPr>
          </a:p>
        </p:txBody>
      </p:sp>
      <p:sp>
        <p:nvSpPr>
          <p:cNvPr id="12" name="TextBox 11"/>
          <p:cNvSpPr txBox="1"/>
          <p:nvPr/>
        </p:nvSpPr>
        <p:spPr>
          <a:xfrm>
            <a:off x="7147147" y="3404481"/>
            <a:ext cx="373586" cy="276999"/>
          </a:xfrm>
          <a:prstGeom prst="rect">
            <a:avLst/>
          </a:prstGeom>
          <a:noFill/>
        </p:spPr>
        <p:txBody>
          <a:bodyPr wrap="square" rtlCol="0">
            <a:spAutoFit/>
          </a:bodyPr>
          <a:lstStyle/>
          <a:p>
            <a:r>
              <a:rPr lang="el-GR" sz="1200" b="1" dirty="0" smtClean="0">
                <a:solidFill>
                  <a:schemeClr val="bg1"/>
                </a:solidFill>
              </a:rPr>
              <a:t>8</a:t>
            </a:r>
            <a:r>
              <a:rPr lang="fr-FR" sz="1200" b="1" dirty="0" smtClean="0">
                <a:solidFill>
                  <a:schemeClr val="bg1"/>
                </a:solidFill>
              </a:rPr>
              <a:t>5</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l-GR" dirty="0" smtClean="0">
                <a:solidFill>
                  <a:schemeClr val="accent1"/>
                </a:solidFill>
              </a:rPr>
              <a:t>Ομοταξία Δίθυρα  </a:t>
            </a:r>
            <a:endParaRPr lang="en-GB" dirty="0" smtClean="0">
              <a:solidFill>
                <a:schemeClr val="accent1"/>
              </a:solidFill>
            </a:endParaRPr>
          </a:p>
        </p:txBody>
      </p:sp>
      <p:sp>
        <p:nvSpPr>
          <p:cNvPr id="32771" name="Rectangle 3"/>
          <p:cNvSpPr>
            <a:spLocks noGrp="1" noChangeArrowheads="1"/>
          </p:cNvSpPr>
          <p:nvPr>
            <p:ph idx="1"/>
          </p:nvPr>
        </p:nvSpPr>
        <p:spPr/>
        <p:txBody>
          <a:bodyPr/>
          <a:lstStyle/>
          <a:p>
            <a:pPr eaLnBrk="1" hangingPunct="1">
              <a:defRPr/>
            </a:pPr>
            <a:r>
              <a:rPr lang="el-GR" dirty="0" smtClean="0"/>
              <a:t>Μέγεθος από 1-2</a:t>
            </a:r>
            <a:r>
              <a:rPr lang="en-US" dirty="0" smtClean="0"/>
              <a:t>mm</a:t>
            </a:r>
            <a:r>
              <a:rPr lang="el-GR" dirty="0" smtClean="0"/>
              <a:t> μέχρι 1</a:t>
            </a:r>
            <a:r>
              <a:rPr lang="en-US" dirty="0" smtClean="0"/>
              <a:t>m </a:t>
            </a:r>
            <a:r>
              <a:rPr lang="el-GR" dirty="0" smtClean="0"/>
              <a:t>και βάρος 225</a:t>
            </a:r>
            <a:r>
              <a:rPr lang="en-US" dirty="0" smtClean="0"/>
              <a:t>kg</a:t>
            </a:r>
            <a:endParaRPr lang="el-GR" dirty="0" smtClean="0"/>
          </a:p>
          <a:p>
            <a:pPr eaLnBrk="1" hangingPunct="1">
              <a:defRPr/>
            </a:pPr>
            <a:r>
              <a:rPr lang="el-GR" dirty="0" smtClean="0"/>
              <a:t>Δύο θυρίδες</a:t>
            </a:r>
          </a:p>
          <a:p>
            <a:pPr eaLnBrk="1" hangingPunct="1">
              <a:defRPr/>
            </a:pPr>
            <a:r>
              <a:rPr lang="el-GR" dirty="0" smtClean="0"/>
              <a:t>Χωρίς κεφάλι και ξύστρο</a:t>
            </a:r>
            <a:endParaRPr lang="en-GB" dirty="0" smtClean="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sz="quarter"/>
          </p:nvPr>
        </p:nvSpPr>
        <p:spPr/>
        <p:txBody>
          <a:bodyPr/>
          <a:lstStyle/>
          <a:p>
            <a:pPr eaLnBrk="1" hangingPunct="1">
              <a:defRPr/>
            </a:pPr>
            <a:r>
              <a:rPr lang="el-GR" smtClean="0"/>
              <a:t>Το όστρακο των Διθύρων</a:t>
            </a:r>
            <a:endParaRPr lang="en-GB" smtClean="0"/>
          </a:p>
        </p:txBody>
      </p:sp>
      <p:pic>
        <p:nvPicPr>
          <p:cNvPr id="10" name="Θέση περιεχομένου 9" descr="Ομοταξία Δίθυρα, Tagelus plebius, εξωτερική όψη της αριστερής θυρίδας."/>
          <p:cNvPicPr>
            <a:picLocks noGrp="1" noChangeAspect="1"/>
          </p:cNvPicPr>
          <p:nvPr>
            <p:ph sz="quarter"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26333" y="1670904"/>
            <a:ext cx="4594659" cy="2180064"/>
          </a:xfrm>
        </p:spPr>
      </p:pic>
      <p:pic>
        <p:nvPicPr>
          <p:cNvPr id="12" name="Θέση περιεχομένου 11" descr="Ομοταξία Δίθυρα, Tagelus plebius, τομή που δείχνει τη λειτουργία των προσαγωγών μυών και του συνδέσμου του κλείθρου (ο προσαγωγός μυς χαλαρώνει)."/>
          <p:cNvPicPr>
            <a:picLocks noGrp="1" noChangeAspect="1"/>
          </p:cNvPicPr>
          <p:nvPr>
            <p:ph sz="quarter" idx="2"/>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6014317" y="1548465"/>
            <a:ext cx="2501033" cy="2389222"/>
          </a:xfrm>
        </p:spPr>
      </p:pic>
      <p:pic>
        <p:nvPicPr>
          <p:cNvPr id="11" name="Θέση περιεχομένου 10" descr="Ομοταξία Δίθυρα, Tagelus plebius, εσωτερικό της δεξιάς θυρίδας."/>
          <p:cNvPicPr>
            <a:picLocks noGrp="1" noChangeAspect="1"/>
          </p:cNvPicPr>
          <p:nvPr>
            <p:ph sz="quarter" idx="3"/>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826333" y="3870030"/>
            <a:ext cx="4594659" cy="2068128"/>
          </a:xfrm>
        </p:spPr>
      </p:pic>
      <p:pic>
        <p:nvPicPr>
          <p:cNvPr id="13" name="Θέση περιεχομένου 12" descr="Ομοταξία Δίθυρα, Tagelus plebius, τομή που δείχνει τη λειτουργία των προσαγωγών μυών και του συνδέσμου του κλείθρου (ο προσαγωγός μυς συσπάται)."/>
          <p:cNvPicPr>
            <a:picLocks noGrp="1" noChangeAspect="1"/>
          </p:cNvPicPr>
          <p:nvPr>
            <p:ph sz="quarter" idx="4"/>
          </p:nvPr>
        </p:nvPicPr>
        <p:blipFill>
          <a:blip r:embed="rId9" cstate="emai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6301764" y="3742564"/>
            <a:ext cx="2406704" cy="2389223"/>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65</a:t>
            </a:fld>
            <a:endParaRPr lang="en-US"/>
          </a:p>
        </p:txBody>
      </p:sp>
      <p:sp>
        <p:nvSpPr>
          <p:cNvPr id="9" name="TextBox 8"/>
          <p:cNvSpPr txBox="1"/>
          <p:nvPr/>
        </p:nvSpPr>
        <p:spPr>
          <a:xfrm>
            <a:off x="5047406" y="3205773"/>
            <a:ext cx="373586" cy="276999"/>
          </a:xfrm>
          <a:prstGeom prst="rect">
            <a:avLst/>
          </a:prstGeom>
          <a:noFill/>
        </p:spPr>
        <p:txBody>
          <a:bodyPr wrap="square" rtlCol="0">
            <a:spAutoFit/>
          </a:bodyPr>
          <a:lstStyle/>
          <a:p>
            <a:r>
              <a:rPr lang="el-GR" sz="1200" b="1" dirty="0" smtClean="0"/>
              <a:t>8</a:t>
            </a:r>
            <a:r>
              <a:rPr lang="fr-FR" sz="1200" b="1" dirty="0" smtClean="0"/>
              <a:t>6</a:t>
            </a:r>
            <a:endParaRPr lang="el-GR" sz="1200" b="1" dirty="0"/>
          </a:p>
        </p:txBody>
      </p:sp>
      <p:sp>
        <p:nvSpPr>
          <p:cNvPr id="14" name="TextBox 13"/>
          <p:cNvSpPr txBox="1"/>
          <p:nvPr/>
        </p:nvSpPr>
        <p:spPr>
          <a:xfrm>
            <a:off x="5047406" y="5593502"/>
            <a:ext cx="373586" cy="276999"/>
          </a:xfrm>
          <a:prstGeom prst="rect">
            <a:avLst/>
          </a:prstGeom>
          <a:noFill/>
        </p:spPr>
        <p:txBody>
          <a:bodyPr wrap="square" rtlCol="0">
            <a:spAutoFit/>
          </a:bodyPr>
          <a:lstStyle/>
          <a:p>
            <a:r>
              <a:rPr lang="el-GR" sz="1200" b="1" dirty="0" smtClean="0"/>
              <a:t>8</a:t>
            </a:r>
            <a:r>
              <a:rPr lang="fr-FR" sz="1200" b="1" dirty="0" smtClean="0"/>
              <a:t>7</a:t>
            </a:r>
            <a:endParaRPr lang="el-GR" sz="1200" b="1" dirty="0"/>
          </a:p>
        </p:txBody>
      </p:sp>
      <p:sp>
        <p:nvSpPr>
          <p:cNvPr id="15" name="TextBox 14"/>
          <p:cNvSpPr txBox="1"/>
          <p:nvPr/>
        </p:nvSpPr>
        <p:spPr>
          <a:xfrm>
            <a:off x="7590971" y="3205773"/>
            <a:ext cx="373586" cy="276999"/>
          </a:xfrm>
          <a:prstGeom prst="rect">
            <a:avLst/>
          </a:prstGeom>
          <a:noFill/>
        </p:spPr>
        <p:txBody>
          <a:bodyPr wrap="square" rtlCol="0">
            <a:spAutoFit/>
          </a:bodyPr>
          <a:lstStyle/>
          <a:p>
            <a:r>
              <a:rPr lang="el-GR" sz="1200" b="1" dirty="0" smtClean="0"/>
              <a:t>8</a:t>
            </a:r>
            <a:r>
              <a:rPr lang="fr-FR" sz="1200" b="1" dirty="0" smtClean="0"/>
              <a:t>8</a:t>
            </a:r>
            <a:endParaRPr lang="el-GR" sz="1200" b="1" dirty="0"/>
          </a:p>
        </p:txBody>
      </p:sp>
      <p:sp>
        <p:nvSpPr>
          <p:cNvPr id="16" name="TextBox 15"/>
          <p:cNvSpPr txBox="1"/>
          <p:nvPr/>
        </p:nvSpPr>
        <p:spPr>
          <a:xfrm>
            <a:off x="7590971" y="5593502"/>
            <a:ext cx="373586" cy="276999"/>
          </a:xfrm>
          <a:prstGeom prst="rect">
            <a:avLst/>
          </a:prstGeom>
          <a:noFill/>
        </p:spPr>
        <p:txBody>
          <a:bodyPr wrap="square" rtlCol="0">
            <a:spAutoFit/>
          </a:bodyPr>
          <a:lstStyle/>
          <a:p>
            <a:r>
              <a:rPr lang="el-GR" sz="1200" b="1" dirty="0" smtClean="0"/>
              <a:t>8</a:t>
            </a:r>
            <a:r>
              <a:rPr lang="fr-FR" sz="1200" b="1" dirty="0" smtClean="0"/>
              <a:t>9</a:t>
            </a:r>
            <a:endParaRPr lang="el-GR" sz="12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4"/>
          <p:cNvSpPr>
            <a:spLocks noGrp="1" noChangeArrowheads="1"/>
          </p:cNvSpPr>
          <p:nvPr>
            <p:ph type="title"/>
          </p:nvPr>
        </p:nvSpPr>
        <p:spPr/>
        <p:txBody>
          <a:bodyPr/>
          <a:lstStyle/>
          <a:p>
            <a:pPr eaLnBrk="1" hangingPunct="1">
              <a:defRPr/>
            </a:pPr>
            <a:r>
              <a:rPr lang="el-GR" dirty="0" smtClean="0">
                <a:solidFill>
                  <a:schemeClr val="accent1"/>
                </a:solidFill>
              </a:rPr>
              <a:t>Προσαρμογές του σίφωνα</a:t>
            </a:r>
          </a:p>
        </p:txBody>
      </p:sp>
      <p:pic>
        <p:nvPicPr>
          <p:cNvPr id="8" name="Θέση περιεχομένου 7" descr="Α. Φωτογραφία Entodesma saxicola όπου εμφανίζονται ευδιάκριτοι οι σίφωνες εισόδου και εξόδου."/>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663023" y="1830803"/>
            <a:ext cx="3886200" cy="3080593"/>
          </a:xfrm>
        </p:spPr>
      </p:pic>
      <p:pic>
        <p:nvPicPr>
          <p:cNvPr id="9" name="Θέση περιεχομένου 8" descr="Σχεδιαστική απεικόνηση: Β, Γ, Δ σε πολλές θαλάσσιες μορφές ο μανδύας προεκτείνεται σε δύο μακρούς σίφωνες. Στην περίπτωση Γ, στην Yoldia, οι σίφωνες είναι αναπνευστικοί.  Στις υπόλοιπες περιπτώσεις ο σίφωνας εισόδου μεταφέρει στο εσωτερικό, τόσο τροφή όσο και οξυγόνο."/>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4629150" y="2412795"/>
            <a:ext cx="3886200" cy="3176997"/>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66</a:t>
            </a:fld>
            <a:endParaRPr lang="en-US"/>
          </a:p>
        </p:txBody>
      </p:sp>
      <p:sp>
        <p:nvSpPr>
          <p:cNvPr id="7" name="TextBox 6"/>
          <p:cNvSpPr txBox="1"/>
          <p:nvPr/>
        </p:nvSpPr>
        <p:spPr>
          <a:xfrm>
            <a:off x="4028808" y="4496593"/>
            <a:ext cx="373586" cy="276999"/>
          </a:xfrm>
          <a:prstGeom prst="rect">
            <a:avLst/>
          </a:prstGeom>
          <a:noFill/>
        </p:spPr>
        <p:txBody>
          <a:bodyPr wrap="square" rtlCol="0">
            <a:spAutoFit/>
          </a:bodyPr>
          <a:lstStyle/>
          <a:p>
            <a:r>
              <a:rPr lang="en-US" sz="1200" b="1" dirty="0" smtClean="0"/>
              <a:t>90</a:t>
            </a:r>
            <a:endParaRPr lang="el-GR" sz="1200" b="1" dirty="0"/>
          </a:p>
        </p:txBody>
      </p:sp>
      <p:sp>
        <p:nvSpPr>
          <p:cNvPr id="10" name="TextBox 9"/>
          <p:cNvSpPr txBox="1"/>
          <p:nvPr/>
        </p:nvSpPr>
        <p:spPr>
          <a:xfrm>
            <a:off x="8009242" y="5202908"/>
            <a:ext cx="373586" cy="461665"/>
          </a:xfrm>
          <a:prstGeom prst="rect">
            <a:avLst/>
          </a:prstGeom>
          <a:noFill/>
        </p:spPr>
        <p:txBody>
          <a:bodyPr wrap="square" rtlCol="0">
            <a:spAutoFit/>
          </a:bodyPr>
          <a:lstStyle/>
          <a:p>
            <a:r>
              <a:rPr lang="el-GR" sz="1200" b="1" dirty="0" smtClean="0"/>
              <a:t>9</a:t>
            </a:r>
            <a:r>
              <a:rPr lang="en-US" sz="1200" b="1" dirty="0" smtClean="0"/>
              <a:t>1</a:t>
            </a:r>
            <a:r>
              <a:rPr lang="el-GR" sz="1200" b="1" dirty="0" smtClean="0"/>
              <a:t>0</a:t>
            </a:r>
            <a:endParaRPr lang="el-GR" sz="1200"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l-GR" dirty="0" smtClean="0">
                <a:solidFill>
                  <a:schemeClr val="accent1"/>
                </a:solidFill>
              </a:rPr>
              <a:t>Εξέλιξη βραγχίων στα Δίθυρα</a:t>
            </a:r>
            <a:endParaRPr lang="en-GB" dirty="0" smtClean="0">
              <a:solidFill>
                <a:schemeClr val="accent1"/>
              </a:solidFill>
            </a:endParaRPr>
          </a:p>
        </p:txBody>
      </p:sp>
      <p:pic>
        <p:nvPicPr>
          <p:cNvPr id="17" name="Content Placeholder 16" descr="Σχεδιαστική απεικόνιση: εξέλιξη των κτενιδίων (βραγχίων) στα Δίθυρα."/>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605873" y="1944072"/>
            <a:ext cx="7886700" cy="2930168"/>
          </a:xfrm>
          <a:ln>
            <a:solidFill>
              <a:srgbClr val="0070C0"/>
            </a:solidFill>
          </a:ln>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67</a:t>
            </a:fld>
            <a:endParaRPr lang="en-US"/>
          </a:p>
        </p:txBody>
      </p:sp>
      <p:sp>
        <p:nvSpPr>
          <p:cNvPr id="20" name="TextBox 19"/>
          <p:cNvSpPr txBox="1"/>
          <p:nvPr/>
        </p:nvSpPr>
        <p:spPr>
          <a:xfrm>
            <a:off x="8141764" y="4597241"/>
            <a:ext cx="373586" cy="276999"/>
          </a:xfrm>
          <a:prstGeom prst="rect">
            <a:avLst/>
          </a:prstGeom>
          <a:noFill/>
        </p:spPr>
        <p:txBody>
          <a:bodyPr wrap="square" rtlCol="0">
            <a:spAutoFit/>
          </a:bodyPr>
          <a:lstStyle/>
          <a:p>
            <a:r>
              <a:rPr lang="el-GR" sz="1200" b="1" dirty="0" smtClean="0"/>
              <a:t>9</a:t>
            </a:r>
            <a:r>
              <a:rPr lang="en-US" sz="1200" b="1" dirty="0" smtClean="0"/>
              <a:t>2</a:t>
            </a:r>
            <a:endParaRPr lang="el-GR" sz="1200"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1"/>
                </a:solidFill>
              </a:rPr>
              <a:t>Τομή στην περιοχή </a:t>
            </a:r>
            <a:br>
              <a:rPr lang="el-GR" dirty="0" smtClean="0">
                <a:solidFill>
                  <a:schemeClr val="accent1"/>
                </a:solidFill>
              </a:rPr>
            </a:br>
            <a:r>
              <a:rPr lang="el-GR" dirty="0" smtClean="0">
                <a:solidFill>
                  <a:schemeClr val="accent1"/>
                </a:solidFill>
              </a:rPr>
              <a:t>της καρδιάς Διθύρου</a:t>
            </a:r>
            <a:endParaRPr lang="en-US" dirty="0">
              <a:solidFill>
                <a:schemeClr val="accent1"/>
              </a:solidFill>
            </a:endParaRPr>
          </a:p>
        </p:txBody>
      </p:sp>
      <p:pic>
        <p:nvPicPr>
          <p:cNvPr id="8" name="Θέση περιεχομένου 7" descr="Σχεδιαστική απεικόνιση: τομή στην περιοχή της καρδιάς μιας αχιβάδας του γλυκού νερού, που δείχνει την σχέση του κυκλοφορικού και του αναπνευστικού συστήματος."/>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816110" y="1775507"/>
            <a:ext cx="5466225" cy="4465091"/>
          </a:xfrm>
          <a:ln>
            <a:solidFill>
              <a:srgbClr val="0070C0"/>
            </a:solidFill>
          </a:ln>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68</a:t>
            </a:fld>
            <a:endParaRPr lang="en-US"/>
          </a:p>
        </p:txBody>
      </p:sp>
      <p:sp>
        <p:nvSpPr>
          <p:cNvPr id="7" name="TextBox 6"/>
          <p:cNvSpPr txBox="1"/>
          <p:nvPr/>
        </p:nvSpPr>
        <p:spPr>
          <a:xfrm>
            <a:off x="6806895" y="5867509"/>
            <a:ext cx="475440" cy="276999"/>
          </a:xfrm>
          <a:prstGeom prst="rect">
            <a:avLst/>
          </a:prstGeom>
          <a:noFill/>
        </p:spPr>
        <p:txBody>
          <a:bodyPr wrap="square" rtlCol="0">
            <a:spAutoFit/>
          </a:bodyPr>
          <a:lstStyle/>
          <a:p>
            <a:r>
              <a:rPr lang="el-GR" sz="1200" b="1" dirty="0" smtClean="0"/>
              <a:t>9</a:t>
            </a:r>
            <a:r>
              <a:rPr lang="en-US" sz="1200" b="1" dirty="0" smtClean="0"/>
              <a:t>3</a:t>
            </a:r>
            <a:endParaRPr lang="el-GR" sz="12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4"/>
          <p:cNvSpPr>
            <a:spLocks noGrp="1" noChangeArrowheads="1"/>
          </p:cNvSpPr>
          <p:nvPr>
            <p:ph type="title"/>
          </p:nvPr>
        </p:nvSpPr>
        <p:spPr/>
        <p:txBody>
          <a:bodyPr/>
          <a:lstStyle/>
          <a:p>
            <a:pPr>
              <a:defRPr/>
            </a:pPr>
            <a:r>
              <a:rPr lang="el-GR" dirty="0" smtClean="0">
                <a:solidFill>
                  <a:schemeClr val="accent1"/>
                </a:solidFill>
              </a:rPr>
              <a:t>Πρόσληψη τροφής</a:t>
            </a:r>
            <a:endParaRPr lang="el-GR" dirty="0" smtClean="0"/>
          </a:p>
        </p:txBody>
      </p:sp>
      <p:pic>
        <p:nvPicPr>
          <p:cNvPr id="10" name="Θέση περιεχομένου 9" descr="Σχεδιαστική απεικόνιση: Α. Μηχανισμού πρόσληψης τροφής σε αχιβάδα του γλυκού νερού. Β. Εσωτερικής μορφολογίας Διθύρου."/>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8420" y="1396314"/>
            <a:ext cx="6387160" cy="4651032"/>
          </a:xfrm>
          <a:ln>
            <a:solidFill>
              <a:schemeClr val="accent1"/>
            </a:solidFill>
          </a:ln>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69</a:t>
            </a:fld>
            <a:endParaRPr lang="en-US"/>
          </a:p>
        </p:txBody>
      </p:sp>
      <p:sp>
        <p:nvSpPr>
          <p:cNvPr id="6" name="TextBox 5"/>
          <p:cNvSpPr txBox="1"/>
          <p:nvPr/>
        </p:nvSpPr>
        <p:spPr>
          <a:xfrm>
            <a:off x="1378420" y="5770347"/>
            <a:ext cx="451836" cy="276999"/>
          </a:xfrm>
          <a:prstGeom prst="rect">
            <a:avLst/>
          </a:prstGeom>
          <a:noFill/>
        </p:spPr>
        <p:txBody>
          <a:bodyPr wrap="square" rtlCol="0">
            <a:spAutoFit/>
          </a:bodyPr>
          <a:lstStyle/>
          <a:p>
            <a:r>
              <a:rPr lang="el-GR" sz="1200" b="1" dirty="0" smtClean="0"/>
              <a:t>9</a:t>
            </a:r>
            <a:r>
              <a:rPr lang="en-US" sz="1200" b="1" dirty="0" smtClean="0"/>
              <a:t>4</a:t>
            </a:r>
            <a:endParaRPr lang="el-GR" sz="1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65126"/>
            <a:ext cx="7886700" cy="1325563"/>
          </a:xfrm>
        </p:spPr>
        <p:txBody>
          <a:bodyPr>
            <a:normAutofit/>
          </a:bodyPr>
          <a:lstStyle/>
          <a:p>
            <a:pPr algn="ctr"/>
            <a:r>
              <a:rPr lang="el-GR" sz="4000" b="1" dirty="0" smtClean="0">
                <a:solidFill>
                  <a:schemeClr val="accent1"/>
                </a:solidFill>
              </a:rPr>
              <a:t>Γενικευμένο Μαλάκιο</a:t>
            </a:r>
            <a:r>
              <a:rPr lang="el-GR" sz="4000" dirty="0" smtClean="0">
                <a:solidFill>
                  <a:schemeClr val="accent1"/>
                </a:solidFill>
              </a:rPr>
              <a:t>: κεφάλι και μανδυακή κοιλότητα</a:t>
            </a:r>
            <a:endParaRPr lang="el-GR" sz="4000" b="1" dirty="0">
              <a:solidFill>
                <a:schemeClr val="accent1"/>
              </a:solidFill>
            </a:endParaRPr>
          </a:p>
        </p:txBody>
      </p:sp>
      <p:pic>
        <p:nvPicPr>
          <p:cNvPr id="7" name="Θέση περιεχομένου 6" descr="Σχήμα κεφαλιού και μανδυακής κοιλότητα Γενικευμένου Μαλακίου."/>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679057" y="1690689"/>
            <a:ext cx="7833360" cy="4218432"/>
          </a:xfrm>
          <a:prstGeom prst="rect">
            <a:avLst/>
          </a:prstGeom>
          <a:ln>
            <a:noFill/>
          </a:ln>
          <a:effectLst>
            <a:outerShdw blurRad="292100" dist="139700" dir="2700000" algn="tl" rotWithShape="0">
              <a:srgbClr val="333333">
                <a:alpha val="65000"/>
              </a:srgbClr>
            </a:outerShdw>
          </a:effectLst>
        </p:spPr>
      </p:pic>
      <p:sp>
        <p:nvSpPr>
          <p:cNvPr id="3" name="Θέση υποσέλιδου 2"/>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7</a:t>
            </a:fld>
            <a:endParaRPr lang="en-US"/>
          </a:p>
        </p:txBody>
      </p:sp>
      <p:sp>
        <p:nvSpPr>
          <p:cNvPr id="6" name="TextBox 5"/>
          <p:cNvSpPr txBox="1"/>
          <p:nvPr/>
        </p:nvSpPr>
        <p:spPr>
          <a:xfrm>
            <a:off x="8043000" y="5444133"/>
            <a:ext cx="263214" cy="276999"/>
          </a:xfrm>
          <a:prstGeom prst="rect">
            <a:avLst/>
          </a:prstGeom>
          <a:noFill/>
        </p:spPr>
        <p:txBody>
          <a:bodyPr wrap="none" rtlCol="0">
            <a:spAutoFit/>
          </a:bodyPr>
          <a:lstStyle/>
          <a:p>
            <a:r>
              <a:rPr lang="en-US" sz="1200" b="1" dirty="0" smtClean="0"/>
              <a:t>8</a:t>
            </a:r>
            <a:endParaRPr lang="el-GR" sz="1200" b="1" dirty="0"/>
          </a:p>
        </p:txBody>
      </p:sp>
      <p:sp>
        <p:nvSpPr>
          <p:cNvPr id="4" name="Oval 3"/>
          <p:cNvSpPr/>
          <p:nvPr/>
        </p:nvSpPr>
        <p:spPr>
          <a:xfrm>
            <a:off x="723900" y="4127500"/>
            <a:ext cx="1892300" cy="1316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18200" y="3695700"/>
            <a:ext cx="1892300" cy="1316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2875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r>
              <a:rPr lang="el-GR" dirty="0" smtClean="0">
                <a:solidFill>
                  <a:schemeClr val="accent1"/>
                </a:solidFill>
              </a:rPr>
              <a:t>Στομάχι </a:t>
            </a:r>
            <a:r>
              <a:rPr lang="el-GR" dirty="0" err="1" smtClean="0">
                <a:solidFill>
                  <a:schemeClr val="accent1"/>
                </a:solidFill>
              </a:rPr>
              <a:t>Διθύρου</a:t>
            </a:r>
            <a:endParaRPr lang="en-GB" dirty="0" smtClean="0">
              <a:solidFill>
                <a:schemeClr val="accent1"/>
              </a:solidFill>
            </a:endParaRPr>
          </a:p>
        </p:txBody>
      </p:sp>
      <p:pic>
        <p:nvPicPr>
          <p:cNvPr id="8" name="Θέση περιεχομένου 7" descr="Σχεδιαστική απεικόνιση στομαχιού και κρυσταλλικού στύλου μιας αχιβάδας που τρέφεται με την βοήθεια βλεφαρίδων. Α. Εξωτερική όψη του στομαχιού και του σάκου του στύλου. Β. Εγκάρσια τομή όπου φαίνονται οι κινήσεις της τροφής. Γ. Η διαλογή που συντελείται από τις βλεφαρίδες."/>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55554" y="1454429"/>
            <a:ext cx="6587338" cy="4515107"/>
          </a:xfrm>
          <a:ln>
            <a:solidFill>
              <a:srgbClr val="0070C0"/>
            </a:solidFill>
          </a:ln>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70</a:t>
            </a:fld>
            <a:endParaRPr lang="en-US"/>
          </a:p>
        </p:txBody>
      </p:sp>
      <p:sp>
        <p:nvSpPr>
          <p:cNvPr id="6" name="TextBox 5"/>
          <p:cNvSpPr txBox="1"/>
          <p:nvPr/>
        </p:nvSpPr>
        <p:spPr>
          <a:xfrm>
            <a:off x="7415580" y="5692537"/>
            <a:ext cx="416322" cy="276999"/>
          </a:xfrm>
          <a:prstGeom prst="rect">
            <a:avLst/>
          </a:prstGeom>
          <a:noFill/>
        </p:spPr>
        <p:txBody>
          <a:bodyPr wrap="square" rtlCol="0">
            <a:spAutoFit/>
          </a:bodyPr>
          <a:lstStyle/>
          <a:p>
            <a:r>
              <a:rPr lang="el-GR" sz="1200" b="1" dirty="0" smtClean="0"/>
              <a:t>9</a:t>
            </a:r>
            <a:r>
              <a:rPr lang="en-US" sz="1200" b="1" dirty="0" smtClean="0"/>
              <a:t>5</a:t>
            </a:r>
            <a:endParaRPr lang="el-GR" sz="12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p:txBody>
          <a:bodyPr/>
          <a:lstStyle/>
          <a:p>
            <a:r>
              <a:rPr lang="el-GR" dirty="0" smtClean="0">
                <a:solidFill>
                  <a:schemeClr val="accent1"/>
                </a:solidFill>
              </a:rPr>
              <a:t>Η γιγαντιαία αχιβάδα </a:t>
            </a:r>
            <a:r>
              <a:rPr lang="en-US" dirty="0" smtClean="0">
                <a:solidFill>
                  <a:schemeClr val="accent1"/>
                </a:solidFill>
              </a:rPr>
              <a:t/>
            </a:r>
            <a:br>
              <a:rPr lang="en-US" dirty="0" smtClean="0">
                <a:solidFill>
                  <a:schemeClr val="accent1"/>
                </a:solidFill>
              </a:rPr>
            </a:br>
            <a:r>
              <a:rPr lang="en-US" i="1" dirty="0" err="1" smtClean="0">
                <a:solidFill>
                  <a:schemeClr val="accent1"/>
                </a:solidFill>
              </a:rPr>
              <a:t>Tridacna</a:t>
            </a:r>
            <a:r>
              <a:rPr lang="en-US" i="1" dirty="0" smtClean="0">
                <a:solidFill>
                  <a:schemeClr val="accent1"/>
                </a:solidFill>
              </a:rPr>
              <a:t> </a:t>
            </a:r>
            <a:r>
              <a:rPr lang="en-US" i="1" dirty="0" err="1" smtClean="0">
                <a:solidFill>
                  <a:schemeClr val="accent1"/>
                </a:solidFill>
              </a:rPr>
              <a:t>gigas</a:t>
            </a:r>
            <a:endParaRPr lang="en-US" i="1" dirty="0">
              <a:solidFill>
                <a:schemeClr val="accent1"/>
              </a:solidFill>
            </a:endParaRP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71</a:t>
            </a:fld>
            <a:endParaRPr lang="en-US"/>
          </a:p>
        </p:txBody>
      </p:sp>
      <p:sp>
        <p:nvSpPr>
          <p:cNvPr id="15" name="Text Placeholder 14"/>
          <p:cNvSpPr>
            <a:spLocks noGrp="1"/>
          </p:cNvSpPr>
          <p:nvPr>
            <p:ph type="body" sz="quarter" idx="15"/>
          </p:nvPr>
        </p:nvSpPr>
        <p:spPr>
          <a:xfrm>
            <a:off x="4698999" y="5162299"/>
            <a:ext cx="3946922" cy="761109"/>
          </a:xfrm>
        </p:spPr>
        <p:txBody>
          <a:bodyPr/>
          <a:lstStyle/>
          <a:p>
            <a:r>
              <a:rPr lang="el-GR" sz="1600" dirty="0" smtClean="0"/>
              <a:t>Διακρίνεται η άκρη του μανδύα. Τα έντονα χρώματα οφείλονται σε συμβιωτικές ζωοξανθέλλες.</a:t>
            </a:r>
            <a:endParaRPr lang="en-US" sz="1600" dirty="0"/>
          </a:p>
        </p:txBody>
      </p:sp>
      <p:pic>
        <p:nvPicPr>
          <p:cNvPr id="17" name="Content Placeholder 16" descr="Φωτογραφία γιγαντιαίας αχιβάδας Tridacna gigas στο βυθό. Σύγκριση μεγέθους με τον άνθρωπο."/>
          <p:cNvPicPr>
            <a:picLocks noGrp="1" noChangeAspect="1"/>
          </p:cNvPicPr>
          <p:nvPr>
            <p:ph sz="half" idx="1"/>
          </p:nvPr>
        </p:nvPicPr>
        <p:blipFill>
          <a:blip r:embed="rId3" cstate="email">
            <a:lum bright="20000"/>
            <a:extLst>
              <a:ext uri="{28A0092B-C50C-407E-A947-70E740481C1C}">
                <a14:useLocalDpi xmlns:a14="http://schemas.microsoft.com/office/drawing/2010/main" val="0"/>
              </a:ext>
            </a:extLst>
          </a:blip>
          <a:stretch>
            <a:fillRect/>
          </a:stretch>
        </p:blipFill>
        <p:spPr>
          <a:xfrm>
            <a:off x="628649" y="2405459"/>
            <a:ext cx="3886200" cy="2523040"/>
          </a:xfrm>
        </p:spPr>
      </p:pic>
      <p:pic>
        <p:nvPicPr>
          <p:cNvPr id="20" name="Content Placeholder 19" descr="Φωτογραφία γιγαντιαίας αχιβάδας Tridacna gigas στο βυθό. Διακρίνεται η άκρη του μανδύα. Τα έντονα χρώματα οφείλονται σε συμβιωτικές ζωοξανθέλλες.&#10; "/>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98999" y="2192979"/>
            <a:ext cx="3816351" cy="2847585"/>
          </a:xfrm>
        </p:spPr>
      </p:pic>
      <p:sp>
        <p:nvSpPr>
          <p:cNvPr id="9" name="TextBox 8"/>
          <p:cNvSpPr txBox="1"/>
          <p:nvPr/>
        </p:nvSpPr>
        <p:spPr>
          <a:xfrm>
            <a:off x="4141263" y="4520318"/>
            <a:ext cx="373586" cy="276999"/>
          </a:xfrm>
          <a:prstGeom prst="rect">
            <a:avLst/>
          </a:prstGeom>
          <a:noFill/>
        </p:spPr>
        <p:txBody>
          <a:bodyPr wrap="square" rtlCol="0">
            <a:spAutoFit/>
          </a:bodyPr>
          <a:lstStyle/>
          <a:p>
            <a:r>
              <a:rPr lang="el-GR" sz="1200" b="1" dirty="0" smtClean="0">
                <a:solidFill>
                  <a:schemeClr val="bg1"/>
                </a:solidFill>
              </a:rPr>
              <a:t>96</a:t>
            </a:r>
            <a:endParaRPr lang="el-GR" sz="1200" b="1" dirty="0">
              <a:solidFill>
                <a:schemeClr val="bg1"/>
              </a:solidFill>
            </a:endParaRPr>
          </a:p>
        </p:txBody>
      </p:sp>
      <p:sp>
        <p:nvSpPr>
          <p:cNvPr id="10" name="TextBox 9"/>
          <p:cNvSpPr txBox="1"/>
          <p:nvPr/>
        </p:nvSpPr>
        <p:spPr>
          <a:xfrm>
            <a:off x="8097078" y="4696332"/>
            <a:ext cx="373586" cy="276999"/>
          </a:xfrm>
          <a:prstGeom prst="rect">
            <a:avLst/>
          </a:prstGeom>
          <a:noFill/>
        </p:spPr>
        <p:txBody>
          <a:bodyPr wrap="square" rtlCol="0">
            <a:spAutoFit/>
          </a:bodyPr>
          <a:lstStyle/>
          <a:p>
            <a:r>
              <a:rPr lang="el-GR" sz="1200" b="1" dirty="0" smtClean="0">
                <a:solidFill>
                  <a:schemeClr val="bg1"/>
                </a:solidFill>
              </a:rPr>
              <a:t>97</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a:bodyPr>
          <a:lstStyle/>
          <a:p>
            <a:pPr eaLnBrk="1" hangingPunct="1">
              <a:defRPr/>
            </a:pPr>
            <a:r>
              <a:rPr lang="el-GR" dirty="0" smtClean="0">
                <a:solidFill>
                  <a:schemeClr val="accent1"/>
                </a:solidFill>
              </a:rPr>
              <a:t>Αισθητήρια</a:t>
            </a:r>
          </a:p>
        </p:txBody>
      </p:sp>
      <p:sp>
        <p:nvSpPr>
          <p:cNvPr id="146435" name="Rectangle 3"/>
          <p:cNvSpPr>
            <a:spLocks noGrp="1" noChangeArrowheads="1"/>
          </p:cNvSpPr>
          <p:nvPr>
            <p:ph idx="1"/>
          </p:nvPr>
        </p:nvSpPr>
        <p:spPr/>
        <p:txBody>
          <a:bodyPr/>
          <a:lstStyle/>
          <a:p>
            <a:pPr marL="0" indent="0">
              <a:buNone/>
              <a:defRPr/>
            </a:pPr>
            <a:r>
              <a:rPr lang="el-GR" b="1" dirty="0"/>
              <a:t>Τα αισθητήρια δεν είναι πολύ ανεπτυγμένα. Περιλαμβάνουν</a:t>
            </a:r>
            <a:r>
              <a:rPr lang="el-GR" b="1" dirty="0" smtClean="0"/>
              <a:t>:</a:t>
            </a:r>
          </a:p>
          <a:p>
            <a:pPr>
              <a:defRPr/>
            </a:pPr>
            <a:r>
              <a:rPr lang="el-GR" dirty="0" smtClean="0"/>
              <a:t>Ζεύγος </a:t>
            </a:r>
            <a:r>
              <a:rPr lang="el-GR" dirty="0" err="1" smtClean="0"/>
              <a:t>στατοκύστεων</a:t>
            </a:r>
            <a:r>
              <a:rPr lang="el-GR" dirty="0" smtClean="0"/>
              <a:t>, στο πόδι</a:t>
            </a:r>
          </a:p>
          <a:p>
            <a:pPr eaLnBrk="1" hangingPunct="1">
              <a:defRPr/>
            </a:pPr>
            <a:r>
              <a:rPr lang="el-GR" dirty="0" smtClean="0"/>
              <a:t>Ζεύγος </a:t>
            </a:r>
            <a:r>
              <a:rPr lang="el-GR" dirty="0" err="1" smtClean="0"/>
              <a:t>οσφραδίων</a:t>
            </a:r>
            <a:endParaRPr lang="el-GR" dirty="0" smtClean="0"/>
          </a:p>
          <a:p>
            <a:pPr eaLnBrk="1" hangingPunct="1">
              <a:defRPr/>
            </a:pPr>
            <a:r>
              <a:rPr lang="el-GR" dirty="0" smtClean="0"/>
              <a:t>Κεραίες στο χείλος του μανδύα ως αισθητήρια αφής και </a:t>
            </a:r>
            <a:r>
              <a:rPr lang="el-GR" dirty="0" err="1" smtClean="0"/>
              <a:t>χημειοαισθητήρια</a:t>
            </a:r>
            <a:endParaRPr lang="el-GR" dirty="0" smtClean="0"/>
          </a:p>
          <a:p>
            <a:pPr eaLnBrk="1" hangingPunct="1">
              <a:defRPr/>
            </a:pPr>
            <a:r>
              <a:rPr lang="el-GR" dirty="0" err="1" smtClean="0"/>
              <a:t>Οφθαλμίδια</a:t>
            </a:r>
            <a:r>
              <a:rPr lang="el-GR" dirty="0" smtClean="0"/>
              <a:t> στο χείλος του μανδύα</a:t>
            </a: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normAutofit/>
          </a:bodyPr>
          <a:lstStyle/>
          <a:p>
            <a:pPr eaLnBrk="1" hangingPunct="1">
              <a:defRPr/>
            </a:pPr>
            <a:r>
              <a:rPr lang="el-GR" sz="4000" dirty="0" smtClean="0">
                <a:solidFill>
                  <a:schemeClr val="accent1"/>
                </a:solidFill>
              </a:rPr>
              <a:t>Αισθητήριες κεραίες </a:t>
            </a:r>
            <a:r>
              <a:rPr lang="en-US" sz="4000" dirty="0" smtClean="0">
                <a:solidFill>
                  <a:schemeClr val="accent1"/>
                </a:solidFill>
              </a:rPr>
              <a:t/>
            </a:r>
            <a:br>
              <a:rPr lang="en-US" sz="4000" dirty="0" smtClean="0">
                <a:solidFill>
                  <a:schemeClr val="accent1"/>
                </a:solidFill>
              </a:rPr>
            </a:br>
            <a:r>
              <a:rPr lang="el-GR" sz="4000" dirty="0" smtClean="0">
                <a:solidFill>
                  <a:schemeClr val="accent1"/>
                </a:solidFill>
              </a:rPr>
              <a:t>του</a:t>
            </a:r>
            <a:r>
              <a:rPr lang="en-US" sz="4000" dirty="0" smtClean="0">
                <a:solidFill>
                  <a:schemeClr val="accent1"/>
                </a:solidFill>
              </a:rPr>
              <a:t> </a:t>
            </a:r>
            <a:r>
              <a:rPr lang="el-GR" sz="4000" dirty="0" smtClean="0">
                <a:solidFill>
                  <a:schemeClr val="accent1"/>
                </a:solidFill>
              </a:rPr>
              <a:t>Δίθυρου </a:t>
            </a:r>
            <a:r>
              <a:rPr lang="en-US" sz="4000" i="1" dirty="0" smtClean="0">
                <a:solidFill>
                  <a:schemeClr val="accent1"/>
                </a:solidFill>
              </a:rPr>
              <a:t>Lima</a:t>
            </a:r>
            <a:endParaRPr lang="en-GB" sz="4000" i="1" dirty="0" smtClean="0">
              <a:solidFill>
                <a:schemeClr val="accent1"/>
              </a:solidFill>
            </a:endParaRP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73</a:t>
            </a:fld>
            <a:endParaRPr lang="en-US"/>
          </a:p>
        </p:txBody>
      </p:sp>
      <p:pic>
        <p:nvPicPr>
          <p:cNvPr id="3" name="Content Placeholder 2" descr="Φωτογραφία: Αισθητήριες κεραίες του Δίθυρου Lima."/>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6367" y="1690689"/>
            <a:ext cx="6191266" cy="3985625"/>
          </a:xfrm>
        </p:spPr>
      </p:pic>
      <p:sp>
        <p:nvSpPr>
          <p:cNvPr id="6" name="TextBox 5"/>
          <p:cNvSpPr txBox="1"/>
          <p:nvPr/>
        </p:nvSpPr>
        <p:spPr>
          <a:xfrm>
            <a:off x="7163165" y="5227865"/>
            <a:ext cx="504468" cy="276999"/>
          </a:xfrm>
          <a:prstGeom prst="rect">
            <a:avLst/>
          </a:prstGeom>
          <a:noFill/>
        </p:spPr>
        <p:txBody>
          <a:bodyPr wrap="square" rtlCol="0">
            <a:spAutoFit/>
          </a:bodyPr>
          <a:lstStyle/>
          <a:p>
            <a:r>
              <a:rPr lang="en-US" sz="1200" b="1" dirty="0" smtClean="0"/>
              <a:t>9</a:t>
            </a:r>
            <a:r>
              <a:rPr lang="el-GR" sz="1200" b="1" dirty="0" smtClean="0"/>
              <a:t>8</a:t>
            </a:r>
            <a:endParaRPr lang="el-GR" sz="12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title"/>
          </p:nvPr>
        </p:nvSpPr>
        <p:spPr/>
        <p:txBody>
          <a:bodyPr/>
          <a:lstStyle/>
          <a:p>
            <a:pPr eaLnBrk="1" hangingPunct="1">
              <a:defRPr/>
            </a:pPr>
            <a:r>
              <a:rPr lang="el-GR" dirty="0" smtClean="0">
                <a:solidFill>
                  <a:schemeClr val="accent1"/>
                </a:solidFill>
              </a:rPr>
              <a:t>Αισθητήρια του</a:t>
            </a:r>
            <a:r>
              <a:rPr lang="en-US" dirty="0" smtClean="0">
                <a:solidFill>
                  <a:schemeClr val="accent1"/>
                </a:solidFill>
              </a:rPr>
              <a:t/>
            </a:r>
            <a:br>
              <a:rPr lang="en-US" dirty="0" smtClean="0">
                <a:solidFill>
                  <a:schemeClr val="accent1"/>
                </a:solidFill>
              </a:rPr>
            </a:br>
            <a:r>
              <a:rPr lang="el-GR" dirty="0" smtClean="0">
                <a:solidFill>
                  <a:schemeClr val="accent1"/>
                </a:solidFill>
              </a:rPr>
              <a:t> χτενιού </a:t>
            </a:r>
            <a:r>
              <a:rPr lang="en-US" dirty="0" smtClean="0">
                <a:solidFill>
                  <a:schemeClr val="accent1"/>
                </a:solidFill>
              </a:rPr>
              <a:t> </a:t>
            </a:r>
            <a:r>
              <a:rPr lang="en-US" i="1" dirty="0" err="1" smtClean="0">
                <a:solidFill>
                  <a:schemeClr val="accent1"/>
                </a:solidFill>
              </a:rPr>
              <a:t>Pecten</a:t>
            </a:r>
            <a:endParaRPr lang="en-GB" i="1" dirty="0" smtClean="0">
              <a:solidFill>
                <a:schemeClr val="accent1"/>
              </a:solidFill>
            </a:endParaRPr>
          </a:p>
        </p:txBody>
      </p:sp>
      <p:pic>
        <p:nvPicPr>
          <p:cNvPr id="7" name="Θέση περιεχομένου 6" descr="Φωτογραφία με τα αισθητήρια του χτενιού Pecten."/>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697958" y="1825625"/>
            <a:ext cx="5987554" cy="4080905"/>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74</a:t>
            </a:fld>
            <a:endParaRPr lang="en-US"/>
          </a:p>
        </p:txBody>
      </p:sp>
      <p:sp>
        <p:nvSpPr>
          <p:cNvPr id="6" name="TextBox 5"/>
          <p:cNvSpPr txBox="1"/>
          <p:nvPr/>
        </p:nvSpPr>
        <p:spPr>
          <a:xfrm>
            <a:off x="7335101" y="5519965"/>
            <a:ext cx="504468" cy="276999"/>
          </a:xfrm>
          <a:prstGeom prst="rect">
            <a:avLst/>
          </a:prstGeom>
          <a:noFill/>
        </p:spPr>
        <p:txBody>
          <a:bodyPr wrap="square" rtlCol="0">
            <a:spAutoFit/>
          </a:bodyPr>
          <a:lstStyle/>
          <a:p>
            <a:r>
              <a:rPr lang="en-US" sz="1200" b="1" dirty="0" smtClean="0"/>
              <a:t>9</a:t>
            </a:r>
            <a:r>
              <a:rPr lang="el-GR" sz="1200" b="1" dirty="0" smtClean="0"/>
              <a:t>9</a:t>
            </a:r>
            <a:endParaRPr lang="el-GR" sz="1200" b="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1"/>
                </a:solidFill>
              </a:rPr>
              <a:t>Δίθυρα</a:t>
            </a:r>
            <a:r>
              <a:rPr lang="en-US" dirty="0" smtClean="0">
                <a:solidFill>
                  <a:schemeClr val="accent1"/>
                </a:solidFill>
              </a:rPr>
              <a:t>:</a:t>
            </a:r>
            <a:r>
              <a:rPr lang="el-GR" dirty="0" smtClean="0">
                <a:solidFill>
                  <a:schemeClr val="accent1"/>
                </a:solidFill>
              </a:rPr>
              <a:t> Χτένια</a:t>
            </a:r>
            <a:endParaRPr lang="en-US" dirty="0">
              <a:solidFill>
                <a:schemeClr val="accent1"/>
              </a:solidFill>
            </a:endParaRPr>
          </a:p>
        </p:txBody>
      </p:sp>
      <p:pic>
        <p:nvPicPr>
          <p:cNvPr id="8" name="Θέση περιεχομένου 7" descr="Φωτογραφία με τα χτένια Chalamys opercularis να κολυμβούν για να αποφύγουν την επίθεση του αστερία Asterias rubens.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71595" y="1482712"/>
            <a:ext cx="5555255" cy="4166442"/>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dirty="0"/>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75</a:t>
            </a:fld>
            <a:endParaRPr lang="en-US"/>
          </a:p>
        </p:txBody>
      </p:sp>
      <p:sp>
        <p:nvSpPr>
          <p:cNvPr id="7" name="TextBox 6"/>
          <p:cNvSpPr txBox="1"/>
          <p:nvPr/>
        </p:nvSpPr>
        <p:spPr>
          <a:xfrm>
            <a:off x="6822382" y="5310388"/>
            <a:ext cx="504468" cy="276999"/>
          </a:xfrm>
          <a:prstGeom prst="rect">
            <a:avLst/>
          </a:prstGeom>
          <a:noFill/>
        </p:spPr>
        <p:txBody>
          <a:bodyPr wrap="square" rtlCol="0">
            <a:spAutoFit/>
          </a:bodyPr>
          <a:lstStyle/>
          <a:p>
            <a:r>
              <a:rPr lang="el-GR" sz="1200" b="1" dirty="0" smtClean="0">
                <a:solidFill>
                  <a:schemeClr val="bg1"/>
                </a:solidFill>
              </a:rPr>
              <a:t>100</a:t>
            </a:r>
            <a:endParaRPr lang="el-GR" sz="1200" b="1" dirty="0">
              <a:solidFill>
                <a:schemeClr val="bg1"/>
              </a:solidFill>
            </a:endParaRPr>
          </a:p>
        </p:txBody>
      </p:sp>
      <p:sp>
        <p:nvSpPr>
          <p:cNvPr id="2" name="TextBox 1"/>
          <p:cNvSpPr txBox="1"/>
          <p:nvPr/>
        </p:nvSpPr>
        <p:spPr>
          <a:xfrm>
            <a:off x="1469693" y="5771736"/>
            <a:ext cx="6159058" cy="369332"/>
          </a:xfrm>
          <a:prstGeom prst="rect">
            <a:avLst/>
          </a:prstGeom>
          <a:noFill/>
        </p:spPr>
        <p:txBody>
          <a:bodyPr wrap="none" rtlCol="0">
            <a:spAutoFit/>
          </a:bodyPr>
          <a:lstStyle/>
          <a:p>
            <a:r>
              <a:rPr lang="el-GR" sz="1600" dirty="0" smtClean="0"/>
              <a:t>Το ένα δίθυρο «κολυμπάει» για να αποφύγει τον θηρευτή του αστερία</a:t>
            </a:r>
            <a:r>
              <a:rPr lang="el-GR" dirty="0" smtClean="0"/>
              <a:t>.</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n-US" i="1" dirty="0" err="1" smtClean="0">
                <a:solidFill>
                  <a:schemeClr val="accent1"/>
                </a:solidFill>
              </a:rPr>
              <a:t>Teredo</a:t>
            </a:r>
            <a:r>
              <a:rPr lang="en-US" i="1" dirty="0" smtClean="0">
                <a:solidFill>
                  <a:schemeClr val="accent1"/>
                </a:solidFill>
              </a:rPr>
              <a:t> </a:t>
            </a:r>
            <a:r>
              <a:rPr lang="en-US" i="1" dirty="0" err="1" smtClean="0">
                <a:solidFill>
                  <a:schemeClr val="accent1"/>
                </a:solidFill>
              </a:rPr>
              <a:t>navalis</a:t>
            </a:r>
            <a:endParaRPr lang="en-US" i="1" dirty="0">
              <a:solidFill>
                <a:schemeClr val="accent1"/>
              </a:solidFill>
            </a:endParaRPr>
          </a:p>
        </p:txBody>
      </p:sp>
      <p:pic>
        <p:nvPicPr>
          <p:cNvPr id="9" name="Θέση περιεχομένου 8" descr="Φωτογραφία με τα σκουλήκια Teredo navalis των πλοίων που διεισδύουν στο ξύλο, προκαλώντας μεγάλες καταστροφές σε απροστάτευτες καρίνες πλοίων και αποβάθρες."/>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782233" y="1529062"/>
            <a:ext cx="5579533" cy="4184650"/>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76</a:t>
            </a:fld>
            <a:endParaRPr lang="en-US"/>
          </a:p>
        </p:txBody>
      </p:sp>
      <p:sp>
        <p:nvSpPr>
          <p:cNvPr id="6" name="TextBox 5"/>
          <p:cNvSpPr txBox="1"/>
          <p:nvPr/>
        </p:nvSpPr>
        <p:spPr>
          <a:xfrm>
            <a:off x="6875227" y="5307960"/>
            <a:ext cx="504468" cy="276999"/>
          </a:xfrm>
          <a:prstGeom prst="rect">
            <a:avLst/>
          </a:prstGeom>
          <a:noFill/>
        </p:spPr>
        <p:txBody>
          <a:bodyPr wrap="square" rtlCol="0">
            <a:spAutoFit/>
          </a:bodyPr>
          <a:lstStyle/>
          <a:p>
            <a:r>
              <a:rPr lang="el-GR" sz="1200" b="1" dirty="0" smtClean="0">
                <a:solidFill>
                  <a:schemeClr val="bg1"/>
                </a:solidFill>
              </a:rPr>
              <a:t>101</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a:bodyPr>
          <a:lstStyle/>
          <a:p>
            <a:pPr eaLnBrk="1" hangingPunct="1">
              <a:defRPr/>
            </a:pPr>
            <a:r>
              <a:rPr lang="el-GR" sz="4000" dirty="0" smtClean="0">
                <a:solidFill>
                  <a:schemeClr val="accent1"/>
                </a:solidFill>
              </a:rPr>
              <a:t>Δίθυρα  που διατρυπούν </a:t>
            </a:r>
            <a:r>
              <a:rPr lang="en-US" sz="4000" dirty="0" smtClean="0">
                <a:solidFill>
                  <a:schemeClr val="accent1"/>
                </a:solidFill>
              </a:rPr>
              <a:t/>
            </a:r>
            <a:br>
              <a:rPr lang="en-US" sz="4000" dirty="0" smtClean="0">
                <a:solidFill>
                  <a:schemeClr val="accent1"/>
                </a:solidFill>
              </a:rPr>
            </a:br>
            <a:r>
              <a:rPr lang="el-GR" sz="4000" dirty="0" smtClean="0">
                <a:solidFill>
                  <a:schemeClr val="accent1"/>
                </a:solidFill>
              </a:rPr>
              <a:t>σκληρό υπόστρωμα</a:t>
            </a:r>
            <a:endParaRPr lang="en-GB" sz="4000" dirty="0" smtClean="0">
              <a:solidFill>
                <a:schemeClr val="accent1"/>
              </a:solidFill>
            </a:endParaRPr>
          </a:p>
        </p:txBody>
      </p:sp>
      <p:pic>
        <p:nvPicPr>
          <p:cNvPr id="10" name="Θέση περιεχομένου 9" descr="Σχεδιαστική απεικόνιση Διθύρων που διατρυπούν σκληρό υπόστρωμα."/>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8650" y="1828774"/>
            <a:ext cx="7886700" cy="4345039"/>
          </a:xfrm>
          <a:ln>
            <a:solidFill>
              <a:schemeClr val="accent1"/>
            </a:solidFill>
          </a:ln>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77</a:t>
            </a:fld>
            <a:endParaRPr lang="en-US"/>
          </a:p>
        </p:txBody>
      </p:sp>
      <p:sp>
        <p:nvSpPr>
          <p:cNvPr id="6" name="TextBox 5"/>
          <p:cNvSpPr txBox="1"/>
          <p:nvPr/>
        </p:nvSpPr>
        <p:spPr>
          <a:xfrm>
            <a:off x="7964557" y="5834116"/>
            <a:ext cx="478239" cy="276999"/>
          </a:xfrm>
          <a:prstGeom prst="rect">
            <a:avLst/>
          </a:prstGeom>
          <a:noFill/>
        </p:spPr>
        <p:txBody>
          <a:bodyPr wrap="square" rtlCol="0">
            <a:spAutoFit/>
          </a:bodyPr>
          <a:lstStyle/>
          <a:p>
            <a:r>
              <a:rPr lang="el-GR" sz="1200" b="1" dirty="0" smtClean="0"/>
              <a:t>10</a:t>
            </a:r>
            <a:r>
              <a:rPr lang="en-US" sz="1200" b="1" dirty="0" smtClean="0"/>
              <a:t>2</a:t>
            </a:r>
            <a:endParaRPr lang="el-GR" sz="1200"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1"/>
                </a:solidFill>
              </a:rPr>
              <a:t>Δίθυρα</a:t>
            </a:r>
            <a:r>
              <a:rPr lang="en-US" smtClean="0">
                <a:solidFill>
                  <a:schemeClr val="accent1"/>
                </a:solidFill>
              </a:rPr>
              <a:t> : </a:t>
            </a:r>
            <a:r>
              <a:rPr lang="en-US" i="1" smtClean="0">
                <a:solidFill>
                  <a:schemeClr val="accent1"/>
                </a:solidFill>
              </a:rPr>
              <a:t>Donax</a:t>
            </a:r>
            <a:endParaRPr lang="en-US" i="1" dirty="0">
              <a:solidFill>
                <a:schemeClr val="accent1"/>
              </a:solidFill>
            </a:endParaRPr>
          </a:p>
        </p:txBody>
      </p:sp>
      <p:pic>
        <p:nvPicPr>
          <p:cNvPr id="9" name="Θέση περιεχομένου 8" descr="Φωτογραφία με Δίθυρα Donax."/>
          <p:cNvPicPr>
            <a:picLocks noGrp="1" noChangeAspect="1"/>
          </p:cNvPicPr>
          <p:nvPr>
            <p:ph idx="1"/>
          </p:nvPr>
        </p:nvPicPr>
        <p:blipFill>
          <a:blip r:embed="rId3" cstate="email">
            <a:lum bright="30000" contrast="30000"/>
            <a:extLst>
              <a:ext uri="{28A0092B-C50C-407E-A947-70E740481C1C}">
                <a14:useLocalDpi xmlns:a14="http://schemas.microsoft.com/office/drawing/2010/main" val="0"/>
              </a:ext>
            </a:extLst>
          </a:blip>
          <a:stretch>
            <a:fillRect/>
          </a:stretch>
        </p:blipFill>
        <p:spPr>
          <a:xfrm>
            <a:off x="1569508" y="1533186"/>
            <a:ext cx="6050492" cy="4537869"/>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r>
              <a:rPr lang="el-GR" dirty="0" smtClean="0"/>
              <a:t>100</a:t>
            </a:r>
            <a:endParaRPr lang="en-US" dirty="0"/>
          </a:p>
        </p:txBody>
      </p:sp>
      <p:sp>
        <p:nvSpPr>
          <p:cNvPr id="7" name="TextBox 6"/>
          <p:cNvSpPr txBox="1"/>
          <p:nvPr/>
        </p:nvSpPr>
        <p:spPr>
          <a:xfrm>
            <a:off x="7029451" y="5634265"/>
            <a:ext cx="457200" cy="276999"/>
          </a:xfrm>
          <a:prstGeom prst="rect">
            <a:avLst/>
          </a:prstGeom>
          <a:noFill/>
        </p:spPr>
        <p:txBody>
          <a:bodyPr wrap="square" rtlCol="0">
            <a:spAutoFit/>
          </a:bodyPr>
          <a:lstStyle/>
          <a:p>
            <a:r>
              <a:rPr lang="el-GR" sz="1200" b="1" dirty="0" smtClean="0">
                <a:solidFill>
                  <a:schemeClr val="bg1"/>
                </a:solidFill>
              </a:rPr>
              <a:t>10</a:t>
            </a:r>
            <a:r>
              <a:rPr lang="en-US" sz="1200" b="1" dirty="0" smtClean="0">
                <a:solidFill>
                  <a:schemeClr val="bg1"/>
                </a:solidFill>
              </a:rPr>
              <a:t>3</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n-US" i="1" dirty="0" smtClean="0">
                <a:solidFill>
                  <a:schemeClr val="accent1"/>
                </a:solidFill>
              </a:rPr>
              <a:t>Venus </a:t>
            </a:r>
            <a:r>
              <a:rPr lang="en-US" i="1" dirty="0" err="1" smtClean="0">
                <a:solidFill>
                  <a:schemeClr val="accent1"/>
                </a:solidFill>
              </a:rPr>
              <a:t>fasciata</a:t>
            </a:r>
            <a:endParaRPr lang="en-US" i="1" dirty="0">
              <a:solidFill>
                <a:schemeClr val="accent1"/>
              </a:solidFill>
            </a:endParaRPr>
          </a:p>
        </p:txBody>
      </p:sp>
      <p:pic>
        <p:nvPicPr>
          <p:cNvPr id="8" name="Θέση περιεχομένου 7" descr="Φωτογραφία με το Δίθυρο Venus fasciata."/>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49675" y="1491796"/>
            <a:ext cx="6044649" cy="4351338"/>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79</a:t>
            </a:fld>
            <a:endParaRPr lang="en-US"/>
          </a:p>
        </p:txBody>
      </p:sp>
      <p:sp>
        <p:nvSpPr>
          <p:cNvPr id="7" name="TextBox 6"/>
          <p:cNvSpPr txBox="1"/>
          <p:nvPr/>
        </p:nvSpPr>
        <p:spPr>
          <a:xfrm>
            <a:off x="7089856" y="5410201"/>
            <a:ext cx="504468" cy="276999"/>
          </a:xfrm>
          <a:prstGeom prst="rect">
            <a:avLst/>
          </a:prstGeom>
          <a:noFill/>
        </p:spPr>
        <p:txBody>
          <a:bodyPr wrap="square" rtlCol="0">
            <a:spAutoFit/>
          </a:bodyPr>
          <a:lstStyle/>
          <a:p>
            <a:r>
              <a:rPr lang="el-GR" sz="1200" b="1" dirty="0" smtClean="0">
                <a:solidFill>
                  <a:schemeClr val="bg1"/>
                </a:solidFill>
              </a:rPr>
              <a:t>10</a:t>
            </a:r>
            <a:r>
              <a:rPr lang="en-US" sz="1200" b="1" dirty="0" smtClean="0">
                <a:solidFill>
                  <a:schemeClr val="bg1"/>
                </a:solidFill>
              </a:rPr>
              <a:t>4</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628650" y="365126"/>
            <a:ext cx="7886700" cy="977899"/>
          </a:xfrm>
        </p:spPr>
        <p:txBody>
          <a:bodyPr/>
          <a:lstStyle/>
          <a:p>
            <a:pPr algn="ctr"/>
            <a:r>
              <a:rPr lang="el-GR" b="1" dirty="0" smtClean="0">
                <a:solidFill>
                  <a:schemeClr val="accent1"/>
                </a:solidFill>
              </a:rPr>
              <a:t>Ξύστρο 1/2 </a:t>
            </a:r>
            <a:endParaRPr lang="el-GR" b="1" dirty="0">
              <a:solidFill>
                <a:schemeClr val="accent1"/>
              </a:solidFill>
            </a:endParaRPr>
          </a:p>
        </p:txBody>
      </p:sp>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pPr/>
              <a:t>8</a:t>
            </a:fld>
            <a:endParaRPr lang="en-US"/>
          </a:p>
        </p:txBody>
      </p:sp>
      <p:grpSp>
        <p:nvGrpSpPr>
          <p:cNvPr id="5" name="Group 15" descr="Σχηματική επιμήκης τομή στο κεφάλι ενός Γαστερόποδου, όπου διακρίνεται το ξύστρο και ο σάκος του ξύστρου."/>
          <p:cNvGrpSpPr>
            <a:grpSpLocks/>
          </p:cNvGrpSpPr>
          <p:nvPr/>
        </p:nvGrpSpPr>
        <p:grpSpPr bwMode="auto">
          <a:xfrm>
            <a:off x="1043607" y="1240184"/>
            <a:ext cx="3728417" cy="4889154"/>
            <a:chOff x="382" y="890"/>
            <a:chExt cx="2836" cy="3430"/>
          </a:xfrm>
        </p:grpSpPr>
        <p:pic>
          <p:nvPicPr>
            <p:cNvPr id="7" name="Picture 12" descr="Slide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876" t="16743" r="45544"/>
            <a:stretch>
              <a:fillRect/>
            </a:stretch>
          </p:blipFill>
          <p:spPr bwMode="auto">
            <a:xfrm>
              <a:off x="385" y="890"/>
              <a:ext cx="2833" cy="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Slide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 y="4158"/>
              <a:ext cx="1682"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1" descr="Το μικροσκοπικό παρασκεύασμα του ξύστρου ενός σαλιγκαριού."/>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1844824"/>
            <a:ext cx="3455988"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286009" y="5990077"/>
            <a:ext cx="263214" cy="276999"/>
          </a:xfrm>
          <a:prstGeom prst="rect">
            <a:avLst/>
          </a:prstGeom>
          <a:noFill/>
        </p:spPr>
        <p:txBody>
          <a:bodyPr wrap="none" rtlCol="0">
            <a:spAutoFit/>
          </a:bodyPr>
          <a:lstStyle/>
          <a:p>
            <a:r>
              <a:rPr lang="en-US" sz="1200" b="1" dirty="0" smtClean="0"/>
              <a:t>9</a:t>
            </a:r>
            <a:endParaRPr lang="el-GR" sz="1200" b="1" dirty="0"/>
          </a:p>
        </p:txBody>
      </p:sp>
      <p:sp>
        <p:nvSpPr>
          <p:cNvPr id="10" name="TextBox 9"/>
          <p:cNvSpPr txBox="1"/>
          <p:nvPr/>
        </p:nvSpPr>
        <p:spPr>
          <a:xfrm>
            <a:off x="8097078" y="4601170"/>
            <a:ext cx="341760" cy="276999"/>
          </a:xfrm>
          <a:prstGeom prst="rect">
            <a:avLst/>
          </a:prstGeom>
          <a:noFill/>
        </p:spPr>
        <p:txBody>
          <a:bodyPr wrap="none" rtlCol="0">
            <a:spAutoFit/>
          </a:bodyPr>
          <a:lstStyle/>
          <a:p>
            <a:r>
              <a:rPr lang="en-US" sz="1200" b="1" dirty="0" smtClean="0">
                <a:solidFill>
                  <a:schemeClr val="bg1"/>
                </a:solidFill>
              </a:rPr>
              <a:t>10</a:t>
            </a:r>
            <a:endParaRPr lang="el-GR" sz="1200" b="1" dirty="0">
              <a:solidFill>
                <a:schemeClr val="bg1"/>
              </a:solidFill>
            </a:endParaRPr>
          </a:p>
        </p:txBody>
      </p:sp>
    </p:spTree>
    <p:extLst>
      <p:ext uri="{BB962C8B-B14F-4D97-AF65-F5344CB8AC3E}">
        <p14:creationId xmlns:p14="http://schemas.microsoft.com/office/powerpoint/2010/main" val="9664334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1"/>
                </a:solidFill>
              </a:rPr>
              <a:t>Σίφωνες του </a:t>
            </a:r>
            <a:r>
              <a:rPr lang="en-US" i="1" dirty="0" err="1" smtClean="0">
                <a:solidFill>
                  <a:schemeClr val="accent1"/>
                </a:solidFill>
              </a:rPr>
              <a:t>Cardium</a:t>
            </a:r>
            <a:r>
              <a:rPr lang="en-US" i="1" dirty="0" smtClean="0">
                <a:solidFill>
                  <a:schemeClr val="accent1"/>
                </a:solidFill>
              </a:rPr>
              <a:t> </a:t>
            </a:r>
            <a:r>
              <a:rPr lang="en-US" i="1" dirty="0" err="1" smtClean="0">
                <a:solidFill>
                  <a:schemeClr val="accent1"/>
                </a:solidFill>
              </a:rPr>
              <a:t>crassum</a:t>
            </a:r>
            <a:endParaRPr lang="en-US" i="1" dirty="0">
              <a:solidFill>
                <a:schemeClr val="accent1"/>
              </a:solidFill>
            </a:endParaRPr>
          </a:p>
        </p:txBody>
      </p:sp>
      <p:pic>
        <p:nvPicPr>
          <p:cNvPr id="8" name="Θέση περιεχομένου 7" descr="Φωτογραφία με τους σίφωνες του Δίθυρου Cardium crassum."/>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90801" y="1690689"/>
            <a:ext cx="5916843" cy="4351338"/>
          </a:xfrm>
        </p:spPr>
      </p:pic>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80</a:t>
            </a:fld>
            <a:endParaRPr lang="en-US"/>
          </a:p>
        </p:txBody>
      </p:sp>
      <p:sp>
        <p:nvSpPr>
          <p:cNvPr id="7" name="TextBox 6"/>
          <p:cNvSpPr txBox="1"/>
          <p:nvPr/>
        </p:nvSpPr>
        <p:spPr>
          <a:xfrm>
            <a:off x="7003176" y="5580743"/>
            <a:ext cx="504468" cy="276999"/>
          </a:xfrm>
          <a:prstGeom prst="rect">
            <a:avLst/>
          </a:prstGeom>
          <a:noFill/>
        </p:spPr>
        <p:txBody>
          <a:bodyPr wrap="square" rtlCol="0">
            <a:spAutoFit/>
          </a:bodyPr>
          <a:lstStyle/>
          <a:p>
            <a:r>
              <a:rPr lang="el-GR" sz="1200" b="1" dirty="0" smtClean="0">
                <a:solidFill>
                  <a:schemeClr val="bg1"/>
                </a:solidFill>
              </a:rPr>
              <a:t>10</a:t>
            </a:r>
            <a:r>
              <a:rPr lang="en-US" sz="1200" b="1" dirty="0" smtClean="0">
                <a:solidFill>
                  <a:schemeClr val="bg1"/>
                </a:solidFill>
              </a:rPr>
              <a:t>5</a:t>
            </a:r>
            <a:endParaRPr lang="el-GR" sz="1200" b="1"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1"/>
                </a:solidFill>
              </a:rPr>
              <a:t>Τέλος Παρουσίασης</a:t>
            </a:r>
            <a:endParaRPr lang="en-US" dirty="0">
              <a:solidFill>
                <a:schemeClr val="accent1"/>
              </a:solidFill>
            </a:endParaRPr>
          </a:p>
        </p:txBody>
      </p:sp>
      <p:sp>
        <p:nvSpPr>
          <p:cNvPr id="7" name="Θέση κειμένου 6"/>
          <p:cNvSpPr>
            <a:spLocks noGrp="1"/>
          </p:cNvSpPr>
          <p:nvPr>
            <p:ph type="body" idx="1"/>
          </p:nvPr>
        </p:nvSpPr>
        <p:spPr/>
        <p:txBody>
          <a:bodyPr/>
          <a:lstStyle/>
          <a:p>
            <a:endParaRPr lang="en-US"/>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81</a:t>
            </a:fld>
            <a:endParaRPr lang="en-US"/>
          </a:p>
        </p:txBody>
      </p:sp>
    </p:spTree>
    <p:extLst>
      <p:ext uri="{BB962C8B-B14F-4D97-AF65-F5344CB8AC3E}">
        <p14:creationId xmlns:p14="http://schemas.microsoft.com/office/powerpoint/2010/main" val="1108164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accent1"/>
                </a:solidFill>
              </a:rPr>
              <a:t>Χρηματοδότηση</a:t>
            </a:r>
            <a:endParaRPr lang="el-GR" dirty="0">
              <a:solidFill>
                <a:schemeClr val="accent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82</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1"/>
                </a:solidFill>
              </a:rPr>
              <a:t>Σημειώματα</a:t>
            </a:r>
            <a:endParaRPr lang="el-GR" sz="4400" dirty="0">
              <a:solidFill>
                <a:schemeClr val="accent1"/>
              </a:solidFill>
            </a:endParaRPr>
          </a:p>
        </p:txBody>
      </p:sp>
      <p:sp>
        <p:nvSpPr>
          <p:cNvPr id="5" name="Text Placeholder 4"/>
          <p:cNvSpPr>
            <a:spLocks noGrp="1"/>
          </p:cNvSpPr>
          <p:nvPr>
            <p:ph type="body" idx="1"/>
          </p:nvPr>
        </p:nvSpPr>
        <p:spPr/>
        <p:txBody>
          <a:bodyPr/>
          <a:lstStyle/>
          <a:p>
            <a:endParaRPr lang="el-GR"/>
          </a:p>
        </p:txBody>
      </p:sp>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pPr/>
              <a:t>83</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Ιστορικού Εκδόσεων</a:t>
            </a:r>
            <a:r>
              <a:rPr lang="en-US" b="1" dirty="0" smtClean="0">
                <a:solidFill>
                  <a:schemeClr val="accent1"/>
                </a:solidFill>
              </a:rPr>
              <a:t> </a:t>
            </a:r>
            <a:r>
              <a:rPr lang="el-GR" b="1" dirty="0" smtClean="0">
                <a:solidFill>
                  <a:schemeClr val="accent1"/>
                </a:solidFill>
              </a:rPr>
              <a:t>Έργου</a:t>
            </a:r>
            <a:endParaRPr lang="el-GR" b="1" dirty="0">
              <a:solidFill>
                <a:schemeClr val="accent1"/>
              </a:solidFill>
            </a:endParaRP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endParaRPr lang="el-GR" sz="2000" dirty="0" smtClean="0"/>
          </a:p>
          <a:p>
            <a:pPr marL="0" indent="0">
              <a:buNone/>
            </a:pPr>
            <a:endParaRPr lang="el-GR" sz="2000" dirty="0"/>
          </a:p>
          <a:p>
            <a:pPr marL="0" indent="0">
              <a:buNone/>
            </a:pPr>
            <a:endParaRPr lang="el-GR" sz="2000" dirty="0" smtClean="0"/>
          </a:p>
          <a:p>
            <a:pPr marL="0" indent="0" algn="ctr">
              <a:buNone/>
            </a:pPr>
            <a:r>
              <a:rPr lang="el-GR" sz="2000" dirty="0" smtClean="0"/>
              <a:t>Το </a:t>
            </a:r>
            <a:r>
              <a:rPr lang="el-GR" sz="2000" dirty="0"/>
              <a:t>παρόν έργο αποτελεί την έκδοση </a:t>
            </a:r>
            <a:r>
              <a:rPr lang="el-GR" sz="2000" dirty="0" smtClean="0"/>
              <a:t>1.0  </a:t>
            </a:r>
            <a:endParaRPr lang="el-GR" sz="2000" dirty="0"/>
          </a:p>
          <a:p>
            <a:endParaRPr lang="el-GR" sz="2000" dirty="0"/>
          </a:p>
        </p:txBody>
      </p:sp>
      <p:sp>
        <p:nvSpPr>
          <p:cNvPr id="2" name="Θέση υποσέλιδου 1"/>
          <p:cNvSpPr>
            <a:spLocks noGrp="1"/>
          </p:cNvSpPr>
          <p:nvPr>
            <p:ph type="ftr" sz="quarter" idx="11"/>
          </p:nvPr>
        </p:nvSpPr>
        <p:spPr/>
        <p:txBody>
          <a:bodyPr/>
          <a:lstStyle/>
          <a:p>
            <a:r>
              <a:rPr lang="el-GR" smtClean="0"/>
              <a:t>Ενότητα 13: Μαλάκια. Διάλεξη 1η</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pPr/>
              <a:t>84</a:t>
            </a:fld>
            <a:endParaRPr lang="en-US"/>
          </a:p>
        </p:txBody>
      </p:sp>
    </p:spTree>
    <p:extLst>
      <p:ext uri="{BB962C8B-B14F-4D97-AF65-F5344CB8AC3E}">
        <p14:creationId xmlns:p14="http://schemas.microsoft.com/office/powerpoint/2010/main" val="10937046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accent1"/>
                </a:solidFill>
              </a:rPr>
              <a:t>Σημείωμα </a:t>
            </a:r>
            <a:r>
              <a:rPr lang="el-GR" dirty="0" smtClean="0">
                <a:solidFill>
                  <a:schemeClr val="accent1"/>
                </a:solidFill>
              </a:rPr>
              <a:t>Αναφοράς</a:t>
            </a:r>
            <a:endParaRPr lang="el-GR"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a:t>Νικολαΐδου Άρτεμις, Καθηγήτρια. «Ζωολογία Ι. Ενότητα </a:t>
            </a:r>
            <a:r>
              <a:rPr lang="el-GR" sz="2000" dirty="0" smtClean="0"/>
              <a:t>13. Μαλάκια Διάλεξη 1</a:t>
            </a:r>
            <a:r>
              <a:rPr lang="el-GR" sz="2000" baseline="30000" dirty="0" smtClean="0"/>
              <a:t>η</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a:t>http://opencourses.uoa.gr/courses/BIOL3/.</a:t>
            </a:r>
          </a:p>
          <a:p>
            <a:pPr marL="0" indent="0">
              <a:buNone/>
            </a:pPr>
            <a:endParaRPr lang="el-GR" sz="2000" dirty="0"/>
          </a:p>
        </p:txBody>
      </p:sp>
      <p:sp>
        <p:nvSpPr>
          <p:cNvPr id="7" name="Θέση υποσέλιδου 6"/>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85</a:t>
            </a:fld>
            <a:endParaRPr lang="en-US"/>
          </a:p>
        </p:txBody>
      </p:sp>
    </p:spTree>
    <p:extLst>
      <p:ext uri="{BB962C8B-B14F-4D97-AF65-F5344CB8AC3E}">
        <p14:creationId xmlns:p14="http://schemas.microsoft.com/office/powerpoint/2010/main" val="22935056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solidFill>
                  <a:schemeClr val="accent1"/>
                </a:solidFill>
              </a:rPr>
              <a:t>Σημείωμα </a:t>
            </a:r>
            <a:r>
              <a:rPr lang="el-GR" b="1" dirty="0" smtClean="0">
                <a:solidFill>
                  <a:schemeClr val="accent1"/>
                </a:solidFill>
              </a:rPr>
              <a:t>Αδειοδότησης</a:t>
            </a:r>
            <a:endParaRPr lang="el-GR" b="1" dirty="0">
              <a:solidFill>
                <a:schemeClr val="accent1"/>
              </a:solidFill>
            </a:endParaRPr>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13: Μαλάκια. Διάλεξη 1η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86</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solidFill>
                  <a:schemeClr val="accent1"/>
                </a:solidFill>
              </a:rPr>
              <a:t>Διατήρηση </a:t>
            </a:r>
            <a:r>
              <a:rPr lang="el-GR" b="1" dirty="0" smtClean="0">
                <a:solidFill>
                  <a:schemeClr val="accent1"/>
                </a:solidFill>
              </a:rPr>
              <a:t>Σημειωμάτων</a:t>
            </a:r>
            <a:endParaRPr lang="el-GR" b="1"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13: Μαλάκια. Διάλεξη 1η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87</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solidFill>
                  <a:schemeClr val="accent1"/>
                </a:solidFill>
              </a:rPr>
              <a:t>Σημείωμα </a:t>
            </a:r>
            <a:r>
              <a:rPr lang="el-GR" sz="4000" b="1" dirty="0" smtClean="0">
                <a:solidFill>
                  <a:schemeClr val="accent1"/>
                </a:solidFill>
              </a:rPr>
              <a:t/>
            </a:r>
            <a:br>
              <a:rPr lang="el-GR" sz="4000" b="1" dirty="0" smtClean="0">
                <a:solidFill>
                  <a:schemeClr val="accent1"/>
                </a:solidFill>
              </a:rPr>
            </a:br>
            <a:r>
              <a:rPr lang="el-GR" sz="4000" b="1" dirty="0" smtClean="0">
                <a:solidFill>
                  <a:schemeClr val="accent1"/>
                </a:solidFill>
              </a:rPr>
              <a:t>Χρήσης </a:t>
            </a:r>
            <a:r>
              <a:rPr lang="el-GR" sz="4000" b="1" dirty="0">
                <a:solidFill>
                  <a:schemeClr val="accent1"/>
                </a:solidFill>
              </a:rPr>
              <a:t>Έργων </a:t>
            </a:r>
            <a:r>
              <a:rPr lang="el-GR" sz="4000" b="1" dirty="0" smtClean="0">
                <a:solidFill>
                  <a:schemeClr val="accent1"/>
                </a:solidFill>
              </a:rPr>
              <a:t>Τρίτων</a:t>
            </a:r>
            <a:r>
              <a:rPr lang="en-US" sz="4000" b="1" dirty="0" smtClean="0">
                <a:solidFill>
                  <a:schemeClr val="accent1"/>
                </a:solidFill>
              </a:rPr>
              <a:t> (1/25)</a:t>
            </a:r>
            <a:endParaRPr lang="el-GR" sz="4000"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1600" b="1" dirty="0" smtClean="0"/>
              <a:t>Εικόνες</a:t>
            </a:r>
          </a:p>
          <a:p>
            <a:pPr marL="0" indent="0">
              <a:spcBef>
                <a:spcPts val="1200"/>
              </a:spcBef>
              <a:buNone/>
            </a:pPr>
            <a:r>
              <a:rPr lang="el-GR" sz="1600" b="1" dirty="0" smtClean="0"/>
              <a:t>Εικόνα 1.</a:t>
            </a:r>
            <a:r>
              <a:rPr lang="en-US" sz="1600" b="1" dirty="0" smtClean="0"/>
              <a:t> </a:t>
            </a:r>
            <a:r>
              <a:rPr lang="el-GR" sz="1600" dirty="0" smtClean="0"/>
              <a:t>Σχέδιο οργάνωσης σώματος: </a:t>
            </a:r>
            <a:r>
              <a:rPr lang="el-GR" sz="1600" dirty="0" err="1" smtClean="0"/>
              <a:t>Ακοιλωματικό</a:t>
            </a:r>
            <a:r>
              <a:rPr lang="el-GR" sz="1600"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a:t>
            </a:r>
            <a:r>
              <a:rPr lang="en-US" sz="1600" dirty="0" smtClean="0"/>
              <a:t>978-960-99280-2-1</a:t>
            </a:r>
            <a:r>
              <a:rPr lang="el-GR" sz="1600" dirty="0" smtClean="0"/>
              <a:t>.</a:t>
            </a:r>
            <a:endParaRPr lang="el-GR" sz="1600" dirty="0"/>
          </a:p>
          <a:p>
            <a:pPr marL="0" indent="0">
              <a:buNone/>
            </a:pPr>
            <a:r>
              <a:rPr lang="el-GR" sz="1600" b="1" dirty="0" smtClean="0"/>
              <a:t>Εικόνα 2.</a:t>
            </a:r>
            <a:r>
              <a:rPr lang="en-US" sz="1600" b="1" dirty="0" smtClean="0"/>
              <a:t> </a:t>
            </a:r>
            <a:r>
              <a:rPr lang="el-GR" sz="1600" dirty="0"/>
              <a:t>Σχέδιο οργάνωσης σώματος: </a:t>
            </a:r>
            <a:r>
              <a:rPr lang="el-GR" sz="1600" dirty="0" err="1" smtClean="0"/>
              <a:t>Ψευδοκοιλωματικό</a:t>
            </a:r>
            <a:r>
              <a:rPr lang="el-GR" sz="1600" dirty="0" smtClean="0"/>
              <a:t>.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a:t>
            </a:r>
            <a:r>
              <a:rPr lang="en-US" sz="1600" dirty="0" smtClean="0"/>
              <a:t>978-960-99280-2-1</a:t>
            </a:r>
            <a:r>
              <a:rPr lang="el-GR" sz="1600" dirty="0" smtClean="0"/>
              <a:t>.</a:t>
            </a:r>
            <a:endParaRPr lang="el-GR" sz="1600" dirty="0"/>
          </a:p>
          <a:p>
            <a:pPr marL="0" indent="0">
              <a:buNone/>
            </a:pPr>
            <a:r>
              <a:rPr lang="el-GR" sz="1600" b="1" dirty="0" smtClean="0"/>
              <a:t>Εικόνα 3. </a:t>
            </a:r>
            <a:r>
              <a:rPr lang="el-GR" sz="1600" dirty="0"/>
              <a:t>Σχέδιο οργάνωσης σώματος: </a:t>
            </a:r>
            <a:r>
              <a:rPr lang="el-GR" sz="1600" dirty="0" err="1" smtClean="0"/>
              <a:t>Ευκοιλωματικό</a:t>
            </a:r>
            <a:r>
              <a:rPr lang="el-GR" sz="1600" dirty="0" smtClean="0"/>
              <a:t>.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a:t>
            </a:r>
            <a:r>
              <a:rPr lang="en-US" sz="1600" dirty="0" smtClean="0"/>
              <a:t>978-960-99280-2-1</a:t>
            </a:r>
            <a:r>
              <a:rPr lang="el-GR" sz="1600" dirty="0" smtClean="0"/>
              <a:t>.</a:t>
            </a:r>
            <a:endParaRPr lang="el-GR" sz="1600" dirty="0"/>
          </a:p>
          <a:p>
            <a:pPr marL="0" indent="0">
              <a:buNone/>
            </a:pPr>
            <a:r>
              <a:rPr lang="el-GR" sz="1600" b="1" dirty="0" smtClean="0"/>
              <a:t>Εικόνα 4. </a:t>
            </a:r>
            <a:r>
              <a:rPr lang="el-GR" sz="1600" dirty="0" smtClean="0"/>
              <a:t>Σχέδια οργάνωσης σώματος.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smtClean="0"/>
              <a:t>.</a:t>
            </a:r>
          </a:p>
          <a:p>
            <a:pPr marL="0" indent="0">
              <a:buNone/>
            </a:pPr>
            <a:r>
              <a:rPr lang="el-GR" sz="1600" b="1" dirty="0"/>
              <a:t>Εικόνα </a:t>
            </a:r>
            <a:r>
              <a:rPr lang="el-GR" sz="1600" b="1" dirty="0" smtClean="0"/>
              <a:t>5. </a:t>
            </a:r>
            <a:r>
              <a:rPr lang="el-GR" sz="1600" dirty="0" smtClean="0"/>
              <a:t>Καλαμάρι γίγας. </a:t>
            </a:r>
            <a:r>
              <a:rPr lang="en-US" sz="1600" dirty="0"/>
              <a:t>Copyright © 2015</a:t>
            </a:r>
            <a:r>
              <a:rPr lang="el-GR" sz="1600" dirty="0"/>
              <a:t>. </a:t>
            </a:r>
            <a:r>
              <a:rPr lang="en-US" sz="1600" dirty="0"/>
              <a:t>NoSeas.com </a:t>
            </a:r>
            <a:r>
              <a:rPr lang="el-GR" sz="1600" dirty="0"/>
              <a:t> </a:t>
            </a:r>
            <a:r>
              <a:rPr lang="el-GR" sz="1600" dirty="0" err="1"/>
              <a:t>Σύνδεσμος:http</a:t>
            </a:r>
            <a:r>
              <a:rPr lang="el-GR" sz="1600" dirty="0"/>
              <a:t>://www.noseas.com/capturan-calamar-colosal/  Πηγή: http://www.noseas.com</a:t>
            </a:r>
          </a:p>
          <a:p>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88</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(2/25)</a:t>
            </a:r>
            <a:endParaRPr lang="el-GR" b="1" dirty="0">
              <a:solidFill>
                <a:schemeClr val="accent1"/>
              </a:solidFill>
            </a:endParaRPr>
          </a:p>
        </p:txBody>
      </p:sp>
      <p:sp>
        <p:nvSpPr>
          <p:cNvPr id="3" name="Content Placeholder 2"/>
          <p:cNvSpPr>
            <a:spLocks noGrp="1"/>
          </p:cNvSpPr>
          <p:nvPr>
            <p:ph idx="1"/>
          </p:nvPr>
        </p:nvSpPr>
        <p:spPr>
          <a:xfrm>
            <a:off x="273131" y="1575921"/>
            <a:ext cx="8552184" cy="4889954"/>
          </a:xfrm>
        </p:spPr>
        <p:txBody>
          <a:bodyPr>
            <a:noAutofit/>
          </a:bodyPr>
          <a:lstStyle/>
          <a:p>
            <a:pPr marL="0" indent="0">
              <a:buNone/>
            </a:pPr>
            <a:r>
              <a:rPr lang="el-GR" sz="1600" b="1" dirty="0" smtClean="0"/>
              <a:t>Εικόνα 6. </a:t>
            </a:r>
            <a:r>
              <a:rPr lang="el-GR" sz="1600" dirty="0" smtClean="0"/>
              <a:t>Γιγαντιαία αχιβάδα </a:t>
            </a:r>
            <a:r>
              <a:rPr lang="en-US" sz="1600" i="1" dirty="0" err="1" smtClean="0"/>
              <a:t>Tridacna</a:t>
            </a:r>
            <a:r>
              <a:rPr lang="en-US" sz="1600" i="1" dirty="0" smtClean="0"/>
              <a:t> </a:t>
            </a:r>
            <a:r>
              <a:rPr lang="en-US" sz="1600" i="1" dirty="0" err="1" smtClean="0"/>
              <a:t>gigas</a:t>
            </a:r>
            <a:r>
              <a:rPr lang="en-US" sz="1600" i="1" dirty="0" smtClean="0"/>
              <a:t>. </a:t>
            </a:r>
            <a:r>
              <a:rPr lang="el-GR" sz="1600" dirty="0" smtClean="0"/>
              <a:t>© </a:t>
            </a:r>
            <a:r>
              <a:rPr lang="el-GR" sz="1600" dirty="0"/>
              <a:t>1996-2015 </a:t>
            </a:r>
            <a:r>
              <a:rPr lang="en-US" sz="1600" dirty="0"/>
              <a:t>National Geographic Society. </a:t>
            </a:r>
            <a:br>
              <a:rPr lang="en-US" sz="1600" dirty="0"/>
            </a:br>
            <a:r>
              <a:rPr lang="en-US" sz="1600" dirty="0"/>
              <a:t>All rights reserved . </a:t>
            </a:r>
            <a:r>
              <a:rPr lang="el-GR" sz="1600" dirty="0"/>
              <a:t>Σύνδεσμος: </a:t>
            </a:r>
            <a:r>
              <a:rPr lang="en-US" sz="1600" dirty="0"/>
              <a:t>http://images.nationalgeographic.com/wpf/media-live/photos/000/184/cache/giant-clam-and-divers-curtsinger_18479_600x450.jpg </a:t>
            </a:r>
            <a:r>
              <a:rPr lang="el-GR" sz="1600" dirty="0"/>
              <a:t>Πηγή: </a:t>
            </a:r>
            <a:r>
              <a:rPr lang="en-US" sz="1600" dirty="0"/>
              <a:t>http://www.nationalgeographic.com/</a:t>
            </a:r>
          </a:p>
          <a:p>
            <a:pPr marL="0" indent="0">
              <a:buNone/>
            </a:pPr>
            <a:r>
              <a:rPr lang="el-GR" sz="1600" b="1" dirty="0"/>
              <a:t>Εικόνα </a:t>
            </a:r>
            <a:r>
              <a:rPr lang="el-GR" sz="1600" b="1" dirty="0" smtClean="0"/>
              <a:t>7. </a:t>
            </a:r>
            <a:r>
              <a:rPr lang="el-GR" sz="1600" dirty="0" smtClean="0"/>
              <a:t>Γιγαντιαίο καλαμάρι. </a:t>
            </a:r>
            <a:r>
              <a:rPr lang="en-US" sz="1600" dirty="0" smtClean="0"/>
              <a:t>Copyright </a:t>
            </a:r>
            <a:r>
              <a:rPr lang="en-US" sz="1600" dirty="0" err="1" smtClean="0"/>
              <a:t>Masmar</a:t>
            </a:r>
            <a:r>
              <a:rPr lang="en-US" sz="1600" dirty="0"/>
              <a:t>. </a:t>
            </a:r>
            <a:r>
              <a:rPr lang="el-GR" sz="1600" dirty="0"/>
              <a:t>Σύνδεσμος:  </a:t>
            </a:r>
            <a:r>
              <a:rPr lang="en-US" sz="1600" dirty="0"/>
              <a:t>http://www.masmar.net/esl/Pesca/M%C3%A1s-Especies/Proyecto-Kraken.-Comienza-la-b%C3%BAsqueda-del-calamar-gigante/En-busca-del-legendario-'ARCHITEUTHIS'.-Una-tonelada-de-pescado. </a:t>
            </a:r>
            <a:r>
              <a:rPr lang="el-GR" sz="1600" dirty="0"/>
              <a:t>Πηγή: </a:t>
            </a:r>
            <a:r>
              <a:rPr lang="en-US" sz="1600" dirty="0"/>
              <a:t>http://www.masmar.net</a:t>
            </a:r>
          </a:p>
          <a:p>
            <a:pPr marL="0" indent="0">
              <a:buNone/>
            </a:pPr>
            <a:r>
              <a:rPr lang="el-GR" sz="1600" b="1" dirty="0" smtClean="0"/>
              <a:t>Εικόνα </a:t>
            </a:r>
            <a:r>
              <a:rPr lang="en-US" sz="1600" b="1" dirty="0" smtClean="0"/>
              <a:t>8</a:t>
            </a:r>
            <a:r>
              <a:rPr lang="el-GR" sz="1600" b="1" dirty="0" smtClean="0"/>
              <a:t>. </a:t>
            </a:r>
            <a:r>
              <a:rPr lang="el-GR" sz="1600" dirty="0" smtClean="0"/>
              <a:t>Γενικευμένο Μαλάκιο.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a:t>
            </a:r>
            <a:r>
              <a:rPr lang="en-US" sz="1600" dirty="0" smtClean="0"/>
              <a:t>978-960-99280-2-1</a:t>
            </a:r>
            <a:r>
              <a:rPr lang="el-GR" sz="1600" dirty="0" smtClean="0"/>
              <a:t>.</a:t>
            </a:r>
            <a:endParaRPr lang="el-GR" sz="1600" dirty="0"/>
          </a:p>
          <a:p>
            <a:pPr marL="0" indent="0">
              <a:buNone/>
            </a:pPr>
            <a:r>
              <a:rPr lang="el-GR" sz="1600" b="1" dirty="0" smtClean="0"/>
              <a:t>Εικόνα </a:t>
            </a:r>
            <a:r>
              <a:rPr lang="en-US" sz="1600" b="1" dirty="0" smtClean="0"/>
              <a:t>9</a:t>
            </a:r>
            <a:r>
              <a:rPr lang="el-GR" sz="1600" b="1" dirty="0" smtClean="0"/>
              <a:t>. </a:t>
            </a:r>
            <a:r>
              <a:rPr lang="el-GR" sz="1600" dirty="0" smtClean="0"/>
              <a:t>Ξύστρο γαστερόποδου και σάκος ξύστρου.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a:t>
            </a:r>
            <a:r>
              <a:rPr lang="en-US" sz="1600" dirty="0" smtClean="0"/>
              <a:t>978-960-99280-2-1</a:t>
            </a:r>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89</a:t>
            </a:fld>
            <a:endParaRPr lang="en-US"/>
          </a:p>
        </p:txBody>
      </p:sp>
    </p:spTree>
    <p:extLst>
      <p:ext uri="{BB962C8B-B14F-4D97-AF65-F5344CB8AC3E}">
        <p14:creationId xmlns:p14="http://schemas.microsoft.com/office/powerpoint/2010/main" val="365622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solidFill>
                  <a:schemeClr val="accent1"/>
                </a:solidFill>
              </a:rPr>
              <a:t>Ξύστρο </a:t>
            </a:r>
            <a:r>
              <a:rPr lang="el-GR" dirty="0" smtClean="0">
                <a:solidFill>
                  <a:schemeClr val="accent1"/>
                </a:solidFill>
              </a:rPr>
              <a:t>2/2 </a:t>
            </a:r>
            <a:endParaRPr lang="el-GR" dirty="0"/>
          </a:p>
        </p:txBody>
      </p:sp>
      <p:sp>
        <p:nvSpPr>
          <p:cNvPr id="2" name="Θέση υποσέλιδου 1"/>
          <p:cNvSpPr>
            <a:spLocks noGrp="1"/>
          </p:cNvSpPr>
          <p:nvPr>
            <p:ph type="ftr" sz="quarter" idx="10"/>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1"/>
          </p:nvPr>
        </p:nvSpPr>
        <p:spPr/>
        <p:txBody>
          <a:bodyPr/>
          <a:lstStyle/>
          <a:p>
            <a:fld id="{58A56277-EA16-4AF5-BFB5-E5ECBBB39490}" type="slidenum">
              <a:rPr lang="en-US" smtClean="0"/>
              <a:pPr/>
              <a:t>9</a:t>
            </a:fld>
            <a:endParaRPr lang="en-US"/>
          </a:p>
        </p:txBody>
      </p:sp>
      <p:pic>
        <p:nvPicPr>
          <p:cNvPr id="5" name="Θέση περιεχομένου 4" descr="Λειτουργία ξύστρου Γαστερόποδου."/>
          <p:cNvPicPr>
            <a:picLocks noGrp="1" noChangeAspect="1"/>
          </p:cNvPicPr>
          <p:nvPr>
            <p:ph type="pic" sz="quarter" idx="12"/>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408" t="-3847" r="-25408" b="-3847"/>
          <a:stretch/>
        </p:blipFill>
        <p:spPr/>
      </p:pic>
      <p:sp>
        <p:nvSpPr>
          <p:cNvPr id="3" name="Text Placeholder 2"/>
          <p:cNvSpPr>
            <a:spLocks noGrp="1"/>
          </p:cNvSpPr>
          <p:nvPr>
            <p:ph type="body" sz="quarter" idx="13"/>
          </p:nvPr>
        </p:nvSpPr>
        <p:spPr>
          <a:xfrm>
            <a:off x="1133889" y="1678735"/>
            <a:ext cx="3888432" cy="4458519"/>
          </a:xfrm>
        </p:spPr>
        <p:txBody>
          <a:bodyPr>
            <a:normAutofit/>
          </a:bodyPr>
          <a:lstStyle/>
          <a:p>
            <a:pPr marL="0" indent="0">
              <a:buNone/>
            </a:pPr>
            <a:endParaRPr lang="el-GR" sz="2800" dirty="0" smtClean="0"/>
          </a:p>
          <a:p>
            <a:pPr marL="0" indent="0">
              <a:buNone/>
            </a:pPr>
            <a:endParaRPr lang="el-GR" sz="2800" dirty="0"/>
          </a:p>
          <a:p>
            <a:pPr marL="0" indent="0">
              <a:buNone/>
            </a:pPr>
            <a:r>
              <a:rPr lang="el-GR" sz="2800" dirty="0" smtClean="0"/>
              <a:t>Με συντονισμένη σύσπαση και χαλάρωση των μυών (καφέ χρώμα), το ξύστρο κινείται και κόβει κομμάτια τροφής.</a:t>
            </a:r>
            <a:endParaRPr lang="en-US" sz="2800" dirty="0"/>
          </a:p>
        </p:txBody>
      </p:sp>
      <p:sp>
        <p:nvSpPr>
          <p:cNvPr id="8" name="TextBox 7"/>
          <p:cNvSpPr txBox="1"/>
          <p:nvPr/>
        </p:nvSpPr>
        <p:spPr>
          <a:xfrm>
            <a:off x="5312188" y="5815837"/>
            <a:ext cx="341760" cy="276999"/>
          </a:xfrm>
          <a:prstGeom prst="rect">
            <a:avLst/>
          </a:prstGeom>
          <a:noFill/>
        </p:spPr>
        <p:txBody>
          <a:bodyPr wrap="none" rtlCol="0">
            <a:spAutoFit/>
          </a:bodyPr>
          <a:lstStyle/>
          <a:p>
            <a:r>
              <a:rPr lang="el-GR" sz="1200" b="1" dirty="0" smtClean="0"/>
              <a:t>11</a:t>
            </a:r>
            <a:endParaRPr lang="el-GR" sz="1200" b="1" dirty="0"/>
          </a:p>
        </p:txBody>
      </p:sp>
    </p:spTree>
    <p:extLst>
      <p:ext uri="{BB962C8B-B14F-4D97-AF65-F5344CB8AC3E}">
        <p14:creationId xmlns:p14="http://schemas.microsoft.com/office/powerpoint/2010/main" val="16975559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(3/25)</a:t>
            </a:r>
            <a:endParaRPr lang="el-GR" b="1" dirty="0">
              <a:solidFill>
                <a:schemeClr val="accent1"/>
              </a:solidFill>
            </a:endParaRPr>
          </a:p>
        </p:txBody>
      </p:sp>
      <p:sp>
        <p:nvSpPr>
          <p:cNvPr id="3" name="Content Placeholder 2"/>
          <p:cNvSpPr>
            <a:spLocks noGrp="1"/>
          </p:cNvSpPr>
          <p:nvPr>
            <p:ph idx="1"/>
          </p:nvPr>
        </p:nvSpPr>
        <p:spPr>
          <a:xfrm>
            <a:off x="143508" y="1691864"/>
            <a:ext cx="8856984" cy="4525963"/>
          </a:xfrm>
        </p:spPr>
        <p:txBody>
          <a:bodyPr>
            <a:noAutofit/>
          </a:bodyPr>
          <a:lstStyle/>
          <a:p>
            <a:pPr marL="0" indent="0">
              <a:buNone/>
            </a:pPr>
            <a:endParaRPr lang="el-GR" sz="1600" b="1" dirty="0" smtClean="0"/>
          </a:p>
          <a:p>
            <a:pPr marL="0" indent="0">
              <a:buNone/>
            </a:pPr>
            <a:r>
              <a:rPr lang="el-GR" sz="1600" b="1" dirty="0" smtClean="0"/>
              <a:t>Εικόνα </a:t>
            </a:r>
            <a:r>
              <a:rPr lang="en-US" sz="1600" b="1" dirty="0" smtClean="0"/>
              <a:t>10</a:t>
            </a:r>
            <a:r>
              <a:rPr lang="el-GR" sz="1600" b="1" dirty="0" smtClean="0"/>
              <a:t>. </a:t>
            </a:r>
            <a:r>
              <a:rPr lang="el-GR" sz="1600" dirty="0"/>
              <a:t>Ξύστρο σαλιγκαριού.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endParaRPr lang="el-GR" sz="1600" dirty="0"/>
          </a:p>
          <a:p>
            <a:pPr marL="0" indent="0">
              <a:lnSpc>
                <a:spcPct val="100000"/>
              </a:lnSpc>
              <a:spcBef>
                <a:spcPts val="600"/>
              </a:spcBef>
              <a:buNone/>
              <a:defRPr/>
            </a:pPr>
            <a:r>
              <a:rPr lang="el-GR" sz="1600" b="1" dirty="0"/>
              <a:t>Εικόνα </a:t>
            </a:r>
            <a:r>
              <a:rPr lang="el-GR" sz="1600" b="1" dirty="0" smtClean="0"/>
              <a:t>11. </a:t>
            </a:r>
            <a:r>
              <a:rPr lang="el-GR" sz="1600" dirty="0"/>
              <a:t>Λειτουργία ξύστρου στα Γαστερόποδα. </a:t>
            </a:r>
            <a:r>
              <a:rPr lang="en-US" sz="1600" dirty="0"/>
              <a:t>Wikipedia the free encyclopedia. </a:t>
            </a:r>
            <a:r>
              <a:rPr lang="el-GR" sz="1600" dirty="0"/>
              <a:t>Σύνδεσμος: </a:t>
            </a:r>
            <a:r>
              <a:rPr lang="en-US" sz="1600" dirty="0"/>
              <a:t>http://en.wikipedia.org/wiki/Radula. </a:t>
            </a:r>
            <a:r>
              <a:rPr lang="el-GR" sz="1600" dirty="0"/>
              <a:t>Πηγή: </a:t>
            </a:r>
            <a:r>
              <a:rPr lang="en-US" sz="1600" dirty="0"/>
              <a:t>http://en.wikipedia.org/wiki/Main_Page</a:t>
            </a:r>
          </a:p>
          <a:p>
            <a:pPr marL="0" indent="0">
              <a:lnSpc>
                <a:spcPct val="100000"/>
              </a:lnSpc>
              <a:spcBef>
                <a:spcPts val="600"/>
              </a:spcBef>
              <a:buNone/>
              <a:defRPr/>
            </a:pPr>
            <a:r>
              <a:rPr lang="el-GR" sz="1600" b="1" dirty="0" smtClean="0"/>
              <a:t>Εικόνα </a:t>
            </a:r>
            <a:r>
              <a:rPr lang="en-US" sz="1600" b="1" dirty="0" smtClean="0"/>
              <a:t>1</a:t>
            </a:r>
            <a:r>
              <a:rPr lang="el-GR" sz="1600" b="1" dirty="0" smtClean="0"/>
              <a:t>2. </a:t>
            </a:r>
            <a:r>
              <a:rPr lang="el-GR" sz="1600" dirty="0" smtClean="0"/>
              <a:t>Γενικευμένο Μαλάκιο. </a:t>
            </a:r>
            <a:r>
              <a:rPr lang="en-US" sz="1600" dirty="0" smtClean="0"/>
              <a:t>Copyright 2010, </a:t>
            </a:r>
            <a:r>
              <a:rPr lang="el-GR" sz="1600" dirty="0" smtClean="0"/>
              <a:t>Εκδόσεις </a:t>
            </a:r>
            <a:r>
              <a:rPr lang="en-US" sz="1600" dirty="0" smtClean="0"/>
              <a:t>Utopia </a:t>
            </a:r>
            <a:r>
              <a:rPr lang="el-GR" sz="1600" dirty="0" smtClean="0"/>
              <a:t>Ε.Π.Ε. Πηγή: </a:t>
            </a:r>
            <a:r>
              <a:rPr lang="en-US" sz="1600" dirty="0" err="1" smtClean="0"/>
              <a:t>C.P.Hickman</a:t>
            </a:r>
            <a:r>
              <a:rPr lang="en-US" sz="1600" dirty="0" smtClean="0"/>
              <a:t> Jr, </a:t>
            </a:r>
            <a:r>
              <a:rPr lang="en-US" sz="1600" dirty="0" err="1" smtClean="0"/>
              <a:t>L.S.Roberts</a:t>
            </a:r>
            <a:r>
              <a:rPr lang="en-US" sz="1600" dirty="0" smtClean="0"/>
              <a:t>, </a:t>
            </a:r>
            <a:r>
              <a:rPr lang="en-US" sz="1600" dirty="0" err="1" smtClean="0"/>
              <a:t>S.L.Keen</a:t>
            </a:r>
            <a:r>
              <a:rPr lang="en-US" sz="1600" dirty="0" smtClean="0"/>
              <a:t>, </a:t>
            </a:r>
            <a:r>
              <a:rPr lang="en-US" sz="1600" dirty="0" err="1" smtClean="0"/>
              <a:t>A.Larson</a:t>
            </a:r>
            <a:r>
              <a:rPr lang="en-US" sz="1600" dirty="0" smtClean="0"/>
              <a:t>, </a:t>
            </a:r>
            <a:r>
              <a:rPr lang="en-US" sz="1600" dirty="0" err="1" smtClean="0"/>
              <a:t>H.L’Anson</a:t>
            </a:r>
            <a:r>
              <a:rPr lang="en-US" sz="1600" dirty="0" smtClean="0"/>
              <a:t>, </a:t>
            </a:r>
            <a:r>
              <a:rPr lang="en-US" sz="1600" dirty="0" err="1" smtClean="0"/>
              <a:t>D.J.Eisenhour</a:t>
            </a:r>
            <a:r>
              <a:rPr lang="el-GR" sz="1600" dirty="0" smtClean="0"/>
              <a:t>, Ζωολογία: Ολοκληρωμένες Αρχές, Εκδόσεις </a:t>
            </a:r>
            <a:r>
              <a:rPr lang="en-US" sz="1600" dirty="0" smtClean="0"/>
              <a:t>Utopia </a:t>
            </a:r>
            <a:r>
              <a:rPr lang="el-GR" sz="1600" dirty="0" smtClean="0"/>
              <a:t>Ε.Π.Ε.  </a:t>
            </a:r>
            <a:r>
              <a:rPr lang="en-US" sz="1600" dirty="0" smtClean="0"/>
              <a:t>ISBN: 978-960-99280-2-1</a:t>
            </a:r>
            <a:r>
              <a:rPr lang="el-GR" sz="1600" dirty="0" smtClean="0"/>
              <a:t>.</a:t>
            </a:r>
          </a:p>
          <a:p>
            <a:pPr marL="0" indent="0">
              <a:lnSpc>
                <a:spcPct val="100000"/>
              </a:lnSpc>
              <a:spcBef>
                <a:spcPts val="600"/>
              </a:spcBef>
              <a:buNone/>
              <a:defRPr/>
            </a:pPr>
            <a:r>
              <a:rPr lang="el-GR" sz="1600" b="1" dirty="0" smtClean="0"/>
              <a:t>Εικόνα 13. </a:t>
            </a:r>
            <a:r>
              <a:rPr lang="el-GR" sz="1600" dirty="0" smtClean="0"/>
              <a:t>Σαλιγκάρι: Ερπυσμός.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buNone/>
            </a:pPr>
            <a:r>
              <a:rPr lang="el-GR" sz="1600" b="1" dirty="0"/>
              <a:t>Εικόνα </a:t>
            </a:r>
            <a:r>
              <a:rPr lang="el-GR" sz="1600" b="1" dirty="0" smtClean="0"/>
              <a:t>14. </a:t>
            </a:r>
            <a:r>
              <a:rPr lang="el-GR" sz="1600" dirty="0" smtClean="0"/>
              <a:t>Μαλάκια: Προσκόλληση </a:t>
            </a:r>
            <a:r>
              <a:rPr lang="el-GR" sz="1600" dirty="0"/>
              <a:t>στο υπόστρωμα.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https://encrypted-tbn3.gstatic.com/images?q=tbn:ANd9GcQIBgZohLIy406I6UNqmkdw1nUqONTZAoR8F2aQHRpR-X4FYBnhGg. </a:t>
            </a:r>
            <a:r>
              <a:rPr lang="el-GR" sz="1600" dirty="0"/>
              <a:t>Πηγή: </a:t>
            </a:r>
            <a:r>
              <a:rPr lang="en-US" sz="1600" dirty="0"/>
              <a:t>http://www.reddit.com/domain/encrypted-tbn3.gstatic.com</a:t>
            </a:r>
            <a:r>
              <a:rPr lang="en-US"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90</a:t>
            </a:fld>
            <a:endParaRPr lang="en-US"/>
          </a:p>
        </p:txBody>
      </p:sp>
    </p:spTree>
    <p:extLst>
      <p:ext uri="{BB962C8B-B14F-4D97-AF65-F5344CB8AC3E}">
        <p14:creationId xmlns:p14="http://schemas.microsoft.com/office/powerpoint/2010/main" val="18476346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(4/25)</a:t>
            </a:r>
            <a:endParaRPr lang="el-GR" b="1" dirty="0">
              <a:solidFill>
                <a:schemeClr val="accent1"/>
              </a:solidFill>
            </a:endParaRPr>
          </a:p>
        </p:txBody>
      </p:sp>
      <p:sp>
        <p:nvSpPr>
          <p:cNvPr id="3" name="Content Placeholder 2"/>
          <p:cNvSpPr>
            <a:spLocks noGrp="1"/>
          </p:cNvSpPr>
          <p:nvPr>
            <p:ph idx="1"/>
          </p:nvPr>
        </p:nvSpPr>
        <p:spPr>
          <a:xfrm>
            <a:off x="179512" y="1556792"/>
            <a:ext cx="8635876"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n-US" sz="1600" b="1" dirty="0" err="1" smtClean="0"/>
              <a:t>Εικόν</a:t>
            </a:r>
            <a:r>
              <a:rPr lang="en-US" sz="1600" b="1" dirty="0" smtClean="0"/>
              <a:t>α 15</a:t>
            </a:r>
            <a:r>
              <a:rPr lang="el-GR" sz="1600" b="1" dirty="0" smtClean="0"/>
              <a:t>.</a:t>
            </a:r>
            <a:r>
              <a:rPr lang="en-US" sz="1600" b="1" dirty="0" smtClean="0"/>
              <a:t> </a:t>
            </a:r>
            <a:r>
              <a:rPr lang="el-GR" sz="1600" dirty="0" smtClean="0"/>
              <a:t>Μαλάκια: Διείσδυση στο υπόστρωμα. </a:t>
            </a:r>
            <a:r>
              <a:rPr lang="en-US" sz="1600" dirty="0" smtClean="0"/>
              <a:t>Copyright </a:t>
            </a:r>
            <a:r>
              <a:rPr lang="en-US" sz="1600" dirty="0"/>
              <a:t>1978 Editions du Pacifique. </a:t>
            </a:r>
            <a:r>
              <a:rPr lang="el-GR" sz="1600" dirty="0" smtClean="0"/>
              <a:t>Πηγή: </a:t>
            </a:r>
            <a:r>
              <a:rPr lang="en-US" sz="1600" dirty="0" smtClean="0"/>
              <a:t>P</a:t>
            </a:r>
            <a:r>
              <a:rPr lang="en-US" sz="1600" dirty="0"/>
              <a:t>. </a:t>
            </a:r>
            <a:r>
              <a:rPr lang="en-US" sz="1600" dirty="0" err="1"/>
              <a:t>Bouchet</a:t>
            </a:r>
            <a:r>
              <a:rPr lang="en-US" sz="1600" dirty="0"/>
              <a:t>, F. </a:t>
            </a:r>
            <a:r>
              <a:rPr lang="en-US" sz="1600" dirty="0" err="1"/>
              <a:t>Danrigal</a:t>
            </a:r>
            <a:r>
              <a:rPr lang="en-US" sz="1600" dirty="0"/>
              <a:t>, C. </a:t>
            </a:r>
            <a:r>
              <a:rPr lang="en-US" sz="1600" dirty="0" err="1"/>
              <a:t>Huyghens</a:t>
            </a:r>
            <a:r>
              <a:rPr lang="en-US" sz="1600" dirty="0"/>
              <a:t>. Living Seashells. Mollusks of the English Channel and Atlantic Coasts.</a:t>
            </a:r>
          </a:p>
          <a:p>
            <a:pPr marL="0" indent="0">
              <a:lnSpc>
                <a:spcPct val="100000"/>
              </a:lnSpc>
              <a:spcBef>
                <a:spcPts val="600"/>
              </a:spcBef>
              <a:buNone/>
              <a:defRPr/>
            </a:pPr>
            <a:r>
              <a:rPr lang="el-GR" sz="1600" b="1" dirty="0" smtClean="0"/>
              <a:t>Εικόνα 16. </a:t>
            </a:r>
            <a:r>
              <a:rPr lang="el-GR" sz="1600" dirty="0" err="1" smtClean="0"/>
              <a:t>Κεφαλόποδο</a:t>
            </a:r>
            <a:r>
              <a:rPr lang="el-GR" sz="1600" dirty="0" smtClean="0"/>
              <a:t>: κίνηση στο νερό.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spcBef>
                <a:spcPts val="600"/>
              </a:spcBef>
              <a:buNone/>
            </a:pPr>
            <a:r>
              <a:rPr lang="el-GR" sz="1600" b="1" dirty="0"/>
              <a:t>Εικόνα </a:t>
            </a:r>
            <a:r>
              <a:rPr lang="el-GR" sz="1600" b="1" dirty="0" smtClean="0"/>
              <a:t>17. </a:t>
            </a:r>
            <a:r>
              <a:rPr lang="en-US" sz="1600" i="1" dirty="0" err="1" smtClean="0"/>
              <a:t>Limacina</a:t>
            </a:r>
            <a:r>
              <a:rPr lang="en-US" sz="1600" i="1" dirty="0" smtClean="0"/>
              <a:t> </a:t>
            </a:r>
            <a:r>
              <a:rPr lang="en-US" sz="1600" i="1" dirty="0" err="1"/>
              <a:t>retroversa</a:t>
            </a:r>
            <a:r>
              <a:rPr lang="en-US" sz="1600" dirty="0"/>
              <a:t>. Arctic Ocean Diversity. </a:t>
            </a:r>
            <a:r>
              <a:rPr lang="el-GR" sz="1600" dirty="0"/>
              <a:t>Σύνδεσμος: </a:t>
            </a:r>
            <a:r>
              <a:rPr lang="en-US" sz="1600" dirty="0"/>
              <a:t>http://www.arcodiv.org/watercolumn/pteropod/Limacina_retroversa.html </a:t>
            </a:r>
            <a:r>
              <a:rPr lang="el-GR" sz="1600" dirty="0"/>
              <a:t>Πηγή: </a:t>
            </a:r>
            <a:r>
              <a:rPr lang="en-US" sz="1600" dirty="0"/>
              <a:t>http://www.arcodiv.org</a:t>
            </a:r>
          </a:p>
          <a:p>
            <a:pPr marL="0" indent="0">
              <a:spcBef>
                <a:spcPts val="600"/>
              </a:spcBef>
              <a:buNone/>
            </a:pPr>
            <a:r>
              <a:rPr lang="el-GR" sz="1600" b="1" dirty="0" smtClean="0"/>
              <a:t>Εικόνα 18. </a:t>
            </a:r>
            <a:r>
              <a:rPr lang="el-GR" sz="1600" dirty="0" smtClean="0"/>
              <a:t>Σχηματισμός </a:t>
            </a:r>
            <a:r>
              <a:rPr lang="el-GR" sz="1600" dirty="0" err="1" smtClean="0"/>
              <a:t>βύσσου</a:t>
            </a:r>
            <a:r>
              <a:rPr lang="el-GR" sz="1600" dirty="0" smtClean="0"/>
              <a:t> στο μύδι. </a:t>
            </a:r>
            <a:r>
              <a:rPr lang="en-US" sz="1600" dirty="0" smtClean="0"/>
              <a:t>Copyright </a:t>
            </a:r>
            <a:r>
              <a:rPr lang="en-US" sz="1600" dirty="0"/>
              <a:t>© 2015 Prezi Inc. </a:t>
            </a:r>
            <a:r>
              <a:rPr lang="el-GR" sz="1600" dirty="0"/>
              <a:t>Σύνδεσμος: </a:t>
            </a:r>
            <a:r>
              <a:rPr lang="en-US" sz="1600" dirty="0"/>
              <a:t>https://encrypted-tbn0.gstatic.com/images?q=tbn:ANd9GcTXxihxgprelqzWWSphvYJUz-eWCZSuDQzjhZW0lrEuVLkk9H9QVg. </a:t>
            </a:r>
            <a:r>
              <a:rPr lang="el-GR" sz="1600" dirty="0"/>
              <a:t>Πηγή: </a:t>
            </a:r>
            <a:r>
              <a:rPr lang="en-US" sz="1600" dirty="0"/>
              <a:t>https://prezi.com/0sreia_voql3/httpsencrypted-tbn2gstaticcomimagesqtbnand9gctpedha</a:t>
            </a:r>
            <a:r>
              <a:rPr lang="en-US"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91</a:t>
            </a:fld>
            <a:endParaRPr lang="en-US"/>
          </a:p>
        </p:txBody>
      </p:sp>
    </p:spTree>
    <p:extLst>
      <p:ext uri="{BB962C8B-B14F-4D97-AF65-F5344CB8AC3E}">
        <p14:creationId xmlns:p14="http://schemas.microsoft.com/office/powerpoint/2010/main" val="37146797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(5/25)</a:t>
            </a:r>
            <a:endParaRPr lang="el-GR" b="1" dirty="0">
              <a:solidFill>
                <a:schemeClr val="accent1"/>
              </a:solidFill>
            </a:endParaRPr>
          </a:p>
        </p:txBody>
      </p:sp>
      <p:sp>
        <p:nvSpPr>
          <p:cNvPr id="3" name="Content Placeholder 2"/>
          <p:cNvSpPr>
            <a:spLocks noGrp="1"/>
          </p:cNvSpPr>
          <p:nvPr>
            <p:ph idx="1"/>
          </p:nvPr>
        </p:nvSpPr>
        <p:spPr>
          <a:xfrm>
            <a:off x="274147" y="1617457"/>
            <a:ext cx="8550151"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19. </a:t>
            </a:r>
            <a:r>
              <a:rPr lang="el-GR" sz="1600" dirty="0" smtClean="0"/>
              <a:t>Ανατομή μυδιού. </a:t>
            </a:r>
            <a:r>
              <a:rPr lang="en-US" sz="1600" dirty="0" smtClean="0"/>
              <a:t>Copyright </a:t>
            </a:r>
            <a:r>
              <a:rPr lang="en-US" sz="1600" dirty="0"/>
              <a:t>© 2015 Prezi Inc.  </a:t>
            </a:r>
            <a:r>
              <a:rPr lang="el-GR" sz="1600" dirty="0"/>
              <a:t>Σύνδεσμος: </a:t>
            </a:r>
            <a:r>
              <a:rPr lang="en-US" sz="1600" dirty="0"/>
              <a:t>https://encrypted-tbn2.gstatic.com/images?q=tbn:ANd9GcS6JD9Dl8ptF4AvjcD6cpRK7iTZUntbTpQDvnTtEjSThVRI7Zbl </a:t>
            </a:r>
            <a:r>
              <a:rPr lang="el-GR" sz="1600" dirty="0"/>
              <a:t>Πηγή: </a:t>
            </a:r>
            <a:r>
              <a:rPr lang="en-US" sz="1600" dirty="0"/>
              <a:t>https://prezi.com/0sreia_voql3/httpsencrypted-tbn2gstaticcomimagesqtbnand9gctpedha/</a:t>
            </a:r>
          </a:p>
          <a:p>
            <a:pPr marL="0" indent="0">
              <a:spcBef>
                <a:spcPts val="600"/>
              </a:spcBef>
              <a:buNone/>
            </a:pPr>
            <a:r>
              <a:rPr lang="el-GR" sz="1600" b="1" dirty="0"/>
              <a:t>Εικόνα </a:t>
            </a:r>
            <a:r>
              <a:rPr lang="el-GR" sz="1600" b="1" dirty="0" smtClean="0"/>
              <a:t>20. </a:t>
            </a:r>
            <a:r>
              <a:rPr lang="en-US" sz="1600" dirty="0"/>
              <a:t>Common muscle: </a:t>
            </a:r>
            <a:r>
              <a:rPr lang="en-US" sz="1600" dirty="0" err="1"/>
              <a:t>Mytilus</a:t>
            </a:r>
            <a:r>
              <a:rPr lang="en-US" sz="1600" dirty="0"/>
              <a:t> </a:t>
            </a:r>
            <a:r>
              <a:rPr lang="en-US" sz="1600" dirty="0" err="1"/>
              <a:t>edulis</a:t>
            </a:r>
            <a:r>
              <a:rPr lang="en-US" sz="1600" dirty="0"/>
              <a:t>. Copyright Christian Vidal. </a:t>
            </a:r>
            <a:r>
              <a:rPr lang="el-GR" sz="1600" dirty="0"/>
              <a:t>Σύνδεσμος: </a:t>
            </a:r>
            <a:r>
              <a:rPr lang="en-US" sz="1600" dirty="0"/>
              <a:t>http://www.arkive.org/common-mussel/mytilus-edulis/image-A24564.html  </a:t>
            </a:r>
            <a:r>
              <a:rPr lang="el-GR" sz="1600" dirty="0"/>
              <a:t>Πηγή: </a:t>
            </a:r>
            <a:r>
              <a:rPr lang="en-US" sz="1600" dirty="0"/>
              <a:t>http://www.arkive.org</a:t>
            </a:r>
          </a:p>
          <a:p>
            <a:pPr marL="0" indent="0">
              <a:spcBef>
                <a:spcPts val="600"/>
              </a:spcBef>
              <a:buNone/>
            </a:pPr>
            <a:r>
              <a:rPr lang="el-GR" sz="1600" b="1" dirty="0"/>
              <a:t>Εικόνα </a:t>
            </a:r>
            <a:r>
              <a:rPr lang="el-GR" sz="1600" b="1" dirty="0" smtClean="0"/>
              <a:t>21. </a:t>
            </a:r>
            <a:r>
              <a:rPr lang="en-US" sz="1600" dirty="0"/>
              <a:t>Common muscle: </a:t>
            </a:r>
            <a:r>
              <a:rPr lang="en-US" sz="1600" dirty="0" err="1"/>
              <a:t>Mytilus</a:t>
            </a:r>
            <a:r>
              <a:rPr lang="en-US" sz="1600" dirty="0"/>
              <a:t> </a:t>
            </a:r>
            <a:r>
              <a:rPr lang="en-US" sz="1600" dirty="0" err="1"/>
              <a:t>edulis</a:t>
            </a:r>
            <a:r>
              <a:rPr lang="en-US" sz="1600" dirty="0"/>
              <a:t>. Copyright gettyimages.com </a:t>
            </a:r>
            <a:r>
              <a:rPr lang="el-GR" sz="1600" dirty="0"/>
              <a:t>Σύνδεσμος: </a:t>
            </a:r>
            <a:r>
              <a:rPr lang="en-US" sz="1600" dirty="0"/>
              <a:t>http://www.arkive.org/common-mussel/mytilus-edulis/image-A8169.html </a:t>
            </a:r>
            <a:r>
              <a:rPr lang="el-GR" sz="1600" dirty="0"/>
              <a:t>Πηγή: </a:t>
            </a:r>
            <a:r>
              <a:rPr lang="en-US" sz="1600" dirty="0"/>
              <a:t>http://www.arkive.org</a:t>
            </a:r>
          </a:p>
          <a:p>
            <a:pPr marL="0" indent="0">
              <a:spcBef>
                <a:spcPts val="600"/>
              </a:spcBef>
              <a:buNone/>
            </a:pPr>
            <a:r>
              <a:rPr lang="el-GR" sz="1600" b="1" dirty="0" smtClean="0"/>
              <a:t>Εικόνα 22. </a:t>
            </a:r>
            <a:r>
              <a:rPr lang="en-US" sz="1600" i="1" dirty="0" err="1"/>
              <a:t>Limacina</a:t>
            </a:r>
            <a:r>
              <a:rPr lang="en-US" sz="1600" i="1" dirty="0"/>
              <a:t> </a:t>
            </a:r>
            <a:r>
              <a:rPr lang="en-US" sz="1600" i="1" dirty="0" err="1"/>
              <a:t>helicina</a:t>
            </a:r>
            <a:r>
              <a:rPr lang="en-US" sz="1600" i="1" dirty="0"/>
              <a:t>. </a:t>
            </a:r>
            <a:r>
              <a:rPr lang="en-US" sz="1600" dirty="0"/>
              <a:t>Copyright ©2015 </a:t>
            </a:r>
            <a:r>
              <a:rPr lang="en-US" sz="1600" dirty="0" err="1"/>
              <a:t>DeviantArt</a:t>
            </a:r>
            <a:r>
              <a:rPr lang="en-US" sz="1600" dirty="0"/>
              <a:t>. All rights reserved. </a:t>
            </a:r>
            <a:r>
              <a:rPr lang="el-GR" sz="1600" dirty="0"/>
              <a:t>Σύνδεσμος: </a:t>
            </a:r>
            <a:r>
              <a:rPr lang="en-US" sz="1600" dirty="0"/>
              <a:t>http://half-scientific.deviantart.com/art/Limacina-helicina-4-192962705 </a:t>
            </a:r>
            <a:r>
              <a:rPr lang="el-GR" sz="1600" dirty="0"/>
              <a:t>Πηγή: </a:t>
            </a:r>
            <a:r>
              <a:rPr lang="en-US" sz="1600" dirty="0"/>
              <a:t>http://half-scientific.deviantart.com</a:t>
            </a:r>
            <a:r>
              <a:rPr lang="en-US" sz="1600" dirty="0" smtClean="0"/>
              <a:t>/</a:t>
            </a:r>
            <a:r>
              <a:rPr lang="el-GR" sz="1600" dirty="0" smtClean="0"/>
              <a:t>.</a:t>
            </a:r>
            <a:endParaRPr lang="en-US" sz="1600" dirty="0"/>
          </a:p>
          <a:p>
            <a:pPr marL="0" indent="0">
              <a:spcBef>
                <a:spcPts val="600"/>
              </a:spcBef>
              <a:buNone/>
            </a:pPr>
            <a:r>
              <a:rPr lang="el-GR" sz="1600" b="1" dirty="0" smtClean="0"/>
              <a:t>Εικόνα 23. </a:t>
            </a:r>
            <a:r>
              <a:rPr lang="en-US" sz="1600" i="1" dirty="0" err="1"/>
              <a:t>Limacina</a:t>
            </a:r>
            <a:r>
              <a:rPr lang="en-US" sz="1600" i="1" dirty="0"/>
              <a:t> </a:t>
            </a:r>
            <a:r>
              <a:rPr lang="en-US" sz="1600" i="1" dirty="0" err="1"/>
              <a:t>retroversa</a:t>
            </a:r>
            <a:r>
              <a:rPr lang="en-US" sz="1600" dirty="0"/>
              <a:t>. Arctic Ocean Diversity. </a:t>
            </a:r>
            <a:r>
              <a:rPr lang="el-GR" sz="1600" dirty="0"/>
              <a:t>Σύνδεσμος: </a:t>
            </a:r>
            <a:r>
              <a:rPr lang="en-US" sz="1600" dirty="0"/>
              <a:t>http://www.arcodiv.org/watercolumn/pteropod/Limacina_retroversa.html </a:t>
            </a:r>
            <a:r>
              <a:rPr lang="el-GR" sz="1600" dirty="0"/>
              <a:t>Πηγή: </a:t>
            </a:r>
            <a:r>
              <a:rPr lang="en-US" sz="1600" dirty="0"/>
              <a:t>http://www.arcodiv.org</a:t>
            </a:r>
          </a:p>
          <a:p>
            <a:pPr marL="0" indent="0">
              <a:lnSpc>
                <a:spcPct val="100000"/>
              </a:lnSpc>
              <a:spcBef>
                <a:spcPts val="600"/>
              </a:spcBef>
              <a:buNone/>
              <a:defRPr/>
            </a:pPr>
            <a:endParaRPr lang="el-GR" sz="20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92</a:t>
            </a:fld>
            <a:endParaRPr lang="en-US"/>
          </a:p>
        </p:txBody>
      </p:sp>
    </p:spTree>
    <p:extLst>
      <p:ext uri="{BB962C8B-B14F-4D97-AF65-F5344CB8AC3E}">
        <p14:creationId xmlns:p14="http://schemas.microsoft.com/office/powerpoint/2010/main" val="7763677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(6/25)</a:t>
            </a:r>
            <a:endParaRPr lang="el-GR" b="1" dirty="0">
              <a:solidFill>
                <a:schemeClr val="accent1"/>
              </a:solidFill>
            </a:endParaRPr>
          </a:p>
        </p:txBody>
      </p:sp>
      <p:sp>
        <p:nvSpPr>
          <p:cNvPr id="3" name="Content Placeholder 2"/>
          <p:cNvSpPr>
            <a:spLocks noGrp="1"/>
          </p:cNvSpPr>
          <p:nvPr>
            <p:ph idx="1"/>
          </p:nvPr>
        </p:nvSpPr>
        <p:spPr>
          <a:xfrm>
            <a:off x="295579" y="1617457"/>
            <a:ext cx="8507288"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24. </a:t>
            </a:r>
            <a:r>
              <a:rPr lang="el-GR" sz="1600" dirty="0" smtClean="0"/>
              <a:t>Γενικευμένο Μαλάκιο.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lnSpc>
                <a:spcPct val="100000"/>
              </a:lnSpc>
              <a:spcBef>
                <a:spcPts val="600"/>
              </a:spcBef>
              <a:buNone/>
              <a:defRPr/>
            </a:pPr>
            <a:r>
              <a:rPr lang="el-GR" sz="1600" b="1" dirty="0" smtClean="0"/>
              <a:t>Εικόνα 25. </a:t>
            </a:r>
            <a:r>
              <a:rPr lang="el-GR" sz="1600" dirty="0" smtClean="0"/>
              <a:t>Πρωτόγονο </a:t>
            </a:r>
            <a:r>
              <a:rPr lang="el-GR" sz="1600" dirty="0" err="1" smtClean="0"/>
              <a:t>κτενίδιο</a:t>
            </a:r>
            <a:r>
              <a:rPr lang="el-GR" sz="1600" dirty="0" smtClean="0"/>
              <a:t> Μαλακίου.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r>
              <a:rPr lang="en-US" sz="1600" dirty="0" smtClean="0"/>
              <a:t>.</a:t>
            </a:r>
            <a:endParaRPr lang="el-GR" sz="1600" dirty="0" smtClean="0"/>
          </a:p>
          <a:p>
            <a:pPr marL="0" indent="0">
              <a:lnSpc>
                <a:spcPct val="100000"/>
              </a:lnSpc>
              <a:spcBef>
                <a:spcPts val="600"/>
              </a:spcBef>
              <a:buNone/>
              <a:defRPr/>
            </a:pPr>
            <a:r>
              <a:rPr lang="el-GR" sz="1600" b="1" dirty="0" smtClean="0"/>
              <a:t>Εικόνα 26. </a:t>
            </a:r>
            <a:r>
              <a:rPr lang="el-GR" sz="1600" dirty="0" smtClean="0"/>
              <a:t>Πρωτόγονο </a:t>
            </a:r>
            <a:r>
              <a:rPr lang="el-GR" sz="1600" dirty="0" err="1" smtClean="0"/>
              <a:t>κτενίδιο</a:t>
            </a:r>
            <a:r>
              <a:rPr lang="el-GR" sz="1600" dirty="0" smtClean="0"/>
              <a:t> Μαλακίου.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r>
              <a:rPr lang="en-US" sz="1600" dirty="0" smtClean="0"/>
              <a:t>.</a:t>
            </a:r>
            <a:endParaRPr lang="el-GR" sz="1600" dirty="0" smtClean="0"/>
          </a:p>
          <a:p>
            <a:pPr marL="0" indent="0">
              <a:lnSpc>
                <a:spcPct val="100000"/>
              </a:lnSpc>
              <a:spcBef>
                <a:spcPts val="600"/>
              </a:spcBef>
              <a:buNone/>
              <a:defRPr/>
            </a:pPr>
            <a:r>
              <a:rPr lang="el-GR" sz="1600" b="1" dirty="0" smtClean="0"/>
              <a:t>Εικόνα 27. </a:t>
            </a:r>
            <a:r>
              <a:rPr lang="el-GR" sz="1600" dirty="0" smtClean="0"/>
              <a:t>Όστρακο Μαλακίου.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r>
              <a:rPr lang="en-US" sz="1600" dirty="0" smtClean="0"/>
              <a:t>.</a:t>
            </a:r>
            <a:endParaRPr lang="el-GR" sz="1600" dirty="0" smtClean="0"/>
          </a:p>
          <a:p>
            <a:pPr marL="0" indent="0">
              <a:lnSpc>
                <a:spcPct val="100000"/>
              </a:lnSpc>
              <a:spcBef>
                <a:spcPts val="600"/>
              </a:spcBef>
              <a:buNone/>
              <a:defRPr/>
            </a:pPr>
            <a:r>
              <a:rPr lang="el-GR" sz="1600" b="1" dirty="0" smtClean="0"/>
              <a:t>Εικόνα 28. </a:t>
            </a:r>
            <a:r>
              <a:rPr lang="el-GR" sz="1600" dirty="0" smtClean="0"/>
              <a:t>Γενικευμένη τροχοφόρος προνύμφη.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93</a:t>
            </a:fld>
            <a:endParaRPr lang="en-US"/>
          </a:p>
        </p:txBody>
      </p:sp>
    </p:spTree>
    <p:extLst>
      <p:ext uri="{BB962C8B-B14F-4D97-AF65-F5344CB8AC3E}">
        <p14:creationId xmlns:p14="http://schemas.microsoft.com/office/powerpoint/2010/main" val="39795885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(7/25)</a:t>
            </a:r>
            <a:endParaRPr lang="el-GR" b="1" dirty="0">
              <a:solidFill>
                <a:schemeClr val="accent1"/>
              </a:solidFill>
            </a:endParaRPr>
          </a:p>
        </p:txBody>
      </p:sp>
      <p:sp>
        <p:nvSpPr>
          <p:cNvPr id="3" name="Content Placeholder 2"/>
          <p:cNvSpPr>
            <a:spLocks noGrp="1"/>
          </p:cNvSpPr>
          <p:nvPr>
            <p:ph idx="1"/>
          </p:nvPr>
        </p:nvSpPr>
        <p:spPr>
          <a:xfrm>
            <a:off x="179512" y="1617457"/>
            <a:ext cx="8464426"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29. </a:t>
            </a:r>
            <a:r>
              <a:rPr lang="el-GR" sz="1600" dirty="0" smtClean="0"/>
              <a:t>Ιστιοφόρος προνύμφη. </a:t>
            </a:r>
            <a:r>
              <a:rPr lang="en-US" sz="1600" dirty="0" smtClean="0"/>
              <a:t>Copyright </a:t>
            </a:r>
            <a:r>
              <a:rPr lang="en-US" sz="1600" dirty="0"/>
              <a:t>2010, </a:t>
            </a:r>
            <a:r>
              <a:rPr lang="el-GR" sz="1600" dirty="0"/>
              <a:t>Εκδόσεις </a:t>
            </a:r>
            <a:r>
              <a:rPr lang="en-US" sz="1600" dirty="0"/>
              <a:t>Utopia </a:t>
            </a:r>
            <a:r>
              <a:rPr lang="el-GR" sz="1600" dirty="0"/>
              <a:t>Ε.Π.Ε.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a:t>
            </a:r>
            <a:r>
              <a:rPr lang="el-GR" sz="1600" dirty="0">
                <a:solidFill>
                  <a:schemeClr val="tx1">
                    <a:lumMod val="65000"/>
                    <a:lumOff val="35000"/>
                  </a:schemeClr>
                </a:solidFill>
              </a:rPr>
              <a:t>Εκδόσεις </a:t>
            </a:r>
            <a:r>
              <a:rPr lang="en-US" sz="1600" dirty="0">
                <a:solidFill>
                  <a:schemeClr val="tx1">
                    <a:lumMod val="65000"/>
                    <a:lumOff val="35000"/>
                  </a:schemeClr>
                </a:solidFill>
              </a:rPr>
              <a:t>Utopia </a:t>
            </a:r>
            <a:r>
              <a:rPr lang="el-GR" sz="1600" dirty="0">
                <a:solidFill>
                  <a:schemeClr val="tx1">
                    <a:lumMod val="65000"/>
                    <a:lumOff val="35000"/>
                  </a:schemeClr>
                </a:solidFill>
              </a:rPr>
              <a:t>Ε.Π.Ε.  </a:t>
            </a:r>
            <a:r>
              <a:rPr lang="en-US" sz="1600" dirty="0"/>
              <a:t>ISBN: 978-960-99280-2-1</a:t>
            </a:r>
            <a:r>
              <a:rPr lang="el-GR" sz="1600" dirty="0"/>
              <a:t>. </a:t>
            </a:r>
            <a:endParaRPr lang="el-GR" sz="1600" dirty="0" smtClean="0"/>
          </a:p>
          <a:p>
            <a:pPr marL="0" indent="0">
              <a:lnSpc>
                <a:spcPct val="100000"/>
              </a:lnSpc>
              <a:spcBef>
                <a:spcPts val="600"/>
              </a:spcBef>
              <a:buNone/>
              <a:defRPr/>
            </a:pPr>
            <a:r>
              <a:rPr lang="en-US" sz="1600" b="1" dirty="0" err="1" smtClean="0"/>
              <a:t>Εικόν</a:t>
            </a:r>
            <a:r>
              <a:rPr lang="en-US" sz="1600" b="1" dirty="0" smtClean="0"/>
              <a:t>α 30</a:t>
            </a:r>
            <a:r>
              <a:rPr lang="el-GR" sz="1600" b="1" dirty="0" smtClean="0"/>
              <a:t>.</a:t>
            </a:r>
            <a:r>
              <a:rPr lang="en-US" sz="1600" b="1" dirty="0" smtClean="0"/>
              <a:t> </a:t>
            </a:r>
            <a:r>
              <a:rPr lang="el-GR" sz="1600" dirty="0" smtClean="0"/>
              <a:t>Ομοταξίες Μαλακίων. </a:t>
            </a:r>
            <a:r>
              <a:rPr lang="en-US" sz="1600" dirty="0" smtClean="0"/>
              <a:t>Copyright </a:t>
            </a:r>
            <a:r>
              <a:rPr lang="en-US" sz="1600" dirty="0"/>
              <a:t>by the Israel Malacological Society</a:t>
            </a:r>
            <a:br>
              <a:rPr lang="en-US" sz="1600" dirty="0"/>
            </a:br>
            <a:r>
              <a:rPr lang="en-US" sz="1600" dirty="0"/>
              <a:t>All Rights Reserved. </a:t>
            </a:r>
            <a:r>
              <a:rPr lang="en-US" sz="1600" dirty="0" err="1"/>
              <a:t>Σύνδεσμος</a:t>
            </a:r>
            <a:r>
              <a:rPr lang="en-US" sz="1600" dirty="0"/>
              <a:t>: http://www.manandmollusc.net/beginners_intro/aplacophora.html </a:t>
            </a:r>
            <a:r>
              <a:rPr lang="en-US" sz="1600" dirty="0" err="1"/>
              <a:t>Πηγή</a:t>
            </a:r>
            <a:r>
              <a:rPr lang="en-US" sz="1600" dirty="0"/>
              <a:t>: http://www.manandmollusc.net/.</a:t>
            </a:r>
          </a:p>
          <a:p>
            <a:pPr marL="0" indent="0">
              <a:lnSpc>
                <a:spcPct val="100000"/>
              </a:lnSpc>
              <a:spcBef>
                <a:spcPts val="600"/>
              </a:spcBef>
              <a:buNone/>
              <a:defRPr/>
            </a:pPr>
            <a:r>
              <a:rPr lang="en-US" sz="1600" b="1" dirty="0" err="1"/>
              <a:t>Εικόν</a:t>
            </a:r>
            <a:r>
              <a:rPr lang="en-US" sz="1600" b="1" dirty="0"/>
              <a:t>α </a:t>
            </a:r>
            <a:r>
              <a:rPr lang="en-US" sz="1600" b="1" dirty="0" smtClean="0"/>
              <a:t>31</a:t>
            </a:r>
            <a:r>
              <a:rPr lang="el-GR" sz="1600" b="1" dirty="0" smtClean="0"/>
              <a:t>.</a:t>
            </a:r>
            <a:r>
              <a:rPr lang="en-US" sz="1600" b="1" dirty="0" smtClean="0"/>
              <a:t> </a:t>
            </a:r>
            <a:r>
              <a:rPr lang="en-US" sz="1600" dirty="0"/>
              <a:t>Ομοταξίες Μαλακίων. The material on this page may be used under the terms of a Creative Commons </a:t>
            </a:r>
            <a:r>
              <a:rPr lang="en-US" sz="1600" dirty="0" err="1"/>
              <a:t>Licence</a:t>
            </a:r>
            <a:r>
              <a:rPr lang="en-US" sz="1600" dirty="0"/>
              <a:t>. </a:t>
            </a:r>
            <a:r>
              <a:rPr lang="en-US" sz="1600" dirty="0" err="1"/>
              <a:t>Σύνδεσμος</a:t>
            </a:r>
            <a:r>
              <a:rPr lang="en-US" sz="1600" dirty="0"/>
              <a:t>: http://palaeos.com/metazoa/mollusca/aculifera/solenogastres.html  </a:t>
            </a:r>
            <a:r>
              <a:rPr lang="en-US" sz="1600" dirty="0" err="1"/>
              <a:t>Πηγή</a:t>
            </a:r>
            <a:r>
              <a:rPr lang="en-US" sz="1600" dirty="0"/>
              <a:t>: http://palaeos.com/.</a:t>
            </a:r>
          </a:p>
          <a:p>
            <a:pPr marL="0" indent="0">
              <a:lnSpc>
                <a:spcPct val="100000"/>
              </a:lnSpc>
              <a:spcBef>
                <a:spcPts val="600"/>
              </a:spcBef>
              <a:buNone/>
              <a:defRPr/>
            </a:pPr>
            <a:r>
              <a:rPr lang="en-US" sz="1600" b="1" dirty="0" err="1" smtClean="0"/>
              <a:t>Εικόν</a:t>
            </a:r>
            <a:r>
              <a:rPr lang="en-US" sz="1600" b="1" dirty="0" smtClean="0"/>
              <a:t>α 3</a:t>
            </a:r>
            <a:r>
              <a:rPr lang="el-GR" sz="1600" b="1" dirty="0" smtClean="0"/>
              <a:t>2. </a:t>
            </a:r>
            <a:r>
              <a:rPr lang="en-US" sz="1600" dirty="0" err="1" smtClean="0"/>
              <a:t>Ουρο</a:t>
            </a:r>
            <a:r>
              <a:rPr lang="en-US" sz="1600" dirty="0" smtClean="0"/>
              <a:t>βοθριωτό</a:t>
            </a:r>
            <a:r>
              <a:rPr lang="en-US" sz="1600" dirty="0"/>
              <a:t>. Copyright by the Israel </a:t>
            </a:r>
            <a:r>
              <a:rPr lang="en-US" sz="1600" dirty="0" err="1"/>
              <a:t>Malacological</a:t>
            </a:r>
            <a:r>
              <a:rPr lang="en-US" sz="1600" dirty="0"/>
              <a:t> Society</a:t>
            </a:r>
            <a:br>
              <a:rPr lang="en-US" sz="1600" dirty="0"/>
            </a:br>
            <a:r>
              <a:rPr lang="en-US" sz="1600" dirty="0"/>
              <a:t>All Rights Reserved. </a:t>
            </a:r>
            <a:r>
              <a:rPr lang="en-US" sz="1600" dirty="0" err="1"/>
              <a:t>Σύνδεσμος</a:t>
            </a:r>
            <a:r>
              <a:rPr lang="en-US" sz="1600" dirty="0"/>
              <a:t>: http://www.manandmollusc.net/beginners_intro/aplacophora.html </a:t>
            </a:r>
            <a:r>
              <a:rPr lang="en-US" sz="1600" dirty="0" err="1"/>
              <a:t>Πηγή</a:t>
            </a:r>
            <a:r>
              <a:rPr lang="en-US" sz="1600" dirty="0"/>
              <a:t>: http://www.manandmollusc.net/.</a:t>
            </a:r>
          </a:p>
          <a:p>
            <a:pPr>
              <a:lnSpc>
                <a:spcPct val="100000"/>
              </a:lnSpc>
              <a:spcBef>
                <a:spcPts val="600"/>
              </a:spcBef>
              <a:defRPr/>
            </a:pPr>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94</a:t>
            </a:fld>
            <a:endParaRPr lang="en-US"/>
          </a:p>
        </p:txBody>
      </p:sp>
    </p:spTree>
    <p:extLst>
      <p:ext uri="{BB962C8B-B14F-4D97-AF65-F5344CB8AC3E}">
        <p14:creationId xmlns:p14="http://schemas.microsoft.com/office/powerpoint/2010/main" val="24857556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(8/25)</a:t>
            </a:r>
            <a:endParaRPr lang="el-GR" b="1" dirty="0">
              <a:solidFill>
                <a:schemeClr val="accent1"/>
              </a:solidFill>
            </a:endParaRPr>
          </a:p>
        </p:txBody>
      </p:sp>
      <p:sp>
        <p:nvSpPr>
          <p:cNvPr id="3" name="Content Placeholder 2"/>
          <p:cNvSpPr>
            <a:spLocks noGrp="1"/>
          </p:cNvSpPr>
          <p:nvPr>
            <p:ph idx="1"/>
          </p:nvPr>
        </p:nvSpPr>
        <p:spPr>
          <a:xfrm>
            <a:off x="302722" y="1556792"/>
            <a:ext cx="8493001" cy="4768624"/>
          </a:xfrm>
        </p:spPr>
        <p:txBody>
          <a:bodyPr>
            <a:noAutofit/>
          </a:bodyPr>
          <a:lstStyle/>
          <a:p>
            <a:pPr marL="0" indent="0">
              <a:buNone/>
            </a:pPr>
            <a:endParaRPr lang="el-GR" sz="1600" b="1" dirty="0" smtClean="0"/>
          </a:p>
          <a:p>
            <a:pPr marL="0" indent="0">
              <a:buNone/>
            </a:pPr>
            <a:r>
              <a:rPr lang="el-GR" sz="1600" b="1" dirty="0" smtClean="0"/>
              <a:t>Εικόνα 33. </a:t>
            </a:r>
            <a:r>
              <a:rPr lang="el-GR" sz="1600" dirty="0"/>
              <a:t>Ομοταξία </a:t>
            </a:r>
            <a:r>
              <a:rPr lang="el-GR" sz="1600" dirty="0" err="1"/>
              <a:t>Ουροβοθριωτά</a:t>
            </a:r>
            <a:r>
              <a:rPr lang="el-GR" sz="1600" dirty="0"/>
              <a:t>. </a:t>
            </a:r>
            <a:r>
              <a:rPr lang="en-US" sz="1600" dirty="0"/>
              <a:t>Photo :Woods Hole Oceanographic Institute. </a:t>
            </a:r>
            <a:r>
              <a:rPr lang="el-GR" sz="1600" dirty="0"/>
              <a:t>Σύνδεσμος: </a:t>
            </a:r>
            <a:r>
              <a:rPr lang="en-US" sz="1600" dirty="0"/>
              <a:t>http://naturemappingfoundation.org/natmap/mollusks/  </a:t>
            </a:r>
            <a:r>
              <a:rPr lang="el-GR" sz="1600" dirty="0"/>
              <a:t>Πηγή: </a:t>
            </a:r>
            <a:r>
              <a:rPr lang="en-US" sz="1600" dirty="0"/>
              <a:t>http://naturemappingfoundation.org/index.html</a:t>
            </a:r>
          </a:p>
          <a:p>
            <a:pPr marL="0" indent="0">
              <a:buNone/>
            </a:pPr>
            <a:r>
              <a:rPr lang="el-GR" sz="1600" b="1" dirty="0"/>
              <a:t>Εικόνα </a:t>
            </a:r>
            <a:r>
              <a:rPr lang="el-GR" sz="1600" b="1" dirty="0" smtClean="0"/>
              <a:t>34. </a:t>
            </a:r>
            <a:r>
              <a:rPr lang="el-GR" sz="1600" dirty="0" err="1"/>
              <a:t>Ουροβοθριωτό</a:t>
            </a:r>
            <a:r>
              <a:rPr lang="el-GR" sz="1600" dirty="0"/>
              <a:t>. </a:t>
            </a:r>
            <a:r>
              <a:rPr lang="en-US" sz="1600" dirty="0"/>
              <a:t>Copyright by the Israel </a:t>
            </a:r>
            <a:r>
              <a:rPr lang="en-US" sz="1600" dirty="0" err="1"/>
              <a:t>Malacological</a:t>
            </a:r>
            <a:r>
              <a:rPr lang="en-US" sz="1600" dirty="0"/>
              <a:t> Society</a:t>
            </a:r>
            <a:br>
              <a:rPr lang="en-US" sz="1600" dirty="0"/>
            </a:br>
            <a:r>
              <a:rPr lang="en-US" sz="1600" dirty="0"/>
              <a:t>All Rights Reserved. </a:t>
            </a:r>
            <a:r>
              <a:rPr lang="el-GR" sz="1600" dirty="0"/>
              <a:t>Σύνδεσμος: </a:t>
            </a:r>
            <a:r>
              <a:rPr lang="en-US" sz="1600" dirty="0"/>
              <a:t>http://www.manandmollusc.net/beginners_intro/aplacophora.html </a:t>
            </a:r>
            <a:r>
              <a:rPr lang="el-GR" sz="1600" dirty="0"/>
              <a:t>Πηγή: </a:t>
            </a:r>
            <a:r>
              <a:rPr lang="en-US" sz="1600" dirty="0"/>
              <a:t>http://www.manandmollusc.net/.</a:t>
            </a:r>
          </a:p>
          <a:p>
            <a:pPr marL="0" indent="0">
              <a:buNone/>
            </a:pPr>
            <a:r>
              <a:rPr lang="el-GR" sz="1600" b="1" dirty="0"/>
              <a:t>Εικόνα </a:t>
            </a:r>
            <a:r>
              <a:rPr lang="el-GR" sz="1600" b="1" dirty="0" smtClean="0"/>
              <a:t>35. </a:t>
            </a:r>
            <a:r>
              <a:rPr lang="el-GR" sz="1600" dirty="0" err="1"/>
              <a:t>Σωληνόγαστροι</a:t>
            </a:r>
            <a:r>
              <a:rPr lang="el-GR" sz="1600" dirty="0"/>
              <a:t>. </a:t>
            </a:r>
            <a:r>
              <a:rPr lang="en-US" sz="1600" dirty="0"/>
              <a:t>Photo by A. H. </a:t>
            </a:r>
            <a:r>
              <a:rPr lang="en-US" sz="1600" dirty="0" err="1"/>
              <a:t>Scheltema</a:t>
            </a:r>
            <a:r>
              <a:rPr lang="en-US" sz="1600" dirty="0"/>
              <a:t>,  Copyright ©2014 Woods Hole Oceanographic Institution. All Rights Reserved. </a:t>
            </a:r>
            <a:r>
              <a:rPr lang="el-GR" sz="1600" dirty="0"/>
              <a:t>Σύνδεσμος: </a:t>
            </a:r>
            <a:r>
              <a:rPr lang="en-US" sz="1600" dirty="0"/>
              <a:t>http://www.whoi.edu/science/B/aplacophora/defchaetneo.html </a:t>
            </a:r>
            <a:r>
              <a:rPr lang="el-GR" sz="1600" dirty="0" err="1"/>
              <a:t>Π.ηγή</a:t>
            </a:r>
            <a:r>
              <a:rPr lang="el-GR" sz="1600" dirty="0"/>
              <a:t>: </a:t>
            </a:r>
            <a:r>
              <a:rPr lang="en-US" sz="1600" dirty="0"/>
              <a:t>http://</a:t>
            </a:r>
            <a:r>
              <a:rPr lang="en-US" sz="1600" dirty="0" smtClean="0"/>
              <a:t>www.whoi.edu</a:t>
            </a:r>
            <a:endParaRPr lang="en-US"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95</a:t>
            </a:fld>
            <a:endParaRPr lang="en-US"/>
          </a:p>
        </p:txBody>
      </p:sp>
    </p:spTree>
    <p:extLst>
      <p:ext uri="{BB962C8B-B14F-4D97-AF65-F5344CB8AC3E}">
        <p14:creationId xmlns:p14="http://schemas.microsoft.com/office/powerpoint/2010/main" val="1869576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(9/25)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n-US" sz="1600" b="1" dirty="0" err="1" smtClean="0"/>
              <a:t>Εικόν</a:t>
            </a:r>
            <a:r>
              <a:rPr lang="en-US" sz="1600" b="1" dirty="0" smtClean="0"/>
              <a:t>α 36</a:t>
            </a:r>
            <a:r>
              <a:rPr lang="el-GR" sz="1600" b="1" dirty="0" smtClean="0"/>
              <a:t>.</a:t>
            </a:r>
            <a:r>
              <a:rPr lang="en-US" sz="1600" b="1" dirty="0" smtClean="0"/>
              <a:t> </a:t>
            </a:r>
            <a:r>
              <a:rPr lang="en-US" sz="1600" i="1" dirty="0"/>
              <a:t>Nepolina. </a:t>
            </a:r>
            <a:r>
              <a:rPr lang="en-US" sz="1600" dirty="0"/>
              <a:t>Copyright by the Israel </a:t>
            </a:r>
            <a:r>
              <a:rPr lang="en-US" sz="1600" dirty="0" err="1"/>
              <a:t>Malacological</a:t>
            </a:r>
            <a:r>
              <a:rPr lang="en-US" sz="1600" dirty="0"/>
              <a:t> Society</a:t>
            </a:r>
            <a:br>
              <a:rPr lang="en-US" sz="1600" dirty="0"/>
            </a:br>
            <a:r>
              <a:rPr lang="en-US" sz="1600" dirty="0"/>
              <a:t>All Rights Reserved. </a:t>
            </a:r>
            <a:r>
              <a:rPr lang="en-US" sz="1600" dirty="0" err="1"/>
              <a:t>Σύνδεσμος</a:t>
            </a:r>
            <a:r>
              <a:rPr lang="en-US" sz="1600" dirty="0"/>
              <a:t>: http://www.manandmollusc.net/advanced_introduction/Images/Nepolina_main.gif  </a:t>
            </a:r>
            <a:r>
              <a:rPr lang="en-US" sz="1600" dirty="0" err="1"/>
              <a:t>Πηγή</a:t>
            </a:r>
            <a:r>
              <a:rPr lang="en-US" sz="1600" dirty="0"/>
              <a:t>: http://www.manandmollusc.net/.</a:t>
            </a:r>
          </a:p>
          <a:p>
            <a:pPr marL="0" indent="0">
              <a:buNone/>
            </a:pPr>
            <a:r>
              <a:rPr lang="el-GR" sz="1600" b="1" dirty="0" smtClean="0"/>
              <a:t>Εικόνα 3</a:t>
            </a:r>
            <a:r>
              <a:rPr lang="en-US" sz="1600" b="1" dirty="0" smtClean="0"/>
              <a:t>7</a:t>
            </a:r>
            <a:r>
              <a:rPr lang="el-GR" sz="1600" b="1" dirty="0" smtClean="0"/>
              <a:t>. </a:t>
            </a:r>
            <a:r>
              <a:rPr lang="el-GR" sz="1600" dirty="0" smtClean="0"/>
              <a:t>Εσωτερική δομή </a:t>
            </a:r>
            <a:r>
              <a:rPr lang="el-GR" sz="1600" dirty="0" err="1" smtClean="0"/>
              <a:t>Μονοπλακοφόρου</a:t>
            </a:r>
            <a:r>
              <a:rPr lang="el-GR" sz="1600" dirty="0" smtClean="0"/>
              <a:t>. </a:t>
            </a:r>
            <a:r>
              <a:rPr lang="en-US" sz="1600" dirty="0" smtClean="0"/>
              <a:t>Copyright </a:t>
            </a:r>
            <a:r>
              <a:rPr lang="en-US" sz="1600" dirty="0"/>
              <a:t>1987 CBS College Publishing, 1980 by Saunders College/ Holt, Rinehart and Winston. Copyright 1963, 1968 and 1974 by N.B. Saunders Company. </a:t>
            </a:r>
            <a:r>
              <a:rPr lang="el-GR" sz="1600" dirty="0" smtClean="0"/>
              <a:t> Πηγή: </a:t>
            </a:r>
            <a:r>
              <a:rPr lang="en-US" sz="1600" dirty="0" smtClean="0"/>
              <a:t>Invertebrate </a:t>
            </a:r>
            <a:r>
              <a:rPr lang="en-US" sz="1600" dirty="0"/>
              <a:t>Zoology, Fifth Edition Barnes, ISBN 0-03-008914-X.</a:t>
            </a:r>
          </a:p>
          <a:p>
            <a:pPr marL="0" indent="0">
              <a:buNone/>
            </a:pPr>
            <a:r>
              <a:rPr lang="el-GR" sz="1600" b="1" dirty="0" smtClean="0"/>
              <a:t>Εικόνα 38. </a:t>
            </a:r>
            <a:r>
              <a:rPr lang="el-GR" sz="1600" dirty="0" err="1" smtClean="0"/>
              <a:t>Πολυπλακοφόρο</a:t>
            </a:r>
            <a:r>
              <a:rPr lang="el-GR" sz="1600" dirty="0" smtClean="0"/>
              <a:t> (εξωτερική όψη). </a:t>
            </a:r>
            <a:r>
              <a:rPr lang="en-US" sz="1600" dirty="0" smtClean="0"/>
              <a:t>Copyright </a:t>
            </a:r>
            <a:r>
              <a:rPr lang="en-US" sz="1600" dirty="0"/>
              <a:t>1987 CBS College Publishing, 1980 by Saunders College/ Holt, Rinehart and Winston. Copyright 1963, 1968 and 1974 by N.B. Saunders Company. Invertebrate Zoology, Fifth Edition Barnes, ISBN 0-03-008914-X.</a:t>
            </a:r>
          </a:p>
          <a:p>
            <a:pPr marL="0" indent="0">
              <a:buNone/>
            </a:pPr>
            <a:r>
              <a:rPr lang="el-GR" sz="1600" b="1" dirty="0" smtClean="0"/>
              <a:t>Εικόνα 39.</a:t>
            </a:r>
            <a:r>
              <a:rPr lang="en-US" sz="1600" b="1" dirty="0" smtClean="0"/>
              <a:t> </a:t>
            </a:r>
            <a:r>
              <a:rPr lang="el-GR" sz="1600" dirty="0" err="1" smtClean="0"/>
              <a:t>Πολυπλακοφόρο</a:t>
            </a:r>
            <a:r>
              <a:rPr lang="el-GR" sz="1600" dirty="0" smtClean="0"/>
              <a:t> (εσωτερική όψη). </a:t>
            </a:r>
            <a:r>
              <a:rPr lang="en-US" sz="1600" dirty="0" smtClean="0"/>
              <a:t>Copyright </a:t>
            </a:r>
            <a:r>
              <a:rPr lang="en-US" sz="1600" dirty="0"/>
              <a:t>1987 CBS College Publishing, 1980 by Saunders College/ Holt, Rinehart and Winston. Copyright 1963, 1968 and 1974 by N.B. Saunders Company. Invertebrate Zoology, Fifth Edition Barnes, ISBN 0-03-008914-X</a:t>
            </a:r>
            <a:r>
              <a:rPr lang="en-US"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96</a:t>
            </a:fld>
            <a:endParaRPr lang="en-US"/>
          </a:p>
        </p:txBody>
      </p:sp>
    </p:spTree>
    <p:extLst>
      <p:ext uri="{BB962C8B-B14F-4D97-AF65-F5344CB8AC3E}">
        <p14:creationId xmlns:p14="http://schemas.microsoft.com/office/powerpoint/2010/main" val="23500771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(10/25)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40. </a:t>
            </a:r>
            <a:r>
              <a:rPr lang="en-US" sz="1600" i="1" dirty="0" err="1" smtClean="0"/>
              <a:t>Mopalia</a:t>
            </a:r>
            <a:r>
              <a:rPr lang="en-US" sz="1600" i="1" dirty="0" smtClean="0"/>
              <a:t> </a:t>
            </a:r>
            <a:r>
              <a:rPr lang="en-US" sz="1600" i="1" dirty="0" err="1" smtClean="0"/>
              <a:t>muscosa</a:t>
            </a:r>
            <a:r>
              <a:rPr lang="en-US" sz="1600" i="1"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41. </a:t>
            </a:r>
            <a:r>
              <a:rPr lang="el-GR" sz="1600" dirty="0" smtClean="0"/>
              <a:t>Ανατομία χιτώνα.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lnSpc>
                <a:spcPct val="100000"/>
              </a:lnSpc>
              <a:spcBef>
                <a:spcPts val="600"/>
              </a:spcBef>
              <a:buNone/>
              <a:defRPr/>
            </a:pPr>
            <a:r>
              <a:rPr lang="el-GR" sz="1600" b="1" dirty="0"/>
              <a:t>Εικόνα </a:t>
            </a:r>
            <a:r>
              <a:rPr lang="el-GR" sz="1600" b="1" dirty="0" smtClean="0"/>
              <a:t>42. </a:t>
            </a:r>
            <a:r>
              <a:rPr lang="el-GR" sz="1600" dirty="0" smtClean="0"/>
              <a:t>Δόντια της θάλασσας. </a:t>
            </a:r>
            <a:r>
              <a:rPr lang="en-US" sz="1600" dirty="0" smtClean="0"/>
              <a:t>Copyright </a:t>
            </a:r>
            <a:r>
              <a:rPr lang="en-US" sz="1600" dirty="0"/>
              <a:t>2008 G. &amp; Ph. </a:t>
            </a:r>
            <a:r>
              <a:rPr lang="en-US" sz="1600" dirty="0" err="1" smtClean="0"/>
              <a:t>Poppe</a:t>
            </a:r>
            <a:r>
              <a:rPr lang="el-GR" sz="1600" dirty="0" smtClean="0"/>
              <a:t>.</a:t>
            </a:r>
            <a:r>
              <a:rPr lang="en-US" sz="1600" dirty="0" smtClean="0"/>
              <a:t> </a:t>
            </a:r>
            <a:r>
              <a:rPr lang="el-GR" sz="1600" dirty="0"/>
              <a:t>Σύνδεσμος: </a:t>
            </a:r>
            <a:r>
              <a:rPr lang="en-US" sz="1600" dirty="0"/>
              <a:t>http://www.conchology.be/?t=68&amp;u=455160&amp;g=1023894aae7e4875882b6e4da5dba2fe&amp;q=b81d29f73945669021843bd0c253f1e3 </a:t>
            </a:r>
            <a:r>
              <a:rPr lang="el-GR" sz="1600" dirty="0"/>
              <a:t>Πηγή: </a:t>
            </a:r>
            <a:r>
              <a:rPr lang="en-US" sz="1600" dirty="0"/>
              <a:t>http://www.conchology.be </a:t>
            </a:r>
          </a:p>
          <a:p>
            <a:pPr marL="0" indent="0">
              <a:lnSpc>
                <a:spcPct val="100000"/>
              </a:lnSpc>
              <a:spcBef>
                <a:spcPts val="600"/>
              </a:spcBef>
              <a:buNone/>
              <a:defRPr/>
            </a:pPr>
            <a:r>
              <a:rPr lang="el-GR" sz="1600" b="1" dirty="0" smtClean="0"/>
              <a:t>Εικόνα 43. </a:t>
            </a:r>
            <a:r>
              <a:rPr lang="en-US" sz="1600" i="1" dirty="0" err="1" smtClean="0"/>
              <a:t>Dentalia</a:t>
            </a:r>
            <a:r>
              <a:rPr lang="en-US" sz="1600" i="1" dirty="0" smtClean="0"/>
              <a:t>.</a:t>
            </a:r>
            <a:r>
              <a:rPr lang="en-US" sz="1600" dirty="0" smtClean="0"/>
              <a:t> 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a:lnSpc>
                <a:spcPct val="100000"/>
              </a:lnSpc>
              <a:spcBef>
                <a:spcPts val="600"/>
              </a:spcBef>
              <a:defRPr/>
            </a:pPr>
            <a:endParaRPr lang="el-GR"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97</a:t>
            </a:fld>
            <a:endParaRPr lang="en-US"/>
          </a:p>
        </p:txBody>
      </p:sp>
    </p:spTree>
    <p:extLst>
      <p:ext uri="{BB962C8B-B14F-4D97-AF65-F5344CB8AC3E}">
        <p14:creationId xmlns:p14="http://schemas.microsoft.com/office/powerpoint/2010/main" val="35639457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(11/25)</a:t>
            </a:r>
            <a:endParaRPr lang="el-GR" b="1" dirty="0">
              <a:solidFill>
                <a:schemeClr val="accent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lnSpc>
                <a:spcPct val="100000"/>
              </a:lnSpc>
              <a:spcBef>
                <a:spcPts val="1200"/>
              </a:spcBef>
              <a:buNone/>
              <a:defRPr/>
            </a:pPr>
            <a:endParaRPr lang="el-GR" sz="1600" b="1" dirty="0" smtClean="0"/>
          </a:p>
          <a:p>
            <a:pPr marL="0" indent="0">
              <a:lnSpc>
                <a:spcPct val="100000"/>
              </a:lnSpc>
              <a:spcBef>
                <a:spcPts val="1200"/>
              </a:spcBef>
              <a:buNone/>
              <a:defRPr/>
            </a:pPr>
            <a:r>
              <a:rPr lang="el-GR" sz="1600" b="1" dirty="0" smtClean="0"/>
              <a:t>Εικόνα </a:t>
            </a:r>
            <a:r>
              <a:rPr lang="en-US" sz="1600" b="1" dirty="0" smtClean="0"/>
              <a:t>44</a:t>
            </a:r>
            <a:r>
              <a:rPr lang="el-GR" sz="1600" b="1" dirty="0" smtClean="0"/>
              <a:t>. </a:t>
            </a:r>
            <a:r>
              <a:rPr lang="el-GR" sz="1600" dirty="0" smtClean="0"/>
              <a:t>Όστρακο </a:t>
            </a:r>
            <a:r>
              <a:rPr lang="fr-FR" sz="1600" i="1" dirty="0" err="1" smtClean="0"/>
              <a:t>Busycon</a:t>
            </a:r>
            <a:r>
              <a:rPr lang="fr-FR" sz="1600" dirty="0" smtClean="0"/>
              <a:t>: </a:t>
            </a:r>
            <a:r>
              <a:rPr lang="en-US" sz="1600" dirty="0" smtClean="0"/>
              <a:t>Copyright </a:t>
            </a:r>
            <a:r>
              <a:rPr lang="en-US" sz="1600" dirty="0"/>
              <a:t>2010, </a:t>
            </a:r>
            <a:r>
              <a:rPr lang="el-GR" sz="1600" dirty="0"/>
              <a:t>Εκδόσεις </a:t>
            </a:r>
            <a:r>
              <a:rPr lang="en-US" sz="1600" dirty="0"/>
              <a:t>Utopia </a:t>
            </a:r>
            <a:r>
              <a:rPr lang="el-GR" sz="1600" dirty="0"/>
              <a:t>Ε.Π.Ε.  </a:t>
            </a:r>
            <a:r>
              <a:rPr lang="el-GR" sz="1600" dirty="0" smtClean="0"/>
              <a:t>Πηγή: </a:t>
            </a:r>
            <a:r>
              <a:rPr lang="en-US" sz="1600" dirty="0" err="1" smtClean="0"/>
              <a:t>C.P.Hickman</a:t>
            </a:r>
            <a:r>
              <a:rPr lang="en-US" sz="1600" dirty="0" smtClean="0"/>
              <a:t> </a:t>
            </a:r>
            <a:r>
              <a:rPr lang="en-US" sz="1600" dirty="0"/>
              <a:t>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l-GR" sz="1600" dirty="0"/>
              <a:t>, Ζωολογία: Ολοκληρωμένες Αρχές, Εκδόσεις </a:t>
            </a:r>
            <a:r>
              <a:rPr lang="en-US" sz="1600" dirty="0"/>
              <a:t>Utopia </a:t>
            </a:r>
            <a:r>
              <a:rPr lang="el-GR" sz="1600" dirty="0"/>
              <a:t>Ε.Π.Ε.  </a:t>
            </a:r>
            <a:r>
              <a:rPr lang="en-US" sz="1600" dirty="0"/>
              <a:t>ISBN: 978-960-99280-2-1</a:t>
            </a:r>
            <a:r>
              <a:rPr lang="el-GR" sz="1600" dirty="0"/>
              <a:t>.</a:t>
            </a:r>
          </a:p>
          <a:p>
            <a:pPr marL="0" indent="0">
              <a:lnSpc>
                <a:spcPct val="100000"/>
              </a:lnSpc>
              <a:spcBef>
                <a:spcPts val="600"/>
              </a:spcBef>
              <a:buNone/>
              <a:defRPr/>
            </a:pPr>
            <a:r>
              <a:rPr lang="el-GR" sz="1600" b="1" dirty="0" smtClean="0"/>
              <a:t>Εικόνα 4</a:t>
            </a:r>
            <a:r>
              <a:rPr lang="en-US" sz="1600" b="1" dirty="0" smtClean="0"/>
              <a:t>5</a:t>
            </a:r>
            <a:r>
              <a:rPr lang="el-GR" sz="1600" b="1" dirty="0" smtClean="0"/>
              <a:t>.</a:t>
            </a:r>
            <a:r>
              <a:rPr lang="fr-FR" sz="1600" b="1" dirty="0" smtClean="0"/>
              <a:t> </a:t>
            </a:r>
            <a:r>
              <a:rPr lang="el-GR" sz="1600" dirty="0" smtClean="0"/>
              <a:t>Οντογενετική συστροφή.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lnSpc>
                <a:spcPct val="100000"/>
              </a:lnSpc>
              <a:spcBef>
                <a:spcPts val="600"/>
              </a:spcBef>
              <a:buNone/>
              <a:defRPr/>
            </a:pPr>
            <a:r>
              <a:rPr lang="el-GR" sz="1600" b="1" dirty="0" smtClean="0"/>
              <a:t>Εικόνα 4</a:t>
            </a:r>
            <a:r>
              <a:rPr lang="en-US" sz="1600" b="1" dirty="0" smtClean="0"/>
              <a:t>6</a:t>
            </a:r>
            <a:r>
              <a:rPr lang="el-GR" sz="1600" b="1" dirty="0" smtClean="0"/>
              <a:t>. </a:t>
            </a:r>
            <a:r>
              <a:rPr lang="el-GR" sz="1600" dirty="0" smtClean="0"/>
              <a:t>Εξέλιξη οστράκου Γαστεροπόδων.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lnSpc>
                <a:spcPct val="100000"/>
              </a:lnSpc>
              <a:spcBef>
                <a:spcPts val="600"/>
              </a:spcBef>
              <a:buNone/>
              <a:defRPr/>
            </a:pPr>
            <a:r>
              <a:rPr lang="el-GR" sz="1600" b="1" dirty="0" smtClean="0"/>
              <a:t>Εικόνα 4</a:t>
            </a:r>
            <a:r>
              <a:rPr lang="en-US" sz="1600" b="1" dirty="0" smtClean="0"/>
              <a:t>7</a:t>
            </a:r>
            <a:r>
              <a:rPr lang="el-GR" sz="1600" b="1" dirty="0" smtClean="0"/>
              <a:t>. </a:t>
            </a:r>
            <a:r>
              <a:rPr lang="el-GR" sz="1600" dirty="0" smtClean="0"/>
              <a:t>Εξέλιξη </a:t>
            </a:r>
            <a:r>
              <a:rPr lang="el-GR" sz="1600" dirty="0" err="1" smtClean="0"/>
              <a:t>κτενιδίων</a:t>
            </a:r>
            <a:r>
              <a:rPr lang="el-GR" sz="1600" dirty="0" smtClean="0"/>
              <a:t> Γαστεροπόδων. </a:t>
            </a:r>
            <a:r>
              <a:rPr lang="en-US" sz="1600" dirty="0" smtClean="0"/>
              <a:t>Copyright </a:t>
            </a:r>
            <a:r>
              <a:rPr lang="en-US" sz="1600" dirty="0"/>
              <a:t>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98</a:t>
            </a:fld>
            <a:endParaRPr lang="en-US"/>
          </a:p>
        </p:txBody>
      </p:sp>
    </p:spTree>
    <p:extLst>
      <p:ext uri="{BB962C8B-B14F-4D97-AF65-F5344CB8AC3E}">
        <p14:creationId xmlns:p14="http://schemas.microsoft.com/office/powerpoint/2010/main" val="25038018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b="1" dirty="0">
                <a:solidFill>
                  <a:schemeClr val="accent1"/>
                </a:solidFill>
              </a:rPr>
              <a:t>Σημείωμα </a:t>
            </a:r>
            <a:r>
              <a:rPr lang="el-GR" b="1" dirty="0" smtClean="0">
                <a:solidFill>
                  <a:schemeClr val="accent1"/>
                </a:solidFill>
              </a:rPr>
              <a:t/>
            </a:r>
            <a:br>
              <a:rPr lang="el-GR" b="1" dirty="0" smtClean="0">
                <a:solidFill>
                  <a:schemeClr val="accent1"/>
                </a:solidFill>
              </a:rPr>
            </a:br>
            <a:r>
              <a:rPr lang="el-GR" b="1" dirty="0" smtClean="0">
                <a:solidFill>
                  <a:schemeClr val="accent1"/>
                </a:solidFill>
              </a:rPr>
              <a:t>Χρήσης </a:t>
            </a:r>
            <a:r>
              <a:rPr lang="el-GR" b="1" dirty="0">
                <a:solidFill>
                  <a:schemeClr val="accent1"/>
                </a:solidFill>
              </a:rPr>
              <a:t>Έργων </a:t>
            </a:r>
            <a:r>
              <a:rPr lang="el-GR" b="1" dirty="0" smtClean="0">
                <a:solidFill>
                  <a:schemeClr val="accent1"/>
                </a:solidFill>
              </a:rPr>
              <a:t>Τρίτων</a:t>
            </a:r>
            <a:r>
              <a:rPr lang="en-US" b="1" dirty="0" smtClean="0">
                <a:solidFill>
                  <a:schemeClr val="accent1"/>
                </a:solidFill>
              </a:rPr>
              <a:t> (12/25)</a:t>
            </a:r>
            <a:endParaRPr lang="el-GR" b="1" dirty="0">
              <a:solidFill>
                <a:schemeClr val="accent1"/>
              </a:solidFill>
            </a:endParaRPr>
          </a:p>
        </p:txBody>
      </p:sp>
      <p:sp>
        <p:nvSpPr>
          <p:cNvPr id="3" name="Content Placeholder 2"/>
          <p:cNvSpPr>
            <a:spLocks noGrp="1"/>
          </p:cNvSpPr>
          <p:nvPr>
            <p:ph idx="1"/>
          </p:nvPr>
        </p:nvSpPr>
        <p:spPr>
          <a:xfrm>
            <a:off x="179512" y="1556792"/>
            <a:ext cx="8856984" cy="4768624"/>
          </a:xfrm>
        </p:spPr>
        <p:txBody>
          <a:bodyPr>
            <a:noAutofit/>
          </a:bodyPr>
          <a:lstStyle/>
          <a:p>
            <a:pPr marL="0" indent="0">
              <a:spcBef>
                <a:spcPts val="1200"/>
              </a:spcBef>
              <a:buNone/>
            </a:pPr>
            <a:endParaRPr lang="el-GR" sz="1600" b="1" dirty="0" smtClean="0"/>
          </a:p>
          <a:p>
            <a:pPr marL="0" indent="0">
              <a:spcBef>
                <a:spcPts val="1200"/>
              </a:spcBef>
              <a:buNone/>
            </a:pPr>
            <a:r>
              <a:rPr lang="el-GR" sz="1600" b="1" dirty="0" smtClean="0"/>
              <a:t>Εικόνα 48. </a:t>
            </a:r>
            <a:r>
              <a:rPr lang="el-GR" sz="1600" dirty="0"/>
              <a:t>Γαστερόποδο </a:t>
            </a:r>
            <a:r>
              <a:rPr lang="en-US" sz="1600" i="1" dirty="0" err="1"/>
              <a:t>Haliotis</a:t>
            </a:r>
            <a:r>
              <a:rPr lang="en-US" sz="1600" i="1" dirty="0"/>
              <a:t> </a:t>
            </a:r>
            <a:r>
              <a:rPr lang="en-US" sz="1600" i="1" dirty="0" err="1"/>
              <a:t>australis</a:t>
            </a:r>
            <a:r>
              <a:rPr lang="en-US" sz="1600" dirty="0"/>
              <a:t>. Copyright 2006 </a:t>
            </a:r>
            <a:r>
              <a:rPr lang="en-US" sz="1600" dirty="0" err="1"/>
              <a:t>Newzealand</a:t>
            </a:r>
            <a:r>
              <a:rPr lang="en-US" sz="1600" dirty="0"/>
              <a:t> Marine Studies Centre. </a:t>
            </a:r>
            <a:r>
              <a:rPr lang="el-GR" sz="1600" dirty="0"/>
              <a:t>Σύνδεσμος: </a:t>
            </a:r>
            <a:r>
              <a:rPr lang="en-US" sz="1600" dirty="0"/>
              <a:t>http://www.marinelife.ac.nz/species/845  </a:t>
            </a:r>
            <a:r>
              <a:rPr lang="el-GR" sz="1600" dirty="0"/>
              <a:t>Πηγή: </a:t>
            </a:r>
            <a:r>
              <a:rPr lang="en-US" sz="1600" dirty="0"/>
              <a:t>http://</a:t>
            </a:r>
            <a:r>
              <a:rPr lang="en-US" sz="1600" dirty="0" smtClean="0"/>
              <a:t>www.marinelife.ac.nz</a:t>
            </a:r>
            <a:r>
              <a:rPr lang="el-GR" sz="1600" dirty="0" smtClean="0"/>
              <a:t>.</a:t>
            </a:r>
            <a:endParaRPr lang="en-US" sz="1600" dirty="0"/>
          </a:p>
          <a:p>
            <a:pPr marL="0" indent="0">
              <a:buNone/>
            </a:pPr>
            <a:r>
              <a:rPr lang="el-GR" sz="1600" b="1" dirty="0" smtClean="0"/>
              <a:t>Εικόνα 49. </a:t>
            </a:r>
            <a:r>
              <a:rPr lang="el-GR" sz="1600" dirty="0"/>
              <a:t>Όστρακο </a:t>
            </a:r>
            <a:r>
              <a:rPr lang="en-US" sz="1600" i="1" dirty="0" err="1"/>
              <a:t>Haliotis</a:t>
            </a:r>
            <a:r>
              <a:rPr lang="en-US" sz="1600" i="1" dirty="0"/>
              <a:t> </a:t>
            </a:r>
            <a:r>
              <a:rPr lang="en-US" sz="1600" i="1" dirty="0" err="1"/>
              <a:t>australis</a:t>
            </a:r>
            <a:r>
              <a:rPr lang="en-US" sz="1600" dirty="0"/>
              <a:t>. Copyright </a:t>
            </a:r>
            <a:r>
              <a:rPr lang="en-US" sz="1600" dirty="0" err="1"/>
              <a:t>Conchiglie</a:t>
            </a:r>
            <a:r>
              <a:rPr lang="en-US" sz="1600" dirty="0"/>
              <a:t> </a:t>
            </a:r>
            <a:r>
              <a:rPr lang="en-US" sz="1600" dirty="0" err="1"/>
              <a:t>Veneziana</a:t>
            </a:r>
            <a:r>
              <a:rPr lang="en-US" sz="1600" dirty="0"/>
              <a:t>. </a:t>
            </a:r>
            <a:r>
              <a:rPr lang="el-GR" sz="1600" dirty="0"/>
              <a:t>Σύνδεσμος: </a:t>
            </a:r>
            <a:r>
              <a:rPr lang="en-US" sz="1600" dirty="0"/>
              <a:t>http://www.gastropods.com/3/Shell_4163.shtml  </a:t>
            </a:r>
            <a:r>
              <a:rPr lang="el-GR" sz="1600" dirty="0"/>
              <a:t>Πηγή: </a:t>
            </a:r>
            <a:r>
              <a:rPr lang="en-US" sz="1600" dirty="0"/>
              <a:t>http://</a:t>
            </a:r>
            <a:r>
              <a:rPr lang="en-US" sz="1600" dirty="0" smtClean="0"/>
              <a:t>www.gastropods.com</a:t>
            </a:r>
            <a:r>
              <a:rPr lang="el-GR" sz="1600" dirty="0" smtClean="0"/>
              <a:t>.</a:t>
            </a:r>
            <a:endParaRPr lang="en-US" sz="1600" dirty="0"/>
          </a:p>
          <a:p>
            <a:pPr marL="0" indent="0">
              <a:buNone/>
            </a:pPr>
            <a:r>
              <a:rPr lang="el-GR" sz="1600" b="1" dirty="0"/>
              <a:t>Εικόνα </a:t>
            </a:r>
            <a:r>
              <a:rPr lang="el-GR" sz="1600" b="1" dirty="0" smtClean="0"/>
              <a:t>50. </a:t>
            </a:r>
            <a:r>
              <a:rPr lang="el-GR" sz="1600" dirty="0"/>
              <a:t>Γαστερόποδο </a:t>
            </a:r>
            <a:r>
              <a:rPr lang="en-US" sz="1600" i="1" dirty="0" err="1"/>
              <a:t>Fissurella</a:t>
            </a:r>
            <a:r>
              <a:rPr lang="en-US" sz="1600" i="1" dirty="0"/>
              <a:t> volcano</a:t>
            </a:r>
            <a:r>
              <a:rPr lang="en-US" sz="1600" dirty="0"/>
              <a:t>. Copyright James Watanabe. </a:t>
            </a:r>
            <a:r>
              <a:rPr lang="el-GR" sz="1600" dirty="0"/>
              <a:t>Σύνδεσμος: </a:t>
            </a:r>
            <a:r>
              <a:rPr lang="en-US" sz="1600" dirty="0"/>
              <a:t>http://seanet.stanford.edu/RockyShore/Molluscs/index.html  </a:t>
            </a:r>
            <a:r>
              <a:rPr lang="el-GR" sz="1600" dirty="0"/>
              <a:t>Πηγή: </a:t>
            </a:r>
            <a:r>
              <a:rPr lang="en-US" sz="1600" dirty="0"/>
              <a:t>http://seanet.stanford.edu/</a:t>
            </a:r>
          </a:p>
          <a:p>
            <a:pPr marL="0" indent="0">
              <a:buNone/>
            </a:pPr>
            <a:r>
              <a:rPr lang="el-GR" sz="1600" b="1" dirty="0"/>
              <a:t>Εικόνα </a:t>
            </a:r>
            <a:r>
              <a:rPr lang="el-GR" sz="1600" b="1" dirty="0" smtClean="0"/>
              <a:t>51. </a:t>
            </a:r>
            <a:r>
              <a:rPr lang="el-GR" sz="1600" dirty="0"/>
              <a:t>Εξέλιξη </a:t>
            </a:r>
            <a:r>
              <a:rPr lang="el-GR" sz="1600" dirty="0" err="1"/>
              <a:t>κτενιδίων</a:t>
            </a:r>
            <a:r>
              <a:rPr lang="el-GR" sz="1600" dirty="0"/>
              <a:t> στα Γαστερόποδα.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a:t>Εικόνα </a:t>
            </a:r>
            <a:r>
              <a:rPr lang="el-GR" sz="1600" b="1" dirty="0" smtClean="0"/>
              <a:t>52. </a:t>
            </a:r>
            <a:r>
              <a:rPr lang="el-GR" sz="1600" dirty="0" err="1"/>
              <a:t>Μανδυακή</a:t>
            </a:r>
            <a:r>
              <a:rPr lang="el-GR" sz="1600" dirty="0"/>
              <a:t> κοιλότητα και </a:t>
            </a:r>
            <a:r>
              <a:rPr lang="el-GR" sz="1600" dirty="0" err="1"/>
              <a:t>κτενίδια</a:t>
            </a:r>
            <a:r>
              <a:rPr lang="el-GR" sz="1600" dirty="0"/>
              <a:t> </a:t>
            </a:r>
            <a:r>
              <a:rPr lang="el-GR" sz="1600" dirty="0" err="1"/>
              <a:t>Προσωβράγχιων</a:t>
            </a:r>
            <a:r>
              <a:rPr lang="el-GR" sz="1600" dirty="0"/>
              <a:t>.  </a:t>
            </a:r>
            <a:r>
              <a:rPr lang="el-GR" sz="1600" dirty="0" err="1"/>
              <a:t>Ανασχεδασμός</a:t>
            </a:r>
            <a:r>
              <a:rPr lang="el-GR" sz="1600" dirty="0"/>
              <a:t> σχήματος από Σιαφάκα Βασιλική.</a:t>
            </a:r>
          </a:p>
          <a:p>
            <a:pPr marL="0" indent="0">
              <a:buNone/>
            </a:pPr>
            <a:r>
              <a:rPr lang="el-GR" sz="1600" b="1" dirty="0"/>
              <a:t>Εικόνα </a:t>
            </a:r>
            <a:r>
              <a:rPr lang="el-GR" sz="1600" b="1" dirty="0" smtClean="0"/>
              <a:t>53. </a:t>
            </a:r>
            <a:r>
              <a:rPr lang="el-GR" sz="1600" dirty="0" smtClean="0"/>
              <a:t>Γαστερόποδο </a:t>
            </a:r>
            <a:r>
              <a:rPr lang="en-US" sz="1600" i="1" dirty="0" err="1"/>
              <a:t>Urosalpinx</a:t>
            </a:r>
            <a:r>
              <a:rPr lang="en-US" sz="1600" i="1" dirty="0"/>
              <a:t>.</a:t>
            </a:r>
            <a:r>
              <a:rPr lang="en-US" sz="1600" dirty="0"/>
              <a:t> Copyright © 2015 Prezi Inc.  </a:t>
            </a:r>
            <a:r>
              <a:rPr lang="el-GR" sz="1600" dirty="0"/>
              <a:t>Σύνδεσμος: </a:t>
            </a:r>
            <a:r>
              <a:rPr lang="en-US" sz="1600" dirty="0"/>
              <a:t>https://encrypted-tbn2.gstatic.com/images?q=tbn:ANd9GcSTwRXMuj2rfG5N0dF-ohE63gUYsx1VV_SjLae91ftQ7-H-b2p8Tg </a:t>
            </a:r>
            <a:r>
              <a:rPr lang="el-GR" sz="1600" dirty="0"/>
              <a:t>Πηγή: </a:t>
            </a:r>
            <a:r>
              <a:rPr lang="en-US" sz="1600" dirty="0"/>
              <a:t>https://prezi.com/0sreia_voql3/httpsencrypted-tbn2gstaticcomimagesqtbnand9gctpedha/.</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13: Μαλάκια. Διάλεξη 1η</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99</a:t>
            </a:fld>
            <a:endParaRPr lang="en-US"/>
          </a:p>
        </p:txBody>
      </p:sp>
    </p:spTree>
    <p:extLst>
      <p:ext uri="{BB962C8B-B14F-4D97-AF65-F5344CB8AC3E}">
        <p14:creationId xmlns:p14="http://schemas.microsoft.com/office/powerpoint/2010/main" val="2710700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Malakia">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akia" id="{C3D3D771-18D4-4F40-93F3-4D7B06C686EF}" vid="{0C60DC25-3B1B-4DC9-A621-3EB79F28C48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Malakia</Template>
  <TotalTime>2540</TotalTime>
  <Words>5651</Words>
  <Application>Microsoft Office PowerPoint</Application>
  <PresentationFormat>Προβολή στην οθόνη (4:3)</PresentationFormat>
  <Paragraphs>842</Paragraphs>
  <Slides>112</Slides>
  <Notes>106</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112</vt:i4>
      </vt:variant>
    </vt:vector>
  </HeadingPairs>
  <TitlesOfParts>
    <vt:vector size="119" baseType="lpstr">
      <vt:lpstr>Arial</vt:lpstr>
      <vt:lpstr>Calibri</vt:lpstr>
      <vt:lpstr>Calibri Light</vt:lpstr>
      <vt:lpstr>Comic Sans MS</vt:lpstr>
      <vt:lpstr>Tahoma</vt:lpstr>
      <vt:lpstr>Wingdings</vt:lpstr>
      <vt:lpstr>Malakia</vt:lpstr>
      <vt:lpstr>Ζωολογία Ι</vt:lpstr>
      <vt:lpstr>  Σχέδια οργάνωσης σώματος 1/2</vt:lpstr>
      <vt:lpstr>  Σχέδια οργάνωσης σώματος 2/2</vt:lpstr>
      <vt:lpstr>Χαρακτηριστικά των Μαλακίων 1/3</vt:lpstr>
      <vt:lpstr>Χαρακτηριστικά των Μαλακίων 2/3</vt:lpstr>
      <vt:lpstr>  Χαρακτηριστικά των Μαλακίων 3/3</vt:lpstr>
      <vt:lpstr>Γενικευμένο Μαλάκιο: κεφάλι και μανδυακή κοιλότητα</vt:lpstr>
      <vt:lpstr>Ξύστρο 1/2 </vt:lpstr>
      <vt:lpstr>Ξύστρο 2/2 </vt:lpstr>
      <vt:lpstr>Γενικευμένο Μαλάκιο: πόδι</vt:lpstr>
      <vt:lpstr>Οι λειτουργίες  του ποδιού των Μαλακίων 1/2</vt:lpstr>
      <vt:lpstr>Οι λειτουργίες  του ποδιού των Μαλακίων 2/2</vt:lpstr>
      <vt:lpstr>Λειτουργία του ποδιού  στα Γαστερόποδα</vt:lpstr>
      <vt:lpstr>Σχηματισμός βύσσου  από το μύδι  1/2</vt:lpstr>
      <vt:lpstr>Σχηματισμός βύσσου  από το μύδι  2/2</vt:lpstr>
      <vt:lpstr>Πτερόποδα</vt:lpstr>
      <vt:lpstr>Γενικευμένο Μαλάκιο (3)</vt:lpstr>
      <vt:lpstr>Πρωτόγονο κτενίδιο</vt:lpstr>
      <vt:lpstr>Το όστρακο των Μαλακίων</vt:lpstr>
      <vt:lpstr>Αναπαραγωγή</vt:lpstr>
      <vt:lpstr>Οι ομοταξίες των Μαλακίων (1)</vt:lpstr>
      <vt:lpstr>Οι ομοταξίες των Μαλακίων (2)</vt:lpstr>
      <vt:lpstr>Ομοταξία Ουροβοθριωτά    (&lt;70 είδη)</vt:lpstr>
      <vt:lpstr>Ομοταξία Ουροβοθριωτά    (&lt;70 είδη)</vt:lpstr>
      <vt:lpstr>Ομοταξία Σωληνόγαστροι  (250 είδη)</vt:lpstr>
      <vt:lpstr>Ομοταξία Μονοπλακοφόρα  (12 είδη)</vt:lpstr>
      <vt:lpstr>Εσωτερική δομή  Μονοπλακοφόρου</vt:lpstr>
      <vt:lpstr>Ομοταξία Πολυπλακοφόρα  (χιτώνες) (1)</vt:lpstr>
      <vt:lpstr>Ομοταξία Πολυπλακοφόρα  (χιτώνες) (2)</vt:lpstr>
      <vt:lpstr>Εσωτερική δομή  Πολυπλακοφόρου</vt:lpstr>
      <vt:lpstr>  Ομοταξία Σκαφόποδα  (χαυλιόδοντες ή δόντια της θάλασσας) </vt:lpstr>
      <vt:lpstr>Εσωτερική δομή  Σκαφοπόδου</vt:lpstr>
      <vt:lpstr>Ομοταξία Γαστερόποδα  (70.000 είδη)</vt:lpstr>
      <vt:lpstr>Το όστρακο των Γαστεροπόδων</vt:lpstr>
      <vt:lpstr> Συστροφή</vt:lpstr>
      <vt:lpstr>Περιέλιξη</vt:lpstr>
      <vt:lpstr>Εξέλιξη βραγχίων στα Γαστερόποδα</vt:lpstr>
      <vt:lpstr>Το Γαστερόποδο Haliotis</vt:lpstr>
      <vt:lpstr>Το Γαστερόποδο Fissurella volcano</vt:lpstr>
      <vt:lpstr>Εξέλιξη βραγχίων στα Γαστερόποδα</vt:lpstr>
      <vt:lpstr>Μανδυακή κοιλότητα  και κτενίδια σε Προσωβράγχια</vt:lpstr>
      <vt:lpstr>Το Γαστερόποδο Urosalpinx</vt:lpstr>
      <vt:lpstr>Σαρκοφάγο Γαστερόποδο 1/2</vt:lpstr>
      <vt:lpstr>Σαρκοφάγο Γαστερόποδο 2/2</vt:lpstr>
      <vt:lpstr>Γαστερόποδο Conus</vt:lpstr>
      <vt:lpstr>Γυμνοβράγχιο  Trinchesia aurantia</vt:lpstr>
      <vt:lpstr>Το Γαστερόποδο Janthina</vt:lpstr>
      <vt:lpstr>Γαστερόποδο Odostomia</vt:lpstr>
      <vt:lpstr>Προσωβράγχιο Γαστερόποδο Vermetus</vt:lpstr>
      <vt:lpstr>Αναπαραγωγή Γαστεροπόδων</vt:lpstr>
      <vt:lpstr>Ανατομία Πνευμονοφόρου Γαστεροπόδου </vt:lpstr>
      <vt:lpstr>Αυγά θαλάσσιων Γαστεροπόδων</vt:lpstr>
      <vt:lpstr>Γαστερόποδο αφήνει τα αυγά του</vt:lpstr>
      <vt:lpstr>  Οι ομάδες των Γαστεροπόδων 1/3</vt:lpstr>
      <vt:lpstr>Οι ομάδες των Γαστεροπόδων 2/3</vt:lpstr>
      <vt:lpstr>Οι ομάδες των Γαστεροπόδων 3/3</vt:lpstr>
      <vt:lpstr>Aplysia Οπισθοβράγχιο</vt:lpstr>
      <vt:lpstr>Οπισθοβράγχιο Aplysia</vt:lpstr>
      <vt:lpstr> Aplysia: πρότυπο σύστημα  για έρευνα στη Νευροβιολογία 1/2 </vt:lpstr>
      <vt:lpstr>Aplysia: πρότυπο σύστημα  για έρευνα στη Νευροβιολογία 2/2 </vt:lpstr>
      <vt:lpstr>Πελαγικά Οπισθοβράγχια</vt:lpstr>
      <vt:lpstr>Πελαγικά Οπισθοβράγχια</vt:lpstr>
      <vt:lpstr>Οι ομάδες των Γαστεροπόδων (4)</vt:lpstr>
      <vt:lpstr>Ομοταξία Δίθυρα  </vt:lpstr>
      <vt:lpstr>Το όστρακο των Διθύρων</vt:lpstr>
      <vt:lpstr>Προσαρμογές του σίφωνα</vt:lpstr>
      <vt:lpstr>Εξέλιξη βραγχίων στα Δίθυρα</vt:lpstr>
      <vt:lpstr>Τομή στην περιοχή  της καρδιάς Διθύρου</vt:lpstr>
      <vt:lpstr>Πρόσληψη τροφής</vt:lpstr>
      <vt:lpstr>Στομάχι Διθύρου</vt:lpstr>
      <vt:lpstr>Η γιγαντιαία αχιβάδα  Tridacna gigas</vt:lpstr>
      <vt:lpstr>Αισθητήρια</vt:lpstr>
      <vt:lpstr>Αισθητήριες κεραίες  του Δίθυρου Lima</vt:lpstr>
      <vt:lpstr>Αισθητήρια του  χτενιού  Pecten</vt:lpstr>
      <vt:lpstr>Δίθυρα: Χτένια</vt:lpstr>
      <vt:lpstr>Teredo navalis</vt:lpstr>
      <vt:lpstr>Δίθυρα  που διατρυπούν  σκληρό υπόστρωμα</vt:lpstr>
      <vt:lpstr>Δίθυρα : Donax</vt:lpstr>
      <vt:lpstr>Venus fasciata</vt:lpstr>
      <vt:lpstr>Σίφωνες του Cardium crassum</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(1/25)</vt:lpstr>
      <vt:lpstr>Σημείωμα  Χρήσης Έργων Τρίτων (2/25)</vt:lpstr>
      <vt:lpstr>Σημείωμα  Χρήσης Έργων Τρίτων (3/25)</vt:lpstr>
      <vt:lpstr>Σημείωμα  Χρήσης Έργων Τρίτων (4/25)</vt:lpstr>
      <vt:lpstr>Σημείωμα  Χρήσης Έργων Τρίτων (5/25)</vt:lpstr>
      <vt:lpstr>Σημείωμα  Χρήσης Έργων Τρίτων (6/25)</vt:lpstr>
      <vt:lpstr>Σημείωμα  Χρήσης Έργων Τρίτων (7/25)</vt:lpstr>
      <vt:lpstr>Σημείωμα  Χρήσης Έργων Τρίτων (8/25)</vt:lpstr>
      <vt:lpstr>Σημείωμα  Χρήσης Έργων Τρίτων (9/25)</vt:lpstr>
      <vt:lpstr>Σημείωμα  Χρήσης Έργων Τρίτων (10/25)</vt:lpstr>
      <vt:lpstr>Σημείωμα  Χρήσης Έργων Τρίτων (11/25)</vt:lpstr>
      <vt:lpstr>Σημείωμα  Χρήσης Έργων Τρίτων (12/25)</vt:lpstr>
      <vt:lpstr>Σημείωμα  Χρήσης Έργων Τρίτων (13/25)</vt:lpstr>
      <vt:lpstr>Σημείωμα  Χρήσης Έργων Τρίτων (14/25)</vt:lpstr>
      <vt:lpstr>Σημείωμα  Χρήσης Έργων Τρίτων (15/25)</vt:lpstr>
      <vt:lpstr>Σημείωμα  Χρήσης Έργων Τρίτων (16/25)</vt:lpstr>
      <vt:lpstr>Σημείωμα  Χρήσης Έργων Τρίτων (17/25)</vt:lpstr>
      <vt:lpstr>Σημείωμα  Χρήσης Έργων Τρίτων (18/25)</vt:lpstr>
      <vt:lpstr>Σημείωμα  Χρήσης Έργων Τρίτων (19/25)</vt:lpstr>
      <vt:lpstr>Σημείωμα  Χρήσης Έργων Τρίτων (20/25)</vt:lpstr>
      <vt:lpstr>Σημείωμα  Χρήσης Έργων Τρίτων (21/25)</vt:lpstr>
      <vt:lpstr>Σημείωμα  Χρήσης Έργων Τρίτων (22/25)</vt:lpstr>
      <vt:lpstr>Σημείωμα  Χρήσης Έργων Τρίτων (23/25)</vt:lpstr>
      <vt:lpstr>Σημείωμα  Χρήσης Έργων Τρίτων (24/25)</vt:lpstr>
      <vt:lpstr>Σημείωμα  Χρήσης Έργων Τρίτων (25/25)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Grammateia</dc:creator>
  <cp:lastModifiedBy>Guest</cp:lastModifiedBy>
  <cp:revision>341</cp:revision>
  <dcterms:created xsi:type="dcterms:W3CDTF">2014-09-18T10:38:42Z</dcterms:created>
  <dcterms:modified xsi:type="dcterms:W3CDTF">2015-05-08T15:42:07Z</dcterms:modified>
</cp:coreProperties>
</file>