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94" r:id="rId2"/>
    <p:sldId id="529" r:id="rId3"/>
    <p:sldId id="530" r:id="rId4"/>
    <p:sldId id="550" r:id="rId5"/>
    <p:sldId id="531" r:id="rId6"/>
    <p:sldId id="532" r:id="rId7"/>
    <p:sldId id="533" r:id="rId8"/>
    <p:sldId id="534" r:id="rId9"/>
    <p:sldId id="551" r:id="rId10"/>
    <p:sldId id="535" r:id="rId11"/>
    <p:sldId id="536" r:id="rId12"/>
    <p:sldId id="538" r:id="rId13"/>
    <p:sldId id="539" r:id="rId14"/>
    <p:sldId id="552" r:id="rId15"/>
    <p:sldId id="540" r:id="rId16"/>
    <p:sldId id="553" r:id="rId17"/>
    <p:sldId id="541" r:id="rId18"/>
    <p:sldId id="542" r:id="rId19"/>
    <p:sldId id="543" r:id="rId20"/>
    <p:sldId id="544" r:id="rId21"/>
    <p:sldId id="545" r:id="rId22"/>
    <p:sldId id="554" r:id="rId23"/>
    <p:sldId id="555" r:id="rId24"/>
    <p:sldId id="548" r:id="rId25"/>
    <p:sldId id="549"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494"/>
            <p14:sldId id="529"/>
            <p14:sldId id="530"/>
            <p14:sldId id="550"/>
            <p14:sldId id="531"/>
            <p14:sldId id="532"/>
            <p14:sldId id="533"/>
            <p14:sldId id="534"/>
            <p14:sldId id="551"/>
            <p14:sldId id="535"/>
            <p14:sldId id="536"/>
            <p14:sldId id="538"/>
            <p14:sldId id="539"/>
            <p14:sldId id="552"/>
            <p14:sldId id="540"/>
            <p14:sldId id="553"/>
            <p14:sldId id="541"/>
            <p14:sldId id="542"/>
            <p14:sldId id="543"/>
            <p14:sldId id="544"/>
            <p14:sldId id="545"/>
            <p14:sldId id="554"/>
            <p14:sldId id="555"/>
            <p14:sldId id="548"/>
            <p14:sldId id="549"/>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9309" autoAdjust="0"/>
  </p:normalViewPr>
  <p:slideViewPr>
    <p:cSldViewPr>
      <p:cViewPr varScale="1">
        <p:scale>
          <a:sx n="63" d="100"/>
          <a:sy n="63" d="100"/>
        </p:scale>
        <p:origin x="72" y="5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20/4/2016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197830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854985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755265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554167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200807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511084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255374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562857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74839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593980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093111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416537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901454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661865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167050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86617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285123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664632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014117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73081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022248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643317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34099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altLang="el-GR" sz="1000" kern="1200" dirty="0" smtClean="0">
                <a:solidFill>
                  <a:srgbClr val="5075BC"/>
                </a:solidFill>
                <a:latin typeface="+mn-lt"/>
                <a:ea typeface="+mn-ea"/>
                <a:cs typeface="+mn-cs"/>
              </a:rPr>
              <a:t>Νοσηλευτική Εκτίμηση Αναγκών των Ηλικιωμένων στην Κοινότητα</a:t>
            </a:r>
            <a:r>
              <a:rPr lang="el-GR" sz="1000" kern="1200" dirty="0" smtClean="0">
                <a:solidFill>
                  <a:srgbClr val="5075BC"/>
                </a:solidFill>
                <a:latin typeface="+mn-lt"/>
                <a:ea typeface="+mn-ea"/>
                <a:cs typeface="+mn-cs"/>
              </a:rPr>
              <a:t> Θεωρίες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eclass.uoa.gr/courses/NURS169/"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opencourses.uoa.gr/courses/NUR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1700808"/>
            <a:ext cx="7772400" cy="1470025"/>
          </a:xfrm>
        </p:spPr>
        <p:txBody>
          <a:bodyPr/>
          <a:lstStyle/>
          <a:p>
            <a:r>
              <a:rPr lang="el-GR" dirty="0" smtClean="0">
                <a:solidFill>
                  <a:srgbClr val="5075BC"/>
                </a:solidFill>
              </a:rPr>
              <a:t>ΚΟΙΝΟΤΙΚΗ ΝΟΣΗΛΕΥΤΙΚΗ Ι</a:t>
            </a:r>
            <a:endParaRPr lang="el-GR" dirty="0">
              <a:solidFill>
                <a:srgbClr val="5075BC"/>
              </a:solidFill>
            </a:endParaRPr>
          </a:p>
        </p:txBody>
      </p:sp>
      <p:sp>
        <p:nvSpPr>
          <p:cNvPr id="3" name="Υπότιτλος 2"/>
          <p:cNvSpPr>
            <a:spLocks noGrp="1"/>
          </p:cNvSpPr>
          <p:nvPr>
            <p:ph type="subTitle" idx="1"/>
          </p:nvPr>
        </p:nvSpPr>
        <p:spPr>
          <a:xfrm>
            <a:off x="683568" y="3212976"/>
            <a:ext cx="7776864" cy="1752600"/>
          </a:xfrm>
        </p:spPr>
        <p:txBody>
          <a:bodyPr>
            <a:noAutofit/>
          </a:bodyPr>
          <a:lstStyle/>
          <a:p>
            <a:r>
              <a:rPr lang="el-GR" sz="2800" dirty="0" smtClean="0">
                <a:solidFill>
                  <a:srgbClr val="5075BC"/>
                </a:solidFill>
                <a:latin typeface="+mj-lt"/>
                <a:ea typeface="+mj-ea"/>
                <a:cs typeface="+mj-cs"/>
              </a:rPr>
              <a:t>Ενότητα </a:t>
            </a:r>
            <a:r>
              <a:rPr lang="en-US" sz="2800" dirty="0" smtClean="0">
                <a:solidFill>
                  <a:srgbClr val="5075BC"/>
                </a:solidFill>
                <a:latin typeface="+mj-lt"/>
                <a:ea typeface="+mj-ea"/>
                <a:cs typeface="+mj-cs"/>
              </a:rPr>
              <a:t>8</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altLang="el-GR" sz="2800" dirty="0" smtClean="0"/>
              <a:t>Νοσηλευτική Εκτίμηση Αναγκών των Ηλικιωμένων στην Κοινότητα</a:t>
            </a:r>
            <a:r>
              <a:rPr lang="el-GR" sz="2800" dirty="0" smtClean="0"/>
              <a:t> </a:t>
            </a:r>
            <a:endParaRPr lang="en-US" sz="2800" dirty="0" smtClean="0"/>
          </a:p>
          <a:p>
            <a:endParaRPr lang="el-GR" sz="200" dirty="0" smtClean="0"/>
          </a:p>
          <a:p>
            <a:pPr>
              <a:spcBef>
                <a:spcPts val="1800"/>
              </a:spcBef>
            </a:pPr>
            <a:r>
              <a:rPr lang="el-GR" sz="2800" dirty="0" smtClean="0"/>
              <a:t>Αθηνά  Καλοκαιρινού </a:t>
            </a:r>
            <a:r>
              <a:rPr lang="el-GR" sz="2800" dirty="0"/>
              <a:t>– Αναγνωστοπούλου</a:t>
            </a:r>
          </a:p>
          <a:p>
            <a:r>
              <a:rPr lang="el-GR" sz="2800" dirty="0"/>
              <a:t>Καθηγήτρια  </a:t>
            </a:r>
          </a:p>
          <a:p>
            <a:r>
              <a:rPr lang="el-GR" sz="2800" dirty="0"/>
              <a:t>Τμήμα  </a:t>
            </a:r>
            <a:r>
              <a:rPr lang="el-GR" sz="2800" dirty="0" smtClean="0"/>
              <a:t>Νοσηλευτικής</a:t>
            </a:r>
            <a:r>
              <a:rPr lang="en-US" sz="2800" dirty="0" smtClean="0"/>
              <a:t> </a:t>
            </a:r>
            <a:endParaRPr lang="el-GR" sz="2800" dirty="0" smtClean="0"/>
          </a:p>
          <a:p>
            <a:r>
              <a:rPr lang="el-GR" sz="2400" dirty="0" smtClean="0"/>
              <a:t>Τομέας Δημόσιας Υγείας</a:t>
            </a:r>
          </a:p>
          <a:p>
            <a:r>
              <a:rPr lang="el-GR" sz="2400" dirty="0" smtClean="0"/>
              <a:t> Εργαστήριο Κοινοτικής Νοσηλευτικής</a:t>
            </a:r>
            <a:endParaRPr lang="el-GR" sz="2400" dirty="0"/>
          </a:p>
          <a:p>
            <a:endParaRPr lang="el-GR" sz="2800" dirty="0" smtClean="0"/>
          </a:p>
        </p:txBody>
      </p:sp>
    </p:spTree>
    <p:extLst>
      <p:ext uri="{BB962C8B-B14F-4D97-AF65-F5344CB8AC3E}">
        <p14:creationId xmlns:p14="http://schemas.microsoft.com/office/powerpoint/2010/main" val="1736273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Προσαρμογές κατά τη Διάρκεια της </a:t>
            </a:r>
            <a:r>
              <a:rPr lang="el-GR" altLang="el-GR" dirty="0" smtClean="0"/>
              <a:t>Εκτίμησης</a:t>
            </a:r>
            <a:endParaRPr lang="el-GR" dirty="0"/>
          </a:p>
        </p:txBody>
      </p:sp>
      <p:sp>
        <p:nvSpPr>
          <p:cNvPr id="5" name="Θέση περιεχομένου 4"/>
          <p:cNvSpPr>
            <a:spLocks noGrp="1"/>
          </p:cNvSpPr>
          <p:nvPr>
            <p:ph idx="1"/>
          </p:nvPr>
        </p:nvSpPr>
        <p:spPr>
          <a:xfrm>
            <a:off x="464156" y="2060848"/>
            <a:ext cx="8229600" cy="2808312"/>
          </a:xfrm>
          <a:ln>
            <a:solidFill>
              <a:schemeClr val="accent1"/>
            </a:solidFill>
          </a:ln>
        </p:spPr>
        <p:txBody>
          <a:bodyPr>
            <a:noAutofit/>
          </a:bodyPr>
          <a:lstStyle/>
          <a:p>
            <a:pPr marL="0" indent="0">
              <a:buNone/>
            </a:pPr>
            <a:r>
              <a:rPr lang="el-GR" dirty="0" smtClean="0"/>
              <a:t>Ένα </a:t>
            </a:r>
            <a:r>
              <a:rPr lang="el-GR" dirty="0"/>
              <a:t>από τα πιο δύσκολα προβλήματα που αντιμετωπίζει η γεροντολογία είναι η διαφορική διάγνωση ανάμεσα στις αλλαγές που οφείλονται στη γήρανση και </a:t>
            </a:r>
            <a:r>
              <a:rPr lang="el-GR" dirty="0" err="1" smtClean="0"/>
              <a:t>σ’εκείνες</a:t>
            </a:r>
            <a:r>
              <a:rPr lang="el-GR" dirty="0" smtClean="0"/>
              <a:t> </a:t>
            </a:r>
            <a:r>
              <a:rPr lang="el-GR" dirty="0"/>
              <a:t>που είναι αποτέλεσμα παθολογικών διαταραχών</a:t>
            </a:r>
            <a:endParaRPr lang="en-GB" altLang="el-GR" dirty="0"/>
          </a:p>
          <a:p>
            <a:pPr marL="0" indent="0">
              <a:buNone/>
            </a:pPr>
            <a:endParaRPr lang="el-GR" altLang="el-GR" dirty="0"/>
          </a:p>
          <a:p>
            <a:pPr marL="0" indent="0">
              <a:buNone/>
            </a:pPr>
            <a:endParaRPr lang="en-GB" altLang="el-GR" dirty="0"/>
          </a:p>
          <a:p>
            <a:pPr marL="0" indent="0">
              <a:buNone/>
            </a:pPr>
            <a:endParaRPr lang="en-GB" altLang="el-GR" dirty="0"/>
          </a:p>
          <a:p>
            <a:pPr marL="0" indent="0">
              <a:buNone/>
            </a:pPr>
            <a:endParaRPr lang="el-GR" dirty="0"/>
          </a:p>
        </p:txBody>
      </p:sp>
    </p:spTree>
    <p:extLst>
      <p:ext uri="{BB962C8B-B14F-4D97-AF65-F5344CB8AC3E}">
        <p14:creationId xmlns:p14="http://schemas.microsoft.com/office/powerpoint/2010/main" val="3006815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Προσαρμογές κατά τη Διάρκεια της </a:t>
            </a:r>
            <a:r>
              <a:rPr lang="el-GR" altLang="el-GR" dirty="0" smtClean="0"/>
              <a:t>Εκτίμησης</a:t>
            </a:r>
            <a:r>
              <a:rPr lang="en-US" altLang="el-GR" dirty="0" smtClean="0"/>
              <a:t>, 2</a:t>
            </a:r>
            <a:endParaRPr lang="el-GR" dirty="0"/>
          </a:p>
        </p:txBody>
      </p:sp>
      <p:sp>
        <p:nvSpPr>
          <p:cNvPr id="5" name="Θέση περιεχομένου 4"/>
          <p:cNvSpPr>
            <a:spLocks noGrp="1"/>
          </p:cNvSpPr>
          <p:nvPr>
            <p:ph idx="1"/>
          </p:nvPr>
        </p:nvSpPr>
        <p:spPr/>
        <p:txBody>
          <a:bodyPr>
            <a:noAutofit/>
          </a:bodyPr>
          <a:lstStyle/>
          <a:p>
            <a:r>
              <a:rPr lang="el-GR" altLang="el-GR" sz="2500" dirty="0" smtClean="0"/>
              <a:t>Κατά </a:t>
            </a:r>
            <a:r>
              <a:rPr lang="el-GR" altLang="el-GR" sz="2500" dirty="0"/>
              <a:t>τη διάρκεια </a:t>
            </a:r>
            <a:r>
              <a:rPr lang="el-GR" altLang="el-GR" sz="2500" b="1" dirty="0"/>
              <a:t>λήψης του νοσηλευτικού ιστορικού</a:t>
            </a:r>
            <a:r>
              <a:rPr lang="el-GR" altLang="el-GR" sz="2500" dirty="0"/>
              <a:t> πολλές φορές ζητούνται </a:t>
            </a:r>
            <a:r>
              <a:rPr lang="el-GR" altLang="el-GR" sz="2500" u="sng" dirty="0"/>
              <a:t>πληροφορίες προσωπικού χαρακτήρα</a:t>
            </a:r>
            <a:r>
              <a:rPr lang="el-GR" altLang="el-GR" sz="2500" dirty="0"/>
              <a:t>, γιατί μέσα από αυτές μπορούν να προκύψουν στοιχεία που σχετίζονται με τη στάση και τον τρόπο αντιμετώπισης των προβλημάτων του. Γι’ αυτό η </a:t>
            </a:r>
            <a:r>
              <a:rPr lang="el-GR" altLang="el-GR" sz="2500" u="sng" dirty="0"/>
              <a:t>ανάπτυξη θετικού διαπροσωπικού κλίματος</a:t>
            </a:r>
            <a:r>
              <a:rPr lang="el-GR" altLang="el-GR" sz="2500" dirty="0"/>
              <a:t> προάγει την αμοιβαία εμπιστοσύνη και κάνει τη συνέντευξη πιο αποτελεσματική. </a:t>
            </a:r>
            <a:r>
              <a:rPr lang="el-GR" altLang="el-GR" sz="2500" u="sng" dirty="0"/>
              <a:t>Είναι όμως δυνατό να αρνηθεί ο ηλικιωμένος να δώσει αυτού του είδους τις πληροφορίες και αυτό πρέπει να γίνει </a:t>
            </a:r>
            <a:r>
              <a:rPr lang="el-GR" altLang="el-GR" sz="2500" u="sng" dirty="0" smtClean="0"/>
              <a:t>σεβαστό</a:t>
            </a:r>
            <a:r>
              <a:rPr lang="el-GR" altLang="el-GR" sz="2500" dirty="0"/>
              <a:t>.</a:t>
            </a:r>
            <a:endParaRPr lang="en-GB" altLang="el-GR" sz="2500" dirty="0"/>
          </a:p>
          <a:p>
            <a:endParaRPr lang="el-GR" altLang="el-GR" sz="2500" dirty="0"/>
          </a:p>
          <a:p>
            <a:endParaRPr lang="en-GB" altLang="el-GR" sz="2500" dirty="0"/>
          </a:p>
          <a:p>
            <a:endParaRPr lang="en-GB" altLang="el-GR" sz="2500" dirty="0"/>
          </a:p>
          <a:p>
            <a:endParaRPr lang="el-GR" sz="2500" dirty="0"/>
          </a:p>
        </p:txBody>
      </p:sp>
    </p:spTree>
    <p:extLst>
      <p:ext uri="{BB962C8B-B14F-4D97-AF65-F5344CB8AC3E}">
        <p14:creationId xmlns:p14="http://schemas.microsoft.com/office/powerpoint/2010/main" val="2997539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4000" dirty="0"/>
              <a:t>Περιοχές Νοσηλευτικής </a:t>
            </a:r>
            <a:r>
              <a:rPr lang="el-GR" altLang="el-GR" sz="4000" dirty="0" smtClean="0"/>
              <a:t>Εκτίμησης</a:t>
            </a:r>
            <a:endParaRPr lang="el-GR" sz="4000" dirty="0"/>
          </a:p>
        </p:txBody>
      </p:sp>
      <p:sp>
        <p:nvSpPr>
          <p:cNvPr id="5" name="Θέση περιεχομένου 4"/>
          <p:cNvSpPr>
            <a:spLocks noGrp="1"/>
          </p:cNvSpPr>
          <p:nvPr>
            <p:ph idx="1"/>
          </p:nvPr>
        </p:nvSpPr>
        <p:spPr/>
        <p:txBody>
          <a:bodyPr>
            <a:noAutofit/>
          </a:bodyPr>
          <a:lstStyle/>
          <a:p>
            <a:pPr>
              <a:lnSpc>
                <a:spcPct val="90000"/>
              </a:lnSpc>
              <a:buFont typeface="Wingdings" panose="05000000000000000000" pitchFamily="2" charset="2"/>
              <a:buChar char="§"/>
            </a:pPr>
            <a:r>
              <a:rPr lang="el-GR" altLang="el-GR" sz="2800" dirty="0" smtClean="0"/>
              <a:t>Αντίληψη </a:t>
            </a:r>
            <a:r>
              <a:rPr lang="el-GR" altLang="el-GR" sz="2800" dirty="0"/>
              <a:t>του ατόμου για την κατάσταση της υγείας του.</a:t>
            </a:r>
          </a:p>
          <a:p>
            <a:pPr>
              <a:lnSpc>
                <a:spcPct val="90000"/>
              </a:lnSpc>
              <a:buFont typeface="Wingdings" panose="05000000000000000000" pitchFamily="2" charset="2"/>
              <a:buChar char="§"/>
            </a:pPr>
            <a:r>
              <a:rPr lang="el-GR" altLang="el-GR" sz="2800" dirty="0"/>
              <a:t>Συνήθεις ή επιθυμητοί τρόποι καθημερινής ζωής.</a:t>
            </a:r>
          </a:p>
          <a:p>
            <a:pPr>
              <a:lnSpc>
                <a:spcPct val="90000"/>
              </a:lnSpc>
              <a:buFont typeface="Wingdings" panose="05000000000000000000" pitchFamily="2" charset="2"/>
              <a:buChar char="§"/>
            </a:pPr>
            <a:r>
              <a:rPr lang="el-GR" altLang="el-GR" sz="2800" dirty="0"/>
              <a:t>Δραστηριότητες, γεγονότα και απαιτήσεις καθημερινής ζωής που επηρεάζουν ή επηρεάζονται από την λειτουργική του κατάσταση.</a:t>
            </a:r>
          </a:p>
          <a:p>
            <a:pPr>
              <a:lnSpc>
                <a:spcPct val="90000"/>
              </a:lnSpc>
              <a:buFont typeface="Wingdings" panose="05000000000000000000" pitchFamily="2" charset="2"/>
              <a:buChar char="§"/>
            </a:pPr>
            <a:r>
              <a:rPr lang="el-GR" altLang="el-GR" sz="2800" dirty="0"/>
              <a:t>Λειτουργική κατάσταση.</a:t>
            </a:r>
          </a:p>
          <a:p>
            <a:pPr>
              <a:lnSpc>
                <a:spcPct val="90000"/>
              </a:lnSpc>
              <a:buFont typeface="Wingdings" panose="05000000000000000000" pitchFamily="2" charset="2"/>
              <a:buChar char="§"/>
            </a:pPr>
            <a:r>
              <a:rPr lang="el-GR" altLang="el-GR" sz="2800" dirty="0"/>
              <a:t>Κατάσταση εξωτερικών πηγών και περιβαλλοντικών παραγόντων που συνθέτουν την καθημερινή ζωή. </a:t>
            </a:r>
          </a:p>
          <a:p>
            <a:pPr>
              <a:buFont typeface="Wingdings" panose="05000000000000000000" pitchFamily="2" charset="2"/>
              <a:buChar char="§"/>
            </a:pPr>
            <a:endParaRPr lang="el-GR" sz="2800" dirty="0"/>
          </a:p>
        </p:txBody>
      </p:sp>
    </p:spTree>
    <p:extLst>
      <p:ext uri="{BB962C8B-B14F-4D97-AF65-F5344CB8AC3E}">
        <p14:creationId xmlns:p14="http://schemas.microsoft.com/office/powerpoint/2010/main" val="601016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Περιοχές Νοσηλευτικής </a:t>
            </a:r>
            <a:r>
              <a:rPr lang="el-GR" altLang="el-GR" dirty="0" smtClean="0"/>
              <a:t>Εκτίμησης</a:t>
            </a:r>
            <a:r>
              <a:rPr lang="en-US" altLang="el-GR" dirty="0" smtClean="0"/>
              <a:t>, 2</a:t>
            </a:r>
            <a:endParaRPr lang="el-GR" dirty="0"/>
          </a:p>
        </p:txBody>
      </p:sp>
      <p:sp>
        <p:nvSpPr>
          <p:cNvPr id="5" name="Θέση περιεχομένου 4"/>
          <p:cNvSpPr>
            <a:spLocks noGrp="1"/>
          </p:cNvSpPr>
          <p:nvPr>
            <p:ph idx="1"/>
          </p:nvPr>
        </p:nvSpPr>
        <p:spPr/>
        <p:txBody>
          <a:bodyPr>
            <a:noAutofit/>
          </a:bodyPr>
          <a:lstStyle/>
          <a:p>
            <a:pPr>
              <a:lnSpc>
                <a:spcPct val="90000"/>
              </a:lnSpc>
              <a:buFont typeface="Wingdings" panose="05000000000000000000" pitchFamily="2" charset="2"/>
              <a:buChar char="§"/>
            </a:pPr>
            <a:r>
              <a:rPr lang="el-GR" altLang="el-GR" sz="2600" dirty="0" smtClean="0"/>
              <a:t>Η </a:t>
            </a:r>
            <a:r>
              <a:rPr lang="el-GR" altLang="el-GR" sz="2600" b="1" dirty="0"/>
              <a:t>εκτίμηση των αισθητηρίων οργάνων</a:t>
            </a:r>
            <a:r>
              <a:rPr lang="el-GR" altLang="el-GR" sz="2600" dirty="0"/>
              <a:t>, ιδιαίτερα της όρασης και της ακοής, γίνεται από την αρχή της συνέντευξης. Όταν μετά την αξιολόγηση διαπιστωθούν οπτικές και ακουστικές δυσλειτουργίες και ανεπάρκειες τότε οι τεχνικές και το περιβάλλον τροποποιούνται έτσι ώστε να διευκολυνθεί η εκτίμηση</a:t>
            </a:r>
            <a:r>
              <a:rPr lang="el-GR" altLang="el-GR" sz="2600" dirty="0" smtClean="0"/>
              <a:t>.</a:t>
            </a:r>
            <a:r>
              <a:rPr lang="en-US" altLang="el-GR" sz="2600" dirty="0" smtClean="0"/>
              <a:t> </a:t>
            </a:r>
            <a:r>
              <a:rPr lang="el-GR" altLang="el-GR" sz="2600" dirty="0" smtClean="0"/>
              <a:t>Ακόμα </a:t>
            </a:r>
            <a:r>
              <a:rPr lang="el-GR" altLang="el-GR" sz="2600" dirty="0"/>
              <a:t>του δίνει αρκετό χρόνο να απαντήσει στα διάφορα ερωτήματα που του απευθύνει, για να μη χαθεί καμιά πληροφορία λόγω χρονικού περιορισμού ή υπερβολικής βιασύνης</a:t>
            </a:r>
            <a:r>
              <a:rPr lang="el-GR" altLang="el-GR" sz="2600" dirty="0" smtClean="0"/>
              <a:t>.</a:t>
            </a:r>
            <a:r>
              <a:rPr lang="en-US" altLang="el-GR" sz="2600" dirty="0" smtClean="0"/>
              <a:t> </a:t>
            </a:r>
            <a:r>
              <a:rPr lang="el-GR" altLang="el-GR" sz="2600" u="sng" dirty="0" smtClean="0"/>
              <a:t>Θα </a:t>
            </a:r>
            <a:r>
              <a:rPr lang="el-GR" altLang="el-GR" sz="2600" u="sng" dirty="0"/>
              <a:t>ήταν προτιμότερο, τουλάχιστον κατά την πρώτη συνέντευξη, ο ηλικιωμένος να είναι μόνος του</a:t>
            </a:r>
            <a:r>
              <a:rPr lang="el-GR" altLang="el-GR" sz="2600" dirty="0"/>
              <a:t>. </a:t>
            </a:r>
            <a:endParaRPr lang="en-GB" altLang="el-GR" sz="2600" dirty="0"/>
          </a:p>
          <a:p>
            <a:pPr>
              <a:lnSpc>
                <a:spcPct val="90000"/>
              </a:lnSpc>
              <a:buFont typeface="Wingdings" panose="05000000000000000000" pitchFamily="2" charset="2"/>
              <a:buChar char="§"/>
            </a:pPr>
            <a:endParaRPr lang="el-GR" altLang="el-GR" sz="2600" dirty="0"/>
          </a:p>
          <a:p>
            <a:pPr>
              <a:buFont typeface="Wingdings" panose="05000000000000000000" pitchFamily="2" charset="2"/>
              <a:buChar char="§"/>
            </a:pPr>
            <a:endParaRPr lang="el-GR" sz="2600" dirty="0"/>
          </a:p>
        </p:txBody>
      </p:sp>
    </p:spTree>
    <p:extLst>
      <p:ext uri="{BB962C8B-B14F-4D97-AF65-F5344CB8AC3E}">
        <p14:creationId xmlns:p14="http://schemas.microsoft.com/office/powerpoint/2010/main" val="4149103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4156" y="260648"/>
            <a:ext cx="8229600" cy="1143000"/>
          </a:xfrm>
        </p:spPr>
        <p:txBody>
          <a:bodyPr>
            <a:normAutofit fontScale="90000"/>
          </a:bodyPr>
          <a:lstStyle/>
          <a:p>
            <a:r>
              <a:rPr lang="el-GR" altLang="el-GR" dirty="0"/>
              <a:t>Περιοχές Νοσηλευτικής </a:t>
            </a:r>
            <a:r>
              <a:rPr lang="el-GR" altLang="el-GR" dirty="0" smtClean="0"/>
              <a:t>Εκτίμησης</a:t>
            </a:r>
            <a:r>
              <a:rPr lang="en-US" altLang="el-GR" dirty="0" smtClean="0"/>
              <a:t>, 3</a:t>
            </a:r>
            <a:endParaRPr lang="el-GR" dirty="0"/>
          </a:p>
        </p:txBody>
      </p:sp>
      <p:sp>
        <p:nvSpPr>
          <p:cNvPr id="5" name="Θέση περιεχομένου 4"/>
          <p:cNvSpPr>
            <a:spLocks noGrp="1"/>
          </p:cNvSpPr>
          <p:nvPr>
            <p:ph idx="1"/>
          </p:nvPr>
        </p:nvSpPr>
        <p:spPr>
          <a:xfrm>
            <a:off x="464156" y="2060848"/>
            <a:ext cx="8229600" cy="4021907"/>
          </a:xfrm>
        </p:spPr>
        <p:txBody>
          <a:bodyPr>
            <a:noAutofit/>
          </a:bodyPr>
          <a:lstStyle/>
          <a:p>
            <a:pPr>
              <a:lnSpc>
                <a:spcPct val="90000"/>
              </a:lnSpc>
              <a:buFont typeface="Wingdings" panose="05000000000000000000" pitchFamily="2" charset="2"/>
              <a:buChar char="§"/>
            </a:pPr>
            <a:r>
              <a:rPr lang="el-GR" altLang="el-GR" sz="3600" u="sng" dirty="0" smtClean="0"/>
              <a:t>Για </a:t>
            </a:r>
            <a:r>
              <a:rPr lang="el-GR" altLang="el-GR" sz="3600" u="sng" dirty="0"/>
              <a:t>τα μέλη της οικογενείας θα πρέπει να προγραμματίζεται ιδιαίτερη συνάντηση</a:t>
            </a:r>
            <a:r>
              <a:rPr lang="el-GR" altLang="el-GR" sz="3600" dirty="0"/>
              <a:t>.</a:t>
            </a:r>
            <a:endParaRPr lang="en-GB" altLang="el-GR" sz="3600" dirty="0"/>
          </a:p>
          <a:p>
            <a:pPr>
              <a:lnSpc>
                <a:spcPct val="90000"/>
              </a:lnSpc>
            </a:pPr>
            <a:endParaRPr lang="en-GB" altLang="el-GR" sz="3600" dirty="0"/>
          </a:p>
          <a:p>
            <a:pPr>
              <a:lnSpc>
                <a:spcPct val="90000"/>
              </a:lnSpc>
            </a:pPr>
            <a:endParaRPr lang="el-GR" altLang="el-GR" sz="3600" dirty="0"/>
          </a:p>
          <a:p>
            <a:endParaRPr lang="el-GR" sz="3600" dirty="0"/>
          </a:p>
        </p:txBody>
      </p:sp>
    </p:spTree>
    <p:extLst>
      <p:ext uri="{BB962C8B-B14F-4D97-AF65-F5344CB8AC3E}">
        <p14:creationId xmlns:p14="http://schemas.microsoft.com/office/powerpoint/2010/main" val="136225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Περιοχές Νοσηλευτικής </a:t>
            </a:r>
            <a:r>
              <a:rPr lang="el-GR" altLang="el-GR" dirty="0" smtClean="0"/>
              <a:t>Εκτίμησης</a:t>
            </a:r>
            <a:r>
              <a:rPr lang="en-US" altLang="el-GR" dirty="0" smtClean="0"/>
              <a:t>, 4</a:t>
            </a:r>
            <a:endParaRPr lang="el-GR" dirty="0"/>
          </a:p>
        </p:txBody>
      </p:sp>
      <p:sp>
        <p:nvSpPr>
          <p:cNvPr id="5" name="Θέση περιεχομένου 4"/>
          <p:cNvSpPr>
            <a:spLocks noGrp="1"/>
          </p:cNvSpPr>
          <p:nvPr>
            <p:ph idx="1"/>
          </p:nvPr>
        </p:nvSpPr>
        <p:spPr/>
        <p:txBody>
          <a:bodyPr>
            <a:noAutofit/>
          </a:bodyPr>
          <a:lstStyle/>
          <a:p>
            <a:pPr>
              <a:lnSpc>
                <a:spcPct val="90000"/>
              </a:lnSpc>
              <a:buFont typeface="Wingdings" panose="05000000000000000000" pitchFamily="2" charset="2"/>
              <a:buChar char="§"/>
            </a:pPr>
            <a:r>
              <a:rPr lang="el-GR" altLang="el-GR" dirty="0" smtClean="0"/>
              <a:t>Η </a:t>
            </a:r>
            <a:r>
              <a:rPr lang="el-GR" altLang="el-GR" b="1" dirty="0"/>
              <a:t>εκτίμηση</a:t>
            </a:r>
            <a:r>
              <a:rPr lang="el-GR" altLang="el-GR" dirty="0"/>
              <a:t> της πρόσφατης και της παλιάς </a:t>
            </a:r>
            <a:r>
              <a:rPr lang="el-GR" altLang="el-GR" b="1" dirty="0"/>
              <a:t>μνήμης</a:t>
            </a:r>
            <a:r>
              <a:rPr lang="el-GR" altLang="el-GR" dirty="0"/>
              <a:t>, αξιολογείται ιδιαίτερα από τους νοσηλευτές. Όταν ο ηλικιωμένος μεταπηδάει από το ένα θέμα στο άλλο, τότε χρησιμοποιείται η τεχνική της επικέντρωσης</a:t>
            </a:r>
            <a:r>
              <a:rPr lang="el-GR" altLang="el-GR" dirty="0" smtClean="0"/>
              <a:t>.</a:t>
            </a:r>
            <a:endParaRPr lang="en-US" altLang="el-GR" dirty="0" smtClean="0"/>
          </a:p>
          <a:p>
            <a:pPr>
              <a:lnSpc>
                <a:spcPct val="90000"/>
              </a:lnSpc>
              <a:buFont typeface="Wingdings" panose="05000000000000000000" pitchFamily="2" charset="2"/>
              <a:buChar char="§"/>
            </a:pPr>
            <a:endParaRPr lang="el-GR" altLang="el-GR" dirty="0"/>
          </a:p>
          <a:p>
            <a:pPr>
              <a:buFont typeface="Wingdings" panose="05000000000000000000" pitchFamily="2" charset="2"/>
              <a:buChar char="§"/>
            </a:pPr>
            <a:endParaRPr lang="el-GR" dirty="0"/>
          </a:p>
        </p:txBody>
      </p:sp>
    </p:spTree>
    <p:extLst>
      <p:ext uri="{BB962C8B-B14F-4D97-AF65-F5344CB8AC3E}">
        <p14:creationId xmlns:p14="http://schemas.microsoft.com/office/powerpoint/2010/main" val="32354313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Περιοχές Νοσηλευτικής </a:t>
            </a:r>
            <a:r>
              <a:rPr lang="el-GR" altLang="el-GR" dirty="0" smtClean="0"/>
              <a:t>Εκτίμησης</a:t>
            </a:r>
            <a:r>
              <a:rPr lang="en-US" altLang="el-GR" dirty="0" smtClean="0"/>
              <a:t>, 5</a:t>
            </a:r>
            <a:endParaRPr lang="el-GR" dirty="0"/>
          </a:p>
        </p:txBody>
      </p:sp>
      <p:sp>
        <p:nvSpPr>
          <p:cNvPr id="5" name="Θέση περιεχομένου 4"/>
          <p:cNvSpPr>
            <a:spLocks noGrp="1"/>
          </p:cNvSpPr>
          <p:nvPr>
            <p:ph idx="1"/>
          </p:nvPr>
        </p:nvSpPr>
        <p:spPr/>
        <p:txBody>
          <a:bodyPr>
            <a:noAutofit/>
          </a:bodyPr>
          <a:lstStyle/>
          <a:p>
            <a:pPr>
              <a:lnSpc>
                <a:spcPct val="90000"/>
              </a:lnSpc>
              <a:buFont typeface="Wingdings" panose="05000000000000000000" pitchFamily="2" charset="2"/>
              <a:buChar char="§"/>
            </a:pPr>
            <a:r>
              <a:rPr lang="el-GR" altLang="el-GR" dirty="0"/>
              <a:t>Μετά τη συλλογή των πληροφοριών ο νοσηλευτής συνθέτει και οργανώνει τα δεδομένα σε ομάδες προβλημάτων. </a:t>
            </a:r>
            <a:r>
              <a:rPr lang="en-US" altLang="el-GR" dirty="0" smtClean="0"/>
              <a:t/>
            </a:r>
            <a:br>
              <a:rPr lang="en-US" altLang="el-GR" dirty="0" smtClean="0"/>
            </a:br>
            <a:endParaRPr lang="en-US" altLang="el-GR" dirty="0" smtClean="0"/>
          </a:p>
          <a:p>
            <a:pPr>
              <a:lnSpc>
                <a:spcPct val="90000"/>
              </a:lnSpc>
              <a:buFont typeface="Wingdings" panose="05000000000000000000" pitchFamily="2" charset="2"/>
              <a:buChar char="§"/>
            </a:pPr>
            <a:r>
              <a:rPr lang="el-GR" altLang="el-GR" dirty="0"/>
              <a:t>Στη συνέχεια ακολουθεί σύντομη περίληψη των μη προβληματικών περιοχών.</a:t>
            </a:r>
            <a:endParaRPr lang="en-US" altLang="el-GR" dirty="0"/>
          </a:p>
          <a:p>
            <a:pPr>
              <a:lnSpc>
                <a:spcPct val="90000"/>
              </a:lnSpc>
              <a:buFont typeface="Wingdings" panose="05000000000000000000" pitchFamily="2" charset="2"/>
              <a:buChar char="§"/>
            </a:pPr>
            <a:endParaRPr lang="en-US" altLang="el-GR" dirty="0" smtClean="0"/>
          </a:p>
          <a:p>
            <a:pPr>
              <a:lnSpc>
                <a:spcPct val="90000"/>
              </a:lnSpc>
              <a:buFont typeface="Wingdings" panose="05000000000000000000" pitchFamily="2" charset="2"/>
              <a:buChar char="§"/>
            </a:pPr>
            <a:endParaRPr lang="el-GR" altLang="el-GR" dirty="0"/>
          </a:p>
          <a:p>
            <a:pPr>
              <a:buFont typeface="Wingdings" panose="05000000000000000000" pitchFamily="2" charset="2"/>
              <a:buChar char="§"/>
            </a:pPr>
            <a:endParaRPr lang="el-GR" dirty="0"/>
          </a:p>
        </p:txBody>
      </p:sp>
    </p:spTree>
    <p:extLst>
      <p:ext uri="{BB962C8B-B14F-4D97-AF65-F5344CB8AC3E}">
        <p14:creationId xmlns:p14="http://schemas.microsoft.com/office/powerpoint/2010/main" val="3155628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4000" dirty="0" smtClean="0"/>
              <a:t>Ειδικές Αρχές Φροντίδας Ηλικιωμένων</a:t>
            </a:r>
            <a:endParaRPr lang="el-GR" sz="4000" dirty="0"/>
          </a:p>
        </p:txBody>
      </p:sp>
      <p:sp>
        <p:nvSpPr>
          <p:cNvPr id="5" name="Θέση περιεχομένου 4"/>
          <p:cNvSpPr>
            <a:spLocks noGrp="1"/>
          </p:cNvSpPr>
          <p:nvPr>
            <p:ph idx="1"/>
          </p:nvPr>
        </p:nvSpPr>
        <p:spPr/>
        <p:txBody>
          <a:bodyPr>
            <a:noAutofit/>
          </a:bodyPr>
          <a:lstStyle/>
          <a:p>
            <a:pPr marL="0" indent="0">
              <a:lnSpc>
                <a:spcPct val="90000"/>
              </a:lnSpc>
              <a:spcAft>
                <a:spcPts val="1200"/>
              </a:spcAft>
              <a:buNone/>
              <a:defRPr/>
            </a:pPr>
            <a:r>
              <a:rPr lang="el-GR" sz="2600" dirty="0" smtClean="0"/>
              <a:t>Το </a:t>
            </a:r>
            <a:r>
              <a:rPr lang="el-GR" sz="2600" dirty="0"/>
              <a:t>επίκεντρο της γεροντολογικής και γηριατρικής νοσηλευτικής εστιάζεται στο καλό σχεδιασμό και τη σωστή οργάνωση του νοσηλευτικού θεραπευτικού προγράμματος που έχει </a:t>
            </a:r>
            <a:r>
              <a:rPr lang="el-GR" sz="2600" dirty="0" smtClean="0"/>
              <a:t>στόχο</a:t>
            </a:r>
            <a:endParaRPr lang="en-US" sz="2600" dirty="0" smtClean="0"/>
          </a:p>
          <a:p>
            <a:pPr lvl="1">
              <a:lnSpc>
                <a:spcPct val="90000"/>
              </a:lnSpc>
              <a:defRPr/>
            </a:pPr>
            <a:r>
              <a:rPr lang="el-GR" sz="2200" dirty="0" smtClean="0"/>
              <a:t>Να </a:t>
            </a:r>
            <a:r>
              <a:rPr lang="el-GR" sz="2200" dirty="0"/>
              <a:t>ενισχύσει τις δυνατότητες του ηλικιωμένου και να τον οδηγήσει στην </a:t>
            </a:r>
            <a:r>
              <a:rPr lang="el-GR" sz="2200" dirty="0" err="1" smtClean="0"/>
              <a:t>αυτοφροντίδα</a:t>
            </a:r>
            <a:endParaRPr lang="en-US" sz="2200" dirty="0" smtClean="0"/>
          </a:p>
          <a:p>
            <a:pPr lvl="1">
              <a:lnSpc>
                <a:spcPct val="90000"/>
              </a:lnSpc>
              <a:defRPr/>
            </a:pPr>
            <a:r>
              <a:rPr lang="el-GR" sz="2200" dirty="0" smtClean="0"/>
              <a:t>Να εξαλείψει ή να ελαχιστοποιήσει τους περιορισμούς που σχετίζονται με την </a:t>
            </a:r>
            <a:r>
              <a:rPr lang="el-GR" sz="2200" dirty="0" err="1" smtClean="0"/>
              <a:t>αυτοφροντίδα</a:t>
            </a:r>
            <a:endParaRPr lang="en-US" sz="2200" dirty="0" smtClean="0"/>
          </a:p>
          <a:p>
            <a:pPr lvl="1">
              <a:lnSpc>
                <a:spcPct val="90000"/>
              </a:lnSpc>
              <a:defRPr/>
            </a:pPr>
            <a:r>
              <a:rPr lang="el-GR" sz="2200" dirty="0" smtClean="0"/>
              <a:t>Να </a:t>
            </a:r>
            <a:r>
              <a:rPr lang="el-GR" sz="2200" dirty="0"/>
              <a:t>παρέχει άμεση φροντίδα στον ηλικιωμένο με κάθε τρόπο ή να βοηθάει στη φροντίδα του όταν οι γενικές απαιτήσεις </a:t>
            </a:r>
            <a:r>
              <a:rPr lang="el-GR" sz="2200" dirty="0" err="1"/>
              <a:t>αυτοφροντίδας</a:t>
            </a:r>
            <a:r>
              <a:rPr lang="el-GR" sz="2200" dirty="0"/>
              <a:t> ή οι θεραπευτικές ανάγκες δεν μπορούν να πραγματοποιηθούν ανεξάρτητα</a:t>
            </a:r>
          </a:p>
          <a:p>
            <a:pPr>
              <a:lnSpc>
                <a:spcPct val="90000"/>
              </a:lnSpc>
            </a:pPr>
            <a:endParaRPr lang="en-GB" altLang="el-GR" sz="2800" dirty="0"/>
          </a:p>
          <a:p>
            <a:pPr>
              <a:lnSpc>
                <a:spcPct val="90000"/>
              </a:lnSpc>
            </a:pPr>
            <a:endParaRPr lang="el-GR" altLang="el-GR" sz="2800" dirty="0"/>
          </a:p>
          <a:p>
            <a:pPr>
              <a:lnSpc>
                <a:spcPct val="90000"/>
              </a:lnSpc>
            </a:pPr>
            <a:endParaRPr lang="el-GR" sz="2800" dirty="0"/>
          </a:p>
        </p:txBody>
      </p:sp>
    </p:spTree>
    <p:extLst>
      <p:ext uri="{BB962C8B-B14F-4D97-AF65-F5344CB8AC3E}">
        <p14:creationId xmlns:p14="http://schemas.microsoft.com/office/powerpoint/2010/main" val="2854589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Συμπέρασμα</a:t>
            </a:r>
            <a:endParaRPr lang="el-GR" dirty="0"/>
          </a:p>
        </p:txBody>
      </p:sp>
      <p:sp>
        <p:nvSpPr>
          <p:cNvPr id="5" name="Θέση περιεχομένου 4"/>
          <p:cNvSpPr>
            <a:spLocks noGrp="1"/>
          </p:cNvSpPr>
          <p:nvPr>
            <p:ph idx="1"/>
          </p:nvPr>
        </p:nvSpPr>
        <p:spPr/>
        <p:txBody>
          <a:bodyPr>
            <a:noAutofit/>
          </a:bodyPr>
          <a:lstStyle/>
          <a:p>
            <a:pPr marL="0" indent="0">
              <a:lnSpc>
                <a:spcPct val="90000"/>
              </a:lnSpc>
              <a:buNone/>
            </a:pPr>
            <a:r>
              <a:rPr lang="el-GR" altLang="el-GR" dirty="0" smtClean="0"/>
              <a:t>Αν </a:t>
            </a:r>
            <a:r>
              <a:rPr lang="el-GR" altLang="el-GR" dirty="0"/>
              <a:t>η φιλοσοφία της Νοσηλευτικής συνηγορεί και προστατεύει την ανθρώπινη ύπαρξη σε όποια φάση κι αν βρίσκεται τότε ο ιδανικός επαγγελματίας, που μπορεί μοναδικά να εκπληρώσει συνολικά και συγχρόνως ατομικά τις ανάγκες του ηλικιωμένου είναι ο Νοσηλευτής.</a:t>
            </a:r>
            <a:r>
              <a:rPr lang="en-GB" altLang="el-GR" dirty="0"/>
              <a:t/>
            </a:r>
            <a:br>
              <a:rPr lang="en-GB" altLang="el-GR" dirty="0"/>
            </a:br>
            <a:endParaRPr lang="en-GB" altLang="el-GR" dirty="0"/>
          </a:p>
          <a:p>
            <a:pPr>
              <a:lnSpc>
                <a:spcPct val="90000"/>
              </a:lnSpc>
            </a:pPr>
            <a:endParaRPr lang="el-GR" altLang="el-GR" dirty="0"/>
          </a:p>
          <a:p>
            <a:pPr>
              <a:lnSpc>
                <a:spcPct val="90000"/>
              </a:lnSpc>
            </a:pPr>
            <a:endParaRPr lang="el-GR" dirty="0"/>
          </a:p>
        </p:txBody>
      </p:sp>
    </p:spTree>
    <p:extLst>
      <p:ext uri="{BB962C8B-B14F-4D97-AF65-F5344CB8AC3E}">
        <p14:creationId xmlns:p14="http://schemas.microsoft.com/office/powerpoint/2010/main" val="23014138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331185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pPr>
              <a:buFont typeface="Wingdings" panose="05000000000000000000" pitchFamily="2" charset="2"/>
              <a:buChar char="§"/>
            </a:pPr>
            <a:r>
              <a:rPr lang="el-GR" altLang="el-GR" sz="2900" dirty="0" smtClean="0"/>
              <a:t>Η </a:t>
            </a:r>
            <a:r>
              <a:rPr lang="el-GR" altLang="el-GR" sz="2900" dirty="0"/>
              <a:t>θέση της Νοσηλευτικής στην Πρωτοβάθμια Φροντίδα Υγείας συνίσταται στην ανίχνευση των αναγκών της υγείας της Κοινότητας, της οικογένειας και των ατόμων, την ανίχνευση επίδρασης των κοινοτικών και οικολογικών προβλημάτων στην υγεία, τη σημασία του ορθού προγραμματισμού και της παροχής υπηρεσιών υγείας, πρόληψης, προαγωγής και διατήρησης της υγείας, αγωγής υγείας συντονισμού και συνεχιζόμενης νοσηλευτικής φροντίδας για αποτελεσματική αντιμετώπιση των προβλημάτων και κάλυψη των αναγκών υγείας ατόμου, οικογενείας και κοινότητας, τόσο σε υγιή όσο και σε ασθενή πληθυσμό με έμφαση στην Πρωτοβάθμια Φροντίδα Υγείας (</a:t>
            </a:r>
            <a:r>
              <a:rPr lang="el-GR" altLang="el-GR" sz="2900" dirty="0" err="1"/>
              <a:t>Σουρτζή</a:t>
            </a:r>
            <a:r>
              <a:rPr lang="el-GR" altLang="el-GR" sz="2900" dirty="0"/>
              <a:t> 1994)</a:t>
            </a:r>
            <a:endParaRPr lang="en-GB" altLang="el-GR" sz="2900" dirty="0"/>
          </a:p>
          <a:p>
            <a:pPr>
              <a:buFont typeface="Wingdings" panose="05000000000000000000" pitchFamily="2" charset="2"/>
              <a:buChar char="§"/>
            </a:pPr>
            <a:endParaRPr lang="el-GR" sz="2800" dirty="0"/>
          </a:p>
        </p:txBody>
      </p:sp>
      <p:sp>
        <p:nvSpPr>
          <p:cNvPr id="4" name="Title 3"/>
          <p:cNvSpPr>
            <a:spLocks noGrp="1"/>
          </p:cNvSpPr>
          <p:nvPr>
            <p:ph type="title"/>
          </p:nvPr>
        </p:nvSpPr>
        <p:spPr/>
        <p:txBody>
          <a:bodyPr/>
          <a:lstStyle/>
          <a:p>
            <a:r>
              <a:rPr lang="el-GR" dirty="0" smtClean="0"/>
              <a:t>Νοσηλευτική</a:t>
            </a:r>
            <a:endParaRPr lang="el-GR" dirty="0"/>
          </a:p>
        </p:txBody>
      </p:sp>
    </p:spTree>
    <p:extLst>
      <p:ext uri="{BB962C8B-B14F-4D97-AF65-F5344CB8AC3E}">
        <p14:creationId xmlns:p14="http://schemas.microsoft.com/office/powerpoint/2010/main" val="2739282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smtClean="0"/>
              <a:t>στο πλαίσιο </a:t>
            </a:r>
            <a:r>
              <a:rPr lang="el-GR" sz="2000" dirty="0" smtClean="0"/>
              <a:t>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1997989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9846726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a:t>Το παρόν έργο αποτελεί την έκδοση </a:t>
            </a:r>
            <a:r>
              <a:rPr lang="el-GR" sz="2000" dirty="0" smtClean="0"/>
              <a:t>1.0.</a:t>
            </a:r>
          </a:p>
          <a:p>
            <a:pPr marL="0" indent="0">
              <a:buNone/>
            </a:pPr>
            <a:r>
              <a:rPr lang="el-GR" sz="2000" dirty="0"/>
              <a:t>Έχουν προηγηθεί οι κάτωθι εκδόσεις:</a:t>
            </a:r>
          </a:p>
          <a:p>
            <a:r>
              <a:rPr lang="el-GR" sz="2000" dirty="0"/>
              <a:t>Έκδοση </a:t>
            </a:r>
            <a:r>
              <a:rPr lang="el-GR" sz="2000" dirty="0" smtClean="0"/>
              <a:t>διαθέσιμη </a:t>
            </a:r>
            <a:r>
              <a:rPr lang="el-GR" sz="2000" dirty="0">
                <a:hlinkClick r:id="rId3"/>
              </a:rPr>
              <a:t>εδώ</a:t>
            </a:r>
            <a:r>
              <a:rPr lang="el-GR" sz="2000" dirty="0"/>
              <a:t>. </a:t>
            </a:r>
          </a:p>
          <a:p>
            <a:endParaRPr lang="el-GR" sz="2000" dirty="0"/>
          </a:p>
        </p:txBody>
      </p:sp>
    </p:spTree>
    <p:extLst>
      <p:ext uri="{BB962C8B-B14F-4D97-AF65-F5344CB8AC3E}">
        <p14:creationId xmlns:p14="http://schemas.microsoft.com/office/powerpoint/2010/main" val="1839774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a:t>Copyright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Αθηνά </a:t>
            </a:r>
            <a:r>
              <a:rPr lang="el-GR" sz="2000" dirty="0" smtClean="0"/>
              <a:t>Καλοκαιρινού</a:t>
            </a:r>
            <a:r>
              <a:rPr lang="en-US" sz="2000" dirty="0" smtClean="0"/>
              <a:t> 2015. </a:t>
            </a:r>
            <a:r>
              <a:rPr lang="el-GR" sz="2000" dirty="0" smtClean="0"/>
              <a:t>Αθηνά Καλοκαιρινού. </a:t>
            </a:r>
            <a:r>
              <a:rPr lang="el-GR" sz="2000" dirty="0"/>
              <a:t>«Κοινοτική Νοσηλευτική Ι. </a:t>
            </a:r>
            <a:r>
              <a:rPr lang="el-GR" altLang="el-GR" sz="2000" dirty="0"/>
              <a:t>Νοσηλευτική Εκτίμηση Αναγκών των Ηλικιωμένων στην Κοινότητα</a:t>
            </a:r>
            <a:r>
              <a:rPr lang="el-GR" sz="2000" dirty="0" smtClean="0"/>
              <a:t>». </a:t>
            </a:r>
            <a:r>
              <a:rPr lang="el-GR" sz="2000" dirty="0"/>
              <a:t>Έκδοση: 1.0. Αθήνα </a:t>
            </a:r>
            <a:r>
              <a:rPr lang="el-GR" sz="2000" dirty="0" smtClean="0"/>
              <a:t>2015. </a:t>
            </a:r>
            <a:r>
              <a:rPr lang="el-GR" sz="2000" dirty="0"/>
              <a:t>Διαθέσιμο από τη δικτυακή διεύθυνση: </a:t>
            </a:r>
            <a:r>
              <a:rPr lang="en-GB" sz="2000" dirty="0">
                <a:hlinkClick r:id="rId3"/>
              </a:rPr>
              <a:t>http://opencourses.uoa.gr/courses/NURS1/</a:t>
            </a:r>
            <a:r>
              <a:rPr lang="el-GR" sz="2000" dirty="0" smtClean="0"/>
              <a:t>. </a:t>
            </a:r>
            <a:endParaRPr lang="el-GR" sz="2000" dirty="0"/>
          </a:p>
          <a:p>
            <a:endParaRPr lang="el-GR" sz="2000" dirty="0"/>
          </a:p>
        </p:txBody>
      </p:sp>
    </p:spTree>
    <p:extLst>
      <p:ext uri="{BB962C8B-B14F-4D97-AF65-F5344CB8AC3E}">
        <p14:creationId xmlns:p14="http://schemas.microsoft.com/office/powerpoint/2010/main" val="5115534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2822563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1341408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lgn="ctr">
              <a:buNone/>
            </a:pPr>
            <a:r>
              <a:rPr lang="el-GR" sz="3600" b="1" dirty="0" smtClean="0"/>
              <a:t>Στις </a:t>
            </a:r>
            <a:r>
              <a:rPr lang="el-GR" sz="3600" b="1" dirty="0"/>
              <a:t>περισσότερες δημογραφικές μελέτες και όπως ορίζεται από τον </a:t>
            </a:r>
            <a:r>
              <a:rPr lang="en-GB" sz="3600" b="1" dirty="0"/>
              <a:t>WHO, </a:t>
            </a:r>
            <a:r>
              <a:rPr lang="el-GR" sz="3600" b="1" dirty="0">
                <a:solidFill>
                  <a:srgbClr val="5075BC"/>
                </a:solidFill>
              </a:rPr>
              <a:t>ηλικιωμένοι αναφέρονται τα άτομα 65 ετών και άνω</a:t>
            </a:r>
            <a:endParaRPr lang="en-GB" altLang="el-GR" sz="3600" b="1" dirty="0">
              <a:solidFill>
                <a:srgbClr val="5075BC"/>
              </a:solidFill>
            </a:endParaRPr>
          </a:p>
          <a:p>
            <a:pPr marL="0" indent="0" algn="ctr">
              <a:buNone/>
            </a:pPr>
            <a:endParaRPr lang="el-GR" sz="3600" b="1" dirty="0"/>
          </a:p>
        </p:txBody>
      </p:sp>
      <p:sp>
        <p:nvSpPr>
          <p:cNvPr id="4" name="Title 3"/>
          <p:cNvSpPr>
            <a:spLocks noGrp="1"/>
          </p:cNvSpPr>
          <p:nvPr>
            <p:ph type="title"/>
          </p:nvPr>
        </p:nvSpPr>
        <p:spPr/>
        <p:txBody>
          <a:bodyPr/>
          <a:lstStyle/>
          <a:p>
            <a:r>
              <a:rPr lang="el-GR" dirty="0" smtClean="0"/>
              <a:t>Ηλικιωμένοι</a:t>
            </a:r>
            <a:endParaRPr lang="el-GR" dirty="0"/>
          </a:p>
        </p:txBody>
      </p:sp>
    </p:spTree>
    <p:extLst>
      <p:ext uri="{BB962C8B-B14F-4D97-AF65-F5344CB8AC3E}">
        <p14:creationId xmlns:p14="http://schemas.microsoft.com/office/powerpoint/2010/main" val="3033159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3993083"/>
            <a:ext cx="7772400" cy="1362075"/>
          </a:xfrm>
        </p:spPr>
        <p:txBody>
          <a:bodyPr>
            <a:normAutofit/>
          </a:bodyPr>
          <a:lstStyle/>
          <a:p>
            <a:r>
              <a:rPr lang="el-GR" dirty="0"/>
              <a:t>ΝΟΣΗΛΕΥΤΙΚΗ ΕΚΤΙΜΗΣΗ ΤΟΥ ΗΛΙΚΙΩΜΕΝΟΥ </a:t>
            </a:r>
            <a:r>
              <a:rPr lang="el-GR" dirty="0" smtClean="0"/>
              <a:t>ΣΤΗΝ ΚΟΙΝΟΤΗΤΑ</a:t>
            </a:r>
            <a:endParaRPr lang="el-GR" dirty="0"/>
          </a:p>
        </p:txBody>
      </p:sp>
      <p:sp>
        <p:nvSpPr>
          <p:cNvPr id="5" name="Text Placeholder 4"/>
          <p:cNvSpPr>
            <a:spLocks noGrp="1"/>
          </p:cNvSpPr>
          <p:nvPr>
            <p:ph type="body" idx="1"/>
          </p:nvPr>
        </p:nvSpPr>
        <p:spPr>
          <a:xfrm>
            <a:off x="722313" y="2492896"/>
            <a:ext cx="7772400" cy="1500187"/>
          </a:xfrm>
        </p:spPr>
        <p:txBody>
          <a:bodyPr/>
          <a:lstStyle/>
          <a:p>
            <a:endParaRPr lang="el-GR" dirty="0"/>
          </a:p>
        </p:txBody>
      </p:sp>
    </p:spTree>
    <p:extLst>
      <p:ext uri="{BB962C8B-B14F-4D97-AF65-F5344CB8AC3E}">
        <p14:creationId xmlns:p14="http://schemas.microsoft.com/office/powerpoint/2010/main" val="4171716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smtClean="0"/>
              <a:t>Νοσηλευτική </a:t>
            </a:r>
            <a:r>
              <a:rPr lang="el-GR" altLang="el-GR" dirty="0" smtClean="0"/>
              <a:t>Εκτίμηση Ηλικιωμένου</a:t>
            </a:r>
            <a:endParaRPr lang="el-GR" dirty="0"/>
          </a:p>
        </p:txBody>
      </p:sp>
      <p:sp>
        <p:nvSpPr>
          <p:cNvPr id="3" name="Θέση περιεχομένου 2"/>
          <p:cNvSpPr>
            <a:spLocks noGrp="1"/>
          </p:cNvSpPr>
          <p:nvPr>
            <p:ph idx="1"/>
          </p:nvPr>
        </p:nvSpPr>
        <p:spPr/>
        <p:txBody>
          <a:bodyPr>
            <a:normAutofit/>
          </a:bodyPr>
          <a:lstStyle/>
          <a:p>
            <a:pPr marL="0" indent="0">
              <a:buNone/>
            </a:pPr>
            <a:endParaRPr lang="el-GR" altLang="el-GR" sz="2800" dirty="0" smtClean="0"/>
          </a:p>
          <a:p>
            <a:pPr>
              <a:buFont typeface="Wingdings" panose="05000000000000000000" pitchFamily="2" charset="2"/>
              <a:buChar char="§"/>
            </a:pPr>
            <a:r>
              <a:rPr lang="el-GR" altLang="el-GR" sz="2800" dirty="0" smtClean="0"/>
              <a:t>Η </a:t>
            </a:r>
            <a:r>
              <a:rPr lang="el-GR" altLang="el-GR" sz="2800" dirty="0"/>
              <a:t>νοσηλευτική εκτίμηση γίνεται με οργανωμένη, συστηματική και σκόπιμη συλλογή πληροφοριών, οι οποίες αναφέρονται στην τρέχουσα και τη μελλοντική υγεία του </a:t>
            </a:r>
            <a:r>
              <a:rPr lang="el-GR" altLang="el-GR" sz="2800" dirty="0" smtClean="0"/>
              <a:t>ηλικιωμένου</a:t>
            </a:r>
          </a:p>
          <a:p>
            <a:pPr marL="0" indent="0" algn="r">
              <a:buNone/>
            </a:pPr>
            <a:r>
              <a:rPr lang="el-GR" altLang="el-GR" sz="2800" dirty="0" smtClean="0"/>
              <a:t>(</a:t>
            </a:r>
            <a:r>
              <a:rPr lang="el-GR" altLang="el-GR" sz="2800" dirty="0" err="1" smtClean="0"/>
              <a:t>Πλατή</a:t>
            </a:r>
            <a:r>
              <a:rPr lang="el-GR" altLang="el-GR" sz="2800" dirty="0" smtClean="0"/>
              <a:t> </a:t>
            </a:r>
            <a:r>
              <a:rPr lang="el-GR" altLang="el-GR" sz="2800" dirty="0"/>
              <a:t>Χ. 2000)</a:t>
            </a:r>
            <a:endParaRPr lang="en-GB" altLang="el-GR" sz="2800" dirty="0"/>
          </a:p>
          <a:p>
            <a:pPr marL="0" indent="0">
              <a:buNone/>
            </a:pPr>
            <a:endParaRPr lang="el-GR" sz="2800" dirty="0"/>
          </a:p>
        </p:txBody>
      </p:sp>
    </p:spTree>
    <p:extLst>
      <p:ext uri="{BB962C8B-B14F-4D97-AF65-F5344CB8AC3E}">
        <p14:creationId xmlns:p14="http://schemas.microsoft.com/office/powerpoint/2010/main" val="167054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smtClean="0"/>
              <a:t>Σκοπός</a:t>
            </a:r>
            <a:endParaRPr lang="el-GR" dirty="0"/>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Char char="§"/>
            </a:pPr>
            <a:r>
              <a:rPr lang="el-GR" altLang="el-GR" b="1" dirty="0" smtClean="0"/>
              <a:t>Σκοπός</a:t>
            </a:r>
            <a:r>
              <a:rPr lang="el-GR" altLang="el-GR" dirty="0" smtClean="0"/>
              <a:t> </a:t>
            </a:r>
            <a:r>
              <a:rPr lang="el-GR" altLang="el-GR" dirty="0"/>
              <a:t>της εκτίμησης του ηλικιωμένου είναι η καθιέρωση μιας βάσης δεδομένων σε σχέση με το επίπεδο υγείας, το ιστορικό παρελθόντων νόσων και εμπειριών, καθώς και με τους στόχους που οδηγούν στην αποκατάσταση και την </a:t>
            </a:r>
            <a:r>
              <a:rPr lang="el-GR" altLang="el-GR" dirty="0" err="1"/>
              <a:t>αυτοφροντίδα</a:t>
            </a:r>
            <a:r>
              <a:rPr lang="el-GR" altLang="el-GR" dirty="0"/>
              <a:t> του</a:t>
            </a:r>
            <a:r>
              <a:rPr lang="el-GR" altLang="el-GR" dirty="0" smtClean="0"/>
              <a:t>.</a:t>
            </a:r>
            <a:endParaRPr lang="el-GR" dirty="0"/>
          </a:p>
        </p:txBody>
      </p:sp>
    </p:spTree>
    <p:extLst>
      <p:ext uri="{BB962C8B-B14F-4D97-AF65-F5344CB8AC3E}">
        <p14:creationId xmlns:p14="http://schemas.microsoft.com/office/powerpoint/2010/main" val="1529578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Νοσηλευτική Εκτίμηση του </a:t>
            </a:r>
            <a:r>
              <a:rPr lang="el-GR" altLang="el-GR" dirty="0" smtClean="0"/>
              <a:t>Ηλικιωμένου</a:t>
            </a:r>
            <a:endParaRPr lang="el-GR" dirty="0"/>
          </a:p>
        </p:txBody>
      </p:sp>
      <p:sp>
        <p:nvSpPr>
          <p:cNvPr id="5" name="Θέση περιεχομένου 4"/>
          <p:cNvSpPr>
            <a:spLocks noGrp="1"/>
          </p:cNvSpPr>
          <p:nvPr>
            <p:ph idx="1"/>
          </p:nvPr>
        </p:nvSpPr>
        <p:spPr/>
        <p:txBody>
          <a:bodyPr>
            <a:noAutofit/>
          </a:bodyPr>
          <a:lstStyle/>
          <a:p>
            <a:pPr>
              <a:buFont typeface="Wingdings" panose="05000000000000000000" pitchFamily="2" charset="2"/>
              <a:buChar char="§"/>
            </a:pPr>
            <a:r>
              <a:rPr lang="el-GR" altLang="el-GR" sz="2600" dirty="0" smtClean="0"/>
              <a:t>Η </a:t>
            </a:r>
            <a:r>
              <a:rPr lang="el-GR" altLang="el-GR" sz="2600" dirty="0"/>
              <a:t>επαρκής πληροφοριακή βάση αποτελεί ακρογωνιαίο λίθο πάνω στον οποίο θα βασιστούν οι </a:t>
            </a:r>
            <a:r>
              <a:rPr lang="el-GR" altLang="el-GR" sz="2600" b="1" u="sng" dirty="0"/>
              <a:t>νοσηλευτικές διαγνώσεις</a:t>
            </a:r>
            <a:r>
              <a:rPr lang="el-GR" altLang="el-GR" sz="2600" b="1" dirty="0"/>
              <a:t> </a:t>
            </a:r>
            <a:r>
              <a:rPr lang="el-GR" altLang="el-GR" sz="2600" dirty="0"/>
              <a:t>και θα ακολουθήσουν οι </a:t>
            </a:r>
            <a:r>
              <a:rPr lang="el-GR" altLang="el-GR" sz="2600" b="1" u="sng" dirty="0"/>
              <a:t>νοσηλευτικές παρεμβάσεις</a:t>
            </a:r>
            <a:r>
              <a:rPr lang="el-GR" altLang="el-GR" sz="2600" dirty="0"/>
              <a:t>. </a:t>
            </a:r>
            <a:endParaRPr lang="el-GR" altLang="el-GR" sz="2600" dirty="0" smtClean="0"/>
          </a:p>
          <a:p>
            <a:pPr>
              <a:buFont typeface="Wingdings" panose="05000000000000000000" pitchFamily="2" charset="2"/>
              <a:buChar char="§"/>
            </a:pPr>
            <a:r>
              <a:rPr lang="el-GR" altLang="el-GR" sz="2600" dirty="0"/>
              <a:t>Οι πληροφορίες παίρνονται από τον ίδιο τον ηλικιωμένο, τους συγγενείς τους, καθώς και από το νοσηλευτικό και τον ιατρικό χώρο. Για το λόγο αυτό οι πληροφορίες καλύπτουν νοσηλευτικές και </a:t>
            </a:r>
            <a:r>
              <a:rPr lang="el-GR" altLang="el-GR" sz="2600" dirty="0" err="1"/>
              <a:t>βιοϊατρικές</a:t>
            </a:r>
            <a:r>
              <a:rPr lang="el-GR" altLang="el-GR" sz="2600" dirty="0"/>
              <a:t> απόψεις, ανεξάρτητα από το μέρος που πραγματοποιείται η συνέντευξη (σπίτι, ίδρυμα ή νοσοκομείο).</a:t>
            </a:r>
            <a:endParaRPr lang="en-GB" altLang="el-GR" sz="2600" dirty="0"/>
          </a:p>
          <a:p>
            <a:pPr>
              <a:buFont typeface="Wingdings" panose="05000000000000000000" pitchFamily="2" charset="2"/>
              <a:buChar char="§"/>
            </a:pPr>
            <a:endParaRPr lang="en-GB" altLang="el-GR" sz="2600" dirty="0"/>
          </a:p>
          <a:p>
            <a:pPr>
              <a:buFont typeface="Wingdings" panose="05000000000000000000" pitchFamily="2" charset="2"/>
              <a:buChar char="§"/>
            </a:pPr>
            <a:endParaRPr lang="el-GR" sz="2600" dirty="0"/>
          </a:p>
        </p:txBody>
      </p:sp>
    </p:spTree>
    <p:extLst>
      <p:ext uri="{BB962C8B-B14F-4D97-AF65-F5344CB8AC3E}">
        <p14:creationId xmlns:p14="http://schemas.microsoft.com/office/powerpoint/2010/main" val="3718669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Νοσηλευτική Εκτίμηση του </a:t>
            </a:r>
            <a:r>
              <a:rPr lang="el-GR" altLang="el-GR" dirty="0" smtClean="0"/>
              <a:t>Ηλικιωμένου</a:t>
            </a:r>
            <a:r>
              <a:rPr lang="en-US" altLang="el-GR" dirty="0" smtClean="0"/>
              <a:t>, 2</a:t>
            </a:r>
            <a:endParaRPr lang="el-GR" dirty="0"/>
          </a:p>
        </p:txBody>
      </p:sp>
      <p:sp>
        <p:nvSpPr>
          <p:cNvPr id="5" name="Θέση περιεχομένου 4"/>
          <p:cNvSpPr>
            <a:spLocks noGrp="1"/>
          </p:cNvSpPr>
          <p:nvPr>
            <p:ph idx="1"/>
          </p:nvPr>
        </p:nvSpPr>
        <p:spPr/>
        <p:txBody>
          <a:bodyPr>
            <a:noAutofit/>
          </a:bodyPr>
          <a:lstStyle/>
          <a:p>
            <a:pPr>
              <a:buFont typeface="Wingdings" panose="05000000000000000000" pitchFamily="2" charset="2"/>
              <a:buChar char="§"/>
            </a:pPr>
            <a:r>
              <a:rPr lang="el-GR" altLang="el-GR" sz="2500" dirty="0" smtClean="0"/>
              <a:t>Περίπου </a:t>
            </a:r>
            <a:r>
              <a:rPr lang="el-GR" altLang="el-GR" sz="2500" dirty="0"/>
              <a:t>το 90% του ηλικιωμένου πληθυσμού με τη βοήθεια των συγγενών του ή και μόνο του διευθετεί προβλήματα της καθημερινής ζωής και εφαρμόζει νοσηλευτικές και ιατρικές οδηγίες που αφορούν στην κατάσταση της υγείας του. </a:t>
            </a:r>
            <a:endParaRPr lang="en-US" altLang="el-GR" sz="2500" dirty="0"/>
          </a:p>
          <a:p>
            <a:pPr>
              <a:buFont typeface="Wingdings" panose="05000000000000000000" pitchFamily="2" charset="2"/>
              <a:buChar char="§"/>
            </a:pPr>
            <a:r>
              <a:rPr lang="el-GR" altLang="el-GR" sz="2500" dirty="0"/>
              <a:t>Βρέθηκε ότι το 40-80% των ηλικιωμένων που ζουν στην κοινότητα παρουσιάζει κάποιου τύπου αναπηρία. Έτσι ο τρόπος με τον οποίον αντιμετωπίζονται και διευθετούνται τα διάφορα προβλήματα των ηλικιωμένων διαμορφώνουν τον τρόπο της καθημερινής ζωής και καθορίζουν το βαθμό </a:t>
            </a:r>
            <a:r>
              <a:rPr lang="el-GR" altLang="el-GR" sz="2500" dirty="0" err="1"/>
              <a:t>αυτοφροντίδας</a:t>
            </a:r>
            <a:r>
              <a:rPr lang="el-GR" altLang="el-GR" sz="2500" dirty="0"/>
              <a:t>, ανεξαρτησίας και αποκατάστασης</a:t>
            </a:r>
          </a:p>
          <a:p>
            <a:pPr>
              <a:buFont typeface="Wingdings" panose="05000000000000000000" pitchFamily="2" charset="2"/>
              <a:buChar char="§"/>
            </a:pPr>
            <a:endParaRPr lang="en-GB" altLang="el-GR" sz="2500" dirty="0"/>
          </a:p>
          <a:p>
            <a:pPr>
              <a:buFont typeface="Wingdings" panose="05000000000000000000" pitchFamily="2" charset="2"/>
              <a:buChar char="§"/>
            </a:pPr>
            <a:endParaRPr lang="en-GB" altLang="el-GR" sz="2500" dirty="0"/>
          </a:p>
          <a:p>
            <a:pPr>
              <a:buFont typeface="Wingdings" panose="05000000000000000000" pitchFamily="2" charset="2"/>
              <a:buChar char="§"/>
            </a:pPr>
            <a:endParaRPr lang="el-GR" sz="2500" dirty="0"/>
          </a:p>
        </p:txBody>
      </p:sp>
    </p:spTree>
    <p:extLst>
      <p:ext uri="{BB962C8B-B14F-4D97-AF65-F5344CB8AC3E}">
        <p14:creationId xmlns:p14="http://schemas.microsoft.com/office/powerpoint/2010/main" val="2149237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4137099"/>
            <a:ext cx="7772400" cy="1362075"/>
          </a:xfrm>
        </p:spPr>
        <p:txBody>
          <a:bodyPr>
            <a:normAutofit/>
          </a:bodyPr>
          <a:lstStyle/>
          <a:p>
            <a:r>
              <a:rPr lang="el-GR" dirty="0"/>
              <a:t>ΠΡΟΣΑΡΜΟΓΕΣ ΚΑΤΑ ΤΗ ΔΙΑΡΚΕΙΑ ΤΗΣ </a:t>
            </a:r>
            <a:r>
              <a:rPr lang="el-GR" dirty="0" smtClean="0"/>
              <a:t>ΕΚΤΙΜΗΣΗΣ</a:t>
            </a:r>
            <a:endParaRPr lang="el-GR" dirty="0"/>
          </a:p>
        </p:txBody>
      </p:sp>
      <p:sp>
        <p:nvSpPr>
          <p:cNvPr id="5" name="Text Placeholder 4"/>
          <p:cNvSpPr>
            <a:spLocks noGrp="1"/>
          </p:cNvSpPr>
          <p:nvPr>
            <p:ph type="body" idx="1"/>
          </p:nvPr>
        </p:nvSpPr>
        <p:spPr>
          <a:xfrm>
            <a:off x="722313" y="2636912"/>
            <a:ext cx="7772400" cy="1500187"/>
          </a:xfrm>
        </p:spPr>
        <p:txBody>
          <a:bodyPr/>
          <a:lstStyle/>
          <a:p>
            <a:endParaRPr lang="el-GR"/>
          </a:p>
        </p:txBody>
      </p:sp>
    </p:spTree>
    <p:extLst>
      <p:ext uri="{BB962C8B-B14F-4D97-AF65-F5344CB8AC3E}">
        <p14:creationId xmlns:p14="http://schemas.microsoft.com/office/powerpoint/2010/main" val="360735204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2860</TotalTime>
  <Words>1167</Words>
  <Application>Microsoft Office PowerPoint</Application>
  <PresentationFormat>On-screen Show (4:3)</PresentationFormat>
  <Paragraphs>127</Paragraphs>
  <Slides>25</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Wingdings</vt:lpstr>
      <vt:lpstr>Θέμα του Office</vt:lpstr>
      <vt:lpstr>ΚΟΙΝΟΤΙΚΗ ΝΟΣΗΛΕΥΤΙΚΗ Ι</vt:lpstr>
      <vt:lpstr>Νοσηλευτική</vt:lpstr>
      <vt:lpstr>Ηλικιωμένοι</vt:lpstr>
      <vt:lpstr>ΝΟΣΗΛΕΥΤΙΚΗ ΕΚΤΙΜΗΣΗ ΤΟΥ ΗΛΙΚΙΩΜΕΝΟΥ ΣΤΗΝ ΚΟΙΝΟΤΗΤΑ</vt:lpstr>
      <vt:lpstr>Νοσηλευτική Εκτίμηση Ηλικιωμένου</vt:lpstr>
      <vt:lpstr>Σκοπός</vt:lpstr>
      <vt:lpstr>Νοσηλευτική Εκτίμηση του Ηλικιωμένου</vt:lpstr>
      <vt:lpstr>Νοσηλευτική Εκτίμηση του Ηλικιωμένου, 2</vt:lpstr>
      <vt:lpstr>ΠΡΟΣΑΡΜΟΓΕΣ ΚΑΤΑ ΤΗ ΔΙΑΡΚΕΙΑ ΤΗΣ ΕΚΤΙΜΗΣΗΣ</vt:lpstr>
      <vt:lpstr>Προσαρμογές κατά τη Διάρκεια της Εκτίμησης</vt:lpstr>
      <vt:lpstr>Προσαρμογές κατά τη Διάρκεια της Εκτίμησης, 2</vt:lpstr>
      <vt:lpstr>Περιοχές Νοσηλευτικής Εκτίμησης</vt:lpstr>
      <vt:lpstr>Περιοχές Νοσηλευτικής Εκτίμησης, 2</vt:lpstr>
      <vt:lpstr>Περιοχές Νοσηλευτικής Εκτίμησης, 3</vt:lpstr>
      <vt:lpstr>Περιοχές Νοσηλευτικής Εκτίμησης, 4</vt:lpstr>
      <vt:lpstr>Περιοχές Νοσηλευτικής Εκτίμησης, 5</vt:lpstr>
      <vt:lpstr>Ειδικές Αρχές Φροντίδας Ηλικιωμένων</vt:lpstr>
      <vt:lpstr>Συμπέρασμα</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530</cp:revision>
  <dcterms:created xsi:type="dcterms:W3CDTF">2012-09-06T09:03:05Z</dcterms:created>
  <dcterms:modified xsi:type="dcterms:W3CDTF">2016-04-20T08:46:55Z</dcterms:modified>
</cp:coreProperties>
</file>