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01" r:id="rId2"/>
    <p:sldId id="261" r:id="rId3"/>
    <p:sldId id="302" r:id="rId4"/>
    <p:sldId id="346" r:id="rId5"/>
    <p:sldId id="330" r:id="rId6"/>
    <p:sldId id="303" r:id="rId7"/>
    <p:sldId id="331" r:id="rId8"/>
    <p:sldId id="347" r:id="rId9"/>
    <p:sldId id="304" r:id="rId10"/>
    <p:sldId id="348" r:id="rId11"/>
    <p:sldId id="332" r:id="rId12"/>
    <p:sldId id="305" r:id="rId13"/>
    <p:sldId id="306" r:id="rId14"/>
    <p:sldId id="349" r:id="rId15"/>
    <p:sldId id="333" r:id="rId16"/>
    <p:sldId id="307" r:id="rId17"/>
    <p:sldId id="350" r:id="rId18"/>
    <p:sldId id="308" r:id="rId19"/>
    <p:sldId id="309" r:id="rId20"/>
    <p:sldId id="310" r:id="rId21"/>
    <p:sldId id="351" r:id="rId22"/>
    <p:sldId id="311" r:id="rId23"/>
    <p:sldId id="312" r:id="rId24"/>
    <p:sldId id="313" r:id="rId25"/>
    <p:sldId id="314" r:id="rId26"/>
    <p:sldId id="352" r:id="rId27"/>
    <p:sldId id="315" r:id="rId28"/>
    <p:sldId id="353" r:id="rId29"/>
    <p:sldId id="316" r:id="rId30"/>
    <p:sldId id="317" r:id="rId31"/>
    <p:sldId id="354" r:id="rId32"/>
    <p:sldId id="334" r:id="rId33"/>
    <p:sldId id="318" r:id="rId34"/>
    <p:sldId id="355" r:id="rId35"/>
    <p:sldId id="319" r:id="rId36"/>
    <p:sldId id="335" r:id="rId37"/>
    <p:sldId id="368" r:id="rId38"/>
    <p:sldId id="321" r:id="rId39"/>
    <p:sldId id="356" r:id="rId40"/>
    <p:sldId id="320" r:id="rId41"/>
    <p:sldId id="336" r:id="rId42"/>
    <p:sldId id="322" r:id="rId43"/>
    <p:sldId id="337" r:id="rId44"/>
    <p:sldId id="357" r:id="rId45"/>
    <p:sldId id="323" r:id="rId46"/>
    <p:sldId id="358" r:id="rId47"/>
    <p:sldId id="338" r:id="rId48"/>
    <p:sldId id="324" r:id="rId49"/>
    <p:sldId id="359" r:id="rId50"/>
    <p:sldId id="361" r:id="rId51"/>
    <p:sldId id="325" r:id="rId52"/>
    <p:sldId id="360" r:id="rId53"/>
    <p:sldId id="328" r:id="rId54"/>
    <p:sldId id="362" r:id="rId55"/>
    <p:sldId id="326" r:id="rId56"/>
    <p:sldId id="364" r:id="rId57"/>
    <p:sldId id="363" r:id="rId58"/>
    <p:sldId id="327" r:id="rId59"/>
    <p:sldId id="365" r:id="rId60"/>
    <p:sldId id="366" r:id="rId61"/>
    <p:sldId id="329" r:id="rId62"/>
    <p:sldId id="367" r:id="rId63"/>
    <p:sldId id="376" r:id="rId64"/>
    <p:sldId id="290" r:id="rId65"/>
    <p:sldId id="339" r:id="rId66"/>
    <p:sldId id="374" r:id="rId67"/>
    <p:sldId id="375" r:id="rId68"/>
    <p:sldId id="369" r:id="rId69"/>
    <p:sldId id="370" r:id="rId70"/>
    <p:sldId id="371" r:id="rId71"/>
    <p:sldId id="372" r:id="rId72"/>
    <p:sldId id="373" r:id="rId7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02"/>
            <p14:sldId id="346"/>
            <p14:sldId id="330"/>
            <p14:sldId id="303"/>
            <p14:sldId id="331"/>
            <p14:sldId id="347"/>
            <p14:sldId id="304"/>
            <p14:sldId id="348"/>
            <p14:sldId id="332"/>
            <p14:sldId id="305"/>
            <p14:sldId id="306"/>
            <p14:sldId id="349"/>
            <p14:sldId id="333"/>
            <p14:sldId id="307"/>
            <p14:sldId id="350"/>
            <p14:sldId id="308"/>
            <p14:sldId id="309"/>
            <p14:sldId id="310"/>
            <p14:sldId id="351"/>
            <p14:sldId id="311"/>
            <p14:sldId id="312"/>
            <p14:sldId id="313"/>
            <p14:sldId id="314"/>
            <p14:sldId id="352"/>
            <p14:sldId id="315"/>
            <p14:sldId id="353"/>
            <p14:sldId id="316"/>
            <p14:sldId id="317"/>
            <p14:sldId id="354"/>
            <p14:sldId id="334"/>
            <p14:sldId id="318"/>
            <p14:sldId id="355"/>
            <p14:sldId id="319"/>
            <p14:sldId id="335"/>
            <p14:sldId id="368"/>
            <p14:sldId id="321"/>
            <p14:sldId id="356"/>
            <p14:sldId id="320"/>
            <p14:sldId id="336"/>
            <p14:sldId id="322"/>
            <p14:sldId id="337"/>
            <p14:sldId id="357"/>
            <p14:sldId id="323"/>
            <p14:sldId id="358"/>
            <p14:sldId id="338"/>
            <p14:sldId id="324"/>
            <p14:sldId id="359"/>
            <p14:sldId id="361"/>
            <p14:sldId id="325"/>
            <p14:sldId id="360"/>
            <p14:sldId id="328"/>
            <p14:sldId id="362"/>
            <p14:sldId id="326"/>
            <p14:sldId id="364"/>
            <p14:sldId id="363"/>
            <p14:sldId id="327"/>
            <p14:sldId id="365"/>
            <p14:sldId id="366"/>
            <p14:sldId id="329"/>
            <p14:sldId id="367"/>
            <p14:sldId id="376"/>
            <p14:sldId id="290"/>
            <p14:sldId id="339"/>
            <p14:sldId id="374"/>
            <p14:sldId id="375"/>
            <p14:sldId id="369"/>
            <p14:sldId id="370"/>
            <p14:sldId id="371"/>
            <p14:sldId id="372"/>
            <p14:sldId id="373"/>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88" d="100"/>
          <a:sy n="88" d="100"/>
        </p:scale>
        <p:origin x="11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20/1/2015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58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11</a:t>
            </a:fld>
            <a:endParaRPr lang="el-GR">
              <a:solidFill>
                <a:prstClr val="black"/>
              </a:solidFill>
            </a:endParaRPr>
          </a:p>
        </p:txBody>
      </p:sp>
    </p:spTree>
    <p:extLst>
      <p:ext uri="{BB962C8B-B14F-4D97-AF65-F5344CB8AC3E}">
        <p14:creationId xmlns:p14="http://schemas.microsoft.com/office/powerpoint/2010/main" val="283239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214735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269447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15</a:t>
            </a:fld>
            <a:endParaRPr lang="el-GR">
              <a:solidFill>
                <a:prstClr val="black"/>
              </a:solidFill>
            </a:endParaRPr>
          </a:p>
        </p:txBody>
      </p:sp>
    </p:spTree>
    <p:extLst>
      <p:ext uri="{BB962C8B-B14F-4D97-AF65-F5344CB8AC3E}">
        <p14:creationId xmlns:p14="http://schemas.microsoft.com/office/powerpoint/2010/main" val="1475202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244137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4089681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70200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1788587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765842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754438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126523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1738026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316666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98765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877971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3987960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32</a:t>
            </a:fld>
            <a:endParaRPr lang="el-GR">
              <a:solidFill>
                <a:prstClr val="black"/>
              </a:solidFill>
            </a:endParaRPr>
          </a:p>
        </p:txBody>
      </p:sp>
    </p:spTree>
    <p:extLst>
      <p:ext uri="{BB962C8B-B14F-4D97-AF65-F5344CB8AC3E}">
        <p14:creationId xmlns:p14="http://schemas.microsoft.com/office/powerpoint/2010/main" val="795763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1178242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445832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402932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36</a:t>
            </a:fld>
            <a:endParaRPr lang="el-GR">
              <a:solidFill>
                <a:prstClr val="black"/>
              </a:solidFill>
            </a:endParaRPr>
          </a:p>
        </p:txBody>
      </p:sp>
    </p:spTree>
    <p:extLst>
      <p:ext uri="{BB962C8B-B14F-4D97-AF65-F5344CB8AC3E}">
        <p14:creationId xmlns:p14="http://schemas.microsoft.com/office/powerpoint/2010/main" val="4000338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37</a:t>
            </a:fld>
            <a:endParaRPr lang="el-GR">
              <a:solidFill>
                <a:prstClr val="black"/>
              </a:solidFill>
            </a:endParaRPr>
          </a:p>
        </p:txBody>
      </p:sp>
    </p:spTree>
    <p:extLst>
      <p:ext uri="{BB962C8B-B14F-4D97-AF65-F5344CB8AC3E}">
        <p14:creationId xmlns:p14="http://schemas.microsoft.com/office/powerpoint/2010/main" val="2037182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759397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00002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3865008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2959699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41</a:t>
            </a:fld>
            <a:endParaRPr lang="el-GR">
              <a:solidFill>
                <a:prstClr val="black"/>
              </a:solidFill>
            </a:endParaRPr>
          </a:p>
        </p:txBody>
      </p:sp>
    </p:spTree>
    <p:extLst>
      <p:ext uri="{BB962C8B-B14F-4D97-AF65-F5344CB8AC3E}">
        <p14:creationId xmlns:p14="http://schemas.microsoft.com/office/powerpoint/2010/main" val="2709248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730042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43</a:t>
            </a:fld>
            <a:endParaRPr lang="el-GR">
              <a:solidFill>
                <a:prstClr val="black"/>
              </a:solidFill>
            </a:endParaRPr>
          </a:p>
        </p:txBody>
      </p:sp>
    </p:spTree>
    <p:extLst>
      <p:ext uri="{BB962C8B-B14F-4D97-AF65-F5344CB8AC3E}">
        <p14:creationId xmlns:p14="http://schemas.microsoft.com/office/powerpoint/2010/main" val="34455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44</a:t>
            </a:fld>
            <a:endParaRPr lang="el-GR">
              <a:solidFill>
                <a:prstClr val="black"/>
              </a:solidFill>
            </a:endParaRPr>
          </a:p>
        </p:txBody>
      </p:sp>
    </p:spTree>
    <p:extLst>
      <p:ext uri="{BB962C8B-B14F-4D97-AF65-F5344CB8AC3E}">
        <p14:creationId xmlns:p14="http://schemas.microsoft.com/office/powerpoint/2010/main" val="203473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3009206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4274966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47</a:t>
            </a:fld>
            <a:endParaRPr lang="el-GR">
              <a:solidFill>
                <a:prstClr val="black"/>
              </a:solidFill>
            </a:endParaRPr>
          </a:p>
        </p:txBody>
      </p:sp>
    </p:spTree>
    <p:extLst>
      <p:ext uri="{BB962C8B-B14F-4D97-AF65-F5344CB8AC3E}">
        <p14:creationId xmlns:p14="http://schemas.microsoft.com/office/powerpoint/2010/main" val="2291854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2127338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46229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a:t>
            </a:fld>
            <a:endParaRPr lang="el-GR">
              <a:solidFill>
                <a:prstClr val="black"/>
              </a:solidFill>
            </a:endParaRPr>
          </a:p>
        </p:txBody>
      </p:sp>
    </p:spTree>
    <p:extLst>
      <p:ext uri="{BB962C8B-B14F-4D97-AF65-F5344CB8AC3E}">
        <p14:creationId xmlns:p14="http://schemas.microsoft.com/office/powerpoint/2010/main" val="2492305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1400470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1703947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2786084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6837002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3708717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3280296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510750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575115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1128195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278917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475399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273082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2657278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9350587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65</a:t>
            </a:fld>
            <a:endParaRPr lang="el-GR">
              <a:solidFill>
                <a:prstClr val="black"/>
              </a:solidFill>
            </a:endParaRPr>
          </a:p>
        </p:txBody>
      </p:sp>
    </p:spTree>
    <p:extLst>
      <p:ext uri="{BB962C8B-B14F-4D97-AF65-F5344CB8AC3E}">
        <p14:creationId xmlns:p14="http://schemas.microsoft.com/office/powerpoint/2010/main" val="21140947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66</a:t>
            </a:fld>
            <a:endParaRPr lang="el-GR">
              <a:solidFill>
                <a:prstClr val="black"/>
              </a:solidFill>
            </a:endParaRPr>
          </a:p>
        </p:txBody>
      </p:sp>
    </p:spTree>
    <p:extLst>
      <p:ext uri="{BB962C8B-B14F-4D97-AF65-F5344CB8AC3E}">
        <p14:creationId xmlns:p14="http://schemas.microsoft.com/office/powerpoint/2010/main" val="1348932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67</a:t>
            </a:fld>
            <a:endParaRPr lang="el-GR">
              <a:solidFill>
                <a:prstClr val="black"/>
              </a:solidFill>
            </a:endParaRPr>
          </a:p>
        </p:txBody>
      </p:sp>
    </p:spTree>
    <p:extLst>
      <p:ext uri="{BB962C8B-B14F-4D97-AF65-F5344CB8AC3E}">
        <p14:creationId xmlns:p14="http://schemas.microsoft.com/office/powerpoint/2010/main" val="2645429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68</a:t>
            </a:fld>
            <a:endParaRPr lang="el-GR">
              <a:solidFill>
                <a:prstClr val="black"/>
              </a:solidFill>
            </a:endParaRPr>
          </a:p>
        </p:txBody>
      </p:sp>
    </p:spTree>
    <p:extLst>
      <p:ext uri="{BB962C8B-B14F-4D97-AF65-F5344CB8AC3E}">
        <p14:creationId xmlns:p14="http://schemas.microsoft.com/office/powerpoint/2010/main" val="2048833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69</a:t>
            </a:fld>
            <a:endParaRPr lang="el-GR">
              <a:solidFill>
                <a:prstClr val="black"/>
              </a:solidFill>
            </a:endParaRPr>
          </a:p>
        </p:txBody>
      </p:sp>
    </p:spTree>
    <p:extLst>
      <p:ext uri="{BB962C8B-B14F-4D97-AF65-F5344CB8AC3E}">
        <p14:creationId xmlns:p14="http://schemas.microsoft.com/office/powerpoint/2010/main" val="1077652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a:t>
            </a:fld>
            <a:endParaRPr lang="el-GR">
              <a:solidFill>
                <a:prstClr val="black"/>
              </a:solidFill>
            </a:endParaRPr>
          </a:p>
        </p:txBody>
      </p:sp>
    </p:spTree>
    <p:extLst>
      <p:ext uri="{BB962C8B-B14F-4D97-AF65-F5344CB8AC3E}">
        <p14:creationId xmlns:p14="http://schemas.microsoft.com/office/powerpoint/2010/main" val="1290331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70</a:t>
            </a:fld>
            <a:endParaRPr lang="el-GR">
              <a:solidFill>
                <a:prstClr val="black"/>
              </a:solidFill>
            </a:endParaRPr>
          </a:p>
        </p:txBody>
      </p:sp>
    </p:spTree>
    <p:extLst>
      <p:ext uri="{BB962C8B-B14F-4D97-AF65-F5344CB8AC3E}">
        <p14:creationId xmlns:p14="http://schemas.microsoft.com/office/powerpoint/2010/main" val="85123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18493478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72</a:t>
            </a:fld>
            <a:endParaRPr lang="el-GR">
              <a:solidFill>
                <a:prstClr val="black"/>
              </a:solidFill>
            </a:endParaRPr>
          </a:p>
        </p:txBody>
      </p:sp>
    </p:spTree>
    <p:extLst>
      <p:ext uri="{BB962C8B-B14F-4D97-AF65-F5344CB8AC3E}">
        <p14:creationId xmlns:p14="http://schemas.microsoft.com/office/powerpoint/2010/main" val="332532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8</a:t>
            </a:fld>
            <a:endParaRPr lang="el-GR">
              <a:solidFill>
                <a:prstClr val="black"/>
              </a:solidFill>
            </a:endParaRPr>
          </a:p>
        </p:txBody>
      </p:sp>
    </p:spTree>
    <p:extLst>
      <p:ext uri="{BB962C8B-B14F-4D97-AF65-F5344CB8AC3E}">
        <p14:creationId xmlns:p14="http://schemas.microsoft.com/office/powerpoint/2010/main" val="193994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198559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Νέες θεωρήσεις και πολιτικές αντιμετώπισης της φτώχειας, 16ος-17ος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eclass.uoa.gr/courses/ARCH100"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opencourses.uoa.gr/courses/ARCH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commons.wikimedia.org/wiki/File:Les_mendiants,_Bruegel.jpg"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commons.wikimedia.org/wiki/File:Masaccio_-_The_Distribution_of_Alms_and_the_Death_of_Ananias_-_WGA14184.jpg" TargetMode="External"/><Relationship Id="rId5" Type="http://schemas.openxmlformats.org/officeDocument/2006/relationships/hyperlink" Target="http://catholicradiodramas.com/saints/c/cyprian/prayer-should-be-expressed-in-deeds/" TargetMode="External"/><Relationship Id="rId4" Type="http://schemas.openxmlformats.org/officeDocument/2006/relationships/hyperlink" Target="http://art.famsf.org/jan-joris-van-vliet/humpbacked-beggar-series-beggars-and-other-low-life-1963301081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zakhor-online.com/wp-content/uploads/2011/03/Luis-Vives2-226x300.gi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II19</a:t>
            </a:r>
            <a:r>
              <a:rPr lang="fr-FR" dirty="0" smtClean="0">
                <a:solidFill>
                  <a:srgbClr val="5075BC"/>
                </a:solidFill>
              </a:rPr>
              <a:t> </a:t>
            </a:r>
            <a:r>
              <a:rPr lang="el-GR" dirty="0" smtClean="0">
                <a:solidFill>
                  <a:srgbClr val="5075BC"/>
                </a:solidFill>
              </a:rPr>
              <a:t>Νεότερη Ευρωπαϊκή Ιστορία Β΄</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7:</a:t>
            </a:r>
            <a:r>
              <a:rPr lang="en-US" sz="2800" dirty="0" smtClean="0">
                <a:solidFill>
                  <a:srgbClr val="5075BC"/>
                </a:solidFill>
                <a:latin typeface="+mj-lt"/>
                <a:ea typeface="+mj-ea"/>
                <a:cs typeface="+mj-cs"/>
              </a:rPr>
              <a:t> </a:t>
            </a:r>
            <a:r>
              <a:rPr lang="el-GR" sz="2800" dirty="0" smtClean="0"/>
              <a:t>Νέες </a:t>
            </a:r>
            <a:r>
              <a:rPr lang="el-GR" sz="2800" dirty="0"/>
              <a:t>θεωρήσεις και πολιτικές αντιμετώπισης της φτώχειας, 16ος-17ος αι.</a:t>
            </a:r>
          </a:p>
          <a:p>
            <a:endParaRPr lang="en-US" sz="2800" dirty="0" smtClean="0"/>
          </a:p>
          <a:p>
            <a:r>
              <a:rPr lang="el-GR" sz="2800" dirty="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9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lnSpc>
                <a:spcPct val="120000"/>
              </a:lnSpc>
            </a:pPr>
            <a:r>
              <a:rPr lang="el-GR" sz="2400" dirty="0" smtClean="0"/>
              <a:t>Όλα </a:t>
            </a:r>
            <a:r>
              <a:rPr lang="el-GR" sz="2400" dirty="0"/>
              <a:t>τα ορφανά της πρωτεύουσας και των περιχώρων (κάτω των 12 ετών για τα αγόρια και των 10 για τα κορίτσια) γίνονταν δεκτά στο </a:t>
            </a:r>
            <a:r>
              <a:rPr lang="el-GR" sz="2400" dirty="0" err="1"/>
              <a:t>Hospital</a:t>
            </a:r>
            <a:r>
              <a:rPr lang="el-GR" sz="2400" dirty="0"/>
              <a:t> de </a:t>
            </a:r>
            <a:r>
              <a:rPr lang="el-GR" sz="2400" dirty="0" err="1"/>
              <a:t>Sainct</a:t>
            </a:r>
            <a:r>
              <a:rPr lang="el-GR" sz="2400" dirty="0"/>
              <a:t> </a:t>
            </a:r>
            <a:r>
              <a:rPr lang="el-GR" sz="2400" dirty="0" err="1"/>
              <a:t>Esprit</a:t>
            </a:r>
            <a:r>
              <a:rPr lang="el-GR" sz="2400" dirty="0"/>
              <a:t>, εκπαιδεύονταν στις τέχνες</a:t>
            </a:r>
            <a:r>
              <a:rPr lang="el-GR" sz="2400" dirty="0" smtClean="0"/>
              <a:t>.</a:t>
            </a:r>
            <a:endParaRPr lang="en-US" sz="2400" dirty="0" smtClean="0"/>
          </a:p>
          <a:p>
            <a:pPr>
              <a:lnSpc>
                <a:spcPct val="120000"/>
              </a:lnSpc>
            </a:pPr>
            <a:r>
              <a:rPr lang="el-GR" sz="2400" dirty="0" smtClean="0"/>
              <a:t> </a:t>
            </a:r>
            <a:r>
              <a:rPr lang="el-GR" sz="2400" dirty="0"/>
              <a:t>Τα κορίτσια σε ηλικία γάμου παντρεύονταν με έξοδα του ιδρύματος. </a:t>
            </a:r>
            <a:endParaRPr lang="en-US" sz="2400" dirty="0" smtClean="0"/>
          </a:p>
          <a:p>
            <a:pPr>
              <a:lnSpc>
                <a:spcPct val="120000"/>
              </a:lnSpc>
            </a:pPr>
            <a:r>
              <a:rPr lang="el-GR" sz="2400" dirty="0" smtClean="0"/>
              <a:t>Παιδιά </a:t>
            </a:r>
            <a:r>
              <a:rPr lang="el-GR" sz="2400" dirty="0"/>
              <a:t>απόρων τεχνιτών και κατοίκων κάτω των 9 ετών υποστηρίζονταν οικονομικά στο χώρο διαμονής τους, μέχρι την ηλικία της εκπαίδευσης στα επαγγέλματα</a:t>
            </a:r>
            <a:r>
              <a:rPr lang="el-GR" sz="2400" dirty="0" smtClean="0"/>
              <a:t>.</a:t>
            </a:r>
            <a:endParaRPr lang="el-GR" sz="2400" dirty="0"/>
          </a:p>
        </p:txBody>
      </p:sp>
    </p:spTree>
    <p:extLst>
      <p:ext uri="{BB962C8B-B14F-4D97-AF65-F5344CB8AC3E}">
        <p14:creationId xmlns:p14="http://schemas.microsoft.com/office/powerpoint/2010/main" val="1685894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274638"/>
            <a:ext cx="8640960" cy="1143000"/>
          </a:xfrm>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10 </a:t>
            </a:r>
            <a:endParaRPr lang="el-GR" sz="3200" dirty="0"/>
          </a:p>
        </p:txBody>
      </p:sp>
      <p:sp>
        <p:nvSpPr>
          <p:cNvPr id="3" name="Content Placeholder 2"/>
          <p:cNvSpPr>
            <a:spLocks noGrp="1"/>
          </p:cNvSpPr>
          <p:nvPr>
            <p:ph idx="1"/>
          </p:nvPr>
        </p:nvSpPr>
        <p:spPr>
          <a:xfrm>
            <a:off x="464156" y="1639341"/>
            <a:ext cx="8229600" cy="4525963"/>
          </a:xfrm>
        </p:spPr>
        <p:txBody>
          <a:bodyPr>
            <a:noAutofit/>
          </a:bodyPr>
          <a:lstStyle/>
          <a:p>
            <a:r>
              <a:rPr lang="el-GR" sz="2400" dirty="0" smtClean="0"/>
              <a:t>Οι </a:t>
            </a:r>
            <a:r>
              <a:rPr lang="el-GR" sz="2400" dirty="0"/>
              <a:t>«ντροπαλοί φτωχοί» δέχονταν απευθείας και μυστική οικονομική ενίσχυση από τους ενοριακούς υπεύθυνους.</a:t>
            </a:r>
          </a:p>
          <a:p>
            <a:r>
              <a:rPr lang="el-GR" sz="2400" dirty="0"/>
              <a:t>Οι υγιείς και αρτιμελείς φτωχοί που δεν εργάζονταν «από οκνηρία ή δυστροπία χαρακτήρα» στέλνονταν στις τάφρους, στις οχυρώσεις και στα δημόσια έργα της πόλης, με «λογικά» ημερομίσθια.</a:t>
            </a:r>
          </a:p>
          <a:p>
            <a:r>
              <a:rPr lang="el-GR" sz="2400" dirty="0"/>
              <a:t>Για τους αμετανόητους επαίτες, ειδικό άσυλο στο προάστιο </a:t>
            </a:r>
            <a:r>
              <a:rPr lang="el-GR" sz="2400" dirty="0" err="1"/>
              <a:t>Sainct</a:t>
            </a:r>
            <a:r>
              <a:rPr lang="el-GR" sz="2400" dirty="0"/>
              <a:t> </a:t>
            </a:r>
            <a:r>
              <a:rPr lang="el-GR" sz="2400" dirty="0" err="1"/>
              <a:t>Germain</a:t>
            </a:r>
            <a:r>
              <a:rPr lang="el-GR" sz="2400" dirty="0"/>
              <a:t> des </a:t>
            </a:r>
            <a:r>
              <a:rPr lang="el-GR" sz="2400" dirty="0" err="1"/>
              <a:t>Prez</a:t>
            </a:r>
            <a:r>
              <a:rPr lang="el-GR" sz="2400" dirty="0"/>
              <a:t>, μαζί με πάσχοντες από ψείρες, αλωπεκία, διανοητικές και ψυχικές διαταραχές.</a:t>
            </a:r>
          </a:p>
          <a:p>
            <a:r>
              <a:rPr lang="el-GR" sz="2400" dirty="0"/>
              <a:t>«Εργαστήριο» για τους αγύρτες, οκνηρούς και απατεώνες: </a:t>
            </a:r>
            <a:r>
              <a:rPr lang="el-GR" sz="2400" dirty="0" err="1"/>
              <a:t>αλυσσοδεμένοι</a:t>
            </a:r>
            <a:r>
              <a:rPr lang="el-GR" sz="2400" dirty="0"/>
              <a:t> κατά ζεύγη στα τείχη, την καθαριότητα και τις αποχετεύσεις </a:t>
            </a:r>
            <a:r>
              <a:rPr lang="el-GR" sz="2400" dirty="0" smtClean="0"/>
              <a:t>της</a:t>
            </a:r>
            <a:r>
              <a:rPr lang="en-US" sz="2400" dirty="0" smtClean="0"/>
              <a:t>.</a:t>
            </a:r>
            <a:r>
              <a:rPr lang="el-GR" sz="2400" dirty="0" smtClean="0"/>
              <a:t> </a:t>
            </a:r>
            <a:endParaRPr lang="el-GR" sz="2400" dirty="0"/>
          </a:p>
        </p:txBody>
      </p:sp>
    </p:spTree>
    <p:extLst>
      <p:ext uri="{BB962C8B-B14F-4D97-AF65-F5344CB8AC3E}">
        <p14:creationId xmlns:p14="http://schemas.microsoft.com/office/powerpoint/2010/main" val="81203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274638"/>
            <a:ext cx="8640960" cy="1143000"/>
          </a:xfrm>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11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spcBef>
                <a:spcPts val="0"/>
              </a:spcBef>
            </a:pPr>
            <a:r>
              <a:rPr lang="el-GR" sz="2400" dirty="0"/>
              <a:t>Για την ευαισθητοποίηση της κοινότητας, η διοικούσα επιτροπή διοργάνωνε Γενική Λιτανεία όλων των φτωχών του Κοινού Ταμείου και των παιδιών της </a:t>
            </a:r>
            <a:r>
              <a:rPr lang="el-GR" sz="2400" dirty="0" err="1"/>
              <a:t>Trinité</a:t>
            </a:r>
            <a:r>
              <a:rPr lang="el-GR" sz="2400" dirty="0"/>
              <a:t>, τις ημέρες της Πεντηκοστής.</a:t>
            </a:r>
          </a:p>
          <a:p>
            <a:pPr>
              <a:spcBef>
                <a:spcPts val="0"/>
              </a:spcBef>
            </a:pPr>
            <a:endParaRPr lang="el-GR" sz="2400" dirty="0"/>
          </a:p>
          <a:p>
            <a:pPr marL="0" indent="0">
              <a:spcBef>
                <a:spcPts val="0"/>
              </a:spcBef>
              <a:buNone/>
            </a:pPr>
            <a:r>
              <a:rPr lang="el-GR" sz="2400" dirty="0"/>
              <a:t>Προώθηση δύο κυρίων στόχων από αστικές διοικήσεις: </a:t>
            </a:r>
          </a:p>
          <a:p>
            <a:pPr>
              <a:spcBef>
                <a:spcPts val="0"/>
              </a:spcBef>
            </a:pPr>
            <a:r>
              <a:rPr lang="el-GR" sz="2400" dirty="0" smtClean="0"/>
              <a:t>Εξάλειψη επαιτείας. </a:t>
            </a:r>
            <a:endParaRPr lang="el-GR" sz="2400" dirty="0"/>
          </a:p>
          <a:p>
            <a:pPr>
              <a:spcBef>
                <a:spcPts val="0"/>
              </a:spcBef>
            </a:pPr>
            <a:r>
              <a:rPr lang="el-GR" sz="2400" dirty="0" smtClean="0"/>
              <a:t>παραγωγική </a:t>
            </a:r>
            <a:r>
              <a:rPr lang="el-GR" sz="2400" dirty="0"/>
              <a:t>ενσωμάτωση των φτωχών στον κόσμο της εργασίας.</a:t>
            </a:r>
          </a:p>
          <a:p>
            <a:endParaRPr lang="el-GR" sz="2400"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Μέσα 15ου – 16ος </a:t>
            </a:r>
            <a:r>
              <a:rPr lang="el-GR" dirty="0" smtClean="0"/>
              <a:t>αιώνας 1</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spcBef>
                <a:spcPts val="0"/>
              </a:spcBef>
            </a:pPr>
            <a:r>
              <a:rPr lang="el-GR" sz="2400" dirty="0"/>
              <a:t>Κυριαρχία </a:t>
            </a:r>
            <a:r>
              <a:rPr lang="el-GR" sz="2400" dirty="0" err="1"/>
              <a:t>μικροϊδιοκτησίας</a:t>
            </a:r>
            <a:r>
              <a:rPr lang="el-GR" sz="2400" dirty="0"/>
              <a:t> δημιουργούσε μόνιμα προβλήματα επιβίωσης στους αγρότες. Γαλλία, 16ος αι., περ. 90% των κλήρων δεν ξεπερνούσε τα 5 εκτάρια. Η δυνατότητα προσφυγής σε εναλλακτικές πηγές εισοδήματος (οικοτεχνική παραγωγή) καθόριζε τις τύχες των οικογενειών. Αδυναμία μεγάλης πλειοψηφίας </a:t>
            </a:r>
            <a:r>
              <a:rPr lang="el-GR" sz="2400" dirty="0" err="1"/>
              <a:t>μικροκληρούχων</a:t>
            </a:r>
            <a:r>
              <a:rPr lang="el-GR" sz="2400" dirty="0"/>
              <a:t> να </a:t>
            </a:r>
            <a:r>
              <a:rPr lang="el-GR" sz="2400" dirty="0" smtClean="0"/>
              <a:t>ανταπεξέλθουν </a:t>
            </a:r>
            <a:r>
              <a:rPr lang="el-GR" sz="2400" dirty="0"/>
              <a:t>στη δυσβάστακτη φορολογία, στο λειτουργικό κόστος, οδηγούσε στον δανεισμό και στην απώλεια της αγροτικής ιδιοκτησίας.</a:t>
            </a:r>
          </a:p>
          <a:p>
            <a:pPr marL="0" indent="0">
              <a:buNone/>
            </a:pPr>
            <a:endParaRPr lang="el-GR" sz="2400" dirty="0"/>
          </a:p>
        </p:txBody>
      </p:sp>
    </p:spTree>
    <p:extLst>
      <p:ext uri="{BB962C8B-B14F-4D97-AF65-F5344CB8AC3E}">
        <p14:creationId xmlns:p14="http://schemas.microsoft.com/office/powerpoint/2010/main" val="128229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Μέσα 15ου – 16ος </a:t>
            </a:r>
            <a:r>
              <a:rPr lang="el-GR" dirty="0" smtClean="0"/>
              <a:t>αιώνας 2</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Εξάπλωση </a:t>
            </a:r>
            <a:r>
              <a:rPr lang="el-GR" sz="2400" dirty="0"/>
              <a:t>κτηνοτροφίας, μετατροπή καλλιεργήσιμης γης σε βοσκοτόπια και το κίνημα των περιφράξεων στην Αγγλία συνετέλεσε στον καπιταλιστικό μετασχηματισμό της αγροτικής παραγωγής και καταδίκασε τη μεγάλη πλειοψηφία των χωρικών στην ανέχεια.</a:t>
            </a:r>
          </a:p>
          <a:p>
            <a:pPr marL="0" indent="0">
              <a:buNone/>
            </a:pPr>
            <a:endParaRPr lang="el-GR" dirty="0"/>
          </a:p>
        </p:txBody>
      </p:sp>
    </p:spTree>
    <p:extLst>
      <p:ext uri="{BB962C8B-B14F-4D97-AF65-F5344CB8AC3E}">
        <p14:creationId xmlns:p14="http://schemas.microsoft.com/office/powerpoint/2010/main" val="3465764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Μέσα 15ου – 16ος </a:t>
            </a:r>
            <a:r>
              <a:rPr lang="el-GR" dirty="0" smtClean="0"/>
              <a:t>αιώνας 3</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smtClean="0"/>
              <a:t>Εμπορικός </a:t>
            </a:r>
            <a:r>
              <a:rPr lang="el-GR" sz="2400" dirty="0"/>
              <a:t>καπιταλισμός </a:t>
            </a:r>
            <a:r>
              <a:rPr lang="el-GR" sz="2400" dirty="0" smtClean="0"/>
              <a:t>16</a:t>
            </a:r>
            <a:r>
              <a:rPr lang="el-GR" sz="2400" baseline="30000" dirty="0" smtClean="0"/>
              <a:t>ου</a:t>
            </a:r>
            <a:r>
              <a:rPr lang="en-US" sz="2400" dirty="0" smtClean="0"/>
              <a:t> </a:t>
            </a:r>
            <a:r>
              <a:rPr lang="el-GR" sz="2400" dirty="0" smtClean="0"/>
              <a:t>αιώνα</a:t>
            </a:r>
            <a:r>
              <a:rPr lang="el-GR" sz="2400" dirty="0"/>
              <a:t>, εξαιρετικά κινητικός, ελάχιστες επενδύσεις σε διαρκή, μόνιμα μέσα παραγωγής.</a:t>
            </a:r>
          </a:p>
          <a:p>
            <a:pPr>
              <a:lnSpc>
                <a:spcPct val="120000"/>
              </a:lnSpc>
            </a:pPr>
            <a:r>
              <a:rPr lang="el-GR" sz="2400" dirty="0"/>
              <a:t>Στις αστικές οικονομίες προσανατολισμένες στις εξαγωγές, οι τεχνίτες καταλήγουν μισθωτοί εργαζόμενοι στους εμπόρους- εργοδότες και προμηθευτές πρώτης ύλης.</a:t>
            </a:r>
          </a:p>
          <a:p>
            <a:pPr marL="0" indent="0">
              <a:buNone/>
            </a:pPr>
            <a:endParaRPr lang="el-GR" sz="2400" dirty="0"/>
          </a:p>
        </p:txBody>
      </p:sp>
    </p:spTree>
    <p:extLst>
      <p:ext uri="{BB962C8B-B14F-4D97-AF65-F5344CB8AC3E}">
        <p14:creationId xmlns:p14="http://schemas.microsoft.com/office/powerpoint/2010/main" val="97984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Μέσα 15ου – 16ος </a:t>
            </a:r>
            <a:r>
              <a:rPr lang="el-GR" dirty="0" smtClean="0"/>
              <a:t>αιώνας 4</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a:t>Λυών, 1584-1585: Μόλις 50 από τους 4.000 </a:t>
            </a:r>
            <a:r>
              <a:rPr lang="el-GR" sz="2400" dirty="0" err="1"/>
              <a:t>Λυωνέζους</a:t>
            </a:r>
            <a:r>
              <a:rPr lang="el-GR" sz="2400" dirty="0"/>
              <a:t> που απασχολούνταν στην ύφανση και επεξεργασία μεταξωτών ανήκαν στην ιδιοκτήτρια τάξη.</a:t>
            </a:r>
          </a:p>
          <a:p>
            <a:pPr>
              <a:lnSpc>
                <a:spcPct val="120000"/>
              </a:lnSpc>
            </a:pPr>
            <a:r>
              <a:rPr lang="el-GR" sz="2400" dirty="0" err="1"/>
              <a:t>Leyden</a:t>
            </a:r>
            <a:r>
              <a:rPr lang="el-GR" sz="2400" dirty="0"/>
              <a:t>, 1577: Οι λαναράδες, υφαντές, οι κλώστριες και οι άλλες </a:t>
            </a:r>
            <a:r>
              <a:rPr lang="el-GR" sz="2400" dirty="0" err="1"/>
              <a:t>υπο</a:t>
            </a:r>
            <a:r>
              <a:rPr lang="el-GR" sz="2400" dirty="0"/>
              <a:t>-ειδικότητες του κλάδου απόλυτα υποταγμένες στους λίγους και ισχυρούς υφασματέμπορους που είχαν την πλήρη στήριξη των προκρίτων της κοινότητας.</a:t>
            </a:r>
          </a:p>
          <a:p>
            <a:endParaRPr lang="el-GR"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Μέσα 15ου – 16ος </a:t>
            </a:r>
            <a:r>
              <a:rPr lang="el-GR" dirty="0" smtClean="0"/>
              <a:t>αιώνας 5</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ΕΠΑΝΑΣΤΑΣΗ </a:t>
            </a:r>
            <a:r>
              <a:rPr lang="el-GR" sz="2400" dirty="0"/>
              <a:t>ΤΙΜΩΝ </a:t>
            </a:r>
            <a:r>
              <a:rPr lang="el-GR" sz="2400" dirty="0" smtClean="0"/>
              <a:t>16</a:t>
            </a:r>
            <a:r>
              <a:rPr lang="el-GR" sz="2400" baseline="30000" dirty="0" smtClean="0"/>
              <a:t>ου</a:t>
            </a:r>
            <a:r>
              <a:rPr lang="el-GR" sz="2400" dirty="0" smtClean="0"/>
              <a:t> ΑΙΩΝΑ</a:t>
            </a:r>
            <a:r>
              <a:rPr lang="el-GR" sz="2400" dirty="0"/>
              <a:t>: </a:t>
            </a:r>
            <a:r>
              <a:rPr lang="el-GR" sz="2400" dirty="0" smtClean="0"/>
              <a:t>Δημογραφική </a:t>
            </a:r>
            <a:r>
              <a:rPr lang="el-GR" sz="2400" dirty="0"/>
              <a:t>ανάκαμψη προκάλεσε αυξημένη ζήτηση για αγροτικά προϊόντα με αποτέλεσμα την εκτίναξη των τιμών πάνω από την αγοραστική αξία των μισθών των εργαζόμενων στις πόλεις. Καταστροφικές σοδειές, κρίσεις σιτοδείας 1527-1531 και 1594-1597, οδήγησαν στο θάνατο χιλιάδες Ευρωπαίους και ανάγκασαν τις αρχές να πάρουν έκτακτα μέτρα ανακούφισης των χειμαζόμενων πληθυσμών.</a:t>
            </a:r>
          </a:p>
          <a:p>
            <a:endParaRPr lang="el-GR" sz="2800" dirty="0"/>
          </a:p>
        </p:txBody>
      </p:sp>
    </p:spTree>
    <p:extLst>
      <p:ext uri="{BB962C8B-B14F-4D97-AF65-F5344CB8AC3E}">
        <p14:creationId xmlns:p14="http://schemas.microsoft.com/office/powerpoint/2010/main" val="276433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Μέσα 15ου – 16ος </a:t>
            </a:r>
            <a:r>
              <a:rPr lang="el-GR" dirty="0" smtClean="0"/>
              <a:t>αιώνας 6</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10000"/>
              </a:lnSpc>
              <a:spcBef>
                <a:spcPts val="0"/>
              </a:spcBef>
            </a:pPr>
            <a:r>
              <a:rPr lang="el-GR" sz="2400" dirty="0"/>
              <a:t>Λυών, άνοιξη 1529, </a:t>
            </a:r>
            <a:r>
              <a:rPr lang="el-GR" sz="2400" dirty="0" err="1"/>
              <a:t>Grande</a:t>
            </a:r>
            <a:r>
              <a:rPr lang="el-GR" sz="2400" dirty="0"/>
              <a:t> </a:t>
            </a:r>
            <a:r>
              <a:rPr lang="el-GR" sz="2400" dirty="0" err="1"/>
              <a:t>Rebeyne</a:t>
            </a:r>
            <a:r>
              <a:rPr lang="el-GR" sz="2400" dirty="0"/>
              <a:t>: Υψηλή τιμή των δημητριακών, αποδιδόμενη στην κερδοσκοπία των εμπόρων με τη συνέργεια των προκρίτων οδήγησε στην εμφάνιση διαδήλωσης περίπου 2.000 ατόμων, ανειδίκευτων εργατών &amp; </a:t>
            </a:r>
            <a:r>
              <a:rPr lang="el-GR" sz="2400" dirty="0" err="1"/>
              <a:t>γυναικοπαίδων</a:t>
            </a:r>
            <a:r>
              <a:rPr lang="el-GR" sz="2400" dirty="0"/>
              <a:t> που λεηλάτησαν την κοινοτική σιταποθήκη, τη </a:t>
            </a:r>
            <a:r>
              <a:rPr lang="el-GR" sz="2400" dirty="0" err="1"/>
              <a:t>φραγκισκανική</a:t>
            </a:r>
            <a:r>
              <a:rPr lang="el-GR" sz="2400" dirty="0"/>
              <a:t> μονή και κατοικίες πλουσίων της πόλης. Καταστολή, συλλήψεις, δίκες, απαγχονισμός ηγετών, υποψία για ανάμειξη τοπικών Λουθηρανών.</a:t>
            </a:r>
          </a:p>
          <a:p>
            <a:endParaRPr lang="el-GR" sz="2000"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212" y="953540"/>
            <a:ext cx="4035836" cy="5102027"/>
          </a:xfrm>
        </p:spPr>
        <p:txBody>
          <a:bodyPr>
            <a:normAutofit fontScale="70000" lnSpcReduction="20000"/>
          </a:bodyPr>
          <a:lstStyle/>
          <a:p>
            <a:pPr>
              <a:lnSpc>
                <a:spcPct val="120000"/>
              </a:lnSpc>
            </a:pPr>
            <a:r>
              <a:rPr lang="el-GR" sz="3400" dirty="0"/>
              <a:t>Οι πολεμικές συγκρούσεις της Μεταρρύθμισης προκαλούν σημαντικές μετακινήσεις πληθυσμών και εντυπωσιακή διόγκωση του αριθμού των φτωχών στις πόλεις.</a:t>
            </a:r>
          </a:p>
          <a:p>
            <a:pPr>
              <a:lnSpc>
                <a:spcPct val="120000"/>
              </a:lnSpc>
            </a:pPr>
            <a:r>
              <a:rPr lang="el-GR" sz="3400" dirty="0"/>
              <a:t>Στρασβούργο, 1523-1530. Κάθε χρόνο, η πόλη δεχόταν αριθμό προσφύγων ισοδύναμο με το 6% του πληθυσμού της.</a:t>
            </a:r>
          </a:p>
          <a:p>
            <a:pPr marL="0" indent="0">
              <a:buNone/>
            </a:pPr>
            <a:endParaRPr lang="el-GR" dirty="0"/>
          </a:p>
        </p:txBody>
      </p:sp>
      <p:sp>
        <p:nvSpPr>
          <p:cNvPr id="5" name="Ορθογώνιο 4"/>
          <p:cNvSpPr/>
          <p:nvPr/>
        </p:nvSpPr>
        <p:spPr>
          <a:xfrm>
            <a:off x="5220072" y="5390969"/>
            <a:ext cx="3696336" cy="1015663"/>
          </a:xfrm>
          <a:prstGeom prst="rect">
            <a:avLst/>
          </a:prstGeom>
        </p:spPr>
        <p:txBody>
          <a:bodyPr wrap="square">
            <a:spAutoFit/>
          </a:bodyPr>
          <a:lstStyle/>
          <a:p>
            <a:r>
              <a:rPr lang="el-GR" sz="2000" dirty="0"/>
              <a:t>Εικαστικές και λογοτεχνικές απεικονίσεις του κόσμου της φτώχειας, 16ος αι. </a:t>
            </a:r>
          </a:p>
        </p:txBody>
      </p:sp>
      <p:pic>
        <p:nvPicPr>
          <p:cNvPr id="6" name="Εικόνα 5"/>
          <p:cNvPicPr>
            <a:picLocks noChangeAspect="1"/>
          </p:cNvPicPr>
          <p:nvPr/>
        </p:nvPicPr>
        <p:blipFill>
          <a:blip r:embed="rId3"/>
          <a:stretch>
            <a:fillRect/>
          </a:stretch>
        </p:blipFill>
        <p:spPr>
          <a:xfrm>
            <a:off x="5364088" y="953540"/>
            <a:ext cx="3048264" cy="4468755"/>
          </a:xfrm>
          <a:prstGeom prst="rect">
            <a:avLst/>
          </a:prstGeom>
          <a:ln>
            <a:solidFill>
              <a:schemeClr val="tx1"/>
            </a:solidFill>
          </a:ln>
        </p:spPr>
      </p:pic>
      <p:sp>
        <p:nvSpPr>
          <p:cNvPr id="7" name="Θέση κειμένου 1"/>
          <p:cNvSpPr txBox="1">
            <a:spLocks/>
          </p:cNvSpPr>
          <p:nvPr/>
        </p:nvSpPr>
        <p:spPr>
          <a:xfrm>
            <a:off x="6060128" y="40637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a:t>
            </a:r>
            <a:endParaRPr lang="el-GR" sz="2800" dirty="0"/>
          </a:p>
          <a:p>
            <a:pPr marL="0" indent="0">
              <a:buNone/>
            </a:pPr>
            <a:endParaRPr lang="el-GR" sz="2800"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84976" cy="1143000"/>
          </a:xfrm>
        </p:spPr>
        <p:txBody>
          <a:bodyPr vert="horz" lIns="91440" tIns="45720" rIns="91440" bIns="45720" rtlCol="0" anchor="ct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a:t>πρώιμη 1 </a:t>
            </a:r>
            <a:endParaRPr lang="el-GR" sz="3200" dirty="0"/>
          </a:p>
        </p:txBody>
      </p:sp>
      <p:pic>
        <p:nvPicPr>
          <p:cNvPr id="4" name="Θέση περιεχομένου 3"/>
          <p:cNvPicPr>
            <a:picLocks noGrp="1" noChangeAspect="1"/>
          </p:cNvPicPr>
          <p:nvPr>
            <p:ph idx="1"/>
          </p:nvPr>
        </p:nvPicPr>
        <p:blipFill>
          <a:blip r:embed="rId3"/>
          <a:stretch>
            <a:fillRect/>
          </a:stretch>
        </p:blipFill>
        <p:spPr>
          <a:xfrm>
            <a:off x="1645704" y="2319983"/>
            <a:ext cx="5852592" cy="3512417"/>
          </a:xfrm>
          <a:prstGeom prst="rect">
            <a:avLst/>
          </a:prstGeom>
          <a:ln>
            <a:solidFill>
              <a:schemeClr val="tx1"/>
            </a:solidFill>
          </a:ln>
        </p:spPr>
      </p:pic>
      <p:sp>
        <p:nvSpPr>
          <p:cNvPr id="5" name="Θέση κειμένου 1"/>
          <p:cNvSpPr txBox="1">
            <a:spLocks/>
          </p:cNvSpPr>
          <p:nvPr/>
        </p:nvSpPr>
        <p:spPr>
          <a:xfrm>
            <a:off x="3743908" y="1772816"/>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968802"/>
            <a:ext cx="4176464" cy="2808312"/>
          </a:xfrm>
        </p:spPr>
        <p:txBody>
          <a:bodyPr>
            <a:normAutofit/>
          </a:bodyPr>
          <a:lstStyle/>
          <a:p>
            <a:pPr>
              <a:spcBef>
                <a:spcPts val="0"/>
              </a:spcBef>
            </a:pPr>
            <a:r>
              <a:rPr lang="el-GR" sz="2400" dirty="0"/>
              <a:t>Αναγεννησιακές εικαστικές απεικονίσεις φτωχών, αναπαρήγαγαν τον παραδοσιακό χριστιανικό ιδεότυπο του φτωχού επαίτη-ευεργετούμενου από την ελεημοσύνη. </a:t>
            </a:r>
            <a:endParaRPr lang="el-GR" sz="2400" dirty="0" smtClean="0"/>
          </a:p>
          <a:p>
            <a:pPr marL="0" indent="0">
              <a:buNone/>
            </a:pPr>
            <a:endParaRPr lang="el-GR" sz="2400" dirty="0" smtClean="0"/>
          </a:p>
          <a:p>
            <a:pPr marL="0" indent="0">
              <a:buNone/>
            </a:pPr>
            <a:endParaRPr lang="el-GR" sz="2400" dirty="0"/>
          </a:p>
          <a:p>
            <a:pPr marL="0" indent="0">
              <a:buNone/>
            </a:pPr>
            <a:endParaRPr lang="el-GR" sz="2400" dirty="0"/>
          </a:p>
          <a:p>
            <a:pPr marL="0" indent="0">
              <a:buNone/>
            </a:pPr>
            <a:endParaRPr lang="el-GR" sz="2400" dirty="0"/>
          </a:p>
        </p:txBody>
      </p:sp>
      <p:pic>
        <p:nvPicPr>
          <p:cNvPr id="5" name="Εικόνα 4"/>
          <p:cNvPicPr>
            <a:picLocks noChangeAspect="1"/>
          </p:cNvPicPr>
          <p:nvPr/>
        </p:nvPicPr>
        <p:blipFill>
          <a:blip r:embed="rId3"/>
          <a:stretch>
            <a:fillRect/>
          </a:stretch>
        </p:blipFill>
        <p:spPr>
          <a:xfrm>
            <a:off x="4932040" y="968802"/>
            <a:ext cx="3528392" cy="4980478"/>
          </a:xfrm>
          <a:prstGeom prst="rect">
            <a:avLst/>
          </a:prstGeom>
          <a:ln>
            <a:solidFill>
              <a:schemeClr val="tx1"/>
            </a:solidFill>
          </a:ln>
        </p:spPr>
      </p:pic>
      <p:sp>
        <p:nvSpPr>
          <p:cNvPr id="4" name="Θέση κειμένου 1"/>
          <p:cNvSpPr txBox="1">
            <a:spLocks/>
          </p:cNvSpPr>
          <p:nvPr/>
        </p:nvSpPr>
        <p:spPr>
          <a:xfrm>
            <a:off x="5868144" y="421635"/>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a:t>
            </a:r>
            <a:endParaRPr lang="el-GR" sz="2800" dirty="0"/>
          </a:p>
          <a:p>
            <a:pPr marL="0" indent="0">
              <a:buNone/>
            </a:pPr>
            <a:endParaRPr lang="el-GR" sz="2800"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556792"/>
            <a:ext cx="8424936" cy="2232248"/>
          </a:xfrm>
        </p:spPr>
        <p:txBody>
          <a:bodyPr>
            <a:normAutofit/>
          </a:bodyPr>
          <a:lstStyle/>
          <a:p>
            <a:r>
              <a:rPr lang="el-GR" sz="2400" dirty="0" smtClean="0"/>
              <a:t>Άγιοι του Καθολικισμού, Φραγκίσκος της Ασίζης, Λαυρέντιος, Ελισάβετ </a:t>
            </a:r>
            <a:r>
              <a:rPr lang="el-GR" sz="2400" dirty="0" err="1" smtClean="0"/>
              <a:t>Θουριγκίας</a:t>
            </a:r>
            <a:r>
              <a:rPr lang="el-GR" sz="2400" dirty="0" smtClean="0"/>
              <a:t>, απεικονίζονται </a:t>
            </a:r>
            <a:r>
              <a:rPr lang="el-GR" sz="2400" dirty="0" err="1" smtClean="0"/>
              <a:t>περιστοιχιζόμενοι</a:t>
            </a:r>
            <a:r>
              <a:rPr lang="el-GR" sz="2400" dirty="0" smtClean="0"/>
              <a:t> από πλήθη επαιτών ανάπηροι, μητέρες, παιδιά.</a:t>
            </a:r>
          </a:p>
          <a:p>
            <a:r>
              <a:rPr lang="el-GR" sz="2400" dirty="0" smtClean="0"/>
              <a:t>Αποτύπωση ταυτότητας φτωχών-αποδεκτών ελεημοσύνης: ηλικιωμένοι.</a:t>
            </a:r>
          </a:p>
          <a:p>
            <a:pPr marL="0" indent="0">
              <a:buNone/>
            </a:pPr>
            <a:endParaRPr lang="el-GR" sz="2400" dirty="0" smtClean="0"/>
          </a:p>
          <a:p>
            <a:pPr marL="0" indent="0">
              <a:buNone/>
            </a:pPr>
            <a:endParaRPr lang="el-GR" sz="2400" dirty="0"/>
          </a:p>
          <a:p>
            <a:pPr marL="0" indent="0">
              <a:buNone/>
            </a:pPr>
            <a:endParaRPr lang="el-GR" sz="2400" dirty="0"/>
          </a:p>
          <a:p>
            <a:pPr marL="0" indent="0">
              <a:buNone/>
            </a:pPr>
            <a:endParaRPr lang="el-GR" sz="2400" dirty="0"/>
          </a:p>
        </p:txBody>
      </p:sp>
      <p:sp>
        <p:nvSpPr>
          <p:cNvPr id="4" name="Title 1"/>
          <p:cNvSpPr>
            <a:spLocks noGrp="1"/>
          </p:cNvSpPr>
          <p:nvPr>
            <p:ph type="title"/>
          </p:nvPr>
        </p:nvSpPr>
        <p:spPr>
          <a:xfrm>
            <a:off x="432490" y="332656"/>
            <a:ext cx="8229600" cy="1143000"/>
          </a:xfrm>
        </p:spPr>
        <p:txBody>
          <a:bodyPr/>
          <a:lstStyle/>
          <a:p>
            <a:r>
              <a:rPr lang="el-GR" dirty="0"/>
              <a:t>Μέσα 15ου – 16ος </a:t>
            </a:r>
            <a:r>
              <a:rPr lang="el-GR" dirty="0" smtClean="0"/>
              <a:t>αιώνας 7</a:t>
            </a:r>
            <a:endParaRPr lang="el-GR" dirty="0"/>
          </a:p>
        </p:txBody>
      </p:sp>
    </p:spTree>
    <p:extLst>
      <p:ext uri="{BB962C8B-B14F-4D97-AF65-F5344CB8AC3E}">
        <p14:creationId xmlns:p14="http://schemas.microsoft.com/office/powerpoint/2010/main" val="2290834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3816424" cy="4392488"/>
          </a:xfrm>
        </p:spPr>
        <p:txBody>
          <a:bodyPr>
            <a:normAutofit fontScale="77500" lnSpcReduction="20000"/>
          </a:bodyPr>
          <a:lstStyle/>
          <a:p>
            <a:pPr>
              <a:lnSpc>
                <a:spcPct val="110000"/>
              </a:lnSpc>
              <a:spcBef>
                <a:spcPts val="0"/>
              </a:spcBef>
            </a:pPr>
            <a:r>
              <a:rPr lang="el-GR" sz="3100" dirty="0"/>
              <a:t>Στις εικαστικές αναπαραστάσεις του κόσμου της φτώχειας, οι ζωγράφοι της Αναγέννησης προκρίναν ορισμένα «βασικά» χαρακτηριστικά των φτωχών: χλωμάδα επιδερμίδας, αποστεωμένο σώμα (χρόνιος υποσιτισμός), κουρελιασμένα ή παράταιρα ρούχα.</a:t>
            </a:r>
          </a:p>
          <a:p>
            <a:pPr marL="0" indent="0">
              <a:buNone/>
            </a:pPr>
            <a:endParaRPr lang="el-GR" dirty="0"/>
          </a:p>
        </p:txBody>
      </p:sp>
      <p:pic>
        <p:nvPicPr>
          <p:cNvPr id="5" name="Εικόνα 4"/>
          <p:cNvPicPr>
            <a:picLocks noChangeAspect="1"/>
          </p:cNvPicPr>
          <p:nvPr/>
        </p:nvPicPr>
        <p:blipFill>
          <a:blip r:embed="rId3"/>
          <a:stretch>
            <a:fillRect/>
          </a:stretch>
        </p:blipFill>
        <p:spPr>
          <a:xfrm>
            <a:off x="5292080" y="1412776"/>
            <a:ext cx="3132696" cy="4625043"/>
          </a:xfrm>
          <a:prstGeom prst="rect">
            <a:avLst/>
          </a:prstGeom>
        </p:spPr>
      </p:pic>
      <p:sp>
        <p:nvSpPr>
          <p:cNvPr id="4" name="Θέση κειμένου 1"/>
          <p:cNvSpPr txBox="1">
            <a:spLocks/>
          </p:cNvSpPr>
          <p:nvPr/>
        </p:nvSpPr>
        <p:spPr>
          <a:xfrm>
            <a:off x="6030336" y="865609"/>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4</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323528" y="-26495"/>
            <a:ext cx="8229600" cy="1143000"/>
          </a:xfrm>
        </p:spPr>
        <p:txBody>
          <a:bodyPr/>
          <a:lstStyle/>
          <a:p>
            <a:r>
              <a:rPr lang="el-GR" dirty="0"/>
              <a:t>Μέσα 15ου – 16ος </a:t>
            </a:r>
            <a:r>
              <a:rPr lang="el-GR" dirty="0" smtClean="0"/>
              <a:t>αιώνας 8</a:t>
            </a:r>
            <a:endParaRPr lang="el-GR" dirty="0"/>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907704" y="1484784"/>
            <a:ext cx="5563836" cy="4225485"/>
          </a:xfrm>
          <a:prstGeom prst="rect">
            <a:avLst/>
          </a:prstGeom>
        </p:spPr>
      </p:pic>
      <p:sp>
        <p:nvSpPr>
          <p:cNvPr id="3" name="Θέση κειμένου 1"/>
          <p:cNvSpPr txBox="1">
            <a:spLocks/>
          </p:cNvSpPr>
          <p:nvPr/>
        </p:nvSpPr>
        <p:spPr>
          <a:xfrm>
            <a:off x="3861530" y="92432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5.</a:t>
            </a:r>
            <a:endParaRPr lang="el-GR" sz="2800" dirty="0"/>
          </a:p>
          <a:p>
            <a:pPr marL="0" indent="0">
              <a:buNone/>
            </a:pPr>
            <a:endParaRPr lang="el-GR" sz="2800"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628800"/>
            <a:ext cx="3610479" cy="4058216"/>
          </a:xfrm>
          <a:prstGeom prst="rect">
            <a:avLst/>
          </a:prstGeom>
          <a:ln>
            <a:solidFill>
              <a:schemeClr val="tx1"/>
            </a:solidFill>
          </a:ln>
        </p:spPr>
      </p:pic>
      <p:sp>
        <p:nvSpPr>
          <p:cNvPr id="6" name="Θέση κειμένου 1"/>
          <p:cNvSpPr txBox="1">
            <a:spLocks/>
          </p:cNvSpPr>
          <p:nvPr/>
        </p:nvSpPr>
        <p:spPr>
          <a:xfrm>
            <a:off x="3748947" y="108163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19013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Autofit/>
          </a:bodyPr>
          <a:lstStyle/>
          <a:p>
            <a:r>
              <a:rPr lang="el-GR" sz="2800" dirty="0" err="1"/>
              <a:t>Απαξιωτική</a:t>
            </a:r>
            <a:r>
              <a:rPr lang="el-GR" sz="2800" dirty="0"/>
              <a:t> απεικόνιση της φτώχειας ως ένδειξης ηθικής έκπτωσης στη γραμματεία της πρώιμης νεότερης </a:t>
            </a:r>
            <a:r>
              <a:rPr lang="el-GR" sz="2800" dirty="0" smtClean="0"/>
              <a:t>1</a:t>
            </a:r>
            <a:endParaRPr lang="el-GR" sz="2800"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err="1"/>
              <a:t>Liber</a:t>
            </a:r>
            <a:r>
              <a:rPr lang="el-GR" sz="2400" dirty="0"/>
              <a:t> </a:t>
            </a:r>
            <a:r>
              <a:rPr lang="el-GR" sz="2400" dirty="0" err="1"/>
              <a:t>Vagatorum</a:t>
            </a:r>
            <a:r>
              <a:rPr lang="el-GR" sz="2400" dirty="0"/>
              <a:t> αρχές </a:t>
            </a:r>
            <a:r>
              <a:rPr lang="el-GR" sz="2400" dirty="0" smtClean="0"/>
              <a:t>16</a:t>
            </a:r>
            <a:r>
              <a:rPr lang="el-GR" sz="2400" baseline="30000" dirty="0" smtClean="0"/>
              <a:t>ου</a:t>
            </a:r>
            <a:r>
              <a:rPr lang="el-GR" sz="2400" dirty="0" smtClean="0"/>
              <a:t> αι</a:t>
            </a:r>
            <a:r>
              <a:rPr lang="el-GR" sz="2400" dirty="0"/>
              <a:t>. : </a:t>
            </a:r>
            <a:r>
              <a:rPr lang="el-GR" sz="2400" dirty="0" smtClean="0"/>
              <a:t>Προειδοποιούσε </a:t>
            </a:r>
            <a:r>
              <a:rPr lang="el-GR" sz="2400" dirty="0"/>
              <a:t>τους αφελείς πονόψυχους για την ύπαρξη στρατιάς απατεώνων και λωποδυτών που εκμεταλλεύονταν τα φιλάνθρωπα αισθήματα των ανθρώπων.</a:t>
            </a:r>
          </a:p>
          <a:p>
            <a:pPr>
              <a:lnSpc>
                <a:spcPct val="120000"/>
              </a:lnSpc>
            </a:pPr>
            <a:r>
              <a:rPr lang="el-GR" sz="2400" dirty="0"/>
              <a:t>Πρώτο μέρος, 28 κεφάλαια: Περιγραφή διαφόρων τεχνικών εξαπάτησης, που αντιστοιχούσαν σε εσωτερική επαγγελματική διαστρωμάτωση των αγυρτών. </a:t>
            </a:r>
          </a:p>
        </p:txBody>
      </p:sp>
    </p:spTree>
    <p:extLst>
      <p:ext uri="{BB962C8B-B14F-4D97-AF65-F5344CB8AC3E}">
        <p14:creationId xmlns:p14="http://schemas.microsoft.com/office/powerpoint/2010/main" val="2924617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177" y="1745432"/>
            <a:ext cx="8229600" cy="5112568"/>
          </a:xfrm>
        </p:spPr>
        <p:txBody>
          <a:bodyPr>
            <a:normAutofit fontScale="70000" lnSpcReduction="20000"/>
          </a:bodyPr>
          <a:lstStyle/>
          <a:p>
            <a:pPr>
              <a:lnSpc>
                <a:spcPct val="120000"/>
              </a:lnSpc>
            </a:pPr>
            <a:r>
              <a:rPr lang="el-GR" sz="3400" dirty="0"/>
              <a:t>Ζητιάνοι, «απελευθερωμένοι σκλάβοι από τούρκικες γαλέρες», </a:t>
            </a:r>
            <a:r>
              <a:rPr lang="el-GR" sz="3400" dirty="0" err="1"/>
              <a:t>ψευτο</a:t>
            </a:r>
            <a:r>
              <a:rPr lang="el-GR" sz="3400" dirty="0"/>
              <a:t>-άρρωστοι, </a:t>
            </a:r>
            <a:r>
              <a:rPr lang="el-GR" sz="3400" dirty="0" err="1"/>
              <a:t>ψευτο</a:t>
            </a:r>
            <a:r>
              <a:rPr lang="el-GR" sz="3400" dirty="0"/>
              <a:t>-ανάπηροι έξω από εκκλησίες, </a:t>
            </a:r>
            <a:r>
              <a:rPr lang="el-GR" sz="3400" dirty="0" err="1"/>
              <a:t>ψευτοκαλόγεροι</a:t>
            </a:r>
            <a:r>
              <a:rPr lang="el-GR" sz="3400" dirty="0"/>
              <a:t> σε έρανο, ειδικοί στην ακύρωση της μαύρης μαγείας, προσκυνητές, κυριευμένοι από πνεύματα, μετανοημένες πόρνες, χαροκαμένες μητέρες, εκχριστιανισμένες Εβραίες με μαντικές ιδιότητες.</a:t>
            </a:r>
          </a:p>
          <a:p>
            <a:pPr>
              <a:lnSpc>
                <a:spcPct val="120000"/>
              </a:lnSpc>
            </a:pPr>
            <a:r>
              <a:rPr lang="el-GR" sz="3400" dirty="0" smtClean="0"/>
              <a:t>Δεύτερο </a:t>
            </a:r>
            <a:r>
              <a:rPr lang="el-GR" sz="3400" dirty="0"/>
              <a:t>μέρος: Πρόσθετες «επαγγελματικές ειδικότητες» αγυρτών, εθνογραφικού ύφους πληροφορίες για τον τρόπο ένδυσης, τους κώδικες συμπεριφοράς και τις ιδιαίτερες συνήθειες της κάθε κατηγορίας επαγγελματιών επαιτών, γλωσσάρι με ιδιόλεκτο των περιθωριακών. Απεικόνιση ενός υπόκοσμου παρασιτικών στοιχείων.</a:t>
            </a:r>
          </a:p>
          <a:p>
            <a:pPr marL="0" indent="0">
              <a:buNone/>
            </a:pPr>
            <a:endParaRPr lang="el-GR" dirty="0"/>
          </a:p>
        </p:txBody>
      </p:sp>
      <p:sp>
        <p:nvSpPr>
          <p:cNvPr id="4" name="Title 1"/>
          <p:cNvSpPr>
            <a:spLocks noGrp="1"/>
          </p:cNvSpPr>
          <p:nvPr>
            <p:ph type="title"/>
          </p:nvPr>
        </p:nvSpPr>
        <p:spPr>
          <a:xfrm>
            <a:off x="251520" y="260648"/>
            <a:ext cx="8568952" cy="1143000"/>
          </a:xfrm>
        </p:spPr>
        <p:txBody>
          <a:bodyPr>
            <a:noAutofit/>
          </a:bodyPr>
          <a:lstStyle/>
          <a:p>
            <a:r>
              <a:rPr lang="el-GR" sz="2800" dirty="0" err="1"/>
              <a:t>Απαξιωτική</a:t>
            </a:r>
            <a:r>
              <a:rPr lang="el-GR" sz="2800" dirty="0"/>
              <a:t> απεικόνιση της φτώχειας ως ένδειξης ηθικής έκπτωσης στη γραμματεία της πρώιμης νεότερης 2</a:t>
            </a:r>
          </a:p>
        </p:txBody>
      </p:sp>
    </p:spTree>
    <p:extLst>
      <p:ext uri="{BB962C8B-B14F-4D97-AF65-F5344CB8AC3E}">
        <p14:creationId xmlns:p14="http://schemas.microsoft.com/office/powerpoint/2010/main" val="2848842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653" y="1772816"/>
            <a:ext cx="8229600" cy="2232248"/>
          </a:xfrm>
        </p:spPr>
        <p:txBody>
          <a:bodyPr>
            <a:normAutofit/>
          </a:bodyPr>
          <a:lstStyle/>
          <a:p>
            <a:pPr>
              <a:spcBef>
                <a:spcPts val="0"/>
              </a:spcBef>
            </a:pPr>
            <a:r>
              <a:rPr lang="el-GR" sz="2400" dirty="0"/>
              <a:t>Αγγλία, τέλος </a:t>
            </a:r>
            <a:r>
              <a:rPr lang="el-GR" sz="2400" dirty="0" smtClean="0"/>
              <a:t>16</a:t>
            </a:r>
            <a:r>
              <a:rPr lang="el-GR" sz="2400" baseline="30000" dirty="0" smtClean="0"/>
              <a:t>ου</a:t>
            </a:r>
            <a:r>
              <a:rPr lang="el-GR" sz="2400" dirty="0" smtClean="0"/>
              <a:t> αιώνα</a:t>
            </a:r>
            <a:r>
              <a:rPr lang="el-GR" sz="2400" dirty="0"/>
              <a:t>: Ειρηνοδίκης </a:t>
            </a:r>
            <a:r>
              <a:rPr lang="el-GR" sz="2400" dirty="0" err="1"/>
              <a:t>Τhomas</a:t>
            </a:r>
            <a:r>
              <a:rPr lang="el-GR" sz="2400" dirty="0"/>
              <a:t> </a:t>
            </a:r>
            <a:r>
              <a:rPr lang="el-GR" sz="2400" dirty="0" err="1"/>
              <a:t>Harman</a:t>
            </a:r>
            <a:r>
              <a:rPr lang="el-GR" sz="2400" dirty="0"/>
              <a:t>, A </a:t>
            </a:r>
            <a:r>
              <a:rPr lang="el-GR" sz="2400" dirty="0" err="1"/>
              <a:t>Caveat</a:t>
            </a:r>
            <a:r>
              <a:rPr lang="el-GR" sz="2400" dirty="0"/>
              <a:t> for Common </a:t>
            </a:r>
            <a:r>
              <a:rPr lang="el-GR" sz="2400" dirty="0" err="1"/>
              <a:t>Cursitors</a:t>
            </a:r>
            <a:r>
              <a:rPr lang="el-GR" sz="2400" dirty="0"/>
              <a:t>, </a:t>
            </a:r>
            <a:r>
              <a:rPr lang="el-GR" sz="2400" dirty="0" err="1"/>
              <a:t>Vulgarly</a:t>
            </a:r>
            <a:r>
              <a:rPr lang="el-GR" sz="2400" dirty="0"/>
              <a:t> </a:t>
            </a:r>
            <a:r>
              <a:rPr lang="el-GR" sz="2400" dirty="0" err="1"/>
              <a:t>Called</a:t>
            </a:r>
            <a:r>
              <a:rPr lang="el-GR" sz="2400" dirty="0"/>
              <a:t> </a:t>
            </a:r>
            <a:r>
              <a:rPr lang="el-GR" sz="2400" dirty="0" err="1"/>
              <a:t>Vagabonds</a:t>
            </a:r>
            <a:r>
              <a:rPr lang="el-GR" sz="2400" dirty="0"/>
              <a:t> (1566): Στρατιές οργανωμένων παρασιτικών στοιχείων εκμεταλλεύονται εργατικούς Άγγλους. </a:t>
            </a:r>
            <a:r>
              <a:rPr lang="el-GR" sz="2400" dirty="0" err="1"/>
              <a:t>William</a:t>
            </a:r>
            <a:r>
              <a:rPr lang="el-GR" sz="2400" dirty="0"/>
              <a:t> </a:t>
            </a:r>
            <a:r>
              <a:rPr lang="el-GR" sz="2400" dirty="0" err="1"/>
              <a:t>Harrisson</a:t>
            </a:r>
            <a:r>
              <a:rPr lang="el-GR" sz="2400" dirty="0"/>
              <a:t>, The </a:t>
            </a:r>
            <a:r>
              <a:rPr lang="el-GR" sz="2400" dirty="0" err="1"/>
              <a:t>Description</a:t>
            </a:r>
            <a:r>
              <a:rPr lang="el-GR" sz="2400" dirty="0"/>
              <a:t> of </a:t>
            </a:r>
            <a:r>
              <a:rPr lang="el-GR" sz="2400" dirty="0" err="1"/>
              <a:t>England</a:t>
            </a:r>
            <a:r>
              <a:rPr lang="el-GR" sz="2400" dirty="0"/>
              <a:t> (1577</a:t>
            </a:r>
            <a:r>
              <a:rPr lang="el-GR" sz="2400" dirty="0" smtClean="0"/>
              <a:t>)</a:t>
            </a:r>
            <a:r>
              <a:rPr lang="en-US" sz="2400" dirty="0" smtClean="0"/>
              <a:t>.</a:t>
            </a:r>
            <a:endParaRPr lang="el-GR" sz="2400" dirty="0" smtClean="0"/>
          </a:p>
        </p:txBody>
      </p:sp>
      <p:sp>
        <p:nvSpPr>
          <p:cNvPr id="4" name="Title 1"/>
          <p:cNvSpPr>
            <a:spLocks noGrp="1"/>
          </p:cNvSpPr>
          <p:nvPr>
            <p:ph type="title"/>
          </p:nvPr>
        </p:nvSpPr>
        <p:spPr>
          <a:xfrm>
            <a:off x="316813" y="260648"/>
            <a:ext cx="8435280" cy="1143000"/>
          </a:xfrm>
        </p:spPr>
        <p:txBody>
          <a:bodyPr>
            <a:noAutofit/>
          </a:bodyPr>
          <a:lstStyle/>
          <a:p>
            <a:r>
              <a:rPr lang="el-GR" sz="2800" dirty="0" err="1"/>
              <a:t>Απαξιωτική</a:t>
            </a:r>
            <a:r>
              <a:rPr lang="el-GR" sz="2800" dirty="0"/>
              <a:t> απεικόνιση της φτώχειας ως ένδειξης ηθικής έκπτωσης στη γραμματεία της πρώιμης νεότερης 3</a:t>
            </a:r>
          </a:p>
        </p:txBody>
      </p:sp>
    </p:spTree>
    <p:extLst>
      <p:ext uri="{BB962C8B-B14F-4D97-AF65-F5344CB8AC3E}">
        <p14:creationId xmlns:p14="http://schemas.microsoft.com/office/powerpoint/2010/main" val="1562170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653" y="1412776"/>
            <a:ext cx="8229600" cy="4032448"/>
          </a:xfrm>
        </p:spPr>
        <p:txBody>
          <a:bodyPr>
            <a:normAutofit/>
          </a:bodyPr>
          <a:lstStyle/>
          <a:p>
            <a:pPr marL="0" indent="0">
              <a:spcBef>
                <a:spcPts val="0"/>
              </a:spcBef>
              <a:buNone/>
            </a:pPr>
            <a:endParaRPr lang="el-GR" sz="2400" dirty="0" smtClean="0"/>
          </a:p>
          <a:p>
            <a:pPr>
              <a:spcBef>
                <a:spcPts val="0"/>
              </a:spcBef>
            </a:pPr>
            <a:r>
              <a:rPr lang="el-GR" sz="2400" dirty="0" smtClean="0"/>
              <a:t>Τρεις </a:t>
            </a:r>
            <a:r>
              <a:rPr lang="el-GR" sz="2400" dirty="0"/>
              <a:t>βασικές κατηγορίες φτωχών: </a:t>
            </a:r>
            <a:endParaRPr lang="el-GR" sz="2400" dirty="0" smtClean="0"/>
          </a:p>
          <a:p>
            <a:pPr marL="0" indent="0">
              <a:spcBef>
                <a:spcPts val="0"/>
              </a:spcBef>
              <a:buNone/>
            </a:pPr>
            <a:r>
              <a:rPr lang="el-GR" sz="2400" dirty="0" smtClean="0"/>
              <a:t>Οι </a:t>
            </a:r>
            <a:r>
              <a:rPr lang="el-GR" sz="2400" dirty="0"/>
              <a:t>«φτωχοί από αδυναμία» (ηλικιωμένοι, ανάπηροι, χρόνιοι άρρωστοι), οι «φτωχοί από ατυχία» (τραυματίες στρατιώτες, οικογενειάρχες που ατύχησαν οικονομικά, όσοι πλήττονταν από αλλεπάλληλες </a:t>
            </a:r>
            <a:r>
              <a:rPr lang="el-GR" sz="2400" dirty="0" err="1"/>
              <a:t>αρρώστειες</a:t>
            </a:r>
            <a:r>
              <a:rPr lang="el-GR" sz="2400" dirty="0"/>
              <a:t>), οι «ασύδοτοι φτωχοί» (άσωτοι που κατασπατάλησαν την περιουσία τους, περιφερόμενοι αγύρτες, «καθάρματα», πόρνες).</a:t>
            </a:r>
          </a:p>
          <a:p>
            <a:pPr marL="0" indent="0">
              <a:spcBef>
                <a:spcPts val="0"/>
              </a:spcBef>
              <a:buNone/>
            </a:pPr>
            <a:r>
              <a:rPr lang="el-GR" sz="2400" dirty="0"/>
              <a:t>Υπόκοσμος «οκνηρών φτωχών» με ιδιαίτερη επαγγελματική διαστρωμάτωση και εσωτερική ιεραρχία</a:t>
            </a:r>
            <a:r>
              <a:rPr lang="el-GR" sz="2400" dirty="0" smtClean="0"/>
              <a:t>.</a:t>
            </a:r>
            <a:endParaRPr lang="el-GR" sz="2400" dirty="0"/>
          </a:p>
        </p:txBody>
      </p:sp>
      <p:sp>
        <p:nvSpPr>
          <p:cNvPr id="4" name="Title 1"/>
          <p:cNvSpPr>
            <a:spLocks noGrp="1"/>
          </p:cNvSpPr>
          <p:nvPr>
            <p:ph type="title"/>
          </p:nvPr>
        </p:nvSpPr>
        <p:spPr>
          <a:xfrm>
            <a:off x="316813" y="260648"/>
            <a:ext cx="8435280" cy="1143000"/>
          </a:xfrm>
        </p:spPr>
        <p:txBody>
          <a:bodyPr>
            <a:noAutofit/>
          </a:bodyPr>
          <a:lstStyle/>
          <a:p>
            <a:r>
              <a:rPr lang="el-GR" sz="2800" dirty="0" err="1"/>
              <a:t>Απαξιωτική</a:t>
            </a:r>
            <a:r>
              <a:rPr lang="el-GR" sz="2800" dirty="0"/>
              <a:t> απεικόνιση της φτώχειας ως ένδειξης ηθικής έκπτωσης στη γραμματεία της πρώιμης νεότερης 4</a:t>
            </a:r>
          </a:p>
        </p:txBody>
      </p:sp>
    </p:spTree>
    <p:extLst>
      <p:ext uri="{BB962C8B-B14F-4D97-AF65-F5344CB8AC3E}">
        <p14:creationId xmlns:p14="http://schemas.microsoft.com/office/powerpoint/2010/main" val="3224858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653" y="1700808"/>
            <a:ext cx="8229600" cy="4752528"/>
          </a:xfrm>
        </p:spPr>
        <p:txBody>
          <a:bodyPr>
            <a:normAutofit fontScale="92500" lnSpcReduction="20000"/>
          </a:bodyPr>
          <a:lstStyle/>
          <a:p>
            <a:r>
              <a:rPr lang="el-GR" sz="2600" dirty="0" err="1"/>
              <a:t>Bronislaw</a:t>
            </a:r>
            <a:r>
              <a:rPr lang="el-GR" sz="2600" dirty="0"/>
              <a:t> </a:t>
            </a:r>
            <a:r>
              <a:rPr lang="el-GR" sz="2600" dirty="0" err="1"/>
              <a:t>Geremek</a:t>
            </a:r>
            <a:r>
              <a:rPr lang="el-GR" sz="2600" dirty="0"/>
              <a:t>: Στην περιγραφή του κόσμου των φτωχών, οι παρατηρητές – μέλη των λόγιων ελίτ – </a:t>
            </a:r>
            <a:r>
              <a:rPr lang="el-GR" sz="2600" dirty="0" err="1"/>
              <a:t>προέκτειναν</a:t>
            </a:r>
            <a:r>
              <a:rPr lang="el-GR" sz="2600" dirty="0"/>
              <a:t> την κρατούσα ιεραρχική δομή των δυτικών κοινωνιών στον κόσμο των επαιτών, όπως ακριβώς είχαν κάνει και με τις κοινωνίες των ιθαγενών του Νέου Κόσμου. </a:t>
            </a:r>
            <a:endParaRPr lang="el-GR" sz="2600" dirty="0" smtClean="0"/>
          </a:p>
          <a:p>
            <a:r>
              <a:rPr lang="el-GR" sz="2600" dirty="0" smtClean="0"/>
              <a:t>Η </a:t>
            </a:r>
            <a:r>
              <a:rPr lang="el-GR" sz="2600" dirty="0"/>
              <a:t>επαιτεία αποκτούσε επαγγελματικές δομές (κύκλοι μαθητείας, εσωτερική ιεραρχία, ύπαρξη εξειδικευμένων συντεχνιών), ανάλογες της κανονικής, οργανωμένης κοινωνίας. </a:t>
            </a:r>
            <a:endParaRPr lang="el-GR" sz="2600" dirty="0" smtClean="0"/>
          </a:p>
          <a:p>
            <a:r>
              <a:rPr lang="el-GR" sz="2600" dirty="0" smtClean="0"/>
              <a:t>Οι </a:t>
            </a:r>
            <a:r>
              <a:rPr lang="el-GR" sz="2600" dirty="0"/>
              <a:t>αγύρτες εμφανίζονταν σαν ένα οργανωμένο βασίλειο της παρανομίας, μια </a:t>
            </a:r>
            <a:r>
              <a:rPr lang="el-GR" sz="2600" dirty="0" err="1"/>
              <a:t>αντι</a:t>
            </a:r>
            <a:r>
              <a:rPr lang="el-GR" sz="2600" dirty="0"/>
              <a:t>-κοινωνία, ένας </a:t>
            </a:r>
            <a:r>
              <a:rPr lang="el-GR" sz="2600" dirty="0" err="1" smtClean="0"/>
              <a:t>αντιστραμμένος</a:t>
            </a:r>
            <a:r>
              <a:rPr lang="el-GR" sz="2600" dirty="0" smtClean="0"/>
              <a:t> </a:t>
            </a:r>
            <a:r>
              <a:rPr lang="el-GR" sz="2600" dirty="0"/>
              <a:t>κόσμος με τη δική του </a:t>
            </a:r>
            <a:r>
              <a:rPr lang="el-GR" sz="2600" dirty="0" err="1"/>
              <a:t>αντι</a:t>
            </a:r>
            <a:r>
              <a:rPr lang="el-GR" sz="2600" dirty="0"/>
              <a:t>-κουλτούρα, βασικά γνωρίσματα της οποίας ήταν η πορνεία, η σοδομία, η πολυγαμία, η αίρεση, η ιεροσυλία, η μαύρη μαγεία και οι </a:t>
            </a:r>
            <a:r>
              <a:rPr lang="el-GR" sz="2600" dirty="0" err="1"/>
              <a:t>αποκρυφιστικές</a:t>
            </a:r>
            <a:r>
              <a:rPr lang="el-GR" sz="2600" dirty="0"/>
              <a:t> </a:t>
            </a:r>
            <a:r>
              <a:rPr lang="el-GR" sz="2600" dirty="0" smtClean="0"/>
              <a:t>τέχνες.</a:t>
            </a:r>
            <a:endParaRPr lang="el-GR" sz="2600" dirty="0"/>
          </a:p>
          <a:p>
            <a:pPr marL="0" indent="0">
              <a:buNone/>
            </a:pPr>
            <a:endParaRPr lang="el-GR" dirty="0"/>
          </a:p>
        </p:txBody>
      </p:sp>
      <p:sp>
        <p:nvSpPr>
          <p:cNvPr id="4" name="Title 1"/>
          <p:cNvSpPr>
            <a:spLocks noGrp="1"/>
          </p:cNvSpPr>
          <p:nvPr>
            <p:ph type="title"/>
          </p:nvPr>
        </p:nvSpPr>
        <p:spPr>
          <a:xfrm>
            <a:off x="316813" y="260648"/>
            <a:ext cx="8435280" cy="1143000"/>
          </a:xfrm>
        </p:spPr>
        <p:txBody>
          <a:bodyPr>
            <a:noAutofit/>
          </a:bodyPr>
          <a:lstStyle/>
          <a:p>
            <a:r>
              <a:rPr lang="el-GR" sz="2800" dirty="0" err="1"/>
              <a:t>Απαξιωτική</a:t>
            </a:r>
            <a:r>
              <a:rPr lang="el-GR" sz="2800" dirty="0"/>
              <a:t> απεικόνιση της φτώχειας ως ένδειξης ηθικής έκπτωσης στη γραμματεία της πρώιμης νεότερης 5</a:t>
            </a:r>
          </a:p>
        </p:txBody>
      </p:sp>
    </p:spTree>
    <p:extLst>
      <p:ext uri="{BB962C8B-B14F-4D97-AF65-F5344CB8AC3E}">
        <p14:creationId xmlns:p14="http://schemas.microsoft.com/office/powerpoint/2010/main" val="1800511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2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lnSpc>
                <a:spcPct val="120000"/>
              </a:lnSpc>
            </a:pPr>
            <a:r>
              <a:rPr lang="el-GR" sz="2400" dirty="0" err="1"/>
              <a:t>Jean</a:t>
            </a:r>
            <a:r>
              <a:rPr lang="el-GR" sz="2400" dirty="0"/>
              <a:t> Martin, </a:t>
            </a:r>
            <a:r>
              <a:rPr lang="el-GR" sz="2400" dirty="0" err="1"/>
              <a:t>La</a:t>
            </a:r>
            <a:r>
              <a:rPr lang="el-GR" sz="2400" dirty="0"/>
              <a:t> </a:t>
            </a:r>
            <a:r>
              <a:rPr lang="el-GR" sz="2400" dirty="0" err="1"/>
              <a:t>police</a:t>
            </a:r>
            <a:r>
              <a:rPr lang="el-GR" sz="2400" dirty="0"/>
              <a:t> </a:t>
            </a:r>
            <a:r>
              <a:rPr lang="el-GR" sz="2400" dirty="0" err="1"/>
              <a:t>et</a:t>
            </a:r>
            <a:r>
              <a:rPr lang="el-GR" sz="2400" dirty="0"/>
              <a:t> </a:t>
            </a:r>
            <a:r>
              <a:rPr lang="el-GR" sz="2400" dirty="0" err="1"/>
              <a:t>reiglement</a:t>
            </a:r>
            <a:r>
              <a:rPr lang="el-GR" sz="2400" dirty="0"/>
              <a:t> </a:t>
            </a:r>
            <a:r>
              <a:rPr lang="el-GR" sz="2400" dirty="0" err="1"/>
              <a:t>du</a:t>
            </a:r>
            <a:r>
              <a:rPr lang="el-GR" sz="2400" dirty="0"/>
              <a:t> </a:t>
            </a:r>
            <a:r>
              <a:rPr lang="el-GR" sz="2400" dirty="0" err="1"/>
              <a:t>grand</a:t>
            </a:r>
            <a:r>
              <a:rPr lang="el-GR" sz="2400" dirty="0"/>
              <a:t> </a:t>
            </a:r>
            <a:r>
              <a:rPr lang="el-GR" sz="2400" dirty="0" err="1"/>
              <a:t>Bureau</a:t>
            </a:r>
            <a:r>
              <a:rPr lang="el-GR" sz="2400" dirty="0"/>
              <a:t> des </a:t>
            </a:r>
            <a:r>
              <a:rPr lang="el-GR" sz="2400" dirty="0" err="1"/>
              <a:t>pauvres</a:t>
            </a:r>
            <a:r>
              <a:rPr lang="el-GR" sz="2400" dirty="0"/>
              <a:t> de </a:t>
            </a:r>
            <a:r>
              <a:rPr lang="el-GR" sz="2400" dirty="0" err="1"/>
              <a:t>la</a:t>
            </a:r>
            <a:r>
              <a:rPr lang="el-GR" sz="2400" dirty="0"/>
              <a:t> </a:t>
            </a:r>
            <a:r>
              <a:rPr lang="el-GR" sz="2400" dirty="0" err="1"/>
              <a:t>ville</a:t>
            </a:r>
            <a:r>
              <a:rPr lang="el-GR" sz="2400" dirty="0"/>
              <a:t> &amp; </a:t>
            </a:r>
            <a:r>
              <a:rPr lang="el-GR" sz="2400" dirty="0" err="1"/>
              <a:t>faulxbourgs</a:t>
            </a:r>
            <a:r>
              <a:rPr lang="el-GR" sz="2400" dirty="0"/>
              <a:t> de </a:t>
            </a:r>
            <a:r>
              <a:rPr lang="el-GR" sz="2400" dirty="0" err="1"/>
              <a:t>Paris</a:t>
            </a:r>
            <a:r>
              <a:rPr lang="el-GR" sz="2400" dirty="0"/>
              <a:t>, Παρίσι, </a:t>
            </a:r>
            <a:r>
              <a:rPr lang="el-GR" sz="2400" dirty="0" smtClean="0"/>
              <a:t>1580</a:t>
            </a:r>
            <a:r>
              <a:rPr lang="en-US" sz="2400" dirty="0" smtClean="0"/>
              <a:t>.</a:t>
            </a:r>
            <a:endParaRPr lang="el-GR" sz="2400" dirty="0"/>
          </a:p>
          <a:p>
            <a:pPr>
              <a:lnSpc>
                <a:spcPct val="120000"/>
              </a:lnSpc>
            </a:pPr>
            <a:r>
              <a:rPr lang="el-GR" sz="2400" dirty="0"/>
              <a:t>Επικεφαλής του </a:t>
            </a:r>
            <a:r>
              <a:rPr lang="el-GR" sz="2400" dirty="0" err="1"/>
              <a:t>Grand</a:t>
            </a:r>
            <a:r>
              <a:rPr lang="el-GR" sz="2400" dirty="0"/>
              <a:t> </a:t>
            </a:r>
            <a:r>
              <a:rPr lang="el-GR" sz="2400" dirty="0" err="1"/>
              <a:t>Bureau</a:t>
            </a:r>
            <a:r>
              <a:rPr lang="el-GR" sz="2400" dirty="0"/>
              <a:t>, επιτροπή 32 μελών (εκπρόσωποι βασιλέα, Βασιλικού Δικαστηρίου Παρισιού, ευγενείς, εκπρόσωποι των 16 διαμερισμάτων, 2 Κανονικοί και 3 κληρικοί, πτυχιούχοι ή διδάκτορες θεολογίας</a:t>
            </a:r>
            <a:r>
              <a:rPr lang="el-GR" sz="2400" dirty="0" smtClean="0"/>
              <a:t>)</a:t>
            </a:r>
            <a:r>
              <a:rPr lang="en-US" sz="2400" dirty="0" smtClean="0"/>
              <a:t>.</a:t>
            </a:r>
            <a:endParaRPr lang="el-GR" sz="2400"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3792"/>
            <a:ext cx="8722766" cy="1143000"/>
          </a:xfrm>
        </p:spPr>
        <p:txBody>
          <a:bodyPr>
            <a:normAutofit fontScale="90000"/>
          </a:bodyPr>
          <a:lstStyle/>
          <a:p>
            <a:r>
              <a:rPr lang="el-GR" dirty="0"/>
              <a:t>Η αποκρυστάλλωση της νέας θεώρησης της φτώχειας τον 16ο </a:t>
            </a:r>
            <a:r>
              <a:rPr lang="el-GR" dirty="0" smtClean="0"/>
              <a:t>αιώνα 1</a:t>
            </a:r>
            <a:endParaRPr lang="el-GR" dirty="0"/>
          </a:p>
        </p:txBody>
      </p:sp>
      <p:sp>
        <p:nvSpPr>
          <p:cNvPr id="3" name="Content Placeholder 2"/>
          <p:cNvSpPr>
            <a:spLocks noGrp="1"/>
          </p:cNvSpPr>
          <p:nvPr>
            <p:ph idx="1"/>
          </p:nvPr>
        </p:nvSpPr>
        <p:spPr>
          <a:xfrm>
            <a:off x="476392" y="2276872"/>
            <a:ext cx="8229600" cy="2736304"/>
          </a:xfrm>
        </p:spPr>
        <p:txBody>
          <a:bodyPr>
            <a:normAutofit fontScale="70000" lnSpcReduction="20000"/>
          </a:bodyPr>
          <a:lstStyle/>
          <a:p>
            <a:pPr>
              <a:lnSpc>
                <a:spcPct val="120000"/>
              </a:lnSpc>
              <a:spcBef>
                <a:spcPts val="0"/>
              </a:spcBef>
            </a:pPr>
            <a:r>
              <a:rPr lang="el-GR" sz="3400" dirty="0"/>
              <a:t>Στη χάραξη της πολιτικής των αστικών ολιγαρχιών από τα μέσα του </a:t>
            </a:r>
            <a:r>
              <a:rPr lang="el-GR" sz="3400" dirty="0" smtClean="0"/>
              <a:t>15</a:t>
            </a:r>
            <a:r>
              <a:rPr lang="el-GR" sz="3400" baseline="30000" dirty="0" smtClean="0"/>
              <a:t>ου</a:t>
            </a:r>
            <a:r>
              <a:rPr lang="el-GR" sz="3400" dirty="0" smtClean="0"/>
              <a:t> αιώνα</a:t>
            </a:r>
            <a:r>
              <a:rPr lang="el-GR" sz="3400" dirty="0"/>
              <a:t>, η διαφύλαξη της κοινωνικής συνοχής με τη λήψη μέτρων προστασίας των ευάλωτων κοινωνικών ομάδων και η αντιμετώπιση της φτώχειας λειτούργησαν παράλληλα με απόπειρες ρύθμισης της αγοράς εργασίας, σε εναρμόνιση με τις ανάγκες της επεκτεινόμενης καπιταλιστικής οικονομίας.</a:t>
            </a:r>
          </a:p>
          <a:p>
            <a:pPr marL="0" indent="0">
              <a:buNone/>
            </a:pPr>
            <a:endParaRPr lang="el-GR" dirty="0"/>
          </a:p>
        </p:txBody>
      </p:sp>
    </p:spTree>
    <p:extLst>
      <p:ext uri="{BB962C8B-B14F-4D97-AF65-F5344CB8AC3E}">
        <p14:creationId xmlns:p14="http://schemas.microsoft.com/office/powerpoint/2010/main" val="655136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838" y="2060848"/>
            <a:ext cx="8229600" cy="2376264"/>
          </a:xfrm>
        </p:spPr>
        <p:txBody>
          <a:bodyPr>
            <a:normAutofit/>
          </a:bodyPr>
          <a:lstStyle/>
          <a:p>
            <a:pPr>
              <a:lnSpc>
                <a:spcPct val="120000"/>
              </a:lnSpc>
              <a:spcBef>
                <a:spcPts val="0"/>
              </a:spcBef>
            </a:pPr>
            <a:r>
              <a:rPr lang="el-GR" sz="2400" dirty="0" smtClean="0"/>
              <a:t>Στη </a:t>
            </a:r>
            <a:r>
              <a:rPr lang="el-GR" sz="2400" dirty="0"/>
              <a:t>διάρκεια του </a:t>
            </a:r>
            <a:r>
              <a:rPr lang="el-GR" sz="2400" dirty="0" smtClean="0"/>
              <a:t>15</a:t>
            </a:r>
            <a:r>
              <a:rPr lang="el-GR" sz="2400" baseline="30000" dirty="0" smtClean="0"/>
              <a:t>ου</a:t>
            </a:r>
            <a:r>
              <a:rPr lang="el-GR" sz="2400" dirty="0" smtClean="0"/>
              <a:t> αιώνα </a:t>
            </a:r>
            <a:r>
              <a:rPr lang="el-GR" sz="2400" dirty="0"/>
              <a:t>αρκετές αστικές κοινότητες στη Δύση προχώρησαν στην ποινικοποίηση της δημόσιας επαιτείας, ενώ αποπειράθηκαν να συνενώσουν τα διάσπαρτα άσυλα, νοσηλευτήρια και άλλα φιλανθρωπικά ιδρύματα υπό συγκεντρωτικό, κοσμικό έλεγχο. </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2</a:t>
            </a:r>
            <a:endParaRPr lang="el-GR" dirty="0"/>
          </a:p>
        </p:txBody>
      </p:sp>
    </p:spTree>
    <p:extLst>
      <p:ext uri="{BB962C8B-B14F-4D97-AF65-F5344CB8AC3E}">
        <p14:creationId xmlns:p14="http://schemas.microsoft.com/office/powerpoint/2010/main" val="924958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712967" cy="1143000"/>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1</a:t>
            </a:r>
            <a:endParaRPr lang="el-GR" dirty="0"/>
          </a:p>
        </p:txBody>
      </p:sp>
      <p:sp>
        <p:nvSpPr>
          <p:cNvPr id="3" name="Content Placeholder 2"/>
          <p:cNvSpPr>
            <a:spLocks noGrp="1"/>
          </p:cNvSpPr>
          <p:nvPr>
            <p:ph idx="1"/>
          </p:nvPr>
        </p:nvSpPr>
        <p:spPr>
          <a:xfrm>
            <a:off x="476961" y="2132856"/>
            <a:ext cx="8229600" cy="3384376"/>
          </a:xfrm>
        </p:spPr>
        <p:txBody>
          <a:bodyPr>
            <a:normAutofit fontScale="70000" lnSpcReduction="20000"/>
          </a:bodyPr>
          <a:lstStyle/>
          <a:p>
            <a:pPr>
              <a:lnSpc>
                <a:spcPct val="120000"/>
              </a:lnSpc>
              <a:spcBef>
                <a:spcPts val="0"/>
              </a:spcBef>
            </a:pPr>
            <a:r>
              <a:rPr lang="el-GR" sz="3400" dirty="0" err="1" smtClean="0"/>
              <a:t>Bologna</a:t>
            </a:r>
            <a:r>
              <a:rPr lang="el-GR" sz="3400" dirty="0"/>
              <a:t>, δεκαετία 1490: Μια μικρή συμμαχία οικογενειών πατρικίων απέκτησε τον έλεγχο των φιλανθρωπικών ιδρυμάτων (</a:t>
            </a:r>
            <a:r>
              <a:rPr lang="el-GR" sz="3400" dirty="0" err="1"/>
              <a:t>ospedali</a:t>
            </a:r>
            <a:r>
              <a:rPr lang="el-GR" sz="3400" dirty="0"/>
              <a:t>) που διατηρούσαν οι αδελφότητες της πόλης , ενώ ίδρυσαν καινούργιους φιλανθρωπικούς θεσμούς. Στόχος η μεταφορά του διαχειριστικού ελέγχου του αστικού μηχανισμού κοινωνικής αρωγής από τους εκλεγμένους αξιωματούχους των αδελφοτήτων σε επιτροπές συνδίκων που αντιπροσώπευαν κοινοτικά συμφέροντα.</a:t>
            </a:r>
          </a:p>
          <a:p>
            <a:pPr marL="0" indent="0">
              <a:buNone/>
            </a:pPr>
            <a:endParaRPr lang="el-GR" dirty="0"/>
          </a:p>
        </p:txBody>
      </p:sp>
    </p:spTree>
    <p:extLst>
      <p:ext uri="{BB962C8B-B14F-4D97-AF65-F5344CB8AC3E}">
        <p14:creationId xmlns:p14="http://schemas.microsoft.com/office/powerpoint/2010/main" val="496480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2132856"/>
            <a:ext cx="8229600" cy="3168352"/>
          </a:xfrm>
        </p:spPr>
        <p:txBody>
          <a:bodyPr>
            <a:normAutofit fontScale="85000" lnSpcReduction="20000"/>
          </a:bodyPr>
          <a:lstStyle/>
          <a:p>
            <a:pPr>
              <a:lnSpc>
                <a:spcPct val="120000"/>
              </a:lnSpc>
              <a:spcBef>
                <a:spcPts val="0"/>
              </a:spcBef>
            </a:pPr>
            <a:r>
              <a:rPr lang="el-GR" sz="2800" b="1" dirty="0"/>
              <a:t>Στρασβούργο: </a:t>
            </a:r>
            <a:r>
              <a:rPr lang="el-GR" sz="2800" dirty="0"/>
              <a:t>Ενίσχυση του αστικού γηροκομείου </a:t>
            </a:r>
            <a:r>
              <a:rPr lang="el-GR" sz="2800" dirty="0" err="1"/>
              <a:t>Spital</a:t>
            </a:r>
            <a:r>
              <a:rPr lang="el-GR" sz="2800" dirty="0"/>
              <a:t> (1263) με νοσηλευτήριο για τους λεπρούς και το </a:t>
            </a:r>
            <a:r>
              <a:rPr lang="el-GR" sz="2800" dirty="0" err="1"/>
              <a:t>Elend</a:t>
            </a:r>
            <a:r>
              <a:rPr lang="el-GR" sz="2800" dirty="0"/>
              <a:t> </a:t>
            </a:r>
            <a:r>
              <a:rPr lang="el-GR" sz="2800" dirty="0" err="1"/>
              <a:t>Herberge</a:t>
            </a:r>
            <a:r>
              <a:rPr lang="el-GR" sz="2800" dirty="0"/>
              <a:t>, ίδρυμα που προσέφερε προσωρινή τροφή και στέγη σε απόρους περαστικούς</a:t>
            </a:r>
            <a:r>
              <a:rPr lang="el-GR" sz="2800" dirty="0" smtClean="0"/>
              <a:t>. Έλεγχος </a:t>
            </a:r>
            <a:r>
              <a:rPr lang="el-GR" sz="2800" dirty="0"/>
              <a:t>της επαιτείας στην πόλη, βοήθεια μόνο σε φτωχούς «που είχαν τη μεγαλύτερη ανάγκη». Για την επαιτεία, ειδική εξουσιοδότηση από τον επίτροπο των επαιτών, με βάση την εξακριβωμένη διαμονή του αιτούντα στην πόλη.</a:t>
            </a:r>
          </a:p>
          <a:p>
            <a:pPr marL="0" indent="0">
              <a:buNone/>
            </a:pPr>
            <a:endParaRPr lang="el-GR" dirty="0"/>
          </a:p>
        </p:txBody>
      </p:sp>
      <p:sp>
        <p:nvSpPr>
          <p:cNvPr id="4" name="Title 1"/>
          <p:cNvSpPr>
            <a:spLocks noGrp="1"/>
          </p:cNvSpPr>
          <p:nvPr>
            <p:ph type="title"/>
          </p:nvPr>
        </p:nvSpPr>
        <p:spPr>
          <a:xfrm>
            <a:off x="190384" y="404664"/>
            <a:ext cx="8702096" cy="1143000"/>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2</a:t>
            </a:r>
            <a:endParaRPr lang="el-GR" dirty="0"/>
          </a:p>
        </p:txBody>
      </p:sp>
    </p:spTree>
    <p:extLst>
      <p:ext uri="{BB962C8B-B14F-4D97-AF65-F5344CB8AC3E}">
        <p14:creationId xmlns:p14="http://schemas.microsoft.com/office/powerpoint/2010/main" val="1455271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2"/>
            <a:ext cx="8229600" cy="3960440"/>
          </a:xfrm>
        </p:spPr>
        <p:txBody>
          <a:bodyPr>
            <a:normAutofit fontScale="77500" lnSpcReduction="20000"/>
          </a:bodyPr>
          <a:lstStyle/>
          <a:p>
            <a:pPr>
              <a:lnSpc>
                <a:spcPct val="120000"/>
              </a:lnSpc>
              <a:spcBef>
                <a:spcPts val="0"/>
              </a:spcBef>
            </a:pPr>
            <a:r>
              <a:rPr lang="el-GR" sz="3100" b="1" dirty="0" err="1" smtClean="0"/>
              <a:t>Αυγούστα</a:t>
            </a:r>
            <a:r>
              <a:rPr lang="el-GR" sz="3100" b="1" dirty="0"/>
              <a:t>, 1520: </a:t>
            </a:r>
            <a:r>
              <a:rPr lang="el-GR" sz="3100" dirty="0"/>
              <a:t>Ο Μαρτίνος Λούθηρος καλεί τις κοινότητες να συνδράμουν μόνο τους γνήσιους φτωχούς (ανίκανοι να εργασθούν, όσοι στερούνταν οποιουδήποτε εισοδήματος). Οργάνωση βοήθειας προς φτωχούς υπό τον έλεγχο διορισμένων αξιωματούχων. Η βοήθεια μόνο στοιχειώδης ώστε να αποφευχθεί η ενθάρρυνση της οκνηρίας. </a:t>
            </a:r>
            <a:r>
              <a:rPr lang="el-GR" sz="3100" dirty="0" smtClean="0"/>
              <a:t>Προοίμιο </a:t>
            </a:r>
            <a:r>
              <a:rPr lang="el-GR" sz="3100" dirty="0"/>
              <a:t>στη νέα έκδοση του </a:t>
            </a:r>
            <a:r>
              <a:rPr lang="el-GR" sz="3100" dirty="0" err="1"/>
              <a:t>Liber</a:t>
            </a:r>
            <a:r>
              <a:rPr lang="el-GR" sz="3100" dirty="0"/>
              <a:t> </a:t>
            </a:r>
            <a:r>
              <a:rPr lang="el-GR" sz="3100" dirty="0" err="1"/>
              <a:t>Vagatorum</a:t>
            </a:r>
            <a:r>
              <a:rPr lang="el-GR" sz="3100" dirty="0"/>
              <a:t> (1528), οι αστικές κοινότητες καλούνται να καταρτίσουν καταλόγους με τους φτωχούς τους μέσα από τη διανομή πιστοποιητικών απορίας.</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3</a:t>
            </a:r>
            <a:endParaRPr lang="el-GR" dirty="0"/>
          </a:p>
        </p:txBody>
      </p:sp>
    </p:spTree>
    <p:extLst>
      <p:ext uri="{BB962C8B-B14F-4D97-AF65-F5344CB8AC3E}">
        <p14:creationId xmlns:p14="http://schemas.microsoft.com/office/powerpoint/2010/main" val="3053431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030" y="1772815"/>
            <a:ext cx="4796048" cy="4548789"/>
          </a:xfrm>
        </p:spPr>
        <p:txBody>
          <a:bodyPr>
            <a:normAutofit fontScale="70000" lnSpcReduction="20000"/>
          </a:bodyPr>
          <a:lstStyle/>
          <a:p>
            <a:r>
              <a:rPr lang="el-GR" sz="3400" dirty="0" err="1"/>
              <a:t>Juan</a:t>
            </a:r>
            <a:r>
              <a:rPr lang="el-GR" sz="3400" dirty="0"/>
              <a:t> </a:t>
            </a:r>
            <a:r>
              <a:rPr lang="el-GR" sz="3400" dirty="0" err="1"/>
              <a:t>Luis</a:t>
            </a:r>
            <a:r>
              <a:rPr lang="el-GR" sz="3400" dirty="0"/>
              <a:t> </a:t>
            </a:r>
            <a:r>
              <a:rPr lang="el-GR" sz="3400" dirty="0" err="1"/>
              <a:t>Vivés</a:t>
            </a:r>
            <a:r>
              <a:rPr lang="el-GR" sz="3400" dirty="0"/>
              <a:t>, De </a:t>
            </a:r>
            <a:r>
              <a:rPr lang="el-GR" sz="3400" dirty="0" err="1"/>
              <a:t>Subventione</a:t>
            </a:r>
            <a:r>
              <a:rPr lang="el-GR" sz="3400" dirty="0"/>
              <a:t> </a:t>
            </a:r>
            <a:r>
              <a:rPr lang="el-GR" sz="3400" dirty="0" err="1"/>
              <a:t>Pauperum</a:t>
            </a:r>
            <a:r>
              <a:rPr lang="el-GR" sz="3400" dirty="0"/>
              <a:t> (1526) (</a:t>
            </a:r>
            <a:r>
              <a:rPr lang="el-GR" sz="3400" dirty="0" err="1"/>
              <a:t>Brugges</a:t>
            </a:r>
            <a:r>
              <a:rPr lang="el-GR" sz="3400" dirty="0"/>
              <a:t>):</a:t>
            </a:r>
          </a:p>
          <a:p>
            <a:pPr marL="0" indent="0">
              <a:buNone/>
            </a:pPr>
            <a:r>
              <a:rPr lang="el-GR" sz="3400" dirty="0"/>
              <a:t>H φροντίδα των φτωχών χριστιανική υποχρέωση των αστικών αρχών, πολλαπλή επικινδυνότητα του κόσμου των φτωχών για την ηθική και υλική ακεραιότητα των αστικών κοινοτήτων (φτωχοί, φορείς επιδημιών, επιρρεπείς σε κάθε είδος εγκληματικότητας, εξαιτίας της «αδράνειάς» τους, ζούσαν μέσα στην </a:t>
            </a:r>
            <a:r>
              <a:rPr lang="el-GR" sz="3400" dirty="0" smtClean="0"/>
              <a:t>ασωτία </a:t>
            </a:r>
            <a:r>
              <a:rPr lang="el-GR" sz="3400" dirty="0"/>
              <a:t>και την παρανομία, αμελώντας τα χριστιανικά τους καθήκοντα).</a:t>
            </a:r>
          </a:p>
          <a:p>
            <a:pPr marL="0" indent="0">
              <a:buNone/>
            </a:pPr>
            <a:endParaRPr lang="el-GR" dirty="0"/>
          </a:p>
        </p:txBody>
      </p:sp>
      <p:pic>
        <p:nvPicPr>
          <p:cNvPr id="5" name="Εικόνα 4"/>
          <p:cNvPicPr>
            <a:picLocks noChangeAspect="1"/>
          </p:cNvPicPr>
          <p:nvPr/>
        </p:nvPicPr>
        <p:blipFill>
          <a:blip r:embed="rId3"/>
          <a:stretch>
            <a:fillRect/>
          </a:stretch>
        </p:blipFill>
        <p:spPr>
          <a:xfrm>
            <a:off x="5652120" y="1772816"/>
            <a:ext cx="3168352" cy="4548789"/>
          </a:xfrm>
          <a:prstGeom prst="rect">
            <a:avLst/>
          </a:prstGeom>
          <a:ln>
            <a:solidFill>
              <a:schemeClr val="tx1"/>
            </a:solidFill>
          </a:ln>
        </p:spPr>
      </p:pic>
      <p:sp>
        <p:nvSpPr>
          <p:cNvPr id="4" name="Θέση κειμένου 1"/>
          <p:cNvSpPr txBox="1">
            <a:spLocks/>
          </p:cNvSpPr>
          <p:nvPr/>
        </p:nvSpPr>
        <p:spPr>
          <a:xfrm>
            <a:off x="6408204" y="1225649"/>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7.</a:t>
            </a:r>
            <a:endParaRPr lang="el-GR" sz="2800" dirty="0"/>
          </a:p>
          <a:p>
            <a:pPr marL="0" indent="0">
              <a:buNone/>
            </a:pPr>
            <a:endParaRPr lang="el-GR" sz="2800" dirty="0"/>
          </a:p>
        </p:txBody>
      </p:sp>
      <p:sp>
        <p:nvSpPr>
          <p:cNvPr id="6" name="Title 1"/>
          <p:cNvSpPr>
            <a:spLocks noGrp="1"/>
          </p:cNvSpPr>
          <p:nvPr>
            <p:ph type="title"/>
          </p:nvPr>
        </p:nvSpPr>
        <p:spPr>
          <a:xfrm>
            <a:off x="251520" y="197768"/>
            <a:ext cx="8640960" cy="1143000"/>
          </a:xfrm>
        </p:spPr>
        <p:txBody>
          <a:bodyPr>
            <a:normAutofit fontScale="90000"/>
          </a:bodyPr>
          <a:lstStyle/>
          <a:p>
            <a:r>
              <a:rPr lang="el-GR" dirty="0"/>
              <a:t>Η αποκρυστάλλωση της νέας θεώρησης της φτώχειας τον 16ο </a:t>
            </a:r>
            <a:r>
              <a:rPr lang="el-GR" dirty="0" smtClean="0"/>
              <a:t>αιώνα 4</a:t>
            </a:r>
            <a:endParaRPr lang="el-GR" dirty="0"/>
          </a:p>
        </p:txBody>
      </p:sp>
    </p:spTree>
    <p:extLst>
      <p:ext uri="{BB962C8B-B14F-4D97-AF65-F5344CB8AC3E}">
        <p14:creationId xmlns:p14="http://schemas.microsoft.com/office/powerpoint/2010/main" val="19371783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121" y="1988840"/>
            <a:ext cx="8229600" cy="2880320"/>
          </a:xfrm>
        </p:spPr>
        <p:txBody>
          <a:bodyPr>
            <a:normAutofit fontScale="62500" lnSpcReduction="20000"/>
          </a:bodyPr>
          <a:lstStyle/>
          <a:p>
            <a:pPr>
              <a:lnSpc>
                <a:spcPct val="120000"/>
              </a:lnSpc>
            </a:pPr>
            <a:r>
              <a:rPr lang="el-GR" sz="3800" dirty="0"/>
              <a:t>Ορισμός ειδικών επιτρόπων για την απογραφή όλων των κατηγοριών φτωχών, με παράλληλη καταγραφή των λόγων της παρουσίας τους στα ιδρύματα. Οι υγιείς και περιφερόμενοι επαίτες θα έπρεπε να δηλωθούν στις αρχές, ενώ οι προβαλλόμενες παθήσεις θα έπρεπε να επιβεβαιωθούν από γιατρό της κοινότητας.</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5</a:t>
            </a:r>
            <a:endParaRPr lang="el-GR" dirty="0"/>
          </a:p>
        </p:txBody>
      </p:sp>
    </p:spTree>
    <p:extLst>
      <p:ext uri="{BB962C8B-B14F-4D97-AF65-F5344CB8AC3E}">
        <p14:creationId xmlns:p14="http://schemas.microsoft.com/office/powerpoint/2010/main" val="1643598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229600" cy="3312368"/>
          </a:xfrm>
        </p:spPr>
        <p:txBody>
          <a:bodyPr>
            <a:normAutofit fontScale="62500" lnSpcReduction="20000"/>
          </a:bodyPr>
          <a:lstStyle/>
          <a:p>
            <a:pPr>
              <a:lnSpc>
                <a:spcPct val="120000"/>
              </a:lnSpc>
            </a:pPr>
            <a:r>
              <a:rPr lang="el-GR" sz="3800" dirty="0" smtClean="0"/>
              <a:t>Εύρεση </a:t>
            </a:r>
            <a:r>
              <a:rPr lang="el-GR" sz="3800" dirty="0"/>
              <a:t>εργασίας για όλους τους υγιείς και αρτιμελείς φτωχούς, με εκπαίδευση στις τέχνες για την κάλυψη των αναγκών του αστικού κατασκευαστικού </a:t>
            </a:r>
            <a:r>
              <a:rPr lang="el-GR" sz="3800" dirty="0" smtClean="0"/>
              <a:t>τομέα</a:t>
            </a:r>
            <a:r>
              <a:rPr lang="el-GR" sz="3800" dirty="0"/>
              <a:t>. Στους ασύδοτους φτωχούς, επιβολή της βαρύτερης δυνατής και χειρότερα </a:t>
            </a:r>
            <a:r>
              <a:rPr lang="el-GR" sz="3800" dirty="0" smtClean="0"/>
              <a:t>αμειβόμενης </a:t>
            </a:r>
            <a:r>
              <a:rPr lang="el-GR" sz="3800" dirty="0"/>
              <a:t>εργασίας , προς παραδειγματισμό των υπόλοιπων. Εκδίωξη από άσυλα και θεραπευτήρια όσων δεν είχαν λόγο παραμονής, ελαφριά εργασία τροφίμων μέχρι την αποθεραπεία τους.</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6</a:t>
            </a:r>
            <a:endParaRPr lang="el-GR" dirty="0"/>
          </a:p>
        </p:txBody>
      </p:sp>
    </p:spTree>
    <p:extLst>
      <p:ext uri="{BB962C8B-B14F-4D97-AF65-F5344CB8AC3E}">
        <p14:creationId xmlns:p14="http://schemas.microsoft.com/office/powerpoint/2010/main" val="553152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1988840"/>
            <a:ext cx="8229600" cy="4392488"/>
          </a:xfrm>
        </p:spPr>
        <p:txBody>
          <a:bodyPr>
            <a:normAutofit fontScale="77500" lnSpcReduction="20000"/>
          </a:bodyPr>
          <a:lstStyle/>
          <a:p>
            <a:r>
              <a:rPr lang="el-GR" sz="3100" dirty="0" smtClean="0"/>
              <a:t>Ποινικοποίηση </a:t>
            </a:r>
            <a:r>
              <a:rPr lang="el-GR" sz="3100" dirty="0"/>
              <a:t>της επαιτείας και παραγωγική απασχόληση των φτωχών.</a:t>
            </a:r>
          </a:p>
          <a:p>
            <a:r>
              <a:rPr lang="el-GR" sz="3100" dirty="0"/>
              <a:t>Λυών: Η «Μεγάλη Εξέγερση» του 1529 παρακινεί τις αρχές στη λήψη μέτρων αντιμετώπισης της σιτοδείας και μονιμότερης αντιμετώπισης του προβλήματος της φτώχειας</a:t>
            </a:r>
            <a:r>
              <a:rPr lang="el-GR" sz="3100" dirty="0" smtClean="0"/>
              <a:t>.</a:t>
            </a:r>
            <a:endParaRPr lang="en-US" sz="3100" dirty="0" smtClean="0"/>
          </a:p>
          <a:p>
            <a:r>
              <a:rPr lang="el-GR" sz="3100" dirty="0" smtClean="0"/>
              <a:t> </a:t>
            </a:r>
            <a:r>
              <a:rPr lang="el-GR" sz="3100" dirty="0" err="1"/>
              <a:t>Jean</a:t>
            </a:r>
            <a:r>
              <a:rPr lang="el-GR" sz="3100" dirty="0"/>
              <a:t> de </a:t>
            </a:r>
            <a:r>
              <a:rPr lang="el-GR" sz="3100" dirty="0" err="1"/>
              <a:t>Vauzelles</a:t>
            </a:r>
            <a:r>
              <a:rPr lang="el-GR" sz="3100" dirty="0"/>
              <a:t> (1532), απηχεί τις απόψεις του </a:t>
            </a:r>
            <a:r>
              <a:rPr lang="el-GR" sz="3100" dirty="0" err="1" smtClean="0"/>
              <a:t>Vivés</a:t>
            </a:r>
            <a:r>
              <a:rPr lang="el-GR" sz="3100" dirty="0" smtClean="0"/>
              <a:t>: Δημιουργία </a:t>
            </a:r>
            <a:r>
              <a:rPr lang="el-GR" sz="3100" dirty="0"/>
              <a:t>Κοινού Ταμείου για την Ανακούφιση των φτωχών της πόλης. </a:t>
            </a:r>
            <a:endParaRPr lang="en-US" sz="3100" dirty="0" smtClean="0"/>
          </a:p>
          <a:p>
            <a:r>
              <a:rPr lang="el-GR" sz="3100" dirty="0" smtClean="0"/>
              <a:t>Βασικές </a:t>
            </a:r>
            <a:r>
              <a:rPr lang="el-GR" sz="3100" dirty="0"/>
              <a:t>λειτουργίες νέου συστήματος, παροχή παιδείας και τεχνικής εκπαίδευσης στα παιδιά, καταναγκαστική εργασία για τους υγιείς φτωχούς, κεντρικό ταμείο διαχείρισης των πόρων με διοίκηση από λαϊκούς. </a:t>
            </a:r>
            <a:endParaRPr lang="en-US" sz="3100" dirty="0" smtClean="0"/>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7</a:t>
            </a:r>
            <a:endParaRPr lang="el-GR" dirty="0"/>
          </a:p>
        </p:txBody>
      </p:sp>
    </p:spTree>
    <p:extLst>
      <p:ext uri="{BB962C8B-B14F-4D97-AF65-F5344CB8AC3E}">
        <p14:creationId xmlns:p14="http://schemas.microsoft.com/office/powerpoint/2010/main" val="3446951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1988840"/>
            <a:ext cx="8229600" cy="3744416"/>
          </a:xfrm>
        </p:spPr>
        <p:txBody>
          <a:bodyPr>
            <a:normAutofit fontScale="92500" lnSpcReduction="10000"/>
          </a:bodyPr>
          <a:lstStyle/>
          <a:p>
            <a:r>
              <a:rPr lang="el-GR" sz="2600" dirty="0" smtClean="0"/>
              <a:t>Κοινό </a:t>
            </a:r>
            <a:r>
              <a:rPr lang="el-GR" sz="2600" dirty="0"/>
              <a:t>του </a:t>
            </a:r>
            <a:r>
              <a:rPr lang="el-GR" sz="2600" dirty="0" err="1"/>
              <a:t>Vauzelles</a:t>
            </a:r>
            <a:r>
              <a:rPr lang="el-GR" sz="2600" dirty="0"/>
              <a:t>,  έμποροι και καπιταλιστές επιχειρηματίες, όπως και επήλυδες (</a:t>
            </a:r>
            <a:r>
              <a:rPr lang="el-GR" sz="2600" dirty="0" err="1"/>
              <a:t>Πιεμοντέζος</a:t>
            </a:r>
            <a:r>
              <a:rPr lang="el-GR" sz="2600" dirty="0"/>
              <a:t> </a:t>
            </a:r>
            <a:r>
              <a:rPr lang="el-GR" sz="2600" dirty="0" err="1"/>
              <a:t>Étienne</a:t>
            </a:r>
            <a:r>
              <a:rPr lang="el-GR" sz="2600" dirty="0"/>
              <a:t> </a:t>
            </a:r>
            <a:r>
              <a:rPr lang="el-GR" sz="2600" dirty="0" err="1"/>
              <a:t>Turquet</a:t>
            </a:r>
            <a:r>
              <a:rPr lang="el-GR" sz="2600" dirty="0"/>
              <a:t>). </a:t>
            </a:r>
            <a:endParaRPr lang="en-US" sz="2600" dirty="0" smtClean="0"/>
          </a:p>
          <a:p>
            <a:r>
              <a:rPr lang="el-GR" sz="2600" dirty="0" smtClean="0"/>
              <a:t>Δημιουργία </a:t>
            </a:r>
            <a:r>
              <a:rPr lang="el-GR" sz="2600" dirty="0"/>
              <a:t>συγκεντρωτικού μηχανισμού κοινωνικής αρωγής (</a:t>
            </a:r>
            <a:r>
              <a:rPr lang="el-GR" sz="2600" dirty="0" err="1"/>
              <a:t>Aumône</a:t>
            </a:r>
            <a:r>
              <a:rPr lang="el-GR" sz="2600" dirty="0"/>
              <a:t> </a:t>
            </a:r>
            <a:r>
              <a:rPr lang="el-GR" sz="2600" dirty="0" err="1"/>
              <a:t>Générale</a:t>
            </a:r>
            <a:r>
              <a:rPr lang="el-GR" sz="2600" dirty="0"/>
              <a:t>), απαγόρευση παραδοσιακών, προσωπικών πράξεων φιλανθρωπίας σε σπίτια και δημόσιους χώρους, απαγόρευση επαιτείας και κεντρική απογραφή όλων των φτωχών της Λυών. </a:t>
            </a:r>
            <a:endParaRPr lang="en-US" sz="2600" dirty="0" smtClean="0"/>
          </a:p>
          <a:p>
            <a:r>
              <a:rPr lang="el-GR" sz="2600" dirty="0" smtClean="0"/>
              <a:t>Εφοδιασμός </a:t>
            </a:r>
            <a:r>
              <a:rPr lang="el-GR" sz="2600" dirty="0"/>
              <a:t>δικαιούχων με δελτία για τη διανομή χρημάτων και ψωμιού.</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8</a:t>
            </a:r>
            <a:endParaRPr lang="el-GR" dirty="0"/>
          </a:p>
        </p:txBody>
      </p:sp>
    </p:spTree>
    <p:extLst>
      <p:ext uri="{BB962C8B-B14F-4D97-AF65-F5344CB8AC3E}">
        <p14:creationId xmlns:p14="http://schemas.microsoft.com/office/powerpoint/2010/main" val="739699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3 </a:t>
            </a:r>
            <a:endParaRPr lang="el-GR" sz="3200" dirty="0"/>
          </a:p>
        </p:txBody>
      </p:sp>
      <p:sp>
        <p:nvSpPr>
          <p:cNvPr id="3" name="Content Placeholder 2"/>
          <p:cNvSpPr>
            <a:spLocks noGrp="1"/>
          </p:cNvSpPr>
          <p:nvPr>
            <p:ph idx="1"/>
          </p:nvPr>
        </p:nvSpPr>
        <p:spPr>
          <a:xfrm>
            <a:off x="464156" y="1639341"/>
            <a:ext cx="8229600" cy="4525963"/>
          </a:xfrm>
        </p:spPr>
        <p:txBody>
          <a:bodyPr>
            <a:normAutofit fontScale="92500"/>
          </a:bodyPr>
          <a:lstStyle/>
          <a:p>
            <a:pPr>
              <a:lnSpc>
                <a:spcPct val="120000"/>
              </a:lnSpc>
            </a:pPr>
            <a:r>
              <a:rPr lang="el-GR" sz="2400" dirty="0" err="1" smtClean="0"/>
              <a:t>Διαμερισματικοί</a:t>
            </a:r>
            <a:r>
              <a:rPr lang="el-GR" sz="2400" dirty="0" smtClean="0"/>
              <a:t> </a:t>
            </a:r>
            <a:r>
              <a:rPr lang="el-GR" sz="2400" dirty="0"/>
              <a:t>αξιωματούχοι: ευθύνη &amp; εποπτεία διανομής βοηθημάτων στους φτωχούς της κάθε ενορίας ή διαμερίσματος, της συλλογής των τελών υπέρ των φτωχών στα σπίτια και στις εκκλησίες. </a:t>
            </a:r>
            <a:endParaRPr lang="en-US" sz="2400" dirty="0" smtClean="0"/>
          </a:p>
          <a:p>
            <a:pPr>
              <a:lnSpc>
                <a:spcPct val="120000"/>
              </a:lnSpc>
            </a:pPr>
            <a:r>
              <a:rPr lang="el-GR" sz="2400" dirty="0" smtClean="0"/>
              <a:t>Ευθύνη </a:t>
            </a:r>
            <a:r>
              <a:rPr lang="el-GR" sz="2400" dirty="0"/>
              <a:t>κοινοποίησης προς το </a:t>
            </a:r>
            <a:r>
              <a:rPr lang="el-GR" sz="2400" dirty="0" err="1"/>
              <a:t>Bureau</a:t>
            </a:r>
            <a:r>
              <a:rPr lang="el-GR" sz="2400" dirty="0"/>
              <a:t> des </a:t>
            </a:r>
            <a:r>
              <a:rPr lang="el-GR" sz="2400" dirty="0" err="1"/>
              <a:t>Pauvres</a:t>
            </a:r>
            <a:r>
              <a:rPr lang="el-GR" sz="2400" dirty="0"/>
              <a:t> των απογραφών των οφειλών προς το Κοινό Ταμείο, των επισκέψεων στους φτωχούς, της απομάκρυνσης των θεραπευμένων και όσων είχαν εξαντλήσει το χρόνο παραμονής τους στα άσυλα, όπως και όσων δεν έφεραν ειδικά σήματα απορίας, ένα σταυρό </a:t>
            </a:r>
            <a:r>
              <a:rPr lang="el-GR" sz="2400" dirty="0" err="1"/>
              <a:t>κοκκινο</a:t>
            </a:r>
            <a:r>
              <a:rPr lang="el-GR" sz="2400" dirty="0"/>
              <a:t>-κίτρινου υφάσματος, ραμμένο στο δεξί ώμο</a:t>
            </a:r>
            <a:r>
              <a:rPr lang="el-GR" sz="2400" dirty="0" smtClean="0"/>
              <a:t>.</a:t>
            </a:r>
            <a:endParaRPr lang="el-GR" sz="2400" dirty="0"/>
          </a:p>
        </p:txBody>
      </p:sp>
    </p:spTree>
    <p:extLst>
      <p:ext uri="{BB962C8B-B14F-4D97-AF65-F5344CB8AC3E}">
        <p14:creationId xmlns:p14="http://schemas.microsoft.com/office/powerpoint/2010/main" val="3910057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449" y="1988840"/>
            <a:ext cx="8229600" cy="3096344"/>
          </a:xfrm>
        </p:spPr>
        <p:txBody>
          <a:bodyPr>
            <a:noAutofit/>
          </a:bodyPr>
          <a:lstStyle/>
          <a:p>
            <a:pPr>
              <a:lnSpc>
                <a:spcPct val="120000"/>
              </a:lnSpc>
              <a:spcBef>
                <a:spcPts val="0"/>
              </a:spcBef>
            </a:pPr>
            <a:r>
              <a:rPr lang="el-GR" sz="2400" dirty="0" smtClean="0"/>
              <a:t>Έλεγχος </a:t>
            </a:r>
            <a:r>
              <a:rPr lang="el-GR" sz="2400" dirty="0"/>
              <a:t>όλων των ασύλων και φιλανθρωπικών ιδρυμάτων των αστικών κοινοτήτων. Χρηματοδότηση ξένων φτωχών και πίεση για επιστροφή στους τόπους προέλευσής τους. Συγκεντροποίηση πόρων υπέρ φτωχών, χορήγηση «λογικών» ποσών για την αποφυγή της ενθάρρυνσης του παρασιτισμού. Περιστολή ανούσιων δαπανών από αστικές αρχές και διάθεση των ποσών για την ανακούφιση των δικαιούχων φτωχών. Ιδιαίτερη μνεία στους «ντροπαλούς φτωχούς».</a:t>
            </a:r>
          </a:p>
          <a:p>
            <a:pPr marL="0" indent="0">
              <a:buNone/>
            </a:pPr>
            <a:endParaRPr lang="el-GR" sz="2400" dirty="0"/>
          </a:p>
        </p:txBody>
      </p:sp>
      <p:sp>
        <p:nvSpPr>
          <p:cNvPr id="4" name="Title 1"/>
          <p:cNvSpPr>
            <a:spLocks noGrp="1"/>
          </p:cNvSpPr>
          <p:nvPr>
            <p:ph type="title"/>
          </p:nvPr>
        </p:nvSpPr>
        <p:spPr>
          <a:xfrm>
            <a:off x="179512" y="332656"/>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9</a:t>
            </a:r>
            <a:endParaRPr lang="el-GR" dirty="0"/>
          </a:p>
        </p:txBody>
      </p:sp>
    </p:spTree>
    <p:extLst>
      <p:ext uri="{BB962C8B-B14F-4D97-AF65-F5344CB8AC3E}">
        <p14:creationId xmlns:p14="http://schemas.microsoft.com/office/powerpoint/2010/main" val="1054081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88840"/>
            <a:ext cx="8229600" cy="4608512"/>
          </a:xfrm>
        </p:spPr>
        <p:txBody>
          <a:bodyPr>
            <a:normAutofit fontScale="62500" lnSpcReduction="20000"/>
          </a:bodyPr>
          <a:lstStyle/>
          <a:p>
            <a:r>
              <a:rPr lang="el-GR" sz="3800" dirty="0"/>
              <a:t>Ιγνάτιος </a:t>
            </a:r>
            <a:r>
              <a:rPr lang="el-GR" sz="3800" dirty="0" err="1"/>
              <a:t>Λογιόλα</a:t>
            </a:r>
            <a:r>
              <a:rPr lang="el-GR" sz="3800" dirty="0"/>
              <a:t>, πρόταση για αναμόρφωση του συστήματος κοινωνικής αρωγής της γενέτειράς του πόλης </a:t>
            </a:r>
            <a:r>
              <a:rPr lang="el-GR" sz="3800" dirty="0" err="1"/>
              <a:t>Azpeitia</a:t>
            </a:r>
            <a:r>
              <a:rPr lang="el-GR" sz="3800" dirty="0"/>
              <a:t>, 1535:</a:t>
            </a:r>
          </a:p>
          <a:p>
            <a:pPr>
              <a:lnSpc>
                <a:spcPct val="120000"/>
              </a:lnSpc>
            </a:pPr>
            <a:r>
              <a:rPr lang="el-GR" sz="3800" dirty="0" err="1"/>
              <a:t>Oρισμός</a:t>
            </a:r>
            <a:r>
              <a:rPr lang="el-GR" sz="3800" dirty="0"/>
              <a:t> 2 εκπροσώπων (κληρικός-λαϊκός) ως </a:t>
            </a:r>
            <a:r>
              <a:rPr lang="el-GR" sz="3800" dirty="0" err="1"/>
              <a:t>υπέύθυνων</a:t>
            </a:r>
            <a:r>
              <a:rPr lang="el-GR" sz="3800" dirty="0"/>
              <a:t> για τη συλλογή εισφορών υπέρ των φτωχών τις Κυριακές και τις ημέρες αργίας. Συγκρότηση </a:t>
            </a:r>
            <a:r>
              <a:rPr lang="el-GR" sz="3800" dirty="0" err="1"/>
              <a:t>κατάλογου</a:t>
            </a:r>
            <a:r>
              <a:rPr lang="el-GR" sz="3800" dirty="0"/>
              <a:t> με το όνομα και το ιδιαίτερο πρόβλημα του κάθε φτωχού, 2 επίτροποι (</a:t>
            </a:r>
            <a:r>
              <a:rPr lang="el-GR" sz="3800" dirty="0" err="1"/>
              <a:t>Mayordomos</a:t>
            </a:r>
            <a:r>
              <a:rPr lang="el-GR" sz="3800" dirty="0"/>
              <a:t> de </a:t>
            </a:r>
            <a:r>
              <a:rPr lang="el-GR" sz="3800" dirty="0" err="1"/>
              <a:t>pobres</a:t>
            </a:r>
            <a:r>
              <a:rPr lang="el-GR" sz="3800" dirty="0"/>
              <a:t>) υπεύθυνοι για την κατανομή της βοήθειας. Απαγόρευση δημόσιας επαιτείας και απαγόρευση εισδοχής στα άσυλα της πόλης των ικανών προς εργασία φτωχών. Οι παραβάτες φτωχοί θα φυλακίζονταν και θα μαστιγώνονταν. «Άξιοι φτωχοί»/επαίτες που ζούσαν μέσα στην ακολασία.</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10</a:t>
            </a:r>
            <a:endParaRPr lang="el-GR" dirty="0"/>
          </a:p>
        </p:txBody>
      </p:sp>
    </p:spTree>
    <p:extLst>
      <p:ext uri="{BB962C8B-B14F-4D97-AF65-F5344CB8AC3E}">
        <p14:creationId xmlns:p14="http://schemas.microsoft.com/office/powerpoint/2010/main" val="1414953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8229600" cy="4752528"/>
          </a:xfrm>
        </p:spPr>
        <p:txBody>
          <a:bodyPr>
            <a:normAutofit fontScale="55000" lnSpcReduction="20000"/>
          </a:bodyPr>
          <a:lstStyle/>
          <a:p>
            <a:pPr>
              <a:lnSpc>
                <a:spcPct val="120000"/>
              </a:lnSpc>
            </a:pPr>
            <a:r>
              <a:rPr lang="el-GR" sz="4400" dirty="0"/>
              <a:t>Αξιοποίηση τεχνολογικών καινοτομιών για τη δημιουργία νέων προοπτικών οικονομικής ανάπτυξης: Πετυχημένη εισαγωγή της τυπογραφίας το 1470 πείθει την αστική ολιγαρχία για την ανάπτυξη και άλλων κλάδων, όπως η κατασκευή </a:t>
            </a:r>
            <a:r>
              <a:rPr lang="el-GR" sz="4400" dirty="0" smtClean="0"/>
              <a:t>μάλλινων </a:t>
            </a:r>
            <a:r>
              <a:rPr lang="el-GR" sz="4400" dirty="0"/>
              <a:t>υφασμάτων και η μεταξουργία για την παραγωγική απασχόληση των φτωχών της πόλης. </a:t>
            </a:r>
          </a:p>
          <a:p>
            <a:pPr>
              <a:lnSpc>
                <a:spcPct val="120000"/>
              </a:lnSpc>
            </a:pPr>
            <a:r>
              <a:rPr lang="el-GR" sz="4400" dirty="0"/>
              <a:t>Δημιουργία 2 ιδρυμάτων για την εκπαίδευση των παιδιών (ορφανά και τρόφιμοι του </a:t>
            </a:r>
            <a:r>
              <a:rPr lang="el-GR" sz="4400" dirty="0" err="1"/>
              <a:t>Hôtel-Dieu</a:t>
            </a:r>
            <a:r>
              <a:rPr lang="el-GR" sz="4400" dirty="0"/>
              <a:t>). 1535, </a:t>
            </a:r>
            <a:r>
              <a:rPr lang="el-GR" sz="4400" dirty="0" err="1"/>
              <a:t>Etienne</a:t>
            </a:r>
            <a:r>
              <a:rPr lang="el-GR" sz="4400" dirty="0"/>
              <a:t> </a:t>
            </a:r>
            <a:r>
              <a:rPr lang="el-GR" sz="4400" dirty="0" err="1"/>
              <a:t>Turquet</a:t>
            </a:r>
            <a:r>
              <a:rPr lang="el-GR" sz="4400" dirty="0"/>
              <a:t> προτείνει την εδραίωση της μεταξουργίας, γίνεται επίτροπος του Κοινού Ταμείου. Ενοικίαση κτιρίων στην πόλη και μίσθωση Ιταλών μεταξουργών για την εκπαίδευση των νεαρών τροφίμων.</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11</a:t>
            </a:r>
            <a:endParaRPr lang="el-GR" dirty="0"/>
          </a:p>
        </p:txBody>
      </p:sp>
    </p:spTree>
    <p:extLst>
      <p:ext uri="{BB962C8B-B14F-4D97-AF65-F5344CB8AC3E}">
        <p14:creationId xmlns:p14="http://schemas.microsoft.com/office/powerpoint/2010/main" val="23069340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121" y="1988840"/>
            <a:ext cx="8229600" cy="4032448"/>
          </a:xfrm>
        </p:spPr>
        <p:txBody>
          <a:bodyPr>
            <a:normAutofit fontScale="77500" lnSpcReduction="20000"/>
          </a:bodyPr>
          <a:lstStyle/>
          <a:p>
            <a:pPr>
              <a:lnSpc>
                <a:spcPct val="120000"/>
              </a:lnSpc>
            </a:pPr>
            <a:r>
              <a:rPr lang="el-GR" sz="3100" dirty="0" smtClean="0"/>
              <a:t>Κάτω </a:t>
            </a:r>
            <a:r>
              <a:rPr lang="el-GR" sz="3100" dirty="0"/>
              <a:t>Χώρες: Ο αποκλεισμός όλων των ξένων φτωχών από τους αστικούς </a:t>
            </a:r>
            <a:r>
              <a:rPr lang="el-GR" sz="3100" dirty="0" err="1"/>
              <a:t>προνοιακούς</a:t>
            </a:r>
            <a:r>
              <a:rPr lang="el-GR" sz="3100" dirty="0"/>
              <a:t> μηχανισμούς υπήρξε βασικός στόχος στις μεταρρυθμιστικές πρωτοβουλίες των αστικών ολιγαρχιών. </a:t>
            </a:r>
            <a:endParaRPr lang="en-US" sz="3100" dirty="0" smtClean="0"/>
          </a:p>
          <a:p>
            <a:pPr>
              <a:lnSpc>
                <a:spcPct val="120000"/>
              </a:lnSpc>
            </a:pPr>
            <a:r>
              <a:rPr lang="el-GR" sz="3100" dirty="0" smtClean="0"/>
              <a:t>Στην </a:t>
            </a:r>
            <a:r>
              <a:rPr lang="el-GR" sz="3100" dirty="0"/>
              <a:t>αποσαφήνιση ωστόσο του ποιος ήταν «εντός» και ποιος «εκτός», οι αστικές κυβερνήσεις επέδειξαν μια αξιοσημείωτη ελαστικότητα, φροντίζοντας να απορροφούν όσους αποδεδειγμένα δεν θα αποτελούσαν βάρος στον </a:t>
            </a:r>
            <a:r>
              <a:rPr lang="el-GR" sz="3100" dirty="0" err="1"/>
              <a:t>προνοιακό</a:t>
            </a:r>
            <a:r>
              <a:rPr lang="el-GR" sz="3100" dirty="0"/>
              <a:t> μηχανισμό της κάθε πόλης. </a:t>
            </a:r>
            <a:endParaRPr lang="en-US" sz="3100" dirty="0" smtClean="0"/>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12</a:t>
            </a:r>
            <a:endParaRPr lang="el-GR" dirty="0"/>
          </a:p>
        </p:txBody>
      </p:sp>
    </p:spTree>
    <p:extLst>
      <p:ext uri="{BB962C8B-B14F-4D97-AF65-F5344CB8AC3E}">
        <p14:creationId xmlns:p14="http://schemas.microsoft.com/office/powerpoint/2010/main" val="1849702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1988840"/>
            <a:ext cx="8229600" cy="3168352"/>
          </a:xfrm>
        </p:spPr>
        <p:txBody>
          <a:bodyPr>
            <a:normAutofit fontScale="85000" lnSpcReduction="20000"/>
          </a:bodyPr>
          <a:lstStyle/>
          <a:p>
            <a:pPr>
              <a:lnSpc>
                <a:spcPct val="120000"/>
              </a:lnSpc>
            </a:pPr>
            <a:r>
              <a:rPr lang="el-GR" sz="2800" dirty="0" smtClean="0"/>
              <a:t>Το </a:t>
            </a:r>
            <a:r>
              <a:rPr lang="el-GR" sz="2800" dirty="0"/>
              <a:t>αστικό συμβούλιο του Άμστερνταμ δεχόταν ειδικευμένους τεχνίτες, ενώ πλήρωνε και 50 κορώνες σε όσους έφερναν και έναν αργαλειό μαζί τους. </a:t>
            </a:r>
            <a:endParaRPr lang="en-US" sz="2800" dirty="0" smtClean="0"/>
          </a:p>
          <a:p>
            <a:pPr>
              <a:lnSpc>
                <a:spcPct val="120000"/>
              </a:lnSpc>
            </a:pPr>
            <a:r>
              <a:rPr lang="el-GR" sz="2800" dirty="0" err="1" smtClean="0"/>
              <a:t>Haarlem</a:t>
            </a:r>
            <a:r>
              <a:rPr lang="el-GR" sz="2800" dirty="0"/>
              <a:t>, 1582: </a:t>
            </a:r>
            <a:r>
              <a:rPr lang="el-GR" sz="2800" dirty="0" smtClean="0"/>
              <a:t>Εκδίωξη </a:t>
            </a:r>
            <a:r>
              <a:rPr lang="el-GR" sz="2800" dirty="0"/>
              <a:t>όλων των ξένων φτωχών (όσοι δεν κατοικούσαν στην πόλη τουλάχιστον για 2 χρόνια). </a:t>
            </a:r>
            <a:endParaRPr lang="en-US" sz="2800" dirty="0" smtClean="0"/>
          </a:p>
          <a:p>
            <a:pPr>
              <a:lnSpc>
                <a:spcPct val="120000"/>
              </a:lnSpc>
            </a:pPr>
            <a:r>
              <a:rPr lang="el-GR" sz="2800" dirty="0" smtClean="0"/>
              <a:t>Στα </a:t>
            </a:r>
            <a:r>
              <a:rPr lang="el-GR" sz="2800" dirty="0"/>
              <a:t>τέλη του </a:t>
            </a:r>
            <a:r>
              <a:rPr lang="el-GR" sz="2800" dirty="0" smtClean="0"/>
              <a:t>16</a:t>
            </a:r>
            <a:r>
              <a:rPr lang="el-GR" sz="2800" baseline="30000" dirty="0" smtClean="0"/>
              <a:t>ου</a:t>
            </a:r>
            <a:r>
              <a:rPr lang="en-US" sz="2800" dirty="0" smtClean="0"/>
              <a:t> </a:t>
            </a:r>
            <a:r>
              <a:rPr lang="el-GR" sz="2800" dirty="0" smtClean="0"/>
              <a:t>αιώνα</a:t>
            </a:r>
            <a:r>
              <a:rPr lang="el-GR" sz="2800" dirty="0"/>
              <a:t>, η ελάχιστη προβλεπόμενη διαμονή για τους φτωχούς ανέβηκε στα 5 χρόνια.</a:t>
            </a:r>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13</a:t>
            </a:r>
            <a:endParaRPr lang="el-GR" dirty="0"/>
          </a:p>
        </p:txBody>
      </p:sp>
    </p:spTree>
    <p:extLst>
      <p:ext uri="{BB962C8B-B14F-4D97-AF65-F5344CB8AC3E}">
        <p14:creationId xmlns:p14="http://schemas.microsoft.com/office/powerpoint/2010/main" val="3079962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88840"/>
            <a:ext cx="8229600" cy="3816424"/>
          </a:xfrm>
        </p:spPr>
        <p:txBody>
          <a:bodyPr>
            <a:normAutofit fontScale="92500" lnSpcReduction="10000"/>
          </a:bodyPr>
          <a:lstStyle/>
          <a:p>
            <a:pPr>
              <a:lnSpc>
                <a:spcPct val="120000"/>
              </a:lnSpc>
              <a:spcBef>
                <a:spcPts val="0"/>
              </a:spcBef>
            </a:pPr>
            <a:r>
              <a:rPr lang="el-GR" sz="2600" b="1" dirty="0" err="1"/>
              <a:t>Leyden</a:t>
            </a:r>
            <a:r>
              <a:rPr lang="el-GR" sz="2600" b="1" dirty="0"/>
              <a:t>, 20 Φεβρουαρίου 1577: </a:t>
            </a:r>
            <a:r>
              <a:rPr lang="el-GR" sz="2600" dirty="0"/>
              <a:t>Αναφορά επιτροπής για την καταπολέμηση της φτώχειας στην πόλη. Ευθύνη των προκρίτων να </a:t>
            </a:r>
            <a:r>
              <a:rPr lang="el-GR" sz="2600" dirty="0" smtClean="0"/>
              <a:t>ενισχύσουν </a:t>
            </a:r>
            <a:r>
              <a:rPr lang="el-GR" sz="2600" dirty="0"/>
              <a:t>τους «άξιους φτωχούς» </a:t>
            </a:r>
            <a:r>
              <a:rPr lang="el-GR" sz="2600" dirty="0" smtClean="0"/>
              <a:t>και </a:t>
            </a:r>
            <a:r>
              <a:rPr lang="el-GR" sz="2600" dirty="0"/>
              <a:t>να εκδιώξουν τους «ανάξιους». Τρεις κατηγορίες φτωχών πόλης: Εκείνοι δίχως </a:t>
            </a:r>
            <a:r>
              <a:rPr lang="el-GR" sz="2600" dirty="0" err="1"/>
              <a:t>καμμία</a:t>
            </a:r>
            <a:r>
              <a:rPr lang="el-GR" sz="2600" dirty="0"/>
              <a:t> επαγγελματική κατάρτιση που «</a:t>
            </a:r>
            <a:r>
              <a:rPr lang="el-GR" sz="2600" dirty="0" err="1"/>
              <a:t>αρέσκονταν</a:t>
            </a:r>
            <a:r>
              <a:rPr lang="el-GR" sz="2600" dirty="0"/>
              <a:t> να ζητιανεύουν», εκείνοι που κατείχαν κάποια τέχνη αλλά «προτιμούσαν να ζητιανεύουν» και εκείνοι που εργάζονταν αλλά κατασπαταλούσαν το προϊόν του μόχθου τους. </a:t>
            </a:r>
            <a:endParaRPr lang="en-US" sz="2600" dirty="0" smtClean="0"/>
          </a:p>
          <a:p>
            <a:pPr marL="0" indent="0">
              <a:buNone/>
            </a:pPr>
            <a:endParaRPr lang="el-GR" dirty="0"/>
          </a:p>
        </p:txBody>
      </p:sp>
      <p:sp>
        <p:nvSpPr>
          <p:cNvPr id="4" name="Title 1"/>
          <p:cNvSpPr>
            <a:spLocks noGrp="1"/>
          </p:cNvSpPr>
          <p:nvPr>
            <p:ph type="title"/>
          </p:nvPr>
        </p:nvSpPr>
        <p:spPr>
          <a:xfrm>
            <a:off x="179512" y="404664"/>
            <a:ext cx="8712968" cy="1143000"/>
          </a:xfrm>
        </p:spPr>
        <p:txBody>
          <a:bodyPr>
            <a:normAutofit fontScale="90000"/>
          </a:bodyPr>
          <a:lstStyle/>
          <a:p>
            <a:r>
              <a:rPr lang="el-GR" dirty="0"/>
              <a:t>Η αποκρυστάλλωση της νέας θεώρησης της φτώχειας τον 16ο </a:t>
            </a:r>
            <a:r>
              <a:rPr lang="el-GR" dirty="0" smtClean="0"/>
              <a:t>αιώνα 14</a:t>
            </a:r>
            <a:endParaRPr lang="el-GR" dirty="0"/>
          </a:p>
        </p:txBody>
      </p:sp>
    </p:spTree>
    <p:extLst>
      <p:ext uri="{BB962C8B-B14F-4D97-AF65-F5344CB8AC3E}">
        <p14:creationId xmlns:p14="http://schemas.microsoft.com/office/powerpoint/2010/main" val="1641876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88840"/>
            <a:ext cx="8229600" cy="3384376"/>
          </a:xfrm>
        </p:spPr>
        <p:txBody>
          <a:bodyPr>
            <a:normAutofit fontScale="92500" lnSpcReduction="20000"/>
          </a:bodyPr>
          <a:lstStyle/>
          <a:p>
            <a:pPr>
              <a:lnSpc>
                <a:spcPct val="120000"/>
              </a:lnSpc>
            </a:pPr>
            <a:r>
              <a:rPr lang="el-GR" sz="2600" dirty="0" smtClean="0"/>
              <a:t>Οι </a:t>
            </a:r>
            <a:r>
              <a:rPr lang="el-GR" sz="2600" dirty="0"/>
              <a:t>επαίτες ενθαρρύνονταν από την αλόγιστη προσφορά ελεημοσύνης από τα εκκλησιαστικά ιδρύματα. Κριτική στην πρακτική των εργοδοτών στον κλάδο της υφαντουργίας, οι οποίοι πλήρωναν τους εργάτες τους με χαμηλά ημερομίσθια, εξαναγκάζοντάς τους να επαιτούν τις Κυριακές. </a:t>
            </a:r>
            <a:endParaRPr lang="en-US" sz="2600" dirty="0" smtClean="0"/>
          </a:p>
          <a:p>
            <a:pPr>
              <a:lnSpc>
                <a:spcPct val="120000"/>
              </a:lnSpc>
            </a:pPr>
            <a:r>
              <a:rPr lang="el-GR" sz="2600" dirty="0" smtClean="0"/>
              <a:t>Υπαγωγή </a:t>
            </a:r>
            <a:r>
              <a:rPr lang="el-GR" sz="2600" dirty="0"/>
              <a:t>όλων των πόρων για την ανακούφιση των φτωχών σε ένα Κεντρικό Ταμείο. Εποπτεία δικαιούχων φτωχών, ξένοι φτωχοί, δικαίωμα παραμονής για ένα 24ωρο.</a:t>
            </a:r>
          </a:p>
          <a:p>
            <a:pPr marL="0" indent="0">
              <a:buNone/>
            </a:pPr>
            <a:endParaRPr lang="el-GR" dirty="0"/>
          </a:p>
        </p:txBody>
      </p:sp>
      <p:sp>
        <p:nvSpPr>
          <p:cNvPr id="4" name="Title 1"/>
          <p:cNvSpPr>
            <a:spLocks noGrp="1"/>
          </p:cNvSpPr>
          <p:nvPr>
            <p:ph type="title"/>
          </p:nvPr>
        </p:nvSpPr>
        <p:spPr>
          <a:xfrm>
            <a:off x="197698" y="404664"/>
            <a:ext cx="8694782" cy="1143000"/>
          </a:xfrm>
        </p:spPr>
        <p:txBody>
          <a:bodyPr>
            <a:normAutofit fontScale="90000"/>
          </a:bodyPr>
          <a:lstStyle/>
          <a:p>
            <a:r>
              <a:rPr lang="el-GR" dirty="0"/>
              <a:t>Η αποκρυστάλλωση της νέας θεώρησης της φτώχειας τον 16ο </a:t>
            </a:r>
            <a:r>
              <a:rPr lang="el-GR" dirty="0" smtClean="0"/>
              <a:t>αιώνα 15</a:t>
            </a:r>
            <a:endParaRPr lang="el-GR" dirty="0"/>
          </a:p>
        </p:txBody>
      </p:sp>
    </p:spTree>
    <p:extLst>
      <p:ext uri="{BB962C8B-B14F-4D97-AF65-F5344CB8AC3E}">
        <p14:creationId xmlns:p14="http://schemas.microsoft.com/office/powerpoint/2010/main" val="35479011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1988840"/>
            <a:ext cx="8229600" cy="3096344"/>
          </a:xfrm>
        </p:spPr>
        <p:txBody>
          <a:bodyPr>
            <a:normAutofit fontScale="77500" lnSpcReduction="20000"/>
          </a:bodyPr>
          <a:lstStyle/>
          <a:p>
            <a:pPr>
              <a:lnSpc>
                <a:spcPct val="120000"/>
              </a:lnSpc>
              <a:spcBef>
                <a:spcPts val="0"/>
              </a:spcBef>
            </a:pPr>
            <a:r>
              <a:rPr lang="el-GR" sz="3100" b="1" dirty="0" smtClean="0"/>
              <a:t>Άμστερνταμ</a:t>
            </a:r>
            <a:r>
              <a:rPr lang="el-GR" sz="3100" b="1" dirty="0"/>
              <a:t>, 1597: </a:t>
            </a:r>
            <a:r>
              <a:rPr lang="el-GR" sz="3100" dirty="0"/>
              <a:t>Υιοθέτηση προτάσεων </a:t>
            </a:r>
            <a:r>
              <a:rPr lang="el-GR" sz="3100" dirty="0" err="1"/>
              <a:t>Dirck</a:t>
            </a:r>
            <a:r>
              <a:rPr lang="el-GR" sz="3100" dirty="0"/>
              <a:t> </a:t>
            </a:r>
            <a:r>
              <a:rPr lang="el-GR" sz="3100" dirty="0" err="1"/>
              <a:t>Volckertszoon</a:t>
            </a:r>
            <a:r>
              <a:rPr lang="el-GR" sz="3100" dirty="0"/>
              <a:t> </a:t>
            </a:r>
            <a:r>
              <a:rPr lang="el-GR" sz="3100" dirty="0" err="1"/>
              <a:t>Coornhert</a:t>
            </a:r>
            <a:r>
              <a:rPr lang="el-GR" sz="3100" dirty="0"/>
              <a:t>, η </a:t>
            </a:r>
            <a:r>
              <a:rPr lang="el-GR" sz="3100" dirty="0" err="1"/>
              <a:t>καλβινιστική</a:t>
            </a:r>
            <a:r>
              <a:rPr lang="el-GR" sz="3100" dirty="0"/>
              <a:t> αστική ολιγαρχία δημιούργησε ένα αναμορφωτήριο (</a:t>
            </a:r>
            <a:r>
              <a:rPr lang="el-GR" sz="3100" dirty="0" err="1"/>
              <a:t>Tuchthuis</a:t>
            </a:r>
            <a:r>
              <a:rPr lang="el-GR" sz="3100" dirty="0"/>
              <a:t>) για τους φτωχούς (καταναγκαστική εργασία για τους </a:t>
            </a:r>
            <a:r>
              <a:rPr lang="el-GR" sz="3100" dirty="0" err="1"/>
              <a:t>τροφίμους</a:t>
            </a:r>
            <a:r>
              <a:rPr lang="el-GR" sz="3100" dirty="0"/>
              <a:t>, μύηση στην εργατικότητα, την ευλάβεια και την πειθαρχία). Νέο αναμορφωτήριο για γυναίκες (</a:t>
            </a:r>
            <a:r>
              <a:rPr lang="el-GR" sz="3100" dirty="0" err="1"/>
              <a:t>Spinhuis</a:t>
            </a:r>
            <a:r>
              <a:rPr lang="el-GR" sz="3100" dirty="0"/>
              <a:t>). Τα αναμορφωτήρια της πόλης, χωροταξικά στην κατασκευαστική ζώνη.</a:t>
            </a:r>
          </a:p>
          <a:p>
            <a:pPr marL="0" indent="0">
              <a:buNone/>
            </a:pPr>
            <a:endParaRPr lang="el-GR" dirty="0"/>
          </a:p>
        </p:txBody>
      </p:sp>
      <p:sp>
        <p:nvSpPr>
          <p:cNvPr id="4"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16</a:t>
            </a:r>
            <a:endParaRPr lang="el-GR" dirty="0"/>
          </a:p>
        </p:txBody>
      </p:sp>
    </p:spTree>
    <p:extLst>
      <p:ext uri="{BB962C8B-B14F-4D97-AF65-F5344CB8AC3E}">
        <p14:creationId xmlns:p14="http://schemas.microsoft.com/office/powerpoint/2010/main" val="27436659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88840"/>
            <a:ext cx="8229600" cy="3456384"/>
          </a:xfrm>
        </p:spPr>
        <p:txBody>
          <a:bodyPr>
            <a:normAutofit/>
          </a:bodyPr>
          <a:lstStyle/>
          <a:p>
            <a:pPr>
              <a:lnSpc>
                <a:spcPct val="120000"/>
              </a:lnSpc>
              <a:spcBef>
                <a:spcPts val="0"/>
              </a:spcBef>
            </a:pPr>
            <a:r>
              <a:rPr lang="el-GR" sz="2400" b="1" dirty="0"/>
              <a:t>Καθολική Ισπανία: </a:t>
            </a:r>
            <a:r>
              <a:rPr lang="el-GR" sz="2400" dirty="0"/>
              <a:t>παραδοσιακή χριστιανική ανοχή στην επαιτεία άντεξε στην πίεση των νεωτεριστικών μεταρρυθμιστικών αντιλήψεων. Ωστόσο, η αναγκαιότητα της παραγωγικής απασχόλησης των φτωχών και της τιμωρίας των «ανάξιων φτωχών» βρήκαν πρόσφορο έδαφος, παρά τις κατηγορίες της Καθολικής Εκκλησίας για τον Προτεσταντικό τους χαρακτήρα.</a:t>
            </a:r>
          </a:p>
          <a:p>
            <a:pPr marL="0" indent="0">
              <a:buNone/>
            </a:pPr>
            <a:endParaRPr lang="el-GR" dirty="0"/>
          </a:p>
        </p:txBody>
      </p:sp>
      <p:sp>
        <p:nvSpPr>
          <p:cNvPr id="4"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17</a:t>
            </a:r>
            <a:endParaRPr lang="el-GR" dirty="0"/>
          </a:p>
        </p:txBody>
      </p:sp>
    </p:spTree>
    <p:extLst>
      <p:ext uri="{BB962C8B-B14F-4D97-AF65-F5344CB8AC3E}">
        <p14:creationId xmlns:p14="http://schemas.microsoft.com/office/powerpoint/2010/main" val="2920797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229600" cy="4032448"/>
          </a:xfrm>
        </p:spPr>
        <p:txBody>
          <a:bodyPr>
            <a:normAutofit fontScale="70000" lnSpcReduction="20000"/>
          </a:bodyPr>
          <a:lstStyle/>
          <a:p>
            <a:pPr>
              <a:lnSpc>
                <a:spcPct val="120000"/>
              </a:lnSpc>
            </a:pPr>
            <a:r>
              <a:rPr lang="el-GR" sz="3400" b="1" dirty="0" smtClean="0"/>
              <a:t>Καστίλη</a:t>
            </a:r>
            <a:r>
              <a:rPr lang="el-GR" sz="3400" b="1" dirty="0"/>
              <a:t>, 1539: </a:t>
            </a:r>
            <a:r>
              <a:rPr lang="el-GR" sz="3400" dirty="0"/>
              <a:t>Καταστροφική σοδειά και οξεία κρίση σιτοδείας. Πρωτοβουλία του καρδιναλίου αρχιεπισκόπου του Τολέδο </a:t>
            </a:r>
            <a:r>
              <a:rPr lang="el-GR" sz="3400" dirty="0" err="1"/>
              <a:t>Juan</a:t>
            </a:r>
            <a:r>
              <a:rPr lang="el-GR" sz="3400" dirty="0"/>
              <a:t> </a:t>
            </a:r>
            <a:r>
              <a:rPr lang="el-GR" sz="3400" dirty="0" err="1"/>
              <a:t>Tavera</a:t>
            </a:r>
            <a:r>
              <a:rPr lang="el-GR" sz="3400" dirty="0"/>
              <a:t> θεσπίσθηκε Νόμος Περί Φτωχών στις 24 Αυγούστου 1540</a:t>
            </a:r>
            <a:r>
              <a:rPr lang="el-GR" sz="3400" dirty="0" smtClean="0"/>
              <a:t>.</a:t>
            </a:r>
            <a:endParaRPr lang="en-US" sz="3400" dirty="0" smtClean="0"/>
          </a:p>
          <a:p>
            <a:pPr>
              <a:lnSpc>
                <a:spcPct val="120000"/>
              </a:lnSpc>
            </a:pPr>
            <a:r>
              <a:rPr lang="el-GR" sz="3400" dirty="0" smtClean="0"/>
              <a:t> </a:t>
            </a:r>
            <a:r>
              <a:rPr lang="el-GR" sz="3400" dirty="0"/>
              <a:t>Μόνο οι «άξιοι φτωχοί» είχαν το δικαίωμα της επαιτείας στους τόπους καταγωγής τους, εφοδιασμένοι με ειδικές κάρτες επαιτείας από τους ιερείς των ενοριών τους. Αντίστοιχες άδειες έπρεπε να φέρουν οι μοναχοί των </a:t>
            </a:r>
            <a:r>
              <a:rPr lang="el-GR" sz="3400" dirty="0" err="1"/>
              <a:t>επαιτικών</a:t>
            </a:r>
            <a:r>
              <a:rPr lang="el-GR" sz="3400" dirty="0"/>
              <a:t> ταγμάτων, οι φοιτητές που αναγκάζονταν να </a:t>
            </a:r>
            <a:r>
              <a:rPr lang="el-GR" sz="3400" dirty="0" err="1"/>
              <a:t>επαιτήσουν</a:t>
            </a:r>
            <a:r>
              <a:rPr lang="el-GR" sz="3400" dirty="0"/>
              <a:t>. </a:t>
            </a:r>
            <a:endParaRPr lang="en-US" sz="3400" dirty="0" smtClean="0"/>
          </a:p>
          <a:p>
            <a:pPr marL="0" indent="0">
              <a:buNone/>
            </a:pPr>
            <a:endParaRPr lang="el-GR" dirty="0"/>
          </a:p>
        </p:txBody>
      </p:sp>
      <p:sp>
        <p:nvSpPr>
          <p:cNvPr id="5"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l-GR" dirty="0" smtClean="0"/>
              <a:t>1</a:t>
            </a:r>
            <a:r>
              <a:rPr lang="en-US" dirty="0"/>
              <a:t>8</a:t>
            </a:r>
            <a:endParaRPr lang="el-GR" dirty="0"/>
          </a:p>
        </p:txBody>
      </p:sp>
    </p:spTree>
    <p:extLst>
      <p:ext uri="{BB962C8B-B14F-4D97-AF65-F5344CB8AC3E}">
        <p14:creationId xmlns:p14="http://schemas.microsoft.com/office/powerpoint/2010/main" val="2155187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4 </a:t>
            </a:r>
            <a:endParaRPr lang="el-GR" sz="3200" dirty="0"/>
          </a:p>
        </p:txBody>
      </p:sp>
      <p:sp>
        <p:nvSpPr>
          <p:cNvPr id="3" name="Content Placeholder 2"/>
          <p:cNvSpPr>
            <a:spLocks noGrp="1"/>
          </p:cNvSpPr>
          <p:nvPr>
            <p:ph idx="1"/>
          </p:nvPr>
        </p:nvSpPr>
        <p:spPr>
          <a:xfrm>
            <a:off x="464156" y="1639341"/>
            <a:ext cx="8229600" cy="4525963"/>
          </a:xfrm>
        </p:spPr>
        <p:txBody>
          <a:bodyPr>
            <a:noAutofit/>
          </a:bodyPr>
          <a:lstStyle/>
          <a:p>
            <a:pPr>
              <a:lnSpc>
                <a:spcPct val="120000"/>
              </a:lnSpc>
              <a:spcBef>
                <a:spcPts val="0"/>
              </a:spcBef>
            </a:pPr>
            <a:r>
              <a:rPr lang="el-GR" sz="2400" dirty="0" smtClean="0"/>
              <a:t>Μέλη </a:t>
            </a:r>
            <a:r>
              <a:rPr lang="el-GR" sz="2400" dirty="0"/>
              <a:t>διοικούσας επιτροπής: Διετής θητεία δίχως αποδοχές. Συνεδρίαζαν δύο φορές την εβδομάδα και τα απογεύματα σε ημέρες γιορτής για να εκδικάσουν υποθέσεις φτωχών, να </a:t>
            </a:r>
            <a:r>
              <a:rPr lang="el-GR" sz="2400" dirty="0" smtClean="0"/>
              <a:t>συνετίσου</a:t>
            </a:r>
            <a:r>
              <a:rPr lang="el-GR" sz="2400" dirty="0"/>
              <a:t>ν</a:t>
            </a:r>
            <a:r>
              <a:rPr lang="el-GR" sz="2400" dirty="0" smtClean="0"/>
              <a:t> </a:t>
            </a:r>
            <a:r>
              <a:rPr lang="el-GR" sz="2400" dirty="0"/>
              <a:t>όσους πολίτες αρνούνταν να συμβάλλουν στο Κοινό Ταμείο, να διεκπεραιώσουν την πληρωμή των διατιθέμενων από διαθήκες δωρεών, να αποδώσουν τα τέλη υπέρ φτωχών στον Γενικό Εισπράκτορα. Απαντούσαν σε όλες τις αιτήσεις αρωγής και περίθαλψης</a:t>
            </a:r>
            <a:r>
              <a:rPr lang="el-GR" sz="2400" dirty="0" smtClean="0"/>
              <a:t>.</a:t>
            </a:r>
            <a:endParaRPr lang="el-GR" sz="2400" dirty="0"/>
          </a:p>
        </p:txBody>
      </p:sp>
    </p:spTree>
    <p:extLst>
      <p:ext uri="{BB962C8B-B14F-4D97-AF65-F5344CB8AC3E}">
        <p14:creationId xmlns:p14="http://schemas.microsoft.com/office/powerpoint/2010/main" val="7754285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2132856"/>
            <a:ext cx="8229600" cy="1584176"/>
          </a:xfrm>
        </p:spPr>
        <p:txBody>
          <a:bodyPr>
            <a:normAutofit fontScale="77500" lnSpcReduction="20000"/>
          </a:bodyPr>
          <a:lstStyle/>
          <a:p>
            <a:pPr>
              <a:lnSpc>
                <a:spcPct val="120000"/>
              </a:lnSpc>
            </a:pPr>
            <a:r>
              <a:rPr lang="el-GR" sz="3100" dirty="0" smtClean="0"/>
              <a:t>Απαραίτητη </a:t>
            </a:r>
            <a:r>
              <a:rPr lang="el-GR" sz="3100" dirty="0"/>
              <a:t>προϋπόθεση, η εξομολόγηση και η μετάληψη. Τονιζόταν επίσης η αναγκαιότητα προσεκτικότερης παροχής των </a:t>
            </a:r>
            <a:r>
              <a:rPr lang="el-GR" sz="3100" dirty="0" err="1"/>
              <a:t>συγκεντρωνόμενων</a:t>
            </a:r>
            <a:r>
              <a:rPr lang="el-GR" sz="3100" dirty="0"/>
              <a:t> πόρων αποκλειστικά στους δικαιούχους φτωχούς.</a:t>
            </a:r>
          </a:p>
          <a:p>
            <a:pPr marL="0" indent="0">
              <a:buNone/>
            </a:pPr>
            <a:endParaRPr lang="el-GR" dirty="0"/>
          </a:p>
        </p:txBody>
      </p:sp>
      <p:sp>
        <p:nvSpPr>
          <p:cNvPr id="5"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l-GR" dirty="0" smtClean="0"/>
              <a:t>1</a:t>
            </a:r>
            <a:r>
              <a:rPr lang="en-US" dirty="0" smtClean="0"/>
              <a:t>9</a:t>
            </a:r>
            <a:endParaRPr lang="el-GR" dirty="0"/>
          </a:p>
        </p:txBody>
      </p:sp>
    </p:spTree>
    <p:extLst>
      <p:ext uri="{BB962C8B-B14F-4D97-AF65-F5344CB8AC3E}">
        <p14:creationId xmlns:p14="http://schemas.microsoft.com/office/powerpoint/2010/main" val="25911996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229600" cy="4248472"/>
          </a:xfrm>
        </p:spPr>
        <p:txBody>
          <a:bodyPr>
            <a:noAutofit/>
          </a:bodyPr>
          <a:lstStyle/>
          <a:p>
            <a:r>
              <a:rPr lang="el-GR" sz="2400" b="1" dirty="0"/>
              <a:t>Βενετία, </a:t>
            </a:r>
            <a:r>
              <a:rPr lang="el-GR" sz="2400" b="1" dirty="0" smtClean="0"/>
              <a:t>1527: </a:t>
            </a:r>
            <a:r>
              <a:rPr lang="el-GR" sz="2400" dirty="0"/>
              <a:t>Οι επιδημικές κρίσεις καθιστούν επώδυνα επιτακτική την ανάγκη αντιμετώπισης του διογκούμενου αριθμού των φτωχών. </a:t>
            </a:r>
            <a:endParaRPr lang="en-US" sz="2400" dirty="0" smtClean="0"/>
          </a:p>
          <a:p>
            <a:r>
              <a:rPr lang="el-GR" sz="2400" dirty="0" smtClean="0"/>
              <a:t>Πολιτική </a:t>
            </a:r>
            <a:r>
              <a:rPr lang="el-GR" sz="2400" dirty="0"/>
              <a:t>αποθάρρυνσης ξένων φτωχών και προσανατολισμού βοήθειας αποκλειστικά στους «άξιους φτωχούς». Δημιουργία το 1528 </a:t>
            </a:r>
            <a:r>
              <a:rPr lang="el-GR" sz="2400" dirty="0" smtClean="0"/>
              <a:t>τεσσάρων ασύλων </a:t>
            </a:r>
            <a:r>
              <a:rPr lang="el-GR" sz="2400" dirty="0"/>
              <a:t>προσωρινής διαμονής για τους φτωχούς της πόλης και πλήρης απαγόρευση της επαιτείας με ποινή τη δημόσια μαστίγωση και εκτόπιση</a:t>
            </a:r>
            <a:r>
              <a:rPr lang="el-GR" sz="2400" dirty="0" smtClean="0"/>
              <a:t>.</a:t>
            </a:r>
            <a:endParaRPr lang="en-US" sz="2400" dirty="0" smtClean="0"/>
          </a:p>
        </p:txBody>
      </p:sp>
      <p:sp>
        <p:nvSpPr>
          <p:cNvPr id="6"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20</a:t>
            </a:r>
            <a:endParaRPr lang="el-GR" dirty="0"/>
          </a:p>
        </p:txBody>
      </p:sp>
    </p:spTree>
    <p:extLst>
      <p:ext uri="{BB962C8B-B14F-4D97-AF65-F5344CB8AC3E}">
        <p14:creationId xmlns:p14="http://schemas.microsoft.com/office/powerpoint/2010/main" val="1209368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1999381"/>
            <a:ext cx="8229600" cy="4525963"/>
          </a:xfrm>
        </p:spPr>
        <p:txBody>
          <a:bodyPr>
            <a:noAutofit/>
          </a:bodyPr>
          <a:lstStyle/>
          <a:p>
            <a:r>
              <a:rPr lang="el-GR" sz="2400" dirty="0" smtClean="0"/>
              <a:t>Χρηματοδότηση </a:t>
            </a:r>
            <a:r>
              <a:rPr lang="el-GR" sz="2400" dirty="0"/>
              <a:t>ασύλων με ειδικό τέλος και διατήρηση των τροφίμων τους μέχρι τον Ιούνιο. </a:t>
            </a:r>
            <a:endParaRPr lang="en-US" sz="2400" dirty="0" smtClean="0"/>
          </a:p>
          <a:p>
            <a:r>
              <a:rPr lang="el-GR" sz="2400" dirty="0" smtClean="0"/>
              <a:t>Μάρτιος </a:t>
            </a:r>
            <a:r>
              <a:rPr lang="el-GR" sz="2400" dirty="0"/>
              <a:t>του 1529, εκδίωξη όλων των ξένων φτωχών, υποχρεωτική ναυτολόγηση όλων των υγιών φτωχών με το μισό ημερομίσθιο, υπαγωγή αρρώστων και ανήμπορων στην ενοριακή βοήθεια</a:t>
            </a:r>
            <a:r>
              <a:rPr lang="el-GR" sz="2400" dirty="0" smtClean="0"/>
              <a:t>.</a:t>
            </a:r>
            <a:endParaRPr lang="el-GR" sz="2400" dirty="0"/>
          </a:p>
        </p:txBody>
      </p:sp>
      <p:sp>
        <p:nvSpPr>
          <p:cNvPr id="8"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21</a:t>
            </a:r>
            <a:endParaRPr lang="el-GR" dirty="0"/>
          </a:p>
        </p:txBody>
      </p:sp>
    </p:spTree>
    <p:extLst>
      <p:ext uri="{BB962C8B-B14F-4D97-AF65-F5344CB8AC3E}">
        <p14:creationId xmlns:p14="http://schemas.microsoft.com/office/powerpoint/2010/main" val="386893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61457"/>
            <a:ext cx="8229600" cy="4896543"/>
          </a:xfrm>
        </p:spPr>
        <p:txBody>
          <a:bodyPr>
            <a:normAutofit/>
          </a:bodyPr>
          <a:lstStyle/>
          <a:p>
            <a:r>
              <a:rPr lang="el-GR" sz="2400" dirty="0"/>
              <a:t>Διατήρηση εκτεταμένου δικτύου μικρών ιδρυμάτων, υπό τον έλεγχο των συντεχνιών και των θρησκευτικών αδελφοτήτων (</a:t>
            </a:r>
            <a:r>
              <a:rPr lang="el-GR" sz="2400" dirty="0" err="1"/>
              <a:t>Ospedaletto</a:t>
            </a:r>
            <a:r>
              <a:rPr lang="el-GR" sz="2400" dirty="0"/>
              <a:t> για έκθετα παιδιά και χήρες, </a:t>
            </a:r>
            <a:r>
              <a:rPr lang="el-GR" sz="2400" dirty="0" err="1"/>
              <a:t>Le</a:t>
            </a:r>
            <a:r>
              <a:rPr lang="el-GR" sz="2400" dirty="0"/>
              <a:t> </a:t>
            </a:r>
            <a:r>
              <a:rPr lang="el-GR" sz="2400" dirty="0" err="1"/>
              <a:t>Convertite</a:t>
            </a:r>
            <a:r>
              <a:rPr lang="el-GR" sz="2400" dirty="0"/>
              <a:t> και </a:t>
            </a:r>
            <a:r>
              <a:rPr lang="el-GR" sz="2400" dirty="0" err="1"/>
              <a:t>Le</a:t>
            </a:r>
            <a:r>
              <a:rPr lang="el-GR" sz="2400" dirty="0"/>
              <a:t> </a:t>
            </a:r>
            <a:r>
              <a:rPr lang="el-GR" sz="2400" dirty="0" err="1"/>
              <a:t>Penitenti</a:t>
            </a:r>
            <a:r>
              <a:rPr lang="el-GR" sz="2400" dirty="0"/>
              <a:t> για μετανοημένες πόρνες, </a:t>
            </a:r>
            <a:r>
              <a:rPr lang="el-GR" sz="2400" dirty="0" err="1"/>
              <a:t>La</a:t>
            </a:r>
            <a:r>
              <a:rPr lang="el-GR" sz="2400" dirty="0"/>
              <a:t> </a:t>
            </a:r>
            <a:r>
              <a:rPr lang="el-GR" sz="2400" dirty="0" err="1" smtClean="0"/>
              <a:t>Piet</a:t>
            </a:r>
            <a:r>
              <a:rPr lang="fr-FR" sz="2400" dirty="0" smtClean="0"/>
              <a:t>à</a:t>
            </a:r>
            <a:r>
              <a:rPr lang="el-GR" sz="2400" dirty="0" smtClean="0"/>
              <a:t> </a:t>
            </a:r>
            <a:r>
              <a:rPr lang="el-GR" sz="2400" dirty="0"/>
              <a:t>για ορφανά, </a:t>
            </a:r>
            <a:r>
              <a:rPr lang="el-GR" sz="2400" dirty="0" err="1"/>
              <a:t>Catecumeni</a:t>
            </a:r>
            <a:r>
              <a:rPr lang="el-GR" sz="2400" dirty="0"/>
              <a:t> για προσήλυτους στον χριστιανισμό, </a:t>
            </a:r>
            <a:r>
              <a:rPr lang="el-GR" sz="2400" dirty="0" err="1"/>
              <a:t>Mendicanti</a:t>
            </a:r>
            <a:r>
              <a:rPr lang="el-GR" sz="2400" dirty="0"/>
              <a:t> για επαίτες). </a:t>
            </a:r>
            <a:endParaRPr lang="en-US" sz="2400" dirty="0" smtClean="0"/>
          </a:p>
          <a:p>
            <a:r>
              <a:rPr lang="el-GR" sz="2400" dirty="0" smtClean="0"/>
              <a:t>Στενός </a:t>
            </a:r>
            <a:r>
              <a:rPr lang="el-GR" sz="2400" dirty="0"/>
              <a:t>έλεγχος της </a:t>
            </a:r>
            <a:r>
              <a:rPr lang="el-GR" sz="2400" dirty="0" err="1"/>
              <a:t>Γαληνοτάτης</a:t>
            </a:r>
            <a:r>
              <a:rPr lang="el-GR" sz="2400" dirty="0"/>
              <a:t> στις αδελφότητές της (</a:t>
            </a:r>
            <a:r>
              <a:rPr lang="el-GR" sz="2400" dirty="0" err="1"/>
              <a:t>Scuole</a:t>
            </a:r>
            <a:r>
              <a:rPr lang="el-GR" sz="2400" dirty="0"/>
              <a:t>). </a:t>
            </a:r>
            <a:endParaRPr lang="en-US" sz="2400" dirty="0" smtClean="0"/>
          </a:p>
          <a:p>
            <a:r>
              <a:rPr lang="el-GR" sz="2400" dirty="0" smtClean="0"/>
              <a:t>Εγκαθίδρυση </a:t>
            </a:r>
            <a:r>
              <a:rPr lang="el-GR" sz="2400" dirty="0"/>
              <a:t>Εποπτών Υγείας (</a:t>
            </a:r>
            <a:r>
              <a:rPr lang="el-GR" sz="2400" dirty="0" err="1"/>
              <a:t>Provveditori</a:t>
            </a:r>
            <a:r>
              <a:rPr lang="el-GR" sz="2400" dirty="0"/>
              <a:t> </a:t>
            </a:r>
            <a:r>
              <a:rPr lang="el-GR" sz="2400" dirty="0" err="1"/>
              <a:t>alla</a:t>
            </a:r>
            <a:r>
              <a:rPr lang="el-GR" sz="2400" dirty="0"/>
              <a:t> </a:t>
            </a:r>
            <a:r>
              <a:rPr lang="el-GR" sz="2400" dirty="0" err="1"/>
              <a:t>Sanità</a:t>
            </a:r>
            <a:r>
              <a:rPr lang="el-GR" sz="2400" dirty="0"/>
              <a:t>), κομβικό σημείο στην ανάπτυξη του βενετικού </a:t>
            </a:r>
            <a:r>
              <a:rPr lang="el-GR" sz="2400" dirty="0" err="1"/>
              <a:t>προνοιακού</a:t>
            </a:r>
            <a:r>
              <a:rPr lang="el-GR" sz="2400" dirty="0"/>
              <a:t> μηχανισμού. </a:t>
            </a:r>
            <a:endParaRPr lang="en-US" sz="2400" dirty="0" smtClean="0"/>
          </a:p>
          <a:p>
            <a:pPr marL="0" indent="0">
              <a:buNone/>
            </a:pPr>
            <a:endParaRPr lang="el-GR" dirty="0"/>
          </a:p>
        </p:txBody>
      </p:sp>
      <p:sp>
        <p:nvSpPr>
          <p:cNvPr id="5"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22</a:t>
            </a:r>
            <a:endParaRPr lang="el-GR" dirty="0"/>
          </a:p>
        </p:txBody>
      </p:sp>
    </p:spTree>
    <p:extLst>
      <p:ext uri="{BB962C8B-B14F-4D97-AF65-F5344CB8AC3E}">
        <p14:creationId xmlns:p14="http://schemas.microsoft.com/office/powerpoint/2010/main" val="18203113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61" y="1988840"/>
            <a:ext cx="8229600" cy="3024335"/>
          </a:xfrm>
        </p:spPr>
        <p:txBody>
          <a:bodyPr>
            <a:normAutofit/>
          </a:bodyPr>
          <a:lstStyle/>
          <a:p>
            <a:r>
              <a:rPr lang="el-GR" sz="2400" dirty="0" smtClean="0"/>
              <a:t>Εποπτεία ιδρυμάτων, γιατρών και νοσηλευτικού προσωπικού, επαιτών και πορνών.</a:t>
            </a:r>
            <a:endParaRPr lang="en-US" sz="2400" dirty="0" smtClean="0"/>
          </a:p>
          <a:p>
            <a:r>
              <a:rPr lang="el-GR" sz="2400" dirty="0" smtClean="0"/>
              <a:t>Πίεση προς τους Εβραίους ενεχυροδανειστές για την εξασφάλιση φθηνών δανείων για τους φτωχούς. </a:t>
            </a:r>
            <a:endParaRPr lang="en-US" sz="2400" dirty="0" smtClean="0"/>
          </a:p>
          <a:p>
            <a:r>
              <a:rPr lang="el-GR" sz="2400" dirty="0" smtClean="0"/>
              <a:t>Έλεγχος πλειστηριασμών για χρέη, μέριμνα για την αποφυλάκιση των καταδικασμένων για χρέη μέσω του </a:t>
            </a:r>
            <a:r>
              <a:rPr lang="el-GR" sz="2400" dirty="0" err="1" smtClean="0"/>
              <a:t>Auditori</a:t>
            </a:r>
            <a:r>
              <a:rPr lang="el-GR" sz="2400" dirty="0" smtClean="0"/>
              <a:t> </a:t>
            </a:r>
            <a:r>
              <a:rPr lang="el-GR" sz="2400" dirty="0" err="1" smtClean="0"/>
              <a:t>Vecchi</a:t>
            </a:r>
            <a:r>
              <a:rPr lang="el-GR" sz="2400" dirty="0" smtClean="0"/>
              <a:t>.</a:t>
            </a:r>
          </a:p>
          <a:p>
            <a:pPr marL="0" indent="0">
              <a:buNone/>
            </a:pPr>
            <a:endParaRPr lang="el-GR" dirty="0"/>
          </a:p>
        </p:txBody>
      </p:sp>
      <p:sp>
        <p:nvSpPr>
          <p:cNvPr id="5" name="Title 1"/>
          <p:cNvSpPr>
            <a:spLocks noGrp="1"/>
          </p:cNvSpPr>
          <p:nvPr>
            <p:ph type="title"/>
          </p:nvPr>
        </p:nvSpPr>
        <p:spPr>
          <a:xfrm>
            <a:off x="251520" y="404664"/>
            <a:ext cx="8640960" cy="1215008"/>
          </a:xfrm>
        </p:spPr>
        <p:txBody>
          <a:bodyPr>
            <a:normAutofit fontScale="90000"/>
          </a:bodyPr>
          <a:lstStyle/>
          <a:p>
            <a:r>
              <a:rPr lang="el-GR" dirty="0"/>
              <a:t>Η αποκρυστάλλωση της νέας θεώρησης της φτώχειας τον 16ο </a:t>
            </a:r>
            <a:r>
              <a:rPr lang="el-GR" dirty="0" smtClean="0"/>
              <a:t>αιώνα </a:t>
            </a:r>
            <a:r>
              <a:rPr lang="en-US" dirty="0" smtClean="0"/>
              <a:t>23</a:t>
            </a:r>
            <a:endParaRPr lang="el-GR" dirty="0"/>
          </a:p>
        </p:txBody>
      </p:sp>
    </p:spTree>
    <p:extLst>
      <p:ext uri="{BB962C8B-B14F-4D97-AF65-F5344CB8AC3E}">
        <p14:creationId xmlns:p14="http://schemas.microsoft.com/office/powerpoint/2010/main" val="768915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1</a:t>
            </a:r>
            <a:endParaRPr lang="el-GR" dirty="0"/>
          </a:p>
        </p:txBody>
      </p:sp>
      <p:sp>
        <p:nvSpPr>
          <p:cNvPr id="3" name="Content Placeholder 2"/>
          <p:cNvSpPr>
            <a:spLocks noGrp="1"/>
          </p:cNvSpPr>
          <p:nvPr>
            <p:ph idx="1"/>
          </p:nvPr>
        </p:nvSpPr>
        <p:spPr>
          <a:xfrm>
            <a:off x="457768" y="2060848"/>
            <a:ext cx="8229600" cy="3312368"/>
          </a:xfrm>
        </p:spPr>
        <p:txBody>
          <a:bodyPr>
            <a:noAutofit/>
          </a:bodyPr>
          <a:lstStyle/>
          <a:p>
            <a:r>
              <a:rPr lang="el-GR" sz="2400" dirty="0" err="1"/>
              <a:t>Vagrancy</a:t>
            </a:r>
            <a:r>
              <a:rPr lang="el-GR" sz="2400" dirty="0"/>
              <a:t> Act (1495): Έκθεση στο ικρίωμα για 3 ημέρες για περιπλανώμενους επαίτες, βίαιος επαναπατρισμός τους.</a:t>
            </a:r>
          </a:p>
          <a:p>
            <a:r>
              <a:rPr lang="el-GR" sz="2400" dirty="0"/>
              <a:t>1500-1530: Το Λονδίνο, το </a:t>
            </a:r>
            <a:r>
              <a:rPr lang="el-GR" sz="2400" dirty="0" err="1"/>
              <a:t>York</a:t>
            </a:r>
            <a:r>
              <a:rPr lang="el-GR" sz="2400" dirty="0"/>
              <a:t>, το </a:t>
            </a:r>
            <a:r>
              <a:rPr lang="el-GR" sz="2400" dirty="0" err="1"/>
              <a:t>Norwich</a:t>
            </a:r>
            <a:r>
              <a:rPr lang="el-GR" sz="2400" dirty="0"/>
              <a:t> υιοθετούν πολιτικές υποχρεωτικής σηματοδότησης των φτωχών τους και δίωξης των «ξένων αγυρτών». Υπό την εποπτεία του Καρδιναλίου </a:t>
            </a:r>
            <a:r>
              <a:rPr lang="el-GR" sz="2400" dirty="0" err="1"/>
              <a:t>Τhomas</a:t>
            </a:r>
            <a:r>
              <a:rPr lang="el-GR" sz="2400" dirty="0"/>
              <a:t> </a:t>
            </a:r>
            <a:r>
              <a:rPr lang="el-GR" sz="2400" dirty="0" err="1"/>
              <a:t>Wolsey</a:t>
            </a:r>
            <a:r>
              <a:rPr lang="el-GR" sz="2400" dirty="0"/>
              <a:t>, θέσπιση εθνικής απογραφής διαθέσιμων σιτηρών και δημιουργίας σιταποθηκών για την κάλυψη της αγοράς σε ώρες κρίσης. </a:t>
            </a:r>
          </a:p>
        </p:txBody>
      </p:sp>
    </p:spTree>
    <p:extLst>
      <p:ext uri="{BB962C8B-B14F-4D97-AF65-F5344CB8AC3E}">
        <p14:creationId xmlns:p14="http://schemas.microsoft.com/office/powerpoint/2010/main" val="3741409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921" y="2132856"/>
            <a:ext cx="8229600" cy="2448272"/>
          </a:xfrm>
        </p:spPr>
        <p:txBody>
          <a:bodyPr>
            <a:normAutofit/>
          </a:bodyPr>
          <a:lstStyle/>
          <a:p>
            <a:r>
              <a:rPr lang="el-GR" sz="2400" dirty="0" smtClean="0"/>
              <a:t>Νομοθετική </a:t>
            </a:r>
            <a:r>
              <a:rPr lang="el-GR" sz="2400" dirty="0"/>
              <a:t>Πράξη του 1531: Μαστίγωση και βίαιος επαναπατρισμός για περιπλανώμενους επαίτες. </a:t>
            </a:r>
            <a:endParaRPr lang="en-US" sz="2400" dirty="0" smtClean="0"/>
          </a:p>
          <a:p>
            <a:r>
              <a:rPr lang="el-GR" sz="2400" dirty="0" smtClean="0"/>
              <a:t>Νομοθετική </a:t>
            </a:r>
            <a:r>
              <a:rPr lang="el-GR" sz="2400" dirty="0"/>
              <a:t>Πράξη 1536, υπό την εποπτεία του </a:t>
            </a:r>
            <a:r>
              <a:rPr lang="el-GR" sz="2400" dirty="0" err="1"/>
              <a:t>Thomas</a:t>
            </a:r>
            <a:r>
              <a:rPr lang="el-GR" sz="2400" dirty="0"/>
              <a:t> </a:t>
            </a:r>
            <a:r>
              <a:rPr lang="el-GR" sz="2400" dirty="0" err="1"/>
              <a:t>Cromwell</a:t>
            </a:r>
            <a:r>
              <a:rPr lang="el-GR" sz="2400" dirty="0"/>
              <a:t>: καταναγκαστική εργασία φτωχών στα δημόσια έργα, αποσύρεται εξαιτίας αντιδράσεων. </a:t>
            </a:r>
            <a:endParaRPr lang="en-US" sz="2400" dirty="0" smtClean="0"/>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2</a:t>
            </a:r>
            <a:endParaRPr lang="el-GR" dirty="0"/>
          </a:p>
        </p:txBody>
      </p:sp>
    </p:spTree>
    <p:extLst>
      <p:ext uri="{BB962C8B-B14F-4D97-AF65-F5344CB8AC3E}">
        <p14:creationId xmlns:p14="http://schemas.microsoft.com/office/powerpoint/2010/main" val="28446942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060848"/>
            <a:ext cx="8229600" cy="3024336"/>
          </a:xfrm>
        </p:spPr>
        <p:txBody>
          <a:bodyPr>
            <a:normAutofit fontScale="92500" lnSpcReduction="10000"/>
          </a:bodyPr>
          <a:lstStyle/>
          <a:p>
            <a:r>
              <a:rPr lang="el-GR" sz="2600" dirty="0" smtClean="0"/>
              <a:t>Δημόσια </a:t>
            </a:r>
            <a:r>
              <a:rPr lang="el-GR" sz="2600" dirty="0"/>
              <a:t>ε</a:t>
            </a:r>
            <a:r>
              <a:rPr lang="el-GR" sz="2600" dirty="0" smtClean="0"/>
              <a:t>ργασία </a:t>
            </a:r>
            <a:r>
              <a:rPr lang="el-GR" sz="2600" dirty="0"/>
              <a:t>φτωχών, υποχρεωτική μαθητεία παιδιών φτωχών στα επαγγέλματα, συλλογή τελών υπέρ φτωχών, απαγόρευση δημόσιας επαιτείας και παροχής «αλόγιστης» ιδιωτικής φιλανθρωπίας.</a:t>
            </a:r>
          </a:p>
          <a:p>
            <a:r>
              <a:rPr lang="el-GR" sz="2600" dirty="0"/>
              <a:t>1538, Merchant </a:t>
            </a:r>
            <a:r>
              <a:rPr lang="el-GR" sz="2600" dirty="0" err="1"/>
              <a:t>Adventurers</a:t>
            </a:r>
            <a:r>
              <a:rPr lang="el-GR" sz="2600" dirty="0"/>
              <a:t> Λονδίνου,  επαναλειτουργούν τα </a:t>
            </a:r>
            <a:r>
              <a:rPr lang="el-GR" sz="2600" dirty="0" err="1"/>
              <a:t>St</a:t>
            </a:r>
            <a:r>
              <a:rPr lang="el-GR" sz="2600" dirty="0"/>
              <a:t>. </a:t>
            </a:r>
            <a:r>
              <a:rPr lang="el-GR" sz="2600" dirty="0" err="1"/>
              <a:t>Bartholomew’s</a:t>
            </a:r>
            <a:r>
              <a:rPr lang="el-GR" sz="2600" dirty="0"/>
              <a:t> και </a:t>
            </a:r>
            <a:r>
              <a:rPr lang="el-GR" sz="2600" dirty="0" err="1"/>
              <a:t>St</a:t>
            </a:r>
            <a:r>
              <a:rPr lang="el-GR" sz="2600" dirty="0"/>
              <a:t>. </a:t>
            </a:r>
            <a:r>
              <a:rPr lang="el-GR" sz="2600" dirty="0" err="1"/>
              <a:t>Thomas</a:t>
            </a:r>
            <a:r>
              <a:rPr lang="el-GR" sz="2600" dirty="0"/>
              <a:t>’, για τους «ταλαίπωρους φτωχούς που κείτονται σε κάθε δρόμο, προκαλώντας με τις βρωμερές μυρωδιές τους».</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3</a:t>
            </a:r>
            <a:endParaRPr lang="el-GR" dirty="0"/>
          </a:p>
        </p:txBody>
      </p:sp>
    </p:spTree>
    <p:extLst>
      <p:ext uri="{BB962C8B-B14F-4D97-AF65-F5344CB8AC3E}">
        <p14:creationId xmlns:p14="http://schemas.microsoft.com/office/powerpoint/2010/main" val="7107090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8"/>
            <a:ext cx="8229600" cy="2952328"/>
          </a:xfrm>
        </p:spPr>
        <p:txBody>
          <a:bodyPr>
            <a:normAutofit/>
          </a:bodyPr>
          <a:lstStyle/>
          <a:p>
            <a:r>
              <a:rPr lang="el-GR" sz="2400" dirty="0" err="1"/>
              <a:t>Bridewell</a:t>
            </a:r>
            <a:r>
              <a:rPr lang="el-GR" sz="2400" dirty="0"/>
              <a:t>, “</a:t>
            </a:r>
            <a:r>
              <a:rPr lang="el-GR" sz="2400" dirty="0" err="1"/>
              <a:t>house</a:t>
            </a:r>
            <a:r>
              <a:rPr lang="el-GR" sz="2400" dirty="0"/>
              <a:t> of </a:t>
            </a:r>
            <a:r>
              <a:rPr lang="el-GR" sz="2400" dirty="0" err="1"/>
              <a:t>labour</a:t>
            </a:r>
            <a:r>
              <a:rPr lang="el-GR" sz="2400" dirty="0"/>
              <a:t> and </a:t>
            </a:r>
            <a:r>
              <a:rPr lang="el-GR" sz="2400" dirty="0" err="1"/>
              <a:t>occupations</a:t>
            </a:r>
            <a:r>
              <a:rPr lang="el-GR" sz="2400" dirty="0"/>
              <a:t>”: 1552, παραγωγική απασχόληση τροφίμων στο εσωτερικό του ιδρύματος, αντανακλά την αποτυχία εφαρμογής της </a:t>
            </a:r>
            <a:r>
              <a:rPr lang="el-GR" sz="2400" dirty="0" err="1"/>
              <a:t>Slavery</a:t>
            </a:r>
            <a:r>
              <a:rPr lang="el-GR" sz="2400" dirty="0"/>
              <a:t> Act του 1547 (καταναγκαστική εργασία φτωχών). Πρώτο πτωχοκομείο (</a:t>
            </a:r>
            <a:r>
              <a:rPr lang="el-GR" sz="2400" dirty="0" err="1"/>
              <a:t>workhouse</a:t>
            </a:r>
            <a:r>
              <a:rPr lang="el-GR" sz="2400" dirty="0"/>
              <a:t>), πολιτική απασχόλησης και παράλληλης τιμωρίας των «αμαρτωλών». Ακολουθούν </a:t>
            </a:r>
            <a:r>
              <a:rPr lang="el-GR" sz="2400" dirty="0" err="1"/>
              <a:t>Coventry</a:t>
            </a:r>
            <a:r>
              <a:rPr lang="el-GR" sz="2400" dirty="0"/>
              <a:t>, </a:t>
            </a:r>
            <a:r>
              <a:rPr lang="el-GR" sz="2400" dirty="0" err="1"/>
              <a:t>Winchester</a:t>
            </a:r>
            <a:r>
              <a:rPr lang="el-GR" sz="2400" dirty="0"/>
              <a:t>, </a:t>
            </a:r>
            <a:r>
              <a:rPr lang="el-GR" sz="2400" dirty="0" err="1"/>
              <a:t>Ipswich</a:t>
            </a:r>
            <a:r>
              <a:rPr lang="el-GR" sz="2400" dirty="0"/>
              <a:t>.</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4</a:t>
            </a:r>
            <a:endParaRPr lang="el-GR" dirty="0"/>
          </a:p>
        </p:txBody>
      </p:sp>
    </p:spTree>
    <p:extLst>
      <p:ext uri="{BB962C8B-B14F-4D97-AF65-F5344CB8AC3E}">
        <p14:creationId xmlns:p14="http://schemas.microsoft.com/office/powerpoint/2010/main" val="1091990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8"/>
            <a:ext cx="8229600" cy="2952327"/>
          </a:xfrm>
        </p:spPr>
        <p:txBody>
          <a:bodyPr>
            <a:normAutofit fontScale="77500" lnSpcReduction="20000"/>
          </a:bodyPr>
          <a:lstStyle/>
          <a:p>
            <a:r>
              <a:rPr lang="el-GR" sz="3100" dirty="0" smtClean="0"/>
              <a:t>1557</a:t>
            </a:r>
            <a:r>
              <a:rPr lang="el-GR" sz="3100" dirty="0"/>
              <a:t>, Ποινικοποίηση επαιτείας, αποσαφήνιση αρμοδιοτήτων ενοριών, δημιουργία τοπικών καταλόγων φτωχών και καταχωρήσεις εισφορών σε κάθε ενορία. Νομοθετική Πράξη 1578: δίωξη περιπλανώμενων επαιτών, επιβολή εθνικού τέλους υπέρ φτωχών. Απογραφή δικαιούχων φτωχών στις κομητείες από ειρηνοδίκες, φορολόγηση κατοίκων για τη χρηματοδότηση του συστήματος. Επόπτες σε επίπεδο ενορίας, ελέγχουν κινητικότητα φτωχών. Δημιουργία ενοριακών αναμορφωτηρίων για τους υπότροπους.</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5</a:t>
            </a:r>
            <a:endParaRPr lang="el-GR" dirty="0"/>
          </a:p>
        </p:txBody>
      </p:sp>
    </p:spTree>
    <p:extLst>
      <p:ext uri="{BB962C8B-B14F-4D97-AF65-F5344CB8AC3E}">
        <p14:creationId xmlns:p14="http://schemas.microsoft.com/office/powerpoint/2010/main" val="204589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5 </a:t>
            </a:r>
            <a:endParaRPr lang="el-GR" sz="3200" dirty="0"/>
          </a:p>
        </p:txBody>
      </p:sp>
      <p:sp>
        <p:nvSpPr>
          <p:cNvPr id="3" name="Content Placeholder 2"/>
          <p:cNvSpPr>
            <a:spLocks noGrp="1"/>
          </p:cNvSpPr>
          <p:nvPr>
            <p:ph idx="1"/>
          </p:nvPr>
        </p:nvSpPr>
        <p:spPr>
          <a:xfrm>
            <a:off x="464156" y="1639341"/>
            <a:ext cx="8229600" cy="4525963"/>
          </a:xfrm>
        </p:spPr>
        <p:txBody>
          <a:bodyPr>
            <a:normAutofit fontScale="70000" lnSpcReduction="20000"/>
          </a:bodyPr>
          <a:lstStyle/>
          <a:p>
            <a:pPr>
              <a:lnSpc>
                <a:spcPct val="120000"/>
              </a:lnSpc>
            </a:pPr>
            <a:r>
              <a:rPr lang="el-GR" sz="3400" dirty="0"/>
              <a:t>Δικαστικός επιμελητής, με 12 αστυνόμους, επιφορτισμένοι  με τον εντοπισμό, τη σύλληψη &amp; τιμωρία των περιφερόμενων επαιτών. Απαγόρευση επαιτείας με ποινή τη δημόσια μαστίγωση.</a:t>
            </a:r>
          </a:p>
          <a:p>
            <a:pPr>
              <a:lnSpc>
                <a:spcPct val="120000"/>
              </a:lnSpc>
            </a:pPr>
            <a:r>
              <a:rPr lang="el-GR" sz="3400" dirty="0"/>
              <a:t>2 Θέσεις γιατρού &amp; χειρουργού, με ετήσια θητεία. Οι αρχιμάστορες κουρείς παρείχαν δωρεάν υπηρεσίες στους απόρους του </a:t>
            </a:r>
            <a:r>
              <a:rPr lang="el-GR" sz="3400" dirty="0" err="1"/>
              <a:t>Bureau</a:t>
            </a:r>
            <a:r>
              <a:rPr lang="el-GR" sz="3400" dirty="0"/>
              <a:t> des </a:t>
            </a:r>
            <a:r>
              <a:rPr lang="el-GR" sz="3400" dirty="0" err="1"/>
              <a:t>Pauvres</a:t>
            </a:r>
            <a:r>
              <a:rPr lang="el-GR" sz="3400" dirty="0"/>
              <a:t>. Ένας χειρουργός και ένας κουρέας ελέγχαν τους φτωχούς που επικαλούνταν ασθένεια. Σε κάθε ένα από τα 16 διαμερίσματα, ένας εισπράκτορας αναλάμβανε τη συλλογή των τελών </a:t>
            </a:r>
            <a:r>
              <a:rPr lang="el-GR" sz="3400" dirty="0" smtClean="0"/>
              <a:t>υπέρ </a:t>
            </a:r>
            <a:r>
              <a:rPr lang="el-GR" sz="3400" dirty="0"/>
              <a:t>των </a:t>
            </a:r>
            <a:r>
              <a:rPr lang="el-GR" sz="3400" dirty="0" smtClean="0"/>
              <a:t>φτωχών</a:t>
            </a:r>
            <a:r>
              <a:rPr lang="en-US" sz="3400" dirty="0" smtClean="0"/>
              <a:t>.</a:t>
            </a:r>
            <a:endParaRPr lang="el-GR" sz="3400" dirty="0"/>
          </a:p>
          <a:p>
            <a:pPr marL="0" indent="0">
              <a:buNone/>
            </a:pPr>
            <a:endParaRPr lang="el-GR"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8"/>
            <a:ext cx="8229600" cy="2520279"/>
          </a:xfrm>
        </p:spPr>
        <p:txBody>
          <a:bodyPr>
            <a:normAutofit fontScale="92500" lnSpcReduction="10000"/>
          </a:bodyPr>
          <a:lstStyle/>
          <a:p>
            <a:r>
              <a:rPr lang="el-GR" sz="2600" dirty="0" smtClean="0"/>
              <a:t>1580-1600</a:t>
            </a:r>
            <a:r>
              <a:rPr lang="el-GR" sz="2600" dirty="0"/>
              <a:t>: Ριζοσπαστικός Καλβινισμός. Ηθική ανάπλαση «άσωτων και ασύδοτων φτωχών», εβδομαδιαίες επιθεωρήσεις στα </a:t>
            </a:r>
            <a:r>
              <a:rPr lang="el-GR" sz="2600" dirty="0" smtClean="0"/>
              <a:t>καταλύματά </a:t>
            </a:r>
            <a:r>
              <a:rPr lang="el-GR" sz="2600" dirty="0"/>
              <a:t>τους, πολλαπλασιασμός πτωχοκομείων με δωρεές πλούσιων </a:t>
            </a:r>
            <a:r>
              <a:rPr lang="el-GR" sz="2600" dirty="0" err="1"/>
              <a:t>φιλανθρώπων</a:t>
            </a:r>
            <a:r>
              <a:rPr lang="el-GR" sz="2600" dirty="0"/>
              <a:t>. Καταρράκωση του θεσμού στη δεύτερη δεκαετία λειτουργίας του, εκφυλισμός σε κολαστήρια και </a:t>
            </a:r>
            <a:r>
              <a:rPr lang="el-GR" sz="2600" dirty="0" err="1"/>
              <a:t>επωαστήρια</a:t>
            </a:r>
            <a:r>
              <a:rPr lang="el-GR" sz="2600" dirty="0"/>
              <a:t> εγκληματικότητας.</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6</a:t>
            </a:r>
            <a:endParaRPr lang="el-GR" dirty="0"/>
          </a:p>
        </p:txBody>
      </p:sp>
    </p:spTree>
    <p:extLst>
      <p:ext uri="{BB962C8B-B14F-4D97-AF65-F5344CB8AC3E}">
        <p14:creationId xmlns:p14="http://schemas.microsoft.com/office/powerpoint/2010/main" val="27197683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71389"/>
            <a:ext cx="8229600" cy="2653755"/>
          </a:xfrm>
        </p:spPr>
        <p:txBody>
          <a:bodyPr>
            <a:normAutofit fontScale="70000" lnSpcReduction="20000"/>
          </a:bodyPr>
          <a:lstStyle/>
          <a:p>
            <a:pPr>
              <a:lnSpc>
                <a:spcPct val="120000"/>
              </a:lnSpc>
              <a:spcBef>
                <a:spcPts val="0"/>
              </a:spcBef>
            </a:pPr>
            <a:r>
              <a:rPr lang="el-GR" sz="3400" dirty="0"/>
              <a:t>Πράξεις Περί Αγυρτών και Περί της Αρωγής των Φτωχών 1598, Νομοθετική Πράξη 1601. Ενορία, διοικητική μονάδα υπεύθυνη για την αρωγή στους φτωχούς, συλλογή τελών. Παροχή πρώτης ύλης για την παραγωγική απασχόληση των ικανών προς εργασία, υποχρεωτική μαθητεία στα επαγγέλματα των παιδιών των απόρων, «καταφύγια απόρων» για ανίκανους να εργασθούν.</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7</a:t>
            </a:r>
            <a:endParaRPr lang="el-GR" dirty="0"/>
          </a:p>
        </p:txBody>
      </p:sp>
    </p:spTree>
    <p:extLst>
      <p:ext uri="{BB962C8B-B14F-4D97-AF65-F5344CB8AC3E}">
        <p14:creationId xmlns:p14="http://schemas.microsoft.com/office/powerpoint/2010/main" val="32381889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8229600" cy="4104456"/>
          </a:xfrm>
        </p:spPr>
        <p:txBody>
          <a:bodyPr>
            <a:normAutofit fontScale="77500" lnSpcReduction="20000"/>
          </a:bodyPr>
          <a:lstStyle/>
          <a:p>
            <a:pPr>
              <a:lnSpc>
                <a:spcPct val="120000"/>
              </a:lnSpc>
            </a:pPr>
            <a:r>
              <a:rPr lang="el-GR" sz="3100" dirty="0" smtClean="0"/>
              <a:t>Όχι </a:t>
            </a:r>
            <a:r>
              <a:rPr lang="el-GR" sz="3100" dirty="0"/>
              <a:t>λογική ριζικής αντιμετώπισης και εξάλειψης του προβλήματος της φτώχειας, αλλά περιφρούρησης της </a:t>
            </a:r>
            <a:r>
              <a:rPr lang="el-GR" sz="3100" dirty="0" err="1"/>
              <a:t>πολιτικο</a:t>
            </a:r>
            <a:r>
              <a:rPr lang="el-GR" sz="3100" dirty="0"/>
              <a:t>-κοινωνικής  τάξης και του συγκεντρωτισμού της εξουσίας. Επίσης, στρατηγικές ηθικής αναμόρφωσης της κοινωνίας από τις ευαγγελικές ελίτ του τέλους του </a:t>
            </a:r>
            <a:r>
              <a:rPr lang="el-GR" sz="3100" dirty="0" smtClean="0"/>
              <a:t>16</a:t>
            </a:r>
            <a:r>
              <a:rPr lang="el-GR" sz="3100" baseline="30000" dirty="0" smtClean="0"/>
              <a:t>ου</a:t>
            </a:r>
            <a:r>
              <a:rPr lang="el-GR" sz="3100" dirty="0" smtClean="0"/>
              <a:t>  </a:t>
            </a:r>
            <a:r>
              <a:rPr lang="el-GR" sz="3100" dirty="0"/>
              <a:t>αιώνα. </a:t>
            </a:r>
            <a:endParaRPr lang="el-GR" sz="3100" dirty="0" smtClean="0"/>
          </a:p>
          <a:p>
            <a:pPr>
              <a:lnSpc>
                <a:spcPct val="120000"/>
              </a:lnSpc>
            </a:pPr>
            <a:r>
              <a:rPr lang="el-GR" sz="3100" dirty="0" smtClean="0"/>
              <a:t>Κατά </a:t>
            </a:r>
            <a:r>
              <a:rPr lang="el-GR" sz="3100" dirty="0"/>
              <a:t>τον </a:t>
            </a:r>
            <a:r>
              <a:rPr lang="el-GR" sz="3100" dirty="0" smtClean="0"/>
              <a:t>17</a:t>
            </a:r>
            <a:r>
              <a:rPr lang="el-GR" sz="3100" baseline="30000" dirty="0" smtClean="0"/>
              <a:t>ο</a:t>
            </a:r>
            <a:r>
              <a:rPr lang="el-GR" sz="3100" dirty="0" smtClean="0"/>
              <a:t> αιώνα</a:t>
            </a:r>
            <a:r>
              <a:rPr lang="el-GR" sz="3100" dirty="0"/>
              <a:t>, εκφράζεται ολοένα και πιο έντονα η νέα προωθούμενη «οικονομική χρησιμότητα» της φτώχειας, εντάσσοντας την καταναγκαστική εργασία των τροφίμων των πτωχοκομείων στην εθνική αγορά εργασίας.</a:t>
            </a:r>
          </a:p>
          <a:p>
            <a:pPr marL="0" indent="0">
              <a:buNone/>
            </a:pPr>
            <a:endParaRPr lang="el-GR" dirty="0"/>
          </a:p>
        </p:txBody>
      </p:sp>
      <p:sp>
        <p:nvSpPr>
          <p:cNvPr id="5" name="Title 1"/>
          <p:cNvSpPr>
            <a:spLocks noGrp="1"/>
          </p:cNvSpPr>
          <p:nvPr>
            <p:ph type="title"/>
          </p:nvPr>
        </p:nvSpPr>
        <p:spPr>
          <a:xfrm>
            <a:off x="251520" y="413792"/>
            <a:ext cx="8640960" cy="1143000"/>
          </a:xfrm>
        </p:spPr>
        <p:txBody>
          <a:bodyPr>
            <a:normAutofit fontScale="90000"/>
          </a:bodyPr>
          <a:lstStyle/>
          <a:p>
            <a:r>
              <a:rPr lang="el-GR" dirty="0"/>
              <a:t>Κοινωνική πολιτική και νομοθεσία για τους φτωχούς στην </a:t>
            </a:r>
            <a:r>
              <a:rPr lang="el-GR" dirty="0" err="1"/>
              <a:t>τυδωριανή</a:t>
            </a:r>
            <a:r>
              <a:rPr lang="el-GR" dirty="0"/>
              <a:t> </a:t>
            </a:r>
            <a:r>
              <a:rPr lang="el-GR" dirty="0" smtClean="0"/>
              <a:t>Αγγλία </a:t>
            </a:r>
            <a:r>
              <a:rPr lang="en-US" dirty="0" smtClean="0"/>
              <a:t>8</a:t>
            </a:r>
            <a:endParaRPr lang="el-GR" dirty="0"/>
          </a:p>
        </p:txBody>
      </p:sp>
    </p:spTree>
    <p:extLst>
      <p:ext uri="{BB962C8B-B14F-4D97-AF65-F5344CB8AC3E}">
        <p14:creationId xmlns:p14="http://schemas.microsoft.com/office/powerpoint/2010/main" val="588366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r>
              <a:rPr lang="en-US" dirty="0" smtClean="0"/>
              <a:t> </a:t>
            </a:r>
            <a:r>
              <a:rPr lang="el-GR" dirty="0" smtClean="0"/>
              <a:t>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6866084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5163432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διαθέσιμη εδώ. </a:t>
            </a:r>
            <a:r>
              <a:rPr lang="fr-FR" sz="2000" dirty="0">
                <a:solidFill>
                  <a:prstClr val="black"/>
                </a:solidFill>
                <a:hlinkClick r:id="rId3"/>
              </a:rPr>
              <a:t>http://eclass.uoa.gr/courses/ARCH100</a:t>
            </a:r>
            <a:r>
              <a:rPr lang="el-GR" sz="2000" dirty="0">
                <a:solidFill>
                  <a:srgbClr val="92D050"/>
                </a:solidFill>
              </a:rPr>
              <a:t> </a:t>
            </a:r>
          </a:p>
        </p:txBody>
      </p:sp>
    </p:spTree>
    <p:extLst>
      <p:ext uri="{BB962C8B-B14F-4D97-AF65-F5344CB8AC3E}">
        <p14:creationId xmlns:p14="http://schemas.microsoft.com/office/powerpoint/2010/main" val="27099313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2014. Κώστας </a:t>
            </a:r>
            <a:r>
              <a:rPr lang="el-GR" sz="2000" dirty="0" err="1"/>
              <a:t>Γαγανάκης</a:t>
            </a:r>
            <a:r>
              <a:rPr lang="el-GR" sz="2000" dirty="0"/>
              <a:t>. </a:t>
            </a:r>
            <a:r>
              <a:rPr lang="el-GR" sz="2000" dirty="0" smtClean="0"/>
              <a:t>«Μάθημα: II19 </a:t>
            </a:r>
            <a:r>
              <a:rPr lang="el-GR" sz="2000" dirty="0"/>
              <a:t>Νεότερη Ευρωπαϊκή Ιστορία Β΄. </a:t>
            </a:r>
            <a:r>
              <a:rPr lang="el-GR" sz="2000" dirty="0" smtClean="0"/>
              <a:t>Ενότητα: </a:t>
            </a:r>
            <a:r>
              <a:rPr lang="el-GR" sz="2000" dirty="0"/>
              <a:t>Νέες θεωρήσεις και πολιτικές αντιμετώπισης της φτώχειας, 16ος-17ος αι.». </a:t>
            </a:r>
            <a:r>
              <a:rPr lang="el-GR" sz="2000" dirty="0"/>
              <a:t>Έκδοση: 1.0. Αθήνα 2014. Διαθέσιμο από τη δικτυακή διεύθυνση: </a:t>
            </a:r>
            <a:r>
              <a:rPr lang="fr-FR" sz="2000" dirty="0">
                <a:solidFill>
                  <a:prstClr val="black"/>
                </a:solidFill>
                <a:hlinkClick r:id="rId3"/>
              </a:rPr>
              <a:t>http://opencourses.uoa.gr/courses/ARCH7</a:t>
            </a:r>
            <a:endParaRPr lang="el-GR" sz="2000" dirty="0">
              <a:solidFill>
                <a:prstClr val="black"/>
              </a:solidFill>
            </a:endParaRPr>
          </a:p>
          <a:p>
            <a:pPr marL="0" indent="0">
              <a:buNone/>
            </a:pPr>
            <a:endParaRPr lang="el-GR" sz="2000" dirty="0"/>
          </a:p>
        </p:txBody>
      </p:sp>
    </p:spTree>
    <p:extLst>
      <p:ext uri="{BB962C8B-B14F-4D97-AF65-F5344CB8AC3E}">
        <p14:creationId xmlns:p14="http://schemas.microsoft.com/office/powerpoint/2010/main" val="3452180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7346437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253211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6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lnSpc>
                <a:spcPct val="120000"/>
              </a:lnSpc>
              <a:spcBef>
                <a:spcPts val="0"/>
              </a:spcBef>
            </a:pPr>
            <a:r>
              <a:rPr lang="el-GR" sz="2400" dirty="0" smtClean="0"/>
              <a:t>Οι </a:t>
            </a:r>
            <a:r>
              <a:rPr lang="el-GR" sz="2400" dirty="0"/>
              <a:t>φτωχοί που ζητούσαν αρωγή παρουσιάζονταν στη διοικούσα επιτροπή και υποβάλλονταν σε ερωτήσεις &amp; ιατρική γνωμάτευση. Στη συνέχεια, γινόταν έλεγχος σε επίπεδο διαμερίσματος με επισκέψεις στα σπίτια των αιτούντων και με πληροφόρηση από γείτονες σχετικά με το βιοτικό επίπεδο και το χρόνο διαμονής των αιτούντων στην πόλη (ελάχιστος, 3 χρόνια πριν την αίτηση</a:t>
            </a:r>
            <a:r>
              <a:rPr lang="el-GR" sz="2400" dirty="0" smtClean="0"/>
              <a:t>)</a:t>
            </a:r>
            <a:r>
              <a:rPr lang="en-US" sz="2400" dirty="0" smtClean="0"/>
              <a:t>.</a:t>
            </a:r>
            <a:endParaRPr lang="el-GR" sz="2400" dirty="0"/>
          </a:p>
          <a:p>
            <a:pPr marL="0" indent="0">
              <a:buNone/>
            </a:pPr>
            <a:endParaRPr lang="el-GR" sz="2800" dirty="0"/>
          </a:p>
        </p:txBody>
      </p:sp>
    </p:spTree>
    <p:extLst>
      <p:ext uri="{BB962C8B-B14F-4D97-AF65-F5344CB8AC3E}">
        <p14:creationId xmlns:p14="http://schemas.microsoft.com/office/powerpoint/2010/main" val="417502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1/3)</a:t>
            </a:r>
            <a:endParaRPr lang="el-GR" dirty="0"/>
          </a:p>
        </p:txBody>
      </p:sp>
      <p:sp>
        <p:nvSpPr>
          <p:cNvPr id="3" name="Content Placeholder 2"/>
          <p:cNvSpPr>
            <a:spLocks noGrp="1"/>
          </p:cNvSpPr>
          <p:nvPr>
            <p:ph idx="1"/>
          </p:nvPr>
        </p:nvSpPr>
        <p:spPr>
          <a:xfrm>
            <a:off x="263038" y="83671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 </a:t>
            </a:r>
            <a:r>
              <a:rPr lang="fr-FR" sz="2000" dirty="0" smtClean="0"/>
              <a:t>Les </a:t>
            </a:r>
            <a:r>
              <a:rPr lang="fr-FR" sz="2000" dirty="0"/>
              <a:t>mendiants, </a:t>
            </a:r>
            <a:r>
              <a:rPr lang="fr-FR" sz="2000" dirty="0" smtClean="0"/>
              <a:t>Bruegel (</a:t>
            </a:r>
            <a:r>
              <a:rPr lang="fr-FR" sz="2000" dirty="0"/>
              <a:t>The </a:t>
            </a:r>
            <a:r>
              <a:rPr lang="fr-FR" sz="2000" dirty="0" err="1" smtClean="0"/>
              <a:t>beggars</a:t>
            </a:r>
            <a:r>
              <a:rPr lang="fr-FR" sz="2000" dirty="0" smtClean="0"/>
              <a:t>). </a:t>
            </a:r>
            <a:r>
              <a:rPr lang="fr-FR" sz="2000" dirty="0"/>
              <a:t>Public </a:t>
            </a:r>
            <a:r>
              <a:rPr lang="fr-FR" sz="2000" dirty="0" err="1"/>
              <a:t>domain</a:t>
            </a:r>
            <a:r>
              <a:rPr lang="fr-FR" sz="2000" dirty="0"/>
              <a:t>. </a:t>
            </a:r>
            <a:r>
              <a:rPr lang="fr-FR" sz="2000" dirty="0">
                <a:hlinkClick r:id="rId3"/>
              </a:rPr>
              <a:t>http://commons.wikimedia.org/wiki/File:Les_mendiants,_</a:t>
            </a:r>
            <a:r>
              <a:rPr lang="fr-FR" sz="2000" dirty="0" smtClean="0">
                <a:hlinkClick r:id="rId3"/>
              </a:rPr>
              <a:t>Bruegel.jpg</a:t>
            </a:r>
            <a:r>
              <a:rPr lang="fr-FR" sz="2000" dirty="0" smtClean="0"/>
              <a:t> </a:t>
            </a:r>
            <a:endParaRPr lang="el-GR" sz="2000" dirty="0" smtClean="0"/>
          </a:p>
          <a:p>
            <a:pPr marL="0" indent="0">
              <a:buNone/>
            </a:pPr>
            <a:r>
              <a:rPr lang="el-GR" sz="2000" b="1" dirty="0"/>
              <a:t>Εικόνα </a:t>
            </a:r>
            <a:r>
              <a:rPr lang="el-GR" sz="2000" b="1" dirty="0" smtClean="0"/>
              <a:t>2:</a:t>
            </a:r>
            <a:r>
              <a:rPr lang="el-GR" sz="2000" dirty="0" smtClean="0"/>
              <a:t> </a:t>
            </a:r>
            <a:r>
              <a:rPr lang="en-US" sz="2000" dirty="0"/>
              <a:t>Jan </a:t>
            </a:r>
            <a:r>
              <a:rPr lang="en-US" sz="2000" dirty="0" err="1"/>
              <a:t>Joris</a:t>
            </a:r>
            <a:r>
              <a:rPr lang="en-US" sz="2000" dirty="0"/>
              <a:t> van </a:t>
            </a:r>
            <a:r>
              <a:rPr lang="en-US" sz="2000" dirty="0" err="1"/>
              <a:t>Vliet</a:t>
            </a:r>
            <a:r>
              <a:rPr lang="en-US" sz="2000" dirty="0"/>
              <a:t>. Humpbacked beggar, Achenbach Foundation for Graphic Arts.  </a:t>
            </a:r>
            <a:r>
              <a:rPr lang="en-US" sz="2000" dirty="0">
                <a:solidFill>
                  <a:srgbClr val="FF0000"/>
                </a:solidFill>
                <a:hlinkClick r:id="rId4"/>
              </a:rPr>
              <a:t>http://</a:t>
            </a:r>
            <a:r>
              <a:rPr lang="en-US" sz="2000" dirty="0" smtClean="0">
                <a:solidFill>
                  <a:srgbClr val="FF0000"/>
                </a:solidFill>
                <a:hlinkClick r:id="rId4"/>
              </a:rPr>
              <a:t>art.famsf.org/jan-joris-van-vliet/humpbacked-beggar-series-beggars-and-other-low-life-19633010811</a:t>
            </a:r>
            <a:endParaRPr lang="en-US" sz="2000" dirty="0" smtClean="0">
              <a:solidFill>
                <a:srgbClr val="FF0000"/>
              </a:solidFill>
            </a:endParaRPr>
          </a:p>
          <a:p>
            <a:pPr marL="0" indent="0">
              <a:buNone/>
            </a:pPr>
            <a:r>
              <a:rPr lang="el-GR" sz="2000" b="1" dirty="0" smtClean="0"/>
              <a:t>Εικόνα </a:t>
            </a:r>
            <a:r>
              <a:rPr lang="el-GR" sz="2000" b="1" dirty="0" smtClean="0"/>
              <a:t>3:</a:t>
            </a:r>
            <a:r>
              <a:rPr lang="el-GR" sz="2000" dirty="0" smtClean="0"/>
              <a:t> </a:t>
            </a:r>
            <a:r>
              <a:rPr lang="en-US" sz="2000" dirty="0" smtClean="0"/>
              <a:t>St</a:t>
            </a:r>
            <a:r>
              <a:rPr lang="en-US" sz="2000" dirty="0"/>
              <a:t>. Lawrence distributes food to the poor - Painting by Fra Angelico </a:t>
            </a:r>
            <a:r>
              <a:rPr lang="en-US" sz="2000" dirty="0" smtClean="0"/>
              <a:t>1460. </a:t>
            </a:r>
            <a:r>
              <a:rPr lang="fr-FR" sz="2000" dirty="0" smtClean="0">
                <a:solidFill>
                  <a:srgbClr val="FF0000"/>
                </a:solidFill>
                <a:hlinkClick r:id="rId5"/>
              </a:rPr>
              <a:t>http</a:t>
            </a:r>
            <a:r>
              <a:rPr lang="fr-FR" sz="2000" dirty="0">
                <a:solidFill>
                  <a:srgbClr val="FF0000"/>
                </a:solidFill>
                <a:hlinkClick r:id="rId5"/>
              </a:rPr>
              <a:t>://</a:t>
            </a:r>
            <a:r>
              <a:rPr lang="fr-FR" sz="2000" dirty="0" smtClean="0">
                <a:solidFill>
                  <a:srgbClr val="FF0000"/>
                </a:solidFill>
                <a:hlinkClick r:id="rId5"/>
              </a:rPr>
              <a:t>catholicradiodramas.com/saints/c/cyprian/prayer-should-be-expressed-in-deeds</a:t>
            </a:r>
            <a:r>
              <a:rPr lang="fr-FR" sz="2000" dirty="0" smtClean="0">
                <a:solidFill>
                  <a:srgbClr val="FF0000"/>
                </a:solidFill>
                <a:hlinkClick r:id="rId5"/>
              </a:rPr>
              <a:t>/</a:t>
            </a:r>
            <a:endParaRPr lang="el-GR" sz="2000" dirty="0"/>
          </a:p>
          <a:p>
            <a:pPr marL="0" indent="0">
              <a:buNone/>
            </a:pPr>
            <a:r>
              <a:rPr lang="el-GR" sz="2000" b="1" dirty="0"/>
              <a:t>Εικόνα </a:t>
            </a:r>
            <a:r>
              <a:rPr lang="el-GR" sz="2000" b="1" dirty="0" smtClean="0"/>
              <a:t>4:</a:t>
            </a:r>
            <a:r>
              <a:rPr lang="el-GR" sz="2000" dirty="0" smtClean="0"/>
              <a:t> </a:t>
            </a:r>
            <a:r>
              <a:rPr lang="en-US" sz="2000" dirty="0" smtClean="0"/>
              <a:t>The </a:t>
            </a:r>
            <a:r>
              <a:rPr lang="en-US" sz="2000" dirty="0"/>
              <a:t>Distribution of Alms and the Death of </a:t>
            </a:r>
            <a:r>
              <a:rPr lang="en-US" sz="2000" dirty="0" smtClean="0"/>
              <a:t>Ananias. Public domain. </a:t>
            </a:r>
            <a:r>
              <a:rPr lang="fr-FR" sz="2000" dirty="0" smtClean="0">
                <a:solidFill>
                  <a:srgbClr val="FF0000"/>
                </a:solidFill>
                <a:hlinkClick r:id="rId6"/>
              </a:rPr>
              <a:t>http</a:t>
            </a:r>
            <a:r>
              <a:rPr lang="fr-FR" sz="2000" dirty="0">
                <a:solidFill>
                  <a:srgbClr val="FF0000"/>
                </a:solidFill>
                <a:hlinkClick r:id="rId6"/>
              </a:rPr>
              <a:t>://commons.wikimedia.org/wiki/File:Masaccio_-_The_Distribution_of_Alms_and_the_Death_of_Ananias_-_</a:t>
            </a:r>
            <a:r>
              <a:rPr lang="fr-FR" sz="2000" dirty="0" smtClean="0">
                <a:solidFill>
                  <a:srgbClr val="FF0000"/>
                </a:solidFill>
                <a:hlinkClick r:id="rId6"/>
              </a:rPr>
              <a:t>WGA14184.jpg</a:t>
            </a:r>
            <a:endParaRPr lang="fr-FR" sz="2000" dirty="0" smtClean="0">
              <a:solidFill>
                <a:srgbClr val="FF0000"/>
              </a:solidFill>
            </a:endParaRPr>
          </a:p>
          <a:p>
            <a:pPr marL="0" indent="0">
              <a:buNone/>
            </a:pPr>
            <a:r>
              <a:rPr lang="el-GR" sz="2000" b="1" dirty="0"/>
              <a:t>Εικόνα </a:t>
            </a:r>
            <a:r>
              <a:rPr lang="en-US" sz="2000" b="1" dirty="0"/>
              <a:t>5</a:t>
            </a:r>
            <a:r>
              <a:rPr lang="el-GR" sz="2000" b="1" dirty="0"/>
              <a:t>:</a:t>
            </a:r>
            <a:r>
              <a:rPr lang="el-GR" sz="2000" dirty="0"/>
              <a:t> </a:t>
            </a:r>
            <a:r>
              <a:rPr lang="en-US" sz="2000" dirty="0" smtClean="0"/>
              <a:t>Copyrighted. </a:t>
            </a:r>
            <a:endParaRPr lang="el-GR" sz="2000" dirty="0"/>
          </a:p>
        </p:txBody>
      </p:sp>
    </p:spTree>
    <p:extLst>
      <p:ext uri="{BB962C8B-B14F-4D97-AF65-F5344CB8AC3E}">
        <p14:creationId xmlns:p14="http://schemas.microsoft.com/office/powerpoint/2010/main" val="4528499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2/3)</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b="1" dirty="0" smtClean="0"/>
              <a:t>Εικόνα </a:t>
            </a:r>
            <a:r>
              <a:rPr lang="en-US" sz="2000" b="1" dirty="0"/>
              <a:t>6</a:t>
            </a:r>
            <a:r>
              <a:rPr lang="el-GR" sz="2000" b="1" dirty="0" smtClean="0"/>
              <a:t>:</a:t>
            </a:r>
            <a:r>
              <a:rPr lang="en-US" sz="2000" dirty="0"/>
              <a:t> </a:t>
            </a:r>
            <a:r>
              <a:rPr lang="en-US" sz="2000" dirty="0" smtClean="0"/>
              <a:t>Copyrighted.</a:t>
            </a:r>
            <a:endParaRPr lang="el-GR" sz="2000" dirty="0"/>
          </a:p>
          <a:p>
            <a:pPr marL="0" indent="0">
              <a:buNone/>
            </a:pPr>
            <a:r>
              <a:rPr lang="el-GR" sz="2000" b="1" dirty="0"/>
              <a:t>Εικόνα </a:t>
            </a:r>
            <a:r>
              <a:rPr lang="en-US" sz="2000" b="1" dirty="0"/>
              <a:t>7</a:t>
            </a:r>
            <a:r>
              <a:rPr lang="el-GR" sz="2000" b="1" dirty="0" smtClean="0"/>
              <a:t>:</a:t>
            </a:r>
            <a:r>
              <a:rPr lang="el-GR" sz="2000" dirty="0" smtClean="0"/>
              <a:t> </a:t>
            </a:r>
            <a:r>
              <a:rPr lang="en-US" sz="2000" dirty="0" smtClean="0"/>
              <a:t>Luis </a:t>
            </a:r>
            <a:r>
              <a:rPr lang="en-US" sz="2000" dirty="0" err="1" smtClean="0"/>
              <a:t>Vives</a:t>
            </a:r>
            <a:r>
              <a:rPr lang="en-US" sz="2000" dirty="0" smtClean="0"/>
              <a:t>. </a:t>
            </a:r>
            <a:r>
              <a:rPr lang="fr-FR" sz="2000" dirty="0" smtClean="0">
                <a:solidFill>
                  <a:srgbClr val="FF0000"/>
                </a:solidFill>
                <a:hlinkClick r:id="rId3"/>
              </a:rPr>
              <a:t>http</a:t>
            </a:r>
            <a:r>
              <a:rPr lang="fr-FR" sz="2000" dirty="0">
                <a:solidFill>
                  <a:srgbClr val="FF0000"/>
                </a:solidFill>
                <a:hlinkClick r:id="rId3"/>
              </a:rPr>
              <a:t>://</a:t>
            </a:r>
            <a:r>
              <a:rPr lang="fr-FR" sz="2000" dirty="0" smtClean="0">
                <a:solidFill>
                  <a:srgbClr val="FF0000"/>
                </a:solidFill>
                <a:hlinkClick r:id="rId3"/>
              </a:rPr>
              <a:t>zakhor-online.com/wp-content/uploads/2011/03/Luis-Vives2-226x300.gif</a:t>
            </a:r>
            <a:endParaRPr lang="el-GR" sz="2000" dirty="0">
              <a:solidFill>
                <a:srgbClr val="FF0000"/>
              </a:solidFill>
            </a:endParaRPr>
          </a:p>
        </p:txBody>
      </p:sp>
    </p:spTree>
    <p:extLst>
      <p:ext uri="{BB962C8B-B14F-4D97-AF65-F5344CB8AC3E}">
        <p14:creationId xmlns:p14="http://schemas.microsoft.com/office/powerpoint/2010/main" val="27262775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a:t>
            </a:r>
            <a:r>
              <a:rPr lang="en-US" dirty="0" smtClean="0"/>
              <a:t>3/3)</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p>
          <a:p>
            <a:pPr marL="0" indent="0">
              <a:buNone/>
            </a:pPr>
            <a:endParaRPr lang="el-GR" sz="2000" dirty="0">
              <a:solidFill>
                <a:srgbClr val="FF0000"/>
              </a:solidFill>
            </a:endParaRPr>
          </a:p>
        </p:txBody>
      </p:sp>
    </p:spTree>
    <p:extLst>
      <p:ext uri="{BB962C8B-B14F-4D97-AF65-F5344CB8AC3E}">
        <p14:creationId xmlns:p14="http://schemas.microsoft.com/office/powerpoint/2010/main" val="1675727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7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lnSpc>
                <a:spcPct val="120000"/>
              </a:lnSpc>
              <a:spcBef>
                <a:spcPts val="0"/>
              </a:spcBef>
            </a:pPr>
            <a:r>
              <a:rPr lang="el-GR" sz="2400" dirty="0" smtClean="0"/>
              <a:t>Τα </a:t>
            </a:r>
            <a:r>
              <a:rPr lang="el-GR" sz="2400" dirty="0"/>
              <a:t>παιδιά στέλνονταν στο </a:t>
            </a:r>
            <a:r>
              <a:rPr lang="el-GR" sz="2400" dirty="0" err="1"/>
              <a:t>Hospital</a:t>
            </a:r>
            <a:r>
              <a:rPr lang="el-GR" sz="2400" dirty="0"/>
              <a:t> de </a:t>
            </a:r>
            <a:r>
              <a:rPr lang="el-GR" sz="2400" dirty="0" err="1"/>
              <a:t>la</a:t>
            </a:r>
            <a:r>
              <a:rPr lang="el-GR" sz="2400" dirty="0"/>
              <a:t> </a:t>
            </a:r>
            <a:r>
              <a:rPr lang="el-GR" sz="2400" dirty="0" err="1"/>
              <a:t>Trinité</a:t>
            </a:r>
            <a:r>
              <a:rPr lang="el-GR" sz="2400" dirty="0"/>
              <a:t>. Όλοι οι άρρωστοι φτωχοί (και θύματα πανώλης) εντάσσονταν στο </a:t>
            </a:r>
            <a:r>
              <a:rPr lang="el-GR" sz="2400" dirty="0" err="1"/>
              <a:t>Hostel</a:t>
            </a:r>
            <a:r>
              <a:rPr lang="el-GR" sz="2400" dirty="0"/>
              <a:t> </a:t>
            </a:r>
            <a:r>
              <a:rPr lang="el-GR" sz="2400" dirty="0" err="1"/>
              <a:t>Dieu</a:t>
            </a:r>
            <a:r>
              <a:rPr lang="el-GR" sz="2400" dirty="0"/>
              <a:t>. </a:t>
            </a:r>
            <a:r>
              <a:rPr lang="el-GR" sz="2400" dirty="0" err="1"/>
              <a:t>Oι</a:t>
            </a:r>
            <a:r>
              <a:rPr lang="el-GR" sz="2400" dirty="0"/>
              <a:t> πάσχοντες από λέπρα στο </a:t>
            </a:r>
            <a:r>
              <a:rPr lang="el-GR" sz="2400" dirty="0" err="1"/>
              <a:t>Saint</a:t>
            </a:r>
            <a:r>
              <a:rPr lang="el-GR" sz="2400" dirty="0"/>
              <a:t> </a:t>
            </a:r>
            <a:r>
              <a:rPr lang="el-GR" sz="2400" dirty="0" err="1"/>
              <a:t>Ladre</a:t>
            </a:r>
            <a:r>
              <a:rPr lang="el-GR" sz="2400" dirty="0"/>
              <a:t> de </a:t>
            </a:r>
            <a:r>
              <a:rPr lang="el-GR" sz="2400" dirty="0" err="1"/>
              <a:t>Roulle</a:t>
            </a:r>
            <a:r>
              <a:rPr lang="el-GR" sz="2400" dirty="0"/>
              <a:t>. Οι συφιλιδικοί από ατύχημα </a:t>
            </a:r>
            <a:r>
              <a:rPr lang="el-GR" sz="2400" dirty="0" smtClean="0"/>
              <a:t>υποβάλλονταν </a:t>
            </a:r>
            <a:r>
              <a:rPr lang="el-GR" sz="2400" dirty="0"/>
              <a:t>σε θεραπεία. Όχι για αμετανόητους και πόρνες. Οι πάσχοντες από γάγγραινα στο </a:t>
            </a:r>
            <a:r>
              <a:rPr lang="el-GR" sz="2400" dirty="0" err="1"/>
              <a:t>Hospital</a:t>
            </a:r>
            <a:r>
              <a:rPr lang="el-GR" sz="2400" dirty="0"/>
              <a:t> &amp; </a:t>
            </a:r>
            <a:r>
              <a:rPr lang="el-GR" sz="2400" dirty="0" err="1"/>
              <a:t>Commenderie</a:t>
            </a:r>
            <a:r>
              <a:rPr lang="el-GR" sz="2400" dirty="0"/>
              <a:t> de </a:t>
            </a:r>
            <a:r>
              <a:rPr lang="el-GR" sz="2400" dirty="0" err="1" smtClean="0"/>
              <a:t>Sain</a:t>
            </a:r>
            <a:r>
              <a:rPr lang="en-US" sz="2400" dirty="0" smtClean="0"/>
              <a:t>c</a:t>
            </a:r>
            <a:r>
              <a:rPr lang="el-GR" sz="2400" dirty="0" smtClean="0"/>
              <a:t>t </a:t>
            </a:r>
            <a:r>
              <a:rPr lang="el-GR" sz="2400" dirty="0" err="1"/>
              <a:t>Antoine</a:t>
            </a:r>
            <a:r>
              <a:rPr lang="el-GR" sz="2400" dirty="0"/>
              <a:t> de </a:t>
            </a:r>
            <a:r>
              <a:rPr lang="el-GR" sz="2400" dirty="0" err="1"/>
              <a:t>Paris</a:t>
            </a:r>
            <a:r>
              <a:rPr lang="el-GR" sz="2400" dirty="0"/>
              <a:t>.</a:t>
            </a:r>
          </a:p>
          <a:p>
            <a:pPr marL="0" indent="0">
              <a:buNone/>
            </a:pPr>
            <a:endParaRPr lang="el-GR" sz="2400" dirty="0"/>
          </a:p>
        </p:txBody>
      </p:sp>
    </p:spTree>
    <p:extLst>
      <p:ext uri="{BB962C8B-B14F-4D97-AF65-F5344CB8AC3E}">
        <p14:creationId xmlns:p14="http://schemas.microsoft.com/office/powerpoint/2010/main" val="356532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Νέες θεωρήσεις και πολιτικές αντιμετώπισης της φτώχειας και του κόσμου των φτωχών στην </a:t>
            </a:r>
            <a:r>
              <a:rPr lang="el-GR" sz="3200" dirty="0" smtClean="0"/>
              <a:t>πρώιμη 8 </a:t>
            </a:r>
            <a:endParaRPr lang="el-GR" sz="3200" dirty="0"/>
          </a:p>
        </p:txBody>
      </p:sp>
      <p:sp>
        <p:nvSpPr>
          <p:cNvPr id="3" name="Content Placeholder 2"/>
          <p:cNvSpPr>
            <a:spLocks noGrp="1"/>
          </p:cNvSpPr>
          <p:nvPr>
            <p:ph idx="1"/>
          </p:nvPr>
        </p:nvSpPr>
        <p:spPr>
          <a:xfrm>
            <a:off x="464156" y="1639341"/>
            <a:ext cx="8229600" cy="4525963"/>
          </a:xfrm>
        </p:spPr>
        <p:txBody>
          <a:bodyPr>
            <a:normAutofit/>
          </a:bodyPr>
          <a:lstStyle/>
          <a:p>
            <a:pPr>
              <a:lnSpc>
                <a:spcPct val="120000"/>
              </a:lnSpc>
            </a:pPr>
            <a:r>
              <a:rPr lang="el-GR" sz="2400" dirty="0" err="1"/>
              <a:t>Oι</a:t>
            </a:r>
            <a:r>
              <a:rPr lang="el-GR" sz="2400" dirty="0"/>
              <a:t> ανίκανοι προς εργασία φτωχοί (ηλικιωμένοι, ανήλικοι, άνδρες με άρρωστες συζύγους, πολύτεκνοι) λάμβαναν βοήθημα από το Κοινό Ταμείο</a:t>
            </a:r>
            <a:r>
              <a:rPr lang="el-GR" sz="2400" dirty="0" smtClean="0"/>
              <a:t>.</a:t>
            </a:r>
          </a:p>
          <a:p>
            <a:pPr>
              <a:lnSpc>
                <a:spcPct val="120000"/>
              </a:lnSpc>
            </a:pPr>
            <a:r>
              <a:rPr lang="el-GR" sz="2400" dirty="0" smtClean="0"/>
              <a:t> </a:t>
            </a:r>
            <a:r>
              <a:rPr lang="el-GR" sz="2400" dirty="0"/>
              <a:t>Έκθετα παιδιά, στο Καταφύγιο της Παναγίας των </a:t>
            </a:r>
            <a:r>
              <a:rPr lang="el-GR" sz="2400" dirty="0" err="1"/>
              <a:t>Παρισίων</a:t>
            </a:r>
            <a:r>
              <a:rPr lang="el-GR" sz="2400" dirty="0"/>
              <a:t>. Τα ορφανά πρώην τροφίμων του </a:t>
            </a:r>
            <a:r>
              <a:rPr lang="el-GR" sz="2400" dirty="0" err="1"/>
              <a:t>Hostel</a:t>
            </a:r>
            <a:r>
              <a:rPr lang="el-GR" sz="2400" dirty="0"/>
              <a:t> </a:t>
            </a:r>
            <a:r>
              <a:rPr lang="el-GR" sz="2400" dirty="0" err="1"/>
              <a:t>Dieu</a:t>
            </a:r>
            <a:r>
              <a:rPr lang="el-GR" sz="2400" dirty="0"/>
              <a:t>, στεγάζονταν και σιτίζονταν στο </a:t>
            </a:r>
            <a:r>
              <a:rPr lang="el-GR" sz="2400" dirty="0" err="1"/>
              <a:t>Hospital</a:t>
            </a:r>
            <a:r>
              <a:rPr lang="el-GR" sz="2400" dirty="0"/>
              <a:t> des </a:t>
            </a:r>
            <a:r>
              <a:rPr lang="el-GR" sz="2400" dirty="0" err="1"/>
              <a:t>enfans</a:t>
            </a:r>
            <a:r>
              <a:rPr lang="el-GR" sz="2400" dirty="0"/>
              <a:t> </a:t>
            </a:r>
            <a:r>
              <a:rPr lang="el-GR" sz="2400" dirty="0" err="1"/>
              <a:t>rouges</a:t>
            </a:r>
            <a:r>
              <a:rPr lang="el-GR" sz="2400" dirty="0"/>
              <a:t>, όπου τους παρεχόταν κατήχηση και εκπαίδευση στα επαγγέλματα. </a:t>
            </a:r>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1809</TotalTime>
  <Words>4798</Words>
  <Application>Microsoft Office PowerPoint</Application>
  <PresentationFormat>On-screen Show (4:3)</PresentationFormat>
  <Paragraphs>356</Paragraphs>
  <Slides>72</Slides>
  <Notes>72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ＭＳ Ｐゴシック</vt:lpstr>
      <vt:lpstr>Arial</vt:lpstr>
      <vt:lpstr>Calibri</vt:lpstr>
      <vt:lpstr>Wingdings</vt:lpstr>
      <vt:lpstr>Θέμα του Office</vt:lpstr>
      <vt:lpstr>II19 Νεότερη Ευρωπαϊκή Ιστορία Β΄</vt:lpstr>
      <vt:lpstr>Νέες θεωρήσεις και πολιτικές αντιμετώπισης της φτώχειας και του κόσμου των φτωχών στην πρώιμη 1 </vt:lpstr>
      <vt:lpstr>Νέες θεωρήσεις και πολιτικές αντιμετώπισης της φτώχειας και του κόσμου των φτωχών στην πρώιμη 2 </vt:lpstr>
      <vt:lpstr>Νέες θεωρήσεις και πολιτικές αντιμετώπισης της φτώχειας και του κόσμου των φτωχών στην πρώιμη 3 </vt:lpstr>
      <vt:lpstr>Νέες θεωρήσεις και πολιτικές αντιμετώπισης της φτώχειας και του κόσμου των φτωχών στην πρώιμη 4 </vt:lpstr>
      <vt:lpstr>Νέες θεωρήσεις και πολιτικές αντιμετώπισης της φτώχειας και του κόσμου των φτωχών στην πρώιμη 5 </vt:lpstr>
      <vt:lpstr>Νέες θεωρήσεις και πολιτικές αντιμετώπισης της φτώχειας και του κόσμου των φτωχών στην πρώιμη 6 </vt:lpstr>
      <vt:lpstr>Νέες θεωρήσεις και πολιτικές αντιμετώπισης της φτώχειας και του κόσμου των φτωχών στην πρώιμη 7 </vt:lpstr>
      <vt:lpstr>Νέες θεωρήσεις και πολιτικές αντιμετώπισης της φτώχειας και του κόσμου των φτωχών στην πρώιμη 8 </vt:lpstr>
      <vt:lpstr>Νέες θεωρήσεις και πολιτικές αντιμετώπισης της φτώχειας και του κόσμου των φτωχών στην πρώιμη 9 </vt:lpstr>
      <vt:lpstr>Νέες θεωρήσεις και πολιτικές αντιμετώπισης της φτώχειας και του κόσμου των φτωχών στην πρώιμη 10 </vt:lpstr>
      <vt:lpstr>Νέες θεωρήσεις και πολιτικές αντιμετώπισης της φτώχειας και του κόσμου των φτωχών στην πρώιμη 11 </vt:lpstr>
      <vt:lpstr>Μέσα 15ου – 16ος αιώνας 1</vt:lpstr>
      <vt:lpstr>Μέσα 15ου – 16ος αιώνας 2</vt:lpstr>
      <vt:lpstr>Μέσα 15ου – 16ος αιώνας 3</vt:lpstr>
      <vt:lpstr>Μέσα 15ου – 16ος αιώνας 4</vt:lpstr>
      <vt:lpstr>Μέσα 15ου – 16ος αιώνας 5</vt:lpstr>
      <vt:lpstr>Μέσα 15ου – 16ος αιώνας 6</vt:lpstr>
      <vt:lpstr>PowerPoint Presentation</vt:lpstr>
      <vt:lpstr>PowerPoint Presentation</vt:lpstr>
      <vt:lpstr>Μέσα 15ου – 16ος αιώνας 7</vt:lpstr>
      <vt:lpstr>Μέσα 15ου – 16ος αιώνας 8</vt:lpstr>
      <vt:lpstr>PowerPoint Presentation</vt:lpstr>
      <vt:lpstr>PowerPoint Presentation</vt:lpstr>
      <vt:lpstr>Απαξιωτική απεικόνιση της φτώχειας ως ένδειξης ηθικής έκπτωσης στη γραμματεία της πρώιμης νεότερης 1</vt:lpstr>
      <vt:lpstr>Απαξιωτική απεικόνιση της φτώχειας ως ένδειξης ηθικής έκπτωσης στη γραμματεία της πρώιμης νεότερης 2</vt:lpstr>
      <vt:lpstr>Απαξιωτική απεικόνιση της φτώχειας ως ένδειξης ηθικής έκπτωσης στη γραμματεία της πρώιμης νεότερης 3</vt:lpstr>
      <vt:lpstr>Απαξιωτική απεικόνιση της φτώχειας ως ένδειξης ηθικής έκπτωσης στη γραμματεία της πρώιμης νεότερης 4</vt:lpstr>
      <vt:lpstr>Απαξιωτική απεικόνιση της φτώχειας ως ένδειξης ηθικής έκπτωσης στη γραμματεία της πρώιμης νεότερης 5</vt:lpstr>
      <vt:lpstr>Η αποκρυστάλλωση της νέας θεώρησης της φτώχειας τον 16ο αιώνα 1</vt:lpstr>
      <vt:lpstr>Η αποκρυστάλλωση της νέας θεώρησης της φτώχειας τον 16ο αιώνα 2</vt:lpstr>
      <vt:lpstr>Η αποκρυστάλλωση της νέας θεώρησης της φτώχειας τον 16ο αιώνα 1</vt:lpstr>
      <vt:lpstr>Η αποκρυστάλλωση της νέας θεώρησης της φτώχειας τον 16ο αιώνα 2</vt:lpstr>
      <vt:lpstr>Η αποκρυστάλλωση της νέας θεώρησης της φτώχειας τον 16ο αιώνα 3</vt:lpstr>
      <vt:lpstr>Η αποκρυστάλλωση της νέας θεώρησης της φτώχειας τον 16ο αιώνα 4</vt:lpstr>
      <vt:lpstr>Η αποκρυστάλλωση της νέας θεώρησης της φτώχειας τον 16ο αιώνα 5</vt:lpstr>
      <vt:lpstr>Η αποκρυστάλλωση της νέας θεώρησης της φτώχειας τον 16ο αιώνα 6</vt:lpstr>
      <vt:lpstr>Η αποκρυστάλλωση της νέας θεώρησης της φτώχειας τον 16ο αιώνα 7</vt:lpstr>
      <vt:lpstr>Η αποκρυστάλλωση της νέας θεώρησης της φτώχειας τον 16ο αιώνα 8</vt:lpstr>
      <vt:lpstr>Η αποκρυστάλλωση της νέας θεώρησης της φτώχειας τον 16ο αιώνα 9</vt:lpstr>
      <vt:lpstr>Η αποκρυστάλλωση της νέας θεώρησης της φτώχειας τον 16ο αιώνα 10</vt:lpstr>
      <vt:lpstr>Η αποκρυστάλλωση της νέας θεώρησης της φτώχειας τον 16ο αιώνα 11</vt:lpstr>
      <vt:lpstr>Η αποκρυστάλλωση της νέας θεώρησης της φτώχειας τον 16ο αιώνα 12</vt:lpstr>
      <vt:lpstr>Η αποκρυστάλλωση της νέας θεώρησης της φτώχειας τον 16ο αιώνα 13</vt:lpstr>
      <vt:lpstr>Η αποκρυστάλλωση της νέας θεώρησης της φτώχειας τον 16ο αιώνα 14</vt:lpstr>
      <vt:lpstr>Η αποκρυστάλλωση της νέας θεώρησης της φτώχειας τον 16ο αιώνα 15</vt:lpstr>
      <vt:lpstr>Η αποκρυστάλλωση της νέας θεώρησης της φτώχειας τον 16ο αιώνα 16</vt:lpstr>
      <vt:lpstr>Η αποκρυστάλλωση της νέας θεώρησης της φτώχειας τον 16ο αιώνα 17</vt:lpstr>
      <vt:lpstr>Η αποκρυστάλλωση της νέας θεώρησης της φτώχειας τον 16ο αιώνα 18</vt:lpstr>
      <vt:lpstr>Η αποκρυστάλλωση της νέας θεώρησης της φτώχειας τον 16ο αιώνα 19</vt:lpstr>
      <vt:lpstr>Η αποκρυστάλλωση της νέας θεώρησης της φτώχειας τον 16ο αιώνα 20</vt:lpstr>
      <vt:lpstr>Η αποκρυστάλλωση της νέας θεώρησης της φτώχειας τον 16ο αιώνα 21</vt:lpstr>
      <vt:lpstr>Η αποκρυστάλλωση της νέας θεώρησης της φτώχειας τον 16ο αιώνα 22</vt:lpstr>
      <vt:lpstr>Η αποκρυστάλλωση της νέας θεώρησης της φτώχειας τον 16ο αιώνα 23</vt:lpstr>
      <vt:lpstr>Κοινωνική πολιτική και νομοθεσία για τους φτωχούς στην τυδωριανή Αγγλία 1</vt:lpstr>
      <vt:lpstr>Κοινωνική πολιτική και νομοθεσία για τους φτωχούς στην τυδωριανή Αγγλία 2</vt:lpstr>
      <vt:lpstr>Κοινωνική πολιτική και νομοθεσία για τους φτωχούς στην τυδωριανή Αγγλία 3</vt:lpstr>
      <vt:lpstr>Κοινωνική πολιτική και νομοθεσία για τους φτωχούς στην τυδωριανή Αγγλία 4</vt:lpstr>
      <vt:lpstr>Κοινωνική πολιτική και νομοθεσία για τους φτωχούς στην τυδωριανή Αγγλία 5</vt:lpstr>
      <vt:lpstr>Κοινωνική πολιτική και νομοθεσία για τους φτωχούς στην τυδωριανή Αγγλία 6</vt:lpstr>
      <vt:lpstr>Κοινωνική πολιτική και νομοθεσία για τους φτωχούς στην τυδωριανή Αγγλία 7</vt:lpstr>
      <vt:lpstr>Κοινωνική πολιτική και νομοθεσία για τους φτωχούς στην τυδωριανή Αγγλία 8</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(1/3)</vt:lpstr>
      <vt:lpstr>Σημείωμα Χρήσης Έργων Τρίτων (2/3)</vt:lpstr>
      <vt:lpstr>Σημείωμα Χρήσης Έργων Τρίτων (3/3)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222</cp:revision>
  <dcterms:created xsi:type="dcterms:W3CDTF">2012-09-06T09:03:05Z</dcterms:created>
  <dcterms:modified xsi:type="dcterms:W3CDTF">2015-01-20T13:31:13Z</dcterms:modified>
</cp:coreProperties>
</file>