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3"/>
  </p:notesMasterIdLst>
  <p:sldIdLst>
    <p:sldId id="456" r:id="rId2"/>
    <p:sldId id="457" r:id="rId3"/>
    <p:sldId id="458" r:id="rId4"/>
    <p:sldId id="459" r:id="rId5"/>
    <p:sldId id="460" r:id="rId6"/>
    <p:sldId id="461" r:id="rId7"/>
    <p:sldId id="462" r:id="rId8"/>
    <p:sldId id="463" r:id="rId9"/>
    <p:sldId id="464" r:id="rId10"/>
    <p:sldId id="465" r:id="rId11"/>
    <p:sldId id="466" r:id="rId12"/>
    <p:sldId id="467" r:id="rId13"/>
    <p:sldId id="468" r:id="rId14"/>
    <p:sldId id="469" r:id="rId15"/>
    <p:sldId id="552" r:id="rId16"/>
    <p:sldId id="514" r:id="rId17"/>
    <p:sldId id="553" r:id="rId18"/>
    <p:sldId id="554" r:id="rId19"/>
    <p:sldId id="474" r:id="rId20"/>
    <p:sldId id="517" r:id="rId21"/>
    <p:sldId id="555" r:id="rId22"/>
    <p:sldId id="519" r:id="rId23"/>
    <p:sldId id="556" r:id="rId24"/>
    <p:sldId id="557" r:id="rId25"/>
    <p:sldId id="558" r:id="rId26"/>
    <p:sldId id="559" r:id="rId27"/>
    <p:sldId id="482" r:id="rId28"/>
    <p:sldId id="483" r:id="rId29"/>
    <p:sldId id="523" r:id="rId30"/>
    <p:sldId id="524" r:id="rId31"/>
    <p:sldId id="525" r:id="rId32"/>
    <p:sldId id="526" r:id="rId33"/>
    <p:sldId id="560" r:id="rId34"/>
    <p:sldId id="561" r:id="rId35"/>
    <p:sldId id="562" r:id="rId36"/>
    <p:sldId id="529" r:id="rId37"/>
    <p:sldId id="530" r:id="rId38"/>
    <p:sldId id="493" r:id="rId39"/>
    <p:sldId id="563" r:id="rId40"/>
    <p:sldId id="564" r:id="rId41"/>
    <p:sldId id="532" r:id="rId42"/>
    <p:sldId id="533" r:id="rId43"/>
    <p:sldId id="534" r:id="rId44"/>
    <p:sldId id="535" r:id="rId45"/>
    <p:sldId id="565" r:id="rId46"/>
    <p:sldId id="566" r:id="rId47"/>
    <p:sldId id="538" r:id="rId48"/>
    <p:sldId id="539" r:id="rId49"/>
    <p:sldId id="504" r:id="rId50"/>
    <p:sldId id="540" r:id="rId51"/>
    <p:sldId id="506" r:id="rId52"/>
    <p:sldId id="541" r:id="rId53"/>
    <p:sldId id="567" r:id="rId54"/>
    <p:sldId id="568" r:id="rId55"/>
    <p:sldId id="569" r:id="rId56"/>
    <p:sldId id="570" r:id="rId57"/>
    <p:sldId id="571" r:id="rId58"/>
    <p:sldId id="410" r:id="rId59"/>
    <p:sldId id="411" r:id="rId60"/>
    <p:sldId id="412" r:id="rId61"/>
    <p:sldId id="544" r:id="rId62"/>
    <p:sldId id="545" r:id="rId63"/>
    <p:sldId id="414" r:id="rId64"/>
    <p:sldId id="415" r:id="rId65"/>
    <p:sldId id="416" r:id="rId66"/>
    <p:sldId id="546" r:id="rId67"/>
    <p:sldId id="547" r:id="rId68"/>
    <p:sldId id="548" r:id="rId69"/>
    <p:sldId id="549" r:id="rId70"/>
    <p:sldId id="550" r:id="rId71"/>
    <p:sldId id="551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1" autoAdjust="0"/>
    <p:restoredTop sz="77199" autoAdjust="0"/>
  </p:normalViewPr>
  <p:slideViewPr>
    <p:cSldViewPr snapToGrid="0">
      <p:cViewPr varScale="1">
        <p:scale>
          <a:sx n="57" d="100"/>
          <a:sy n="57" d="100"/>
        </p:scale>
        <p:origin x="1722" y="78"/>
      </p:cViewPr>
      <p:guideLst/>
    </p:cSldViewPr>
  </p:slideViewPr>
  <p:outlineViewPr>
    <p:cViewPr>
      <p:scale>
        <a:sx n="33" d="100"/>
        <a:sy n="33" d="100"/>
      </p:scale>
      <p:origin x="0" y="-2806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3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7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11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05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31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31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7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40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30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764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15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14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09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30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i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6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5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991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334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619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45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216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88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47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914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841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571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621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731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986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533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609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259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9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257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266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970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93025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421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5764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0069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2558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35919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10162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2526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605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70678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7280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7970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http://scied.ucar.edu/webweather/weather-ingredients/change-atmosphere-altitude</a:t>
            </a:r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4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59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61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52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8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33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3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7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03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6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1. Βιογεωγραφία (Μέρος Α')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147E6F-202B-4C2C-ACC7-63CDDAF6F8A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343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1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5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6607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13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88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1184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3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66" r:id="rId6"/>
    <p:sldLayoutId id="2147483671" r:id="rId7"/>
    <p:sldLayoutId id="2147483672" r:id="rId8"/>
    <p:sldLayoutId id="2147483673" r:id="rId9"/>
    <p:sldLayoutId id="2147483674" r:id="rId10"/>
    <p:sldLayoutId id="2147483685" r:id="rId11"/>
    <p:sldLayoutId id="2147483681" r:id="rId12"/>
    <p:sldLayoutId id="2147483682" r:id="rId13"/>
    <p:sldLayoutId id="2147483680" r:id="rId14"/>
    <p:sldLayoutId id="2147483669" r:id="rId15"/>
    <p:sldLayoutId id="2147483675" r:id="rId16"/>
    <p:sldLayoutId id="2147483676" r:id="rId17"/>
    <p:sldLayoutId id="2147483678" r:id="rId18"/>
    <p:sldLayoutId id="2147483677" r:id="rId19"/>
    <p:sldLayoutId id="2147483683" r:id="rId20"/>
    <p:sldLayoutId id="2147483686" r:id="rId2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75000"/>
            </a:schemeClr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33.png"/><Relationship Id="rId4" Type="http://schemas.microsoft.com/office/2007/relationships/hdphoto" Target="../media/hdphoto10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5" Type="http://schemas.openxmlformats.org/officeDocument/2006/relationships/image" Target="../media/image41.png"/><Relationship Id="rId4" Type="http://schemas.microsoft.com/office/2007/relationships/hdphoto" Target="../media/hdphoto12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15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16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dirty="0"/>
              <a:t>Ζωική Ποικιλότητα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786" y="3578590"/>
            <a:ext cx="7342428" cy="2710273"/>
          </a:xfrm>
        </p:spPr>
        <p:txBody>
          <a:bodyPr>
            <a:normAutofit/>
          </a:bodyPr>
          <a:lstStyle/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Ενότητα 1.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el-GR" sz="2800" dirty="0" err="1">
                <a:solidFill>
                  <a:schemeClr val="accent6">
                    <a:lumMod val="75000"/>
                  </a:schemeClr>
                </a:solidFill>
              </a:rPr>
              <a:t>ιογεωγραφία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Μέρος Α’) </a:t>
            </a:r>
          </a:p>
          <a:p>
            <a:endParaRPr lang="el-GR" sz="2800" dirty="0"/>
          </a:p>
          <a:p>
            <a:r>
              <a:rPr lang="el-GR" sz="2800" dirty="0" smtClean="0"/>
              <a:t>Αναστάσιος </a:t>
            </a:r>
            <a:r>
              <a:rPr lang="el-GR" sz="2800" dirty="0" err="1" smtClean="0"/>
              <a:t>Λεγάκις</a:t>
            </a:r>
            <a:r>
              <a:rPr lang="el-GR" sz="2800" dirty="0" smtClean="0"/>
              <a:t>, Αναπληρωτής Καθηγητής</a:t>
            </a:r>
            <a:endParaRPr lang="el-GR" sz="2800" dirty="0"/>
          </a:p>
          <a:p>
            <a:r>
              <a:rPr lang="el-GR" sz="2800" dirty="0"/>
              <a:t>Σχολή Θετικών Επιστημών</a:t>
            </a:r>
          </a:p>
          <a:p>
            <a:r>
              <a:rPr lang="el-GR" sz="2800" dirty="0" smtClean="0"/>
              <a:t>Τμήμα Βιολογίας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85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Παρούσα κατάσταση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n-US" sz="2400" dirty="0"/>
              <a:t>Αλματώδης ανάπτυξη </a:t>
            </a:r>
            <a:r>
              <a:rPr lang="el-GR" altLang="en-US" sz="2400" dirty="0" smtClean="0"/>
              <a:t>που οφείλεται:</a:t>
            </a:r>
            <a:endParaRPr lang="el-GR" altLang="en-US" sz="2400" dirty="0"/>
          </a:p>
          <a:p>
            <a:pPr>
              <a:buFontTx/>
              <a:buChar char="•"/>
            </a:pPr>
            <a:endParaRPr lang="el-GR" altLang="en-US" sz="2400" dirty="0" smtClean="0"/>
          </a:p>
          <a:p>
            <a:pPr>
              <a:buFontTx/>
              <a:buChar char="•"/>
            </a:pPr>
            <a:r>
              <a:rPr lang="el-GR" altLang="en-US" sz="2400" dirty="0" smtClean="0"/>
              <a:t>Στη </a:t>
            </a:r>
            <a:r>
              <a:rPr lang="el-GR" altLang="en-US" sz="2400" dirty="0"/>
              <a:t>μετατροπή της από περιγραφική επιστήμη σε επιστήμη θεμελίωσης και ελέγχου </a:t>
            </a:r>
            <a:r>
              <a:rPr lang="el-GR" altLang="en-US" sz="2400" dirty="0" smtClean="0"/>
              <a:t>θεωρίας.</a:t>
            </a:r>
            <a:endParaRPr lang="el-GR" altLang="en-US" sz="2400" dirty="0"/>
          </a:p>
          <a:p>
            <a:pPr>
              <a:buFontTx/>
              <a:buChar char="•"/>
            </a:pPr>
            <a:r>
              <a:rPr lang="el-GR" altLang="en-US" sz="2400" dirty="0"/>
              <a:t>Στην εισαγωγή νέων μαθηματικών </a:t>
            </a:r>
            <a:r>
              <a:rPr lang="el-GR" altLang="en-US" sz="2400" dirty="0" smtClean="0"/>
              <a:t>θεωριών.</a:t>
            </a:r>
            <a:endParaRPr lang="el-GR" altLang="en-US" sz="2400" dirty="0"/>
          </a:p>
          <a:p>
            <a:pPr>
              <a:buFontTx/>
              <a:buChar char="•"/>
            </a:pPr>
            <a:r>
              <a:rPr lang="el-GR" altLang="en-US" sz="2400" dirty="0"/>
              <a:t>Στις σύγχρονες προόδους στις επιστήμες της </a:t>
            </a:r>
            <a:r>
              <a:rPr lang="el-GR" altLang="en-US" sz="2400" dirty="0" smtClean="0"/>
              <a:t>Γης.</a:t>
            </a:r>
            <a:endParaRPr lang="el-GR" altLang="en-US" sz="2400" dirty="0"/>
          </a:p>
          <a:p>
            <a:pPr>
              <a:buFontTx/>
              <a:buChar char="•"/>
            </a:pPr>
            <a:r>
              <a:rPr lang="el-GR" altLang="en-US" sz="2400" dirty="0"/>
              <a:t>Στην εφαρμογή της νέας </a:t>
            </a:r>
            <a:r>
              <a:rPr lang="el-GR" altLang="en-US" sz="2400" dirty="0" smtClean="0"/>
              <a:t>τεχνολογίας.</a:t>
            </a:r>
            <a:endParaRPr lang="el-GR" altLang="en-US" sz="2400" dirty="0"/>
          </a:p>
          <a:p>
            <a:pPr>
              <a:buFontTx/>
              <a:buChar char="•"/>
            </a:pPr>
            <a:r>
              <a:rPr lang="el-GR" altLang="en-US" sz="2400" dirty="0"/>
              <a:t>Στην ανάγκη να κατανοήσουμε και να διαχειριστούμε την επίδραση του ανθρώπου στη Γη.</a:t>
            </a:r>
            <a:endParaRPr lang="en-GB" altLang="en-US" sz="2400" dirty="0"/>
          </a:p>
          <a:p>
            <a:endParaRPr lang="el-GR" sz="24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Ιστορία της Βιογεωγραφίας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Tx/>
              <a:buChar char="•"/>
              <a:defRPr/>
            </a:pPr>
            <a:r>
              <a:rPr lang="el-GR" sz="2600" b="1" dirty="0"/>
              <a:t>Αριστοτέλης</a:t>
            </a:r>
            <a:r>
              <a:rPr lang="el-GR" sz="2600" dirty="0"/>
              <a:t>: η έννοια της Γης που </a:t>
            </a:r>
            <a:r>
              <a:rPr lang="el-GR" sz="2600" dirty="0" smtClean="0"/>
              <a:t>αλλάζει.</a:t>
            </a:r>
            <a:endParaRPr lang="el-GR" sz="2600" dirty="0"/>
          </a:p>
          <a:p>
            <a:pPr marL="457200" indent="-457200">
              <a:buFontTx/>
              <a:buChar char="•"/>
              <a:defRPr/>
            </a:pPr>
            <a:r>
              <a:rPr lang="el-GR" sz="2600" b="1" dirty="0" err="1"/>
              <a:t>Λινναίος</a:t>
            </a:r>
            <a:r>
              <a:rPr lang="el-GR" sz="2600" dirty="0"/>
              <a:t>: τα είδη δημιουργήθηκαν ή επιβίωσαν στο 	</a:t>
            </a:r>
            <a:r>
              <a:rPr lang="el-GR" sz="2600" dirty="0" smtClean="0"/>
              <a:t>Αραράτ.</a:t>
            </a:r>
            <a:endParaRPr lang="el-GR" sz="2600" dirty="0"/>
          </a:p>
          <a:p>
            <a:pPr marL="457200" indent="-457200">
              <a:buFontTx/>
              <a:buChar char="•"/>
              <a:defRPr/>
            </a:pPr>
            <a:r>
              <a:rPr lang="en-GB" sz="2600" b="1" dirty="0"/>
              <a:t>Buffon</a:t>
            </a:r>
            <a:r>
              <a:rPr lang="el-GR" sz="2600" dirty="0"/>
              <a:t>: η ζωή δημιουργήθηκε σε μια εκτεταμένη 	ξηρά βορειότερα του </a:t>
            </a:r>
            <a:r>
              <a:rPr lang="el-GR" sz="2600" dirty="0" smtClean="0"/>
              <a:t>Αραράτ.</a:t>
            </a:r>
            <a:endParaRPr lang="el-GR" sz="2600" dirty="0"/>
          </a:p>
          <a:p>
            <a:pPr marL="457200" indent="-457200">
              <a:buFontTx/>
              <a:buChar char="•"/>
              <a:defRPr/>
            </a:pPr>
            <a:r>
              <a:rPr lang="en-GB" sz="2600" b="1" dirty="0"/>
              <a:t>Wallace</a:t>
            </a:r>
            <a:r>
              <a:rPr lang="el-GR" sz="2600" dirty="0"/>
              <a:t>: θεμελίωση της σύγχρονης </a:t>
            </a:r>
            <a:r>
              <a:rPr lang="el-GR" sz="2600" dirty="0" smtClean="0"/>
              <a:t>βιογεωγραφίας.</a:t>
            </a:r>
            <a:endParaRPr lang="el-GR" sz="2600" dirty="0"/>
          </a:p>
          <a:p>
            <a:pPr marL="457200" indent="-457200">
              <a:buFontTx/>
              <a:buChar char="•"/>
              <a:defRPr/>
            </a:pPr>
            <a:r>
              <a:rPr lang="en-GB" sz="2600" b="1" dirty="0"/>
              <a:t>Wegener</a:t>
            </a:r>
            <a:r>
              <a:rPr lang="el-GR" sz="2600" dirty="0"/>
              <a:t>: θεωρία μετακίνησης των </a:t>
            </a:r>
            <a:r>
              <a:rPr lang="el-GR" sz="2600" dirty="0" smtClean="0"/>
              <a:t>ηπείρων.</a:t>
            </a:r>
            <a:endParaRPr lang="el-GR" sz="2600" dirty="0"/>
          </a:p>
          <a:p>
            <a:pPr marL="457200" indent="-457200">
              <a:buFontTx/>
              <a:buChar char="•"/>
              <a:defRPr/>
            </a:pPr>
            <a:r>
              <a:rPr lang="en-GB" sz="2600" b="1" dirty="0" err="1"/>
              <a:t>Hennig</a:t>
            </a:r>
            <a:r>
              <a:rPr lang="el-GR" sz="2600" dirty="0"/>
              <a:t>: φυλογενετική </a:t>
            </a:r>
            <a:r>
              <a:rPr lang="el-GR" sz="2600" dirty="0" smtClean="0"/>
              <a:t>ταξινόμηση.</a:t>
            </a:r>
            <a:endParaRPr lang="el-GR" sz="2600" dirty="0"/>
          </a:p>
          <a:p>
            <a:pPr marL="457200" indent="-457200">
              <a:buFontTx/>
              <a:buChar char="•"/>
              <a:defRPr/>
            </a:pPr>
            <a:r>
              <a:rPr lang="en-GB" sz="2600" b="1" dirty="0"/>
              <a:t>Nelson, </a:t>
            </a:r>
            <a:r>
              <a:rPr lang="en-GB" sz="2600" b="1" dirty="0" err="1"/>
              <a:t>Platnick</a:t>
            </a:r>
            <a:r>
              <a:rPr lang="en-GB" sz="2600" b="1" dirty="0"/>
              <a:t> &amp; Rosen</a:t>
            </a:r>
            <a:r>
              <a:rPr lang="el-GR" sz="2600" dirty="0"/>
              <a:t>: </a:t>
            </a:r>
            <a:r>
              <a:rPr lang="el-GR" sz="2600" dirty="0" err="1"/>
              <a:t>βικαριανιστική</a:t>
            </a:r>
            <a:r>
              <a:rPr lang="el-GR" sz="2600" dirty="0"/>
              <a:t> 	</a:t>
            </a:r>
            <a:r>
              <a:rPr lang="el-GR" sz="2600" dirty="0" smtClean="0"/>
              <a:t>Βιογεωγραφία.</a:t>
            </a:r>
            <a:endParaRPr lang="el-GR" sz="2600" dirty="0"/>
          </a:p>
          <a:p>
            <a:pPr marL="457200" indent="-457200">
              <a:buFontTx/>
              <a:buChar char="•"/>
              <a:defRPr/>
            </a:pPr>
            <a:r>
              <a:rPr lang="en-GB" sz="2600" b="1" dirty="0"/>
              <a:t>McArthur &amp; Wilson</a:t>
            </a:r>
            <a:r>
              <a:rPr lang="el-GR" sz="2600" dirty="0"/>
              <a:t>: νησιωτική </a:t>
            </a:r>
            <a:r>
              <a:rPr lang="el-GR" sz="2600" dirty="0" smtClean="0"/>
              <a:t>Βιογεωγραφία.</a:t>
            </a:r>
            <a:endParaRPr lang="en-GB" sz="26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660525" y="17224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l-GR" alt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φυσικό σκηνικό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b="1" dirty="0"/>
              <a:t>Αβιοτικοί παράγοντες</a:t>
            </a:r>
          </a:p>
          <a:p>
            <a:pPr lvl="1">
              <a:buFontTx/>
              <a:buChar char="•"/>
            </a:pPr>
            <a:r>
              <a:rPr lang="el-GR" altLang="en-US" sz="2400" dirty="0"/>
              <a:t>Κλίμα</a:t>
            </a:r>
          </a:p>
          <a:p>
            <a:pPr lvl="1">
              <a:buFontTx/>
              <a:buChar char="•"/>
            </a:pPr>
            <a:r>
              <a:rPr lang="el-GR" altLang="en-US" sz="2400" dirty="0"/>
              <a:t>Εδάφη</a:t>
            </a:r>
          </a:p>
          <a:p>
            <a:pPr lvl="1">
              <a:buFontTx/>
              <a:buChar char="•"/>
            </a:pPr>
            <a:r>
              <a:rPr lang="el-GR" altLang="en-US" sz="2400" dirty="0"/>
              <a:t>Υδάτινα περιβάλλοντα</a:t>
            </a:r>
          </a:p>
          <a:p>
            <a:pPr lvl="1">
              <a:buFontTx/>
              <a:buChar char="•"/>
            </a:pPr>
            <a:r>
              <a:rPr lang="el-GR" altLang="en-US" sz="2400" dirty="0" err="1"/>
              <a:t>Μικροπεριβάλλοντα</a:t>
            </a:r>
            <a:endParaRPr lang="el-GR" altLang="en-US" sz="2400" dirty="0"/>
          </a:p>
          <a:p>
            <a:pPr lvl="1"/>
            <a:endParaRPr lang="el-GR" altLang="en-US" sz="2400" dirty="0"/>
          </a:p>
          <a:p>
            <a:r>
              <a:rPr lang="el-GR" altLang="en-US" sz="2400" b="1" dirty="0"/>
              <a:t>Βιολογικοί παράγοντες</a:t>
            </a:r>
          </a:p>
          <a:p>
            <a:pPr lvl="1">
              <a:buFontTx/>
              <a:buChar char="•"/>
            </a:pPr>
            <a:r>
              <a:rPr lang="el-GR" altLang="en-US" sz="2400" dirty="0"/>
              <a:t>Η κατανομή των ειδών</a:t>
            </a:r>
          </a:p>
          <a:p>
            <a:pPr lvl="1">
              <a:buFontTx/>
              <a:buChar char="•"/>
            </a:pPr>
            <a:r>
              <a:rPr lang="el-GR" altLang="en-US" sz="2400" dirty="0"/>
              <a:t>Η κατανομή των </a:t>
            </a:r>
            <a:r>
              <a:rPr lang="el-GR" altLang="en-US" sz="2400" dirty="0" err="1"/>
              <a:t>βιοκοινωνιών</a:t>
            </a:r>
            <a:endParaRPr lang="el-GR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Κλίμα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el-GR" altLang="en-US" sz="2800" dirty="0"/>
              <a:t>Ηλιακή ενέργεια και θερμοκρασιακά </a:t>
            </a:r>
            <a:r>
              <a:rPr lang="el-GR" altLang="en-US" sz="2800" dirty="0" smtClean="0"/>
              <a:t>συστήματα.</a:t>
            </a:r>
            <a:endParaRPr lang="el-GR" altLang="en-US" sz="2800" dirty="0"/>
          </a:p>
          <a:p>
            <a:pPr>
              <a:spcBef>
                <a:spcPct val="50000"/>
              </a:spcBef>
            </a:pPr>
            <a:endParaRPr lang="el-GR" altLang="en-US" sz="2800" dirty="0"/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l-GR" altLang="en-US" sz="2400" dirty="0"/>
              <a:t>Ηλιακή </a:t>
            </a:r>
            <a:r>
              <a:rPr lang="el-GR" altLang="en-US" sz="2400" dirty="0" smtClean="0"/>
              <a:t>ενέργεια.</a:t>
            </a:r>
            <a:endParaRPr lang="el-GR" altLang="en-US" sz="2400" dirty="0"/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l-GR" altLang="en-US" sz="2400" dirty="0"/>
              <a:t>Ο ρόλος του </a:t>
            </a:r>
            <a:r>
              <a:rPr lang="el-GR" altLang="en-US" sz="2400" dirty="0" smtClean="0"/>
              <a:t>υψομέτρου.</a:t>
            </a:r>
            <a:endParaRPr lang="el-GR" altLang="en-US" sz="2400" dirty="0"/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l-GR" altLang="en-US" sz="2400" dirty="0"/>
              <a:t>Η κατακράτηση της θερμότητας στην </a:t>
            </a:r>
            <a:r>
              <a:rPr lang="el-GR" altLang="en-US" sz="2400" dirty="0" smtClean="0"/>
              <a:t>ατμόσφαιρα.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κλίμα της Γης 1/3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450" y="1825625"/>
            <a:ext cx="3865099" cy="4351338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07315" y="452845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κλίμα της Γης 2/3</a:t>
            </a: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3598" y="1690689"/>
            <a:ext cx="61912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381634" y="563326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51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κλίμα της Γης 3/3</a:t>
            </a: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85" y="1320800"/>
            <a:ext cx="5950076" cy="4791889"/>
          </a:xfrm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61047" y="583569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7770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 ρόλος του υψομέτρου</a:t>
            </a: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95883" y="561139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4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2" descr="http://scied.ucar.edu/sites/default/files/images/long-content-page/lapserat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436" y="1894222"/>
            <a:ext cx="6431573" cy="349865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407692" y="512999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4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00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φαινόμενο του θερμοκηπίου</a:t>
            </a: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98" y="1575912"/>
            <a:ext cx="7693152" cy="4102608"/>
          </a:xfrm>
        </p:spPr>
      </p:pic>
      <p:sp>
        <p:nvSpPr>
          <p:cNvPr id="9" name="TextBox 8"/>
          <p:cNvSpPr txBox="1"/>
          <p:nvPr/>
        </p:nvSpPr>
        <p:spPr>
          <a:xfrm>
            <a:off x="8108346" y="406930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96973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Άνεμοι και βροχόπτωση 1/3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Tx/>
              <a:buChar char="•"/>
            </a:pPr>
            <a:r>
              <a:rPr lang="el-GR" altLang="en-US" sz="2400" dirty="0"/>
              <a:t>Πρότυπα ανέμων</a:t>
            </a:r>
          </a:p>
          <a:p>
            <a:pPr lvl="1">
              <a:buFontTx/>
              <a:buChar char="•"/>
            </a:pPr>
            <a:r>
              <a:rPr lang="el-GR" altLang="en-US" sz="2400" dirty="0"/>
              <a:t>Πρότυπα βροχόπτωσης</a:t>
            </a:r>
          </a:p>
          <a:p>
            <a:endParaRPr lang="el-GR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Ορισμός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Η επιστήμη που επιχειρεί να τεκμηριώσει και να κατανοήσει τα χωρικά πρότυπα της </a:t>
            </a:r>
            <a:r>
              <a:rPr lang="el-GR" altLang="en-US" sz="2400" dirty="0" smtClean="0"/>
              <a:t>βιοποικιλότητας</a:t>
            </a:r>
            <a:r>
              <a:rPr lang="en-US" altLang="en-US" sz="2400" dirty="0" smtClean="0"/>
              <a:t>.</a:t>
            </a:r>
          </a:p>
          <a:p>
            <a:endParaRPr lang="el-GR" altLang="en-US" sz="2400" dirty="0"/>
          </a:p>
          <a:p>
            <a:r>
              <a:rPr lang="el-GR" altLang="en-US" sz="2400" dirty="0" smtClean="0"/>
              <a:t>Η </a:t>
            </a:r>
            <a:r>
              <a:rPr lang="el-GR" altLang="en-US" sz="2400" dirty="0"/>
              <a:t>μελέτη της κατανομής των οργανισμών στο παρελθόν και το παρόν και των σχετικών προτύπων διαφοροποίησης στη Γη που αφορούν στον αριθμό και τα είδη των ζωντανών </a:t>
            </a:r>
            <a:r>
              <a:rPr lang="el-GR" altLang="en-US" sz="2400" dirty="0" smtClean="0"/>
              <a:t>οργανισμών</a:t>
            </a:r>
            <a:r>
              <a:rPr lang="en-US" altLang="en-US" sz="2400" dirty="0" smtClean="0"/>
              <a:t>.</a:t>
            </a:r>
            <a:endParaRPr lang="el-GR" altLang="en-US" sz="2400" dirty="0"/>
          </a:p>
          <a:p>
            <a:endParaRPr lang="el-GR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Άνεμοι και βροχόπτωση 2/3</a:t>
            </a:r>
            <a:endParaRPr lang="el-GR" dirty="0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23584"/>
            <a:ext cx="3886200" cy="3955419"/>
          </a:xfrm>
        </p:spPr>
      </p:pic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98" y="1873790"/>
            <a:ext cx="3803904" cy="425500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7753" y="513717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8108346" y="513717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60606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Άνεμοι και βροχόπτωση 3/3</a:t>
            </a:r>
            <a:endParaRPr lang="el-GR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97282" name="Picture 2" descr="http://www.earthscienceeducation.org/UofU-UrbEnviG/C-ContentForSessions/C-Atmosphere/Atm01_Skinner1999GlobalCircCell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5399" y="1421321"/>
            <a:ext cx="3911601" cy="450811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07318" y="565244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16910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κυκλοφορία του αέρα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66" y="1475309"/>
            <a:ext cx="6186714" cy="4640036"/>
          </a:xfrm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79366" y="58048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765872" y="5712550"/>
            <a:ext cx="3949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Παγκόσμιο πρότυπο ανέμων του Ιανουαρίου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2846366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Πίεση και άνεμοι </a:t>
            </a:r>
            <a:r>
              <a:rPr lang="en-US" dirty="0" smtClean="0"/>
              <a:t>(</a:t>
            </a:r>
            <a:r>
              <a:rPr lang="el-GR" dirty="0" smtClean="0"/>
              <a:t>Ιανουάριος)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0" name="Picture 9" descr="img: winds in January; global circulation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1533" y="2116667"/>
            <a:ext cx="6756400" cy="338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43837" y="522633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62590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Πίεση και άνεμοι (Ιούλιος)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9" name="Picture 4" descr="img: winds in July; global circul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1442" y="1956328"/>
            <a:ext cx="7578421" cy="31829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507357" y="486226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15907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Βροχόπτωση 1/2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24" y="1420258"/>
            <a:ext cx="6172352" cy="4830931"/>
          </a:xfrm>
        </p:spPr>
      </p:pic>
      <p:sp>
        <p:nvSpPr>
          <p:cNvPr id="6" name="TextBox 5"/>
          <p:cNvSpPr txBox="1"/>
          <p:nvPr/>
        </p:nvSpPr>
        <p:spPr>
          <a:xfrm>
            <a:off x="7316416" y="587280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91017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Βροχόπτωση 2/2</a:t>
            </a:r>
            <a:endParaRPr lang="el-GR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9" y="2062110"/>
            <a:ext cx="3680012" cy="2415914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10358" y="447802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3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945126" y="570110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4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1366103" y="4481030"/>
            <a:ext cx="21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Μέση ετήσια βροχόπτωση</a:t>
            </a:r>
            <a:endParaRPr lang="el-GR" sz="1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038" y="1510454"/>
            <a:ext cx="3344384" cy="4441198"/>
          </a:xfrm>
        </p:spPr>
      </p:pic>
      <p:sp>
        <p:nvSpPr>
          <p:cNvPr id="17" name="TextBox 16"/>
          <p:cNvSpPr txBox="1"/>
          <p:nvPr/>
        </p:nvSpPr>
        <p:spPr>
          <a:xfrm>
            <a:off x="5294778" y="3680508"/>
            <a:ext cx="2182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Μέση βροχόπτωση Ιουλίου</a:t>
            </a:r>
            <a:endParaRPr lang="el-GR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294778" y="5978104"/>
            <a:ext cx="2482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Μέση βροχόπτωση Ιανουαρίου</a:t>
            </a:r>
            <a:endParaRPr lang="el-G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έδαφος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Δημιουργία και σημασία του εδάφους</a:t>
            </a:r>
          </a:p>
          <a:p>
            <a:endParaRPr lang="el-GR" altLang="en-US" sz="2400" dirty="0"/>
          </a:p>
          <a:p>
            <a:pPr lvl="1">
              <a:buFontTx/>
              <a:buChar char="•"/>
            </a:pPr>
            <a:r>
              <a:rPr lang="el-GR" altLang="en-US" sz="2200" dirty="0"/>
              <a:t>Πρωτογενής διαδοχή</a:t>
            </a:r>
          </a:p>
          <a:p>
            <a:pPr lvl="1">
              <a:buFontTx/>
              <a:buChar char="•"/>
            </a:pPr>
            <a:r>
              <a:rPr lang="el-GR" altLang="en-US" sz="2200" dirty="0"/>
              <a:t>Δευτερογενής διαδοχή</a:t>
            </a:r>
          </a:p>
          <a:p>
            <a:pPr lvl="1"/>
            <a:endParaRPr lang="el-GR" altLang="en-US" sz="2400" dirty="0"/>
          </a:p>
          <a:p>
            <a:r>
              <a:rPr lang="el-GR" altLang="en-US" sz="2400" dirty="0"/>
              <a:t>Σχηματισμός των κύριων εδαφικών τύπων</a:t>
            </a:r>
          </a:p>
          <a:p>
            <a:endParaRPr lang="el-GR" altLang="en-US" sz="2400" dirty="0"/>
          </a:p>
          <a:p>
            <a:r>
              <a:rPr lang="el-GR" altLang="en-US" sz="2400" dirty="0"/>
              <a:t>Ασυνήθιστοι τύποι εδαφών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δημιουργία του εδάφους 1/7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627" y="1790515"/>
            <a:ext cx="5944745" cy="4069864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93677" y="567739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n-US" sz="1200" dirty="0"/>
              <a:t>5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δημιουργία του εδάφους 2/7</a:t>
            </a:r>
            <a:endParaRPr lang="el-GR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24" y="1556096"/>
            <a:ext cx="8110951" cy="4482367"/>
          </a:xfrm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67621" y="463594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98435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Μερικά βασικά ερωτήματα 1/4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  <a:buFontTx/>
              <a:buAutoNum type="arabicPeriod"/>
            </a:pPr>
            <a:r>
              <a:rPr lang="el-GR" altLang="en-US" sz="2400" dirty="0"/>
              <a:t>Γιατί ένα είδος ή ανώτερη ταξινομική ομάδα (γένος, οικογένεια, ομοταξία </a:t>
            </a:r>
            <a:r>
              <a:rPr lang="el-GR" altLang="en-US" sz="2400" dirty="0" err="1"/>
              <a:t>κ.ο.κ.</a:t>
            </a:r>
            <a:r>
              <a:rPr lang="el-GR" altLang="en-US" sz="2400" dirty="0"/>
              <a:t>) περιορίζεται στην παρούσα του εξάπλωση;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l-GR" altLang="en-US" sz="2400" dirty="0"/>
              <a:t>Τι επιτρέπει σε ένα είδος να ζει εκεί που βρίσκεται και τι το εμποδίζει να εποικίσει άλλες περιοχές;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l-GR" altLang="en-US" sz="2400" dirty="0"/>
              <a:t>Ποιος είναι ο ρόλος του κλίματος, της τοπογραφίας και των αλληλεπιδράσεων με άλλους οργανισμούς, στον περιορισμό της κατανομής ενός είδους;</a:t>
            </a: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δημιουργία του εδάφους 3/7</a:t>
            </a:r>
            <a:endParaRPr lang="el-GR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30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640" y="1281984"/>
            <a:ext cx="3632272" cy="4865875"/>
          </a:xfrm>
        </p:spPr>
      </p:pic>
      <p:sp>
        <p:nvSpPr>
          <p:cNvPr id="6" name="TextBox 5"/>
          <p:cNvSpPr txBox="1"/>
          <p:nvPr/>
        </p:nvSpPr>
        <p:spPr>
          <a:xfrm>
            <a:off x="6118152" y="576277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50122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δημιουργία του εδάφους 4/7</a:t>
            </a:r>
            <a:endParaRPr lang="el-GR" dirty="0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4" y="1500554"/>
            <a:ext cx="6266472" cy="4699855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88530" y="5549736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83812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δημιουργία του εδάφους 5/7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990" y="1285920"/>
            <a:ext cx="3858019" cy="4867596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81486" y="567508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15175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δημιουργία του εδάφους 6/7</a:t>
            </a:r>
            <a:endParaRPr lang="el-GR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907315" y="452845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082384" y="537452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20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569940" y="537452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r>
              <a:rPr lang="el-GR" sz="1200" dirty="0" smtClean="0"/>
              <a:t>1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091703" y="565151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pic>
        <p:nvPicPr>
          <p:cNvPr id="73730" name="Picture 2" descr="https://upload.wikimedia.org/wikipedia/commons/e/e6/SoilCompositi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2461" y="1512634"/>
            <a:ext cx="5273524" cy="4614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8646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δημιουργία του εδάφους 7/7</a:t>
            </a:r>
            <a:endParaRPr lang="el-G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08" y="1634715"/>
            <a:ext cx="6416249" cy="4277499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38364" y="563521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7842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6702" y="294788"/>
            <a:ext cx="8105042" cy="1325563"/>
          </a:xfrm>
        </p:spPr>
        <p:txBody>
          <a:bodyPr/>
          <a:lstStyle/>
          <a:p>
            <a:r>
              <a:rPr lang="el-GR" sz="4000" dirty="0" smtClean="0"/>
              <a:t>Χαρτογράφηση εδάφους της Γης 1/3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6" t="4082" r="1897" b="2502"/>
          <a:stretch/>
        </p:blipFill>
        <p:spPr>
          <a:xfrm>
            <a:off x="686469" y="1295055"/>
            <a:ext cx="7725508" cy="4853354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964557" y="56913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02248" y="329957"/>
            <a:ext cx="8339504" cy="1325563"/>
          </a:xfrm>
        </p:spPr>
        <p:txBody>
          <a:bodyPr>
            <a:normAutofit/>
          </a:bodyPr>
          <a:lstStyle/>
          <a:p>
            <a:r>
              <a:rPr lang="el-GR" sz="4000" dirty="0" smtClean="0"/>
              <a:t>Χαρτογράφηση εδάφους της Γης 2/3</a:t>
            </a:r>
            <a:endParaRPr lang="el-GR" sz="40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8" t="3575" r="1518" b="2400"/>
          <a:stretch/>
        </p:blipFill>
        <p:spPr>
          <a:xfrm>
            <a:off x="814754" y="1442967"/>
            <a:ext cx="7514492" cy="4699926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Ενότητα 1. Βιογεωγραφία (Μέρος Α')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40157" y="577511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r>
              <a:rPr lang="el-GR" sz="1200" dirty="0" smtClean="0"/>
              <a:t>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323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6031" y="365126"/>
            <a:ext cx="8151935" cy="1325563"/>
          </a:xfrm>
        </p:spPr>
        <p:txBody>
          <a:bodyPr>
            <a:normAutofit/>
          </a:bodyPr>
          <a:lstStyle/>
          <a:p>
            <a:r>
              <a:rPr lang="el-GR" sz="4000" dirty="0" smtClean="0"/>
              <a:t>Χαρτογράφηση εδάφους της Γης 3/3</a:t>
            </a:r>
            <a:endParaRPr lang="el-GR" sz="40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" t="3305" r="1793" b="2400"/>
          <a:stretch/>
        </p:blipFill>
        <p:spPr>
          <a:xfrm>
            <a:off x="832338" y="1376070"/>
            <a:ext cx="7479323" cy="4708208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98193" y="569378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r>
              <a:rPr lang="el-GR" sz="1200" dirty="0" smtClean="0"/>
              <a:t>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8780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Υδάτινα περιβάλλοντα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Tx/>
              <a:buChar char="•"/>
            </a:pPr>
            <a:r>
              <a:rPr lang="el-GR" altLang="en-US" sz="2400" dirty="0"/>
              <a:t>Διαστρωμάτωση</a:t>
            </a:r>
          </a:p>
          <a:p>
            <a:pPr lvl="1">
              <a:buFontTx/>
              <a:buChar char="•"/>
            </a:pPr>
            <a:r>
              <a:rPr lang="el-GR" altLang="en-US" sz="2400" dirty="0"/>
              <a:t>Η κυκλοφορία στους ωκεανούς </a:t>
            </a:r>
          </a:p>
          <a:p>
            <a:pPr lvl="1">
              <a:buFontTx/>
              <a:buChar char="•"/>
            </a:pPr>
            <a:r>
              <a:rPr lang="el-GR" altLang="en-US" sz="2400" dirty="0"/>
              <a:t>Πίεση και </a:t>
            </a:r>
            <a:r>
              <a:rPr lang="el-GR" altLang="en-US" sz="2400" dirty="0" err="1"/>
              <a:t>αλατότητα</a:t>
            </a:r>
            <a:endParaRPr lang="el-GR" altLang="en-US" sz="2400" dirty="0"/>
          </a:p>
          <a:p>
            <a:pPr lvl="1">
              <a:buFontTx/>
              <a:buChar char="•"/>
            </a:pPr>
            <a:r>
              <a:rPr lang="el-GR" altLang="en-US" sz="2400" dirty="0"/>
              <a:t>Παλίρροιες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Οι κύριες θαλάσσιες ζώνες</a:t>
            </a: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66395" y="557781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28</a:t>
            </a:r>
            <a:endParaRPr lang="en-US" sz="1200" dirty="0"/>
          </a:p>
        </p:txBody>
      </p:sp>
      <p:pic>
        <p:nvPicPr>
          <p:cNvPr id="8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95379"/>
            <a:ext cx="7886700" cy="4011830"/>
          </a:xfrm>
        </p:spPr>
      </p:pic>
      <p:sp>
        <p:nvSpPr>
          <p:cNvPr id="7" name="TextBox 6"/>
          <p:cNvSpPr txBox="1"/>
          <p:nvPr/>
        </p:nvSpPr>
        <p:spPr>
          <a:xfrm>
            <a:off x="7037275" y="512110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r>
              <a:rPr lang="el-GR" sz="1200" dirty="0" smtClean="0"/>
              <a:t>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3934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Μερικά βασικά </a:t>
            </a:r>
            <a:r>
              <a:rPr lang="el-GR" dirty="0" smtClean="0"/>
              <a:t>ερωτήματα 2/4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48139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  <a:buFontTx/>
              <a:buAutoNum type="arabicPeriod" startAt="4"/>
            </a:pPr>
            <a:r>
              <a:rPr lang="el-GR" altLang="en-US" sz="2400" dirty="0"/>
              <a:t>Πώς τα διαφορετικά είδη των οργανισμών αντικαθιστούν το ένα το άλλο καθώς ανεβαίνουμε σε ένα βουνό ή μετακινούμαστε από μια βραχώδη ακτή σε μια κοντινή αμμώδη παραλία;</a:t>
            </a:r>
          </a:p>
          <a:p>
            <a:pPr>
              <a:spcBef>
                <a:spcPct val="50000"/>
              </a:spcBef>
              <a:buFontTx/>
              <a:buAutoNum type="arabicPeriod" startAt="4"/>
            </a:pPr>
            <a:r>
              <a:rPr lang="el-GR" altLang="en-US" sz="2400" dirty="0"/>
              <a:t>Πώς καταλήγει ένα είδος να περιορίζεται στη σημερινή του εξάπλωση;</a:t>
            </a:r>
          </a:p>
          <a:p>
            <a:pPr>
              <a:spcBef>
                <a:spcPct val="50000"/>
              </a:spcBef>
              <a:buFontTx/>
              <a:buAutoNum type="arabicPeriod" startAt="4"/>
            </a:pPr>
            <a:r>
              <a:rPr lang="el-GR" altLang="en-US" sz="2400" dirty="0"/>
              <a:t>Ποιοι είναι οι κοντινότεροι συγγενείς ενός είδους και που βρίσκονται; Που ζούσαν οι πρόγονοί του;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7983" y="220133"/>
            <a:ext cx="7886700" cy="1429808"/>
          </a:xfrm>
        </p:spPr>
        <p:txBody>
          <a:bodyPr>
            <a:normAutofit/>
          </a:bodyPr>
          <a:lstStyle/>
          <a:p>
            <a:r>
              <a:rPr lang="el-GR" sz="4000" dirty="0" smtClean="0"/>
              <a:t>Φωτοσύνθεση στο Β. Ατλαντικό</a:t>
            </a:r>
            <a:br>
              <a:rPr lang="el-GR" sz="4000" dirty="0" smtClean="0"/>
            </a:br>
            <a:r>
              <a:rPr lang="el-GR" sz="4000" dirty="0" smtClean="0"/>
              <a:t>Τιμές</a:t>
            </a:r>
            <a:r>
              <a:rPr lang="en-US" sz="4000" dirty="0" smtClean="0"/>
              <a:t> </a:t>
            </a:r>
            <a:r>
              <a:rPr lang="el-GR" sz="4000" dirty="0" smtClean="0"/>
              <a:t>χλωροφύλλης</a:t>
            </a:r>
            <a:r>
              <a:rPr lang="en-US" sz="4000" dirty="0" smtClean="0"/>
              <a:t> </a:t>
            </a:r>
            <a:endParaRPr lang="el-GR" sz="4000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65712" y="515675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</a:t>
            </a:r>
            <a:endParaRPr lang="en-US" sz="1200" dirty="0"/>
          </a:p>
        </p:txBody>
      </p:sp>
      <p:pic>
        <p:nvPicPr>
          <p:cNvPr id="60418" name="Picture 2" descr="Spring Bloom in the North Atlant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2976" y="1827742"/>
            <a:ext cx="5143500" cy="4267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918112" y="5320145"/>
            <a:ext cx="438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</a:t>
            </a:r>
            <a:r>
              <a:rPr lang="el-GR" sz="1200" dirty="0" smtClean="0">
                <a:solidFill>
                  <a:schemeClr val="bg1"/>
                </a:solidFill>
              </a:rPr>
              <a:t>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Η κατανομή της θερμοκρασίας (Μάρτιος 2005)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24079"/>
            <a:ext cx="7886700" cy="4154429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73590" y="57864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3009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4000" dirty="0"/>
              <a:t>Η </a:t>
            </a:r>
            <a:r>
              <a:rPr lang="el-GR" altLang="en-US" sz="4000" dirty="0" err="1"/>
              <a:t>θερμόαλη</a:t>
            </a:r>
            <a:r>
              <a:rPr lang="el-GR" altLang="en-US" sz="4000" dirty="0"/>
              <a:t> θαλάσσια κυκλοφορία</a:t>
            </a:r>
            <a:endParaRPr lang="en-GB" altLang="en-US" sz="40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44" y="1500554"/>
            <a:ext cx="5228512" cy="4606071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86256" y="582962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744675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dirty="0" smtClean="0"/>
              <a:t>Το </a:t>
            </a:r>
            <a:r>
              <a:rPr lang="el-GR" altLang="en-US" dirty="0" err="1" smtClean="0"/>
              <a:t>θερμοκλινές</a:t>
            </a:r>
            <a:endParaRPr lang="en-GB" altLang="en-US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33" y="1350831"/>
            <a:ext cx="2895534" cy="4755793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19767" y="53019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011579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4000" dirty="0" smtClean="0"/>
              <a:t>Θερμοκρασία και ρεύματα επιφάνειας, βάθους</a:t>
            </a:r>
            <a:endParaRPr lang="en-GB" altLang="en-US" sz="4000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38182" y="452532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0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8239953" y="576440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1</a:t>
            </a:r>
            <a:endParaRPr lang="en-US" sz="12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2" y="1803777"/>
            <a:ext cx="3886200" cy="2721546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3096852"/>
            <a:ext cx="3886200" cy="2670272"/>
          </a:xfrm>
        </p:spPr>
      </p:pic>
    </p:spTree>
    <p:extLst>
      <p:ext uri="{BB962C8B-B14F-4D97-AF65-F5344CB8AC3E}">
        <p14:creationId xmlns:p14="http://schemas.microsoft.com/office/powerpoint/2010/main" val="37428564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dirty="0" smtClean="0"/>
              <a:t>Ωκεανοί και κλίμα</a:t>
            </a:r>
            <a:endParaRPr lang="en-GB" altLang="en-US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00355" y="585913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2</a:t>
            </a:r>
            <a:endParaRPr lang="en-US" sz="1200" dirty="0"/>
          </a:p>
        </p:txBody>
      </p:sp>
      <p:pic>
        <p:nvPicPr>
          <p:cNvPr id="50178" name="Picture 2" descr="http://www.ocean-climate.org/wp-content/uploads/2015/03/ocean-climate-climate-change-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9277" y="1571639"/>
            <a:ext cx="5401078" cy="45644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313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4000" dirty="0" smtClean="0"/>
              <a:t>Οι μετακινήσεις του διοξειδίου </a:t>
            </a:r>
            <a:br>
              <a:rPr lang="el-GR" altLang="en-US" sz="4000" dirty="0" smtClean="0"/>
            </a:br>
            <a:r>
              <a:rPr lang="el-GR" altLang="en-US" sz="4000" dirty="0" smtClean="0"/>
              <a:t>του άνθρακα</a:t>
            </a:r>
            <a:endParaRPr lang="en-GB" altLang="en-US" sz="4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74312"/>
            <a:ext cx="3886200" cy="2757379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22" y="1756249"/>
            <a:ext cx="3519631" cy="4108545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04946" y="463601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3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898193" y="593035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696020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"/>
          <a:stretch/>
        </p:blipFill>
        <p:spPr>
          <a:xfrm>
            <a:off x="1395047" y="559655"/>
            <a:ext cx="6447692" cy="5347876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1. Βιογεωγραφία (Μέρος Α')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7E6F-202B-4C2C-ACC7-63CDDAF6F8A2}" type="slidenum">
              <a:rPr lang="en-GB" altLang="en-US" smtClean="0"/>
              <a:pPr/>
              <a:t>47</a:t>
            </a:fld>
            <a:endParaRPr lang="en-GB" altLang="en-US"/>
          </a:p>
        </p:txBody>
      </p:sp>
      <p:sp>
        <p:nvSpPr>
          <p:cNvPr id="6" name="TextBox 5"/>
          <p:cNvSpPr txBox="1"/>
          <p:nvPr/>
        </p:nvSpPr>
        <p:spPr>
          <a:xfrm>
            <a:off x="7622797" y="563053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3045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Επιφανειακή </a:t>
            </a:r>
            <a:r>
              <a:rPr lang="el-GR" sz="4000" dirty="0" err="1" smtClean="0"/>
              <a:t>αλατότητα</a:t>
            </a:r>
            <a:r>
              <a:rPr lang="el-GR" sz="4000" dirty="0" smtClean="0"/>
              <a:t> ωκεανού</a:t>
            </a:r>
            <a:endParaRPr lang="el-GR" sz="4000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10" y="1512277"/>
            <a:ext cx="6665980" cy="459434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1. Βιογεωγραφία (Μέρος Α')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7E6F-202B-4C2C-ACC7-63CDDAF6F8A2}" type="slidenum">
              <a:rPr lang="en-GB" altLang="en-US" smtClean="0"/>
              <a:pPr/>
              <a:t>48</a:t>
            </a:fld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540230" y="544704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251532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Μικροπεριβάλλοντα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800" dirty="0"/>
              <a:t>Περιβαλλοντική ποικιλότητα μικρής </a:t>
            </a:r>
            <a:r>
              <a:rPr lang="el-GR" altLang="en-US" sz="2800" dirty="0" smtClean="0"/>
              <a:t>κλίμακας.</a:t>
            </a:r>
            <a:endParaRPr lang="en-GB" altLang="en-US" sz="2800" dirty="0"/>
          </a:p>
          <a:p>
            <a:endParaRPr lang="el-GR" sz="2800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Μερικά βασικά </a:t>
            </a:r>
            <a:r>
              <a:rPr lang="el-GR" dirty="0" smtClean="0"/>
              <a:t>ερωτήματα 3/4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41105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Aft>
                <a:spcPct val="50000"/>
              </a:spcAft>
              <a:buFontTx/>
              <a:buAutoNum type="arabicPeriod" startAt="7"/>
            </a:pPr>
            <a:r>
              <a:rPr lang="el-GR" altLang="en-US" sz="2600" dirty="0"/>
              <a:t>Πώς ιστορικά γεγονότα, όπως η μετακίνηση των ηπείρων, οι παγετώνες του Πλειστοκαίνου και οι πρόσφατες κλιματικές αλλαγές έχουν διαμορφώσει την κατανομή των ειδών;</a:t>
            </a:r>
          </a:p>
          <a:p>
            <a:pPr>
              <a:lnSpc>
                <a:spcPct val="110000"/>
              </a:lnSpc>
              <a:spcAft>
                <a:spcPct val="50000"/>
              </a:spcAft>
              <a:buFontTx/>
              <a:buAutoNum type="arabicPeriod" startAt="7"/>
            </a:pPr>
            <a:r>
              <a:rPr lang="el-GR" altLang="en-US" sz="2600" dirty="0"/>
              <a:t>Γιατί τα ζώα και τα φυτά μεγάλων, απομονωμένων περιοχών, όπως η Αυστραλία, η Νέα Καληδονία και η Μαδαγασκάρη, είναι τόσο διακριτά;</a:t>
            </a:r>
          </a:p>
          <a:p>
            <a:pPr>
              <a:lnSpc>
                <a:spcPct val="110000"/>
              </a:lnSpc>
              <a:spcAft>
                <a:spcPct val="50000"/>
              </a:spcAft>
              <a:buFontTx/>
              <a:buAutoNum type="arabicPeriod" startAt="7"/>
            </a:pPr>
            <a:r>
              <a:rPr lang="el-GR" altLang="en-US" sz="2600" dirty="0"/>
              <a:t>Γιατί κάποιες ομάδες στενά συγγενικών ειδών περιορίζονται στην ίδια περιοχή ενώ άλλες βρίσκονται σε αντίθετα τμήματα της Γης;</a:t>
            </a:r>
            <a:endParaRPr lang="en-GB" altLang="en-US" sz="26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Μικροπεριβάλλοντα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24" y="1418493"/>
            <a:ext cx="7084952" cy="4723301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72716" y="58181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37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269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κατανομή των ειδών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Tx/>
              <a:buChar char="•"/>
            </a:pPr>
            <a:r>
              <a:rPr lang="el-GR" altLang="en-US" sz="2400" dirty="0"/>
              <a:t>Η γεωγραφική </a:t>
            </a:r>
            <a:r>
              <a:rPr lang="el-GR" altLang="en-US" sz="2400" dirty="0" smtClean="0"/>
              <a:t>εξάπλωση.</a:t>
            </a:r>
            <a:endParaRPr lang="el-GR" altLang="en-US" sz="2400" dirty="0"/>
          </a:p>
          <a:p>
            <a:pPr lvl="1">
              <a:buFontTx/>
              <a:buChar char="•"/>
            </a:pPr>
            <a:r>
              <a:rPr lang="el-GR" altLang="en-US" sz="2400" dirty="0"/>
              <a:t>Η κατανομή των </a:t>
            </a:r>
            <a:r>
              <a:rPr lang="el-GR" altLang="en-US" sz="2400" dirty="0" smtClean="0"/>
              <a:t>πληθυσμών.</a:t>
            </a:r>
            <a:endParaRPr lang="el-GR" altLang="en-US" sz="2400" dirty="0"/>
          </a:p>
          <a:p>
            <a:pPr lvl="1">
              <a:buFontTx/>
              <a:buChar char="•"/>
            </a:pPr>
            <a:r>
              <a:rPr lang="el-GR" altLang="en-US" sz="2400" dirty="0"/>
              <a:t>Όρια </a:t>
            </a:r>
            <a:r>
              <a:rPr lang="el-GR" altLang="en-US" sz="2400" dirty="0" smtClean="0"/>
              <a:t>εξάπλωσης.</a:t>
            </a:r>
            <a:endParaRPr lang="el-GR" altLang="en-US" sz="2400" dirty="0"/>
          </a:p>
          <a:p>
            <a:pPr lvl="1">
              <a:buFontTx/>
              <a:buChar char="•"/>
            </a:pPr>
            <a:r>
              <a:rPr lang="el-GR" altLang="en-US" sz="2400" dirty="0"/>
              <a:t>Προσαρμογή και γονιδιακή </a:t>
            </a:r>
            <a:r>
              <a:rPr lang="el-GR" altLang="en-US" sz="2400" dirty="0" smtClean="0"/>
              <a:t>ροή.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</a:t>
            </a:r>
            <a:r>
              <a:rPr lang="el-GR" dirty="0" err="1" smtClean="0"/>
              <a:t>γωγραφική</a:t>
            </a:r>
            <a:r>
              <a:rPr lang="el-GR" dirty="0" smtClean="0"/>
              <a:t> εξάπλωση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Χαρτογραφώντας και μετρώντας την εξάπλωση</a:t>
            </a:r>
          </a:p>
          <a:p>
            <a:endParaRPr lang="el-GR" altLang="en-US" sz="2400" dirty="0"/>
          </a:p>
          <a:p>
            <a:r>
              <a:rPr lang="el-GR" altLang="en-US" sz="2400" dirty="0"/>
              <a:t>Χάρτες εξάπλωσης</a:t>
            </a:r>
          </a:p>
          <a:p>
            <a:endParaRPr lang="el-GR" altLang="en-US" dirty="0"/>
          </a:p>
          <a:p>
            <a:pPr lvl="1">
              <a:buFontTx/>
              <a:buChar char="•"/>
            </a:pPr>
            <a:r>
              <a:rPr lang="el-GR" altLang="en-US" sz="2200" dirty="0"/>
              <a:t>Χάρτες περιγράμματος</a:t>
            </a:r>
          </a:p>
          <a:p>
            <a:pPr lvl="1">
              <a:buFontTx/>
              <a:buChar char="•"/>
            </a:pPr>
            <a:r>
              <a:rPr lang="el-GR" altLang="en-US" sz="2200" dirty="0"/>
              <a:t>Χάρτες σημείων</a:t>
            </a:r>
          </a:p>
          <a:p>
            <a:pPr lvl="1">
              <a:buFontTx/>
              <a:buChar char="•"/>
            </a:pPr>
            <a:r>
              <a:rPr lang="el-GR" altLang="en-US" sz="2200" dirty="0"/>
              <a:t>Χάρτες ισοϋψών</a:t>
            </a:r>
            <a:endParaRPr lang="en-GB" altLang="en-US" sz="22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972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Κατανομή λύκου και αρκούδας </a:t>
            </a:r>
            <a:br>
              <a:rPr lang="el-GR" sz="4000" dirty="0" smtClean="0"/>
            </a:br>
            <a:r>
              <a:rPr lang="el-GR" sz="4000" dirty="0" smtClean="0"/>
              <a:t>στην Ελλάδα</a:t>
            </a:r>
            <a:endParaRPr lang="el-GR" sz="4000" dirty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1" y="1825625"/>
            <a:ext cx="3693198" cy="4351338"/>
          </a:xfrm>
        </p:spPr>
      </p:pic>
      <p:pic>
        <p:nvPicPr>
          <p:cNvPr id="10" name="Θέση περιεχομένου 9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414" y="1825625"/>
            <a:ext cx="3069671" cy="435133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76589" y="559218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38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8107085" y="559218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741915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Κατανομή του πετρίτη στην Ευρώπη</a:t>
            </a:r>
            <a:endParaRPr lang="el-GR" sz="4000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81924"/>
            <a:ext cx="7886700" cy="2594677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93677" y="459960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r>
              <a:rPr lang="el-GR" sz="1200" dirty="0" smtClean="0"/>
              <a:t>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435236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:\Orthop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76" y="787279"/>
            <a:ext cx="60198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1. Βιογεωγραφία (Μέρος Α')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7E6F-202B-4C2C-ACC7-63CDDAF6F8A2}" type="slidenum">
              <a:rPr lang="en-GB" altLang="en-US" smtClean="0"/>
              <a:pPr/>
              <a:t>55</a:t>
            </a:fld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361196" y="5806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r>
              <a:rPr lang="el-GR" sz="1200" dirty="0" smtClean="0"/>
              <a:t>1</a:t>
            </a:r>
            <a:endParaRPr lang="en-US" sz="12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F:\Contour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431213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1. Βιογεωγραφία (Μέρος Α')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7E6F-202B-4C2C-ACC7-63CDDAF6F8A2}" type="slidenum">
              <a:rPr lang="en-GB" altLang="en-US" smtClean="0"/>
              <a:pPr/>
              <a:t>56</a:t>
            </a:fld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344470" y="45688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r>
              <a:rPr lang="el-GR" sz="1200" dirty="0" smtClean="0"/>
              <a:t>2</a:t>
            </a:r>
            <a:endParaRPr lang="en-US" sz="12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1. Βιογεωγραφία (Μέρος Α')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7E6F-202B-4C2C-ACC7-63CDDAF6F8A2}" type="slidenum">
              <a:rPr lang="en-GB" altLang="en-US" smtClean="0"/>
              <a:pPr/>
              <a:t>57</a:t>
            </a:fld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736493" y="583019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43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53" y="379453"/>
            <a:ext cx="4374540" cy="578652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Τέλος Παρουσίασης</a:t>
            </a:r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Μερικά βασικά </a:t>
            </a:r>
            <a:r>
              <a:rPr lang="el-GR" dirty="0" smtClean="0"/>
              <a:t>ερωτήματα 4/4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AutoNum type="arabicPeriod" startAt="10"/>
            </a:pPr>
            <a:r>
              <a:rPr lang="el-GR" altLang="en-US" sz="2400" dirty="0"/>
              <a:t>Γιατί υπάρχουν πολύ περισσότερα είδη στους τροπικούς παρά στην εύκρατη ζώνη και τους πόλους; Πώς εποικίζονται τα απομονωμένα ωκεάνια νησιά και γιατί υπάρχουν σχεδόν πάντα, λιγότερα είδη στα νησιά παρά στα ίδια είδη ενδιαιτημάτων στις ηπειρωτικές περιοχές;</a:t>
            </a:r>
          </a:p>
          <a:p>
            <a:endParaRPr lang="el-GR" altLang="en-US" sz="2400" dirty="0"/>
          </a:p>
          <a:p>
            <a:pPr marL="0" indent="0" algn="ctr">
              <a:buNone/>
            </a:pPr>
            <a:r>
              <a:rPr lang="el-GR" altLang="en-US" sz="2400" b="1" dirty="0" smtClean="0"/>
              <a:t>Θεμελιώδες </a:t>
            </a:r>
            <a:r>
              <a:rPr lang="el-GR" altLang="en-US" sz="2400" b="1" dirty="0"/>
              <a:t>ερώτημα</a:t>
            </a:r>
            <a:r>
              <a:rPr lang="el-GR" altLang="en-US" sz="2400" dirty="0"/>
              <a:t>:</a:t>
            </a:r>
          </a:p>
          <a:p>
            <a:pPr marL="0" indent="0">
              <a:buNone/>
            </a:pPr>
            <a:endParaRPr lang="el-GR" altLang="en-US" sz="2400" dirty="0"/>
          </a:p>
          <a:p>
            <a:pPr marL="0" indent="0" algn="ctr">
              <a:buNone/>
            </a:pPr>
            <a:r>
              <a:rPr lang="el-GR" altLang="en-US" sz="2400" b="1" dirty="0"/>
              <a:t>Πώς κατανέμονται οι οργανισμοί στην επιφάνεια και την ιστορία της Γης;</a:t>
            </a:r>
            <a:endParaRPr lang="en-GB" altLang="en-US" sz="2400" b="1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>
        <p:nvSpPr>
          <p:cNvPr id="9113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l-GR" altLang="en-US" sz="2000" dirty="0" smtClean="0"/>
              <a:t>Το παρόν έργο αποτελεί την έκδοση 1.0.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l-GR" smtClean="0"/>
              <a:t>Ενότητα 1. Βιογεωγραφία (Μέρος Α')</a:t>
            </a:r>
            <a:endParaRPr lang="el-GR"/>
          </a:p>
        </p:txBody>
      </p:sp>
      <p:sp>
        <p:nvSpPr>
          <p:cNvPr id="9114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C6C0F42-0785-43AA-ADCF-D3DEB04C0D7A}" type="slidenum">
              <a:rPr lang="el-GR" altLang="en-US" sz="1200" smtClean="0">
                <a:solidFill>
                  <a:srgbClr val="898989"/>
                </a:solidFill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61</a:t>
            </a:fld>
            <a:endParaRPr lang="el-GR" altLang="en-US" sz="1200" smtClean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>
        <p:nvSpPr>
          <p:cNvPr id="9216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Εθνικόν και Καποδιστριακόν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err="1" smtClean="0"/>
              <a:t>Λεγάκις</a:t>
            </a:r>
            <a:r>
              <a:rPr lang="el-GR" altLang="en-US" sz="2000" dirty="0" smtClean="0"/>
              <a:t> Αναστάσιος, Αναπληρωτής Καθηγητής. «</a:t>
            </a:r>
            <a:r>
              <a:rPr lang="en-US" altLang="en-US" sz="2000" dirty="0" smtClean="0"/>
              <a:t>Z</a:t>
            </a:r>
            <a:r>
              <a:rPr lang="el-GR" altLang="en-US" sz="2000" dirty="0" err="1" smtClean="0"/>
              <a:t>ωική</a:t>
            </a:r>
            <a:r>
              <a:rPr lang="el-GR" altLang="en-US" sz="2000" dirty="0" smtClean="0"/>
              <a:t> Ποικιλότητα. Ενότητα 1. Βιογεωγραφία, Μέρος Α’». Έκδοση: 1.0. Αθήνα 2014. Διαθέσιμο από τη δικτυακή διεύθυνση: </a:t>
            </a:r>
            <a:r>
              <a:rPr lang="en-GB" altLang="en-US" sz="2000" dirty="0"/>
              <a:t>http://opencourses.uoa.gr/courses/BIOL100/</a:t>
            </a:r>
            <a:endParaRPr lang="el-GR" altLang="en-US" dirty="0" smtClean="0"/>
          </a:p>
          <a:p>
            <a:pPr marL="0" indent="0" eaLnBrk="1" hangingPunct="1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l-GR" smtClean="0"/>
              <a:t>Ενότητα 1. Βιογεωγραφία (Μέρος Α')</a:t>
            </a:r>
            <a:endParaRPr lang="el-GR"/>
          </a:p>
        </p:txBody>
      </p:sp>
      <p:sp>
        <p:nvSpPr>
          <p:cNvPr id="9216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9099ABD-E14C-4539-A9BA-982BA8B299D0}" type="slidenum">
              <a:rPr lang="el-GR" altLang="en-US" sz="1200" smtClean="0">
                <a:solidFill>
                  <a:srgbClr val="898989"/>
                </a:solidFill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62</a:t>
            </a:fld>
            <a:endParaRPr lang="el-GR" altLang="en-US" sz="1200" smtClean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1/</a:t>
            </a:r>
            <a:r>
              <a:rPr lang="el-GR" sz="4000" b="1" dirty="0" smtClean="0"/>
              <a:t>7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</a:t>
            </a:r>
          </a:p>
          <a:p>
            <a:r>
              <a:rPr lang="el-GR" sz="1600" b="1" dirty="0" smtClean="0"/>
              <a:t>Εικόνα 1</a:t>
            </a:r>
            <a:r>
              <a:rPr lang="el-GR" sz="1600" dirty="0" smtClean="0"/>
              <a:t>. </a:t>
            </a:r>
            <a:r>
              <a:rPr lang="en-US" sz="1600" dirty="0"/>
              <a:t>Copyright @ </a:t>
            </a:r>
            <a:r>
              <a:rPr lang="el-GR" sz="1600" dirty="0"/>
              <a:t>Εκδόσεις </a:t>
            </a:r>
            <a:r>
              <a:rPr lang="en-US" sz="1600" dirty="0"/>
              <a:t>Utopia 2011. 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 smtClean="0"/>
              <a:t>Eisenhour</a:t>
            </a:r>
            <a:r>
              <a:rPr lang="en-US" sz="1600" dirty="0" smtClean="0"/>
              <a:t>. </a:t>
            </a:r>
            <a:r>
              <a:rPr lang="el-GR" sz="1600" dirty="0" smtClean="0"/>
              <a:t>Ζωολογία</a:t>
            </a:r>
            <a:r>
              <a:rPr lang="el-GR" sz="1600" dirty="0"/>
              <a:t>, Ολοκληρωμένες Αρχές. </a:t>
            </a:r>
            <a:endParaRPr lang="en-US" sz="1600" dirty="0"/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2. </a:t>
            </a:r>
            <a:r>
              <a:rPr lang="en-US" sz="1600" dirty="0" smtClean="0"/>
              <a:t>Copyright © </a:t>
            </a:r>
            <a:r>
              <a:rPr lang="en-US" sz="1600" dirty="0"/>
              <a:t>2016 </a:t>
            </a:r>
            <a:r>
              <a:rPr lang="en-US" sz="1600" dirty="0" err="1"/>
              <a:t>ProOxygen</a:t>
            </a:r>
            <a:r>
              <a:rPr lang="en-US" sz="1600" dirty="0"/>
              <a:t>.  Some Rights </a:t>
            </a:r>
            <a:r>
              <a:rPr lang="en-US" sz="1600" dirty="0" smtClean="0"/>
              <a:t>Reserved. </a:t>
            </a:r>
            <a:r>
              <a:rPr lang="el-GR" sz="1600" dirty="0" smtClean="0"/>
              <a:t>Σύνδεσμος</a:t>
            </a:r>
            <a:r>
              <a:rPr lang="el-GR" sz="1600" dirty="0"/>
              <a:t>: </a:t>
            </a:r>
            <a:r>
              <a:rPr lang="en-US" sz="1600" dirty="0"/>
              <a:t>http://</a:t>
            </a:r>
            <a:r>
              <a:rPr lang="en-US" sz="1600" dirty="0" smtClean="0"/>
              <a:t>co2now.org/Know-the-Changing-Climate/Climate-System/ipcc-faq-climate-change-weather.html</a:t>
            </a:r>
            <a:r>
              <a:rPr lang="en-US" sz="1600" dirty="0" smtClean="0"/>
              <a:t>. </a:t>
            </a:r>
            <a:r>
              <a:rPr lang="el-GR" sz="1600" dirty="0"/>
              <a:t>Πηγή: </a:t>
            </a:r>
            <a:r>
              <a:rPr lang="en-US" sz="1600" dirty="0"/>
              <a:t>https://</a:t>
            </a:r>
            <a:r>
              <a:rPr lang="en-US" sz="1600" dirty="0" smtClean="0"/>
              <a:t>www.co2.earth.</a:t>
            </a:r>
            <a:r>
              <a:rPr lang="el-GR" sz="1600" dirty="0" smtClean="0"/>
              <a:t> </a:t>
            </a:r>
            <a:r>
              <a:rPr lang="en-US" sz="1600" dirty="0" smtClean="0"/>
              <a:t> 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3. </a:t>
            </a:r>
            <a:r>
              <a:rPr lang="en-US" sz="1600" dirty="0"/>
              <a:t>Copyright © </a:t>
            </a:r>
            <a:r>
              <a:rPr lang="el-GR" sz="1600" dirty="0"/>
              <a:t>Τ</a:t>
            </a:r>
            <a:r>
              <a:rPr lang="en-US" sz="1600" dirty="0"/>
              <a:t>he Reader’s Digest Association. </a:t>
            </a:r>
            <a:r>
              <a:rPr lang="el-GR" sz="1600" dirty="0"/>
              <a:t>Σύνδεσμος: </a:t>
            </a:r>
            <a:r>
              <a:rPr lang="en-US" sz="1600" dirty="0"/>
              <a:t>http://www.cactusedintorni.com/en/planisphere-of-precipitations-and-heat.html. </a:t>
            </a:r>
            <a:r>
              <a:rPr lang="el-GR" sz="1600" dirty="0"/>
              <a:t>Πηγή:</a:t>
            </a:r>
            <a:r>
              <a:rPr lang="en-US" sz="1600" dirty="0"/>
              <a:t>Cactus e </a:t>
            </a:r>
            <a:r>
              <a:rPr lang="en-US" sz="1600" dirty="0" err="1"/>
              <a:t>Dintorni</a:t>
            </a:r>
            <a:r>
              <a:rPr lang="en-US" sz="1600" dirty="0"/>
              <a:t> di Mario </a:t>
            </a:r>
            <a:r>
              <a:rPr lang="en-US" sz="1600" dirty="0" err="1"/>
              <a:t>Cecarini</a:t>
            </a:r>
            <a:r>
              <a:rPr lang="en-US" sz="1600" dirty="0"/>
              <a:t> 2000-2015.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4. </a:t>
            </a:r>
            <a:r>
              <a:rPr lang="en-US" sz="1600" dirty="0"/>
              <a:t>© 2016 </a:t>
            </a:r>
            <a:r>
              <a:rPr lang="en-US" sz="1600" dirty="0" smtClean="0"/>
              <a:t>UCAR</a:t>
            </a:r>
            <a:r>
              <a:rPr lang="en-US" sz="1600" b="1" dirty="0" smtClean="0"/>
              <a:t>. </a:t>
            </a:r>
            <a:r>
              <a:rPr lang="el-GR" sz="1600" dirty="0" smtClean="0"/>
              <a:t>Σύνδεσμος</a:t>
            </a:r>
            <a:r>
              <a:rPr lang="el-GR" sz="1600" dirty="0"/>
              <a:t>: </a:t>
            </a:r>
            <a:r>
              <a:rPr lang="en-US" sz="1600" dirty="0"/>
              <a:t>http://scied.ucar.edu/webweather/weather-ingredients/change-atmosphere-altitude. </a:t>
            </a:r>
            <a:r>
              <a:rPr lang="el-GR" sz="1600" dirty="0" smtClean="0"/>
              <a:t>Πηγή:</a:t>
            </a:r>
            <a:r>
              <a:rPr lang="en-US" sz="1600" dirty="0"/>
              <a:t>http://scied.ucar.edu</a:t>
            </a:r>
            <a:r>
              <a:rPr lang="en-US" sz="1600" dirty="0" smtClean="0"/>
              <a:t>/.</a:t>
            </a:r>
            <a:endParaRPr lang="en-US" sz="1600" dirty="0"/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5. </a:t>
            </a:r>
            <a:r>
              <a:rPr lang="en-US" sz="1600" dirty="0"/>
              <a:t>Copyright @ </a:t>
            </a:r>
            <a:r>
              <a:rPr lang="el-GR" sz="1600" dirty="0"/>
              <a:t>Εκδόσεις </a:t>
            </a:r>
            <a:r>
              <a:rPr lang="en-US" sz="1600" dirty="0"/>
              <a:t>Utopia 2011. 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</a:t>
            </a:r>
            <a:r>
              <a:rPr lang="el-GR" sz="1600" dirty="0"/>
              <a:t>Ζωολογία, Ολοκληρωμένες Αρχές. </a:t>
            </a:r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2</a:t>
            </a:r>
            <a:r>
              <a:rPr lang="en-US" sz="4000" b="1" dirty="0" smtClean="0"/>
              <a:t>/</a:t>
            </a:r>
            <a:r>
              <a:rPr lang="el-GR" sz="4000" b="1" dirty="0" smtClean="0"/>
              <a:t>7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r>
              <a:rPr lang="el-GR" sz="1600" b="1" dirty="0"/>
              <a:t>Εικόνα 6. </a:t>
            </a:r>
            <a:r>
              <a:rPr lang="el-GR" sz="1600" dirty="0"/>
              <a:t>Σύνδεσμος: </a:t>
            </a:r>
            <a:r>
              <a:rPr lang="en-US" sz="1600" dirty="0"/>
              <a:t>http://www.sbs.utexas.edu/levin/bio213/biomes/biomes.html. </a:t>
            </a:r>
            <a:r>
              <a:rPr lang="el-GR" sz="1600" dirty="0"/>
              <a:t>Πηγή: </a:t>
            </a:r>
            <a:r>
              <a:rPr lang="en-US" sz="1600" dirty="0"/>
              <a:t>University of Texas, http://www.sbs.utexas.edu/.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7. </a:t>
            </a:r>
            <a:r>
              <a:rPr lang="en-US" sz="1600" dirty="0"/>
              <a:t>Copyright @ </a:t>
            </a:r>
            <a:r>
              <a:rPr lang="el-GR" sz="1600" dirty="0"/>
              <a:t>Εκδόσεις </a:t>
            </a:r>
            <a:r>
              <a:rPr lang="en-US" sz="1600" dirty="0"/>
              <a:t>Utopia 2011. 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</a:t>
            </a:r>
            <a:r>
              <a:rPr lang="el-GR" sz="1600" dirty="0"/>
              <a:t>Ζωολογία, Ολοκληρωμένες Αρχές. 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8. </a:t>
            </a:r>
            <a:r>
              <a:rPr lang="el-GR" sz="1600" dirty="0" smtClean="0"/>
              <a:t>Πηγή: </a:t>
            </a:r>
            <a:r>
              <a:rPr lang="en-US" sz="1600" dirty="0" smtClean="0"/>
              <a:t>Skinner </a:t>
            </a:r>
            <a:r>
              <a:rPr lang="en-US" sz="1600" dirty="0"/>
              <a:t>et al. </a:t>
            </a:r>
            <a:r>
              <a:rPr lang="en-US" sz="1600" dirty="0" smtClean="0"/>
              <a:t>1999</a:t>
            </a:r>
            <a:r>
              <a:rPr lang="el-GR" sz="1600" dirty="0" smtClean="0"/>
              <a:t>.</a:t>
            </a:r>
            <a:endParaRPr lang="en-US" sz="1600" dirty="0"/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9. </a:t>
            </a:r>
            <a:r>
              <a:rPr lang="en-US" sz="1600" dirty="0" smtClean="0"/>
              <a:t>Global wind patterns for a typical month of January. </a:t>
            </a:r>
            <a:r>
              <a:rPr lang="el-GR" sz="1600" dirty="0" smtClean="0"/>
              <a:t>Σύνδεσμος: </a:t>
            </a:r>
            <a:r>
              <a:rPr lang="en-US" sz="1600" dirty="0" smtClean="0"/>
              <a:t>http://www.bigelow.org/virtual/handson/wind.html. </a:t>
            </a:r>
            <a:r>
              <a:rPr lang="el-GR" sz="1600" dirty="0" smtClean="0"/>
              <a:t>Πηγή:</a:t>
            </a:r>
            <a:r>
              <a:rPr lang="en-US" sz="1600" dirty="0" smtClean="0"/>
              <a:t>Adapted from "Visit to an Ocean Planet" educational CD-ROM, Copyright Caltech and NASA/Jet Propulsion Laboratory. Orange County Marine Institute, San Juan Capistrano, CA.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10. </a:t>
            </a:r>
            <a:r>
              <a:rPr lang="en-US" sz="1600" dirty="0" err="1"/>
              <a:t>Seafriends</a:t>
            </a:r>
            <a:r>
              <a:rPr lang="en-US" sz="1600" dirty="0"/>
              <a:t> Marine Conservation and Education Centre</a:t>
            </a:r>
            <a:r>
              <a:rPr lang="en-US" sz="1600" dirty="0" smtClean="0"/>
              <a:t>.</a:t>
            </a:r>
            <a:r>
              <a:rPr lang="el-GR" sz="1600" dirty="0" smtClean="0"/>
              <a:t> </a:t>
            </a:r>
            <a:r>
              <a:rPr lang="el-GR" sz="1600" dirty="0" smtClean="0"/>
              <a:t>Σύνδεσμος: </a:t>
            </a:r>
            <a:r>
              <a:rPr lang="en-US" sz="1600" dirty="0" smtClean="0"/>
              <a:t>http</a:t>
            </a:r>
            <a:r>
              <a:rPr lang="en-US" sz="1600" dirty="0"/>
              <a:t>://</a:t>
            </a:r>
            <a:r>
              <a:rPr lang="en-US" sz="1600" dirty="0" smtClean="0"/>
              <a:t>www.seafriends.org.nz/oceano/currents.htm</a:t>
            </a:r>
            <a:r>
              <a:rPr lang="el-GR" sz="1600" dirty="0" smtClean="0"/>
              <a:t>. </a:t>
            </a:r>
            <a:r>
              <a:rPr lang="el-GR" sz="1600" dirty="0" smtClean="0"/>
              <a:t>Πηγή</a:t>
            </a:r>
            <a:r>
              <a:rPr lang="el-GR" sz="1600" dirty="0"/>
              <a:t>: </a:t>
            </a:r>
            <a:r>
              <a:rPr lang="en-US" sz="1600" dirty="0"/>
              <a:t>http://www.seafriends.org.nz/.</a:t>
            </a:r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11. </a:t>
            </a:r>
            <a:r>
              <a:rPr lang="en-US" sz="1600" dirty="0" err="1"/>
              <a:t>Seafriends</a:t>
            </a:r>
            <a:r>
              <a:rPr lang="en-US" sz="1600" dirty="0"/>
              <a:t> Marine Conservation and Education Centre. </a:t>
            </a:r>
            <a:r>
              <a:rPr lang="el-GR" sz="1600" dirty="0"/>
              <a:t>Σύνδεσμος: </a:t>
            </a:r>
            <a:r>
              <a:rPr lang="en-US" sz="1600" dirty="0"/>
              <a:t>http://www.seafriends.org.nz/oceano/currents.htm. </a:t>
            </a:r>
            <a:r>
              <a:rPr lang="el-GR" sz="1600" dirty="0"/>
              <a:t>Πηγή: </a:t>
            </a:r>
            <a:r>
              <a:rPr lang="en-US" sz="1600" dirty="0"/>
              <a:t>http://www.seafriends.org.nz/.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12. </a:t>
            </a:r>
            <a:r>
              <a:rPr lang="en-US" sz="1600" dirty="0"/>
              <a:t>Copyright © </a:t>
            </a:r>
            <a:r>
              <a:rPr lang="en-US" sz="1600" dirty="0" smtClean="0"/>
              <a:t>Reader’s </a:t>
            </a:r>
            <a:r>
              <a:rPr lang="en-US" sz="1600" dirty="0"/>
              <a:t>Digest </a:t>
            </a:r>
            <a:r>
              <a:rPr lang="en-US" sz="1600" dirty="0" smtClean="0"/>
              <a:t>Association</a:t>
            </a:r>
            <a:r>
              <a:rPr lang="el-GR" sz="1600" dirty="0" smtClean="0"/>
              <a:t>.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1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3</a:t>
            </a:r>
            <a:r>
              <a:rPr lang="en-US" sz="4000" b="1" dirty="0" smtClean="0"/>
              <a:t>/</a:t>
            </a:r>
            <a:r>
              <a:rPr lang="el-GR" sz="4000" b="1" dirty="0" smtClean="0"/>
              <a:t>7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r>
              <a:rPr lang="el-GR" sz="1600" b="1" dirty="0"/>
              <a:t>Εικόνα 13. </a:t>
            </a:r>
            <a:r>
              <a:rPr lang="el-GR" sz="1600" dirty="0"/>
              <a:t>Σύνδεσμος: </a:t>
            </a:r>
            <a:r>
              <a:rPr lang="en-US" sz="1600" dirty="0"/>
              <a:t>http://www.geo.auth.gr/courses/gmc/gmc431e/th/Lesson06_Rain.pdf. </a:t>
            </a:r>
            <a:r>
              <a:rPr lang="el-GR" sz="1600" dirty="0"/>
              <a:t>Πηγή: </a:t>
            </a:r>
            <a:r>
              <a:rPr lang="en-US" sz="1600" dirty="0"/>
              <a:t>http://www.wetterzentrale.de.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14. </a:t>
            </a:r>
            <a:r>
              <a:rPr lang="el-GR" sz="1600" dirty="0"/>
              <a:t>Σύνδεσμος: </a:t>
            </a:r>
            <a:r>
              <a:rPr lang="en-US" sz="1600" dirty="0"/>
              <a:t>http://www.geo.auth.gr/courses/gmc/gmc431e/th/Lesson06_Rain.pdf. </a:t>
            </a:r>
            <a:r>
              <a:rPr lang="el-GR" sz="1600" dirty="0"/>
              <a:t>Πηγή: </a:t>
            </a:r>
            <a:r>
              <a:rPr lang="en-US" sz="1600" dirty="0"/>
              <a:t>http://www.wetterzentrale.de. 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15. </a:t>
            </a:r>
            <a:r>
              <a:rPr lang="el-GR" sz="1600" dirty="0"/>
              <a:t>Σύνδεσμος: </a:t>
            </a:r>
            <a:r>
              <a:rPr lang="en-US" sz="1600" dirty="0"/>
              <a:t>https://soils.ifas.ufl.edu/faculty/grunwald/teaching/eSoilScience/formation.shtml. </a:t>
            </a:r>
            <a:r>
              <a:rPr lang="el-GR" sz="1600" dirty="0"/>
              <a:t>Πηγή: </a:t>
            </a:r>
            <a:r>
              <a:rPr lang="en-US" sz="1600" dirty="0"/>
              <a:t>https://soils.ifas.ufl.edu/index.php.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16. </a:t>
            </a:r>
            <a:r>
              <a:rPr lang="el-GR" sz="1600" dirty="0"/>
              <a:t>© 2015 </a:t>
            </a:r>
            <a:r>
              <a:rPr lang="en-US" sz="1600" dirty="0"/>
              <a:t>CFFET. </a:t>
            </a:r>
            <a:r>
              <a:rPr lang="el-GR" sz="1600" dirty="0"/>
              <a:t>Σύνδεσμος: </a:t>
            </a:r>
            <a:r>
              <a:rPr lang="en-US" sz="1600" dirty="0"/>
              <a:t>http://cffet.net/Soil/. </a:t>
            </a:r>
            <a:r>
              <a:rPr lang="el-GR" sz="1600" dirty="0"/>
              <a:t>Πηγή:</a:t>
            </a:r>
            <a:r>
              <a:rPr lang="en-US" sz="1600" dirty="0"/>
              <a:t>http://www.cffet.net/.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17. </a:t>
            </a:r>
            <a:r>
              <a:rPr lang="el-GR" sz="1600" dirty="0"/>
              <a:t>© </a:t>
            </a:r>
            <a:r>
              <a:rPr lang="en-US" sz="1600" dirty="0"/>
              <a:t>Transparences to Educate, TTE. Transparency Encyclopedia Visual Geography. </a:t>
            </a:r>
            <a:r>
              <a:rPr lang="el-GR" sz="1600" dirty="0"/>
              <a:t>Σύνδεσμος:</a:t>
            </a:r>
            <a:r>
              <a:rPr lang="en-US" sz="1600" dirty="0"/>
              <a:t>http://agri.info.lk/market/info.php?xi=9204. </a:t>
            </a:r>
            <a:r>
              <a:rPr lang="el-GR" sz="1600" dirty="0"/>
              <a:t>Πηγή:</a:t>
            </a:r>
            <a:r>
              <a:rPr lang="en-US" sz="1600" dirty="0"/>
              <a:t>Visual Dictionaries, Science Guides and Eyewitness series. Copyright DK Dorling Kindersley London.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18. </a:t>
            </a:r>
            <a:r>
              <a:rPr lang="el-GR" sz="1600" dirty="0"/>
              <a:t>© </a:t>
            </a:r>
            <a:r>
              <a:rPr lang="en-US" sz="1600" dirty="0"/>
              <a:t>West Publishing Company.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19</a:t>
            </a:r>
            <a:r>
              <a:rPr lang="el-GR" sz="1600" b="1" dirty="0" smtClean="0"/>
              <a:t>.</a:t>
            </a:r>
            <a:r>
              <a:rPr lang="en-US" sz="1600" b="1" dirty="0"/>
              <a:t> </a:t>
            </a:r>
            <a:r>
              <a:rPr lang="en-US" sz="1600" dirty="0"/>
              <a:t>© 2015 CFFET. </a:t>
            </a:r>
            <a:r>
              <a:rPr lang="el-GR" sz="1600" dirty="0" smtClean="0"/>
              <a:t> </a:t>
            </a:r>
            <a:r>
              <a:rPr lang="el-GR" sz="1600" dirty="0"/>
              <a:t>Σύνδεσμος:</a:t>
            </a:r>
            <a:r>
              <a:rPr lang="en-US" sz="1600" dirty="0"/>
              <a:t>http://cffet.net/Soil/soil-home.shtml. </a:t>
            </a:r>
            <a:r>
              <a:rPr lang="el-GR" sz="1600" dirty="0"/>
              <a:t>Πηγή:</a:t>
            </a:r>
            <a:r>
              <a:rPr lang="en-US" sz="1600" dirty="0"/>
              <a:t>http://cffet.net.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20. </a:t>
            </a:r>
            <a:r>
              <a:rPr lang="en-US" sz="1600" dirty="0" smtClean="0"/>
              <a:t>Wikipedia the free Encyclopedia</a:t>
            </a:r>
            <a:r>
              <a:rPr lang="en-US" sz="1600" b="1" dirty="0" smtClean="0"/>
              <a:t>. </a:t>
            </a:r>
            <a:r>
              <a:rPr lang="el-GR" sz="1600" dirty="0" smtClean="0"/>
              <a:t>Σύνδεσμος</a:t>
            </a:r>
            <a:r>
              <a:rPr lang="el-GR" sz="1600" dirty="0"/>
              <a:t>: </a:t>
            </a:r>
            <a:r>
              <a:rPr lang="en-US" sz="1600" dirty="0" smtClean="0"/>
              <a:t>https://en.wikipedia.org/wiki/Talk%3ASoil</a:t>
            </a:r>
            <a:r>
              <a:rPr lang="en-US" sz="1600" dirty="0"/>
              <a:t>. </a:t>
            </a:r>
            <a:r>
              <a:rPr lang="el-GR" sz="1600" dirty="0" smtClean="0"/>
              <a:t>Πηγή:</a:t>
            </a:r>
            <a:r>
              <a:rPr lang="en-US" sz="1600" dirty="0"/>
              <a:t>https://</a:t>
            </a:r>
            <a:r>
              <a:rPr lang="en-US" sz="1600" dirty="0" smtClean="0"/>
              <a:t>en.wikipedia.org</a:t>
            </a:r>
            <a:r>
              <a:rPr lang="el-GR" sz="1600" dirty="0" smtClean="0"/>
              <a:t>.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7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4</a:t>
            </a:r>
            <a:r>
              <a:rPr lang="en-US" sz="4000" b="1" dirty="0" smtClean="0"/>
              <a:t>/</a:t>
            </a:r>
            <a:r>
              <a:rPr lang="el-GR" sz="4000" b="1" dirty="0" smtClean="0"/>
              <a:t>7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r>
              <a:rPr lang="el-GR" sz="1600" b="1" dirty="0" smtClean="0"/>
              <a:t>Εικόνα </a:t>
            </a:r>
            <a:r>
              <a:rPr lang="el-GR" sz="1600" b="1" dirty="0"/>
              <a:t>21. </a:t>
            </a:r>
            <a:r>
              <a:rPr lang="el-GR" sz="1600" dirty="0"/>
              <a:t>Σύνδεσμος: </a:t>
            </a:r>
            <a:r>
              <a:rPr lang="en-US" sz="1600" dirty="0"/>
              <a:t>https://gr.pinterest.com/pin/172614598192484701/. </a:t>
            </a:r>
            <a:r>
              <a:rPr lang="el-GR" sz="1600" dirty="0" smtClean="0"/>
              <a:t>Πηγή:</a:t>
            </a:r>
            <a:r>
              <a:rPr lang="en-US" sz="1600" dirty="0" smtClean="0"/>
              <a:t> </a:t>
            </a:r>
            <a:r>
              <a:rPr lang="en-US" sz="1600" dirty="0" smtClean="0"/>
              <a:t>legacy.belmont.sd62.bc.ca.</a:t>
            </a:r>
            <a:endParaRPr lang="en-US" sz="1600" dirty="0"/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22. </a:t>
            </a:r>
            <a:r>
              <a:rPr lang="en-US" sz="1600" dirty="0"/>
              <a:t>Copyright Plant and Soil Sciences </a:t>
            </a:r>
            <a:r>
              <a:rPr lang="en-US" sz="1600" dirty="0" err="1"/>
              <a:t>eLibrary</a:t>
            </a:r>
            <a:r>
              <a:rPr lang="en-US" sz="1600" dirty="0"/>
              <a:t> 2016. All Rights Reserved</a:t>
            </a:r>
            <a:r>
              <a:rPr lang="en-US" sz="1600" dirty="0" smtClean="0"/>
              <a:t>. </a:t>
            </a:r>
            <a:r>
              <a:rPr lang="el-GR" sz="1600" dirty="0" smtClean="0"/>
              <a:t>Σύνδεσμος: </a:t>
            </a:r>
            <a:r>
              <a:rPr lang="en-US" sz="1600" dirty="0"/>
              <a:t>https://</a:t>
            </a:r>
            <a:r>
              <a:rPr lang="en-US" sz="1600" dirty="0" smtClean="0"/>
              <a:t>passel.unl.edu/pages/</a:t>
            </a:r>
            <a:r>
              <a:rPr lang="el-GR" sz="1600" dirty="0" smtClean="0"/>
              <a:t>. </a:t>
            </a:r>
            <a:r>
              <a:rPr lang="en-US" sz="1600" dirty="0" smtClean="0"/>
              <a:t>USDA-NRCS</a:t>
            </a:r>
            <a:r>
              <a:rPr lang="en-US" sz="1600" dirty="0"/>
              <a:t>, edited by UNL</a:t>
            </a:r>
            <a:r>
              <a:rPr lang="el-GR" sz="1600" dirty="0" smtClean="0"/>
              <a:t>. </a:t>
            </a:r>
            <a:endParaRPr lang="en-US" sz="1600" dirty="0"/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23. </a:t>
            </a:r>
            <a:r>
              <a:rPr lang="en-US" sz="1600" dirty="0"/>
              <a:t>Copyright Plant and Soil Sciences </a:t>
            </a:r>
            <a:r>
              <a:rPr lang="en-US" sz="1600" dirty="0" err="1"/>
              <a:t>eLibrary</a:t>
            </a:r>
            <a:r>
              <a:rPr lang="en-US" sz="1600" dirty="0"/>
              <a:t> 2016. All Rights Reserved. </a:t>
            </a:r>
            <a:r>
              <a:rPr lang="en-US" sz="1600" dirty="0" err="1"/>
              <a:t>Σύνδεσμος</a:t>
            </a:r>
            <a:r>
              <a:rPr lang="en-US" sz="1600" dirty="0"/>
              <a:t>: https://passel.unl.edu/pages/. USDA-NRCS, edited by UNL. 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24. </a:t>
            </a:r>
            <a:r>
              <a:rPr lang="en-US" sz="1600" dirty="0"/>
              <a:t>Copyright Plant and Soil Sciences </a:t>
            </a:r>
            <a:r>
              <a:rPr lang="en-US" sz="1600" dirty="0" err="1"/>
              <a:t>eLibrary</a:t>
            </a:r>
            <a:r>
              <a:rPr lang="en-US" sz="1600" dirty="0"/>
              <a:t> 2016. All Rights Reserved. </a:t>
            </a:r>
            <a:r>
              <a:rPr lang="en-US" sz="1600" dirty="0" err="1"/>
              <a:t>Σύνδεσμος</a:t>
            </a:r>
            <a:r>
              <a:rPr lang="en-US" sz="1600" dirty="0"/>
              <a:t>: https://passel.unl.edu/pages/. USDA-NRCS, edited by UNL. 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25. </a:t>
            </a:r>
            <a:r>
              <a:rPr lang="en-US" sz="1600" dirty="0"/>
              <a:t>Copyright @ </a:t>
            </a:r>
            <a:r>
              <a:rPr lang="el-GR" sz="1600" dirty="0"/>
              <a:t>Εκδόσεις </a:t>
            </a:r>
            <a:r>
              <a:rPr lang="en-US" sz="1600" dirty="0"/>
              <a:t>Utopia 2011. 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</a:t>
            </a:r>
            <a:r>
              <a:rPr lang="el-GR" sz="1600" dirty="0"/>
              <a:t>Ζωολογία, Ολοκληρωμένες Αρχές. </a:t>
            </a:r>
            <a:r>
              <a:rPr lang="en-US" sz="1600" dirty="0" smtClean="0"/>
              <a:t> </a:t>
            </a:r>
            <a:endParaRPr lang="en-US" sz="1600" dirty="0"/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26. </a:t>
            </a:r>
            <a:r>
              <a:rPr lang="en-US" sz="1600" dirty="0" smtClean="0"/>
              <a:t>The </a:t>
            </a:r>
            <a:r>
              <a:rPr lang="en-US" sz="1600" dirty="0"/>
              <a:t>Earth Observatory is part of the EOS Project Science Office located at NASA Goddard Space </a:t>
            </a:r>
            <a:r>
              <a:rPr lang="en-US" sz="1600" dirty="0" smtClean="0"/>
              <a:t>Flight</a:t>
            </a:r>
            <a:r>
              <a:rPr lang="el-GR" sz="1600" dirty="0" smtClean="0"/>
              <a:t>.</a:t>
            </a:r>
            <a:r>
              <a:rPr lang="en-US" sz="1600" dirty="0" smtClean="0"/>
              <a:t> </a:t>
            </a:r>
            <a:r>
              <a:rPr lang="el-GR" sz="1600" dirty="0"/>
              <a:t>Σύνδεσμος: </a:t>
            </a:r>
            <a:r>
              <a:rPr lang="en-US" sz="1600" dirty="0"/>
              <a:t>http://</a:t>
            </a:r>
            <a:r>
              <a:rPr lang="en-US" sz="1600" dirty="0" smtClean="0"/>
              <a:t>earthobservatory.nasa.gov/IOTD/view.php?id=3332</a:t>
            </a:r>
            <a:r>
              <a:rPr lang="el-GR" sz="1600" dirty="0" smtClean="0"/>
              <a:t>.</a:t>
            </a:r>
            <a:r>
              <a:rPr lang="en-US" sz="1600" dirty="0" smtClean="0"/>
              <a:t> </a:t>
            </a:r>
            <a:r>
              <a:rPr lang="el-GR" sz="1600" dirty="0" smtClean="0"/>
              <a:t>Πηγή:</a:t>
            </a:r>
            <a:r>
              <a:rPr lang="en-US" sz="1600" dirty="0"/>
              <a:t>http://earthobservatory.nasa.gov</a:t>
            </a:r>
            <a:r>
              <a:rPr lang="en-US" sz="1600" dirty="0" smtClean="0"/>
              <a:t>/. </a:t>
            </a:r>
            <a:endParaRPr lang="en-US" sz="1600" dirty="0"/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27. </a:t>
            </a:r>
            <a:r>
              <a:rPr lang="en-US" sz="1600" dirty="0"/>
              <a:t>Copyright © 2015 SPACE UPDATE, INC. </a:t>
            </a:r>
            <a:r>
              <a:rPr lang="en-US" sz="1600" dirty="0" err="1"/>
              <a:t>Σύνδεσμος:http</a:t>
            </a:r>
            <a:r>
              <a:rPr lang="en-US" sz="1600" dirty="0"/>
              <a:t>://www.spaceupdate.com/software_earthupdate.php. </a:t>
            </a:r>
            <a:r>
              <a:rPr lang="en-US" sz="1600" dirty="0" err="1"/>
              <a:t>Πηγή:http</a:t>
            </a:r>
            <a:r>
              <a:rPr lang="en-US" sz="1600" dirty="0"/>
              <a:t>://www.spaceupdate.com/.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5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5</a:t>
            </a:r>
            <a:r>
              <a:rPr lang="en-US" sz="4000" b="1" dirty="0" smtClean="0"/>
              <a:t>/</a:t>
            </a:r>
            <a:r>
              <a:rPr lang="el-GR" sz="4000" b="1" dirty="0" smtClean="0"/>
              <a:t>7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endParaRPr lang="en-US" sz="1600" dirty="0" smtClean="0"/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28. </a:t>
            </a:r>
            <a:r>
              <a:rPr lang="en-US" sz="1600" dirty="0"/>
              <a:t>UC Davis </a:t>
            </a:r>
            <a:r>
              <a:rPr lang="en-US" sz="1600" dirty="0" err="1"/>
              <a:t>GeoWiki</a:t>
            </a:r>
            <a:r>
              <a:rPr lang="en-US" sz="1600" dirty="0"/>
              <a:t> by University of California, Davis is licensed under a Creative Commons Attribution-Noncommercial-Share Alike 3.0 United States License</a:t>
            </a:r>
            <a:r>
              <a:rPr lang="en-US" sz="1600" dirty="0" smtClean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</a:t>
            </a:r>
            <a:r>
              <a:rPr lang="en-US" sz="1600" dirty="0" smtClean="0"/>
              <a:t>geowiki.ucdavis.edu/Geochemistry/The_Hydrosphere/The_hydrosphere_and_the_oceans</a:t>
            </a:r>
            <a:r>
              <a:rPr lang="el-GR" sz="1600" dirty="0" smtClean="0"/>
              <a:t>. </a:t>
            </a:r>
            <a:r>
              <a:rPr lang="el-GR" sz="1600" dirty="0" smtClean="0"/>
              <a:t>Πηγή:</a:t>
            </a:r>
            <a:r>
              <a:rPr lang="en-US" sz="1600" dirty="0"/>
              <a:t>http://geowiki.ucdavis.edu</a:t>
            </a:r>
            <a:r>
              <a:rPr lang="en-US" sz="1600" dirty="0" smtClean="0"/>
              <a:t>/</a:t>
            </a:r>
            <a:r>
              <a:rPr lang="el-GR" sz="1600" dirty="0" smtClean="0"/>
              <a:t>.</a:t>
            </a:r>
          </a:p>
          <a:p>
            <a:r>
              <a:rPr lang="el-GR" sz="1600" b="1" dirty="0" smtClean="0"/>
              <a:t>Εικόνα 29. </a:t>
            </a:r>
            <a:r>
              <a:rPr lang="en-US" sz="1600" dirty="0"/>
              <a:t>Terms for using data resources. CD-ROM available.  Credits and Acknowledgments for WW2010. Department of Atmospheric Sciences (DAS) </a:t>
            </a:r>
            <a:r>
              <a:rPr lang="en-US" sz="1600" dirty="0" smtClean="0"/>
              <a:t>at</a:t>
            </a:r>
            <a:r>
              <a:rPr lang="el-GR" sz="1600" dirty="0" smtClean="0"/>
              <a:t> </a:t>
            </a:r>
            <a:r>
              <a:rPr lang="en-US" sz="1600" dirty="0" smtClean="0"/>
              <a:t>the </a:t>
            </a:r>
            <a:r>
              <a:rPr lang="en-US" sz="1600" dirty="0"/>
              <a:t>University of Illinois at Urbana-Champaign. </a:t>
            </a:r>
            <a:r>
              <a:rPr lang="el-GR" sz="1600" dirty="0"/>
              <a:t>Σύνδεσμος: </a:t>
            </a:r>
            <a:r>
              <a:rPr lang="en-US" sz="1600" dirty="0"/>
              <a:t>http://ww2010.atmos.uiuc.edu/(Gh)/wwhlpr/thermocline.rxml. </a:t>
            </a:r>
            <a:r>
              <a:rPr lang="el-GR" sz="1600" dirty="0" smtClean="0"/>
              <a:t>Πηγή:</a:t>
            </a:r>
            <a:r>
              <a:rPr lang="en-US" sz="1600" dirty="0"/>
              <a:t>http://ww2010.atmos.uiuc.edu.</a:t>
            </a:r>
            <a:endParaRPr lang="el-GR" sz="1600" dirty="0" smtClean="0"/>
          </a:p>
          <a:p>
            <a:r>
              <a:rPr lang="el-GR" sz="1600" b="1" dirty="0" smtClean="0"/>
              <a:t>Εικόνα 30. </a:t>
            </a:r>
            <a:r>
              <a:rPr lang="en-US" sz="1600" dirty="0" err="1"/>
              <a:t>Sismos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http://slideplayer.es/slide/1482952/</a:t>
            </a:r>
            <a:r>
              <a:rPr lang="el-GR" sz="1600" dirty="0"/>
              <a:t>Πηγή:</a:t>
            </a:r>
            <a:r>
              <a:rPr lang="en-US" sz="1600" dirty="0"/>
              <a:t>Corrientes </a:t>
            </a:r>
            <a:r>
              <a:rPr lang="en-US" sz="1600" dirty="0" err="1"/>
              <a:t>superficiales</a:t>
            </a:r>
            <a:r>
              <a:rPr lang="en-US" sz="1600" dirty="0"/>
              <a:t> www.villaeduca.cl – </a:t>
            </a:r>
            <a:r>
              <a:rPr lang="en-US" sz="1600" dirty="0" err="1"/>
              <a:t>VillaEduca</a:t>
            </a:r>
            <a:r>
              <a:rPr lang="en-US" sz="1600" dirty="0"/>
              <a:t>® - </a:t>
            </a:r>
            <a:r>
              <a:rPr lang="en-US" sz="1600" dirty="0" err="1"/>
              <a:t>Crecer</a:t>
            </a:r>
            <a:r>
              <a:rPr lang="en-US" sz="1600" dirty="0"/>
              <a:t>. </a:t>
            </a:r>
            <a:r>
              <a:rPr lang="en-US" sz="1600" dirty="0" err="1"/>
              <a:t>Educar</a:t>
            </a:r>
            <a:r>
              <a:rPr lang="en-US" sz="1600" dirty="0"/>
              <a:t>. </a:t>
            </a:r>
            <a:r>
              <a:rPr lang="en-US" sz="1600" dirty="0" err="1"/>
              <a:t>Innovar</a:t>
            </a:r>
            <a:r>
              <a:rPr lang="en-US" sz="1600" dirty="0"/>
              <a:t> – consultas@villaeduca.cl.</a:t>
            </a:r>
          </a:p>
          <a:p>
            <a:r>
              <a:rPr lang="el-GR" sz="1600" b="1" dirty="0"/>
              <a:t>Εικόνα </a:t>
            </a:r>
            <a:r>
              <a:rPr lang="el-GR" sz="1600" b="1" dirty="0" smtClean="0"/>
              <a:t>31. </a:t>
            </a:r>
            <a:r>
              <a:rPr lang="en-US" sz="1600" dirty="0" err="1"/>
              <a:t>Sismos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http://slideplayer.es/slide/1482952/</a:t>
            </a:r>
            <a:r>
              <a:rPr lang="el-GR" sz="1600" dirty="0"/>
              <a:t>Πηγή:</a:t>
            </a:r>
            <a:r>
              <a:rPr lang="en-US" sz="1600" dirty="0"/>
              <a:t>Corrientes </a:t>
            </a:r>
            <a:r>
              <a:rPr lang="en-US" sz="1600" dirty="0" err="1"/>
              <a:t>superficiales</a:t>
            </a:r>
            <a:r>
              <a:rPr lang="en-US" sz="1600" dirty="0"/>
              <a:t> www.villaeduca.cl – </a:t>
            </a:r>
            <a:r>
              <a:rPr lang="en-US" sz="1600" dirty="0" err="1"/>
              <a:t>VillaEduca</a:t>
            </a:r>
            <a:r>
              <a:rPr lang="en-US" sz="1600" dirty="0"/>
              <a:t>® - </a:t>
            </a:r>
            <a:r>
              <a:rPr lang="en-US" sz="1600" dirty="0" err="1"/>
              <a:t>Crecer</a:t>
            </a:r>
            <a:r>
              <a:rPr lang="en-US" sz="1600" dirty="0"/>
              <a:t>. </a:t>
            </a:r>
            <a:r>
              <a:rPr lang="en-US" sz="1600" dirty="0" err="1"/>
              <a:t>Educar</a:t>
            </a:r>
            <a:r>
              <a:rPr lang="en-US" sz="1600" dirty="0"/>
              <a:t>. </a:t>
            </a:r>
            <a:r>
              <a:rPr lang="en-US" sz="1600" dirty="0" err="1"/>
              <a:t>Innovar</a:t>
            </a:r>
            <a:r>
              <a:rPr lang="en-US" sz="1600" dirty="0"/>
              <a:t> – consultas@villaeduca.cl.</a:t>
            </a:r>
          </a:p>
          <a:p>
            <a:r>
              <a:rPr lang="en-US" sz="1600" b="1" dirty="0" err="1" smtClean="0"/>
              <a:t>Εικόν</a:t>
            </a:r>
            <a:r>
              <a:rPr lang="en-US" sz="1600" b="1" dirty="0" smtClean="0"/>
              <a:t>α </a:t>
            </a:r>
            <a:r>
              <a:rPr lang="en-US" sz="1600" b="1" dirty="0"/>
              <a:t>32. </a:t>
            </a:r>
            <a:r>
              <a:rPr lang="en-US" sz="1600" dirty="0"/>
              <a:t>Copyright © 2016 Ocean &amp; Climate Platform. All Rights Reserved. </a:t>
            </a:r>
            <a:r>
              <a:rPr lang="en-US" sz="1600" dirty="0" err="1"/>
              <a:t>Πηγή:http</a:t>
            </a:r>
            <a:r>
              <a:rPr lang="en-US" sz="1600" dirty="0"/>
              <a:t>://www.ocean-climate.org/?lang=en.</a:t>
            </a:r>
          </a:p>
          <a:p>
            <a:r>
              <a:rPr lang="en-US" sz="1600" b="1" dirty="0" err="1"/>
              <a:t>Εικόν</a:t>
            </a:r>
            <a:r>
              <a:rPr lang="en-US" sz="1600" b="1" dirty="0"/>
              <a:t>α 33</a:t>
            </a:r>
            <a:r>
              <a:rPr lang="en-US" sz="1600" dirty="0"/>
              <a:t>. Copyright © 2016 Ocean &amp; Climate Platform. All Rights Reserved. </a:t>
            </a:r>
            <a:r>
              <a:rPr lang="en-US" sz="1600" dirty="0" err="1"/>
              <a:t>Πηγή:http</a:t>
            </a:r>
            <a:r>
              <a:rPr lang="en-US" sz="1600" dirty="0"/>
              <a:t>://www.ocean-climate.org/?lang=en.</a:t>
            </a:r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5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Κλάδοι της Βιογεωγραφίας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n-US" sz="2400" dirty="0"/>
              <a:t>Ανάλογα με την ταξινομική εξειδίκευση</a:t>
            </a:r>
          </a:p>
          <a:p>
            <a:endParaRPr lang="el-GR" altLang="en-US" sz="2400" dirty="0"/>
          </a:p>
          <a:p>
            <a:pPr marL="1152000"/>
            <a:r>
              <a:rPr lang="el-GR" altLang="en-US" sz="2400" b="1" dirty="0" smtClean="0"/>
              <a:t>Φυτογεωγραφία </a:t>
            </a:r>
            <a:r>
              <a:rPr lang="el-GR" altLang="en-US" sz="2400" b="1" dirty="0"/>
              <a:t>– Ζωογεωγραφία</a:t>
            </a:r>
          </a:p>
          <a:p>
            <a:endParaRPr lang="el-GR" altLang="en-US" sz="2400" dirty="0"/>
          </a:p>
          <a:p>
            <a:pPr marL="0" indent="0">
              <a:buNone/>
            </a:pPr>
            <a:r>
              <a:rPr lang="el-GR" altLang="en-US" sz="2400" dirty="0"/>
              <a:t>Ανάλογα με την έμφαση στους παράγοντες που επηρεάζουν τις </a:t>
            </a:r>
            <a:r>
              <a:rPr lang="el-GR" altLang="en-US" sz="2400" dirty="0" smtClean="0"/>
              <a:t>κατανομές:</a:t>
            </a:r>
            <a:endParaRPr lang="el-GR" altLang="en-US" sz="2400" dirty="0"/>
          </a:p>
          <a:p>
            <a:pPr marL="1152000"/>
            <a:endParaRPr lang="el-GR" altLang="en-US" sz="2400" dirty="0"/>
          </a:p>
          <a:p>
            <a:pPr marL="1152000" lvl="2"/>
            <a:r>
              <a:rPr lang="el-GR" altLang="en-US" b="1" dirty="0"/>
              <a:t>Ιστορική Βιογεωγραφία</a:t>
            </a:r>
          </a:p>
          <a:p>
            <a:pPr marL="1152000" lvl="2"/>
            <a:r>
              <a:rPr lang="el-GR" altLang="en-US" b="1" dirty="0"/>
              <a:t>Οικολογική Βιογεωγραφία</a:t>
            </a:r>
            <a:endParaRPr lang="en-GB" altLang="en-US" b="1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6</a:t>
            </a:r>
            <a:r>
              <a:rPr lang="en-US" sz="4000" b="1" dirty="0" smtClean="0"/>
              <a:t>/</a:t>
            </a:r>
            <a:r>
              <a:rPr lang="el-GR" sz="4000" b="1" dirty="0" smtClean="0"/>
              <a:t>7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08" y="1520381"/>
            <a:ext cx="8856984" cy="4525963"/>
          </a:xfrm>
        </p:spPr>
        <p:txBody>
          <a:bodyPr>
            <a:noAutofit/>
          </a:bodyPr>
          <a:lstStyle/>
          <a:p>
            <a:r>
              <a:rPr lang="en-US" sz="1600" b="1" dirty="0" err="1"/>
              <a:t>Εικόν</a:t>
            </a:r>
            <a:r>
              <a:rPr lang="en-US" sz="1600" b="1" dirty="0"/>
              <a:t>α 34. </a:t>
            </a:r>
            <a:r>
              <a:rPr lang="en-US" sz="1600" dirty="0"/>
              <a:t>Copyright © 2016 Ocean &amp; Climate Platform. All Rights Reserved. </a:t>
            </a:r>
            <a:r>
              <a:rPr lang="en-US" sz="1600" dirty="0" err="1"/>
              <a:t>Πηγή:http</a:t>
            </a:r>
            <a:r>
              <a:rPr lang="en-US" sz="1600" dirty="0"/>
              <a:t>://www.ocean-climate.org/?lang=en</a:t>
            </a:r>
          </a:p>
          <a:p>
            <a:r>
              <a:rPr lang="el-GR" sz="1600" b="1" dirty="0" smtClean="0"/>
              <a:t>Εικόνα 35. </a:t>
            </a:r>
            <a:r>
              <a:rPr lang="en-US" sz="1600" dirty="0"/>
              <a:t>Deep Sea Food Chains. </a:t>
            </a:r>
            <a:r>
              <a:rPr lang="el-GR" sz="1600" dirty="0"/>
              <a:t>Σύνδεσμος: </a:t>
            </a:r>
            <a:r>
              <a:rPr lang="en-US" sz="1600" dirty="0"/>
              <a:t>http://www.ibiblio.org/virtualcell/amazingbiology/oceanography/chemof.htm. </a:t>
            </a:r>
            <a:r>
              <a:rPr lang="el-GR" sz="1600" dirty="0" smtClean="0"/>
              <a:t>Πηγή: </a:t>
            </a:r>
            <a:r>
              <a:rPr lang="en-US" sz="1600" dirty="0" smtClean="0"/>
              <a:t>http</a:t>
            </a:r>
            <a:r>
              <a:rPr lang="en-US" sz="1600" dirty="0"/>
              <a:t>://</a:t>
            </a:r>
            <a:r>
              <a:rPr lang="en-US" sz="1600" dirty="0" smtClean="0"/>
              <a:t>www.ibiblio.org/virtualcell/amazingbiology/oceanography/oceanography.htm</a:t>
            </a:r>
            <a:r>
              <a:rPr lang="el-GR" sz="1600" dirty="0" smtClean="0"/>
              <a:t>.</a:t>
            </a:r>
            <a:endParaRPr lang="en-US" sz="1600" dirty="0"/>
          </a:p>
          <a:p>
            <a:r>
              <a:rPr lang="el-GR" sz="1600" b="1" dirty="0" smtClean="0"/>
              <a:t>Εικόνα </a:t>
            </a:r>
            <a:r>
              <a:rPr lang="el-GR" sz="1600" b="1" dirty="0" smtClean="0"/>
              <a:t>36. </a:t>
            </a:r>
            <a:r>
              <a:rPr lang="en-US" sz="1600" dirty="0"/>
              <a:t>© All Rights Reserved for Bigelow Laboratory for Ocean Sciences 2015. </a:t>
            </a:r>
            <a:r>
              <a:rPr lang="en-US" sz="1600" dirty="0" err="1"/>
              <a:t>Σύνδεσμος</a:t>
            </a:r>
            <a:r>
              <a:rPr lang="en-US" sz="1600" dirty="0"/>
              <a:t>: https://www.bigelow.org/shipmates/deep_currents_standards.html. </a:t>
            </a:r>
            <a:r>
              <a:rPr lang="en-US" sz="1600" dirty="0" err="1"/>
              <a:t>Πηγή</a:t>
            </a:r>
            <a:r>
              <a:rPr lang="en-US" sz="1600" dirty="0" smtClean="0"/>
              <a:t>:</a:t>
            </a:r>
            <a:r>
              <a:rPr lang="el-GR" sz="1600" dirty="0" smtClean="0"/>
              <a:t> </a:t>
            </a:r>
            <a:r>
              <a:rPr lang="en-US" sz="1600" dirty="0" smtClean="0"/>
              <a:t>https</a:t>
            </a:r>
            <a:r>
              <a:rPr lang="en-US" sz="1600" dirty="0"/>
              <a:t>://www.bigelow.org/.</a:t>
            </a:r>
          </a:p>
          <a:p>
            <a:r>
              <a:rPr lang="el-GR" sz="1600" b="1" dirty="0" smtClean="0"/>
              <a:t>Εικόνα 37. </a:t>
            </a:r>
            <a:r>
              <a:rPr lang="en-US" sz="1600" dirty="0"/>
              <a:t>Copyrighted.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 smtClean="0"/>
              <a:t>38. </a:t>
            </a:r>
            <a:r>
              <a:rPr lang="el-GR" sz="1600" dirty="0" smtClean="0"/>
              <a:t>Πηγή:</a:t>
            </a:r>
            <a:r>
              <a:rPr lang="el-GR" sz="1600" b="1" dirty="0" smtClean="0"/>
              <a:t> </a:t>
            </a:r>
            <a:r>
              <a:rPr lang="fr-FR" sz="1600" dirty="0" err="1" smtClean="0"/>
              <a:t>Hatzirvassanis</a:t>
            </a:r>
            <a:r>
              <a:rPr lang="fr-FR" sz="1600" dirty="0" smtClean="0"/>
              <a:t> </a:t>
            </a:r>
            <a:r>
              <a:rPr lang="fr-FR" sz="1600" dirty="0"/>
              <a:t>V. (1991). Observations sur l'état des populations du loup en </a:t>
            </a:r>
            <a:r>
              <a:rPr lang="fr-FR" sz="1600" dirty="0" err="1"/>
              <a:t>Grece</a:t>
            </a:r>
            <a:r>
              <a:rPr lang="fr-FR" sz="1600" dirty="0"/>
              <a:t>. </a:t>
            </a:r>
            <a:r>
              <a:rPr lang="fr-FR" sz="1600" dirty="0" err="1"/>
              <a:t>Biologia</a:t>
            </a:r>
            <a:r>
              <a:rPr lang="fr-FR" sz="1600" dirty="0"/>
              <a:t> Gallo-</a:t>
            </a:r>
            <a:r>
              <a:rPr lang="fr-FR" sz="1600" dirty="0" err="1"/>
              <a:t>hellenica</a:t>
            </a:r>
            <a:r>
              <a:rPr lang="fr-FR" sz="1600" dirty="0"/>
              <a:t> 18(1): 13-19.</a:t>
            </a:r>
          </a:p>
          <a:p>
            <a:r>
              <a:rPr lang="el-GR" sz="1600" b="1" dirty="0" smtClean="0"/>
              <a:t>Εικόνα 39</a:t>
            </a:r>
            <a:r>
              <a:rPr lang="el-GR" sz="1600" dirty="0" smtClean="0"/>
              <a:t>. Πηγή: </a:t>
            </a:r>
            <a:r>
              <a:rPr lang="en-US" sz="1600" dirty="0" err="1"/>
              <a:t>Adamakopoulos</a:t>
            </a:r>
            <a:r>
              <a:rPr lang="en-US" sz="1600" dirty="0"/>
              <a:t> T. &amp; </a:t>
            </a:r>
            <a:r>
              <a:rPr lang="en-US" sz="1600" dirty="0" err="1"/>
              <a:t>Hatzirvassanis</a:t>
            </a:r>
            <a:r>
              <a:rPr lang="en-US" sz="1600" dirty="0"/>
              <a:t> V. (1991). The brown bear (</a:t>
            </a:r>
            <a:r>
              <a:rPr lang="en-US" sz="1600" dirty="0" err="1"/>
              <a:t>Ursus</a:t>
            </a:r>
            <a:r>
              <a:rPr lang="en-US" sz="1600" dirty="0"/>
              <a:t> </a:t>
            </a:r>
            <a:r>
              <a:rPr lang="en-US" sz="1600" dirty="0" err="1"/>
              <a:t>arctos</a:t>
            </a:r>
            <a:r>
              <a:rPr lang="en-US" sz="1600" dirty="0"/>
              <a:t>) in the N.E. Pindos: present situation and trends of habitat and population. </a:t>
            </a:r>
            <a:r>
              <a:rPr lang="en-US" sz="1600" dirty="0" err="1"/>
              <a:t>Biologia</a:t>
            </a:r>
            <a:r>
              <a:rPr lang="en-US" sz="1600" dirty="0"/>
              <a:t> Gallo-</a:t>
            </a:r>
            <a:r>
              <a:rPr lang="en-US" sz="1600" dirty="0" err="1"/>
              <a:t>hellenica</a:t>
            </a:r>
            <a:r>
              <a:rPr lang="en-US" sz="1600" dirty="0"/>
              <a:t> 18(1): </a:t>
            </a:r>
            <a:r>
              <a:rPr lang="en-US" sz="1600" dirty="0" smtClean="0"/>
              <a:t>21-30</a:t>
            </a:r>
            <a:r>
              <a:rPr lang="el-GR" sz="1600" dirty="0" smtClean="0"/>
              <a:t>.</a:t>
            </a:r>
            <a:endParaRPr lang="en-US" sz="1600" dirty="0"/>
          </a:p>
          <a:p>
            <a:r>
              <a:rPr lang="el-GR" sz="1600" b="1" dirty="0" smtClean="0"/>
              <a:t>Εικόνα 40. </a:t>
            </a:r>
            <a:r>
              <a:rPr lang="el-GR" sz="1600" dirty="0" smtClean="0"/>
              <a:t>Πηγή: </a:t>
            </a:r>
            <a:r>
              <a:rPr lang="en-US" sz="1600" dirty="0" smtClean="0"/>
              <a:t>Collins </a:t>
            </a:r>
            <a:r>
              <a:rPr lang="en-US" sz="1600" dirty="0"/>
              <a:t>new generation guide to the birds of Britain and Europe @ 1987 by Christopher Perrins</a:t>
            </a:r>
          </a:p>
          <a:p>
            <a:r>
              <a:rPr lang="el-GR" sz="1600" b="1" dirty="0" smtClean="0"/>
              <a:t>Εικόνα 41</a:t>
            </a:r>
            <a:r>
              <a:rPr lang="el-GR" sz="1600" dirty="0" smtClean="0"/>
              <a:t>. Πηγή: </a:t>
            </a:r>
            <a:r>
              <a:rPr lang="en-US" sz="1600" dirty="0" err="1" smtClean="0"/>
              <a:t>Fer</a:t>
            </a:r>
            <a:r>
              <a:rPr lang="en-US" sz="1600" dirty="0" smtClean="0"/>
              <a:t> </a:t>
            </a:r>
            <a:r>
              <a:rPr lang="en-US" sz="1600" dirty="0" err="1"/>
              <a:t>Willemse</a:t>
            </a:r>
            <a:r>
              <a:rPr lang="en-US" sz="1600" dirty="0"/>
              <a:t>, Catalogue of the </a:t>
            </a:r>
            <a:r>
              <a:rPr lang="en-US" sz="1600" dirty="0" err="1"/>
              <a:t>Orthoptera</a:t>
            </a:r>
            <a:r>
              <a:rPr lang="en-US" sz="1600" dirty="0"/>
              <a:t> of Greece, 1984 @ Hellenic Zoological </a:t>
            </a:r>
            <a:r>
              <a:rPr lang="en-US" sz="1600" dirty="0" smtClean="0"/>
              <a:t>Society</a:t>
            </a:r>
            <a:r>
              <a:rPr lang="el-GR" sz="1600" dirty="0" smtClean="0"/>
              <a:t>.</a:t>
            </a:r>
            <a:r>
              <a:rPr lang="en-US" sz="1600" dirty="0" smtClean="0"/>
              <a:t> 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2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7</a:t>
            </a:r>
            <a:r>
              <a:rPr lang="en-US" sz="4000" b="1" dirty="0" smtClean="0"/>
              <a:t>/</a:t>
            </a:r>
            <a:r>
              <a:rPr lang="el-GR" sz="4000" b="1" dirty="0" smtClean="0"/>
              <a:t>7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endParaRPr lang="el-GR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43508" y="1588113"/>
            <a:ext cx="8856984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err="1" smtClean="0"/>
              <a:t>Εικόν</a:t>
            </a:r>
            <a:r>
              <a:rPr lang="en-US" sz="1600" b="1" dirty="0" smtClean="0"/>
              <a:t>α </a:t>
            </a:r>
            <a:r>
              <a:rPr lang="el-GR" sz="1600" b="1" dirty="0" smtClean="0"/>
              <a:t>42</a:t>
            </a:r>
            <a:r>
              <a:rPr lang="en-US" sz="1600" b="1" dirty="0" smtClean="0"/>
              <a:t>. </a:t>
            </a:r>
            <a:r>
              <a:rPr lang="el-GR" sz="1600" dirty="0" smtClean="0"/>
              <a:t>Πηγή:</a:t>
            </a:r>
            <a:r>
              <a:rPr lang="el-GR" sz="1600" b="1" dirty="0" smtClean="0"/>
              <a:t> </a:t>
            </a:r>
            <a:r>
              <a:rPr lang="en-US" sz="1600" dirty="0" err="1" smtClean="0"/>
              <a:t>Sinauer</a:t>
            </a:r>
            <a:r>
              <a:rPr lang="en-US" sz="1600" dirty="0" smtClean="0"/>
              <a:t> </a:t>
            </a:r>
            <a:r>
              <a:rPr lang="en-US" sz="1600" dirty="0"/>
              <a:t>Publications. Biogeography, Third Edition. Mark V. </a:t>
            </a:r>
            <a:r>
              <a:rPr lang="en-US" sz="1600" dirty="0" err="1"/>
              <a:t>Lomolino</a:t>
            </a:r>
            <a:r>
              <a:rPr lang="en-US" sz="1600" dirty="0"/>
              <a:t>. Brett R. Riddle. James H. Brown.</a:t>
            </a:r>
          </a:p>
          <a:p>
            <a:r>
              <a:rPr lang="el-GR" sz="1600" b="1" dirty="0" smtClean="0"/>
              <a:t>Εικόνα 43. </a:t>
            </a:r>
            <a:r>
              <a:rPr lang="en-US" sz="1600" dirty="0"/>
              <a:t>University of Arizona. Copyright 2015 © Arizona Board of Regents. </a:t>
            </a:r>
            <a:r>
              <a:rPr lang="en-US" sz="1600" dirty="0" err="1"/>
              <a:t>Σύνδεσμος</a:t>
            </a:r>
            <a:r>
              <a:rPr lang="en-US" sz="1600" dirty="0"/>
              <a:t>: http://javla.com/Images/alpha-beta-gamma-diversity/0. </a:t>
            </a:r>
            <a:r>
              <a:rPr lang="en-US" sz="1600" dirty="0" err="1"/>
              <a:t>Πηγή:http</a:t>
            </a:r>
            <a:r>
              <a:rPr lang="en-US" sz="1600" dirty="0"/>
              <a:t>://www.geo.arizona.edu/Antevs/ecol438/lect04.html.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5857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Σχέσεις με άλλες επιστήμες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l-GR" altLang="en-US" sz="2400" dirty="0"/>
              <a:t>Οικολογία</a:t>
            </a:r>
          </a:p>
          <a:p>
            <a:pPr lvl="1"/>
            <a:r>
              <a:rPr lang="el-GR" altLang="en-US" sz="2400" dirty="0"/>
              <a:t>Πληθυσμιακή Βιολογία</a:t>
            </a:r>
          </a:p>
          <a:p>
            <a:pPr lvl="1"/>
            <a:r>
              <a:rPr lang="el-GR" altLang="en-US" sz="2400" dirty="0"/>
              <a:t>Συστηματική</a:t>
            </a:r>
          </a:p>
          <a:p>
            <a:pPr lvl="1"/>
            <a:r>
              <a:rPr lang="el-GR" altLang="en-US" sz="2400" dirty="0"/>
              <a:t>Εξελικτική Βιολογία</a:t>
            </a:r>
          </a:p>
          <a:p>
            <a:pPr lvl="1"/>
            <a:r>
              <a:rPr lang="el-GR" altLang="en-US" sz="2400" dirty="0"/>
              <a:t>Επιστήμες της Γης (Γεωγραφία, Γεωλογία, Κλιματολογία)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Βασικές αρχές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l-GR" altLang="en-US" dirty="0"/>
              <a:t>Προσδιορισμός προτύπων</a:t>
            </a:r>
          </a:p>
          <a:p>
            <a:pPr lvl="1"/>
            <a:r>
              <a:rPr lang="el-GR" altLang="en-US" dirty="0"/>
              <a:t>Ανακάλυψη διεργασιών</a:t>
            </a:r>
          </a:p>
          <a:p>
            <a:endParaRPr lang="el-GR" altLang="en-US" dirty="0"/>
          </a:p>
          <a:p>
            <a:pPr marL="0" indent="0">
              <a:buNone/>
            </a:pPr>
            <a:r>
              <a:rPr lang="el-GR" altLang="en-US" sz="2800" dirty="0"/>
              <a:t>Είναι επιστήμη σύγκρισης και παρατήρησης και όχι πειραματική </a:t>
            </a:r>
            <a:r>
              <a:rPr lang="el-GR" altLang="en-US" sz="2800" dirty="0" smtClean="0"/>
              <a:t>επιστήμη.</a:t>
            </a:r>
            <a:endParaRPr lang="en-GB" altLang="en-US" sz="28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1. Βιογεωγραφία (Μέρος Α')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TEMPLATE1a</Template>
  <TotalTime>1507</TotalTime>
  <Words>2804</Words>
  <Application>Microsoft Office PowerPoint</Application>
  <PresentationFormat>On-screen Show (4:3)</PresentationFormat>
  <Paragraphs>477</Paragraphs>
  <Slides>71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Arial</vt:lpstr>
      <vt:lpstr>Calibri</vt:lpstr>
      <vt:lpstr>Comic Sans MS</vt:lpstr>
      <vt:lpstr>Tahoma</vt:lpstr>
      <vt:lpstr>Wingdings</vt:lpstr>
      <vt:lpstr>Θέμα του Office</vt:lpstr>
      <vt:lpstr>Ζωική Ποικιλότητα</vt:lpstr>
      <vt:lpstr>Ορισμός</vt:lpstr>
      <vt:lpstr>Μερικά βασικά ερωτήματα 1/4</vt:lpstr>
      <vt:lpstr>Μερικά βασικά ερωτήματα 2/4</vt:lpstr>
      <vt:lpstr>Μερικά βασικά ερωτήματα 3/4</vt:lpstr>
      <vt:lpstr>Μερικά βασικά ερωτήματα 4/4</vt:lpstr>
      <vt:lpstr>Κλάδοι της Βιογεωγραφίας</vt:lpstr>
      <vt:lpstr>Σχέσεις με άλλες επιστήμες</vt:lpstr>
      <vt:lpstr>Βασικές αρχές</vt:lpstr>
      <vt:lpstr>Παρούσα κατάσταση</vt:lpstr>
      <vt:lpstr>Ιστορία της Βιογεωγραφίας</vt:lpstr>
      <vt:lpstr>Το φυσικό σκηνικό</vt:lpstr>
      <vt:lpstr>Κλίμα</vt:lpstr>
      <vt:lpstr>Το κλίμα της Γης 1/3</vt:lpstr>
      <vt:lpstr>Το κλίμα της Γης 2/3</vt:lpstr>
      <vt:lpstr>Το κλίμα της Γης 3/3</vt:lpstr>
      <vt:lpstr>Ο ρόλος του υψομέτρου</vt:lpstr>
      <vt:lpstr>Το φαινόμενο του θερμοκηπίου</vt:lpstr>
      <vt:lpstr>Άνεμοι και βροχόπτωση 1/3</vt:lpstr>
      <vt:lpstr>Άνεμοι και βροχόπτωση 2/3</vt:lpstr>
      <vt:lpstr>Άνεμοι και βροχόπτωση 3/3</vt:lpstr>
      <vt:lpstr>Η κυκλοφορία του αέρα</vt:lpstr>
      <vt:lpstr>Πίεση και άνεμοι (Ιανουάριος)</vt:lpstr>
      <vt:lpstr>Πίεση και άνεμοι (Ιούλιος)</vt:lpstr>
      <vt:lpstr>Βροχόπτωση 1/2</vt:lpstr>
      <vt:lpstr>Βροχόπτωση 2/2</vt:lpstr>
      <vt:lpstr>Το έδαφος</vt:lpstr>
      <vt:lpstr>Η δημιουργία του εδάφους 1/7</vt:lpstr>
      <vt:lpstr>Η δημιουργία του εδάφους 2/7</vt:lpstr>
      <vt:lpstr>Η δημιουργία του εδάφους 3/7</vt:lpstr>
      <vt:lpstr>Η δημιουργία του εδάφους 4/7</vt:lpstr>
      <vt:lpstr>Η δημιουργία του εδάφους 5/7</vt:lpstr>
      <vt:lpstr>Η δημιουργία του εδάφους 6/7</vt:lpstr>
      <vt:lpstr>Η δημιουργία του εδάφους 7/7</vt:lpstr>
      <vt:lpstr>Χαρτογράφηση εδάφους της Γης 1/3</vt:lpstr>
      <vt:lpstr>Χαρτογράφηση εδάφους της Γης 2/3</vt:lpstr>
      <vt:lpstr>Χαρτογράφηση εδάφους της Γης 3/3</vt:lpstr>
      <vt:lpstr>Υδάτινα περιβάλλοντα</vt:lpstr>
      <vt:lpstr>Οι κύριες θαλάσσιες ζώνες</vt:lpstr>
      <vt:lpstr>Φωτοσύνθεση στο Β. Ατλαντικό Τιμές χλωροφύλλης </vt:lpstr>
      <vt:lpstr>Η κατανομή της θερμοκρασίας (Μάρτιος 2005)</vt:lpstr>
      <vt:lpstr>Η θερμόαλη θαλάσσια κυκλοφορία</vt:lpstr>
      <vt:lpstr>Το θερμοκλινές</vt:lpstr>
      <vt:lpstr>Θερμοκρασία και ρεύματα επιφάνειας, βάθους</vt:lpstr>
      <vt:lpstr>Ωκεανοί και κλίμα</vt:lpstr>
      <vt:lpstr>Οι μετακινήσεις του διοξειδίου  του άνθρακα</vt:lpstr>
      <vt:lpstr>PowerPoint Presentation</vt:lpstr>
      <vt:lpstr>Επιφανειακή αλατότητα ωκεανού</vt:lpstr>
      <vt:lpstr>Μικροπεριβάλλοντα</vt:lpstr>
      <vt:lpstr>Μικροπεριβάλλοντα</vt:lpstr>
      <vt:lpstr>Η κατανομή των ειδών</vt:lpstr>
      <vt:lpstr>Η γωγραφική εξάπλωση</vt:lpstr>
      <vt:lpstr>Κατανομή λύκου και αρκούδας  στην Ελλάδα</vt:lpstr>
      <vt:lpstr>Κατανομή του πετρίτη στην Ευρώπη</vt:lpstr>
      <vt:lpstr>PowerPoint Presentation</vt:lpstr>
      <vt:lpstr>PowerPoint Presentation</vt:lpstr>
      <vt:lpstr>PowerPoint Presentation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1/7</vt:lpstr>
      <vt:lpstr>Σημείωμα  Χρήσης Έργων Τρίτων 2/7</vt:lpstr>
      <vt:lpstr>Σημείωμα  Χρήσης Έργων Τρίτων 3/7</vt:lpstr>
      <vt:lpstr>Σημείωμα  Χρήσης Έργων Τρίτων 4/7</vt:lpstr>
      <vt:lpstr>Σημείωμα  Χρήσης Έργων Τρίτων 5/7</vt:lpstr>
      <vt:lpstr>Σημείωμα  Χρήσης Έργων Τρίτων 6/7</vt:lpstr>
      <vt:lpstr>Σημείωμα  Χρήσης Έργων Τρίτων 7/7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giorgos</cp:lastModifiedBy>
  <cp:revision>229</cp:revision>
  <dcterms:created xsi:type="dcterms:W3CDTF">2015-03-24T06:43:16Z</dcterms:created>
  <dcterms:modified xsi:type="dcterms:W3CDTF">2016-04-29T08:55:48Z</dcterms:modified>
</cp:coreProperties>
</file>