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1" r:id="rId1"/>
  </p:sldMasterIdLst>
  <p:notesMasterIdLst>
    <p:notesMasterId r:id="rId90"/>
  </p:notesMasterIdLst>
  <p:sldIdLst>
    <p:sldId id="403" r:id="rId2"/>
    <p:sldId id="258" r:id="rId3"/>
    <p:sldId id="261" r:id="rId4"/>
    <p:sldId id="263" r:id="rId5"/>
    <p:sldId id="265" r:id="rId6"/>
    <p:sldId id="267" r:id="rId7"/>
    <p:sldId id="269" r:id="rId8"/>
    <p:sldId id="271" r:id="rId9"/>
    <p:sldId id="279" r:id="rId10"/>
    <p:sldId id="280" r:id="rId11"/>
    <p:sldId id="281" r:id="rId12"/>
    <p:sldId id="282" r:id="rId13"/>
    <p:sldId id="283" r:id="rId14"/>
    <p:sldId id="285" r:id="rId15"/>
    <p:sldId id="287" r:id="rId16"/>
    <p:sldId id="289" r:id="rId17"/>
    <p:sldId id="291" r:id="rId18"/>
    <p:sldId id="293" r:id="rId19"/>
    <p:sldId id="295" r:id="rId20"/>
    <p:sldId id="297" r:id="rId21"/>
    <p:sldId id="300" r:id="rId22"/>
    <p:sldId id="301" r:id="rId23"/>
    <p:sldId id="303" r:id="rId24"/>
    <p:sldId id="305" r:id="rId25"/>
    <p:sldId id="307" r:id="rId26"/>
    <p:sldId id="312" r:id="rId27"/>
    <p:sldId id="311" r:id="rId28"/>
    <p:sldId id="313" r:id="rId29"/>
    <p:sldId id="315" r:id="rId30"/>
    <p:sldId id="316" r:id="rId31"/>
    <p:sldId id="318" r:id="rId32"/>
    <p:sldId id="320" r:id="rId33"/>
    <p:sldId id="322" r:id="rId34"/>
    <p:sldId id="324" r:id="rId35"/>
    <p:sldId id="328" r:id="rId36"/>
    <p:sldId id="326" r:id="rId37"/>
    <p:sldId id="330" r:id="rId38"/>
    <p:sldId id="332" r:id="rId39"/>
    <p:sldId id="334" r:id="rId40"/>
    <p:sldId id="336" r:id="rId41"/>
    <p:sldId id="339" r:id="rId42"/>
    <p:sldId id="347" r:id="rId43"/>
    <p:sldId id="341" r:id="rId44"/>
    <p:sldId id="343" r:id="rId45"/>
    <p:sldId id="345" r:id="rId46"/>
    <p:sldId id="351" r:id="rId47"/>
    <p:sldId id="352" r:id="rId48"/>
    <p:sldId id="354" r:id="rId49"/>
    <p:sldId id="356" r:id="rId50"/>
    <p:sldId id="358" r:id="rId51"/>
    <p:sldId id="360" r:id="rId52"/>
    <p:sldId id="361" r:id="rId53"/>
    <p:sldId id="363" r:id="rId54"/>
    <p:sldId id="365" r:id="rId55"/>
    <p:sldId id="366" r:id="rId56"/>
    <p:sldId id="367" r:id="rId57"/>
    <p:sldId id="369" r:id="rId58"/>
    <p:sldId id="371" r:id="rId59"/>
    <p:sldId id="373" r:id="rId60"/>
    <p:sldId id="375" r:id="rId61"/>
    <p:sldId id="377" r:id="rId62"/>
    <p:sldId id="379" r:id="rId63"/>
    <p:sldId id="380" r:id="rId64"/>
    <p:sldId id="382" r:id="rId65"/>
    <p:sldId id="384" r:id="rId66"/>
    <p:sldId id="385" r:id="rId67"/>
    <p:sldId id="386" r:id="rId68"/>
    <p:sldId id="387" r:id="rId69"/>
    <p:sldId id="388" r:id="rId70"/>
    <p:sldId id="389" r:id="rId71"/>
    <p:sldId id="391" r:id="rId72"/>
    <p:sldId id="393" r:id="rId73"/>
    <p:sldId id="395" r:id="rId74"/>
    <p:sldId id="397" r:id="rId75"/>
    <p:sldId id="399" r:id="rId76"/>
    <p:sldId id="400" r:id="rId77"/>
    <p:sldId id="402" r:id="rId78"/>
    <p:sldId id="414" r:id="rId79"/>
    <p:sldId id="404" r:id="rId80"/>
    <p:sldId id="405" r:id="rId81"/>
    <p:sldId id="406" r:id="rId82"/>
    <p:sldId id="407" r:id="rId83"/>
    <p:sldId id="408" r:id="rId84"/>
    <p:sldId id="409" r:id="rId85"/>
    <p:sldId id="410" r:id="rId86"/>
    <p:sldId id="411" r:id="rId87"/>
    <p:sldId id="412" r:id="rId88"/>
    <p:sldId id="413" r:id="rId89"/>
  </p:sldIdLst>
  <p:sldSz cx="9144000" cy="6858000" type="screen4x3"/>
  <p:notesSz cx="6858000" cy="9144000"/>
  <p:defaultTextStyle>
    <a:defPPr>
      <a:defRPr lang="el-GR"/>
    </a:defPPr>
    <a:lvl1pPr algn="l" rtl="0" fontAlgn="base">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4162" autoAdjust="0"/>
  </p:normalViewPr>
  <p:slideViewPr>
    <p:cSldViewPr>
      <p:cViewPr varScale="1">
        <p:scale>
          <a:sx n="70" d="100"/>
          <a:sy n="70" d="100"/>
        </p:scale>
        <p:origin x="1272" y="6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23B27C35-ED31-4DD5-95E1-B9EE34C4525E}" type="datetimeFigureOut">
              <a:rPr lang="el-GR"/>
              <a:pPr>
                <a:defRPr/>
              </a:pPr>
              <a:t>13/11/2015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70AF7BCA-1F88-4831-B38F-40CE89C28E44}" type="slidenum">
              <a:rPr lang="el-GR" altLang="en-US"/>
              <a:pPr/>
              <a:t>‹#›</a:t>
            </a:fld>
            <a:endParaRPr lang="el-GR" altLang="en-US"/>
          </a:p>
        </p:txBody>
      </p:sp>
    </p:spTree>
    <p:extLst>
      <p:ext uri="{BB962C8B-B14F-4D97-AF65-F5344CB8AC3E}">
        <p14:creationId xmlns:p14="http://schemas.microsoft.com/office/powerpoint/2010/main" val="1422977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2164"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FD8B592-2BCD-4563-A5EA-41105A60B37D}" type="slidenum">
              <a:rPr lang="el-GR" altLang="en-US"/>
              <a:pPr/>
              <a:t>1</a:t>
            </a:fld>
            <a:endParaRPr lang="el-GR" altLang="en-US"/>
          </a:p>
        </p:txBody>
      </p:sp>
    </p:spTree>
    <p:extLst>
      <p:ext uri="{BB962C8B-B14F-4D97-AF65-F5344CB8AC3E}">
        <p14:creationId xmlns:p14="http://schemas.microsoft.com/office/powerpoint/2010/main" val="233352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179C6B0-D426-4EE3-8147-927B559E97E0}" type="slidenum">
              <a:rPr lang="el-GR" altLang="en-US"/>
              <a:pPr/>
              <a:t>20</a:t>
            </a:fld>
            <a:endParaRPr lang="el-GR" altLang="en-US"/>
          </a:p>
        </p:txBody>
      </p:sp>
    </p:spTree>
    <p:extLst>
      <p:ext uri="{BB962C8B-B14F-4D97-AF65-F5344CB8AC3E}">
        <p14:creationId xmlns:p14="http://schemas.microsoft.com/office/powerpoint/2010/main" val="82871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2A83F26C-A1A3-472B-A115-9CF9AA5AC34F}" type="slidenum">
              <a:rPr lang="el-GR" altLang="en-US"/>
              <a:pPr/>
              <a:t>23</a:t>
            </a:fld>
            <a:endParaRPr lang="el-GR" altLang="en-US"/>
          </a:p>
        </p:txBody>
      </p:sp>
    </p:spTree>
    <p:extLst>
      <p:ext uri="{BB962C8B-B14F-4D97-AF65-F5344CB8AC3E}">
        <p14:creationId xmlns:p14="http://schemas.microsoft.com/office/powerpoint/2010/main" val="203245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F7BCA-1F88-4831-B38F-40CE89C28E44}" type="slidenum">
              <a:rPr lang="el-GR" altLang="en-US" smtClean="0"/>
              <a:pPr/>
              <a:t>24</a:t>
            </a:fld>
            <a:endParaRPr lang="el-GR" altLang="en-US"/>
          </a:p>
        </p:txBody>
      </p:sp>
    </p:spTree>
    <p:extLst>
      <p:ext uri="{BB962C8B-B14F-4D97-AF65-F5344CB8AC3E}">
        <p14:creationId xmlns:p14="http://schemas.microsoft.com/office/powerpoint/2010/main" val="111163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06890BD-BAF5-41AC-8E18-1D753C6C49EF}" type="slidenum">
              <a:rPr lang="el-GR" altLang="en-US"/>
              <a:pPr/>
              <a:t>27</a:t>
            </a:fld>
            <a:endParaRPr lang="el-GR" altLang="en-US"/>
          </a:p>
        </p:txBody>
      </p:sp>
    </p:spTree>
    <p:extLst>
      <p:ext uri="{BB962C8B-B14F-4D97-AF65-F5344CB8AC3E}">
        <p14:creationId xmlns:p14="http://schemas.microsoft.com/office/powerpoint/2010/main" val="428492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70AF572-5F74-40FA-B6DC-FC0D31591EB7}" type="slidenum">
              <a:rPr lang="el-GR" altLang="en-US"/>
              <a:pPr/>
              <a:t>30</a:t>
            </a:fld>
            <a:endParaRPr lang="el-GR" altLang="en-US"/>
          </a:p>
        </p:txBody>
      </p:sp>
    </p:spTree>
    <p:extLst>
      <p:ext uri="{BB962C8B-B14F-4D97-AF65-F5344CB8AC3E}">
        <p14:creationId xmlns:p14="http://schemas.microsoft.com/office/powerpoint/2010/main" val="321534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D00C10A5-18D2-4F69-9C32-C77F02A5EACD}" type="slidenum">
              <a:rPr lang="el-GR" altLang="en-US"/>
              <a:pPr/>
              <a:t>33</a:t>
            </a:fld>
            <a:endParaRPr lang="el-GR" altLang="en-US"/>
          </a:p>
        </p:txBody>
      </p:sp>
    </p:spTree>
    <p:extLst>
      <p:ext uri="{BB962C8B-B14F-4D97-AF65-F5344CB8AC3E}">
        <p14:creationId xmlns:p14="http://schemas.microsoft.com/office/powerpoint/2010/main" val="89331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47E1B9F4-9678-42D4-BED3-9D203546C14A}" type="slidenum">
              <a:rPr lang="el-GR" altLang="en-US"/>
              <a:pPr/>
              <a:t>35</a:t>
            </a:fld>
            <a:endParaRPr lang="el-GR" altLang="en-US"/>
          </a:p>
        </p:txBody>
      </p:sp>
    </p:spTree>
    <p:extLst>
      <p:ext uri="{BB962C8B-B14F-4D97-AF65-F5344CB8AC3E}">
        <p14:creationId xmlns:p14="http://schemas.microsoft.com/office/powerpoint/2010/main" val="15377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21B6C93-7A44-404E-ADC2-D486D2F90436}" type="slidenum">
              <a:rPr lang="el-GR" altLang="en-US"/>
              <a:pPr/>
              <a:t>36</a:t>
            </a:fld>
            <a:endParaRPr lang="el-GR" altLang="en-US"/>
          </a:p>
        </p:txBody>
      </p:sp>
    </p:spTree>
    <p:extLst>
      <p:ext uri="{BB962C8B-B14F-4D97-AF65-F5344CB8AC3E}">
        <p14:creationId xmlns:p14="http://schemas.microsoft.com/office/powerpoint/2010/main" val="127293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CDBBE367-9B63-4AF4-AFFA-5A6EE9824213}" type="slidenum">
              <a:rPr lang="el-GR" altLang="en-US"/>
              <a:pPr/>
              <a:t>39</a:t>
            </a:fld>
            <a:endParaRPr lang="el-GR" altLang="en-US"/>
          </a:p>
        </p:txBody>
      </p:sp>
    </p:spTree>
    <p:extLst>
      <p:ext uri="{BB962C8B-B14F-4D97-AF65-F5344CB8AC3E}">
        <p14:creationId xmlns:p14="http://schemas.microsoft.com/office/powerpoint/2010/main" val="170204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21BD544C-8CA9-47E4-98FE-1AAA915BBC08}" type="slidenum">
              <a:rPr lang="el-GR" altLang="en-US"/>
              <a:pPr/>
              <a:t>42</a:t>
            </a:fld>
            <a:endParaRPr lang="el-GR" altLang="en-US"/>
          </a:p>
        </p:txBody>
      </p:sp>
    </p:spTree>
    <p:extLst>
      <p:ext uri="{BB962C8B-B14F-4D97-AF65-F5344CB8AC3E}">
        <p14:creationId xmlns:p14="http://schemas.microsoft.com/office/powerpoint/2010/main" val="85635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C2F0CCFF-3F99-491A-88F7-E5094574ED44}" type="slidenum">
              <a:rPr lang="el-GR" altLang="en-US"/>
              <a:pPr/>
              <a:t>3</a:t>
            </a:fld>
            <a:endParaRPr lang="el-GR" altLang="en-US"/>
          </a:p>
        </p:txBody>
      </p:sp>
    </p:spTree>
    <p:extLst>
      <p:ext uri="{BB962C8B-B14F-4D97-AF65-F5344CB8AC3E}">
        <p14:creationId xmlns:p14="http://schemas.microsoft.com/office/powerpoint/2010/main" val="65933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2A66D75-7333-451C-9210-529A289C6472}" type="slidenum">
              <a:rPr lang="el-GR" altLang="en-US"/>
              <a:pPr/>
              <a:t>43</a:t>
            </a:fld>
            <a:endParaRPr lang="el-GR" altLang="en-US"/>
          </a:p>
        </p:txBody>
      </p:sp>
    </p:spTree>
    <p:extLst>
      <p:ext uri="{BB962C8B-B14F-4D97-AF65-F5344CB8AC3E}">
        <p14:creationId xmlns:p14="http://schemas.microsoft.com/office/powerpoint/2010/main" val="308426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25F8EC94-DCD0-4709-958F-7B7178DF9E88}" type="slidenum">
              <a:rPr lang="el-GR" altLang="en-US"/>
              <a:pPr/>
              <a:t>44</a:t>
            </a:fld>
            <a:endParaRPr lang="el-GR" altLang="en-US"/>
          </a:p>
        </p:txBody>
      </p:sp>
    </p:spTree>
    <p:extLst>
      <p:ext uri="{BB962C8B-B14F-4D97-AF65-F5344CB8AC3E}">
        <p14:creationId xmlns:p14="http://schemas.microsoft.com/office/powerpoint/2010/main" val="2218237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b="1"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C3C2B040-F22B-4299-8162-6F55B692436C}" type="slidenum">
              <a:rPr lang="el-GR" altLang="en-US"/>
              <a:pPr/>
              <a:t>45</a:t>
            </a:fld>
            <a:endParaRPr lang="el-GR" altLang="en-US"/>
          </a:p>
        </p:txBody>
      </p:sp>
    </p:spTree>
    <p:extLst>
      <p:ext uri="{BB962C8B-B14F-4D97-AF65-F5344CB8AC3E}">
        <p14:creationId xmlns:p14="http://schemas.microsoft.com/office/powerpoint/2010/main" val="57359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F7BCA-1F88-4831-B38F-40CE89C28E44}" type="slidenum">
              <a:rPr lang="el-GR" altLang="en-US" smtClean="0"/>
              <a:pPr/>
              <a:t>48</a:t>
            </a:fld>
            <a:endParaRPr lang="el-GR" altLang="en-US"/>
          </a:p>
        </p:txBody>
      </p:sp>
    </p:spTree>
    <p:extLst>
      <p:ext uri="{BB962C8B-B14F-4D97-AF65-F5344CB8AC3E}">
        <p14:creationId xmlns:p14="http://schemas.microsoft.com/office/powerpoint/2010/main" val="849056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95CF9DD-F293-43E0-978C-F40AAD8B9D20}" type="slidenum">
              <a:rPr lang="el-GR" altLang="en-US"/>
              <a:pPr/>
              <a:t>49</a:t>
            </a:fld>
            <a:endParaRPr lang="el-GR" altLang="en-US"/>
          </a:p>
        </p:txBody>
      </p:sp>
    </p:spTree>
    <p:extLst>
      <p:ext uri="{BB962C8B-B14F-4D97-AF65-F5344CB8AC3E}">
        <p14:creationId xmlns:p14="http://schemas.microsoft.com/office/powerpoint/2010/main" val="4241644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3D86FAC-1CD1-4F61-AFBF-C4FE69C150D4}" type="slidenum">
              <a:rPr lang="el-GR" altLang="en-US"/>
              <a:pPr/>
              <a:t>52</a:t>
            </a:fld>
            <a:endParaRPr lang="el-GR" altLang="en-US"/>
          </a:p>
        </p:txBody>
      </p:sp>
    </p:spTree>
    <p:extLst>
      <p:ext uri="{BB962C8B-B14F-4D97-AF65-F5344CB8AC3E}">
        <p14:creationId xmlns:p14="http://schemas.microsoft.com/office/powerpoint/2010/main" val="327120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78E8C681-F3A7-489E-8A39-AD642E3675F9}" type="slidenum">
              <a:rPr lang="el-GR" altLang="en-US"/>
              <a:pPr/>
              <a:t>55</a:t>
            </a:fld>
            <a:endParaRPr lang="el-GR" altLang="en-US"/>
          </a:p>
        </p:txBody>
      </p:sp>
    </p:spTree>
    <p:extLst>
      <p:ext uri="{BB962C8B-B14F-4D97-AF65-F5344CB8AC3E}">
        <p14:creationId xmlns:p14="http://schemas.microsoft.com/office/powerpoint/2010/main" val="3368170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454D197-CFDC-43E9-8E41-6B772F7CAAF9}" type="slidenum">
              <a:rPr lang="el-GR" altLang="en-US"/>
              <a:pPr/>
              <a:t>66</a:t>
            </a:fld>
            <a:endParaRPr lang="el-GR" altLang="en-US"/>
          </a:p>
        </p:txBody>
      </p:sp>
    </p:spTree>
    <p:extLst>
      <p:ext uri="{BB962C8B-B14F-4D97-AF65-F5344CB8AC3E}">
        <p14:creationId xmlns:p14="http://schemas.microsoft.com/office/powerpoint/2010/main" val="314886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FF43E1A-6490-4711-95EE-85A5712059F6}" type="slidenum">
              <a:rPr lang="el-GR" altLang="en-US"/>
              <a:pPr/>
              <a:t>68</a:t>
            </a:fld>
            <a:endParaRPr lang="el-GR" altLang="en-US"/>
          </a:p>
        </p:txBody>
      </p:sp>
    </p:spTree>
    <p:extLst>
      <p:ext uri="{BB962C8B-B14F-4D97-AF65-F5344CB8AC3E}">
        <p14:creationId xmlns:p14="http://schemas.microsoft.com/office/powerpoint/2010/main" val="3213359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ED33041-D5E3-40B0-85B4-0165EF574020}" type="slidenum">
              <a:rPr lang="el-GR" altLang="en-US"/>
              <a:pPr/>
              <a:t>69</a:t>
            </a:fld>
            <a:endParaRPr lang="el-GR" altLang="en-US"/>
          </a:p>
        </p:txBody>
      </p:sp>
    </p:spTree>
    <p:extLst>
      <p:ext uri="{BB962C8B-B14F-4D97-AF65-F5344CB8AC3E}">
        <p14:creationId xmlns:p14="http://schemas.microsoft.com/office/powerpoint/2010/main" val="411739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8848C6F-9805-4CC4-A532-C2BE2DE17E43}" type="slidenum">
              <a:rPr lang="el-GR" altLang="en-US"/>
              <a:pPr/>
              <a:t>5</a:t>
            </a:fld>
            <a:endParaRPr lang="el-GR" altLang="en-US"/>
          </a:p>
        </p:txBody>
      </p:sp>
    </p:spTree>
    <p:extLst>
      <p:ext uri="{BB962C8B-B14F-4D97-AF65-F5344CB8AC3E}">
        <p14:creationId xmlns:p14="http://schemas.microsoft.com/office/powerpoint/2010/main" val="3612033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308DD82-49F3-4B23-AA9C-41D115C15FE4}" type="slidenum">
              <a:rPr lang="el-GR" altLang="en-US"/>
              <a:pPr/>
              <a:t>74</a:t>
            </a:fld>
            <a:endParaRPr lang="el-GR" altLang="en-US"/>
          </a:p>
        </p:txBody>
      </p:sp>
    </p:spTree>
    <p:extLst>
      <p:ext uri="{BB962C8B-B14F-4D97-AF65-F5344CB8AC3E}">
        <p14:creationId xmlns:p14="http://schemas.microsoft.com/office/powerpoint/2010/main" val="126106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AD3760B0-56A2-4AE5-9522-98541EBE92DF}" type="slidenum">
              <a:rPr lang="el-GR" altLang="en-US"/>
              <a:pPr/>
              <a:t>76</a:t>
            </a:fld>
            <a:endParaRPr lang="el-GR" altLang="en-US"/>
          </a:p>
        </p:txBody>
      </p:sp>
    </p:spTree>
    <p:extLst>
      <p:ext uri="{BB962C8B-B14F-4D97-AF65-F5344CB8AC3E}">
        <p14:creationId xmlns:p14="http://schemas.microsoft.com/office/powerpoint/2010/main" val="1674218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244990F-23DE-47FA-B2F7-997276107608}" type="slidenum">
              <a:rPr lang="el-GR" altLang="en-US"/>
              <a:pPr/>
              <a:t>79</a:t>
            </a:fld>
            <a:endParaRPr lang="el-GR" altLang="en-US"/>
          </a:p>
        </p:txBody>
      </p:sp>
    </p:spTree>
    <p:extLst>
      <p:ext uri="{BB962C8B-B14F-4D97-AF65-F5344CB8AC3E}">
        <p14:creationId xmlns:p14="http://schemas.microsoft.com/office/powerpoint/2010/main" val="29238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99561C1-B82E-4EBA-94AF-4692F50A6056}" type="slidenum">
              <a:rPr lang="el-GR" altLang="en-US"/>
              <a:pPr/>
              <a:t>8</a:t>
            </a:fld>
            <a:endParaRPr lang="el-GR" altLang="en-US"/>
          </a:p>
        </p:txBody>
      </p:sp>
    </p:spTree>
    <p:extLst>
      <p:ext uri="{BB962C8B-B14F-4D97-AF65-F5344CB8AC3E}">
        <p14:creationId xmlns:p14="http://schemas.microsoft.com/office/powerpoint/2010/main" val="406597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C36DA94-B42B-4B2C-9A7F-9B2EF62C8B06}" type="slidenum">
              <a:rPr lang="el-GR" altLang="en-US"/>
              <a:pPr/>
              <a:t>12</a:t>
            </a:fld>
            <a:endParaRPr lang="el-GR" altLang="en-US"/>
          </a:p>
        </p:txBody>
      </p:sp>
    </p:spTree>
    <p:extLst>
      <p:ext uri="{BB962C8B-B14F-4D97-AF65-F5344CB8AC3E}">
        <p14:creationId xmlns:p14="http://schemas.microsoft.com/office/powerpoint/2010/main" val="290113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dirty="0" smtClean="0"/>
              <a:t>Εικόνα 1. © 2013 </a:t>
            </a:r>
            <a:r>
              <a:rPr lang="en-US" altLang="en-US" dirty="0" smtClean="0"/>
              <a:t>Copyright </a:t>
            </a:r>
            <a:r>
              <a:rPr lang="en-US" altLang="en-US" dirty="0" err="1" smtClean="0"/>
              <a:t>Axiologic</a:t>
            </a:r>
            <a:r>
              <a:rPr lang="en-US" altLang="en-US" dirty="0" smtClean="0"/>
              <a:t> SaaS. </a:t>
            </a:r>
            <a:r>
              <a:rPr lang="el-GR" altLang="en-US" dirty="0" smtClean="0"/>
              <a:t>Σύνδεσμος: </a:t>
            </a:r>
            <a:r>
              <a:rPr lang="en-US" altLang="en-US" dirty="0" smtClean="0"/>
              <a:t>http://secondglobe.com/item/lascaux-caves-montignac-france/. </a:t>
            </a:r>
            <a:r>
              <a:rPr lang="el-GR" altLang="en-US" dirty="0" smtClean="0"/>
              <a:t>Πηγή: </a:t>
            </a:r>
            <a:r>
              <a:rPr lang="en-US" altLang="en-US" dirty="0" smtClean="0"/>
              <a:t>http://secondglobe.com/.</a:t>
            </a:r>
          </a:p>
          <a:p>
            <a:endParaRPr lang="en-US" altLang="en-US" dirty="0" smtClean="0"/>
          </a:p>
          <a:p>
            <a:r>
              <a:rPr lang="el-GR" altLang="en-US" dirty="0" smtClean="0"/>
              <a:t>Εικόνα 2. </a:t>
            </a:r>
            <a:r>
              <a:rPr lang="en-US" altLang="en-US" dirty="0" err="1" smtClean="0"/>
              <a:t>Arthistoryworlds</a:t>
            </a:r>
            <a:r>
              <a:rPr lang="en-US" altLang="en-US" dirty="0" smtClean="0"/>
              <a:t> © copyrights 2015. </a:t>
            </a:r>
            <a:r>
              <a:rPr lang="el-GR" altLang="en-US" dirty="0" smtClean="0"/>
              <a:t>Σύνδεσμος: </a:t>
            </a:r>
            <a:r>
              <a:rPr lang="en-US" altLang="en-US" dirty="0" smtClean="0"/>
              <a:t>http://arthistoryworlds.org/the-painted-gallery/. </a:t>
            </a:r>
            <a:r>
              <a:rPr lang="el-GR" altLang="en-US" dirty="0" smtClean="0"/>
              <a:t>Πηγή: </a:t>
            </a:r>
            <a:r>
              <a:rPr lang="en-US" altLang="en-US" dirty="0" smtClean="0"/>
              <a:t>http://arthistoryworlds.org</a:t>
            </a:r>
          </a:p>
          <a:p>
            <a:endParaRPr lang="en-US" altLang="en-US" dirty="0" smtClean="0"/>
          </a:p>
          <a:p>
            <a:r>
              <a:rPr lang="el-GR" altLang="en-US" dirty="0" smtClean="0"/>
              <a:t>Εικόνα 3. </a:t>
            </a:r>
            <a:r>
              <a:rPr lang="en-US" altLang="en-US" dirty="0" err="1" smtClean="0"/>
              <a:t>Arthistoryworlds</a:t>
            </a:r>
            <a:r>
              <a:rPr lang="en-US" altLang="en-US" dirty="0" smtClean="0"/>
              <a:t> © copyrights 2015. </a:t>
            </a:r>
            <a:r>
              <a:rPr lang="el-GR" altLang="en-US" dirty="0" smtClean="0"/>
              <a:t>Σύνδεσμος: </a:t>
            </a:r>
            <a:r>
              <a:rPr lang="en-US" altLang="en-US" dirty="0" smtClean="0"/>
              <a:t>http://arthistoryworlds.org/the-painted-gallery/. </a:t>
            </a:r>
            <a:r>
              <a:rPr lang="el-GR" altLang="en-US" dirty="0" smtClean="0"/>
              <a:t>Πηγή: </a:t>
            </a:r>
            <a:r>
              <a:rPr lang="en-US" altLang="en-US" dirty="0" smtClean="0"/>
              <a:t>http://arthistoryworlds.org.</a:t>
            </a:r>
          </a:p>
          <a:p>
            <a:endParaRPr lang="en-US" altLang="en-US" dirty="0" smtClean="0"/>
          </a:p>
          <a:p>
            <a:r>
              <a:rPr lang="el-GR" altLang="en-US" dirty="0" smtClean="0"/>
              <a:t>Εικόνα 4. </a:t>
            </a:r>
            <a:r>
              <a:rPr lang="en-US" altLang="en-US" dirty="0" smtClean="0"/>
              <a:t>Altamira (</a:t>
            </a:r>
            <a:r>
              <a:rPr lang="en-US" altLang="en-US" dirty="0" err="1" smtClean="0"/>
              <a:t>Spanyolország</a:t>
            </a:r>
            <a:r>
              <a:rPr lang="en-US" altLang="en-US" dirty="0" smtClean="0"/>
              <a:t>) </a:t>
            </a:r>
            <a:r>
              <a:rPr lang="en-US" altLang="en-US" dirty="0" err="1" smtClean="0"/>
              <a:t>ősember</a:t>
            </a:r>
            <a:r>
              <a:rPr lang="en-US" altLang="en-US" dirty="0" smtClean="0"/>
              <a:t> </a:t>
            </a:r>
            <a:r>
              <a:rPr lang="en-US" altLang="en-US" dirty="0" err="1" smtClean="0"/>
              <a:t>színezett</a:t>
            </a:r>
            <a:r>
              <a:rPr lang="en-US" altLang="en-US" dirty="0" smtClean="0"/>
              <a:t> </a:t>
            </a:r>
            <a:r>
              <a:rPr lang="en-US" altLang="en-US" dirty="0" err="1" smtClean="0"/>
              <a:t>barlangrajza</a:t>
            </a:r>
            <a:r>
              <a:rPr lang="en-US" altLang="en-US" dirty="0" smtClean="0"/>
              <a:t>. Copyright ©1999-2014 lakberendezes.hu, Lakberendezés.hu </a:t>
            </a:r>
            <a:r>
              <a:rPr lang="en-US" altLang="en-US" dirty="0" err="1" smtClean="0"/>
              <a:t>Kft</a:t>
            </a:r>
            <a:r>
              <a:rPr lang="en-US" altLang="en-US" dirty="0" smtClean="0"/>
              <a:t>. </a:t>
            </a:r>
            <a:r>
              <a:rPr lang="el-GR" altLang="en-US" dirty="0" smtClean="0"/>
              <a:t>Σύνδεσμος: </a:t>
            </a:r>
            <a:r>
              <a:rPr lang="en-US" altLang="en-US" dirty="0" smtClean="0"/>
              <a:t>http://lakberendezes.hu/dekoracio/festes-egyenlo-lakberndezes/. </a:t>
            </a:r>
            <a:r>
              <a:rPr lang="el-GR" altLang="en-US" dirty="0" smtClean="0"/>
              <a:t>Πηγή: </a:t>
            </a:r>
            <a:r>
              <a:rPr lang="en-US" altLang="en-US" dirty="0" smtClean="0"/>
              <a:t>http://lakberendezes.hu.</a:t>
            </a:r>
          </a:p>
          <a:p>
            <a:endParaRPr lang="en-US" altLang="en-US" dirty="0" smtClean="0"/>
          </a:p>
          <a:p>
            <a:r>
              <a:rPr lang="el-GR" altLang="en-US" dirty="0" smtClean="0"/>
              <a:t>Εικόνα 5. </a:t>
            </a:r>
            <a:r>
              <a:rPr lang="en-US" altLang="en-US" dirty="0" smtClean="0"/>
              <a:t>Copyright Royal Belgian Institute of Natural Sciences. </a:t>
            </a:r>
            <a:r>
              <a:rPr lang="el-GR" altLang="en-US" dirty="0" smtClean="0"/>
              <a:t>Σύνδεσμος: </a:t>
            </a:r>
            <a:r>
              <a:rPr lang="en-US" altLang="en-US" dirty="0" smtClean="0"/>
              <a:t>http://cb.naturalsciences.be/ants/projects/ibisca-why-arthropods.htm. </a:t>
            </a:r>
            <a:r>
              <a:rPr lang="el-GR" altLang="en-US" dirty="0" smtClean="0"/>
              <a:t>Πηγή: </a:t>
            </a:r>
            <a:r>
              <a:rPr lang="en-US" altLang="en-US" dirty="0" smtClean="0"/>
              <a:t>http://cb.naturalsciences.be/cb_home_eng.htm.</a:t>
            </a:r>
          </a:p>
          <a:p>
            <a:endParaRPr lang="en-US" altLang="en-US" dirty="0" smtClean="0"/>
          </a:p>
          <a:p>
            <a:r>
              <a:rPr lang="el-GR" altLang="en-US" dirty="0" smtClean="0"/>
              <a:t>Εικόνα 6. © 1999 </a:t>
            </a:r>
            <a:r>
              <a:rPr lang="en-US" altLang="en-US" dirty="0" smtClean="0"/>
              <a:t>Addison Wesley Longman, Inc. Copyright David Krupp’s Homepage. </a:t>
            </a:r>
            <a:r>
              <a:rPr lang="el-GR" altLang="en-US" dirty="0" smtClean="0"/>
              <a:t>Σύνδεσμος: </a:t>
            </a:r>
            <a:r>
              <a:rPr lang="en-US" altLang="en-US" dirty="0" smtClean="0"/>
              <a:t>http://krupp.wcc.hawaii.edu/BIOL101/present/lcture11/sld034.htm. </a:t>
            </a:r>
            <a:r>
              <a:rPr lang="el-GR" altLang="en-US" dirty="0" smtClean="0"/>
              <a:t>Πηγή: </a:t>
            </a:r>
            <a:r>
              <a:rPr lang="en-US" altLang="en-US" dirty="0" smtClean="0"/>
              <a:t>http://krupp.wcc.hawaii.edu. </a:t>
            </a:r>
          </a:p>
          <a:p>
            <a:endParaRPr lang="en-US" altLang="en-US" dirty="0" smtClean="0"/>
          </a:p>
          <a:p>
            <a:r>
              <a:rPr lang="el-GR" altLang="en-US" dirty="0" smtClean="0"/>
              <a:t>Εικόνα 7. </a:t>
            </a:r>
            <a:r>
              <a:rPr lang="en-US" altLang="en-US" dirty="0" smtClean="0"/>
              <a:t>Copyright 2011 E</a:t>
            </a:r>
            <a:r>
              <a:rPr lang="el-GR" altLang="en-US" dirty="0" err="1" smtClean="0"/>
              <a:t>κδόσεις</a:t>
            </a:r>
            <a:r>
              <a:rPr lang="el-GR" altLang="en-US" dirty="0" smtClean="0"/>
              <a:t> </a:t>
            </a:r>
            <a:r>
              <a:rPr lang="en-US" altLang="en-US" dirty="0" smtClean="0"/>
              <a:t>Utopia.  Hickman, Roberts, Keen, Larson, </a:t>
            </a:r>
            <a:r>
              <a:rPr lang="en-US" altLang="en-US" dirty="0" err="1" smtClean="0"/>
              <a:t>l’Anson</a:t>
            </a:r>
            <a:r>
              <a:rPr lang="en-US" altLang="en-US" dirty="0" smtClean="0"/>
              <a:t>, </a:t>
            </a:r>
            <a:r>
              <a:rPr lang="en-US" altLang="en-US" dirty="0" err="1" smtClean="0"/>
              <a:t>Eisenhour</a:t>
            </a:r>
            <a:r>
              <a:rPr lang="en-US" altLang="en-US" dirty="0" smtClean="0"/>
              <a:t>. </a:t>
            </a:r>
            <a:r>
              <a:rPr lang="el-GR" altLang="en-US" dirty="0" smtClean="0"/>
              <a:t>Ζωολογία, Ολοκληρωμένες Αρχές. Εκδόσεις </a:t>
            </a:r>
            <a:r>
              <a:rPr lang="en-US" altLang="en-US" dirty="0" smtClean="0"/>
              <a:t>Utopia.</a:t>
            </a:r>
          </a:p>
          <a:p>
            <a:endParaRPr lang="el-GR" altLang="en-US" dirty="0" smtClean="0"/>
          </a:p>
          <a:p>
            <a:r>
              <a:rPr lang="el-GR" altLang="en-US" dirty="0" smtClean="0"/>
              <a:t>Εικόνα</a:t>
            </a:r>
            <a:r>
              <a:rPr lang="el-GR" altLang="en-US" baseline="0" dirty="0" smtClean="0"/>
              <a:t> 8.</a:t>
            </a:r>
            <a:r>
              <a:rPr lang="en-US" altLang="en-US" baseline="0" dirty="0" smtClean="0"/>
              <a:t> Aristotle. Short Biography Copyright © 2015.</a:t>
            </a:r>
            <a:r>
              <a:rPr lang="el-GR" altLang="en-US" baseline="0" dirty="0" smtClean="0"/>
              <a:t> Σύνδεσμος: </a:t>
            </a:r>
            <a:r>
              <a:rPr lang="en-GB" altLang="en-US" dirty="0" smtClean="0"/>
              <a:t>http://shortbiography.org/aristotle.html</a:t>
            </a:r>
            <a:r>
              <a:rPr lang="el-GR" altLang="en-US" dirty="0" smtClean="0"/>
              <a:t>. Πηγή: </a:t>
            </a:r>
            <a:r>
              <a:rPr lang="en-US" altLang="en-US" dirty="0" smtClean="0"/>
              <a:t>http://shortbiography.org</a:t>
            </a:r>
            <a:r>
              <a:rPr lang="el-GR" altLang="en-US" dirty="0" smtClean="0"/>
              <a:t>.</a:t>
            </a:r>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D0683CC6-F5C3-48DF-8EAB-8F0F0DBA8CCA}" type="slidenum">
              <a:rPr lang="el-GR" altLang="en-US"/>
              <a:pPr/>
              <a:t>13</a:t>
            </a:fld>
            <a:endParaRPr lang="el-GR" altLang="en-US"/>
          </a:p>
        </p:txBody>
      </p:sp>
    </p:spTree>
    <p:extLst>
      <p:ext uri="{BB962C8B-B14F-4D97-AF65-F5344CB8AC3E}">
        <p14:creationId xmlns:p14="http://schemas.microsoft.com/office/powerpoint/2010/main" val="31939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573D8DB0-32AD-40B3-B026-4B55BBCAC619}" type="slidenum">
              <a:rPr lang="el-GR" altLang="en-US"/>
              <a:pPr/>
              <a:t>14</a:t>
            </a:fld>
            <a:endParaRPr lang="el-GR" altLang="en-US"/>
          </a:p>
        </p:txBody>
      </p:sp>
    </p:spTree>
    <p:extLst>
      <p:ext uri="{BB962C8B-B14F-4D97-AF65-F5344CB8AC3E}">
        <p14:creationId xmlns:p14="http://schemas.microsoft.com/office/powerpoint/2010/main" val="372387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423577A1-6C85-4112-A037-B9A55240192E}" type="slidenum">
              <a:rPr lang="el-GR" altLang="en-US"/>
              <a:pPr/>
              <a:t>17</a:t>
            </a:fld>
            <a:endParaRPr lang="el-GR" altLang="en-US"/>
          </a:p>
        </p:txBody>
      </p:sp>
    </p:spTree>
    <p:extLst>
      <p:ext uri="{BB962C8B-B14F-4D97-AF65-F5344CB8AC3E}">
        <p14:creationId xmlns:p14="http://schemas.microsoft.com/office/powerpoint/2010/main" val="4653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3 - Θέση αριθμού διαφάνειας"/>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DF536B1-27AB-4831-8488-4F35194C7247}" type="slidenum">
              <a:rPr lang="el-GR" altLang="en-US"/>
              <a:pPr/>
              <a:t>18</a:t>
            </a:fld>
            <a:endParaRPr lang="el-GR" altLang="en-US"/>
          </a:p>
        </p:txBody>
      </p:sp>
    </p:spTree>
    <p:extLst>
      <p:ext uri="{BB962C8B-B14F-4D97-AF65-F5344CB8AC3E}">
        <p14:creationId xmlns:p14="http://schemas.microsoft.com/office/powerpoint/2010/main" val="1593625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800" smtClean="0"/>
              <a:t>Click to edit Master subtitle style</a:t>
            </a:r>
            <a:endParaRPr lang="el-GR" sz="2800" dirty="0" smtClean="0"/>
          </a:p>
        </p:txBody>
      </p:sp>
      <p:pic>
        <p:nvPicPr>
          <p:cNvPr id="7" name="Picture 6" descr="Λογότυπο Εθνικόν και Καποδιστριακόν Πανεπιστήμιον Αθηνών"/>
          <p:cNvPicPr>
            <a:picLocks noChangeAspect="1"/>
          </p:cNvPicPr>
          <p:nvPr/>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244373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Θέση αριθμού διαφάνειας 3"/>
          <p:cNvSpPr>
            <a:spLocks noGrp="1"/>
          </p:cNvSpPr>
          <p:nvPr>
            <p:ph type="sldNum" sz="quarter" idx="11"/>
          </p:nvPr>
        </p:nvSpPr>
        <p:spPr/>
        <p:txBody>
          <a:bodyPr/>
          <a:lstStyle/>
          <a:p>
            <a:fld id="{B30FEFB1-3A70-43ED-B25C-406F47D4C376}" type="slidenum">
              <a:rPr lang="el-GR" altLang="en-US" smtClean="0"/>
              <a:pPr/>
              <a:t>‹#›</a:t>
            </a:fld>
            <a:endParaRPr lang="el-GR" alt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1142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Θέση αριθμού διαφάνειας 3"/>
          <p:cNvSpPr>
            <a:spLocks noGrp="1"/>
          </p:cNvSpPr>
          <p:nvPr>
            <p:ph type="sldNum" sz="quarter" idx="11"/>
          </p:nvPr>
        </p:nvSpPr>
        <p:spPr/>
        <p:txBody>
          <a:bodyPr/>
          <a:lstStyle/>
          <a:p>
            <a:fld id="{EA835AA5-6ADC-478E-9FB5-CE9BE6BD51BE}" type="slidenum">
              <a:rPr lang="el-GR" altLang="en-US" smtClean="0"/>
              <a:pPr/>
              <a:t>‹#›</a:t>
            </a:fld>
            <a:endParaRPr lang="el-GR" altLang="en-US"/>
          </a:p>
        </p:txBody>
      </p:sp>
    </p:spTree>
    <p:extLst>
      <p:ext uri="{BB962C8B-B14F-4D97-AF65-F5344CB8AC3E}">
        <p14:creationId xmlns:p14="http://schemas.microsoft.com/office/powerpoint/2010/main" val="11454864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Θέση αριθμού διαφάνειας 3"/>
          <p:cNvSpPr>
            <a:spLocks noGrp="1"/>
          </p:cNvSpPr>
          <p:nvPr>
            <p:ph type="sldNum" sz="quarter" idx="11"/>
          </p:nvPr>
        </p:nvSpPr>
        <p:spPr/>
        <p:txBody>
          <a:bodyPr/>
          <a:lstStyle/>
          <a:p>
            <a:fld id="{8AA1FF44-DAC9-445A-804D-C26A3EEE6BA3}" type="slidenum">
              <a:rPr lang="el-GR" altLang="en-US" smtClean="0"/>
              <a:pPr/>
              <a:t>‹#›</a:t>
            </a:fld>
            <a:endParaRPr lang="el-GR" altLang="en-US"/>
          </a:p>
        </p:txBody>
      </p:sp>
      <p:sp>
        <p:nvSpPr>
          <p:cNvPr id="6" name="Θέση κειμένου 5"/>
          <p:cNvSpPr>
            <a:spLocks noGrp="1"/>
          </p:cNvSpPr>
          <p:nvPr>
            <p:ph type="body" sz="quarter" idx="12"/>
          </p:nvPr>
        </p:nvSpPr>
        <p:spPr>
          <a:xfrm>
            <a:off x="628650" y="1855788"/>
            <a:ext cx="7886700"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Θέση εικόνας 7"/>
          <p:cNvSpPr>
            <a:spLocks noGrp="1"/>
          </p:cNvSpPr>
          <p:nvPr>
            <p:ph type="pic" sz="quarter" idx="13"/>
          </p:nvPr>
        </p:nvSpPr>
        <p:spPr>
          <a:xfrm>
            <a:off x="628650" y="4214813"/>
            <a:ext cx="7886700" cy="1947862"/>
          </a:xfrm>
        </p:spPr>
        <p:txBody>
          <a:bodyPr/>
          <a:lstStyle/>
          <a:p>
            <a:r>
              <a:rPr lang="en-US" smtClean="0"/>
              <a:t>Click icon to add picture</a:t>
            </a:r>
            <a:endParaRPr lang="en-US"/>
          </a:p>
        </p:txBody>
      </p:sp>
    </p:spTree>
    <p:extLst>
      <p:ext uri="{BB962C8B-B14F-4D97-AF65-F5344CB8AC3E}">
        <p14:creationId xmlns:p14="http://schemas.microsoft.com/office/powerpoint/2010/main" val="3847499308"/>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Θέση αριθμού διαφάνειας 3"/>
          <p:cNvSpPr>
            <a:spLocks noGrp="1"/>
          </p:cNvSpPr>
          <p:nvPr>
            <p:ph type="sldNum" sz="quarter" idx="11"/>
          </p:nvPr>
        </p:nvSpPr>
        <p:spPr/>
        <p:txBody>
          <a:bodyPr/>
          <a:lstStyle/>
          <a:p>
            <a:fld id="{8AA1FF44-DAC9-445A-804D-C26A3EEE6BA3}" type="slidenum">
              <a:rPr lang="el-GR" altLang="en-US" smtClean="0"/>
              <a:pPr/>
              <a:t>‹#›</a:t>
            </a:fld>
            <a:endParaRPr lang="el-GR" altLang="en-US"/>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17985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Θέση αριθμού διαφάνειας 3"/>
          <p:cNvSpPr>
            <a:spLocks noGrp="1"/>
          </p:cNvSpPr>
          <p:nvPr>
            <p:ph type="sldNum" sz="quarter" idx="11"/>
          </p:nvPr>
        </p:nvSpPr>
        <p:spPr/>
        <p:txBody>
          <a:bodyPr/>
          <a:lstStyle/>
          <a:p>
            <a:fld id="{8AA1FF44-DAC9-445A-804D-C26A3EEE6BA3}" type="slidenum">
              <a:rPr lang="el-GR" altLang="en-US" smtClean="0"/>
              <a:pPr/>
              <a:t>‹#›</a:t>
            </a:fld>
            <a:endParaRPr lang="el-GR" altLang="en-US"/>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37797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7" name="Slide Number Placeholder 6"/>
          <p:cNvSpPr>
            <a:spLocks noGrp="1"/>
          </p:cNvSpPr>
          <p:nvPr>
            <p:ph type="sldNum" sz="quarter" idx="12"/>
          </p:nvPr>
        </p:nvSpPr>
        <p:spPr/>
        <p:txBody>
          <a:bodyPr/>
          <a:lstStyle/>
          <a:p>
            <a:fld id="{8AA1FF44-DAC9-445A-804D-C26A3EEE6BA3}" type="slidenum">
              <a:rPr lang="el-GR" altLang="en-US" smtClean="0"/>
              <a:pPr/>
              <a:t>‹#›</a:t>
            </a:fld>
            <a:endParaRPr lang="el-GR" altLang="en-US"/>
          </a:p>
        </p:txBody>
      </p:sp>
      <p:sp>
        <p:nvSpPr>
          <p:cNvPr id="8" name="Picture Placeholder 7"/>
          <p:cNvSpPr>
            <a:spLocks noGrp="1"/>
          </p:cNvSpPr>
          <p:nvPr>
            <p:ph type="pic" sz="quarter" idx="13"/>
          </p:nvPr>
        </p:nvSpPr>
        <p:spPr>
          <a:xfrm>
            <a:off x="630238" y="2160588"/>
            <a:ext cx="2949575" cy="3700462"/>
          </a:xfrm>
        </p:spPr>
        <p:txBody>
          <a:bodyPr/>
          <a:lstStyle/>
          <a:p>
            <a:r>
              <a:rPr lang="en-US" smtClean="0"/>
              <a:t>Click icon to add picture</a:t>
            </a:r>
            <a:endParaRPr lang="en-US"/>
          </a:p>
        </p:txBody>
      </p:sp>
    </p:spTree>
    <p:extLst>
      <p:ext uri="{BB962C8B-B14F-4D97-AF65-F5344CB8AC3E}">
        <p14:creationId xmlns:p14="http://schemas.microsoft.com/office/powerpoint/2010/main" val="268611298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7" name="Slide Number Placeholder 6"/>
          <p:cNvSpPr>
            <a:spLocks noGrp="1"/>
          </p:cNvSpPr>
          <p:nvPr>
            <p:ph type="sldNum" sz="quarter" idx="12"/>
          </p:nvPr>
        </p:nvSpPr>
        <p:spPr/>
        <p:txBody>
          <a:bodyPr/>
          <a:lstStyle/>
          <a:p>
            <a:fld id="{8FC8C403-002C-4F0F-A61A-D6D54EBFD9FD}" type="slidenum">
              <a:rPr lang="el-GR" altLang="en-US" smtClean="0"/>
              <a:pPr/>
              <a:t>‹#›</a:t>
            </a:fld>
            <a:endParaRPr lang="el-GR" altLang="en-US"/>
          </a:p>
        </p:txBody>
      </p:sp>
    </p:spTree>
    <p:extLst>
      <p:ext uri="{BB962C8B-B14F-4D97-AF65-F5344CB8AC3E}">
        <p14:creationId xmlns:p14="http://schemas.microsoft.com/office/powerpoint/2010/main" val="3943584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Slide Number Placeholder 3"/>
          <p:cNvSpPr>
            <a:spLocks noGrp="1"/>
          </p:cNvSpPr>
          <p:nvPr>
            <p:ph type="sldNum" sz="quarter" idx="11"/>
          </p:nvPr>
        </p:nvSpPr>
        <p:spPr/>
        <p:txBody>
          <a:bodyPr/>
          <a:lstStyle/>
          <a:p>
            <a:fld id="{8AA1FF44-DAC9-445A-804D-C26A3EEE6BA3}" type="slidenum">
              <a:rPr lang="el-GR" altLang="en-US" smtClean="0"/>
              <a:pPr/>
              <a:t>‹#›</a:t>
            </a:fld>
            <a:endParaRPr lang="el-GR" altLang="en-US"/>
          </a:p>
        </p:txBody>
      </p:sp>
      <p:sp>
        <p:nvSpPr>
          <p:cNvPr id="6" name="Media Placeholder 5"/>
          <p:cNvSpPr>
            <a:spLocks noGrp="1"/>
          </p:cNvSpPr>
          <p:nvPr>
            <p:ph type="media" sz="quarter" idx="12"/>
          </p:nvPr>
        </p:nvSpPr>
        <p:spPr>
          <a:xfrm>
            <a:off x="628650" y="1854200"/>
            <a:ext cx="7886700" cy="3860800"/>
          </a:xfrm>
        </p:spPr>
        <p:txBody>
          <a:bodyPr/>
          <a:lstStyle/>
          <a:p>
            <a:r>
              <a:rPr lang="en-US" smtClean="0"/>
              <a:t>Click icon to add media</a:t>
            </a:r>
            <a:endParaRPr lang="en-US"/>
          </a:p>
        </p:txBody>
      </p:sp>
    </p:spTree>
    <p:extLst>
      <p:ext uri="{BB962C8B-B14F-4D97-AF65-F5344CB8AC3E}">
        <p14:creationId xmlns:p14="http://schemas.microsoft.com/office/powerpoint/2010/main" val="20891551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Slide Number Placeholder 3"/>
          <p:cNvSpPr>
            <a:spLocks noGrp="1"/>
          </p:cNvSpPr>
          <p:nvPr>
            <p:ph type="sldNum" sz="quarter" idx="11"/>
          </p:nvPr>
        </p:nvSpPr>
        <p:spPr/>
        <p:txBody>
          <a:bodyPr/>
          <a:lstStyle/>
          <a:p>
            <a:fld id="{8AA1FF44-DAC9-445A-804D-C26A3EEE6BA3}" type="slidenum">
              <a:rPr lang="el-GR" altLang="en-US" smtClean="0"/>
              <a:pPr/>
              <a:t>‹#›</a:t>
            </a:fld>
            <a:endParaRPr lang="el-GR" altLang="en-US"/>
          </a:p>
        </p:txBody>
      </p:sp>
      <p:sp>
        <p:nvSpPr>
          <p:cNvPr id="10" name="Content Placeholder 9"/>
          <p:cNvSpPr>
            <a:spLocks noGrp="1"/>
          </p:cNvSpPr>
          <p:nvPr>
            <p:ph sz="quarter" idx="16"/>
          </p:nvPr>
        </p:nvSpPr>
        <p:spPr>
          <a:xfrm>
            <a:off x="628650" y="1866900"/>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490213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Slide Number Placeholder 3"/>
          <p:cNvSpPr>
            <a:spLocks noGrp="1"/>
          </p:cNvSpPr>
          <p:nvPr>
            <p:ph type="sldNum" sz="quarter" idx="11"/>
          </p:nvPr>
        </p:nvSpPr>
        <p:spPr/>
        <p:txBody>
          <a:bodyPr/>
          <a:lstStyle/>
          <a:p>
            <a:fld id="{8AA1FF44-DAC9-445A-804D-C26A3EEE6BA3}" type="slidenum">
              <a:rPr lang="el-GR" altLang="en-US" smtClean="0"/>
              <a:pPr/>
              <a:t>‹#›</a:t>
            </a:fld>
            <a:endParaRPr lang="el-GR" altLang="en-US"/>
          </a:p>
        </p:txBody>
      </p:sp>
      <p:sp>
        <p:nvSpPr>
          <p:cNvPr id="6" name="Picture Placeholder 5"/>
          <p:cNvSpPr>
            <a:spLocks noGrp="1"/>
          </p:cNvSpPr>
          <p:nvPr>
            <p:ph type="pic" sz="quarter" idx="12"/>
          </p:nvPr>
        </p:nvSpPr>
        <p:spPr>
          <a:xfrm>
            <a:off x="628650" y="1866900"/>
            <a:ext cx="3778250" cy="2032000"/>
          </a:xfrm>
        </p:spPr>
        <p:txBody>
          <a:bodyPr/>
          <a:lstStyle/>
          <a:p>
            <a:r>
              <a:rPr lang="en-US" smtClean="0"/>
              <a:t>Click icon to add picture</a:t>
            </a:r>
            <a:endParaRPr lang="en-US"/>
          </a:p>
        </p:txBody>
      </p:sp>
      <p:sp>
        <p:nvSpPr>
          <p:cNvPr id="7" name="Picture Placeholder 5"/>
          <p:cNvSpPr>
            <a:spLocks noGrp="1"/>
          </p:cNvSpPr>
          <p:nvPr>
            <p:ph type="pic" sz="quarter" idx="13"/>
          </p:nvPr>
        </p:nvSpPr>
        <p:spPr>
          <a:xfrm>
            <a:off x="4737100" y="1854200"/>
            <a:ext cx="3778250" cy="2044700"/>
          </a:xfrm>
        </p:spPr>
        <p:txBody>
          <a:bodyPr/>
          <a:lstStyle/>
          <a:p>
            <a:r>
              <a:rPr lang="en-US" smtClean="0"/>
              <a:t>Click icon to add picture</a:t>
            </a:r>
            <a:endParaRPr lang="en-US"/>
          </a:p>
        </p:txBody>
      </p:sp>
      <p:sp>
        <p:nvSpPr>
          <p:cNvPr id="8" name="Picture Placeholder 5"/>
          <p:cNvSpPr>
            <a:spLocks noGrp="1"/>
          </p:cNvSpPr>
          <p:nvPr>
            <p:ph type="pic" sz="quarter" idx="14"/>
          </p:nvPr>
        </p:nvSpPr>
        <p:spPr>
          <a:xfrm>
            <a:off x="2682875" y="4075111"/>
            <a:ext cx="3778250" cy="2032000"/>
          </a:xfrm>
        </p:spPr>
        <p:txBody>
          <a:bodyPr/>
          <a:lstStyle/>
          <a:p>
            <a:r>
              <a:rPr lang="en-US" smtClean="0"/>
              <a:t>Click icon to add picture</a:t>
            </a:r>
            <a:endParaRPr lang="en-US"/>
          </a:p>
        </p:txBody>
      </p:sp>
    </p:spTree>
    <p:extLst>
      <p:ext uri="{BB962C8B-B14F-4D97-AF65-F5344CB8AC3E}">
        <p14:creationId xmlns:p14="http://schemas.microsoft.com/office/powerpoint/2010/main" val="73798567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6" name="Slide Number Placeholder 5"/>
          <p:cNvSpPr>
            <a:spLocks noGrp="1"/>
          </p:cNvSpPr>
          <p:nvPr>
            <p:ph type="sldNum" sz="quarter" idx="12"/>
          </p:nvPr>
        </p:nvSpPr>
        <p:spPr/>
        <p:txBody>
          <a:bodyPr/>
          <a:lstStyle/>
          <a:p>
            <a:fld id="{6995D804-CFB3-4B53-8548-D490D136263C}" type="slidenum">
              <a:rPr lang="el-GR" altLang="en-US" smtClean="0"/>
              <a:pPr/>
              <a:t>‹#›</a:t>
            </a:fld>
            <a:endParaRPr lang="el-GR" altLang="en-US"/>
          </a:p>
        </p:txBody>
      </p:sp>
    </p:spTree>
    <p:extLst>
      <p:ext uri="{BB962C8B-B14F-4D97-AF65-F5344CB8AC3E}">
        <p14:creationId xmlns:p14="http://schemas.microsoft.com/office/powerpoint/2010/main" val="22783969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Slide Number Placeholder 3"/>
          <p:cNvSpPr>
            <a:spLocks noGrp="1"/>
          </p:cNvSpPr>
          <p:nvPr>
            <p:ph type="sldNum" sz="quarter" idx="11"/>
          </p:nvPr>
        </p:nvSpPr>
        <p:spPr/>
        <p:txBody>
          <a:bodyPr/>
          <a:lstStyle/>
          <a:p>
            <a:fld id="{8AA1FF44-DAC9-445A-804D-C26A3EEE6BA3}" type="slidenum">
              <a:rPr lang="el-GR" altLang="en-US" smtClean="0"/>
              <a:pPr/>
              <a:t>‹#›</a:t>
            </a:fld>
            <a:endParaRPr lang="el-GR" altLang="en-US"/>
          </a:p>
        </p:txBody>
      </p:sp>
      <p:sp>
        <p:nvSpPr>
          <p:cNvPr id="6" name="Picture Placeholder 5"/>
          <p:cNvSpPr>
            <a:spLocks noGrp="1"/>
          </p:cNvSpPr>
          <p:nvPr>
            <p:ph type="pic" sz="quarter" idx="12"/>
          </p:nvPr>
        </p:nvSpPr>
        <p:spPr>
          <a:xfrm>
            <a:off x="527050" y="2311400"/>
            <a:ext cx="2520950" cy="3187700"/>
          </a:xfrm>
        </p:spPr>
        <p:txBody>
          <a:bodyPr/>
          <a:lstStyle/>
          <a:p>
            <a:r>
              <a:rPr lang="en-US" smtClean="0"/>
              <a:t>Click icon to add picture</a:t>
            </a:r>
            <a:endParaRPr lang="en-US"/>
          </a:p>
        </p:txBody>
      </p:sp>
      <p:sp>
        <p:nvSpPr>
          <p:cNvPr id="8" name="Picture Placeholder 5"/>
          <p:cNvSpPr>
            <a:spLocks noGrp="1"/>
          </p:cNvSpPr>
          <p:nvPr>
            <p:ph type="pic" sz="quarter" idx="13"/>
          </p:nvPr>
        </p:nvSpPr>
        <p:spPr>
          <a:xfrm>
            <a:off x="3302000" y="2311400"/>
            <a:ext cx="2501900" cy="3187700"/>
          </a:xfrm>
        </p:spPr>
        <p:txBody>
          <a:bodyPr/>
          <a:lstStyle/>
          <a:p>
            <a:r>
              <a:rPr lang="en-US" smtClean="0"/>
              <a:t>Click icon to add picture</a:t>
            </a:r>
            <a:endParaRPr lang="en-US"/>
          </a:p>
        </p:txBody>
      </p:sp>
      <p:sp>
        <p:nvSpPr>
          <p:cNvPr id="9" name="Picture Placeholder 5"/>
          <p:cNvSpPr>
            <a:spLocks noGrp="1"/>
          </p:cNvSpPr>
          <p:nvPr>
            <p:ph type="pic" sz="quarter" idx="14"/>
          </p:nvPr>
        </p:nvSpPr>
        <p:spPr>
          <a:xfrm>
            <a:off x="6076950" y="2311400"/>
            <a:ext cx="2495550" cy="3187700"/>
          </a:xfrm>
        </p:spPr>
        <p:txBody>
          <a:bodyPr/>
          <a:lstStyle/>
          <a:p>
            <a:r>
              <a:rPr lang="en-US" smtClean="0"/>
              <a:t>Click icon to add picture</a:t>
            </a:r>
            <a:endParaRPr lang="en-US"/>
          </a:p>
        </p:txBody>
      </p:sp>
    </p:spTree>
    <p:extLst>
      <p:ext uri="{BB962C8B-B14F-4D97-AF65-F5344CB8AC3E}">
        <p14:creationId xmlns:p14="http://schemas.microsoft.com/office/powerpoint/2010/main" val="87972590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6" name="Slide Number Placeholder 5"/>
          <p:cNvSpPr>
            <a:spLocks noGrp="1"/>
          </p:cNvSpPr>
          <p:nvPr>
            <p:ph type="sldNum" sz="quarter" idx="12"/>
          </p:nvPr>
        </p:nvSpPr>
        <p:spPr/>
        <p:txBody>
          <a:bodyPr/>
          <a:lstStyle/>
          <a:p>
            <a:fld id="{8CC26484-EBA8-4417-A251-255FC32C5B39}" type="slidenum">
              <a:rPr lang="el-GR" altLang="en-US" smtClean="0"/>
              <a:pPr/>
              <a:t>‹#›</a:t>
            </a:fld>
            <a:endParaRPr lang="el-GR" altLang="en-US"/>
          </a:p>
        </p:txBody>
      </p:sp>
    </p:spTree>
    <p:extLst>
      <p:ext uri="{BB962C8B-B14F-4D97-AF65-F5344CB8AC3E}">
        <p14:creationId xmlns:p14="http://schemas.microsoft.com/office/powerpoint/2010/main" val="35131399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Τίτλος και 2 Αντικείμενα επάνω από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5" name="Text Placeholder 4"/>
          <p:cNvSpPr>
            <a:spLocks noGrp="1"/>
          </p:cNvSpPr>
          <p:nvPr>
            <p:ph type="body" sz="half" idx="3"/>
          </p:nvPr>
        </p:nvSpPr>
        <p:spPr>
          <a:xfrm>
            <a:off x="685800" y="1840560"/>
            <a:ext cx="7772400" cy="1981200"/>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9" name="Θέση περιεχομένου 8"/>
          <p:cNvSpPr>
            <a:spLocks noGrp="1"/>
          </p:cNvSpPr>
          <p:nvPr>
            <p:ph sz="quarter" idx="12"/>
          </p:nvPr>
        </p:nvSpPr>
        <p:spPr>
          <a:xfrm>
            <a:off x="713509" y="3936855"/>
            <a:ext cx="7772400" cy="2209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Footer Placeholder 1"/>
          <p:cNvSpPr>
            <a:spLocks noGrp="1"/>
          </p:cNvSpPr>
          <p:nvPr>
            <p:ph type="ftr" sz="quarter" idx="13"/>
          </p:nvPr>
        </p:nvSpPr>
        <p:spPr/>
        <p:txBody>
          <a:bodyPr/>
          <a:lstStyle>
            <a:lvl1pPr>
              <a:defRPr/>
            </a:lvl1pPr>
          </a:lstStyle>
          <a:p>
            <a:pPr>
              <a:defRPr/>
            </a:pPr>
            <a:r>
              <a:rPr lang="el-GR" smtClean="0"/>
              <a:t>Ενότητα 7. Ταξινομική και Φυλογένεση των Ζώων</a:t>
            </a:r>
            <a:endParaRPr lang="el-GR"/>
          </a:p>
        </p:txBody>
      </p:sp>
      <p:sp>
        <p:nvSpPr>
          <p:cNvPr id="7" name="Slide Number Placeholder 2"/>
          <p:cNvSpPr>
            <a:spLocks noGrp="1"/>
          </p:cNvSpPr>
          <p:nvPr>
            <p:ph type="sldNum" sz="quarter" idx="14"/>
          </p:nvPr>
        </p:nvSpPr>
        <p:spPr/>
        <p:txBody>
          <a:bodyPr/>
          <a:lstStyle>
            <a:lvl1pPr>
              <a:defRPr/>
            </a:lvl1pPr>
          </a:lstStyle>
          <a:p>
            <a:fld id="{D9A1226B-04D1-49BA-9D98-551D671BBC86}" type="slidenum">
              <a:rPr lang="el-GR" altLang="en-US"/>
              <a:pPr/>
              <a:t>‹#›</a:t>
            </a:fld>
            <a:endParaRPr lang="el-GR" altLang="en-US"/>
          </a:p>
        </p:txBody>
      </p:sp>
    </p:spTree>
    <p:extLst>
      <p:ext uri="{BB962C8B-B14F-4D97-AF65-F5344CB8AC3E}">
        <p14:creationId xmlns:p14="http://schemas.microsoft.com/office/powerpoint/2010/main" val="4137461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1"/>
          <p:cNvSpPr>
            <a:spLocks noGrp="1"/>
          </p:cNvSpPr>
          <p:nvPr>
            <p:ph type="ftr" sz="quarter" idx="10"/>
          </p:nvPr>
        </p:nvSpPr>
        <p:spPr/>
        <p:txBody>
          <a:bodyPr/>
          <a:lstStyle>
            <a:lvl1pPr>
              <a:defRPr/>
            </a:lvl1pPr>
          </a:lstStyle>
          <a:p>
            <a:pPr>
              <a:defRPr/>
            </a:pPr>
            <a:r>
              <a:rPr lang="el-GR" smtClean="0"/>
              <a:t>Ενότητα 7. Ταξινομική και Φυλογένεση των Ζώων</a:t>
            </a:r>
            <a:endParaRPr lang="el-GR"/>
          </a:p>
        </p:txBody>
      </p:sp>
      <p:sp>
        <p:nvSpPr>
          <p:cNvPr id="6" name="Slide Number Placeholder 2"/>
          <p:cNvSpPr>
            <a:spLocks noGrp="1"/>
          </p:cNvSpPr>
          <p:nvPr>
            <p:ph type="sldNum" sz="quarter" idx="11"/>
          </p:nvPr>
        </p:nvSpPr>
        <p:spPr/>
        <p:txBody>
          <a:bodyPr/>
          <a:lstStyle>
            <a:lvl1pPr>
              <a:defRPr/>
            </a:lvl1pPr>
          </a:lstStyle>
          <a:p>
            <a:fld id="{E2B6C8FB-6C80-4A70-82A7-A4145A46CC37}" type="slidenum">
              <a:rPr lang="el-GR" altLang="en-US"/>
              <a:pPr/>
              <a:t>‹#›</a:t>
            </a:fld>
            <a:endParaRPr lang="el-GR" altLang="en-US"/>
          </a:p>
        </p:txBody>
      </p:sp>
    </p:spTree>
    <p:extLst>
      <p:ext uri="{BB962C8B-B14F-4D97-AF65-F5344CB8AC3E}">
        <p14:creationId xmlns:p14="http://schemas.microsoft.com/office/powerpoint/2010/main" val="101727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7" name="Slide Number Placeholder 6"/>
          <p:cNvSpPr>
            <a:spLocks noGrp="1"/>
          </p:cNvSpPr>
          <p:nvPr>
            <p:ph type="sldNum" sz="quarter" idx="12"/>
          </p:nvPr>
        </p:nvSpPr>
        <p:spPr/>
        <p:txBody>
          <a:bodyPr/>
          <a:lstStyle/>
          <a:p>
            <a:fld id="{006C2E36-6BF9-4B0B-A3D9-B0E0DD799985}" type="slidenum">
              <a:rPr lang="el-GR" altLang="en-US" smtClean="0"/>
              <a:pPr/>
              <a:t>‹#›</a:t>
            </a:fld>
            <a:endParaRPr lang="el-GR" altLang="en-US"/>
          </a:p>
        </p:txBody>
      </p:sp>
    </p:spTree>
    <p:extLst>
      <p:ext uri="{BB962C8B-B14F-4D97-AF65-F5344CB8AC3E}">
        <p14:creationId xmlns:p14="http://schemas.microsoft.com/office/powerpoint/2010/main" val="10824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9" name="Slide Number Placeholder 8"/>
          <p:cNvSpPr>
            <a:spLocks noGrp="1"/>
          </p:cNvSpPr>
          <p:nvPr>
            <p:ph type="sldNum" sz="quarter" idx="12"/>
          </p:nvPr>
        </p:nvSpPr>
        <p:spPr/>
        <p:txBody>
          <a:bodyPr/>
          <a:lstStyle/>
          <a:p>
            <a:fld id="{CBD1B6B9-DABA-442D-8078-972307E64A80}" type="slidenum">
              <a:rPr lang="el-GR" altLang="en-US" smtClean="0"/>
              <a:pPr/>
              <a:t>‹#›</a:t>
            </a:fld>
            <a:endParaRPr lang="el-GR" altLang="en-US"/>
          </a:p>
        </p:txBody>
      </p:sp>
    </p:spTree>
    <p:extLst>
      <p:ext uri="{BB962C8B-B14F-4D97-AF65-F5344CB8AC3E}">
        <p14:creationId xmlns:p14="http://schemas.microsoft.com/office/powerpoint/2010/main" val="147391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Slide Number Placeholder 3"/>
          <p:cNvSpPr>
            <a:spLocks noGrp="1"/>
          </p:cNvSpPr>
          <p:nvPr>
            <p:ph type="sldNum" sz="quarter" idx="11"/>
          </p:nvPr>
        </p:nvSpPr>
        <p:spPr/>
        <p:txBody>
          <a:bodyPr/>
          <a:lstStyle/>
          <a:p>
            <a:fld id="{8AA1FF44-DAC9-445A-804D-C26A3EEE6BA3}" type="slidenum">
              <a:rPr lang="el-GR" altLang="en-US" smtClean="0"/>
              <a:pPr/>
              <a:t>‹#›</a:t>
            </a:fld>
            <a:endParaRPr lang="el-GR" altLang="en-US"/>
          </a:p>
        </p:txBody>
      </p:sp>
    </p:spTree>
    <p:extLst>
      <p:ext uri="{BB962C8B-B14F-4D97-AF65-F5344CB8AC3E}">
        <p14:creationId xmlns:p14="http://schemas.microsoft.com/office/powerpoint/2010/main" val="1390598746"/>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608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Slide Number Placeholder 3"/>
          <p:cNvSpPr>
            <a:spLocks noGrp="1"/>
          </p:cNvSpPr>
          <p:nvPr>
            <p:ph type="sldNum" sz="quarter" idx="11"/>
          </p:nvPr>
        </p:nvSpPr>
        <p:spPr/>
        <p:txBody>
          <a:bodyPr/>
          <a:lstStyle/>
          <a:p>
            <a:fld id="{8AA1FF44-DAC9-445A-804D-C26A3EEE6BA3}" type="slidenum">
              <a:rPr lang="el-GR" altLang="en-US" smtClean="0"/>
              <a:pPr/>
              <a:t>‹#›</a:t>
            </a:fld>
            <a:endParaRPr lang="el-GR" altLang="en-US"/>
          </a:p>
        </p:txBody>
      </p:sp>
    </p:spTree>
    <p:extLst>
      <p:ext uri="{BB962C8B-B14F-4D97-AF65-F5344CB8AC3E}">
        <p14:creationId xmlns:p14="http://schemas.microsoft.com/office/powerpoint/2010/main" val="1953394161"/>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p>
            <a:fld id="{5B253F0D-4EEE-4EE0-B8E7-EF0662204FB2}" type="slidenum">
              <a:rPr lang="el-GR" altLang="en-US" smtClean="0"/>
              <a:pPr/>
              <a:t>‹#›</a:t>
            </a:fld>
            <a:endParaRPr lang="el-GR" alt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82614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Θέση αριθμού διαφάνειας 3"/>
          <p:cNvSpPr>
            <a:spLocks noGrp="1"/>
          </p:cNvSpPr>
          <p:nvPr>
            <p:ph type="sldNum" sz="quarter" idx="11"/>
          </p:nvPr>
        </p:nvSpPr>
        <p:spPr/>
        <p:txBody>
          <a:bodyPr/>
          <a:lstStyle/>
          <a:p>
            <a:fld id="{8932B160-D0CF-48C5-BF54-D4FE68FBFA29}" type="slidenum">
              <a:rPr lang="el-GR" altLang="en-US" smtClean="0"/>
              <a:pPr/>
              <a:t>‹#›</a:t>
            </a:fld>
            <a:endParaRPr lang="el-GR" alt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41294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4" name="Θέση αριθμού διαφάνειας 3"/>
          <p:cNvSpPr>
            <a:spLocks noGrp="1"/>
          </p:cNvSpPr>
          <p:nvPr>
            <p:ph type="sldNum" sz="quarter" idx="11"/>
          </p:nvPr>
        </p:nvSpPr>
        <p:spPr/>
        <p:txBody>
          <a:bodyPr/>
          <a:lstStyle/>
          <a:p>
            <a:fld id="{39EB86C5-C7D4-461A-9AE1-580F738D710F}" type="slidenum">
              <a:rPr lang="el-GR" altLang="en-US" smtClean="0"/>
              <a:pPr/>
              <a:t>‹#›</a:t>
            </a:fld>
            <a:endParaRPr lang="el-GR" alt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01090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latin typeface="+mn-lt"/>
              </a:defRPr>
            </a:lvl1pPr>
          </a:lstStyle>
          <a:p>
            <a:pPr>
              <a:defRPr/>
            </a:pPr>
            <a:r>
              <a:rPr lang="el-GR" dirty="0" smtClean="0"/>
              <a:t>Ενότητα 7. Ταξινομική και Φυλογένεση των Ζώων</a:t>
            </a:r>
            <a:endParaRPr lang="el-GR"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latin typeface="+mn-lt"/>
              </a:defRPr>
            </a:lvl1pPr>
          </a:lstStyle>
          <a:p>
            <a:fld id="{8AA1FF44-DAC9-445A-804D-C26A3EEE6BA3}" type="slidenum">
              <a:rPr lang="el-GR" altLang="en-US" smtClean="0"/>
              <a:pPr/>
              <a:t>‹#›</a:t>
            </a:fld>
            <a:endParaRPr lang="el-GR" altLang="en-US" dirty="0"/>
          </a:p>
        </p:txBody>
      </p:sp>
      <p:pic>
        <p:nvPicPr>
          <p:cNvPr id="7" name="Picture 6" descr="Λογότυπο Εθνικόν και Καποδιστριακόν Πανεπιστήμιον Αθηνών"/>
          <p:cNvPicPr>
            <a:picLocks noChangeAspect="1"/>
          </p:cNvPicPr>
          <p:nvPr/>
        </p:nvPicPr>
        <p:blipFill rotWithShape="1">
          <a:blip r:embed="rId25"/>
          <a:srcRect l="1" r="85167"/>
          <a:stretch/>
        </p:blipFill>
        <p:spPr>
          <a:xfrm>
            <a:off x="628650" y="6164722"/>
            <a:ext cx="505239" cy="622325"/>
          </a:xfrm>
          <a:prstGeom prst="rect">
            <a:avLst/>
          </a:prstGeom>
        </p:spPr>
      </p:pic>
    </p:spTree>
    <p:extLst>
      <p:ext uri="{BB962C8B-B14F-4D97-AF65-F5344CB8AC3E}">
        <p14:creationId xmlns:p14="http://schemas.microsoft.com/office/powerpoint/2010/main" val="10300283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l-GR" altLang="en-US" sz="4400" dirty="0" smtClean="0"/>
              <a:t>Ζωολογία Ι</a:t>
            </a:r>
            <a:endParaRPr lang="en-US" altLang="en-US" sz="4400" dirty="0" smtClean="0"/>
          </a:p>
        </p:txBody>
      </p:sp>
      <p:sp>
        <p:nvSpPr>
          <p:cNvPr id="3075" name="Text Placeholder 2"/>
          <p:cNvSpPr>
            <a:spLocks noGrp="1"/>
          </p:cNvSpPr>
          <p:nvPr>
            <p:ph type="subTitle" idx="1"/>
          </p:nvPr>
        </p:nvSpPr>
        <p:spPr>
          <a:xfrm>
            <a:off x="828675" y="3657600"/>
            <a:ext cx="7486650" cy="2087563"/>
          </a:xfrm>
        </p:spPr>
        <p:txBody>
          <a:bodyPr/>
          <a:lstStyle/>
          <a:p>
            <a:pPr eaLnBrk="1" hangingPunct="1">
              <a:lnSpc>
                <a:spcPct val="100000"/>
              </a:lnSpc>
            </a:pPr>
            <a:r>
              <a:rPr lang="el-GR" altLang="el-GR" b="1" dirty="0" smtClean="0">
                <a:solidFill>
                  <a:schemeClr val="accent6">
                    <a:lumMod val="75000"/>
                  </a:schemeClr>
                </a:solidFill>
              </a:rPr>
              <a:t>Ενότητα 7</a:t>
            </a:r>
            <a:r>
              <a:rPr lang="el-GR" altLang="el-GR" dirty="0" smtClean="0">
                <a:solidFill>
                  <a:schemeClr val="accent6">
                    <a:lumMod val="75000"/>
                  </a:schemeClr>
                </a:solidFill>
              </a:rPr>
              <a:t>:</a:t>
            </a:r>
            <a:r>
              <a:rPr lang="en-US" altLang="el-GR" dirty="0" smtClean="0">
                <a:solidFill>
                  <a:schemeClr val="accent6">
                    <a:lumMod val="75000"/>
                  </a:schemeClr>
                </a:solidFill>
              </a:rPr>
              <a:t> </a:t>
            </a:r>
            <a:r>
              <a:rPr lang="el-GR" altLang="el-GR" dirty="0" smtClean="0"/>
              <a:t>Ταξινομική και Φυλογένεση των Ζώων</a:t>
            </a:r>
            <a:endParaRPr lang="el-GR" altLang="el-GR" b="1" i="1" dirty="0" smtClean="0"/>
          </a:p>
          <a:p>
            <a:pPr eaLnBrk="1" hangingPunct="1">
              <a:lnSpc>
                <a:spcPct val="100000"/>
              </a:lnSpc>
              <a:spcBef>
                <a:spcPts val="1800"/>
              </a:spcBef>
            </a:pPr>
            <a:r>
              <a:rPr lang="el-GR" altLang="el-GR" dirty="0" smtClean="0"/>
              <a:t>Αναστάσιος</a:t>
            </a:r>
            <a:r>
              <a:rPr lang="en-US" altLang="el-GR" dirty="0" smtClean="0"/>
              <a:t> </a:t>
            </a:r>
            <a:r>
              <a:rPr lang="el-GR" altLang="el-GR" dirty="0" err="1" smtClean="0"/>
              <a:t>Λεγάκις</a:t>
            </a:r>
            <a:r>
              <a:rPr lang="el-GR" altLang="el-GR" dirty="0" smtClean="0"/>
              <a:t>, </a:t>
            </a:r>
            <a:r>
              <a:rPr lang="el-GR" altLang="el-GR" dirty="0" err="1" smtClean="0"/>
              <a:t>Αναπλ</a:t>
            </a:r>
            <a:r>
              <a:rPr lang="el-GR" altLang="el-GR" dirty="0" smtClean="0"/>
              <a:t>. Καθηγητής</a:t>
            </a:r>
          </a:p>
          <a:p>
            <a:pPr eaLnBrk="1" hangingPunct="1">
              <a:lnSpc>
                <a:spcPct val="100000"/>
              </a:lnSpc>
              <a:spcBef>
                <a:spcPct val="0"/>
              </a:spcBef>
            </a:pPr>
            <a:r>
              <a:rPr lang="el-GR" altLang="el-GR" dirty="0" smtClean="0"/>
              <a:t>Σχολή Θετικών Επιστημών</a:t>
            </a:r>
          </a:p>
          <a:p>
            <a:pPr eaLnBrk="1" hangingPunct="1">
              <a:lnSpc>
                <a:spcPct val="100000"/>
              </a:lnSpc>
              <a:spcBef>
                <a:spcPct val="0"/>
              </a:spcBef>
            </a:pPr>
            <a:r>
              <a:rPr lang="el-GR" altLang="el-GR" dirty="0" smtClean="0"/>
              <a:t>Τμήμα Βιολογίας</a:t>
            </a:r>
            <a:endParaRPr lang="en-US" altLang="el-GR" dirty="0" smtClean="0"/>
          </a:p>
          <a:p>
            <a:pPr eaLnBrk="1" hangingPunct="1"/>
            <a:endParaRPr lang="en-US" alt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8/12</a:t>
            </a:r>
            <a:endParaRPr lang="en-US" altLang="en-US" sz="4000" dirty="0" smtClean="0"/>
          </a:p>
        </p:txBody>
      </p:sp>
      <p:sp>
        <p:nvSpPr>
          <p:cNvPr id="13317" name="Θέση περιεχομένου 1"/>
          <p:cNvSpPr>
            <a:spLocks noGrp="1"/>
          </p:cNvSpPr>
          <p:nvPr>
            <p:ph idx="1"/>
          </p:nvPr>
        </p:nvSpPr>
        <p:spPr/>
        <p:txBody>
          <a:bodyPr/>
          <a:lstStyle/>
          <a:p>
            <a:pPr indent="0" eaLnBrk="1" hangingPunct="1">
              <a:lnSpc>
                <a:spcPct val="125000"/>
              </a:lnSpc>
              <a:spcBef>
                <a:spcPct val="0"/>
              </a:spcBef>
              <a:buFont typeface="Arial" panose="020B0604020202020204" pitchFamily="34" charset="0"/>
              <a:buNone/>
            </a:pPr>
            <a:r>
              <a:rPr lang="el-GR" altLang="en-US" sz="2800" dirty="0" smtClean="0"/>
              <a:t>Η επιστήμη της </a:t>
            </a:r>
            <a:r>
              <a:rPr lang="el-GR" altLang="en-US" sz="2800" b="1" dirty="0" smtClean="0"/>
              <a:t>Ταξινομικής</a:t>
            </a:r>
            <a:r>
              <a:rPr lang="el-GR" altLang="en-US" sz="2800" dirty="0" smtClean="0"/>
              <a:t> </a:t>
            </a:r>
            <a:r>
              <a:rPr lang="el-GR" altLang="en-US" sz="2800" b="1" dirty="0" smtClean="0"/>
              <a:t>(«νόμος της τάξης») </a:t>
            </a:r>
            <a:r>
              <a:rPr lang="el-GR" altLang="en-US" sz="2800" dirty="0" smtClean="0"/>
              <a:t>παράγει </a:t>
            </a:r>
            <a:r>
              <a:rPr lang="el-GR" altLang="en-US" sz="2800" b="1" dirty="0" smtClean="0"/>
              <a:t>ένα τυποποιημένο σύστημα </a:t>
            </a:r>
            <a:r>
              <a:rPr lang="el-GR" altLang="en-US" sz="2800" dirty="0" smtClean="0"/>
              <a:t>για την </a:t>
            </a:r>
            <a:r>
              <a:rPr lang="el-GR" altLang="en-US" sz="2800" b="1" dirty="0" smtClean="0"/>
              <a:t>ονομασία</a:t>
            </a:r>
            <a:r>
              <a:rPr lang="el-GR" altLang="en-US" sz="2800" dirty="0" smtClean="0"/>
              <a:t> και την </a:t>
            </a:r>
            <a:r>
              <a:rPr lang="el-GR" altLang="en-US" sz="2800" b="1" dirty="0" smtClean="0"/>
              <a:t>ταξινόμηση των ειδών</a:t>
            </a:r>
            <a:r>
              <a:rPr lang="el-GR" altLang="en-US" sz="2800" dirty="0" smtClean="0"/>
              <a:t>. </a:t>
            </a:r>
          </a:p>
          <a:p>
            <a:pPr indent="0" eaLnBrk="1" hangingPunct="1"/>
            <a:endParaRPr lang="en-US" altLang="en-US" dirty="0" smtClean="0"/>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765394B8-371C-4774-A700-A25354B54E85}" type="slidenum">
              <a:rPr lang="el-GR" altLang="en-US">
                <a:solidFill>
                  <a:srgbClr val="898989"/>
                </a:solidFill>
                <a:latin typeface="Calibri" panose="020F0502020204030204" pitchFamily="34" charset="0"/>
              </a:rPr>
              <a:pPr/>
              <a:t>10</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9/12</a:t>
            </a:r>
            <a:endParaRPr lang="en-US" altLang="en-US" sz="4000" dirty="0" smtClean="0"/>
          </a:p>
        </p:txBody>
      </p:sp>
      <p:sp>
        <p:nvSpPr>
          <p:cNvPr id="14341" name="Θέση περιεχομένου 1"/>
          <p:cNvSpPr>
            <a:spLocks noGrp="1"/>
          </p:cNvSpPr>
          <p:nvPr>
            <p:ph idx="1"/>
          </p:nvPr>
        </p:nvSpPr>
        <p:spPr/>
        <p:txBody>
          <a:bodyPr>
            <a:normAutofit lnSpcReduction="10000"/>
          </a:bodyPr>
          <a:lstStyle/>
          <a:p>
            <a:pPr indent="0" eaLnBrk="1" hangingPunct="1">
              <a:lnSpc>
                <a:spcPct val="120000"/>
              </a:lnSpc>
              <a:spcBef>
                <a:spcPct val="0"/>
              </a:spcBef>
              <a:buFont typeface="Arial" panose="020B0604020202020204" pitchFamily="34" charset="0"/>
              <a:buNone/>
            </a:pPr>
            <a:r>
              <a:rPr lang="el-GR" altLang="en-US" sz="2400" smtClean="0"/>
              <a:t>Τα </a:t>
            </a:r>
            <a:r>
              <a:rPr lang="el-GR" altLang="en-US" sz="2400" b="1" smtClean="0"/>
              <a:t>ζώα</a:t>
            </a:r>
            <a:r>
              <a:rPr lang="el-GR" altLang="en-US" sz="2400" smtClean="0"/>
              <a:t> που έχουν </a:t>
            </a:r>
            <a:r>
              <a:rPr lang="el-GR" altLang="en-US" sz="2400" b="1" smtClean="0"/>
              <a:t>πολύ πρόσφατους κοινούς προγόνους </a:t>
            </a:r>
            <a:r>
              <a:rPr lang="el-GR" altLang="en-US" sz="2400" smtClean="0"/>
              <a:t>μοιράζονται </a:t>
            </a:r>
            <a:r>
              <a:rPr lang="el-GR" altLang="en-US" sz="2400" b="1" smtClean="0"/>
              <a:t>πολλά κοινά χαρακτηριστικά </a:t>
            </a:r>
            <a:r>
              <a:rPr lang="el-GR" altLang="en-US" sz="2400" smtClean="0"/>
              <a:t>και τοποθετούνται </a:t>
            </a:r>
            <a:r>
              <a:rPr lang="el-GR" altLang="en-US" sz="2400" b="1" smtClean="0"/>
              <a:t>πιο κοντά </a:t>
            </a:r>
            <a:r>
              <a:rPr lang="el-GR" altLang="en-US" sz="2400" smtClean="0"/>
              <a:t>μεταξύ τους </a:t>
            </a:r>
            <a:r>
              <a:rPr lang="el-GR" altLang="en-US" sz="2400" b="1" smtClean="0"/>
              <a:t>στην επιστημονική μας ταξινόμηση.</a:t>
            </a:r>
            <a:endParaRPr lang="en-US" altLang="en-US" sz="2400" b="1" smtClean="0"/>
          </a:p>
          <a:p>
            <a:pPr indent="0" eaLnBrk="1" hangingPunct="1">
              <a:lnSpc>
                <a:spcPct val="120000"/>
              </a:lnSpc>
              <a:spcBef>
                <a:spcPct val="0"/>
              </a:spcBef>
              <a:buFont typeface="Arial" panose="020B0604020202020204" pitchFamily="34" charset="0"/>
              <a:buNone/>
            </a:pPr>
            <a:endParaRPr lang="el-GR" altLang="en-US" sz="2400" smtClean="0"/>
          </a:p>
          <a:p>
            <a:pPr indent="0" eaLnBrk="1" hangingPunct="1">
              <a:lnSpc>
                <a:spcPct val="120000"/>
              </a:lnSpc>
              <a:spcBef>
                <a:spcPct val="0"/>
              </a:spcBef>
              <a:buFont typeface="Arial" panose="020B0604020202020204" pitchFamily="34" charset="0"/>
              <a:buNone/>
            </a:pPr>
            <a:r>
              <a:rPr lang="el-GR" altLang="en-US" sz="2400" b="1" smtClean="0"/>
              <a:t>Ανόμοια ζώα </a:t>
            </a:r>
            <a:r>
              <a:rPr lang="el-GR" altLang="en-US" sz="2400" smtClean="0"/>
              <a:t>που μοιράζονται μόνο </a:t>
            </a:r>
            <a:r>
              <a:rPr lang="el-GR" altLang="en-US" sz="2400" b="1" smtClean="0"/>
              <a:t>πολύ παλιά προγονικά χαρακτηριστικά</a:t>
            </a:r>
            <a:r>
              <a:rPr lang="el-GR" altLang="en-US" sz="2400" smtClean="0"/>
              <a:t> τοποθετούνται σε </a:t>
            </a:r>
            <a:r>
              <a:rPr lang="el-GR" altLang="en-US" sz="2400" b="1" smtClean="0"/>
              <a:t>διαφορετικές ταξινομικές ομάδες</a:t>
            </a:r>
            <a:r>
              <a:rPr lang="el-GR" altLang="en-US" sz="2400" smtClean="0"/>
              <a:t> και βρίσκονται </a:t>
            </a:r>
            <a:r>
              <a:rPr lang="el-GR" altLang="en-US" sz="2400" b="1" smtClean="0"/>
              <a:t>μαζί μόνο στα «υψηλότερα» ή τα πιο περιεκτικά επίπεδα τις ταξινόμησης</a:t>
            </a:r>
            <a:r>
              <a:rPr lang="el-GR" altLang="en-US" sz="2400" smtClean="0"/>
              <a:t>.</a:t>
            </a:r>
          </a:p>
          <a:p>
            <a:pPr indent="0" eaLnBrk="1" hangingPunct="1"/>
            <a:endParaRPr lang="en-US" altLang="en-US" smtClean="0"/>
          </a:p>
          <a:p>
            <a:pPr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7DB741E-ABE5-4DA1-B425-C76EB7177D6A}" type="slidenum">
              <a:rPr lang="el-GR" altLang="en-US">
                <a:solidFill>
                  <a:srgbClr val="898989"/>
                </a:solidFill>
                <a:latin typeface="Calibri" panose="020F0502020204030204" pitchFamily="34" charset="0"/>
              </a:rPr>
              <a:pPr/>
              <a:t>11</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10/12</a:t>
            </a:r>
            <a:endParaRPr lang="en-US" altLang="en-US" sz="40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2DD9F08-7BE7-4DF9-944B-C8D002752D1E}" type="slidenum">
              <a:rPr lang="el-GR" altLang="en-US">
                <a:solidFill>
                  <a:srgbClr val="898989"/>
                </a:solidFill>
                <a:latin typeface="Calibri" panose="020F0502020204030204" pitchFamily="34" charset="0"/>
              </a:rPr>
              <a:pPr/>
              <a:t>12</a:t>
            </a:fld>
            <a:endParaRPr lang="el-GR" altLang="en-US">
              <a:solidFill>
                <a:srgbClr val="898989"/>
              </a:solidFill>
              <a:latin typeface="Calibri" panose="020F0502020204030204" pitchFamily="34" charset="0"/>
            </a:endParaRPr>
          </a:p>
        </p:txBody>
      </p:sp>
      <p:pic>
        <p:nvPicPr>
          <p:cNvPr id="153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3025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075930" y="5453062"/>
            <a:ext cx="263525" cy="277813"/>
          </a:xfrm>
          <a:prstGeom prst="rect">
            <a:avLst/>
          </a:prstGeom>
          <a:noFill/>
        </p:spPr>
        <p:txBody>
          <a:bodyPr wrap="none">
            <a:spAutoFit/>
          </a:bodyPr>
          <a:lstStyle/>
          <a:p>
            <a:pPr eaLnBrk="0" hangingPunct="0">
              <a:defRPr/>
            </a:pPr>
            <a:r>
              <a:rPr lang="el-GR" sz="1200" dirty="0">
                <a:latin typeface="+mn-lt"/>
                <a:cs typeface="+mn-cs"/>
              </a:rPr>
              <a:t>7</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11/12</a:t>
            </a:r>
            <a:endParaRPr lang="en-US" altLang="en-US" sz="4000" dirty="0" smtClean="0"/>
          </a:p>
        </p:txBody>
      </p:sp>
      <p:sp>
        <p:nvSpPr>
          <p:cNvPr id="16387" name="Θέση περιεχομένου 7"/>
          <p:cNvSpPr>
            <a:spLocks noGrp="1"/>
          </p:cNvSpPr>
          <p:nvPr>
            <p:ph sz="half" idx="1"/>
          </p:nvPr>
        </p:nvSpPr>
        <p:spPr/>
        <p:txBody>
          <a:bodyPr/>
          <a:lstStyle/>
          <a:p>
            <a:pPr marL="0" indent="0" eaLnBrk="1" hangingPunct="1">
              <a:buFont typeface="Arial" panose="020B0604020202020204" pitchFamily="34" charset="0"/>
              <a:buNone/>
            </a:pPr>
            <a:endParaRPr lang="el-GR" altLang="en-US" sz="2800" b="1" dirty="0" smtClean="0">
              <a:solidFill>
                <a:schemeClr val="tx2"/>
              </a:solidFill>
            </a:endParaRPr>
          </a:p>
          <a:p>
            <a:pPr marL="0" indent="0" eaLnBrk="1" hangingPunct="1">
              <a:buFont typeface="Arial" panose="020B0604020202020204" pitchFamily="34" charset="0"/>
              <a:buNone/>
            </a:pPr>
            <a:r>
              <a:rPr lang="el-GR" altLang="en-US" sz="2800" b="1" dirty="0" smtClean="0"/>
              <a:t>Αριστοτέλης</a:t>
            </a:r>
          </a:p>
          <a:p>
            <a:pPr marL="0" indent="0" eaLnBrk="1" hangingPunct="1">
              <a:buFont typeface="Arial" panose="020B0604020202020204" pitchFamily="34" charset="0"/>
              <a:buNone/>
            </a:pPr>
            <a:endParaRPr lang="el-GR" altLang="en-US" sz="2800" dirty="0" smtClean="0"/>
          </a:p>
          <a:p>
            <a:pPr marL="0" indent="0" eaLnBrk="1" hangingPunct="1">
              <a:buFont typeface="Arial" panose="020B0604020202020204" pitchFamily="34" charset="0"/>
              <a:buNone/>
            </a:pPr>
            <a:r>
              <a:rPr lang="el-GR" altLang="en-US" sz="2800" dirty="0" smtClean="0"/>
              <a:t>Ο πρώτος που ταξινόμησε τους ζωντανούς οργανισμούς με βάση τις δομικές τους ιδιότητες.</a:t>
            </a:r>
          </a:p>
          <a:p>
            <a:pPr marL="0"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C462BEC-4215-4FEE-A11F-23F18D12BAAA}" type="slidenum">
              <a:rPr lang="el-GR" altLang="en-US">
                <a:solidFill>
                  <a:srgbClr val="898989"/>
                </a:solidFill>
                <a:latin typeface="Calibri" panose="020F0502020204030204" pitchFamily="34" charset="0"/>
              </a:rPr>
              <a:pPr/>
              <a:t>13</a:t>
            </a:fld>
            <a:endParaRPr lang="el-GR" altLang="en-US">
              <a:solidFill>
                <a:srgbClr val="898989"/>
              </a:solidFill>
              <a:latin typeface="Calibri" panose="020F0502020204030204" pitchFamily="34" charset="0"/>
            </a:endParaRPr>
          </a:p>
        </p:txBody>
      </p:sp>
      <p:pic>
        <p:nvPicPr>
          <p:cNvPr id="16391" name="Picture 9" descr="http://shortbiography.org/wp-content/uploads/2014/06/Aristo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46542"/>
            <a:ext cx="3352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052511" y="5257800"/>
            <a:ext cx="263525" cy="276225"/>
          </a:xfrm>
          <a:prstGeom prst="rect">
            <a:avLst/>
          </a:prstGeom>
          <a:noFill/>
        </p:spPr>
        <p:txBody>
          <a:bodyPr wrap="none">
            <a:spAutoFit/>
          </a:bodyPr>
          <a:lstStyle/>
          <a:p>
            <a:pPr eaLnBrk="0" hangingPunct="0">
              <a:defRPr/>
            </a:pPr>
            <a:r>
              <a:rPr lang="el-GR" sz="1200" dirty="0">
                <a:latin typeface="+mn-lt"/>
                <a:cs typeface="+mn-cs"/>
              </a:rPr>
              <a:t>8</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12/12</a:t>
            </a:r>
            <a:endParaRPr lang="en-US" altLang="en-US" sz="4000" dirty="0" smtClean="0"/>
          </a:p>
        </p:txBody>
      </p:sp>
      <p:sp>
        <p:nvSpPr>
          <p:cNvPr id="17411" name="Θέση περιεχομένου 7"/>
          <p:cNvSpPr>
            <a:spLocks noGrp="1"/>
          </p:cNvSpPr>
          <p:nvPr>
            <p:ph sz="half" idx="1"/>
          </p:nvPr>
        </p:nvSpPr>
        <p:spPr/>
        <p:txBody>
          <a:bodyPr/>
          <a:lstStyle/>
          <a:p>
            <a:pPr marL="0" indent="0" eaLnBrk="1" hangingPunct="1">
              <a:buFont typeface="Arial" panose="020B0604020202020204" pitchFamily="34" charset="0"/>
              <a:buNone/>
            </a:pPr>
            <a:endParaRPr lang="el-GR" altLang="en-US" sz="2800" b="1" dirty="0" smtClean="0"/>
          </a:p>
          <a:p>
            <a:pPr marL="0" indent="0" eaLnBrk="1" hangingPunct="1">
              <a:spcBef>
                <a:spcPct val="0"/>
              </a:spcBef>
              <a:buFont typeface="Arial" panose="020B0604020202020204" pitchFamily="34" charset="0"/>
              <a:buNone/>
            </a:pPr>
            <a:r>
              <a:rPr lang="el-GR" altLang="en-US" sz="2800" b="1" dirty="0" smtClean="0"/>
              <a:t>Κάρολος </a:t>
            </a:r>
            <a:r>
              <a:rPr lang="el-GR" altLang="en-US" sz="2800" b="1" dirty="0" err="1" smtClean="0"/>
              <a:t>Λινναίος</a:t>
            </a:r>
            <a:r>
              <a:rPr lang="el-GR" altLang="en-US" sz="2800" b="1" dirty="0" smtClean="0"/>
              <a:t> </a:t>
            </a:r>
          </a:p>
          <a:p>
            <a:pPr marL="0" indent="0" eaLnBrk="1" hangingPunct="1">
              <a:spcBef>
                <a:spcPct val="0"/>
              </a:spcBef>
              <a:buFont typeface="Arial" panose="020B0604020202020204" pitchFamily="34" charset="0"/>
              <a:buNone/>
            </a:pPr>
            <a:r>
              <a:rPr lang="el-GR" altLang="en-US" sz="2800" b="1" dirty="0" smtClean="0"/>
              <a:t>(1707-1778)</a:t>
            </a:r>
          </a:p>
          <a:p>
            <a:pPr marL="0" indent="0" eaLnBrk="1" hangingPunct="1">
              <a:buFont typeface="Arial" panose="020B0604020202020204" pitchFamily="34" charset="0"/>
              <a:buNone/>
            </a:pPr>
            <a:endParaRPr lang="el-GR" altLang="en-US" sz="2800" dirty="0" smtClean="0"/>
          </a:p>
          <a:p>
            <a:pPr marL="0" indent="0" eaLnBrk="1" hangingPunct="1">
              <a:spcBef>
                <a:spcPct val="0"/>
              </a:spcBef>
              <a:buFont typeface="Arial" panose="020B0604020202020204" pitchFamily="34" charset="0"/>
              <a:buNone/>
            </a:pPr>
            <a:r>
              <a:rPr lang="el-GR" altLang="en-US" sz="2800" dirty="0" smtClean="0"/>
              <a:t>Δημιούργησε ένα εκτεταμένο σύστημα ταξινόμησης τόσο για τα φυτά όσο και για τα ζώα.</a:t>
            </a:r>
          </a:p>
          <a:p>
            <a:pPr marL="0"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F0331E9-FBD1-41B3-8B64-9B8B7462DC15}" type="slidenum">
              <a:rPr lang="el-GR" altLang="en-US">
                <a:solidFill>
                  <a:srgbClr val="898989"/>
                </a:solidFill>
                <a:latin typeface="Calibri" panose="020F0502020204030204" pitchFamily="34" charset="0"/>
              </a:rPr>
              <a:pPr/>
              <a:t>14</a:t>
            </a:fld>
            <a:endParaRPr lang="el-GR" altLang="en-US">
              <a:solidFill>
                <a:srgbClr val="898989"/>
              </a:solidFill>
              <a:latin typeface="Calibri" panose="020F0502020204030204" pitchFamily="34" charset="0"/>
            </a:endParaRPr>
          </a:p>
        </p:txBody>
      </p:sp>
      <p:pic>
        <p:nvPicPr>
          <p:cNvPr id="17415" name="Picture 9" descr="https://vidaterra.files.wordpress.com/2013/03/linnc3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236" y="2068773"/>
            <a:ext cx="39941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576386" y="4745298"/>
            <a:ext cx="263525" cy="276225"/>
          </a:xfrm>
          <a:prstGeom prst="rect">
            <a:avLst/>
          </a:prstGeom>
          <a:noFill/>
        </p:spPr>
        <p:txBody>
          <a:bodyPr wrap="none">
            <a:spAutoFit/>
          </a:bodyPr>
          <a:lstStyle/>
          <a:p>
            <a:pPr eaLnBrk="0" hangingPunct="0">
              <a:defRPr/>
            </a:pPr>
            <a:r>
              <a:rPr lang="el-GR" sz="1200" dirty="0">
                <a:latin typeface="+mn-lt"/>
                <a:cs typeface="+mn-cs"/>
              </a:rPr>
              <a:t>9</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n-US" altLang="en-US" dirty="0"/>
              <a:t/>
            </a:r>
            <a:br>
              <a:rPr lang="en-US" altLang="en-US" dirty="0"/>
            </a:br>
            <a:r>
              <a:rPr lang="el-GR" altLang="en-US" dirty="0"/>
              <a:t>Ταξινομικές βαθμίδες</a:t>
            </a:r>
            <a:br>
              <a:rPr lang="el-GR" altLang="en-US" dirty="0"/>
            </a:br>
            <a:endParaRPr lang="en-US" altLang="en-US" dirty="0"/>
          </a:p>
        </p:txBody>
      </p:sp>
      <p:sp>
        <p:nvSpPr>
          <p:cNvPr id="5" name="Θέση υποσέλιδου 4"/>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6" name="Θέση αριθμού διαφάνειας 5"/>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30A9A9A-D818-4213-9103-51ABF537CABA}" type="slidenum">
              <a:rPr lang="el-GR" altLang="en-US">
                <a:solidFill>
                  <a:srgbClr val="898989"/>
                </a:solidFill>
                <a:latin typeface="Calibri" panose="020F0502020204030204" pitchFamily="34" charset="0"/>
              </a:rPr>
              <a:pPr/>
              <a:t>15</a:t>
            </a:fld>
            <a:endParaRPr lang="el-GR" altLang="en-US">
              <a:solidFill>
                <a:srgbClr val="898989"/>
              </a:solidFill>
              <a:latin typeface="Calibri" panose="020F0502020204030204" pitchFamily="34" charset="0"/>
            </a:endParaRPr>
          </a:p>
        </p:txBody>
      </p:sp>
      <p:sp>
        <p:nvSpPr>
          <p:cNvPr id="8" name="Text Box 2"/>
          <p:cNvSpPr txBox="1">
            <a:spLocks noChangeArrowheads="1"/>
          </p:cNvSpPr>
          <p:nvPr/>
        </p:nvSpPr>
        <p:spPr bwMode="auto">
          <a:xfrm>
            <a:off x="1417638" y="1828800"/>
            <a:ext cx="6589712" cy="3786188"/>
          </a:xfrm>
          <a:prstGeom prst="rect">
            <a:avLst/>
          </a:prstGeom>
          <a:noFill/>
          <a:ln>
            <a:noFill/>
          </a:ln>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endParaRPr lang="el-GR" altLang="en-US" sz="3000" dirty="0">
              <a:latin typeface="+mn-lt"/>
              <a:cs typeface="+mn-cs"/>
            </a:endParaRPr>
          </a:p>
          <a:p>
            <a:pPr>
              <a:spcBef>
                <a:spcPct val="0"/>
              </a:spcBef>
              <a:buFontTx/>
              <a:buNone/>
              <a:defRPr/>
            </a:pPr>
            <a:r>
              <a:rPr lang="el-GR" altLang="en-US" sz="3000" dirty="0">
                <a:latin typeface="+mn-lt"/>
                <a:cs typeface="+mn-cs"/>
              </a:rPr>
              <a:t>Βασίλειο</a:t>
            </a:r>
          </a:p>
          <a:p>
            <a:pPr>
              <a:spcBef>
                <a:spcPct val="0"/>
              </a:spcBef>
              <a:buFontTx/>
              <a:buNone/>
              <a:defRPr/>
            </a:pPr>
            <a:r>
              <a:rPr lang="el-GR" altLang="en-US" sz="3000" dirty="0">
                <a:latin typeface="+mn-lt"/>
                <a:cs typeface="+mn-cs"/>
              </a:rPr>
              <a:t>	Φύλο</a:t>
            </a:r>
          </a:p>
          <a:p>
            <a:pPr>
              <a:spcBef>
                <a:spcPct val="0"/>
              </a:spcBef>
              <a:buFontTx/>
              <a:buNone/>
              <a:defRPr/>
            </a:pPr>
            <a:r>
              <a:rPr lang="el-GR" altLang="en-US" sz="3000" dirty="0">
                <a:latin typeface="+mn-lt"/>
                <a:cs typeface="+mn-cs"/>
              </a:rPr>
              <a:t>		Ομοταξία</a:t>
            </a:r>
          </a:p>
          <a:p>
            <a:pPr>
              <a:spcBef>
                <a:spcPct val="0"/>
              </a:spcBef>
              <a:buFontTx/>
              <a:buNone/>
              <a:defRPr/>
            </a:pPr>
            <a:r>
              <a:rPr lang="el-GR" altLang="en-US" sz="3000" dirty="0">
                <a:latin typeface="+mn-lt"/>
                <a:cs typeface="+mn-cs"/>
              </a:rPr>
              <a:t>			Τάξη</a:t>
            </a:r>
          </a:p>
          <a:p>
            <a:pPr>
              <a:spcBef>
                <a:spcPct val="0"/>
              </a:spcBef>
              <a:buFontTx/>
              <a:buNone/>
              <a:defRPr/>
            </a:pPr>
            <a:r>
              <a:rPr lang="el-GR" altLang="en-US" sz="3000" dirty="0">
                <a:latin typeface="+mn-lt"/>
                <a:cs typeface="+mn-cs"/>
              </a:rPr>
              <a:t>				Οικογένεια</a:t>
            </a:r>
          </a:p>
          <a:p>
            <a:pPr>
              <a:spcBef>
                <a:spcPct val="0"/>
              </a:spcBef>
              <a:buFontTx/>
              <a:buNone/>
              <a:defRPr/>
            </a:pPr>
            <a:r>
              <a:rPr lang="el-GR" altLang="en-US" sz="3000" dirty="0">
                <a:latin typeface="+mn-lt"/>
                <a:cs typeface="+mn-cs"/>
              </a:rPr>
              <a:t>					Γένος</a:t>
            </a:r>
          </a:p>
          <a:p>
            <a:pPr>
              <a:spcBef>
                <a:spcPct val="0"/>
              </a:spcBef>
              <a:buFontTx/>
              <a:buNone/>
              <a:defRPr/>
            </a:pPr>
            <a:r>
              <a:rPr lang="el-GR" altLang="en-US" sz="3000" dirty="0">
                <a:latin typeface="+mn-lt"/>
                <a:cs typeface="+mn-cs"/>
              </a:rPr>
              <a:t>						Είδος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l-GR" altLang="en-US" dirty="0"/>
              <a:t>Υποδιαιρέσεις</a:t>
            </a:r>
            <a:r>
              <a:rPr lang="el-GR" altLang="en-US" sz="4000" dirty="0"/>
              <a:t/>
            </a:r>
            <a:br>
              <a:rPr lang="el-GR" altLang="en-US" sz="4000" dirty="0"/>
            </a:br>
            <a:r>
              <a:rPr lang="el-GR" altLang="en-US" sz="3600" dirty="0"/>
              <a:t>Παραδείγματα</a:t>
            </a:r>
            <a:endParaRPr lang="en-US" altLang="en-US" sz="3600" dirty="0"/>
          </a:p>
        </p:txBody>
      </p:sp>
      <p:sp>
        <p:nvSpPr>
          <p:cNvPr id="19461" name="Θέση περιεχομένου 1"/>
          <p:cNvSpPr>
            <a:spLocks noGrp="1"/>
          </p:cNvSpPr>
          <p:nvPr>
            <p:ph idx="1"/>
          </p:nvPr>
        </p:nvSpPr>
        <p:spPr/>
        <p:txBody>
          <a:bodyPr/>
          <a:lstStyle/>
          <a:p>
            <a:pPr eaLnBrk="1" hangingPunct="1">
              <a:lnSpc>
                <a:spcPct val="150000"/>
              </a:lnSpc>
              <a:spcBef>
                <a:spcPct val="0"/>
              </a:spcBef>
              <a:buFont typeface="Arial" panose="020B0604020202020204" pitchFamily="34" charset="0"/>
              <a:buNone/>
            </a:pPr>
            <a:r>
              <a:rPr lang="el-GR" altLang="en-US" sz="2800" b="1" dirty="0" err="1" smtClean="0"/>
              <a:t>Υπόφυλο</a:t>
            </a:r>
            <a:endParaRPr lang="en-US" altLang="en-US" sz="2800" b="1" dirty="0" smtClean="0"/>
          </a:p>
          <a:p>
            <a:pPr eaLnBrk="1" hangingPunct="1">
              <a:lnSpc>
                <a:spcPct val="150000"/>
              </a:lnSpc>
              <a:spcBef>
                <a:spcPct val="0"/>
              </a:spcBef>
              <a:buFont typeface="Arial" panose="020B0604020202020204" pitchFamily="34" charset="0"/>
              <a:buNone/>
            </a:pPr>
            <a:r>
              <a:rPr lang="el-GR" altLang="en-US" sz="2800" b="1" dirty="0" smtClean="0"/>
              <a:t>Υφομοταξία</a:t>
            </a:r>
            <a:endParaRPr lang="en-US" altLang="en-US" sz="2800" b="1" dirty="0" smtClean="0"/>
          </a:p>
          <a:p>
            <a:pPr eaLnBrk="1" hangingPunct="1">
              <a:lnSpc>
                <a:spcPct val="150000"/>
              </a:lnSpc>
              <a:spcBef>
                <a:spcPct val="0"/>
              </a:spcBef>
              <a:buFont typeface="Arial" panose="020B0604020202020204" pitchFamily="34" charset="0"/>
              <a:buNone/>
            </a:pPr>
            <a:r>
              <a:rPr lang="el-GR" altLang="en-US" sz="2800" b="1" dirty="0" err="1" smtClean="0"/>
              <a:t>Ανθυφομοταξία</a:t>
            </a:r>
            <a:endParaRPr lang="en-US" altLang="en-US" sz="2800" b="1" dirty="0" smtClean="0"/>
          </a:p>
          <a:p>
            <a:pPr eaLnBrk="1" hangingPunct="1">
              <a:lnSpc>
                <a:spcPct val="150000"/>
              </a:lnSpc>
              <a:spcBef>
                <a:spcPct val="0"/>
              </a:spcBef>
              <a:buFont typeface="Arial" panose="020B0604020202020204" pitchFamily="34" charset="0"/>
              <a:buNone/>
            </a:pPr>
            <a:r>
              <a:rPr lang="el-GR" altLang="en-US" sz="2800" b="1" dirty="0" err="1" smtClean="0"/>
              <a:t>Υπεροικογένεια</a:t>
            </a:r>
            <a:endParaRPr lang="en-US" altLang="en-US" sz="2800" b="1" dirty="0" smtClean="0"/>
          </a:p>
          <a:p>
            <a:pPr eaLnBrk="1" hangingPunct="1">
              <a:lnSpc>
                <a:spcPct val="150000"/>
              </a:lnSpc>
              <a:spcBef>
                <a:spcPct val="0"/>
              </a:spcBef>
              <a:buFont typeface="Arial" panose="020B0604020202020204" pitchFamily="34" charset="0"/>
              <a:buNone/>
            </a:pPr>
            <a:r>
              <a:rPr lang="el-GR" altLang="en-US" sz="2800" b="1" dirty="0" err="1" smtClean="0"/>
              <a:t>Υπογένος</a:t>
            </a:r>
            <a:endParaRPr lang="el-GR" altLang="en-US" sz="2800" b="1" dirty="0" smtClean="0"/>
          </a:p>
          <a:p>
            <a:pPr eaLnBrk="1" hangingPunct="1">
              <a:lnSpc>
                <a:spcPct val="150000"/>
              </a:lnSpc>
              <a:spcBef>
                <a:spcPct val="0"/>
              </a:spcBef>
              <a:buFont typeface="Arial" panose="020B0604020202020204" pitchFamily="34" charset="0"/>
              <a:buNone/>
            </a:pPr>
            <a:r>
              <a:rPr lang="el-GR" altLang="en-US" sz="2800" b="1" dirty="0" smtClean="0"/>
              <a:t>Υποείδος</a:t>
            </a:r>
          </a:p>
          <a:p>
            <a:pPr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B5C5F22-8394-4081-9A36-38CC5B82A832}" type="slidenum">
              <a:rPr lang="el-GR" altLang="en-US">
                <a:solidFill>
                  <a:srgbClr val="898989"/>
                </a:solidFill>
                <a:latin typeface="Calibri" panose="020F0502020204030204" pitchFamily="34" charset="0"/>
              </a:rPr>
              <a:pPr/>
              <a:t>16</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l-GR" altLang="en-US" dirty="0"/>
              <a:t/>
            </a:r>
            <a:br>
              <a:rPr lang="el-GR" altLang="en-US" dirty="0"/>
            </a:br>
            <a:r>
              <a:rPr lang="el-GR" altLang="en-US" dirty="0" err="1"/>
              <a:t>Τάξο</a:t>
            </a:r>
            <a:r>
              <a:rPr lang="en-US" altLang="en-US" dirty="0"/>
              <a:t> </a:t>
            </a:r>
            <a:r>
              <a:rPr lang="el-GR" altLang="en-US" dirty="0"/>
              <a:t>ή Ταξινομική ομάδα</a:t>
            </a:r>
            <a:br>
              <a:rPr lang="el-GR" altLang="en-US" dirty="0"/>
            </a:br>
            <a:endParaRPr lang="en-US" altLang="en-US" dirty="0"/>
          </a:p>
        </p:txBody>
      </p:sp>
      <p:sp>
        <p:nvSpPr>
          <p:cNvPr id="5" name="Θέση υποσέλιδου 4"/>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6" name="Θέση αριθμού διαφάνειας 5"/>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82AEF767-8F5B-4454-8821-73A76A0ABD11}" type="slidenum">
              <a:rPr lang="el-GR" altLang="en-US">
                <a:solidFill>
                  <a:srgbClr val="898989"/>
                </a:solidFill>
                <a:latin typeface="Calibri" panose="020F0502020204030204" pitchFamily="34" charset="0"/>
              </a:rPr>
              <a:pPr/>
              <a:t>17</a:t>
            </a:fld>
            <a:endParaRPr lang="el-GR" altLang="en-US">
              <a:solidFill>
                <a:srgbClr val="898989"/>
              </a:solidFill>
              <a:latin typeface="Calibri" panose="020F0502020204030204" pitchFamily="34" charset="0"/>
            </a:endParaRPr>
          </a:p>
        </p:txBody>
      </p:sp>
      <p:sp>
        <p:nvSpPr>
          <p:cNvPr id="9" name="Text Box 2"/>
          <p:cNvSpPr txBox="1">
            <a:spLocks noChangeArrowheads="1"/>
          </p:cNvSpPr>
          <p:nvPr/>
        </p:nvSpPr>
        <p:spPr bwMode="auto">
          <a:xfrm>
            <a:off x="152400" y="1752600"/>
            <a:ext cx="8991600" cy="3846513"/>
          </a:xfrm>
          <a:prstGeom prst="rect">
            <a:avLst/>
          </a:prstGeom>
          <a:no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800"/>
              </a:spcBef>
              <a:buFontTx/>
              <a:buNone/>
              <a:defRPr/>
            </a:pPr>
            <a:r>
              <a:rPr lang="el-GR" altLang="en-US" sz="2800" dirty="0" smtClean="0">
                <a:latin typeface="+mn-lt"/>
                <a:cs typeface="+mn-cs"/>
              </a:rPr>
              <a:t>Η </a:t>
            </a:r>
            <a:r>
              <a:rPr lang="el-GR" altLang="en-US" sz="2800" dirty="0">
                <a:latin typeface="+mn-lt"/>
                <a:cs typeface="+mn-cs"/>
              </a:rPr>
              <a:t>κατηγορία στην οποία τοποθετείται ένας </a:t>
            </a:r>
            <a:r>
              <a:rPr lang="el-GR" altLang="en-US" sz="2800" dirty="0" smtClean="0">
                <a:latin typeface="+mn-lt"/>
                <a:cs typeface="+mn-cs"/>
              </a:rPr>
              <a:t>οργανισμός.</a:t>
            </a:r>
          </a:p>
          <a:p>
            <a:pPr>
              <a:spcBef>
                <a:spcPct val="0"/>
              </a:spcBef>
              <a:buFontTx/>
              <a:buNone/>
              <a:defRPr/>
            </a:pPr>
            <a:endParaRPr lang="el-GR" altLang="en-US" sz="2800" dirty="0">
              <a:latin typeface="+mn-lt"/>
              <a:cs typeface="+mn-cs"/>
            </a:endParaRPr>
          </a:p>
          <a:p>
            <a:pPr>
              <a:spcBef>
                <a:spcPts val="600"/>
              </a:spcBef>
              <a:spcAft>
                <a:spcPts val="0"/>
              </a:spcAft>
              <a:buFontTx/>
              <a:buNone/>
              <a:defRPr/>
            </a:pPr>
            <a:r>
              <a:rPr lang="el-GR" altLang="en-US" sz="2800" dirty="0" smtClean="0">
                <a:latin typeface="+mn-lt"/>
                <a:cs typeface="+mn-cs"/>
              </a:rPr>
              <a:t>Η </a:t>
            </a:r>
            <a:r>
              <a:rPr lang="el-GR" altLang="en-US" sz="2800" dirty="0">
                <a:latin typeface="+mn-lt"/>
                <a:cs typeface="+mn-cs"/>
              </a:rPr>
              <a:t>οικιακή μύγα τοποθετείται:</a:t>
            </a:r>
          </a:p>
          <a:p>
            <a:pPr>
              <a:spcBef>
                <a:spcPts val="1800"/>
              </a:spcBef>
              <a:spcAft>
                <a:spcPts val="0"/>
              </a:spcAft>
              <a:defRPr/>
            </a:pPr>
            <a:r>
              <a:rPr lang="el-GR" altLang="en-US" sz="2400" dirty="0" smtClean="0">
                <a:latin typeface="+mn-lt"/>
                <a:cs typeface="+mn-cs"/>
              </a:rPr>
              <a:t>στο </a:t>
            </a:r>
            <a:r>
              <a:rPr lang="el-GR" altLang="en-US" sz="2400" dirty="0" err="1">
                <a:latin typeface="+mn-lt"/>
                <a:cs typeface="+mn-cs"/>
              </a:rPr>
              <a:t>τάξο</a:t>
            </a:r>
            <a:r>
              <a:rPr lang="el-GR" altLang="en-US" sz="2400" dirty="0">
                <a:latin typeface="+mn-lt"/>
                <a:cs typeface="+mn-cs"/>
              </a:rPr>
              <a:t> της ταξινομικής βαθμίδας είδος, </a:t>
            </a:r>
            <a:r>
              <a:rPr lang="el-GR" altLang="en-US" sz="2400" dirty="0" smtClean="0">
                <a:latin typeface="+mn-lt"/>
                <a:cs typeface="+mn-cs"/>
              </a:rPr>
              <a:t>              </a:t>
            </a:r>
            <a:r>
              <a:rPr lang="en-US" altLang="en-US" sz="2400" i="1" dirty="0" smtClean="0">
                <a:latin typeface="+mn-lt"/>
                <a:cs typeface="+mn-cs"/>
              </a:rPr>
              <a:t>Musca </a:t>
            </a:r>
            <a:r>
              <a:rPr lang="en-US" altLang="en-US" sz="2400" i="1" dirty="0" err="1">
                <a:latin typeface="+mn-lt"/>
                <a:cs typeface="+mn-cs"/>
              </a:rPr>
              <a:t>domestica</a:t>
            </a:r>
            <a:endParaRPr lang="el-GR" altLang="en-US" sz="2400" dirty="0">
              <a:latin typeface="+mn-lt"/>
              <a:cs typeface="+mn-cs"/>
            </a:endParaRPr>
          </a:p>
          <a:p>
            <a:pPr>
              <a:spcBef>
                <a:spcPts val="600"/>
              </a:spcBef>
              <a:spcAft>
                <a:spcPts val="0"/>
              </a:spcAft>
              <a:defRPr/>
            </a:pPr>
            <a:r>
              <a:rPr lang="el-GR" altLang="en-US" sz="2400" dirty="0">
                <a:latin typeface="+mn-lt"/>
                <a:cs typeface="+mn-cs"/>
              </a:rPr>
              <a:t>στο </a:t>
            </a:r>
            <a:r>
              <a:rPr lang="el-GR" altLang="en-US" sz="2400" dirty="0" err="1">
                <a:latin typeface="+mn-lt"/>
                <a:cs typeface="+mn-cs"/>
              </a:rPr>
              <a:t>τάξο</a:t>
            </a:r>
            <a:r>
              <a:rPr lang="el-GR" altLang="en-US" sz="2400" dirty="0">
                <a:latin typeface="+mn-lt"/>
                <a:cs typeface="+mn-cs"/>
              </a:rPr>
              <a:t> της ταξινομικής βαθμίδας γένος, 	</a:t>
            </a:r>
            <a:r>
              <a:rPr lang="el-GR" altLang="en-US" sz="2400" dirty="0" smtClean="0">
                <a:latin typeface="+mn-lt"/>
                <a:cs typeface="+mn-cs"/>
              </a:rPr>
              <a:t> </a:t>
            </a:r>
            <a:r>
              <a:rPr lang="en-US" altLang="en-US" sz="2400" i="1" dirty="0" smtClean="0">
                <a:latin typeface="+mn-lt"/>
                <a:cs typeface="+mn-cs"/>
              </a:rPr>
              <a:t>Musca</a:t>
            </a:r>
            <a:endParaRPr lang="en-US" altLang="en-US" sz="2400" i="1" dirty="0">
              <a:latin typeface="+mn-lt"/>
              <a:cs typeface="+mn-cs"/>
            </a:endParaRPr>
          </a:p>
          <a:p>
            <a:pPr>
              <a:spcBef>
                <a:spcPts val="600"/>
              </a:spcBef>
              <a:spcAft>
                <a:spcPts val="0"/>
              </a:spcAft>
              <a:defRPr/>
            </a:pPr>
            <a:r>
              <a:rPr lang="el-GR" altLang="en-US" sz="2400" dirty="0">
                <a:latin typeface="+mn-lt"/>
                <a:cs typeface="+mn-cs"/>
              </a:rPr>
              <a:t>στο </a:t>
            </a:r>
            <a:r>
              <a:rPr lang="el-GR" altLang="en-US" sz="2400" dirty="0" err="1">
                <a:latin typeface="+mn-lt"/>
                <a:cs typeface="+mn-cs"/>
              </a:rPr>
              <a:t>τάξο</a:t>
            </a:r>
            <a:r>
              <a:rPr lang="el-GR" altLang="en-US" sz="2400" dirty="0">
                <a:latin typeface="+mn-lt"/>
                <a:cs typeface="+mn-cs"/>
              </a:rPr>
              <a:t> της ταξινομικής βαθμίδας οικογένεια,     </a:t>
            </a:r>
            <a:r>
              <a:rPr lang="en-US" altLang="en-US" sz="2400" dirty="0" err="1" smtClean="0">
                <a:latin typeface="+mn-lt"/>
                <a:cs typeface="+mn-cs"/>
              </a:rPr>
              <a:t>Muscidae</a:t>
            </a:r>
            <a:endParaRPr lang="en-US" altLang="en-US" sz="2400" dirty="0">
              <a:latin typeface="+mn-lt"/>
              <a:cs typeface="+mn-cs"/>
            </a:endParaRPr>
          </a:p>
          <a:p>
            <a:pPr>
              <a:spcBef>
                <a:spcPts val="600"/>
              </a:spcBef>
              <a:spcAft>
                <a:spcPts val="0"/>
              </a:spcAft>
              <a:defRPr/>
            </a:pPr>
            <a:r>
              <a:rPr lang="el-GR" altLang="en-US" sz="2400" dirty="0">
                <a:latin typeface="+mn-lt"/>
                <a:cs typeface="+mn-cs"/>
              </a:rPr>
              <a:t>στο </a:t>
            </a:r>
            <a:r>
              <a:rPr lang="el-GR" altLang="en-US" sz="2400" dirty="0" err="1">
                <a:latin typeface="+mn-lt"/>
                <a:cs typeface="+mn-cs"/>
              </a:rPr>
              <a:t>τάξο</a:t>
            </a:r>
            <a:r>
              <a:rPr lang="el-GR" altLang="en-US" sz="2400" dirty="0">
                <a:latin typeface="+mn-lt"/>
                <a:cs typeface="+mn-cs"/>
              </a:rPr>
              <a:t> της ταξινομικής βαθμίδας τάξη, 		</a:t>
            </a:r>
            <a:r>
              <a:rPr lang="el-GR" altLang="en-US" sz="2400" dirty="0" smtClean="0">
                <a:latin typeface="+mn-lt"/>
                <a:cs typeface="+mn-cs"/>
              </a:rPr>
              <a:t> Δίπτερα</a:t>
            </a:r>
            <a:endParaRPr lang="el-GR" altLang="en-US" sz="2400" dirty="0">
              <a:latin typeface="+mn-lt"/>
              <a:cs typeface="+mn-cs"/>
            </a:endParaRPr>
          </a:p>
          <a:p>
            <a:pPr>
              <a:spcBef>
                <a:spcPts val="600"/>
              </a:spcBef>
              <a:spcAft>
                <a:spcPts val="0"/>
              </a:spcAft>
              <a:defRPr/>
            </a:pPr>
            <a:r>
              <a:rPr lang="el-GR" altLang="en-US" sz="2400" dirty="0">
                <a:latin typeface="+mn-lt"/>
                <a:cs typeface="+mn-cs"/>
              </a:rPr>
              <a:t>στο </a:t>
            </a:r>
            <a:r>
              <a:rPr lang="el-GR" altLang="en-US" sz="2400" dirty="0" err="1">
                <a:latin typeface="+mn-lt"/>
                <a:cs typeface="+mn-cs"/>
              </a:rPr>
              <a:t>τάξο</a:t>
            </a:r>
            <a:r>
              <a:rPr lang="el-GR" altLang="en-US" sz="2400" dirty="0">
                <a:latin typeface="+mn-lt"/>
                <a:cs typeface="+mn-cs"/>
              </a:rPr>
              <a:t> της ταξινομικής βαθμίδας ομοταξία, 	</a:t>
            </a:r>
            <a:r>
              <a:rPr lang="el-GR" altLang="en-US" sz="2400" dirty="0" smtClean="0">
                <a:latin typeface="+mn-lt"/>
                <a:cs typeface="+mn-cs"/>
              </a:rPr>
              <a:t> Έντομα</a:t>
            </a:r>
            <a:endParaRPr lang="el-GR" altLang="en-US" sz="240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l-GR" altLang="en-US" dirty="0"/>
              <a:t/>
            </a:r>
            <a:br>
              <a:rPr lang="el-GR" altLang="en-US" dirty="0"/>
            </a:br>
            <a:r>
              <a:rPr lang="el-GR" altLang="en-US" dirty="0" err="1"/>
              <a:t>Διωνυμική</a:t>
            </a:r>
            <a:r>
              <a:rPr lang="el-GR" altLang="en-US" dirty="0"/>
              <a:t> ονοματολογία</a:t>
            </a:r>
            <a:br>
              <a:rPr lang="el-GR" altLang="en-US" dirty="0"/>
            </a:br>
            <a:endParaRPr lang="en-US" altLang="en-US" dirty="0"/>
          </a:p>
        </p:txBody>
      </p:sp>
      <p:pic>
        <p:nvPicPr>
          <p:cNvPr id="21509" name="Θέση περιεχομένου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28651" y="2735725"/>
            <a:ext cx="3652838" cy="2477309"/>
          </a:xfrm>
        </p:spPr>
      </p:pic>
      <p:sp>
        <p:nvSpPr>
          <p:cNvPr id="21510" name="Θέση περιεχομένου 8"/>
          <p:cNvSpPr>
            <a:spLocks noGrp="1"/>
          </p:cNvSpPr>
          <p:nvPr>
            <p:ph sz="half" idx="2"/>
          </p:nvPr>
        </p:nvSpPr>
        <p:spPr>
          <a:xfrm>
            <a:off x="4386263" y="1847850"/>
            <a:ext cx="4572000" cy="4351338"/>
          </a:xfrm>
        </p:spPr>
        <p:txBody>
          <a:bodyPr/>
          <a:lstStyle/>
          <a:p>
            <a:pPr marL="0" indent="0" eaLnBrk="1" hangingPunct="1">
              <a:buFont typeface="Arial" panose="020B0604020202020204" pitchFamily="34" charset="0"/>
              <a:buNone/>
            </a:pPr>
            <a:endParaRPr lang="el-GR" altLang="en-US" b="1" smtClean="0">
              <a:solidFill>
                <a:schemeClr val="tx2"/>
              </a:solidFill>
            </a:endParaRPr>
          </a:p>
          <a:p>
            <a:pPr marL="0" indent="0" eaLnBrk="1" hangingPunct="1"/>
            <a:endParaRPr lang="el-GR" altLang="en-US" smtClean="0"/>
          </a:p>
          <a:p>
            <a:pPr marL="0" indent="0" eaLnBrk="1" hangingPunct="1">
              <a:buFont typeface="Arial" panose="020B0604020202020204" pitchFamily="34" charset="0"/>
              <a:buNone/>
            </a:pPr>
            <a:r>
              <a:rPr lang="el-GR" altLang="en-US" sz="2400" b="1" smtClean="0"/>
              <a:t>Όνομα γένους + ειδικό επίθετο</a:t>
            </a:r>
          </a:p>
          <a:p>
            <a:pPr marL="0" indent="0" eaLnBrk="1" hangingPunct="1">
              <a:buFont typeface="Arial" panose="020B0604020202020204" pitchFamily="34" charset="0"/>
              <a:buNone/>
            </a:pPr>
            <a:endParaRPr lang="el-GR" altLang="en-US" sz="2800" b="1" i="1" smtClean="0"/>
          </a:p>
          <a:p>
            <a:pPr marL="0" indent="0" eaLnBrk="1" hangingPunct="1">
              <a:buFont typeface="Arial" panose="020B0604020202020204" pitchFamily="34" charset="0"/>
              <a:buNone/>
            </a:pPr>
            <a:r>
              <a:rPr lang="en-US" altLang="en-US" sz="2800" b="1" i="1" smtClean="0"/>
              <a:t>Musca domestica</a:t>
            </a:r>
            <a:endParaRPr lang="el-GR" altLang="en-US" sz="2800" b="1" i="1" smtClean="0"/>
          </a:p>
          <a:p>
            <a:pPr marL="0"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9BFD41A-777F-4876-AB82-604AE30C6538}" type="slidenum">
              <a:rPr lang="el-GR" altLang="en-US">
                <a:solidFill>
                  <a:srgbClr val="898989"/>
                </a:solidFill>
                <a:latin typeface="Calibri" panose="020F0502020204030204" pitchFamily="34" charset="0"/>
              </a:rPr>
              <a:pPr/>
              <a:t>18</a:t>
            </a:fld>
            <a:endParaRPr lang="el-GR" altLang="en-US">
              <a:solidFill>
                <a:srgbClr val="898989"/>
              </a:solidFill>
              <a:latin typeface="Calibri" panose="020F0502020204030204" pitchFamily="34" charset="0"/>
            </a:endParaRPr>
          </a:p>
        </p:txBody>
      </p:sp>
      <p:sp>
        <p:nvSpPr>
          <p:cNvPr id="13" name="Line 4"/>
          <p:cNvSpPr>
            <a:spLocks noChangeShapeType="1"/>
          </p:cNvSpPr>
          <p:nvPr/>
        </p:nvSpPr>
        <p:spPr bwMode="auto">
          <a:xfrm flipH="1">
            <a:off x="5181600" y="3429000"/>
            <a:ext cx="381000" cy="533400"/>
          </a:xfrm>
          <a:prstGeom prst="line">
            <a:avLst/>
          </a:prstGeom>
          <a:noFill/>
          <a:ln w="9525">
            <a:solidFill>
              <a:schemeClr val="tx1"/>
            </a:solidFill>
            <a:round/>
            <a:headEnd/>
            <a:tailEnd type="triangle" w="med" len="med"/>
          </a:ln>
          <a:extLst/>
        </p:spPr>
        <p:txBody>
          <a:bodyPr wrap="none"/>
          <a:lstStyle/>
          <a:p>
            <a:pPr eaLnBrk="0" hangingPunct="0">
              <a:defRPr/>
            </a:pPr>
            <a:endParaRPr lang="en-US">
              <a:latin typeface="+mn-lt"/>
              <a:cs typeface="+mn-cs"/>
            </a:endParaRPr>
          </a:p>
        </p:txBody>
      </p:sp>
      <p:sp>
        <p:nvSpPr>
          <p:cNvPr id="14" name="Line 4"/>
          <p:cNvSpPr>
            <a:spLocks noChangeShapeType="1"/>
          </p:cNvSpPr>
          <p:nvPr/>
        </p:nvSpPr>
        <p:spPr bwMode="auto">
          <a:xfrm flipH="1">
            <a:off x="6858000" y="3429000"/>
            <a:ext cx="381000" cy="533400"/>
          </a:xfrm>
          <a:prstGeom prst="line">
            <a:avLst/>
          </a:prstGeom>
          <a:noFill/>
          <a:ln w="9525">
            <a:solidFill>
              <a:schemeClr val="tx1"/>
            </a:solidFill>
            <a:round/>
            <a:headEnd/>
            <a:tailEnd type="triangle" w="med" len="med"/>
          </a:ln>
          <a:extLst/>
        </p:spPr>
        <p:txBody>
          <a:bodyPr wrap="none"/>
          <a:lstStyle/>
          <a:p>
            <a:pPr eaLnBrk="0" hangingPunct="0">
              <a:defRPr/>
            </a:pPr>
            <a:endParaRPr lang="en-US">
              <a:latin typeface="+mn-lt"/>
              <a:cs typeface="+mn-cs"/>
            </a:endParaRPr>
          </a:p>
        </p:txBody>
      </p:sp>
      <p:sp>
        <p:nvSpPr>
          <p:cNvPr id="10" name="TextBox 9"/>
          <p:cNvSpPr txBox="1"/>
          <p:nvPr/>
        </p:nvSpPr>
        <p:spPr>
          <a:xfrm>
            <a:off x="3940175" y="4884738"/>
            <a:ext cx="341313" cy="276225"/>
          </a:xfrm>
          <a:prstGeom prst="rect">
            <a:avLst/>
          </a:prstGeom>
          <a:noFill/>
        </p:spPr>
        <p:txBody>
          <a:bodyPr wrap="none">
            <a:spAutoFit/>
          </a:bodyPr>
          <a:lstStyle/>
          <a:p>
            <a:pPr eaLnBrk="0" hangingPunct="0">
              <a:defRPr/>
            </a:pPr>
            <a:r>
              <a:rPr lang="el-GR" sz="1200" dirty="0">
                <a:latin typeface="+mn-lt"/>
                <a:cs typeface="+mn-cs"/>
              </a:rPr>
              <a:t>10</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l-GR" altLang="en-US" dirty="0"/>
              <a:t/>
            </a:r>
            <a:br>
              <a:rPr lang="el-GR" altLang="en-US" dirty="0"/>
            </a:br>
            <a:r>
              <a:rPr lang="el-GR" altLang="en-US" dirty="0"/>
              <a:t>Κανόνες ονοματολογίας</a:t>
            </a:r>
            <a:br>
              <a:rPr lang="el-GR" altLang="en-US" dirty="0"/>
            </a:br>
            <a:endParaRPr lang="en-US" altLang="en-US" dirty="0"/>
          </a:p>
        </p:txBody>
      </p:sp>
      <p:sp>
        <p:nvSpPr>
          <p:cNvPr id="22533" name="Θέση περιεχομένου 1"/>
          <p:cNvSpPr>
            <a:spLocks noGrp="1"/>
          </p:cNvSpPr>
          <p:nvPr>
            <p:ph idx="1"/>
          </p:nvPr>
        </p:nvSpPr>
        <p:spPr/>
        <p:txBody>
          <a:bodyPr/>
          <a:lstStyle/>
          <a:p>
            <a:pPr eaLnBrk="1" hangingPunct="1">
              <a:spcBef>
                <a:spcPct val="0"/>
              </a:spcBef>
            </a:pPr>
            <a:r>
              <a:rPr lang="el-GR" altLang="en-US" sz="2800" dirty="0" smtClean="0"/>
              <a:t>Ονόματα </a:t>
            </a:r>
            <a:r>
              <a:rPr lang="el-GR" altLang="en-US" sz="2800" b="1" dirty="0" smtClean="0"/>
              <a:t>στα λατινικά</a:t>
            </a:r>
            <a:endParaRPr lang="en-US" altLang="en-US" sz="2800" b="1" dirty="0" smtClean="0"/>
          </a:p>
          <a:p>
            <a:pPr eaLnBrk="1" hangingPunct="1">
              <a:spcBef>
                <a:spcPts val="1800"/>
              </a:spcBef>
            </a:pPr>
            <a:r>
              <a:rPr lang="el-GR" altLang="en-US" sz="2800" b="1" dirty="0" smtClean="0"/>
              <a:t>Όνομα είδους </a:t>
            </a:r>
            <a:r>
              <a:rPr lang="el-GR" altLang="en-US" sz="2800" dirty="0" smtClean="0"/>
              <a:t>με </a:t>
            </a:r>
            <a:r>
              <a:rPr lang="el-GR" altLang="en-US" sz="2800" i="1" dirty="0" smtClean="0"/>
              <a:t>πλάγια γράμματα</a:t>
            </a:r>
            <a:endParaRPr lang="en-US" altLang="en-US" sz="2800" i="1" dirty="0" smtClean="0"/>
          </a:p>
          <a:p>
            <a:pPr eaLnBrk="1" hangingPunct="1">
              <a:spcBef>
                <a:spcPct val="0"/>
              </a:spcBef>
              <a:buFont typeface="Arial" panose="020B0604020202020204" pitchFamily="34" charset="0"/>
              <a:buNone/>
            </a:pPr>
            <a:r>
              <a:rPr lang="en-US" altLang="en-US" sz="2800" i="1" dirty="0" err="1" smtClean="0"/>
              <a:t>Sciurus</a:t>
            </a:r>
            <a:r>
              <a:rPr lang="en-US" altLang="en-US" sz="2800" i="1" dirty="0" smtClean="0"/>
              <a:t> vulgaris</a:t>
            </a:r>
          </a:p>
          <a:p>
            <a:pPr eaLnBrk="1" hangingPunct="1">
              <a:spcBef>
                <a:spcPts val="1800"/>
              </a:spcBef>
            </a:pPr>
            <a:r>
              <a:rPr lang="el-GR" altLang="en-US" sz="2800" b="1" dirty="0" smtClean="0"/>
              <a:t>Όνομα γένους </a:t>
            </a:r>
            <a:r>
              <a:rPr lang="el-GR" altLang="en-US" sz="2800" dirty="0" smtClean="0"/>
              <a:t>δίνεται μόνο σε ένα </a:t>
            </a:r>
            <a:r>
              <a:rPr lang="el-GR" altLang="en-US" sz="2800" dirty="0" err="1" smtClean="0"/>
              <a:t>τάξο</a:t>
            </a:r>
            <a:r>
              <a:rPr lang="el-GR" altLang="en-US" sz="2800" dirty="0" smtClean="0"/>
              <a:t>:</a:t>
            </a:r>
          </a:p>
          <a:p>
            <a:pPr eaLnBrk="1" hangingPunct="1">
              <a:spcBef>
                <a:spcPct val="0"/>
              </a:spcBef>
              <a:buFont typeface="Arial" panose="020B0604020202020204" pitchFamily="34" charset="0"/>
              <a:buNone/>
            </a:pPr>
            <a:r>
              <a:rPr lang="en-US" altLang="en-US" sz="2800" i="1" dirty="0" err="1" smtClean="0"/>
              <a:t>Sciurus</a:t>
            </a:r>
            <a:r>
              <a:rPr lang="en-US" altLang="en-US" sz="2800" dirty="0" smtClean="0"/>
              <a:t> = </a:t>
            </a:r>
            <a:r>
              <a:rPr lang="el-GR" altLang="en-US" sz="2800" dirty="0" smtClean="0"/>
              <a:t>μόνο ένα γένος σκίουρων.</a:t>
            </a:r>
            <a:endParaRPr lang="en-US" altLang="en-US" sz="2800" dirty="0" smtClean="0"/>
          </a:p>
          <a:p>
            <a:pPr eaLnBrk="1" hangingPunct="1">
              <a:spcBef>
                <a:spcPts val="1800"/>
              </a:spcBef>
            </a:pPr>
            <a:r>
              <a:rPr lang="el-GR" altLang="en-US" sz="2800" b="1" dirty="0" smtClean="0"/>
              <a:t>Ειδικό επίθετο </a:t>
            </a:r>
            <a:r>
              <a:rPr lang="el-GR" altLang="en-US" sz="2800" dirty="0" smtClean="0"/>
              <a:t>σε πολλά </a:t>
            </a:r>
            <a:r>
              <a:rPr lang="el-GR" altLang="en-US" sz="2800" dirty="0" err="1" smtClean="0"/>
              <a:t>τάξα</a:t>
            </a:r>
            <a:r>
              <a:rPr lang="el-GR" altLang="en-US" sz="2800" dirty="0" smtClean="0"/>
              <a:t>:</a:t>
            </a:r>
          </a:p>
          <a:p>
            <a:pPr eaLnBrk="1" hangingPunct="1">
              <a:spcBef>
                <a:spcPct val="0"/>
              </a:spcBef>
              <a:buFont typeface="Arial" panose="020B0604020202020204" pitchFamily="34" charset="0"/>
              <a:buNone/>
            </a:pPr>
            <a:r>
              <a:rPr lang="en-US" altLang="en-US" sz="2800" i="1" dirty="0" smtClean="0"/>
              <a:t>vulgaris</a:t>
            </a:r>
            <a:r>
              <a:rPr lang="en-US" altLang="en-US" sz="2800" dirty="0" smtClean="0"/>
              <a:t> = </a:t>
            </a:r>
            <a:r>
              <a:rPr lang="el-GR" altLang="en-US" sz="2800" dirty="0" smtClean="0"/>
              <a:t>χρησιμοποιείται σε πολλά γένη:</a:t>
            </a:r>
          </a:p>
          <a:p>
            <a:pPr eaLnBrk="1" hangingPunct="1">
              <a:spcBef>
                <a:spcPct val="0"/>
              </a:spcBef>
              <a:buFont typeface="Arial" panose="020B0604020202020204" pitchFamily="34" charset="0"/>
              <a:buNone/>
            </a:pPr>
            <a:r>
              <a:rPr lang="en-US" altLang="en-US" sz="2800" i="1" dirty="0" err="1" smtClean="0"/>
              <a:t>Sturnus</a:t>
            </a:r>
            <a:r>
              <a:rPr lang="en-US" altLang="en-US" sz="2800" i="1" dirty="0" smtClean="0"/>
              <a:t> vulgaris,</a:t>
            </a:r>
            <a:r>
              <a:rPr lang="en-US" altLang="en-US" sz="2800" dirty="0" smtClean="0"/>
              <a:t> </a:t>
            </a:r>
            <a:r>
              <a:rPr lang="en-US" altLang="en-US" sz="2800" i="1" dirty="0" err="1" smtClean="0"/>
              <a:t>Triturus</a:t>
            </a:r>
            <a:r>
              <a:rPr lang="en-US" altLang="en-US" sz="2800" i="1" dirty="0" smtClean="0"/>
              <a:t> vulgaris</a:t>
            </a:r>
            <a:r>
              <a:rPr lang="en-US" altLang="en-US" sz="2800" dirty="0" smtClean="0"/>
              <a:t>, </a:t>
            </a:r>
            <a:r>
              <a:rPr lang="en-US" altLang="en-US" sz="2800" i="1" dirty="0" smtClean="0"/>
              <a:t>Octopus vulgaris</a:t>
            </a:r>
            <a:r>
              <a:rPr lang="el-GR" altLang="en-US" sz="2800" i="1" dirty="0" smtClean="0"/>
              <a:t>.</a:t>
            </a:r>
          </a:p>
          <a:p>
            <a:pPr eaLnBrk="1" hangingPunct="1"/>
            <a:endParaRPr lang="en-US" altLang="en-US" sz="28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C9A6396F-CD0C-48D5-A48B-FA031DE25CEC}" type="slidenum">
              <a:rPr lang="el-GR" altLang="en-US">
                <a:solidFill>
                  <a:srgbClr val="898989"/>
                </a:solidFill>
                <a:latin typeface="Calibri" panose="020F0502020204030204" pitchFamily="34" charset="0"/>
              </a:rPr>
              <a:pPr/>
              <a:t>19</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l-GR" altLang="en-US" dirty="0" smtClean="0"/>
              <a:t>Περιεχόμενο Ενότητας</a:t>
            </a:r>
          </a:p>
        </p:txBody>
      </p:sp>
      <p:sp>
        <p:nvSpPr>
          <p:cNvPr id="5123" name="Content Placeholder 2"/>
          <p:cNvSpPr>
            <a:spLocks noGrp="1"/>
          </p:cNvSpPr>
          <p:nvPr>
            <p:ph idx="1"/>
          </p:nvPr>
        </p:nvSpPr>
        <p:spPr/>
        <p:txBody>
          <a:bodyPr/>
          <a:lstStyle/>
          <a:p>
            <a:pPr eaLnBrk="1" hangingPunct="1"/>
            <a:r>
              <a:rPr lang="el-GR" altLang="en-US" smtClean="0"/>
              <a:t>Ο Λινναίος και η ταξινομική</a:t>
            </a:r>
          </a:p>
          <a:p>
            <a:pPr eaLnBrk="1" hangingPunct="1"/>
            <a:r>
              <a:rPr lang="el-GR" altLang="en-US" smtClean="0"/>
              <a:t>Οι ταξινομικοί χαρακτήρες και η φυλογενετική ανασύσταση</a:t>
            </a:r>
          </a:p>
          <a:p>
            <a:pPr eaLnBrk="1" hangingPunct="1"/>
            <a:r>
              <a:rPr lang="el-GR" altLang="en-US" smtClean="0"/>
              <a:t>Θεωρίες για την ταξινομική</a:t>
            </a:r>
          </a:p>
          <a:p>
            <a:pPr eaLnBrk="1" hangingPunct="1"/>
            <a:r>
              <a:rPr lang="el-GR" altLang="en-US" smtClean="0"/>
              <a:t>Κύριες διαιρέσεις της ζωής</a:t>
            </a:r>
          </a:p>
          <a:p>
            <a:pPr eaLnBrk="1" hangingPunct="1"/>
            <a:r>
              <a:rPr lang="el-GR" altLang="en-US" smtClean="0"/>
              <a:t>Οι κύριες υποδιαιρέσεις του ζωικού βασιλέιου</a:t>
            </a:r>
            <a:endParaRPr lang="en-US" altLang="en-US" smtClean="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B64E019-7063-47F0-B3B7-3CEEB528F873}" type="slidenum">
              <a:rPr lang="el-GR" altLang="en-US">
                <a:solidFill>
                  <a:srgbClr val="898989"/>
                </a:solidFill>
                <a:latin typeface="Calibri" panose="020F0502020204030204" pitchFamily="34" charset="0"/>
              </a:rPr>
              <a:pPr/>
              <a:t>2</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5"/>
          <p:cNvSpPr>
            <a:spLocks noGrp="1"/>
          </p:cNvSpPr>
          <p:nvPr>
            <p:ph type="title"/>
          </p:nvPr>
        </p:nvSpPr>
        <p:spPr>
          <a:xfrm>
            <a:off x="762000" y="6096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l-GR" altLang="en-US" dirty="0"/>
              <a:t/>
            </a:r>
            <a:br>
              <a:rPr lang="el-GR" altLang="en-US" dirty="0"/>
            </a:br>
            <a:r>
              <a:rPr lang="el-GR" altLang="en-US" dirty="0" err="1"/>
              <a:t>Τριωνυμική</a:t>
            </a:r>
            <a:r>
              <a:rPr lang="el-GR" altLang="en-US" dirty="0"/>
              <a:t> ονοματολογία στα υποείδη</a:t>
            </a:r>
            <a:br>
              <a:rPr lang="el-GR" altLang="en-US" dirty="0"/>
            </a:br>
            <a:endParaRPr lang="en-US" altLang="en-US" dirty="0"/>
          </a:p>
        </p:txBody>
      </p:sp>
      <p:sp>
        <p:nvSpPr>
          <p:cNvPr id="23555" name="Θέση κειμένου 6"/>
          <p:cNvSpPr>
            <a:spLocks noGrp="1"/>
          </p:cNvSpPr>
          <p:nvPr>
            <p:ph type="body" sz="half" idx="3"/>
          </p:nvPr>
        </p:nvSpPr>
        <p:spPr>
          <a:xfrm>
            <a:off x="685800" y="2101850"/>
            <a:ext cx="7772400" cy="1168400"/>
          </a:xfrm>
        </p:spPr>
        <p:txBody>
          <a:bodyPr/>
          <a:lstStyle/>
          <a:p>
            <a:pPr algn="ctr" eaLnBrk="1" hangingPunct="1">
              <a:spcBef>
                <a:spcPts val="1800"/>
              </a:spcBef>
              <a:buFont typeface="Arial" panose="020B0604020202020204" pitchFamily="34" charset="0"/>
              <a:buNone/>
            </a:pPr>
            <a:r>
              <a:rPr lang="en-US" altLang="en-US" sz="2800" b="1" i="1" smtClean="0"/>
              <a:t>Felis silvestris cretensis</a:t>
            </a:r>
            <a:r>
              <a:rPr lang="el-GR" altLang="en-US" sz="2800" b="1" i="1" smtClean="0"/>
              <a:t>  </a:t>
            </a:r>
            <a:r>
              <a:rPr lang="en-US" altLang="en-US" sz="2800" b="1" smtClean="0"/>
              <a:t>Haltenorth, 1953</a:t>
            </a:r>
            <a:endParaRPr lang="el-GR" altLang="en-US" sz="2800" b="1" smtClean="0"/>
          </a:p>
          <a:p>
            <a:pPr eaLnBrk="1" hangingPunct="1"/>
            <a:endParaRPr lang="en-US" altLang="en-US" smtClean="0"/>
          </a:p>
        </p:txBody>
      </p:sp>
      <p:pic>
        <p:nvPicPr>
          <p:cNvPr id="23558" name="Θέση περιεχομένου 8"/>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2590800" y="3429000"/>
            <a:ext cx="4060825" cy="2641600"/>
          </a:xfrm>
        </p:spPr>
      </p:pic>
      <p:sp>
        <p:nvSpPr>
          <p:cNvPr id="4" name="Θέση υποσέλιδου 3"/>
          <p:cNvSpPr>
            <a:spLocks noGrp="1"/>
          </p:cNvSpPr>
          <p:nvPr>
            <p:ph type="ftr" sz="quarter" idx="13"/>
          </p:nvPr>
        </p:nvSpPr>
        <p:spPr/>
        <p:txBody>
          <a:bodyPr/>
          <a:lstStyle/>
          <a:p>
            <a:pPr>
              <a:defRPr/>
            </a:pPr>
            <a:r>
              <a:rPr lang="el-GR" smtClean="0"/>
              <a:t>Ενότητα 7. Ταξινομική και Φυλογένεση των Ζώων</a:t>
            </a:r>
            <a:endParaRPr lang="el-GR"/>
          </a:p>
        </p:txBody>
      </p:sp>
      <p:sp>
        <p:nvSpPr>
          <p:cNvPr id="5" name="Θέση αριθμού διαφάνειας 4"/>
          <p:cNvSpPr>
            <a:spLocks noGrp="1"/>
          </p:cNvSpPr>
          <p:nvPr>
            <p:ph type="sldNum" sz="quarter" idx="14"/>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39AF6BA-6434-4FF5-A7B4-B067CA0FA7F5}" type="slidenum">
              <a:rPr lang="el-GR" altLang="en-US">
                <a:solidFill>
                  <a:srgbClr val="898989"/>
                </a:solidFill>
                <a:latin typeface="Calibri" panose="020F0502020204030204" pitchFamily="34" charset="0"/>
              </a:rPr>
              <a:pPr/>
              <a:t>20</a:t>
            </a:fld>
            <a:endParaRPr lang="el-GR" altLang="en-US">
              <a:solidFill>
                <a:srgbClr val="898989"/>
              </a:solidFill>
              <a:latin typeface="Calibri" panose="020F0502020204030204" pitchFamily="34" charset="0"/>
            </a:endParaRPr>
          </a:p>
        </p:txBody>
      </p:sp>
      <p:sp>
        <p:nvSpPr>
          <p:cNvPr id="8" name="TextBox 7"/>
          <p:cNvSpPr txBox="1"/>
          <p:nvPr/>
        </p:nvSpPr>
        <p:spPr>
          <a:xfrm>
            <a:off x="6361113" y="5794375"/>
            <a:ext cx="341312" cy="276225"/>
          </a:xfrm>
          <a:prstGeom prst="rect">
            <a:avLst/>
          </a:prstGeom>
          <a:noFill/>
        </p:spPr>
        <p:txBody>
          <a:bodyPr wrap="none">
            <a:spAutoFit/>
          </a:bodyPr>
          <a:lstStyle/>
          <a:p>
            <a:pPr eaLnBrk="0" hangingPunct="0">
              <a:defRPr/>
            </a:pPr>
            <a:r>
              <a:rPr lang="el-GR" sz="1200" dirty="0">
                <a:solidFill>
                  <a:schemeClr val="bg1"/>
                </a:solidFill>
                <a:latin typeface="+mn-lt"/>
                <a:cs typeface="+mn-cs"/>
              </a:rPr>
              <a:t>11</a:t>
            </a:r>
            <a:endParaRPr lang="en-US" sz="1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l-GR" altLang="en-US" sz="4000" dirty="0"/>
              <a:t>Οι Ταξινομικοί Χαρακτήρες </a:t>
            </a:r>
            <a:br>
              <a:rPr lang="el-GR" altLang="en-US" sz="4000" dirty="0"/>
            </a:br>
            <a:r>
              <a:rPr lang="el-GR" altLang="en-US" sz="4000" dirty="0"/>
              <a:t>και η Φυλογενετική Ανασύσταση</a:t>
            </a:r>
            <a:endParaRPr lang="en-US" altLang="en-US" sz="4000" dirty="0"/>
          </a:p>
        </p:txBody>
      </p:sp>
      <p:sp>
        <p:nvSpPr>
          <p:cNvPr id="24581" name="Θέση περιεχομένου 1"/>
          <p:cNvSpPr>
            <a:spLocks noGrp="1"/>
          </p:cNvSpPr>
          <p:nvPr>
            <p:ph idx="1"/>
          </p:nvPr>
        </p:nvSpPr>
        <p:spPr/>
        <p:txBody>
          <a:bodyPr/>
          <a:lstStyle/>
          <a:p>
            <a:pPr lvl="1" indent="0" eaLnBrk="1" hangingPunct="1">
              <a:spcBef>
                <a:spcPct val="0"/>
              </a:spcBef>
              <a:buFont typeface="Arial" panose="020B0604020202020204" pitchFamily="34" charset="0"/>
              <a:buNone/>
            </a:pPr>
            <a:endParaRPr lang="el-GR" altLang="en-US" smtClean="0"/>
          </a:p>
          <a:p>
            <a:pPr lvl="1" indent="0" eaLnBrk="1" hangingPunct="1">
              <a:lnSpc>
                <a:spcPct val="100000"/>
              </a:lnSpc>
              <a:spcBef>
                <a:spcPct val="0"/>
              </a:spcBef>
              <a:buFont typeface="Arial" panose="020B0604020202020204" pitchFamily="34" charset="0"/>
              <a:buNone/>
            </a:pPr>
            <a:r>
              <a:rPr lang="el-GR" altLang="en-US" smtClean="0"/>
              <a:t>Βασικός στόχος της συστηματικής είναι να ανασχηματίσει το εξελικτικό δέντρο ή τη </a:t>
            </a:r>
            <a:r>
              <a:rPr lang="el-GR" altLang="en-US" b="1" smtClean="0"/>
              <a:t>φυλογένεση</a:t>
            </a:r>
            <a:r>
              <a:rPr lang="el-GR" altLang="en-US" smtClean="0"/>
              <a:t> που συσχετίζει όλα τα ζωντανά και τα εξαφανισθέντα είδη.</a:t>
            </a:r>
          </a:p>
          <a:p>
            <a:pPr lvl="1" indent="0" eaLnBrk="1" hangingPunct="1">
              <a:lnSpc>
                <a:spcPct val="100000"/>
              </a:lnSpc>
              <a:spcBef>
                <a:spcPct val="0"/>
              </a:spcBef>
              <a:buFont typeface="Arial" panose="020B0604020202020204" pitchFamily="34" charset="0"/>
              <a:buNone/>
            </a:pPr>
            <a:endParaRPr lang="el-GR" altLang="en-US" smtClean="0"/>
          </a:p>
          <a:p>
            <a:pPr lvl="1" indent="0" eaLnBrk="1" hangingPunct="1">
              <a:lnSpc>
                <a:spcPct val="100000"/>
              </a:lnSpc>
              <a:spcBef>
                <a:spcPct val="0"/>
              </a:spcBef>
              <a:buFont typeface="Arial" panose="020B0604020202020204" pitchFamily="34" charset="0"/>
              <a:buNone/>
            </a:pPr>
            <a:r>
              <a:rPr lang="el-GR" altLang="en-US" b="1" smtClean="0"/>
              <a:t>Χαρακτήρας</a:t>
            </a:r>
            <a:r>
              <a:rPr lang="el-GR" altLang="en-US" smtClean="0"/>
              <a:t> είναι ένα χαρακτηριστικό που χρησιμοποιεί ο ταξινομικός, για να μελετήσει την ποικιλομορφία τόσο μέσα όσο και ανάμεσα στα είδη.</a:t>
            </a:r>
          </a:p>
          <a:p>
            <a:pPr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41D51A05-E0BA-4116-AFD3-0903A5FBD387}" type="slidenum">
              <a:rPr lang="el-GR" altLang="en-US">
                <a:solidFill>
                  <a:srgbClr val="898989"/>
                </a:solidFill>
                <a:latin typeface="Calibri" panose="020F0502020204030204" pitchFamily="34" charset="0"/>
              </a:rPr>
              <a:pPr/>
              <a:t>21</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l-GR" altLang="en-US" dirty="0"/>
              <a:t/>
            </a:r>
            <a:br>
              <a:rPr lang="el-GR" altLang="en-US" dirty="0"/>
            </a:br>
            <a:r>
              <a:rPr lang="en-US" altLang="en-US" dirty="0"/>
              <a:t>Χαρα</a:t>
            </a:r>
            <a:r>
              <a:rPr lang="en-US" altLang="en-US" dirty="0" err="1"/>
              <a:t>κτήρες</a:t>
            </a:r>
            <a:r>
              <a:rPr lang="en-US" altLang="en-US" dirty="0"/>
              <a:t/>
            </a:r>
            <a:br>
              <a:rPr lang="en-US" altLang="en-US" dirty="0"/>
            </a:br>
            <a:endParaRPr lang="en-US" altLang="en-US" dirty="0"/>
          </a:p>
        </p:txBody>
      </p:sp>
      <p:sp>
        <p:nvSpPr>
          <p:cNvPr id="25605" name="Θέση περιεχομένου 1"/>
          <p:cNvSpPr>
            <a:spLocks noGrp="1"/>
          </p:cNvSpPr>
          <p:nvPr>
            <p:ph idx="1"/>
          </p:nvPr>
        </p:nvSpPr>
        <p:spPr>
          <a:xfrm>
            <a:off x="646113" y="1663700"/>
            <a:ext cx="7886700" cy="4351338"/>
          </a:xfrm>
        </p:spPr>
        <p:txBody>
          <a:bodyPr/>
          <a:lstStyle/>
          <a:p>
            <a:pPr indent="0" eaLnBrk="1" hangingPunct="1">
              <a:spcBef>
                <a:spcPts val="1800"/>
              </a:spcBef>
              <a:buFont typeface="Arial" panose="020B0604020202020204" pitchFamily="34" charset="0"/>
              <a:buNone/>
            </a:pPr>
            <a:r>
              <a:rPr lang="en-US" altLang="en-US" sz="2800" smtClean="0"/>
              <a:t>Aπαντώνται στα μορφολογικά, χρωμοσωμικά και μοριακά χαρακτηριστικά</a:t>
            </a:r>
            <a:r>
              <a:rPr lang="el-GR" altLang="en-US" sz="2800" smtClean="0"/>
              <a:t>.</a:t>
            </a:r>
            <a:r>
              <a:rPr lang="en-US" altLang="en-US" sz="2800" smtClean="0"/>
              <a:t> </a:t>
            </a:r>
          </a:p>
          <a:p>
            <a:pPr indent="0" eaLnBrk="1" hangingPunct="1">
              <a:spcBef>
                <a:spcPts val="1800"/>
              </a:spcBef>
              <a:buFont typeface="Arial" panose="020B0604020202020204" pitchFamily="34" charset="0"/>
              <a:buNone/>
            </a:pPr>
            <a:r>
              <a:rPr lang="el-GR" altLang="en-US" sz="2800" smtClean="0"/>
              <a:t>Β</a:t>
            </a:r>
            <a:r>
              <a:rPr lang="en-US" altLang="en-US" sz="2800" smtClean="0"/>
              <a:t>ρίσκον</a:t>
            </a:r>
            <a:r>
              <a:rPr lang="el-GR" altLang="en-US" sz="2800" smtClean="0"/>
              <a:t>ται</a:t>
            </a:r>
            <a:r>
              <a:rPr lang="en-US" altLang="en-US" sz="2800" smtClean="0"/>
              <a:t> παρατηρώντας τα πρότυπα της ομοιότητας ανάμεσα στους οργανισμούς</a:t>
            </a:r>
            <a:r>
              <a:rPr lang="el-GR" altLang="en-US" sz="2800" smtClean="0"/>
              <a:t>: </a:t>
            </a:r>
            <a:r>
              <a:rPr lang="el-GR" altLang="en-US" sz="2800" b="1" smtClean="0">
                <a:solidFill>
                  <a:schemeClr val="tx2"/>
                </a:solidFill>
              </a:rPr>
              <a:t>ομολογίες.</a:t>
            </a:r>
          </a:p>
          <a:p>
            <a:pPr indent="0" eaLnBrk="1" hangingPunct="1">
              <a:spcBef>
                <a:spcPts val="1800"/>
              </a:spcBef>
              <a:buFont typeface="Arial" panose="020B0604020202020204" pitchFamily="34" charset="0"/>
              <a:buNone/>
            </a:pPr>
            <a:r>
              <a:rPr lang="el-GR" altLang="en-US" sz="2800" b="1" smtClean="0">
                <a:solidFill>
                  <a:schemeClr val="tx2"/>
                </a:solidFill>
              </a:rPr>
              <a:t>Καταστάσεις ενός χαρακτήρα</a:t>
            </a:r>
            <a:r>
              <a:rPr lang="el-GR" altLang="en-US" sz="2800" smtClean="0"/>
              <a:t>: οι διαφορετικές μορφές που παίρνει ένας χαρακτήρας στα μέλη ενός τάξου.</a:t>
            </a:r>
            <a:endParaRPr lang="en-GB" altLang="en-US" sz="2800" smtClean="0">
              <a:solidFill>
                <a:schemeClr val="tx2"/>
              </a:solidFill>
            </a:endParaRPr>
          </a:p>
          <a:p>
            <a:pPr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AE8BBF8-17EC-4E6E-9251-4D62715848D6}" type="slidenum">
              <a:rPr lang="el-GR" altLang="en-US">
                <a:solidFill>
                  <a:srgbClr val="898989"/>
                </a:solidFill>
                <a:latin typeface="Calibri" panose="020F0502020204030204" pitchFamily="34" charset="0"/>
              </a:rPr>
              <a:pPr/>
              <a:t>22</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l-GR" altLang="en-US" dirty="0"/>
              <a:t/>
            </a:r>
            <a:br>
              <a:rPr lang="el-GR" altLang="en-US" dirty="0"/>
            </a:br>
            <a:r>
              <a:rPr lang="el-GR" altLang="en-US" dirty="0"/>
              <a:t>Ταξινομικοί Χαρακτήρες </a:t>
            </a:r>
            <a:br>
              <a:rPr lang="el-GR" altLang="en-US" dirty="0"/>
            </a:br>
            <a:endParaRPr lang="en-US" altLang="en-US" dirty="0"/>
          </a:p>
        </p:txBody>
      </p:sp>
      <p:pic>
        <p:nvPicPr>
          <p:cNvPr id="26629"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9575" y="1663700"/>
            <a:ext cx="5784850" cy="4003675"/>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DDA538B5-B3D8-4B88-9076-085B53622C70}" type="slidenum">
              <a:rPr lang="el-GR" altLang="en-US">
                <a:solidFill>
                  <a:srgbClr val="898989"/>
                </a:solidFill>
                <a:latin typeface="Calibri" panose="020F0502020204030204" pitchFamily="34" charset="0"/>
              </a:rPr>
              <a:pPr/>
              <a:t>23</a:t>
            </a:fld>
            <a:endParaRPr lang="el-GR" altLang="en-US">
              <a:solidFill>
                <a:srgbClr val="898989"/>
              </a:solidFill>
              <a:latin typeface="Calibri" panose="020F0502020204030204" pitchFamily="34" charset="0"/>
            </a:endParaRPr>
          </a:p>
        </p:txBody>
      </p:sp>
      <p:sp>
        <p:nvSpPr>
          <p:cNvPr id="8" name="Text Box 3"/>
          <p:cNvSpPr txBox="1">
            <a:spLocks noChangeArrowheads="1"/>
          </p:cNvSpPr>
          <p:nvPr/>
        </p:nvSpPr>
        <p:spPr bwMode="auto">
          <a:xfrm>
            <a:off x="2516188" y="5667375"/>
            <a:ext cx="4111625" cy="647700"/>
          </a:xfrm>
          <a:prstGeom prst="rect">
            <a:avLst/>
          </a:prstGeom>
          <a:no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l-GR" altLang="en-US" sz="1800" dirty="0">
                <a:latin typeface="+mn-lt"/>
                <a:cs typeface="+mn-cs"/>
              </a:rPr>
              <a:t>Χαρακτήρας: Σχήμα ράμφους</a:t>
            </a:r>
          </a:p>
          <a:p>
            <a:pPr>
              <a:spcBef>
                <a:spcPct val="0"/>
              </a:spcBef>
              <a:buFontTx/>
              <a:buNone/>
              <a:defRPr/>
            </a:pPr>
            <a:r>
              <a:rPr lang="el-GR" altLang="en-US" sz="1800" dirty="0">
                <a:latin typeface="+mn-lt"/>
                <a:cs typeface="+mn-cs"/>
              </a:rPr>
              <a:t>Καταστάσεις χαρακτήρα: Σχήμα 1, 2, 3, 4</a:t>
            </a:r>
          </a:p>
        </p:txBody>
      </p:sp>
      <p:sp>
        <p:nvSpPr>
          <p:cNvPr id="9" name="TextBox 8"/>
          <p:cNvSpPr txBox="1"/>
          <p:nvPr/>
        </p:nvSpPr>
        <p:spPr>
          <a:xfrm>
            <a:off x="7010400" y="5334000"/>
            <a:ext cx="341313" cy="276225"/>
          </a:xfrm>
          <a:prstGeom prst="rect">
            <a:avLst/>
          </a:prstGeom>
          <a:noFill/>
        </p:spPr>
        <p:txBody>
          <a:bodyPr wrap="none">
            <a:spAutoFit/>
          </a:bodyPr>
          <a:lstStyle/>
          <a:p>
            <a:pPr eaLnBrk="0" hangingPunct="0">
              <a:defRPr/>
            </a:pPr>
            <a:r>
              <a:rPr lang="el-GR" sz="1200" dirty="0">
                <a:latin typeface="+mn-lt"/>
                <a:cs typeface="+mn-cs"/>
              </a:rPr>
              <a:t>12</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l-GR" altLang="en-US" dirty="0"/>
              <a:t>Ομοιότητα και κοινή καταγωγή</a:t>
            </a:r>
            <a:endParaRPr lang="en-US" altLang="en-US" dirty="0"/>
          </a:p>
        </p:txBody>
      </p:sp>
      <p:sp>
        <p:nvSpPr>
          <p:cNvPr id="27651" name="Θέση κειμένου 2"/>
          <p:cNvSpPr>
            <a:spLocks noGrp="1"/>
          </p:cNvSpPr>
          <p:nvPr>
            <p:ph sz="half" idx="1"/>
          </p:nvPr>
        </p:nvSpPr>
        <p:spPr>
          <a:xfrm>
            <a:off x="4876800" y="1825625"/>
            <a:ext cx="3886200" cy="4351338"/>
          </a:xfrm>
        </p:spPr>
        <p:txBody>
          <a:bodyPr/>
          <a:lstStyle/>
          <a:p>
            <a:pPr marL="0" indent="0" eaLnBrk="1" hangingPunct="1">
              <a:buFont typeface="Arial" panose="020B0604020202020204" pitchFamily="34" charset="0"/>
              <a:buNone/>
            </a:pPr>
            <a:endParaRPr lang="el-GR" altLang="en-US" sz="2800" smtClean="0"/>
          </a:p>
          <a:p>
            <a:pPr marL="0" indent="0" eaLnBrk="1" hangingPunct="1">
              <a:buFont typeface="Arial" panose="020B0604020202020204" pitchFamily="34" charset="0"/>
              <a:buNone/>
            </a:pPr>
            <a:endParaRPr lang="el-GR" altLang="en-US" sz="2800" smtClean="0"/>
          </a:p>
          <a:p>
            <a:pPr marL="0" indent="0" eaLnBrk="1" hangingPunct="1">
              <a:buFont typeface="Arial" panose="020B0604020202020204" pitchFamily="34" charset="0"/>
              <a:buNone/>
            </a:pPr>
            <a:r>
              <a:rPr lang="en-US" altLang="en-US" sz="2800" smtClean="0"/>
              <a:t>Η ομοιότητα δεν αντικατοπτρίζει πάντοτε την κοινή καταγωγή</a:t>
            </a:r>
            <a:endParaRPr lang="en-GB" altLang="en-US" sz="2800" smtClean="0"/>
          </a:p>
          <a:p>
            <a:pPr marL="0"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830755C-3655-4EE4-B9A6-5F19BDAE0EBC}" type="slidenum">
              <a:rPr lang="el-GR" altLang="en-US">
                <a:solidFill>
                  <a:srgbClr val="898989"/>
                </a:solidFill>
                <a:latin typeface="Calibri" panose="020F0502020204030204" pitchFamily="34" charset="0"/>
              </a:rPr>
              <a:pPr/>
              <a:t>24</a:t>
            </a:fld>
            <a:endParaRPr lang="el-GR" altLang="en-US">
              <a:solidFill>
                <a:srgbClr val="898989"/>
              </a:solidFill>
              <a:latin typeface="Calibri" panose="020F0502020204030204" pitchFamily="34" charset="0"/>
            </a:endParaRPr>
          </a:p>
        </p:txBody>
      </p:sp>
      <p:pic>
        <p:nvPicPr>
          <p:cNvPr id="27655" name="Picture 8" descr="C:\Users\user\Documents\Tomeas\Anoikta Mathimata\scan000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47800"/>
            <a:ext cx="4006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01344" y="5665788"/>
            <a:ext cx="341312" cy="277812"/>
          </a:xfrm>
          <a:prstGeom prst="rect">
            <a:avLst/>
          </a:prstGeom>
          <a:noFill/>
        </p:spPr>
        <p:txBody>
          <a:bodyPr wrap="none">
            <a:spAutoFit/>
          </a:bodyPr>
          <a:lstStyle/>
          <a:p>
            <a:pPr eaLnBrk="0" hangingPunct="0">
              <a:defRPr/>
            </a:pPr>
            <a:r>
              <a:rPr lang="el-GR" sz="1200" dirty="0">
                <a:latin typeface="+mn-lt"/>
                <a:cs typeface="+mn-cs"/>
              </a:rPr>
              <a:t>13</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l-GR" altLang="en-US" sz="2900" dirty="0"/>
              <a:t>Η Χρήση της Ποικιλομορφίας των Χαρακτήρων στην Ανασύσταση της </a:t>
            </a:r>
            <a:r>
              <a:rPr lang="el-GR" altLang="en-US" sz="2900" dirty="0" smtClean="0"/>
              <a:t>Φυλογένεσης 1/2</a:t>
            </a:r>
            <a:endParaRPr lang="en-US" altLang="en-US" sz="2900" dirty="0"/>
          </a:p>
        </p:txBody>
      </p:sp>
      <p:sp>
        <p:nvSpPr>
          <p:cNvPr id="28677"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endParaRPr lang="el-GR" altLang="en-US" sz="2800" b="1" dirty="0" smtClean="0"/>
          </a:p>
          <a:p>
            <a:pPr indent="0" eaLnBrk="1" hangingPunct="1">
              <a:spcBef>
                <a:spcPct val="0"/>
              </a:spcBef>
              <a:buFont typeface="Arial" panose="020B0604020202020204" pitchFamily="34" charset="0"/>
              <a:buNone/>
            </a:pPr>
            <a:r>
              <a:rPr lang="el-GR" altLang="en-US" sz="2800" dirty="0" smtClean="0"/>
              <a:t>Πρώτο βήμα: να καθορίσουμε ποια μορφή κάθε χαρακτήρα υπήρχε στον κοινό πρόγονο όλης της ομάδας:</a:t>
            </a:r>
          </a:p>
          <a:p>
            <a:pPr indent="0" algn="ctr" eaLnBrk="1" hangingPunct="1">
              <a:spcBef>
                <a:spcPct val="0"/>
              </a:spcBef>
              <a:buFont typeface="Arial" panose="020B0604020202020204" pitchFamily="34" charset="0"/>
              <a:buNone/>
            </a:pPr>
            <a:r>
              <a:rPr lang="el-GR" altLang="en-US" sz="2800" b="1" dirty="0" smtClean="0"/>
              <a:t>Προγονική κατάσταση</a:t>
            </a:r>
          </a:p>
          <a:p>
            <a:pPr indent="0" eaLnBrk="1" hangingPunct="1">
              <a:spcBef>
                <a:spcPct val="0"/>
              </a:spcBef>
              <a:buFont typeface="Arial" panose="020B0604020202020204" pitchFamily="34" charset="0"/>
              <a:buNone/>
            </a:pPr>
            <a:endParaRPr lang="el-GR" altLang="en-US" sz="2800" dirty="0" smtClean="0">
              <a:solidFill>
                <a:schemeClr val="tx2"/>
              </a:solidFill>
            </a:endParaRPr>
          </a:p>
          <a:p>
            <a:pPr indent="0" eaLnBrk="1" hangingPunct="1">
              <a:spcBef>
                <a:spcPct val="0"/>
              </a:spcBef>
              <a:buFont typeface="Arial" panose="020B0604020202020204" pitchFamily="34" charset="0"/>
              <a:buNone/>
            </a:pPr>
            <a:r>
              <a:rPr lang="el-GR" altLang="en-US" sz="2800" dirty="0" smtClean="0"/>
              <a:t>Μεταγενέστερες μορφές:</a:t>
            </a:r>
          </a:p>
          <a:p>
            <a:pPr indent="0" algn="ctr" eaLnBrk="1" hangingPunct="1">
              <a:spcBef>
                <a:spcPts val="1200"/>
              </a:spcBef>
              <a:buFont typeface="Arial" panose="020B0604020202020204" pitchFamily="34" charset="0"/>
              <a:buNone/>
            </a:pPr>
            <a:r>
              <a:rPr lang="el-GR" altLang="en-US" sz="2800" b="1" dirty="0" smtClean="0"/>
              <a:t>Εξελικτικά </a:t>
            </a:r>
            <a:r>
              <a:rPr lang="el-GR" altLang="en-US" sz="2800" b="1" dirty="0" err="1" smtClean="0"/>
              <a:t>προκύψασες</a:t>
            </a:r>
            <a:r>
              <a:rPr lang="el-GR" altLang="en-US" sz="2800" b="1" dirty="0" smtClean="0"/>
              <a:t> καταστάσεις</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97F570E-F62A-4F62-BBB8-C2E95F15167C}" type="slidenum">
              <a:rPr lang="el-GR" altLang="en-US">
                <a:solidFill>
                  <a:srgbClr val="898989"/>
                </a:solidFill>
                <a:latin typeface="Calibri" panose="020F0502020204030204" pitchFamily="34" charset="0"/>
              </a:rPr>
              <a:pPr/>
              <a:t>25</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5"/>
          <p:cNvSpPr>
            <a:spLocks noGrp="1"/>
          </p:cNvSpPr>
          <p:nvPr>
            <p:ph type="title"/>
          </p:nvPr>
        </p:nvSpPr>
        <p:spPr/>
        <p:txBody>
          <a:bodyPr>
            <a:normAutofit fontScale="90000"/>
          </a:bodyPr>
          <a:lstStyle/>
          <a:p>
            <a:pPr eaLnBrk="1" hangingPunct="1"/>
            <a:r>
              <a:rPr lang="el-GR" altLang="en-US" sz="2800" dirty="0" smtClean="0"/>
              <a:t/>
            </a:r>
            <a:br>
              <a:rPr lang="el-GR" altLang="en-US" sz="2800" dirty="0" smtClean="0"/>
            </a:br>
            <a:r>
              <a:rPr lang="el-GR" altLang="en-US" sz="3200" dirty="0" smtClean="0"/>
              <a:t>Η Χρήση της Ποικιλομορφίας των Χαρακτήρων στην Ανασύσταση της Φυλογένεσης 2/2</a:t>
            </a:r>
            <a:r>
              <a:rPr lang="el-GR" altLang="en-US" sz="4000" dirty="0" smtClean="0"/>
              <a:t/>
            </a:r>
            <a:br>
              <a:rPr lang="el-GR" altLang="en-US" sz="4000" dirty="0" smtClean="0"/>
            </a:br>
            <a:endParaRPr lang="en-US" altLang="en-US" sz="4000" dirty="0" smtClean="0"/>
          </a:p>
        </p:txBody>
      </p:sp>
      <p:sp>
        <p:nvSpPr>
          <p:cNvPr id="30725"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endParaRPr lang="el-GR" altLang="en-US" sz="2800" b="1" dirty="0" smtClean="0"/>
          </a:p>
          <a:p>
            <a:pPr indent="0" eaLnBrk="1" hangingPunct="1">
              <a:spcBef>
                <a:spcPct val="0"/>
              </a:spcBef>
              <a:buFont typeface="Arial" panose="020B0604020202020204" pitchFamily="34" charset="0"/>
              <a:buNone/>
            </a:pPr>
            <a:r>
              <a:rPr lang="el-GR" altLang="en-US" sz="2800" dirty="0" smtClean="0"/>
              <a:t>Πρώτο βήμα: να καθορίσουμε ποια μορφή κάθε χαρακτήρα υπήρχε στον κοινό πρόγονο όλης της ομάδας:</a:t>
            </a:r>
          </a:p>
          <a:p>
            <a:pPr indent="0" algn="ctr" eaLnBrk="1" hangingPunct="1">
              <a:spcBef>
                <a:spcPct val="0"/>
              </a:spcBef>
              <a:buFont typeface="Arial" panose="020B0604020202020204" pitchFamily="34" charset="0"/>
              <a:buNone/>
            </a:pPr>
            <a:r>
              <a:rPr lang="el-GR" altLang="en-US" sz="2800" b="1" dirty="0" smtClean="0"/>
              <a:t>Προγονική κατάσταση</a:t>
            </a:r>
          </a:p>
          <a:p>
            <a:pPr indent="0" eaLnBrk="1" hangingPunct="1">
              <a:spcBef>
                <a:spcPct val="0"/>
              </a:spcBef>
              <a:buFont typeface="Arial" panose="020B0604020202020204" pitchFamily="34" charset="0"/>
              <a:buNone/>
            </a:pPr>
            <a:endParaRPr lang="el-GR" altLang="en-US" sz="2800" dirty="0" smtClean="0">
              <a:solidFill>
                <a:schemeClr val="tx2"/>
              </a:solidFill>
            </a:endParaRPr>
          </a:p>
          <a:p>
            <a:pPr indent="0" eaLnBrk="1" hangingPunct="1">
              <a:spcBef>
                <a:spcPct val="0"/>
              </a:spcBef>
              <a:buFont typeface="Arial" panose="020B0604020202020204" pitchFamily="34" charset="0"/>
              <a:buNone/>
            </a:pPr>
            <a:r>
              <a:rPr lang="el-GR" altLang="en-US" sz="2800" dirty="0" smtClean="0"/>
              <a:t>Μεταγενέστερες μορφές:</a:t>
            </a:r>
          </a:p>
          <a:p>
            <a:pPr indent="0" algn="ctr" eaLnBrk="1" hangingPunct="1">
              <a:spcBef>
                <a:spcPts val="1200"/>
              </a:spcBef>
              <a:buFont typeface="Arial" panose="020B0604020202020204" pitchFamily="34" charset="0"/>
              <a:buNone/>
            </a:pPr>
            <a:r>
              <a:rPr lang="el-GR" altLang="en-US" sz="2800" b="1" dirty="0" smtClean="0"/>
              <a:t>Εξελικτικά </a:t>
            </a:r>
            <a:r>
              <a:rPr lang="el-GR" altLang="en-US" sz="2800" b="1" dirty="0" err="1" smtClean="0"/>
              <a:t>προκύψασες</a:t>
            </a:r>
            <a:r>
              <a:rPr lang="el-GR" altLang="en-US" sz="2800" b="1" dirty="0" smtClean="0"/>
              <a:t> καταστάσεις</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F642DF9-B288-42A0-A3C5-B926389CB7F1}" type="slidenum">
              <a:rPr lang="el-GR" altLang="en-US">
                <a:solidFill>
                  <a:srgbClr val="898989"/>
                </a:solidFill>
                <a:latin typeface="Calibri" panose="020F0502020204030204" pitchFamily="34" charset="0"/>
              </a:rPr>
              <a:pPr/>
              <a:t>26</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7200"/>
            <a:ext cx="3198019" cy="1600200"/>
          </a:xfrm>
        </p:spPr>
        <p:txBody>
          <a:bodyPr/>
          <a:lstStyle/>
          <a:p>
            <a:r>
              <a:rPr lang="el-GR" sz="4000" dirty="0"/>
              <a:t>Η εξέλιξη των </a:t>
            </a:r>
            <a:r>
              <a:rPr lang="el-GR" sz="4000" dirty="0" smtClean="0"/>
              <a:t>κητωδών</a:t>
            </a:r>
            <a:endParaRPr lang="en-US" sz="4000" dirty="0"/>
          </a:p>
        </p:txBody>
      </p:sp>
      <p:sp>
        <p:nvSpPr>
          <p:cNvPr id="29698" name="Θέση κειμένου 2"/>
          <p:cNvSpPr>
            <a:spLocks noGrp="1"/>
          </p:cNvSpPr>
          <p:nvPr>
            <p:ph idx="1"/>
          </p:nvPr>
        </p:nvSpPr>
        <p:spPr/>
        <p:txBody>
          <a:bodyPr/>
          <a:lstStyle/>
          <a:p>
            <a:pPr marL="0" indent="0" eaLnBrk="1" hangingPunct="1">
              <a:buFont typeface="Arial" panose="020B0604020202020204" pitchFamily="34" charset="0"/>
              <a:buNone/>
            </a:pPr>
            <a:endParaRPr lang="el-GR" altLang="en-US" sz="2800" dirty="0" smtClean="0"/>
          </a:p>
          <a:p>
            <a:pPr marL="0" indent="0" eaLnBrk="1" hangingPunct="1">
              <a:buFont typeface="Arial" panose="020B0604020202020204" pitchFamily="34" charset="0"/>
              <a:buNone/>
            </a:pPr>
            <a:endParaRPr lang="el-GR" altLang="en-US" sz="2800" dirty="0" smtClean="0"/>
          </a:p>
          <a:p>
            <a:pPr marL="0" indent="0" eaLnBrk="1" hangingPunct="1"/>
            <a:endParaRPr lang="en-US" altLang="en-US" dirty="0" smtClean="0"/>
          </a:p>
        </p:txBody>
      </p:sp>
      <p:sp>
        <p:nvSpPr>
          <p:cNvPr id="7" name="Text Placeholder 6"/>
          <p:cNvSpPr>
            <a:spLocks noGrp="1"/>
          </p:cNvSpPr>
          <p:nvPr>
            <p:ph type="body" sz="half" idx="2"/>
          </p:nvPr>
        </p:nvSpPr>
        <p:spPr/>
        <p:txBody>
          <a:bodyPr/>
          <a:lstStyle/>
          <a:p>
            <a:endParaRPr lang="en-US" dirty="0"/>
          </a:p>
        </p:txBody>
      </p:sp>
      <p:sp>
        <p:nvSpPr>
          <p:cNvPr id="4" name="Θέση υποσέλιδου 3"/>
          <p:cNvSpPr>
            <a:spLocks noGrp="1"/>
          </p:cNvSpPr>
          <p:nvPr>
            <p:ph type="ftr" sz="quarter" idx="10"/>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A6637B7E-7C57-4C3D-8CC7-C6FDDEFB7D69}" type="slidenum">
              <a:rPr lang="el-GR" altLang="en-US">
                <a:solidFill>
                  <a:srgbClr val="898989"/>
                </a:solidFill>
                <a:latin typeface="Calibri" panose="020F0502020204030204" pitchFamily="34" charset="0"/>
              </a:rPr>
              <a:pPr/>
              <a:t>27</a:t>
            </a:fld>
            <a:endParaRPr lang="el-GR" altLang="en-US">
              <a:solidFill>
                <a:srgbClr val="898989"/>
              </a:solidFill>
              <a:latin typeface="Calibri" panose="020F0502020204030204" pitchFamily="34" charset="0"/>
            </a:endParaRPr>
          </a:p>
        </p:txBody>
      </p:sp>
      <p:pic>
        <p:nvPicPr>
          <p:cNvPr id="29702" name="Picture 8" descr="Phylogenetic relationships amongst the archaeoce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429" y="199463"/>
            <a:ext cx="5167074" cy="61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174038" y="5916204"/>
            <a:ext cx="341312" cy="277813"/>
          </a:xfrm>
          <a:prstGeom prst="rect">
            <a:avLst/>
          </a:prstGeom>
          <a:noFill/>
        </p:spPr>
        <p:txBody>
          <a:bodyPr wrap="none">
            <a:spAutoFit/>
          </a:bodyPr>
          <a:lstStyle/>
          <a:p>
            <a:pPr eaLnBrk="0" hangingPunct="0">
              <a:defRPr/>
            </a:pPr>
            <a:r>
              <a:rPr lang="el-GR" sz="1200" dirty="0">
                <a:latin typeface="+mn-lt"/>
                <a:cs typeface="+mn-cs"/>
              </a:rPr>
              <a:t>14</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dirty="0" smtClean="0"/>
              <a:t>Πολικότητα χαρακτήρων</a:t>
            </a:r>
            <a:br>
              <a:rPr lang="el-GR" altLang="en-US" dirty="0" smtClean="0"/>
            </a:br>
            <a:endParaRPr lang="en-US" altLang="en-US" dirty="0" smtClean="0"/>
          </a:p>
        </p:txBody>
      </p:sp>
      <p:sp>
        <p:nvSpPr>
          <p:cNvPr id="4" name="Θέση υποσέλιδου 3"/>
          <p:cNvSpPr>
            <a:spLocks noGrp="1"/>
          </p:cNvSpPr>
          <p:nvPr>
            <p:ph type="ftr" sz="quarter" idx="10"/>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C79FAEB-EB1B-4077-86B6-2FADBE373C0D}" type="slidenum">
              <a:rPr lang="el-GR" altLang="en-US">
                <a:solidFill>
                  <a:srgbClr val="898989"/>
                </a:solidFill>
                <a:latin typeface="Calibri" panose="020F0502020204030204" pitchFamily="34" charset="0"/>
              </a:rPr>
              <a:pPr/>
              <a:t>28</a:t>
            </a:fld>
            <a:endParaRPr lang="el-GR" altLang="en-US">
              <a:solidFill>
                <a:srgbClr val="898989"/>
              </a:solidFill>
              <a:latin typeface="Calibri" panose="020F0502020204030204" pitchFamily="34" charset="0"/>
            </a:endParaRPr>
          </a:p>
        </p:txBody>
      </p:sp>
      <p:sp>
        <p:nvSpPr>
          <p:cNvPr id="7" name="Text Box 2"/>
          <p:cNvSpPr txBox="1">
            <a:spLocks noChangeArrowheads="1"/>
          </p:cNvSpPr>
          <p:nvPr/>
        </p:nvSpPr>
        <p:spPr bwMode="auto">
          <a:xfrm>
            <a:off x="838200" y="2057400"/>
            <a:ext cx="7848600" cy="2246313"/>
          </a:xfrm>
          <a:prstGeom prst="rect">
            <a:avLst/>
          </a:prstGeom>
          <a:no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endParaRPr lang="el-GR" altLang="en-US" sz="2800" dirty="0">
              <a:latin typeface="+mn-lt"/>
              <a:cs typeface="+mn-cs"/>
            </a:endParaRPr>
          </a:p>
          <a:p>
            <a:pPr>
              <a:spcBef>
                <a:spcPct val="0"/>
              </a:spcBef>
              <a:buFontTx/>
              <a:buNone/>
              <a:defRPr/>
            </a:pPr>
            <a:r>
              <a:rPr lang="el-GR" altLang="en-US" sz="2800" dirty="0">
                <a:latin typeface="+mn-lt"/>
                <a:cs typeface="+mn-cs"/>
              </a:rPr>
              <a:t>Προγονική κατάσταση</a:t>
            </a:r>
          </a:p>
          <a:p>
            <a:pPr>
              <a:spcBef>
                <a:spcPct val="0"/>
              </a:spcBef>
              <a:buFontTx/>
              <a:buNone/>
              <a:defRPr/>
            </a:pPr>
            <a:endParaRPr lang="el-GR" altLang="en-US" sz="2800" dirty="0">
              <a:latin typeface="+mn-lt"/>
              <a:cs typeface="+mn-cs"/>
            </a:endParaRPr>
          </a:p>
          <a:p>
            <a:pPr>
              <a:spcBef>
                <a:spcPct val="0"/>
              </a:spcBef>
              <a:buFontTx/>
              <a:buNone/>
              <a:defRPr/>
            </a:pPr>
            <a:r>
              <a:rPr lang="el-GR" altLang="en-US" sz="2800" dirty="0">
                <a:latin typeface="+mn-lt"/>
                <a:cs typeface="+mn-cs"/>
              </a:rPr>
              <a:t>		</a:t>
            </a:r>
          </a:p>
          <a:p>
            <a:pPr>
              <a:spcBef>
                <a:spcPct val="0"/>
              </a:spcBef>
              <a:buFontTx/>
              <a:buNone/>
              <a:defRPr/>
            </a:pPr>
            <a:r>
              <a:rPr lang="el-GR" altLang="en-US" sz="2800" dirty="0">
                <a:latin typeface="+mn-lt"/>
                <a:cs typeface="+mn-cs"/>
              </a:rPr>
              <a:t>				    </a:t>
            </a:r>
            <a:r>
              <a:rPr lang="el-GR" altLang="en-US" sz="2800" dirty="0" err="1">
                <a:latin typeface="+mn-lt"/>
                <a:cs typeface="+mn-cs"/>
              </a:rPr>
              <a:t>Προκύψασα</a:t>
            </a:r>
            <a:r>
              <a:rPr lang="el-GR" altLang="en-US" sz="2800" dirty="0">
                <a:latin typeface="+mn-lt"/>
                <a:cs typeface="+mn-cs"/>
              </a:rPr>
              <a:t> κατάσταση</a:t>
            </a:r>
            <a:endParaRPr lang="en-GB" altLang="en-US" sz="2800" dirty="0">
              <a:latin typeface="+mn-lt"/>
              <a:cs typeface="+mn-cs"/>
            </a:endParaRPr>
          </a:p>
        </p:txBody>
      </p:sp>
      <p:sp>
        <p:nvSpPr>
          <p:cNvPr id="31750" name="Line 4"/>
          <p:cNvSpPr>
            <a:spLocks noChangeShapeType="1"/>
          </p:cNvSpPr>
          <p:nvPr/>
        </p:nvSpPr>
        <p:spPr bwMode="auto">
          <a:xfrm>
            <a:off x="3276600" y="3200400"/>
            <a:ext cx="1447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l-GR" altLang="en-US" dirty="0"/>
              <a:t/>
            </a:r>
            <a:br>
              <a:rPr lang="el-GR" altLang="en-US" dirty="0"/>
            </a:br>
            <a:r>
              <a:rPr lang="el-GR" altLang="en-US" dirty="0"/>
              <a:t>Εξέταση πολικότητας</a:t>
            </a:r>
            <a:br>
              <a:rPr lang="el-GR" altLang="en-US" dirty="0"/>
            </a:br>
            <a:endParaRPr lang="en-US" altLang="en-US" dirty="0"/>
          </a:p>
        </p:txBody>
      </p:sp>
      <p:sp>
        <p:nvSpPr>
          <p:cNvPr id="32773"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endParaRPr lang="el-GR" altLang="en-US" sz="2800" dirty="0" smtClean="0">
              <a:solidFill>
                <a:schemeClr val="tx2"/>
              </a:solidFill>
            </a:endParaRPr>
          </a:p>
          <a:p>
            <a:pPr indent="0" eaLnBrk="1" hangingPunct="1">
              <a:spcBef>
                <a:spcPct val="0"/>
              </a:spcBef>
              <a:buFont typeface="Arial" panose="020B0604020202020204" pitchFamily="34" charset="0"/>
              <a:buNone/>
            </a:pPr>
            <a:r>
              <a:rPr lang="el-GR" altLang="en-US" sz="2800" b="1" dirty="0" err="1" smtClean="0"/>
              <a:t>Παραομάδα</a:t>
            </a:r>
            <a:r>
              <a:rPr lang="el-GR" altLang="en-US" sz="2800" dirty="0" smtClean="0"/>
              <a:t>: Ένα </a:t>
            </a:r>
            <a:r>
              <a:rPr lang="el-GR" altLang="en-US" sz="2800" dirty="0" err="1" smtClean="0"/>
              <a:t>τάξο</a:t>
            </a:r>
            <a:r>
              <a:rPr lang="el-GR" altLang="en-US" sz="2800" dirty="0" smtClean="0"/>
              <a:t> που δεν ανήκει στη </a:t>
            </a:r>
            <a:r>
              <a:rPr lang="el-GR" altLang="en-US" sz="2800" dirty="0" err="1" smtClean="0"/>
              <a:t>μελετούμενη</a:t>
            </a:r>
            <a:r>
              <a:rPr lang="el-GR" altLang="en-US" sz="2800" dirty="0" smtClean="0"/>
              <a:t> ομάδα αλλά είναι συγγενικό</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Κοινές καταστάσεις χαρακτήρων: </a:t>
            </a:r>
          </a:p>
          <a:p>
            <a:pPr indent="0" eaLnBrk="1" hangingPunct="1">
              <a:spcBef>
                <a:spcPct val="0"/>
              </a:spcBef>
              <a:buFont typeface="Arial" panose="020B0604020202020204" pitchFamily="34" charset="0"/>
              <a:buNone/>
            </a:pPr>
            <a:r>
              <a:rPr lang="el-GR" altLang="en-US" sz="2800" b="1" dirty="0" smtClean="0"/>
              <a:t>Προγονικές.</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Καταστάσεις μόνο στη </a:t>
            </a:r>
            <a:r>
              <a:rPr lang="el-GR" altLang="en-US" sz="2800" dirty="0" err="1" smtClean="0"/>
              <a:t>μελετούμενη</a:t>
            </a:r>
            <a:r>
              <a:rPr lang="el-GR" altLang="en-US" sz="2800" dirty="0" smtClean="0"/>
              <a:t> ομάδα: </a:t>
            </a:r>
            <a:r>
              <a:rPr lang="el-GR" altLang="en-US" sz="2800" b="1" dirty="0" err="1" smtClean="0"/>
              <a:t>Προκύψασες</a:t>
            </a:r>
            <a:r>
              <a:rPr lang="el-GR" altLang="en-US" sz="2800" b="1" dirty="0" smtClean="0"/>
              <a:t>.</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06AB29C-D551-4890-AA69-B13B3B2646C8}" type="slidenum">
              <a:rPr lang="el-GR" altLang="en-US">
                <a:solidFill>
                  <a:srgbClr val="898989"/>
                </a:solidFill>
                <a:latin typeface="Calibri" panose="020F0502020204030204" pitchFamily="34" charset="0"/>
              </a:rPr>
              <a:pPr/>
              <a:t>29</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1/12</a:t>
            </a:r>
            <a:endParaRPr lang="en-US" altLang="en-US" sz="4000" dirty="0" smtClean="0"/>
          </a:p>
        </p:txBody>
      </p:sp>
      <p:sp>
        <p:nvSpPr>
          <p:cNvPr id="6147" name="Θέση περιεχομένου 6"/>
          <p:cNvSpPr>
            <a:spLocks noGrp="1"/>
          </p:cNvSpPr>
          <p:nvPr>
            <p:ph sz="half" idx="1"/>
          </p:nvPr>
        </p:nvSpPr>
        <p:spPr>
          <a:xfrm>
            <a:off x="628650" y="1877218"/>
            <a:ext cx="3245003" cy="4351337"/>
          </a:xfrm>
        </p:spPr>
        <p:txBody>
          <a:bodyPr/>
          <a:lstStyle/>
          <a:p>
            <a:pPr marL="0" indent="0" eaLnBrk="1" hangingPunct="1">
              <a:buFont typeface="Arial" panose="020B0604020202020204" pitchFamily="34" charset="0"/>
              <a:buNone/>
            </a:pPr>
            <a:r>
              <a:rPr lang="el-GR" altLang="en-US" sz="2400" dirty="0" smtClean="0"/>
              <a:t>Ο άνθρωπος πάντοτε προσπαθούσε να δώσει ονόματα στους ζωντανούς οργανισμούς που ζουν τριγύρω του και να τους ταξινομήσει ανάλογα με τις ιδιότητές τους</a:t>
            </a:r>
            <a:r>
              <a:rPr lang="en-US" altLang="en-US" sz="2400" dirty="0" smtClean="0"/>
              <a:t>.</a:t>
            </a:r>
            <a:endParaRPr lang="el-GR" altLang="en-US" sz="2400" dirty="0" smtClean="0"/>
          </a:p>
          <a:p>
            <a:pPr marL="0" indent="0" eaLnBrk="1" hangingPunct="1"/>
            <a:endParaRPr lang="en-US" altLang="en-US" dirty="0" smtClean="0"/>
          </a:p>
        </p:txBody>
      </p:sp>
      <p:pic>
        <p:nvPicPr>
          <p:cNvPr id="6148" name="Θέση περιεχομένου 8"/>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05263" y="1877218"/>
            <a:ext cx="4510087" cy="3560763"/>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CDD18659-E665-4B66-9F5A-D463D4594778}" type="slidenum">
              <a:rPr lang="el-GR" altLang="en-US">
                <a:solidFill>
                  <a:srgbClr val="898989"/>
                </a:solidFill>
                <a:latin typeface="Calibri" panose="020F0502020204030204" pitchFamily="34" charset="0"/>
              </a:rPr>
              <a:pPr/>
              <a:t>3</a:t>
            </a:fld>
            <a:endParaRPr lang="el-GR" altLang="en-US">
              <a:solidFill>
                <a:srgbClr val="898989"/>
              </a:solidFill>
              <a:latin typeface="Calibri" panose="020F0502020204030204" pitchFamily="34" charset="0"/>
            </a:endParaRPr>
          </a:p>
        </p:txBody>
      </p:sp>
      <p:sp>
        <p:nvSpPr>
          <p:cNvPr id="2" name="TextBox 1"/>
          <p:cNvSpPr txBox="1"/>
          <p:nvPr/>
        </p:nvSpPr>
        <p:spPr>
          <a:xfrm>
            <a:off x="6289675" y="3657600"/>
            <a:ext cx="263525" cy="276225"/>
          </a:xfrm>
          <a:prstGeom prst="rect">
            <a:avLst/>
          </a:prstGeom>
          <a:noFill/>
        </p:spPr>
        <p:txBody>
          <a:bodyPr wrap="none">
            <a:spAutoFit/>
          </a:bodyPr>
          <a:lstStyle/>
          <a:p>
            <a:pPr eaLnBrk="0" hangingPunct="0">
              <a:defRPr/>
            </a:pPr>
            <a:r>
              <a:rPr lang="el-GR" sz="1200" dirty="0">
                <a:latin typeface="+mn-lt"/>
                <a:cs typeface="+mn-cs"/>
              </a:rPr>
              <a:t>1</a:t>
            </a:r>
            <a:endParaRPr lang="en-US" sz="1200" dirty="0">
              <a:latin typeface="+mn-lt"/>
              <a:cs typeface="+mn-cs"/>
            </a:endParaRPr>
          </a:p>
        </p:txBody>
      </p:sp>
      <p:sp>
        <p:nvSpPr>
          <p:cNvPr id="10" name="TextBox 9"/>
          <p:cNvSpPr txBox="1"/>
          <p:nvPr/>
        </p:nvSpPr>
        <p:spPr>
          <a:xfrm>
            <a:off x="7926388" y="3657600"/>
            <a:ext cx="263525" cy="276225"/>
          </a:xfrm>
          <a:prstGeom prst="rect">
            <a:avLst/>
          </a:prstGeom>
          <a:noFill/>
        </p:spPr>
        <p:txBody>
          <a:bodyPr wrap="none">
            <a:spAutoFit/>
          </a:bodyPr>
          <a:lstStyle/>
          <a:p>
            <a:pPr eaLnBrk="0" hangingPunct="0">
              <a:defRPr/>
            </a:pPr>
            <a:r>
              <a:rPr lang="el-GR" sz="1200" dirty="0">
                <a:solidFill>
                  <a:schemeClr val="bg1"/>
                </a:solidFill>
                <a:latin typeface="+mn-lt"/>
                <a:cs typeface="+mn-cs"/>
              </a:rPr>
              <a:t>2</a:t>
            </a:r>
            <a:endParaRPr lang="en-US" sz="1200" dirty="0">
              <a:solidFill>
                <a:schemeClr val="bg1"/>
              </a:solidFill>
              <a:latin typeface="+mn-lt"/>
              <a:cs typeface="+mn-cs"/>
            </a:endParaRPr>
          </a:p>
        </p:txBody>
      </p:sp>
      <p:sp>
        <p:nvSpPr>
          <p:cNvPr id="11" name="TextBox 10"/>
          <p:cNvSpPr txBox="1"/>
          <p:nvPr/>
        </p:nvSpPr>
        <p:spPr>
          <a:xfrm>
            <a:off x="6289675" y="5181600"/>
            <a:ext cx="263525" cy="276225"/>
          </a:xfrm>
          <a:prstGeom prst="rect">
            <a:avLst/>
          </a:prstGeom>
          <a:noFill/>
        </p:spPr>
        <p:txBody>
          <a:bodyPr wrap="none">
            <a:spAutoFit/>
          </a:bodyPr>
          <a:lstStyle/>
          <a:p>
            <a:pPr eaLnBrk="0" hangingPunct="0">
              <a:defRPr/>
            </a:pPr>
            <a:r>
              <a:rPr lang="el-GR" sz="1200" dirty="0">
                <a:solidFill>
                  <a:schemeClr val="bg1"/>
                </a:solidFill>
                <a:latin typeface="+mn-lt"/>
                <a:cs typeface="+mn-cs"/>
              </a:rPr>
              <a:t>3</a:t>
            </a:r>
            <a:endParaRPr lang="en-US" sz="1200" dirty="0">
              <a:solidFill>
                <a:schemeClr val="bg1"/>
              </a:solidFill>
              <a:latin typeface="+mn-lt"/>
              <a:cs typeface="+mn-cs"/>
            </a:endParaRPr>
          </a:p>
        </p:txBody>
      </p:sp>
      <p:sp>
        <p:nvSpPr>
          <p:cNvPr id="12" name="TextBox 11"/>
          <p:cNvSpPr txBox="1"/>
          <p:nvPr/>
        </p:nvSpPr>
        <p:spPr>
          <a:xfrm>
            <a:off x="8515350" y="5181600"/>
            <a:ext cx="263525" cy="276225"/>
          </a:xfrm>
          <a:prstGeom prst="rect">
            <a:avLst/>
          </a:prstGeom>
          <a:noFill/>
        </p:spPr>
        <p:txBody>
          <a:bodyPr wrap="none">
            <a:spAutoFit/>
          </a:bodyPr>
          <a:lstStyle/>
          <a:p>
            <a:pPr eaLnBrk="0" hangingPunct="0">
              <a:defRPr/>
            </a:pPr>
            <a:r>
              <a:rPr lang="el-GR" sz="1200" dirty="0">
                <a:solidFill>
                  <a:schemeClr val="bg1"/>
                </a:solidFill>
                <a:latin typeface="+mn-lt"/>
                <a:cs typeface="+mn-cs"/>
              </a:rPr>
              <a:t>4</a:t>
            </a:r>
            <a:endParaRPr lang="en-US" sz="1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5"/>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l-GR" altLang="en-US" dirty="0"/>
              <a:t>Εξελικτική απόκλιση</a:t>
            </a:r>
            <a:endParaRPr lang="en-US" altLang="en-US" dirty="0"/>
          </a:p>
        </p:txBody>
      </p:sp>
      <p:pic>
        <p:nvPicPr>
          <p:cNvPr id="33798" name="Picture 8" descr="http://faculty.southwest.tn.edu/rburkett/GB%20Pro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0605" y="1371600"/>
            <a:ext cx="6443727" cy="4832350"/>
          </a:xfrm>
          <a:noFill/>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8FCE0767-CFF5-4833-9A11-2801C9A8A5B0}" type="slidenum">
              <a:rPr lang="el-GR" altLang="en-US">
                <a:solidFill>
                  <a:srgbClr val="898989"/>
                </a:solidFill>
                <a:latin typeface="Calibri" panose="020F0502020204030204" pitchFamily="34" charset="0"/>
              </a:rPr>
              <a:pPr/>
              <a:t>30</a:t>
            </a:fld>
            <a:endParaRPr lang="el-GR" altLang="en-US">
              <a:solidFill>
                <a:srgbClr val="898989"/>
              </a:solidFill>
              <a:latin typeface="Calibri" panose="020F0502020204030204" pitchFamily="34" charset="0"/>
            </a:endParaRPr>
          </a:p>
        </p:txBody>
      </p:sp>
      <p:sp>
        <p:nvSpPr>
          <p:cNvPr id="8" name="TextBox 7"/>
          <p:cNvSpPr txBox="1"/>
          <p:nvPr/>
        </p:nvSpPr>
        <p:spPr>
          <a:xfrm>
            <a:off x="7162800" y="5638800"/>
            <a:ext cx="341313" cy="276225"/>
          </a:xfrm>
          <a:prstGeom prst="rect">
            <a:avLst/>
          </a:prstGeom>
          <a:noFill/>
        </p:spPr>
        <p:txBody>
          <a:bodyPr wrap="none">
            <a:spAutoFit/>
          </a:bodyPr>
          <a:lstStyle/>
          <a:p>
            <a:pPr eaLnBrk="0" hangingPunct="0">
              <a:defRPr/>
            </a:pPr>
            <a:r>
              <a:rPr lang="el-GR" sz="1200" dirty="0">
                <a:latin typeface="+mn-lt"/>
                <a:cs typeface="+mn-cs"/>
              </a:rPr>
              <a:t>15</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5"/>
          <p:cNvSpPr>
            <a:spLocks noGrp="1"/>
          </p:cNvSpPr>
          <p:nvPr>
            <p:ph type="title"/>
          </p:nvPr>
        </p:nvSpPr>
        <p:spPr/>
        <p:txBody>
          <a:bodyPr/>
          <a:lstStyle/>
          <a:p>
            <a:pPr eaLnBrk="1" hangingPunct="1"/>
            <a:r>
              <a:rPr lang="el-GR" altLang="en-US" dirty="0" smtClean="0"/>
              <a:t>Μερικοί ορισμοί 1/2</a:t>
            </a:r>
            <a:endParaRPr lang="en-US" altLang="en-US" dirty="0" smtClean="0"/>
          </a:p>
        </p:txBody>
      </p:sp>
      <p:sp>
        <p:nvSpPr>
          <p:cNvPr id="34821"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sz="2800" b="1" dirty="0" smtClean="0"/>
              <a:t>Κλάδοι</a:t>
            </a:r>
          </a:p>
          <a:p>
            <a:pPr indent="0" eaLnBrk="1" hangingPunct="1">
              <a:spcBef>
                <a:spcPct val="0"/>
              </a:spcBef>
              <a:buFont typeface="Arial" panose="020B0604020202020204" pitchFamily="34" charset="0"/>
              <a:buNone/>
            </a:pPr>
            <a:r>
              <a:rPr lang="el-GR" altLang="en-US" sz="2800" dirty="0" smtClean="0"/>
              <a:t>Οι οργανισμοί ή τα είδη που μοιράζονται </a:t>
            </a:r>
            <a:r>
              <a:rPr lang="el-GR" altLang="en-US" sz="2800" dirty="0" err="1" smtClean="0"/>
              <a:t>προκύψασες</a:t>
            </a:r>
            <a:r>
              <a:rPr lang="el-GR" altLang="en-US" sz="2800" dirty="0" smtClean="0"/>
              <a:t> καταστάσεις χαρακτήρων .</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b="1" dirty="0" err="1" smtClean="0"/>
              <a:t>Απωμορφία</a:t>
            </a:r>
            <a:endParaRPr lang="el-GR" altLang="en-US" sz="2800" b="1" dirty="0" smtClean="0"/>
          </a:p>
          <a:p>
            <a:pPr indent="0" eaLnBrk="1" hangingPunct="1">
              <a:spcBef>
                <a:spcPct val="0"/>
              </a:spcBef>
              <a:buFont typeface="Arial" panose="020B0604020202020204" pitchFamily="34" charset="0"/>
              <a:buNone/>
            </a:pPr>
            <a:r>
              <a:rPr lang="el-GR" altLang="en-US" sz="2800" dirty="0" smtClean="0"/>
              <a:t>Μία </a:t>
            </a:r>
            <a:r>
              <a:rPr lang="el-GR" altLang="en-US" sz="2800" dirty="0" err="1" smtClean="0"/>
              <a:t>προκύψασα</a:t>
            </a:r>
            <a:r>
              <a:rPr lang="el-GR" altLang="en-US" sz="2800" dirty="0" smtClean="0"/>
              <a:t> κατάσταση χαρακτήρα ενός τάξου.</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b="1" dirty="0" err="1" smtClean="0"/>
              <a:t>Συναπωμορφία</a:t>
            </a:r>
            <a:r>
              <a:rPr lang="el-GR" altLang="en-US" sz="2800" dirty="0" smtClean="0"/>
              <a:t> </a:t>
            </a:r>
          </a:p>
          <a:p>
            <a:pPr indent="0" eaLnBrk="1" hangingPunct="1">
              <a:spcBef>
                <a:spcPct val="0"/>
              </a:spcBef>
              <a:buFont typeface="Arial" panose="020B0604020202020204" pitchFamily="34" charset="0"/>
              <a:buNone/>
            </a:pPr>
            <a:r>
              <a:rPr lang="el-GR" altLang="en-US" sz="2800" dirty="0" smtClean="0"/>
              <a:t>Η </a:t>
            </a:r>
            <a:r>
              <a:rPr lang="el-GR" altLang="en-US" sz="2800" dirty="0" err="1" smtClean="0"/>
              <a:t>προκύψασα</a:t>
            </a:r>
            <a:r>
              <a:rPr lang="el-GR" altLang="en-US" sz="2800" dirty="0" smtClean="0"/>
              <a:t> κατάσταση χαρακτήρα που διαθέτουν από κοινού τα μέλη ενός κλάδου.</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C76988C-5479-4A7F-9885-42D20E8EAE7C}" type="slidenum">
              <a:rPr lang="el-GR" altLang="en-US">
                <a:solidFill>
                  <a:srgbClr val="898989"/>
                </a:solidFill>
                <a:latin typeface="Calibri" panose="020F0502020204030204" pitchFamily="34" charset="0"/>
              </a:rPr>
              <a:pPr/>
              <a:t>31</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Μερικοί ορισμοί 2/2</a:t>
            </a:r>
            <a:endParaRPr lang="en-US" dirty="0"/>
          </a:p>
        </p:txBody>
      </p:sp>
      <p:sp>
        <p:nvSpPr>
          <p:cNvPr id="35844"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sz="2800" b="1" dirty="0" err="1" smtClean="0"/>
              <a:t>Πλησιομορφία</a:t>
            </a:r>
            <a:endParaRPr lang="el-GR" altLang="en-US" sz="2800" b="1" dirty="0" smtClean="0"/>
          </a:p>
          <a:p>
            <a:pPr indent="0" eaLnBrk="1" hangingPunct="1">
              <a:spcBef>
                <a:spcPct val="0"/>
              </a:spcBef>
              <a:buFont typeface="Arial" panose="020B0604020202020204" pitchFamily="34" charset="0"/>
              <a:buNone/>
            </a:pPr>
            <a:r>
              <a:rPr lang="el-GR" altLang="en-US" sz="2800" dirty="0" smtClean="0"/>
              <a:t>Μια προγονική κατάσταση χαρακτήρα ενός τάξου.</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b="1" dirty="0" err="1" smtClean="0"/>
              <a:t>Συμπλησιομορφία</a:t>
            </a:r>
            <a:endParaRPr lang="el-GR" altLang="en-US" sz="2800" b="1" dirty="0" smtClean="0"/>
          </a:p>
          <a:p>
            <a:pPr indent="0" eaLnBrk="1" hangingPunct="1">
              <a:spcBef>
                <a:spcPct val="0"/>
              </a:spcBef>
              <a:buFont typeface="Arial" panose="020B0604020202020204" pitchFamily="34" charset="0"/>
              <a:buNone/>
            </a:pPr>
            <a:r>
              <a:rPr lang="el-GR" altLang="en-US" sz="2800" dirty="0" smtClean="0"/>
              <a:t>Η προγονική κατάσταση χαρακτήρα που διαθέτουν από κοινού τα μέλη ενός κλάδου.</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EAC9E15-B330-477D-90EB-3CE9A09923AE}" type="slidenum">
              <a:rPr lang="el-GR" altLang="en-US">
                <a:solidFill>
                  <a:srgbClr val="898989"/>
                </a:solidFill>
                <a:latin typeface="Calibri" panose="020F0502020204030204" pitchFamily="34" charset="0"/>
              </a:rPr>
              <a:pPr/>
              <a:t>32</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5"/>
          <p:cNvSpPr>
            <a:spLocks noGrp="1"/>
          </p:cNvSpPr>
          <p:nvPr>
            <p:ph type="title"/>
          </p:nvPr>
        </p:nvSpPr>
        <p:spPr>
          <a:xfrm>
            <a:off x="-8810" y="431800"/>
            <a:ext cx="4551759" cy="1600200"/>
          </a:xfrm>
        </p:spPr>
        <p:txBody>
          <a:bodyPr>
            <a:normAutofit/>
          </a:bodyPr>
          <a:lstStyle/>
          <a:p>
            <a:pPr eaLnBrk="1" hangingPunct="1"/>
            <a:r>
              <a:rPr lang="el-GR" altLang="en-US" dirty="0" err="1" smtClean="0"/>
              <a:t>Συμπλησιομορφίες</a:t>
            </a:r>
            <a:r>
              <a:rPr lang="el-GR" altLang="en-US" dirty="0" smtClean="0"/>
              <a:t> και </a:t>
            </a:r>
            <a:r>
              <a:rPr lang="el-GR" altLang="en-US" dirty="0" err="1" smtClean="0"/>
              <a:t>συναπωμορφίες</a:t>
            </a:r>
            <a:r>
              <a:rPr lang="el-GR" altLang="en-US" dirty="0" smtClean="0"/>
              <a:t> των </a:t>
            </a:r>
            <a:r>
              <a:rPr lang="el-GR" altLang="en-US" dirty="0" err="1" smtClean="0"/>
              <a:t>σπονδυλοζώων</a:t>
            </a:r>
            <a:endParaRPr lang="en-US" altLang="en-US" sz="4400" dirty="0" smtClean="0"/>
          </a:p>
        </p:txBody>
      </p:sp>
      <p:pic>
        <p:nvPicPr>
          <p:cNvPr id="36869"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5454" y="128968"/>
            <a:ext cx="4753746" cy="6152167"/>
          </a:xfrm>
        </p:spPr>
      </p:pic>
      <p:sp>
        <p:nvSpPr>
          <p:cNvPr id="4" name="Θέση υποσέλιδου 3"/>
          <p:cNvSpPr>
            <a:spLocks noGrp="1"/>
          </p:cNvSpPr>
          <p:nvPr>
            <p:ph type="ftr" sz="quarter" idx="10"/>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23CF524C-E0E7-4733-BFF4-18532A5B8AAC}" type="slidenum">
              <a:rPr lang="el-GR" altLang="en-US">
                <a:solidFill>
                  <a:srgbClr val="898989"/>
                </a:solidFill>
                <a:latin typeface="Calibri" panose="020F0502020204030204" pitchFamily="34" charset="0"/>
              </a:rPr>
              <a:pPr/>
              <a:t>33</a:t>
            </a:fld>
            <a:endParaRPr lang="el-GR" altLang="en-US">
              <a:solidFill>
                <a:srgbClr val="898989"/>
              </a:solidFill>
              <a:latin typeface="Calibri" panose="020F0502020204030204" pitchFamily="34" charset="0"/>
            </a:endParaRPr>
          </a:p>
        </p:txBody>
      </p:sp>
      <p:sp>
        <p:nvSpPr>
          <p:cNvPr id="7" name="TextBox 6"/>
          <p:cNvSpPr txBox="1"/>
          <p:nvPr/>
        </p:nvSpPr>
        <p:spPr>
          <a:xfrm>
            <a:off x="8497887" y="5613083"/>
            <a:ext cx="341313" cy="276225"/>
          </a:xfrm>
          <a:prstGeom prst="rect">
            <a:avLst/>
          </a:prstGeom>
          <a:noFill/>
        </p:spPr>
        <p:txBody>
          <a:bodyPr wrap="none">
            <a:spAutoFit/>
          </a:bodyPr>
          <a:lstStyle/>
          <a:p>
            <a:pPr eaLnBrk="0" hangingPunct="0">
              <a:defRPr/>
            </a:pPr>
            <a:r>
              <a:rPr lang="el-GR" sz="1200" dirty="0">
                <a:latin typeface="+mn-lt"/>
                <a:cs typeface="+mn-cs"/>
              </a:rPr>
              <a:t>16</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5"/>
          <p:cNvSpPr>
            <a:spLocks noGrp="1"/>
          </p:cNvSpPr>
          <p:nvPr>
            <p:ph type="title"/>
          </p:nvPr>
        </p:nvSpPr>
        <p:spPr/>
        <p:txBody>
          <a:bodyPr/>
          <a:lstStyle/>
          <a:p>
            <a:pPr eaLnBrk="1" hangingPunct="1"/>
            <a:r>
              <a:rPr lang="el-GR" altLang="en-US" sz="4000" dirty="0" smtClean="0"/>
              <a:t>Διακλαδισμένα διαγράμματα 1/2</a:t>
            </a:r>
            <a:endParaRPr lang="en-US" altLang="en-US" sz="4000" dirty="0" smtClean="0"/>
          </a:p>
        </p:txBody>
      </p:sp>
      <p:sp>
        <p:nvSpPr>
          <p:cNvPr id="37893"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sz="2800" b="1" dirty="0" err="1" smtClean="0"/>
              <a:t>Κλαδόγραμμα</a:t>
            </a:r>
            <a:endParaRPr lang="el-GR" altLang="en-US" sz="2800" b="1" dirty="0" smtClean="0"/>
          </a:p>
          <a:p>
            <a:pPr indent="0" eaLnBrk="1" hangingPunct="1">
              <a:spcBef>
                <a:spcPts val="600"/>
              </a:spcBef>
              <a:buFont typeface="Arial" panose="020B0604020202020204" pitchFamily="34" charset="0"/>
              <a:buNone/>
            </a:pPr>
            <a:r>
              <a:rPr lang="el-GR" altLang="en-US" sz="2800" dirty="0" smtClean="0"/>
              <a:t>Το διακλαδισμένο διάγραμμα που αναπαριστά την εγκιβωτισμένη ιεραρχία των κλάδων.</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b="1" dirty="0" smtClean="0"/>
              <a:t>Φυλογενετικό δέντρο</a:t>
            </a:r>
          </a:p>
          <a:p>
            <a:pPr indent="0" eaLnBrk="1" hangingPunct="1">
              <a:spcBef>
                <a:spcPts val="600"/>
              </a:spcBef>
              <a:buFont typeface="Arial" panose="020B0604020202020204" pitchFamily="34" charset="0"/>
              <a:buNone/>
            </a:pPr>
            <a:r>
              <a:rPr lang="el-GR" altLang="en-US" sz="2800" dirty="0" smtClean="0"/>
              <a:t>Το διακλαδισμένο διάγραμμα τα κλαδιά του οποίου αντιπροσωπεύουν πραγματικές γενεαλογικές γραμμές που υπήρξαν στο εξελικτικό παρελθόν.</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D94770B-3D5E-4AC7-9D25-9CC0FEE13D05}" type="slidenum">
              <a:rPr lang="el-GR" altLang="en-US">
                <a:solidFill>
                  <a:srgbClr val="898989"/>
                </a:solidFill>
                <a:latin typeface="Calibri" panose="020F0502020204030204" pitchFamily="34" charset="0"/>
              </a:rPr>
              <a:pPr/>
              <a:t>34</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5"/>
          <p:cNvSpPr>
            <a:spLocks noGrp="1"/>
          </p:cNvSpPr>
          <p:nvPr>
            <p:ph type="title"/>
          </p:nvPr>
        </p:nvSpPr>
        <p:spPr>
          <a:xfrm>
            <a:off x="262964" y="523060"/>
            <a:ext cx="4094559" cy="1600200"/>
          </a:xfrm>
        </p:spPr>
        <p:txBody>
          <a:bodyPr/>
          <a:lstStyle/>
          <a:p>
            <a:pPr eaLnBrk="1" hangingPunct="1"/>
            <a:r>
              <a:rPr lang="el-GR" altLang="en-US" sz="4000" dirty="0" smtClean="0"/>
              <a:t>Διακλαδισμένα διαγράμματα 2/2</a:t>
            </a:r>
            <a:endParaRPr lang="en-US" altLang="en-US" sz="4000" dirty="0" smtClean="0"/>
          </a:p>
        </p:txBody>
      </p:sp>
      <p:pic>
        <p:nvPicPr>
          <p:cNvPr id="39942"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0269" y="170643"/>
            <a:ext cx="4763731" cy="6154773"/>
          </a:xfrm>
        </p:spPr>
      </p:pic>
      <p:sp>
        <p:nvSpPr>
          <p:cNvPr id="39939" name="Θέση κειμένου 2"/>
          <p:cNvSpPr>
            <a:spLocks noGrp="1"/>
          </p:cNvSpPr>
          <p:nvPr>
            <p:ph type="body" sz="half" idx="2"/>
          </p:nvPr>
        </p:nvSpPr>
        <p:spPr>
          <a:xfrm>
            <a:off x="1048068" y="1918494"/>
            <a:ext cx="2949178" cy="3811588"/>
          </a:xfrm>
        </p:spPr>
        <p:txBody>
          <a:bodyPr/>
          <a:lstStyle/>
          <a:p>
            <a:pPr marL="0" indent="0" eaLnBrk="1" hangingPunct="1">
              <a:buFont typeface="Arial" panose="020B0604020202020204" pitchFamily="34" charset="0"/>
              <a:buNone/>
            </a:pPr>
            <a:endParaRPr lang="el-GR" altLang="en-US" sz="2800" dirty="0" smtClean="0"/>
          </a:p>
          <a:p>
            <a:pPr marL="0" indent="0" eaLnBrk="1" hangingPunct="1">
              <a:buFont typeface="Arial" panose="020B0604020202020204" pitchFamily="34" charset="0"/>
              <a:buNone/>
            </a:pPr>
            <a:endParaRPr lang="el-GR" altLang="en-US" sz="2800" dirty="0" smtClean="0"/>
          </a:p>
          <a:p>
            <a:pPr marL="0" indent="0" eaLnBrk="1" hangingPunct="1">
              <a:spcBef>
                <a:spcPct val="0"/>
              </a:spcBef>
              <a:buFont typeface="Arial" panose="020B0604020202020204" pitchFamily="34" charset="0"/>
              <a:buNone/>
            </a:pPr>
            <a:r>
              <a:rPr lang="el-GR" altLang="en-US" sz="2400" b="1" dirty="0" err="1" smtClean="0"/>
              <a:t>Κλαδόγραμμα</a:t>
            </a:r>
            <a:endParaRPr lang="el-GR" altLang="en-US" sz="2400" b="1" dirty="0" smtClean="0"/>
          </a:p>
          <a:p>
            <a:pPr marL="0" indent="0" eaLnBrk="1" hangingPunct="1">
              <a:spcBef>
                <a:spcPct val="0"/>
              </a:spcBef>
              <a:buFont typeface="Arial" panose="020B0604020202020204" pitchFamily="34" charset="0"/>
              <a:buNone/>
            </a:pPr>
            <a:endParaRPr lang="el-GR" altLang="en-US" sz="2400" b="1" dirty="0" smtClean="0"/>
          </a:p>
          <a:p>
            <a:pPr marL="0" indent="0" eaLnBrk="1" hangingPunct="1">
              <a:spcBef>
                <a:spcPct val="0"/>
              </a:spcBef>
              <a:buFont typeface="Arial" panose="020B0604020202020204" pitchFamily="34" charset="0"/>
              <a:buNone/>
            </a:pPr>
            <a:endParaRPr lang="el-GR" altLang="en-US" sz="2400" b="1" dirty="0" smtClean="0"/>
          </a:p>
          <a:p>
            <a:pPr marL="0" indent="0" eaLnBrk="1" hangingPunct="1">
              <a:spcBef>
                <a:spcPct val="0"/>
              </a:spcBef>
              <a:buFont typeface="Arial" panose="020B0604020202020204" pitchFamily="34" charset="0"/>
              <a:buNone/>
            </a:pPr>
            <a:endParaRPr lang="el-GR" altLang="en-US" sz="2400" b="1" dirty="0" smtClean="0"/>
          </a:p>
          <a:p>
            <a:pPr marL="0" indent="0" eaLnBrk="1" hangingPunct="1">
              <a:spcBef>
                <a:spcPct val="0"/>
              </a:spcBef>
              <a:buFont typeface="Arial" panose="020B0604020202020204" pitchFamily="34" charset="0"/>
              <a:buNone/>
            </a:pPr>
            <a:endParaRPr lang="el-GR" altLang="en-US" sz="2400" b="1" dirty="0" smtClean="0"/>
          </a:p>
          <a:p>
            <a:pPr marL="0" indent="0" eaLnBrk="1" hangingPunct="1">
              <a:spcBef>
                <a:spcPct val="0"/>
              </a:spcBef>
              <a:buFont typeface="Arial" panose="020B0604020202020204" pitchFamily="34" charset="0"/>
              <a:buNone/>
            </a:pPr>
            <a:endParaRPr lang="el-GR" altLang="en-US" sz="2400" b="1" dirty="0" smtClean="0"/>
          </a:p>
          <a:p>
            <a:pPr marL="0" indent="0" eaLnBrk="1" hangingPunct="1">
              <a:spcBef>
                <a:spcPct val="0"/>
              </a:spcBef>
              <a:buFont typeface="Arial" panose="020B0604020202020204" pitchFamily="34" charset="0"/>
              <a:buNone/>
            </a:pPr>
            <a:r>
              <a:rPr lang="el-GR" altLang="en-US" sz="2400" b="1" dirty="0" smtClean="0"/>
              <a:t>Φυλογενετικό δένδρο</a:t>
            </a:r>
          </a:p>
          <a:p>
            <a:pPr marL="0" indent="0" eaLnBrk="1" hangingPunct="1"/>
            <a:endParaRPr lang="en-US" altLang="en-US" dirty="0" smtClean="0"/>
          </a:p>
        </p:txBody>
      </p:sp>
      <p:sp>
        <p:nvSpPr>
          <p:cNvPr id="4" name="Θέση υποσέλιδου 3"/>
          <p:cNvSpPr>
            <a:spLocks noGrp="1"/>
          </p:cNvSpPr>
          <p:nvPr>
            <p:ph type="ftr" sz="quarter" idx="10"/>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A504BCD-38DA-4407-A7C3-633BD03108E6}" type="slidenum">
              <a:rPr lang="el-GR" altLang="en-US">
                <a:solidFill>
                  <a:srgbClr val="898989"/>
                </a:solidFill>
                <a:latin typeface="Calibri" panose="020F0502020204030204" pitchFamily="34" charset="0"/>
              </a:rPr>
              <a:pPr/>
              <a:t>35</a:t>
            </a:fld>
            <a:endParaRPr lang="el-GR" altLang="en-US">
              <a:solidFill>
                <a:srgbClr val="898989"/>
              </a:solidFill>
              <a:latin typeface="Calibri" panose="020F0502020204030204" pitchFamily="34" charset="0"/>
            </a:endParaRPr>
          </a:p>
        </p:txBody>
      </p:sp>
      <p:sp>
        <p:nvSpPr>
          <p:cNvPr id="8" name="TextBox 7"/>
          <p:cNvSpPr txBox="1"/>
          <p:nvPr/>
        </p:nvSpPr>
        <p:spPr>
          <a:xfrm>
            <a:off x="8365451" y="5591176"/>
            <a:ext cx="341313" cy="277812"/>
          </a:xfrm>
          <a:prstGeom prst="rect">
            <a:avLst/>
          </a:prstGeom>
          <a:noFill/>
        </p:spPr>
        <p:txBody>
          <a:bodyPr wrap="none">
            <a:spAutoFit/>
          </a:bodyPr>
          <a:lstStyle/>
          <a:p>
            <a:pPr eaLnBrk="0" hangingPunct="0">
              <a:defRPr/>
            </a:pPr>
            <a:r>
              <a:rPr lang="el-GR" sz="1200" dirty="0">
                <a:latin typeface="+mn-lt"/>
                <a:cs typeface="+mn-cs"/>
              </a:rPr>
              <a:t>18</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5"/>
          <p:cNvSpPr>
            <a:spLocks noGrp="1"/>
          </p:cNvSpPr>
          <p:nvPr>
            <p:ph type="title"/>
          </p:nvPr>
        </p:nvSpPr>
        <p:spPr/>
        <p:txBody>
          <a:bodyPr/>
          <a:lstStyle/>
          <a:p>
            <a:pPr eaLnBrk="1" hangingPunct="1"/>
            <a:r>
              <a:rPr lang="el-GR" altLang="en-US" sz="4000" dirty="0" smtClean="0"/>
              <a:t>Φυλογενετικό δέντρο των </a:t>
            </a:r>
            <a:r>
              <a:rPr lang="el-GR" altLang="en-US" sz="4000" dirty="0" err="1" smtClean="0"/>
              <a:t>Αρκτιδών</a:t>
            </a:r>
            <a:r>
              <a:rPr lang="el-GR" altLang="en-US" sz="4000" dirty="0" smtClean="0"/>
              <a:t> και των </a:t>
            </a:r>
            <a:r>
              <a:rPr lang="el-GR" altLang="en-US" sz="4000" dirty="0" err="1" smtClean="0"/>
              <a:t>Προκυονιδών</a:t>
            </a:r>
            <a:endParaRPr lang="en-US" altLang="en-US" sz="4000" dirty="0" smtClean="0"/>
          </a:p>
        </p:txBody>
      </p:sp>
      <p:pic>
        <p:nvPicPr>
          <p:cNvPr id="38917"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27956" y="1598930"/>
            <a:ext cx="6288087" cy="4711768"/>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8042F674-8682-41F4-A9ED-6FF64C94CBCF}" type="slidenum">
              <a:rPr lang="el-GR" altLang="en-US">
                <a:solidFill>
                  <a:srgbClr val="898989"/>
                </a:solidFill>
                <a:latin typeface="Calibri" panose="020F0502020204030204" pitchFamily="34" charset="0"/>
              </a:rPr>
              <a:pPr/>
              <a:t>36</a:t>
            </a:fld>
            <a:endParaRPr lang="el-GR" altLang="en-US">
              <a:solidFill>
                <a:srgbClr val="898989"/>
              </a:solidFill>
              <a:latin typeface="Calibri" panose="020F0502020204030204" pitchFamily="34" charset="0"/>
            </a:endParaRPr>
          </a:p>
        </p:txBody>
      </p:sp>
      <p:sp>
        <p:nvSpPr>
          <p:cNvPr id="9" name="TextBox 8"/>
          <p:cNvSpPr txBox="1"/>
          <p:nvPr/>
        </p:nvSpPr>
        <p:spPr>
          <a:xfrm>
            <a:off x="7374730" y="6057299"/>
            <a:ext cx="341313" cy="276225"/>
          </a:xfrm>
          <a:prstGeom prst="rect">
            <a:avLst/>
          </a:prstGeom>
          <a:noFill/>
        </p:spPr>
        <p:txBody>
          <a:bodyPr wrap="none">
            <a:spAutoFit/>
          </a:bodyPr>
          <a:lstStyle/>
          <a:p>
            <a:pPr eaLnBrk="0" hangingPunct="0">
              <a:defRPr/>
            </a:pPr>
            <a:r>
              <a:rPr lang="el-GR" sz="1200" dirty="0">
                <a:latin typeface="+mn-lt"/>
                <a:cs typeface="+mn-cs"/>
              </a:rPr>
              <a:t>17</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n-US" altLang="en-US" dirty="0" err="1" smtClean="0"/>
              <a:t>Πηγές</a:t>
            </a:r>
            <a:r>
              <a:rPr lang="en-US" altLang="en-US" dirty="0" smtClean="0"/>
              <a:t> </a:t>
            </a:r>
            <a:r>
              <a:rPr lang="en-US" altLang="en-US" dirty="0" err="1" smtClean="0"/>
              <a:t>Πληροφοριών</a:t>
            </a:r>
            <a:r>
              <a:rPr lang="en-US" altLang="en-US" dirty="0" smtClean="0"/>
              <a:t> </a:t>
            </a:r>
            <a:r>
              <a:rPr lang="en-US" altLang="en-US" dirty="0" err="1" smtClean="0"/>
              <a:t>γι</a:t>
            </a:r>
            <a:r>
              <a:rPr lang="en-US" altLang="en-US" dirty="0" smtClean="0"/>
              <a:t>α τη Φυλογένεση</a:t>
            </a:r>
            <a:br>
              <a:rPr lang="en-US" altLang="en-US" dirty="0" smtClean="0"/>
            </a:br>
            <a:endParaRPr lang="en-US" altLang="en-US" sz="4000" dirty="0" smtClean="0"/>
          </a:p>
        </p:txBody>
      </p:sp>
      <p:sp>
        <p:nvSpPr>
          <p:cNvPr id="40965" name="Θέση περιεχομένου 1"/>
          <p:cNvSpPr>
            <a:spLocks noGrp="1"/>
          </p:cNvSpPr>
          <p:nvPr>
            <p:ph idx="1"/>
          </p:nvPr>
        </p:nvSpPr>
        <p:spPr/>
        <p:txBody>
          <a:bodyPr/>
          <a:lstStyle/>
          <a:p>
            <a:pPr eaLnBrk="1" hangingPunct="1">
              <a:spcBef>
                <a:spcPct val="0"/>
              </a:spcBef>
              <a:buFont typeface="Arial" panose="020B0604020202020204" pitchFamily="34" charset="0"/>
              <a:buNone/>
            </a:pPr>
            <a:endParaRPr lang="en-US" altLang="en-US" sz="2600" b="1" smtClean="0">
              <a:solidFill>
                <a:schemeClr val="tx2"/>
              </a:solidFill>
            </a:endParaRPr>
          </a:p>
          <a:p>
            <a:pPr eaLnBrk="1" hangingPunct="1">
              <a:spcBef>
                <a:spcPct val="0"/>
              </a:spcBef>
              <a:buFont typeface="Arial" panose="020B0604020202020204" pitchFamily="34" charset="0"/>
              <a:buNone/>
            </a:pPr>
            <a:r>
              <a:rPr lang="el-GR" altLang="en-US" sz="2600" b="1" smtClean="0"/>
              <a:t>Σ</a:t>
            </a:r>
            <a:r>
              <a:rPr lang="en-US" altLang="en-US" sz="2600" b="1" smtClean="0"/>
              <a:t>υγκριτική μορφολογία </a:t>
            </a:r>
            <a:endParaRPr lang="el-GR" altLang="en-US" sz="2600" b="1" smtClean="0"/>
          </a:p>
          <a:p>
            <a:pPr eaLnBrk="1" hangingPunct="1">
              <a:spcBef>
                <a:spcPct val="0"/>
              </a:spcBef>
              <a:buFont typeface="Arial" panose="020B0604020202020204" pitchFamily="34" charset="0"/>
              <a:buNone/>
            </a:pPr>
            <a:endParaRPr lang="en-US" altLang="en-US" sz="2600" smtClean="0"/>
          </a:p>
          <a:p>
            <a:pPr eaLnBrk="1" hangingPunct="1">
              <a:spcBef>
                <a:spcPct val="0"/>
              </a:spcBef>
              <a:spcAft>
                <a:spcPct val="30000"/>
              </a:spcAft>
              <a:buFont typeface="Arial" panose="020B0604020202020204" pitchFamily="34" charset="0"/>
              <a:buNone/>
            </a:pPr>
            <a:r>
              <a:rPr lang="el-GR" altLang="en-US" sz="2600" b="1" smtClean="0"/>
              <a:t>Σ</a:t>
            </a:r>
            <a:r>
              <a:rPr lang="en-US" altLang="en-US" sz="2600" b="1" smtClean="0"/>
              <a:t>υγκριτική βιοχημεία </a:t>
            </a:r>
            <a:endParaRPr lang="el-GR" altLang="en-US" sz="2600" b="1" smtClean="0"/>
          </a:p>
          <a:p>
            <a:pPr eaLnBrk="1" hangingPunct="1">
              <a:spcBef>
                <a:spcPct val="0"/>
              </a:spcBef>
            </a:pPr>
            <a:r>
              <a:rPr lang="el-GR" altLang="en-US" sz="2600" smtClean="0"/>
              <a:t>Α</a:t>
            </a:r>
            <a:r>
              <a:rPr lang="en-US" altLang="en-US" sz="2600" smtClean="0"/>
              <a:t>λληλουχίες των αμινοξέων στις πρωτεΐνες</a:t>
            </a:r>
            <a:r>
              <a:rPr lang="el-GR" altLang="en-US" sz="2600" smtClean="0"/>
              <a:t>.</a:t>
            </a:r>
          </a:p>
          <a:p>
            <a:pPr eaLnBrk="1" hangingPunct="1">
              <a:spcBef>
                <a:spcPct val="0"/>
              </a:spcBef>
            </a:pPr>
            <a:r>
              <a:rPr lang="el-GR" altLang="en-US" sz="2600" smtClean="0"/>
              <a:t>Α</a:t>
            </a:r>
            <a:r>
              <a:rPr lang="en-US" altLang="en-US" sz="2600" smtClean="0"/>
              <a:t>λληλουχίες των νουκλεοτιδίων στα νουκλεϊκά οξέα </a:t>
            </a:r>
            <a:r>
              <a:rPr lang="el-GR" altLang="en-US" sz="2600" smtClean="0"/>
              <a:t>.</a:t>
            </a:r>
          </a:p>
          <a:p>
            <a:pPr eaLnBrk="1" hangingPunct="1">
              <a:spcBef>
                <a:spcPct val="0"/>
              </a:spcBef>
              <a:buFont typeface="Arial" panose="020B0604020202020204" pitchFamily="34" charset="0"/>
              <a:buNone/>
            </a:pPr>
            <a:endParaRPr lang="en-US" altLang="en-US" sz="2600" smtClean="0"/>
          </a:p>
          <a:p>
            <a:pPr eaLnBrk="1" hangingPunct="1">
              <a:spcBef>
                <a:spcPct val="0"/>
              </a:spcBef>
              <a:spcAft>
                <a:spcPct val="30000"/>
              </a:spcAft>
              <a:buFont typeface="Arial" panose="020B0604020202020204" pitchFamily="34" charset="0"/>
              <a:buNone/>
            </a:pPr>
            <a:r>
              <a:rPr lang="el-GR" altLang="en-US" sz="2600" b="1" smtClean="0"/>
              <a:t>Σ</a:t>
            </a:r>
            <a:r>
              <a:rPr lang="en-US" altLang="en-US" sz="2600" b="1" smtClean="0"/>
              <a:t>υγκριτική κυτταρολογία </a:t>
            </a:r>
            <a:endParaRPr lang="el-GR" altLang="en-US" sz="2600" b="1" smtClean="0"/>
          </a:p>
          <a:p>
            <a:pPr eaLnBrk="1" hangingPunct="1">
              <a:spcBef>
                <a:spcPct val="0"/>
              </a:spcBef>
            </a:pPr>
            <a:r>
              <a:rPr lang="el-GR" altLang="en-US" sz="2600" smtClean="0"/>
              <a:t>Α</a:t>
            </a:r>
            <a:r>
              <a:rPr lang="en-US" altLang="en-US" sz="2600" smtClean="0"/>
              <a:t>ριθμό</a:t>
            </a:r>
            <a:r>
              <a:rPr lang="el-GR" altLang="en-US" sz="2600" smtClean="0"/>
              <a:t>ς</a:t>
            </a:r>
            <a:r>
              <a:rPr lang="en-US" altLang="en-US" sz="2600" smtClean="0"/>
              <a:t>, σχήμα και</a:t>
            </a:r>
            <a:r>
              <a:rPr lang="el-GR" altLang="en-US" sz="2600" smtClean="0"/>
              <a:t> </a:t>
            </a:r>
            <a:r>
              <a:rPr lang="en-US" altLang="en-US" sz="2600" smtClean="0"/>
              <a:t>μέγεθος των </a:t>
            </a:r>
            <a:r>
              <a:rPr lang="el-GR" altLang="en-US" sz="2600" smtClean="0"/>
              <a:t>χ</a:t>
            </a:r>
            <a:r>
              <a:rPr lang="en-US" altLang="en-US" sz="2600" smtClean="0"/>
              <a:t>ρωμοσωμάτων και των τμημάτων τους</a:t>
            </a:r>
            <a:r>
              <a:rPr lang="el-GR" altLang="en-US" sz="2600" smtClean="0"/>
              <a:t>.</a:t>
            </a:r>
            <a:r>
              <a:rPr lang="en-US" altLang="en-US" sz="2600" smtClean="0"/>
              <a:t> </a:t>
            </a:r>
            <a:endParaRPr lang="en-GB" altLang="en-US" sz="2600" smtClean="0"/>
          </a:p>
          <a:p>
            <a:pPr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AF1D058-F337-4243-A110-D2F2B6EFE5E3}" type="slidenum">
              <a:rPr lang="el-GR" altLang="en-US">
                <a:solidFill>
                  <a:srgbClr val="898989"/>
                </a:solidFill>
                <a:latin typeface="Calibri" panose="020F0502020204030204" pitchFamily="34" charset="0"/>
              </a:rPr>
              <a:pPr/>
              <a:t>37</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dirty="0" smtClean="0"/>
              <a:t>Προσδιορισμός της εξελικτικής κλίμακας του χρόνου 1/2</a:t>
            </a:r>
            <a:br>
              <a:rPr lang="el-GR" altLang="en-US" dirty="0" smtClean="0"/>
            </a:br>
            <a:endParaRPr lang="en-US" altLang="en-US" dirty="0" smtClean="0"/>
          </a:p>
        </p:txBody>
      </p:sp>
      <p:sp>
        <p:nvSpPr>
          <p:cNvPr id="41989"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endParaRPr lang="el-GR" altLang="en-US" sz="2600" b="1" smtClean="0">
              <a:solidFill>
                <a:schemeClr val="tx2"/>
              </a:solidFill>
            </a:endParaRPr>
          </a:p>
          <a:p>
            <a:pPr indent="0" eaLnBrk="1" hangingPunct="1">
              <a:spcBef>
                <a:spcPct val="0"/>
              </a:spcBef>
              <a:buFont typeface="Arial" panose="020B0604020202020204" pitchFamily="34" charset="0"/>
              <a:buNone/>
            </a:pPr>
            <a:r>
              <a:rPr lang="el-GR" altLang="en-US" sz="2600" b="1" smtClean="0"/>
              <a:t>Μελέτη των απολιθωμάτων</a:t>
            </a:r>
          </a:p>
          <a:p>
            <a:pPr indent="0" eaLnBrk="1" hangingPunct="1">
              <a:spcBef>
                <a:spcPct val="0"/>
              </a:spcBef>
              <a:buFont typeface="Arial" panose="020B0604020202020204" pitchFamily="34" charset="0"/>
              <a:buNone/>
            </a:pPr>
            <a:endParaRPr lang="el-GR" altLang="en-US" sz="2600" smtClean="0"/>
          </a:p>
          <a:p>
            <a:pPr indent="0" eaLnBrk="1" hangingPunct="1">
              <a:spcBef>
                <a:spcPct val="0"/>
              </a:spcBef>
              <a:buFont typeface="Arial" panose="020B0604020202020204" pitchFamily="34" charset="0"/>
              <a:buNone/>
            </a:pPr>
            <a:r>
              <a:rPr lang="el-GR" altLang="en-US" sz="2600" b="1" smtClean="0"/>
              <a:t>Μελέτη των αλληλουχιών</a:t>
            </a:r>
          </a:p>
          <a:p>
            <a:pPr indent="0" eaLnBrk="1" hangingPunct="1">
              <a:spcBef>
                <a:spcPct val="0"/>
              </a:spcBef>
              <a:buFont typeface="Arial" panose="020B0604020202020204" pitchFamily="34" charset="0"/>
              <a:buNone/>
            </a:pPr>
            <a:r>
              <a:rPr lang="en-US" altLang="en-US" sz="2600" smtClean="0"/>
              <a:t>Μερικές αλληλουχίες πρωτεϊνών και DNA υφίστανται σχεδόν σταθερούς ρυθμούς απόκλισης στον εξελικτικό χρόνο</a:t>
            </a:r>
            <a:r>
              <a:rPr lang="el-GR" altLang="en-US" sz="2600" smtClean="0"/>
              <a:t>.</a:t>
            </a:r>
          </a:p>
          <a:p>
            <a:pPr indent="0" eaLnBrk="1" hangingPunct="1">
              <a:spcBef>
                <a:spcPct val="0"/>
              </a:spcBef>
              <a:buFont typeface="Arial" panose="020B0604020202020204" pitchFamily="34" charset="0"/>
              <a:buNone/>
            </a:pPr>
            <a:endParaRPr lang="el-GR" altLang="en-US" sz="2600" smtClean="0"/>
          </a:p>
          <a:p>
            <a:pPr indent="0" eaLnBrk="1" hangingPunct="1">
              <a:spcBef>
                <a:spcPct val="0"/>
              </a:spcBef>
              <a:buFont typeface="Arial" panose="020B0604020202020204" pitchFamily="34" charset="0"/>
              <a:buNone/>
            </a:pPr>
            <a:r>
              <a:rPr lang="el-GR" altLang="en-US" sz="2600" b="1" smtClean="0"/>
              <a:t>Βαθμός διαφοράς = χρόνος απόκλισης</a:t>
            </a:r>
            <a:endParaRPr lang="en-GB" altLang="en-US" sz="2600" b="1" smtClean="0"/>
          </a:p>
          <a:p>
            <a:pPr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0B0F6BC-1EAD-43F9-83AF-642E5CA7FBB3}" type="slidenum">
              <a:rPr lang="el-GR" altLang="en-US">
                <a:solidFill>
                  <a:srgbClr val="898989"/>
                </a:solidFill>
                <a:latin typeface="Calibri" panose="020F0502020204030204" pitchFamily="34" charset="0"/>
              </a:rPr>
              <a:pPr/>
              <a:t>38</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5"/>
          <p:cNvSpPr>
            <a:spLocks noGrp="1"/>
          </p:cNvSpPr>
          <p:nvPr>
            <p:ph type="title"/>
          </p:nvPr>
        </p:nvSpPr>
        <p:spPr/>
        <p:txBody>
          <a:bodyPr/>
          <a:lstStyle/>
          <a:p>
            <a:pPr eaLnBrk="1" hangingPunct="1"/>
            <a:r>
              <a:rPr lang="el-GR" altLang="en-US" sz="4000" dirty="0" smtClean="0"/>
              <a:t>Προσδιορισμός της εξελικτικής κλίμακας του χρόνου 2/2</a:t>
            </a:r>
            <a:endParaRPr lang="en-US" altLang="en-US" sz="4000" dirty="0" smtClean="0"/>
          </a:p>
        </p:txBody>
      </p:sp>
      <p:pic>
        <p:nvPicPr>
          <p:cNvPr id="43013"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62138" y="1654175"/>
            <a:ext cx="5419725" cy="4351338"/>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7265E80B-6A7E-4D70-BB11-AB6B39CDB036}" type="slidenum">
              <a:rPr lang="el-GR" altLang="en-US">
                <a:solidFill>
                  <a:srgbClr val="898989"/>
                </a:solidFill>
                <a:latin typeface="Calibri" panose="020F0502020204030204" pitchFamily="34" charset="0"/>
              </a:rPr>
              <a:pPr/>
              <a:t>39</a:t>
            </a:fld>
            <a:endParaRPr lang="el-GR" altLang="en-US">
              <a:solidFill>
                <a:srgbClr val="898989"/>
              </a:solidFill>
              <a:latin typeface="Calibri" panose="020F0502020204030204" pitchFamily="34" charset="0"/>
            </a:endParaRPr>
          </a:p>
        </p:txBody>
      </p:sp>
      <p:sp>
        <p:nvSpPr>
          <p:cNvPr id="8" name="Text Box 4"/>
          <p:cNvSpPr txBox="1">
            <a:spLocks noChangeArrowheads="1"/>
          </p:cNvSpPr>
          <p:nvPr/>
        </p:nvSpPr>
        <p:spPr bwMode="auto">
          <a:xfrm>
            <a:off x="1163638" y="5975350"/>
            <a:ext cx="7116762" cy="369888"/>
          </a:xfrm>
          <a:prstGeom prst="rect">
            <a:avLst/>
          </a:prstGeom>
          <a:noFill/>
          <a:ln>
            <a:noFill/>
          </a:ln>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l-GR" altLang="en-US" sz="1800" dirty="0">
                <a:latin typeface="+mn-lt"/>
                <a:cs typeface="+mn-cs"/>
              </a:rPr>
              <a:t>Αριθμός διαφορών στην αλληλουχία των αμινοξέων της αιμοσφαιρίνης</a:t>
            </a:r>
          </a:p>
        </p:txBody>
      </p:sp>
      <p:sp>
        <p:nvSpPr>
          <p:cNvPr id="9" name="TextBox 8"/>
          <p:cNvSpPr txBox="1"/>
          <p:nvPr/>
        </p:nvSpPr>
        <p:spPr>
          <a:xfrm>
            <a:off x="6858000" y="5359400"/>
            <a:ext cx="341313" cy="276225"/>
          </a:xfrm>
          <a:prstGeom prst="rect">
            <a:avLst/>
          </a:prstGeom>
          <a:noFill/>
        </p:spPr>
        <p:txBody>
          <a:bodyPr wrap="none">
            <a:spAutoFit/>
          </a:bodyPr>
          <a:lstStyle/>
          <a:p>
            <a:pPr eaLnBrk="0" hangingPunct="0">
              <a:defRPr/>
            </a:pPr>
            <a:r>
              <a:rPr lang="el-GR" sz="1200" dirty="0">
                <a:latin typeface="+mn-lt"/>
                <a:cs typeface="+mn-cs"/>
              </a:rPr>
              <a:t>19</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2/12</a:t>
            </a:r>
            <a:endParaRPr lang="en-US" altLang="en-US" sz="4000" dirty="0" smtClean="0"/>
          </a:p>
        </p:txBody>
      </p:sp>
      <p:sp>
        <p:nvSpPr>
          <p:cNvPr id="7171" name="Θέση περιεχομένου 6"/>
          <p:cNvSpPr>
            <a:spLocks noGrp="1"/>
          </p:cNvSpPr>
          <p:nvPr>
            <p:ph idx="1"/>
          </p:nvPr>
        </p:nvSpPr>
        <p:spPr/>
        <p:txBody>
          <a:bodyPr/>
          <a:lstStyle/>
          <a:p>
            <a:pPr marL="685800" indent="-457200" eaLnBrk="1" hangingPunct="1">
              <a:spcBef>
                <a:spcPct val="0"/>
              </a:spcBef>
            </a:pPr>
            <a:r>
              <a:rPr lang="el-GR" altLang="en-US" sz="2800" smtClean="0"/>
              <a:t>Έχουν περιγραφεί περισσότερα από </a:t>
            </a:r>
            <a:r>
              <a:rPr lang="el-GR" altLang="en-US" sz="2800" b="1" smtClean="0"/>
              <a:t>1,5 εκατομμύριο είδη ζώων. </a:t>
            </a:r>
          </a:p>
          <a:p>
            <a:pPr marL="685800" indent="-457200" eaLnBrk="1" hangingPunct="1">
              <a:spcBef>
                <a:spcPct val="0"/>
              </a:spcBef>
            </a:pPr>
            <a:endParaRPr lang="el-GR" altLang="en-US" sz="2800" smtClean="0"/>
          </a:p>
          <a:p>
            <a:pPr marL="685800" indent="-457200" eaLnBrk="1" hangingPunct="1">
              <a:spcBef>
                <a:spcPct val="0"/>
              </a:spcBef>
            </a:pPr>
            <a:r>
              <a:rPr lang="el-GR" altLang="en-US" sz="2800" smtClean="0"/>
              <a:t>Κάθε χρόνο περιγράφονται </a:t>
            </a:r>
            <a:r>
              <a:rPr lang="el-GR" altLang="en-US" sz="2800" b="1" smtClean="0"/>
              <a:t>πάνω από χίλια νέα είδη.</a:t>
            </a:r>
          </a:p>
          <a:p>
            <a:pPr marL="685800" indent="-457200" eaLnBrk="1" hangingPunct="1">
              <a:spcBef>
                <a:spcPct val="0"/>
              </a:spcBef>
            </a:pPr>
            <a:endParaRPr lang="el-GR" altLang="en-US" sz="2800" smtClean="0"/>
          </a:p>
          <a:p>
            <a:pPr marL="685800" indent="-457200" eaLnBrk="1" hangingPunct="1">
              <a:spcBef>
                <a:spcPct val="0"/>
              </a:spcBef>
            </a:pPr>
            <a:r>
              <a:rPr lang="el-GR" altLang="en-US" sz="2800" smtClean="0"/>
              <a:t>Εκτίμηση σημερινού αριθμού ειδών: </a:t>
            </a:r>
            <a:r>
              <a:rPr lang="el-GR" altLang="en-US" sz="2800" b="1" smtClean="0"/>
              <a:t>10-30 εκατομμύρια.</a:t>
            </a:r>
          </a:p>
          <a:p>
            <a:pPr marL="685800" indent="-457200" eaLnBrk="1" hangingPunct="1">
              <a:spcBef>
                <a:spcPct val="0"/>
              </a:spcBef>
            </a:pPr>
            <a:endParaRPr lang="el-GR" altLang="en-US" sz="2800" smtClean="0"/>
          </a:p>
          <a:p>
            <a:pPr marL="685800" indent="-457200" eaLnBrk="1" hangingPunct="1">
              <a:spcBef>
                <a:spcPct val="0"/>
              </a:spcBef>
            </a:pPr>
            <a:r>
              <a:rPr lang="el-GR" altLang="en-US" sz="2800" smtClean="0"/>
              <a:t>Όλων των ειδών που έχουν ζήσει: </a:t>
            </a:r>
            <a:r>
              <a:rPr lang="el-GR" altLang="en-US" sz="2800" b="1" smtClean="0"/>
              <a:t>200 εκατομμύρια.</a:t>
            </a:r>
          </a:p>
          <a:p>
            <a:pPr marL="685800" indent="-45720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107ABFC-8458-468E-B977-7E201420537B}" type="slidenum">
              <a:rPr lang="el-GR" altLang="en-US">
                <a:solidFill>
                  <a:srgbClr val="898989"/>
                </a:solidFill>
                <a:latin typeface="Calibri" panose="020F0502020204030204" pitchFamily="34" charset="0"/>
              </a:rPr>
              <a:pPr/>
              <a:t>4</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5"/>
          <p:cNvSpPr>
            <a:spLocks noGrp="1"/>
          </p:cNvSpPr>
          <p:nvPr>
            <p:ph type="title"/>
          </p:nvPr>
        </p:nvSpPr>
        <p:spPr>
          <a:xfrm>
            <a:off x="609600" y="381000"/>
            <a:ext cx="7886700" cy="1325563"/>
          </a:xfrm>
        </p:spPr>
        <p:txBody>
          <a:bodyPr>
            <a:normAutofit fontScale="90000"/>
          </a:bodyPr>
          <a:lstStyle/>
          <a:p>
            <a:pPr marL="342900" indent="-342900" eaLnBrk="1" hangingPunct="1"/>
            <a:r>
              <a:rPr lang="el-GR" altLang="en-US" dirty="0" smtClean="0"/>
              <a:t/>
            </a:r>
            <a:br>
              <a:rPr lang="el-GR" altLang="en-US" dirty="0" smtClean="0"/>
            </a:br>
            <a:r>
              <a:rPr lang="el-GR" altLang="en-US" dirty="0" smtClean="0"/>
              <a:t>Θεωρίες για την Ταξινομική</a:t>
            </a:r>
            <a:br>
              <a:rPr lang="el-GR" altLang="en-US" dirty="0" smtClean="0"/>
            </a:br>
            <a:endParaRPr lang="en-US" altLang="en-US" dirty="0" smtClean="0"/>
          </a:p>
        </p:txBody>
      </p:sp>
      <p:sp>
        <p:nvSpPr>
          <p:cNvPr id="44037" name="Θέση περιεχομένου 1"/>
          <p:cNvSpPr>
            <a:spLocks noGrp="1"/>
          </p:cNvSpPr>
          <p:nvPr>
            <p:ph idx="1"/>
          </p:nvPr>
        </p:nvSpPr>
        <p:spPr>
          <a:xfrm>
            <a:off x="304800" y="1905000"/>
            <a:ext cx="8534400" cy="3646488"/>
          </a:xfrm>
        </p:spPr>
        <p:txBody>
          <a:bodyPr/>
          <a:lstStyle/>
          <a:p>
            <a:pPr lvl="1" indent="0" eaLnBrk="1" hangingPunct="1">
              <a:spcBef>
                <a:spcPct val="0"/>
              </a:spcBef>
              <a:buFont typeface="Arial" panose="020B0604020202020204" pitchFamily="34" charset="0"/>
              <a:buNone/>
            </a:pPr>
            <a:endParaRPr lang="el-GR" altLang="en-US" sz="3200" b="1" smtClean="0"/>
          </a:p>
          <a:p>
            <a:pPr lvl="1" indent="0" eaLnBrk="1" hangingPunct="1">
              <a:lnSpc>
                <a:spcPct val="150000"/>
              </a:lnSpc>
              <a:spcBef>
                <a:spcPct val="0"/>
              </a:spcBef>
              <a:buFontTx/>
              <a:buChar char="•"/>
            </a:pPr>
            <a:r>
              <a:rPr lang="el-GR" altLang="en-US" b="1" smtClean="0"/>
              <a:t>Η</a:t>
            </a:r>
            <a:r>
              <a:rPr lang="en-US" altLang="en-US" b="1" smtClean="0"/>
              <a:t> εξελικτική ταξινομική</a:t>
            </a:r>
            <a:endParaRPr lang="el-GR" altLang="en-US" b="1" smtClean="0"/>
          </a:p>
          <a:p>
            <a:pPr lvl="1" indent="0" eaLnBrk="1" hangingPunct="1">
              <a:lnSpc>
                <a:spcPct val="150000"/>
              </a:lnSpc>
              <a:spcBef>
                <a:spcPct val="0"/>
              </a:spcBef>
              <a:buFontTx/>
              <a:buChar char="•"/>
            </a:pPr>
            <a:r>
              <a:rPr lang="el-GR" altLang="en-US" b="1" smtClean="0"/>
              <a:t>Η</a:t>
            </a:r>
            <a:r>
              <a:rPr lang="en-US" altLang="en-US" b="1" smtClean="0"/>
              <a:t> φυλογενετική συστηματική (ή κλαδιστική)</a:t>
            </a:r>
            <a:endParaRPr lang="el-GR" altLang="en-US" b="1" smtClean="0"/>
          </a:p>
          <a:p>
            <a:pPr lvl="1" indent="0" eaLnBrk="1" hangingPunct="1">
              <a:lnSpc>
                <a:spcPct val="150000"/>
              </a:lnSpc>
              <a:spcBef>
                <a:spcPct val="0"/>
              </a:spcBef>
              <a:buFontTx/>
              <a:buChar char="•"/>
            </a:pPr>
            <a:r>
              <a:rPr lang="el-GR" altLang="en-US" b="1" smtClean="0"/>
              <a:t>Η φαινετική</a:t>
            </a:r>
          </a:p>
          <a:p>
            <a:pPr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044A32B-CA76-4FF4-AB15-9F515D5AA2E9}" type="slidenum">
              <a:rPr lang="el-GR" altLang="en-US">
                <a:solidFill>
                  <a:srgbClr val="898989"/>
                </a:solidFill>
                <a:latin typeface="Calibri" panose="020F0502020204030204" pitchFamily="34" charset="0"/>
              </a:rPr>
              <a:pPr/>
              <a:t>40</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dirty="0" smtClean="0"/>
              <a:t>Ομαδοποιήσεις </a:t>
            </a:r>
            <a:br>
              <a:rPr lang="el-GR" altLang="en-US" dirty="0" smtClean="0"/>
            </a:br>
            <a:r>
              <a:rPr lang="el-GR" altLang="en-US" dirty="0" smtClean="0"/>
              <a:t>των ταξινομικών ομάδων 1/2</a:t>
            </a:r>
            <a:br>
              <a:rPr lang="el-GR" altLang="en-US" dirty="0" smtClean="0"/>
            </a:br>
            <a:endParaRPr lang="en-US" altLang="en-US" sz="4000" dirty="0" smtClean="0"/>
          </a:p>
        </p:txBody>
      </p:sp>
      <p:sp>
        <p:nvSpPr>
          <p:cNvPr id="45061" name="Θέση περιεχομένου 1"/>
          <p:cNvSpPr>
            <a:spLocks noGrp="1"/>
          </p:cNvSpPr>
          <p:nvPr>
            <p:ph idx="1"/>
          </p:nvPr>
        </p:nvSpPr>
        <p:spPr>
          <a:xfrm>
            <a:off x="381000" y="2200275"/>
            <a:ext cx="8534400" cy="3646488"/>
          </a:xfrm>
        </p:spPr>
        <p:txBody>
          <a:bodyPr/>
          <a:lstStyle/>
          <a:p>
            <a:pPr marL="685800" indent="0" eaLnBrk="1" hangingPunct="1">
              <a:spcBef>
                <a:spcPct val="0"/>
              </a:spcBef>
              <a:buFont typeface="Arial" panose="020B0604020202020204" pitchFamily="34" charset="0"/>
              <a:buNone/>
            </a:pPr>
            <a:endParaRPr lang="el-GR" altLang="en-US" dirty="0" smtClean="0"/>
          </a:p>
          <a:p>
            <a:pPr marL="685800" indent="0" eaLnBrk="1" hangingPunct="1">
              <a:lnSpc>
                <a:spcPct val="150000"/>
              </a:lnSpc>
              <a:spcBef>
                <a:spcPct val="0"/>
              </a:spcBef>
            </a:pPr>
            <a:r>
              <a:rPr lang="el-GR" altLang="en-US" sz="2800" b="1" dirty="0" err="1" smtClean="0"/>
              <a:t>Μονοφυλετικότητα</a:t>
            </a:r>
            <a:endParaRPr lang="el-GR" altLang="en-US" sz="2800" b="1" dirty="0" smtClean="0"/>
          </a:p>
          <a:p>
            <a:pPr marL="685800" indent="0" eaLnBrk="1" hangingPunct="1">
              <a:lnSpc>
                <a:spcPct val="150000"/>
              </a:lnSpc>
              <a:spcBef>
                <a:spcPct val="0"/>
              </a:spcBef>
            </a:pPr>
            <a:r>
              <a:rPr lang="el-GR" altLang="en-US" sz="2800" b="1" dirty="0" err="1" smtClean="0"/>
              <a:t>Παραφυλετικότητα</a:t>
            </a:r>
            <a:endParaRPr lang="el-GR" altLang="en-US" sz="2800" b="1" dirty="0" smtClean="0"/>
          </a:p>
          <a:p>
            <a:pPr marL="685800" indent="0" eaLnBrk="1" hangingPunct="1">
              <a:lnSpc>
                <a:spcPct val="150000"/>
              </a:lnSpc>
              <a:spcBef>
                <a:spcPct val="0"/>
              </a:spcBef>
            </a:pPr>
            <a:r>
              <a:rPr lang="el-GR" altLang="en-US" sz="2800" b="1" dirty="0" err="1" smtClean="0"/>
              <a:t>Πολυφυλετικότητα</a:t>
            </a:r>
            <a:endParaRPr lang="en-GB" altLang="en-US" sz="2800" b="1" dirty="0" smtClean="0"/>
          </a:p>
          <a:p>
            <a:pPr marL="685800"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775F3CFC-9F48-4000-9287-F9DBC3A54EF6}" type="slidenum">
              <a:rPr lang="el-GR" altLang="en-US">
                <a:solidFill>
                  <a:srgbClr val="898989"/>
                </a:solidFill>
                <a:latin typeface="Calibri" panose="020F0502020204030204" pitchFamily="34" charset="0"/>
              </a:rPr>
              <a:pPr/>
              <a:t>41</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5"/>
          <p:cNvSpPr>
            <a:spLocks noGrp="1"/>
          </p:cNvSpPr>
          <p:nvPr>
            <p:ph type="title"/>
          </p:nvPr>
        </p:nvSpPr>
        <p:spPr>
          <a:xfrm>
            <a:off x="174822" y="538651"/>
            <a:ext cx="4286643" cy="1600200"/>
          </a:xfrm>
        </p:spPr>
        <p:txBody>
          <a:bodyPr>
            <a:normAutofit fontScale="90000"/>
          </a:bodyPr>
          <a:lstStyle/>
          <a:p>
            <a:pPr eaLnBrk="1" hangingPunct="1"/>
            <a:r>
              <a:rPr lang="el-GR" altLang="en-US" sz="4000" dirty="0" smtClean="0"/>
              <a:t>Ομαδοποιήσεις των ταξινομικών ομάδων 2/2</a:t>
            </a:r>
            <a:endParaRPr lang="en-US" altLang="en-US" sz="4000" dirty="0" smtClean="0"/>
          </a:p>
        </p:txBody>
      </p:sp>
      <p:pic>
        <p:nvPicPr>
          <p:cNvPr id="49158"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3032" y="78129"/>
            <a:ext cx="4643867" cy="6005263"/>
          </a:xfrm>
        </p:spPr>
      </p:pic>
      <p:sp>
        <p:nvSpPr>
          <p:cNvPr id="49155" name="Θέση κειμένου 2"/>
          <p:cNvSpPr>
            <a:spLocks noGrp="1"/>
          </p:cNvSpPr>
          <p:nvPr>
            <p:ph type="body" sz="half" idx="2"/>
          </p:nvPr>
        </p:nvSpPr>
        <p:spPr>
          <a:xfrm>
            <a:off x="457200" y="2599373"/>
            <a:ext cx="4407297" cy="3811588"/>
          </a:xfrm>
        </p:spPr>
        <p:txBody>
          <a:bodyPr/>
          <a:lstStyle/>
          <a:p>
            <a:pPr marL="0" indent="0" eaLnBrk="1" hangingPunct="1">
              <a:spcBef>
                <a:spcPct val="0"/>
              </a:spcBef>
              <a:buFont typeface="Arial" panose="020B0604020202020204" pitchFamily="34" charset="0"/>
              <a:buNone/>
            </a:pPr>
            <a:r>
              <a:rPr lang="el-GR" altLang="en-US" sz="2400" b="1" dirty="0" err="1" smtClean="0"/>
              <a:t>Μονοφυλετικό</a:t>
            </a:r>
            <a:r>
              <a:rPr lang="el-GR" altLang="en-US" sz="2400" b="1" dirty="0" smtClean="0"/>
              <a:t>: </a:t>
            </a:r>
            <a:r>
              <a:rPr lang="el-GR" altLang="en-US" sz="2400" b="1" dirty="0" err="1" smtClean="0"/>
              <a:t>τάξον</a:t>
            </a:r>
            <a:r>
              <a:rPr lang="el-GR" altLang="en-US" sz="2400" b="1" dirty="0" smtClean="0"/>
              <a:t> 1, </a:t>
            </a:r>
            <a:r>
              <a:rPr lang="el-GR" altLang="en-US" sz="2400" b="1" dirty="0" err="1" smtClean="0"/>
              <a:t>τάξον</a:t>
            </a:r>
            <a:r>
              <a:rPr lang="el-GR" altLang="en-US" sz="2400" b="1" dirty="0" smtClean="0"/>
              <a:t> 3</a:t>
            </a:r>
          </a:p>
          <a:p>
            <a:pPr marL="0" indent="0" eaLnBrk="1" hangingPunct="1">
              <a:spcBef>
                <a:spcPct val="0"/>
              </a:spcBef>
              <a:buFont typeface="Arial" panose="020B0604020202020204" pitchFamily="34" charset="0"/>
              <a:buNone/>
            </a:pPr>
            <a:endParaRPr lang="el-GR" altLang="en-US" sz="2400" b="1" dirty="0" smtClean="0"/>
          </a:p>
          <a:p>
            <a:pPr marL="0" indent="0" eaLnBrk="1" hangingPunct="1">
              <a:spcBef>
                <a:spcPct val="0"/>
              </a:spcBef>
              <a:buFont typeface="Arial" panose="020B0604020202020204" pitchFamily="34" charset="0"/>
              <a:buNone/>
            </a:pPr>
            <a:r>
              <a:rPr lang="el-GR" altLang="en-US" sz="2400" b="1" dirty="0" err="1" smtClean="0"/>
              <a:t>Παραφυλετικό</a:t>
            </a:r>
            <a:r>
              <a:rPr lang="el-GR" altLang="en-US" sz="2400" b="1" dirty="0" smtClean="0"/>
              <a:t>: </a:t>
            </a:r>
            <a:r>
              <a:rPr lang="el-GR" altLang="en-US" sz="2400" b="1" dirty="0" err="1" smtClean="0"/>
              <a:t>τάξον</a:t>
            </a:r>
            <a:r>
              <a:rPr lang="el-GR" altLang="en-US" sz="2400" b="1" dirty="0" smtClean="0"/>
              <a:t> 2</a:t>
            </a:r>
          </a:p>
          <a:p>
            <a:pPr marL="0" indent="0" eaLnBrk="1" hangingPunct="1">
              <a:spcBef>
                <a:spcPct val="0"/>
              </a:spcBef>
              <a:buFont typeface="Arial" panose="020B0604020202020204" pitchFamily="34" charset="0"/>
              <a:buNone/>
            </a:pPr>
            <a:endParaRPr lang="el-GR" altLang="en-US" sz="2400" b="1" dirty="0" smtClean="0"/>
          </a:p>
          <a:p>
            <a:pPr marL="0" indent="0" eaLnBrk="1" hangingPunct="1">
              <a:spcBef>
                <a:spcPct val="0"/>
              </a:spcBef>
              <a:buFont typeface="Arial" panose="020B0604020202020204" pitchFamily="34" charset="0"/>
              <a:buNone/>
            </a:pPr>
            <a:r>
              <a:rPr lang="el-GR" altLang="en-US" sz="2400" b="1" dirty="0" smtClean="0"/>
              <a:t>Πολυφυλετικό: </a:t>
            </a:r>
            <a:r>
              <a:rPr lang="el-GR" altLang="en-US" sz="2400" b="1" dirty="0" err="1" smtClean="0"/>
              <a:t>τάξον</a:t>
            </a:r>
            <a:r>
              <a:rPr lang="el-GR" altLang="en-US" sz="2400" b="1" dirty="0" smtClean="0"/>
              <a:t> 4</a:t>
            </a:r>
          </a:p>
          <a:p>
            <a:pPr marL="0" indent="0" eaLnBrk="1" hangingPunct="1"/>
            <a:endParaRPr lang="en-US" altLang="en-US" dirty="0" smtClean="0"/>
          </a:p>
        </p:txBody>
      </p:sp>
      <p:sp>
        <p:nvSpPr>
          <p:cNvPr id="4" name="Θέση υποσέλιδου 3"/>
          <p:cNvSpPr>
            <a:spLocks noGrp="1"/>
          </p:cNvSpPr>
          <p:nvPr>
            <p:ph type="ftr" sz="quarter" idx="10"/>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84789EEB-EB48-4804-980F-FF0FD7B1A2C0}" type="slidenum">
              <a:rPr lang="el-GR" altLang="en-US">
                <a:solidFill>
                  <a:srgbClr val="898989"/>
                </a:solidFill>
                <a:latin typeface="Calibri" panose="020F0502020204030204" pitchFamily="34" charset="0"/>
              </a:rPr>
              <a:pPr/>
              <a:t>42</a:t>
            </a:fld>
            <a:endParaRPr lang="el-GR" altLang="en-US">
              <a:solidFill>
                <a:srgbClr val="898989"/>
              </a:solidFill>
              <a:latin typeface="Calibri" panose="020F0502020204030204" pitchFamily="34" charset="0"/>
            </a:endParaRPr>
          </a:p>
        </p:txBody>
      </p:sp>
      <p:sp>
        <p:nvSpPr>
          <p:cNvPr id="8" name="TextBox 7"/>
          <p:cNvSpPr txBox="1"/>
          <p:nvPr/>
        </p:nvSpPr>
        <p:spPr>
          <a:xfrm>
            <a:off x="5105400" y="5807167"/>
            <a:ext cx="341312" cy="276225"/>
          </a:xfrm>
          <a:prstGeom prst="rect">
            <a:avLst/>
          </a:prstGeom>
          <a:noFill/>
        </p:spPr>
        <p:txBody>
          <a:bodyPr wrap="none">
            <a:spAutoFit/>
          </a:bodyPr>
          <a:lstStyle/>
          <a:p>
            <a:pPr eaLnBrk="0" hangingPunct="0">
              <a:defRPr/>
            </a:pPr>
            <a:r>
              <a:rPr lang="el-GR" sz="1200" dirty="0">
                <a:latin typeface="+mn-lt"/>
                <a:cs typeface="+mn-cs"/>
              </a:rPr>
              <a:t>23</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5"/>
          <p:cNvSpPr>
            <a:spLocks noGrp="1"/>
          </p:cNvSpPr>
          <p:nvPr>
            <p:ph type="title"/>
          </p:nvPr>
        </p:nvSpPr>
        <p:spPr>
          <a:xfrm>
            <a:off x="685800" y="457200"/>
            <a:ext cx="7772400" cy="1143000"/>
          </a:xfrm>
        </p:spPr>
        <p:txBody>
          <a:bodyPr>
            <a:normAutofit fontScale="90000"/>
          </a:bodyPr>
          <a:lstStyle/>
          <a:p>
            <a:pPr eaLnBrk="1" hangingPunct="1"/>
            <a:r>
              <a:rPr lang="el-GR" altLang="en-US" sz="4000" dirty="0" smtClean="0"/>
              <a:t/>
            </a:r>
            <a:br>
              <a:rPr lang="el-GR" altLang="en-US" sz="4000" dirty="0" smtClean="0"/>
            </a:br>
            <a:r>
              <a:rPr lang="el-GR" altLang="en-US" sz="4900" dirty="0" err="1" smtClean="0"/>
              <a:t>Μονοφυλετικό</a:t>
            </a:r>
            <a:r>
              <a:rPr lang="el-GR" altLang="en-US" sz="4900" dirty="0" smtClean="0"/>
              <a:t> </a:t>
            </a:r>
            <a:r>
              <a:rPr lang="el-GR" altLang="en-US" sz="4900" dirty="0" err="1" smtClean="0"/>
              <a:t>τάξο</a:t>
            </a:r>
            <a:r>
              <a:rPr lang="el-GR" altLang="en-US" sz="4900" dirty="0" smtClean="0"/>
              <a:t/>
            </a:r>
            <a:br>
              <a:rPr lang="el-GR" altLang="en-US" sz="4900" dirty="0" smtClean="0"/>
            </a:br>
            <a:endParaRPr lang="en-US" altLang="en-US" sz="4900" dirty="0" smtClean="0"/>
          </a:p>
        </p:txBody>
      </p:sp>
      <p:sp>
        <p:nvSpPr>
          <p:cNvPr id="46083" name="Θέση κειμένου 6"/>
          <p:cNvSpPr>
            <a:spLocks noGrp="1"/>
          </p:cNvSpPr>
          <p:nvPr>
            <p:ph type="body" sz="half" idx="3"/>
          </p:nvPr>
        </p:nvSpPr>
        <p:spPr>
          <a:xfrm>
            <a:off x="736600" y="1905000"/>
            <a:ext cx="7772400" cy="1587500"/>
          </a:xfrm>
        </p:spPr>
        <p:txBody>
          <a:bodyPr/>
          <a:lstStyle/>
          <a:p>
            <a:pPr indent="0" eaLnBrk="1" hangingPunct="1">
              <a:spcBef>
                <a:spcPts val="600"/>
              </a:spcBef>
              <a:buFont typeface="Arial" panose="020B0604020202020204" pitchFamily="34" charset="0"/>
              <a:buNone/>
            </a:pPr>
            <a:r>
              <a:rPr lang="el-GR" altLang="en-US" sz="2800" dirty="0" smtClean="0"/>
              <a:t>Περιλαμβάνει τον πιο πρόσφατο κοινό πρόγονο της ομάδας και όλους τους απογόνους αυτού του προγόνου.</a:t>
            </a:r>
            <a:endParaRPr lang="en-US" altLang="en-US" dirty="0" smtClean="0"/>
          </a:p>
        </p:txBody>
      </p:sp>
      <p:pic>
        <p:nvPicPr>
          <p:cNvPr id="46086" name="Θέση περιεχομένου 8"/>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495300" y="3660775"/>
            <a:ext cx="8153400" cy="2435225"/>
          </a:xfrm>
        </p:spPr>
      </p:pic>
      <p:sp>
        <p:nvSpPr>
          <p:cNvPr id="4" name="Θέση υποσέλιδου 3"/>
          <p:cNvSpPr>
            <a:spLocks noGrp="1"/>
          </p:cNvSpPr>
          <p:nvPr>
            <p:ph type="ftr" sz="quarter" idx="13"/>
          </p:nvPr>
        </p:nvSpPr>
        <p:spPr/>
        <p:txBody>
          <a:bodyPr/>
          <a:lstStyle/>
          <a:p>
            <a:pPr>
              <a:defRPr/>
            </a:pPr>
            <a:r>
              <a:rPr lang="el-GR" smtClean="0"/>
              <a:t>Ενότητα 7. Ταξινομική και Φυλογένεση των Ζώων</a:t>
            </a:r>
            <a:endParaRPr lang="el-GR"/>
          </a:p>
        </p:txBody>
      </p:sp>
      <p:sp>
        <p:nvSpPr>
          <p:cNvPr id="5" name="Θέση αριθμού διαφάνειας 4"/>
          <p:cNvSpPr>
            <a:spLocks noGrp="1"/>
          </p:cNvSpPr>
          <p:nvPr>
            <p:ph type="sldNum" sz="quarter" idx="14"/>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56B3B7F-6627-4098-B8DC-BE7EC96F4DE2}" type="slidenum">
              <a:rPr lang="el-GR" altLang="en-US">
                <a:solidFill>
                  <a:srgbClr val="898989"/>
                </a:solidFill>
                <a:latin typeface="Calibri" panose="020F0502020204030204" pitchFamily="34" charset="0"/>
              </a:rPr>
              <a:pPr/>
              <a:t>43</a:t>
            </a:fld>
            <a:endParaRPr lang="el-GR" altLang="en-US">
              <a:solidFill>
                <a:srgbClr val="898989"/>
              </a:solidFill>
              <a:latin typeface="Calibri" panose="020F0502020204030204" pitchFamily="34" charset="0"/>
            </a:endParaRPr>
          </a:p>
        </p:txBody>
      </p:sp>
      <p:sp>
        <p:nvSpPr>
          <p:cNvPr id="8" name="TextBox 7"/>
          <p:cNvSpPr txBox="1"/>
          <p:nvPr/>
        </p:nvSpPr>
        <p:spPr>
          <a:xfrm>
            <a:off x="8148638" y="5791200"/>
            <a:ext cx="341312" cy="276225"/>
          </a:xfrm>
          <a:prstGeom prst="rect">
            <a:avLst/>
          </a:prstGeom>
          <a:noFill/>
        </p:spPr>
        <p:txBody>
          <a:bodyPr wrap="none">
            <a:spAutoFit/>
          </a:bodyPr>
          <a:lstStyle/>
          <a:p>
            <a:pPr eaLnBrk="0" hangingPunct="0">
              <a:defRPr/>
            </a:pPr>
            <a:r>
              <a:rPr lang="el-GR" sz="1200" dirty="0">
                <a:latin typeface="+mn-lt"/>
                <a:cs typeface="+mn-cs"/>
              </a:rPr>
              <a:t>20</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5"/>
          <p:cNvSpPr>
            <a:spLocks noGrp="1"/>
          </p:cNvSpPr>
          <p:nvPr>
            <p:ph type="title"/>
          </p:nvPr>
        </p:nvSpPr>
        <p:spPr>
          <a:xfrm>
            <a:off x="685800" y="533400"/>
            <a:ext cx="7772400" cy="1143000"/>
          </a:xfrm>
        </p:spPr>
        <p:txBody>
          <a:bodyPr>
            <a:normAutofit fontScale="90000"/>
          </a:bodyPr>
          <a:lstStyle/>
          <a:p>
            <a:pPr eaLnBrk="1" hangingPunct="1"/>
            <a:r>
              <a:rPr lang="el-GR" altLang="en-US" sz="4000" dirty="0" smtClean="0"/>
              <a:t/>
            </a:r>
            <a:br>
              <a:rPr lang="el-GR" altLang="en-US" sz="4000" dirty="0" smtClean="0"/>
            </a:br>
            <a:r>
              <a:rPr lang="el-GR" altLang="en-US" sz="4900" dirty="0" err="1" smtClean="0"/>
              <a:t>Παραφυλετικό</a:t>
            </a:r>
            <a:r>
              <a:rPr lang="el-GR" altLang="en-US" sz="4900" dirty="0" smtClean="0"/>
              <a:t> </a:t>
            </a:r>
            <a:r>
              <a:rPr lang="el-GR" altLang="en-US" sz="4900" dirty="0" err="1" smtClean="0"/>
              <a:t>τάξο</a:t>
            </a:r>
            <a:endParaRPr lang="en-US" altLang="en-US" sz="4900" dirty="0" smtClean="0"/>
          </a:p>
        </p:txBody>
      </p:sp>
      <p:sp>
        <p:nvSpPr>
          <p:cNvPr id="47107" name="Θέση κειμένου 6"/>
          <p:cNvSpPr>
            <a:spLocks noGrp="1"/>
          </p:cNvSpPr>
          <p:nvPr>
            <p:ph type="body" sz="half" idx="3"/>
          </p:nvPr>
        </p:nvSpPr>
        <p:spPr>
          <a:xfrm>
            <a:off x="736600" y="1998663"/>
            <a:ext cx="7772400" cy="1587500"/>
          </a:xfrm>
        </p:spPr>
        <p:txBody>
          <a:bodyPr/>
          <a:lstStyle/>
          <a:p>
            <a:pPr indent="0" eaLnBrk="1" hangingPunct="1">
              <a:spcBef>
                <a:spcPts val="600"/>
              </a:spcBef>
              <a:buFont typeface="Arial" panose="020B0604020202020204" pitchFamily="34" charset="0"/>
              <a:buNone/>
            </a:pPr>
            <a:r>
              <a:rPr lang="el-GR" altLang="en-US" sz="2800" smtClean="0"/>
              <a:t>Περιλαμβάνει τον πιο πρόσφατο κοινό πρόγονο όλων των μελών της ομάδας και μερικούς αλλά όχι όλους τους απογόνους αυτού του προγόνου.</a:t>
            </a:r>
          </a:p>
        </p:txBody>
      </p:sp>
      <p:pic>
        <p:nvPicPr>
          <p:cNvPr id="47110" name="Θέση περιεχομένου 8"/>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495300" y="3754438"/>
            <a:ext cx="8153400" cy="2435225"/>
          </a:xfrm>
        </p:spPr>
      </p:pic>
      <p:sp>
        <p:nvSpPr>
          <p:cNvPr id="4" name="Θέση υποσέλιδου 3"/>
          <p:cNvSpPr>
            <a:spLocks noGrp="1"/>
          </p:cNvSpPr>
          <p:nvPr>
            <p:ph type="ftr" sz="quarter" idx="13"/>
          </p:nvPr>
        </p:nvSpPr>
        <p:spPr/>
        <p:txBody>
          <a:bodyPr/>
          <a:lstStyle/>
          <a:p>
            <a:pPr>
              <a:defRPr/>
            </a:pPr>
            <a:r>
              <a:rPr lang="el-GR" smtClean="0"/>
              <a:t>Ενότητα 7. Ταξινομική και Φυλογένεση των Ζώων</a:t>
            </a:r>
            <a:endParaRPr lang="el-GR"/>
          </a:p>
        </p:txBody>
      </p:sp>
      <p:sp>
        <p:nvSpPr>
          <p:cNvPr id="5" name="Θέση αριθμού διαφάνειας 4"/>
          <p:cNvSpPr>
            <a:spLocks noGrp="1"/>
          </p:cNvSpPr>
          <p:nvPr>
            <p:ph type="sldNum" sz="quarter" idx="14"/>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0006DC1-F19F-4399-B14B-E37249E3E78D}" type="slidenum">
              <a:rPr lang="el-GR" altLang="en-US">
                <a:solidFill>
                  <a:srgbClr val="898989"/>
                </a:solidFill>
                <a:latin typeface="Calibri" panose="020F0502020204030204" pitchFamily="34" charset="0"/>
              </a:rPr>
              <a:pPr/>
              <a:t>44</a:t>
            </a:fld>
            <a:endParaRPr lang="el-GR" altLang="en-US">
              <a:solidFill>
                <a:srgbClr val="898989"/>
              </a:solidFill>
              <a:latin typeface="Calibri" panose="020F0502020204030204" pitchFamily="34" charset="0"/>
            </a:endParaRPr>
          </a:p>
        </p:txBody>
      </p:sp>
      <p:sp>
        <p:nvSpPr>
          <p:cNvPr id="8" name="TextBox 7"/>
          <p:cNvSpPr txBox="1"/>
          <p:nvPr/>
        </p:nvSpPr>
        <p:spPr>
          <a:xfrm>
            <a:off x="8191500" y="5857875"/>
            <a:ext cx="341313" cy="276225"/>
          </a:xfrm>
          <a:prstGeom prst="rect">
            <a:avLst/>
          </a:prstGeom>
          <a:noFill/>
        </p:spPr>
        <p:txBody>
          <a:bodyPr wrap="none">
            <a:spAutoFit/>
          </a:bodyPr>
          <a:lstStyle/>
          <a:p>
            <a:pPr eaLnBrk="0" hangingPunct="0">
              <a:defRPr/>
            </a:pPr>
            <a:r>
              <a:rPr lang="el-GR" sz="1200" dirty="0">
                <a:latin typeface="+mn-lt"/>
                <a:cs typeface="+mn-cs"/>
              </a:rPr>
              <a:t>21</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5"/>
          <p:cNvSpPr>
            <a:spLocks noGrp="1"/>
          </p:cNvSpPr>
          <p:nvPr>
            <p:ph type="title"/>
          </p:nvPr>
        </p:nvSpPr>
        <p:spPr>
          <a:xfrm>
            <a:off x="685800" y="533400"/>
            <a:ext cx="7772400" cy="1143000"/>
          </a:xfrm>
        </p:spPr>
        <p:txBody>
          <a:bodyPr>
            <a:normAutofit fontScale="90000"/>
          </a:bodyPr>
          <a:lstStyle/>
          <a:p>
            <a:pPr eaLnBrk="1" hangingPunct="1"/>
            <a:r>
              <a:rPr lang="el-GR" altLang="en-US" sz="4000" dirty="0" smtClean="0"/>
              <a:t/>
            </a:r>
            <a:br>
              <a:rPr lang="el-GR" altLang="en-US" sz="4000" dirty="0" smtClean="0"/>
            </a:br>
            <a:r>
              <a:rPr lang="el-GR" altLang="en-US" sz="4900" dirty="0" smtClean="0"/>
              <a:t>Πολυφυλετικό </a:t>
            </a:r>
            <a:r>
              <a:rPr lang="el-GR" altLang="en-US" sz="4900" dirty="0" err="1" smtClean="0"/>
              <a:t>τάξο</a:t>
            </a:r>
            <a:endParaRPr lang="en-US" altLang="en-US" sz="4000" dirty="0" smtClean="0"/>
          </a:p>
        </p:txBody>
      </p:sp>
      <p:sp>
        <p:nvSpPr>
          <p:cNvPr id="48131" name="Θέση κειμένου 6"/>
          <p:cNvSpPr>
            <a:spLocks noGrp="1"/>
          </p:cNvSpPr>
          <p:nvPr>
            <p:ph type="body" sz="half" idx="3"/>
          </p:nvPr>
        </p:nvSpPr>
        <p:spPr>
          <a:xfrm>
            <a:off x="736600" y="1998663"/>
            <a:ext cx="7772400" cy="1430337"/>
          </a:xfrm>
        </p:spPr>
        <p:txBody>
          <a:bodyPr/>
          <a:lstStyle/>
          <a:p>
            <a:pPr indent="0" eaLnBrk="1" hangingPunct="1">
              <a:spcBef>
                <a:spcPts val="600"/>
              </a:spcBef>
              <a:buFont typeface="Arial" panose="020B0604020202020204" pitchFamily="34" charset="0"/>
              <a:buNone/>
            </a:pPr>
            <a:r>
              <a:rPr lang="el-GR" altLang="en-US" sz="2800" smtClean="0"/>
              <a:t>Δεν περιλαμβάνει τον πιο πρόσφατο κοινό πρόγονο όλων των μελών της ομάδας. </a:t>
            </a:r>
          </a:p>
        </p:txBody>
      </p:sp>
      <p:pic>
        <p:nvPicPr>
          <p:cNvPr id="48134" name="Θέση περιεχομένου 8"/>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495300" y="3754438"/>
            <a:ext cx="8153400" cy="2435225"/>
          </a:xfrm>
        </p:spPr>
      </p:pic>
      <p:sp>
        <p:nvSpPr>
          <p:cNvPr id="4" name="Θέση υποσέλιδου 3"/>
          <p:cNvSpPr>
            <a:spLocks noGrp="1"/>
          </p:cNvSpPr>
          <p:nvPr>
            <p:ph type="ftr" sz="quarter" idx="13"/>
          </p:nvPr>
        </p:nvSpPr>
        <p:spPr/>
        <p:txBody>
          <a:bodyPr/>
          <a:lstStyle/>
          <a:p>
            <a:pPr>
              <a:defRPr/>
            </a:pPr>
            <a:r>
              <a:rPr lang="el-GR" smtClean="0"/>
              <a:t>Ενότητα 7. Ταξινομική και Φυλογένεση των Ζώων</a:t>
            </a:r>
            <a:endParaRPr lang="el-GR"/>
          </a:p>
        </p:txBody>
      </p:sp>
      <p:sp>
        <p:nvSpPr>
          <p:cNvPr id="5" name="Θέση αριθμού διαφάνειας 4"/>
          <p:cNvSpPr>
            <a:spLocks noGrp="1"/>
          </p:cNvSpPr>
          <p:nvPr>
            <p:ph type="sldNum" sz="quarter" idx="14"/>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DECA825-4B3A-4ABA-9D90-D43E5152FC40}" type="slidenum">
              <a:rPr lang="el-GR" altLang="en-US">
                <a:solidFill>
                  <a:srgbClr val="898989"/>
                </a:solidFill>
                <a:latin typeface="Calibri" panose="020F0502020204030204" pitchFamily="34" charset="0"/>
              </a:rPr>
              <a:pPr/>
              <a:t>45</a:t>
            </a:fld>
            <a:endParaRPr lang="el-GR" altLang="en-US">
              <a:solidFill>
                <a:srgbClr val="898989"/>
              </a:solidFill>
              <a:latin typeface="Calibri" panose="020F0502020204030204" pitchFamily="34" charset="0"/>
            </a:endParaRPr>
          </a:p>
        </p:txBody>
      </p:sp>
      <p:sp>
        <p:nvSpPr>
          <p:cNvPr id="8" name="TextBox 7"/>
          <p:cNvSpPr txBox="1"/>
          <p:nvPr/>
        </p:nvSpPr>
        <p:spPr>
          <a:xfrm>
            <a:off x="8269288" y="5842000"/>
            <a:ext cx="341312" cy="276225"/>
          </a:xfrm>
          <a:prstGeom prst="rect">
            <a:avLst/>
          </a:prstGeom>
          <a:noFill/>
        </p:spPr>
        <p:txBody>
          <a:bodyPr wrap="none">
            <a:spAutoFit/>
          </a:bodyPr>
          <a:lstStyle/>
          <a:p>
            <a:pPr eaLnBrk="0" hangingPunct="0">
              <a:defRPr/>
            </a:pPr>
            <a:r>
              <a:rPr lang="el-GR" sz="1200" dirty="0">
                <a:latin typeface="+mn-lt"/>
                <a:cs typeface="+mn-cs"/>
              </a:rPr>
              <a:t>22</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sz="4900" dirty="0" smtClean="0"/>
              <a:t>Εξελικτική ταξινομική</a:t>
            </a:r>
            <a:br>
              <a:rPr lang="el-GR" altLang="en-US" sz="4900" dirty="0" smtClean="0"/>
            </a:br>
            <a:endParaRPr lang="en-US" altLang="en-US" sz="4900" dirty="0" smtClean="0"/>
          </a:p>
        </p:txBody>
      </p:sp>
      <p:sp>
        <p:nvSpPr>
          <p:cNvPr id="51205" name="Θέση περιεχομένου 1"/>
          <p:cNvSpPr>
            <a:spLocks noGrp="1"/>
          </p:cNvSpPr>
          <p:nvPr>
            <p:ph idx="1"/>
          </p:nvPr>
        </p:nvSpPr>
        <p:spPr>
          <a:xfrm>
            <a:off x="304800" y="1752600"/>
            <a:ext cx="8534400" cy="3646488"/>
          </a:xfrm>
        </p:spPr>
        <p:txBody>
          <a:bodyPr/>
          <a:lstStyle/>
          <a:p>
            <a:pPr indent="0" eaLnBrk="1" hangingPunct="1">
              <a:spcBef>
                <a:spcPct val="0"/>
              </a:spcBef>
              <a:buFont typeface="Arial" panose="020B0604020202020204" pitchFamily="34" charset="0"/>
              <a:buNone/>
            </a:pPr>
            <a:endParaRPr lang="el-GR" altLang="en-US" sz="2800" b="1" dirty="0" smtClean="0">
              <a:solidFill>
                <a:schemeClr val="tx2"/>
              </a:solidFill>
            </a:endParaRPr>
          </a:p>
          <a:p>
            <a:pPr indent="0" eaLnBrk="1" hangingPunct="1">
              <a:spcBef>
                <a:spcPct val="0"/>
              </a:spcBef>
              <a:buFont typeface="Arial" panose="020B0604020202020204" pitchFamily="34" charset="0"/>
              <a:buNone/>
            </a:pPr>
            <a:r>
              <a:rPr lang="el-GR" altLang="en-US" sz="2800" dirty="0" smtClean="0"/>
              <a:t>Κοινή καταγωγή</a:t>
            </a:r>
          </a:p>
          <a:p>
            <a:pPr indent="0" eaLnBrk="1" hangingPunct="1">
              <a:spcBef>
                <a:spcPct val="0"/>
              </a:spcBef>
              <a:buFont typeface="Arial" panose="020B0604020202020204" pitchFamily="34" charset="0"/>
              <a:buNone/>
            </a:pPr>
            <a:r>
              <a:rPr lang="el-GR" altLang="en-US" sz="2800" dirty="0" smtClean="0"/>
              <a:t>Ποσότητα της προσαρμοστικής εξελικτικής αλλαγής</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Ένας συγκεκριμένος κλάδος του εξελικτικού δέντρου θεωρείται ανώτερο </a:t>
            </a:r>
            <a:r>
              <a:rPr lang="el-GR" altLang="en-US" sz="2800" dirty="0" err="1" smtClean="0"/>
              <a:t>τάξο</a:t>
            </a:r>
            <a:r>
              <a:rPr lang="el-GR" altLang="en-US" sz="2800" dirty="0" smtClean="0"/>
              <a:t>, αν αντιπροσωπεύει μια ξεχωριστή </a:t>
            </a:r>
            <a:r>
              <a:rPr lang="el-GR" altLang="en-US" sz="2800" b="1" dirty="0" smtClean="0"/>
              <a:t>προσαρμοστική ζώνη</a:t>
            </a:r>
            <a:r>
              <a:rPr lang="el-GR" altLang="en-US" sz="2800" dirty="0" smtClean="0"/>
              <a:t>. </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782AD01-380D-47D0-8908-AFF196A141A2}" type="slidenum">
              <a:rPr lang="el-GR" altLang="en-US">
                <a:solidFill>
                  <a:srgbClr val="898989"/>
                </a:solidFill>
                <a:latin typeface="Calibri" panose="020F0502020204030204" pitchFamily="34" charset="0"/>
              </a:rPr>
              <a:pPr/>
              <a:t>46</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sz="4900" dirty="0" smtClean="0"/>
              <a:t>Προσαρμοστική ζώνη</a:t>
            </a:r>
            <a:br>
              <a:rPr lang="el-GR" altLang="en-US" sz="4900" dirty="0" smtClean="0"/>
            </a:br>
            <a:endParaRPr lang="en-US" altLang="en-US" sz="4900" dirty="0" smtClean="0"/>
          </a:p>
        </p:txBody>
      </p:sp>
      <p:sp>
        <p:nvSpPr>
          <p:cNvPr id="52229" name="Θέση περιεχομένου 1"/>
          <p:cNvSpPr>
            <a:spLocks noGrp="1"/>
          </p:cNvSpPr>
          <p:nvPr>
            <p:ph idx="1"/>
          </p:nvPr>
        </p:nvSpPr>
        <p:spPr>
          <a:xfrm>
            <a:off x="381000" y="2200275"/>
            <a:ext cx="8534400" cy="3646488"/>
          </a:xfrm>
        </p:spPr>
        <p:txBody>
          <a:bodyPr/>
          <a:lstStyle/>
          <a:p>
            <a:pPr indent="0" eaLnBrk="1" hangingPunct="1">
              <a:spcBef>
                <a:spcPct val="0"/>
              </a:spcBef>
              <a:buFont typeface="Arial" panose="020B0604020202020204" pitchFamily="34" charset="0"/>
              <a:buNone/>
            </a:pPr>
            <a:endParaRPr lang="el-GR" altLang="en-US" sz="2800" b="1" smtClean="0">
              <a:solidFill>
                <a:schemeClr val="tx2"/>
              </a:solidFill>
            </a:endParaRPr>
          </a:p>
          <a:p>
            <a:pPr indent="0" eaLnBrk="1" hangingPunct="1">
              <a:spcBef>
                <a:spcPct val="0"/>
              </a:spcBef>
              <a:buFont typeface="Arial" panose="020B0604020202020204" pitchFamily="34" charset="0"/>
              <a:buNone/>
            </a:pPr>
            <a:r>
              <a:rPr lang="el-GR" altLang="en-US" sz="2800" smtClean="0"/>
              <a:t>Μια χαρακτηριστική αντίδραση και αμοιβαία σχέση μεταξύ περιβάλλοντος και οργανισμού, έναν τρόπο ζωής και όχι τόπο όπου ζει ο οργανισμός.</a:t>
            </a:r>
          </a:p>
          <a:p>
            <a:pPr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29DF923A-6E99-40A9-885D-0A58A641D9DA}" type="slidenum">
              <a:rPr lang="el-GR" altLang="en-US">
                <a:solidFill>
                  <a:srgbClr val="898989"/>
                </a:solidFill>
                <a:latin typeface="Calibri" panose="020F0502020204030204" pitchFamily="34" charset="0"/>
              </a:rPr>
              <a:pPr/>
              <a:t>47</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5"/>
          <p:cNvSpPr>
            <a:spLocks noGrp="1"/>
          </p:cNvSpPr>
          <p:nvPr>
            <p:ph type="title"/>
          </p:nvPr>
        </p:nvSpPr>
        <p:spPr/>
        <p:txBody>
          <a:bodyPr>
            <a:normAutofit/>
          </a:bodyPr>
          <a:lstStyle/>
          <a:p>
            <a:pPr eaLnBrk="1" hangingPunct="1"/>
            <a:r>
              <a:rPr lang="el-GR" altLang="en-US" sz="4000" dirty="0" smtClean="0"/>
              <a:t>Προσαρμοστική ζώνη: Πιγκουίνοι</a:t>
            </a:r>
            <a:endParaRPr lang="en-US" altLang="en-US" sz="4000" dirty="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9351" y="1825625"/>
            <a:ext cx="5845297" cy="4351338"/>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591337F2-00E8-4B9B-BCE3-A77E44B83388}" type="slidenum">
              <a:rPr lang="el-GR" altLang="en-US">
                <a:solidFill>
                  <a:srgbClr val="898989"/>
                </a:solidFill>
                <a:latin typeface="Calibri" panose="020F0502020204030204" pitchFamily="34" charset="0"/>
              </a:rPr>
              <a:pPr/>
              <a:t>48</a:t>
            </a:fld>
            <a:endParaRPr lang="el-GR" altLang="en-US">
              <a:solidFill>
                <a:srgbClr val="898989"/>
              </a:solidFill>
              <a:latin typeface="Calibri" panose="020F0502020204030204" pitchFamily="34" charset="0"/>
            </a:endParaRPr>
          </a:p>
        </p:txBody>
      </p:sp>
      <p:sp>
        <p:nvSpPr>
          <p:cNvPr id="8" name="TextBox 7"/>
          <p:cNvSpPr txBox="1"/>
          <p:nvPr/>
        </p:nvSpPr>
        <p:spPr>
          <a:xfrm>
            <a:off x="7394312" y="6080124"/>
            <a:ext cx="341313" cy="276225"/>
          </a:xfrm>
          <a:prstGeom prst="rect">
            <a:avLst/>
          </a:prstGeom>
          <a:noFill/>
        </p:spPr>
        <p:txBody>
          <a:bodyPr wrap="none">
            <a:spAutoFit/>
          </a:bodyPr>
          <a:lstStyle/>
          <a:p>
            <a:pPr eaLnBrk="0" hangingPunct="0">
              <a:defRPr/>
            </a:pPr>
            <a:r>
              <a:rPr lang="el-GR" sz="1200" dirty="0">
                <a:latin typeface="+mn-lt"/>
                <a:cs typeface="+mn-cs"/>
              </a:rPr>
              <a:t>24</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5"/>
          <p:cNvSpPr>
            <a:spLocks noGrp="1"/>
          </p:cNvSpPr>
          <p:nvPr>
            <p:ph type="title"/>
          </p:nvPr>
        </p:nvSpPr>
        <p:spPr/>
        <p:txBody>
          <a:bodyPr>
            <a:normAutofit/>
          </a:bodyPr>
          <a:lstStyle/>
          <a:p>
            <a:pPr eaLnBrk="1" hangingPunct="1"/>
            <a:r>
              <a:rPr lang="el-GR" altLang="en-US" dirty="0" smtClean="0"/>
              <a:t>Εξελικτικά </a:t>
            </a:r>
            <a:r>
              <a:rPr lang="el-GR" altLang="en-US" dirty="0" err="1" smtClean="0"/>
              <a:t>τάξα</a:t>
            </a:r>
            <a:endParaRPr lang="en-US" altLang="en-US" dirty="0" smtClean="0"/>
          </a:p>
        </p:txBody>
      </p:sp>
      <p:pic>
        <p:nvPicPr>
          <p:cNvPr id="54277" name="Θέση περιεχομένου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98650" y="1673225"/>
            <a:ext cx="5346700" cy="4351338"/>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2365BFD-FEC5-4D45-9F9F-CEF8BB7164A8}" type="slidenum">
              <a:rPr lang="el-GR" altLang="en-US">
                <a:solidFill>
                  <a:srgbClr val="898989"/>
                </a:solidFill>
                <a:latin typeface="Calibri" panose="020F0502020204030204" pitchFamily="34" charset="0"/>
              </a:rPr>
              <a:pPr/>
              <a:t>49</a:t>
            </a:fld>
            <a:endParaRPr lang="el-GR" altLang="en-US">
              <a:solidFill>
                <a:srgbClr val="898989"/>
              </a:solidFill>
              <a:latin typeface="Calibri" panose="020F0502020204030204" pitchFamily="34" charset="0"/>
            </a:endParaRPr>
          </a:p>
        </p:txBody>
      </p:sp>
      <p:sp>
        <p:nvSpPr>
          <p:cNvPr id="8" name="Text Box 2"/>
          <p:cNvSpPr txBox="1">
            <a:spLocks noChangeArrowheads="1"/>
          </p:cNvSpPr>
          <p:nvPr/>
        </p:nvSpPr>
        <p:spPr bwMode="auto">
          <a:xfrm>
            <a:off x="1514475" y="6018213"/>
            <a:ext cx="6513513" cy="338137"/>
          </a:xfrm>
          <a:prstGeom prst="rect">
            <a:avLst/>
          </a:prstGeom>
          <a:no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l-GR" altLang="en-US" sz="1600" dirty="0">
                <a:latin typeface="+mn-lt"/>
                <a:cs typeface="+mn-cs"/>
              </a:rPr>
              <a:t>Τα εξελικτικά </a:t>
            </a:r>
            <a:r>
              <a:rPr lang="el-GR" altLang="en-US" sz="1600" dirty="0" err="1">
                <a:latin typeface="+mn-lt"/>
                <a:cs typeface="+mn-cs"/>
              </a:rPr>
              <a:t>τάξα</a:t>
            </a:r>
            <a:r>
              <a:rPr lang="el-GR" altLang="en-US" sz="1600" dirty="0">
                <a:latin typeface="+mn-lt"/>
                <a:cs typeface="+mn-cs"/>
              </a:rPr>
              <a:t> μπορεί να είναι είτε </a:t>
            </a:r>
            <a:r>
              <a:rPr lang="el-GR" altLang="en-US" sz="1600" dirty="0" err="1">
                <a:latin typeface="+mn-lt"/>
                <a:cs typeface="+mn-cs"/>
              </a:rPr>
              <a:t>μονοφυλετικά</a:t>
            </a:r>
            <a:r>
              <a:rPr lang="el-GR" altLang="en-US" sz="1600" dirty="0">
                <a:latin typeface="+mn-lt"/>
                <a:cs typeface="+mn-cs"/>
              </a:rPr>
              <a:t> είτε </a:t>
            </a:r>
            <a:r>
              <a:rPr lang="el-GR" altLang="en-US" sz="1600" dirty="0" err="1" smtClean="0">
                <a:latin typeface="+mn-lt"/>
                <a:cs typeface="+mn-cs"/>
              </a:rPr>
              <a:t>παραφυλετικά</a:t>
            </a:r>
            <a:r>
              <a:rPr lang="el-GR" altLang="en-US" sz="1600" dirty="0" smtClean="0">
                <a:latin typeface="+mn-lt"/>
                <a:cs typeface="+mn-cs"/>
              </a:rPr>
              <a:t>.</a:t>
            </a:r>
            <a:endParaRPr lang="el-GR" altLang="en-US" sz="1600" dirty="0">
              <a:latin typeface="+mn-lt"/>
              <a:cs typeface="+mn-cs"/>
            </a:endParaRPr>
          </a:p>
        </p:txBody>
      </p:sp>
      <p:sp>
        <p:nvSpPr>
          <p:cNvPr id="7" name="TextBox 6"/>
          <p:cNvSpPr txBox="1"/>
          <p:nvPr/>
        </p:nvSpPr>
        <p:spPr>
          <a:xfrm>
            <a:off x="6873875" y="5648325"/>
            <a:ext cx="342900" cy="277813"/>
          </a:xfrm>
          <a:prstGeom prst="rect">
            <a:avLst/>
          </a:prstGeom>
          <a:noFill/>
        </p:spPr>
        <p:txBody>
          <a:bodyPr wrap="none">
            <a:spAutoFit/>
          </a:bodyPr>
          <a:lstStyle/>
          <a:p>
            <a:pPr eaLnBrk="0" hangingPunct="0">
              <a:defRPr/>
            </a:pPr>
            <a:r>
              <a:rPr lang="el-GR" sz="1200" dirty="0">
                <a:latin typeface="+mn-lt"/>
                <a:cs typeface="+mn-cs"/>
              </a:rPr>
              <a:t>25</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3/12</a:t>
            </a:r>
            <a:endParaRPr lang="en-US" altLang="en-US" sz="40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59172A7D-200F-447F-A328-B029905F8C73}" type="slidenum">
              <a:rPr lang="el-GR" altLang="en-US">
                <a:solidFill>
                  <a:srgbClr val="898989"/>
                </a:solidFill>
                <a:latin typeface="Calibri" panose="020F0502020204030204" pitchFamily="34" charset="0"/>
              </a:rPr>
              <a:pPr/>
              <a:t>5</a:t>
            </a:fld>
            <a:endParaRPr lang="el-GR" altLang="en-US">
              <a:solidFill>
                <a:srgbClr val="898989"/>
              </a:solidFill>
              <a:latin typeface="Calibri" panose="020F0502020204030204" pitchFamily="34" charset="0"/>
            </a:endParaRPr>
          </a:p>
        </p:txBody>
      </p:sp>
      <p:sp>
        <p:nvSpPr>
          <p:cNvPr id="8" name="Text Box 3"/>
          <p:cNvSpPr txBox="1">
            <a:spLocks noChangeArrowheads="1"/>
          </p:cNvSpPr>
          <p:nvPr/>
        </p:nvSpPr>
        <p:spPr bwMode="auto">
          <a:xfrm>
            <a:off x="1165225" y="5786438"/>
            <a:ext cx="6862763" cy="338137"/>
          </a:xfrm>
          <a:prstGeom prst="rect">
            <a:avLst/>
          </a:prstGeom>
          <a:no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l-GR" altLang="en-US" sz="1600" dirty="0">
                <a:latin typeface="+mn-lt"/>
                <a:cs typeface="+mn-cs"/>
              </a:rPr>
              <a:t>Το μέγεθος του κάθε ζώου αντιστοιχεί στον αριθμό των ειδών της ομάδας </a:t>
            </a:r>
            <a:r>
              <a:rPr lang="el-GR" altLang="en-US" sz="1600" dirty="0" smtClean="0">
                <a:latin typeface="+mn-lt"/>
                <a:cs typeface="+mn-cs"/>
              </a:rPr>
              <a:t>του</a:t>
            </a:r>
            <a:r>
              <a:rPr lang="el-GR" altLang="en-US" sz="1600" b="0" dirty="0" smtClean="0">
                <a:latin typeface="+mn-lt"/>
                <a:cs typeface="+mn-cs"/>
              </a:rPr>
              <a:t>.</a:t>
            </a:r>
            <a:endParaRPr lang="el-GR" altLang="en-US" sz="1600" b="0" dirty="0">
              <a:latin typeface="+mn-lt"/>
              <a:cs typeface="+mn-cs"/>
            </a:endParaRPr>
          </a:p>
        </p:txBody>
      </p:sp>
      <p:sp>
        <p:nvSpPr>
          <p:cNvPr id="7" name="TextBox 6"/>
          <p:cNvSpPr txBox="1"/>
          <p:nvPr/>
        </p:nvSpPr>
        <p:spPr>
          <a:xfrm>
            <a:off x="8104188" y="5334000"/>
            <a:ext cx="263525" cy="276225"/>
          </a:xfrm>
          <a:prstGeom prst="rect">
            <a:avLst/>
          </a:prstGeom>
          <a:noFill/>
        </p:spPr>
        <p:txBody>
          <a:bodyPr wrap="none">
            <a:spAutoFit/>
          </a:bodyPr>
          <a:lstStyle/>
          <a:p>
            <a:pPr eaLnBrk="0" hangingPunct="0">
              <a:defRPr/>
            </a:pPr>
            <a:r>
              <a:rPr lang="el-GR" sz="1200" dirty="0">
                <a:latin typeface="+mn-lt"/>
                <a:cs typeface="+mn-cs"/>
              </a:rPr>
              <a:t>5</a:t>
            </a:r>
            <a:endParaRPr lang="en-US" sz="1200" dirty="0">
              <a:latin typeface="+mn-lt"/>
              <a:cs typeface="+mn-cs"/>
            </a:endParaRPr>
          </a:p>
        </p:txBody>
      </p:sp>
      <p:pic>
        <p:nvPicPr>
          <p:cNvPr id="8199" name="Picture 9" descr="http://cb.naturalsciences.be/ants/projects/SpeciesSc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4006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sz="4900" dirty="0" err="1" smtClean="0"/>
              <a:t>Φαινετική</a:t>
            </a:r>
            <a:r>
              <a:rPr lang="el-GR" altLang="en-US" sz="4900" dirty="0" smtClean="0"/>
              <a:t> ταξινομική</a:t>
            </a:r>
            <a:br>
              <a:rPr lang="el-GR" altLang="en-US" sz="4900" dirty="0" smtClean="0"/>
            </a:br>
            <a:endParaRPr lang="en-US" altLang="en-US" sz="4900" dirty="0" smtClean="0"/>
          </a:p>
        </p:txBody>
      </p:sp>
      <p:sp>
        <p:nvSpPr>
          <p:cNvPr id="55301" name="Θέση περιεχομένου 1"/>
          <p:cNvSpPr>
            <a:spLocks noGrp="1"/>
          </p:cNvSpPr>
          <p:nvPr>
            <p:ph idx="1"/>
          </p:nvPr>
        </p:nvSpPr>
        <p:spPr>
          <a:xfrm>
            <a:off x="655638" y="2005013"/>
            <a:ext cx="7886700" cy="4351337"/>
          </a:xfrm>
        </p:spPr>
        <p:txBody>
          <a:bodyPr/>
          <a:lstStyle/>
          <a:p>
            <a:pPr indent="0" eaLnBrk="1" hangingPunct="1">
              <a:spcBef>
                <a:spcPts val="600"/>
              </a:spcBef>
              <a:buFont typeface="Arial" panose="020B0604020202020204" pitchFamily="34" charset="0"/>
              <a:buNone/>
            </a:pPr>
            <a:endParaRPr lang="el-GR" altLang="en-US" sz="2800" b="1" smtClean="0">
              <a:solidFill>
                <a:schemeClr val="tx2"/>
              </a:solidFill>
            </a:endParaRPr>
          </a:p>
          <a:p>
            <a:pPr indent="0" eaLnBrk="1" hangingPunct="1">
              <a:spcBef>
                <a:spcPts val="600"/>
              </a:spcBef>
              <a:buFont typeface="Arial" panose="020B0604020202020204" pitchFamily="34" charset="0"/>
              <a:buNone/>
            </a:pPr>
            <a:r>
              <a:rPr lang="el-GR" altLang="en-US" sz="2800" smtClean="0"/>
              <a:t>Ταξινόμηση η οποία έχει ένα πιο εύκολα μετρήσιμο χαρακτηριστικό - τη γενική ομοιότητα των αξιολογούμενων οργανισμών - χωρίς να αναφερόμαστε στη φυλογένεση.</a:t>
            </a:r>
          </a:p>
          <a:p>
            <a:pPr indent="0" eaLnBrk="1" hangingPunct="1">
              <a:spcBef>
                <a:spcPts val="600"/>
              </a:spcBef>
              <a:buFont typeface="Arial" panose="020B0604020202020204" pitchFamily="34" charset="0"/>
              <a:buNone/>
            </a:pPr>
            <a:endParaRPr lang="el-GR" altLang="en-US" sz="2800" smtClean="0"/>
          </a:p>
          <a:p>
            <a:pPr indent="0" eaLnBrk="1" hangingPunct="1">
              <a:spcBef>
                <a:spcPts val="600"/>
              </a:spcBef>
              <a:buFont typeface="Arial" panose="020B0604020202020204" pitchFamily="34" charset="0"/>
              <a:buNone/>
            </a:pPr>
            <a:r>
              <a:rPr lang="el-GR" altLang="en-US" sz="2800" smtClean="0"/>
              <a:t>Χρήση στατιστικών πολυπαραγοντικών μεθόδων.</a:t>
            </a:r>
          </a:p>
          <a:p>
            <a:pPr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22BB5CC-74A3-432D-B1C4-0E00317B94B1}" type="slidenum">
              <a:rPr lang="el-GR" altLang="en-US">
                <a:solidFill>
                  <a:srgbClr val="898989"/>
                </a:solidFill>
                <a:latin typeface="Calibri" panose="020F0502020204030204" pitchFamily="34" charset="0"/>
              </a:rPr>
              <a:pPr/>
              <a:t>50</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dirty="0" smtClean="0"/>
              <a:t>Φυλογενετική ταξινομική ή </a:t>
            </a:r>
            <a:r>
              <a:rPr lang="el-GR" altLang="en-US" dirty="0" err="1" smtClean="0"/>
              <a:t>Κλαδιστική</a:t>
            </a:r>
            <a:r>
              <a:rPr lang="el-GR" altLang="en-US" sz="4000" dirty="0" smtClean="0"/>
              <a:t/>
            </a:r>
            <a:br>
              <a:rPr lang="el-GR" altLang="en-US" sz="4000" dirty="0" smtClean="0"/>
            </a:br>
            <a:endParaRPr lang="en-US" altLang="en-US" sz="4000" dirty="0" smtClean="0"/>
          </a:p>
        </p:txBody>
      </p:sp>
      <p:sp>
        <p:nvSpPr>
          <p:cNvPr id="56325" name="Θέση περιεχομένου 1"/>
          <p:cNvSpPr>
            <a:spLocks noGrp="1"/>
          </p:cNvSpPr>
          <p:nvPr>
            <p:ph idx="1"/>
          </p:nvPr>
        </p:nvSpPr>
        <p:spPr>
          <a:xfrm>
            <a:off x="655638" y="2005013"/>
            <a:ext cx="7886700" cy="4351337"/>
          </a:xfrm>
        </p:spPr>
        <p:txBody>
          <a:bodyPr/>
          <a:lstStyle/>
          <a:p>
            <a:pPr indent="0" eaLnBrk="1" hangingPunct="1">
              <a:spcBef>
                <a:spcPct val="0"/>
              </a:spcBef>
              <a:buFont typeface="Arial" panose="020B0604020202020204" pitchFamily="34" charset="0"/>
              <a:buNone/>
            </a:pPr>
            <a:endParaRPr lang="el-GR" altLang="en-US" sz="2400" b="1" smtClean="0">
              <a:solidFill>
                <a:schemeClr val="tx2"/>
              </a:solidFill>
            </a:endParaRPr>
          </a:p>
          <a:p>
            <a:pPr indent="0" eaLnBrk="1" hangingPunct="1">
              <a:spcBef>
                <a:spcPct val="0"/>
              </a:spcBef>
              <a:buFont typeface="Arial" panose="020B0604020202020204" pitchFamily="34" charset="0"/>
              <a:buNone/>
            </a:pPr>
            <a:r>
              <a:rPr lang="el-GR" altLang="en-US" sz="2400" smtClean="0"/>
              <a:t>Willi Hennig 1930.</a:t>
            </a:r>
          </a:p>
          <a:p>
            <a:pPr indent="0" eaLnBrk="1" hangingPunct="1">
              <a:spcBef>
                <a:spcPct val="0"/>
              </a:spcBef>
              <a:buFont typeface="Arial" panose="020B0604020202020204" pitchFamily="34" charset="0"/>
              <a:buNone/>
            </a:pPr>
            <a:endParaRPr lang="el-GR" altLang="en-US" sz="2400" smtClean="0"/>
          </a:p>
          <a:p>
            <a:pPr indent="0" eaLnBrk="1" hangingPunct="1">
              <a:spcBef>
                <a:spcPct val="0"/>
              </a:spcBef>
              <a:buFont typeface="Arial" panose="020B0604020202020204" pitchFamily="34" charset="0"/>
              <a:buNone/>
            </a:pPr>
            <a:r>
              <a:rPr lang="el-GR" altLang="en-US" sz="2400" smtClean="0"/>
              <a:t>Όλα τα τάξα πρέπει να είναι μονοφυλετικά.</a:t>
            </a:r>
            <a:r>
              <a:rPr lang="el-GR" altLang="en-US" sz="2400" b="1" smtClean="0"/>
              <a:t> </a:t>
            </a:r>
          </a:p>
          <a:p>
            <a:pPr indent="0" eaLnBrk="1" hangingPunct="1">
              <a:spcBef>
                <a:spcPct val="0"/>
              </a:spcBef>
              <a:buFont typeface="Arial" panose="020B0604020202020204" pitchFamily="34" charset="0"/>
              <a:buNone/>
            </a:pPr>
            <a:endParaRPr lang="el-GR" altLang="en-US" sz="2400" b="1" smtClean="0"/>
          </a:p>
          <a:p>
            <a:pPr indent="0" eaLnBrk="1" hangingPunct="1">
              <a:spcBef>
                <a:spcPct val="0"/>
              </a:spcBef>
              <a:buFont typeface="Arial" panose="020B0604020202020204" pitchFamily="34" charset="0"/>
              <a:buNone/>
            </a:pPr>
            <a:r>
              <a:rPr lang="el-GR" altLang="en-US" sz="2400" b="1" smtClean="0"/>
              <a:t>Παραφυλετικές ομάδες:</a:t>
            </a:r>
          </a:p>
          <a:p>
            <a:pPr indent="0" eaLnBrk="1" hangingPunct="1">
              <a:spcBef>
                <a:spcPts val="600"/>
              </a:spcBef>
            </a:pPr>
            <a:r>
              <a:rPr lang="el-GR" altLang="en-US" sz="2400" smtClean="0"/>
              <a:t> Οι ταξινομικές ομάδες δεν μπορεί να έχουν προέλθει από μια ομάδα στη οποία δεν ανήκουν.</a:t>
            </a:r>
          </a:p>
          <a:p>
            <a:pPr indent="0" eaLnBrk="1" hangingPunct="1">
              <a:spcBef>
                <a:spcPts val="600"/>
              </a:spcBef>
            </a:pPr>
            <a:r>
              <a:rPr lang="el-GR" altLang="en-US" sz="2400" smtClean="0"/>
              <a:t> Διακρίνονται μόνο από χαρακτηριστικά τα οποία απουσιάζουν από μια συγκεκριμένη καταγόμενη ομάδα.</a:t>
            </a:r>
          </a:p>
          <a:p>
            <a:pPr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CABC91FF-168F-4A43-B9DD-ED3A833FD8F9}" type="slidenum">
              <a:rPr lang="el-GR" altLang="en-US">
                <a:solidFill>
                  <a:srgbClr val="898989"/>
                </a:solidFill>
                <a:latin typeface="Calibri" panose="020F0502020204030204" pitchFamily="34" charset="0"/>
              </a:rPr>
              <a:pPr/>
              <a:t>51</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5"/>
          <p:cNvSpPr>
            <a:spLocks noGrp="1"/>
          </p:cNvSpPr>
          <p:nvPr>
            <p:ph type="title"/>
          </p:nvPr>
        </p:nvSpPr>
        <p:spPr/>
        <p:txBody>
          <a:bodyPr>
            <a:normAutofit/>
          </a:bodyPr>
          <a:lstStyle/>
          <a:p>
            <a:pPr eaLnBrk="1" hangingPunct="1"/>
            <a:r>
              <a:rPr lang="el-GR" altLang="en-US" dirty="0" smtClean="0"/>
              <a:t>Η εξέλιξη των Πτηνών</a:t>
            </a:r>
            <a:endParaRPr lang="en-US" altLang="en-US" dirty="0" smtClean="0"/>
          </a:p>
        </p:txBody>
      </p:sp>
      <p:pic>
        <p:nvPicPr>
          <p:cNvPr id="57349"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3824" y="1825625"/>
            <a:ext cx="6776352" cy="4351338"/>
          </a:xfrm>
          <a:ln>
            <a:solidFill>
              <a:schemeClr val="accent1"/>
            </a:solidFill>
            <a:miter lim="800000"/>
            <a:headEnd/>
            <a:tailEnd/>
          </a:ln>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03FD5DB-5AAA-4843-8E28-61B0C1F62E91}" type="slidenum">
              <a:rPr lang="el-GR" altLang="en-US">
                <a:solidFill>
                  <a:srgbClr val="898989"/>
                </a:solidFill>
                <a:latin typeface="Calibri" panose="020F0502020204030204" pitchFamily="34" charset="0"/>
              </a:rPr>
              <a:pPr/>
              <a:t>52</a:t>
            </a:fld>
            <a:endParaRPr lang="el-GR" altLang="en-US">
              <a:solidFill>
                <a:srgbClr val="898989"/>
              </a:solidFill>
              <a:latin typeface="Calibri" panose="020F0502020204030204" pitchFamily="34" charset="0"/>
            </a:endParaRPr>
          </a:p>
        </p:txBody>
      </p:sp>
      <p:sp>
        <p:nvSpPr>
          <p:cNvPr id="8" name="TextBox 7"/>
          <p:cNvSpPr txBox="1"/>
          <p:nvPr/>
        </p:nvSpPr>
        <p:spPr>
          <a:xfrm>
            <a:off x="7467600" y="5715000"/>
            <a:ext cx="341313" cy="276225"/>
          </a:xfrm>
          <a:prstGeom prst="rect">
            <a:avLst/>
          </a:prstGeom>
          <a:noFill/>
        </p:spPr>
        <p:txBody>
          <a:bodyPr wrap="none">
            <a:spAutoFit/>
          </a:bodyPr>
          <a:lstStyle/>
          <a:p>
            <a:pPr eaLnBrk="0" hangingPunct="0">
              <a:defRPr/>
            </a:pPr>
            <a:r>
              <a:rPr lang="el-GR" sz="1200" dirty="0">
                <a:latin typeface="+mn-lt"/>
                <a:cs typeface="+mn-cs"/>
              </a:rPr>
              <a:t>26</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Παραφυλετική</a:t>
            </a:r>
            <a:r>
              <a:rPr lang="el-GR" dirty="0" smtClean="0"/>
              <a:t> ταξινόμηση</a:t>
            </a:r>
            <a:endParaRPr lang="en-US" dirty="0"/>
          </a:p>
        </p:txBody>
      </p:sp>
      <p:sp>
        <p:nvSpPr>
          <p:cNvPr id="58372" name="Θέση περιεχομένου 1"/>
          <p:cNvSpPr>
            <a:spLocks noGrp="1"/>
          </p:cNvSpPr>
          <p:nvPr>
            <p:ph idx="1"/>
          </p:nvPr>
        </p:nvSpPr>
        <p:spPr/>
        <p:txBody>
          <a:bodyPr/>
          <a:lstStyle/>
          <a:p>
            <a:pPr marL="457200" indent="0" eaLnBrk="1" hangingPunct="1">
              <a:spcBef>
                <a:spcPts val="600"/>
              </a:spcBef>
              <a:buFont typeface="Arial" panose="020B0604020202020204" pitchFamily="34" charset="0"/>
              <a:buNone/>
            </a:pPr>
            <a:endParaRPr lang="el-GR" altLang="en-US" sz="2800" dirty="0" smtClean="0"/>
          </a:p>
          <a:p>
            <a:pPr marL="457200" indent="0" eaLnBrk="1" hangingPunct="1">
              <a:spcBef>
                <a:spcPts val="600"/>
              </a:spcBef>
              <a:buFont typeface="Arial" panose="020B0604020202020204" pitchFamily="34" charset="0"/>
              <a:buNone/>
            </a:pPr>
            <a:r>
              <a:rPr lang="el-GR" altLang="en-US" sz="2800" dirty="0" smtClean="0"/>
              <a:t>Μια </a:t>
            </a:r>
            <a:r>
              <a:rPr lang="el-GR" altLang="en-US" sz="2800" b="1" dirty="0" err="1" smtClean="0"/>
              <a:t>παραφυλετική</a:t>
            </a:r>
            <a:r>
              <a:rPr lang="el-GR" altLang="en-US" sz="2800" b="1" dirty="0" smtClean="0"/>
              <a:t> ταξινόμηση </a:t>
            </a:r>
            <a:r>
              <a:rPr lang="el-GR" altLang="en-US" sz="2800" dirty="0" smtClean="0"/>
              <a:t>μπορεί να δώσει τη λανθασμένη εντύπωση ότι όλη η εξέλιξη είναι μια προοδευτική πορεία προς την ανθρωπότητα, </a:t>
            </a:r>
          </a:p>
          <a:p>
            <a:pPr marL="457200" indent="0" eaLnBrk="1" hangingPunct="1">
              <a:spcBef>
                <a:spcPts val="600"/>
              </a:spcBef>
              <a:buFont typeface="Arial" panose="020B0604020202020204" pitchFamily="34" charset="0"/>
              <a:buNone/>
            </a:pPr>
            <a:r>
              <a:rPr lang="el-GR" altLang="en-US" sz="2800" dirty="0" smtClean="0"/>
              <a:t>ή, σε άλλες ομάδες, μια προοδευτική πορεία προς οποιοδήποτε είδος οι άνθρωποι θεωρούν ότι είναι το πιο «προηγμένο».</a:t>
            </a:r>
          </a:p>
          <a:p>
            <a:pPr marL="457200"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82EC5DAC-8936-41BE-8130-3247B24F5796}" type="slidenum">
              <a:rPr lang="el-GR" altLang="en-US">
                <a:solidFill>
                  <a:srgbClr val="898989"/>
                </a:solidFill>
                <a:latin typeface="Calibri" panose="020F0502020204030204" pitchFamily="34" charset="0"/>
              </a:rPr>
              <a:pPr/>
              <a:t>53</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5"/>
          <p:cNvSpPr>
            <a:spLocks noGrp="1"/>
          </p:cNvSpPr>
          <p:nvPr>
            <p:ph type="title"/>
          </p:nvPr>
        </p:nvSpPr>
        <p:spPr/>
        <p:txBody>
          <a:bodyPr/>
          <a:lstStyle/>
          <a:p>
            <a:pPr eaLnBrk="1" hangingPunct="1"/>
            <a:r>
              <a:rPr lang="el-GR" altLang="en-US" dirty="0" smtClean="0"/>
              <a:t>Αδελφές ομάδες</a:t>
            </a:r>
            <a:endParaRPr lang="en-US" altLang="en-US" dirty="0" smtClean="0"/>
          </a:p>
        </p:txBody>
      </p:sp>
      <p:sp>
        <p:nvSpPr>
          <p:cNvPr id="59397" name="Θέση περιεχομένου 1"/>
          <p:cNvSpPr>
            <a:spLocks noGrp="1"/>
          </p:cNvSpPr>
          <p:nvPr>
            <p:ph idx="1"/>
          </p:nvPr>
        </p:nvSpPr>
        <p:spPr/>
        <p:txBody>
          <a:bodyPr/>
          <a:lstStyle/>
          <a:p>
            <a:pPr indent="0" eaLnBrk="1" hangingPunct="1">
              <a:spcBef>
                <a:spcPts val="600"/>
              </a:spcBef>
              <a:buFont typeface="Arial" panose="020B0604020202020204" pitchFamily="34" charset="0"/>
              <a:buNone/>
            </a:pPr>
            <a:endParaRPr lang="el-GR" altLang="en-US" sz="2800" dirty="0" smtClean="0"/>
          </a:p>
          <a:p>
            <a:pPr indent="0" eaLnBrk="1" hangingPunct="1">
              <a:spcBef>
                <a:spcPts val="600"/>
              </a:spcBef>
              <a:buFont typeface="Arial" panose="020B0604020202020204" pitchFamily="34" charset="0"/>
              <a:buNone/>
            </a:pPr>
            <a:r>
              <a:rPr lang="el-GR" altLang="en-US" sz="2800" dirty="0" smtClean="0"/>
              <a:t>Δύο διαφορετικά </a:t>
            </a:r>
            <a:r>
              <a:rPr lang="el-GR" altLang="en-US" sz="2800" dirty="0" err="1" smtClean="0"/>
              <a:t>μονοφυλετικά</a:t>
            </a:r>
            <a:r>
              <a:rPr lang="el-GR" altLang="en-US" sz="2800" dirty="0" smtClean="0"/>
              <a:t> </a:t>
            </a:r>
            <a:r>
              <a:rPr lang="el-GR" altLang="en-US" sz="2800" dirty="0" err="1" smtClean="0"/>
              <a:t>τάξα</a:t>
            </a:r>
            <a:r>
              <a:rPr lang="el-GR" altLang="en-US" sz="2800" dirty="0" smtClean="0"/>
              <a:t> ονομάζονται </a:t>
            </a:r>
            <a:r>
              <a:rPr lang="el-GR" altLang="en-US" sz="2800" b="1" dirty="0" smtClean="0"/>
              <a:t>αδελφές ομάδες</a:t>
            </a:r>
            <a:r>
              <a:rPr lang="el-GR" altLang="en-US" sz="2800" dirty="0" smtClean="0"/>
              <a:t>, αν έχουν έναν κοινό πρόγονο ο οποίος είναι πιο πρόσφατος από οποιονδήποτε άλλο κοινό πρόγονο μπορεί να έχει καθένας από τους δύο με άλλα </a:t>
            </a:r>
            <a:r>
              <a:rPr lang="el-GR" altLang="en-US" sz="2800" dirty="0" err="1" smtClean="0"/>
              <a:t>τάξα</a:t>
            </a:r>
            <a:r>
              <a:rPr lang="el-GR" altLang="en-US" sz="2800" dirty="0" smtClean="0"/>
              <a:t>.</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4D808DC-1F16-4C42-BE08-D1B9F8D6B3A3}" type="slidenum">
              <a:rPr lang="el-GR" altLang="en-US">
                <a:solidFill>
                  <a:srgbClr val="898989"/>
                </a:solidFill>
                <a:latin typeface="Calibri" panose="020F0502020204030204" pitchFamily="34" charset="0"/>
              </a:rPr>
              <a:pPr/>
              <a:t>54</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5"/>
          <p:cNvSpPr>
            <a:spLocks noGrp="1"/>
          </p:cNvSpPr>
          <p:nvPr>
            <p:ph type="title"/>
          </p:nvPr>
        </p:nvSpPr>
        <p:spPr>
          <a:xfrm>
            <a:off x="550069" y="427037"/>
            <a:ext cx="7924800" cy="1325563"/>
          </a:xfrm>
        </p:spPr>
        <p:txBody>
          <a:bodyPr>
            <a:noAutofit/>
          </a:bodyPr>
          <a:lstStyle/>
          <a:p>
            <a:pPr eaLnBrk="1" hangingPunct="1"/>
            <a:r>
              <a:rPr lang="el-GR" altLang="en-US" sz="3200" dirty="0" smtClean="0"/>
              <a:t>Η </a:t>
            </a:r>
            <a:r>
              <a:rPr lang="el-GR" altLang="en-US" sz="3200" dirty="0" err="1" smtClean="0"/>
              <a:t>μονοφυλετική</a:t>
            </a:r>
            <a:r>
              <a:rPr lang="el-GR" altLang="en-US" sz="3200" dirty="0" smtClean="0"/>
              <a:t> άποψη για την συγγένεια της </a:t>
            </a:r>
            <a:r>
              <a:rPr lang="el-GR" altLang="en-US" sz="3200" dirty="0" err="1" smtClean="0"/>
              <a:t>υπεροικογένειας</a:t>
            </a:r>
            <a:r>
              <a:rPr lang="el-GR" altLang="en-US" sz="3200" dirty="0" smtClean="0"/>
              <a:t> </a:t>
            </a:r>
            <a:r>
              <a:rPr lang="en-US" altLang="en-US" sz="3200" dirty="0" err="1" smtClean="0"/>
              <a:t>Hominoidea</a:t>
            </a:r>
            <a:endParaRPr lang="en-US" altLang="en-US" sz="32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7475018-46FB-4FEC-B9B3-6A8248B2866C}" type="slidenum">
              <a:rPr lang="el-GR" altLang="en-US">
                <a:solidFill>
                  <a:srgbClr val="898989"/>
                </a:solidFill>
                <a:latin typeface="Calibri" panose="020F0502020204030204" pitchFamily="34" charset="0"/>
              </a:rPr>
              <a:pPr/>
              <a:t>55</a:t>
            </a:fld>
            <a:endParaRPr lang="el-GR" altLang="en-US">
              <a:solidFill>
                <a:srgbClr val="898989"/>
              </a:solidFill>
              <a:latin typeface="Calibri" panose="020F0502020204030204" pitchFamily="34" charset="0"/>
            </a:endParaRPr>
          </a:p>
        </p:txBody>
      </p:sp>
      <p:pic>
        <p:nvPicPr>
          <p:cNvPr id="60422" name="Picture 8" descr="Evolutionary relationships of Hominid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644" y="1736558"/>
            <a:ext cx="481965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564606" y="5746584"/>
            <a:ext cx="341312" cy="277812"/>
          </a:xfrm>
          <a:prstGeom prst="rect">
            <a:avLst/>
          </a:prstGeom>
          <a:noFill/>
        </p:spPr>
        <p:txBody>
          <a:bodyPr wrap="none">
            <a:spAutoFit/>
          </a:bodyPr>
          <a:lstStyle/>
          <a:p>
            <a:pPr eaLnBrk="0" hangingPunct="0">
              <a:defRPr/>
            </a:pPr>
            <a:r>
              <a:rPr lang="el-GR" sz="1200" dirty="0">
                <a:latin typeface="+mn-lt"/>
                <a:cs typeface="+mn-cs"/>
              </a:rPr>
              <a:t>27</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n-GB" altLang="en-US" dirty="0" smtClean="0"/>
              <a:t>Η </a:t>
            </a:r>
            <a:r>
              <a:rPr lang="en-GB" altLang="en-US" dirty="0" err="1" smtClean="0"/>
              <a:t>Σημερινή</a:t>
            </a:r>
            <a:r>
              <a:rPr lang="en-GB" altLang="en-US" dirty="0" smtClean="0"/>
              <a:t> Κα</a:t>
            </a:r>
            <a:r>
              <a:rPr lang="en-GB" altLang="en-US" dirty="0" err="1" smtClean="0"/>
              <a:t>τάστ</a:t>
            </a:r>
            <a:r>
              <a:rPr lang="en-GB" altLang="en-US" dirty="0" smtClean="0"/>
              <a:t>αση στην Ταξινόμηση των Ζώων</a:t>
            </a:r>
            <a:r>
              <a:rPr lang="el-GR" altLang="en-US" dirty="0" smtClean="0"/>
              <a:t/>
            </a:r>
            <a:br>
              <a:rPr lang="el-GR" altLang="en-US" dirty="0" smtClean="0"/>
            </a:br>
            <a:endParaRPr lang="en-US" altLang="en-US" dirty="0" smtClean="0"/>
          </a:p>
        </p:txBody>
      </p:sp>
      <p:sp>
        <p:nvSpPr>
          <p:cNvPr id="61445"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endParaRPr lang="el-GR" altLang="en-US" sz="2800" b="1" dirty="0" smtClean="0">
              <a:solidFill>
                <a:schemeClr val="tx2"/>
              </a:solidFill>
            </a:endParaRPr>
          </a:p>
          <a:p>
            <a:pPr indent="0" eaLnBrk="1" hangingPunct="1">
              <a:spcBef>
                <a:spcPct val="0"/>
              </a:spcBef>
              <a:buFont typeface="Arial" panose="020B0604020202020204" pitchFamily="34" charset="0"/>
              <a:buNone/>
            </a:pPr>
            <a:r>
              <a:rPr lang="el-GR" altLang="en-US" sz="2800" dirty="0" smtClean="0"/>
              <a:t>Πολλές από τις κοινά αποδεκτές ομάδες είναι </a:t>
            </a:r>
            <a:r>
              <a:rPr lang="el-GR" altLang="en-US" sz="2800" dirty="0" err="1" smtClean="0"/>
              <a:t>παραφυλετικές</a:t>
            </a:r>
            <a:r>
              <a:rPr lang="el-GR" altLang="en-US" sz="2800" dirty="0" smtClean="0"/>
              <a:t>.</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Παραμένουν σε χρήση γιατί δεν έχει γίνει ακόμη πλατιά αποδεκτή η </a:t>
            </a:r>
            <a:r>
              <a:rPr lang="el-GR" altLang="en-US" sz="2800" dirty="0" err="1" smtClean="0"/>
              <a:t>Κλαδιστική</a:t>
            </a:r>
            <a:r>
              <a:rPr lang="el-GR" altLang="en-US" sz="2800" dirty="0" smtClean="0"/>
              <a:t>.</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Πρέπει να αποφεύγεται η χρήση όρων όπως</a:t>
            </a:r>
            <a:r>
              <a:rPr lang="en-GB" altLang="en-US" sz="2800" dirty="0" smtClean="0"/>
              <a:t> π</a:t>
            </a:r>
            <a:r>
              <a:rPr lang="en-GB" altLang="en-US" sz="2800" dirty="0" err="1" smtClean="0"/>
              <a:t>ρωτόγονες</a:t>
            </a:r>
            <a:r>
              <a:rPr lang="en-GB" altLang="en-US" sz="2800" dirty="0" smtClean="0"/>
              <a:t>, π</a:t>
            </a:r>
            <a:r>
              <a:rPr lang="en-GB" altLang="en-US" sz="2800" dirty="0" err="1" smtClean="0"/>
              <a:t>ροηγμένες</a:t>
            </a:r>
            <a:r>
              <a:rPr lang="en-GB" altLang="en-US" sz="2800" dirty="0" smtClean="0"/>
              <a:t>, </a:t>
            </a:r>
            <a:r>
              <a:rPr lang="en-GB" altLang="en-US" sz="2800" dirty="0" err="1" smtClean="0"/>
              <a:t>ειδικευμένες</a:t>
            </a:r>
            <a:r>
              <a:rPr lang="en-GB" altLang="en-US" sz="2800" dirty="0" smtClean="0"/>
              <a:t> ή </a:t>
            </a:r>
            <a:r>
              <a:rPr lang="en-GB" altLang="en-US" sz="2800" dirty="0" err="1" smtClean="0"/>
              <a:t>γενικευμένες</a:t>
            </a:r>
            <a:r>
              <a:rPr lang="en-GB" altLang="en-US" sz="2800" dirty="0" smtClean="0"/>
              <a:t> </a:t>
            </a:r>
            <a:r>
              <a:rPr lang="en-GB" altLang="en-US" sz="2800" dirty="0" err="1" smtClean="0"/>
              <a:t>ομάδες</a:t>
            </a:r>
            <a:r>
              <a:rPr lang="en-GB" altLang="en-US" sz="2800" dirty="0" smtClean="0"/>
              <a:t> </a:t>
            </a:r>
            <a:r>
              <a:rPr lang="en-GB" altLang="en-US" sz="2800" dirty="0" err="1" smtClean="0"/>
              <a:t>οργ</a:t>
            </a:r>
            <a:r>
              <a:rPr lang="en-GB" altLang="en-US" sz="2800" dirty="0" smtClean="0"/>
              <a:t>ανισμών</a:t>
            </a:r>
            <a:r>
              <a:rPr lang="el-GR" altLang="en-US" sz="2800" dirty="0" smtClean="0"/>
              <a:t>.</a:t>
            </a:r>
            <a:r>
              <a:rPr lang="en-GB" altLang="en-US" sz="2800" dirty="0" smtClean="0"/>
              <a:t> </a:t>
            </a:r>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C21B4E2-C2E5-4EDF-AC7B-F0E53B968E6E}" type="slidenum">
              <a:rPr lang="el-GR" altLang="en-US">
                <a:solidFill>
                  <a:srgbClr val="898989"/>
                </a:solidFill>
                <a:latin typeface="Calibri" panose="020F0502020204030204" pitchFamily="34" charset="0"/>
              </a:rPr>
              <a:pPr/>
              <a:t>56</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5"/>
          <p:cNvSpPr>
            <a:spLocks noGrp="1"/>
          </p:cNvSpPr>
          <p:nvPr>
            <p:ph type="title"/>
          </p:nvPr>
        </p:nvSpPr>
        <p:spPr/>
        <p:txBody>
          <a:bodyPr/>
          <a:lstStyle/>
          <a:p>
            <a:pPr eaLnBrk="1" hangingPunct="1"/>
            <a:r>
              <a:rPr lang="el-GR" altLang="en-US" dirty="0" smtClean="0"/>
              <a:t>Είδος 1/2</a:t>
            </a:r>
            <a:endParaRPr lang="en-US" altLang="en-US" dirty="0" smtClean="0"/>
          </a:p>
        </p:txBody>
      </p:sp>
      <p:sp>
        <p:nvSpPr>
          <p:cNvPr id="62469" name="Θέση περιεχομένου 1"/>
          <p:cNvSpPr>
            <a:spLocks noGrp="1"/>
          </p:cNvSpPr>
          <p:nvPr>
            <p:ph idx="1"/>
          </p:nvPr>
        </p:nvSpPr>
        <p:spPr>
          <a:xfrm>
            <a:off x="609600" y="1524000"/>
            <a:ext cx="7886700" cy="4351338"/>
          </a:xfrm>
        </p:spPr>
        <p:txBody>
          <a:bodyPr/>
          <a:lstStyle/>
          <a:p>
            <a:pPr eaLnBrk="1" hangingPunct="1">
              <a:spcBef>
                <a:spcPct val="0"/>
              </a:spcBef>
              <a:buFont typeface="Arial" panose="020B0604020202020204" pitchFamily="34" charset="0"/>
              <a:buNone/>
            </a:pPr>
            <a:endParaRPr lang="en-US" altLang="en-US" sz="2600" b="1" dirty="0" smtClean="0">
              <a:solidFill>
                <a:schemeClr val="tx2"/>
              </a:solidFill>
            </a:endParaRPr>
          </a:p>
          <a:p>
            <a:pPr eaLnBrk="1" hangingPunct="1">
              <a:spcBef>
                <a:spcPct val="0"/>
              </a:spcBef>
              <a:buFont typeface="Arial" panose="020B0604020202020204" pitchFamily="34" charset="0"/>
              <a:buNone/>
            </a:pPr>
            <a:r>
              <a:rPr lang="en-GB" altLang="en-US" sz="2800" b="1" dirty="0" err="1" smtClean="0"/>
              <a:t>Κριτήρι</a:t>
            </a:r>
            <a:r>
              <a:rPr lang="en-GB" altLang="en-US" sz="2800" b="1" dirty="0" smtClean="0"/>
              <a:t>α για την Αναγνώριση των Ειδών</a:t>
            </a:r>
            <a:endParaRPr lang="el-GR" altLang="en-US" sz="2800" b="1" dirty="0" smtClean="0"/>
          </a:p>
          <a:p>
            <a:pPr eaLnBrk="1" hangingPunct="1">
              <a:spcBef>
                <a:spcPct val="0"/>
              </a:spcBef>
              <a:buFont typeface="Arial" panose="020B0604020202020204" pitchFamily="34" charset="0"/>
              <a:buNone/>
            </a:pPr>
            <a:endParaRPr lang="el-GR" altLang="en-US" sz="2800" dirty="0" smtClean="0"/>
          </a:p>
          <a:p>
            <a:pPr eaLnBrk="1" hangingPunct="1">
              <a:spcBef>
                <a:spcPct val="0"/>
              </a:spcBef>
              <a:buFont typeface="Arial" panose="020B0604020202020204" pitchFamily="34" charset="0"/>
              <a:buNone/>
            </a:pPr>
            <a:r>
              <a:rPr lang="el-GR" altLang="en-US" sz="2800" dirty="0" smtClean="0"/>
              <a:t>Κοινή καταγωγή</a:t>
            </a:r>
          </a:p>
          <a:p>
            <a:pPr eaLnBrk="1" hangingPunct="1">
              <a:spcBef>
                <a:spcPct val="0"/>
              </a:spcBef>
              <a:buFont typeface="Arial" panose="020B0604020202020204" pitchFamily="34" charset="0"/>
              <a:buNone/>
            </a:pPr>
            <a:r>
              <a:rPr lang="el-GR" altLang="en-US" sz="2800" dirty="0" smtClean="0"/>
              <a:t>Μικρότερη διακριτή ομαδοποίηση</a:t>
            </a:r>
          </a:p>
          <a:p>
            <a:pPr eaLnBrk="1" hangingPunct="1">
              <a:spcBef>
                <a:spcPct val="0"/>
              </a:spcBef>
              <a:buFont typeface="Arial" panose="020B0604020202020204" pitchFamily="34" charset="0"/>
              <a:buNone/>
            </a:pPr>
            <a:r>
              <a:rPr lang="el-GR" altLang="en-US" sz="2800" dirty="0" smtClean="0"/>
              <a:t>Αναπαραγωγική κοινότητα</a:t>
            </a:r>
          </a:p>
          <a:p>
            <a:pPr eaLnBrk="1" hangingPunct="1">
              <a:spcBef>
                <a:spcPct val="0"/>
              </a:spcBef>
              <a:buFont typeface="Arial" panose="020B0604020202020204" pitchFamily="34" charset="0"/>
              <a:buNone/>
            </a:pPr>
            <a:endParaRPr lang="el-GR" altLang="en-US" sz="2800" dirty="0" smtClean="0"/>
          </a:p>
          <a:p>
            <a:pPr eaLnBrk="1" hangingPunct="1">
              <a:spcBef>
                <a:spcPct val="0"/>
              </a:spcBef>
              <a:buFont typeface="Arial" panose="020B0604020202020204" pitchFamily="34" charset="0"/>
              <a:buNone/>
            </a:pPr>
            <a:r>
              <a:rPr lang="el-GR" altLang="en-US" sz="2800" dirty="0" smtClean="0"/>
              <a:t>Τυπολογικό είδος</a:t>
            </a:r>
          </a:p>
          <a:p>
            <a:pPr eaLnBrk="1" hangingPunct="1">
              <a:spcBef>
                <a:spcPct val="0"/>
              </a:spcBef>
              <a:buFont typeface="Arial" panose="020B0604020202020204" pitchFamily="34" charset="0"/>
              <a:buNone/>
            </a:pPr>
            <a:r>
              <a:rPr lang="el-GR" altLang="en-US" sz="2800" dirty="0" smtClean="0"/>
              <a:t>Βιολογικό είδος</a:t>
            </a:r>
          </a:p>
          <a:p>
            <a:pPr eaLnBrk="1" hangingPunct="1">
              <a:spcBef>
                <a:spcPct val="0"/>
              </a:spcBef>
              <a:buFont typeface="Arial" panose="020B0604020202020204" pitchFamily="34" charset="0"/>
              <a:buNone/>
            </a:pPr>
            <a:r>
              <a:rPr lang="el-GR" altLang="en-US" sz="2800" dirty="0" smtClean="0"/>
              <a:t>Εξελικτικό είδος</a:t>
            </a:r>
          </a:p>
          <a:p>
            <a:pPr eaLnBrk="1" hangingPunct="1">
              <a:spcBef>
                <a:spcPct val="0"/>
              </a:spcBef>
              <a:buFont typeface="Arial" panose="020B0604020202020204" pitchFamily="34" charset="0"/>
              <a:buNone/>
            </a:pPr>
            <a:r>
              <a:rPr lang="el-GR" altLang="en-US" sz="2800" dirty="0" smtClean="0"/>
              <a:t>Φυλογενετικό είδος</a:t>
            </a:r>
            <a:endParaRPr lang="en-GB" altLang="en-US" sz="2800" dirty="0" smtClean="0"/>
          </a:p>
          <a:p>
            <a:pPr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71369DA3-49DB-4937-8BF5-27B7E5FDBA5A}" type="slidenum">
              <a:rPr lang="el-GR" altLang="en-US">
                <a:solidFill>
                  <a:srgbClr val="898989"/>
                </a:solidFill>
                <a:latin typeface="Calibri" panose="020F0502020204030204" pitchFamily="34" charset="0"/>
              </a:rPr>
              <a:pPr/>
              <a:t>57</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5"/>
          <p:cNvSpPr>
            <a:spLocks noGrp="1"/>
          </p:cNvSpPr>
          <p:nvPr>
            <p:ph type="title"/>
          </p:nvPr>
        </p:nvSpPr>
        <p:spPr/>
        <p:txBody>
          <a:bodyPr/>
          <a:lstStyle/>
          <a:p>
            <a:pPr eaLnBrk="1" hangingPunct="1"/>
            <a:r>
              <a:rPr lang="el-GR" altLang="en-US" dirty="0" smtClean="0"/>
              <a:t>Τυπολογικό είδος</a:t>
            </a:r>
            <a:endParaRPr lang="en-US" altLang="en-US" dirty="0" smtClean="0"/>
          </a:p>
        </p:txBody>
      </p:sp>
      <p:sp>
        <p:nvSpPr>
          <p:cNvPr id="63493"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sz="2800" dirty="0" smtClean="0"/>
              <a:t>Καθορίζεται από τα χαρακτηριστικά του είδους-τύπου.</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Αγνοεί την ποικιλομορφία.</a:t>
            </a:r>
          </a:p>
          <a:p>
            <a:pPr indent="0" eaLnBrk="1" hangingPunct="1">
              <a:spcBef>
                <a:spcPct val="0"/>
              </a:spcBef>
              <a:buFont typeface="Arial" panose="020B0604020202020204" pitchFamily="34" charset="0"/>
              <a:buNone/>
            </a:pPr>
            <a:r>
              <a:rPr lang="el-GR" altLang="en-US" sz="2800" dirty="0" smtClean="0"/>
              <a:t>Χρησιμεύει ως οδηγός για τα χαρακτηριστικά που περιμένουμε να βρούμε.</a:t>
            </a:r>
            <a:endParaRPr lang="en-GB" altLang="en-US" sz="2800" dirty="0" smtClean="0"/>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8E10396-38AA-44B1-9B84-177D7DDBB310}" type="slidenum">
              <a:rPr lang="el-GR" altLang="en-US">
                <a:solidFill>
                  <a:srgbClr val="898989"/>
                </a:solidFill>
                <a:latin typeface="Calibri" panose="020F0502020204030204" pitchFamily="34" charset="0"/>
              </a:rPr>
              <a:pPr/>
              <a:t>58</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5"/>
          <p:cNvSpPr>
            <a:spLocks noGrp="1"/>
          </p:cNvSpPr>
          <p:nvPr>
            <p:ph type="title"/>
          </p:nvPr>
        </p:nvSpPr>
        <p:spPr/>
        <p:txBody>
          <a:bodyPr/>
          <a:lstStyle/>
          <a:p>
            <a:pPr eaLnBrk="1" hangingPunct="1"/>
            <a:r>
              <a:rPr lang="el-GR" altLang="en-US" dirty="0" smtClean="0"/>
              <a:t>Βιολογικό είδος</a:t>
            </a:r>
            <a:endParaRPr lang="en-US" altLang="en-US" dirty="0" smtClean="0"/>
          </a:p>
        </p:txBody>
      </p:sp>
      <p:sp>
        <p:nvSpPr>
          <p:cNvPr id="64517"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sz="2800" dirty="0" smtClean="0"/>
              <a:t>Μ</a:t>
            </a:r>
            <a:r>
              <a:rPr lang="en-GB" altLang="en-US" sz="2800" dirty="0" smtClean="0"/>
              <a:t>ια αναπαρα</a:t>
            </a:r>
            <a:r>
              <a:rPr lang="en-GB" altLang="en-US" sz="2800" dirty="0" err="1" smtClean="0"/>
              <a:t>γωγική</a:t>
            </a:r>
            <a:r>
              <a:rPr lang="en-GB" altLang="en-US" sz="2800" dirty="0" smtClean="0"/>
              <a:t> </a:t>
            </a:r>
            <a:r>
              <a:rPr lang="en-GB" altLang="en-US" sz="2800" dirty="0" err="1" smtClean="0"/>
              <a:t>κοινότητ</a:t>
            </a:r>
            <a:r>
              <a:rPr lang="en-GB" altLang="en-US" sz="2800" dirty="0" smtClean="0"/>
              <a:t>α πληθυσμών (αναπαραγωγικά απομονωμένη από άλλες) που καταλαμβάνει έναν συγκεκριμένο θώκο στη φύση</a:t>
            </a:r>
            <a:r>
              <a:rPr lang="el-GR" altLang="en-US" sz="2800" dirty="0" smtClean="0"/>
              <a:t>.</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Ε</a:t>
            </a:r>
            <a:r>
              <a:rPr lang="en-GB" altLang="en-US" sz="2800" dirty="0" err="1" smtClean="0"/>
              <a:t>νδογ</a:t>
            </a:r>
            <a:r>
              <a:rPr lang="en-GB" altLang="en-US" sz="2800" dirty="0" smtClean="0"/>
              <a:t>αμικός πληθυσμός ατόμων που έχουν κοινή καταγωγή και μοιράζονται κοινά χαρακτηριστικά</a:t>
            </a:r>
            <a:r>
              <a:rPr lang="el-GR" altLang="en-US" sz="2800" dirty="0" smtClean="0"/>
              <a:t>.</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Π</a:t>
            </a:r>
            <a:r>
              <a:rPr lang="en-GB" altLang="en-US" sz="2800" dirty="0" err="1" smtClean="0"/>
              <a:t>οικιλομορφί</a:t>
            </a:r>
            <a:r>
              <a:rPr lang="en-GB" altLang="en-US" sz="2800" dirty="0" smtClean="0"/>
              <a:t>α σχετικά ομαλή και συνεχής μέσα στο είδος και ασυνεχής μεταξύ ειδών</a:t>
            </a:r>
            <a:r>
              <a:rPr lang="el-GR" altLang="en-US" sz="2800" dirty="0" smtClean="0"/>
              <a:t>.</a:t>
            </a:r>
            <a:endParaRPr lang="en-GB" altLang="en-US" sz="2800" dirty="0" smtClean="0"/>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2D211F6-F17E-48DB-83F0-B19BF17F602F}" type="slidenum">
              <a:rPr lang="el-GR" altLang="en-US">
                <a:solidFill>
                  <a:srgbClr val="898989"/>
                </a:solidFill>
                <a:latin typeface="Calibri" panose="020F0502020204030204" pitchFamily="34" charset="0"/>
              </a:rPr>
              <a:pPr/>
              <a:t>59</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4/12</a:t>
            </a:r>
            <a:endParaRPr lang="en-US" altLang="en-US" sz="4000" dirty="0" smtClean="0"/>
          </a:p>
        </p:txBody>
      </p:sp>
      <p:sp>
        <p:nvSpPr>
          <p:cNvPr id="9219" name="Content Placeholder 1"/>
          <p:cNvSpPr>
            <a:spLocks noGrp="1"/>
          </p:cNvSpPr>
          <p:nvPr>
            <p:ph idx="1"/>
          </p:nvPr>
        </p:nvSpPr>
        <p:spPr/>
        <p:txBody>
          <a:bodyPr/>
          <a:lstStyle/>
          <a:p>
            <a:pPr eaLnBrk="1" hangingPunct="1"/>
            <a:r>
              <a:rPr lang="el-GR" altLang="en-US" smtClean="0"/>
              <a:t>Η ποικιλότητα των ζώων δεν είναι απεριόριστη.</a:t>
            </a:r>
          </a:p>
          <a:p>
            <a:pPr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DDF5F70F-0E63-4220-9E8F-0636F3E5B9AC}" type="slidenum">
              <a:rPr lang="el-GR" altLang="en-US">
                <a:solidFill>
                  <a:srgbClr val="898989"/>
                </a:solidFill>
                <a:latin typeface="Calibri" panose="020F0502020204030204" pitchFamily="34" charset="0"/>
              </a:rPr>
              <a:pPr/>
              <a:t>6</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5"/>
          <p:cNvSpPr>
            <a:spLocks noGrp="1"/>
          </p:cNvSpPr>
          <p:nvPr>
            <p:ph type="title"/>
          </p:nvPr>
        </p:nvSpPr>
        <p:spPr/>
        <p:txBody>
          <a:bodyPr>
            <a:normAutofit fontScale="90000"/>
          </a:bodyPr>
          <a:lstStyle/>
          <a:p>
            <a:pPr eaLnBrk="1" hangingPunct="1"/>
            <a:r>
              <a:rPr lang="en-US" altLang="en-US" sz="3600" dirty="0" smtClean="0"/>
              <a:t/>
            </a:r>
            <a:br>
              <a:rPr lang="en-US" altLang="en-US" sz="3600" dirty="0" smtClean="0"/>
            </a:br>
            <a:r>
              <a:rPr lang="el-GR" altLang="en-US" dirty="0" smtClean="0"/>
              <a:t>Προβλήματα της έννοιας του βιολογικού είδους</a:t>
            </a:r>
            <a:br>
              <a:rPr lang="el-GR" altLang="en-US" dirty="0" smtClean="0"/>
            </a:br>
            <a:endParaRPr lang="en-US" altLang="en-US" sz="4000" dirty="0" smtClean="0"/>
          </a:p>
        </p:txBody>
      </p:sp>
      <p:sp>
        <p:nvSpPr>
          <p:cNvPr id="65541"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sz="2800" dirty="0" smtClean="0"/>
              <a:t>Έ</a:t>
            </a:r>
            <a:r>
              <a:rPr lang="en-GB" altLang="en-US" sz="2800" dirty="0" smtClean="0"/>
              <a:t>να </a:t>
            </a:r>
            <a:r>
              <a:rPr lang="en-GB" altLang="en-US" sz="2800" dirty="0" err="1" smtClean="0"/>
              <a:t>είδος</a:t>
            </a:r>
            <a:r>
              <a:rPr lang="en-GB" altLang="en-US" sz="2800" dirty="0" smtClean="0"/>
              <a:t> </a:t>
            </a:r>
            <a:r>
              <a:rPr lang="en-GB" altLang="en-US" sz="2800" dirty="0" err="1" smtClean="0"/>
              <a:t>έχει</a:t>
            </a:r>
            <a:r>
              <a:rPr lang="en-GB" altLang="en-US" sz="2800" dirty="0" smtClean="0"/>
              <a:t> </a:t>
            </a:r>
            <a:r>
              <a:rPr lang="en-GB" altLang="en-US" sz="2800" dirty="0" err="1" smtClean="0"/>
              <a:t>δι</a:t>
            </a:r>
            <a:r>
              <a:rPr lang="en-GB" altLang="en-US" sz="2800" dirty="0" smtClean="0"/>
              <a:t>αστάσεις στο χώρο και στο χρόνο γεγονός το οποίο δημιουργεί προβλήματα στον εντοπισμό διακριτών ορίων ανάμεσα στα είδη</a:t>
            </a:r>
            <a:r>
              <a:rPr lang="el-GR" altLang="en-US" sz="2800" dirty="0" smtClean="0"/>
              <a:t>.</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Α</a:t>
            </a:r>
            <a:r>
              <a:rPr lang="en-GB" altLang="en-US" sz="2800" dirty="0" err="1" smtClean="0"/>
              <a:t>ντιμετω</a:t>
            </a:r>
            <a:r>
              <a:rPr lang="en-GB" altLang="en-US" sz="2800" dirty="0" smtClean="0"/>
              <a:t>πίζουμε το είδος τόσο ως μονάδα εξέλιξης όσο και ως βαθμίδα στην ταξινομική ιεραρχία</a:t>
            </a:r>
            <a:r>
              <a:rPr lang="el-GR" altLang="en-US" sz="2800" dirty="0" smtClean="0"/>
              <a:t>.</a:t>
            </a:r>
          </a:p>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Σ</a:t>
            </a:r>
            <a:r>
              <a:rPr lang="en-GB" altLang="en-US" sz="2800" dirty="0" err="1" smtClean="0"/>
              <a:t>ύμφων</a:t>
            </a:r>
            <a:r>
              <a:rPr lang="en-GB" altLang="en-US" sz="2800" dirty="0" smtClean="0"/>
              <a:t>α με την έννοια του βιολογικού είδους, τα είδη δεν υπάρχουν σε ομάδες οργανισμών που αναπαράγονται μόνο αγενώς</a:t>
            </a:r>
            <a:r>
              <a:rPr lang="el-GR" altLang="en-US" sz="2800" dirty="0" smtClean="0"/>
              <a:t>.</a:t>
            </a:r>
            <a:endParaRPr lang="en-GB" altLang="en-US" sz="2800" dirty="0" smtClean="0"/>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4364983-65AA-4EDC-9E4A-1CCD8ECC4F94}" type="slidenum">
              <a:rPr lang="el-GR" altLang="en-US">
                <a:solidFill>
                  <a:srgbClr val="898989"/>
                </a:solidFill>
                <a:latin typeface="Calibri" panose="020F0502020204030204" pitchFamily="34" charset="0"/>
              </a:rPr>
              <a:pPr/>
              <a:t>60</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5"/>
          <p:cNvSpPr>
            <a:spLocks noGrp="1"/>
          </p:cNvSpPr>
          <p:nvPr>
            <p:ph type="title"/>
          </p:nvPr>
        </p:nvSpPr>
        <p:spPr/>
        <p:txBody>
          <a:bodyPr>
            <a:normAutofit fontScale="90000"/>
          </a:bodyPr>
          <a:lstStyle/>
          <a:p>
            <a:pPr eaLnBrk="1" hangingPunct="1"/>
            <a:r>
              <a:rPr lang="en-US" altLang="en-US" sz="4000" dirty="0" smtClean="0"/>
              <a:t/>
            </a:r>
            <a:br>
              <a:rPr lang="en-US" altLang="en-US" sz="4000" dirty="0" smtClean="0"/>
            </a:br>
            <a:r>
              <a:rPr lang="el-GR" altLang="en-US" sz="4900" dirty="0" smtClean="0"/>
              <a:t>Είδος 2/2</a:t>
            </a:r>
            <a:br>
              <a:rPr lang="el-GR" altLang="en-US" sz="4900" dirty="0" smtClean="0"/>
            </a:br>
            <a:endParaRPr lang="en-US" altLang="en-US" dirty="0" smtClean="0"/>
          </a:p>
        </p:txBody>
      </p:sp>
      <p:sp>
        <p:nvSpPr>
          <p:cNvPr id="66565" name="Θέση περιεχομένου 1"/>
          <p:cNvSpPr>
            <a:spLocks noGrp="1"/>
          </p:cNvSpPr>
          <p:nvPr>
            <p:ph idx="1"/>
          </p:nvPr>
        </p:nvSpPr>
        <p:spPr/>
        <p:txBody>
          <a:bodyPr/>
          <a:lstStyle/>
          <a:p>
            <a:pPr eaLnBrk="1" hangingPunct="1">
              <a:spcBef>
                <a:spcPct val="0"/>
              </a:spcBef>
              <a:buFont typeface="Arial" panose="020B0604020202020204" pitchFamily="34" charset="0"/>
              <a:buNone/>
            </a:pPr>
            <a:r>
              <a:rPr lang="el-GR" altLang="en-US" sz="2800" dirty="0" smtClean="0"/>
              <a:t>Κατανομή στο χώρο: </a:t>
            </a:r>
            <a:r>
              <a:rPr lang="el-GR" altLang="en-US" sz="2800" b="1" dirty="0" smtClean="0"/>
              <a:t>Γεωγραφική κατανομή</a:t>
            </a:r>
          </a:p>
          <a:p>
            <a:pPr eaLnBrk="1" hangingPunct="1">
              <a:spcBef>
                <a:spcPct val="0"/>
              </a:spcBef>
            </a:pPr>
            <a:r>
              <a:rPr lang="el-GR" altLang="en-US" sz="2800" dirty="0" smtClean="0"/>
              <a:t>Κοσμοπολιτικά είδη</a:t>
            </a:r>
          </a:p>
          <a:p>
            <a:pPr eaLnBrk="1" hangingPunct="1">
              <a:spcBef>
                <a:spcPct val="0"/>
              </a:spcBef>
            </a:pPr>
            <a:r>
              <a:rPr lang="el-GR" altLang="en-US" sz="2800" dirty="0" smtClean="0"/>
              <a:t>Ενδημικά είδη</a:t>
            </a:r>
          </a:p>
          <a:p>
            <a:pPr eaLnBrk="1" hangingPunct="1">
              <a:spcBef>
                <a:spcPct val="0"/>
              </a:spcBef>
            </a:pPr>
            <a:endParaRPr lang="el-GR" altLang="en-US" sz="2800" dirty="0" smtClean="0"/>
          </a:p>
          <a:p>
            <a:pPr eaLnBrk="1" hangingPunct="1">
              <a:spcBef>
                <a:spcPct val="0"/>
              </a:spcBef>
              <a:buFont typeface="Arial" panose="020B0604020202020204" pitchFamily="34" charset="0"/>
              <a:buNone/>
            </a:pPr>
            <a:r>
              <a:rPr lang="el-GR" altLang="en-US" sz="2800" dirty="0" smtClean="0"/>
              <a:t>Κατανομή στο χρόνο: </a:t>
            </a:r>
            <a:r>
              <a:rPr lang="el-GR" altLang="en-US" sz="2800" b="1" dirty="0" smtClean="0"/>
              <a:t>Εξελικτική διάρκεια</a:t>
            </a:r>
            <a:endParaRPr lang="en-GB" altLang="en-US" sz="2800" b="1" dirty="0" smtClean="0"/>
          </a:p>
          <a:p>
            <a:pPr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5187923E-C5B7-41FD-BAF6-98BCC65E7A2C}" type="slidenum">
              <a:rPr lang="el-GR" altLang="en-US">
                <a:solidFill>
                  <a:srgbClr val="898989"/>
                </a:solidFill>
                <a:latin typeface="Calibri" panose="020F0502020204030204" pitchFamily="34" charset="0"/>
              </a:rPr>
              <a:pPr/>
              <a:t>61</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5"/>
          <p:cNvSpPr>
            <a:spLocks noGrp="1"/>
          </p:cNvSpPr>
          <p:nvPr>
            <p:ph type="title"/>
          </p:nvPr>
        </p:nvSpPr>
        <p:spPr/>
        <p:txBody>
          <a:bodyPr>
            <a:normAutofit fontScale="90000"/>
          </a:bodyPr>
          <a:lstStyle/>
          <a:p>
            <a:pPr eaLnBrk="1" hangingPunct="1"/>
            <a:r>
              <a:rPr lang="en-US" altLang="en-US" sz="4000" dirty="0" smtClean="0"/>
              <a:t/>
            </a:r>
            <a:br>
              <a:rPr lang="en-US" altLang="en-US" sz="4000" dirty="0" smtClean="0"/>
            </a:br>
            <a:r>
              <a:rPr lang="el-GR" altLang="en-US" sz="4900" dirty="0" smtClean="0"/>
              <a:t>Εξελικτικό είδος</a:t>
            </a:r>
            <a:br>
              <a:rPr lang="el-GR" altLang="en-US" sz="4900" dirty="0" smtClean="0"/>
            </a:br>
            <a:endParaRPr lang="en-US" altLang="en-US" sz="4900" dirty="0" smtClean="0"/>
          </a:p>
        </p:txBody>
      </p:sp>
      <p:sp>
        <p:nvSpPr>
          <p:cNvPr id="67589"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sz="2800" dirty="0" smtClean="0"/>
              <a:t>Μ</a:t>
            </a:r>
            <a:r>
              <a:rPr lang="en-GB" altLang="en-US" sz="2800" dirty="0" smtClean="0"/>
              <a:t>ια </a:t>
            </a:r>
            <a:r>
              <a:rPr lang="en-GB" altLang="en-US" sz="2800" dirty="0" err="1" smtClean="0"/>
              <a:t>μόνη</a:t>
            </a:r>
            <a:r>
              <a:rPr lang="en-GB" altLang="en-US" sz="2800" dirty="0" smtClean="0"/>
              <a:t> </a:t>
            </a:r>
            <a:r>
              <a:rPr lang="en-GB" altLang="en-US" sz="2800" dirty="0" err="1" smtClean="0"/>
              <a:t>εξελικτική</a:t>
            </a:r>
            <a:r>
              <a:rPr lang="en-GB" altLang="en-US" sz="2800" dirty="0" smtClean="0"/>
              <a:t> </a:t>
            </a:r>
            <a:r>
              <a:rPr lang="en-GB" altLang="en-US" sz="2800" dirty="0" err="1" smtClean="0"/>
              <a:t>γρ</a:t>
            </a:r>
            <a:r>
              <a:rPr lang="en-GB" altLang="en-US" sz="2800" dirty="0" smtClean="0"/>
              <a:t>αμμή προγονικών και απογονικών πληθυσμών που διατηρεί την ταυτότητά της από άλλες παρόμοιες γραμμές και η οποία έχει τις δικές της εξελικτικές τάσεις και ιστορική μοίρα</a:t>
            </a:r>
            <a:r>
              <a:rPr lang="el-GR" altLang="en-US" sz="2800" dirty="0" smtClean="0"/>
              <a:t>.</a:t>
            </a:r>
            <a:endParaRPr lang="en-GB" altLang="en-US" sz="2800" dirty="0" smtClean="0"/>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D7C877AF-2DCD-48D2-8796-F78C6CBB1769}" type="slidenum">
              <a:rPr lang="el-GR" altLang="en-US">
                <a:solidFill>
                  <a:srgbClr val="898989"/>
                </a:solidFill>
                <a:latin typeface="Calibri" panose="020F0502020204030204" pitchFamily="34" charset="0"/>
              </a:rPr>
              <a:pPr/>
              <a:t>62</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5"/>
          <p:cNvSpPr>
            <a:spLocks noGrp="1"/>
          </p:cNvSpPr>
          <p:nvPr>
            <p:ph type="title"/>
          </p:nvPr>
        </p:nvSpPr>
        <p:spPr/>
        <p:txBody>
          <a:bodyPr>
            <a:normAutofit fontScale="90000"/>
          </a:bodyPr>
          <a:lstStyle/>
          <a:p>
            <a:pPr eaLnBrk="1" hangingPunct="1"/>
            <a:r>
              <a:rPr lang="en-US" altLang="en-US" sz="4000" dirty="0" smtClean="0"/>
              <a:t/>
            </a:r>
            <a:br>
              <a:rPr lang="en-US" altLang="en-US" sz="4000" dirty="0" smtClean="0"/>
            </a:br>
            <a:r>
              <a:rPr lang="el-GR" altLang="en-US" sz="4900" dirty="0" smtClean="0"/>
              <a:t>Φυλογενετικό είδος</a:t>
            </a:r>
            <a:br>
              <a:rPr lang="el-GR" altLang="en-US" sz="4900" dirty="0" smtClean="0"/>
            </a:br>
            <a:endParaRPr lang="en-US" altLang="en-US" sz="4900" dirty="0" smtClean="0"/>
          </a:p>
        </p:txBody>
      </p:sp>
      <p:sp>
        <p:nvSpPr>
          <p:cNvPr id="68613"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endParaRPr lang="el-GR" altLang="en-US" sz="2800" dirty="0" smtClean="0"/>
          </a:p>
          <a:p>
            <a:pPr indent="0" eaLnBrk="1" hangingPunct="1">
              <a:spcBef>
                <a:spcPct val="0"/>
              </a:spcBef>
              <a:buFont typeface="Arial" panose="020B0604020202020204" pitchFamily="34" charset="0"/>
              <a:buNone/>
            </a:pPr>
            <a:r>
              <a:rPr lang="el-GR" altLang="en-US" sz="2800" dirty="0" smtClean="0"/>
              <a:t>Η</a:t>
            </a:r>
            <a:r>
              <a:rPr lang="en-GB" altLang="en-US" sz="2800" dirty="0" smtClean="0"/>
              <a:t> </a:t>
            </a:r>
            <a:r>
              <a:rPr lang="en-GB" altLang="en-US" sz="2800" dirty="0" err="1" smtClean="0"/>
              <a:t>ελάχιστη</a:t>
            </a:r>
            <a:r>
              <a:rPr lang="en-GB" altLang="en-US" sz="2800" dirty="0" smtClean="0"/>
              <a:t> (βα</a:t>
            </a:r>
            <a:r>
              <a:rPr lang="en-GB" altLang="en-US" sz="2800" dirty="0" err="1" smtClean="0"/>
              <a:t>σική</a:t>
            </a:r>
            <a:r>
              <a:rPr lang="en-GB" altLang="en-US" sz="2800" dirty="0" smtClean="0"/>
              <a:t>) </a:t>
            </a:r>
            <a:r>
              <a:rPr lang="en-GB" altLang="en-US" sz="2800" dirty="0" err="1" smtClean="0"/>
              <a:t>ομ</a:t>
            </a:r>
            <a:r>
              <a:rPr lang="en-GB" altLang="en-US" sz="2800" dirty="0" smtClean="0"/>
              <a:t>αδοποίηση οργανισμών που μπορεί να διαγνωσθεί ως ξεχωριστή από άλλες τέτοιες ομαδοποιήσεις και μέσα στην οποία υπάρχει γονικό πρότυπο προγονικότητας και καταγωγής</a:t>
            </a:r>
            <a:r>
              <a:rPr lang="el-GR" altLang="en-US" sz="2800" dirty="0" smtClean="0"/>
              <a:t>.</a:t>
            </a:r>
            <a:endParaRPr lang="en-GB" altLang="en-US" sz="2800" dirty="0" smtClean="0"/>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2AB2516-E86E-493D-8F88-91F5C313A15E}" type="slidenum">
              <a:rPr lang="el-GR" altLang="en-US">
                <a:solidFill>
                  <a:srgbClr val="898989"/>
                </a:solidFill>
                <a:latin typeface="Calibri" panose="020F0502020204030204" pitchFamily="34" charset="0"/>
              </a:rPr>
              <a:pPr/>
              <a:t>63</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Διαφορές</a:t>
            </a:r>
            <a:endParaRPr lang="en-US" dirty="0"/>
          </a:p>
        </p:txBody>
      </p:sp>
      <p:sp>
        <p:nvSpPr>
          <p:cNvPr id="69636" name="Θέση περιεχομένου 1"/>
          <p:cNvSpPr>
            <a:spLocks noGrp="1"/>
          </p:cNvSpPr>
          <p:nvPr>
            <p:ph idx="1"/>
          </p:nvPr>
        </p:nvSpPr>
        <p:spPr/>
        <p:txBody>
          <a:bodyPr>
            <a:normAutofit lnSpcReduction="10000"/>
          </a:bodyPr>
          <a:lstStyle/>
          <a:p>
            <a:pPr eaLnBrk="1" hangingPunct="1">
              <a:spcBef>
                <a:spcPts val="600"/>
              </a:spcBef>
              <a:buFont typeface="Arial" panose="020B0604020202020204" pitchFamily="34" charset="0"/>
              <a:buNone/>
            </a:pPr>
            <a:r>
              <a:rPr lang="el-GR" altLang="en-US" sz="2800" b="1" dirty="0" smtClean="0"/>
              <a:t>Φ</a:t>
            </a:r>
            <a:r>
              <a:rPr lang="en-GB" altLang="en-US" sz="2800" b="1" dirty="0" err="1" smtClean="0"/>
              <a:t>υλογενετικ</a:t>
            </a:r>
            <a:r>
              <a:rPr lang="el-GR" altLang="en-US" sz="2800" b="1" dirty="0" smtClean="0"/>
              <a:t>ό</a:t>
            </a:r>
            <a:r>
              <a:rPr lang="en-GB" altLang="en-US" sz="2800" b="1" dirty="0" smtClean="0"/>
              <a:t> </a:t>
            </a:r>
            <a:r>
              <a:rPr lang="en-GB" altLang="en-US" sz="2800" b="1" dirty="0" err="1" smtClean="0"/>
              <a:t>είδος</a:t>
            </a:r>
            <a:r>
              <a:rPr lang="el-GR" altLang="en-US" sz="2800" dirty="0" smtClean="0"/>
              <a:t>:</a:t>
            </a:r>
            <a:r>
              <a:rPr lang="en-GB" altLang="en-US" sz="2800" dirty="0" smtClean="0"/>
              <a:t> </a:t>
            </a:r>
            <a:r>
              <a:rPr lang="en-GB" altLang="en-US" sz="2800" dirty="0" err="1" smtClean="0"/>
              <a:t>έμφ</a:t>
            </a:r>
            <a:r>
              <a:rPr lang="en-GB" altLang="en-US" sz="2800" dirty="0" smtClean="0"/>
              <a:t>αση στην αναγνώριση της μικρότερης ομαδοποίησης οργανισμών που έχουν υποστεί ανεξάρτητη εξελικτική αλλαγή ως ξεχωριστού είδους. </a:t>
            </a:r>
            <a:endParaRPr lang="el-GR" altLang="en-US" sz="2800" dirty="0" smtClean="0"/>
          </a:p>
          <a:p>
            <a:pPr eaLnBrk="1" hangingPunct="1">
              <a:spcBef>
                <a:spcPts val="600"/>
              </a:spcBef>
              <a:buFont typeface="Arial" panose="020B0604020202020204" pitchFamily="34" charset="0"/>
              <a:buNone/>
            </a:pPr>
            <a:r>
              <a:rPr lang="el-GR" altLang="en-US" sz="2800" b="1" dirty="0" smtClean="0"/>
              <a:t>Ε</a:t>
            </a:r>
            <a:r>
              <a:rPr lang="en-GB" altLang="en-US" sz="2800" b="1" dirty="0" err="1" smtClean="0"/>
              <a:t>ξελικτικ</a:t>
            </a:r>
            <a:r>
              <a:rPr lang="el-GR" altLang="en-US" sz="2800" b="1" dirty="0" smtClean="0"/>
              <a:t>ό</a:t>
            </a:r>
            <a:r>
              <a:rPr lang="en-GB" altLang="en-US" sz="2800" b="1" dirty="0" smtClean="0"/>
              <a:t> </a:t>
            </a:r>
            <a:r>
              <a:rPr lang="en-GB" altLang="en-US" sz="2800" b="1" dirty="0" err="1" smtClean="0"/>
              <a:t>είδος</a:t>
            </a:r>
            <a:r>
              <a:rPr lang="el-GR" altLang="en-US" sz="2800" dirty="0" smtClean="0"/>
              <a:t>:</a:t>
            </a:r>
            <a:r>
              <a:rPr lang="en-GB" altLang="en-US" sz="2800" dirty="0" smtClean="0"/>
              <a:t> θα </a:t>
            </a:r>
            <a:r>
              <a:rPr lang="en-GB" altLang="en-US" sz="2800" dirty="0" err="1" smtClean="0"/>
              <a:t>ομ</a:t>
            </a:r>
            <a:r>
              <a:rPr lang="en-GB" altLang="en-US" sz="2800" dirty="0" smtClean="0"/>
              <a:t>αδοποιούσε σε ένα είδος γεωγραφικά ασυνεχείς πληθυσμούς που εμφανίζουν κάποια γενετική παρέκκλιση, αλλά θεωρούνται παρόμοιοι στις «εξελικτικές τους τάσεις»</a:t>
            </a:r>
            <a:r>
              <a:rPr lang="el-GR" altLang="en-US" sz="2800" dirty="0" smtClean="0"/>
              <a:t>.</a:t>
            </a:r>
          </a:p>
          <a:p>
            <a:pPr eaLnBrk="1" hangingPunct="1">
              <a:spcBef>
                <a:spcPts val="600"/>
              </a:spcBef>
              <a:buFont typeface="Arial" panose="020B0604020202020204" pitchFamily="34" charset="0"/>
              <a:buNone/>
            </a:pPr>
            <a:r>
              <a:rPr lang="el-GR" altLang="en-US" sz="2800" b="1" dirty="0" smtClean="0"/>
              <a:t>Φ</a:t>
            </a:r>
            <a:r>
              <a:rPr lang="en-GB" altLang="en-US" sz="2800" b="1" dirty="0" err="1" smtClean="0"/>
              <a:t>υλογενετικ</a:t>
            </a:r>
            <a:r>
              <a:rPr lang="el-GR" altLang="en-US" sz="2800" b="1" dirty="0" smtClean="0"/>
              <a:t>ό</a:t>
            </a:r>
            <a:r>
              <a:rPr lang="en-GB" altLang="en-US" sz="2800" b="1" dirty="0" smtClean="0"/>
              <a:t> </a:t>
            </a:r>
            <a:r>
              <a:rPr lang="en-GB" altLang="en-US" sz="2800" b="1" dirty="0" err="1" smtClean="0"/>
              <a:t>είδος</a:t>
            </a:r>
            <a:r>
              <a:rPr lang="el-GR" altLang="en-US" sz="2800" dirty="0" smtClean="0"/>
              <a:t>:</a:t>
            </a:r>
            <a:r>
              <a:rPr lang="en-GB" altLang="en-US" sz="2800" dirty="0" smtClean="0"/>
              <a:t> θα τα </a:t>
            </a:r>
            <a:r>
              <a:rPr lang="en-GB" altLang="en-US" sz="2800" dirty="0" err="1" smtClean="0"/>
              <a:t>θεωρούσε</a:t>
            </a:r>
            <a:r>
              <a:rPr lang="en-GB" altLang="en-US" sz="2800" dirty="0" smtClean="0"/>
              <a:t> </a:t>
            </a:r>
            <a:r>
              <a:rPr lang="en-GB" altLang="en-US" sz="2800" dirty="0" err="1" smtClean="0"/>
              <a:t>ξεχωριστά</a:t>
            </a:r>
            <a:r>
              <a:rPr lang="en-GB" altLang="en-US" sz="2800" dirty="0" smtClean="0"/>
              <a:t> </a:t>
            </a:r>
            <a:r>
              <a:rPr lang="en-GB" altLang="en-US" sz="2800" dirty="0" err="1" smtClean="0"/>
              <a:t>είδη</a:t>
            </a:r>
            <a:r>
              <a:rPr lang="el-GR" altLang="en-US" sz="2800" dirty="0" smtClean="0"/>
              <a:t>.</a:t>
            </a:r>
            <a:endParaRPr lang="en-GB" altLang="en-US" sz="2800" dirty="0" smtClean="0"/>
          </a:p>
          <a:p>
            <a:pPr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84664BD9-1105-4B20-A329-CA22620E02F3}" type="slidenum">
              <a:rPr lang="el-GR" altLang="en-US">
                <a:solidFill>
                  <a:srgbClr val="898989"/>
                </a:solidFill>
                <a:latin typeface="Calibri" panose="020F0502020204030204" pitchFamily="34" charset="0"/>
              </a:rPr>
              <a:pPr/>
              <a:t>64</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5"/>
          <p:cNvSpPr>
            <a:spLocks noGrp="1"/>
          </p:cNvSpPr>
          <p:nvPr>
            <p:ph type="title"/>
          </p:nvPr>
        </p:nvSpPr>
        <p:spPr/>
        <p:txBody>
          <a:bodyPr>
            <a:normAutofit fontScale="90000"/>
          </a:bodyPr>
          <a:lstStyle/>
          <a:p>
            <a:pPr eaLnBrk="1" hangingPunct="1"/>
            <a:r>
              <a:rPr lang="en-GB" altLang="en-US" sz="4000" dirty="0" smtClean="0"/>
              <a:t/>
            </a:r>
            <a:br>
              <a:rPr lang="en-GB" altLang="en-US" sz="4000" dirty="0" smtClean="0"/>
            </a:br>
            <a:r>
              <a:rPr lang="en-GB" altLang="en-US" sz="4900" dirty="0" smtClean="0"/>
              <a:t>Ο</a:t>
            </a:r>
            <a:r>
              <a:rPr lang="el-GR" altLang="en-US" sz="4900" dirty="0" smtClean="0"/>
              <a:t>ι</a:t>
            </a:r>
            <a:r>
              <a:rPr lang="en-GB" altLang="en-US" sz="4900" dirty="0" smtClean="0"/>
              <a:t> </a:t>
            </a:r>
            <a:r>
              <a:rPr lang="en-GB" altLang="en-US" sz="4900" dirty="0" err="1" smtClean="0"/>
              <a:t>Κύριες</a:t>
            </a:r>
            <a:r>
              <a:rPr lang="en-GB" altLang="en-US" sz="4900" dirty="0" smtClean="0"/>
              <a:t> </a:t>
            </a:r>
            <a:r>
              <a:rPr lang="en-GB" altLang="en-US" sz="4900" dirty="0" err="1" smtClean="0"/>
              <a:t>Δι</a:t>
            </a:r>
            <a:r>
              <a:rPr lang="en-GB" altLang="en-US" sz="4900" dirty="0" smtClean="0"/>
              <a:t>αιρέσεις της Ζωής</a:t>
            </a:r>
            <a:r>
              <a:rPr lang="el-GR" altLang="en-US" sz="4900" dirty="0" smtClean="0"/>
              <a:t/>
            </a:r>
            <a:br>
              <a:rPr lang="el-GR" altLang="en-US" sz="4900" dirty="0" smtClean="0"/>
            </a:br>
            <a:endParaRPr lang="en-US" altLang="en-US" sz="4900" dirty="0" smtClean="0"/>
          </a:p>
        </p:txBody>
      </p:sp>
      <p:sp>
        <p:nvSpPr>
          <p:cNvPr id="70661" name="Θέση περιεχομένου 1"/>
          <p:cNvSpPr>
            <a:spLocks noGrp="1"/>
          </p:cNvSpPr>
          <p:nvPr>
            <p:ph idx="1"/>
          </p:nvPr>
        </p:nvSpPr>
        <p:spPr/>
        <p:txBody>
          <a:bodyPr/>
          <a:lstStyle/>
          <a:p>
            <a:pPr eaLnBrk="1" hangingPunct="1">
              <a:spcBef>
                <a:spcPct val="0"/>
              </a:spcBef>
              <a:buFont typeface="Arial" panose="020B0604020202020204" pitchFamily="34" charset="0"/>
              <a:buNone/>
            </a:pPr>
            <a:r>
              <a:rPr lang="el-GR" altLang="en-US" sz="2800" b="1" dirty="0" smtClean="0"/>
              <a:t>Αριστοτέλης – 1866: </a:t>
            </a:r>
            <a:r>
              <a:rPr lang="el-GR" altLang="en-US" sz="2800" dirty="0" smtClean="0"/>
              <a:t>Δύο βασίλεια – Φυτά &amp; Ζώα</a:t>
            </a:r>
          </a:p>
          <a:p>
            <a:pPr eaLnBrk="1" hangingPunct="1">
              <a:spcBef>
                <a:spcPct val="0"/>
              </a:spcBef>
              <a:buFont typeface="Arial" panose="020B0604020202020204" pitchFamily="34" charset="0"/>
              <a:buNone/>
            </a:pPr>
            <a:r>
              <a:rPr lang="en-US" altLang="en-US" sz="2800" b="1" dirty="0" smtClean="0"/>
              <a:t>Haeckel 1866: </a:t>
            </a:r>
            <a:r>
              <a:rPr lang="el-GR" altLang="en-US" sz="2800" b="1" dirty="0" smtClean="0"/>
              <a:t> </a:t>
            </a:r>
            <a:r>
              <a:rPr lang="el-GR" altLang="en-US" sz="2800" dirty="0" smtClean="0"/>
              <a:t>+ Πρώτιστα</a:t>
            </a:r>
          </a:p>
          <a:p>
            <a:pPr eaLnBrk="1" hangingPunct="1">
              <a:spcBef>
                <a:spcPct val="0"/>
              </a:spcBef>
              <a:buFont typeface="Arial" panose="020B0604020202020204" pitchFamily="34" charset="0"/>
              <a:buNone/>
            </a:pPr>
            <a:r>
              <a:rPr lang="el-GR" altLang="en-US" sz="2800" b="1" dirty="0" smtClean="0"/>
              <a:t>20ος αιώνας: </a:t>
            </a:r>
            <a:r>
              <a:rPr lang="el-GR" altLang="en-US" sz="2800" dirty="0" err="1" smtClean="0"/>
              <a:t>Προκαρυωτικοί</a:t>
            </a:r>
            <a:r>
              <a:rPr lang="el-GR" altLang="en-US" sz="2800" dirty="0" smtClean="0"/>
              <a:t> – </a:t>
            </a:r>
            <a:r>
              <a:rPr lang="el-GR" altLang="en-US" sz="2800" dirty="0" err="1" smtClean="0"/>
              <a:t>ευκαρυωτικοί</a:t>
            </a:r>
            <a:endParaRPr lang="el-GR" altLang="en-US" sz="2800" dirty="0" smtClean="0"/>
          </a:p>
          <a:p>
            <a:pPr eaLnBrk="1" hangingPunct="1">
              <a:spcBef>
                <a:spcPct val="0"/>
              </a:spcBef>
              <a:buFont typeface="Arial" panose="020B0604020202020204" pitchFamily="34" charset="0"/>
              <a:buNone/>
            </a:pPr>
            <a:r>
              <a:rPr lang="en-US" altLang="en-US" sz="2800" b="1" dirty="0" smtClean="0"/>
              <a:t>Whittaker 1969</a:t>
            </a:r>
            <a:r>
              <a:rPr lang="el-GR" altLang="en-US" sz="2800" b="1" dirty="0" smtClean="0"/>
              <a:t>: </a:t>
            </a:r>
            <a:r>
              <a:rPr lang="el-GR" altLang="en-US" sz="2800" dirty="0" smtClean="0"/>
              <a:t>Πέντε βασίλεια</a:t>
            </a:r>
          </a:p>
          <a:p>
            <a:pPr eaLnBrk="1" hangingPunct="1">
              <a:spcBef>
                <a:spcPct val="0"/>
              </a:spcBef>
              <a:buFont typeface="Arial" panose="020B0604020202020204" pitchFamily="34" charset="0"/>
              <a:buNone/>
            </a:pPr>
            <a:endParaRPr lang="el-GR" altLang="en-US" sz="2800" dirty="0" smtClean="0"/>
          </a:p>
          <a:p>
            <a:pPr eaLnBrk="1" hangingPunct="1">
              <a:spcBef>
                <a:spcPct val="0"/>
              </a:spcBef>
              <a:buFont typeface="Arial" panose="020B0604020202020204" pitchFamily="34" charset="0"/>
              <a:buNone/>
            </a:pPr>
            <a:r>
              <a:rPr lang="el-GR" altLang="en-US" sz="2800" dirty="0" smtClean="0"/>
              <a:t>Μονήρη</a:t>
            </a:r>
          </a:p>
          <a:p>
            <a:pPr eaLnBrk="1" hangingPunct="1">
              <a:spcBef>
                <a:spcPct val="0"/>
              </a:spcBef>
              <a:buFont typeface="Arial" panose="020B0604020202020204" pitchFamily="34" charset="0"/>
              <a:buNone/>
            </a:pPr>
            <a:r>
              <a:rPr lang="el-GR" altLang="en-US" sz="2800" dirty="0" smtClean="0"/>
              <a:t>Πρώτιστα</a:t>
            </a:r>
          </a:p>
          <a:p>
            <a:pPr eaLnBrk="1" hangingPunct="1">
              <a:spcBef>
                <a:spcPct val="0"/>
              </a:spcBef>
              <a:buFont typeface="Arial" panose="020B0604020202020204" pitchFamily="34" charset="0"/>
              <a:buNone/>
            </a:pPr>
            <a:r>
              <a:rPr lang="el-GR" altLang="en-US" sz="2800" dirty="0" smtClean="0"/>
              <a:t>Φυτά</a:t>
            </a:r>
          </a:p>
          <a:p>
            <a:pPr eaLnBrk="1" hangingPunct="1">
              <a:spcBef>
                <a:spcPct val="0"/>
              </a:spcBef>
              <a:buFont typeface="Arial" panose="020B0604020202020204" pitchFamily="34" charset="0"/>
              <a:buNone/>
            </a:pPr>
            <a:r>
              <a:rPr lang="el-GR" altLang="en-US" sz="2800" dirty="0" smtClean="0"/>
              <a:t>Μύκητες</a:t>
            </a:r>
          </a:p>
          <a:p>
            <a:pPr eaLnBrk="1" hangingPunct="1">
              <a:spcBef>
                <a:spcPct val="0"/>
              </a:spcBef>
              <a:buFont typeface="Arial" panose="020B0604020202020204" pitchFamily="34" charset="0"/>
              <a:buNone/>
            </a:pPr>
            <a:r>
              <a:rPr lang="el-GR" altLang="en-US" sz="2800" dirty="0" smtClean="0"/>
              <a:t>Ζώα</a:t>
            </a:r>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41CE368-8EA8-4549-A39E-6DDC340DCB3A}" type="slidenum">
              <a:rPr lang="el-GR" altLang="en-US">
                <a:solidFill>
                  <a:srgbClr val="898989"/>
                </a:solidFill>
                <a:latin typeface="Calibri" panose="020F0502020204030204" pitchFamily="34" charset="0"/>
              </a:rPr>
              <a:pPr/>
              <a:t>65</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Τίτλος 5"/>
          <p:cNvSpPr>
            <a:spLocks noGrp="1"/>
          </p:cNvSpPr>
          <p:nvPr>
            <p:ph type="title"/>
          </p:nvPr>
        </p:nvSpPr>
        <p:spPr/>
        <p:txBody>
          <a:bodyPr/>
          <a:lstStyle/>
          <a:p>
            <a:pPr eaLnBrk="1" hangingPunct="1"/>
            <a:r>
              <a:rPr lang="el-GR" altLang="en-US" dirty="0" smtClean="0"/>
              <a:t>Τα πέντε Βασίλεια</a:t>
            </a:r>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569ADD6-FCF7-4444-87A5-000C12B8911F}" type="slidenum">
              <a:rPr lang="el-GR" altLang="en-US">
                <a:solidFill>
                  <a:srgbClr val="898989"/>
                </a:solidFill>
                <a:latin typeface="Calibri" panose="020F0502020204030204" pitchFamily="34" charset="0"/>
              </a:rPr>
              <a:pPr/>
              <a:t>66</a:t>
            </a:fld>
            <a:endParaRPr lang="el-GR" altLang="en-US">
              <a:solidFill>
                <a:srgbClr val="898989"/>
              </a:solidFill>
              <a:latin typeface="Calibri" panose="020F0502020204030204" pitchFamily="34" charset="0"/>
            </a:endParaRPr>
          </a:p>
        </p:txBody>
      </p:sp>
      <p:pic>
        <p:nvPicPr>
          <p:cNvPr id="71686" name="Picture 8" descr="http://www.carolguze.com/images/evolution/5_kingdoms.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10643" y="1476051"/>
            <a:ext cx="3922713" cy="472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400800" y="5791200"/>
            <a:ext cx="341313" cy="276225"/>
          </a:xfrm>
          <a:prstGeom prst="rect">
            <a:avLst/>
          </a:prstGeom>
          <a:noFill/>
        </p:spPr>
        <p:txBody>
          <a:bodyPr wrap="none">
            <a:spAutoFit/>
          </a:bodyPr>
          <a:lstStyle/>
          <a:p>
            <a:pPr eaLnBrk="0" hangingPunct="0">
              <a:defRPr/>
            </a:pPr>
            <a:r>
              <a:rPr lang="el-GR" sz="1200" dirty="0">
                <a:latin typeface="+mn-lt"/>
                <a:cs typeface="+mn-cs"/>
              </a:rPr>
              <a:t>28</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5"/>
          <p:cNvSpPr>
            <a:spLocks noGrp="1"/>
          </p:cNvSpPr>
          <p:nvPr>
            <p:ph type="title"/>
          </p:nvPr>
        </p:nvSpPr>
        <p:spPr/>
        <p:txBody>
          <a:bodyPr>
            <a:normAutofit/>
          </a:bodyPr>
          <a:lstStyle/>
          <a:p>
            <a:pPr eaLnBrk="1" hangingPunct="1"/>
            <a:r>
              <a:rPr lang="el-GR" altLang="en-US" dirty="0" smtClean="0"/>
              <a:t>Επικράτειες</a:t>
            </a:r>
            <a:endParaRPr lang="en-US" altLang="en-US" dirty="0" smtClean="0"/>
          </a:p>
        </p:txBody>
      </p:sp>
      <p:sp>
        <p:nvSpPr>
          <p:cNvPr id="72709" name="Content Placeholder 1"/>
          <p:cNvSpPr>
            <a:spLocks noGrp="1"/>
          </p:cNvSpPr>
          <p:nvPr>
            <p:ph idx="1"/>
          </p:nvPr>
        </p:nvSpPr>
        <p:spPr/>
        <p:txBody>
          <a:bodyPr/>
          <a:lstStyle/>
          <a:p>
            <a:pPr indent="0" eaLnBrk="1" hangingPunct="1">
              <a:spcBef>
                <a:spcPct val="0"/>
              </a:spcBef>
              <a:buFont typeface="Arial" panose="020B0604020202020204" pitchFamily="34" charset="0"/>
              <a:buNone/>
            </a:pPr>
            <a:r>
              <a:rPr lang="en-GB" altLang="en-US" sz="2800" b="1" smtClean="0">
                <a:solidFill>
                  <a:schemeClr val="tx2"/>
                </a:solidFill>
              </a:rPr>
              <a:t>Woese, Kandler και Wheelis (1990) </a:t>
            </a:r>
            <a:endParaRPr lang="el-GR" altLang="en-US" sz="2800" b="1" smtClean="0">
              <a:solidFill>
                <a:schemeClr val="tx2"/>
              </a:solidFill>
            </a:endParaRPr>
          </a:p>
          <a:p>
            <a:pPr indent="0" eaLnBrk="1" hangingPunct="1">
              <a:spcBef>
                <a:spcPct val="0"/>
              </a:spcBef>
              <a:buFont typeface="Arial" panose="020B0604020202020204" pitchFamily="34" charset="0"/>
              <a:buNone/>
            </a:pPr>
            <a:endParaRPr lang="el-GR" altLang="en-US" sz="2800" b="1" smtClean="0">
              <a:solidFill>
                <a:schemeClr val="tx2"/>
              </a:solidFill>
            </a:endParaRPr>
          </a:p>
          <a:p>
            <a:pPr indent="0" eaLnBrk="1" hangingPunct="1">
              <a:spcBef>
                <a:spcPct val="0"/>
              </a:spcBef>
              <a:buFont typeface="Arial" panose="020B0604020202020204" pitchFamily="34" charset="0"/>
              <a:buNone/>
            </a:pPr>
            <a:r>
              <a:rPr lang="el-GR" altLang="en-US" sz="2800" smtClean="0"/>
              <a:t>Κ</a:t>
            </a:r>
            <a:r>
              <a:rPr lang="en-GB" altLang="en-US" sz="2800" smtClean="0"/>
              <a:t>λαδιστική ταξινόμηση όλων των μορφών ζωής, βασισμένη σε φυλογενετικές πληροφορίες, που προέρχονται από την αλληλουχία των νουκλεοτιδικών βάσεων του RNA</a:t>
            </a:r>
            <a:r>
              <a:rPr lang="el-GR" altLang="en-US" sz="2800" smtClean="0"/>
              <a:t>.</a:t>
            </a:r>
          </a:p>
          <a:p>
            <a:pPr indent="0" eaLnBrk="1" hangingPunct="1">
              <a:spcBef>
                <a:spcPts val="600"/>
              </a:spcBef>
              <a:buFont typeface="Arial" panose="020B0604020202020204" pitchFamily="34" charset="0"/>
              <a:buNone/>
            </a:pPr>
            <a:r>
              <a:rPr lang="el-GR" altLang="en-US" sz="2800" smtClean="0"/>
              <a:t>Τρεις επικράτειες:</a:t>
            </a:r>
          </a:p>
          <a:p>
            <a:pPr indent="0" eaLnBrk="1" hangingPunct="1">
              <a:spcBef>
                <a:spcPts val="600"/>
              </a:spcBef>
              <a:buFont typeface="Arial" panose="020B0604020202020204" pitchFamily="34" charset="0"/>
              <a:buNone/>
            </a:pPr>
            <a:r>
              <a:rPr lang="el-GR" altLang="en-US" sz="2800" smtClean="0"/>
              <a:t>Ευκάρυα (Φυτά, Ζώα, Μύκητες, Πρώτιστα) </a:t>
            </a:r>
          </a:p>
          <a:p>
            <a:pPr indent="0" eaLnBrk="1" hangingPunct="1">
              <a:spcBef>
                <a:spcPct val="0"/>
              </a:spcBef>
              <a:buFont typeface="Arial" panose="020B0604020202020204" pitchFamily="34" charset="0"/>
              <a:buNone/>
            </a:pPr>
            <a:r>
              <a:rPr lang="el-GR" altLang="en-US" sz="2800" smtClean="0"/>
              <a:t>Βακτήρια</a:t>
            </a:r>
          </a:p>
          <a:p>
            <a:pPr indent="0" eaLnBrk="1" hangingPunct="1">
              <a:spcBef>
                <a:spcPct val="0"/>
              </a:spcBef>
              <a:buFont typeface="Arial" panose="020B0604020202020204" pitchFamily="34" charset="0"/>
              <a:buNone/>
            </a:pPr>
            <a:r>
              <a:rPr lang="el-GR" altLang="en-US" sz="2800" smtClean="0"/>
              <a:t>Αρχαία ή Αρχαιοβακτήρια</a:t>
            </a:r>
            <a:endParaRPr lang="en-GB" altLang="en-US" sz="2800" smtClean="0"/>
          </a:p>
          <a:p>
            <a:pPr indent="0" eaLnBrk="1" hangingPunct="1"/>
            <a:endParaRPr lang="el-GR"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A11AD67-3685-4835-84E8-493287DB0B8D}" type="slidenum">
              <a:rPr lang="el-GR" altLang="en-US">
                <a:solidFill>
                  <a:srgbClr val="898989"/>
                </a:solidFill>
                <a:latin typeface="Calibri" panose="020F0502020204030204" pitchFamily="34" charset="0"/>
              </a:rPr>
              <a:pPr/>
              <a:t>67</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5"/>
          <p:cNvSpPr>
            <a:spLocks noGrp="1"/>
          </p:cNvSpPr>
          <p:nvPr>
            <p:ph type="title"/>
          </p:nvPr>
        </p:nvSpPr>
        <p:spPr/>
        <p:txBody>
          <a:bodyPr/>
          <a:lstStyle/>
          <a:p>
            <a:pPr eaLnBrk="1" hangingPunct="1"/>
            <a:r>
              <a:rPr lang="el-GR" altLang="en-US" dirty="0" smtClean="0"/>
              <a:t>Η σημερινή άποψη 1/2</a:t>
            </a:r>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3415072-425B-4492-BE1F-AB1023144E7F}" type="slidenum">
              <a:rPr lang="el-GR" altLang="en-US">
                <a:solidFill>
                  <a:srgbClr val="898989"/>
                </a:solidFill>
                <a:latin typeface="Calibri" panose="020F0502020204030204" pitchFamily="34" charset="0"/>
              </a:rPr>
              <a:pPr/>
              <a:t>68</a:t>
            </a:fld>
            <a:endParaRPr lang="el-GR" altLang="en-US">
              <a:solidFill>
                <a:srgbClr val="898989"/>
              </a:solidFill>
              <a:latin typeface="Calibri" panose="020F0502020204030204" pitchFamily="34" charset="0"/>
            </a:endParaRPr>
          </a:p>
        </p:txBody>
      </p:sp>
      <p:pic>
        <p:nvPicPr>
          <p:cNvPr id="73734" name="Picture 12" descr="http://www.antibodyreview.com/article_images/14613499/Kinetoplastid%20Biol%20Dis/2-_/p11-317351/1475-9292-2-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54175"/>
            <a:ext cx="51816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72287" y="5584825"/>
            <a:ext cx="341313" cy="276225"/>
          </a:xfrm>
          <a:prstGeom prst="rect">
            <a:avLst/>
          </a:prstGeom>
          <a:noFill/>
        </p:spPr>
        <p:txBody>
          <a:bodyPr wrap="none">
            <a:spAutoFit/>
          </a:bodyPr>
          <a:lstStyle/>
          <a:p>
            <a:pPr eaLnBrk="0" hangingPunct="0">
              <a:defRPr/>
            </a:pPr>
            <a:r>
              <a:rPr lang="el-GR" sz="1200" dirty="0">
                <a:latin typeface="+mn-lt"/>
                <a:cs typeface="+mn-cs"/>
              </a:rPr>
              <a:t>29</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Τίτλος 5"/>
          <p:cNvSpPr>
            <a:spLocks noGrp="1"/>
          </p:cNvSpPr>
          <p:nvPr>
            <p:ph type="title"/>
          </p:nvPr>
        </p:nvSpPr>
        <p:spPr/>
        <p:txBody>
          <a:bodyPr/>
          <a:lstStyle/>
          <a:p>
            <a:pPr eaLnBrk="1" hangingPunct="1"/>
            <a:r>
              <a:rPr lang="el-GR" altLang="en-US" dirty="0" smtClean="0"/>
              <a:t>Η σημερινή άποψη 2/2</a:t>
            </a:r>
            <a:endParaRPr lang="en-US" altLang="en-US" dirty="0" smtClean="0"/>
          </a:p>
        </p:txBody>
      </p:sp>
      <p:pic>
        <p:nvPicPr>
          <p:cNvPr id="74757"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10580" b="3612"/>
          <a:stretch/>
        </p:blipFill>
        <p:spPr>
          <a:xfrm>
            <a:off x="1304615" y="1791109"/>
            <a:ext cx="6534770" cy="4329111"/>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8162DCDD-B5A6-4F42-90A2-A7A20FC07197}" type="slidenum">
              <a:rPr lang="el-GR" altLang="en-US">
                <a:solidFill>
                  <a:srgbClr val="898989"/>
                </a:solidFill>
                <a:latin typeface="Calibri" panose="020F0502020204030204" pitchFamily="34" charset="0"/>
              </a:rPr>
              <a:pPr/>
              <a:t>69</a:t>
            </a:fld>
            <a:endParaRPr lang="el-GR" altLang="en-US">
              <a:solidFill>
                <a:srgbClr val="898989"/>
              </a:solidFill>
              <a:latin typeface="Calibri" panose="020F0502020204030204" pitchFamily="34" charset="0"/>
            </a:endParaRPr>
          </a:p>
        </p:txBody>
      </p:sp>
      <p:sp>
        <p:nvSpPr>
          <p:cNvPr id="7" name="TextBox 6"/>
          <p:cNvSpPr txBox="1"/>
          <p:nvPr/>
        </p:nvSpPr>
        <p:spPr>
          <a:xfrm>
            <a:off x="7086600" y="5638800"/>
            <a:ext cx="341313" cy="276225"/>
          </a:xfrm>
          <a:prstGeom prst="rect">
            <a:avLst/>
          </a:prstGeom>
          <a:noFill/>
        </p:spPr>
        <p:txBody>
          <a:bodyPr wrap="none">
            <a:spAutoFit/>
          </a:bodyPr>
          <a:lstStyle/>
          <a:p>
            <a:pPr eaLnBrk="0" hangingPunct="0">
              <a:defRPr/>
            </a:pPr>
            <a:r>
              <a:rPr lang="el-GR" sz="1200" dirty="0">
                <a:latin typeface="+mn-lt"/>
                <a:cs typeface="+mn-cs"/>
              </a:rPr>
              <a:t>30</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5/12</a:t>
            </a:r>
            <a:endParaRPr lang="en-US" altLang="en-US" sz="4000" dirty="0" smtClean="0"/>
          </a:p>
        </p:txBody>
      </p:sp>
      <p:sp>
        <p:nvSpPr>
          <p:cNvPr id="10243" name="Θέση περιεχομένου 6"/>
          <p:cNvSpPr>
            <a:spLocks noGrp="1"/>
          </p:cNvSpPr>
          <p:nvPr>
            <p:ph idx="1"/>
          </p:nvPr>
        </p:nvSpPr>
        <p:spPr/>
        <p:txBody>
          <a:bodyPr/>
          <a:lstStyle/>
          <a:p>
            <a:pPr indent="0" eaLnBrk="1" hangingPunct="1">
              <a:spcBef>
                <a:spcPct val="0"/>
              </a:spcBef>
              <a:buFont typeface="Arial" panose="020B0604020202020204" pitchFamily="34" charset="0"/>
              <a:buNone/>
            </a:pPr>
            <a:endParaRPr lang="el-GR" altLang="en-US" sz="2800" smtClean="0"/>
          </a:p>
          <a:p>
            <a:pPr indent="0" eaLnBrk="1" hangingPunct="1">
              <a:lnSpc>
                <a:spcPct val="100000"/>
              </a:lnSpc>
              <a:spcBef>
                <a:spcPct val="0"/>
              </a:spcBef>
              <a:buFont typeface="Arial" panose="020B0604020202020204" pitchFamily="34" charset="0"/>
              <a:buNone/>
            </a:pPr>
            <a:r>
              <a:rPr lang="el-GR" altLang="en-US" sz="2800" smtClean="0"/>
              <a:t>Οι βιολόγοι ομαδοποιούν τα ζώα </a:t>
            </a:r>
            <a:r>
              <a:rPr lang="el-GR" altLang="en-US" sz="2800" b="1" smtClean="0"/>
              <a:t>ανάλογα με τις εξελικτικές τους σχέσεις</a:t>
            </a:r>
            <a:r>
              <a:rPr lang="el-GR" altLang="en-US" sz="2800" smtClean="0"/>
              <a:t>, όπως αυτές προκύπτουν από </a:t>
            </a:r>
            <a:r>
              <a:rPr lang="el-GR" altLang="en-US" sz="2800" b="1" smtClean="0"/>
              <a:t>πρότυπα ομοιότητας των κοινών ομόλογων χαρακτήρων.</a:t>
            </a:r>
          </a:p>
          <a:p>
            <a:pPr indent="0" eaLnBrk="1" hangingPunct="1"/>
            <a:endParaRPr lang="en-US"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8DFB738-BB4A-4A68-9195-D30453CCADD2}" type="slidenum">
              <a:rPr lang="el-GR" altLang="en-US">
                <a:solidFill>
                  <a:srgbClr val="898989"/>
                </a:solidFill>
                <a:latin typeface="Calibri" panose="020F0502020204030204" pitchFamily="34" charset="0"/>
              </a:rPr>
              <a:pPr/>
              <a:t>7</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5"/>
          <p:cNvSpPr>
            <a:spLocks noGrp="1"/>
          </p:cNvSpPr>
          <p:nvPr>
            <p:ph type="title"/>
          </p:nvPr>
        </p:nvSpPr>
        <p:spPr/>
        <p:txBody>
          <a:bodyPr>
            <a:normAutofit fontScale="90000"/>
          </a:bodyPr>
          <a:lstStyle/>
          <a:p>
            <a:pPr eaLnBrk="1" hangingPunct="1"/>
            <a:r>
              <a:rPr lang="el-GR" altLang="en-US" dirty="0" smtClean="0"/>
              <a:t/>
            </a:r>
            <a:br>
              <a:rPr lang="el-GR" altLang="en-US" dirty="0" smtClean="0"/>
            </a:br>
            <a:r>
              <a:rPr lang="el-GR" altLang="en-US" dirty="0" smtClean="0"/>
              <a:t>Παραδοσιακή ομαδοποίηση </a:t>
            </a:r>
            <a:br>
              <a:rPr lang="el-GR" altLang="en-US" dirty="0" smtClean="0"/>
            </a:br>
            <a:r>
              <a:rPr lang="el-GR" altLang="en-US" dirty="0" smtClean="0"/>
              <a:t>των ζώων</a:t>
            </a:r>
            <a:br>
              <a:rPr lang="el-GR" altLang="en-US" dirty="0" smtClean="0"/>
            </a:br>
            <a:endParaRPr lang="en-US" altLang="en-US" dirty="0" smtClean="0"/>
          </a:p>
        </p:txBody>
      </p:sp>
      <p:sp>
        <p:nvSpPr>
          <p:cNvPr id="75781" name="Content Placeholder 1"/>
          <p:cNvSpPr>
            <a:spLocks noGrp="1"/>
          </p:cNvSpPr>
          <p:nvPr>
            <p:ph idx="1"/>
          </p:nvPr>
        </p:nvSpPr>
        <p:spPr/>
        <p:txBody>
          <a:bodyPr/>
          <a:lstStyle/>
          <a:p>
            <a:pPr eaLnBrk="1" hangingPunct="1">
              <a:spcBef>
                <a:spcPct val="0"/>
              </a:spcBef>
              <a:buFont typeface="Arial" panose="020B0604020202020204" pitchFamily="34" charset="0"/>
              <a:buNone/>
            </a:pPr>
            <a:endParaRPr lang="el-GR" altLang="en-US" sz="2800" b="1" dirty="0" smtClean="0">
              <a:solidFill>
                <a:schemeClr val="tx2"/>
              </a:solidFill>
            </a:endParaRPr>
          </a:p>
          <a:p>
            <a:pPr eaLnBrk="1" hangingPunct="1">
              <a:spcBef>
                <a:spcPct val="0"/>
              </a:spcBef>
              <a:buFont typeface="Arial" panose="020B0604020202020204" pitchFamily="34" charset="0"/>
              <a:buNone/>
            </a:pPr>
            <a:r>
              <a:rPr lang="en-GB" altLang="en-US" sz="2800" b="1" dirty="0" err="1" smtClean="0"/>
              <a:t>Κλάδος</a:t>
            </a:r>
            <a:r>
              <a:rPr lang="en-GB" altLang="en-US" sz="2800" b="1" dirty="0" smtClean="0"/>
              <a:t> Α (</a:t>
            </a:r>
            <a:r>
              <a:rPr lang="en-GB" altLang="en-US" sz="2800" b="1" dirty="0" err="1" smtClean="0"/>
              <a:t>Μεσόζω</a:t>
            </a:r>
            <a:r>
              <a:rPr lang="en-GB" altLang="en-US" sz="2800" b="1" dirty="0" smtClean="0"/>
              <a:t>α): </a:t>
            </a:r>
            <a:r>
              <a:rPr lang="en-GB" altLang="en-US" sz="2800" dirty="0" smtClean="0"/>
              <a:t>φύλο Μεσόζωα</a:t>
            </a:r>
            <a:r>
              <a:rPr lang="el-GR" altLang="en-US" sz="2800" dirty="0" smtClean="0"/>
              <a:t>.</a:t>
            </a:r>
          </a:p>
          <a:p>
            <a:pPr eaLnBrk="1" hangingPunct="1">
              <a:spcBef>
                <a:spcPct val="0"/>
              </a:spcBef>
              <a:buFont typeface="Arial" panose="020B0604020202020204" pitchFamily="34" charset="0"/>
              <a:buNone/>
            </a:pPr>
            <a:endParaRPr lang="en-GB" altLang="en-US" sz="2800" dirty="0" smtClean="0"/>
          </a:p>
          <a:p>
            <a:pPr eaLnBrk="1" hangingPunct="1">
              <a:spcBef>
                <a:spcPct val="0"/>
              </a:spcBef>
              <a:buFont typeface="Arial" panose="020B0604020202020204" pitchFamily="34" charset="0"/>
              <a:buNone/>
            </a:pPr>
            <a:r>
              <a:rPr lang="en-GB" altLang="en-US" sz="2800" b="1" dirty="0" err="1" smtClean="0"/>
              <a:t>Κλάδος</a:t>
            </a:r>
            <a:r>
              <a:rPr lang="en-GB" altLang="en-US" sz="2800" b="1" dirty="0" smtClean="0"/>
              <a:t> Β (Πα</a:t>
            </a:r>
            <a:r>
              <a:rPr lang="en-GB" altLang="en-US" sz="2800" b="1" dirty="0" err="1" smtClean="0"/>
              <a:t>ράζω</a:t>
            </a:r>
            <a:r>
              <a:rPr lang="en-GB" altLang="en-US" sz="2800" b="1" dirty="0" smtClean="0"/>
              <a:t>α): </a:t>
            </a:r>
            <a:r>
              <a:rPr lang="en-GB" altLang="en-US" sz="2800" dirty="0" smtClean="0"/>
              <a:t>φύλ</a:t>
            </a:r>
            <a:r>
              <a:rPr lang="el-GR" altLang="en-US" sz="2800" dirty="0" smtClean="0"/>
              <a:t>α</a:t>
            </a:r>
            <a:r>
              <a:rPr lang="en-GB" altLang="en-US" sz="2800" dirty="0" smtClean="0"/>
              <a:t> Σπ</a:t>
            </a:r>
            <a:r>
              <a:rPr lang="en-GB" altLang="en-US" sz="2800" dirty="0" err="1" smtClean="0"/>
              <a:t>όγγοι</a:t>
            </a:r>
            <a:r>
              <a:rPr lang="en-GB" altLang="en-US" sz="2800" dirty="0" smtClean="0"/>
              <a:t> και </a:t>
            </a:r>
            <a:r>
              <a:rPr lang="en-GB" altLang="en-US" sz="2800" dirty="0" err="1" smtClean="0"/>
              <a:t>Πλ</a:t>
            </a:r>
            <a:r>
              <a:rPr lang="en-GB" altLang="en-US" sz="2800" dirty="0" smtClean="0"/>
              <a:t>ακόζωα</a:t>
            </a:r>
            <a:r>
              <a:rPr lang="el-GR" altLang="en-US" sz="2800" dirty="0" smtClean="0"/>
              <a:t>.</a:t>
            </a:r>
          </a:p>
          <a:p>
            <a:pPr eaLnBrk="1" hangingPunct="1">
              <a:spcBef>
                <a:spcPct val="0"/>
              </a:spcBef>
              <a:buFont typeface="Arial" panose="020B0604020202020204" pitchFamily="34" charset="0"/>
              <a:buNone/>
            </a:pPr>
            <a:endParaRPr lang="en-GB" altLang="en-US" sz="2800" dirty="0" smtClean="0"/>
          </a:p>
          <a:p>
            <a:pPr eaLnBrk="1" hangingPunct="1">
              <a:spcBef>
                <a:spcPct val="0"/>
              </a:spcBef>
              <a:buFont typeface="Arial" panose="020B0604020202020204" pitchFamily="34" charset="0"/>
              <a:buNone/>
            </a:pPr>
            <a:r>
              <a:rPr lang="en-GB" altLang="en-US" sz="2800" b="1" dirty="0" err="1" smtClean="0"/>
              <a:t>Κλάδος</a:t>
            </a:r>
            <a:r>
              <a:rPr lang="en-GB" altLang="en-US" sz="2800" b="1" dirty="0" smtClean="0"/>
              <a:t> Γ (</a:t>
            </a:r>
            <a:r>
              <a:rPr lang="en-GB" altLang="en-US" sz="2800" b="1" dirty="0" err="1" smtClean="0"/>
              <a:t>Ευμετάζω</a:t>
            </a:r>
            <a:r>
              <a:rPr lang="en-GB" altLang="en-US" sz="2800" b="1" dirty="0" smtClean="0"/>
              <a:t>α): </a:t>
            </a:r>
            <a:r>
              <a:rPr lang="en-GB" altLang="en-US" sz="2800" dirty="0" smtClean="0"/>
              <a:t>όλα τα άλλα φύλα</a:t>
            </a:r>
            <a:r>
              <a:rPr lang="el-GR" altLang="en-US" sz="2800" dirty="0" smtClean="0"/>
              <a:t>.</a:t>
            </a:r>
            <a:endParaRPr lang="en-GB" altLang="en-US" sz="2800" dirty="0" smtClean="0"/>
          </a:p>
          <a:p>
            <a:pPr eaLnBrk="1" hangingPunct="1">
              <a:spcBef>
                <a:spcPct val="0"/>
              </a:spcBef>
              <a:buFont typeface="Arial" panose="020B0604020202020204" pitchFamily="34" charset="0"/>
              <a:buNone/>
            </a:pPr>
            <a:endParaRPr lang="en-GB" altLang="en-US" dirty="0" smtClean="0">
              <a:latin typeface="Comic Sans MS" panose="030F0702030302020204" pitchFamily="66" charset="0"/>
            </a:endParaRPr>
          </a:p>
          <a:p>
            <a:pPr eaLnBrk="1" hangingPunct="1"/>
            <a:endParaRPr lang="el-GR"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D9BAD6D1-9EE6-4BF5-A327-5CBC3D475AD2}" type="slidenum">
              <a:rPr lang="el-GR" altLang="en-US">
                <a:solidFill>
                  <a:srgbClr val="898989"/>
                </a:solidFill>
                <a:latin typeface="Calibri" panose="020F0502020204030204" pitchFamily="34" charset="0"/>
              </a:rPr>
              <a:pPr/>
              <a:t>70</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Κλάδος Γ (</a:t>
            </a:r>
            <a:r>
              <a:rPr lang="el-GR" dirty="0" err="1" smtClean="0"/>
              <a:t>Ευμετάζωα</a:t>
            </a:r>
            <a:r>
              <a:rPr lang="el-GR" dirty="0" smtClean="0"/>
              <a:t>) </a:t>
            </a:r>
            <a:endParaRPr lang="en-US" dirty="0"/>
          </a:p>
        </p:txBody>
      </p:sp>
      <p:sp>
        <p:nvSpPr>
          <p:cNvPr id="76804" name="Content Placeholder 1"/>
          <p:cNvSpPr>
            <a:spLocks noGrp="1"/>
          </p:cNvSpPr>
          <p:nvPr>
            <p:ph idx="1"/>
          </p:nvPr>
        </p:nvSpPr>
        <p:spPr/>
        <p:txBody>
          <a:bodyPr/>
          <a:lstStyle/>
          <a:p>
            <a:pPr eaLnBrk="1" hangingPunct="1">
              <a:spcBef>
                <a:spcPct val="50000"/>
              </a:spcBef>
              <a:buFont typeface="Arial" panose="020B0604020202020204" pitchFamily="34" charset="0"/>
              <a:buNone/>
            </a:pPr>
            <a:r>
              <a:rPr lang="en-GB" altLang="en-US" sz="2800" dirty="0" smtClean="0"/>
              <a:t>	</a:t>
            </a:r>
            <a:r>
              <a:rPr lang="en-GB" altLang="en-US" sz="2800" b="1" dirty="0" smtClean="0"/>
              <a:t>Βα</a:t>
            </a:r>
            <a:r>
              <a:rPr lang="en-GB" altLang="en-US" sz="2800" b="1" dirty="0" err="1" smtClean="0"/>
              <a:t>θμίδ</a:t>
            </a:r>
            <a:r>
              <a:rPr lang="en-GB" altLang="en-US" sz="2800" b="1" dirty="0" smtClean="0"/>
              <a:t>α Ι (Ακτινωτά): </a:t>
            </a:r>
            <a:r>
              <a:rPr lang="en-GB" altLang="en-US" sz="2800" dirty="0" smtClean="0"/>
              <a:t>φύλα 	Κνιδόζωα, </a:t>
            </a:r>
            <a:r>
              <a:rPr lang="el-GR" altLang="en-US" sz="2800" dirty="0" smtClean="0"/>
              <a:t>							</a:t>
            </a:r>
            <a:r>
              <a:rPr lang="en-GB" altLang="en-US" sz="2800" dirty="0" err="1" smtClean="0"/>
              <a:t>Κτενοφόρ</a:t>
            </a:r>
            <a:r>
              <a:rPr lang="en-GB" altLang="en-US" sz="2800" dirty="0" smtClean="0"/>
              <a:t>α</a:t>
            </a:r>
            <a:r>
              <a:rPr lang="el-GR" altLang="en-US" sz="2800" dirty="0" smtClean="0"/>
              <a:t>.</a:t>
            </a:r>
            <a:endParaRPr lang="en-GB" altLang="en-US" sz="2800" dirty="0" smtClean="0"/>
          </a:p>
          <a:p>
            <a:pPr eaLnBrk="1" hangingPunct="1">
              <a:spcBef>
                <a:spcPct val="50000"/>
              </a:spcBef>
              <a:buFont typeface="Arial" panose="020B0604020202020204" pitchFamily="34" charset="0"/>
              <a:buNone/>
            </a:pPr>
            <a:r>
              <a:rPr lang="el-GR" altLang="en-US" sz="2800" dirty="0" smtClean="0"/>
              <a:t>	</a:t>
            </a:r>
            <a:r>
              <a:rPr lang="en-GB" altLang="en-US" sz="2800" b="1" dirty="0" smtClean="0"/>
              <a:t>Βα</a:t>
            </a:r>
            <a:r>
              <a:rPr lang="en-GB" altLang="en-US" sz="2800" b="1" dirty="0" err="1" smtClean="0"/>
              <a:t>θμίδ</a:t>
            </a:r>
            <a:r>
              <a:rPr lang="en-GB" altLang="en-US" sz="2800" b="1" dirty="0" smtClean="0"/>
              <a:t>α ΙΙ (Αμφίπλευρα): </a:t>
            </a:r>
            <a:r>
              <a:rPr lang="en-GB" altLang="en-US" sz="2800" dirty="0" smtClean="0"/>
              <a:t>όλα τα άλλα φύλα</a:t>
            </a:r>
            <a:r>
              <a:rPr lang="el-GR" altLang="en-US" sz="2800" dirty="0" smtClean="0"/>
              <a:t>.</a:t>
            </a:r>
            <a:endParaRPr lang="en-GB" altLang="en-US" sz="2800" dirty="0" smtClean="0"/>
          </a:p>
          <a:p>
            <a:pPr eaLnBrk="1" hangingPunct="1"/>
            <a:endParaRPr lang="el-GR"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AE0CD351-C463-44F1-95BF-478EA4BA688D}" type="slidenum">
              <a:rPr lang="el-GR" altLang="en-US">
                <a:solidFill>
                  <a:srgbClr val="898989"/>
                </a:solidFill>
                <a:latin typeface="Calibri" panose="020F0502020204030204" pitchFamily="34" charset="0"/>
              </a:rPr>
              <a:pPr/>
              <a:t>71</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Βαθμίδα ΙΙ (Αμφίπλευρα) 1/2</a:t>
            </a:r>
            <a:endParaRPr lang="en-US" dirty="0"/>
          </a:p>
        </p:txBody>
      </p:sp>
      <p:sp>
        <p:nvSpPr>
          <p:cNvPr id="77828" name="Content Placeholder 1"/>
          <p:cNvSpPr>
            <a:spLocks noGrp="1"/>
          </p:cNvSpPr>
          <p:nvPr>
            <p:ph idx="1"/>
          </p:nvPr>
        </p:nvSpPr>
        <p:spPr>
          <a:xfrm>
            <a:off x="381000" y="1825625"/>
            <a:ext cx="8305800" cy="4351338"/>
          </a:xfrm>
        </p:spPr>
        <p:txBody>
          <a:bodyPr/>
          <a:lstStyle/>
          <a:p>
            <a:pPr indent="0" eaLnBrk="1" hangingPunct="1">
              <a:spcBef>
                <a:spcPts val="600"/>
              </a:spcBef>
              <a:buFont typeface="Arial" panose="020B0604020202020204" pitchFamily="34" charset="0"/>
              <a:buNone/>
            </a:pPr>
            <a:r>
              <a:rPr lang="en-GB" altLang="en-US" sz="2800" dirty="0" smtClean="0"/>
              <a:t>		</a:t>
            </a:r>
            <a:r>
              <a:rPr lang="en-GB" altLang="en-US" sz="2800" b="1" dirty="0" err="1" smtClean="0"/>
              <a:t>Δι</a:t>
            </a:r>
            <a:r>
              <a:rPr lang="en-GB" altLang="en-US" sz="2800" b="1" dirty="0" smtClean="0"/>
              <a:t>αίρεση Α (Πρωτοστόμια): </a:t>
            </a:r>
            <a:endParaRPr lang="el-GR" altLang="en-US" sz="2800" b="1" dirty="0" smtClean="0"/>
          </a:p>
          <a:p>
            <a:pPr indent="0" eaLnBrk="1" hangingPunct="1">
              <a:spcBef>
                <a:spcPts val="600"/>
              </a:spcBef>
              <a:buFont typeface="Arial" panose="020B0604020202020204" pitchFamily="34" charset="0"/>
              <a:buNone/>
            </a:pPr>
            <a:r>
              <a:rPr lang="en-GB" altLang="en-US" sz="2800" b="1" dirty="0" err="1" smtClean="0"/>
              <a:t>Ακοιλωμ</a:t>
            </a:r>
            <a:r>
              <a:rPr lang="en-GB" altLang="en-US" sz="2800" b="1" dirty="0" smtClean="0"/>
              <a:t>ατικά: </a:t>
            </a:r>
            <a:r>
              <a:rPr lang="en-GB" altLang="en-US" sz="2800" dirty="0" smtClean="0"/>
              <a:t>φύλα Πλατυέλμινθες, Γναθοστομουλίδια, Νημερτίνοι</a:t>
            </a:r>
            <a:r>
              <a:rPr lang="el-GR" altLang="en-US" sz="2800" dirty="0" smtClean="0"/>
              <a:t>.</a:t>
            </a:r>
            <a:endParaRPr lang="en-GB" altLang="en-US" sz="2800" dirty="0" smtClean="0"/>
          </a:p>
          <a:p>
            <a:pPr indent="0" eaLnBrk="1" hangingPunct="1">
              <a:spcBef>
                <a:spcPts val="600"/>
              </a:spcBef>
              <a:buFont typeface="Arial" panose="020B0604020202020204" pitchFamily="34" charset="0"/>
              <a:buNone/>
            </a:pPr>
            <a:r>
              <a:rPr lang="en-GB" altLang="en-US" sz="2800" b="1" dirty="0" err="1" smtClean="0"/>
              <a:t>Ψευδοκοιλωμ</a:t>
            </a:r>
            <a:r>
              <a:rPr lang="en-GB" altLang="en-US" sz="2800" b="1" dirty="0" smtClean="0"/>
              <a:t>ατικά: </a:t>
            </a:r>
            <a:r>
              <a:rPr lang="en-GB" altLang="en-US" sz="2800" dirty="0" smtClean="0"/>
              <a:t>φύλα Τροχοφόρα, Γαστερότριχα, Κινόρυγχα, Νηματώδεις, Νηματόμορφα, Ακανθοκέφαλα, Ενδόπρωκτα, Πριαπουλίδια, Θωρακοφόρα</a:t>
            </a:r>
            <a:r>
              <a:rPr lang="el-GR" altLang="en-US" sz="2800" dirty="0" smtClean="0"/>
              <a:t>.</a:t>
            </a:r>
            <a:endParaRPr lang="en-GB" altLang="en-US" sz="2800" dirty="0" smtClean="0"/>
          </a:p>
          <a:p>
            <a:pPr indent="0" eaLnBrk="1" hangingPunct="1">
              <a:spcBef>
                <a:spcPts val="600"/>
              </a:spcBef>
              <a:buFont typeface="Arial" panose="020B0604020202020204" pitchFamily="34" charset="0"/>
              <a:buNone/>
            </a:pPr>
            <a:r>
              <a:rPr lang="en-GB" altLang="en-US" sz="2800" b="1" dirty="0" err="1" smtClean="0"/>
              <a:t>Ευκοιλωμ</a:t>
            </a:r>
            <a:r>
              <a:rPr lang="en-GB" altLang="en-US" sz="2800" b="1" dirty="0" smtClean="0"/>
              <a:t>ατικά: </a:t>
            </a:r>
            <a:r>
              <a:rPr lang="en-GB" altLang="en-US" sz="2800" dirty="0" smtClean="0"/>
              <a:t>φύλα Μαλάκια, Δακτυλιοσκώληκες, Αρθρόποδα, Εχιουρίδια, Σιπουνκουλίδια, Βραδύπορα, Πενταστομίδια, Ονυχοφόρα, Πωγωνοφόρα</a:t>
            </a:r>
            <a:r>
              <a:rPr lang="el-GR" altLang="en-US" sz="2800" dirty="0" smtClean="0"/>
              <a:t>.</a:t>
            </a:r>
            <a:endParaRPr lang="en-GB" altLang="en-US" sz="28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5FD62E9-1199-4433-AED8-9927DD2739D3}" type="slidenum">
              <a:rPr lang="el-GR" altLang="en-US">
                <a:solidFill>
                  <a:srgbClr val="898989"/>
                </a:solidFill>
                <a:latin typeface="Calibri" panose="020F0502020204030204" pitchFamily="34" charset="0"/>
              </a:rPr>
              <a:pPr/>
              <a:t>72</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Βαθμίδα ΙΙ (Αμφίπλευρα) 2/2</a:t>
            </a:r>
            <a:endParaRPr lang="en-US" dirty="0"/>
          </a:p>
        </p:txBody>
      </p:sp>
      <p:sp>
        <p:nvSpPr>
          <p:cNvPr id="78852" name="Content Placeholder 1"/>
          <p:cNvSpPr>
            <a:spLocks noGrp="1"/>
          </p:cNvSpPr>
          <p:nvPr>
            <p:ph idx="1"/>
          </p:nvPr>
        </p:nvSpPr>
        <p:spPr/>
        <p:txBody>
          <a:bodyPr/>
          <a:lstStyle/>
          <a:p>
            <a:pPr indent="0" algn="ctr" eaLnBrk="1" hangingPunct="1">
              <a:spcBef>
                <a:spcPts val="600"/>
              </a:spcBef>
              <a:buFont typeface="Arial" panose="020B0604020202020204" pitchFamily="34" charset="0"/>
              <a:buNone/>
            </a:pPr>
            <a:r>
              <a:rPr lang="en-GB" altLang="en-US" sz="2800" b="1" dirty="0" err="1" smtClean="0"/>
              <a:t>Δι</a:t>
            </a:r>
            <a:r>
              <a:rPr lang="en-GB" altLang="en-US" sz="2800" b="1" dirty="0" smtClean="0"/>
              <a:t>αίρεση Β (Δευτεροστόμια)</a:t>
            </a:r>
            <a:endParaRPr lang="el-GR" altLang="en-US" sz="2800" b="1" dirty="0" smtClean="0"/>
          </a:p>
          <a:p>
            <a:pPr indent="0" eaLnBrk="1" hangingPunct="1">
              <a:spcBef>
                <a:spcPts val="600"/>
              </a:spcBef>
              <a:buFont typeface="Arial" panose="020B0604020202020204" pitchFamily="34" charset="0"/>
              <a:buNone/>
            </a:pPr>
            <a:endParaRPr lang="el-GR" altLang="en-US" sz="2800" dirty="0" smtClean="0"/>
          </a:p>
          <a:p>
            <a:pPr indent="0" eaLnBrk="1" hangingPunct="1">
              <a:spcBef>
                <a:spcPts val="600"/>
              </a:spcBef>
              <a:buFont typeface="Arial" panose="020B0604020202020204" pitchFamily="34" charset="0"/>
              <a:buNone/>
            </a:pPr>
            <a:r>
              <a:rPr lang="en-GB" altLang="en-US" sz="2800" dirty="0" err="1" smtClean="0"/>
              <a:t>Φύλ</a:t>
            </a:r>
            <a:r>
              <a:rPr lang="en-GB" altLang="en-US" sz="2800" dirty="0" smtClean="0"/>
              <a:t>α Φορωνίδια, Εξώπρωκτα, Χαιτόγναθα, Βραχιονόποδα, Εχινόδερμα, Ημιχορδωτά, Χορδωτά</a:t>
            </a:r>
            <a:r>
              <a:rPr lang="el-GR" altLang="en-US" sz="2800" dirty="0" smtClean="0"/>
              <a:t>.</a:t>
            </a:r>
            <a:endParaRPr lang="en-GB" altLang="en-US" sz="28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01B86A9C-4508-4AD3-AEB9-92599A1EE54D}" type="slidenum">
              <a:rPr lang="el-GR" altLang="en-US">
                <a:solidFill>
                  <a:srgbClr val="898989"/>
                </a:solidFill>
                <a:latin typeface="Calibri" panose="020F0502020204030204" pitchFamily="34" charset="0"/>
              </a:rPr>
              <a:pPr/>
              <a:t>73</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Τίτλος 5"/>
          <p:cNvSpPr>
            <a:spLocks noGrp="1"/>
          </p:cNvSpPr>
          <p:nvPr>
            <p:ph type="title"/>
          </p:nvPr>
        </p:nvSpPr>
        <p:spPr/>
        <p:txBody>
          <a:bodyPr/>
          <a:lstStyle/>
          <a:p>
            <a:pPr eaLnBrk="1" hangingPunct="1"/>
            <a:r>
              <a:rPr lang="el-GR" altLang="en-US" sz="4000" dirty="0" err="1" smtClean="0"/>
              <a:t>Κλαδόγραμμα</a:t>
            </a:r>
            <a:r>
              <a:rPr lang="el-GR" altLang="en-US" sz="4000" dirty="0" smtClean="0"/>
              <a:t> του Ζωικού Βασιλείου </a:t>
            </a:r>
            <a:endParaRPr lang="en-US" altLang="en-US" sz="4000" dirty="0" smtClean="0"/>
          </a:p>
        </p:txBody>
      </p:sp>
      <p:pic>
        <p:nvPicPr>
          <p:cNvPr id="7987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62250" y="1700213"/>
            <a:ext cx="3500438" cy="4665662"/>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22B183E-DB18-470D-9672-D48A20DE6413}" type="slidenum">
              <a:rPr lang="el-GR" altLang="en-US">
                <a:solidFill>
                  <a:srgbClr val="898989"/>
                </a:solidFill>
                <a:latin typeface="Calibri" panose="020F0502020204030204" pitchFamily="34" charset="0"/>
              </a:rPr>
              <a:pPr/>
              <a:t>74</a:t>
            </a:fld>
            <a:endParaRPr lang="el-GR" altLang="en-US">
              <a:solidFill>
                <a:srgbClr val="898989"/>
              </a:solidFill>
              <a:latin typeface="Calibri" panose="020F0502020204030204" pitchFamily="34" charset="0"/>
            </a:endParaRPr>
          </a:p>
        </p:txBody>
      </p:sp>
      <p:sp>
        <p:nvSpPr>
          <p:cNvPr id="8" name="TextBox 7"/>
          <p:cNvSpPr txBox="1"/>
          <p:nvPr/>
        </p:nvSpPr>
        <p:spPr>
          <a:xfrm>
            <a:off x="5791200" y="5829300"/>
            <a:ext cx="341313" cy="277813"/>
          </a:xfrm>
          <a:prstGeom prst="rect">
            <a:avLst/>
          </a:prstGeom>
          <a:noFill/>
        </p:spPr>
        <p:txBody>
          <a:bodyPr wrap="none">
            <a:spAutoFit/>
          </a:bodyPr>
          <a:lstStyle/>
          <a:p>
            <a:pPr eaLnBrk="0" hangingPunct="0">
              <a:defRPr/>
            </a:pPr>
            <a:r>
              <a:rPr lang="el-GR" sz="1200" dirty="0">
                <a:latin typeface="+mn-lt"/>
                <a:cs typeface="+mn-cs"/>
              </a:rPr>
              <a:t>31</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5"/>
          <p:cNvSpPr>
            <a:spLocks noGrp="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dirty="0" smtClean="0"/>
              <a:t>Καινούργια ταξινόμηση Αμφιπλεύρων</a:t>
            </a:r>
            <a:r>
              <a:rPr lang="el-GR" altLang="en-US" sz="4000" dirty="0" smtClean="0"/>
              <a:t/>
            </a:r>
            <a:br>
              <a:rPr lang="el-GR" altLang="en-US" sz="4000" dirty="0" smtClean="0"/>
            </a:br>
            <a:endParaRPr lang="en-US" altLang="en-US" sz="4000" dirty="0" smtClean="0"/>
          </a:p>
        </p:txBody>
      </p:sp>
      <p:sp>
        <p:nvSpPr>
          <p:cNvPr id="80901" name="Content Placeholder 1"/>
          <p:cNvSpPr>
            <a:spLocks noGrp="1"/>
          </p:cNvSpPr>
          <p:nvPr>
            <p:ph idx="1"/>
          </p:nvPr>
        </p:nvSpPr>
        <p:spPr>
          <a:xfrm>
            <a:off x="266700" y="1750378"/>
            <a:ext cx="8610600" cy="4351338"/>
          </a:xfrm>
        </p:spPr>
        <p:txBody>
          <a:bodyPr>
            <a:normAutofit lnSpcReduction="10000"/>
          </a:bodyPr>
          <a:lstStyle/>
          <a:p>
            <a:pPr indent="0" eaLnBrk="1" hangingPunct="1">
              <a:spcBef>
                <a:spcPts val="600"/>
              </a:spcBef>
              <a:buFont typeface="Arial" panose="020B0604020202020204" pitchFamily="34" charset="0"/>
              <a:buNone/>
            </a:pPr>
            <a:r>
              <a:rPr lang="en-GB" altLang="en-US" sz="2400" dirty="0" smtClean="0"/>
              <a:t>	</a:t>
            </a:r>
            <a:r>
              <a:rPr lang="en-GB" altLang="en-US" sz="2800" b="1" dirty="0" err="1" smtClean="0">
                <a:solidFill>
                  <a:srgbClr val="262626"/>
                </a:solidFill>
              </a:rPr>
              <a:t>Δι</a:t>
            </a:r>
            <a:r>
              <a:rPr lang="en-GB" altLang="en-US" sz="2800" b="1" dirty="0" smtClean="0">
                <a:solidFill>
                  <a:srgbClr val="262626"/>
                </a:solidFill>
              </a:rPr>
              <a:t>αίρεση Α (Πρωτοστόμια)</a:t>
            </a:r>
          </a:p>
          <a:p>
            <a:pPr indent="0" eaLnBrk="1" hangingPunct="1">
              <a:spcBef>
                <a:spcPts val="600"/>
              </a:spcBef>
              <a:buFont typeface="Arial" panose="020B0604020202020204" pitchFamily="34" charset="0"/>
              <a:buNone/>
            </a:pPr>
            <a:r>
              <a:rPr lang="en-GB" altLang="en-US" sz="2800" b="1" dirty="0" err="1" smtClean="0"/>
              <a:t>Λοφοτροχόζω</a:t>
            </a:r>
            <a:r>
              <a:rPr lang="en-GB" altLang="en-US" sz="2800" b="1" dirty="0" smtClean="0"/>
              <a:t>α: </a:t>
            </a:r>
            <a:r>
              <a:rPr lang="en-GB" altLang="en-US" sz="2800" dirty="0" smtClean="0"/>
              <a:t>φύλα Πλατυέλμινθες, Νημερτίνοι, Τροχοφόρα, Γαστερότριχα, Ακανθοκέφαλα, Μαλάκια, Δακτυλιοσκώληκες, Εχιουρίδια, Σιπουνκουλίδια, Πωγωνοφόρα, Φορωνίδια, Εξώπρωκτα, Χαιτόγναθα, Βραχιονόποδα</a:t>
            </a:r>
            <a:r>
              <a:rPr lang="el-GR" altLang="en-US" sz="2800" dirty="0" smtClean="0"/>
              <a:t>.</a:t>
            </a:r>
            <a:endParaRPr lang="en-GB" altLang="en-US" sz="2800" dirty="0" smtClean="0"/>
          </a:p>
          <a:p>
            <a:pPr indent="0" eaLnBrk="1" hangingPunct="1">
              <a:spcBef>
                <a:spcPts val="600"/>
              </a:spcBef>
              <a:buFont typeface="Arial" panose="020B0604020202020204" pitchFamily="34" charset="0"/>
              <a:buNone/>
            </a:pPr>
            <a:r>
              <a:rPr lang="en-GB" altLang="en-US" sz="2800" b="1" dirty="0" err="1" smtClean="0"/>
              <a:t>Εκδυσόζω</a:t>
            </a:r>
            <a:r>
              <a:rPr lang="en-GB" altLang="en-US" sz="2800" b="1" dirty="0" smtClean="0"/>
              <a:t>α: </a:t>
            </a:r>
            <a:r>
              <a:rPr lang="en-GB" altLang="en-US" sz="2800" dirty="0" smtClean="0"/>
              <a:t>φύλα Κινόρυγχα, Νηματώδεις, Νηματόμορφα, Πριαπουλίδια, Αρθρόποδα, Βραδύπορα, Ονυχοφόρα</a:t>
            </a:r>
            <a:r>
              <a:rPr lang="el-GR" altLang="en-US" sz="2800" dirty="0" smtClean="0"/>
              <a:t>.</a:t>
            </a:r>
          </a:p>
          <a:p>
            <a:pPr indent="0" eaLnBrk="1" hangingPunct="1">
              <a:spcBef>
                <a:spcPts val="600"/>
              </a:spcBef>
              <a:buFont typeface="Arial" panose="020B0604020202020204" pitchFamily="34" charset="0"/>
              <a:buNone/>
            </a:pPr>
            <a:r>
              <a:rPr lang="en-GB" altLang="en-US" sz="2800" dirty="0" smtClean="0"/>
              <a:t>	</a:t>
            </a:r>
            <a:r>
              <a:rPr lang="en-GB" altLang="en-US" sz="2800" b="1" dirty="0" err="1" smtClean="0">
                <a:solidFill>
                  <a:srgbClr val="262626"/>
                </a:solidFill>
              </a:rPr>
              <a:t>Δι</a:t>
            </a:r>
            <a:r>
              <a:rPr lang="en-GB" altLang="en-US" sz="2800" b="1" dirty="0" smtClean="0">
                <a:solidFill>
                  <a:srgbClr val="262626"/>
                </a:solidFill>
              </a:rPr>
              <a:t>αίρεση Β (Δευτεροστόμια)</a:t>
            </a:r>
            <a:endParaRPr lang="el-GR" altLang="en-US" sz="2800" b="1" dirty="0" smtClean="0">
              <a:solidFill>
                <a:srgbClr val="262626"/>
              </a:solidFill>
            </a:endParaRPr>
          </a:p>
          <a:p>
            <a:pPr indent="0" eaLnBrk="1" hangingPunct="1">
              <a:spcBef>
                <a:spcPts val="600"/>
              </a:spcBef>
              <a:buFont typeface="Arial" panose="020B0604020202020204" pitchFamily="34" charset="0"/>
              <a:buNone/>
            </a:pPr>
            <a:r>
              <a:rPr lang="en-GB" altLang="en-US" sz="2800" dirty="0" err="1" smtClean="0"/>
              <a:t>φύλ</a:t>
            </a:r>
            <a:r>
              <a:rPr lang="en-GB" altLang="en-US" sz="2800" dirty="0" smtClean="0"/>
              <a:t>α Χορδωτά, Ημιχορδωτά, Εχινόδερμα</a:t>
            </a:r>
            <a:r>
              <a:rPr lang="el-GR" altLang="en-US" sz="2800" dirty="0" smtClean="0"/>
              <a:t>.</a:t>
            </a:r>
            <a:endParaRPr lang="en-GB" altLang="en-US" sz="2800" dirty="0" smtClean="0"/>
          </a:p>
          <a:p>
            <a:pPr indent="0" eaLnBrk="1" hangingPunct="1">
              <a:spcBef>
                <a:spcPts val="600"/>
              </a:spcBef>
            </a:pPr>
            <a:endParaRPr lang="el-GR" altLang="en-US" sz="26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C316B4B0-5C70-4E20-B6D4-C756E6803B4B}" type="slidenum">
              <a:rPr lang="el-GR" altLang="en-US">
                <a:solidFill>
                  <a:srgbClr val="898989"/>
                </a:solidFill>
                <a:latin typeface="Calibri" panose="020F0502020204030204" pitchFamily="34" charset="0"/>
              </a:rPr>
              <a:pPr/>
              <a:t>75</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Τίτλος 5"/>
          <p:cNvSpPr>
            <a:spLocks noGrp="1"/>
          </p:cNvSpPr>
          <p:nvPr>
            <p:ph type="title"/>
          </p:nvPr>
        </p:nvSpPr>
        <p:spPr/>
        <p:txBody>
          <a:bodyPr/>
          <a:lstStyle/>
          <a:p>
            <a:pPr eaLnBrk="1" hangingPunct="1"/>
            <a:r>
              <a:rPr lang="el-GR" altLang="en-US" sz="4000" dirty="0" smtClean="0"/>
              <a:t>Δύο απόψεις </a:t>
            </a:r>
            <a:br>
              <a:rPr lang="el-GR" altLang="en-US" sz="4000" dirty="0" smtClean="0"/>
            </a:br>
            <a:r>
              <a:rPr lang="el-GR" altLang="en-US" sz="4000" dirty="0" smtClean="0"/>
              <a:t>για την φυλογένεση των ζώων</a:t>
            </a:r>
            <a:endParaRPr lang="en-US" altLang="en-US" sz="4000"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4DAD31D-2CBD-43FD-AF74-ED0226908E3F}" type="slidenum">
              <a:rPr lang="el-GR" altLang="en-US">
                <a:solidFill>
                  <a:srgbClr val="898989"/>
                </a:solidFill>
                <a:latin typeface="Calibri" panose="020F0502020204030204" pitchFamily="34" charset="0"/>
              </a:rPr>
              <a:pPr/>
              <a:t>76</a:t>
            </a:fld>
            <a:endParaRPr lang="el-GR" altLang="en-US">
              <a:solidFill>
                <a:srgbClr val="898989"/>
              </a:solidFill>
              <a:latin typeface="Calibri" panose="020F0502020204030204" pitchFamily="34" charset="0"/>
            </a:endParaRPr>
          </a:p>
        </p:txBody>
      </p:sp>
      <p:pic>
        <p:nvPicPr>
          <p:cNvPr id="81926" name="Picture 8" descr="http://www.pnas.org/content/97/9/4453/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900" y="1673859"/>
            <a:ext cx="5410200" cy="46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935787" y="6064885"/>
            <a:ext cx="341313" cy="276225"/>
          </a:xfrm>
          <a:prstGeom prst="rect">
            <a:avLst/>
          </a:prstGeom>
          <a:noFill/>
        </p:spPr>
        <p:txBody>
          <a:bodyPr wrap="none">
            <a:spAutoFit/>
          </a:bodyPr>
          <a:lstStyle/>
          <a:p>
            <a:pPr eaLnBrk="0" hangingPunct="0">
              <a:defRPr/>
            </a:pPr>
            <a:r>
              <a:rPr lang="el-GR" sz="1200" dirty="0">
                <a:latin typeface="+mn-lt"/>
                <a:cs typeface="+mn-cs"/>
              </a:rPr>
              <a:t>32</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Τίτλος 5"/>
          <p:cNvSpPr>
            <a:spLocks noGrp="1"/>
          </p:cNvSpPr>
          <p:nvPr>
            <p:ph type="title"/>
          </p:nvPr>
        </p:nvSpPr>
        <p:spPr/>
        <p:txBody>
          <a:bodyPr>
            <a:normAutofit fontScale="90000"/>
          </a:bodyPr>
          <a:lstStyle/>
          <a:p>
            <a:pPr eaLnBrk="1" hangingPunct="1"/>
            <a:r>
              <a:rPr lang="el-GR" altLang="en-US" sz="4000" dirty="0" smtClean="0">
                <a:solidFill>
                  <a:srgbClr val="262626"/>
                </a:solidFill>
              </a:rPr>
              <a:t/>
            </a:r>
            <a:br>
              <a:rPr lang="el-GR" altLang="en-US" sz="4000" dirty="0" smtClean="0">
                <a:solidFill>
                  <a:srgbClr val="262626"/>
                </a:solidFill>
              </a:rPr>
            </a:br>
            <a:r>
              <a:rPr lang="el-GR" altLang="en-US" sz="4900" dirty="0" smtClean="0"/>
              <a:t>Ακαθόριστες θέσεις</a:t>
            </a:r>
            <a:br>
              <a:rPr lang="el-GR" altLang="en-US" sz="4900" dirty="0" smtClean="0"/>
            </a:br>
            <a:endParaRPr lang="en-US" altLang="en-US" sz="4000" dirty="0" smtClean="0"/>
          </a:p>
        </p:txBody>
      </p:sp>
      <p:sp>
        <p:nvSpPr>
          <p:cNvPr id="82949" name="Content Placeholder 1"/>
          <p:cNvSpPr>
            <a:spLocks noGrp="1"/>
          </p:cNvSpPr>
          <p:nvPr>
            <p:ph idx="1"/>
          </p:nvPr>
        </p:nvSpPr>
        <p:spPr/>
        <p:txBody>
          <a:bodyPr/>
          <a:lstStyle/>
          <a:p>
            <a:pPr eaLnBrk="1" hangingPunct="1">
              <a:spcBef>
                <a:spcPct val="0"/>
              </a:spcBef>
              <a:buFont typeface="Arial" panose="020B0604020202020204" pitchFamily="34" charset="0"/>
              <a:buNone/>
            </a:pPr>
            <a:endParaRPr lang="el-GR" altLang="en-US" sz="2800" smtClean="0">
              <a:solidFill>
                <a:schemeClr val="tx2"/>
              </a:solidFill>
            </a:endParaRPr>
          </a:p>
          <a:p>
            <a:pPr eaLnBrk="1" hangingPunct="1">
              <a:spcBef>
                <a:spcPct val="0"/>
              </a:spcBef>
              <a:buFont typeface="Arial" panose="020B0604020202020204" pitchFamily="34" charset="0"/>
              <a:buNone/>
            </a:pPr>
            <a:r>
              <a:rPr lang="en-GB" altLang="en-US" sz="2800" smtClean="0"/>
              <a:t>Ενδόπρωκτα</a:t>
            </a:r>
            <a:endParaRPr lang="el-GR" altLang="en-US" sz="2800" smtClean="0"/>
          </a:p>
          <a:p>
            <a:pPr eaLnBrk="1" hangingPunct="1">
              <a:spcBef>
                <a:spcPct val="0"/>
              </a:spcBef>
              <a:buFont typeface="Arial" panose="020B0604020202020204" pitchFamily="34" charset="0"/>
              <a:buNone/>
            </a:pPr>
            <a:r>
              <a:rPr lang="en-GB" altLang="en-US" sz="2800" smtClean="0"/>
              <a:t>Γναθοστομουλίδια</a:t>
            </a:r>
            <a:endParaRPr lang="el-GR" altLang="en-US" sz="2800" smtClean="0"/>
          </a:p>
          <a:p>
            <a:pPr eaLnBrk="1" hangingPunct="1">
              <a:spcBef>
                <a:spcPct val="0"/>
              </a:spcBef>
              <a:buFont typeface="Arial" panose="020B0604020202020204" pitchFamily="34" charset="0"/>
              <a:buNone/>
            </a:pPr>
            <a:r>
              <a:rPr lang="en-GB" altLang="en-US" sz="2800" smtClean="0"/>
              <a:t>Θωρακοφόρα</a:t>
            </a:r>
            <a:endParaRPr lang="el-GR" altLang="en-US" sz="2800" smtClean="0"/>
          </a:p>
          <a:p>
            <a:pPr eaLnBrk="1" hangingPunct="1">
              <a:spcBef>
                <a:spcPct val="0"/>
              </a:spcBef>
              <a:buFont typeface="Arial" panose="020B0604020202020204" pitchFamily="34" charset="0"/>
              <a:buNone/>
            </a:pPr>
            <a:r>
              <a:rPr lang="en-GB" altLang="en-US" sz="2800" smtClean="0"/>
              <a:t>Πενταστομίδια</a:t>
            </a:r>
          </a:p>
          <a:p>
            <a:pPr eaLnBrk="1" hangingPunct="1"/>
            <a:endParaRPr lang="el-GR" altLang="en-US"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DD3EE49-FC9F-450D-B483-B627D9C1F1E3}" type="slidenum">
              <a:rPr lang="el-GR" altLang="en-US">
                <a:solidFill>
                  <a:srgbClr val="898989"/>
                </a:solidFill>
                <a:latin typeface="Calibri" panose="020F0502020204030204" pitchFamily="34" charset="0"/>
              </a:rPr>
              <a:pPr/>
              <a:t>77</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solidFill>
                  <a:schemeClr val="accent6">
                    <a:lumMod val="75000"/>
                  </a:schemeClr>
                </a:solidFill>
              </a:rPr>
              <a:t>Τέλος Παρουσίασης</a:t>
            </a:r>
            <a:endParaRPr lang="en-US" dirty="0">
              <a:solidFill>
                <a:schemeClr val="accent6">
                  <a:lumMod val="75000"/>
                </a:schemeClr>
              </a:solidFill>
            </a:endParaRPr>
          </a:p>
        </p:txBody>
      </p:sp>
      <p:sp>
        <p:nvSpPr>
          <p:cNvPr id="7" name="Θέση κειμένου 6"/>
          <p:cNvSpPr>
            <a:spLocks noGrp="1"/>
          </p:cNvSpPr>
          <p:nvPr>
            <p:ph type="body" idx="1"/>
          </p:nvPr>
        </p:nvSpPr>
        <p:spPr/>
        <p:txBody>
          <a:bodyPr/>
          <a:lstStyle/>
          <a:p>
            <a:endParaRPr lang="en-US"/>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Θέση αριθμού διαφάνειας 4"/>
          <p:cNvSpPr>
            <a:spLocks noGrp="1"/>
          </p:cNvSpPr>
          <p:nvPr>
            <p:ph type="sldNum" sz="quarter" idx="12"/>
          </p:nvPr>
        </p:nvSpPr>
        <p:spPr/>
        <p:txBody>
          <a:bodyPr/>
          <a:lstStyle/>
          <a:p>
            <a:fld id="{6995D804-CFB3-4B53-8548-D490D136263C}" type="slidenum">
              <a:rPr lang="el-GR" altLang="en-US" smtClean="0"/>
              <a:pPr/>
              <a:t>78</a:t>
            </a:fld>
            <a:endParaRPr lang="el-GR" altLang="en-US"/>
          </a:p>
        </p:txBody>
      </p:sp>
    </p:spTree>
    <p:extLst>
      <p:ext uri="{BB962C8B-B14F-4D97-AF65-F5344CB8AC3E}">
        <p14:creationId xmlns:p14="http://schemas.microsoft.com/office/powerpoint/2010/main" val="26656618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6"/>
          <p:cNvSpPr>
            <a:spLocks noGrp="1"/>
          </p:cNvSpPr>
          <p:nvPr>
            <p:ph type="title"/>
          </p:nvPr>
        </p:nvSpPr>
        <p:spPr/>
        <p:txBody>
          <a:bodyPr/>
          <a:lstStyle/>
          <a:p>
            <a:pPr eaLnBrk="1" hangingPunct="1"/>
            <a:r>
              <a:rPr lang="el-GR" altLang="en-US" smtClean="0"/>
              <a:t>Χρηματοδότηση</a:t>
            </a:r>
            <a:endParaRPr lang="en-US" altLang="en-US" smtClean="0"/>
          </a:p>
        </p:txBody>
      </p:sp>
      <p:sp>
        <p:nvSpPr>
          <p:cNvPr id="83971" name="Content Placeholder 7"/>
          <p:cNvSpPr>
            <a:spLocks noGrp="1"/>
          </p:cNvSpPr>
          <p:nvPr>
            <p:ph idx="1"/>
          </p:nvPr>
        </p:nvSpPr>
        <p:spPr/>
        <p:txBody>
          <a:bodyPr/>
          <a:lstStyle/>
          <a:p>
            <a:pPr eaLnBrk="1" hangingPunct="1"/>
            <a:r>
              <a:rPr lang="el-GR" altLang="en-US" sz="2000" smtClean="0"/>
              <a:t>Το παρόν εκπαιδευτικό υλικό έχει αναπτυχθεί στ</a:t>
            </a:r>
            <a:r>
              <a:rPr lang="en-US" altLang="en-US" sz="2000" smtClean="0"/>
              <a:t>o</a:t>
            </a:r>
            <a:r>
              <a:rPr lang="el-GR" altLang="en-US" sz="2000" smtClean="0"/>
              <a:t> πλαίσι</a:t>
            </a:r>
            <a:r>
              <a:rPr lang="en-US" altLang="en-US" sz="2000" smtClean="0"/>
              <a:t>o</a:t>
            </a:r>
            <a:r>
              <a:rPr lang="el-GR" altLang="en-US" sz="2000" smtClean="0"/>
              <a:t> του εκπαιδευτικού έργου του διδάσκοντα.</a:t>
            </a:r>
            <a:endParaRPr lang="en-US" altLang="en-US" sz="2000" smtClean="0"/>
          </a:p>
          <a:p>
            <a:pPr eaLnBrk="1" hangingPunct="1"/>
            <a:r>
              <a:rPr lang="el-GR" altLang="en-US" sz="2000" smtClean="0"/>
              <a:t>Το έργο «</a:t>
            </a:r>
            <a:r>
              <a:rPr lang="el-GR" altLang="en-US" sz="2000" b="1" smtClean="0"/>
              <a:t>Ανοικτά Ακαδημαϊκά Μαθήματα στο Πανεπιστήμιο Αθηνών</a:t>
            </a:r>
            <a:r>
              <a:rPr lang="el-GR" altLang="en-US" sz="2000" smtClean="0"/>
              <a:t>» έχει χρηματοδοτήσει μόνο την αναδιαμόρφωση του εκπαιδευτικού υλικού. </a:t>
            </a:r>
            <a:endParaRPr lang="en-US" altLang="en-US" sz="2000" smtClean="0"/>
          </a:p>
          <a:p>
            <a:pPr eaLnBrk="1" hangingPunct="1"/>
            <a:r>
              <a:rPr lang="el-GR" altLang="en-US"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n-US" altLang="en-US" smtClean="0"/>
          </a:p>
        </p:txBody>
      </p:sp>
      <p:sp>
        <p:nvSpPr>
          <p:cNvPr id="5" name="Footer Placeholder 4"/>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6" name="Slide Number Placeholder 5"/>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7D91B6DD-7A6E-4178-9E40-9FC52972F907}" type="slidenum">
              <a:rPr lang="el-GR" altLang="en-US">
                <a:solidFill>
                  <a:srgbClr val="898989"/>
                </a:solidFill>
                <a:latin typeface="Calibri" panose="020F0502020204030204" pitchFamily="34" charset="0"/>
              </a:rPr>
              <a:pPr/>
              <a:t>79</a:t>
            </a:fld>
            <a:endParaRPr lang="el-GR" altLang="en-US">
              <a:solidFill>
                <a:srgbClr val="898989"/>
              </a:solidFill>
              <a:latin typeface="Calibri" panose="020F0502020204030204" pitchFamily="34" charset="0"/>
            </a:endParaRPr>
          </a:p>
        </p:txBody>
      </p:sp>
      <p:pic>
        <p:nvPicPr>
          <p:cNvPr id="83974" name="Picture 8"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6/12</a:t>
            </a:r>
            <a:endParaRPr lang="en-US" altLang="en-US" sz="4000" dirty="0" smtClean="0"/>
          </a:p>
        </p:txBody>
      </p:sp>
      <p:pic>
        <p:nvPicPr>
          <p:cNvPr id="11269" name="Θέση περιεχομένου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555366"/>
            <a:ext cx="6151563" cy="4612072"/>
          </a:xfrm>
        </p:spPr>
      </p:pic>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DD8F98D-B256-4583-8BC0-EED977F0EE89}" type="slidenum">
              <a:rPr lang="el-GR" altLang="en-US">
                <a:solidFill>
                  <a:srgbClr val="898989"/>
                </a:solidFill>
                <a:latin typeface="Calibri" panose="020F0502020204030204" pitchFamily="34" charset="0"/>
              </a:rPr>
              <a:pPr/>
              <a:t>8</a:t>
            </a:fld>
            <a:endParaRPr lang="el-GR" altLang="en-US">
              <a:solidFill>
                <a:srgbClr val="898989"/>
              </a:solidFill>
              <a:latin typeface="Calibri" panose="020F0502020204030204" pitchFamily="34" charset="0"/>
            </a:endParaRPr>
          </a:p>
        </p:txBody>
      </p:sp>
      <p:sp>
        <p:nvSpPr>
          <p:cNvPr id="7" name="TextBox 6"/>
          <p:cNvSpPr txBox="1"/>
          <p:nvPr/>
        </p:nvSpPr>
        <p:spPr>
          <a:xfrm>
            <a:off x="7488238" y="5891213"/>
            <a:ext cx="263525" cy="276225"/>
          </a:xfrm>
          <a:prstGeom prst="rect">
            <a:avLst/>
          </a:prstGeom>
          <a:noFill/>
        </p:spPr>
        <p:txBody>
          <a:bodyPr wrap="none">
            <a:spAutoFit/>
          </a:bodyPr>
          <a:lstStyle/>
          <a:p>
            <a:pPr eaLnBrk="0" hangingPunct="0">
              <a:defRPr/>
            </a:pPr>
            <a:r>
              <a:rPr lang="el-GR" sz="1200" dirty="0">
                <a:latin typeface="+mn-lt"/>
                <a:cs typeface="+mn-cs"/>
              </a:rPr>
              <a:t>6</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5"/>
          <p:cNvSpPr>
            <a:spLocks noGrp="1"/>
          </p:cNvSpPr>
          <p:nvPr>
            <p:ph type="title"/>
          </p:nvPr>
        </p:nvSpPr>
        <p:spPr/>
        <p:txBody>
          <a:bodyPr/>
          <a:lstStyle/>
          <a:p>
            <a:pPr eaLnBrk="1" hangingPunct="1"/>
            <a:r>
              <a:rPr lang="el-GR" altLang="en-US" dirty="0" smtClean="0">
                <a:solidFill>
                  <a:schemeClr val="accent6">
                    <a:lumMod val="75000"/>
                  </a:schemeClr>
                </a:solidFill>
              </a:rPr>
              <a:t>Σημειώματα</a:t>
            </a:r>
            <a:endParaRPr lang="en-US" altLang="en-US" dirty="0" smtClean="0">
              <a:solidFill>
                <a:schemeClr val="accent6">
                  <a:lumMod val="75000"/>
                </a:schemeClr>
              </a:solidFill>
            </a:endParaRPr>
          </a:p>
        </p:txBody>
      </p:sp>
      <p:sp>
        <p:nvSpPr>
          <p:cNvPr id="84995" name="Text Placeholder 6"/>
          <p:cNvSpPr>
            <a:spLocks noGrp="1"/>
          </p:cNvSpPr>
          <p:nvPr>
            <p:ph type="body" idx="1"/>
          </p:nvPr>
        </p:nvSpPr>
        <p:spPr/>
        <p:txBody>
          <a:bodyPr/>
          <a:lstStyle/>
          <a:p>
            <a:pPr eaLnBrk="1" hangingPunct="1"/>
            <a:endParaRPr lang="en-US" altLang="en-US" smtClean="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A51D1D2-92E4-4204-BB9F-833847903D57}" type="slidenum">
              <a:rPr lang="el-GR" altLang="en-US">
                <a:solidFill>
                  <a:srgbClr val="898989"/>
                </a:solidFill>
                <a:latin typeface="Calibri" panose="020F0502020204030204" pitchFamily="34" charset="0"/>
              </a:rPr>
              <a:pPr/>
              <a:t>80</a:t>
            </a:fld>
            <a:endParaRPr lang="el-GR" altLang="en-US">
              <a:solidFill>
                <a:srgbClr val="898989"/>
              </a:solidFill>
              <a:latin typeface="Calibri" panose="020F05020202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5"/>
          <p:cNvSpPr>
            <a:spLocks noGrp="1"/>
          </p:cNvSpPr>
          <p:nvPr>
            <p:ph type="title"/>
          </p:nvPr>
        </p:nvSpPr>
        <p:spPr>
          <a:xfrm>
            <a:off x="0" y="365125"/>
            <a:ext cx="9144000" cy="1325563"/>
          </a:xfrm>
        </p:spPr>
        <p:txBody>
          <a:bodyPr/>
          <a:lstStyle/>
          <a:p>
            <a:pPr eaLnBrk="1" hangingPunct="1"/>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p:nvSpPr>
          <p:cNvPr id="86019" name="Content Placeholder 6"/>
          <p:cNvSpPr>
            <a:spLocks noGrp="1"/>
          </p:cNvSpPr>
          <p:nvPr>
            <p:ph idx="1"/>
          </p:nvPr>
        </p:nvSpPr>
        <p:spPr>
          <a:xfrm>
            <a:off x="428625" y="1690688"/>
            <a:ext cx="8286750" cy="4351337"/>
          </a:xfrm>
        </p:spPr>
        <p:txBody>
          <a:bodyPr/>
          <a:lstStyle/>
          <a:p>
            <a:pPr marL="0" indent="0" eaLnBrk="1" hangingPunct="1">
              <a:buNone/>
            </a:pPr>
            <a:r>
              <a:rPr lang="el-GR" altLang="en-US" sz="2000" dirty="0"/>
              <a:t>Το παρόν έργο αποτελεί την έκδοση </a:t>
            </a:r>
            <a:r>
              <a:rPr lang="en-US" altLang="en-US" sz="2000" dirty="0"/>
              <a:t>1.0</a:t>
            </a:r>
            <a:r>
              <a:rPr lang="el-GR" altLang="en-US" sz="2000" dirty="0"/>
              <a:t>.  </a:t>
            </a:r>
          </a:p>
          <a:p>
            <a:pPr marL="0" indent="0" eaLnBrk="1" hangingPunct="1"/>
            <a:endParaRPr lang="el-GR" altLang="en-US" dirty="0" smtClean="0"/>
          </a:p>
          <a:p>
            <a:pPr marL="0" indent="0" eaLnBrk="1" hangingPunct="1"/>
            <a:endParaRPr lang="en-US" altLang="en-US" dirty="0" smtClean="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38963C2F-C2CD-4B96-9FEF-A50F5B1FC073}" type="slidenum">
              <a:rPr lang="el-GR" altLang="en-US">
                <a:solidFill>
                  <a:srgbClr val="898989"/>
                </a:solidFill>
                <a:latin typeface="Calibri" panose="020F0502020204030204" pitchFamily="34" charset="0"/>
              </a:rPr>
              <a:pPr/>
              <a:t>81</a:t>
            </a:fld>
            <a:endParaRPr lang="el-GR" altLang="en-US">
              <a:solidFill>
                <a:srgbClr val="898989"/>
              </a:solidFill>
              <a:latin typeface="Calibri" panose="020F050202020403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5"/>
          <p:cNvSpPr>
            <a:spLocks noGrp="1"/>
          </p:cNvSpPr>
          <p:nvPr>
            <p:ph type="title"/>
          </p:nvPr>
        </p:nvSpPr>
        <p:spPr>
          <a:xfrm>
            <a:off x="0" y="365125"/>
            <a:ext cx="9144000" cy="1325563"/>
          </a:xfrm>
        </p:spPr>
        <p:txBody>
          <a:bodyPr/>
          <a:lstStyle/>
          <a:p>
            <a:pPr eaLnBrk="1" hangingPunct="1"/>
            <a:r>
              <a:rPr lang="el-GR" altLang="en-US" sz="4000" smtClean="0"/>
              <a:t>Σημείωμα Αναφοράς</a:t>
            </a:r>
            <a:endParaRPr lang="en-US" altLang="en-US" sz="4000" smtClean="0"/>
          </a:p>
        </p:txBody>
      </p:sp>
      <p:sp>
        <p:nvSpPr>
          <p:cNvPr id="87043" name="Content Placeholder 6"/>
          <p:cNvSpPr>
            <a:spLocks noGrp="1"/>
          </p:cNvSpPr>
          <p:nvPr>
            <p:ph idx="1"/>
          </p:nvPr>
        </p:nvSpPr>
        <p:spPr>
          <a:xfrm>
            <a:off x="428625" y="1690688"/>
            <a:ext cx="8286750" cy="4351337"/>
          </a:xfrm>
        </p:spPr>
        <p:txBody>
          <a:bodyPr/>
          <a:lstStyle/>
          <a:p>
            <a:pPr marL="0" indent="0" eaLnBrk="1" hangingPunct="1">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err="1" smtClean="0"/>
              <a:t>Λεγάκις</a:t>
            </a:r>
            <a:r>
              <a:rPr lang="el-GR" altLang="en-US" sz="2000" dirty="0" smtClean="0"/>
              <a:t> Αναστάσιος, Αναπληρωτής Καθηγητής. «Ζωολογία Ι. Ενότητα 7. Ταξινομική και Φυλογένεση των Ζώων». Έκδοση: 1.0. Αθήνα 2014. Διαθέσιμο από τη δικτυακή διεύθυνση: </a:t>
            </a:r>
            <a:r>
              <a:rPr lang="en-GB" altLang="en-US" sz="2000" dirty="0"/>
              <a:t>http://opencourses.uoa.gr/courses/BIOL3</a:t>
            </a:r>
            <a:r>
              <a:rPr lang="en-GB" altLang="en-US" sz="2000" dirty="0" smtClean="0"/>
              <a:t>/</a:t>
            </a:r>
            <a:r>
              <a:rPr lang="el-GR" altLang="en-US" sz="2000" dirty="0" smtClean="0"/>
              <a:t>.</a:t>
            </a:r>
            <a:endParaRPr lang="el-GR" altLang="en-US" dirty="0" smtClean="0"/>
          </a:p>
          <a:p>
            <a:pPr marL="0" indent="0" eaLnBrk="1" hangingPunct="1"/>
            <a:endParaRPr lang="en-US" altLang="en-US" dirty="0" smtClean="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F11BE0D-4C7E-4E90-A4B8-85D4C8ED4E46}" type="slidenum">
              <a:rPr lang="el-GR" altLang="en-US">
                <a:solidFill>
                  <a:srgbClr val="898989"/>
                </a:solidFill>
                <a:latin typeface="Calibri" panose="020F0502020204030204" pitchFamily="34" charset="0"/>
              </a:rPr>
              <a:pPr/>
              <a:t>82</a:t>
            </a:fld>
            <a:endParaRPr lang="el-GR" altLang="en-US">
              <a:solidFill>
                <a:srgbClr val="898989"/>
              </a:solidFill>
              <a:latin typeface="Calibri" panose="020F050202020403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5"/>
          <p:cNvSpPr>
            <a:spLocks noGrp="1"/>
          </p:cNvSpPr>
          <p:nvPr>
            <p:ph type="title"/>
          </p:nvPr>
        </p:nvSpPr>
        <p:spPr/>
        <p:txBody>
          <a:bodyPr/>
          <a:lstStyle/>
          <a:p>
            <a:pPr eaLnBrk="1" hangingPunct="1"/>
            <a:r>
              <a:rPr lang="el-GR" altLang="en-US" smtClean="0"/>
              <a:t>Σημείωμα Αδειοδότησης</a:t>
            </a:r>
            <a:endParaRPr lang="en-US" altLang="en-US" smtClean="0"/>
          </a:p>
        </p:txBody>
      </p:sp>
      <p:sp>
        <p:nvSpPr>
          <p:cNvPr id="4" name="Footer Placeholder 3"/>
          <p:cNvSpPr>
            <a:spLocks noGrp="1"/>
          </p:cNvSpPr>
          <p:nvPr>
            <p:ph type="ftr" sz="quarter" idx="10"/>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1"/>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5ED2C8B6-27E3-4A38-8DAD-1B134515D812}" type="slidenum">
              <a:rPr lang="el-GR" altLang="en-US">
                <a:solidFill>
                  <a:srgbClr val="898989"/>
                </a:solidFill>
                <a:latin typeface="Calibri" panose="020F0502020204030204" pitchFamily="34" charset="0"/>
              </a:rPr>
              <a:pPr/>
              <a:t>83</a:t>
            </a:fld>
            <a:endParaRPr lang="el-GR" altLang="en-US">
              <a:solidFill>
                <a:srgbClr val="898989"/>
              </a:solidFill>
              <a:latin typeface="Calibri" panose="020F0502020204030204" pitchFamily="34" charset="0"/>
            </a:endParaRPr>
          </a:p>
        </p:txBody>
      </p:sp>
      <p:sp>
        <p:nvSpPr>
          <p:cNvPr id="88069" name="Content Placeholder 2"/>
          <p:cNvSpPr txBox="1">
            <a:spLocks/>
          </p:cNvSpPr>
          <p:nvPr/>
        </p:nvSpPr>
        <p:spPr bwMode="auto">
          <a:xfrm>
            <a:off x="107950" y="1371600"/>
            <a:ext cx="89281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pPr eaLnBrk="1" hangingPunct="1">
              <a:lnSpc>
                <a:spcPct val="90000"/>
              </a:lnSpc>
              <a:spcBef>
                <a:spcPts val="1000"/>
              </a:spcBef>
              <a:buFont typeface="Arial" panose="020B0604020202020204" pitchFamily="34" charset="0"/>
              <a:buNone/>
            </a:pPr>
            <a:r>
              <a:rPr lang="el-GR" altLang="en-US" sz="2000" b="0">
                <a:latin typeface="Calibri" panose="020F0502020204030204" pitchFamily="34" charset="0"/>
                <a:cs typeface="Tahoma" panose="020B0604030504040204"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hangingPunct="1">
              <a:lnSpc>
                <a:spcPct val="90000"/>
              </a:lnSpc>
              <a:spcBef>
                <a:spcPts val="1000"/>
              </a:spcBef>
              <a:buFont typeface="Arial" panose="020B0604020202020204" pitchFamily="34" charset="0"/>
              <a:buNone/>
            </a:pPr>
            <a:endParaRPr lang="el-GR" altLang="en-US" sz="2000" b="0">
              <a:latin typeface="Calibri" panose="020F0502020204030204" pitchFamily="34" charset="0"/>
              <a:cs typeface="Tahoma" panose="020B0604030504040204" pitchFamily="34" charset="0"/>
            </a:endParaRPr>
          </a:p>
        </p:txBody>
      </p:sp>
      <p:pic>
        <p:nvPicPr>
          <p:cNvPr id="88070"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67025"/>
            <a:ext cx="1420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9700" y="3025775"/>
            <a:ext cx="9036050" cy="3384550"/>
          </a:xfrm>
          <a:prstGeom prst="rect">
            <a:avLst/>
          </a:prstGeom>
        </p:spPr>
        <p:txBody>
          <a:bodyPr anchor="ctr">
            <a:normAutofit/>
          </a:bodyPr>
          <a:lstStyle/>
          <a:p>
            <a:pPr eaLnBrk="0" hangingPunct="0">
              <a:defRPr/>
            </a:pPr>
            <a:r>
              <a:rPr lang="el-GR" dirty="0">
                <a:latin typeface="+mn-lt"/>
                <a:cs typeface="+mn-cs"/>
              </a:rPr>
              <a:t>[1] http://creativecommons.org/licenses/by-nc-sa/4.0/ </a:t>
            </a:r>
            <a:endParaRPr lang="en-US" dirty="0">
              <a:latin typeface="+mn-lt"/>
              <a:cs typeface="+mn-cs"/>
            </a:endParaRPr>
          </a:p>
          <a:p>
            <a:pPr eaLnBrk="0" hangingPunct="0">
              <a:spcBef>
                <a:spcPts val="1200"/>
              </a:spcBef>
              <a:defRPr/>
            </a:pPr>
            <a:r>
              <a:rPr lang="el-GR" dirty="0">
                <a:latin typeface="+mn-lt"/>
                <a:cs typeface="+mn-cs"/>
              </a:rPr>
              <a:t>Ως Μη Εμπορική ορίζεται η χρήση:</a:t>
            </a:r>
          </a:p>
          <a:p>
            <a:pPr marL="342900" indent="-342900" eaLnBrk="0" hangingPunct="0">
              <a:buFont typeface="Arial" panose="020B0604020202020204" pitchFamily="34" charset="0"/>
              <a:buChar char="•"/>
              <a:defRPr/>
            </a:pPr>
            <a:r>
              <a:rPr lang="el-GR" dirty="0">
                <a:latin typeface="+mn-lt"/>
                <a:cs typeface="+mn-cs"/>
              </a:rPr>
              <a:t>που δεν περιλαμβάνει άμεσο ή έμμεσο οικονομικό όφελος από την χρήση του έργου, για το διανομέα του έργου και </a:t>
            </a:r>
            <a:r>
              <a:rPr lang="el-GR" dirty="0" err="1">
                <a:latin typeface="+mn-lt"/>
                <a:cs typeface="+mn-cs"/>
              </a:rPr>
              <a:t>αδειοδόχο</a:t>
            </a:r>
            <a:endParaRPr lang="el-GR" dirty="0">
              <a:latin typeface="+mn-lt"/>
              <a:cs typeface="+mn-cs"/>
            </a:endParaRPr>
          </a:p>
          <a:p>
            <a:pPr marL="342900" indent="-342900" eaLnBrk="0" hangingPunct="0">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περιλαμβάνει οικονομική συναλλαγή ως προϋπόθεση για τη χρήση ή πρόσβαση στο έργο</a:t>
            </a:r>
          </a:p>
          <a:p>
            <a:pPr marL="342900" indent="-342900" eaLnBrk="0" hangingPunct="0">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προσπορίζει στο διανομέα του έργου και</a:t>
            </a:r>
            <a:r>
              <a:rPr lang="en-GB" dirty="0">
                <a:latin typeface="+mn-lt"/>
                <a:cs typeface="+mn-cs"/>
              </a:rPr>
              <a:t> </a:t>
            </a:r>
            <a:r>
              <a:rPr lang="el-GR" dirty="0" err="1">
                <a:latin typeface="+mn-lt"/>
                <a:cs typeface="+mn-cs"/>
              </a:rPr>
              <a:t>αδειοδόχο</a:t>
            </a:r>
            <a:r>
              <a:rPr lang="en-GB" dirty="0">
                <a:latin typeface="+mn-lt"/>
                <a:cs typeface="+mn-cs"/>
              </a:rPr>
              <a:t> </a:t>
            </a:r>
            <a:r>
              <a:rPr lang="el-GR" dirty="0">
                <a:latin typeface="+mn-lt"/>
                <a:cs typeface="+mn-cs"/>
              </a:rPr>
              <a:t>έμμεσο οικονομικό όφελος (π.χ. διαφημίσεις) από την προβολή του έργου σε διαδικτυακό τόπο</a:t>
            </a:r>
            <a:endParaRPr lang="en-US" dirty="0">
              <a:latin typeface="+mn-lt"/>
              <a:cs typeface="+mn-cs"/>
            </a:endParaRPr>
          </a:p>
          <a:p>
            <a:pPr eaLnBrk="0" hangingPunct="0">
              <a:defRPr/>
            </a:pPr>
            <a:r>
              <a:rPr lang="el-GR" dirty="0">
                <a:latin typeface="+mn-lt"/>
                <a:cs typeface="+mn-cs"/>
              </a:rPr>
              <a:t>Ο δικαιούχος μπορεί να παρέχει στον </a:t>
            </a:r>
            <a:r>
              <a:rPr lang="el-GR" dirty="0" err="1">
                <a:latin typeface="+mn-lt"/>
                <a:cs typeface="+mn-cs"/>
              </a:rPr>
              <a:t>αδειοδόχο</a:t>
            </a:r>
            <a:r>
              <a:rPr lang="el-GR" dirty="0">
                <a:latin typeface="+mn-lt"/>
                <a:cs typeface="+mn-cs"/>
              </a:rPr>
              <a:t> ξεχωριστή άδεια να χρησιμοποιεί το έργο για εμπορική χρήση, εφόσον αυτό του ζητηθεί.</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a:xfrm>
            <a:off x="0" y="365125"/>
            <a:ext cx="9144000" cy="1325563"/>
          </a:xfrm>
        </p:spPr>
        <p:txBody>
          <a:bodyPr/>
          <a:lstStyle/>
          <a:p>
            <a:pPr eaLnBrk="1" hangingPunct="1"/>
            <a:r>
              <a:rPr lang="el-GR" altLang="en-US" smtClean="0"/>
              <a:t>Διατήρηση Σημειωμάτων</a:t>
            </a:r>
            <a:endParaRPr lang="en-US" altLang="en-US" smtClean="0"/>
          </a:p>
        </p:txBody>
      </p:sp>
      <p:sp>
        <p:nvSpPr>
          <p:cNvPr id="89091" name="Content Placeholder 6"/>
          <p:cNvSpPr>
            <a:spLocks noGrp="1"/>
          </p:cNvSpPr>
          <p:nvPr>
            <p:ph idx="1"/>
          </p:nvPr>
        </p:nvSpPr>
        <p:spPr>
          <a:xfrm>
            <a:off x="428625" y="1690688"/>
            <a:ext cx="8286750" cy="4351337"/>
          </a:xfrm>
        </p:spPr>
        <p:txBody>
          <a:bodyPr/>
          <a:lstStyle/>
          <a:p>
            <a:pPr marL="0" indent="0" eaLnBrk="1" hangingPunct="1">
              <a:buFont typeface="Arial" panose="020B0604020202020204" pitchFamily="34" charset="0"/>
              <a:buNone/>
            </a:pPr>
            <a:r>
              <a:rPr lang="el-GR" altLang="en-US"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n-US" sz="2000" smtClean="0"/>
              <a:t>τ</a:t>
            </a:r>
            <a:r>
              <a:rPr lang="en-US" altLang="en-US" sz="2000" smtClean="0"/>
              <a:t>ο Σημείωμα Αναφοράς</a:t>
            </a:r>
            <a:endParaRPr lang="el-GR" altLang="en-US" sz="2000" smtClean="0"/>
          </a:p>
          <a:p>
            <a:pPr lvl="1" eaLnBrk="1" hangingPunct="1">
              <a:buFont typeface="Wingdings" panose="05000000000000000000" pitchFamily="2" charset="2"/>
              <a:buChar char="§"/>
            </a:pPr>
            <a:r>
              <a:rPr lang="el-GR" altLang="en-US" sz="2000" smtClean="0"/>
              <a:t>τ</a:t>
            </a:r>
            <a:r>
              <a:rPr lang="en-US" altLang="en-US" sz="2000" smtClean="0"/>
              <a:t>ο Σημείωμα Αδειοδότησης</a:t>
            </a:r>
            <a:endParaRPr lang="el-GR" altLang="en-US" sz="2000" smtClean="0"/>
          </a:p>
          <a:p>
            <a:pPr lvl="1" eaLnBrk="1" hangingPunct="1">
              <a:buFont typeface="Wingdings" panose="05000000000000000000" pitchFamily="2" charset="2"/>
              <a:buChar char="§"/>
            </a:pPr>
            <a:r>
              <a:rPr lang="el-GR" altLang="en-US" sz="2000" smtClean="0"/>
              <a:t>τ</a:t>
            </a:r>
            <a:r>
              <a:rPr lang="en-US" altLang="en-US" sz="2000" smtClean="0"/>
              <a:t>η δήλωση </a:t>
            </a:r>
            <a:r>
              <a:rPr lang="el-GR" altLang="en-US" sz="2000" smtClean="0"/>
              <a:t>Δ</a:t>
            </a:r>
            <a:r>
              <a:rPr lang="en-US" altLang="en-US" sz="2000" smtClean="0"/>
              <a:t>ιατήρησης Σημειωμάτων</a:t>
            </a:r>
            <a:endParaRPr lang="el-GR" altLang="en-US" sz="2000" smtClean="0"/>
          </a:p>
          <a:p>
            <a:pPr lvl="1" eaLnBrk="1" hangingPunct="1">
              <a:buFont typeface="Wingdings" panose="05000000000000000000" pitchFamily="2" charset="2"/>
              <a:buChar char="§"/>
            </a:pPr>
            <a:r>
              <a:rPr lang="el-GR" altLang="en-US" sz="2000" smtClean="0"/>
              <a:t>το Σημείωμα Χρήσης Έργων Τρίτων (εφόσον υπάρχει)</a:t>
            </a:r>
          </a:p>
          <a:p>
            <a:pPr marL="0" indent="0" eaLnBrk="1" hangingPunct="1">
              <a:buFont typeface="Arial" panose="020B0604020202020204" pitchFamily="34" charset="0"/>
              <a:buNone/>
            </a:pPr>
            <a:r>
              <a:rPr lang="el-GR" altLang="en-US" sz="2400" smtClean="0"/>
              <a:t>μαζί με τους συνοδευόμενους υπερσυνδέσμους.</a:t>
            </a:r>
          </a:p>
          <a:p>
            <a:pPr marL="0" indent="0" eaLnBrk="1" hangingPunct="1"/>
            <a:endParaRPr lang="el-GR" altLang="en-US" smtClean="0"/>
          </a:p>
          <a:p>
            <a:pPr marL="0" indent="0" eaLnBrk="1" hangingPunct="1"/>
            <a:endParaRPr lang="en-US" altLang="en-US" smtClean="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D3D491D2-92A7-4CA8-9E82-E5A2CCFD9E6F}" type="slidenum">
              <a:rPr lang="el-GR" altLang="en-US">
                <a:solidFill>
                  <a:srgbClr val="898989"/>
                </a:solidFill>
                <a:latin typeface="Calibri" panose="020F0502020204030204" pitchFamily="34" charset="0"/>
              </a:rPr>
              <a:pPr/>
              <a:t>84</a:t>
            </a:fld>
            <a:endParaRPr lang="el-GR" altLang="en-US">
              <a:solidFill>
                <a:srgbClr val="898989"/>
              </a:solidFill>
              <a:latin typeface="Calibri" panose="020F050202020403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a:xfrm>
            <a:off x="0" y="365125"/>
            <a:ext cx="9144000" cy="1325563"/>
          </a:xfrm>
        </p:spPr>
        <p:txBody>
          <a:bodyPr/>
          <a:lstStyle/>
          <a:p>
            <a:pPr eaLnBrk="1" hangingPunct="1"/>
            <a:r>
              <a:rPr lang="el-GR" altLang="en-US" sz="4000" dirty="0" smtClean="0"/>
              <a:t>Σημείωμα Χρήσης Έργων Τρίτων</a:t>
            </a:r>
            <a:r>
              <a:rPr lang="en-US" altLang="en-US" sz="4000" dirty="0" smtClean="0"/>
              <a:t> 1/</a:t>
            </a:r>
            <a:r>
              <a:rPr lang="el-GR" altLang="en-US" sz="4000" dirty="0" smtClean="0"/>
              <a:t>4</a:t>
            </a:r>
            <a:endParaRPr lang="en-US" altLang="en-US" sz="4000" dirty="0" smtClean="0"/>
          </a:p>
        </p:txBody>
      </p:sp>
      <p:sp>
        <p:nvSpPr>
          <p:cNvPr id="90115" name="Content Placeholder 6"/>
          <p:cNvSpPr>
            <a:spLocks noGrp="1"/>
          </p:cNvSpPr>
          <p:nvPr>
            <p:ph idx="1"/>
          </p:nvPr>
        </p:nvSpPr>
        <p:spPr>
          <a:xfrm>
            <a:off x="328612" y="1371600"/>
            <a:ext cx="8486775" cy="4800600"/>
          </a:xfrm>
        </p:spPr>
        <p:txBody>
          <a:bodyPr/>
          <a:lstStyle/>
          <a:p>
            <a:pPr marL="0" indent="0" eaLnBrk="1" hangingPunct="1">
              <a:buFont typeface="Arial" panose="020B0604020202020204" pitchFamily="34" charset="0"/>
              <a:buNone/>
            </a:pPr>
            <a:r>
              <a:rPr lang="el-GR" altLang="en-US" sz="1600" dirty="0" smtClean="0"/>
              <a:t>Το Έργο αυτό κάνει χρήση των ακόλουθων έργων:</a:t>
            </a:r>
          </a:p>
          <a:p>
            <a:pPr marL="0" indent="0" eaLnBrk="1" hangingPunct="1">
              <a:buFont typeface="Arial" panose="020B0604020202020204" pitchFamily="34" charset="0"/>
              <a:buNone/>
            </a:pPr>
            <a:r>
              <a:rPr lang="el-GR" altLang="en-US" sz="1600" b="1" dirty="0" smtClean="0"/>
              <a:t>Εικόνες</a:t>
            </a:r>
            <a:endParaRPr lang="el-GR" altLang="en-US" sz="1600" dirty="0" smtClean="0"/>
          </a:p>
          <a:p>
            <a:pPr marL="0" indent="0" eaLnBrk="1" hangingPunct="1">
              <a:buNone/>
            </a:pPr>
            <a:r>
              <a:rPr lang="el-GR" altLang="en-US" sz="1600" b="1" dirty="0" smtClean="0"/>
              <a:t>Εικόνα 1</a:t>
            </a:r>
            <a:r>
              <a:rPr lang="el-GR" altLang="en-US" sz="1600" dirty="0" smtClean="0"/>
              <a:t>. © 2013 </a:t>
            </a:r>
            <a:r>
              <a:rPr lang="en-US" altLang="en-US" sz="1600" dirty="0" smtClean="0"/>
              <a:t>Copyright </a:t>
            </a:r>
            <a:r>
              <a:rPr lang="en-US" altLang="en-US" sz="1600" dirty="0" err="1" smtClean="0"/>
              <a:t>Axiologic</a:t>
            </a:r>
            <a:r>
              <a:rPr lang="en-US" altLang="en-US" sz="1600" dirty="0" smtClean="0"/>
              <a:t> SaaS. </a:t>
            </a:r>
            <a:r>
              <a:rPr lang="el-GR" altLang="en-US" sz="1600" dirty="0" smtClean="0"/>
              <a:t>Σύνδεσμος: </a:t>
            </a:r>
            <a:r>
              <a:rPr lang="en-US" altLang="en-US" sz="1600" dirty="0" smtClean="0"/>
              <a:t>http://secondglobe.com/item/lascaux-caves-montignac-france/. </a:t>
            </a:r>
            <a:r>
              <a:rPr lang="el-GR" altLang="en-US" sz="1600" dirty="0" smtClean="0"/>
              <a:t>Πηγή: </a:t>
            </a:r>
            <a:r>
              <a:rPr lang="en-US" altLang="en-US" sz="1600" dirty="0" smtClean="0"/>
              <a:t>http://secondglobe.com/.</a:t>
            </a:r>
          </a:p>
          <a:p>
            <a:pPr marL="0" indent="0" eaLnBrk="1" hangingPunct="1">
              <a:buNone/>
            </a:pPr>
            <a:r>
              <a:rPr lang="el-GR" altLang="en-US" sz="1600" b="1" dirty="0" smtClean="0"/>
              <a:t>Εικόνα 2. </a:t>
            </a:r>
            <a:r>
              <a:rPr lang="en-US" altLang="en-US" sz="1600" dirty="0" err="1" smtClean="0"/>
              <a:t>Arthistoryworlds</a:t>
            </a:r>
            <a:r>
              <a:rPr lang="en-US" altLang="en-US" sz="1600" dirty="0" smtClean="0"/>
              <a:t> © copyrights 2015. </a:t>
            </a:r>
            <a:r>
              <a:rPr lang="el-GR" altLang="en-US" sz="1600" dirty="0" smtClean="0"/>
              <a:t>Σύνδεσμος: </a:t>
            </a:r>
            <a:r>
              <a:rPr lang="en-US" altLang="en-US" sz="1600" dirty="0" smtClean="0"/>
              <a:t>http://arthistoryworlds.org/the-painted-gallery/. </a:t>
            </a:r>
            <a:r>
              <a:rPr lang="el-GR" altLang="en-US" sz="1600" dirty="0" smtClean="0"/>
              <a:t>Πηγή: </a:t>
            </a:r>
            <a:r>
              <a:rPr lang="en-US" altLang="en-US" sz="1600" dirty="0" smtClean="0"/>
              <a:t>http://arthistoryworlds.org</a:t>
            </a:r>
          </a:p>
          <a:p>
            <a:pPr marL="0" indent="0" eaLnBrk="1" hangingPunct="1">
              <a:buNone/>
            </a:pPr>
            <a:r>
              <a:rPr lang="el-GR" altLang="en-US" sz="1600" b="1" dirty="0" smtClean="0"/>
              <a:t>Εικόνα 3. </a:t>
            </a:r>
            <a:r>
              <a:rPr lang="en-US" altLang="en-US" sz="1600" dirty="0" err="1" smtClean="0"/>
              <a:t>Arthistoryworlds</a:t>
            </a:r>
            <a:r>
              <a:rPr lang="en-US" altLang="en-US" sz="1600" dirty="0" smtClean="0"/>
              <a:t> © copyrights 2015. </a:t>
            </a:r>
            <a:r>
              <a:rPr lang="el-GR" altLang="en-US" sz="1600" dirty="0" smtClean="0"/>
              <a:t>Σύνδεσμος: </a:t>
            </a:r>
            <a:r>
              <a:rPr lang="en-US" altLang="en-US" sz="1600" dirty="0" smtClean="0"/>
              <a:t>http://arthistoryworlds.org/the-painted-gallery/. </a:t>
            </a:r>
            <a:r>
              <a:rPr lang="el-GR" altLang="en-US" sz="1600" dirty="0" smtClean="0"/>
              <a:t>Πηγή: </a:t>
            </a:r>
            <a:r>
              <a:rPr lang="en-US" altLang="en-US" sz="1600" dirty="0" smtClean="0"/>
              <a:t>http://arthistoryworlds.org.</a:t>
            </a:r>
          </a:p>
          <a:p>
            <a:pPr marL="0" indent="0" eaLnBrk="1" hangingPunct="1">
              <a:buNone/>
            </a:pPr>
            <a:r>
              <a:rPr lang="el-GR" altLang="en-US" sz="1600" b="1" dirty="0" smtClean="0"/>
              <a:t>Εικόνα 4</a:t>
            </a:r>
            <a:r>
              <a:rPr lang="el-GR" altLang="en-US" sz="1600" dirty="0" smtClean="0"/>
              <a:t>. </a:t>
            </a:r>
            <a:r>
              <a:rPr lang="en-US" altLang="en-US" sz="1600" dirty="0" smtClean="0"/>
              <a:t>Altamira (</a:t>
            </a:r>
            <a:r>
              <a:rPr lang="en-US" altLang="en-US" sz="1600" dirty="0" err="1" smtClean="0"/>
              <a:t>Spanyolország</a:t>
            </a:r>
            <a:r>
              <a:rPr lang="en-US" altLang="en-US" sz="1600" dirty="0" smtClean="0"/>
              <a:t>) </a:t>
            </a:r>
            <a:r>
              <a:rPr lang="en-US" altLang="en-US" sz="1600" dirty="0" err="1" smtClean="0"/>
              <a:t>ősember</a:t>
            </a:r>
            <a:r>
              <a:rPr lang="en-US" altLang="en-US" sz="1600" dirty="0" smtClean="0"/>
              <a:t> </a:t>
            </a:r>
            <a:r>
              <a:rPr lang="en-US" altLang="en-US" sz="1600" dirty="0" err="1" smtClean="0"/>
              <a:t>színezett</a:t>
            </a:r>
            <a:r>
              <a:rPr lang="en-US" altLang="en-US" sz="1600" dirty="0" smtClean="0"/>
              <a:t> </a:t>
            </a:r>
            <a:r>
              <a:rPr lang="en-US" altLang="en-US" sz="1600" dirty="0" err="1" smtClean="0"/>
              <a:t>barlangrajza</a:t>
            </a:r>
            <a:r>
              <a:rPr lang="en-US" altLang="en-US" sz="1600" dirty="0" smtClean="0"/>
              <a:t>. Copyright ©1999-2014 lakberendezes.hu, Lakberendezés.hu </a:t>
            </a:r>
            <a:r>
              <a:rPr lang="en-US" altLang="en-US" sz="1600" dirty="0" err="1" smtClean="0"/>
              <a:t>Kft</a:t>
            </a:r>
            <a:r>
              <a:rPr lang="en-US" altLang="en-US" sz="1600" dirty="0" smtClean="0"/>
              <a:t>. </a:t>
            </a:r>
            <a:r>
              <a:rPr lang="el-GR" altLang="en-US" sz="1600" dirty="0" smtClean="0"/>
              <a:t>Σύνδεσμος: </a:t>
            </a:r>
            <a:r>
              <a:rPr lang="en-US" altLang="en-US" sz="1600" dirty="0" smtClean="0"/>
              <a:t>http://lakberendezes.hu/dekoracio/festes-egyenlo-lakberndezes/. </a:t>
            </a:r>
            <a:r>
              <a:rPr lang="el-GR" altLang="en-US" sz="1600" dirty="0" smtClean="0"/>
              <a:t>Πηγή: </a:t>
            </a:r>
            <a:r>
              <a:rPr lang="en-US" altLang="en-US" sz="1600" dirty="0" smtClean="0"/>
              <a:t>http://lakberendezes.hu.</a:t>
            </a:r>
          </a:p>
          <a:p>
            <a:pPr marL="0" indent="0" eaLnBrk="1" hangingPunct="1">
              <a:buNone/>
            </a:pPr>
            <a:r>
              <a:rPr lang="el-GR" altLang="en-US" sz="1600" b="1" dirty="0" smtClean="0"/>
              <a:t>Εικόνα 5. </a:t>
            </a:r>
            <a:r>
              <a:rPr lang="en-US" altLang="en-US" sz="1600" dirty="0" smtClean="0"/>
              <a:t>Copyright Royal Belgian Institute of Natural Sciences. </a:t>
            </a:r>
            <a:r>
              <a:rPr lang="el-GR" altLang="en-US" sz="1600" dirty="0" smtClean="0"/>
              <a:t>Σύνδεσμος: </a:t>
            </a:r>
            <a:r>
              <a:rPr lang="en-US" altLang="en-US" sz="1600" dirty="0" smtClean="0"/>
              <a:t>http://cb.naturalsciences.be/ants/projects/ibisca-why-arthropods.htm. </a:t>
            </a:r>
            <a:r>
              <a:rPr lang="el-GR" altLang="en-US" sz="1600" dirty="0" smtClean="0"/>
              <a:t>Πηγή: </a:t>
            </a:r>
            <a:r>
              <a:rPr lang="en-US" altLang="en-US" sz="1600" dirty="0" smtClean="0"/>
              <a:t>http://cb.naturalsciences.be/cb_home_eng.htm.</a:t>
            </a:r>
          </a:p>
          <a:p>
            <a:pPr marL="0" indent="0" eaLnBrk="1" hangingPunct="1">
              <a:buNone/>
            </a:pPr>
            <a:r>
              <a:rPr lang="el-GR" altLang="en-US" sz="1600" b="1" dirty="0"/>
              <a:t>Εικόνα 6</a:t>
            </a:r>
            <a:r>
              <a:rPr lang="el-GR" altLang="en-US" sz="1600" dirty="0"/>
              <a:t>. © 1999 </a:t>
            </a:r>
            <a:r>
              <a:rPr lang="en-US" altLang="en-US" sz="1600" dirty="0"/>
              <a:t>Addison Wesley Longman, Inc. Copyright David Krupp’s Homepage. </a:t>
            </a:r>
            <a:r>
              <a:rPr lang="el-GR" altLang="en-US" sz="1600" dirty="0"/>
              <a:t>Σύνδεσμος: </a:t>
            </a:r>
            <a:r>
              <a:rPr lang="en-US" altLang="en-US" sz="1600" dirty="0"/>
              <a:t>http://krupp.wcc.hawaii.edu/BIOL101/present/lcture11/sld034.htm. </a:t>
            </a:r>
            <a:r>
              <a:rPr lang="el-GR" altLang="en-US" sz="1600" dirty="0"/>
              <a:t>Πηγή: </a:t>
            </a:r>
            <a:r>
              <a:rPr lang="en-US" altLang="en-US" sz="1600" dirty="0"/>
              <a:t>http://krupp.wcc.hawaii.edu. </a:t>
            </a:r>
          </a:p>
          <a:p>
            <a:pPr marL="0" indent="0" eaLnBrk="1" hangingPunct="1">
              <a:buNone/>
            </a:pPr>
            <a:endParaRPr lang="en-US" altLang="en-US" sz="1600" dirty="0" smtClean="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73AFE93-0188-4FED-A846-ED7055852EA4}" type="slidenum">
              <a:rPr lang="el-GR" altLang="en-US">
                <a:solidFill>
                  <a:srgbClr val="898989"/>
                </a:solidFill>
                <a:latin typeface="Calibri" panose="020F0502020204030204" pitchFamily="34" charset="0"/>
              </a:rPr>
              <a:pPr/>
              <a:t>85</a:t>
            </a:fld>
            <a:endParaRPr lang="el-GR" altLang="en-US">
              <a:solidFill>
                <a:srgbClr val="898989"/>
              </a:solidFill>
              <a:latin typeface="Calibri" panose="020F0502020204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a:xfrm>
            <a:off x="0" y="365125"/>
            <a:ext cx="9144000" cy="1325563"/>
          </a:xfrm>
        </p:spPr>
        <p:txBody>
          <a:bodyPr/>
          <a:lstStyle/>
          <a:p>
            <a:pPr eaLnBrk="1" hangingPunct="1"/>
            <a:r>
              <a:rPr lang="el-GR" altLang="en-US" sz="4000" dirty="0" smtClean="0"/>
              <a:t>Σημείωμα Χρήσης Έργων Τρίτων</a:t>
            </a:r>
            <a:r>
              <a:rPr lang="en-US" altLang="en-US" sz="4000" dirty="0" smtClean="0"/>
              <a:t> </a:t>
            </a:r>
            <a:r>
              <a:rPr lang="el-GR" altLang="en-US" sz="4000" dirty="0" smtClean="0"/>
              <a:t>2</a:t>
            </a:r>
            <a:r>
              <a:rPr lang="en-US" altLang="en-US" sz="4000" dirty="0" smtClean="0"/>
              <a:t>/</a:t>
            </a:r>
            <a:r>
              <a:rPr lang="el-GR" altLang="en-US" sz="4000" dirty="0" smtClean="0"/>
              <a:t>4</a:t>
            </a:r>
            <a:endParaRPr lang="en-US" altLang="en-US" sz="4000" dirty="0" smtClean="0"/>
          </a:p>
        </p:txBody>
      </p:sp>
      <p:sp>
        <p:nvSpPr>
          <p:cNvPr id="90115" name="Content Placeholder 6"/>
          <p:cNvSpPr>
            <a:spLocks noGrp="1"/>
          </p:cNvSpPr>
          <p:nvPr>
            <p:ph idx="1"/>
          </p:nvPr>
        </p:nvSpPr>
        <p:spPr>
          <a:xfrm>
            <a:off x="278607" y="1371600"/>
            <a:ext cx="8560594" cy="4648200"/>
          </a:xfrm>
        </p:spPr>
        <p:txBody>
          <a:bodyPr>
            <a:normAutofit/>
          </a:bodyPr>
          <a:lstStyle/>
          <a:p>
            <a:pPr marL="0" indent="0" eaLnBrk="1" hangingPunct="1">
              <a:buNone/>
            </a:pPr>
            <a:r>
              <a:rPr lang="el-GR" altLang="en-US" sz="1600" b="1" dirty="0" smtClean="0"/>
              <a:t>Εικόνα 7. </a:t>
            </a:r>
            <a:r>
              <a:rPr lang="en-US" altLang="en-US" sz="1600" dirty="0" smtClean="0"/>
              <a:t>Copyright 2011 E</a:t>
            </a:r>
            <a:r>
              <a:rPr lang="el-GR" altLang="en-US" sz="1600" dirty="0" err="1" smtClean="0"/>
              <a:t>κδόσεις</a:t>
            </a:r>
            <a:r>
              <a:rPr lang="el-GR" altLang="en-US" sz="1600" dirty="0" smtClean="0"/>
              <a:t> </a:t>
            </a:r>
            <a:r>
              <a:rPr lang="en-US" altLang="en-US" sz="1600" dirty="0" smtClean="0"/>
              <a:t>Utopia.  Hickman, Roberts, Keen, Larson, </a:t>
            </a:r>
            <a:r>
              <a:rPr lang="en-US" altLang="en-US" sz="1600" dirty="0" err="1" smtClean="0"/>
              <a:t>l’Anson</a:t>
            </a:r>
            <a:r>
              <a:rPr lang="en-US" altLang="en-US" sz="1600" dirty="0" smtClean="0"/>
              <a:t>, </a:t>
            </a:r>
            <a:r>
              <a:rPr lang="en-US" altLang="en-US" sz="1600" dirty="0" err="1" smtClean="0"/>
              <a:t>Eisenhour</a:t>
            </a:r>
            <a:r>
              <a:rPr lang="en-US" altLang="en-US" sz="1600" dirty="0" smtClean="0"/>
              <a:t>. </a:t>
            </a:r>
            <a:r>
              <a:rPr lang="el-GR" altLang="en-US" sz="1600" dirty="0" smtClean="0"/>
              <a:t>Ζωολογία, Ολοκληρωμένες Αρχές. Εκδόσεις </a:t>
            </a:r>
            <a:r>
              <a:rPr lang="en-US" altLang="en-US" sz="1600" dirty="0" smtClean="0"/>
              <a:t>Utopia.</a:t>
            </a:r>
          </a:p>
          <a:p>
            <a:pPr marL="0" indent="0" eaLnBrk="1" hangingPunct="1">
              <a:buNone/>
            </a:pPr>
            <a:r>
              <a:rPr lang="el-GR" altLang="en-US" sz="1600" b="1" dirty="0" smtClean="0"/>
              <a:t>Εικόνα 8. </a:t>
            </a:r>
            <a:r>
              <a:rPr lang="en-US" altLang="en-US" sz="1600" dirty="0" smtClean="0"/>
              <a:t>Aristotle. Short Biography Copyright © 2015. </a:t>
            </a:r>
            <a:r>
              <a:rPr lang="el-GR" altLang="en-US" sz="1600" dirty="0" smtClean="0"/>
              <a:t>Σύνδεσμος: </a:t>
            </a:r>
            <a:r>
              <a:rPr lang="en-US" altLang="en-US" sz="1600" dirty="0" smtClean="0"/>
              <a:t>http://shortbiography.org/aristotle.html. </a:t>
            </a:r>
            <a:r>
              <a:rPr lang="el-GR" altLang="en-US" sz="1600" dirty="0" smtClean="0"/>
              <a:t>Πηγή: </a:t>
            </a:r>
            <a:r>
              <a:rPr lang="en-US" altLang="en-US" sz="1600" dirty="0" smtClean="0"/>
              <a:t>http://shortbiography.org.</a:t>
            </a:r>
          </a:p>
          <a:p>
            <a:pPr marL="0" indent="0" eaLnBrk="1" hangingPunct="1">
              <a:buNone/>
            </a:pPr>
            <a:r>
              <a:rPr lang="el-GR" altLang="en-US" sz="1600" b="1" dirty="0" smtClean="0"/>
              <a:t>Εικόνα 9. </a:t>
            </a:r>
            <a:r>
              <a:rPr lang="en-US" altLang="en-US" sz="1600" dirty="0" err="1" smtClean="0"/>
              <a:t>Histórias</a:t>
            </a:r>
            <a:r>
              <a:rPr lang="en-US" altLang="en-US" sz="1600" dirty="0" smtClean="0"/>
              <a:t> da Vida e da Terra. Blog </a:t>
            </a:r>
            <a:r>
              <a:rPr lang="en-US" altLang="en-US" sz="1600" dirty="0" err="1" smtClean="0"/>
              <a:t>em</a:t>
            </a:r>
            <a:r>
              <a:rPr lang="en-US" altLang="en-US" sz="1600" dirty="0" smtClean="0"/>
              <a:t> WordPress.com. The Enterprise Theme.  </a:t>
            </a:r>
            <a:r>
              <a:rPr lang="el-GR" altLang="en-US" sz="1600" dirty="0" smtClean="0"/>
              <a:t>Σύνδεσμος: </a:t>
            </a:r>
            <a:r>
              <a:rPr lang="en-US" altLang="en-US" sz="1600" dirty="0" smtClean="0"/>
              <a:t>https://vidaterra.files.wordpress.com/2013/03/linnc3a9.jpg. </a:t>
            </a:r>
            <a:r>
              <a:rPr lang="el-GR" altLang="en-US" sz="1600" dirty="0" smtClean="0"/>
              <a:t>Πηγή: </a:t>
            </a:r>
            <a:r>
              <a:rPr lang="en-US" altLang="en-US" sz="1600" dirty="0" smtClean="0"/>
              <a:t>https://vidaterra.files.wordpress.com. </a:t>
            </a:r>
          </a:p>
          <a:p>
            <a:pPr marL="0" indent="0" eaLnBrk="1" hangingPunct="1">
              <a:buNone/>
            </a:pPr>
            <a:r>
              <a:rPr lang="el-GR" altLang="en-US" sz="1600" b="1" dirty="0" smtClean="0"/>
              <a:t>Εικόνα 10. </a:t>
            </a:r>
            <a:r>
              <a:rPr lang="en-US" altLang="en-US" sz="1600" dirty="0" smtClean="0"/>
              <a:t>Photograph Jim </a:t>
            </a:r>
            <a:r>
              <a:rPr lang="en-US" altLang="en-US" sz="1600" dirty="0" err="1" smtClean="0"/>
              <a:t>Kalisch</a:t>
            </a:r>
            <a:r>
              <a:rPr lang="en-US" altLang="en-US" sz="1600" dirty="0" smtClean="0"/>
              <a:t>, University of Nebraska - Lincoln; USDA Copyright University of Nebraska, Department of Entomology. </a:t>
            </a:r>
            <a:r>
              <a:rPr lang="el-GR" altLang="en-US" sz="1600" dirty="0" smtClean="0"/>
              <a:t>Σύνδεσμος: </a:t>
            </a:r>
            <a:r>
              <a:rPr lang="en-US" altLang="en-US" sz="1600" dirty="0" smtClean="0"/>
              <a:t>http://entnemdept.ufl.edu/creatures/urban/flies/house_fly.htm. </a:t>
            </a:r>
            <a:r>
              <a:rPr lang="el-GR" altLang="en-US" sz="1600" dirty="0" smtClean="0"/>
              <a:t>Πηγή: </a:t>
            </a:r>
            <a:r>
              <a:rPr lang="en-US" altLang="en-US" sz="1600" dirty="0" smtClean="0"/>
              <a:t>http://entnemdept.ufl.edu.</a:t>
            </a:r>
          </a:p>
          <a:p>
            <a:pPr marL="0" indent="0" eaLnBrk="1" hangingPunct="1">
              <a:buNone/>
            </a:pPr>
            <a:r>
              <a:rPr lang="el-GR" altLang="en-US" sz="1600" b="1" dirty="0"/>
              <a:t>Εικόνα 11. </a:t>
            </a:r>
            <a:r>
              <a:rPr lang="en-US" altLang="en-US" sz="1600" dirty="0"/>
              <a:t>NHMC, Copyright @ A. </a:t>
            </a:r>
            <a:r>
              <a:rPr lang="en-US" altLang="en-US" sz="1600" dirty="0" err="1"/>
              <a:t>Trichas</a:t>
            </a:r>
            <a:endParaRPr lang="en-US" altLang="en-US" sz="1600" dirty="0"/>
          </a:p>
          <a:p>
            <a:pPr marL="0" indent="0" eaLnBrk="1" hangingPunct="1">
              <a:buNone/>
            </a:pPr>
            <a:r>
              <a:rPr lang="el-GR" altLang="en-US" sz="1600" b="1" dirty="0"/>
              <a:t>Εικόνα 12. </a:t>
            </a:r>
            <a:r>
              <a:rPr lang="en-US" altLang="en-US" sz="1600" dirty="0"/>
              <a:t>Public domain</a:t>
            </a:r>
          </a:p>
          <a:p>
            <a:pPr marL="0" indent="0" eaLnBrk="1" hangingPunct="1">
              <a:buNone/>
            </a:pPr>
            <a:r>
              <a:rPr lang="el-GR" altLang="en-US" sz="1600" b="1" dirty="0"/>
              <a:t>Εικόνα 13. </a:t>
            </a:r>
            <a:r>
              <a:rPr lang="el-GR" altLang="en-US" sz="1600" dirty="0"/>
              <a:t>Ανασχεδιασμός σχήματος από Βασιλική Σιαφάκα.</a:t>
            </a:r>
          </a:p>
          <a:p>
            <a:pPr marL="0" indent="0" eaLnBrk="1" hangingPunct="1">
              <a:buNone/>
            </a:pPr>
            <a:r>
              <a:rPr lang="el-GR" altLang="en-US" sz="1600" b="1" dirty="0"/>
              <a:t>Εικόνα 14. </a:t>
            </a:r>
            <a:r>
              <a:rPr lang="en-US" altLang="en-US" sz="1600" dirty="0"/>
              <a:t>Re-illustrated for public access distribution by Sharon Mooney ©2006. Open source </a:t>
            </a:r>
            <a:r>
              <a:rPr lang="en-US" altLang="en-US" sz="1600" dirty="0" err="1"/>
              <a:t>licence</a:t>
            </a:r>
            <a:r>
              <a:rPr lang="en-US" altLang="en-US" sz="1600" dirty="0"/>
              <a:t> CC ASA 2.5. </a:t>
            </a:r>
            <a:r>
              <a:rPr lang="el-GR" altLang="en-US" sz="1600" dirty="0"/>
              <a:t>Σύνδεσμος: </a:t>
            </a:r>
            <a:r>
              <a:rPr lang="en-US" altLang="en-US" sz="1600" dirty="0"/>
              <a:t>http://palaeo.gly.bris.ac.uk/palaeofiles/whales/archaeoceti.htm. </a:t>
            </a:r>
            <a:r>
              <a:rPr lang="el-GR" altLang="en-US" sz="1600" dirty="0"/>
              <a:t>Πηγή: </a:t>
            </a:r>
            <a:r>
              <a:rPr lang="en-US" altLang="en-US" sz="1600" dirty="0"/>
              <a:t>Dept. of Earth Sciences, University of Bristol, http://palaeo.gly.bris.ac.uk</a:t>
            </a:r>
            <a:r>
              <a:rPr lang="en-US" altLang="en-US" sz="1600" dirty="0" smtClean="0"/>
              <a:t>.</a:t>
            </a:r>
            <a:endParaRPr lang="en-US" altLang="en-US" sz="1600" dirty="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73AFE93-0188-4FED-A846-ED7055852EA4}" type="slidenum">
              <a:rPr lang="el-GR" altLang="en-US">
                <a:solidFill>
                  <a:srgbClr val="898989"/>
                </a:solidFill>
                <a:latin typeface="Calibri" panose="020F0502020204030204" pitchFamily="34" charset="0"/>
              </a:rPr>
              <a:pPr/>
              <a:t>86</a:t>
            </a:fld>
            <a:endParaRPr lang="el-G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159802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a:xfrm>
            <a:off x="0" y="365125"/>
            <a:ext cx="9144000" cy="1325563"/>
          </a:xfrm>
        </p:spPr>
        <p:txBody>
          <a:bodyPr/>
          <a:lstStyle/>
          <a:p>
            <a:pPr eaLnBrk="1" hangingPunct="1"/>
            <a:r>
              <a:rPr lang="el-GR" altLang="en-US" sz="4000" dirty="0" smtClean="0"/>
              <a:t>Σημείωμα Χρήσης Έργων Τρίτων</a:t>
            </a:r>
            <a:r>
              <a:rPr lang="en-US" altLang="en-US" sz="4000" dirty="0" smtClean="0"/>
              <a:t> </a:t>
            </a:r>
            <a:r>
              <a:rPr lang="el-GR" altLang="en-US" sz="4000" dirty="0" smtClean="0"/>
              <a:t>3</a:t>
            </a:r>
            <a:r>
              <a:rPr lang="en-US" altLang="en-US" sz="4000" dirty="0" smtClean="0"/>
              <a:t>/</a:t>
            </a:r>
            <a:r>
              <a:rPr lang="el-GR" altLang="en-US" sz="4000" dirty="0" smtClean="0"/>
              <a:t>4</a:t>
            </a:r>
            <a:endParaRPr lang="en-US" altLang="en-US" sz="4000" dirty="0" smtClean="0"/>
          </a:p>
        </p:txBody>
      </p:sp>
      <p:sp>
        <p:nvSpPr>
          <p:cNvPr id="90115" name="Content Placeholder 6"/>
          <p:cNvSpPr>
            <a:spLocks noGrp="1"/>
          </p:cNvSpPr>
          <p:nvPr>
            <p:ph idx="1"/>
          </p:nvPr>
        </p:nvSpPr>
        <p:spPr>
          <a:xfrm>
            <a:off x="297656" y="1371600"/>
            <a:ext cx="8548687" cy="4351338"/>
          </a:xfrm>
        </p:spPr>
        <p:txBody>
          <a:bodyPr>
            <a:normAutofit lnSpcReduction="10000"/>
          </a:bodyPr>
          <a:lstStyle/>
          <a:p>
            <a:pPr marL="0" indent="0" eaLnBrk="1" hangingPunct="1">
              <a:buNone/>
            </a:pPr>
            <a:r>
              <a:rPr lang="el-GR" altLang="en-US" sz="1600" b="1" dirty="0" smtClean="0"/>
              <a:t>Εικόνα 15. </a:t>
            </a:r>
            <a:r>
              <a:rPr lang="en-US" altLang="en-US" sz="1600" dirty="0" smtClean="0"/>
              <a:t>Copyright @ The McGraw-Hill Companies Inc.</a:t>
            </a:r>
          </a:p>
          <a:p>
            <a:pPr marL="0" indent="0" eaLnBrk="1" hangingPunct="1">
              <a:buNone/>
            </a:pPr>
            <a:r>
              <a:rPr lang="el-GR" altLang="en-US" sz="1600" b="1" dirty="0" smtClean="0"/>
              <a:t>Εικόνα 16.</a:t>
            </a:r>
            <a:r>
              <a:rPr lang="el-GR" altLang="en-US" sz="1600" dirty="0" smtClean="0"/>
              <a:t> </a:t>
            </a:r>
            <a:r>
              <a:rPr lang="en-US" altLang="en-US" sz="1600" dirty="0" smtClean="0"/>
              <a:t>Copyright Saunders College Publishing. </a:t>
            </a:r>
            <a:r>
              <a:rPr lang="el-GR" altLang="en-US" sz="1600" dirty="0" smtClean="0"/>
              <a:t>Πηγή: </a:t>
            </a:r>
            <a:r>
              <a:rPr lang="en-US" altLang="en-US" sz="1600" dirty="0" smtClean="0"/>
              <a:t>Solomon, Biology. Saunders College Publishing.</a:t>
            </a:r>
          </a:p>
          <a:p>
            <a:pPr marL="0" indent="0" eaLnBrk="1" hangingPunct="1">
              <a:buNone/>
            </a:pPr>
            <a:r>
              <a:rPr lang="el-GR" altLang="en-US" sz="1600" b="1" dirty="0" smtClean="0"/>
              <a:t>Εικόνα 17. </a:t>
            </a:r>
            <a:r>
              <a:rPr lang="el-GR" altLang="en-US" sz="1600" dirty="0" smtClean="0"/>
              <a:t>© 1999 </a:t>
            </a:r>
            <a:r>
              <a:rPr lang="en-US" altLang="en-US" sz="1600" dirty="0" smtClean="0"/>
              <a:t>Addison Wesley Longman, Inc. Copyright David Krupp’s Homepage. </a:t>
            </a:r>
            <a:r>
              <a:rPr lang="el-GR" altLang="en-US" sz="1600" dirty="0" smtClean="0"/>
              <a:t>Σύνδεσμος: </a:t>
            </a:r>
            <a:r>
              <a:rPr lang="en-US" altLang="en-US" sz="1600" dirty="0" smtClean="0"/>
              <a:t>http://krupp.wcc.hawaii.edu/BIOL101/present/lcture11/sld033.htm. </a:t>
            </a:r>
            <a:r>
              <a:rPr lang="el-GR" altLang="en-US" sz="1600" dirty="0" smtClean="0"/>
              <a:t>Πηγή: </a:t>
            </a:r>
            <a:r>
              <a:rPr lang="en-US" altLang="en-US" sz="1600" dirty="0" smtClean="0"/>
              <a:t>http://krupp.wcc.hawaii.edu. </a:t>
            </a:r>
          </a:p>
          <a:p>
            <a:pPr marL="0" indent="0" eaLnBrk="1" hangingPunct="1">
              <a:buNone/>
            </a:pPr>
            <a:r>
              <a:rPr lang="el-GR" altLang="en-US" sz="1600" b="1" dirty="0"/>
              <a:t>Εικόνα 18. </a:t>
            </a:r>
            <a:r>
              <a:rPr lang="en-US" altLang="en-US" sz="1600" dirty="0"/>
              <a:t>Copyright Saunders College Publishing. </a:t>
            </a:r>
            <a:r>
              <a:rPr lang="el-GR" altLang="en-US" sz="1600" dirty="0"/>
              <a:t>Πηγή: </a:t>
            </a:r>
            <a:r>
              <a:rPr lang="en-US" altLang="en-US" sz="1600" dirty="0"/>
              <a:t>Solomon, Biology. Saunders College Publishing.</a:t>
            </a:r>
          </a:p>
          <a:p>
            <a:pPr marL="0" indent="0" eaLnBrk="1" hangingPunct="1">
              <a:buNone/>
            </a:pPr>
            <a:r>
              <a:rPr lang="el-GR" altLang="en-US" sz="1600" b="1" dirty="0"/>
              <a:t>Εικόνα 19. </a:t>
            </a:r>
            <a:r>
              <a:rPr lang="en-US" altLang="en-US" sz="1600" dirty="0"/>
              <a:t>Copyright ©</a:t>
            </a:r>
            <a:r>
              <a:rPr lang="en-US" altLang="en-US" sz="1600" dirty="0" err="1"/>
              <a:t>Txtwriter</a:t>
            </a:r>
            <a:r>
              <a:rPr lang="en-US" altLang="en-US" sz="1600" dirty="0"/>
              <a:t> Inc. </a:t>
            </a:r>
            <a:r>
              <a:rPr lang="el-GR" altLang="en-US" sz="1600" dirty="0"/>
              <a:t>Σύνδεσμος: </a:t>
            </a:r>
            <a:r>
              <a:rPr lang="en-US" altLang="en-US" sz="1600" dirty="0"/>
              <a:t>http://www.txtwriter.com/backgrou.nders/evolution/evpage13.html. </a:t>
            </a:r>
            <a:r>
              <a:rPr lang="el-GR" altLang="en-US" sz="1600" dirty="0"/>
              <a:t>Πηγή: </a:t>
            </a:r>
            <a:r>
              <a:rPr lang="en-US" altLang="en-US" sz="1600" dirty="0"/>
              <a:t>http://www.txtwriter.com.</a:t>
            </a:r>
          </a:p>
          <a:p>
            <a:pPr marL="0" indent="0" eaLnBrk="1" hangingPunct="1">
              <a:buNone/>
            </a:pPr>
            <a:r>
              <a:rPr lang="el-GR" altLang="en-US" sz="1600" b="1" dirty="0"/>
              <a:t>Εικόνα 20. </a:t>
            </a:r>
            <a:r>
              <a:rPr lang="en-US" altLang="en-US" sz="1600" dirty="0"/>
              <a:t>Copyright @ The McGraw-Hill Companies Inc.</a:t>
            </a:r>
          </a:p>
          <a:p>
            <a:pPr marL="0" indent="0" eaLnBrk="1" hangingPunct="1">
              <a:buNone/>
            </a:pPr>
            <a:r>
              <a:rPr lang="el-GR" altLang="en-US" sz="1600" b="1" dirty="0"/>
              <a:t>Εικόνα 21. </a:t>
            </a:r>
            <a:r>
              <a:rPr lang="en-US" altLang="en-US" sz="1600" dirty="0"/>
              <a:t>Copyright @ The McGraw-Hill Companies Inc.</a:t>
            </a:r>
          </a:p>
          <a:p>
            <a:pPr marL="0" indent="0" eaLnBrk="1" hangingPunct="1">
              <a:buNone/>
            </a:pPr>
            <a:r>
              <a:rPr lang="el-GR" altLang="en-US" sz="1600" b="1" dirty="0"/>
              <a:t>Εικόνα 22. </a:t>
            </a:r>
            <a:r>
              <a:rPr lang="en-US" altLang="en-US" sz="1600" dirty="0"/>
              <a:t>Copyright @The McGraw-Hill Companies Inc.</a:t>
            </a:r>
          </a:p>
          <a:p>
            <a:pPr marL="0" indent="0" eaLnBrk="1" hangingPunct="1">
              <a:buNone/>
            </a:pPr>
            <a:r>
              <a:rPr lang="el-GR" altLang="en-US" sz="1600" b="1" dirty="0"/>
              <a:t>Εικόνα 23. </a:t>
            </a:r>
            <a:r>
              <a:rPr lang="en-US" altLang="en-US" sz="1600" dirty="0"/>
              <a:t>Copyright Saunders College Publishing. </a:t>
            </a:r>
            <a:r>
              <a:rPr lang="el-GR" altLang="en-US" sz="1600" dirty="0"/>
              <a:t>Πηγή: </a:t>
            </a:r>
            <a:r>
              <a:rPr lang="en-US" altLang="en-US" sz="1600" dirty="0"/>
              <a:t>Solomon, Biology. Saunders College Publishing.</a:t>
            </a:r>
          </a:p>
          <a:p>
            <a:pPr marL="0" indent="0" eaLnBrk="1" hangingPunct="1">
              <a:buNone/>
            </a:pPr>
            <a:endParaRPr lang="en-US" altLang="en-US" sz="1600" dirty="0" smtClean="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73AFE93-0188-4FED-A846-ED7055852EA4}" type="slidenum">
              <a:rPr lang="el-GR" altLang="en-US">
                <a:solidFill>
                  <a:srgbClr val="898989"/>
                </a:solidFill>
                <a:latin typeface="Calibri" panose="020F0502020204030204" pitchFamily="34" charset="0"/>
              </a:rPr>
              <a:pPr/>
              <a:t>87</a:t>
            </a:fld>
            <a:endParaRPr lang="el-G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7537083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a:xfrm>
            <a:off x="0" y="365125"/>
            <a:ext cx="9144000" cy="1325563"/>
          </a:xfrm>
        </p:spPr>
        <p:txBody>
          <a:bodyPr/>
          <a:lstStyle/>
          <a:p>
            <a:pPr eaLnBrk="1" hangingPunct="1"/>
            <a:r>
              <a:rPr lang="el-GR" altLang="en-US" sz="4000" dirty="0" smtClean="0"/>
              <a:t>Σημείωμα Χρήσης Έργων Τρίτων</a:t>
            </a:r>
            <a:r>
              <a:rPr lang="en-US" altLang="en-US" sz="4000" dirty="0" smtClean="0"/>
              <a:t> </a:t>
            </a:r>
            <a:r>
              <a:rPr lang="el-GR" altLang="en-US" sz="4000" dirty="0" smtClean="0"/>
              <a:t>4</a:t>
            </a:r>
            <a:r>
              <a:rPr lang="en-US" altLang="en-US" sz="4000" dirty="0" smtClean="0"/>
              <a:t>/</a:t>
            </a:r>
            <a:r>
              <a:rPr lang="el-GR" altLang="en-US" sz="4000" dirty="0" smtClean="0"/>
              <a:t>4</a:t>
            </a:r>
            <a:endParaRPr lang="en-US" altLang="en-US" sz="4000" dirty="0" smtClean="0"/>
          </a:p>
        </p:txBody>
      </p:sp>
      <p:sp>
        <p:nvSpPr>
          <p:cNvPr id="90115" name="Content Placeholder 6"/>
          <p:cNvSpPr>
            <a:spLocks noGrp="1"/>
          </p:cNvSpPr>
          <p:nvPr>
            <p:ph idx="1"/>
          </p:nvPr>
        </p:nvSpPr>
        <p:spPr>
          <a:xfrm>
            <a:off x="214312" y="1428750"/>
            <a:ext cx="8715375" cy="5138738"/>
          </a:xfrm>
        </p:spPr>
        <p:txBody>
          <a:bodyPr/>
          <a:lstStyle/>
          <a:p>
            <a:pPr marL="0" indent="0" eaLnBrk="1" hangingPunct="1">
              <a:buNone/>
            </a:pPr>
            <a:r>
              <a:rPr lang="el-GR" altLang="en-US" sz="1600" b="1" dirty="0" smtClean="0"/>
              <a:t>Εικόνα 24. </a:t>
            </a:r>
            <a:r>
              <a:rPr lang="en-US" altLang="en-US" sz="1600" dirty="0" smtClean="0"/>
              <a:t>Copyright © 1999-2013 Gulf of Maine Research Institute. All rights reserved. </a:t>
            </a:r>
            <a:r>
              <a:rPr lang="el-GR" altLang="en-US" sz="1600" dirty="0" smtClean="0"/>
              <a:t>Σύνδεσμος: </a:t>
            </a:r>
            <a:r>
              <a:rPr lang="en-US" altLang="en-US" sz="1600" dirty="0" smtClean="0"/>
              <a:t>http://octopus.gma.org/surfing/antarctica/penguin.html. </a:t>
            </a:r>
            <a:r>
              <a:rPr lang="el-GR" altLang="en-US" sz="1600" dirty="0" smtClean="0"/>
              <a:t>Πηγή: </a:t>
            </a:r>
            <a:r>
              <a:rPr lang="en-US" altLang="en-US" sz="1600" dirty="0" smtClean="0"/>
              <a:t>http://octopus.gma.org.</a:t>
            </a:r>
          </a:p>
          <a:p>
            <a:pPr marL="0" indent="0" eaLnBrk="1" hangingPunct="1">
              <a:buNone/>
            </a:pPr>
            <a:r>
              <a:rPr lang="el-GR" altLang="en-US" sz="1600" b="1" dirty="0"/>
              <a:t>Εικόνα 25. </a:t>
            </a:r>
            <a:r>
              <a:rPr lang="en-US" altLang="en-US" sz="1600" dirty="0"/>
              <a:t>Copyright @The McGraw-Hill Companies Inc.</a:t>
            </a:r>
          </a:p>
          <a:p>
            <a:pPr marL="0" indent="0" eaLnBrk="1" hangingPunct="1">
              <a:buNone/>
            </a:pPr>
            <a:r>
              <a:rPr lang="el-GR" altLang="en-US" sz="1600" b="1" dirty="0"/>
              <a:t>Εικόνα 26. </a:t>
            </a:r>
            <a:r>
              <a:rPr lang="en-US" altLang="en-US" sz="1600" dirty="0"/>
              <a:t>Copyright @ Prentice Hall. </a:t>
            </a:r>
            <a:r>
              <a:rPr lang="el-GR" altLang="en-US" sz="1600" dirty="0"/>
              <a:t>Πηγή:  </a:t>
            </a:r>
            <a:r>
              <a:rPr lang="en-US" altLang="en-US" sz="1600" dirty="0"/>
              <a:t>S. Freeman &amp; J.C. Herron (2001). Evolutionary Analysis. Copyright @ Prentice Hall. </a:t>
            </a:r>
          </a:p>
          <a:p>
            <a:pPr marL="0" indent="0" eaLnBrk="1" hangingPunct="1">
              <a:buNone/>
            </a:pPr>
            <a:r>
              <a:rPr lang="el-GR" altLang="en-US" sz="1600" b="1" dirty="0"/>
              <a:t>Εικόνα 27. </a:t>
            </a:r>
            <a:r>
              <a:rPr lang="en-US" altLang="en-US" sz="1600" dirty="0"/>
              <a:t>Copyright @The McGraw-Hill Companies Inc.</a:t>
            </a:r>
          </a:p>
          <a:p>
            <a:pPr marL="0" indent="0" eaLnBrk="1" hangingPunct="1">
              <a:buNone/>
            </a:pPr>
            <a:r>
              <a:rPr lang="el-GR" altLang="en-US" sz="1600" b="1" dirty="0"/>
              <a:t>Εικόνα 28. </a:t>
            </a:r>
            <a:r>
              <a:rPr lang="en-US" altLang="en-US" sz="1600" dirty="0"/>
              <a:t>Carol’s Classroom. </a:t>
            </a:r>
            <a:r>
              <a:rPr lang="el-GR" altLang="en-US" sz="1600" dirty="0"/>
              <a:t>Σύνδεσμος: </a:t>
            </a:r>
            <a:r>
              <a:rPr lang="en-US" altLang="en-US" sz="1600" dirty="0"/>
              <a:t>http://www.carolguze.com/text/102-16-evolution2.shtml. </a:t>
            </a:r>
            <a:r>
              <a:rPr lang="el-GR" altLang="en-US" sz="1600" dirty="0"/>
              <a:t>Πηγή: </a:t>
            </a:r>
            <a:r>
              <a:rPr lang="en-US" altLang="en-US" sz="1600" dirty="0"/>
              <a:t>http://carolguze.com/index.shtml.</a:t>
            </a:r>
          </a:p>
          <a:p>
            <a:pPr marL="0" indent="0" eaLnBrk="1" hangingPunct="1">
              <a:buNone/>
            </a:pPr>
            <a:r>
              <a:rPr lang="el-GR" altLang="en-US" sz="1600" b="1" dirty="0"/>
              <a:t>Εικόνα</a:t>
            </a:r>
            <a:r>
              <a:rPr lang="el-GR" altLang="en-US" sz="1600" b="1" dirty="0" smtClean="0"/>
              <a:t> </a:t>
            </a:r>
            <a:r>
              <a:rPr lang="el-GR" altLang="en-US" sz="1600" b="1" dirty="0"/>
              <a:t>29. </a:t>
            </a:r>
            <a:r>
              <a:rPr lang="en-US" altLang="en-US" sz="1600" dirty="0"/>
              <a:t>All Rights Reserved. Copyright 2015 © AntibodyReview.com. </a:t>
            </a:r>
            <a:r>
              <a:rPr lang="el-GR" altLang="en-US" sz="1600" dirty="0"/>
              <a:t>Σύνδεσμος: </a:t>
            </a:r>
            <a:r>
              <a:rPr lang="en-US" altLang="en-US" sz="1600" dirty="0"/>
              <a:t>http://www.antibodyreview.com/protein_image_annot.php?artid=39655. </a:t>
            </a:r>
            <a:r>
              <a:rPr lang="el-GR" altLang="en-US" sz="1600" dirty="0"/>
              <a:t>Πηγή: </a:t>
            </a:r>
            <a:r>
              <a:rPr lang="en-US" altLang="en-US" sz="1600" dirty="0"/>
              <a:t>http://www.antibodyreview.com.</a:t>
            </a:r>
          </a:p>
          <a:p>
            <a:pPr marL="0" indent="0" eaLnBrk="1" hangingPunct="1">
              <a:buNone/>
            </a:pPr>
            <a:r>
              <a:rPr lang="el-GR" altLang="en-US" sz="1600" b="1" dirty="0"/>
              <a:t>Εικόνα 30. </a:t>
            </a:r>
            <a:r>
              <a:rPr lang="en-US" altLang="en-US" sz="1600" dirty="0"/>
              <a:t>Copyright Saunders College Publishing. </a:t>
            </a:r>
            <a:r>
              <a:rPr lang="el-GR" altLang="en-US" sz="1600" dirty="0"/>
              <a:t>Πηγή: </a:t>
            </a:r>
            <a:r>
              <a:rPr lang="en-US" altLang="en-US" sz="1600" dirty="0"/>
              <a:t>Solomon, Biology. Saunders College Publishing.</a:t>
            </a:r>
          </a:p>
          <a:p>
            <a:pPr marL="0" indent="0" eaLnBrk="1" hangingPunct="1">
              <a:buNone/>
            </a:pPr>
            <a:r>
              <a:rPr lang="el-GR" altLang="en-US" sz="1600" b="1" dirty="0"/>
              <a:t>Εικόνα 31. </a:t>
            </a:r>
            <a:r>
              <a:rPr lang="en-US" altLang="en-US" sz="1600" dirty="0"/>
              <a:t>Copyright @ Addison Wesley Longman Inc</a:t>
            </a:r>
            <a:r>
              <a:rPr lang="en-US" altLang="en-US" sz="1600" dirty="0" smtClean="0"/>
              <a:t>.</a:t>
            </a:r>
            <a:endParaRPr lang="el-GR" altLang="en-US" sz="1600" dirty="0" smtClean="0"/>
          </a:p>
          <a:p>
            <a:pPr marL="0" indent="0" eaLnBrk="1" hangingPunct="1">
              <a:buNone/>
            </a:pPr>
            <a:r>
              <a:rPr lang="el-GR" altLang="en-US" sz="1600" b="1" dirty="0"/>
              <a:t>Εικόνα 32. </a:t>
            </a:r>
            <a:r>
              <a:rPr lang="en-US" altLang="en-US" sz="1600" dirty="0"/>
              <a:t>Metazoan phylogenies. Copyright © 2015 National Academy of Sciences. </a:t>
            </a:r>
            <a:r>
              <a:rPr lang="el-GR" altLang="en-US" sz="1600" dirty="0"/>
              <a:t>Σύνδεσμος: </a:t>
            </a:r>
            <a:r>
              <a:rPr lang="en-US" altLang="en-US" sz="1600" dirty="0"/>
              <a:t>http://www.pnas.org/content/97/9/4453/F1.expansion.html. </a:t>
            </a:r>
            <a:r>
              <a:rPr lang="el-GR" altLang="en-US" sz="1600" dirty="0"/>
              <a:t>Πηγή: </a:t>
            </a:r>
            <a:r>
              <a:rPr lang="en-US" altLang="en-US" sz="1600" dirty="0"/>
              <a:t>http://www.pnas.org</a:t>
            </a:r>
            <a:r>
              <a:rPr lang="en-US" altLang="en-US" sz="1600" dirty="0" smtClean="0"/>
              <a:t>.</a:t>
            </a:r>
            <a:endParaRPr lang="en-US" altLang="en-US" sz="1600" dirty="0"/>
          </a:p>
        </p:txBody>
      </p:sp>
      <p:sp>
        <p:nvSpPr>
          <p:cNvPr id="4" name="Footer Placeholder 3"/>
          <p:cNvSpPr>
            <a:spLocks noGrp="1"/>
          </p:cNvSpPr>
          <p:nvPr>
            <p:ph type="ftr" sz="quarter" idx="11"/>
          </p:nvPr>
        </p:nvSpPr>
        <p:spPr/>
        <p:txBody>
          <a:bodyPr/>
          <a:lstStyle/>
          <a:p>
            <a:pPr>
              <a:defRPr/>
            </a:pPr>
            <a:r>
              <a:rPr lang="el-GR" smtClean="0"/>
              <a:t>Ενότητα 7. Ταξινομική και Φυλογένεση των Ζώων</a:t>
            </a:r>
            <a:endParaRPr lang="el-G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73AFE93-0188-4FED-A846-ED7055852EA4}" type="slidenum">
              <a:rPr lang="el-GR" altLang="en-US">
                <a:solidFill>
                  <a:srgbClr val="898989"/>
                </a:solidFill>
                <a:latin typeface="Calibri" panose="020F0502020204030204" pitchFamily="34" charset="0"/>
              </a:rPr>
              <a:pPr/>
              <a:t>88</a:t>
            </a:fld>
            <a:endParaRPr lang="el-G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95192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5"/>
          <p:cNvSpPr>
            <a:spLocks noGrp="1"/>
          </p:cNvSpPr>
          <p:nvPr>
            <p:ph type="title"/>
          </p:nvPr>
        </p:nvSpPr>
        <p:spPr/>
        <p:txBody>
          <a:bodyPr/>
          <a:lstStyle/>
          <a:p>
            <a:pPr eaLnBrk="1" hangingPunct="1"/>
            <a:r>
              <a:rPr lang="el-GR" altLang="en-US" sz="4000" dirty="0" smtClean="0"/>
              <a:t>Ταξινόμηση και Φυλογένεση</a:t>
            </a:r>
            <a:br>
              <a:rPr lang="el-GR" altLang="en-US" sz="4000" dirty="0" smtClean="0"/>
            </a:br>
            <a:r>
              <a:rPr lang="el-GR" altLang="en-US" sz="4000" dirty="0" smtClean="0"/>
              <a:t> των ζώων 7/12</a:t>
            </a:r>
            <a:endParaRPr lang="en-US" altLang="en-US" sz="4000" dirty="0" smtClean="0"/>
          </a:p>
        </p:txBody>
      </p:sp>
      <p:sp>
        <p:nvSpPr>
          <p:cNvPr id="12293" name="Θέση περιεχομένου 1"/>
          <p:cNvSpPr>
            <a:spLocks noGrp="1"/>
          </p:cNvSpPr>
          <p:nvPr>
            <p:ph idx="1"/>
          </p:nvPr>
        </p:nvSpPr>
        <p:spPr/>
        <p:txBody>
          <a:bodyPr/>
          <a:lstStyle/>
          <a:p>
            <a:pPr indent="0" eaLnBrk="1" hangingPunct="1">
              <a:spcBef>
                <a:spcPct val="0"/>
              </a:spcBef>
              <a:buFont typeface="Arial" panose="020B0604020202020204" pitchFamily="34" charset="0"/>
              <a:buNone/>
            </a:pPr>
            <a:r>
              <a:rPr lang="el-GR" altLang="en-US" dirty="0" smtClean="0"/>
              <a:t>Οι συστηματικοί ζωολόγοι έχουν τρεις βασικούς στόχους: </a:t>
            </a:r>
          </a:p>
          <a:p>
            <a:pPr indent="0" eaLnBrk="1" hangingPunct="1">
              <a:spcBef>
                <a:spcPct val="0"/>
              </a:spcBef>
              <a:buFont typeface="Arial" panose="020B0604020202020204" pitchFamily="34" charset="0"/>
              <a:buNone/>
            </a:pPr>
            <a:endParaRPr lang="el-GR" altLang="en-US" dirty="0" smtClean="0"/>
          </a:p>
          <a:p>
            <a:pPr marL="685800" indent="-457200" eaLnBrk="1" hangingPunct="1">
              <a:lnSpc>
                <a:spcPct val="100000"/>
              </a:lnSpc>
              <a:spcBef>
                <a:spcPct val="0"/>
              </a:spcBef>
            </a:pPr>
            <a:r>
              <a:rPr lang="el-GR" altLang="en-US" sz="2800" dirty="0" smtClean="0"/>
              <a:t> </a:t>
            </a:r>
            <a:r>
              <a:rPr lang="el-GR" altLang="en-US" sz="2800" b="1" dirty="0" smtClean="0"/>
              <a:t>να ανακαλύψουν </a:t>
            </a:r>
            <a:r>
              <a:rPr lang="el-GR" altLang="en-US" sz="2800" dirty="0" smtClean="0"/>
              <a:t>όλα τα είδη των ζώων.</a:t>
            </a:r>
          </a:p>
          <a:p>
            <a:pPr marL="685800" indent="-457200" eaLnBrk="1" hangingPunct="1">
              <a:lnSpc>
                <a:spcPct val="100000"/>
              </a:lnSpc>
              <a:spcBef>
                <a:spcPct val="0"/>
              </a:spcBef>
            </a:pPr>
            <a:r>
              <a:rPr lang="el-GR" altLang="en-US" sz="2800" dirty="0" smtClean="0"/>
              <a:t> </a:t>
            </a:r>
            <a:r>
              <a:rPr lang="el-GR" altLang="en-US" sz="2800" b="1" dirty="0" smtClean="0"/>
              <a:t>να </a:t>
            </a:r>
            <a:r>
              <a:rPr lang="el-GR" altLang="en-US" sz="2800" b="1" dirty="0" err="1" smtClean="0"/>
              <a:t>ανασυστήσουν</a:t>
            </a:r>
            <a:r>
              <a:rPr lang="el-GR" altLang="en-US" sz="2800" b="1" dirty="0" smtClean="0"/>
              <a:t> </a:t>
            </a:r>
            <a:r>
              <a:rPr lang="el-GR" altLang="en-US" sz="2800" dirty="0" smtClean="0"/>
              <a:t>τις εξελικτικές τους σχέσεις. </a:t>
            </a:r>
          </a:p>
          <a:p>
            <a:pPr marL="685800" indent="-457200" eaLnBrk="1" hangingPunct="1">
              <a:lnSpc>
                <a:spcPct val="100000"/>
              </a:lnSpc>
              <a:spcBef>
                <a:spcPct val="0"/>
              </a:spcBef>
            </a:pPr>
            <a:r>
              <a:rPr lang="el-GR" altLang="en-US" sz="2800" dirty="0" smtClean="0"/>
              <a:t> </a:t>
            </a:r>
            <a:r>
              <a:rPr lang="el-GR" altLang="en-US" sz="2800" b="1" dirty="0" smtClean="0"/>
              <a:t>να τα ταξινομήσουν </a:t>
            </a:r>
            <a:r>
              <a:rPr lang="el-GR" altLang="en-US" sz="2800" dirty="0" smtClean="0"/>
              <a:t>ως προς αυτές.</a:t>
            </a:r>
          </a:p>
          <a:p>
            <a:pPr indent="0" eaLnBrk="1" hangingPunct="1"/>
            <a:endParaRPr lang="en-US" altLang="en-US" dirty="0" smtClean="0"/>
          </a:p>
          <a:p>
            <a:pPr indent="0" eaLnBrk="1" hangingPunct="1"/>
            <a:endParaRPr lang="en-US" altLang="en-US" dirty="0" smtClean="0"/>
          </a:p>
        </p:txBody>
      </p:sp>
      <p:sp>
        <p:nvSpPr>
          <p:cNvPr id="4" name="Θέση υποσέλιδου 3"/>
          <p:cNvSpPr>
            <a:spLocks noGrp="1"/>
          </p:cNvSpPr>
          <p:nvPr>
            <p:ph type="ftr" sz="quarter" idx="11"/>
          </p:nvPr>
        </p:nvSpPr>
        <p:spPr/>
        <p:txBody>
          <a:bodyPr/>
          <a:lstStyle/>
          <a:p>
            <a:pPr>
              <a:defRPr/>
            </a:pPr>
            <a:r>
              <a:rPr lang="el-GR" smtClean="0"/>
              <a:t>Ενότητα 7. Ταξινομική και Φυλογένεση των Ζώων</a:t>
            </a:r>
            <a:endParaRPr lang="el-GR" dirty="0"/>
          </a:p>
        </p:txBody>
      </p:sp>
      <p:sp>
        <p:nvSpPr>
          <p:cNvPr id="5" name="Θέση αριθμού διαφάνειας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1644A85-031C-43D2-82C2-C4C152D8D4E9}" type="slidenum">
              <a:rPr lang="el-GR" altLang="en-US">
                <a:solidFill>
                  <a:srgbClr val="898989"/>
                </a:solidFill>
                <a:latin typeface="Calibri" panose="020F0502020204030204" pitchFamily="34" charset="0"/>
              </a:rPr>
              <a:pPr/>
              <a:t>9</a:t>
            </a:fld>
            <a:endParaRPr lang="el-GR"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F5CAB169-2B43-4203-BB07-80DD662B9954}" vid="{4ACF3B61-C89C-4546-A11D-31FD36574B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1167</TotalTime>
  <Words>3640</Words>
  <Application>Microsoft Office PowerPoint</Application>
  <PresentationFormat>On-screen Show (4:3)</PresentationFormat>
  <Paragraphs>674</Paragraphs>
  <Slides>88</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Comic Sans MS</vt:lpstr>
      <vt:lpstr>Tahoma</vt:lpstr>
      <vt:lpstr>Wingdings</vt:lpstr>
      <vt:lpstr>Theme2</vt:lpstr>
      <vt:lpstr>Ζωολογία Ι</vt:lpstr>
      <vt:lpstr>Περιεχόμενο Ενότητας</vt:lpstr>
      <vt:lpstr>Ταξινόμηση και Φυλογένεση  των ζώων 1/12</vt:lpstr>
      <vt:lpstr>Ταξινόμηση και Φυλογένεση  των ζώων 2/12</vt:lpstr>
      <vt:lpstr>Ταξινόμηση και Φυλογένεση  των ζώων 3/12</vt:lpstr>
      <vt:lpstr>Ταξινόμηση και Φυλογένεση  των ζώων 4/12</vt:lpstr>
      <vt:lpstr>Ταξινόμηση και Φυλογένεση  των ζώων 5/12</vt:lpstr>
      <vt:lpstr>Ταξινόμηση και Φυλογένεση  των ζώων 6/12</vt:lpstr>
      <vt:lpstr>Ταξινόμηση και Φυλογένεση  των ζώων 7/12</vt:lpstr>
      <vt:lpstr>Ταξινόμηση και Φυλογένεση  των ζώων 8/12</vt:lpstr>
      <vt:lpstr>Ταξινόμηση και Φυλογένεση  των ζώων 9/12</vt:lpstr>
      <vt:lpstr>Ταξινόμηση και Φυλογένεση  των ζώων 10/12</vt:lpstr>
      <vt:lpstr>Ταξινόμηση και Φυλογένεση  των ζώων 11/12</vt:lpstr>
      <vt:lpstr>Ταξινόμηση και Φυλογένεση  των ζώων 12/12</vt:lpstr>
      <vt:lpstr> Ταξινομικές βαθμίδες </vt:lpstr>
      <vt:lpstr>Υποδιαιρέσεις Παραδείγματα</vt:lpstr>
      <vt:lpstr> Τάξο ή Ταξινομική ομάδα </vt:lpstr>
      <vt:lpstr> Διωνυμική ονοματολογία </vt:lpstr>
      <vt:lpstr> Κανόνες ονοματολογίας </vt:lpstr>
      <vt:lpstr> Τριωνυμική ονοματολογία στα υποείδη </vt:lpstr>
      <vt:lpstr>Οι Ταξινομικοί Χαρακτήρες  και η Φυλογενετική Ανασύσταση</vt:lpstr>
      <vt:lpstr> Χαρακτήρες </vt:lpstr>
      <vt:lpstr> Ταξινομικοί Χαρακτήρες  </vt:lpstr>
      <vt:lpstr>Ομοιότητα και κοινή καταγωγή</vt:lpstr>
      <vt:lpstr>Η Χρήση της Ποικιλομορφίας των Χαρακτήρων στην Ανασύσταση της Φυλογένεσης 1/2</vt:lpstr>
      <vt:lpstr> Η Χρήση της Ποικιλομορφίας των Χαρακτήρων στην Ανασύσταση της Φυλογένεσης 2/2 </vt:lpstr>
      <vt:lpstr>Η εξέλιξη των κητωδών</vt:lpstr>
      <vt:lpstr> Πολικότητα χαρακτήρων </vt:lpstr>
      <vt:lpstr> Εξέταση πολικότητας </vt:lpstr>
      <vt:lpstr>Εξελικτική απόκλιση</vt:lpstr>
      <vt:lpstr>Μερικοί ορισμοί 1/2</vt:lpstr>
      <vt:lpstr> Μερικοί ορισμοί 2/2</vt:lpstr>
      <vt:lpstr>Συμπλησιομορφίες και συναπωμορφίες των σπονδυλοζώων</vt:lpstr>
      <vt:lpstr>Διακλαδισμένα διαγράμματα 1/2</vt:lpstr>
      <vt:lpstr>Διακλαδισμένα διαγράμματα 2/2</vt:lpstr>
      <vt:lpstr>Φυλογενετικό δέντρο των Αρκτιδών και των Προκυονιδών</vt:lpstr>
      <vt:lpstr> Πηγές Πληροφοριών για τη Φυλογένεση </vt:lpstr>
      <vt:lpstr> Προσδιορισμός της εξελικτικής κλίμακας του χρόνου 1/2 </vt:lpstr>
      <vt:lpstr>Προσδιορισμός της εξελικτικής κλίμακας του χρόνου 2/2</vt:lpstr>
      <vt:lpstr> Θεωρίες για την Ταξινομική </vt:lpstr>
      <vt:lpstr> Ομαδοποιήσεις  των ταξινομικών ομάδων 1/2 </vt:lpstr>
      <vt:lpstr>Ομαδοποιήσεις των ταξινομικών ομάδων 2/2</vt:lpstr>
      <vt:lpstr> Μονοφυλετικό τάξο </vt:lpstr>
      <vt:lpstr> Παραφυλετικό τάξο</vt:lpstr>
      <vt:lpstr> Πολυφυλετικό τάξο</vt:lpstr>
      <vt:lpstr> Εξελικτική ταξινομική </vt:lpstr>
      <vt:lpstr> Προσαρμοστική ζώνη </vt:lpstr>
      <vt:lpstr>Προσαρμοστική ζώνη: Πιγκουίνοι</vt:lpstr>
      <vt:lpstr>Εξελικτικά τάξα</vt:lpstr>
      <vt:lpstr> Φαινετική ταξινομική </vt:lpstr>
      <vt:lpstr> Φυλογενετική ταξινομική ή Κλαδιστική </vt:lpstr>
      <vt:lpstr>Η εξέλιξη των Πτηνών</vt:lpstr>
      <vt:lpstr>Παραφυλετική ταξινόμηση</vt:lpstr>
      <vt:lpstr>Αδελφές ομάδες</vt:lpstr>
      <vt:lpstr>Η μονοφυλετική άποψη για την συγγένεια της υπεροικογένειας Hominoidea</vt:lpstr>
      <vt:lpstr> Η Σημερινή Κατάσταση στην Ταξινόμηση των Ζώων </vt:lpstr>
      <vt:lpstr>Είδος 1/2</vt:lpstr>
      <vt:lpstr>Τυπολογικό είδος</vt:lpstr>
      <vt:lpstr>Βιολογικό είδος</vt:lpstr>
      <vt:lpstr> Προβλήματα της έννοιας του βιολογικού είδους </vt:lpstr>
      <vt:lpstr> Είδος 2/2 </vt:lpstr>
      <vt:lpstr> Εξελικτικό είδος </vt:lpstr>
      <vt:lpstr> Φυλογενετικό είδος </vt:lpstr>
      <vt:lpstr>Διαφορές</vt:lpstr>
      <vt:lpstr> Οι Κύριες Διαιρέσεις της Ζωής </vt:lpstr>
      <vt:lpstr>Τα πέντε Βασίλεια</vt:lpstr>
      <vt:lpstr>Επικράτειες</vt:lpstr>
      <vt:lpstr>Η σημερινή άποψη 1/2</vt:lpstr>
      <vt:lpstr>Η σημερινή άποψη 2/2</vt:lpstr>
      <vt:lpstr> Παραδοσιακή ομαδοποίηση  των ζώων </vt:lpstr>
      <vt:lpstr>Κλάδος Γ (Ευμετάζωα) </vt:lpstr>
      <vt:lpstr>Βαθμίδα ΙΙ (Αμφίπλευρα) 1/2</vt:lpstr>
      <vt:lpstr>Βαθμίδα ΙΙ (Αμφίπλευρα) 2/2</vt:lpstr>
      <vt:lpstr>Κλαδόγραμμα του Ζωικού Βασιλείου </vt:lpstr>
      <vt:lpstr> Καινούργια ταξινόμηση Αμφιπλεύρων </vt:lpstr>
      <vt:lpstr>Δύο απόψεις  για την φυλογένεση των ζώων</vt:lpstr>
      <vt:lpstr> Ακαθόριστες θέσεις </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Grammateia</dc:creator>
  <cp:lastModifiedBy>Vassiliki Siafaka</cp:lastModifiedBy>
  <cp:revision>108</cp:revision>
  <dcterms:created xsi:type="dcterms:W3CDTF">2015-01-19T08:46:26Z</dcterms:created>
  <dcterms:modified xsi:type="dcterms:W3CDTF">2015-11-12T23:25:38Z</dcterms:modified>
</cp:coreProperties>
</file>