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280" r:id="rId16"/>
    <p:sldId id="290" r:id="rId17"/>
    <p:sldId id="295" r:id="rId18"/>
    <p:sldId id="292" r:id="rId19"/>
    <p:sldId id="291" r:id="rId20"/>
    <p:sldId id="294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2924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10615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1549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880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1911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6041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8970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0321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5042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05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Εισαγωγή στο </a:t>
            </a:r>
            <a:r>
              <a:rPr lang="en-US" sz="1000" dirty="0" err="1" smtClean="0">
                <a:solidFill>
                  <a:srgbClr val="5075BC"/>
                </a:solidFill>
              </a:rPr>
              <a:t>Mascil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9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Εισαγωγή στο </a:t>
            </a:r>
            <a:r>
              <a:rPr lang="en-US" sz="2800" dirty="0" err="1" smtClean="0"/>
              <a:t>Mascil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/>
              <a:t>Γιώργος 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Χώρος εργασίας (</a:t>
            </a:r>
            <a:r>
              <a:rPr lang="en-US" dirty="0" err="1"/>
              <a:t>WoW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Το </a:t>
            </a:r>
            <a:r>
              <a:rPr lang="el-GR" altLang="el-GR" sz="2800" b="1" dirty="0"/>
              <a:t>πλαίσιο</a:t>
            </a:r>
            <a:r>
              <a:rPr lang="el-GR" altLang="el-GR" sz="2800" dirty="0"/>
              <a:t> της δραστηριότητας σχετίζεται με τον χώρο εργασίας </a:t>
            </a:r>
            <a:endParaRPr lang="en-US" altLang="el-GR" sz="2800" dirty="0"/>
          </a:p>
          <a:p>
            <a:r>
              <a:rPr lang="el-GR" altLang="el-GR" sz="2800" dirty="0"/>
              <a:t>Οι μαθητές αναλαμβάνουν ένα επαγγελματικό </a:t>
            </a:r>
            <a:r>
              <a:rPr lang="el-GR" altLang="el-GR" sz="2800" b="1" dirty="0"/>
              <a:t>ρόλο</a:t>
            </a:r>
            <a:r>
              <a:rPr lang="el-GR" altLang="el-GR" sz="2800" dirty="0"/>
              <a:t> </a:t>
            </a:r>
            <a:endParaRPr lang="en-US" altLang="el-GR" sz="2800" dirty="0"/>
          </a:p>
          <a:p>
            <a:r>
              <a:rPr lang="el-GR" altLang="el-GR" sz="2800" dirty="0"/>
              <a:t>Οι </a:t>
            </a:r>
            <a:r>
              <a:rPr lang="el-GR" altLang="el-GR" sz="2800" b="1" dirty="0"/>
              <a:t>δράσεις</a:t>
            </a:r>
            <a:r>
              <a:rPr lang="el-GR" altLang="el-GR" sz="2800" dirty="0"/>
              <a:t> των μαθητών συνδέονται με πρακτικές επαγγελματικών χώρων </a:t>
            </a:r>
            <a:endParaRPr lang="en-US" altLang="el-GR" sz="2800" dirty="0"/>
          </a:p>
          <a:p>
            <a:r>
              <a:rPr lang="el-GR" altLang="el-GR" sz="2800" dirty="0"/>
              <a:t>Η δραστηριότητα ζητάει τη δημιουργία ενός </a:t>
            </a:r>
            <a:r>
              <a:rPr lang="el-GR" altLang="el-GR" sz="2800" b="1" dirty="0"/>
              <a:t>προϊόντος  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6614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Υλικά που θα συγκεντρωθούν μετά την εφαρμογή στις σχολικές τάξεις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Δραστηριότητες –Σχέδια μαθήματος</a:t>
            </a:r>
          </a:p>
          <a:p>
            <a:r>
              <a:rPr lang="el-GR" altLang="el-GR" sz="2400" dirty="0"/>
              <a:t>Τεστ/εργασίες μαθητών</a:t>
            </a:r>
          </a:p>
          <a:p>
            <a:r>
              <a:rPr lang="el-GR" altLang="el-GR" sz="2400" dirty="0"/>
              <a:t>Φάκελος εργασιών</a:t>
            </a:r>
          </a:p>
          <a:p>
            <a:r>
              <a:rPr lang="el-GR" altLang="el-GR" sz="2400" dirty="0"/>
              <a:t>Σκέψεις -καταγραφές</a:t>
            </a:r>
          </a:p>
        </p:txBody>
      </p:sp>
    </p:spTree>
    <p:extLst>
      <p:ext uri="{BB962C8B-B14F-4D97-AF65-F5344CB8AC3E}">
        <p14:creationId xmlns:p14="http://schemas.microsoft.com/office/powerpoint/2010/main" val="299066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Στο πλαίσιο του </a:t>
            </a:r>
            <a:r>
              <a:rPr lang="el-GR" dirty="0" err="1"/>
              <a:t>Mascil</a:t>
            </a:r>
            <a:r>
              <a:rPr lang="el-GR" dirty="0"/>
              <a:t> συμμετέχουν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Ομάδες εκπαιδευτικών που συνεργάζονται  για να εξελίξουν τη διδασκαλία τους μέσα από την εφαρμογή διερευνητικών δραστηριοτήτων στις τάξεις τους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00468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Τρόποι εργασίας στις ομάδες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Συμμετοχή σε συναντήσεις  </a:t>
            </a:r>
          </a:p>
          <a:p>
            <a:r>
              <a:rPr lang="el-GR" sz="2400" dirty="0"/>
              <a:t>Επιλογή και επεξεργασία δραστηριοτήτων κατάλληλων για τη διδασκαλία</a:t>
            </a:r>
          </a:p>
          <a:p>
            <a:r>
              <a:rPr lang="el-GR" sz="2400" dirty="0"/>
              <a:t>Εφαρμογή στην τάξη </a:t>
            </a:r>
          </a:p>
          <a:p>
            <a:r>
              <a:rPr lang="el-GR" sz="2400" dirty="0"/>
              <a:t>Συμμετοχή σε νέες συναντήσεις των ομάδων για συζήτηση των αποτελεσμάτων </a:t>
            </a:r>
          </a:p>
          <a:p>
            <a:r>
              <a:rPr lang="el-GR" sz="2400" dirty="0"/>
              <a:t>Υποστήριξη των μελών των ομάδων στη διερεύνηση των διδακτικών πρακτικών τους στην τάξη</a:t>
            </a:r>
          </a:p>
        </p:txBody>
      </p:sp>
    </p:spTree>
    <p:extLst>
      <p:ext uri="{BB962C8B-B14F-4D97-AF65-F5344CB8AC3E}">
        <p14:creationId xmlns:p14="http://schemas.microsoft.com/office/powerpoint/2010/main" val="238296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Γενικά ο ρόλος μιας ομάδας εκπαιδευτικών στο πλαίσιο του </a:t>
            </a:r>
            <a:r>
              <a:rPr lang="el-GR" dirty="0" err="1"/>
              <a:t>Mascil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Τα μέλη της ομάδας </a:t>
            </a:r>
            <a:r>
              <a:rPr lang="en-US" altLang="el-GR" dirty="0" err="1"/>
              <a:t>Mascil</a:t>
            </a:r>
            <a:r>
              <a:rPr lang="el-GR" altLang="el-GR" dirty="0"/>
              <a:t> </a:t>
            </a:r>
            <a:r>
              <a:rPr lang="el-GR" altLang="ja-JP" dirty="0"/>
              <a:t>στην προσπάθειά τους να  αναπτύξουν διερευνητικές προσεγγίσεις στη διδασκαλία τους συνδέοντας τη μάθηση με τον χώρο εργασίας συμμετέχουν στον κύκλο δημιουργικού </a:t>
            </a:r>
            <a:r>
              <a:rPr lang="el-GR" altLang="ja-JP" dirty="0" err="1"/>
              <a:t>αναστοχασμού</a:t>
            </a:r>
            <a:r>
              <a:rPr lang="el-GR" altLang="ja-JP" dirty="0"/>
              <a:t> δηλ.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εργάζονται συνεργατικά για να </a:t>
            </a:r>
            <a:r>
              <a:rPr lang="el-GR" altLang="ja-JP" b="1" dirty="0"/>
              <a:t>σχεδιάσουν </a:t>
            </a:r>
            <a:r>
              <a:rPr lang="el-GR" altLang="ja-JP" dirty="0"/>
              <a:t>και να </a:t>
            </a:r>
            <a:r>
              <a:rPr lang="el-GR" altLang="ja-JP" b="1" dirty="0"/>
              <a:t>εφαρμόσουν</a:t>
            </a:r>
            <a:r>
              <a:rPr lang="el-GR" altLang="ja-JP" dirty="0"/>
              <a:t> δραστηριότητες στην τάξη τους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εξετάζουν </a:t>
            </a:r>
            <a:r>
              <a:rPr lang="el-GR" altLang="ja-JP" b="1" dirty="0"/>
              <a:t>τι λειτουργεί και τι όχι</a:t>
            </a:r>
          </a:p>
          <a:p>
            <a:pPr lvl="1">
              <a:lnSpc>
                <a:spcPct val="90000"/>
              </a:lnSpc>
            </a:pPr>
            <a:r>
              <a:rPr lang="el-GR" altLang="ja-JP" dirty="0"/>
              <a:t> </a:t>
            </a:r>
            <a:r>
              <a:rPr lang="el-GR" altLang="ja-JP" b="1" dirty="0"/>
              <a:t>(</a:t>
            </a:r>
            <a:r>
              <a:rPr lang="el-GR" altLang="ja-JP" b="1" dirty="0" err="1"/>
              <a:t>επαν</a:t>
            </a:r>
            <a:r>
              <a:rPr lang="el-GR" altLang="ja-JP" b="1" dirty="0"/>
              <a:t>)σχεδιάζουν </a:t>
            </a:r>
            <a:r>
              <a:rPr lang="el-GR" altLang="ja-JP" dirty="0"/>
              <a:t>και </a:t>
            </a:r>
            <a:r>
              <a:rPr lang="el-GR" altLang="ja-JP" b="1" dirty="0"/>
              <a:t>εφαρμόζουν </a:t>
            </a:r>
            <a:r>
              <a:rPr lang="el-GR" altLang="ja-JP" dirty="0"/>
              <a:t>δραστηριότητες στην τάξη τους κοκ </a:t>
            </a:r>
            <a:r>
              <a:rPr lang="el-GR" altLang="ja-JP" b="1" dirty="0"/>
              <a:t>…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4897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Γιώργος Ψυχάρης, 2014. Γιώργος Ψυχάρης. «Διδακτική Μαθηματικών I. Εισαγωγή στο </a:t>
            </a:r>
            <a:r>
              <a:rPr lang="en-US" sz="2000" dirty="0" err="1"/>
              <a:t>Mascil</a:t>
            </a:r>
            <a:r>
              <a:rPr lang="el-GR" sz="2000" dirty="0" smtClean="0"/>
              <a:t>». </a:t>
            </a:r>
            <a:r>
              <a:rPr lang="el-GR" sz="2000" dirty="0"/>
              <a:t>Έκδοση: 1.0. Αθήνα 2014. Διαθέσιμο από τη δικτυακή διεύθυνση: 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ΔΙΔΑΚΤΙΚΗ ΜΑΘΗΜΑΤΙΚΩΝ </a:t>
            </a:r>
            <a:r>
              <a:rPr lang="en-US" dirty="0"/>
              <a:t>I 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ι είναι το </a:t>
            </a:r>
            <a:r>
              <a:rPr lang="en-US" dirty="0" err="1"/>
              <a:t>Mascil</a:t>
            </a:r>
            <a:r>
              <a:rPr lang="en-US" dirty="0" smtClean="0"/>
              <a:t>;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err="1"/>
              <a:t>Μascil</a:t>
            </a:r>
            <a:r>
              <a:rPr lang="el-GR" sz="2400" dirty="0"/>
              <a:t> : </a:t>
            </a:r>
            <a:r>
              <a:rPr lang="el-GR" sz="2400" dirty="0" err="1"/>
              <a:t>Mathematics</a:t>
            </a:r>
            <a:r>
              <a:rPr lang="el-GR" sz="2400" dirty="0"/>
              <a:t> and </a:t>
            </a:r>
            <a:r>
              <a:rPr lang="el-GR" sz="2400" dirty="0" err="1"/>
              <a:t>Science</a:t>
            </a:r>
            <a:r>
              <a:rPr lang="el-GR" sz="2400" dirty="0"/>
              <a:t> in </a:t>
            </a:r>
            <a:r>
              <a:rPr lang="el-GR" sz="2400" dirty="0" err="1"/>
              <a:t>life</a:t>
            </a:r>
            <a:endParaRPr lang="el-GR" sz="2400" dirty="0"/>
          </a:p>
          <a:p>
            <a:r>
              <a:rPr lang="el-GR" sz="2400" dirty="0"/>
              <a:t>01/2013 -12/2016</a:t>
            </a:r>
          </a:p>
          <a:p>
            <a:r>
              <a:rPr lang="el-GR" sz="2400" dirty="0"/>
              <a:t>Ευρωπαϊκό Πρόγραμμα (FP7)</a:t>
            </a:r>
          </a:p>
          <a:p>
            <a:r>
              <a:rPr lang="el-GR" sz="2400" dirty="0"/>
              <a:t>18 συμμετέχοντες από 13 χώρες (2 φορείς από την Ελλάδα- ΕΚΠΑ και  ΙΤΕ στην Κρήτη)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ι είναι το </a:t>
            </a:r>
            <a:r>
              <a:rPr lang="en-US" dirty="0" err="1"/>
              <a:t>Mascil</a:t>
            </a:r>
            <a:r>
              <a:rPr lang="en-US" dirty="0" smtClean="0"/>
              <a:t>;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Πρόγραμμα εκπαίδευσης και επαγγελματικής εξέλιξης εκπαιδευτικών πρωτοβάθμιας και δευτεροβάθμιας εκπαίδευσης</a:t>
            </a:r>
            <a:r>
              <a:rPr lang="en-US" altLang="el-GR" sz="2800" dirty="0"/>
              <a:t> (</a:t>
            </a:r>
            <a:r>
              <a:rPr lang="el-GR" altLang="el-GR" sz="2800" dirty="0"/>
              <a:t>γενική και επαγγελματική)</a:t>
            </a:r>
          </a:p>
          <a:p>
            <a:r>
              <a:rPr lang="el-GR" altLang="el-GR" sz="2800" dirty="0"/>
              <a:t>Στόχος η εισαγωγή στην τάξη </a:t>
            </a:r>
            <a:r>
              <a:rPr lang="el-GR" altLang="el-GR" sz="2800" b="1" dirty="0"/>
              <a:t>διερευνητικών τρόπων μάθησης</a:t>
            </a:r>
            <a:r>
              <a:rPr lang="el-GR" altLang="el-GR" sz="2800" dirty="0"/>
              <a:t> (</a:t>
            </a:r>
            <a:r>
              <a:rPr lang="en-US" altLang="el-GR" sz="2800" dirty="0"/>
              <a:t>IBL) </a:t>
            </a:r>
            <a:r>
              <a:rPr lang="el-GR" altLang="el-GR" sz="2800" dirty="0"/>
              <a:t>και η </a:t>
            </a:r>
            <a:r>
              <a:rPr lang="el-GR" altLang="el-GR" sz="2800" b="1" dirty="0"/>
              <a:t>σύνδεση με το χώρο εργασίας</a:t>
            </a:r>
            <a:endParaRPr lang="en-US" alt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Εκτιμώμενα αποτελέσματα (</a:t>
            </a:r>
            <a:r>
              <a:rPr lang="en-US" sz="3200" dirty="0"/>
              <a:t>Valued outcomes)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Καλλιέργεια διερευνητικής σκέψης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Εφαρμογή επιστημονικής γνώσης στην καθημερινή ζωή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Προετοιμασία για ενεργητική συμμετοχή στον σύγχρονο κόσμο και δια βίου μάθηση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Κατανόηση της φύσης της επιστημονικής γνώσης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Κατανόηση του πώς τα μαθηματικά και οι φυσικές επιστήμες χρησιμοποιούνται στον χώρο εργασίας </a:t>
            </a:r>
            <a:endParaRPr lang="en-US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81384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Τι κάνουν οι μαθητές (</a:t>
            </a:r>
            <a:r>
              <a:rPr lang="el-GR" sz="3200" dirty="0" err="1"/>
              <a:t>What</a:t>
            </a:r>
            <a:r>
              <a:rPr lang="el-GR" sz="3200" dirty="0"/>
              <a:t> </a:t>
            </a:r>
            <a:r>
              <a:rPr lang="el-GR" sz="3200" dirty="0" err="1"/>
              <a:t>students</a:t>
            </a:r>
            <a:r>
              <a:rPr lang="el-GR" sz="3200" dirty="0"/>
              <a:t> </a:t>
            </a:r>
            <a:r>
              <a:rPr lang="el-GR" sz="3200" dirty="0" err="1"/>
              <a:t>do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Διερευνούν, θέτουν ερωτήματα </a:t>
            </a:r>
            <a:endParaRPr lang="en-US" altLang="el-GR" sz="2800" dirty="0"/>
          </a:p>
          <a:p>
            <a:r>
              <a:rPr lang="el-GR" altLang="el-GR" sz="2800" dirty="0"/>
              <a:t>Διερευνούν προβλήματα και εμπλέκονται στην επίλυσή τους, χρησιμοποιούν τη γνώση τους για την εύρεση λύσεων </a:t>
            </a:r>
            <a:endParaRPr lang="en-US" altLang="el-GR" sz="2800" dirty="0"/>
          </a:p>
          <a:p>
            <a:r>
              <a:rPr lang="el-GR" altLang="el-GR" sz="2800" dirty="0"/>
              <a:t>Ερμηνεύουν καταστάσεις και φαινόμενα </a:t>
            </a:r>
            <a:endParaRPr lang="en-US" altLang="el-GR" sz="2800" dirty="0"/>
          </a:p>
          <a:p>
            <a:r>
              <a:rPr lang="el-GR" altLang="el-GR" sz="2800" dirty="0"/>
              <a:t>Αξιολογούν διαδικασίες και αποτελέσματα</a:t>
            </a:r>
            <a:endParaRPr lang="en-US" altLang="el-GR" sz="2800" dirty="0"/>
          </a:p>
          <a:p>
            <a:r>
              <a:rPr lang="el-GR" altLang="el-GR" sz="2800" dirty="0"/>
              <a:t>Αποκτούν αίσθηση για αυτό που κάνουν</a:t>
            </a:r>
            <a:endParaRPr lang="en-US" altLang="el-GR" sz="2800" dirty="0"/>
          </a:p>
          <a:p>
            <a:r>
              <a:rPr lang="el-GR" altLang="el-GR" sz="2800" dirty="0"/>
              <a:t>Διερευνούν τον χώρο εργασίας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65005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Ρόλος του εκπαιδευτικού (</a:t>
            </a:r>
            <a:r>
              <a:rPr lang="el-GR" sz="3200" dirty="0" err="1"/>
              <a:t>Teacher</a:t>
            </a:r>
            <a:r>
              <a:rPr lang="el-GR" sz="3200" dirty="0"/>
              <a:t> </a:t>
            </a:r>
            <a:r>
              <a:rPr lang="el-GR" sz="3200" dirty="0" err="1"/>
              <a:t>guidance</a:t>
            </a:r>
            <a:r>
              <a:rPr lang="el-GR" sz="3200" dirty="0"/>
              <a:t>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Αναγνωρίζει και αξιοποιεί τη σκέψη των μαθητών </a:t>
            </a:r>
          </a:p>
          <a:p>
            <a:r>
              <a:rPr lang="el-GR" sz="2400" dirty="0"/>
              <a:t>Συνδέει τη γνώση με τις εμπειρίες των μαθητών </a:t>
            </a:r>
          </a:p>
          <a:p>
            <a:r>
              <a:rPr lang="el-GR" sz="2400" dirty="0"/>
              <a:t>Προσφέρει προκλήσεις και κίνητρα στους μαθητές συνδέοντας το σχολείο με τον χώρο εργασίας </a:t>
            </a:r>
          </a:p>
        </p:txBody>
      </p:sp>
    </p:spTree>
    <p:extLst>
      <p:ext uri="{BB962C8B-B14F-4D97-AF65-F5344CB8AC3E}">
        <p14:creationId xmlns:p14="http://schemas.microsoft.com/office/powerpoint/2010/main" val="123001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Κουλτούρα της τάξης (</a:t>
            </a:r>
            <a:r>
              <a:rPr lang="el-GR" sz="3200" dirty="0" err="1"/>
              <a:t>Classroom</a:t>
            </a:r>
            <a:r>
              <a:rPr lang="el-GR" sz="3200" dirty="0"/>
              <a:t> </a:t>
            </a:r>
            <a:r>
              <a:rPr lang="el-GR" sz="3200" dirty="0" err="1"/>
              <a:t>culture</a:t>
            </a:r>
            <a:r>
              <a:rPr lang="el-GR" sz="3200" dirty="0"/>
              <a:t>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Κοινή αίσθηση σκοπού</a:t>
            </a:r>
            <a:endParaRPr lang="en-US" altLang="el-GR" sz="2800" dirty="0"/>
          </a:p>
          <a:p>
            <a:r>
              <a:rPr lang="el-GR" altLang="el-GR" sz="2800" dirty="0"/>
              <a:t>Αποδοχή της συνεισφοράς των μαθητών (σωστή ή λανθασμένη) </a:t>
            </a:r>
            <a:endParaRPr lang="en-US" altLang="el-GR" sz="2800" dirty="0"/>
          </a:p>
          <a:p>
            <a:r>
              <a:rPr lang="el-GR" altLang="el-GR" sz="2800" dirty="0"/>
              <a:t>Διαλογική   </a:t>
            </a:r>
            <a:endParaRPr lang="en-US" altLang="el-GR" sz="2800" dirty="0"/>
          </a:p>
          <a:p>
            <a:r>
              <a:rPr lang="el-GR" altLang="el-GR" sz="2800" dirty="0"/>
              <a:t>Συλλογική δημιουργία </a:t>
            </a:r>
            <a:endParaRPr lang="en-US" altLang="el-GR" sz="2800" dirty="0"/>
          </a:p>
          <a:p>
            <a:r>
              <a:rPr lang="el-GR" altLang="el-GR" sz="2800" dirty="0"/>
              <a:t>Συνεργατική </a:t>
            </a:r>
            <a:endParaRPr lang="en-US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2699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Διερευνητικές δραστηριότητες (</a:t>
            </a:r>
            <a:r>
              <a:rPr lang="en-US" sz="3200" dirty="0"/>
              <a:t>IBL tasks)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Το πλαίσιο του προβλήματος είναι κατανοητό </a:t>
            </a:r>
          </a:p>
          <a:p>
            <a:r>
              <a:rPr lang="el-GR" sz="2400" dirty="0"/>
              <a:t>Η κατάσταση του προβλήματος ευνοεί πολλαπλές στρατηγικές επίλυσης </a:t>
            </a:r>
          </a:p>
          <a:p>
            <a:r>
              <a:rPr lang="el-GR" sz="2400" dirty="0"/>
              <a:t>Οι μαθητές αποφασίζουν σχετικά με την πορεία της διερεύνησης </a:t>
            </a:r>
          </a:p>
          <a:p>
            <a:r>
              <a:rPr lang="el-GR" sz="2400" dirty="0"/>
              <a:t>Οι δραστηριότητες υποστηρίζουν την συνεργασία και την επικοινωνία </a:t>
            </a:r>
          </a:p>
        </p:txBody>
      </p:sp>
    </p:spTree>
    <p:extLst>
      <p:ext uri="{BB962C8B-B14F-4D97-AF65-F5344CB8AC3E}">
        <p14:creationId xmlns:p14="http://schemas.microsoft.com/office/powerpoint/2010/main" val="2740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771</Words>
  <Application>Microsoft Office PowerPoint</Application>
  <PresentationFormat>Προβολή στην οθόνη (4:3)</PresentationFormat>
  <Paragraphs>126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ＭＳ Ｐゴシック</vt:lpstr>
      <vt:lpstr>Arial</vt:lpstr>
      <vt:lpstr>Calibri</vt:lpstr>
      <vt:lpstr>Wingdings</vt:lpstr>
      <vt:lpstr>Θέμα του Office</vt:lpstr>
      <vt:lpstr>ΔΙΔΑΚΤΙΚΗ ΜΑΘΗΜΑΤΙΚΩΝ I </vt:lpstr>
      <vt:lpstr>ΔΙΔΑΚΤΙΚΗ ΜΑΘΗΜΑΤΙΚΩΝ I </vt:lpstr>
      <vt:lpstr>Tι είναι το Mascil; (1/2)</vt:lpstr>
      <vt:lpstr>Tι είναι το Mascil; (2/2)</vt:lpstr>
      <vt:lpstr>Εκτιμώμενα αποτελέσματα (Valued outcomes)</vt:lpstr>
      <vt:lpstr>Τι κάνουν οι μαθητές (What students do)</vt:lpstr>
      <vt:lpstr>Ρόλος του εκπαιδευτικού (Teacher guidance)</vt:lpstr>
      <vt:lpstr>Κουλτούρα της τάξης (Classroom culture)</vt:lpstr>
      <vt:lpstr>Διερευνητικές δραστηριότητες (IBL tasks)</vt:lpstr>
      <vt:lpstr>Χώρος εργασίας (WoW)</vt:lpstr>
      <vt:lpstr>Υλικά που θα συγκεντρωθούν μετά την εφαρμογή στις σχολικές τάξεις </vt:lpstr>
      <vt:lpstr>Στο πλαίσιο του Mascil συμμετέχουν</vt:lpstr>
      <vt:lpstr>Τρόποι εργασίας στις ομάδες </vt:lpstr>
      <vt:lpstr>Γενικά ο ρόλος μιας ομάδας εκπαιδευτικών στο πλαίσιο του Mascil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181</cp:revision>
  <dcterms:created xsi:type="dcterms:W3CDTF">2012-09-06T09:03:05Z</dcterms:created>
  <dcterms:modified xsi:type="dcterms:W3CDTF">2015-07-01T22:35:31Z</dcterms:modified>
</cp:coreProperties>
</file>