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0"/>
  </p:notesMasterIdLst>
  <p:sldIdLst>
    <p:sldId id="417" r:id="rId2"/>
    <p:sldId id="419" r:id="rId3"/>
    <p:sldId id="444" r:id="rId4"/>
    <p:sldId id="445" r:id="rId5"/>
    <p:sldId id="422" r:id="rId6"/>
    <p:sldId id="446" r:id="rId7"/>
    <p:sldId id="447" r:id="rId8"/>
    <p:sldId id="448" r:id="rId9"/>
    <p:sldId id="449" r:id="rId10"/>
    <p:sldId id="450" r:id="rId11"/>
    <p:sldId id="453" r:id="rId12"/>
    <p:sldId id="451" r:id="rId13"/>
    <p:sldId id="452" r:id="rId14"/>
    <p:sldId id="454" r:id="rId15"/>
    <p:sldId id="432" r:id="rId16"/>
    <p:sldId id="455" r:id="rId17"/>
    <p:sldId id="434" r:id="rId18"/>
    <p:sldId id="435" r:id="rId19"/>
    <p:sldId id="456" r:id="rId20"/>
    <p:sldId id="437" r:id="rId21"/>
    <p:sldId id="457" r:id="rId22"/>
    <p:sldId id="458" r:id="rId23"/>
    <p:sldId id="459" r:id="rId24"/>
    <p:sldId id="460" r:id="rId25"/>
    <p:sldId id="461" r:id="rId26"/>
    <p:sldId id="443" r:id="rId27"/>
    <p:sldId id="410" r:id="rId28"/>
    <p:sldId id="411" r:id="rId29"/>
    <p:sldId id="412" r:id="rId30"/>
    <p:sldId id="462" r:id="rId31"/>
    <p:sldId id="463" r:id="rId32"/>
    <p:sldId id="414" r:id="rId33"/>
    <p:sldId id="415" r:id="rId34"/>
    <p:sldId id="416" r:id="rId35"/>
    <p:sldId id="464" r:id="rId36"/>
    <p:sldId id="465" r:id="rId37"/>
    <p:sldId id="466" r:id="rId38"/>
    <p:sldId id="46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257" autoAdjust="0"/>
    <p:restoredTop sz="74456" autoAdjust="0"/>
  </p:normalViewPr>
  <p:slideViewPr>
    <p:cSldViewPr snapToGrid="0">
      <p:cViewPr varScale="1">
        <p:scale>
          <a:sx n="53" d="100"/>
          <a:sy n="53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9.xml"/><Relationship Id="rId5" Type="http://schemas.openxmlformats.org/officeDocument/2006/relationships/slide" Target="slides/slide8.xml"/><Relationship Id="rId10" Type="http://schemas.openxmlformats.org/officeDocument/2006/relationships/slide" Target="slides/slide25.xml"/><Relationship Id="rId4" Type="http://schemas.openxmlformats.org/officeDocument/2006/relationships/slide" Target="slides/slide7.xml"/><Relationship Id="rId9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10/17/2016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5D0163-E1FD-4C54-A500-207519E73208}" type="slidenum">
              <a:rPr lang="el-GR" altLang="el-GR"/>
              <a:pPr eaLnBrk="1" hangingPunct="1"/>
              <a:t>11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753454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51B71D-5DD6-4188-9E7E-8B0A8C561457}" type="slidenum">
              <a:rPr lang="el-GR" altLang="el-GR"/>
              <a:pPr eaLnBrk="1" hangingPunct="1"/>
              <a:t>12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30947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CAA91D-CFBD-46DC-807A-7181A947B877}" type="slidenum">
              <a:rPr lang="el-GR" altLang="el-GR"/>
              <a:pPr eaLnBrk="1" hangingPunct="1"/>
              <a:t>13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751385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406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170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26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406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664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044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6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94F36C-CCF8-4270-BE04-F35B7323811B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35325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661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4937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6359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7048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8255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97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39302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02242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451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5576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49C5E0-5CC4-41FF-93B2-6F422C5513DE}" type="slidenum">
              <a:rPr lang="el-GR" altLang="el-GR"/>
              <a:pPr eaLnBrk="1" hangingPunct="1"/>
              <a:t>3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41303169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73006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255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79848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592949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4240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70013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C1E86E-30BD-4019-88D3-752453CB976F}" type="slidenum">
              <a:rPr lang="el-GR" altLang="el-GR"/>
              <a:pPr eaLnBrk="1" hangingPunct="1"/>
              <a:t>4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57424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b="0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D4D15F-C545-4866-A4DE-6AF54B403009}" type="slidenum">
              <a:rPr lang="el-GR" altLang="el-GR"/>
              <a:pPr eaLnBrk="1" hangingPunct="1"/>
              <a:t>6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332067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6E7DC1-445F-4837-91D2-4EC2885E6287}" type="slidenum">
              <a:rPr lang="el-GR" altLang="el-GR"/>
              <a:pPr eaLnBrk="1" hangingPunct="1"/>
              <a:t>7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414942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F21762-85D2-4B45-8061-D736643E9A44}" type="slidenum">
              <a:rPr lang="el-GR" altLang="el-GR"/>
              <a:pPr eaLnBrk="1" hangingPunct="1"/>
              <a:t>8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1933248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altLang="el-GR" dirty="0" smtClean="0"/>
              <a:t> 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BF3D09-1F55-44B1-A391-BDA8690DA971}" type="slidenum">
              <a:rPr lang="el-GR" altLang="el-GR"/>
              <a:pPr eaLnBrk="1" hangingPunct="1"/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47562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499375-EFDB-4884-934F-43E60712FE9E}" type="slidenum">
              <a:rPr lang="el-GR" altLang="el-GR"/>
              <a:pPr eaLnBrk="1" hangingPunct="1"/>
              <a:t>10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xmlns="" val="247695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4η. Εργαστηριακή Άσκηση Εκτίμησης Ηλικίας Ιχθύων</a:t>
            </a: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B8171-DCCD-4CD1-924B-CC6DD49BC0F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148774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4η. Εργαστηριακή Άσκηση Εκτίμησης Ηλικίας Ιχθύων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F1F2AE-A4CF-4243-91CF-59B34F4ADCD3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829782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4η. Εργαστηριακή Άσκηση Εκτίμησης Ηλικίας Ιχθύων</a:t>
            </a: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F3A6C-A556-413E-B9F9-500817E3888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xmlns="" val="3489371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53D06F-A6D2-46DF-A068-3873FE4E87DB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4η. Εργαστηριακή Άσκηση Εκτίμησης Ηλικίας Ιχθύων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7034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3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9660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7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7" r:id="rId22"/>
    <p:sldLayoutId id="2147483688" r:id="rId23"/>
    <p:sldLayoutId id="2147483689" r:id="rId24"/>
    <p:sldLayoutId id="2147483691" r:id="rId2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Ιχθυολογία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6699"/>
                </a:solidFill>
              </a:rPr>
              <a:t>Ενότητα </a:t>
            </a:r>
            <a:r>
              <a:rPr lang="el-GR" dirty="0" smtClean="0">
                <a:solidFill>
                  <a:srgbClr val="006699"/>
                </a:solidFill>
              </a:rPr>
              <a:t>4</a:t>
            </a:r>
            <a:r>
              <a:rPr lang="el-GR" baseline="30000" dirty="0" smtClean="0">
                <a:solidFill>
                  <a:srgbClr val="006699"/>
                </a:solidFill>
              </a:rPr>
              <a:t>η</a:t>
            </a:r>
            <a:r>
              <a:rPr lang="en-US" dirty="0" smtClean="0">
                <a:solidFill>
                  <a:srgbClr val="006699"/>
                </a:solidFill>
              </a:rPr>
              <a:t>.</a:t>
            </a:r>
            <a:r>
              <a:rPr lang="el-GR" dirty="0" smtClean="0">
                <a:solidFill>
                  <a:srgbClr val="006699"/>
                </a:solidFill>
              </a:rPr>
              <a:t> Εργαστηριακή Άσκηση </a:t>
            </a:r>
            <a:r>
              <a:rPr lang="en-US" dirty="0" smtClean="0">
                <a:solidFill>
                  <a:srgbClr val="006699"/>
                </a:solidFill>
              </a:rPr>
              <a:t>E</a:t>
            </a:r>
            <a:r>
              <a:rPr lang="el-GR" dirty="0" err="1" smtClean="0">
                <a:solidFill>
                  <a:srgbClr val="006699"/>
                </a:solidFill>
              </a:rPr>
              <a:t>κτίμησης</a:t>
            </a:r>
            <a:r>
              <a:rPr lang="el-GR" dirty="0" smtClean="0">
                <a:solidFill>
                  <a:srgbClr val="006699"/>
                </a:solidFill>
              </a:rPr>
              <a:t> Ηλικίας Ιχθύων</a:t>
            </a:r>
          </a:p>
          <a:p>
            <a:endParaRPr lang="el-GR" i="1" dirty="0"/>
          </a:p>
          <a:p>
            <a:r>
              <a:rPr lang="el-GR" dirty="0"/>
              <a:t>Περσεφόνη Μεγαλοφώνου, </a:t>
            </a:r>
            <a:r>
              <a:rPr lang="el-GR" dirty="0" smtClean="0"/>
              <a:t>Αναπλ.</a:t>
            </a:r>
            <a:r>
              <a:rPr lang="el-GR" dirty="0" smtClean="0"/>
              <a:t> </a:t>
            </a:r>
            <a:r>
              <a:rPr lang="el-GR" dirty="0"/>
              <a:t>Καθηγήτρια</a:t>
            </a:r>
          </a:p>
          <a:p>
            <a:r>
              <a:rPr lang="el-GR" dirty="0"/>
              <a:t>Σχολή Θετικών Επιστημών</a:t>
            </a:r>
          </a:p>
          <a:p>
            <a:r>
              <a:rPr lang="el-GR" dirty="0"/>
              <a:t>Τμήμα Βιολογίας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27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l-GR" b="1" dirty="0" smtClean="0"/>
              <a:t>Κτενοειδή λέπια</a:t>
            </a:r>
            <a:endParaRPr lang="en-GB" sz="3200" b="1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082" y="2247328"/>
            <a:ext cx="3571336" cy="289847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379676"/>
            <a:ext cx="3886200" cy="235414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15658" y="514580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12</a:t>
            </a:r>
            <a:endParaRPr lang="el-GR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73590" y="47338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13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Όλα τα λέπια έχουν το ίδιο μέγεθος </a:t>
            </a:r>
            <a:r>
              <a:rPr lang="en-US" sz="3600" b="1" dirty="0" smtClean="0"/>
              <a:t>;</a:t>
            </a:r>
            <a:endParaRPr lang="en-GB" sz="3600" b="1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488" y="1690689"/>
            <a:ext cx="4635342" cy="4207810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4144" y="3053487"/>
            <a:ext cx="1474839" cy="1482213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34830" y="56214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14</a:t>
            </a:r>
            <a:endParaRPr lang="el-GR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06537" y="425870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b="1" dirty="0" smtClean="0"/>
              <a:t>Μπορεί ένα ψάρι να έχει περισσότερο από ένα τύπο λεπιών </a:t>
            </a:r>
            <a:r>
              <a:rPr lang="en-US" sz="3600" b="1" dirty="0" smtClean="0"/>
              <a:t>;</a:t>
            </a:r>
            <a:endParaRPr lang="en-GB" sz="3600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0963" y="1825625"/>
            <a:ext cx="5842074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93037" y="58999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16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Μπορεί το είδος των λεπιών να διαφέρει ανάλογα με το φύλο </a:t>
            </a:r>
            <a:r>
              <a:rPr lang="en-US" sz="3600" dirty="0" smtClean="0"/>
              <a:t>;</a:t>
            </a:r>
            <a:endParaRPr lang="en-GB" sz="36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906591"/>
            <a:ext cx="7886700" cy="37249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69073" y="522263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17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1498" y="473910"/>
            <a:ext cx="4624330" cy="1600200"/>
          </a:xfrm>
        </p:spPr>
        <p:txBody>
          <a:bodyPr>
            <a:normAutofit/>
          </a:bodyPr>
          <a:lstStyle/>
          <a:p>
            <a:r>
              <a:rPr lang="el-GR" sz="3600" dirty="0"/>
              <a:t>Σχέσεις μήκους λεπιών και μήκους ψαριών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629841" y="2463708"/>
            <a:ext cx="4508216" cy="42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l-GR" sz="2400" b="1" dirty="0">
                <a:latin typeface="+mn-lt"/>
              </a:rPr>
              <a:t>L</a:t>
            </a:r>
            <a:r>
              <a:rPr lang="en-GB" altLang="el-GR" sz="2400" b="1" baseline="-25000" dirty="0">
                <a:latin typeface="+mn-lt"/>
              </a:rPr>
              <a:t>x</a:t>
            </a:r>
            <a:r>
              <a:rPr lang="en-GB" altLang="el-GR" sz="2400" b="1" dirty="0">
                <a:latin typeface="+mn-lt"/>
              </a:rPr>
              <a:t> = </a:t>
            </a:r>
            <a:r>
              <a:rPr lang="en-GB" altLang="el-GR" sz="2400" b="1" dirty="0" err="1">
                <a:latin typeface="+mn-lt"/>
              </a:rPr>
              <a:t>L</a:t>
            </a:r>
            <a:r>
              <a:rPr lang="en-GB" altLang="el-GR" sz="2400" b="1" baseline="-25000" dirty="0" err="1">
                <a:latin typeface="+mn-lt"/>
              </a:rPr>
              <a:t>p</a:t>
            </a:r>
            <a:r>
              <a:rPr lang="en-GB" altLang="el-GR" sz="2400" b="1" dirty="0">
                <a:latin typeface="+mn-lt"/>
              </a:rPr>
              <a:t> ( </a:t>
            </a:r>
            <a:r>
              <a:rPr lang="en-GB" altLang="el-GR" sz="2400" b="1" dirty="0" err="1">
                <a:latin typeface="+mn-lt"/>
              </a:rPr>
              <a:t>S</a:t>
            </a:r>
            <a:r>
              <a:rPr lang="en-GB" altLang="el-GR" sz="2400" b="1" baseline="-25000" dirty="0" err="1">
                <a:latin typeface="+mn-lt"/>
              </a:rPr>
              <a:t>x</a:t>
            </a:r>
            <a:r>
              <a:rPr lang="en-GB" altLang="el-GR" sz="2400" b="1" dirty="0">
                <a:latin typeface="+mn-lt"/>
              </a:rPr>
              <a:t>/</a:t>
            </a:r>
            <a:r>
              <a:rPr lang="en-GB" altLang="el-GR" sz="2400" b="1" dirty="0" err="1">
                <a:latin typeface="+mn-lt"/>
              </a:rPr>
              <a:t>S</a:t>
            </a:r>
            <a:r>
              <a:rPr lang="en-GB" altLang="el-GR" sz="2400" b="1" baseline="-25000" dirty="0" err="1">
                <a:latin typeface="+mn-lt"/>
              </a:rPr>
              <a:t>p</a:t>
            </a:r>
            <a:r>
              <a:rPr lang="en-GB" altLang="el-GR" sz="2400" b="1" dirty="0">
                <a:latin typeface="+mn-lt"/>
              </a:rPr>
              <a:t>)   Lea’s </a:t>
            </a:r>
            <a:r>
              <a:rPr lang="en-GB" altLang="el-GR" sz="2400" b="1" dirty="0" smtClean="0">
                <a:latin typeface="+mn-lt"/>
              </a:rPr>
              <a:t>1910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321" t="-282" r="-22321" b="-282"/>
          <a:stretch/>
        </p:blipFill>
        <p:spPr>
          <a:xfrm>
            <a:off x="4395391" y="677110"/>
            <a:ext cx="4629150" cy="5387141"/>
          </a:xfrm>
        </p:spPr>
      </p:pic>
      <p:sp>
        <p:nvSpPr>
          <p:cNvPr id="7" name="TextBox 6"/>
          <p:cNvSpPr txBox="1"/>
          <p:nvPr/>
        </p:nvSpPr>
        <p:spPr>
          <a:xfrm>
            <a:off x="8154540" y="577933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18</a:t>
            </a:r>
            <a:endParaRPr lang="el-GR" sz="1200" b="1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00" y="3150247"/>
            <a:ext cx="3298289" cy="24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6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1241181" y="4679868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600" dirty="0" err="1">
                <a:latin typeface="+mn-lt"/>
              </a:rPr>
              <a:t>Κλάση</a:t>
            </a:r>
            <a:r>
              <a:rPr lang="en-GB" altLang="en-US" sz="1600" dirty="0">
                <a:latin typeface="+mn-lt"/>
              </a:rPr>
              <a:t> </a:t>
            </a:r>
            <a:r>
              <a:rPr lang="en-GB" altLang="en-US" sz="1600" dirty="0" err="1">
                <a:latin typeface="+mn-lt"/>
              </a:rPr>
              <a:t>Ηλικί</a:t>
            </a:r>
            <a:r>
              <a:rPr lang="en-GB" altLang="en-US" sz="1600" dirty="0">
                <a:latin typeface="+mn-lt"/>
              </a:rPr>
              <a:t>ας Ι </a:t>
            </a: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449162" y="4692203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600" dirty="0" err="1">
                <a:latin typeface="+mn-lt"/>
              </a:rPr>
              <a:t>Κλάση</a:t>
            </a:r>
            <a:r>
              <a:rPr lang="en-GB" altLang="en-US" sz="1600" dirty="0">
                <a:latin typeface="+mn-lt"/>
              </a:rPr>
              <a:t> </a:t>
            </a:r>
            <a:r>
              <a:rPr lang="en-GB" altLang="en-US" sz="1600" dirty="0" err="1">
                <a:latin typeface="+mn-lt"/>
              </a:rPr>
              <a:t>Ηλικί</a:t>
            </a:r>
            <a:r>
              <a:rPr lang="en-GB" altLang="en-US" sz="1600" dirty="0">
                <a:latin typeface="+mn-lt"/>
              </a:rPr>
              <a:t>ας ΙΙ </a:t>
            </a: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Τομές ακανθών </a:t>
            </a:r>
            <a:r>
              <a:rPr lang="el-GR" dirty="0" smtClean="0"/>
              <a:t>νεαρών τόννων</a:t>
            </a:r>
            <a:endParaRPr lang="el-GR" dirty="0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2091964"/>
            <a:ext cx="3881804" cy="2789838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221" y="1969049"/>
            <a:ext cx="3886200" cy="2881148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2"/>
          <p:cNvSpPr txBox="1"/>
          <p:nvPr/>
        </p:nvSpPr>
        <p:spPr>
          <a:xfrm>
            <a:off x="3967515" y="44540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19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8010215" y="454793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20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1510122" y="4751585"/>
            <a:ext cx="243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600" dirty="0" err="1">
                <a:latin typeface="+mn-lt"/>
              </a:rPr>
              <a:t>Κλάση</a:t>
            </a:r>
            <a:r>
              <a:rPr lang="en-GB" altLang="en-US" sz="1600" dirty="0">
                <a:latin typeface="+mn-lt"/>
              </a:rPr>
              <a:t> </a:t>
            </a:r>
            <a:r>
              <a:rPr lang="en-GB" altLang="en-US" sz="1600" dirty="0" err="1">
                <a:latin typeface="+mn-lt"/>
              </a:rPr>
              <a:t>Ηλικί</a:t>
            </a:r>
            <a:r>
              <a:rPr lang="en-GB" altLang="en-US" sz="1600" dirty="0">
                <a:latin typeface="+mn-lt"/>
              </a:rPr>
              <a:t>ας </a:t>
            </a:r>
            <a:r>
              <a:rPr lang="en-GB" altLang="en-US" sz="1600" dirty="0" smtClean="0">
                <a:latin typeface="+mn-lt"/>
              </a:rPr>
              <a:t>Ι</a:t>
            </a:r>
            <a:r>
              <a:rPr lang="el-GR" altLang="en-US" sz="1600" dirty="0" smtClean="0">
                <a:latin typeface="+mn-lt"/>
              </a:rPr>
              <a:t>ΙΙ</a:t>
            </a:r>
            <a:r>
              <a:rPr lang="en-GB" altLang="en-US" sz="1600" dirty="0" smtClean="0">
                <a:latin typeface="+mn-lt"/>
              </a:rPr>
              <a:t> </a:t>
            </a:r>
            <a:endParaRPr lang="en-GB" altLang="en-US" sz="1600" dirty="0">
              <a:latin typeface="+mn-lt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556739" y="4894743"/>
            <a:ext cx="2438400" cy="5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1600" dirty="0" err="1">
                <a:latin typeface="+mn-lt"/>
              </a:rPr>
              <a:t>Κλάση</a:t>
            </a:r>
            <a:r>
              <a:rPr lang="en-GB" altLang="en-US" sz="1600" dirty="0">
                <a:latin typeface="+mn-lt"/>
              </a:rPr>
              <a:t> </a:t>
            </a:r>
            <a:r>
              <a:rPr lang="en-GB" altLang="en-US" sz="1600" dirty="0" err="1">
                <a:latin typeface="+mn-lt"/>
              </a:rPr>
              <a:t>Ηλικίας</a:t>
            </a:r>
            <a:r>
              <a:rPr lang="en-GB" altLang="en-US" sz="1600" dirty="0">
                <a:latin typeface="+mn-lt"/>
              </a:rPr>
              <a:t> </a:t>
            </a:r>
            <a:r>
              <a:rPr lang="en-US" altLang="en-US" sz="1600" dirty="0">
                <a:latin typeface="+mn-lt"/>
              </a:rPr>
              <a:t>V</a:t>
            </a:r>
            <a:r>
              <a:rPr lang="en-GB" altLang="en-US" sz="1600" dirty="0" smtClean="0">
                <a:latin typeface="+mn-lt"/>
              </a:rPr>
              <a:t>ΙIΙ </a:t>
            </a:r>
            <a:endParaRPr lang="en-GB" altLang="en-US" sz="1600" dirty="0">
              <a:latin typeface="+mn-lt"/>
            </a:endParaRPr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Τομές ακανθών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ενήλικων τόννων</a:t>
            </a:r>
            <a:endParaRPr lang="el-GR" sz="4000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580" y="2189890"/>
            <a:ext cx="3886200" cy="2740990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220" y="2239434"/>
            <a:ext cx="3886200" cy="2663106"/>
          </a:xfr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Box 2"/>
          <p:cNvSpPr txBox="1"/>
          <p:nvPr/>
        </p:nvSpPr>
        <p:spPr>
          <a:xfrm>
            <a:off x="4173090" y="462862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21</a:t>
            </a:r>
            <a:endParaRPr lang="el-GR" sz="1200" dirty="0"/>
          </a:p>
        </p:txBody>
      </p:sp>
      <p:sp>
        <p:nvSpPr>
          <p:cNvPr id="10" name="TextBox 2"/>
          <p:cNvSpPr txBox="1"/>
          <p:nvPr/>
        </p:nvSpPr>
        <p:spPr>
          <a:xfrm>
            <a:off x="8032377" y="4643716"/>
            <a:ext cx="347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22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29641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>
            <a:normAutofit/>
          </a:bodyPr>
          <a:lstStyle/>
          <a:p>
            <a:pPr>
              <a:defRPr/>
            </a:pPr>
            <a:r>
              <a:rPr lang="en-GB" sz="4000" b="1" dirty="0" err="1" smtClean="0"/>
              <a:t>Αν</a:t>
            </a:r>
            <a:r>
              <a:rPr lang="en-GB" sz="4000" b="1" dirty="0" smtClean="0"/>
              <a:t>αδρομικός υπολογισμός </a:t>
            </a:r>
            <a:br>
              <a:rPr lang="en-GB" sz="4000" b="1" dirty="0" smtClean="0"/>
            </a:br>
            <a:r>
              <a:rPr lang="en-GB" sz="4000" b="1" dirty="0" smtClean="0"/>
              <a:t>του μήκους</a:t>
            </a:r>
            <a:endParaRPr lang="en-GB" sz="4000" b="1" dirty="0" smtClean="0">
              <a:latin typeface="Arial Greek" charset="-95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6670" y="1825625"/>
            <a:ext cx="4127988" cy="4351338"/>
          </a:xfrm>
        </p:spPr>
        <p:txBody>
          <a:bodyPr lIns="92075" tIns="46038" rIns="92075" bIns="46038"/>
          <a:lstStyle/>
          <a:p>
            <a:pPr lvl="4">
              <a:buFont typeface="Monotype Sorts" charset="2"/>
              <a:buNone/>
              <a:defRPr/>
            </a:pPr>
            <a:endParaRPr lang="en-GB" b="1" dirty="0" smtClean="0">
              <a:solidFill>
                <a:srgbClr val="FFCC99"/>
              </a:solidFill>
            </a:endParaRPr>
          </a:p>
          <a:p>
            <a:pPr marL="0" lvl="4" algn="ctr">
              <a:buFont typeface="Monotype Sorts" charset="2"/>
              <a:buNone/>
              <a:defRPr/>
            </a:pPr>
            <a:r>
              <a:rPr lang="en-GB" b="1" dirty="0" err="1" smtClean="0"/>
              <a:t>Fli</a:t>
            </a:r>
            <a:r>
              <a:rPr lang="en-GB" b="1" dirty="0" smtClean="0"/>
              <a:t>=a + (FL-a) </a:t>
            </a:r>
            <a:r>
              <a:rPr lang="en-GB" b="1" dirty="0" err="1" smtClean="0"/>
              <a:t>Ri</a:t>
            </a:r>
            <a:r>
              <a:rPr lang="en-GB" b="1" dirty="0" smtClean="0"/>
              <a:t>/R     (Lee, 1920)</a:t>
            </a:r>
          </a:p>
          <a:p>
            <a:pPr lvl="4" algn="ctr">
              <a:buFont typeface="Monotype Sorts" charset="2"/>
              <a:buNone/>
              <a:defRPr/>
            </a:pPr>
            <a:endParaRPr lang="en-GB" b="1" dirty="0" smtClean="0"/>
          </a:p>
          <a:p>
            <a:pPr marL="0" lvl="1">
              <a:defRPr/>
            </a:pPr>
            <a:r>
              <a:rPr lang="en-GB" sz="2000" dirty="0" err="1" smtClean="0"/>
              <a:t>Fli</a:t>
            </a:r>
            <a:r>
              <a:rPr lang="en-GB" sz="2000" dirty="0" smtClean="0"/>
              <a:t>= </a:t>
            </a:r>
            <a:r>
              <a:rPr lang="en-GB" sz="2000" dirty="0" err="1" smtClean="0"/>
              <a:t>μήκος</a:t>
            </a:r>
            <a:r>
              <a:rPr lang="en-GB" sz="2000" dirty="0" smtClean="0"/>
              <a:t> ψα</a:t>
            </a:r>
            <a:r>
              <a:rPr lang="en-GB" sz="2000" dirty="0" err="1" smtClean="0"/>
              <a:t>ριού</a:t>
            </a:r>
            <a:r>
              <a:rPr lang="en-GB" sz="2000" dirty="0" smtClean="0"/>
              <a:t> </a:t>
            </a:r>
            <a:r>
              <a:rPr lang="en-GB" sz="2000" dirty="0" err="1" smtClean="0"/>
              <a:t>στο</a:t>
            </a:r>
            <a:r>
              <a:rPr lang="en-GB" sz="2000" dirty="0" smtClean="0"/>
              <a:t> </a:t>
            </a:r>
            <a:r>
              <a:rPr lang="en-GB" sz="2000" dirty="0" err="1" smtClean="0"/>
              <a:t>χρόνο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endParaRPr lang="en-GB" sz="2000" dirty="0" smtClean="0"/>
          </a:p>
          <a:p>
            <a:pPr marL="0" lvl="1">
              <a:defRPr/>
            </a:pPr>
            <a:r>
              <a:rPr lang="en-GB" sz="2000" dirty="0" smtClean="0"/>
              <a:t>FL=παρα</a:t>
            </a:r>
            <a:r>
              <a:rPr lang="en-GB" sz="2000" dirty="0" err="1" smtClean="0"/>
              <a:t>τηρούμενο</a:t>
            </a:r>
            <a:r>
              <a:rPr lang="en-GB" sz="2000" dirty="0" smtClean="0"/>
              <a:t> </a:t>
            </a:r>
            <a:r>
              <a:rPr lang="en-GB" sz="2000" dirty="0" err="1" smtClean="0"/>
              <a:t>μήκος</a:t>
            </a:r>
            <a:r>
              <a:rPr lang="en-GB" sz="2000" dirty="0" smtClean="0"/>
              <a:t> ψα</a:t>
            </a:r>
            <a:r>
              <a:rPr lang="en-GB" sz="2000" dirty="0" err="1" smtClean="0"/>
              <a:t>ριού</a:t>
            </a:r>
            <a:endParaRPr lang="en-GB" sz="2000" dirty="0" smtClean="0"/>
          </a:p>
          <a:p>
            <a:pPr marL="0" lvl="1">
              <a:defRPr/>
            </a:pPr>
            <a:r>
              <a:rPr lang="en-GB" sz="2000" dirty="0" smtClean="0"/>
              <a:t>α=</a:t>
            </a:r>
            <a:r>
              <a:rPr lang="en-GB" sz="2000" dirty="0" err="1" smtClean="0"/>
              <a:t>διορθωτική</a:t>
            </a:r>
            <a:r>
              <a:rPr lang="en-GB" sz="2000" dirty="0" smtClean="0"/>
              <a:t> πα</a:t>
            </a:r>
            <a:r>
              <a:rPr lang="en-GB" sz="2000" dirty="0" err="1" smtClean="0"/>
              <a:t>ράμετρος</a:t>
            </a:r>
            <a:endParaRPr lang="en-GB" sz="2000" dirty="0" smtClean="0"/>
          </a:p>
          <a:p>
            <a:pPr marL="0" lvl="1">
              <a:defRPr/>
            </a:pPr>
            <a:r>
              <a:rPr lang="en-GB" sz="2000" dirty="0" err="1" smtClean="0"/>
              <a:t>Ri</a:t>
            </a:r>
            <a:r>
              <a:rPr lang="en-GB" sz="2000" dirty="0" smtClean="0"/>
              <a:t>= α</a:t>
            </a:r>
            <a:r>
              <a:rPr lang="en-GB" sz="2000" dirty="0" err="1" smtClean="0"/>
              <a:t>κτίν</a:t>
            </a:r>
            <a:r>
              <a:rPr lang="en-GB" sz="2000" dirty="0" smtClean="0"/>
              <a:t>α του i δακτυλίου</a:t>
            </a:r>
          </a:p>
          <a:p>
            <a:pPr marL="0" lvl="1">
              <a:defRPr/>
            </a:pPr>
            <a:r>
              <a:rPr lang="en-GB" sz="2000" dirty="0" smtClean="0"/>
              <a:t>R= α</a:t>
            </a:r>
            <a:r>
              <a:rPr lang="en-GB" sz="2000" dirty="0" err="1" smtClean="0"/>
              <a:t>κτίν</a:t>
            </a:r>
            <a:r>
              <a:rPr lang="en-GB" sz="2000" dirty="0" smtClean="0"/>
              <a:t>α τομής άκανθας</a:t>
            </a:r>
            <a:r>
              <a:rPr lang="en-GB" sz="2000" dirty="0" smtClean="0">
                <a:solidFill>
                  <a:schemeClr val="accent2"/>
                </a:solidFill>
                <a:latin typeface="Arial" pitchFamily="34" charset="0"/>
              </a:rPr>
              <a:t>	</a:t>
            </a:r>
            <a:endParaRPr lang="en-GB" sz="2000" dirty="0" smtClean="0">
              <a:solidFill>
                <a:schemeClr val="accent2"/>
              </a:solidFill>
              <a:latin typeface="Arial Greek" charset="-95"/>
            </a:endParaRPr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6141" y="2198322"/>
            <a:ext cx="3886200" cy="2852909"/>
          </a:xfrm>
          <a:prstGeom prst="rect">
            <a:avLst/>
          </a:prstGeom>
        </p:spPr>
      </p:pic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2"/>
          <p:cNvSpPr txBox="1"/>
          <p:nvPr/>
        </p:nvSpPr>
        <p:spPr>
          <a:xfrm>
            <a:off x="8026793" y="471493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23</a:t>
            </a:r>
            <a:endParaRPr lang="el-G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Ωτόλιθοι μεγάλων </a:t>
            </a:r>
            <a:br>
              <a:rPr lang="el-GR" sz="4000" dirty="0" smtClean="0"/>
            </a:br>
            <a:r>
              <a:rPr lang="el-GR" sz="4000" dirty="0" smtClean="0"/>
              <a:t>πελαγικών ψαριών </a:t>
            </a:r>
            <a:endParaRPr lang="el-GR" sz="40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178" y="1836659"/>
            <a:ext cx="6579644" cy="4351338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2"/>
          <p:cNvSpPr txBox="1"/>
          <p:nvPr/>
        </p:nvSpPr>
        <p:spPr>
          <a:xfrm>
            <a:off x="7304909" y="580342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24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Ωτόλιθοι  μικρού μεγέθους </a:t>
            </a:r>
            <a:br>
              <a:rPr lang="el-GR" sz="4000" dirty="0" smtClean="0"/>
            </a:br>
            <a:r>
              <a:rPr lang="el-GR" sz="4000" dirty="0" smtClean="0"/>
              <a:t>χαρακτηριστική μορφολογία</a:t>
            </a:r>
            <a:endParaRPr lang="el-GR" sz="40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3607" y="1690689"/>
            <a:ext cx="5716786" cy="4351338"/>
          </a:xfrm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2"/>
          <p:cNvSpPr txBox="1"/>
          <p:nvPr/>
        </p:nvSpPr>
        <p:spPr>
          <a:xfrm>
            <a:off x="7088633" y="5765028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25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76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83255366"/>
              </p:ext>
            </p:extLst>
          </p:nvPr>
        </p:nvGraphicFramePr>
        <p:xfrm>
          <a:off x="282023" y="513434"/>
          <a:ext cx="8534400" cy="5562600"/>
        </p:xfrm>
        <a:graphic>
          <a:graphicData uri="http://schemas.openxmlformats.org/presentationml/2006/ole">
            <p:oleObj spid="_x0000_s4125" name="MS Org Chart" r:id="rId4" imgW="7137400" imgH="4792663" progId="">
              <p:embed/>
            </p:oleObj>
          </a:graphicData>
        </a:graphic>
      </p:graphicFrame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smtClean="0"/>
              <a:t>Ενότητα 4η. Εργαστηριακή Άσκηση Εκτίμησης Ηλικίας Ιχθύων</a:t>
            </a:r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B8171-DCCD-4CD1-924B-CC6DD49BC0F0}" type="slidenum">
              <a:rPr lang="el-GR" altLang="en-US" smtClean="0"/>
              <a:pPr/>
              <a:t>2</a:t>
            </a:fld>
            <a:endParaRPr lang="el-GR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Εξαγωγή </a:t>
            </a:r>
            <a:r>
              <a:rPr lang="el-GR" dirty="0" smtClean="0"/>
              <a:t>ωτολίθων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spcBef>
                <a:spcPts val="1200"/>
              </a:spcBef>
            </a:pPr>
            <a:r>
              <a:rPr lang="el-GR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Κ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άνετε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μί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τομή στην κεφαλή του ατόμου κατά μήκος του μέσου οβελιαίου επιπέδου ξεκινώντας από την άνω σιαγώνα.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Στην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π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εριοχή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effectLst/>
                <a:cs typeface="Arial" panose="020B0604020202020204" pitchFamily="34" charset="0"/>
              </a:rPr>
              <a:t>κάτω</a:t>
            </a:r>
            <a:r>
              <a:rPr lang="en-US" altLang="en-US" sz="2200" b="1" dirty="0" smtClean="0">
                <a:effectLst/>
                <a:cs typeface="Arial" panose="020B0604020202020204" pitchFamily="34" charset="0"/>
              </a:rPr>
              <a:t> από </a:t>
            </a:r>
            <a:r>
              <a:rPr lang="en-US" altLang="en-US" sz="2200" b="1" dirty="0" err="1" smtClean="0">
                <a:effectLst/>
                <a:cs typeface="Arial" panose="020B0604020202020204" pitchFamily="34" charset="0"/>
              </a:rPr>
              <a:t>την</a:t>
            </a:r>
            <a:r>
              <a:rPr lang="en-US" altLang="en-US" sz="2200" b="1" dirty="0" smtClean="0"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b="1" dirty="0" err="1" smtClean="0">
                <a:effectLst/>
                <a:cs typeface="Arial" panose="020B0604020202020204" pitchFamily="34" charset="0"/>
              </a:rPr>
              <a:t>εγκεφ</a:t>
            </a:r>
            <a:r>
              <a:rPr lang="en-US" altLang="en-US" sz="2200" b="1" dirty="0" smtClean="0">
                <a:effectLst/>
                <a:cs typeface="Arial" panose="020B0604020202020204" pitchFamily="34" charset="0"/>
              </a:rPr>
              <a:t>αλική κάψα 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θα αναζητήσετε με προσοχή το μεγαλύτερο ζευγάρι των ωτολίθων</a:t>
            </a:r>
            <a:r>
              <a:rPr lang="el-GR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216000" indent="-216000">
              <a:spcBef>
                <a:spcPts val="1200"/>
              </a:spcBef>
            </a:pP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Ο π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ιο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εύκολος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τρό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πος </a:t>
            </a:r>
            <a:r>
              <a:rPr lang="el-GR" altLang="en-US" sz="2200" b="1" dirty="0" smtClean="0">
                <a:effectLst/>
                <a:cs typeface="Arial" panose="020B0604020202020204" pitchFamily="34" charset="0"/>
              </a:rPr>
              <a:t>ανάγνωσης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των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ωτολίθων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είν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αι η τοποθέτησή τους μέσα σε λίγες σταγόνες νερό, με μαύρο υπόβαθρο και προσπίπτοντα φωτισμό.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Στο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μα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ύρο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υπόβα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θρο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οι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δι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αφανείς ζώνες φαίνονται λευκές και οι διαφανείς σκοτεινές.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Με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β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άση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τον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α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ριθμό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των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δι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αφανών δακτυλίων προσδιορίστε την ηλικία. </a:t>
            </a:r>
            <a:endParaRPr lang="el-GR" altLang="en-US" sz="2200" dirty="0" smtClean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  <a:p>
            <a:pPr marL="216000" indent="-216000">
              <a:spcBef>
                <a:spcPts val="1200"/>
              </a:spcBef>
            </a:pP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Η </a:t>
            </a:r>
            <a:r>
              <a:rPr lang="en-US" altLang="en-US" sz="2200" b="1" dirty="0" smtClean="0">
                <a:effectLst/>
                <a:cs typeface="Arial" panose="020B0604020202020204" pitchFamily="34" charset="0"/>
              </a:rPr>
              <a:t>απ</a:t>
            </a:r>
            <a:r>
              <a:rPr lang="en-US" altLang="en-US" sz="2200" b="1" dirty="0" err="1" smtClean="0">
                <a:effectLst/>
                <a:cs typeface="Arial" panose="020B0604020202020204" pitchFamily="34" charset="0"/>
              </a:rPr>
              <a:t>οθήκευσή</a:t>
            </a:r>
            <a:r>
              <a:rPr lang="en-US" altLang="en-US" sz="2200" b="1" dirty="0" smtClean="0"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των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ωτολίθων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σε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sz="2200" dirty="0" err="1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μίγμ</a:t>
            </a:r>
            <a:r>
              <a:rPr lang="en-US" altLang="en-US" sz="2200" dirty="0" smtClean="0"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α γλυκερίνης και αλκοόλης, σε αναλογία 2:3, τους κάνει περισσότερο ευανάγνωστους για την εκτίμηση της ηλικίας.</a:t>
            </a:r>
          </a:p>
          <a:p>
            <a:pPr>
              <a:spcBef>
                <a:spcPts val="600"/>
              </a:spcBef>
              <a:buFont typeface="Monotype Sorts" charset="2"/>
              <a:buNone/>
            </a:pPr>
            <a:endParaRPr lang="en-US" altLang="en-US" sz="2000" b="1" dirty="0" smtClean="0">
              <a:solidFill>
                <a:srgbClr val="00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Θέση </a:t>
            </a:r>
            <a:r>
              <a:rPr lang="el-GR" dirty="0" smtClean="0"/>
              <a:t>ωτολίθων</a:t>
            </a:r>
            <a:r>
              <a:rPr lang="en-US" dirty="0" smtClean="0"/>
              <a:t> </a:t>
            </a: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9118" y="1660008"/>
            <a:ext cx="2451795" cy="2068513"/>
          </a:xfrm>
        </p:spPr>
      </p:pic>
      <p:pic>
        <p:nvPicPr>
          <p:cNvPr id="8" name="Θέση περιεχομένου 7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38548"/>
            <a:ext cx="2367434" cy="2114550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60" y="2694265"/>
            <a:ext cx="3537487" cy="1648985"/>
          </a:xfrm>
        </p:spPr>
      </p:pic>
      <p:sp>
        <p:nvSpPr>
          <p:cNvPr id="9" name="Ορθογώνιο 8"/>
          <p:cNvSpPr/>
          <p:nvPr/>
        </p:nvSpPr>
        <p:spPr>
          <a:xfrm>
            <a:off x="494635" y="4346458"/>
            <a:ext cx="3840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sz="1600" dirty="0"/>
              <a:t>α) </a:t>
            </a:r>
            <a:r>
              <a:rPr lang="en-US" sz="1600" dirty="0" err="1"/>
              <a:t>Σημείο</a:t>
            </a:r>
            <a:r>
              <a:rPr lang="en-US" sz="1600" dirty="0"/>
              <a:t> </a:t>
            </a:r>
            <a:r>
              <a:rPr lang="en-US" sz="1600" dirty="0" err="1"/>
              <a:t>εύρεσης</a:t>
            </a:r>
            <a:r>
              <a:rPr lang="en-US" sz="1600" dirty="0"/>
              <a:t> </a:t>
            </a:r>
            <a:r>
              <a:rPr lang="en-US" sz="1600" dirty="0" err="1"/>
              <a:t>ωτολίθων</a:t>
            </a:r>
            <a:r>
              <a:rPr lang="en-US" sz="1600" dirty="0"/>
              <a:t> </a:t>
            </a:r>
            <a:r>
              <a:rPr lang="en-US" sz="1600" dirty="0" err="1"/>
              <a:t>σε</a:t>
            </a:r>
            <a:r>
              <a:rPr lang="en-US" sz="1600" dirty="0"/>
              <a:t> </a:t>
            </a:r>
            <a:r>
              <a:rPr lang="en-US" sz="1600" dirty="0" err="1" smtClean="0"/>
              <a:t>Οστεϊχθύ</a:t>
            </a:r>
            <a:r>
              <a:rPr lang="el-GR" sz="1600" dirty="0" smtClean="0"/>
              <a:t>.</a:t>
            </a:r>
            <a:endParaRPr lang="en-US" sz="1600" dirty="0"/>
          </a:p>
        </p:txBody>
      </p:sp>
      <p:sp>
        <p:nvSpPr>
          <p:cNvPr id="10" name="Ορθογώνιο 9"/>
          <p:cNvSpPr/>
          <p:nvPr/>
        </p:nvSpPr>
        <p:spPr>
          <a:xfrm>
            <a:off x="6951426" y="1909434"/>
            <a:ext cx="17702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sz="1600" dirty="0"/>
              <a:t>β) </a:t>
            </a:r>
            <a:r>
              <a:rPr lang="en-US" sz="1600" dirty="0" err="1"/>
              <a:t>Θέση</a:t>
            </a:r>
            <a:r>
              <a:rPr lang="en-US" sz="1600" dirty="0"/>
              <a:t> </a:t>
            </a:r>
            <a:r>
              <a:rPr lang="en-US" sz="1600" dirty="0" err="1"/>
              <a:t>ημικυκλικών</a:t>
            </a:r>
            <a:r>
              <a:rPr lang="en-US" sz="1600" dirty="0"/>
              <a:t> </a:t>
            </a:r>
            <a:r>
              <a:rPr lang="en-US" sz="1600" dirty="0" err="1"/>
              <a:t>σωλήνων</a:t>
            </a:r>
            <a:r>
              <a:rPr lang="en-US" sz="1600" dirty="0"/>
              <a:t> και  </a:t>
            </a:r>
            <a:r>
              <a:rPr lang="en-US" sz="1600" dirty="0" err="1"/>
              <a:t>ωτολίθων</a:t>
            </a:r>
            <a:r>
              <a:rPr lang="en-US" sz="1600" dirty="0"/>
              <a:t> </a:t>
            </a:r>
            <a:r>
              <a:rPr lang="en-US" sz="1600" dirty="0" err="1"/>
              <a:t>σε</a:t>
            </a:r>
            <a:r>
              <a:rPr lang="en-US" sz="1600" dirty="0"/>
              <a:t> </a:t>
            </a:r>
            <a:r>
              <a:rPr lang="en-US" sz="1600" dirty="0" err="1"/>
              <a:t>κεφάλι</a:t>
            </a:r>
            <a:r>
              <a:rPr lang="en-US" sz="1600" dirty="0"/>
              <a:t> </a:t>
            </a:r>
            <a:r>
              <a:rPr lang="el-GR" sz="1600" dirty="0"/>
              <a:t>Ο</a:t>
            </a:r>
            <a:r>
              <a:rPr lang="en-US" sz="1600" dirty="0" err="1"/>
              <a:t>στεϊχθύος</a:t>
            </a:r>
            <a:endParaRPr lang="en-US" sz="1600" dirty="0"/>
          </a:p>
        </p:txBody>
      </p:sp>
      <p:sp>
        <p:nvSpPr>
          <p:cNvPr id="11" name="Ορθογώνιο 10"/>
          <p:cNvSpPr/>
          <p:nvPr/>
        </p:nvSpPr>
        <p:spPr>
          <a:xfrm>
            <a:off x="6951426" y="4360685"/>
            <a:ext cx="15754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sz="1600" dirty="0"/>
              <a:t>γ) </a:t>
            </a:r>
            <a:r>
              <a:rPr lang="en-US" sz="1600" dirty="0" err="1"/>
              <a:t>Ημικυκλικοί</a:t>
            </a:r>
            <a:r>
              <a:rPr lang="en-US" sz="1600" dirty="0"/>
              <a:t> </a:t>
            </a:r>
            <a:r>
              <a:rPr lang="en-US" sz="1600" dirty="0" err="1"/>
              <a:t>σωλήνες</a:t>
            </a:r>
            <a:r>
              <a:rPr lang="en-US" sz="1600" dirty="0"/>
              <a:t>, α</a:t>
            </a:r>
            <a:r>
              <a:rPr lang="en-US" sz="1600" dirty="0" err="1"/>
              <a:t>κουστική</a:t>
            </a:r>
            <a:r>
              <a:rPr lang="en-US" sz="1600" dirty="0"/>
              <a:t> </a:t>
            </a:r>
            <a:r>
              <a:rPr lang="en-US" sz="1600" dirty="0" err="1"/>
              <a:t>κάψ</a:t>
            </a:r>
            <a:r>
              <a:rPr lang="en-US" sz="1600" dirty="0"/>
              <a:t>α και θέση των τριών ωτολίθων</a:t>
            </a: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TextBox 2"/>
          <p:cNvSpPr txBox="1"/>
          <p:nvPr/>
        </p:nvSpPr>
        <p:spPr>
          <a:xfrm>
            <a:off x="3823174" y="40105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26</a:t>
            </a:r>
            <a:endParaRPr lang="el-GR" sz="1200" dirty="0"/>
          </a:p>
        </p:txBody>
      </p:sp>
      <p:sp>
        <p:nvSpPr>
          <p:cNvPr id="13" name="TextBox 2"/>
          <p:cNvSpPr txBox="1"/>
          <p:nvPr/>
        </p:nvSpPr>
        <p:spPr>
          <a:xfrm>
            <a:off x="6579410" y="344561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27</a:t>
            </a:r>
            <a:endParaRPr lang="el-GR" sz="1200" dirty="0"/>
          </a:p>
        </p:txBody>
      </p:sp>
      <p:sp>
        <p:nvSpPr>
          <p:cNvPr id="14" name="TextBox 2"/>
          <p:cNvSpPr txBox="1"/>
          <p:nvPr/>
        </p:nvSpPr>
        <p:spPr>
          <a:xfrm>
            <a:off x="6609666" y="575453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28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3505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Εξαγωγή </a:t>
            </a:r>
            <a:r>
              <a:rPr lang="el-GR" dirty="0" smtClean="0"/>
              <a:t>ωτολίθων</a:t>
            </a:r>
            <a:r>
              <a:rPr lang="en-US" dirty="0" smtClean="0"/>
              <a:t> </a:t>
            </a:r>
            <a:r>
              <a:rPr lang="el-GR" dirty="0" smtClean="0"/>
              <a:t>τσιπούρας</a:t>
            </a: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148" y="1854200"/>
            <a:ext cx="3159441" cy="2068513"/>
          </a:xfrm>
        </p:spPr>
      </p:pic>
      <p:pic>
        <p:nvPicPr>
          <p:cNvPr id="9" name="Θέση περιεχομένου 8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893" y="4048125"/>
            <a:ext cx="3071952" cy="2114550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quarter" idx="14"/>
          </p:nvPr>
        </p:nvSpPr>
        <p:spPr>
          <a:xfrm>
            <a:off x="476249" y="1768090"/>
            <a:ext cx="4412273" cy="4309245"/>
          </a:xfrm>
        </p:spPr>
        <p:txBody>
          <a:bodyPr>
            <a:normAutofit fontScale="62500" lnSpcReduction="20000"/>
          </a:bodyPr>
          <a:lstStyle/>
          <a:p>
            <a:pPr marL="72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dirty="0" smtClean="0">
                <a:cs typeface="Arial" pitchFamily="34" charset="0"/>
              </a:rPr>
              <a:t>Μετρήσεις </a:t>
            </a:r>
            <a:r>
              <a:rPr lang="el-GR" dirty="0" err="1">
                <a:cs typeface="Arial" pitchFamily="34" charset="0"/>
              </a:rPr>
              <a:t>μορφομετρίας</a:t>
            </a:r>
            <a:r>
              <a:rPr lang="el-GR" dirty="0">
                <a:cs typeface="Arial" pitchFamily="34" charset="0"/>
              </a:rPr>
              <a:t> </a:t>
            </a:r>
            <a:r>
              <a:rPr lang="el-GR" dirty="0" err="1">
                <a:cs typeface="Arial" pitchFamily="34" charset="0"/>
              </a:rPr>
              <a:t>ωτολίθων</a:t>
            </a:r>
            <a:r>
              <a:rPr lang="en-US" dirty="0">
                <a:cs typeface="Arial" pitchFamily="34" charset="0"/>
              </a:rPr>
              <a:t> </a:t>
            </a:r>
            <a:r>
              <a:rPr lang="el-GR" dirty="0">
                <a:cs typeface="Arial" pitchFamily="34" charset="0"/>
              </a:rPr>
              <a:t>   (μήκος</a:t>
            </a:r>
            <a:r>
              <a:rPr lang="el-GR" dirty="0" smtClean="0">
                <a:cs typeface="Arial" pitchFamily="34" charset="0"/>
              </a:rPr>
              <a:t>, πλάτος, περίμετρος, βάρος, εμβαδόν), </a:t>
            </a:r>
            <a:r>
              <a:rPr lang="el-GR" dirty="0">
                <a:cs typeface="Arial" pitchFamily="34" charset="0"/>
              </a:rPr>
              <a:t>μέσω του </a:t>
            </a:r>
            <a:r>
              <a:rPr lang="en-US" b="1" dirty="0">
                <a:cs typeface="Arial" pitchFamily="34" charset="0"/>
              </a:rPr>
              <a:t>Image Pro Plus Analysis </a:t>
            </a:r>
            <a:r>
              <a:rPr lang="en-US" b="1" dirty="0" smtClean="0">
                <a:cs typeface="Arial" pitchFamily="34" charset="0"/>
              </a:rPr>
              <a:t>System</a:t>
            </a:r>
            <a:r>
              <a:rPr lang="el-GR" b="1" dirty="0" smtClean="0">
                <a:cs typeface="Arial" pitchFamily="34" charset="0"/>
              </a:rPr>
              <a:t>.</a:t>
            </a:r>
            <a:endParaRPr lang="el-GR" b="1" dirty="0">
              <a:cs typeface="Arial" pitchFamily="34" charset="0"/>
            </a:endParaRPr>
          </a:p>
          <a:p>
            <a:pPr marL="7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l-GR" sz="3600" dirty="0">
              <a:solidFill>
                <a:srgbClr val="FFCC66"/>
              </a:solidFill>
              <a:cs typeface="Arial" pitchFamily="34" charset="0"/>
            </a:endParaRPr>
          </a:p>
          <a:p>
            <a:pPr marL="72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dirty="0" smtClean="0">
                <a:cs typeface="Arial" pitchFamily="34" charset="0"/>
              </a:rPr>
              <a:t>Στατιστική </a:t>
            </a:r>
            <a:r>
              <a:rPr lang="el-GR" dirty="0">
                <a:cs typeface="Arial" pitchFamily="34" charset="0"/>
              </a:rPr>
              <a:t>ανάλυση και συσχέτιση μεταξύ των </a:t>
            </a:r>
            <a:r>
              <a:rPr lang="el-GR" dirty="0" err="1">
                <a:cs typeface="Arial" pitchFamily="34" charset="0"/>
              </a:rPr>
              <a:t>μορφομετρικών</a:t>
            </a:r>
            <a:r>
              <a:rPr lang="el-GR" dirty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χαρακτηριστικών.</a:t>
            </a:r>
            <a:endParaRPr lang="el-GR" dirty="0">
              <a:cs typeface="Arial" pitchFamily="34" charset="0"/>
            </a:endParaRPr>
          </a:p>
          <a:p>
            <a:pPr marL="72000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el-GR" sz="3600" dirty="0">
              <a:cs typeface="Arial" pitchFamily="34" charset="0"/>
            </a:endParaRPr>
          </a:p>
          <a:p>
            <a:pPr marL="72000">
              <a:lnSpc>
                <a:spcPct val="110000"/>
              </a:lnSpc>
              <a:spcBef>
                <a:spcPts val="600"/>
              </a:spcBef>
              <a:defRPr/>
            </a:pPr>
            <a:r>
              <a:rPr lang="el-GR" dirty="0" smtClean="0">
                <a:cs typeface="Arial" pitchFamily="34" charset="0"/>
              </a:rPr>
              <a:t>Υπολογισμός</a:t>
            </a:r>
            <a:r>
              <a:rPr lang="el-GR" dirty="0">
                <a:cs typeface="Arial" pitchFamily="34" charset="0"/>
              </a:rPr>
              <a:t>: </a:t>
            </a:r>
            <a:endParaRPr lang="el-GR" dirty="0" smtClean="0">
              <a:cs typeface="Arial" pitchFamily="34" charset="0"/>
            </a:endParaRPr>
          </a:p>
          <a:p>
            <a:pPr marL="54000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l-GR" dirty="0" smtClean="0">
                <a:cs typeface="Arial" pitchFamily="34" charset="0"/>
              </a:rPr>
              <a:t>δείκτη </a:t>
            </a:r>
            <a:r>
              <a:rPr lang="el-GR" dirty="0">
                <a:cs typeface="Arial" pitchFamily="34" charset="0"/>
              </a:rPr>
              <a:t>κυκλικότητας </a:t>
            </a:r>
            <a:r>
              <a:rPr lang="en-US" dirty="0">
                <a:cs typeface="Arial" pitchFamily="34" charset="0"/>
              </a:rPr>
              <a:t>(Co</a:t>
            </a:r>
            <a:r>
              <a:rPr lang="en-US" dirty="0" smtClean="0">
                <a:cs typeface="Arial" pitchFamily="34" charset="0"/>
              </a:rPr>
              <a:t>)</a:t>
            </a:r>
            <a:endParaRPr lang="el-GR" dirty="0" smtClean="0">
              <a:cs typeface="Arial" pitchFamily="34" charset="0"/>
            </a:endParaRPr>
          </a:p>
          <a:p>
            <a:pPr marL="54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dirty="0" smtClean="0">
                <a:cs typeface="Arial" pitchFamily="34" charset="0"/>
              </a:rPr>
              <a:t>    δείκτη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l-GR" dirty="0" err="1">
                <a:cs typeface="Arial" pitchFamily="34" charset="0"/>
              </a:rPr>
              <a:t>ορθογωνικότητας</a:t>
            </a:r>
            <a:r>
              <a:rPr lang="el-GR" dirty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(Ro)</a:t>
            </a:r>
            <a:endParaRPr lang="el-GR" dirty="0">
              <a:cs typeface="Arial" pitchFamily="34" charset="0"/>
            </a:endParaRPr>
          </a:p>
          <a:p>
            <a:pPr marL="540000">
              <a:lnSpc>
                <a:spcPct val="11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dirty="0" smtClean="0">
                <a:cs typeface="Arial" pitchFamily="34" charset="0"/>
              </a:rPr>
              <a:t>     και </a:t>
            </a:r>
            <a:r>
              <a:rPr lang="el-GR" dirty="0">
                <a:cs typeface="Arial" pitchFamily="34" charset="0"/>
              </a:rPr>
              <a:t>τιμής Ε.</a:t>
            </a:r>
          </a:p>
          <a:p>
            <a:endParaRPr lang="el-GR" dirty="0"/>
          </a:p>
        </p:txBody>
      </p:sp>
      <p:sp>
        <p:nvSpPr>
          <p:cNvPr id="10" name="TextBox 2"/>
          <p:cNvSpPr txBox="1"/>
          <p:nvPr/>
        </p:nvSpPr>
        <p:spPr>
          <a:xfrm>
            <a:off x="7807829" y="360838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29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7807829" y="589273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30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2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Ωτόλιθοι τσιπούρας</a:t>
            </a: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" name="Θέση περιεχομένου 12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689" y="1866900"/>
            <a:ext cx="3512172" cy="2032000"/>
          </a:xfrm>
        </p:spPr>
      </p:pic>
      <p:pic>
        <p:nvPicPr>
          <p:cNvPr id="15" name="Θέση περιεχομένου 14"/>
          <p:cNvPicPr>
            <a:picLocks noGrp="1" noChangeAspect="1"/>
          </p:cNvPicPr>
          <p:nvPr>
            <p:ph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215" y="4060825"/>
            <a:ext cx="3499120" cy="2032000"/>
          </a:xfrm>
        </p:spPr>
      </p:pic>
      <p:pic>
        <p:nvPicPr>
          <p:cNvPr id="14" name="Θέση περιεχομένου 13"/>
          <p:cNvPicPr>
            <a:picLocks noGrp="1" noChangeAspect="1"/>
          </p:cNvPicPr>
          <p:nvPr>
            <p:ph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122" y="1847850"/>
            <a:ext cx="3474806" cy="2032000"/>
          </a:xfrm>
        </p:spPr>
      </p:pic>
      <p:pic>
        <p:nvPicPr>
          <p:cNvPr id="16" name="Θέση περιεχομένου 15"/>
          <p:cNvPicPr>
            <a:picLocks noGrp="1" noChangeAspect="1"/>
          </p:cNvPicPr>
          <p:nvPr>
            <p:ph sz="quarter" idx="19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3943" y="4060825"/>
            <a:ext cx="3484563" cy="2032000"/>
          </a:xfrm>
        </p:spPr>
      </p:pic>
      <p:sp>
        <p:nvSpPr>
          <p:cNvPr id="17" name="Ορθογώνιο 16"/>
          <p:cNvSpPr/>
          <p:nvPr/>
        </p:nvSpPr>
        <p:spPr>
          <a:xfrm>
            <a:off x="752902" y="3591320"/>
            <a:ext cx="31824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schemeClr val="bg1"/>
                </a:solidFill>
              </a:rPr>
              <a:t>Α: </a:t>
            </a:r>
            <a:r>
              <a:rPr lang="el-GR" sz="1200" dirty="0">
                <a:solidFill>
                  <a:schemeClr val="bg1"/>
                </a:solidFill>
              </a:rPr>
              <a:t>1,83 μηνών, </a:t>
            </a:r>
            <a:r>
              <a:rPr lang="en-US" sz="1200" dirty="0">
                <a:solidFill>
                  <a:schemeClr val="bg1"/>
                </a:solidFill>
              </a:rPr>
              <a:t>Lo = 0,58mm (x5 </a:t>
            </a:r>
            <a:r>
              <a:rPr lang="el-GR" sz="1200" dirty="0">
                <a:solidFill>
                  <a:schemeClr val="bg1"/>
                </a:solidFill>
              </a:rPr>
              <a:t>μεγέθυνση)</a:t>
            </a:r>
            <a:endParaRPr lang="el-GR" sz="1200" dirty="0"/>
          </a:p>
        </p:txBody>
      </p:sp>
      <p:sp>
        <p:nvSpPr>
          <p:cNvPr id="18" name="Ορθογώνιο 17"/>
          <p:cNvSpPr/>
          <p:nvPr/>
        </p:nvSpPr>
        <p:spPr>
          <a:xfrm>
            <a:off x="4818411" y="3580647"/>
            <a:ext cx="2949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 </a:t>
            </a:r>
            <a:r>
              <a:rPr lang="el-GR" sz="1200" dirty="0" smtClean="0">
                <a:solidFill>
                  <a:schemeClr val="bg1"/>
                </a:solidFill>
              </a:rPr>
              <a:t>Β: 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l-GR" sz="1200" dirty="0">
                <a:solidFill>
                  <a:schemeClr val="bg1"/>
                </a:solidFill>
              </a:rPr>
              <a:t>5,5 μηνών,  </a:t>
            </a:r>
            <a:r>
              <a:rPr lang="en-US" sz="1200" dirty="0">
                <a:solidFill>
                  <a:schemeClr val="bg1"/>
                </a:solidFill>
              </a:rPr>
              <a:t>Lo = 3,52mm </a:t>
            </a:r>
            <a:r>
              <a:rPr lang="el-GR" sz="1200" dirty="0">
                <a:solidFill>
                  <a:schemeClr val="bg1"/>
                </a:solidFill>
              </a:rPr>
              <a:t>(</a:t>
            </a:r>
            <a:r>
              <a:rPr lang="en-US" sz="1200" dirty="0">
                <a:solidFill>
                  <a:schemeClr val="bg1"/>
                </a:solidFill>
              </a:rPr>
              <a:t>x5</a:t>
            </a:r>
            <a:r>
              <a:rPr lang="el-GR" sz="1200" dirty="0">
                <a:solidFill>
                  <a:schemeClr val="bg1"/>
                </a:solidFill>
              </a:rPr>
              <a:t> μεγέθυνση)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734308" y="5839123"/>
            <a:ext cx="3102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200" dirty="0" smtClean="0">
                <a:solidFill>
                  <a:schemeClr val="bg1"/>
                </a:solidFill>
              </a:rPr>
              <a:t>Γ: </a:t>
            </a:r>
            <a:r>
              <a:rPr lang="el-GR" sz="1200" dirty="0">
                <a:solidFill>
                  <a:schemeClr val="bg1"/>
                </a:solidFill>
              </a:rPr>
              <a:t>17,5 μηνών,</a:t>
            </a:r>
            <a:r>
              <a:rPr lang="en-US" sz="1200" dirty="0">
                <a:solidFill>
                  <a:schemeClr val="bg1"/>
                </a:solidFill>
              </a:rPr>
              <a:t> Lo = 7,18mm (x5 </a:t>
            </a:r>
            <a:r>
              <a:rPr lang="el-GR" sz="1200" dirty="0">
                <a:solidFill>
                  <a:schemeClr val="bg1"/>
                </a:solidFill>
              </a:rPr>
              <a:t>μεγέθυνση)</a:t>
            </a:r>
          </a:p>
        </p:txBody>
      </p:sp>
      <p:sp>
        <p:nvSpPr>
          <p:cNvPr id="20" name="Ορθογώνιο 19"/>
          <p:cNvSpPr/>
          <p:nvPr/>
        </p:nvSpPr>
        <p:spPr>
          <a:xfrm>
            <a:off x="4883943" y="5811321"/>
            <a:ext cx="2949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1200" dirty="0" smtClean="0">
                <a:solidFill>
                  <a:schemeClr val="bg1"/>
                </a:solidFill>
              </a:rPr>
              <a:t>Δ: </a:t>
            </a:r>
            <a:r>
              <a:rPr lang="el-GR" sz="1200" dirty="0">
                <a:solidFill>
                  <a:schemeClr val="bg1"/>
                </a:solidFill>
              </a:rPr>
              <a:t>32,5 μηνών, </a:t>
            </a:r>
            <a:r>
              <a:rPr lang="en-US" sz="1200" dirty="0">
                <a:solidFill>
                  <a:schemeClr val="bg1"/>
                </a:solidFill>
              </a:rPr>
              <a:t>Lo = 9,13mm (x5 </a:t>
            </a:r>
            <a:r>
              <a:rPr lang="el-GR" sz="1200" dirty="0">
                <a:solidFill>
                  <a:schemeClr val="bg1"/>
                </a:solidFill>
              </a:rPr>
              <a:t>μεγέθυνση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1" name="TextBox 2"/>
          <p:cNvSpPr txBox="1"/>
          <p:nvPr/>
        </p:nvSpPr>
        <p:spPr>
          <a:xfrm>
            <a:off x="3935364" y="361104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dirty="0" smtClean="0">
                <a:solidFill>
                  <a:schemeClr val="bg1"/>
                </a:solidFill>
              </a:rPr>
              <a:t>31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2" name="TextBox 2"/>
          <p:cNvSpPr txBox="1"/>
          <p:nvPr/>
        </p:nvSpPr>
        <p:spPr>
          <a:xfrm>
            <a:off x="8069525" y="362865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l-GR" sz="1200" dirty="0" smtClean="0">
                <a:solidFill>
                  <a:schemeClr val="bg1"/>
                </a:solidFill>
              </a:rPr>
              <a:t>2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3" name="TextBox 2"/>
          <p:cNvSpPr txBox="1"/>
          <p:nvPr/>
        </p:nvSpPr>
        <p:spPr>
          <a:xfrm>
            <a:off x="3988319" y="579362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l-GR" sz="1200" dirty="0" smtClean="0">
                <a:solidFill>
                  <a:schemeClr val="bg1"/>
                </a:solidFill>
              </a:rPr>
              <a:t>3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24" name="TextBox 2"/>
          <p:cNvSpPr txBox="1"/>
          <p:nvPr/>
        </p:nvSpPr>
        <p:spPr>
          <a:xfrm>
            <a:off x="8069073" y="583912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3</a:t>
            </a:r>
            <a:r>
              <a:rPr lang="el-GR" sz="1200" dirty="0" smtClean="0">
                <a:solidFill>
                  <a:schemeClr val="bg1"/>
                </a:solidFill>
              </a:rPr>
              <a:t>4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8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εγκλεισμού </a:t>
            </a:r>
            <a:br>
              <a:rPr lang="el-GR" dirty="0" smtClean="0"/>
            </a:br>
            <a:r>
              <a:rPr lang="el-GR" dirty="0" smtClean="0"/>
              <a:t>και τομών</a:t>
            </a:r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4"/>
          </p:nvPr>
        </p:nvSpPr>
        <p:spPr>
          <a:xfrm>
            <a:off x="476249" y="1768090"/>
            <a:ext cx="4635143" cy="4309245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l-GR" sz="6200" dirty="0" smtClean="0">
                <a:cs typeface="Arial" pitchFamily="34" charset="0"/>
              </a:rPr>
              <a:t>Εγκλεισμός </a:t>
            </a:r>
            <a:r>
              <a:rPr lang="el-GR" sz="6200" dirty="0" err="1">
                <a:cs typeface="Arial" pitchFamily="34" charset="0"/>
              </a:rPr>
              <a:t>ωτολίθων</a:t>
            </a:r>
            <a:r>
              <a:rPr lang="el-GR" sz="6200" dirty="0">
                <a:cs typeface="Arial" pitchFamily="34" charset="0"/>
              </a:rPr>
              <a:t> σε διαφανή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6200" dirty="0">
                <a:cs typeface="Arial" pitchFamily="34" charset="0"/>
              </a:rPr>
              <a:t>   </a:t>
            </a:r>
            <a:r>
              <a:rPr lang="en-US" sz="6200" dirty="0">
                <a:cs typeface="Arial" pitchFamily="34" charset="0"/>
              </a:rPr>
              <a:t> </a:t>
            </a:r>
            <a:r>
              <a:rPr lang="el-GR" sz="6200" dirty="0">
                <a:cs typeface="Arial" pitchFamily="34" charset="0"/>
              </a:rPr>
              <a:t>  πολυεστερική ρητίνη </a:t>
            </a:r>
            <a:r>
              <a:rPr lang="en-US" sz="6200" dirty="0">
                <a:cs typeface="Arial" pitchFamily="34" charset="0"/>
              </a:rPr>
              <a:t>(VIAPAL UP</a:t>
            </a:r>
            <a:r>
              <a:rPr lang="en-US" sz="6200" dirty="0" smtClean="0">
                <a:cs typeface="Arial" pitchFamily="34" charset="0"/>
              </a:rPr>
              <a:t>)</a:t>
            </a:r>
            <a:r>
              <a:rPr lang="el-GR" sz="6200" dirty="0" smtClean="0">
                <a:cs typeface="Arial" pitchFamily="34" charset="0"/>
              </a:rPr>
              <a:t>.</a:t>
            </a:r>
            <a:endParaRPr lang="en-US" sz="6200" dirty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n-US" sz="6200" dirty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l-GR" sz="6200" dirty="0" smtClean="0">
                <a:cs typeface="Arial" pitchFamily="34" charset="0"/>
              </a:rPr>
              <a:t>Τομές </a:t>
            </a:r>
            <a:r>
              <a:rPr lang="el-GR" sz="6200" dirty="0" err="1">
                <a:cs typeface="Arial" pitchFamily="34" charset="0"/>
              </a:rPr>
              <a:t>ωτολίθων</a:t>
            </a:r>
            <a:r>
              <a:rPr lang="el-GR" sz="6200" dirty="0">
                <a:cs typeface="Arial" pitchFamily="34" charset="0"/>
              </a:rPr>
              <a:t> κάθετες στην περιοχή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6200" dirty="0">
                <a:cs typeface="Arial" pitchFamily="34" charset="0"/>
              </a:rPr>
              <a:t>      του πυρήνα (ηλεκτρικό </a:t>
            </a:r>
            <a:r>
              <a:rPr lang="el-GR" sz="6200" dirty="0" smtClean="0">
                <a:cs typeface="Arial" pitchFamily="34" charset="0"/>
              </a:rPr>
              <a:t>όργανο κοπής).</a:t>
            </a:r>
            <a:endParaRPr lang="en-US" sz="6200" dirty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l-GR" sz="6200" dirty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l-GR" sz="6200" dirty="0" smtClean="0">
                <a:cs typeface="Arial" pitchFamily="34" charset="0"/>
              </a:rPr>
              <a:t>Εκτίμηση  </a:t>
            </a:r>
            <a:r>
              <a:rPr lang="el-GR" sz="6200" dirty="0">
                <a:cs typeface="Arial" pitchFamily="34" charset="0"/>
              </a:rPr>
              <a:t>ηλικίας με τη μέτρηση: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6200" dirty="0"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6200" dirty="0">
                <a:cs typeface="Arial" pitchFamily="34" charset="0"/>
              </a:rPr>
              <a:t>    - ημερήσιων δακτυλίων </a:t>
            </a:r>
            <a:r>
              <a:rPr lang="el-GR" sz="6200" dirty="0" err="1">
                <a:cs typeface="Arial" pitchFamily="34" charset="0"/>
              </a:rPr>
              <a:t>ωτολίθων</a:t>
            </a:r>
            <a:r>
              <a:rPr lang="el-GR" sz="6200" dirty="0"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6200" dirty="0">
                <a:cs typeface="Arial" pitchFamily="34" charset="0"/>
              </a:rPr>
              <a:t>      (άτομα &lt;1 έτος</a:t>
            </a:r>
            <a:r>
              <a:rPr lang="el-GR" sz="6200" dirty="0" smtClean="0">
                <a:cs typeface="Arial" pitchFamily="34" charset="0"/>
              </a:rPr>
              <a:t>).     </a:t>
            </a:r>
            <a:endParaRPr lang="el-GR" sz="6200" dirty="0"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6200" dirty="0"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6200" dirty="0">
                <a:cs typeface="Arial" pitchFamily="34" charset="0"/>
              </a:rPr>
              <a:t>    - ετήσιων δακτυλίων </a:t>
            </a:r>
            <a:r>
              <a:rPr lang="el-GR" sz="6200" dirty="0" err="1">
                <a:cs typeface="Arial" pitchFamily="34" charset="0"/>
              </a:rPr>
              <a:t>ωτολίθων</a:t>
            </a:r>
            <a:r>
              <a:rPr lang="el-GR" sz="6200" dirty="0">
                <a:cs typeface="Arial" pitchFamily="34" charset="0"/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6200" dirty="0">
                <a:cs typeface="Arial" pitchFamily="34" charset="0"/>
              </a:rPr>
              <a:t>      (άτομα &gt;1 έτος</a:t>
            </a:r>
            <a:r>
              <a:rPr lang="el-GR" sz="6200" dirty="0" smtClean="0">
                <a:cs typeface="Arial" pitchFamily="34" charset="0"/>
              </a:rPr>
              <a:t>).</a:t>
            </a:r>
            <a:endParaRPr lang="el-GR" sz="6200" dirty="0">
              <a:cs typeface="Arial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999" y="1690689"/>
            <a:ext cx="2916954" cy="2068513"/>
          </a:xfrm>
        </p:spPr>
      </p:pic>
      <p:pic>
        <p:nvPicPr>
          <p:cNvPr id="11" name="Θέση περιεχομένου 10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693" y="3833610"/>
            <a:ext cx="2137565" cy="2367765"/>
          </a:xfrm>
        </p:spPr>
      </p:pic>
      <p:sp>
        <p:nvSpPr>
          <p:cNvPr id="8" name="TextBox 2"/>
          <p:cNvSpPr txBox="1"/>
          <p:nvPr/>
        </p:nvSpPr>
        <p:spPr>
          <a:xfrm>
            <a:off x="8173590" y="351940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35</a:t>
            </a:r>
            <a:endParaRPr lang="el-GR" sz="1200" dirty="0"/>
          </a:p>
        </p:txBody>
      </p:sp>
      <p:sp>
        <p:nvSpPr>
          <p:cNvPr id="9" name="TextBox 2"/>
          <p:cNvSpPr txBox="1"/>
          <p:nvPr/>
        </p:nvSpPr>
        <p:spPr>
          <a:xfrm>
            <a:off x="7793677" y="592437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36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xmlns="" val="316280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Ωτόλιθοι μπακαλιάρου</a:t>
            </a:r>
            <a:endParaRPr lang="en-US" dirty="0" smtClean="0"/>
          </a:p>
        </p:txBody>
      </p:sp>
      <p:sp>
        <p:nvSpPr>
          <p:cNvPr id="9" name="Ορθογώνιο 8"/>
          <p:cNvSpPr/>
          <p:nvPr/>
        </p:nvSpPr>
        <p:spPr>
          <a:xfrm>
            <a:off x="1109599" y="4191408"/>
            <a:ext cx="31962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l-GR" sz="1600" dirty="0" smtClean="0"/>
              <a:t>Α</a:t>
            </a:r>
            <a:r>
              <a:rPr lang="el-GR" sz="1600" dirty="0"/>
              <a:t>) Τα τρία ζεύγη </a:t>
            </a:r>
            <a:r>
              <a:rPr lang="el-GR" sz="1600" dirty="0" err="1"/>
              <a:t>ωτολίθων</a:t>
            </a:r>
            <a:r>
              <a:rPr lang="el-GR" sz="1600" dirty="0"/>
              <a:t> </a:t>
            </a:r>
            <a:r>
              <a:rPr lang="el-GR" sz="1600" dirty="0" smtClean="0"/>
              <a:t>μπακαλιάρου</a:t>
            </a:r>
            <a:r>
              <a:rPr lang="en-US" sz="1600" dirty="0" smtClean="0"/>
              <a:t>.</a:t>
            </a:r>
            <a:endParaRPr lang="el-GR" sz="1600" dirty="0"/>
          </a:p>
        </p:txBody>
      </p:sp>
      <p:sp>
        <p:nvSpPr>
          <p:cNvPr id="10" name="Ορθογώνιο 9"/>
          <p:cNvSpPr/>
          <p:nvPr/>
        </p:nvSpPr>
        <p:spPr>
          <a:xfrm>
            <a:off x="6642770" y="1948469"/>
            <a:ext cx="1770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l-GR" sz="1600" dirty="0"/>
              <a:t>Β) Σχηματική απεικόνιση εγκάρσιας τομής </a:t>
            </a:r>
            <a:r>
              <a:rPr lang="el-GR" sz="1600" dirty="0" err="1" smtClean="0"/>
              <a:t>ωτολίθου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endParaRPr lang="el-GR" sz="1600" dirty="0"/>
          </a:p>
        </p:txBody>
      </p:sp>
      <p:sp>
        <p:nvSpPr>
          <p:cNvPr id="11" name="Ορθογώνιο 10"/>
          <p:cNvSpPr/>
          <p:nvPr/>
        </p:nvSpPr>
        <p:spPr>
          <a:xfrm>
            <a:off x="6951426" y="4360685"/>
            <a:ext cx="15754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charset="2"/>
              <a:buNone/>
            </a:pPr>
            <a:r>
              <a:rPr lang="en-US" altLang="en-US" sz="1600" dirty="0"/>
              <a:t>Γ) </a:t>
            </a:r>
            <a:r>
              <a:rPr lang="en-US" altLang="en-US" sz="1600" dirty="0" err="1"/>
              <a:t>Ετήσιοι</a:t>
            </a:r>
            <a:r>
              <a:rPr lang="en-US" altLang="en-US" sz="1600" dirty="0"/>
              <a:t> δα</a:t>
            </a:r>
            <a:r>
              <a:rPr lang="en-US" altLang="en-US" sz="1600" dirty="0" err="1"/>
              <a:t>κτύλιοι</a:t>
            </a:r>
            <a:r>
              <a:rPr lang="en-US" altLang="en-US" sz="1600" dirty="0"/>
              <a:t> </a:t>
            </a:r>
            <a:r>
              <a:rPr lang="en-US" altLang="en-US" sz="1600" dirty="0" err="1"/>
              <a:t>σε</a:t>
            </a:r>
            <a:r>
              <a:rPr lang="en-US" altLang="en-US" sz="1600" dirty="0"/>
              <a:t> </a:t>
            </a:r>
            <a:r>
              <a:rPr lang="en-US" altLang="en-US" sz="1600" dirty="0" err="1"/>
              <a:t>τομή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ωτολίθου</a:t>
            </a: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  <p:pic>
        <p:nvPicPr>
          <p:cNvPr id="3" name="Θέση περιεχομένου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427" y="2448041"/>
            <a:ext cx="2689412" cy="1739153"/>
          </a:xfrm>
        </p:spPr>
      </p:pic>
      <p:pic>
        <p:nvPicPr>
          <p:cNvPr id="5" name="Θέση περιεχομένου 4"/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495" y="1849953"/>
            <a:ext cx="2643275" cy="1961308"/>
          </a:xfrm>
        </p:spPr>
      </p:pic>
      <p:pic>
        <p:nvPicPr>
          <p:cNvPr id="13" name="Θέση περιεχομένου 12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2045" y="3937826"/>
            <a:ext cx="2839273" cy="2114550"/>
          </a:xfrm>
        </p:spPr>
      </p:pic>
      <p:sp>
        <p:nvSpPr>
          <p:cNvPr id="14" name="Θέση υποσέλιδου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2" name="TextBox 2"/>
          <p:cNvSpPr txBox="1"/>
          <p:nvPr/>
        </p:nvSpPr>
        <p:spPr>
          <a:xfrm>
            <a:off x="3384133" y="391671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37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6279584" y="349906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38</a:t>
            </a:r>
            <a:endParaRPr lang="el-GR" sz="1200" dirty="0"/>
          </a:p>
        </p:txBody>
      </p:sp>
      <p:sp>
        <p:nvSpPr>
          <p:cNvPr id="17" name="TextBox 2"/>
          <p:cNvSpPr txBox="1"/>
          <p:nvPr/>
        </p:nvSpPr>
        <p:spPr>
          <a:xfrm>
            <a:off x="6379556" y="562005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39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0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Ημερήσιοι δακτύλιοι ωτολίθου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7239" y="1690689"/>
            <a:ext cx="5385279" cy="3835559"/>
          </a:xfrm>
        </p:spPr>
      </p:pic>
      <p:sp>
        <p:nvSpPr>
          <p:cNvPr id="7" name="TextBox 2"/>
          <p:cNvSpPr txBox="1"/>
          <p:nvPr/>
        </p:nvSpPr>
        <p:spPr>
          <a:xfrm>
            <a:off x="6886217" y="502776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/>
                </a:solidFill>
              </a:rPr>
              <a:t>40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Τέλος Παρουσίασης</a:t>
            </a:r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1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4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Γιατί τα ψάρια έχουν λέπια </a:t>
            </a:r>
            <a:r>
              <a:rPr lang="en-US" b="1" dirty="0" smtClean="0"/>
              <a:t>;</a:t>
            </a:r>
            <a:endParaRPr lang="en-GB" b="1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1927" y="2024547"/>
            <a:ext cx="5320145" cy="2473036"/>
          </a:xfrm>
        </p:spPr>
      </p:pic>
      <p:sp>
        <p:nvSpPr>
          <p:cNvPr id="3" name="Rectangle 2"/>
          <p:cNvSpPr/>
          <p:nvPr/>
        </p:nvSpPr>
        <p:spPr>
          <a:xfrm>
            <a:off x="1181552" y="4831441"/>
            <a:ext cx="67808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κύριος σκοπός των λεπιών είναι  </a:t>
            </a:r>
            <a:r>
              <a:rPr lang="el-GR" dirty="0" smtClean="0"/>
              <a:t>η </a:t>
            </a:r>
            <a:r>
              <a:rPr lang="el-GR" dirty="0"/>
              <a:t>παροχή εξωτερικής </a:t>
            </a:r>
            <a:r>
              <a:rPr lang="el-GR" dirty="0" smtClean="0"/>
              <a:t>προστασίας.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2072" y="42205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Ιστορικού Εκδόσεων</a:t>
            </a:r>
            <a:r>
              <a:rPr lang="en-US" altLang="en-US" sz="4000" smtClean="0"/>
              <a:t> </a:t>
            </a:r>
            <a:r>
              <a:rPr lang="el-GR" altLang="en-US" sz="4000" smtClean="0"/>
              <a:t>Έργου</a:t>
            </a:r>
            <a:endParaRPr lang="en-US" altLang="en-US" sz="4000" smtClean="0"/>
          </a:p>
        </p:txBody>
      </p:sp>
      <p:sp useBgFill="1">
        <p:nvSpPr>
          <p:cNvPr id="1126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l-GR" altLang="en-US" sz="2000" smtClean="0"/>
              <a:t>Το παρόν έργο αποτελεί την έκδοση 1.0.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4η. Εργαστηριακή Άσκηση Εκτίμησης Ηλικίας Ιχθύων</a:t>
            </a:r>
            <a:endParaRPr lang="el-GR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1F546-0C8F-4432-ACA8-6C0ADB8BBB42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4000" smtClean="0"/>
              <a:t>Σημείωμα Αναφοράς</a:t>
            </a:r>
            <a:endParaRPr lang="en-US" altLang="en-US" sz="4000" smtClean="0"/>
          </a:p>
        </p:txBody>
      </p:sp>
      <p:sp useBgFill="1">
        <p:nvSpPr>
          <p:cNvPr id="1136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n-US" sz="2000" dirty="0" err="1" smtClean="0"/>
              <a:t>Copyright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Εθνικόν</a:t>
            </a:r>
            <a:r>
              <a:rPr lang="el-GR" altLang="en-US" sz="2000" dirty="0" smtClean="0"/>
              <a:t> και </a:t>
            </a:r>
            <a:r>
              <a:rPr lang="el-GR" altLang="en-US" sz="2000" dirty="0" err="1" smtClean="0"/>
              <a:t>Καποδιστριακόν</a:t>
            </a:r>
            <a:r>
              <a:rPr lang="el-GR" altLang="en-US" sz="2000" dirty="0" smtClean="0"/>
              <a:t> </a:t>
            </a:r>
            <a:r>
              <a:rPr lang="el-GR" altLang="en-US" sz="2000" dirty="0" err="1" smtClean="0"/>
              <a:t>Πανεπιστήμιον</a:t>
            </a:r>
            <a:r>
              <a:rPr lang="el-GR" altLang="en-US" sz="2000" dirty="0" smtClean="0"/>
              <a:t> Αθηνών</a:t>
            </a:r>
            <a:r>
              <a:rPr lang="en-US" altLang="en-US" sz="2000" dirty="0" smtClean="0"/>
              <a:t>, </a:t>
            </a:r>
            <a:r>
              <a:rPr lang="el-GR" altLang="en-US" sz="2000" dirty="0" smtClean="0"/>
              <a:t>Περσεφόνη Μεγαλοφώνου, Επίκουρη Καθηγήτρια. «Ιχθυολογία.</a:t>
            </a:r>
            <a:r>
              <a:rPr lang="el-GR" altLang="en-US" sz="2000" dirty="0" smtClean="0">
                <a:solidFill>
                  <a:srgbClr val="FF0000"/>
                </a:solidFill>
              </a:rPr>
              <a:t> </a:t>
            </a:r>
            <a:r>
              <a:rPr lang="el-GR" altLang="en-US" sz="2000" dirty="0" smtClean="0"/>
              <a:t>Ενότητα </a:t>
            </a:r>
            <a:r>
              <a:rPr lang="en-US" altLang="en-US" sz="2000" dirty="0" smtClean="0"/>
              <a:t>1</a:t>
            </a:r>
            <a:r>
              <a:rPr lang="el-GR" altLang="en-US" sz="2000" dirty="0" smtClean="0"/>
              <a:t>η. Εργαστηριακή Άσκηση Εκτίμησης Ηλικίας Ιχθύων». Έκδοση: 1.0. Αθήνα 201</a:t>
            </a:r>
            <a:r>
              <a:rPr lang="en-US" altLang="en-US" sz="2000" dirty="0" smtClean="0"/>
              <a:t>5</a:t>
            </a:r>
            <a:r>
              <a:rPr lang="el-GR" altLang="en-US" sz="2000" dirty="0" smtClean="0"/>
              <a:t>. Διαθέσιμο από τη δικτυακή διεύθυνση: </a:t>
            </a:r>
            <a:r>
              <a:rPr lang="en-GB" altLang="en-US" sz="2000" dirty="0"/>
              <a:t>http://</a:t>
            </a:r>
            <a:r>
              <a:rPr lang="en-GB" altLang="en-US" sz="2000" dirty="0" smtClean="0"/>
              <a:t>opencourses.uoa.gr/courses/BIOL1</a:t>
            </a:r>
            <a:r>
              <a:rPr lang="el-GR" altLang="en-US" sz="2000" dirty="0" smtClean="0"/>
              <a:t>01</a:t>
            </a:r>
            <a:r>
              <a:rPr lang="en-GB" altLang="en-US" sz="2000" dirty="0" smtClean="0"/>
              <a:t>/</a:t>
            </a:r>
            <a:r>
              <a:rPr lang="el-GR" altLang="en-US" sz="2000" dirty="0" smtClean="0"/>
              <a:t>.</a:t>
            </a:r>
          </a:p>
          <a:p>
            <a:pPr marL="0" indent="0"/>
            <a:endParaRPr lang="el-GR" altLang="en-US" dirty="0" smtClean="0"/>
          </a:p>
          <a:p>
            <a:pPr marL="0" indent="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l-GR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Ενότητα 4η. Εργαστηριακή Άσκηση Εκτίμησης Ηλικίας Ιχθύων</a:t>
            </a:r>
            <a:endParaRPr lang="el-GR" alt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EBA9A-717F-4E81-A601-969B4396BD57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9850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4" y="1066800"/>
            <a:ext cx="8305801" cy="21108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320" y="2776024"/>
            <a:ext cx="1405355" cy="4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025" y="3267074"/>
            <a:ext cx="8543926" cy="293370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01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69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(1/5)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1</a:t>
            </a:r>
            <a:r>
              <a:rPr lang="en-US" sz="1600" b="1" dirty="0" smtClean="0"/>
              <a:t>.</a:t>
            </a:r>
            <a:r>
              <a:rPr lang="el-GR" sz="1600" b="1" dirty="0" smtClean="0"/>
              <a:t> </a:t>
            </a:r>
            <a:r>
              <a:rPr lang="en-US" sz="1600" dirty="0"/>
              <a:t>Image C. Bento. © Australian Museum. </a:t>
            </a:r>
            <a:r>
              <a:rPr lang="el-GR" sz="1600" dirty="0"/>
              <a:t>Σύνδεσμος:</a:t>
            </a:r>
            <a:r>
              <a:rPr lang="en-US" sz="1600" dirty="0"/>
              <a:t>http://australianmuseum.net.au/image/an-australian-lungfish-from-the-fish-collection. 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2.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3. </a:t>
            </a:r>
            <a:r>
              <a:rPr lang="en-US" sz="1600" dirty="0"/>
              <a:t>Copyright . </a:t>
            </a:r>
            <a:r>
              <a:rPr lang="en-US" sz="1600" dirty="0" err="1"/>
              <a:t>AASharks</a:t>
            </a:r>
            <a:r>
              <a:rPr lang="en-US" sz="1600" dirty="0"/>
              <a:t> is owned and operated by 'C26 Web Marketing‘.  </a:t>
            </a:r>
            <a:r>
              <a:rPr lang="el-GR" sz="1600" dirty="0"/>
              <a:t>Σύνδεσμος:</a:t>
            </a:r>
            <a:r>
              <a:rPr lang="en-US" sz="1600" dirty="0"/>
              <a:t>http://www.aasharks.com/types-of-sharks/broadnose-sevengill-shark.htm </a:t>
            </a:r>
            <a:r>
              <a:rPr lang="el-GR" sz="1600" dirty="0"/>
              <a:t>Πηγή: </a:t>
            </a:r>
            <a:r>
              <a:rPr lang="en-US" sz="1600" dirty="0"/>
              <a:t>http://www.aasharks.com/.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4. </a:t>
            </a:r>
            <a:r>
              <a:rPr lang="en-US" sz="1600" dirty="0"/>
              <a:t>Image by S. Lindsay. Acuaristas.cl © 2015 Derechos </a:t>
            </a:r>
            <a:r>
              <a:rPr lang="en-US" sz="1600" dirty="0" err="1"/>
              <a:t>Reservados</a:t>
            </a:r>
            <a:r>
              <a:rPr lang="en-US" sz="1600" dirty="0"/>
              <a:t>.  </a:t>
            </a:r>
            <a:r>
              <a:rPr lang="el-GR" sz="1600" dirty="0"/>
              <a:t>Σύνδεσμος:</a:t>
            </a:r>
            <a:r>
              <a:rPr lang="en-US" sz="1600" dirty="0"/>
              <a:t>http://www.acuaristas.cl/phpbb/viewtopic.php?p=691391 </a:t>
            </a:r>
            <a:r>
              <a:rPr lang="el-GR" sz="1600" dirty="0"/>
              <a:t>Πηγή: </a:t>
            </a:r>
            <a:r>
              <a:rPr lang="en-US" sz="1600" dirty="0"/>
              <a:t>http://www.acuaristas.cl/.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5. </a:t>
            </a:r>
            <a:r>
              <a:rPr lang="en-US" sz="1600" dirty="0"/>
              <a:t>Image C. Bento. </a:t>
            </a:r>
            <a:r>
              <a:rPr lang="el-GR" sz="1600" dirty="0"/>
              <a:t>Σύνδεσμος: </a:t>
            </a:r>
            <a:r>
              <a:rPr lang="en-US" sz="1600" dirty="0"/>
              <a:t>https://jb004.k12.sd.us/my%20website%20info/biology%202/animal%20kingdom/PERCH%20DISSECTION/PERCH%20ANATOMY%20PAGES/COSMOID%20SCALES.htm. </a:t>
            </a:r>
            <a:r>
              <a:rPr lang="el-GR" sz="1600" dirty="0"/>
              <a:t>Πηγή: </a:t>
            </a:r>
            <a:r>
              <a:rPr lang="en-US" sz="1600" dirty="0"/>
              <a:t>https://</a:t>
            </a:r>
            <a:r>
              <a:rPr lang="en-US" sz="1600" dirty="0" smtClean="0"/>
              <a:t>jb004.k12.sd.us/my%20website%20info/biology%202/animal%20kingdom/PERCH%20DISSECTION/PERCH%20DISSECTION%20HOMEPAGE.htm.</a:t>
            </a:r>
            <a:endParaRPr lang="en-US" sz="1600" dirty="0"/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07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(2/5)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6. </a:t>
            </a:r>
            <a:r>
              <a:rPr lang="en-US" sz="1600" dirty="0"/>
              <a:t>Image C. Bento. © Australian Museum. </a:t>
            </a:r>
            <a:r>
              <a:rPr lang="el-GR" sz="1600" dirty="0"/>
              <a:t>Σύνδεσμος:</a:t>
            </a:r>
            <a:r>
              <a:rPr lang="en-US" sz="1600" dirty="0"/>
              <a:t>http://australianmuseum.net.au/image/an-australian-lungfish-from-the-fish-collection. 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7. </a:t>
            </a:r>
            <a:r>
              <a:rPr lang="en-US" sz="1600" dirty="0"/>
              <a:t>Picture 1: Queensland Lungfish. Contributions to https://lungfishh.wikispaces.com/ are licensed under a Creative Commons Attribution Share-Alike 3.0 License. Creative Commons Attribution Share-Alike 3.0 License. </a:t>
            </a:r>
            <a:r>
              <a:rPr lang="el-GR" sz="1600" dirty="0"/>
              <a:t>Σύνδεσμος: </a:t>
            </a:r>
            <a:r>
              <a:rPr lang="en-US" sz="1600" dirty="0"/>
              <a:t>https://lungfishh.wikispaces.com/Modern+Lungfish. </a:t>
            </a:r>
            <a:r>
              <a:rPr lang="el-GR" sz="1600" dirty="0"/>
              <a:t>Πηγή: </a:t>
            </a:r>
            <a:r>
              <a:rPr lang="en-US" sz="1600" dirty="0"/>
              <a:t>http://www.bio.mq.edu.au./dept/centers/lungfish/lungfishsmall.jpg.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8. </a:t>
            </a:r>
            <a:r>
              <a:rPr lang="en-US" sz="1600" dirty="0"/>
              <a:t>Copyright © Australian Museum 2015. </a:t>
            </a:r>
            <a:r>
              <a:rPr lang="el-GR" sz="1600" dirty="0"/>
              <a:t>Σύνδεσμος: </a:t>
            </a:r>
            <a:r>
              <a:rPr lang="en-US" sz="1600" dirty="0"/>
              <a:t>http://australianmuseum.net.au/image/florida-gar-lepisosteus-platyrhincus.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9. </a:t>
            </a:r>
            <a:r>
              <a:rPr lang="en-US" sz="1600" dirty="0"/>
              <a:t>Image C. Bento. </a:t>
            </a:r>
            <a:r>
              <a:rPr lang="el-GR" sz="1600" dirty="0"/>
              <a:t>Σύνδεσμος: </a:t>
            </a:r>
            <a:r>
              <a:rPr lang="en-US" sz="1600" dirty="0"/>
              <a:t>https://jb004.k12.sd.us/my%20website%20info/biology%202/animal%20kingdom/PERCH%20DISSECTION/PERCH%20ANATOMY%20PAGES/GANOID%20SCALES.htm. </a:t>
            </a:r>
            <a:r>
              <a:rPr lang="el-GR" sz="1600" dirty="0"/>
              <a:t>Πηγή: </a:t>
            </a:r>
            <a:r>
              <a:rPr lang="en-US" sz="1600" dirty="0"/>
              <a:t>https://jb004.k12.sd.us/my%20website%20info/biology%202/animal%20kingdom/PERCH%20DISSECTION/PERCH%20DISSECTION%20HOMEPAGE.htm.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8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(3/5)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10. </a:t>
            </a:r>
            <a:r>
              <a:rPr lang="en-US" sz="1600" dirty="0"/>
              <a:t>Image C. Bento. </a:t>
            </a:r>
            <a:r>
              <a:rPr lang="el-GR" sz="1600" dirty="0"/>
              <a:t>Σύνδεσμος: </a:t>
            </a:r>
            <a:r>
              <a:rPr lang="en-US" sz="1600" dirty="0"/>
              <a:t>https://jb004.k12.sd.us/my%20website%20info/biology%202/animal%20kingdom/PERCH%20DISSECTION/PERCH%20ANATOMY%20PAGES/CYCLOID%20SCALES.htm. </a:t>
            </a:r>
            <a:r>
              <a:rPr lang="el-GR" sz="1600" dirty="0"/>
              <a:t>Πηγή: </a:t>
            </a:r>
            <a:r>
              <a:rPr lang="en-US" sz="1600" dirty="0"/>
              <a:t>https://jb004.k12.sd.us/my%20website%20info/biology%202/animal%20kingdom/PERCH%20DISSECTION/PERCH%20DISSECTION%20HOMEPAGE.htm.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11. </a:t>
            </a:r>
            <a:r>
              <a:rPr lang="en-US" sz="1600" dirty="0"/>
              <a:t>Image C. Bento.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12. </a:t>
            </a:r>
            <a:r>
              <a:rPr lang="en-US" sz="1600" dirty="0"/>
              <a:t>Image by S. Lindsay. </a:t>
            </a:r>
            <a:r>
              <a:rPr lang="el-GR" sz="1600" dirty="0"/>
              <a:t>Σύνδεσμος: </a:t>
            </a:r>
            <a:r>
              <a:rPr lang="en-US" sz="1600" dirty="0"/>
              <a:t>https://jb004.k12.sd.us/my%20website%20info/biology%202/animal%20kingdom/PERCH%20DISSECTION/PERCH%20ANATOMY%20PAGES/CETENOID%20SCALES.htm.  </a:t>
            </a:r>
            <a:r>
              <a:rPr lang="el-GR" sz="1600" dirty="0"/>
              <a:t>Πηγή: </a:t>
            </a:r>
            <a:r>
              <a:rPr lang="en-US" sz="1600" dirty="0"/>
              <a:t>https://jb004.k12.sd.us/my%20website%20info/biology%202/animal%20kingdom/PERCH%20DISSECTION/PERCH%20DISSECTION%20HOMEPAGE.htm.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13. </a:t>
            </a:r>
            <a:r>
              <a:rPr lang="en-US" sz="1600" dirty="0"/>
              <a:t>Image C. Bento.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14. </a:t>
            </a:r>
            <a:r>
              <a:rPr lang="en-US" sz="1600" dirty="0"/>
              <a:t>Photographer: John Parkinson © John Parkinson.  </a:t>
            </a:r>
            <a:r>
              <a:rPr lang="el-GR" sz="1600" dirty="0"/>
              <a:t>Σύνδεσμος: </a:t>
            </a:r>
            <a:r>
              <a:rPr lang="en-US" sz="1600" dirty="0"/>
              <a:t>http://australianmuseum.net.au/image/gavin-parkinson-with-a-14-kg-barramundi. </a:t>
            </a:r>
            <a:r>
              <a:rPr lang="el-GR" sz="1600" dirty="0"/>
              <a:t>Πηγή: </a:t>
            </a:r>
            <a:r>
              <a:rPr lang="en-US" sz="1600" dirty="0"/>
              <a:t>http://australianmuseum.net.au.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28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(4/5)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15. </a:t>
            </a:r>
            <a:r>
              <a:rPr lang="el-GR" sz="1600" dirty="0"/>
              <a:t>@ 2001-14 </a:t>
            </a:r>
            <a:r>
              <a:rPr lang="en-US" sz="1600" dirty="0" err="1"/>
              <a:t>Todo</a:t>
            </a:r>
            <a:r>
              <a:rPr lang="en-US" sz="1600" dirty="0"/>
              <a:t> o </a:t>
            </a:r>
            <a:r>
              <a:rPr lang="en-US" sz="1600" dirty="0" err="1"/>
              <a:t>conteúdo</a:t>
            </a:r>
            <a:r>
              <a:rPr lang="en-US" sz="1600" dirty="0"/>
              <a:t> da </a:t>
            </a:r>
            <a:r>
              <a:rPr lang="en-US" sz="1600" dirty="0" err="1"/>
              <a:t>rede</a:t>
            </a:r>
            <a:r>
              <a:rPr lang="en-US" sz="1600" dirty="0"/>
              <a:t> simbiotica.org é </a:t>
            </a:r>
            <a:r>
              <a:rPr lang="en-US" sz="1600" dirty="0" err="1"/>
              <a:t>protegido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Licença</a:t>
            </a:r>
            <a:r>
              <a:rPr lang="en-US" sz="1600" dirty="0"/>
              <a:t> Creative Commons.  </a:t>
            </a:r>
            <a:r>
              <a:rPr lang="en-US" sz="1600" dirty="0" err="1"/>
              <a:t>Licença</a:t>
            </a:r>
            <a:r>
              <a:rPr lang="en-US" sz="1600" dirty="0"/>
              <a:t> Creative Commons. </a:t>
            </a:r>
            <a:r>
              <a:rPr lang="el-GR" sz="1600" dirty="0"/>
              <a:t>Σύνδεσμος: </a:t>
            </a:r>
            <a:r>
              <a:rPr lang="en-US" sz="1600" dirty="0"/>
              <a:t>http://simbiotica.org/osteictis.htm. </a:t>
            </a:r>
            <a:r>
              <a:rPr lang="el-GR" sz="1600" dirty="0"/>
              <a:t>Πηγή: </a:t>
            </a:r>
            <a:r>
              <a:rPr lang="en-US" sz="1600" dirty="0"/>
              <a:t>http://simbiotica.org.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16. </a:t>
            </a:r>
            <a:r>
              <a:rPr lang="en-US" sz="1600" dirty="0" err="1"/>
              <a:t>Bothus</a:t>
            </a:r>
            <a:r>
              <a:rPr lang="en-US" sz="1600" dirty="0"/>
              <a:t> </a:t>
            </a:r>
            <a:r>
              <a:rPr lang="en-US" sz="1600" dirty="0" err="1"/>
              <a:t>podas</a:t>
            </a:r>
            <a:r>
              <a:rPr lang="en-US" sz="1600" dirty="0"/>
              <a:t> (</a:t>
            </a:r>
            <a:r>
              <a:rPr lang="en-US" sz="1600" dirty="0" err="1"/>
              <a:t>Podas</a:t>
            </a:r>
            <a:r>
              <a:rPr lang="en-US" sz="1600" dirty="0"/>
              <a:t>). El maestro </a:t>
            </a:r>
            <a:r>
              <a:rPr lang="en-US" sz="1600" dirty="0" err="1"/>
              <a:t>Pescador</a:t>
            </a:r>
            <a:r>
              <a:rPr lang="en-US" sz="1600" dirty="0"/>
              <a:t> ©. </a:t>
            </a:r>
            <a:r>
              <a:rPr lang="el-GR" sz="1600" dirty="0"/>
              <a:t>Σύνδεσμος:</a:t>
            </a:r>
            <a:r>
              <a:rPr lang="en-US" sz="1600" dirty="0"/>
              <a:t>http://www.maestropescador.com/Colaboradores/patzner_robert_a/patzner_robert_a.html.  </a:t>
            </a:r>
            <a:r>
              <a:rPr lang="el-GR" sz="1600" dirty="0"/>
              <a:t>Πηγή: </a:t>
            </a:r>
            <a:r>
              <a:rPr lang="en-US" sz="1600" dirty="0"/>
              <a:t>http://www.maestropescador.com. 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17. </a:t>
            </a:r>
            <a:r>
              <a:rPr lang="el-GR" sz="1600" dirty="0"/>
              <a:t>(</a:t>
            </a:r>
            <a:r>
              <a:rPr lang="en-US" sz="1600" dirty="0" err="1"/>
              <a:t>Solea</a:t>
            </a:r>
            <a:r>
              <a:rPr lang="en-US" sz="1600" dirty="0"/>
              <a:t> </a:t>
            </a:r>
            <a:r>
              <a:rPr lang="en-US" sz="1600" dirty="0" err="1"/>
              <a:t>solea</a:t>
            </a:r>
            <a:r>
              <a:rPr lang="en-US" sz="1600" dirty="0"/>
              <a:t>). Common sole. Photo by </a:t>
            </a:r>
            <a:r>
              <a:rPr lang="en-US" sz="1600" dirty="0" err="1"/>
              <a:t>Dammous</a:t>
            </a:r>
            <a:r>
              <a:rPr lang="en-US" sz="1600" dirty="0"/>
              <a:t>, </a:t>
            </a:r>
            <a:r>
              <a:rPr lang="en-US" sz="1600" dirty="0" err="1"/>
              <a:t>Shibl</a:t>
            </a:r>
            <a:r>
              <a:rPr lang="en-US" sz="1600" dirty="0"/>
              <a:t>. </a:t>
            </a:r>
            <a:r>
              <a:rPr lang="el-GR" sz="1600" dirty="0"/>
              <a:t>Σύνδεσμος:</a:t>
            </a:r>
            <a:r>
              <a:rPr lang="en-US" sz="1600" dirty="0"/>
              <a:t>http://users.sch.gr/tsilivar/ta-psaria-sthn-ellada.html. </a:t>
            </a:r>
            <a:r>
              <a:rPr lang="el-GR" sz="1600" dirty="0"/>
              <a:t>Πηγή: </a:t>
            </a:r>
            <a:r>
              <a:rPr lang="en-US" sz="1600" dirty="0"/>
              <a:t>http://users.sch.gr.</a:t>
            </a:r>
          </a:p>
          <a:p>
            <a:pPr>
              <a:spcBef>
                <a:spcPts val="600"/>
              </a:spcBef>
            </a:pPr>
            <a:r>
              <a:rPr lang="en-US" sz="1600" b="1" dirty="0" smtClean="0"/>
              <a:t>E</a:t>
            </a:r>
            <a:r>
              <a:rPr lang="el-GR" sz="1600" b="1" dirty="0" err="1"/>
              <a:t>ικόνα</a:t>
            </a:r>
            <a:r>
              <a:rPr lang="el-GR" sz="1600" b="1" dirty="0"/>
              <a:t> 18. </a:t>
            </a:r>
            <a:r>
              <a:rPr lang="en-US" sz="1600" dirty="0"/>
              <a:t>Copyrighted. 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19. </a:t>
            </a:r>
            <a:r>
              <a:rPr lang="el-GR" sz="1600" dirty="0"/>
              <a:t>Σύνδεσμος:</a:t>
            </a:r>
            <a:r>
              <a:rPr lang="en-US" sz="1600" dirty="0"/>
              <a:t>http://www.photolib.noaa.gov/brs/fsind59.htm </a:t>
            </a:r>
            <a:r>
              <a:rPr lang="el-GR" sz="1600" dirty="0"/>
              <a:t>Πηγή: </a:t>
            </a:r>
            <a:r>
              <a:rPr lang="en-US" sz="1600" dirty="0"/>
              <a:t>Publication of the U.S. Department of Commerce, National Oceanic &amp; Atmospheric </a:t>
            </a:r>
            <a:r>
              <a:rPr lang="en-US" sz="1600" dirty="0" err="1"/>
              <a:t>Adminstration</a:t>
            </a:r>
            <a:r>
              <a:rPr lang="en-US" sz="1600" dirty="0"/>
              <a:t> (NOAA), NOAA Central Library. http://www.photolib.noaa.gov/index.html.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Εικόνες </a:t>
            </a:r>
            <a:r>
              <a:rPr lang="el-GR" sz="1600" b="1" dirty="0"/>
              <a:t>20 - 25.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26. </a:t>
            </a:r>
            <a:r>
              <a:rPr lang="el-GR" sz="1600" dirty="0"/>
              <a:t>Σύνδεσμος: </a:t>
            </a:r>
            <a:r>
              <a:rPr lang="en-US" sz="1600" dirty="0"/>
              <a:t>ht.tp://news.uaf.edu/briefly-3/. </a:t>
            </a:r>
            <a:r>
              <a:rPr lang="el-GR" sz="1600" dirty="0"/>
              <a:t>Πηγή: </a:t>
            </a:r>
            <a:r>
              <a:rPr lang="en-US" sz="1600" dirty="0"/>
              <a:t>http://news.uaf.edu.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8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46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/>
              <a:t>Σημείωμα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Χρήσης </a:t>
            </a:r>
            <a:r>
              <a:rPr lang="el-GR" sz="4000" b="1" dirty="0"/>
              <a:t>Έργων </a:t>
            </a:r>
            <a:r>
              <a:rPr lang="el-GR" sz="4000" b="1" dirty="0" smtClean="0"/>
              <a:t>Τρίτων</a:t>
            </a:r>
            <a:r>
              <a:rPr lang="en-US" sz="4000" b="1" dirty="0" smtClean="0"/>
              <a:t> (5/5)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27. </a:t>
            </a:r>
            <a:r>
              <a:rPr lang="en-US" sz="1600" dirty="0" err="1"/>
              <a:t>L'Otolithe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rouge, </a:t>
            </a:r>
            <a:r>
              <a:rPr lang="en-US" sz="1600" dirty="0" err="1"/>
              <a:t>est</a:t>
            </a:r>
            <a:r>
              <a:rPr lang="en-US" sz="1600" dirty="0"/>
              <a:t> </a:t>
            </a:r>
            <a:r>
              <a:rPr lang="en-US" sz="1600" dirty="0" err="1"/>
              <a:t>une</a:t>
            </a:r>
            <a:r>
              <a:rPr lang="en-US" sz="1600" dirty="0"/>
              <a:t> Sagitta. </a:t>
            </a:r>
            <a:r>
              <a:rPr lang="el-GR" sz="1600" dirty="0"/>
              <a:t>Σύνδεσμος: </a:t>
            </a:r>
            <a:r>
              <a:rPr lang="en-US" sz="1600" dirty="0"/>
              <a:t>http://vertebresfossiles.free.fr/otolithes/desc_otolithe.html. </a:t>
            </a:r>
            <a:r>
              <a:rPr lang="el-GR" sz="1600" dirty="0"/>
              <a:t>Πηγή: </a:t>
            </a:r>
            <a:r>
              <a:rPr lang="en-US" sz="1600" dirty="0"/>
              <a:t>http://vertebresfossiles.free.fr/.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28 - 36.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37. </a:t>
            </a:r>
            <a:r>
              <a:rPr lang="en-US" sz="1600" dirty="0" err="1"/>
              <a:t>Exemples</a:t>
            </a:r>
            <a:r>
              <a:rPr lang="en-US" sz="1600" dirty="0"/>
              <a:t> </a:t>
            </a:r>
            <a:r>
              <a:rPr lang="en-US" sz="1600" dirty="0" err="1"/>
              <a:t>d'otolithes</a:t>
            </a:r>
            <a:r>
              <a:rPr lang="en-US" sz="1600" dirty="0"/>
              <a:t>. </a:t>
            </a:r>
            <a:r>
              <a:rPr lang="en-US" sz="1600" dirty="0" err="1"/>
              <a:t>L'illustration</a:t>
            </a:r>
            <a:r>
              <a:rPr lang="en-US" sz="1600" dirty="0"/>
              <a:t> </a:t>
            </a:r>
            <a:r>
              <a:rPr lang="en-US" sz="1600" dirty="0" err="1"/>
              <a:t>montre</a:t>
            </a:r>
            <a:r>
              <a:rPr lang="en-US" sz="1600" dirty="0"/>
              <a:t> les </a:t>
            </a:r>
            <a:r>
              <a:rPr lang="en-US" sz="1600" dirty="0" err="1"/>
              <a:t>sagittae</a:t>
            </a:r>
            <a:r>
              <a:rPr lang="en-US" sz="1600" dirty="0"/>
              <a:t>, les lapilli et les </a:t>
            </a:r>
            <a:r>
              <a:rPr lang="en-US" sz="1600" dirty="0" err="1"/>
              <a:t>asterisci</a:t>
            </a:r>
            <a:r>
              <a:rPr lang="en-US" sz="1600" dirty="0"/>
              <a:t>. </a:t>
            </a:r>
            <a:r>
              <a:rPr lang="el-GR" sz="1600" dirty="0"/>
              <a:t>Σύνδεσμος: </a:t>
            </a:r>
            <a:r>
              <a:rPr lang="en-US" sz="1600" dirty="0"/>
              <a:t>http://www.bio.gc.ca/otoliths/students-etudiants/otolith-fr.php. </a:t>
            </a:r>
            <a:r>
              <a:rPr lang="el-GR" sz="1600" dirty="0"/>
              <a:t>Πηγή: </a:t>
            </a:r>
            <a:r>
              <a:rPr lang="en-US" sz="1600" dirty="0"/>
              <a:t>www.bio.gc.ca.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38. </a:t>
            </a:r>
            <a:r>
              <a:rPr lang="en-US" sz="1600" dirty="0"/>
              <a:t>Copyrighted.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39. </a:t>
            </a:r>
            <a:r>
              <a:rPr lang="en-US" sz="1600" dirty="0"/>
              <a:t>Sectioned cod otolith showing annular growth increments (annuli). </a:t>
            </a:r>
            <a:r>
              <a:rPr lang="el-GR" sz="1600" dirty="0"/>
              <a:t>Σύνδεσμος: </a:t>
            </a:r>
            <a:r>
              <a:rPr lang="en-US" sz="1600" dirty="0"/>
              <a:t>http://www.bio.gc.ca/otoliths/students-etudiants/age-en.php. </a:t>
            </a:r>
            <a:r>
              <a:rPr lang="el-GR" sz="1600" dirty="0"/>
              <a:t>Πηγή: </a:t>
            </a:r>
            <a:r>
              <a:rPr lang="en-US" sz="1600" dirty="0"/>
              <a:t>www.bio.gc.ca/.</a:t>
            </a:r>
          </a:p>
          <a:p>
            <a:pPr>
              <a:spcBef>
                <a:spcPts val="600"/>
              </a:spcBef>
            </a:pPr>
            <a:r>
              <a:rPr lang="el-GR" sz="1600" b="1" dirty="0" smtClean="0"/>
              <a:t>Εικόνα </a:t>
            </a:r>
            <a:r>
              <a:rPr lang="el-GR" sz="1600" b="1" dirty="0"/>
              <a:t>40. </a:t>
            </a:r>
            <a:r>
              <a:rPr lang="en-US" sz="1600" dirty="0"/>
              <a:t>Daily growth rings of a juvenile Fraser River sockeye otolith (400X magnification). Sean Godwin. </a:t>
            </a:r>
            <a:r>
              <a:rPr lang="el-GR" sz="1600" dirty="0"/>
              <a:t>Σύνδεσμος:</a:t>
            </a:r>
            <a:r>
              <a:rPr lang="en-US" sz="1600" dirty="0"/>
              <a:t>http://www.seangodwin.org/research.html.  </a:t>
            </a:r>
            <a:r>
              <a:rPr lang="el-GR" sz="1600" dirty="0"/>
              <a:t>Πηγή:</a:t>
            </a:r>
            <a:r>
              <a:rPr lang="en-US" sz="1600" dirty="0"/>
              <a:t>http://www.seangodwin.org/.</a:t>
            </a:r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  <a:p>
            <a:pPr>
              <a:spcBef>
                <a:spcPts val="600"/>
              </a:spcBef>
            </a:pPr>
            <a:endParaRPr lang="en-US" sz="1600" b="1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8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Έχουν όλα τα ψάρια λέπια </a:t>
            </a:r>
            <a:r>
              <a:rPr lang="en-US" b="1" dirty="0" smtClean="0"/>
              <a:t>;</a:t>
            </a:r>
            <a:endParaRPr lang="en-GB" b="1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5744" y="1976425"/>
            <a:ext cx="4412512" cy="2966484"/>
          </a:xfrm>
        </p:spPr>
      </p:pic>
      <p:sp>
        <p:nvSpPr>
          <p:cNvPr id="4" name="Rectangle 3"/>
          <p:cNvSpPr/>
          <p:nvPr/>
        </p:nvSpPr>
        <p:spPr>
          <a:xfrm>
            <a:off x="1360714" y="5228646"/>
            <a:ext cx="6422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Πολλά είδη ψαριών δεν έχουν </a:t>
            </a:r>
            <a:r>
              <a:rPr lang="el-GR" dirty="0" smtClean="0"/>
              <a:t>λέπια</a:t>
            </a:r>
            <a:r>
              <a:rPr lang="en-US" dirty="0" smtClean="0"/>
              <a:t>.  </a:t>
            </a:r>
            <a:r>
              <a:rPr lang="el-GR" b="1" dirty="0" smtClean="0"/>
              <a:t>Οικογένεια Gobiesocidae</a:t>
            </a:r>
            <a:r>
              <a:rPr lang="en-US" b="1" dirty="0" smtClean="0"/>
              <a:t>.</a:t>
            </a:r>
            <a:endParaRPr lang="el-GR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78256" y="466591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Πόσα είδη λεπιών υπάρχουν </a:t>
            </a:r>
            <a:r>
              <a:rPr lang="en-US" b="1" dirty="0" smtClean="0"/>
              <a:t>;</a:t>
            </a:r>
            <a:endParaRPr lang="en-GB" b="1" dirty="0" smtClean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200" b="1" dirty="0" smtClean="0">
                <a:solidFill>
                  <a:srgbClr val="000000"/>
                </a:solidFill>
              </a:rPr>
              <a:t>Πλακοειδή</a:t>
            </a: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200" b="1" dirty="0" err="1" smtClean="0">
                <a:solidFill>
                  <a:srgbClr val="000000"/>
                </a:solidFill>
              </a:rPr>
              <a:t>Κοσμοειδή</a:t>
            </a:r>
            <a:endParaRPr lang="el-GR" sz="22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200" b="1" dirty="0" err="1" smtClean="0">
                <a:solidFill>
                  <a:srgbClr val="000000"/>
                </a:solidFill>
              </a:rPr>
              <a:t>Γανοειδή</a:t>
            </a:r>
            <a:endParaRPr lang="el-GR" sz="2200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el-GR" sz="2200" b="1" dirty="0" smtClean="0">
                <a:solidFill>
                  <a:srgbClr val="000000"/>
                </a:solidFill>
              </a:rPr>
              <a:t>Κυκλοειδή και </a:t>
            </a:r>
            <a:r>
              <a:rPr lang="el-GR" sz="2200" b="1" dirty="0" err="1" smtClean="0">
                <a:solidFill>
                  <a:srgbClr val="000000"/>
                </a:solidFill>
              </a:rPr>
              <a:t>Κτενοειδή</a:t>
            </a:r>
            <a:endParaRPr lang="el-GR" sz="2200" b="1" dirty="0" smtClean="0">
              <a:solidFill>
                <a:srgbClr val="000000"/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Πλακοειδή λέπια</a:t>
            </a:r>
            <a:endParaRPr lang="en-GB" b="1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4883" y="4048125"/>
            <a:ext cx="2629971" cy="211455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buNone/>
              <a:defRPr/>
            </a:pPr>
            <a:r>
              <a:rPr lang="el-GR" sz="2200" b="1" dirty="0"/>
              <a:t>Καρχαρίες – Ράγιες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b="1" dirty="0"/>
              <a:t>Δεν αυξάνουν σε μέγεθος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b="1" dirty="0"/>
              <a:t>Ομοιάζουν με δόντια</a:t>
            </a:r>
          </a:p>
          <a:p>
            <a:pPr>
              <a:lnSpc>
                <a:spcPct val="120000"/>
              </a:lnSpc>
              <a:spcBef>
                <a:spcPct val="30000"/>
              </a:spcBef>
              <a:buClr>
                <a:srgbClr val="FF9933"/>
              </a:buClr>
              <a:defRPr/>
            </a:pPr>
            <a:endPara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242" y="1854200"/>
            <a:ext cx="3713254" cy="2068513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26496" y="35925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</a:t>
            </a:r>
            <a:endParaRPr lang="el-GR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84854" y="58856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4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Κοσμοειδή λέπια</a:t>
            </a:r>
            <a:endParaRPr lang="en-GB" b="1" dirty="0" smtClean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4388" y="1984112"/>
            <a:ext cx="3890962" cy="1808689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5602" y="4048125"/>
            <a:ext cx="2768534" cy="211455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2911" y="2686714"/>
            <a:ext cx="3308465" cy="2643447"/>
          </a:xfrm>
        </p:spPr>
      </p:pic>
      <p:sp>
        <p:nvSpPr>
          <p:cNvPr id="14" name="TextBox 13"/>
          <p:cNvSpPr txBox="1"/>
          <p:nvPr/>
        </p:nvSpPr>
        <p:spPr>
          <a:xfrm>
            <a:off x="8473748" y="35822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</a:t>
            </a:r>
            <a:endParaRPr lang="el-GR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54136" y="593159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7</a:t>
            </a:r>
            <a:endParaRPr lang="el-GR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01376" y="50531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5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b="1" dirty="0" smtClean="0"/>
              <a:t>Γανοειδή λέπια</a:t>
            </a:r>
            <a:endParaRPr lang="en-GB" b="1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912" y="4048125"/>
            <a:ext cx="2489913" cy="2114550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904422" y="1853430"/>
            <a:ext cx="3836988" cy="4309245"/>
          </a:xfrm>
        </p:spPr>
        <p:txBody>
          <a:bodyPr/>
          <a:lstStyle/>
          <a:p>
            <a:pPr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b="1" dirty="0" smtClean="0"/>
              <a:t>Τροποποιημένα </a:t>
            </a:r>
            <a:r>
              <a:rPr lang="el-GR" sz="2200" b="1" dirty="0" err="1" smtClean="0"/>
              <a:t>κοσμοειδή</a:t>
            </a:r>
            <a:endParaRPr lang="en-US" sz="2200" b="1" dirty="0" smtClean="0"/>
          </a:p>
          <a:p>
            <a:pPr>
              <a:spcBef>
                <a:spcPct val="30000"/>
              </a:spcBef>
              <a:buClr>
                <a:schemeClr val="tx1"/>
              </a:buClr>
              <a:defRPr/>
            </a:pPr>
            <a:endParaRPr lang="el-GR" sz="2400" b="1" dirty="0"/>
          </a:p>
          <a:p>
            <a:pPr>
              <a:spcBef>
                <a:spcPct val="30000"/>
              </a:spcBef>
              <a:buClr>
                <a:schemeClr val="tx1"/>
              </a:buClr>
              <a:defRPr/>
            </a:pPr>
            <a:r>
              <a:rPr lang="el-GR" sz="2200" b="1" dirty="0" smtClean="0"/>
              <a:t>Ρομβοειδή </a:t>
            </a:r>
            <a:r>
              <a:rPr lang="el-GR" sz="2200" b="1" dirty="0"/>
              <a:t>στο σχήμα</a:t>
            </a:r>
          </a:p>
          <a:p>
            <a:pPr lvl="1">
              <a:buClr>
                <a:schemeClr val="tx1"/>
              </a:buClr>
              <a:defRPr/>
            </a:pPr>
            <a:r>
              <a:rPr lang="en-US" sz="2000" dirty="0" err="1" smtClean="0"/>
              <a:t>Polypteridae</a:t>
            </a:r>
            <a:endParaRPr lang="en-US" sz="2000" dirty="0"/>
          </a:p>
          <a:p>
            <a:pPr lvl="1">
              <a:buClr>
                <a:schemeClr val="tx1"/>
              </a:buClr>
              <a:defRPr/>
            </a:pPr>
            <a:r>
              <a:rPr lang="en-US" sz="2000" dirty="0" err="1"/>
              <a:t>Poliodontidae</a:t>
            </a:r>
            <a:endParaRPr lang="en-US" sz="2000" dirty="0"/>
          </a:p>
          <a:p>
            <a:pPr lvl="1">
              <a:buClr>
                <a:schemeClr val="tx1"/>
              </a:buClr>
              <a:defRPr/>
            </a:pPr>
            <a:r>
              <a:rPr lang="en-US" sz="2000" dirty="0" err="1"/>
              <a:t>Lepisosteidae</a:t>
            </a:r>
            <a:endParaRPr lang="en-US" sz="2000" dirty="0"/>
          </a:p>
          <a:p>
            <a:pPr lvl="1">
              <a:buClr>
                <a:schemeClr val="tx1"/>
              </a:buClr>
              <a:defRPr/>
            </a:pPr>
            <a:r>
              <a:rPr lang="en-US" sz="2000" dirty="0" err="1"/>
              <a:t>Acipenseridae</a:t>
            </a:r>
            <a:endParaRPr lang="el-GR" sz="2000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8183" y="1854200"/>
            <a:ext cx="3223371" cy="2068513"/>
          </a:xfrm>
        </p:spPr>
      </p:pic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73590" y="364571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8</a:t>
            </a:r>
            <a:endParaRPr lang="el-GR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93677" y="58856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9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l-GR" sz="3200" b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el-GR" b="1" dirty="0" smtClean="0"/>
              <a:t>Κυκλοειδή λέπια</a:t>
            </a:r>
            <a:endParaRPr lang="en-GB" sz="3200" b="1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82" y="2527057"/>
            <a:ext cx="3881535" cy="2948473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150" y="3025028"/>
            <a:ext cx="3886200" cy="1952532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4η. Εργαστηριακή Άσκηση Εκτίμησης Ηλικίας Ιχθύων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07463" y="54646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</a:t>
            </a:r>
            <a:endParaRPr lang="el-GR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173590" y="497756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11</a:t>
            </a:r>
            <a:endParaRPr lang="el-G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1805</Words>
  <Application>Microsoft Office PowerPoint</Application>
  <PresentationFormat>On-screen Show (4:3)</PresentationFormat>
  <Paragraphs>314</Paragraphs>
  <Slides>38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Θέμα του Office</vt:lpstr>
      <vt:lpstr>MS Org Chart</vt:lpstr>
      <vt:lpstr>Ιχθυολογία</vt:lpstr>
      <vt:lpstr>Slide 2</vt:lpstr>
      <vt:lpstr>Γιατί τα ψάρια έχουν λέπια ;</vt:lpstr>
      <vt:lpstr>Έχουν όλα τα ψάρια λέπια ;</vt:lpstr>
      <vt:lpstr>Πόσα είδη λεπιών υπάρχουν ;</vt:lpstr>
      <vt:lpstr>Πλακοειδή λέπια</vt:lpstr>
      <vt:lpstr>Κοσμοειδή λέπια</vt:lpstr>
      <vt:lpstr>Γανοειδή λέπια</vt:lpstr>
      <vt:lpstr>    Κυκλοειδή λέπια</vt:lpstr>
      <vt:lpstr>    Κτενοειδή λέπια</vt:lpstr>
      <vt:lpstr>Όλα τα λέπια έχουν το ίδιο μέγεθος ;</vt:lpstr>
      <vt:lpstr>Μπορεί ένα ψάρι να έχει περισσότερο από ένα τύπο λεπιών ;</vt:lpstr>
      <vt:lpstr>Μπορεί το είδος των λεπιών να διαφέρει ανάλογα με το φύλο ;</vt:lpstr>
      <vt:lpstr>Σχέσεις μήκους λεπιών και μήκους ψαριών</vt:lpstr>
      <vt:lpstr>Τομές ακανθών νεαρών τόννων</vt:lpstr>
      <vt:lpstr>Τομές ακανθών  ενήλικων τόννων</vt:lpstr>
      <vt:lpstr>Αναδρομικός υπολογισμός  του μήκους</vt:lpstr>
      <vt:lpstr>Ωτόλιθοι μεγάλων  πελαγικών ψαριών </vt:lpstr>
      <vt:lpstr>Ωτόλιθοι  μικρού μεγέθους  χαρακτηριστική μορφολογία</vt:lpstr>
      <vt:lpstr>Εξαγωγή ωτολίθων</vt:lpstr>
      <vt:lpstr>Θέση ωτολίθων </vt:lpstr>
      <vt:lpstr>Εξαγωγή ωτολίθων τσιπούρας</vt:lpstr>
      <vt:lpstr>Ωτόλιθοι τσιπούρας</vt:lpstr>
      <vt:lpstr>Διαδικασία εγκλεισμού  και τομών</vt:lpstr>
      <vt:lpstr>Ωτόλιθοι μπακαλιάρου</vt:lpstr>
      <vt:lpstr>Ημερήσιοι δακτύλιοι ωτολίθου</vt:lpstr>
      <vt:lpstr>Τέλος Παρουσίασης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 Χρήσης Έργων Τρίτων (1/5)</vt:lpstr>
      <vt:lpstr>Σημείωμα  Χρήσης Έργων Τρίτων (2/5)</vt:lpstr>
      <vt:lpstr>Σημείωμα  Χρήσης Έργων Τρίτων (3/5)</vt:lpstr>
      <vt:lpstr>Σημείωμα  Χρήσης Έργων Τρίτων (4/5)</vt:lpstr>
      <vt:lpstr>Σημείωμα  Χρήσης Έργων Τρίτων (5/5)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Πανεπιστημιο</cp:lastModifiedBy>
  <cp:revision>239</cp:revision>
  <dcterms:created xsi:type="dcterms:W3CDTF">2015-03-24T06:43:16Z</dcterms:created>
  <dcterms:modified xsi:type="dcterms:W3CDTF">2016-10-17T20:07:17Z</dcterms:modified>
</cp:coreProperties>
</file>