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6"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280" r:id="rId40"/>
    <p:sldId id="290" r:id="rId41"/>
    <p:sldId id="295" r:id="rId42"/>
    <p:sldId id="299" r:id="rId43"/>
    <p:sldId id="292" r:id="rId44"/>
    <p:sldId id="291" r:id="rId45"/>
    <p:sldId id="294" r:id="rId46"/>
    <p:sldId id="293"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9309"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μελέτη της σχολικής τάξης</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Ποιοτική μεθοδολογία έρευνας στη Διδακτική των Μαθηματικών</a:t>
            </a: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6:</a:t>
            </a:r>
            <a:r>
              <a:rPr lang="en-US" sz="2800" dirty="0" smtClean="0">
                <a:solidFill>
                  <a:srgbClr val="5075BC"/>
                </a:solidFill>
                <a:latin typeface="+mj-lt"/>
                <a:ea typeface="+mj-ea"/>
                <a:cs typeface="+mj-cs"/>
              </a:rPr>
              <a:t> </a:t>
            </a:r>
            <a:r>
              <a:rPr lang="el-GR" sz="2800" dirty="0" smtClean="0"/>
              <a:t>Η μελέτη της σχολικής τάξης</a:t>
            </a:r>
          </a:p>
          <a:p>
            <a:endParaRPr lang="en-US" sz="2800" dirty="0"/>
          </a:p>
          <a:p>
            <a:r>
              <a:rPr lang="el-GR" sz="2800" dirty="0" err="1"/>
              <a:t>Πόταρη</a:t>
            </a:r>
            <a:r>
              <a:rPr lang="el-GR" sz="2800" dirty="0"/>
              <a:t> Δέσποινα, </a:t>
            </a:r>
            <a:r>
              <a:rPr lang="el-GR" sz="2800" dirty="0" err="1"/>
              <a:t>Σακονίδης</a:t>
            </a:r>
            <a:r>
              <a:rPr lang="el-GR" sz="2800"/>
              <a:t> Χαράλαμπος</a:t>
            </a:r>
          </a:p>
          <a:p>
            <a:r>
              <a:rPr lang="el-GR" sz="2800" smtClean="0"/>
              <a:t>Σχολή </a:t>
            </a:r>
            <a:r>
              <a:rPr lang="el-GR" sz="2800" dirty="0" smtClean="0"/>
              <a:t>Θετικών επιστημών</a:t>
            </a:r>
          </a:p>
          <a:p>
            <a:r>
              <a:rPr lang="el-GR" sz="2800" dirty="0" smtClean="0"/>
              <a:t>Τμήμα Μαθηματικών</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Ανάλυση του κάθε </a:t>
            </a:r>
            <a:r>
              <a:rPr lang="el-GR" dirty="0" smtClean="0"/>
              <a:t>επεισοδίου</a:t>
            </a:r>
            <a:endParaRPr lang="el-GR" dirty="0"/>
          </a:p>
        </p:txBody>
      </p:sp>
      <p:sp>
        <p:nvSpPr>
          <p:cNvPr id="3" name="Θέση περιεχομένου 2"/>
          <p:cNvSpPr>
            <a:spLocks noGrp="1"/>
          </p:cNvSpPr>
          <p:nvPr>
            <p:ph idx="1"/>
          </p:nvPr>
        </p:nvSpPr>
        <p:spPr/>
        <p:txBody>
          <a:bodyPr>
            <a:normAutofit fontScale="77500" lnSpcReduction="20000"/>
          </a:bodyPr>
          <a:lstStyle/>
          <a:p>
            <a:pPr>
              <a:defRPr/>
            </a:pPr>
            <a:r>
              <a:rPr lang="el-GR" dirty="0"/>
              <a:t>Ανάλυση σε χρονολογική σειρά</a:t>
            </a:r>
          </a:p>
          <a:p>
            <a:pPr>
              <a:defRPr/>
            </a:pPr>
            <a:r>
              <a:rPr lang="el-GR" dirty="0"/>
              <a:t>Προσδιορισμός των προσπαθειών των παιδιών να λύσουν τις δραστηριότητες (διακριτά επεισόδια)</a:t>
            </a:r>
          </a:p>
          <a:p>
            <a:pPr>
              <a:defRPr/>
            </a:pPr>
            <a:r>
              <a:rPr lang="el-GR" dirty="0"/>
              <a:t>Ανάλυση με τέσσερα θέματα</a:t>
            </a:r>
          </a:p>
          <a:p>
            <a:pPr lvl="1">
              <a:defRPr/>
            </a:pPr>
            <a:r>
              <a:rPr lang="el-GR" dirty="0"/>
              <a:t>Οι αναμονές και οι υποχρεώσεις μέσα στις ομάδες</a:t>
            </a:r>
          </a:p>
          <a:p>
            <a:pPr lvl="1">
              <a:defRPr/>
            </a:pPr>
            <a:r>
              <a:rPr lang="el-GR" dirty="0"/>
              <a:t>Οι μαθηματικές σημασίες που αποδίδουν τα παιδιά στη δική τους δραστηριότητα, στη δραστηριότητα του συμμαθητή τους και στο έργο πού έχουν να αντιμετωπίσουν</a:t>
            </a:r>
          </a:p>
          <a:p>
            <a:pPr lvl="1">
              <a:defRPr/>
            </a:pPr>
            <a:r>
              <a:rPr lang="el-GR" dirty="0"/>
              <a:t>Οι ευκαιρίες για μάθηση για το κάθε παιδί</a:t>
            </a:r>
          </a:p>
          <a:p>
            <a:pPr lvl="1">
              <a:defRPr/>
            </a:pPr>
            <a:r>
              <a:rPr lang="el-GR" dirty="0"/>
              <a:t>Οι εννοιολογικές αναδιοργανώσεις που έγιναν σε κάθε παιδί</a:t>
            </a:r>
          </a:p>
          <a:p>
            <a:endParaRPr lang="el-GR" dirty="0"/>
          </a:p>
        </p:txBody>
      </p:sp>
    </p:spTree>
    <p:extLst>
      <p:ext uri="{BB962C8B-B14F-4D97-AF65-F5344CB8AC3E}">
        <p14:creationId xmlns:p14="http://schemas.microsoft.com/office/powerpoint/2010/main" val="3875215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Παράδειγμα </a:t>
            </a:r>
            <a:r>
              <a:rPr lang="el-GR" dirty="0" smtClean="0"/>
              <a:t>ανάλυσης</a:t>
            </a:r>
            <a:endParaRPr lang="el-GR" dirty="0"/>
          </a:p>
        </p:txBody>
      </p:sp>
      <p:sp>
        <p:nvSpPr>
          <p:cNvPr id="3" name="Θέση περιεχομένου 2"/>
          <p:cNvSpPr>
            <a:spLocks noGrp="1"/>
          </p:cNvSpPr>
          <p:nvPr>
            <p:ph idx="1"/>
          </p:nvPr>
        </p:nvSpPr>
        <p:spPr>
          <a:xfrm>
            <a:off x="464156" y="1556792"/>
            <a:ext cx="8229600" cy="5112568"/>
          </a:xfrm>
        </p:spPr>
        <p:txBody>
          <a:bodyPr>
            <a:normAutofit fontScale="55000" lnSpcReduction="20000"/>
          </a:bodyPr>
          <a:lstStyle/>
          <a:p>
            <a:r>
              <a:rPr lang="el-GR" dirty="0"/>
              <a:t>Δ: 48 και 18</a:t>
            </a:r>
          </a:p>
          <a:p>
            <a:r>
              <a:rPr lang="el-GR" dirty="0"/>
              <a:t>Κ: Είναι το ίδιο (εννοώντας 47+19 = 66)</a:t>
            </a:r>
          </a:p>
          <a:p>
            <a:r>
              <a:rPr lang="el-GR" dirty="0"/>
              <a:t>Τ: Τι είναι ίδιο;</a:t>
            </a:r>
          </a:p>
          <a:p>
            <a:r>
              <a:rPr lang="el-GR" dirty="0"/>
              <a:t>Κ: Εάν βγάλεις ένα από το 19 και το βάλεις στο 47 είναι ακριβώς το ίδιο.</a:t>
            </a:r>
          </a:p>
          <a:p>
            <a:r>
              <a:rPr lang="el-GR" dirty="0"/>
              <a:t>Τ: Το βλέπεις </a:t>
            </a:r>
            <a:r>
              <a:rPr lang="el-GR" dirty="0" err="1"/>
              <a:t>Ryan</a:t>
            </a:r>
            <a:r>
              <a:rPr lang="el-GR" dirty="0"/>
              <a:t>? Λέει ότι 47 και 19 είναι ίσο με </a:t>
            </a:r>
            <a:r>
              <a:rPr lang="el-GR" dirty="0" smtClean="0"/>
              <a:t>66</a:t>
            </a:r>
            <a:r>
              <a:rPr lang="en-US" dirty="0" smtClean="0"/>
              <a:t> (</a:t>
            </a:r>
            <a:r>
              <a:rPr lang="el-GR" dirty="0" smtClean="0"/>
              <a:t>Επαναλαμβάνει </a:t>
            </a:r>
            <a:r>
              <a:rPr lang="el-GR" dirty="0"/>
              <a:t>την εξήγηση της Κ με μεγαλύτερη </a:t>
            </a:r>
            <a:r>
              <a:rPr lang="el-GR" dirty="0" smtClean="0"/>
              <a:t>λεπτομέρεια</a:t>
            </a:r>
            <a:r>
              <a:rPr lang="en-US" dirty="0" smtClean="0"/>
              <a:t>)</a:t>
            </a:r>
            <a:r>
              <a:rPr lang="el-GR" dirty="0" smtClean="0"/>
              <a:t>. </a:t>
            </a:r>
            <a:r>
              <a:rPr lang="el-GR" dirty="0"/>
              <a:t>Είπε ότι είναι ο ίδιος αριθμός</a:t>
            </a:r>
          </a:p>
          <a:p>
            <a:r>
              <a:rPr lang="el-GR" dirty="0"/>
              <a:t>Κ. Ναι γιατί παίρνεις ένα από το 19 και το προσθέτεις στο 47 που κάνει …</a:t>
            </a:r>
          </a:p>
          <a:p>
            <a:r>
              <a:rPr lang="el-GR" dirty="0"/>
              <a:t>Δ: 48</a:t>
            </a:r>
          </a:p>
          <a:p>
            <a:r>
              <a:rPr lang="el-GR" dirty="0"/>
              <a:t>Κ: 48</a:t>
            </a:r>
          </a:p>
          <a:p>
            <a:r>
              <a:rPr lang="el-GR" dirty="0"/>
              <a:t>Δ: 48, σωστά.</a:t>
            </a:r>
          </a:p>
          <a:p>
            <a:r>
              <a:rPr lang="el-GR" dirty="0"/>
              <a:t>R: Ξέρω τι προσπαθεί να πει. Προσπαθεί να πει πάρε ένα από εδώ (δείχνει το 19) και βάλε το εδώ (δείχνει το 47)</a:t>
            </a:r>
          </a:p>
          <a:p>
            <a:r>
              <a:rPr lang="el-GR" dirty="0"/>
              <a:t>Δ:  Σωστά.</a:t>
            </a:r>
          </a:p>
          <a:p>
            <a:r>
              <a:rPr lang="el-GR" dirty="0"/>
              <a:t>R: Αυτό θα μας έδινε την ίδια </a:t>
            </a:r>
            <a:r>
              <a:rPr lang="el-GR" dirty="0" smtClean="0"/>
              <a:t>απάντηση</a:t>
            </a:r>
            <a:endParaRPr lang="el-GR" dirty="0"/>
          </a:p>
        </p:txBody>
      </p:sp>
    </p:spTree>
    <p:extLst>
      <p:ext uri="{BB962C8B-B14F-4D97-AF65-F5344CB8AC3E}">
        <p14:creationId xmlns:p14="http://schemas.microsoft.com/office/powerpoint/2010/main" val="456071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defRPr/>
            </a:pPr>
            <a:r>
              <a:rPr lang="el-GR" dirty="0"/>
              <a:t>Η κοινωνική σχέση των </a:t>
            </a:r>
            <a:r>
              <a:rPr lang="el-GR" dirty="0" smtClean="0"/>
              <a:t>παιδιών</a:t>
            </a:r>
            <a:endParaRPr lang="el-GR" dirty="0"/>
          </a:p>
        </p:txBody>
      </p:sp>
      <p:sp>
        <p:nvSpPr>
          <p:cNvPr id="3" name="Θέση περιεχομένου 2"/>
          <p:cNvSpPr>
            <a:spLocks noGrp="1"/>
          </p:cNvSpPr>
          <p:nvPr>
            <p:ph idx="1"/>
          </p:nvPr>
        </p:nvSpPr>
        <p:spPr/>
        <p:txBody>
          <a:bodyPr>
            <a:normAutofit/>
          </a:bodyPr>
          <a:lstStyle/>
          <a:p>
            <a:r>
              <a:rPr lang="el-GR" altLang="el-GR" dirty="0"/>
              <a:t>Η Κ. θέλει να εξηγήσει πως έλυσε το πρόβλημα. Η ερώτηση του δασκάλου (3) ίσως να είναι κρίσιμη. Η Κ. ήταν υποχρεωμένη να εξηγήσει τη σκέψη της στο δάσκαλο. Ο </a:t>
            </a:r>
            <a:r>
              <a:rPr lang="en-US" altLang="el-GR" dirty="0"/>
              <a:t>R</a:t>
            </a:r>
            <a:r>
              <a:rPr lang="el-GR" altLang="el-GR" dirty="0"/>
              <a:t>. Ήταν υποχρεωμένος να καταλάβει τις εξηγήσεις της Κ. (10). Η παρέμβαση του δασκάλου (5) ίσως να είναι κριτική στο να του δείξει τις υποχρεώσεις του</a:t>
            </a:r>
            <a:r>
              <a:rPr lang="el-GR" altLang="el-GR" dirty="0" smtClean="0"/>
              <a:t>.</a:t>
            </a:r>
            <a:endParaRPr lang="el-GR" altLang="el-GR" dirty="0"/>
          </a:p>
        </p:txBody>
      </p:sp>
    </p:spTree>
    <p:extLst>
      <p:ext uri="{BB962C8B-B14F-4D97-AF65-F5344CB8AC3E}">
        <p14:creationId xmlns:p14="http://schemas.microsoft.com/office/powerpoint/2010/main" val="256079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Μαθηματικές </a:t>
            </a:r>
            <a:r>
              <a:rPr lang="el-GR" dirty="0" smtClean="0"/>
              <a:t>σημασίες</a:t>
            </a:r>
            <a:endParaRPr lang="el-GR" dirty="0"/>
          </a:p>
        </p:txBody>
      </p:sp>
      <p:sp>
        <p:nvSpPr>
          <p:cNvPr id="3" name="Θέση περιεχομένου 2"/>
          <p:cNvSpPr>
            <a:spLocks noGrp="1"/>
          </p:cNvSpPr>
          <p:nvPr>
            <p:ph idx="1"/>
          </p:nvPr>
        </p:nvSpPr>
        <p:spPr/>
        <p:txBody>
          <a:bodyPr/>
          <a:lstStyle/>
          <a:p>
            <a:r>
              <a:rPr lang="el-GR" altLang="el-GR" dirty="0"/>
              <a:t>Η Κ. χρησιμοποίησε τη στρατηγική του συμπληρώματος που ήταν μάλλον αναμενόμενη όπως φάνηκε από τη συνέντευξη του Ιανουαρίου. Ο </a:t>
            </a:r>
            <a:r>
              <a:rPr lang="en-US" altLang="el-GR" dirty="0"/>
              <a:t>R</a:t>
            </a:r>
            <a:r>
              <a:rPr lang="el-GR" altLang="el-GR" dirty="0"/>
              <a:t>. καθώς απαντούσε στη συνέντευξη 8+8 = 16, 9+7 = ; πιθανόν να οικοδόμησε τη σχέση του συμπληρώματος μέσα από την ερμηνεία της απάντησης της Κ.</a:t>
            </a:r>
          </a:p>
          <a:p>
            <a:endParaRPr lang="el-GR" dirty="0"/>
          </a:p>
        </p:txBody>
      </p:sp>
    </p:spTree>
    <p:extLst>
      <p:ext uri="{BB962C8B-B14F-4D97-AF65-F5344CB8AC3E}">
        <p14:creationId xmlns:p14="http://schemas.microsoft.com/office/powerpoint/2010/main" val="230914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Ευκαιρίες </a:t>
            </a:r>
            <a:r>
              <a:rPr lang="el-GR" dirty="0" smtClean="0"/>
              <a:t>μάθησης</a:t>
            </a:r>
            <a:endParaRPr lang="el-GR" dirty="0"/>
          </a:p>
        </p:txBody>
      </p:sp>
      <p:sp>
        <p:nvSpPr>
          <p:cNvPr id="3" name="Θέση περιεχομένου 2"/>
          <p:cNvSpPr>
            <a:spLocks noGrp="1"/>
          </p:cNvSpPr>
          <p:nvPr>
            <p:ph idx="1"/>
          </p:nvPr>
        </p:nvSpPr>
        <p:spPr/>
        <p:txBody>
          <a:bodyPr/>
          <a:lstStyle/>
          <a:p>
            <a:r>
              <a:rPr lang="el-GR" altLang="el-GR" dirty="0"/>
              <a:t>Ο </a:t>
            </a:r>
            <a:r>
              <a:rPr lang="en-US" altLang="el-GR" dirty="0"/>
              <a:t>R</a:t>
            </a:r>
            <a:r>
              <a:rPr lang="el-GR" altLang="el-GR" dirty="0"/>
              <a:t>. Δεν είχε λύσει την άσκηση αρχικά και μάλλον δεν μπορούσε να συσχετίσει διαδοχικές ασκήσεις. Ο τρόπος που εξήγησε τι είπε η Κ. προτείνει ότι κατάλαβε πως συσχέτισε τις ασκήσεις. Αυτό φανερώνει μια ευκαιρία μάθησης για τον </a:t>
            </a:r>
            <a:r>
              <a:rPr lang="en-US" altLang="el-GR" dirty="0"/>
              <a:t>R</a:t>
            </a:r>
            <a:r>
              <a:rPr lang="el-GR" altLang="el-GR" dirty="0"/>
              <a:t>.</a:t>
            </a:r>
          </a:p>
          <a:p>
            <a:endParaRPr lang="el-GR" dirty="0"/>
          </a:p>
        </p:txBody>
      </p:sp>
    </p:spTree>
    <p:extLst>
      <p:ext uri="{BB962C8B-B14F-4D97-AF65-F5344CB8AC3E}">
        <p14:creationId xmlns:p14="http://schemas.microsoft.com/office/powerpoint/2010/main" val="328253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Μάθηση των </a:t>
            </a:r>
            <a:r>
              <a:rPr lang="el-GR" dirty="0" smtClean="0"/>
              <a:t>μαθηματικών</a:t>
            </a:r>
            <a:endParaRPr lang="el-GR" dirty="0"/>
          </a:p>
        </p:txBody>
      </p:sp>
      <p:sp>
        <p:nvSpPr>
          <p:cNvPr id="3" name="Θέση περιεχομένου 2"/>
          <p:cNvSpPr>
            <a:spLocks noGrp="1"/>
          </p:cNvSpPr>
          <p:nvPr>
            <p:ph idx="1"/>
          </p:nvPr>
        </p:nvSpPr>
        <p:spPr/>
        <p:txBody>
          <a:bodyPr>
            <a:normAutofit fontScale="92500"/>
          </a:bodyPr>
          <a:lstStyle/>
          <a:p>
            <a:r>
              <a:rPr lang="el-GR" dirty="0"/>
              <a:t>Δεν μπορούμε να πούμε αν τελικά ο R.  έκανε μια σημαντική εννοιολογική </a:t>
            </a:r>
            <a:r>
              <a:rPr lang="el-GR" dirty="0" smtClean="0"/>
              <a:t>αναδιοργάνωση.</a:t>
            </a:r>
            <a:endParaRPr lang="en-US" dirty="0" smtClean="0"/>
          </a:p>
          <a:p>
            <a:r>
              <a:rPr lang="el-GR" dirty="0" smtClean="0"/>
              <a:t>Πιθανόν </a:t>
            </a:r>
            <a:r>
              <a:rPr lang="el-GR" dirty="0"/>
              <a:t>να είναι συγκεκριμένη σ’ αυτή την </a:t>
            </a:r>
            <a:r>
              <a:rPr lang="el-GR" dirty="0" smtClean="0"/>
              <a:t>άσκηση.</a:t>
            </a:r>
            <a:endParaRPr lang="en-US" dirty="0" smtClean="0"/>
          </a:p>
          <a:p>
            <a:r>
              <a:rPr lang="el-GR" dirty="0" smtClean="0"/>
              <a:t>Χρειάζεται </a:t>
            </a:r>
            <a:r>
              <a:rPr lang="el-GR" dirty="0"/>
              <a:t>να ελέγξουμε σε επόμενες ασκήσεις</a:t>
            </a:r>
            <a:r>
              <a:rPr lang="el-GR" dirty="0" smtClean="0"/>
              <a:t>.</a:t>
            </a:r>
            <a:endParaRPr lang="el-GR" dirty="0"/>
          </a:p>
          <a:p>
            <a:r>
              <a:rPr lang="el-GR" dirty="0"/>
              <a:t>Στόχος να αποκτήσουμε ένα κείμενο για όλες τις βιντεοσκοπήσεις της ομάδας, για το κάθε παιδί έχοντας την ίδια ανάλυση για κάθε επεισόδιο.</a:t>
            </a:r>
          </a:p>
          <a:p>
            <a:endParaRPr lang="el-GR" dirty="0"/>
          </a:p>
        </p:txBody>
      </p:sp>
    </p:spTree>
    <p:extLst>
      <p:ext uri="{BB962C8B-B14F-4D97-AF65-F5344CB8AC3E}">
        <p14:creationId xmlns:p14="http://schemas.microsoft.com/office/powerpoint/2010/main" val="150331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Ανάλυση των </a:t>
            </a:r>
            <a:r>
              <a:rPr lang="el-GR" dirty="0" smtClean="0"/>
              <a:t>αναλύσεων</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Στη δεύτερη φάση της ανάλυσης οι αλυσίδες από τις υποθέσεις κατά την παρακολούθηση των βιντεοσκοπήσεων έγιναν στοιχεία για ανάλυση για να αναπτυχθούν χρονολογίες των </a:t>
            </a:r>
          </a:p>
          <a:p>
            <a:r>
              <a:rPr lang="el-GR" dirty="0"/>
              <a:t>Α) υποχρεώσεων και αναμονών</a:t>
            </a:r>
          </a:p>
          <a:p>
            <a:r>
              <a:rPr lang="el-GR" dirty="0"/>
              <a:t>Β) του κάθε παιδιού τη μαθηματική δραστηριότητα και τη </a:t>
            </a:r>
            <a:r>
              <a:rPr lang="el-GR" dirty="0" smtClean="0"/>
              <a:t>μάθηση</a:t>
            </a:r>
            <a:endParaRPr lang="el-GR" dirty="0"/>
          </a:p>
          <a:p>
            <a:r>
              <a:rPr lang="el-GR" dirty="0"/>
              <a:t>Οι χρονολογίες αυτές έδωσαν μια γενική εικόνα των αναπτύξεων που </a:t>
            </a:r>
            <a:r>
              <a:rPr lang="el-GR" dirty="0" smtClean="0"/>
              <a:t>έγιναν</a:t>
            </a:r>
            <a:endParaRPr lang="el-GR" dirty="0"/>
          </a:p>
          <a:p>
            <a:r>
              <a:rPr lang="el-GR" dirty="0"/>
              <a:t>Στην τρίτη φάση οι τρεις διαφορετικές χρονολογίες έγιναν μια που θα αποτελούσε τη βάση για τη γραπτή μελέτη περίπτωσης</a:t>
            </a:r>
            <a:r>
              <a:rPr lang="el-GR" dirty="0" smtClean="0"/>
              <a:t>.</a:t>
            </a:r>
            <a:endParaRPr lang="el-GR" dirty="0"/>
          </a:p>
        </p:txBody>
      </p:sp>
    </p:spTree>
    <p:extLst>
      <p:ext uri="{BB962C8B-B14F-4D97-AF65-F5344CB8AC3E}">
        <p14:creationId xmlns:p14="http://schemas.microsoft.com/office/powerpoint/2010/main" val="158475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Αξιοπιστία της ανάλυσης</a:t>
            </a:r>
          </a:p>
        </p:txBody>
      </p:sp>
      <p:sp>
        <p:nvSpPr>
          <p:cNvPr id="3" name="Θέση περιεχομένου 2"/>
          <p:cNvSpPr>
            <a:spLocks noGrp="1"/>
          </p:cNvSpPr>
          <p:nvPr>
            <p:ph idx="1"/>
          </p:nvPr>
        </p:nvSpPr>
        <p:spPr/>
        <p:txBody>
          <a:bodyPr>
            <a:normAutofit fontScale="92500" lnSpcReduction="20000"/>
          </a:bodyPr>
          <a:lstStyle/>
          <a:p>
            <a:r>
              <a:rPr lang="el-GR" dirty="0"/>
              <a:t>Ελέγχεται μέσα από το κατά πόσο τεκμηριώνονται τα ευρήματα και στέκουν</a:t>
            </a:r>
          </a:p>
          <a:p>
            <a:r>
              <a:rPr lang="el-GR" dirty="0"/>
              <a:t>Τα δεδομένα αναλύονται συστηματικά μέσα από ένα συνεχή έλεγχο υποθέσεων</a:t>
            </a:r>
          </a:p>
          <a:p>
            <a:r>
              <a:rPr lang="el-GR" dirty="0"/>
              <a:t>Οι ισχυρισμοί μπορούν να ελεγχθούν πηγαίνοντας πίσω στα δεδομένα.</a:t>
            </a:r>
          </a:p>
          <a:p>
            <a:r>
              <a:rPr lang="el-GR" dirty="0"/>
              <a:t>Η προσωπική επαφή του ερευνητή με τους συμμετέχοντες στην έρευνα</a:t>
            </a:r>
          </a:p>
          <a:p>
            <a:r>
              <a:rPr lang="el-GR" dirty="0"/>
              <a:t>Το αν η ανάλυση έχει υποστεί κριτική από άλλους ερευνητές.</a:t>
            </a:r>
          </a:p>
          <a:p>
            <a:endParaRPr lang="el-GR" dirty="0"/>
          </a:p>
        </p:txBody>
      </p:sp>
    </p:spTree>
    <p:extLst>
      <p:ext uri="{BB962C8B-B14F-4D97-AF65-F5344CB8AC3E}">
        <p14:creationId xmlns:p14="http://schemas.microsoft.com/office/powerpoint/2010/main" val="1085086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Μ</a:t>
            </a:r>
            <a:r>
              <a:rPr lang="el-GR" sz="3200" dirty="0" smtClean="0"/>
              <a:t>ελέτη </a:t>
            </a:r>
            <a:r>
              <a:rPr lang="el-GR" sz="3200" dirty="0"/>
              <a:t>της Διδασκαλίας χρησιμοποιώντας ένα μεθοδολογικό </a:t>
            </a:r>
            <a:r>
              <a:rPr lang="el-GR" sz="3200" dirty="0" smtClean="0"/>
              <a:t>εργαλείο</a:t>
            </a:r>
            <a:r>
              <a:rPr lang="el-GR" sz="3200" dirty="0"/>
              <a:t>:</a:t>
            </a:r>
            <a:r>
              <a:rPr lang="el-GR" sz="3200" dirty="0" smtClean="0"/>
              <a:t> </a:t>
            </a:r>
            <a:r>
              <a:rPr lang="el-GR" sz="3200" dirty="0"/>
              <a:t>τη Διδακτική Τριάδα</a:t>
            </a:r>
          </a:p>
        </p:txBody>
      </p:sp>
      <p:sp>
        <p:nvSpPr>
          <p:cNvPr id="3" name="Θέση περιεχομένου 2"/>
          <p:cNvSpPr>
            <a:spLocks noGrp="1"/>
          </p:cNvSpPr>
          <p:nvPr>
            <p:ph idx="1"/>
          </p:nvPr>
        </p:nvSpPr>
        <p:spPr/>
        <p:txBody>
          <a:bodyPr>
            <a:normAutofit/>
          </a:bodyPr>
          <a:lstStyle/>
          <a:p>
            <a:pPr>
              <a:defRPr/>
            </a:pPr>
            <a:r>
              <a:rPr lang="el-GR" sz="2800" dirty="0"/>
              <a:t>Η χρήση μιας θεωρητικής κατασκευής της «διδακτικής τριάδας» ως μέσο ανάλυσης της διδασκαλίας και ως εργαλείο στοχασμού του </a:t>
            </a:r>
            <a:r>
              <a:rPr lang="el-GR" sz="2800" dirty="0" smtClean="0"/>
              <a:t>δασκάλου</a:t>
            </a:r>
            <a:endParaRPr lang="el-GR" sz="2800" u="sng" dirty="0"/>
          </a:p>
          <a:p>
            <a:pPr>
              <a:defRPr/>
            </a:pPr>
            <a:r>
              <a:rPr lang="el-GR" sz="2800" dirty="0"/>
              <a:t>Η μορφή συνεργασίας με τους </a:t>
            </a:r>
            <a:r>
              <a:rPr lang="el-GR" sz="2800" dirty="0" smtClean="0"/>
              <a:t>δασκάλους</a:t>
            </a:r>
            <a:endParaRPr lang="el-GR" sz="2800" u="sng" dirty="0"/>
          </a:p>
          <a:p>
            <a:pPr lvl="1">
              <a:defRPr/>
            </a:pPr>
            <a:r>
              <a:rPr lang="el-GR" sz="2400" dirty="0"/>
              <a:t>Κίνητρο συμμετοχής</a:t>
            </a:r>
            <a:endParaRPr lang="el-GR" sz="2400" u="sng" dirty="0"/>
          </a:p>
          <a:p>
            <a:pPr lvl="1">
              <a:defRPr/>
            </a:pPr>
            <a:r>
              <a:rPr lang="el-GR" sz="2400" dirty="0"/>
              <a:t>Παρακολούθηση των τάξεων</a:t>
            </a:r>
            <a:endParaRPr lang="el-GR" sz="2400" u="sng" dirty="0"/>
          </a:p>
          <a:p>
            <a:pPr lvl="1">
              <a:defRPr/>
            </a:pPr>
            <a:r>
              <a:rPr lang="el-GR" sz="2400" dirty="0"/>
              <a:t>Συζητήσεις</a:t>
            </a:r>
            <a:endParaRPr lang="el-GR" sz="2400" u="sng" dirty="0"/>
          </a:p>
          <a:p>
            <a:pPr lvl="1">
              <a:defRPr/>
            </a:pPr>
            <a:r>
              <a:rPr lang="el-GR" sz="2400" dirty="0"/>
              <a:t>Σχολιασμός των περιγραφών των </a:t>
            </a:r>
            <a:r>
              <a:rPr lang="el-GR" sz="2400" dirty="0" smtClean="0"/>
              <a:t>ερευνητών</a:t>
            </a:r>
            <a:endParaRPr lang="el-GR" sz="2400" u="sng" dirty="0"/>
          </a:p>
        </p:txBody>
      </p:sp>
    </p:spTree>
    <p:extLst>
      <p:ext uri="{BB962C8B-B14F-4D97-AF65-F5344CB8AC3E}">
        <p14:creationId xmlns:p14="http://schemas.microsoft.com/office/powerpoint/2010/main" val="196693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διδακτική </a:t>
            </a:r>
            <a:r>
              <a:rPr lang="el-GR" dirty="0" smtClean="0"/>
              <a:t>τριάδα</a:t>
            </a:r>
            <a:endParaRPr lang="el-GR" dirty="0"/>
          </a:p>
        </p:txBody>
      </p:sp>
      <p:sp>
        <p:nvSpPr>
          <p:cNvPr id="4" name="TextBox 3"/>
          <p:cNvSpPr txBox="1"/>
          <p:nvPr/>
        </p:nvSpPr>
        <p:spPr>
          <a:xfrm>
            <a:off x="2915816" y="2420888"/>
            <a:ext cx="3312368" cy="504056"/>
          </a:xfrm>
          <a:prstGeom prst="rect">
            <a:avLst/>
          </a:prstGeom>
        </p:spPr>
        <p:txBody>
          <a:bodyPr vert="horz" wrap="square" lIns="91440" tIns="45720" rIns="91440" bIns="45720" rtlCol="0" anchor="ctr">
            <a:noAutofit/>
          </a:bodyPr>
          <a:lstStyle/>
          <a:p>
            <a:pPr algn="ctr"/>
            <a:r>
              <a:rPr lang="el-GR" sz="2400" dirty="0"/>
              <a:t>Διαχείριση της Μάθησης</a:t>
            </a:r>
            <a:endParaRPr lang="el-GR" sz="2400" dirty="0" smtClean="0"/>
          </a:p>
        </p:txBody>
      </p:sp>
      <p:grpSp>
        <p:nvGrpSpPr>
          <p:cNvPr id="10" name="Ομάδα 9"/>
          <p:cNvGrpSpPr/>
          <p:nvPr/>
        </p:nvGrpSpPr>
        <p:grpSpPr>
          <a:xfrm>
            <a:off x="2735796" y="2960948"/>
            <a:ext cx="3672408" cy="1507306"/>
            <a:chOff x="2555776" y="2960948"/>
            <a:chExt cx="3672408" cy="1507306"/>
          </a:xfrm>
        </p:grpSpPr>
        <p:cxnSp>
          <p:nvCxnSpPr>
            <p:cNvPr id="6" name="Ευθύγραμμο βέλος σύνδεσης 5"/>
            <p:cNvCxnSpPr/>
            <p:nvPr/>
          </p:nvCxnSpPr>
          <p:spPr>
            <a:xfrm flipH="1">
              <a:off x="2555776" y="2960948"/>
              <a:ext cx="1224136" cy="115212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5004048" y="2960948"/>
              <a:ext cx="1224136" cy="115212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3743908" y="4468254"/>
              <a:ext cx="122413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67544" y="4221088"/>
            <a:ext cx="3312368" cy="796950"/>
          </a:xfrm>
          <a:prstGeom prst="rect">
            <a:avLst/>
          </a:prstGeom>
        </p:spPr>
        <p:txBody>
          <a:bodyPr vert="horz" wrap="square" lIns="91440" tIns="45720" rIns="91440" bIns="45720" rtlCol="0" anchor="ctr">
            <a:noAutofit/>
          </a:bodyPr>
          <a:lstStyle/>
          <a:p>
            <a:pPr algn="ctr"/>
            <a:r>
              <a:rPr lang="el-GR" sz="2400" dirty="0"/>
              <a:t>Ευαισθησία προς </a:t>
            </a:r>
            <a:r>
              <a:rPr lang="el-GR" sz="2400" dirty="0" smtClean="0"/>
              <a:t>τους μαθητές</a:t>
            </a:r>
          </a:p>
        </p:txBody>
      </p:sp>
      <p:sp>
        <p:nvSpPr>
          <p:cNvPr id="12" name="TextBox 11"/>
          <p:cNvSpPr txBox="1"/>
          <p:nvPr/>
        </p:nvSpPr>
        <p:spPr>
          <a:xfrm>
            <a:off x="5364088" y="4221088"/>
            <a:ext cx="3312368" cy="504056"/>
          </a:xfrm>
          <a:prstGeom prst="rect">
            <a:avLst/>
          </a:prstGeom>
        </p:spPr>
        <p:txBody>
          <a:bodyPr vert="horz" wrap="square" lIns="91440" tIns="45720" rIns="91440" bIns="45720" rtlCol="0" anchor="ctr">
            <a:noAutofit/>
          </a:bodyPr>
          <a:lstStyle/>
          <a:p>
            <a:pPr algn="ctr"/>
            <a:r>
              <a:rPr lang="el-GR" sz="2400" dirty="0" smtClean="0"/>
              <a:t>Μαθηματική πρόκληση</a:t>
            </a:r>
          </a:p>
        </p:txBody>
      </p:sp>
    </p:spTree>
    <p:extLst>
      <p:ext uri="{BB962C8B-B14F-4D97-AF65-F5344CB8AC3E}">
        <p14:creationId xmlns:p14="http://schemas.microsoft.com/office/powerpoint/2010/main" val="337668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altLang="el-GR" dirty="0"/>
              <a:t>Μελέτη της τάξης των Μαθηματικών</a:t>
            </a:r>
            <a:endParaRPr lang="el-GR" dirty="0"/>
          </a:p>
        </p:txBody>
      </p:sp>
      <p:sp>
        <p:nvSpPr>
          <p:cNvPr id="5" name="Υπότιτλος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Ανάλυση</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err="1"/>
              <a:t>Μικρο</a:t>
            </a:r>
            <a:r>
              <a:rPr lang="el-GR" dirty="0"/>
              <a:t>-επίπεδο και </a:t>
            </a:r>
            <a:r>
              <a:rPr lang="el-GR" dirty="0" err="1"/>
              <a:t>μακρο</a:t>
            </a:r>
            <a:r>
              <a:rPr lang="el-GR" dirty="0"/>
              <a:t>-επίπεδο</a:t>
            </a:r>
          </a:p>
          <a:p>
            <a:r>
              <a:rPr lang="el-GR" dirty="0"/>
              <a:t>Χαρακτηριστικά της διδασκαλίας της δασκάλας Α </a:t>
            </a:r>
          </a:p>
          <a:p>
            <a:r>
              <a:rPr lang="el-GR" dirty="0"/>
              <a:t>Αντίληψη για τη διδασκαλία της σε σχέση με την </a:t>
            </a:r>
            <a:r>
              <a:rPr lang="el-GR" dirty="0" smtClean="0"/>
              <a:t>ΔΤ</a:t>
            </a:r>
            <a:endParaRPr lang="el-GR" dirty="0"/>
          </a:p>
          <a:p>
            <a:r>
              <a:rPr lang="el-GR" i="1" dirty="0"/>
              <a:t>«Αυτό είναι το τμήμα που αγαπώ ιδιαίτερα, το είχα την προηγούμενη χρονιά, είναι μια τάξη μεσαίων ικανοτήτων και έχουν εργαστεί υπέροχα, η Διαχείριση της μάθησης καταπληκτική μετακινούνται από τη μια δραστηριότητα στην άλλη, η μετάβαση άριστη, τους γνωρίζω καλά και είμαι ευαίσθητες στις ανάγκες τους και μετά σκέφτομαι μαθηματικά μπορώ να τους σπρώξω παραπέρα; προκαλώ αρκετά τη σκέψη τους;»</a:t>
            </a:r>
          </a:p>
          <a:p>
            <a:endParaRPr lang="el-GR" dirty="0"/>
          </a:p>
        </p:txBody>
      </p:sp>
    </p:spTree>
    <p:extLst>
      <p:ext uri="{BB962C8B-B14F-4D97-AF65-F5344CB8AC3E}">
        <p14:creationId xmlns:p14="http://schemas.microsoft.com/office/powerpoint/2010/main" val="49210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Οργάνωση της διδασκαλίας </a:t>
            </a:r>
            <a:r>
              <a:rPr lang="el-GR" dirty="0" smtClean="0"/>
              <a:t>της</a:t>
            </a:r>
            <a:endParaRPr lang="el-GR" dirty="0"/>
          </a:p>
        </p:txBody>
      </p:sp>
      <p:sp>
        <p:nvSpPr>
          <p:cNvPr id="3" name="Θέση περιεχομένου 2"/>
          <p:cNvSpPr>
            <a:spLocks noGrp="1"/>
          </p:cNvSpPr>
          <p:nvPr>
            <p:ph idx="1"/>
          </p:nvPr>
        </p:nvSpPr>
        <p:spPr/>
        <p:txBody>
          <a:bodyPr>
            <a:normAutofit/>
          </a:bodyPr>
          <a:lstStyle/>
          <a:p>
            <a:pPr>
              <a:defRPr/>
            </a:pPr>
            <a:r>
              <a:rPr lang="el-GR" dirty="0" smtClean="0"/>
              <a:t>Εξατομικευμένη-ομαδική </a:t>
            </a:r>
            <a:r>
              <a:rPr lang="el-GR" dirty="0"/>
              <a:t>δουλειά</a:t>
            </a:r>
            <a:endParaRPr lang="el-GR" u="sng" dirty="0"/>
          </a:p>
          <a:p>
            <a:pPr>
              <a:defRPr/>
            </a:pPr>
            <a:r>
              <a:rPr lang="el-GR" dirty="0"/>
              <a:t>Πρακτική-Διερευνητική δραστηριότητα</a:t>
            </a:r>
            <a:endParaRPr lang="el-GR" u="sng" dirty="0"/>
          </a:p>
          <a:p>
            <a:pPr>
              <a:defRPr/>
            </a:pPr>
            <a:r>
              <a:rPr lang="el-GR" dirty="0"/>
              <a:t>Διαχείριση της συζήτησης στην τάξη</a:t>
            </a:r>
            <a:endParaRPr lang="el-GR" u="sng" dirty="0"/>
          </a:p>
          <a:p>
            <a:pPr>
              <a:defRPr/>
            </a:pPr>
            <a:r>
              <a:rPr lang="el-GR" dirty="0"/>
              <a:t>Τυπική επικοινωνία με τους μαθητές</a:t>
            </a:r>
            <a:endParaRPr lang="el-GR" u="sng" dirty="0"/>
          </a:p>
          <a:p>
            <a:pPr>
              <a:defRPr/>
            </a:pPr>
            <a:r>
              <a:rPr lang="el-GR" dirty="0"/>
              <a:t>Μορφή βοήθειας που προσφέρει στους μαθητές</a:t>
            </a:r>
            <a:endParaRPr lang="el-GR" u="sng" dirty="0"/>
          </a:p>
          <a:p>
            <a:endParaRPr lang="el-GR" dirty="0"/>
          </a:p>
        </p:txBody>
      </p:sp>
    </p:spTree>
    <p:extLst>
      <p:ext uri="{BB962C8B-B14F-4D97-AF65-F5344CB8AC3E}">
        <p14:creationId xmlns:p14="http://schemas.microsoft.com/office/powerpoint/2010/main" val="24823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Στόχοι διδασκαλίας και η εφαρμογή τους στην </a:t>
            </a:r>
            <a:r>
              <a:rPr lang="el-GR" dirty="0" smtClean="0"/>
              <a:t>πράξη</a:t>
            </a:r>
            <a:endParaRPr lang="el-GR" dirty="0"/>
          </a:p>
        </p:txBody>
      </p:sp>
      <p:sp>
        <p:nvSpPr>
          <p:cNvPr id="3" name="Θέση περιεχομένου 2"/>
          <p:cNvSpPr>
            <a:spLocks noGrp="1"/>
          </p:cNvSpPr>
          <p:nvPr>
            <p:ph idx="1"/>
          </p:nvPr>
        </p:nvSpPr>
        <p:spPr/>
        <p:txBody>
          <a:bodyPr/>
          <a:lstStyle/>
          <a:p>
            <a:r>
              <a:rPr lang="el-GR" altLang="el-GR" dirty="0" smtClean="0"/>
              <a:t>Έμφαση </a:t>
            </a:r>
            <a:r>
              <a:rPr lang="el-GR" altLang="el-GR" dirty="0"/>
              <a:t>στη διαδικασία</a:t>
            </a:r>
            <a:endParaRPr lang="el-GR" altLang="el-GR" u="sng" dirty="0"/>
          </a:p>
          <a:p>
            <a:r>
              <a:rPr lang="el-GR" altLang="el-GR" dirty="0"/>
              <a:t>Εμφάνιση στρατηγικών και ιδεών των μαθητών</a:t>
            </a:r>
            <a:endParaRPr lang="el-GR" altLang="el-GR" u="sng" dirty="0"/>
          </a:p>
          <a:p>
            <a:r>
              <a:rPr lang="el-GR" altLang="el-GR" dirty="0"/>
              <a:t>Εμπιστοσύνη και αυτονομία </a:t>
            </a:r>
            <a:endParaRPr lang="el-GR" altLang="el-GR" u="sng" dirty="0"/>
          </a:p>
          <a:p>
            <a:endParaRPr lang="el-GR" dirty="0"/>
          </a:p>
        </p:txBody>
      </p:sp>
    </p:spTree>
    <p:extLst>
      <p:ext uri="{BB962C8B-B14F-4D97-AF65-F5344CB8AC3E}">
        <p14:creationId xmlns:p14="http://schemas.microsoft.com/office/powerpoint/2010/main" val="2089052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Επεισόδιο 1: </a:t>
            </a:r>
            <a:r>
              <a:rPr lang="el-GR" dirty="0" smtClean="0"/>
              <a:t>Αρχή </a:t>
            </a:r>
            <a:r>
              <a:rPr lang="el-GR" dirty="0"/>
              <a:t>του </a:t>
            </a:r>
            <a:r>
              <a:rPr lang="el-GR" dirty="0" smtClean="0"/>
              <a:t>μαθήματος</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Υλικά και δραστηριότητα</a:t>
            </a:r>
          </a:p>
          <a:p>
            <a:r>
              <a:rPr lang="el-GR" dirty="0"/>
              <a:t>Εισαγωγή στη δραστηριότητα (περιγραφή)</a:t>
            </a:r>
          </a:p>
          <a:p>
            <a:r>
              <a:rPr lang="el-GR" dirty="0" smtClean="0"/>
              <a:t>Διαχείριση Μάθησης</a:t>
            </a:r>
            <a:endParaRPr lang="el-GR" dirty="0"/>
          </a:p>
          <a:p>
            <a:pPr lvl="1"/>
            <a:r>
              <a:rPr lang="el-GR" dirty="0" smtClean="0"/>
              <a:t>Οργάνωση </a:t>
            </a:r>
            <a:r>
              <a:rPr lang="el-GR" dirty="0"/>
              <a:t>σε ομάδες</a:t>
            </a:r>
          </a:p>
          <a:p>
            <a:pPr lvl="1"/>
            <a:r>
              <a:rPr lang="el-GR" dirty="0" smtClean="0"/>
              <a:t>Σχεδιασμός </a:t>
            </a:r>
            <a:r>
              <a:rPr lang="el-GR" dirty="0"/>
              <a:t>και οργάνωση της δραστηριότητας</a:t>
            </a:r>
          </a:p>
          <a:p>
            <a:pPr lvl="1"/>
            <a:r>
              <a:rPr lang="el-GR" dirty="0" smtClean="0"/>
              <a:t>Η </a:t>
            </a:r>
            <a:r>
              <a:rPr lang="el-GR" dirty="0"/>
              <a:t>οργάνωση της συζήτησης στην τάξη</a:t>
            </a:r>
          </a:p>
          <a:p>
            <a:pPr lvl="1"/>
            <a:r>
              <a:rPr lang="el-GR" dirty="0" smtClean="0"/>
              <a:t>Οι </a:t>
            </a:r>
            <a:r>
              <a:rPr lang="el-GR" dirty="0"/>
              <a:t>απαντήσεις της στους μαθητές που </a:t>
            </a:r>
            <a:r>
              <a:rPr lang="el-GR" dirty="0" smtClean="0"/>
              <a:t>συμμετείχαν</a:t>
            </a:r>
            <a:endParaRPr lang="el-GR" dirty="0"/>
          </a:p>
          <a:p>
            <a:r>
              <a:rPr lang="el-GR" dirty="0"/>
              <a:t>Ευαισθησία προς τους μαθητές</a:t>
            </a:r>
          </a:p>
          <a:p>
            <a:pPr lvl="1"/>
            <a:r>
              <a:rPr lang="el-GR" dirty="0" smtClean="0"/>
              <a:t>Μέσα </a:t>
            </a:r>
            <a:r>
              <a:rPr lang="el-GR" dirty="0"/>
              <a:t>από τη μορφή της δραστηριότητας</a:t>
            </a:r>
          </a:p>
          <a:p>
            <a:pPr lvl="1"/>
            <a:r>
              <a:rPr lang="el-GR" dirty="0" smtClean="0"/>
              <a:t>Μέσα </a:t>
            </a:r>
            <a:r>
              <a:rPr lang="el-GR" dirty="0"/>
              <a:t>από τις απαντήσεις της στους </a:t>
            </a:r>
            <a:r>
              <a:rPr lang="el-GR" dirty="0" smtClean="0"/>
              <a:t>μαθητές</a:t>
            </a:r>
            <a:endParaRPr lang="el-GR" dirty="0"/>
          </a:p>
          <a:p>
            <a:r>
              <a:rPr lang="el-GR" dirty="0"/>
              <a:t>Μαθηματική πρόκληση</a:t>
            </a:r>
          </a:p>
          <a:p>
            <a:pPr lvl="1"/>
            <a:r>
              <a:rPr lang="el-GR" dirty="0" smtClean="0"/>
              <a:t>«</a:t>
            </a:r>
            <a:r>
              <a:rPr lang="el-GR" dirty="0"/>
              <a:t>ένας κύβος που φαίνεται από μπροστά»</a:t>
            </a:r>
          </a:p>
          <a:p>
            <a:endParaRPr lang="el-GR" dirty="0"/>
          </a:p>
        </p:txBody>
      </p:sp>
    </p:spTree>
    <p:extLst>
      <p:ext uri="{BB962C8B-B14F-4D97-AF65-F5344CB8AC3E}">
        <p14:creationId xmlns:p14="http://schemas.microsoft.com/office/powerpoint/2010/main" val="1097062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Επεισόδιο 2: Συζητώντας με μια ομάδα </a:t>
            </a:r>
            <a:r>
              <a:rPr lang="el-GR" dirty="0" smtClean="0"/>
              <a:t>μαθητών (1)</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(στον Τομ) Μπράβο, πολύ καλά. Εντάξει. Αλλά αν τους βάλουμε όλους με αυτόν τον τρόπο, θα είναι περισσότερο το χαρτόνι, το δικό σου ανάπτυγμα είναι 776 τ. εκ και του Στιούαρτ είναι μόνο 353 τ.εκ. Τώρα θέλω να σκεφτείτε γιατί του Στιούαρτ είναι λιγότερο.</a:t>
            </a:r>
          </a:p>
          <a:p>
            <a:r>
              <a:rPr lang="el-GR" dirty="0" smtClean="0"/>
              <a:t>Σ. Γιατί </a:t>
            </a:r>
            <a:r>
              <a:rPr lang="el-GR" dirty="0"/>
              <a:t>το δικό μου είναι ψηλότερο και φαρδύτερο</a:t>
            </a:r>
          </a:p>
          <a:p>
            <a:r>
              <a:rPr lang="el-GR" dirty="0" smtClean="0"/>
              <a:t>Τ. Είναι </a:t>
            </a:r>
            <a:r>
              <a:rPr lang="el-GR" dirty="0"/>
              <a:t>πιο εύκολο να χωρέσει στο </a:t>
            </a:r>
            <a:r>
              <a:rPr lang="el-GR" dirty="0" smtClean="0"/>
              <a:t>τρόλεϊ </a:t>
            </a:r>
            <a:r>
              <a:rPr lang="el-GR" dirty="0"/>
              <a:t>του σούπερ </a:t>
            </a:r>
            <a:r>
              <a:rPr lang="el-GR" dirty="0" err="1"/>
              <a:t>μάρκετ</a:t>
            </a:r>
            <a:endParaRPr lang="el-GR" dirty="0"/>
          </a:p>
          <a:p>
            <a:r>
              <a:rPr lang="el-GR" dirty="0" smtClean="0"/>
              <a:t>Δ. Είναι </a:t>
            </a:r>
            <a:r>
              <a:rPr lang="el-GR" dirty="0"/>
              <a:t>πιο εύκολο να χωρέσει στο </a:t>
            </a:r>
            <a:r>
              <a:rPr lang="el-GR" dirty="0" smtClean="0"/>
              <a:t>τρόλεϊ, </a:t>
            </a:r>
            <a:r>
              <a:rPr lang="el-GR" dirty="0"/>
              <a:t>ναι.</a:t>
            </a:r>
          </a:p>
          <a:p>
            <a:r>
              <a:rPr lang="el-GR" dirty="0" smtClean="0"/>
              <a:t>Σ. Γιατί </a:t>
            </a:r>
            <a:r>
              <a:rPr lang="el-GR" dirty="0"/>
              <a:t>το δικό μου έχει πιο μεγάλο ύψος και πλάτος από του Τομ</a:t>
            </a:r>
          </a:p>
          <a:p>
            <a:r>
              <a:rPr lang="el-GR" dirty="0" smtClean="0"/>
              <a:t>Δ</a:t>
            </a:r>
            <a:r>
              <a:rPr lang="el-GR" dirty="0"/>
              <a:t>. Σωστά, έτσι θα είναι… είναι φτιαγμένο</a:t>
            </a:r>
            <a:r>
              <a:rPr lang="el-GR" dirty="0" smtClean="0"/>
              <a:t>..</a:t>
            </a:r>
            <a:endParaRPr lang="el-GR" dirty="0"/>
          </a:p>
        </p:txBody>
      </p:sp>
    </p:spTree>
    <p:extLst>
      <p:ext uri="{BB962C8B-B14F-4D97-AF65-F5344CB8AC3E}">
        <p14:creationId xmlns:p14="http://schemas.microsoft.com/office/powerpoint/2010/main" val="186664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Επεισόδιο 2: Συζητώντας με μια ομάδα </a:t>
            </a:r>
            <a:r>
              <a:rPr lang="el-GR" dirty="0" smtClean="0"/>
              <a:t>μαθητών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Σ. Πιο </a:t>
            </a:r>
            <a:r>
              <a:rPr lang="el-GR" dirty="0"/>
              <a:t>κοντό</a:t>
            </a:r>
          </a:p>
          <a:p>
            <a:r>
              <a:rPr lang="el-GR" dirty="0" smtClean="0"/>
              <a:t>Δ. Πιο </a:t>
            </a:r>
            <a:r>
              <a:rPr lang="el-GR" dirty="0"/>
              <a:t>κοντό</a:t>
            </a:r>
          </a:p>
          <a:p>
            <a:r>
              <a:rPr lang="el-GR" dirty="0" smtClean="0"/>
              <a:t>Σ</a:t>
            </a:r>
            <a:r>
              <a:rPr lang="el-GR" dirty="0"/>
              <a:t>. Πιο συμπαγές</a:t>
            </a:r>
          </a:p>
          <a:p>
            <a:r>
              <a:rPr lang="el-GR" dirty="0" smtClean="0"/>
              <a:t>Δ. Σωστά</a:t>
            </a:r>
            <a:r>
              <a:rPr lang="el-GR" dirty="0"/>
              <a:t>. Συμπαγές, μπράβο. Είναι το μοντέλο που έχει φτιάξει ο Στιούαρτ το πιο συμπαγές που μπορεί να φτιαχτεί, ή υπάρχει κάτι καλύτερο; Λοιπόν, δεν ξέρω. Ας κοιτάξουμε τι έχουν κάνει ο Τζέιμς και ο Τζον να δούμε αν έχουν κάνει κάτι καλύτερο</a:t>
            </a:r>
          </a:p>
          <a:p>
            <a:r>
              <a:rPr lang="el-GR" dirty="0"/>
              <a:t>(διακοπή από άλλους μαθητές στους οποίους απαντά η δασκάλα)</a:t>
            </a:r>
          </a:p>
          <a:p>
            <a:r>
              <a:rPr lang="el-GR" dirty="0" smtClean="0"/>
              <a:t>Δ. Στιούαρτ </a:t>
            </a:r>
            <a:r>
              <a:rPr lang="el-GR" dirty="0"/>
              <a:t>έχεις πάει πολύ καλά μέχρι τώρα, εντάξει;</a:t>
            </a:r>
          </a:p>
          <a:p>
            <a:r>
              <a:rPr lang="el-GR" dirty="0" smtClean="0"/>
              <a:t>Σ. Ναι</a:t>
            </a:r>
            <a:endParaRPr lang="el-GR" dirty="0"/>
          </a:p>
          <a:p>
            <a:r>
              <a:rPr lang="el-GR" dirty="0" smtClean="0"/>
              <a:t>Δ. Αλλά </a:t>
            </a:r>
            <a:r>
              <a:rPr lang="el-GR" dirty="0"/>
              <a:t>χρειάζεται να ακούσεις τι έχουν κάνει και οι άλλοι στην ομάδα σου</a:t>
            </a:r>
          </a:p>
        </p:txBody>
      </p:sp>
    </p:spTree>
    <p:extLst>
      <p:ext uri="{BB962C8B-B14F-4D97-AF65-F5344CB8AC3E}">
        <p14:creationId xmlns:p14="http://schemas.microsoft.com/office/powerpoint/2010/main" val="2796054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Μακροανάλυση</a:t>
            </a:r>
            <a:r>
              <a:rPr lang="el-GR" dirty="0" smtClean="0"/>
              <a:t> (1)</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Η δασκάλα έχει σαφείς γνωστικούς στόχους (σχέση όγκου-επιφάνειας</a:t>
            </a:r>
            <a:r>
              <a:rPr lang="el-GR" dirty="0" smtClean="0"/>
              <a:t>)</a:t>
            </a:r>
            <a:endParaRPr lang="el-GR" dirty="0"/>
          </a:p>
          <a:p>
            <a:r>
              <a:rPr lang="el-GR" dirty="0"/>
              <a:t>Η δασκάλα επιθυμεί να διερευνήσει τη σκέψη των μαθητών </a:t>
            </a:r>
          </a:p>
          <a:p>
            <a:r>
              <a:rPr lang="el-GR" dirty="0"/>
              <a:t>Η δασκάλα χαρακτηρίζει αυτή την αλληλεπίδραση ως διαδικασία που «σπρώχνει τους μαθητές</a:t>
            </a:r>
            <a:r>
              <a:rPr lang="el-GR" dirty="0" smtClean="0"/>
              <a:t>»</a:t>
            </a:r>
          </a:p>
          <a:p>
            <a:r>
              <a:rPr lang="el-GR" dirty="0" smtClean="0"/>
              <a:t>«Σ’ ένα διερευνητικό μάθημα, δίνω το ερέθισμα για το αρχικό πρόβλημα και μετά τους δίνω κάποιο χρόνο να εξερευνήσουν, και έτσι είναι σαν να πρέπει να ανεβούν στο λόφο, βραχώδες, ανοικτό, ίσως λίγο σκοτεινό.</a:t>
            </a:r>
          </a:p>
          <a:p>
            <a:r>
              <a:rPr lang="el-GR" dirty="0" smtClean="0"/>
              <a:t>Κάποιοι </a:t>
            </a:r>
            <a:r>
              <a:rPr lang="el-GR" dirty="0"/>
              <a:t>μαθητές μένουν κοντά μου όχι φυσικά αλλά κοντά μου μεταφορικά, όχι κοντά στο πρόβλημα ή στους φίλους τους, άλλοι θα αρχίσουν ίσως να γυρίζουν γύρω από το πρόβλημα, δοκιμάζοντας πράγματα,</a:t>
            </a:r>
          </a:p>
          <a:p>
            <a:endParaRPr lang="el-GR" dirty="0" smtClean="0"/>
          </a:p>
          <a:p>
            <a:endParaRPr lang="el-GR" dirty="0" smtClean="0"/>
          </a:p>
        </p:txBody>
      </p:sp>
    </p:spTree>
    <p:extLst>
      <p:ext uri="{BB962C8B-B14F-4D97-AF65-F5344CB8AC3E}">
        <p14:creationId xmlns:p14="http://schemas.microsoft.com/office/powerpoint/2010/main" val="414037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Μακροανάλυση</a:t>
            </a:r>
            <a:r>
              <a:rPr lang="el-GR" dirty="0" smtClean="0"/>
              <a:t>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 ίσως να επιστρέφουν ελέγχοντας αν αυτό που κάνουν είναι σωστό και μετά να συνεχίζουν πάλι, ένα ή δύο μαθητές θα βρουν κάτι ενδιαφέρον ενώ άλλοι δεν θα οδηγηθούν πουθενά και θα </a:t>
            </a:r>
            <a:r>
              <a:rPr lang="el-GR" dirty="0" err="1" smtClean="0"/>
              <a:t>ξαναεπανέλθουν</a:t>
            </a:r>
            <a:r>
              <a:rPr lang="el-GR" dirty="0" smtClean="0"/>
              <a:t>. </a:t>
            </a:r>
          </a:p>
          <a:p>
            <a:r>
              <a:rPr lang="el-GR" dirty="0" smtClean="0"/>
              <a:t>Έτσι </a:t>
            </a:r>
            <a:r>
              <a:rPr lang="el-GR" dirty="0"/>
              <a:t>θα προσπαθήσω να βοηθήσω αυτούς που θα μείνουν μαζί μου γύρω από το πρόβλημα, τους ενθαρρύνω να προχωρήσουν αλλά μερικές φορές αισθάνομαι ότι τους «</a:t>
            </a:r>
            <a:r>
              <a:rPr lang="el-GR" dirty="0" smtClean="0"/>
              <a:t>σπρώχνω»</a:t>
            </a:r>
          </a:p>
          <a:p>
            <a:r>
              <a:rPr lang="el-GR" dirty="0" smtClean="0"/>
              <a:t>αλλά </a:t>
            </a:r>
            <a:r>
              <a:rPr lang="el-GR" dirty="0"/>
              <a:t>δεν </a:t>
            </a:r>
            <a:r>
              <a:rPr lang="el-GR" dirty="0" smtClean="0"/>
              <a:t>πηγαίνουν </a:t>
            </a:r>
            <a:r>
              <a:rPr lang="el-GR" dirty="0"/>
              <a:t>πουθενά και ίσως τους αφήσω και επιστρέψω και πάλι δεν έχουν προχωρήσει και τότε τους παίρνω μαζί μου ένα βήμα παραπέρα και προσπαθώ να τους «σπρώξω» ξανά και τότε </a:t>
            </a:r>
            <a:r>
              <a:rPr lang="el-GR" dirty="0" smtClean="0"/>
              <a:t>δουλεύει…</a:t>
            </a:r>
          </a:p>
          <a:p>
            <a:r>
              <a:rPr lang="el-GR" dirty="0" smtClean="0"/>
              <a:t>Το </a:t>
            </a:r>
            <a:r>
              <a:rPr lang="el-GR" dirty="0"/>
              <a:t>θέμα είναι πότε τους δίνεις ένα σχοινί να τους τραβήξεις;»</a:t>
            </a:r>
          </a:p>
        </p:txBody>
      </p:sp>
    </p:spTree>
    <p:extLst>
      <p:ext uri="{BB962C8B-B14F-4D97-AF65-F5344CB8AC3E}">
        <p14:creationId xmlns:p14="http://schemas.microsoft.com/office/powerpoint/2010/main" val="171567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Αλληλεπίδραση των τριών στοιχείων της τριάδας</a:t>
            </a:r>
          </a:p>
        </p:txBody>
      </p:sp>
      <p:sp>
        <p:nvSpPr>
          <p:cNvPr id="3" name="Θέση περιεχομένου 2"/>
          <p:cNvSpPr>
            <a:spLocks noGrp="1"/>
          </p:cNvSpPr>
          <p:nvPr>
            <p:ph idx="1"/>
          </p:nvPr>
        </p:nvSpPr>
        <p:spPr/>
        <p:txBody>
          <a:bodyPr>
            <a:normAutofit/>
          </a:bodyPr>
          <a:lstStyle/>
          <a:p>
            <a:pPr>
              <a:defRPr/>
            </a:pPr>
            <a:r>
              <a:rPr lang="el-GR" dirty="0"/>
              <a:t>Δυσκολίες στη διαχείριση της μάθησης (αλληλεπιδράσεις με μεμονωμένους μαθητές και ταυτόχρονα με όλη την τάξη</a:t>
            </a:r>
            <a:r>
              <a:rPr lang="el-GR" dirty="0" smtClean="0"/>
              <a:t>)</a:t>
            </a:r>
            <a:r>
              <a:rPr lang="el-GR" dirty="0"/>
              <a:t> </a:t>
            </a:r>
            <a:endParaRPr lang="el-GR" u="sng" dirty="0"/>
          </a:p>
          <a:p>
            <a:pPr>
              <a:defRPr/>
            </a:pPr>
            <a:r>
              <a:rPr lang="el-GR" dirty="0"/>
              <a:t>Τροποποίηση της μαθηματικής πρόκλησης για να συναντήσουμε τις ανάγκες των μαθητών σε γνωστικό και συναισθηματικό επίπεδο</a:t>
            </a:r>
            <a:endParaRPr lang="el-GR" u="sng" dirty="0"/>
          </a:p>
          <a:p>
            <a:endParaRPr lang="el-GR" dirty="0"/>
          </a:p>
        </p:txBody>
      </p:sp>
    </p:spTree>
    <p:extLst>
      <p:ext uri="{BB962C8B-B14F-4D97-AF65-F5344CB8AC3E}">
        <p14:creationId xmlns:p14="http://schemas.microsoft.com/office/powerpoint/2010/main" val="193046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διδακτική τριάδα ως μέσο στοχασμού για τον </a:t>
            </a:r>
            <a:r>
              <a:rPr lang="el-GR" dirty="0" smtClean="0"/>
              <a:t>δάσκαλο (1)</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Στο σχεδιασμό του μαθήματος </a:t>
            </a:r>
          </a:p>
          <a:p>
            <a:r>
              <a:rPr lang="el-GR" dirty="0"/>
              <a:t>«Όταν έφτιαχνα το σχέδιο μαθήματος σκέφτηκα σε σχέση με την τριάδα και ήταν η μαθηματική πρόκληση που ήρθε πρώτα στο μυαλό μου και στην κορυφή του </a:t>
            </a:r>
            <a:r>
              <a:rPr lang="el-GR" dirty="0" smtClean="0"/>
              <a:t>τριγώνου.</a:t>
            </a:r>
          </a:p>
          <a:p>
            <a:r>
              <a:rPr lang="el-GR" dirty="0" smtClean="0"/>
              <a:t>Αλλά </a:t>
            </a:r>
            <a:r>
              <a:rPr lang="el-GR" dirty="0"/>
              <a:t>με αυτή την τάξη γιατί, δεν ξέρω ίσως γιατί είναι μια πρακτική δραστηριότητα, η διαχείριση της μάθησης είναι η επόμενη διάσταση της τριάδας που ακολουθεί για παράδειγμα να τους δώσω τα υλικά που χρειάζονται, να εργαστούν ομαδικά, να πάω στις ομάδες και να δω πόσο καλά </a:t>
            </a:r>
            <a:r>
              <a:rPr lang="el-GR" dirty="0" smtClean="0"/>
              <a:t>επικοινωνούν,</a:t>
            </a:r>
          </a:p>
          <a:p>
            <a:r>
              <a:rPr lang="el-GR" dirty="0" smtClean="0"/>
              <a:t>και </a:t>
            </a:r>
            <a:r>
              <a:rPr lang="el-GR" dirty="0"/>
              <a:t>είναι ενδιαφέρον ότι η ευαισθησία προς τους μαθητές ήρθε μετά και έτσι ήθελα να διερευνήσουν, να συζητήσουν, να υποστηρίξουν τις ιδέες τους αλλά και να αποκτήσουν εμπιστοσύνη στις δικές τους ιδέες, έτσι αυτό που έψαχνα μετά είναι πώς αν έχουν την ευκαιρία να διερευνήσουν, να συζητήσουν, να υποστηρίξουν τις ιδέες τους, πως αυτό θα επέκτεινε την μαθηματική πρόκληση»</a:t>
            </a:r>
          </a:p>
          <a:p>
            <a:endParaRPr lang="el-GR" dirty="0"/>
          </a:p>
        </p:txBody>
      </p:sp>
    </p:spTree>
    <p:extLst>
      <p:ext uri="{BB962C8B-B14F-4D97-AF65-F5344CB8AC3E}">
        <p14:creationId xmlns:p14="http://schemas.microsoft.com/office/powerpoint/2010/main" val="421511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ερευνών στη σχολική </a:t>
            </a:r>
            <a:r>
              <a:rPr lang="el-GR" dirty="0" smtClean="0"/>
              <a:t>τάξη</a:t>
            </a:r>
            <a:r>
              <a:rPr lang="en-US" dirty="0" smtClean="0"/>
              <a:t> (1)</a:t>
            </a:r>
            <a:endParaRPr lang="el-GR" dirty="0"/>
          </a:p>
        </p:txBody>
      </p:sp>
      <p:sp>
        <p:nvSpPr>
          <p:cNvPr id="3" name="Θέση περιεχομένου 2"/>
          <p:cNvSpPr>
            <a:spLocks noGrp="1"/>
          </p:cNvSpPr>
          <p:nvPr>
            <p:ph idx="1"/>
          </p:nvPr>
        </p:nvSpPr>
        <p:spPr/>
        <p:txBody>
          <a:bodyPr>
            <a:normAutofit lnSpcReduction="10000"/>
          </a:bodyPr>
          <a:lstStyle/>
          <a:p>
            <a:pPr>
              <a:buNone/>
            </a:pPr>
            <a:r>
              <a:rPr lang="el-GR" altLang="el-GR" dirty="0"/>
              <a:t>Η έμφαση που δίνεται διαφέρει </a:t>
            </a:r>
          </a:p>
          <a:p>
            <a:r>
              <a:rPr lang="el-GR" altLang="el-GR" dirty="0"/>
              <a:t>Τι μαθαίνουν οι μαθητές</a:t>
            </a:r>
          </a:p>
          <a:p>
            <a:r>
              <a:rPr lang="el-GR" altLang="el-GR" dirty="0"/>
              <a:t>Πως οικοδομείται το περιβάλλον της τάξης</a:t>
            </a:r>
          </a:p>
          <a:p>
            <a:r>
              <a:rPr lang="el-GR" altLang="el-GR" dirty="0"/>
              <a:t>Ποιοι είναι οι ευρύτεροι εξωτερικοί παράγοντες που επηρεάζουν την τάξη</a:t>
            </a:r>
          </a:p>
          <a:p>
            <a:r>
              <a:rPr lang="el-GR" altLang="el-GR" dirty="0"/>
              <a:t>Ποιος είναι ο ρόλος της γλώσσας και των αλληλεπιδράσεων στον τρόπο που μαθαίνουν οι </a:t>
            </a:r>
            <a:r>
              <a:rPr lang="el-GR" altLang="el-GR" dirty="0" smtClean="0"/>
              <a:t>μαθητές</a:t>
            </a:r>
            <a:endParaRPr lang="el-GR" altLang="el-GR" dirty="0"/>
          </a:p>
        </p:txBody>
      </p:sp>
    </p:spTree>
    <p:extLst>
      <p:ext uri="{BB962C8B-B14F-4D97-AF65-F5344CB8AC3E}">
        <p14:creationId xmlns:p14="http://schemas.microsoft.com/office/powerpoint/2010/main" val="3985712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διδακτική τριάδα ως μέσο στοχασμού για τον </a:t>
            </a:r>
            <a:r>
              <a:rPr lang="el-GR" dirty="0" smtClean="0"/>
              <a:t>δάσκαλο (2)</a:t>
            </a:r>
            <a:endParaRPr lang="el-GR" dirty="0"/>
          </a:p>
        </p:txBody>
      </p:sp>
      <p:sp>
        <p:nvSpPr>
          <p:cNvPr id="3" name="Θέση περιεχομένου 2"/>
          <p:cNvSpPr>
            <a:spLocks noGrp="1"/>
          </p:cNvSpPr>
          <p:nvPr>
            <p:ph idx="1"/>
          </p:nvPr>
        </p:nvSpPr>
        <p:spPr/>
        <p:txBody>
          <a:bodyPr>
            <a:normAutofit fontScale="85000" lnSpcReduction="20000"/>
          </a:bodyPr>
          <a:lstStyle/>
          <a:p>
            <a:pPr>
              <a:defRPr/>
            </a:pPr>
            <a:r>
              <a:rPr lang="el-GR" dirty="0"/>
              <a:t>Στο </a:t>
            </a:r>
            <a:r>
              <a:rPr lang="el-GR" dirty="0" smtClean="0"/>
              <a:t>μάθημα</a:t>
            </a:r>
            <a:endParaRPr lang="el-GR" u="sng" dirty="0"/>
          </a:p>
          <a:p>
            <a:pPr>
              <a:defRPr/>
            </a:pPr>
            <a:r>
              <a:rPr lang="el-GR" i="1" dirty="0"/>
              <a:t>«όταν διδάσκεις, είσαι στο μάθημα και σκέφτεσαι εκείνη την ώρα, πράγματα αλλάζουν, πρέπει να είσαι έτοιμος να </a:t>
            </a:r>
            <a:r>
              <a:rPr lang="el-GR" i="1" dirty="0" smtClean="0"/>
              <a:t>αλλάξεις.</a:t>
            </a:r>
          </a:p>
          <a:p>
            <a:pPr>
              <a:defRPr/>
            </a:pPr>
            <a:r>
              <a:rPr lang="el-GR" i="1" dirty="0" smtClean="0"/>
              <a:t>Ίσως </a:t>
            </a:r>
            <a:r>
              <a:rPr lang="el-GR" i="1" dirty="0"/>
              <a:t>όταν διδάσκω αλλάζει η αντίληψη μου για τη μαθηματική πρόκληση, με αποτέλεσμα να αλλάζει η διαχείριση της μάθησης και η ευαισθησία προς τους </a:t>
            </a:r>
            <a:r>
              <a:rPr lang="el-GR" i="1" dirty="0" smtClean="0"/>
              <a:t>μαθητές…</a:t>
            </a:r>
          </a:p>
          <a:p>
            <a:pPr>
              <a:defRPr/>
            </a:pPr>
            <a:r>
              <a:rPr lang="el-GR" i="1" dirty="0" smtClean="0"/>
              <a:t>η </a:t>
            </a:r>
            <a:r>
              <a:rPr lang="el-GR" i="1" dirty="0"/>
              <a:t>ευαισθησία…  μπορούν να συνεχίσουν τη δουλειά στο σπίτι, πως θα αισθάνονται αν δεν μπορούν να συνεχίσουν;»</a:t>
            </a:r>
            <a:endParaRPr lang="el-GR" u="sng" dirty="0"/>
          </a:p>
          <a:p>
            <a:endParaRPr lang="el-GR" dirty="0"/>
          </a:p>
        </p:txBody>
      </p:sp>
    </p:spTree>
    <p:extLst>
      <p:ext uri="{BB962C8B-B14F-4D97-AF65-F5344CB8AC3E}">
        <p14:creationId xmlns:p14="http://schemas.microsoft.com/office/powerpoint/2010/main" val="329540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700" dirty="0"/>
              <a:t>Η διδακτική τριάδα ως μέσο συνεργασίας μεταξύ ερευνητών και </a:t>
            </a:r>
            <a:r>
              <a:rPr lang="el-GR" sz="3700" dirty="0" smtClean="0"/>
              <a:t>δασκάλων</a:t>
            </a:r>
            <a:endParaRPr lang="el-GR" sz="3700" dirty="0"/>
          </a:p>
        </p:txBody>
      </p:sp>
      <p:sp>
        <p:nvSpPr>
          <p:cNvPr id="3" name="Θέση περιεχομένου 2"/>
          <p:cNvSpPr>
            <a:spLocks noGrp="1"/>
          </p:cNvSpPr>
          <p:nvPr>
            <p:ph idx="1"/>
          </p:nvPr>
        </p:nvSpPr>
        <p:spPr/>
        <p:txBody>
          <a:bodyPr/>
          <a:lstStyle/>
          <a:p>
            <a:r>
              <a:rPr lang="el-GR" dirty="0"/>
              <a:t>Κοινή γλώσσα </a:t>
            </a:r>
            <a:r>
              <a:rPr lang="el-GR" dirty="0" smtClean="0"/>
              <a:t>επικοινωνίας</a:t>
            </a:r>
            <a:endParaRPr lang="el-GR" dirty="0"/>
          </a:p>
          <a:p>
            <a:r>
              <a:rPr lang="el-GR" dirty="0"/>
              <a:t>Διαφορετικοί </a:t>
            </a:r>
            <a:r>
              <a:rPr lang="el-GR" dirty="0" smtClean="0"/>
              <a:t>στόχοι</a:t>
            </a:r>
            <a:endParaRPr lang="el-GR" dirty="0"/>
          </a:p>
          <a:p>
            <a:r>
              <a:rPr lang="el-GR" dirty="0"/>
              <a:t>Επικοινωνία εμπειριών</a:t>
            </a:r>
          </a:p>
          <a:p>
            <a:endParaRPr lang="el-GR" dirty="0"/>
          </a:p>
        </p:txBody>
      </p:sp>
    </p:spTree>
    <p:extLst>
      <p:ext uri="{BB962C8B-B14F-4D97-AF65-F5344CB8AC3E}">
        <p14:creationId xmlns:p14="http://schemas.microsoft.com/office/powerpoint/2010/main" val="1958913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n-US" dirty="0"/>
              <a:t>Video TIMSS </a:t>
            </a:r>
            <a:r>
              <a:rPr lang="el-GR" dirty="0"/>
              <a:t>έρευνα </a:t>
            </a:r>
          </a:p>
        </p:txBody>
      </p:sp>
      <p:sp>
        <p:nvSpPr>
          <p:cNvPr id="3" name="Θέση περιεχομένου 2"/>
          <p:cNvSpPr>
            <a:spLocks noGrp="1"/>
          </p:cNvSpPr>
          <p:nvPr>
            <p:ph idx="1"/>
          </p:nvPr>
        </p:nvSpPr>
        <p:spPr/>
        <p:txBody>
          <a:bodyPr>
            <a:normAutofit fontScale="77500" lnSpcReduction="20000"/>
          </a:bodyPr>
          <a:lstStyle/>
          <a:p>
            <a:pPr>
              <a:lnSpc>
                <a:spcPct val="120000"/>
              </a:lnSpc>
              <a:buNone/>
            </a:pPr>
            <a:r>
              <a:rPr lang="el-GR" altLang="el-GR" b="1" dirty="0"/>
              <a:t>Δείγμα</a:t>
            </a:r>
          </a:p>
          <a:p>
            <a:pPr>
              <a:lnSpc>
                <a:spcPct val="120000"/>
              </a:lnSpc>
            </a:pPr>
            <a:r>
              <a:rPr lang="el-GR" altLang="el-GR" dirty="0"/>
              <a:t>3 χώρες (Ιαπωνία, Αμερική, Γερμανία)</a:t>
            </a:r>
          </a:p>
          <a:p>
            <a:pPr>
              <a:lnSpc>
                <a:spcPct val="120000"/>
              </a:lnSpc>
            </a:pPr>
            <a:r>
              <a:rPr lang="el-GR" altLang="el-GR" dirty="0"/>
              <a:t>Β’ Γυμνασίου</a:t>
            </a:r>
          </a:p>
          <a:p>
            <a:pPr>
              <a:lnSpc>
                <a:spcPct val="120000"/>
              </a:lnSpc>
            </a:pPr>
            <a:r>
              <a:rPr lang="el-GR" altLang="el-GR" dirty="0"/>
              <a:t>τυχαίο δείγμα (μέρος του όλου δείγματος της ΤΙΜ</a:t>
            </a:r>
            <a:r>
              <a:rPr lang="en-US" altLang="el-GR" dirty="0"/>
              <a:t>SS</a:t>
            </a:r>
            <a:r>
              <a:rPr lang="el-GR" altLang="el-GR" dirty="0"/>
              <a:t>)</a:t>
            </a:r>
          </a:p>
          <a:p>
            <a:pPr>
              <a:lnSpc>
                <a:spcPct val="120000"/>
              </a:lnSpc>
            </a:pPr>
            <a:r>
              <a:rPr lang="el-GR" altLang="el-GR" dirty="0"/>
              <a:t>231 τάξεις (100 στη Γερμανία, 50 στην Ιαπωνία, 81 στην Αμερική)</a:t>
            </a:r>
          </a:p>
          <a:p>
            <a:pPr>
              <a:lnSpc>
                <a:spcPct val="120000"/>
              </a:lnSpc>
            </a:pPr>
            <a:r>
              <a:rPr lang="el-GR" altLang="el-GR" dirty="0"/>
              <a:t>βιντεοσκόπηση ενός μαθήματος σε κάθε τάξη</a:t>
            </a:r>
          </a:p>
          <a:p>
            <a:pPr>
              <a:lnSpc>
                <a:spcPct val="120000"/>
              </a:lnSpc>
            </a:pPr>
            <a:r>
              <a:rPr lang="el-GR" altLang="el-GR" dirty="0"/>
              <a:t>Αντιπροσωπευτικό περιεχόμενο όλης της σχολικής χρονιάς</a:t>
            </a:r>
          </a:p>
          <a:p>
            <a:endParaRPr lang="el-GR" dirty="0"/>
          </a:p>
        </p:txBody>
      </p:sp>
    </p:spTree>
    <p:extLst>
      <p:ext uri="{BB962C8B-B14F-4D97-AF65-F5344CB8AC3E}">
        <p14:creationId xmlns:p14="http://schemas.microsoft.com/office/powerpoint/2010/main" val="3708368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Διαδικασίες </a:t>
            </a:r>
            <a:r>
              <a:rPr lang="el-GR" dirty="0" smtClean="0"/>
              <a:t>βιντεοσκόπησης</a:t>
            </a:r>
            <a:endParaRPr lang="el-GR" dirty="0"/>
          </a:p>
        </p:txBody>
      </p:sp>
      <p:sp>
        <p:nvSpPr>
          <p:cNvPr id="3" name="Θέση περιεχομένου 2"/>
          <p:cNvSpPr>
            <a:spLocks noGrp="1"/>
          </p:cNvSpPr>
          <p:nvPr>
            <p:ph idx="1"/>
          </p:nvPr>
        </p:nvSpPr>
        <p:spPr/>
        <p:txBody>
          <a:bodyPr/>
          <a:lstStyle/>
          <a:p>
            <a:pPr>
              <a:lnSpc>
                <a:spcPct val="90000"/>
              </a:lnSpc>
            </a:pPr>
            <a:r>
              <a:rPr lang="el-GR" altLang="el-GR" dirty="0"/>
              <a:t>Μια κάμερα στην τάξη να κοιτά συνήθως στον δάσκαλο (που κοιτά ένας ιδανικός μαθητής)</a:t>
            </a:r>
          </a:p>
          <a:p>
            <a:pPr>
              <a:lnSpc>
                <a:spcPct val="90000"/>
              </a:lnSpc>
            </a:pPr>
            <a:r>
              <a:rPr lang="el-GR" altLang="el-GR" dirty="0"/>
              <a:t>Εκπαίδευση των ατόμων που βιντεοσκοπούσαν σε κοινούς τρόπους</a:t>
            </a:r>
          </a:p>
          <a:p>
            <a:pPr>
              <a:lnSpc>
                <a:spcPct val="90000"/>
              </a:lnSpc>
            </a:pPr>
            <a:r>
              <a:rPr lang="el-GR" altLang="el-GR" dirty="0"/>
              <a:t>Συμπλήρωση ερωτηματολογίου από τον εκπαιδευτικό (στόχος μαθήματος, σχέση του με τα άλλα μαθήματα, τυπικότητα του μαθήματος, μέθοδοι </a:t>
            </a:r>
            <a:r>
              <a:rPr lang="el-GR" altLang="el-GR" dirty="0" smtClean="0"/>
              <a:t>κ.λπ.)</a:t>
            </a:r>
            <a:endParaRPr lang="el-GR" altLang="el-GR" dirty="0"/>
          </a:p>
          <a:p>
            <a:endParaRPr lang="el-GR" dirty="0"/>
          </a:p>
        </p:txBody>
      </p:sp>
    </p:spTree>
    <p:extLst>
      <p:ext uri="{BB962C8B-B14F-4D97-AF65-F5344CB8AC3E}">
        <p14:creationId xmlns:p14="http://schemas.microsoft.com/office/powerpoint/2010/main" val="2730235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Κωδικοποίηση των </a:t>
            </a:r>
            <a:r>
              <a:rPr lang="el-GR" dirty="0" smtClean="0"/>
              <a:t>βιντεοσκοπήσεων (1)</a:t>
            </a:r>
            <a:endParaRPr lang="el-GR" dirty="0"/>
          </a:p>
        </p:txBody>
      </p:sp>
      <p:sp>
        <p:nvSpPr>
          <p:cNvPr id="3" name="Θέση περιεχομένου 2"/>
          <p:cNvSpPr>
            <a:spLocks noGrp="1"/>
          </p:cNvSpPr>
          <p:nvPr>
            <p:ph idx="1"/>
          </p:nvPr>
        </p:nvSpPr>
        <p:spPr/>
        <p:txBody>
          <a:bodyPr/>
          <a:lstStyle/>
          <a:p>
            <a:r>
              <a:rPr lang="el-GR" altLang="el-GR" dirty="0"/>
              <a:t>Μετάφραση και </a:t>
            </a:r>
            <a:r>
              <a:rPr lang="el-GR" altLang="el-GR" dirty="0" err="1"/>
              <a:t>αποβιντεοσκόπηση</a:t>
            </a:r>
            <a:endParaRPr lang="el-GR" altLang="el-GR" dirty="0"/>
          </a:p>
          <a:p>
            <a:r>
              <a:rPr lang="el-GR" altLang="el-GR" dirty="0"/>
              <a:t>Κωδικοί χρόνου στα κείμενα για να συνδεθούν με τις </a:t>
            </a:r>
            <a:r>
              <a:rPr lang="el-GR" altLang="el-GR" dirty="0" err="1"/>
              <a:t>κασσέτες</a:t>
            </a:r>
            <a:r>
              <a:rPr lang="el-GR" altLang="el-GR" dirty="0"/>
              <a:t> </a:t>
            </a:r>
          </a:p>
          <a:p>
            <a:r>
              <a:rPr lang="el-GR" altLang="el-GR" dirty="0"/>
              <a:t>Δημιουργία βάσης δεδομένων</a:t>
            </a:r>
          </a:p>
          <a:p>
            <a:r>
              <a:rPr lang="el-GR" altLang="el-GR" dirty="0"/>
              <a:t>Κωδικοποίηση όψεων της διδασκαλίας σημαντικών για τη μάθηση (χρήση προηγουμένων ερευνών, </a:t>
            </a:r>
            <a:r>
              <a:rPr lang="en-US" altLang="el-GR" dirty="0"/>
              <a:t>NCTM standards</a:t>
            </a:r>
            <a:r>
              <a:rPr lang="el-GR" altLang="el-GR" dirty="0"/>
              <a:t>)</a:t>
            </a:r>
          </a:p>
          <a:p>
            <a:endParaRPr lang="el-GR" dirty="0"/>
          </a:p>
        </p:txBody>
      </p:sp>
    </p:spTree>
    <p:extLst>
      <p:ext uri="{BB962C8B-B14F-4D97-AF65-F5344CB8AC3E}">
        <p14:creationId xmlns:p14="http://schemas.microsoft.com/office/powerpoint/2010/main" val="11733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Κωδικοποίηση των </a:t>
            </a:r>
            <a:r>
              <a:rPr lang="el-GR" dirty="0" smtClean="0"/>
              <a:t>βιντεοσκοπήσεων (2)</a:t>
            </a:r>
            <a:endParaRPr lang="el-GR" dirty="0"/>
          </a:p>
        </p:txBody>
      </p:sp>
      <p:sp>
        <p:nvSpPr>
          <p:cNvPr id="3" name="Θέση περιεχομένου 2"/>
          <p:cNvSpPr>
            <a:spLocks noGrp="1"/>
          </p:cNvSpPr>
          <p:nvPr>
            <p:ph idx="1"/>
          </p:nvPr>
        </p:nvSpPr>
        <p:spPr/>
        <p:txBody>
          <a:bodyPr>
            <a:normAutofit fontScale="92500"/>
          </a:bodyPr>
          <a:lstStyle/>
          <a:p>
            <a:r>
              <a:rPr lang="el-GR" altLang="el-GR" dirty="0"/>
              <a:t>Κωδικοποίηση κατηγοριών που χαρακτηρίζουν τη διδασκαλία στις τρεις χώρες (φύση των δραστηριοτήτων, το είδος της εργασίας των μαθητών, η φύση της επικοινωνίας στην τάξη)</a:t>
            </a:r>
          </a:p>
          <a:p>
            <a:r>
              <a:rPr lang="el-GR" altLang="el-GR" dirty="0"/>
              <a:t>Κατασκευή περίληψης του κάθε μαθήματος (οργάνωση (δουλειά στην τάξη, ατομική), παιδαγωγικές δραστηριότητες (επεξηγήσεις, παρουσίαση), είδη δραστηριοτήτων, στρατηγικές επίλυσης από δάσκαλο και μαθητές)</a:t>
            </a:r>
          </a:p>
          <a:p>
            <a:endParaRPr lang="el-GR" dirty="0"/>
          </a:p>
        </p:txBody>
      </p:sp>
    </p:spTree>
    <p:extLst>
      <p:ext uri="{BB962C8B-B14F-4D97-AF65-F5344CB8AC3E}">
        <p14:creationId xmlns:p14="http://schemas.microsoft.com/office/powerpoint/2010/main" val="3235927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των </a:t>
            </a:r>
            <a:r>
              <a:rPr lang="el-GR" dirty="0" smtClean="0"/>
              <a:t>αποτελεσμάτων (1)</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Το είδος των μαθηματικών που αντιμετωπίσθηκαν στην τάξη  (15 μαθήματα άλγεβρας και 15 μαθήματα γεωμετρίας αναλύθηκαν για κάθε χώρα)</a:t>
            </a:r>
          </a:p>
          <a:p>
            <a:r>
              <a:rPr lang="el-GR" dirty="0"/>
              <a:t>Μόνο ¼ των μαθημάτων είχε στιγμές παραγωγικών συλλογισμών (62% στην Ιαπωνία, 21% στη Γερμανία, 0% στην Αμερική)</a:t>
            </a:r>
          </a:p>
          <a:p>
            <a:r>
              <a:rPr lang="el-GR" dirty="0"/>
              <a:t>Οι έννοιες και οι διαδικασίες αναπτύσσονται στην Ιαπωνία και στη Γερμανία αλλά μόνο δίνονται στην Αμερική</a:t>
            </a:r>
          </a:p>
          <a:p>
            <a:endParaRPr lang="el-GR" dirty="0"/>
          </a:p>
        </p:txBody>
      </p:sp>
    </p:spTree>
    <p:extLst>
      <p:ext uri="{BB962C8B-B14F-4D97-AF65-F5344CB8AC3E}">
        <p14:creationId xmlns:p14="http://schemas.microsoft.com/office/powerpoint/2010/main" val="3564460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των </a:t>
            </a:r>
            <a:r>
              <a:rPr lang="el-GR" dirty="0" smtClean="0"/>
              <a:t>αποτελεσμάτων (2)</a:t>
            </a:r>
            <a:endParaRPr lang="el-GR" dirty="0"/>
          </a:p>
        </p:txBody>
      </p:sp>
      <p:sp>
        <p:nvSpPr>
          <p:cNvPr id="3" name="Θέση περιεχομένου 2"/>
          <p:cNvSpPr>
            <a:spLocks noGrp="1"/>
          </p:cNvSpPr>
          <p:nvPr>
            <p:ph idx="1"/>
          </p:nvPr>
        </p:nvSpPr>
        <p:spPr/>
        <p:txBody>
          <a:bodyPr>
            <a:normAutofit lnSpcReduction="10000"/>
          </a:bodyPr>
          <a:lstStyle/>
          <a:p>
            <a:r>
              <a:rPr lang="el-GR" altLang="el-GR" dirty="0"/>
              <a:t>Είδος προβλημάτων που αντιμετώπιζαν οι μαθητές από μόνοι τους (Αμερική και Γερμανία κυρίως εφαρμογή διαδικασιών)</a:t>
            </a:r>
          </a:p>
          <a:p>
            <a:r>
              <a:rPr lang="el-GR" altLang="el-GR" dirty="0"/>
              <a:t>Ο ρόλος του δασκάλου (οι Ιάπωνες δίνουν συνήθως δύσκολα προβλήματα, δίνουν εξηγήσεις και διατυπώνουν τι έχουν μάθει οι μαθητές τους, λίγο χρόνο κάνουν διάλεξη)</a:t>
            </a:r>
          </a:p>
          <a:p>
            <a:r>
              <a:rPr lang="el-GR" altLang="el-GR" dirty="0"/>
              <a:t>Τι μαθαίνουν περισσότερο οι μαθητές (δεξιότητες, σκέψη)</a:t>
            </a:r>
          </a:p>
          <a:p>
            <a:endParaRPr lang="el-GR" dirty="0"/>
          </a:p>
        </p:txBody>
      </p:sp>
    </p:spTree>
    <p:extLst>
      <p:ext uri="{BB962C8B-B14F-4D97-AF65-F5344CB8AC3E}">
        <p14:creationId xmlns:p14="http://schemas.microsoft.com/office/powerpoint/2010/main" val="2161071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Τυπικά μαθήματα </a:t>
            </a:r>
          </a:p>
        </p:txBody>
      </p:sp>
      <p:sp>
        <p:nvSpPr>
          <p:cNvPr id="3" name="Θέση περιεχομένου 2"/>
          <p:cNvSpPr>
            <a:spLocks noGrp="1"/>
          </p:cNvSpPr>
          <p:nvPr>
            <p:ph idx="1"/>
          </p:nvPr>
        </p:nvSpPr>
        <p:spPr/>
        <p:txBody>
          <a:bodyPr>
            <a:normAutofit lnSpcReduction="10000"/>
          </a:bodyPr>
          <a:lstStyle/>
          <a:p>
            <a:r>
              <a:rPr lang="el-GR" dirty="0" smtClean="0"/>
              <a:t>Αμερική: </a:t>
            </a:r>
            <a:r>
              <a:rPr lang="el-GR" dirty="0"/>
              <a:t>επεξήγηση των βημάτων για να λύσουμε ένα πρόβλημα, εφαρμογή από τους μαθητές στο να λύσουν παρόμοια προβλήματα</a:t>
            </a:r>
          </a:p>
          <a:p>
            <a:r>
              <a:rPr lang="el-GR" dirty="0"/>
              <a:t>Ιαπωνία: Ένα ή δύο βασικά προβλήματα. Οι μαθητές το αντιμετωπίζουν , ο δάσκαλος συζητάει κάποια σημεία που προέκυψαν ή προτείνει μια διαφορετική λύση. Σπάνια δίνει δουλειά στο σπίτι</a:t>
            </a:r>
          </a:p>
          <a:p>
            <a:endParaRPr lang="el-GR" dirty="0"/>
          </a:p>
        </p:txBody>
      </p:sp>
    </p:spTree>
    <p:extLst>
      <p:ext uri="{BB962C8B-B14F-4D97-AF65-F5344CB8AC3E}">
        <p14:creationId xmlns:p14="http://schemas.microsoft.com/office/powerpoint/2010/main" val="195556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altLang="el-GR" dirty="0"/>
              <a:t>Μελέτη της τάξης των Μαθηματικών</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ερευνών στη σχολική </a:t>
            </a:r>
            <a:r>
              <a:rPr lang="el-GR" dirty="0" smtClean="0"/>
              <a:t>τάξη</a:t>
            </a:r>
            <a:r>
              <a:rPr lang="en-US" dirty="0" smtClean="0"/>
              <a:t> (2)</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defRPr/>
            </a:pPr>
            <a:r>
              <a:rPr lang="el-GR" dirty="0" smtClean="0"/>
              <a:t>Η </a:t>
            </a:r>
            <a:r>
              <a:rPr lang="el-GR" dirty="0"/>
              <a:t>έμφαση σήμερα δίνεται στη συνομιλία και </a:t>
            </a:r>
            <a:r>
              <a:rPr lang="el-GR" dirty="0" smtClean="0"/>
              <a:t>στην</a:t>
            </a:r>
            <a:r>
              <a:rPr lang="en-US" dirty="0" smtClean="0"/>
              <a:t> </a:t>
            </a:r>
            <a:r>
              <a:rPr lang="el-GR" dirty="0" smtClean="0"/>
              <a:t>ανάλυση </a:t>
            </a:r>
            <a:r>
              <a:rPr lang="el-GR" dirty="0"/>
              <a:t>του διαλόγου που αναπτύσσεται στην τάξη  </a:t>
            </a:r>
          </a:p>
          <a:p>
            <a:pPr>
              <a:defRPr/>
            </a:pPr>
            <a:r>
              <a:rPr lang="el-GR" dirty="0"/>
              <a:t>Οι στρατηγικές των μαθητών όταν λύνουν προβλήματα</a:t>
            </a:r>
          </a:p>
          <a:p>
            <a:pPr>
              <a:defRPr/>
            </a:pPr>
            <a:r>
              <a:rPr lang="el-GR" dirty="0"/>
              <a:t>Τα επιχειρήματα που αναπτύσσονται κατά τη λύση προβλημάτων</a:t>
            </a:r>
          </a:p>
          <a:p>
            <a:pPr>
              <a:defRPr/>
            </a:pPr>
            <a:r>
              <a:rPr lang="el-GR" dirty="0"/>
              <a:t>Συζήτηση πάνω στα αποτελέσματα από μια διερευνητική δουλειά στην τάξη</a:t>
            </a:r>
          </a:p>
          <a:p>
            <a:pPr>
              <a:defRPr/>
            </a:pPr>
            <a:r>
              <a:rPr lang="el-GR" dirty="0"/>
              <a:t>Στα επιστημολογικά χαρακτηριστικά της μαθηματικής γνώσης που διαπραγματεύεται στην τάξη</a:t>
            </a:r>
          </a:p>
        </p:txBody>
      </p:sp>
    </p:spTree>
    <p:extLst>
      <p:ext uri="{BB962C8B-B14F-4D97-AF65-F5344CB8AC3E}">
        <p14:creationId xmlns:p14="http://schemas.microsoft.com/office/powerpoint/2010/main" val="2668781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a:t>Πόταρη</a:t>
            </a:r>
            <a:r>
              <a:rPr lang="el-GR" sz="2000" dirty="0"/>
              <a:t> Δέσποινα, </a:t>
            </a:r>
            <a:r>
              <a:rPr lang="el-GR" sz="2000" dirty="0" err="1"/>
              <a:t>Σακονίδης</a:t>
            </a:r>
            <a:r>
              <a:rPr lang="el-GR" sz="2000" dirty="0"/>
              <a:t> Χαράλαμπος. «Ποιοτική μεθοδολογία έρευνας στη Διδακτική των Μαθηματικών, Η μελέτη της σχολικής τάξης». </a:t>
            </a:r>
            <a:r>
              <a:rPr lang="el-GR" sz="2000" dirty="0" smtClean="0"/>
              <a:t>Έκδοση: 1.0. Αθήνα 2015. Διαθέσιμο από τη δικτυακή διεύθυνση: </a:t>
            </a:r>
            <a:r>
              <a:rPr lang="en-US" sz="2000" dirty="0" smtClean="0"/>
              <a:t>http://opencourses.uoa.gr/courses/MATH17/</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Παραδείγματα ερευνών στη σχολική </a:t>
            </a:r>
            <a:r>
              <a:rPr lang="el-GR" dirty="0" smtClean="0"/>
              <a:t>τάξη</a:t>
            </a:r>
            <a:r>
              <a:rPr lang="en-US" dirty="0" smtClean="0"/>
              <a:t> (3)</a:t>
            </a:r>
            <a:endParaRPr lang="el-GR" dirty="0"/>
          </a:p>
        </p:txBody>
      </p:sp>
      <p:sp>
        <p:nvSpPr>
          <p:cNvPr id="3" name="Θέση περιεχομένου 2"/>
          <p:cNvSpPr>
            <a:spLocks noGrp="1"/>
          </p:cNvSpPr>
          <p:nvPr>
            <p:ph idx="1"/>
          </p:nvPr>
        </p:nvSpPr>
        <p:spPr/>
        <p:txBody>
          <a:bodyPr>
            <a:normAutofit lnSpcReduction="10000"/>
          </a:bodyPr>
          <a:lstStyle/>
          <a:p>
            <a:pPr>
              <a:defRPr/>
            </a:pPr>
            <a:r>
              <a:rPr lang="el-GR" dirty="0"/>
              <a:t>Η ανάλυση του διαλόγου γίνεται για να διασαφηνιστούν θέματα αναφορικά με τη διδασκαλία</a:t>
            </a:r>
          </a:p>
          <a:p>
            <a:pPr>
              <a:defRPr/>
            </a:pPr>
            <a:r>
              <a:rPr lang="el-GR" dirty="0"/>
              <a:t>Η ανάλυση του διαλόγου γίνεται γραμμή- γραμμή και ο στόχος είναι να εμβαθύνουμε στη διδακτική κατάσταση (μικροανάλυση)</a:t>
            </a:r>
          </a:p>
          <a:p>
            <a:pPr>
              <a:defRPr/>
            </a:pPr>
            <a:r>
              <a:rPr lang="el-GR" dirty="0"/>
              <a:t>Οι ενέργειες και οι αλληλεπιδράσεις που εντοπίζονται συνδυάζονται με το ευρύτερο κοινωνικό περιβάλλον (</a:t>
            </a:r>
            <a:r>
              <a:rPr lang="el-GR" dirty="0" err="1"/>
              <a:t>μακροανάλυση</a:t>
            </a:r>
            <a:r>
              <a:rPr lang="el-GR" dirty="0"/>
              <a:t>)</a:t>
            </a:r>
          </a:p>
        </p:txBody>
      </p:sp>
    </p:spTree>
    <p:extLst>
      <p:ext uri="{BB962C8B-B14F-4D97-AF65-F5344CB8AC3E}">
        <p14:creationId xmlns:p14="http://schemas.microsoft.com/office/powerpoint/2010/main" val="143966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Παράδειγμα </a:t>
            </a:r>
            <a:r>
              <a:rPr lang="el-GR" dirty="0" smtClean="0"/>
              <a:t>έρευνας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err="1"/>
              <a:t>Paul</a:t>
            </a:r>
            <a:r>
              <a:rPr lang="el-GR" dirty="0"/>
              <a:t> </a:t>
            </a:r>
            <a:r>
              <a:rPr lang="el-GR" dirty="0" err="1"/>
              <a:t>Cobb</a:t>
            </a:r>
            <a:r>
              <a:rPr lang="el-GR" dirty="0"/>
              <a:t>, </a:t>
            </a:r>
            <a:r>
              <a:rPr lang="el-GR" dirty="0" err="1"/>
              <a:t>Terry</a:t>
            </a:r>
            <a:r>
              <a:rPr lang="el-GR" dirty="0"/>
              <a:t> Wood, </a:t>
            </a:r>
            <a:r>
              <a:rPr lang="el-GR" dirty="0" err="1"/>
              <a:t>Erna</a:t>
            </a:r>
            <a:r>
              <a:rPr lang="el-GR" dirty="0"/>
              <a:t> </a:t>
            </a:r>
            <a:r>
              <a:rPr lang="el-GR" dirty="0" err="1" smtClean="0"/>
              <a:t>Yackel</a:t>
            </a:r>
            <a:r>
              <a:rPr lang="en-US" dirty="0" smtClean="0"/>
              <a:t> </a:t>
            </a:r>
            <a:r>
              <a:rPr lang="el-GR" dirty="0" smtClean="0"/>
              <a:t>(1991,</a:t>
            </a:r>
            <a:r>
              <a:rPr lang="en-US" dirty="0" smtClean="0"/>
              <a:t> </a:t>
            </a:r>
            <a:r>
              <a:rPr lang="el-GR" dirty="0" smtClean="0"/>
              <a:t>1992,</a:t>
            </a:r>
            <a:r>
              <a:rPr lang="en-US" dirty="0" smtClean="0"/>
              <a:t> </a:t>
            </a:r>
            <a:r>
              <a:rPr lang="el-GR" dirty="0" smtClean="0"/>
              <a:t>1996</a:t>
            </a:r>
            <a:r>
              <a:rPr lang="el-GR" dirty="0"/>
              <a:t>) </a:t>
            </a:r>
          </a:p>
          <a:p>
            <a:r>
              <a:rPr lang="el-GR" b="1" dirty="0"/>
              <a:t>Ερευνητικοί στόχοι</a:t>
            </a:r>
          </a:p>
          <a:p>
            <a:pPr lvl="1"/>
            <a:r>
              <a:rPr lang="el-GR" dirty="0"/>
              <a:t>Η μελέτη του πως μαθαίνουν τα μικρά παιδιά αριθμητική</a:t>
            </a:r>
          </a:p>
          <a:p>
            <a:pPr lvl="1"/>
            <a:r>
              <a:rPr lang="el-GR" dirty="0"/>
              <a:t>Η ανάπτυξη διδακτικών δραστηριοτήτων</a:t>
            </a:r>
          </a:p>
          <a:p>
            <a:pPr lvl="1"/>
            <a:r>
              <a:rPr lang="el-GR" dirty="0"/>
              <a:t>Η μελέτη των συνεχών αλληλεπιδράσεων στην τάξη</a:t>
            </a:r>
          </a:p>
          <a:p>
            <a:pPr lvl="1"/>
            <a:r>
              <a:rPr lang="el-GR" dirty="0"/>
              <a:t>Η ανάπτυξη των πεποιθήσεων των εκπαιδευτικών και των διδακτικών πρακτικών </a:t>
            </a:r>
            <a:r>
              <a:rPr lang="el-GR" dirty="0" smtClean="0"/>
              <a:t>τους</a:t>
            </a:r>
            <a:endParaRPr lang="el-GR" dirty="0"/>
          </a:p>
        </p:txBody>
      </p:sp>
    </p:spTree>
    <p:extLst>
      <p:ext uri="{BB962C8B-B14F-4D97-AF65-F5344CB8AC3E}">
        <p14:creationId xmlns:p14="http://schemas.microsoft.com/office/powerpoint/2010/main" val="7017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Θεωρητικές </a:t>
            </a:r>
            <a:r>
              <a:rPr lang="el-GR" dirty="0" smtClean="0"/>
              <a:t>οπτικές</a:t>
            </a:r>
            <a:r>
              <a:rPr lang="en-US" dirty="0" smtClean="0"/>
              <a:t> (1)</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Κατασκευαστική θεώρηση για τη γνώση (</a:t>
            </a:r>
            <a:r>
              <a:rPr lang="el-GR" dirty="0" err="1"/>
              <a:t>constructivism</a:t>
            </a:r>
            <a:r>
              <a:rPr lang="el-GR" dirty="0"/>
              <a:t>)</a:t>
            </a:r>
          </a:p>
          <a:p>
            <a:r>
              <a:rPr lang="el-GR" dirty="0"/>
              <a:t>Η μαθηματική μάθηση είναι μια διαδικασία επίλυσης προβλήματος</a:t>
            </a:r>
          </a:p>
          <a:p>
            <a:r>
              <a:rPr lang="el-GR" dirty="0"/>
              <a:t>Συμβολική αλληλεπίδραση και </a:t>
            </a:r>
            <a:r>
              <a:rPr lang="el-GR" dirty="0" err="1"/>
              <a:t>εθνομεθοδολογία</a:t>
            </a:r>
            <a:r>
              <a:rPr lang="el-GR" dirty="0"/>
              <a:t> με  έμφαση στην αλληλεπίδραση</a:t>
            </a:r>
          </a:p>
          <a:p>
            <a:r>
              <a:rPr lang="el-GR" dirty="0"/>
              <a:t>Η μαθηματική μάθηση δεν είναι μόνο μια ατομική διαδικασία αλλά μια διαδικασία προσαρμογής στον πολιτισμό της τάξης</a:t>
            </a:r>
          </a:p>
          <a:p>
            <a:r>
              <a:rPr lang="el-GR" dirty="0"/>
              <a:t>Οι μαθητές και ο δάσκαλος αλληλεπιδρούν σ’ ένα επικοινωνιακό πλαίσιο στο οποίο γίνεται διαπραγμάτευση των μαθηματικών σημασιών</a:t>
            </a:r>
          </a:p>
          <a:p>
            <a:endParaRPr lang="el-GR" dirty="0"/>
          </a:p>
        </p:txBody>
      </p:sp>
    </p:spTree>
    <p:extLst>
      <p:ext uri="{BB962C8B-B14F-4D97-AF65-F5344CB8AC3E}">
        <p14:creationId xmlns:p14="http://schemas.microsoft.com/office/powerpoint/2010/main" val="298346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Θεωρητικές </a:t>
            </a:r>
            <a:r>
              <a:rPr lang="el-GR" dirty="0" smtClean="0"/>
              <a:t>οπτικές</a:t>
            </a:r>
            <a:r>
              <a:rPr lang="en-US" dirty="0" smtClean="0"/>
              <a:t> (2)</a:t>
            </a:r>
            <a:endParaRPr lang="el-GR" dirty="0"/>
          </a:p>
        </p:txBody>
      </p:sp>
      <p:sp>
        <p:nvSpPr>
          <p:cNvPr id="3" name="Θέση περιεχομένου 2"/>
          <p:cNvSpPr>
            <a:spLocks noGrp="1"/>
          </p:cNvSpPr>
          <p:nvPr>
            <p:ph idx="1"/>
          </p:nvPr>
        </p:nvSpPr>
        <p:spPr/>
        <p:txBody>
          <a:bodyPr>
            <a:normAutofit lnSpcReduction="10000"/>
          </a:bodyPr>
          <a:lstStyle/>
          <a:p>
            <a:pPr>
              <a:defRPr/>
            </a:pPr>
            <a:r>
              <a:rPr lang="el-GR" b="1" dirty="0"/>
              <a:t>Μεθοδολογία</a:t>
            </a:r>
          </a:p>
          <a:p>
            <a:pPr>
              <a:defRPr/>
            </a:pPr>
            <a:r>
              <a:rPr lang="el-GR" dirty="0"/>
              <a:t>Πείραμα διδασκαλίας στην </a:t>
            </a:r>
            <a:r>
              <a:rPr lang="el-GR" dirty="0" smtClean="0"/>
              <a:t>τάξη</a:t>
            </a:r>
            <a:endParaRPr lang="el-GR" dirty="0"/>
          </a:p>
          <a:p>
            <a:pPr>
              <a:defRPr/>
            </a:pPr>
            <a:r>
              <a:rPr lang="el-GR" b="1" dirty="0"/>
              <a:t>Συλλογή δεδομένων</a:t>
            </a:r>
          </a:p>
          <a:p>
            <a:pPr>
              <a:defRPr/>
            </a:pPr>
            <a:r>
              <a:rPr lang="el-GR" dirty="0"/>
              <a:t>Βιντεοσκοπήσεις διάρκειας ενός έτους σε μια Δευτέρα Δημοτικού</a:t>
            </a:r>
          </a:p>
          <a:p>
            <a:pPr>
              <a:defRPr/>
            </a:pPr>
            <a:r>
              <a:rPr lang="el-GR" dirty="0"/>
              <a:t>Δύο κάμερες στην τάξη (1 σε δύο ομάδες παιδιών) (μισά παιδιά στην τάξη)</a:t>
            </a:r>
          </a:p>
          <a:p>
            <a:pPr>
              <a:defRPr/>
            </a:pPr>
            <a:r>
              <a:rPr lang="el-GR" dirty="0"/>
              <a:t>Συνεντεύξεις με όλα τα παιδιά στην τάξη</a:t>
            </a:r>
          </a:p>
          <a:p>
            <a:endParaRPr lang="el-GR" dirty="0"/>
          </a:p>
        </p:txBody>
      </p:sp>
    </p:spTree>
    <p:extLst>
      <p:ext uri="{BB962C8B-B14F-4D97-AF65-F5344CB8AC3E}">
        <p14:creationId xmlns:p14="http://schemas.microsoft.com/office/powerpoint/2010/main" val="309811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Ανάλυση των </a:t>
            </a:r>
            <a:r>
              <a:rPr lang="el-GR" dirty="0" smtClean="0"/>
              <a:t>δεδομένων</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Η ανάλυση της εργασίας στις ομάδες </a:t>
            </a:r>
          </a:p>
          <a:p>
            <a:r>
              <a:rPr lang="el-GR" b="1" dirty="0"/>
              <a:t>Αρχική </a:t>
            </a:r>
            <a:r>
              <a:rPr lang="el-GR" b="1" dirty="0" smtClean="0"/>
              <a:t>ανάλυση</a:t>
            </a:r>
            <a:endParaRPr lang="el-GR" b="1" dirty="0"/>
          </a:p>
          <a:p>
            <a:r>
              <a:rPr lang="el-GR" dirty="0"/>
              <a:t>Ο προσδιορισμός κανονικοτήτων ή μοτίβων στις αλληλεπιδράσεις μαθητών και δασκάλου (</a:t>
            </a:r>
            <a:r>
              <a:rPr lang="el-GR" dirty="0" err="1"/>
              <a:t>Voigt</a:t>
            </a:r>
            <a:r>
              <a:rPr lang="el-GR" dirty="0"/>
              <a:t>, 1985) δεν ήταν κατάλληλη μέθοδος στις ομάδες καθώς τα μοτίβα άλλαζαν από μάθημα σε μάθημα.</a:t>
            </a:r>
          </a:p>
          <a:p>
            <a:r>
              <a:rPr lang="el-GR" dirty="0"/>
              <a:t>Σχεδιασμός διερευνητικής ανάλυσης για ένα ζευγάρι μαθητών σε 5 διδακτικά επεισόδια για να προσδιοριστεί η διαδικασία ανάλυσης</a:t>
            </a:r>
          </a:p>
          <a:p>
            <a:r>
              <a:rPr lang="el-GR" dirty="0"/>
              <a:t>Προσδιορισμός ότι οι «αναμονές» και οι «υποχρεώσεις» παρέμεναν σταθεροί  (γνωστικά και κοινωνικά) στα 5 επεισόδια, στα υπόλοιπα και για τις άλλες ομάδες</a:t>
            </a:r>
            <a:r>
              <a:rPr lang="el-GR" dirty="0" smtClean="0"/>
              <a:t>.</a:t>
            </a:r>
            <a:endParaRPr lang="el-GR" dirty="0"/>
          </a:p>
        </p:txBody>
      </p:sp>
    </p:spTree>
    <p:extLst>
      <p:ext uri="{BB962C8B-B14F-4D97-AF65-F5344CB8AC3E}">
        <p14:creationId xmlns:p14="http://schemas.microsoft.com/office/powerpoint/2010/main" val="24034017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1782</TotalTime>
  <Words>2501</Words>
  <Application>Microsoft Office PowerPoint</Application>
  <PresentationFormat>Προβολή στην οθόνη (4:3)</PresentationFormat>
  <Paragraphs>249</Paragraphs>
  <Slides>46</Slides>
  <Notes>10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46</vt:i4>
      </vt:variant>
    </vt:vector>
  </HeadingPairs>
  <TitlesOfParts>
    <vt:vector size="50" baseType="lpstr">
      <vt:lpstr>Arial</vt:lpstr>
      <vt:lpstr>Calibri</vt:lpstr>
      <vt:lpstr>Wingdings</vt:lpstr>
      <vt:lpstr>Θέμα του Office</vt:lpstr>
      <vt:lpstr>Ποιοτική μεθοδολογία έρευνας στη Διδακτική των Μαθηματικών</vt:lpstr>
      <vt:lpstr>Μελέτη της τάξης των Μαθηματικών</vt:lpstr>
      <vt:lpstr>Παραδείγματα ερευνών στη σχολική τάξη (1)</vt:lpstr>
      <vt:lpstr>Παραδείγματα ερευνών στη σχολική τάξη (2)</vt:lpstr>
      <vt:lpstr>Παραδείγματα ερευνών στη σχολική τάξη (3)</vt:lpstr>
      <vt:lpstr>Παράδειγμα έρευνας</vt:lpstr>
      <vt:lpstr>Θεωρητικές οπτικές (1)</vt:lpstr>
      <vt:lpstr>Θεωρητικές οπτικές (2)</vt:lpstr>
      <vt:lpstr>Ανάλυση των δεδομένων</vt:lpstr>
      <vt:lpstr>Ανάλυση του κάθε επεισοδίου</vt:lpstr>
      <vt:lpstr>Παράδειγμα ανάλυσης</vt:lpstr>
      <vt:lpstr>Η κοινωνική σχέση των παιδιών</vt:lpstr>
      <vt:lpstr>Μαθηματικές σημασίες</vt:lpstr>
      <vt:lpstr>Ευκαιρίες μάθησης</vt:lpstr>
      <vt:lpstr>Μάθηση των μαθηματικών</vt:lpstr>
      <vt:lpstr>Ανάλυση των αναλύσεων</vt:lpstr>
      <vt:lpstr>Αξιοπιστία της ανάλυσης</vt:lpstr>
      <vt:lpstr>Μελέτη της Διδασκαλίας χρησιμοποιώντας ένα μεθοδολογικό εργαλείο: τη Διδακτική Τριάδα</vt:lpstr>
      <vt:lpstr>Η διδακτική τριάδα</vt:lpstr>
      <vt:lpstr>Ανάλυση</vt:lpstr>
      <vt:lpstr>Οργάνωση της διδασκαλίας της</vt:lpstr>
      <vt:lpstr>Στόχοι διδασκαλίας και η εφαρμογή τους στην πράξη</vt:lpstr>
      <vt:lpstr>Επεισόδιο 1: Αρχή του μαθήματος</vt:lpstr>
      <vt:lpstr>Επεισόδιο 2: Συζητώντας με μια ομάδα μαθητών (1)</vt:lpstr>
      <vt:lpstr>Επεισόδιο 2: Συζητώντας με μια ομάδα μαθητών (2)</vt:lpstr>
      <vt:lpstr>Μακροανάλυση (1)</vt:lpstr>
      <vt:lpstr>Μακροανάλυση (2)</vt:lpstr>
      <vt:lpstr>Αλληλεπίδραση των τριών στοιχείων της τριάδας</vt:lpstr>
      <vt:lpstr>Η διδακτική τριάδα ως μέσο στοχασμού για τον δάσκαλο (1)</vt:lpstr>
      <vt:lpstr>Η διδακτική τριάδα ως μέσο στοχασμού για τον δάσκαλο (2)</vt:lpstr>
      <vt:lpstr>Η διδακτική τριάδα ως μέσο συνεργασίας μεταξύ ερευνητών και δασκάλων</vt:lpstr>
      <vt:lpstr>Η Video TIMSS έρευνα </vt:lpstr>
      <vt:lpstr>Διαδικασίες βιντεοσκόπησης</vt:lpstr>
      <vt:lpstr>Κωδικοποίηση των βιντεοσκοπήσεων (1)</vt:lpstr>
      <vt:lpstr>Κωδικοποίηση των βιντεοσκοπήσεων (2)</vt:lpstr>
      <vt:lpstr>Ανάλυση των αποτελεσμάτων (1)</vt:lpstr>
      <vt:lpstr>Ανάλυση των αποτελεσμάτων (2)</vt:lpstr>
      <vt:lpstr>Τυπικά μαθήματα </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207</cp:revision>
  <dcterms:created xsi:type="dcterms:W3CDTF">2012-09-06T09:03:05Z</dcterms:created>
  <dcterms:modified xsi:type="dcterms:W3CDTF">2015-11-30T15:03:55Z</dcterms:modified>
</cp:coreProperties>
</file>